
<file path=[Content_Types].xml><?xml version="1.0" encoding="utf-8"?>
<Types xmlns="http://schemas.openxmlformats.org/package/2006/content-types">
  <Override PartName="/ppt/slides/slide94.xml" ContentType="application/vnd.openxmlformats-officedocument.presentationml.slide+xml"/>
  <Override PartName="/ppt/slides/slide142.xml" ContentType="application/vnd.openxmlformats-officedocument.presentationml.slide+xml"/>
  <Override PartName="/ppt/slides/slide473.xml" ContentType="application/vnd.openxmlformats-officedocument.presentationml.slide+xml"/>
  <Override PartName="/ppt/notesSlides/notesSlide286.xml" ContentType="application/vnd.openxmlformats-officedocument.presentationml.notesSlide+xml"/>
  <Override PartName="/ppt/notesSlides/notesSlide302.xml" ContentType="application/vnd.openxmlformats-officedocument.presentationml.notesSlide+xml"/>
  <Override PartName="/ppt/slides/slide218.xml" ContentType="application/vnd.openxmlformats-officedocument.presentationml.slide+xml"/>
  <Override PartName="/ppt/slides/slide549.xml" ContentType="application/vnd.openxmlformats-officedocument.presentationml.slide+xml"/>
  <Override PartName="/ppt/notesSlides/notesSlide85.xml" ContentType="application/vnd.openxmlformats-officedocument.presentationml.notesSlide+xml"/>
  <Override PartName="/ppt/notesSlides/notesSlide141.xml" ContentType="application/vnd.openxmlformats-officedocument.presentationml.notesSlide+xml"/>
  <Override PartName="/ppt/slides/slide25.xml" ContentType="application/vnd.openxmlformats-officedocument.presentationml.slide+xml"/>
  <Override PartName="/ppt/slides/slide388.xml" ContentType="application/vnd.openxmlformats-officedocument.presentationml.slide+xml"/>
  <Override PartName="/ppt/slides/slide404.xml" ContentType="application/vnd.openxmlformats-officedocument.presentationml.slide+xml"/>
  <Override PartName="/ppt/slideLayouts/slideLayout2.xml" ContentType="application/vnd.openxmlformats-officedocument.presentationml.slideLayout+xml"/>
  <Override PartName="/ppt/notesSlides/notesSlide217.xml" ContentType="application/vnd.openxmlformats-officedocument.presentationml.notesSlide+xml"/>
  <Override PartName="/ppt/notesSlides/notesSlide403.xml" ContentType="application/vnd.openxmlformats-officedocument.presentationml.notesSlide+xml"/>
  <Default Extension="xml" ContentType="application/xml"/>
  <Override PartName="/ppt/slides/slide50.xml" ContentType="application/vnd.openxmlformats-officedocument.presentationml.slide+xml"/>
  <Override PartName="/ppt/slides/slide243.xml" ContentType="application/vnd.openxmlformats-officedocument.presentationml.slide+xml"/>
  <Override PartName="/ppt/slides/slide574.xml" ContentType="application/vnd.openxmlformats-officedocument.presentationml.slide+xml"/>
  <Override PartName="/ppt/notesSlides/notesSlide16.xml" ContentType="application/vnd.openxmlformats-officedocument.presentationml.notesSlide+xml"/>
  <Override PartName="/ppt/notesSlides/notesSlide242.xml" ContentType="application/vnd.openxmlformats-officedocument.presentationml.notesSlide+xml"/>
  <Override PartName="/ppt/notesSlides/notesSlide387.xml" ContentType="application/vnd.openxmlformats-officedocument.presentationml.notesSlide+xml"/>
  <Override PartName="/ppt/slides/slide319.xml" ContentType="application/vnd.openxmlformats-officedocument.presentationml.slide+xml"/>
  <Override PartName="/ppt/slides/slide505.xml" ContentType="application/vnd.openxmlformats-officedocument.presentationml.slide+xml"/>
  <Override PartName="/ppt/notesSlides/notesSlide41.xml" ContentType="application/vnd.openxmlformats-officedocument.presentationml.notesSlide+xml"/>
  <Override PartName="/ppt/slides/slide158.xml" ContentType="application/vnd.openxmlformats-officedocument.presentationml.slide+xml"/>
  <Override PartName="/ppt/slides/slide344.xml" ContentType="application/vnd.openxmlformats-officedocument.presentationml.slide+xml"/>
  <Override PartName="/ppt/slides/slide489.xml" ContentType="application/vnd.openxmlformats-officedocument.presentationml.slide+xml"/>
  <Override PartName="/ppt/notesSlides/notesSlide318.xml" ContentType="application/vnd.openxmlformats-officedocument.presentationml.notesSlide+xml"/>
  <Override PartName="/ppt/slides/slide183.xml" ContentType="application/vnd.openxmlformats-officedocument.presentationml.slide+xml"/>
  <Override PartName="/ppt/slides/slide530.xml" ContentType="application/vnd.openxmlformats-officedocument.presentationml.slide+xml"/>
  <Override PartName="/ppt/notesSlides/notesSlide7.xml" ContentType="application/vnd.openxmlformats-officedocument.presentationml.notesSlide+xml"/>
  <Override PartName="/ppt/notesSlides/notesSlide157.xml" ContentType="application/vnd.openxmlformats-officedocument.presentationml.notesSlide+xml"/>
  <Override PartName="/ppt/notesSlides/notesSlide343.xml" ContentType="application/vnd.openxmlformats-officedocument.presentationml.notesSlide+xml"/>
  <Override PartName="/ppt/slides/slide259.xml" ContentType="application/vnd.openxmlformats-officedocument.presentationml.slide+xml"/>
  <Override PartName="/ppt/slides/slide606.xml" ContentType="application/vnd.openxmlformats-officedocument.presentationml.slide+xml"/>
  <Override PartName="/ppt/notesSlides/notesSlide182.xml" ContentType="application/vnd.openxmlformats-officedocument.presentationml.notesSlide+xml"/>
  <Override PartName="/ppt/notesSlides/notesSlide419.xml" ContentType="application/vnd.openxmlformats-officedocument.presentationml.notesSlide+xml"/>
  <Override PartName="/ppt/slides/slide66.xml" ContentType="application/vnd.openxmlformats-officedocument.presentationml.slide+xml"/>
  <Override PartName="/ppt/slides/slide114.xml" ContentType="application/vnd.openxmlformats-officedocument.presentationml.slide+xml"/>
  <Override PartName="/ppt/slides/slide300.xml" ContentType="application/vnd.openxmlformats-officedocument.presentationml.slide+xml"/>
  <Override PartName="/ppt/slides/slide445.xml" ContentType="application/vnd.openxmlformats-officedocument.presentationml.slide+xml"/>
  <Override PartName="/ppt/slides/slide631.xml" ContentType="application/vnd.openxmlformats-officedocument.presentationml.slide+xml"/>
  <Default Extension="png" ContentType="image/png"/>
  <Override PartName="/ppt/notesSlides/notesSlide258.xml" ContentType="application/vnd.openxmlformats-officedocument.presentationml.notesSlide+xml"/>
  <Override PartName="/ppt/slides/slide284.xml" ContentType="application/vnd.openxmlformats-officedocument.presentationml.slide+xml"/>
  <Override PartName="/ppt/slides/slide470.xml" ContentType="application/vnd.openxmlformats-officedocument.presentationml.slide+xml"/>
  <Override PartName="/ppt/notesSlides/notesSlide57.xml" ContentType="application/vnd.openxmlformats-officedocument.presentationml.notesSlide+xml"/>
  <Override PartName="/ppt/notesSlides/notesSlide113.xml" ContentType="application/vnd.openxmlformats-officedocument.presentationml.notesSlide+xml"/>
  <Override PartName="/ppt/notesSlides/notesSlide444.xml" ContentType="application/vnd.openxmlformats-officedocument.presentationml.notesSlide+xml"/>
  <Override PartName="/ppt/slides/slide91.xml" ContentType="application/vnd.openxmlformats-officedocument.presentationml.slide+xml"/>
  <Override PartName="/ppt/slides/slide215.xml" ContentType="application/vnd.openxmlformats-officedocument.presentationml.slide+xml"/>
  <Override PartName="/ppt/notesSlides/notesSlide283.xml" ContentType="application/vnd.openxmlformats-officedocument.presentationml.notesSlide+xml"/>
  <Override PartName="/ppt/slides/slide22.xml" ContentType="application/vnd.openxmlformats-officedocument.presentationml.slide+xml"/>
  <Override PartName="/ppt/slides/slide199.xml" ContentType="application/vnd.openxmlformats-officedocument.presentationml.slide+xml"/>
  <Override PartName="/ppt/slides/slide401.xml" ContentType="application/vnd.openxmlformats-officedocument.presentationml.slide+xml"/>
  <Override PartName="/ppt/slides/slide546.xml" ContentType="application/vnd.openxmlformats-officedocument.presentationml.slide+xml"/>
  <Override PartName="/ppt/notesSlides/notesSlide82.xml" ContentType="application/vnd.openxmlformats-officedocument.presentationml.notesSlide+xml"/>
  <Override PartName="/ppt/notesSlides/notesSlide214.xml" ContentType="application/vnd.openxmlformats-officedocument.presentationml.notesSlide+xml"/>
  <Override PartName="/ppt/notesSlides/notesSlide359.xml" ContentType="application/vnd.openxmlformats-officedocument.presentationml.notesSlide+xml"/>
  <Override PartName="/ppt/slides/slide240.xml" ContentType="application/vnd.openxmlformats-officedocument.presentationml.slide+xml"/>
  <Override PartName="/ppt/slides/slide385.xml" ContentType="application/vnd.openxmlformats-officedocument.presentationml.slide+xml"/>
  <Override PartName="/ppt/slides/slide571.xml" ContentType="application/vnd.openxmlformats-officedocument.presentationml.slide+xml"/>
  <Override PartName="/ppt/notesSlides/notesSlide13.xml" ContentType="application/vnd.openxmlformats-officedocument.presentationml.notesSlide+xml"/>
  <Override PartName="/ppt/notesSlides/notesSlide198.xml" ContentType="application/vnd.openxmlformats-officedocument.presentationml.notesSlide+xml"/>
  <Override PartName="/ppt/notesSlides/notesSlide384.xml" ContentType="application/vnd.openxmlformats-officedocument.presentationml.notesSlide+xml"/>
  <Override PartName="/ppt/notesSlides/notesSlide400.xml" ContentType="application/vnd.openxmlformats-officedocument.presentationml.notesSlide+xml"/>
  <Override PartName="/ppt/slides/slide316.xml" ContentType="application/vnd.openxmlformats-officedocument.presentationml.slide+xml"/>
  <Override PartName="/ppt/notesSlides/notesSlide129.xml" ContentType="application/vnd.openxmlformats-officedocument.presentationml.notesSlide+xml"/>
  <Override PartName="/ppt/slides/slide155.xml" ContentType="application/vnd.openxmlformats-officedocument.presentationml.slide+xml"/>
  <Override PartName="/ppt/slides/slide486.xml" ContentType="application/vnd.openxmlformats-officedocument.presentationml.slide+xml"/>
  <Override PartName="/ppt/slides/slide502.xml" ContentType="application/vnd.openxmlformats-officedocument.presentationml.slide+xml"/>
  <Override PartName="/ppt/notesSlides/notesSlide315.xml" ContentType="application/vnd.openxmlformats-officedocument.presentationml.notesSlide+xml"/>
  <Override PartName="/ppt/slides/slide341.xml" ContentType="application/vnd.openxmlformats-officedocument.presentationml.slide+xml"/>
  <Override PartName="/ppt/notesSlides/notesSlide4.xml" ContentType="application/vnd.openxmlformats-officedocument.presentationml.notesSlide+xml"/>
  <Override PartName="/ppt/notesSlides/notesSlide154.xml" ContentType="application/vnd.openxmlformats-officedocument.presentationml.notesSlide+xml"/>
  <Override PartName="/ppt/notesSlides/notesSlide299.xml" ContentType="application/vnd.openxmlformats-officedocument.presentationml.notesSlide+xml"/>
  <Override PartName="/ppt/notesSlides/notesSlide340.xml" ContentType="application/vnd.openxmlformats-officedocument.presentationml.notesSlide+xml"/>
  <Override PartName="/ppt/slides/slide38.xml" ContentType="application/vnd.openxmlformats-officedocument.presentationml.slide+xml"/>
  <Override PartName="/ppt/slides/slide180.xml" ContentType="application/vnd.openxmlformats-officedocument.presentationml.slide+xml"/>
  <Override PartName="/ppt/slides/slide417.xml" ContentType="application/vnd.openxmlformats-officedocument.presentationml.slide+xml"/>
  <Override PartName="/ppt/slides/slide603.xml" ContentType="application/vnd.openxmlformats-officedocument.presentationml.slide+xml"/>
  <Override PartName="/ppt/notesSlides/notesSlide98.xml" ContentType="application/vnd.openxmlformats-officedocument.presentationml.notesSlide+xml"/>
  <Override PartName="/ppt/slides/slide111.xml" ContentType="application/vnd.openxmlformats-officedocument.presentationml.slide+xml"/>
  <Override PartName="/ppt/slides/slide256.xml" ContentType="application/vnd.openxmlformats-officedocument.presentationml.slide+xml"/>
  <Override PartName="/ppt/slides/slide442.xml" ContentType="application/vnd.openxmlformats-officedocument.presentationml.slide+xml"/>
  <Override PartName="/ppt/slides/slide587.xml" ContentType="application/vnd.openxmlformats-officedocument.presentationml.slide+xml"/>
  <Override PartName="/ppt/notesSlides/notesSlide29.xml" ContentType="application/vnd.openxmlformats-officedocument.presentationml.notesSlide+xml"/>
  <Override PartName="/ppt/notesSlides/notesSlide416.xml" ContentType="application/vnd.openxmlformats-officedocument.presentationml.notesSlide+xml"/>
  <Override PartName="/ppt/slides/slide63.xml" ContentType="application/vnd.openxmlformats-officedocument.presentationml.slide+xml"/>
  <Override PartName="/ppt/slides/slide281.xml" ContentType="application/vnd.openxmlformats-officedocument.presentationml.slide+xml"/>
  <Override PartName="/ppt/notesSlides/notesSlide110.xml" ContentType="application/vnd.openxmlformats-officedocument.presentationml.notesSlide+xml"/>
  <Override PartName="/ppt/notesSlides/notesSlide255.xml" ContentType="application/vnd.openxmlformats-officedocument.presentationml.notesSlide+xml"/>
  <Override PartName="/ppt/notesSlides/notesSlide441.xml" ContentType="application/vnd.openxmlformats-officedocument.presentationml.notesSlide+xml"/>
  <Override PartName="/ppt/slides/slide357.xml" ContentType="application/vnd.openxmlformats-officedocument.presentationml.slide+xml"/>
  <Override PartName="/ppt/slides/slide518.xml" ContentType="application/vnd.openxmlformats-officedocument.presentationml.slide+xml"/>
  <Override PartName="/ppt/notesSlides/notesSlide54.xml" ContentType="application/vnd.openxmlformats-officedocument.presentationml.notesSlide+xml"/>
  <Override PartName="/ppt/notesSlides/notesSlide280.xml" ContentType="application/vnd.openxmlformats-officedocument.presentationml.notesSlide+xml"/>
  <Override PartName="/ppt/slides/slide196.xml" ContentType="application/vnd.openxmlformats-officedocument.presentationml.slide+xml"/>
  <Override PartName="/ppt/slides/slide212.xml" ContentType="application/vnd.openxmlformats-officedocument.presentationml.slide+xml"/>
  <Override PartName="/ppt/slides/slide543.xml" ContentType="application/vnd.openxmlformats-officedocument.presentationml.slide+xml"/>
  <Override PartName="/ppt/notesSlides/notesSlide356.xml" ContentType="application/vnd.openxmlformats-officedocument.presentationml.notesSlide+xml"/>
  <Override PartName="/ppt/slides/slide382.xml" ContentType="application/vnd.openxmlformats-officedocument.presentationml.slide+xml"/>
  <Override PartName="/ppt/slides/slide619.xml" ContentType="application/vnd.openxmlformats-officedocument.presentationml.slide+xml"/>
  <Override PartName="/ppt/notesSlides/notesSlide195.xml" ContentType="application/vnd.openxmlformats-officedocument.presentationml.notesSlide+xml"/>
  <Override PartName="/ppt/notesSlides/notesSlide211.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slides/slide458.xml" ContentType="application/vnd.openxmlformats-officedocument.presentationml.slide+xml"/>
  <Override PartName="/ppt/notesSlides/notesSlide10.xml" ContentType="application/vnd.openxmlformats-officedocument.presentationml.notesSlide+xml"/>
  <Override PartName="/ppt/notesSlides/notesSlide381.xml" ContentType="application/vnd.openxmlformats-officedocument.presentationml.notesSlide+xml"/>
  <Override PartName="/ppt/slides/slide297.xml" ContentType="application/vnd.openxmlformats-officedocument.presentationml.slide+xml"/>
  <Override PartName="/ppt/slides/slide313.xml" ContentType="application/vnd.openxmlformats-officedocument.presentationml.slide+xml"/>
  <Override PartName="/ppt/notesSlides/notesSlide126.xml" ContentType="application/vnd.openxmlformats-officedocument.presentationml.notesSlide+xml"/>
  <Override PartName="/ppt/notesSlides/notesSlide312.xml" ContentType="application/vnd.openxmlformats-officedocument.presentationml.notesSlide+xml"/>
  <Override PartName="/ppt/notesSlides/notesSlide457.xml" ContentType="application/vnd.openxmlformats-officedocument.presentationml.notesSlide+xml"/>
  <Override PartName="/ppt/slides/slide152.xml" ContentType="application/vnd.openxmlformats-officedocument.presentationml.slide+xml"/>
  <Override PartName="/ppt/slides/slide483.xml" ContentType="application/vnd.openxmlformats-officedocument.presentationml.slide+xml"/>
  <Override PartName="/ppt/notesSlides/notesSlide1.xml" ContentType="application/vnd.openxmlformats-officedocument.presentationml.notesSlide+xml"/>
  <Override PartName="/ppt/notesSlides/notesSlide151.xml" ContentType="application/vnd.openxmlformats-officedocument.presentationml.notesSlide+xml"/>
  <Override PartName="/ppt/notesSlides/notesSlide296.xml" ContentType="application/vnd.openxmlformats-officedocument.presentationml.notesSlide+xml"/>
  <Override PartName="/ppt/slides/slide228.xml" ContentType="application/vnd.openxmlformats-officedocument.presentationml.slide+xml"/>
  <Override PartName="/ppt/slides/slide414.xml" ContentType="application/vnd.openxmlformats-officedocument.presentationml.slide+xml"/>
  <Override PartName="/ppt/slides/slide559.xml" ContentType="application/vnd.openxmlformats-officedocument.presentationml.slide+xml"/>
  <Override PartName="/ppt/notesSlides/notesSlide95.xml" ContentType="application/vnd.openxmlformats-officedocument.presentationml.notesSlide+xml"/>
  <Override PartName="/ppt/slides/slide35.xml" ContentType="application/vnd.openxmlformats-officedocument.presentationml.slide+xml"/>
  <Override PartName="/ppt/slides/slide253.xml" ContentType="application/vnd.openxmlformats-officedocument.presentationml.slide+xml"/>
  <Override PartName="/ppt/slides/slide398.xml" ContentType="application/vnd.openxmlformats-officedocument.presentationml.slide+xml"/>
  <Override PartName="/ppt/slides/slide584.xml" ContentType="application/vnd.openxmlformats-officedocument.presentationml.slide+xml"/>
  <Override PartName="/ppt/slides/slide600.xml" ContentType="application/vnd.openxmlformats-officedocument.presentationml.slide+xml"/>
  <Override PartName="/ppt/notesSlides/notesSlide227.xml" ContentType="application/vnd.openxmlformats-officedocument.presentationml.notesSlide+xml"/>
  <Override PartName="/ppt/notesSlides/notesSlide413.xml" ContentType="application/vnd.openxmlformats-officedocument.presentationml.notesSlide+xml"/>
  <Override PartName="/ppt/slides/slide60.xml" ContentType="application/vnd.openxmlformats-officedocument.presentationml.slide+xml"/>
  <Override PartName="/ppt/slides/slide329.xml" ContentType="application/vnd.openxmlformats-officedocument.presentationml.slide+xml"/>
  <Override PartName="/ppt/notesSlides/notesSlide26.xml" ContentType="application/vnd.openxmlformats-officedocument.presentationml.notesSlide+xml"/>
  <Override PartName="/ppt/notesSlides/notesSlide252.xml" ContentType="application/vnd.openxmlformats-officedocument.presentationml.notesSlide+xml"/>
  <Override PartName="/ppt/notesSlides/notesSlide397.xml" ContentType="application/vnd.openxmlformats-officedocument.presentationml.notesSlide+xml"/>
  <Override PartName="/ppt/slides/slide168.xml" ContentType="application/vnd.openxmlformats-officedocument.presentationml.slide+xml"/>
  <Override PartName="/ppt/slides/slide515.xml" ContentType="application/vnd.openxmlformats-officedocument.presentationml.slide+xml"/>
  <Override PartName="/ppt/notesSlides/notesSlide51.xml" ContentType="application/vnd.openxmlformats-officedocument.presentationml.notesSlide+xml"/>
  <Override PartName="/ppt/notesSlides/notesSlide328.xml" ContentType="application/vnd.openxmlformats-officedocument.presentationml.notesSlide+xml"/>
  <Override PartName="/ppt/slides/slide354.xml" ContentType="application/vnd.openxmlformats-officedocument.presentationml.slide+xml"/>
  <Override PartName="/ppt/slides/slide499.xml" ContentType="application/vnd.openxmlformats-officedocument.presentationml.slide+xml"/>
  <Override PartName="/ppt/slides/slide540.xml" ContentType="application/vnd.openxmlformats-officedocument.presentationml.slide+xml"/>
  <Override PartName="/ppt/notesSlides/notesSlide167.xml" ContentType="application/vnd.openxmlformats-officedocument.presentationml.notesSlide+xml"/>
  <Override PartName="/ppt/slides/slide193.xml" ContentType="application/vnd.openxmlformats-officedocument.presentationml.slide+xml"/>
  <Override PartName="/ppt/notesSlides/notesSlide353.xml" ContentType="application/vnd.openxmlformats-officedocument.presentationml.notesSlide+xml"/>
  <Override PartName="/ppt/slides/slide124.xml" ContentType="application/vnd.openxmlformats-officedocument.presentationml.slide+xml"/>
  <Override PartName="/ppt/slides/slide269.xml" ContentType="application/vnd.openxmlformats-officedocument.presentationml.slide+xml"/>
  <Override PartName="/ppt/slides/slide616.xml" ContentType="application/vnd.openxmlformats-officedocument.presentationml.slide+xml"/>
  <Override PartName="/ppt/notesSlides/notesSlide192.xml" ContentType="application/vnd.openxmlformats-officedocument.presentationml.notesSlide+xml"/>
  <Override PartName="/ppt/notesSlides/notesSlide429.xml" ContentType="application/vnd.openxmlformats-officedocument.presentationml.notesSlide+xml"/>
  <Override PartName="/ppt/slides/slide76.xml" ContentType="application/vnd.openxmlformats-officedocument.presentationml.slide+xml"/>
  <Override PartName="/ppt/slides/slide310.xml" ContentType="application/vnd.openxmlformats-officedocument.presentationml.slide+xml"/>
  <Override PartName="/ppt/slides/slide455.xml" ContentType="application/vnd.openxmlformats-officedocument.presentationml.slide+xml"/>
  <Override PartName="/ppt/notesSlides/notesSlide123.xml" ContentType="application/vnd.openxmlformats-officedocument.presentationml.notesSlide+xml"/>
  <Override PartName="/ppt/notesSlides/notesSlide268.xml" ContentType="application/vnd.openxmlformats-officedocument.presentationml.notesSlide+xml"/>
  <Override PartName="/ppt/notesSlides/notesSlide454.xml" ContentType="application/vnd.openxmlformats-officedocument.presentationml.notesSlide+xml"/>
  <Override PartName="/ppt/slides/slide294.xml" ContentType="application/vnd.openxmlformats-officedocument.presentationml.slide+xml"/>
  <Override PartName="/ppt/slides/slide480.xml" ContentType="application/vnd.openxmlformats-officedocument.presentationml.slide+xml"/>
  <Override PartName="/ppt/notesSlides/notesSlide67.xml" ContentType="application/vnd.openxmlformats-officedocument.presentationml.notesSlide+xml"/>
  <Override PartName="/ppt/notesSlides/notesSlide293.xml" ContentType="application/vnd.openxmlformats-officedocument.presentationml.notesSlide+xml"/>
  <Override PartName="/ppt/slides/slide225.xml" ContentType="application/vnd.openxmlformats-officedocument.presentationml.slide+xml"/>
  <Override PartName="/ppt/slides/slide556.xml" ContentType="application/vnd.openxmlformats-officedocument.presentationml.slide+xml"/>
  <Override PartName="/ppt/notesSlides/notesSlide92.xml" ContentType="application/vnd.openxmlformats-officedocument.presentationml.notesSlide+xml"/>
  <Override PartName="/ppt/slides/slide32.xml" ContentType="application/vnd.openxmlformats-officedocument.presentationml.slide+xml"/>
  <Override PartName="/ppt/slides/slide395.xml" ContentType="application/vnd.openxmlformats-officedocument.presentationml.slide+xml"/>
  <Override PartName="/ppt/slides/slide411.xml" ContentType="application/vnd.openxmlformats-officedocument.presentationml.slide+xml"/>
  <Override PartName="/ppt/notesSlides/notesSlide224.xml" ContentType="application/vnd.openxmlformats-officedocument.presentationml.notesSlide+xml"/>
  <Override PartName="/ppt/notesSlides/notesSlide369.xml" ContentType="application/vnd.openxmlformats-officedocument.presentationml.notesSlide+xml"/>
  <Override PartName="/ppt/slides/slide250.xml" ContentType="application/vnd.openxmlformats-officedocument.presentationml.slide+xml"/>
  <Override PartName="/ppt/slides/slide581.xml" ContentType="application/vnd.openxmlformats-officedocument.presentationml.slide+xml"/>
  <Override PartName="/ppt/notesSlides/notesSlide23.xml" ContentType="application/vnd.openxmlformats-officedocument.presentationml.notesSlide+xml"/>
  <Override PartName="/ppt/notesSlides/notesSlide394.xml" ContentType="application/vnd.openxmlformats-officedocument.presentationml.notesSlide+xml"/>
  <Override PartName="/ppt/notesSlides/notesSlide410.xml" ContentType="application/vnd.openxmlformats-officedocument.presentationml.notesSlide+xml"/>
  <Override PartName="/ppt/slides/slide326.xml" ContentType="application/vnd.openxmlformats-officedocument.presentationml.slide+xml"/>
  <Override PartName="/ppt/slides/slide512.xml" ContentType="application/vnd.openxmlformats-officedocument.presentationml.slide+xml"/>
  <Override PartName="/ppt/notesSlides/notesSlide139.xml" ContentType="application/vnd.openxmlformats-officedocument.presentationml.notesSlide+xml"/>
  <Override PartName="/ppt/slides/slide165.xml" ContentType="application/vnd.openxmlformats-officedocument.presentationml.slide+xml"/>
  <Override PartName="/ppt/slides/slide351.xml" ContentType="application/vnd.openxmlformats-officedocument.presentationml.slide+xml"/>
  <Override PartName="/ppt/slides/slide496.xml" ContentType="application/vnd.openxmlformats-officedocument.presentationml.slide+xml"/>
  <Override PartName="/ppt/notesSlides/notesSlide325.xml" ContentType="application/vnd.openxmlformats-officedocument.presentationml.notesSlide+xml"/>
  <Override PartName="/ppt/slides/slide190.xml" ContentType="application/vnd.openxmlformats-officedocument.presentationml.slide+xml"/>
  <Override PartName="/ppt/notesSlides/notesSlide164.xml" ContentType="application/vnd.openxmlformats-officedocument.presentationml.notesSlide+xml"/>
  <Override PartName="/ppt/notesSlides/notesSlide350.xml" ContentType="application/vnd.openxmlformats-officedocument.presentationml.notesSlide+xml"/>
  <Override PartName="/ppt/slides/slide48.xml" ContentType="application/vnd.openxmlformats-officedocument.presentationml.slide+xml"/>
  <Override PartName="/ppt/slides/slide427.xml" ContentType="application/vnd.openxmlformats-officedocument.presentationml.slide+xml"/>
  <Override PartName="/ppt/slides/slide613.xml" ContentType="application/vnd.openxmlformats-officedocument.presentationml.slide+xml"/>
  <Override PartName="/ppt/notesSlides/notesSlide426.xml" ContentType="application/vnd.openxmlformats-officedocument.presentationml.notesSlide+xml"/>
  <Override PartName="/ppt/slides/slide73.xml" ContentType="application/vnd.openxmlformats-officedocument.presentationml.slide+xml"/>
  <Override PartName="/ppt/slides/slide121.xml" ContentType="application/vnd.openxmlformats-officedocument.presentationml.slide+xml"/>
  <Override PartName="/ppt/slides/slide266.xml" ContentType="application/vnd.openxmlformats-officedocument.presentationml.slide+xml"/>
  <Override PartName="/ppt/slides/slide452.xml" ContentType="application/vnd.openxmlformats-officedocument.presentationml.slide+xml"/>
  <Override PartName="/ppt/slides/slide597.xml" ContentType="application/vnd.openxmlformats-officedocument.presentationml.slide+xml"/>
  <Override PartName="/ppt/notesSlides/notesSlide39.xml" ContentType="application/vnd.openxmlformats-officedocument.presentationml.notesSlide+xml"/>
  <Override PartName="/ppt/notesSlides/notesSlide265.xml" ContentType="application/vnd.openxmlformats-officedocument.presentationml.notesSlide+xml"/>
  <Override PartName="/ppt/slides/slide291.xml" ContentType="application/vnd.openxmlformats-officedocument.presentationml.slide+xml"/>
  <Override PartName="/ppt/slides/slide528.xml" ContentType="application/vnd.openxmlformats-officedocument.presentationml.slide+xml"/>
  <Override PartName="/ppt/notesSlides/notesSlide64.xml" ContentType="application/vnd.openxmlformats-officedocument.presentationml.notesSlide+xml"/>
  <Override PartName="/ppt/notesSlides/notesSlide120.xml" ContentType="application/vnd.openxmlformats-officedocument.presentationml.notesSlide+xml"/>
  <Override PartName="/ppt/notesSlides/notesSlide451.xml" ContentType="application/vnd.openxmlformats-officedocument.presentationml.notesSlide+xml"/>
  <Override PartName="/ppt/slides/slide367.xml" ContentType="application/vnd.openxmlformats-officedocument.presentationml.slide+xml"/>
  <Override PartName="/ppt/notesSlides/notesSlide290.xml" ContentType="application/vnd.openxmlformats-officedocument.presentationml.notesSlide+xml"/>
  <Override PartName="/ppt/slides/slide222.xml" ContentType="application/vnd.openxmlformats-officedocument.presentationml.slide+xml"/>
  <Override PartName="/ppt/slides/slide553.xml" ContentType="application/vnd.openxmlformats-officedocument.presentationml.slide+xml"/>
  <Override PartName="/ppt/notesSlides/notesSlide221.xml" ContentType="application/vnd.openxmlformats-officedocument.presentationml.notesSlide+xml"/>
  <Override PartName="/ppt/notesSlides/notesSlide366.xml" ContentType="application/vnd.openxmlformats-officedocument.presentationml.notesSlide+xml"/>
  <Override PartName="/ppt/slides/slide392.xml" ContentType="application/vnd.openxmlformats-officedocument.presentationml.slide+xml"/>
  <Override PartName="/ppt/slides/slide629.xml" ContentType="application/vnd.openxmlformats-officedocument.presentationml.slide+xml"/>
  <Override PartName="/ppt/notesSlides/notesSlide20.xml" ContentType="application/vnd.openxmlformats-officedocument.presentationml.notesSlide+xml"/>
  <Override PartName="/ppt/slides/slide89.xml" ContentType="application/vnd.openxmlformats-officedocument.presentationml.slide+xml"/>
  <Override PartName="/ppt/slides/slide137.xml" ContentType="application/vnd.openxmlformats-officedocument.presentationml.slide+xml"/>
  <Override PartName="/ppt/slides/slide323.xml" ContentType="application/vnd.openxmlformats-officedocument.presentationml.slide+xml"/>
  <Override PartName="/ppt/slides/slide468.xml" ContentType="application/vnd.openxmlformats-officedocument.presentationml.slide+xml"/>
  <Override PartName="/ppt/notesSlides/notesSlide391.xml" ContentType="application/vnd.openxmlformats-officedocument.presentationml.notesSlide+xml"/>
  <Override PartName="/ppt/slides/slide162.xml" ContentType="application/vnd.openxmlformats-officedocument.presentationml.slide+xml"/>
  <Override PartName="/ppt/slides/slide493.xml" ContentType="application/vnd.openxmlformats-officedocument.presentationml.slide+xml"/>
  <Override PartName="/ppt/notesSlides/notesSlide136.xml" ContentType="application/vnd.openxmlformats-officedocument.presentationml.notesSlide+xml"/>
  <Override PartName="/ppt/notesSlides/notesSlide322.xml" ContentType="application/vnd.openxmlformats-officedocument.presentationml.notesSlide+xml"/>
  <Override PartName="/ppt/slides/slide238.xml" ContentType="application/vnd.openxmlformats-officedocument.presentationml.slide+xml"/>
  <Override PartName="/ppt/notesSlides/notesSlide161.xml" ContentType="application/vnd.openxmlformats-officedocument.presentationml.notesSlide+xml"/>
  <Override PartName="/ppt/slides/slide45.xml" ContentType="application/vnd.openxmlformats-officedocument.presentationml.slide+xml"/>
  <Override PartName="/ppt/slides/slide424.xml" ContentType="application/vnd.openxmlformats-officedocument.presentationml.slide+xml"/>
  <Override PartName="/ppt/slides/slide569.xml" ContentType="application/vnd.openxmlformats-officedocument.presentationml.slide+xml"/>
  <Override PartName="/ppt/theme/theme3.xml" ContentType="application/vnd.openxmlformats-officedocument.theme+xml"/>
  <Override PartName="/ppt/notesSlides/notesSlide237.xml" ContentType="application/vnd.openxmlformats-officedocument.presentationml.notesSlide+xml"/>
  <Override PartName="/ppt/slides/slide263.xml" ContentType="application/vnd.openxmlformats-officedocument.presentationml.slide+xml"/>
  <Override PartName="/ppt/slides/slide594.xml" ContentType="application/vnd.openxmlformats-officedocument.presentationml.slide+xml"/>
  <Override PartName="/ppt/slides/slide610.xml" ContentType="application/vnd.openxmlformats-officedocument.presentationml.slide+xml"/>
  <Override PartName="/ppt/notesSlides/notesSlide36.xml" ContentType="application/vnd.openxmlformats-officedocument.presentationml.notesSlide+xml"/>
  <Override PartName="/ppt/notesSlides/notesSlide423.xml" ContentType="application/vnd.openxmlformats-officedocument.presentationml.notesSlide+xml"/>
  <Override PartName="/ppt/slides/slide70.xml" ContentType="application/vnd.openxmlformats-officedocument.presentationml.slide+xml"/>
  <Override PartName="/ppt/slides/slide339.xml" ContentType="application/vnd.openxmlformats-officedocument.presentationml.slide+xml"/>
  <Override PartName="/ppt/notesSlides/notesSlide262.xml" ContentType="application/vnd.openxmlformats-officedocument.presentationml.notesSlide+xml"/>
  <Override PartName="/ppt/slides/slide178.xml" ContentType="application/vnd.openxmlformats-officedocument.presentationml.slide+xml"/>
  <Override PartName="/ppt/slides/slide525.xml" ContentType="application/vnd.openxmlformats-officedocument.presentationml.slide+xml"/>
  <Override PartName="/ppt/notesSlides/notesSlide61.xml" ContentType="application/vnd.openxmlformats-officedocument.presentationml.notesSlide+xml"/>
  <Override PartName="/ppt/notesSlides/notesSlide338.xml" ContentType="application/vnd.openxmlformats-officedocument.presentationml.notesSlide+xml"/>
  <Override PartName="/ppt/slides/slide364.xml" ContentType="application/vnd.openxmlformats-officedocument.presentationml.slide+xml"/>
  <Override PartName="/ppt/slides/slide550.xml" ContentType="application/vnd.openxmlformats-officedocument.presentationml.slide+xml"/>
  <Override PartName="/ppt/notesSlides/notesSlide177.xml" ContentType="application/vnd.openxmlformats-officedocument.presentationml.notesSlide+xml"/>
  <Override PartName="/ppt/notesSlides/notesSlide363.xml" ContentType="application/vnd.openxmlformats-officedocument.presentationml.notesSlide+xml"/>
  <Override PartName="/ppt/slides/slide109.xml" ContentType="application/vnd.openxmlformats-officedocument.presentationml.slide+xml"/>
  <Override PartName="/ppt/slides/slide626.xml" ContentType="application/vnd.openxmlformats-officedocument.presentationml.slide+xml"/>
  <Override PartName="/ppt/notesSlides/notesSlide108.xml" ContentType="application/vnd.openxmlformats-officedocument.presentationml.notesSlide+xml"/>
  <Override PartName="/ppt/slides/slide134.xml" ContentType="application/vnd.openxmlformats-officedocument.presentationml.slide+xml"/>
  <Override PartName="/ppt/slides/slide279.xml" ContentType="application/vnd.openxmlformats-officedocument.presentationml.slide+xml"/>
  <Override PartName="/ppt/slides/slide465.xml" ContentType="application/vnd.openxmlformats-officedocument.presentationml.slide+xml"/>
  <Override PartName="/ppt/notesSlides/notesSlide439.xml" ContentType="application/vnd.openxmlformats-officedocument.presentationml.notesSlide+xml"/>
  <Override PartName="/ppt/slides/slide86.xml" ContentType="application/vnd.openxmlformats-officedocument.presentationml.slide+xml"/>
  <Override PartName="/ppt/slides/slide320.xml" ContentType="application/vnd.openxmlformats-officedocument.presentationml.slide+xml"/>
  <Override PartName="/ppt/notesSlides/notesSlide133.xml" ContentType="application/vnd.openxmlformats-officedocument.presentationml.notesSlide+xml"/>
  <Override PartName="/ppt/notesSlides/notesSlide278.xml" ContentType="application/vnd.openxmlformats-officedocument.presentationml.notesSlide+xml"/>
  <Override PartName="/ppt/slides/slide17.xml" ContentType="application/vnd.openxmlformats-officedocument.presentationml.slide+xml"/>
  <Override PartName="/ppt/slides/slide490.xml" ContentType="application/vnd.openxmlformats-officedocument.presentationml.slide+xml"/>
  <Override PartName="/ppt/notesSlides/notesSlide77.xml" ContentType="application/vnd.openxmlformats-officedocument.presentationml.notesSlide+xml"/>
  <Override PartName="/ppt/notesSlides/notesSlide209.xml" ContentType="application/vnd.openxmlformats-officedocument.presentationml.notesSlide+xml"/>
  <Override PartName="/ppt/slides/slide235.xml" ContentType="application/vnd.openxmlformats-officedocument.presentationml.slide+xml"/>
  <Override PartName="/ppt/slides/slide421.xml" ContentType="application/vnd.openxmlformats-officedocument.presentationml.slide+xml"/>
  <Override PartName="/ppt/slides/slide566.xml" ContentType="application/vnd.openxmlformats-officedocument.presentationml.slide+xml"/>
  <Override PartName="/ppt/notesSlides/notesSlide379.xml" ContentType="application/vnd.openxmlformats-officedocument.presentationml.notesSlide+xml"/>
  <Override PartName="/ppt/slides/slide42.xml" ContentType="application/vnd.openxmlformats-officedocument.presentationml.slide+xml"/>
  <Override PartName="/ppt/slides/slide260.xml" ContentType="application/vnd.openxmlformats-officedocument.presentationml.slide+xml"/>
  <Override PartName="/ppt/notesSlides/notesSlide234.xml" ContentType="application/vnd.openxmlformats-officedocument.presentationml.notesSlide+xml"/>
  <Override PartName="/ppt/notesSlides/notesSlide420.xml" ContentType="application/vnd.openxmlformats-officedocument.presentationml.notesSlide+xml"/>
  <Override PartName="/ppt/slides/slide20.xml" ContentType="application/vnd.openxmlformats-officedocument.presentationml.slide+xml"/>
  <Override PartName="/ppt/slides/slide197.xml" ContentType="application/vnd.openxmlformats-officedocument.presentationml.slide+xml"/>
  <Override PartName="/ppt/slides/slide544.xml" ContentType="application/vnd.openxmlformats-officedocument.presentationml.slide+xml"/>
  <Override PartName="/ppt/slides/slide591.xml" ContentType="application/vnd.openxmlformats-officedocument.presentationml.slide+xml"/>
  <Override PartName="/ppt/notesSlides/notesSlide33.xml" ContentType="application/vnd.openxmlformats-officedocument.presentationml.notesSlide+xml"/>
  <Override PartName="/ppt/notesSlides/notesSlide80.xml" ContentType="application/vnd.openxmlformats-officedocument.presentationml.notesSlide+xml"/>
  <Override PartName="/ppt/notesSlides/notesSlide212.xml" ContentType="application/vnd.openxmlformats-officedocument.presentationml.notesSlide+xml"/>
  <Override PartName="/ppt/notesSlides/notesSlide357.xml" ContentType="application/vnd.openxmlformats-officedocument.presentationml.notesSlide+xml"/>
  <Override PartName="/ppt/slides/slide336.xml" ContentType="application/vnd.openxmlformats-officedocument.presentationml.slide+xml"/>
  <Override PartName="/ppt/slides/slide383.xml" ContentType="application/vnd.openxmlformats-officedocument.presentationml.slide+xml"/>
  <Override PartName="/ppt/slides/slide522.xml" ContentType="application/vnd.openxmlformats-officedocument.presentationml.slide+xml"/>
  <Override PartName="/ppt/notesSlides/notesSlide11.xml" ContentType="application/vnd.openxmlformats-officedocument.presentationml.notesSlide+xml"/>
  <Override PartName="/ppt/notesSlides/notesSlide149.xml" ContentType="application/vnd.openxmlformats-officedocument.presentationml.notesSlide+xml"/>
  <Override PartName="/ppt/notesSlides/notesSlide196.xml" ContentType="application/vnd.openxmlformats-officedocument.presentationml.notesSlide+xml"/>
  <Override PartName="/ppt/notesSlides/notesSlide335.xml" ContentType="application/vnd.openxmlformats-officedocument.presentationml.notesSlide+xml"/>
  <Override PartName="/ppt/notesSlides/notesSlide382.xml" ContentType="application/vnd.openxmlformats-officedocument.presentationml.notesSlide+xml"/>
  <Override PartName="/ppt/slides/slide128.xml" ContentType="application/vnd.openxmlformats-officedocument.presentationml.slide+xml"/>
  <Override PartName="/ppt/slides/slide175.xml" ContentType="application/vnd.openxmlformats-officedocument.presentationml.slide+xml"/>
  <Override PartName="/ppt/slides/slide314.xml" ContentType="application/vnd.openxmlformats-officedocument.presentationml.slide+xml"/>
  <Override PartName="/ppt/slides/slide361.xml" ContentType="application/vnd.openxmlformats-officedocument.presentationml.slide+xml"/>
  <Override PartName="/ppt/slides/slide459.xml" ContentType="application/vnd.openxmlformats-officedocument.presentationml.slide+xml"/>
  <Override PartName="/ppt/notesSlides/notesSlide127.xml" ContentType="application/vnd.openxmlformats-officedocument.presentationml.notesSlide+xml"/>
  <Override PartName="/ppt/notesSlides/notesSlide174.xml" ContentType="application/vnd.openxmlformats-officedocument.presentationml.notesSlide+xml"/>
  <Override PartName="/ppt/slides/slide8.xml" ContentType="application/vnd.openxmlformats-officedocument.presentationml.slide+xml"/>
  <Override PartName="/ppt/slides/slide106.xml" ContentType="application/vnd.openxmlformats-officedocument.presentationml.slide+xml"/>
  <Override PartName="/ppt/slides/slide153.xml" ContentType="application/vnd.openxmlformats-officedocument.presentationml.slide+xml"/>
  <Override PartName="/ppt/slides/slide298.xml" ContentType="application/vnd.openxmlformats-officedocument.presentationml.slide+xml"/>
  <Override PartName="/ppt/slides/slide437.xml" ContentType="application/vnd.openxmlformats-officedocument.presentationml.slide+xml"/>
  <Override PartName="/ppt/slides/slide484.xml" ContentType="application/vnd.openxmlformats-officedocument.presentationml.slide+xml"/>
  <Override PartName="/ppt/slides/slide500.xml" ContentType="application/vnd.openxmlformats-officedocument.presentationml.slide+xml"/>
  <Override PartName="/ppt/notesSlides/notesSlide313.xml" ContentType="application/vnd.openxmlformats-officedocument.presentationml.notesSlide+xml"/>
  <Override PartName="/ppt/notesSlides/notesSlide360.xml" ContentType="application/vnd.openxmlformats-officedocument.presentationml.notesSlide+xml"/>
  <Override PartName="/ppt/notesSlides/notesSlide458.xml" ContentType="application/vnd.openxmlformats-officedocument.presentationml.notesSlide+xml"/>
  <Override PartName="/ppt/slides/slide58.xml" ContentType="application/vnd.openxmlformats-officedocument.presentationml.slide+xml"/>
  <Override PartName="/ppt/slides/slide229.xml" ContentType="application/vnd.openxmlformats-officedocument.presentationml.slide+xml"/>
  <Override PartName="/ppt/slides/slide276.xml" ContentType="application/vnd.openxmlformats-officedocument.presentationml.slide+xml"/>
  <Override PartName="/ppt/slides/slide623.xml" ContentType="application/vnd.openxmlformats-officedocument.presentationml.slide+xml"/>
  <Override PartName="/ppt/notesSlides/notesSlide2.xml" ContentType="application/vnd.openxmlformats-officedocument.presentationml.notesSlide+xml"/>
  <Override PartName="/ppt/notesSlides/notesSlide105.xml" ContentType="application/vnd.openxmlformats-officedocument.presentationml.notesSlide+xml"/>
  <Override PartName="/ppt/notesSlides/notesSlide152.xml" ContentType="application/vnd.openxmlformats-officedocument.presentationml.notesSlide+xml"/>
  <Override PartName="/ppt/notesSlides/notesSlide297.xml" ContentType="application/vnd.openxmlformats-officedocument.presentationml.notesSlide+xml"/>
  <Override PartName="/ppt/notesSlides/notesSlide436.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31.xml" ContentType="application/vnd.openxmlformats-officedocument.presentationml.slide+xml"/>
  <Override PartName="/ppt/slides/slide399.xml" ContentType="application/vnd.openxmlformats-officedocument.presentationml.slide+xml"/>
  <Override PartName="/ppt/slides/slide415.xml" ContentType="application/vnd.openxmlformats-officedocument.presentationml.slide+xml"/>
  <Override PartName="/ppt/slides/slide462.xml" ContentType="application/vnd.openxmlformats-officedocument.presentationml.slide+xml"/>
  <Override PartName="/ppt/slides/slide601.xml" ContentType="application/vnd.openxmlformats-officedocument.presentationml.slide+xml"/>
  <Override PartName="/ppt/notesSlides/notesSlide49.xml" ContentType="application/vnd.openxmlformats-officedocument.presentationml.notesSlide+xml"/>
  <Override PartName="/ppt/notesSlides/notesSlide96.xml" ContentType="application/vnd.openxmlformats-officedocument.presentationml.notesSlide+xml"/>
  <Override PartName="/ppt/notesSlides/notesSlide130.xml" ContentType="application/vnd.openxmlformats-officedocument.presentationml.notesSlide+xml"/>
  <Override PartName="/ppt/notesSlides/notesSlide228.xml" ContentType="application/vnd.openxmlformats-officedocument.presentationml.notesSlide+xml"/>
  <Override PartName="/ppt/notesSlides/notesSlide275.xml" ContentType="application/vnd.openxmlformats-officedocument.presentationml.notesSlide+xml"/>
  <Override PartName="/ppt/slides/slide207.xml" ContentType="application/vnd.openxmlformats-officedocument.presentationml.slide+xml"/>
  <Override PartName="/ppt/slides/slide254.xml" ContentType="application/vnd.openxmlformats-officedocument.presentationml.slide+xml"/>
  <Override PartName="/ppt/slides/slide440.xml" ContentType="application/vnd.openxmlformats-officedocument.presentationml.slide+xml"/>
  <Override PartName="/ppt/slides/slide538.xml" ContentType="application/vnd.openxmlformats-officedocument.presentationml.slide+xml"/>
  <Override PartName="/ppt/slides/slide585.xml" ContentType="application/vnd.openxmlformats-officedocument.presentationml.slide+xml"/>
  <Override PartName="/ppt/notesSlides/notesSlide27.xml" ContentType="application/vnd.openxmlformats-officedocument.presentationml.notesSlide+xml"/>
  <Override PartName="/ppt/notesSlides/notesSlide74.xml" ContentType="application/vnd.openxmlformats-officedocument.presentationml.notesSlide+xml"/>
  <Override PartName="/ppt/notesSlides/notesSlide398.xml" ContentType="application/vnd.openxmlformats-officedocument.presentationml.notesSlide+xml"/>
  <Override PartName="/ppt/notesSlides/notesSlide414.xml" ContentType="application/vnd.openxmlformats-officedocument.presentationml.notesSlide+xml"/>
  <Override PartName="/ppt/notesSlides/notesSlide461.xml" ContentType="application/vnd.openxmlformats-officedocument.presentationml.notesSlide+xml"/>
  <Override PartName="/ppt/slides/slide14.xml" ContentType="application/vnd.openxmlformats-officedocument.presentationml.slide+xml"/>
  <Override PartName="/ppt/slides/slide61.xml" ContentType="application/vnd.openxmlformats-officedocument.presentationml.slide+xml"/>
  <Override PartName="/ppt/slides/slide232.xml" ContentType="application/vnd.openxmlformats-officedocument.presentationml.slide+xml"/>
  <Override PartName="/ppt/slides/slide377.xml" ContentType="application/vnd.openxmlformats-officedocument.presentationml.slide+xml"/>
  <Override PartName="/ppt/slides/slide516.xml" ContentType="application/vnd.openxmlformats-officedocument.presentationml.slide+xml"/>
  <Override PartName="/ppt/slides/slide563.xml" ContentType="application/vnd.openxmlformats-officedocument.presentationml.slide+xml"/>
  <Override PartName="/ppt/notesMasters/notesMaster1.xml" ContentType="application/vnd.openxmlformats-officedocument.presentationml.notesMaster+xml"/>
  <Override PartName="/ppt/notesSlides/notesSlide206.xml" ContentType="application/vnd.openxmlformats-officedocument.presentationml.notesSlide+xml"/>
  <Override PartName="/ppt/notesSlides/notesSlide253.xml" ContentType="application/vnd.openxmlformats-officedocument.presentationml.notesSlide+xml"/>
  <Override PartName="/ppt/slides/slide169.xml" ContentType="application/vnd.openxmlformats-officedocument.presentationml.slide+xml"/>
  <Override PartName="/ppt/slides/slide308.xml" ContentType="application/vnd.openxmlformats-officedocument.presentationml.slide+xml"/>
  <Override PartName="/ppt/slides/slide355.xml" ContentType="application/vnd.openxmlformats-officedocument.presentationml.slide+xml"/>
  <Override PartName="/ppt/tableStyles.xml" ContentType="application/vnd.openxmlformats-officedocument.presentationml.tableStyles+xml"/>
  <Override PartName="/ppt/notesSlides/notesSlide52.xml" ContentType="application/vnd.openxmlformats-officedocument.presentationml.notesSlide+xml"/>
  <Override PartName="/ppt/notesSlides/notesSlide231.xml" ContentType="application/vnd.openxmlformats-officedocument.presentationml.notesSlide+xml"/>
  <Override PartName="/ppt/notesSlides/notesSlide329.xml" ContentType="application/vnd.openxmlformats-officedocument.presentationml.notesSlide+xml"/>
  <Override PartName="/ppt/notesSlides/notesSlide376.xml" ContentType="application/vnd.openxmlformats-officedocument.presentationml.notesSlide+xml"/>
  <Override PartName="/ppt/slides/slide147.xml" ContentType="application/vnd.openxmlformats-officedocument.presentationml.slide+xml"/>
  <Override PartName="/ppt/slides/slide194.xml" ContentType="application/vnd.openxmlformats-officedocument.presentationml.slide+xml"/>
  <Override PartName="/ppt/slides/slide210.xml" ContentType="application/vnd.openxmlformats-officedocument.presentationml.slide+xml"/>
  <Override PartName="/ppt/slides/slide541.xml" ContentType="application/vnd.openxmlformats-officedocument.presentationml.slide+xml"/>
  <Override PartName="/ppt/notesSlides/notesSlide30.xml" ContentType="application/vnd.openxmlformats-officedocument.presentationml.notesSlide+xml"/>
  <Override PartName="/ppt/notesSlides/notesSlide168.xml" ContentType="application/vnd.openxmlformats-officedocument.presentationml.notesSlide+xml"/>
  <Override PartName="/ppt/notesSlides/notesSlide307.xml" ContentType="application/vnd.openxmlformats-officedocument.presentationml.notesSlide+xml"/>
  <Override PartName="/ppt/notesSlides/notesSlide354.xml" ContentType="application/vnd.openxmlformats-officedocument.presentationml.notesSlide+xml"/>
  <Override PartName="/ppt/slides/slide99.xml" ContentType="application/vnd.openxmlformats-officedocument.presentationml.slide+xml"/>
  <Override PartName="/ppt/slides/slide333.xml" ContentType="application/vnd.openxmlformats-officedocument.presentationml.slide+xml"/>
  <Override PartName="/ppt/slides/slide380.xml" ContentType="application/vnd.openxmlformats-officedocument.presentationml.slide+xml"/>
  <Override PartName="/ppt/slides/slide478.xml" ContentType="application/vnd.openxmlformats-officedocument.presentationml.slide+xml"/>
  <Override PartName="/ppt/slides/slide617.xml" ContentType="application/vnd.openxmlformats-officedocument.presentationml.slide+xml"/>
  <Override PartName="/ppt/notesSlides/notesSlide146.xml" ContentType="application/vnd.openxmlformats-officedocument.presentationml.notesSlide+xml"/>
  <Override PartName="/ppt/notesSlides/notesSlide193.xml" ContentType="application/vnd.openxmlformats-officedocument.presentationml.notesSlide+xml"/>
  <Override PartName="/ppt/slides/slide77.xml" ContentType="application/vnd.openxmlformats-officedocument.presentationml.slide+xml"/>
  <Override PartName="/ppt/slides/slide125.xml" ContentType="application/vnd.openxmlformats-officedocument.presentationml.slide+xml"/>
  <Override PartName="/ppt/slides/slide172.xml" ContentType="application/vnd.openxmlformats-officedocument.presentationml.slide+xml"/>
  <Override PartName="/ppt/slides/slide409.xml" ContentType="application/vnd.openxmlformats-officedocument.presentationml.slide+xml"/>
  <Override PartName="/ppt/slides/slide456.xml" ContentType="application/vnd.openxmlformats-officedocument.presentationml.slide+xml"/>
  <Override PartName="/ppt/notesSlides/notesSlide269.xml" ContentType="application/vnd.openxmlformats-officedocument.presentationml.notesSlide+xml"/>
  <Override PartName="/ppt/notesSlides/notesSlide332.xml" ContentType="application/vnd.openxmlformats-officedocument.presentationml.notesSlide+xml"/>
  <Override PartName="/ppt/slides/slide5.xml" ContentType="application/vnd.openxmlformats-officedocument.presentationml.slide+xml"/>
  <Override PartName="/ppt/slides/slide103.xml" ContentType="application/vnd.openxmlformats-officedocument.presentationml.slide+xml"/>
  <Override PartName="/ppt/slides/slide150.xml" ContentType="application/vnd.openxmlformats-officedocument.presentationml.slide+xml"/>
  <Override PartName="/ppt/slides/slide248.xml" ContentType="application/vnd.openxmlformats-officedocument.presentationml.slide+xml"/>
  <Override PartName="/ppt/slides/slide295.xml" ContentType="application/vnd.openxmlformats-officedocument.presentationml.slide+xml"/>
  <Override PartName="/ppt/slides/slide311.xml" ContentType="application/vnd.openxmlformats-officedocument.presentationml.slide+xml"/>
  <Override PartName="/ppt/slides/slide579.xml" ContentType="application/vnd.openxmlformats-officedocument.presentationml.slide+xml"/>
  <Override PartName="/ppt/slideLayouts/slideLayout7.xml" ContentType="application/vnd.openxmlformats-officedocument.presentationml.slideLayout+xml"/>
  <Override PartName="/ppt/notesSlides/notesSlide68.xml" ContentType="application/vnd.openxmlformats-officedocument.presentationml.notesSlide+xml"/>
  <Override PartName="/ppt/notesSlides/notesSlide124.xml" ContentType="application/vnd.openxmlformats-officedocument.presentationml.notesSlide+xml"/>
  <Override PartName="/ppt/notesSlides/notesSlide171.xml" ContentType="application/vnd.openxmlformats-officedocument.presentationml.notesSlide+xml"/>
  <Override PartName="/ppt/notesSlides/notesSlide310.xml" ContentType="application/vnd.openxmlformats-officedocument.presentationml.notesSlide+xml"/>
  <Override PartName="/ppt/notesSlides/notesSlide408.xml" ContentType="application/vnd.openxmlformats-officedocument.presentationml.notesSlide+xml"/>
  <Override PartName="/ppt/notesSlides/notesSlide455.xml" ContentType="application/vnd.openxmlformats-officedocument.presentationml.notesSlide+xml"/>
  <Override PartName="/ppt/slides/slide55.xml" ContentType="application/vnd.openxmlformats-officedocument.presentationml.slide+xml"/>
  <Override PartName="/ppt/slides/slide434.xml" ContentType="application/vnd.openxmlformats-officedocument.presentationml.slide+xml"/>
  <Override PartName="/ppt/slides/slide481.xml" ContentType="application/vnd.openxmlformats-officedocument.presentationml.slide+xml"/>
  <Override PartName="/ppt/slides/slide620.xml" ContentType="application/vnd.openxmlformats-officedocument.presentationml.slide+xml"/>
  <Override PartName="/ppt/notesSlides/notesSlide102.xml" ContentType="application/vnd.openxmlformats-officedocument.presentationml.notesSlide+xml"/>
  <Override PartName="/ppt/notesSlides/notesSlide247.xml" ContentType="application/vnd.openxmlformats-officedocument.presentationml.notesSlide+xml"/>
  <Override PartName="/ppt/notesSlides/notesSlide294.xml" ContentType="application/vnd.openxmlformats-officedocument.presentationml.notesSlide+xml"/>
  <Override PartName="/ppt/slides/slide33.xml" ContentType="application/vnd.openxmlformats-officedocument.presentationml.slide+xml"/>
  <Override PartName="/ppt/slides/slide80.xml" ContentType="application/vnd.openxmlformats-officedocument.presentationml.slide+xml"/>
  <Override PartName="/ppt/slides/slide226.xml" ContentType="application/vnd.openxmlformats-officedocument.presentationml.slide+xml"/>
  <Override PartName="/ppt/slides/slide273.xml" ContentType="application/vnd.openxmlformats-officedocument.presentationml.slide+xml"/>
  <Override PartName="/ppt/slides/slide412.xml" ContentType="application/vnd.openxmlformats-officedocument.presentationml.slide+xml"/>
  <Override PartName="/ppt/slides/slide557.xml" ContentType="application/vnd.openxmlformats-officedocument.presentationml.slide+xml"/>
  <Override PartName="/ppt/notesSlides/notesSlide46.xml" ContentType="application/vnd.openxmlformats-officedocument.presentationml.notesSlide+xml"/>
  <Override PartName="/ppt/notesSlides/notesSlide93.xml" ContentType="application/vnd.openxmlformats-officedocument.presentationml.notesSlide+xml"/>
  <Override PartName="/ppt/notesSlides/notesSlide225.xml" ContentType="application/vnd.openxmlformats-officedocument.presentationml.notesSlide+xml"/>
  <Override PartName="/ppt/notesSlides/notesSlide433.xml" ContentType="application/vnd.openxmlformats-officedocument.presentationml.notesSlide+xml"/>
  <Override PartName="/ppt/presentation.xml" ContentType="application/vnd.openxmlformats-officedocument.presentationml.presentation.main+xml"/>
  <Override PartName="/ppt/slides/slide204.xml" ContentType="application/vnd.openxmlformats-officedocument.presentationml.slide+xml"/>
  <Override PartName="/ppt/slides/slide251.xml" ContentType="application/vnd.openxmlformats-officedocument.presentationml.slide+xml"/>
  <Override PartName="/ppt/slides/slide349.xml" ContentType="application/vnd.openxmlformats-officedocument.presentationml.slide+xml"/>
  <Override PartName="/ppt/slides/slide396.xml" ContentType="application/vnd.openxmlformats-officedocument.presentationml.slide+xml"/>
  <Override PartName="/ppt/slides/slide535.xml" ContentType="application/vnd.openxmlformats-officedocument.presentationml.slide+xml"/>
  <Override PartName="/ppt/slides/slide582.xml" ContentType="application/vnd.openxmlformats-officedocument.presentationml.slide+xml"/>
  <Override PartName="/ppt/notesSlides/notesSlide24.xml" ContentType="application/vnd.openxmlformats-officedocument.presentationml.notesSlide+xml"/>
  <Override PartName="/ppt/notesSlides/notesSlide71.xml" ContentType="application/vnd.openxmlformats-officedocument.presentationml.notesSlide+xml"/>
  <Override PartName="/ppt/notesSlides/notesSlide272.xml" ContentType="application/vnd.openxmlformats-officedocument.presentationml.notesSlide+xml"/>
  <Override PartName="/ppt/notesSlides/notesSlide411.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slides/slide327.xml" ContentType="application/vnd.openxmlformats-officedocument.presentationml.slide+xml"/>
  <Override PartName="/ppt/slides/slide374.xml" ContentType="application/vnd.openxmlformats-officedocument.presentationml.slide+xml"/>
  <Override PartName="/ppt/notesSlides/notesSlide203.xml" ContentType="application/vnd.openxmlformats-officedocument.presentationml.notesSlide+xml"/>
  <Override PartName="/ppt/notesSlides/notesSlide250.xml" ContentType="application/vnd.openxmlformats-officedocument.presentationml.notesSlide+xml"/>
  <Override PartName="/ppt/notesSlides/notesSlide348.xml" ContentType="application/vnd.openxmlformats-officedocument.presentationml.notesSlide+xml"/>
  <Override PartName="/ppt/notesSlides/notesSlide395.xml" ContentType="application/vnd.openxmlformats-officedocument.presentationml.notesSlide+xml"/>
  <Override PartName="/ppt/slides/slide119.xml" ContentType="application/vnd.openxmlformats-officedocument.presentationml.slide+xml"/>
  <Override PartName="/ppt/slides/slide166.xml" ContentType="application/vnd.openxmlformats-officedocument.presentationml.slide+xml"/>
  <Override PartName="/ppt/slides/slide513.xml" ContentType="application/vnd.openxmlformats-officedocument.presentationml.slide+xml"/>
  <Override PartName="/ppt/slides/slide560.xml" ContentType="application/vnd.openxmlformats-officedocument.presentationml.slide+xml"/>
  <Override PartName="/ppt/slideLayouts/slideLayout10.xml" ContentType="application/vnd.openxmlformats-officedocument.presentationml.slideLayout+xml"/>
  <Override PartName="/ppt/notesSlides/notesSlide187.xml" ContentType="application/vnd.openxmlformats-officedocument.presentationml.notesSlide+xml"/>
  <Override PartName="/ppt/notesSlides/notesSlide326.xml" ContentType="application/vnd.openxmlformats-officedocument.presentationml.notesSlide+xml"/>
  <Override PartName="/ppt/notesSlides/notesSlide373.xml" ContentType="application/vnd.openxmlformats-officedocument.presentationml.notesSlide+xml"/>
  <Override PartName="/ppt/slides/slide305.xml" ContentType="application/vnd.openxmlformats-officedocument.presentationml.slide+xml"/>
  <Override PartName="/ppt/slides/slide352.xml" ContentType="application/vnd.openxmlformats-officedocument.presentationml.slide+xml"/>
  <Override PartName="/ppt/slides/slide497.xml" ContentType="application/vnd.openxmlformats-officedocument.presentationml.slide+xml"/>
  <Override PartName="/ppt/notesSlides/notesSlide118.xml" ContentType="application/vnd.openxmlformats-officedocument.presentationml.notesSlide+xml"/>
  <Override PartName="/ppt/notesSlides/notesSlide165.xml" ContentType="application/vnd.openxmlformats-officedocument.presentationml.notesSlide+xml"/>
  <Override PartName="/ppt/notesSlides/notesSlide449.xml" ContentType="application/vnd.openxmlformats-officedocument.presentationml.notes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191.xml" ContentType="application/vnd.openxmlformats-officedocument.presentationml.slide+xml"/>
  <Override PartName="/ppt/slides/slide289.xml" ContentType="application/vnd.openxmlformats-officedocument.presentationml.slide+xml"/>
  <Override PartName="/ppt/slides/slide330.xml" ContentType="application/vnd.openxmlformats-officedocument.presentationml.slide+xml"/>
  <Override PartName="/ppt/slides/slide428.xml" ContentType="application/vnd.openxmlformats-officedocument.presentationml.slide+xml"/>
  <Override PartName="/ppt/slides/slide475.xml" ContentType="application/vnd.openxmlformats-officedocument.presentationml.slide+xml"/>
  <Override PartName="/ppt/notesSlides/notesSlide288.xml" ContentType="application/vnd.openxmlformats-officedocument.presentationml.notesSlide+xml"/>
  <Override PartName="/ppt/notesSlides/notesSlide304.xml" ContentType="application/vnd.openxmlformats-officedocument.presentationml.notesSlide+xml"/>
  <Override PartName="/ppt/notesSlides/notesSlide351.xml" ContentType="application/vnd.openxmlformats-officedocument.presentationml.notesSlide+xml"/>
  <Override PartName="/ppt/slides/slide122.xml" ContentType="application/vnd.openxmlformats-officedocument.presentationml.slide+xml"/>
  <Override PartName="/ppt/slides/slide267.xml" ContentType="application/vnd.openxmlformats-officedocument.presentationml.slide+xml"/>
  <Override PartName="/ppt/slides/slide598.xml" ContentType="application/vnd.openxmlformats-officedocument.presentationml.slide+xml"/>
  <Override PartName="/ppt/slides/slide614.xml" ContentType="application/vnd.openxmlformats-officedocument.presentationml.slide+xml"/>
  <Override PartName="/ppt/notesSlides/notesSlide87.xml" ContentType="application/vnd.openxmlformats-officedocument.presentationml.notesSlide+xml"/>
  <Override PartName="/ppt/notesSlides/notesSlide143.xml" ContentType="application/vnd.openxmlformats-officedocument.presentationml.notesSlide+xml"/>
  <Override PartName="/ppt/notesSlides/notesSlide190.xml" ContentType="application/vnd.openxmlformats-officedocument.presentationml.notesSlide+xml"/>
  <Override PartName="/ppt/notesSlides/notesSlide427.xml" ContentType="application/vnd.openxmlformats-officedocument.presentationml.notesSlide+xml"/>
  <Override PartName="/ppt/slides/slide27.xml" ContentType="application/vnd.openxmlformats-officedocument.presentationml.slide+xml"/>
  <Override PartName="/ppt/slides/slide74.xml" ContentType="application/vnd.openxmlformats-officedocument.presentationml.slide+xml"/>
  <Override PartName="/ppt/slides/slide406.xml" ContentType="application/vnd.openxmlformats-officedocument.presentationml.slide+xml"/>
  <Override PartName="/ppt/slides/slide453.xml" ContentType="application/vnd.openxmlformats-officedocument.presentationml.slide+xml"/>
  <Override PartName="/ppt/slideLayouts/slideLayout4.xml" ContentType="application/vnd.openxmlformats-officedocument.presentationml.slideLayout+xml"/>
  <Override PartName="/ppt/notesSlides/notesSlide121.xml" ContentType="application/vnd.openxmlformats-officedocument.presentationml.notesSlide+xml"/>
  <Override PartName="/ppt/notesSlides/notesSlide219.xml" ContentType="application/vnd.openxmlformats-officedocument.presentationml.notesSlide+xml"/>
  <Override PartName="/ppt/notesSlides/notesSlide266.xml" ContentType="application/vnd.openxmlformats-officedocument.presentationml.notesSlide+xml"/>
  <Override PartName="/ppt/notesSlides/notesSlide405.xml" ContentType="application/vnd.openxmlformats-officedocument.presentationml.notesSlide+xml"/>
  <Override PartName="/ppt/notesSlides/notesSlide452.xml" ContentType="application/vnd.openxmlformats-officedocument.presentationml.notesSlide+xml"/>
  <Override PartName="/ppt/slides/slide2.xml" ContentType="application/vnd.openxmlformats-officedocument.presentationml.slide+xml"/>
  <Override PartName="/ppt/slides/slide52.xml" ContentType="application/vnd.openxmlformats-officedocument.presentationml.slide+xml"/>
  <Override PartName="/ppt/slides/slide100.xml" ContentType="application/vnd.openxmlformats-officedocument.presentationml.slide+xml"/>
  <Override PartName="/ppt/slides/slide245.xml" ContentType="application/vnd.openxmlformats-officedocument.presentationml.slide+xml"/>
  <Override PartName="/ppt/slides/slide292.xml" ContentType="application/vnd.openxmlformats-officedocument.presentationml.slide+xml"/>
  <Override PartName="/ppt/slides/slide431.xml" ContentType="application/vnd.openxmlformats-officedocument.presentationml.slide+xml"/>
  <Override PartName="/ppt/slides/slide529.xml" ContentType="application/vnd.openxmlformats-officedocument.presentationml.slide+xml"/>
  <Override PartName="/ppt/slides/slide576.xml" ContentType="application/vnd.openxmlformats-officedocument.presentationml.slide+xml"/>
  <Override PartName="/ppt/notesSlides/notesSlide18.xml" ContentType="application/vnd.openxmlformats-officedocument.presentationml.notesSlide+xml"/>
  <Override PartName="/ppt/notesSlides/notesSlide65.xml" ContentType="application/vnd.openxmlformats-officedocument.presentationml.notesSlide+xml"/>
  <Override PartName="/ppt/notesSlides/notesSlide244.xml" ContentType="application/vnd.openxmlformats-officedocument.presentationml.notesSlide+xml"/>
  <Override PartName="/ppt/notesSlides/notesSlide291.xml" ContentType="application/vnd.openxmlformats-officedocument.presentationml.notesSlide+xml"/>
  <Override PartName="/ppt/notesSlides/notesSlide389.xml" ContentType="application/vnd.openxmlformats-officedocument.presentationml.notesSlide+xml"/>
  <Override PartName="/ppt/slides/slide223.xml" ContentType="application/vnd.openxmlformats-officedocument.presentationml.slide+xml"/>
  <Override PartName="/ppt/slides/slide270.xml" ContentType="application/vnd.openxmlformats-officedocument.presentationml.slide+xml"/>
  <Override PartName="/ppt/slides/slide368.xml" ContentType="application/vnd.openxmlformats-officedocument.presentationml.slide+xml"/>
  <Override PartName="/ppt/slides/slide507.xml" ContentType="application/vnd.openxmlformats-officedocument.presentationml.slide+xml"/>
  <Override PartName="/ppt/slides/slide554.xml" ContentType="application/vnd.openxmlformats-officedocument.presentationml.slide+xml"/>
  <Override PartName="/ppt/notesSlides/notesSlide43.xml" ContentType="application/vnd.openxmlformats-officedocument.presentationml.notesSlide+xml"/>
  <Override PartName="/ppt/notesSlides/notesSlide90.xml" ContentType="application/vnd.openxmlformats-officedocument.presentationml.notesSlide+xml"/>
  <Override PartName="/ppt/notesSlides/notesSlide430.xml" ContentType="application/vnd.openxmlformats-officedocument.presentationml.notesSlide+xml"/>
  <Override PartName="/ppt/slides/slide30.xml" ContentType="application/vnd.openxmlformats-officedocument.presentationml.slide+xml"/>
  <Override PartName="/ppt/slides/slide346.xml" ContentType="application/vnd.openxmlformats-officedocument.presentationml.slide+xml"/>
  <Override PartName="/ppt/slides/slide393.xml" ContentType="application/vnd.openxmlformats-officedocument.presentationml.slide+xml"/>
  <Override PartName="/ppt/notesSlides/notesSlide222.xml" ContentType="application/vnd.openxmlformats-officedocument.presentationml.notesSlide+xml"/>
  <Override PartName="/ppt/notesSlides/notesSlide367.xml" ContentType="application/vnd.openxmlformats-officedocument.presentationml.notesSlide+xml"/>
  <Override PartName="/ppt/slides/slide138.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slides/slide469.xml" ContentType="application/vnd.openxmlformats-officedocument.presentationml.slide+xml"/>
  <Override PartName="/ppt/slides/slide532.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59.xml" ContentType="application/vnd.openxmlformats-officedocument.presentationml.notesSlide+xml"/>
  <Override PartName="/ppt/notesSlides/notesSlide200.xml" ContentType="application/vnd.openxmlformats-officedocument.presentationml.notesSlide+xml"/>
  <Override PartName="/ppt/notesSlides/notesSlide345.xml" ContentType="application/vnd.openxmlformats-officedocument.presentationml.notesSlide+xml"/>
  <Override PartName="/ppt/notesSlides/notesSlide392.xml" ContentType="application/vnd.openxmlformats-officedocument.presentationml.notesSlide+xml"/>
  <Override PartName="/ppt/slides/slide324.xml" ContentType="application/vnd.openxmlformats-officedocument.presentationml.slide+xml"/>
  <Override PartName="/ppt/slides/slide371.xml" ContentType="application/vnd.openxmlformats-officedocument.presentationml.slide+xml"/>
  <Override PartName="/ppt/slides/slide510.xml" ContentType="application/vnd.openxmlformats-officedocument.presentationml.slide+xml"/>
  <Override PartName="/ppt/slides/slide608.xml" ContentType="application/vnd.openxmlformats-officedocument.presentationml.slide+xml"/>
  <Override PartName="/ppt/notesSlides/notesSlide137.xml" ContentType="application/vnd.openxmlformats-officedocument.presentationml.notesSlide+xml"/>
  <Override PartName="/ppt/notesSlides/notesSlide184.xml" ContentType="application/vnd.openxmlformats-officedocument.presentationml.notesSlide+xml"/>
  <Override PartName="/ppt/slides/slide68.xml" ContentType="application/vnd.openxmlformats-officedocument.presentationml.slide+xml"/>
  <Override PartName="/ppt/slides/slide116.xml" ContentType="application/vnd.openxmlformats-officedocument.presentationml.slide+xml"/>
  <Override PartName="/ppt/slides/slide163.xml" ContentType="application/vnd.openxmlformats-officedocument.presentationml.slide+xml"/>
  <Override PartName="/ppt/slides/slide302.xml" ContentType="application/vnd.openxmlformats-officedocument.presentationml.slide+xml"/>
  <Override PartName="/ppt/slides/slide447.xml" ContentType="application/vnd.openxmlformats-officedocument.presentationml.slide+xml"/>
  <Override PartName="/ppt/slides/slide494.xml" ContentType="application/vnd.openxmlformats-officedocument.presentationml.slide+xml"/>
  <Override PartName="/ppt/notesSlides/notesSlide323.xml" ContentType="application/vnd.openxmlformats-officedocument.presentationml.notesSlide+xml"/>
  <Override PartName="/ppt/notesSlides/notesSlide370.xml" ContentType="application/vnd.openxmlformats-officedocument.presentationml.notesSlide+xml"/>
  <Override PartName="/ppt/slides/slide141.xml" ContentType="application/vnd.openxmlformats-officedocument.presentationml.slide+xml"/>
  <Override PartName="/ppt/slides/slide239.xml" ContentType="application/vnd.openxmlformats-officedocument.presentationml.slide+xml"/>
  <Override PartName="/ppt/slides/slide286.xml" ContentType="application/vnd.openxmlformats-officedocument.presentationml.slide+xml"/>
  <Override PartName="/ppt/slides/slide425.xml" ContentType="application/vnd.openxmlformats-officedocument.presentationml.slide+xml"/>
  <Override PartName="/ppt/slides/slide472.xml" ContentType="application/vnd.openxmlformats-officedocument.presentationml.slide+xml"/>
  <Override PartName="/ppt/slides/slide633.xml" ContentType="application/vnd.openxmlformats-officedocument.presentationml.slide+xml"/>
  <Override PartName="/ppt/notesSlides/notesSlide59.xml" ContentType="application/vnd.openxmlformats-officedocument.presentationml.notesSlide+xml"/>
  <Override PartName="/ppt/notesSlides/notesSlide115.xml" ContentType="application/vnd.openxmlformats-officedocument.presentationml.notesSlide+xml"/>
  <Override PartName="/ppt/notesSlides/notesSlide162.xml" ContentType="application/vnd.openxmlformats-officedocument.presentationml.notesSlide+xml"/>
  <Override PartName="/ppt/notesSlides/notesSlide301.xml" ContentType="application/vnd.openxmlformats-officedocument.presentationml.notesSlide+xml"/>
  <Override PartName="/ppt/notesSlides/notesSlide446.xml" ContentType="application/vnd.openxmlformats-officedocument.presentationml.notesSlide+xml"/>
  <Override PartName="/ppt/slides/slide46.xml" ContentType="application/vnd.openxmlformats-officedocument.presentationml.slide+xml"/>
  <Override PartName="/ppt/slides/slide93.xml" ContentType="application/vnd.openxmlformats-officedocument.presentationml.slide+xml"/>
  <Override PartName="/ppt/slides/slide217.xml" ContentType="application/vnd.openxmlformats-officedocument.presentationml.slide+xml"/>
  <Override PartName="/ppt/slides/slide264.xml" ContentType="application/vnd.openxmlformats-officedocument.presentationml.slide+xml"/>
  <Override PartName="/ppt/slides/slide611.xml" ContentType="application/vnd.openxmlformats-officedocument.presentationml.slide+xml"/>
  <Override PartName="/ppt/notesSlides/notesSlide140.xml" ContentType="application/vnd.openxmlformats-officedocument.presentationml.notesSlide+xml"/>
  <Override PartName="/ppt/notesSlides/notesSlide238.xml" ContentType="application/vnd.openxmlformats-officedocument.presentationml.notesSlide+xml"/>
  <Override PartName="/ppt/notesSlides/notesSlide285.xml" ContentType="application/vnd.openxmlformats-officedocument.presentationml.notesSlide+xml"/>
  <Override PartName="/ppt/notesSlides/notesSlide424.xml" ContentType="application/vnd.openxmlformats-officedocument.presentationml.notesSlide+xml"/>
  <Override PartName="/ppt/slides/slide24.xml" ContentType="application/vnd.openxmlformats-officedocument.presentationml.slide+xml"/>
  <Override PartName="/ppt/slides/slide71.xml" ContentType="application/vnd.openxmlformats-officedocument.presentationml.slide+xml"/>
  <Override PartName="/ppt/slides/slide403.xml" ContentType="application/vnd.openxmlformats-officedocument.presentationml.slide+xml"/>
  <Override PartName="/ppt/slides/slide450.xml" ContentType="application/vnd.openxmlformats-officedocument.presentationml.slide+xml"/>
  <Override PartName="/ppt/slides/slide548.xml" ContentType="application/vnd.openxmlformats-officedocument.presentationml.slide+xml"/>
  <Override PartName="/ppt/slides/slide595.xml" ContentType="application/vnd.openxmlformats-officedocument.presentationml.slide+xml"/>
  <Override PartName="/ppt/notesSlides/notesSlide37.xml" ContentType="application/vnd.openxmlformats-officedocument.presentationml.notesSlide+xml"/>
  <Override PartName="/ppt/notesSlides/notesSlide84.xml" ContentType="application/vnd.openxmlformats-officedocument.presentationml.notesSlide+xml"/>
  <Override PartName="/ppt/notesSlides/notesSlide216.xml" ContentType="application/vnd.openxmlformats-officedocument.presentationml.notesSlide+xml"/>
  <Override PartName="/ppt/notesSlides/notesSlide263.xml" ContentType="application/vnd.openxmlformats-officedocument.presentationml.notesSlide+xml"/>
  <Override PartName="/ppt/slides/slide242.xml" ContentType="application/vnd.openxmlformats-officedocument.presentationml.slide+xml"/>
  <Override PartName="/ppt/slides/slide387.xml" ContentType="application/vnd.openxmlformats-officedocument.presentationml.slide+xml"/>
  <Override PartName="/ppt/slides/slide526.xml" ContentType="application/vnd.openxmlformats-officedocument.presentationml.slide+xml"/>
  <Override PartName="/ppt/slides/slide573.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62.xml" ContentType="application/vnd.openxmlformats-officedocument.presentationml.notesSlide+xml"/>
  <Override PartName="/ppt/notesSlides/notesSlide339.xml" ContentType="application/vnd.openxmlformats-officedocument.presentationml.notesSlide+xml"/>
  <Override PartName="/ppt/notesSlides/notesSlide386.xml" ContentType="application/vnd.openxmlformats-officedocument.presentationml.notesSlide+xml"/>
  <Override PartName="/ppt/notesSlides/notesSlide402.xml" ContentType="application/vnd.openxmlformats-officedocument.presentationml.notesSlide+xml"/>
  <Override PartName="/ppt/slides/slide179.xml" ContentType="application/vnd.openxmlformats-officedocument.presentationml.slide+xml"/>
  <Override PartName="/ppt/slides/slide318.xml" ContentType="application/vnd.openxmlformats-officedocument.presentationml.slide+xml"/>
  <Override PartName="/ppt/slides/slide365.xml" ContentType="application/vnd.openxmlformats-officedocument.presentationml.slide+xml"/>
  <Override PartName="/ppt/notesSlides/notesSlide178.xml" ContentType="application/vnd.openxmlformats-officedocument.presentationml.notesSlide+xml"/>
  <Override PartName="/ppt/notesSlides/notesSlide241.xml" ContentType="application/vnd.openxmlformats-officedocument.presentationml.notesSlide+xml"/>
  <Override PartName="/ppt/slides/slide157.xml" ContentType="application/vnd.openxmlformats-officedocument.presentationml.slide+xml"/>
  <Override PartName="/ppt/slides/slide220.xml" ContentType="application/vnd.openxmlformats-officedocument.presentationml.slide+xml"/>
  <Override PartName="/ppt/slides/slide488.xml" ContentType="application/vnd.openxmlformats-officedocument.presentationml.slide+xml"/>
  <Override PartName="/ppt/slides/slide504.xml" ContentType="application/vnd.openxmlformats-officedocument.presentationml.slide+xml"/>
  <Override PartName="/ppt/slides/slide551.xml" ContentType="application/vnd.openxmlformats-officedocument.presentationml.slide+xml"/>
  <Override PartName="/ppt/notesSlides/notesSlide40.xml" ContentType="application/vnd.openxmlformats-officedocument.presentationml.notesSlide+xml"/>
  <Override PartName="/ppt/notesSlides/notesSlide317.xml" ContentType="application/vnd.openxmlformats-officedocument.presentationml.notesSlide+xml"/>
  <Override PartName="/ppt/notesSlides/notesSlide364.xml" ContentType="application/vnd.openxmlformats-officedocument.presentationml.notesSlide+xml"/>
  <Override PartName="/ppt/slides/slide343.xml" ContentType="application/vnd.openxmlformats-officedocument.presentationml.slide+xml"/>
  <Override PartName="/ppt/slides/slide390.xml" ContentType="application/vnd.openxmlformats-officedocument.presentationml.slide+xml"/>
  <Override PartName="/ppt/slides/slide627.xml" ContentType="application/vnd.openxmlformats-officedocument.presentationml.slide+xml"/>
  <Override PartName="/ppt/notesSlides/notesSlide6.xml" ContentType="application/vnd.openxmlformats-officedocument.presentationml.notesSlide+xml"/>
  <Override PartName="/ppt/notesSlides/notesSlide109.xml" ContentType="application/vnd.openxmlformats-officedocument.presentationml.notesSlide+xml"/>
  <Override PartName="/ppt/notesSlides/notesSlide156.xml" ContentType="application/vnd.openxmlformats-officedocument.presentationml.notesSlide+xml"/>
  <Override PartName="/ppt/slides/slide87.xml" ContentType="application/vnd.openxmlformats-officedocument.presentationml.slide+xml"/>
  <Override PartName="/ppt/slides/slide135.xml" ContentType="application/vnd.openxmlformats-officedocument.presentationml.slide+xml"/>
  <Override PartName="/ppt/slides/slide182.xml" ContentType="application/vnd.openxmlformats-officedocument.presentationml.slide+xml"/>
  <Override PartName="/ppt/slides/slide321.xml" ContentType="application/vnd.openxmlformats-officedocument.presentationml.slide+xml"/>
  <Override PartName="/ppt/slides/slide419.xml" ContentType="application/vnd.openxmlformats-officedocument.presentationml.slide+xml"/>
  <Override PartName="/ppt/slides/slide466.xml" ContentType="application/vnd.openxmlformats-officedocument.presentationml.slide+xml"/>
  <Override PartName="/ppt/slides/slide605.xml" ContentType="application/vnd.openxmlformats-officedocument.presentationml.slide+xml"/>
  <Override PartName="/ppt/notesSlides/notesSlide279.xml" ContentType="application/vnd.openxmlformats-officedocument.presentationml.notesSlide+xml"/>
  <Override PartName="/ppt/notesSlides/notesSlide342.xml" ContentType="application/vnd.openxmlformats-officedocument.presentationml.notesSlide+xml"/>
  <Override PartName="/ppt/slides/slide113.xml" ContentType="application/vnd.openxmlformats-officedocument.presentationml.slide+xml"/>
  <Override PartName="/ppt/slides/slide160.xml" ContentType="application/vnd.openxmlformats-officedocument.presentationml.slide+xml"/>
  <Override PartName="/ppt/slides/slide258.xml" ContentType="application/vnd.openxmlformats-officedocument.presentationml.slide+xml"/>
  <Override PartName="/ppt/slides/slide444.xml" ContentType="application/vnd.openxmlformats-officedocument.presentationml.slide+xml"/>
  <Override PartName="/ppt/slides/slide491.xml" ContentType="application/vnd.openxmlformats-officedocument.presentationml.slide+xml"/>
  <Override PartName="/ppt/slides/slide589.xml" ContentType="application/vnd.openxmlformats-officedocument.presentationml.slide+xml"/>
  <Override PartName="/ppt/notesSlides/notesSlide78.xml" ContentType="application/vnd.openxmlformats-officedocument.presentationml.notesSlide+xml"/>
  <Override PartName="/ppt/notesSlides/notesSlide134.xml" ContentType="application/vnd.openxmlformats-officedocument.presentationml.notesSlide+xml"/>
  <Override PartName="/ppt/notesSlides/notesSlide181.xml" ContentType="application/vnd.openxmlformats-officedocument.presentationml.notesSlide+xml"/>
  <Override PartName="/ppt/notesSlides/notesSlide320.xml" ContentType="application/vnd.openxmlformats-officedocument.presentationml.notesSlide+xml"/>
  <Override PartName="/ppt/notesSlides/notesSlide418.xml" ContentType="application/vnd.openxmlformats-officedocument.presentationml.notesSlide+xml"/>
  <Override PartName="/ppt/slides/slide18.xml" ContentType="application/vnd.openxmlformats-officedocument.presentationml.slide+xml"/>
  <Override PartName="/ppt/slides/slide65.xml" ContentType="application/vnd.openxmlformats-officedocument.presentationml.slide+xml"/>
  <Override PartName="/ppt/slides/slide236.xml" ContentType="application/vnd.openxmlformats-officedocument.presentationml.slide+xml"/>
  <Override PartName="/ppt/slides/slide283.xml" ContentType="application/vnd.openxmlformats-officedocument.presentationml.slide+xml"/>
  <Override PartName="/ppt/slides/slide630.xml" ContentType="application/vnd.openxmlformats-officedocument.presentationml.slide+xml"/>
  <Override PartName="/ppt/notesSlides/notesSlide112.xml" ContentType="application/vnd.openxmlformats-officedocument.presentationml.notesSlide+xml"/>
  <Override PartName="/ppt/notesSlides/notesSlide257.xml" ContentType="application/vnd.openxmlformats-officedocument.presentationml.notesSlide+xml"/>
  <Override PartName="/ppt/notesSlides/notesSlide443.xml" ContentType="application/vnd.openxmlformats-officedocument.presentationml.notesSlide+xml"/>
  <Override PartName="/ppt/slides/slide43.xml" ContentType="application/vnd.openxmlformats-officedocument.presentationml.slide+xml"/>
  <Override PartName="/ppt/slides/slide90.xml" ContentType="application/vnd.openxmlformats-officedocument.presentationml.slide+xml"/>
  <Override PartName="/ppt/slides/slide422.xml" ContentType="application/vnd.openxmlformats-officedocument.presentationml.slide+xml"/>
  <Override PartName="/ppt/slides/slide567.xml" ContentType="application/vnd.openxmlformats-officedocument.presentationml.slide+xml"/>
  <Override PartName="/ppt/theme/theme1.xml" ContentType="application/vnd.openxmlformats-officedocument.theme+xml"/>
  <Override PartName="/ppt/notesSlides/notesSlide56.xml" ContentType="application/vnd.openxmlformats-officedocument.presentationml.notesSlide+xml"/>
  <Override PartName="/ppt/notesSlides/notesSlide235.xml" ContentType="application/vnd.openxmlformats-officedocument.presentationml.notesSlide+xml"/>
  <Override PartName="/ppt/notesSlides/notesSlide282.xml" ContentType="application/vnd.openxmlformats-officedocument.presentationml.notesSlide+xml"/>
  <Override PartName="/ppt/slides/slide214.xml" ContentType="application/vnd.openxmlformats-officedocument.presentationml.slide+xml"/>
  <Override PartName="/ppt/slides/slide261.xml" ContentType="application/vnd.openxmlformats-officedocument.presentationml.slide+xml"/>
  <Override PartName="/ppt/slides/slide359.xml" ContentType="application/vnd.openxmlformats-officedocument.presentationml.slide+xml"/>
  <Override PartName="/ppt/slides/slide400.xml" ContentType="application/vnd.openxmlformats-officedocument.presentationml.slide+xml"/>
  <Override PartName="/ppt/slides/slide545.xml" ContentType="application/vnd.openxmlformats-officedocument.presentationml.slide+xml"/>
  <Override PartName="/ppt/slides/slide592.xml" ContentType="application/vnd.openxmlformats-officedocument.presentationml.slide+xml"/>
  <Override PartName="/ppt/notesSlides/notesSlide34.xml" ContentType="application/vnd.openxmlformats-officedocument.presentationml.notesSlide+xml"/>
  <Override PartName="/ppt/notesSlides/notesSlide81.xml" ContentType="application/vnd.openxmlformats-officedocument.presentationml.notesSlide+xml"/>
  <Override PartName="/ppt/notesSlides/notesSlide358.xml" ContentType="application/vnd.openxmlformats-officedocument.presentationml.notesSlide+xml"/>
  <Override PartName="/ppt/notesSlides/notesSlide421.xml" ContentType="application/vnd.openxmlformats-officedocument.presentationml.notesSlide+xml"/>
  <Override PartName="/ppt/slides/slide21.xml" ContentType="application/vnd.openxmlformats-officedocument.presentationml.slide+xml"/>
  <Override PartName="/ppt/slides/slide198.xml" ContentType="application/vnd.openxmlformats-officedocument.presentationml.slide+xml"/>
  <Override PartName="/ppt/slides/slide337.xml" ContentType="application/vnd.openxmlformats-officedocument.presentationml.slide+xml"/>
  <Override PartName="/ppt/slides/slide384.xml" ContentType="application/vnd.openxmlformats-officedocument.presentationml.slide+xml"/>
  <Override PartName="/ppt/notesSlides/notesSlide197.xml" ContentType="application/vnd.openxmlformats-officedocument.presentationml.notesSlide+xml"/>
  <Override PartName="/ppt/notesSlides/notesSlide213.xml" ContentType="application/vnd.openxmlformats-officedocument.presentationml.notesSlide+xml"/>
  <Override PartName="/ppt/notesSlides/notesSlide260.xml" ContentType="application/vnd.openxmlformats-officedocument.presentationml.notesSlide+xml"/>
  <Override PartName="/ppt/slides/slide129.xml" ContentType="application/vnd.openxmlformats-officedocument.presentationml.slide+xml"/>
  <Override PartName="/ppt/slides/slide176.xml" ContentType="application/vnd.openxmlformats-officedocument.presentationml.slide+xml"/>
  <Override PartName="/ppt/slides/slide523.xml" ContentType="application/vnd.openxmlformats-officedocument.presentationml.slide+xml"/>
  <Override PartName="/ppt/slides/slide570.xml" ContentType="application/vnd.openxmlformats-officedocument.presentationml.slide+xml"/>
  <Override PartName="/ppt/notesSlides/notesSlide12.xml" ContentType="application/vnd.openxmlformats-officedocument.presentationml.notesSlide+xml"/>
  <Override PartName="/ppt/notesSlides/notesSlide336.xml" ContentType="application/vnd.openxmlformats-officedocument.presentationml.notesSlide+xml"/>
  <Override PartName="/ppt/notesSlides/notesSlide383.xml" ContentType="application/vnd.openxmlformats-officedocument.presentationml.notesSlide+xml"/>
  <Override PartName="/ppt/slides/slide299.xml" ContentType="application/vnd.openxmlformats-officedocument.presentationml.slide+xml"/>
  <Override PartName="/ppt/slides/slide315.xml" ContentType="application/vnd.openxmlformats-officedocument.presentationml.slide+xml"/>
  <Override PartName="/ppt/slides/slide362.xml" ContentType="application/vnd.openxmlformats-officedocument.presentationml.slide+xml"/>
  <Override PartName="/ppt/slides/slide501.xml" ContentType="application/vnd.openxmlformats-officedocument.presentationml.slide+xml"/>
  <Override PartName="/ppt/notesSlides/notesSlide128.xml" ContentType="application/vnd.openxmlformats-officedocument.presentationml.notesSlide+xml"/>
  <Override PartName="/ppt/notesSlides/notesSlide175.xml" ContentType="application/vnd.openxmlformats-officedocument.presentationml.notesSlide+xml"/>
  <Override PartName="/ppt/notesSlides/notesSlide314.xml" ContentType="application/vnd.openxmlformats-officedocument.presentationml.notesSlide+xml"/>
  <Override PartName="/ppt/notesSlides/notesSlide361.xml" ContentType="application/vnd.openxmlformats-officedocument.presentationml.notesSlide+xml"/>
  <Override PartName="/ppt/notesSlides/notesSlide459.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54.xml" ContentType="application/vnd.openxmlformats-officedocument.presentationml.slide+xml"/>
  <Override PartName="/ppt/slides/slide340.xml" ContentType="application/vnd.openxmlformats-officedocument.presentationml.slide+xml"/>
  <Override PartName="/ppt/slides/slide438.xml" ContentType="application/vnd.openxmlformats-officedocument.presentationml.slide+xml"/>
  <Override PartName="/ppt/slides/slide485.xml" ContentType="application/vnd.openxmlformats-officedocument.presentationml.slide+xml"/>
  <Override PartName="/ppt/slides/slide624.xml" ContentType="application/vnd.openxmlformats-officedocument.presentationml.slide+xml"/>
  <Override PartName="/ppt/viewProps.xml" ContentType="application/vnd.openxmlformats-officedocument.presentationml.viewProps+xml"/>
  <Override PartName="/ppt/notesSlides/notesSlide106.xml" ContentType="application/vnd.openxmlformats-officedocument.presentationml.notesSlide+xml"/>
  <Override PartName="/ppt/notesSlides/notesSlide153.xml" ContentType="application/vnd.openxmlformats-officedocument.presentationml.notesSlide+xml"/>
  <Override PartName="/ppt/notesSlides/notesSlide298.xml" ContentType="application/vnd.openxmlformats-officedocument.presentationml.notesSlide+xml"/>
  <Override PartName="/ppt/slides/slide132.xml" ContentType="application/vnd.openxmlformats-officedocument.presentationml.slide+xml"/>
  <Override PartName="/ppt/slides/slide277.xml" ContentType="application/vnd.openxmlformats-officedocument.presentationml.slide+xml"/>
  <Override PartName="/ppt/slides/slide416.xml" ContentType="application/vnd.openxmlformats-officedocument.presentationml.slide+xml"/>
  <Override PartName="/ppt/slides/slide463.xml" ContentType="application/vnd.openxmlformats-officedocument.presentationml.slide+xml"/>
  <Override PartName="/ppt/notesSlides/notesSlide3.xml" ContentType="application/vnd.openxmlformats-officedocument.presentationml.notesSlide+xml"/>
  <Override PartName="/ppt/notesSlides/notesSlide97.xml" ContentType="application/vnd.openxmlformats-officedocument.presentationml.notesSlide+xml"/>
  <Override PartName="/ppt/notesSlides/notesSlide437.xml" ContentType="application/vnd.openxmlformats-officedocument.presentationml.notesSlide+xml"/>
  <Override PartName="/ppt/slides/slide37.xml" ContentType="application/vnd.openxmlformats-officedocument.presentationml.slide+xml"/>
  <Override PartName="/ppt/slides/slide84.xml" ContentType="application/vnd.openxmlformats-officedocument.presentationml.slide+xml"/>
  <Override PartName="/ppt/slides/slide208.xml" ContentType="application/vnd.openxmlformats-officedocument.presentationml.slide+xml"/>
  <Override PartName="/ppt/slides/slide255.xml" ContentType="application/vnd.openxmlformats-officedocument.presentationml.slide+xml"/>
  <Override PartName="/ppt/slides/slide539.xml" ContentType="application/vnd.openxmlformats-officedocument.presentationml.slide+xml"/>
  <Override PartName="/ppt/slides/slide586.xml" ContentType="application/vnd.openxmlformats-officedocument.presentationml.slide+xml"/>
  <Override PartName="/ppt/slides/slide602.xml" ContentType="application/vnd.openxmlformats-officedocument.presentationml.slide+xml"/>
  <Override PartName="/ppt/presProps.xml" ContentType="application/vnd.openxmlformats-officedocument.presentationml.presProps+xml"/>
  <Override PartName="/ppt/notesSlides/notesSlide131.xml" ContentType="application/vnd.openxmlformats-officedocument.presentationml.notesSlide+xml"/>
  <Override PartName="/ppt/notesSlides/notesSlide229.xml" ContentType="application/vnd.openxmlformats-officedocument.presentationml.notesSlide+xml"/>
  <Override PartName="/ppt/notesSlides/notesSlide276.xml" ContentType="application/vnd.openxmlformats-officedocument.presentationml.notesSlide+xml"/>
  <Override PartName="/ppt/notesSlides/notesSlide415.xml" ContentType="application/vnd.openxmlformats-officedocument.presentationml.notesSlide+xml"/>
  <Override PartName="/ppt/notesSlides/notesSlide462.xml" ContentType="application/vnd.openxmlformats-officedocument.presentationml.notes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s/slide378.xml" ContentType="application/vnd.openxmlformats-officedocument.presentationml.slide+xml"/>
  <Override PartName="/ppt/slides/slide441.xml" ContentType="application/vnd.openxmlformats-officedocument.presentationml.slide+xml"/>
  <Override PartName="/ppt/notesSlides/notesSlide28.xml" ContentType="application/vnd.openxmlformats-officedocument.presentationml.notesSlide+xml"/>
  <Override PartName="/ppt/notesSlides/notesSlide75.xml" ContentType="application/vnd.openxmlformats-officedocument.presentationml.notesSlide+xml"/>
  <Override PartName="/ppt/notesSlides/notesSlide207.xml" ContentType="application/vnd.openxmlformats-officedocument.presentationml.notesSlide+xml"/>
  <Override PartName="/ppt/notesSlides/notesSlide254.xml" ContentType="application/vnd.openxmlformats-officedocument.presentationml.notesSlide+xml"/>
  <Override PartName="/ppt/notesSlides/notesSlide399.xml" ContentType="application/vnd.openxmlformats-officedocument.presentationml.notesSlide+xml"/>
  <Override PartName="/ppt/slides/slide233.xml" ContentType="application/vnd.openxmlformats-officedocument.presentationml.slide+xml"/>
  <Override PartName="/ppt/slides/slide280.xml" ContentType="application/vnd.openxmlformats-officedocument.presentationml.slide+xml"/>
  <Override PartName="/ppt/slides/slide517.xml" ContentType="application/vnd.openxmlformats-officedocument.presentationml.slide+xml"/>
  <Override PartName="/ppt/slides/slide564.xml" ContentType="application/vnd.openxmlformats-officedocument.presentationml.slide+xml"/>
  <Override PartName="/ppt/notesSlides/notesSlide53.xml" ContentType="application/vnd.openxmlformats-officedocument.presentationml.notesSlide+xml"/>
  <Override PartName="/ppt/notesSlides/notesSlide377.xml" ContentType="application/vnd.openxmlformats-officedocument.presentationml.notesSlide+xml"/>
  <Override PartName="/ppt/notesSlides/notesSlide440.xml" ContentType="application/vnd.openxmlformats-officedocument.presentationml.notesSlide+xml"/>
  <Override PartName="/ppt/slides/slide40.xml" ContentType="application/vnd.openxmlformats-officedocument.presentationml.slide+xml"/>
  <Override PartName="/ppt/slides/slide211.xml" ContentType="application/vnd.openxmlformats-officedocument.presentationml.slide+xml"/>
  <Override PartName="/ppt/slides/slide309.xml" ContentType="application/vnd.openxmlformats-officedocument.presentationml.slide+xml"/>
  <Override PartName="/ppt/slides/slide356.xml" ContentType="application/vnd.openxmlformats-officedocument.presentationml.slide+xml"/>
  <Override PartName="/ppt/notesSlides/notesSlide169.xml" ContentType="application/vnd.openxmlformats-officedocument.presentationml.notesSlide+xml"/>
  <Override PartName="/ppt/notesSlides/notesSlide232.xml" ContentType="application/vnd.openxmlformats-officedocument.presentationml.notesSlide+xml"/>
  <Override PartName="/ppt/slides/slide148.xml" ContentType="application/vnd.openxmlformats-officedocument.presentationml.slide+xml"/>
  <Override PartName="/ppt/slides/slide195.xml" ContentType="application/vnd.openxmlformats-officedocument.presentationml.slide+xml"/>
  <Override PartName="/ppt/slides/slide479.xml" ContentType="application/vnd.openxmlformats-officedocument.presentationml.slide+xml"/>
  <Override PartName="/ppt/slides/slide542.xml" ContentType="application/vnd.openxmlformats-officedocument.presentationml.slide+xml"/>
  <Default Extension="vml" ContentType="application/vnd.openxmlformats-officedocument.vmlDrawing"/>
  <Override PartName="/ppt/notesSlides/notesSlide31.xml" ContentType="application/vnd.openxmlformats-officedocument.presentationml.notesSlide+xml"/>
  <Override PartName="/ppt/notesSlides/notesSlide210.xml" ContentType="application/vnd.openxmlformats-officedocument.presentationml.notesSlide+xml"/>
  <Override PartName="/ppt/notesSlides/notesSlide308.xml" ContentType="application/vnd.openxmlformats-officedocument.presentationml.notesSlide+xml"/>
  <Override PartName="/ppt/notesSlides/notesSlide355.xml" ContentType="application/vnd.openxmlformats-officedocument.presentationml.notesSlide+xml"/>
  <Override PartName="/ppt/slides/slide126.xml" ContentType="application/vnd.openxmlformats-officedocument.presentationml.slide+xml"/>
  <Override PartName="/ppt/slides/slide173.xml" ContentType="application/vnd.openxmlformats-officedocument.presentationml.slide+xml"/>
  <Override PartName="/ppt/slides/slide334.xml" ContentType="application/vnd.openxmlformats-officedocument.presentationml.slide+xml"/>
  <Override PartName="/ppt/slides/slide381.xml" ContentType="application/vnd.openxmlformats-officedocument.presentationml.slide+xml"/>
  <Override PartName="/ppt/slides/slide520.xml" ContentType="application/vnd.openxmlformats-officedocument.presentationml.slide+xml"/>
  <Override PartName="/ppt/slides/slide618.xml" ContentType="application/vnd.openxmlformats-officedocument.presentationml.slide+xml"/>
  <Override PartName="/ppt/notesSlides/notesSlide147.xml" ContentType="application/vnd.openxmlformats-officedocument.presentationml.notesSlide+xml"/>
  <Override PartName="/ppt/notesSlides/notesSlide194.xml" ContentType="application/vnd.openxmlformats-officedocument.presentationml.notesSlide+xml"/>
  <Override PartName="/ppt/notesSlides/notesSlide333.xml" ContentType="application/vnd.openxmlformats-officedocument.presentationml.notesSlide+xml"/>
  <Override PartName="/ppt/notesSlides/notesSlide380.xml" ContentType="application/vnd.openxmlformats-officedocument.presentationml.notesSlide+xml"/>
  <Override PartName="/ppt/slides/slide78.xml" ContentType="application/vnd.openxmlformats-officedocument.presentationml.slide+xml"/>
  <Override PartName="/ppt/slides/slide312.xml" ContentType="application/vnd.openxmlformats-officedocument.presentationml.slide+xml"/>
  <Override PartName="/ppt/slides/slide457.xml" ContentType="application/vnd.openxmlformats-officedocument.presentationml.slide+xml"/>
  <Override PartName="/ppt/notesSlides/notesSlide125.xml" ContentType="application/vnd.openxmlformats-officedocument.presentationml.notesSlide+xml"/>
  <Override PartName="/ppt/notesSlides/notesSlide172.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s/slide249.xml" ContentType="application/vnd.openxmlformats-officedocument.presentationml.slide+xml"/>
  <Override PartName="/ppt/slides/slide296.xml" ContentType="application/vnd.openxmlformats-officedocument.presentationml.slide+xml"/>
  <Override PartName="/ppt/slides/slide435.xml" ContentType="application/vnd.openxmlformats-officedocument.presentationml.slide+xml"/>
  <Override PartName="/ppt/slides/slide482.xml" ContentType="application/vnd.openxmlformats-officedocument.presentationml.slide+xml"/>
  <Override PartName="/ppt/slideLayouts/slideLayout8.xml" ContentType="application/vnd.openxmlformats-officedocument.presentationml.slideLayout+xml"/>
  <Override PartName="/ppt/notesSlides/notesSlide69.xml" ContentType="application/vnd.openxmlformats-officedocument.presentationml.notesSlide+xml"/>
  <Override PartName="/ppt/notesSlides/notesSlide248.xml" ContentType="application/vnd.openxmlformats-officedocument.presentationml.notesSlide+xml"/>
  <Override PartName="/ppt/notesSlides/notesSlide311.xml" ContentType="application/vnd.openxmlformats-officedocument.presentationml.notesSlide+xml"/>
  <Override PartName="/ppt/notesSlides/notesSlide409.xml" ContentType="application/vnd.openxmlformats-officedocument.presentationml.notesSlide+xml"/>
  <Override PartName="/ppt/notesSlides/notesSlide456.xml" ContentType="application/vnd.openxmlformats-officedocument.presentationml.notesSlide+xml"/>
  <Override PartName="/ppt/slideMasters/slideMaster1.xml" ContentType="application/vnd.openxmlformats-officedocument.presentationml.slideMaster+xml"/>
  <Override PartName="/ppt/slides/slide227.xml" ContentType="application/vnd.openxmlformats-officedocument.presentationml.slide+xml"/>
  <Override PartName="/ppt/slides/slide274.xml" ContentType="application/vnd.openxmlformats-officedocument.presentationml.slide+xml"/>
  <Override PartName="/ppt/slides/slide558.xml" ContentType="application/vnd.openxmlformats-officedocument.presentationml.slide+xml"/>
  <Override PartName="/ppt/slides/slide621.xml" ContentType="application/vnd.openxmlformats-officedocument.presentationml.slide+xml"/>
  <Override PartName="/ppt/notesSlides/notesSlide47.xml" ContentType="application/vnd.openxmlformats-officedocument.presentationml.notesSlide+xml"/>
  <Override PartName="/ppt/notesSlides/notesSlide94.xml" ContentType="application/vnd.openxmlformats-officedocument.presentationml.notesSlide+xml"/>
  <Override PartName="/ppt/notesSlides/notesSlide103.xml" ContentType="application/vnd.openxmlformats-officedocument.presentationml.notesSlide+xml"/>
  <Override PartName="/ppt/notesSlides/notesSlide150.xml" ContentType="application/vnd.openxmlformats-officedocument.presentationml.notesSlide+xml"/>
  <Override PartName="/ppt/notesSlides/notesSlide295.xml" ContentType="application/vnd.openxmlformats-officedocument.presentationml.notesSlide+xml"/>
  <Override PartName="/ppt/notesSlides/notesSlide434.xml" ContentType="application/vnd.openxmlformats-officedocument.presentationml.notesSlide+xml"/>
  <Override PartName="/ppt/slides/slide34.xml" ContentType="application/vnd.openxmlformats-officedocument.presentationml.slide+xml"/>
  <Override PartName="/ppt/slides/slide81.xml" ContentType="application/vnd.openxmlformats-officedocument.presentationml.slide+xml"/>
  <Override PartName="/ppt/slides/slide397.xml" ContentType="application/vnd.openxmlformats-officedocument.presentationml.slide+xml"/>
  <Override PartName="/ppt/slides/slide413.xml" ContentType="application/vnd.openxmlformats-officedocument.presentationml.slide+xml"/>
  <Override PartName="/ppt/slides/slide460.xml" ContentType="application/vnd.openxmlformats-officedocument.presentationml.slide+xml"/>
  <Override PartName="/ppt/notesSlides/notesSlide226.xml" ContentType="application/vnd.openxmlformats-officedocument.presentationml.notesSlide+xml"/>
  <Override PartName="/ppt/notesSlides/notesSlide273.xml" ContentType="application/vnd.openxmlformats-officedocument.presentationml.notesSlide+xml"/>
  <Default Extension="rels" ContentType="application/vnd.openxmlformats-package.relationships+xml"/>
  <Override PartName="/ppt/slides/slide189.xml" ContentType="application/vnd.openxmlformats-officedocument.presentationml.slide+xml"/>
  <Override PartName="/ppt/slides/slide205.xml" ContentType="application/vnd.openxmlformats-officedocument.presentationml.slide+xml"/>
  <Override PartName="/ppt/slides/slide252.xml" ContentType="application/vnd.openxmlformats-officedocument.presentationml.slide+xml"/>
  <Override PartName="/ppt/slides/slide536.xml" ContentType="application/vnd.openxmlformats-officedocument.presentationml.slide+xml"/>
  <Override PartName="/ppt/slides/slide583.xml" ContentType="application/vnd.openxmlformats-officedocument.presentationml.slide+xml"/>
  <Override PartName="/ppt/notesSlides/notesSlide25.xml" ContentType="application/vnd.openxmlformats-officedocument.presentationml.notesSlide+xml"/>
  <Override PartName="/ppt/notesSlides/notesSlide72.xml" ContentType="application/vnd.openxmlformats-officedocument.presentationml.notesSlide+xml"/>
  <Override PartName="/ppt/notesSlides/notesSlide349.xml" ContentType="application/vnd.openxmlformats-officedocument.presentationml.notesSlide+xml"/>
  <Override PartName="/ppt/notesSlides/notesSlide396.xml" ContentType="application/vnd.openxmlformats-officedocument.presentationml.notesSlide+xml"/>
  <Override PartName="/ppt/notesSlides/notesSlide412.xml" ContentType="application/vnd.openxmlformats-officedocument.presentationml.notesSlide+xml"/>
  <Override PartName="/ppt/slides/slide12.xml" ContentType="application/vnd.openxmlformats-officedocument.presentationml.slide+xml"/>
  <Override PartName="/ppt/slides/slide230.xml" ContentType="application/vnd.openxmlformats-officedocument.presentationml.slide+xml"/>
  <Override PartName="/ppt/slides/slide328.xml" ContentType="application/vnd.openxmlformats-officedocument.presentationml.slide+xml"/>
  <Override PartName="/ppt/slides/slide375.xml" ContentType="application/vnd.openxmlformats-officedocument.presentationml.slide+xml"/>
  <Override PartName="/ppt/slides/slide514.xml" ContentType="application/vnd.openxmlformats-officedocument.presentationml.slide+xml"/>
  <Override PartName="/ppt/slides/slide561.xml" ContentType="application/vnd.openxmlformats-officedocument.presentationml.slide+xml"/>
  <Override PartName="/ppt/slideLayouts/slideLayout11.xml" ContentType="application/vnd.openxmlformats-officedocument.presentationml.slideLayout+xml"/>
  <Override PartName="/ppt/notesSlides/notesSlide188.xml" ContentType="application/vnd.openxmlformats-officedocument.presentationml.notesSlide+xml"/>
  <Override PartName="/ppt/notesSlides/notesSlide204.xml" ContentType="application/vnd.openxmlformats-officedocument.presentationml.notesSlide+xml"/>
  <Override PartName="/ppt/notesSlides/notesSlide251.xml" ContentType="application/vnd.openxmlformats-officedocument.presentationml.notesSlide+xml"/>
  <Override PartName="/ppt/slides/slide167.xml" ContentType="application/vnd.openxmlformats-officedocument.presentationml.slide+xml"/>
  <Override PartName="/ppt/slides/slide306.xml" ContentType="application/vnd.openxmlformats-officedocument.presentationml.slide+xml"/>
  <Override PartName="/ppt/slides/slide353.xml" ContentType="application/vnd.openxmlformats-officedocument.presentationml.slide+xml"/>
  <Override PartName="/ppt/slides/slide498.xml" ContentType="application/vnd.openxmlformats-officedocument.presentationml.slide+xml"/>
  <Override PartName="/ppt/notesSlides/notesSlide50.xml" ContentType="application/vnd.openxmlformats-officedocument.presentationml.notesSlide+xml"/>
  <Override PartName="/ppt/notesSlides/notesSlide327.xml" ContentType="application/vnd.openxmlformats-officedocument.presentationml.notesSlide+xml"/>
  <Override PartName="/ppt/notesSlides/notesSlide374.xml" ContentType="application/vnd.openxmlformats-officedocument.presentationml.notesSlide+xml"/>
  <Override PartName="/ppt/slides/slide145.xml" ContentType="application/vnd.openxmlformats-officedocument.presentationml.slide+xml"/>
  <Override PartName="/ppt/slides/slide192.xml" ContentType="application/vnd.openxmlformats-officedocument.presentationml.slide+xml"/>
  <Override PartName="/ppt/notesSlides/notesSlide119.xml" ContentType="application/vnd.openxmlformats-officedocument.presentationml.notesSlide+xml"/>
  <Override PartName="/ppt/notesSlides/notesSlide166.xml" ContentType="application/vnd.openxmlformats-officedocument.presentationml.notesSlide+xml"/>
  <Override PartName="/ppt/notesSlides/notesSlide305.xml" ContentType="application/vnd.openxmlformats-officedocument.presentationml.notesSlide+xml"/>
  <Override PartName="/ppt/notesSlides/notesSlide352.xml" ContentType="application/vnd.openxmlformats-officedocument.presentationml.notesSlide+xml"/>
  <Override PartName="/ppt/slides/slide97.xml" ContentType="application/vnd.openxmlformats-officedocument.presentationml.slide+xml"/>
  <Override PartName="/ppt/slides/slide331.xml" ContentType="application/vnd.openxmlformats-officedocument.presentationml.slide+xml"/>
  <Override PartName="/ppt/slides/slide429.xml" ContentType="application/vnd.openxmlformats-officedocument.presentationml.slide+xml"/>
  <Override PartName="/ppt/slides/slide476.xml" ContentType="application/vnd.openxmlformats-officedocument.presentationml.slide+xml"/>
  <Override PartName="/ppt/slides/slide615.xml" ContentType="application/vnd.openxmlformats-officedocument.presentationml.slide+xml"/>
  <Override PartName="/ppt/notesSlides/notesSlide144.xml" ContentType="application/vnd.openxmlformats-officedocument.presentationml.notesSlide+xml"/>
  <Override PartName="/ppt/notesSlides/notesSlide191.xml" ContentType="application/vnd.openxmlformats-officedocument.presentationml.notesSlide+xml"/>
  <Override PartName="/ppt/notesSlides/notesSlide289.xml" ContentType="application/vnd.openxmlformats-officedocument.presentationml.notesSlide+xml"/>
  <Override PartName="/ppt/notesSlides/notesSlide428.xml" ContentType="application/vnd.openxmlformats-officedocument.presentationml.notesSlide+xml"/>
  <Override PartName="/ppt/slides/slide28.xml" ContentType="application/vnd.openxmlformats-officedocument.presentationml.slide+xml"/>
  <Override PartName="/ppt/slides/slide75.xml" ContentType="application/vnd.openxmlformats-officedocument.presentationml.slide+xml"/>
  <Override PartName="/ppt/slides/slide123.xml" ContentType="application/vnd.openxmlformats-officedocument.presentationml.slide+xml"/>
  <Override PartName="/ppt/slides/slide170.xml" ContentType="application/vnd.openxmlformats-officedocument.presentationml.slide+xml"/>
  <Override PartName="/ppt/slides/slide268.xml" ContentType="application/vnd.openxmlformats-officedocument.presentationml.slide+xml"/>
  <Override PartName="/ppt/slides/slide407.xml" ContentType="application/vnd.openxmlformats-officedocument.presentationml.slide+xml"/>
  <Override PartName="/ppt/slides/slide454.xml" ContentType="application/vnd.openxmlformats-officedocument.presentationml.slide+xml"/>
  <Override PartName="/ppt/slides/slide599.xml" ContentType="application/vnd.openxmlformats-officedocument.presentationml.slide+xml"/>
  <Override PartName="/ppt/notesSlides/notesSlide88.xml" ContentType="application/vnd.openxmlformats-officedocument.presentationml.notesSlide+xml"/>
  <Override PartName="/ppt/notesSlides/notesSlide267.xml" ContentType="application/vnd.openxmlformats-officedocument.presentationml.notesSlide+xml"/>
  <Override PartName="/ppt/notesSlides/notesSlide330.xml" ContentType="application/vnd.openxmlformats-officedocument.presentationml.notesSlide+xml"/>
  <Override PartName="/ppt/slides/slide3.xml" ContentType="application/vnd.openxmlformats-officedocument.presentationml.slide+xml"/>
  <Override PartName="/ppt/slides/slide101.xml" ContentType="application/vnd.openxmlformats-officedocument.presentationml.slide+xml"/>
  <Override PartName="/ppt/slides/slide246.xml" ContentType="application/vnd.openxmlformats-officedocument.presentationml.slide+xml"/>
  <Override PartName="/ppt/slides/slide293.xml" ContentType="application/vnd.openxmlformats-officedocument.presentationml.slide+xml"/>
  <Override PartName="/ppt/slides/slide577.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66.xml" ContentType="application/vnd.openxmlformats-officedocument.presentationml.notesSlide+xml"/>
  <Override PartName="/ppt/notesSlides/notesSlide122.xml" ContentType="application/vnd.openxmlformats-officedocument.presentationml.notesSlide+xml"/>
  <Override PartName="/ppt/notesSlides/notesSlide406.xml" ContentType="application/vnd.openxmlformats-officedocument.presentationml.notesSlide+xml"/>
  <Override PartName="/ppt/notesSlides/notesSlide453.xml" ContentType="application/vnd.openxmlformats-officedocument.presentationml.notesSlide+xml"/>
  <Override PartName="/ppt/slides/slide53.xml" ContentType="application/vnd.openxmlformats-officedocument.presentationml.slide+xml"/>
  <Override PartName="/ppt/slides/slide369.xml" ContentType="application/vnd.openxmlformats-officedocument.presentationml.slide+xml"/>
  <Override PartName="/ppt/slides/slide432.xml" ContentType="application/vnd.openxmlformats-officedocument.presentationml.slide+xml"/>
  <Default Extension="jpeg" ContentType="image/jpeg"/>
  <Override PartName="/ppt/notesSlides/notesSlide100.xml" ContentType="application/vnd.openxmlformats-officedocument.presentationml.notesSlide+xml"/>
  <Override PartName="/ppt/notesSlides/notesSlide245.xml" ContentType="application/vnd.openxmlformats-officedocument.presentationml.notesSlide+xml"/>
  <Override PartName="/ppt/notesSlides/notesSlide292.xml" ContentType="application/vnd.openxmlformats-officedocument.presentationml.notesSlide+xml"/>
  <Override PartName="/ppt/notesSlides/notesSlide431.xml" ContentType="application/vnd.openxmlformats-officedocument.presentationml.notesSlide+xml"/>
  <Override PartName="/ppt/slides/slide31.xml" ContentType="application/vnd.openxmlformats-officedocument.presentationml.slide+xml"/>
  <Override PartName="/ppt/slides/slide224.xml" ContentType="application/vnd.openxmlformats-officedocument.presentationml.slide+xml"/>
  <Override PartName="/ppt/slides/slide271.xml" ContentType="application/vnd.openxmlformats-officedocument.presentationml.slide+xml"/>
  <Override PartName="/ppt/slides/slide410.xml" ContentType="application/vnd.openxmlformats-officedocument.presentationml.slide+xml"/>
  <Override PartName="/ppt/slides/slide508.xml" ContentType="application/vnd.openxmlformats-officedocument.presentationml.slide+xml"/>
  <Override PartName="/ppt/slides/slide555.xml" ContentType="application/vnd.openxmlformats-officedocument.presentationml.slide+xml"/>
  <Override PartName="/ppt/notesSlides/notesSlide44.xml" ContentType="application/vnd.openxmlformats-officedocument.presentationml.notesSlide+xml"/>
  <Override PartName="/ppt/notesSlides/notesSlide91.xml" ContentType="application/vnd.openxmlformats-officedocument.presentationml.notesSlide+xml"/>
  <Override PartName="/ppt/notesSlides/notesSlide223.xml" ContentType="application/vnd.openxmlformats-officedocument.presentationml.notesSlide+xml"/>
  <Override PartName="/ppt/notesSlides/notesSlide270.xml" ContentType="application/vnd.openxmlformats-officedocument.presentationml.notesSlide+xml"/>
  <Override PartName="/ppt/notesSlides/notesSlide368.xml" ContentType="application/vnd.openxmlformats-officedocument.presentationml.notesSlide+xml"/>
  <Override PartName="/ppt/slides/slide202.xml" ContentType="application/vnd.openxmlformats-officedocument.presentationml.slide+xml"/>
  <Override PartName="/ppt/slides/slide347.xml" ContentType="application/vnd.openxmlformats-officedocument.presentationml.slide+xml"/>
  <Override PartName="/ppt/slides/slide394.xml" ContentType="application/vnd.openxmlformats-officedocument.presentationml.slide+xml"/>
  <Override PartName="/ppt/slides/slide533.xml" ContentType="application/vnd.openxmlformats-officedocument.presentationml.slide+xml"/>
  <Override PartName="/ppt/slides/slide580.xml" ContentType="application/vnd.openxmlformats-officedocument.presentationml.slide+xml"/>
  <Override PartName="/ppt/notesSlides/notesSlide22.xml" ContentType="application/vnd.openxmlformats-officedocument.presentationml.notesSlide+xml"/>
  <Override PartName="/ppt/slides/slide139.xml" ContentType="application/vnd.openxmlformats-officedocument.presentationml.slide+xml"/>
  <Override PartName="/ppt/slides/slide186.xml" ContentType="application/vnd.openxmlformats-officedocument.presentationml.slide+xml"/>
  <Override PartName="/ppt/slides/slide325.xml" ContentType="application/vnd.openxmlformats-officedocument.presentationml.slide+xml"/>
  <Override PartName="/ppt/slides/slide372.xml" ContentType="application/vnd.openxmlformats-officedocument.presentationml.slide+xml"/>
  <Override PartName="/ppt/slides/slide609.xml" ContentType="application/vnd.openxmlformats-officedocument.presentationml.slide+xml"/>
  <Override PartName="/ppt/notesSlides/notesSlide201.xml" ContentType="application/vnd.openxmlformats-officedocument.presentationml.notesSlide+xml"/>
  <Override PartName="/ppt/notesSlides/notesSlide346.xml" ContentType="application/vnd.openxmlformats-officedocument.presentationml.notesSlide+xml"/>
  <Override PartName="/ppt/notesSlides/notesSlide393.xml" ContentType="application/vnd.openxmlformats-officedocument.presentationml.notesSlide+xml"/>
  <Override PartName="/ppt/slides/slide117.xml" ContentType="application/vnd.openxmlformats-officedocument.presentationml.slide+xml"/>
  <Override PartName="/ppt/slides/slide164.xml" ContentType="application/vnd.openxmlformats-officedocument.presentationml.slide+xml"/>
  <Override PartName="/ppt/slides/slide448.xml" ContentType="application/vnd.openxmlformats-officedocument.presentationml.slide+xml"/>
  <Override PartName="/ppt/slides/slide495.xml" ContentType="application/vnd.openxmlformats-officedocument.presentationml.slide+xml"/>
  <Override PartName="/ppt/slides/slide511.xml" ContentType="application/vnd.openxmlformats-officedocument.presentationml.slide+xml"/>
  <Override PartName="/ppt/notesSlides/notesSlide138.xml" ContentType="application/vnd.openxmlformats-officedocument.presentationml.notesSlide+xml"/>
  <Override PartName="/ppt/notesSlides/notesSlide185.xml" ContentType="application/vnd.openxmlformats-officedocument.presentationml.notesSlide+xml"/>
  <Override PartName="/ppt/notesSlides/notesSlide324.xml" ContentType="application/vnd.openxmlformats-officedocument.presentationml.notesSlide+xml"/>
  <Override PartName="/ppt/notesSlides/notesSlide371.xml" ContentType="application/vnd.openxmlformats-officedocument.presentationml.notesSlide+xml"/>
  <Override PartName="/ppt/slides/slide69.xml" ContentType="application/vnd.openxmlformats-officedocument.presentationml.slide+xml"/>
  <Override PartName="/ppt/slides/slide287.xml" ContentType="application/vnd.openxmlformats-officedocument.presentationml.slide+xml"/>
  <Override PartName="/ppt/slides/slide303.xml" ContentType="application/vnd.openxmlformats-officedocument.presentationml.slide+xml"/>
  <Override PartName="/ppt/slides/slide350.xml" ContentType="application/vnd.openxmlformats-officedocument.presentationml.slide+xml"/>
  <Override PartName="/ppt/slides/slide634.xml" ContentType="application/vnd.openxmlformats-officedocument.presentationml.slide+xml"/>
  <Override PartName="/ppt/notesSlides/notesSlide116.xml" ContentType="application/vnd.openxmlformats-officedocument.presentationml.notesSlide+xml"/>
  <Override PartName="/ppt/notesSlides/notesSlide163.xml" ContentType="application/vnd.openxmlformats-officedocument.presentationml.notesSlide+xml"/>
  <Override PartName="/ppt/notesSlides/notesSlide447.xml" ContentType="application/vnd.openxmlformats-officedocument.presentationml.notesSlide+xml"/>
  <Override PartName="/ppt/slides/slide47.xml" ContentType="application/vnd.openxmlformats-officedocument.presentationml.slide+xml"/>
  <Override PartName="/ppt/slides/slide426.xml" ContentType="application/vnd.openxmlformats-officedocument.presentationml.slide+xml"/>
  <Override PartName="/ppt/notesSlides/notesSlide239.xml" ContentType="application/vnd.openxmlformats-officedocument.presentationml.notesSlide+xml"/>
  <Override PartName="/ppt/slides/slide120.xml" ContentType="application/vnd.openxmlformats-officedocument.presentationml.slide+xml"/>
  <Override PartName="/ppt/slides/slide265.xml" ContentType="application/vnd.openxmlformats-officedocument.presentationml.slide+xml"/>
  <Override PartName="/ppt/slides/slide596.xml" ContentType="application/vnd.openxmlformats-officedocument.presentationml.slide+xml"/>
  <Override PartName="/ppt/slides/slide612.xml" ContentType="application/vnd.openxmlformats-officedocument.presentationml.slide+xml"/>
  <Override PartName="/ppt/notesSlides/notesSlide38.xml" ContentType="application/vnd.openxmlformats-officedocument.presentationml.notesSlide+xml"/>
  <Override PartName="/ppt/notesSlides/notesSlide425.xml" ContentType="application/vnd.openxmlformats-officedocument.presentationml.notesSlide+xml"/>
  <Override PartName="/ppt/slides/slide72.xml" ContentType="application/vnd.openxmlformats-officedocument.presentationml.slide+xml"/>
  <Override PartName="/ppt/slides/slide451.xml" ContentType="application/vnd.openxmlformats-officedocument.presentationml.slide+xml"/>
  <Override PartName="/ppt/notesSlides/notesSlide264.xml" ContentType="application/vnd.openxmlformats-officedocument.presentationml.notesSlide+xml"/>
  <Override PartName="/ppt/notesSlides/notesSlide450.xml" ContentType="application/vnd.openxmlformats-officedocument.presentationml.notesSlide+xml"/>
  <Override PartName="/ppt/slides/slide290.xml" ContentType="application/vnd.openxmlformats-officedocument.presentationml.slide+xml"/>
  <Override PartName="/ppt/slides/slide527.xml" ContentType="application/vnd.openxmlformats-officedocument.presentationml.slide+xml"/>
  <Override PartName="/ppt/notesSlides/notesSlide63.xml" ContentType="application/vnd.openxmlformats-officedocument.presentationml.notesSlide+xml"/>
  <Override PartName="/ppt/slides/slide221.xml" ContentType="application/vnd.openxmlformats-officedocument.presentationml.slide+xml"/>
  <Override PartName="/ppt/slides/slide366.xml" ContentType="application/vnd.openxmlformats-officedocument.presentationml.slide+xml"/>
  <Override PartName="/ppt/slides/slide552.xml" ContentType="application/vnd.openxmlformats-officedocument.presentationml.slide+xml"/>
  <Override PartName="/ppt/notesSlides/notesSlide179.xml" ContentType="application/vnd.openxmlformats-officedocument.presentationml.notesSlide+xml"/>
  <Override PartName="/ppt/slides/slide391.xml" ContentType="application/vnd.openxmlformats-officedocument.presentationml.slide+xml"/>
  <Override PartName="/ppt/slides/slide628.xml" ContentType="application/vnd.openxmlformats-officedocument.presentationml.slide+xml"/>
  <Override PartName="/ppt/notesSlides/notesSlide220.xml" ContentType="application/vnd.openxmlformats-officedocument.presentationml.notesSlide+xml"/>
  <Override PartName="/ppt/notesSlides/notesSlide365.xml" ContentType="application/vnd.openxmlformats-officedocument.presentationml.notesSlide+xml"/>
  <Override PartName="/ppt/slides/slide136.xml" ContentType="application/vnd.openxmlformats-officedocument.presentationml.slide+xml"/>
  <Override PartName="/ppt/slides/slide467.xml" ContentType="application/vnd.openxmlformats-officedocument.presentationml.slide+xml"/>
  <Override PartName="/ppt/notesSlides/notesSlide390.xml" ContentType="application/vnd.openxmlformats-officedocument.presentationml.notesSlide+xml"/>
  <Override PartName="/ppt/slides/slide88.xml" ContentType="application/vnd.openxmlformats-officedocument.presentationml.slide+xml"/>
  <Override PartName="/ppt/slides/slide322.xml" ContentType="application/vnd.openxmlformats-officedocument.presentationml.slide+xml"/>
  <Override PartName="/ppt/notesSlides/notesSlide135.xml" ContentType="application/vnd.openxmlformats-officedocument.presentationml.notesSlide+xml"/>
  <Override PartName="/ppt/slides/slide19.xml" ContentType="application/vnd.openxmlformats-officedocument.presentationml.slide+xml"/>
  <Override PartName="/ppt/slides/slide161.xml" ContentType="application/vnd.openxmlformats-officedocument.presentationml.slide+xml"/>
  <Override PartName="/ppt/slides/slide492.xml" ContentType="application/vnd.openxmlformats-officedocument.presentationml.slide+xml"/>
  <Override PartName="/ppt/notesSlides/notesSlide79.xml" ContentType="application/vnd.openxmlformats-officedocument.presentationml.notesSlide+xml"/>
  <Override PartName="/ppt/notesSlides/notesSlide321.xml" ContentType="application/vnd.openxmlformats-officedocument.presentationml.notesSlide+xml"/>
  <Override PartName="/ppt/slides/slide237.xml" ContentType="application/vnd.openxmlformats-officedocument.presentationml.slide+xml"/>
  <Override PartName="/ppt/slides/slide423.xml" ContentType="application/vnd.openxmlformats-officedocument.presentationml.slide+xml"/>
  <Override PartName="/ppt/slides/slide568.xml" ContentType="application/vnd.openxmlformats-officedocument.presentationml.slide+xml"/>
  <Override PartName="/ppt/theme/theme2.xml" ContentType="application/vnd.openxmlformats-officedocument.theme+xml"/>
  <Override PartName="/ppt/notesSlides/notesSlide160.xml" ContentType="application/vnd.openxmlformats-officedocument.presentationml.notesSlide+xml"/>
  <Override PartName="/ppt/slides/slide44.xml" ContentType="application/vnd.openxmlformats-officedocument.presentationml.slide+xml"/>
  <Override PartName="/ppt/slides/slide262.xml" ContentType="application/vnd.openxmlformats-officedocument.presentationml.slide+xml"/>
  <Default Extension="emf" ContentType="image/x-emf"/>
  <Override PartName="/ppt/notesSlides/notesSlide236.xml" ContentType="application/vnd.openxmlformats-officedocument.presentationml.notesSlide+xml"/>
  <Override PartName="/ppt/notesSlides/notesSlide422.xml" ContentType="application/vnd.openxmlformats-officedocument.presentationml.notesSlide+xml"/>
  <Override PartName="/ppt/slides/slide593.xml" ContentType="application/vnd.openxmlformats-officedocument.presentationml.slide+xml"/>
  <Override PartName="/ppt/notesSlides/notesSlide35.xml" ContentType="application/vnd.openxmlformats-officedocument.presentationml.notesSlide+xml"/>
  <Override PartName="/ppt/notesSlides/notesSlide261.xml" ContentType="application/vnd.openxmlformats-officedocument.presentationml.notesSlide+xml"/>
  <Override PartName="/ppt/slides/slide338.xml" ContentType="application/vnd.openxmlformats-officedocument.presentationml.slide+xml"/>
  <Override PartName="/ppt/slides/slide524.xml" ContentType="application/vnd.openxmlformats-officedocument.presentationml.slide+xml"/>
  <Override PartName="/ppt/notesSlides/notesSlide60.xml" ContentType="application/vnd.openxmlformats-officedocument.presentationml.notesSlide+xml"/>
  <Override PartName="/ppt/notesSlides/notesSlide337.xml" ContentType="application/vnd.openxmlformats-officedocument.presentationml.notesSlide+xml"/>
  <Override PartName="/ppt/slides/slide177.xml" ContentType="application/vnd.openxmlformats-officedocument.presentationml.slide+xml"/>
  <Override PartName="/ppt/slides/slide363.xml" ContentType="application/vnd.openxmlformats-officedocument.presentationml.slide+xml"/>
  <Override PartName="/ppt/notesSlides/notesSlide176.xml" ContentType="application/vnd.openxmlformats-officedocument.presentationml.notesSlide+xml"/>
  <Override PartName="/ppt/slides/slide108.xml" ContentType="application/vnd.openxmlformats-officedocument.presentationml.slide+xml"/>
  <Override PartName="/ppt/slides/slide439.xml" ContentType="application/vnd.openxmlformats-officedocument.presentationml.slide+xml"/>
  <Override PartName="/ppt/notesSlides/notesSlide362.xml" ContentType="application/vnd.openxmlformats-officedocument.presentationml.notesSlide+xml"/>
  <Override PartName="/ppt/slides/slide278.xml" ContentType="application/vnd.openxmlformats-officedocument.presentationml.slide+xml"/>
  <Override PartName="/ppt/slides/slide625.xml" ContentType="application/vnd.openxmlformats-officedocument.presentationml.slide+xml"/>
  <Override PartName="/ppt/notesSlides/notesSlide107.xml" ContentType="application/vnd.openxmlformats-officedocument.presentationml.notesSlide+xml"/>
  <Override PartName="/ppt/notesSlides/notesSlide438.xml" ContentType="application/vnd.openxmlformats-officedocument.presentationml.notesSlide+xml"/>
  <Override PartName="/ppt/slides/slide85.xml" ContentType="application/vnd.openxmlformats-officedocument.presentationml.slide+xml"/>
  <Override PartName="/ppt/slides/slide133.xml" ContentType="application/vnd.openxmlformats-officedocument.presentationml.slide+xml"/>
  <Override PartName="/ppt/slides/slide464.xml" ContentType="application/vnd.openxmlformats-officedocument.presentationml.slide+xml"/>
  <Override PartName="/ppt/notesSlides/notesSlide132.xml" ContentType="application/vnd.openxmlformats-officedocument.presentationml.notesSlide+xml"/>
  <Override PartName="/ppt/notesSlides/notesSlide277.xml" ContentType="application/vnd.openxmlformats-officedocument.presentationml.notesSlide+xml"/>
  <Override PartName="/ppt/slides/slide209.xml" ContentType="application/vnd.openxmlformats-officedocument.presentationml.slide+xml"/>
  <Override PartName="/ppt/notesSlides/notesSlide76.xml" ContentType="application/vnd.openxmlformats-officedocument.presentationml.notesSlide+xml"/>
  <Override PartName="/ppt/notesSlides/notesSlide463.xml" ContentType="application/vnd.openxmlformats-officedocument.presentationml.notesSlide+xml"/>
  <Override PartName="/ppt/slides/slide16.xml" ContentType="application/vnd.openxmlformats-officedocument.presentationml.slide+xml"/>
  <Override PartName="/ppt/slides/slide234.xml" ContentType="application/vnd.openxmlformats-officedocument.presentationml.slide+xml"/>
  <Override PartName="/ppt/slides/slide379.xml" ContentType="application/vnd.openxmlformats-officedocument.presentationml.slide+xml"/>
  <Override PartName="/ppt/notesSlides/notesSlide208.xml" ContentType="application/vnd.openxmlformats-officedocument.presentationml.notesSlide+xml"/>
  <Override PartName="/ppt/slides/slide41.xml" ContentType="application/vnd.openxmlformats-officedocument.presentationml.slide+xml"/>
  <Override PartName="/ppt/slides/slide420.xml" ContentType="application/vnd.openxmlformats-officedocument.presentationml.slide+xml"/>
  <Override PartName="/ppt/slides/slide565.xml" ContentType="application/vnd.openxmlformats-officedocument.presentationml.slide+xml"/>
  <Override PartName="/ppt/notesSlides/notesSlide233.xml" ContentType="application/vnd.openxmlformats-officedocument.presentationml.notesSlide+xml"/>
  <Override PartName="/ppt/notesSlides/notesSlide378.xml" ContentType="application/vnd.openxmlformats-officedocument.presentationml.notesSlide+xml"/>
  <Override PartName="/ppt/slides/slide149.xml" ContentType="application/vnd.openxmlformats-officedocument.presentationml.slide+xml"/>
  <Override PartName="/ppt/slides/slide590.xml" ContentType="application/vnd.openxmlformats-officedocument.presentationml.slide+xml"/>
  <Override PartName="/ppt/notesSlides/notesSlide32.xml" ContentType="application/vnd.openxmlformats-officedocument.presentationml.notesSlide+xml"/>
  <Override PartName="/ppt/notesSlides/notesSlide309.xml" ContentType="application/vnd.openxmlformats-officedocument.presentationml.notesSlide+xml"/>
  <Override PartName="/ppt/slides/slide335.xml" ContentType="application/vnd.openxmlformats-officedocument.presentationml.slide+xml"/>
  <Override PartName="/ppt/notesSlides/notesSlide148.xml" ContentType="application/vnd.openxmlformats-officedocument.presentationml.notesSlide+xml"/>
  <Override PartName="/ppt/slides/slide174.xml" ContentType="application/vnd.openxmlformats-officedocument.presentationml.slide+xml"/>
  <Override PartName="/ppt/slides/slide521.xml" ContentType="application/vnd.openxmlformats-officedocument.presentationml.slide+xml"/>
  <Override PartName="/ppt/notesSlides/notesSlide334.xml" ContentType="application/vnd.openxmlformats-officedocument.presentationml.notesSlide+xml"/>
  <Override PartName="/ppt/slides/slide7.xml" ContentType="application/vnd.openxmlformats-officedocument.presentationml.slide+xml"/>
  <Override PartName="/ppt/slides/slide360.xml" ContentType="application/vnd.openxmlformats-officedocument.presentationml.slide+xml"/>
  <Override PartName="/ppt/slideLayouts/slideLayout9.xml" ContentType="application/vnd.openxmlformats-officedocument.presentationml.slideLayout+xml"/>
  <Override PartName="/ppt/notesSlides/notesSlide173.xml" ContentType="application/vnd.openxmlformats-officedocument.presentationml.notesSlide+xml"/>
  <Override PartName="/ppt/slides/slide57.xml" ContentType="application/vnd.openxmlformats-officedocument.presentationml.slide+xml"/>
  <Override PartName="/ppt/slides/slide105.xml" ContentType="application/vnd.openxmlformats-officedocument.presentationml.slide+xml"/>
  <Override PartName="/ppt/slides/slide436.xml" ContentType="application/vnd.openxmlformats-officedocument.presentationml.slide+xml"/>
  <Override PartName="/ppt/slides/slide622.xml" ContentType="application/vnd.openxmlformats-officedocument.presentationml.slide+xml"/>
  <Override PartName="/ppt/notesSlides/notesSlide104.xml" ContentType="application/vnd.openxmlformats-officedocument.presentationml.notesSlide+xml"/>
  <Override PartName="/ppt/notesSlides/notesSlide249.xml" ContentType="application/vnd.openxmlformats-officedocument.presentationml.notesSlide+xml"/>
  <Override PartName="/ppt/slides/slide130.xml" ContentType="application/vnd.openxmlformats-officedocument.presentationml.slide+xml"/>
  <Override PartName="/ppt/slides/slide275.xml" ContentType="application/vnd.openxmlformats-officedocument.presentationml.slide+xml"/>
  <Override PartName="/ppt/slides/slide461.xml" ContentType="application/vnd.openxmlformats-officedocument.presentationml.slide+xml"/>
  <Override PartName="/ppt/notesSlides/notesSlide48.xml" ContentType="application/vnd.openxmlformats-officedocument.presentationml.notesSlide+xml"/>
  <Override PartName="/ppt/notesSlides/notesSlide435.xml" ContentType="application/vnd.openxmlformats-officedocument.presentationml.notesSlide+xml"/>
  <Override PartName="/ppt/slides/slide82.xml" ContentType="application/vnd.openxmlformats-officedocument.presentationml.slide+xml"/>
  <Override PartName="/ppt/slides/slide206.xml" ContentType="application/vnd.openxmlformats-officedocument.presentationml.slide+xml"/>
  <Override PartName="/ppt/slides/slide537.xml" ContentType="application/vnd.openxmlformats-officedocument.presentationml.slide+xml"/>
  <Override PartName="/ppt/notesSlides/notesSlide274.xml" ContentType="application/vnd.openxmlformats-officedocument.presentationml.notesSlide+xml"/>
  <Override PartName="/ppt/notesSlides/notesSlide460.xml" ContentType="application/vnd.openxmlformats-officedocument.presentationml.notesSlide+xml"/>
  <Override PartName="/ppt/slides/slide13.xml" ContentType="application/vnd.openxmlformats-officedocument.presentationml.slide+xml"/>
  <Override PartName="/ppt/slides/slide376.xml" ContentType="application/vnd.openxmlformats-officedocument.presentationml.slide+xml"/>
  <Override PartName="/ppt/notesSlides/notesSlide73.xml" ContentType="application/vnd.openxmlformats-officedocument.presentationml.notesSlide+xml"/>
  <Override PartName="/ppt/notesSlides/notesSlide205.xml" ContentType="application/vnd.openxmlformats-officedocument.presentationml.notesSlide+xml"/>
  <Override PartName="/ppt/slides/slide231.xml" ContentType="application/vnd.openxmlformats-officedocument.presentationml.slide+xml"/>
  <Override PartName="/ppt/slides/slide562.xml" ContentType="application/vnd.openxmlformats-officedocument.presentationml.slide+xml"/>
  <Override PartName="/ppt/slideLayouts/slideLayout12.xml" ContentType="application/vnd.openxmlformats-officedocument.presentationml.slideLayout+xml"/>
  <Override PartName="/ppt/notesSlides/notesSlide189.xml" ContentType="application/vnd.openxmlformats-officedocument.presentationml.notesSlide+xml"/>
  <Override PartName="/ppt/notesSlides/notesSlide375.xml" ContentType="application/vnd.openxmlformats-officedocument.presentationml.notesSlide+xml"/>
  <Override PartName="/ppt/slides/slide307.xml" ContentType="application/vnd.openxmlformats-officedocument.presentationml.slide+xml"/>
  <Override PartName="/ppt/notesSlides/notesSlide230.xml" ContentType="application/vnd.openxmlformats-officedocument.presentationml.notesSlide+xml"/>
  <Override PartName="/ppt/slides/slide98.xml" ContentType="application/vnd.openxmlformats-officedocument.presentationml.slide+xml"/>
  <Override PartName="/ppt/slides/slide146.xml" ContentType="application/vnd.openxmlformats-officedocument.presentationml.slide+xml"/>
  <Override PartName="/ppt/slides/slide332.xml" ContentType="application/vnd.openxmlformats-officedocument.presentationml.slide+xml"/>
  <Override PartName="/ppt/slides/slide477.xml" ContentType="application/vnd.openxmlformats-officedocument.presentationml.slide+xml"/>
  <Override PartName="/ppt/notesSlides/notesSlide306.xml" ContentType="application/vnd.openxmlformats-officedocument.presentationml.notesSlide+xml"/>
  <Override PartName="/ppt/slides/slide171.xml" ContentType="application/vnd.openxmlformats-officedocument.presentationml.slide+xml"/>
  <Override PartName="/ppt/notesSlides/notesSlide89.xml" ContentType="application/vnd.openxmlformats-officedocument.presentationml.notesSlide+xml"/>
  <Override PartName="/ppt/notesSlides/notesSlide145.xml" ContentType="application/vnd.openxmlformats-officedocument.presentationml.notesSlide+xml"/>
  <Override PartName="/ppt/notesSlides/notesSlide331.xml" ContentType="application/vnd.openxmlformats-officedocument.presentationml.notesSlide+xml"/>
  <Override PartName="/ppt/slides/slide29.xml" ContentType="application/vnd.openxmlformats-officedocument.presentationml.slide+xml"/>
  <Override PartName="/ppt/slides/slide408.xml" ContentType="application/vnd.openxmlformats-officedocument.presentationml.slide+xml"/>
  <Override PartName="/ppt/notesSlides/notesSlide170.xml" ContentType="application/vnd.openxmlformats-officedocument.presentationml.notesSlide+xml"/>
  <Override PartName="/ppt/notesSlides/notesSlide407.xml" ContentType="application/vnd.openxmlformats-officedocument.presentationml.notesSlide+xml"/>
  <Override PartName="/ppt/slides/slide4.xml" ContentType="application/vnd.openxmlformats-officedocument.presentationml.slide+xml"/>
  <Override PartName="/ppt/slides/slide54.xml" ContentType="application/vnd.openxmlformats-officedocument.presentationml.slide+xml"/>
  <Override PartName="/ppt/slides/slide102.xml" ContentType="application/vnd.openxmlformats-officedocument.presentationml.slide+xml"/>
  <Override PartName="/ppt/slides/slide247.xml" ContentType="application/vnd.openxmlformats-officedocument.presentationml.slide+xml"/>
  <Override PartName="/ppt/slides/slide433.xml" ContentType="application/vnd.openxmlformats-officedocument.presentationml.slide+xml"/>
  <Override PartName="/ppt/slides/slide578.xml" ContentType="application/vnd.openxmlformats-officedocument.presentationml.slide+xml"/>
  <Override PartName="/ppt/slideLayouts/slideLayout6.xml" ContentType="application/vnd.openxmlformats-officedocument.presentationml.slideLayout+xml"/>
  <Override PartName="/ppt/notesSlides/notesSlide246.xml" ContentType="application/vnd.openxmlformats-officedocument.presentationml.notesSlide+xml"/>
  <Override PartName="/ppt/slides/slide272.xml" ContentType="application/vnd.openxmlformats-officedocument.presentationml.slide+xml"/>
  <Override PartName="/ppt/slides/slide509.xml" ContentType="application/vnd.openxmlformats-officedocument.presentationml.slide+xml"/>
  <Override PartName="/ppt/notesSlides/notesSlide45.xml" ContentType="application/vnd.openxmlformats-officedocument.presentationml.notesSlide+xml"/>
  <Override PartName="/ppt/notesSlides/notesSlide101.xml" ContentType="application/vnd.openxmlformats-officedocument.presentationml.notesSlide+xml"/>
  <Override PartName="/ppt/notesSlides/notesSlide432.xml" ContentType="application/vnd.openxmlformats-officedocument.presentationml.notesSlide+xml"/>
  <Override PartName="/ppt/slides/slide348.xml" ContentType="application/vnd.openxmlformats-officedocument.presentationml.slide+xml"/>
  <Override PartName="/ppt/notesSlides/notesSlide271.xml" ContentType="application/vnd.openxmlformats-officedocument.presentationml.notesSlide+xml"/>
  <Override PartName="/ppt/slides/slide10.xml" ContentType="application/vnd.openxmlformats-officedocument.presentationml.slide+xml"/>
  <Override PartName="/ppt/slides/slide187.xml" ContentType="application/vnd.openxmlformats-officedocument.presentationml.slide+xml"/>
  <Override PartName="/ppt/slides/slide203.xml" ContentType="application/vnd.openxmlformats-officedocument.presentationml.slide+xml"/>
  <Override PartName="/ppt/slides/slide534.xml" ContentType="application/vnd.openxmlformats-officedocument.presentationml.slide+xml"/>
  <Override PartName="/ppt/notesSlides/notesSlide70.xml" ContentType="application/vnd.openxmlformats-officedocument.presentationml.notesSlide+xml"/>
  <Override PartName="/ppt/notesSlides/notesSlide347.xml" ContentType="application/vnd.openxmlformats-officedocument.presentationml.notesSlide+xml"/>
  <Override PartName="/ppt/slides/slide373.xml" ContentType="application/vnd.openxmlformats-officedocument.presentationml.slide+xml"/>
  <Override PartName="/ppt/notesSlides/notesSlide186.xml" ContentType="application/vnd.openxmlformats-officedocument.presentationml.notesSlide+xml"/>
  <Override PartName="/ppt/notesSlides/notesSlide202.xml" ContentType="application/vnd.openxmlformats-officedocument.presentationml.notesSlide+xml"/>
  <Override PartName="/ppt/slides/slide118.xml" ContentType="application/vnd.openxmlformats-officedocument.presentationml.slide+xml"/>
  <Override PartName="/ppt/slides/slide304.xml" ContentType="application/vnd.openxmlformats-officedocument.presentationml.slide+xml"/>
  <Override PartName="/ppt/slides/slide449.xml" ContentType="application/vnd.openxmlformats-officedocument.presentationml.slide+xml"/>
  <Override PartName="/ppt/notesSlides/notesSlide372.xml" ContentType="application/vnd.openxmlformats-officedocument.presentationml.notesSlide+xml"/>
  <Override PartName="/ppt/slides/slide143.xml" ContentType="application/vnd.openxmlformats-officedocument.presentationml.slide+xml"/>
  <Override PartName="/ppt/slides/slide288.xml" ContentType="application/vnd.openxmlformats-officedocument.presentationml.slide+xml"/>
  <Override PartName="/ppt/notesSlides/notesSlide117.xml" ContentType="application/vnd.openxmlformats-officedocument.presentationml.notesSlide+xml"/>
  <Override PartName="/ppt/notesSlides/notesSlide303.xml" ContentType="application/vnd.openxmlformats-officedocument.presentationml.notesSlide+xml"/>
  <Override PartName="/ppt/notesSlides/notesSlide448.xml" ContentType="application/vnd.openxmlformats-officedocument.presentationml.notesSlide+xml"/>
  <Override PartName="/ppt/slides/slide95.xml" ContentType="application/vnd.openxmlformats-officedocument.presentationml.slide+xml"/>
  <Override PartName="/ppt/slides/slide474.xml" ContentType="application/vnd.openxmlformats-officedocument.presentationml.slide+xml"/>
  <Default Extension="bin" ContentType="application/vnd.openxmlformats-officedocument.oleObject"/>
  <Override PartName="/ppt/notesSlides/notesSlide142.xml" ContentType="application/vnd.openxmlformats-officedocument.presentationml.notesSlide+xml"/>
  <Override PartName="/ppt/notesSlides/notesSlide287.xml" ContentType="application/vnd.openxmlformats-officedocument.presentationml.notesSlide+xml"/>
  <Override PartName="/ppt/slides/slide26.xml" ContentType="application/vnd.openxmlformats-officedocument.presentationml.slide+xml"/>
  <Override PartName="/ppt/slides/slide219.xml" ContentType="application/vnd.openxmlformats-officedocument.presentationml.slide+xml"/>
  <Override PartName="/ppt/slides/slide405.xml" ContentType="application/vnd.openxmlformats-officedocument.presentationml.slide+xml"/>
  <Override PartName="/ppt/notesSlides/notesSlide86.xml" ContentType="application/vnd.openxmlformats-officedocument.presentationml.notesSlide+xml"/>
  <Override PartName="/ppt/notesSlides/notesSlide218.xml" ContentType="application/vnd.openxmlformats-officedocument.presentationml.notesSlide+xml"/>
  <Override PartName="/ppt/slides/slide1.xml" ContentType="application/vnd.openxmlformats-officedocument.presentationml.slide+xml"/>
  <Override PartName="/ppt/slides/slide244.xml" ContentType="application/vnd.openxmlformats-officedocument.presentationml.slide+xml"/>
  <Override PartName="/ppt/slides/slide389.xml" ContentType="application/vnd.openxmlformats-officedocument.presentationml.slide+xml"/>
  <Override PartName="/ppt/slides/slide575.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404.xml" ContentType="application/vnd.openxmlformats-officedocument.presentationml.notesSlide+xml"/>
  <Override PartName="/ppt/slides/slide51.xml" ContentType="application/vnd.openxmlformats-officedocument.presentationml.slide+xml"/>
  <Override PartName="/ppt/slides/slide430.xml" ContentType="application/vnd.openxmlformats-officedocument.presentationml.slide+xml"/>
  <Override PartName="/ppt/notesSlides/notesSlide243.xml" ContentType="application/vnd.openxmlformats-officedocument.presentationml.notesSlide+xml"/>
  <Override PartName="/ppt/notesSlides/notesSlide388.xml" ContentType="application/vnd.openxmlformats-officedocument.presentationml.notesSlide+xml"/>
  <Override PartName="/ppt/slides/slide159.xml" ContentType="application/vnd.openxmlformats-officedocument.presentationml.slide+xml"/>
  <Override PartName="/ppt/slides/slide506.xml" ContentType="application/vnd.openxmlformats-officedocument.presentationml.slide+xml"/>
  <Override PartName="/ppt/notesSlides/notesSlide42.xml" ContentType="application/vnd.openxmlformats-officedocument.presentationml.notesSlide+xml"/>
  <Override PartName="/ppt/notesSlides/notesSlide319.xml" ContentType="application/vnd.openxmlformats-officedocument.presentationml.notesSlide+xml"/>
  <Override PartName="/ppt/slides/slide200.xml" ContentType="application/vnd.openxmlformats-officedocument.presentationml.slide+xml"/>
  <Override PartName="/ppt/slides/slide345.xml" ContentType="application/vnd.openxmlformats-officedocument.presentationml.slide+xml"/>
  <Override PartName="/ppt/slides/slide531.xml" ContentType="application/vnd.openxmlformats-officedocument.presentationml.slide+xml"/>
  <Override PartName="/ppt/notesSlides/notesSlide8.xml" ContentType="application/vnd.openxmlformats-officedocument.presentationml.notesSlide+xml"/>
  <Override PartName="/ppt/notesSlides/notesSlide158.xml" ContentType="application/vnd.openxmlformats-officedocument.presentationml.notesSlide+xml"/>
  <Override PartName="/ppt/slides/slide184.xml" ContentType="application/vnd.openxmlformats-officedocument.presentationml.slide+xml"/>
  <Override PartName="/ppt/slides/slide370.xml" ContentType="application/vnd.openxmlformats-officedocument.presentationml.slide+xml"/>
  <Override PartName="/ppt/slides/slide607.xml" ContentType="application/vnd.openxmlformats-officedocument.presentationml.slide+xml"/>
  <Override PartName="/ppt/notesSlides/notesSlide344.xml" ContentType="application/vnd.openxmlformats-officedocument.presentationml.notesSlide+xml"/>
  <Override PartName="/ppt/slides/slide115.xml" ContentType="application/vnd.openxmlformats-officedocument.presentationml.slide+xml"/>
  <Override PartName="/ppt/slides/slide446.xml" ContentType="application/vnd.openxmlformats-officedocument.presentationml.slide+xml"/>
  <Override PartName="/ppt/handoutMasters/handoutMaster1.xml" ContentType="application/vnd.openxmlformats-officedocument.presentationml.handoutMaster+xml"/>
  <Override PartName="/ppt/notesSlides/notesSlide183.xml" ContentType="application/vnd.openxmlformats-officedocument.presentationml.notesSlide+xml"/>
  <Override PartName="/ppt/slides/slide67.xml" ContentType="application/vnd.openxmlformats-officedocument.presentationml.slide+xml"/>
  <Override PartName="/ppt/slides/slide285.xml" ContentType="application/vnd.openxmlformats-officedocument.presentationml.slide+xml"/>
  <Override PartName="/ppt/slides/slide301.xml" ContentType="application/vnd.openxmlformats-officedocument.presentationml.slide+xml"/>
  <Override PartName="/ppt/slides/slide632.xml" ContentType="application/vnd.openxmlformats-officedocument.presentationml.slide+xml"/>
  <Override PartName="/ppt/notesSlides/notesSlide114.xml" ContentType="application/vnd.openxmlformats-officedocument.presentationml.notesSlide+xml"/>
  <Override PartName="/ppt/notesSlides/notesSlide259.xml" ContentType="application/vnd.openxmlformats-officedocument.presentationml.notesSlide+xml"/>
  <Override PartName="/ppt/notesSlides/notesSlide445.xml" ContentType="application/vnd.openxmlformats-officedocument.presentationml.notesSlide+xml"/>
  <Override PartName="/ppt/slides/slide92.xml" ContentType="application/vnd.openxmlformats-officedocument.presentationml.slide+xml"/>
  <Override PartName="/ppt/slides/slide140.xml" ContentType="application/vnd.openxmlformats-officedocument.presentationml.slide+xml"/>
  <Override PartName="/ppt/slides/slide471.xml" ContentType="application/vnd.openxmlformats-officedocument.presentationml.slide+xml"/>
  <Override PartName="/ppt/notesSlides/notesSlide58.xml" ContentType="application/vnd.openxmlformats-officedocument.presentationml.notesSlide+xml"/>
  <Override PartName="/ppt/notesSlides/notesSlide284.xml" ContentType="application/vnd.openxmlformats-officedocument.presentationml.notesSlide+xml"/>
  <Override PartName="/ppt/notesSlides/notesSlide300.xml" ContentType="application/vnd.openxmlformats-officedocument.presentationml.notesSlide+xml"/>
  <Override PartName="/ppt/slides/slide216.xml" ContentType="application/vnd.openxmlformats-officedocument.presentationml.slide+xml"/>
  <Override PartName="/ppt/slides/slide402.xml" ContentType="application/vnd.openxmlformats-officedocument.presentationml.slide+xml"/>
  <Override PartName="/ppt/slides/slide547.xml" ContentType="application/vnd.openxmlformats-officedocument.presentationml.slide+xml"/>
  <Override PartName="/ppt/notesSlides/notesSlide83.xml" ContentType="application/vnd.openxmlformats-officedocument.presentationml.notesSlide+xml"/>
  <Override PartName="/ppt/slides/slide23.xml" ContentType="application/vnd.openxmlformats-officedocument.presentationml.slide+xml"/>
  <Override PartName="/ppt/slides/slide241.xml" ContentType="application/vnd.openxmlformats-officedocument.presentationml.slide+xml"/>
  <Override PartName="/ppt/slides/slide386.xml" ContentType="application/vnd.openxmlformats-officedocument.presentationml.slide+xml"/>
  <Override PartName="/ppt/notesSlides/notesSlide199.xml" ContentType="application/vnd.openxmlformats-officedocument.presentationml.notesSlide+xml"/>
  <Override PartName="/ppt/notesSlides/notesSlide215.xml" ContentType="application/vnd.openxmlformats-officedocument.presentationml.notesSlide+xml"/>
  <Override PartName="/ppt/notesSlides/notesSlide401.xml" ContentType="application/vnd.openxmlformats-officedocument.presentationml.notesSlide+xml"/>
  <Override PartName="/ppt/slides/slide572.xml" ContentType="application/vnd.openxmlformats-officedocument.presentationml.slide+xml"/>
  <Override PartName="/ppt/notesSlides/notesSlide14.xml" ContentType="application/vnd.openxmlformats-officedocument.presentationml.notesSlide+xml"/>
  <Override PartName="/ppt/notesSlides/notesSlide240.xml" ContentType="application/vnd.openxmlformats-officedocument.presentationml.notesSlide+xml"/>
  <Override PartName="/ppt/notesSlides/notesSlide385.xml" ContentType="application/vnd.openxmlformats-officedocument.presentationml.notesSlide+xml"/>
  <Override PartName="/ppt/slides/slide317.xml" ContentType="application/vnd.openxmlformats-officedocument.presentationml.slide+xml"/>
  <Override PartName="/ppt/slides/slide503.xml" ContentType="application/vnd.openxmlformats-officedocument.presentationml.slide+xml"/>
  <Override PartName="/ppt/notesSlides/notesSlide316.xml" ContentType="application/vnd.openxmlformats-officedocument.presentationml.notesSlide+xml"/>
  <Override PartName="/ppt/slides/slide156.xml" ContentType="application/vnd.openxmlformats-officedocument.presentationml.slide+xml"/>
  <Override PartName="/ppt/slides/slide342.xml" ContentType="application/vnd.openxmlformats-officedocument.presentationml.slide+xml"/>
  <Override PartName="/ppt/slides/slide487.xml" ContentType="application/vnd.openxmlformats-officedocument.presentationml.slide+xml"/>
  <Override PartName="/ppt/notesSlides/notesSlide155.xml" ContentType="application/vnd.openxmlformats-officedocument.presentationml.notesSlide+xml"/>
  <Override PartName="/ppt/slides/slide181.xml" ContentType="application/vnd.openxmlformats-officedocument.presentationml.slide+xml"/>
  <Override PartName="/ppt/slides/slide418.xml" ContentType="application/vnd.openxmlformats-officedocument.presentationml.slide+xml"/>
  <Override PartName="/ppt/notesSlides/notesSlide5.xml" ContentType="application/vnd.openxmlformats-officedocument.presentationml.notesSlide+xml"/>
  <Override PartName="/ppt/notesSlides/notesSlide99.xml" ContentType="application/vnd.openxmlformats-officedocument.presentationml.notesSlide+xml"/>
  <Override PartName="/ppt/notesSlides/notesSlide341.xml" ContentType="application/vnd.openxmlformats-officedocument.presentationml.notesSlide+xml"/>
  <Override PartName="/ppt/slides/slide39.xml" ContentType="application/vnd.openxmlformats-officedocument.presentationml.slide+xml"/>
  <Override PartName="/ppt/slides/slide257.xml" ContentType="application/vnd.openxmlformats-officedocument.presentationml.slide+xml"/>
  <Override PartName="/ppt/slides/slide604.xml" ContentType="application/vnd.openxmlformats-officedocument.presentationml.slide+xml"/>
  <Override PartName="/ppt/notesSlides/notesSlide180.xml" ContentType="application/vnd.openxmlformats-officedocument.presentationml.notesSlide+xml"/>
  <Override PartName="/ppt/notesSlides/notesSlide417.xml" ContentType="application/vnd.openxmlformats-officedocument.presentationml.notesSlide+xml"/>
  <Override PartName="/ppt/slides/slide64.xml" ContentType="application/vnd.openxmlformats-officedocument.presentationml.slide+xml"/>
  <Override PartName="/ppt/slides/slide112.xml" ContentType="application/vnd.openxmlformats-officedocument.presentationml.slide+xml"/>
  <Override PartName="/ppt/slides/slide443.xml" ContentType="application/vnd.openxmlformats-officedocument.presentationml.slide+xml"/>
  <Override PartName="/ppt/slides/slide588.xml" ContentType="application/vnd.openxmlformats-officedocument.presentationml.slide+xml"/>
  <Override PartName="/ppt/notesSlides/notesSlide256.xml" ContentType="application/vnd.openxmlformats-officedocument.presentationml.notesSlide+xml"/>
  <Override PartName="/ppt/slides/slide282.xml" ContentType="application/vnd.openxmlformats-officedocument.presentationml.slide+xml"/>
  <Override PartName="/ppt/slides/slide519.xml" ContentType="application/vnd.openxmlformats-officedocument.presentationml.slide+xml"/>
  <Override PartName="/ppt/notesSlides/notesSlide55.xml" ContentType="application/vnd.openxmlformats-officedocument.presentationml.notesSlide+xml"/>
  <Override PartName="/ppt/notesSlides/notesSlide111.xml" ContentType="application/vnd.openxmlformats-officedocument.presentationml.notesSlide+xml"/>
  <Override PartName="/ppt/notesSlides/notesSlide442.xml" ContentType="application/vnd.openxmlformats-officedocument.presentationml.notesSlide+xml"/>
  <Override PartName="/ppt/slides/slide213.xml" ContentType="application/vnd.openxmlformats-officedocument.presentationml.slide+xml"/>
  <Override PartName="/ppt/slides/slide358.xml" ContentType="application/vnd.openxmlformats-officedocument.presentationml.slide+xml"/>
  <Override PartName="/ppt/notesSlides/notesSlide281.xml" ContentType="application/vnd.openxmlformats-officedocument.presentationml.notes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5" r:id="rId1"/>
  </p:sldMasterIdLst>
  <p:notesMasterIdLst>
    <p:notesMasterId r:id="rId636"/>
  </p:notesMasterIdLst>
  <p:handoutMasterIdLst>
    <p:handoutMasterId r:id="rId637"/>
  </p:handoutMasterIdLst>
  <p:sldIdLst>
    <p:sldId id="5823" r:id="rId2"/>
    <p:sldId id="6140" r:id="rId3"/>
    <p:sldId id="6184" r:id="rId4"/>
    <p:sldId id="6185" r:id="rId5"/>
    <p:sldId id="6186" r:id="rId6"/>
    <p:sldId id="6493" r:id="rId7"/>
    <p:sldId id="6494" r:id="rId8"/>
    <p:sldId id="3709" r:id="rId9"/>
    <p:sldId id="3743" r:id="rId10"/>
    <p:sldId id="5784" r:id="rId11"/>
    <p:sldId id="5786" r:id="rId12"/>
    <p:sldId id="5787" r:id="rId13"/>
    <p:sldId id="6319" r:id="rId14"/>
    <p:sldId id="6321" r:id="rId15"/>
    <p:sldId id="6320" r:id="rId16"/>
    <p:sldId id="5803" r:id="rId17"/>
    <p:sldId id="5872" r:id="rId18"/>
    <p:sldId id="5804" r:id="rId19"/>
    <p:sldId id="5805" r:id="rId20"/>
    <p:sldId id="5806" r:id="rId21"/>
    <p:sldId id="5807" r:id="rId22"/>
    <p:sldId id="5811" r:id="rId23"/>
    <p:sldId id="5812" r:id="rId24"/>
    <p:sldId id="5813" r:id="rId25"/>
    <p:sldId id="6322" r:id="rId26"/>
    <p:sldId id="5808" r:id="rId27"/>
    <p:sldId id="6323" r:id="rId28"/>
    <p:sldId id="5809" r:id="rId29"/>
    <p:sldId id="5810" r:id="rId30"/>
    <p:sldId id="5814" r:id="rId31"/>
    <p:sldId id="6324" r:id="rId32"/>
    <p:sldId id="5815" r:id="rId33"/>
    <p:sldId id="6325" r:id="rId34"/>
    <p:sldId id="5816" r:id="rId35"/>
    <p:sldId id="5817" r:id="rId36"/>
    <p:sldId id="6326" r:id="rId37"/>
    <p:sldId id="5818" r:id="rId38"/>
    <p:sldId id="6327" r:id="rId39"/>
    <p:sldId id="5819" r:id="rId40"/>
    <p:sldId id="5793" r:id="rId41"/>
    <p:sldId id="4377" r:id="rId42"/>
    <p:sldId id="4380" r:id="rId43"/>
    <p:sldId id="4184" r:id="rId44"/>
    <p:sldId id="3779" r:id="rId45"/>
    <p:sldId id="4386" r:id="rId46"/>
    <p:sldId id="5826" r:id="rId47"/>
    <p:sldId id="3781" r:id="rId48"/>
    <p:sldId id="5827" r:id="rId49"/>
    <p:sldId id="5828" r:id="rId50"/>
    <p:sldId id="5829" r:id="rId51"/>
    <p:sldId id="5830" r:id="rId52"/>
    <p:sldId id="5831" r:id="rId53"/>
    <p:sldId id="5832" r:id="rId54"/>
    <p:sldId id="5833" r:id="rId55"/>
    <p:sldId id="4319" r:id="rId56"/>
    <p:sldId id="4321" r:id="rId57"/>
    <p:sldId id="4323" r:id="rId58"/>
    <p:sldId id="4369" r:id="rId59"/>
    <p:sldId id="4324" r:id="rId60"/>
    <p:sldId id="5838" r:id="rId61"/>
    <p:sldId id="5840" r:id="rId62"/>
    <p:sldId id="5841" r:id="rId63"/>
    <p:sldId id="5842" r:id="rId64"/>
    <p:sldId id="5843" r:id="rId65"/>
    <p:sldId id="5844" r:id="rId66"/>
    <p:sldId id="5845" r:id="rId67"/>
    <p:sldId id="6328" r:id="rId68"/>
    <p:sldId id="5839" r:id="rId69"/>
    <p:sldId id="4325" r:id="rId70"/>
    <p:sldId id="4326" r:id="rId71"/>
    <p:sldId id="4327" r:id="rId72"/>
    <p:sldId id="4328" r:id="rId73"/>
    <p:sldId id="4329" r:id="rId74"/>
    <p:sldId id="4330" r:id="rId75"/>
    <p:sldId id="6329" r:id="rId76"/>
    <p:sldId id="4331" r:id="rId77"/>
    <p:sldId id="4332" r:id="rId78"/>
    <p:sldId id="4333" r:id="rId79"/>
    <p:sldId id="4334" r:id="rId80"/>
    <p:sldId id="4335" r:id="rId81"/>
    <p:sldId id="4340" r:id="rId82"/>
    <p:sldId id="6173" r:id="rId83"/>
    <p:sldId id="6165" r:id="rId84"/>
    <p:sldId id="4359" r:id="rId85"/>
    <p:sldId id="4360" r:id="rId86"/>
    <p:sldId id="6439" r:id="rId87"/>
    <p:sldId id="4361" r:id="rId88"/>
    <p:sldId id="5850" r:id="rId89"/>
    <p:sldId id="4363" r:id="rId90"/>
    <p:sldId id="4364" r:id="rId91"/>
    <p:sldId id="4365" r:id="rId92"/>
    <p:sldId id="5848" r:id="rId93"/>
    <p:sldId id="4366" r:id="rId94"/>
    <p:sldId id="5849" r:id="rId95"/>
    <p:sldId id="4368" r:id="rId96"/>
    <p:sldId id="5847" r:id="rId97"/>
    <p:sldId id="3836" r:id="rId98"/>
    <p:sldId id="3837" r:id="rId99"/>
    <p:sldId id="3838" r:id="rId100"/>
    <p:sldId id="4196" r:id="rId101"/>
    <p:sldId id="3839" r:id="rId102"/>
    <p:sldId id="3840" r:id="rId103"/>
    <p:sldId id="3841" r:id="rId104"/>
    <p:sldId id="3842" r:id="rId105"/>
    <p:sldId id="3843" r:id="rId106"/>
    <p:sldId id="3844" r:id="rId107"/>
    <p:sldId id="5851" r:id="rId108"/>
    <p:sldId id="3846" r:id="rId109"/>
    <p:sldId id="3848" r:id="rId110"/>
    <p:sldId id="3850" r:id="rId111"/>
    <p:sldId id="3852" r:id="rId112"/>
    <p:sldId id="5854" r:id="rId113"/>
    <p:sldId id="5852" r:id="rId114"/>
    <p:sldId id="3877" r:id="rId115"/>
    <p:sldId id="3878" r:id="rId116"/>
    <p:sldId id="3879" r:id="rId117"/>
    <p:sldId id="3880" r:id="rId118"/>
    <p:sldId id="6330" r:id="rId119"/>
    <p:sldId id="6405" r:id="rId120"/>
    <p:sldId id="5853" r:id="rId121"/>
    <p:sldId id="6332" r:id="rId122"/>
    <p:sldId id="6333" r:id="rId123"/>
    <p:sldId id="6426" r:id="rId124"/>
    <p:sldId id="6427" r:id="rId125"/>
    <p:sldId id="6428" r:id="rId126"/>
    <p:sldId id="3854" r:id="rId127"/>
    <p:sldId id="6334" r:id="rId128"/>
    <p:sldId id="6415" r:id="rId129"/>
    <p:sldId id="6335" r:id="rId130"/>
    <p:sldId id="6336" r:id="rId131"/>
    <p:sldId id="6416" r:id="rId132"/>
    <p:sldId id="6337" r:id="rId133"/>
    <p:sldId id="6417" r:id="rId134"/>
    <p:sldId id="3861" r:id="rId135"/>
    <p:sldId id="3862" r:id="rId136"/>
    <p:sldId id="3863" r:id="rId137"/>
    <p:sldId id="4394" r:id="rId138"/>
    <p:sldId id="5873" r:id="rId139"/>
    <p:sldId id="4395" r:id="rId140"/>
    <p:sldId id="6338" r:id="rId141"/>
    <p:sldId id="6406" r:id="rId142"/>
    <p:sldId id="6407" r:id="rId143"/>
    <p:sldId id="3868" r:id="rId144"/>
    <p:sldId id="3869" r:id="rId145"/>
    <p:sldId id="3870" r:id="rId146"/>
    <p:sldId id="6339" r:id="rId147"/>
    <p:sldId id="3872" r:id="rId148"/>
    <p:sldId id="3873" r:id="rId149"/>
    <p:sldId id="6340" r:id="rId150"/>
    <p:sldId id="4396" r:id="rId151"/>
    <p:sldId id="3881" r:id="rId152"/>
    <p:sldId id="3882" r:id="rId153"/>
    <p:sldId id="3887" r:id="rId154"/>
    <p:sldId id="3888" r:id="rId155"/>
    <p:sldId id="3889" r:id="rId156"/>
    <p:sldId id="3890" r:id="rId157"/>
    <p:sldId id="3891" r:id="rId158"/>
    <p:sldId id="3892" r:id="rId159"/>
    <p:sldId id="3893" r:id="rId160"/>
    <p:sldId id="3894" r:id="rId161"/>
    <p:sldId id="3895" r:id="rId162"/>
    <p:sldId id="3896" r:id="rId163"/>
    <p:sldId id="4194" r:id="rId164"/>
    <p:sldId id="4195" r:id="rId165"/>
    <p:sldId id="6443" r:id="rId166"/>
    <p:sldId id="6444" r:id="rId167"/>
    <p:sldId id="3903" r:id="rId168"/>
    <p:sldId id="3904" r:id="rId169"/>
    <p:sldId id="4451" r:id="rId170"/>
    <p:sldId id="3907" r:id="rId171"/>
    <p:sldId id="3908" r:id="rId172"/>
    <p:sldId id="3909" r:id="rId173"/>
    <p:sldId id="4197" r:id="rId174"/>
    <p:sldId id="5857" r:id="rId175"/>
    <p:sldId id="5858" r:id="rId176"/>
    <p:sldId id="4397" r:id="rId177"/>
    <p:sldId id="4404" r:id="rId178"/>
    <p:sldId id="4402" r:id="rId179"/>
    <p:sldId id="4403" r:id="rId180"/>
    <p:sldId id="5862" r:id="rId181"/>
    <p:sldId id="4405" r:id="rId182"/>
    <p:sldId id="5863" r:id="rId183"/>
    <p:sldId id="5864" r:id="rId184"/>
    <p:sldId id="5865" r:id="rId185"/>
    <p:sldId id="6441" r:id="rId186"/>
    <p:sldId id="5866" r:id="rId187"/>
    <p:sldId id="5132" r:id="rId188"/>
    <p:sldId id="4407" r:id="rId189"/>
    <p:sldId id="4409" r:id="rId190"/>
    <p:sldId id="4410" r:id="rId191"/>
    <p:sldId id="4411" r:id="rId192"/>
    <p:sldId id="4412" r:id="rId193"/>
    <p:sldId id="4413" r:id="rId194"/>
    <p:sldId id="4414" r:id="rId195"/>
    <p:sldId id="4416" r:id="rId196"/>
    <p:sldId id="4417" r:id="rId197"/>
    <p:sldId id="4418" r:id="rId198"/>
    <p:sldId id="4419" r:id="rId199"/>
    <p:sldId id="4420" r:id="rId200"/>
    <p:sldId id="4421" r:id="rId201"/>
    <p:sldId id="4422" r:id="rId202"/>
    <p:sldId id="4430" r:id="rId203"/>
    <p:sldId id="6423" r:id="rId204"/>
    <p:sldId id="6445" r:id="rId205"/>
    <p:sldId id="6424" r:id="rId206"/>
    <p:sldId id="4432" r:id="rId207"/>
    <p:sldId id="4433" r:id="rId208"/>
    <p:sldId id="4434" r:id="rId209"/>
    <p:sldId id="4435" r:id="rId210"/>
    <p:sldId id="4436" r:id="rId211"/>
    <p:sldId id="4437" r:id="rId212"/>
    <p:sldId id="4438" r:id="rId213"/>
    <p:sldId id="4439" r:id="rId214"/>
    <p:sldId id="4440" r:id="rId215"/>
    <p:sldId id="4441" r:id="rId216"/>
    <p:sldId id="4442" r:id="rId217"/>
    <p:sldId id="4443" r:id="rId218"/>
    <p:sldId id="4444" r:id="rId219"/>
    <p:sldId id="4445" r:id="rId220"/>
    <p:sldId id="4446" r:id="rId221"/>
    <p:sldId id="4447" r:id="rId222"/>
    <p:sldId id="4448" r:id="rId223"/>
    <p:sldId id="4449" r:id="rId224"/>
    <p:sldId id="4450" r:id="rId225"/>
    <p:sldId id="5133" r:id="rId226"/>
    <p:sldId id="5799" r:id="rId227"/>
    <p:sldId id="5800" r:id="rId228"/>
    <p:sldId id="3911" r:id="rId229"/>
    <p:sldId id="3912" r:id="rId230"/>
    <p:sldId id="3913" r:id="rId231"/>
    <p:sldId id="3914" r:id="rId232"/>
    <p:sldId id="3915" r:id="rId233"/>
    <p:sldId id="3916" r:id="rId234"/>
    <p:sldId id="3917" r:id="rId235"/>
    <p:sldId id="3918" r:id="rId236"/>
    <p:sldId id="5869" r:id="rId237"/>
    <p:sldId id="5870" r:id="rId238"/>
    <p:sldId id="5871" r:id="rId239"/>
    <p:sldId id="3919" r:id="rId240"/>
    <p:sldId id="3920" r:id="rId241"/>
    <p:sldId id="3921" r:id="rId242"/>
    <p:sldId id="3922" r:id="rId243"/>
    <p:sldId id="3923" r:id="rId244"/>
    <p:sldId id="3924" r:id="rId245"/>
    <p:sldId id="3925" r:id="rId246"/>
    <p:sldId id="3926" r:id="rId247"/>
    <p:sldId id="6341" r:id="rId248"/>
    <p:sldId id="6342" r:id="rId249"/>
    <p:sldId id="6343" r:id="rId250"/>
    <p:sldId id="6344" r:id="rId251"/>
    <p:sldId id="6345" r:id="rId252"/>
    <p:sldId id="6346" r:id="rId253"/>
    <p:sldId id="6347" r:id="rId254"/>
    <p:sldId id="6348" r:id="rId255"/>
    <p:sldId id="6349" r:id="rId256"/>
    <p:sldId id="6350" r:id="rId257"/>
    <p:sldId id="3934" r:id="rId258"/>
    <p:sldId id="3935" r:id="rId259"/>
    <p:sldId id="4272" r:id="rId260"/>
    <p:sldId id="3937" r:id="rId261"/>
    <p:sldId id="3938" r:id="rId262"/>
    <p:sldId id="3939" r:id="rId263"/>
    <p:sldId id="6351" r:id="rId264"/>
    <p:sldId id="6352" r:id="rId265"/>
    <p:sldId id="3982" r:id="rId266"/>
    <p:sldId id="4532" r:id="rId267"/>
    <p:sldId id="5884" r:id="rId268"/>
    <p:sldId id="5885" r:id="rId269"/>
    <p:sldId id="4537" r:id="rId270"/>
    <p:sldId id="4538" r:id="rId271"/>
    <p:sldId id="4539" r:id="rId272"/>
    <p:sldId id="4540" r:id="rId273"/>
    <p:sldId id="4541" r:id="rId274"/>
    <p:sldId id="4545" r:id="rId275"/>
    <p:sldId id="4546" r:id="rId276"/>
    <p:sldId id="4547" r:id="rId277"/>
    <p:sldId id="4548" r:id="rId278"/>
    <p:sldId id="4549" r:id="rId279"/>
    <p:sldId id="5874" r:id="rId280"/>
    <p:sldId id="5875" r:id="rId281"/>
    <p:sldId id="5876" r:id="rId282"/>
    <p:sldId id="4550" r:id="rId283"/>
    <p:sldId id="4551" r:id="rId284"/>
    <p:sldId id="5877" r:id="rId285"/>
    <p:sldId id="4552" r:id="rId286"/>
    <p:sldId id="4553" r:id="rId287"/>
    <p:sldId id="4554" r:id="rId288"/>
    <p:sldId id="4555" r:id="rId289"/>
    <p:sldId id="4556" r:id="rId290"/>
    <p:sldId id="5881" r:id="rId291"/>
    <p:sldId id="5878" r:id="rId292"/>
    <p:sldId id="5882" r:id="rId293"/>
    <p:sldId id="5879" r:id="rId294"/>
    <p:sldId id="5880" r:id="rId295"/>
    <p:sldId id="4004" r:id="rId296"/>
    <p:sldId id="4005" r:id="rId297"/>
    <p:sldId id="4006" r:id="rId298"/>
    <p:sldId id="4300" r:id="rId299"/>
    <p:sldId id="4008" r:id="rId300"/>
    <p:sldId id="4009" r:id="rId301"/>
    <p:sldId id="4010" r:id="rId302"/>
    <p:sldId id="4011" r:id="rId303"/>
    <p:sldId id="4613" r:id="rId304"/>
    <p:sldId id="4614" r:id="rId305"/>
    <p:sldId id="4615" r:id="rId306"/>
    <p:sldId id="6353" r:id="rId307"/>
    <p:sldId id="6354" r:id="rId308"/>
    <p:sldId id="4616" r:id="rId309"/>
    <p:sldId id="4617" r:id="rId310"/>
    <p:sldId id="4618" r:id="rId311"/>
    <p:sldId id="4619" r:id="rId312"/>
    <p:sldId id="4620" r:id="rId313"/>
    <p:sldId id="4621" r:id="rId314"/>
    <p:sldId id="4622" r:id="rId315"/>
    <p:sldId id="4623" r:id="rId316"/>
    <p:sldId id="4624" r:id="rId317"/>
    <p:sldId id="4625" r:id="rId318"/>
    <p:sldId id="6355" r:id="rId319"/>
    <p:sldId id="4626" r:id="rId320"/>
    <p:sldId id="4627" r:id="rId321"/>
    <p:sldId id="4628" r:id="rId322"/>
    <p:sldId id="4629" r:id="rId323"/>
    <p:sldId id="4630" r:id="rId324"/>
    <p:sldId id="4631" r:id="rId325"/>
    <p:sldId id="4632" r:id="rId326"/>
    <p:sldId id="4633" r:id="rId327"/>
    <p:sldId id="4634" r:id="rId328"/>
    <p:sldId id="4635" r:id="rId329"/>
    <p:sldId id="4636" r:id="rId330"/>
    <p:sldId id="6309" r:id="rId331"/>
    <p:sldId id="6356" r:id="rId332"/>
    <p:sldId id="4637" r:id="rId333"/>
    <p:sldId id="4641" r:id="rId334"/>
    <p:sldId id="6357" r:id="rId335"/>
    <p:sldId id="4651" r:id="rId336"/>
    <p:sldId id="6358" r:id="rId337"/>
    <p:sldId id="4658" r:id="rId338"/>
    <p:sldId id="4659" r:id="rId339"/>
    <p:sldId id="4664" r:id="rId340"/>
    <p:sldId id="4665" r:id="rId341"/>
    <p:sldId id="4666" r:id="rId342"/>
    <p:sldId id="4667" r:id="rId343"/>
    <p:sldId id="4668" r:id="rId344"/>
    <p:sldId id="4669" r:id="rId345"/>
    <p:sldId id="4674" r:id="rId346"/>
    <p:sldId id="4675" r:id="rId347"/>
    <p:sldId id="4676" r:id="rId348"/>
    <p:sldId id="6359" r:id="rId349"/>
    <p:sldId id="6360" r:id="rId350"/>
    <p:sldId id="6361" r:id="rId351"/>
    <p:sldId id="6362" r:id="rId352"/>
    <p:sldId id="6363" r:id="rId353"/>
    <p:sldId id="6364" r:id="rId354"/>
    <p:sldId id="4718" r:id="rId355"/>
    <p:sldId id="4719" r:id="rId356"/>
    <p:sldId id="6365" r:id="rId357"/>
    <p:sldId id="6408" r:id="rId358"/>
    <p:sldId id="6409" r:id="rId359"/>
    <p:sldId id="5348" r:id="rId360"/>
    <p:sldId id="5349" r:id="rId361"/>
    <p:sldId id="5886" r:id="rId362"/>
    <p:sldId id="5887" r:id="rId363"/>
    <p:sldId id="6255" r:id="rId364"/>
    <p:sldId id="6256" r:id="rId365"/>
    <p:sldId id="6410" r:id="rId366"/>
    <p:sldId id="6372" r:id="rId367"/>
    <p:sldId id="6317" r:id="rId368"/>
    <p:sldId id="6367" r:id="rId369"/>
    <p:sldId id="6373" r:id="rId370"/>
    <p:sldId id="6294" r:id="rId371"/>
    <p:sldId id="6292" r:id="rId372"/>
    <p:sldId id="6295" r:id="rId373"/>
    <p:sldId id="6310" r:id="rId374"/>
    <p:sldId id="6311" r:id="rId375"/>
    <p:sldId id="6312" r:id="rId376"/>
    <p:sldId id="6313" r:id="rId377"/>
    <p:sldId id="6314" r:id="rId378"/>
    <p:sldId id="6315" r:id="rId379"/>
    <p:sldId id="6316" r:id="rId380"/>
    <p:sldId id="4730" r:id="rId381"/>
    <p:sldId id="4731" r:id="rId382"/>
    <p:sldId id="4732" r:id="rId383"/>
    <p:sldId id="4733" r:id="rId384"/>
    <p:sldId id="4734" r:id="rId385"/>
    <p:sldId id="4735" r:id="rId386"/>
    <p:sldId id="4736" r:id="rId387"/>
    <p:sldId id="4737" r:id="rId388"/>
    <p:sldId id="4738" r:id="rId389"/>
    <p:sldId id="6296" r:id="rId390"/>
    <p:sldId id="6297" r:id="rId391"/>
    <p:sldId id="6298" r:id="rId392"/>
    <p:sldId id="4739" r:id="rId393"/>
    <p:sldId id="4740" r:id="rId394"/>
    <p:sldId id="4741" r:id="rId395"/>
    <p:sldId id="4742" r:id="rId396"/>
    <p:sldId id="4743" r:id="rId397"/>
    <p:sldId id="4744" r:id="rId398"/>
    <p:sldId id="6299" r:id="rId399"/>
    <p:sldId id="4745" r:id="rId400"/>
    <p:sldId id="4746" r:id="rId401"/>
    <p:sldId id="4747" r:id="rId402"/>
    <p:sldId id="4748" r:id="rId403"/>
    <p:sldId id="4749" r:id="rId404"/>
    <p:sldId id="6411" r:id="rId405"/>
    <p:sldId id="4750" r:id="rId406"/>
    <p:sldId id="4751" r:id="rId407"/>
    <p:sldId id="4752" r:id="rId408"/>
    <p:sldId id="4753" r:id="rId409"/>
    <p:sldId id="4754" r:id="rId410"/>
    <p:sldId id="4755" r:id="rId411"/>
    <p:sldId id="4756" r:id="rId412"/>
    <p:sldId id="6374" r:id="rId413"/>
    <p:sldId id="6375" r:id="rId414"/>
    <p:sldId id="6376" r:id="rId415"/>
    <p:sldId id="6377" r:id="rId416"/>
    <p:sldId id="6378" r:id="rId417"/>
    <p:sldId id="6379" r:id="rId418"/>
    <p:sldId id="6380" r:id="rId419"/>
    <p:sldId id="6381" r:id="rId420"/>
    <p:sldId id="6382" r:id="rId421"/>
    <p:sldId id="6383" r:id="rId422"/>
    <p:sldId id="6384" r:id="rId423"/>
    <p:sldId id="6385" r:id="rId424"/>
    <p:sldId id="6386" r:id="rId425"/>
    <p:sldId id="6387" r:id="rId426"/>
    <p:sldId id="4123" r:id="rId427"/>
    <p:sldId id="4125" r:id="rId428"/>
    <p:sldId id="4126" r:id="rId429"/>
    <p:sldId id="6388" r:id="rId430"/>
    <p:sldId id="6188" r:id="rId431"/>
    <p:sldId id="6389" r:id="rId432"/>
    <p:sldId id="6390" r:id="rId433"/>
    <p:sldId id="5883" r:id="rId434"/>
    <p:sldId id="6391" r:id="rId435"/>
    <p:sldId id="6429" r:id="rId436"/>
    <p:sldId id="4152" r:id="rId437"/>
    <p:sldId id="4153" r:id="rId438"/>
    <p:sldId id="5889" r:id="rId439"/>
    <p:sldId id="5891" r:id="rId440"/>
    <p:sldId id="5892" r:id="rId441"/>
    <p:sldId id="5893" r:id="rId442"/>
    <p:sldId id="5894" r:id="rId443"/>
    <p:sldId id="5895" r:id="rId444"/>
    <p:sldId id="5896" r:id="rId445"/>
    <p:sldId id="6392" r:id="rId446"/>
    <p:sldId id="5898" r:id="rId447"/>
    <p:sldId id="5899" r:id="rId448"/>
    <p:sldId id="5900" r:id="rId449"/>
    <p:sldId id="5901" r:id="rId450"/>
    <p:sldId id="5902" r:id="rId451"/>
    <p:sldId id="6393" r:id="rId452"/>
    <p:sldId id="6394" r:id="rId453"/>
    <p:sldId id="5906" r:id="rId454"/>
    <p:sldId id="5908" r:id="rId455"/>
    <p:sldId id="5909" r:id="rId456"/>
    <p:sldId id="5910" r:id="rId457"/>
    <p:sldId id="6397" r:id="rId458"/>
    <p:sldId id="5912" r:id="rId459"/>
    <p:sldId id="5914" r:id="rId460"/>
    <p:sldId id="5915" r:id="rId461"/>
    <p:sldId id="5916" r:id="rId462"/>
    <p:sldId id="5917" r:id="rId463"/>
    <p:sldId id="6398" r:id="rId464"/>
    <p:sldId id="6400" r:id="rId465"/>
    <p:sldId id="6438" r:id="rId466"/>
    <p:sldId id="5958" r:id="rId467"/>
    <p:sldId id="5921" r:id="rId468"/>
    <p:sldId id="6401" r:id="rId469"/>
    <p:sldId id="6402" r:id="rId470"/>
    <p:sldId id="6403" r:id="rId471"/>
    <p:sldId id="6404" r:id="rId472"/>
    <p:sldId id="5926" r:id="rId473"/>
    <p:sldId id="5927" r:id="rId474"/>
    <p:sldId id="5928" r:id="rId475"/>
    <p:sldId id="5929" r:id="rId476"/>
    <p:sldId id="5930" r:id="rId477"/>
    <p:sldId id="6174" r:id="rId478"/>
    <p:sldId id="5931" r:id="rId479"/>
    <p:sldId id="5932" r:id="rId480"/>
    <p:sldId id="5933" r:id="rId481"/>
    <p:sldId id="5934" r:id="rId482"/>
    <p:sldId id="5935" r:id="rId483"/>
    <p:sldId id="5936" r:id="rId484"/>
    <p:sldId id="5937" r:id="rId485"/>
    <p:sldId id="5938" r:id="rId486"/>
    <p:sldId id="5939" r:id="rId487"/>
    <p:sldId id="5959" r:id="rId488"/>
    <p:sldId id="5960" r:id="rId489"/>
    <p:sldId id="5961" r:id="rId490"/>
    <p:sldId id="5962" r:id="rId491"/>
    <p:sldId id="5963" r:id="rId492"/>
    <p:sldId id="5982" r:id="rId493"/>
    <p:sldId id="5983" r:id="rId494"/>
    <p:sldId id="5984" r:id="rId495"/>
    <p:sldId id="5985" r:id="rId496"/>
    <p:sldId id="5986" r:id="rId497"/>
    <p:sldId id="5987" r:id="rId498"/>
    <p:sldId id="5988" r:id="rId499"/>
    <p:sldId id="6442" r:id="rId500"/>
    <p:sldId id="5989" r:id="rId501"/>
    <p:sldId id="5990" r:id="rId502"/>
    <p:sldId id="5991" r:id="rId503"/>
    <p:sldId id="5992" r:id="rId504"/>
    <p:sldId id="5993" r:id="rId505"/>
    <p:sldId id="5994" r:id="rId506"/>
    <p:sldId id="5995" r:id="rId507"/>
    <p:sldId id="5996" r:id="rId508"/>
    <p:sldId id="5997" r:id="rId509"/>
    <p:sldId id="5998" r:id="rId510"/>
    <p:sldId id="5999" r:id="rId511"/>
    <p:sldId id="5964" r:id="rId512"/>
    <p:sldId id="5966" r:id="rId513"/>
    <p:sldId id="6000" r:id="rId514"/>
    <p:sldId id="6153" r:id="rId515"/>
    <p:sldId id="6154" r:id="rId516"/>
    <p:sldId id="6155" r:id="rId517"/>
    <p:sldId id="6189" r:id="rId518"/>
    <p:sldId id="6254" r:id="rId519"/>
    <p:sldId id="5968" r:id="rId520"/>
    <p:sldId id="5969" r:id="rId521"/>
    <p:sldId id="5970" r:id="rId522"/>
    <p:sldId id="6150" r:id="rId523"/>
    <p:sldId id="5971" r:id="rId524"/>
    <p:sldId id="5981" r:id="rId525"/>
    <p:sldId id="6001" r:id="rId526"/>
    <p:sldId id="6002" r:id="rId527"/>
    <p:sldId id="6147" r:id="rId528"/>
    <p:sldId id="6148" r:id="rId529"/>
    <p:sldId id="6149" r:id="rId530"/>
    <p:sldId id="6161" r:id="rId531"/>
    <p:sldId id="6162" r:id="rId532"/>
    <p:sldId id="6163" r:id="rId533"/>
    <p:sldId id="6418" r:id="rId534"/>
    <p:sldId id="6419" r:id="rId535"/>
    <p:sldId id="6420" r:id="rId536"/>
    <p:sldId id="6499" r:id="rId537"/>
    <p:sldId id="6495" r:id="rId538"/>
    <p:sldId id="6496" r:id="rId539"/>
    <p:sldId id="6497" r:id="rId540"/>
    <p:sldId id="6500" r:id="rId541"/>
    <p:sldId id="6501" r:id="rId542"/>
    <p:sldId id="6502" r:id="rId543"/>
    <p:sldId id="6503" r:id="rId544"/>
    <p:sldId id="6504" r:id="rId545"/>
    <p:sldId id="6505" r:id="rId546"/>
    <p:sldId id="6506" r:id="rId547"/>
    <p:sldId id="6507" r:id="rId548"/>
    <p:sldId id="6508" r:id="rId549"/>
    <p:sldId id="6509" r:id="rId550"/>
    <p:sldId id="6510" r:id="rId551"/>
    <p:sldId id="6511" r:id="rId552"/>
    <p:sldId id="6060" r:id="rId553"/>
    <p:sldId id="6061" r:id="rId554"/>
    <p:sldId id="6062" r:id="rId555"/>
    <p:sldId id="6063" r:id="rId556"/>
    <p:sldId id="6064" r:id="rId557"/>
    <p:sldId id="6412" r:id="rId558"/>
    <p:sldId id="6242" r:id="rId559"/>
    <p:sldId id="6241" r:id="rId560"/>
    <p:sldId id="6065" r:id="rId561"/>
    <p:sldId id="6257" r:id="rId562"/>
    <p:sldId id="6425" r:id="rId563"/>
    <p:sldId id="6260" r:id="rId564"/>
    <p:sldId id="6413" r:id="rId565"/>
    <p:sldId id="6436" r:id="rId566"/>
    <p:sldId id="6430" r:id="rId567"/>
    <p:sldId id="6431" r:id="rId568"/>
    <p:sldId id="6432" r:id="rId569"/>
    <p:sldId id="6437" r:id="rId570"/>
    <p:sldId id="6434" r:id="rId571"/>
    <p:sldId id="6435" r:id="rId572"/>
    <p:sldId id="6300" r:id="rId573"/>
    <p:sldId id="6302" r:id="rId574"/>
    <p:sldId id="6303" r:id="rId575"/>
    <p:sldId id="6301" r:id="rId576"/>
    <p:sldId id="6304" r:id="rId577"/>
    <p:sldId id="6306" r:id="rId578"/>
    <p:sldId id="6307" r:id="rId579"/>
    <p:sldId id="6308" r:id="rId580"/>
    <p:sldId id="6484" r:id="rId581"/>
    <p:sldId id="6485" r:id="rId582"/>
    <p:sldId id="6486" r:id="rId583"/>
    <p:sldId id="6487" r:id="rId584"/>
    <p:sldId id="6512" r:id="rId585"/>
    <p:sldId id="6514" r:id="rId586"/>
    <p:sldId id="6513" r:id="rId587"/>
    <p:sldId id="6515" r:id="rId588"/>
    <p:sldId id="6516" r:id="rId589"/>
    <p:sldId id="6517" r:id="rId590"/>
    <p:sldId id="6518" r:id="rId591"/>
    <p:sldId id="6519" r:id="rId592"/>
    <p:sldId id="6520" r:id="rId593"/>
    <p:sldId id="6490" r:id="rId594"/>
    <p:sldId id="6491" r:id="rId595"/>
    <p:sldId id="6489" r:id="rId596"/>
    <p:sldId id="6492" r:id="rId597"/>
    <p:sldId id="6446" r:id="rId598"/>
    <p:sldId id="6447" r:id="rId599"/>
    <p:sldId id="6448" r:id="rId600"/>
    <p:sldId id="6450" r:id="rId601"/>
    <p:sldId id="6451" r:id="rId602"/>
    <p:sldId id="6452" r:id="rId603"/>
    <p:sldId id="6453" r:id="rId604"/>
    <p:sldId id="6454" r:id="rId605"/>
    <p:sldId id="6455" r:id="rId606"/>
    <p:sldId id="6456" r:id="rId607"/>
    <p:sldId id="6457" r:id="rId608"/>
    <p:sldId id="6458" r:id="rId609"/>
    <p:sldId id="6459" r:id="rId610"/>
    <p:sldId id="6460" r:id="rId611"/>
    <p:sldId id="6461" r:id="rId612"/>
    <p:sldId id="6462" r:id="rId613"/>
    <p:sldId id="6463" r:id="rId614"/>
    <p:sldId id="6464" r:id="rId615"/>
    <p:sldId id="6466" r:id="rId616"/>
    <p:sldId id="6465" r:id="rId617"/>
    <p:sldId id="6467" r:id="rId618"/>
    <p:sldId id="6468" r:id="rId619"/>
    <p:sldId id="6469" r:id="rId620"/>
    <p:sldId id="6470" r:id="rId621"/>
    <p:sldId id="6471" r:id="rId622"/>
    <p:sldId id="6473" r:id="rId623"/>
    <p:sldId id="6475" r:id="rId624"/>
    <p:sldId id="6476" r:id="rId625"/>
    <p:sldId id="6474" r:id="rId626"/>
    <p:sldId id="6472" r:id="rId627"/>
    <p:sldId id="6477" r:id="rId628"/>
    <p:sldId id="6478" r:id="rId629"/>
    <p:sldId id="6479" r:id="rId630"/>
    <p:sldId id="6480" r:id="rId631"/>
    <p:sldId id="6481" r:id="rId632"/>
    <p:sldId id="6482" r:id="rId633"/>
    <p:sldId id="6483" r:id="rId634"/>
    <p:sldId id="5778" r:id="rId635"/>
  </p:sldIdLst>
  <p:sldSz cx="9906000" cy="6858000" type="A4"/>
  <p:notesSz cx="6797675" cy="9926638"/>
  <p:defaultTextStyle>
    <a:defPPr>
      <a:defRPr lang="es-ES"/>
    </a:defPPr>
    <a:lvl1pPr algn="l" rtl="0" fontAlgn="base">
      <a:spcBef>
        <a:spcPct val="0"/>
      </a:spcBef>
      <a:spcAft>
        <a:spcPct val="0"/>
      </a:spcAft>
      <a:defRPr sz="2000" b="1" kern="1200">
        <a:solidFill>
          <a:schemeClr val="tx1"/>
        </a:solidFill>
        <a:latin typeface="Verdana" pitchFamily="34" charset="0"/>
        <a:ea typeface="+mn-ea"/>
        <a:cs typeface="Arial" pitchFamily="34" charset="0"/>
      </a:defRPr>
    </a:lvl1pPr>
    <a:lvl2pPr marL="457200" algn="l" rtl="0" fontAlgn="base">
      <a:spcBef>
        <a:spcPct val="0"/>
      </a:spcBef>
      <a:spcAft>
        <a:spcPct val="0"/>
      </a:spcAft>
      <a:defRPr sz="2000" b="1" kern="1200">
        <a:solidFill>
          <a:schemeClr val="tx1"/>
        </a:solidFill>
        <a:latin typeface="Verdana" pitchFamily="34" charset="0"/>
        <a:ea typeface="+mn-ea"/>
        <a:cs typeface="Arial" pitchFamily="34" charset="0"/>
      </a:defRPr>
    </a:lvl2pPr>
    <a:lvl3pPr marL="914400" algn="l" rtl="0" fontAlgn="base">
      <a:spcBef>
        <a:spcPct val="0"/>
      </a:spcBef>
      <a:spcAft>
        <a:spcPct val="0"/>
      </a:spcAft>
      <a:defRPr sz="2000" b="1" kern="1200">
        <a:solidFill>
          <a:schemeClr val="tx1"/>
        </a:solidFill>
        <a:latin typeface="Verdana" pitchFamily="34" charset="0"/>
        <a:ea typeface="+mn-ea"/>
        <a:cs typeface="Arial" pitchFamily="34" charset="0"/>
      </a:defRPr>
    </a:lvl3pPr>
    <a:lvl4pPr marL="1371600" algn="l" rtl="0" fontAlgn="base">
      <a:spcBef>
        <a:spcPct val="0"/>
      </a:spcBef>
      <a:spcAft>
        <a:spcPct val="0"/>
      </a:spcAft>
      <a:defRPr sz="2000" b="1" kern="1200">
        <a:solidFill>
          <a:schemeClr val="tx1"/>
        </a:solidFill>
        <a:latin typeface="Verdana" pitchFamily="34" charset="0"/>
        <a:ea typeface="+mn-ea"/>
        <a:cs typeface="Arial" pitchFamily="34" charset="0"/>
      </a:defRPr>
    </a:lvl4pPr>
    <a:lvl5pPr marL="1828800" algn="l" rtl="0" fontAlgn="base">
      <a:spcBef>
        <a:spcPct val="0"/>
      </a:spcBef>
      <a:spcAft>
        <a:spcPct val="0"/>
      </a:spcAft>
      <a:defRPr sz="2000" b="1" kern="1200">
        <a:solidFill>
          <a:schemeClr val="tx1"/>
        </a:solidFill>
        <a:latin typeface="Verdana" pitchFamily="34" charset="0"/>
        <a:ea typeface="+mn-ea"/>
        <a:cs typeface="Arial" pitchFamily="34" charset="0"/>
      </a:defRPr>
    </a:lvl5pPr>
    <a:lvl6pPr marL="2286000" algn="l" defTabSz="914400" rtl="0" eaLnBrk="1" latinLnBrk="0" hangingPunct="1">
      <a:defRPr sz="2000" b="1" kern="1200">
        <a:solidFill>
          <a:schemeClr val="tx1"/>
        </a:solidFill>
        <a:latin typeface="Verdana" pitchFamily="34" charset="0"/>
        <a:ea typeface="+mn-ea"/>
        <a:cs typeface="Arial" pitchFamily="34" charset="0"/>
      </a:defRPr>
    </a:lvl6pPr>
    <a:lvl7pPr marL="2743200" algn="l" defTabSz="914400" rtl="0" eaLnBrk="1" latinLnBrk="0" hangingPunct="1">
      <a:defRPr sz="2000" b="1" kern="1200">
        <a:solidFill>
          <a:schemeClr val="tx1"/>
        </a:solidFill>
        <a:latin typeface="Verdana" pitchFamily="34" charset="0"/>
        <a:ea typeface="+mn-ea"/>
        <a:cs typeface="Arial" pitchFamily="34" charset="0"/>
      </a:defRPr>
    </a:lvl7pPr>
    <a:lvl8pPr marL="3200400" algn="l" defTabSz="914400" rtl="0" eaLnBrk="1" latinLnBrk="0" hangingPunct="1">
      <a:defRPr sz="2000" b="1" kern="1200">
        <a:solidFill>
          <a:schemeClr val="tx1"/>
        </a:solidFill>
        <a:latin typeface="Verdana" pitchFamily="34" charset="0"/>
        <a:ea typeface="+mn-ea"/>
        <a:cs typeface="Arial" pitchFamily="34" charset="0"/>
      </a:defRPr>
    </a:lvl8pPr>
    <a:lvl9pPr marL="3657600" algn="l" defTabSz="914400" rtl="0" eaLnBrk="1" latinLnBrk="0" hangingPunct="1">
      <a:defRPr sz="2000" b="1" kern="1200">
        <a:solidFill>
          <a:schemeClr val="tx1"/>
        </a:solidFill>
        <a:latin typeface="Verdana" pitchFamily="34" charset="0"/>
        <a:ea typeface="+mn-ea"/>
        <a:cs typeface="Arial" pitchFamily="34" charset="0"/>
      </a:defRPr>
    </a:lvl9pPr>
  </p:defaultTextStyle>
  <p:extLst>
    <p:ext uri="{EFAFB233-063F-42B5-8137-9DF3F51BA10A}">
      <p15:sldGuideLst xmlns="" xmlns:p15="http://schemas.microsoft.com/office/powerpoint/2012/main">
        <p15:guide id="1" orient="horz" pos="2160">
          <p15:clr>
            <a:srgbClr val="A4A3A4"/>
          </p15:clr>
        </p15:guide>
        <p15:guide id="2" pos="3120">
          <p15:clr>
            <a:srgbClr val="A4A3A4"/>
          </p15:clr>
        </p15:guide>
      </p15:sldGuideLst>
    </p:ext>
    <p:ext uri="{2D200454-40CA-4A62-9FC3-DE9A4176ACB9}">
      <p15:notesGuideLst xmlns="" xmlns:p15="http://schemas.microsoft.com/office/powerpoint/2012/main">
        <p15:guide id="1" orient="horz" pos="3126">
          <p15:clr>
            <a:srgbClr val="A4A3A4"/>
          </p15:clr>
        </p15:guide>
        <p15:guide id="2" pos="214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 xmlns:p14="http://schemas.microsoft.com/office/powerpoint/2010/main">
          <a:srgbClr val="FF0000"/>
        </p14:laserClr>
      </p:ext>
      <p:ext uri="{2FDB2607-1784-4EEB-B798-7EB5836EED8A}">
        <p14:showMediaCtrls xmlns="" xmlns:p14="http://schemas.microsoft.com/office/powerpoint/2010/main" val="0"/>
      </p:ext>
    </p:extLst>
  </p:showPr>
  <p:clrMru>
    <a:srgbClr val="3333FF"/>
    <a:srgbClr val="CC0099"/>
    <a:srgbClr val="000066"/>
    <a:srgbClr val="FFFF99"/>
    <a:srgbClr val="FF00FF"/>
    <a:srgbClr val="0000CC"/>
    <a:srgbClr val="003300"/>
    <a:srgbClr val="FFFFCC"/>
    <a:srgbClr val="660066"/>
    <a:srgbClr val="0000FF"/>
  </p:clrMru>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Sin estilo, cuadrícula de la tab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073A0DAA-6AF3-43AB-8588-CEC1D06C72B9}" styleName="Estilo me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DF18680-E054-41AD-8BC1-D1AEF772440D}" styleName="Estilo medio 2 - Énfasis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7975" autoAdjust="0"/>
    <p:restoredTop sz="96395" autoAdjust="0"/>
  </p:normalViewPr>
  <p:slideViewPr>
    <p:cSldViewPr>
      <p:cViewPr varScale="1">
        <p:scale>
          <a:sx n="69" d="100"/>
          <a:sy n="69" d="100"/>
        </p:scale>
        <p:origin x="-944" y="-68"/>
      </p:cViewPr>
      <p:guideLst>
        <p:guide orient="horz" pos="2160"/>
        <p:guide pos="3120"/>
      </p:guideLst>
    </p:cSldViewPr>
  </p:slideViewPr>
  <p:outlineViewPr>
    <p:cViewPr>
      <p:scale>
        <a:sx n="33" d="100"/>
        <a:sy n="33" d="100"/>
      </p:scale>
      <p:origin x="0" y="22704"/>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51" d="100"/>
          <a:sy n="51" d="100"/>
        </p:scale>
        <p:origin x="-2958" y="-96"/>
      </p:cViewPr>
      <p:guideLst>
        <p:guide orient="horz" pos="3126"/>
        <p:guide pos="2141"/>
      </p:guideLst>
    </p:cSldViewPr>
  </p:notesViewPr>
  <p:gridSpacing cx="73736200" cy="7373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531" Type="http://schemas.openxmlformats.org/officeDocument/2006/relationships/slide" Target="slides/slide530.xml"/><Relationship Id="rId573" Type="http://schemas.openxmlformats.org/officeDocument/2006/relationships/slide" Target="slides/slide572.xml"/><Relationship Id="rId629" Type="http://schemas.openxmlformats.org/officeDocument/2006/relationships/slide" Target="slides/slide628.xml"/><Relationship Id="rId170" Type="http://schemas.openxmlformats.org/officeDocument/2006/relationships/slide" Target="slides/slide169.xml"/><Relationship Id="rId226" Type="http://schemas.openxmlformats.org/officeDocument/2006/relationships/slide" Target="slides/slide225.xml"/><Relationship Id="rId433" Type="http://schemas.openxmlformats.org/officeDocument/2006/relationships/slide" Target="slides/slide432.xml"/><Relationship Id="rId268" Type="http://schemas.openxmlformats.org/officeDocument/2006/relationships/slide" Target="slides/slide267.xml"/><Relationship Id="rId475" Type="http://schemas.openxmlformats.org/officeDocument/2006/relationships/slide" Target="slides/slide474.xml"/><Relationship Id="rId640" Type="http://schemas.openxmlformats.org/officeDocument/2006/relationships/theme" Target="theme/theme1.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00" Type="http://schemas.openxmlformats.org/officeDocument/2006/relationships/slide" Target="slides/slide499.xml"/><Relationship Id="rId542" Type="http://schemas.openxmlformats.org/officeDocument/2006/relationships/slide" Target="slides/slide541.xml"/><Relationship Id="rId584" Type="http://schemas.openxmlformats.org/officeDocument/2006/relationships/slide" Target="slides/slide583.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44" Type="http://schemas.openxmlformats.org/officeDocument/2006/relationships/slide" Target="slides/slide443.xml"/><Relationship Id="rId486" Type="http://schemas.openxmlformats.org/officeDocument/2006/relationships/slide" Target="slides/slide485.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511" Type="http://schemas.openxmlformats.org/officeDocument/2006/relationships/slide" Target="slides/slide510.xml"/><Relationship Id="rId553" Type="http://schemas.openxmlformats.org/officeDocument/2006/relationships/slide" Target="slides/slide552.xml"/><Relationship Id="rId609" Type="http://schemas.openxmlformats.org/officeDocument/2006/relationships/slide" Target="slides/slide608.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595" Type="http://schemas.openxmlformats.org/officeDocument/2006/relationships/slide" Target="slides/slide594.xml"/><Relationship Id="rId248" Type="http://schemas.openxmlformats.org/officeDocument/2006/relationships/slide" Target="slides/slide247.xml"/><Relationship Id="rId455" Type="http://schemas.openxmlformats.org/officeDocument/2006/relationships/slide" Target="slides/slide454.xml"/><Relationship Id="rId497" Type="http://schemas.openxmlformats.org/officeDocument/2006/relationships/slide" Target="slides/slide496.xml"/><Relationship Id="rId620" Type="http://schemas.openxmlformats.org/officeDocument/2006/relationships/slide" Target="slides/slide619.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22" Type="http://schemas.openxmlformats.org/officeDocument/2006/relationships/slide" Target="slides/slide521.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564" Type="http://schemas.openxmlformats.org/officeDocument/2006/relationships/slide" Target="slides/slide563.xml"/><Relationship Id="rId259" Type="http://schemas.openxmlformats.org/officeDocument/2006/relationships/slide" Target="slides/slide258.xml"/><Relationship Id="rId424" Type="http://schemas.openxmlformats.org/officeDocument/2006/relationships/slide" Target="slides/slide423.xml"/><Relationship Id="rId466" Type="http://schemas.openxmlformats.org/officeDocument/2006/relationships/slide" Target="slides/slide465.xml"/><Relationship Id="rId631" Type="http://schemas.openxmlformats.org/officeDocument/2006/relationships/slide" Target="slides/slide630.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533" Type="http://schemas.openxmlformats.org/officeDocument/2006/relationships/slide" Target="slides/slide532.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172" Type="http://schemas.openxmlformats.org/officeDocument/2006/relationships/slide" Target="slides/slide171.xml"/><Relationship Id="rId228" Type="http://schemas.openxmlformats.org/officeDocument/2006/relationships/slide" Target="slides/slide227.xml"/><Relationship Id="rId435" Type="http://schemas.openxmlformats.org/officeDocument/2006/relationships/slide" Target="slides/slide434.xml"/><Relationship Id="rId477" Type="http://schemas.openxmlformats.org/officeDocument/2006/relationships/slide" Target="slides/slide476.xml"/><Relationship Id="rId600" Type="http://schemas.openxmlformats.org/officeDocument/2006/relationships/slide" Target="slides/slide599.xml"/><Relationship Id="rId281" Type="http://schemas.openxmlformats.org/officeDocument/2006/relationships/slide" Target="slides/slide280.xml"/><Relationship Id="rId337" Type="http://schemas.openxmlformats.org/officeDocument/2006/relationships/slide" Target="slides/slide336.xml"/><Relationship Id="rId502" Type="http://schemas.openxmlformats.org/officeDocument/2006/relationships/slide" Target="slides/slide501.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44" Type="http://schemas.openxmlformats.org/officeDocument/2006/relationships/slide" Target="slides/slide543.xml"/><Relationship Id="rId586" Type="http://schemas.openxmlformats.org/officeDocument/2006/relationships/slide" Target="slides/slide585.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446" Type="http://schemas.openxmlformats.org/officeDocument/2006/relationships/slide" Target="slides/slide445.xml"/><Relationship Id="rId611" Type="http://schemas.openxmlformats.org/officeDocument/2006/relationships/slide" Target="slides/slide610.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88" Type="http://schemas.openxmlformats.org/officeDocument/2006/relationships/slide" Target="slides/slide487.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513" Type="http://schemas.openxmlformats.org/officeDocument/2006/relationships/slide" Target="slides/slide512.xml"/><Relationship Id="rId555" Type="http://schemas.openxmlformats.org/officeDocument/2006/relationships/slide" Target="slides/slide554.xml"/><Relationship Id="rId597" Type="http://schemas.openxmlformats.org/officeDocument/2006/relationships/slide" Target="slides/slide596.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457" Type="http://schemas.openxmlformats.org/officeDocument/2006/relationships/slide" Target="slides/slide456.xml"/><Relationship Id="rId622" Type="http://schemas.openxmlformats.org/officeDocument/2006/relationships/slide" Target="slides/slide621.xml"/><Relationship Id="rId261" Type="http://schemas.openxmlformats.org/officeDocument/2006/relationships/slide" Target="slides/slide260.xml"/><Relationship Id="rId499" Type="http://schemas.openxmlformats.org/officeDocument/2006/relationships/slide" Target="slides/slide498.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524" Type="http://schemas.openxmlformats.org/officeDocument/2006/relationships/slide" Target="slides/slide523.xml"/><Relationship Id="rId566" Type="http://schemas.openxmlformats.org/officeDocument/2006/relationships/slide" Target="slides/slide565.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633" Type="http://schemas.openxmlformats.org/officeDocument/2006/relationships/slide" Target="slides/slide632.xml"/><Relationship Id="rId230" Type="http://schemas.openxmlformats.org/officeDocument/2006/relationships/slide" Target="slides/slide229.xml"/><Relationship Id="rId468" Type="http://schemas.openxmlformats.org/officeDocument/2006/relationships/slide" Target="slides/slide467.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535" Type="http://schemas.openxmlformats.org/officeDocument/2006/relationships/slide" Target="slides/slide534.xml"/><Relationship Id="rId577" Type="http://schemas.openxmlformats.org/officeDocument/2006/relationships/slide" Target="slides/slide576.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241" Type="http://schemas.openxmlformats.org/officeDocument/2006/relationships/slide" Target="slides/slide240.xml"/><Relationship Id="rId437" Type="http://schemas.openxmlformats.org/officeDocument/2006/relationships/slide" Target="slides/slide436.xml"/><Relationship Id="rId479" Type="http://schemas.openxmlformats.org/officeDocument/2006/relationships/slide" Target="slides/slide478.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490" Type="http://schemas.openxmlformats.org/officeDocument/2006/relationships/slide" Target="slides/slide489.xml"/><Relationship Id="rId504" Type="http://schemas.openxmlformats.org/officeDocument/2006/relationships/slide" Target="slides/slide503.xml"/><Relationship Id="rId546" Type="http://schemas.openxmlformats.org/officeDocument/2006/relationships/slide" Target="slides/slide545.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588" Type="http://schemas.openxmlformats.org/officeDocument/2006/relationships/slide" Target="slides/slide587.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613" Type="http://schemas.openxmlformats.org/officeDocument/2006/relationships/slide" Target="slides/slide612.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557" Type="http://schemas.openxmlformats.org/officeDocument/2006/relationships/slide" Target="slides/slide556.xml"/><Relationship Id="rId599" Type="http://schemas.openxmlformats.org/officeDocument/2006/relationships/slide" Target="slides/slide598.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624" Type="http://schemas.openxmlformats.org/officeDocument/2006/relationships/slide" Target="slides/slide623.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26" Type="http://schemas.openxmlformats.org/officeDocument/2006/relationships/slide" Target="slides/slide525.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635" Type="http://schemas.openxmlformats.org/officeDocument/2006/relationships/slide" Target="slides/slide634.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537" Type="http://schemas.openxmlformats.org/officeDocument/2006/relationships/slide" Target="slides/slide536.xml"/><Relationship Id="rId579" Type="http://schemas.openxmlformats.org/officeDocument/2006/relationships/slide" Target="slides/slide578.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590" Type="http://schemas.openxmlformats.org/officeDocument/2006/relationships/slide" Target="slides/slide589.xml"/><Relationship Id="rId604" Type="http://schemas.openxmlformats.org/officeDocument/2006/relationships/slide" Target="slides/slide603.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506" Type="http://schemas.openxmlformats.org/officeDocument/2006/relationships/slide" Target="slides/slide505.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slide" Target="slides/slide491.xml"/><Relationship Id="rId548" Type="http://schemas.openxmlformats.org/officeDocument/2006/relationships/slide" Target="slides/slide547.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408" Type="http://schemas.openxmlformats.org/officeDocument/2006/relationships/slide" Target="slides/slide407.xml"/><Relationship Id="rId429" Type="http://schemas.openxmlformats.org/officeDocument/2006/relationships/slide" Target="slides/slide428.xml"/><Relationship Id="rId580" Type="http://schemas.openxmlformats.org/officeDocument/2006/relationships/slide" Target="slides/slide579.xml"/><Relationship Id="rId615" Type="http://schemas.openxmlformats.org/officeDocument/2006/relationships/slide" Target="slides/slide614.xml"/><Relationship Id="rId636" Type="http://schemas.openxmlformats.org/officeDocument/2006/relationships/notesMaster" Target="notesMasters/notesMaster1.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440" Type="http://schemas.openxmlformats.org/officeDocument/2006/relationships/slide" Target="slides/slide439.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461" Type="http://schemas.openxmlformats.org/officeDocument/2006/relationships/slide" Target="slides/slide460.xml"/><Relationship Id="rId482" Type="http://schemas.openxmlformats.org/officeDocument/2006/relationships/slide" Target="slides/slide481.xml"/><Relationship Id="rId517" Type="http://schemas.openxmlformats.org/officeDocument/2006/relationships/slide" Target="slides/slide516.xml"/><Relationship Id="rId538" Type="http://schemas.openxmlformats.org/officeDocument/2006/relationships/slide" Target="slides/slide537.xml"/><Relationship Id="rId559" Type="http://schemas.openxmlformats.org/officeDocument/2006/relationships/slide" Target="slides/slide558.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419" Type="http://schemas.openxmlformats.org/officeDocument/2006/relationships/slide" Target="slides/slide418.xml"/><Relationship Id="rId570" Type="http://schemas.openxmlformats.org/officeDocument/2006/relationships/slide" Target="slides/slide569.xml"/><Relationship Id="rId591" Type="http://schemas.openxmlformats.org/officeDocument/2006/relationships/slide" Target="slides/slide590.xml"/><Relationship Id="rId605" Type="http://schemas.openxmlformats.org/officeDocument/2006/relationships/slide" Target="slides/slide604.xml"/><Relationship Id="rId626" Type="http://schemas.openxmlformats.org/officeDocument/2006/relationships/slide" Target="slides/slide625.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430" Type="http://schemas.openxmlformats.org/officeDocument/2006/relationships/slide" Target="slides/slide429.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451" Type="http://schemas.openxmlformats.org/officeDocument/2006/relationships/slide" Target="slides/slide450.xml"/><Relationship Id="rId472" Type="http://schemas.openxmlformats.org/officeDocument/2006/relationships/slide" Target="slides/slide471.xml"/><Relationship Id="rId493" Type="http://schemas.openxmlformats.org/officeDocument/2006/relationships/slide" Target="slides/slide492.xml"/><Relationship Id="rId507" Type="http://schemas.openxmlformats.org/officeDocument/2006/relationships/slide" Target="slides/slide506.xml"/><Relationship Id="rId528" Type="http://schemas.openxmlformats.org/officeDocument/2006/relationships/slide" Target="slides/slide527.xml"/><Relationship Id="rId549" Type="http://schemas.openxmlformats.org/officeDocument/2006/relationships/slide" Target="slides/slide54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581" Type="http://schemas.openxmlformats.org/officeDocument/2006/relationships/slide" Target="slides/slide580.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slide" Target="slides/slide419.xml"/><Relationship Id="rId616" Type="http://schemas.openxmlformats.org/officeDocument/2006/relationships/slide" Target="slides/slide615.xml"/><Relationship Id="rId637" Type="http://schemas.openxmlformats.org/officeDocument/2006/relationships/handoutMaster" Target="handoutMasters/handoutMaster1.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41" Type="http://schemas.openxmlformats.org/officeDocument/2006/relationships/slide" Target="slides/slide440.xml"/><Relationship Id="rId462" Type="http://schemas.openxmlformats.org/officeDocument/2006/relationships/slide" Target="slides/slide461.xml"/><Relationship Id="rId483" Type="http://schemas.openxmlformats.org/officeDocument/2006/relationships/slide" Target="slides/slide482.xml"/><Relationship Id="rId518" Type="http://schemas.openxmlformats.org/officeDocument/2006/relationships/slide" Target="slides/slide517.xml"/><Relationship Id="rId539" Type="http://schemas.openxmlformats.org/officeDocument/2006/relationships/slide" Target="slides/slide53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550" Type="http://schemas.openxmlformats.org/officeDocument/2006/relationships/slide" Target="slides/slide549.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571" Type="http://schemas.openxmlformats.org/officeDocument/2006/relationships/slide" Target="slides/slide570.xml"/><Relationship Id="rId592" Type="http://schemas.openxmlformats.org/officeDocument/2006/relationships/slide" Target="slides/slide591.xml"/><Relationship Id="rId606" Type="http://schemas.openxmlformats.org/officeDocument/2006/relationships/slide" Target="slides/slide605.xml"/><Relationship Id="rId627" Type="http://schemas.openxmlformats.org/officeDocument/2006/relationships/slide" Target="slides/slide626.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431" Type="http://schemas.openxmlformats.org/officeDocument/2006/relationships/slide" Target="slides/slide430.xml"/><Relationship Id="rId452" Type="http://schemas.openxmlformats.org/officeDocument/2006/relationships/slide" Target="slides/slide451.xml"/><Relationship Id="rId473" Type="http://schemas.openxmlformats.org/officeDocument/2006/relationships/slide" Target="slides/slide472.xml"/><Relationship Id="rId494" Type="http://schemas.openxmlformats.org/officeDocument/2006/relationships/slide" Target="slides/slide493.xml"/><Relationship Id="rId508" Type="http://schemas.openxmlformats.org/officeDocument/2006/relationships/slide" Target="slides/slide507.xml"/><Relationship Id="rId529" Type="http://schemas.openxmlformats.org/officeDocument/2006/relationships/slide" Target="slides/slide528.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40" Type="http://schemas.openxmlformats.org/officeDocument/2006/relationships/slide" Target="slides/slide539.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561" Type="http://schemas.openxmlformats.org/officeDocument/2006/relationships/slide" Target="slides/slide560.xml"/><Relationship Id="rId582" Type="http://schemas.openxmlformats.org/officeDocument/2006/relationships/slide" Target="slides/slide581.xml"/><Relationship Id="rId617" Type="http://schemas.openxmlformats.org/officeDocument/2006/relationships/slide" Target="slides/slide616.xml"/><Relationship Id="rId638" Type="http://schemas.openxmlformats.org/officeDocument/2006/relationships/presProps" Target="presProps.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slide" Target="slides/slide420.xml"/><Relationship Id="rId442" Type="http://schemas.openxmlformats.org/officeDocument/2006/relationships/slide" Target="slides/slide441.xml"/><Relationship Id="rId463" Type="http://schemas.openxmlformats.org/officeDocument/2006/relationships/slide" Target="slides/slide462.xml"/><Relationship Id="rId484" Type="http://schemas.openxmlformats.org/officeDocument/2006/relationships/slide" Target="slides/slide483.xml"/><Relationship Id="rId519" Type="http://schemas.openxmlformats.org/officeDocument/2006/relationships/slide" Target="slides/slide518.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530" Type="http://schemas.openxmlformats.org/officeDocument/2006/relationships/slide" Target="slides/slide529.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551" Type="http://schemas.openxmlformats.org/officeDocument/2006/relationships/slide" Target="slides/slide550.xml"/><Relationship Id="rId572" Type="http://schemas.openxmlformats.org/officeDocument/2006/relationships/slide" Target="slides/slide571.xml"/><Relationship Id="rId593" Type="http://schemas.openxmlformats.org/officeDocument/2006/relationships/slide" Target="slides/slide592.xml"/><Relationship Id="rId607" Type="http://schemas.openxmlformats.org/officeDocument/2006/relationships/slide" Target="slides/slide606.xml"/><Relationship Id="rId628" Type="http://schemas.openxmlformats.org/officeDocument/2006/relationships/slide" Target="slides/slide627.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432" Type="http://schemas.openxmlformats.org/officeDocument/2006/relationships/slide" Target="slides/slide431.xml"/><Relationship Id="rId453" Type="http://schemas.openxmlformats.org/officeDocument/2006/relationships/slide" Target="slides/slide452.xml"/><Relationship Id="rId474" Type="http://schemas.openxmlformats.org/officeDocument/2006/relationships/slide" Target="slides/slide473.xml"/><Relationship Id="rId509" Type="http://schemas.openxmlformats.org/officeDocument/2006/relationships/slide" Target="slides/slide508.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495" Type="http://schemas.openxmlformats.org/officeDocument/2006/relationships/slide" Target="slides/slide494.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520" Type="http://schemas.openxmlformats.org/officeDocument/2006/relationships/slide" Target="slides/slide519.xml"/><Relationship Id="rId541" Type="http://schemas.openxmlformats.org/officeDocument/2006/relationships/slide" Target="slides/slide540.xml"/><Relationship Id="rId562" Type="http://schemas.openxmlformats.org/officeDocument/2006/relationships/slide" Target="slides/slide561.xml"/><Relationship Id="rId583" Type="http://schemas.openxmlformats.org/officeDocument/2006/relationships/slide" Target="slides/slide582.xml"/><Relationship Id="rId618" Type="http://schemas.openxmlformats.org/officeDocument/2006/relationships/slide" Target="slides/slide617.xml"/><Relationship Id="rId639" Type="http://schemas.openxmlformats.org/officeDocument/2006/relationships/viewProps" Target="viewProps.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slide" Target="slides/slide421.xml"/><Relationship Id="rId443" Type="http://schemas.openxmlformats.org/officeDocument/2006/relationships/slide" Target="slides/slide442.xml"/><Relationship Id="rId464" Type="http://schemas.openxmlformats.org/officeDocument/2006/relationships/slide" Target="slides/slide463.xml"/><Relationship Id="rId303" Type="http://schemas.openxmlformats.org/officeDocument/2006/relationships/slide" Target="slides/slide302.xml"/><Relationship Id="rId485" Type="http://schemas.openxmlformats.org/officeDocument/2006/relationships/slide" Target="slides/slide48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594" Type="http://schemas.openxmlformats.org/officeDocument/2006/relationships/slide" Target="slides/slide593.xml"/><Relationship Id="rId608" Type="http://schemas.openxmlformats.org/officeDocument/2006/relationships/slide" Target="slides/slide60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619" Type="http://schemas.openxmlformats.org/officeDocument/2006/relationships/slide" Target="slides/slide61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465" Type="http://schemas.openxmlformats.org/officeDocument/2006/relationships/slide" Target="slides/slide464.xml"/><Relationship Id="rId630" Type="http://schemas.openxmlformats.org/officeDocument/2006/relationships/slide" Target="slides/slide629.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slide" Target="slides/slide573.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641" Type="http://schemas.openxmlformats.org/officeDocument/2006/relationships/tableStyles" Target="tableStyles.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585" Type="http://schemas.openxmlformats.org/officeDocument/2006/relationships/slide" Target="slides/slide584.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610" Type="http://schemas.openxmlformats.org/officeDocument/2006/relationships/slide" Target="slides/slide609.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596" Type="http://schemas.openxmlformats.org/officeDocument/2006/relationships/slide" Target="slides/slide595.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621" Type="http://schemas.openxmlformats.org/officeDocument/2006/relationships/slide" Target="slides/slide620.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632" Type="http://schemas.openxmlformats.org/officeDocument/2006/relationships/slide" Target="slides/slide631.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240" Type="http://schemas.openxmlformats.org/officeDocument/2006/relationships/slide" Target="slides/slide239.xml"/><Relationship Id="rId478" Type="http://schemas.openxmlformats.org/officeDocument/2006/relationships/slide" Target="slides/slide47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slide" Target="slides/slide611.xml"/><Relationship Id="rId251" Type="http://schemas.openxmlformats.org/officeDocument/2006/relationships/slide" Target="slides/slide250.xml"/><Relationship Id="rId489" Type="http://schemas.openxmlformats.org/officeDocument/2006/relationships/slide" Target="slides/slide488.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220" Type="http://schemas.openxmlformats.org/officeDocument/2006/relationships/slide" Target="slides/slide219.xml"/><Relationship Id="rId458" Type="http://schemas.openxmlformats.org/officeDocument/2006/relationships/slide" Target="slides/slide457.xml"/><Relationship Id="rId623" Type="http://schemas.openxmlformats.org/officeDocument/2006/relationships/slide" Target="slides/slide622.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469" Type="http://schemas.openxmlformats.org/officeDocument/2006/relationships/slide" Target="slides/slide468.xml"/><Relationship Id="rId634" Type="http://schemas.openxmlformats.org/officeDocument/2006/relationships/slide" Target="slides/slide633.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slide" Target="slides/slide613.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625" Type="http://schemas.openxmlformats.org/officeDocument/2006/relationships/slide" Target="slides/slide624.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image" Target="../media/image3.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v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image" Target="../media/image5.emf"/></Relationships>
</file>

<file path=ppt/drawings/_rels/vmlDrawing5.v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image" Target="../media/image7.e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image" Target="../media/image9.e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image" Target="../media/image11.e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image" Target="../media/image13.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hdr" sz="quarter"/>
          </p:nvPr>
        </p:nvSpPr>
        <p:spPr bwMode="auto">
          <a:xfrm>
            <a:off x="0" y="0"/>
            <a:ext cx="29718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latin typeface="Batang" pitchFamily="18" charset="-127"/>
                <a:cs typeface="+mn-cs"/>
              </a:defRPr>
            </a:lvl1pPr>
          </a:lstStyle>
          <a:p>
            <a:pPr>
              <a:defRPr/>
            </a:pPr>
            <a:endParaRPr lang="es-ES" dirty="0"/>
          </a:p>
        </p:txBody>
      </p:sp>
      <p:sp>
        <p:nvSpPr>
          <p:cNvPr id="114691" name="Rectangle 3"/>
          <p:cNvSpPr>
            <a:spLocks noGrp="1" noChangeArrowheads="1"/>
          </p:cNvSpPr>
          <p:nvPr>
            <p:ph type="dt" sz="quarter" idx="1"/>
          </p:nvPr>
        </p:nvSpPr>
        <p:spPr bwMode="auto">
          <a:xfrm>
            <a:off x="3886200" y="0"/>
            <a:ext cx="28956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latin typeface="Batang" pitchFamily="18" charset="-127"/>
                <a:cs typeface="+mn-cs"/>
              </a:defRPr>
            </a:lvl1pPr>
          </a:lstStyle>
          <a:p>
            <a:pPr>
              <a:defRPr/>
            </a:pPr>
            <a:endParaRPr lang="es-ES" dirty="0"/>
          </a:p>
        </p:txBody>
      </p:sp>
      <p:sp>
        <p:nvSpPr>
          <p:cNvPr id="114692" name="Rectangle 4"/>
          <p:cNvSpPr>
            <a:spLocks noGrp="1" noChangeArrowheads="1"/>
          </p:cNvSpPr>
          <p:nvPr>
            <p:ph type="ftr" sz="quarter" idx="2"/>
          </p:nvPr>
        </p:nvSpPr>
        <p:spPr bwMode="auto">
          <a:xfrm>
            <a:off x="0" y="9448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latin typeface="Batang" pitchFamily="18" charset="-127"/>
                <a:cs typeface="+mn-cs"/>
              </a:defRPr>
            </a:lvl1pPr>
          </a:lstStyle>
          <a:p>
            <a:pPr>
              <a:defRPr/>
            </a:pPr>
            <a:endParaRPr lang="es-ES" dirty="0"/>
          </a:p>
        </p:txBody>
      </p:sp>
      <p:sp>
        <p:nvSpPr>
          <p:cNvPr id="114693" name="Rectangle 5"/>
          <p:cNvSpPr>
            <a:spLocks noGrp="1" noChangeArrowheads="1"/>
          </p:cNvSpPr>
          <p:nvPr>
            <p:ph type="sldNum" sz="quarter" idx="3"/>
          </p:nvPr>
        </p:nvSpPr>
        <p:spPr bwMode="auto">
          <a:xfrm>
            <a:off x="3886200" y="9448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latin typeface="Batang" pitchFamily="18" charset="-127"/>
                <a:cs typeface="+mn-cs"/>
              </a:defRPr>
            </a:lvl1pPr>
          </a:lstStyle>
          <a:p>
            <a:pPr>
              <a:defRPr/>
            </a:pPr>
            <a:fld id="{5FA4FD2C-B0CF-483D-AA23-CBF9F350DC20}" type="slidenum">
              <a:rPr lang="es-ES"/>
              <a:pPr>
                <a:defRPr/>
              </a:pPr>
              <a:t>‹Nº›</a:t>
            </a:fld>
            <a:endParaRPr lang="es-ES" dirty="0"/>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hdr" sz="quarter"/>
          </p:nvPr>
        </p:nvSpPr>
        <p:spPr bwMode="auto">
          <a:xfrm>
            <a:off x="0"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latin typeface="Batang" pitchFamily="18" charset="-127"/>
                <a:cs typeface="+mn-cs"/>
              </a:defRPr>
            </a:lvl1pPr>
          </a:lstStyle>
          <a:p>
            <a:pPr>
              <a:defRPr/>
            </a:pPr>
            <a:endParaRPr lang="es-ES_tradnl" dirty="0"/>
          </a:p>
        </p:txBody>
      </p:sp>
      <p:sp>
        <p:nvSpPr>
          <p:cNvPr id="54275" name="Rectangle 3"/>
          <p:cNvSpPr>
            <a:spLocks noGrp="1" noChangeArrowheads="1"/>
          </p:cNvSpPr>
          <p:nvPr>
            <p:ph type="dt" idx="1"/>
          </p:nvPr>
        </p:nvSpPr>
        <p:spPr bwMode="auto">
          <a:xfrm>
            <a:off x="3851275"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latin typeface="Batang" pitchFamily="18" charset="-127"/>
                <a:cs typeface="+mn-cs"/>
              </a:defRPr>
            </a:lvl1pPr>
          </a:lstStyle>
          <a:p>
            <a:pPr>
              <a:defRPr/>
            </a:pPr>
            <a:endParaRPr lang="es-ES_tradnl" dirty="0"/>
          </a:p>
        </p:txBody>
      </p:sp>
      <p:sp>
        <p:nvSpPr>
          <p:cNvPr id="148484" name="Rectangle 4"/>
          <p:cNvSpPr>
            <a:spLocks noGrp="1" noRot="1" noChangeAspect="1" noChangeArrowheads="1" noTextEdit="1"/>
          </p:cNvSpPr>
          <p:nvPr>
            <p:ph type="sldImg" idx="2"/>
          </p:nvPr>
        </p:nvSpPr>
        <p:spPr bwMode="auto">
          <a:xfrm>
            <a:off x="711200" y="744538"/>
            <a:ext cx="5375275" cy="3722687"/>
          </a:xfrm>
          <a:prstGeom prst="rect">
            <a:avLst/>
          </a:prstGeom>
          <a:noFill/>
          <a:ln w="9525">
            <a:solidFill>
              <a:srgbClr val="000000"/>
            </a:solidFill>
            <a:miter lim="800000"/>
            <a:headEnd/>
            <a:tailEnd/>
          </a:ln>
        </p:spPr>
      </p:sp>
      <p:sp>
        <p:nvSpPr>
          <p:cNvPr id="54277" name="Rectangle 5"/>
          <p:cNvSpPr>
            <a:spLocks noGrp="1" noChangeArrowheads="1"/>
          </p:cNvSpPr>
          <p:nvPr>
            <p:ph type="body" sz="quarter" idx="3"/>
          </p:nvPr>
        </p:nvSpPr>
        <p:spPr bwMode="auto">
          <a:xfrm>
            <a:off x="906463" y="4714875"/>
            <a:ext cx="4984750" cy="4467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_tradnl" noProof="0" smtClean="0"/>
              <a:t>Haga clic para modificar el estilo de texto del patrón</a:t>
            </a:r>
          </a:p>
          <a:p>
            <a:pPr lvl="1"/>
            <a:r>
              <a:rPr lang="es-ES_tradnl" noProof="0" smtClean="0"/>
              <a:t>Segundo nivel</a:t>
            </a:r>
          </a:p>
          <a:p>
            <a:pPr lvl="2"/>
            <a:r>
              <a:rPr lang="es-ES_tradnl" noProof="0" smtClean="0"/>
              <a:t>Tercer nivel</a:t>
            </a:r>
          </a:p>
          <a:p>
            <a:pPr lvl="3"/>
            <a:r>
              <a:rPr lang="es-ES_tradnl" noProof="0" smtClean="0"/>
              <a:t>Cuarto nivel</a:t>
            </a:r>
          </a:p>
          <a:p>
            <a:pPr lvl="4"/>
            <a:r>
              <a:rPr lang="es-ES_tradnl" noProof="0" smtClean="0"/>
              <a:t>Quinto nivel</a:t>
            </a:r>
          </a:p>
        </p:txBody>
      </p:sp>
      <p:sp>
        <p:nvSpPr>
          <p:cNvPr id="54278" name="Rectangle 6"/>
          <p:cNvSpPr>
            <a:spLocks noGrp="1" noChangeArrowheads="1"/>
          </p:cNvSpPr>
          <p:nvPr>
            <p:ph type="ftr" sz="quarter" idx="4"/>
          </p:nvPr>
        </p:nvSpPr>
        <p:spPr bwMode="auto">
          <a:xfrm>
            <a:off x="0" y="9429750"/>
            <a:ext cx="2946400" cy="496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latin typeface="Batang" pitchFamily="18" charset="-127"/>
                <a:cs typeface="+mn-cs"/>
              </a:defRPr>
            </a:lvl1pPr>
          </a:lstStyle>
          <a:p>
            <a:pPr>
              <a:defRPr/>
            </a:pPr>
            <a:endParaRPr lang="es-ES_tradnl" dirty="0"/>
          </a:p>
        </p:txBody>
      </p:sp>
      <p:sp>
        <p:nvSpPr>
          <p:cNvPr id="54279" name="Rectangle 7"/>
          <p:cNvSpPr>
            <a:spLocks noGrp="1" noChangeArrowheads="1"/>
          </p:cNvSpPr>
          <p:nvPr>
            <p:ph type="sldNum" sz="quarter" idx="5"/>
          </p:nvPr>
        </p:nvSpPr>
        <p:spPr bwMode="auto">
          <a:xfrm>
            <a:off x="3851275" y="9429750"/>
            <a:ext cx="2946400" cy="496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latin typeface="Batang" pitchFamily="18" charset="-127"/>
                <a:cs typeface="+mn-cs"/>
              </a:defRPr>
            </a:lvl1pPr>
          </a:lstStyle>
          <a:p>
            <a:pPr>
              <a:defRPr/>
            </a:pPr>
            <a:fld id="{A1BBC27D-B263-4D1F-B13B-B34C856CCA43}" type="slidenum">
              <a:rPr lang="es-ES_tradnl"/>
              <a:pPr>
                <a:defRPr/>
              </a:pPr>
              <a:t>‹Nº›</a:t>
            </a:fld>
            <a:endParaRPr lang="es-ES_tradnl" dirty="0"/>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_tradnl" dirty="0"/>
          </a:p>
        </p:txBody>
      </p:sp>
      <p:sp>
        <p:nvSpPr>
          <p:cNvPr id="4" name="3 Marcador de número de diapositiva"/>
          <p:cNvSpPr>
            <a:spLocks noGrp="1"/>
          </p:cNvSpPr>
          <p:nvPr>
            <p:ph type="sldNum" sz="quarter" idx="10"/>
          </p:nvPr>
        </p:nvSpPr>
        <p:spPr/>
        <p:txBody>
          <a:bodyPr/>
          <a:lstStyle/>
          <a:p>
            <a:pPr>
              <a:defRPr/>
            </a:pPr>
            <a:fld id="{A1BBC27D-B263-4D1F-B13B-B34C856CCA43}" type="slidenum">
              <a:rPr lang="es-ES_tradnl" smtClean="0"/>
              <a:pPr>
                <a:defRPr/>
              </a:pPr>
              <a:t>1</a:t>
            </a:fld>
            <a:endParaRPr lang="es-ES_tradnl" dirty="0"/>
          </a:p>
        </p:txBody>
      </p:sp>
    </p:spTree>
    <p:extLst>
      <p:ext uri="{BB962C8B-B14F-4D97-AF65-F5344CB8AC3E}">
        <p14:creationId xmlns="" xmlns:p14="http://schemas.microsoft.com/office/powerpoint/2010/main" val="20896350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p:txBody>
          <a:bodyPr/>
          <a:lstStyle/>
          <a:p>
            <a:pPr>
              <a:defRPr/>
            </a:pPr>
            <a:fld id="{1B4D58F7-CB31-4CAA-8D78-8626AA2B65EA}" type="slidenum">
              <a:rPr lang="es-ES_tradnl">
                <a:latin typeface="Arial" pitchFamily="34" charset="0"/>
              </a:rPr>
              <a:pPr>
                <a:defRPr/>
              </a:pPr>
              <a:t>22</a:t>
            </a:fld>
            <a:endParaRPr lang="es-ES_tradnl">
              <a:latin typeface="Arial"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269452147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138</a:t>
            </a:fld>
            <a:endParaRPr lang="es-ES_tradnl" dirty="0"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8381911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98A2938-8CC5-411C-AB75-BB33817B478B}" type="slidenum">
              <a:rPr lang="es-ES_tradnl"/>
              <a:pPr>
                <a:defRPr/>
              </a:pPr>
              <a:t>139</a:t>
            </a:fld>
            <a:endParaRPr lang="es-ES_tradnl"/>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236402835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98A2938-8CC5-411C-AB75-BB33817B478B}" type="slidenum">
              <a:rPr lang="es-ES_tradnl"/>
              <a:pPr>
                <a:defRPr/>
              </a:pPr>
              <a:t>140</a:t>
            </a:fld>
            <a:endParaRPr lang="es-ES_tradnl"/>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5824278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141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24896468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142</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2188550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_tradnl" dirty="0"/>
          </a:p>
        </p:txBody>
      </p:sp>
      <p:sp>
        <p:nvSpPr>
          <p:cNvPr id="4" name="3 Marcador de número de diapositiva"/>
          <p:cNvSpPr>
            <a:spLocks noGrp="1"/>
          </p:cNvSpPr>
          <p:nvPr>
            <p:ph type="sldNum" sz="quarter" idx="10"/>
          </p:nvPr>
        </p:nvSpPr>
        <p:spPr/>
        <p:txBody>
          <a:bodyPr/>
          <a:lstStyle/>
          <a:p>
            <a:pPr>
              <a:defRPr/>
            </a:pPr>
            <a:fld id="{A1BBC27D-B263-4D1F-B13B-B34C856CCA43}" type="slidenum">
              <a:rPr lang="es-ES_tradnl" smtClean="0"/>
              <a:pPr>
                <a:defRPr/>
              </a:pPr>
              <a:t>143</a:t>
            </a:fld>
            <a:endParaRPr lang="es-ES_tradnl"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144</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145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146</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4889234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147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p:spPr>
        <p:txBody>
          <a:bodyPr/>
          <a:lstStyle/>
          <a:p>
            <a:fld id="{A95BAAB4-8A97-4FF1-92FE-458BEE3B048D}" type="slidenum">
              <a:rPr lang="es-ES_tradnl" smtClean="0">
                <a:latin typeface="Arial" pitchFamily="34" charset="0"/>
              </a:rPr>
              <a:pPr/>
              <a:t>23</a:t>
            </a:fld>
            <a:endParaRPr lang="es-ES_tradnl" smtClean="0">
              <a:latin typeface="Arial" pitchFamily="34" charset="0"/>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 xmlns:p14="http://schemas.microsoft.com/office/powerpoint/2010/main" val="71044464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148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149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87260651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150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4319479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151</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152</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9E5587-A13F-41CE-B6B5-C0FE4480B8D0}" type="slidenum">
              <a:rPr lang="es-ES_tradnl"/>
              <a:pPr/>
              <a:t>153</a:t>
            </a:fld>
            <a:endParaRPr lang="es-ES_tradnl"/>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87FFE62-C0E0-447A-B628-4DEDD7506AA2}" type="slidenum">
              <a:rPr lang="es-ES_tradnl"/>
              <a:pPr/>
              <a:t>154</a:t>
            </a:fld>
            <a:endParaRPr lang="es-ES_tradnl"/>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CEE4039-65B0-4639-A764-A8052B487339}" type="slidenum">
              <a:rPr lang="es-ES_tradnl"/>
              <a:pPr/>
              <a:t>155</a:t>
            </a:fld>
            <a:endParaRPr lang="es-ES_tradnl"/>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E35858-491B-4AD4-AA62-0DBBBCC49008}" type="slidenum">
              <a:rPr lang="es-ES_tradnl"/>
              <a:pPr/>
              <a:t>156</a:t>
            </a:fld>
            <a:endParaRPr lang="es-ES_tradnl"/>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p:txBody>
          <a:bodyPr/>
          <a:lstStyle/>
          <a:p>
            <a:endParaRPr lang="es-E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E4132F-2A58-4A89-9DDB-1FA81CE84D87}" type="slidenum">
              <a:rPr lang="es-ES_tradnl"/>
              <a:pPr/>
              <a:t>157</a:t>
            </a:fld>
            <a:endParaRPr lang="es-ES_tradnl"/>
          </a:p>
        </p:txBody>
      </p:sp>
      <p:sp>
        <p:nvSpPr>
          <p:cNvPr id="91138" name="Rectangle 2"/>
          <p:cNvSpPr>
            <a:spLocks noGrp="1" noRot="1" noChangeAspect="1" noChangeArrowheads="1" noTextEdit="1"/>
          </p:cNvSpPr>
          <p:nvPr>
            <p:ph type="sldImg"/>
          </p:nvPr>
        </p:nvSpPr>
        <p:spPr>
          <a:ln/>
        </p:spPr>
      </p:sp>
      <p:sp>
        <p:nvSpPr>
          <p:cNvPr id="91139" name="Rectangle 3"/>
          <p:cNvSpPr>
            <a:spLocks noGrp="1" noChangeArrowheads="1"/>
          </p:cNvSpPr>
          <p:nvPr>
            <p:ph type="body" idx="1"/>
          </p:nvPr>
        </p:nvSpPr>
        <p:spPr/>
        <p:txBody>
          <a:bodyPr/>
          <a:lstStyle/>
          <a:p>
            <a:endParaRPr lang="es-E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A5A5404C-C2B1-48D6-BFDB-960EA47C871D}"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2BBF3670-F8FA-4E6E-9FF1-39D7DA8F96AC}" type="slidenum">
              <a:rPr lang="es-ES_tradnl" altLang="es-ES"/>
              <a:pPr/>
              <a:t>24</a:t>
            </a:fld>
            <a:endParaRPr lang="es-ES_tradnl" altLang="es-ES"/>
          </a:p>
        </p:txBody>
      </p:sp>
      <p:sp>
        <p:nvSpPr>
          <p:cNvPr id="2269186" name="Rectangle 2"/>
          <p:cNvSpPr>
            <a:spLocks noGrp="1" noRot="1" noChangeAspect="1" noChangeArrowheads="1" noTextEdit="1"/>
          </p:cNvSpPr>
          <p:nvPr>
            <p:ph type="sldImg"/>
          </p:nvPr>
        </p:nvSpPr>
        <p:spPr>
          <a:xfrm>
            <a:off x="704850" y="744538"/>
            <a:ext cx="5373688" cy="3721100"/>
          </a:xfrm>
          <a:ln/>
        </p:spPr>
      </p:sp>
      <p:sp>
        <p:nvSpPr>
          <p:cNvPr id="2269187"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209922081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158</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C5058BC-9790-4A9B-9BE2-E1E256015809}" type="slidenum">
              <a:rPr lang="es-ES_tradnl"/>
              <a:pPr/>
              <a:t>159</a:t>
            </a:fld>
            <a:endParaRPr lang="es-ES_tradnl"/>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p:txBody>
          <a:bodyPr/>
          <a:lstStyle/>
          <a:p>
            <a:endParaRPr lang="es-E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4329EAE-83B5-4138-AD53-0B2C09B63607}" type="slidenum">
              <a:rPr lang="es-ES_tradnl"/>
              <a:pPr/>
              <a:t>160</a:t>
            </a:fld>
            <a:endParaRPr lang="es-ES_tradnl"/>
          </a:p>
        </p:txBody>
      </p:sp>
      <p:sp>
        <p:nvSpPr>
          <p:cNvPr id="94210" name="Rectangle 2"/>
          <p:cNvSpPr>
            <a:spLocks noGrp="1" noRot="1" noChangeAspect="1" noChangeArrowheads="1" noTextEdit="1"/>
          </p:cNvSpPr>
          <p:nvPr>
            <p:ph type="sldImg"/>
          </p:nvPr>
        </p:nvSpPr>
        <p:spPr>
          <a:ln/>
        </p:spPr>
      </p:sp>
      <p:sp>
        <p:nvSpPr>
          <p:cNvPr id="94211" name="Rectangle 3"/>
          <p:cNvSpPr>
            <a:spLocks noGrp="1" noChangeArrowheads="1"/>
          </p:cNvSpPr>
          <p:nvPr>
            <p:ph type="body" idx="1"/>
          </p:nvPr>
        </p:nvSpPr>
        <p:spPr/>
        <p:txBody>
          <a:bodyPr/>
          <a:lstStyle/>
          <a:p>
            <a:endParaRPr lang="es-E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3E32D10-5DAF-4A19-88F2-16C6C5BD60FC}" type="slidenum">
              <a:rPr lang="es-ES_tradnl"/>
              <a:pPr/>
              <a:t>161</a:t>
            </a:fld>
            <a:endParaRPr lang="es-ES_tradnl"/>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p:txBody>
          <a:bodyPr/>
          <a:lstStyle/>
          <a:p>
            <a:endParaRPr lang="es-E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9DB2704-6819-4FF4-848B-11829E4E6978}" type="slidenum">
              <a:rPr lang="es-ES_tradnl"/>
              <a:pPr/>
              <a:t>162</a:t>
            </a:fld>
            <a:endParaRPr lang="es-ES_tradnl"/>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8737A3-398F-4D02-A5C1-78756BD7A112}" type="slidenum">
              <a:rPr lang="es-ES_tradnl"/>
              <a:pPr/>
              <a:t>163</a:t>
            </a:fld>
            <a:endParaRPr lang="es-ES_tradnl"/>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8737A3-398F-4D02-A5C1-78756BD7A112}" type="slidenum">
              <a:rPr lang="es-ES_tradnl"/>
              <a:pPr/>
              <a:t>164</a:t>
            </a:fld>
            <a:endParaRPr lang="es-ES_tradnl"/>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9E5587-A13F-41CE-B6B5-C0FE4480B8D0}" type="slidenum">
              <a:rPr lang="es-ES_tradnl"/>
              <a:pPr/>
              <a:t>165</a:t>
            </a:fld>
            <a:endParaRPr lang="es-ES_tradnl"/>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p:txBody>
          <a:bodyPr/>
          <a:lstStyle/>
          <a:p>
            <a:endParaRPr lang="es-ES_tradnl"/>
          </a:p>
        </p:txBody>
      </p:sp>
    </p:spTree>
    <p:extLst>
      <p:ext uri="{BB962C8B-B14F-4D97-AF65-F5344CB8AC3E}">
        <p14:creationId xmlns="" xmlns:p14="http://schemas.microsoft.com/office/powerpoint/2010/main" val="255579839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9E5587-A13F-41CE-B6B5-C0FE4480B8D0}" type="slidenum">
              <a:rPr lang="es-ES_tradnl"/>
              <a:pPr/>
              <a:t>166</a:t>
            </a:fld>
            <a:endParaRPr lang="es-ES_tradnl"/>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p:txBody>
          <a:bodyPr/>
          <a:lstStyle/>
          <a:p>
            <a:endParaRPr lang="es-ES_tradnl"/>
          </a:p>
        </p:txBody>
      </p:sp>
    </p:spTree>
    <p:extLst>
      <p:ext uri="{BB962C8B-B14F-4D97-AF65-F5344CB8AC3E}">
        <p14:creationId xmlns="" xmlns:p14="http://schemas.microsoft.com/office/powerpoint/2010/main" val="401119481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8737A3-398F-4D02-A5C1-78756BD7A112}" type="slidenum">
              <a:rPr lang="es-ES_tradnl"/>
              <a:pPr/>
              <a:t>167</a:t>
            </a:fld>
            <a:endParaRPr lang="es-ES_tradnl"/>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027F0C70-16AA-409A-994B-C9457A943F34}"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311DA689-6B7B-4162-A1FB-5B8184E854DE}" type="slidenum">
              <a:rPr lang="es-ES_tradnl" altLang="es-ES"/>
              <a:pPr/>
              <a:t>25</a:t>
            </a:fld>
            <a:endParaRPr lang="es-ES_tradnl" altLang="es-ES"/>
          </a:p>
        </p:txBody>
      </p:sp>
      <p:sp>
        <p:nvSpPr>
          <p:cNvPr id="2263042" name="Rectangle 2"/>
          <p:cNvSpPr>
            <a:spLocks noGrp="1" noRot="1" noChangeAspect="1" noChangeArrowheads="1" noTextEdit="1"/>
          </p:cNvSpPr>
          <p:nvPr>
            <p:ph type="sldImg"/>
          </p:nvPr>
        </p:nvSpPr>
        <p:spPr>
          <a:xfrm>
            <a:off x="704850" y="744538"/>
            <a:ext cx="5373688" cy="3721100"/>
          </a:xfrm>
          <a:ln/>
        </p:spPr>
      </p:sp>
      <p:sp>
        <p:nvSpPr>
          <p:cNvPr id="2263043"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364749490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38A33E-0EA6-4A5D-BFE3-20B8ADCE4224}" type="slidenum">
              <a:rPr lang="es-ES_tradnl"/>
              <a:pPr/>
              <a:t>168</a:t>
            </a:fld>
            <a:endParaRPr lang="es-ES_tradnl"/>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p:txBody>
          <a:bodyPr/>
          <a:lstStyle/>
          <a:p>
            <a:endParaRPr lang="es-E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169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5362884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170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141FBA89-CFB0-48DB-905D-FD1CBA167183}" type="datetime1">
              <a:rPr lang="es-ES_tradnl"/>
              <a:pPr/>
              <a:t>09/01/2020</a:t>
            </a:fld>
            <a:endParaRPr lang="es-ES_tradnl"/>
          </a:p>
        </p:txBody>
      </p:sp>
      <p:sp>
        <p:nvSpPr>
          <p:cNvPr id="5" name="Rectangle 7"/>
          <p:cNvSpPr>
            <a:spLocks noGrp="1" noChangeArrowheads="1"/>
          </p:cNvSpPr>
          <p:nvPr>
            <p:ph type="sldNum" sz="quarter" idx="5"/>
          </p:nvPr>
        </p:nvSpPr>
        <p:spPr>
          <a:ln/>
        </p:spPr>
        <p:txBody>
          <a:bodyPr/>
          <a:lstStyle/>
          <a:p>
            <a:fld id="{D1B77041-2A65-469C-B80F-6DC34D55BC98}" type="slidenum">
              <a:rPr lang="es-ES_tradnl"/>
              <a:pPr/>
              <a:t>171</a:t>
            </a:fld>
            <a:endParaRPr lang="es-ES_tradnl"/>
          </a:p>
        </p:txBody>
      </p:sp>
      <p:sp>
        <p:nvSpPr>
          <p:cNvPr id="2051074" name="Rectangle 2"/>
          <p:cNvSpPr>
            <a:spLocks noGrp="1" noRot="1" noChangeAspect="1" noChangeArrowheads="1" noTextEdit="1"/>
          </p:cNvSpPr>
          <p:nvPr>
            <p:ph type="sldImg"/>
          </p:nvPr>
        </p:nvSpPr>
        <p:spPr>
          <a:xfrm>
            <a:off x="723900" y="752475"/>
            <a:ext cx="5351463" cy="3705225"/>
          </a:xfrm>
          <a:ln/>
        </p:spPr>
      </p:sp>
      <p:sp>
        <p:nvSpPr>
          <p:cNvPr id="2051075" name="Rectangle 3"/>
          <p:cNvSpPr>
            <a:spLocks noGrp="1" noChangeArrowheads="1"/>
          </p:cNvSpPr>
          <p:nvPr>
            <p:ph type="body" idx="1"/>
          </p:nvPr>
        </p:nvSpPr>
        <p:spPr>
          <a:xfrm>
            <a:off x="907307" y="4715273"/>
            <a:ext cx="4983061" cy="4466432"/>
          </a:xfrm>
        </p:spPr>
        <p:txBody>
          <a:bodyPr lIns="91196" tIns="45597" rIns="91196" bIns="45597"/>
          <a:lstStyle/>
          <a:p>
            <a:endParaRPr lang="es-ES_tradnl"/>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EA9533-E5FB-4D12-865D-8DD2094400DF}" type="slidenum">
              <a:rPr lang="es-ES_tradnl"/>
              <a:pPr/>
              <a:t>172</a:t>
            </a:fld>
            <a:endParaRPr lang="es-ES_tradnl"/>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p:txBody>
          <a:bodyPr/>
          <a:lstStyle/>
          <a:p>
            <a:endParaRPr lang="es-E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8737A3-398F-4D02-A5C1-78756BD7A112}" type="slidenum">
              <a:rPr lang="es-ES_tradnl"/>
              <a:pPr/>
              <a:t>173</a:t>
            </a:fld>
            <a:endParaRPr lang="es-ES_tradnl"/>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174</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16953154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175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38836646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8737A3-398F-4D02-A5C1-78756BD7A112}" type="slidenum">
              <a:rPr lang="es-ES_tradnl"/>
              <a:pPr/>
              <a:t>176</a:t>
            </a:fld>
            <a:endParaRPr lang="es-ES_tradnl"/>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p:txBody>
          <a:bodyPr/>
          <a:lstStyle/>
          <a:p>
            <a:endParaRPr lang="es-ES_tradnl"/>
          </a:p>
        </p:txBody>
      </p:sp>
    </p:spTree>
    <p:extLst>
      <p:ext uri="{BB962C8B-B14F-4D97-AF65-F5344CB8AC3E}">
        <p14:creationId xmlns="" xmlns:p14="http://schemas.microsoft.com/office/powerpoint/2010/main" val="137612743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177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0354531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027F0C70-16AA-409A-994B-C9457A943F34}"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311DA689-6B7B-4162-A1FB-5B8184E854DE}" type="slidenum">
              <a:rPr lang="es-ES_tradnl" altLang="es-ES"/>
              <a:pPr/>
              <a:t>26</a:t>
            </a:fld>
            <a:endParaRPr lang="es-ES_tradnl" altLang="es-ES"/>
          </a:p>
        </p:txBody>
      </p:sp>
      <p:sp>
        <p:nvSpPr>
          <p:cNvPr id="2263042" name="Rectangle 2"/>
          <p:cNvSpPr>
            <a:spLocks noGrp="1" noRot="1" noChangeAspect="1" noChangeArrowheads="1" noTextEdit="1"/>
          </p:cNvSpPr>
          <p:nvPr>
            <p:ph type="sldImg"/>
          </p:nvPr>
        </p:nvSpPr>
        <p:spPr>
          <a:xfrm>
            <a:off x="704850" y="744538"/>
            <a:ext cx="5373688" cy="3721100"/>
          </a:xfrm>
          <a:ln/>
        </p:spPr>
      </p:sp>
      <p:sp>
        <p:nvSpPr>
          <p:cNvPr id="2263043"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331114289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178</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83206350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179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130173799"/>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180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95427859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8737A3-398F-4D02-A5C1-78756BD7A112}" type="slidenum">
              <a:rPr lang="es-ES_tradnl"/>
              <a:pPr/>
              <a:t>181</a:t>
            </a:fld>
            <a:endParaRPr lang="es-ES_tradnl"/>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p:txBody>
          <a:bodyPr/>
          <a:lstStyle/>
          <a:p>
            <a:endParaRPr lang="es-ES_tradnl"/>
          </a:p>
        </p:txBody>
      </p:sp>
    </p:spTree>
    <p:extLst>
      <p:ext uri="{BB962C8B-B14F-4D97-AF65-F5344CB8AC3E}">
        <p14:creationId xmlns="" xmlns:p14="http://schemas.microsoft.com/office/powerpoint/2010/main" val="116961213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141FBA89-CFB0-48DB-905D-FD1CBA167183}" type="datetime1">
              <a:rPr lang="es-ES_tradnl"/>
              <a:pPr/>
              <a:t>09/01/2020</a:t>
            </a:fld>
            <a:endParaRPr lang="es-ES_tradnl"/>
          </a:p>
        </p:txBody>
      </p:sp>
      <p:sp>
        <p:nvSpPr>
          <p:cNvPr id="5" name="Rectangle 7"/>
          <p:cNvSpPr>
            <a:spLocks noGrp="1" noChangeArrowheads="1"/>
          </p:cNvSpPr>
          <p:nvPr>
            <p:ph type="sldNum" sz="quarter" idx="5"/>
          </p:nvPr>
        </p:nvSpPr>
        <p:spPr>
          <a:ln/>
        </p:spPr>
        <p:txBody>
          <a:bodyPr/>
          <a:lstStyle/>
          <a:p>
            <a:fld id="{D1B77041-2A65-469C-B80F-6DC34D55BC98}" type="slidenum">
              <a:rPr lang="es-ES_tradnl"/>
              <a:pPr/>
              <a:t>182</a:t>
            </a:fld>
            <a:endParaRPr lang="es-ES_tradnl"/>
          </a:p>
        </p:txBody>
      </p:sp>
      <p:sp>
        <p:nvSpPr>
          <p:cNvPr id="2051074" name="Rectangle 2"/>
          <p:cNvSpPr>
            <a:spLocks noGrp="1" noRot="1" noChangeAspect="1" noChangeArrowheads="1" noTextEdit="1"/>
          </p:cNvSpPr>
          <p:nvPr>
            <p:ph type="sldImg"/>
          </p:nvPr>
        </p:nvSpPr>
        <p:spPr>
          <a:xfrm>
            <a:off x="723900" y="752475"/>
            <a:ext cx="5351463" cy="3705225"/>
          </a:xfrm>
          <a:ln/>
        </p:spPr>
      </p:sp>
      <p:sp>
        <p:nvSpPr>
          <p:cNvPr id="2051075" name="Rectangle 3"/>
          <p:cNvSpPr>
            <a:spLocks noGrp="1" noChangeArrowheads="1"/>
          </p:cNvSpPr>
          <p:nvPr>
            <p:ph type="body" idx="1"/>
          </p:nvPr>
        </p:nvSpPr>
        <p:spPr>
          <a:xfrm>
            <a:off x="907307" y="4715273"/>
            <a:ext cx="4983061" cy="4466432"/>
          </a:xfrm>
        </p:spPr>
        <p:txBody>
          <a:bodyPr lIns="91196" tIns="45597" rIns="91196" bIns="45597"/>
          <a:lstStyle/>
          <a:p>
            <a:endParaRPr lang="es-ES_tradnl"/>
          </a:p>
        </p:txBody>
      </p:sp>
    </p:spTree>
    <p:extLst>
      <p:ext uri="{BB962C8B-B14F-4D97-AF65-F5344CB8AC3E}">
        <p14:creationId xmlns="" xmlns:p14="http://schemas.microsoft.com/office/powerpoint/2010/main" val="133969849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3"/>
          <p:cNvSpPr>
            <a:spLocks noGrp="1" noChangeArrowheads="1"/>
          </p:cNvSpPr>
          <p:nvPr>
            <p:ph type="dt" sz="quarter" idx="1"/>
          </p:nvPr>
        </p:nvSpPr>
        <p:spPr>
          <a:noFill/>
        </p:spPr>
        <p:txBody>
          <a:bodyPr/>
          <a:lstStyle/>
          <a:p>
            <a:fld id="{625F7836-F9F3-4825-8E52-3575E2720B22}" type="datetime1">
              <a:rPr lang="es-ES_tradnl"/>
              <a:pPr/>
              <a:t>09/01/2020</a:t>
            </a:fld>
            <a:endParaRPr lang="es-ES_tradnl"/>
          </a:p>
        </p:txBody>
      </p:sp>
      <p:sp>
        <p:nvSpPr>
          <p:cNvPr id="65539" name="Rectangle 7"/>
          <p:cNvSpPr>
            <a:spLocks noGrp="1" noChangeArrowheads="1"/>
          </p:cNvSpPr>
          <p:nvPr>
            <p:ph type="sldNum" sz="quarter" idx="5"/>
          </p:nvPr>
        </p:nvSpPr>
        <p:spPr>
          <a:noFill/>
        </p:spPr>
        <p:txBody>
          <a:bodyPr/>
          <a:lstStyle/>
          <a:p>
            <a:fld id="{FABCF3DE-65E6-4FEF-B29D-1AC3AC00C520}" type="slidenum">
              <a:rPr lang="es-ES_tradnl"/>
              <a:pPr/>
              <a:t>183</a:t>
            </a:fld>
            <a:endParaRPr lang="es-ES_tradnl"/>
          </a:p>
        </p:txBody>
      </p:sp>
      <p:sp>
        <p:nvSpPr>
          <p:cNvPr id="65540" name="Rectangle 2"/>
          <p:cNvSpPr>
            <a:spLocks noGrp="1" noRot="1" noChangeAspect="1" noChangeArrowheads="1" noTextEdit="1"/>
          </p:cNvSpPr>
          <p:nvPr>
            <p:ph type="sldImg"/>
          </p:nvPr>
        </p:nvSpPr>
        <p:spPr>
          <a:ln/>
        </p:spPr>
      </p:sp>
      <p:sp>
        <p:nvSpPr>
          <p:cNvPr id="65541" name="Rectangle 3"/>
          <p:cNvSpPr>
            <a:spLocks noGrp="1" noChangeArrowheads="1"/>
          </p:cNvSpPr>
          <p:nvPr>
            <p:ph type="body" idx="1"/>
          </p:nvPr>
        </p:nvSpPr>
        <p:spPr>
          <a:noFill/>
          <a:ln/>
        </p:spPr>
        <p:txBody>
          <a:bodyPr/>
          <a:lstStyle/>
          <a:p>
            <a:endParaRPr lang="en-GB" smtClean="0"/>
          </a:p>
        </p:txBody>
      </p:sp>
    </p:spTree>
    <p:extLst>
      <p:ext uri="{BB962C8B-B14F-4D97-AF65-F5344CB8AC3E}">
        <p14:creationId xmlns="" xmlns:p14="http://schemas.microsoft.com/office/powerpoint/2010/main" val="131110370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3"/>
          <p:cNvSpPr>
            <a:spLocks noGrp="1" noChangeArrowheads="1"/>
          </p:cNvSpPr>
          <p:nvPr>
            <p:ph type="dt" sz="quarter" idx="1"/>
          </p:nvPr>
        </p:nvSpPr>
        <p:spPr>
          <a:noFill/>
        </p:spPr>
        <p:txBody>
          <a:bodyPr/>
          <a:lstStyle/>
          <a:p>
            <a:fld id="{C9337BDE-5E2F-4CE7-A2CD-8C5394926D73}" type="datetime1">
              <a:rPr lang="es-ES_tradnl"/>
              <a:pPr/>
              <a:t>09/01/2020</a:t>
            </a:fld>
            <a:endParaRPr lang="es-ES_tradnl"/>
          </a:p>
        </p:txBody>
      </p:sp>
      <p:sp>
        <p:nvSpPr>
          <p:cNvPr id="73731" name="Rectangle 7"/>
          <p:cNvSpPr>
            <a:spLocks noGrp="1" noChangeArrowheads="1"/>
          </p:cNvSpPr>
          <p:nvPr>
            <p:ph type="sldNum" sz="quarter" idx="5"/>
          </p:nvPr>
        </p:nvSpPr>
        <p:spPr>
          <a:noFill/>
        </p:spPr>
        <p:txBody>
          <a:bodyPr/>
          <a:lstStyle/>
          <a:p>
            <a:fld id="{08DC0F74-65A5-4AD8-B5C5-A6A0661011AF}" type="slidenum">
              <a:rPr lang="es-ES_tradnl"/>
              <a:pPr/>
              <a:t>184</a:t>
            </a:fld>
            <a:endParaRPr lang="es-ES_tradnl"/>
          </a:p>
        </p:txBody>
      </p:sp>
      <p:sp>
        <p:nvSpPr>
          <p:cNvPr id="73732" name="Rectangle 2"/>
          <p:cNvSpPr>
            <a:spLocks noGrp="1" noRot="1" noChangeAspect="1" noChangeArrowheads="1" noTextEdit="1"/>
          </p:cNvSpPr>
          <p:nvPr>
            <p:ph type="sldImg"/>
          </p:nvPr>
        </p:nvSpPr>
        <p:spPr>
          <a:ln/>
        </p:spPr>
      </p:sp>
      <p:sp>
        <p:nvSpPr>
          <p:cNvPr id="73733" name="Rectangle 3"/>
          <p:cNvSpPr>
            <a:spLocks noGrp="1" noChangeArrowheads="1"/>
          </p:cNvSpPr>
          <p:nvPr>
            <p:ph type="body" idx="1"/>
          </p:nvPr>
        </p:nvSpPr>
        <p:spPr>
          <a:noFill/>
          <a:ln/>
        </p:spPr>
        <p:txBody>
          <a:bodyPr/>
          <a:lstStyle/>
          <a:p>
            <a:endParaRPr lang="en-GB" smtClean="0"/>
          </a:p>
        </p:txBody>
      </p:sp>
    </p:spTree>
    <p:extLst>
      <p:ext uri="{BB962C8B-B14F-4D97-AF65-F5344CB8AC3E}">
        <p14:creationId xmlns="" xmlns:p14="http://schemas.microsoft.com/office/powerpoint/2010/main" val="128580767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3"/>
          <p:cNvSpPr>
            <a:spLocks noGrp="1" noChangeArrowheads="1"/>
          </p:cNvSpPr>
          <p:nvPr>
            <p:ph type="dt" sz="quarter" idx="1"/>
          </p:nvPr>
        </p:nvSpPr>
        <p:spPr>
          <a:noFill/>
        </p:spPr>
        <p:txBody>
          <a:bodyPr/>
          <a:lstStyle/>
          <a:p>
            <a:fld id="{C9337BDE-5E2F-4CE7-A2CD-8C5394926D73}" type="datetime1">
              <a:rPr lang="es-ES_tradnl"/>
              <a:pPr/>
              <a:t>09/01/2020</a:t>
            </a:fld>
            <a:endParaRPr lang="es-ES_tradnl"/>
          </a:p>
        </p:txBody>
      </p:sp>
      <p:sp>
        <p:nvSpPr>
          <p:cNvPr id="73731" name="Rectangle 7"/>
          <p:cNvSpPr>
            <a:spLocks noGrp="1" noChangeArrowheads="1"/>
          </p:cNvSpPr>
          <p:nvPr>
            <p:ph type="sldNum" sz="quarter" idx="5"/>
          </p:nvPr>
        </p:nvSpPr>
        <p:spPr>
          <a:noFill/>
        </p:spPr>
        <p:txBody>
          <a:bodyPr/>
          <a:lstStyle/>
          <a:p>
            <a:fld id="{08DC0F74-65A5-4AD8-B5C5-A6A0661011AF}" type="slidenum">
              <a:rPr lang="es-ES_tradnl"/>
              <a:pPr/>
              <a:t>185</a:t>
            </a:fld>
            <a:endParaRPr lang="es-ES_tradnl"/>
          </a:p>
        </p:txBody>
      </p:sp>
      <p:sp>
        <p:nvSpPr>
          <p:cNvPr id="73732" name="Rectangle 2"/>
          <p:cNvSpPr>
            <a:spLocks noGrp="1" noRot="1" noChangeAspect="1" noChangeArrowheads="1" noTextEdit="1"/>
          </p:cNvSpPr>
          <p:nvPr>
            <p:ph type="sldImg"/>
          </p:nvPr>
        </p:nvSpPr>
        <p:spPr>
          <a:ln/>
        </p:spPr>
      </p:sp>
      <p:sp>
        <p:nvSpPr>
          <p:cNvPr id="73733" name="Rectangle 3"/>
          <p:cNvSpPr>
            <a:spLocks noGrp="1" noChangeArrowheads="1"/>
          </p:cNvSpPr>
          <p:nvPr>
            <p:ph type="body" idx="1"/>
          </p:nvPr>
        </p:nvSpPr>
        <p:spPr>
          <a:noFill/>
          <a:ln/>
        </p:spPr>
        <p:txBody>
          <a:bodyPr/>
          <a:lstStyle/>
          <a:p>
            <a:endParaRPr lang="en-GB" smtClean="0"/>
          </a:p>
        </p:txBody>
      </p:sp>
    </p:spTree>
    <p:extLst>
      <p:ext uri="{BB962C8B-B14F-4D97-AF65-F5344CB8AC3E}">
        <p14:creationId xmlns="" xmlns:p14="http://schemas.microsoft.com/office/powerpoint/2010/main" val="126159047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3"/>
          <p:cNvSpPr>
            <a:spLocks noGrp="1" noChangeArrowheads="1"/>
          </p:cNvSpPr>
          <p:nvPr>
            <p:ph type="dt" sz="quarter" idx="1"/>
          </p:nvPr>
        </p:nvSpPr>
        <p:spPr>
          <a:noFill/>
        </p:spPr>
        <p:txBody>
          <a:bodyPr/>
          <a:lstStyle/>
          <a:p>
            <a:fld id="{C9337BDE-5E2F-4CE7-A2CD-8C5394926D73}" type="datetime1">
              <a:rPr lang="es-ES_tradnl"/>
              <a:pPr/>
              <a:t>09/01/2020</a:t>
            </a:fld>
            <a:endParaRPr lang="es-ES_tradnl"/>
          </a:p>
        </p:txBody>
      </p:sp>
      <p:sp>
        <p:nvSpPr>
          <p:cNvPr id="73731" name="Rectangle 7"/>
          <p:cNvSpPr>
            <a:spLocks noGrp="1" noChangeArrowheads="1"/>
          </p:cNvSpPr>
          <p:nvPr>
            <p:ph type="sldNum" sz="quarter" idx="5"/>
          </p:nvPr>
        </p:nvSpPr>
        <p:spPr>
          <a:noFill/>
        </p:spPr>
        <p:txBody>
          <a:bodyPr/>
          <a:lstStyle/>
          <a:p>
            <a:fld id="{08DC0F74-65A5-4AD8-B5C5-A6A0661011AF}" type="slidenum">
              <a:rPr lang="es-ES_tradnl"/>
              <a:pPr/>
              <a:t>186</a:t>
            </a:fld>
            <a:endParaRPr lang="es-ES_tradnl"/>
          </a:p>
        </p:txBody>
      </p:sp>
      <p:sp>
        <p:nvSpPr>
          <p:cNvPr id="73732" name="Rectangle 2"/>
          <p:cNvSpPr>
            <a:spLocks noGrp="1" noRot="1" noChangeAspect="1" noChangeArrowheads="1" noTextEdit="1"/>
          </p:cNvSpPr>
          <p:nvPr>
            <p:ph type="sldImg"/>
          </p:nvPr>
        </p:nvSpPr>
        <p:spPr>
          <a:ln/>
        </p:spPr>
      </p:sp>
      <p:sp>
        <p:nvSpPr>
          <p:cNvPr id="73733" name="Rectangle 3"/>
          <p:cNvSpPr>
            <a:spLocks noGrp="1" noChangeArrowheads="1"/>
          </p:cNvSpPr>
          <p:nvPr>
            <p:ph type="body" idx="1"/>
          </p:nvPr>
        </p:nvSpPr>
        <p:spPr>
          <a:noFill/>
          <a:ln/>
        </p:spPr>
        <p:txBody>
          <a:bodyPr/>
          <a:lstStyle/>
          <a:p>
            <a:endParaRPr lang="en-GB" smtClean="0"/>
          </a:p>
        </p:txBody>
      </p:sp>
    </p:spTree>
    <p:extLst>
      <p:ext uri="{BB962C8B-B14F-4D97-AF65-F5344CB8AC3E}">
        <p14:creationId xmlns="" xmlns:p14="http://schemas.microsoft.com/office/powerpoint/2010/main" val="139531401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188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7410520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027F0C70-16AA-409A-994B-C9457A943F34}"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311DA689-6B7B-4162-A1FB-5B8184E854DE}" type="slidenum">
              <a:rPr lang="es-ES_tradnl" altLang="es-ES"/>
              <a:pPr/>
              <a:t>27</a:t>
            </a:fld>
            <a:endParaRPr lang="es-ES_tradnl" altLang="es-ES"/>
          </a:p>
        </p:txBody>
      </p:sp>
      <p:sp>
        <p:nvSpPr>
          <p:cNvPr id="2263042" name="Rectangle 2"/>
          <p:cNvSpPr>
            <a:spLocks noGrp="1" noRot="1" noChangeAspect="1" noChangeArrowheads="1" noTextEdit="1"/>
          </p:cNvSpPr>
          <p:nvPr>
            <p:ph type="sldImg"/>
          </p:nvPr>
        </p:nvSpPr>
        <p:spPr>
          <a:xfrm>
            <a:off x="704850" y="744538"/>
            <a:ext cx="5373688" cy="3721100"/>
          </a:xfrm>
          <a:ln/>
        </p:spPr>
      </p:sp>
      <p:sp>
        <p:nvSpPr>
          <p:cNvPr id="2263043"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145690648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189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60941872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684E6A0E-785A-434A-8056-0C4E3BD587CF}" type="slidenum">
              <a:rPr lang="es-ES_tradnl" smtClean="0"/>
              <a:pPr>
                <a:defRPr/>
              </a:pPr>
              <a:t>190</a:t>
            </a:fld>
            <a:endParaRPr lang="es-ES_tradnl" smtClean="0"/>
          </a:p>
        </p:txBody>
      </p:sp>
      <p:sp>
        <p:nvSpPr>
          <p:cNvPr id="180227" name="Rectangle 2"/>
          <p:cNvSpPr>
            <a:spLocks noGrp="1" noRot="1" noChangeAspect="1" noChangeArrowheads="1" noTextEdit="1"/>
          </p:cNvSpPr>
          <p:nvPr>
            <p:ph type="sldImg"/>
          </p:nvPr>
        </p:nvSpPr>
        <p:spPr>
          <a:ln/>
        </p:spPr>
      </p:sp>
      <p:sp>
        <p:nvSpPr>
          <p:cNvPr id="1802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51583970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85E882AA-74F9-45D4-A91A-7089567E2618}" type="slidenum">
              <a:rPr lang="es-ES_tradnl" smtClean="0"/>
              <a:pPr>
                <a:defRPr/>
              </a:pPr>
              <a:t>191</a:t>
            </a:fld>
            <a:endParaRPr lang="es-ES_tradnl" dirty="0" smtClean="0"/>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60931175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D6239E82-1374-4D9E-81FF-9CE030607BAB}" type="slidenum">
              <a:rPr lang="es-ES_tradnl" smtClean="0"/>
              <a:pPr>
                <a:defRPr/>
              </a:pPr>
              <a:t>192</a:t>
            </a:fld>
            <a:endParaRPr lang="es-ES_tradnl" dirty="0" smtClean="0"/>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16360883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CD8404F0-E7FB-4649-829A-96DA3F2CDB2A}" type="slidenum">
              <a:rPr lang="es-ES_tradnl" smtClean="0"/>
              <a:pPr>
                <a:defRPr/>
              </a:pPr>
              <a:t>193</a:t>
            </a:fld>
            <a:endParaRPr lang="es-ES_tradnl" smtClean="0"/>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1096744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A7374DF-DFBD-4D9F-A0DF-6B12A8C34F67}" type="slidenum">
              <a:rPr lang="es-ES_tradnl" smtClean="0"/>
              <a:pPr>
                <a:defRPr/>
              </a:pPr>
              <a:t>194</a:t>
            </a:fld>
            <a:endParaRPr lang="es-ES_tradnl" smtClean="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21339907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195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94155675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D6239E82-1374-4D9E-81FF-9CE030607BAB}" type="slidenum">
              <a:rPr lang="es-ES_tradnl" smtClean="0"/>
              <a:pPr>
                <a:defRPr/>
              </a:pPr>
              <a:t>196</a:t>
            </a:fld>
            <a:endParaRPr lang="es-ES_tradnl" dirty="0" smtClean="0"/>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56548805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CD8404F0-E7FB-4649-829A-96DA3F2CDB2A}" type="slidenum">
              <a:rPr lang="es-ES_tradnl" smtClean="0"/>
              <a:pPr>
                <a:defRPr/>
              </a:pPr>
              <a:t>197</a:t>
            </a:fld>
            <a:endParaRPr lang="es-ES_tradnl" smtClean="0"/>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4974498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A7374DF-DFBD-4D9F-A0DF-6B12A8C34F67}" type="slidenum">
              <a:rPr lang="es-ES_tradnl" smtClean="0"/>
              <a:pPr>
                <a:defRPr/>
              </a:pPr>
              <a:t>198</a:t>
            </a:fld>
            <a:endParaRPr lang="es-ES_tradnl" smtClean="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8088022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31F132B8-DBC4-45D1-B03C-589331A710AD}"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1F69AE85-E6B8-4834-B308-0C010633FCC5}" type="slidenum">
              <a:rPr lang="es-ES_tradnl" altLang="es-ES"/>
              <a:pPr/>
              <a:t>28</a:t>
            </a:fld>
            <a:endParaRPr lang="es-ES_tradnl" altLang="es-ES"/>
          </a:p>
        </p:txBody>
      </p:sp>
      <p:sp>
        <p:nvSpPr>
          <p:cNvPr id="2267138" name="Rectangle 2"/>
          <p:cNvSpPr>
            <a:spLocks noGrp="1" noRot="1" noChangeAspect="1" noChangeArrowheads="1" noTextEdit="1"/>
          </p:cNvSpPr>
          <p:nvPr>
            <p:ph type="sldImg"/>
          </p:nvPr>
        </p:nvSpPr>
        <p:spPr>
          <a:xfrm>
            <a:off x="704850" y="744538"/>
            <a:ext cx="5373688" cy="3721100"/>
          </a:xfrm>
          <a:ln/>
        </p:spPr>
      </p:sp>
      <p:sp>
        <p:nvSpPr>
          <p:cNvPr id="2267139"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192548181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199</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98152362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200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4726218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201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87940481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202</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864288579"/>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3"/>
          <p:cNvSpPr>
            <a:spLocks noGrp="1" noChangeArrowheads="1"/>
          </p:cNvSpPr>
          <p:nvPr>
            <p:ph type="dt" sz="quarter" idx="1"/>
          </p:nvPr>
        </p:nvSpPr>
        <p:spPr>
          <a:noFill/>
        </p:spPr>
        <p:txBody>
          <a:bodyPr/>
          <a:lstStyle/>
          <a:p>
            <a:fld id="{C9337BDE-5E2F-4CE7-A2CD-8C5394926D73}" type="datetime1">
              <a:rPr lang="es-ES_tradnl"/>
              <a:pPr/>
              <a:t>09/01/2020</a:t>
            </a:fld>
            <a:endParaRPr lang="es-ES_tradnl"/>
          </a:p>
        </p:txBody>
      </p:sp>
      <p:sp>
        <p:nvSpPr>
          <p:cNvPr id="73731" name="Rectangle 7"/>
          <p:cNvSpPr>
            <a:spLocks noGrp="1" noChangeArrowheads="1"/>
          </p:cNvSpPr>
          <p:nvPr>
            <p:ph type="sldNum" sz="quarter" idx="5"/>
          </p:nvPr>
        </p:nvSpPr>
        <p:spPr>
          <a:noFill/>
        </p:spPr>
        <p:txBody>
          <a:bodyPr/>
          <a:lstStyle/>
          <a:p>
            <a:fld id="{08DC0F74-65A5-4AD8-B5C5-A6A0661011AF}" type="slidenum">
              <a:rPr lang="es-ES_tradnl"/>
              <a:pPr/>
              <a:t>203</a:t>
            </a:fld>
            <a:endParaRPr lang="es-ES_tradnl"/>
          </a:p>
        </p:txBody>
      </p:sp>
      <p:sp>
        <p:nvSpPr>
          <p:cNvPr id="73732" name="Rectangle 2"/>
          <p:cNvSpPr>
            <a:spLocks noGrp="1" noRot="1" noChangeAspect="1" noChangeArrowheads="1" noTextEdit="1"/>
          </p:cNvSpPr>
          <p:nvPr>
            <p:ph type="sldImg"/>
          </p:nvPr>
        </p:nvSpPr>
        <p:spPr>
          <a:ln/>
        </p:spPr>
      </p:sp>
      <p:sp>
        <p:nvSpPr>
          <p:cNvPr id="73733" name="Rectangle 3"/>
          <p:cNvSpPr>
            <a:spLocks noGrp="1" noChangeArrowheads="1"/>
          </p:cNvSpPr>
          <p:nvPr>
            <p:ph type="body" idx="1"/>
          </p:nvPr>
        </p:nvSpPr>
        <p:spPr>
          <a:noFill/>
          <a:ln/>
        </p:spPr>
        <p:txBody>
          <a:bodyPr/>
          <a:lstStyle/>
          <a:p>
            <a:endParaRPr lang="en-GB" smtClean="0"/>
          </a:p>
        </p:txBody>
      </p:sp>
    </p:spTree>
    <p:extLst>
      <p:ext uri="{BB962C8B-B14F-4D97-AF65-F5344CB8AC3E}">
        <p14:creationId xmlns="" xmlns:p14="http://schemas.microsoft.com/office/powerpoint/2010/main" val="3944742939"/>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3"/>
          <p:cNvSpPr>
            <a:spLocks noGrp="1" noChangeArrowheads="1"/>
          </p:cNvSpPr>
          <p:nvPr>
            <p:ph type="dt" sz="quarter" idx="1"/>
          </p:nvPr>
        </p:nvSpPr>
        <p:spPr>
          <a:noFill/>
        </p:spPr>
        <p:txBody>
          <a:bodyPr/>
          <a:lstStyle/>
          <a:p>
            <a:fld id="{C9337BDE-5E2F-4CE7-A2CD-8C5394926D73}" type="datetime1">
              <a:rPr lang="es-ES_tradnl"/>
              <a:pPr/>
              <a:t>09/01/2020</a:t>
            </a:fld>
            <a:endParaRPr lang="es-ES_tradnl"/>
          </a:p>
        </p:txBody>
      </p:sp>
      <p:sp>
        <p:nvSpPr>
          <p:cNvPr id="73731" name="Rectangle 7"/>
          <p:cNvSpPr>
            <a:spLocks noGrp="1" noChangeArrowheads="1"/>
          </p:cNvSpPr>
          <p:nvPr>
            <p:ph type="sldNum" sz="quarter" idx="5"/>
          </p:nvPr>
        </p:nvSpPr>
        <p:spPr>
          <a:noFill/>
        </p:spPr>
        <p:txBody>
          <a:bodyPr/>
          <a:lstStyle/>
          <a:p>
            <a:fld id="{08DC0F74-65A5-4AD8-B5C5-A6A0661011AF}" type="slidenum">
              <a:rPr lang="es-ES_tradnl"/>
              <a:pPr/>
              <a:t>204</a:t>
            </a:fld>
            <a:endParaRPr lang="es-ES_tradnl"/>
          </a:p>
        </p:txBody>
      </p:sp>
      <p:sp>
        <p:nvSpPr>
          <p:cNvPr id="73732" name="Rectangle 2"/>
          <p:cNvSpPr>
            <a:spLocks noGrp="1" noRot="1" noChangeAspect="1" noChangeArrowheads="1" noTextEdit="1"/>
          </p:cNvSpPr>
          <p:nvPr>
            <p:ph type="sldImg"/>
          </p:nvPr>
        </p:nvSpPr>
        <p:spPr>
          <a:ln/>
        </p:spPr>
      </p:sp>
      <p:sp>
        <p:nvSpPr>
          <p:cNvPr id="73733" name="Rectangle 3"/>
          <p:cNvSpPr>
            <a:spLocks noGrp="1" noChangeArrowheads="1"/>
          </p:cNvSpPr>
          <p:nvPr>
            <p:ph type="body" idx="1"/>
          </p:nvPr>
        </p:nvSpPr>
        <p:spPr>
          <a:noFill/>
          <a:ln/>
        </p:spPr>
        <p:txBody>
          <a:bodyPr/>
          <a:lstStyle/>
          <a:p>
            <a:endParaRPr lang="en-GB" smtClean="0"/>
          </a:p>
        </p:txBody>
      </p:sp>
    </p:spTree>
    <p:extLst>
      <p:ext uri="{BB962C8B-B14F-4D97-AF65-F5344CB8AC3E}">
        <p14:creationId xmlns="" xmlns:p14="http://schemas.microsoft.com/office/powerpoint/2010/main" val="384766074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3"/>
          <p:cNvSpPr>
            <a:spLocks noGrp="1" noChangeArrowheads="1"/>
          </p:cNvSpPr>
          <p:nvPr>
            <p:ph type="dt" sz="quarter" idx="1"/>
          </p:nvPr>
        </p:nvSpPr>
        <p:spPr>
          <a:noFill/>
        </p:spPr>
        <p:txBody>
          <a:bodyPr/>
          <a:lstStyle/>
          <a:p>
            <a:fld id="{C9337BDE-5E2F-4CE7-A2CD-8C5394926D73}" type="datetime1">
              <a:rPr lang="es-ES_tradnl"/>
              <a:pPr/>
              <a:t>09/01/2020</a:t>
            </a:fld>
            <a:endParaRPr lang="es-ES_tradnl"/>
          </a:p>
        </p:txBody>
      </p:sp>
      <p:sp>
        <p:nvSpPr>
          <p:cNvPr id="73731" name="Rectangle 7"/>
          <p:cNvSpPr>
            <a:spLocks noGrp="1" noChangeArrowheads="1"/>
          </p:cNvSpPr>
          <p:nvPr>
            <p:ph type="sldNum" sz="quarter" idx="5"/>
          </p:nvPr>
        </p:nvSpPr>
        <p:spPr>
          <a:noFill/>
        </p:spPr>
        <p:txBody>
          <a:bodyPr/>
          <a:lstStyle/>
          <a:p>
            <a:fld id="{08DC0F74-65A5-4AD8-B5C5-A6A0661011AF}" type="slidenum">
              <a:rPr lang="es-ES_tradnl"/>
              <a:pPr/>
              <a:t>205</a:t>
            </a:fld>
            <a:endParaRPr lang="es-ES_tradnl"/>
          </a:p>
        </p:txBody>
      </p:sp>
      <p:sp>
        <p:nvSpPr>
          <p:cNvPr id="73732" name="Rectangle 2"/>
          <p:cNvSpPr>
            <a:spLocks noGrp="1" noRot="1" noChangeAspect="1" noChangeArrowheads="1" noTextEdit="1"/>
          </p:cNvSpPr>
          <p:nvPr>
            <p:ph type="sldImg"/>
          </p:nvPr>
        </p:nvSpPr>
        <p:spPr>
          <a:ln/>
        </p:spPr>
      </p:sp>
      <p:sp>
        <p:nvSpPr>
          <p:cNvPr id="73733" name="Rectangle 3"/>
          <p:cNvSpPr>
            <a:spLocks noGrp="1" noChangeArrowheads="1"/>
          </p:cNvSpPr>
          <p:nvPr>
            <p:ph type="body" idx="1"/>
          </p:nvPr>
        </p:nvSpPr>
        <p:spPr>
          <a:noFill/>
          <a:ln/>
        </p:spPr>
        <p:txBody>
          <a:bodyPr/>
          <a:lstStyle/>
          <a:p>
            <a:endParaRPr lang="en-GB" smtClean="0"/>
          </a:p>
        </p:txBody>
      </p:sp>
    </p:spTree>
    <p:extLst>
      <p:ext uri="{BB962C8B-B14F-4D97-AF65-F5344CB8AC3E}">
        <p14:creationId xmlns="" xmlns:p14="http://schemas.microsoft.com/office/powerpoint/2010/main" val="185148693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A7374DF-DFBD-4D9F-A0DF-6B12A8C34F67}" type="slidenum">
              <a:rPr lang="es-ES_tradnl" smtClean="0"/>
              <a:pPr>
                <a:defRPr/>
              </a:pPr>
              <a:t>206</a:t>
            </a:fld>
            <a:endParaRPr lang="es-ES_tradnl" smtClean="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706687610"/>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207</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88528650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208</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12958082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027F0C70-16AA-409A-994B-C9457A943F34}"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311DA689-6B7B-4162-A1FB-5B8184E854DE}" type="slidenum">
              <a:rPr lang="es-ES_tradnl" altLang="es-ES"/>
              <a:pPr/>
              <a:t>31</a:t>
            </a:fld>
            <a:endParaRPr lang="es-ES_tradnl" altLang="es-ES"/>
          </a:p>
        </p:txBody>
      </p:sp>
      <p:sp>
        <p:nvSpPr>
          <p:cNvPr id="2263042" name="Rectangle 2"/>
          <p:cNvSpPr>
            <a:spLocks noGrp="1" noRot="1" noChangeAspect="1" noChangeArrowheads="1" noTextEdit="1"/>
          </p:cNvSpPr>
          <p:nvPr>
            <p:ph type="sldImg"/>
          </p:nvPr>
        </p:nvSpPr>
        <p:spPr>
          <a:xfrm>
            <a:off x="704850" y="744538"/>
            <a:ext cx="5373688" cy="3721100"/>
          </a:xfrm>
          <a:ln/>
        </p:spPr>
      </p:sp>
      <p:sp>
        <p:nvSpPr>
          <p:cNvPr id="2263043"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189577993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209</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3939208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210</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79870665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211</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59756773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A7374DF-DFBD-4D9F-A0DF-6B12A8C34F67}" type="slidenum">
              <a:rPr lang="es-ES_tradnl" smtClean="0"/>
              <a:pPr>
                <a:defRPr/>
              </a:pPr>
              <a:t>212</a:t>
            </a:fld>
            <a:endParaRPr lang="es-ES_tradnl" smtClean="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53796699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213</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802123423"/>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214</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5540253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215</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660558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216</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76661466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217</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19752187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218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1367008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4E972CB8-50C7-4ABD-A2A7-622DC9D0E092}"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F4195AB5-8CDF-4649-B78F-4A200FA0F45D}" type="slidenum">
              <a:rPr lang="es-ES_tradnl" altLang="es-ES"/>
              <a:pPr/>
              <a:t>32</a:t>
            </a:fld>
            <a:endParaRPr lang="es-ES_tradnl" altLang="es-ES"/>
          </a:p>
        </p:txBody>
      </p:sp>
      <p:sp>
        <p:nvSpPr>
          <p:cNvPr id="2312194" name="Rectangle 2"/>
          <p:cNvSpPr>
            <a:spLocks noGrp="1" noRot="1" noChangeAspect="1" noChangeArrowheads="1" noTextEdit="1"/>
          </p:cNvSpPr>
          <p:nvPr>
            <p:ph type="sldImg"/>
          </p:nvPr>
        </p:nvSpPr>
        <p:spPr>
          <a:xfrm>
            <a:off x="704850" y="744538"/>
            <a:ext cx="5373688" cy="3721100"/>
          </a:xfrm>
          <a:ln/>
        </p:spPr>
      </p:sp>
      <p:sp>
        <p:nvSpPr>
          <p:cNvPr id="2312195"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4869533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219</a:t>
            </a:fld>
            <a:endParaRPr lang="es-ES_tradnl"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93448264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220</a:t>
            </a:fld>
            <a:endParaRPr lang="es-ES_tradnl" dirty="0"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48940136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221</a:t>
            </a:fld>
            <a:endParaRPr lang="es-ES_tradnl" dirty="0"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83156662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222</a:t>
            </a:fld>
            <a:endParaRPr lang="es-ES_tradnl" dirty="0"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03106006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223</a:t>
            </a:fld>
            <a:endParaRPr lang="es-ES_tradnl" dirty="0"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474570861"/>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9BB5FEA-3F6A-4844-855A-E8E6B188B150}" type="slidenum">
              <a:rPr lang="es-ES_tradnl" smtClean="0"/>
              <a:pPr>
                <a:defRPr/>
              </a:pPr>
              <a:t>224</a:t>
            </a:fld>
            <a:endParaRPr lang="es-ES_tradnl" dirty="0"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30858298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225</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66520676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226</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96084049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227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093065815"/>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58737A3-398F-4D02-A5C1-78756BD7A112}" type="slidenum">
              <a:rPr lang="es-ES_tradnl"/>
              <a:pPr/>
              <a:t>228</a:t>
            </a:fld>
            <a:endParaRPr lang="es-ES_tradnl"/>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027F0C70-16AA-409A-994B-C9457A943F34}"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311DA689-6B7B-4162-A1FB-5B8184E854DE}" type="slidenum">
              <a:rPr lang="es-ES_tradnl" altLang="es-ES"/>
              <a:pPr/>
              <a:t>33</a:t>
            </a:fld>
            <a:endParaRPr lang="es-ES_tradnl" altLang="es-ES"/>
          </a:p>
        </p:txBody>
      </p:sp>
      <p:sp>
        <p:nvSpPr>
          <p:cNvPr id="2263042" name="Rectangle 2"/>
          <p:cNvSpPr>
            <a:spLocks noGrp="1" noRot="1" noChangeAspect="1" noChangeArrowheads="1" noTextEdit="1"/>
          </p:cNvSpPr>
          <p:nvPr>
            <p:ph type="sldImg"/>
          </p:nvPr>
        </p:nvSpPr>
        <p:spPr>
          <a:xfrm>
            <a:off x="704850" y="744538"/>
            <a:ext cx="5373688" cy="3721100"/>
          </a:xfrm>
          <a:ln/>
        </p:spPr>
      </p:sp>
      <p:sp>
        <p:nvSpPr>
          <p:cNvPr id="2263043"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223996602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3856B-05B8-4F99-AC93-7971F23FB8A5}" type="slidenum">
              <a:rPr lang="es-ES_tradnl"/>
              <a:pPr/>
              <a:t>229</a:t>
            </a:fld>
            <a:endParaRPr lang="es-ES_tradnl" dirty="0"/>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p:txBody>
          <a:bodyPr/>
          <a:lstStyle/>
          <a:p>
            <a:endParaRPr lang="es-ES" dirty="0"/>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25FA6A21-840C-4381-8D3F-6A4324448528}" type="datetime1">
              <a:rPr lang="es-ES_tradnl"/>
              <a:pPr/>
              <a:t>09/01/2020</a:t>
            </a:fld>
            <a:endParaRPr lang="es-ES_tradnl" dirty="0"/>
          </a:p>
        </p:txBody>
      </p:sp>
      <p:sp>
        <p:nvSpPr>
          <p:cNvPr id="5" name="Rectangle 7"/>
          <p:cNvSpPr>
            <a:spLocks noGrp="1" noChangeArrowheads="1"/>
          </p:cNvSpPr>
          <p:nvPr>
            <p:ph type="sldNum" sz="quarter" idx="5"/>
          </p:nvPr>
        </p:nvSpPr>
        <p:spPr>
          <a:ln/>
        </p:spPr>
        <p:txBody>
          <a:bodyPr/>
          <a:lstStyle/>
          <a:p>
            <a:fld id="{A5E0DAC3-7A2D-448E-ABE0-2F7D332542DB}" type="slidenum">
              <a:rPr lang="es-ES_tradnl"/>
              <a:pPr/>
              <a:t>230</a:t>
            </a:fld>
            <a:endParaRPr lang="es-ES_tradnl" dirty="0"/>
          </a:p>
        </p:txBody>
      </p:sp>
      <p:sp>
        <p:nvSpPr>
          <p:cNvPr id="2093058" name="Rectangle 2"/>
          <p:cNvSpPr>
            <a:spLocks noGrp="1" noRot="1" noChangeAspect="1" noChangeArrowheads="1" noTextEdit="1"/>
          </p:cNvSpPr>
          <p:nvPr>
            <p:ph type="sldImg"/>
          </p:nvPr>
        </p:nvSpPr>
        <p:spPr>
          <a:xfrm>
            <a:off x="712788" y="744538"/>
            <a:ext cx="5373687" cy="3721100"/>
          </a:xfrm>
          <a:ln/>
        </p:spPr>
      </p:sp>
      <p:sp>
        <p:nvSpPr>
          <p:cNvPr id="2093059" name="Rectangle 3"/>
          <p:cNvSpPr>
            <a:spLocks noGrp="1" noChangeArrowheads="1"/>
          </p:cNvSpPr>
          <p:nvPr>
            <p:ph type="body" idx="1"/>
          </p:nvPr>
        </p:nvSpPr>
        <p:spPr>
          <a:xfrm>
            <a:off x="907765" y="4715153"/>
            <a:ext cx="4982147" cy="4466987"/>
          </a:xfrm>
        </p:spPr>
        <p:txBody>
          <a:bodyPr lIns="91493" tIns="45745" rIns="91493" bIns="45745"/>
          <a:lstStyle/>
          <a:p>
            <a:endParaRPr lang="es-ES_tradnl" dirty="0"/>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D4DE0C26-300E-4DF2-B89B-98B776B420F1}" type="datetime1">
              <a:rPr lang="es-ES_tradnl"/>
              <a:pPr/>
              <a:t>09/01/2020</a:t>
            </a:fld>
            <a:endParaRPr lang="es-ES_tradnl" dirty="0"/>
          </a:p>
        </p:txBody>
      </p:sp>
      <p:sp>
        <p:nvSpPr>
          <p:cNvPr id="5" name="Rectangle 7"/>
          <p:cNvSpPr>
            <a:spLocks noGrp="1" noChangeArrowheads="1"/>
          </p:cNvSpPr>
          <p:nvPr>
            <p:ph type="sldNum" sz="quarter" idx="5"/>
          </p:nvPr>
        </p:nvSpPr>
        <p:spPr>
          <a:ln/>
        </p:spPr>
        <p:txBody>
          <a:bodyPr/>
          <a:lstStyle/>
          <a:p>
            <a:fld id="{C7AF2BF3-F1B6-475A-B10D-B2CCB1296DCC}" type="slidenum">
              <a:rPr lang="es-ES_tradnl"/>
              <a:pPr/>
              <a:t>231</a:t>
            </a:fld>
            <a:endParaRPr lang="es-ES_tradnl" dirty="0"/>
          </a:p>
        </p:txBody>
      </p:sp>
      <p:sp>
        <p:nvSpPr>
          <p:cNvPr id="1939458" name="Rectangle 2"/>
          <p:cNvSpPr>
            <a:spLocks noGrp="1" noRot="1" noChangeAspect="1" noChangeArrowheads="1" noTextEdit="1"/>
          </p:cNvSpPr>
          <p:nvPr>
            <p:ph type="sldImg"/>
          </p:nvPr>
        </p:nvSpPr>
        <p:spPr>
          <a:ln/>
        </p:spPr>
      </p:sp>
      <p:sp>
        <p:nvSpPr>
          <p:cNvPr id="1939459" name="Rectangle 3"/>
          <p:cNvSpPr>
            <a:spLocks noGrp="1" noChangeArrowheads="1"/>
          </p:cNvSpPr>
          <p:nvPr>
            <p:ph type="body" idx="1"/>
          </p:nvPr>
        </p:nvSpPr>
        <p:spPr/>
        <p:txBody>
          <a:bodyPr/>
          <a:lstStyle/>
          <a:p>
            <a:endParaRPr lang="es-ES_tradnl" dirty="0"/>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F877C807-B12E-447C-8B72-06401C71AC5F}" type="datetime1">
              <a:rPr lang="es-ES_tradnl"/>
              <a:pPr/>
              <a:t>09/01/2020</a:t>
            </a:fld>
            <a:endParaRPr lang="es-ES_tradnl" dirty="0"/>
          </a:p>
        </p:txBody>
      </p:sp>
      <p:sp>
        <p:nvSpPr>
          <p:cNvPr id="5" name="Rectangle 7"/>
          <p:cNvSpPr>
            <a:spLocks noGrp="1" noChangeArrowheads="1"/>
          </p:cNvSpPr>
          <p:nvPr>
            <p:ph type="sldNum" sz="quarter" idx="5"/>
          </p:nvPr>
        </p:nvSpPr>
        <p:spPr>
          <a:ln/>
        </p:spPr>
        <p:txBody>
          <a:bodyPr/>
          <a:lstStyle/>
          <a:p>
            <a:fld id="{B712DC84-E6DA-4D87-8F62-99D3E8D2C412}" type="slidenum">
              <a:rPr lang="es-ES_tradnl"/>
              <a:pPr/>
              <a:t>232</a:t>
            </a:fld>
            <a:endParaRPr lang="es-ES_tradnl" dirty="0"/>
          </a:p>
        </p:txBody>
      </p:sp>
      <p:sp>
        <p:nvSpPr>
          <p:cNvPr id="1943554" name="Rectangle 2"/>
          <p:cNvSpPr>
            <a:spLocks noGrp="1" noRot="1" noChangeAspect="1" noChangeArrowheads="1" noTextEdit="1"/>
          </p:cNvSpPr>
          <p:nvPr>
            <p:ph type="sldImg"/>
          </p:nvPr>
        </p:nvSpPr>
        <p:spPr>
          <a:ln/>
        </p:spPr>
      </p:sp>
      <p:sp>
        <p:nvSpPr>
          <p:cNvPr id="1943555" name="Rectangle 3"/>
          <p:cNvSpPr>
            <a:spLocks noGrp="1" noChangeArrowheads="1"/>
          </p:cNvSpPr>
          <p:nvPr>
            <p:ph type="body" idx="1"/>
          </p:nvPr>
        </p:nvSpPr>
        <p:spPr/>
        <p:txBody>
          <a:bodyPr/>
          <a:lstStyle/>
          <a:p>
            <a:endParaRPr lang="es-ES_tradnl" dirty="0"/>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FAEB10A8-C2F5-4106-89F2-91A93D528BE6}" type="datetime1">
              <a:rPr lang="es-ES_tradnl"/>
              <a:pPr/>
              <a:t>09/01/2020</a:t>
            </a:fld>
            <a:endParaRPr lang="es-ES_tradnl" dirty="0"/>
          </a:p>
        </p:txBody>
      </p:sp>
      <p:sp>
        <p:nvSpPr>
          <p:cNvPr id="5" name="Rectangle 7"/>
          <p:cNvSpPr>
            <a:spLocks noGrp="1" noChangeArrowheads="1"/>
          </p:cNvSpPr>
          <p:nvPr>
            <p:ph type="sldNum" sz="quarter" idx="5"/>
          </p:nvPr>
        </p:nvSpPr>
        <p:spPr>
          <a:ln/>
        </p:spPr>
        <p:txBody>
          <a:bodyPr/>
          <a:lstStyle/>
          <a:p>
            <a:fld id="{9242C6AC-8FE7-45DB-AA7A-03E7E0C0A155}" type="slidenum">
              <a:rPr lang="es-ES_tradnl"/>
              <a:pPr/>
              <a:t>233</a:t>
            </a:fld>
            <a:endParaRPr lang="es-ES_tradnl" dirty="0"/>
          </a:p>
        </p:txBody>
      </p:sp>
      <p:sp>
        <p:nvSpPr>
          <p:cNvPr id="1950722" name="Rectangle 2"/>
          <p:cNvSpPr>
            <a:spLocks noGrp="1" noRot="1" noChangeAspect="1" noChangeArrowheads="1" noTextEdit="1"/>
          </p:cNvSpPr>
          <p:nvPr>
            <p:ph type="sldImg"/>
          </p:nvPr>
        </p:nvSpPr>
        <p:spPr>
          <a:ln/>
        </p:spPr>
      </p:sp>
      <p:sp>
        <p:nvSpPr>
          <p:cNvPr id="1950723" name="Rectangle 3"/>
          <p:cNvSpPr>
            <a:spLocks noGrp="1" noChangeArrowheads="1"/>
          </p:cNvSpPr>
          <p:nvPr>
            <p:ph type="body" idx="1"/>
          </p:nvPr>
        </p:nvSpPr>
        <p:spPr/>
        <p:txBody>
          <a:bodyPr/>
          <a:lstStyle/>
          <a:p>
            <a:endParaRPr lang="es-ES_tradnl" dirty="0"/>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D283EE2-0CF9-4A79-AEB9-A77A8DD44EB5}" type="slidenum">
              <a:rPr lang="es-ES_tradnl"/>
              <a:pPr/>
              <a:t>234</a:t>
            </a:fld>
            <a:endParaRPr lang="es-ES_tradnl"/>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p:cNvSpPr>
            <a:spLocks noGrp="1" noChangeArrowheads="1"/>
          </p:cNvSpPr>
          <p:nvPr>
            <p:ph type="sldNum" sz="quarter" idx="5"/>
          </p:nvPr>
        </p:nvSpPr>
        <p:spPr/>
        <p:txBody>
          <a:bodyPr/>
          <a:lstStyle/>
          <a:p>
            <a:pPr>
              <a:defRPr/>
            </a:pPr>
            <a:fld id="{AB21557C-8B31-47B9-85A0-D5D12279683D}" type="slidenum">
              <a:rPr lang="es-ES_tradnl" smtClean="0"/>
              <a:pPr>
                <a:defRPr/>
              </a:pPr>
              <a:t>235</a:t>
            </a:fld>
            <a:endParaRPr lang="es-ES_tradnl" smtClean="0"/>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p:spPr>
        <p:txBody>
          <a:bodyPr/>
          <a:lstStyle/>
          <a:p>
            <a:endParaRPr lang="es-ES" smtClean="0"/>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D4DE0C26-300E-4DF2-B89B-98B776B420F1}" type="datetime1">
              <a:rPr lang="es-ES_tradnl"/>
              <a:pPr/>
              <a:t>09/01/2020</a:t>
            </a:fld>
            <a:endParaRPr lang="es-ES_tradnl" dirty="0"/>
          </a:p>
        </p:txBody>
      </p:sp>
      <p:sp>
        <p:nvSpPr>
          <p:cNvPr id="5" name="Rectangle 7"/>
          <p:cNvSpPr>
            <a:spLocks noGrp="1" noChangeArrowheads="1"/>
          </p:cNvSpPr>
          <p:nvPr>
            <p:ph type="sldNum" sz="quarter" idx="5"/>
          </p:nvPr>
        </p:nvSpPr>
        <p:spPr>
          <a:ln/>
        </p:spPr>
        <p:txBody>
          <a:bodyPr/>
          <a:lstStyle/>
          <a:p>
            <a:fld id="{C7AF2BF3-F1B6-475A-B10D-B2CCB1296DCC}" type="slidenum">
              <a:rPr lang="es-ES_tradnl"/>
              <a:pPr/>
              <a:t>236</a:t>
            </a:fld>
            <a:endParaRPr lang="es-ES_tradnl" dirty="0"/>
          </a:p>
        </p:txBody>
      </p:sp>
      <p:sp>
        <p:nvSpPr>
          <p:cNvPr id="1939458" name="Rectangle 2"/>
          <p:cNvSpPr>
            <a:spLocks noGrp="1" noRot="1" noChangeAspect="1" noChangeArrowheads="1" noTextEdit="1"/>
          </p:cNvSpPr>
          <p:nvPr>
            <p:ph type="sldImg"/>
          </p:nvPr>
        </p:nvSpPr>
        <p:spPr>
          <a:ln/>
        </p:spPr>
      </p:sp>
      <p:sp>
        <p:nvSpPr>
          <p:cNvPr id="1939459" name="Rectangle 3"/>
          <p:cNvSpPr>
            <a:spLocks noGrp="1" noChangeArrowheads="1"/>
          </p:cNvSpPr>
          <p:nvPr>
            <p:ph type="body" idx="1"/>
          </p:nvPr>
        </p:nvSpPr>
        <p:spPr/>
        <p:txBody>
          <a:bodyPr/>
          <a:lstStyle/>
          <a:p>
            <a:endParaRPr lang="es-ES_tradnl" dirty="0"/>
          </a:p>
        </p:txBody>
      </p:sp>
    </p:spTree>
    <p:extLst>
      <p:ext uri="{BB962C8B-B14F-4D97-AF65-F5344CB8AC3E}">
        <p14:creationId xmlns="" xmlns:p14="http://schemas.microsoft.com/office/powerpoint/2010/main" val="3801506465"/>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D4DE0C26-300E-4DF2-B89B-98B776B420F1}" type="datetime1">
              <a:rPr lang="es-ES_tradnl"/>
              <a:pPr/>
              <a:t>09/01/2020</a:t>
            </a:fld>
            <a:endParaRPr lang="es-ES_tradnl" dirty="0"/>
          </a:p>
        </p:txBody>
      </p:sp>
      <p:sp>
        <p:nvSpPr>
          <p:cNvPr id="5" name="Rectangle 7"/>
          <p:cNvSpPr>
            <a:spLocks noGrp="1" noChangeArrowheads="1"/>
          </p:cNvSpPr>
          <p:nvPr>
            <p:ph type="sldNum" sz="quarter" idx="5"/>
          </p:nvPr>
        </p:nvSpPr>
        <p:spPr>
          <a:ln/>
        </p:spPr>
        <p:txBody>
          <a:bodyPr/>
          <a:lstStyle/>
          <a:p>
            <a:fld id="{C7AF2BF3-F1B6-475A-B10D-B2CCB1296DCC}" type="slidenum">
              <a:rPr lang="es-ES_tradnl"/>
              <a:pPr/>
              <a:t>237</a:t>
            </a:fld>
            <a:endParaRPr lang="es-ES_tradnl" dirty="0"/>
          </a:p>
        </p:txBody>
      </p:sp>
      <p:sp>
        <p:nvSpPr>
          <p:cNvPr id="1939458" name="Rectangle 2"/>
          <p:cNvSpPr>
            <a:spLocks noGrp="1" noRot="1" noChangeAspect="1" noChangeArrowheads="1" noTextEdit="1"/>
          </p:cNvSpPr>
          <p:nvPr>
            <p:ph type="sldImg"/>
          </p:nvPr>
        </p:nvSpPr>
        <p:spPr>
          <a:ln/>
        </p:spPr>
      </p:sp>
      <p:sp>
        <p:nvSpPr>
          <p:cNvPr id="1939459" name="Rectangle 3"/>
          <p:cNvSpPr>
            <a:spLocks noGrp="1" noChangeArrowheads="1"/>
          </p:cNvSpPr>
          <p:nvPr>
            <p:ph type="body" idx="1"/>
          </p:nvPr>
        </p:nvSpPr>
        <p:spPr/>
        <p:txBody>
          <a:bodyPr/>
          <a:lstStyle/>
          <a:p>
            <a:endParaRPr lang="es-ES_tradnl" dirty="0"/>
          </a:p>
        </p:txBody>
      </p:sp>
    </p:spTree>
    <p:extLst>
      <p:ext uri="{BB962C8B-B14F-4D97-AF65-F5344CB8AC3E}">
        <p14:creationId xmlns="" xmlns:p14="http://schemas.microsoft.com/office/powerpoint/2010/main" val="190929373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D4DE0C26-300E-4DF2-B89B-98B776B420F1}" type="datetime1">
              <a:rPr lang="es-ES_tradnl"/>
              <a:pPr/>
              <a:t>09/01/2020</a:t>
            </a:fld>
            <a:endParaRPr lang="es-ES_tradnl" dirty="0"/>
          </a:p>
        </p:txBody>
      </p:sp>
      <p:sp>
        <p:nvSpPr>
          <p:cNvPr id="5" name="Rectangle 7"/>
          <p:cNvSpPr>
            <a:spLocks noGrp="1" noChangeArrowheads="1"/>
          </p:cNvSpPr>
          <p:nvPr>
            <p:ph type="sldNum" sz="quarter" idx="5"/>
          </p:nvPr>
        </p:nvSpPr>
        <p:spPr>
          <a:ln/>
        </p:spPr>
        <p:txBody>
          <a:bodyPr/>
          <a:lstStyle/>
          <a:p>
            <a:fld id="{C7AF2BF3-F1B6-475A-B10D-B2CCB1296DCC}" type="slidenum">
              <a:rPr lang="es-ES_tradnl"/>
              <a:pPr/>
              <a:t>238</a:t>
            </a:fld>
            <a:endParaRPr lang="es-ES_tradnl" dirty="0"/>
          </a:p>
        </p:txBody>
      </p:sp>
      <p:sp>
        <p:nvSpPr>
          <p:cNvPr id="1939458" name="Rectangle 2"/>
          <p:cNvSpPr>
            <a:spLocks noGrp="1" noRot="1" noChangeAspect="1" noChangeArrowheads="1" noTextEdit="1"/>
          </p:cNvSpPr>
          <p:nvPr>
            <p:ph type="sldImg"/>
          </p:nvPr>
        </p:nvSpPr>
        <p:spPr>
          <a:ln/>
        </p:spPr>
      </p:sp>
      <p:sp>
        <p:nvSpPr>
          <p:cNvPr id="1939459" name="Rectangle 3"/>
          <p:cNvSpPr>
            <a:spLocks noGrp="1" noChangeArrowheads="1"/>
          </p:cNvSpPr>
          <p:nvPr>
            <p:ph type="body" idx="1"/>
          </p:nvPr>
        </p:nvSpPr>
        <p:spPr/>
        <p:txBody>
          <a:bodyPr/>
          <a:lstStyle/>
          <a:p>
            <a:endParaRPr lang="es-ES_tradnl" dirty="0"/>
          </a:p>
        </p:txBody>
      </p:sp>
    </p:spTree>
    <p:extLst>
      <p:ext uri="{BB962C8B-B14F-4D97-AF65-F5344CB8AC3E}">
        <p14:creationId xmlns="" xmlns:p14="http://schemas.microsoft.com/office/powerpoint/2010/main" val="41024741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_tradnl" dirty="0"/>
          </a:p>
        </p:txBody>
      </p:sp>
      <p:sp>
        <p:nvSpPr>
          <p:cNvPr id="4" name="3 Marcador de número de diapositiva"/>
          <p:cNvSpPr>
            <a:spLocks noGrp="1"/>
          </p:cNvSpPr>
          <p:nvPr>
            <p:ph type="sldNum" sz="quarter" idx="10"/>
          </p:nvPr>
        </p:nvSpPr>
        <p:spPr/>
        <p:txBody>
          <a:bodyPr/>
          <a:lstStyle/>
          <a:p>
            <a:pPr>
              <a:defRPr/>
            </a:pPr>
            <a:fld id="{A1BBC27D-B263-4D1F-B13B-B34C856CCA43}" type="slidenum">
              <a:rPr lang="es-ES_tradnl" smtClean="0"/>
              <a:pPr>
                <a:defRPr/>
              </a:pPr>
              <a:t>8</a:t>
            </a:fld>
            <a:endParaRPr lang="es-ES_tradnl"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4E972CB8-50C7-4ABD-A2A7-622DC9D0E092}"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F4195AB5-8CDF-4649-B78F-4A200FA0F45D}" type="slidenum">
              <a:rPr lang="es-ES_tradnl" altLang="es-ES"/>
              <a:pPr/>
              <a:t>34</a:t>
            </a:fld>
            <a:endParaRPr lang="es-ES_tradnl" altLang="es-ES"/>
          </a:p>
        </p:txBody>
      </p:sp>
      <p:sp>
        <p:nvSpPr>
          <p:cNvPr id="2312194" name="Rectangle 2"/>
          <p:cNvSpPr>
            <a:spLocks noGrp="1" noRot="1" noChangeAspect="1" noChangeArrowheads="1" noTextEdit="1"/>
          </p:cNvSpPr>
          <p:nvPr>
            <p:ph type="sldImg"/>
          </p:nvPr>
        </p:nvSpPr>
        <p:spPr>
          <a:xfrm>
            <a:off x="704850" y="744538"/>
            <a:ext cx="5373688" cy="3721100"/>
          </a:xfrm>
          <a:ln/>
        </p:spPr>
      </p:sp>
      <p:sp>
        <p:nvSpPr>
          <p:cNvPr id="2312195"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2898845041"/>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D4DE0C26-300E-4DF2-B89B-98B776B420F1}" type="datetime1">
              <a:rPr lang="es-ES_tradnl"/>
              <a:pPr/>
              <a:t>09/01/2020</a:t>
            </a:fld>
            <a:endParaRPr lang="es-ES_tradnl" dirty="0"/>
          </a:p>
        </p:txBody>
      </p:sp>
      <p:sp>
        <p:nvSpPr>
          <p:cNvPr id="5" name="Rectangle 7"/>
          <p:cNvSpPr>
            <a:spLocks noGrp="1" noChangeArrowheads="1"/>
          </p:cNvSpPr>
          <p:nvPr>
            <p:ph type="sldNum" sz="quarter" idx="5"/>
          </p:nvPr>
        </p:nvSpPr>
        <p:spPr>
          <a:ln/>
        </p:spPr>
        <p:txBody>
          <a:bodyPr/>
          <a:lstStyle/>
          <a:p>
            <a:fld id="{C7AF2BF3-F1B6-475A-B10D-B2CCB1296DCC}" type="slidenum">
              <a:rPr lang="es-ES_tradnl"/>
              <a:pPr/>
              <a:t>239</a:t>
            </a:fld>
            <a:endParaRPr lang="es-ES_tradnl" dirty="0"/>
          </a:p>
        </p:txBody>
      </p:sp>
      <p:sp>
        <p:nvSpPr>
          <p:cNvPr id="1939458" name="Rectangle 2"/>
          <p:cNvSpPr>
            <a:spLocks noGrp="1" noRot="1" noChangeAspect="1" noChangeArrowheads="1" noTextEdit="1"/>
          </p:cNvSpPr>
          <p:nvPr>
            <p:ph type="sldImg"/>
          </p:nvPr>
        </p:nvSpPr>
        <p:spPr>
          <a:ln/>
        </p:spPr>
      </p:sp>
      <p:sp>
        <p:nvSpPr>
          <p:cNvPr id="1939459" name="Rectangle 3"/>
          <p:cNvSpPr>
            <a:spLocks noGrp="1" noChangeArrowheads="1"/>
          </p:cNvSpPr>
          <p:nvPr>
            <p:ph type="body" idx="1"/>
          </p:nvPr>
        </p:nvSpPr>
        <p:spPr/>
        <p:txBody>
          <a:bodyPr/>
          <a:lstStyle/>
          <a:p>
            <a:endParaRPr lang="es-ES_tradnl" dirty="0"/>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p:txBody>
          <a:bodyPr/>
          <a:lstStyle/>
          <a:p>
            <a:pPr>
              <a:defRPr/>
            </a:pPr>
            <a:fld id="{D6366285-FF09-4CFD-AC9B-5F003A46C7CE}" type="slidenum">
              <a:rPr lang="es-ES_tradnl" smtClean="0"/>
              <a:pPr>
                <a:defRPr/>
              </a:pPr>
              <a:t>242</a:t>
            </a:fld>
            <a:endParaRPr lang="es-ES_tradnl" smtClean="0"/>
          </a:p>
        </p:txBody>
      </p:sp>
      <p:sp>
        <p:nvSpPr>
          <p:cNvPr id="28675" name="Rectangle 2"/>
          <p:cNvSpPr>
            <a:spLocks noGrp="1" noRot="1" noChangeAspect="1" noChangeArrowheads="1" noTextEdit="1"/>
          </p:cNvSpPr>
          <p:nvPr>
            <p:ph type="sldImg"/>
          </p:nvPr>
        </p:nvSpPr>
        <p:spPr>
          <a:ln/>
        </p:spPr>
      </p:sp>
      <p:sp>
        <p:nvSpPr>
          <p:cNvPr id="2867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p:txBody>
          <a:bodyPr/>
          <a:lstStyle/>
          <a:p>
            <a:pPr>
              <a:defRPr/>
            </a:pPr>
            <a:fld id="{E321142E-DF2B-4FAB-BFE1-30611B972F17}" type="slidenum">
              <a:rPr lang="es-ES_tradnl" smtClean="0"/>
              <a:pPr>
                <a:defRPr/>
              </a:pPr>
              <a:t>243</a:t>
            </a:fld>
            <a:endParaRPr lang="es-ES_tradnl" smtClean="0"/>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p:txBody>
          <a:bodyPr/>
          <a:lstStyle/>
          <a:p>
            <a:pPr>
              <a:defRPr/>
            </a:pPr>
            <a:fld id="{8C522AA5-3005-4A34-8BCE-5880DA3B14FE}" type="slidenum">
              <a:rPr lang="es-ES_tradnl" smtClean="0"/>
              <a:pPr>
                <a:defRPr/>
              </a:pPr>
              <a:t>244</a:t>
            </a:fld>
            <a:endParaRPr lang="es-ES_tradnl" smtClean="0"/>
          </a:p>
        </p:txBody>
      </p:sp>
      <p:sp>
        <p:nvSpPr>
          <p:cNvPr id="30723" name="Rectangle 2"/>
          <p:cNvSpPr>
            <a:spLocks noGrp="1" noRot="1" noChangeAspect="1" noChangeArrowheads="1" noTextEdit="1"/>
          </p:cNvSpPr>
          <p:nvPr>
            <p:ph type="sldImg"/>
          </p:nvPr>
        </p:nvSpPr>
        <p:spPr>
          <a:ln/>
        </p:spPr>
      </p:sp>
      <p:sp>
        <p:nvSpPr>
          <p:cNvPr id="3072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p:txBody>
          <a:bodyPr/>
          <a:lstStyle/>
          <a:p>
            <a:pPr>
              <a:defRPr/>
            </a:pPr>
            <a:fld id="{46480AE0-BCE4-4368-A475-0CD1A9398152}" type="slidenum">
              <a:rPr lang="es-ES_tradnl" smtClean="0"/>
              <a:pPr>
                <a:defRPr/>
              </a:pPr>
              <a:t>246</a:t>
            </a:fld>
            <a:endParaRPr lang="es-ES_tradnl" smtClean="0"/>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p:txBody>
          <a:bodyPr/>
          <a:lstStyle/>
          <a:p>
            <a:pPr>
              <a:defRPr/>
            </a:pPr>
            <a:fld id="{A3196A50-9A70-4C9D-8AFF-30D9FFA2FC2D}" type="slidenum">
              <a:rPr lang="es-ES_tradnl" smtClean="0"/>
              <a:pPr>
                <a:defRPr/>
              </a:pPr>
              <a:t>247</a:t>
            </a:fld>
            <a:endParaRPr lang="es-ES_tradnl" smtClean="0"/>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24632550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p:txBody>
          <a:bodyPr/>
          <a:lstStyle/>
          <a:p>
            <a:pPr>
              <a:defRPr/>
            </a:pPr>
            <a:fld id="{7ED2E3B1-9778-42C1-925A-5C3DC535AABD}" type="slidenum">
              <a:rPr lang="es-ES_tradnl" smtClean="0"/>
              <a:pPr>
                <a:defRPr/>
              </a:pPr>
              <a:t>248</a:t>
            </a:fld>
            <a:endParaRPr lang="es-ES_tradnl" smtClean="0"/>
          </a:p>
        </p:txBody>
      </p:sp>
      <p:sp>
        <p:nvSpPr>
          <p:cNvPr id="33795"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971623783"/>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p:txBody>
          <a:bodyPr/>
          <a:lstStyle/>
          <a:p>
            <a:pPr>
              <a:defRPr/>
            </a:pPr>
            <a:fld id="{412508ED-7AA7-4CE8-8C5A-4EB30C85F9C6}" type="slidenum">
              <a:rPr lang="es-ES_tradnl" smtClean="0"/>
              <a:pPr>
                <a:defRPr/>
              </a:pPr>
              <a:t>249</a:t>
            </a:fld>
            <a:endParaRPr lang="es-ES_tradnl" smtClean="0"/>
          </a:p>
        </p:txBody>
      </p:sp>
      <p:sp>
        <p:nvSpPr>
          <p:cNvPr id="34819" name="Rectangle 2"/>
          <p:cNvSpPr>
            <a:spLocks noGrp="1" noRot="1" noChangeAspect="1" noChangeArrowheads="1" noTextEdit="1"/>
          </p:cNvSpPr>
          <p:nvPr>
            <p:ph type="sldImg"/>
          </p:nvPr>
        </p:nvSpPr>
        <p:spPr>
          <a:ln/>
        </p:spPr>
      </p:sp>
      <p:sp>
        <p:nvSpPr>
          <p:cNvPr id="3482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915330293"/>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p:txBody>
          <a:bodyPr/>
          <a:lstStyle/>
          <a:p>
            <a:pPr>
              <a:defRPr/>
            </a:pPr>
            <a:fld id="{44A01392-B186-4C48-95BE-CF72ECA31D3D}" type="slidenum">
              <a:rPr lang="es-ES_tradnl" smtClean="0"/>
              <a:pPr>
                <a:defRPr/>
              </a:pPr>
              <a:t>250</a:t>
            </a:fld>
            <a:endParaRPr lang="es-ES_tradnl" smtClean="0"/>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992718325"/>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p:txBody>
          <a:bodyPr/>
          <a:lstStyle/>
          <a:p>
            <a:pPr>
              <a:defRPr/>
            </a:pPr>
            <a:fld id="{92E14AD7-A8C2-441C-8613-7BE8680F95FB}" type="slidenum">
              <a:rPr lang="es-ES_tradnl" smtClean="0"/>
              <a:pPr>
                <a:defRPr/>
              </a:pPr>
              <a:t>251</a:t>
            </a:fld>
            <a:endParaRPr lang="es-ES_tradnl" smtClean="0"/>
          </a:p>
        </p:txBody>
      </p:sp>
      <p:sp>
        <p:nvSpPr>
          <p:cNvPr id="36867" name="Rectangle 2"/>
          <p:cNvSpPr>
            <a:spLocks noGrp="1" noRot="1" noChangeAspect="1" noChangeArrowheads="1" noTextEdit="1"/>
          </p:cNvSpPr>
          <p:nvPr>
            <p:ph type="sldImg"/>
          </p:nvPr>
        </p:nvSpPr>
        <p:spPr>
          <a:ln/>
        </p:spPr>
      </p:sp>
      <p:sp>
        <p:nvSpPr>
          <p:cNvPr id="3686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051395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027F0C70-16AA-409A-994B-C9457A943F34}"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311DA689-6B7B-4162-A1FB-5B8184E854DE}" type="slidenum">
              <a:rPr lang="es-ES_tradnl" altLang="es-ES"/>
              <a:pPr/>
              <a:t>36</a:t>
            </a:fld>
            <a:endParaRPr lang="es-ES_tradnl" altLang="es-ES"/>
          </a:p>
        </p:txBody>
      </p:sp>
      <p:sp>
        <p:nvSpPr>
          <p:cNvPr id="2263042" name="Rectangle 2"/>
          <p:cNvSpPr>
            <a:spLocks noGrp="1" noRot="1" noChangeAspect="1" noChangeArrowheads="1" noTextEdit="1"/>
          </p:cNvSpPr>
          <p:nvPr>
            <p:ph type="sldImg"/>
          </p:nvPr>
        </p:nvSpPr>
        <p:spPr>
          <a:xfrm>
            <a:off x="704850" y="744538"/>
            <a:ext cx="5373688" cy="3721100"/>
          </a:xfrm>
          <a:ln/>
        </p:spPr>
      </p:sp>
      <p:sp>
        <p:nvSpPr>
          <p:cNvPr id="2263043"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2632231969"/>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p:txBody>
          <a:bodyPr/>
          <a:lstStyle/>
          <a:p>
            <a:pPr>
              <a:defRPr/>
            </a:pPr>
            <a:fld id="{4BD91FA2-6FA2-48F9-AED7-CC1F46633A2D}" type="slidenum">
              <a:rPr lang="es-ES_tradnl" smtClean="0"/>
              <a:pPr>
                <a:defRPr/>
              </a:pPr>
              <a:t>252</a:t>
            </a:fld>
            <a:endParaRPr lang="es-ES_tradnl" smtClean="0"/>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03119134"/>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p:txBody>
          <a:bodyPr/>
          <a:lstStyle/>
          <a:p>
            <a:pPr>
              <a:defRPr/>
            </a:pPr>
            <a:fld id="{46480AE0-BCE4-4368-A475-0CD1A9398152}" type="slidenum">
              <a:rPr lang="es-ES_tradnl" smtClean="0"/>
              <a:pPr>
                <a:defRPr/>
              </a:pPr>
              <a:t>254</a:t>
            </a:fld>
            <a:endParaRPr lang="es-ES_tradnl" smtClean="0"/>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205752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p:txBody>
          <a:bodyPr/>
          <a:lstStyle/>
          <a:p>
            <a:pPr>
              <a:defRPr/>
            </a:pPr>
            <a:fld id="{46480AE0-BCE4-4368-A475-0CD1A9398152}" type="slidenum">
              <a:rPr lang="es-ES_tradnl" smtClean="0"/>
              <a:pPr>
                <a:defRPr/>
              </a:pPr>
              <a:t>255</a:t>
            </a:fld>
            <a:endParaRPr lang="es-ES_tradnl" smtClean="0"/>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774606941"/>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p:txBody>
          <a:bodyPr/>
          <a:lstStyle/>
          <a:p>
            <a:pPr>
              <a:defRPr/>
            </a:pPr>
            <a:fld id="{46480AE0-BCE4-4368-A475-0CD1A9398152}" type="slidenum">
              <a:rPr lang="es-ES_tradnl" smtClean="0"/>
              <a:pPr>
                <a:defRPr/>
              </a:pPr>
              <a:t>256</a:t>
            </a:fld>
            <a:endParaRPr lang="es-ES_tradnl" smtClean="0"/>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32323228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258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259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260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p:spPr>
        <p:txBody>
          <a:bodyPr/>
          <a:lstStyle/>
          <a:p>
            <a:fld id="{2814A1EF-801E-458C-9E2D-A2D1A9C2BA95}" type="slidenum">
              <a:rPr lang="es-ES_tradnl" smtClean="0">
                <a:latin typeface="Arial" pitchFamily="34" charset="0"/>
              </a:rPr>
              <a:pPr/>
              <a:t>261</a:t>
            </a:fld>
            <a:endParaRPr lang="es-ES_tradnl" smtClean="0">
              <a:latin typeface="Arial" pitchFamily="34" charset="0"/>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p:spPr>
        <p:txBody>
          <a:bodyPr/>
          <a:lstStyle/>
          <a:p>
            <a:endParaRPr lang="es-ES_tradnl" smtClean="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p:spPr>
        <p:txBody>
          <a:bodyPr/>
          <a:lstStyle/>
          <a:p>
            <a:fld id="{2814A1EF-801E-458C-9E2D-A2D1A9C2BA95}" type="slidenum">
              <a:rPr lang="es-ES_tradnl" smtClean="0">
                <a:latin typeface="Arial" pitchFamily="34" charset="0"/>
              </a:rPr>
              <a:pPr/>
              <a:t>262</a:t>
            </a:fld>
            <a:endParaRPr lang="es-ES_tradnl" smtClean="0">
              <a:latin typeface="Arial" pitchFamily="34" charset="0"/>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p:spPr>
        <p:txBody>
          <a:bodyPr/>
          <a:lstStyle/>
          <a:p>
            <a:endParaRPr lang="es-ES_tradnl" smtClean="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p:spPr>
        <p:txBody>
          <a:bodyPr/>
          <a:lstStyle/>
          <a:p>
            <a:fld id="{8B9F003A-3486-4A40-94A3-E9047A405FD9}" type="slidenum">
              <a:rPr lang="es-ES_tradnl" smtClean="0">
                <a:latin typeface="Arial" pitchFamily="34" charset="0"/>
              </a:rPr>
              <a:pPr/>
              <a:t>263</a:t>
            </a:fld>
            <a:endParaRPr lang="es-ES_tradnl" smtClean="0">
              <a:latin typeface="Arial" pitchFamily="34" charset="0"/>
            </a:endParaRPr>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268565839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4E972CB8-50C7-4ABD-A2A7-622DC9D0E092}"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F4195AB5-8CDF-4649-B78F-4A200FA0F45D}" type="slidenum">
              <a:rPr lang="es-ES_tradnl" altLang="es-ES"/>
              <a:pPr/>
              <a:t>37</a:t>
            </a:fld>
            <a:endParaRPr lang="es-ES_tradnl" altLang="es-ES"/>
          </a:p>
        </p:txBody>
      </p:sp>
      <p:sp>
        <p:nvSpPr>
          <p:cNvPr id="2312194" name="Rectangle 2"/>
          <p:cNvSpPr>
            <a:spLocks noGrp="1" noRot="1" noChangeAspect="1" noChangeArrowheads="1" noTextEdit="1"/>
          </p:cNvSpPr>
          <p:nvPr>
            <p:ph type="sldImg"/>
          </p:nvPr>
        </p:nvSpPr>
        <p:spPr>
          <a:xfrm>
            <a:off x="704850" y="744538"/>
            <a:ext cx="5373688" cy="3721100"/>
          </a:xfrm>
          <a:ln/>
        </p:spPr>
      </p:sp>
      <p:sp>
        <p:nvSpPr>
          <p:cNvPr id="2312195"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3850192057"/>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p:spPr>
        <p:txBody>
          <a:bodyPr/>
          <a:lstStyle/>
          <a:p>
            <a:fld id="{0FB7F5DF-D808-4709-BDCB-5CC40A2829D0}" type="slidenum">
              <a:rPr lang="es-ES_tradnl" smtClean="0">
                <a:latin typeface="Arial" pitchFamily="34" charset="0"/>
              </a:rPr>
              <a:pPr/>
              <a:t>264</a:t>
            </a:fld>
            <a:endParaRPr lang="es-ES_tradnl" smtClean="0">
              <a:latin typeface="Arial" pitchFamily="34" charset="0"/>
            </a:endParaRPr>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 xmlns:p14="http://schemas.microsoft.com/office/powerpoint/2010/main" val="2647352764"/>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_tradnl" dirty="0"/>
          </a:p>
        </p:txBody>
      </p:sp>
      <p:sp>
        <p:nvSpPr>
          <p:cNvPr id="4" name="3 Marcador de número de diapositiva"/>
          <p:cNvSpPr>
            <a:spLocks noGrp="1"/>
          </p:cNvSpPr>
          <p:nvPr>
            <p:ph type="sldNum" sz="quarter" idx="10"/>
          </p:nvPr>
        </p:nvSpPr>
        <p:spPr/>
        <p:txBody>
          <a:bodyPr/>
          <a:lstStyle/>
          <a:p>
            <a:pPr>
              <a:defRPr/>
            </a:pPr>
            <a:fld id="{A1BBC27D-B263-4D1F-B13B-B34C856CCA43}" type="slidenum">
              <a:rPr lang="es-ES_tradnl" smtClean="0"/>
              <a:pPr>
                <a:defRPr/>
              </a:pPr>
              <a:t>266</a:t>
            </a:fld>
            <a:endParaRPr lang="es-ES_tradnl" dirty="0"/>
          </a:p>
        </p:txBody>
      </p:sp>
    </p:spTree>
    <p:extLst>
      <p:ext uri="{BB962C8B-B14F-4D97-AF65-F5344CB8AC3E}">
        <p14:creationId xmlns="" xmlns:p14="http://schemas.microsoft.com/office/powerpoint/2010/main" val="2624343174"/>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FDB64561-99F1-46DD-9F65-843EB8C241D7}" type="slidenum">
              <a:rPr lang="es-ES_tradnl" smtClean="0"/>
              <a:pPr>
                <a:defRPr/>
              </a:pPr>
              <a:t>269</a:t>
            </a:fld>
            <a:endParaRPr lang="es-ES_tradnl" dirty="0" smtClean="0"/>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00468332"/>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FDB64561-99F1-46DD-9F65-843EB8C241D7}" type="slidenum">
              <a:rPr lang="es-ES_tradnl" smtClean="0"/>
              <a:pPr>
                <a:defRPr/>
              </a:pPr>
              <a:t>270</a:t>
            </a:fld>
            <a:endParaRPr lang="es-ES_tradnl" dirty="0" smtClean="0"/>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93710159"/>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6AE91D04-A9B6-4A26-A32C-D8E4514E4DEA}" type="slidenum">
              <a:rPr lang="es-ES_tradnl" smtClean="0"/>
              <a:pPr>
                <a:defRPr/>
              </a:pPr>
              <a:t>271</a:t>
            </a:fld>
            <a:endParaRPr lang="es-ES_tradnl" dirty="0" smtClean="0"/>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756832969"/>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E3270E36-3EC6-4E77-8CBA-473B7BA4EB2B}" type="slidenum">
              <a:rPr lang="es-ES_tradnl" smtClean="0"/>
              <a:pPr>
                <a:defRPr/>
              </a:pPr>
              <a:t>272</a:t>
            </a:fld>
            <a:endParaRPr lang="es-ES_tradnl" dirty="0" smtClean="0"/>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900764332"/>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EFFBAF3-E05E-4797-8716-27C37433F6B3}" type="slidenum">
              <a:rPr lang="es-ES_tradnl" smtClean="0"/>
              <a:pPr>
                <a:defRPr/>
              </a:pPr>
              <a:t>273</a:t>
            </a:fld>
            <a:endParaRPr lang="es-ES_tradnl" dirty="0" smtClean="0"/>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771177404"/>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_tradnl" dirty="0"/>
          </a:p>
        </p:txBody>
      </p:sp>
      <p:sp>
        <p:nvSpPr>
          <p:cNvPr id="4" name="3 Marcador de número de diapositiva"/>
          <p:cNvSpPr>
            <a:spLocks noGrp="1"/>
          </p:cNvSpPr>
          <p:nvPr>
            <p:ph type="sldNum" sz="quarter" idx="10"/>
          </p:nvPr>
        </p:nvSpPr>
        <p:spPr/>
        <p:txBody>
          <a:bodyPr/>
          <a:lstStyle/>
          <a:p>
            <a:pPr>
              <a:defRPr/>
            </a:pPr>
            <a:fld id="{A1BBC27D-B263-4D1F-B13B-B34C856CCA43}" type="slidenum">
              <a:rPr lang="es-ES_tradnl" smtClean="0"/>
              <a:pPr>
                <a:defRPr/>
              </a:pPr>
              <a:t>274</a:t>
            </a:fld>
            <a:endParaRPr lang="es-ES_tradnl" dirty="0"/>
          </a:p>
        </p:txBody>
      </p:sp>
    </p:spTree>
    <p:extLst>
      <p:ext uri="{BB962C8B-B14F-4D97-AF65-F5344CB8AC3E}">
        <p14:creationId xmlns="" xmlns:p14="http://schemas.microsoft.com/office/powerpoint/2010/main" val="56408935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275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83032564"/>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276</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046321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027F0C70-16AA-409A-994B-C9457A943F34}"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311DA689-6B7B-4162-A1FB-5B8184E854DE}" type="slidenum">
              <a:rPr lang="es-ES_tradnl" altLang="es-ES"/>
              <a:pPr/>
              <a:t>38</a:t>
            </a:fld>
            <a:endParaRPr lang="es-ES_tradnl" altLang="es-ES"/>
          </a:p>
        </p:txBody>
      </p:sp>
      <p:sp>
        <p:nvSpPr>
          <p:cNvPr id="2263042" name="Rectangle 2"/>
          <p:cNvSpPr>
            <a:spLocks noGrp="1" noRot="1" noChangeAspect="1" noChangeArrowheads="1" noTextEdit="1"/>
          </p:cNvSpPr>
          <p:nvPr>
            <p:ph type="sldImg"/>
          </p:nvPr>
        </p:nvSpPr>
        <p:spPr>
          <a:xfrm>
            <a:off x="704850" y="744538"/>
            <a:ext cx="5373688" cy="3721100"/>
          </a:xfrm>
          <a:ln/>
        </p:spPr>
      </p:sp>
      <p:sp>
        <p:nvSpPr>
          <p:cNvPr id="2263043"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393581809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277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893229257"/>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278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876786313"/>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279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809146667"/>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3228585"/>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8693731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282</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59428103"/>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283</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974707879"/>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284</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3228585"/>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179277752"/>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286</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03498810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4E972CB8-50C7-4ABD-A2A7-622DC9D0E092}"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F4195AB5-8CDF-4649-B78F-4A200FA0F45D}" type="slidenum">
              <a:rPr lang="es-ES_tradnl" altLang="es-ES"/>
              <a:pPr/>
              <a:t>39</a:t>
            </a:fld>
            <a:endParaRPr lang="es-ES_tradnl" altLang="es-ES"/>
          </a:p>
        </p:txBody>
      </p:sp>
      <p:sp>
        <p:nvSpPr>
          <p:cNvPr id="2312194" name="Rectangle 2"/>
          <p:cNvSpPr>
            <a:spLocks noGrp="1" noRot="1" noChangeAspect="1" noChangeArrowheads="1" noTextEdit="1"/>
          </p:cNvSpPr>
          <p:nvPr>
            <p:ph type="sldImg"/>
          </p:nvPr>
        </p:nvSpPr>
        <p:spPr>
          <a:xfrm>
            <a:off x="704850" y="744538"/>
            <a:ext cx="5373688" cy="3721100"/>
          </a:xfrm>
          <a:ln/>
        </p:spPr>
      </p:sp>
      <p:sp>
        <p:nvSpPr>
          <p:cNvPr id="2312195"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425490297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00843434"/>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868601354"/>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289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281023265"/>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290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28102326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291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3228585"/>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292</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28102326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293</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3228585"/>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294</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3228585"/>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296</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297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40</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59931991"/>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298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299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300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EE126D38-4F15-44C8-AF4C-2397D6A527A0}" type="slidenum">
              <a:rPr lang="es-ES_tradnl" smtClean="0">
                <a:latin typeface="Arial" charset="0"/>
              </a:rPr>
              <a:pPr/>
              <a:t>301</a:t>
            </a:fld>
            <a:endParaRPr lang="es-ES_tradnl" smtClean="0">
              <a:latin typeface="Arial" charset="0"/>
            </a:endParaRPr>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endParaRPr lang="es-ES_tradnl" smtClean="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p:cNvSpPr>
            <a:spLocks noGrp="1" noChangeArrowheads="1"/>
          </p:cNvSpPr>
          <p:nvPr>
            <p:ph type="sldNum" sz="quarter" idx="5"/>
          </p:nvPr>
        </p:nvSpPr>
        <p:spPr>
          <a:noFill/>
        </p:spPr>
        <p:txBody>
          <a:bodyPr/>
          <a:lstStyle/>
          <a:p>
            <a:fld id="{3A8D4780-CDC2-4B1C-955B-35313755FAAA}" type="slidenum">
              <a:rPr lang="es-ES_tradnl" smtClean="0">
                <a:latin typeface="Arial" pitchFamily="34" charset="0"/>
              </a:rPr>
              <a:pPr/>
              <a:t>302</a:t>
            </a:fld>
            <a:endParaRPr lang="es-ES_tradnl" smtClean="0">
              <a:latin typeface="Arial" pitchFamily="34" charset="0"/>
            </a:endParaRPr>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p:spPr>
        <p:txBody>
          <a:bodyPr/>
          <a:lstStyle/>
          <a:p>
            <a:endParaRPr lang="es-ES_tradnl" smtClean="0"/>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303</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62223658"/>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304</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146928859"/>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308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285731583"/>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309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327695535"/>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310</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531956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p:cNvSpPr>
            <a:spLocks noGrp="1" noChangeArrowheads="1"/>
          </p:cNvSpPr>
          <p:nvPr>
            <p:ph type="sldNum" sz="quarter" idx="5"/>
          </p:nvPr>
        </p:nvSpPr>
        <p:spPr>
          <a:noFill/>
        </p:spPr>
        <p:txBody>
          <a:bodyPr/>
          <a:lstStyle/>
          <a:p>
            <a:fld id="{3A8D4780-CDC2-4B1C-955B-35313755FAAA}" type="slidenum">
              <a:rPr lang="es-ES_tradnl" smtClean="0">
                <a:latin typeface="Arial" pitchFamily="34" charset="0"/>
              </a:rPr>
              <a:pPr/>
              <a:t>41</a:t>
            </a:fld>
            <a:endParaRPr lang="es-ES_tradnl" smtClean="0">
              <a:latin typeface="Arial" pitchFamily="34" charset="0"/>
            </a:endParaRPr>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3643456559"/>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313</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492948791"/>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316</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279689735"/>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319</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915594905"/>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320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831080321"/>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_tradnl" dirty="0"/>
          </a:p>
        </p:txBody>
      </p:sp>
      <p:sp>
        <p:nvSpPr>
          <p:cNvPr id="4" name="3 Marcador de número de diapositiva"/>
          <p:cNvSpPr>
            <a:spLocks noGrp="1"/>
          </p:cNvSpPr>
          <p:nvPr>
            <p:ph type="sldNum" sz="quarter" idx="10"/>
          </p:nvPr>
        </p:nvSpPr>
        <p:spPr/>
        <p:txBody>
          <a:bodyPr/>
          <a:lstStyle/>
          <a:p>
            <a:pPr>
              <a:defRPr/>
            </a:pPr>
            <a:fld id="{A1BBC27D-B263-4D1F-B13B-B34C856CCA43}" type="slidenum">
              <a:rPr lang="es-ES_tradnl" smtClean="0"/>
              <a:pPr>
                <a:defRPr/>
              </a:pPr>
              <a:t>321</a:t>
            </a:fld>
            <a:endParaRPr lang="es-ES_tradnl" dirty="0"/>
          </a:p>
        </p:txBody>
      </p:sp>
    </p:spTree>
    <p:extLst>
      <p:ext uri="{BB962C8B-B14F-4D97-AF65-F5344CB8AC3E}">
        <p14:creationId xmlns="" xmlns:p14="http://schemas.microsoft.com/office/powerpoint/2010/main" val="1428709331"/>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_tradnl" dirty="0"/>
          </a:p>
        </p:txBody>
      </p:sp>
      <p:sp>
        <p:nvSpPr>
          <p:cNvPr id="4" name="3 Marcador de número de diapositiva"/>
          <p:cNvSpPr>
            <a:spLocks noGrp="1"/>
          </p:cNvSpPr>
          <p:nvPr>
            <p:ph type="sldNum" sz="quarter" idx="10"/>
          </p:nvPr>
        </p:nvSpPr>
        <p:spPr/>
        <p:txBody>
          <a:bodyPr/>
          <a:lstStyle/>
          <a:p>
            <a:pPr>
              <a:defRPr/>
            </a:pPr>
            <a:fld id="{A1BBC27D-B263-4D1F-B13B-B34C856CCA43}" type="slidenum">
              <a:rPr lang="es-ES_tradnl" smtClean="0"/>
              <a:pPr>
                <a:defRPr/>
              </a:pPr>
              <a:t>322</a:t>
            </a:fld>
            <a:endParaRPr lang="es-ES_tradnl" dirty="0"/>
          </a:p>
        </p:txBody>
      </p:sp>
    </p:spTree>
    <p:extLst>
      <p:ext uri="{BB962C8B-B14F-4D97-AF65-F5344CB8AC3E}">
        <p14:creationId xmlns="" xmlns:p14="http://schemas.microsoft.com/office/powerpoint/2010/main" val="609905845"/>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323</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381311492"/>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324</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200908646"/>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325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338487879"/>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326</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33072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42</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943042569"/>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327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247758729"/>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328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489786274"/>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329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75211139"/>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330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38245579"/>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331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929490638"/>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332</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0702202"/>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98A2938-8CC5-411C-AB75-BB33817B478B}" type="slidenum">
              <a:rPr lang="es-ES_tradnl"/>
              <a:pPr>
                <a:defRPr/>
              </a:pPr>
              <a:t>333</a:t>
            </a:fld>
            <a:endParaRPr lang="es-ES_tradnl"/>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3318224656"/>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p:spPr>
        <p:txBody>
          <a:bodyPr/>
          <a:lstStyle/>
          <a:p>
            <a:fld id="{6DC02A2C-3B2E-4998-AB97-3C3522C5A6E1}" type="slidenum">
              <a:rPr lang="es-ES_tradnl" smtClean="0">
                <a:latin typeface="Arial" pitchFamily="34" charset="0"/>
              </a:rPr>
              <a:pPr/>
              <a:t>334</a:t>
            </a:fld>
            <a:endParaRPr lang="es-ES_tradnl" smtClean="0">
              <a:latin typeface="Arial" pitchFamily="34" charset="0"/>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3255646328"/>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335</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093510205"/>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DA23D08A-77A9-4034-AC30-94BCC811E33C}" type="slidenum">
              <a:rPr lang="es-ES_tradnl" smtClean="0">
                <a:latin typeface="Arial" charset="0"/>
              </a:rPr>
              <a:pPr/>
              <a:t>336</a:t>
            </a:fld>
            <a:endParaRPr lang="es-ES_tradnl" smtClean="0">
              <a:latin typeface="Arial" charset="0"/>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37014830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p:txBody>
          <a:bodyPr/>
          <a:lstStyle/>
          <a:p>
            <a:pPr>
              <a:defRPr/>
            </a:pPr>
            <a:fld id="{1B4D58F7-CB31-4CAA-8D78-8626AA2B65EA}" type="slidenum">
              <a:rPr lang="es-ES_tradnl">
                <a:latin typeface="Arial" pitchFamily="34" charset="0"/>
              </a:rPr>
              <a:pPr>
                <a:defRPr/>
              </a:pPr>
              <a:t>43</a:t>
            </a:fld>
            <a:endParaRPr lang="es-ES_tradnl">
              <a:latin typeface="Arial" pitchFamily="34"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337</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208083601"/>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7F99953A-0CDA-40F3-8D33-EBC32E038002}" type="slidenum">
              <a:rPr lang="es-ES_tradnl" smtClean="0">
                <a:latin typeface="Arial" charset="0"/>
              </a:rPr>
              <a:pPr/>
              <a:t>338</a:t>
            </a:fld>
            <a:endParaRPr lang="es-ES_tradnl" smtClean="0">
              <a:latin typeface="Arial"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 xmlns:p14="http://schemas.microsoft.com/office/powerpoint/2010/main" val="2415612632"/>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339</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312499402"/>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340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348023937"/>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341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258545153"/>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0EA4020D-71F8-4D2F-9017-477167F01A2E}" type="slidenum">
              <a:rPr lang="es-ES_tradnl" smtClean="0">
                <a:latin typeface="Arial" charset="0"/>
              </a:rPr>
              <a:pPr/>
              <a:t>343</a:t>
            </a:fld>
            <a:endParaRPr lang="es-ES_tradnl" smtClean="0">
              <a:latin typeface="Arial" charset="0"/>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 xmlns:p14="http://schemas.microsoft.com/office/powerpoint/2010/main" val="4020691151"/>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A537F83E-5800-4F70-885D-E7BCDF6EE9F3}" type="slidenum">
              <a:rPr lang="es-ES_tradnl" smtClean="0"/>
              <a:pPr>
                <a:defRPr/>
              </a:pPr>
              <a:t>344</a:t>
            </a:fld>
            <a:endParaRPr lang="es-ES_tradnl" dirty="0" smtClean="0"/>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770274730"/>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1E474FF7-867E-4C53-839E-D21955B93159}" type="slidenum">
              <a:rPr lang="es-ES_tradnl" smtClean="0"/>
              <a:pPr>
                <a:defRPr/>
              </a:pPr>
              <a:t>345</a:t>
            </a:fld>
            <a:endParaRPr lang="es-ES_tradnl" smtClean="0"/>
          </a:p>
        </p:txBody>
      </p:sp>
      <p:sp>
        <p:nvSpPr>
          <p:cNvPr id="146435" name="Rectangle 2"/>
          <p:cNvSpPr>
            <a:spLocks noGrp="1" noRot="1" noChangeAspect="1" noChangeArrowheads="1" noTextEdit="1"/>
          </p:cNvSpPr>
          <p:nvPr>
            <p:ph type="sldImg"/>
          </p:nvPr>
        </p:nvSpPr>
        <p:spPr>
          <a:ln/>
        </p:spPr>
      </p:sp>
      <p:sp>
        <p:nvSpPr>
          <p:cNvPr id="1464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662276556"/>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296EA9A5-A492-4C91-9B69-CAA1401EE604}" type="slidenum">
              <a:rPr lang="es-ES_tradnl" smtClean="0"/>
              <a:pPr>
                <a:defRPr/>
              </a:pPr>
              <a:t>346</a:t>
            </a:fld>
            <a:endParaRPr lang="es-ES_tradnl" smtClean="0"/>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332523"/>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0623B259-AC85-433D-8578-CC1B49F3F843}" type="slidenum">
              <a:rPr lang="es-ES_tradnl" smtClean="0"/>
              <a:pPr>
                <a:defRPr/>
              </a:pPr>
              <a:t>347</a:t>
            </a:fld>
            <a:endParaRPr lang="es-ES_tradnl" dirty="0" smtClean="0"/>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265808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p:spPr>
        <p:txBody>
          <a:bodyPr/>
          <a:lstStyle/>
          <a:p>
            <a:fld id="{A95BAAB4-8A97-4FF1-92FE-458BEE3B048D}" type="slidenum">
              <a:rPr lang="es-ES_tradnl" smtClean="0">
                <a:latin typeface="Arial" pitchFamily="34" charset="0"/>
              </a:rPr>
              <a:pPr/>
              <a:t>44</a:t>
            </a:fld>
            <a:endParaRPr lang="es-ES_tradnl" smtClean="0">
              <a:latin typeface="Arial" pitchFamily="34" charset="0"/>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p:spPr>
        <p:txBody>
          <a:bodyPr/>
          <a:lstStyle/>
          <a:p>
            <a:endParaRPr lang="es-ES" smtClean="0"/>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72C08253-CDD3-4D89-9309-5F5B6B390ACC}" type="slidenum">
              <a:rPr lang="es-ES_tradnl" smtClean="0"/>
              <a:pPr>
                <a:defRPr/>
              </a:pPr>
              <a:t>348</a:t>
            </a:fld>
            <a:endParaRPr lang="es-ES_tradnl" dirty="0" smtClean="0"/>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550725946"/>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2799600D-A5C4-4D91-9884-4EF15F3B8823}" type="slidenum">
              <a:rPr lang="es-ES_tradnl" smtClean="0"/>
              <a:pPr>
                <a:defRPr/>
              </a:pPr>
              <a:t>349</a:t>
            </a:fld>
            <a:endParaRPr lang="es-ES_tradnl" dirty="0" smtClean="0"/>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255531844"/>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F006F35D-17B3-4D9C-B8AE-1F36C4937448}" type="slidenum">
              <a:rPr lang="es-ES_tradnl" smtClean="0"/>
              <a:pPr>
                <a:defRPr/>
              </a:pPr>
              <a:t>350</a:t>
            </a:fld>
            <a:endParaRPr lang="es-ES_tradnl" dirty="0" smtClean="0"/>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820536153"/>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F1790D1B-9E83-4018-897E-8A4B06F6FCA4}" type="slidenum">
              <a:rPr lang="es-ES_tradnl" smtClean="0"/>
              <a:pPr>
                <a:defRPr/>
              </a:pPr>
              <a:t>351</a:t>
            </a:fld>
            <a:endParaRPr lang="es-ES_tradnl" dirty="0" smtClean="0"/>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723572697"/>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ECEAF9C7-1FD2-4F37-B070-03DDFAC11C3E}" type="slidenum">
              <a:rPr lang="es-ES_tradnl" smtClean="0"/>
              <a:pPr>
                <a:defRPr/>
              </a:pPr>
              <a:t>352</a:t>
            </a:fld>
            <a:endParaRPr lang="es-ES_tradnl" dirty="0" smtClean="0"/>
          </a:p>
        </p:txBody>
      </p:sp>
      <p:sp>
        <p:nvSpPr>
          <p:cNvPr id="234499" name="Rectangle 2"/>
          <p:cNvSpPr>
            <a:spLocks noGrp="1" noRot="1" noChangeAspect="1" noChangeArrowheads="1" noTextEdit="1"/>
          </p:cNvSpPr>
          <p:nvPr>
            <p:ph type="sldImg"/>
          </p:nvPr>
        </p:nvSpPr>
        <p:spPr>
          <a:ln/>
        </p:spPr>
      </p:sp>
      <p:sp>
        <p:nvSpPr>
          <p:cNvPr id="2345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379166597"/>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ECEAF9C7-1FD2-4F37-B070-03DDFAC11C3E}" type="slidenum">
              <a:rPr lang="es-ES_tradnl" smtClean="0"/>
              <a:pPr>
                <a:defRPr/>
              </a:pPr>
              <a:t>353</a:t>
            </a:fld>
            <a:endParaRPr lang="es-ES_tradnl" dirty="0" smtClean="0"/>
          </a:p>
        </p:txBody>
      </p:sp>
      <p:sp>
        <p:nvSpPr>
          <p:cNvPr id="234499" name="Rectangle 2"/>
          <p:cNvSpPr>
            <a:spLocks noGrp="1" noRot="1" noChangeAspect="1" noChangeArrowheads="1" noTextEdit="1"/>
          </p:cNvSpPr>
          <p:nvPr>
            <p:ph type="sldImg"/>
          </p:nvPr>
        </p:nvSpPr>
        <p:spPr>
          <a:ln/>
        </p:spPr>
      </p:sp>
      <p:sp>
        <p:nvSpPr>
          <p:cNvPr id="2345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649455121"/>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354</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02349275"/>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F1203FC1-16A7-4019-83F1-F674C39B5C03}" type="slidenum">
              <a:rPr lang="es-ES_tradnl" smtClean="0">
                <a:latin typeface="Arial" charset="0"/>
              </a:rPr>
              <a:pPr/>
              <a:t>355</a:t>
            </a:fld>
            <a:endParaRPr lang="es-ES_tradnl" smtClean="0">
              <a:latin typeface="Arial" charset="0"/>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 xmlns:p14="http://schemas.microsoft.com/office/powerpoint/2010/main" val="253340359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DA23D08A-77A9-4034-AC30-94BCC811E33C}" type="slidenum">
              <a:rPr lang="es-ES_tradnl" smtClean="0">
                <a:latin typeface="Arial" charset="0"/>
              </a:rPr>
              <a:pPr/>
              <a:t>356</a:t>
            </a:fld>
            <a:endParaRPr lang="es-ES_tradnl" smtClean="0">
              <a:latin typeface="Arial" charset="0"/>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3885626200"/>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407AC7C9-F793-4DC0-8948-5409117A324B}" type="slidenum">
              <a:rPr lang="es-ES_tradnl" smtClean="0">
                <a:latin typeface="Arial" charset="0"/>
              </a:rPr>
              <a:pPr/>
              <a:t>357</a:t>
            </a:fld>
            <a:endParaRPr lang="es-ES_tradnl" smtClean="0">
              <a:latin typeface="Arial" charset="0"/>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16048338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10</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91723809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dt" idx="1"/>
          </p:nvPr>
        </p:nvSpPr>
        <p:spPr>
          <a:ln/>
        </p:spPr>
        <p:txBody>
          <a:bodyPr/>
          <a:lstStyle/>
          <a:p>
            <a:fld id="{A5A5404C-C2B1-48D6-BFDB-960EA47C871D}" type="datetime1">
              <a:rPr lang="es-ES_tradnl" altLang="es-ES"/>
              <a:pPr/>
              <a:t>09/01/2020</a:t>
            </a:fld>
            <a:endParaRPr lang="es-ES_tradnl" altLang="es-ES"/>
          </a:p>
        </p:txBody>
      </p:sp>
      <p:sp>
        <p:nvSpPr>
          <p:cNvPr id="5" name="Rectangle 7"/>
          <p:cNvSpPr>
            <a:spLocks noGrp="1" noChangeArrowheads="1"/>
          </p:cNvSpPr>
          <p:nvPr>
            <p:ph type="sldNum" sz="quarter" idx="5"/>
          </p:nvPr>
        </p:nvSpPr>
        <p:spPr>
          <a:ln/>
        </p:spPr>
        <p:txBody>
          <a:bodyPr/>
          <a:lstStyle/>
          <a:p>
            <a:fld id="{2BBF3670-F8FA-4E6E-9FF1-39D7DA8F96AC}" type="slidenum">
              <a:rPr lang="es-ES_tradnl" altLang="es-ES"/>
              <a:pPr/>
              <a:t>45</a:t>
            </a:fld>
            <a:endParaRPr lang="es-ES_tradnl" altLang="es-ES"/>
          </a:p>
        </p:txBody>
      </p:sp>
      <p:sp>
        <p:nvSpPr>
          <p:cNvPr id="2269186" name="Rectangle 2"/>
          <p:cNvSpPr>
            <a:spLocks noGrp="1" noRot="1" noChangeAspect="1" noChangeArrowheads="1" noTextEdit="1"/>
          </p:cNvSpPr>
          <p:nvPr>
            <p:ph type="sldImg"/>
          </p:nvPr>
        </p:nvSpPr>
        <p:spPr>
          <a:xfrm>
            <a:off x="704850" y="744538"/>
            <a:ext cx="5373688" cy="3721100"/>
          </a:xfrm>
          <a:ln/>
        </p:spPr>
      </p:sp>
      <p:sp>
        <p:nvSpPr>
          <p:cNvPr id="2269187" name="Rectangle 3"/>
          <p:cNvSpPr>
            <a:spLocks noGrp="1" noChangeArrowheads="1"/>
          </p:cNvSpPr>
          <p:nvPr>
            <p:ph type="body" idx="1"/>
          </p:nvPr>
        </p:nvSpPr>
        <p:spPr>
          <a:xfrm>
            <a:off x="904875" y="4714875"/>
            <a:ext cx="4972050" cy="4467225"/>
          </a:xfrm>
        </p:spPr>
        <p:txBody>
          <a:bodyPr lIns="91325" tIns="45660" rIns="91325" bIns="45660"/>
          <a:lstStyle/>
          <a:p>
            <a:endParaRPr lang="es-ES_tradnl" altLang="es-ES"/>
          </a:p>
        </p:txBody>
      </p:sp>
    </p:spTree>
    <p:extLst>
      <p:ext uri="{BB962C8B-B14F-4D97-AF65-F5344CB8AC3E}">
        <p14:creationId xmlns="" xmlns:p14="http://schemas.microsoft.com/office/powerpoint/2010/main" val="2192189577"/>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358</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307510544"/>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365</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80874586"/>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p:txBody>
          <a:bodyPr/>
          <a:lstStyle/>
          <a:p>
            <a:pPr>
              <a:defRPr/>
            </a:pPr>
            <a:fld id="{99323EF9-D15E-4EEA-93A5-9A2CA1C69FB4}" type="slidenum">
              <a:rPr lang="es-ES_tradnl" smtClean="0"/>
              <a:pPr>
                <a:defRPr/>
              </a:pPr>
              <a:t>371</a:t>
            </a:fld>
            <a:endParaRPr lang="es-ES_tradnl" dirty="0"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938079296"/>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p:txBody>
          <a:bodyPr/>
          <a:lstStyle/>
          <a:p>
            <a:pPr>
              <a:defRPr/>
            </a:pPr>
            <a:fld id="{99323EF9-D15E-4EEA-93A5-9A2CA1C69FB4}" type="slidenum">
              <a:rPr lang="es-ES_tradnl" smtClean="0"/>
              <a:pPr>
                <a:defRPr/>
              </a:pPr>
              <a:t>372</a:t>
            </a:fld>
            <a:endParaRPr lang="es-ES_tradnl" dirty="0"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250915546"/>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p:txBody>
          <a:bodyPr/>
          <a:lstStyle/>
          <a:p>
            <a:pPr>
              <a:defRPr/>
            </a:pPr>
            <a:fld id="{99323EF9-D15E-4EEA-93A5-9A2CA1C69FB4}" type="slidenum">
              <a:rPr lang="es-ES_tradnl" smtClean="0"/>
              <a:pPr>
                <a:defRPr/>
              </a:pPr>
              <a:t>374</a:t>
            </a:fld>
            <a:endParaRPr lang="es-ES_tradnl" dirty="0"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433267636"/>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p:txBody>
          <a:bodyPr/>
          <a:lstStyle/>
          <a:p>
            <a:pPr>
              <a:defRPr/>
            </a:pPr>
            <a:fld id="{99323EF9-D15E-4EEA-93A5-9A2CA1C69FB4}" type="slidenum">
              <a:rPr lang="es-ES_tradnl" smtClean="0"/>
              <a:pPr>
                <a:defRPr/>
              </a:pPr>
              <a:t>375</a:t>
            </a:fld>
            <a:endParaRPr lang="es-ES_tradnl" dirty="0"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666412485"/>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p:txBody>
          <a:bodyPr/>
          <a:lstStyle/>
          <a:p>
            <a:pPr>
              <a:defRPr/>
            </a:pPr>
            <a:fld id="{99323EF9-D15E-4EEA-93A5-9A2CA1C69FB4}" type="slidenum">
              <a:rPr lang="es-ES_tradnl" smtClean="0"/>
              <a:pPr>
                <a:defRPr/>
              </a:pPr>
              <a:t>376</a:t>
            </a:fld>
            <a:endParaRPr lang="es-ES_tradnl" dirty="0"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971781111"/>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p:txBody>
          <a:bodyPr/>
          <a:lstStyle/>
          <a:p>
            <a:pPr>
              <a:defRPr/>
            </a:pPr>
            <a:fld id="{99323EF9-D15E-4EEA-93A5-9A2CA1C69FB4}" type="slidenum">
              <a:rPr lang="es-ES_tradnl" smtClean="0"/>
              <a:pPr>
                <a:defRPr/>
              </a:pPr>
              <a:t>378</a:t>
            </a:fld>
            <a:endParaRPr lang="es-ES_tradnl" dirty="0"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010642985"/>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p:txBody>
          <a:bodyPr/>
          <a:lstStyle/>
          <a:p>
            <a:pPr>
              <a:defRPr/>
            </a:pPr>
            <a:fld id="{99323EF9-D15E-4EEA-93A5-9A2CA1C69FB4}" type="slidenum">
              <a:rPr lang="es-ES_tradnl" smtClean="0"/>
              <a:pPr>
                <a:defRPr/>
              </a:pPr>
              <a:t>379</a:t>
            </a:fld>
            <a:endParaRPr lang="es-ES_tradnl" dirty="0"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060762459"/>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380</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44296133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p:spPr>
        <p:txBody>
          <a:bodyPr/>
          <a:lstStyle/>
          <a:p>
            <a:fld id="{899C40DC-2852-4E51-BF3C-3871BCAF8F2A}" type="slidenum">
              <a:rPr lang="es-ES_tradnl" smtClean="0">
                <a:latin typeface="Arial" pitchFamily="34" charset="0"/>
              </a:rPr>
              <a:pPr/>
              <a:t>47</a:t>
            </a:fld>
            <a:endParaRPr lang="es-ES_tradnl" smtClean="0">
              <a:latin typeface="Arial" pitchFamily="34" charset="0"/>
            </a:endParaRPr>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p:spPr>
        <p:txBody>
          <a:bodyPr/>
          <a:lstStyle/>
          <a:p>
            <a:endParaRPr lang="es-ES" smtClean="0"/>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2A66000-6503-4592-AADB-4E4B507F5FE0}" type="slidenum">
              <a:rPr lang="es-ES_tradnl" smtClean="0"/>
              <a:pPr>
                <a:defRPr/>
              </a:pPr>
              <a:t>381</a:t>
            </a:fld>
            <a:endParaRPr lang="es-ES_tradnl" dirty="0" smtClean="0"/>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964094943"/>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4ED04594-090C-4D63-BB75-32B6649F8023}" type="slidenum">
              <a:rPr lang="es-ES_tradnl" smtClean="0"/>
              <a:pPr>
                <a:defRPr/>
              </a:pPr>
              <a:t>382</a:t>
            </a:fld>
            <a:endParaRPr lang="es-ES_tradnl" dirty="0"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466283549"/>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4ED04594-090C-4D63-BB75-32B6649F8023}" type="slidenum">
              <a:rPr lang="es-ES_tradnl" smtClean="0"/>
              <a:pPr>
                <a:defRPr/>
              </a:pPr>
              <a:t>383</a:t>
            </a:fld>
            <a:endParaRPr lang="es-ES_tradnl" dirty="0"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242808018"/>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4ED04594-090C-4D63-BB75-32B6649F8023}" type="slidenum">
              <a:rPr lang="es-ES_tradnl" smtClean="0"/>
              <a:pPr>
                <a:defRPr/>
              </a:pPr>
              <a:t>384</a:t>
            </a:fld>
            <a:endParaRPr lang="es-ES_tradnl" dirty="0"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67238392"/>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2A66000-6503-4592-AADB-4E4B507F5FE0}" type="slidenum">
              <a:rPr lang="es-ES_tradnl" smtClean="0"/>
              <a:pPr>
                <a:defRPr/>
              </a:pPr>
              <a:t>385</a:t>
            </a:fld>
            <a:endParaRPr lang="es-ES_tradnl" dirty="0" smtClean="0"/>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773411177"/>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4ED04594-090C-4D63-BB75-32B6649F8023}" type="slidenum">
              <a:rPr lang="es-ES_tradnl" smtClean="0"/>
              <a:pPr>
                <a:defRPr/>
              </a:pPr>
              <a:t>386</a:t>
            </a:fld>
            <a:endParaRPr lang="es-ES_tradnl" dirty="0"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1676850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4ED04594-090C-4D63-BB75-32B6649F8023}" type="slidenum">
              <a:rPr lang="es-ES_tradnl" smtClean="0"/>
              <a:pPr>
                <a:defRPr/>
              </a:pPr>
              <a:t>387</a:t>
            </a:fld>
            <a:endParaRPr lang="es-ES_tradnl" dirty="0"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854074351"/>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388</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06938009"/>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2F66CC41-2203-4B3D-88D9-39EE1BFD0BB2}" type="slidenum">
              <a:rPr lang="es-ES_tradnl" smtClean="0">
                <a:latin typeface="Arial" charset="0"/>
              </a:rPr>
              <a:pPr/>
              <a:t>390</a:t>
            </a:fld>
            <a:endParaRPr lang="es-ES_tradnl" smtClean="0">
              <a:latin typeface="Arial" charset="0"/>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538107944"/>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2F66CC41-2203-4B3D-88D9-39EE1BFD0BB2}" type="slidenum">
              <a:rPr lang="es-ES_tradnl" smtClean="0">
                <a:latin typeface="Arial" charset="0"/>
              </a:rPr>
              <a:pPr/>
              <a:t>391</a:t>
            </a:fld>
            <a:endParaRPr lang="es-ES_tradnl" smtClean="0">
              <a:latin typeface="Arial" charset="0"/>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5107909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p>
            <a:pPr>
              <a:defRPr/>
            </a:pPr>
            <a:fld id="{0D23D35A-4202-4904-9A92-184B7DA6260E}" type="slidenum">
              <a:rPr lang="es-ES_tradnl" smtClean="0"/>
              <a:pPr>
                <a:defRPr/>
              </a:pPr>
              <a:t>57</a:t>
            </a:fld>
            <a:endParaRPr lang="es-ES_tradnl" smtClean="0"/>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2112319892"/>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2F66CC41-2203-4B3D-88D9-39EE1BFD0BB2}" type="slidenum">
              <a:rPr lang="es-ES_tradnl" smtClean="0">
                <a:latin typeface="Arial" charset="0"/>
              </a:rPr>
              <a:pPr/>
              <a:t>392</a:t>
            </a:fld>
            <a:endParaRPr lang="es-ES_tradnl" smtClean="0">
              <a:latin typeface="Arial" charset="0"/>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2532840635"/>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0697BF3D-B32F-4F00-82C4-E62EC3BE6B9B}" type="slidenum">
              <a:rPr lang="es-ES_tradnl" smtClean="0">
                <a:latin typeface="Arial" charset="0"/>
              </a:rPr>
              <a:pPr/>
              <a:t>393</a:t>
            </a:fld>
            <a:endParaRPr lang="es-ES_tradnl" smtClean="0">
              <a:latin typeface="Arial"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867829107"/>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4F627078-19C7-45EA-B523-5E35308AB633}" type="slidenum">
              <a:rPr lang="es-ES_tradnl" smtClean="0">
                <a:latin typeface="Arial" charset="0"/>
              </a:rPr>
              <a:pPr/>
              <a:t>394</a:t>
            </a:fld>
            <a:endParaRPr lang="es-ES_tradnl" smtClean="0">
              <a:latin typeface="Arial" charset="0"/>
            </a:endParaRPr>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2330677566"/>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BD423E5F-8085-45B7-AC68-3472E6C23925}" type="slidenum">
              <a:rPr lang="es-ES_tradnl" smtClean="0">
                <a:latin typeface="Arial" charset="0"/>
              </a:rPr>
              <a:pPr/>
              <a:t>395</a:t>
            </a:fld>
            <a:endParaRPr lang="es-ES_tradnl" smtClean="0">
              <a:latin typeface="Arial"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803037121"/>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F4A43B40-F1C8-4C90-8B4C-5EC0F6893C8C}" type="slidenum">
              <a:rPr lang="es-ES_tradnl" smtClean="0">
                <a:latin typeface="Arial" charset="0"/>
              </a:rPr>
              <a:pPr/>
              <a:t>396</a:t>
            </a:fld>
            <a:endParaRPr lang="es-ES_tradnl" smtClean="0">
              <a:latin typeface="Arial" charset="0"/>
            </a:endParaRPr>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3262045379"/>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fld id="{8B7D039E-5828-42EC-A6CC-924522BD6290}" type="slidenum">
              <a:rPr lang="es-ES_tradnl" smtClean="0">
                <a:latin typeface="Arial" charset="0"/>
              </a:rPr>
              <a:pPr/>
              <a:t>397</a:t>
            </a:fld>
            <a:endParaRPr lang="es-ES_tradnl" smtClean="0">
              <a:latin typeface="Arial" charset="0"/>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pPr eaLnBrk="1" hangingPunct="1"/>
            <a:endParaRPr lang="es-ES_tradnl" smtClean="0">
              <a:latin typeface="Arial" charset="0"/>
            </a:endParaRPr>
          </a:p>
        </p:txBody>
      </p:sp>
    </p:spTree>
    <p:extLst>
      <p:ext uri="{BB962C8B-B14F-4D97-AF65-F5344CB8AC3E}">
        <p14:creationId xmlns="" xmlns:p14="http://schemas.microsoft.com/office/powerpoint/2010/main" val="753242552"/>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fld id="{8B7D039E-5828-42EC-A6CC-924522BD6290}" type="slidenum">
              <a:rPr lang="es-ES_tradnl" smtClean="0">
                <a:latin typeface="Arial" charset="0"/>
              </a:rPr>
              <a:pPr/>
              <a:t>398</a:t>
            </a:fld>
            <a:endParaRPr lang="es-ES_tradnl" smtClean="0">
              <a:latin typeface="Arial" charset="0"/>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pPr eaLnBrk="1" hangingPunct="1"/>
            <a:endParaRPr lang="es-ES_tradnl" smtClean="0">
              <a:latin typeface="Arial" charset="0"/>
            </a:endParaRPr>
          </a:p>
        </p:txBody>
      </p:sp>
    </p:spTree>
    <p:extLst>
      <p:ext uri="{BB962C8B-B14F-4D97-AF65-F5344CB8AC3E}">
        <p14:creationId xmlns="" xmlns:p14="http://schemas.microsoft.com/office/powerpoint/2010/main" val="798781415"/>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399</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266419559"/>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3F65080E-96D5-420E-BE1C-5C3F4F19F3C1}" type="slidenum">
              <a:rPr lang="es-ES_tradnl" smtClean="0"/>
              <a:pPr>
                <a:defRPr/>
              </a:pPr>
              <a:t>400</a:t>
            </a:fld>
            <a:endParaRPr lang="es-ES_tradnl" dirty="0" smtClean="0"/>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732970162"/>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3145BAF8-B1CE-46D5-B959-DDA54C24991C}" type="slidenum">
              <a:rPr lang="es-ES_tradnl" smtClean="0"/>
              <a:pPr>
                <a:defRPr/>
              </a:pPr>
              <a:t>401</a:t>
            </a:fld>
            <a:endParaRPr lang="es-ES_tradnl" dirty="0" smtClean="0"/>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8031789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p:cNvSpPr>
            <a:spLocks noGrp="1" noChangeArrowheads="1"/>
          </p:cNvSpPr>
          <p:nvPr>
            <p:ph type="sldNum" sz="quarter" idx="5"/>
          </p:nvPr>
        </p:nvSpPr>
        <p:spPr/>
        <p:txBody>
          <a:bodyPr/>
          <a:lstStyle/>
          <a:p>
            <a:pPr>
              <a:defRPr/>
            </a:pPr>
            <a:fld id="{EFF2F062-B254-4024-B1D4-70DEC2CC0AFF}" type="slidenum">
              <a:rPr lang="es-ES_tradnl" smtClean="0"/>
              <a:pPr>
                <a:defRPr/>
              </a:pPr>
              <a:t>59</a:t>
            </a:fld>
            <a:endParaRPr lang="es-ES_tradnl" smtClean="0"/>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1631444228"/>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9029ED93-F1F5-4B3C-A737-34152FFB13CC}" type="slidenum">
              <a:rPr lang="es-ES_tradnl" smtClean="0"/>
              <a:pPr>
                <a:defRPr/>
              </a:pPr>
              <a:t>402</a:t>
            </a:fld>
            <a:endParaRPr lang="es-ES_tradnl" dirty="0" smtClean="0"/>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514414652"/>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403</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779139874"/>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DA23D08A-77A9-4034-AC30-94BCC811E33C}" type="slidenum">
              <a:rPr lang="es-ES_tradnl" smtClean="0">
                <a:latin typeface="Arial" charset="0"/>
              </a:rPr>
              <a:pPr/>
              <a:t>404</a:t>
            </a:fld>
            <a:endParaRPr lang="es-ES_tradnl" smtClean="0">
              <a:latin typeface="Arial" charset="0"/>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1713780426"/>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B250F7C8-DBCC-4EF6-B904-B06D9B7CF9D7}" type="slidenum">
              <a:rPr lang="es-ES_tradnl" smtClean="0">
                <a:latin typeface="Arial" charset="0"/>
              </a:rPr>
              <a:pPr/>
              <a:t>405</a:t>
            </a:fld>
            <a:endParaRPr lang="es-ES_tradnl" smtClean="0">
              <a:latin typeface="Arial"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endParaRPr lang="es-ES" smtClean="0"/>
          </a:p>
        </p:txBody>
      </p:sp>
    </p:spTree>
    <p:extLst>
      <p:ext uri="{BB962C8B-B14F-4D97-AF65-F5344CB8AC3E}">
        <p14:creationId xmlns="" xmlns:p14="http://schemas.microsoft.com/office/powerpoint/2010/main" val="726213275"/>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p:txBody>
          <a:bodyPr/>
          <a:lstStyle/>
          <a:p>
            <a:pPr>
              <a:defRPr/>
            </a:pPr>
            <a:fld id="{C78D0231-3E7E-4322-B4A6-FECC08BC442B}" type="slidenum">
              <a:rPr lang="es-ES_tradnl" smtClean="0">
                <a:latin typeface="Arial" charset="0"/>
              </a:rPr>
              <a:pPr>
                <a:defRPr/>
              </a:pPr>
              <a:t>406</a:t>
            </a:fld>
            <a:endParaRPr lang="es-ES_tradnl" smtClean="0">
              <a:latin typeface="Arial" charset="0"/>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2769860684"/>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407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218810005"/>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D70EE3DE-667C-4C21-BE85-DE32F2F34004}" type="slidenum">
              <a:rPr lang="es-ES_tradnl" smtClean="0"/>
              <a:pPr>
                <a:defRPr/>
              </a:pPr>
              <a:t>408</a:t>
            </a:fld>
            <a:endParaRPr lang="es-ES_tradnl" dirty="0" smtClean="0"/>
          </a:p>
        </p:txBody>
      </p:sp>
      <p:sp>
        <p:nvSpPr>
          <p:cNvPr id="208899" name="Rectangle 2"/>
          <p:cNvSpPr>
            <a:spLocks noGrp="1" noRot="1" noChangeAspect="1" noChangeArrowheads="1" noTextEdit="1"/>
          </p:cNvSpPr>
          <p:nvPr>
            <p:ph type="sldImg"/>
          </p:nvPr>
        </p:nvSpPr>
        <p:spPr>
          <a:ln/>
        </p:spPr>
      </p:sp>
      <p:sp>
        <p:nvSpPr>
          <p:cNvPr id="2089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24457971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92D6C5E2-AF96-454C-AA85-768324E6BB56}" type="slidenum">
              <a:rPr lang="es-ES_tradnl" smtClean="0"/>
              <a:pPr>
                <a:defRPr/>
              </a:pPr>
              <a:t>409</a:t>
            </a:fld>
            <a:endParaRPr lang="es-ES_tradnl" dirty="0" smtClean="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366051297"/>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92D6C5E2-AF96-454C-AA85-768324E6BB56}" type="slidenum">
              <a:rPr lang="es-ES_tradnl" smtClean="0"/>
              <a:pPr>
                <a:defRPr/>
              </a:pPr>
              <a:t>410</a:t>
            </a:fld>
            <a:endParaRPr lang="es-ES_tradnl" dirty="0" smtClean="0"/>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531675319"/>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57938659-FE9B-48DB-AE9F-BA419A766692}" type="slidenum">
              <a:rPr lang="es-ES_tradnl" smtClean="0"/>
              <a:pPr>
                <a:defRPr/>
              </a:pPr>
              <a:t>411</a:t>
            </a:fld>
            <a:endParaRPr lang="es-ES_tradnl" dirty="0" smtClean="0"/>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63517101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60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387293070"/>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2A66000-6503-4592-AADB-4E4B507F5FE0}" type="slidenum">
              <a:rPr lang="es-ES_tradnl" smtClean="0"/>
              <a:pPr>
                <a:defRPr/>
              </a:pPr>
              <a:t>412</a:t>
            </a:fld>
            <a:endParaRPr lang="es-ES_tradnl" dirty="0" smtClean="0"/>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10618439"/>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9210B5F8-002D-4AF3-A167-3DB75EE6EEEE}" type="slidenum">
              <a:rPr lang="es-ES_tradnl" smtClean="0"/>
              <a:pPr>
                <a:defRPr/>
              </a:pPr>
              <a:t>413</a:t>
            </a:fld>
            <a:endParaRPr lang="es-ES_tradnl" dirty="0" smtClean="0"/>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41542006"/>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9210B5F8-002D-4AF3-A167-3DB75EE6EEEE}" type="slidenum">
              <a:rPr lang="es-ES_tradnl" smtClean="0"/>
              <a:pPr>
                <a:defRPr/>
              </a:pPr>
              <a:t>414</a:t>
            </a:fld>
            <a:endParaRPr lang="es-ES_tradnl" dirty="0" smtClean="0"/>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249005052"/>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2A66000-6503-4592-AADB-4E4B507F5FE0}" type="slidenum">
              <a:rPr lang="es-ES_tradnl" smtClean="0"/>
              <a:pPr>
                <a:defRPr/>
              </a:pPr>
              <a:t>415</a:t>
            </a:fld>
            <a:endParaRPr lang="es-ES_tradnl" dirty="0" smtClean="0"/>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575959214"/>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9210B5F8-002D-4AF3-A167-3DB75EE6EEEE}" type="slidenum">
              <a:rPr lang="es-ES_tradnl" smtClean="0"/>
              <a:pPr>
                <a:defRPr/>
              </a:pPr>
              <a:t>416</a:t>
            </a:fld>
            <a:endParaRPr lang="es-ES_tradnl" dirty="0" smtClean="0"/>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415982308"/>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4ED04594-090C-4D63-BB75-32B6649F8023}" type="slidenum">
              <a:rPr lang="es-ES_tradnl" smtClean="0"/>
              <a:pPr>
                <a:defRPr/>
              </a:pPr>
              <a:t>417</a:t>
            </a:fld>
            <a:endParaRPr lang="es-ES_tradnl" dirty="0"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12404554"/>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2A66000-6503-4592-AADB-4E4B507F5FE0}" type="slidenum">
              <a:rPr lang="es-ES_tradnl" smtClean="0"/>
              <a:pPr>
                <a:defRPr/>
              </a:pPr>
              <a:t>418</a:t>
            </a:fld>
            <a:endParaRPr lang="es-ES_tradnl" dirty="0" smtClean="0"/>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298924801"/>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9210B5F8-002D-4AF3-A167-3DB75EE6EEEE}" type="slidenum">
              <a:rPr lang="es-ES_tradnl" smtClean="0"/>
              <a:pPr>
                <a:defRPr/>
              </a:pPr>
              <a:t>419</a:t>
            </a:fld>
            <a:endParaRPr lang="es-ES_tradnl" dirty="0" smtClean="0"/>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730485093"/>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4ED04594-090C-4D63-BB75-32B6649F8023}" type="slidenum">
              <a:rPr lang="es-ES_tradnl" smtClean="0"/>
              <a:pPr>
                <a:defRPr/>
              </a:pPr>
              <a:t>420</a:t>
            </a:fld>
            <a:endParaRPr lang="es-ES_tradnl" dirty="0" smtClean="0"/>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77591769"/>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2FB526D6-420F-400F-B271-6FE094397C22}" type="slidenum">
              <a:rPr lang="es-ES_tradnl" smtClean="0"/>
              <a:pPr>
                <a:defRPr/>
              </a:pPr>
              <a:t>421</a:t>
            </a:fld>
            <a:endParaRPr lang="es-ES_tradnl" dirty="0" smtClean="0"/>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92146584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61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149256256"/>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677CFDDD-29ED-43A2-B40E-A1803C1140DA}" type="slidenum">
              <a:rPr lang="es-ES_tradnl" smtClean="0"/>
              <a:pPr>
                <a:defRPr/>
              </a:pPr>
              <a:t>422</a:t>
            </a:fld>
            <a:endParaRPr lang="es-ES_tradnl" dirty="0" smtClean="0"/>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936089133"/>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405E38D9-FFD6-4417-9894-C3EE04F2F001}" type="slidenum">
              <a:rPr lang="es-ES_tradnl" smtClean="0"/>
              <a:pPr>
                <a:defRPr/>
              </a:pPr>
              <a:t>423</a:t>
            </a:fld>
            <a:endParaRPr lang="es-ES_tradnl" dirty="0" smtClean="0"/>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037855625"/>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404E3053-9F5D-4C9D-B82E-15C7C53BBE87}" type="slidenum">
              <a:rPr lang="es-ES_tradnl" smtClean="0"/>
              <a:pPr>
                <a:defRPr/>
              </a:pPr>
              <a:t>424</a:t>
            </a:fld>
            <a:endParaRPr lang="es-ES_tradnl" dirty="0" smtClean="0"/>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707183276"/>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CDF0AE92-2859-4038-9D50-556531109833}" type="slidenum">
              <a:rPr lang="es-ES_tradnl" smtClean="0"/>
              <a:pPr>
                <a:defRPr/>
              </a:pPr>
              <a:t>425</a:t>
            </a:fld>
            <a:endParaRPr lang="es-ES_tradnl" dirty="0" smtClean="0"/>
          </a:p>
        </p:txBody>
      </p:sp>
      <p:sp>
        <p:nvSpPr>
          <p:cNvPr id="220163" name="Rectangle 2"/>
          <p:cNvSpPr>
            <a:spLocks noGrp="1" noRot="1" noChangeAspect="1" noChangeArrowheads="1" noTextEdit="1"/>
          </p:cNvSpPr>
          <p:nvPr>
            <p:ph type="sldImg"/>
          </p:nvPr>
        </p:nvSpPr>
        <p:spPr>
          <a:ln/>
        </p:spPr>
      </p:sp>
      <p:sp>
        <p:nvSpPr>
          <p:cNvPr id="22016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777663269"/>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426</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427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428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56812AA0-C73E-44BA-875E-4C24C854023B}" type="slidenum">
              <a:rPr lang="es-ES_tradnl" smtClean="0"/>
              <a:pPr>
                <a:defRPr/>
              </a:pPr>
              <a:t>429</a:t>
            </a:fld>
            <a:endParaRPr lang="es-ES_tradnl" smtClean="0"/>
          </a:p>
        </p:txBody>
      </p:sp>
      <p:sp>
        <p:nvSpPr>
          <p:cNvPr id="247811" name="Rectangle 2"/>
          <p:cNvSpPr>
            <a:spLocks noGrp="1" noRot="1" noChangeAspect="1" noChangeArrowheads="1" noTextEdit="1"/>
          </p:cNvSpPr>
          <p:nvPr>
            <p:ph type="sldImg"/>
          </p:nvPr>
        </p:nvSpPr>
        <p:spPr>
          <a:ln/>
        </p:spPr>
      </p:sp>
      <p:sp>
        <p:nvSpPr>
          <p:cNvPr id="24781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51299590"/>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430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549588594"/>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p:spPr>
        <p:txBody>
          <a:bodyPr/>
          <a:lstStyle/>
          <a:p>
            <a:fld id="{8B9F003A-3486-4A40-94A3-E9047A405FD9}" type="slidenum">
              <a:rPr lang="es-ES_tradnl" smtClean="0">
                <a:latin typeface="Arial" pitchFamily="34" charset="0"/>
              </a:rPr>
              <a:pPr/>
              <a:t>431</a:t>
            </a:fld>
            <a:endParaRPr lang="es-ES_tradnl" smtClean="0">
              <a:latin typeface="Arial" pitchFamily="34" charset="0"/>
            </a:endParaRPr>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6349869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62</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96852337"/>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432</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91987703"/>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98A2938-8CC5-411C-AB75-BB33817B478B}" type="slidenum">
              <a:rPr lang="es-ES_tradnl"/>
              <a:pPr>
                <a:defRPr/>
              </a:pPr>
              <a:t>433</a:t>
            </a:fld>
            <a:endParaRPr lang="es-ES_tradnl"/>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EBD7644-BDA0-4567-AEB3-52A0B1A33F10}" type="slidenum">
              <a:rPr lang="es-ES_tradnl"/>
              <a:pPr/>
              <a:t>434</a:t>
            </a:fld>
            <a:endParaRPr lang="es-ES_tradnl"/>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p:txBody>
          <a:bodyPr/>
          <a:lstStyle/>
          <a:p>
            <a:endParaRPr lang="es-ES"/>
          </a:p>
        </p:txBody>
      </p:sp>
    </p:spTree>
    <p:extLst>
      <p:ext uri="{BB962C8B-B14F-4D97-AF65-F5344CB8AC3E}">
        <p14:creationId xmlns="" xmlns:p14="http://schemas.microsoft.com/office/powerpoint/2010/main" val="318851424"/>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98A2938-8CC5-411C-AB75-BB33817B478B}" type="slidenum">
              <a:rPr lang="es-ES_tradnl"/>
              <a:pPr>
                <a:defRPr/>
              </a:pPr>
              <a:t>435</a:t>
            </a:fld>
            <a:endParaRPr lang="es-ES_tradnl"/>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1728097581"/>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436</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437</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438</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305805547"/>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439</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778057133"/>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p:txBody>
          <a:bodyPr/>
          <a:lstStyle/>
          <a:p>
            <a:pPr>
              <a:defRPr/>
            </a:pPr>
            <a:fld id="{D0F35E12-F549-4459-A9E9-CA0B4365DBDC}" type="slidenum">
              <a:rPr lang="es-ES_tradnl" smtClean="0"/>
              <a:pPr>
                <a:defRPr/>
              </a:pPr>
              <a:t>443</a:t>
            </a:fld>
            <a:endParaRPr lang="es-ES_tradnl" dirty="0"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4085156201"/>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p:txBody>
          <a:bodyPr/>
          <a:lstStyle/>
          <a:p>
            <a:pPr>
              <a:defRPr/>
            </a:pPr>
            <a:fld id="{D0F35E12-F549-4459-A9E9-CA0B4365DBDC}" type="slidenum">
              <a:rPr lang="es-ES_tradnl" smtClean="0"/>
              <a:pPr>
                <a:defRPr/>
              </a:pPr>
              <a:t>444</a:t>
            </a:fld>
            <a:endParaRPr lang="es-ES_tradnl" dirty="0"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61087452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63</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599017483"/>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p:txBody>
          <a:bodyPr/>
          <a:lstStyle/>
          <a:p>
            <a:pPr>
              <a:defRPr/>
            </a:pPr>
            <a:fld id="{D0F35E12-F549-4459-A9E9-CA0B4365DBDC}" type="slidenum">
              <a:rPr lang="es-ES_tradnl" smtClean="0"/>
              <a:pPr>
                <a:defRPr/>
              </a:pPr>
              <a:t>445</a:t>
            </a:fld>
            <a:endParaRPr lang="es-ES_tradnl" dirty="0"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938832719"/>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446</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373509729"/>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447</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602240713"/>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448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27048818"/>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449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255421484"/>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450</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839489509"/>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451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193277663"/>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453</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399655989"/>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454</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462737593"/>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455</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08235265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64</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96852337"/>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456</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925826302"/>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458</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721657743"/>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459</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031411011"/>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462</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769023725"/>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465</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055044680"/>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467</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4155594127"/>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472</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193982168"/>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489</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362464773"/>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p:spPr>
        <p:txBody>
          <a:bodyPr/>
          <a:lstStyle/>
          <a:p>
            <a:fld id="{E3475F6C-F5F7-4058-BB8E-3DA419B778CF}" type="slidenum">
              <a:rPr lang="es-ES_tradnl" smtClean="0"/>
              <a:pPr/>
              <a:t>490</a:t>
            </a:fld>
            <a:endParaRPr lang="es-ES_tradnl" smtClean="0"/>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ln/>
        </p:spPr>
        <p:txBody>
          <a:bodyPr/>
          <a:lstStyle/>
          <a:p>
            <a:endParaRPr lang="es-ES" smtClean="0"/>
          </a:p>
        </p:txBody>
      </p:sp>
      <p:sp>
        <p:nvSpPr>
          <p:cNvPr id="14341" name="4 Marcador de pie de página"/>
          <p:cNvSpPr>
            <a:spLocks noGrp="1"/>
          </p:cNvSpPr>
          <p:nvPr>
            <p:ph type="ftr" sz="quarter" idx="4"/>
          </p:nvPr>
        </p:nvSpPr>
        <p:spPr>
          <a:noFill/>
        </p:spPr>
        <p:txBody>
          <a:bodyPr/>
          <a:lstStyle/>
          <a:p>
            <a:r>
              <a:rPr lang="es-ES_tradnl"/>
              <a:t>José Antonio Fernández Pérez</a:t>
            </a:r>
          </a:p>
        </p:txBody>
      </p:sp>
      <p:sp>
        <p:nvSpPr>
          <p:cNvPr id="14342" name="5 Marcador de encabezado"/>
          <p:cNvSpPr>
            <a:spLocks noGrp="1"/>
          </p:cNvSpPr>
          <p:nvPr>
            <p:ph type="hdr" sz="quarter"/>
          </p:nvPr>
        </p:nvSpPr>
        <p:spPr>
          <a:noFill/>
        </p:spPr>
        <p:txBody>
          <a:bodyPr/>
          <a:lstStyle/>
          <a:p>
            <a:r>
              <a:rPr lang="es-ES_tradnl"/>
              <a:t>IRPF-9. R. A. Económicas-1</a:t>
            </a:r>
          </a:p>
        </p:txBody>
      </p:sp>
    </p:spTree>
    <p:extLst>
      <p:ext uri="{BB962C8B-B14F-4D97-AF65-F5344CB8AC3E}">
        <p14:creationId xmlns="" xmlns:p14="http://schemas.microsoft.com/office/powerpoint/2010/main" val="841718509"/>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493</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3495565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65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96852337"/>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494</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656852859"/>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495</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601792866"/>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Rot="1" noChangeAspect="1" noChangeArrowheads="1" noTextEdit="1"/>
          </p:cNvSpPr>
          <p:nvPr>
            <p:ph type="sldImg"/>
          </p:nvPr>
        </p:nvSpPr>
        <p:spPr>
          <a:ln/>
        </p:spPr>
      </p:sp>
      <p:sp>
        <p:nvSpPr>
          <p:cNvPr id="23555" name="Rectangle 3"/>
          <p:cNvSpPr>
            <a:spLocks noGrp="1" noChangeArrowheads="1"/>
          </p:cNvSpPr>
          <p:nvPr>
            <p:ph type="body" idx="1"/>
          </p:nvPr>
        </p:nvSpPr>
        <p:spPr>
          <a:noFill/>
          <a:ln/>
        </p:spPr>
        <p:txBody>
          <a:bodyPr/>
          <a:lstStyle/>
          <a:p>
            <a:endParaRPr lang="es-ES" smtClean="0"/>
          </a:p>
        </p:txBody>
      </p:sp>
      <p:sp>
        <p:nvSpPr>
          <p:cNvPr id="23556" name="3 Marcador de pie de página"/>
          <p:cNvSpPr>
            <a:spLocks noGrp="1"/>
          </p:cNvSpPr>
          <p:nvPr>
            <p:ph type="ftr" sz="quarter" idx="4"/>
          </p:nvPr>
        </p:nvSpPr>
        <p:spPr>
          <a:noFill/>
        </p:spPr>
        <p:txBody>
          <a:bodyPr/>
          <a:lstStyle/>
          <a:p>
            <a:r>
              <a:rPr lang="es-ES_tradnl"/>
              <a:t>José Antonio Fernández Pérez</a:t>
            </a:r>
          </a:p>
        </p:txBody>
      </p:sp>
      <p:sp>
        <p:nvSpPr>
          <p:cNvPr id="23557" name="4 Marcador de encabezado"/>
          <p:cNvSpPr>
            <a:spLocks noGrp="1"/>
          </p:cNvSpPr>
          <p:nvPr>
            <p:ph type="hdr" sz="quarter"/>
          </p:nvPr>
        </p:nvSpPr>
        <p:spPr>
          <a:noFill/>
        </p:spPr>
        <p:txBody>
          <a:bodyPr/>
          <a:lstStyle/>
          <a:p>
            <a:r>
              <a:rPr lang="es-ES_tradnl"/>
              <a:t>IRPF-6. RTO. TRABAJO</a:t>
            </a:r>
          </a:p>
        </p:txBody>
      </p:sp>
    </p:spTree>
    <p:extLst>
      <p:ext uri="{BB962C8B-B14F-4D97-AF65-F5344CB8AC3E}">
        <p14:creationId xmlns="" xmlns:p14="http://schemas.microsoft.com/office/powerpoint/2010/main" val="2951329647"/>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DAEDC0B1-24CB-40DD-B2DA-F51083484343}" type="slidenum">
              <a:rPr lang="es-ES_tradnl" smtClean="0"/>
              <a:pPr>
                <a:defRPr/>
              </a:pPr>
              <a:t>498</a:t>
            </a:fld>
            <a:endParaRPr lang="es-ES_tradnl" dirty="0" smtClean="0"/>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172142916"/>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505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378608278"/>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510</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250019289"/>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513</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36017091"/>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514</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580884067"/>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515</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514370734"/>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516</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5538135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p:spPr>
        <p:txBody>
          <a:bodyPr/>
          <a:lstStyle/>
          <a:p>
            <a:fld id="{1B391DF0-AF76-40E9-8B65-1FC57C3EEAD1}" type="slidenum">
              <a:rPr lang="es-ES_tradnl" smtClean="0">
                <a:latin typeface="Arial" pitchFamily="34" charset="0"/>
              </a:rPr>
              <a:pPr/>
              <a:t>11</a:t>
            </a:fld>
            <a:endParaRPr lang="es-ES_tradnl" smtClean="0">
              <a:latin typeface="Arial" pitchFamily="34" charset="0"/>
            </a:endParaRPr>
          </a:p>
        </p:txBody>
      </p:sp>
      <p:sp>
        <p:nvSpPr>
          <p:cNvPr id="22531" name="Rectangle 2"/>
          <p:cNvSpPr>
            <a:spLocks noGrp="1" noRot="1" noChangeAspect="1" noChangeArrowheads="1" noTextEdit="1"/>
          </p:cNvSpPr>
          <p:nvPr>
            <p:ph type="sldImg"/>
          </p:nvPr>
        </p:nvSpPr>
        <p:spPr>
          <a:ln/>
        </p:spPr>
      </p:sp>
      <p:sp>
        <p:nvSpPr>
          <p:cNvPr id="22532"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251332575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66</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6515161"/>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p:txBody>
          <a:bodyPr/>
          <a:lstStyle/>
          <a:p>
            <a:pPr>
              <a:defRPr/>
            </a:pPr>
            <a:fld id="{87F10DE9-61B6-46C1-AC5D-2BB467CEBBB4}" type="slidenum">
              <a:rPr lang="es-ES_tradnl" smtClean="0"/>
              <a:pPr>
                <a:defRPr/>
              </a:pPr>
              <a:t>519</a:t>
            </a:fld>
            <a:endParaRPr lang="es-ES_tradnl" dirty="0" smtClean="0"/>
          </a:p>
        </p:txBody>
      </p:sp>
      <p:sp>
        <p:nvSpPr>
          <p:cNvPr id="455683" name="Rectangle 2"/>
          <p:cNvSpPr>
            <a:spLocks noGrp="1" noRot="1" noChangeAspect="1" noChangeArrowheads="1" noTextEdit="1"/>
          </p:cNvSpPr>
          <p:nvPr>
            <p:ph type="sldImg"/>
          </p:nvPr>
        </p:nvSpPr>
        <p:spPr>
          <a:ln/>
        </p:spPr>
      </p:sp>
      <p:sp>
        <p:nvSpPr>
          <p:cNvPr id="45568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996088701"/>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p:txBody>
          <a:bodyPr/>
          <a:lstStyle/>
          <a:p>
            <a:pPr>
              <a:defRPr/>
            </a:pPr>
            <a:fld id="{87F10DE9-61B6-46C1-AC5D-2BB467CEBBB4}" type="slidenum">
              <a:rPr lang="es-ES_tradnl" smtClean="0"/>
              <a:pPr>
                <a:defRPr/>
              </a:pPr>
              <a:t>520</a:t>
            </a:fld>
            <a:endParaRPr lang="es-ES_tradnl" dirty="0" smtClean="0"/>
          </a:p>
        </p:txBody>
      </p:sp>
      <p:sp>
        <p:nvSpPr>
          <p:cNvPr id="455683" name="Rectangle 2"/>
          <p:cNvSpPr>
            <a:spLocks noGrp="1" noRot="1" noChangeAspect="1" noChangeArrowheads="1" noTextEdit="1"/>
          </p:cNvSpPr>
          <p:nvPr>
            <p:ph type="sldImg"/>
          </p:nvPr>
        </p:nvSpPr>
        <p:spPr>
          <a:ln/>
        </p:spPr>
      </p:sp>
      <p:sp>
        <p:nvSpPr>
          <p:cNvPr id="45568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496291567"/>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p:txBody>
          <a:bodyPr/>
          <a:lstStyle/>
          <a:p>
            <a:pPr>
              <a:defRPr/>
            </a:pPr>
            <a:fld id="{87F10DE9-61B6-46C1-AC5D-2BB467CEBBB4}" type="slidenum">
              <a:rPr lang="es-ES_tradnl" smtClean="0"/>
              <a:pPr>
                <a:defRPr/>
              </a:pPr>
              <a:t>521</a:t>
            </a:fld>
            <a:endParaRPr lang="es-ES_tradnl" dirty="0" smtClean="0"/>
          </a:p>
        </p:txBody>
      </p:sp>
      <p:sp>
        <p:nvSpPr>
          <p:cNvPr id="455683" name="Rectangle 2"/>
          <p:cNvSpPr>
            <a:spLocks noGrp="1" noRot="1" noChangeAspect="1" noChangeArrowheads="1" noTextEdit="1"/>
          </p:cNvSpPr>
          <p:nvPr>
            <p:ph type="sldImg"/>
          </p:nvPr>
        </p:nvSpPr>
        <p:spPr>
          <a:ln/>
        </p:spPr>
      </p:sp>
      <p:sp>
        <p:nvSpPr>
          <p:cNvPr id="45568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432611515"/>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A16F4C8-6678-4E81-8516-CC3D221B8177}" type="slidenum">
              <a:rPr lang="es-ES_tradnl"/>
              <a:pPr>
                <a:defRPr/>
              </a:pPr>
              <a:t>522</a:t>
            </a:fld>
            <a:endParaRPr lang="es-ES_tradnl" dirty="0"/>
          </a:p>
        </p:txBody>
      </p:sp>
      <p:sp>
        <p:nvSpPr>
          <p:cNvPr id="545795" name="Rectangle 2"/>
          <p:cNvSpPr>
            <a:spLocks noGrp="1" noRot="1" noChangeAspect="1" noChangeArrowheads="1" noTextEdit="1"/>
          </p:cNvSpPr>
          <p:nvPr>
            <p:ph type="sldImg"/>
          </p:nvPr>
        </p:nvSpPr>
        <p:spPr>
          <a:ln/>
        </p:spPr>
      </p:sp>
      <p:sp>
        <p:nvSpPr>
          <p:cNvPr id="545796" name="Rectangle 3"/>
          <p:cNvSpPr>
            <a:spLocks noGrp="1" noChangeArrowheads="1"/>
          </p:cNvSpPr>
          <p:nvPr>
            <p:ph type="body" idx="1"/>
          </p:nvPr>
        </p:nvSpPr>
        <p:spPr>
          <a:noFill/>
          <a:ln/>
        </p:spPr>
        <p:txBody>
          <a:bodyPr/>
          <a:lstStyle/>
          <a:p>
            <a:endParaRPr lang="es-ES_tradnl" dirty="0" smtClean="0">
              <a:latin typeface="Arial" pitchFamily="34" charset="0"/>
            </a:endParaRPr>
          </a:p>
        </p:txBody>
      </p:sp>
    </p:spTree>
    <p:extLst>
      <p:ext uri="{BB962C8B-B14F-4D97-AF65-F5344CB8AC3E}">
        <p14:creationId xmlns="" xmlns:p14="http://schemas.microsoft.com/office/powerpoint/2010/main" val="1209160393"/>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p:txBody>
          <a:bodyPr/>
          <a:lstStyle/>
          <a:p>
            <a:pPr>
              <a:defRPr/>
            </a:pPr>
            <a:fld id="{87F10DE9-61B6-46C1-AC5D-2BB467CEBBB4}" type="slidenum">
              <a:rPr lang="es-ES_tradnl" smtClean="0"/>
              <a:pPr>
                <a:defRPr/>
              </a:pPr>
              <a:t>523</a:t>
            </a:fld>
            <a:endParaRPr lang="es-ES_tradnl" dirty="0" smtClean="0"/>
          </a:p>
        </p:txBody>
      </p:sp>
      <p:sp>
        <p:nvSpPr>
          <p:cNvPr id="455683" name="Rectangle 2"/>
          <p:cNvSpPr>
            <a:spLocks noGrp="1" noRot="1" noChangeAspect="1" noChangeArrowheads="1" noTextEdit="1"/>
          </p:cNvSpPr>
          <p:nvPr>
            <p:ph type="sldImg"/>
          </p:nvPr>
        </p:nvSpPr>
        <p:spPr>
          <a:ln/>
        </p:spPr>
      </p:sp>
      <p:sp>
        <p:nvSpPr>
          <p:cNvPr id="45568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867198969"/>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A16F4C8-6678-4E81-8516-CC3D221B8177}" type="slidenum">
              <a:rPr lang="es-ES_tradnl"/>
              <a:pPr>
                <a:defRPr/>
              </a:pPr>
              <a:t>524</a:t>
            </a:fld>
            <a:endParaRPr lang="es-ES_tradnl" dirty="0"/>
          </a:p>
        </p:txBody>
      </p:sp>
      <p:sp>
        <p:nvSpPr>
          <p:cNvPr id="545795" name="Rectangle 2"/>
          <p:cNvSpPr>
            <a:spLocks noGrp="1" noRot="1" noChangeAspect="1" noChangeArrowheads="1" noTextEdit="1"/>
          </p:cNvSpPr>
          <p:nvPr>
            <p:ph type="sldImg"/>
          </p:nvPr>
        </p:nvSpPr>
        <p:spPr>
          <a:ln/>
        </p:spPr>
      </p:sp>
      <p:sp>
        <p:nvSpPr>
          <p:cNvPr id="545796" name="Rectangle 3"/>
          <p:cNvSpPr>
            <a:spLocks noGrp="1" noChangeArrowheads="1"/>
          </p:cNvSpPr>
          <p:nvPr>
            <p:ph type="body" idx="1"/>
          </p:nvPr>
        </p:nvSpPr>
        <p:spPr>
          <a:noFill/>
          <a:ln/>
        </p:spPr>
        <p:txBody>
          <a:bodyPr/>
          <a:lstStyle/>
          <a:p>
            <a:endParaRPr lang="es-ES_tradnl" dirty="0" smtClean="0">
              <a:latin typeface="Arial" pitchFamily="34" charset="0"/>
            </a:endParaRPr>
          </a:p>
        </p:txBody>
      </p:sp>
    </p:spTree>
    <p:extLst>
      <p:ext uri="{BB962C8B-B14F-4D97-AF65-F5344CB8AC3E}">
        <p14:creationId xmlns="" xmlns:p14="http://schemas.microsoft.com/office/powerpoint/2010/main" val="2097782699"/>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p:spPr>
        <p:txBody>
          <a:bodyPr/>
          <a:lstStyle/>
          <a:p>
            <a:fld id="{16AFB873-26D9-40EE-974D-38F866E5F1A2}" type="slidenum">
              <a:rPr lang="es-ES_tradnl" smtClean="0"/>
              <a:pPr/>
              <a:t>526</a:t>
            </a:fld>
            <a:endParaRPr lang="es-ES_tradnl" smtClean="0"/>
          </a:p>
        </p:txBody>
      </p:sp>
      <p:sp>
        <p:nvSpPr>
          <p:cNvPr id="22531" name="Rectangle 2"/>
          <p:cNvSpPr>
            <a:spLocks noGrp="1" noRot="1" noChangeAspect="1" noChangeArrowheads="1" noTextEdit="1"/>
          </p:cNvSpPr>
          <p:nvPr>
            <p:ph type="sldImg"/>
          </p:nvPr>
        </p:nvSpPr>
        <p:spPr>
          <a:ln/>
        </p:spPr>
      </p:sp>
      <p:sp>
        <p:nvSpPr>
          <p:cNvPr id="22532" name="Rectangle 3"/>
          <p:cNvSpPr>
            <a:spLocks noGrp="1" noChangeArrowheads="1"/>
          </p:cNvSpPr>
          <p:nvPr>
            <p:ph type="body" idx="1"/>
          </p:nvPr>
        </p:nvSpPr>
        <p:spPr>
          <a:noFill/>
          <a:ln/>
        </p:spPr>
        <p:txBody>
          <a:bodyPr/>
          <a:lstStyle/>
          <a:p>
            <a:endParaRPr lang="es-ES" smtClean="0"/>
          </a:p>
        </p:txBody>
      </p:sp>
      <p:sp>
        <p:nvSpPr>
          <p:cNvPr id="22533" name="4 Marcador de pie de página"/>
          <p:cNvSpPr>
            <a:spLocks noGrp="1"/>
          </p:cNvSpPr>
          <p:nvPr>
            <p:ph type="ftr" sz="quarter" idx="4"/>
          </p:nvPr>
        </p:nvSpPr>
        <p:spPr>
          <a:noFill/>
        </p:spPr>
        <p:txBody>
          <a:bodyPr/>
          <a:lstStyle/>
          <a:p>
            <a:r>
              <a:rPr lang="es-ES_tradnl"/>
              <a:t>José Antonio Fernández Pérez</a:t>
            </a:r>
          </a:p>
        </p:txBody>
      </p:sp>
      <p:sp>
        <p:nvSpPr>
          <p:cNvPr id="22534" name="5 Marcador de encabezado"/>
          <p:cNvSpPr>
            <a:spLocks noGrp="1"/>
          </p:cNvSpPr>
          <p:nvPr>
            <p:ph type="hdr" sz="quarter"/>
          </p:nvPr>
        </p:nvSpPr>
        <p:spPr>
          <a:noFill/>
        </p:spPr>
        <p:txBody>
          <a:bodyPr/>
          <a:lstStyle/>
          <a:p>
            <a:r>
              <a:rPr lang="es-ES_tradnl"/>
              <a:t>IRPF-11. R.A. Económicas-3</a:t>
            </a:r>
          </a:p>
        </p:txBody>
      </p:sp>
    </p:spTree>
    <p:extLst>
      <p:ext uri="{BB962C8B-B14F-4D97-AF65-F5344CB8AC3E}">
        <p14:creationId xmlns="" xmlns:p14="http://schemas.microsoft.com/office/powerpoint/2010/main" val="2882696100"/>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Rot="1" noChangeAspect="1" noChangeArrowheads="1" noTextEdit="1"/>
          </p:cNvSpPr>
          <p:nvPr>
            <p:ph type="sldImg"/>
          </p:nvPr>
        </p:nvSpPr>
        <p:spPr>
          <a:xfrm>
            <a:off x="725488" y="739775"/>
            <a:ext cx="5346700" cy="3703638"/>
          </a:xfrm>
          <a:ln/>
        </p:spPr>
      </p:sp>
      <p:sp>
        <p:nvSpPr>
          <p:cNvPr id="48131" name="Rectangle 3"/>
          <p:cNvSpPr>
            <a:spLocks noGrp="1" noChangeArrowheads="1"/>
          </p:cNvSpPr>
          <p:nvPr>
            <p:ph type="body" idx="1"/>
          </p:nvPr>
        </p:nvSpPr>
        <p:spPr>
          <a:noFill/>
          <a:ln/>
        </p:spPr>
        <p:txBody>
          <a:bodyPr/>
          <a:lstStyle/>
          <a:p>
            <a:endParaRPr lang="es-ES" dirty="0" smtClean="0">
              <a:latin typeface="Arial" pitchFamily="34" charset="0"/>
            </a:endParaRPr>
          </a:p>
        </p:txBody>
      </p:sp>
      <p:sp>
        <p:nvSpPr>
          <p:cNvPr id="48132" name="3 Marcador de encabezado"/>
          <p:cNvSpPr>
            <a:spLocks noGrp="1"/>
          </p:cNvSpPr>
          <p:nvPr>
            <p:ph type="hdr" sz="quarter"/>
          </p:nvPr>
        </p:nvSpPr>
        <p:spPr>
          <a:noFill/>
        </p:spPr>
        <p:txBody>
          <a:bodyPr/>
          <a:lstStyle/>
          <a:p>
            <a:r>
              <a:rPr lang="es-ES_tradnl">
                <a:latin typeface="Arial" pitchFamily="34" charset="0"/>
              </a:rPr>
              <a:t>IRPF-9-11. R.A.Económicas- EJERCICIOS</a:t>
            </a:r>
          </a:p>
        </p:txBody>
      </p:sp>
      <p:sp>
        <p:nvSpPr>
          <p:cNvPr id="48133" name="4 Marcador de pie de página"/>
          <p:cNvSpPr>
            <a:spLocks noGrp="1"/>
          </p:cNvSpPr>
          <p:nvPr>
            <p:ph type="ftr" sz="quarter" idx="4"/>
          </p:nvPr>
        </p:nvSpPr>
        <p:spPr>
          <a:noFill/>
        </p:spPr>
        <p:txBody>
          <a:bodyPr/>
          <a:lstStyle/>
          <a:p>
            <a:r>
              <a:rPr lang="es-ES_tradnl">
                <a:latin typeface="Arial" pitchFamily="34" charset="0"/>
              </a:rPr>
              <a:t>José Antonio Fernández Pérez</a:t>
            </a:r>
          </a:p>
        </p:txBody>
      </p:sp>
    </p:spTree>
    <p:extLst>
      <p:ext uri="{BB962C8B-B14F-4D97-AF65-F5344CB8AC3E}">
        <p14:creationId xmlns="" xmlns:p14="http://schemas.microsoft.com/office/powerpoint/2010/main" val="1407142116"/>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Rot="1" noChangeAspect="1" noChangeArrowheads="1" noTextEdit="1"/>
          </p:cNvSpPr>
          <p:nvPr>
            <p:ph type="sldImg"/>
          </p:nvPr>
        </p:nvSpPr>
        <p:spPr>
          <a:xfrm>
            <a:off x="725488" y="739775"/>
            <a:ext cx="5346700" cy="3703638"/>
          </a:xfrm>
          <a:ln/>
        </p:spPr>
      </p:sp>
      <p:sp>
        <p:nvSpPr>
          <p:cNvPr id="48131" name="Rectangle 3"/>
          <p:cNvSpPr>
            <a:spLocks noGrp="1" noChangeArrowheads="1"/>
          </p:cNvSpPr>
          <p:nvPr>
            <p:ph type="body" idx="1"/>
          </p:nvPr>
        </p:nvSpPr>
        <p:spPr>
          <a:noFill/>
          <a:ln/>
        </p:spPr>
        <p:txBody>
          <a:bodyPr/>
          <a:lstStyle/>
          <a:p>
            <a:endParaRPr lang="es-ES" smtClean="0">
              <a:latin typeface="Arial" pitchFamily="34" charset="0"/>
            </a:endParaRPr>
          </a:p>
        </p:txBody>
      </p:sp>
      <p:sp>
        <p:nvSpPr>
          <p:cNvPr id="48132" name="3 Marcador de encabezado"/>
          <p:cNvSpPr>
            <a:spLocks noGrp="1"/>
          </p:cNvSpPr>
          <p:nvPr>
            <p:ph type="hdr" sz="quarter"/>
          </p:nvPr>
        </p:nvSpPr>
        <p:spPr>
          <a:noFill/>
        </p:spPr>
        <p:txBody>
          <a:bodyPr/>
          <a:lstStyle/>
          <a:p>
            <a:r>
              <a:rPr lang="es-ES_tradnl">
                <a:latin typeface="Arial" pitchFamily="34" charset="0"/>
              </a:rPr>
              <a:t>IRPF-9-11. R.A.Económicas- EJERCICIOS</a:t>
            </a:r>
          </a:p>
        </p:txBody>
      </p:sp>
      <p:sp>
        <p:nvSpPr>
          <p:cNvPr id="48133" name="4 Marcador de pie de página"/>
          <p:cNvSpPr>
            <a:spLocks noGrp="1"/>
          </p:cNvSpPr>
          <p:nvPr>
            <p:ph type="ftr" sz="quarter" idx="4"/>
          </p:nvPr>
        </p:nvSpPr>
        <p:spPr>
          <a:noFill/>
        </p:spPr>
        <p:txBody>
          <a:bodyPr/>
          <a:lstStyle/>
          <a:p>
            <a:r>
              <a:rPr lang="es-ES_tradnl">
                <a:latin typeface="Arial" pitchFamily="34" charset="0"/>
              </a:rPr>
              <a:t>José Antonio Fernández Pérez</a:t>
            </a:r>
          </a:p>
        </p:txBody>
      </p:sp>
    </p:spTree>
    <p:extLst>
      <p:ext uri="{BB962C8B-B14F-4D97-AF65-F5344CB8AC3E}">
        <p14:creationId xmlns="" xmlns:p14="http://schemas.microsoft.com/office/powerpoint/2010/main" val="3368350539"/>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Rot="1" noChangeAspect="1" noChangeArrowheads="1" noTextEdit="1"/>
          </p:cNvSpPr>
          <p:nvPr>
            <p:ph type="sldImg"/>
          </p:nvPr>
        </p:nvSpPr>
        <p:spPr>
          <a:xfrm>
            <a:off x="725488" y="739775"/>
            <a:ext cx="5346700" cy="3703638"/>
          </a:xfrm>
          <a:ln/>
        </p:spPr>
      </p:sp>
      <p:sp>
        <p:nvSpPr>
          <p:cNvPr id="48131" name="Rectangle 3"/>
          <p:cNvSpPr>
            <a:spLocks noGrp="1" noChangeArrowheads="1"/>
          </p:cNvSpPr>
          <p:nvPr>
            <p:ph type="body" idx="1"/>
          </p:nvPr>
        </p:nvSpPr>
        <p:spPr>
          <a:noFill/>
          <a:ln/>
        </p:spPr>
        <p:txBody>
          <a:bodyPr/>
          <a:lstStyle/>
          <a:p>
            <a:endParaRPr lang="es-ES" smtClean="0">
              <a:latin typeface="Arial" pitchFamily="34" charset="0"/>
            </a:endParaRPr>
          </a:p>
        </p:txBody>
      </p:sp>
      <p:sp>
        <p:nvSpPr>
          <p:cNvPr id="48132" name="3 Marcador de encabezado"/>
          <p:cNvSpPr>
            <a:spLocks noGrp="1"/>
          </p:cNvSpPr>
          <p:nvPr>
            <p:ph type="hdr" sz="quarter"/>
          </p:nvPr>
        </p:nvSpPr>
        <p:spPr>
          <a:noFill/>
        </p:spPr>
        <p:txBody>
          <a:bodyPr/>
          <a:lstStyle/>
          <a:p>
            <a:r>
              <a:rPr lang="es-ES_tradnl">
                <a:latin typeface="Arial" pitchFamily="34" charset="0"/>
              </a:rPr>
              <a:t>IRPF-9-11. R.A.Económicas- EJERCICIOS</a:t>
            </a:r>
          </a:p>
        </p:txBody>
      </p:sp>
      <p:sp>
        <p:nvSpPr>
          <p:cNvPr id="48133" name="4 Marcador de pie de página"/>
          <p:cNvSpPr>
            <a:spLocks noGrp="1"/>
          </p:cNvSpPr>
          <p:nvPr>
            <p:ph type="ftr" sz="quarter" idx="4"/>
          </p:nvPr>
        </p:nvSpPr>
        <p:spPr>
          <a:noFill/>
        </p:spPr>
        <p:txBody>
          <a:bodyPr/>
          <a:lstStyle/>
          <a:p>
            <a:r>
              <a:rPr lang="es-ES_tradnl">
                <a:latin typeface="Arial" pitchFamily="34" charset="0"/>
              </a:rPr>
              <a:t>José Antonio Fernández Pérez</a:t>
            </a:r>
          </a:p>
        </p:txBody>
      </p:sp>
    </p:spTree>
    <p:extLst>
      <p:ext uri="{BB962C8B-B14F-4D97-AF65-F5344CB8AC3E}">
        <p14:creationId xmlns="" xmlns:p14="http://schemas.microsoft.com/office/powerpoint/2010/main" val="401522926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67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3644116"/>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537</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564190085"/>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539</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576182221"/>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540</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251054116"/>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7"/>
          <p:cNvSpPr>
            <a:spLocks noGrp="1" noChangeArrowheads="1"/>
          </p:cNvSpPr>
          <p:nvPr>
            <p:ph type="sldNum" sz="quarter" idx="5"/>
          </p:nvPr>
        </p:nvSpPr>
        <p:spPr>
          <a:ln/>
        </p:spPr>
        <p:txBody>
          <a:bodyPr/>
          <a:lstStyle/>
          <a:p>
            <a:fld id="{0BD2AE2C-E9B2-4011-B7BD-E2CB99FDA8B5}" type="slidenum">
              <a:rPr lang="es-ES_tradnl"/>
              <a:pPr/>
              <a:t>542</a:t>
            </a:fld>
            <a:endParaRPr lang="es-ES_tradnl"/>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p:txBody>
          <a:bodyPr/>
          <a:lstStyle/>
          <a:p>
            <a:endParaRPr lang="es-ES_tradnl"/>
          </a:p>
        </p:txBody>
      </p:sp>
    </p:spTree>
    <p:extLst>
      <p:ext uri="{BB962C8B-B14F-4D97-AF65-F5344CB8AC3E}">
        <p14:creationId xmlns="" xmlns:p14="http://schemas.microsoft.com/office/powerpoint/2010/main" val="2403454100"/>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p:cNvSpPr>
            <a:spLocks noGrp="1" noChangeArrowheads="1"/>
          </p:cNvSpPr>
          <p:nvPr>
            <p:ph type="sldNum" sz="quarter" idx="5"/>
          </p:nvPr>
        </p:nvSpPr>
        <p:spPr>
          <a:noFill/>
        </p:spPr>
        <p:txBody>
          <a:bodyPr/>
          <a:lstStyle/>
          <a:p>
            <a:fld id="{6FCDB155-3879-4289-9080-2635339DC212}" type="slidenum">
              <a:rPr lang="es-ES_tradnl">
                <a:latin typeface="Arial" pitchFamily="34" charset="0"/>
              </a:rPr>
              <a:pPr/>
              <a:t>543</a:t>
            </a:fld>
            <a:endParaRPr lang="es-ES_tradnl">
              <a:latin typeface="Arial" pitchFamily="34" charset="0"/>
            </a:endParaRPr>
          </a:p>
        </p:txBody>
      </p:sp>
      <p:sp>
        <p:nvSpPr>
          <p:cNvPr id="8195" name="Rectangle 2"/>
          <p:cNvSpPr>
            <a:spLocks noGrp="1" noRot="1" noChangeAspect="1" noChangeArrowheads="1" noTextEdit="1"/>
          </p:cNvSpPr>
          <p:nvPr>
            <p:ph type="sldImg"/>
          </p:nvPr>
        </p:nvSpPr>
        <p:spPr>
          <a:ln/>
        </p:spPr>
      </p:sp>
      <p:sp>
        <p:nvSpPr>
          <p:cNvPr id="8196"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1040288307"/>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544</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818091722"/>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30DE2DA7-A410-411D-93B6-E62E64E487AC}" type="slidenum">
              <a:rPr lang="es-ES_tradnl" smtClean="0">
                <a:latin typeface="Arial" pitchFamily="34" charset="0"/>
              </a:rPr>
              <a:pPr/>
              <a:t>549</a:t>
            </a:fld>
            <a:endParaRPr lang="es-ES_tradnl" smtClean="0">
              <a:latin typeface="Arial" pitchFamily="34"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23512702"/>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4CD54EEC-8C1D-4866-A700-5D1D18ED93AA}" type="slidenum">
              <a:rPr lang="es-ES_tradnl" smtClean="0">
                <a:latin typeface="Arial" pitchFamily="34" charset="0"/>
              </a:rPr>
              <a:pPr/>
              <a:t>550</a:t>
            </a:fld>
            <a:endParaRPr lang="es-ES_tradnl" smtClean="0">
              <a:latin typeface="Arial" pitchFamily="34"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443422423"/>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0A824EE2-56E7-4E36-B7BC-B2ADB109F7FF}" type="slidenum">
              <a:rPr lang="es-ES_tradnl" smtClean="0">
                <a:latin typeface="Arial" pitchFamily="34" charset="0"/>
              </a:rPr>
              <a:pPr/>
              <a:t>551</a:t>
            </a:fld>
            <a:endParaRPr lang="es-ES_tradnl" smtClean="0">
              <a:latin typeface="Arial" pitchFamily="34" charset="0"/>
            </a:endParaRPr>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275371474"/>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552</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7505728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C7AF45B-EB0A-4712-9DB8-2C0A023F7F77}" type="slidenum">
              <a:rPr lang="es-ES_tradnl" smtClean="0"/>
              <a:pPr>
                <a:defRPr/>
              </a:pPr>
              <a:t>69</a:t>
            </a:fld>
            <a:endParaRPr lang="es-ES_tradnl" smtClean="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778124051"/>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553</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663038172"/>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p:txBody>
          <a:bodyPr/>
          <a:lstStyle/>
          <a:p>
            <a:pPr>
              <a:defRPr/>
            </a:pPr>
            <a:fld id="{87F10DE9-61B6-46C1-AC5D-2BB467CEBBB4}" type="slidenum">
              <a:rPr lang="es-ES_tradnl" smtClean="0"/>
              <a:pPr>
                <a:defRPr/>
              </a:pPr>
              <a:t>554</a:t>
            </a:fld>
            <a:endParaRPr lang="es-ES_tradnl" dirty="0" smtClean="0"/>
          </a:p>
        </p:txBody>
      </p:sp>
      <p:sp>
        <p:nvSpPr>
          <p:cNvPr id="455683" name="Rectangle 2"/>
          <p:cNvSpPr>
            <a:spLocks noGrp="1" noRot="1" noChangeAspect="1" noChangeArrowheads="1" noTextEdit="1"/>
          </p:cNvSpPr>
          <p:nvPr>
            <p:ph type="sldImg"/>
          </p:nvPr>
        </p:nvSpPr>
        <p:spPr>
          <a:ln/>
        </p:spPr>
      </p:sp>
      <p:sp>
        <p:nvSpPr>
          <p:cNvPr id="45568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788402481"/>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p:txBody>
          <a:bodyPr/>
          <a:lstStyle/>
          <a:p>
            <a:pPr>
              <a:defRPr/>
            </a:pPr>
            <a:fld id="{80FC197C-EF11-4D90-B0CD-0F3181CA1AFC}" type="slidenum">
              <a:rPr lang="es-ES_tradnl"/>
              <a:pPr>
                <a:defRPr/>
              </a:pPr>
              <a:t>556</a:t>
            </a:fld>
            <a:endParaRPr lang="es-ES_tradnl"/>
          </a:p>
        </p:txBody>
      </p:sp>
      <p:sp>
        <p:nvSpPr>
          <p:cNvPr id="717827" name="Rectangle 2"/>
          <p:cNvSpPr>
            <a:spLocks noGrp="1" noRot="1" noChangeAspect="1" noChangeArrowheads="1" noTextEdit="1"/>
          </p:cNvSpPr>
          <p:nvPr>
            <p:ph type="sldImg"/>
          </p:nvPr>
        </p:nvSpPr>
        <p:spPr>
          <a:ln/>
        </p:spPr>
      </p:sp>
      <p:sp>
        <p:nvSpPr>
          <p:cNvPr id="71782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631765782"/>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557</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739561711"/>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558</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p:txBody>
          <a:bodyPr/>
          <a:lstStyle/>
          <a:p>
            <a:pPr>
              <a:defRPr/>
            </a:pPr>
            <a:fld id="{D0F35E12-F549-4459-A9E9-CA0B4365DBDC}" type="slidenum">
              <a:rPr lang="es-ES_tradnl" smtClean="0"/>
              <a:pPr>
                <a:defRPr/>
              </a:pPr>
              <a:t>559</a:t>
            </a:fld>
            <a:endParaRPr lang="es-ES_tradnl" dirty="0"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560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275458049"/>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7"/>
          <p:cNvSpPr>
            <a:spLocks noGrp="1" noChangeArrowheads="1"/>
          </p:cNvSpPr>
          <p:nvPr>
            <p:ph type="sldNum" sz="quarter" idx="5"/>
          </p:nvPr>
        </p:nvSpPr>
        <p:spPr>
          <a:ln/>
        </p:spPr>
        <p:txBody>
          <a:bodyPr/>
          <a:lstStyle/>
          <a:p>
            <a:fld id="{0BD2AE2C-E9B2-4011-B7BD-E2CB99FDA8B5}" type="slidenum">
              <a:rPr lang="es-ES_tradnl"/>
              <a:pPr/>
              <a:t>563</a:t>
            </a:fld>
            <a:endParaRPr lang="es-ES_tradnl"/>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p:txBody>
          <a:bodyPr/>
          <a:lstStyle/>
          <a:p>
            <a:endParaRPr lang="es-ES_tradnl"/>
          </a:p>
        </p:txBody>
      </p:sp>
    </p:spTree>
    <p:extLst>
      <p:ext uri="{BB962C8B-B14F-4D97-AF65-F5344CB8AC3E}">
        <p14:creationId xmlns="" xmlns:p14="http://schemas.microsoft.com/office/powerpoint/2010/main" val="2403454100"/>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565</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54168444"/>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8DD9CF02-692F-4D27-9C85-0B39F2435348}" type="slidenum">
              <a:rPr lang="es-ES_tradnl" smtClean="0"/>
              <a:pPr>
                <a:defRPr/>
              </a:pPr>
              <a:t>568</a:t>
            </a:fld>
            <a:endParaRPr lang="es-ES_tradnl"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86016349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C7AF45B-EB0A-4712-9DB8-2C0A023F7F77}" type="slidenum">
              <a:rPr lang="es-ES_tradnl" smtClean="0"/>
              <a:pPr>
                <a:defRPr/>
              </a:pPr>
              <a:t>70</a:t>
            </a:fld>
            <a:endParaRPr lang="es-ES_tradnl" smtClean="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33594113"/>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p:txBody>
          <a:bodyPr/>
          <a:lstStyle/>
          <a:p>
            <a:pPr>
              <a:defRPr/>
            </a:pPr>
            <a:fld id="{BAA43757-36D6-4872-90FB-DAFEFAAF4D69}" type="slidenum">
              <a:rPr lang="es-ES_tradnl" smtClean="0"/>
              <a:pPr>
                <a:defRPr/>
              </a:pPr>
              <a:t>570</a:t>
            </a:fld>
            <a:endParaRPr lang="es-ES_tradnl" smtClean="0"/>
          </a:p>
        </p:txBody>
      </p:sp>
      <p:sp>
        <p:nvSpPr>
          <p:cNvPr id="149506" name="Rectangle 2"/>
          <p:cNvSpPr>
            <a:spLocks noGrp="1" noRot="1" noChangeAspect="1" noChangeArrowheads="1" noTextEdit="1"/>
          </p:cNvSpPr>
          <p:nvPr>
            <p:ph type="sldImg"/>
          </p:nvPr>
        </p:nvSpPr>
        <p:spPr>
          <a:ln/>
        </p:spPr>
      </p:sp>
      <p:sp>
        <p:nvSpPr>
          <p:cNvPr id="149507" name="Rectangle 3"/>
          <p:cNvSpPr>
            <a:spLocks noGrp="1" noChangeArrowheads="1"/>
          </p:cNvSpPr>
          <p:nvPr>
            <p:ph type="body" idx="1"/>
          </p:nvPr>
        </p:nvSpPr>
        <p:spPr>
          <a:noFill/>
          <a:ln/>
        </p:spPr>
        <p:txBody>
          <a:bodyPr/>
          <a:lstStyle/>
          <a:p>
            <a:pPr eaLnBrk="1" hangingPunct="1"/>
            <a:endParaRPr lang="es-ES_tradnl" smtClean="0"/>
          </a:p>
        </p:txBody>
      </p:sp>
    </p:spTree>
    <p:extLst>
      <p:ext uri="{BB962C8B-B14F-4D97-AF65-F5344CB8AC3E}">
        <p14:creationId xmlns="" xmlns:p14="http://schemas.microsoft.com/office/powerpoint/2010/main" val="1911876676"/>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p:spPr>
        <p:txBody>
          <a:bodyPr/>
          <a:lstStyle/>
          <a:p>
            <a:fld id="{0B418DB9-71A6-45B3-8193-83A22BC04685}" type="slidenum">
              <a:rPr lang="es-ES_tradnl" smtClean="0"/>
              <a:pPr/>
              <a:t>571</a:t>
            </a:fld>
            <a:endParaRPr lang="es-ES_tradnl" smtClean="0"/>
          </a:p>
        </p:txBody>
      </p:sp>
      <p:sp>
        <p:nvSpPr>
          <p:cNvPr id="297987" name="Rectangle 2"/>
          <p:cNvSpPr>
            <a:spLocks noGrp="1" noRot="1" noChangeAspect="1" noChangeArrowheads="1" noTextEdit="1"/>
          </p:cNvSpPr>
          <p:nvPr>
            <p:ph type="sldImg"/>
          </p:nvPr>
        </p:nvSpPr>
        <p:spPr>
          <a:ln/>
        </p:spPr>
      </p:sp>
      <p:sp>
        <p:nvSpPr>
          <p:cNvPr id="29798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141209358"/>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_tradnl" dirty="0"/>
          </a:p>
        </p:txBody>
      </p:sp>
      <p:sp>
        <p:nvSpPr>
          <p:cNvPr id="4" name="3 Marcador de número de diapositiva"/>
          <p:cNvSpPr>
            <a:spLocks noGrp="1"/>
          </p:cNvSpPr>
          <p:nvPr>
            <p:ph type="sldNum" sz="quarter" idx="10"/>
          </p:nvPr>
        </p:nvSpPr>
        <p:spPr/>
        <p:txBody>
          <a:bodyPr/>
          <a:lstStyle/>
          <a:p>
            <a:pPr>
              <a:defRPr/>
            </a:pPr>
            <a:fld id="{A1BBC27D-B263-4D1F-B13B-B34C856CCA43}" type="slidenum">
              <a:rPr lang="es-ES_tradnl" smtClean="0"/>
              <a:pPr>
                <a:defRPr/>
              </a:pPr>
              <a:t>580</a:t>
            </a:fld>
            <a:endParaRPr lang="es-ES_tradnl"/>
          </a:p>
        </p:txBody>
      </p:sp>
    </p:spTree>
    <p:extLst>
      <p:ext uri="{BB962C8B-B14F-4D97-AF65-F5344CB8AC3E}">
        <p14:creationId xmlns="" xmlns:p14="http://schemas.microsoft.com/office/powerpoint/2010/main" val="342513569"/>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878A239B-56CA-4076-B122-70766E7435AE}" type="slidenum">
              <a:rPr lang="es-ES_tradnl" smtClean="0"/>
              <a:pPr>
                <a:defRPr/>
              </a:pPr>
              <a:t>582</a:t>
            </a:fld>
            <a:endParaRPr lang="es-ES_tradnl" dirty="0" smtClean="0"/>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941319322"/>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878A239B-56CA-4076-B122-70766E7435AE}" type="slidenum">
              <a:rPr lang="es-ES_tradnl" smtClean="0"/>
              <a:pPr>
                <a:defRPr/>
              </a:pPr>
              <a:t>583</a:t>
            </a:fld>
            <a:endParaRPr lang="es-ES_tradnl" dirty="0" smtClean="0"/>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063753215"/>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584</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p14="http://schemas.microsoft.com/office/powerpoint/2010/main" xmlns="" val="2751194089"/>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878A239B-56CA-4076-B122-70766E7435AE}" type="slidenum">
              <a:rPr lang="es-ES_tradnl" smtClean="0"/>
              <a:pPr>
                <a:defRPr/>
              </a:pPr>
              <a:t>585</a:t>
            </a:fld>
            <a:endParaRPr lang="es-ES_tradnl" dirty="0" smtClean="0"/>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p14="http://schemas.microsoft.com/office/powerpoint/2010/main" xmlns="" val="1177837535"/>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587</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p14="http://schemas.microsoft.com/office/powerpoint/2010/main" xmlns="" val="2591831382"/>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878A239B-56CA-4076-B122-70766E7435AE}" type="slidenum">
              <a:rPr lang="es-ES_tradnl" smtClean="0"/>
              <a:pPr>
                <a:defRPr/>
              </a:pPr>
              <a:t>588</a:t>
            </a:fld>
            <a:endParaRPr lang="es-ES_tradnl" dirty="0" smtClean="0"/>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p14="http://schemas.microsoft.com/office/powerpoint/2010/main" xmlns="" val="1264309872"/>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p:txBody>
          <a:bodyPr/>
          <a:lstStyle/>
          <a:p>
            <a:pPr>
              <a:defRPr/>
            </a:pPr>
            <a:fld id="{99323EF9-D15E-4EEA-93A5-9A2CA1C69FB4}" type="slidenum">
              <a:rPr lang="es-ES_tradnl" smtClean="0"/>
              <a:pPr>
                <a:defRPr/>
              </a:pPr>
              <a:t>590</a:t>
            </a:fld>
            <a:endParaRPr lang="es-ES_tradnl" dirty="0"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9380792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C7AF45B-EB0A-4712-9DB8-2C0A023F7F77}" type="slidenum">
              <a:rPr lang="es-ES_tradnl" smtClean="0"/>
              <a:pPr>
                <a:defRPr/>
              </a:pPr>
              <a:t>71</a:t>
            </a:fld>
            <a:endParaRPr lang="es-ES_tradnl" smtClean="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624894407"/>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p:txBody>
          <a:bodyPr/>
          <a:lstStyle/>
          <a:p>
            <a:pPr>
              <a:defRPr/>
            </a:pPr>
            <a:fld id="{99323EF9-D15E-4EEA-93A5-9A2CA1C69FB4}" type="slidenum">
              <a:rPr lang="es-ES_tradnl" smtClean="0"/>
              <a:pPr>
                <a:defRPr/>
              </a:pPr>
              <a:t>591</a:t>
            </a:fld>
            <a:endParaRPr lang="es-ES_tradnl" dirty="0" smtClean="0"/>
          </a:p>
        </p:txBody>
      </p:sp>
      <p:sp>
        <p:nvSpPr>
          <p:cNvPr id="267267" name="Rectangle 2"/>
          <p:cNvSpPr>
            <a:spLocks noGrp="1" noRot="1" noChangeAspect="1" noChangeArrowheads="1" noTextEdit="1"/>
          </p:cNvSpPr>
          <p:nvPr>
            <p:ph type="sldImg"/>
          </p:nvPr>
        </p:nvSpPr>
        <p:spPr>
          <a:ln/>
        </p:spPr>
      </p:sp>
      <p:sp>
        <p:nvSpPr>
          <p:cNvPr id="267268"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250915546"/>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592</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p14="http://schemas.microsoft.com/office/powerpoint/2010/main" xmlns="" val="2751194089"/>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599</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600</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601</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602</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603</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832513884"/>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5FB82224-0143-4755-B0AF-6EC5C5443F0C}" type="slidenum">
              <a:rPr lang="es-ES_tradnl" smtClean="0">
                <a:latin typeface="Arial" pitchFamily="34" charset="0"/>
              </a:rPr>
              <a:pPr/>
              <a:t>612</a:t>
            </a:fld>
            <a:endParaRPr lang="es-ES_tradnl" smtClean="0">
              <a:latin typeface="Arial" pitchFamily="34"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endParaRPr lang="es-ES" smtClean="0">
              <a:latin typeface="Arial" pitchFamily="34" charset="0"/>
            </a:endParaRPr>
          </a:p>
        </p:txBody>
      </p:sp>
      <p:sp>
        <p:nvSpPr>
          <p:cNvPr id="68613" name="4 Marcador de pie de página"/>
          <p:cNvSpPr>
            <a:spLocks noGrp="1"/>
          </p:cNvSpPr>
          <p:nvPr>
            <p:ph type="ftr" sz="quarter" idx="4"/>
          </p:nvPr>
        </p:nvSpPr>
        <p:spPr>
          <a:noFill/>
        </p:spPr>
        <p:txBody>
          <a:bodyPr/>
          <a:lstStyle/>
          <a:p>
            <a:r>
              <a:rPr lang="es-ES_tradnl">
                <a:latin typeface="Arial" pitchFamily="34" charset="0"/>
              </a:rPr>
              <a:t>José Antonio Fernández Pérez</a:t>
            </a:r>
          </a:p>
        </p:txBody>
      </p:sp>
      <p:sp>
        <p:nvSpPr>
          <p:cNvPr id="68614" name="5 Marcador de encabezado"/>
          <p:cNvSpPr>
            <a:spLocks noGrp="1"/>
          </p:cNvSpPr>
          <p:nvPr>
            <p:ph type="hdr" sz="quarter"/>
          </p:nvPr>
        </p:nvSpPr>
        <p:spPr>
          <a:noFill/>
        </p:spPr>
        <p:txBody>
          <a:bodyPr/>
          <a:lstStyle/>
          <a:p>
            <a:r>
              <a:rPr lang="es-ES">
                <a:latin typeface="Arial" pitchFamily="34" charset="0"/>
              </a:rPr>
              <a:t>IRPF-14. CUOTAS. CI, CL y CD</a:t>
            </a:r>
            <a:endParaRPr lang="es-ES_tradnl">
              <a:latin typeface="Arial" pitchFamily="34" charset="0"/>
            </a:endParaRPr>
          </a:p>
        </p:txBody>
      </p:sp>
    </p:spTree>
    <p:extLst>
      <p:ext uri="{BB962C8B-B14F-4D97-AF65-F5344CB8AC3E}">
        <p14:creationId xmlns="" xmlns:p14="http://schemas.microsoft.com/office/powerpoint/2010/main" val="1699400739"/>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5FB82224-0143-4755-B0AF-6EC5C5443F0C}" type="slidenum">
              <a:rPr lang="es-ES_tradnl" smtClean="0">
                <a:latin typeface="Arial" pitchFamily="34" charset="0"/>
              </a:rPr>
              <a:pPr/>
              <a:t>613</a:t>
            </a:fld>
            <a:endParaRPr lang="es-ES_tradnl" smtClean="0">
              <a:latin typeface="Arial" pitchFamily="34"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endParaRPr lang="es-ES" smtClean="0">
              <a:latin typeface="Arial" pitchFamily="34" charset="0"/>
            </a:endParaRPr>
          </a:p>
        </p:txBody>
      </p:sp>
      <p:sp>
        <p:nvSpPr>
          <p:cNvPr id="68613" name="4 Marcador de pie de página"/>
          <p:cNvSpPr>
            <a:spLocks noGrp="1"/>
          </p:cNvSpPr>
          <p:nvPr>
            <p:ph type="ftr" sz="quarter" idx="4"/>
          </p:nvPr>
        </p:nvSpPr>
        <p:spPr>
          <a:noFill/>
        </p:spPr>
        <p:txBody>
          <a:bodyPr/>
          <a:lstStyle/>
          <a:p>
            <a:r>
              <a:rPr lang="es-ES_tradnl">
                <a:latin typeface="Arial" pitchFamily="34" charset="0"/>
              </a:rPr>
              <a:t>José Antonio Fernández Pérez</a:t>
            </a:r>
          </a:p>
        </p:txBody>
      </p:sp>
      <p:sp>
        <p:nvSpPr>
          <p:cNvPr id="68614" name="5 Marcador de encabezado"/>
          <p:cNvSpPr>
            <a:spLocks noGrp="1"/>
          </p:cNvSpPr>
          <p:nvPr>
            <p:ph type="hdr" sz="quarter"/>
          </p:nvPr>
        </p:nvSpPr>
        <p:spPr>
          <a:noFill/>
        </p:spPr>
        <p:txBody>
          <a:bodyPr/>
          <a:lstStyle/>
          <a:p>
            <a:r>
              <a:rPr lang="es-ES">
                <a:latin typeface="Arial" pitchFamily="34" charset="0"/>
              </a:rPr>
              <a:t>IRPF-14. CUOTAS. CI, CL y CD</a:t>
            </a:r>
            <a:endParaRPr lang="es-ES_tradnl">
              <a:latin typeface="Arial" pitchFamily="34" charset="0"/>
            </a:endParaRPr>
          </a:p>
        </p:txBody>
      </p:sp>
    </p:spTree>
    <p:extLst>
      <p:ext uri="{BB962C8B-B14F-4D97-AF65-F5344CB8AC3E}">
        <p14:creationId xmlns="" xmlns:p14="http://schemas.microsoft.com/office/powerpoint/2010/main" val="329954126"/>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5FB82224-0143-4755-B0AF-6EC5C5443F0C}" type="slidenum">
              <a:rPr lang="es-ES_tradnl" smtClean="0">
                <a:latin typeface="Arial" pitchFamily="34" charset="0"/>
              </a:rPr>
              <a:pPr/>
              <a:t>614</a:t>
            </a:fld>
            <a:endParaRPr lang="es-ES_tradnl" smtClean="0">
              <a:latin typeface="Arial" pitchFamily="34"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endParaRPr lang="es-ES" smtClean="0">
              <a:latin typeface="Arial" pitchFamily="34" charset="0"/>
            </a:endParaRPr>
          </a:p>
        </p:txBody>
      </p:sp>
      <p:sp>
        <p:nvSpPr>
          <p:cNvPr id="68613" name="4 Marcador de pie de página"/>
          <p:cNvSpPr>
            <a:spLocks noGrp="1"/>
          </p:cNvSpPr>
          <p:nvPr>
            <p:ph type="ftr" sz="quarter" idx="4"/>
          </p:nvPr>
        </p:nvSpPr>
        <p:spPr>
          <a:noFill/>
        </p:spPr>
        <p:txBody>
          <a:bodyPr/>
          <a:lstStyle/>
          <a:p>
            <a:r>
              <a:rPr lang="es-ES_tradnl">
                <a:latin typeface="Arial" pitchFamily="34" charset="0"/>
              </a:rPr>
              <a:t>José Antonio Fernández Pérez</a:t>
            </a:r>
          </a:p>
        </p:txBody>
      </p:sp>
      <p:sp>
        <p:nvSpPr>
          <p:cNvPr id="68614" name="5 Marcador de encabezado"/>
          <p:cNvSpPr>
            <a:spLocks noGrp="1"/>
          </p:cNvSpPr>
          <p:nvPr>
            <p:ph type="hdr" sz="quarter"/>
          </p:nvPr>
        </p:nvSpPr>
        <p:spPr>
          <a:noFill/>
        </p:spPr>
        <p:txBody>
          <a:bodyPr/>
          <a:lstStyle/>
          <a:p>
            <a:r>
              <a:rPr lang="es-ES">
                <a:latin typeface="Arial" pitchFamily="34" charset="0"/>
              </a:rPr>
              <a:t>IRPF-14. CUOTAS. CI, CL y CD</a:t>
            </a:r>
            <a:endParaRPr lang="es-ES_tradnl">
              <a:latin typeface="Arial" pitchFamily="34" charset="0"/>
            </a:endParaRPr>
          </a:p>
        </p:txBody>
      </p:sp>
    </p:spTree>
    <p:extLst>
      <p:ext uri="{BB962C8B-B14F-4D97-AF65-F5344CB8AC3E}">
        <p14:creationId xmlns="" xmlns:p14="http://schemas.microsoft.com/office/powerpoint/2010/main" val="403562320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C7AF45B-EB0A-4712-9DB8-2C0A023F7F77}" type="slidenum">
              <a:rPr lang="es-ES_tradnl" smtClean="0"/>
              <a:pPr>
                <a:defRPr/>
              </a:pPr>
              <a:t>72</a:t>
            </a:fld>
            <a:endParaRPr lang="es-ES_tradnl" smtClean="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150844824"/>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8DD9CF02-692F-4D27-9C85-0B39F2435348}" type="slidenum">
              <a:rPr lang="es-ES_tradnl" smtClean="0"/>
              <a:pPr>
                <a:defRPr/>
              </a:pPr>
              <a:t>615</a:t>
            </a:fld>
            <a:endParaRPr lang="es-ES_tradnl"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557005183"/>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616</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8DD9CF02-692F-4D27-9C85-0B39F2435348}" type="slidenum">
              <a:rPr lang="es-ES_tradnl" smtClean="0"/>
              <a:pPr>
                <a:defRPr/>
              </a:pPr>
              <a:t>617</a:t>
            </a:fld>
            <a:endParaRPr lang="es-ES_tradnl"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557005183"/>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8DD9CF02-692F-4D27-9C85-0B39F2435348}" type="slidenum">
              <a:rPr lang="es-ES_tradnl" smtClean="0"/>
              <a:pPr>
                <a:defRPr/>
              </a:pPr>
              <a:t>618</a:t>
            </a:fld>
            <a:endParaRPr lang="es-ES_tradnl"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557005183"/>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8DD9CF02-692F-4D27-9C85-0B39F2435348}" type="slidenum">
              <a:rPr lang="es-ES_tradnl" smtClean="0"/>
              <a:pPr>
                <a:defRPr/>
              </a:pPr>
              <a:t>619</a:t>
            </a:fld>
            <a:endParaRPr lang="es-ES_tradnl"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557005183"/>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8DD9CF02-692F-4D27-9C85-0B39F2435348}" type="slidenum">
              <a:rPr lang="es-ES_tradnl" smtClean="0"/>
              <a:pPr>
                <a:defRPr/>
              </a:pPr>
              <a:t>620</a:t>
            </a:fld>
            <a:endParaRPr lang="es-ES_tradnl"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557005183"/>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621</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622</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8DD9CF02-692F-4D27-9C85-0B39F2435348}" type="slidenum">
              <a:rPr lang="es-ES_tradnl" smtClean="0"/>
              <a:pPr>
                <a:defRPr/>
              </a:pPr>
              <a:t>623</a:t>
            </a:fld>
            <a:endParaRPr lang="es-ES_tradnl"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8DD9CF02-692F-4D27-9C85-0B39F2435348}" type="slidenum">
              <a:rPr lang="es-ES_tradnl" smtClean="0"/>
              <a:pPr>
                <a:defRPr/>
              </a:pPr>
              <a:t>624</a:t>
            </a:fld>
            <a:endParaRPr lang="es-ES_tradnl"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6982989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C7AF45B-EB0A-4712-9DB8-2C0A023F7F77}" type="slidenum">
              <a:rPr lang="es-ES_tradnl" smtClean="0"/>
              <a:pPr>
                <a:defRPr/>
              </a:pPr>
              <a:t>73</a:t>
            </a:fld>
            <a:endParaRPr lang="es-ES_tradnl" smtClean="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789290215"/>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625</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626</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p:txBody>
          <a:bodyPr/>
          <a:lstStyle/>
          <a:p>
            <a:pPr>
              <a:defRPr/>
            </a:pPr>
            <a:fld id="{B4663A27-3CD3-4267-A936-F568968EF89E}" type="slidenum">
              <a:rPr lang="es-ES_tradnl" smtClean="0"/>
              <a:pPr>
                <a:defRPr/>
              </a:pPr>
              <a:t>627</a:t>
            </a:fld>
            <a:endParaRPr lang="es-ES_tradnl" smtClean="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p:txBody>
          <a:bodyPr/>
          <a:lstStyle/>
          <a:p>
            <a:pPr>
              <a:defRPr/>
            </a:pPr>
            <a:fld id="{6E374766-55C9-4309-A1EC-B095995E2CA6}" type="slidenum">
              <a:rPr lang="es-ES_tradnl" smtClean="0"/>
              <a:pPr>
                <a:defRPr/>
              </a:pPr>
              <a:t>634</a:t>
            </a:fld>
            <a:endParaRPr lang="es-ES_tradnl" dirty="0" smtClean="0"/>
          </a:p>
        </p:txBody>
      </p:sp>
      <p:sp>
        <p:nvSpPr>
          <p:cNvPr id="259075" name="Rectangle 2"/>
          <p:cNvSpPr>
            <a:spLocks noGrp="1" noRot="1" noChangeAspect="1" noChangeArrowheads="1" noTextEdit="1"/>
          </p:cNvSpPr>
          <p:nvPr>
            <p:ph type="sldImg"/>
          </p:nvPr>
        </p:nvSpPr>
        <p:spPr>
          <a:ln/>
        </p:spPr>
      </p:sp>
      <p:sp>
        <p:nvSpPr>
          <p:cNvPr id="25907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55647672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C7AF45B-EB0A-4712-9DB8-2C0A023F7F77}" type="slidenum">
              <a:rPr lang="es-ES_tradnl" smtClean="0"/>
              <a:pPr>
                <a:defRPr/>
              </a:pPr>
              <a:t>74</a:t>
            </a:fld>
            <a:endParaRPr lang="es-ES_tradnl" smtClean="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98394907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75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20984140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BC7AF45B-EB0A-4712-9DB8-2C0A023F7F77}" type="slidenum">
              <a:rPr lang="es-ES_tradnl" smtClean="0"/>
              <a:pPr>
                <a:defRPr/>
              </a:pPr>
              <a:t>76</a:t>
            </a:fld>
            <a:endParaRPr lang="es-ES_tradnl" smtClean="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5033919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p:spPr>
        <p:txBody>
          <a:bodyPr/>
          <a:lstStyle/>
          <a:p>
            <a:fld id="{1B391DF0-AF76-40E9-8B65-1FC57C3EEAD1}" type="slidenum">
              <a:rPr lang="es-ES_tradnl" smtClean="0">
                <a:latin typeface="Arial" pitchFamily="34" charset="0"/>
              </a:rPr>
              <a:pPr/>
              <a:t>12</a:t>
            </a:fld>
            <a:endParaRPr lang="es-ES_tradnl" smtClean="0">
              <a:latin typeface="Arial" pitchFamily="34" charset="0"/>
            </a:endParaRPr>
          </a:p>
        </p:txBody>
      </p:sp>
      <p:sp>
        <p:nvSpPr>
          <p:cNvPr id="22531" name="Rectangle 2"/>
          <p:cNvSpPr>
            <a:spLocks noGrp="1" noRot="1" noChangeAspect="1" noChangeArrowheads="1" noTextEdit="1"/>
          </p:cNvSpPr>
          <p:nvPr>
            <p:ph type="sldImg"/>
          </p:nvPr>
        </p:nvSpPr>
        <p:spPr>
          <a:ln/>
        </p:spPr>
      </p:sp>
      <p:sp>
        <p:nvSpPr>
          <p:cNvPr id="22532" name="Rectangle 3"/>
          <p:cNvSpPr>
            <a:spLocks noGrp="1" noChangeArrowheads="1"/>
          </p:cNvSpPr>
          <p:nvPr>
            <p:ph type="body" idx="1"/>
          </p:nvPr>
        </p:nvSpPr>
        <p:spPr>
          <a:noFill/>
          <a:ln/>
        </p:spPr>
        <p:txBody>
          <a:bodyPr/>
          <a:lstStyle/>
          <a:p>
            <a:endParaRPr lang="es-ES_tradnl" smtClean="0"/>
          </a:p>
        </p:txBody>
      </p:sp>
    </p:spTree>
    <p:extLst>
      <p:ext uri="{BB962C8B-B14F-4D97-AF65-F5344CB8AC3E}">
        <p14:creationId xmlns="" xmlns:p14="http://schemas.microsoft.com/office/powerpoint/2010/main" val="148349336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D6A1F59B-AEA0-40B1-8A6B-63670535BA37}" type="slidenum">
              <a:rPr lang="es-ES_tradnl" smtClean="0"/>
              <a:pPr>
                <a:defRPr/>
              </a:pPr>
              <a:t>77</a:t>
            </a:fld>
            <a:endParaRPr lang="es-ES_tradnl" smtClean="0"/>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0396000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p:cNvSpPr>
            <a:spLocks noGrp="1" noChangeArrowheads="1"/>
          </p:cNvSpPr>
          <p:nvPr>
            <p:ph type="sldNum" sz="quarter" idx="5"/>
          </p:nvPr>
        </p:nvSpPr>
        <p:spPr/>
        <p:txBody>
          <a:bodyPr/>
          <a:lstStyle/>
          <a:p>
            <a:pPr>
              <a:defRPr/>
            </a:pPr>
            <a:fld id="{E3C68800-8ED5-4C3E-8072-63BB34D6B57C}" type="slidenum">
              <a:rPr lang="es-ES_tradnl"/>
              <a:pPr>
                <a:defRPr/>
              </a:pPr>
              <a:t>78</a:t>
            </a:fld>
            <a:endParaRPr lang="es-ES_tradnl"/>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46554119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D6A1F59B-AEA0-40B1-8A6B-63670535BA37}" type="slidenum">
              <a:rPr lang="es-ES_tradnl" smtClean="0"/>
              <a:pPr>
                <a:defRPr/>
              </a:pPr>
              <a:t>79</a:t>
            </a:fld>
            <a:endParaRPr lang="es-ES_tradnl" smtClean="0"/>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37577027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p:cNvSpPr>
            <a:spLocks noGrp="1" noChangeArrowheads="1"/>
          </p:cNvSpPr>
          <p:nvPr>
            <p:ph type="sldNum" sz="quarter" idx="5"/>
          </p:nvPr>
        </p:nvSpPr>
        <p:spPr/>
        <p:txBody>
          <a:bodyPr/>
          <a:lstStyle/>
          <a:p>
            <a:pPr>
              <a:defRPr/>
            </a:pPr>
            <a:fld id="{E3C68800-8ED5-4C3E-8072-63BB34D6B57C}" type="slidenum">
              <a:rPr lang="es-ES_tradnl"/>
              <a:pPr>
                <a:defRPr/>
              </a:pPr>
              <a:t>80</a:t>
            </a:fld>
            <a:endParaRPr lang="es-ES_tradnl"/>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4187216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81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84855453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p:cNvSpPr>
            <a:spLocks noGrp="1" noChangeArrowheads="1"/>
          </p:cNvSpPr>
          <p:nvPr>
            <p:ph type="sldNum" sz="quarter" idx="5"/>
          </p:nvPr>
        </p:nvSpPr>
        <p:spPr/>
        <p:txBody>
          <a:bodyPr/>
          <a:lstStyle/>
          <a:p>
            <a:pPr>
              <a:defRPr/>
            </a:pPr>
            <a:fld id="{E3C68800-8ED5-4C3E-8072-63BB34D6B57C}" type="slidenum">
              <a:rPr lang="es-ES_tradnl"/>
              <a:pPr>
                <a:defRPr/>
              </a:pPr>
              <a:t>83</a:t>
            </a:fld>
            <a:endParaRPr lang="es-ES_tradnl"/>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3861344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81D22657-139A-4CA9-8A03-57272B01745C}" type="slidenum">
              <a:rPr lang="es-ES_tradnl" smtClean="0"/>
              <a:pPr>
                <a:defRPr/>
              </a:pPr>
              <a:t>85</a:t>
            </a:fld>
            <a:endParaRPr lang="es-ES_tradnl" dirty="0" smtClean="0"/>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07864612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88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03293922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94</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81968828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85576ED-D256-4623-8054-34A0408EDA72}" type="slidenum">
              <a:rPr lang="es-ES_tradnl"/>
              <a:pPr/>
              <a:t>97</a:t>
            </a:fld>
            <a:endParaRPr lang="es-ES_tradnl"/>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p:txBody>
          <a:bodyPr/>
          <a:lstStyle/>
          <a:p>
            <a:pPr>
              <a:defRPr/>
            </a:pPr>
            <a:fld id="{D0F35E12-F549-4459-A9E9-CA0B4365DBDC}" type="slidenum">
              <a:rPr lang="es-ES_tradnl" smtClean="0"/>
              <a:pPr>
                <a:defRPr/>
              </a:pPr>
              <a:t>13</a:t>
            </a:fld>
            <a:endParaRPr lang="es-ES_tradnl" dirty="0"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99481578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8DB9E4-B713-49C2-9BBD-262CAE9452DF}" type="slidenum">
              <a:rPr lang="es-ES_tradnl"/>
              <a:pPr/>
              <a:t>98</a:t>
            </a:fld>
            <a:endParaRPr lang="es-ES_tradnl"/>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p:txBody>
          <a:bodyPr/>
          <a:lstStyle/>
          <a:p>
            <a:endParaRPr lang="es-E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D036CCA-859B-4B0E-9F22-871AB9F5B04A}" type="slidenum">
              <a:rPr lang="es-ES_tradnl"/>
              <a:pPr/>
              <a:t>99</a:t>
            </a:fld>
            <a:endParaRPr lang="es-ES_tradnl"/>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p:txBody>
          <a:bodyPr/>
          <a:lstStyle/>
          <a:p>
            <a:endParaRPr lang="es-E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DB14AAFA-7EDF-4286-8B2C-2FD0CF4C6E96}" type="slidenum">
              <a:rPr lang="es-ES_tradnl" smtClean="0"/>
              <a:pPr>
                <a:defRPr/>
              </a:pPr>
              <a:t>100</a:t>
            </a:fld>
            <a:endParaRPr lang="es-ES_tradnl" smtClean="0"/>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D9B1137-EB2D-4957-99B3-DE4DD3E91902}" type="slidenum">
              <a:rPr lang="es-ES_tradnl"/>
              <a:pPr/>
              <a:t>101</a:t>
            </a:fld>
            <a:endParaRPr lang="es-ES_tradnl"/>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p:txBody>
          <a:bodyPr/>
          <a:lstStyle/>
          <a:p>
            <a:endParaRPr lang="es-E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EE0D654-A6D4-415C-ADB7-895312C8CD20}" type="slidenum">
              <a:rPr lang="es-ES_tradnl"/>
              <a:pPr/>
              <a:t>102</a:t>
            </a:fld>
            <a:endParaRPr lang="es-ES_tradnl"/>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EE0D654-A6D4-415C-ADB7-895312C8CD20}" type="slidenum">
              <a:rPr lang="es-ES_tradnl"/>
              <a:pPr/>
              <a:t>103</a:t>
            </a:fld>
            <a:endParaRPr lang="es-ES_tradnl"/>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p:txBody>
          <a:bodyPr/>
          <a:lstStyle/>
          <a:p>
            <a:endParaRPr lang="es-ES_tradnl"/>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684E6A0E-785A-434A-8056-0C4E3BD587CF}" type="slidenum">
              <a:rPr lang="es-ES_tradnl" smtClean="0"/>
              <a:pPr>
                <a:defRPr/>
              </a:pPr>
              <a:t>104</a:t>
            </a:fld>
            <a:endParaRPr lang="es-ES_tradnl" smtClean="0"/>
          </a:p>
        </p:txBody>
      </p:sp>
      <p:sp>
        <p:nvSpPr>
          <p:cNvPr id="180227" name="Rectangle 2"/>
          <p:cNvSpPr>
            <a:spLocks noGrp="1" noRot="1" noChangeAspect="1" noChangeArrowheads="1" noTextEdit="1"/>
          </p:cNvSpPr>
          <p:nvPr>
            <p:ph type="sldImg"/>
          </p:nvPr>
        </p:nvSpPr>
        <p:spPr>
          <a:ln/>
        </p:spPr>
      </p:sp>
      <p:sp>
        <p:nvSpPr>
          <p:cNvPr id="1802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ACFCA3BE-691E-494E-B718-31A2A0688D17}" type="slidenum">
              <a:rPr lang="es-ES_tradnl" smtClean="0"/>
              <a:pPr>
                <a:defRPr/>
              </a:pPr>
              <a:t>105</a:t>
            </a:fld>
            <a:endParaRPr lang="es-ES_tradnl" dirty="0" smtClean="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p:txBody>
          <a:bodyPr/>
          <a:lstStyle/>
          <a:p>
            <a:pPr>
              <a:defRPr/>
            </a:pPr>
            <a:fld id="{684E6A0E-785A-434A-8056-0C4E3BD587CF}" type="slidenum">
              <a:rPr lang="es-ES_tradnl" smtClean="0"/>
              <a:pPr>
                <a:defRPr/>
              </a:pPr>
              <a:t>106</a:t>
            </a:fld>
            <a:endParaRPr lang="es-ES_tradnl" smtClean="0"/>
          </a:p>
        </p:txBody>
      </p:sp>
      <p:sp>
        <p:nvSpPr>
          <p:cNvPr id="180227" name="Rectangle 2"/>
          <p:cNvSpPr>
            <a:spLocks noGrp="1" noRot="1" noChangeAspect="1" noChangeArrowheads="1" noTextEdit="1"/>
          </p:cNvSpPr>
          <p:nvPr>
            <p:ph type="sldImg"/>
          </p:nvPr>
        </p:nvSpPr>
        <p:spPr>
          <a:ln/>
        </p:spPr>
      </p:sp>
      <p:sp>
        <p:nvSpPr>
          <p:cNvPr id="1802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676297-EE6A-4690-99E6-89069ECA32ED}" type="slidenum">
              <a:rPr lang="es-ES_tradnl"/>
              <a:pPr/>
              <a:t>107</a:t>
            </a:fld>
            <a:endParaRPr lang="es-ES_tradnl"/>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p:txBody>
          <a:bodyPr/>
          <a:lstStyle/>
          <a:p>
            <a:endParaRPr lang="es-ES_tradnl"/>
          </a:p>
        </p:txBody>
      </p:sp>
    </p:spTree>
    <p:extLst>
      <p:ext uri="{BB962C8B-B14F-4D97-AF65-F5344CB8AC3E}">
        <p14:creationId xmlns="" xmlns:p14="http://schemas.microsoft.com/office/powerpoint/2010/main" val="10806002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p:txBody>
          <a:bodyPr/>
          <a:lstStyle/>
          <a:p>
            <a:pPr>
              <a:defRPr/>
            </a:pPr>
            <a:fld id="{D0F35E12-F549-4459-A9E9-CA0B4365DBDC}" type="slidenum">
              <a:rPr lang="es-ES_tradnl" smtClean="0"/>
              <a:pPr>
                <a:defRPr/>
              </a:pPr>
              <a:t>14</a:t>
            </a:fld>
            <a:endParaRPr lang="es-ES_tradnl" dirty="0"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150445648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p:txBody>
          <a:bodyPr/>
          <a:lstStyle/>
          <a:p>
            <a:pPr>
              <a:defRPr/>
            </a:pPr>
            <a:fld id="{847A5AD9-1D9A-4F1E-8AA7-7D542043279C}" type="slidenum">
              <a:rPr lang="es-ES_tradnl" smtClean="0"/>
              <a:pPr>
                <a:defRPr/>
              </a:pPr>
              <a:t>108</a:t>
            </a:fld>
            <a:endParaRPr lang="es-ES_tradnl" smtClean="0"/>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p:spPr>
        <p:txBody>
          <a:bodyPr/>
          <a:lstStyle/>
          <a:p>
            <a:endParaRPr lang="es-ES_tradnl"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p:txBody>
          <a:bodyPr/>
          <a:lstStyle/>
          <a:p>
            <a:pPr>
              <a:defRPr/>
            </a:pPr>
            <a:fld id="{B7BEF63E-BBF0-4E86-AA34-2834491BDC2F}" type="slidenum">
              <a:rPr lang="es-ES_tradnl" smtClean="0"/>
              <a:pPr>
                <a:defRPr/>
              </a:pPr>
              <a:t>109</a:t>
            </a:fld>
            <a:endParaRPr lang="es-ES_tradnl" smtClean="0"/>
          </a:p>
        </p:txBody>
      </p:sp>
      <p:sp>
        <p:nvSpPr>
          <p:cNvPr id="30723" name="Rectangle 2"/>
          <p:cNvSpPr>
            <a:spLocks noGrp="1" noRot="1" noChangeAspect="1" noChangeArrowheads="1" noTextEdit="1"/>
          </p:cNvSpPr>
          <p:nvPr>
            <p:ph type="sldImg"/>
          </p:nvPr>
        </p:nvSpPr>
        <p:spPr>
          <a:ln/>
        </p:spPr>
      </p:sp>
      <p:sp>
        <p:nvSpPr>
          <p:cNvPr id="30724" name="Rectangle 3"/>
          <p:cNvSpPr>
            <a:spLocks noGrp="1" noChangeArrowheads="1"/>
          </p:cNvSpPr>
          <p:nvPr>
            <p:ph type="body" idx="1"/>
          </p:nvPr>
        </p:nvSpPr>
        <p:spPr>
          <a:noFill/>
          <a:ln/>
        </p:spPr>
        <p:txBody>
          <a:bodyPr/>
          <a:lstStyle/>
          <a:p>
            <a:endParaRPr lang="es-E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p:txBody>
          <a:bodyPr/>
          <a:lstStyle/>
          <a:p>
            <a:pPr>
              <a:defRPr/>
            </a:pPr>
            <a:fld id="{8E799BC4-C327-4C52-BE77-72FE4BAA5977}" type="slidenum">
              <a:rPr lang="es-ES_tradnl" smtClean="0"/>
              <a:pPr>
                <a:defRPr/>
              </a:pPr>
              <a:t>110</a:t>
            </a:fld>
            <a:endParaRPr lang="es-ES_tradnl" smtClean="0"/>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p:spPr>
        <p:txBody>
          <a:bodyPr/>
          <a:lstStyle/>
          <a:p>
            <a:endParaRPr lang="es-ES"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p>
            <a:pPr>
              <a:defRPr/>
            </a:pPr>
            <a:fld id="{221ED432-3520-44B8-9B68-ABA46ED8749A}" type="slidenum">
              <a:rPr lang="es-ES_tradnl" smtClean="0"/>
              <a:pPr>
                <a:defRPr/>
              </a:pPr>
              <a:t>111</a:t>
            </a:fld>
            <a:endParaRPr lang="es-ES_tradnl" smtClean="0"/>
          </a:p>
        </p:txBody>
      </p:sp>
      <p:sp>
        <p:nvSpPr>
          <p:cNvPr id="34819" name="Rectangle 2"/>
          <p:cNvSpPr>
            <a:spLocks noGrp="1" noRot="1" noChangeAspect="1" noChangeArrowheads="1" noTextEdit="1"/>
          </p:cNvSpPr>
          <p:nvPr>
            <p:ph type="sldImg"/>
          </p:nvPr>
        </p:nvSpPr>
        <p:spPr>
          <a:ln/>
        </p:spPr>
      </p:sp>
      <p:sp>
        <p:nvSpPr>
          <p:cNvPr id="34820" name="Rectangle 3"/>
          <p:cNvSpPr>
            <a:spLocks noGrp="1" noChangeArrowheads="1"/>
          </p:cNvSpPr>
          <p:nvPr>
            <p:ph type="body" idx="1"/>
          </p:nvPr>
        </p:nvSpPr>
        <p:spPr>
          <a:noFill/>
          <a:ln/>
        </p:spPr>
        <p:txBody>
          <a:bodyPr/>
          <a:lstStyle/>
          <a:p>
            <a:endParaRPr lang="es-E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112</a:t>
            </a:fld>
            <a:endParaRPr lang="es-ES_tradnl" dirty="0"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206985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113</a:t>
            </a:fld>
            <a:endParaRPr lang="es-ES_tradnl" dirty="0"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355394660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114</a:t>
            </a:fld>
            <a:endParaRPr lang="es-ES_tradnl" dirty="0"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115</a:t>
            </a:fld>
            <a:endParaRPr lang="es-ES_tradnl" dirty="0"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116</a:t>
            </a:fld>
            <a:endParaRPr lang="es-ES_tradnl" dirty="0"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98A2938-8CC5-411C-AB75-BB33817B478B}" type="slidenum">
              <a:rPr lang="es-ES_tradnl"/>
              <a:pPr>
                <a:defRPr/>
              </a:pPr>
              <a:t>117</a:t>
            </a:fld>
            <a:endParaRPr lang="es-ES_tradnl"/>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p:txBody>
          <a:bodyPr/>
          <a:lstStyle/>
          <a:p>
            <a:pPr>
              <a:defRPr/>
            </a:pPr>
            <a:fld id="{D0F35E12-F549-4459-A9E9-CA0B4365DBDC}" type="slidenum">
              <a:rPr lang="es-ES_tradnl" smtClean="0"/>
              <a:pPr>
                <a:defRPr/>
              </a:pPr>
              <a:t>15</a:t>
            </a:fld>
            <a:endParaRPr lang="es-ES_tradnl" dirty="0"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s-ES_tradnl" dirty="0" smtClean="0">
              <a:latin typeface="Arial" pitchFamily="34" charset="0"/>
            </a:endParaRPr>
          </a:p>
        </p:txBody>
      </p:sp>
    </p:spTree>
    <p:extLst>
      <p:ext uri="{BB962C8B-B14F-4D97-AF65-F5344CB8AC3E}">
        <p14:creationId xmlns="" xmlns:p14="http://schemas.microsoft.com/office/powerpoint/2010/main" val="275599645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98A2938-8CC5-411C-AB75-BB33817B478B}" type="slidenum">
              <a:rPr lang="es-ES_tradnl"/>
              <a:pPr>
                <a:defRPr/>
              </a:pPr>
              <a:t>118</a:t>
            </a:fld>
            <a:endParaRPr lang="es-ES_tradnl"/>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endParaRPr lang="es-ES_tradnl" smtClean="0">
              <a:latin typeface="Arial" pitchFamily="34" charset="0"/>
            </a:endParaRPr>
          </a:p>
        </p:txBody>
      </p:sp>
    </p:spTree>
    <p:extLst>
      <p:ext uri="{BB962C8B-B14F-4D97-AF65-F5344CB8AC3E}">
        <p14:creationId xmlns="" xmlns:p14="http://schemas.microsoft.com/office/powerpoint/2010/main" val="269782117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119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13829559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03287565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07875970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122</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28026955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123</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6521572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124</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36403686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21053129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126</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8456020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p:txBody>
          <a:bodyPr/>
          <a:lstStyle/>
          <a:p>
            <a:pPr>
              <a:defRPr/>
            </a:pPr>
            <a:fld id="{716FF7AA-B5A7-456C-93B8-0ACAAFC1DAC5}" type="slidenum">
              <a:rPr lang="es-ES_tradnl" smtClean="0"/>
              <a:pPr>
                <a:defRPr/>
              </a:pPr>
              <a:t>16</a:t>
            </a:fld>
            <a:endParaRPr lang="es-ES_tradnl" dirty="0" smtClean="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98788440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128</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260544590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129</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403907012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130</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36944334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131</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24425489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132</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111031947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133</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40051931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_tradnl" dirty="0"/>
          </a:p>
        </p:txBody>
      </p:sp>
      <p:sp>
        <p:nvSpPr>
          <p:cNvPr id="4" name="3 Marcador de número de diapositiva"/>
          <p:cNvSpPr>
            <a:spLocks noGrp="1"/>
          </p:cNvSpPr>
          <p:nvPr>
            <p:ph type="sldNum" sz="quarter" idx="10"/>
          </p:nvPr>
        </p:nvSpPr>
        <p:spPr/>
        <p:txBody>
          <a:bodyPr/>
          <a:lstStyle/>
          <a:p>
            <a:pPr>
              <a:defRPr/>
            </a:pPr>
            <a:fld id="{A1BBC27D-B263-4D1F-B13B-B34C856CCA43}" type="slidenum">
              <a:rPr lang="es-ES_tradnl" smtClean="0"/>
              <a:pPr>
                <a:defRPr/>
              </a:pPr>
              <a:t>134</a:t>
            </a:fld>
            <a:endParaRPr lang="es-ES_tradnl"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135</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136</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p>
            <a:fld id="{12853106-C224-4D56-9ACA-605046F0FE12}" type="slidenum">
              <a:rPr lang="es-ES_tradnl" smtClean="0"/>
              <a:pPr/>
              <a:t>137</a:t>
            </a:fld>
            <a:endParaRPr lang="es-ES_tradnl" smtClean="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p:spPr>
        <p:txBody>
          <a:bodyPr/>
          <a:lstStyle/>
          <a:p>
            <a:pPr eaLnBrk="1" hangingPunct="1"/>
            <a:endParaRPr lang="es-ES_tradnl" smtClean="0">
              <a:latin typeface="Arial" pitchFamily="34" charset="0"/>
            </a:endParaRPr>
          </a:p>
        </p:txBody>
      </p:sp>
    </p:spTree>
    <p:extLst>
      <p:ext uri="{BB962C8B-B14F-4D97-AF65-F5344CB8AC3E}">
        <p14:creationId xmlns="" xmlns:p14="http://schemas.microsoft.com/office/powerpoint/2010/main" val="305212303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902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ES_tradnl" dirty="0">
                <a:cs typeface="+mn-cs"/>
              </a:endParaRPr>
            </a:p>
          </p:txBody>
        </p:sp>
        <p:grpSp>
          <p:nvGrpSpPr>
            <p:cNvPr id="6" name="Group 4"/>
            <p:cNvGrpSpPr>
              <a:grpSpLocks/>
            </p:cNvGrpSpPr>
            <p:nvPr userDrawn="1"/>
          </p:nvGrpSpPr>
          <p:grpSpPr bwMode="auto">
            <a:xfrm>
              <a:off x="3528" y="3715"/>
              <a:ext cx="793" cy="521"/>
              <a:chOff x="3527" y="3715"/>
              <a:chExt cx="793" cy="521"/>
            </a:xfrm>
          </p:grpSpPr>
          <p:sp>
            <p:nvSpPr>
              <p:cNvPr id="57" name="Oval 5"/>
              <p:cNvSpPr>
                <a:spLocks noChangeArrowheads="1"/>
              </p:cNvSpPr>
              <p:nvPr/>
            </p:nvSpPr>
            <p:spPr bwMode="hidden">
              <a:xfrm>
                <a:off x="3686" y="3810"/>
                <a:ext cx="534"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s-ES_tradnl" dirty="0">
                  <a:cs typeface="+mn-cs"/>
                </a:endParaRPr>
              </a:p>
            </p:txBody>
          </p:sp>
          <p:sp>
            <p:nvSpPr>
              <p:cNvPr id="58" name="Oval 6"/>
              <p:cNvSpPr>
                <a:spLocks noChangeArrowheads="1"/>
              </p:cNvSpPr>
              <p:nvPr/>
            </p:nvSpPr>
            <p:spPr bwMode="hidden">
              <a:xfrm>
                <a:off x="3726" y="3840"/>
                <a:ext cx="450"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ES_tradnl" dirty="0">
                  <a:cs typeface="+mn-cs"/>
                </a:endParaRPr>
              </a:p>
            </p:txBody>
          </p:sp>
          <p:sp>
            <p:nvSpPr>
              <p:cNvPr id="60" name="Oval 8"/>
              <p:cNvSpPr>
                <a:spLocks noChangeArrowheads="1"/>
              </p:cNvSpPr>
              <p:nvPr/>
            </p:nvSpPr>
            <p:spPr bwMode="hidden">
              <a:xfrm>
                <a:off x="3822" y="3896"/>
                <a:ext cx="258"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ES_tradnl" dirty="0">
                  <a:cs typeface="+mn-cs"/>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s-ES_tradnl" dirty="0">
                  <a:cs typeface="+mn-cs"/>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ES_tradnl" dirty="0">
                  <a:cs typeface="+mn-cs"/>
                </a:endParaRPr>
              </a:p>
            </p:txBody>
          </p:sp>
          <p:sp>
            <p:nvSpPr>
              <p:cNvPr id="65" name="Freeform 13"/>
              <p:cNvSpPr>
                <a:spLocks/>
              </p:cNvSpPr>
              <p:nvPr/>
            </p:nvSpPr>
            <p:spPr bwMode="hidden">
              <a:xfrm>
                <a:off x="3570"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s-ES_tradnl" dirty="0">
                  <a:cs typeface="+mn-cs"/>
                </a:endParaRPr>
              </a:p>
            </p:txBody>
          </p:sp>
          <p:sp>
            <p:nvSpPr>
              <p:cNvPr id="66" name="Freeform 14"/>
              <p:cNvSpPr>
                <a:spLocks/>
              </p:cNvSpPr>
              <p:nvPr/>
            </p:nvSpPr>
            <p:spPr bwMode="hidden">
              <a:xfrm>
                <a:off x="4038"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s-ES_tradnl" dirty="0">
                  <a:cs typeface="+mn-cs"/>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s-ES_tradnl" dirty="0">
                  <a:cs typeface="+mn-cs"/>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s-ES_tradnl" dirty="0">
                  <a:cs typeface="+mn-cs"/>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s-ES_tradnl" dirty="0">
                  <a:cs typeface="+mn-cs"/>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s-ES_tradnl" dirty="0">
                  <a:cs typeface="+mn-cs"/>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s-ES_tradnl" dirty="0">
                  <a:cs typeface="+mn-cs"/>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s-ES_tradnl" dirty="0">
                  <a:cs typeface="+mn-cs"/>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s-ES_tradnl" dirty="0">
                  <a:cs typeface="+mn-cs"/>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s-ES_tradnl" dirty="0">
                  <a:cs typeface="+mn-cs"/>
                </a:endParaRPr>
              </a:p>
            </p:txBody>
          </p:sp>
          <p:sp>
            <p:nvSpPr>
              <p:cNvPr id="51"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2"/>
              </a:solidFill>
              <a:ln w="9525">
                <a:noFill/>
                <a:round/>
                <a:headEnd/>
                <a:tailEnd/>
              </a:ln>
            </p:spPr>
            <p:txBody>
              <a:bodyPr/>
              <a:lstStyle/>
              <a:p>
                <a:pPr>
                  <a:defRPr/>
                </a:pPr>
                <a:endParaRPr lang="es-ES_tradnl" dirty="0">
                  <a:cs typeface="+mn-cs"/>
                </a:endParaRPr>
              </a:p>
            </p:txBody>
          </p:sp>
          <p:sp>
            <p:nvSpPr>
              <p:cNvPr id="52"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2"/>
              </a:solidFill>
              <a:ln w="9525">
                <a:noFill/>
                <a:round/>
                <a:headEnd/>
                <a:tailEnd/>
              </a:ln>
            </p:spPr>
            <p:txBody>
              <a:bodyPr/>
              <a:lstStyle/>
              <a:p>
                <a:pPr>
                  <a:defRPr/>
                </a:pPr>
                <a:endParaRPr lang="es-ES_tradnl" dirty="0">
                  <a:cs typeface="+mn-cs"/>
                </a:endParaRPr>
              </a:p>
            </p:txBody>
          </p:sp>
          <p:sp>
            <p:nvSpPr>
              <p:cNvPr id="53" name="Freeform 31"/>
              <p:cNvSpPr>
                <a:spLocks/>
              </p:cNvSpPr>
              <p:nvPr/>
            </p:nvSpPr>
            <p:spPr bwMode="hidden">
              <a:xfrm>
                <a:off x="2951" y="3751"/>
                <a:ext cx="354"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ES_tradnl" dirty="0">
                  <a:cs typeface="+mn-cs"/>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ES_tradnl" dirty="0">
                  <a:cs typeface="+mn-cs"/>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ES_tradnl" dirty="0">
                  <a:cs typeface="+mn-cs"/>
                </a:endParaRPr>
              </a:p>
            </p:txBody>
          </p:sp>
          <p:sp>
            <p:nvSpPr>
              <p:cNvPr id="56"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2"/>
              </a:solidFill>
              <a:ln w="9525">
                <a:noFill/>
                <a:round/>
                <a:headEnd/>
                <a:tailEnd/>
              </a:ln>
            </p:spPr>
            <p:txBody>
              <a:bodyPr/>
              <a:lstStyle/>
              <a:p>
                <a:pPr>
                  <a:defRPr/>
                </a:pPr>
                <a:endParaRPr lang="es-ES_tradnl" dirty="0">
                  <a:cs typeface="+mn-cs"/>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23" name="Freeform 37"/>
              <p:cNvSpPr>
                <a:spLocks/>
              </p:cNvSpPr>
              <p:nvPr/>
            </p:nvSpPr>
            <p:spPr bwMode="hidden">
              <a:xfrm>
                <a:off x="4128" y="3366"/>
                <a:ext cx="546"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24" name="Freeform 38"/>
              <p:cNvSpPr>
                <a:spLocks/>
              </p:cNvSpPr>
              <p:nvPr/>
            </p:nvSpPr>
            <p:spPr bwMode="hidden">
              <a:xfrm>
                <a:off x="4794" y="3360"/>
                <a:ext cx="606"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25" name="Freeform 39"/>
              <p:cNvSpPr>
                <a:spLocks/>
              </p:cNvSpPr>
              <p:nvPr/>
            </p:nvSpPr>
            <p:spPr bwMode="hidden">
              <a:xfrm>
                <a:off x="5250"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ES_tradnl" dirty="0">
                  <a:cs typeface="+mn-cs"/>
                </a:endParaRPr>
              </a:p>
            </p:txBody>
          </p:sp>
          <p:sp>
            <p:nvSpPr>
              <p:cNvPr id="26" name="Freeform 40"/>
              <p:cNvSpPr>
                <a:spLocks/>
              </p:cNvSpPr>
              <p:nvPr/>
            </p:nvSpPr>
            <p:spPr bwMode="hidden">
              <a:xfrm>
                <a:off x="4506"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ES_tradnl" dirty="0">
                  <a:cs typeface="+mn-cs"/>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ES_tradnl" dirty="0">
                  <a:cs typeface="+mn-cs"/>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ES_tradnl" dirty="0">
                  <a:cs typeface="+mn-cs"/>
                </a:endParaRPr>
              </a:p>
            </p:txBody>
          </p:sp>
          <p:sp>
            <p:nvSpPr>
              <p:cNvPr id="29" name="Freeform 43"/>
              <p:cNvSpPr>
                <a:spLocks/>
              </p:cNvSpPr>
              <p:nvPr/>
            </p:nvSpPr>
            <p:spPr bwMode="hidden">
              <a:xfrm>
                <a:off x="4446" y="3552"/>
                <a:ext cx="714"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solidFill>
                <a:schemeClr val="accent2"/>
              </a:solidFill>
              <a:ln w="9525">
                <a:noFill/>
                <a:round/>
                <a:headEnd/>
                <a:tailEnd/>
              </a:ln>
            </p:spPr>
            <p:txBody>
              <a:bodyPr/>
              <a:lstStyle/>
              <a:p>
                <a:pPr>
                  <a:defRPr/>
                </a:pPr>
                <a:endParaRPr lang="es-ES_tradnl" dirty="0">
                  <a:cs typeface="+mn-cs"/>
                </a:endParaRPr>
              </a:p>
            </p:txBody>
          </p:sp>
          <p:sp>
            <p:nvSpPr>
              <p:cNvPr id="30" name="Freeform 44"/>
              <p:cNvSpPr>
                <a:spLocks/>
              </p:cNvSpPr>
              <p:nvPr/>
            </p:nvSpPr>
            <p:spPr bwMode="hidden">
              <a:xfrm>
                <a:off x="4349" y="3510"/>
                <a:ext cx="918"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s-ES_tradnl" dirty="0">
                  <a:cs typeface="+mn-cs"/>
                </a:endParaRPr>
              </a:p>
            </p:txBody>
          </p:sp>
          <p:sp>
            <p:nvSpPr>
              <p:cNvPr id="31" name="Freeform 45"/>
              <p:cNvSpPr>
                <a:spLocks/>
              </p:cNvSpPr>
              <p:nvPr/>
            </p:nvSpPr>
            <p:spPr bwMode="hidden">
              <a:xfrm>
                <a:off x="4564" y="3492"/>
                <a:ext cx="366"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s-ES_tradnl" dirty="0">
                  <a:cs typeface="+mn-cs"/>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35" name="Oval 49"/>
              <p:cNvSpPr>
                <a:spLocks noChangeArrowheads="1"/>
              </p:cNvSpPr>
              <p:nvPr/>
            </p:nvSpPr>
            <p:spPr bwMode="hidden">
              <a:xfrm>
                <a:off x="4610" y="3650"/>
                <a:ext cx="390"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ES_tradnl" dirty="0">
                  <a:cs typeface="+mn-cs"/>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ES_tradnl" dirty="0">
                  <a:cs typeface="+mn-cs"/>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sp>
            <p:nvSpPr>
              <p:cNvPr id="11" name="Freeform 55"/>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sp>
            <p:nvSpPr>
              <p:cNvPr id="12" name="Freeform 56"/>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sp>
            <p:nvSpPr>
              <p:cNvPr id="13" name="Freeform 57"/>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sp>
            <p:nvSpPr>
              <p:cNvPr id="14" name="Freeform 58"/>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5" name="Freeform 59"/>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6" name="Freeform 60"/>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a:defRPr/>
                  </a:pPr>
                  <a:endParaRPr lang="es-ES_tradnl" dirty="0">
                    <a:cs typeface="+mn-cs"/>
                  </a:endParaRPr>
                </a:p>
              </p:txBody>
            </p:sp>
            <p:sp>
              <p:nvSpPr>
                <p:cNvPr id="20" name="Oval 64"/>
                <p:cNvSpPr>
                  <a:spLocks noChangeArrowheads="1"/>
                </p:cNvSpPr>
                <p:nvPr userDrawn="1"/>
              </p:nvSpPr>
              <p:spPr bwMode="hidden">
                <a:xfrm>
                  <a:off x="5430" y="3109"/>
                  <a:ext cx="126" cy="8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21" name="Oval 65"/>
                <p:cNvSpPr>
                  <a:spLocks noChangeArrowheads="1"/>
                </p:cNvSpPr>
                <p:nvPr userDrawn="1"/>
              </p:nvSpPr>
              <p:spPr bwMode="hidden">
                <a:xfrm>
                  <a:off x="5454" y="3125"/>
                  <a:ext cx="78" cy="47"/>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a:defRPr/>
                  </a:pPr>
                  <a:endParaRPr lang="es-ES_tradnl" dirty="0">
                    <a:cs typeface="+mn-cs"/>
                  </a:endParaRPr>
                </a:p>
              </p:txBody>
            </p:sp>
          </p:grpSp>
        </p:grpSp>
      </p:grpSp>
      <p:pic>
        <p:nvPicPr>
          <p:cNvPr id="68" name="Picture 71" descr="ief"/>
          <p:cNvPicPr>
            <a:picLocks noChangeAspect="1" noChangeArrowheads="1"/>
          </p:cNvPicPr>
          <p:nvPr userDrawn="1"/>
        </p:nvPicPr>
        <p:blipFill>
          <a:blip r:embed="rId2" cstate="print"/>
          <a:srcRect/>
          <a:stretch>
            <a:fillRect/>
          </a:stretch>
        </p:blipFill>
        <p:spPr bwMode="auto">
          <a:xfrm>
            <a:off x="165100" y="152400"/>
            <a:ext cx="412750" cy="381000"/>
          </a:xfrm>
          <a:prstGeom prst="rect">
            <a:avLst/>
          </a:prstGeom>
          <a:solidFill>
            <a:srgbClr val="CCECFF"/>
          </a:solidFill>
          <a:ln w="9525">
            <a:noFill/>
            <a:miter lim="800000"/>
            <a:headEnd/>
            <a:tailEnd/>
          </a:ln>
        </p:spPr>
      </p:pic>
      <p:pic>
        <p:nvPicPr>
          <p:cNvPr id="69" name="Picture 72" descr="Agencia Tributaria"/>
          <p:cNvPicPr>
            <a:picLocks noChangeAspect="1" noChangeArrowheads="1"/>
          </p:cNvPicPr>
          <p:nvPr userDrawn="1"/>
        </p:nvPicPr>
        <p:blipFill>
          <a:blip r:embed="rId3" cstate="print"/>
          <a:srcRect/>
          <a:stretch>
            <a:fillRect/>
          </a:stretch>
        </p:blipFill>
        <p:spPr bwMode="auto">
          <a:xfrm>
            <a:off x="9245600" y="152400"/>
            <a:ext cx="495300" cy="414338"/>
          </a:xfrm>
          <a:prstGeom prst="rect">
            <a:avLst/>
          </a:prstGeom>
          <a:solidFill>
            <a:srgbClr val="CCECFF"/>
          </a:solidFill>
          <a:ln w="9525">
            <a:noFill/>
            <a:miter lim="800000"/>
            <a:headEnd/>
            <a:tailEnd/>
          </a:ln>
        </p:spPr>
      </p:pic>
      <p:grpSp>
        <p:nvGrpSpPr>
          <p:cNvPr id="70" name="Group 73"/>
          <p:cNvGrpSpPr>
            <a:grpSpLocks/>
          </p:cNvGrpSpPr>
          <p:nvPr userDrawn="1"/>
        </p:nvGrpSpPr>
        <p:grpSpPr bwMode="auto">
          <a:xfrm>
            <a:off x="3714750" y="6462713"/>
            <a:ext cx="6191250" cy="395287"/>
            <a:chOff x="2160" y="4032"/>
            <a:chExt cx="3600" cy="249"/>
          </a:xfrm>
        </p:grpSpPr>
        <p:sp>
          <p:nvSpPr>
            <p:cNvPr id="71" name="Text Box 74"/>
            <p:cNvSpPr txBox="1">
              <a:spLocks noChangeArrowheads="1"/>
            </p:cNvSpPr>
            <p:nvPr/>
          </p:nvSpPr>
          <p:spPr bwMode="auto">
            <a:xfrm>
              <a:off x="3072" y="4108"/>
              <a:ext cx="2688" cy="173"/>
            </a:xfrm>
            <a:prstGeom prst="rect">
              <a:avLst/>
            </a:prstGeom>
            <a:noFill/>
            <a:ln w="9525">
              <a:noFill/>
              <a:miter lim="800000"/>
              <a:headEnd/>
              <a:tailEnd/>
            </a:ln>
            <a:effectLst/>
          </p:spPr>
          <p:txBody>
            <a:bodyPr>
              <a:spAutoFit/>
            </a:bodyPr>
            <a:lstStyle/>
            <a:p>
              <a:pPr algn="r">
                <a:spcBef>
                  <a:spcPct val="50000"/>
                </a:spcBef>
                <a:defRPr/>
              </a:pPr>
              <a:r>
                <a:rPr lang="es-ES" sz="1200" dirty="0">
                  <a:solidFill>
                    <a:schemeClr val="bg1"/>
                  </a:solidFill>
                  <a:effectDag name="">
                    <a:cont type="tree" name="">
                      <a:effect ref="fillLine"/>
                      <a:outerShdw dist="38100" dir="13500000" algn="br">
                        <a:srgbClr val="55BBFF"/>
                      </a:outerShdw>
                    </a:cont>
                    <a:cont type="tree" name="">
                      <a:effect ref="fillLine"/>
                      <a:outerShdw dist="38100" dir="2700000" algn="tl">
                        <a:srgbClr val="003E68"/>
                      </a:outerShdw>
                    </a:cont>
                    <a:effect ref="fillLine"/>
                  </a:effectDag>
                  <a:latin typeface="GoudyHandtooled BT" pitchFamily="82" charset="0"/>
                  <a:cs typeface="+mn-cs"/>
                </a:rPr>
                <a:t>NUEVA LEY GENERAL TRIBUTARIA</a:t>
              </a:r>
            </a:p>
          </p:txBody>
        </p:sp>
        <p:sp>
          <p:nvSpPr>
            <p:cNvPr id="72" name="Line 75"/>
            <p:cNvSpPr>
              <a:spLocks noChangeShapeType="1"/>
            </p:cNvSpPr>
            <p:nvPr/>
          </p:nvSpPr>
          <p:spPr bwMode="auto">
            <a:xfrm>
              <a:off x="2160" y="4032"/>
              <a:ext cx="3600" cy="0"/>
            </a:xfrm>
            <a:prstGeom prst="line">
              <a:avLst/>
            </a:prstGeom>
            <a:noFill/>
            <a:ln w="28575">
              <a:solidFill>
                <a:srgbClr val="00FFFF"/>
              </a:solidFill>
              <a:round/>
              <a:headEnd/>
              <a:tailEnd/>
            </a:ln>
            <a:effectLst/>
          </p:spPr>
          <p:txBody>
            <a:bodyPr/>
            <a:lstStyle/>
            <a:p>
              <a:pPr>
                <a:defRPr/>
              </a:pPr>
              <a:endParaRPr lang="es-ES_tradnl" dirty="0">
                <a:cs typeface="+mn-cs"/>
              </a:endParaRPr>
            </a:p>
          </p:txBody>
        </p:sp>
      </p:grpSp>
      <p:sp>
        <p:nvSpPr>
          <p:cNvPr id="14402" name="Rectangle 66"/>
          <p:cNvSpPr>
            <a:spLocks noGrp="1" noChangeArrowheads="1"/>
          </p:cNvSpPr>
          <p:nvPr>
            <p:ph type="ctrTitle" sz="quarter"/>
          </p:nvPr>
        </p:nvSpPr>
        <p:spPr>
          <a:xfrm>
            <a:off x="742950" y="1692275"/>
            <a:ext cx="8420100" cy="1736725"/>
          </a:xfrm>
        </p:spPr>
        <p:txBody>
          <a:bodyPr anchor="b"/>
          <a:lstStyle>
            <a:lvl1pPr>
              <a:defRPr sz="5400"/>
            </a:lvl1pPr>
          </a:lstStyle>
          <a:p>
            <a:r>
              <a:rPr lang="es-ES"/>
              <a:t>Haga clic para cambiar el estilo de título	</a:t>
            </a:r>
          </a:p>
        </p:txBody>
      </p:sp>
      <p:sp>
        <p:nvSpPr>
          <p:cNvPr id="14403" name="Rectangle 67"/>
          <p:cNvSpPr>
            <a:spLocks noGrp="1" noChangeArrowheads="1"/>
          </p:cNvSpPr>
          <p:nvPr>
            <p:ph type="subTitle" sz="quarter" idx="1"/>
          </p:nvPr>
        </p:nvSpPr>
        <p:spPr>
          <a:xfrm>
            <a:off x="1485900" y="3886200"/>
            <a:ext cx="6934200" cy="1752600"/>
          </a:xfrm>
        </p:spPr>
        <p:txBody>
          <a:bodyPr/>
          <a:lstStyle>
            <a:lvl1pPr marL="0" indent="0" algn="ctr">
              <a:buFont typeface="Wingdings" pitchFamily="2" charset="2"/>
              <a:buNone/>
              <a:defRPr/>
            </a:lvl1pPr>
          </a:lstStyle>
          <a:p>
            <a:r>
              <a:rPr lang="es-ES"/>
              <a:t>Haga clic para modificar el estilo de subtítulo del patrón</a:t>
            </a:r>
          </a:p>
        </p:txBody>
      </p:sp>
      <p:sp>
        <p:nvSpPr>
          <p:cNvPr id="73" name="Rectangle 68"/>
          <p:cNvSpPr>
            <a:spLocks noGrp="1" noChangeArrowheads="1"/>
          </p:cNvSpPr>
          <p:nvPr>
            <p:ph type="dt" sz="quarter" idx="10"/>
          </p:nvPr>
        </p:nvSpPr>
        <p:spPr>
          <a:xfrm>
            <a:off x="495300" y="6248400"/>
            <a:ext cx="2311400" cy="457200"/>
          </a:xfrm>
        </p:spPr>
        <p:txBody>
          <a:bodyPr/>
          <a:lstStyle>
            <a:lvl1pPr>
              <a:defRPr/>
            </a:lvl1pPr>
          </a:lstStyle>
          <a:p>
            <a:pPr>
              <a:defRPr/>
            </a:pPr>
            <a:fld id="{A3887F25-AB0C-4341-8B36-440331F0442C}" type="datetime1">
              <a:rPr lang="es-ES" smtClean="0"/>
              <a:pPr>
                <a:defRPr/>
              </a:pPr>
              <a:t>09/01/2020</a:t>
            </a:fld>
            <a:endParaRPr lang="es-ES" dirty="0"/>
          </a:p>
        </p:txBody>
      </p:sp>
      <p:sp>
        <p:nvSpPr>
          <p:cNvPr id="74" name="Rectangle 69"/>
          <p:cNvSpPr>
            <a:spLocks noGrp="1" noChangeArrowheads="1"/>
          </p:cNvSpPr>
          <p:nvPr>
            <p:ph type="ftr" sz="quarter" idx="11"/>
          </p:nvPr>
        </p:nvSpPr>
        <p:spPr>
          <a:xfrm>
            <a:off x="3384550" y="6248400"/>
            <a:ext cx="3136900" cy="457200"/>
          </a:xfrm>
        </p:spPr>
        <p:txBody>
          <a:bodyPr/>
          <a:lstStyle>
            <a:lvl1pPr>
              <a:defRPr/>
            </a:lvl1pPr>
          </a:lstStyle>
          <a:p>
            <a:pPr>
              <a:defRPr/>
            </a:pPr>
            <a:endParaRPr lang="es-ES" dirty="0"/>
          </a:p>
        </p:txBody>
      </p:sp>
      <p:sp>
        <p:nvSpPr>
          <p:cNvPr id="75" name="Rectangle 70"/>
          <p:cNvSpPr>
            <a:spLocks noGrp="1" noChangeArrowheads="1"/>
          </p:cNvSpPr>
          <p:nvPr>
            <p:ph type="sldNum" sz="quarter" idx="12"/>
          </p:nvPr>
        </p:nvSpPr>
        <p:spPr>
          <a:xfrm>
            <a:off x="7099300" y="6248400"/>
            <a:ext cx="2311400" cy="457200"/>
          </a:xfrm>
        </p:spPr>
        <p:txBody>
          <a:bodyPr/>
          <a:lstStyle>
            <a:lvl1pPr>
              <a:defRPr/>
            </a:lvl1pPr>
          </a:lstStyle>
          <a:p>
            <a:pPr>
              <a:defRPr/>
            </a:pPr>
            <a:fld id="{B046D727-047E-428B-BEEA-14E2D595D096}" type="slidenum">
              <a:rPr lang="es-ES"/>
              <a:pPr>
                <a:defRPr/>
              </a:pPr>
              <a:t>‹Nº›</a:t>
            </a:fld>
            <a:endParaRPr lang="es-ES" dirty="0"/>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_tradnl"/>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_tradnl"/>
          </a:p>
        </p:txBody>
      </p:sp>
      <p:sp>
        <p:nvSpPr>
          <p:cNvPr id="4" name="Rectangle 69"/>
          <p:cNvSpPr>
            <a:spLocks noGrp="1" noChangeArrowheads="1"/>
          </p:cNvSpPr>
          <p:nvPr>
            <p:ph type="dt" sz="half" idx="10"/>
          </p:nvPr>
        </p:nvSpPr>
        <p:spPr>
          <a:ln/>
        </p:spPr>
        <p:txBody>
          <a:bodyPr/>
          <a:lstStyle>
            <a:lvl1pPr>
              <a:defRPr/>
            </a:lvl1pPr>
          </a:lstStyle>
          <a:p>
            <a:pPr>
              <a:defRPr/>
            </a:pPr>
            <a:fld id="{3EDE0A37-D9FC-4945-8C88-90C158A10CA9}" type="datetime1">
              <a:rPr lang="es-ES" smtClean="0"/>
              <a:pPr>
                <a:defRPr/>
              </a:pPr>
              <a:t>09/01/2020</a:t>
            </a:fld>
            <a:endParaRPr lang="es-ES" dirty="0"/>
          </a:p>
        </p:txBody>
      </p:sp>
      <p:sp>
        <p:nvSpPr>
          <p:cNvPr id="5"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6" name="Rectangle 71"/>
          <p:cNvSpPr>
            <a:spLocks noGrp="1" noChangeArrowheads="1"/>
          </p:cNvSpPr>
          <p:nvPr>
            <p:ph type="sldNum" sz="quarter" idx="12"/>
          </p:nvPr>
        </p:nvSpPr>
        <p:spPr>
          <a:ln/>
        </p:spPr>
        <p:txBody>
          <a:bodyPr/>
          <a:lstStyle>
            <a:lvl1pPr>
              <a:defRPr/>
            </a:lvl1pPr>
          </a:lstStyle>
          <a:p>
            <a:pPr>
              <a:defRPr/>
            </a:pPr>
            <a:fld id="{5C75899A-E03D-433C-9DF7-3CB00FD84974}" type="slidenum">
              <a:rPr lang="es-ES"/>
              <a:pPr>
                <a:defRPr/>
              </a:pPr>
              <a:t>‹Nº›</a:t>
            </a:fld>
            <a:endParaRPr lang="es-ES" dirty="0"/>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7181850" y="277813"/>
            <a:ext cx="2228850" cy="5848350"/>
          </a:xfrm>
        </p:spPr>
        <p:txBody>
          <a:bodyPr vert="eaVert"/>
          <a:lstStyle/>
          <a:p>
            <a:r>
              <a:rPr lang="es-ES" smtClean="0"/>
              <a:t>Haga clic para modificar el estilo de título del patrón</a:t>
            </a:r>
            <a:endParaRPr lang="es-ES_tradnl"/>
          </a:p>
        </p:txBody>
      </p:sp>
      <p:sp>
        <p:nvSpPr>
          <p:cNvPr id="3" name="2 Marcador de texto vertical"/>
          <p:cNvSpPr>
            <a:spLocks noGrp="1"/>
          </p:cNvSpPr>
          <p:nvPr>
            <p:ph type="body" orient="vert" idx="1"/>
          </p:nvPr>
        </p:nvSpPr>
        <p:spPr>
          <a:xfrm>
            <a:off x="495300" y="277813"/>
            <a:ext cx="6534150" cy="58483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_tradnl"/>
          </a:p>
        </p:txBody>
      </p:sp>
      <p:sp>
        <p:nvSpPr>
          <p:cNvPr id="4" name="Rectangle 69"/>
          <p:cNvSpPr>
            <a:spLocks noGrp="1" noChangeArrowheads="1"/>
          </p:cNvSpPr>
          <p:nvPr>
            <p:ph type="dt" sz="half" idx="10"/>
          </p:nvPr>
        </p:nvSpPr>
        <p:spPr>
          <a:ln/>
        </p:spPr>
        <p:txBody>
          <a:bodyPr/>
          <a:lstStyle>
            <a:lvl1pPr>
              <a:defRPr/>
            </a:lvl1pPr>
          </a:lstStyle>
          <a:p>
            <a:pPr>
              <a:defRPr/>
            </a:pPr>
            <a:fld id="{BDB48DFB-5A1F-4319-B1C6-9B8F455442F2}" type="datetime1">
              <a:rPr lang="es-ES" smtClean="0"/>
              <a:pPr>
                <a:defRPr/>
              </a:pPr>
              <a:t>09/01/2020</a:t>
            </a:fld>
            <a:endParaRPr lang="es-ES" dirty="0"/>
          </a:p>
        </p:txBody>
      </p:sp>
      <p:sp>
        <p:nvSpPr>
          <p:cNvPr id="5"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6" name="Rectangle 71"/>
          <p:cNvSpPr>
            <a:spLocks noGrp="1" noChangeArrowheads="1"/>
          </p:cNvSpPr>
          <p:nvPr>
            <p:ph type="sldNum" sz="quarter" idx="12"/>
          </p:nvPr>
        </p:nvSpPr>
        <p:spPr>
          <a:ln/>
        </p:spPr>
        <p:txBody>
          <a:bodyPr/>
          <a:lstStyle>
            <a:lvl1pPr>
              <a:defRPr/>
            </a:lvl1pPr>
          </a:lstStyle>
          <a:p>
            <a:pPr>
              <a:defRPr/>
            </a:pPr>
            <a:fld id="{746AFFDB-D7FB-4E6A-8D3C-D5B5E4F49C3C}" type="slidenum">
              <a:rPr lang="es-ES"/>
              <a:pPr>
                <a:defRPr/>
              </a:pPr>
              <a:t>‹Nº›</a:t>
            </a:fld>
            <a:endParaRPr lang="es-ES" dirty="0"/>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ítulo y tabla">
    <p:spTree>
      <p:nvGrpSpPr>
        <p:cNvPr id="1" name=""/>
        <p:cNvGrpSpPr/>
        <p:nvPr/>
      </p:nvGrpSpPr>
      <p:grpSpPr>
        <a:xfrm>
          <a:off x="0" y="0"/>
          <a:ext cx="0" cy="0"/>
          <a:chOff x="0" y="0"/>
          <a:chExt cx="0" cy="0"/>
        </a:xfrm>
      </p:grpSpPr>
      <p:sp>
        <p:nvSpPr>
          <p:cNvPr id="2" name="1 Título"/>
          <p:cNvSpPr>
            <a:spLocks noGrp="1"/>
          </p:cNvSpPr>
          <p:nvPr>
            <p:ph type="title"/>
          </p:nvPr>
        </p:nvSpPr>
        <p:spPr>
          <a:xfrm>
            <a:off x="495300" y="277813"/>
            <a:ext cx="8915400" cy="1139825"/>
          </a:xfrm>
        </p:spPr>
        <p:txBody>
          <a:bodyPr/>
          <a:lstStyle/>
          <a:p>
            <a:r>
              <a:rPr lang="es-ES" smtClean="0"/>
              <a:t>Haga clic para modificar el estilo de título del patrón</a:t>
            </a:r>
            <a:endParaRPr lang="es-ES_tradnl"/>
          </a:p>
        </p:txBody>
      </p:sp>
      <p:sp>
        <p:nvSpPr>
          <p:cNvPr id="3" name="2 Marcador de tabla"/>
          <p:cNvSpPr>
            <a:spLocks noGrp="1"/>
          </p:cNvSpPr>
          <p:nvPr>
            <p:ph type="tbl" idx="1"/>
          </p:nvPr>
        </p:nvSpPr>
        <p:spPr>
          <a:xfrm>
            <a:off x="495300" y="1600200"/>
            <a:ext cx="8915400" cy="4525963"/>
          </a:xfrm>
        </p:spPr>
        <p:txBody>
          <a:bodyPr/>
          <a:lstStyle/>
          <a:p>
            <a:pPr lvl="0"/>
            <a:endParaRPr lang="es-ES_tradnl" noProof="0" dirty="0" smtClean="0"/>
          </a:p>
        </p:txBody>
      </p:sp>
      <p:sp>
        <p:nvSpPr>
          <p:cNvPr id="4" name="Rectangle 69"/>
          <p:cNvSpPr>
            <a:spLocks noGrp="1" noChangeArrowheads="1"/>
          </p:cNvSpPr>
          <p:nvPr>
            <p:ph type="dt" sz="half" idx="10"/>
          </p:nvPr>
        </p:nvSpPr>
        <p:spPr>
          <a:ln/>
        </p:spPr>
        <p:txBody>
          <a:bodyPr/>
          <a:lstStyle>
            <a:lvl1pPr>
              <a:defRPr/>
            </a:lvl1pPr>
          </a:lstStyle>
          <a:p>
            <a:pPr>
              <a:defRPr/>
            </a:pPr>
            <a:fld id="{B6B47D85-133A-4D14-AF4F-B0A13B6D6910}" type="datetime1">
              <a:rPr lang="es-ES" smtClean="0"/>
              <a:pPr>
                <a:defRPr/>
              </a:pPr>
              <a:t>09/01/2020</a:t>
            </a:fld>
            <a:endParaRPr lang="es-ES" dirty="0"/>
          </a:p>
        </p:txBody>
      </p:sp>
      <p:sp>
        <p:nvSpPr>
          <p:cNvPr id="5"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6" name="Rectangle 71"/>
          <p:cNvSpPr>
            <a:spLocks noGrp="1" noChangeArrowheads="1"/>
          </p:cNvSpPr>
          <p:nvPr>
            <p:ph type="sldNum" sz="quarter" idx="12"/>
          </p:nvPr>
        </p:nvSpPr>
        <p:spPr>
          <a:ln/>
        </p:spPr>
        <p:txBody>
          <a:bodyPr/>
          <a:lstStyle>
            <a:lvl1pPr>
              <a:defRPr/>
            </a:lvl1pPr>
          </a:lstStyle>
          <a:p>
            <a:pPr>
              <a:defRPr/>
            </a:pPr>
            <a:fld id="{28322F87-5A0A-404A-956C-FC0300F98686}" type="slidenum">
              <a:rPr lang="es-ES"/>
              <a:pPr>
                <a:defRPr/>
              </a:pPr>
              <a:t>‹Nº›</a:t>
            </a:fld>
            <a:endParaRPr lang="es-ES" dirty="0"/>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_tradnl"/>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_tradnl"/>
          </a:p>
        </p:txBody>
      </p:sp>
      <p:sp>
        <p:nvSpPr>
          <p:cNvPr id="4" name="Rectangle 69"/>
          <p:cNvSpPr>
            <a:spLocks noGrp="1" noChangeArrowheads="1"/>
          </p:cNvSpPr>
          <p:nvPr>
            <p:ph type="dt" sz="half" idx="10"/>
          </p:nvPr>
        </p:nvSpPr>
        <p:spPr>
          <a:ln/>
        </p:spPr>
        <p:txBody>
          <a:bodyPr/>
          <a:lstStyle>
            <a:lvl1pPr>
              <a:defRPr/>
            </a:lvl1pPr>
          </a:lstStyle>
          <a:p>
            <a:pPr>
              <a:defRPr/>
            </a:pPr>
            <a:fld id="{78DD3EF3-BE16-4A77-BBAB-96C2EF7F9DF1}" type="datetime1">
              <a:rPr lang="es-ES" smtClean="0"/>
              <a:pPr>
                <a:defRPr/>
              </a:pPr>
              <a:t>09/01/2020</a:t>
            </a:fld>
            <a:endParaRPr lang="es-ES" dirty="0"/>
          </a:p>
        </p:txBody>
      </p:sp>
      <p:sp>
        <p:nvSpPr>
          <p:cNvPr id="5"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6" name="Rectangle 71"/>
          <p:cNvSpPr>
            <a:spLocks noGrp="1" noChangeArrowheads="1"/>
          </p:cNvSpPr>
          <p:nvPr>
            <p:ph type="sldNum" sz="quarter" idx="12"/>
          </p:nvPr>
        </p:nvSpPr>
        <p:spPr>
          <a:ln/>
        </p:spPr>
        <p:txBody>
          <a:bodyPr/>
          <a:lstStyle>
            <a:lvl1pPr>
              <a:defRPr/>
            </a:lvl1pPr>
          </a:lstStyle>
          <a:p>
            <a:pPr>
              <a:defRPr/>
            </a:pPr>
            <a:fld id="{C088BD50-5DFA-4EFB-9B96-E79C8BD22FCD}" type="slidenum">
              <a:rPr lang="es-ES"/>
              <a:pPr>
                <a:defRPr/>
              </a:pPr>
              <a:t>‹Nº›</a:t>
            </a:fld>
            <a:endParaRPr lang="es-ES" dirty="0"/>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82638" y="4406900"/>
            <a:ext cx="8420100" cy="1362075"/>
          </a:xfrm>
        </p:spPr>
        <p:txBody>
          <a:bodyPr anchor="t"/>
          <a:lstStyle>
            <a:lvl1pPr algn="l">
              <a:defRPr sz="4000" b="1" cap="all"/>
            </a:lvl1pPr>
          </a:lstStyle>
          <a:p>
            <a:r>
              <a:rPr lang="es-ES" smtClean="0"/>
              <a:t>Haga clic para modificar el estilo de título del patrón</a:t>
            </a:r>
            <a:endParaRPr lang="es-ES_tradnl"/>
          </a:p>
        </p:txBody>
      </p:sp>
      <p:sp>
        <p:nvSpPr>
          <p:cNvPr id="3" name="2 Marcador de texto"/>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
        <p:nvSpPr>
          <p:cNvPr id="4" name="Rectangle 69"/>
          <p:cNvSpPr>
            <a:spLocks noGrp="1" noChangeArrowheads="1"/>
          </p:cNvSpPr>
          <p:nvPr>
            <p:ph type="dt" sz="half" idx="10"/>
          </p:nvPr>
        </p:nvSpPr>
        <p:spPr>
          <a:ln/>
        </p:spPr>
        <p:txBody>
          <a:bodyPr/>
          <a:lstStyle>
            <a:lvl1pPr>
              <a:defRPr/>
            </a:lvl1pPr>
          </a:lstStyle>
          <a:p>
            <a:pPr>
              <a:defRPr/>
            </a:pPr>
            <a:fld id="{ACA3E230-811E-42B5-95F2-F3916DFD94B9}" type="datetime1">
              <a:rPr lang="es-ES" smtClean="0"/>
              <a:pPr>
                <a:defRPr/>
              </a:pPr>
              <a:t>09/01/2020</a:t>
            </a:fld>
            <a:endParaRPr lang="es-ES" dirty="0"/>
          </a:p>
        </p:txBody>
      </p:sp>
      <p:sp>
        <p:nvSpPr>
          <p:cNvPr id="5"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6" name="Rectangle 71"/>
          <p:cNvSpPr>
            <a:spLocks noGrp="1" noChangeArrowheads="1"/>
          </p:cNvSpPr>
          <p:nvPr>
            <p:ph type="sldNum" sz="quarter" idx="12"/>
          </p:nvPr>
        </p:nvSpPr>
        <p:spPr>
          <a:ln/>
        </p:spPr>
        <p:txBody>
          <a:bodyPr/>
          <a:lstStyle>
            <a:lvl1pPr>
              <a:defRPr/>
            </a:lvl1pPr>
          </a:lstStyle>
          <a:p>
            <a:pPr>
              <a:defRPr/>
            </a:pPr>
            <a:fld id="{C08399C3-527A-49C8-8DEF-A778992B7ACE}" type="slidenum">
              <a:rPr lang="es-ES"/>
              <a:pPr>
                <a:defRPr/>
              </a:pPr>
              <a:t>‹Nº›</a:t>
            </a:fld>
            <a:endParaRPr lang="es-ES" dirty="0"/>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_tradnl"/>
          </a:p>
        </p:txBody>
      </p:sp>
      <p:sp>
        <p:nvSpPr>
          <p:cNvPr id="3" name="2 Marcador de contenido"/>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_tradnl"/>
          </a:p>
        </p:txBody>
      </p:sp>
      <p:sp>
        <p:nvSpPr>
          <p:cNvPr id="4" name="3 Marcador de contenido"/>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_tradnl"/>
          </a:p>
        </p:txBody>
      </p:sp>
      <p:sp>
        <p:nvSpPr>
          <p:cNvPr id="5" name="Rectangle 69"/>
          <p:cNvSpPr>
            <a:spLocks noGrp="1" noChangeArrowheads="1"/>
          </p:cNvSpPr>
          <p:nvPr>
            <p:ph type="dt" sz="half" idx="10"/>
          </p:nvPr>
        </p:nvSpPr>
        <p:spPr>
          <a:ln/>
        </p:spPr>
        <p:txBody>
          <a:bodyPr/>
          <a:lstStyle>
            <a:lvl1pPr>
              <a:defRPr/>
            </a:lvl1pPr>
          </a:lstStyle>
          <a:p>
            <a:pPr>
              <a:defRPr/>
            </a:pPr>
            <a:fld id="{E2F8EFE1-92D9-44EE-B352-638D5FDF9FFB}" type="datetime1">
              <a:rPr lang="es-ES" smtClean="0"/>
              <a:pPr>
                <a:defRPr/>
              </a:pPr>
              <a:t>09/01/2020</a:t>
            </a:fld>
            <a:endParaRPr lang="es-ES" dirty="0"/>
          </a:p>
        </p:txBody>
      </p:sp>
      <p:sp>
        <p:nvSpPr>
          <p:cNvPr id="6"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7" name="Rectangle 71"/>
          <p:cNvSpPr>
            <a:spLocks noGrp="1" noChangeArrowheads="1"/>
          </p:cNvSpPr>
          <p:nvPr>
            <p:ph type="sldNum" sz="quarter" idx="12"/>
          </p:nvPr>
        </p:nvSpPr>
        <p:spPr>
          <a:ln/>
        </p:spPr>
        <p:txBody>
          <a:bodyPr/>
          <a:lstStyle>
            <a:lvl1pPr>
              <a:defRPr/>
            </a:lvl1pPr>
          </a:lstStyle>
          <a:p>
            <a:pPr>
              <a:defRPr/>
            </a:pPr>
            <a:fld id="{44A18B68-7B2F-461D-922B-1E8EE541B527}" type="slidenum">
              <a:rPr lang="es-ES"/>
              <a:pPr>
                <a:defRPr/>
              </a:pPr>
              <a:t>‹Nº›</a:t>
            </a:fld>
            <a:endParaRPr lang="es-ES" dirty="0"/>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95300" y="274638"/>
            <a:ext cx="8915400" cy="1143000"/>
          </a:xfrm>
        </p:spPr>
        <p:txBody>
          <a:bodyPr/>
          <a:lstStyle>
            <a:lvl1pPr>
              <a:defRPr/>
            </a:lvl1pPr>
          </a:lstStyle>
          <a:p>
            <a:r>
              <a:rPr lang="es-ES" smtClean="0"/>
              <a:t>Haga clic para modificar el estilo de título del patrón</a:t>
            </a:r>
            <a:endParaRPr lang="es-ES_tradnl"/>
          </a:p>
        </p:txBody>
      </p:sp>
      <p:sp>
        <p:nvSpPr>
          <p:cNvPr id="3" name="2 Marcador de texto"/>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_tradnl"/>
          </a:p>
        </p:txBody>
      </p:sp>
      <p:sp>
        <p:nvSpPr>
          <p:cNvPr id="5" name="4 Marcador de texto"/>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_tradnl"/>
          </a:p>
        </p:txBody>
      </p:sp>
      <p:sp>
        <p:nvSpPr>
          <p:cNvPr id="7" name="Rectangle 69"/>
          <p:cNvSpPr>
            <a:spLocks noGrp="1" noChangeArrowheads="1"/>
          </p:cNvSpPr>
          <p:nvPr>
            <p:ph type="dt" sz="half" idx="10"/>
          </p:nvPr>
        </p:nvSpPr>
        <p:spPr>
          <a:ln/>
        </p:spPr>
        <p:txBody>
          <a:bodyPr/>
          <a:lstStyle>
            <a:lvl1pPr>
              <a:defRPr/>
            </a:lvl1pPr>
          </a:lstStyle>
          <a:p>
            <a:pPr>
              <a:defRPr/>
            </a:pPr>
            <a:fld id="{AD45D3D6-FE75-4AC0-A79A-8C6E091F5EC4}" type="datetime1">
              <a:rPr lang="es-ES" smtClean="0"/>
              <a:pPr>
                <a:defRPr/>
              </a:pPr>
              <a:t>09/01/2020</a:t>
            </a:fld>
            <a:endParaRPr lang="es-ES" dirty="0"/>
          </a:p>
        </p:txBody>
      </p:sp>
      <p:sp>
        <p:nvSpPr>
          <p:cNvPr id="8"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9" name="Rectangle 71"/>
          <p:cNvSpPr>
            <a:spLocks noGrp="1" noChangeArrowheads="1"/>
          </p:cNvSpPr>
          <p:nvPr>
            <p:ph type="sldNum" sz="quarter" idx="12"/>
          </p:nvPr>
        </p:nvSpPr>
        <p:spPr>
          <a:ln/>
        </p:spPr>
        <p:txBody>
          <a:bodyPr/>
          <a:lstStyle>
            <a:lvl1pPr>
              <a:defRPr/>
            </a:lvl1pPr>
          </a:lstStyle>
          <a:p>
            <a:pPr>
              <a:defRPr/>
            </a:pPr>
            <a:fld id="{8B3CD1C9-A161-4D82-9970-3BF4DC81BF47}" type="slidenum">
              <a:rPr lang="es-ES"/>
              <a:pPr>
                <a:defRPr/>
              </a:pPr>
              <a:t>‹Nº›</a:t>
            </a:fld>
            <a:endParaRPr lang="es-ES" dirty="0"/>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S_tradnl"/>
          </a:p>
        </p:txBody>
      </p:sp>
      <p:sp>
        <p:nvSpPr>
          <p:cNvPr id="3" name="Rectangle 69"/>
          <p:cNvSpPr>
            <a:spLocks noGrp="1" noChangeArrowheads="1"/>
          </p:cNvSpPr>
          <p:nvPr>
            <p:ph type="dt" sz="half" idx="10"/>
          </p:nvPr>
        </p:nvSpPr>
        <p:spPr>
          <a:ln/>
        </p:spPr>
        <p:txBody>
          <a:bodyPr/>
          <a:lstStyle>
            <a:lvl1pPr>
              <a:defRPr/>
            </a:lvl1pPr>
          </a:lstStyle>
          <a:p>
            <a:pPr>
              <a:defRPr/>
            </a:pPr>
            <a:fld id="{8ED53FF4-8E5A-4ED2-BB50-B74C91458BE9}" type="datetime1">
              <a:rPr lang="es-ES" smtClean="0"/>
              <a:pPr>
                <a:defRPr/>
              </a:pPr>
              <a:t>09/01/2020</a:t>
            </a:fld>
            <a:endParaRPr lang="es-ES" dirty="0"/>
          </a:p>
        </p:txBody>
      </p:sp>
      <p:sp>
        <p:nvSpPr>
          <p:cNvPr id="4"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5" name="Rectangle 71"/>
          <p:cNvSpPr>
            <a:spLocks noGrp="1" noChangeArrowheads="1"/>
          </p:cNvSpPr>
          <p:nvPr>
            <p:ph type="sldNum" sz="quarter" idx="12"/>
          </p:nvPr>
        </p:nvSpPr>
        <p:spPr>
          <a:ln/>
        </p:spPr>
        <p:txBody>
          <a:bodyPr/>
          <a:lstStyle>
            <a:lvl1pPr>
              <a:defRPr/>
            </a:lvl1pPr>
          </a:lstStyle>
          <a:p>
            <a:pPr>
              <a:defRPr/>
            </a:pPr>
            <a:fld id="{5C7F1831-A54E-49C6-8F16-70E2D6183CAE}" type="slidenum">
              <a:rPr lang="es-ES"/>
              <a:pPr>
                <a:defRPr/>
              </a:pPr>
              <a:t>‹Nº›</a:t>
            </a:fld>
            <a:endParaRPr lang="es-ES" dirty="0"/>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fld id="{67429EAF-684D-4A6C-B9AC-C33A65CD83B2}" type="datetime1">
              <a:rPr lang="es-ES" smtClean="0"/>
              <a:pPr>
                <a:defRPr/>
              </a:pPr>
              <a:t>09/01/2020</a:t>
            </a:fld>
            <a:endParaRPr lang="es-ES" dirty="0"/>
          </a:p>
        </p:txBody>
      </p:sp>
      <p:sp>
        <p:nvSpPr>
          <p:cNvPr id="3"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4" name="Rectangle 71"/>
          <p:cNvSpPr>
            <a:spLocks noGrp="1" noChangeArrowheads="1"/>
          </p:cNvSpPr>
          <p:nvPr>
            <p:ph type="sldNum" sz="quarter" idx="12"/>
          </p:nvPr>
        </p:nvSpPr>
        <p:spPr>
          <a:ln/>
        </p:spPr>
        <p:txBody>
          <a:bodyPr/>
          <a:lstStyle>
            <a:lvl1pPr>
              <a:defRPr/>
            </a:lvl1pPr>
          </a:lstStyle>
          <a:p>
            <a:pPr>
              <a:defRPr/>
            </a:pPr>
            <a:fld id="{9C3E8C8B-F4BE-49C3-B587-F87B8004F74B}" type="slidenum">
              <a:rPr lang="es-ES"/>
              <a:pPr>
                <a:defRPr/>
              </a:pPr>
              <a:t>‹Nº›</a:t>
            </a:fld>
            <a:endParaRPr lang="es-ES" dirty="0"/>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95300" y="273050"/>
            <a:ext cx="3259138" cy="1162050"/>
          </a:xfrm>
        </p:spPr>
        <p:txBody>
          <a:bodyPr anchor="b"/>
          <a:lstStyle>
            <a:lvl1pPr algn="l">
              <a:defRPr sz="2000" b="1"/>
            </a:lvl1pPr>
          </a:lstStyle>
          <a:p>
            <a:r>
              <a:rPr lang="es-ES" smtClean="0"/>
              <a:t>Haga clic para modificar el estilo de título del patrón</a:t>
            </a:r>
            <a:endParaRPr lang="es-ES_tradnl"/>
          </a:p>
        </p:txBody>
      </p:sp>
      <p:sp>
        <p:nvSpPr>
          <p:cNvPr id="3" name="2 Marcador de contenido"/>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_tradnl"/>
          </a:p>
        </p:txBody>
      </p:sp>
      <p:sp>
        <p:nvSpPr>
          <p:cNvPr id="4" name="3 Marcador de texto"/>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Rectangle 69"/>
          <p:cNvSpPr>
            <a:spLocks noGrp="1" noChangeArrowheads="1"/>
          </p:cNvSpPr>
          <p:nvPr>
            <p:ph type="dt" sz="half" idx="10"/>
          </p:nvPr>
        </p:nvSpPr>
        <p:spPr>
          <a:ln/>
        </p:spPr>
        <p:txBody>
          <a:bodyPr/>
          <a:lstStyle>
            <a:lvl1pPr>
              <a:defRPr/>
            </a:lvl1pPr>
          </a:lstStyle>
          <a:p>
            <a:pPr>
              <a:defRPr/>
            </a:pPr>
            <a:fld id="{C830B342-E820-4C58-98F7-F58AAF1055D3}" type="datetime1">
              <a:rPr lang="es-ES" smtClean="0"/>
              <a:pPr>
                <a:defRPr/>
              </a:pPr>
              <a:t>09/01/2020</a:t>
            </a:fld>
            <a:endParaRPr lang="es-ES" dirty="0"/>
          </a:p>
        </p:txBody>
      </p:sp>
      <p:sp>
        <p:nvSpPr>
          <p:cNvPr id="6"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7" name="Rectangle 71"/>
          <p:cNvSpPr>
            <a:spLocks noGrp="1" noChangeArrowheads="1"/>
          </p:cNvSpPr>
          <p:nvPr>
            <p:ph type="sldNum" sz="quarter" idx="12"/>
          </p:nvPr>
        </p:nvSpPr>
        <p:spPr>
          <a:ln/>
        </p:spPr>
        <p:txBody>
          <a:bodyPr/>
          <a:lstStyle>
            <a:lvl1pPr>
              <a:defRPr/>
            </a:lvl1pPr>
          </a:lstStyle>
          <a:p>
            <a:pPr>
              <a:defRPr/>
            </a:pPr>
            <a:fld id="{E983AB2D-4309-467A-AC51-93D1CA998B2E}" type="slidenum">
              <a:rPr lang="es-ES"/>
              <a:pPr>
                <a:defRPr/>
              </a:pPr>
              <a:t>‹Nº›</a:t>
            </a:fld>
            <a:endParaRPr lang="es-ES" dirty="0"/>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941513" y="4800600"/>
            <a:ext cx="5943600" cy="566738"/>
          </a:xfrm>
        </p:spPr>
        <p:txBody>
          <a:bodyPr anchor="b"/>
          <a:lstStyle>
            <a:lvl1pPr algn="l">
              <a:defRPr sz="2000" b="1"/>
            </a:lvl1pPr>
          </a:lstStyle>
          <a:p>
            <a:r>
              <a:rPr lang="es-ES" smtClean="0"/>
              <a:t>Haga clic para modificar el estilo de título del patrón</a:t>
            </a:r>
            <a:endParaRPr lang="es-ES_tradnl"/>
          </a:p>
        </p:txBody>
      </p:sp>
      <p:sp>
        <p:nvSpPr>
          <p:cNvPr id="3" name="2 Marcador de posición de imagen"/>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_tradnl" noProof="0" dirty="0" smtClean="0"/>
          </a:p>
        </p:txBody>
      </p:sp>
      <p:sp>
        <p:nvSpPr>
          <p:cNvPr id="4" name="3 Marcador de texto"/>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Rectangle 69"/>
          <p:cNvSpPr>
            <a:spLocks noGrp="1" noChangeArrowheads="1"/>
          </p:cNvSpPr>
          <p:nvPr>
            <p:ph type="dt" sz="half" idx="10"/>
          </p:nvPr>
        </p:nvSpPr>
        <p:spPr>
          <a:ln/>
        </p:spPr>
        <p:txBody>
          <a:bodyPr/>
          <a:lstStyle>
            <a:lvl1pPr>
              <a:defRPr/>
            </a:lvl1pPr>
          </a:lstStyle>
          <a:p>
            <a:pPr>
              <a:defRPr/>
            </a:pPr>
            <a:fld id="{3E39B166-F772-4B58-81B1-A09BB5BA1252}" type="datetime1">
              <a:rPr lang="es-ES" smtClean="0"/>
              <a:pPr>
                <a:defRPr/>
              </a:pPr>
              <a:t>09/01/2020</a:t>
            </a:fld>
            <a:endParaRPr lang="es-ES" dirty="0"/>
          </a:p>
        </p:txBody>
      </p:sp>
      <p:sp>
        <p:nvSpPr>
          <p:cNvPr id="6" name="Rectangle 70"/>
          <p:cNvSpPr>
            <a:spLocks noGrp="1" noChangeArrowheads="1"/>
          </p:cNvSpPr>
          <p:nvPr>
            <p:ph type="ftr" sz="quarter" idx="11"/>
          </p:nvPr>
        </p:nvSpPr>
        <p:spPr>
          <a:ln/>
        </p:spPr>
        <p:txBody>
          <a:bodyPr/>
          <a:lstStyle>
            <a:lvl1pPr>
              <a:defRPr/>
            </a:lvl1pPr>
          </a:lstStyle>
          <a:p>
            <a:pPr>
              <a:defRPr/>
            </a:pPr>
            <a:endParaRPr lang="es-ES" dirty="0"/>
          </a:p>
        </p:txBody>
      </p:sp>
      <p:sp>
        <p:nvSpPr>
          <p:cNvPr id="7" name="Rectangle 71"/>
          <p:cNvSpPr>
            <a:spLocks noGrp="1" noChangeArrowheads="1"/>
          </p:cNvSpPr>
          <p:nvPr>
            <p:ph type="sldNum" sz="quarter" idx="12"/>
          </p:nvPr>
        </p:nvSpPr>
        <p:spPr>
          <a:ln/>
        </p:spPr>
        <p:txBody>
          <a:bodyPr/>
          <a:lstStyle>
            <a:lvl1pPr>
              <a:defRPr/>
            </a:lvl1pPr>
          </a:lstStyle>
          <a:p>
            <a:pPr>
              <a:defRPr/>
            </a:pPr>
            <a:fld id="{F5488856-0D85-44BD-AFC2-ABB6CFFC1792}" type="slidenum">
              <a:rPr lang="es-ES"/>
              <a:pPr>
                <a:defRPr/>
              </a:pPr>
              <a:t>‹Nº›</a:t>
            </a:fld>
            <a:endParaRPr lang="es-ES" dirty="0"/>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Freeform 2"/>
          <p:cNvSpPr>
            <a:spLocks/>
          </p:cNvSpPr>
          <p:nvPr/>
        </p:nvSpPr>
        <p:spPr bwMode="hidden">
          <a:xfrm>
            <a:off x="7180263" y="6429375"/>
            <a:ext cx="309562"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s-ES_tradnl" dirty="0">
              <a:cs typeface="+mn-cs"/>
            </a:endParaRPr>
          </a:p>
        </p:txBody>
      </p:sp>
      <p:grpSp>
        <p:nvGrpSpPr>
          <p:cNvPr id="1027" name="Group 3"/>
          <p:cNvGrpSpPr>
            <a:grpSpLocks/>
          </p:cNvGrpSpPr>
          <p:nvPr/>
        </p:nvGrpSpPr>
        <p:grpSpPr bwMode="auto">
          <a:xfrm>
            <a:off x="3175" y="4267200"/>
            <a:ext cx="9902825" cy="2590800"/>
            <a:chOff x="2" y="2688"/>
            <a:chExt cx="5758" cy="1632"/>
          </a:xfrm>
        </p:grpSpPr>
        <p:sp>
          <p:nvSpPr>
            <p:cNvPr id="13316" name="Freeform 4"/>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ES_tradnl" dirty="0">
                <a:cs typeface="+mn-cs"/>
              </a:endParaRPr>
            </a:p>
          </p:txBody>
        </p:sp>
        <p:grpSp>
          <p:nvGrpSpPr>
            <p:cNvPr id="1034" name="Group 5"/>
            <p:cNvGrpSpPr>
              <a:grpSpLocks/>
            </p:cNvGrpSpPr>
            <p:nvPr userDrawn="1"/>
          </p:nvGrpSpPr>
          <p:grpSpPr bwMode="auto">
            <a:xfrm>
              <a:off x="3528" y="3715"/>
              <a:ext cx="792" cy="521"/>
              <a:chOff x="3527" y="3715"/>
              <a:chExt cx="792" cy="521"/>
            </a:xfrm>
          </p:grpSpPr>
          <p:sp>
            <p:nvSpPr>
              <p:cNvPr id="13318" name="Oval 6"/>
              <p:cNvSpPr>
                <a:spLocks noChangeArrowheads="1"/>
              </p:cNvSpPr>
              <p:nvPr/>
            </p:nvSpPr>
            <p:spPr bwMode="hidden">
              <a:xfrm>
                <a:off x="3686" y="3810"/>
                <a:ext cx="534"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s-ES_tradnl" dirty="0">
                  <a:cs typeface="+mn-cs"/>
                </a:endParaRPr>
              </a:p>
            </p:txBody>
          </p:sp>
          <p:sp>
            <p:nvSpPr>
              <p:cNvPr id="13319" name="Oval 7"/>
              <p:cNvSpPr>
                <a:spLocks noChangeArrowheads="1"/>
              </p:cNvSpPr>
              <p:nvPr/>
            </p:nvSpPr>
            <p:spPr bwMode="hidden">
              <a:xfrm>
                <a:off x="3726" y="3840"/>
                <a:ext cx="450"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3320"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ES_tradnl" dirty="0">
                  <a:cs typeface="+mn-cs"/>
                </a:endParaRPr>
              </a:p>
            </p:txBody>
          </p:sp>
          <p:sp>
            <p:nvSpPr>
              <p:cNvPr id="13321" name="Oval 9"/>
              <p:cNvSpPr>
                <a:spLocks noChangeArrowheads="1"/>
              </p:cNvSpPr>
              <p:nvPr/>
            </p:nvSpPr>
            <p:spPr bwMode="hidden">
              <a:xfrm>
                <a:off x="3822" y="3896"/>
                <a:ext cx="258"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3322"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ES_tradnl" dirty="0">
                  <a:cs typeface="+mn-cs"/>
                </a:endParaRPr>
              </a:p>
            </p:txBody>
          </p:sp>
          <p:sp>
            <p:nvSpPr>
              <p:cNvPr id="13323"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3324"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s-ES_tradnl" dirty="0">
                  <a:cs typeface="+mn-cs"/>
                </a:endParaRPr>
              </a:p>
            </p:txBody>
          </p:sp>
          <p:sp>
            <p:nvSpPr>
              <p:cNvPr id="13325"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ES_tradnl" dirty="0">
                  <a:cs typeface="+mn-cs"/>
                </a:endParaRPr>
              </a:p>
            </p:txBody>
          </p:sp>
          <p:sp>
            <p:nvSpPr>
              <p:cNvPr id="13326" name="Freeform 14"/>
              <p:cNvSpPr>
                <a:spLocks/>
              </p:cNvSpPr>
              <p:nvPr/>
            </p:nvSpPr>
            <p:spPr bwMode="hidden">
              <a:xfrm>
                <a:off x="3570"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s-ES_tradnl" dirty="0">
                  <a:cs typeface="+mn-cs"/>
                </a:endParaRPr>
              </a:p>
            </p:txBody>
          </p:sp>
          <p:sp>
            <p:nvSpPr>
              <p:cNvPr id="13327" name="Freeform 15"/>
              <p:cNvSpPr>
                <a:spLocks/>
              </p:cNvSpPr>
              <p:nvPr/>
            </p:nvSpPr>
            <p:spPr bwMode="hidden">
              <a:xfrm>
                <a:off x="4038"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s-ES_tradnl" dirty="0">
                  <a:cs typeface="+mn-cs"/>
                </a:endParaRPr>
              </a:p>
            </p:txBody>
          </p:sp>
          <p:sp>
            <p:nvSpPr>
              <p:cNvPr id="13328"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13330"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s-ES_tradnl" dirty="0">
                  <a:cs typeface="+mn-cs"/>
                </a:endParaRPr>
              </a:p>
            </p:txBody>
          </p:sp>
          <p:sp>
            <p:nvSpPr>
              <p:cNvPr id="13331"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s-ES_tradnl" dirty="0">
                  <a:cs typeface="+mn-cs"/>
                </a:endParaRPr>
              </a:p>
            </p:txBody>
          </p:sp>
          <p:sp>
            <p:nvSpPr>
              <p:cNvPr id="13332"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s-ES_tradnl" dirty="0">
                  <a:cs typeface="+mn-cs"/>
                </a:endParaRPr>
              </a:p>
            </p:txBody>
          </p:sp>
          <p:sp>
            <p:nvSpPr>
              <p:cNvPr id="13333"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3334"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3335"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3336"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s-ES_tradnl" dirty="0">
                  <a:cs typeface="+mn-cs"/>
                </a:endParaRPr>
              </a:p>
            </p:txBody>
          </p:sp>
          <p:sp>
            <p:nvSpPr>
              <p:cNvPr id="13337"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s-ES_tradnl" dirty="0">
                  <a:cs typeface="+mn-cs"/>
                </a:endParaRPr>
              </a:p>
            </p:txBody>
          </p:sp>
          <p:sp>
            <p:nvSpPr>
              <p:cNvPr id="13338"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3339"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s-ES_tradnl" dirty="0">
                  <a:cs typeface="+mn-cs"/>
                </a:endParaRPr>
              </a:p>
            </p:txBody>
          </p:sp>
          <p:sp>
            <p:nvSpPr>
              <p:cNvPr id="13340"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s-ES_tradnl" dirty="0">
                  <a:cs typeface="+mn-cs"/>
                </a:endParaRPr>
              </a:p>
            </p:txBody>
          </p:sp>
          <p:sp>
            <p:nvSpPr>
              <p:cNvPr id="13341"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s-ES_tradnl" dirty="0">
                  <a:cs typeface="+mn-cs"/>
                </a:endParaRPr>
              </a:p>
            </p:txBody>
          </p:sp>
          <p:sp>
            <p:nvSpPr>
              <p:cNvPr id="13342" name="Freeform 30"/>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2"/>
              </a:solidFill>
              <a:ln w="9525">
                <a:noFill/>
                <a:round/>
                <a:headEnd/>
                <a:tailEnd/>
              </a:ln>
            </p:spPr>
            <p:txBody>
              <a:bodyPr/>
              <a:lstStyle/>
              <a:p>
                <a:pPr>
                  <a:defRPr/>
                </a:pPr>
                <a:endParaRPr lang="es-ES_tradnl" dirty="0">
                  <a:cs typeface="+mn-cs"/>
                </a:endParaRPr>
              </a:p>
            </p:txBody>
          </p:sp>
          <p:sp>
            <p:nvSpPr>
              <p:cNvPr id="13343" name="Freeform 31"/>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2"/>
              </a:solidFill>
              <a:ln w="9525">
                <a:noFill/>
                <a:round/>
                <a:headEnd/>
                <a:tailEnd/>
              </a:ln>
            </p:spPr>
            <p:txBody>
              <a:bodyPr/>
              <a:lstStyle/>
              <a:p>
                <a:pPr>
                  <a:defRPr/>
                </a:pPr>
                <a:endParaRPr lang="es-ES_tradnl" dirty="0">
                  <a:cs typeface="+mn-cs"/>
                </a:endParaRPr>
              </a:p>
            </p:txBody>
          </p:sp>
          <p:sp>
            <p:nvSpPr>
              <p:cNvPr id="13344" name="Freeform 32"/>
              <p:cNvSpPr>
                <a:spLocks/>
              </p:cNvSpPr>
              <p:nvPr/>
            </p:nvSpPr>
            <p:spPr bwMode="hidden">
              <a:xfrm>
                <a:off x="2951" y="3751"/>
                <a:ext cx="354"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ES_tradnl" dirty="0">
                  <a:cs typeface="+mn-cs"/>
                </a:endParaRPr>
              </a:p>
            </p:txBody>
          </p:sp>
          <p:sp>
            <p:nvSpPr>
              <p:cNvPr id="13345"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ES_tradnl" dirty="0">
                  <a:cs typeface="+mn-cs"/>
                </a:endParaRPr>
              </a:p>
            </p:txBody>
          </p:sp>
          <p:sp>
            <p:nvSpPr>
              <p:cNvPr id="13346"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ES_tradnl" dirty="0">
                  <a:cs typeface="+mn-cs"/>
                </a:endParaRPr>
              </a:p>
            </p:txBody>
          </p:sp>
          <p:sp>
            <p:nvSpPr>
              <p:cNvPr id="13347" name="Freeform 35"/>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2"/>
              </a:solidFill>
              <a:ln w="9525">
                <a:noFill/>
                <a:round/>
                <a:headEnd/>
                <a:tailEnd/>
              </a:ln>
            </p:spPr>
            <p:txBody>
              <a:bodyPr/>
              <a:lstStyle/>
              <a:p>
                <a:pPr>
                  <a:defRPr/>
                </a:pPr>
                <a:endParaRPr lang="es-ES_tradnl" dirty="0">
                  <a:cs typeface="+mn-cs"/>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13349"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3350" name="Freeform 38"/>
              <p:cNvSpPr>
                <a:spLocks/>
              </p:cNvSpPr>
              <p:nvPr/>
            </p:nvSpPr>
            <p:spPr bwMode="hidden">
              <a:xfrm>
                <a:off x="4128" y="3366"/>
                <a:ext cx="546"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3351" name="Freeform 39"/>
              <p:cNvSpPr>
                <a:spLocks/>
              </p:cNvSpPr>
              <p:nvPr/>
            </p:nvSpPr>
            <p:spPr bwMode="hidden">
              <a:xfrm>
                <a:off x="4794" y="3360"/>
                <a:ext cx="606"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3352" name="Freeform 40"/>
              <p:cNvSpPr>
                <a:spLocks/>
              </p:cNvSpPr>
              <p:nvPr/>
            </p:nvSpPr>
            <p:spPr bwMode="hidden">
              <a:xfrm>
                <a:off x="5250"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ES_tradnl" dirty="0">
                  <a:cs typeface="+mn-cs"/>
                </a:endParaRPr>
              </a:p>
            </p:txBody>
          </p:sp>
          <p:sp>
            <p:nvSpPr>
              <p:cNvPr id="13353" name="Freeform 41"/>
              <p:cNvSpPr>
                <a:spLocks/>
              </p:cNvSpPr>
              <p:nvPr/>
            </p:nvSpPr>
            <p:spPr bwMode="hidden">
              <a:xfrm>
                <a:off x="4506"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ES_tradnl" dirty="0">
                  <a:cs typeface="+mn-cs"/>
                </a:endParaRPr>
              </a:p>
            </p:txBody>
          </p:sp>
          <p:sp>
            <p:nvSpPr>
              <p:cNvPr id="13354"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ES_tradnl" dirty="0">
                  <a:cs typeface="+mn-cs"/>
                </a:endParaRPr>
              </a:p>
            </p:txBody>
          </p:sp>
          <p:sp>
            <p:nvSpPr>
              <p:cNvPr id="13355"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ES_tradnl" dirty="0">
                  <a:cs typeface="+mn-cs"/>
                </a:endParaRPr>
              </a:p>
            </p:txBody>
          </p:sp>
          <p:sp>
            <p:nvSpPr>
              <p:cNvPr id="13356" name="Freeform 44"/>
              <p:cNvSpPr>
                <a:spLocks/>
              </p:cNvSpPr>
              <p:nvPr/>
            </p:nvSpPr>
            <p:spPr bwMode="hidden">
              <a:xfrm>
                <a:off x="4446" y="3552"/>
                <a:ext cx="714"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solidFill>
                <a:schemeClr val="accent2"/>
              </a:solidFill>
              <a:ln w="9525">
                <a:noFill/>
                <a:round/>
                <a:headEnd/>
                <a:tailEnd/>
              </a:ln>
            </p:spPr>
            <p:txBody>
              <a:bodyPr/>
              <a:lstStyle/>
              <a:p>
                <a:pPr>
                  <a:defRPr/>
                </a:pPr>
                <a:endParaRPr lang="es-ES_tradnl" dirty="0">
                  <a:cs typeface="+mn-cs"/>
                </a:endParaRPr>
              </a:p>
            </p:txBody>
          </p:sp>
          <p:sp>
            <p:nvSpPr>
              <p:cNvPr id="13357" name="Freeform 45"/>
              <p:cNvSpPr>
                <a:spLocks/>
              </p:cNvSpPr>
              <p:nvPr/>
            </p:nvSpPr>
            <p:spPr bwMode="hidden">
              <a:xfrm>
                <a:off x="4349" y="3510"/>
                <a:ext cx="918"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s-ES_tradnl" dirty="0">
                  <a:cs typeface="+mn-cs"/>
                </a:endParaRPr>
              </a:p>
            </p:txBody>
          </p:sp>
          <p:sp>
            <p:nvSpPr>
              <p:cNvPr id="13358" name="Freeform 46"/>
              <p:cNvSpPr>
                <a:spLocks/>
              </p:cNvSpPr>
              <p:nvPr/>
            </p:nvSpPr>
            <p:spPr bwMode="hidden">
              <a:xfrm>
                <a:off x="4564" y="3492"/>
                <a:ext cx="366"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3359"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3360"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s-ES_tradnl" dirty="0">
                  <a:cs typeface="+mn-cs"/>
                </a:endParaRPr>
              </a:p>
            </p:txBody>
          </p:sp>
          <p:sp>
            <p:nvSpPr>
              <p:cNvPr id="13361"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3362" name="Oval 50"/>
              <p:cNvSpPr>
                <a:spLocks noChangeArrowheads="1"/>
              </p:cNvSpPr>
              <p:nvPr/>
            </p:nvSpPr>
            <p:spPr bwMode="hidden">
              <a:xfrm>
                <a:off x="4610" y="3650"/>
                <a:ext cx="390"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ES_tradnl" dirty="0">
                  <a:cs typeface="+mn-cs"/>
                </a:endParaRPr>
              </a:p>
            </p:txBody>
          </p:sp>
          <p:sp>
            <p:nvSpPr>
              <p:cNvPr id="13363"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3364"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ES_tradnl" dirty="0">
                  <a:cs typeface="+mn-cs"/>
                </a:endParaRPr>
              </a:p>
            </p:txBody>
          </p:sp>
          <p:sp>
            <p:nvSpPr>
              <p:cNvPr id="13365"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s-ES_tradnl" dirty="0">
                  <a:cs typeface="+mn-cs"/>
                </a:endParaRPr>
              </a:p>
            </p:txBody>
          </p:sp>
        </p:grpSp>
        <p:grpSp>
          <p:nvGrpSpPr>
            <p:cNvPr id="1037" name="Group 54"/>
            <p:cNvGrpSpPr>
              <a:grpSpLocks/>
            </p:cNvGrpSpPr>
            <p:nvPr userDrawn="1"/>
          </p:nvGrpSpPr>
          <p:grpSpPr bwMode="auto">
            <a:xfrm>
              <a:off x="5280" y="3024"/>
              <a:ext cx="425" cy="258"/>
              <a:chOff x="5280" y="3024"/>
              <a:chExt cx="425" cy="258"/>
            </a:xfrm>
          </p:grpSpPr>
          <p:sp>
            <p:nvSpPr>
              <p:cNvPr id="13367" name="Freeform 55"/>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sp>
            <p:nvSpPr>
              <p:cNvPr id="13368" name="Freeform 56"/>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sp>
            <p:nvSpPr>
              <p:cNvPr id="13369" name="Freeform 57"/>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sp>
            <p:nvSpPr>
              <p:cNvPr id="13370" name="Freeform 58"/>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sp>
            <p:nvSpPr>
              <p:cNvPr id="13371" name="Freeform 59"/>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3372" name="Freeform 60"/>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ES_tradnl" dirty="0">
                  <a:cs typeface="+mn-cs"/>
                </a:endParaRPr>
              </a:p>
            </p:txBody>
          </p:sp>
          <p:sp>
            <p:nvSpPr>
              <p:cNvPr id="13373" name="Freeform 61"/>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ES_tradnl" dirty="0">
                  <a:cs typeface="+mn-cs"/>
                </a:endParaRPr>
              </a:p>
            </p:txBody>
          </p:sp>
          <p:grpSp>
            <p:nvGrpSpPr>
              <p:cNvPr id="1045" name="Group 62"/>
              <p:cNvGrpSpPr>
                <a:grpSpLocks/>
              </p:cNvGrpSpPr>
              <p:nvPr/>
            </p:nvGrpSpPr>
            <p:grpSpPr bwMode="auto">
              <a:xfrm>
                <a:off x="5381" y="3085"/>
                <a:ext cx="227" cy="132"/>
                <a:chOff x="5381" y="3085"/>
                <a:chExt cx="227" cy="132"/>
              </a:xfrm>
            </p:grpSpPr>
            <p:sp>
              <p:nvSpPr>
                <p:cNvPr id="13375"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3376"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a:defRPr/>
                  </a:pPr>
                  <a:endParaRPr lang="es-ES_tradnl" dirty="0">
                    <a:cs typeface="+mn-cs"/>
                  </a:endParaRPr>
                </a:p>
              </p:txBody>
            </p:sp>
            <p:sp>
              <p:nvSpPr>
                <p:cNvPr id="13377" name="Oval 65"/>
                <p:cNvSpPr>
                  <a:spLocks noChangeArrowheads="1"/>
                </p:cNvSpPr>
                <p:nvPr userDrawn="1"/>
              </p:nvSpPr>
              <p:spPr bwMode="hidden">
                <a:xfrm>
                  <a:off x="5430" y="3109"/>
                  <a:ext cx="126" cy="8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a:defRPr/>
                  </a:pPr>
                  <a:endParaRPr lang="es-ES_tradnl" dirty="0">
                    <a:cs typeface="+mn-cs"/>
                  </a:endParaRPr>
                </a:p>
              </p:txBody>
            </p:sp>
            <p:sp>
              <p:nvSpPr>
                <p:cNvPr id="13378" name="Oval 66"/>
                <p:cNvSpPr>
                  <a:spLocks noChangeArrowheads="1"/>
                </p:cNvSpPr>
                <p:nvPr userDrawn="1"/>
              </p:nvSpPr>
              <p:spPr bwMode="hidden">
                <a:xfrm>
                  <a:off x="5454" y="3125"/>
                  <a:ext cx="78" cy="47"/>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a:defRPr/>
                  </a:pPr>
                  <a:endParaRPr lang="es-ES_tradnl" dirty="0">
                    <a:cs typeface="+mn-cs"/>
                  </a:endParaRPr>
                </a:p>
              </p:txBody>
            </p:sp>
          </p:grpSp>
        </p:grpSp>
      </p:grpSp>
      <p:sp>
        <p:nvSpPr>
          <p:cNvPr id="13379" name="Rectangle 67"/>
          <p:cNvSpPr>
            <a:spLocks noGrp="1" noChangeArrowheads="1"/>
          </p:cNvSpPr>
          <p:nvPr>
            <p:ph type="title"/>
          </p:nvPr>
        </p:nvSpPr>
        <p:spPr bwMode="auto">
          <a:xfrm>
            <a:off x="495300" y="277813"/>
            <a:ext cx="89154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s-ES" smtClean="0"/>
              <a:t>Haga clic para cambiar el estilo de título	</a:t>
            </a:r>
          </a:p>
        </p:txBody>
      </p:sp>
      <p:sp>
        <p:nvSpPr>
          <p:cNvPr id="13380" name="Rectangle 68"/>
          <p:cNvSpPr>
            <a:spLocks noGrp="1" noChangeArrowheads="1"/>
          </p:cNvSpPr>
          <p:nvPr>
            <p:ph type="body" idx="1"/>
          </p:nvPr>
        </p:nvSpPr>
        <p:spPr bwMode="auto">
          <a:xfrm>
            <a:off x="495300" y="1600200"/>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p>
        </p:txBody>
      </p:sp>
      <p:sp>
        <p:nvSpPr>
          <p:cNvPr id="13381" name="Rectangle 69"/>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0">
                <a:effectLst>
                  <a:outerShdw blurRad="38100" dist="38100" dir="2700000" algn="tl">
                    <a:srgbClr val="000000"/>
                  </a:outerShdw>
                </a:effectLst>
                <a:latin typeface="+mn-lt"/>
                <a:cs typeface="+mn-cs"/>
              </a:defRPr>
            </a:lvl1pPr>
          </a:lstStyle>
          <a:p>
            <a:pPr>
              <a:defRPr/>
            </a:pPr>
            <a:fld id="{D2CCE545-C4AD-40A5-9436-CDCEE5EADB79}" type="datetime1">
              <a:rPr lang="es-ES" smtClean="0"/>
              <a:pPr>
                <a:defRPr/>
              </a:pPr>
              <a:t>09/01/2020</a:t>
            </a:fld>
            <a:endParaRPr lang="es-ES" dirty="0"/>
          </a:p>
        </p:txBody>
      </p:sp>
      <p:sp>
        <p:nvSpPr>
          <p:cNvPr id="13382" name="Rectangle 70"/>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0">
                <a:effectLst>
                  <a:outerShdw blurRad="38100" dist="38100" dir="2700000" algn="tl">
                    <a:srgbClr val="000000"/>
                  </a:outerShdw>
                </a:effectLst>
                <a:latin typeface="+mn-lt"/>
                <a:cs typeface="+mn-cs"/>
              </a:defRPr>
            </a:lvl1pPr>
          </a:lstStyle>
          <a:p>
            <a:pPr>
              <a:defRPr/>
            </a:pPr>
            <a:endParaRPr lang="es-ES" dirty="0"/>
          </a:p>
        </p:txBody>
      </p:sp>
      <p:sp>
        <p:nvSpPr>
          <p:cNvPr id="13383" name="Rectangle 71"/>
          <p:cNvSpPr>
            <a:spLocks noGrp="1" noChangeArrowheads="1"/>
          </p:cNvSpPr>
          <p:nvPr>
            <p:ph type="sldNum" sz="quarter" idx="4"/>
          </p:nvPr>
        </p:nvSpPr>
        <p:spPr bwMode="auto">
          <a:xfrm>
            <a:off x="7099300" y="6245225"/>
            <a:ext cx="23114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0">
                <a:effectLst>
                  <a:outerShdw blurRad="38100" dist="38100" dir="2700000" algn="tl">
                    <a:srgbClr val="000000"/>
                  </a:outerShdw>
                </a:effectLst>
                <a:latin typeface="+mn-lt"/>
                <a:cs typeface="+mn-cs"/>
              </a:defRPr>
            </a:lvl1pPr>
          </a:lstStyle>
          <a:p>
            <a:pPr>
              <a:defRPr/>
            </a:pPr>
            <a:fld id="{566D8D05-8D18-4775-8967-BE43A4CF1A30}" type="slidenum">
              <a:rPr lang="es-ES"/>
              <a:pPr>
                <a:defRPr/>
              </a:pPr>
              <a:t>‹Nº›</a:t>
            </a:fld>
            <a:endParaRPr lang="es-ES" dirty="0"/>
          </a:p>
        </p:txBody>
      </p:sp>
    </p:spTree>
  </p:cSld>
  <p:clrMap bg1="dk2" tx1="lt1" bg2="dk1" tx2="lt2" accent1="accent1" accent2="accent2" accent3="accent3" accent4="accent4" accent5="accent5" accent6="accent6" hlink="hlink" folHlink="folHlink"/>
  <p:sldLayoutIdLst>
    <p:sldLayoutId id="2147485136" r:id="rId1"/>
    <p:sldLayoutId id="2147485125" r:id="rId2"/>
    <p:sldLayoutId id="2147485126" r:id="rId3"/>
    <p:sldLayoutId id="2147485127" r:id="rId4"/>
    <p:sldLayoutId id="2147485128" r:id="rId5"/>
    <p:sldLayoutId id="2147485129" r:id="rId6"/>
    <p:sldLayoutId id="2147485130" r:id="rId7"/>
    <p:sldLayoutId id="2147485131" r:id="rId8"/>
    <p:sldLayoutId id="2147485132" r:id="rId9"/>
    <p:sldLayoutId id="2147485133" r:id="rId10"/>
    <p:sldLayoutId id="2147485134" r:id="rId11"/>
    <p:sldLayoutId id="2147485135" r:id="rId12"/>
  </p:sldLayoutIdLst>
  <p:transition/>
  <p:timing>
    <p:tnLst>
      <p:par>
        <p:cTn id="1" dur="indefinite" restart="never" nodeType="tmRoot"/>
      </p:par>
    </p:tnLst>
  </p:timing>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s-ES_trad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7.xml"/><Relationship Id="rId1" Type="http://schemas.openxmlformats.org/officeDocument/2006/relationships/vmlDrawing" Target="../drawings/vmlDrawing9.vml"/><Relationship Id="rId4" Type="http://schemas.openxmlformats.org/officeDocument/2006/relationships/oleObject" Target="../embeddings/oleObject15.bin"/></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7.xml"/><Relationship Id="rId1" Type="http://schemas.openxmlformats.org/officeDocument/2006/relationships/vmlDrawing" Target="../drawings/vmlDrawing10.vml"/><Relationship Id="rId4" Type="http://schemas.openxmlformats.org/officeDocument/2006/relationships/oleObject" Target="../embeddings/oleObject16.bin"/></Relationships>
</file>

<file path=ppt/slides/_rels/slide165.xml.rels><?xml version="1.0" encoding="UTF-8" standalone="yes"?>
<Relationships xmlns="http://schemas.openxmlformats.org/package/2006/relationships"><Relationship Id="rId3" Type="http://schemas.openxmlformats.org/officeDocument/2006/relationships/hyperlink" Target="seleccionProducto.do?nref=7d117d17&amp;producto_inicial=UNIVERSAL" TargetMode="External"/><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hyperlink" Target="seleccionProducto.do?nref=7d117d17&amp;producto_inicial=UNIVERSAL" TargetMode="External"/><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1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1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12.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2.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2.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1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vmlDrawing" Target="../drawings/vmlDrawing1.vml"/><Relationship Id="rId4" Type="http://schemas.openxmlformats.org/officeDocument/2006/relationships/oleObject" Target="../embeddings/oleObject1.bin"/></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xml"/><Relationship Id="rId1" Type="http://schemas.openxmlformats.org/officeDocument/2006/relationships/vmlDrawing" Target="../drawings/vmlDrawing2.vml"/><Relationship Id="rId5" Type="http://schemas.openxmlformats.org/officeDocument/2006/relationships/oleObject" Target="../embeddings/oleObject3.bin"/><Relationship Id="rId4" Type="http://schemas.openxmlformats.org/officeDocument/2006/relationships/oleObject" Target="../embeddings/oleObject2.bin"/></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vmlDrawing" Target="../drawings/vmlDrawing3.vml"/><Relationship Id="rId4" Type="http://schemas.openxmlformats.org/officeDocument/2006/relationships/oleObject" Target="../embeddings/oleObject4.bin"/></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vmlDrawing" Target="../drawings/vmlDrawing4.vml"/><Relationship Id="rId5" Type="http://schemas.openxmlformats.org/officeDocument/2006/relationships/oleObject" Target="../embeddings/oleObject6.bin"/><Relationship Id="rId4" Type="http://schemas.openxmlformats.org/officeDocument/2006/relationships/oleObject" Target="../embeddings/oleObject5.bin"/></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7.xml"/><Relationship Id="rId1" Type="http://schemas.openxmlformats.org/officeDocument/2006/relationships/vmlDrawing" Target="../drawings/vmlDrawing5.vml"/><Relationship Id="rId5" Type="http://schemas.openxmlformats.org/officeDocument/2006/relationships/oleObject" Target="../embeddings/oleObject8.bin"/><Relationship Id="rId4" Type="http://schemas.openxmlformats.org/officeDocument/2006/relationships/oleObject" Target="../embeddings/oleObject7.bin"/></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7.xml"/><Relationship Id="rId1" Type="http://schemas.openxmlformats.org/officeDocument/2006/relationships/vmlDrawing" Target="../drawings/vmlDrawing6.vml"/><Relationship Id="rId5" Type="http://schemas.openxmlformats.org/officeDocument/2006/relationships/oleObject" Target="../embeddings/oleObject10.bin"/><Relationship Id="rId4" Type="http://schemas.openxmlformats.org/officeDocument/2006/relationships/oleObject" Target="../embeddings/oleObject9.bin"/></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7.xml"/><Relationship Id="rId1" Type="http://schemas.openxmlformats.org/officeDocument/2006/relationships/vmlDrawing" Target="../drawings/vmlDrawing7.vml"/><Relationship Id="rId5" Type="http://schemas.openxmlformats.org/officeDocument/2006/relationships/oleObject" Target="../embeddings/oleObject12.bin"/><Relationship Id="rId4" Type="http://schemas.openxmlformats.org/officeDocument/2006/relationships/oleObject" Target="../embeddings/oleObject11.bin"/></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7.xml"/><Relationship Id="rId1" Type="http://schemas.openxmlformats.org/officeDocument/2006/relationships/vmlDrawing" Target="../drawings/vmlDrawing8.vml"/><Relationship Id="rId5" Type="http://schemas.openxmlformats.org/officeDocument/2006/relationships/oleObject" Target="../embeddings/oleObject14.bin"/><Relationship Id="rId4" Type="http://schemas.openxmlformats.org/officeDocument/2006/relationships/oleObject" Target="../embeddings/oleObject13.bin"/></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319.xml"/><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7.xml"/></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7.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7.xml"/></Relationships>
</file>

<file path=ppt/slides/_rels/slide408.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7.xml"/></Relationships>
</file>

<file path=ppt/slides/_rels/slide413.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7.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7.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7.xml"/></Relationships>
</file>

<file path=ppt/slides/_rels/slide416.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7.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7.xml"/></Relationships>
</file>

<file path=ppt/slides/_rels/slide418.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7.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7.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7.xml"/></Relationships>
</file>

<file path=ppt/slides/_rels/slide424.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7.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7.xml"/></Relationships>
</file>

<file path=ppt/slides/_rels/slide426.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7.xml"/></Relationships>
</file>

<file path=ppt/slides/_rels/slide427.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7.xml"/></Relationships>
</file>

<file path=ppt/slides/_rels/slide428.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7.xml"/></Relationships>
</file>

<file path=ppt/slides/_rels/slide429.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7.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7.xml"/></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7.xml"/></Relationships>
</file>

<file path=ppt/slides/_rels/slide433.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7.xml"/></Relationships>
</file>

<file path=ppt/slides/_rels/slide434.xml.rels><?xml version="1.0" encoding="UTF-8" standalone="yes"?>
<Relationships xmlns="http://schemas.openxmlformats.org/package/2006/relationships"><Relationship Id="rId2" Type="http://schemas.openxmlformats.org/officeDocument/2006/relationships/notesSlide" Target="../notesSlides/notesSlide362.xml"/><Relationship Id="rId1" Type="http://schemas.openxmlformats.org/officeDocument/2006/relationships/slideLayout" Target="../slideLayouts/slideLayout7.xml"/></Relationships>
</file>

<file path=ppt/slides/_rels/slide435.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365.xml"/><Relationship Id="rId1" Type="http://schemas.openxmlformats.org/officeDocument/2006/relationships/slideLayout" Target="../slideLayouts/slideLayout7.xml"/></Relationships>
</file>

<file path=ppt/slides/_rels/slide438.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2" Type="http://schemas.openxmlformats.org/officeDocument/2006/relationships/notesSlide" Target="../notesSlides/notesSlide367.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368.xml"/><Relationship Id="rId1" Type="http://schemas.openxmlformats.org/officeDocument/2006/relationships/slideLayout" Target="../slideLayouts/slideLayout7.xml"/></Relationships>
</file>

<file path=ppt/slides/_rels/slide444.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7.xml"/></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370.xml"/><Relationship Id="rId1" Type="http://schemas.openxmlformats.org/officeDocument/2006/relationships/slideLayout" Target="../slideLayouts/slideLayout7.xml"/></Relationships>
</file>

<file path=ppt/slides/_rels/slide446.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7.xml"/></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372.xml"/><Relationship Id="rId1" Type="http://schemas.openxmlformats.org/officeDocument/2006/relationships/slideLayout" Target="../slideLayouts/slideLayout7.xml"/></Relationships>
</file>

<file path=ppt/slides/_rels/slide448.xml.rels><?xml version="1.0" encoding="UTF-8" standalone="yes"?>
<Relationships xmlns="http://schemas.openxmlformats.org/package/2006/relationships"><Relationship Id="rId2" Type="http://schemas.openxmlformats.org/officeDocument/2006/relationships/notesSlide" Target="../notesSlides/notesSlide373.xml"/><Relationship Id="rId1" Type="http://schemas.openxmlformats.org/officeDocument/2006/relationships/slideLayout" Target="../slideLayouts/slideLayout7.xml"/></Relationships>
</file>

<file path=ppt/slides/_rels/slide449.xml.rels><?xml version="1.0" encoding="UTF-8" standalone="yes"?>
<Relationships xmlns="http://schemas.openxmlformats.org/package/2006/relationships"><Relationship Id="rId2" Type="http://schemas.openxmlformats.org/officeDocument/2006/relationships/notesSlide" Target="../notesSlides/notesSlide37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2" Type="http://schemas.openxmlformats.org/officeDocument/2006/relationships/notesSlide" Target="../notesSlides/notesSlide375.xml"/><Relationship Id="rId1" Type="http://schemas.openxmlformats.org/officeDocument/2006/relationships/slideLayout" Target="../slideLayouts/slideLayout7.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376.xml"/><Relationship Id="rId1" Type="http://schemas.openxmlformats.org/officeDocument/2006/relationships/slideLayout" Target="../slideLayouts/slideLayout7.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377.xml"/><Relationship Id="rId1" Type="http://schemas.openxmlformats.org/officeDocument/2006/relationships/slideLayout" Target="../slideLayouts/slideLayout7.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7.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379.xml"/><Relationship Id="rId1" Type="http://schemas.openxmlformats.org/officeDocument/2006/relationships/slideLayout" Target="../slideLayouts/slideLayout7.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380.xml"/><Relationship Id="rId1" Type="http://schemas.openxmlformats.org/officeDocument/2006/relationships/slideLayout" Target="../slideLayouts/slideLayout7.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381.xml"/><Relationship Id="rId1" Type="http://schemas.openxmlformats.org/officeDocument/2006/relationships/slideLayout" Target="../slideLayouts/slideLayout7.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382.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7.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384.xml"/><Relationship Id="rId1" Type="http://schemas.openxmlformats.org/officeDocument/2006/relationships/slideLayout" Target="../slideLayouts/slideLayout7.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385.xml"/><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386.xml"/><Relationship Id="rId1" Type="http://schemas.openxmlformats.org/officeDocument/2006/relationships/slideLayout" Target="../slideLayouts/slideLayout7.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6.x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slideLayout" Target="../slideLayouts/slideLayout7.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8.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Layout" Target="../slideLayouts/slideLayout7.xml"/></Relationships>
</file>

<file path=ppt/slides/_rels/slide479.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9.xml.rels><?xml version="1.0" encoding="UTF-8" standalone="yes"?>
<Relationships xmlns="http://schemas.openxmlformats.org/package/2006/relationships"><Relationship Id="rId2" Type="http://schemas.openxmlformats.org/officeDocument/2006/relationships/notesSlide" Target="../notesSlides/notesSlide387.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0.xml.rels><?xml version="1.0" encoding="UTF-8" standalone="yes"?>
<Relationships xmlns="http://schemas.openxmlformats.org/package/2006/relationships"><Relationship Id="rId2" Type="http://schemas.openxmlformats.org/officeDocument/2006/relationships/notesSlide" Target="../notesSlides/notesSlide388.xml"/><Relationship Id="rId1" Type="http://schemas.openxmlformats.org/officeDocument/2006/relationships/slideLayout" Target="../slideLayouts/slideLayout7.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3.xml.rels><?xml version="1.0" encoding="UTF-8" standalone="yes"?>
<Relationships xmlns="http://schemas.openxmlformats.org/package/2006/relationships"><Relationship Id="rId2" Type="http://schemas.openxmlformats.org/officeDocument/2006/relationships/notesSlide" Target="../notesSlides/notesSlide389.xml"/><Relationship Id="rId1" Type="http://schemas.openxmlformats.org/officeDocument/2006/relationships/slideLayout" Target="../slideLayouts/slideLayout7.xml"/></Relationships>
</file>

<file path=ppt/slides/_rels/slide494.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7.xml"/></Relationships>
</file>

<file path=ppt/slides/_rels/slide495.xml.rels><?xml version="1.0" encoding="UTF-8" standalone="yes"?>
<Relationships xmlns="http://schemas.openxmlformats.org/package/2006/relationships"><Relationship Id="rId2" Type="http://schemas.openxmlformats.org/officeDocument/2006/relationships/notesSlide" Target="../notesSlides/notesSlide391.xml"/><Relationship Id="rId1" Type="http://schemas.openxmlformats.org/officeDocument/2006/relationships/slideLayout" Target="../slideLayouts/slideLayout7.xml"/></Relationships>
</file>

<file path=ppt/slides/_rels/slide496.xml.rels><?xml version="1.0" encoding="UTF-8" standalone="yes"?>
<Relationships xmlns="http://schemas.openxmlformats.org/package/2006/relationships"><Relationship Id="rId2" Type="http://schemas.openxmlformats.org/officeDocument/2006/relationships/notesSlide" Target="../notesSlides/notesSlide392.xml"/><Relationship Id="rId1" Type="http://schemas.openxmlformats.org/officeDocument/2006/relationships/slideLayout" Target="../slideLayouts/slideLayout7.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8.xml.rels><?xml version="1.0" encoding="UTF-8" standalone="yes"?>
<Relationships xmlns="http://schemas.openxmlformats.org/package/2006/relationships"><Relationship Id="rId2" Type="http://schemas.openxmlformats.org/officeDocument/2006/relationships/notesSlide" Target="../notesSlides/notesSlide393.xml"/><Relationship Id="rId1" Type="http://schemas.openxmlformats.org/officeDocument/2006/relationships/slideLayout" Target="../slideLayouts/slideLayout7.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5.xml.rels><?xml version="1.0" encoding="UTF-8" standalone="yes"?>
<Relationships xmlns="http://schemas.openxmlformats.org/package/2006/relationships"><Relationship Id="rId2" Type="http://schemas.openxmlformats.org/officeDocument/2006/relationships/notesSlide" Target="../notesSlides/notesSlide394.xml"/><Relationship Id="rId1" Type="http://schemas.openxmlformats.org/officeDocument/2006/relationships/slideLayout" Target="../slideLayouts/slideLayout7.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0.xml.rels><?xml version="1.0" encoding="UTF-8" standalone="yes"?>
<Relationships xmlns="http://schemas.openxmlformats.org/package/2006/relationships"><Relationship Id="rId2" Type="http://schemas.openxmlformats.org/officeDocument/2006/relationships/notesSlide" Target="../notesSlides/notesSlide395.xml"/><Relationship Id="rId1" Type="http://schemas.openxmlformats.org/officeDocument/2006/relationships/slideLayout" Target="../slideLayouts/slideLayout7.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3.xml.rels><?xml version="1.0" encoding="UTF-8" standalone="yes"?>
<Relationships xmlns="http://schemas.openxmlformats.org/package/2006/relationships"><Relationship Id="rId2" Type="http://schemas.openxmlformats.org/officeDocument/2006/relationships/notesSlide" Target="../notesSlides/notesSlide396.xml"/><Relationship Id="rId1" Type="http://schemas.openxmlformats.org/officeDocument/2006/relationships/slideLayout" Target="../slideLayouts/slideLayout7.xml"/></Relationships>
</file>

<file path=ppt/slides/_rels/slide514.xml.rels><?xml version="1.0" encoding="UTF-8" standalone="yes"?>
<Relationships xmlns="http://schemas.openxmlformats.org/package/2006/relationships"><Relationship Id="rId2" Type="http://schemas.openxmlformats.org/officeDocument/2006/relationships/notesSlide" Target="../notesSlides/notesSlide397.xml"/><Relationship Id="rId1" Type="http://schemas.openxmlformats.org/officeDocument/2006/relationships/slideLayout" Target="../slideLayouts/slideLayout7.xml"/></Relationships>
</file>

<file path=ppt/slides/_rels/slide515.xml.rels><?xml version="1.0" encoding="UTF-8" standalone="yes"?>
<Relationships xmlns="http://schemas.openxmlformats.org/package/2006/relationships"><Relationship Id="rId2" Type="http://schemas.openxmlformats.org/officeDocument/2006/relationships/notesSlide" Target="../notesSlides/notesSlide398.xml"/><Relationship Id="rId1" Type="http://schemas.openxmlformats.org/officeDocument/2006/relationships/slideLayout" Target="../slideLayouts/slideLayout7.xml"/></Relationships>
</file>

<file path=ppt/slides/_rels/slide516.xml.rels><?xml version="1.0" encoding="UTF-8" standalone="yes"?>
<Relationships xmlns="http://schemas.openxmlformats.org/package/2006/relationships"><Relationship Id="rId2" Type="http://schemas.openxmlformats.org/officeDocument/2006/relationships/notesSlide" Target="../notesSlides/notesSlide399.xml"/><Relationship Id="rId1" Type="http://schemas.openxmlformats.org/officeDocument/2006/relationships/slideLayout" Target="../slideLayouts/slideLayout7.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9.xml.rels><?xml version="1.0" encoding="UTF-8" standalone="yes"?>
<Relationships xmlns="http://schemas.openxmlformats.org/package/2006/relationships"><Relationship Id="rId2" Type="http://schemas.openxmlformats.org/officeDocument/2006/relationships/notesSlide" Target="../notesSlides/notesSlide400.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0.xml.rels><?xml version="1.0" encoding="UTF-8" standalone="yes"?>
<Relationships xmlns="http://schemas.openxmlformats.org/package/2006/relationships"><Relationship Id="rId2" Type="http://schemas.openxmlformats.org/officeDocument/2006/relationships/notesSlide" Target="../notesSlides/notesSlide401.xml"/><Relationship Id="rId1" Type="http://schemas.openxmlformats.org/officeDocument/2006/relationships/slideLayout" Target="../slideLayouts/slideLayout7.xml"/></Relationships>
</file>

<file path=ppt/slides/_rels/slide521.xml.rels><?xml version="1.0" encoding="UTF-8" standalone="yes"?>
<Relationships xmlns="http://schemas.openxmlformats.org/package/2006/relationships"><Relationship Id="rId2" Type="http://schemas.openxmlformats.org/officeDocument/2006/relationships/notesSlide" Target="../notesSlides/notesSlide402.xml"/><Relationship Id="rId1" Type="http://schemas.openxmlformats.org/officeDocument/2006/relationships/slideLayout" Target="../slideLayouts/slideLayout7.xml"/></Relationships>
</file>

<file path=ppt/slides/_rels/slide522.xml.rels><?xml version="1.0" encoding="UTF-8" standalone="yes"?>
<Relationships xmlns="http://schemas.openxmlformats.org/package/2006/relationships"><Relationship Id="rId2" Type="http://schemas.openxmlformats.org/officeDocument/2006/relationships/notesSlide" Target="../notesSlides/notesSlide403.xml"/><Relationship Id="rId1" Type="http://schemas.openxmlformats.org/officeDocument/2006/relationships/slideLayout" Target="../slideLayouts/slideLayout7.xml"/></Relationships>
</file>

<file path=ppt/slides/_rels/slide523.xml.rels><?xml version="1.0" encoding="UTF-8" standalone="yes"?>
<Relationships xmlns="http://schemas.openxmlformats.org/package/2006/relationships"><Relationship Id="rId2" Type="http://schemas.openxmlformats.org/officeDocument/2006/relationships/notesSlide" Target="../notesSlides/notesSlide404.xml"/><Relationship Id="rId1" Type="http://schemas.openxmlformats.org/officeDocument/2006/relationships/slideLayout" Target="../slideLayouts/slideLayout7.xml"/></Relationships>
</file>

<file path=ppt/slides/_rels/slide524.xml.rels><?xml version="1.0" encoding="UTF-8" standalone="yes"?>
<Relationships xmlns="http://schemas.openxmlformats.org/package/2006/relationships"><Relationship Id="rId2" Type="http://schemas.openxmlformats.org/officeDocument/2006/relationships/notesSlide" Target="../notesSlides/notesSlide405.xml"/><Relationship Id="rId1" Type="http://schemas.openxmlformats.org/officeDocument/2006/relationships/slideLayout" Target="../slideLayouts/slideLayout7.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6.xml.rels><?xml version="1.0" encoding="UTF-8" standalone="yes"?>
<Relationships xmlns="http://schemas.openxmlformats.org/package/2006/relationships"><Relationship Id="rId2" Type="http://schemas.openxmlformats.org/officeDocument/2006/relationships/notesSlide" Target="../notesSlides/notesSlide406.xml"/><Relationship Id="rId1" Type="http://schemas.openxmlformats.org/officeDocument/2006/relationships/slideLayout" Target="../slideLayouts/slideLayout7.xml"/></Relationships>
</file>

<file path=ppt/slides/_rels/slide527.xml.rels><?xml version="1.0" encoding="UTF-8" standalone="yes"?>
<Relationships xmlns="http://schemas.openxmlformats.org/package/2006/relationships"><Relationship Id="rId2" Type="http://schemas.openxmlformats.org/officeDocument/2006/relationships/notesSlide" Target="../notesSlides/notesSlide407.xml"/><Relationship Id="rId1" Type="http://schemas.openxmlformats.org/officeDocument/2006/relationships/slideLayout" Target="../slideLayouts/slideLayout2.xml"/></Relationships>
</file>

<file path=ppt/slides/_rels/slide528.xml.rels><?xml version="1.0" encoding="UTF-8" standalone="yes"?>
<Relationships xmlns="http://schemas.openxmlformats.org/package/2006/relationships"><Relationship Id="rId2" Type="http://schemas.openxmlformats.org/officeDocument/2006/relationships/notesSlide" Target="../notesSlides/notesSlide408.xml"/><Relationship Id="rId1" Type="http://schemas.openxmlformats.org/officeDocument/2006/relationships/slideLayout" Target="../slideLayouts/slideLayout2.xml"/></Relationships>
</file>

<file path=ppt/slides/_rels/slide529.xml.rels><?xml version="1.0" encoding="UTF-8" standalone="yes"?>
<Relationships xmlns="http://schemas.openxmlformats.org/package/2006/relationships"><Relationship Id="rId2" Type="http://schemas.openxmlformats.org/officeDocument/2006/relationships/notesSlide" Target="../notesSlides/notesSlide409.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7.xml.rels><?xml version="1.0" encoding="UTF-8" standalone="yes"?>
<Relationships xmlns="http://schemas.openxmlformats.org/package/2006/relationships"><Relationship Id="rId2" Type="http://schemas.openxmlformats.org/officeDocument/2006/relationships/notesSlide" Target="../notesSlides/notesSlide410.xml"/><Relationship Id="rId1" Type="http://schemas.openxmlformats.org/officeDocument/2006/relationships/slideLayout" Target="../slideLayouts/slideLayout7.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9.xml.rels><?xml version="1.0" encoding="UTF-8" standalone="yes"?>
<Relationships xmlns="http://schemas.openxmlformats.org/package/2006/relationships"><Relationship Id="rId2" Type="http://schemas.openxmlformats.org/officeDocument/2006/relationships/notesSlide" Target="../notesSlides/notesSlide411.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0.xml.rels><?xml version="1.0" encoding="UTF-8" standalone="yes"?>
<Relationships xmlns="http://schemas.openxmlformats.org/package/2006/relationships"><Relationship Id="rId2" Type="http://schemas.openxmlformats.org/officeDocument/2006/relationships/notesSlide" Target="../notesSlides/notesSlide412.xml"/><Relationship Id="rId1" Type="http://schemas.openxmlformats.org/officeDocument/2006/relationships/slideLayout" Target="../slideLayouts/slideLayout7.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2.xml.rels><?xml version="1.0" encoding="UTF-8" standalone="yes"?>
<Relationships xmlns="http://schemas.openxmlformats.org/package/2006/relationships"><Relationship Id="rId2" Type="http://schemas.openxmlformats.org/officeDocument/2006/relationships/notesSlide" Target="../notesSlides/notesSlide413.xml"/><Relationship Id="rId1" Type="http://schemas.openxmlformats.org/officeDocument/2006/relationships/slideLayout" Target="../slideLayouts/slideLayout7.xml"/></Relationships>
</file>

<file path=ppt/slides/_rels/slide543.xml.rels><?xml version="1.0" encoding="UTF-8" standalone="yes"?>
<Relationships xmlns="http://schemas.openxmlformats.org/package/2006/relationships"><Relationship Id="rId2" Type="http://schemas.openxmlformats.org/officeDocument/2006/relationships/notesSlide" Target="../notesSlides/notesSlide414.xml"/><Relationship Id="rId1" Type="http://schemas.openxmlformats.org/officeDocument/2006/relationships/slideLayout" Target="../slideLayouts/slideLayout7.xml"/></Relationships>
</file>

<file path=ppt/slides/_rels/slide544.xml.rels><?xml version="1.0" encoding="UTF-8" standalone="yes"?>
<Relationships xmlns="http://schemas.openxmlformats.org/package/2006/relationships"><Relationship Id="rId2" Type="http://schemas.openxmlformats.org/officeDocument/2006/relationships/notesSlide" Target="../notesSlides/notesSlide415.xml"/><Relationship Id="rId1" Type="http://schemas.openxmlformats.org/officeDocument/2006/relationships/slideLayout" Target="../slideLayouts/slideLayout7.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9.xml.rels><?xml version="1.0" encoding="UTF-8" standalone="yes"?>
<Relationships xmlns="http://schemas.openxmlformats.org/package/2006/relationships"><Relationship Id="rId2" Type="http://schemas.openxmlformats.org/officeDocument/2006/relationships/notesSlide" Target="../notesSlides/notesSlide416.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0.xml.rels><?xml version="1.0" encoding="UTF-8" standalone="yes"?>
<Relationships xmlns="http://schemas.openxmlformats.org/package/2006/relationships"><Relationship Id="rId2" Type="http://schemas.openxmlformats.org/officeDocument/2006/relationships/notesSlide" Target="../notesSlides/notesSlide417.xml"/><Relationship Id="rId1" Type="http://schemas.openxmlformats.org/officeDocument/2006/relationships/slideLayout" Target="../slideLayouts/slideLayout7.xml"/></Relationships>
</file>

<file path=ppt/slides/_rels/slide551.xml.rels><?xml version="1.0" encoding="UTF-8" standalone="yes"?>
<Relationships xmlns="http://schemas.openxmlformats.org/package/2006/relationships"><Relationship Id="rId2" Type="http://schemas.openxmlformats.org/officeDocument/2006/relationships/notesSlide" Target="../notesSlides/notesSlide418.xml"/><Relationship Id="rId1" Type="http://schemas.openxmlformats.org/officeDocument/2006/relationships/slideLayout" Target="../slideLayouts/slideLayout7.xml"/></Relationships>
</file>

<file path=ppt/slides/_rels/slide552.xml.rels><?xml version="1.0" encoding="UTF-8" standalone="yes"?>
<Relationships xmlns="http://schemas.openxmlformats.org/package/2006/relationships"><Relationship Id="rId2" Type="http://schemas.openxmlformats.org/officeDocument/2006/relationships/notesSlide" Target="../notesSlides/notesSlide419.xml"/><Relationship Id="rId1" Type="http://schemas.openxmlformats.org/officeDocument/2006/relationships/slideLayout" Target="../slideLayouts/slideLayout7.xml"/></Relationships>
</file>

<file path=ppt/slides/_rels/slide553.xml.rels><?xml version="1.0" encoding="UTF-8" standalone="yes"?>
<Relationships xmlns="http://schemas.openxmlformats.org/package/2006/relationships"><Relationship Id="rId2" Type="http://schemas.openxmlformats.org/officeDocument/2006/relationships/notesSlide" Target="../notesSlides/notesSlide420.xml"/><Relationship Id="rId1" Type="http://schemas.openxmlformats.org/officeDocument/2006/relationships/slideLayout" Target="../slideLayouts/slideLayout7.xml"/></Relationships>
</file>

<file path=ppt/slides/_rels/slide554.xml.rels><?xml version="1.0" encoding="UTF-8" standalone="yes"?>
<Relationships xmlns="http://schemas.openxmlformats.org/package/2006/relationships"><Relationship Id="rId2" Type="http://schemas.openxmlformats.org/officeDocument/2006/relationships/notesSlide" Target="../notesSlides/notesSlide421.xml"/><Relationship Id="rId1" Type="http://schemas.openxmlformats.org/officeDocument/2006/relationships/slideLayout" Target="../slideLayouts/slideLayout7.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6.xml.rels><?xml version="1.0" encoding="UTF-8" standalone="yes"?>
<Relationships xmlns="http://schemas.openxmlformats.org/package/2006/relationships"><Relationship Id="rId2" Type="http://schemas.openxmlformats.org/officeDocument/2006/relationships/notesSlide" Target="../notesSlides/notesSlide422.xml"/><Relationship Id="rId1" Type="http://schemas.openxmlformats.org/officeDocument/2006/relationships/slideLayout" Target="../slideLayouts/slideLayout7.xml"/></Relationships>
</file>

<file path=ppt/slides/_rels/slide557.xml.rels><?xml version="1.0" encoding="UTF-8" standalone="yes"?>
<Relationships xmlns="http://schemas.openxmlformats.org/package/2006/relationships"><Relationship Id="rId2" Type="http://schemas.openxmlformats.org/officeDocument/2006/relationships/notesSlide" Target="../notesSlides/notesSlide423.xml"/><Relationship Id="rId1" Type="http://schemas.openxmlformats.org/officeDocument/2006/relationships/slideLayout" Target="../slideLayouts/slideLayout7.xml"/></Relationships>
</file>

<file path=ppt/slides/_rels/slide558.xml.rels><?xml version="1.0" encoding="UTF-8" standalone="yes"?>
<Relationships xmlns="http://schemas.openxmlformats.org/package/2006/relationships"><Relationship Id="rId2" Type="http://schemas.openxmlformats.org/officeDocument/2006/relationships/notesSlide" Target="../notesSlides/notesSlide424.xml"/><Relationship Id="rId1" Type="http://schemas.openxmlformats.org/officeDocument/2006/relationships/slideLayout" Target="../slideLayouts/slideLayout7.xml"/></Relationships>
</file>

<file path=ppt/slides/_rels/slide559.xml.rels><?xml version="1.0" encoding="UTF-8" standalone="yes"?>
<Relationships xmlns="http://schemas.openxmlformats.org/package/2006/relationships"><Relationship Id="rId2" Type="http://schemas.openxmlformats.org/officeDocument/2006/relationships/notesSlide" Target="../notesSlides/notesSlide42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0.xml.rels><?xml version="1.0" encoding="UTF-8" standalone="yes"?>
<Relationships xmlns="http://schemas.openxmlformats.org/package/2006/relationships"><Relationship Id="rId2" Type="http://schemas.openxmlformats.org/officeDocument/2006/relationships/notesSlide" Target="../notesSlides/notesSlide426.xml"/><Relationship Id="rId1" Type="http://schemas.openxmlformats.org/officeDocument/2006/relationships/slideLayout" Target="../slideLayouts/slideLayout7.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3.xml.rels><?xml version="1.0" encoding="UTF-8" standalone="yes"?>
<Relationships xmlns="http://schemas.openxmlformats.org/package/2006/relationships"><Relationship Id="rId2" Type="http://schemas.openxmlformats.org/officeDocument/2006/relationships/notesSlide" Target="../notesSlides/notesSlide427.xml"/><Relationship Id="rId1" Type="http://schemas.openxmlformats.org/officeDocument/2006/relationships/slideLayout" Target="../slideLayouts/slideLayout7.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5.xml.rels><?xml version="1.0" encoding="UTF-8" standalone="yes"?>
<Relationships xmlns="http://schemas.openxmlformats.org/package/2006/relationships"><Relationship Id="rId2" Type="http://schemas.openxmlformats.org/officeDocument/2006/relationships/notesSlide" Target="../notesSlides/notesSlide428.xml"/><Relationship Id="rId1" Type="http://schemas.openxmlformats.org/officeDocument/2006/relationships/slideLayout" Target="../slideLayouts/slideLayout7.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8.xml.rels><?xml version="1.0" encoding="UTF-8" standalone="yes"?>
<Relationships xmlns="http://schemas.openxmlformats.org/package/2006/relationships"><Relationship Id="rId2" Type="http://schemas.openxmlformats.org/officeDocument/2006/relationships/notesSlide" Target="../notesSlides/notesSlide429.xml"/><Relationship Id="rId1" Type="http://schemas.openxmlformats.org/officeDocument/2006/relationships/slideLayout" Target="../slideLayouts/slideLayout7.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570.xml.rels><?xml version="1.0" encoding="UTF-8" standalone="yes"?>
<Relationships xmlns="http://schemas.openxmlformats.org/package/2006/relationships"><Relationship Id="rId2" Type="http://schemas.openxmlformats.org/officeDocument/2006/relationships/notesSlide" Target="../notesSlides/notesSlide430.xml"/><Relationship Id="rId1" Type="http://schemas.openxmlformats.org/officeDocument/2006/relationships/slideLayout" Target="../slideLayouts/slideLayout7.xml"/></Relationships>
</file>

<file path=ppt/slides/_rels/slide571.xml.rels><?xml version="1.0" encoding="UTF-8" standalone="yes"?>
<Relationships xmlns="http://schemas.openxmlformats.org/package/2006/relationships"><Relationship Id="rId2" Type="http://schemas.openxmlformats.org/officeDocument/2006/relationships/notesSlide" Target="../notesSlides/notesSlide431.xml"/><Relationship Id="rId1" Type="http://schemas.openxmlformats.org/officeDocument/2006/relationships/slideLayout" Target="../slideLayouts/slideLayout7.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432.xml"/><Relationship Id="rId1" Type="http://schemas.openxmlformats.org/officeDocument/2006/relationships/slideLayout" Target="../slideLayouts/slideLayout7.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2.xml.rels><?xml version="1.0" encoding="UTF-8" standalone="yes"?>
<Relationships xmlns="http://schemas.openxmlformats.org/package/2006/relationships"><Relationship Id="rId2" Type="http://schemas.openxmlformats.org/officeDocument/2006/relationships/notesSlide" Target="../notesSlides/notesSlide433.xml"/><Relationship Id="rId1" Type="http://schemas.openxmlformats.org/officeDocument/2006/relationships/slideLayout" Target="../slideLayouts/slideLayout7.xml"/></Relationships>
</file>

<file path=ppt/slides/_rels/slide583.xml.rels><?xml version="1.0" encoding="UTF-8" standalone="yes"?>
<Relationships xmlns="http://schemas.openxmlformats.org/package/2006/relationships"><Relationship Id="rId2" Type="http://schemas.openxmlformats.org/officeDocument/2006/relationships/notesSlide" Target="../notesSlides/notesSlide434.xml"/><Relationship Id="rId1" Type="http://schemas.openxmlformats.org/officeDocument/2006/relationships/slideLayout" Target="../slideLayouts/slideLayout7.xml"/></Relationships>
</file>

<file path=ppt/slides/_rels/slide584.xml.rels><?xml version="1.0" encoding="UTF-8" standalone="yes"?>
<Relationships xmlns="http://schemas.openxmlformats.org/package/2006/relationships"><Relationship Id="rId2" Type="http://schemas.openxmlformats.org/officeDocument/2006/relationships/notesSlide" Target="../notesSlides/notesSlide435.xml"/><Relationship Id="rId1" Type="http://schemas.openxmlformats.org/officeDocument/2006/relationships/slideLayout" Target="../slideLayouts/slideLayout7.xml"/></Relationships>
</file>

<file path=ppt/slides/_rels/slide585.xml.rels><?xml version="1.0" encoding="UTF-8" standalone="yes"?>
<Relationships xmlns="http://schemas.openxmlformats.org/package/2006/relationships"><Relationship Id="rId2" Type="http://schemas.openxmlformats.org/officeDocument/2006/relationships/notesSlide" Target="../notesSlides/notesSlide436.xml"/><Relationship Id="rId1" Type="http://schemas.openxmlformats.org/officeDocument/2006/relationships/slideLayout" Target="../slideLayouts/slideLayout7.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437.xml"/><Relationship Id="rId1" Type="http://schemas.openxmlformats.org/officeDocument/2006/relationships/slideLayout" Target="../slideLayouts/slideLayout7.xml"/></Relationships>
</file>

<file path=ppt/slides/_rels/slide588.xml.rels><?xml version="1.0" encoding="UTF-8" standalone="yes"?>
<Relationships xmlns="http://schemas.openxmlformats.org/package/2006/relationships"><Relationship Id="rId2" Type="http://schemas.openxmlformats.org/officeDocument/2006/relationships/notesSlide" Target="../notesSlides/notesSlide438.xml"/><Relationship Id="rId1" Type="http://schemas.openxmlformats.org/officeDocument/2006/relationships/slideLayout" Target="../slideLayouts/slideLayout7.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590.xml.rels><?xml version="1.0" encoding="UTF-8" standalone="yes"?>
<Relationships xmlns="http://schemas.openxmlformats.org/package/2006/relationships"><Relationship Id="rId2" Type="http://schemas.openxmlformats.org/officeDocument/2006/relationships/notesSlide" Target="../notesSlides/notesSlide439.xml"/><Relationship Id="rId1" Type="http://schemas.openxmlformats.org/officeDocument/2006/relationships/slideLayout" Target="../slideLayouts/slideLayout7.xml"/></Relationships>
</file>

<file path=ppt/slides/_rels/slide591.xml.rels><?xml version="1.0" encoding="UTF-8" standalone="yes"?>
<Relationships xmlns="http://schemas.openxmlformats.org/package/2006/relationships"><Relationship Id="rId2" Type="http://schemas.openxmlformats.org/officeDocument/2006/relationships/notesSlide" Target="../notesSlides/notesSlide440.xml"/><Relationship Id="rId1" Type="http://schemas.openxmlformats.org/officeDocument/2006/relationships/slideLayout" Target="../slideLayouts/slideLayout7.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441.xml"/><Relationship Id="rId1" Type="http://schemas.openxmlformats.org/officeDocument/2006/relationships/slideLayout" Target="../slideLayouts/slideLayout7.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442.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443.xml"/><Relationship Id="rId1" Type="http://schemas.openxmlformats.org/officeDocument/2006/relationships/slideLayout" Target="../slideLayouts/slideLayout7.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444.xml"/><Relationship Id="rId1" Type="http://schemas.openxmlformats.org/officeDocument/2006/relationships/slideLayout" Target="../slideLayouts/slideLayout7.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445.xml"/><Relationship Id="rId1" Type="http://schemas.openxmlformats.org/officeDocument/2006/relationships/slideLayout" Target="../slideLayouts/slideLayout7.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446.xml"/><Relationship Id="rId1" Type="http://schemas.openxmlformats.org/officeDocument/2006/relationships/slideLayout" Target="../slideLayouts/slideLayout7.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2.xml.rels><?xml version="1.0" encoding="UTF-8" standalone="yes"?>
<Relationships xmlns="http://schemas.openxmlformats.org/package/2006/relationships"><Relationship Id="rId2" Type="http://schemas.openxmlformats.org/officeDocument/2006/relationships/notesSlide" Target="../notesSlides/notesSlide447.xml"/><Relationship Id="rId1" Type="http://schemas.openxmlformats.org/officeDocument/2006/relationships/slideLayout" Target="../slideLayouts/slideLayout7.xml"/></Relationships>
</file>

<file path=ppt/slides/_rels/slide613.xml.rels><?xml version="1.0" encoding="UTF-8" standalone="yes"?>
<Relationships xmlns="http://schemas.openxmlformats.org/package/2006/relationships"><Relationship Id="rId2" Type="http://schemas.openxmlformats.org/officeDocument/2006/relationships/notesSlide" Target="../notesSlides/notesSlide448.xml"/><Relationship Id="rId1" Type="http://schemas.openxmlformats.org/officeDocument/2006/relationships/slideLayout" Target="../slideLayouts/slideLayout7.xml"/></Relationships>
</file>

<file path=ppt/slides/_rels/slide614.xml.rels><?xml version="1.0" encoding="UTF-8" standalone="yes"?>
<Relationships xmlns="http://schemas.openxmlformats.org/package/2006/relationships"><Relationship Id="rId2" Type="http://schemas.openxmlformats.org/officeDocument/2006/relationships/notesSlide" Target="../notesSlides/notesSlide449.xml"/><Relationship Id="rId1" Type="http://schemas.openxmlformats.org/officeDocument/2006/relationships/slideLayout" Target="../slideLayouts/slideLayout7.xml"/></Relationships>
</file>

<file path=ppt/slides/_rels/slide615.xml.rels><?xml version="1.0" encoding="UTF-8" standalone="yes"?>
<Relationships xmlns="http://schemas.openxmlformats.org/package/2006/relationships"><Relationship Id="rId2" Type="http://schemas.openxmlformats.org/officeDocument/2006/relationships/notesSlide" Target="../notesSlides/notesSlide450.xml"/><Relationship Id="rId1" Type="http://schemas.openxmlformats.org/officeDocument/2006/relationships/slideLayout" Target="../slideLayouts/slideLayout7.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451.xml"/><Relationship Id="rId1" Type="http://schemas.openxmlformats.org/officeDocument/2006/relationships/slideLayout" Target="../slideLayouts/slideLayout7.xml"/></Relationships>
</file>

<file path=ppt/slides/_rels/slide617.xml.rels><?xml version="1.0" encoding="UTF-8" standalone="yes"?>
<Relationships xmlns="http://schemas.openxmlformats.org/package/2006/relationships"><Relationship Id="rId2" Type="http://schemas.openxmlformats.org/officeDocument/2006/relationships/notesSlide" Target="../notesSlides/notesSlide452.xml"/><Relationship Id="rId1" Type="http://schemas.openxmlformats.org/officeDocument/2006/relationships/slideLayout" Target="../slideLayouts/slideLayout7.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453.xml"/><Relationship Id="rId1" Type="http://schemas.openxmlformats.org/officeDocument/2006/relationships/slideLayout" Target="../slideLayouts/slideLayout7.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454.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455.xml"/><Relationship Id="rId1" Type="http://schemas.openxmlformats.org/officeDocument/2006/relationships/slideLayout" Target="../slideLayouts/slideLayout7.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456.xml"/><Relationship Id="rId1" Type="http://schemas.openxmlformats.org/officeDocument/2006/relationships/slideLayout" Target="../slideLayouts/slideLayout7.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457.xml"/><Relationship Id="rId1" Type="http://schemas.openxmlformats.org/officeDocument/2006/relationships/slideLayout" Target="../slideLayouts/slideLayout7.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458.xml"/><Relationship Id="rId1" Type="http://schemas.openxmlformats.org/officeDocument/2006/relationships/slideLayout" Target="../slideLayouts/slideLayout7.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459.xml"/><Relationship Id="rId1" Type="http://schemas.openxmlformats.org/officeDocument/2006/relationships/slideLayout" Target="../slideLayouts/slideLayout7.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460.xml"/><Relationship Id="rId1" Type="http://schemas.openxmlformats.org/officeDocument/2006/relationships/slideLayout" Target="../slideLayouts/slideLayout7.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461.xml"/><Relationship Id="rId1" Type="http://schemas.openxmlformats.org/officeDocument/2006/relationships/slideLayout" Target="../slideLayouts/slideLayout7.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462.xml"/><Relationship Id="rId1" Type="http://schemas.openxmlformats.org/officeDocument/2006/relationships/slideLayout" Target="../slideLayouts/slideLayout7.xml"/></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4.xml.rels><?xml version="1.0" encoding="UTF-8" standalone="yes"?>
<Relationships xmlns="http://schemas.openxmlformats.org/package/2006/relationships"><Relationship Id="rId2" Type="http://schemas.openxmlformats.org/officeDocument/2006/relationships/notesSlide" Target="../notesSlides/notesSlide4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467600" y="6324600"/>
            <a:ext cx="2311400" cy="476250"/>
          </a:xfrm>
        </p:spPr>
        <p:txBody>
          <a:bodyPr/>
          <a:lstStyle/>
          <a:p>
            <a:pPr>
              <a:defRPr/>
            </a:pPr>
            <a:fld id="{E408A1FA-ABC6-49E7-87CD-26C4218B5508}" type="slidenum">
              <a:rPr lang="es-ES"/>
              <a:pPr>
                <a:defRPr/>
              </a:pPr>
              <a:t>1</a:t>
            </a:fld>
            <a:endParaRPr lang="es-ES" dirty="0"/>
          </a:p>
        </p:txBody>
      </p:sp>
      <p:sp>
        <p:nvSpPr>
          <p:cNvPr id="3075" name="Rectangle 4"/>
          <p:cNvSpPr>
            <a:spLocks noChangeArrowheads="1"/>
          </p:cNvSpPr>
          <p:nvPr/>
        </p:nvSpPr>
        <p:spPr bwMode="auto">
          <a:xfrm>
            <a:off x="381000" y="642918"/>
            <a:ext cx="9296400" cy="4001095"/>
          </a:xfrm>
          <a:prstGeom prst="rect">
            <a:avLst/>
          </a:prstGeom>
          <a:noFill/>
          <a:ln w="9525">
            <a:noFill/>
            <a:miter lim="800000"/>
            <a:headEnd/>
            <a:tailEnd/>
          </a:ln>
        </p:spPr>
        <p:txBody>
          <a:bodyPr>
            <a:spAutoFit/>
          </a:bodyPr>
          <a:lstStyle/>
          <a:p>
            <a:pPr algn="ctr"/>
            <a:endParaRPr lang="es-ES" sz="1400" dirty="0">
              <a:solidFill>
                <a:srgbClr val="FF3300"/>
              </a:solidFill>
              <a:latin typeface="Arial" pitchFamily="34" charset="0"/>
            </a:endParaRPr>
          </a:p>
          <a:p>
            <a:pPr algn="ctr"/>
            <a:r>
              <a:rPr lang="es-ES_tradnl" sz="8000" dirty="0" smtClean="0">
                <a:solidFill>
                  <a:srgbClr val="FFFF00"/>
                </a:solidFill>
                <a:effectLst>
                  <a:outerShdw blurRad="38100" dist="38100" dir="2700000" algn="tl">
                    <a:srgbClr val="000000">
                      <a:alpha val="43137"/>
                    </a:srgbClr>
                  </a:outerShdw>
                </a:effectLst>
              </a:rPr>
              <a:t>NOVEDADES FISCALES</a:t>
            </a:r>
          </a:p>
          <a:p>
            <a:pPr algn="ctr"/>
            <a:r>
              <a:rPr lang="es-ES_tradnl" sz="8000" dirty="0" smtClean="0">
                <a:solidFill>
                  <a:srgbClr val="FFFF00"/>
                </a:solidFill>
                <a:effectLst>
                  <a:outerShdw blurRad="38100" dist="38100" dir="2700000" algn="tl">
                    <a:srgbClr val="000000">
                      <a:alpha val="43137"/>
                    </a:srgbClr>
                  </a:outerShdw>
                </a:effectLst>
              </a:rPr>
              <a:t>2020</a:t>
            </a:r>
            <a:endParaRPr lang="es-ES_tradnl" sz="8000" dirty="0">
              <a:effectLst>
                <a:outerShdw blurRad="38100" dist="38100" dir="2700000" algn="tl">
                  <a:srgbClr val="000000">
                    <a:alpha val="43137"/>
                  </a:srgbClr>
                </a:outerShdw>
              </a:effectLst>
            </a:endParaRPr>
          </a:p>
        </p:txBody>
      </p:sp>
      <p:sp>
        <p:nvSpPr>
          <p:cNvPr id="3076" name="Rectangle 5"/>
          <p:cNvSpPr>
            <a:spLocks noChangeArrowheads="1"/>
          </p:cNvSpPr>
          <p:nvPr/>
        </p:nvSpPr>
        <p:spPr bwMode="auto">
          <a:xfrm>
            <a:off x="5105400" y="58674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Tree>
    <p:extLst>
      <p:ext uri="{BB962C8B-B14F-4D97-AF65-F5344CB8AC3E}">
        <p14:creationId xmlns="" xmlns:p14="http://schemas.microsoft.com/office/powerpoint/2010/main" val="1588815019"/>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803796" y="6381328"/>
            <a:ext cx="2063750" cy="457200"/>
          </a:xfrm>
        </p:spPr>
        <p:txBody>
          <a:bodyPr/>
          <a:lstStyle/>
          <a:p>
            <a:pPr>
              <a:defRPr/>
            </a:pPr>
            <a:fld id="{F5978649-74C3-4721-8DB7-EA5596D88215}" type="slidenum">
              <a:rPr lang="es-ES"/>
              <a:pPr>
                <a:defRPr/>
              </a:pPr>
              <a:t>10</a:t>
            </a:fld>
            <a:endParaRPr lang="es-ES" dirty="0"/>
          </a:p>
        </p:txBody>
      </p:sp>
      <p:sp>
        <p:nvSpPr>
          <p:cNvPr id="14341" name="Text Box 4"/>
          <p:cNvSpPr txBox="1">
            <a:spLocks noChangeArrowheads="1"/>
          </p:cNvSpPr>
          <p:nvPr/>
        </p:nvSpPr>
        <p:spPr bwMode="auto">
          <a:xfrm>
            <a:off x="0" y="2136338"/>
            <a:ext cx="9906000" cy="1292662"/>
          </a:xfrm>
          <a:prstGeom prst="rect">
            <a:avLst/>
          </a:prstGeom>
          <a:solidFill>
            <a:srgbClr val="CCFFFF"/>
          </a:solidFill>
          <a:ln w="9525">
            <a:noFill/>
            <a:miter lim="800000"/>
            <a:headEnd/>
            <a:tailEnd/>
          </a:ln>
        </p:spPr>
        <p:txBody>
          <a:bodyPr>
            <a:spAutoFit/>
          </a:bodyPr>
          <a:lstStyle/>
          <a:p>
            <a:pPr algn="ctr"/>
            <a:endParaRPr lang="es-ES_tradnl" sz="2400" dirty="0" smtClean="0">
              <a:solidFill>
                <a:srgbClr val="000066"/>
              </a:solidFill>
            </a:endParaRPr>
          </a:p>
          <a:p>
            <a:pPr marL="914400" indent="-914400" algn="ctr">
              <a:buFont typeface="Wingdings" pitchFamily="2" charset="2"/>
              <a:buChar char="v"/>
            </a:pPr>
            <a:r>
              <a:rPr lang="es-ES_tradnl" sz="5400" b="1" dirty="0" smtClean="0">
                <a:solidFill>
                  <a:srgbClr val="FF0000"/>
                </a:solidFill>
              </a:rPr>
              <a:t>CONTRIBUYENTES</a:t>
            </a:r>
            <a:endParaRPr lang="es-ES_tradnl" sz="5400" b="1" dirty="0" smtClean="0">
              <a:solidFill>
                <a:srgbClr val="000066"/>
              </a:solidFill>
            </a:endParaRPr>
          </a:p>
        </p:txBody>
      </p:sp>
      <p:sp>
        <p:nvSpPr>
          <p:cNvPr id="6" name="Rectangle 5"/>
          <p:cNvSpPr>
            <a:spLocks noChangeArrowheads="1"/>
          </p:cNvSpPr>
          <p:nvPr/>
        </p:nvSpPr>
        <p:spPr bwMode="auto">
          <a:xfrm>
            <a:off x="0" y="152400"/>
            <a:ext cx="9906000" cy="609600"/>
          </a:xfrm>
          <a:prstGeom prst="rect">
            <a:avLst/>
          </a:prstGeom>
          <a:noFill/>
          <a:ln w="9525">
            <a:noFill/>
            <a:miter lim="800000"/>
            <a:headEnd/>
            <a:tailEnd/>
          </a:ln>
        </p:spPr>
        <p:txBody>
          <a:bodyPr anchor="ctr" anchorCtr="1"/>
          <a:lstStyle/>
          <a:p>
            <a:r>
              <a:rPr lang="es-ES_tradnl" sz="4400" dirty="0" smtClean="0">
                <a:solidFill>
                  <a:srgbClr val="FFFF66"/>
                </a:solidFill>
                <a:latin typeface="Arial" pitchFamily="34" charset="0"/>
              </a:rPr>
              <a:t>Impuesto s/ Sociedades</a:t>
            </a:r>
            <a:endParaRPr lang="es-ES" dirty="0">
              <a:solidFill>
                <a:srgbClr val="FFFF66"/>
              </a:solidFill>
              <a:latin typeface="Arial" pitchFamily="34" charset="0"/>
            </a:endParaRPr>
          </a:p>
        </p:txBody>
      </p:sp>
      <p:sp>
        <p:nvSpPr>
          <p:cNvPr id="8" name="Oval 2"/>
          <p:cNvSpPr>
            <a:spLocks noChangeArrowheads="1"/>
          </p:cNvSpPr>
          <p:nvPr/>
        </p:nvSpPr>
        <p:spPr bwMode="auto">
          <a:xfrm rot="5400000">
            <a:off x="4816475" y="-3749675"/>
            <a:ext cx="152400" cy="9328150"/>
          </a:xfrm>
          <a:prstGeom prst="ellipse">
            <a:avLst/>
          </a:prstGeom>
          <a:solidFill>
            <a:schemeClr val="accent1">
              <a:lumMod val="20000"/>
              <a:lumOff val="80000"/>
            </a:schemeClr>
          </a:solidFill>
          <a:ln w="9525">
            <a:solidFill>
              <a:srgbClr val="00CCFF"/>
            </a:solidFill>
            <a:round/>
            <a:headEnd/>
            <a:tailEnd/>
          </a:ln>
        </p:spPr>
        <p:txBody>
          <a:bodyPr wrap="none" anchor="ctr"/>
          <a:lstStyle/>
          <a:p>
            <a:endParaRPr lang="es-ES_tradnl"/>
          </a:p>
        </p:txBody>
      </p:sp>
    </p:spTree>
    <p:extLst>
      <p:ext uri="{BB962C8B-B14F-4D97-AF65-F5344CB8AC3E}">
        <p14:creationId xmlns="" xmlns:p14="http://schemas.microsoft.com/office/powerpoint/2010/main" val="2220950515"/>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918450" y="6400800"/>
            <a:ext cx="2063750" cy="457200"/>
          </a:xfrm>
        </p:spPr>
        <p:txBody>
          <a:bodyPr/>
          <a:lstStyle/>
          <a:p>
            <a:pPr>
              <a:defRPr/>
            </a:pPr>
            <a:fld id="{4B89F922-62EE-4DF3-B080-7E818FF3F421}" type="slidenum">
              <a:rPr lang="es-ES"/>
              <a:pPr>
                <a:defRPr/>
              </a:pPr>
              <a:t>100</a:t>
            </a:fld>
            <a:endParaRPr lang="es-ES" dirty="0"/>
          </a:p>
        </p:txBody>
      </p:sp>
      <p:sp>
        <p:nvSpPr>
          <p:cNvPr id="47145" name="Rectangle 1"/>
          <p:cNvSpPr>
            <a:spLocks noChangeArrowheads="1"/>
          </p:cNvSpPr>
          <p:nvPr/>
        </p:nvSpPr>
        <p:spPr bwMode="auto">
          <a:xfrm>
            <a:off x="4852938" y="28546"/>
            <a:ext cx="184731" cy="400110"/>
          </a:xfrm>
          <a:prstGeom prst="rect">
            <a:avLst/>
          </a:prstGeom>
          <a:noFill/>
          <a:ln w="9525">
            <a:noFill/>
            <a:miter lim="800000"/>
            <a:headEnd/>
            <a:tailEnd/>
          </a:ln>
        </p:spPr>
        <p:txBody>
          <a:bodyPr wrap="none" anchor="ctr">
            <a:spAutoFit/>
          </a:bodyPr>
          <a:lstStyle/>
          <a:p>
            <a:pPr eaLnBrk="0" hangingPunct="0"/>
            <a:endParaRPr lang="es-ES_tradnl"/>
          </a:p>
        </p:txBody>
      </p:sp>
      <p:graphicFrame>
        <p:nvGraphicFramePr>
          <p:cNvPr id="15" name="14 Tabla"/>
          <p:cNvGraphicFramePr>
            <a:graphicFrameLocks noGrp="1"/>
          </p:cNvGraphicFramePr>
          <p:nvPr/>
        </p:nvGraphicFramePr>
        <p:xfrm>
          <a:off x="272480" y="421040"/>
          <a:ext cx="9439049" cy="487680"/>
        </p:xfrm>
        <a:graphic>
          <a:graphicData uri="http://schemas.openxmlformats.org/drawingml/2006/table">
            <a:tbl>
              <a:tblPr firstRow="1" bandRow="1">
                <a:tableStyleId>{5C22544A-7EE6-4342-B048-85BDC9FD1C3A}</a:tableStyleId>
              </a:tblPr>
              <a:tblGrid>
                <a:gridCol w="9439049">
                  <a:extLst>
                    <a:ext uri="{9D8B030D-6E8A-4147-A177-3AD203B41FA5}">
                      <a16:colId xmlns="" xmlns:a16="http://schemas.microsoft.com/office/drawing/2014/main" val="20000"/>
                    </a:ext>
                  </a:extLst>
                </a:gridCol>
              </a:tblGrid>
              <a:tr h="432048">
                <a:tc>
                  <a:txBody>
                    <a:bodyPr/>
                    <a:lstStyle/>
                    <a:p>
                      <a:pPr marL="342900" indent="-342900" algn="l">
                        <a:spcAft>
                          <a:spcPts val="0"/>
                        </a:spcAft>
                        <a:buFont typeface="Wingdings" pitchFamily="2" charset="2"/>
                        <a:buChar char="Ø"/>
                      </a:pPr>
                      <a:r>
                        <a:rPr lang="es-ES" sz="1600" b="1" u="sng" kern="1200" dirty="0" smtClean="0">
                          <a:solidFill>
                            <a:srgbClr val="FFFF00"/>
                          </a:solidFill>
                          <a:latin typeface="Arial" pitchFamily="34" charset="0"/>
                          <a:ea typeface="+mn-ea"/>
                          <a:cs typeface="Arial" pitchFamily="34" charset="0"/>
                        </a:rPr>
                        <a:t>E-1</a:t>
                      </a:r>
                      <a:r>
                        <a:rPr lang="es-ES" sz="1500" b="1" kern="1200" dirty="0" smtClean="0">
                          <a:solidFill>
                            <a:schemeClr val="lt1"/>
                          </a:solidFill>
                          <a:latin typeface="Arial" pitchFamily="34" charset="0"/>
                          <a:ea typeface="+mn-ea"/>
                          <a:cs typeface="Arial" pitchFamily="34" charset="0"/>
                        </a:rPr>
                        <a:t>  DIFERENCIAS ENTRE CRITERIO CONTABLE Y FISCAL: </a:t>
                      </a:r>
                      <a:r>
                        <a:rPr lang="es-ES" sz="1500" b="1" u="sng" kern="1200" dirty="0" smtClean="0">
                          <a:solidFill>
                            <a:schemeClr val="lt1"/>
                          </a:solidFill>
                          <a:latin typeface="Arial" pitchFamily="34" charset="0"/>
                          <a:ea typeface="+mn-ea"/>
                          <a:cs typeface="Arial" pitchFamily="34" charset="0"/>
                        </a:rPr>
                        <a:t>AMORTIZACIÓN LEASING</a:t>
                      </a:r>
                      <a:r>
                        <a:rPr lang="es-ES" sz="1500" b="1" u="none" kern="1200" dirty="0" smtClean="0">
                          <a:solidFill>
                            <a:schemeClr val="lt1"/>
                          </a:solidFill>
                          <a:latin typeface="Arial" pitchFamily="34" charset="0"/>
                          <a:ea typeface="+mn-ea"/>
                          <a:cs typeface="Arial" pitchFamily="34" charset="0"/>
                        </a:rPr>
                        <a:t>    </a:t>
                      </a:r>
                    </a:p>
                    <a:p>
                      <a:pPr marL="342900" indent="-342900" algn="l">
                        <a:spcAft>
                          <a:spcPts val="0"/>
                        </a:spcAft>
                        <a:buFont typeface="Wingdings" pitchFamily="2" charset="2"/>
                        <a:buChar char="v"/>
                      </a:pPr>
                      <a:r>
                        <a:rPr lang="es-ES_tradnl" sz="1600" b="1"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DT imponible (P)</a:t>
                      </a:r>
                      <a:endParaRPr lang="es-ES_tradnl" sz="1600" b="1" u="none" dirty="0" smtClean="0">
                        <a:solidFill>
                          <a:schemeClr val="tx1"/>
                        </a:solidFill>
                        <a:latin typeface="Arial" pitchFamily="34" charset="0"/>
                        <a:ea typeface="Times New Roman"/>
                        <a:cs typeface="Arial"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
        <p:nvSpPr>
          <p:cNvPr id="9" name="Text Box 3"/>
          <p:cNvSpPr txBox="1">
            <a:spLocks noChangeArrowheads="1"/>
          </p:cNvSpPr>
          <p:nvPr/>
        </p:nvSpPr>
        <p:spPr bwMode="auto">
          <a:xfrm>
            <a:off x="0" y="1"/>
            <a:ext cx="9906000" cy="384721"/>
          </a:xfrm>
          <a:prstGeom prst="rect">
            <a:avLst/>
          </a:prstGeom>
          <a:solidFill>
            <a:srgbClr val="CCFFFF"/>
          </a:solidFill>
          <a:ln w="9525">
            <a:noFill/>
            <a:miter lim="800000"/>
            <a:headEnd/>
            <a:tailEnd/>
          </a:ln>
        </p:spPr>
        <p:txBody>
          <a:bodyPr>
            <a:spAutoFit/>
          </a:bodyPr>
          <a:lstStyle/>
          <a:p>
            <a:pPr algn="ctr">
              <a:spcBef>
                <a:spcPct val="50000"/>
              </a:spcBef>
            </a:pPr>
            <a:r>
              <a:rPr lang="es-ES" sz="1900" b="1" u="sng" dirty="0" smtClean="0">
                <a:solidFill>
                  <a:srgbClr val="FF0000"/>
                </a:solidFill>
              </a:rPr>
              <a:t>EJEMPLOS:  Diferencias Temporales entre Contabilidad y Fiscalidad</a:t>
            </a:r>
            <a:endParaRPr lang="es-ES" sz="1900" b="1" dirty="0">
              <a:solidFill>
                <a:srgbClr val="FF0000"/>
              </a:solidFill>
            </a:endParaRPr>
          </a:p>
        </p:txBody>
      </p:sp>
      <p:graphicFrame>
        <p:nvGraphicFramePr>
          <p:cNvPr id="16" name="15 Tabla"/>
          <p:cNvGraphicFramePr>
            <a:graphicFrameLocks noGrp="1"/>
          </p:cNvGraphicFramePr>
          <p:nvPr>
            <p:extLst>
              <p:ext uri="{D42A27DB-BD31-4B8C-83A1-F6EECF244321}">
                <p14:modId xmlns="" xmlns:p14="http://schemas.microsoft.com/office/powerpoint/2010/main" val="3734016099"/>
              </p:ext>
            </p:extLst>
          </p:nvPr>
        </p:nvGraphicFramePr>
        <p:xfrm>
          <a:off x="116463" y="980728"/>
          <a:ext cx="9633518" cy="3254490"/>
        </p:xfrm>
        <a:graphic>
          <a:graphicData uri="http://schemas.openxmlformats.org/drawingml/2006/table">
            <a:tbl>
              <a:tblPr/>
              <a:tblGrid>
                <a:gridCol w="901891">
                  <a:extLst>
                    <a:ext uri="{9D8B030D-6E8A-4147-A177-3AD203B41FA5}">
                      <a16:colId xmlns="" xmlns:a16="http://schemas.microsoft.com/office/drawing/2014/main" val="20000"/>
                    </a:ext>
                  </a:extLst>
                </a:gridCol>
                <a:gridCol w="1997974">
                  <a:extLst>
                    <a:ext uri="{9D8B030D-6E8A-4147-A177-3AD203B41FA5}">
                      <a16:colId xmlns="" xmlns:a16="http://schemas.microsoft.com/office/drawing/2014/main" val="20001"/>
                    </a:ext>
                  </a:extLst>
                </a:gridCol>
                <a:gridCol w="1322307">
                  <a:extLst>
                    <a:ext uri="{9D8B030D-6E8A-4147-A177-3AD203B41FA5}">
                      <a16:colId xmlns="" xmlns:a16="http://schemas.microsoft.com/office/drawing/2014/main" val="20002"/>
                    </a:ext>
                  </a:extLst>
                </a:gridCol>
                <a:gridCol w="1020007">
                  <a:extLst>
                    <a:ext uri="{9D8B030D-6E8A-4147-A177-3AD203B41FA5}">
                      <a16:colId xmlns="" xmlns:a16="http://schemas.microsoft.com/office/drawing/2014/main" val="20003"/>
                    </a:ext>
                  </a:extLst>
                </a:gridCol>
                <a:gridCol w="1091078">
                  <a:extLst>
                    <a:ext uri="{9D8B030D-6E8A-4147-A177-3AD203B41FA5}">
                      <a16:colId xmlns="" xmlns:a16="http://schemas.microsoft.com/office/drawing/2014/main" val="20004"/>
                    </a:ext>
                  </a:extLst>
                </a:gridCol>
                <a:gridCol w="1138124">
                  <a:extLst>
                    <a:ext uri="{9D8B030D-6E8A-4147-A177-3AD203B41FA5}">
                      <a16:colId xmlns="" xmlns:a16="http://schemas.microsoft.com/office/drawing/2014/main" val="20005"/>
                    </a:ext>
                  </a:extLst>
                </a:gridCol>
                <a:gridCol w="1242227">
                  <a:extLst>
                    <a:ext uri="{9D8B030D-6E8A-4147-A177-3AD203B41FA5}">
                      <a16:colId xmlns="" xmlns:a16="http://schemas.microsoft.com/office/drawing/2014/main" val="20006"/>
                    </a:ext>
                  </a:extLst>
                </a:gridCol>
                <a:gridCol w="919910">
                  <a:extLst>
                    <a:ext uri="{9D8B030D-6E8A-4147-A177-3AD203B41FA5}">
                      <a16:colId xmlns="" xmlns:a16="http://schemas.microsoft.com/office/drawing/2014/main" val="20007"/>
                    </a:ext>
                  </a:extLst>
                </a:gridCol>
              </a:tblGrid>
              <a:tr h="532825">
                <a:tc>
                  <a:txBody>
                    <a:bodyPr/>
                    <a:lstStyle/>
                    <a:p>
                      <a:pPr algn="ctr">
                        <a:spcAft>
                          <a:spcPts val="0"/>
                        </a:spcAft>
                      </a:pPr>
                      <a:r>
                        <a:rPr lang="es-ES" sz="1400" b="1" dirty="0">
                          <a:solidFill>
                            <a:schemeClr val="tx1"/>
                          </a:solidFill>
                          <a:latin typeface="Arial"/>
                          <a:ea typeface="Times New Roman"/>
                          <a:cs typeface="Times New Roman"/>
                        </a:rPr>
                        <a:t>AÑOS</a:t>
                      </a:r>
                      <a:endParaRPr lang="es-ES_tradnl" sz="1400" b="1"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 sz="1400" dirty="0">
                          <a:solidFill>
                            <a:schemeClr val="tx1"/>
                          </a:solidFill>
                          <a:latin typeface="Arial"/>
                          <a:ea typeface="Times New Roman"/>
                          <a:cs typeface="Times New Roman"/>
                        </a:rPr>
                        <a:t>Conceptos</a:t>
                      </a:r>
                      <a:endParaRPr lang="es-ES_tradnl" sz="1400"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Aft>
                          <a:spcPts val="0"/>
                        </a:spcAft>
                      </a:pPr>
                      <a:r>
                        <a:rPr lang="es-ES" sz="1400" b="1" dirty="0">
                          <a:solidFill>
                            <a:schemeClr val="tx1"/>
                          </a:solidFill>
                          <a:latin typeface="Arial" pitchFamily="34" charset="0"/>
                          <a:ea typeface="Times New Roman"/>
                          <a:cs typeface="Arial" pitchFamily="34" charset="0"/>
                        </a:rPr>
                        <a:t>GASTO</a:t>
                      </a:r>
                      <a:endParaRPr lang="es-ES_tradnl" sz="1400" dirty="0">
                        <a:solidFill>
                          <a:schemeClr val="tx1"/>
                        </a:solidFill>
                        <a:latin typeface="Arial" pitchFamily="34" charset="0"/>
                        <a:ea typeface="Times New Roman"/>
                        <a:cs typeface="Arial" pitchFamily="34" charset="0"/>
                      </a:endParaRPr>
                    </a:p>
                    <a:p>
                      <a:pPr algn="ctr">
                        <a:spcAft>
                          <a:spcPts val="0"/>
                        </a:spcAft>
                      </a:pPr>
                      <a:r>
                        <a:rPr lang="es-ES" sz="1400" b="1" dirty="0">
                          <a:solidFill>
                            <a:schemeClr val="tx1"/>
                          </a:solidFill>
                          <a:latin typeface="Arial" pitchFamily="34" charset="0"/>
                          <a:ea typeface="Times New Roman"/>
                          <a:cs typeface="Arial" pitchFamily="34" charset="0"/>
                        </a:rPr>
                        <a:t>CONTABLE</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 sz="1400" b="1" dirty="0">
                          <a:solidFill>
                            <a:schemeClr val="tx1"/>
                          </a:solidFill>
                          <a:latin typeface="Arial" pitchFamily="34" charset="0"/>
                          <a:ea typeface="Times New Roman"/>
                          <a:cs typeface="Arial" pitchFamily="34" charset="0"/>
                        </a:rPr>
                        <a:t>GASTO</a:t>
                      </a:r>
                      <a:endParaRPr lang="es-ES_tradnl" sz="1400" dirty="0">
                        <a:solidFill>
                          <a:schemeClr val="tx1"/>
                        </a:solidFill>
                        <a:latin typeface="Arial" pitchFamily="34" charset="0"/>
                        <a:ea typeface="Times New Roman"/>
                        <a:cs typeface="Arial" pitchFamily="34" charset="0"/>
                      </a:endParaRPr>
                    </a:p>
                    <a:p>
                      <a:pPr algn="ctr">
                        <a:spcAft>
                          <a:spcPts val="0"/>
                        </a:spcAft>
                      </a:pPr>
                      <a:r>
                        <a:rPr lang="es-ES" sz="1400" b="1" dirty="0">
                          <a:solidFill>
                            <a:schemeClr val="tx1"/>
                          </a:solidFill>
                          <a:latin typeface="Arial" pitchFamily="34" charset="0"/>
                          <a:ea typeface="Times New Roman"/>
                          <a:cs typeface="Arial" pitchFamily="34" charset="0"/>
                        </a:rPr>
                        <a:t>FISCAL</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Aft>
                          <a:spcPts val="0"/>
                        </a:spcAft>
                      </a:pPr>
                      <a:r>
                        <a:rPr lang="es-ES" sz="1400" b="1" dirty="0">
                          <a:solidFill>
                            <a:schemeClr val="tx1"/>
                          </a:solidFill>
                          <a:latin typeface="Arial"/>
                          <a:ea typeface="Times New Roman"/>
                          <a:cs typeface="Times New Roman"/>
                        </a:rPr>
                        <a:t>AJUSTE</a:t>
                      </a:r>
                      <a:endParaRPr lang="es-ES_tradnl" sz="1400"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 sz="1400" b="1" dirty="0">
                          <a:solidFill>
                            <a:schemeClr val="tx1"/>
                          </a:solidFill>
                          <a:latin typeface="Arial"/>
                          <a:ea typeface="Times New Roman"/>
                          <a:cs typeface="Times New Roman"/>
                        </a:rPr>
                        <a:t>AJUSTE X 0,25 (</a:t>
                      </a:r>
                      <a:r>
                        <a:rPr lang="es-ES" sz="1400" b="1" dirty="0" err="1">
                          <a:solidFill>
                            <a:schemeClr val="tx1"/>
                          </a:solidFill>
                          <a:latin typeface="Arial"/>
                          <a:ea typeface="Times New Roman"/>
                          <a:cs typeface="Times New Roman"/>
                        </a:rPr>
                        <a:t>xTG</a:t>
                      </a:r>
                      <a:r>
                        <a:rPr lang="es-ES" sz="1400" b="1" dirty="0">
                          <a:solidFill>
                            <a:schemeClr val="tx1"/>
                          </a:solidFill>
                          <a:latin typeface="Arial"/>
                          <a:ea typeface="Times New Roman"/>
                          <a:cs typeface="Times New Roman"/>
                        </a:rPr>
                        <a:t>)</a:t>
                      </a:r>
                      <a:endParaRPr lang="es-ES_tradnl" sz="1400"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Aft>
                          <a:spcPts val="0"/>
                        </a:spcAft>
                      </a:pPr>
                      <a:r>
                        <a:rPr lang="es-ES" sz="1400" dirty="0">
                          <a:solidFill>
                            <a:schemeClr val="tx1"/>
                          </a:solidFill>
                          <a:latin typeface="Arial"/>
                          <a:ea typeface="Times New Roman"/>
                          <a:cs typeface="Times New Roman"/>
                        </a:rPr>
                        <a:t>TIPO de ajuste</a:t>
                      </a:r>
                      <a:endParaRPr lang="es-ES_tradnl" sz="1400"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Aft>
                          <a:spcPts val="0"/>
                        </a:spcAft>
                      </a:pPr>
                      <a:r>
                        <a:rPr lang="en-GB" sz="1400" b="1" dirty="0">
                          <a:solidFill>
                            <a:schemeClr val="tx1"/>
                          </a:solidFill>
                          <a:latin typeface="Arial"/>
                          <a:ea typeface="Times New Roman"/>
                          <a:cs typeface="Times New Roman"/>
                        </a:rPr>
                        <a:t>Art. LIS</a:t>
                      </a:r>
                      <a:endParaRPr lang="es-ES_tradnl" sz="1400" b="1"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0"/>
                  </a:ext>
                </a:extLst>
              </a:tr>
              <a:tr h="532825">
                <a:tc>
                  <a:txBody>
                    <a:bodyPr/>
                    <a:lstStyle/>
                    <a:p>
                      <a:pPr algn="ctr">
                        <a:spcAft>
                          <a:spcPts val="0"/>
                        </a:spcAft>
                      </a:pPr>
                      <a:r>
                        <a:rPr lang="es-ES_tradnl" sz="1400" b="1">
                          <a:latin typeface="Arial"/>
                          <a:ea typeface="Times New Roman"/>
                          <a:cs typeface="Times New Roman"/>
                        </a:rPr>
                        <a:t>N </a:t>
                      </a:r>
                      <a:r>
                        <a:rPr lang="en-GB" sz="1400" b="1">
                          <a:latin typeface="Arial"/>
                          <a:ea typeface="Times New Roman"/>
                          <a:cs typeface="Times New Roman"/>
                        </a:rPr>
                        <a:t>(*)</a:t>
                      </a:r>
                      <a:endParaRPr lang="es-ES_tradnl" sz="140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dirty="0">
                          <a:latin typeface="Arial"/>
                          <a:ea typeface="Times New Roman"/>
                          <a:cs typeface="Times New Roman"/>
                        </a:rPr>
                        <a:t>Amortización</a:t>
                      </a:r>
                      <a:endParaRPr lang="es-ES_tradnl" sz="1400" dirty="0">
                        <a:latin typeface="Times New Roman"/>
                        <a:ea typeface="Times New Roman"/>
                        <a:cs typeface="Times New Roman"/>
                      </a:endParaRPr>
                    </a:p>
                    <a:p>
                      <a:pPr algn="ctr">
                        <a:spcAft>
                          <a:spcPts val="0"/>
                        </a:spcAft>
                      </a:pPr>
                      <a:r>
                        <a:rPr lang="es-ES_tradnl" sz="1400" dirty="0">
                          <a:latin typeface="Arial"/>
                          <a:ea typeface="Times New Roman"/>
                          <a:cs typeface="Times New Roman"/>
                        </a:rPr>
                        <a:t>Leasing </a:t>
                      </a:r>
                      <a:r>
                        <a:rPr lang="es-ES_tradnl" sz="1400" b="1" dirty="0">
                          <a:latin typeface="Arial"/>
                          <a:ea typeface="Times New Roman"/>
                          <a:cs typeface="Times New Roman"/>
                        </a:rPr>
                        <a:t>(Gasto)</a:t>
                      </a:r>
                      <a:endParaRPr lang="es-ES_tradnl" sz="14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dirty="0">
                          <a:solidFill>
                            <a:srgbClr val="0000FF"/>
                          </a:solidFill>
                          <a:latin typeface="Arial"/>
                          <a:ea typeface="Times New Roman"/>
                          <a:cs typeface="Times New Roman"/>
                        </a:rPr>
                        <a:t>5.000</a:t>
                      </a:r>
                      <a:endParaRPr lang="es-ES_tradnl" sz="1400" dirty="0">
                        <a:solidFill>
                          <a:srgbClr val="0000FF"/>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r>
                        <a:rPr lang="es-ES_tradnl" sz="1400" dirty="0">
                          <a:latin typeface="Arial"/>
                          <a:ea typeface="Times New Roman"/>
                          <a:cs typeface="Times New Roman"/>
                        </a:rPr>
                        <a:t>7.000</a:t>
                      </a:r>
                      <a:endParaRPr lang="es-ES_tradnl" sz="14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rgbClr val="FF0000"/>
                          </a:solidFill>
                          <a:latin typeface="Arial"/>
                          <a:ea typeface="Times New Roman"/>
                          <a:cs typeface="Times New Roman"/>
                        </a:rPr>
                        <a:t>-2.000</a:t>
                      </a:r>
                      <a:endParaRPr lang="es-ES_tradnl" sz="1400" dirty="0">
                        <a:solidFill>
                          <a:srgbClr val="FF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tc>
                  <a:txBody>
                    <a:bodyPr/>
                    <a:lstStyle/>
                    <a:p>
                      <a:pPr algn="ctr">
                        <a:spcAft>
                          <a:spcPts val="0"/>
                        </a:spcAft>
                      </a:pPr>
                      <a:r>
                        <a:rPr lang="es-ES_tradnl" sz="1400" b="1" dirty="0">
                          <a:solidFill>
                            <a:srgbClr val="0000CC"/>
                          </a:solidFill>
                          <a:latin typeface="Arial"/>
                          <a:ea typeface="Times New Roman"/>
                          <a:cs typeface="Times New Roman"/>
                        </a:rPr>
                        <a:t>- 500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99FF"/>
                    </a:solidFill>
                  </a:tcPr>
                </a:tc>
                <a:tc>
                  <a:txBody>
                    <a:bodyPr/>
                    <a:lstStyle/>
                    <a:p>
                      <a:pPr algn="ctr">
                        <a:spcAft>
                          <a:spcPts val="0"/>
                        </a:spcAft>
                      </a:pPr>
                      <a:r>
                        <a:rPr lang="es-ES_tradnl" sz="1400" dirty="0">
                          <a:latin typeface="Arial"/>
                          <a:ea typeface="Times New Roman"/>
                          <a:cs typeface="Times New Roman"/>
                        </a:rPr>
                        <a:t>Temporal</a:t>
                      </a:r>
                      <a:endParaRPr lang="es-ES_tradnl" sz="1400" dirty="0">
                        <a:latin typeface="Times New Roman"/>
                        <a:ea typeface="Times New Roman"/>
                        <a:cs typeface="Times New Roman"/>
                      </a:endParaRPr>
                    </a:p>
                    <a:p>
                      <a:pPr algn="ctr">
                        <a:spcAft>
                          <a:spcPts val="0"/>
                        </a:spcAft>
                      </a:pPr>
                      <a:r>
                        <a:rPr lang="es-ES_tradnl" sz="1400" b="1" dirty="0">
                          <a:solidFill>
                            <a:srgbClr val="FFFF00"/>
                          </a:solidFill>
                          <a:latin typeface="Arial"/>
                          <a:ea typeface="Times New Roman"/>
                          <a:cs typeface="Times New Roman"/>
                        </a:rPr>
                        <a:t>(origen)</a:t>
                      </a:r>
                      <a:endParaRPr lang="es-ES_tradnl" sz="1400" dirty="0">
                        <a:solidFill>
                          <a:srgbClr val="FFFF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chemeClr val="tx1"/>
                          </a:solidFill>
                          <a:latin typeface="Arial"/>
                          <a:ea typeface="Times New Roman"/>
                          <a:cs typeface="Times New Roman"/>
                        </a:rPr>
                        <a:t>106</a:t>
                      </a:r>
                      <a:endParaRPr lang="es-ES_tradnl" sz="1400" b="1"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1"/>
                  </a:ext>
                </a:extLst>
              </a:tr>
              <a:tr h="532825">
                <a:tc>
                  <a:txBody>
                    <a:bodyPr/>
                    <a:lstStyle/>
                    <a:p>
                      <a:pPr algn="ctr">
                        <a:spcAft>
                          <a:spcPts val="0"/>
                        </a:spcAft>
                      </a:pPr>
                      <a:r>
                        <a:rPr lang="es-ES_tradnl" sz="1400">
                          <a:latin typeface="Arial"/>
                          <a:ea typeface="Times New Roman"/>
                          <a:cs typeface="Times New Roman"/>
                        </a:rPr>
                        <a:t>N+1</a:t>
                      </a:r>
                      <a:endParaRPr lang="es-ES_tradnl" sz="140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a:latin typeface="Arial"/>
                          <a:ea typeface="Times New Roman"/>
                          <a:cs typeface="Times New Roman"/>
                        </a:rPr>
                        <a:t>Amortización</a:t>
                      </a:r>
                      <a:endParaRPr lang="es-ES_tradnl" sz="1400">
                        <a:latin typeface="Times New Roman"/>
                        <a:ea typeface="Times New Roman"/>
                        <a:cs typeface="Times New Roman"/>
                      </a:endParaRPr>
                    </a:p>
                    <a:p>
                      <a:pPr algn="ctr">
                        <a:spcAft>
                          <a:spcPts val="0"/>
                        </a:spcAft>
                      </a:pPr>
                      <a:r>
                        <a:rPr lang="es-ES_tradnl" sz="1400">
                          <a:latin typeface="Arial"/>
                          <a:ea typeface="Times New Roman"/>
                          <a:cs typeface="Times New Roman"/>
                        </a:rPr>
                        <a:t>Leasing </a:t>
                      </a:r>
                      <a:r>
                        <a:rPr lang="es-ES_tradnl" sz="1400" b="1">
                          <a:latin typeface="Arial"/>
                          <a:ea typeface="Times New Roman"/>
                          <a:cs typeface="Times New Roman"/>
                        </a:rPr>
                        <a:t>(Gasto)</a:t>
                      </a:r>
                      <a:endParaRPr lang="es-ES_tradnl" sz="140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dirty="0">
                          <a:solidFill>
                            <a:srgbClr val="0000FF"/>
                          </a:solidFill>
                          <a:latin typeface="Arial"/>
                          <a:ea typeface="Times New Roman"/>
                          <a:cs typeface="Times New Roman"/>
                        </a:rPr>
                        <a:t>5.000</a:t>
                      </a:r>
                      <a:endParaRPr lang="es-ES_tradnl" sz="1400" dirty="0">
                        <a:solidFill>
                          <a:srgbClr val="0000FF"/>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r>
                        <a:rPr lang="es-ES_tradnl" sz="1400" dirty="0">
                          <a:latin typeface="Arial"/>
                          <a:ea typeface="Times New Roman"/>
                          <a:cs typeface="Times New Roman"/>
                        </a:rPr>
                        <a:t>7.000</a:t>
                      </a:r>
                      <a:endParaRPr lang="es-ES_tradnl" sz="14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rgbClr val="FF0000"/>
                          </a:solidFill>
                          <a:latin typeface="Arial"/>
                          <a:ea typeface="Times New Roman"/>
                          <a:cs typeface="Times New Roman"/>
                        </a:rPr>
                        <a:t>-2.000</a:t>
                      </a:r>
                      <a:endParaRPr lang="es-ES_tradnl" sz="1400" dirty="0">
                        <a:solidFill>
                          <a:srgbClr val="FF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tc>
                  <a:txBody>
                    <a:bodyPr/>
                    <a:lstStyle/>
                    <a:p>
                      <a:pPr algn="ctr">
                        <a:spcAft>
                          <a:spcPts val="0"/>
                        </a:spcAft>
                      </a:pPr>
                      <a:r>
                        <a:rPr lang="es-ES_tradnl" sz="1400" b="1" dirty="0">
                          <a:solidFill>
                            <a:srgbClr val="0000CC"/>
                          </a:solidFill>
                          <a:latin typeface="Arial"/>
                          <a:ea typeface="Times New Roman"/>
                          <a:cs typeface="Times New Roman"/>
                        </a:rPr>
                        <a:t>- 500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99FF"/>
                    </a:solidFill>
                  </a:tcPr>
                </a:tc>
                <a:tc>
                  <a:txBody>
                    <a:bodyPr/>
                    <a:lstStyle/>
                    <a:p>
                      <a:pPr algn="ctr">
                        <a:spcAft>
                          <a:spcPts val="0"/>
                        </a:spcAft>
                      </a:pPr>
                      <a:r>
                        <a:rPr lang="es-ES_tradnl" sz="1400" dirty="0" smtClean="0">
                          <a:latin typeface="Arial"/>
                          <a:ea typeface="Times New Roman"/>
                          <a:cs typeface="Times New Roman"/>
                        </a:rPr>
                        <a:t>Temporal</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FF00"/>
                          </a:solidFill>
                          <a:latin typeface="Arial"/>
                          <a:ea typeface="Times New Roman"/>
                          <a:cs typeface="Times New Roman"/>
                        </a:rPr>
                        <a:t>(origen)</a:t>
                      </a:r>
                      <a:endParaRPr lang="es-ES_tradnl" sz="1400" dirty="0" smtClean="0">
                        <a:solidFill>
                          <a:srgbClr val="FFFF00"/>
                        </a:solidFill>
                        <a:latin typeface="Times New Roman"/>
                        <a:ea typeface="Times New Roman"/>
                        <a:cs typeface="Times New Roman"/>
                      </a:endParaRPr>
                    </a:p>
                    <a:p>
                      <a:pPr algn="ctr">
                        <a:spcAft>
                          <a:spcPts val="0"/>
                        </a:spcAft>
                      </a:pPr>
                      <a:endParaRPr lang="es-ES_tradnl" sz="14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chemeClr val="tx1"/>
                          </a:solidFill>
                          <a:latin typeface="Arial"/>
                          <a:ea typeface="Times New Roman"/>
                          <a:cs typeface="Times New Roman"/>
                        </a:rPr>
                        <a:t>106</a:t>
                      </a:r>
                      <a:endParaRPr lang="es-ES_tradnl" sz="1400" b="1"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2"/>
                  </a:ext>
                </a:extLst>
              </a:tr>
              <a:tr h="483109">
                <a:tc>
                  <a:txBody>
                    <a:bodyPr/>
                    <a:lstStyle/>
                    <a:p>
                      <a:pPr algn="ctr">
                        <a:spcAft>
                          <a:spcPts val="0"/>
                        </a:spcAft>
                      </a:pPr>
                      <a:r>
                        <a:rPr lang="es-ES_tradnl" sz="1400">
                          <a:latin typeface="Arial"/>
                          <a:ea typeface="Times New Roman"/>
                          <a:cs typeface="Times New Roman"/>
                        </a:rPr>
                        <a:t>N+2</a:t>
                      </a:r>
                      <a:endParaRPr lang="es-ES_tradnl" sz="140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a:latin typeface="Arial"/>
                          <a:ea typeface="Times New Roman"/>
                          <a:cs typeface="Times New Roman"/>
                        </a:rPr>
                        <a:t>Amortización</a:t>
                      </a:r>
                      <a:endParaRPr lang="es-ES_tradnl" sz="1400">
                        <a:latin typeface="Times New Roman"/>
                        <a:ea typeface="Times New Roman"/>
                        <a:cs typeface="Times New Roman"/>
                      </a:endParaRPr>
                    </a:p>
                    <a:p>
                      <a:pPr algn="ctr">
                        <a:spcAft>
                          <a:spcPts val="0"/>
                        </a:spcAft>
                      </a:pPr>
                      <a:r>
                        <a:rPr lang="en-GB" sz="1400">
                          <a:latin typeface="Arial"/>
                          <a:ea typeface="Times New Roman"/>
                          <a:cs typeface="Times New Roman"/>
                        </a:rPr>
                        <a:t>Leasing </a:t>
                      </a:r>
                      <a:r>
                        <a:rPr lang="en-GB" sz="1400" b="1">
                          <a:latin typeface="Arial"/>
                          <a:ea typeface="Times New Roman"/>
                          <a:cs typeface="Times New Roman"/>
                        </a:rPr>
                        <a:t>(Gasto)</a:t>
                      </a:r>
                      <a:endParaRPr lang="es-ES_tradnl" sz="140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n-GB" sz="1400" dirty="0">
                          <a:solidFill>
                            <a:srgbClr val="0000FF"/>
                          </a:solidFill>
                          <a:latin typeface="Arial"/>
                          <a:ea typeface="Times New Roman"/>
                          <a:cs typeface="Times New Roman"/>
                        </a:rPr>
                        <a:t>5.000</a:t>
                      </a:r>
                      <a:endParaRPr lang="es-ES_tradnl" sz="1400" dirty="0">
                        <a:solidFill>
                          <a:srgbClr val="0000FF"/>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r>
                        <a:rPr lang="en-GB" sz="1400" dirty="0">
                          <a:latin typeface="Arial"/>
                          <a:ea typeface="Times New Roman"/>
                          <a:cs typeface="Times New Roman"/>
                        </a:rPr>
                        <a:t>6.000</a:t>
                      </a:r>
                      <a:endParaRPr lang="es-ES_tradnl" sz="14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n-GB" sz="1400" b="1" dirty="0">
                          <a:solidFill>
                            <a:srgbClr val="FF0000"/>
                          </a:solidFill>
                          <a:latin typeface="Arial"/>
                          <a:ea typeface="Times New Roman"/>
                          <a:cs typeface="Times New Roman"/>
                        </a:rPr>
                        <a:t>-1.000</a:t>
                      </a:r>
                      <a:endParaRPr lang="es-ES_tradnl" sz="1400" dirty="0">
                        <a:solidFill>
                          <a:srgbClr val="FF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tc>
                  <a:txBody>
                    <a:bodyPr/>
                    <a:lstStyle/>
                    <a:p>
                      <a:pPr algn="ctr">
                        <a:spcAft>
                          <a:spcPts val="0"/>
                        </a:spcAft>
                      </a:pPr>
                      <a:r>
                        <a:rPr lang="en-GB" sz="1400" b="1" dirty="0">
                          <a:solidFill>
                            <a:srgbClr val="0000CC"/>
                          </a:solidFill>
                          <a:latin typeface="Arial"/>
                          <a:ea typeface="Times New Roman"/>
                          <a:cs typeface="Times New Roman"/>
                        </a:rPr>
                        <a:t>- 250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99FF"/>
                    </a:solidFill>
                  </a:tcPr>
                </a:tc>
                <a:tc>
                  <a:txBody>
                    <a:bodyPr/>
                    <a:lstStyle/>
                    <a:p>
                      <a:pPr algn="ctr">
                        <a:spcAft>
                          <a:spcPts val="0"/>
                        </a:spcAft>
                      </a:pPr>
                      <a:r>
                        <a:rPr lang="en-GB" sz="1400" dirty="0" smtClean="0">
                          <a:latin typeface="Arial"/>
                          <a:ea typeface="Times New Roman"/>
                          <a:cs typeface="Times New Roman"/>
                        </a:rPr>
                        <a:t>Temporal</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FF00"/>
                          </a:solidFill>
                          <a:latin typeface="Arial"/>
                          <a:ea typeface="Times New Roman"/>
                          <a:cs typeface="Times New Roman"/>
                        </a:rPr>
                        <a:t>(origen)</a:t>
                      </a:r>
                      <a:endParaRPr lang="es-ES_tradnl" sz="1400" dirty="0">
                        <a:solidFill>
                          <a:srgbClr val="FFFF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n-GB" sz="1400" b="1" dirty="0">
                          <a:solidFill>
                            <a:schemeClr val="tx1"/>
                          </a:solidFill>
                          <a:latin typeface="Arial"/>
                          <a:ea typeface="Times New Roman"/>
                          <a:cs typeface="Times New Roman"/>
                        </a:rPr>
                        <a:t>106</a:t>
                      </a:r>
                      <a:endParaRPr lang="es-ES_tradnl" sz="1400" b="1"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3"/>
                  </a:ext>
                </a:extLst>
              </a:tr>
              <a:tr h="799238">
                <a:tc>
                  <a:txBody>
                    <a:bodyPr/>
                    <a:lstStyle/>
                    <a:p>
                      <a:pPr algn="ctr">
                        <a:spcAft>
                          <a:spcPts val="0"/>
                        </a:spcAft>
                      </a:pPr>
                      <a:r>
                        <a:rPr lang="es-ES_tradnl" sz="1400">
                          <a:latin typeface="Arial"/>
                          <a:ea typeface="Times New Roman"/>
                          <a:cs typeface="Times New Roman"/>
                        </a:rPr>
                        <a:t>N+3</a:t>
                      </a:r>
                      <a:endParaRPr lang="es-ES_tradnl" sz="140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dirty="0">
                          <a:latin typeface="Arial"/>
                          <a:ea typeface="Times New Roman"/>
                          <a:cs typeface="Times New Roman"/>
                        </a:rPr>
                        <a:t>Amortización</a:t>
                      </a:r>
                      <a:endParaRPr lang="es-ES_tradnl" sz="1400" dirty="0">
                        <a:latin typeface="Times New Roman"/>
                        <a:ea typeface="Times New Roman"/>
                        <a:cs typeface="Times New Roman"/>
                      </a:endParaRPr>
                    </a:p>
                    <a:p>
                      <a:pPr algn="ctr">
                        <a:spcAft>
                          <a:spcPts val="0"/>
                        </a:spcAft>
                      </a:pPr>
                      <a:r>
                        <a:rPr lang="es-ES_tradnl" sz="1400" dirty="0">
                          <a:latin typeface="Arial"/>
                          <a:ea typeface="Times New Roman"/>
                          <a:cs typeface="Times New Roman"/>
                        </a:rPr>
                        <a:t>Leasing </a:t>
                      </a:r>
                      <a:r>
                        <a:rPr lang="es-ES_tradnl" sz="1400" b="1" dirty="0">
                          <a:latin typeface="Arial"/>
                          <a:ea typeface="Times New Roman"/>
                          <a:cs typeface="Times New Roman"/>
                        </a:rPr>
                        <a:t>(Gasto) Reversión</a:t>
                      </a:r>
                      <a:endParaRPr lang="es-ES_tradnl" sz="14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dirty="0">
                          <a:solidFill>
                            <a:srgbClr val="0000FF"/>
                          </a:solidFill>
                          <a:latin typeface="Arial"/>
                          <a:ea typeface="Times New Roman"/>
                          <a:cs typeface="Times New Roman"/>
                        </a:rPr>
                        <a:t>5.000</a:t>
                      </a:r>
                      <a:endParaRPr lang="es-ES_tradnl" sz="1400" dirty="0">
                        <a:solidFill>
                          <a:srgbClr val="0000FF"/>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r>
                        <a:rPr lang="es-ES_tradnl" sz="1400" dirty="0">
                          <a:latin typeface="Arial"/>
                          <a:ea typeface="Times New Roman"/>
                          <a:cs typeface="Times New Roman"/>
                        </a:rPr>
                        <a:t>0</a:t>
                      </a:r>
                      <a:endParaRPr lang="es-ES_tradnl" sz="14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rgbClr val="FF0000"/>
                          </a:solidFill>
                          <a:latin typeface="Arial"/>
                          <a:ea typeface="Times New Roman"/>
                          <a:cs typeface="Times New Roman"/>
                        </a:rPr>
                        <a:t>+5.000</a:t>
                      </a:r>
                      <a:endParaRPr lang="es-ES_tradnl" sz="1400" dirty="0">
                        <a:solidFill>
                          <a:srgbClr val="FF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tc>
                  <a:txBody>
                    <a:bodyPr/>
                    <a:lstStyle/>
                    <a:p>
                      <a:pPr algn="ctr">
                        <a:spcAft>
                          <a:spcPts val="0"/>
                        </a:spcAft>
                      </a:pPr>
                      <a:r>
                        <a:rPr lang="es-ES_tradnl" sz="1400" b="1" dirty="0">
                          <a:solidFill>
                            <a:srgbClr val="0000CC"/>
                          </a:solidFill>
                          <a:latin typeface="Arial"/>
                          <a:ea typeface="Times New Roman"/>
                          <a:cs typeface="Times New Roman"/>
                        </a:rPr>
                        <a:t>+1.250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99FF"/>
                    </a:solidFill>
                  </a:tcPr>
                </a:tc>
                <a:tc>
                  <a:txBody>
                    <a:bodyPr/>
                    <a:lstStyle/>
                    <a:p>
                      <a:pPr algn="ctr">
                        <a:spcAft>
                          <a:spcPts val="0"/>
                        </a:spcAft>
                      </a:pPr>
                      <a:r>
                        <a:rPr lang="es-ES_tradnl" sz="1400" dirty="0" smtClean="0">
                          <a:latin typeface="Arial"/>
                          <a:ea typeface="Times New Roman"/>
                          <a:cs typeface="Times New Roman"/>
                        </a:rPr>
                        <a:t>Temporal</a:t>
                      </a:r>
                    </a:p>
                    <a:p>
                      <a:pPr algn="ctr">
                        <a:spcAft>
                          <a:spcPts val="0"/>
                        </a:spcAft>
                      </a:pPr>
                      <a:r>
                        <a:rPr lang="es-ES_tradnl" sz="1400" b="1" dirty="0" smtClean="0">
                          <a:solidFill>
                            <a:srgbClr val="FFFF00"/>
                          </a:solidFill>
                          <a:latin typeface="Arial"/>
                          <a:ea typeface="Times New Roman"/>
                          <a:cs typeface="Times New Roman"/>
                        </a:rPr>
                        <a:t>(Reversión)</a:t>
                      </a:r>
                      <a:endParaRPr lang="es-ES_tradnl" sz="1400" dirty="0">
                        <a:solidFill>
                          <a:srgbClr val="FFFF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chemeClr val="tx1"/>
                          </a:solidFill>
                          <a:latin typeface="Arial"/>
                          <a:ea typeface="Times New Roman"/>
                          <a:cs typeface="Times New Roman"/>
                        </a:rPr>
                        <a:t>106</a:t>
                      </a:r>
                      <a:endParaRPr lang="es-ES_tradnl" sz="1400" b="1" dirty="0">
                        <a:solidFill>
                          <a:schemeClr val="tx1"/>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r h="266413">
                <a:tc>
                  <a:txBody>
                    <a:bodyPr/>
                    <a:lstStyle/>
                    <a:p>
                      <a:pPr algn="ctr">
                        <a:spcAft>
                          <a:spcPts val="0"/>
                        </a:spcAft>
                      </a:pPr>
                      <a:r>
                        <a:rPr lang="es-ES_tradnl" sz="1400" b="1" dirty="0">
                          <a:solidFill>
                            <a:srgbClr val="0000CC"/>
                          </a:solidFill>
                          <a:latin typeface="Arial"/>
                          <a:ea typeface="Times New Roman"/>
                          <a:cs typeface="Times New Roman"/>
                        </a:rPr>
                        <a:t>TOTAL</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00CC"/>
                          </a:solidFill>
                          <a:latin typeface="Arial"/>
                          <a:ea typeface="Times New Roman"/>
                          <a:cs typeface="Times New Roman"/>
                        </a:rPr>
                        <a:t>20.000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00CC"/>
                          </a:solidFill>
                          <a:latin typeface="Arial"/>
                          <a:ea typeface="Times New Roman"/>
                          <a:cs typeface="Times New Roman"/>
                        </a:rPr>
                        <a:t>20.000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00CC"/>
                          </a:solidFill>
                          <a:latin typeface="Arial"/>
                          <a:ea typeface="Times New Roman"/>
                          <a:cs typeface="Times New Roman"/>
                        </a:rPr>
                        <a:t>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00CC"/>
                          </a:solidFill>
                          <a:latin typeface="Arial"/>
                          <a:ea typeface="Times New Roman"/>
                          <a:cs typeface="Times New Roman"/>
                        </a:rPr>
                        <a:t>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bl>
          </a:graphicData>
        </a:graphic>
      </p:graphicFrame>
      <p:graphicFrame>
        <p:nvGraphicFramePr>
          <p:cNvPr id="17" name="16 Tabla"/>
          <p:cNvGraphicFramePr>
            <a:graphicFrameLocks noGrp="1"/>
          </p:cNvGraphicFramePr>
          <p:nvPr/>
        </p:nvGraphicFramePr>
        <p:xfrm>
          <a:off x="162151" y="4343400"/>
          <a:ext cx="9439049" cy="544448"/>
        </p:xfrm>
        <a:graphic>
          <a:graphicData uri="http://schemas.openxmlformats.org/drawingml/2006/table">
            <a:tbl>
              <a:tblPr firstRow="1" bandRow="1">
                <a:tableStyleId>{5C22544A-7EE6-4342-B048-85BDC9FD1C3A}</a:tableStyleId>
              </a:tblPr>
              <a:tblGrid>
                <a:gridCol w="9439049">
                  <a:extLst>
                    <a:ext uri="{9D8B030D-6E8A-4147-A177-3AD203B41FA5}">
                      <a16:colId xmlns="" xmlns:a16="http://schemas.microsoft.com/office/drawing/2014/main" val="20000"/>
                    </a:ext>
                  </a:extLst>
                </a:gridCol>
              </a:tblGrid>
              <a:tr h="544448">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u="sng" kern="1200" dirty="0" smtClean="0">
                          <a:solidFill>
                            <a:srgbClr val="FFFF00"/>
                          </a:solidFill>
                          <a:latin typeface="Arial" pitchFamily="34" charset="0"/>
                          <a:ea typeface="+mn-ea"/>
                          <a:cs typeface="Arial" pitchFamily="34" charset="0"/>
                        </a:rPr>
                        <a:t>E-2</a:t>
                      </a:r>
                      <a:r>
                        <a:rPr lang="es-ES" sz="1600" b="1" u="none" kern="1200" dirty="0" smtClean="0">
                          <a:solidFill>
                            <a:srgbClr val="FFFF00"/>
                          </a:solidFill>
                          <a:latin typeface="Arial" pitchFamily="34" charset="0"/>
                          <a:ea typeface="+mn-ea"/>
                          <a:cs typeface="Arial" pitchFamily="34" charset="0"/>
                        </a:rPr>
                        <a:t>  </a:t>
                      </a:r>
                      <a:r>
                        <a:rPr lang="es-ES" sz="1500" b="1" kern="1200" dirty="0" smtClean="0">
                          <a:solidFill>
                            <a:schemeClr val="lt1"/>
                          </a:solidFill>
                          <a:latin typeface="Arial" pitchFamily="34" charset="0"/>
                          <a:ea typeface="+mn-ea"/>
                          <a:cs typeface="Arial" pitchFamily="34" charset="0"/>
                        </a:rPr>
                        <a:t>DIFERENCIAS ENTRE CRITERIO CONTABLE Y FISCAL: deterioro de valor del crédito por operaciones comerciales  (</a:t>
                      </a:r>
                      <a:r>
                        <a:rPr lang="es-ES" sz="1500" b="1" u="sng" kern="1200" dirty="0" smtClean="0">
                          <a:solidFill>
                            <a:schemeClr val="lt1"/>
                          </a:solidFill>
                          <a:latin typeface="Arial" pitchFamily="34" charset="0"/>
                          <a:ea typeface="+mn-ea"/>
                          <a:cs typeface="Arial" pitchFamily="34" charset="0"/>
                        </a:rPr>
                        <a:t>INSOLVENCIA DEL CLIENTE</a:t>
                      </a:r>
                      <a:r>
                        <a:rPr lang="es-ES" sz="1500" b="1" kern="1200" dirty="0" smtClean="0">
                          <a:solidFill>
                            <a:schemeClr val="lt1"/>
                          </a:solidFill>
                          <a:latin typeface="Arial" pitchFamily="34" charset="0"/>
                          <a:ea typeface="+mn-ea"/>
                          <a:cs typeface="Arial" pitchFamily="34" charset="0"/>
                        </a:rPr>
                        <a:t>)      </a:t>
                      </a:r>
                      <a:r>
                        <a:rPr lang="es-ES_tradnl" sz="1600" b="1"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DT deducible (A)</a:t>
                      </a:r>
                      <a:endParaRPr lang="es-ES_tradnl" sz="1500" b="1" u="none" dirty="0" smtClean="0">
                        <a:solidFill>
                          <a:srgbClr val="FFFF00"/>
                        </a:solidFill>
                        <a:effectLst>
                          <a:outerShdw blurRad="38100" dist="38100" dir="2700000" algn="tl">
                            <a:srgbClr val="000000">
                              <a:alpha val="43137"/>
                            </a:srgbClr>
                          </a:outerShdw>
                        </a:effectLst>
                        <a:latin typeface="Arial" pitchFamily="34" charset="0"/>
                        <a:ea typeface="Times New Roman"/>
                        <a:cs typeface="Arial"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8" name="17 Tabla"/>
          <p:cNvGraphicFramePr>
            <a:graphicFrameLocks noGrp="1"/>
          </p:cNvGraphicFramePr>
          <p:nvPr>
            <p:extLst>
              <p:ext uri="{D42A27DB-BD31-4B8C-83A1-F6EECF244321}">
                <p14:modId xmlns="" xmlns:p14="http://schemas.microsoft.com/office/powerpoint/2010/main" val="179471025"/>
              </p:ext>
            </p:extLst>
          </p:nvPr>
        </p:nvGraphicFramePr>
        <p:xfrm>
          <a:off x="116463" y="5034488"/>
          <a:ext cx="9439049" cy="1706880"/>
        </p:xfrm>
        <a:graphic>
          <a:graphicData uri="http://schemas.openxmlformats.org/drawingml/2006/table">
            <a:tbl>
              <a:tblPr/>
              <a:tblGrid>
                <a:gridCol w="980782">
                  <a:extLst>
                    <a:ext uri="{9D8B030D-6E8A-4147-A177-3AD203B41FA5}">
                      <a16:colId xmlns="" xmlns:a16="http://schemas.microsoft.com/office/drawing/2014/main" val="20000"/>
                    </a:ext>
                  </a:extLst>
                </a:gridCol>
                <a:gridCol w="1305420">
                  <a:extLst>
                    <a:ext uri="{9D8B030D-6E8A-4147-A177-3AD203B41FA5}">
                      <a16:colId xmlns="" xmlns:a16="http://schemas.microsoft.com/office/drawing/2014/main" val="20001"/>
                    </a:ext>
                  </a:extLst>
                </a:gridCol>
                <a:gridCol w="1380943">
                  <a:extLst>
                    <a:ext uri="{9D8B030D-6E8A-4147-A177-3AD203B41FA5}">
                      <a16:colId xmlns="" xmlns:a16="http://schemas.microsoft.com/office/drawing/2014/main" val="20002"/>
                    </a:ext>
                  </a:extLst>
                </a:gridCol>
                <a:gridCol w="1148496">
                  <a:extLst>
                    <a:ext uri="{9D8B030D-6E8A-4147-A177-3AD203B41FA5}">
                      <a16:colId xmlns="" xmlns:a16="http://schemas.microsoft.com/office/drawing/2014/main" val="20003"/>
                    </a:ext>
                  </a:extLst>
                </a:gridCol>
                <a:gridCol w="1203420">
                  <a:extLst>
                    <a:ext uri="{9D8B030D-6E8A-4147-A177-3AD203B41FA5}">
                      <a16:colId xmlns="" xmlns:a16="http://schemas.microsoft.com/office/drawing/2014/main" val="20004"/>
                    </a:ext>
                  </a:extLst>
                </a:gridCol>
                <a:gridCol w="1287767">
                  <a:extLst>
                    <a:ext uri="{9D8B030D-6E8A-4147-A177-3AD203B41FA5}">
                      <a16:colId xmlns="" xmlns:a16="http://schemas.microsoft.com/office/drawing/2014/main" val="20005"/>
                    </a:ext>
                  </a:extLst>
                </a:gridCol>
                <a:gridCol w="1196117">
                  <a:extLst>
                    <a:ext uri="{9D8B030D-6E8A-4147-A177-3AD203B41FA5}">
                      <a16:colId xmlns="" xmlns:a16="http://schemas.microsoft.com/office/drawing/2014/main" val="20006"/>
                    </a:ext>
                  </a:extLst>
                </a:gridCol>
                <a:gridCol w="936104">
                  <a:extLst>
                    <a:ext uri="{9D8B030D-6E8A-4147-A177-3AD203B41FA5}">
                      <a16:colId xmlns="" xmlns:a16="http://schemas.microsoft.com/office/drawing/2014/main" val="20007"/>
                    </a:ext>
                  </a:extLst>
                </a:gridCol>
              </a:tblGrid>
              <a:tr h="340804">
                <a:tc>
                  <a:txBody>
                    <a:bodyPr/>
                    <a:lstStyle/>
                    <a:p>
                      <a:pPr algn="ctr">
                        <a:spcAft>
                          <a:spcPts val="0"/>
                        </a:spcAft>
                      </a:pPr>
                      <a:r>
                        <a:rPr lang="es-ES" sz="1400" b="1" dirty="0">
                          <a:solidFill>
                            <a:schemeClr val="tx1"/>
                          </a:solidFill>
                          <a:latin typeface="Arial" pitchFamily="34" charset="0"/>
                          <a:ea typeface="Times New Roman"/>
                          <a:cs typeface="Arial" pitchFamily="34" charset="0"/>
                        </a:rPr>
                        <a:t>AÑOS</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spcAft>
                          <a:spcPts val="0"/>
                        </a:spcAft>
                      </a:pPr>
                      <a:r>
                        <a:rPr lang="es-ES" sz="1400" b="1" dirty="0">
                          <a:solidFill>
                            <a:schemeClr val="tx1"/>
                          </a:solidFill>
                          <a:latin typeface="Arial" pitchFamily="34" charset="0"/>
                          <a:ea typeface="Times New Roman"/>
                          <a:cs typeface="Arial" pitchFamily="34" charset="0"/>
                        </a:rPr>
                        <a:t>Conceptos</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Aft>
                          <a:spcPts val="0"/>
                        </a:spcAft>
                      </a:pPr>
                      <a:r>
                        <a:rPr lang="es-ES" sz="1400" b="1" dirty="0">
                          <a:solidFill>
                            <a:schemeClr val="tx1"/>
                          </a:solidFill>
                          <a:latin typeface="Arial" pitchFamily="34" charset="0"/>
                          <a:ea typeface="Times New Roman"/>
                          <a:cs typeface="Arial" pitchFamily="34" charset="0"/>
                        </a:rPr>
                        <a:t>GASTO</a:t>
                      </a:r>
                      <a:endParaRPr lang="es-ES_tradnl" sz="1400" dirty="0">
                        <a:solidFill>
                          <a:schemeClr val="tx1"/>
                        </a:solidFill>
                        <a:latin typeface="Arial" pitchFamily="34" charset="0"/>
                        <a:ea typeface="Times New Roman"/>
                        <a:cs typeface="Arial" pitchFamily="34" charset="0"/>
                      </a:endParaRPr>
                    </a:p>
                    <a:p>
                      <a:pPr algn="ctr">
                        <a:spcAft>
                          <a:spcPts val="0"/>
                        </a:spcAft>
                      </a:pPr>
                      <a:r>
                        <a:rPr lang="es-ES" sz="1400" b="1" dirty="0">
                          <a:solidFill>
                            <a:schemeClr val="tx1"/>
                          </a:solidFill>
                          <a:latin typeface="Arial" pitchFamily="34" charset="0"/>
                          <a:ea typeface="Times New Roman"/>
                          <a:cs typeface="Arial" pitchFamily="34" charset="0"/>
                        </a:rPr>
                        <a:t>CONTABLE</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 sz="1400" b="1" dirty="0">
                          <a:solidFill>
                            <a:schemeClr val="tx1"/>
                          </a:solidFill>
                          <a:latin typeface="Arial" pitchFamily="34" charset="0"/>
                          <a:ea typeface="Times New Roman"/>
                          <a:cs typeface="Arial" pitchFamily="34" charset="0"/>
                        </a:rPr>
                        <a:t>GASTO</a:t>
                      </a:r>
                      <a:endParaRPr lang="es-ES_tradnl" sz="1400" dirty="0">
                        <a:solidFill>
                          <a:schemeClr val="tx1"/>
                        </a:solidFill>
                        <a:latin typeface="Arial" pitchFamily="34" charset="0"/>
                        <a:ea typeface="Times New Roman"/>
                        <a:cs typeface="Arial" pitchFamily="34" charset="0"/>
                      </a:endParaRPr>
                    </a:p>
                    <a:p>
                      <a:pPr algn="ctr">
                        <a:spcAft>
                          <a:spcPts val="0"/>
                        </a:spcAft>
                      </a:pPr>
                      <a:r>
                        <a:rPr lang="es-ES" sz="1400" b="1" dirty="0">
                          <a:solidFill>
                            <a:schemeClr val="tx1"/>
                          </a:solidFill>
                          <a:latin typeface="Arial" pitchFamily="34" charset="0"/>
                          <a:ea typeface="Times New Roman"/>
                          <a:cs typeface="Arial" pitchFamily="34" charset="0"/>
                        </a:rPr>
                        <a:t>FISCAL</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Aft>
                          <a:spcPts val="0"/>
                        </a:spcAft>
                      </a:pPr>
                      <a:r>
                        <a:rPr lang="es-ES" sz="1400" b="1" dirty="0">
                          <a:solidFill>
                            <a:schemeClr val="tx1"/>
                          </a:solidFill>
                          <a:latin typeface="Arial" pitchFamily="34" charset="0"/>
                          <a:ea typeface="Times New Roman"/>
                          <a:cs typeface="Arial" pitchFamily="34" charset="0"/>
                        </a:rPr>
                        <a:t>AJUSTE</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spcAft>
                          <a:spcPts val="0"/>
                        </a:spcAft>
                      </a:pPr>
                      <a:r>
                        <a:rPr lang="es-ES" sz="1400" b="1" dirty="0">
                          <a:solidFill>
                            <a:schemeClr val="tx1"/>
                          </a:solidFill>
                          <a:latin typeface="Arial" pitchFamily="34" charset="0"/>
                          <a:ea typeface="Times New Roman"/>
                          <a:cs typeface="Arial" pitchFamily="34" charset="0"/>
                        </a:rPr>
                        <a:t>AJUSTE X 0,25 (x TG)</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Aft>
                          <a:spcPts val="0"/>
                        </a:spcAft>
                      </a:pPr>
                      <a:r>
                        <a:rPr lang="es-ES" sz="1400" b="1" dirty="0">
                          <a:solidFill>
                            <a:schemeClr val="tx1"/>
                          </a:solidFill>
                          <a:latin typeface="Arial" pitchFamily="34" charset="0"/>
                          <a:ea typeface="Times New Roman"/>
                          <a:cs typeface="Arial" pitchFamily="34" charset="0"/>
                        </a:rPr>
                        <a:t>TIPO de ajuste</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Aft>
                          <a:spcPts val="0"/>
                        </a:spcAft>
                      </a:pPr>
                      <a:r>
                        <a:rPr lang="es-ES_tradnl" sz="1400" b="1" dirty="0">
                          <a:solidFill>
                            <a:schemeClr val="tx1"/>
                          </a:solidFill>
                          <a:latin typeface="Arial" pitchFamily="34" charset="0"/>
                          <a:ea typeface="Times New Roman"/>
                          <a:cs typeface="Arial" pitchFamily="34" charset="0"/>
                        </a:rPr>
                        <a:t>Art. LIS</a:t>
                      </a:r>
                      <a:endParaRPr lang="es-ES_tradnl" sz="1400" dirty="0">
                        <a:solidFill>
                          <a:schemeClr val="tx1"/>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0"/>
                  </a:ext>
                </a:extLst>
              </a:tr>
              <a:tr h="340804">
                <a:tc>
                  <a:txBody>
                    <a:bodyPr/>
                    <a:lstStyle/>
                    <a:p>
                      <a:pPr algn="ctr">
                        <a:spcAft>
                          <a:spcPts val="0"/>
                        </a:spcAft>
                      </a:pPr>
                      <a:r>
                        <a:rPr lang="es-ES_tradnl" sz="1400" dirty="0">
                          <a:latin typeface="Arial" pitchFamily="34" charset="0"/>
                          <a:ea typeface="Times New Roman"/>
                          <a:cs typeface="Arial" pitchFamily="34" charset="0"/>
                        </a:rPr>
                        <a:t>N </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spcAft>
                          <a:spcPts val="0"/>
                        </a:spcAft>
                      </a:pPr>
                      <a:r>
                        <a:rPr lang="es-ES_tradnl" sz="1400" dirty="0">
                          <a:latin typeface="Arial" pitchFamily="34" charset="0"/>
                          <a:ea typeface="Times New Roman"/>
                          <a:cs typeface="Arial" pitchFamily="34" charset="0"/>
                        </a:rPr>
                        <a:t>Deterioro de valor </a:t>
                      </a:r>
                      <a:r>
                        <a:rPr lang="es-ES_tradnl" sz="1400" b="1" dirty="0">
                          <a:latin typeface="Arial" pitchFamily="34" charset="0"/>
                          <a:ea typeface="Times New Roman"/>
                          <a:cs typeface="Arial" pitchFamily="34" charset="0"/>
                        </a:rPr>
                        <a:t>(Gasto)</a:t>
                      </a:r>
                      <a:endParaRPr lang="es-ES_tradnl" sz="1400" dirty="0">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dirty="0">
                          <a:solidFill>
                            <a:srgbClr val="0000FF"/>
                          </a:solidFill>
                          <a:latin typeface="Arial" pitchFamily="34" charset="0"/>
                          <a:ea typeface="Times New Roman"/>
                          <a:cs typeface="Arial" pitchFamily="34" charset="0"/>
                        </a:rPr>
                        <a:t>10.000</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r>
                        <a:rPr lang="es-ES_tradnl" sz="1400">
                          <a:latin typeface="Arial" pitchFamily="34" charset="0"/>
                          <a:ea typeface="Times New Roman"/>
                          <a:cs typeface="Arial" pitchFamily="34" charset="0"/>
                        </a:rPr>
                        <a:t>0</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rgbClr val="FF0000"/>
                          </a:solidFill>
                          <a:latin typeface="Arial" pitchFamily="34" charset="0"/>
                          <a:ea typeface="Times New Roman"/>
                          <a:cs typeface="Arial" pitchFamily="34" charset="0"/>
                        </a:rPr>
                        <a:t>+ 10.000</a:t>
                      </a:r>
                      <a:endParaRPr lang="es-ES_tradnl" sz="1400" dirty="0">
                        <a:solidFill>
                          <a:srgbClr val="FF0000"/>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tc>
                  <a:txBody>
                    <a:bodyPr/>
                    <a:lstStyle/>
                    <a:p>
                      <a:pPr algn="ctr">
                        <a:spcAft>
                          <a:spcPts val="0"/>
                        </a:spcAft>
                      </a:pPr>
                      <a:r>
                        <a:rPr lang="es-ES_tradnl" sz="1400" b="1" dirty="0">
                          <a:solidFill>
                            <a:srgbClr val="0000CC"/>
                          </a:solidFill>
                          <a:latin typeface="Arial" pitchFamily="34" charset="0"/>
                          <a:ea typeface="Times New Roman"/>
                          <a:cs typeface="Arial" pitchFamily="34" charset="0"/>
                        </a:rPr>
                        <a:t>+ 2.500</a:t>
                      </a:r>
                      <a:endParaRPr lang="es-ES_tradnl" sz="1400" dirty="0">
                        <a:solidFill>
                          <a:srgbClr val="0000CC"/>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99FF"/>
                    </a:solidFill>
                  </a:tcPr>
                </a:tc>
                <a:tc>
                  <a:txBody>
                    <a:bodyPr/>
                    <a:lstStyle/>
                    <a:p>
                      <a:pPr algn="ctr">
                        <a:spcAft>
                          <a:spcPts val="0"/>
                        </a:spcAft>
                      </a:pPr>
                      <a:r>
                        <a:rPr lang="es-ES_tradnl" sz="1400" dirty="0" smtClean="0">
                          <a:latin typeface="Arial" pitchFamily="34" charset="0"/>
                          <a:ea typeface="Times New Roman"/>
                          <a:cs typeface="Arial" pitchFamily="34" charset="0"/>
                        </a:rPr>
                        <a:t>Temporal</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FF00"/>
                          </a:solidFill>
                          <a:latin typeface="Arial"/>
                          <a:ea typeface="Times New Roman"/>
                          <a:cs typeface="Times New Roman"/>
                        </a:rPr>
                        <a:t>(origen)</a:t>
                      </a:r>
                      <a:endParaRPr lang="es-ES_tradnl" sz="1400" dirty="0" smtClean="0">
                        <a:solidFill>
                          <a:srgbClr val="FFFF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chemeClr val="tx1"/>
                          </a:solidFill>
                          <a:latin typeface="Arial" pitchFamily="34" charset="0"/>
                          <a:ea typeface="Times New Roman"/>
                          <a:cs typeface="Arial" pitchFamily="34" charset="0"/>
                        </a:rPr>
                        <a:t>13.1</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1"/>
                  </a:ext>
                </a:extLst>
              </a:tr>
              <a:tr h="511206">
                <a:tc>
                  <a:txBody>
                    <a:bodyPr/>
                    <a:lstStyle/>
                    <a:p>
                      <a:pPr algn="ctr">
                        <a:spcAft>
                          <a:spcPts val="0"/>
                        </a:spcAft>
                      </a:pPr>
                      <a:r>
                        <a:rPr lang="es-ES_tradnl" sz="1400" b="1">
                          <a:latin typeface="Arial" pitchFamily="34" charset="0"/>
                          <a:ea typeface="Times New Roman"/>
                          <a:cs typeface="Arial" pitchFamily="34" charset="0"/>
                        </a:rPr>
                        <a:t>N+1(*)</a:t>
                      </a:r>
                      <a:endParaRPr lang="es-ES_tradnl" sz="1400">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spcAft>
                          <a:spcPts val="0"/>
                        </a:spcAft>
                      </a:pPr>
                      <a:r>
                        <a:rPr lang="es-ES_tradnl" sz="1400">
                          <a:latin typeface="Arial" pitchFamily="34" charset="0"/>
                          <a:ea typeface="Times New Roman"/>
                          <a:cs typeface="Arial" pitchFamily="34" charset="0"/>
                        </a:rPr>
                        <a:t>Deterioro de valor </a:t>
                      </a:r>
                      <a:r>
                        <a:rPr lang="es-ES_tradnl" sz="1400" b="1">
                          <a:latin typeface="Arial" pitchFamily="34" charset="0"/>
                          <a:ea typeface="Times New Roman"/>
                          <a:cs typeface="Arial" pitchFamily="34" charset="0"/>
                        </a:rPr>
                        <a:t>(Gasto) Reversión</a:t>
                      </a:r>
                      <a:endParaRPr lang="es-ES_tradnl" sz="1400">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dirty="0">
                          <a:solidFill>
                            <a:srgbClr val="0000FF"/>
                          </a:solidFill>
                          <a:latin typeface="Arial" pitchFamily="34" charset="0"/>
                          <a:ea typeface="Times New Roman"/>
                          <a:cs typeface="Arial" pitchFamily="34" charset="0"/>
                        </a:rPr>
                        <a:t>0</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r>
                        <a:rPr lang="es-ES_tradnl" sz="1400" dirty="0">
                          <a:latin typeface="Arial" pitchFamily="34" charset="0"/>
                          <a:ea typeface="Times New Roman"/>
                          <a:cs typeface="Arial" pitchFamily="34" charset="0"/>
                        </a:rPr>
                        <a:t>10.000</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rgbClr val="FF0000"/>
                          </a:solidFill>
                          <a:latin typeface="Arial" pitchFamily="34" charset="0"/>
                          <a:ea typeface="Times New Roman"/>
                          <a:cs typeface="Arial" pitchFamily="34" charset="0"/>
                        </a:rPr>
                        <a:t>- 10.000</a:t>
                      </a:r>
                      <a:endParaRPr lang="es-ES_tradnl" sz="1400" dirty="0">
                        <a:solidFill>
                          <a:srgbClr val="FF0000"/>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tc>
                  <a:txBody>
                    <a:bodyPr/>
                    <a:lstStyle/>
                    <a:p>
                      <a:pPr algn="ctr">
                        <a:spcAft>
                          <a:spcPts val="0"/>
                        </a:spcAft>
                      </a:pPr>
                      <a:r>
                        <a:rPr lang="es-ES_tradnl" sz="1400" b="1" dirty="0">
                          <a:solidFill>
                            <a:srgbClr val="0000CC"/>
                          </a:solidFill>
                          <a:latin typeface="Arial" pitchFamily="34" charset="0"/>
                          <a:ea typeface="Times New Roman"/>
                          <a:cs typeface="Arial" pitchFamily="34" charset="0"/>
                        </a:rPr>
                        <a:t>-2.500</a:t>
                      </a:r>
                      <a:endParaRPr lang="es-ES_tradnl" sz="1400" dirty="0">
                        <a:solidFill>
                          <a:srgbClr val="0000CC"/>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99FF"/>
                    </a:solidFill>
                  </a:tcPr>
                </a:tc>
                <a:tc>
                  <a:txBody>
                    <a:bodyPr/>
                    <a:lstStyle/>
                    <a:p>
                      <a:pPr algn="ctr">
                        <a:spcAft>
                          <a:spcPts val="0"/>
                        </a:spcAft>
                      </a:pPr>
                      <a:r>
                        <a:rPr lang="es-ES_tradnl" sz="1400" dirty="0">
                          <a:latin typeface="Arial" pitchFamily="34" charset="0"/>
                          <a:ea typeface="Times New Roman"/>
                          <a:cs typeface="Arial" pitchFamily="34" charset="0"/>
                        </a:rPr>
                        <a:t>Temporal</a:t>
                      </a:r>
                    </a:p>
                    <a:p>
                      <a:pPr algn="ctr">
                        <a:spcAft>
                          <a:spcPts val="0"/>
                        </a:spcAft>
                      </a:pPr>
                      <a:r>
                        <a:rPr lang="es-ES_tradnl" sz="1400" b="1" dirty="0">
                          <a:solidFill>
                            <a:srgbClr val="FFFF00"/>
                          </a:solidFill>
                          <a:latin typeface="Arial" pitchFamily="34" charset="0"/>
                          <a:ea typeface="Times New Roman"/>
                          <a:cs typeface="Arial" pitchFamily="34" charset="0"/>
                        </a:rPr>
                        <a:t>(Reversión)</a:t>
                      </a:r>
                      <a:endParaRPr lang="es-ES_tradnl" sz="1400" dirty="0">
                        <a:solidFill>
                          <a:srgbClr val="FFFF00"/>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400" b="1" dirty="0">
                          <a:solidFill>
                            <a:schemeClr val="tx1"/>
                          </a:solidFill>
                          <a:latin typeface="Arial" pitchFamily="34" charset="0"/>
                          <a:ea typeface="Times New Roman"/>
                          <a:cs typeface="Arial" pitchFamily="34" charset="0"/>
                        </a:rPr>
                        <a:t>13.1</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2"/>
                  </a:ext>
                </a:extLst>
              </a:tr>
              <a:tr h="162664">
                <a:tc>
                  <a:txBody>
                    <a:bodyPr/>
                    <a:lstStyle/>
                    <a:p>
                      <a:pPr algn="ctr">
                        <a:spcAft>
                          <a:spcPts val="0"/>
                        </a:spcAft>
                      </a:pPr>
                      <a:r>
                        <a:rPr lang="es-ES_tradnl" sz="1400" b="1" dirty="0">
                          <a:solidFill>
                            <a:srgbClr val="0000CC"/>
                          </a:solidFill>
                          <a:latin typeface="Arial"/>
                          <a:ea typeface="Times New Roman"/>
                          <a:cs typeface="Times New Roman"/>
                        </a:rPr>
                        <a:t>TOTAL</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00CC"/>
                          </a:solidFill>
                          <a:latin typeface="Arial"/>
                          <a:ea typeface="Times New Roman"/>
                          <a:cs typeface="Times New Roman"/>
                        </a:rPr>
                        <a:t>10.000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00CC"/>
                          </a:solidFill>
                          <a:latin typeface="Arial"/>
                          <a:ea typeface="Times New Roman"/>
                          <a:cs typeface="Times New Roman"/>
                        </a:rPr>
                        <a:t>10.000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00CC"/>
                          </a:solidFill>
                          <a:latin typeface="Arial"/>
                          <a:ea typeface="Times New Roman"/>
                          <a:cs typeface="Times New Roman"/>
                        </a:rPr>
                        <a:t>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00CC"/>
                          </a:solidFill>
                          <a:latin typeface="Arial"/>
                          <a:ea typeface="Times New Roman"/>
                          <a:cs typeface="Times New Roman"/>
                        </a:rPr>
                        <a:t>0</a:t>
                      </a: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endParaRPr lang="es-ES_tradnl" sz="14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endParaRPr lang="es-ES_tradnl" sz="14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bl>
          </a:graphicData>
        </a:graphic>
      </p:graphicFrame>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47" name="3 Marcador de número de diapositiva"/>
          <p:cNvSpPr>
            <a:spLocks noGrp="1"/>
          </p:cNvSpPr>
          <p:nvPr>
            <p:ph type="sldNum" sz="quarter" idx="12"/>
          </p:nvPr>
        </p:nvSpPr>
        <p:spPr>
          <a:xfrm>
            <a:off x="7518400" y="6324600"/>
            <a:ext cx="2311400" cy="476250"/>
          </a:xfrm>
        </p:spPr>
        <p:txBody>
          <a:bodyPr/>
          <a:lstStyle/>
          <a:p>
            <a:fld id="{060922D4-83BC-4259-A2AF-01E94DD371A4}" type="slidenum">
              <a:rPr lang="es-ES_tradnl">
                <a:solidFill>
                  <a:srgbClr val="000000"/>
                </a:solidFill>
              </a:rPr>
              <a:pPr/>
              <a:t>101</a:t>
            </a:fld>
            <a:endParaRPr lang="es-ES_tradnl" dirty="0">
              <a:solidFill>
                <a:srgbClr val="000000"/>
              </a:solidFill>
            </a:endParaRPr>
          </a:p>
        </p:txBody>
      </p:sp>
      <p:sp>
        <p:nvSpPr>
          <p:cNvPr id="92164" name="Rectangle 4"/>
          <p:cNvSpPr>
            <a:spLocks noChangeArrowheads="1"/>
          </p:cNvSpPr>
          <p:nvPr/>
        </p:nvSpPr>
        <p:spPr bwMode="auto">
          <a:xfrm>
            <a:off x="6272081" y="685800"/>
            <a:ext cx="3396764" cy="363946"/>
          </a:xfrm>
          <a:prstGeom prst="rect">
            <a:avLst/>
          </a:prstGeom>
          <a:noFill/>
          <a:ln w="9525">
            <a:noFill/>
            <a:miter lim="800000"/>
            <a:headEnd/>
            <a:tailEnd/>
          </a:ln>
        </p:spPr>
        <p:txBody>
          <a:bodyPr wrap="none" lIns="0" tIns="0" rIns="0" bIns="0">
            <a:spAutoFit/>
          </a:bodyPr>
          <a:lstStyle/>
          <a:p>
            <a:pPr algn="l"/>
            <a:r>
              <a:rPr lang="es-ES_tradnl" sz="1100">
                <a:solidFill>
                  <a:srgbClr val="000000"/>
                </a:solidFill>
              </a:rPr>
              <a:t>Gasto contabilizado en ejercicio anterior al</a:t>
            </a:r>
          </a:p>
          <a:p>
            <a:pPr algn="l">
              <a:spcBef>
                <a:spcPct val="15000"/>
              </a:spcBef>
            </a:pPr>
            <a:r>
              <a:rPr lang="es-ES_tradnl" sz="1100">
                <a:solidFill>
                  <a:srgbClr val="000000"/>
                </a:solidFill>
              </a:rPr>
              <a:t>devengo e imputado al ejercicio</a:t>
            </a:r>
          </a:p>
        </p:txBody>
      </p:sp>
      <p:sp>
        <p:nvSpPr>
          <p:cNvPr id="92166" name="Rectangle 6"/>
          <p:cNvSpPr>
            <a:spLocks noChangeArrowheads="1"/>
          </p:cNvSpPr>
          <p:nvPr/>
        </p:nvSpPr>
        <p:spPr bwMode="auto">
          <a:xfrm>
            <a:off x="859896" y="2546351"/>
            <a:ext cx="48090" cy="169277"/>
          </a:xfrm>
          <a:prstGeom prst="rect">
            <a:avLst/>
          </a:prstGeom>
          <a:noFill/>
          <a:ln w="9525">
            <a:noFill/>
            <a:miter lim="800000"/>
            <a:headEnd/>
            <a:tailEnd/>
          </a:ln>
        </p:spPr>
        <p:txBody>
          <a:bodyPr wrap="none" lIns="0" tIns="0" rIns="0" bIns="0">
            <a:spAutoFit/>
          </a:bodyPr>
          <a:lstStyle/>
          <a:p>
            <a:pPr algn="l"/>
            <a:r>
              <a:rPr lang="es-ES_tradnl" sz="1100">
                <a:solidFill>
                  <a:srgbClr val="000000"/>
                </a:solidFill>
              </a:rPr>
              <a:t> </a:t>
            </a:r>
            <a:endParaRPr lang="es-ES_tradnl" sz="1100"/>
          </a:p>
        </p:txBody>
      </p:sp>
      <p:sp>
        <p:nvSpPr>
          <p:cNvPr id="92177" name="Rectangle 17"/>
          <p:cNvSpPr>
            <a:spLocks noChangeArrowheads="1"/>
          </p:cNvSpPr>
          <p:nvPr/>
        </p:nvSpPr>
        <p:spPr bwMode="auto">
          <a:xfrm>
            <a:off x="1524000" y="104001"/>
            <a:ext cx="7638309" cy="276999"/>
          </a:xfrm>
          <a:prstGeom prst="rect">
            <a:avLst/>
          </a:prstGeom>
          <a:noFill/>
          <a:ln w="9525">
            <a:noFill/>
            <a:miter lim="800000"/>
            <a:headEnd/>
            <a:tailEnd/>
          </a:ln>
        </p:spPr>
        <p:txBody>
          <a:bodyPr wrap="none" lIns="0" tIns="0" rIns="0" bIns="0">
            <a:spAutoFit/>
          </a:bodyPr>
          <a:lstStyle/>
          <a:p>
            <a:pPr algn="l"/>
            <a:r>
              <a:rPr lang="es-ES_tradnl" sz="1800" b="1" dirty="0">
                <a:solidFill>
                  <a:srgbClr val="FF0000"/>
                </a:solidFill>
              </a:rPr>
              <a:t>IMPUTACIÓN TEMPORAL :   ESPECIALIDADES FISCALES  II</a:t>
            </a:r>
            <a:endParaRPr lang="es-ES_tradnl" sz="1800" dirty="0"/>
          </a:p>
        </p:txBody>
      </p:sp>
      <p:sp>
        <p:nvSpPr>
          <p:cNvPr id="92178" name="AutoShape 18"/>
          <p:cNvSpPr>
            <a:spLocks noChangeArrowheads="1"/>
          </p:cNvSpPr>
          <p:nvPr/>
        </p:nvSpPr>
        <p:spPr bwMode="auto">
          <a:xfrm>
            <a:off x="247650" y="3160713"/>
            <a:ext cx="1871133" cy="576262"/>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100"/>
          </a:p>
        </p:txBody>
      </p:sp>
      <p:sp>
        <p:nvSpPr>
          <p:cNvPr id="92179" name="Rectangle 19"/>
          <p:cNvSpPr>
            <a:spLocks noChangeArrowheads="1"/>
          </p:cNvSpPr>
          <p:nvPr/>
        </p:nvSpPr>
        <p:spPr bwMode="auto">
          <a:xfrm>
            <a:off x="414891" y="3243263"/>
            <a:ext cx="1526059" cy="380873"/>
          </a:xfrm>
          <a:prstGeom prst="rect">
            <a:avLst/>
          </a:prstGeom>
          <a:noFill/>
          <a:ln w="9525">
            <a:noFill/>
            <a:miter lim="800000"/>
            <a:headEnd/>
            <a:tailEnd/>
          </a:ln>
        </p:spPr>
        <p:txBody>
          <a:bodyPr wrap="none" lIns="0" tIns="0" rIns="0" bIns="0">
            <a:spAutoFit/>
          </a:bodyPr>
          <a:lstStyle/>
          <a:p>
            <a:r>
              <a:rPr lang="es-ES_tradnl" sz="1100" b="1" dirty="0">
                <a:solidFill>
                  <a:srgbClr val="0000FF"/>
                </a:solidFill>
              </a:rPr>
              <a:t>CONTABILIZACIÓN</a:t>
            </a:r>
          </a:p>
          <a:p>
            <a:pPr>
              <a:spcBef>
                <a:spcPct val="25000"/>
              </a:spcBef>
            </a:pPr>
            <a:r>
              <a:rPr lang="es-ES_tradnl" sz="1100" b="1" u="sng" dirty="0">
                <a:solidFill>
                  <a:srgbClr val="0000FF"/>
                </a:solidFill>
              </a:rPr>
              <a:t>INCORRECTA</a:t>
            </a:r>
            <a:endParaRPr lang="es-ES_tradnl" sz="1100" u="sng" dirty="0"/>
          </a:p>
        </p:txBody>
      </p:sp>
      <p:sp>
        <p:nvSpPr>
          <p:cNvPr id="92180" name="AutoShape 20"/>
          <p:cNvSpPr>
            <a:spLocks noChangeArrowheads="1"/>
          </p:cNvSpPr>
          <p:nvPr/>
        </p:nvSpPr>
        <p:spPr bwMode="auto">
          <a:xfrm>
            <a:off x="2517776" y="1514476"/>
            <a:ext cx="1092068" cy="360363"/>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100"/>
          </a:p>
        </p:txBody>
      </p:sp>
      <p:sp>
        <p:nvSpPr>
          <p:cNvPr id="92181" name="Rectangle 21"/>
          <p:cNvSpPr>
            <a:spLocks noChangeArrowheads="1"/>
          </p:cNvSpPr>
          <p:nvPr/>
        </p:nvSpPr>
        <p:spPr bwMode="auto">
          <a:xfrm>
            <a:off x="2713832" y="1603376"/>
            <a:ext cx="641201" cy="169277"/>
          </a:xfrm>
          <a:prstGeom prst="rect">
            <a:avLst/>
          </a:prstGeom>
          <a:noFill/>
          <a:ln w="9525">
            <a:noFill/>
            <a:miter lim="800000"/>
            <a:headEnd/>
            <a:tailEnd/>
          </a:ln>
        </p:spPr>
        <p:txBody>
          <a:bodyPr wrap="none" lIns="0" tIns="0" rIns="0" bIns="0">
            <a:spAutoFit/>
          </a:bodyPr>
          <a:lstStyle/>
          <a:p>
            <a:r>
              <a:rPr lang="es-ES_tradnl" sz="1100" b="1">
                <a:solidFill>
                  <a:srgbClr val="0000FF"/>
                </a:solidFill>
              </a:rPr>
              <a:t>GASTOS</a:t>
            </a:r>
            <a:endParaRPr lang="es-ES_tradnl" sz="1100"/>
          </a:p>
        </p:txBody>
      </p:sp>
      <p:sp>
        <p:nvSpPr>
          <p:cNvPr id="92182" name="AutoShape 22"/>
          <p:cNvSpPr>
            <a:spLocks noChangeArrowheads="1"/>
          </p:cNvSpPr>
          <p:nvPr/>
        </p:nvSpPr>
        <p:spPr bwMode="auto">
          <a:xfrm>
            <a:off x="2517776" y="5059363"/>
            <a:ext cx="1092068" cy="360362"/>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100"/>
          </a:p>
        </p:txBody>
      </p:sp>
      <p:sp>
        <p:nvSpPr>
          <p:cNvPr id="92183" name="Rectangle 23"/>
          <p:cNvSpPr>
            <a:spLocks noChangeArrowheads="1"/>
          </p:cNvSpPr>
          <p:nvPr/>
        </p:nvSpPr>
        <p:spPr bwMode="auto">
          <a:xfrm>
            <a:off x="2627842" y="5148263"/>
            <a:ext cx="839974" cy="169277"/>
          </a:xfrm>
          <a:prstGeom prst="rect">
            <a:avLst/>
          </a:prstGeom>
          <a:noFill/>
          <a:ln w="9525">
            <a:noFill/>
            <a:miter lim="800000"/>
            <a:headEnd/>
            <a:tailEnd/>
          </a:ln>
        </p:spPr>
        <p:txBody>
          <a:bodyPr wrap="none" lIns="0" tIns="0" rIns="0" bIns="0">
            <a:spAutoFit/>
          </a:bodyPr>
          <a:lstStyle/>
          <a:p>
            <a:r>
              <a:rPr lang="es-ES_tradnl" sz="1100" b="1">
                <a:solidFill>
                  <a:srgbClr val="0000FF"/>
                </a:solidFill>
              </a:rPr>
              <a:t>INGRESOS</a:t>
            </a:r>
            <a:endParaRPr lang="es-ES_tradnl" sz="1100"/>
          </a:p>
        </p:txBody>
      </p:sp>
      <p:sp>
        <p:nvSpPr>
          <p:cNvPr id="92184" name="Line 24"/>
          <p:cNvSpPr>
            <a:spLocks noChangeShapeType="1"/>
          </p:cNvSpPr>
          <p:nvPr/>
        </p:nvSpPr>
        <p:spPr bwMode="auto">
          <a:xfrm flipV="1">
            <a:off x="2146300" y="1981201"/>
            <a:ext cx="412750" cy="1103313"/>
          </a:xfrm>
          <a:prstGeom prst="line">
            <a:avLst/>
          </a:prstGeom>
          <a:noFill/>
          <a:ln w="9525">
            <a:solidFill>
              <a:srgbClr val="009900"/>
            </a:solidFill>
            <a:round/>
            <a:headEnd/>
            <a:tailEnd type="stealth" w="med" len="med"/>
          </a:ln>
          <a:effectLst/>
        </p:spPr>
        <p:txBody>
          <a:bodyPr wrap="none" anchor="ctr"/>
          <a:lstStyle/>
          <a:p>
            <a:endParaRPr lang="es-ES_tradnl" sz="1100"/>
          </a:p>
        </p:txBody>
      </p:sp>
      <p:sp>
        <p:nvSpPr>
          <p:cNvPr id="92185" name="AutoShape 25"/>
          <p:cNvSpPr>
            <a:spLocks noChangeArrowheads="1"/>
          </p:cNvSpPr>
          <p:nvPr/>
        </p:nvSpPr>
        <p:spPr bwMode="auto">
          <a:xfrm>
            <a:off x="4048389" y="609601"/>
            <a:ext cx="1637242" cy="576263"/>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100"/>
          </a:p>
        </p:txBody>
      </p:sp>
      <p:sp>
        <p:nvSpPr>
          <p:cNvPr id="92186" name="Rectangle 26"/>
          <p:cNvSpPr>
            <a:spLocks noChangeArrowheads="1"/>
          </p:cNvSpPr>
          <p:nvPr/>
        </p:nvSpPr>
        <p:spPr bwMode="auto">
          <a:xfrm>
            <a:off x="4270244" y="687389"/>
            <a:ext cx="1213474" cy="389337"/>
          </a:xfrm>
          <a:prstGeom prst="rect">
            <a:avLst/>
          </a:prstGeom>
          <a:noFill/>
          <a:ln w="9525">
            <a:noFill/>
            <a:miter lim="800000"/>
            <a:headEnd/>
            <a:tailEnd/>
          </a:ln>
        </p:spPr>
        <p:txBody>
          <a:bodyPr wrap="none" lIns="0" tIns="0" rIns="0" bIns="0">
            <a:spAutoFit/>
          </a:bodyPr>
          <a:lstStyle/>
          <a:p>
            <a:r>
              <a:rPr lang="es-ES_tradnl" sz="1100" b="1">
                <a:solidFill>
                  <a:srgbClr val="0000FF"/>
                </a:solidFill>
              </a:rPr>
              <a:t>ANTICIPACIÓN</a:t>
            </a:r>
          </a:p>
          <a:p>
            <a:pPr>
              <a:spcBef>
                <a:spcPct val="30000"/>
              </a:spcBef>
            </a:pPr>
            <a:r>
              <a:rPr lang="es-ES_tradnl" sz="1100" b="1">
                <a:solidFill>
                  <a:srgbClr val="0000FF"/>
                </a:solidFill>
              </a:rPr>
              <a:t>GASTOS</a:t>
            </a:r>
            <a:endParaRPr lang="es-ES_tradnl" sz="1100"/>
          </a:p>
        </p:txBody>
      </p:sp>
      <p:sp>
        <p:nvSpPr>
          <p:cNvPr id="92187" name="Line 27"/>
          <p:cNvSpPr>
            <a:spLocks noChangeShapeType="1"/>
          </p:cNvSpPr>
          <p:nvPr/>
        </p:nvSpPr>
        <p:spPr bwMode="auto">
          <a:xfrm flipV="1">
            <a:off x="3632200" y="1189038"/>
            <a:ext cx="330200" cy="228600"/>
          </a:xfrm>
          <a:prstGeom prst="line">
            <a:avLst/>
          </a:prstGeom>
          <a:noFill/>
          <a:ln w="9525">
            <a:solidFill>
              <a:srgbClr val="009900"/>
            </a:solidFill>
            <a:round/>
            <a:headEnd/>
            <a:tailEnd type="stealth" w="med" len="med"/>
          </a:ln>
          <a:effectLst/>
        </p:spPr>
        <p:txBody>
          <a:bodyPr wrap="none" anchor="ctr"/>
          <a:lstStyle/>
          <a:p>
            <a:endParaRPr lang="es-ES_tradnl" sz="1100"/>
          </a:p>
        </p:txBody>
      </p:sp>
      <p:sp>
        <p:nvSpPr>
          <p:cNvPr id="92188" name="Rectangle 28"/>
          <p:cNvSpPr>
            <a:spLocks noChangeArrowheads="1"/>
          </p:cNvSpPr>
          <p:nvPr/>
        </p:nvSpPr>
        <p:spPr bwMode="auto">
          <a:xfrm>
            <a:off x="5943600" y="801689"/>
            <a:ext cx="150682" cy="169277"/>
          </a:xfrm>
          <a:prstGeom prst="rect">
            <a:avLst/>
          </a:prstGeom>
          <a:noFill/>
          <a:ln w="9525">
            <a:noFill/>
            <a:miter lim="800000"/>
            <a:headEnd/>
            <a:tailEnd/>
          </a:ln>
        </p:spPr>
        <p:txBody>
          <a:bodyPr wrap="none" lIns="0" tIns="0" rIns="0" bIns="0">
            <a:spAutoFit/>
          </a:bodyPr>
          <a:lstStyle/>
          <a:p>
            <a:pPr algn="l"/>
            <a:r>
              <a:rPr lang="es-ES_tradnl" sz="1100">
                <a:solidFill>
                  <a:srgbClr val="FF0000"/>
                </a:solidFill>
                <a:sym typeface="Monotype Sorts" charset="2"/>
              </a:rPr>
              <a:t></a:t>
            </a:r>
            <a:endParaRPr lang="es-ES_tradnl" sz="1100"/>
          </a:p>
        </p:txBody>
      </p:sp>
      <p:sp>
        <p:nvSpPr>
          <p:cNvPr id="92189" name="Line 29"/>
          <p:cNvSpPr>
            <a:spLocks noChangeShapeType="1"/>
          </p:cNvSpPr>
          <p:nvPr/>
        </p:nvSpPr>
        <p:spPr bwMode="auto">
          <a:xfrm>
            <a:off x="3632200" y="1951038"/>
            <a:ext cx="330200" cy="228600"/>
          </a:xfrm>
          <a:prstGeom prst="line">
            <a:avLst/>
          </a:prstGeom>
          <a:noFill/>
          <a:ln w="9525">
            <a:solidFill>
              <a:srgbClr val="009900"/>
            </a:solidFill>
            <a:round/>
            <a:headEnd/>
            <a:tailEnd type="stealth" w="med" len="med"/>
          </a:ln>
          <a:effectLst/>
        </p:spPr>
        <p:txBody>
          <a:bodyPr wrap="none" anchor="ctr"/>
          <a:lstStyle/>
          <a:p>
            <a:endParaRPr lang="es-ES_tradnl" sz="1100"/>
          </a:p>
        </p:txBody>
      </p:sp>
      <p:sp>
        <p:nvSpPr>
          <p:cNvPr id="92190" name="AutoShape 30"/>
          <p:cNvSpPr>
            <a:spLocks noChangeArrowheads="1"/>
          </p:cNvSpPr>
          <p:nvPr/>
        </p:nvSpPr>
        <p:spPr bwMode="auto">
          <a:xfrm>
            <a:off x="4048389" y="4187826"/>
            <a:ext cx="1637242" cy="576263"/>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100"/>
          </a:p>
        </p:txBody>
      </p:sp>
      <p:sp>
        <p:nvSpPr>
          <p:cNvPr id="92191" name="Rectangle 31"/>
          <p:cNvSpPr>
            <a:spLocks noChangeArrowheads="1"/>
          </p:cNvSpPr>
          <p:nvPr/>
        </p:nvSpPr>
        <p:spPr bwMode="auto">
          <a:xfrm>
            <a:off x="4270244" y="4265614"/>
            <a:ext cx="1213474" cy="389337"/>
          </a:xfrm>
          <a:prstGeom prst="rect">
            <a:avLst/>
          </a:prstGeom>
          <a:noFill/>
          <a:ln w="9525">
            <a:noFill/>
            <a:miter lim="800000"/>
            <a:headEnd/>
            <a:tailEnd/>
          </a:ln>
        </p:spPr>
        <p:txBody>
          <a:bodyPr wrap="none" lIns="0" tIns="0" rIns="0" bIns="0">
            <a:spAutoFit/>
          </a:bodyPr>
          <a:lstStyle/>
          <a:p>
            <a:r>
              <a:rPr lang="es-ES_tradnl" sz="1100" b="1">
                <a:solidFill>
                  <a:srgbClr val="0000FF"/>
                </a:solidFill>
              </a:rPr>
              <a:t>ANTICIPACIÓN</a:t>
            </a:r>
          </a:p>
          <a:p>
            <a:pPr>
              <a:spcBef>
                <a:spcPct val="30000"/>
              </a:spcBef>
            </a:pPr>
            <a:r>
              <a:rPr lang="es-ES_tradnl" sz="1100" b="1">
                <a:solidFill>
                  <a:srgbClr val="0000FF"/>
                </a:solidFill>
              </a:rPr>
              <a:t>INGRESOS</a:t>
            </a:r>
            <a:endParaRPr lang="es-ES_tradnl" sz="1100"/>
          </a:p>
        </p:txBody>
      </p:sp>
      <p:sp>
        <p:nvSpPr>
          <p:cNvPr id="92192" name="Line 32"/>
          <p:cNvSpPr>
            <a:spLocks noChangeShapeType="1"/>
          </p:cNvSpPr>
          <p:nvPr/>
        </p:nvSpPr>
        <p:spPr bwMode="auto">
          <a:xfrm flipV="1">
            <a:off x="3632200" y="4767263"/>
            <a:ext cx="330200" cy="228600"/>
          </a:xfrm>
          <a:prstGeom prst="line">
            <a:avLst/>
          </a:prstGeom>
          <a:noFill/>
          <a:ln w="9525">
            <a:solidFill>
              <a:srgbClr val="009900"/>
            </a:solidFill>
            <a:round/>
            <a:headEnd/>
            <a:tailEnd type="stealth" w="med" len="med"/>
          </a:ln>
          <a:effectLst/>
        </p:spPr>
        <p:txBody>
          <a:bodyPr wrap="none" anchor="ctr"/>
          <a:lstStyle/>
          <a:p>
            <a:endParaRPr lang="es-ES_tradnl" sz="1100"/>
          </a:p>
        </p:txBody>
      </p:sp>
      <p:sp>
        <p:nvSpPr>
          <p:cNvPr id="92194" name="Line 34"/>
          <p:cNvSpPr>
            <a:spLocks noChangeShapeType="1"/>
          </p:cNvSpPr>
          <p:nvPr/>
        </p:nvSpPr>
        <p:spPr bwMode="auto">
          <a:xfrm>
            <a:off x="3632200" y="5529263"/>
            <a:ext cx="330200" cy="228600"/>
          </a:xfrm>
          <a:prstGeom prst="line">
            <a:avLst/>
          </a:prstGeom>
          <a:noFill/>
          <a:ln w="9525">
            <a:solidFill>
              <a:srgbClr val="009900"/>
            </a:solidFill>
            <a:round/>
            <a:headEnd/>
            <a:tailEnd type="stealth" w="med" len="med"/>
          </a:ln>
          <a:effectLst/>
        </p:spPr>
        <p:txBody>
          <a:bodyPr wrap="none" anchor="ctr"/>
          <a:lstStyle/>
          <a:p>
            <a:endParaRPr lang="es-ES_tradnl" sz="1100"/>
          </a:p>
        </p:txBody>
      </p:sp>
      <p:sp>
        <p:nvSpPr>
          <p:cNvPr id="92195" name="AutoShape 35"/>
          <p:cNvSpPr>
            <a:spLocks noChangeArrowheads="1"/>
          </p:cNvSpPr>
          <p:nvPr/>
        </p:nvSpPr>
        <p:spPr bwMode="auto">
          <a:xfrm>
            <a:off x="4046670" y="5661248"/>
            <a:ext cx="1637242" cy="576262"/>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100"/>
          </a:p>
        </p:txBody>
      </p:sp>
      <p:sp>
        <p:nvSpPr>
          <p:cNvPr id="92196" name="Rectangle 36"/>
          <p:cNvSpPr>
            <a:spLocks noChangeArrowheads="1"/>
          </p:cNvSpPr>
          <p:nvPr/>
        </p:nvSpPr>
        <p:spPr bwMode="auto">
          <a:xfrm>
            <a:off x="4273683" y="5733256"/>
            <a:ext cx="1211870" cy="389337"/>
          </a:xfrm>
          <a:prstGeom prst="rect">
            <a:avLst/>
          </a:prstGeom>
          <a:noFill/>
          <a:ln w="9525">
            <a:noFill/>
            <a:miter lim="800000"/>
            <a:headEnd/>
            <a:tailEnd/>
          </a:ln>
        </p:spPr>
        <p:txBody>
          <a:bodyPr wrap="none" lIns="0" tIns="0" rIns="0" bIns="0">
            <a:spAutoFit/>
          </a:bodyPr>
          <a:lstStyle/>
          <a:p>
            <a:r>
              <a:rPr lang="es-ES_tradnl" sz="1100" b="1" dirty="0">
                <a:solidFill>
                  <a:srgbClr val="0000FF"/>
                </a:solidFill>
              </a:rPr>
              <a:t>DIFERIMIENTO</a:t>
            </a:r>
          </a:p>
          <a:p>
            <a:pPr>
              <a:spcBef>
                <a:spcPct val="30000"/>
              </a:spcBef>
            </a:pPr>
            <a:r>
              <a:rPr lang="es-ES_tradnl" sz="1100" b="1" dirty="0">
                <a:solidFill>
                  <a:srgbClr val="0000FF"/>
                </a:solidFill>
              </a:rPr>
              <a:t>INGRESOS</a:t>
            </a:r>
            <a:endParaRPr lang="es-ES_tradnl" sz="1100" dirty="0"/>
          </a:p>
        </p:txBody>
      </p:sp>
      <p:sp>
        <p:nvSpPr>
          <p:cNvPr id="92198" name="AutoShape 38"/>
          <p:cNvSpPr>
            <a:spLocks noChangeArrowheads="1"/>
          </p:cNvSpPr>
          <p:nvPr/>
        </p:nvSpPr>
        <p:spPr bwMode="auto">
          <a:xfrm>
            <a:off x="4046670" y="2141538"/>
            <a:ext cx="1637242" cy="576262"/>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100"/>
          </a:p>
        </p:txBody>
      </p:sp>
      <p:sp>
        <p:nvSpPr>
          <p:cNvPr id="92199" name="Rectangle 39"/>
          <p:cNvSpPr>
            <a:spLocks noChangeArrowheads="1"/>
          </p:cNvSpPr>
          <p:nvPr/>
        </p:nvSpPr>
        <p:spPr bwMode="auto">
          <a:xfrm>
            <a:off x="4273683" y="2219325"/>
            <a:ext cx="1211870" cy="389337"/>
          </a:xfrm>
          <a:prstGeom prst="rect">
            <a:avLst/>
          </a:prstGeom>
          <a:noFill/>
          <a:ln w="9525">
            <a:noFill/>
            <a:miter lim="800000"/>
            <a:headEnd/>
            <a:tailEnd/>
          </a:ln>
        </p:spPr>
        <p:txBody>
          <a:bodyPr wrap="none" lIns="0" tIns="0" rIns="0" bIns="0">
            <a:spAutoFit/>
          </a:bodyPr>
          <a:lstStyle/>
          <a:p>
            <a:r>
              <a:rPr lang="es-ES_tradnl" sz="1100" b="1">
                <a:solidFill>
                  <a:srgbClr val="0000FF"/>
                </a:solidFill>
              </a:rPr>
              <a:t>DIFERIMIENTO</a:t>
            </a:r>
          </a:p>
          <a:p>
            <a:pPr>
              <a:spcBef>
                <a:spcPct val="30000"/>
              </a:spcBef>
            </a:pPr>
            <a:r>
              <a:rPr lang="es-ES_tradnl" sz="1100" b="1">
                <a:solidFill>
                  <a:srgbClr val="0000FF"/>
                </a:solidFill>
              </a:rPr>
              <a:t>GASTOS</a:t>
            </a:r>
            <a:endParaRPr lang="es-ES_tradnl" sz="1100"/>
          </a:p>
        </p:txBody>
      </p:sp>
      <p:sp>
        <p:nvSpPr>
          <p:cNvPr id="92200" name="Rectangle 40"/>
          <p:cNvSpPr>
            <a:spLocks noChangeArrowheads="1"/>
          </p:cNvSpPr>
          <p:nvPr/>
        </p:nvSpPr>
        <p:spPr bwMode="auto">
          <a:xfrm>
            <a:off x="5943600" y="2190751"/>
            <a:ext cx="150682" cy="169277"/>
          </a:xfrm>
          <a:prstGeom prst="rect">
            <a:avLst/>
          </a:prstGeom>
          <a:noFill/>
          <a:ln w="9525">
            <a:noFill/>
            <a:miter lim="800000"/>
            <a:headEnd/>
            <a:tailEnd/>
          </a:ln>
        </p:spPr>
        <p:txBody>
          <a:bodyPr wrap="none" lIns="0" tIns="0" rIns="0" bIns="0">
            <a:spAutoFit/>
          </a:bodyPr>
          <a:lstStyle/>
          <a:p>
            <a:pPr algn="l"/>
            <a:r>
              <a:rPr lang="es-ES_tradnl" sz="1100">
                <a:solidFill>
                  <a:srgbClr val="FF0000"/>
                </a:solidFill>
                <a:sym typeface="Monotype Sorts" charset="2"/>
              </a:rPr>
              <a:t></a:t>
            </a:r>
            <a:endParaRPr lang="es-ES_tradnl" sz="1100"/>
          </a:p>
        </p:txBody>
      </p:sp>
      <p:sp>
        <p:nvSpPr>
          <p:cNvPr id="92205" name="Rectangle 45"/>
          <p:cNvSpPr>
            <a:spLocks noChangeArrowheads="1"/>
          </p:cNvSpPr>
          <p:nvPr/>
        </p:nvSpPr>
        <p:spPr bwMode="auto">
          <a:xfrm>
            <a:off x="6273800" y="2074863"/>
            <a:ext cx="3411190" cy="363946"/>
          </a:xfrm>
          <a:prstGeom prst="rect">
            <a:avLst/>
          </a:prstGeom>
          <a:noFill/>
          <a:ln w="9525">
            <a:noFill/>
            <a:miter lim="800000"/>
            <a:headEnd/>
            <a:tailEnd/>
          </a:ln>
        </p:spPr>
        <p:txBody>
          <a:bodyPr wrap="none" lIns="0" tIns="0" rIns="0" bIns="0">
            <a:spAutoFit/>
          </a:bodyPr>
          <a:lstStyle/>
          <a:p>
            <a:pPr algn="l"/>
            <a:r>
              <a:rPr lang="es-ES_tradnl" sz="1100">
                <a:solidFill>
                  <a:srgbClr val="000000"/>
                </a:solidFill>
              </a:rPr>
              <a:t>Gasto contabilizado en período posterior al</a:t>
            </a:r>
          </a:p>
          <a:p>
            <a:pPr algn="l">
              <a:spcBef>
                <a:spcPct val="15000"/>
              </a:spcBef>
            </a:pPr>
            <a:r>
              <a:rPr lang="es-ES_tradnl" sz="1100">
                <a:solidFill>
                  <a:srgbClr val="000000"/>
                </a:solidFill>
              </a:rPr>
              <a:t>devengo</a:t>
            </a:r>
          </a:p>
        </p:txBody>
      </p:sp>
      <p:sp>
        <p:nvSpPr>
          <p:cNvPr id="92206" name="Rectangle 46"/>
          <p:cNvSpPr>
            <a:spLocks noChangeArrowheads="1"/>
          </p:cNvSpPr>
          <p:nvPr/>
        </p:nvSpPr>
        <p:spPr bwMode="auto">
          <a:xfrm>
            <a:off x="6357156" y="2590801"/>
            <a:ext cx="3444854" cy="363946"/>
          </a:xfrm>
          <a:prstGeom prst="rect">
            <a:avLst/>
          </a:prstGeom>
          <a:noFill/>
          <a:ln w="9525">
            <a:noFill/>
            <a:miter lim="800000"/>
            <a:headEnd/>
            <a:tailEnd/>
          </a:ln>
        </p:spPr>
        <p:txBody>
          <a:bodyPr wrap="none" lIns="0" tIns="0" rIns="0" bIns="0">
            <a:spAutoFit/>
          </a:bodyPr>
          <a:lstStyle/>
          <a:p>
            <a:pPr algn="l"/>
            <a:r>
              <a:rPr lang="es-ES_tradnl" sz="1100" dirty="0">
                <a:solidFill>
                  <a:srgbClr val="D60093"/>
                </a:solidFill>
              </a:rPr>
              <a:t>•</a:t>
            </a:r>
            <a:r>
              <a:rPr lang="es-ES_tradnl" sz="1100" dirty="0">
                <a:solidFill>
                  <a:srgbClr val="000000"/>
                </a:solidFill>
              </a:rPr>
              <a:t>   Solicitud devolución ingresos indebidos</a:t>
            </a:r>
          </a:p>
          <a:p>
            <a:pPr algn="l">
              <a:spcBef>
                <a:spcPct val="15000"/>
              </a:spcBef>
            </a:pPr>
            <a:r>
              <a:rPr lang="es-ES_tradnl" sz="1100" dirty="0">
                <a:solidFill>
                  <a:srgbClr val="000000"/>
                </a:solidFill>
              </a:rPr>
              <a:t>     y  ajuste (+) en ejercicio contabilización</a:t>
            </a:r>
          </a:p>
        </p:txBody>
      </p:sp>
      <p:sp>
        <p:nvSpPr>
          <p:cNvPr id="92207" name="Rectangle 47"/>
          <p:cNvSpPr>
            <a:spLocks noChangeArrowheads="1"/>
          </p:cNvSpPr>
          <p:nvPr/>
        </p:nvSpPr>
        <p:spPr bwMode="auto">
          <a:xfrm>
            <a:off x="6357157" y="3101975"/>
            <a:ext cx="3606757" cy="363946"/>
          </a:xfrm>
          <a:prstGeom prst="rect">
            <a:avLst/>
          </a:prstGeom>
          <a:noFill/>
          <a:ln w="9525">
            <a:noFill/>
            <a:miter lim="800000"/>
            <a:headEnd/>
            <a:tailEnd/>
          </a:ln>
        </p:spPr>
        <p:txBody>
          <a:bodyPr wrap="none" lIns="0" tIns="0" rIns="0" bIns="0">
            <a:spAutoFit/>
          </a:bodyPr>
          <a:lstStyle/>
          <a:p>
            <a:pPr algn="l"/>
            <a:r>
              <a:rPr lang="es-ES_tradnl" sz="1100" dirty="0">
                <a:solidFill>
                  <a:srgbClr val="D60093"/>
                </a:solidFill>
              </a:rPr>
              <a:t>•</a:t>
            </a:r>
            <a:r>
              <a:rPr lang="es-ES_tradnl" sz="1100" dirty="0">
                <a:solidFill>
                  <a:srgbClr val="000000"/>
                </a:solidFill>
              </a:rPr>
              <a:t>   </a:t>
            </a:r>
            <a:r>
              <a:rPr lang="es-ES_tradnl" sz="1100" b="1" dirty="0" err="1">
                <a:solidFill>
                  <a:srgbClr val="FF0000"/>
                </a:solidFill>
              </a:rPr>
              <a:t>Admon</a:t>
            </a:r>
            <a:r>
              <a:rPr lang="es-ES_tradnl" sz="1100" b="1" dirty="0">
                <a:solidFill>
                  <a:srgbClr val="FF0000"/>
                </a:solidFill>
              </a:rPr>
              <a:t>. permite</a:t>
            </a:r>
            <a:r>
              <a:rPr lang="es-ES_tradnl" sz="1100" dirty="0">
                <a:solidFill>
                  <a:srgbClr val="000000"/>
                </a:solidFill>
              </a:rPr>
              <a:t> deducir gasto en ejercicio</a:t>
            </a:r>
          </a:p>
          <a:p>
            <a:pPr algn="l">
              <a:spcBef>
                <a:spcPct val="15000"/>
              </a:spcBef>
            </a:pPr>
            <a:r>
              <a:rPr lang="es-ES_tradnl" sz="1100" dirty="0">
                <a:solidFill>
                  <a:srgbClr val="000000"/>
                </a:solidFill>
              </a:rPr>
              <a:t>    contable si la tributación no es inferior</a:t>
            </a:r>
          </a:p>
        </p:txBody>
      </p:sp>
      <p:sp>
        <p:nvSpPr>
          <p:cNvPr id="92208" name="Line 48"/>
          <p:cNvSpPr>
            <a:spLocks noChangeShapeType="1"/>
          </p:cNvSpPr>
          <p:nvPr/>
        </p:nvSpPr>
        <p:spPr bwMode="auto">
          <a:xfrm>
            <a:off x="6201139" y="2624139"/>
            <a:ext cx="0" cy="846137"/>
          </a:xfrm>
          <a:prstGeom prst="line">
            <a:avLst/>
          </a:prstGeom>
          <a:noFill/>
          <a:ln w="9525">
            <a:solidFill>
              <a:srgbClr val="009900"/>
            </a:solidFill>
            <a:round/>
            <a:headEnd/>
            <a:tailEnd/>
          </a:ln>
          <a:effectLst/>
        </p:spPr>
        <p:txBody>
          <a:bodyPr wrap="none" anchor="ctr"/>
          <a:lstStyle/>
          <a:p>
            <a:endParaRPr lang="es-ES_tradnl" sz="1100"/>
          </a:p>
        </p:txBody>
      </p:sp>
      <p:sp>
        <p:nvSpPr>
          <p:cNvPr id="92243" name="Rectangle 83"/>
          <p:cNvSpPr>
            <a:spLocks noChangeArrowheads="1"/>
          </p:cNvSpPr>
          <p:nvPr/>
        </p:nvSpPr>
        <p:spPr bwMode="auto">
          <a:xfrm>
            <a:off x="5943600" y="4230689"/>
            <a:ext cx="150682" cy="169277"/>
          </a:xfrm>
          <a:prstGeom prst="rect">
            <a:avLst/>
          </a:prstGeom>
          <a:noFill/>
          <a:ln w="9525">
            <a:noFill/>
            <a:miter lim="800000"/>
            <a:headEnd/>
            <a:tailEnd/>
          </a:ln>
        </p:spPr>
        <p:txBody>
          <a:bodyPr wrap="none" lIns="0" tIns="0" rIns="0" bIns="0">
            <a:spAutoFit/>
          </a:bodyPr>
          <a:lstStyle/>
          <a:p>
            <a:pPr algn="l"/>
            <a:r>
              <a:rPr lang="es-ES_tradnl" sz="1100" dirty="0">
                <a:solidFill>
                  <a:srgbClr val="FF0000"/>
                </a:solidFill>
                <a:sym typeface="Monotype Sorts" charset="2"/>
              </a:rPr>
              <a:t></a:t>
            </a:r>
            <a:endParaRPr lang="es-ES_tradnl" sz="1100" dirty="0"/>
          </a:p>
        </p:txBody>
      </p:sp>
      <p:sp>
        <p:nvSpPr>
          <p:cNvPr id="92244" name="Rectangle 84"/>
          <p:cNvSpPr>
            <a:spLocks noChangeArrowheads="1"/>
          </p:cNvSpPr>
          <p:nvPr/>
        </p:nvSpPr>
        <p:spPr bwMode="auto">
          <a:xfrm>
            <a:off x="6273801" y="4114801"/>
            <a:ext cx="3496150" cy="363946"/>
          </a:xfrm>
          <a:prstGeom prst="rect">
            <a:avLst/>
          </a:prstGeom>
          <a:noFill/>
          <a:ln w="9525">
            <a:noFill/>
            <a:miter lim="800000"/>
            <a:headEnd/>
            <a:tailEnd/>
          </a:ln>
        </p:spPr>
        <p:txBody>
          <a:bodyPr wrap="none" lIns="0" tIns="0" rIns="0" bIns="0">
            <a:spAutoFit/>
          </a:bodyPr>
          <a:lstStyle/>
          <a:p>
            <a:pPr algn="l"/>
            <a:r>
              <a:rPr lang="es-ES_tradnl" sz="1100">
                <a:solidFill>
                  <a:srgbClr val="000000"/>
                </a:solidFill>
              </a:rPr>
              <a:t>Ingreso contabilizado en período anterior al</a:t>
            </a:r>
          </a:p>
          <a:p>
            <a:pPr algn="l">
              <a:spcBef>
                <a:spcPct val="15000"/>
              </a:spcBef>
            </a:pPr>
            <a:r>
              <a:rPr lang="es-ES_tradnl" sz="1100">
                <a:solidFill>
                  <a:srgbClr val="000000"/>
                </a:solidFill>
              </a:rPr>
              <a:t>devengo</a:t>
            </a:r>
          </a:p>
        </p:txBody>
      </p:sp>
      <p:sp>
        <p:nvSpPr>
          <p:cNvPr id="92245" name="Rectangle 85"/>
          <p:cNvSpPr>
            <a:spLocks noChangeArrowheads="1"/>
          </p:cNvSpPr>
          <p:nvPr/>
        </p:nvSpPr>
        <p:spPr bwMode="auto">
          <a:xfrm>
            <a:off x="6504253" y="4630738"/>
            <a:ext cx="3379130" cy="363946"/>
          </a:xfrm>
          <a:prstGeom prst="rect">
            <a:avLst/>
          </a:prstGeom>
          <a:noFill/>
          <a:ln w="9525">
            <a:noFill/>
            <a:miter lim="800000"/>
            <a:headEnd/>
            <a:tailEnd/>
          </a:ln>
        </p:spPr>
        <p:txBody>
          <a:bodyPr wrap="none" lIns="0" tIns="0" rIns="0" bIns="0">
            <a:spAutoFit/>
          </a:bodyPr>
          <a:lstStyle/>
          <a:p>
            <a:pPr algn="l"/>
            <a:r>
              <a:rPr lang="es-ES_tradnl" sz="1100">
                <a:solidFill>
                  <a:srgbClr val="D60093"/>
                </a:solidFill>
              </a:rPr>
              <a:t>•</a:t>
            </a:r>
            <a:r>
              <a:rPr lang="es-ES_tradnl" sz="1100">
                <a:solidFill>
                  <a:srgbClr val="000000"/>
                </a:solidFill>
              </a:rPr>
              <a:t>   Solicitud devolución ingresos indebidos</a:t>
            </a:r>
          </a:p>
          <a:p>
            <a:pPr algn="l">
              <a:spcBef>
                <a:spcPct val="15000"/>
              </a:spcBef>
            </a:pPr>
            <a:r>
              <a:rPr lang="es-ES_tradnl" sz="1100">
                <a:solidFill>
                  <a:srgbClr val="000000"/>
                </a:solidFill>
              </a:rPr>
              <a:t>     y  ajuste (+) en ejercicio de devengo</a:t>
            </a:r>
          </a:p>
        </p:txBody>
      </p:sp>
      <p:sp>
        <p:nvSpPr>
          <p:cNvPr id="92246" name="Rectangle 86"/>
          <p:cNvSpPr>
            <a:spLocks noChangeArrowheads="1"/>
          </p:cNvSpPr>
          <p:nvPr/>
        </p:nvSpPr>
        <p:spPr bwMode="auto">
          <a:xfrm>
            <a:off x="6504252" y="5138738"/>
            <a:ext cx="3156313" cy="363946"/>
          </a:xfrm>
          <a:prstGeom prst="rect">
            <a:avLst/>
          </a:prstGeom>
          <a:noFill/>
          <a:ln w="9525">
            <a:noFill/>
            <a:miter lim="800000"/>
            <a:headEnd/>
            <a:tailEnd/>
          </a:ln>
        </p:spPr>
        <p:txBody>
          <a:bodyPr wrap="none" lIns="0" tIns="0" rIns="0" bIns="0">
            <a:spAutoFit/>
          </a:bodyPr>
          <a:lstStyle/>
          <a:p>
            <a:pPr algn="l"/>
            <a:r>
              <a:rPr lang="es-ES_tradnl" sz="1100" dirty="0">
                <a:solidFill>
                  <a:srgbClr val="D60093"/>
                </a:solidFill>
              </a:rPr>
              <a:t>•</a:t>
            </a:r>
            <a:r>
              <a:rPr lang="es-ES_tradnl" sz="1100" dirty="0">
                <a:solidFill>
                  <a:srgbClr val="000000"/>
                </a:solidFill>
              </a:rPr>
              <a:t>   </a:t>
            </a:r>
            <a:r>
              <a:rPr lang="es-ES_tradnl" sz="1100" b="1" dirty="0" err="1">
                <a:solidFill>
                  <a:srgbClr val="FF0000"/>
                </a:solidFill>
              </a:rPr>
              <a:t>Admon</a:t>
            </a:r>
            <a:r>
              <a:rPr lang="es-ES_tradnl" sz="1100" b="1" dirty="0">
                <a:solidFill>
                  <a:srgbClr val="FF0000"/>
                </a:solidFill>
              </a:rPr>
              <a:t>. permite </a:t>
            </a:r>
            <a:r>
              <a:rPr lang="es-ES_tradnl" sz="1100" dirty="0">
                <a:solidFill>
                  <a:srgbClr val="000000"/>
                </a:solidFill>
              </a:rPr>
              <a:t>imputación fiscal en</a:t>
            </a:r>
          </a:p>
          <a:p>
            <a:pPr algn="l">
              <a:spcBef>
                <a:spcPct val="15000"/>
              </a:spcBef>
            </a:pPr>
            <a:r>
              <a:rPr lang="es-ES_tradnl" sz="1100" dirty="0">
                <a:solidFill>
                  <a:srgbClr val="000000"/>
                </a:solidFill>
              </a:rPr>
              <a:t>    ejercicio de contabilización</a:t>
            </a:r>
          </a:p>
        </p:txBody>
      </p:sp>
      <p:sp>
        <p:nvSpPr>
          <p:cNvPr id="92247" name="Line 87"/>
          <p:cNvSpPr>
            <a:spLocks noChangeShapeType="1"/>
          </p:cNvSpPr>
          <p:nvPr/>
        </p:nvSpPr>
        <p:spPr bwMode="auto">
          <a:xfrm>
            <a:off x="6339152" y="4664076"/>
            <a:ext cx="0" cy="835025"/>
          </a:xfrm>
          <a:prstGeom prst="line">
            <a:avLst/>
          </a:prstGeom>
          <a:noFill/>
          <a:ln w="9525">
            <a:solidFill>
              <a:srgbClr val="009900"/>
            </a:solidFill>
            <a:round/>
            <a:headEnd/>
            <a:tailEnd/>
          </a:ln>
          <a:effectLst/>
        </p:spPr>
        <p:txBody>
          <a:bodyPr wrap="none" anchor="ctr"/>
          <a:lstStyle/>
          <a:p>
            <a:endParaRPr lang="es-ES_tradnl" sz="1100"/>
          </a:p>
        </p:txBody>
      </p:sp>
      <p:sp>
        <p:nvSpPr>
          <p:cNvPr id="92249" name="Line 89"/>
          <p:cNvSpPr>
            <a:spLocks noChangeShapeType="1"/>
          </p:cNvSpPr>
          <p:nvPr/>
        </p:nvSpPr>
        <p:spPr bwMode="auto">
          <a:xfrm>
            <a:off x="2146300" y="3849688"/>
            <a:ext cx="412750" cy="1103312"/>
          </a:xfrm>
          <a:prstGeom prst="line">
            <a:avLst/>
          </a:prstGeom>
          <a:noFill/>
          <a:ln w="9525">
            <a:solidFill>
              <a:srgbClr val="009900"/>
            </a:solidFill>
            <a:round/>
            <a:headEnd/>
            <a:tailEnd type="stealth" w="med" len="med"/>
          </a:ln>
          <a:effectLst/>
        </p:spPr>
        <p:txBody>
          <a:bodyPr wrap="none" anchor="ctr"/>
          <a:lstStyle/>
          <a:p>
            <a:endParaRPr lang="es-ES_tradnl" sz="1100"/>
          </a:p>
        </p:txBody>
      </p:sp>
      <p:sp>
        <p:nvSpPr>
          <p:cNvPr id="92250" name="Rectangle 90"/>
          <p:cNvSpPr>
            <a:spLocks noChangeArrowheads="1"/>
          </p:cNvSpPr>
          <p:nvPr/>
        </p:nvSpPr>
        <p:spPr bwMode="auto">
          <a:xfrm>
            <a:off x="6272081" y="5805264"/>
            <a:ext cx="3457678" cy="363946"/>
          </a:xfrm>
          <a:prstGeom prst="rect">
            <a:avLst/>
          </a:prstGeom>
          <a:noFill/>
          <a:ln w="9525">
            <a:noFill/>
            <a:miter lim="800000"/>
            <a:headEnd/>
            <a:tailEnd/>
          </a:ln>
        </p:spPr>
        <p:txBody>
          <a:bodyPr wrap="none" lIns="0" tIns="0" rIns="0" bIns="0">
            <a:spAutoFit/>
          </a:bodyPr>
          <a:lstStyle/>
          <a:p>
            <a:pPr algn="l"/>
            <a:r>
              <a:rPr lang="es-ES_tradnl" sz="1100" dirty="0">
                <a:solidFill>
                  <a:srgbClr val="000000"/>
                </a:solidFill>
              </a:rPr>
              <a:t>Ingreso contabilizado en ejercicio posterior</a:t>
            </a:r>
          </a:p>
          <a:p>
            <a:pPr algn="l">
              <a:spcBef>
                <a:spcPct val="15000"/>
              </a:spcBef>
            </a:pPr>
            <a:r>
              <a:rPr lang="es-ES_tradnl" sz="1100" dirty="0">
                <a:solidFill>
                  <a:srgbClr val="000000"/>
                </a:solidFill>
              </a:rPr>
              <a:t>al que corresponde el devengo</a:t>
            </a:r>
          </a:p>
        </p:txBody>
      </p:sp>
      <p:sp>
        <p:nvSpPr>
          <p:cNvPr id="92252" name="Rectangle 92"/>
          <p:cNvSpPr>
            <a:spLocks noChangeArrowheads="1"/>
          </p:cNvSpPr>
          <p:nvPr/>
        </p:nvSpPr>
        <p:spPr bwMode="auto">
          <a:xfrm>
            <a:off x="5943600" y="5956301"/>
            <a:ext cx="150682" cy="169277"/>
          </a:xfrm>
          <a:prstGeom prst="rect">
            <a:avLst/>
          </a:prstGeom>
          <a:noFill/>
          <a:ln w="9525">
            <a:noFill/>
            <a:miter lim="800000"/>
            <a:headEnd/>
            <a:tailEnd/>
          </a:ln>
        </p:spPr>
        <p:txBody>
          <a:bodyPr wrap="none" lIns="0" tIns="0" rIns="0" bIns="0">
            <a:spAutoFit/>
          </a:bodyPr>
          <a:lstStyle/>
          <a:p>
            <a:pPr algn="l"/>
            <a:r>
              <a:rPr lang="es-ES_tradnl" sz="1100" dirty="0">
                <a:solidFill>
                  <a:srgbClr val="FF0000"/>
                </a:solidFill>
                <a:sym typeface="Monotype Sorts" charset="2"/>
              </a:rPr>
              <a:t></a:t>
            </a:r>
            <a:endParaRPr lang="es-ES_tradnl" sz="1100" dirty="0"/>
          </a:p>
        </p:txBody>
      </p:sp>
      <p:grpSp>
        <p:nvGrpSpPr>
          <p:cNvPr id="2" name="Group 103"/>
          <p:cNvGrpSpPr>
            <a:grpSpLocks/>
          </p:cNvGrpSpPr>
          <p:nvPr/>
        </p:nvGrpSpPr>
        <p:grpSpPr bwMode="auto">
          <a:xfrm>
            <a:off x="7429500" y="2565400"/>
            <a:ext cx="1238250" cy="457200"/>
            <a:chOff x="4368" y="1616"/>
            <a:chExt cx="720" cy="288"/>
          </a:xfrm>
        </p:grpSpPr>
        <p:sp>
          <p:nvSpPr>
            <p:cNvPr id="92257" name="Line 97"/>
            <p:cNvSpPr>
              <a:spLocks noChangeShapeType="1"/>
            </p:cNvSpPr>
            <p:nvPr/>
          </p:nvSpPr>
          <p:spPr bwMode="auto">
            <a:xfrm flipV="1">
              <a:off x="4368" y="1616"/>
              <a:ext cx="720" cy="288"/>
            </a:xfrm>
            <a:prstGeom prst="line">
              <a:avLst/>
            </a:prstGeom>
            <a:noFill/>
            <a:ln w="28575" cap="rnd">
              <a:solidFill>
                <a:srgbClr val="009900"/>
              </a:solidFill>
              <a:prstDash val="dash"/>
              <a:round/>
              <a:headEnd/>
              <a:tailEnd/>
            </a:ln>
            <a:effectLst/>
          </p:spPr>
          <p:txBody>
            <a:bodyPr wrap="none" anchor="ctr"/>
            <a:lstStyle/>
            <a:p>
              <a:endParaRPr lang="es-ES_tradnl" sz="1100"/>
            </a:p>
          </p:txBody>
        </p:sp>
        <p:sp>
          <p:nvSpPr>
            <p:cNvPr id="92259" name="Line 99"/>
            <p:cNvSpPr>
              <a:spLocks noChangeShapeType="1"/>
            </p:cNvSpPr>
            <p:nvPr/>
          </p:nvSpPr>
          <p:spPr bwMode="auto">
            <a:xfrm>
              <a:off x="4368" y="1616"/>
              <a:ext cx="720" cy="288"/>
            </a:xfrm>
            <a:prstGeom prst="line">
              <a:avLst/>
            </a:prstGeom>
            <a:noFill/>
            <a:ln w="28575" cap="rnd">
              <a:solidFill>
                <a:srgbClr val="009900"/>
              </a:solidFill>
              <a:prstDash val="dash"/>
              <a:round/>
              <a:headEnd/>
              <a:tailEnd/>
            </a:ln>
            <a:effectLst/>
          </p:spPr>
          <p:txBody>
            <a:bodyPr wrap="none" anchor="ctr"/>
            <a:lstStyle/>
            <a:p>
              <a:endParaRPr lang="es-ES_tradnl" sz="1100"/>
            </a:p>
          </p:txBody>
        </p:sp>
      </p:grpSp>
      <p:grpSp>
        <p:nvGrpSpPr>
          <p:cNvPr id="3" name="Group 102"/>
          <p:cNvGrpSpPr>
            <a:grpSpLocks/>
          </p:cNvGrpSpPr>
          <p:nvPr/>
        </p:nvGrpSpPr>
        <p:grpSpPr bwMode="auto">
          <a:xfrm>
            <a:off x="7429500" y="4594225"/>
            <a:ext cx="1238250" cy="457200"/>
            <a:chOff x="4464" y="1712"/>
            <a:chExt cx="720" cy="288"/>
          </a:xfrm>
        </p:grpSpPr>
        <p:sp>
          <p:nvSpPr>
            <p:cNvPr id="92260" name="Line 100"/>
            <p:cNvSpPr>
              <a:spLocks noChangeShapeType="1"/>
            </p:cNvSpPr>
            <p:nvPr/>
          </p:nvSpPr>
          <p:spPr bwMode="auto">
            <a:xfrm flipV="1">
              <a:off x="4464" y="1712"/>
              <a:ext cx="720" cy="288"/>
            </a:xfrm>
            <a:prstGeom prst="line">
              <a:avLst/>
            </a:prstGeom>
            <a:noFill/>
            <a:ln w="28575" cap="rnd">
              <a:solidFill>
                <a:srgbClr val="009900"/>
              </a:solidFill>
              <a:prstDash val="dash"/>
              <a:round/>
              <a:headEnd/>
              <a:tailEnd/>
            </a:ln>
            <a:effectLst/>
          </p:spPr>
          <p:txBody>
            <a:bodyPr wrap="none" anchor="ctr"/>
            <a:lstStyle/>
            <a:p>
              <a:endParaRPr lang="es-ES_tradnl" sz="1100"/>
            </a:p>
          </p:txBody>
        </p:sp>
        <p:sp>
          <p:nvSpPr>
            <p:cNvPr id="92261" name="Line 101"/>
            <p:cNvSpPr>
              <a:spLocks noChangeShapeType="1"/>
            </p:cNvSpPr>
            <p:nvPr/>
          </p:nvSpPr>
          <p:spPr bwMode="auto">
            <a:xfrm>
              <a:off x="4464" y="1712"/>
              <a:ext cx="720" cy="288"/>
            </a:xfrm>
            <a:prstGeom prst="line">
              <a:avLst/>
            </a:prstGeom>
            <a:noFill/>
            <a:ln w="28575" cap="rnd">
              <a:solidFill>
                <a:srgbClr val="009900"/>
              </a:solidFill>
              <a:prstDash val="dash"/>
              <a:round/>
              <a:headEnd/>
              <a:tailEnd/>
            </a:ln>
            <a:effectLst/>
          </p:spPr>
          <p:txBody>
            <a:bodyPr wrap="none" anchor="ctr"/>
            <a:lstStyle/>
            <a:p>
              <a:endParaRPr lang="es-ES_tradnl" sz="1100"/>
            </a:p>
          </p:txBody>
        </p:sp>
      </p:grpSp>
      <p:sp>
        <p:nvSpPr>
          <p:cNvPr id="48" name="AutoShape 117"/>
          <p:cNvSpPr>
            <a:spLocks noChangeArrowheads="1"/>
          </p:cNvSpPr>
          <p:nvPr/>
        </p:nvSpPr>
        <p:spPr bwMode="auto">
          <a:xfrm>
            <a:off x="4796983" y="3573016"/>
            <a:ext cx="4853064" cy="431800"/>
          </a:xfrm>
          <a:prstGeom prst="roundRect">
            <a:avLst>
              <a:gd name="adj" fmla="val 16667"/>
            </a:avLst>
          </a:prstGeom>
          <a:solidFill>
            <a:srgbClr val="FF0000"/>
          </a:solidFill>
          <a:ln w="38100">
            <a:solidFill>
              <a:srgbClr val="002060"/>
            </a:solidFill>
            <a:round/>
            <a:headEnd/>
            <a:tailEnd/>
          </a:ln>
          <a:effectLst/>
        </p:spPr>
        <p:txBody>
          <a:bodyPr wrap="none" anchor="ctr"/>
          <a:lstStyle/>
          <a:p>
            <a:pPr algn="l"/>
            <a:r>
              <a:rPr lang="es-ES_tradnl" sz="1100" b="1" dirty="0" smtClean="0"/>
              <a:t>SE ADMITE IMPUTACION  CONTABLE,  </a:t>
            </a:r>
            <a:r>
              <a:rPr lang="es-ES_tradnl" sz="1100" b="1" u="sng" dirty="0" smtClean="0"/>
              <a:t>Con una condición</a:t>
            </a:r>
            <a:r>
              <a:rPr lang="es-ES_tradnl" sz="1100" b="1" dirty="0" smtClean="0"/>
              <a:t>:  </a:t>
            </a:r>
          </a:p>
          <a:p>
            <a:pPr algn="l"/>
            <a:r>
              <a:rPr lang="es-ES_tradnl" sz="1100" b="1" dirty="0" smtClean="0"/>
              <a:t>Que debido a ello  </a:t>
            </a:r>
            <a:r>
              <a:rPr lang="es-ES_tradnl" sz="1100" b="1" u="sng" dirty="0" smtClean="0"/>
              <a:t>NO</a:t>
            </a:r>
            <a:r>
              <a:rPr lang="es-ES_tradnl" sz="1100" b="1" dirty="0" smtClean="0"/>
              <a:t> RESULTE TRIBUTACION  INFERIOR</a:t>
            </a:r>
            <a:endParaRPr lang="es-ES_tradnl" sz="1100" b="1" dirty="0"/>
          </a:p>
        </p:txBody>
      </p:sp>
      <p:sp>
        <p:nvSpPr>
          <p:cNvPr id="49" name="AutoShape 117"/>
          <p:cNvSpPr>
            <a:spLocks noChangeArrowheads="1"/>
          </p:cNvSpPr>
          <p:nvPr/>
        </p:nvSpPr>
        <p:spPr bwMode="auto">
          <a:xfrm>
            <a:off x="5716561" y="1268760"/>
            <a:ext cx="4072977" cy="431800"/>
          </a:xfrm>
          <a:prstGeom prst="roundRect">
            <a:avLst>
              <a:gd name="adj" fmla="val 16667"/>
            </a:avLst>
          </a:prstGeom>
          <a:solidFill>
            <a:schemeClr val="accent1">
              <a:lumMod val="50000"/>
            </a:schemeClr>
          </a:solidFill>
          <a:ln w="38100">
            <a:solidFill>
              <a:srgbClr val="002060"/>
            </a:solidFill>
            <a:round/>
            <a:headEnd/>
            <a:tailEnd/>
          </a:ln>
          <a:effectLst/>
        </p:spPr>
        <p:txBody>
          <a:bodyPr wrap="none" anchor="ctr"/>
          <a:lstStyle/>
          <a:p>
            <a:pPr marL="228600" indent="-228600" algn="l">
              <a:buFont typeface="+mj-lt"/>
              <a:buAutoNum type="arabicPeriod"/>
            </a:pPr>
            <a:r>
              <a:rPr lang="es-ES_tradnl" sz="1100" b="1" dirty="0" smtClean="0"/>
              <a:t>Efectuar declaración </a:t>
            </a:r>
            <a:r>
              <a:rPr lang="es-ES_tradnl" sz="1100" b="1" u="sng" dirty="0" smtClean="0"/>
              <a:t>complementaria</a:t>
            </a:r>
            <a:r>
              <a:rPr lang="es-ES_tradnl" sz="1100" b="1" dirty="0" smtClean="0"/>
              <a:t> </a:t>
            </a:r>
          </a:p>
          <a:p>
            <a:pPr marL="228600" indent="-228600" algn="l">
              <a:buFont typeface="+mj-lt"/>
              <a:buAutoNum type="arabicPeriod"/>
            </a:pPr>
            <a:r>
              <a:rPr lang="es-ES_tradnl" sz="1100" b="1" dirty="0" smtClean="0"/>
              <a:t>Antes de que la AEAT: realice comprobación</a:t>
            </a:r>
            <a:endParaRPr lang="es-ES_tradnl" sz="1100" b="1" dirty="0"/>
          </a:p>
        </p:txBody>
      </p:sp>
      <p:sp>
        <p:nvSpPr>
          <p:cNvPr id="51" name="AutoShape 117"/>
          <p:cNvSpPr>
            <a:spLocks noChangeArrowheads="1"/>
          </p:cNvSpPr>
          <p:nvPr/>
        </p:nvSpPr>
        <p:spPr bwMode="auto">
          <a:xfrm>
            <a:off x="4780457" y="6309568"/>
            <a:ext cx="4072977" cy="431800"/>
          </a:xfrm>
          <a:prstGeom prst="roundRect">
            <a:avLst>
              <a:gd name="adj" fmla="val 16667"/>
            </a:avLst>
          </a:prstGeom>
          <a:solidFill>
            <a:schemeClr val="accent1">
              <a:lumMod val="50000"/>
            </a:schemeClr>
          </a:solidFill>
          <a:ln w="38100">
            <a:solidFill>
              <a:srgbClr val="002060"/>
            </a:solidFill>
            <a:round/>
            <a:headEnd/>
            <a:tailEnd/>
          </a:ln>
          <a:effectLst/>
        </p:spPr>
        <p:txBody>
          <a:bodyPr wrap="none" anchor="ctr"/>
          <a:lstStyle/>
          <a:p>
            <a:pPr marL="228600" indent="-228600" algn="l">
              <a:buFont typeface="+mj-lt"/>
              <a:buAutoNum type="arabicPeriod"/>
            </a:pPr>
            <a:r>
              <a:rPr lang="es-ES_tradnl" sz="1100" b="1" dirty="0" smtClean="0"/>
              <a:t>Efectuar declaración </a:t>
            </a:r>
            <a:r>
              <a:rPr lang="es-ES_tradnl" sz="1100" b="1" u="sng" dirty="0" smtClean="0"/>
              <a:t>complementaria</a:t>
            </a:r>
            <a:r>
              <a:rPr lang="es-ES_tradnl" sz="1100" b="1" dirty="0" smtClean="0"/>
              <a:t> </a:t>
            </a:r>
          </a:p>
          <a:p>
            <a:pPr marL="228600" indent="-228600" algn="l">
              <a:buFont typeface="+mj-lt"/>
              <a:buAutoNum type="arabicPeriod"/>
            </a:pPr>
            <a:r>
              <a:rPr lang="es-ES_tradnl" sz="1100" b="1" dirty="0" smtClean="0"/>
              <a:t>Antes de que la AEAT: realice comprobación</a:t>
            </a:r>
            <a:endParaRPr lang="es-ES_tradnl" sz="1100" b="1" dirty="0"/>
          </a:p>
        </p:txBody>
      </p:sp>
      <p:cxnSp>
        <p:nvCxnSpPr>
          <p:cNvPr id="54" name="53 Conector recto de flecha"/>
          <p:cNvCxnSpPr/>
          <p:nvPr/>
        </p:nvCxnSpPr>
        <p:spPr bwMode="auto">
          <a:xfrm flipV="1">
            <a:off x="4953000" y="3068960"/>
            <a:ext cx="0" cy="432048"/>
          </a:xfrm>
          <a:prstGeom prst="straightConnector1">
            <a:avLst/>
          </a:prstGeom>
          <a:noFill/>
          <a:ln w="38100" cap="flat" cmpd="sng" algn="ctr">
            <a:solidFill>
              <a:srgbClr val="000066"/>
            </a:solidFill>
            <a:prstDash val="solid"/>
            <a:round/>
            <a:headEnd type="none" w="med" len="med"/>
            <a:tailEnd type="arrow"/>
          </a:ln>
          <a:effectLst/>
        </p:spPr>
      </p:cxnSp>
      <p:cxnSp>
        <p:nvCxnSpPr>
          <p:cNvPr id="60" name="59 Conector recto de flecha"/>
          <p:cNvCxnSpPr/>
          <p:nvPr/>
        </p:nvCxnSpPr>
        <p:spPr bwMode="auto">
          <a:xfrm flipH="1">
            <a:off x="4484948" y="3788916"/>
            <a:ext cx="234026" cy="288156"/>
          </a:xfrm>
          <a:prstGeom prst="straightConnector1">
            <a:avLst/>
          </a:prstGeom>
          <a:noFill/>
          <a:ln w="38100" cap="flat" cmpd="sng" algn="ctr">
            <a:solidFill>
              <a:srgbClr val="000066"/>
            </a:solidFill>
            <a:prstDash val="solid"/>
            <a:round/>
            <a:headEnd type="none" w="med" len="med"/>
            <a:tailEnd type="arrow"/>
          </a:ln>
          <a:effectLst/>
        </p:spPr>
      </p:cxnSp>
      <p:sp>
        <p:nvSpPr>
          <p:cNvPr id="67" name="AutoShape 117"/>
          <p:cNvSpPr>
            <a:spLocks noChangeArrowheads="1"/>
          </p:cNvSpPr>
          <p:nvPr/>
        </p:nvSpPr>
        <p:spPr bwMode="auto">
          <a:xfrm>
            <a:off x="4172913" y="1269008"/>
            <a:ext cx="1404156" cy="431800"/>
          </a:xfrm>
          <a:prstGeom prst="roundRect">
            <a:avLst>
              <a:gd name="adj" fmla="val 16667"/>
            </a:avLst>
          </a:prstGeom>
          <a:solidFill>
            <a:srgbClr val="FF0000"/>
          </a:solidFill>
          <a:ln w="38100">
            <a:solidFill>
              <a:srgbClr val="002060"/>
            </a:solidFill>
            <a:round/>
            <a:headEnd/>
            <a:tailEnd/>
          </a:ln>
          <a:effectLst/>
        </p:spPr>
        <p:txBody>
          <a:bodyPr wrap="none" anchor="ctr"/>
          <a:lstStyle/>
          <a:p>
            <a:pPr algn="l"/>
            <a:r>
              <a:rPr lang="es-ES_tradnl" sz="1100" b="1" u="sng" dirty="0" smtClean="0"/>
              <a:t>NO</a:t>
            </a:r>
            <a:r>
              <a:rPr lang="es-ES_tradnl" sz="1100" b="1" dirty="0" smtClean="0"/>
              <a:t> SE ADMITE</a:t>
            </a:r>
            <a:endParaRPr lang="es-ES_tradnl" sz="1100" b="1" dirty="0"/>
          </a:p>
        </p:txBody>
      </p:sp>
      <p:sp>
        <p:nvSpPr>
          <p:cNvPr id="68" name="AutoShape 117"/>
          <p:cNvSpPr>
            <a:spLocks noChangeArrowheads="1"/>
          </p:cNvSpPr>
          <p:nvPr/>
        </p:nvSpPr>
        <p:spPr bwMode="auto">
          <a:xfrm>
            <a:off x="3236809" y="6309568"/>
            <a:ext cx="1404156" cy="431800"/>
          </a:xfrm>
          <a:prstGeom prst="roundRect">
            <a:avLst>
              <a:gd name="adj" fmla="val 16667"/>
            </a:avLst>
          </a:prstGeom>
          <a:solidFill>
            <a:srgbClr val="FF0000"/>
          </a:solidFill>
          <a:ln w="38100">
            <a:solidFill>
              <a:srgbClr val="002060"/>
            </a:solidFill>
            <a:round/>
            <a:headEnd/>
            <a:tailEnd/>
          </a:ln>
          <a:effectLst/>
        </p:spPr>
        <p:txBody>
          <a:bodyPr wrap="none" anchor="ctr"/>
          <a:lstStyle/>
          <a:p>
            <a:pPr algn="l"/>
            <a:r>
              <a:rPr lang="es-ES_tradnl" sz="1100" b="1" u="sng" dirty="0" smtClean="0"/>
              <a:t>NO</a:t>
            </a:r>
            <a:r>
              <a:rPr lang="es-ES_tradnl" sz="1100" b="1" dirty="0" smtClean="0"/>
              <a:t> SE ADMITE</a:t>
            </a:r>
            <a:endParaRPr lang="es-ES_tradnl" sz="1100" b="1" dirty="0"/>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4" name="3 Marcador de número de diapositiva"/>
          <p:cNvSpPr>
            <a:spLocks noGrp="1"/>
          </p:cNvSpPr>
          <p:nvPr>
            <p:ph type="sldNum" sz="quarter" idx="12"/>
          </p:nvPr>
        </p:nvSpPr>
        <p:spPr>
          <a:xfrm>
            <a:off x="7594600" y="6381750"/>
            <a:ext cx="2311400" cy="476250"/>
          </a:xfrm>
        </p:spPr>
        <p:txBody>
          <a:bodyPr/>
          <a:lstStyle/>
          <a:p>
            <a:fld id="{363DDCF8-6014-4C8E-BB6A-58F59F5E8709}" type="slidenum">
              <a:rPr lang="es-ES_tradnl">
                <a:solidFill>
                  <a:srgbClr val="000000"/>
                </a:solidFill>
              </a:rPr>
              <a:pPr/>
              <a:t>102</a:t>
            </a:fld>
            <a:endParaRPr lang="es-ES_tradnl" dirty="0">
              <a:solidFill>
                <a:srgbClr val="000000"/>
              </a:solidFill>
            </a:endParaRPr>
          </a:p>
        </p:txBody>
      </p:sp>
      <p:sp>
        <p:nvSpPr>
          <p:cNvPr id="142340" name="Rectangle 4"/>
          <p:cNvSpPr>
            <a:spLocks noChangeArrowheads="1"/>
          </p:cNvSpPr>
          <p:nvPr/>
        </p:nvSpPr>
        <p:spPr bwMode="auto">
          <a:xfrm>
            <a:off x="247650" y="742951"/>
            <a:ext cx="2210542" cy="565539"/>
          </a:xfrm>
          <a:prstGeom prst="rect">
            <a:avLst/>
          </a:prstGeom>
          <a:noFill/>
          <a:ln w="9525">
            <a:noFill/>
            <a:miter lim="800000"/>
            <a:headEnd/>
            <a:tailEnd/>
          </a:ln>
        </p:spPr>
        <p:txBody>
          <a:bodyPr wrap="none" lIns="0" tIns="0" rIns="0" bIns="0">
            <a:spAutoFit/>
          </a:bodyPr>
          <a:lstStyle/>
          <a:p>
            <a:pPr algn="l"/>
            <a:r>
              <a:rPr lang="es-ES_tradnl" sz="1050" b="1" dirty="0">
                <a:solidFill>
                  <a:srgbClr val="FF3300"/>
                </a:solidFill>
                <a:sym typeface="Wingdings" pitchFamily="2" charset="2"/>
              </a:rPr>
              <a:t>   </a:t>
            </a:r>
            <a:r>
              <a:rPr lang="es-ES_tradnl" sz="1050" b="1" dirty="0">
                <a:solidFill>
                  <a:srgbClr val="0000FF"/>
                </a:solidFill>
              </a:rPr>
              <a:t>OPERACIONES </a:t>
            </a:r>
            <a:r>
              <a:rPr lang="es-ES_tradnl" sz="1050" b="1" u="sng" dirty="0">
                <a:solidFill>
                  <a:srgbClr val="0000FF"/>
                </a:solidFill>
              </a:rPr>
              <a:t>A PLAZOS</a:t>
            </a:r>
            <a:r>
              <a:rPr lang="es-ES_tradnl" sz="1050" b="1" dirty="0">
                <a:solidFill>
                  <a:srgbClr val="0000FF"/>
                </a:solidFill>
              </a:rPr>
              <a:t> </a:t>
            </a:r>
          </a:p>
          <a:p>
            <a:pPr algn="l">
              <a:spcBef>
                <a:spcPct val="25000"/>
              </a:spcBef>
            </a:pPr>
            <a:r>
              <a:rPr lang="es-ES_tradnl" sz="1050" b="1" dirty="0">
                <a:solidFill>
                  <a:srgbClr val="0000FF"/>
                </a:solidFill>
              </a:rPr>
              <a:t>     O CON PRECIO APLAZADO</a:t>
            </a:r>
          </a:p>
          <a:p>
            <a:pPr algn="l">
              <a:spcBef>
                <a:spcPct val="25000"/>
              </a:spcBef>
            </a:pPr>
            <a:r>
              <a:rPr lang="es-ES_tradnl" sz="1050" b="1" dirty="0">
                <a:solidFill>
                  <a:srgbClr val="000000"/>
                </a:solidFill>
              </a:rPr>
              <a:t>        </a:t>
            </a:r>
            <a:r>
              <a:rPr lang="es-ES_tradnl" sz="1050" b="1" dirty="0">
                <a:solidFill>
                  <a:srgbClr val="FF0000"/>
                </a:solidFill>
              </a:rPr>
              <a:t>(art. </a:t>
            </a:r>
            <a:r>
              <a:rPr lang="es-ES_tradnl" sz="1050" b="1" dirty="0" smtClean="0">
                <a:solidFill>
                  <a:srgbClr val="FF0000"/>
                </a:solidFill>
              </a:rPr>
              <a:t>11.4 </a:t>
            </a:r>
            <a:r>
              <a:rPr lang="es-ES_tradnl" sz="1050" b="1" dirty="0">
                <a:solidFill>
                  <a:srgbClr val="FF0000"/>
                </a:solidFill>
              </a:rPr>
              <a:t>L)</a:t>
            </a:r>
          </a:p>
        </p:txBody>
      </p:sp>
      <p:sp>
        <p:nvSpPr>
          <p:cNvPr id="142341" name="Rectangle 5"/>
          <p:cNvSpPr>
            <a:spLocks noChangeArrowheads="1"/>
          </p:cNvSpPr>
          <p:nvPr/>
        </p:nvSpPr>
        <p:spPr bwMode="auto">
          <a:xfrm>
            <a:off x="3424105" y="817563"/>
            <a:ext cx="5248232" cy="355482"/>
          </a:xfrm>
          <a:prstGeom prst="rect">
            <a:avLst/>
          </a:prstGeom>
          <a:noFill/>
          <a:ln w="9525">
            <a:noFill/>
            <a:miter lim="800000"/>
            <a:headEnd/>
            <a:tailEnd/>
          </a:ln>
        </p:spPr>
        <p:txBody>
          <a:bodyPr wrap="none" lIns="0" tIns="0" rIns="0" bIns="0">
            <a:spAutoFit/>
          </a:bodyPr>
          <a:lstStyle/>
          <a:p>
            <a:pPr algn="l"/>
            <a:r>
              <a:rPr lang="es-ES_tradnl" sz="1050" dirty="0">
                <a:solidFill>
                  <a:srgbClr val="000000"/>
                </a:solidFill>
              </a:rPr>
              <a:t>Ventas y ejecuciones de obra en las que el período entre la entrega y</a:t>
            </a:r>
          </a:p>
          <a:p>
            <a:pPr algn="l">
              <a:spcBef>
                <a:spcPct val="20000"/>
              </a:spcBef>
            </a:pPr>
            <a:r>
              <a:rPr lang="es-ES_tradnl" sz="1050" b="1" dirty="0">
                <a:solidFill>
                  <a:srgbClr val="FF0000"/>
                </a:solidFill>
              </a:rPr>
              <a:t>el vencimiento del último plazo sea  &gt;  1 año</a:t>
            </a:r>
          </a:p>
        </p:txBody>
      </p:sp>
      <p:sp>
        <p:nvSpPr>
          <p:cNvPr id="142342" name="Rectangle 6"/>
          <p:cNvSpPr>
            <a:spLocks noChangeArrowheads="1"/>
          </p:cNvSpPr>
          <p:nvPr/>
        </p:nvSpPr>
        <p:spPr bwMode="auto">
          <a:xfrm>
            <a:off x="1155700" y="1371600"/>
            <a:ext cx="6966651" cy="161583"/>
          </a:xfrm>
          <a:prstGeom prst="rect">
            <a:avLst/>
          </a:prstGeom>
          <a:noFill/>
          <a:ln w="9525">
            <a:noFill/>
            <a:miter lim="800000"/>
            <a:headEnd/>
            <a:tailEnd/>
          </a:ln>
        </p:spPr>
        <p:txBody>
          <a:bodyPr wrap="none" lIns="0" tIns="0" rIns="0" bIns="0">
            <a:spAutoFit/>
          </a:bodyPr>
          <a:lstStyle/>
          <a:p>
            <a:pPr algn="l"/>
            <a:r>
              <a:rPr lang="es-ES_tradnl" sz="1050" b="1" dirty="0">
                <a:solidFill>
                  <a:srgbClr val="FF3300"/>
                </a:solidFill>
                <a:sym typeface="Monotype Sorts" charset="2"/>
              </a:rPr>
              <a:t></a:t>
            </a:r>
            <a:r>
              <a:rPr lang="es-ES_tradnl" sz="1050" dirty="0">
                <a:solidFill>
                  <a:srgbClr val="000000"/>
                </a:solidFill>
                <a:sym typeface="Monotype Sorts" charset="2"/>
              </a:rPr>
              <a:t>   </a:t>
            </a:r>
            <a:r>
              <a:rPr lang="es-ES_tradnl" sz="1050" b="1" dirty="0">
                <a:solidFill>
                  <a:srgbClr val="0000FF"/>
                </a:solidFill>
              </a:rPr>
              <a:t>CRITERIO DE </a:t>
            </a:r>
            <a:r>
              <a:rPr lang="es-ES_tradnl" sz="1050" b="1" dirty="0" smtClean="0">
                <a:solidFill>
                  <a:srgbClr val="0000FF"/>
                </a:solidFill>
              </a:rPr>
              <a:t>CAJA</a:t>
            </a:r>
            <a:r>
              <a:rPr lang="es-ES_tradnl" sz="1050" dirty="0" smtClean="0">
                <a:solidFill>
                  <a:srgbClr val="0000FF"/>
                </a:solidFill>
              </a:rPr>
              <a:t>:   </a:t>
            </a:r>
            <a:r>
              <a:rPr lang="es-ES_tradnl" sz="1050" dirty="0">
                <a:solidFill>
                  <a:srgbClr val="0000FF"/>
                </a:solidFill>
              </a:rPr>
              <a:t>Imputación proporcional a los cobros,  </a:t>
            </a:r>
            <a:r>
              <a:rPr lang="es-ES_tradnl" sz="1050" u="sng" dirty="0">
                <a:solidFill>
                  <a:srgbClr val="0000FF"/>
                </a:solidFill>
              </a:rPr>
              <a:t>salvo opción por el devengo</a:t>
            </a:r>
          </a:p>
        </p:txBody>
      </p:sp>
      <p:sp>
        <p:nvSpPr>
          <p:cNvPr id="142343" name="Rectangle 7"/>
          <p:cNvSpPr>
            <a:spLocks noChangeArrowheads="1"/>
          </p:cNvSpPr>
          <p:nvPr/>
        </p:nvSpPr>
        <p:spPr bwMode="auto">
          <a:xfrm>
            <a:off x="908051" y="1628801"/>
            <a:ext cx="9069791" cy="161583"/>
          </a:xfrm>
          <a:prstGeom prst="rect">
            <a:avLst/>
          </a:prstGeom>
          <a:noFill/>
          <a:ln w="9525">
            <a:noFill/>
            <a:miter lim="800000"/>
            <a:headEnd/>
            <a:tailEnd/>
          </a:ln>
        </p:spPr>
        <p:txBody>
          <a:bodyPr wrap="none" lIns="0" tIns="0" rIns="0" bIns="0">
            <a:spAutoFit/>
          </a:bodyPr>
          <a:lstStyle/>
          <a:p>
            <a:pPr algn="l"/>
            <a:r>
              <a:rPr lang="es-ES_tradnl" sz="1050" dirty="0">
                <a:solidFill>
                  <a:srgbClr val="D60093"/>
                </a:solidFill>
              </a:rPr>
              <a:t>•</a:t>
            </a:r>
            <a:r>
              <a:rPr lang="es-ES_tradnl" sz="1050" dirty="0">
                <a:solidFill>
                  <a:srgbClr val="000000"/>
                </a:solidFill>
              </a:rPr>
              <a:t>   En el momento del endoso, descuento o cobro anticipado de los importes aplazados,  se imputará la renta pendiente</a:t>
            </a:r>
          </a:p>
        </p:txBody>
      </p:sp>
      <p:sp>
        <p:nvSpPr>
          <p:cNvPr id="142344" name="Rectangle 8"/>
          <p:cNvSpPr>
            <a:spLocks noChangeArrowheads="1"/>
          </p:cNvSpPr>
          <p:nvPr/>
        </p:nvSpPr>
        <p:spPr bwMode="auto">
          <a:xfrm>
            <a:off x="908050" y="1844825"/>
            <a:ext cx="6019277" cy="161583"/>
          </a:xfrm>
          <a:prstGeom prst="rect">
            <a:avLst/>
          </a:prstGeom>
          <a:noFill/>
          <a:ln w="9525">
            <a:noFill/>
            <a:miter lim="800000"/>
            <a:headEnd/>
            <a:tailEnd/>
          </a:ln>
        </p:spPr>
        <p:txBody>
          <a:bodyPr wrap="none" lIns="0" tIns="0" rIns="0" bIns="0">
            <a:spAutoFit/>
          </a:bodyPr>
          <a:lstStyle/>
          <a:p>
            <a:pPr algn="l"/>
            <a:r>
              <a:rPr lang="es-ES_tradnl" sz="1050" dirty="0">
                <a:solidFill>
                  <a:srgbClr val="D60093"/>
                </a:solidFill>
              </a:rPr>
              <a:t>•</a:t>
            </a:r>
            <a:r>
              <a:rPr lang="es-ES_tradnl" sz="1050" dirty="0">
                <a:solidFill>
                  <a:srgbClr val="000000"/>
                </a:solidFill>
              </a:rPr>
              <a:t>   Los importes percibidos con anterioridad a entrega  </a:t>
            </a:r>
            <a:r>
              <a:rPr lang="es-ES_tradnl" sz="1050" dirty="0">
                <a:solidFill>
                  <a:srgbClr val="000000"/>
                </a:solidFill>
                <a:sym typeface="Wingdings" pitchFamily="2" charset="2"/>
              </a:rPr>
              <a:t>  </a:t>
            </a:r>
            <a:r>
              <a:rPr lang="es-ES_tradnl" sz="1050" dirty="0">
                <a:solidFill>
                  <a:srgbClr val="000000"/>
                </a:solidFill>
              </a:rPr>
              <a:t>carácter de anticipos</a:t>
            </a:r>
          </a:p>
        </p:txBody>
      </p:sp>
      <p:sp>
        <p:nvSpPr>
          <p:cNvPr id="142345" name="AutoShape 9"/>
          <p:cNvSpPr>
            <a:spLocks noChangeArrowheads="1"/>
          </p:cNvSpPr>
          <p:nvPr/>
        </p:nvSpPr>
        <p:spPr bwMode="auto">
          <a:xfrm>
            <a:off x="495301" y="53975"/>
            <a:ext cx="4990835" cy="360363"/>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050"/>
          </a:p>
        </p:txBody>
      </p:sp>
      <p:sp>
        <p:nvSpPr>
          <p:cNvPr id="142346" name="Rectangle 10"/>
          <p:cNvSpPr>
            <a:spLocks noChangeArrowheads="1"/>
          </p:cNvSpPr>
          <p:nvPr/>
        </p:nvSpPr>
        <p:spPr bwMode="auto">
          <a:xfrm>
            <a:off x="646664" y="142875"/>
            <a:ext cx="4538102" cy="161583"/>
          </a:xfrm>
          <a:prstGeom prst="rect">
            <a:avLst/>
          </a:prstGeom>
          <a:noFill/>
          <a:ln w="9525">
            <a:noFill/>
            <a:miter lim="800000"/>
            <a:headEnd/>
            <a:tailEnd/>
          </a:ln>
        </p:spPr>
        <p:txBody>
          <a:bodyPr wrap="none" lIns="0" tIns="0" rIns="0" bIns="0">
            <a:spAutoFit/>
          </a:bodyPr>
          <a:lstStyle/>
          <a:p>
            <a:r>
              <a:rPr lang="es-ES_tradnl" sz="1050" b="1" dirty="0">
                <a:solidFill>
                  <a:srgbClr val="0000FF"/>
                </a:solidFill>
              </a:rPr>
              <a:t>2.   PRINCIPIOS ESPECÍFICOS DE IMPUTACIÓN   </a:t>
            </a:r>
            <a:r>
              <a:rPr lang="es-ES_tradnl" sz="1050" b="1" dirty="0">
                <a:solidFill>
                  <a:srgbClr val="FF0000"/>
                </a:solidFill>
              </a:rPr>
              <a:t>(Art. </a:t>
            </a:r>
            <a:r>
              <a:rPr lang="es-ES_tradnl" sz="1050" b="1" dirty="0" smtClean="0">
                <a:solidFill>
                  <a:srgbClr val="FF0000"/>
                </a:solidFill>
              </a:rPr>
              <a:t>11 </a:t>
            </a:r>
            <a:r>
              <a:rPr lang="es-ES_tradnl" sz="1050" b="1" dirty="0">
                <a:solidFill>
                  <a:srgbClr val="FF0000"/>
                </a:solidFill>
              </a:rPr>
              <a:t>L)</a:t>
            </a:r>
            <a:endParaRPr lang="es-ES_tradnl" sz="1050" dirty="0">
              <a:solidFill>
                <a:srgbClr val="FF0000"/>
              </a:solidFill>
            </a:endParaRPr>
          </a:p>
        </p:txBody>
      </p:sp>
      <p:sp>
        <p:nvSpPr>
          <p:cNvPr id="142347" name="Line 11"/>
          <p:cNvSpPr>
            <a:spLocks noChangeShapeType="1"/>
          </p:cNvSpPr>
          <p:nvPr/>
        </p:nvSpPr>
        <p:spPr bwMode="auto">
          <a:xfrm>
            <a:off x="2889250" y="914400"/>
            <a:ext cx="330200" cy="0"/>
          </a:xfrm>
          <a:prstGeom prst="line">
            <a:avLst/>
          </a:prstGeom>
          <a:noFill/>
          <a:ln w="9525">
            <a:solidFill>
              <a:srgbClr val="009900"/>
            </a:solidFill>
            <a:round/>
            <a:headEnd/>
            <a:tailEnd type="stealth" w="med" len="med"/>
          </a:ln>
          <a:effectLst/>
        </p:spPr>
        <p:txBody>
          <a:bodyPr wrap="none" anchor="ctr"/>
          <a:lstStyle/>
          <a:p>
            <a:endParaRPr lang="es-ES_tradnl" sz="1050"/>
          </a:p>
        </p:txBody>
      </p:sp>
      <p:sp>
        <p:nvSpPr>
          <p:cNvPr id="142348" name="Rectangle 12"/>
          <p:cNvSpPr>
            <a:spLocks noChangeArrowheads="1"/>
          </p:cNvSpPr>
          <p:nvPr/>
        </p:nvSpPr>
        <p:spPr bwMode="auto">
          <a:xfrm>
            <a:off x="247650" y="2625725"/>
            <a:ext cx="3058530" cy="323165"/>
          </a:xfrm>
          <a:prstGeom prst="rect">
            <a:avLst/>
          </a:prstGeom>
          <a:noFill/>
          <a:ln w="9525">
            <a:noFill/>
            <a:miter lim="800000"/>
            <a:headEnd/>
            <a:tailEnd/>
          </a:ln>
        </p:spPr>
        <p:txBody>
          <a:bodyPr wrap="none" lIns="0" tIns="0" rIns="0" bIns="0">
            <a:spAutoFit/>
          </a:bodyPr>
          <a:lstStyle/>
          <a:p>
            <a:pPr algn="l">
              <a:buClr>
                <a:srgbClr val="FF0000"/>
              </a:buClr>
              <a:buFont typeface="Wingdings" pitchFamily="2" charset="2"/>
              <a:buChar char="Ø"/>
            </a:pPr>
            <a:r>
              <a:rPr lang="es-ES_tradnl" sz="1050" b="1" dirty="0" smtClean="0">
                <a:solidFill>
                  <a:srgbClr val="0000FF"/>
                </a:solidFill>
              </a:rPr>
              <a:t>REVERSIÓN DE GASTOS NO Deducibles</a:t>
            </a:r>
            <a:endParaRPr lang="es-ES_tradnl" sz="1050" b="1" dirty="0">
              <a:solidFill>
                <a:srgbClr val="0000FF"/>
              </a:solidFill>
            </a:endParaRPr>
          </a:p>
          <a:p>
            <a:pPr algn="l">
              <a:buFont typeface="Wingdings" pitchFamily="2" charset="2"/>
              <a:buNone/>
            </a:pPr>
            <a:r>
              <a:rPr lang="es-ES_tradnl" sz="1050" b="1" dirty="0">
                <a:solidFill>
                  <a:srgbClr val="FF0000"/>
                </a:solidFill>
              </a:rPr>
              <a:t>      (art. </a:t>
            </a:r>
            <a:r>
              <a:rPr lang="es-ES_tradnl" sz="1050" b="1" dirty="0" smtClean="0">
                <a:solidFill>
                  <a:srgbClr val="FF0000"/>
                </a:solidFill>
              </a:rPr>
              <a:t>11.5 </a:t>
            </a:r>
            <a:r>
              <a:rPr lang="es-ES_tradnl" sz="1050" b="1" dirty="0">
                <a:solidFill>
                  <a:srgbClr val="FF0000"/>
                </a:solidFill>
              </a:rPr>
              <a:t>L)</a:t>
            </a:r>
          </a:p>
        </p:txBody>
      </p:sp>
      <p:sp>
        <p:nvSpPr>
          <p:cNvPr id="142350" name="Rectangle 14"/>
          <p:cNvSpPr>
            <a:spLocks noChangeArrowheads="1"/>
          </p:cNvSpPr>
          <p:nvPr/>
        </p:nvSpPr>
        <p:spPr bwMode="auto">
          <a:xfrm>
            <a:off x="1791233" y="2852936"/>
            <a:ext cx="7537320" cy="161583"/>
          </a:xfrm>
          <a:prstGeom prst="rect">
            <a:avLst/>
          </a:prstGeom>
          <a:noFill/>
          <a:ln w="9525">
            <a:noFill/>
            <a:miter lim="800000"/>
            <a:headEnd/>
            <a:tailEnd/>
          </a:ln>
        </p:spPr>
        <p:txBody>
          <a:bodyPr wrap="none" lIns="0" tIns="0" rIns="0" bIns="0">
            <a:spAutoFit/>
          </a:bodyPr>
          <a:lstStyle/>
          <a:p>
            <a:pPr algn="l"/>
            <a:r>
              <a:rPr lang="es-ES_tradnl" sz="1050" b="1" dirty="0" smtClean="0">
                <a:solidFill>
                  <a:srgbClr val="FF3300"/>
                </a:solidFill>
                <a:sym typeface="Monotype Sorts" charset="2"/>
              </a:rPr>
              <a:t></a:t>
            </a:r>
            <a:r>
              <a:rPr lang="es-ES_tradnl" sz="1050" dirty="0" smtClean="0">
                <a:solidFill>
                  <a:srgbClr val="000000"/>
                </a:solidFill>
                <a:sym typeface="Monotype Sorts" charset="2"/>
              </a:rPr>
              <a:t>  </a:t>
            </a:r>
            <a:r>
              <a:rPr lang="es-ES_tradnl" sz="1000" b="1" dirty="0" smtClean="0">
                <a:solidFill>
                  <a:srgbClr val="000000"/>
                </a:solidFill>
              </a:rPr>
              <a:t>No</a:t>
            </a:r>
            <a:r>
              <a:rPr lang="es-ES_tradnl" sz="1000" dirty="0" smtClean="0">
                <a:solidFill>
                  <a:srgbClr val="000000"/>
                </a:solidFill>
              </a:rPr>
              <a:t> se integrará en la base imponible la reversión de gastos que </a:t>
            </a:r>
            <a:r>
              <a:rPr lang="es-ES_tradnl" sz="1000" b="1" u="sng" dirty="0" smtClean="0">
                <a:solidFill>
                  <a:srgbClr val="000000"/>
                </a:solidFill>
              </a:rPr>
              <a:t>no</a:t>
            </a:r>
            <a:r>
              <a:rPr lang="es-ES_tradnl" sz="1000" dirty="0" smtClean="0">
                <a:solidFill>
                  <a:srgbClr val="000000"/>
                </a:solidFill>
              </a:rPr>
              <a:t> hayan sido fiscalmente </a:t>
            </a:r>
            <a:r>
              <a:rPr lang="es-ES_tradnl" sz="1050" dirty="0" smtClean="0">
                <a:solidFill>
                  <a:srgbClr val="000000"/>
                </a:solidFill>
              </a:rPr>
              <a:t>deducibles</a:t>
            </a:r>
            <a:endParaRPr lang="es-ES_tradnl" sz="1050" dirty="0">
              <a:solidFill>
                <a:srgbClr val="000000"/>
              </a:solidFill>
            </a:endParaRPr>
          </a:p>
        </p:txBody>
      </p:sp>
      <p:sp>
        <p:nvSpPr>
          <p:cNvPr id="142351" name="Line 15"/>
          <p:cNvSpPr>
            <a:spLocks noChangeShapeType="1"/>
          </p:cNvSpPr>
          <p:nvPr/>
        </p:nvSpPr>
        <p:spPr bwMode="auto">
          <a:xfrm>
            <a:off x="3705668" y="2713038"/>
            <a:ext cx="389237" cy="139898"/>
          </a:xfrm>
          <a:prstGeom prst="line">
            <a:avLst/>
          </a:prstGeom>
          <a:noFill/>
          <a:ln w="9525">
            <a:solidFill>
              <a:srgbClr val="009900"/>
            </a:solidFill>
            <a:round/>
            <a:headEnd/>
            <a:tailEnd type="stealth" w="med" len="med"/>
          </a:ln>
          <a:effectLst/>
        </p:spPr>
        <p:txBody>
          <a:bodyPr wrap="none" anchor="ctr"/>
          <a:lstStyle/>
          <a:p>
            <a:endParaRPr lang="es-ES_tradnl" sz="1050"/>
          </a:p>
        </p:txBody>
      </p:sp>
      <p:grpSp>
        <p:nvGrpSpPr>
          <p:cNvPr id="2" name="Group 16"/>
          <p:cNvGrpSpPr>
            <a:grpSpLocks/>
          </p:cNvGrpSpPr>
          <p:nvPr/>
        </p:nvGrpSpPr>
        <p:grpSpPr bwMode="auto">
          <a:xfrm>
            <a:off x="116948" y="5261566"/>
            <a:ext cx="9661791" cy="685801"/>
            <a:chOff x="68" y="2281"/>
            <a:chExt cx="5618" cy="432"/>
          </a:xfrm>
        </p:grpSpPr>
        <p:sp>
          <p:nvSpPr>
            <p:cNvPr id="142353" name="Rectangle 17"/>
            <p:cNvSpPr>
              <a:spLocks noChangeArrowheads="1"/>
            </p:cNvSpPr>
            <p:nvPr/>
          </p:nvSpPr>
          <p:spPr bwMode="auto">
            <a:xfrm>
              <a:off x="68" y="2281"/>
              <a:ext cx="1594" cy="204"/>
            </a:xfrm>
            <a:prstGeom prst="rect">
              <a:avLst/>
            </a:prstGeom>
            <a:noFill/>
            <a:ln w="9525">
              <a:noFill/>
              <a:miter lim="800000"/>
              <a:headEnd/>
              <a:tailEnd/>
            </a:ln>
          </p:spPr>
          <p:txBody>
            <a:bodyPr wrap="none" lIns="0" tIns="0" rIns="0" bIns="0">
              <a:spAutoFit/>
            </a:bodyPr>
            <a:lstStyle/>
            <a:p>
              <a:pPr algn="l">
                <a:buFont typeface="Wingdings"/>
                <a:buChar char="Ø"/>
              </a:pPr>
              <a:r>
                <a:rPr lang="es-ES_tradnl" sz="1050" b="1" dirty="0" smtClean="0">
                  <a:solidFill>
                    <a:srgbClr val="0000FF"/>
                  </a:solidFill>
                </a:rPr>
                <a:t> ELIMINACIÓN DE PROVISIONES</a:t>
              </a:r>
              <a:r>
                <a:rPr lang="es-ES_tradnl" sz="1050" b="1" dirty="0" smtClean="0">
                  <a:solidFill>
                    <a:srgbClr val="FF0000"/>
                  </a:solidFill>
                </a:rPr>
                <a:t>   </a:t>
              </a:r>
            </a:p>
            <a:p>
              <a:pPr algn="l"/>
              <a:r>
                <a:rPr lang="es-ES_tradnl" sz="1050" b="1" dirty="0" smtClean="0">
                  <a:solidFill>
                    <a:srgbClr val="FF0000"/>
                  </a:solidFill>
                </a:rPr>
                <a:t>       (</a:t>
              </a:r>
              <a:r>
                <a:rPr lang="es-ES_tradnl" sz="1050" b="1" dirty="0">
                  <a:solidFill>
                    <a:srgbClr val="FF0000"/>
                  </a:solidFill>
                </a:rPr>
                <a:t>art. </a:t>
              </a:r>
              <a:r>
                <a:rPr lang="es-ES_tradnl" sz="1050" b="1" dirty="0" smtClean="0">
                  <a:solidFill>
                    <a:srgbClr val="FF0000"/>
                  </a:solidFill>
                </a:rPr>
                <a:t>11.7 </a:t>
              </a:r>
              <a:r>
                <a:rPr lang="es-ES_tradnl" sz="1050" b="1" dirty="0">
                  <a:solidFill>
                    <a:srgbClr val="FF0000"/>
                  </a:solidFill>
                </a:rPr>
                <a:t>L)</a:t>
              </a:r>
            </a:p>
          </p:txBody>
        </p:sp>
        <p:sp>
          <p:nvSpPr>
            <p:cNvPr id="142354" name="Rectangle 18"/>
            <p:cNvSpPr>
              <a:spLocks noChangeArrowheads="1"/>
            </p:cNvSpPr>
            <p:nvPr/>
          </p:nvSpPr>
          <p:spPr bwMode="auto">
            <a:xfrm>
              <a:off x="1925" y="2306"/>
              <a:ext cx="3761" cy="407"/>
            </a:xfrm>
            <a:prstGeom prst="rect">
              <a:avLst/>
            </a:prstGeom>
            <a:noFill/>
            <a:ln w="9525">
              <a:noFill/>
              <a:miter lim="800000"/>
              <a:headEnd/>
              <a:tailEnd/>
            </a:ln>
          </p:spPr>
          <p:txBody>
            <a:bodyPr wrap="none" lIns="0" tIns="0" rIns="0" bIns="0">
              <a:spAutoFit/>
            </a:bodyPr>
            <a:lstStyle/>
            <a:p>
              <a:pPr algn="l"/>
              <a:r>
                <a:rPr lang="es-ES_tradnl" sz="1050" dirty="0" smtClean="0">
                  <a:solidFill>
                    <a:srgbClr val="000000"/>
                  </a:solidFill>
                </a:rPr>
                <a:t>Cuando se eliminen provisiones, por no haberse aplicado a su finalidad, sin abono </a:t>
              </a:r>
            </a:p>
            <a:p>
              <a:pPr algn="l"/>
              <a:r>
                <a:rPr lang="es-ES_tradnl" sz="1050" dirty="0" smtClean="0">
                  <a:solidFill>
                    <a:srgbClr val="000000"/>
                  </a:solidFill>
                </a:rPr>
                <a:t>a una cuenta de ingresos del ejercicio, su importe se integrará en la base imponible </a:t>
              </a:r>
            </a:p>
            <a:p>
              <a:pPr algn="l"/>
              <a:r>
                <a:rPr lang="es-ES_tradnl" sz="1050" dirty="0" smtClean="0">
                  <a:solidFill>
                    <a:srgbClr val="000000"/>
                  </a:solidFill>
                </a:rPr>
                <a:t>de la entidad que las hubiese dotado, en la medida en que dicha dotación se hubiese </a:t>
              </a:r>
            </a:p>
            <a:p>
              <a:pPr algn="l"/>
              <a:r>
                <a:rPr lang="es-ES_tradnl" sz="1050" dirty="0" smtClean="0">
                  <a:solidFill>
                    <a:srgbClr val="000000"/>
                  </a:solidFill>
                </a:rPr>
                <a:t>considerado gasto deducible</a:t>
              </a:r>
              <a:endParaRPr lang="es-ES_tradnl" sz="1050" dirty="0">
                <a:solidFill>
                  <a:srgbClr val="000000"/>
                </a:solidFill>
              </a:endParaRPr>
            </a:p>
          </p:txBody>
        </p:sp>
        <p:sp>
          <p:nvSpPr>
            <p:cNvPr id="142355" name="Line 19"/>
            <p:cNvSpPr>
              <a:spLocks noChangeShapeType="1"/>
            </p:cNvSpPr>
            <p:nvPr/>
          </p:nvSpPr>
          <p:spPr bwMode="auto">
            <a:xfrm>
              <a:off x="1565" y="2442"/>
              <a:ext cx="272" cy="100"/>
            </a:xfrm>
            <a:prstGeom prst="line">
              <a:avLst/>
            </a:prstGeom>
            <a:noFill/>
            <a:ln w="9525">
              <a:solidFill>
                <a:srgbClr val="009900"/>
              </a:solidFill>
              <a:round/>
              <a:headEnd/>
              <a:tailEnd type="stealth" w="med" len="med"/>
            </a:ln>
            <a:effectLst/>
          </p:spPr>
          <p:txBody>
            <a:bodyPr wrap="none" anchor="ctr"/>
            <a:lstStyle/>
            <a:p>
              <a:endParaRPr lang="es-ES_tradnl" sz="1050"/>
            </a:p>
          </p:txBody>
        </p:sp>
      </p:grpSp>
      <p:sp>
        <p:nvSpPr>
          <p:cNvPr id="142356" name="Rectangle 20"/>
          <p:cNvSpPr>
            <a:spLocks noChangeArrowheads="1"/>
          </p:cNvSpPr>
          <p:nvPr/>
        </p:nvSpPr>
        <p:spPr bwMode="auto">
          <a:xfrm>
            <a:off x="149709" y="4221089"/>
            <a:ext cx="2611292" cy="565539"/>
          </a:xfrm>
          <a:prstGeom prst="rect">
            <a:avLst/>
          </a:prstGeom>
          <a:noFill/>
          <a:ln w="9525">
            <a:noFill/>
            <a:miter lim="800000"/>
            <a:headEnd/>
            <a:tailEnd/>
          </a:ln>
        </p:spPr>
        <p:txBody>
          <a:bodyPr wrap="none" lIns="0" tIns="0" rIns="0" bIns="0">
            <a:spAutoFit/>
          </a:bodyPr>
          <a:lstStyle/>
          <a:p>
            <a:pPr algn="l"/>
            <a:r>
              <a:rPr lang="es-ES_tradnl" sz="1050" b="1" dirty="0">
                <a:solidFill>
                  <a:srgbClr val="FF3300"/>
                </a:solidFill>
                <a:sym typeface="Wingdings" pitchFamily="2" charset="2"/>
              </a:rPr>
              <a:t>   </a:t>
            </a:r>
            <a:r>
              <a:rPr lang="es-ES_tradnl" sz="1050" b="1" dirty="0">
                <a:solidFill>
                  <a:srgbClr val="0000FF"/>
                </a:solidFill>
              </a:rPr>
              <a:t>PERDIDAS POR TRANSMISION </a:t>
            </a:r>
          </a:p>
          <a:p>
            <a:pPr algn="l">
              <a:spcBef>
                <a:spcPct val="25000"/>
              </a:spcBef>
            </a:pPr>
            <a:r>
              <a:rPr lang="es-ES_tradnl" sz="1050" b="1" dirty="0">
                <a:solidFill>
                  <a:srgbClr val="0000FF"/>
                </a:solidFill>
              </a:rPr>
              <a:t> </a:t>
            </a:r>
            <a:r>
              <a:rPr lang="es-ES_tradnl" sz="1050" b="1" dirty="0" smtClean="0">
                <a:solidFill>
                  <a:srgbClr val="0000FF"/>
                </a:solidFill>
              </a:rPr>
              <a:t>DE ELEMENTOS PATRIMONIALES</a:t>
            </a:r>
            <a:endParaRPr lang="es-ES_tradnl" sz="1050" b="1" dirty="0">
              <a:solidFill>
                <a:srgbClr val="0000FF"/>
              </a:solidFill>
            </a:endParaRPr>
          </a:p>
          <a:p>
            <a:pPr algn="l">
              <a:spcBef>
                <a:spcPct val="25000"/>
              </a:spcBef>
            </a:pPr>
            <a:r>
              <a:rPr lang="es-ES_tradnl" sz="1050" b="1" dirty="0">
                <a:solidFill>
                  <a:srgbClr val="0000FF"/>
                </a:solidFill>
              </a:rPr>
              <a:t>          </a:t>
            </a:r>
            <a:r>
              <a:rPr lang="es-ES_tradnl" sz="1050" b="1" dirty="0">
                <a:solidFill>
                  <a:srgbClr val="FF0000"/>
                </a:solidFill>
              </a:rPr>
              <a:t>(art. </a:t>
            </a:r>
            <a:r>
              <a:rPr lang="es-ES_tradnl" sz="1050" b="1" dirty="0" smtClean="0">
                <a:solidFill>
                  <a:srgbClr val="FF0000"/>
                </a:solidFill>
              </a:rPr>
              <a:t>11.6 </a:t>
            </a:r>
            <a:r>
              <a:rPr lang="es-ES_tradnl" sz="1050" b="1" dirty="0">
                <a:solidFill>
                  <a:srgbClr val="FF0000"/>
                </a:solidFill>
              </a:rPr>
              <a:t>L)</a:t>
            </a:r>
          </a:p>
        </p:txBody>
      </p:sp>
      <p:sp>
        <p:nvSpPr>
          <p:cNvPr id="142357" name="Rectangle 21"/>
          <p:cNvSpPr>
            <a:spLocks noChangeArrowheads="1"/>
          </p:cNvSpPr>
          <p:nvPr/>
        </p:nvSpPr>
        <p:spPr bwMode="auto">
          <a:xfrm>
            <a:off x="3367969" y="4437112"/>
            <a:ext cx="4857099" cy="161583"/>
          </a:xfrm>
          <a:prstGeom prst="rect">
            <a:avLst/>
          </a:prstGeom>
          <a:noFill/>
          <a:ln w="9525">
            <a:noFill/>
            <a:miter lim="800000"/>
            <a:headEnd/>
            <a:tailEnd/>
          </a:ln>
        </p:spPr>
        <p:txBody>
          <a:bodyPr wrap="none" lIns="0" tIns="0" rIns="0" bIns="0">
            <a:spAutoFit/>
          </a:bodyPr>
          <a:lstStyle/>
          <a:p>
            <a:pPr algn="l"/>
            <a:r>
              <a:rPr lang="es-ES_tradnl" sz="1050" b="1" dirty="0">
                <a:solidFill>
                  <a:srgbClr val="000000"/>
                </a:solidFill>
              </a:rPr>
              <a:t>Adquiridos nuevamente </a:t>
            </a:r>
            <a:r>
              <a:rPr lang="es-ES_tradnl" sz="1050" b="1" dirty="0" smtClean="0">
                <a:solidFill>
                  <a:srgbClr val="000000"/>
                </a:solidFill>
              </a:rPr>
              <a:t>por el transmitente o por una vinculada</a:t>
            </a:r>
            <a:endParaRPr lang="es-ES_tradnl" sz="1050" b="1" dirty="0">
              <a:solidFill>
                <a:srgbClr val="000000"/>
              </a:solidFill>
            </a:endParaRPr>
          </a:p>
        </p:txBody>
      </p:sp>
      <p:sp>
        <p:nvSpPr>
          <p:cNvPr id="142358" name="Rectangle 22"/>
          <p:cNvSpPr>
            <a:spLocks noChangeArrowheads="1"/>
          </p:cNvSpPr>
          <p:nvPr/>
        </p:nvSpPr>
        <p:spPr bwMode="auto">
          <a:xfrm>
            <a:off x="3392827" y="4653136"/>
            <a:ext cx="6513173" cy="161583"/>
          </a:xfrm>
          <a:prstGeom prst="rect">
            <a:avLst/>
          </a:prstGeom>
          <a:noFill/>
          <a:ln w="9525">
            <a:noFill/>
            <a:miter lim="800000"/>
            <a:headEnd/>
            <a:tailEnd/>
          </a:ln>
        </p:spPr>
        <p:txBody>
          <a:bodyPr wrap="square" lIns="0" tIns="0" rIns="0" bIns="0">
            <a:spAutoFit/>
          </a:bodyPr>
          <a:lstStyle/>
          <a:p>
            <a:pPr algn="l">
              <a:buFont typeface="Monotype Sorts" charset="2"/>
              <a:buChar char="å"/>
            </a:pPr>
            <a:r>
              <a:rPr lang="es-ES_tradnl" sz="1050" dirty="0">
                <a:solidFill>
                  <a:srgbClr val="000000"/>
                </a:solidFill>
              </a:rPr>
              <a:t>Recuperación de valor por el adquirente </a:t>
            </a:r>
            <a:r>
              <a:rPr lang="es-ES_tradnl" sz="1050" dirty="0" smtClean="0">
                <a:solidFill>
                  <a:srgbClr val="000000"/>
                </a:solidFill>
              </a:rPr>
              <a:t> </a:t>
            </a:r>
            <a:r>
              <a:rPr lang="es-ES_tradnl" sz="1050" dirty="0" smtClean="0">
                <a:solidFill>
                  <a:srgbClr val="FF0000"/>
                </a:solidFill>
              </a:rPr>
              <a:t>[a</a:t>
            </a:r>
            <a:r>
              <a:rPr lang="es-ES_tradnl" sz="1050" b="1" dirty="0" smtClean="0">
                <a:solidFill>
                  <a:srgbClr val="FF0000"/>
                </a:solidFill>
              </a:rPr>
              <a:t>juste + hasta el importe de  la pérdida]</a:t>
            </a:r>
            <a:r>
              <a:rPr lang="es-ES_tradnl" sz="1050" dirty="0" smtClean="0">
                <a:solidFill>
                  <a:srgbClr val="000000"/>
                </a:solidFill>
              </a:rPr>
              <a:t> </a:t>
            </a:r>
            <a:endParaRPr lang="es-ES_tradnl" sz="1050" dirty="0">
              <a:solidFill>
                <a:srgbClr val="000000"/>
              </a:solidFill>
            </a:endParaRPr>
          </a:p>
        </p:txBody>
      </p:sp>
      <p:sp>
        <p:nvSpPr>
          <p:cNvPr id="142359" name="Rectangle 23"/>
          <p:cNvSpPr>
            <a:spLocks noChangeArrowheads="1"/>
          </p:cNvSpPr>
          <p:nvPr/>
        </p:nvSpPr>
        <p:spPr bwMode="auto">
          <a:xfrm>
            <a:off x="194471" y="6021288"/>
            <a:ext cx="1208664" cy="323165"/>
          </a:xfrm>
          <a:prstGeom prst="rect">
            <a:avLst/>
          </a:prstGeom>
          <a:noFill/>
          <a:ln w="9525">
            <a:noFill/>
            <a:miter lim="800000"/>
            <a:headEnd/>
            <a:tailEnd/>
          </a:ln>
        </p:spPr>
        <p:txBody>
          <a:bodyPr wrap="none" lIns="0" tIns="0" rIns="0" bIns="0">
            <a:spAutoFit/>
          </a:bodyPr>
          <a:lstStyle/>
          <a:p>
            <a:pPr algn="l">
              <a:buClr>
                <a:srgbClr val="FF0000"/>
              </a:buClr>
              <a:buFont typeface="Wingdings" pitchFamily="2" charset="2"/>
              <a:buChar char="Ø"/>
            </a:pPr>
            <a:r>
              <a:rPr lang="es-ES_tradnl" sz="1050" b="1" dirty="0" smtClean="0">
                <a:solidFill>
                  <a:srgbClr val="0000FF"/>
                </a:solidFill>
              </a:rPr>
              <a:t>UNIT-LINKED</a:t>
            </a:r>
            <a:endParaRPr lang="es-ES_tradnl" sz="1050" b="1" dirty="0">
              <a:solidFill>
                <a:srgbClr val="0000FF"/>
              </a:solidFill>
            </a:endParaRPr>
          </a:p>
          <a:p>
            <a:pPr algn="l">
              <a:buFont typeface="Wingdings" pitchFamily="2" charset="2"/>
              <a:buNone/>
            </a:pPr>
            <a:r>
              <a:rPr lang="es-ES_tradnl" sz="1050" b="1" dirty="0">
                <a:solidFill>
                  <a:srgbClr val="000000"/>
                </a:solidFill>
              </a:rPr>
              <a:t>      </a:t>
            </a:r>
            <a:r>
              <a:rPr lang="es-ES_tradnl" sz="1050" b="1" dirty="0">
                <a:solidFill>
                  <a:srgbClr val="FF0000"/>
                </a:solidFill>
              </a:rPr>
              <a:t>(art. </a:t>
            </a:r>
            <a:r>
              <a:rPr lang="es-ES_tradnl" sz="1050" b="1" dirty="0" smtClean="0">
                <a:solidFill>
                  <a:srgbClr val="FF0000"/>
                </a:solidFill>
              </a:rPr>
              <a:t>11.8 </a:t>
            </a:r>
            <a:r>
              <a:rPr lang="es-ES_tradnl" sz="1050" b="1" dirty="0">
                <a:solidFill>
                  <a:srgbClr val="FF0000"/>
                </a:solidFill>
              </a:rPr>
              <a:t>L)</a:t>
            </a:r>
          </a:p>
        </p:txBody>
      </p:sp>
      <p:sp>
        <p:nvSpPr>
          <p:cNvPr id="142360" name="Rectangle 24"/>
          <p:cNvSpPr>
            <a:spLocks noChangeArrowheads="1"/>
          </p:cNvSpPr>
          <p:nvPr/>
        </p:nvSpPr>
        <p:spPr bwMode="auto">
          <a:xfrm>
            <a:off x="1524000" y="6248400"/>
            <a:ext cx="8216993" cy="484748"/>
          </a:xfrm>
          <a:prstGeom prst="rect">
            <a:avLst/>
          </a:prstGeom>
          <a:noFill/>
          <a:ln w="9525">
            <a:noFill/>
            <a:miter lim="800000"/>
            <a:headEnd/>
            <a:tailEnd/>
          </a:ln>
        </p:spPr>
        <p:txBody>
          <a:bodyPr wrap="none" lIns="0" tIns="0" rIns="0" bIns="0">
            <a:spAutoFit/>
          </a:bodyPr>
          <a:lstStyle/>
          <a:p>
            <a:pPr algn="l"/>
            <a:r>
              <a:rPr lang="es-ES_tradnl" sz="1050" dirty="0" smtClean="0">
                <a:solidFill>
                  <a:srgbClr val="000000"/>
                </a:solidFill>
              </a:rPr>
              <a:t>Cuando la entidad sea beneficiaria o tenga reconocido el derecho de rescate de contratos de seguro de vida </a:t>
            </a:r>
          </a:p>
          <a:p>
            <a:pPr algn="l"/>
            <a:r>
              <a:rPr lang="es-ES_tradnl" sz="1050" dirty="0" smtClean="0">
                <a:solidFill>
                  <a:srgbClr val="000000"/>
                </a:solidFill>
              </a:rPr>
              <a:t>en los que, además, asuma el riesgo de inversión, integrará en todo caso en la base imponible </a:t>
            </a:r>
            <a:r>
              <a:rPr lang="es-ES_tradnl" sz="1050" b="1" u="sng" dirty="0" smtClean="0">
                <a:solidFill>
                  <a:srgbClr val="000000"/>
                </a:solidFill>
              </a:rPr>
              <a:t>la diferencia </a:t>
            </a:r>
          </a:p>
          <a:p>
            <a:pPr algn="l"/>
            <a:r>
              <a:rPr lang="es-ES_tradnl" sz="1050" b="1" dirty="0" smtClean="0">
                <a:solidFill>
                  <a:srgbClr val="000000"/>
                </a:solidFill>
              </a:rPr>
              <a:t>entre el valor </a:t>
            </a:r>
            <a:r>
              <a:rPr lang="es-ES_tradnl" sz="1050" b="1" dirty="0" err="1" smtClean="0">
                <a:solidFill>
                  <a:srgbClr val="000000"/>
                </a:solidFill>
              </a:rPr>
              <a:t>liquidativo</a:t>
            </a:r>
            <a:r>
              <a:rPr lang="es-ES_tradnl" sz="1050" b="1" dirty="0" smtClean="0">
                <a:solidFill>
                  <a:srgbClr val="000000"/>
                </a:solidFill>
              </a:rPr>
              <a:t> </a:t>
            </a:r>
            <a:r>
              <a:rPr lang="es-ES_tradnl" sz="1050" dirty="0" smtClean="0">
                <a:solidFill>
                  <a:srgbClr val="000000"/>
                </a:solidFill>
              </a:rPr>
              <a:t>de los activos afectos a la póliza </a:t>
            </a:r>
            <a:r>
              <a:rPr lang="es-ES_tradnl" sz="1050" u="sng" dirty="0" smtClean="0">
                <a:solidFill>
                  <a:srgbClr val="000000"/>
                </a:solidFill>
              </a:rPr>
              <a:t>al final y al comienzo de cada período impositivo</a:t>
            </a:r>
            <a:endParaRPr lang="es-ES_tradnl" sz="1050" u="sng" dirty="0">
              <a:solidFill>
                <a:srgbClr val="000000"/>
              </a:solidFill>
            </a:endParaRPr>
          </a:p>
        </p:txBody>
      </p:sp>
      <p:sp>
        <p:nvSpPr>
          <p:cNvPr id="25" name="Rectangle 8"/>
          <p:cNvSpPr>
            <a:spLocks noChangeArrowheads="1"/>
          </p:cNvSpPr>
          <p:nvPr/>
        </p:nvSpPr>
        <p:spPr bwMode="auto">
          <a:xfrm>
            <a:off x="740533" y="2060848"/>
            <a:ext cx="8914300" cy="315471"/>
          </a:xfrm>
          <a:prstGeom prst="rect">
            <a:avLst/>
          </a:prstGeom>
          <a:noFill/>
          <a:ln w="9525">
            <a:noFill/>
            <a:miter lim="800000"/>
            <a:headEnd/>
            <a:tailEnd/>
          </a:ln>
        </p:spPr>
        <p:txBody>
          <a:bodyPr wrap="none" lIns="0" tIns="0" rIns="0" bIns="0">
            <a:spAutoFit/>
          </a:bodyPr>
          <a:lstStyle/>
          <a:p>
            <a:pPr algn="l"/>
            <a:r>
              <a:rPr lang="es-ES_tradnl" sz="1050" dirty="0">
                <a:solidFill>
                  <a:srgbClr val="FF0000"/>
                </a:solidFill>
              </a:rPr>
              <a:t>•   </a:t>
            </a:r>
            <a:r>
              <a:rPr lang="es-ES_tradnl" sz="1000" dirty="0" smtClean="0">
                <a:solidFill>
                  <a:srgbClr val="FF0000"/>
                </a:solidFill>
              </a:rPr>
              <a:t>No resultará fiscalmente deducible el deterioro de valor de los créditos respecto de aquel importe que no haya sido </a:t>
            </a:r>
          </a:p>
          <a:p>
            <a:pPr algn="l"/>
            <a:r>
              <a:rPr lang="es-ES_tradnl" sz="1000" dirty="0" smtClean="0">
                <a:solidFill>
                  <a:srgbClr val="FF0000"/>
                </a:solidFill>
              </a:rPr>
              <a:t>objeto de integración en la base imponible por aplicación del criterio establecido en este apartado, hasta que esta se realice</a:t>
            </a:r>
            <a:endParaRPr lang="es-ES_tradnl" sz="1000" dirty="0">
              <a:solidFill>
                <a:srgbClr val="FF0000"/>
              </a:solidFill>
            </a:endParaRPr>
          </a:p>
        </p:txBody>
      </p:sp>
      <p:grpSp>
        <p:nvGrpSpPr>
          <p:cNvPr id="3" name="Group 16"/>
          <p:cNvGrpSpPr>
            <a:grpSpLocks/>
          </p:cNvGrpSpPr>
          <p:nvPr/>
        </p:nvGrpSpPr>
        <p:grpSpPr bwMode="auto">
          <a:xfrm>
            <a:off x="272480" y="3212974"/>
            <a:ext cx="9580961" cy="995364"/>
            <a:chOff x="113" y="2433"/>
            <a:chExt cx="5571" cy="627"/>
          </a:xfrm>
        </p:grpSpPr>
        <p:sp>
          <p:nvSpPr>
            <p:cNvPr id="27" name="Rectangle 17"/>
            <p:cNvSpPr>
              <a:spLocks noChangeArrowheads="1"/>
            </p:cNvSpPr>
            <p:nvPr/>
          </p:nvSpPr>
          <p:spPr bwMode="auto">
            <a:xfrm>
              <a:off x="113" y="2433"/>
              <a:ext cx="2494" cy="204"/>
            </a:xfrm>
            <a:prstGeom prst="rect">
              <a:avLst/>
            </a:prstGeom>
            <a:noFill/>
            <a:ln w="9525">
              <a:noFill/>
              <a:miter lim="800000"/>
              <a:headEnd/>
              <a:tailEnd/>
            </a:ln>
          </p:spPr>
          <p:txBody>
            <a:bodyPr wrap="none" lIns="0" tIns="0" rIns="0" bIns="0">
              <a:spAutoFit/>
            </a:bodyPr>
            <a:lstStyle/>
            <a:p>
              <a:pPr algn="l">
                <a:buFont typeface="Wingdings"/>
                <a:buChar char="Ø"/>
              </a:pPr>
              <a:r>
                <a:rPr lang="es-ES_tradnl" sz="1050" b="1" dirty="0" smtClean="0">
                  <a:solidFill>
                    <a:srgbClr val="0000FF"/>
                  </a:solidFill>
                </a:rPr>
                <a:t> REVERSIÓN DE UN DETERIORO o corrección de valor</a:t>
              </a:r>
              <a:r>
                <a:rPr lang="es-ES_tradnl" sz="1050" b="1" dirty="0" smtClean="0">
                  <a:solidFill>
                    <a:srgbClr val="FF0000"/>
                  </a:solidFill>
                </a:rPr>
                <a:t>   </a:t>
              </a:r>
            </a:p>
            <a:p>
              <a:pPr algn="l"/>
              <a:r>
                <a:rPr lang="es-ES_tradnl" sz="1050" b="1" dirty="0" smtClean="0">
                  <a:solidFill>
                    <a:srgbClr val="FF0000"/>
                  </a:solidFill>
                </a:rPr>
                <a:t>       (</a:t>
              </a:r>
              <a:r>
                <a:rPr lang="es-ES_tradnl" sz="1050" b="1" dirty="0">
                  <a:solidFill>
                    <a:srgbClr val="FF0000"/>
                  </a:solidFill>
                </a:rPr>
                <a:t>art. </a:t>
              </a:r>
              <a:r>
                <a:rPr lang="es-ES_tradnl" sz="1050" b="1" dirty="0" smtClean="0">
                  <a:solidFill>
                    <a:srgbClr val="FF0000"/>
                  </a:solidFill>
                </a:rPr>
                <a:t>11.6 </a:t>
              </a:r>
              <a:r>
                <a:rPr lang="es-ES_tradnl" sz="1050" b="1" dirty="0">
                  <a:solidFill>
                    <a:srgbClr val="FF0000"/>
                  </a:solidFill>
                </a:rPr>
                <a:t>L)</a:t>
              </a:r>
            </a:p>
          </p:txBody>
        </p:sp>
        <p:sp>
          <p:nvSpPr>
            <p:cNvPr id="28" name="Rectangle 18"/>
            <p:cNvSpPr>
              <a:spLocks noChangeArrowheads="1"/>
            </p:cNvSpPr>
            <p:nvPr/>
          </p:nvSpPr>
          <p:spPr bwMode="auto">
            <a:xfrm>
              <a:off x="2290" y="2592"/>
              <a:ext cx="3394" cy="468"/>
            </a:xfrm>
            <a:prstGeom prst="rect">
              <a:avLst/>
            </a:prstGeom>
            <a:noFill/>
            <a:ln w="9525">
              <a:noFill/>
              <a:miter lim="800000"/>
              <a:headEnd/>
              <a:tailEnd/>
            </a:ln>
          </p:spPr>
          <p:txBody>
            <a:bodyPr wrap="none" lIns="0" tIns="0" rIns="0" bIns="0">
              <a:spAutoFit/>
            </a:bodyPr>
            <a:lstStyle/>
            <a:p>
              <a:pPr algn="l"/>
              <a:r>
                <a:rPr lang="es-ES_tradnl" sz="1050" dirty="0">
                  <a:solidFill>
                    <a:srgbClr val="000000"/>
                  </a:solidFill>
                </a:rPr>
                <a:t>La recuperación  del valor de un elemento patrimonial que haya sido</a:t>
              </a:r>
            </a:p>
            <a:p>
              <a:pPr algn="l">
                <a:spcBef>
                  <a:spcPct val="20000"/>
                </a:spcBef>
              </a:pPr>
              <a:r>
                <a:rPr lang="es-ES_tradnl" sz="1050" dirty="0">
                  <a:solidFill>
                    <a:srgbClr val="000000"/>
                  </a:solidFill>
                </a:rPr>
                <a:t>objeto de una CORRECCIÓN DE VALOR, se imputará en el período impositivo </a:t>
              </a:r>
            </a:p>
            <a:p>
              <a:pPr algn="l">
                <a:spcBef>
                  <a:spcPct val="20000"/>
                </a:spcBef>
              </a:pPr>
              <a:r>
                <a:rPr lang="es-ES_tradnl" sz="1050" dirty="0">
                  <a:solidFill>
                    <a:srgbClr val="000000"/>
                  </a:solidFill>
                </a:rPr>
                <a:t>en que se produzca la </a:t>
              </a:r>
              <a:r>
                <a:rPr lang="es-ES_tradnl" sz="1050" dirty="0" smtClean="0">
                  <a:solidFill>
                    <a:srgbClr val="000000"/>
                  </a:solidFill>
                </a:rPr>
                <a:t>reversión </a:t>
              </a:r>
              <a:r>
                <a:rPr lang="es-ES_tradnl" sz="1050" b="1" dirty="0" smtClean="0">
                  <a:solidFill>
                    <a:srgbClr val="000000"/>
                  </a:solidFill>
                </a:rPr>
                <a:t>en la entidad que practicó  la corrección</a:t>
              </a:r>
            </a:p>
            <a:p>
              <a:pPr algn="l">
                <a:spcBef>
                  <a:spcPct val="20000"/>
                </a:spcBef>
              </a:pPr>
              <a:r>
                <a:rPr lang="es-ES_tradnl" sz="1050" b="1" dirty="0" smtClean="0">
                  <a:solidFill>
                    <a:srgbClr val="000000"/>
                  </a:solidFill>
                </a:rPr>
                <a:t> o en otra vinculada  </a:t>
              </a:r>
              <a:r>
                <a:rPr lang="es-ES_tradnl" sz="1050" b="1" dirty="0" smtClean="0">
                  <a:solidFill>
                    <a:srgbClr val="FF0000"/>
                  </a:solidFill>
                </a:rPr>
                <a:t>[ajuste + hasta el importe del deterioro dotado previo]</a:t>
              </a:r>
              <a:endParaRPr lang="es-ES_tradnl" sz="1050" b="1" dirty="0">
                <a:solidFill>
                  <a:srgbClr val="000000"/>
                </a:solidFill>
              </a:endParaRPr>
            </a:p>
          </p:txBody>
        </p:sp>
        <p:sp>
          <p:nvSpPr>
            <p:cNvPr id="29" name="Line 19"/>
            <p:cNvSpPr>
              <a:spLocks noChangeShapeType="1"/>
            </p:cNvSpPr>
            <p:nvPr/>
          </p:nvSpPr>
          <p:spPr bwMode="auto">
            <a:xfrm>
              <a:off x="2064" y="2569"/>
              <a:ext cx="192" cy="79"/>
            </a:xfrm>
            <a:prstGeom prst="line">
              <a:avLst/>
            </a:prstGeom>
            <a:noFill/>
            <a:ln w="9525">
              <a:solidFill>
                <a:srgbClr val="009900"/>
              </a:solidFill>
              <a:round/>
              <a:headEnd/>
              <a:tailEnd type="stealth" w="med" len="med"/>
            </a:ln>
            <a:effectLst/>
          </p:spPr>
          <p:txBody>
            <a:bodyPr wrap="none" anchor="ctr"/>
            <a:lstStyle/>
            <a:p>
              <a:endParaRPr lang="es-ES_tradnl" sz="1050"/>
            </a:p>
          </p:txBody>
        </p:sp>
      </p:grpSp>
      <p:sp>
        <p:nvSpPr>
          <p:cNvPr id="30" name="Line 19"/>
          <p:cNvSpPr>
            <a:spLocks noChangeShapeType="1"/>
          </p:cNvSpPr>
          <p:nvPr/>
        </p:nvSpPr>
        <p:spPr bwMode="auto">
          <a:xfrm>
            <a:off x="1219200" y="6324601"/>
            <a:ext cx="304800" cy="76200"/>
          </a:xfrm>
          <a:prstGeom prst="line">
            <a:avLst/>
          </a:prstGeom>
          <a:noFill/>
          <a:ln w="9525">
            <a:solidFill>
              <a:srgbClr val="009900"/>
            </a:solidFill>
            <a:round/>
            <a:headEnd/>
            <a:tailEnd type="stealth" w="med" len="med"/>
          </a:ln>
          <a:effectLst/>
        </p:spPr>
        <p:txBody>
          <a:bodyPr wrap="none" anchor="ctr"/>
          <a:lstStyle/>
          <a:p>
            <a:endParaRPr lang="es-ES_tradnl" sz="1050"/>
          </a:p>
        </p:txBody>
      </p:sp>
      <p:sp>
        <p:nvSpPr>
          <p:cNvPr id="31" name="30 Rectángulo"/>
          <p:cNvSpPr/>
          <p:nvPr/>
        </p:nvSpPr>
        <p:spPr>
          <a:xfrm>
            <a:off x="6435165" y="4797153"/>
            <a:ext cx="2196435" cy="253916"/>
          </a:xfrm>
          <a:prstGeom prst="rect">
            <a:avLst/>
          </a:prstGeom>
        </p:spPr>
        <p:txBody>
          <a:bodyPr wrap="none">
            <a:spAutoFit/>
          </a:bodyPr>
          <a:lstStyle/>
          <a:p>
            <a:pPr algn="l"/>
            <a:r>
              <a:rPr lang="es-ES_tradnl" sz="1050" b="1" dirty="0" smtClean="0">
                <a:solidFill>
                  <a:srgbClr val="0000FF"/>
                </a:solidFill>
              </a:rPr>
              <a:t>(Es una norma de cautela)</a:t>
            </a:r>
            <a:endParaRPr lang="es-ES_tradnl" sz="1050" b="1" dirty="0">
              <a:solidFill>
                <a:srgbClr val="0000FF"/>
              </a:solidFill>
            </a:endParaRPr>
          </a:p>
        </p:txBody>
      </p:sp>
      <p:sp>
        <p:nvSpPr>
          <p:cNvPr id="32" name="Line 19"/>
          <p:cNvSpPr>
            <a:spLocks noChangeShapeType="1"/>
          </p:cNvSpPr>
          <p:nvPr/>
        </p:nvSpPr>
        <p:spPr bwMode="auto">
          <a:xfrm>
            <a:off x="2924775" y="4437113"/>
            <a:ext cx="330200" cy="125413"/>
          </a:xfrm>
          <a:prstGeom prst="line">
            <a:avLst/>
          </a:prstGeom>
          <a:noFill/>
          <a:ln w="9525">
            <a:solidFill>
              <a:srgbClr val="009900"/>
            </a:solidFill>
            <a:round/>
            <a:headEnd/>
            <a:tailEnd type="stealth" w="med" len="med"/>
          </a:ln>
          <a:effectLst/>
        </p:spPr>
        <p:txBody>
          <a:bodyPr wrap="none" anchor="ctr"/>
          <a:lstStyle/>
          <a:p>
            <a:endParaRPr lang="es-ES_tradnl" sz="1050"/>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4" name="3 Marcador de número de diapositiva"/>
          <p:cNvSpPr>
            <a:spLocks noGrp="1"/>
          </p:cNvSpPr>
          <p:nvPr>
            <p:ph type="sldNum" sz="quarter" idx="12"/>
          </p:nvPr>
        </p:nvSpPr>
        <p:spPr>
          <a:xfrm>
            <a:off x="7518400" y="6381750"/>
            <a:ext cx="2311400" cy="476250"/>
          </a:xfrm>
        </p:spPr>
        <p:txBody>
          <a:bodyPr/>
          <a:lstStyle/>
          <a:p>
            <a:fld id="{363DDCF8-6014-4C8E-BB6A-58F59F5E8709}" type="slidenum">
              <a:rPr lang="es-ES_tradnl">
                <a:solidFill>
                  <a:srgbClr val="000000"/>
                </a:solidFill>
              </a:rPr>
              <a:pPr/>
              <a:t>103</a:t>
            </a:fld>
            <a:endParaRPr lang="es-ES_tradnl" dirty="0">
              <a:solidFill>
                <a:srgbClr val="000000"/>
              </a:solidFill>
            </a:endParaRPr>
          </a:p>
        </p:txBody>
      </p:sp>
      <p:sp>
        <p:nvSpPr>
          <p:cNvPr id="142340" name="Rectangle 4"/>
          <p:cNvSpPr>
            <a:spLocks noChangeArrowheads="1"/>
          </p:cNvSpPr>
          <p:nvPr/>
        </p:nvSpPr>
        <p:spPr bwMode="auto">
          <a:xfrm>
            <a:off x="179019" y="548680"/>
            <a:ext cx="2526333" cy="415498"/>
          </a:xfrm>
          <a:prstGeom prst="rect">
            <a:avLst/>
          </a:prstGeom>
          <a:noFill/>
          <a:ln w="9525">
            <a:noFill/>
            <a:miter lim="800000"/>
            <a:headEnd/>
            <a:tailEnd/>
          </a:ln>
        </p:spPr>
        <p:txBody>
          <a:bodyPr wrap="none" lIns="0" tIns="0" rIns="0" bIns="0">
            <a:spAutoFit/>
          </a:bodyPr>
          <a:lstStyle/>
          <a:p>
            <a:pPr algn="l"/>
            <a:r>
              <a:rPr lang="es-ES_tradnl" sz="1200" b="1" dirty="0">
                <a:solidFill>
                  <a:srgbClr val="FF3300"/>
                </a:solidFill>
                <a:sym typeface="Wingdings" pitchFamily="2" charset="2"/>
              </a:rPr>
              <a:t>   </a:t>
            </a:r>
            <a:r>
              <a:rPr lang="es-ES_tradnl" sz="1200" b="1" dirty="0">
                <a:solidFill>
                  <a:srgbClr val="0000FF"/>
                </a:solidFill>
              </a:rPr>
              <a:t>OPERACIONES </a:t>
            </a:r>
            <a:r>
              <a:rPr lang="es-ES_tradnl" sz="1200" b="1" u="sng" dirty="0">
                <a:solidFill>
                  <a:srgbClr val="0000FF"/>
                </a:solidFill>
              </a:rPr>
              <a:t>A PLAZOS</a:t>
            </a:r>
            <a:r>
              <a:rPr lang="es-ES_tradnl" sz="1200" b="1" dirty="0">
                <a:solidFill>
                  <a:srgbClr val="0000FF"/>
                </a:solidFill>
              </a:rPr>
              <a:t> </a:t>
            </a:r>
          </a:p>
          <a:p>
            <a:pPr algn="l">
              <a:spcBef>
                <a:spcPct val="25000"/>
              </a:spcBef>
            </a:pPr>
            <a:r>
              <a:rPr lang="es-ES_tradnl" sz="1200" b="1" dirty="0">
                <a:solidFill>
                  <a:srgbClr val="0000FF"/>
                </a:solidFill>
              </a:rPr>
              <a:t>     O CON PRECIO </a:t>
            </a:r>
            <a:r>
              <a:rPr lang="es-ES_tradnl" sz="1200" b="1" dirty="0" smtClean="0">
                <a:solidFill>
                  <a:srgbClr val="0000FF"/>
                </a:solidFill>
              </a:rPr>
              <a:t>APLAZADO</a:t>
            </a:r>
            <a:endParaRPr lang="es-ES_tradnl" sz="1200" b="1" dirty="0">
              <a:solidFill>
                <a:srgbClr val="D60093"/>
              </a:solidFill>
            </a:endParaRPr>
          </a:p>
        </p:txBody>
      </p:sp>
      <p:sp>
        <p:nvSpPr>
          <p:cNvPr id="142341" name="Rectangle 5"/>
          <p:cNvSpPr>
            <a:spLocks noChangeArrowheads="1"/>
          </p:cNvSpPr>
          <p:nvPr/>
        </p:nvSpPr>
        <p:spPr bwMode="auto">
          <a:xfrm>
            <a:off x="3215511" y="548681"/>
            <a:ext cx="5980804" cy="406265"/>
          </a:xfrm>
          <a:prstGeom prst="rect">
            <a:avLst/>
          </a:prstGeom>
          <a:noFill/>
          <a:ln w="9525">
            <a:noFill/>
            <a:miter lim="800000"/>
            <a:headEnd/>
            <a:tailEnd/>
          </a:ln>
        </p:spPr>
        <p:txBody>
          <a:bodyPr wrap="none" lIns="0" tIns="0" rIns="0" bIns="0">
            <a:spAutoFit/>
          </a:bodyPr>
          <a:lstStyle/>
          <a:p>
            <a:pPr algn="l"/>
            <a:r>
              <a:rPr lang="es-ES_tradnl" sz="1200" b="1" dirty="0">
                <a:solidFill>
                  <a:srgbClr val="000000"/>
                </a:solidFill>
              </a:rPr>
              <a:t>Ventas y ejecuciones de obra en las que el período entre la entrega y</a:t>
            </a:r>
          </a:p>
          <a:p>
            <a:pPr algn="l">
              <a:spcBef>
                <a:spcPct val="20000"/>
              </a:spcBef>
            </a:pPr>
            <a:r>
              <a:rPr lang="es-ES_tradnl" sz="1200" b="1" dirty="0">
                <a:solidFill>
                  <a:srgbClr val="000000"/>
                </a:solidFill>
              </a:rPr>
              <a:t>el vencimiento del último plazo sea  </a:t>
            </a:r>
            <a:r>
              <a:rPr lang="es-ES_tradnl" sz="1200" b="1" dirty="0">
                <a:solidFill>
                  <a:srgbClr val="FF0000"/>
                </a:solidFill>
              </a:rPr>
              <a:t>&gt;  1 año</a:t>
            </a:r>
          </a:p>
        </p:txBody>
      </p:sp>
      <p:sp>
        <p:nvSpPr>
          <p:cNvPr id="142345" name="AutoShape 9"/>
          <p:cNvSpPr>
            <a:spLocks noChangeArrowheads="1"/>
          </p:cNvSpPr>
          <p:nvPr/>
        </p:nvSpPr>
        <p:spPr bwMode="auto">
          <a:xfrm>
            <a:off x="1041361" y="76200"/>
            <a:ext cx="6959639" cy="324272"/>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200"/>
          </a:p>
        </p:txBody>
      </p:sp>
      <p:sp>
        <p:nvSpPr>
          <p:cNvPr id="142346" name="Rectangle 10"/>
          <p:cNvSpPr>
            <a:spLocks noChangeArrowheads="1"/>
          </p:cNvSpPr>
          <p:nvPr/>
        </p:nvSpPr>
        <p:spPr bwMode="auto">
          <a:xfrm>
            <a:off x="1405529" y="104001"/>
            <a:ext cx="6389570" cy="276999"/>
          </a:xfrm>
          <a:prstGeom prst="rect">
            <a:avLst/>
          </a:prstGeom>
          <a:noFill/>
          <a:ln w="9525">
            <a:noFill/>
            <a:miter lim="800000"/>
            <a:headEnd/>
            <a:tailEnd/>
          </a:ln>
        </p:spPr>
        <p:txBody>
          <a:bodyPr wrap="none" lIns="0" tIns="0" rIns="0" bIns="0">
            <a:spAutoFit/>
          </a:bodyPr>
          <a:lstStyle/>
          <a:p>
            <a:r>
              <a:rPr lang="es-ES_tradnl" sz="1800" b="1" dirty="0" smtClean="0">
                <a:solidFill>
                  <a:srgbClr val="0000FF"/>
                </a:solidFill>
              </a:rPr>
              <a:t>   EJEMPLO de Operaciones a Plazo   </a:t>
            </a:r>
            <a:r>
              <a:rPr lang="es-ES_tradnl" sz="1800" b="1" dirty="0" smtClean="0">
                <a:solidFill>
                  <a:srgbClr val="FF0000"/>
                </a:solidFill>
              </a:rPr>
              <a:t>Art</a:t>
            </a:r>
            <a:r>
              <a:rPr lang="es-ES_tradnl" sz="1800" b="1" dirty="0">
                <a:solidFill>
                  <a:srgbClr val="FF0000"/>
                </a:solidFill>
              </a:rPr>
              <a:t>. </a:t>
            </a:r>
            <a:r>
              <a:rPr lang="es-ES_tradnl" sz="1800" b="1" dirty="0" smtClean="0">
                <a:solidFill>
                  <a:srgbClr val="FF0000"/>
                </a:solidFill>
              </a:rPr>
              <a:t>11.4 LIS</a:t>
            </a:r>
            <a:endParaRPr lang="es-ES_tradnl" sz="1800" dirty="0">
              <a:solidFill>
                <a:srgbClr val="FF0000"/>
              </a:solidFill>
            </a:endParaRPr>
          </a:p>
        </p:txBody>
      </p:sp>
      <p:sp>
        <p:nvSpPr>
          <p:cNvPr id="142347" name="Line 11"/>
          <p:cNvSpPr>
            <a:spLocks noChangeShapeType="1"/>
          </p:cNvSpPr>
          <p:nvPr/>
        </p:nvSpPr>
        <p:spPr bwMode="auto">
          <a:xfrm>
            <a:off x="2672583" y="692696"/>
            <a:ext cx="330200" cy="0"/>
          </a:xfrm>
          <a:prstGeom prst="line">
            <a:avLst/>
          </a:prstGeom>
          <a:noFill/>
          <a:ln w="9525">
            <a:solidFill>
              <a:srgbClr val="009900"/>
            </a:solidFill>
            <a:round/>
            <a:headEnd/>
            <a:tailEnd type="stealth" w="med" len="med"/>
          </a:ln>
          <a:effectLst/>
        </p:spPr>
        <p:txBody>
          <a:bodyPr wrap="none" anchor="ctr"/>
          <a:lstStyle/>
          <a:p>
            <a:endParaRPr lang="es-ES_tradnl" sz="1200"/>
          </a:p>
        </p:txBody>
      </p:sp>
      <p:sp>
        <p:nvSpPr>
          <p:cNvPr id="142350" name="Rectangle 14"/>
          <p:cNvSpPr>
            <a:spLocks noChangeArrowheads="1"/>
          </p:cNvSpPr>
          <p:nvPr/>
        </p:nvSpPr>
        <p:spPr bwMode="auto">
          <a:xfrm>
            <a:off x="2378714" y="1412776"/>
            <a:ext cx="3956211" cy="276999"/>
          </a:xfrm>
          <a:prstGeom prst="rect">
            <a:avLst/>
          </a:prstGeom>
          <a:noFill/>
          <a:ln w="9525">
            <a:noFill/>
            <a:miter lim="800000"/>
            <a:headEnd/>
            <a:tailEnd/>
          </a:ln>
        </p:spPr>
        <p:txBody>
          <a:bodyPr wrap="none" lIns="0" tIns="0" rIns="0" bIns="0">
            <a:spAutoFit/>
          </a:bodyPr>
          <a:lstStyle/>
          <a:p>
            <a:pPr algn="l"/>
            <a:r>
              <a:rPr lang="es-ES" sz="1800" b="1" u="sng" dirty="0" smtClean="0">
                <a:solidFill>
                  <a:srgbClr val="FF0000"/>
                </a:solidFill>
              </a:rPr>
              <a:t>Ejemplo. Operaciones a plazos</a:t>
            </a:r>
            <a:endParaRPr lang="es-ES_tradnl" sz="1800" b="1" u="sng" dirty="0">
              <a:solidFill>
                <a:srgbClr val="FF0000"/>
              </a:solidFill>
            </a:endParaRPr>
          </a:p>
        </p:txBody>
      </p:sp>
      <p:sp>
        <p:nvSpPr>
          <p:cNvPr id="142356" name="Rectangle 20"/>
          <p:cNvSpPr>
            <a:spLocks noChangeArrowheads="1"/>
          </p:cNvSpPr>
          <p:nvPr/>
        </p:nvSpPr>
        <p:spPr bwMode="auto">
          <a:xfrm>
            <a:off x="272480" y="1752600"/>
            <a:ext cx="9362386" cy="1292662"/>
          </a:xfrm>
          <a:prstGeom prst="rect">
            <a:avLst/>
          </a:prstGeom>
          <a:noFill/>
          <a:ln w="9525">
            <a:noFill/>
            <a:miter lim="800000"/>
            <a:headEnd/>
            <a:tailEnd/>
          </a:ln>
        </p:spPr>
        <p:txBody>
          <a:bodyPr wrap="square" lIns="0" tIns="0" rIns="0" bIns="0">
            <a:spAutoFit/>
          </a:bodyPr>
          <a:lstStyle/>
          <a:p>
            <a:pPr marL="342900" indent="-342900" algn="l">
              <a:buFont typeface="Wingdings" pitchFamily="2" charset="2"/>
              <a:buChar char="§"/>
            </a:pPr>
            <a:r>
              <a:rPr lang="es-ES_tradnl" sz="1400" b="1" dirty="0" smtClean="0">
                <a:solidFill>
                  <a:srgbClr val="0000FF"/>
                </a:solidFill>
              </a:rPr>
              <a:t>La Empresa A vende en el año N  por 100.000 €  una máquina, cuyo valor contable es de 90.000 € (beneficio: 10.000 €).  </a:t>
            </a:r>
          </a:p>
          <a:p>
            <a:pPr marL="342900" indent="-342900" algn="l">
              <a:buFont typeface="Wingdings" pitchFamily="2" charset="2"/>
              <a:buChar char="§"/>
            </a:pPr>
            <a:r>
              <a:rPr lang="es-ES_tradnl" sz="1400" b="1" u="sng" dirty="0" smtClean="0">
                <a:solidFill>
                  <a:srgbClr val="FF0000"/>
                </a:solidFill>
              </a:rPr>
              <a:t>COBROS:</a:t>
            </a:r>
            <a:r>
              <a:rPr lang="es-ES_tradnl" sz="1400" b="1" dirty="0" smtClean="0"/>
              <a:t> </a:t>
            </a:r>
            <a:endParaRPr lang="es-ES_tradnl" sz="1400" b="1" u="sng" dirty="0" smtClean="0">
              <a:solidFill>
                <a:srgbClr val="0000CC"/>
              </a:solidFill>
            </a:endParaRPr>
          </a:p>
          <a:p>
            <a:pPr marL="342900" indent="-342900" algn="l">
              <a:buFont typeface="+mj-lt"/>
              <a:buAutoNum type="arabicPeriod"/>
            </a:pPr>
            <a:r>
              <a:rPr lang="es-ES_tradnl" sz="1400" b="1" dirty="0" smtClean="0">
                <a:solidFill>
                  <a:srgbClr val="FF0000"/>
                </a:solidFill>
              </a:rPr>
              <a:t>En el año N: se cobra el 50% del importe de la venta (50.000 €)</a:t>
            </a:r>
          </a:p>
          <a:p>
            <a:pPr marL="342900" indent="-342900" algn="l">
              <a:buFont typeface="+mj-lt"/>
              <a:buAutoNum type="arabicPeriod"/>
            </a:pPr>
            <a:r>
              <a:rPr lang="es-ES_tradnl" sz="1400" b="1" dirty="0" smtClean="0">
                <a:solidFill>
                  <a:srgbClr val="FF0000"/>
                </a:solidFill>
              </a:rPr>
              <a:t>En el año N+1: se cobra el 25% del importe de la venta (25.000 €)</a:t>
            </a:r>
          </a:p>
          <a:p>
            <a:pPr marL="342900" indent="-342900" algn="l">
              <a:buFont typeface="+mj-lt"/>
              <a:buAutoNum type="arabicPeriod"/>
            </a:pPr>
            <a:r>
              <a:rPr lang="es-ES_tradnl" sz="1400" b="1" dirty="0" smtClean="0">
                <a:solidFill>
                  <a:srgbClr val="FF0000"/>
                </a:solidFill>
              </a:rPr>
              <a:t>En el año N+2: se cobra el 25% del importe de la venta (25.000 €).</a:t>
            </a:r>
            <a:endParaRPr lang="es-ES_tradnl" sz="1400" dirty="0">
              <a:solidFill>
                <a:srgbClr val="FF0000"/>
              </a:solidFill>
            </a:endParaRPr>
          </a:p>
        </p:txBody>
      </p:sp>
      <p:sp>
        <p:nvSpPr>
          <p:cNvPr id="142357" name="Rectangle 21"/>
          <p:cNvSpPr>
            <a:spLocks noChangeArrowheads="1"/>
          </p:cNvSpPr>
          <p:nvPr/>
        </p:nvSpPr>
        <p:spPr bwMode="auto">
          <a:xfrm>
            <a:off x="152400" y="3573017"/>
            <a:ext cx="9945555" cy="246221"/>
          </a:xfrm>
          <a:prstGeom prst="rect">
            <a:avLst/>
          </a:prstGeom>
          <a:noFill/>
          <a:ln w="9525">
            <a:noFill/>
            <a:miter lim="800000"/>
            <a:headEnd/>
            <a:tailEnd/>
          </a:ln>
        </p:spPr>
        <p:txBody>
          <a:bodyPr wrap="square" lIns="0" tIns="0" rIns="0" bIns="0">
            <a:spAutoFit/>
          </a:bodyPr>
          <a:lstStyle/>
          <a:p>
            <a:pPr marL="342900" indent="-342900" algn="l">
              <a:buFont typeface="Wingdings" pitchFamily="2" charset="2"/>
              <a:buChar char="v"/>
            </a:pPr>
            <a:r>
              <a:rPr lang="es-ES_tradnl" sz="1600" b="1" dirty="0" smtClean="0">
                <a:solidFill>
                  <a:srgbClr val="0000CC"/>
                </a:solidFill>
              </a:rPr>
              <a:t>Resultado contable:</a:t>
            </a:r>
            <a:r>
              <a:rPr lang="es-ES_tradnl" sz="1600" b="1" dirty="0" smtClean="0"/>
              <a:t> </a:t>
            </a:r>
            <a:r>
              <a:rPr lang="es-ES_tradnl" sz="1600" b="1" dirty="0" smtClean="0">
                <a:solidFill>
                  <a:srgbClr val="0000FF"/>
                </a:solidFill>
              </a:rPr>
              <a:t>Precio de Venta - Valor Contable: 100.000 - 90.000 = 10.000</a:t>
            </a:r>
            <a:endParaRPr lang="es-ES_tradnl" sz="1600" b="1" dirty="0">
              <a:solidFill>
                <a:srgbClr val="0000FF"/>
              </a:solidFill>
            </a:endParaRPr>
          </a:p>
        </p:txBody>
      </p:sp>
      <p:sp>
        <p:nvSpPr>
          <p:cNvPr id="2049" name="Rectangle 1"/>
          <p:cNvSpPr>
            <a:spLocks noChangeArrowheads="1"/>
          </p:cNvSpPr>
          <p:nvPr/>
        </p:nvSpPr>
        <p:spPr bwMode="auto">
          <a:xfrm>
            <a:off x="3200400" y="3048000"/>
            <a:ext cx="2574286" cy="3693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1800" b="1" i="0" u="sng" strike="noStrike" cap="none" normalizeH="0" baseline="0" dirty="0" smtClean="0">
                <a:ln>
                  <a:noFill/>
                </a:ln>
                <a:solidFill>
                  <a:srgbClr val="FF0000"/>
                </a:solidFill>
                <a:effectLst/>
                <a:latin typeface="Arial" pitchFamily="34" charset="0"/>
                <a:ea typeface="Times New Roman" pitchFamily="18" charset="0"/>
                <a:cs typeface="Arial" pitchFamily="34" charset="0"/>
              </a:rPr>
              <a:t>Solución:</a:t>
            </a:r>
            <a:endParaRPr kumimoji="0" lang="es-ES_tradnl" sz="1800" b="0" i="0" u="none" strike="noStrike" cap="none" normalizeH="0" baseline="0" dirty="0" smtClean="0">
              <a:ln>
                <a:noFill/>
              </a:ln>
              <a:solidFill>
                <a:schemeClr val="tx1"/>
              </a:solidFill>
              <a:effectLst/>
              <a:latin typeface="Arial" pitchFamily="34" charset="0"/>
              <a:cs typeface="Arial" pitchFamily="34" charset="0"/>
            </a:endParaRPr>
          </a:p>
        </p:txBody>
      </p:sp>
      <p:graphicFrame>
        <p:nvGraphicFramePr>
          <p:cNvPr id="26" name="25 Tabla"/>
          <p:cNvGraphicFramePr>
            <a:graphicFrameLocks noGrp="1"/>
          </p:cNvGraphicFramePr>
          <p:nvPr>
            <p:extLst>
              <p:ext uri="{D42A27DB-BD31-4B8C-83A1-F6EECF244321}">
                <p14:modId xmlns="" xmlns:p14="http://schemas.microsoft.com/office/powerpoint/2010/main" val="2573622738"/>
              </p:ext>
            </p:extLst>
          </p:nvPr>
        </p:nvGraphicFramePr>
        <p:xfrm>
          <a:off x="345064" y="4405688"/>
          <a:ext cx="8951336" cy="2335680"/>
        </p:xfrm>
        <a:graphic>
          <a:graphicData uri="http://schemas.openxmlformats.org/drawingml/2006/table">
            <a:tbl>
              <a:tblPr firstRow="1" bandRow="1">
                <a:tableStyleId>{5C22544A-7EE6-4342-B048-85BDC9FD1C3A}</a:tableStyleId>
              </a:tblPr>
              <a:tblGrid>
                <a:gridCol w="1560172">
                  <a:extLst>
                    <a:ext uri="{9D8B030D-6E8A-4147-A177-3AD203B41FA5}">
                      <a16:colId xmlns="" xmlns:a16="http://schemas.microsoft.com/office/drawing/2014/main" val="20000"/>
                    </a:ext>
                  </a:extLst>
                </a:gridCol>
                <a:gridCol w="2418269">
                  <a:extLst>
                    <a:ext uri="{9D8B030D-6E8A-4147-A177-3AD203B41FA5}">
                      <a16:colId xmlns="" xmlns:a16="http://schemas.microsoft.com/office/drawing/2014/main" val="20001"/>
                    </a:ext>
                  </a:extLst>
                </a:gridCol>
                <a:gridCol w="2610695">
                  <a:extLst>
                    <a:ext uri="{9D8B030D-6E8A-4147-A177-3AD203B41FA5}">
                      <a16:colId xmlns="" xmlns:a16="http://schemas.microsoft.com/office/drawing/2014/main" val="20002"/>
                    </a:ext>
                  </a:extLst>
                </a:gridCol>
                <a:gridCol w="2362200">
                  <a:extLst>
                    <a:ext uri="{9D8B030D-6E8A-4147-A177-3AD203B41FA5}">
                      <a16:colId xmlns="" xmlns:a16="http://schemas.microsoft.com/office/drawing/2014/main" val="20003"/>
                    </a:ext>
                  </a:extLst>
                </a:gridCol>
              </a:tblGrid>
              <a:tr h="720080">
                <a:tc>
                  <a:txBody>
                    <a:bodyPr/>
                    <a:lstStyle/>
                    <a:p>
                      <a:pPr algn="l">
                        <a:spcBef>
                          <a:spcPts val="400"/>
                        </a:spcBef>
                        <a:spcAft>
                          <a:spcPts val="0"/>
                        </a:spcAft>
                      </a:pPr>
                      <a:r>
                        <a:rPr lang="es-ES_tradnl" sz="2000" b="1" dirty="0">
                          <a:latin typeface="Arial" pitchFamily="34" charset="0"/>
                          <a:ea typeface="Times New Roman"/>
                          <a:cs typeface="Arial" pitchFamily="34" charset="0"/>
                        </a:rPr>
                        <a:t>AÑOS</a:t>
                      </a:r>
                      <a:endParaRPr lang="es-ES_tradnl" sz="2000" dirty="0">
                        <a:latin typeface="Arial" pitchFamily="34" charset="0"/>
                        <a:ea typeface="Times New Roman"/>
                        <a:cs typeface="Arial" pitchFamily="34" charset="0"/>
                      </a:endParaRPr>
                    </a:p>
                  </a:txBody>
                  <a:tcPr marL="48154" marR="48154" marT="0" marB="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algn="ctr">
                        <a:spcBef>
                          <a:spcPts val="400"/>
                        </a:spcBef>
                        <a:spcAft>
                          <a:spcPts val="0"/>
                        </a:spcAft>
                      </a:pPr>
                      <a:r>
                        <a:rPr lang="es-ES_tradnl" sz="2000" b="1" dirty="0" smtClean="0">
                          <a:latin typeface="Arial" pitchFamily="34" charset="0"/>
                          <a:ea typeface="Times New Roman"/>
                          <a:cs typeface="Arial" pitchFamily="34" charset="0"/>
                        </a:rPr>
                        <a:t>INGRESO   CONTABLE</a:t>
                      </a:r>
                      <a:r>
                        <a:rPr lang="es-ES_tradnl" sz="2000" b="1" dirty="0">
                          <a:latin typeface="Arial" pitchFamily="34" charset="0"/>
                          <a:ea typeface="Times New Roman"/>
                          <a:cs typeface="Arial" pitchFamily="34" charset="0"/>
                        </a:rPr>
                        <a:t>	</a:t>
                      </a:r>
                      <a:endParaRPr lang="es-ES_tradnl" sz="2000" dirty="0">
                        <a:latin typeface="Arial" pitchFamily="34" charset="0"/>
                        <a:ea typeface="Times New Roman"/>
                        <a:cs typeface="Arial" pitchFamily="34" charset="0"/>
                      </a:endParaRPr>
                    </a:p>
                  </a:txBody>
                  <a:tcPr marL="48154" marR="4815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spcBef>
                          <a:spcPts val="400"/>
                        </a:spcBef>
                        <a:spcAft>
                          <a:spcPts val="0"/>
                        </a:spcAft>
                      </a:pPr>
                      <a:r>
                        <a:rPr lang="es-ES_tradnl" sz="2000" b="1" dirty="0" smtClean="0">
                          <a:latin typeface="Arial" pitchFamily="34" charset="0"/>
                          <a:ea typeface="Times New Roman"/>
                          <a:cs typeface="Arial" pitchFamily="34" charset="0"/>
                        </a:rPr>
                        <a:t>INGRESO FISCAL</a:t>
                      </a:r>
                      <a:endParaRPr lang="es-ES_tradnl" sz="2000" dirty="0">
                        <a:latin typeface="Arial" pitchFamily="34" charset="0"/>
                        <a:ea typeface="Times New Roman"/>
                        <a:cs typeface="Arial" pitchFamily="34" charset="0"/>
                      </a:endParaRPr>
                    </a:p>
                  </a:txBody>
                  <a:tcPr marL="48154" marR="4815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algn="ctr">
                        <a:spcBef>
                          <a:spcPts val="400"/>
                        </a:spcBef>
                        <a:spcAft>
                          <a:spcPts val="0"/>
                        </a:spcAft>
                      </a:pPr>
                      <a:r>
                        <a:rPr lang="es-ES_tradnl" sz="2000" b="1" dirty="0">
                          <a:latin typeface="Arial" pitchFamily="34" charset="0"/>
                          <a:ea typeface="Times New Roman"/>
                          <a:cs typeface="Arial" pitchFamily="34" charset="0"/>
                        </a:rPr>
                        <a:t>AJUSTE </a:t>
                      </a:r>
                      <a:endParaRPr lang="es-ES_tradnl" sz="2000" dirty="0">
                        <a:latin typeface="Arial" pitchFamily="34" charset="0"/>
                        <a:ea typeface="Times New Roman"/>
                        <a:cs typeface="Arial" pitchFamily="34" charset="0"/>
                      </a:endParaRPr>
                    </a:p>
                  </a:txBody>
                  <a:tcPr marL="48154" marR="4815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10000"/>
                  </a:ext>
                </a:extLst>
              </a:tr>
              <a:tr h="403900">
                <a:tc>
                  <a:txBody>
                    <a:bodyPr/>
                    <a:lstStyle/>
                    <a:p>
                      <a:pPr algn="l"/>
                      <a:r>
                        <a:rPr lang="es-ES_tradnl" sz="2000" b="1" dirty="0" smtClean="0">
                          <a:solidFill>
                            <a:schemeClr val="tx1"/>
                          </a:solidFill>
                          <a:latin typeface="Arial" pitchFamily="34" charset="0"/>
                          <a:cs typeface="Arial" pitchFamily="34" charset="0"/>
                        </a:rPr>
                        <a:t>N</a:t>
                      </a:r>
                      <a:endParaRPr lang="es-ES_tradnl" sz="2000" dirty="0">
                        <a:solidFill>
                          <a:schemeClr val="tx1"/>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algn="ctr"/>
                      <a:r>
                        <a:rPr lang="es-ES_tradnl" sz="2000" b="1" kern="1200" baseline="0" dirty="0" smtClean="0">
                          <a:solidFill>
                            <a:schemeClr val="tx2">
                              <a:lumMod val="10000"/>
                            </a:schemeClr>
                          </a:solidFill>
                          <a:latin typeface="Arial" pitchFamily="34" charset="0"/>
                          <a:ea typeface="+mn-ea"/>
                          <a:cs typeface="Arial" pitchFamily="34" charset="0"/>
                        </a:rPr>
                        <a:t>10.000</a:t>
                      </a:r>
                      <a:endParaRPr lang="es-ES_tradnl" sz="2000" baseline="0" dirty="0">
                        <a:solidFill>
                          <a:schemeClr val="tx2">
                            <a:lumMod val="10000"/>
                          </a:schemeClr>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_tradnl" sz="2000" b="1" baseline="0" dirty="0" smtClean="0">
                          <a:solidFill>
                            <a:srgbClr val="0000CC"/>
                          </a:solidFill>
                          <a:latin typeface="Arial" pitchFamily="34" charset="0"/>
                          <a:cs typeface="Arial" pitchFamily="34" charset="0"/>
                        </a:rPr>
                        <a:t>5.000 </a:t>
                      </a:r>
                      <a:r>
                        <a:rPr lang="es-ES_tradnl" sz="2000" b="1" baseline="0" dirty="0" smtClean="0">
                          <a:solidFill>
                            <a:srgbClr val="FF0000"/>
                          </a:solidFill>
                          <a:latin typeface="Arial" pitchFamily="34" charset="0"/>
                          <a:cs typeface="Arial" pitchFamily="34" charset="0"/>
                        </a:rPr>
                        <a:t>(50%)</a:t>
                      </a:r>
                      <a:endParaRPr lang="es-ES_tradnl" sz="2000" b="1" baseline="0" dirty="0">
                        <a:solidFill>
                          <a:srgbClr val="FF0000"/>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spcBef>
                          <a:spcPts val="1000"/>
                        </a:spcBef>
                        <a:spcAft>
                          <a:spcPts val="0"/>
                        </a:spcAft>
                        <a:buFontTx/>
                        <a:buNone/>
                      </a:pPr>
                      <a:r>
                        <a:rPr lang="es-ES_tradnl" sz="2000" b="1" baseline="0" dirty="0" smtClean="0">
                          <a:solidFill>
                            <a:srgbClr val="0000FF"/>
                          </a:solidFill>
                          <a:latin typeface="Arial" pitchFamily="34" charset="0"/>
                          <a:ea typeface="Times New Roman"/>
                          <a:cs typeface="Arial" pitchFamily="34" charset="0"/>
                        </a:rPr>
                        <a:t> - 5.000</a:t>
                      </a:r>
                      <a:endParaRPr lang="es-ES_tradnl" sz="2000" baseline="0" dirty="0">
                        <a:solidFill>
                          <a:srgbClr val="0000FF"/>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03900">
                <a:tc>
                  <a:txBody>
                    <a:bodyPr/>
                    <a:lstStyle/>
                    <a:p>
                      <a:pPr algn="l"/>
                      <a:r>
                        <a:rPr lang="es-ES_tradnl" sz="2000" b="1" dirty="0" smtClean="0">
                          <a:solidFill>
                            <a:schemeClr val="tx1"/>
                          </a:solidFill>
                          <a:latin typeface="Arial" pitchFamily="34" charset="0"/>
                          <a:cs typeface="Arial" pitchFamily="34" charset="0"/>
                        </a:rPr>
                        <a:t>N+1</a:t>
                      </a:r>
                      <a:endParaRPr lang="es-ES_tradnl" sz="2000" dirty="0">
                        <a:solidFill>
                          <a:schemeClr val="tx1"/>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a:txBody>
                    <a:bodyPr/>
                    <a:lstStyle/>
                    <a:p>
                      <a:endParaRPr lang="es-ES_tradnl" sz="2000" baseline="0" dirty="0">
                        <a:solidFill>
                          <a:schemeClr val="tx2">
                            <a:lumMod val="10000"/>
                          </a:schemeClr>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baseline="0" dirty="0" smtClean="0">
                          <a:solidFill>
                            <a:srgbClr val="0000CC"/>
                          </a:solidFill>
                          <a:latin typeface="Arial" pitchFamily="34" charset="0"/>
                          <a:cs typeface="Arial" pitchFamily="34" charset="0"/>
                        </a:rPr>
                        <a:t>2.500 </a:t>
                      </a:r>
                      <a:r>
                        <a:rPr lang="es-ES_tradnl" sz="2000" b="1" baseline="0" dirty="0" smtClean="0">
                          <a:solidFill>
                            <a:srgbClr val="FF0000"/>
                          </a:solidFill>
                          <a:latin typeface="Arial" pitchFamily="34" charset="0"/>
                          <a:cs typeface="Arial" pitchFamily="34" charset="0"/>
                        </a:rPr>
                        <a:t>(25%)</a:t>
                      </a:r>
                      <a:endParaRPr lang="es-ES_tradnl" sz="2000" b="1" baseline="0" dirty="0">
                        <a:solidFill>
                          <a:srgbClr val="0000CC"/>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_tradnl" sz="2000" b="1" baseline="0" dirty="0" smtClean="0">
                          <a:solidFill>
                            <a:srgbClr val="0000FF"/>
                          </a:solidFill>
                          <a:latin typeface="Arial" pitchFamily="34" charset="0"/>
                          <a:ea typeface="Times New Roman"/>
                          <a:cs typeface="Arial" pitchFamily="34" charset="0"/>
                        </a:rPr>
                        <a:t>+ 2.500</a:t>
                      </a:r>
                      <a:endParaRPr lang="es-ES_tradnl" sz="2000" baseline="0" dirty="0">
                        <a:solidFill>
                          <a:srgbClr val="0000FF"/>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2"/>
                  </a:ext>
                </a:extLst>
              </a:tr>
              <a:tr h="403900">
                <a:tc>
                  <a:txBody>
                    <a:bodyPr/>
                    <a:lstStyle/>
                    <a:p>
                      <a:pPr algn="l"/>
                      <a:r>
                        <a:rPr lang="es-ES_tradnl" sz="2000" b="1" dirty="0" smtClean="0">
                          <a:solidFill>
                            <a:schemeClr val="tx1"/>
                          </a:solidFill>
                          <a:latin typeface="Arial" pitchFamily="34" charset="0"/>
                          <a:cs typeface="Arial" pitchFamily="34" charset="0"/>
                        </a:rPr>
                        <a:t>N+2</a:t>
                      </a:r>
                      <a:endParaRPr lang="es-ES_tradnl" sz="2000" dirty="0">
                        <a:solidFill>
                          <a:schemeClr val="tx1"/>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endParaRPr lang="es-ES_tradnl" sz="2000" baseline="0" dirty="0">
                        <a:solidFill>
                          <a:schemeClr val="tx2">
                            <a:lumMod val="10000"/>
                          </a:schemeClr>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baseline="0" dirty="0" smtClean="0">
                          <a:solidFill>
                            <a:srgbClr val="0000CC"/>
                          </a:solidFill>
                          <a:latin typeface="Arial" pitchFamily="34" charset="0"/>
                          <a:cs typeface="Arial" pitchFamily="34" charset="0"/>
                        </a:rPr>
                        <a:t>2.500 </a:t>
                      </a:r>
                      <a:r>
                        <a:rPr lang="es-ES_tradnl" sz="2000" b="1" baseline="0" dirty="0" smtClean="0">
                          <a:solidFill>
                            <a:srgbClr val="FF0000"/>
                          </a:solidFill>
                          <a:latin typeface="Arial" pitchFamily="34" charset="0"/>
                          <a:cs typeface="Arial" pitchFamily="34" charset="0"/>
                        </a:rPr>
                        <a:t>(25%)</a:t>
                      </a:r>
                      <a:endParaRPr lang="es-ES_tradnl" sz="2000" b="1" baseline="0" dirty="0">
                        <a:solidFill>
                          <a:srgbClr val="0000CC"/>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_tradnl" sz="2000" b="1" baseline="0" dirty="0" smtClean="0">
                          <a:solidFill>
                            <a:srgbClr val="0000FF"/>
                          </a:solidFill>
                          <a:latin typeface="Arial" pitchFamily="34" charset="0"/>
                          <a:ea typeface="Times New Roman"/>
                          <a:cs typeface="Arial" pitchFamily="34" charset="0"/>
                        </a:rPr>
                        <a:t>+ 2.500</a:t>
                      </a:r>
                      <a:endParaRPr lang="es-ES_tradnl" sz="2000" baseline="0" dirty="0">
                        <a:solidFill>
                          <a:srgbClr val="0000FF"/>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3"/>
                  </a:ext>
                </a:extLst>
              </a:tr>
              <a:tr h="403900">
                <a:tc>
                  <a:txBody>
                    <a:bodyPr/>
                    <a:lstStyle/>
                    <a:p>
                      <a:pPr algn="l"/>
                      <a:r>
                        <a:rPr lang="es-ES_tradnl" sz="2000" b="1" dirty="0" smtClean="0">
                          <a:solidFill>
                            <a:schemeClr val="tx1"/>
                          </a:solidFill>
                          <a:latin typeface="Arial" pitchFamily="34" charset="0"/>
                          <a:cs typeface="Arial" pitchFamily="34" charset="0"/>
                        </a:rPr>
                        <a:t>Suma</a:t>
                      </a:r>
                      <a:endParaRPr lang="es-ES_tradnl" sz="2000" b="1" dirty="0">
                        <a:solidFill>
                          <a:schemeClr val="tx1"/>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baseline="0" dirty="0" smtClean="0">
                          <a:solidFill>
                            <a:srgbClr val="0000FF"/>
                          </a:solidFill>
                          <a:latin typeface="Arial" pitchFamily="34" charset="0"/>
                          <a:cs typeface="Arial" pitchFamily="34" charset="0"/>
                        </a:rPr>
                        <a:t>10.000</a:t>
                      </a:r>
                      <a:endParaRPr lang="es-ES_tradnl" sz="2000" b="1" baseline="0" dirty="0">
                        <a:solidFill>
                          <a:srgbClr val="0000FF"/>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l"/>
                      <a:r>
                        <a:rPr lang="es-ES_tradnl" sz="2000" b="1" baseline="0" dirty="0" smtClean="0">
                          <a:solidFill>
                            <a:srgbClr val="0000FF"/>
                          </a:solidFill>
                          <a:latin typeface="Arial" pitchFamily="34" charset="0"/>
                          <a:cs typeface="Arial" pitchFamily="34" charset="0"/>
                        </a:rPr>
                        <a:t>      10.000</a:t>
                      </a:r>
                      <a:endParaRPr lang="es-ES_tradnl" sz="2000" b="1" baseline="0" dirty="0">
                        <a:solidFill>
                          <a:srgbClr val="0000FF"/>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2000" b="1" baseline="0" dirty="0" smtClean="0">
                          <a:solidFill>
                            <a:srgbClr val="0000FF"/>
                          </a:solidFill>
                          <a:latin typeface="Arial" pitchFamily="34" charset="0"/>
                          <a:cs typeface="Arial" pitchFamily="34" charset="0"/>
                        </a:rPr>
                        <a:t>0</a:t>
                      </a:r>
                      <a:endParaRPr lang="es-ES_tradnl" sz="2000" b="1" baseline="0" dirty="0">
                        <a:solidFill>
                          <a:srgbClr val="0000FF"/>
                        </a:solidFill>
                        <a:latin typeface="Arial" pitchFamily="34" charset="0"/>
                        <a:cs typeface="Arial" pitchFamily="34" charset="0"/>
                      </a:endParaRPr>
                    </a:p>
                  </a:txBody>
                  <a:tcPr marL="99060" marR="99060">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4"/>
                  </a:ext>
                </a:extLst>
              </a:tr>
            </a:tbl>
          </a:graphicData>
        </a:graphic>
      </p:graphicFrame>
      <p:sp>
        <p:nvSpPr>
          <p:cNvPr id="27" name="26 Rectángulo"/>
          <p:cNvSpPr/>
          <p:nvPr/>
        </p:nvSpPr>
        <p:spPr>
          <a:xfrm>
            <a:off x="152400" y="3933056"/>
            <a:ext cx="10024313" cy="338554"/>
          </a:xfrm>
          <a:prstGeom prst="rect">
            <a:avLst/>
          </a:prstGeom>
        </p:spPr>
        <p:txBody>
          <a:bodyPr wrap="square">
            <a:spAutoFit/>
          </a:bodyPr>
          <a:lstStyle/>
          <a:p>
            <a:pPr marL="228600" indent="-228600">
              <a:buFont typeface="Wingdings" pitchFamily="2" charset="2"/>
              <a:buChar char="v"/>
            </a:pPr>
            <a:r>
              <a:rPr lang="es-ES_tradnl" sz="1600" b="1" dirty="0" smtClean="0">
                <a:solidFill>
                  <a:srgbClr val="0000CC"/>
                </a:solidFill>
              </a:rPr>
              <a:t> Resultado Fiscal:</a:t>
            </a:r>
            <a:r>
              <a:rPr lang="es-ES_tradnl" sz="1600" b="1" dirty="0" smtClean="0"/>
              <a:t> </a:t>
            </a:r>
            <a:r>
              <a:rPr lang="es-ES_tradnl" sz="1600" b="1" dirty="0" smtClean="0">
                <a:solidFill>
                  <a:srgbClr val="0000FF"/>
                </a:solidFill>
              </a:rPr>
              <a:t>Aplica</a:t>
            </a:r>
            <a:r>
              <a:rPr lang="es-ES_tradnl" sz="1600" b="1" dirty="0" smtClean="0"/>
              <a:t> </a:t>
            </a:r>
            <a:r>
              <a:rPr lang="es-ES_tradnl" sz="1600" b="1" u="sng" dirty="0" smtClean="0">
                <a:solidFill>
                  <a:srgbClr val="FF0000"/>
                </a:solidFill>
              </a:rPr>
              <a:t>Criterio de caja</a:t>
            </a:r>
            <a:r>
              <a:rPr lang="es-ES_tradnl" sz="1600" b="1" dirty="0" smtClean="0">
                <a:solidFill>
                  <a:srgbClr val="FF0000"/>
                </a:solidFill>
              </a:rPr>
              <a:t> </a:t>
            </a:r>
            <a:r>
              <a:rPr lang="es-ES_tradnl" sz="1600" b="1" dirty="0" smtClean="0">
                <a:solidFill>
                  <a:srgbClr val="0000CC"/>
                </a:solidFill>
              </a:rPr>
              <a:t>Imputación proporcional a los cobros</a:t>
            </a:r>
            <a:r>
              <a:rPr lang="es-ES_tradnl" sz="1600" b="1" dirty="0" smtClean="0"/>
              <a:t> </a:t>
            </a:r>
            <a:endParaRPr lang="es-ES_tradnl" sz="1600" dirty="0"/>
          </a:p>
        </p:txBody>
      </p:sp>
      <p:graphicFrame>
        <p:nvGraphicFramePr>
          <p:cNvPr id="28" name="27 Tabla"/>
          <p:cNvGraphicFramePr>
            <a:graphicFrameLocks noGrp="1"/>
          </p:cNvGraphicFramePr>
          <p:nvPr/>
        </p:nvGraphicFramePr>
        <p:xfrm>
          <a:off x="158534" y="1112520"/>
          <a:ext cx="9595066" cy="335280"/>
        </p:xfrm>
        <a:graphic>
          <a:graphicData uri="http://schemas.openxmlformats.org/drawingml/2006/table">
            <a:tbl>
              <a:tblPr firstRow="1" bandRow="1">
                <a:tableStyleId>{5C22544A-7EE6-4342-B048-85BDC9FD1C3A}</a:tableStyleId>
              </a:tblPr>
              <a:tblGrid>
                <a:gridCol w="9595066">
                  <a:extLst>
                    <a:ext uri="{9D8B030D-6E8A-4147-A177-3AD203B41FA5}">
                      <a16:colId xmlns="" xmlns:a16="http://schemas.microsoft.com/office/drawing/2014/main" val="20000"/>
                    </a:ext>
                  </a:extLst>
                </a:gridCol>
              </a:tblGrid>
              <a:tr h="2632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u="sng" dirty="0" smtClean="0">
                          <a:solidFill>
                            <a:schemeClr val="tx1"/>
                          </a:solidFill>
                          <a:effectLst>
                            <a:outerShdw blurRad="38100" dist="38100" dir="2700000" algn="tl">
                              <a:srgbClr val="000000">
                                <a:alpha val="43137"/>
                              </a:srgbClr>
                            </a:outerShdw>
                          </a:effectLst>
                          <a:latin typeface="Arial" pitchFamily="34" charset="0"/>
                          <a:cs typeface="Arial" pitchFamily="34" charset="0"/>
                        </a:rPr>
                        <a:t>CRITERIO DE CAJA </a:t>
                      </a:r>
                      <a:r>
                        <a:rPr lang="es-ES_tradnl" sz="1600" b="1" dirty="0" smtClean="0">
                          <a:solidFill>
                            <a:schemeClr val="tx1"/>
                          </a:solidFill>
                          <a:effectLst>
                            <a:outerShdw blurRad="38100" dist="38100" dir="2700000" algn="tl">
                              <a:srgbClr val="000000">
                                <a:alpha val="43137"/>
                              </a:srgbClr>
                            </a:outerShdw>
                          </a:effectLst>
                          <a:latin typeface="Arial" pitchFamily="34" charset="0"/>
                          <a:cs typeface="Arial" pitchFamily="34" charset="0"/>
                        </a:rPr>
                        <a:t>: Imputación proporcional a los cobros,  </a:t>
                      </a:r>
                      <a:r>
                        <a:rPr lang="es-ES_tradnl" sz="1600" b="1" u="sng" dirty="0" smtClean="0">
                          <a:solidFill>
                            <a:schemeClr val="tx1"/>
                          </a:solidFill>
                          <a:effectLst>
                            <a:outerShdw blurRad="38100" dist="38100" dir="2700000" algn="tl">
                              <a:srgbClr val="000000">
                                <a:alpha val="43137"/>
                              </a:srgbClr>
                            </a:outerShdw>
                          </a:effectLst>
                          <a:latin typeface="Arial" pitchFamily="34" charset="0"/>
                          <a:cs typeface="Arial" pitchFamily="34" charset="0"/>
                        </a:rPr>
                        <a:t>salvo</a:t>
                      </a:r>
                      <a:r>
                        <a:rPr lang="es-ES_tradnl" sz="1600" b="1" u="none" dirty="0" smtClean="0">
                          <a:solidFill>
                            <a:schemeClr val="tx1"/>
                          </a:solidFill>
                          <a:effectLst>
                            <a:outerShdw blurRad="38100" dist="38100" dir="2700000" algn="tl">
                              <a:srgbClr val="000000">
                                <a:alpha val="43137"/>
                              </a:srgbClr>
                            </a:outerShdw>
                          </a:effectLst>
                          <a:latin typeface="Arial" pitchFamily="34" charset="0"/>
                          <a:cs typeface="Arial" pitchFamily="34" charset="0"/>
                        </a:rPr>
                        <a:t> opción por el devengo</a:t>
                      </a:r>
                      <a:endParaRPr lang="es-ES_tradnl" sz="1600" u="none" dirty="0">
                        <a:solidFill>
                          <a:schemeClr val="tx1"/>
                        </a:solidFill>
                        <a:effectLst>
                          <a:outerShdw blurRad="38100" dist="38100" dir="2700000" algn="tl">
                            <a:srgbClr val="000000">
                              <a:alpha val="43137"/>
                            </a:srgbClr>
                          </a:outerShdw>
                        </a:effectLst>
                        <a:latin typeface="Arial" pitchFamily="34" charset="0"/>
                        <a:cs typeface="Arial" pitchFamily="34" charset="0"/>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bl>
          </a:graphicData>
        </a:graphic>
      </p:graphicFrame>
      <p:graphicFrame>
        <p:nvGraphicFramePr>
          <p:cNvPr id="15" name="14 Tabla"/>
          <p:cNvGraphicFramePr>
            <a:graphicFrameLocks noGrp="1"/>
          </p:cNvGraphicFramePr>
          <p:nvPr/>
        </p:nvGraphicFramePr>
        <p:xfrm>
          <a:off x="7848600" y="3048000"/>
          <a:ext cx="1585809" cy="365760"/>
        </p:xfrm>
        <a:graphic>
          <a:graphicData uri="http://schemas.openxmlformats.org/drawingml/2006/table">
            <a:tbl>
              <a:tblPr firstRow="1" bandRow="1">
                <a:tableStyleId>{5C22544A-7EE6-4342-B048-85BDC9FD1C3A}</a:tableStyleId>
              </a:tblPr>
              <a:tblGrid>
                <a:gridCol w="1585809">
                  <a:extLst>
                    <a:ext uri="{9D8B030D-6E8A-4147-A177-3AD203B41FA5}">
                      <a16:colId xmlns="" xmlns:a16="http://schemas.microsoft.com/office/drawing/2014/main" val="20000"/>
                    </a:ext>
                  </a:extLst>
                </a:gridCol>
              </a:tblGrid>
              <a:tr h="283056">
                <a:tc>
                  <a:txBody>
                    <a:bodyPr/>
                    <a:lstStyle/>
                    <a:p>
                      <a:r>
                        <a:rPr lang="es-ES_tradnl" dirty="0" smtClean="0"/>
                        <a:t>Art. 11.4 LIS</a:t>
                      </a:r>
                      <a:endParaRPr lang="es-ES_tradnl" dirty="0"/>
                    </a:p>
                  </a:txBody>
                  <a:tcPr marL="99060" marR="9906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6D8AE341-2591-4809-AB14-E7831129389A}" type="slidenum">
              <a:rPr lang="es-ES"/>
              <a:pPr>
                <a:defRPr/>
              </a:pPr>
              <a:t>104</a:t>
            </a:fld>
            <a:endParaRPr lang="es-ES"/>
          </a:p>
        </p:txBody>
      </p:sp>
      <p:cxnSp>
        <p:nvCxnSpPr>
          <p:cNvPr id="43029"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sp>
        <p:nvSpPr>
          <p:cNvPr id="43032" name="37 CuadroTexto"/>
          <p:cNvSpPr txBox="1">
            <a:spLocks noChangeArrowheads="1"/>
          </p:cNvSpPr>
          <p:nvPr/>
        </p:nvSpPr>
        <p:spPr bwMode="auto">
          <a:xfrm>
            <a:off x="2125613" y="1752600"/>
            <a:ext cx="184731" cy="400110"/>
          </a:xfrm>
          <a:prstGeom prst="rect">
            <a:avLst/>
          </a:prstGeom>
          <a:noFill/>
          <a:ln w="9525">
            <a:noFill/>
            <a:miter lim="800000"/>
            <a:headEnd/>
            <a:tailEnd/>
          </a:ln>
        </p:spPr>
        <p:txBody>
          <a:bodyPr wrap="none">
            <a:spAutoFit/>
          </a:bodyPr>
          <a:lstStyle/>
          <a:p>
            <a:endParaRPr lang="es-ES_tradnl"/>
          </a:p>
        </p:txBody>
      </p:sp>
      <p:sp>
        <p:nvSpPr>
          <p:cNvPr id="43038" name="29 Abrir llave"/>
          <p:cNvSpPr>
            <a:spLocks/>
          </p:cNvSpPr>
          <p:nvPr/>
        </p:nvSpPr>
        <p:spPr bwMode="auto">
          <a:xfrm>
            <a:off x="3581401" y="6248402"/>
            <a:ext cx="155575" cy="403979"/>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26" name="48 CuadroTexto"/>
          <p:cNvSpPr txBox="1">
            <a:spLocks noChangeArrowheads="1"/>
          </p:cNvSpPr>
          <p:nvPr/>
        </p:nvSpPr>
        <p:spPr bwMode="auto">
          <a:xfrm>
            <a:off x="5943600" y="2360612"/>
            <a:ext cx="3962400" cy="815608"/>
          </a:xfrm>
          <a:prstGeom prst="rect">
            <a:avLst/>
          </a:prstGeom>
          <a:noFill/>
          <a:ln w="9525">
            <a:noFill/>
            <a:miter lim="800000"/>
            <a:headEnd/>
            <a:tailEnd/>
          </a:ln>
        </p:spPr>
        <p:txBody>
          <a:bodyPr>
            <a:spAutoFit/>
          </a:bodyPr>
          <a:lstStyle/>
          <a:p>
            <a:pPr>
              <a:buFont typeface="Wingdings" pitchFamily="2" charset="2"/>
              <a:buChar char="§"/>
              <a:defRPr/>
            </a:pPr>
            <a:endParaRPr lang="es-ES_tradnl" sz="1500" b="0" dirty="0">
              <a:solidFill>
                <a:srgbClr val="FFFF66"/>
              </a:solidFill>
              <a:effectLst>
                <a:outerShdw blurRad="38100" dist="38100" dir="2700000" algn="tl">
                  <a:srgbClr val="000000">
                    <a:alpha val="43137"/>
                  </a:srgbClr>
                </a:outerShdw>
              </a:effectLst>
            </a:endParaRPr>
          </a:p>
          <a:p>
            <a:pPr>
              <a:buFont typeface="Wingdings" pitchFamily="2" charset="2"/>
              <a:buChar char="§"/>
              <a:defRPr/>
            </a:pPr>
            <a:endParaRPr lang="es-ES_tradnl" sz="1600" b="0" dirty="0"/>
          </a:p>
          <a:p>
            <a:pPr>
              <a:buFont typeface="Wingdings" pitchFamily="2" charset="2"/>
              <a:buChar char="§"/>
              <a:defRPr/>
            </a:pPr>
            <a:endParaRPr lang="es-ES_tradnl" sz="1600" b="0" dirty="0"/>
          </a:p>
        </p:txBody>
      </p:sp>
      <p:cxnSp>
        <p:nvCxnSpPr>
          <p:cNvPr id="43043"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43044"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43045" name="38 Conector recto"/>
          <p:cNvCxnSpPr>
            <a:cxnSpLocks noChangeShapeType="1"/>
          </p:cNvCxnSpPr>
          <p:nvPr/>
        </p:nvCxnSpPr>
        <p:spPr bwMode="auto">
          <a:xfrm>
            <a:off x="5029199" y="2209800"/>
            <a:ext cx="914401" cy="990600"/>
          </a:xfrm>
          <a:prstGeom prst="line">
            <a:avLst/>
          </a:prstGeom>
          <a:noFill/>
          <a:ln w="9525" algn="ctr">
            <a:noFill/>
            <a:round/>
            <a:headEnd/>
            <a:tailEnd/>
          </a:ln>
        </p:spPr>
      </p:cxnSp>
      <p:cxnSp>
        <p:nvCxnSpPr>
          <p:cNvPr id="43046" name="41 Conector recto"/>
          <p:cNvCxnSpPr>
            <a:cxnSpLocks noChangeShapeType="1"/>
          </p:cNvCxnSpPr>
          <p:nvPr/>
        </p:nvCxnSpPr>
        <p:spPr bwMode="auto">
          <a:xfrm flipH="1">
            <a:off x="6096001" y="3124200"/>
            <a:ext cx="152400" cy="76200"/>
          </a:xfrm>
          <a:prstGeom prst="line">
            <a:avLst/>
          </a:prstGeom>
          <a:noFill/>
          <a:ln w="9525" algn="ctr">
            <a:noFill/>
            <a:round/>
            <a:headEnd/>
            <a:tailEnd/>
          </a:ln>
        </p:spPr>
      </p:cxnSp>
      <p:sp>
        <p:nvSpPr>
          <p:cNvPr id="43048"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u="sng" dirty="0" smtClean="0">
                <a:solidFill>
                  <a:srgbClr val="000066"/>
                </a:solidFill>
              </a:rPr>
              <a:t>EJEMPLO</a:t>
            </a:r>
            <a:r>
              <a:rPr lang="es-ES" sz="2000" b="1" dirty="0" smtClean="0">
                <a:solidFill>
                  <a:srgbClr val="000066"/>
                </a:solidFill>
              </a:rPr>
              <a:t>  Deterioro de valor de Participaciones.   </a:t>
            </a:r>
            <a:r>
              <a:rPr lang="es-ES_tradnl" sz="2000" b="1" dirty="0" smtClean="0">
                <a:solidFill>
                  <a:srgbClr val="FF0000"/>
                </a:solidFill>
              </a:rPr>
              <a:t>Art. 11.5 LIS </a:t>
            </a:r>
            <a:endParaRPr lang="es-ES" sz="2000" b="1" dirty="0">
              <a:solidFill>
                <a:srgbClr val="FF0000"/>
              </a:solidFill>
            </a:endParaRPr>
          </a:p>
        </p:txBody>
      </p:sp>
      <p:graphicFrame>
        <p:nvGraphicFramePr>
          <p:cNvPr id="24" name="23 Tabla"/>
          <p:cNvGraphicFramePr>
            <a:graphicFrameLocks noGrp="1"/>
          </p:cNvGraphicFramePr>
          <p:nvPr/>
        </p:nvGraphicFramePr>
        <p:xfrm>
          <a:off x="76200" y="1052736"/>
          <a:ext cx="9677400" cy="1233264"/>
        </p:xfrm>
        <a:graphic>
          <a:graphicData uri="http://schemas.openxmlformats.org/drawingml/2006/table">
            <a:tbl>
              <a:tblPr firstRow="1" bandRow="1">
                <a:tableStyleId>{5C22544A-7EE6-4342-B048-85BDC9FD1C3A}</a:tableStyleId>
              </a:tblPr>
              <a:tblGrid>
                <a:gridCol w="9677400">
                  <a:extLst>
                    <a:ext uri="{9D8B030D-6E8A-4147-A177-3AD203B41FA5}">
                      <a16:colId xmlns="" xmlns:a16="http://schemas.microsoft.com/office/drawing/2014/main" val="20000"/>
                    </a:ext>
                  </a:extLst>
                </a:gridCol>
              </a:tblGrid>
              <a:tr h="1233264">
                <a:tc>
                  <a:txBody>
                    <a:bodyPr/>
                    <a:lstStyle/>
                    <a:p>
                      <a:pPr marL="342900" indent="-342900" algn="l">
                        <a:buFont typeface="Wingdings" pitchFamily="2" charset="2"/>
                        <a:buChar char="v"/>
                      </a:pPr>
                      <a:r>
                        <a:rPr lang="es-ES_tradnl" sz="1800" dirty="0" smtClean="0"/>
                        <a:t>La Sociedad  J: </a:t>
                      </a:r>
                      <a:r>
                        <a:rPr lang="es-ES_tradnl" sz="1800" baseline="0" dirty="0" smtClean="0"/>
                        <a:t>Contablemente dota Deterioro de valor  por valor de 1.000 y  Fiscalmente no es deducible en el ejercicio N  por  el art. 13 LIS . </a:t>
                      </a:r>
                    </a:p>
                    <a:p>
                      <a:pPr marL="342900" indent="-342900" algn="l">
                        <a:buFont typeface="Wingdings" pitchFamily="2" charset="2"/>
                        <a:buChar char="v"/>
                      </a:pPr>
                      <a:r>
                        <a:rPr lang="es-ES_tradnl" sz="1800" u="sng" baseline="0" dirty="0" smtClean="0">
                          <a:solidFill>
                            <a:srgbClr val="FFFF99"/>
                          </a:solidFill>
                          <a:effectLst>
                            <a:outerShdw blurRad="38100" dist="38100" dir="2700000" algn="tl">
                              <a:srgbClr val="000000">
                                <a:alpha val="43137"/>
                              </a:srgbClr>
                            </a:outerShdw>
                          </a:effectLst>
                        </a:rPr>
                        <a:t>En el N+1, revierte contablemente el deterioro  (ya no hay deterioro contable) y se contabiliza el  ingreso por reversión del deterioro</a:t>
                      </a:r>
                      <a:r>
                        <a:rPr lang="es-ES_tradnl" sz="1800" baseline="0" dirty="0" smtClean="0"/>
                        <a:t>.</a:t>
                      </a:r>
                      <a:r>
                        <a:rPr lang="es-ES" sz="900" b="1" kern="1200" dirty="0" smtClean="0">
                          <a:solidFill>
                            <a:schemeClr val="tx1"/>
                          </a:solidFill>
                          <a:latin typeface="+mn-lt"/>
                          <a:ea typeface="+mn-ea"/>
                          <a:cs typeface="+mn-cs"/>
                        </a:rPr>
                        <a:t>	</a:t>
                      </a:r>
                      <a:endParaRPr lang="es-ES_tradnl" sz="900" b="1" dirty="0">
                        <a:solidFill>
                          <a:schemeClr val="tx1"/>
                        </a:solidFill>
                        <a:latin typeface="Arial"/>
                        <a:ea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50000"/>
                      </a:schemeClr>
                    </a:solidFill>
                  </a:tcPr>
                </a:tc>
                <a:extLst>
                  <a:ext uri="{0D108BD9-81ED-4DB2-BD59-A6C34878D82A}">
                    <a16:rowId xmlns="" xmlns:a16="http://schemas.microsoft.com/office/drawing/2014/main" val="10000"/>
                  </a:ext>
                </a:extLst>
              </a:tr>
            </a:tbl>
          </a:graphicData>
        </a:graphic>
      </p:graphicFrame>
      <p:graphicFrame>
        <p:nvGraphicFramePr>
          <p:cNvPr id="16" name="15 Tabla"/>
          <p:cNvGraphicFramePr>
            <a:graphicFrameLocks noGrp="1"/>
          </p:cNvGraphicFramePr>
          <p:nvPr/>
        </p:nvGraphicFramePr>
        <p:xfrm>
          <a:off x="228602" y="3048000"/>
          <a:ext cx="9372597" cy="1219200"/>
        </p:xfrm>
        <a:graphic>
          <a:graphicData uri="http://schemas.openxmlformats.org/drawingml/2006/table">
            <a:tbl>
              <a:tblPr/>
              <a:tblGrid>
                <a:gridCol w="1736273">
                  <a:extLst>
                    <a:ext uri="{9D8B030D-6E8A-4147-A177-3AD203B41FA5}">
                      <a16:colId xmlns="" xmlns:a16="http://schemas.microsoft.com/office/drawing/2014/main" val="20000"/>
                    </a:ext>
                  </a:extLst>
                </a:gridCol>
                <a:gridCol w="1974012">
                  <a:extLst>
                    <a:ext uri="{9D8B030D-6E8A-4147-A177-3AD203B41FA5}">
                      <a16:colId xmlns="" xmlns:a16="http://schemas.microsoft.com/office/drawing/2014/main" val="20001"/>
                    </a:ext>
                  </a:extLst>
                </a:gridCol>
                <a:gridCol w="1950217">
                  <a:extLst>
                    <a:ext uri="{9D8B030D-6E8A-4147-A177-3AD203B41FA5}">
                      <a16:colId xmlns="" xmlns:a16="http://schemas.microsoft.com/office/drawing/2014/main" val="20002"/>
                    </a:ext>
                  </a:extLst>
                </a:gridCol>
                <a:gridCol w="1654696">
                  <a:extLst>
                    <a:ext uri="{9D8B030D-6E8A-4147-A177-3AD203B41FA5}">
                      <a16:colId xmlns="" xmlns:a16="http://schemas.microsoft.com/office/drawing/2014/main" val="20003"/>
                    </a:ext>
                  </a:extLst>
                </a:gridCol>
                <a:gridCol w="2057399">
                  <a:extLst>
                    <a:ext uri="{9D8B030D-6E8A-4147-A177-3AD203B41FA5}">
                      <a16:colId xmlns="" xmlns:a16="http://schemas.microsoft.com/office/drawing/2014/main" val="20004"/>
                    </a:ext>
                  </a:extLst>
                </a:gridCol>
              </a:tblGrid>
              <a:tr h="457200">
                <a:tc>
                  <a:txBody>
                    <a:bodyPr/>
                    <a:lstStyle/>
                    <a:p>
                      <a:pPr algn="ctr">
                        <a:spcBef>
                          <a:spcPts val="300"/>
                        </a:spcBef>
                        <a:spcAft>
                          <a:spcPts val="300"/>
                        </a:spcAft>
                      </a:pPr>
                      <a:r>
                        <a:rPr lang="es-ES_tradnl" sz="1800" b="1" dirty="0">
                          <a:solidFill>
                            <a:srgbClr val="000066"/>
                          </a:solidFill>
                          <a:latin typeface="Arial"/>
                          <a:ea typeface="Times New Roman"/>
                          <a:cs typeface="Times New Roman"/>
                        </a:rPr>
                        <a:t>Concepto</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spcBef>
                          <a:spcPts val="300"/>
                        </a:spcBef>
                        <a:spcAft>
                          <a:spcPts val="300"/>
                        </a:spcAft>
                      </a:pPr>
                      <a:r>
                        <a:rPr lang="es-ES_tradnl" sz="1800" b="1" dirty="0">
                          <a:solidFill>
                            <a:srgbClr val="000066"/>
                          </a:solidFill>
                          <a:latin typeface="Arial"/>
                          <a:ea typeface="Times New Roman"/>
                          <a:cs typeface="Times New Roman"/>
                        </a:rPr>
                        <a:t>Contablemente</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spcBef>
                          <a:spcPts val="300"/>
                        </a:spcBef>
                        <a:spcAft>
                          <a:spcPts val="300"/>
                        </a:spcAft>
                      </a:pPr>
                      <a:r>
                        <a:rPr lang="es-ES_tradnl" sz="1800" b="1" dirty="0">
                          <a:solidFill>
                            <a:srgbClr val="000066"/>
                          </a:solidFill>
                          <a:latin typeface="Arial"/>
                          <a:ea typeface="Times New Roman"/>
                          <a:cs typeface="Times New Roman"/>
                        </a:rPr>
                        <a:t>FISCALMENTE</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ctr">
                        <a:spcBef>
                          <a:spcPts val="300"/>
                        </a:spcBef>
                        <a:spcAft>
                          <a:spcPts val="300"/>
                        </a:spcAft>
                      </a:pPr>
                      <a:r>
                        <a:rPr lang="es-ES_tradnl" sz="1800" b="1" dirty="0">
                          <a:solidFill>
                            <a:srgbClr val="000066"/>
                          </a:solidFill>
                          <a:latin typeface="Arial"/>
                          <a:ea typeface="Times New Roman"/>
                          <a:cs typeface="Times New Roman"/>
                        </a:rPr>
                        <a:t>AJUSTE</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Bef>
                          <a:spcPts val="300"/>
                        </a:spcBef>
                        <a:spcAft>
                          <a:spcPts val="300"/>
                        </a:spcAft>
                      </a:pPr>
                      <a:r>
                        <a:rPr lang="es-ES_tradnl" sz="1800" b="1" dirty="0" smtClean="0">
                          <a:solidFill>
                            <a:srgbClr val="000066"/>
                          </a:solidFill>
                          <a:latin typeface="Arial"/>
                          <a:ea typeface="Times New Roman"/>
                          <a:cs typeface="Times New Roman"/>
                        </a:rPr>
                        <a:t>Art. LIS</a:t>
                      </a:r>
                      <a:endParaRPr lang="es-ES_tradnl" sz="1800" b="1"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extLst>
                  <a:ext uri="{0D108BD9-81ED-4DB2-BD59-A6C34878D82A}">
                    <a16:rowId xmlns="" xmlns:a16="http://schemas.microsoft.com/office/drawing/2014/main" val="10000"/>
                  </a:ext>
                </a:extLst>
              </a:tr>
              <a:tr h="762000">
                <a:tc>
                  <a:txBody>
                    <a:bodyPr/>
                    <a:lstStyle/>
                    <a:p>
                      <a:pPr algn="ctr">
                        <a:spcBef>
                          <a:spcPts val="200"/>
                        </a:spcBef>
                        <a:spcAft>
                          <a:spcPts val="200"/>
                        </a:spcAft>
                      </a:pPr>
                      <a:r>
                        <a:rPr lang="es-ES_tradnl" sz="1800" b="1" dirty="0" smtClean="0">
                          <a:solidFill>
                            <a:srgbClr val="000066"/>
                          </a:solidFill>
                          <a:latin typeface="Calibri"/>
                          <a:ea typeface="Times New Roman"/>
                          <a:cs typeface="Times New Roman"/>
                        </a:rPr>
                        <a:t>Pérdida por D.V.</a:t>
                      </a:r>
                    </a:p>
                    <a:p>
                      <a:pPr algn="ctr">
                        <a:spcBef>
                          <a:spcPts val="200"/>
                        </a:spcBef>
                        <a:spcAft>
                          <a:spcPts val="200"/>
                        </a:spcAft>
                      </a:pPr>
                      <a:r>
                        <a:rPr lang="es-ES_tradnl" sz="1800" b="1" dirty="0" smtClean="0">
                          <a:solidFill>
                            <a:srgbClr val="FF0000"/>
                          </a:solidFill>
                          <a:latin typeface="Calibri"/>
                          <a:ea typeface="Times New Roman"/>
                          <a:cs typeface="Times New Roman"/>
                        </a:rPr>
                        <a:t>(GASTO)</a:t>
                      </a:r>
                      <a:endParaRPr lang="es-ES_tradnl" sz="1800" b="1" dirty="0">
                        <a:solidFill>
                          <a:srgbClr val="FF0000"/>
                        </a:solidFill>
                        <a:latin typeface="Calibri"/>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spcBef>
                          <a:spcPts val="200"/>
                        </a:spcBef>
                        <a:spcAft>
                          <a:spcPts val="200"/>
                        </a:spcAft>
                      </a:pPr>
                      <a:r>
                        <a:rPr lang="es-ES_tradnl" sz="1800" b="1" dirty="0" smtClean="0">
                          <a:solidFill>
                            <a:srgbClr val="FF0000"/>
                          </a:solidFill>
                          <a:latin typeface="Arial"/>
                          <a:ea typeface="Times New Roman"/>
                          <a:cs typeface="Times New Roman"/>
                        </a:rPr>
                        <a:t>1.000 </a:t>
                      </a:r>
                      <a:r>
                        <a:rPr lang="es-ES_tradnl" sz="1800" b="1" dirty="0">
                          <a:solidFill>
                            <a:srgbClr val="FF0000"/>
                          </a:solidFill>
                          <a:latin typeface="Arial"/>
                          <a:ea typeface="Times New Roman"/>
                          <a:cs typeface="Times New Roman"/>
                        </a:rPr>
                        <a:t>(*)</a:t>
                      </a: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spcBef>
                          <a:spcPts val="200"/>
                        </a:spcBef>
                        <a:spcAft>
                          <a:spcPts val="200"/>
                        </a:spcAft>
                        <a:tabLst>
                          <a:tab pos="935990" algn="r"/>
                        </a:tabLst>
                      </a:pP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0  </a:t>
                      </a:r>
                      <a:r>
                        <a:rPr lang="es-ES_tradnl" sz="1800" b="1" dirty="0">
                          <a:solidFill>
                            <a:srgbClr val="000066"/>
                          </a:solidFill>
                          <a:latin typeface="Arial"/>
                          <a:ea typeface="Times New Roman"/>
                          <a:cs typeface="Times New Roman"/>
                        </a:rPr>
                        <a:t>(***)</a:t>
                      </a: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800" dirty="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1.000</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Bef>
                          <a:spcPts val="200"/>
                        </a:spcBef>
                        <a:spcAft>
                          <a:spcPts val="200"/>
                        </a:spcAft>
                        <a:tabLst>
                          <a:tab pos="972185" algn="r"/>
                        </a:tabLst>
                      </a:pPr>
                      <a:r>
                        <a:rPr lang="es-ES_tradnl" sz="1800" b="1" dirty="0" smtClean="0">
                          <a:solidFill>
                            <a:srgbClr val="000066"/>
                          </a:solidFill>
                          <a:latin typeface="+mn-lt"/>
                          <a:ea typeface="Times New Roman"/>
                          <a:cs typeface="Times New Roman"/>
                        </a:rPr>
                        <a:t>13</a:t>
                      </a:r>
                      <a:endParaRPr lang="es-ES_tradnl" sz="1800" b="1" dirty="0">
                        <a:solidFill>
                          <a:srgbClr val="000066"/>
                        </a:solidFill>
                        <a:latin typeface="+mn-lt"/>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extLst>
                  <a:ext uri="{0D108BD9-81ED-4DB2-BD59-A6C34878D82A}">
                    <a16:rowId xmlns="" xmlns:a16="http://schemas.microsoft.com/office/drawing/2014/main" val="10001"/>
                  </a:ext>
                </a:extLst>
              </a:tr>
            </a:tbl>
          </a:graphicData>
        </a:graphic>
      </p:graphicFrame>
      <p:graphicFrame>
        <p:nvGraphicFramePr>
          <p:cNvPr id="17" name="16 Tabla"/>
          <p:cNvGraphicFramePr>
            <a:graphicFrameLocks noGrp="1"/>
          </p:cNvGraphicFramePr>
          <p:nvPr/>
        </p:nvGraphicFramePr>
        <p:xfrm>
          <a:off x="304801" y="5181600"/>
          <a:ext cx="9372599" cy="1219200"/>
        </p:xfrm>
        <a:graphic>
          <a:graphicData uri="http://schemas.openxmlformats.org/drawingml/2006/table">
            <a:tbl>
              <a:tblPr/>
              <a:tblGrid>
                <a:gridCol w="1905000">
                  <a:extLst>
                    <a:ext uri="{9D8B030D-6E8A-4147-A177-3AD203B41FA5}">
                      <a16:colId xmlns="" xmlns:a16="http://schemas.microsoft.com/office/drawing/2014/main" val="20000"/>
                    </a:ext>
                  </a:extLst>
                </a:gridCol>
                <a:gridCol w="1905000">
                  <a:extLst>
                    <a:ext uri="{9D8B030D-6E8A-4147-A177-3AD203B41FA5}">
                      <a16:colId xmlns="" xmlns:a16="http://schemas.microsoft.com/office/drawing/2014/main" val="20001"/>
                    </a:ext>
                  </a:extLst>
                </a:gridCol>
                <a:gridCol w="1981200">
                  <a:extLst>
                    <a:ext uri="{9D8B030D-6E8A-4147-A177-3AD203B41FA5}">
                      <a16:colId xmlns="" xmlns:a16="http://schemas.microsoft.com/office/drawing/2014/main" val="20002"/>
                    </a:ext>
                  </a:extLst>
                </a:gridCol>
                <a:gridCol w="1752600">
                  <a:extLst>
                    <a:ext uri="{9D8B030D-6E8A-4147-A177-3AD203B41FA5}">
                      <a16:colId xmlns="" xmlns:a16="http://schemas.microsoft.com/office/drawing/2014/main" val="20003"/>
                    </a:ext>
                  </a:extLst>
                </a:gridCol>
                <a:gridCol w="1828799">
                  <a:extLst>
                    <a:ext uri="{9D8B030D-6E8A-4147-A177-3AD203B41FA5}">
                      <a16:colId xmlns="" xmlns:a16="http://schemas.microsoft.com/office/drawing/2014/main" val="20004"/>
                    </a:ext>
                  </a:extLst>
                </a:gridCol>
              </a:tblGrid>
              <a:tr h="457200">
                <a:tc>
                  <a:txBody>
                    <a:bodyPr/>
                    <a:lstStyle/>
                    <a:p>
                      <a:pPr algn="ctr">
                        <a:spcBef>
                          <a:spcPts val="300"/>
                        </a:spcBef>
                        <a:spcAft>
                          <a:spcPts val="300"/>
                        </a:spcAft>
                      </a:pPr>
                      <a:r>
                        <a:rPr lang="es-ES_tradnl" sz="1800" b="1" dirty="0">
                          <a:solidFill>
                            <a:srgbClr val="000066"/>
                          </a:solidFill>
                          <a:latin typeface="Arial"/>
                          <a:ea typeface="Times New Roman"/>
                          <a:cs typeface="Times New Roman"/>
                        </a:rPr>
                        <a:t>Concepto</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spcBef>
                          <a:spcPts val="300"/>
                        </a:spcBef>
                        <a:spcAft>
                          <a:spcPts val="300"/>
                        </a:spcAft>
                      </a:pPr>
                      <a:r>
                        <a:rPr lang="es-ES_tradnl" sz="1800" b="1" dirty="0">
                          <a:solidFill>
                            <a:srgbClr val="000066"/>
                          </a:solidFill>
                          <a:latin typeface="Arial"/>
                          <a:ea typeface="Times New Roman"/>
                          <a:cs typeface="Times New Roman"/>
                        </a:rPr>
                        <a:t>Contablemente</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spcBef>
                          <a:spcPts val="300"/>
                        </a:spcBef>
                        <a:spcAft>
                          <a:spcPts val="300"/>
                        </a:spcAft>
                      </a:pPr>
                      <a:r>
                        <a:rPr lang="es-ES_tradnl" sz="1800" b="1" dirty="0">
                          <a:solidFill>
                            <a:srgbClr val="000066"/>
                          </a:solidFill>
                          <a:latin typeface="Arial"/>
                          <a:ea typeface="Times New Roman"/>
                          <a:cs typeface="Times New Roman"/>
                        </a:rPr>
                        <a:t>FISCALMENTE</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ctr">
                        <a:spcBef>
                          <a:spcPts val="300"/>
                        </a:spcBef>
                        <a:spcAft>
                          <a:spcPts val="300"/>
                        </a:spcAft>
                      </a:pPr>
                      <a:r>
                        <a:rPr lang="es-ES_tradnl" sz="1800" b="1" dirty="0">
                          <a:solidFill>
                            <a:srgbClr val="000066"/>
                          </a:solidFill>
                          <a:latin typeface="Arial"/>
                          <a:ea typeface="Times New Roman"/>
                          <a:cs typeface="Times New Roman"/>
                        </a:rPr>
                        <a:t>AJUSTE</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Bef>
                          <a:spcPts val="300"/>
                        </a:spcBef>
                        <a:spcAft>
                          <a:spcPts val="300"/>
                        </a:spcAft>
                      </a:pPr>
                      <a:r>
                        <a:rPr lang="es-ES_tradnl" sz="1800" b="1" dirty="0" smtClean="0">
                          <a:solidFill>
                            <a:srgbClr val="000066"/>
                          </a:solidFill>
                          <a:latin typeface="Arial"/>
                          <a:ea typeface="Times New Roman"/>
                          <a:cs typeface="Times New Roman"/>
                        </a:rPr>
                        <a:t>Art. LIS</a:t>
                      </a:r>
                      <a:endParaRPr lang="es-ES_tradnl" sz="1800" b="1"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extLst>
                  <a:ext uri="{0D108BD9-81ED-4DB2-BD59-A6C34878D82A}">
                    <a16:rowId xmlns="" xmlns:a16="http://schemas.microsoft.com/office/drawing/2014/main" val="10000"/>
                  </a:ext>
                </a:extLst>
              </a:tr>
              <a:tr h="762000">
                <a:tc>
                  <a:txBody>
                    <a:bodyPr/>
                    <a:lstStyle/>
                    <a:p>
                      <a:pPr algn="ctr">
                        <a:spcBef>
                          <a:spcPts val="200"/>
                        </a:spcBef>
                        <a:spcAft>
                          <a:spcPts val="200"/>
                        </a:spcAft>
                      </a:pPr>
                      <a:r>
                        <a:rPr lang="es-ES_tradnl" sz="1800" b="1" dirty="0" smtClean="0">
                          <a:solidFill>
                            <a:srgbClr val="000066"/>
                          </a:solidFill>
                          <a:latin typeface="Calibri"/>
                          <a:ea typeface="Times New Roman"/>
                          <a:cs typeface="Times New Roman"/>
                        </a:rPr>
                        <a:t>Reversión del D.V.</a:t>
                      </a:r>
                    </a:p>
                    <a:p>
                      <a:pPr algn="ctr">
                        <a:spcBef>
                          <a:spcPts val="200"/>
                        </a:spcBef>
                        <a:spcAft>
                          <a:spcPts val="200"/>
                        </a:spcAft>
                      </a:pPr>
                      <a:r>
                        <a:rPr lang="es-ES_tradnl" sz="1800" b="1" dirty="0" smtClean="0">
                          <a:solidFill>
                            <a:srgbClr val="FF0000"/>
                          </a:solidFill>
                          <a:latin typeface="Calibri"/>
                          <a:ea typeface="Times New Roman"/>
                          <a:cs typeface="Times New Roman"/>
                        </a:rPr>
                        <a:t>(INGRESO)</a:t>
                      </a:r>
                      <a:endParaRPr lang="es-ES_tradnl" sz="1800" b="1" dirty="0">
                        <a:solidFill>
                          <a:srgbClr val="FF0000"/>
                        </a:solidFill>
                        <a:latin typeface="Calibri"/>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spcBef>
                          <a:spcPts val="200"/>
                        </a:spcBef>
                        <a:spcAft>
                          <a:spcPts val="200"/>
                        </a:spcAft>
                      </a:pPr>
                      <a:r>
                        <a:rPr lang="es-ES_tradnl" sz="1800" b="1" dirty="0" smtClean="0">
                          <a:solidFill>
                            <a:srgbClr val="FF0000"/>
                          </a:solidFill>
                          <a:latin typeface="Arial"/>
                          <a:ea typeface="Times New Roman"/>
                          <a:cs typeface="Times New Roman"/>
                        </a:rPr>
                        <a:t>1.000 </a:t>
                      </a:r>
                      <a:r>
                        <a:rPr lang="es-ES_tradnl" sz="1800" b="1" dirty="0">
                          <a:solidFill>
                            <a:srgbClr val="FF0000"/>
                          </a:solidFill>
                          <a:latin typeface="Arial"/>
                          <a:ea typeface="Times New Roman"/>
                          <a:cs typeface="Times New Roman"/>
                        </a:rPr>
                        <a:t>(*)</a:t>
                      </a: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ctr">
                        <a:spcBef>
                          <a:spcPts val="200"/>
                        </a:spcBef>
                        <a:spcAft>
                          <a:spcPts val="200"/>
                        </a:spcAft>
                        <a:tabLst>
                          <a:tab pos="935990" algn="r"/>
                        </a:tabLst>
                      </a:pP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0  </a:t>
                      </a:r>
                      <a:r>
                        <a:rPr lang="es-ES_tradnl" sz="1800" b="1" dirty="0">
                          <a:solidFill>
                            <a:srgbClr val="000066"/>
                          </a:solidFill>
                          <a:latin typeface="Arial"/>
                          <a:ea typeface="Times New Roman"/>
                          <a:cs typeface="Times New Roman"/>
                        </a:rPr>
                        <a:t>(***)</a:t>
                      </a: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- 1.000</a:t>
                      </a:r>
                      <a:endParaRPr lang="es-ES_tradnl" sz="1800" dirty="0">
                        <a:solidFill>
                          <a:srgbClr val="000066"/>
                        </a:solidFill>
                        <a:latin typeface="Arial"/>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Bef>
                          <a:spcPts val="200"/>
                        </a:spcBef>
                        <a:spcAft>
                          <a:spcPts val="200"/>
                        </a:spcAft>
                        <a:tabLst>
                          <a:tab pos="972185" algn="r"/>
                        </a:tabLst>
                      </a:pPr>
                      <a:r>
                        <a:rPr lang="es-ES_tradnl" sz="1800" b="1" dirty="0" smtClean="0">
                          <a:solidFill>
                            <a:srgbClr val="000066"/>
                          </a:solidFill>
                          <a:latin typeface="+mn-lt"/>
                          <a:ea typeface="Times New Roman"/>
                          <a:cs typeface="Times New Roman"/>
                        </a:rPr>
                        <a:t>11.5</a:t>
                      </a:r>
                      <a:endParaRPr lang="es-ES_tradnl" sz="1800" b="1" dirty="0">
                        <a:solidFill>
                          <a:srgbClr val="000066"/>
                        </a:solidFill>
                        <a:latin typeface="+mn-lt"/>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extLst>
                  <a:ext uri="{0D108BD9-81ED-4DB2-BD59-A6C34878D82A}">
                    <a16:rowId xmlns="" xmlns:a16="http://schemas.microsoft.com/office/drawing/2014/main" val="10001"/>
                  </a:ext>
                </a:extLst>
              </a:tr>
            </a:tbl>
          </a:graphicData>
        </a:graphic>
      </p:graphicFrame>
      <p:graphicFrame>
        <p:nvGraphicFramePr>
          <p:cNvPr id="18" name="17 Tabla"/>
          <p:cNvGraphicFramePr>
            <a:graphicFrameLocks noGrp="1"/>
          </p:cNvGraphicFramePr>
          <p:nvPr/>
        </p:nvGraphicFramePr>
        <p:xfrm>
          <a:off x="3048001" y="2362200"/>
          <a:ext cx="3505200" cy="533400"/>
        </p:xfrm>
        <a:graphic>
          <a:graphicData uri="http://schemas.openxmlformats.org/drawingml/2006/table">
            <a:tbl>
              <a:tblPr firstRow="1" bandRow="1">
                <a:tableStyleId>{5C22544A-7EE6-4342-B048-85BDC9FD1C3A}</a:tableStyleId>
              </a:tblPr>
              <a:tblGrid>
                <a:gridCol w="3505200">
                  <a:extLst>
                    <a:ext uri="{9D8B030D-6E8A-4147-A177-3AD203B41FA5}">
                      <a16:colId xmlns="" xmlns:a16="http://schemas.microsoft.com/office/drawing/2014/main" val="20000"/>
                    </a:ext>
                  </a:extLst>
                </a:gridCol>
              </a:tblGrid>
              <a:tr h="533400">
                <a:tc>
                  <a:txBody>
                    <a:bodyPr/>
                    <a:lstStyle/>
                    <a:p>
                      <a:pPr algn="ctr"/>
                      <a:r>
                        <a:rPr lang="es-ES_tradnl" sz="2400" dirty="0" smtClean="0"/>
                        <a:t>EJERCICIO</a:t>
                      </a:r>
                      <a:r>
                        <a:rPr lang="es-ES_tradnl" sz="2400" baseline="0" dirty="0" smtClean="0"/>
                        <a:t> N:</a:t>
                      </a:r>
                      <a:endParaRPr lang="es-ES_tradnl" sz="2400" dirty="0"/>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19" name="18 Tabla"/>
          <p:cNvGraphicFramePr>
            <a:graphicFrameLocks noGrp="1"/>
          </p:cNvGraphicFramePr>
          <p:nvPr/>
        </p:nvGraphicFramePr>
        <p:xfrm>
          <a:off x="3352800" y="4495800"/>
          <a:ext cx="3505200" cy="533400"/>
        </p:xfrm>
        <a:graphic>
          <a:graphicData uri="http://schemas.openxmlformats.org/drawingml/2006/table">
            <a:tbl>
              <a:tblPr firstRow="1" bandRow="1">
                <a:tableStyleId>{5C22544A-7EE6-4342-B048-85BDC9FD1C3A}</a:tableStyleId>
              </a:tblPr>
              <a:tblGrid>
                <a:gridCol w="3505200">
                  <a:extLst>
                    <a:ext uri="{9D8B030D-6E8A-4147-A177-3AD203B41FA5}">
                      <a16:colId xmlns="" xmlns:a16="http://schemas.microsoft.com/office/drawing/2014/main" val="20000"/>
                    </a:ext>
                  </a:extLst>
                </a:gridCol>
              </a:tblGrid>
              <a:tr h="533400">
                <a:tc>
                  <a:txBody>
                    <a:bodyPr/>
                    <a:lstStyle/>
                    <a:p>
                      <a:pPr algn="ctr"/>
                      <a:r>
                        <a:rPr lang="es-ES_tradnl" sz="2400" dirty="0" smtClean="0"/>
                        <a:t>EJERCICIO</a:t>
                      </a:r>
                      <a:r>
                        <a:rPr lang="es-ES_tradnl" sz="2400" baseline="0" dirty="0" smtClean="0"/>
                        <a:t> N+1:</a:t>
                      </a:r>
                      <a:endParaRPr lang="es-ES_tradnl" sz="2400" dirty="0"/>
                    </a:p>
                  </a:txBody>
                  <a:tcPr>
                    <a:solidFill>
                      <a:srgbClr val="FF0000"/>
                    </a:solidFill>
                  </a:tcPr>
                </a:tc>
                <a:extLst>
                  <a:ext uri="{0D108BD9-81ED-4DB2-BD59-A6C34878D82A}">
                    <a16:rowId xmlns="" xmlns:a16="http://schemas.microsoft.com/office/drawing/2014/main" val="10000"/>
                  </a:ext>
                </a:extLst>
              </a:tr>
            </a:tbl>
          </a:graphicData>
        </a:graphic>
      </p:graphicFrame>
      <p:sp>
        <p:nvSpPr>
          <p:cNvPr id="22" name="Rectangle 14"/>
          <p:cNvSpPr>
            <a:spLocks noChangeArrowheads="1"/>
          </p:cNvSpPr>
          <p:nvPr/>
        </p:nvSpPr>
        <p:spPr bwMode="auto">
          <a:xfrm>
            <a:off x="152400" y="498902"/>
            <a:ext cx="9537867" cy="415498"/>
          </a:xfrm>
          <a:prstGeom prst="rect">
            <a:avLst/>
          </a:prstGeom>
          <a:noFill/>
          <a:ln w="9525">
            <a:noFill/>
            <a:miter lim="800000"/>
            <a:headEnd/>
            <a:tailEnd/>
          </a:ln>
        </p:spPr>
        <p:txBody>
          <a:bodyPr wrap="none" lIns="0" tIns="0" rIns="0" bIns="0">
            <a:spAutoFit/>
          </a:bodyPr>
          <a:lstStyle/>
          <a:p>
            <a:pPr>
              <a:buClr>
                <a:srgbClr val="FF0000"/>
              </a:buClr>
            </a:pPr>
            <a:r>
              <a:rPr lang="es-ES_tradnl" sz="1400" b="1" dirty="0" smtClean="0">
                <a:solidFill>
                  <a:srgbClr val="FFFF00"/>
                </a:solidFill>
                <a:sym typeface="Monotype Sorts" charset="2"/>
              </a:rPr>
              <a:t></a:t>
            </a:r>
            <a:r>
              <a:rPr lang="es-ES_tradnl" sz="1400" dirty="0" smtClean="0">
                <a:solidFill>
                  <a:srgbClr val="FFFF00"/>
                </a:solidFill>
                <a:sym typeface="Monotype Sorts" charset="2"/>
              </a:rPr>
              <a:t> </a:t>
            </a:r>
            <a:r>
              <a:rPr lang="es-ES_tradnl" sz="1400" dirty="0" smtClean="0">
                <a:solidFill>
                  <a:srgbClr val="000000"/>
                </a:solidFill>
                <a:sym typeface="Monotype Sorts" charset="2"/>
              </a:rPr>
              <a:t> </a:t>
            </a:r>
            <a:r>
              <a:rPr lang="es-ES_tradnl" sz="1400" dirty="0" smtClean="0">
                <a:solidFill>
                  <a:srgbClr val="FFFF00"/>
                </a:solidFill>
              </a:rPr>
              <a:t>REVERSIÓN DE GASTOS NO Deducibles      (art. 11.5 L)</a:t>
            </a:r>
          </a:p>
          <a:p>
            <a:pPr algn="l"/>
            <a:r>
              <a:rPr lang="es-ES_tradnl" sz="1300" b="1" dirty="0" smtClean="0"/>
              <a:t>No</a:t>
            </a:r>
            <a:r>
              <a:rPr lang="es-ES_tradnl" sz="1300" dirty="0" smtClean="0"/>
              <a:t> se integrará en la base imponible la reversión de gastos que </a:t>
            </a:r>
            <a:r>
              <a:rPr lang="es-ES_tradnl" sz="1300" b="1" u="sng" dirty="0" smtClean="0"/>
              <a:t>no</a:t>
            </a:r>
            <a:r>
              <a:rPr lang="es-ES_tradnl" sz="1300" dirty="0" smtClean="0"/>
              <a:t> hayan sido fiscalmente deducibles</a:t>
            </a:r>
            <a:endParaRPr lang="es-ES_tradnl" sz="1300" dirty="0">
              <a:solidFill>
                <a:srgbClr val="000000"/>
              </a:solidFill>
            </a:endParaRPr>
          </a:p>
        </p:txBody>
      </p:sp>
      <p:graphicFrame>
        <p:nvGraphicFramePr>
          <p:cNvPr id="23" name="22 Tabla"/>
          <p:cNvGraphicFramePr>
            <a:graphicFrameLocks noGrp="1"/>
          </p:cNvGraphicFramePr>
          <p:nvPr/>
        </p:nvGraphicFramePr>
        <p:xfrm>
          <a:off x="7917330" y="4511040"/>
          <a:ext cx="1585809" cy="365760"/>
        </p:xfrm>
        <a:graphic>
          <a:graphicData uri="http://schemas.openxmlformats.org/drawingml/2006/table">
            <a:tbl>
              <a:tblPr firstRow="1" bandRow="1">
                <a:tableStyleId>{5C22544A-7EE6-4342-B048-85BDC9FD1C3A}</a:tableStyleId>
              </a:tblPr>
              <a:tblGrid>
                <a:gridCol w="1585809">
                  <a:extLst>
                    <a:ext uri="{9D8B030D-6E8A-4147-A177-3AD203B41FA5}">
                      <a16:colId xmlns="" xmlns:a16="http://schemas.microsoft.com/office/drawing/2014/main" val="20000"/>
                    </a:ext>
                  </a:extLst>
                </a:gridCol>
              </a:tblGrid>
              <a:tr h="283056">
                <a:tc>
                  <a:txBody>
                    <a:bodyPr/>
                    <a:lstStyle/>
                    <a:p>
                      <a:r>
                        <a:rPr lang="es-ES_tradnl" dirty="0" smtClean="0"/>
                        <a:t>Art. 11.5 LIS</a:t>
                      </a:r>
                      <a:endParaRPr lang="es-ES_tradnl" dirty="0"/>
                    </a:p>
                  </a:txBody>
                  <a:tcPr marL="99060" marR="9906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75DE4F27-0F59-4BE8-B281-66C824774291}" type="slidenum">
              <a:rPr lang="es-ES"/>
              <a:pPr>
                <a:defRPr/>
              </a:pPr>
              <a:t>105</a:t>
            </a:fld>
            <a:endParaRPr lang="es-ES" dirty="0"/>
          </a:p>
        </p:txBody>
      </p:sp>
      <p:sp>
        <p:nvSpPr>
          <p:cNvPr id="10" name="Text Box 3"/>
          <p:cNvSpPr txBox="1">
            <a:spLocks noChangeArrowheads="1"/>
          </p:cNvSpPr>
          <p:nvPr/>
        </p:nvSpPr>
        <p:spPr bwMode="auto">
          <a:xfrm>
            <a:off x="0" y="44624"/>
            <a:ext cx="9906000" cy="338554"/>
          </a:xfrm>
          <a:prstGeom prst="rect">
            <a:avLst/>
          </a:prstGeom>
          <a:solidFill>
            <a:srgbClr val="CCFFFF"/>
          </a:solidFill>
          <a:ln w="9525">
            <a:noFill/>
            <a:miter lim="800000"/>
            <a:headEnd/>
            <a:tailEnd/>
          </a:ln>
        </p:spPr>
        <p:txBody>
          <a:bodyPr>
            <a:spAutoFit/>
          </a:bodyPr>
          <a:lstStyle/>
          <a:p>
            <a:pPr>
              <a:spcBef>
                <a:spcPct val="50000"/>
              </a:spcBef>
            </a:pPr>
            <a:r>
              <a:rPr lang="es-ES" sz="1600" b="1" dirty="0" smtClean="0">
                <a:solidFill>
                  <a:srgbClr val="000066"/>
                </a:solidFill>
              </a:rPr>
              <a:t>Imputación Temporal </a:t>
            </a:r>
            <a:r>
              <a:rPr lang="es-ES" sz="1600" b="1" u="sng" dirty="0" smtClean="0">
                <a:solidFill>
                  <a:srgbClr val="000066"/>
                </a:solidFill>
              </a:rPr>
              <a:t>ingresos de quitas y esperas CONCURSALES</a:t>
            </a:r>
            <a:r>
              <a:rPr lang="es-ES" sz="1600" b="1" dirty="0" smtClean="0">
                <a:solidFill>
                  <a:srgbClr val="000066"/>
                </a:solidFill>
              </a:rPr>
              <a:t> </a:t>
            </a:r>
            <a:r>
              <a:rPr lang="es-ES_tradnl" sz="1600" b="1" dirty="0" smtClean="0">
                <a:solidFill>
                  <a:srgbClr val="FF0000"/>
                </a:solidFill>
                <a:latin typeface="Arial" pitchFamily="34" charset="0"/>
              </a:rPr>
              <a:t>art. 11.13 LIS</a:t>
            </a:r>
            <a:endParaRPr lang="es-ES" sz="1600" b="1" dirty="0" smtClean="0">
              <a:solidFill>
                <a:srgbClr val="FF0000"/>
              </a:solidFill>
              <a:latin typeface="Arial" pitchFamily="34" charset="0"/>
            </a:endParaRPr>
          </a:p>
        </p:txBody>
      </p:sp>
      <p:graphicFrame>
        <p:nvGraphicFramePr>
          <p:cNvPr id="11" name="10 Tabla"/>
          <p:cNvGraphicFramePr>
            <a:graphicFrameLocks noGrp="1"/>
          </p:cNvGraphicFramePr>
          <p:nvPr>
            <p:extLst>
              <p:ext uri="{D42A27DB-BD31-4B8C-83A1-F6EECF244321}">
                <p14:modId xmlns="" xmlns:p14="http://schemas.microsoft.com/office/powerpoint/2010/main" val="4158818841"/>
              </p:ext>
            </p:extLst>
          </p:nvPr>
        </p:nvGraphicFramePr>
        <p:xfrm>
          <a:off x="194471" y="4797152"/>
          <a:ext cx="9482928" cy="1056144"/>
        </p:xfrm>
        <a:graphic>
          <a:graphicData uri="http://schemas.openxmlformats.org/drawingml/2006/table">
            <a:tbl>
              <a:tblPr firstRow="1" bandRow="1">
                <a:tableStyleId>{5C22544A-7EE6-4342-B048-85BDC9FD1C3A}</a:tableStyleId>
              </a:tblPr>
              <a:tblGrid>
                <a:gridCol w="2418269">
                  <a:extLst>
                    <a:ext uri="{9D8B030D-6E8A-4147-A177-3AD203B41FA5}">
                      <a16:colId xmlns="" xmlns:a16="http://schemas.microsoft.com/office/drawing/2014/main" val="20000"/>
                    </a:ext>
                  </a:extLst>
                </a:gridCol>
                <a:gridCol w="7064659">
                  <a:extLst>
                    <a:ext uri="{9D8B030D-6E8A-4147-A177-3AD203B41FA5}">
                      <a16:colId xmlns="" xmlns:a16="http://schemas.microsoft.com/office/drawing/2014/main" val="20001"/>
                    </a:ext>
                  </a:extLst>
                </a:gridCol>
              </a:tblGrid>
              <a:tr h="416064">
                <a:tc>
                  <a:txBody>
                    <a:bodyPr/>
                    <a:lstStyle/>
                    <a:p>
                      <a:r>
                        <a:rPr lang="es-ES_tradnl" dirty="0" smtClean="0">
                          <a:latin typeface="Arial" pitchFamily="34" charset="0"/>
                          <a:cs typeface="Arial" pitchFamily="34" charset="0"/>
                        </a:rPr>
                        <a:t>CONCURSO</a:t>
                      </a:r>
                      <a:endParaRPr lang="es-ES_tradnl" dirty="0">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FF00"/>
                          </a:solidFill>
                          <a:latin typeface="Arial" pitchFamily="34" charset="0"/>
                          <a:cs typeface="Arial" pitchFamily="34" charset="0"/>
                        </a:rPr>
                        <a:t>Imputación temporal</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10000"/>
                  </a:ext>
                </a:extLst>
              </a:tr>
              <a:tr h="365760">
                <a:tc>
                  <a:txBody>
                    <a:bodyPr/>
                    <a:lstStyle/>
                    <a:p>
                      <a:r>
                        <a:rPr lang="es-ES_tradnl" b="1" dirty="0" smtClean="0">
                          <a:solidFill>
                            <a:schemeClr val="tx1"/>
                          </a:solidFill>
                          <a:latin typeface="Arial" pitchFamily="34" charset="0"/>
                          <a:cs typeface="Arial" pitchFamily="34" charset="0"/>
                        </a:rPr>
                        <a:t>QUITA:</a:t>
                      </a:r>
                    </a:p>
                    <a:p>
                      <a:r>
                        <a:rPr lang="es-ES_tradnl" b="1" dirty="0" smtClean="0">
                          <a:solidFill>
                            <a:schemeClr val="tx1"/>
                          </a:solidFill>
                          <a:latin typeface="Arial" pitchFamily="34" charset="0"/>
                          <a:cs typeface="Arial" pitchFamily="34" charset="0"/>
                        </a:rPr>
                        <a:t>Ingresos +</a:t>
                      </a:r>
                      <a:endParaRPr lang="es-ES_tradnl" b="1" dirty="0">
                        <a:solidFill>
                          <a:schemeClr val="tx1"/>
                        </a:solidFill>
                        <a:latin typeface="Arial" pitchFamily="34" charset="0"/>
                        <a:cs typeface="Arial" pitchFamily="34" charset="0"/>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sng" kern="1200" baseline="0" dirty="0" smtClean="0">
                          <a:solidFill>
                            <a:schemeClr val="tx1"/>
                          </a:solidFill>
                          <a:latin typeface="Arial" pitchFamily="34" charset="0"/>
                          <a:ea typeface="+mn-ea"/>
                          <a:cs typeface="Arial" pitchFamily="34" charset="0"/>
                        </a:rPr>
                        <a:t>proporcionalmente a los gastos financieros</a:t>
                      </a:r>
                      <a:endParaRPr lang="es-ES_tradnl" sz="1800" b="1" dirty="0">
                        <a:solidFill>
                          <a:schemeClr val="tx1"/>
                        </a:solidFill>
                        <a:latin typeface="Arial" pitchFamily="34" charset="0"/>
                        <a:cs typeface="Arial" pitchFamily="34" charset="0"/>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1"/>
                  </a:ext>
                </a:extLst>
              </a:tr>
            </a:tbl>
          </a:graphicData>
        </a:graphic>
      </p:graphicFrame>
      <p:graphicFrame>
        <p:nvGraphicFramePr>
          <p:cNvPr id="12" name="11 Tabla"/>
          <p:cNvGraphicFramePr>
            <a:graphicFrameLocks noGrp="1"/>
          </p:cNvGraphicFramePr>
          <p:nvPr>
            <p:extLst>
              <p:ext uri="{D42A27DB-BD31-4B8C-83A1-F6EECF244321}">
                <p14:modId xmlns="" xmlns:p14="http://schemas.microsoft.com/office/powerpoint/2010/main" val="1552978339"/>
              </p:ext>
            </p:extLst>
          </p:nvPr>
        </p:nvGraphicFramePr>
        <p:xfrm>
          <a:off x="228601" y="548680"/>
          <a:ext cx="9482928" cy="3776464"/>
        </p:xfrm>
        <a:graphic>
          <a:graphicData uri="http://schemas.openxmlformats.org/drawingml/2006/table">
            <a:tbl>
              <a:tblPr firstRow="1" bandRow="1">
                <a:tableStyleId>{5C22544A-7EE6-4342-B048-85BDC9FD1C3A}</a:tableStyleId>
              </a:tblPr>
              <a:tblGrid>
                <a:gridCol w="5582495">
                  <a:extLst>
                    <a:ext uri="{9D8B030D-6E8A-4147-A177-3AD203B41FA5}">
                      <a16:colId xmlns="" xmlns:a16="http://schemas.microsoft.com/office/drawing/2014/main" val="20000"/>
                    </a:ext>
                  </a:extLst>
                </a:gridCol>
                <a:gridCol w="3900433">
                  <a:extLst>
                    <a:ext uri="{9D8B030D-6E8A-4147-A177-3AD203B41FA5}">
                      <a16:colId xmlns="" xmlns:a16="http://schemas.microsoft.com/office/drawing/2014/main" val="20001"/>
                    </a:ext>
                  </a:extLst>
                </a:gridCol>
              </a:tblGrid>
              <a:tr h="576064">
                <a:tc>
                  <a:txBody>
                    <a:bodyPr/>
                    <a:lstStyle/>
                    <a:p>
                      <a:r>
                        <a:rPr lang="es-ES_tradnl" dirty="0" smtClean="0">
                          <a:solidFill>
                            <a:srgbClr val="FFFF00"/>
                          </a:solidFill>
                          <a:effectLst>
                            <a:outerShdw blurRad="38100" dist="38100" dir="2700000" algn="tl">
                              <a:srgbClr val="000000">
                                <a:alpha val="43137"/>
                              </a:srgbClr>
                            </a:outerShdw>
                          </a:effectLst>
                        </a:rPr>
                        <a:t>INGRESO QUITA CONCURSAL</a:t>
                      </a:r>
                      <a:endParaRPr lang="es-ES_tradnl"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_tradnl" dirty="0" smtClean="0"/>
                        <a:t>IMPUTACIÓN TEMPORAL</a:t>
                      </a:r>
                      <a:endParaRPr lang="es-ES_tradnl"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10000"/>
                  </a:ext>
                </a:extLst>
              </a:tr>
              <a:tr h="1300919">
                <a:tc>
                  <a:txBody>
                    <a:bodyPr/>
                    <a:lstStyle/>
                    <a:p>
                      <a:pPr marL="342900" indent="-342900">
                        <a:buFont typeface="Wingdings" pitchFamily="2" charset="2"/>
                        <a:buChar char="v"/>
                      </a:pPr>
                      <a:r>
                        <a:rPr lang="es-ES_tradnl" sz="1800" kern="1200" baseline="0" dirty="0" smtClean="0">
                          <a:solidFill>
                            <a:schemeClr val="tx1"/>
                          </a:solidFill>
                          <a:latin typeface="Arial" pitchFamily="34" charset="0"/>
                          <a:ea typeface="+mn-ea"/>
                          <a:cs typeface="Arial" pitchFamily="34" charset="0"/>
                        </a:rPr>
                        <a:t>El ingreso correspondiente al registro contable de </a:t>
                      </a:r>
                      <a:r>
                        <a:rPr lang="es-ES_tradnl" sz="1800" b="1" kern="1200" baseline="0" dirty="0" smtClean="0">
                          <a:solidFill>
                            <a:schemeClr val="tx1"/>
                          </a:solidFill>
                          <a:latin typeface="Arial" pitchFamily="34" charset="0"/>
                          <a:ea typeface="+mn-ea"/>
                          <a:cs typeface="Arial" pitchFamily="34" charset="0"/>
                        </a:rPr>
                        <a:t>quitas y esperas consecuencia de la aplicación de la Ley 22/2003, Concursal</a:t>
                      </a:r>
                      <a:r>
                        <a:rPr lang="es-ES_tradnl" sz="1800" kern="1200" baseline="0" dirty="0" smtClean="0">
                          <a:solidFill>
                            <a:schemeClr val="tx1"/>
                          </a:solidFill>
                          <a:latin typeface="Arial" pitchFamily="34" charset="0"/>
                          <a:ea typeface="+mn-ea"/>
                          <a:cs typeface="Arial" pitchFamily="34" charset="0"/>
                        </a:rPr>
                        <a:t>,</a:t>
                      </a:r>
                    </a:p>
                    <a:p>
                      <a:pPr marL="342900" indent="-342900">
                        <a:buFont typeface="Wingdings" pitchFamily="2" charset="2"/>
                        <a:buChar char="v"/>
                      </a:pPr>
                      <a:r>
                        <a:rPr lang="es-ES_tradnl" sz="1800" kern="1200" baseline="0" dirty="0" smtClean="0">
                          <a:solidFill>
                            <a:schemeClr val="tx1"/>
                          </a:solidFill>
                          <a:latin typeface="Arial" pitchFamily="34" charset="0"/>
                          <a:ea typeface="+mn-ea"/>
                          <a:cs typeface="Arial" pitchFamily="34" charset="0"/>
                        </a:rPr>
                        <a:t> </a:t>
                      </a:r>
                      <a:r>
                        <a:rPr lang="es-ES_tradnl" sz="1800" b="1" kern="1200" baseline="0" dirty="0" smtClean="0">
                          <a:solidFill>
                            <a:srgbClr val="FFFF00"/>
                          </a:solidFill>
                          <a:latin typeface="Arial" pitchFamily="34" charset="0"/>
                          <a:ea typeface="+mn-ea"/>
                          <a:cs typeface="Arial" pitchFamily="34" charset="0"/>
                        </a:rPr>
                        <a:t>se imputará en la base imponible </a:t>
                      </a:r>
                      <a:r>
                        <a:rPr lang="es-ES_tradnl" sz="1800" b="1" u="sng" kern="1200" baseline="0" dirty="0" smtClean="0">
                          <a:solidFill>
                            <a:srgbClr val="FFFF00"/>
                          </a:solidFill>
                          <a:latin typeface="Arial" pitchFamily="34" charset="0"/>
                          <a:ea typeface="+mn-ea"/>
                          <a:cs typeface="Arial" pitchFamily="34" charset="0"/>
                        </a:rPr>
                        <a:t>del deudor</a:t>
                      </a:r>
                      <a:endParaRPr lang="es-ES_tradnl" b="1" u="sng" dirty="0">
                        <a:solidFill>
                          <a:srgbClr val="FFFF00"/>
                        </a:solidFill>
                        <a:latin typeface="Arial" pitchFamily="34" charset="0"/>
                        <a:cs typeface="Arial" pitchFamily="34" charset="0"/>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kern="1200" baseline="0" dirty="0" smtClean="0">
                          <a:solidFill>
                            <a:schemeClr val="tx1"/>
                          </a:solidFill>
                          <a:latin typeface="Arial" pitchFamily="34" charset="0"/>
                          <a:ea typeface="+mn-ea"/>
                          <a:cs typeface="Arial" pitchFamily="34" charset="0"/>
                        </a:rPr>
                        <a:t>a medida que proceda registrar</a:t>
                      </a:r>
                      <a:r>
                        <a:rPr lang="es-ES_tradnl" sz="1800" kern="1200" baseline="0" dirty="0" smtClean="0">
                          <a:solidFill>
                            <a:schemeClr val="tx1"/>
                          </a:solidFill>
                          <a:latin typeface="Arial" pitchFamily="34" charset="0"/>
                          <a:ea typeface="+mn-ea"/>
                          <a:cs typeface="Arial" pitchFamily="34" charset="0"/>
                        </a:rPr>
                        <a:t> con posterioridad </a:t>
                      </a:r>
                      <a:r>
                        <a:rPr lang="es-ES_tradnl" sz="1800" b="1" u="sng" kern="1200" baseline="0" dirty="0" smtClean="0">
                          <a:solidFill>
                            <a:schemeClr val="tx1"/>
                          </a:solidFill>
                          <a:latin typeface="Arial" pitchFamily="34" charset="0"/>
                          <a:ea typeface="+mn-ea"/>
                          <a:cs typeface="Arial" pitchFamily="34" charset="0"/>
                        </a:rPr>
                        <a:t>gastos financieros</a:t>
                      </a:r>
                      <a:r>
                        <a:rPr lang="es-ES_tradnl" sz="1800" kern="1200" baseline="0" dirty="0" smtClean="0">
                          <a:solidFill>
                            <a:schemeClr val="tx1"/>
                          </a:solidFill>
                          <a:latin typeface="Arial" pitchFamily="34" charset="0"/>
                          <a:ea typeface="+mn-ea"/>
                          <a:cs typeface="Arial" pitchFamily="34" charset="0"/>
                        </a:rPr>
                        <a:t> derivados de la misma deuda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kern="1200" baseline="0" dirty="0" smtClean="0">
                          <a:solidFill>
                            <a:schemeClr val="tx1"/>
                          </a:solidFill>
                          <a:latin typeface="Arial" pitchFamily="34" charset="0"/>
                          <a:ea typeface="+mn-ea"/>
                          <a:cs typeface="Arial" pitchFamily="34" charset="0"/>
                        </a:rPr>
                        <a:t>y hasta el límite del citado ingreso. </a:t>
                      </a:r>
                      <a:endParaRPr lang="es-ES_tradnl"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1"/>
                  </a:ext>
                </a:extLst>
              </a:tr>
              <a:tr h="1300919">
                <a:tc gridSpan="2">
                  <a:txBody>
                    <a:bodyPr/>
                    <a:lstStyle/>
                    <a:p>
                      <a:pPr marL="342900" indent="-342900">
                        <a:buFont typeface="Wingdings" pitchFamily="2" charset="2"/>
                        <a:buChar char="v"/>
                      </a:pPr>
                      <a:r>
                        <a:rPr lang="es-ES_tradnl" sz="1800" kern="1200" baseline="0" dirty="0" smtClean="0">
                          <a:solidFill>
                            <a:schemeClr val="tx1"/>
                          </a:solidFill>
                          <a:latin typeface="+mn-lt"/>
                          <a:ea typeface="+mn-ea"/>
                          <a:cs typeface="+mn-cs"/>
                        </a:rPr>
                        <a:t>En el supuesto de que el importe del ingreso de la quita sea superior al importe total de gastos financieros pendientes de registrar, derivados de la misma deuda, </a:t>
                      </a:r>
                    </a:p>
                    <a:p>
                      <a:pPr marL="342900" indent="-342900">
                        <a:buFont typeface="Wingdings" pitchFamily="2" charset="2"/>
                        <a:buChar char="v"/>
                      </a:pPr>
                      <a:r>
                        <a:rPr lang="es-ES_tradnl" sz="1800" kern="1200" baseline="0" dirty="0" smtClean="0">
                          <a:solidFill>
                            <a:schemeClr val="tx1"/>
                          </a:solidFill>
                          <a:latin typeface="+mn-lt"/>
                          <a:ea typeface="+mn-ea"/>
                          <a:cs typeface="+mn-cs"/>
                        </a:rPr>
                        <a:t>la imputación de aquel en la base imponible se realizará </a:t>
                      </a:r>
                      <a:r>
                        <a:rPr lang="es-ES_tradnl" sz="1800" b="1" u="sng" kern="1200" baseline="0" dirty="0" smtClean="0">
                          <a:solidFill>
                            <a:schemeClr val="tx1"/>
                          </a:solidFill>
                          <a:latin typeface="+mn-lt"/>
                          <a:ea typeface="+mn-ea"/>
                          <a:cs typeface="+mn-cs"/>
                        </a:rPr>
                        <a:t>proporcionalmente a los gastos financieros</a:t>
                      </a:r>
                      <a:r>
                        <a:rPr lang="es-ES_tradnl" sz="1800" kern="1200" baseline="0" dirty="0" smtClean="0">
                          <a:solidFill>
                            <a:schemeClr val="tx1"/>
                          </a:solidFill>
                          <a:latin typeface="+mn-lt"/>
                          <a:ea typeface="+mn-ea"/>
                          <a:cs typeface="+mn-cs"/>
                        </a:rPr>
                        <a:t> registrados en cada período impositivo respecto de los gastos financieros totales pendientes de registrar derivados de la misma deuda.</a:t>
                      </a:r>
                      <a:endParaRPr lang="es-ES_tradnl" b="1" dirty="0">
                        <a:solidFill>
                          <a:schemeClr val="tx1"/>
                        </a:solidFill>
                        <a:latin typeface="Arial" pitchFamily="34" charset="0"/>
                        <a:cs typeface="Arial" pitchFamily="34" charset="0"/>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endParaRPr lang="es-ES_tradnl" b="1" dirty="0">
                        <a:solidFill>
                          <a:srgbClr val="0000CC"/>
                        </a:solidFill>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02"/>
                  </a:ext>
                </a:extLst>
              </a:tr>
            </a:tbl>
          </a:graphicData>
        </a:graphic>
      </p:graphicFrame>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6D8AE341-2591-4809-AB14-E7831129389A}" type="slidenum">
              <a:rPr lang="es-ES"/>
              <a:pPr>
                <a:defRPr/>
              </a:pPr>
              <a:t>106</a:t>
            </a:fld>
            <a:endParaRPr lang="es-ES" dirty="0"/>
          </a:p>
        </p:txBody>
      </p:sp>
      <p:cxnSp>
        <p:nvCxnSpPr>
          <p:cNvPr id="43029"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sp>
        <p:nvSpPr>
          <p:cNvPr id="43032" name="37 CuadroTexto"/>
          <p:cNvSpPr txBox="1">
            <a:spLocks noChangeArrowheads="1"/>
          </p:cNvSpPr>
          <p:nvPr/>
        </p:nvSpPr>
        <p:spPr bwMode="auto">
          <a:xfrm>
            <a:off x="2125613" y="1752600"/>
            <a:ext cx="184731" cy="400110"/>
          </a:xfrm>
          <a:prstGeom prst="rect">
            <a:avLst/>
          </a:prstGeom>
          <a:noFill/>
          <a:ln w="9525">
            <a:noFill/>
            <a:miter lim="800000"/>
            <a:headEnd/>
            <a:tailEnd/>
          </a:ln>
        </p:spPr>
        <p:txBody>
          <a:bodyPr wrap="none">
            <a:spAutoFit/>
          </a:bodyPr>
          <a:lstStyle/>
          <a:p>
            <a:endParaRPr lang="es-ES_tradnl"/>
          </a:p>
        </p:txBody>
      </p:sp>
      <p:sp>
        <p:nvSpPr>
          <p:cNvPr id="43038" name="29 Abrir llave"/>
          <p:cNvSpPr>
            <a:spLocks/>
          </p:cNvSpPr>
          <p:nvPr/>
        </p:nvSpPr>
        <p:spPr bwMode="auto">
          <a:xfrm>
            <a:off x="3581401" y="6248402"/>
            <a:ext cx="155575" cy="403979"/>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26" name="48 CuadroTexto"/>
          <p:cNvSpPr txBox="1">
            <a:spLocks noChangeArrowheads="1"/>
          </p:cNvSpPr>
          <p:nvPr/>
        </p:nvSpPr>
        <p:spPr bwMode="auto">
          <a:xfrm>
            <a:off x="5943600" y="2360612"/>
            <a:ext cx="3962400" cy="815608"/>
          </a:xfrm>
          <a:prstGeom prst="rect">
            <a:avLst/>
          </a:prstGeom>
          <a:noFill/>
          <a:ln w="9525">
            <a:noFill/>
            <a:miter lim="800000"/>
            <a:headEnd/>
            <a:tailEnd/>
          </a:ln>
        </p:spPr>
        <p:txBody>
          <a:bodyPr>
            <a:spAutoFit/>
          </a:bodyPr>
          <a:lstStyle/>
          <a:p>
            <a:pPr>
              <a:buFont typeface="Wingdings" pitchFamily="2" charset="2"/>
              <a:buChar char="§"/>
              <a:defRPr/>
            </a:pPr>
            <a:endParaRPr lang="es-ES_tradnl" sz="1500" b="0" dirty="0">
              <a:solidFill>
                <a:srgbClr val="FFFF66"/>
              </a:solidFill>
              <a:effectLst>
                <a:outerShdw blurRad="38100" dist="38100" dir="2700000" algn="tl">
                  <a:srgbClr val="000000">
                    <a:alpha val="43137"/>
                  </a:srgbClr>
                </a:outerShdw>
              </a:effectLst>
            </a:endParaRPr>
          </a:p>
          <a:p>
            <a:pPr>
              <a:buFont typeface="Wingdings" pitchFamily="2" charset="2"/>
              <a:buChar char="§"/>
              <a:defRPr/>
            </a:pPr>
            <a:endParaRPr lang="es-ES_tradnl" sz="1600" b="0" dirty="0"/>
          </a:p>
          <a:p>
            <a:pPr>
              <a:buFont typeface="Wingdings" pitchFamily="2" charset="2"/>
              <a:buChar char="§"/>
              <a:defRPr/>
            </a:pPr>
            <a:endParaRPr lang="es-ES_tradnl" sz="1600" b="0" dirty="0"/>
          </a:p>
        </p:txBody>
      </p:sp>
      <p:cxnSp>
        <p:nvCxnSpPr>
          <p:cNvPr id="43043"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43044"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43045" name="38 Conector recto"/>
          <p:cNvCxnSpPr>
            <a:cxnSpLocks noChangeShapeType="1"/>
          </p:cNvCxnSpPr>
          <p:nvPr/>
        </p:nvCxnSpPr>
        <p:spPr bwMode="auto">
          <a:xfrm>
            <a:off x="5029199" y="2209800"/>
            <a:ext cx="914401" cy="990600"/>
          </a:xfrm>
          <a:prstGeom prst="line">
            <a:avLst/>
          </a:prstGeom>
          <a:noFill/>
          <a:ln w="9525" algn="ctr">
            <a:noFill/>
            <a:round/>
            <a:headEnd/>
            <a:tailEnd/>
          </a:ln>
        </p:spPr>
      </p:cxnSp>
      <p:cxnSp>
        <p:nvCxnSpPr>
          <p:cNvPr id="43046" name="41 Conector recto"/>
          <p:cNvCxnSpPr>
            <a:cxnSpLocks noChangeShapeType="1"/>
          </p:cNvCxnSpPr>
          <p:nvPr/>
        </p:nvCxnSpPr>
        <p:spPr bwMode="auto">
          <a:xfrm flipH="1">
            <a:off x="6096001" y="3124200"/>
            <a:ext cx="152400" cy="76200"/>
          </a:xfrm>
          <a:prstGeom prst="line">
            <a:avLst/>
          </a:prstGeom>
          <a:noFill/>
          <a:ln w="9525" algn="ctr">
            <a:noFill/>
            <a:round/>
            <a:headEnd/>
            <a:tailEnd/>
          </a:ln>
        </p:spPr>
      </p:cxnSp>
      <p:sp>
        <p:nvSpPr>
          <p:cNvPr id="43048"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u="sng" dirty="0" smtClean="0">
                <a:solidFill>
                  <a:srgbClr val="000066"/>
                </a:solidFill>
              </a:rPr>
              <a:t>EJEMPLO</a:t>
            </a:r>
            <a:r>
              <a:rPr lang="es-ES" sz="2000" b="1" dirty="0" smtClean="0">
                <a:solidFill>
                  <a:srgbClr val="000066"/>
                </a:solidFill>
              </a:rPr>
              <a:t>  Quita Concursal.   </a:t>
            </a:r>
            <a:r>
              <a:rPr lang="es-ES_tradnl" sz="2000" b="1" dirty="0" smtClean="0">
                <a:solidFill>
                  <a:srgbClr val="FF0000"/>
                </a:solidFill>
              </a:rPr>
              <a:t>Art. 11.13 LIS </a:t>
            </a:r>
            <a:endParaRPr lang="es-ES" sz="2000" b="1" dirty="0">
              <a:solidFill>
                <a:srgbClr val="FF0000"/>
              </a:solidFill>
            </a:endParaRPr>
          </a:p>
        </p:txBody>
      </p:sp>
      <p:graphicFrame>
        <p:nvGraphicFramePr>
          <p:cNvPr id="24" name="23 Tabla"/>
          <p:cNvGraphicFramePr>
            <a:graphicFrameLocks noGrp="1"/>
          </p:cNvGraphicFramePr>
          <p:nvPr/>
        </p:nvGraphicFramePr>
        <p:xfrm>
          <a:off x="76200" y="476672"/>
          <a:ext cx="9677400" cy="1645920"/>
        </p:xfrm>
        <a:graphic>
          <a:graphicData uri="http://schemas.openxmlformats.org/drawingml/2006/table">
            <a:tbl>
              <a:tblPr firstRow="1" bandRow="1">
                <a:tableStyleId>{5C22544A-7EE6-4342-B048-85BDC9FD1C3A}</a:tableStyleId>
              </a:tblPr>
              <a:tblGrid>
                <a:gridCol w="9677400">
                  <a:extLst>
                    <a:ext uri="{9D8B030D-6E8A-4147-A177-3AD203B41FA5}">
                      <a16:colId xmlns="" xmlns:a16="http://schemas.microsoft.com/office/drawing/2014/main" val="20000"/>
                    </a:ext>
                  </a:extLst>
                </a:gridCol>
              </a:tblGrid>
              <a:tr h="936104">
                <a:tc>
                  <a:txBody>
                    <a:bodyPr/>
                    <a:lstStyle/>
                    <a:p>
                      <a:pPr marL="342900" indent="-342900" algn="l">
                        <a:buFont typeface="Wingdings" pitchFamily="2" charset="2"/>
                        <a:buChar char="v"/>
                      </a:pPr>
                      <a:r>
                        <a:rPr lang="es-ES_tradnl" sz="1800" dirty="0" smtClean="0">
                          <a:latin typeface="Arial" pitchFamily="34" charset="0"/>
                          <a:cs typeface="Arial" pitchFamily="34" charset="0"/>
                        </a:rPr>
                        <a:t>La Sociedad  J: </a:t>
                      </a:r>
                      <a:r>
                        <a:rPr lang="es-ES_tradnl" sz="1800" baseline="0" dirty="0" smtClean="0">
                          <a:latin typeface="Arial" pitchFamily="34" charset="0"/>
                          <a:cs typeface="Arial" pitchFamily="34" charset="0"/>
                        </a:rPr>
                        <a:t>Contablemente dota un ingreso por valor de 100.000  consecuencia de una quita concursal. Quita  del 50% de una deuda de 200.000 €. Se produce el 30/12/N</a:t>
                      </a:r>
                    </a:p>
                    <a:p>
                      <a:pPr marL="342900" indent="-342900" algn="l">
                        <a:buFont typeface="Wingdings" pitchFamily="2" charset="2"/>
                        <a:buChar char="v"/>
                      </a:pPr>
                      <a:r>
                        <a:rPr lang="es-ES_tradnl" sz="1800" baseline="0" dirty="0" smtClean="0">
                          <a:latin typeface="Arial" pitchFamily="34" charset="0"/>
                          <a:cs typeface="Arial" pitchFamily="34" charset="0"/>
                        </a:rPr>
                        <a:t>El resto de la deuda se aplaza a 5 años al interés del 5% anual. Gastos financieros constantes en los 5 años del  N+1 a N+5.</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aseline="0" dirty="0" smtClean="0">
                          <a:solidFill>
                            <a:srgbClr val="FFFF66"/>
                          </a:solidFill>
                          <a:latin typeface="Arial" pitchFamily="34" charset="0"/>
                          <a:cs typeface="Arial" pitchFamily="34" charset="0"/>
                        </a:rPr>
                        <a:t>Y se imputa el ingreso fiscalmente en los años N+1 a N+5.</a:t>
                      </a: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50000"/>
                      </a:schemeClr>
                    </a:solidFill>
                  </a:tcPr>
                </a:tc>
                <a:extLst>
                  <a:ext uri="{0D108BD9-81ED-4DB2-BD59-A6C34878D82A}">
                    <a16:rowId xmlns="" xmlns:a16="http://schemas.microsoft.com/office/drawing/2014/main" val="10000"/>
                  </a:ext>
                </a:extLst>
              </a:tr>
            </a:tbl>
          </a:graphicData>
        </a:graphic>
      </p:graphicFrame>
      <p:graphicFrame>
        <p:nvGraphicFramePr>
          <p:cNvPr id="23" name="22 Tabla"/>
          <p:cNvGraphicFramePr>
            <a:graphicFrameLocks noGrp="1"/>
          </p:cNvGraphicFramePr>
          <p:nvPr/>
        </p:nvGraphicFramePr>
        <p:xfrm>
          <a:off x="7959401" y="2606040"/>
          <a:ext cx="1794199" cy="365760"/>
        </p:xfrm>
        <a:graphic>
          <a:graphicData uri="http://schemas.openxmlformats.org/drawingml/2006/table">
            <a:tbl>
              <a:tblPr firstRow="1" bandRow="1">
                <a:tableStyleId>{5C22544A-7EE6-4342-B048-85BDC9FD1C3A}</a:tableStyleId>
              </a:tblPr>
              <a:tblGrid>
                <a:gridCol w="1794199">
                  <a:extLst>
                    <a:ext uri="{9D8B030D-6E8A-4147-A177-3AD203B41FA5}">
                      <a16:colId xmlns="" xmlns:a16="http://schemas.microsoft.com/office/drawing/2014/main" val="20000"/>
                    </a:ext>
                  </a:extLst>
                </a:gridCol>
              </a:tblGrid>
              <a:tr h="288032">
                <a:tc>
                  <a:txBody>
                    <a:bodyPr/>
                    <a:lstStyle/>
                    <a:p>
                      <a:r>
                        <a:rPr lang="es-ES_tradnl" dirty="0" smtClean="0"/>
                        <a:t>Art. 11.13 LIS</a:t>
                      </a:r>
                      <a:endParaRPr lang="es-ES_tradnl" dirty="0"/>
                    </a:p>
                  </a:txBody>
                  <a:tcPr marL="99060" marR="9906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0"/>
                  </a:ext>
                </a:extLst>
              </a:tr>
            </a:tbl>
          </a:graphicData>
        </a:graphic>
      </p:graphicFrame>
      <p:graphicFrame>
        <p:nvGraphicFramePr>
          <p:cNvPr id="20" name="19 Tabla"/>
          <p:cNvGraphicFramePr>
            <a:graphicFrameLocks noGrp="1"/>
          </p:cNvGraphicFramePr>
          <p:nvPr>
            <p:extLst>
              <p:ext uri="{D42A27DB-BD31-4B8C-83A1-F6EECF244321}">
                <p14:modId xmlns="" xmlns:p14="http://schemas.microsoft.com/office/powerpoint/2010/main" val="3834927918"/>
              </p:ext>
            </p:extLst>
          </p:nvPr>
        </p:nvGraphicFramePr>
        <p:xfrm>
          <a:off x="156017" y="3469132"/>
          <a:ext cx="9445183" cy="3084068"/>
        </p:xfrm>
        <a:graphic>
          <a:graphicData uri="http://schemas.openxmlformats.org/drawingml/2006/table">
            <a:tbl>
              <a:tblPr/>
              <a:tblGrid>
                <a:gridCol w="1316323">
                  <a:extLst>
                    <a:ext uri="{9D8B030D-6E8A-4147-A177-3AD203B41FA5}">
                      <a16:colId xmlns="" xmlns:a16="http://schemas.microsoft.com/office/drawing/2014/main" val="20000"/>
                    </a:ext>
                  </a:extLst>
                </a:gridCol>
                <a:gridCol w="2916071">
                  <a:extLst>
                    <a:ext uri="{9D8B030D-6E8A-4147-A177-3AD203B41FA5}">
                      <a16:colId xmlns="" xmlns:a16="http://schemas.microsoft.com/office/drawing/2014/main" val="20001"/>
                    </a:ext>
                  </a:extLst>
                </a:gridCol>
                <a:gridCol w="1929925">
                  <a:extLst>
                    <a:ext uri="{9D8B030D-6E8A-4147-A177-3AD203B41FA5}">
                      <a16:colId xmlns="" xmlns:a16="http://schemas.microsoft.com/office/drawing/2014/main" val="20002"/>
                    </a:ext>
                  </a:extLst>
                </a:gridCol>
                <a:gridCol w="1488715">
                  <a:extLst>
                    <a:ext uri="{9D8B030D-6E8A-4147-A177-3AD203B41FA5}">
                      <a16:colId xmlns="" xmlns:a16="http://schemas.microsoft.com/office/drawing/2014/main" val="20003"/>
                    </a:ext>
                  </a:extLst>
                </a:gridCol>
                <a:gridCol w="1794149">
                  <a:extLst>
                    <a:ext uri="{9D8B030D-6E8A-4147-A177-3AD203B41FA5}">
                      <a16:colId xmlns="" xmlns:a16="http://schemas.microsoft.com/office/drawing/2014/main" val="20004"/>
                    </a:ext>
                  </a:extLst>
                </a:gridCol>
              </a:tblGrid>
              <a:tr h="360040">
                <a:tc>
                  <a:txBody>
                    <a:bodyPr/>
                    <a:lstStyle/>
                    <a:p>
                      <a:pPr algn="ctr">
                        <a:spcAft>
                          <a:spcPts val="0"/>
                        </a:spcAft>
                      </a:pPr>
                      <a:r>
                        <a:rPr lang="es-ES" sz="1600" b="1" dirty="0">
                          <a:solidFill>
                            <a:srgbClr val="FFFF00"/>
                          </a:solidFill>
                          <a:latin typeface="Arial"/>
                          <a:ea typeface="Times New Roman"/>
                          <a:cs typeface="Times New Roman"/>
                        </a:rPr>
                        <a:t>AÑOS</a:t>
                      </a:r>
                      <a:endParaRPr lang="es-ES_tradnl" sz="1600" b="1" dirty="0">
                        <a:solidFill>
                          <a:srgbClr val="FFFF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a:solidFill>
                            <a:srgbClr val="FFFF00"/>
                          </a:solidFill>
                          <a:latin typeface="Arial"/>
                          <a:ea typeface="Times New Roman"/>
                          <a:cs typeface="Times New Roman"/>
                        </a:rPr>
                        <a:t>Conceptos</a:t>
                      </a:r>
                      <a:endParaRPr lang="es-ES_tradnl" sz="1600" b="1" dirty="0">
                        <a:solidFill>
                          <a:srgbClr val="FFFF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smtClean="0">
                          <a:solidFill>
                            <a:srgbClr val="FFFF00"/>
                          </a:solidFill>
                          <a:latin typeface="Arial" pitchFamily="34" charset="0"/>
                          <a:ea typeface="Times New Roman"/>
                          <a:cs typeface="Arial" pitchFamily="34" charset="0"/>
                        </a:rPr>
                        <a:t>CONTABLE</a:t>
                      </a:r>
                      <a:endParaRPr lang="es-ES_tradnl" sz="1600" b="1" dirty="0">
                        <a:solidFill>
                          <a:srgbClr val="FFFF00"/>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smtClean="0">
                          <a:solidFill>
                            <a:srgbClr val="FFFF00"/>
                          </a:solidFill>
                          <a:latin typeface="Arial" pitchFamily="34" charset="0"/>
                          <a:ea typeface="Times New Roman"/>
                          <a:cs typeface="Arial" pitchFamily="34" charset="0"/>
                        </a:rPr>
                        <a:t>FISCAL</a:t>
                      </a:r>
                      <a:endParaRPr lang="es-ES_tradnl" sz="1600" b="1" dirty="0">
                        <a:solidFill>
                          <a:srgbClr val="FFFF00"/>
                        </a:solidFill>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a:solidFill>
                            <a:srgbClr val="FFFF00"/>
                          </a:solidFill>
                          <a:latin typeface="Arial"/>
                          <a:ea typeface="Times New Roman"/>
                          <a:cs typeface="Times New Roman"/>
                        </a:rPr>
                        <a:t>AJUSTE</a:t>
                      </a:r>
                      <a:endParaRPr lang="es-ES_tradnl" sz="1600" b="1" dirty="0">
                        <a:solidFill>
                          <a:srgbClr val="FFFF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427661">
                <a:tc>
                  <a:txBody>
                    <a:bodyPr/>
                    <a:lstStyle/>
                    <a:p>
                      <a:pPr algn="ctr">
                        <a:spcAft>
                          <a:spcPts val="0"/>
                        </a:spcAft>
                      </a:pPr>
                      <a:r>
                        <a:rPr lang="es-ES_tradnl" sz="1600" b="1" dirty="0">
                          <a:latin typeface="Arial" pitchFamily="34" charset="0"/>
                          <a:ea typeface="Times New Roman"/>
                          <a:cs typeface="Arial" pitchFamily="34" charset="0"/>
                        </a:rPr>
                        <a:t>N </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2">
                        <a:lumMod val="10000"/>
                      </a:schemeClr>
                    </a:solidFill>
                  </a:tcPr>
                </a:tc>
                <a:tc>
                  <a:txBody>
                    <a:bodyPr/>
                    <a:lstStyle/>
                    <a:p>
                      <a:pPr algn="ctr">
                        <a:spcAft>
                          <a:spcPts val="0"/>
                        </a:spcAft>
                      </a:pPr>
                      <a:r>
                        <a:rPr lang="es-ES_tradnl" sz="1600" b="1" dirty="0" smtClean="0">
                          <a:latin typeface="Arial"/>
                          <a:ea typeface="Times New Roman"/>
                          <a:cs typeface="Times New Roman"/>
                        </a:rPr>
                        <a:t>Ingreso</a:t>
                      </a:r>
                      <a:r>
                        <a:rPr lang="es-ES_tradnl" sz="1600" dirty="0" smtClean="0">
                          <a:latin typeface="Arial"/>
                          <a:ea typeface="Times New Roman"/>
                          <a:cs typeface="Times New Roman"/>
                        </a:rPr>
                        <a:t> quita</a:t>
                      </a:r>
                      <a:r>
                        <a:rPr lang="es-ES_tradnl" sz="1600" baseline="0" dirty="0" smtClean="0">
                          <a:latin typeface="Arial"/>
                          <a:ea typeface="Times New Roman"/>
                          <a:cs typeface="Times New Roman"/>
                        </a:rPr>
                        <a:t> concursal </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600" dirty="0" smtClean="0">
                          <a:solidFill>
                            <a:srgbClr val="0000CC"/>
                          </a:solidFill>
                          <a:latin typeface="Arial"/>
                          <a:ea typeface="Times New Roman"/>
                          <a:cs typeface="Times New Roman"/>
                        </a:rPr>
                        <a:t>100.000</a:t>
                      </a:r>
                      <a:endParaRPr lang="es-ES_tradnl" sz="16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r>
                        <a:rPr lang="es-ES_tradnl" sz="1600" dirty="0" smtClean="0">
                          <a:latin typeface="Arial"/>
                          <a:ea typeface="Times New Roman"/>
                          <a:cs typeface="Times New Roman"/>
                        </a:rPr>
                        <a:t>0</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Aft>
                          <a:spcPts val="0"/>
                        </a:spcAft>
                      </a:pPr>
                      <a:r>
                        <a:rPr lang="es-ES_tradnl" sz="1600" b="1" dirty="0" smtClean="0">
                          <a:solidFill>
                            <a:srgbClr val="000000"/>
                          </a:solidFill>
                          <a:latin typeface="Arial"/>
                          <a:ea typeface="Times New Roman"/>
                          <a:cs typeface="Times New Roman"/>
                        </a:rPr>
                        <a:t>- 100.000</a:t>
                      </a:r>
                      <a:endParaRPr lang="es-ES_tradnl" sz="1600" dirty="0">
                        <a:solidFill>
                          <a:srgbClr val="00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extLst>
                  <a:ext uri="{0D108BD9-81ED-4DB2-BD59-A6C34878D82A}">
                    <a16:rowId xmlns="" xmlns:a16="http://schemas.microsoft.com/office/drawing/2014/main" val="10001"/>
                  </a:ext>
                </a:extLst>
              </a:tr>
              <a:tr h="423274">
                <a:tc>
                  <a:txBody>
                    <a:bodyPr/>
                    <a:lstStyle/>
                    <a:p>
                      <a:pPr algn="ctr">
                        <a:spcAft>
                          <a:spcPts val="0"/>
                        </a:spcAft>
                      </a:pPr>
                      <a:r>
                        <a:rPr lang="es-ES_tradnl" sz="1600" b="1" dirty="0">
                          <a:latin typeface="Arial" pitchFamily="34" charset="0"/>
                          <a:ea typeface="Times New Roman"/>
                          <a:cs typeface="Arial" pitchFamily="34" charset="0"/>
                        </a:rPr>
                        <a:t>N+1</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smtClean="0">
                          <a:latin typeface="Arial"/>
                          <a:ea typeface="Times New Roman"/>
                          <a:cs typeface="Times New Roman"/>
                        </a:rPr>
                        <a:t>Ingreso</a:t>
                      </a:r>
                      <a:r>
                        <a:rPr lang="es-ES_tradnl" sz="1600" dirty="0" smtClean="0">
                          <a:latin typeface="Arial"/>
                          <a:ea typeface="Times New Roman"/>
                          <a:cs typeface="Times New Roman"/>
                        </a:rPr>
                        <a:t> quita</a:t>
                      </a:r>
                      <a:r>
                        <a:rPr lang="es-ES_tradnl" sz="1600" baseline="0" dirty="0" smtClean="0">
                          <a:latin typeface="Arial"/>
                          <a:ea typeface="Times New Roman"/>
                          <a:cs typeface="Times New Roman"/>
                        </a:rPr>
                        <a:t> concursal </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600" dirty="0" smtClean="0">
                          <a:solidFill>
                            <a:srgbClr val="0000CC"/>
                          </a:solidFill>
                          <a:latin typeface="Arial"/>
                          <a:ea typeface="Times New Roman"/>
                          <a:cs typeface="Times New Roman"/>
                        </a:rPr>
                        <a:t>0</a:t>
                      </a:r>
                      <a:endParaRPr lang="es-ES_tradnl" sz="16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dirty="0" smtClean="0">
                          <a:latin typeface="Arial"/>
                          <a:ea typeface="Times New Roman"/>
                          <a:cs typeface="Times New Roman"/>
                        </a:rPr>
                        <a:t>20.000</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smtClean="0">
                          <a:solidFill>
                            <a:srgbClr val="000000"/>
                          </a:solidFill>
                          <a:latin typeface="Arial"/>
                          <a:ea typeface="Times New Roman"/>
                          <a:cs typeface="Times New Roman"/>
                        </a:rPr>
                        <a:t>+ 20.000</a:t>
                      </a:r>
                      <a:endParaRPr lang="es-ES_tradnl" sz="1600" dirty="0">
                        <a:solidFill>
                          <a:srgbClr val="00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extLst>
                  <a:ext uri="{0D108BD9-81ED-4DB2-BD59-A6C34878D82A}">
                    <a16:rowId xmlns="" xmlns:a16="http://schemas.microsoft.com/office/drawing/2014/main" val="10002"/>
                  </a:ext>
                </a:extLst>
              </a:tr>
              <a:tr h="346879">
                <a:tc>
                  <a:txBody>
                    <a:bodyPr/>
                    <a:lstStyle/>
                    <a:p>
                      <a:pPr algn="ctr">
                        <a:spcAft>
                          <a:spcPts val="0"/>
                        </a:spcAft>
                      </a:pPr>
                      <a:r>
                        <a:rPr lang="es-ES_tradnl" sz="1600" b="1" dirty="0">
                          <a:latin typeface="Arial" pitchFamily="34" charset="0"/>
                          <a:ea typeface="Times New Roman"/>
                          <a:cs typeface="Arial" pitchFamily="34" charset="0"/>
                        </a:rPr>
                        <a:t>N+2</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2">
                        <a:lumMod val="10000"/>
                      </a:schemeClr>
                    </a:solidFill>
                  </a:tcPr>
                </a:tc>
                <a:tc>
                  <a:txBody>
                    <a:bodyPr/>
                    <a:lstStyle/>
                    <a:p>
                      <a:pPr algn="ctr">
                        <a:spcAft>
                          <a:spcPts val="0"/>
                        </a:spcAft>
                      </a:pPr>
                      <a:r>
                        <a:rPr lang="es-ES_tradnl" sz="1600" b="1" dirty="0" smtClean="0">
                          <a:latin typeface="Arial"/>
                          <a:ea typeface="Times New Roman"/>
                          <a:cs typeface="Times New Roman"/>
                        </a:rPr>
                        <a:t>Ingreso</a:t>
                      </a:r>
                      <a:r>
                        <a:rPr lang="es-ES_tradnl" sz="1600" dirty="0" smtClean="0">
                          <a:latin typeface="Arial"/>
                          <a:ea typeface="Times New Roman"/>
                          <a:cs typeface="Times New Roman"/>
                        </a:rPr>
                        <a:t> quita</a:t>
                      </a:r>
                      <a:r>
                        <a:rPr lang="es-ES_tradnl" sz="1600" baseline="0" dirty="0" smtClean="0">
                          <a:latin typeface="Arial"/>
                          <a:ea typeface="Times New Roman"/>
                          <a:cs typeface="Times New Roman"/>
                        </a:rPr>
                        <a:t> concursal </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600" dirty="0" smtClean="0">
                          <a:solidFill>
                            <a:srgbClr val="0000CC"/>
                          </a:solidFill>
                          <a:latin typeface="Arial"/>
                          <a:ea typeface="Times New Roman"/>
                          <a:cs typeface="Times New Roman"/>
                        </a:rPr>
                        <a:t>0</a:t>
                      </a:r>
                      <a:endParaRPr lang="es-ES_tradnl" sz="16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dirty="0" smtClean="0">
                          <a:latin typeface="Arial"/>
                          <a:ea typeface="Times New Roman"/>
                          <a:cs typeface="Times New Roman"/>
                        </a:rPr>
                        <a:t>20.000</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smtClean="0">
                          <a:solidFill>
                            <a:srgbClr val="000000"/>
                          </a:solidFill>
                          <a:latin typeface="Arial"/>
                          <a:ea typeface="Times New Roman"/>
                          <a:cs typeface="Times New Roman"/>
                        </a:rPr>
                        <a:t>+ 20.000</a:t>
                      </a:r>
                      <a:endParaRPr lang="es-ES_tradnl" sz="1600" dirty="0">
                        <a:solidFill>
                          <a:srgbClr val="00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extLst>
                  <a:ext uri="{0D108BD9-81ED-4DB2-BD59-A6C34878D82A}">
                    <a16:rowId xmlns="" xmlns:a16="http://schemas.microsoft.com/office/drawing/2014/main" val="10003"/>
                  </a:ext>
                </a:extLst>
              </a:tr>
              <a:tr h="391690">
                <a:tc>
                  <a:txBody>
                    <a:bodyPr/>
                    <a:lstStyle/>
                    <a:p>
                      <a:pPr algn="ctr">
                        <a:spcAft>
                          <a:spcPts val="0"/>
                        </a:spcAft>
                      </a:pPr>
                      <a:r>
                        <a:rPr lang="es-ES_tradnl" sz="1600" b="1" dirty="0">
                          <a:latin typeface="Arial" pitchFamily="34" charset="0"/>
                          <a:ea typeface="Times New Roman"/>
                          <a:cs typeface="Arial" pitchFamily="34" charset="0"/>
                        </a:rPr>
                        <a:t>N+3</a:t>
                      </a: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smtClean="0">
                          <a:latin typeface="Arial"/>
                          <a:ea typeface="Times New Roman"/>
                          <a:cs typeface="Times New Roman"/>
                        </a:rPr>
                        <a:t>Ingreso</a:t>
                      </a:r>
                      <a:r>
                        <a:rPr lang="es-ES_tradnl" sz="1600" dirty="0" smtClean="0">
                          <a:latin typeface="Arial"/>
                          <a:ea typeface="Times New Roman"/>
                          <a:cs typeface="Times New Roman"/>
                        </a:rPr>
                        <a:t> quita</a:t>
                      </a:r>
                      <a:r>
                        <a:rPr lang="es-ES_tradnl" sz="1600" baseline="0" dirty="0" smtClean="0">
                          <a:latin typeface="Arial"/>
                          <a:ea typeface="Times New Roman"/>
                          <a:cs typeface="Times New Roman"/>
                        </a:rPr>
                        <a:t> concursal </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600" dirty="0" smtClean="0">
                          <a:solidFill>
                            <a:srgbClr val="0000CC"/>
                          </a:solidFill>
                          <a:latin typeface="Arial"/>
                          <a:ea typeface="Times New Roman"/>
                          <a:cs typeface="Times New Roman"/>
                        </a:rPr>
                        <a:t>0</a:t>
                      </a:r>
                      <a:endParaRPr lang="es-ES_tradnl" sz="16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dirty="0" smtClean="0">
                          <a:latin typeface="Arial"/>
                          <a:ea typeface="Times New Roman"/>
                          <a:cs typeface="Times New Roman"/>
                        </a:rPr>
                        <a:t>20.000</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smtClean="0">
                          <a:solidFill>
                            <a:srgbClr val="000000"/>
                          </a:solidFill>
                          <a:latin typeface="Arial"/>
                          <a:ea typeface="Times New Roman"/>
                          <a:cs typeface="Times New Roman"/>
                        </a:rPr>
                        <a:t>+ 20.000</a:t>
                      </a:r>
                      <a:endParaRPr lang="es-ES_tradnl" sz="1600" dirty="0">
                        <a:solidFill>
                          <a:srgbClr val="00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extLst>
                  <a:ext uri="{0D108BD9-81ED-4DB2-BD59-A6C34878D82A}">
                    <a16:rowId xmlns="" xmlns:a16="http://schemas.microsoft.com/office/drawing/2014/main" val="10004"/>
                  </a:ext>
                </a:extLst>
              </a:tr>
              <a:tr h="433805">
                <a:tc>
                  <a:txBody>
                    <a:bodyPr/>
                    <a:lstStyle/>
                    <a:p>
                      <a:pPr algn="ctr">
                        <a:spcAft>
                          <a:spcPts val="0"/>
                        </a:spcAft>
                      </a:pPr>
                      <a:r>
                        <a:rPr lang="es-ES_tradnl" sz="1600" b="1" dirty="0" smtClean="0">
                          <a:latin typeface="Arial" pitchFamily="34" charset="0"/>
                          <a:ea typeface="Times New Roman"/>
                          <a:cs typeface="Arial" pitchFamily="34" charset="0"/>
                        </a:rPr>
                        <a:t>N+4</a:t>
                      </a:r>
                      <a:endParaRPr lang="es-ES_tradnl" sz="1600" b="1" dirty="0">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2">
                        <a:lumMod val="10000"/>
                      </a:schemeClr>
                    </a:solidFill>
                  </a:tcPr>
                </a:tc>
                <a:tc>
                  <a:txBody>
                    <a:bodyPr/>
                    <a:lstStyle/>
                    <a:p>
                      <a:pPr algn="ctr">
                        <a:spcAft>
                          <a:spcPts val="0"/>
                        </a:spcAft>
                      </a:pPr>
                      <a:r>
                        <a:rPr lang="es-ES_tradnl" sz="1600" b="1" dirty="0" smtClean="0">
                          <a:latin typeface="Arial"/>
                          <a:ea typeface="Times New Roman"/>
                          <a:cs typeface="Times New Roman"/>
                        </a:rPr>
                        <a:t>Ingreso </a:t>
                      </a:r>
                      <a:r>
                        <a:rPr lang="es-ES_tradnl" sz="1600" dirty="0" smtClean="0">
                          <a:latin typeface="Arial"/>
                          <a:ea typeface="Times New Roman"/>
                          <a:cs typeface="Times New Roman"/>
                        </a:rPr>
                        <a:t>quita</a:t>
                      </a:r>
                      <a:r>
                        <a:rPr lang="es-ES_tradnl" sz="1600" baseline="0" dirty="0" smtClean="0">
                          <a:latin typeface="Arial"/>
                          <a:ea typeface="Times New Roman"/>
                          <a:cs typeface="Times New Roman"/>
                        </a:rPr>
                        <a:t> concursal </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600" dirty="0" smtClean="0">
                          <a:solidFill>
                            <a:srgbClr val="0000CC"/>
                          </a:solidFill>
                          <a:latin typeface="Arial"/>
                          <a:ea typeface="Times New Roman"/>
                          <a:cs typeface="Times New Roman"/>
                        </a:rPr>
                        <a:t>0</a:t>
                      </a:r>
                      <a:endParaRPr lang="es-ES_tradnl" sz="16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dirty="0" smtClean="0">
                          <a:latin typeface="Arial"/>
                          <a:ea typeface="Times New Roman"/>
                          <a:cs typeface="Times New Roman"/>
                        </a:rPr>
                        <a:t>20.000</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smtClean="0">
                          <a:solidFill>
                            <a:srgbClr val="000000"/>
                          </a:solidFill>
                          <a:latin typeface="Arial"/>
                          <a:ea typeface="Times New Roman"/>
                          <a:cs typeface="Times New Roman"/>
                        </a:rPr>
                        <a:t>+ 20.000</a:t>
                      </a:r>
                      <a:endParaRPr lang="es-ES_tradnl" sz="1600" dirty="0">
                        <a:solidFill>
                          <a:srgbClr val="00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extLst>
                  <a:ext uri="{0D108BD9-81ED-4DB2-BD59-A6C34878D82A}">
                    <a16:rowId xmlns="" xmlns:a16="http://schemas.microsoft.com/office/drawing/2014/main" val="10005"/>
                  </a:ext>
                </a:extLst>
              </a:tr>
              <a:tr h="446497">
                <a:tc>
                  <a:txBody>
                    <a:bodyPr/>
                    <a:lstStyle/>
                    <a:p>
                      <a:pPr algn="ctr">
                        <a:spcAft>
                          <a:spcPts val="0"/>
                        </a:spcAft>
                      </a:pPr>
                      <a:r>
                        <a:rPr lang="es-ES_tradnl" sz="1600" b="1" dirty="0" smtClean="0">
                          <a:latin typeface="Arial" pitchFamily="34" charset="0"/>
                          <a:ea typeface="Times New Roman"/>
                          <a:cs typeface="Arial" pitchFamily="34" charset="0"/>
                        </a:rPr>
                        <a:t>N+5</a:t>
                      </a:r>
                      <a:endParaRPr lang="es-ES_tradnl" sz="1600" b="1" dirty="0">
                        <a:latin typeface="Arial" pitchFamily="34" charset="0"/>
                        <a:ea typeface="Times New Roman"/>
                        <a:cs typeface="Arial" pitchFamily="34" charset="0"/>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smtClean="0">
                          <a:latin typeface="Arial"/>
                          <a:ea typeface="Times New Roman"/>
                          <a:cs typeface="Times New Roman"/>
                        </a:rPr>
                        <a:t>Ingreso</a:t>
                      </a:r>
                      <a:r>
                        <a:rPr lang="es-ES_tradnl" sz="1600" dirty="0" smtClean="0">
                          <a:latin typeface="Arial"/>
                          <a:ea typeface="Times New Roman"/>
                          <a:cs typeface="Times New Roman"/>
                        </a:rPr>
                        <a:t> quita</a:t>
                      </a:r>
                      <a:r>
                        <a:rPr lang="es-ES_tradnl" sz="1600" baseline="0" dirty="0" smtClean="0">
                          <a:latin typeface="Arial"/>
                          <a:ea typeface="Times New Roman"/>
                          <a:cs typeface="Times New Roman"/>
                        </a:rPr>
                        <a:t> concursal </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tc>
                  <a:txBody>
                    <a:bodyPr/>
                    <a:lstStyle/>
                    <a:p>
                      <a:pPr algn="ctr">
                        <a:spcAft>
                          <a:spcPts val="0"/>
                        </a:spcAft>
                      </a:pPr>
                      <a:r>
                        <a:rPr lang="es-ES_tradnl" sz="1600" dirty="0" smtClean="0">
                          <a:solidFill>
                            <a:srgbClr val="0000CC"/>
                          </a:solidFill>
                          <a:latin typeface="Arial"/>
                          <a:ea typeface="Times New Roman"/>
                          <a:cs typeface="Times New Roman"/>
                        </a:rPr>
                        <a:t>0</a:t>
                      </a:r>
                      <a:endParaRPr lang="es-ES_tradnl" sz="1600" dirty="0">
                        <a:solidFill>
                          <a:srgbClr val="0000CC"/>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dirty="0" smtClean="0">
                          <a:latin typeface="Arial"/>
                          <a:ea typeface="Times New Roman"/>
                          <a:cs typeface="Times New Roman"/>
                        </a:rPr>
                        <a:t>20.000</a:t>
                      </a:r>
                      <a:endParaRPr lang="es-ES_tradnl" sz="1600" dirty="0">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smtClean="0">
                          <a:solidFill>
                            <a:srgbClr val="000000"/>
                          </a:solidFill>
                          <a:latin typeface="Arial"/>
                          <a:ea typeface="Times New Roman"/>
                          <a:cs typeface="Times New Roman"/>
                        </a:rPr>
                        <a:t>+ 20.000</a:t>
                      </a:r>
                      <a:endParaRPr lang="es-ES_tradnl" sz="1600" dirty="0">
                        <a:solidFill>
                          <a:srgbClr val="000000"/>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CCFFFF"/>
                    </a:solidFill>
                  </a:tcPr>
                </a:tc>
                <a:extLst>
                  <a:ext uri="{0D108BD9-81ED-4DB2-BD59-A6C34878D82A}">
                    <a16:rowId xmlns="" xmlns:a16="http://schemas.microsoft.com/office/drawing/2014/main" val="10006"/>
                  </a:ext>
                </a:extLst>
              </a:tr>
              <a:tr h="254222">
                <a:tc>
                  <a:txBody>
                    <a:bodyPr/>
                    <a:lstStyle/>
                    <a:p>
                      <a:pPr algn="ctr">
                        <a:spcAft>
                          <a:spcPts val="0"/>
                        </a:spcAft>
                      </a:pPr>
                      <a:r>
                        <a:rPr lang="es-ES_tradnl" sz="1600" b="1" dirty="0">
                          <a:solidFill>
                            <a:srgbClr val="000066"/>
                          </a:solidFill>
                          <a:latin typeface="Arial"/>
                          <a:ea typeface="Times New Roman"/>
                          <a:cs typeface="Times New Roman"/>
                        </a:rPr>
                        <a:t>TOTAL</a:t>
                      </a:r>
                      <a:endParaRPr lang="es-ES_tradnl" sz="1600" dirty="0">
                        <a:solidFill>
                          <a:srgbClr val="000066"/>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endParaRPr lang="es-ES_tradnl" sz="1600" dirty="0">
                        <a:solidFill>
                          <a:srgbClr val="000066"/>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600" b="1" dirty="0" smtClean="0">
                          <a:solidFill>
                            <a:srgbClr val="000066"/>
                          </a:solidFill>
                          <a:latin typeface="Arial"/>
                          <a:ea typeface="Times New Roman"/>
                          <a:cs typeface="Times New Roman"/>
                        </a:rPr>
                        <a:t>100.000</a:t>
                      </a:r>
                      <a:endParaRPr lang="es-ES_tradnl" sz="1600" dirty="0">
                        <a:solidFill>
                          <a:srgbClr val="000066"/>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600" b="1" dirty="0" smtClean="0">
                          <a:solidFill>
                            <a:srgbClr val="000066"/>
                          </a:solidFill>
                          <a:latin typeface="Arial"/>
                          <a:ea typeface="Times New Roman"/>
                          <a:cs typeface="Times New Roman"/>
                        </a:rPr>
                        <a:t>100.000</a:t>
                      </a:r>
                      <a:endParaRPr lang="es-ES_tradnl" sz="1600" dirty="0">
                        <a:solidFill>
                          <a:srgbClr val="000066"/>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600" b="1" dirty="0">
                          <a:solidFill>
                            <a:srgbClr val="000066"/>
                          </a:solidFill>
                          <a:latin typeface="Arial"/>
                          <a:ea typeface="Times New Roman"/>
                          <a:cs typeface="Times New Roman"/>
                        </a:rPr>
                        <a:t>0</a:t>
                      </a:r>
                      <a:endParaRPr lang="es-ES_tradnl" sz="1600" dirty="0">
                        <a:solidFill>
                          <a:srgbClr val="000066"/>
                        </a:solidFill>
                        <a:latin typeface="Times New Roman"/>
                        <a:ea typeface="Times New Roman"/>
                        <a:cs typeface="Times New Roman"/>
                      </a:endParaRPr>
                    </a:p>
                  </a:txBody>
                  <a:tcPr marL="48034" marR="48034" marT="0" marB="0"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7"/>
                  </a:ext>
                </a:extLst>
              </a:tr>
            </a:tbl>
          </a:graphicData>
        </a:graphic>
      </p:graphicFrame>
      <p:graphicFrame>
        <p:nvGraphicFramePr>
          <p:cNvPr id="25" name="24 Tabla"/>
          <p:cNvGraphicFramePr>
            <a:graphicFrameLocks noGrp="1"/>
          </p:cNvGraphicFramePr>
          <p:nvPr/>
        </p:nvGraphicFramePr>
        <p:xfrm>
          <a:off x="194472" y="2484120"/>
          <a:ext cx="7644849" cy="640080"/>
        </p:xfrm>
        <a:graphic>
          <a:graphicData uri="http://schemas.openxmlformats.org/drawingml/2006/table">
            <a:tbl>
              <a:tblPr firstRow="1" bandRow="1">
                <a:tableStyleId>{5C22544A-7EE6-4342-B048-85BDC9FD1C3A}</a:tableStyleId>
              </a:tblPr>
              <a:tblGrid>
                <a:gridCol w="2262251">
                  <a:extLst>
                    <a:ext uri="{9D8B030D-6E8A-4147-A177-3AD203B41FA5}">
                      <a16:colId xmlns="" xmlns:a16="http://schemas.microsoft.com/office/drawing/2014/main" val="20000"/>
                    </a:ext>
                  </a:extLst>
                </a:gridCol>
                <a:gridCol w="5382598">
                  <a:extLst>
                    <a:ext uri="{9D8B030D-6E8A-4147-A177-3AD203B41FA5}">
                      <a16:colId xmlns="" xmlns:a16="http://schemas.microsoft.com/office/drawing/2014/main" val="20001"/>
                    </a:ext>
                  </a:extLst>
                </a:gridCol>
              </a:tblGrid>
              <a:tr h="576064">
                <a:tc>
                  <a:txBody>
                    <a:bodyPr/>
                    <a:lstStyle/>
                    <a:p>
                      <a:r>
                        <a:rPr lang="es-ES_tradnl" b="1" dirty="0" smtClean="0">
                          <a:solidFill>
                            <a:srgbClr val="FFFF99"/>
                          </a:solidFill>
                        </a:rPr>
                        <a:t>QUITA: Ingresos +</a:t>
                      </a:r>
                    </a:p>
                    <a:p>
                      <a:pPr>
                        <a:buFont typeface="Wingdings" pitchFamily="2" charset="2"/>
                        <a:buChar char="Ø"/>
                      </a:pPr>
                      <a:r>
                        <a:rPr lang="es-ES_tradnl" b="1" dirty="0" smtClean="0">
                          <a:solidFill>
                            <a:srgbClr val="FFFF99"/>
                          </a:solidFill>
                        </a:rPr>
                        <a:t> imputación</a:t>
                      </a:r>
                      <a:endParaRPr lang="es-ES_tradnl" sz="1800" b="1" dirty="0">
                        <a:solidFill>
                          <a:srgbClr val="FFFF00"/>
                        </a:solidFill>
                      </a:endParaRPr>
                    </a:p>
                  </a:txBody>
                  <a:tcPr marL="99060" marR="9906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0000CC"/>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sng" kern="1200" baseline="0" dirty="0" smtClean="0">
                          <a:solidFill>
                            <a:schemeClr val="tx1"/>
                          </a:solidFill>
                          <a:latin typeface="+mn-lt"/>
                          <a:ea typeface="+mn-ea"/>
                          <a:cs typeface="+mn-cs"/>
                        </a:rPr>
                        <a:t>proporcionalmente a los gastos financieros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none" kern="1200" baseline="0" dirty="0" smtClean="0">
                          <a:solidFill>
                            <a:schemeClr val="tx1"/>
                          </a:solidFill>
                          <a:latin typeface="+mn-lt"/>
                          <a:ea typeface="+mn-ea"/>
                          <a:cs typeface="+mn-cs"/>
                        </a:rPr>
                        <a:t>100.000   x 5.000/25.000 = 20.000 cada año</a:t>
                      </a:r>
                      <a:endParaRPr lang="es-ES_tradnl" sz="1800" b="1" u="none" dirty="0">
                        <a:solidFill>
                          <a:schemeClr val="tx1"/>
                        </a:solidFill>
                      </a:endParaRPr>
                    </a:p>
                  </a:txBody>
                  <a:tcPr marL="99060" marR="99060">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9" name="3 Marcador de número de diapositiva"/>
          <p:cNvSpPr>
            <a:spLocks noGrp="1"/>
          </p:cNvSpPr>
          <p:nvPr>
            <p:ph type="sldNum" sz="quarter" idx="12"/>
          </p:nvPr>
        </p:nvSpPr>
        <p:spPr>
          <a:xfrm>
            <a:off x="7893051" y="6341922"/>
            <a:ext cx="1905000" cy="457200"/>
          </a:xfrm>
        </p:spPr>
        <p:txBody>
          <a:bodyPr/>
          <a:lstStyle/>
          <a:p>
            <a:fld id="{94BDD593-E85B-454C-8E47-A37079C8E0AD}" type="slidenum">
              <a:rPr lang="es-ES_tradnl" sz="1200" b="1">
                <a:solidFill>
                  <a:srgbClr val="0000CC"/>
                </a:solidFill>
                <a:effectLst/>
              </a:rPr>
              <a:pPr/>
              <a:t>107</a:t>
            </a:fld>
            <a:endParaRPr lang="es-ES_tradnl" sz="1200" b="1" dirty="0">
              <a:solidFill>
                <a:srgbClr val="0000CC"/>
              </a:solidFill>
              <a:effectLst/>
            </a:endParaRPr>
          </a:p>
        </p:txBody>
      </p:sp>
      <p:grpSp>
        <p:nvGrpSpPr>
          <p:cNvPr id="144388" name="Group 4"/>
          <p:cNvGrpSpPr>
            <a:grpSpLocks/>
          </p:cNvGrpSpPr>
          <p:nvPr/>
        </p:nvGrpSpPr>
        <p:grpSpPr bwMode="auto">
          <a:xfrm>
            <a:off x="-885830" y="228600"/>
            <a:ext cx="9572630" cy="339725"/>
            <a:chOff x="-830" y="47"/>
            <a:chExt cx="6030" cy="214"/>
          </a:xfrm>
        </p:grpSpPr>
        <p:sp>
          <p:nvSpPr>
            <p:cNvPr id="144389" name="AutoShape 5"/>
            <p:cNvSpPr>
              <a:spLocks noChangeArrowheads="1"/>
            </p:cNvSpPr>
            <p:nvPr/>
          </p:nvSpPr>
          <p:spPr bwMode="auto">
            <a:xfrm>
              <a:off x="220" y="47"/>
              <a:ext cx="4980" cy="214"/>
            </a:xfrm>
            <a:prstGeom prst="roundRect">
              <a:avLst>
                <a:gd name="adj" fmla="val 16667"/>
              </a:avLst>
            </a:prstGeom>
            <a:solidFill>
              <a:srgbClr val="FFFF00"/>
            </a:solidFill>
            <a:ln w="9525">
              <a:solidFill>
                <a:srgbClr val="009900"/>
              </a:solidFill>
              <a:round/>
              <a:headEnd/>
              <a:tailEnd/>
            </a:ln>
            <a:effectLst/>
          </p:spPr>
          <p:txBody>
            <a:bodyPr wrap="none" anchor="ctr"/>
            <a:lstStyle/>
            <a:p>
              <a:endParaRPr lang="es-ES_tradnl" sz="1050">
                <a:latin typeface="+mn-lt"/>
              </a:endParaRPr>
            </a:p>
          </p:txBody>
        </p:sp>
        <p:sp>
          <p:nvSpPr>
            <p:cNvPr id="144390" name="Rectangle 6"/>
            <p:cNvSpPr>
              <a:spLocks noChangeArrowheads="1"/>
            </p:cNvSpPr>
            <p:nvPr/>
          </p:nvSpPr>
          <p:spPr bwMode="auto">
            <a:xfrm>
              <a:off x="-830" y="79"/>
              <a:ext cx="5938" cy="102"/>
            </a:xfrm>
            <a:prstGeom prst="rect">
              <a:avLst/>
            </a:prstGeom>
            <a:noFill/>
            <a:ln w="9525">
              <a:noFill/>
              <a:miter lim="800000"/>
              <a:headEnd/>
              <a:tailEnd/>
            </a:ln>
          </p:spPr>
          <p:txBody>
            <a:bodyPr wrap="none" lIns="0" tIns="0" rIns="0" bIns="0" anchor="ctr">
              <a:spAutoFit/>
            </a:bodyPr>
            <a:lstStyle/>
            <a:p>
              <a:pPr algn="ctr"/>
              <a:r>
                <a:rPr lang="es-ES_tradnl" sz="1050" dirty="0">
                  <a:solidFill>
                    <a:srgbClr val="0000FF"/>
                  </a:solidFill>
                  <a:latin typeface="+mn-lt"/>
                </a:rPr>
                <a:t>                                                   </a:t>
              </a:r>
              <a:r>
                <a:rPr lang="es-ES_tradnl" sz="1050" dirty="0" smtClean="0">
                  <a:solidFill>
                    <a:srgbClr val="0000FF"/>
                  </a:solidFill>
                  <a:latin typeface="+mn-lt"/>
                </a:rPr>
                <a:t>CONVALIDACIÓN </a:t>
              </a:r>
              <a:r>
                <a:rPr lang="es-ES_tradnl" sz="1050" dirty="0">
                  <a:solidFill>
                    <a:srgbClr val="0000FF"/>
                  </a:solidFill>
                  <a:latin typeface="+mn-lt"/>
                </a:rPr>
                <a:t>FISCAL DE CRITERIOS </a:t>
              </a:r>
              <a:r>
                <a:rPr lang="es-ES_tradnl" sz="1050" dirty="0" smtClean="0">
                  <a:solidFill>
                    <a:srgbClr val="0000FF"/>
                  </a:solidFill>
                  <a:latin typeface="+mn-lt"/>
                </a:rPr>
                <a:t>CONTABLES: [Coincide contabilidad y fiscalidad]  </a:t>
              </a:r>
              <a:r>
                <a:rPr lang="es-ES_tradnl" sz="1050" dirty="0">
                  <a:solidFill>
                    <a:srgbClr val="FF0000"/>
                  </a:solidFill>
                  <a:latin typeface="+mn-lt"/>
                </a:rPr>
                <a:t>(arts. 10.3, 120 y 131 </a:t>
              </a:r>
              <a:r>
                <a:rPr lang="es-ES_tradnl" sz="1050" dirty="0" smtClean="0">
                  <a:solidFill>
                    <a:srgbClr val="FF0000"/>
                  </a:solidFill>
                  <a:latin typeface="+mn-lt"/>
                </a:rPr>
                <a:t>LIS)</a:t>
              </a:r>
              <a:endParaRPr lang="es-ES_tradnl" sz="1050" dirty="0">
                <a:solidFill>
                  <a:srgbClr val="FF0000"/>
                </a:solidFill>
                <a:latin typeface="+mn-lt"/>
              </a:endParaRPr>
            </a:p>
          </p:txBody>
        </p:sp>
      </p:grpSp>
      <p:sp>
        <p:nvSpPr>
          <p:cNvPr id="144391" name="Rectangle 7"/>
          <p:cNvSpPr>
            <a:spLocks noChangeArrowheads="1"/>
          </p:cNvSpPr>
          <p:nvPr/>
        </p:nvSpPr>
        <p:spPr bwMode="auto">
          <a:xfrm>
            <a:off x="749300" y="847726"/>
            <a:ext cx="3518592" cy="16158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latin typeface="+mn-lt"/>
              </a:rPr>
              <a:t>A )</a:t>
            </a:r>
            <a:r>
              <a:rPr lang="es-ES_tradnl" sz="1050">
                <a:solidFill>
                  <a:srgbClr val="000000"/>
                </a:solidFill>
                <a:latin typeface="+mn-lt"/>
              </a:rPr>
              <a:t>   </a:t>
            </a:r>
            <a:r>
              <a:rPr lang="es-ES_tradnl" sz="1050">
                <a:solidFill>
                  <a:srgbClr val="0000FF"/>
                </a:solidFill>
                <a:latin typeface="+mn-lt"/>
              </a:rPr>
              <a:t>SUBVENCIONES DE CAPITAL</a:t>
            </a:r>
            <a:r>
              <a:rPr lang="es-ES_tradnl" sz="1050">
                <a:solidFill>
                  <a:srgbClr val="000000"/>
                </a:solidFill>
                <a:latin typeface="+mn-lt"/>
              </a:rPr>
              <a:t>   </a:t>
            </a:r>
            <a:r>
              <a:rPr lang="es-ES_tradnl" sz="1050">
                <a:solidFill>
                  <a:srgbClr val="D60093"/>
                </a:solidFill>
                <a:latin typeface="+mn-lt"/>
              </a:rPr>
              <a:t>(Norma 18ª P.G.C.)</a:t>
            </a:r>
          </a:p>
        </p:txBody>
      </p:sp>
      <p:sp>
        <p:nvSpPr>
          <p:cNvPr id="144392" name="Rectangle 8"/>
          <p:cNvSpPr>
            <a:spLocks noChangeArrowheads="1"/>
          </p:cNvSpPr>
          <p:nvPr/>
        </p:nvSpPr>
        <p:spPr bwMode="auto">
          <a:xfrm>
            <a:off x="1284288" y="1136650"/>
            <a:ext cx="6267741" cy="347403"/>
          </a:xfrm>
          <a:prstGeom prst="rect">
            <a:avLst/>
          </a:prstGeom>
          <a:noFill/>
          <a:ln w="9525">
            <a:noFill/>
            <a:miter lim="800000"/>
            <a:headEnd/>
            <a:tailEnd/>
          </a:ln>
        </p:spPr>
        <p:txBody>
          <a:bodyPr wrap="none" lIns="0" tIns="0" rIns="0" bIns="0">
            <a:spAutoFit/>
          </a:bodyPr>
          <a:lstStyle/>
          <a:p>
            <a:pPr algn="l"/>
            <a:r>
              <a:rPr lang="es-ES_tradnl" sz="1050" dirty="0">
                <a:solidFill>
                  <a:srgbClr val="D60093"/>
                </a:solidFill>
                <a:latin typeface="+mn-lt"/>
              </a:rPr>
              <a:t>•</a:t>
            </a:r>
            <a:r>
              <a:rPr lang="es-ES_tradnl" sz="1050" dirty="0">
                <a:solidFill>
                  <a:srgbClr val="000000"/>
                </a:solidFill>
                <a:latin typeface="+mn-lt"/>
              </a:rPr>
              <a:t>   Las que  NO sean  REINTEGRABLES  se imputarán al resultado del ejercicio en proporción a la </a:t>
            </a:r>
          </a:p>
          <a:p>
            <a:pPr algn="l">
              <a:spcBef>
                <a:spcPct val="15000"/>
              </a:spcBef>
            </a:pPr>
            <a:r>
              <a:rPr lang="es-ES_tradnl" sz="1050" dirty="0">
                <a:solidFill>
                  <a:srgbClr val="000000"/>
                </a:solidFill>
                <a:latin typeface="+mn-lt"/>
              </a:rPr>
              <a:t>    depreciación experimentada por los activos financiados con ellas</a:t>
            </a:r>
          </a:p>
        </p:txBody>
      </p:sp>
      <p:sp>
        <p:nvSpPr>
          <p:cNvPr id="144393" name="Rectangle 9"/>
          <p:cNvSpPr>
            <a:spLocks noChangeArrowheads="1"/>
          </p:cNvSpPr>
          <p:nvPr/>
        </p:nvSpPr>
        <p:spPr bwMode="auto">
          <a:xfrm>
            <a:off x="1970089" y="1581151"/>
            <a:ext cx="6884898" cy="347403"/>
          </a:xfrm>
          <a:prstGeom prst="rect">
            <a:avLst/>
          </a:prstGeom>
          <a:noFill/>
          <a:ln w="9525">
            <a:noFill/>
            <a:miter lim="800000"/>
            <a:headEnd/>
            <a:tailEnd/>
          </a:ln>
        </p:spPr>
        <p:txBody>
          <a:bodyPr wrap="none" lIns="0" tIns="0" rIns="0" bIns="0">
            <a:spAutoFit/>
          </a:bodyPr>
          <a:lstStyle/>
          <a:p>
            <a:pPr algn="l"/>
            <a:r>
              <a:rPr lang="es-ES_tradnl" sz="1050">
                <a:solidFill>
                  <a:srgbClr val="FF3300"/>
                </a:solidFill>
                <a:latin typeface="+mn-lt"/>
                <a:sym typeface="Monotype Sorts" charset="2"/>
              </a:rPr>
              <a:t></a:t>
            </a:r>
            <a:r>
              <a:rPr lang="es-ES_tradnl" sz="1050">
                <a:solidFill>
                  <a:srgbClr val="000000"/>
                </a:solidFill>
                <a:latin typeface="+mn-lt"/>
                <a:sym typeface="Monotype Sorts" charset="2"/>
              </a:rPr>
              <a:t>   </a:t>
            </a:r>
            <a:r>
              <a:rPr lang="es-ES_tradnl" sz="1050">
                <a:solidFill>
                  <a:srgbClr val="000000"/>
                </a:solidFill>
                <a:latin typeface="+mn-lt"/>
              </a:rPr>
              <a:t>En el caso de  ACTIVOS NO DEPRECIABLES :  la subvención se imputará al resultado del ejercicio </a:t>
            </a:r>
          </a:p>
          <a:p>
            <a:pPr algn="l">
              <a:spcBef>
                <a:spcPct val="15000"/>
              </a:spcBef>
            </a:pPr>
            <a:r>
              <a:rPr lang="es-ES_tradnl" sz="1050">
                <a:solidFill>
                  <a:srgbClr val="000000"/>
                </a:solidFill>
                <a:latin typeface="+mn-lt"/>
              </a:rPr>
              <a:t>			               en que se produzca su enajenación o baja en inventario</a:t>
            </a:r>
          </a:p>
        </p:txBody>
      </p:sp>
      <p:sp>
        <p:nvSpPr>
          <p:cNvPr id="144394" name="Rectangle 10"/>
          <p:cNvSpPr>
            <a:spLocks noChangeArrowheads="1"/>
          </p:cNvSpPr>
          <p:nvPr/>
        </p:nvSpPr>
        <p:spPr bwMode="auto">
          <a:xfrm>
            <a:off x="749300" y="1963739"/>
            <a:ext cx="3353482" cy="16158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latin typeface="+mn-lt"/>
              </a:rPr>
              <a:t>B )</a:t>
            </a:r>
            <a:r>
              <a:rPr lang="es-ES_tradnl" sz="1050">
                <a:solidFill>
                  <a:srgbClr val="000000"/>
                </a:solidFill>
                <a:latin typeface="+mn-lt"/>
              </a:rPr>
              <a:t>   </a:t>
            </a:r>
            <a:r>
              <a:rPr lang="es-ES_tradnl" sz="1050">
                <a:solidFill>
                  <a:srgbClr val="0000FF"/>
                </a:solidFill>
                <a:latin typeface="+mn-lt"/>
              </a:rPr>
              <a:t>DIFERENCIAS DE CAMBIO</a:t>
            </a:r>
            <a:r>
              <a:rPr lang="es-ES_tradnl" sz="1050">
                <a:solidFill>
                  <a:srgbClr val="000000"/>
                </a:solidFill>
                <a:latin typeface="+mn-lt"/>
              </a:rPr>
              <a:t>    </a:t>
            </a:r>
            <a:r>
              <a:rPr lang="es-ES_tradnl" sz="1050">
                <a:solidFill>
                  <a:srgbClr val="D60093"/>
                </a:solidFill>
                <a:latin typeface="+mn-lt"/>
              </a:rPr>
              <a:t>(Norma 11ª P.G.C.)</a:t>
            </a:r>
          </a:p>
        </p:txBody>
      </p:sp>
      <p:sp>
        <p:nvSpPr>
          <p:cNvPr id="144395" name="Rectangle 11"/>
          <p:cNvSpPr>
            <a:spLocks noChangeArrowheads="1"/>
          </p:cNvSpPr>
          <p:nvPr/>
        </p:nvSpPr>
        <p:spPr bwMode="auto">
          <a:xfrm>
            <a:off x="920750" y="2276475"/>
            <a:ext cx="8470900" cy="323165"/>
          </a:xfrm>
          <a:prstGeom prst="rect">
            <a:avLst/>
          </a:prstGeom>
          <a:noFill/>
          <a:ln w="9525">
            <a:noFill/>
            <a:miter lim="800000"/>
            <a:headEnd/>
            <a:tailEnd/>
          </a:ln>
        </p:spPr>
        <p:txBody>
          <a:bodyPr lIns="0" tIns="0" rIns="0" bIns="0">
            <a:spAutoFit/>
          </a:bodyPr>
          <a:lstStyle/>
          <a:p>
            <a:pPr algn="l"/>
            <a:r>
              <a:rPr lang="es-ES_tradnl" sz="1050">
                <a:solidFill>
                  <a:srgbClr val="FF3300"/>
                </a:solidFill>
                <a:latin typeface="+mn-lt"/>
                <a:sym typeface="Wingdings" pitchFamily="2" charset="2"/>
              </a:rPr>
              <a:t>  PARTIDAS MONETARIAS: </a:t>
            </a:r>
            <a:r>
              <a:rPr lang="es-ES_tradnl" sz="1050">
                <a:solidFill>
                  <a:srgbClr val="993300"/>
                </a:solidFill>
                <a:latin typeface="+mn-lt"/>
              </a:rPr>
              <a:t>Tesorería, Valores de Renta Fija,  Créditos (clientes, …) y Débitos (provedores, …) :</a:t>
            </a:r>
            <a:endParaRPr lang="es-ES_tradnl" sz="1050">
              <a:solidFill>
                <a:srgbClr val="000000"/>
              </a:solidFill>
              <a:latin typeface="+mn-lt"/>
            </a:endParaRPr>
          </a:p>
          <a:p>
            <a:pPr algn="l"/>
            <a:r>
              <a:rPr lang="es-ES_tradnl" sz="1050">
                <a:solidFill>
                  <a:srgbClr val="993300"/>
                </a:solidFill>
                <a:latin typeface="+mn-lt"/>
              </a:rPr>
              <a:t> </a:t>
            </a:r>
          </a:p>
        </p:txBody>
      </p:sp>
      <p:sp>
        <p:nvSpPr>
          <p:cNvPr id="144396" name="Rectangle 12"/>
          <p:cNvSpPr>
            <a:spLocks noChangeArrowheads="1"/>
          </p:cNvSpPr>
          <p:nvPr/>
        </p:nvSpPr>
        <p:spPr bwMode="auto">
          <a:xfrm>
            <a:off x="1857375" y="2636839"/>
            <a:ext cx="7381829" cy="16158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latin typeface="+mn-lt"/>
              </a:rPr>
              <a:t>•</a:t>
            </a:r>
            <a:r>
              <a:rPr lang="es-ES_tradnl" sz="1050">
                <a:solidFill>
                  <a:srgbClr val="000000"/>
                </a:solidFill>
                <a:latin typeface="+mn-lt"/>
              </a:rPr>
              <a:t>   Al cierre del ejercicio :  tipo cambio vigente    </a:t>
            </a:r>
            <a:r>
              <a:rPr lang="es-ES_tradnl" sz="1050">
                <a:solidFill>
                  <a:srgbClr val="FF3300"/>
                </a:solidFill>
                <a:latin typeface="+mn-lt"/>
                <a:sym typeface="Monotype Sorts" charset="2"/>
              </a:rPr>
              <a:t></a:t>
            </a:r>
            <a:r>
              <a:rPr lang="es-ES_tradnl" sz="1050">
                <a:solidFill>
                  <a:srgbClr val="000000"/>
                </a:solidFill>
                <a:latin typeface="+mn-lt"/>
                <a:sym typeface="Monotype Sorts" charset="2"/>
              </a:rPr>
              <a:t>   Si  </a:t>
            </a:r>
            <a:r>
              <a:rPr lang="es-ES_tradnl" sz="1050">
                <a:solidFill>
                  <a:srgbClr val="000000"/>
                </a:solidFill>
                <a:latin typeface="+mn-lt"/>
                <a:sym typeface="Symbol" pitchFamily="18" charset="2"/>
              </a:rPr>
              <a:t>  </a:t>
            </a:r>
            <a:r>
              <a:rPr lang="es-ES_tradnl" sz="1050">
                <a:solidFill>
                  <a:srgbClr val="000000"/>
                </a:solidFill>
                <a:latin typeface="+mn-lt"/>
              </a:rPr>
              <a:t>diferencia de cambio :   se cargará o abonará al resultado</a:t>
            </a:r>
          </a:p>
        </p:txBody>
      </p:sp>
      <p:sp>
        <p:nvSpPr>
          <p:cNvPr id="144397" name="Rectangle 13"/>
          <p:cNvSpPr>
            <a:spLocks noChangeArrowheads="1"/>
          </p:cNvSpPr>
          <p:nvPr/>
        </p:nvSpPr>
        <p:spPr bwMode="auto">
          <a:xfrm>
            <a:off x="1928813" y="2276476"/>
            <a:ext cx="110608" cy="161583"/>
          </a:xfrm>
          <a:prstGeom prst="rect">
            <a:avLst/>
          </a:prstGeom>
          <a:noFill/>
          <a:ln w="9525">
            <a:noFill/>
            <a:miter lim="800000"/>
            <a:headEnd/>
            <a:tailEnd/>
          </a:ln>
        </p:spPr>
        <p:txBody>
          <a:bodyPr wrap="none" lIns="0" tIns="0" rIns="0" bIns="0">
            <a:spAutoFit/>
          </a:bodyPr>
          <a:lstStyle/>
          <a:p>
            <a:pPr marL="457200" indent="-457200"/>
            <a:r>
              <a:rPr lang="es-ES_tradnl" sz="1050">
                <a:solidFill>
                  <a:srgbClr val="FF3300"/>
                </a:solidFill>
                <a:latin typeface="+mn-lt"/>
                <a:sym typeface="Wingdings" pitchFamily="2" charset="2"/>
              </a:rPr>
              <a:t>   </a:t>
            </a:r>
            <a:endParaRPr lang="es-ES_tradnl" sz="1050">
              <a:solidFill>
                <a:srgbClr val="000000"/>
              </a:solidFill>
              <a:latin typeface="+mn-lt"/>
            </a:endParaRPr>
          </a:p>
        </p:txBody>
      </p:sp>
      <p:sp>
        <p:nvSpPr>
          <p:cNvPr id="144399" name="Rectangle 15"/>
          <p:cNvSpPr>
            <a:spLocks noChangeArrowheads="1"/>
          </p:cNvSpPr>
          <p:nvPr/>
        </p:nvSpPr>
        <p:spPr bwMode="auto">
          <a:xfrm>
            <a:off x="2000251" y="2997201"/>
            <a:ext cx="5121595" cy="323165"/>
          </a:xfrm>
          <a:prstGeom prst="rect">
            <a:avLst/>
          </a:prstGeom>
          <a:noFill/>
          <a:ln w="9525">
            <a:noFill/>
            <a:miter lim="800000"/>
            <a:headEnd/>
            <a:tailEnd/>
          </a:ln>
        </p:spPr>
        <p:txBody>
          <a:bodyPr wrap="none" lIns="0" tIns="0" rIns="0" bIns="0">
            <a:spAutoFit/>
          </a:bodyPr>
          <a:lstStyle/>
          <a:p>
            <a:pPr algn="l"/>
            <a:r>
              <a:rPr lang="es-ES_tradnl" sz="1050">
                <a:solidFill>
                  <a:srgbClr val="FF3300"/>
                </a:solidFill>
                <a:latin typeface="+mn-lt"/>
                <a:sym typeface="Monotype Sorts" charset="2"/>
              </a:rPr>
              <a:t></a:t>
            </a:r>
            <a:r>
              <a:rPr lang="es-ES_tradnl" sz="1050">
                <a:solidFill>
                  <a:srgbClr val="000000"/>
                </a:solidFill>
                <a:latin typeface="+mn-lt"/>
                <a:sym typeface="Monotype Sorts" charset="2"/>
              </a:rPr>
              <a:t>   </a:t>
            </a:r>
            <a:r>
              <a:rPr lang="es-ES_tradnl" sz="1050">
                <a:solidFill>
                  <a:srgbClr val="000000"/>
                </a:solidFill>
                <a:latin typeface="+mn-lt"/>
              </a:rPr>
              <a:t>Las   DIFERENCIAS NEGATIVAS  se imputarán a resultados a la cuenta (668)</a:t>
            </a:r>
          </a:p>
          <a:p>
            <a:pPr algn="l"/>
            <a:endParaRPr lang="es-ES_tradnl" sz="1050">
              <a:solidFill>
                <a:srgbClr val="000000"/>
              </a:solidFill>
              <a:latin typeface="+mn-lt"/>
            </a:endParaRPr>
          </a:p>
        </p:txBody>
      </p:sp>
      <p:sp>
        <p:nvSpPr>
          <p:cNvPr id="144400" name="Rectangle 16"/>
          <p:cNvSpPr>
            <a:spLocks noChangeArrowheads="1"/>
          </p:cNvSpPr>
          <p:nvPr/>
        </p:nvSpPr>
        <p:spPr bwMode="auto">
          <a:xfrm>
            <a:off x="1978026" y="3262314"/>
            <a:ext cx="4874732" cy="161583"/>
          </a:xfrm>
          <a:prstGeom prst="rect">
            <a:avLst/>
          </a:prstGeom>
          <a:noFill/>
          <a:ln w="9525">
            <a:noFill/>
            <a:miter lim="800000"/>
            <a:headEnd/>
            <a:tailEnd/>
          </a:ln>
        </p:spPr>
        <p:txBody>
          <a:bodyPr wrap="none" lIns="0" tIns="0" rIns="0" bIns="0">
            <a:spAutoFit/>
          </a:bodyPr>
          <a:lstStyle/>
          <a:p>
            <a:pPr algn="l"/>
            <a:r>
              <a:rPr lang="es-ES_tradnl" sz="1050">
                <a:solidFill>
                  <a:srgbClr val="FF3300"/>
                </a:solidFill>
                <a:latin typeface="+mn-lt"/>
                <a:sym typeface="Monotype Sorts" charset="2"/>
              </a:rPr>
              <a:t></a:t>
            </a:r>
            <a:r>
              <a:rPr lang="es-ES_tradnl" sz="1050">
                <a:solidFill>
                  <a:srgbClr val="000000"/>
                </a:solidFill>
                <a:latin typeface="+mn-lt"/>
                <a:sym typeface="Monotype Sorts" charset="2"/>
              </a:rPr>
              <a:t>   </a:t>
            </a:r>
            <a:r>
              <a:rPr lang="es-ES_tradnl" sz="1050">
                <a:solidFill>
                  <a:srgbClr val="000000"/>
                </a:solidFill>
                <a:latin typeface="+mn-lt"/>
              </a:rPr>
              <a:t>Las  DIFERENCIAS POSITIVAS, se llevarán a resultados a la cuenta (768)</a:t>
            </a:r>
          </a:p>
        </p:txBody>
      </p:sp>
      <p:sp>
        <p:nvSpPr>
          <p:cNvPr id="144401" name="Rectangle 17"/>
          <p:cNvSpPr>
            <a:spLocks noChangeArrowheads="1"/>
          </p:cNvSpPr>
          <p:nvPr/>
        </p:nvSpPr>
        <p:spPr bwMode="auto">
          <a:xfrm>
            <a:off x="920750" y="3644900"/>
            <a:ext cx="8604250" cy="161583"/>
          </a:xfrm>
          <a:prstGeom prst="rect">
            <a:avLst/>
          </a:prstGeom>
          <a:noFill/>
          <a:ln w="9525">
            <a:noFill/>
            <a:miter lim="800000"/>
            <a:headEnd/>
            <a:tailEnd/>
          </a:ln>
        </p:spPr>
        <p:txBody>
          <a:bodyPr lIns="0" tIns="0" rIns="0" bIns="0">
            <a:spAutoFit/>
          </a:bodyPr>
          <a:lstStyle/>
          <a:p>
            <a:pPr algn="l"/>
            <a:r>
              <a:rPr lang="es-ES_tradnl" sz="1050">
                <a:solidFill>
                  <a:srgbClr val="FF3300"/>
                </a:solidFill>
                <a:latin typeface="+mn-lt"/>
                <a:sym typeface="Wingdings" pitchFamily="2" charset="2"/>
              </a:rPr>
              <a:t>  PARTIDAS NO MONETARIAS:   </a:t>
            </a:r>
            <a:r>
              <a:rPr lang="es-ES_tradnl" sz="1050">
                <a:solidFill>
                  <a:srgbClr val="993300"/>
                </a:solidFill>
                <a:latin typeface="+mn-lt"/>
              </a:rPr>
              <a:t>Existencias,  Valores de Renta Variable e  Inmovilizado Material  e Intangible, Invers. Inmb. :</a:t>
            </a:r>
          </a:p>
        </p:txBody>
      </p:sp>
      <p:sp>
        <p:nvSpPr>
          <p:cNvPr id="144402" name="Rectangle 18"/>
          <p:cNvSpPr>
            <a:spLocks noChangeArrowheads="1"/>
          </p:cNvSpPr>
          <p:nvPr/>
        </p:nvSpPr>
        <p:spPr bwMode="auto">
          <a:xfrm>
            <a:off x="1497013" y="4005264"/>
            <a:ext cx="4509248" cy="16158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latin typeface="+mn-lt"/>
              </a:rPr>
              <a:t>•</a:t>
            </a:r>
            <a:r>
              <a:rPr lang="es-ES_tradnl" sz="1050">
                <a:solidFill>
                  <a:srgbClr val="000000"/>
                </a:solidFill>
                <a:latin typeface="+mn-lt"/>
              </a:rPr>
              <a:t>   Tipo de cambio vigente en fecha en que se incorporen al patrimonio</a:t>
            </a:r>
          </a:p>
        </p:txBody>
      </p:sp>
      <p:sp>
        <p:nvSpPr>
          <p:cNvPr id="144403" name="Rectangle 19"/>
          <p:cNvSpPr>
            <a:spLocks noChangeArrowheads="1"/>
          </p:cNvSpPr>
          <p:nvPr/>
        </p:nvSpPr>
        <p:spPr bwMode="auto">
          <a:xfrm>
            <a:off x="1497014" y="4292601"/>
            <a:ext cx="5838137" cy="16158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latin typeface="+mn-lt"/>
              </a:rPr>
              <a:t>•</a:t>
            </a:r>
            <a:r>
              <a:rPr lang="es-ES_tradnl" sz="1050">
                <a:solidFill>
                  <a:srgbClr val="000000"/>
                </a:solidFill>
                <a:latin typeface="+mn-lt"/>
              </a:rPr>
              <a:t>   Las amortizaciones y deterioro de valor  por depreciación se calcularán s/ importe Inicial</a:t>
            </a:r>
          </a:p>
        </p:txBody>
      </p:sp>
      <p:sp>
        <p:nvSpPr>
          <p:cNvPr id="144404" name="Rectangle 20"/>
          <p:cNvSpPr>
            <a:spLocks noChangeArrowheads="1"/>
          </p:cNvSpPr>
          <p:nvPr/>
        </p:nvSpPr>
        <p:spPr bwMode="auto">
          <a:xfrm>
            <a:off x="1497014" y="4652964"/>
            <a:ext cx="6538649" cy="16158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latin typeface="+mn-lt"/>
              </a:rPr>
              <a:t>•</a:t>
            </a:r>
            <a:r>
              <a:rPr lang="es-ES_tradnl" sz="1050">
                <a:solidFill>
                  <a:srgbClr val="000000"/>
                </a:solidFill>
                <a:latin typeface="+mn-lt"/>
              </a:rPr>
              <a:t>   Las Ivers. Mobiliariarias que se valoren a valor razonable los ajustes van a las cuentas (663) y (763) </a:t>
            </a:r>
          </a:p>
        </p:txBody>
      </p:sp>
      <p:sp>
        <p:nvSpPr>
          <p:cNvPr id="144409" name="Rectangle 25"/>
          <p:cNvSpPr>
            <a:spLocks noChangeArrowheads="1"/>
          </p:cNvSpPr>
          <p:nvPr/>
        </p:nvSpPr>
        <p:spPr bwMode="auto">
          <a:xfrm>
            <a:off x="704851" y="5013326"/>
            <a:ext cx="3231654" cy="16158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latin typeface="+mn-lt"/>
              </a:rPr>
              <a:t>C )</a:t>
            </a:r>
            <a:r>
              <a:rPr lang="es-ES_tradnl" sz="1050">
                <a:solidFill>
                  <a:srgbClr val="000000"/>
                </a:solidFill>
                <a:latin typeface="+mn-lt"/>
              </a:rPr>
              <a:t>   </a:t>
            </a:r>
            <a:r>
              <a:rPr lang="es-ES_tradnl" sz="1050">
                <a:solidFill>
                  <a:srgbClr val="0000FF"/>
                </a:solidFill>
                <a:latin typeface="+mn-lt"/>
              </a:rPr>
              <a:t>VALORES NEGOCIABLES</a:t>
            </a:r>
            <a:r>
              <a:rPr lang="es-ES_tradnl" sz="1050">
                <a:solidFill>
                  <a:srgbClr val="000000"/>
                </a:solidFill>
                <a:latin typeface="+mn-lt"/>
              </a:rPr>
              <a:t>    </a:t>
            </a:r>
            <a:r>
              <a:rPr lang="es-ES_tradnl" sz="1050">
                <a:solidFill>
                  <a:srgbClr val="D60093"/>
                </a:solidFill>
                <a:latin typeface="+mn-lt"/>
              </a:rPr>
              <a:t>(Norma 9ª P.G.C.)</a:t>
            </a:r>
          </a:p>
        </p:txBody>
      </p:sp>
      <p:sp>
        <p:nvSpPr>
          <p:cNvPr id="144410" name="Rectangle 26"/>
          <p:cNvSpPr>
            <a:spLocks noChangeArrowheads="1"/>
          </p:cNvSpPr>
          <p:nvPr/>
        </p:nvSpPr>
        <p:spPr bwMode="auto">
          <a:xfrm>
            <a:off x="1639888" y="5229225"/>
            <a:ext cx="5538376" cy="34740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latin typeface="+mn-lt"/>
              </a:rPr>
              <a:t>•</a:t>
            </a:r>
            <a:r>
              <a:rPr lang="es-ES_tradnl" sz="1050">
                <a:solidFill>
                  <a:srgbClr val="000000"/>
                </a:solidFill>
                <a:latin typeface="+mn-lt"/>
              </a:rPr>
              <a:t>   En caso de  VENTA DE DERECHOS DE SUSCRIPCION :   el importe del coste de los </a:t>
            </a:r>
          </a:p>
          <a:p>
            <a:pPr algn="l">
              <a:spcBef>
                <a:spcPct val="15000"/>
              </a:spcBef>
            </a:pPr>
            <a:r>
              <a:rPr lang="es-ES_tradnl" sz="1050">
                <a:solidFill>
                  <a:srgbClr val="000000"/>
                </a:solidFill>
                <a:latin typeface="+mn-lt"/>
              </a:rPr>
              <a:t>    derechos disminuirá el precio de adquisición de los valores  (títulos cotizados)</a:t>
            </a:r>
          </a:p>
        </p:txBody>
      </p:sp>
      <p:sp>
        <p:nvSpPr>
          <p:cNvPr id="144411" name="Rectangle 27"/>
          <p:cNvSpPr>
            <a:spLocks noChangeArrowheads="1"/>
          </p:cNvSpPr>
          <p:nvPr/>
        </p:nvSpPr>
        <p:spPr bwMode="auto">
          <a:xfrm>
            <a:off x="1639888" y="5589588"/>
            <a:ext cx="8042266" cy="34740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latin typeface="+mn-lt"/>
              </a:rPr>
              <a:t>•</a:t>
            </a:r>
            <a:r>
              <a:rPr lang="es-ES_tradnl" sz="1050">
                <a:solidFill>
                  <a:srgbClr val="000000"/>
                </a:solidFill>
                <a:latin typeface="+mn-lt"/>
              </a:rPr>
              <a:t>   El importe de los  DIVIDENDOS DEVENGADOS  o de los  INTERESES EXPLICITOS  devengados y no vencidos</a:t>
            </a:r>
          </a:p>
          <a:p>
            <a:pPr algn="l">
              <a:spcBef>
                <a:spcPct val="15000"/>
              </a:spcBef>
            </a:pPr>
            <a:r>
              <a:rPr lang="es-ES_tradnl" sz="1050">
                <a:solidFill>
                  <a:srgbClr val="000000"/>
                </a:solidFill>
                <a:latin typeface="+mn-lt"/>
              </a:rPr>
              <a:t>    en el momento de la compra, no formarán parte del precio de adquisición, por lo que se registrarán de forma independiente</a:t>
            </a:r>
          </a:p>
        </p:txBody>
      </p:sp>
      <p:sp>
        <p:nvSpPr>
          <p:cNvPr id="144412" name="Rectangle 28"/>
          <p:cNvSpPr>
            <a:spLocks noChangeArrowheads="1"/>
          </p:cNvSpPr>
          <p:nvPr/>
        </p:nvSpPr>
        <p:spPr bwMode="auto">
          <a:xfrm>
            <a:off x="776289" y="6165850"/>
            <a:ext cx="2473434" cy="565539"/>
          </a:xfrm>
          <a:prstGeom prst="rect">
            <a:avLst/>
          </a:prstGeom>
          <a:noFill/>
          <a:ln w="9525">
            <a:noFill/>
            <a:miter lim="800000"/>
            <a:headEnd/>
            <a:tailEnd/>
          </a:ln>
        </p:spPr>
        <p:txBody>
          <a:bodyPr wrap="none" lIns="0" tIns="0" rIns="0" bIns="0">
            <a:spAutoFit/>
          </a:bodyPr>
          <a:lstStyle/>
          <a:p>
            <a:pPr algn="l"/>
            <a:r>
              <a:rPr lang="es-ES_tradnl" sz="1050" dirty="0">
                <a:solidFill>
                  <a:srgbClr val="D60093"/>
                </a:solidFill>
                <a:latin typeface="+mn-lt"/>
              </a:rPr>
              <a:t>D )</a:t>
            </a:r>
            <a:r>
              <a:rPr lang="es-ES_tradnl" sz="1050" dirty="0">
                <a:solidFill>
                  <a:srgbClr val="000000"/>
                </a:solidFill>
                <a:latin typeface="+mn-lt"/>
              </a:rPr>
              <a:t>   </a:t>
            </a:r>
            <a:r>
              <a:rPr lang="es-ES_tradnl" sz="1050" dirty="0">
                <a:solidFill>
                  <a:srgbClr val="0000FF"/>
                </a:solidFill>
                <a:latin typeface="+mn-lt"/>
              </a:rPr>
              <a:t>PARTICIPACION EN BENEFICIOS </a:t>
            </a:r>
          </a:p>
          <a:p>
            <a:pPr algn="l">
              <a:spcBef>
                <a:spcPct val="25000"/>
              </a:spcBef>
            </a:pPr>
            <a:r>
              <a:rPr lang="es-ES_tradnl" sz="1050" dirty="0">
                <a:solidFill>
                  <a:srgbClr val="0000FF"/>
                </a:solidFill>
                <a:latin typeface="+mn-lt"/>
              </a:rPr>
              <a:t>        DE LOS ADMINISTRADORES</a:t>
            </a:r>
          </a:p>
          <a:p>
            <a:pPr algn="l">
              <a:spcBef>
                <a:spcPct val="25000"/>
              </a:spcBef>
            </a:pPr>
            <a:r>
              <a:rPr lang="es-ES_tradnl" sz="1050" dirty="0">
                <a:solidFill>
                  <a:srgbClr val="000000"/>
                </a:solidFill>
                <a:latin typeface="+mn-lt"/>
              </a:rPr>
              <a:t>          </a:t>
            </a:r>
            <a:r>
              <a:rPr lang="es-ES_tradnl" sz="1050" dirty="0">
                <a:solidFill>
                  <a:srgbClr val="D60093"/>
                </a:solidFill>
                <a:latin typeface="+mn-lt"/>
              </a:rPr>
              <a:t>(art. 218TRLSCapital)</a:t>
            </a:r>
          </a:p>
        </p:txBody>
      </p:sp>
      <p:sp>
        <p:nvSpPr>
          <p:cNvPr id="144413" name="Rectangle 29"/>
          <p:cNvSpPr>
            <a:spLocks noChangeArrowheads="1"/>
          </p:cNvSpPr>
          <p:nvPr/>
        </p:nvSpPr>
        <p:spPr bwMode="auto">
          <a:xfrm>
            <a:off x="3440113" y="6324600"/>
            <a:ext cx="1069203" cy="161583"/>
          </a:xfrm>
          <a:prstGeom prst="rect">
            <a:avLst/>
          </a:prstGeom>
          <a:noFill/>
          <a:ln w="9525">
            <a:noFill/>
            <a:miter lim="800000"/>
            <a:headEnd/>
            <a:tailEnd/>
          </a:ln>
        </p:spPr>
        <p:txBody>
          <a:bodyPr wrap="none" lIns="0" tIns="0" rIns="0" bIns="0">
            <a:spAutoFit/>
          </a:bodyPr>
          <a:lstStyle/>
          <a:p>
            <a:pPr algn="l"/>
            <a:r>
              <a:rPr lang="es-ES_tradnl" sz="1050" dirty="0">
                <a:solidFill>
                  <a:srgbClr val="000000"/>
                </a:solidFill>
                <a:latin typeface="+mn-lt"/>
              </a:rPr>
              <a:t>DEDUCIBLE  Si :</a:t>
            </a:r>
            <a:endParaRPr lang="es-ES_tradnl" sz="1050" dirty="0">
              <a:latin typeface="+mn-lt"/>
            </a:endParaRPr>
          </a:p>
        </p:txBody>
      </p:sp>
      <p:grpSp>
        <p:nvGrpSpPr>
          <p:cNvPr id="144414" name="Group 30"/>
          <p:cNvGrpSpPr>
            <a:grpSpLocks/>
          </p:cNvGrpSpPr>
          <p:nvPr/>
        </p:nvGrpSpPr>
        <p:grpSpPr bwMode="auto">
          <a:xfrm>
            <a:off x="4672014" y="6186494"/>
            <a:ext cx="4037012" cy="557213"/>
            <a:chOff x="2589" y="3867"/>
            <a:chExt cx="2543" cy="351"/>
          </a:xfrm>
        </p:grpSpPr>
        <p:sp>
          <p:nvSpPr>
            <p:cNvPr id="144415" name="Rectangle 31"/>
            <p:cNvSpPr>
              <a:spLocks noChangeArrowheads="1"/>
            </p:cNvSpPr>
            <p:nvPr/>
          </p:nvSpPr>
          <p:spPr bwMode="auto">
            <a:xfrm>
              <a:off x="2589" y="3867"/>
              <a:ext cx="1990" cy="102"/>
            </a:xfrm>
            <a:prstGeom prst="rect">
              <a:avLst/>
            </a:prstGeom>
            <a:noFill/>
            <a:ln w="9525">
              <a:noFill/>
              <a:miter lim="800000"/>
              <a:headEnd/>
              <a:tailEnd/>
            </a:ln>
          </p:spPr>
          <p:txBody>
            <a:bodyPr wrap="none" lIns="0" tIns="0" rIns="0" bIns="0">
              <a:spAutoFit/>
            </a:bodyPr>
            <a:lstStyle/>
            <a:p>
              <a:pPr algn="l"/>
              <a:r>
                <a:rPr lang="es-ES_tradnl" sz="1050" dirty="0">
                  <a:solidFill>
                    <a:srgbClr val="000000"/>
                  </a:solidFill>
                  <a:latin typeface="+mn-lt"/>
                </a:rPr>
                <a:t>-  Son OBLIGATORIAS por estatutos o acordadas</a:t>
              </a:r>
              <a:endParaRPr lang="es-ES_tradnl" sz="1050" dirty="0">
                <a:latin typeface="+mn-lt"/>
              </a:endParaRPr>
            </a:p>
          </p:txBody>
        </p:sp>
        <p:sp>
          <p:nvSpPr>
            <p:cNvPr id="144416" name="Rectangle 32"/>
            <p:cNvSpPr>
              <a:spLocks noChangeArrowheads="1"/>
            </p:cNvSpPr>
            <p:nvPr/>
          </p:nvSpPr>
          <p:spPr bwMode="auto">
            <a:xfrm>
              <a:off x="2589" y="3981"/>
              <a:ext cx="2543" cy="102"/>
            </a:xfrm>
            <a:prstGeom prst="rect">
              <a:avLst/>
            </a:prstGeom>
            <a:noFill/>
            <a:ln w="9525">
              <a:noFill/>
              <a:miter lim="800000"/>
              <a:headEnd/>
              <a:tailEnd/>
            </a:ln>
          </p:spPr>
          <p:txBody>
            <a:bodyPr wrap="none" lIns="0" tIns="0" rIns="0" bIns="0">
              <a:spAutoFit/>
            </a:bodyPr>
            <a:lstStyle/>
            <a:p>
              <a:pPr algn="l"/>
              <a:r>
                <a:rPr lang="es-ES_tradnl" sz="1050" dirty="0">
                  <a:solidFill>
                    <a:srgbClr val="000000"/>
                  </a:solidFill>
                  <a:latin typeface="+mn-lt"/>
                </a:rPr>
                <a:t>-  Cobertura de las dotaciones legales y estatutarias a reservas</a:t>
              </a:r>
            </a:p>
          </p:txBody>
        </p:sp>
        <p:sp>
          <p:nvSpPr>
            <p:cNvPr id="144417" name="Rectangle 33"/>
            <p:cNvSpPr>
              <a:spLocks noChangeArrowheads="1"/>
            </p:cNvSpPr>
            <p:nvPr/>
          </p:nvSpPr>
          <p:spPr bwMode="auto">
            <a:xfrm>
              <a:off x="2608" y="4116"/>
              <a:ext cx="1208" cy="102"/>
            </a:xfrm>
            <a:prstGeom prst="rect">
              <a:avLst/>
            </a:prstGeom>
            <a:noFill/>
            <a:ln w="9525">
              <a:noFill/>
              <a:miter lim="800000"/>
              <a:headEnd/>
              <a:tailEnd/>
            </a:ln>
          </p:spPr>
          <p:txBody>
            <a:bodyPr wrap="none" lIns="0" tIns="0" rIns="0" bIns="0">
              <a:spAutoFit/>
            </a:bodyPr>
            <a:lstStyle/>
            <a:p>
              <a:pPr algn="l"/>
              <a:r>
                <a:rPr lang="es-ES_tradnl" sz="1050" dirty="0">
                  <a:solidFill>
                    <a:srgbClr val="000000"/>
                  </a:solidFill>
                  <a:latin typeface="+mn-lt"/>
                </a:rPr>
                <a:t>-  Dividendo del  4%  al capital</a:t>
              </a:r>
              <a:endParaRPr lang="es-ES_tradnl" sz="1050" dirty="0">
                <a:latin typeface="+mn-lt"/>
              </a:endParaRPr>
            </a:p>
          </p:txBody>
        </p:sp>
      </p:grpSp>
      <p:sp>
        <p:nvSpPr>
          <p:cNvPr id="144419" name="Line 35"/>
          <p:cNvSpPr>
            <a:spLocks noChangeShapeType="1"/>
          </p:cNvSpPr>
          <p:nvPr/>
        </p:nvSpPr>
        <p:spPr bwMode="auto">
          <a:xfrm>
            <a:off x="4572000" y="6248400"/>
            <a:ext cx="0" cy="500062"/>
          </a:xfrm>
          <a:prstGeom prst="line">
            <a:avLst/>
          </a:prstGeom>
          <a:noFill/>
          <a:ln w="9525">
            <a:solidFill>
              <a:srgbClr val="009900"/>
            </a:solidFill>
            <a:round/>
            <a:headEnd/>
            <a:tailEnd/>
          </a:ln>
          <a:effectLst/>
        </p:spPr>
        <p:txBody>
          <a:bodyPr wrap="none" anchor="ctr"/>
          <a:lstStyle/>
          <a:p>
            <a:endParaRPr lang="es-ES_tradnl" sz="1050">
              <a:latin typeface="+mn-lt"/>
            </a:endParaRPr>
          </a:p>
        </p:txBody>
      </p:sp>
    </p:spTree>
    <p:extLst>
      <p:ext uri="{BB962C8B-B14F-4D97-AF65-F5344CB8AC3E}">
        <p14:creationId xmlns="" xmlns:p14="http://schemas.microsoft.com/office/powerpoint/2010/main" val="1965904361"/>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24600"/>
            <a:ext cx="2311400" cy="476250"/>
          </a:xfrm>
        </p:spPr>
        <p:txBody>
          <a:bodyPr/>
          <a:lstStyle/>
          <a:p>
            <a:pPr>
              <a:defRPr/>
            </a:pPr>
            <a:fld id="{921143E5-A840-43BF-B2CE-9E1CEBA71307}" type="slidenum">
              <a:rPr lang="es-ES_tradnl"/>
              <a:pPr>
                <a:defRPr/>
              </a:pPr>
              <a:t>108</a:t>
            </a:fld>
            <a:endParaRPr lang="es-ES_tradnl" dirty="0"/>
          </a:p>
        </p:txBody>
      </p:sp>
      <p:sp>
        <p:nvSpPr>
          <p:cNvPr id="2051" name="Rectangle 4"/>
          <p:cNvSpPr>
            <a:spLocks noChangeArrowheads="1"/>
          </p:cNvSpPr>
          <p:nvPr/>
        </p:nvSpPr>
        <p:spPr bwMode="auto">
          <a:xfrm>
            <a:off x="428228" y="1844675"/>
            <a:ext cx="8812213" cy="1131888"/>
          </a:xfrm>
          <a:prstGeom prst="rect">
            <a:avLst/>
          </a:prstGeom>
          <a:noFill/>
          <a:ln w="9525">
            <a:noFill/>
            <a:miter lim="800000"/>
            <a:headEnd/>
            <a:tailEnd/>
          </a:ln>
        </p:spPr>
        <p:txBody>
          <a:bodyPr anchor="ctr"/>
          <a:lstStyle/>
          <a:p>
            <a:pPr algn="ctr" eaLnBrk="0" hangingPunct="0"/>
            <a:r>
              <a:rPr lang="es-ES_tradnl" sz="6000" b="1" dirty="0">
                <a:solidFill>
                  <a:srgbClr val="FFFF00"/>
                </a:solidFill>
              </a:rPr>
              <a:t>AMORTIZACIONES</a:t>
            </a:r>
          </a:p>
        </p:txBody>
      </p:sp>
      <p:sp>
        <p:nvSpPr>
          <p:cNvPr id="2052" name="Rectangle 5"/>
          <p:cNvSpPr>
            <a:spLocks noChangeArrowheads="1"/>
          </p:cNvSpPr>
          <p:nvPr/>
        </p:nvSpPr>
        <p:spPr bwMode="auto">
          <a:xfrm>
            <a:off x="1219201" y="4038600"/>
            <a:ext cx="7315200" cy="1118592"/>
          </a:xfrm>
          <a:prstGeom prst="rect">
            <a:avLst/>
          </a:prstGeom>
          <a:noFill/>
          <a:ln w="9525">
            <a:noFill/>
            <a:miter lim="800000"/>
            <a:headEnd/>
            <a:tailEnd/>
          </a:ln>
        </p:spPr>
        <p:txBody>
          <a:bodyPr/>
          <a:lstStyle/>
          <a:p>
            <a:pPr marL="342900" indent="-342900" eaLnBrk="0" hangingPunct="0">
              <a:spcBef>
                <a:spcPct val="20000"/>
              </a:spcBef>
              <a:buFont typeface="Wingdings" pitchFamily="2" charset="2"/>
              <a:buChar char="ü"/>
            </a:pPr>
            <a:r>
              <a:rPr lang="es-ES_tradnl" sz="3200" b="1" dirty="0"/>
              <a:t>Art. </a:t>
            </a:r>
            <a:r>
              <a:rPr lang="es-ES_tradnl" sz="3200" b="1" dirty="0" smtClean="0"/>
              <a:t>12 LIS </a:t>
            </a:r>
            <a:endParaRPr lang="es-ES_tradnl" sz="3200" b="1" dirty="0"/>
          </a:p>
          <a:p>
            <a:pPr marL="342900" indent="-342900" eaLnBrk="0" hangingPunct="0">
              <a:spcBef>
                <a:spcPct val="20000"/>
              </a:spcBef>
              <a:buFont typeface="Wingdings" pitchFamily="2" charset="2"/>
              <a:buChar char="ü"/>
            </a:pPr>
            <a:r>
              <a:rPr lang="es-ES_tradnl" sz="3200" b="1" dirty="0"/>
              <a:t>Arts. </a:t>
            </a:r>
            <a:r>
              <a:rPr lang="es-ES_tradnl" sz="3200" b="1" dirty="0" smtClean="0"/>
              <a:t>3 </a:t>
            </a:r>
            <a:r>
              <a:rPr lang="es-ES_tradnl" sz="3200" b="1" dirty="0"/>
              <a:t>a </a:t>
            </a:r>
            <a:r>
              <a:rPr lang="es-ES_tradnl" sz="3200" b="1" dirty="0" smtClean="0"/>
              <a:t>7 NRIS</a:t>
            </a:r>
            <a:endParaRPr lang="es-ES_tradnl" sz="3200" b="1" dirty="0"/>
          </a:p>
        </p:txBody>
      </p:sp>
      <p:sp>
        <p:nvSpPr>
          <p:cNvPr id="2053" name="Rectangle 6"/>
          <p:cNvSpPr>
            <a:spLocks noChangeArrowheads="1"/>
          </p:cNvSpPr>
          <p:nvPr/>
        </p:nvSpPr>
        <p:spPr bwMode="auto">
          <a:xfrm>
            <a:off x="6122459" y="5805488"/>
            <a:ext cx="3656770" cy="338554"/>
          </a:xfrm>
          <a:prstGeom prst="rect">
            <a:avLst/>
          </a:prstGeom>
          <a:noFill/>
          <a:ln w="9525">
            <a:noFill/>
            <a:miter lim="800000"/>
            <a:headEnd/>
            <a:tailEnd/>
          </a:ln>
        </p:spPr>
        <p:txBody>
          <a:bodyPr wrap="none">
            <a:spAutoFit/>
          </a:bodyPr>
          <a:lstStyle/>
          <a:p>
            <a:pPr eaLnBrk="0" hangingPunct="0"/>
            <a:r>
              <a:rPr lang="es-ES_tradnl" sz="1600" b="1">
                <a:solidFill>
                  <a:schemeClr val="accent2"/>
                </a:solidFill>
              </a:rPr>
              <a:t>José Antonio Fernández Pérez</a:t>
            </a:r>
          </a:p>
        </p:txBody>
      </p:sp>
      <p:sp>
        <p:nvSpPr>
          <p:cNvPr id="8" name="Text Box 5"/>
          <p:cNvSpPr txBox="1">
            <a:spLocks noChangeArrowheads="1"/>
          </p:cNvSpPr>
          <p:nvPr/>
        </p:nvSpPr>
        <p:spPr bwMode="auto">
          <a:xfrm>
            <a:off x="185355" y="228600"/>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IMPONIBLE-4</a:t>
            </a:r>
            <a:endParaRPr lang="es-ES_tradnl" sz="2800" dirty="0">
              <a:latin typeface="Arial" charset="0"/>
            </a:endParaRPr>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7" name="3 Marcador de número de diapositiva"/>
          <p:cNvSpPr>
            <a:spLocks noGrp="1"/>
          </p:cNvSpPr>
          <p:nvPr>
            <p:ph type="sldNum" sz="quarter" idx="12"/>
          </p:nvPr>
        </p:nvSpPr>
        <p:spPr>
          <a:xfrm>
            <a:off x="7518400" y="6324600"/>
            <a:ext cx="2311400" cy="476250"/>
          </a:xfrm>
        </p:spPr>
        <p:txBody>
          <a:bodyPr/>
          <a:lstStyle/>
          <a:p>
            <a:pPr>
              <a:defRPr/>
            </a:pPr>
            <a:fld id="{5B7AEE00-0589-4925-8B33-F5C1250F0683}" type="slidenum">
              <a:rPr lang="es-ES_tradnl">
                <a:solidFill>
                  <a:srgbClr val="000000"/>
                </a:solidFill>
                <a:effectLst/>
              </a:rPr>
              <a:pPr>
                <a:defRPr/>
              </a:pPr>
              <a:t>109</a:t>
            </a:fld>
            <a:endParaRPr lang="es-ES_tradnl" dirty="0">
              <a:solidFill>
                <a:srgbClr val="000000"/>
              </a:solidFill>
              <a:effectLst/>
            </a:endParaRPr>
          </a:p>
        </p:txBody>
      </p:sp>
      <p:sp>
        <p:nvSpPr>
          <p:cNvPr id="5123" name="Rectangle 3"/>
          <p:cNvSpPr>
            <a:spLocks noChangeArrowheads="1"/>
          </p:cNvSpPr>
          <p:nvPr/>
        </p:nvSpPr>
        <p:spPr bwMode="auto">
          <a:xfrm>
            <a:off x="2141142" y="53976"/>
            <a:ext cx="4711226" cy="169277"/>
          </a:xfrm>
          <a:prstGeom prst="rect">
            <a:avLst/>
          </a:prstGeom>
          <a:noFill/>
          <a:ln w="9525">
            <a:noFill/>
            <a:miter lim="800000"/>
            <a:headEnd/>
            <a:tailEnd/>
          </a:ln>
        </p:spPr>
        <p:txBody>
          <a:bodyPr wrap="none" lIns="0" tIns="0" rIns="0" bIns="0">
            <a:spAutoFit/>
          </a:bodyPr>
          <a:lstStyle/>
          <a:p>
            <a:pPr eaLnBrk="0" hangingPunct="0"/>
            <a:r>
              <a:rPr lang="es-ES_tradnl" sz="1100" b="1">
                <a:solidFill>
                  <a:srgbClr val="FF0000"/>
                </a:solidFill>
              </a:rPr>
              <a:t>AMORTIZACIÓN EFECTIVA :   METODOS DE AMORTIZACIÓN</a:t>
            </a:r>
            <a:endParaRPr lang="es-ES_tradnl" sz="1100"/>
          </a:p>
        </p:txBody>
      </p:sp>
      <p:sp>
        <p:nvSpPr>
          <p:cNvPr id="5124" name="Rectangle 4"/>
          <p:cNvSpPr>
            <a:spLocks noChangeArrowheads="1"/>
          </p:cNvSpPr>
          <p:nvPr/>
        </p:nvSpPr>
        <p:spPr bwMode="auto">
          <a:xfrm>
            <a:off x="3921125" y="2247901"/>
            <a:ext cx="5094343" cy="397801"/>
          </a:xfrm>
          <a:prstGeom prst="rect">
            <a:avLst/>
          </a:prstGeom>
          <a:noFill/>
          <a:ln w="9525">
            <a:noFill/>
            <a:miter lim="800000"/>
            <a:headEnd/>
            <a:tailEnd/>
          </a:ln>
        </p:spPr>
        <p:txBody>
          <a:bodyPr wrap="none" lIns="0" tIns="0" rIns="0" bIns="0">
            <a:spAutoFit/>
          </a:bodyPr>
          <a:lstStyle/>
          <a:p>
            <a:pPr eaLnBrk="0" hangingPunct="0"/>
            <a:r>
              <a:rPr lang="es-ES_tradnl" sz="1100">
                <a:solidFill>
                  <a:srgbClr val="000000"/>
                </a:solidFill>
              </a:rPr>
              <a:t>Si la amortización contable se determina por un método distinto</a:t>
            </a:r>
          </a:p>
          <a:p>
            <a:pPr eaLnBrk="0" hangingPunct="0">
              <a:spcBef>
                <a:spcPct val="35000"/>
              </a:spcBef>
            </a:pPr>
            <a:r>
              <a:rPr lang="es-ES_tradnl" sz="1100">
                <a:solidFill>
                  <a:srgbClr val="000000"/>
                </a:solidFill>
              </a:rPr>
              <a:t>a los establecidos fiscalmente :</a:t>
            </a:r>
          </a:p>
        </p:txBody>
      </p:sp>
      <p:sp>
        <p:nvSpPr>
          <p:cNvPr id="5125" name="Rectangle 10"/>
          <p:cNvSpPr>
            <a:spLocks noChangeArrowheads="1"/>
          </p:cNvSpPr>
          <p:nvPr/>
        </p:nvSpPr>
        <p:spPr bwMode="auto">
          <a:xfrm>
            <a:off x="2187575" y="2476501"/>
            <a:ext cx="1171796" cy="169277"/>
          </a:xfrm>
          <a:prstGeom prst="rect">
            <a:avLst/>
          </a:prstGeom>
          <a:noFill/>
          <a:ln w="9525">
            <a:noFill/>
            <a:miter lim="800000"/>
            <a:headEnd/>
            <a:tailEnd/>
          </a:ln>
        </p:spPr>
        <p:txBody>
          <a:bodyPr wrap="none" lIns="0" tIns="0" rIns="0" bIns="0">
            <a:spAutoFit/>
          </a:bodyPr>
          <a:lstStyle/>
          <a:p>
            <a:pPr eaLnBrk="0" hangingPunct="0"/>
            <a:r>
              <a:rPr lang="es-ES_tradnl" sz="1100" b="1">
                <a:solidFill>
                  <a:srgbClr val="993300"/>
                </a:solidFill>
              </a:rPr>
              <a:t>CONCLUSIÓN :</a:t>
            </a:r>
            <a:endParaRPr lang="es-ES_tradnl" sz="1100"/>
          </a:p>
        </p:txBody>
      </p:sp>
      <p:sp>
        <p:nvSpPr>
          <p:cNvPr id="5126" name="Rectangle 13"/>
          <p:cNvSpPr>
            <a:spLocks noChangeArrowheads="1"/>
          </p:cNvSpPr>
          <p:nvPr/>
        </p:nvSpPr>
        <p:spPr bwMode="auto">
          <a:xfrm>
            <a:off x="3810000" y="2781300"/>
            <a:ext cx="139462" cy="169277"/>
          </a:xfrm>
          <a:prstGeom prst="rect">
            <a:avLst/>
          </a:prstGeom>
          <a:noFill/>
          <a:ln w="9525">
            <a:noFill/>
            <a:miter lim="800000"/>
            <a:headEnd/>
            <a:tailEnd/>
          </a:ln>
        </p:spPr>
        <p:txBody>
          <a:bodyPr wrap="none" lIns="0" tIns="0" rIns="0" bIns="0">
            <a:spAutoFit/>
          </a:bodyPr>
          <a:lstStyle/>
          <a:p>
            <a:pPr eaLnBrk="0" hangingPunct="0"/>
            <a:r>
              <a:rPr lang="es-ES_tradnl" sz="1100" dirty="0">
                <a:solidFill>
                  <a:srgbClr val="000000"/>
                </a:solidFill>
                <a:sym typeface="Symbol" pitchFamily="18" charset="2"/>
              </a:rPr>
              <a:t></a:t>
            </a:r>
            <a:endParaRPr lang="es-ES_tradnl" sz="1100" dirty="0"/>
          </a:p>
        </p:txBody>
      </p:sp>
      <p:sp>
        <p:nvSpPr>
          <p:cNvPr id="5127" name="Rectangle 14"/>
          <p:cNvSpPr>
            <a:spLocks noChangeArrowheads="1"/>
          </p:cNvSpPr>
          <p:nvPr/>
        </p:nvSpPr>
        <p:spPr bwMode="auto">
          <a:xfrm>
            <a:off x="4038600" y="2805114"/>
            <a:ext cx="5876609" cy="397801"/>
          </a:xfrm>
          <a:prstGeom prst="rect">
            <a:avLst/>
          </a:prstGeom>
          <a:noFill/>
          <a:ln w="9525">
            <a:noFill/>
            <a:miter lim="800000"/>
            <a:headEnd/>
            <a:tailEnd/>
          </a:ln>
        </p:spPr>
        <p:txBody>
          <a:bodyPr wrap="none" lIns="0" tIns="0" rIns="0" bIns="0">
            <a:spAutoFit/>
          </a:bodyPr>
          <a:lstStyle/>
          <a:p>
            <a:pPr eaLnBrk="0" hangingPunct="0"/>
            <a:r>
              <a:rPr lang="es-ES_tradnl" sz="1100" dirty="0">
                <a:solidFill>
                  <a:srgbClr val="000000"/>
                </a:solidFill>
              </a:rPr>
              <a:t>en el ámbito fiscal deberá optarse por alguno de los métodos establecidos</a:t>
            </a:r>
          </a:p>
          <a:p>
            <a:pPr eaLnBrk="0" hangingPunct="0">
              <a:spcBef>
                <a:spcPct val="35000"/>
              </a:spcBef>
            </a:pPr>
            <a:r>
              <a:rPr lang="es-ES_tradnl" sz="1100" dirty="0">
                <a:solidFill>
                  <a:srgbClr val="000000"/>
                </a:solidFill>
              </a:rPr>
              <a:t>y practicar los correspondientes ajustes fiscales al resultado contable</a:t>
            </a:r>
          </a:p>
        </p:txBody>
      </p:sp>
      <p:sp>
        <p:nvSpPr>
          <p:cNvPr id="5128" name="AutoShape 27"/>
          <p:cNvSpPr>
            <a:spLocks noChangeArrowheads="1"/>
          </p:cNvSpPr>
          <p:nvPr/>
        </p:nvSpPr>
        <p:spPr bwMode="auto">
          <a:xfrm>
            <a:off x="930408" y="914401"/>
            <a:ext cx="1793742" cy="684213"/>
          </a:xfrm>
          <a:prstGeom prst="roundRect">
            <a:avLst>
              <a:gd name="adj" fmla="val 16667"/>
            </a:avLst>
          </a:prstGeom>
          <a:solidFill>
            <a:srgbClr val="EAEAEA"/>
          </a:solidFill>
          <a:ln w="9525">
            <a:solidFill>
              <a:srgbClr val="009900"/>
            </a:solidFill>
            <a:round/>
            <a:headEnd/>
            <a:tailEnd/>
          </a:ln>
        </p:spPr>
        <p:txBody>
          <a:bodyPr wrap="none" anchor="ctr"/>
          <a:lstStyle/>
          <a:p>
            <a:pPr eaLnBrk="0" hangingPunct="0"/>
            <a:endParaRPr lang="es-ES_tradnl" sz="1100"/>
          </a:p>
        </p:txBody>
      </p:sp>
      <p:sp>
        <p:nvSpPr>
          <p:cNvPr id="5129" name="Rectangle 28"/>
          <p:cNvSpPr>
            <a:spLocks noChangeArrowheads="1"/>
          </p:cNvSpPr>
          <p:nvPr/>
        </p:nvSpPr>
        <p:spPr bwMode="auto">
          <a:xfrm>
            <a:off x="1190887" y="1028700"/>
            <a:ext cx="1272784" cy="423193"/>
          </a:xfrm>
          <a:prstGeom prst="rect">
            <a:avLst/>
          </a:prstGeom>
          <a:noFill/>
          <a:ln w="9525">
            <a:noFill/>
            <a:miter lim="800000"/>
            <a:headEnd/>
            <a:tailEnd/>
          </a:ln>
        </p:spPr>
        <p:txBody>
          <a:bodyPr wrap="none" lIns="0" tIns="0" rIns="0" bIns="0">
            <a:spAutoFit/>
          </a:bodyPr>
          <a:lstStyle/>
          <a:p>
            <a:pPr algn="ctr" eaLnBrk="0" hangingPunct="0"/>
            <a:r>
              <a:rPr lang="es-ES_tradnl" sz="1100" b="1">
                <a:solidFill>
                  <a:srgbClr val="0000FF"/>
                </a:solidFill>
              </a:rPr>
              <a:t>AMORTIZACIÓN</a:t>
            </a:r>
          </a:p>
          <a:p>
            <a:pPr algn="ctr" eaLnBrk="0" hangingPunct="0">
              <a:spcBef>
                <a:spcPct val="50000"/>
              </a:spcBef>
            </a:pPr>
            <a:r>
              <a:rPr lang="es-ES_tradnl" sz="1100" b="1">
                <a:solidFill>
                  <a:srgbClr val="0000FF"/>
                </a:solidFill>
              </a:rPr>
              <a:t>FISCAL</a:t>
            </a:r>
            <a:endParaRPr lang="es-ES_tradnl" sz="1100"/>
          </a:p>
        </p:txBody>
      </p:sp>
      <p:sp>
        <p:nvSpPr>
          <p:cNvPr id="5130" name="AutoShape 29"/>
          <p:cNvSpPr>
            <a:spLocks noChangeArrowheads="1"/>
          </p:cNvSpPr>
          <p:nvPr/>
        </p:nvSpPr>
        <p:spPr bwMode="auto">
          <a:xfrm>
            <a:off x="3984758" y="914401"/>
            <a:ext cx="1793742" cy="684213"/>
          </a:xfrm>
          <a:prstGeom prst="roundRect">
            <a:avLst>
              <a:gd name="adj" fmla="val 16667"/>
            </a:avLst>
          </a:prstGeom>
          <a:solidFill>
            <a:srgbClr val="EAEAEA"/>
          </a:solidFill>
          <a:ln w="9525">
            <a:solidFill>
              <a:srgbClr val="009900"/>
            </a:solidFill>
            <a:round/>
            <a:headEnd/>
            <a:tailEnd/>
          </a:ln>
        </p:spPr>
        <p:txBody>
          <a:bodyPr wrap="none" anchor="ctr"/>
          <a:lstStyle/>
          <a:p>
            <a:pPr eaLnBrk="0" hangingPunct="0"/>
            <a:endParaRPr lang="es-ES_tradnl" sz="1100"/>
          </a:p>
        </p:txBody>
      </p:sp>
      <p:sp>
        <p:nvSpPr>
          <p:cNvPr id="5131" name="Rectangle 30"/>
          <p:cNvSpPr>
            <a:spLocks noChangeArrowheads="1"/>
          </p:cNvSpPr>
          <p:nvPr/>
        </p:nvSpPr>
        <p:spPr bwMode="auto">
          <a:xfrm>
            <a:off x="4245237" y="1028700"/>
            <a:ext cx="1272784" cy="423193"/>
          </a:xfrm>
          <a:prstGeom prst="rect">
            <a:avLst/>
          </a:prstGeom>
          <a:noFill/>
          <a:ln w="9525">
            <a:noFill/>
            <a:miter lim="800000"/>
            <a:headEnd/>
            <a:tailEnd/>
          </a:ln>
        </p:spPr>
        <p:txBody>
          <a:bodyPr wrap="none" lIns="0" tIns="0" rIns="0" bIns="0">
            <a:spAutoFit/>
          </a:bodyPr>
          <a:lstStyle/>
          <a:p>
            <a:pPr algn="ctr" eaLnBrk="0" hangingPunct="0"/>
            <a:r>
              <a:rPr lang="es-ES_tradnl" sz="1100" b="1">
                <a:solidFill>
                  <a:srgbClr val="0000FF"/>
                </a:solidFill>
              </a:rPr>
              <a:t>AMORTIZACIÓN</a:t>
            </a:r>
          </a:p>
          <a:p>
            <a:pPr algn="ctr" eaLnBrk="0" hangingPunct="0">
              <a:spcBef>
                <a:spcPct val="50000"/>
              </a:spcBef>
            </a:pPr>
            <a:r>
              <a:rPr lang="es-ES_tradnl" sz="1100" b="1">
                <a:solidFill>
                  <a:srgbClr val="0000FF"/>
                </a:solidFill>
              </a:rPr>
              <a:t>EFECTIVA</a:t>
            </a:r>
            <a:endParaRPr lang="es-ES_tradnl" sz="1100"/>
          </a:p>
        </p:txBody>
      </p:sp>
      <p:sp>
        <p:nvSpPr>
          <p:cNvPr id="5132" name="AutoShape 31"/>
          <p:cNvSpPr>
            <a:spLocks noChangeArrowheads="1"/>
          </p:cNvSpPr>
          <p:nvPr/>
        </p:nvSpPr>
        <p:spPr bwMode="auto">
          <a:xfrm>
            <a:off x="7039108" y="914401"/>
            <a:ext cx="1793742" cy="684213"/>
          </a:xfrm>
          <a:prstGeom prst="roundRect">
            <a:avLst>
              <a:gd name="adj" fmla="val 16667"/>
            </a:avLst>
          </a:prstGeom>
          <a:solidFill>
            <a:srgbClr val="EAEAEA"/>
          </a:solidFill>
          <a:ln w="9525">
            <a:solidFill>
              <a:srgbClr val="009900"/>
            </a:solidFill>
            <a:round/>
            <a:headEnd/>
            <a:tailEnd/>
          </a:ln>
        </p:spPr>
        <p:txBody>
          <a:bodyPr wrap="none" anchor="ctr"/>
          <a:lstStyle/>
          <a:p>
            <a:pPr eaLnBrk="0" hangingPunct="0"/>
            <a:endParaRPr lang="es-ES_tradnl" sz="1100"/>
          </a:p>
        </p:txBody>
      </p:sp>
      <p:sp>
        <p:nvSpPr>
          <p:cNvPr id="5133" name="Rectangle 32"/>
          <p:cNvSpPr>
            <a:spLocks noChangeArrowheads="1"/>
          </p:cNvSpPr>
          <p:nvPr/>
        </p:nvSpPr>
        <p:spPr bwMode="auto">
          <a:xfrm>
            <a:off x="7484049" y="1028700"/>
            <a:ext cx="907300" cy="423193"/>
          </a:xfrm>
          <a:prstGeom prst="rect">
            <a:avLst/>
          </a:prstGeom>
          <a:noFill/>
          <a:ln w="9525">
            <a:noFill/>
            <a:miter lim="800000"/>
            <a:headEnd/>
            <a:tailEnd/>
          </a:ln>
        </p:spPr>
        <p:txBody>
          <a:bodyPr wrap="none" lIns="0" tIns="0" rIns="0" bIns="0">
            <a:spAutoFit/>
          </a:bodyPr>
          <a:lstStyle/>
          <a:p>
            <a:pPr algn="ctr" eaLnBrk="0" hangingPunct="0"/>
            <a:r>
              <a:rPr lang="es-ES_tradnl" sz="1100" b="1">
                <a:solidFill>
                  <a:srgbClr val="0000FF"/>
                </a:solidFill>
              </a:rPr>
              <a:t>MÉTODOS</a:t>
            </a:r>
          </a:p>
          <a:p>
            <a:pPr algn="ctr" eaLnBrk="0" hangingPunct="0">
              <a:spcBef>
                <a:spcPct val="50000"/>
              </a:spcBef>
            </a:pPr>
            <a:r>
              <a:rPr lang="es-ES_tradnl" sz="1100" b="1">
                <a:solidFill>
                  <a:srgbClr val="0000FF"/>
                </a:solidFill>
              </a:rPr>
              <a:t>ART. 11.1 L</a:t>
            </a:r>
            <a:endParaRPr lang="es-ES_tradnl" sz="1100"/>
          </a:p>
        </p:txBody>
      </p:sp>
      <p:sp>
        <p:nvSpPr>
          <p:cNvPr id="5134" name="AutoShape 33"/>
          <p:cNvSpPr>
            <a:spLocks noChangeArrowheads="1"/>
          </p:cNvSpPr>
          <p:nvPr/>
        </p:nvSpPr>
        <p:spPr bwMode="auto">
          <a:xfrm rot="-5400000">
            <a:off x="3104225" y="1081882"/>
            <a:ext cx="536575" cy="350838"/>
          </a:xfrm>
          <a:prstGeom prst="downArrow">
            <a:avLst>
              <a:gd name="adj1" fmla="val 45833"/>
              <a:gd name="adj2" fmla="val 58333"/>
            </a:avLst>
          </a:prstGeom>
          <a:noFill/>
          <a:ln w="9525">
            <a:solidFill>
              <a:srgbClr val="009900"/>
            </a:solidFill>
            <a:miter lim="800000"/>
            <a:headEnd/>
            <a:tailEnd/>
          </a:ln>
        </p:spPr>
        <p:txBody>
          <a:bodyPr vert="eaVert" wrap="none" anchor="ctr"/>
          <a:lstStyle/>
          <a:p>
            <a:pPr algn="ctr" eaLnBrk="0" hangingPunct="0"/>
            <a:endParaRPr lang="es-ES" sz="1100"/>
          </a:p>
        </p:txBody>
      </p:sp>
      <p:sp>
        <p:nvSpPr>
          <p:cNvPr id="5135" name="AutoShape 34"/>
          <p:cNvSpPr>
            <a:spLocks noChangeArrowheads="1"/>
          </p:cNvSpPr>
          <p:nvPr/>
        </p:nvSpPr>
        <p:spPr bwMode="auto">
          <a:xfrm rot="-5400000">
            <a:off x="6158575" y="1081882"/>
            <a:ext cx="536575" cy="350838"/>
          </a:xfrm>
          <a:prstGeom prst="downArrow">
            <a:avLst>
              <a:gd name="adj1" fmla="val 45833"/>
              <a:gd name="adj2" fmla="val 58333"/>
            </a:avLst>
          </a:prstGeom>
          <a:noFill/>
          <a:ln w="9525">
            <a:solidFill>
              <a:srgbClr val="009900"/>
            </a:solidFill>
            <a:miter lim="800000"/>
            <a:headEnd/>
            <a:tailEnd/>
          </a:ln>
        </p:spPr>
        <p:txBody>
          <a:bodyPr vert="eaVert" wrap="none" anchor="ctr"/>
          <a:lstStyle/>
          <a:p>
            <a:pPr algn="ctr" eaLnBrk="0" hangingPunct="0"/>
            <a:endParaRPr lang="es-ES" sz="1100"/>
          </a:p>
        </p:txBody>
      </p:sp>
      <p:sp>
        <p:nvSpPr>
          <p:cNvPr id="5136" name="AutoShape 35"/>
          <p:cNvSpPr>
            <a:spLocks noChangeArrowheads="1"/>
          </p:cNvSpPr>
          <p:nvPr/>
        </p:nvSpPr>
        <p:spPr bwMode="auto">
          <a:xfrm rot="4796210" flipV="1">
            <a:off x="2078038" y="1471613"/>
            <a:ext cx="342900" cy="13620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noFill/>
          <a:ln w="9525">
            <a:solidFill>
              <a:srgbClr val="009900"/>
            </a:solidFill>
            <a:miter lim="800000"/>
            <a:headEnd/>
            <a:tailEnd/>
          </a:ln>
        </p:spPr>
        <p:txBody>
          <a:bodyPr wrap="none" anchor="ctr"/>
          <a:lstStyle/>
          <a:p>
            <a:endParaRPr lang="es-ES_tradnl" sz="1100"/>
          </a:p>
        </p:txBody>
      </p:sp>
      <p:sp>
        <p:nvSpPr>
          <p:cNvPr id="5137" name="Line 37"/>
          <p:cNvSpPr>
            <a:spLocks noChangeShapeType="1"/>
          </p:cNvSpPr>
          <p:nvPr/>
        </p:nvSpPr>
        <p:spPr bwMode="auto">
          <a:xfrm>
            <a:off x="3673475" y="2287589"/>
            <a:ext cx="0" cy="935037"/>
          </a:xfrm>
          <a:prstGeom prst="line">
            <a:avLst/>
          </a:prstGeom>
          <a:noFill/>
          <a:ln w="9525">
            <a:solidFill>
              <a:srgbClr val="009900"/>
            </a:solidFill>
            <a:round/>
            <a:headEnd/>
            <a:tailEnd/>
          </a:ln>
        </p:spPr>
        <p:txBody>
          <a:bodyPr wrap="none" anchor="ctr"/>
          <a:lstStyle/>
          <a:p>
            <a:endParaRPr lang="es-ES_tradnl" sz="1100"/>
          </a:p>
        </p:txBody>
      </p:sp>
      <p:sp>
        <p:nvSpPr>
          <p:cNvPr id="5138" name="AutoShape 38"/>
          <p:cNvSpPr>
            <a:spLocks noChangeArrowheads="1"/>
          </p:cNvSpPr>
          <p:nvPr/>
        </p:nvSpPr>
        <p:spPr bwMode="auto">
          <a:xfrm>
            <a:off x="416190" y="3678238"/>
            <a:ext cx="2885810" cy="360362"/>
          </a:xfrm>
          <a:prstGeom prst="roundRect">
            <a:avLst>
              <a:gd name="adj" fmla="val 16667"/>
            </a:avLst>
          </a:prstGeom>
          <a:noFill/>
          <a:ln w="9525">
            <a:solidFill>
              <a:srgbClr val="009900"/>
            </a:solidFill>
            <a:round/>
            <a:headEnd/>
            <a:tailEnd/>
          </a:ln>
        </p:spPr>
        <p:txBody>
          <a:bodyPr wrap="none" anchor="ctr"/>
          <a:lstStyle/>
          <a:p>
            <a:pPr eaLnBrk="0" hangingPunct="0"/>
            <a:endParaRPr lang="es-ES_tradnl" sz="1100"/>
          </a:p>
        </p:txBody>
      </p:sp>
      <p:sp>
        <p:nvSpPr>
          <p:cNvPr id="5139" name="Rectangle 39"/>
          <p:cNvSpPr>
            <a:spLocks noChangeArrowheads="1"/>
          </p:cNvSpPr>
          <p:nvPr/>
        </p:nvSpPr>
        <p:spPr bwMode="auto">
          <a:xfrm>
            <a:off x="676079" y="3767138"/>
            <a:ext cx="2366032" cy="169277"/>
          </a:xfrm>
          <a:prstGeom prst="rect">
            <a:avLst/>
          </a:prstGeom>
          <a:noFill/>
          <a:ln w="9525">
            <a:noFill/>
            <a:miter lim="800000"/>
            <a:headEnd/>
            <a:tailEnd/>
          </a:ln>
        </p:spPr>
        <p:txBody>
          <a:bodyPr wrap="none" lIns="0" tIns="0" rIns="0" bIns="0">
            <a:spAutoFit/>
          </a:bodyPr>
          <a:lstStyle/>
          <a:p>
            <a:pPr algn="ctr" eaLnBrk="0" hangingPunct="0"/>
            <a:r>
              <a:rPr lang="es-ES_tradnl" sz="1100" b="1">
                <a:solidFill>
                  <a:srgbClr val="0000FF"/>
                </a:solidFill>
              </a:rPr>
              <a:t>MÉTODOS DE AMORTIZACIÓN</a:t>
            </a:r>
            <a:endParaRPr lang="es-ES_tradnl" sz="1100"/>
          </a:p>
        </p:txBody>
      </p:sp>
      <p:sp>
        <p:nvSpPr>
          <p:cNvPr id="5140" name="Rectangle 42"/>
          <p:cNvSpPr>
            <a:spLocks noChangeArrowheads="1"/>
          </p:cNvSpPr>
          <p:nvPr/>
        </p:nvSpPr>
        <p:spPr bwMode="auto">
          <a:xfrm>
            <a:off x="1155700" y="4419601"/>
            <a:ext cx="3696525" cy="169277"/>
          </a:xfrm>
          <a:prstGeom prst="rect">
            <a:avLst/>
          </a:prstGeom>
          <a:noFill/>
          <a:ln w="9525">
            <a:noFill/>
            <a:miter lim="800000"/>
            <a:headEnd/>
            <a:tailEnd/>
          </a:ln>
        </p:spPr>
        <p:txBody>
          <a:bodyPr wrap="none" lIns="0" tIns="0" rIns="0" bIns="0">
            <a:spAutoFit/>
          </a:bodyPr>
          <a:lstStyle/>
          <a:p>
            <a:pPr eaLnBrk="0" hangingPunct="0"/>
            <a:r>
              <a:rPr lang="es-ES_tradnl" sz="1100" dirty="0">
                <a:solidFill>
                  <a:srgbClr val="D60093"/>
                </a:solidFill>
                <a:sym typeface="Wingdings" pitchFamily="2" charset="2"/>
              </a:rPr>
              <a:t></a:t>
            </a:r>
            <a:r>
              <a:rPr lang="es-ES_tradnl" sz="1100" dirty="0">
                <a:solidFill>
                  <a:srgbClr val="000000"/>
                </a:solidFill>
                <a:sym typeface="Wingdings" pitchFamily="2" charset="2"/>
              </a:rPr>
              <a:t>   </a:t>
            </a:r>
            <a:r>
              <a:rPr lang="es-ES_tradnl" sz="1100" i="1" dirty="0">
                <a:solidFill>
                  <a:srgbClr val="000000"/>
                </a:solidFill>
              </a:rPr>
              <a:t>Método de amortización </a:t>
            </a:r>
            <a:r>
              <a:rPr lang="es-ES_tradnl" sz="1100" b="1" i="1" dirty="0">
                <a:solidFill>
                  <a:srgbClr val="FF0000"/>
                </a:solidFill>
              </a:rPr>
              <a:t>lineal según tablas</a:t>
            </a:r>
            <a:endParaRPr lang="es-ES_tradnl" sz="1100" b="1" dirty="0">
              <a:solidFill>
                <a:srgbClr val="FF0000"/>
              </a:solidFill>
            </a:endParaRPr>
          </a:p>
        </p:txBody>
      </p:sp>
      <p:sp>
        <p:nvSpPr>
          <p:cNvPr id="5141" name="Rectangle 44"/>
          <p:cNvSpPr>
            <a:spLocks noChangeArrowheads="1"/>
          </p:cNvSpPr>
          <p:nvPr/>
        </p:nvSpPr>
        <p:spPr bwMode="auto">
          <a:xfrm>
            <a:off x="1155701" y="4800601"/>
            <a:ext cx="3117841" cy="169277"/>
          </a:xfrm>
          <a:prstGeom prst="rect">
            <a:avLst/>
          </a:prstGeom>
          <a:noFill/>
          <a:ln w="9525">
            <a:noFill/>
            <a:miter lim="800000"/>
            <a:headEnd/>
            <a:tailEnd/>
          </a:ln>
        </p:spPr>
        <p:txBody>
          <a:bodyPr wrap="none" lIns="0" tIns="0" rIns="0" bIns="0">
            <a:spAutoFit/>
          </a:bodyPr>
          <a:lstStyle/>
          <a:p>
            <a:pPr eaLnBrk="0" hangingPunct="0"/>
            <a:r>
              <a:rPr lang="es-ES_tradnl" sz="1100">
                <a:solidFill>
                  <a:srgbClr val="D60093"/>
                </a:solidFill>
                <a:sym typeface="Wingdings" pitchFamily="2" charset="2"/>
              </a:rPr>
              <a:t></a:t>
            </a:r>
            <a:r>
              <a:rPr lang="es-ES_tradnl" sz="1100" i="1">
                <a:solidFill>
                  <a:srgbClr val="D60093"/>
                </a:solidFill>
              </a:rPr>
              <a:t> </a:t>
            </a:r>
            <a:r>
              <a:rPr lang="es-ES_tradnl" sz="1100" i="1">
                <a:solidFill>
                  <a:srgbClr val="000000"/>
                </a:solidFill>
              </a:rPr>
              <a:t>  Métodos de amortización </a:t>
            </a:r>
            <a:r>
              <a:rPr lang="es-ES_tradnl" sz="1100" b="1" i="1" u="sng">
                <a:solidFill>
                  <a:srgbClr val="FF0000"/>
                </a:solidFill>
              </a:rPr>
              <a:t>degresiva</a:t>
            </a:r>
            <a:r>
              <a:rPr lang="es-ES_tradnl" sz="1100" i="1" u="sng">
                <a:solidFill>
                  <a:srgbClr val="FF0000"/>
                </a:solidFill>
              </a:rPr>
              <a:t>:</a:t>
            </a:r>
          </a:p>
        </p:txBody>
      </p:sp>
      <p:sp>
        <p:nvSpPr>
          <p:cNvPr id="5142" name="Rectangle 46"/>
          <p:cNvSpPr>
            <a:spLocks noChangeArrowheads="1"/>
          </p:cNvSpPr>
          <p:nvPr/>
        </p:nvSpPr>
        <p:spPr bwMode="auto">
          <a:xfrm>
            <a:off x="1651000" y="5105401"/>
            <a:ext cx="2854949" cy="169277"/>
          </a:xfrm>
          <a:prstGeom prst="rect">
            <a:avLst/>
          </a:prstGeom>
          <a:noFill/>
          <a:ln w="9525">
            <a:noFill/>
            <a:miter lim="800000"/>
            <a:headEnd/>
            <a:tailEnd/>
          </a:ln>
        </p:spPr>
        <p:txBody>
          <a:bodyPr wrap="none" lIns="0" tIns="0" rIns="0" bIns="0">
            <a:spAutoFit/>
          </a:bodyPr>
          <a:lstStyle/>
          <a:p>
            <a:pPr eaLnBrk="0" hangingPunct="0"/>
            <a:r>
              <a:rPr lang="es-ES_tradnl" sz="1100">
                <a:solidFill>
                  <a:srgbClr val="D60093"/>
                </a:solidFill>
                <a:sym typeface="Wingdings" pitchFamily="2" charset="2"/>
              </a:rPr>
              <a:t></a:t>
            </a:r>
            <a:r>
              <a:rPr lang="es-ES_tradnl" sz="1100" i="1">
                <a:solidFill>
                  <a:srgbClr val="D60093"/>
                </a:solidFill>
              </a:rPr>
              <a:t>  </a:t>
            </a:r>
            <a:r>
              <a:rPr lang="es-ES_tradnl" sz="1100" i="1">
                <a:solidFill>
                  <a:srgbClr val="000000"/>
                </a:solidFill>
              </a:rPr>
              <a:t> Método del </a:t>
            </a:r>
            <a:r>
              <a:rPr lang="es-ES_tradnl" sz="1100" b="1" i="1">
                <a:solidFill>
                  <a:srgbClr val="FF0000"/>
                </a:solidFill>
              </a:rPr>
              <a:t>porcentaje constante</a:t>
            </a:r>
          </a:p>
        </p:txBody>
      </p:sp>
      <p:sp>
        <p:nvSpPr>
          <p:cNvPr id="5143" name="Rectangle 48"/>
          <p:cNvSpPr>
            <a:spLocks noChangeArrowheads="1"/>
          </p:cNvSpPr>
          <p:nvPr/>
        </p:nvSpPr>
        <p:spPr bwMode="auto">
          <a:xfrm>
            <a:off x="1651000" y="5383213"/>
            <a:ext cx="2683427" cy="169277"/>
          </a:xfrm>
          <a:prstGeom prst="rect">
            <a:avLst/>
          </a:prstGeom>
          <a:noFill/>
          <a:ln w="9525">
            <a:noFill/>
            <a:miter lim="800000"/>
            <a:headEnd/>
            <a:tailEnd/>
          </a:ln>
        </p:spPr>
        <p:txBody>
          <a:bodyPr wrap="none" lIns="0" tIns="0" rIns="0" bIns="0">
            <a:spAutoFit/>
          </a:bodyPr>
          <a:lstStyle/>
          <a:p>
            <a:pPr eaLnBrk="0" hangingPunct="0"/>
            <a:r>
              <a:rPr lang="es-ES_tradnl" sz="1100">
                <a:solidFill>
                  <a:srgbClr val="D60093"/>
                </a:solidFill>
                <a:sym typeface="Wingdings" pitchFamily="2" charset="2"/>
              </a:rPr>
              <a:t></a:t>
            </a:r>
            <a:r>
              <a:rPr lang="es-ES_tradnl" sz="1100" i="1">
                <a:solidFill>
                  <a:srgbClr val="000000"/>
                </a:solidFill>
              </a:rPr>
              <a:t>   Método de los </a:t>
            </a:r>
            <a:r>
              <a:rPr lang="es-ES_tradnl" sz="1100" b="1" i="1">
                <a:solidFill>
                  <a:srgbClr val="FF0000"/>
                </a:solidFill>
              </a:rPr>
              <a:t>números dígitos</a:t>
            </a:r>
          </a:p>
        </p:txBody>
      </p:sp>
      <p:sp>
        <p:nvSpPr>
          <p:cNvPr id="5144" name="Rectangle 49"/>
          <p:cNvSpPr>
            <a:spLocks noChangeArrowheads="1"/>
          </p:cNvSpPr>
          <p:nvPr/>
        </p:nvSpPr>
        <p:spPr bwMode="auto">
          <a:xfrm>
            <a:off x="5634038" y="5556251"/>
            <a:ext cx="96180" cy="169277"/>
          </a:xfrm>
          <a:prstGeom prst="rect">
            <a:avLst/>
          </a:prstGeom>
          <a:noFill/>
          <a:ln w="9525">
            <a:noFill/>
            <a:miter lim="800000"/>
            <a:headEnd/>
            <a:tailEnd/>
          </a:ln>
        </p:spPr>
        <p:txBody>
          <a:bodyPr wrap="none" lIns="0" tIns="0" rIns="0" bIns="0">
            <a:spAutoFit/>
          </a:bodyPr>
          <a:lstStyle/>
          <a:p>
            <a:pPr eaLnBrk="0" hangingPunct="0"/>
            <a:r>
              <a:rPr lang="es-ES_tradnl" sz="1100" i="1">
                <a:solidFill>
                  <a:srgbClr val="000000"/>
                </a:solidFill>
              </a:rPr>
              <a:t>  </a:t>
            </a:r>
            <a:endParaRPr lang="es-ES_tradnl" sz="1100"/>
          </a:p>
        </p:txBody>
      </p:sp>
      <p:sp>
        <p:nvSpPr>
          <p:cNvPr id="5145" name="Rectangle 51"/>
          <p:cNvSpPr>
            <a:spLocks noChangeArrowheads="1"/>
          </p:cNvSpPr>
          <p:nvPr/>
        </p:nvSpPr>
        <p:spPr bwMode="auto">
          <a:xfrm>
            <a:off x="1155701" y="5775326"/>
            <a:ext cx="4728859" cy="169277"/>
          </a:xfrm>
          <a:prstGeom prst="rect">
            <a:avLst/>
          </a:prstGeom>
          <a:noFill/>
          <a:ln w="9525">
            <a:noFill/>
            <a:miter lim="800000"/>
            <a:headEnd/>
            <a:tailEnd/>
          </a:ln>
        </p:spPr>
        <p:txBody>
          <a:bodyPr wrap="none" lIns="0" tIns="0" rIns="0" bIns="0">
            <a:spAutoFit/>
          </a:bodyPr>
          <a:lstStyle/>
          <a:p>
            <a:pPr eaLnBrk="0" hangingPunct="0"/>
            <a:r>
              <a:rPr lang="es-ES_tradnl" sz="1100">
                <a:solidFill>
                  <a:srgbClr val="D60093"/>
                </a:solidFill>
                <a:sym typeface="Wingdings" pitchFamily="2" charset="2"/>
              </a:rPr>
              <a:t></a:t>
            </a:r>
            <a:r>
              <a:rPr lang="es-ES_tradnl" sz="1100" i="1">
                <a:solidFill>
                  <a:srgbClr val="D60093"/>
                </a:solidFill>
              </a:rPr>
              <a:t> </a:t>
            </a:r>
            <a:r>
              <a:rPr lang="es-ES_tradnl" sz="1100" i="1">
                <a:solidFill>
                  <a:srgbClr val="000000"/>
                </a:solidFill>
              </a:rPr>
              <a:t>  </a:t>
            </a:r>
            <a:r>
              <a:rPr lang="es-ES_tradnl" sz="1100" b="1" i="1">
                <a:solidFill>
                  <a:srgbClr val="FF0000"/>
                </a:solidFill>
              </a:rPr>
              <a:t>Planes</a:t>
            </a:r>
            <a:r>
              <a:rPr lang="es-ES_tradnl" sz="1100" i="1">
                <a:solidFill>
                  <a:srgbClr val="000000"/>
                </a:solidFill>
              </a:rPr>
              <a:t> de amortización aprobados por la Administración</a:t>
            </a:r>
          </a:p>
        </p:txBody>
      </p:sp>
      <p:sp>
        <p:nvSpPr>
          <p:cNvPr id="5146" name="Rectangle 54"/>
          <p:cNvSpPr>
            <a:spLocks noChangeArrowheads="1"/>
          </p:cNvSpPr>
          <p:nvPr/>
        </p:nvSpPr>
        <p:spPr bwMode="auto">
          <a:xfrm>
            <a:off x="1155700" y="6142038"/>
            <a:ext cx="5552802" cy="169277"/>
          </a:xfrm>
          <a:prstGeom prst="rect">
            <a:avLst/>
          </a:prstGeom>
          <a:noFill/>
          <a:ln w="9525">
            <a:noFill/>
            <a:miter lim="800000"/>
            <a:headEnd/>
            <a:tailEnd/>
          </a:ln>
        </p:spPr>
        <p:txBody>
          <a:bodyPr wrap="none" lIns="0" tIns="0" rIns="0" bIns="0">
            <a:spAutoFit/>
          </a:bodyPr>
          <a:lstStyle/>
          <a:p>
            <a:pPr eaLnBrk="0" hangingPunct="0"/>
            <a:r>
              <a:rPr lang="es-ES_tradnl" sz="1100">
                <a:solidFill>
                  <a:srgbClr val="D60093"/>
                </a:solidFill>
                <a:sym typeface="Wingdings" pitchFamily="2" charset="2"/>
              </a:rPr>
              <a:t></a:t>
            </a:r>
            <a:r>
              <a:rPr lang="es-ES_tradnl" sz="1100" i="1">
                <a:solidFill>
                  <a:srgbClr val="000000"/>
                </a:solidFill>
              </a:rPr>
              <a:t>   El sujeto pasivo</a:t>
            </a:r>
            <a:r>
              <a:rPr lang="es-ES_tradnl" sz="1100" i="1">
                <a:solidFill>
                  <a:srgbClr val="FF0000"/>
                </a:solidFill>
              </a:rPr>
              <a:t> </a:t>
            </a:r>
            <a:r>
              <a:rPr lang="es-ES_tradnl" sz="1100" b="1" i="1">
                <a:solidFill>
                  <a:srgbClr val="FF0000"/>
                </a:solidFill>
              </a:rPr>
              <a:t>justifique</a:t>
            </a:r>
            <a:r>
              <a:rPr lang="es-ES_tradnl" sz="1100" i="1">
                <a:solidFill>
                  <a:srgbClr val="000000"/>
                </a:solidFill>
              </a:rPr>
              <a:t> el importe de la amortización practicada</a:t>
            </a: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881805" y="6400800"/>
            <a:ext cx="2063750" cy="457200"/>
          </a:xfrm>
        </p:spPr>
        <p:txBody>
          <a:bodyPr/>
          <a:lstStyle/>
          <a:p>
            <a:pPr>
              <a:defRPr/>
            </a:pPr>
            <a:fld id="{99E7C129-C8E5-4E61-978F-0D1FF1AD8068}" type="slidenum">
              <a:rPr lang="es-ES_tradnl"/>
              <a:pPr>
                <a:defRPr/>
              </a:pPr>
              <a:t>11</a:t>
            </a:fld>
            <a:endParaRPr lang="es-ES_tradnl" dirty="0"/>
          </a:p>
        </p:txBody>
      </p:sp>
      <p:graphicFrame>
        <p:nvGraphicFramePr>
          <p:cNvPr id="7" name="6 Tabla"/>
          <p:cNvGraphicFramePr>
            <a:graphicFrameLocks noGrp="1"/>
          </p:cNvGraphicFramePr>
          <p:nvPr>
            <p:extLst>
              <p:ext uri="{D42A27DB-BD31-4B8C-83A1-F6EECF244321}">
                <p14:modId xmlns="" xmlns:p14="http://schemas.microsoft.com/office/powerpoint/2010/main" val="2417955825"/>
              </p:ext>
            </p:extLst>
          </p:nvPr>
        </p:nvGraphicFramePr>
        <p:xfrm>
          <a:off x="194472" y="623272"/>
          <a:ext cx="9555511" cy="5396528"/>
        </p:xfrm>
        <a:graphic>
          <a:graphicData uri="http://schemas.openxmlformats.org/drawingml/2006/table">
            <a:tbl>
              <a:tblPr firstRow="1" bandRow="1">
                <a:tableStyleId>{5C22544A-7EE6-4342-B048-85BDC9FD1C3A}</a:tableStyleId>
              </a:tblPr>
              <a:tblGrid>
                <a:gridCol w="2028225">
                  <a:extLst>
                    <a:ext uri="{9D8B030D-6E8A-4147-A177-3AD203B41FA5}">
                      <a16:colId xmlns="" xmlns:a16="http://schemas.microsoft.com/office/drawing/2014/main" val="20000"/>
                    </a:ext>
                  </a:extLst>
                </a:gridCol>
                <a:gridCol w="1206303">
                  <a:extLst>
                    <a:ext uri="{9D8B030D-6E8A-4147-A177-3AD203B41FA5}">
                      <a16:colId xmlns="" xmlns:a16="http://schemas.microsoft.com/office/drawing/2014/main" val="20001"/>
                    </a:ext>
                  </a:extLst>
                </a:gridCol>
                <a:gridCol w="2971800">
                  <a:extLst>
                    <a:ext uri="{9D8B030D-6E8A-4147-A177-3AD203B41FA5}">
                      <a16:colId xmlns="" xmlns:a16="http://schemas.microsoft.com/office/drawing/2014/main" val="20002"/>
                    </a:ext>
                  </a:extLst>
                </a:gridCol>
                <a:gridCol w="3349183">
                  <a:extLst>
                    <a:ext uri="{9D8B030D-6E8A-4147-A177-3AD203B41FA5}">
                      <a16:colId xmlns="" xmlns:a16="http://schemas.microsoft.com/office/drawing/2014/main" val="20003"/>
                    </a:ext>
                  </a:extLst>
                </a:gridCol>
              </a:tblGrid>
              <a:tr h="576064">
                <a:tc>
                  <a:txBody>
                    <a:bodyPr/>
                    <a:lstStyle/>
                    <a:p>
                      <a:r>
                        <a:rPr lang="es-ES_tradnl" dirty="0" smtClean="0">
                          <a:latin typeface="Arial" pitchFamily="34" charset="0"/>
                          <a:cs typeface="Arial" pitchFamily="34" charset="0"/>
                        </a:rPr>
                        <a:t>PERSONAS</a:t>
                      </a:r>
                    </a:p>
                    <a:p>
                      <a:r>
                        <a:rPr lang="es-ES_tradnl" u="sng" dirty="0" smtClean="0">
                          <a:solidFill>
                            <a:srgbClr val="FFFF99"/>
                          </a:solidFill>
                          <a:latin typeface="Arial" pitchFamily="34" charset="0"/>
                          <a:cs typeface="Arial" pitchFamily="34" charset="0"/>
                        </a:rPr>
                        <a:t>Residentes</a:t>
                      </a:r>
                      <a:r>
                        <a:rPr lang="es-ES_tradnl" dirty="0" smtClean="0">
                          <a:latin typeface="Arial" pitchFamily="34" charset="0"/>
                          <a:cs typeface="Arial" pitchFamily="34" charset="0"/>
                        </a:rPr>
                        <a:t>:</a:t>
                      </a:r>
                      <a:endParaRPr lang="es-ES_tradnl" dirty="0">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sz="1800" dirty="0" smtClean="0">
                          <a:solidFill>
                            <a:srgbClr val="FFFF00"/>
                          </a:solidFill>
                          <a:latin typeface="Arial" pitchFamily="34" charset="0"/>
                          <a:cs typeface="Arial" pitchFamily="34" charset="0"/>
                        </a:rPr>
                        <a:t>IRPF</a:t>
                      </a:r>
                      <a:endParaRPr lang="es-ES_tradnl" sz="1800" dirty="0">
                        <a:solidFill>
                          <a:srgbClr val="FFFF00"/>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1800" dirty="0" smtClean="0">
                          <a:solidFill>
                            <a:srgbClr val="FFFF00"/>
                          </a:solidFill>
                          <a:latin typeface="Arial" pitchFamily="34" charset="0"/>
                          <a:cs typeface="Arial" pitchFamily="34" charset="0"/>
                        </a:rPr>
                        <a:t>Régimen</a:t>
                      </a:r>
                      <a:r>
                        <a:rPr lang="es-ES_tradnl" sz="1800" baseline="0" dirty="0" smtClean="0">
                          <a:solidFill>
                            <a:srgbClr val="FFFF00"/>
                          </a:solidFill>
                          <a:latin typeface="Arial" pitchFamily="34" charset="0"/>
                          <a:cs typeface="Arial" pitchFamily="34" charset="0"/>
                        </a:rPr>
                        <a:t> de Atribución de Rentas</a:t>
                      </a:r>
                      <a:endParaRPr lang="es-ES_tradnl" sz="1800" dirty="0">
                        <a:solidFill>
                          <a:srgbClr val="FFFF00"/>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sz="2000" dirty="0" smtClean="0">
                          <a:solidFill>
                            <a:srgbClr val="FFFF00"/>
                          </a:solidFill>
                          <a:latin typeface="Arial" pitchFamily="34" charset="0"/>
                          <a:cs typeface="Arial" pitchFamily="34" charset="0"/>
                        </a:rPr>
                        <a:t>IS</a:t>
                      </a: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04488">
                <a:tc>
                  <a:txBody>
                    <a:bodyPr/>
                    <a:lstStyle/>
                    <a:p>
                      <a:pPr marL="342900" indent="-342900">
                        <a:buFont typeface="Wingdings" pitchFamily="2" charset="2"/>
                        <a:buChar char="q"/>
                      </a:pPr>
                      <a:r>
                        <a:rPr lang="es-ES_tradnl" dirty="0" smtClean="0">
                          <a:solidFill>
                            <a:schemeClr val="tx1"/>
                          </a:solidFill>
                          <a:latin typeface="Arial" pitchFamily="34" charset="0"/>
                          <a:cs typeface="Arial" pitchFamily="34" charset="0"/>
                        </a:rPr>
                        <a:t> </a:t>
                      </a:r>
                      <a:r>
                        <a:rPr lang="es-ES_tradnl" b="1" dirty="0" smtClean="0">
                          <a:solidFill>
                            <a:schemeClr val="tx1"/>
                          </a:solidFill>
                          <a:latin typeface="Arial" pitchFamily="34" charset="0"/>
                          <a:cs typeface="Arial" pitchFamily="34" charset="0"/>
                        </a:rPr>
                        <a:t>P. Físicas</a:t>
                      </a:r>
                      <a:endParaRPr lang="es-ES_tradnl" b="1" dirty="0">
                        <a:solidFill>
                          <a:schemeClr val="tx1"/>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r>
                        <a:rPr lang="es-ES_tradnl" dirty="0" smtClean="0">
                          <a:solidFill>
                            <a:srgbClr val="0000CC"/>
                          </a:solidFill>
                          <a:latin typeface="Arial" pitchFamily="34" charset="0"/>
                          <a:cs typeface="Arial" pitchFamily="34" charset="0"/>
                        </a:rPr>
                        <a:t>P. Físicas</a:t>
                      </a:r>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r>
                        <a:rPr lang="es-ES_tradnl" dirty="0" smtClean="0">
                          <a:solidFill>
                            <a:srgbClr val="0000CC"/>
                          </a:solidFill>
                          <a:latin typeface="Arial" pitchFamily="34" charset="0"/>
                          <a:cs typeface="Arial" pitchFamily="34" charset="0"/>
                        </a:rPr>
                        <a:t>             </a:t>
                      </a:r>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1"/>
                  </a:ext>
                </a:extLst>
              </a:tr>
              <a:tr h="1280160">
                <a:tc>
                  <a:txBody>
                    <a:bodyPr/>
                    <a:lstStyle/>
                    <a:p>
                      <a:pPr marL="342900" indent="-342900">
                        <a:buFont typeface="Wingdings" pitchFamily="2" charset="2"/>
                        <a:buChar char="q"/>
                      </a:pPr>
                      <a:r>
                        <a:rPr lang="es-ES_tradnl" dirty="0" smtClean="0">
                          <a:solidFill>
                            <a:schemeClr val="tx1"/>
                          </a:solidFill>
                          <a:latin typeface="Arial" pitchFamily="34" charset="0"/>
                          <a:cs typeface="Arial" pitchFamily="34" charset="0"/>
                        </a:rPr>
                        <a:t>Entidades </a:t>
                      </a:r>
                      <a:r>
                        <a:rPr lang="es-ES_tradnl" b="1" u="sng" dirty="0" smtClean="0">
                          <a:solidFill>
                            <a:schemeClr val="tx1"/>
                          </a:solidFill>
                          <a:latin typeface="Arial" pitchFamily="34" charset="0"/>
                          <a:cs typeface="Arial" pitchFamily="34" charset="0"/>
                        </a:rPr>
                        <a:t>sin</a:t>
                      </a:r>
                      <a:r>
                        <a:rPr lang="es-ES_tradnl" b="1" dirty="0" smtClean="0">
                          <a:solidFill>
                            <a:schemeClr val="tx1"/>
                          </a:solidFill>
                          <a:latin typeface="Arial" pitchFamily="34" charset="0"/>
                          <a:cs typeface="Arial" pitchFamily="34" charset="0"/>
                        </a:rPr>
                        <a:t> </a:t>
                      </a:r>
                      <a:r>
                        <a:rPr lang="es-ES_tradnl" dirty="0" smtClean="0">
                          <a:solidFill>
                            <a:schemeClr val="tx1"/>
                          </a:solidFill>
                          <a:latin typeface="Arial" pitchFamily="34" charset="0"/>
                          <a:cs typeface="Arial" pitchFamily="34" charset="0"/>
                        </a:rPr>
                        <a:t>personalidad</a:t>
                      </a:r>
                      <a:endParaRPr lang="es-ES_tradnl" dirty="0">
                        <a:solidFill>
                          <a:schemeClr val="tx1"/>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indent="-342900">
                        <a:buFont typeface="+mj-lt"/>
                        <a:buAutoNum type="arabicPeriod"/>
                      </a:pPr>
                      <a:r>
                        <a:rPr lang="es-ES_tradnl" b="1" dirty="0" smtClean="0">
                          <a:solidFill>
                            <a:srgbClr val="0000CC"/>
                          </a:solidFill>
                          <a:latin typeface="Arial" pitchFamily="34" charset="0"/>
                          <a:cs typeface="Arial" pitchFamily="34" charset="0"/>
                        </a:rPr>
                        <a:t>CB</a:t>
                      </a:r>
                      <a:endParaRPr lang="es-ES_tradnl" dirty="0" smtClean="0">
                        <a:solidFill>
                          <a:srgbClr val="FF0000"/>
                        </a:solidFill>
                        <a:latin typeface="Arial" pitchFamily="34" charset="0"/>
                        <a:cs typeface="Arial" pitchFamily="34" charset="0"/>
                      </a:endParaRPr>
                    </a:p>
                    <a:p>
                      <a:pPr marL="342900" indent="-342900">
                        <a:buFont typeface="+mj-lt"/>
                        <a:buAutoNum type="arabicPeriod"/>
                      </a:pPr>
                      <a:r>
                        <a:rPr lang="es-ES_tradnl" b="1" dirty="0" smtClean="0">
                          <a:solidFill>
                            <a:srgbClr val="0000CC"/>
                          </a:solidFill>
                          <a:latin typeface="Arial" pitchFamily="34" charset="0"/>
                          <a:cs typeface="Arial" pitchFamily="34" charset="0"/>
                        </a:rPr>
                        <a:t>HY</a:t>
                      </a:r>
                    </a:p>
                    <a:p>
                      <a:pPr marL="342900" indent="-342900">
                        <a:buFont typeface="+mj-lt"/>
                        <a:buAutoNum type="arabicPeriod"/>
                      </a:pPr>
                      <a:r>
                        <a:rPr lang="es-ES_tradnl" b="1" dirty="0" smtClean="0">
                          <a:solidFill>
                            <a:srgbClr val="0000CC"/>
                          </a:solidFill>
                          <a:latin typeface="Arial" pitchFamily="34" charset="0"/>
                          <a:cs typeface="Arial" pitchFamily="34" charset="0"/>
                        </a:rPr>
                        <a:t>Demás </a:t>
                      </a:r>
                      <a:r>
                        <a:rPr lang="es-ES_tradnl" b="0" dirty="0" smtClean="0">
                          <a:solidFill>
                            <a:srgbClr val="0000CC"/>
                          </a:solidFill>
                          <a:latin typeface="Arial" pitchFamily="34" charset="0"/>
                          <a:cs typeface="Arial" pitchFamily="34" charset="0"/>
                        </a:rPr>
                        <a:t>entidades del 35.4 LGT</a:t>
                      </a:r>
                    </a:p>
                    <a:p>
                      <a:pPr marL="342900" indent="-342900">
                        <a:buFont typeface="+mj-lt"/>
                        <a:buAutoNum type="arabicPeriod"/>
                      </a:pPr>
                      <a:endParaRPr lang="es-ES_tradnl" sz="900" dirty="0" smtClean="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mj-lt"/>
                        <a:buNone/>
                      </a:pPr>
                      <a:endParaRPr lang="es-ES_tradnl" b="1" dirty="0" smtClean="0">
                        <a:solidFill>
                          <a:srgbClr val="FF0000"/>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2"/>
                  </a:ext>
                </a:extLst>
              </a:tr>
              <a:tr h="2926080">
                <a:tc>
                  <a:txBody>
                    <a:bodyPr/>
                    <a:lstStyle/>
                    <a:p>
                      <a:pPr marL="342900" indent="-342900">
                        <a:buFont typeface="Wingdings" pitchFamily="2" charset="2"/>
                        <a:buChar char="q"/>
                      </a:pPr>
                      <a:r>
                        <a:rPr lang="es-ES_tradnl" b="1" dirty="0" smtClean="0">
                          <a:solidFill>
                            <a:schemeClr val="tx1"/>
                          </a:solidFill>
                          <a:latin typeface="Arial" pitchFamily="34" charset="0"/>
                          <a:cs typeface="Arial" pitchFamily="34" charset="0"/>
                        </a:rPr>
                        <a:t>P.</a:t>
                      </a:r>
                      <a:r>
                        <a:rPr lang="es-ES_tradnl" dirty="0" smtClean="0">
                          <a:solidFill>
                            <a:schemeClr val="tx1"/>
                          </a:solidFill>
                          <a:latin typeface="Arial" pitchFamily="34" charset="0"/>
                          <a:cs typeface="Arial" pitchFamily="34" charset="0"/>
                        </a:rPr>
                        <a:t> </a:t>
                      </a:r>
                      <a:r>
                        <a:rPr lang="es-ES_tradnl" b="1" dirty="0" smtClean="0">
                          <a:solidFill>
                            <a:schemeClr val="tx1"/>
                          </a:solidFill>
                          <a:latin typeface="Arial" pitchFamily="34" charset="0"/>
                          <a:cs typeface="Arial" pitchFamily="34" charset="0"/>
                        </a:rPr>
                        <a:t>Jurídicas</a:t>
                      </a:r>
                      <a:endParaRPr lang="es-ES_tradnl" b="1" dirty="0">
                        <a:solidFill>
                          <a:schemeClr val="tx1"/>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indent="-342900">
                        <a:buFont typeface="Wingdings" pitchFamily="2" charset="2"/>
                        <a:buChar char="v"/>
                      </a:pPr>
                      <a:r>
                        <a:rPr lang="es-ES_tradnl" b="1" dirty="0" smtClean="0">
                          <a:solidFill>
                            <a:srgbClr val="0000CC"/>
                          </a:solidFill>
                          <a:latin typeface="Arial" pitchFamily="34" charset="0"/>
                          <a:cs typeface="Arial" pitchFamily="34" charset="0"/>
                        </a:rPr>
                        <a:t>SC</a:t>
                      </a:r>
                      <a:r>
                        <a:rPr lang="es-ES_tradnl" dirty="0" smtClean="0">
                          <a:solidFill>
                            <a:srgbClr val="0000CC"/>
                          </a:solidFill>
                          <a:latin typeface="Arial" pitchFamily="34" charset="0"/>
                          <a:cs typeface="Arial" pitchFamily="34" charset="0"/>
                        </a:rPr>
                        <a:t> </a:t>
                      </a:r>
                      <a:r>
                        <a:rPr lang="es-ES_tradnl" b="1" u="sng" dirty="0" smtClean="0">
                          <a:solidFill>
                            <a:srgbClr val="0000CC"/>
                          </a:solidFill>
                          <a:latin typeface="Arial" pitchFamily="34" charset="0"/>
                          <a:cs typeface="Arial" pitchFamily="34" charset="0"/>
                        </a:rPr>
                        <a:t>sin</a:t>
                      </a:r>
                      <a:r>
                        <a:rPr lang="es-ES_tradnl" dirty="0" smtClean="0">
                          <a:solidFill>
                            <a:srgbClr val="0000CC"/>
                          </a:solidFill>
                          <a:latin typeface="Arial" pitchFamily="34" charset="0"/>
                          <a:cs typeface="Arial" pitchFamily="34" charset="0"/>
                        </a:rPr>
                        <a:t> objeto mercantil</a:t>
                      </a:r>
                      <a:r>
                        <a:rPr lang="es-ES_tradnl" dirty="0" smtClean="0">
                          <a:solidFill>
                            <a:srgbClr val="FF0000"/>
                          </a:solidFill>
                          <a:latin typeface="Arial" pitchFamily="34" charset="0"/>
                          <a:cs typeface="Arial" pitchFamily="34" charset="0"/>
                        </a:rPr>
                        <a:t>**</a:t>
                      </a:r>
                      <a:r>
                        <a:rPr lang="es-ES_tradnl" dirty="0" smtClean="0">
                          <a:solidFill>
                            <a:srgbClr val="0000CC"/>
                          </a:solidFill>
                          <a:latin typeface="Arial" pitchFamily="34" charset="0"/>
                          <a:cs typeface="Arial" pitchFamily="34" charset="0"/>
                        </a:rPr>
                        <a:t> , </a:t>
                      </a:r>
                      <a:r>
                        <a:rPr lang="es-ES_tradnl" b="1" dirty="0" smtClean="0">
                          <a:solidFill>
                            <a:srgbClr val="0000CC"/>
                          </a:solidFill>
                          <a:latin typeface="Arial" pitchFamily="34" charset="0"/>
                          <a:cs typeface="Arial" pitchFamily="34" charset="0"/>
                        </a:rPr>
                        <a:t>según CV de la DGT son </a:t>
                      </a:r>
                      <a:r>
                        <a:rPr lang="es-ES_tradnl" b="1" u="sng" dirty="0" smtClean="0">
                          <a:solidFill>
                            <a:srgbClr val="0000CC"/>
                          </a:solidFill>
                          <a:latin typeface="Arial" pitchFamily="34" charset="0"/>
                          <a:cs typeface="Arial" pitchFamily="34" charset="0"/>
                        </a:rPr>
                        <a:t>“las excluidas”</a:t>
                      </a:r>
                      <a:r>
                        <a:rPr lang="es-ES_tradnl" b="1" dirty="0" smtClean="0">
                          <a:solidFill>
                            <a:srgbClr val="0000CC"/>
                          </a:solidFill>
                          <a:latin typeface="Arial" pitchFamily="34" charset="0"/>
                          <a:cs typeface="Arial" pitchFamily="34" charset="0"/>
                        </a:rPr>
                        <a:t>:</a:t>
                      </a:r>
                    </a:p>
                    <a:p>
                      <a:pPr marL="342900" indent="-342900">
                        <a:buFont typeface="Wingdings" pitchFamily="2" charset="2"/>
                        <a:buChar char="§"/>
                      </a:pPr>
                      <a:r>
                        <a:rPr lang="es-ES" sz="1800" b="1" i="1" kern="1200" dirty="0" smtClean="0">
                          <a:solidFill>
                            <a:srgbClr val="FF0066"/>
                          </a:solidFill>
                          <a:latin typeface="+mn-lt"/>
                          <a:ea typeface="+mn-ea"/>
                          <a:cs typeface="+mn-cs"/>
                        </a:rPr>
                        <a:t>actividades agrícolas, ganaderas, forestales, mineras, pesqueras y</a:t>
                      </a:r>
                    </a:p>
                    <a:p>
                      <a:pPr marL="342900" indent="-342900">
                        <a:buFont typeface="Wingdings" pitchFamily="2" charset="2"/>
                        <a:buChar char="§"/>
                      </a:pPr>
                      <a:r>
                        <a:rPr lang="es-ES" sz="1800" b="1" i="1" kern="1200" dirty="0" smtClean="0">
                          <a:solidFill>
                            <a:srgbClr val="FF0066"/>
                          </a:solidFill>
                          <a:latin typeface="+mn-lt"/>
                          <a:ea typeface="+mn-ea"/>
                          <a:cs typeface="+mn-cs"/>
                        </a:rPr>
                        <a:t>Profesionales de la Ley 2/2007</a:t>
                      </a:r>
                      <a:endParaRPr lang="es-ES_tradnl" dirty="0" smtClean="0">
                        <a:solidFill>
                          <a:srgbClr val="0000CC"/>
                        </a:solidFill>
                        <a:latin typeface="Arial" pitchFamily="34" charset="0"/>
                        <a:cs typeface="Arial" pitchFamily="34" charset="0"/>
                      </a:endParaRPr>
                    </a:p>
                    <a:p>
                      <a:pPr marL="342900" indent="-342900">
                        <a:buFont typeface="Wingdings" pitchFamily="2" charset="2"/>
                        <a:buChar char="v"/>
                      </a:pPr>
                      <a:endParaRPr lang="es-ES_tradnl" dirty="0" smtClean="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342900" indent="-342900">
                        <a:buFont typeface="Wingdings" pitchFamily="2" charset="2"/>
                        <a:buChar char="v"/>
                      </a:pPr>
                      <a:r>
                        <a:rPr lang="es-ES_tradnl" b="1" dirty="0" smtClean="0">
                          <a:solidFill>
                            <a:srgbClr val="0000CC"/>
                          </a:solidFill>
                          <a:latin typeface="Arial" pitchFamily="34" charset="0"/>
                          <a:cs typeface="Arial" pitchFamily="34" charset="0"/>
                        </a:rPr>
                        <a:t>[Todas</a:t>
                      </a:r>
                      <a:r>
                        <a:rPr lang="es-ES_tradnl" dirty="0" smtClean="0">
                          <a:solidFill>
                            <a:srgbClr val="0000CC"/>
                          </a:solidFill>
                          <a:latin typeface="Arial" pitchFamily="34" charset="0"/>
                          <a:cs typeface="Arial" pitchFamily="34" charset="0"/>
                        </a:rPr>
                        <a:t> </a:t>
                      </a:r>
                      <a:r>
                        <a:rPr lang="es-ES_tradnl" b="0" u="sng" dirty="0" smtClean="0">
                          <a:solidFill>
                            <a:srgbClr val="0000CC"/>
                          </a:solidFill>
                          <a:latin typeface="Arial" pitchFamily="34" charset="0"/>
                          <a:cs typeface="Arial" pitchFamily="34" charset="0"/>
                        </a:rPr>
                        <a:t>salvo</a:t>
                      </a:r>
                      <a:r>
                        <a:rPr lang="es-ES_tradnl" dirty="0" smtClean="0">
                          <a:solidFill>
                            <a:srgbClr val="0000CC"/>
                          </a:solidFill>
                          <a:latin typeface="Arial" pitchFamily="34" charset="0"/>
                          <a:cs typeface="Arial" pitchFamily="34" charset="0"/>
                        </a:rPr>
                        <a:t> las SC </a:t>
                      </a:r>
                      <a:r>
                        <a:rPr lang="es-ES_tradnl" u="sng" dirty="0" smtClean="0">
                          <a:solidFill>
                            <a:srgbClr val="0000CC"/>
                          </a:solidFill>
                          <a:latin typeface="Arial" pitchFamily="34" charset="0"/>
                          <a:cs typeface="Arial" pitchFamily="34" charset="0"/>
                        </a:rPr>
                        <a:t>sin</a:t>
                      </a:r>
                      <a:r>
                        <a:rPr lang="es-ES_tradnl" baseline="0" dirty="0" smtClean="0">
                          <a:solidFill>
                            <a:srgbClr val="0000CC"/>
                          </a:solidFill>
                          <a:latin typeface="Arial" pitchFamily="34" charset="0"/>
                          <a:cs typeface="Arial" pitchFamily="34" charset="0"/>
                        </a:rPr>
                        <a:t> objeto Mercantil</a:t>
                      </a:r>
                      <a:r>
                        <a:rPr lang="es-ES_tradnl" baseline="0" dirty="0" smtClean="0">
                          <a:solidFill>
                            <a:srgbClr val="FF0000"/>
                          </a:solidFill>
                          <a:latin typeface="Arial" pitchFamily="34" charset="0"/>
                          <a:cs typeface="Arial" pitchFamily="34" charset="0"/>
                        </a:rPr>
                        <a:t>**</a:t>
                      </a:r>
                      <a:r>
                        <a:rPr lang="es-ES_tradnl" b="1" baseline="0" dirty="0" smtClean="0">
                          <a:solidFill>
                            <a:srgbClr val="0000CC"/>
                          </a:solidFill>
                          <a:latin typeface="Arial" pitchFamily="34" charset="0"/>
                          <a:cs typeface="Arial" pitchFamily="34" charset="0"/>
                        </a:rPr>
                        <a:t>]</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b="1" baseline="0" dirty="0" smtClean="0">
                          <a:solidFill>
                            <a:srgbClr val="FF0000"/>
                          </a:solidFill>
                          <a:latin typeface="Arial" pitchFamily="34" charset="0"/>
                          <a:cs typeface="Arial" pitchFamily="34" charset="0"/>
                        </a:rPr>
                        <a:t>SC </a:t>
                      </a:r>
                      <a:r>
                        <a:rPr lang="es-ES_tradnl" b="1" u="sng" baseline="0" dirty="0" smtClean="0">
                          <a:solidFill>
                            <a:srgbClr val="FF0000"/>
                          </a:solidFill>
                          <a:latin typeface="Arial" pitchFamily="34" charset="0"/>
                          <a:cs typeface="Arial" pitchFamily="34" charset="0"/>
                        </a:rPr>
                        <a:t>con</a:t>
                      </a:r>
                      <a:r>
                        <a:rPr lang="es-ES_tradnl" b="1" baseline="0" dirty="0" smtClean="0">
                          <a:solidFill>
                            <a:srgbClr val="FF0000"/>
                          </a:solidFill>
                          <a:latin typeface="Arial" pitchFamily="34" charset="0"/>
                          <a:cs typeface="Arial" pitchFamily="34" charset="0"/>
                        </a:rPr>
                        <a:t> objeto mercantil**</a:t>
                      </a:r>
                    </a:p>
                    <a:p>
                      <a:pPr marL="342900" indent="-342900">
                        <a:buFont typeface="+mj-lt"/>
                        <a:buAutoNum type="arabicPeriod"/>
                      </a:pPr>
                      <a:r>
                        <a:rPr lang="es-ES_tradnl" baseline="0" dirty="0" smtClean="0">
                          <a:solidFill>
                            <a:srgbClr val="0000CC"/>
                          </a:solidFill>
                          <a:latin typeface="Arial" pitchFamily="34" charset="0"/>
                          <a:cs typeface="Arial" pitchFamily="34" charset="0"/>
                        </a:rPr>
                        <a:t>SA</a:t>
                      </a:r>
                    </a:p>
                    <a:p>
                      <a:pPr marL="342900" indent="-342900">
                        <a:buFont typeface="+mj-lt"/>
                        <a:buAutoNum type="arabicPeriod"/>
                      </a:pPr>
                      <a:r>
                        <a:rPr lang="es-ES_tradnl" baseline="0" dirty="0" smtClean="0">
                          <a:solidFill>
                            <a:srgbClr val="0000CC"/>
                          </a:solidFill>
                          <a:latin typeface="Arial" pitchFamily="34" charset="0"/>
                          <a:cs typeface="Arial" pitchFamily="34" charset="0"/>
                        </a:rPr>
                        <a:t>SL</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b="1" dirty="0" smtClean="0">
                          <a:solidFill>
                            <a:srgbClr val="0000CC"/>
                          </a:solidFill>
                          <a:latin typeface="Arial" pitchFamily="34" charset="0"/>
                          <a:cs typeface="Arial" pitchFamily="34" charset="0"/>
                        </a:rPr>
                        <a:t>SAT</a:t>
                      </a:r>
                    </a:p>
                    <a:p>
                      <a:pPr marL="342900" indent="-342900">
                        <a:buFont typeface="+mj-lt"/>
                        <a:buAutoNum type="arabicPeriod"/>
                      </a:pPr>
                      <a:r>
                        <a:rPr lang="es-ES_tradnl" baseline="0" dirty="0" smtClean="0">
                          <a:solidFill>
                            <a:srgbClr val="0000CC"/>
                          </a:solidFill>
                          <a:latin typeface="Arial" pitchFamily="34" charset="0"/>
                          <a:cs typeface="Arial" pitchFamily="34" charset="0"/>
                        </a:rPr>
                        <a:t>Cooperativas</a:t>
                      </a:r>
                    </a:p>
                    <a:p>
                      <a:pPr marL="342900" indent="-342900">
                        <a:buFont typeface="+mj-lt"/>
                        <a:buAutoNum type="arabicPeriod"/>
                      </a:pPr>
                      <a:r>
                        <a:rPr lang="es-ES_tradnl" baseline="0" dirty="0" smtClean="0">
                          <a:solidFill>
                            <a:srgbClr val="0000CC"/>
                          </a:solidFill>
                          <a:latin typeface="Arial" pitchFamily="34" charset="0"/>
                          <a:cs typeface="Arial" pitchFamily="34" charset="0"/>
                        </a:rPr>
                        <a:t>S Colectivas</a:t>
                      </a:r>
                    </a:p>
                    <a:p>
                      <a:pPr marL="342900" indent="-342900">
                        <a:buFont typeface="+mj-lt"/>
                        <a:buAutoNum type="arabicPeriod"/>
                      </a:pPr>
                      <a:r>
                        <a:rPr lang="es-ES_tradnl" baseline="0" dirty="0" smtClean="0">
                          <a:solidFill>
                            <a:srgbClr val="0000CC"/>
                          </a:solidFill>
                          <a:latin typeface="Arial" pitchFamily="34" charset="0"/>
                          <a:cs typeface="Arial" pitchFamily="34" charset="0"/>
                        </a:rPr>
                        <a:t>S Comanditarias</a:t>
                      </a:r>
                    </a:p>
                    <a:p>
                      <a:pPr marL="342900" indent="-342900">
                        <a:buFont typeface="+mj-lt"/>
                        <a:buAutoNum type="arabicPeriod"/>
                      </a:pPr>
                      <a:r>
                        <a:rPr lang="es-ES_tradnl" baseline="0" dirty="0" smtClean="0">
                          <a:solidFill>
                            <a:srgbClr val="0000CC"/>
                          </a:solidFill>
                          <a:latin typeface="Arial" pitchFamily="34" charset="0"/>
                          <a:cs typeface="Arial" pitchFamily="34" charset="0"/>
                        </a:rPr>
                        <a:t>Entes Públicos (exentos)</a:t>
                      </a:r>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bl>
          </a:graphicData>
        </a:graphic>
      </p:graphicFrame>
      <p:sp>
        <p:nvSpPr>
          <p:cNvPr id="8" name="7 Rectángulo"/>
          <p:cNvSpPr/>
          <p:nvPr/>
        </p:nvSpPr>
        <p:spPr>
          <a:xfrm>
            <a:off x="156017" y="6019800"/>
            <a:ext cx="9673783" cy="646331"/>
          </a:xfrm>
          <a:prstGeom prst="rect">
            <a:avLst/>
          </a:prstGeom>
        </p:spPr>
        <p:txBody>
          <a:bodyPr wrap="square">
            <a:spAutoFit/>
          </a:bodyPr>
          <a:lstStyle/>
          <a:p>
            <a:r>
              <a:rPr lang="es-ES_tradnl" sz="1800" u="sng" dirty="0" smtClean="0">
                <a:solidFill>
                  <a:srgbClr val="FFFF00"/>
                </a:solidFill>
                <a:latin typeface="+mn-lt"/>
              </a:rPr>
              <a:t>Sociedades Civiles</a:t>
            </a:r>
            <a:r>
              <a:rPr lang="es-ES_tradnl" sz="1800" dirty="0" smtClean="0">
                <a:solidFill>
                  <a:srgbClr val="FFFF00"/>
                </a:solidFill>
                <a:latin typeface="+mn-lt"/>
              </a:rPr>
              <a:t>  con personalidad jurídica y objeto mercantil</a:t>
            </a:r>
            <a:r>
              <a:rPr lang="es-ES_tradnl" sz="1800" b="0" dirty="0" smtClean="0">
                <a:latin typeface="+mn-lt"/>
              </a:rPr>
              <a:t>: </a:t>
            </a:r>
            <a:r>
              <a:rPr lang="es-ES_tradnl" sz="1800" u="sng" dirty="0" smtClean="0">
                <a:latin typeface="+mn-lt"/>
              </a:rPr>
              <a:t>Desde 2016</a:t>
            </a:r>
            <a:r>
              <a:rPr lang="es-ES_tradnl" sz="1800" dirty="0" smtClean="0">
                <a:latin typeface="+mn-lt"/>
              </a:rPr>
              <a:t> pasan a ser  contribuyentes del IS </a:t>
            </a:r>
            <a:r>
              <a:rPr lang="es-ES_tradnl" sz="1800" dirty="0" smtClean="0">
                <a:solidFill>
                  <a:srgbClr val="FFFF66"/>
                </a:solidFill>
                <a:latin typeface="+mn-lt"/>
              </a:rPr>
              <a:t>(arts. 6, 7 y DT 34ª.a) NLIS)</a:t>
            </a:r>
            <a:endParaRPr lang="es-ES_tradnl" sz="1800" dirty="0">
              <a:solidFill>
                <a:srgbClr val="FFFF66"/>
              </a:solidFill>
              <a:latin typeface="+mn-lt"/>
            </a:endParaRPr>
          </a:p>
        </p:txBody>
      </p:sp>
      <p:sp>
        <p:nvSpPr>
          <p:cNvPr id="9" name="Rectangle 2"/>
          <p:cNvSpPr txBox="1">
            <a:spLocks noChangeArrowheads="1"/>
          </p:cNvSpPr>
          <p:nvPr/>
        </p:nvSpPr>
        <p:spPr>
          <a:xfrm>
            <a:off x="0" y="44450"/>
            <a:ext cx="9906000" cy="488950"/>
          </a:xfrm>
          <a:prstGeom prst="rect">
            <a:avLst/>
          </a:prstGeom>
          <a:solidFill>
            <a:schemeClr val="tx2"/>
          </a:solidFill>
          <a:ln w="28575">
            <a:solidFill>
              <a:schemeClr val="tx1"/>
            </a:solidFill>
          </a:ln>
        </p:spPr>
        <p:txBody>
          <a:bodyPr/>
          <a:lstStyle/>
          <a:p>
            <a:pPr algn="ctr"/>
            <a:r>
              <a:rPr lang="es-ES_tradnl" sz="2800" u="sng" dirty="0" smtClean="0">
                <a:solidFill>
                  <a:srgbClr val="FF0000"/>
                </a:solidFill>
                <a:latin typeface="Arial" pitchFamily="34" charset="0"/>
              </a:rPr>
              <a:t>CB Y SC desde 2016</a:t>
            </a:r>
            <a:r>
              <a:rPr lang="es-ES_tradnl" sz="2800" dirty="0" smtClean="0">
                <a:solidFill>
                  <a:srgbClr val="FF0000"/>
                </a:solidFill>
                <a:latin typeface="Arial" pitchFamily="34" charset="0"/>
              </a:rPr>
              <a:t> (RESUMEN):</a:t>
            </a:r>
            <a:endParaRPr lang="es-ES_tradnl" sz="2800" dirty="0">
              <a:solidFill>
                <a:srgbClr val="FF0000"/>
              </a:solidFill>
              <a:latin typeface="Arial" pitchFamily="34" charset="0"/>
            </a:endParaRPr>
          </a:p>
        </p:txBody>
      </p:sp>
    </p:spTree>
    <p:extLst>
      <p:ext uri="{BB962C8B-B14F-4D97-AF65-F5344CB8AC3E}">
        <p14:creationId xmlns="" xmlns:p14="http://schemas.microsoft.com/office/powerpoint/2010/main" val="803688593"/>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0" name="3 Marcador de número de diapositiva"/>
          <p:cNvSpPr>
            <a:spLocks noGrp="1"/>
          </p:cNvSpPr>
          <p:nvPr>
            <p:ph type="sldNum" sz="quarter" idx="12"/>
          </p:nvPr>
        </p:nvSpPr>
        <p:spPr>
          <a:xfrm>
            <a:off x="7518400" y="6305550"/>
            <a:ext cx="2311400" cy="476250"/>
          </a:xfrm>
        </p:spPr>
        <p:txBody>
          <a:bodyPr/>
          <a:lstStyle/>
          <a:p>
            <a:pPr>
              <a:defRPr/>
            </a:pPr>
            <a:fld id="{9AAEE5A9-D70F-4287-BFDE-6FE09212683A}" type="slidenum">
              <a:rPr lang="es-ES_tradnl">
                <a:solidFill>
                  <a:srgbClr val="000000"/>
                </a:solidFill>
                <a:effectLst/>
              </a:rPr>
              <a:pPr>
                <a:defRPr/>
              </a:pPr>
              <a:t>110</a:t>
            </a:fld>
            <a:endParaRPr lang="es-ES_tradnl" dirty="0">
              <a:solidFill>
                <a:srgbClr val="000000"/>
              </a:solidFill>
              <a:effectLst/>
            </a:endParaRPr>
          </a:p>
        </p:txBody>
      </p:sp>
      <p:sp>
        <p:nvSpPr>
          <p:cNvPr id="7171" name="Rectangle 469"/>
          <p:cNvSpPr>
            <a:spLocks noChangeArrowheads="1"/>
          </p:cNvSpPr>
          <p:nvPr/>
        </p:nvSpPr>
        <p:spPr bwMode="auto">
          <a:xfrm>
            <a:off x="1456665" y="89356"/>
            <a:ext cx="7401065" cy="215444"/>
          </a:xfrm>
          <a:prstGeom prst="rect">
            <a:avLst/>
          </a:prstGeom>
          <a:noFill/>
          <a:ln w="9525">
            <a:noFill/>
            <a:miter lim="800000"/>
            <a:headEnd/>
            <a:tailEnd/>
          </a:ln>
        </p:spPr>
        <p:txBody>
          <a:bodyPr wrap="none" lIns="0" tIns="0" rIns="0" bIns="0">
            <a:spAutoFit/>
          </a:bodyPr>
          <a:lstStyle/>
          <a:p>
            <a:pPr eaLnBrk="0" hangingPunct="0"/>
            <a:r>
              <a:rPr lang="es-ES_tradnl" sz="1400" b="1" dirty="0">
                <a:solidFill>
                  <a:srgbClr val="FF0000"/>
                </a:solidFill>
              </a:rPr>
              <a:t>METODOS DE AMORTIZACIÓN :    AMORTIZACIÓN LINEAL SEGÚN TABLAS</a:t>
            </a:r>
            <a:endParaRPr lang="es-ES_tradnl" sz="1400" b="1" dirty="0">
              <a:solidFill>
                <a:srgbClr val="000000"/>
              </a:solidFill>
            </a:endParaRPr>
          </a:p>
        </p:txBody>
      </p:sp>
      <p:sp>
        <p:nvSpPr>
          <p:cNvPr id="7172" name="Rectangle 471"/>
          <p:cNvSpPr>
            <a:spLocks noChangeArrowheads="1"/>
          </p:cNvSpPr>
          <p:nvPr/>
        </p:nvSpPr>
        <p:spPr bwMode="auto">
          <a:xfrm>
            <a:off x="2939125" y="865189"/>
            <a:ext cx="6756658" cy="609398"/>
          </a:xfrm>
          <a:prstGeom prst="rect">
            <a:avLst/>
          </a:prstGeom>
          <a:noFill/>
          <a:ln w="9525">
            <a:noFill/>
            <a:miter lim="800000"/>
            <a:headEnd/>
            <a:tailEnd/>
          </a:ln>
        </p:spPr>
        <p:txBody>
          <a:bodyPr wrap="none" lIns="0" tIns="0" rIns="0" bIns="0">
            <a:spAutoFit/>
          </a:bodyPr>
          <a:lstStyle/>
          <a:p>
            <a:pPr eaLnBrk="0" hangingPunct="0"/>
            <a:r>
              <a:rPr lang="es-ES_tradnl" sz="1100" dirty="0">
                <a:solidFill>
                  <a:srgbClr val="000000"/>
                </a:solidFill>
              </a:rPr>
              <a:t>Cuando sea el resultado de aplicar al precio de adquisición o coste de producción del</a:t>
            </a:r>
            <a:endParaRPr lang="es-ES_tradnl" sz="1100" dirty="0"/>
          </a:p>
          <a:p>
            <a:pPr eaLnBrk="0" hangingPunct="0">
              <a:spcBef>
                <a:spcPct val="30000"/>
              </a:spcBef>
            </a:pPr>
            <a:r>
              <a:rPr lang="es-ES_tradnl" sz="1100" dirty="0">
                <a:solidFill>
                  <a:srgbClr val="000000"/>
                </a:solidFill>
              </a:rPr>
              <a:t>elemento patrimonial </a:t>
            </a:r>
            <a:r>
              <a:rPr lang="es-ES_tradnl" sz="1100" b="1" dirty="0">
                <a:solidFill>
                  <a:srgbClr val="0000FF"/>
                </a:solidFill>
              </a:rPr>
              <a:t>un coeficiente de amortización que se encuentre entre el </a:t>
            </a:r>
          </a:p>
          <a:p>
            <a:pPr eaLnBrk="0" hangingPunct="0">
              <a:spcBef>
                <a:spcPct val="30000"/>
              </a:spcBef>
            </a:pPr>
            <a:r>
              <a:rPr lang="es-ES_tradnl" sz="1100" b="1" dirty="0">
                <a:solidFill>
                  <a:srgbClr val="0000FF"/>
                </a:solidFill>
              </a:rPr>
              <a:t>máximo y el mínimo fijado en las   </a:t>
            </a:r>
            <a:r>
              <a:rPr lang="es-ES_tradnl" sz="1100" b="1" i="1" dirty="0">
                <a:solidFill>
                  <a:srgbClr val="0000FF"/>
                </a:solidFill>
              </a:rPr>
              <a:t>tablas oficialmente aprobadas</a:t>
            </a:r>
            <a:r>
              <a:rPr lang="es-ES_tradnl" sz="1100" dirty="0">
                <a:solidFill>
                  <a:srgbClr val="0000FF"/>
                </a:solidFill>
              </a:rPr>
              <a:t>   </a:t>
            </a:r>
            <a:r>
              <a:rPr lang="es-ES_tradnl" sz="1100" b="1" dirty="0">
                <a:solidFill>
                  <a:srgbClr val="FF33CC"/>
                </a:solidFill>
              </a:rPr>
              <a:t>(Art. </a:t>
            </a:r>
            <a:r>
              <a:rPr lang="es-ES_tradnl" sz="1100" b="1" dirty="0" smtClean="0">
                <a:solidFill>
                  <a:srgbClr val="FF33CC"/>
                </a:solidFill>
              </a:rPr>
              <a:t> 4.1 R)</a:t>
            </a:r>
            <a:endParaRPr lang="es-ES_tradnl" sz="1100" b="1" dirty="0">
              <a:solidFill>
                <a:srgbClr val="FF33CC"/>
              </a:solidFill>
            </a:endParaRPr>
          </a:p>
        </p:txBody>
      </p:sp>
      <p:sp>
        <p:nvSpPr>
          <p:cNvPr id="7173" name="Rectangle 498"/>
          <p:cNvSpPr>
            <a:spLocks noChangeArrowheads="1"/>
          </p:cNvSpPr>
          <p:nvPr/>
        </p:nvSpPr>
        <p:spPr bwMode="auto">
          <a:xfrm>
            <a:off x="2579688" y="3703638"/>
            <a:ext cx="6759864" cy="169277"/>
          </a:xfrm>
          <a:prstGeom prst="rect">
            <a:avLst/>
          </a:prstGeom>
          <a:noFill/>
          <a:ln w="9525">
            <a:noFill/>
            <a:miter lim="800000"/>
            <a:headEnd/>
            <a:tailEnd/>
          </a:ln>
        </p:spPr>
        <p:txBody>
          <a:bodyPr wrap="none" lIns="0" tIns="0" rIns="0" bIns="0">
            <a:spAutoFit/>
          </a:bodyPr>
          <a:lstStyle/>
          <a:p>
            <a:pPr eaLnBrk="0" hangingPunct="0"/>
            <a:r>
              <a:rPr lang="es-ES_tradnl" sz="1100" b="1" i="1" dirty="0">
                <a:solidFill>
                  <a:srgbClr val="FF0000"/>
                </a:solidFill>
              </a:rPr>
              <a:t>Elementos </a:t>
            </a:r>
            <a:r>
              <a:rPr lang="es-ES_tradnl" sz="1100" b="1" i="1" u="sng" dirty="0" smtClean="0">
                <a:solidFill>
                  <a:srgbClr val="FF0000"/>
                </a:solidFill>
              </a:rPr>
              <a:t>usados</a:t>
            </a:r>
            <a:r>
              <a:rPr lang="es-ES_tradnl" sz="1100" b="1" i="1" dirty="0" smtClean="0">
                <a:solidFill>
                  <a:srgbClr val="FF0000"/>
                </a:solidFill>
              </a:rPr>
              <a:t>:</a:t>
            </a:r>
            <a:r>
              <a:rPr lang="es-ES_tradnl" sz="1100" i="1" dirty="0" smtClean="0">
                <a:solidFill>
                  <a:srgbClr val="000000"/>
                </a:solidFill>
              </a:rPr>
              <a:t> </a:t>
            </a:r>
            <a:r>
              <a:rPr lang="es-ES_tradnl" sz="1100" b="1" dirty="0">
                <a:solidFill>
                  <a:srgbClr val="FF33CC"/>
                </a:solidFill>
              </a:rPr>
              <a:t>(Art. </a:t>
            </a:r>
            <a:r>
              <a:rPr lang="es-ES_tradnl" sz="1100" b="1" dirty="0" smtClean="0">
                <a:solidFill>
                  <a:srgbClr val="FF33CC"/>
                </a:solidFill>
              </a:rPr>
              <a:t> 4.3 R) </a:t>
            </a:r>
            <a:r>
              <a:rPr lang="es-ES_tradnl" sz="1100" dirty="0" smtClean="0">
                <a:solidFill>
                  <a:srgbClr val="000000"/>
                </a:solidFill>
              </a:rPr>
              <a:t>el </a:t>
            </a:r>
            <a:r>
              <a:rPr lang="es-ES_tradnl" sz="1100" dirty="0">
                <a:solidFill>
                  <a:srgbClr val="000000"/>
                </a:solidFill>
              </a:rPr>
              <a:t>cálculo de la amortización podrá hacerse según </a:t>
            </a:r>
            <a:r>
              <a:rPr lang="es-ES_tradnl" sz="1100" dirty="0" smtClean="0">
                <a:solidFill>
                  <a:srgbClr val="000000"/>
                </a:solidFill>
              </a:rPr>
              <a:t>:</a:t>
            </a:r>
            <a:endParaRPr lang="es-ES_tradnl" sz="1100" dirty="0">
              <a:solidFill>
                <a:srgbClr val="000000"/>
              </a:solidFill>
            </a:endParaRPr>
          </a:p>
        </p:txBody>
      </p:sp>
      <p:sp>
        <p:nvSpPr>
          <p:cNvPr id="7174" name="Rectangle 503"/>
          <p:cNvSpPr>
            <a:spLocks noChangeArrowheads="1"/>
          </p:cNvSpPr>
          <p:nvPr/>
        </p:nvSpPr>
        <p:spPr bwMode="auto">
          <a:xfrm>
            <a:off x="2590800" y="4038600"/>
            <a:ext cx="5102359" cy="169277"/>
          </a:xfrm>
          <a:prstGeom prst="rect">
            <a:avLst/>
          </a:prstGeom>
          <a:noFill/>
          <a:ln w="9525">
            <a:noFill/>
            <a:miter lim="800000"/>
            <a:headEnd/>
            <a:tailEnd/>
          </a:ln>
        </p:spPr>
        <p:txBody>
          <a:bodyPr wrap="none" lIns="0" tIns="0" rIns="0" bIns="0">
            <a:spAutoFit/>
          </a:bodyPr>
          <a:lstStyle/>
          <a:p>
            <a:pPr eaLnBrk="0" hangingPunct="0"/>
            <a:r>
              <a:rPr lang="es-ES_tradnl" sz="1100" dirty="0">
                <a:solidFill>
                  <a:srgbClr val="000000"/>
                </a:solidFill>
              </a:rPr>
              <a:t>a)   Aplicar al precio de adquisición hasta el</a:t>
            </a:r>
            <a:r>
              <a:rPr lang="es-ES_tradnl" sz="1100" b="1" dirty="0">
                <a:solidFill>
                  <a:srgbClr val="000000"/>
                </a:solidFill>
              </a:rPr>
              <a:t> </a:t>
            </a:r>
            <a:r>
              <a:rPr lang="es-ES_tradnl" sz="1100" b="1" dirty="0">
                <a:solidFill>
                  <a:srgbClr val="0000FF"/>
                </a:solidFill>
              </a:rPr>
              <a:t>doble del C. Máximo</a:t>
            </a:r>
          </a:p>
        </p:txBody>
      </p:sp>
      <p:sp>
        <p:nvSpPr>
          <p:cNvPr id="7175" name="AutoShape 516"/>
          <p:cNvSpPr>
            <a:spLocks noChangeArrowheads="1"/>
          </p:cNvSpPr>
          <p:nvPr/>
        </p:nvSpPr>
        <p:spPr bwMode="auto">
          <a:xfrm>
            <a:off x="412750" y="611188"/>
            <a:ext cx="1754188" cy="684212"/>
          </a:xfrm>
          <a:prstGeom prst="roundRect">
            <a:avLst>
              <a:gd name="adj" fmla="val 16667"/>
            </a:avLst>
          </a:prstGeom>
          <a:solidFill>
            <a:srgbClr val="EAEAEA"/>
          </a:solidFill>
          <a:ln w="9525">
            <a:solidFill>
              <a:srgbClr val="009900"/>
            </a:solidFill>
            <a:round/>
            <a:headEnd/>
            <a:tailEnd/>
          </a:ln>
        </p:spPr>
        <p:txBody>
          <a:bodyPr wrap="none" anchor="ctr"/>
          <a:lstStyle/>
          <a:p>
            <a:pPr eaLnBrk="0" hangingPunct="0"/>
            <a:endParaRPr lang="es-ES_tradnl" sz="1100"/>
          </a:p>
        </p:txBody>
      </p:sp>
      <p:sp>
        <p:nvSpPr>
          <p:cNvPr id="7176" name="Rectangle 517"/>
          <p:cNvSpPr>
            <a:spLocks noChangeArrowheads="1"/>
          </p:cNvSpPr>
          <p:nvPr/>
        </p:nvSpPr>
        <p:spPr bwMode="auto">
          <a:xfrm>
            <a:off x="675151" y="725488"/>
            <a:ext cx="1231106" cy="423193"/>
          </a:xfrm>
          <a:prstGeom prst="rect">
            <a:avLst/>
          </a:prstGeom>
          <a:noFill/>
          <a:ln w="9525">
            <a:noFill/>
            <a:miter lim="800000"/>
            <a:headEnd/>
            <a:tailEnd/>
          </a:ln>
        </p:spPr>
        <p:txBody>
          <a:bodyPr wrap="none" lIns="0" tIns="0" rIns="0" bIns="0">
            <a:spAutoFit/>
          </a:bodyPr>
          <a:lstStyle/>
          <a:p>
            <a:pPr algn="ctr" eaLnBrk="0" hangingPunct="0"/>
            <a:r>
              <a:rPr lang="es-ES_tradnl" sz="1100" b="1">
                <a:solidFill>
                  <a:srgbClr val="0000FF"/>
                </a:solidFill>
              </a:rPr>
              <a:t>DEPRECIACIÓN</a:t>
            </a:r>
          </a:p>
          <a:p>
            <a:pPr algn="ctr" eaLnBrk="0" hangingPunct="0">
              <a:spcBef>
                <a:spcPct val="50000"/>
              </a:spcBef>
            </a:pPr>
            <a:r>
              <a:rPr lang="es-ES_tradnl" sz="1100" b="1">
                <a:solidFill>
                  <a:srgbClr val="0000FF"/>
                </a:solidFill>
              </a:rPr>
              <a:t>EFECTIVA</a:t>
            </a:r>
            <a:endParaRPr lang="es-ES_tradnl" sz="1100"/>
          </a:p>
        </p:txBody>
      </p:sp>
      <p:sp>
        <p:nvSpPr>
          <p:cNvPr id="7177" name="AutoShape 518"/>
          <p:cNvSpPr>
            <a:spLocks noChangeArrowheads="1"/>
          </p:cNvSpPr>
          <p:nvPr/>
        </p:nvSpPr>
        <p:spPr bwMode="auto">
          <a:xfrm rot="-5400000">
            <a:off x="2348310" y="864791"/>
            <a:ext cx="431800" cy="175419"/>
          </a:xfrm>
          <a:prstGeom prst="downArrow">
            <a:avLst>
              <a:gd name="adj1" fmla="val 45833"/>
              <a:gd name="adj2" fmla="val 58333"/>
            </a:avLst>
          </a:prstGeom>
          <a:noFill/>
          <a:ln w="9525">
            <a:solidFill>
              <a:srgbClr val="009900"/>
            </a:solidFill>
            <a:miter lim="800000"/>
            <a:headEnd/>
            <a:tailEnd/>
          </a:ln>
        </p:spPr>
        <p:txBody>
          <a:bodyPr vert="eaVert" wrap="none" anchor="ctr"/>
          <a:lstStyle/>
          <a:p>
            <a:pPr algn="ctr" eaLnBrk="0" hangingPunct="0"/>
            <a:endParaRPr lang="es-ES" sz="1100"/>
          </a:p>
        </p:txBody>
      </p:sp>
      <p:grpSp>
        <p:nvGrpSpPr>
          <p:cNvPr id="2" name="Group 581"/>
          <p:cNvGrpSpPr>
            <a:grpSpLocks/>
          </p:cNvGrpSpPr>
          <p:nvPr/>
        </p:nvGrpSpPr>
        <p:grpSpPr bwMode="auto">
          <a:xfrm>
            <a:off x="412750" y="1971676"/>
            <a:ext cx="1871133" cy="684213"/>
            <a:chOff x="192" y="1242"/>
            <a:chExt cx="1088" cy="431"/>
          </a:xfrm>
        </p:grpSpPr>
        <p:sp>
          <p:nvSpPr>
            <p:cNvPr id="7196" name="AutoShape 519"/>
            <p:cNvSpPr>
              <a:spLocks noChangeArrowheads="1"/>
            </p:cNvSpPr>
            <p:nvPr/>
          </p:nvSpPr>
          <p:spPr bwMode="auto">
            <a:xfrm>
              <a:off x="192" y="1242"/>
              <a:ext cx="1088" cy="431"/>
            </a:xfrm>
            <a:prstGeom prst="roundRect">
              <a:avLst>
                <a:gd name="adj" fmla="val 16667"/>
              </a:avLst>
            </a:prstGeom>
            <a:solidFill>
              <a:srgbClr val="EAEAEA"/>
            </a:solidFill>
            <a:ln w="9525">
              <a:solidFill>
                <a:srgbClr val="009900"/>
              </a:solidFill>
              <a:round/>
              <a:headEnd/>
              <a:tailEnd/>
            </a:ln>
          </p:spPr>
          <p:txBody>
            <a:bodyPr wrap="none" anchor="ctr"/>
            <a:lstStyle/>
            <a:p>
              <a:pPr eaLnBrk="0" hangingPunct="0"/>
              <a:endParaRPr lang="es-ES_tradnl" sz="1100"/>
            </a:p>
          </p:txBody>
        </p:sp>
        <p:sp>
          <p:nvSpPr>
            <p:cNvPr id="7197" name="Rectangle 520"/>
            <p:cNvSpPr>
              <a:spLocks noChangeArrowheads="1"/>
            </p:cNvSpPr>
            <p:nvPr/>
          </p:nvSpPr>
          <p:spPr bwMode="auto">
            <a:xfrm>
              <a:off x="338" y="1314"/>
              <a:ext cx="796" cy="267"/>
            </a:xfrm>
            <a:prstGeom prst="rect">
              <a:avLst/>
            </a:prstGeom>
            <a:noFill/>
            <a:ln w="9525">
              <a:noFill/>
              <a:miter lim="800000"/>
              <a:headEnd/>
              <a:tailEnd/>
            </a:ln>
          </p:spPr>
          <p:txBody>
            <a:bodyPr wrap="none" lIns="0" tIns="0" rIns="0" bIns="0">
              <a:spAutoFit/>
            </a:bodyPr>
            <a:lstStyle/>
            <a:p>
              <a:pPr algn="ctr" eaLnBrk="0" hangingPunct="0"/>
              <a:r>
                <a:rPr lang="es-ES_tradnl" sz="1100" b="1">
                  <a:solidFill>
                    <a:srgbClr val="0000FF"/>
                  </a:solidFill>
                </a:rPr>
                <a:t>PROCEDIMIENTO</a:t>
              </a:r>
            </a:p>
            <a:p>
              <a:pPr algn="ctr" eaLnBrk="0" hangingPunct="0">
                <a:spcBef>
                  <a:spcPct val="50000"/>
                </a:spcBef>
              </a:pPr>
              <a:r>
                <a:rPr lang="es-ES_tradnl" sz="1100" b="1">
                  <a:solidFill>
                    <a:srgbClr val="0000FF"/>
                  </a:solidFill>
                </a:rPr>
                <a:t>DE CÁLCULO</a:t>
              </a:r>
              <a:endParaRPr lang="es-ES_tradnl" sz="1100"/>
            </a:p>
          </p:txBody>
        </p:sp>
      </p:grpSp>
      <p:sp>
        <p:nvSpPr>
          <p:cNvPr id="7179" name="Rectangle 483"/>
          <p:cNvSpPr>
            <a:spLocks noChangeArrowheads="1"/>
          </p:cNvSpPr>
          <p:nvPr/>
        </p:nvSpPr>
        <p:spPr bwMode="auto">
          <a:xfrm>
            <a:off x="3260726" y="2209800"/>
            <a:ext cx="6503383" cy="169277"/>
          </a:xfrm>
          <a:prstGeom prst="rect">
            <a:avLst/>
          </a:prstGeom>
          <a:noFill/>
          <a:ln w="9525">
            <a:noFill/>
            <a:miter lim="800000"/>
            <a:headEnd/>
            <a:tailEnd/>
          </a:ln>
        </p:spPr>
        <p:txBody>
          <a:bodyPr wrap="none" lIns="0" tIns="0" rIns="0" bIns="0">
            <a:spAutoFit/>
          </a:bodyPr>
          <a:lstStyle/>
          <a:p>
            <a:pPr eaLnBrk="0" hangingPunct="0"/>
            <a:r>
              <a:rPr lang="es-ES_tradnl" sz="1100" dirty="0">
                <a:solidFill>
                  <a:srgbClr val="000000"/>
                </a:solidFill>
              </a:rPr>
              <a:t>a)   Localizar en la tabla el elemento con su </a:t>
            </a:r>
            <a:r>
              <a:rPr lang="es-ES_tradnl" sz="1100" b="1" dirty="0">
                <a:solidFill>
                  <a:srgbClr val="0000FF"/>
                </a:solidFill>
              </a:rPr>
              <a:t>coeficiente máximo y período máximo</a:t>
            </a:r>
          </a:p>
        </p:txBody>
      </p:sp>
      <p:sp>
        <p:nvSpPr>
          <p:cNvPr id="7180" name="Rectangle 521"/>
          <p:cNvSpPr>
            <a:spLocks noChangeArrowheads="1"/>
          </p:cNvSpPr>
          <p:nvPr/>
        </p:nvSpPr>
        <p:spPr bwMode="auto">
          <a:xfrm>
            <a:off x="3260725" y="2508251"/>
            <a:ext cx="3039294" cy="169277"/>
          </a:xfrm>
          <a:prstGeom prst="rect">
            <a:avLst/>
          </a:prstGeom>
          <a:noFill/>
          <a:ln w="9525">
            <a:noFill/>
            <a:miter lim="800000"/>
            <a:headEnd/>
            <a:tailEnd/>
          </a:ln>
        </p:spPr>
        <p:txBody>
          <a:bodyPr wrap="none" lIns="0" tIns="0" rIns="0" bIns="0">
            <a:spAutoFit/>
          </a:bodyPr>
          <a:lstStyle/>
          <a:p>
            <a:pPr eaLnBrk="0" hangingPunct="0"/>
            <a:r>
              <a:rPr lang="es-ES_tradnl" sz="1100">
                <a:solidFill>
                  <a:srgbClr val="000000"/>
                </a:solidFill>
              </a:rPr>
              <a:t>b)   Determinar el porcentaje a aplicar</a:t>
            </a:r>
          </a:p>
        </p:txBody>
      </p:sp>
      <p:sp>
        <p:nvSpPr>
          <p:cNvPr id="7181" name="Rectangle 522"/>
          <p:cNvSpPr>
            <a:spLocks noChangeArrowheads="1"/>
          </p:cNvSpPr>
          <p:nvPr/>
        </p:nvSpPr>
        <p:spPr bwMode="auto">
          <a:xfrm>
            <a:off x="3260726" y="2813051"/>
            <a:ext cx="5645776" cy="169277"/>
          </a:xfrm>
          <a:prstGeom prst="rect">
            <a:avLst/>
          </a:prstGeom>
          <a:noFill/>
          <a:ln w="9525">
            <a:noFill/>
            <a:miter lim="800000"/>
            <a:headEnd/>
            <a:tailEnd/>
          </a:ln>
        </p:spPr>
        <p:txBody>
          <a:bodyPr wrap="none" lIns="0" tIns="0" rIns="0" bIns="0">
            <a:spAutoFit/>
          </a:bodyPr>
          <a:lstStyle/>
          <a:p>
            <a:pPr eaLnBrk="0" hangingPunct="0"/>
            <a:r>
              <a:rPr lang="es-ES_tradnl" sz="1100">
                <a:solidFill>
                  <a:srgbClr val="000000"/>
                </a:solidFill>
              </a:rPr>
              <a:t>c)   Aplicar el porcentaje al precio de adquisición o coste de producción</a:t>
            </a:r>
          </a:p>
        </p:txBody>
      </p:sp>
      <p:sp>
        <p:nvSpPr>
          <p:cNvPr id="7182" name="AutoShape 523"/>
          <p:cNvSpPr>
            <a:spLocks noChangeArrowheads="1"/>
          </p:cNvSpPr>
          <p:nvPr/>
        </p:nvSpPr>
        <p:spPr bwMode="auto">
          <a:xfrm rot="-5400000">
            <a:off x="2420541" y="2515791"/>
            <a:ext cx="431800" cy="175419"/>
          </a:xfrm>
          <a:prstGeom prst="downArrow">
            <a:avLst>
              <a:gd name="adj1" fmla="val 45833"/>
              <a:gd name="adj2" fmla="val 58333"/>
            </a:avLst>
          </a:prstGeom>
          <a:noFill/>
          <a:ln w="9525">
            <a:solidFill>
              <a:srgbClr val="009900"/>
            </a:solidFill>
            <a:miter lim="800000"/>
            <a:headEnd/>
            <a:tailEnd/>
          </a:ln>
        </p:spPr>
        <p:txBody>
          <a:bodyPr vert="eaVert" wrap="none" anchor="ctr"/>
          <a:lstStyle/>
          <a:p>
            <a:pPr algn="ctr" eaLnBrk="0" hangingPunct="0"/>
            <a:endParaRPr lang="es-ES" sz="1100"/>
          </a:p>
        </p:txBody>
      </p:sp>
      <p:sp>
        <p:nvSpPr>
          <p:cNvPr id="7183" name="Line 524"/>
          <p:cNvSpPr>
            <a:spLocks noChangeShapeType="1"/>
          </p:cNvSpPr>
          <p:nvPr/>
        </p:nvSpPr>
        <p:spPr bwMode="auto">
          <a:xfrm>
            <a:off x="3054350" y="2238375"/>
            <a:ext cx="0" cy="744538"/>
          </a:xfrm>
          <a:prstGeom prst="line">
            <a:avLst/>
          </a:prstGeom>
          <a:noFill/>
          <a:ln w="9525">
            <a:solidFill>
              <a:srgbClr val="009900"/>
            </a:solidFill>
            <a:round/>
            <a:headEnd/>
            <a:tailEnd/>
          </a:ln>
        </p:spPr>
        <p:txBody>
          <a:bodyPr wrap="none" anchor="ctr"/>
          <a:lstStyle/>
          <a:p>
            <a:endParaRPr lang="es-ES_tradnl" sz="1100"/>
          </a:p>
        </p:txBody>
      </p:sp>
      <p:grpSp>
        <p:nvGrpSpPr>
          <p:cNvPr id="3" name="Group 582"/>
          <p:cNvGrpSpPr>
            <a:grpSpLocks/>
          </p:cNvGrpSpPr>
          <p:nvPr/>
        </p:nvGrpSpPr>
        <p:grpSpPr bwMode="auto">
          <a:xfrm>
            <a:off x="247650" y="3429000"/>
            <a:ext cx="1480741" cy="719138"/>
            <a:chOff x="144" y="2160"/>
            <a:chExt cx="861" cy="453"/>
          </a:xfrm>
        </p:grpSpPr>
        <p:sp>
          <p:nvSpPr>
            <p:cNvPr id="7194" name="AutoShape 526"/>
            <p:cNvSpPr>
              <a:spLocks noChangeArrowheads="1"/>
            </p:cNvSpPr>
            <p:nvPr/>
          </p:nvSpPr>
          <p:spPr bwMode="auto">
            <a:xfrm>
              <a:off x="144" y="2160"/>
              <a:ext cx="861" cy="453"/>
            </a:xfrm>
            <a:prstGeom prst="roundRect">
              <a:avLst>
                <a:gd name="adj" fmla="val 16667"/>
              </a:avLst>
            </a:prstGeom>
            <a:solidFill>
              <a:srgbClr val="EAEAEA"/>
            </a:solidFill>
            <a:ln w="9525">
              <a:solidFill>
                <a:srgbClr val="009900"/>
              </a:solidFill>
              <a:round/>
              <a:headEnd/>
              <a:tailEnd/>
            </a:ln>
          </p:spPr>
          <p:txBody>
            <a:bodyPr wrap="none" anchor="ctr"/>
            <a:lstStyle/>
            <a:p>
              <a:pPr eaLnBrk="0" hangingPunct="0"/>
              <a:endParaRPr lang="es-ES_tradnl" sz="1100"/>
            </a:p>
          </p:txBody>
        </p:sp>
        <p:sp>
          <p:nvSpPr>
            <p:cNvPr id="7195" name="Rectangle 527"/>
            <p:cNvSpPr>
              <a:spLocks noChangeArrowheads="1"/>
            </p:cNvSpPr>
            <p:nvPr/>
          </p:nvSpPr>
          <p:spPr bwMode="auto">
            <a:xfrm>
              <a:off x="293" y="2242"/>
              <a:ext cx="565" cy="267"/>
            </a:xfrm>
            <a:prstGeom prst="rect">
              <a:avLst/>
            </a:prstGeom>
            <a:solidFill>
              <a:srgbClr val="EAEAEA"/>
            </a:solidFill>
            <a:ln w="9525">
              <a:noFill/>
              <a:miter lim="800000"/>
              <a:headEnd/>
              <a:tailEnd/>
            </a:ln>
          </p:spPr>
          <p:txBody>
            <a:bodyPr wrap="none" lIns="0" tIns="0" rIns="0" bIns="0">
              <a:spAutoFit/>
            </a:bodyPr>
            <a:lstStyle/>
            <a:p>
              <a:pPr algn="ctr" eaLnBrk="0" hangingPunct="0"/>
              <a:r>
                <a:rPr lang="es-ES_tradnl" sz="1100" b="1">
                  <a:solidFill>
                    <a:srgbClr val="0000FF"/>
                  </a:solidFill>
                </a:rPr>
                <a:t>CASOS </a:t>
              </a:r>
            </a:p>
            <a:p>
              <a:pPr algn="ctr" eaLnBrk="0" hangingPunct="0">
                <a:spcBef>
                  <a:spcPct val="50000"/>
                </a:spcBef>
              </a:pPr>
              <a:r>
                <a:rPr lang="es-ES_tradnl" sz="1100" b="1">
                  <a:solidFill>
                    <a:srgbClr val="0000FF"/>
                  </a:solidFill>
                </a:rPr>
                <a:t>ESPECIALES</a:t>
              </a:r>
              <a:endParaRPr lang="es-ES_tradnl" sz="1100"/>
            </a:p>
          </p:txBody>
        </p:sp>
      </p:grpSp>
      <p:sp>
        <p:nvSpPr>
          <p:cNvPr id="7185" name="Rectangle 528"/>
          <p:cNvSpPr>
            <a:spLocks noChangeArrowheads="1"/>
          </p:cNvSpPr>
          <p:nvPr/>
        </p:nvSpPr>
        <p:spPr bwMode="auto">
          <a:xfrm>
            <a:off x="2667000" y="4314826"/>
            <a:ext cx="7078861" cy="169277"/>
          </a:xfrm>
          <a:prstGeom prst="rect">
            <a:avLst/>
          </a:prstGeom>
          <a:noFill/>
          <a:ln w="9525">
            <a:noFill/>
            <a:miter lim="800000"/>
            <a:headEnd/>
            <a:tailEnd/>
          </a:ln>
        </p:spPr>
        <p:txBody>
          <a:bodyPr wrap="none" lIns="0" tIns="0" rIns="0" bIns="0">
            <a:spAutoFit/>
          </a:bodyPr>
          <a:lstStyle/>
          <a:p>
            <a:pPr eaLnBrk="0" hangingPunct="0"/>
            <a:r>
              <a:rPr lang="es-ES_tradnl" sz="1100" dirty="0">
                <a:solidFill>
                  <a:srgbClr val="000000"/>
                </a:solidFill>
              </a:rPr>
              <a:t>b)   </a:t>
            </a:r>
            <a:r>
              <a:rPr lang="es-ES_tradnl" sz="1100" u="sng" dirty="0">
                <a:solidFill>
                  <a:srgbClr val="000000"/>
                </a:solidFill>
              </a:rPr>
              <a:t>Si se conoce el precio de adquisición </a:t>
            </a:r>
            <a:r>
              <a:rPr lang="es-ES_tradnl" sz="1100" i="1" u="sng" dirty="0">
                <a:solidFill>
                  <a:srgbClr val="000000"/>
                </a:solidFill>
              </a:rPr>
              <a:t>originario</a:t>
            </a:r>
            <a:r>
              <a:rPr lang="es-ES_tradnl" sz="1100" dirty="0">
                <a:solidFill>
                  <a:srgbClr val="000000"/>
                </a:solidFill>
              </a:rPr>
              <a:t>:   aplicar hasta el C. Máximo al mismo</a:t>
            </a:r>
          </a:p>
        </p:txBody>
      </p:sp>
      <p:sp>
        <p:nvSpPr>
          <p:cNvPr id="7186" name="Rectangle 536"/>
          <p:cNvSpPr>
            <a:spLocks noChangeArrowheads="1"/>
          </p:cNvSpPr>
          <p:nvPr/>
        </p:nvSpPr>
        <p:spPr bwMode="auto">
          <a:xfrm>
            <a:off x="2904728" y="4968875"/>
            <a:ext cx="5437386" cy="169277"/>
          </a:xfrm>
          <a:prstGeom prst="rect">
            <a:avLst/>
          </a:prstGeom>
          <a:noFill/>
          <a:ln w="9525">
            <a:noFill/>
            <a:miter lim="800000"/>
            <a:headEnd/>
            <a:tailEnd/>
          </a:ln>
        </p:spPr>
        <p:txBody>
          <a:bodyPr wrap="none" lIns="0" tIns="0" rIns="0" bIns="0">
            <a:spAutoFit/>
          </a:bodyPr>
          <a:lstStyle/>
          <a:p>
            <a:pPr eaLnBrk="0" hangingPunct="0"/>
            <a:r>
              <a:rPr lang="es-ES_tradnl" sz="1100" b="1">
                <a:solidFill>
                  <a:srgbClr val="FF3300"/>
                </a:solidFill>
                <a:sym typeface="Monotype Sorts" charset="2"/>
              </a:rPr>
              <a:t></a:t>
            </a:r>
            <a:r>
              <a:rPr lang="es-ES_tradnl" sz="1100">
                <a:solidFill>
                  <a:srgbClr val="000000"/>
                </a:solidFill>
                <a:sym typeface="Monotype Sorts" charset="2"/>
              </a:rPr>
              <a:t>   </a:t>
            </a:r>
            <a:r>
              <a:rPr lang="es-ES_tradnl" sz="1100" b="1">
                <a:solidFill>
                  <a:srgbClr val="0000CC"/>
                </a:solidFill>
              </a:rPr>
              <a:t>Los edificios menores de 10 años </a:t>
            </a:r>
            <a:r>
              <a:rPr lang="es-ES_tradnl" sz="1100" b="1" u="sng">
                <a:solidFill>
                  <a:srgbClr val="0000CC"/>
                </a:solidFill>
              </a:rPr>
              <a:t>no</a:t>
            </a:r>
            <a:r>
              <a:rPr lang="es-ES_tradnl" sz="1100" b="1">
                <a:solidFill>
                  <a:srgbClr val="0000CC"/>
                </a:solidFill>
              </a:rPr>
              <a:t> se consideran bienes usados</a:t>
            </a:r>
          </a:p>
        </p:txBody>
      </p:sp>
      <p:sp>
        <p:nvSpPr>
          <p:cNvPr id="7187" name="Rectangle 539"/>
          <p:cNvSpPr>
            <a:spLocks noChangeArrowheads="1"/>
          </p:cNvSpPr>
          <p:nvPr/>
        </p:nvSpPr>
        <p:spPr bwMode="auto">
          <a:xfrm>
            <a:off x="330200" y="5519738"/>
            <a:ext cx="5556008" cy="457048"/>
          </a:xfrm>
          <a:prstGeom prst="rect">
            <a:avLst/>
          </a:prstGeom>
          <a:noFill/>
          <a:ln w="9525">
            <a:noFill/>
            <a:miter lim="800000"/>
            <a:headEnd/>
            <a:tailEnd/>
          </a:ln>
        </p:spPr>
        <p:txBody>
          <a:bodyPr wrap="none" lIns="0" tIns="0" rIns="0" bIns="0">
            <a:spAutoFit/>
          </a:bodyPr>
          <a:lstStyle/>
          <a:p>
            <a:pPr eaLnBrk="0" hangingPunct="0"/>
            <a:r>
              <a:rPr lang="es-ES_tradnl" sz="1100" b="1" i="1" dirty="0">
                <a:solidFill>
                  <a:srgbClr val="FF0000"/>
                </a:solidFill>
              </a:rPr>
              <a:t>Elementos utilizados en </a:t>
            </a:r>
            <a:r>
              <a:rPr lang="es-ES_tradnl" sz="1100" b="1" i="1" u="sng" dirty="0">
                <a:solidFill>
                  <a:srgbClr val="FF0000"/>
                </a:solidFill>
              </a:rPr>
              <a:t>más de un turno de trabajo</a:t>
            </a:r>
            <a:r>
              <a:rPr lang="es-ES_tradnl" sz="1100" b="1" i="1" dirty="0">
                <a:solidFill>
                  <a:srgbClr val="FF0000"/>
                </a:solidFill>
              </a:rPr>
              <a:t>:</a:t>
            </a:r>
            <a:r>
              <a:rPr lang="es-ES_tradnl" sz="1100" dirty="0">
                <a:solidFill>
                  <a:srgbClr val="000000"/>
                </a:solidFill>
              </a:rPr>
              <a:t>    </a:t>
            </a:r>
            <a:r>
              <a:rPr lang="es-ES_tradnl" sz="1100" b="1" dirty="0">
                <a:solidFill>
                  <a:srgbClr val="FF33CC"/>
                </a:solidFill>
              </a:rPr>
              <a:t>(Art. </a:t>
            </a:r>
            <a:r>
              <a:rPr lang="es-ES_tradnl" sz="1100" b="1" dirty="0" smtClean="0">
                <a:solidFill>
                  <a:srgbClr val="FF33CC"/>
                </a:solidFill>
              </a:rPr>
              <a:t> 4.2 R) </a:t>
            </a:r>
            <a:endParaRPr lang="es-ES_tradnl" sz="1100" b="1" dirty="0">
              <a:solidFill>
                <a:srgbClr val="FF33CC"/>
              </a:solidFill>
            </a:endParaRPr>
          </a:p>
          <a:p>
            <a:pPr eaLnBrk="0" hangingPunct="0">
              <a:lnSpc>
                <a:spcPct val="80000"/>
              </a:lnSpc>
            </a:pPr>
            <a:endParaRPr lang="es-ES_tradnl" sz="1100" b="1" dirty="0">
              <a:solidFill>
                <a:srgbClr val="FF33CC"/>
              </a:solidFill>
            </a:endParaRPr>
          </a:p>
          <a:p>
            <a:pPr eaLnBrk="0" hangingPunct="0">
              <a:lnSpc>
                <a:spcPct val="90000"/>
              </a:lnSpc>
            </a:pPr>
            <a:r>
              <a:rPr lang="es-ES_tradnl" sz="1100" b="1" dirty="0">
                <a:solidFill>
                  <a:srgbClr val="FF3300"/>
                </a:solidFill>
                <a:sym typeface="Monotype Sorts" charset="2"/>
              </a:rPr>
              <a:t>      </a:t>
            </a:r>
            <a:r>
              <a:rPr lang="es-ES_tradnl" sz="1100" dirty="0">
                <a:solidFill>
                  <a:srgbClr val="000000"/>
                </a:solidFill>
                <a:sym typeface="Monotype Sorts" charset="2"/>
              </a:rPr>
              <a:t>   </a:t>
            </a:r>
            <a:r>
              <a:rPr lang="es-ES_tradnl" sz="1100" dirty="0">
                <a:solidFill>
                  <a:srgbClr val="000000"/>
                </a:solidFill>
              </a:rPr>
              <a:t>se podrá </a:t>
            </a:r>
            <a:r>
              <a:rPr lang="es-ES_tradnl" sz="1100" b="1" u="sng" dirty="0">
                <a:solidFill>
                  <a:srgbClr val="000000"/>
                </a:solidFill>
              </a:rPr>
              <a:t>ampliar el  C. Máximo</a:t>
            </a:r>
            <a:r>
              <a:rPr lang="es-ES_tradnl" sz="1100" b="1" dirty="0">
                <a:solidFill>
                  <a:srgbClr val="000000"/>
                </a:solidFill>
              </a:rPr>
              <a:t>  según la formula siguiente</a:t>
            </a:r>
            <a:r>
              <a:rPr lang="es-ES_tradnl" sz="1100" dirty="0">
                <a:solidFill>
                  <a:srgbClr val="000000"/>
                </a:solidFill>
              </a:rPr>
              <a:t>:</a:t>
            </a:r>
          </a:p>
        </p:txBody>
      </p:sp>
      <p:sp>
        <p:nvSpPr>
          <p:cNvPr id="7188" name="Rectangle 560"/>
          <p:cNvSpPr>
            <a:spLocks noChangeArrowheads="1"/>
          </p:cNvSpPr>
          <p:nvPr/>
        </p:nvSpPr>
        <p:spPr bwMode="auto">
          <a:xfrm>
            <a:off x="5746722" y="5949950"/>
            <a:ext cx="3778278" cy="169277"/>
          </a:xfrm>
          <a:prstGeom prst="rect">
            <a:avLst/>
          </a:prstGeom>
          <a:noFill/>
          <a:ln w="9525">
            <a:noFill/>
            <a:miter lim="800000"/>
            <a:headEnd/>
            <a:tailEnd/>
          </a:ln>
        </p:spPr>
        <p:txBody>
          <a:bodyPr wrap="none" lIns="0" tIns="0" rIns="0" bIns="0">
            <a:spAutoFit/>
          </a:bodyPr>
          <a:lstStyle/>
          <a:p>
            <a:pPr eaLnBrk="0" hangingPunct="0"/>
            <a:r>
              <a:rPr lang="es-ES_tradnl" sz="1100" b="1" dirty="0">
                <a:solidFill>
                  <a:srgbClr val="0000FF"/>
                </a:solidFill>
              </a:rPr>
              <a:t>CM =  Cm + [ (CM-Cm) x Horas trabajadas / 8 ]</a:t>
            </a:r>
          </a:p>
        </p:txBody>
      </p:sp>
      <p:sp>
        <p:nvSpPr>
          <p:cNvPr id="7189" name="Rectangle 574"/>
          <p:cNvSpPr>
            <a:spLocks noChangeArrowheads="1"/>
          </p:cNvSpPr>
          <p:nvPr/>
        </p:nvSpPr>
        <p:spPr bwMode="auto">
          <a:xfrm>
            <a:off x="2895600" y="4587876"/>
            <a:ext cx="6076985" cy="169277"/>
          </a:xfrm>
          <a:prstGeom prst="rect">
            <a:avLst/>
          </a:prstGeom>
          <a:noFill/>
          <a:ln w="9525">
            <a:noFill/>
            <a:miter lim="800000"/>
            <a:headEnd/>
            <a:tailEnd/>
          </a:ln>
        </p:spPr>
        <p:txBody>
          <a:bodyPr wrap="none" lIns="0" tIns="0" rIns="0" bIns="0">
            <a:spAutoFit/>
          </a:bodyPr>
          <a:lstStyle/>
          <a:p>
            <a:pPr eaLnBrk="0" hangingPunct="0"/>
            <a:r>
              <a:rPr lang="es-ES_tradnl" sz="1100" dirty="0">
                <a:solidFill>
                  <a:srgbClr val="000000"/>
                </a:solidFill>
              </a:rPr>
              <a:t>c)   Determinar </a:t>
            </a:r>
            <a:r>
              <a:rPr lang="es-ES_tradnl" sz="1100" u="sng" dirty="0">
                <a:solidFill>
                  <a:srgbClr val="000000"/>
                </a:solidFill>
              </a:rPr>
              <a:t>pericialmente</a:t>
            </a:r>
            <a:r>
              <a:rPr lang="es-ES_tradnl" sz="1100" dirty="0">
                <a:solidFill>
                  <a:srgbClr val="000000"/>
                </a:solidFill>
              </a:rPr>
              <a:t> el precio de adquisición </a:t>
            </a:r>
            <a:r>
              <a:rPr lang="es-ES_tradnl" sz="1100" i="1" dirty="0">
                <a:solidFill>
                  <a:srgbClr val="000000"/>
                </a:solidFill>
              </a:rPr>
              <a:t>originario</a:t>
            </a:r>
            <a:r>
              <a:rPr lang="es-ES_tradnl" sz="1100" dirty="0">
                <a:solidFill>
                  <a:srgbClr val="000000"/>
                </a:solidFill>
              </a:rPr>
              <a:t>  y aplicar b)</a:t>
            </a:r>
          </a:p>
        </p:txBody>
      </p:sp>
      <p:sp>
        <p:nvSpPr>
          <p:cNvPr id="7190" name="Line 576"/>
          <p:cNvSpPr>
            <a:spLocks noChangeShapeType="1"/>
          </p:cNvSpPr>
          <p:nvPr/>
        </p:nvSpPr>
        <p:spPr bwMode="auto">
          <a:xfrm>
            <a:off x="1816100" y="3810000"/>
            <a:ext cx="247650" cy="0"/>
          </a:xfrm>
          <a:prstGeom prst="line">
            <a:avLst/>
          </a:prstGeom>
          <a:noFill/>
          <a:ln w="9525">
            <a:solidFill>
              <a:srgbClr val="009900"/>
            </a:solidFill>
            <a:round/>
            <a:headEnd/>
            <a:tailEnd type="stealth" w="med" len="med"/>
          </a:ln>
        </p:spPr>
        <p:txBody>
          <a:bodyPr wrap="none" anchor="ctr"/>
          <a:lstStyle/>
          <a:p>
            <a:endParaRPr lang="es-ES_tradnl" sz="1100"/>
          </a:p>
        </p:txBody>
      </p:sp>
      <p:sp>
        <p:nvSpPr>
          <p:cNvPr id="7191" name="Rectangle 577"/>
          <p:cNvSpPr>
            <a:spLocks noChangeArrowheads="1"/>
          </p:cNvSpPr>
          <p:nvPr/>
        </p:nvSpPr>
        <p:spPr bwMode="auto">
          <a:xfrm>
            <a:off x="5652294" y="5867400"/>
            <a:ext cx="3872706" cy="369889"/>
          </a:xfrm>
          <a:prstGeom prst="rect">
            <a:avLst/>
          </a:prstGeom>
          <a:noFill/>
          <a:ln w="9525">
            <a:solidFill>
              <a:srgbClr val="009900"/>
            </a:solidFill>
            <a:miter lim="800000"/>
            <a:headEnd/>
            <a:tailEnd/>
          </a:ln>
        </p:spPr>
        <p:txBody>
          <a:bodyPr wrap="none" anchor="ctr"/>
          <a:lstStyle/>
          <a:p>
            <a:pPr eaLnBrk="0" hangingPunct="0"/>
            <a:endParaRPr lang="es-ES_tradnl" sz="1100"/>
          </a:p>
        </p:txBody>
      </p:sp>
      <p:sp>
        <p:nvSpPr>
          <p:cNvPr id="7192" name="Line 578"/>
          <p:cNvSpPr>
            <a:spLocks noChangeShapeType="1"/>
          </p:cNvSpPr>
          <p:nvPr/>
        </p:nvSpPr>
        <p:spPr bwMode="auto">
          <a:xfrm>
            <a:off x="577850" y="4241801"/>
            <a:ext cx="0" cy="1116013"/>
          </a:xfrm>
          <a:prstGeom prst="line">
            <a:avLst/>
          </a:prstGeom>
          <a:noFill/>
          <a:ln w="9525">
            <a:solidFill>
              <a:srgbClr val="009900"/>
            </a:solidFill>
            <a:round/>
            <a:headEnd/>
            <a:tailEnd type="stealth" w="med" len="med"/>
          </a:ln>
        </p:spPr>
        <p:txBody>
          <a:bodyPr wrap="none" anchor="ctr"/>
          <a:lstStyle/>
          <a:p>
            <a:endParaRPr lang="es-ES_tradnl" sz="1100"/>
          </a:p>
        </p:txBody>
      </p:sp>
      <p:sp>
        <p:nvSpPr>
          <p:cNvPr id="7193" name="AutoShape 579"/>
          <p:cNvSpPr>
            <a:spLocks/>
          </p:cNvSpPr>
          <p:nvPr/>
        </p:nvSpPr>
        <p:spPr bwMode="auto">
          <a:xfrm>
            <a:off x="2249488" y="3724276"/>
            <a:ext cx="82550" cy="1439863"/>
          </a:xfrm>
          <a:prstGeom prst="leftBracket">
            <a:avLst>
              <a:gd name="adj" fmla="val 157465"/>
            </a:avLst>
          </a:prstGeom>
          <a:noFill/>
          <a:ln w="9525">
            <a:solidFill>
              <a:srgbClr val="009900"/>
            </a:solidFill>
            <a:round/>
            <a:headEnd/>
            <a:tailEnd/>
          </a:ln>
        </p:spPr>
        <p:txBody>
          <a:bodyPr wrap="none" anchor="ctr"/>
          <a:lstStyle/>
          <a:p>
            <a:pPr eaLnBrk="0" hangingPunct="0"/>
            <a:endParaRPr lang="es-ES_tradnl" sz="1100"/>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0" name="3 Marcador de número de diapositiva"/>
          <p:cNvSpPr>
            <a:spLocks noGrp="1"/>
          </p:cNvSpPr>
          <p:nvPr>
            <p:ph type="sldNum" sz="quarter" idx="12"/>
          </p:nvPr>
        </p:nvSpPr>
        <p:spPr>
          <a:xfrm>
            <a:off x="7594600" y="6381750"/>
            <a:ext cx="2311400" cy="476250"/>
          </a:xfrm>
        </p:spPr>
        <p:txBody>
          <a:bodyPr/>
          <a:lstStyle/>
          <a:p>
            <a:pPr>
              <a:defRPr/>
            </a:pPr>
            <a:fld id="{F850DC14-7BBA-4BCB-86C4-022BBA7A90B3}" type="slidenum">
              <a:rPr lang="es-ES_tradnl">
                <a:solidFill>
                  <a:srgbClr val="000000"/>
                </a:solidFill>
                <a:effectLst/>
              </a:rPr>
              <a:pPr>
                <a:defRPr/>
              </a:pPr>
              <a:t>111</a:t>
            </a:fld>
            <a:endParaRPr lang="es-ES_tradnl" dirty="0">
              <a:solidFill>
                <a:srgbClr val="000000"/>
              </a:solidFill>
              <a:effectLst/>
            </a:endParaRPr>
          </a:p>
        </p:txBody>
      </p:sp>
      <p:sp>
        <p:nvSpPr>
          <p:cNvPr id="9219" name="Rectangle 3"/>
          <p:cNvSpPr>
            <a:spLocks noChangeArrowheads="1"/>
          </p:cNvSpPr>
          <p:nvPr/>
        </p:nvSpPr>
        <p:spPr bwMode="auto">
          <a:xfrm>
            <a:off x="1415116" y="53976"/>
            <a:ext cx="7074052" cy="590931"/>
          </a:xfrm>
          <a:prstGeom prst="rect">
            <a:avLst/>
          </a:prstGeom>
          <a:noFill/>
          <a:ln w="9525">
            <a:noFill/>
            <a:miter lim="800000"/>
            <a:headEnd/>
            <a:tailEnd/>
          </a:ln>
        </p:spPr>
        <p:txBody>
          <a:bodyPr wrap="none" lIns="0" tIns="0" rIns="0" bIns="0">
            <a:spAutoFit/>
          </a:bodyPr>
          <a:lstStyle/>
          <a:p>
            <a:pPr algn="ctr" eaLnBrk="0" hangingPunct="0"/>
            <a:r>
              <a:rPr lang="es-ES_tradnl" sz="1600" b="1" dirty="0">
                <a:solidFill>
                  <a:srgbClr val="FF0000"/>
                </a:solidFill>
              </a:rPr>
              <a:t>METODOS DE AMORTIZACIÓN :   AMORTIZACIÓN DEGRESIVA</a:t>
            </a:r>
          </a:p>
          <a:p>
            <a:pPr algn="ctr" eaLnBrk="0" hangingPunct="0">
              <a:spcBef>
                <a:spcPct val="40000"/>
              </a:spcBef>
            </a:pPr>
            <a:r>
              <a:rPr lang="es-ES_tradnl" sz="1600" b="1" dirty="0">
                <a:solidFill>
                  <a:srgbClr val="FF0000"/>
                </a:solidFill>
              </a:rPr>
              <a:t>PORCENTAJE CONSTANTE Y NÚMEROS DÍGITOS</a:t>
            </a:r>
            <a:endParaRPr lang="es-ES_tradnl" sz="1600" b="1" dirty="0">
              <a:solidFill>
                <a:srgbClr val="000000"/>
              </a:solidFill>
            </a:endParaRPr>
          </a:p>
        </p:txBody>
      </p:sp>
      <p:sp>
        <p:nvSpPr>
          <p:cNvPr id="9220" name="Rectangle 5"/>
          <p:cNvSpPr>
            <a:spLocks noChangeArrowheads="1"/>
          </p:cNvSpPr>
          <p:nvPr/>
        </p:nvSpPr>
        <p:spPr bwMode="auto">
          <a:xfrm>
            <a:off x="3183335" y="960438"/>
            <a:ext cx="6136295" cy="415498"/>
          </a:xfrm>
          <a:prstGeom prst="rect">
            <a:avLst/>
          </a:prstGeom>
          <a:noFill/>
          <a:ln w="9525">
            <a:noFill/>
            <a:miter lim="800000"/>
            <a:headEnd/>
            <a:tailEnd/>
          </a:ln>
        </p:spPr>
        <p:txBody>
          <a:bodyPr wrap="none" lIns="0" tIns="0" rIns="0" bIns="0">
            <a:spAutoFit/>
          </a:bodyPr>
          <a:lstStyle/>
          <a:p>
            <a:pPr eaLnBrk="0" hangingPunct="0"/>
            <a:r>
              <a:rPr lang="es-ES_tradnl" sz="1200">
                <a:solidFill>
                  <a:srgbClr val="D60093"/>
                </a:solidFill>
                <a:sym typeface="Wingdings" pitchFamily="2" charset="2"/>
              </a:rPr>
              <a:t></a:t>
            </a:r>
            <a:r>
              <a:rPr lang="es-ES_tradnl" sz="1200">
                <a:solidFill>
                  <a:srgbClr val="000000"/>
                </a:solidFill>
              </a:rPr>
              <a:t>   Por este sistema se amortiza aceleradamente en los primeros años </a:t>
            </a:r>
          </a:p>
          <a:p>
            <a:pPr eaLnBrk="0" hangingPunct="0">
              <a:spcBef>
                <a:spcPct val="25000"/>
              </a:spcBef>
            </a:pPr>
            <a:r>
              <a:rPr lang="es-ES_tradnl" sz="1200">
                <a:solidFill>
                  <a:srgbClr val="000000"/>
                </a:solidFill>
              </a:rPr>
              <a:t>     y se ralentiza en los últimos años de vida útil</a:t>
            </a:r>
          </a:p>
        </p:txBody>
      </p:sp>
      <p:sp>
        <p:nvSpPr>
          <p:cNvPr id="9221" name="Rectangle 10"/>
          <p:cNvSpPr>
            <a:spLocks noChangeArrowheads="1"/>
          </p:cNvSpPr>
          <p:nvPr/>
        </p:nvSpPr>
        <p:spPr bwMode="auto">
          <a:xfrm>
            <a:off x="3183335" y="1493838"/>
            <a:ext cx="4770537" cy="184666"/>
          </a:xfrm>
          <a:prstGeom prst="rect">
            <a:avLst/>
          </a:prstGeom>
          <a:noFill/>
          <a:ln w="9525">
            <a:noFill/>
            <a:miter lim="800000"/>
            <a:headEnd/>
            <a:tailEnd/>
          </a:ln>
        </p:spPr>
        <p:txBody>
          <a:bodyPr wrap="none" lIns="0" tIns="0" rIns="0" bIns="0">
            <a:spAutoFit/>
          </a:bodyPr>
          <a:lstStyle/>
          <a:p>
            <a:pPr eaLnBrk="0" hangingPunct="0"/>
            <a:r>
              <a:rPr lang="es-ES_tradnl" sz="1200" dirty="0">
                <a:solidFill>
                  <a:srgbClr val="D60093"/>
                </a:solidFill>
                <a:sym typeface="Wingdings" pitchFamily="2" charset="2"/>
              </a:rPr>
              <a:t></a:t>
            </a:r>
            <a:r>
              <a:rPr lang="es-ES_tradnl" sz="1200" dirty="0">
                <a:solidFill>
                  <a:srgbClr val="000000"/>
                </a:solidFill>
              </a:rPr>
              <a:t>   </a:t>
            </a:r>
            <a:r>
              <a:rPr lang="es-ES_tradnl" sz="1200" b="1" u="sng" dirty="0">
                <a:solidFill>
                  <a:srgbClr val="D60093"/>
                </a:solidFill>
              </a:rPr>
              <a:t>No</a:t>
            </a:r>
            <a:r>
              <a:rPr lang="es-ES_tradnl" sz="1200" b="1" dirty="0">
                <a:solidFill>
                  <a:srgbClr val="D60093"/>
                </a:solidFill>
              </a:rPr>
              <a:t> se puede aplicar a edificios, mobiliario y enseres</a:t>
            </a:r>
          </a:p>
        </p:txBody>
      </p:sp>
      <p:sp>
        <p:nvSpPr>
          <p:cNvPr id="9222" name="Rectangle 14"/>
          <p:cNvSpPr>
            <a:spLocks noChangeArrowheads="1"/>
          </p:cNvSpPr>
          <p:nvPr/>
        </p:nvSpPr>
        <p:spPr bwMode="auto">
          <a:xfrm>
            <a:off x="577850" y="2514601"/>
            <a:ext cx="2112758" cy="415498"/>
          </a:xfrm>
          <a:prstGeom prst="rect">
            <a:avLst/>
          </a:prstGeom>
          <a:noFill/>
          <a:ln w="9525">
            <a:noFill/>
            <a:miter lim="800000"/>
            <a:headEnd/>
            <a:tailEnd/>
          </a:ln>
        </p:spPr>
        <p:txBody>
          <a:bodyPr wrap="none" lIns="0" tIns="0" rIns="0" bIns="0">
            <a:spAutoFit/>
          </a:bodyPr>
          <a:lstStyle/>
          <a:p>
            <a:pPr eaLnBrk="0" hangingPunct="0"/>
            <a:r>
              <a:rPr lang="es-ES_tradnl" sz="1200" b="1">
                <a:solidFill>
                  <a:srgbClr val="FF0000"/>
                </a:solidFill>
              </a:rPr>
              <a:t>1.</a:t>
            </a:r>
            <a:r>
              <a:rPr lang="es-ES_tradnl" sz="1200" b="1" i="1">
                <a:solidFill>
                  <a:srgbClr val="FF0000"/>
                </a:solidFill>
              </a:rPr>
              <a:t>   Método del </a:t>
            </a:r>
          </a:p>
          <a:p>
            <a:pPr eaLnBrk="0" hangingPunct="0">
              <a:spcBef>
                <a:spcPct val="25000"/>
              </a:spcBef>
            </a:pPr>
            <a:r>
              <a:rPr lang="es-ES_tradnl" sz="1200" b="1" i="1">
                <a:solidFill>
                  <a:srgbClr val="FF0000"/>
                </a:solidFill>
              </a:rPr>
              <a:t>     coeficiente constante</a:t>
            </a:r>
            <a:endParaRPr lang="es-ES_tradnl" sz="1200">
              <a:solidFill>
                <a:srgbClr val="FF0000"/>
              </a:solidFill>
            </a:endParaRPr>
          </a:p>
        </p:txBody>
      </p:sp>
      <p:sp>
        <p:nvSpPr>
          <p:cNvPr id="9223" name="Rectangle 17"/>
          <p:cNvSpPr>
            <a:spLocks noChangeArrowheads="1"/>
          </p:cNvSpPr>
          <p:nvPr/>
        </p:nvSpPr>
        <p:spPr bwMode="auto">
          <a:xfrm>
            <a:off x="911490" y="3124200"/>
            <a:ext cx="1556516" cy="406265"/>
          </a:xfrm>
          <a:prstGeom prst="rect">
            <a:avLst/>
          </a:prstGeom>
          <a:noFill/>
          <a:ln w="9525">
            <a:noFill/>
            <a:miter lim="800000"/>
            <a:headEnd/>
            <a:tailEnd/>
          </a:ln>
        </p:spPr>
        <p:txBody>
          <a:bodyPr wrap="none" lIns="0" tIns="0" rIns="0" bIns="0">
            <a:spAutoFit/>
          </a:bodyPr>
          <a:lstStyle/>
          <a:p>
            <a:pPr eaLnBrk="0" hangingPunct="0"/>
            <a:r>
              <a:rPr lang="es-ES_tradnl" sz="1200">
                <a:solidFill>
                  <a:srgbClr val="000000"/>
                </a:solidFill>
              </a:rPr>
              <a:t> se seguirán los </a:t>
            </a:r>
          </a:p>
          <a:p>
            <a:pPr eaLnBrk="0" hangingPunct="0">
              <a:spcBef>
                <a:spcPct val="20000"/>
              </a:spcBef>
            </a:pPr>
            <a:r>
              <a:rPr lang="es-ES_tradnl" sz="1200">
                <a:solidFill>
                  <a:srgbClr val="000000"/>
                </a:solidFill>
              </a:rPr>
              <a:t>siguientes pasos :</a:t>
            </a:r>
          </a:p>
        </p:txBody>
      </p:sp>
      <p:sp>
        <p:nvSpPr>
          <p:cNvPr id="9224" name="Rectangle 19"/>
          <p:cNvSpPr>
            <a:spLocks noChangeArrowheads="1"/>
          </p:cNvSpPr>
          <p:nvPr/>
        </p:nvSpPr>
        <p:spPr bwMode="auto">
          <a:xfrm>
            <a:off x="3076708" y="2362201"/>
            <a:ext cx="6604372" cy="184666"/>
          </a:xfrm>
          <a:prstGeom prst="rect">
            <a:avLst/>
          </a:prstGeom>
          <a:noFill/>
          <a:ln w="9525">
            <a:noFill/>
            <a:miter lim="800000"/>
            <a:headEnd/>
            <a:tailEnd/>
          </a:ln>
        </p:spPr>
        <p:txBody>
          <a:bodyPr wrap="none" lIns="0" tIns="0" rIns="0" bIns="0">
            <a:spAutoFit/>
          </a:bodyPr>
          <a:lstStyle/>
          <a:p>
            <a:pPr eaLnBrk="0" hangingPunct="0"/>
            <a:r>
              <a:rPr lang="es-ES_tradnl" sz="1200">
                <a:solidFill>
                  <a:srgbClr val="000000"/>
                </a:solidFill>
              </a:rPr>
              <a:t>a)   Elegir un coeficiente de amortización lineal entre el mínimo y el máximo</a:t>
            </a:r>
          </a:p>
        </p:txBody>
      </p:sp>
      <p:sp>
        <p:nvSpPr>
          <p:cNvPr id="9225" name="Rectangle 23"/>
          <p:cNvSpPr>
            <a:spLocks noChangeArrowheads="1"/>
          </p:cNvSpPr>
          <p:nvPr/>
        </p:nvSpPr>
        <p:spPr bwMode="auto">
          <a:xfrm>
            <a:off x="3076708" y="2667000"/>
            <a:ext cx="6293390" cy="406265"/>
          </a:xfrm>
          <a:prstGeom prst="rect">
            <a:avLst/>
          </a:prstGeom>
          <a:noFill/>
          <a:ln w="9525">
            <a:noFill/>
            <a:miter lim="800000"/>
            <a:headEnd/>
            <a:tailEnd/>
          </a:ln>
        </p:spPr>
        <p:txBody>
          <a:bodyPr wrap="none" lIns="0" tIns="0" rIns="0" bIns="0">
            <a:spAutoFit/>
          </a:bodyPr>
          <a:lstStyle/>
          <a:p>
            <a:pPr eaLnBrk="0" hangingPunct="0"/>
            <a:r>
              <a:rPr lang="es-ES_tradnl" sz="1200">
                <a:solidFill>
                  <a:srgbClr val="000000"/>
                </a:solidFill>
              </a:rPr>
              <a:t>b)   Obtener el  </a:t>
            </a:r>
            <a:r>
              <a:rPr lang="es-ES_tradnl" sz="1200" u="sng">
                <a:solidFill>
                  <a:srgbClr val="000000"/>
                </a:solidFill>
              </a:rPr>
              <a:t>porcentaje constante</a:t>
            </a:r>
            <a:r>
              <a:rPr lang="es-ES_tradnl" sz="1200">
                <a:solidFill>
                  <a:srgbClr val="000000"/>
                </a:solidFill>
              </a:rPr>
              <a:t>  ponderando el coeficiente anterior</a:t>
            </a:r>
          </a:p>
          <a:p>
            <a:pPr eaLnBrk="0" hangingPunct="0">
              <a:spcBef>
                <a:spcPct val="20000"/>
              </a:spcBef>
            </a:pPr>
            <a:r>
              <a:rPr lang="es-ES_tradnl" sz="1200">
                <a:solidFill>
                  <a:srgbClr val="000000"/>
                </a:solidFill>
              </a:rPr>
              <a:t>       por los siguientes valores :</a:t>
            </a:r>
          </a:p>
        </p:txBody>
      </p:sp>
      <p:sp>
        <p:nvSpPr>
          <p:cNvPr id="9226" name="Rectangle 29"/>
          <p:cNvSpPr>
            <a:spLocks noChangeArrowheads="1"/>
          </p:cNvSpPr>
          <p:nvPr/>
        </p:nvSpPr>
        <p:spPr bwMode="auto">
          <a:xfrm>
            <a:off x="3742267" y="3200401"/>
            <a:ext cx="5596084" cy="184666"/>
          </a:xfrm>
          <a:prstGeom prst="rect">
            <a:avLst/>
          </a:prstGeom>
          <a:noFill/>
          <a:ln w="9525">
            <a:noFill/>
            <a:miter lim="800000"/>
            <a:headEnd/>
            <a:tailEnd/>
          </a:ln>
        </p:spPr>
        <p:txBody>
          <a:bodyPr wrap="none" lIns="0" tIns="0" rIns="0" bIns="0">
            <a:spAutoFit/>
          </a:bodyPr>
          <a:lstStyle/>
          <a:p>
            <a:pPr eaLnBrk="0" hangingPunct="0"/>
            <a:r>
              <a:rPr lang="es-ES_tradnl" sz="1200">
                <a:solidFill>
                  <a:srgbClr val="FF0000"/>
                </a:solidFill>
                <a:sym typeface="Monotype Sorts" charset="2"/>
              </a:rPr>
              <a:t></a:t>
            </a:r>
            <a:r>
              <a:rPr lang="es-ES_tradnl" sz="1200">
                <a:solidFill>
                  <a:srgbClr val="000000"/>
                </a:solidFill>
                <a:sym typeface="Monotype Sorts" charset="2"/>
              </a:rPr>
              <a:t>  </a:t>
            </a:r>
            <a:r>
              <a:rPr lang="es-ES_tradnl" sz="1200" b="1">
                <a:solidFill>
                  <a:srgbClr val="0000FF"/>
                </a:solidFill>
              </a:rPr>
              <a:t>1,5</a:t>
            </a:r>
            <a:r>
              <a:rPr lang="es-ES_tradnl" sz="1200">
                <a:solidFill>
                  <a:srgbClr val="000000"/>
                </a:solidFill>
              </a:rPr>
              <a:t> si el elemento tiene un período de amortización  </a:t>
            </a:r>
            <a:r>
              <a:rPr lang="es-ES_tradnl" sz="1200" b="1">
                <a:solidFill>
                  <a:srgbClr val="0000FF"/>
                </a:solidFill>
              </a:rPr>
              <a:t>&lt;  5 años</a:t>
            </a:r>
          </a:p>
        </p:txBody>
      </p:sp>
      <p:sp>
        <p:nvSpPr>
          <p:cNvPr id="9227" name="Rectangle 48"/>
          <p:cNvSpPr>
            <a:spLocks noChangeArrowheads="1"/>
          </p:cNvSpPr>
          <p:nvPr/>
        </p:nvSpPr>
        <p:spPr bwMode="auto">
          <a:xfrm>
            <a:off x="3406909" y="4008438"/>
            <a:ext cx="6261329" cy="184666"/>
          </a:xfrm>
          <a:prstGeom prst="rect">
            <a:avLst/>
          </a:prstGeom>
          <a:noFill/>
          <a:ln w="9525">
            <a:noFill/>
            <a:miter lim="800000"/>
            <a:headEnd/>
            <a:tailEnd/>
          </a:ln>
        </p:spPr>
        <p:txBody>
          <a:bodyPr wrap="none" lIns="0" tIns="0" rIns="0" bIns="0">
            <a:spAutoFit/>
          </a:bodyPr>
          <a:lstStyle/>
          <a:p>
            <a:pPr eaLnBrk="0" hangingPunct="0"/>
            <a:r>
              <a:rPr lang="es-ES_tradnl" sz="1200" b="1">
                <a:solidFill>
                  <a:srgbClr val="0000CC"/>
                </a:solidFill>
              </a:rPr>
              <a:t>En cualquier caso, el porcentaje constante </a:t>
            </a:r>
            <a:r>
              <a:rPr lang="es-ES_tradnl" sz="1200" b="1" u="sng">
                <a:solidFill>
                  <a:srgbClr val="0000CC"/>
                </a:solidFill>
              </a:rPr>
              <a:t>no</a:t>
            </a:r>
            <a:r>
              <a:rPr lang="es-ES_tradnl" sz="1200" b="1">
                <a:solidFill>
                  <a:srgbClr val="0000CC"/>
                </a:solidFill>
              </a:rPr>
              <a:t> puede ser inferior al 11 %</a:t>
            </a:r>
          </a:p>
        </p:txBody>
      </p:sp>
      <p:sp>
        <p:nvSpPr>
          <p:cNvPr id="9228" name="Rectangle 54"/>
          <p:cNvSpPr>
            <a:spLocks noChangeArrowheads="1"/>
          </p:cNvSpPr>
          <p:nvPr/>
        </p:nvSpPr>
        <p:spPr bwMode="auto">
          <a:xfrm>
            <a:off x="2895600" y="4343401"/>
            <a:ext cx="7231147" cy="433965"/>
          </a:xfrm>
          <a:prstGeom prst="rect">
            <a:avLst/>
          </a:prstGeom>
          <a:noFill/>
          <a:ln w="9525">
            <a:noFill/>
            <a:miter lim="800000"/>
            <a:headEnd/>
            <a:tailEnd/>
          </a:ln>
        </p:spPr>
        <p:txBody>
          <a:bodyPr wrap="none" lIns="0" tIns="0" rIns="0" bIns="0">
            <a:spAutoFit/>
          </a:bodyPr>
          <a:lstStyle/>
          <a:p>
            <a:pPr eaLnBrk="0" hangingPunct="0"/>
            <a:r>
              <a:rPr lang="es-ES_tradnl" sz="1200" dirty="0">
                <a:solidFill>
                  <a:srgbClr val="000000"/>
                </a:solidFill>
              </a:rPr>
              <a:t>c)   </a:t>
            </a:r>
            <a:r>
              <a:rPr lang="es-ES_tradnl" sz="1100" dirty="0">
                <a:solidFill>
                  <a:srgbClr val="000000"/>
                </a:solidFill>
              </a:rPr>
              <a:t>El porcentaje se aplicará a la  </a:t>
            </a:r>
            <a:r>
              <a:rPr lang="es-ES_tradnl" sz="1100" i="1" dirty="0">
                <a:solidFill>
                  <a:srgbClr val="000000"/>
                </a:solidFill>
              </a:rPr>
              <a:t>cantidad pendiente de amortizar</a:t>
            </a:r>
            <a:r>
              <a:rPr lang="es-ES_tradnl" sz="1100" dirty="0">
                <a:solidFill>
                  <a:srgbClr val="000000"/>
                </a:solidFill>
              </a:rPr>
              <a:t>  en cada período, </a:t>
            </a:r>
          </a:p>
          <a:p>
            <a:pPr eaLnBrk="0" hangingPunct="0">
              <a:spcBef>
                <a:spcPct val="35000"/>
              </a:spcBef>
            </a:pPr>
            <a:r>
              <a:rPr lang="es-ES_tradnl" sz="1200" dirty="0">
                <a:solidFill>
                  <a:srgbClr val="000000"/>
                </a:solidFill>
              </a:rPr>
              <a:t>   </a:t>
            </a:r>
            <a:r>
              <a:rPr lang="es-ES_tradnl" sz="1100" b="1" dirty="0" smtClean="0">
                <a:solidFill>
                  <a:srgbClr val="FF3300"/>
                </a:solidFill>
                <a:sym typeface="Monotype Sorts" charset="2"/>
              </a:rPr>
              <a:t>    </a:t>
            </a:r>
            <a:r>
              <a:rPr lang="es-ES_tradnl" sz="1100" dirty="0">
                <a:solidFill>
                  <a:srgbClr val="000000"/>
                </a:solidFill>
              </a:rPr>
              <a:t>si bien en el último período de la vida útil, el bien podrá amortizarse por completo</a:t>
            </a:r>
          </a:p>
        </p:txBody>
      </p:sp>
      <p:sp>
        <p:nvSpPr>
          <p:cNvPr id="9229" name="AutoShape 61"/>
          <p:cNvSpPr>
            <a:spLocks noChangeArrowheads="1"/>
          </p:cNvSpPr>
          <p:nvPr/>
        </p:nvSpPr>
        <p:spPr bwMode="auto">
          <a:xfrm>
            <a:off x="313002" y="858838"/>
            <a:ext cx="2105025" cy="360362"/>
          </a:xfrm>
          <a:prstGeom prst="roundRect">
            <a:avLst>
              <a:gd name="adj" fmla="val 16667"/>
            </a:avLst>
          </a:prstGeom>
          <a:gradFill rotWithShape="0">
            <a:gsLst>
              <a:gs pos="0">
                <a:srgbClr val="E2E2E2"/>
              </a:gs>
              <a:gs pos="100000">
                <a:srgbClr val="EAEAEA"/>
              </a:gs>
            </a:gsLst>
            <a:lin ang="5400000" scaled="1"/>
          </a:gradFill>
          <a:ln w="9525">
            <a:solidFill>
              <a:srgbClr val="009900"/>
            </a:solidFill>
            <a:round/>
            <a:headEnd/>
            <a:tailEnd/>
          </a:ln>
        </p:spPr>
        <p:txBody>
          <a:bodyPr wrap="none" anchor="ctr"/>
          <a:lstStyle/>
          <a:p>
            <a:pPr eaLnBrk="0" hangingPunct="0"/>
            <a:endParaRPr lang="es-ES_tradnl" sz="1200"/>
          </a:p>
        </p:txBody>
      </p:sp>
      <p:sp>
        <p:nvSpPr>
          <p:cNvPr id="9230" name="Rectangle 62"/>
          <p:cNvSpPr>
            <a:spLocks noChangeArrowheads="1"/>
          </p:cNvSpPr>
          <p:nvPr/>
        </p:nvSpPr>
        <p:spPr bwMode="auto">
          <a:xfrm>
            <a:off x="549586" y="947738"/>
            <a:ext cx="1631857" cy="184666"/>
          </a:xfrm>
          <a:prstGeom prst="rect">
            <a:avLst/>
          </a:prstGeom>
          <a:noFill/>
          <a:ln w="9525">
            <a:noFill/>
            <a:miter lim="800000"/>
            <a:headEnd/>
            <a:tailEnd/>
          </a:ln>
        </p:spPr>
        <p:txBody>
          <a:bodyPr wrap="none" lIns="0" tIns="0" rIns="0" bIns="0">
            <a:spAutoFit/>
          </a:bodyPr>
          <a:lstStyle/>
          <a:p>
            <a:pPr algn="ctr" eaLnBrk="0" hangingPunct="0"/>
            <a:r>
              <a:rPr lang="es-ES_tradnl" sz="1200" b="1">
                <a:solidFill>
                  <a:srgbClr val="0000FF"/>
                </a:solidFill>
              </a:rPr>
              <a:t>CARACTERÍSTICAS</a:t>
            </a:r>
            <a:endParaRPr lang="es-ES_tradnl" sz="1200"/>
          </a:p>
        </p:txBody>
      </p:sp>
      <p:grpSp>
        <p:nvGrpSpPr>
          <p:cNvPr id="2" name="Group 65"/>
          <p:cNvGrpSpPr>
            <a:grpSpLocks/>
          </p:cNvGrpSpPr>
          <p:nvPr/>
        </p:nvGrpSpPr>
        <p:grpSpPr bwMode="auto">
          <a:xfrm>
            <a:off x="313003" y="1828801"/>
            <a:ext cx="2418027" cy="360363"/>
            <a:chOff x="240" y="1405"/>
            <a:chExt cx="1406" cy="227"/>
          </a:xfrm>
        </p:grpSpPr>
        <p:sp>
          <p:nvSpPr>
            <p:cNvPr id="9244" name="AutoShape 63"/>
            <p:cNvSpPr>
              <a:spLocks noChangeArrowheads="1"/>
            </p:cNvSpPr>
            <p:nvPr/>
          </p:nvSpPr>
          <p:spPr bwMode="auto">
            <a:xfrm>
              <a:off x="240" y="1405"/>
              <a:ext cx="1406" cy="227"/>
            </a:xfrm>
            <a:prstGeom prst="roundRect">
              <a:avLst>
                <a:gd name="adj" fmla="val 16667"/>
              </a:avLst>
            </a:prstGeom>
            <a:gradFill rotWithShape="0">
              <a:gsLst>
                <a:gs pos="0">
                  <a:srgbClr val="E2E2E2"/>
                </a:gs>
                <a:gs pos="100000">
                  <a:srgbClr val="EAEAEA"/>
                </a:gs>
              </a:gsLst>
              <a:lin ang="5400000" scaled="1"/>
            </a:gradFill>
            <a:ln w="9525">
              <a:solidFill>
                <a:srgbClr val="009900"/>
              </a:solidFill>
              <a:round/>
              <a:headEnd/>
              <a:tailEnd/>
            </a:ln>
          </p:spPr>
          <p:txBody>
            <a:bodyPr wrap="none" anchor="ctr"/>
            <a:lstStyle/>
            <a:p>
              <a:pPr eaLnBrk="0" hangingPunct="0"/>
              <a:endParaRPr lang="es-ES_tradnl" sz="1200"/>
            </a:p>
          </p:txBody>
        </p:sp>
        <p:sp>
          <p:nvSpPr>
            <p:cNvPr id="9245" name="Rectangle 64"/>
            <p:cNvSpPr>
              <a:spLocks noChangeArrowheads="1"/>
            </p:cNvSpPr>
            <p:nvPr/>
          </p:nvSpPr>
          <p:spPr bwMode="auto">
            <a:xfrm>
              <a:off x="365" y="1461"/>
              <a:ext cx="1157" cy="116"/>
            </a:xfrm>
            <a:prstGeom prst="rect">
              <a:avLst/>
            </a:prstGeom>
            <a:noFill/>
            <a:ln w="9525">
              <a:noFill/>
              <a:miter lim="800000"/>
              <a:headEnd/>
              <a:tailEnd/>
            </a:ln>
          </p:spPr>
          <p:txBody>
            <a:bodyPr wrap="none" lIns="0" tIns="0" rIns="0" bIns="0">
              <a:spAutoFit/>
            </a:bodyPr>
            <a:lstStyle/>
            <a:p>
              <a:pPr algn="ctr" eaLnBrk="0" hangingPunct="0"/>
              <a:r>
                <a:rPr lang="es-ES_tradnl" sz="1200" b="1">
                  <a:solidFill>
                    <a:srgbClr val="0000FF"/>
                  </a:solidFill>
                </a:rPr>
                <a:t>MÉTODOS DE CÁLCULO</a:t>
              </a:r>
              <a:endParaRPr lang="es-ES_tradnl" sz="1200"/>
            </a:p>
          </p:txBody>
        </p:sp>
      </p:grpSp>
      <p:sp>
        <p:nvSpPr>
          <p:cNvPr id="9232" name="Rectangle 67"/>
          <p:cNvSpPr>
            <a:spLocks noChangeArrowheads="1"/>
          </p:cNvSpPr>
          <p:nvPr/>
        </p:nvSpPr>
        <p:spPr bwMode="auto">
          <a:xfrm>
            <a:off x="3742267" y="3449638"/>
            <a:ext cx="4913204" cy="184666"/>
          </a:xfrm>
          <a:prstGeom prst="rect">
            <a:avLst/>
          </a:prstGeom>
          <a:noFill/>
          <a:ln w="9525">
            <a:noFill/>
            <a:miter lim="800000"/>
            <a:headEnd/>
            <a:tailEnd/>
          </a:ln>
        </p:spPr>
        <p:txBody>
          <a:bodyPr wrap="none" lIns="0" tIns="0" rIns="0" bIns="0">
            <a:spAutoFit/>
          </a:bodyPr>
          <a:lstStyle/>
          <a:p>
            <a:pPr eaLnBrk="0" hangingPunct="0"/>
            <a:r>
              <a:rPr lang="es-ES_tradnl" sz="1200">
                <a:solidFill>
                  <a:srgbClr val="FF0000"/>
                </a:solidFill>
                <a:sym typeface="Monotype Sorts" charset="2"/>
              </a:rPr>
              <a:t></a:t>
            </a:r>
            <a:r>
              <a:rPr lang="es-ES_tradnl" sz="1200">
                <a:solidFill>
                  <a:srgbClr val="000000"/>
                </a:solidFill>
                <a:sym typeface="Monotype Sorts" charset="2"/>
              </a:rPr>
              <a:t> </a:t>
            </a:r>
            <a:r>
              <a:rPr lang="es-ES_tradnl" sz="1200" b="1">
                <a:solidFill>
                  <a:srgbClr val="0000FF"/>
                </a:solidFill>
                <a:sym typeface="Monotype Sorts" charset="2"/>
              </a:rPr>
              <a:t> </a:t>
            </a:r>
            <a:r>
              <a:rPr lang="es-ES_tradnl" sz="1200" b="1">
                <a:solidFill>
                  <a:srgbClr val="0000FF"/>
                </a:solidFill>
              </a:rPr>
              <a:t>2</a:t>
            </a:r>
            <a:r>
              <a:rPr lang="es-ES_tradnl" sz="1200">
                <a:solidFill>
                  <a:srgbClr val="000000"/>
                </a:solidFill>
              </a:rPr>
              <a:t>  si tiene un período de amortización  </a:t>
            </a:r>
            <a:r>
              <a:rPr lang="es-ES_tradnl" sz="1200" b="1">
                <a:solidFill>
                  <a:srgbClr val="0000FF"/>
                </a:solidFill>
              </a:rPr>
              <a:t>≥ 5  y &lt; 8 años</a:t>
            </a:r>
          </a:p>
        </p:txBody>
      </p:sp>
      <p:sp>
        <p:nvSpPr>
          <p:cNvPr id="9233" name="Rectangle 68"/>
          <p:cNvSpPr>
            <a:spLocks noChangeArrowheads="1"/>
          </p:cNvSpPr>
          <p:nvPr/>
        </p:nvSpPr>
        <p:spPr bwMode="auto">
          <a:xfrm>
            <a:off x="3742266" y="3702051"/>
            <a:ext cx="4578176" cy="184666"/>
          </a:xfrm>
          <a:prstGeom prst="rect">
            <a:avLst/>
          </a:prstGeom>
          <a:noFill/>
          <a:ln w="9525">
            <a:noFill/>
            <a:miter lim="800000"/>
            <a:headEnd/>
            <a:tailEnd/>
          </a:ln>
        </p:spPr>
        <p:txBody>
          <a:bodyPr wrap="none" lIns="0" tIns="0" rIns="0" bIns="0">
            <a:spAutoFit/>
          </a:bodyPr>
          <a:lstStyle/>
          <a:p>
            <a:pPr eaLnBrk="0" hangingPunct="0"/>
            <a:r>
              <a:rPr lang="es-ES_tradnl" sz="1200">
                <a:solidFill>
                  <a:srgbClr val="FF0000"/>
                </a:solidFill>
                <a:sym typeface="Monotype Sorts" charset="2"/>
              </a:rPr>
              <a:t></a:t>
            </a:r>
            <a:r>
              <a:rPr lang="es-ES_tradnl" sz="1200">
                <a:solidFill>
                  <a:srgbClr val="000000"/>
                </a:solidFill>
                <a:sym typeface="Monotype Sorts" charset="2"/>
              </a:rPr>
              <a:t>  </a:t>
            </a:r>
            <a:r>
              <a:rPr lang="es-ES_tradnl" sz="1200" b="1">
                <a:solidFill>
                  <a:srgbClr val="0000FF"/>
                </a:solidFill>
              </a:rPr>
              <a:t>2,5</a:t>
            </a:r>
            <a:r>
              <a:rPr lang="es-ES_tradnl" sz="1200">
                <a:solidFill>
                  <a:srgbClr val="000000"/>
                </a:solidFill>
              </a:rPr>
              <a:t>  si tiene un período de amortización  </a:t>
            </a:r>
            <a:r>
              <a:rPr lang="es-ES_tradnl" sz="1200" b="1">
                <a:solidFill>
                  <a:srgbClr val="0000FF"/>
                </a:solidFill>
              </a:rPr>
              <a:t>≥  8 años</a:t>
            </a:r>
          </a:p>
        </p:txBody>
      </p:sp>
      <p:sp>
        <p:nvSpPr>
          <p:cNvPr id="9234" name="Line 69"/>
          <p:cNvSpPr>
            <a:spLocks noChangeShapeType="1"/>
          </p:cNvSpPr>
          <p:nvPr/>
        </p:nvSpPr>
        <p:spPr bwMode="auto">
          <a:xfrm>
            <a:off x="2889250" y="2416175"/>
            <a:ext cx="0" cy="2346325"/>
          </a:xfrm>
          <a:prstGeom prst="line">
            <a:avLst/>
          </a:prstGeom>
          <a:noFill/>
          <a:ln w="9525">
            <a:solidFill>
              <a:srgbClr val="009900"/>
            </a:solidFill>
            <a:round/>
            <a:headEnd/>
            <a:tailEnd/>
          </a:ln>
        </p:spPr>
        <p:txBody>
          <a:bodyPr wrap="none" anchor="ctr"/>
          <a:lstStyle/>
          <a:p>
            <a:endParaRPr lang="es-ES_tradnl" sz="1200"/>
          </a:p>
        </p:txBody>
      </p:sp>
      <p:sp>
        <p:nvSpPr>
          <p:cNvPr id="9235" name="Rectangle 71"/>
          <p:cNvSpPr>
            <a:spLocks noChangeArrowheads="1"/>
          </p:cNvSpPr>
          <p:nvPr/>
        </p:nvSpPr>
        <p:spPr bwMode="auto">
          <a:xfrm>
            <a:off x="330200" y="4770438"/>
            <a:ext cx="1611018" cy="415498"/>
          </a:xfrm>
          <a:prstGeom prst="rect">
            <a:avLst/>
          </a:prstGeom>
          <a:noFill/>
          <a:ln w="9525">
            <a:noFill/>
            <a:miter lim="800000"/>
            <a:headEnd/>
            <a:tailEnd/>
          </a:ln>
        </p:spPr>
        <p:txBody>
          <a:bodyPr wrap="none" lIns="0" tIns="0" rIns="0" bIns="0">
            <a:spAutoFit/>
          </a:bodyPr>
          <a:lstStyle/>
          <a:p>
            <a:pPr eaLnBrk="0" hangingPunct="0"/>
            <a:r>
              <a:rPr lang="es-ES_tradnl" sz="1200" b="1">
                <a:solidFill>
                  <a:srgbClr val="FF0000"/>
                </a:solidFill>
              </a:rPr>
              <a:t>2.</a:t>
            </a:r>
            <a:r>
              <a:rPr lang="es-ES_tradnl" sz="1200" b="1" i="1">
                <a:solidFill>
                  <a:srgbClr val="FF0000"/>
                </a:solidFill>
              </a:rPr>
              <a:t>  Método de los </a:t>
            </a:r>
          </a:p>
          <a:p>
            <a:pPr eaLnBrk="0" hangingPunct="0">
              <a:spcBef>
                <a:spcPct val="25000"/>
              </a:spcBef>
            </a:pPr>
            <a:r>
              <a:rPr lang="es-ES_tradnl" sz="1200" b="1" i="1">
                <a:solidFill>
                  <a:srgbClr val="FF0000"/>
                </a:solidFill>
              </a:rPr>
              <a:t>    números dígitos</a:t>
            </a:r>
            <a:endParaRPr lang="es-ES_tradnl" sz="1200">
              <a:solidFill>
                <a:srgbClr val="FF0000"/>
              </a:solidFill>
            </a:endParaRPr>
          </a:p>
        </p:txBody>
      </p:sp>
      <p:sp>
        <p:nvSpPr>
          <p:cNvPr id="9236" name="Rectangle 77"/>
          <p:cNvSpPr>
            <a:spLocks noChangeArrowheads="1"/>
          </p:cNvSpPr>
          <p:nvPr/>
        </p:nvSpPr>
        <p:spPr bwMode="auto">
          <a:xfrm>
            <a:off x="2393950" y="5151438"/>
            <a:ext cx="6126677" cy="184666"/>
          </a:xfrm>
          <a:prstGeom prst="rect">
            <a:avLst/>
          </a:prstGeom>
          <a:noFill/>
          <a:ln w="9525">
            <a:noFill/>
            <a:miter lim="800000"/>
            <a:headEnd/>
            <a:tailEnd/>
          </a:ln>
        </p:spPr>
        <p:txBody>
          <a:bodyPr wrap="none" lIns="0" tIns="0" rIns="0" bIns="0">
            <a:spAutoFit/>
          </a:bodyPr>
          <a:lstStyle/>
          <a:p>
            <a:pPr eaLnBrk="0" hangingPunct="0"/>
            <a:r>
              <a:rPr lang="es-ES_tradnl" sz="1200">
                <a:solidFill>
                  <a:srgbClr val="000000"/>
                </a:solidFill>
              </a:rPr>
              <a:t>a)   Optar por </a:t>
            </a:r>
            <a:r>
              <a:rPr lang="es-ES_tradnl" sz="1200" b="1">
                <a:solidFill>
                  <a:srgbClr val="000000"/>
                </a:solidFill>
              </a:rPr>
              <a:t>un período</a:t>
            </a:r>
            <a:r>
              <a:rPr lang="es-ES_tradnl" sz="1200">
                <a:solidFill>
                  <a:srgbClr val="000000"/>
                </a:solidFill>
              </a:rPr>
              <a:t> de amortización entre el mínimo y el máximo</a:t>
            </a:r>
          </a:p>
        </p:txBody>
      </p:sp>
      <p:sp>
        <p:nvSpPr>
          <p:cNvPr id="9237" name="Rectangle 83"/>
          <p:cNvSpPr>
            <a:spLocks noChangeArrowheads="1"/>
          </p:cNvSpPr>
          <p:nvPr/>
        </p:nvSpPr>
        <p:spPr bwMode="auto">
          <a:xfrm>
            <a:off x="2393951" y="5438776"/>
            <a:ext cx="3464090" cy="184666"/>
          </a:xfrm>
          <a:prstGeom prst="rect">
            <a:avLst/>
          </a:prstGeom>
          <a:noFill/>
          <a:ln w="9525">
            <a:noFill/>
            <a:miter lim="800000"/>
            <a:headEnd/>
            <a:tailEnd/>
          </a:ln>
        </p:spPr>
        <p:txBody>
          <a:bodyPr wrap="none" lIns="0" tIns="0" rIns="0" bIns="0">
            <a:spAutoFit/>
          </a:bodyPr>
          <a:lstStyle/>
          <a:p>
            <a:pPr eaLnBrk="0" hangingPunct="0"/>
            <a:r>
              <a:rPr lang="es-ES_tradnl" sz="1200">
                <a:solidFill>
                  <a:srgbClr val="000000"/>
                </a:solidFill>
              </a:rPr>
              <a:t>b)   Asignar los dígitos a cada anualidad</a:t>
            </a:r>
            <a:endParaRPr lang="es-ES_tradnl" sz="1200"/>
          </a:p>
        </p:txBody>
      </p:sp>
      <p:sp>
        <p:nvSpPr>
          <p:cNvPr id="9238" name="Rectangle 85"/>
          <p:cNvSpPr>
            <a:spLocks noChangeArrowheads="1"/>
          </p:cNvSpPr>
          <p:nvPr/>
        </p:nvSpPr>
        <p:spPr bwMode="auto">
          <a:xfrm>
            <a:off x="2393950" y="5727701"/>
            <a:ext cx="1837041" cy="184666"/>
          </a:xfrm>
          <a:prstGeom prst="rect">
            <a:avLst/>
          </a:prstGeom>
          <a:noFill/>
          <a:ln w="9525">
            <a:noFill/>
            <a:miter lim="800000"/>
            <a:headEnd/>
            <a:tailEnd/>
          </a:ln>
        </p:spPr>
        <p:txBody>
          <a:bodyPr wrap="none" lIns="0" tIns="0" rIns="0" bIns="0">
            <a:spAutoFit/>
          </a:bodyPr>
          <a:lstStyle/>
          <a:p>
            <a:pPr eaLnBrk="0" hangingPunct="0"/>
            <a:r>
              <a:rPr lang="es-ES_tradnl" sz="1200">
                <a:solidFill>
                  <a:srgbClr val="000000"/>
                </a:solidFill>
              </a:rPr>
              <a:t>c)   </a:t>
            </a:r>
            <a:r>
              <a:rPr lang="es-ES_tradnl" sz="1200" b="1">
                <a:solidFill>
                  <a:srgbClr val="000000"/>
                </a:solidFill>
              </a:rPr>
              <a:t>Sumar los dígitos</a:t>
            </a:r>
            <a:endParaRPr lang="es-ES_tradnl" sz="1200" b="1"/>
          </a:p>
        </p:txBody>
      </p:sp>
      <p:sp>
        <p:nvSpPr>
          <p:cNvPr id="9239" name="Rectangle 87"/>
          <p:cNvSpPr>
            <a:spLocks noChangeArrowheads="1"/>
          </p:cNvSpPr>
          <p:nvPr/>
        </p:nvSpPr>
        <p:spPr bwMode="auto">
          <a:xfrm>
            <a:off x="2393951" y="6015038"/>
            <a:ext cx="7295267" cy="184666"/>
          </a:xfrm>
          <a:prstGeom prst="rect">
            <a:avLst/>
          </a:prstGeom>
          <a:noFill/>
          <a:ln w="9525">
            <a:noFill/>
            <a:miter lim="800000"/>
            <a:headEnd/>
            <a:tailEnd/>
          </a:ln>
        </p:spPr>
        <p:txBody>
          <a:bodyPr wrap="none" lIns="0" tIns="0" rIns="0" bIns="0">
            <a:spAutoFit/>
          </a:bodyPr>
          <a:lstStyle/>
          <a:p>
            <a:pPr eaLnBrk="0" hangingPunct="0"/>
            <a:r>
              <a:rPr lang="es-ES_tradnl" sz="1200">
                <a:solidFill>
                  <a:srgbClr val="000000"/>
                </a:solidFill>
              </a:rPr>
              <a:t>d)   </a:t>
            </a:r>
            <a:r>
              <a:rPr lang="es-ES_tradnl" sz="1200" b="1">
                <a:solidFill>
                  <a:srgbClr val="0000FF"/>
                </a:solidFill>
              </a:rPr>
              <a:t>Cuota resultante a cada dígito  =  [ base de amortización / suma de los dígitos ]</a:t>
            </a:r>
          </a:p>
        </p:txBody>
      </p:sp>
      <p:sp>
        <p:nvSpPr>
          <p:cNvPr id="9240" name="Rectangle 89"/>
          <p:cNvSpPr>
            <a:spLocks noChangeArrowheads="1"/>
          </p:cNvSpPr>
          <p:nvPr/>
        </p:nvSpPr>
        <p:spPr bwMode="auto">
          <a:xfrm>
            <a:off x="228600" y="6400800"/>
            <a:ext cx="8975214" cy="184666"/>
          </a:xfrm>
          <a:prstGeom prst="rect">
            <a:avLst/>
          </a:prstGeom>
          <a:noFill/>
          <a:ln w="9525">
            <a:noFill/>
            <a:miter lim="800000"/>
            <a:headEnd/>
            <a:tailEnd/>
          </a:ln>
        </p:spPr>
        <p:txBody>
          <a:bodyPr wrap="none" lIns="0" tIns="0" rIns="0" bIns="0">
            <a:spAutoFit/>
          </a:bodyPr>
          <a:lstStyle/>
          <a:p>
            <a:pPr eaLnBrk="0" hangingPunct="0"/>
            <a:r>
              <a:rPr lang="es-ES_tradnl" sz="1200" b="1" dirty="0">
                <a:solidFill>
                  <a:srgbClr val="FF3300"/>
                </a:solidFill>
                <a:sym typeface="Monotype Sorts" charset="2"/>
              </a:rPr>
              <a:t>   </a:t>
            </a:r>
            <a:r>
              <a:rPr lang="es-ES_tradnl" sz="1200" b="1" dirty="0">
                <a:solidFill>
                  <a:srgbClr val="993300"/>
                </a:solidFill>
              </a:rPr>
              <a:t>También se contempla la posibilidad de que este método se aplique en sentido </a:t>
            </a:r>
            <a:r>
              <a:rPr lang="es-ES_tradnl" sz="1200" b="1" u="sng" dirty="0">
                <a:solidFill>
                  <a:srgbClr val="993300"/>
                </a:solidFill>
              </a:rPr>
              <a:t>progresivo</a:t>
            </a:r>
            <a:r>
              <a:rPr lang="es-ES_tradnl" sz="1200" dirty="0">
                <a:solidFill>
                  <a:srgbClr val="000000"/>
                </a:solidFill>
              </a:rPr>
              <a:t>  </a:t>
            </a:r>
            <a:r>
              <a:rPr lang="es-ES_tradnl" sz="1200" b="1" dirty="0">
                <a:solidFill>
                  <a:srgbClr val="FF33CC"/>
                </a:solidFill>
              </a:rPr>
              <a:t>(art. </a:t>
            </a:r>
            <a:r>
              <a:rPr lang="es-ES_tradnl" sz="1200" b="1" dirty="0" smtClean="0">
                <a:solidFill>
                  <a:srgbClr val="FF33CC"/>
                </a:solidFill>
              </a:rPr>
              <a:t>6 R)</a:t>
            </a:r>
            <a:endParaRPr lang="es-ES_tradnl" sz="1200" b="1" dirty="0">
              <a:solidFill>
                <a:srgbClr val="FF33CC"/>
              </a:solidFill>
            </a:endParaRPr>
          </a:p>
        </p:txBody>
      </p:sp>
      <p:sp>
        <p:nvSpPr>
          <p:cNvPr id="9241" name="Rectangle 91"/>
          <p:cNvSpPr>
            <a:spLocks noChangeArrowheads="1"/>
          </p:cNvSpPr>
          <p:nvPr/>
        </p:nvSpPr>
        <p:spPr bwMode="auto">
          <a:xfrm>
            <a:off x="495301" y="5359400"/>
            <a:ext cx="1556516" cy="406265"/>
          </a:xfrm>
          <a:prstGeom prst="rect">
            <a:avLst/>
          </a:prstGeom>
          <a:noFill/>
          <a:ln w="9525">
            <a:noFill/>
            <a:miter lim="800000"/>
            <a:headEnd/>
            <a:tailEnd/>
          </a:ln>
        </p:spPr>
        <p:txBody>
          <a:bodyPr wrap="none" lIns="0" tIns="0" rIns="0" bIns="0">
            <a:spAutoFit/>
          </a:bodyPr>
          <a:lstStyle/>
          <a:p>
            <a:pPr eaLnBrk="0" hangingPunct="0"/>
            <a:r>
              <a:rPr lang="es-ES_tradnl" sz="1200">
                <a:solidFill>
                  <a:srgbClr val="000000"/>
                </a:solidFill>
              </a:rPr>
              <a:t> se seguirán los </a:t>
            </a:r>
          </a:p>
          <a:p>
            <a:pPr eaLnBrk="0" hangingPunct="0">
              <a:spcBef>
                <a:spcPct val="20000"/>
              </a:spcBef>
            </a:pPr>
            <a:r>
              <a:rPr lang="es-ES_tradnl" sz="1200">
                <a:solidFill>
                  <a:srgbClr val="000000"/>
                </a:solidFill>
              </a:rPr>
              <a:t>siguientes pasos :</a:t>
            </a:r>
          </a:p>
        </p:txBody>
      </p:sp>
      <p:sp>
        <p:nvSpPr>
          <p:cNvPr id="9242" name="Line 92"/>
          <p:cNvSpPr>
            <a:spLocks noChangeShapeType="1"/>
          </p:cNvSpPr>
          <p:nvPr/>
        </p:nvSpPr>
        <p:spPr bwMode="auto">
          <a:xfrm>
            <a:off x="2146300" y="5199063"/>
            <a:ext cx="0" cy="990600"/>
          </a:xfrm>
          <a:prstGeom prst="line">
            <a:avLst/>
          </a:prstGeom>
          <a:noFill/>
          <a:ln w="9525">
            <a:solidFill>
              <a:srgbClr val="009900"/>
            </a:solidFill>
            <a:round/>
            <a:headEnd/>
            <a:tailEnd/>
          </a:ln>
        </p:spPr>
        <p:txBody>
          <a:bodyPr wrap="none" anchor="ctr"/>
          <a:lstStyle/>
          <a:p>
            <a:endParaRPr lang="es-ES_tradnl" sz="1200"/>
          </a:p>
        </p:txBody>
      </p:sp>
      <p:sp>
        <p:nvSpPr>
          <p:cNvPr id="9243" name="AutoShape 93"/>
          <p:cNvSpPr>
            <a:spLocks noChangeArrowheads="1"/>
          </p:cNvSpPr>
          <p:nvPr/>
        </p:nvSpPr>
        <p:spPr bwMode="auto">
          <a:xfrm rot="-5400000">
            <a:off x="2595960" y="1164829"/>
            <a:ext cx="431800" cy="175419"/>
          </a:xfrm>
          <a:prstGeom prst="downArrow">
            <a:avLst>
              <a:gd name="adj1" fmla="val 45833"/>
              <a:gd name="adj2" fmla="val 58333"/>
            </a:avLst>
          </a:prstGeom>
          <a:noFill/>
          <a:ln w="9525">
            <a:solidFill>
              <a:srgbClr val="009900"/>
            </a:solidFill>
            <a:miter lim="800000"/>
            <a:headEnd/>
            <a:tailEnd/>
          </a:ln>
        </p:spPr>
        <p:txBody>
          <a:bodyPr vert="eaVert" wrap="none" anchor="ctr"/>
          <a:lstStyle/>
          <a:p>
            <a:pPr algn="ctr" eaLnBrk="0" hangingPunct="0"/>
            <a:endParaRPr lang="es-ES" sz="1200"/>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112</a:t>
            </a:fld>
            <a:endParaRPr lang="es-ES" dirty="0"/>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u="sng" dirty="0" smtClean="0">
                <a:solidFill>
                  <a:srgbClr val="000066"/>
                </a:solidFill>
                <a:latin typeface="+mn-lt"/>
              </a:rPr>
              <a:t>NOVEDADES</a:t>
            </a:r>
            <a:r>
              <a:rPr lang="es-ES" sz="2200" dirty="0" smtClean="0">
                <a:solidFill>
                  <a:srgbClr val="000066"/>
                </a:solidFill>
                <a:latin typeface="+mn-lt"/>
              </a:rPr>
              <a:t> EN </a:t>
            </a:r>
            <a:r>
              <a:rPr lang="es-ES" sz="2200" dirty="0" smtClean="0">
                <a:solidFill>
                  <a:srgbClr val="FF0000"/>
                </a:solidFill>
                <a:latin typeface="+mn-lt"/>
              </a:rPr>
              <a:t>AMORTIZACIONES. </a:t>
            </a:r>
            <a:r>
              <a:rPr lang="es-ES" sz="2200" u="sng" dirty="0" smtClean="0">
                <a:solidFill>
                  <a:srgbClr val="FF0000"/>
                </a:solidFill>
                <a:latin typeface="+mn-lt"/>
              </a:rPr>
              <a:t>Desde 2015</a:t>
            </a:r>
            <a:endParaRPr lang="es-ES" u="sng" dirty="0">
              <a:solidFill>
                <a:srgbClr val="FF0000"/>
              </a:solidFill>
              <a:latin typeface="+mn-lt"/>
            </a:endParaRPr>
          </a:p>
        </p:txBody>
      </p:sp>
      <p:sp>
        <p:nvSpPr>
          <p:cNvPr id="9" name="Rectangle 5"/>
          <p:cNvSpPr>
            <a:spLocks noChangeArrowheads="1"/>
          </p:cNvSpPr>
          <p:nvPr/>
        </p:nvSpPr>
        <p:spPr bwMode="auto">
          <a:xfrm>
            <a:off x="25400" y="-11100"/>
            <a:ext cx="9906000" cy="457200"/>
          </a:xfrm>
          <a:prstGeom prst="rect">
            <a:avLst/>
          </a:prstGeom>
          <a:noFill/>
          <a:ln w="9525">
            <a:noFill/>
            <a:miter lim="800000"/>
            <a:headEnd/>
            <a:tailEnd/>
          </a:ln>
        </p:spPr>
        <p:txBody>
          <a:bodyPr anchor="t" anchorCtr="1"/>
          <a:lstStyle/>
          <a:p>
            <a:r>
              <a:rPr lang="es-ES_tradnl" dirty="0" smtClean="0">
                <a:solidFill>
                  <a:srgbClr val="FFFF66"/>
                </a:solidFill>
                <a:latin typeface="+mn-lt"/>
              </a:rPr>
              <a:t>Art. 12 y DT 13ª y DT 37ª LIS  </a:t>
            </a:r>
            <a:r>
              <a:rPr lang="es-ES_tradnl" dirty="0" smtClean="0">
                <a:solidFill>
                  <a:srgbClr val="FFFF00"/>
                </a:solidFill>
                <a:effectLst>
                  <a:outerShdw blurRad="38100" dist="38100" dir="2700000" algn="tl">
                    <a:srgbClr val="000000">
                      <a:alpha val="43137"/>
                    </a:srgbClr>
                  </a:outerShdw>
                </a:effectLst>
                <a:latin typeface="+mn-lt"/>
              </a:rPr>
              <a:t>Desde 1/1/2015</a:t>
            </a:r>
            <a:endParaRPr lang="es-ES" dirty="0">
              <a:solidFill>
                <a:srgbClr val="FFFF66"/>
              </a:solidFill>
              <a:latin typeface="+mn-lt"/>
            </a:endParaRPr>
          </a:p>
        </p:txBody>
      </p:sp>
      <p:graphicFrame>
        <p:nvGraphicFramePr>
          <p:cNvPr id="6" name="5 Tabla"/>
          <p:cNvGraphicFramePr>
            <a:graphicFrameLocks noGrp="1"/>
          </p:cNvGraphicFramePr>
          <p:nvPr>
            <p:extLst>
              <p:ext uri="{D42A27DB-BD31-4B8C-83A1-F6EECF244321}">
                <p14:modId xmlns="" xmlns:p14="http://schemas.microsoft.com/office/powerpoint/2010/main" val="652992394"/>
              </p:ext>
            </p:extLst>
          </p:nvPr>
        </p:nvGraphicFramePr>
        <p:xfrm>
          <a:off x="76200" y="1066800"/>
          <a:ext cx="9677400" cy="5311799"/>
        </p:xfrm>
        <a:graphic>
          <a:graphicData uri="http://schemas.openxmlformats.org/drawingml/2006/table">
            <a:tbl>
              <a:tblPr firstRow="1" bandRow="1">
                <a:tableStyleId>{7DF18680-E054-41AD-8BC1-D1AEF772440D}</a:tableStyleId>
              </a:tblPr>
              <a:tblGrid>
                <a:gridCol w="2362200">
                  <a:extLst>
                    <a:ext uri="{9D8B030D-6E8A-4147-A177-3AD203B41FA5}">
                      <a16:colId xmlns="" xmlns:a16="http://schemas.microsoft.com/office/drawing/2014/main" val="20000"/>
                    </a:ext>
                  </a:extLst>
                </a:gridCol>
                <a:gridCol w="1524000">
                  <a:extLst>
                    <a:ext uri="{9D8B030D-6E8A-4147-A177-3AD203B41FA5}">
                      <a16:colId xmlns="" xmlns:a16="http://schemas.microsoft.com/office/drawing/2014/main" val="20001"/>
                    </a:ext>
                  </a:extLst>
                </a:gridCol>
                <a:gridCol w="5791200">
                  <a:extLst>
                    <a:ext uri="{9D8B030D-6E8A-4147-A177-3AD203B41FA5}">
                      <a16:colId xmlns="" xmlns:a16="http://schemas.microsoft.com/office/drawing/2014/main" val="52998001"/>
                    </a:ext>
                  </a:extLst>
                </a:gridCol>
              </a:tblGrid>
              <a:tr h="419069">
                <a:tc gridSpan="3">
                  <a:txBody>
                    <a:bodyPr/>
                    <a:lstStyle/>
                    <a:p>
                      <a:pPr marL="457200" marR="0" indent="-457200" algn="l" defTabSz="914400" rtl="0" eaLnBrk="1" fontAlgn="auto" latinLnBrk="0" hangingPunct="1">
                        <a:lnSpc>
                          <a:spcPct val="100000"/>
                        </a:lnSpc>
                        <a:spcBef>
                          <a:spcPts val="0"/>
                        </a:spcBef>
                        <a:spcAft>
                          <a:spcPts val="0"/>
                        </a:spcAft>
                        <a:buClrTx/>
                        <a:buSzTx/>
                        <a:buFont typeface="+mj-lt"/>
                        <a:buNone/>
                        <a:tabLst/>
                        <a:defRPr/>
                      </a:pPr>
                      <a:r>
                        <a:rPr lang="es-ES_tradnl" sz="2000" b="1" baseline="0" dirty="0" smtClean="0">
                          <a:solidFill>
                            <a:srgbClr val="FFFF99"/>
                          </a:solidFill>
                        </a:rPr>
                        <a:t>AMORTIZACIONES (Art.  12 LIS)            </a:t>
                      </a:r>
                      <a:r>
                        <a:rPr lang="es-ES_tradnl" sz="2000" b="1" baseline="0" dirty="0" smtClean="0">
                          <a:solidFill>
                            <a:srgbClr val="FFFF00"/>
                          </a:solidFill>
                        </a:rPr>
                        <a:t>Novedades desde  2015</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hMerge="1">
                  <a:txBody>
                    <a:bodyPr/>
                    <a:lstStyle/>
                    <a:p>
                      <a:endParaRPr lang="es-ES"/>
                    </a:p>
                  </a:txBody>
                  <a:tcPr/>
                </a:tc>
                <a:extLst>
                  <a:ext uri="{0D108BD9-81ED-4DB2-BD59-A6C34878D82A}">
                    <a16:rowId xmlns="" xmlns:a16="http://schemas.microsoft.com/office/drawing/2014/main" val="10000"/>
                  </a:ext>
                </a:extLst>
              </a:tr>
              <a:tr h="1592611">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u="sng" dirty="0" smtClean="0">
                          <a:solidFill>
                            <a:srgbClr val="FFFF00"/>
                          </a:solidFill>
                        </a:rPr>
                        <a:t>Nuevas</a:t>
                      </a:r>
                      <a:r>
                        <a:rPr lang="es-ES_tradnl" sz="2000" b="1" dirty="0" smtClean="0">
                          <a:solidFill>
                            <a:srgbClr val="FFFF00"/>
                          </a:solidFill>
                        </a:rPr>
                        <a:t> Tablas</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gridSpan="2">
                  <a:txBody>
                    <a:bodyPr/>
                    <a:lstStyle/>
                    <a:p>
                      <a:pPr marL="342900" indent="-342900">
                        <a:buFont typeface="Wingdings" pitchFamily="2" charset="2"/>
                        <a:buChar char="v"/>
                      </a:pPr>
                      <a:r>
                        <a:rPr lang="es-ES_tradnl" sz="2000" b="1" dirty="0" smtClean="0">
                          <a:solidFill>
                            <a:srgbClr val="000066"/>
                          </a:solidFill>
                        </a:rPr>
                        <a:t>Se simplifican</a:t>
                      </a:r>
                    </a:p>
                    <a:p>
                      <a:pPr marL="457200" indent="-457200">
                        <a:buFont typeface="Wingdings" pitchFamily="2" charset="2"/>
                        <a:buChar char="§"/>
                      </a:pPr>
                      <a:r>
                        <a:rPr lang="es-ES_tradnl" sz="1800" b="0" dirty="0" smtClean="0">
                          <a:solidFill>
                            <a:srgbClr val="000066"/>
                          </a:solidFill>
                        </a:rPr>
                        <a:t>Estableciendo en </a:t>
                      </a:r>
                      <a:r>
                        <a:rPr lang="es-ES_tradnl" sz="1800" b="1" u="sng" dirty="0" smtClean="0">
                          <a:solidFill>
                            <a:srgbClr val="000066"/>
                          </a:solidFill>
                        </a:rPr>
                        <a:t>una sola tabla</a:t>
                      </a:r>
                      <a:r>
                        <a:rPr lang="es-ES_tradnl" sz="1800" b="0" dirty="0" smtClean="0">
                          <a:solidFill>
                            <a:srgbClr val="000066"/>
                          </a:solidFill>
                        </a:rPr>
                        <a:t>, en el artículo 12.1 LIS, el </a:t>
                      </a:r>
                      <a:r>
                        <a:rPr lang="es-ES_tradnl" sz="1800" b="1" dirty="0" smtClean="0">
                          <a:solidFill>
                            <a:srgbClr val="FF0000"/>
                          </a:solidFill>
                        </a:rPr>
                        <a:t>coeficiente lineal máximo </a:t>
                      </a:r>
                      <a:r>
                        <a:rPr lang="es-ES_tradnl" sz="1800" b="0" dirty="0" smtClean="0">
                          <a:solidFill>
                            <a:srgbClr val="000066"/>
                          </a:solidFill>
                        </a:rPr>
                        <a:t>y el </a:t>
                      </a:r>
                      <a:r>
                        <a:rPr lang="es-ES_tradnl" sz="1800" b="1" dirty="0" smtClean="0">
                          <a:solidFill>
                            <a:srgbClr val="FF0000"/>
                          </a:solidFill>
                        </a:rPr>
                        <a:t>periodo máximo </a:t>
                      </a:r>
                      <a:r>
                        <a:rPr lang="es-ES_tradnl" sz="1800" b="0" dirty="0" smtClean="0">
                          <a:solidFill>
                            <a:srgbClr val="000066"/>
                          </a:solidFill>
                        </a:rPr>
                        <a:t>de amortización de los elementos, </a:t>
                      </a:r>
                      <a:r>
                        <a:rPr lang="es-ES_tradnl" sz="1800" b="0" u="sng" dirty="0" smtClean="0">
                          <a:solidFill>
                            <a:srgbClr val="000066"/>
                          </a:solidFill>
                        </a:rPr>
                        <a:t>sin especificación de los distintos tipos de actividades de las empresas</a:t>
                      </a:r>
                      <a:r>
                        <a:rPr lang="es-ES_tradnl" sz="1800" b="0" dirty="0" smtClean="0">
                          <a:solidFill>
                            <a:srgbClr val="000066"/>
                          </a:solidFill>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
                    </a:p>
                  </a:txBody>
                  <a:tcPr/>
                </a:tc>
                <a:extLst>
                  <a:ext uri="{0D108BD9-81ED-4DB2-BD59-A6C34878D82A}">
                    <a16:rowId xmlns="" xmlns:a16="http://schemas.microsoft.com/office/drawing/2014/main" val="10001"/>
                  </a:ext>
                </a:extLst>
              </a:tr>
              <a:tr h="8382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Libertad IM de </a:t>
                      </a:r>
                      <a:r>
                        <a:rPr lang="es-ES_tradnl" sz="2000" b="1" u="sng" dirty="0" smtClean="0">
                          <a:solidFill>
                            <a:srgbClr val="FFFF66"/>
                          </a:solidFill>
                          <a:effectLst>
                            <a:outerShdw blurRad="38100" dist="38100" dir="2700000" algn="tl">
                              <a:srgbClr val="000000">
                                <a:alpha val="43137"/>
                              </a:srgbClr>
                            </a:outerShdw>
                          </a:effectLst>
                        </a:rPr>
                        <a:t>Escaso</a:t>
                      </a:r>
                      <a:r>
                        <a:rPr lang="es-ES_tradnl" sz="2000" b="1" dirty="0" smtClean="0">
                          <a:solidFill>
                            <a:srgbClr val="FFFF66"/>
                          </a:solidFill>
                          <a:effectLst>
                            <a:outerShdw blurRad="38100" dist="38100" dir="2700000" algn="tl">
                              <a:srgbClr val="000000">
                                <a:alpha val="43137"/>
                              </a:srgbClr>
                            </a:outerShdw>
                          </a:effectLst>
                        </a:rPr>
                        <a:t> </a:t>
                      </a:r>
                      <a:r>
                        <a:rPr lang="es-ES_tradnl" sz="2000" b="1" u="sng" dirty="0" smtClean="0">
                          <a:solidFill>
                            <a:srgbClr val="FFFF66"/>
                          </a:solidFill>
                          <a:effectLst>
                            <a:outerShdw blurRad="38100" dist="38100" dir="2700000" algn="tl">
                              <a:srgbClr val="000000">
                                <a:alpha val="43137"/>
                              </a:srgbClr>
                            </a:outerShdw>
                          </a:effectLst>
                        </a:rPr>
                        <a:t>Valor</a:t>
                      </a:r>
                      <a:endParaRPr lang="es-ES_tradnl" sz="2000" b="1" u="sng" dirty="0">
                        <a:solidFill>
                          <a:srgbClr val="FFFF66"/>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gridSpan="2">
                  <a:txBody>
                    <a:bodyPr/>
                    <a:lstStyle/>
                    <a:p>
                      <a:pPr marL="342900" indent="-342900">
                        <a:buFont typeface="Wingdings" pitchFamily="2" charset="2"/>
                        <a:buChar char="v"/>
                      </a:pPr>
                      <a:r>
                        <a:rPr lang="es-ES_tradnl" b="1" dirty="0" smtClean="0">
                          <a:solidFill>
                            <a:srgbClr val="000066"/>
                          </a:solidFill>
                        </a:rPr>
                        <a:t>IM Nuevos: Valor unitario ≤ </a:t>
                      </a:r>
                      <a:r>
                        <a:rPr lang="es-ES_tradnl" b="1" dirty="0" smtClean="0">
                          <a:solidFill>
                            <a:srgbClr val="FF0000"/>
                          </a:solidFill>
                        </a:rPr>
                        <a:t>300 €</a:t>
                      </a:r>
                      <a:r>
                        <a:rPr lang="es-ES_tradnl" b="1" dirty="0" smtClean="0">
                          <a:solidFill>
                            <a:srgbClr val="000066"/>
                          </a:solidFill>
                        </a:rPr>
                        <a:t> </a:t>
                      </a:r>
                    </a:p>
                    <a:p>
                      <a:pPr marL="342900" indent="-342900">
                        <a:buFont typeface="Wingdings" pitchFamily="2" charset="2"/>
                        <a:buChar char="v"/>
                      </a:pPr>
                      <a:r>
                        <a:rPr lang="es-ES_tradnl" b="1" dirty="0" smtClean="0">
                          <a:solidFill>
                            <a:srgbClr val="000066"/>
                          </a:solidFill>
                        </a:rPr>
                        <a:t>Límite total anual:</a:t>
                      </a:r>
                      <a:r>
                        <a:rPr lang="es-ES_tradnl" b="1" baseline="0" dirty="0" smtClean="0">
                          <a:solidFill>
                            <a:srgbClr val="000066"/>
                          </a:solidFill>
                        </a:rPr>
                        <a:t> </a:t>
                      </a:r>
                      <a:r>
                        <a:rPr lang="es-ES_tradnl" b="1" baseline="0" dirty="0" smtClean="0">
                          <a:solidFill>
                            <a:srgbClr val="FF0000"/>
                          </a:solidFill>
                        </a:rPr>
                        <a:t>25.000 € </a:t>
                      </a:r>
                      <a:r>
                        <a:rPr lang="es-ES_tradnl" b="1" baseline="0" dirty="0" smtClean="0">
                          <a:solidFill>
                            <a:srgbClr val="000066"/>
                          </a:solidFill>
                        </a:rPr>
                        <a:t>(inferior al año: la proporción)</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
                    </a:p>
                  </a:txBody>
                  <a:tcPr/>
                </a:tc>
                <a:extLst>
                  <a:ext uri="{0D108BD9-81ED-4DB2-BD59-A6C34878D82A}">
                    <a16:rowId xmlns="" xmlns:a16="http://schemas.microsoft.com/office/drawing/2014/main" val="10003"/>
                  </a:ext>
                </a:extLst>
              </a:tr>
              <a:tr h="893829">
                <a:tc row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I. Intangible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2000" b="1" dirty="0" smtClean="0">
                        <a:solidFill>
                          <a:schemeClr val="tx1"/>
                        </a:solidFill>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dirty="0" smtClean="0">
                          <a:solidFill>
                            <a:srgbClr val="FFFF00"/>
                          </a:solidFill>
                          <a:effectLst>
                            <a:outerShdw blurRad="38100" dist="38100" dir="2700000" algn="tl">
                              <a:srgbClr val="000000">
                                <a:alpha val="43137"/>
                              </a:srgbClr>
                            </a:outerShdw>
                          </a:effectLst>
                        </a:rPr>
                        <a:t>Vida Útil (V.U.):</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FFFF00"/>
                          </a:solidFill>
                          <a:effectLst>
                            <a:outerShdw blurRad="38100" dist="38100" dir="2700000" algn="tl">
                              <a:srgbClr val="000000">
                                <a:alpha val="43137"/>
                              </a:srgbClr>
                            </a:outerShdw>
                          </a:effectLst>
                        </a:rPr>
                        <a:t>V.U. Definida</a:t>
                      </a:r>
                    </a:p>
                    <a:p>
                      <a:pPr marL="342900" indent="-342900">
                        <a:buFont typeface="Wingdings" pitchFamily="2" charset="2"/>
                        <a:buChar char="v"/>
                      </a:pP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800" b="1" dirty="0" smtClean="0">
                          <a:solidFill>
                            <a:srgbClr val="000066"/>
                          </a:solidFill>
                        </a:rPr>
                        <a:t>I.I.</a:t>
                      </a:r>
                      <a:r>
                        <a:rPr lang="es-ES_tradnl" sz="1800" b="1" baseline="0" dirty="0" smtClean="0">
                          <a:solidFill>
                            <a:srgbClr val="000066"/>
                          </a:solidFill>
                        </a:rPr>
                        <a:t> con V.U. </a:t>
                      </a:r>
                      <a:r>
                        <a:rPr lang="es-ES_tradnl" sz="1800" b="1" u="sng" dirty="0" smtClean="0">
                          <a:solidFill>
                            <a:srgbClr val="FF0000"/>
                          </a:solidFill>
                          <a:effectLst/>
                        </a:rPr>
                        <a:t>definida: </a:t>
                      </a:r>
                      <a:endParaRPr lang="es-ES_tradnl" sz="1800" b="1" dirty="0" smtClean="0">
                        <a:solidFill>
                          <a:srgbClr val="000066"/>
                        </a:solidFill>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1" dirty="0" smtClean="0">
                          <a:solidFill>
                            <a:srgbClr val="000066"/>
                          </a:solidFill>
                        </a:rPr>
                        <a:t>se amortizará atendiendo a la </a:t>
                      </a:r>
                      <a:r>
                        <a:rPr lang="es-ES_tradnl" sz="1800" b="1" u="sng" dirty="0" smtClean="0">
                          <a:solidFill>
                            <a:srgbClr val="0000FF"/>
                          </a:solidFill>
                        </a:rPr>
                        <a:t>duración</a:t>
                      </a:r>
                      <a:r>
                        <a:rPr lang="es-ES_tradnl" sz="1800" b="1" dirty="0" smtClean="0">
                          <a:solidFill>
                            <a:srgbClr val="000066"/>
                          </a:solidFill>
                        </a:rPr>
                        <a:t> de la V.U.</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806090">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FFFF00"/>
                          </a:solidFill>
                          <a:effectLst>
                            <a:outerShdw blurRad="38100" dist="38100" dir="2700000" algn="tl">
                              <a:srgbClr val="000000">
                                <a:alpha val="43137"/>
                              </a:srgbClr>
                            </a:outerShdw>
                          </a:effectLst>
                        </a:rPr>
                        <a:t>V.U. </a:t>
                      </a:r>
                      <a:r>
                        <a:rPr lang="es-ES_tradnl" sz="1800" b="1" u="sng" dirty="0" smtClean="0">
                          <a:solidFill>
                            <a:srgbClr val="FFFF00"/>
                          </a:solidFill>
                          <a:effectLst>
                            <a:outerShdw blurRad="38100" dist="38100" dir="2700000" algn="tl">
                              <a:srgbClr val="000000">
                                <a:alpha val="43137"/>
                              </a:srgbClr>
                            </a:outerShdw>
                          </a:effectLst>
                        </a:rPr>
                        <a:t>No</a:t>
                      </a:r>
                      <a:r>
                        <a:rPr lang="es-ES_tradnl" sz="1800" b="1" dirty="0" smtClean="0">
                          <a:solidFill>
                            <a:srgbClr val="FFFF00"/>
                          </a:solidFill>
                          <a:effectLst>
                            <a:outerShdw blurRad="38100" dist="38100" dir="2700000" algn="tl">
                              <a:srgbClr val="000000">
                                <a:alpha val="43137"/>
                              </a:srgbClr>
                            </a:outerShdw>
                          </a:effectLst>
                        </a:rPr>
                        <a:t> Definida</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F0"/>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800" b="1" dirty="0" smtClean="0">
                          <a:solidFill>
                            <a:srgbClr val="000066"/>
                          </a:solidFill>
                        </a:rPr>
                        <a:t>I.I.</a:t>
                      </a:r>
                      <a:r>
                        <a:rPr lang="es-ES_tradnl" sz="1800" b="1" baseline="0" dirty="0" smtClean="0">
                          <a:solidFill>
                            <a:srgbClr val="000066"/>
                          </a:solidFill>
                        </a:rPr>
                        <a:t> con V.U. </a:t>
                      </a:r>
                      <a:r>
                        <a:rPr lang="es-ES_tradnl" sz="1800" b="1" dirty="0" smtClean="0">
                          <a:solidFill>
                            <a:srgbClr val="000066"/>
                          </a:solidFill>
                        </a:rPr>
                        <a:t> </a:t>
                      </a:r>
                      <a:r>
                        <a:rPr lang="es-ES_tradnl" sz="1800" b="1" u="sng" dirty="0" smtClean="0">
                          <a:solidFill>
                            <a:srgbClr val="FF0000"/>
                          </a:solidFill>
                        </a:rPr>
                        <a:t>No</a:t>
                      </a:r>
                      <a:r>
                        <a:rPr lang="es-ES_tradnl" sz="1800" b="1" dirty="0" smtClean="0">
                          <a:solidFill>
                            <a:srgbClr val="000066"/>
                          </a:solidFill>
                        </a:rPr>
                        <a:t> </a:t>
                      </a:r>
                      <a:r>
                        <a:rPr lang="es-ES_tradnl" sz="1800" b="1" u="sng" dirty="0" smtClean="0">
                          <a:solidFill>
                            <a:srgbClr val="FF0000"/>
                          </a:solidFill>
                          <a:effectLst/>
                        </a:rPr>
                        <a:t>definida y Fondo de Comercio:</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1" dirty="0" smtClean="0">
                          <a:solidFill>
                            <a:srgbClr val="0000FF"/>
                          </a:solidFill>
                        </a:rPr>
                        <a:t>5% a partir de 2016 (antes 1% </a:t>
                      </a:r>
                      <a:r>
                        <a:rPr lang="es-ES_tradnl" sz="1800" b="1" dirty="0" err="1" smtClean="0">
                          <a:solidFill>
                            <a:srgbClr val="0000FF"/>
                          </a:solidFill>
                        </a:rPr>
                        <a:t>ó</a:t>
                      </a:r>
                      <a:r>
                        <a:rPr lang="es-ES_tradnl" sz="1800" b="1" dirty="0" smtClean="0">
                          <a:solidFill>
                            <a:srgbClr val="0000FF"/>
                          </a:solidFill>
                        </a:rPr>
                        <a:t> 2%)</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141367334"/>
                  </a:ext>
                </a:extLst>
              </a:tr>
              <a:tr h="741429">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dirty="0" smtClean="0">
                          <a:solidFill>
                            <a:srgbClr val="FFFF00"/>
                          </a:solidFill>
                          <a:effectLst>
                            <a:outerShdw blurRad="38100" dist="38100" dir="2700000" algn="tl">
                              <a:srgbClr val="000000">
                                <a:alpha val="43137"/>
                              </a:srgbClr>
                            </a:outerShdw>
                          </a:effectLst>
                        </a:rPr>
                        <a:t>Medidas Transitorias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gridSpan="2">
                  <a:txBody>
                    <a:bodyPr/>
                    <a:lstStyle/>
                    <a:p>
                      <a:pPr marL="342900" indent="-342900">
                        <a:buFont typeface="Wingdings" pitchFamily="2" charset="2"/>
                        <a:buChar char="v"/>
                      </a:pPr>
                      <a:r>
                        <a:rPr lang="es-ES_tradnl" b="1" dirty="0" smtClean="0">
                          <a:solidFill>
                            <a:srgbClr val="000066"/>
                          </a:solidFill>
                        </a:rPr>
                        <a:t>Algunas medidas transitorias</a:t>
                      </a:r>
                    </a:p>
                    <a:p>
                      <a:pPr marL="342900" indent="-342900">
                        <a:buFont typeface="Wingdings" pitchFamily="2" charset="2"/>
                        <a:buChar char="v"/>
                      </a:pPr>
                      <a:r>
                        <a:rPr lang="es-ES_tradnl" b="1" dirty="0" smtClean="0">
                          <a:solidFill>
                            <a:srgbClr val="000066"/>
                          </a:solidFill>
                        </a:rPr>
                        <a:t>DT 13ª, DT 34ª y DT 37ª</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
                    </a:p>
                  </a:txBody>
                  <a:tcPr/>
                </a:tc>
                <a:extLst>
                  <a:ext uri="{0D108BD9-81ED-4DB2-BD59-A6C34878D82A}">
                    <a16:rowId xmlns="" xmlns:a16="http://schemas.microsoft.com/office/drawing/2014/main" val="3295993938"/>
                  </a:ext>
                </a:extLst>
              </a:tr>
            </a:tbl>
          </a:graphicData>
        </a:graphic>
      </p:graphicFrame>
    </p:spTree>
    <p:extLst>
      <p:ext uri="{BB962C8B-B14F-4D97-AF65-F5344CB8AC3E}">
        <p14:creationId xmlns="" xmlns:p14="http://schemas.microsoft.com/office/powerpoint/2010/main" val="2524840705"/>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113</a:t>
            </a:fld>
            <a:endParaRPr lang="es-ES" dirty="0"/>
          </a:p>
        </p:txBody>
      </p:sp>
      <p:sp>
        <p:nvSpPr>
          <p:cNvPr id="56324" name="Text Box 3"/>
          <p:cNvSpPr txBox="1">
            <a:spLocks noChangeArrowheads="1"/>
          </p:cNvSpPr>
          <p:nvPr/>
        </p:nvSpPr>
        <p:spPr bwMode="auto">
          <a:xfrm>
            <a:off x="0" y="6096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FF0000"/>
                </a:solidFill>
              </a:rPr>
              <a:t>AMORTIZACIONES: </a:t>
            </a:r>
            <a:r>
              <a:rPr lang="es-ES_tradnl" sz="2400" u="sng" dirty="0" smtClean="0">
                <a:solidFill>
                  <a:srgbClr val="FF0000"/>
                </a:solidFill>
              </a:rPr>
              <a:t>Nuevas Tablas-</a:t>
            </a:r>
            <a:r>
              <a:rPr lang="es-ES" sz="2200" u="sng" dirty="0" smtClean="0">
                <a:solidFill>
                  <a:srgbClr val="FF0000"/>
                </a:solidFill>
              </a:rPr>
              <a:t>2015</a:t>
            </a:r>
            <a:r>
              <a:rPr lang="es-ES" sz="2200" dirty="0" smtClean="0">
                <a:solidFill>
                  <a:srgbClr val="FF0000"/>
                </a:solidFill>
              </a:rPr>
              <a:t> (1)</a:t>
            </a:r>
            <a:endParaRPr lang="es-ES" dirty="0">
              <a:solidFill>
                <a:srgbClr val="FF0000"/>
              </a:solidFill>
            </a:endParaRPr>
          </a:p>
        </p:txBody>
      </p:sp>
      <p:sp>
        <p:nvSpPr>
          <p:cNvPr id="9"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800" dirty="0" smtClean="0">
                <a:solidFill>
                  <a:srgbClr val="FFFF66"/>
                </a:solidFill>
                <a:latin typeface="Arial" pitchFamily="34" charset="0"/>
              </a:rPr>
              <a:t>Art. 12.1 NLIS   </a:t>
            </a:r>
            <a:r>
              <a:rPr lang="es-ES_tradnl" dirty="0" smtClean="0">
                <a:solidFill>
                  <a:srgbClr val="FFFF00"/>
                </a:solidFill>
                <a:effectLst>
                  <a:outerShdw blurRad="38100" dist="38100" dir="2700000" algn="tl">
                    <a:srgbClr val="000000">
                      <a:alpha val="43137"/>
                    </a:srgbClr>
                  </a:outerShdw>
                </a:effectLst>
              </a:rPr>
              <a:t>Desde 1/1/2015</a:t>
            </a:r>
            <a:endParaRPr lang="es-ES_tradnl" u="sng" dirty="0" smtClean="0">
              <a:solidFill>
                <a:srgbClr val="FF0000"/>
              </a:solidFill>
            </a:endParaRPr>
          </a:p>
          <a:p>
            <a:endParaRPr lang="es-ES" sz="3600" dirty="0">
              <a:solidFill>
                <a:srgbClr val="FFFF66"/>
              </a:solidFill>
              <a:latin typeface="Arial" pitchFamily="34" charset="0"/>
            </a:endParaRPr>
          </a:p>
        </p:txBody>
      </p:sp>
      <p:graphicFrame>
        <p:nvGraphicFramePr>
          <p:cNvPr id="10" name="9 Tabla"/>
          <p:cNvGraphicFramePr>
            <a:graphicFrameLocks noGrp="1"/>
          </p:cNvGraphicFramePr>
          <p:nvPr>
            <p:extLst>
              <p:ext uri="{D42A27DB-BD31-4B8C-83A1-F6EECF244321}">
                <p14:modId xmlns="" xmlns:p14="http://schemas.microsoft.com/office/powerpoint/2010/main" val="2789940770"/>
              </p:ext>
            </p:extLst>
          </p:nvPr>
        </p:nvGraphicFramePr>
        <p:xfrm>
          <a:off x="381000" y="1286510"/>
          <a:ext cx="9220200" cy="5038090"/>
        </p:xfrm>
        <a:graphic>
          <a:graphicData uri="http://schemas.openxmlformats.org/drawingml/2006/table">
            <a:tbl>
              <a:tblPr firstRow="1" bandRow="1">
                <a:tableStyleId>{5C22544A-7EE6-4342-B048-85BDC9FD1C3A}</a:tableStyleId>
              </a:tblPr>
              <a:tblGrid>
                <a:gridCol w="5638800">
                  <a:extLst>
                    <a:ext uri="{9D8B030D-6E8A-4147-A177-3AD203B41FA5}">
                      <a16:colId xmlns="" xmlns:a16="http://schemas.microsoft.com/office/drawing/2014/main" val="20000"/>
                    </a:ext>
                  </a:extLst>
                </a:gridCol>
                <a:gridCol w="1905000">
                  <a:extLst>
                    <a:ext uri="{9D8B030D-6E8A-4147-A177-3AD203B41FA5}">
                      <a16:colId xmlns="" xmlns:a16="http://schemas.microsoft.com/office/drawing/2014/main" val="20001"/>
                    </a:ext>
                  </a:extLst>
                </a:gridCol>
                <a:gridCol w="1676400">
                  <a:extLst>
                    <a:ext uri="{9D8B030D-6E8A-4147-A177-3AD203B41FA5}">
                      <a16:colId xmlns="" xmlns:a16="http://schemas.microsoft.com/office/drawing/2014/main" val="20002"/>
                    </a:ext>
                  </a:extLst>
                </a:gridCol>
              </a:tblGrid>
              <a:tr h="694690">
                <a:tc>
                  <a:txBody>
                    <a:bodyPr/>
                    <a:lstStyle/>
                    <a:p>
                      <a:r>
                        <a:rPr lang="es-ES_tradnl" sz="2400" baseline="0" dirty="0" smtClean="0">
                          <a:solidFill>
                            <a:schemeClr val="tx1"/>
                          </a:solidFill>
                          <a:latin typeface="Arial"/>
                        </a:rPr>
                        <a:t>Tipo de elemento</a:t>
                      </a:r>
                      <a:r>
                        <a:rPr lang="es-ES_tradnl" sz="1800" baseline="0" dirty="0" smtClean="0">
                          <a:solidFill>
                            <a:schemeClr val="tx1"/>
                          </a:solidFill>
                          <a:latin typeface="Arial"/>
                        </a:rPr>
                        <a:t>	</a:t>
                      </a:r>
                      <a:r>
                        <a:rPr lang="es-ES_tradnl" sz="2400" baseline="0" dirty="0" smtClean="0">
                          <a:solidFill>
                            <a:schemeClr val="tx1"/>
                          </a:solidFill>
                          <a:latin typeface="Arial"/>
                        </a:rPr>
                        <a:t>(1)</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r>
                        <a:rPr lang="es-ES_tradnl" sz="1800" baseline="0" dirty="0" smtClean="0">
                          <a:solidFill>
                            <a:schemeClr val="tx1"/>
                          </a:solidFill>
                          <a:latin typeface="Arial"/>
                        </a:rPr>
                        <a:t>Coeficiente lineal máximo</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lang="es-ES_tradnl" sz="1800" baseline="0" dirty="0" smtClean="0">
                          <a:solidFill>
                            <a:schemeClr val="tx1"/>
                          </a:solidFill>
                          <a:latin typeface="Arial"/>
                        </a:rPr>
                        <a:t>Periodo de años máximo</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0">
                <a:tc>
                  <a:txBody>
                    <a:bodyPr/>
                    <a:lstStyle/>
                    <a:p>
                      <a:pPr algn="ctr"/>
                      <a:endParaRPr lang="es-ES_tradnl"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tc>
                  <a:txBody>
                    <a:bodyPr/>
                    <a:lstStyle/>
                    <a:p>
                      <a:pPr algn="ctr"/>
                      <a:r>
                        <a:rPr lang="es-ES_tradnl" sz="2000" b="1" dirty="0" smtClean="0">
                          <a:solidFill>
                            <a:schemeClr val="tx1"/>
                          </a:solidFill>
                        </a:rPr>
                        <a:t>%</a:t>
                      </a:r>
                      <a:endParaRPr lang="es-ES_tradnl" sz="20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tc>
                  <a:txBody>
                    <a:bodyPr/>
                    <a:lstStyle/>
                    <a:p>
                      <a:pPr algn="ctr"/>
                      <a:r>
                        <a:rPr lang="es-ES_tradnl" sz="2000" b="1" dirty="0" smtClean="0">
                          <a:solidFill>
                            <a:schemeClr val="tx1"/>
                          </a:solidFill>
                        </a:rPr>
                        <a:t>años</a:t>
                      </a:r>
                      <a:endParaRPr lang="es-ES_tradnl" sz="20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1"/>
                  </a:ext>
                </a:extLst>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kern="1200" baseline="0" dirty="0" smtClean="0">
                          <a:solidFill>
                            <a:srgbClr val="FFFF00"/>
                          </a:solidFill>
                          <a:effectLst>
                            <a:outerShdw blurRad="38100" dist="38100" dir="2700000" algn="tl">
                              <a:srgbClr val="000000">
                                <a:alpha val="43137"/>
                              </a:srgbClr>
                            </a:outerShdw>
                          </a:effectLst>
                          <a:latin typeface="+mn-lt"/>
                          <a:ea typeface="+mn-ea"/>
                          <a:cs typeface="+mn-cs"/>
                        </a:rPr>
                        <a:t>Obra civil</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 xmlns:a16="http://schemas.microsoft.com/office/drawing/2014/main" val="10002"/>
                  </a:ext>
                </a:extLst>
              </a:tr>
              <a:tr h="0">
                <a:tc>
                  <a:txBody>
                    <a:bodyPr/>
                    <a:lstStyle/>
                    <a:p>
                      <a:r>
                        <a:rPr lang="es-ES_tradnl" sz="1800" b="1" kern="1200" baseline="0" dirty="0" smtClean="0">
                          <a:solidFill>
                            <a:srgbClr val="000066"/>
                          </a:solidFill>
                          <a:latin typeface="+mn-lt"/>
                          <a:ea typeface="+mn-ea"/>
                          <a:cs typeface="+mn-cs"/>
                        </a:rPr>
                        <a:t>Obra civil general </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411480">
                <a:tc>
                  <a:txBody>
                    <a:bodyPr/>
                    <a:lstStyle/>
                    <a:p>
                      <a:r>
                        <a:rPr lang="es-ES_tradnl" sz="1800" b="1" kern="1200" baseline="0" dirty="0" smtClean="0">
                          <a:solidFill>
                            <a:srgbClr val="000066"/>
                          </a:solidFill>
                          <a:latin typeface="+mn-lt"/>
                          <a:ea typeface="+mn-ea"/>
                          <a:cs typeface="+mn-cs"/>
                        </a:rPr>
                        <a:t>Pavimentos</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6</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34</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r h="4114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Infraestructuras y obras mineras 	</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7</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5"/>
                  </a:ext>
                </a:extLst>
              </a:tr>
              <a:tr h="411480">
                <a:tc>
                  <a:txBody>
                    <a:bodyPr/>
                    <a:lstStyle/>
                    <a:p>
                      <a:pPr algn="ctr"/>
                      <a:r>
                        <a:rPr lang="es-ES_tradnl" sz="2000" b="1" kern="1200" baseline="0" dirty="0" smtClean="0">
                          <a:solidFill>
                            <a:srgbClr val="FFFF00"/>
                          </a:solidFill>
                          <a:effectLst>
                            <a:outerShdw blurRad="38100" dist="38100" dir="2700000" algn="tl">
                              <a:srgbClr val="000000">
                                <a:alpha val="43137"/>
                              </a:srgbClr>
                            </a:outerShdw>
                          </a:effectLst>
                          <a:latin typeface="+mn-lt"/>
                          <a:ea typeface="+mn-ea"/>
                          <a:cs typeface="+mn-cs"/>
                        </a:rPr>
                        <a:t>Centrales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 xmlns:a16="http://schemas.microsoft.com/office/drawing/2014/main" val="10006"/>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Centrales hidráulicas</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7"/>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Centrales Nucleares</a:t>
                      </a:r>
                      <a:endParaRPr lang="es-ES_tradnl" b="1" dirty="0" smtClean="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60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8"/>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Centrales de carbón</a:t>
                      </a:r>
                      <a:endParaRPr lang="es-ES_tradnl" b="1" dirty="0" smtClean="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4</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50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9"/>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Centrales renovables</a:t>
                      </a:r>
                      <a:endParaRPr lang="es-ES_tradnl" b="1" dirty="0" smtClean="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7</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0"/>
                  </a:ext>
                </a:extLst>
              </a:tr>
              <a:tr h="4876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Otras Centrales</a:t>
                      </a:r>
                      <a:endParaRPr lang="es-ES_tradnl" b="1" dirty="0" smtClean="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5</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40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1"/>
                  </a:ext>
                </a:extLst>
              </a:tr>
            </a:tbl>
          </a:graphicData>
        </a:graphic>
      </p:graphicFrame>
    </p:spTree>
    <p:extLst>
      <p:ext uri="{BB962C8B-B14F-4D97-AF65-F5344CB8AC3E}">
        <p14:creationId xmlns="" xmlns:p14="http://schemas.microsoft.com/office/powerpoint/2010/main" val="1339339192"/>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57950"/>
            <a:ext cx="2311400" cy="476250"/>
          </a:xfrm>
        </p:spPr>
        <p:txBody>
          <a:bodyPr/>
          <a:lstStyle/>
          <a:p>
            <a:pPr>
              <a:defRPr/>
            </a:pPr>
            <a:fld id="{02B15079-B0BC-462C-97A5-648334910574}" type="slidenum">
              <a:rPr lang="es-ES"/>
              <a:pPr>
                <a:defRPr/>
              </a:pPr>
              <a:t>114</a:t>
            </a:fld>
            <a:endParaRPr lang="es-ES" dirty="0"/>
          </a:p>
        </p:txBody>
      </p:sp>
      <p:sp>
        <p:nvSpPr>
          <p:cNvPr id="56324" name="Text Box 3"/>
          <p:cNvSpPr txBox="1">
            <a:spLocks noChangeArrowheads="1"/>
          </p:cNvSpPr>
          <p:nvPr/>
        </p:nvSpPr>
        <p:spPr bwMode="auto">
          <a:xfrm>
            <a:off x="0" y="3810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FF0000"/>
                </a:solidFill>
              </a:rPr>
              <a:t>AMORTIZACIONES: </a:t>
            </a:r>
            <a:r>
              <a:rPr lang="es-ES_tradnl" sz="2400" u="sng" dirty="0" smtClean="0">
                <a:solidFill>
                  <a:srgbClr val="FF0000"/>
                </a:solidFill>
              </a:rPr>
              <a:t>Nuevas Tablas-</a:t>
            </a:r>
            <a:r>
              <a:rPr lang="es-ES" sz="2200" u="sng" dirty="0" smtClean="0">
                <a:solidFill>
                  <a:srgbClr val="FF0000"/>
                </a:solidFill>
              </a:rPr>
              <a:t>2015</a:t>
            </a:r>
            <a:r>
              <a:rPr lang="es-ES" sz="2200" dirty="0" smtClean="0">
                <a:solidFill>
                  <a:srgbClr val="FF0000"/>
                </a:solidFill>
              </a:rPr>
              <a:t> (2)</a:t>
            </a:r>
            <a:endParaRPr lang="es-ES" dirty="0">
              <a:solidFill>
                <a:srgbClr val="FF0000"/>
              </a:solidFill>
            </a:endParaRPr>
          </a:p>
        </p:txBody>
      </p:sp>
      <p:graphicFrame>
        <p:nvGraphicFramePr>
          <p:cNvPr id="10" name="9 Tabla"/>
          <p:cNvGraphicFramePr>
            <a:graphicFrameLocks noGrp="1"/>
          </p:cNvGraphicFramePr>
          <p:nvPr>
            <p:extLst>
              <p:ext uri="{D42A27DB-BD31-4B8C-83A1-F6EECF244321}">
                <p14:modId xmlns="" xmlns:p14="http://schemas.microsoft.com/office/powerpoint/2010/main" val="674582117"/>
              </p:ext>
            </p:extLst>
          </p:nvPr>
        </p:nvGraphicFramePr>
        <p:xfrm>
          <a:off x="76200" y="914400"/>
          <a:ext cx="9753600" cy="5743276"/>
        </p:xfrm>
        <a:graphic>
          <a:graphicData uri="http://schemas.openxmlformats.org/drawingml/2006/table">
            <a:tbl>
              <a:tblPr firstRow="1" bandRow="1">
                <a:tableStyleId>{5C22544A-7EE6-4342-B048-85BDC9FD1C3A}</a:tableStyleId>
              </a:tblPr>
              <a:tblGrid>
                <a:gridCol w="6172200">
                  <a:extLst>
                    <a:ext uri="{9D8B030D-6E8A-4147-A177-3AD203B41FA5}">
                      <a16:colId xmlns="" xmlns:a16="http://schemas.microsoft.com/office/drawing/2014/main" val="20000"/>
                    </a:ext>
                  </a:extLst>
                </a:gridCol>
                <a:gridCol w="1828800">
                  <a:extLst>
                    <a:ext uri="{9D8B030D-6E8A-4147-A177-3AD203B41FA5}">
                      <a16:colId xmlns="" xmlns:a16="http://schemas.microsoft.com/office/drawing/2014/main" val="20001"/>
                    </a:ext>
                  </a:extLst>
                </a:gridCol>
                <a:gridCol w="1752600">
                  <a:extLst>
                    <a:ext uri="{9D8B030D-6E8A-4147-A177-3AD203B41FA5}">
                      <a16:colId xmlns="" xmlns:a16="http://schemas.microsoft.com/office/drawing/2014/main" val="20002"/>
                    </a:ext>
                  </a:extLst>
                </a:gridCol>
              </a:tblGrid>
              <a:tr h="535604">
                <a:tc>
                  <a:txBody>
                    <a:bodyPr/>
                    <a:lstStyle/>
                    <a:p>
                      <a:r>
                        <a:rPr lang="es-ES_tradnl" sz="2400" baseline="0" dirty="0" smtClean="0">
                          <a:solidFill>
                            <a:schemeClr val="tx1"/>
                          </a:solidFill>
                          <a:latin typeface="Arial"/>
                        </a:rPr>
                        <a:t>Tipo de elemento</a:t>
                      </a:r>
                      <a:r>
                        <a:rPr lang="es-ES_tradnl" sz="1800" baseline="0" dirty="0" smtClean="0">
                          <a:solidFill>
                            <a:schemeClr val="tx1"/>
                          </a:solidFill>
                          <a:latin typeface="Arial"/>
                        </a:rPr>
                        <a:t>	</a:t>
                      </a:r>
                      <a:r>
                        <a:rPr lang="es-ES_tradnl" sz="2400" baseline="0" dirty="0" smtClean="0">
                          <a:solidFill>
                            <a:schemeClr val="tx1"/>
                          </a:solidFill>
                          <a:latin typeface="Arial"/>
                        </a:rPr>
                        <a:t>(2)</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r>
                        <a:rPr lang="es-ES_tradnl" sz="1800" baseline="0" dirty="0" smtClean="0">
                          <a:solidFill>
                            <a:schemeClr val="tx1"/>
                          </a:solidFill>
                          <a:latin typeface="Arial"/>
                        </a:rPr>
                        <a:t>Coeficiente lineal máximo</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lang="es-ES_tradnl" sz="1800" baseline="0" dirty="0" smtClean="0">
                          <a:solidFill>
                            <a:schemeClr val="tx1"/>
                          </a:solidFill>
                          <a:latin typeface="Arial"/>
                        </a:rPr>
                        <a:t>Periodo de años máximo</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98832">
                <a:tc>
                  <a:txBody>
                    <a:bodyPr/>
                    <a:lstStyle/>
                    <a:p>
                      <a:pPr algn="ctr"/>
                      <a:endParaRPr lang="es-ES_tradnl"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tc>
                  <a:txBody>
                    <a:bodyPr/>
                    <a:lstStyle/>
                    <a:p>
                      <a:pPr algn="ctr"/>
                      <a:r>
                        <a:rPr lang="es-ES_tradnl" sz="2000" b="1" dirty="0" smtClean="0">
                          <a:solidFill>
                            <a:schemeClr val="tx1"/>
                          </a:solidFill>
                        </a:rPr>
                        <a:t>%</a:t>
                      </a:r>
                      <a:endParaRPr lang="es-ES_tradnl" sz="20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tc>
                  <a:txBody>
                    <a:bodyPr/>
                    <a:lstStyle/>
                    <a:p>
                      <a:pPr algn="ctr"/>
                      <a:r>
                        <a:rPr lang="es-ES_tradnl" sz="2000" b="1" dirty="0" smtClean="0">
                          <a:solidFill>
                            <a:schemeClr val="tx1"/>
                          </a:solidFill>
                        </a:rPr>
                        <a:t>años</a:t>
                      </a:r>
                      <a:endParaRPr lang="es-ES_tradnl" sz="20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1"/>
                  </a:ext>
                </a:extLst>
              </a:tr>
              <a:tr h="398832">
                <a:tc>
                  <a:txBody>
                    <a:bodyPr/>
                    <a:lstStyle/>
                    <a:p>
                      <a:pPr algn="ctr"/>
                      <a:r>
                        <a:rPr lang="es-ES_tradnl" sz="2000" b="1" kern="1200" baseline="0" dirty="0" smtClean="0">
                          <a:solidFill>
                            <a:srgbClr val="FFFF00"/>
                          </a:solidFill>
                          <a:latin typeface="+mn-lt"/>
                          <a:ea typeface="+mn-ea"/>
                          <a:cs typeface="+mn-cs"/>
                        </a:rPr>
                        <a:t>Edificios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 xmlns:a16="http://schemas.microsoft.com/office/drawing/2014/main" val="10002"/>
                  </a:ext>
                </a:extLst>
              </a:tr>
              <a:tr h="368153">
                <a:tc>
                  <a:txBody>
                    <a:bodyPr/>
                    <a:lstStyle/>
                    <a:p>
                      <a:r>
                        <a:rPr lang="es-ES_tradnl" sz="1800" b="1" kern="1200" baseline="0" dirty="0" smtClean="0">
                          <a:solidFill>
                            <a:srgbClr val="000066"/>
                          </a:solidFill>
                          <a:latin typeface="+mn-lt"/>
                          <a:ea typeface="+mn-ea"/>
                          <a:cs typeface="+mn-cs"/>
                        </a:rPr>
                        <a:t>Edificios Industriales</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68</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327703">
                <a:tc>
                  <a:txBody>
                    <a:bodyPr/>
                    <a:lstStyle/>
                    <a:p>
                      <a:r>
                        <a:rPr lang="es-ES_tradnl" sz="1800" b="1" kern="1200" baseline="0" dirty="0" smtClean="0">
                          <a:solidFill>
                            <a:srgbClr val="000066"/>
                          </a:solidFill>
                          <a:latin typeface="+mn-lt"/>
                          <a:ea typeface="+mn-ea"/>
                          <a:cs typeface="+mn-cs"/>
                        </a:rPr>
                        <a:t>Terrenos dedicados exclusivamente a escombreras</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4</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50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r h="419143">
                <a:tc>
                  <a:txBody>
                    <a:bodyPr/>
                    <a:lstStyle/>
                    <a:p>
                      <a:r>
                        <a:rPr lang="es-ES_tradnl" sz="1800" b="1" kern="1200" baseline="0" dirty="0" smtClean="0">
                          <a:solidFill>
                            <a:srgbClr val="000066"/>
                          </a:solidFill>
                          <a:latin typeface="+mn-lt"/>
                          <a:ea typeface="+mn-ea"/>
                          <a:cs typeface="+mn-cs"/>
                        </a:rPr>
                        <a:t>Almacenes y depósitos (gaseosos, líquidos y sólidos)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7</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5"/>
                  </a:ext>
                </a:extLst>
              </a:tr>
              <a:tr h="609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Edificios comerciales, administrativos, de servicios y viviendas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6"/>
                  </a:ext>
                </a:extLst>
              </a:tr>
              <a:tr h="409276">
                <a:tc>
                  <a:txBody>
                    <a:bodyPr/>
                    <a:lstStyle/>
                    <a:p>
                      <a:pPr algn="ctr"/>
                      <a:r>
                        <a:rPr lang="es-ES_tradnl" sz="2000" b="1" kern="1200" baseline="0" dirty="0" smtClean="0">
                          <a:solidFill>
                            <a:srgbClr val="FFFF00"/>
                          </a:solidFill>
                          <a:effectLst>
                            <a:outerShdw blurRad="38100" dist="38100" dir="2700000" algn="tl">
                              <a:srgbClr val="000000">
                                <a:alpha val="43137"/>
                              </a:srgbClr>
                            </a:outerShdw>
                          </a:effectLst>
                          <a:latin typeface="+mn-lt"/>
                          <a:ea typeface="+mn-ea"/>
                          <a:cs typeface="+mn-cs"/>
                        </a:rPr>
                        <a:t>Instalaciones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 xmlns:a16="http://schemas.microsoft.com/office/drawing/2014/main" val="10007"/>
                  </a:ext>
                </a:extLst>
              </a:tr>
              <a:tr h="627044">
                <a:tc>
                  <a:txBody>
                    <a:bodyPr/>
                    <a:lstStyle/>
                    <a:p>
                      <a:r>
                        <a:rPr lang="es-ES_tradnl" sz="1800" b="1" kern="1200" baseline="0" dirty="0" smtClean="0">
                          <a:solidFill>
                            <a:srgbClr val="000066"/>
                          </a:solidFill>
                          <a:latin typeface="+mn-lt"/>
                          <a:ea typeface="+mn-ea"/>
                          <a:cs typeface="+mn-cs"/>
                        </a:rPr>
                        <a:t>Subestaciones. Redes de transporte y distribución de energía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5</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40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8"/>
                  </a:ext>
                </a:extLst>
              </a:tr>
              <a:tr h="2155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Cables</a:t>
                      </a:r>
                      <a:endParaRPr lang="es-ES_tradnl" b="1" dirty="0" smtClean="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7</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9"/>
                  </a:ext>
                </a:extLst>
              </a:tr>
              <a:tr h="3070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66"/>
                          </a:solidFill>
                        </a:rPr>
                        <a:t>Resto Instalaciones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0"/>
                  </a:ext>
                </a:extLst>
              </a:tr>
              <a:tr h="24604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66"/>
                          </a:solidFill>
                        </a:rPr>
                        <a:t>Maquinaria</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12</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18</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1"/>
                  </a:ext>
                </a:extLst>
              </a:tr>
              <a:tr h="261284">
                <a:tc>
                  <a:txBody>
                    <a:bodyPr/>
                    <a:lstStyle/>
                    <a:p>
                      <a:r>
                        <a:rPr lang="es-ES_tradnl" sz="1800" b="1" kern="1200" baseline="0" dirty="0" smtClean="0">
                          <a:solidFill>
                            <a:srgbClr val="000066"/>
                          </a:solidFill>
                          <a:latin typeface="+mn-lt"/>
                          <a:ea typeface="+mn-ea"/>
                          <a:cs typeface="+mn-cs"/>
                        </a:rPr>
                        <a:t>Equipos médicos y asimilados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15</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14  </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2"/>
                  </a:ext>
                </a:extLst>
              </a:tr>
            </a:tbl>
          </a:graphicData>
        </a:graphic>
      </p:graphicFrame>
      <p:sp>
        <p:nvSpPr>
          <p:cNvPr id="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800" dirty="0" smtClean="0">
                <a:solidFill>
                  <a:srgbClr val="FFFF66"/>
                </a:solidFill>
                <a:latin typeface="Arial" pitchFamily="34" charset="0"/>
              </a:rPr>
              <a:t>Art. 12.1 NLIS   </a:t>
            </a:r>
            <a:r>
              <a:rPr lang="es-ES_tradnl" dirty="0" smtClean="0">
                <a:solidFill>
                  <a:srgbClr val="FFFF00"/>
                </a:solidFill>
                <a:effectLst>
                  <a:outerShdw blurRad="38100" dist="38100" dir="2700000" algn="tl">
                    <a:srgbClr val="000000">
                      <a:alpha val="43137"/>
                    </a:srgbClr>
                  </a:outerShdw>
                </a:effectLst>
              </a:rPr>
              <a:t>Desde 1/1/2015</a:t>
            </a:r>
            <a:endParaRPr lang="es-ES_tradnl" u="sng" dirty="0" smtClean="0">
              <a:solidFill>
                <a:srgbClr val="FF0000"/>
              </a:solidFill>
            </a:endParaRPr>
          </a:p>
          <a:p>
            <a:endParaRPr lang="es-ES" sz="3600" dirty="0">
              <a:solidFill>
                <a:srgbClr val="FFFF66"/>
              </a:solidFill>
              <a:latin typeface="Arial" pitchFamily="34" charset="0"/>
            </a:endParaRPr>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02B15079-B0BC-462C-97A5-648334910574}" type="slidenum">
              <a:rPr lang="es-ES"/>
              <a:pPr>
                <a:defRPr/>
              </a:pPr>
              <a:t>115</a:t>
            </a:fld>
            <a:endParaRPr lang="es-ES" dirty="0"/>
          </a:p>
        </p:txBody>
      </p:sp>
      <p:sp>
        <p:nvSpPr>
          <p:cNvPr id="56324" name="Text Box 3"/>
          <p:cNvSpPr txBox="1">
            <a:spLocks noChangeArrowheads="1"/>
          </p:cNvSpPr>
          <p:nvPr/>
        </p:nvSpPr>
        <p:spPr bwMode="auto">
          <a:xfrm>
            <a:off x="0" y="3048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FF0000"/>
                </a:solidFill>
              </a:rPr>
              <a:t>AMORTIZACIONES: </a:t>
            </a:r>
            <a:r>
              <a:rPr lang="es-ES_tradnl" sz="2400" u="sng" dirty="0" smtClean="0">
                <a:solidFill>
                  <a:srgbClr val="FF0000"/>
                </a:solidFill>
              </a:rPr>
              <a:t>Nuevas Tablas-</a:t>
            </a:r>
            <a:r>
              <a:rPr lang="es-ES" sz="2200" u="sng" dirty="0" smtClean="0">
                <a:solidFill>
                  <a:srgbClr val="FF0000"/>
                </a:solidFill>
              </a:rPr>
              <a:t>2015</a:t>
            </a:r>
            <a:r>
              <a:rPr lang="es-ES" sz="2200" dirty="0" smtClean="0">
                <a:solidFill>
                  <a:srgbClr val="FF0000"/>
                </a:solidFill>
              </a:rPr>
              <a:t> (3)</a:t>
            </a:r>
            <a:endParaRPr lang="es-ES" dirty="0">
              <a:solidFill>
                <a:srgbClr val="FF0000"/>
              </a:solidFill>
            </a:endParaRPr>
          </a:p>
        </p:txBody>
      </p:sp>
      <p:graphicFrame>
        <p:nvGraphicFramePr>
          <p:cNvPr id="10" name="9 Tabla"/>
          <p:cNvGraphicFramePr>
            <a:graphicFrameLocks noGrp="1"/>
          </p:cNvGraphicFramePr>
          <p:nvPr>
            <p:extLst>
              <p:ext uri="{D42A27DB-BD31-4B8C-83A1-F6EECF244321}">
                <p14:modId xmlns="" xmlns:p14="http://schemas.microsoft.com/office/powerpoint/2010/main" val="2256643254"/>
              </p:ext>
            </p:extLst>
          </p:nvPr>
        </p:nvGraphicFramePr>
        <p:xfrm>
          <a:off x="76200" y="838200"/>
          <a:ext cx="9525000" cy="5864420"/>
        </p:xfrm>
        <a:graphic>
          <a:graphicData uri="http://schemas.openxmlformats.org/drawingml/2006/table">
            <a:tbl>
              <a:tblPr firstRow="1" bandRow="1">
                <a:tableStyleId>{5C22544A-7EE6-4342-B048-85BDC9FD1C3A}</a:tableStyleId>
              </a:tblPr>
              <a:tblGrid>
                <a:gridCol w="5715000">
                  <a:extLst>
                    <a:ext uri="{9D8B030D-6E8A-4147-A177-3AD203B41FA5}">
                      <a16:colId xmlns="" xmlns:a16="http://schemas.microsoft.com/office/drawing/2014/main" val="20000"/>
                    </a:ext>
                  </a:extLst>
                </a:gridCol>
                <a:gridCol w="1905000">
                  <a:extLst>
                    <a:ext uri="{9D8B030D-6E8A-4147-A177-3AD203B41FA5}">
                      <a16:colId xmlns="" xmlns:a16="http://schemas.microsoft.com/office/drawing/2014/main" val="20001"/>
                    </a:ext>
                  </a:extLst>
                </a:gridCol>
                <a:gridCol w="1905000">
                  <a:extLst>
                    <a:ext uri="{9D8B030D-6E8A-4147-A177-3AD203B41FA5}">
                      <a16:colId xmlns="" xmlns:a16="http://schemas.microsoft.com/office/drawing/2014/main" val="20002"/>
                    </a:ext>
                  </a:extLst>
                </a:gridCol>
              </a:tblGrid>
              <a:tr h="490661">
                <a:tc>
                  <a:txBody>
                    <a:bodyPr/>
                    <a:lstStyle/>
                    <a:p>
                      <a:r>
                        <a:rPr lang="es-ES_tradnl" sz="2400" baseline="0" dirty="0" smtClean="0">
                          <a:solidFill>
                            <a:schemeClr val="tx1"/>
                          </a:solidFill>
                          <a:latin typeface="Arial"/>
                        </a:rPr>
                        <a:t>Tipo de elemento</a:t>
                      </a:r>
                      <a:r>
                        <a:rPr lang="es-ES_tradnl" sz="1800" baseline="0" dirty="0" smtClean="0">
                          <a:solidFill>
                            <a:schemeClr val="tx1"/>
                          </a:solidFill>
                          <a:latin typeface="Arial"/>
                        </a:rPr>
                        <a:t>	</a:t>
                      </a:r>
                      <a:r>
                        <a:rPr lang="es-ES_tradnl" sz="2400" baseline="0" dirty="0" smtClean="0">
                          <a:solidFill>
                            <a:schemeClr val="tx1"/>
                          </a:solidFill>
                          <a:latin typeface="Arial"/>
                        </a:rPr>
                        <a:t>(3)</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r>
                        <a:rPr lang="es-ES_tradnl" sz="1800" baseline="0" dirty="0" smtClean="0">
                          <a:solidFill>
                            <a:schemeClr val="tx1"/>
                          </a:solidFill>
                          <a:latin typeface="Arial"/>
                        </a:rPr>
                        <a:t>Coeficiente lineal máximo</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lang="es-ES_tradnl" sz="1800" baseline="0" dirty="0" smtClean="0">
                          <a:solidFill>
                            <a:schemeClr val="tx1"/>
                          </a:solidFill>
                          <a:latin typeface="Arial"/>
                        </a:rPr>
                        <a:t>Periodo de años máximo</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74320">
                <a:tc>
                  <a:txBody>
                    <a:bodyPr/>
                    <a:lstStyle/>
                    <a:p>
                      <a:pPr algn="ctr"/>
                      <a:endParaRPr lang="es-ES_tradnl"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tc>
                  <a:txBody>
                    <a:bodyPr/>
                    <a:lstStyle/>
                    <a:p>
                      <a:pPr algn="ctr"/>
                      <a:r>
                        <a:rPr lang="es-ES_tradnl" sz="2000" b="1" dirty="0" smtClean="0">
                          <a:solidFill>
                            <a:schemeClr val="tx1"/>
                          </a:solidFill>
                        </a:rPr>
                        <a:t>%</a:t>
                      </a:r>
                      <a:endParaRPr lang="es-ES_tradnl" sz="20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tc>
                  <a:txBody>
                    <a:bodyPr/>
                    <a:lstStyle/>
                    <a:p>
                      <a:pPr algn="ctr"/>
                      <a:r>
                        <a:rPr lang="es-ES_tradnl" sz="2000" b="1" dirty="0" smtClean="0">
                          <a:solidFill>
                            <a:schemeClr val="tx1"/>
                          </a:solidFill>
                        </a:rPr>
                        <a:t>años</a:t>
                      </a:r>
                      <a:endParaRPr lang="es-ES_tradnl" sz="20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1"/>
                  </a:ext>
                </a:extLst>
              </a:tr>
              <a:tr h="259080">
                <a:tc>
                  <a:txBody>
                    <a:bodyPr/>
                    <a:lstStyle/>
                    <a:p>
                      <a:pPr algn="ctr"/>
                      <a:r>
                        <a:rPr lang="es-ES_tradnl" sz="2000" b="1" kern="1200" baseline="0" dirty="0" smtClean="0">
                          <a:solidFill>
                            <a:srgbClr val="FFFF00"/>
                          </a:solidFill>
                          <a:latin typeface="+mn-lt"/>
                          <a:ea typeface="+mn-ea"/>
                          <a:cs typeface="+mn-cs"/>
                        </a:rPr>
                        <a:t>Elementos de Transporte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 xmlns:a16="http://schemas.microsoft.com/office/drawing/2014/main" val="10002"/>
                  </a:ext>
                </a:extLst>
              </a:tr>
              <a:tr h="368153">
                <a:tc>
                  <a:txBody>
                    <a:bodyPr/>
                    <a:lstStyle/>
                    <a:p>
                      <a:r>
                        <a:rPr lang="es-ES_tradnl" sz="1800" b="1" kern="1200" baseline="0" dirty="0" smtClean="0">
                          <a:solidFill>
                            <a:srgbClr val="000066"/>
                          </a:solidFill>
                          <a:latin typeface="+mn-lt"/>
                          <a:ea typeface="+mn-ea"/>
                          <a:cs typeface="+mn-cs"/>
                        </a:rPr>
                        <a:t>Locomotoras, vagones y equipos de tracción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8</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25</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327703">
                <a:tc>
                  <a:txBody>
                    <a:bodyPr/>
                    <a:lstStyle/>
                    <a:p>
                      <a:r>
                        <a:rPr lang="es-ES_tradnl" sz="1800" b="1" kern="1200" baseline="0" dirty="0" smtClean="0">
                          <a:solidFill>
                            <a:srgbClr val="000066"/>
                          </a:solidFill>
                          <a:latin typeface="+mn-lt"/>
                          <a:ea typeface="+mn-ea"/>
                          <a:cs typeface="+mn-cs"/>
                        </a:rPr>
                        <a:t>Buques, aeronaves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r h="375627">
                <a:tc>
                  <a:txBody>
                    <a:bodyPr/>
                    <a:lstStyle/>
                    <a:p>
                      <a:r>
                        <a:rPr lang="es-ES_tradnl" sz="1800" b="1" kern="1200" baseline="0" dirty="0" smtClean="0">
                          <a:solidFill>
                            <a:srgbClr val="000066"/>
                          </a:solidFill>
                          <a:latin typeface="+mn-lt"/>
                          <a:ea typeface="+mn-ea"/>
                          <a:cs typeface="+mn-cs"/>
                        </a:rPr>
                        <a:t>Elementos de transporte interno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5"/>
                  </a:ext>
                </a:extLst>
              </a:tr>
              <a:tr h="335278">
                <a:tc>
                  <a:txBody>
                    <a:bodyPr/>
                    <a:lstStyle/>
                    <a:p>
                      <a:r>
                        <a:rPr lang="es-ES_tradnl" sz="1800" b="1" kern="1200" baseline="0" dirty="0" smtClean="0">
                          <a:solidFill>
                            <a:srgbClr val="000066"/>
                          </a:solidFill>
                          <a:latin typeface="+mn-lt"/>
                          <a:ea typeface="+mn-ea"/>
                          <a:cs typeface="+mn-cs"/>
                        </a:rPr>
                        <a:t>Elementos de transporte externo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16</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14</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6"/>
                  </a:ext>
                </a:extLst>
              </a:tr>
              <a:tr h="2925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Autocamiones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7"/>
                  </a:ext>
                </a:extLst>
              </a:tr>
              <a:tr h="323022">
                <a:tc>
                  <a:txBody>
                    <a:bodyPr/>
                    <a:lstStyle/>
                    <a:p>
                      <a:pPr algn="ctr"/>
                      <a:r>
                        <a:rPr lang="es-ES_tradnl" sz="2000" b="1" kern="1200" baseline="0" dirty="0" smtClean="0">
                          <a:solidFill>
                            <a:srgbClr val="FFFF00"/>
                          </a:solidFill>
                          <a:effectLst>
                            <a:outerShdw blurRad="38100" dist="38100" dir="2700000" algn="tl">
                              <a:srgbClr val="000000">
                                <a:alpha val="43137"/>
                              </a:srgbClr>
                            </a:outerShdw>
                          </a:effectLst>
                          <a:latin typeface="+mn-lt"/>
                          <a:ea typeface="+mn-ea"/>
                          <a:cs typeface="+mn-cs"/>
                        </a:rPr>
                        <a:t>Mobiliario y enseres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 xmlns:a16="http://schemas.microsoft.com/office/drawing/2014/main" val="10008"/>
                  </a:ext>
                </a:extLst>
              </a:tr>
              <a:tr h="352724">
                <a:tc>
                  <a:txBody>
                    <a:bodyPr/>
                    <a:lstStyle/>
                    <a:p>
                      <a:r>
                        <a:rPr lang="es-ES_tradnl" sz="1800" b="1" kern="1200" baseline="0" dirty="0" smtClean="0">
                          <a:solidFill>
                            <a:srgbClr val="000066"/>
                          </a:solidFill>
                          <a:latin typeface="+mn-lt"/>
                          <a:ea typeface="+mn-ea"/>
                          <a:cs typeface="+mn-cs"/>
                        </a:rPr>
                        <a:t>Mobiliario</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9"/>
                  </a:ext>
                </a:extLst>
              </a:tr>
              <a:tr h="28955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Lencería</a:t>
                      </a:r>
                      <a:endParaRPr lang="es-ES_tradnl" b="1" dirty="0" smtClean="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25</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8</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0"/>
                  </a:ext>
                </a:extLst>
              </a:tr>
              <a:tr h="3048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66"/>
                          </a:solidFill>
                        </a:rPr>
                        <a:t>Cristalería</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50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4</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1"/>
                  </a:ext>
                </a:extLst>
              </a:tr>
              <a:tr h="3535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66"/>
                          </a:solidFill>
                        </a:rPr>
                        <a:t>Útiles y herramientas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25</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8</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2"/>
                  </a:ext>
                </a:extLst>
              </a:tr>
              <a:tr h="272118">
                <a:tc>
                  <a:txBody>
                    <a:bodyPr/>
                    <a:lstStyle/>
                    <a:p>
                      <a:r>
                        <a:rPr lang="es-ES_tradnl" sz="1800" b="1" kern="1200" baseline="0" dirty="0" smtClean="0">
                          <a:solidFill>
                            <a:srgbClr val="000066"/>
                          </a:solidFill>
                          <a:latin typeface="+mn-lt"/>
                          <a:ea typeface="+mn-ea"/>
                          <a:cs typeface="+mn-cs"/>
                        </a:rPr>
                        <a:t>Moldes, matrices y modelos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33</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6</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3"/>
                  </a:ext>
                </a:extLst>
              </a:tr>
              <a:tr h="274318">
                <a:tc>
                  <a:txBody>
                    <a:bodyPr/>
                    <a:lstStyle/>
                    <a:p>
                      <a:r>
                        <a:rPr lang="es-ES_tradnl" sz="1800" b="1" kern="1200" baseline="0" dirty="0" smtClean="0">
                          <a:solidFill>
                            <a:srgbClr val="000066"/>
                          </a:solidFill>
                          <a:latin typeface="+mn-lt"/>
                          <a:ea typeface="+mn-ea"/>
                          <a:cs typeface="+mn-cs"/>
                        </a:rPr>
                        <a:t>Otros enseres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15</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14    </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14"/>
                  </a:ext>
                </a:extLst>
              </a:tr>
            </a:tbl>
          </a:graphicData>
        </a:graphic>
      </p:graphicFrame>
      <p:sp>
        <p:nvSpPr>
          <p:cNvPr id="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800" dirty="0" smtClean="0">
                <a:solidFill>
                  <a:srgbClr val="FFFF66"/>
                </a:solidFill>
                <a:latin typeface="Arial" pitchFamily="34" charset="0"/>
              </a:rPr>
              <a:t>Art. 12.1 NLIS   </a:t>
            </a:r>
            <a:r>
              <a:rPr lang="es-ES_tradnl" dirty="0" smtClean="0">
                <a:solidFill>
                  <a:srgbClr val="FFFF00"/>
                </a:solidFill>
                <a:effectLst>
                  <a:outerShdw blurRad="38100" dist="38100" dir="2700000" algn="tl">
                    <a:srgbClr val="000000">
                      <a:alpha val="43137"/>
                    </a:srgbClr>
                  </a:outerShdw>
                </a:effectLst>
              </a:rPr>
              <a:t>Desde 1/1/2015</a:t>
            </a:r>
            <a:endParaRPr lang="es-ES_tradnl" u="sng" dirty="0" smtClean="0">
              <a:solidFill>
                <a:srgbClr val="FF0000"/>
              </a:solidFill>
            </a:endParaRPr>
          </a:p>
          <a:p>
            <a:endParaRPr lang="es-ES" sz="3600" dirty="0">
              <a:solidFill>
                <a:srgbClr val="FFFF66"/>
              </a:solidFill>
              <a:latin typeface="Arial" pitchFamily="34" charset="0"/>
            </a:endParaRPr>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00800"/>
            <a:ext cx="2311400" cy="476250"/>
          </a:xfrm>
        </p:spPr>
        <p:txBody>
          <a:bodyPr/>
          <a:lstStyle/>
          <a:p>
            <a:pPr>
              <a:defRPr/>
            </a:pPr>
            <a:fld id="{02B15079-B0BC-462C-97A5-648334910574}" type="slidenum">
              <a:rPr lang="es-ES"/>
              <a:pPr>
                <a:defRPr/>
              </a:pPr>
              <a:t>116</a:t>
            </a:fld>
            <a:endParaRPr lang="es-ES" dirty="0"/>
          </a:p>
        </p:txBody>
      </p:sp>
      <p:sp>
        <p:nvSpPr>
          <p:cNvPr id="56324" name="Text Box 3"/>
          <p:cNvSpPr txBox="1">
            <a:spLocks noChangeArrowheads="1"/>
          </p:cNvSpPr>
          <p:nvPr/>
        </p:nvSpPr>
        <p:spPr bwMode="auto">
          <a:xfrm>
            <a:off x="0" y="452735"/>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FF0000"/>
                </a:solidFill>
              </a:rPr>
              <a:t>AMORTIZACIONES: </a:t>
            </a:r>
            <a:r>
              <a:rPr lang="es-ES_tradnl" sz="2400" u="sng" dirty="0" smtClean="0">
                <a:solidFill>
                  <a:srgbClr val="FF0000"/>
                </a:solidFill>
              </a:rPr>
              <a:t>Nuevas Tablas-</a:t>
            </a:r>
            <a:r>
              <a:rPr lang="es-ES" sz="2200" u="sng" dirty="0" smtClean="0">
                <a:solidFill>
                  <a:srgbClr val="FF0000"/>
                </a:solidFill>
              </a:rPr>
              <a:t>2015</a:t>
            </a:r>
            <a:r>
              <a:rPr lang="es-ES" sz="2200" dirty="0" smtClean="0">
                <a:solidFill>
                  <a:srgbClr val="FF0000"/>
                </a:solidFill>
              </a:rPr>
              <a:t> (4)</a:t>
            </a:r>
            <a:endParaRPr lang="es-ES" dirty="0">
              <a:solidFill>
                <a:srgbClr val="FF0000"/>
              </a:solidFill>
            </a:endParaRPr>
          </a:p>
        </p:txBody>
      </p:sp>
      <p:graphicFrame>
        <p:nvGraphicFramePr>
          <p:cNvPr id="10" name="9 Tabla"/>
          <p:cNvGraphicFramePr>
            <a:graphicFrameLocks noGrp="1"/>
          </p:cNvGraphicFramePr>
          <p:nvPr>
            <p:extLst>
              <p:ext uri="{D42A27DB-BD31-4B8C-83A1-F6EECF244321}">
                <p14:modId xmlns="" xmlns:p14="http://schemas.microsoft.com/office/powerpoint/2010/main" val="4026888541"/>
              </p:ext>
            </p:extLst>
          </p:nvPr>
        </p:nvGraphicFramePr>
        <p:xfrm>
          <a:off x="76200" y="1066802"/>
          <a:ext cx="9753600" cy="3962398"/>
        </p:xfrm>
        <a:graphic>
          <a:graphicData uri="http://schemas.openxmlformats.org/drawingml/2006/table">
            <a:tbl>
              <a:tblPr firstRow="1" bandRow="1">
                <a:tableStyleId>{5C22544A-7EE6-4342-B048-85BDC9FD1C3A}</a:tableStyleId>
              </a:tblPr>
              <a:tblGrid>
                <a:gridCol w="6172200">
                  <a:extLst>
                    <a:ext uri="{9D8B030D-6E8A-4147-A177-3AD203B41FA5}">
                      <a16:colId xmlns="" xmlns:a16="http://schemas.microsoft.com/office/drawing/2014/main" val="20000"/>
                    </a:ext>
                  </a:extLst>
                </a:gridCol>
                <a:gridCol w="1828800">
                  <a:extLst>
                    <a:ext uri="{9D8B030D-6E8A-4147-A177-3AD203B41FA5}">
                      <a16:colId xmlns="" xmlns:a16="http://schemas.microsoft.com/office/drawing/2014/main" val="20001"/>
                    </a:ext>
                  </a:extLst>
                </a:gridCol>
                <a:gridCol w="1752600">
                  <a:extLst>
                    <a:ext uri="{9D8B030D-6E8A-4147-A177-3AD203B41FA5}">
                      <a16:colId xmlns="" xmlns:a16="http://schemas.microsoft.com/office/drawing/2014/main" val="20002"/>
                    </a:ext>
                  </a:extLst>
                </a:gridCol>
              </a:tblGrid>
              <a:tr h="533400">
                <a:tc>
                  <a:txBody>
                    <a:bodyPr/>
                    <a:lstStyle/>
                    <a:p>
                      <a:r>
                        <a:rPr lang="es-ES_tradnl" sz="2400" baseline="0" dirty="0" smtClean="0">
                          <a:solidFill>
                            <a:schemeClr val="tx1"/>
                          </a:solidFill>
                          <a:latin typeface="Arial"/>
                        </a:rPr>
                        <a:t>Tipo de elemento</a:t>
                      </a:r>
                      <a:r>
                        <a:rPr lang="es-ES_tradnl" sz="1800" baseline="0" dirty="0" smtClean="0">
                          <a:solidFill>
                            <a:schemeClr val="tx1"/>
                          </a:solidFill>
                          <a:latin typeface="Arial"/>
                        </a:rPr>
                        <a:t>	</a:t>
                      </a:r>
                      <a:r>
                        <a:rPr lang="es-ES_tradnl" sz="2400" baseline="0" dirty="0" smtClean="0">
                          <a:solidFill>
                            <a:schemeClr val="tx1"/>
                          </a:solidFill>
                          <a:latin typeface="Arial"/>
                        </a:rPr>
                        <a:t>(4)</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r>
                        <a:rPr lang="es-ES_tradnl" sz="1800" baseline="0" dirty="0" smtClean="0">
                          <a:solidFill>
                            <a:schemeClr val="tx1"/>
                          </a:solidFill>
                          <a:latin typeface="Arial"/>
                        </a:rPr>
                        <a:t>Coeficiente lineal máximo</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lang="es-ES_tradnl" sz="1800" baseline="0" dirty="0" smtClean="0">
                          <a:solidFill>
                            <a:schemeClr val="tx1"/>
                          </a:solidFill>
                          <a:latin typeface="Arial"/>
                        </a:rPr>
                        <a:t>Periodo de años máximo</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50520">
                <a:tc>
                  <a:txBody>
                    <a:bodyPr/>
                    <a:lstStyle/>
                    <a:p>
                      <a:pPr algn="ctr"/>
                      <a:endParaRPr lang="es-ES_tradnl"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tc>
                  <a:txBody>
                    <a:bodyPr/>
                    <a:lstStyle/>
                    <a:p>
                      <a:pPr algn="ctr"/>
                      <a:r>
                        <a:rPr lang="es-ES_tradnl" sz="2000" b="1" dirty="0" smtClean="0">
                          <a:solidFill>
                            <a:schemeClr val="tx1"/>
                          </a:solidFill>
                        </a:rPr>
                        <a:t>%</a:t>
                      </a:r>
                      <a:endParaRPr lang="es-ES_tradnl" sz="20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tc>
                  <a:txBody>
                    <a:bodyPr/>
                    <a:lstStyle/>
                    <a:p>
                      <a:pPr algn="ctr"/>
                      <a:r>
                        <a:rPr lang="es-ES_tradnl" sz="2000" b="1" dirty="0" smtClean="0">
                          <a:solidFill>
                            <a:schemeClr val="tx1"/>
                          </a:solidFill>
                        </a:rPr>
                        <a:t>años</a:t>
                      </a:r>
                      <a:endParaRPr lang="es-ES_tradnl" sz="20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1"/>
                  </a:ext>
                </a:extLst>
              </a:tr>
              <a:tr h="259080">
                <a:tc>
                  <a:txBody>
                    <a:bodyPr/>
                    <a:lstStyle/>
                    <a:p>
                      <a:pPr algn="ctr"/>
                      <a:r>
                        <a:rPr lang="es-ES_tradnl" sz="2000" b="1" kern="1200" baseline="0" dirty="0" smtClean="0">
                          <a:solidFill>
                            <a:srgbClr val="FFFF00"/>
                          </a:solidFill>
                          <a:effectLst>
                            <a:outerShdw blurRad="38100" dist="38100" dir="2700000" algn="tl">
                              <a:srgbClr val="000000">
                                <a:alpha val="43137"/>
                              </a:srgbClr>
                            </a:outerShdw>
                          </a:effectLst>
                          <a:latin typeface="+mn-lt"/>
                          <a:ea typeface="+mn-ea"/>
                          <a:cs typeface="+mn-cs"/>
                        </a:rPr>
                        <a:t>Equipos electrónicos e informáticos. Sistemas y programas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 xmlns:a16="http://schemas.microsoft.com/office/drawing/2014/main" val="10002"/>
                  </a:ext>
                </a:extLst>
              </a:tr>
              <a:tr h="3962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Equipos electrónicos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327703">
                <a:tc>
                  <a:txBody>
                    <a:bodyPr/>
                    <a:lstStyle/>
                    <a:p>
                      <a:r>
                        <a:rPr lang="es-ES_tradnl" sz="1800" b="1" baseline="0" dirty="0" smtClean="0">
                          <a:solidFill>
                            <a:srgbClr val="000066"/>
                          </a:solidFill>
                          <a:latin typeface="Arial"/>
                        </a:rPr>
                        <a:t>Equipos para procesos de información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25</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8</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r h="3962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Sistemas y programas informáticos </a:t>
                      </a:r>
                      <a:endParaRPr lang="es-ES_tradnl" sz="900" baseline="0" dirty="0" smtClean="0">
                        <a:solidFill>
                          <a:srgbClr val="000000"/>
                        </a:solidFill>
                        <a:latin typeface="Aria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33</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6</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5"/>
                  </a:ext>
                </a:extLst>
              </a:tr>
              <a:tr h="3505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Producciones cinematográficas, fonográficas, videos y series audiovisuales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33</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6</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6"/>
                  </a:ext>
                </a:extLst>
              </a:tr>
              <a:tr h="426718">
                <a:tc>
                  <a:txBody>
                    <a:bodyPr/>
                    <a:lstStyle/>
                    <a:p>
                      <a:r>
                        <a:rPr lang="es-ES_tradnl" sz="1800" b="1" kern="1200" baseline="0" dirty="0" smtClean="0">
                          <a:solidFill>
                            <a:srgbClr val="000066"/>
                          </a:solidFill>
                          <a:latin typeface="+mn-lt"/>
                          <a:ea typeface="+mn-ea"/>
                          <a:cs typeface="+mn-cs"/>
                        </a:rPr>
                        <a:t>Otros elementos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10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r>
                        <a:rPr lang="es-ES_tradnl" b="1" dirty="0" smtClean="0">
                          <a:solidFill>
                            <a:srgbClr val="000066"/>
                          </a:solidFill>
                        </a:rPr>
                        <a:t>20</a:t>
                      </a: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7"/>
                  </a:ext>
                </a:extLst>
              </a:tr>
            </a:tbl>
          </a:graphicData>
        </a:graphic>
      </p:graphicFrame>
      <p:graphicFrame>
        <p:nvGraphicFramePr>
          <p:cNvPr id="6" name="5 Tabla"/>
          <p:cNvGraphicFramePr>
            <a:graphicFrameLocks noGrp="1"/>
          </p:cNvGraphicFramePr>
          <p:nvPr/>
        </p:nvGraphicFramePr>
        <p:xfrm>
          <a:off x="228600" y="5471160"/>
          <a:ext cx="9372600" cy="701040"/>
        </p:xfrm>
        <a:graphic>
          <a:graphicData uri="http://schemas.openxmlformats.org/drawingml/2006/table">
            <a:tbl>
              <a:tblPr firstRow="1" bandRow="1">
                <a:tableStyleId>{5C22544A-7EE6-4342-B048-85BDC9FD1C3A}</a:tableStyleId>
              </a:tblPr>
              <a:tblGrid>
                <a:gridCol w="9372600">
                  <a:extLst>
                    <a:ext uri="{9D8B030D-6E8A-4147-A177-3AD203B41FA5}">
                      <a16:colId xmlns="" xmlns:a16="http://schemas.microsoft.com/office/drawing/2014/main" val="20000"/>
                    </a:ext>
                  </a:extLst>
                </a:gridCol>
              </a:tblGrid>
              <a:tr h="624840">
                <a:tc>
                  <a:txBody>
                    <a:bodyPr/>
                    <a:lstStyle/>
                    <a:p>
                      <a:pPr marL="342900" indent="-342900">
                        <a:buFont typeface="Wingdings" pitchFamily="2" charset="2"/>
                        <a:buChar char="v"/>
                      </a:pPr>
                      <a:r>
                        <a:rPr lang="es-ES_tradnl" sz="2000" b="1" u="sng" kern="1200" baseline="0" dirty="0" smtClean="0">
                          <a:solidFill>
                            <a:srgbClr val="FFFF00"/>
                          </a:solidFill>
                          <a:effectLst>
                            <a:outerShdw blurRad="38100" dist="38100" dir="2700000" algn="tl">
                              <a:srgbClr val="000000">
                                <a:alpha val="43137"/>
                              </a:srgbClr>
                            </a:outerShdw>
                          </a:effectLst>
                          <a:latin typeface="+mn-lt"/>
                          <a:ea typeface="+mn-ea"/>
                          <a:cs typeface="+mn-cs"/>
                        </a:rPr>
                        <a:t>Reglamentariamente:</a:t>
                      </a:r>
                      <a:r>
                        <a:rPr lang="es-ES_tradnl" sz="2000" b="1" kern="1200" baseline="0" dirty="0" smtClean="0">
                          <a:solidFill>
                            <a:schemeClr val="lt1"/>
                          </a:solidFill>
                          <a:latin typeface="+mn-lt"/>
                          <a:ea typeface="+mn-ea"/>
                          <a:cs typeface="+mn-cs"/>
                        </a:rPr>
                        <a:t> se </a:t>
                      </a:r>
                      <a:r>
                        <a:rPr lang="es-ES_tradnl" sz="2000" b="1" u="sng" kern="1200" baseline="0" dirty="0" smtClean="0">
                          <a:solidFill>
                            <a:schemeClr val="lt1"/>
                          </a:solidFill>
                          <a:latin typeface="+mn-lt"/>
                          <a:ea typeface="+mn-ea"/>
                          <a:cs typeface="+mn-cs"/>
                        </a:rPr>
                        <a:t>podrán</a:t>
                      </a:r>
                      <a:r>
                        <a:rPr lang="es-ES_tradnl" sz="2000" b="1" kern="1200" baseline="0" dirty="0" smtClean="0">
                          <a:solidFill>
                            <a:schemeClr val="lt1"/>
                          </a:solidFill>
                          <a:latin typeface="+mn-lt"/>
                          <a:ea typeface="+mn-ea"/>
                          <a:cs typeface="+mn-cs"/>
                        </a:rPr>
                        <a:t> </a:t>
                      </a:r>
                      <a:r>
                        <a:rPr lang="es-ES_tradnl" sz="2000" b="1" u="sng" kern="1200" baseline="0" dirty="0" smtClean="0">
                          <a:solidFill>
                            <a:schemeClr val="lt1"/>
                          </a:solidFill>
                          <a:latin typeface="+mn-lt"/>
                          <a:ea typeface="+mn-ea"/>
                          <a:cs typeface="+mn-cs"/>
                        </a:rPr>
                        <a:t>modificar</a:t>
                      </a:r>
                      <a:r>
                        <a:rPr lang="es-ES_tradnl" sz="2000" b="1" kern="1200" baseline="0" dirty="0" smtClean="0">
                          <a:solidFill>
                            <a:schemeClr val="lt1"/>
                          </a:solidFill>
                          <a:latin typeface="+mn-lt"/>
                          <a:ea typeface="+mn-ea"/>
                          <a:cs typeface="+mn-cs"/>
                        </a:rPr>
                        <a:t> los coeficientes y períodos previstos en la LIS </a:t>
                      </a:r>
                      <a:r>
                        <a:rPr lang="es-ES_tradnl" sz="2000" b="1" u="sng" kern="1200" baseline="0" dirty="0" smtClean="0">
                          <a:solidFill>
                            <a:schemeClr val="lt1"/>
                          </a:solidFill>
                          <a:latin typeface="+mn-lt"/>
                          <a:ea typeface="+mn-ea"/>
                          <a:cs typeface="+mn-cs"/>
                        </a:rPr>
                        <a:t>o</a:t>
                      </a:r>
                      <a:r>
                        <a:rPr lang="es-ES_tradnl" sz="2000" b="1" kern="1200" baseline="0" dirty="0" smtClean="0">
                          <a:solidFill>
                            <a:schemeClr val="lt1"/>
                          </a:solidFill>
                          <a:latin typeface="+mn-lt"/>
                          <a:ea typeface="+mn-ea"/>
                          <a:cs typeface="+mn-cs"/>
                        </a:rPr>
                        <a:t> establecer coeficientes y períodos </a:t>
                      </a:r>
                      <a:r>
                        <a:rPr lang="es-ES_tradnl" sz="2000" b="1" u="sng" kern="1200" baseline="0" dirty="0" smtClean="0">
                          <a:solidFill>
                            <a:schemeClr val="lt1"/>
                          </a:solidFill>
                          <a:latin typeface="+mn-lt"/>
                          <a:ea typeface="+mn-ea"/>
                          <a:cs typeface="+mn-cs"/>
                        </a:rPr>
                        <a:t>adicionales</a:t>
                      </a:r>
                      <a:r>
                        <a:rPr lang="es-ES_tradnl" sz="2000" b="1" kern="1200" baseline="0" dirty="0" smtClean="0">
                          <a:solidFill>
                            <a:schemeClr val="lt1"/>
                          </a:solidFill>
                          <a:latin typeface="+mn-lt"/>
                          <a:ea typeface="+mn-ea"/>
                          <a:cs typeface="+mn-cs"/>
                        </a:rPr>
                        <a:t>.</a:t>
                      </a:r>
                      <a:endParaRPr lang="es-ES_tradnl"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
        <p:nvSpPr>
          <p:cNvPr id="7"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800" dirty="0" smtClean="0">
                <a:solidFill>
                  <a:srgbClr val="FFFF66"/>
                </a:solidFill>
                <a:latin typeface="Arial" pitchFamily="34" charset="0"/>
              </a:rPr>
              <a:t>Art. 12.1 NLIS    </a:t>
            </a:r>
            <a:r>
              <a:rPr lang="es-ES_tradnl" dirty="0" smtClean="0">
                <a:solidFill>
                  <a:srgbClr val="FFFF00"/>
                </a:solidFill>
                <a:effectLst>
                  <a:outerShdw blurRad="38100" dist="38100" dir="2700000" algn="tl">
                    <a:srgbClr val="000000">
                      <a:alpha val="43137"/>
                    </a:srgbClr>
                  </a:outerShdw>
                </a:effectLst>
              </a:rPr>
              <a:t>Desde 1/1/2015</a:t>
            </a:r>
            <a:endParaRPr lang="es-ES_tradnl" u="sng" dirty="0" smtClean="0">
              <a:solidFill>
                <a:srgbClr val="FF0000"/>
              </a:solidFill>
            </a:endParaRPr>
          </a:p>
          <a:p>
            <a:endParaRPr lang="es-ES" sz="3600" dirty="0">
              <a:solidFill>
                <a:srgbClr val="FFFF66"/>
              </a:solidFill>
              <a:latin typeface="Arial" pitchFamily="34" charset="0"/>
            </a:endParaRP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 Marcador de número de diapositiva"/>
          <p:cNvSpPr>
            <a:spLocks noGrp="1"/>
          </p:cNvSpPr>
          <p:nvPr>
            <p:ph type="sldNum" sz="quarter" idx="12"/>
          </p:nvPr>
        </p:nvSpPr>
        <p:spPr>
          <a:xfrm>
            <a:off x="7670800" y="6400800"/>
            <a:ext cx="2311400" cy="476250"/>
          </a:xfrm>
        </p:spPr>
        <p:txBody>
          <a:bodyPr/>
          <a:lstStyle/>
          <a:p>
            <a:pPr>
              <a:defRPr/>
            </a:pPr>
            <a:fld id="{1DC48905-7227-4016-AFB0-190C0EE55D41}" type="slidenum">
              <a:rPr lang="es-ES_tradnl"/>
              <a:pPr>
                <a:defRPr/>
              </a:pPr>
              <a:t>117</a:t>
            </a:fld>
            <a:endParaRPr lang="es-ES_tradnl" dirty="0"/>
          </a:p>
        </p:txBody>
      </p:sp>
      <p:sp>
        <p:nvSpPr>
          <p:cNvPr id="56323" name="Rectangle 4"/>
          <p:cNvSpPr>
            <a:spLocks noChangeArrowheads="1"/>
          </p:cNvSpPr>
          <p:nvPr/>
        </p:nvSpPr>
        <p:spPr bwMode="auto">
          <a:xfrm>
            <a:off x="0" y="-134938"/>
            <a:ext cx="8874125" cy="668338"/>
          </a:xfrm>
          <a:prstGeom prst="rect">
            <a:avLst/>
          </a:prstGeom>
          <a:noFill/>
          <a:ln w="9525">
            <a:noFill/>
            <a:miter lim="800000"/>
            <a:headEnd/>
            <a:tailEnd/>
          </a:ln>
        </p:spPr>
        <p:txBody>
          <a:bodyPr anchor="ctr" anchorCtr="1"/>
          <a:lstStyle/>
          <a:p>
            <a:pPr marL="742950" indent="-742950">
              <a:buFont typeface="Arial" pitchFamily="34" charset="0"/>
              <a:buAutoNum type="arabicPeriod"/>
            </a:pPr>
            <a:endParaRPr lang="es-ES_tradnl" sz="3600" dirty="0"/>
          </a:p>
        </p:txBody>
      </p:sp>
      <p:sp>
        <p:nvSpPr>
          <p:cNvPr id="56324" name="Text Box 6"/>
          <p:cNvSpPr txBox="1">
            <a:spLocks noChangeArrowheads="1"/>
          </p:cNvSpPr>
          <p:nvPr/>
        </p:nvSpPr>
        <p:spPr bwMode="auto">
          <a:xfrm>
            <a:off x="0" y="76200"/>
            <a:ext cx="9906000" cy="400110"/>
          </a:xfrm>
          <a:prstGeom prst="rect">
            <a:avLst/>
          </a:prstGeom>
          <a:solidFill>
            <a:srgbClr val="CCFFFF"/>
          </a:solidFill>
          <a:ln w="9525">
            <a:noFill/>
            <a:miter lim="800000"/>
            <a:headEnd/>
            <a:tailEnd/>
          </a:ln>
        </p:spPr>
        <p:txBody>
          <a:bodyPr>
            <a:spAutoFit/>
          </a:bodyPr>
          <a:lstStyle/>
          <a:p>
            <a:pPr marL="742950" indent="-742950" algn="ctr"/>
            <a:r>
              <a:rPr lang="es-ES_tradnl" b="1" u="sng" dirty="0" smtClean="0">
                <a:solidFill>
                  <a:srgbClr val="FF0000"/>
                </a:solidFill>
                <a:latin typeface="+mn-lt"/>
              </a:rPr>
              <a:t>ERD</a:t>
            </a:r>
            <a:r>
              <a:rPr lang="es-ES_tradnl" b="1" dirty="0" smtClean="0">
                <a:solidFill>
                  <a:srgbClr val="000066"/>
                </a:solidFill>
                <a:latin typeface="+mn-lt"/>
              </a:rPr>
              <a:t> COMPARATIVA: </a:t>
            </a:r>
            <a:r>
              <a:rPr lang="es-ES_tradnl" b="1" dirty="0" smtClean="0">
                <a:solidFill>
                  <a:srgbClr val="FF0000"/>
                </a:solidFill>
                <a:latin typeface="+mn-lt"/>
              </a:rPr>
              <a:t>2014/ 2015/Desd</a:t>
            </a:r>
            <a:r>
              <a:rPr lang="es-ES_tradnl" dirty="0" smtClean="0">
                <a:solidFill>
                  <a:srgbClr val="FF0000"/>
                </a:solidFill>
                <a:latin typeface="+mn-lt"/>
              </a:rPr>
              <a:t>e </a:t>
            </a:r>
            <a:r>
              <a:rPr lang="es-ES_tradnl" b="1" dirty="0" smtClean="0">
                <a:solidFill>
                  <a:srgbClr val="FF0000"/>
                </a:solidFill>
                <a:latin typeface="+mn-lt"/>
              </a:rPr>
              <a:t>2016.   </a:t>
            </a:r>
            <a:r>
              <a:rPr lang="es-ES_tradnl" b="1" dirty="0" smtClean="0">
                <a:solidFill>
                  <a:srgbClr val="FF3399"/>
                </a:solidFill>
                <a:latin typeface="+mn-lt"/>
              </a:rPr>
              <a:t>Arts. 101 a 106 LIS</a:t>
            </a:r>
            <a:endParaRPr lang="es-ES" b="1" dirty="0">
              <a:solidFill>
                <a:srgbClr val="FF3399"/>
              </a:solidFill>
              <a:latin typeface="+mn-lt"/>
            </a:endParaRPr>
          </a:p>
        </p:txBody>
      </p:sp>
      <p:sp>
        <p:nvSpPr>
          <p:cNvPr id="56341" name="Rectangle 25"/>
          <p:cNvSpPr>
            <a:spLocks noChangeArrowheads="1"/>
          </p:cNvSpPr>
          <p:nvPr/>
        </p:nvSpPr>
        <p:spPr bwMode="auto">
          <a:xfrm>
            <a:off x="2846388" y="1625600"/>
            <a:ext cx="273050" cy="400050"/>
          </a:xfrm>
          <a:prstGeom prst="rect">
            <a:avLst/>
          </a:prstGeom>
          <a:noFill/>
          <a:ln w="9525">
            <a:noFill/>
            <a:miter lim="800000"/>
            <a:headEnd/>
            <a:tailEnd/>
          </a:ln>
        </p:spPr>
        <p:txBody>
          <a:bodyPr wrap="none">
            <a:spAutoFit/>
          </a:bodyPr>
          <a:lstStyle/>
          <a:p>
            <a:r>
              <a:rPr lang="es-ES_tradnl" dirty="0"/>
              <a:t> </a:t>
            </a:r>
          </a:p>
        </p:txBody>
      </p:sp>
      <p:graphicFrame>
        <p:nvGraphicFramePr>
          <p:cNvPr id="15" name="14 Tabla"/>
          <p:cNvGraphicFramePr>
            <a:graphicFrameLocks noGrp="1"/>
          </p:cNvGraphicFramePr>
          <p:nvPr>
            <p:extLst>
              <p:ext uri="{D42A27DB-BD31-4B8C-83A1-F6EECF244321}">
                <p14:modId xmlns="" xmlns:p14="http://schemas.microsoft.com/office/powerpoint/2010/main" val="1670826052"/>
              </p:ext>
            </p:extLst>
          </p:nvPr>
        </p:nvGraphicFramePr>
        <p:xfrm>
          <a:off x="152400" y="685800"/>
          <a:ext cx="9601200" cy="5775960"/>
        </p:xfrm>
        <a:graphic>
          <a:graphicData uri="http://schemas.openxmlformats.org/drawingml/2006/table">
            <a:tbl>
              <a:tblPr firstRow="1" bandRow="1">
                <a:tableStyleId>{7DF18680-E054-41AD-8BC1-D1AEF772440D}</a:tableStyleId>
              </a:tblPr>
              <a:tblGrid>
                <a:gridCol w="3657600">
                  <a:extLst>
                    <a:ext uri="{9D8B030D-6E8A-4147-A177-3AD203B41FA5}">
                      <a16:colId xmlns="" xmlns:a16="http://schemas.microsoft.com/office/drawing/2014/main" val="20000"/>
                    </a:ext>
                  </a:extLst>
                </a:gridCol>
                <a:gridCol w="3048000">
                  <a:extLst>
                    <a:ext uri="{9D8B030D-6E8A-4147-A177-3AD203B41FA5}">
                      <a16:colId xmlns="" xmlns:a16="http://schemas.microsoft.com/office/drawing/2014/main" val="20001"/>
                    </a:ext>
                  </a:extLst>
                </a:gridCol>
                <a:gridCol w="2895600">
                  <a:extLst>
                    <a:ext uri="{9D8B030D-6E8A-4147-A177-3AD203B41FA5}">
                      <a16:colId xmlns="" xmlns:a16="http://schemas.microsoft.com/office/drawing/2014/main" val="20002"/>
                    </a:ext>
                  </a:extLst>
                </a:gridCol>
              </a:tblGrid>
              <a:tr h="411480">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CONCEPTOS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indent="-342900">
                        <a:buFont typeface="Wingdings" pitchFamily="2" charset="2"/>
                        <a:buNone/>
                      </a:pPr>
                      <a:r>
                        <a:rPr lang="es-ES_tradnl" sz="2000" b="1" dirty="0" smtClean="0">
                          <a:solidFill>
                            <a:schemeClr val="tx1"/>
                          </a:solidFill>
                          <a:effectLst>
                            <a:outerShdw blurRad="38100" dist="38100" dir="2700000" algn="tl">
                              <a:srgbClr val="000000">
                                <a:alpha val="43137"/>
                              </a:srgbClr>
                            </a:outerShdw>
                          </a:effectLst>
                        </a:rPr>
                        <a:t>2014</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indent="-342900">
                        <a:buFont typeface="Wingdings" pitchFamily="2" charset="2"/>
                        <a:buNone/>
                      </a:pPr>
                      <a:r>
                        <a:rPr lang="es-ES_tradnl" sz="2000" b="1" dirty="0" smtClean="0">
                          <a:solidFill>
                            <a:schemeClr val="tx1"/>
                          </a:solidFill>
                          <a:effectLst>
                            <a:outerShdw blurRad="38100" dist="38100" dir="2700000" algn="tl">
                              <a:srgbClr val="000000">
                                <a:alpha val="43137"/>
                              </a:srgbClr>
                            </a:outerShdw>
                          </a:effectLst>
                        </a:rPr>
                        <a:t>2015 / Desde 2016</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Ámbito de Aplicación</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gridSpan="2">
                  <a:txBody>
                    <a:bodyPr/>
                    <a:lstStyle/>
                    <a:p>
                      <a:pPr marL="342900" indent="-342900">
                        <a:buFont typeface="Wingdings" pitchFamily="2" charset="2"/>
                        <a:buChar char="v"/>
                      </a:pPr>
                      <a:r>
                        <a:rPr lang="es-ES_tradnl" b="1" dirty="0" smtClean="0">
                          <a:solidFill>
                            <a:srgbClr val="000066"/>
                          </a:solidFill>
                          <a:effectLst/>
                        </a:rPr>
                        <a:t>INCN </a:t>
                      </a:r>
                      <a:r>
                        <a:rPr lang="es-ES_tradnl" b="1" dirty="0" err="1" smtClean="0">
                          <a:solidFill>
                            <a:srgbClr val="000066"/>
                          </a:solidFill>
                          <a:effectLst/>
                        </a:rPr>
                        <a:t>e.a.</a:t>
                      </a:r>
                      <a:r>
                        <a:rPr lang="es-ES_tradnl" b="1" baseline="0" dirty="0" smtClean="0">
                          <a:solidFill>
                            <a:srgbClr val="000066"/>
                          </a:solidFill>
                          <a:effectLst/>
                        </a:rPr>
                        <a:t> &lt; 10.000.000 €</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indent="-342900">
                        <a:buFont typeface="Wingdings" pitchFamily="2" charset="2"/>
                        <a:buChar char="v"/>
                      </a:pPr>
                      <a:endParaRPr lang="es-ES_tradnl" b="1"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1F6F6"/>
                    </a:solidFill>
                  </a:tcPr>
                </a:tc>
                <a:extLst>
                  <a:ext uri="{0D108BD9-81ED-4DB2-BD59-A6C34878D82A}">
                    <a16:rowId xmlns="" xmlns:a16="http://schemas.microsoft.com/office/drawing/2014/main" val="10001"/>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Libertad de Amortización</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IM e Inv.</a:t>
                      </a:r>
                      <a:r>
                        <a:rPr lang="es-ES_tradnl" b="1" baseline="0" dirty="0" smtClean="0">
                          <a:solidFill>
                            <a:srgbClr val="000066"/>
                          </a:solidFill>
                          <a:effectLst/>
                        </a:rPr>
                        <a:t> </a:t>
                      </a:r>
                      <a:r>
                        <a:rPr lang="es-ES_tradnl" b="1" baseline="0" dirty="0" err="1" smtClean="0">
                          <a:solidFill>
                            <a:srgbClr val="000066"/>
                          </a:solidFill>
                          <a:effectLst/>
                        </a:rPr>
                        <a:t>Inmb</a:t>
                      </a:r>
                      <a:r>
                        <a:rPr lang="es-ES_tradnl" b="1" baseline="0" dirty="0" smtClean="0">
                          <a:solidFill>
                            <a:srgbClr val="000066"/>
                          </a:solidFill>
                          <a:effectLst/>
                        </a:rPr>
                        <a:t>. </a:t>
                      </a:r>
                      <a:r>
                        <a:rPr lang="es-ES_tradnl" b="1" u="sng" baseline="0" dirty="0" smtClean="0">
                          <a:solidFill>
                            <a:srgbClr val="0000FF"/>
                          </a:solidFill>
                          <a:effectLst/>
                        </a:rPr>
                        <a:t>Nuevos y A.</a:t>
                      </a:r>
                      <a:r>
                        <a:rPr lang="es-ES_tradnl" b="1" baseline="0" dirty="0" smtClean="0">
                          <a:solidFill>
                            <a:srgbClr val="000066"/>
                          </a:solidFill>
                          <a:effectLst/>
                        </a:rPr>
                        <a:t>: </a:t>
                      </a:r>
                      <a:r>
                        <a:rPr lang="es-ES_tradnl" b="1" dirty="0" smtClean="0">
                          <a:solidFill>
                            <a:srgbClr val="000066"/>
                          </a:solidFill>
                          <a:effectLst/>
                        </a:rPr>
                        <a:t>▲Plantilla x 120.000€</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hMerge="1">
                  <a:txBody>
                    <a:bodyPr/>
                    <a:lstStyle/>
                    <a:p>
                      <a:endParaRPr lang="es-ES_tradnl"/>
                    </a:p>
                  </a:txBody>
                  <a:tcPr/>
                </a:tc>
                <a:extLst>
                  <a:ext uri="{0D108BD9-81ED-4DB2-BD59-A6C34878D82A}">
                    <a16:rowId xmlns="" xmlns:a16="http://schemas.microsoft.com/office/drawing/2014/main" val="10002"/>
                  </a:ext>
                </a:extLst>
              </a:tr>
              <a:tr h="41148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effectLst>
                            <a:outerShdw blurRad="38100" dist="38100" dir="2700000" algn="tl">
                              <a:srgbClr val="000000">
                                <a:alpha val="43137"/>
                              </a:srgbClr>
                            </a:outerShdw>
                          </a:effectLst>
                        </a:rPr>
                        <a:t>Libertad  A. Escaso</a:t>
                      </a:r>
                      <a:r>
                        <a:rPr lang="es-ES_tradnl" sz="2000" b="1" baseline="0" dirty="0" smtClean="0">
                          <a:solidFill>
                            <a:schemeClr val="tx1"/>
                          </a:solidFill>
                          <a:effectLst>
                            <a:outerShdw blurRad="38100" dist="38100" dir="2700000" algn="tl">
                              <a:srgbClr val="000000">
                                <a:alpha val="43137"/>
                              </a:srgbClr>
                            </a:outerShdw>
                          </a:effectLst>
                        </a:rPr>
                        <a:t> Valor</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400" b="1" dirty="0" smtClean="0">
                          <a:solidFill>
                            <a:srgbClr val="000066"/>
                          </a:solidFill>
                          <a:effectLst/>
                        </a:rPr>
                        <a:t>≤601,01 €</a:t>
                      </a:r>
                      <a:r>
                        <a:rPr lang="es-ES_tradnl" sz="1400" b="1" baseline="0" dirty="0" smtClean="0">
                          <a:solidFill>
                            <a:srgbClr val="000066"/>
                          </a:solidFill>
                          <a:effectLst/>
                        </a:rPr>
                        <a:t> (limite: 12.020,24)</a:t>
                      </a:r>
                      <a:endParaRPr lang="es-ES_tradnl" sz="14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400" b="1" dirty="0" smtClean="0">
                          <a:solidFill>
                            <a:srgbClr val="000066"/>
                          </a:solidFill>
                          <a:effectLst/>
                        </a:rPr>
                        <a:t>≤300 €</a:t>
                      </a:r>
                      <a:r>
                        <a:rPr lang="es-ES_tradnl" sz="1400" b="1" baseline="0" dirty="0" smtClean="0">
                          <a:solidFill>
                            <a:srgbClr val="000066"/>
                          </a:solidFill>
                          <a:effectLst/>
                        </a:rPr>
                        <a:t> (limite: 25.000) </a:t>
                      </a:r>
                      <a:r>
                        <a:rPr lang="es-ES_tradnl" sz="1400" b="1" baseline="0" dirty="0" smtClean="0">
                          <a:solidFill>
                            <a:srgbClr val="0000FF"/>
                          </a:solidFill>
                          <a:effectLst/>
                        </a:rPr>
                        <a:t>(Caso General)</a:t>
                      </a:r>
                      <a:endParaRPr lang="es-ES_tradnl" b="1"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Aceleración Amortización</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0" dirty="0" smtClean="0">
                          <a:solidFill>
                            <a:srgbClr val="000066"/>
                          </a:solidFill>
                          <a:effectLst/>
                        </a:rPr>
                        <a:t>IM, Inv.</a:t>
                      </a:r>
                      <a:r>
                        <a:rPr lang="es-ES_tradnl" b="0" baseline="0" dirty="0" smtClean="0">
                          <a:solidFill>
                            <a:srgbClr val="000066"/>
                          </a:solidFill>
                          <a:effectLst/>
                        </a:rPr>
                        <a:t> </a:t>
                      </a:r>
                      <a:r>
                        <a:rPr lang="es-ES_tradnl" b="0" baseline="0" dirty="0" err="1" smtClean="0">
                          <a:solidFill>
                            <a:srgbClr val="000066"/>
                          </a:solidFill>
                          <a:effectLst/>
                        </a:rPr>
                        <a:t>Inmb</a:t>
                      </a:r>
                      <a:r>
                        <a:rPr lang="es-ES_tradnl" b="0" baseline="0" dirty="0" smtClean="0">
                          <a:solidFill>
                            <a:srgbClr val="000066"/>
                          </a:solidFill>
                          <a:effectLst/>
                        </a:rPr>
                        <a:t> e II, </a:t>
                      </a:r>
                      <a:r>
                        <a:rPr lang="es-ES_tradnl" b="1" u="sng" baseline="0" dirty="0" smtClean="0">
                          <a:solidFill>
                            <a:srgbClr val="0000FF"/>
                          </a:solidFill>
                          <a:effectLst/>
                        </a:rPr>
                        <a:t>Afectos</a:t>
                      </a:r>
                      <a:r>
                        <a:rPr lang="es-ES_tradnl" b="0" baseline="0" dirty="0" smtClean="0">
                          <a:solidFill>
                            <a:srgbClr val="000066"/>
                          </a:solidFill>
                          <a:effectLst/>
                        </a:rPr>
                        <a:t>: % Max. Tablas </a:t>
                      </a:r>
                      <a:r>
                        <a:rPr lang="es-ES_tradnl" b="1" baseline="0" dirty="0" smtClean="0">
                          <a:solidFill>
                            <a:srgbClr val="FF0000"/>
                          </a:solidFill>
                          <a:effectLst/>
                        </a:rPr>
                        <a:t>x 2 (1,5 II)</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hMerge="1">
                  <a:txBody>
                    <a:bodyPr/>
                    <a:lstStyle/>
                    <a:p>
                      <a:endParaRPr lang="es-ES_tradnl"/>
                    </a:p>
                  </a:txBody>
                  <a:tcPr/>
                </a:tc>
                <a:extLst>
                  <a:ext uri="{0D108BD9-81ED-4DB2-BD59-A6C34878D82A}">
                    <a16:rowId xmlns="" xmlns:a16="http://schemas.microsoft.com/office/drawing/2014/main" val="10004"/>
                  </a:ext>
                </a:extLst>
              </a:tr>
              <a:tr h="41148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effectLst>
                            <a:outerShdw blurRad="38100" dist="38100" dir="2700000" algn="tl">
                              <a:srgbClr val="000000">
                                <a:alpha val="43137"/>
                              </a:srgbClr>
                            </a:outerShdw>
                          </a:effectLst>
                        </a:rPr>
                        <a:t>Aceleración Amortización</a:t>
                      </a:r>
                    </a:p>
                    <a:p>
                      <a:pPr marL="342900" indent="-342900">
                        <a:buFont typeface="Wingdings" pitchFamily="2" charset="2"/>
                        <a:buChar char="v"/>
                      </a:pPr>
                      <a:r>
                        <a:rPr lang="es-ES_tradnl" sz="2000" b="1" dirty="0" smtClean="0">
                          <a:solidFill>
                            <a:srgbClr val="FFFF00"/>
                          </a:solidFill>
                          <a:effectLst>
                            <a:outerShdw blurRad="38100" dist="38100" dir="2700000" algn="tl">
                              <a:srgbClr val="000000">
                                <a:alpha val="43137"/>
                              </a:srgbClr>
                            </a:outerShdw>
                          </a:effectLst>
                        </a:rPr>
                        <a:t>Por Reinversión</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IM,  Inv.</a:t>
                      </a:r>
                      <a:r>
                        <a:rPr lang="es-ES_tradnl" b="1" baseline="0" dirty="0" smtClean="0">
                          <a:solidFill>
                            <a:srgbClr val="000066"/>
                          </a:solidFill>
                          <a:effectLst/>
                        </a:rPr>
                        <a:t> </a:t>
                      </a:r>
                      <a:r>
                        <a:rPr lang="es-ES_tradnl" b="1" baseline="0" dirty="0" err="1" smtClean="0">
                          <a:solidFill>
                            <a:srgbClr val="000066"/>
                          </a:solidFill>
                          <a:effectLst/>
                        </a:rPr>
                        <a:t>Inmb</a:t>
                      </a:r>
                      <a:r>
                        <a:rPr lang="es-ES_tradnl" b="1" baseline="0" dirty="0" smtClean="0">
                          <a:solidFill>
                            <a:srgbClr val="000066"/>
                          </a:solidFill>
                          <a:effectLst/>
                        </a:rPr>
                        <a:t>. Afecto</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baseline="0" dirty="0" smtClean="0">
                          <a:solidFill>
                            <a:srgbClr val="000066"/>
                          </a:solidFill>
                          <a:effectLst/>
                        </a:rPr>
                        <a:t>% Max. Tablas </a:t>
                      </a:r>
                      <a:r>
                        <a:rPr lang="es-ES_tradnl" b="1" baseline="0" dirty="0" smtClean="0">
                          <a:solidFill>
                            <a:srgbClr val="FF0000"/>
                          </a:solidFill>
                          <a:effectLst/>
                        </a:rPr>
                        <a:t>x 3</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FF0000"/>
                          </a:solidFill>
                          <a:effectLst/>
                        </a:rPr>
                        <a:t>Desaparece</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Deterioro de Créditos</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Dotación Global:</a:t>
                      </a:r>
                      <a:r>
                        <a:rPr lang="es-ES_tradnl" b="1" baseline="0" dirty="0" smtClean="0">
                          <a:solidFill>
                            <a:srgbClr val="000066"/>
                          </a:solidFill>
                          <a:effectLst/>
                        </a:rPr>
                        <a:t> </a:t>
                      </a:r>
                      <a:r>
                        <a:rPr lang="es-ES_tradnl" b="1" baseline="0" dirty="0" smtClean="0">
                          <a:solidFill>
                            <a:srgbClr val="FF0000"/>
                          </a:solidFill>
                          <a:effectLst/>
                        </a:rPr>
                        <a:t>1% </a:t>
                      </a:r>
                      <a:r>
                        <a:rPr lang="es-ES_tradnl" sz="1600" b="1" baseline="0" dirty="0" smtClean="0">
                          <a:solidFill>
                            <a:srgbClr val="0000FF"/>
                          </a:solidFill>
                          <a:effectLst/>
                        </a:rPr>
                        <a:t>s/ deudores a 31/12</a:t>
                      </a:r>
                      <a:endParaRPr lang="es-ES_tradnl" sz="1600" b="1"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hMerge="1">
                  <a:txBody>
                    <a:bodyPr/>
                    <a:lstStyle/>
                    <a:p>
                      <a:endParaRPr lang="es-ES_tradnl"/>
                    </a:p>
                  </a:txBody>
                  <a:tcPr/>
                </a:tc>
                <a:extLst>
                  <a:ext uri="{0D108BD9-81ED-4DB2-BD59-A6C34878D82A}">
                    <a16:rowId xmlns="" xmlns:a16="http://schemas.microsoft.com/office/drawing/2014/main" val="10006"/>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Leasing</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Amortización Recuperación Coste del Bien: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effectLst/>
                        </a:rPr>
                        <a:t>Límite:</a:t>
                      </a:r>
                      <a:r>
                        <a:rPr lang="es-ES_tradnl" b="1" dirty="0" smtClean="0">
                          <a:solidFill>
                            <a:srgbClr val="FF0000"/>
                          </a:solidFill>
                          <a:effectLst/>
                        </a:rPr>
                        <a:t> </a:t>
                      </a:r>
                      <a:r>
                        <a:rPr lang="es-ES_tradnl" b="1" baseline="0" dirty="0" smtClean="0">
                          <a:solidFill>
                            <a:srgbClr val="000066"/>
                          </a:solidFill>
                          <a:effectLst/>
                        </a:rPr>
                        <a:t>% Max. Tablas </a:t>
                      </a:r>
                      <a:r>
                        <a:rPr lang="es-ES_tradnl" b="1" baseline="0" dirty="0" smtClean="0">
                          <a:solidFill>
                            <a:srgbClr val="FF0000"/>
                          </a:solidFill>
                          <a:effectLst/>
                        </a:rPr>
                        <a:t>x 3</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7"/>
                  </a:ext>
                </a:extLst>
              </a:tr>
              <a:tr h="103632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Tipos Impositivos</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25%/30%</a:t>
                      </a:r>
                    </a:p>
                    <a:p>
                      <a:pPr marL="342900" indent="-342900">
                        <a:buFont typeface="Wingdings" pitchFamily="2" charset="2"/>
                        <a:buChar char="§"/>
                      </a:pPr>
                      <a:r>
                        <a:rPr lang="es-ES_tradnl" sz="1400" b="1" u="none" kern="1200" baseline="0" dirty="0" smtClean="0">
                          <a:solidFill>
                            <a:srgbClr val="0000FF"/>
                          </a:solidFill>
                          <a:latin typeface="+mn-lt"/>
                          <a:ea typeface="+mn-ea"/>
                          <a:cs typeface="+mn-cs"/>
                        </a:rPr>
                        <a:t>25%: BI hasta 300.000 </a:t>
                      </a:r>
                    </a:p>
                    <a:p>
                      <a:pPr marL="342900" indent="-342900">
                        <a:buFont typeface="Wingdings" pitchFamily="2" charset="2"/>
                        <a:buChar char="§"/>
                      </a:pPr>
                      <a:r>
                        <a:rPr lang="es-ES_tradnl" sz="1400" b="1" u="none" kern="1200" baseline="0" dirty="0" smtClean="0">
                          <a:solidFill>
                            <a:srgbClr val="0000FF"/>
                          </a:solidFill>
                          <a:latin typeface="+mn-lt"/>
                          <a:ea typeface="+mn-ea"/>
                          <a:cs typeface="+mn-cs"/>
                        </a:rPr>
                        <a:t>28%: resto</a:t>
                      </a:r>
                      <a:endParaRPr lang="es-ES_tradnl" sz="14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25%/28%</a:t>
                      </a:r>
                    </a:p>
                    <a:p>
                      <a:pPr marL="342900" indent="-342900">
                        <a:buFont typeface="Wingdings" pitchFamily="2" charset="2"/>
                        <a:buChar char="§"/>
                      </a:pPr>
                      <a:r>
                        <a:rPr lang="es-ES_tradnl" sz="1400" b="1" u="none" kern="1200" baseline="0" dirty="0" smtClean="0">
                          <a:solidFill>
                            <a:srgbClr val="0000FF"/>
                          </a:solidFill>
                          <a:latin typeface="+mn-lt"/>
                          <a:ea typeface="+mn-ea"/>
                          <a:cs typeface="+mn-cs"/>
                        </a:rPr>
                        <a:t>25%: BI hasta 300.000 </a:t>
                      </a:r>
                    </a:p>
                    <a:p>
                      <a:pPr marL="342900" indent="-342900">
                        <a:buFont typeface="Wingdings" pitchFamily="2" charset="2"/>
                        <a:buChar char="§"/>
                      </a:pPr>
                      <a:r>
                        <a:rPr lang="es-ES_tradnl" sz="1400" b="1" u="none" kern="1200" baseline="0" dirty="0" smtClean="0">
                          <a:solidFill>
                            <a:srgbClr val="0000FF"/>
                          </a:solidFill>
                          <a:latin typeface="+mn-lt"/>
                          <a:ea typeface="+mn-ea"/>
                          <a:cs typeface="+mn-cs"/>
                        </a:rPr>
                        <a:t>28%: resto</a:t>
                      </a:r>
                      <a:endParaRPr lang="es-ES_tradnl" sz="1400" b="1" u="none" dirty="0" smtClean="0">
                        <a:solidFill>
                          <a:srgbClr val="0000FF"/>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rgbClr val="006600"/>
                          </a:solidFill>
                          <a:effectLst/>
                        </a:rPr>
                        <a:t>2016 yss</a:t>
                      </a:r>
                      <a:r>
                        <a:rPr lang="es-ES_tradnl" b="1" u="none" dirty="0" smtClean="0">
                          <a:solidFill>
                            <a:srgbClr val="0000FF"/>
                          </a:solidFill>
                          <a:effectLst/>
                        </a:rPr>
                        <a:t>:</a:t>
                      </a:r>
                      <a:r>
                        <a:rPr lang="es-ES_tradnl" sz="1800" b="1" u="none" kern="1200" baseline="0" dirty="0" smtClean="0">
                          <a:solidFill>
                            <a:srgbClr val="FF0000"/>
                          </a:solidFill>
                          <a:latin typeface="+mn-lt"/>
                          <a:ea typeface="+mn-ea"/>
                          <a:cs typeface="+mn-cs"/>
                        </a:rPr>
                        <a:t>25</a:t>
                      </a:r>
                      <a:r>
                        <a:rPr lang="es-ES_tradnl" sz="1400" b="1" u="none" kern="1200" baseline="0" dirty="0" smtClean="0">
                          <a:solidFill>
                            <a:srgbClr val="FF0000"/>
                          </a:solidFill>
                          <a:latin typeface="+mn-lt"/>
                          <a:ea typeface="+mn-ea"/>
                          <a:cs typeface="+mn-cs"/>
                        </a:rPr>
                        <a:t>%</a:t>
                      </a:r>
                      <a:r>
                        <a:rPr lang="es-ES_tradnl" sz="1400" b="1" u="none" dirty="0" smtClean="0">
                          <a:solidFill>
                            <a:srgbClr val="0000FF"/>
                          </a:solidFill>
                          <a:effectLst/>
                        </a:rPr>
                        <a:t>(toda la BI)</a:t>
                      </a:r>
                      <a:endParaRPr lang="es-ES_tradnl" sz="1800" b="1" u="non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8"/>
                  </a:ext>
                </a:extLst>
              </a:tr>
              <a:tr h="38627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Deducción </a:t>
                      </a:r>
                      <a:r>
                        <a:rPr lang="es-ES_tradnl" sz="2000" b="1" dirty="0" err="1" smtClean="0">
                          <a:solidFill>
                            <a:schemeClr val="tx1"/>
                          </a:solidFill>
                          <a:effectLst>
                            <a:outerShdw blurRad="38100" dist="38100" dir="2700000" algn="tl">
                              <a:srgbClr val="000000">
                                <a:alpha val="43137"/>
                              </a:srgbClr>
                            </a:outerShdw>
                          </a:effectLst>
                        </a:rPr>
                        <a:t>Inver</a:t>
                      </a:r>
                      <a:r>
                        <a:rPr lang="es-ES_tradnl" sz="2000" b="1" dirty="0" smtClean="0">
                          <a:solidFill>
                            <a:schemeClr val="tx1"/>
                          </a:solidFill>
                          <a:effectLst>
                            <a:outerShdw blurRad="38100" dist="38100" dir="2700000" algn="tl">
                              <a:srgbClr val="000000">
                                <a:alpha val="43137"/>
                              </a:srgbClr>
                            </a:outerShdw>
                          </a:effectLst>
                        </a:rPr>
                        <a:t>. Bº</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_tradnl" sz="1400" b="1" dirty="0" smtClean="0">
                          <a:solidFill>
                            <a:srgbClr val="0000FF"/>
                          </a:solidFill>
                        </a:rPr>
                        <a:t>10% ó 5% de Bº</a:t>
                      </a:r>
                      <a:r>
                        <a:rPr lang="es-ES_tradnl" sz="1400" b="1" baseline="0" dirty="0" smtClean="0">
                          <a:solidFill>
                            <a:srgbClr val="0000FF"/>
                          </a:solidFill>
                        </a:rPr>
                        <a:t> invertido</a:t>
                      </a:r>
                      <a:r>
                        <a:rPr lang="es-ES_tradnl" sz="1400" b="1" dirty="0" smtClean="0">
                          <a:solidFill>
                            <a:srgbClr val="0000FF"/>
                          </a:solidFill>
                        </a:rPr>
                        <a:t> </a:t>
                      </a:r>
                      <a:endParaRPr lang="es-ES_tradnl" sz="14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b="1" u="none" dirty="0" smtClean="0">
                          <a:solidFill>
                            <a:srgbClr val="FF0000"/>
                          </a:solidFill>
                          <a:effectLst/>
                        </a:rPr>
                        <a:t>Desaparece</a:t>
                      </a:r>
                      <a:endParaRPr lang="es-ES_tradnl" b="1"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9"/>
                  </a:ext>
                </a:extLst>
              </a:tr>
              <a:tr h="360490">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Rª</a:t>
                      </a:r>
                      <a:r>
                        <a:rPr lang="es-ES_tradnl" sz="2000" b="1" baseline="0" dirty="0" smtClean="0">
                          <a:solidFill>
                            <a:srgbClr val="FFFF00"/>
                          </a:solidFill>
                          <a:effectLst>
                            <a:outerShdw blurRad="38100" dist="38100" dir="2700000" algn="tl">
                              <a:srgbClr val="000000">
                                <a:alpha val="43137"/>
                              </a:srgbClr>
                            </a:outerShdw>
                          </a:effectLst>
                        </a:rPr>
                        <a:t> Nivelación </a:t>
                      </a:r>
                      <a:r>
                        <a:rPr lang="es-ES_tradnl" sz="1600" b="1" baseline="0" dirty="0" smtClean="0">
                          <a:solidFill>
                            <a:srgbClr val="FFFF00"/>
                          </a:solidFill>
                          <a:effectLst>
                            <a:outerShdw blurRad="38100" dist="38100" dir="2700000" algn="tl">
                              <a:srgbClr val="000000">
                                <a:alpha val="43137"/>
                              </a:srgbClr>
                            </a:outerShdw>
                          </a:effectLst>
                        </a:rPr>
                        <a:t>(reducción BI)</a:t>
                      </a:r>
                      <a:endParaRPr lang="es-ES_tradnl" sz="16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u="none" dirty="0" smtClean="0">
                          <a:solidFill>
                            <a:srgbClr val="0000FF"/>
                          </a:solidFill>
                          <a:effectLst/>
                        </a:rPr>
                        <a:t>No existe</a:t>
                      </a:r>
                      <a:endParaRPr lang="es-ES_tradnl" sz="18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indent="-342900">
                        <a:buFont typeface="Wingdings" pitchFamily="2" charset="2"/>
                        <a:buNone/>
                      </a:pPr>
                      <a:r>
                        <a:rPr lang="es-ES_tradnl" sz="1400" b="1" u="none" dirty="0" smtClean="0">
                          <a:solidFill>
                            <a:srgbClr val="000066"/>
                          </a:solidFill>
                          <a:effectLst/>
                        </a:rPr>
                        <a:t>R = 10%</a:t>
                      </a:r>
                      <a:r>
                        <a:rPr lang="es-ES_tradnl" sz="1400" b="1" u="none" baseline="0" dirty="0" smtClean="0">
                          <a:solidFill>
                            <a:srgbClr val="000066"/>
                          </a:solidFill>
                          <a:effectLst/>
                        </a:rPr>
                        <a:t> s/ BI+;  R ≤ 1.000.000 € </a:t>
                      </a:r>
                      <a:endParaRPr lang="es-ES_tradnl" b="1"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10"/>
                  </a:ext>
                </a:extLst>
              </a:tr>
            </a:tbl>
          </a:graphicData>
        </a:graphic>
      </p:graphicFrame>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 Marcador de número de diapositiva"/>
          <p:cNvSpPr>
            <a:spLocks noGrp="1"/>
          </p:cNvSpPr>
          <p:nvPr>
            <p:ph type="sldNum" sz="quarter" idx="12"/>
          </p:nvPr>
        </p:nvSpPr>
        <p:spPr>
          <a:xfrm>
            <a:off x="7670800" y="6400800"/>
            <a:ext cx="2311400" cy="476250"/>
          </a:xfrm>
        </p:spPr>
        <p:txBody>
          <a:bodyPr/>
          <a:lstStyle/>
          <a:p>
            <a:pPr>
              <a:defRPr/>
            </a:pPr>
            <a:fld id="{1DC48905-7227-4016-AFB0-190C0EE55D41}" type="slidenum">
              <a:rPr lang="es-ES_tradnl"/>
              <a:pPr>
                <a:defRPr/>
              </a:pPr>
              <a:t>118</a:t>
            </a:fld>
            <a:endParaRPr lang="es-ES_tradnl" dirty="0"/>
          </a:p>
        </p:txBody>
      </p:sp>
      <p:sp>
        <p:nvSpPr>
          <p:cNvPr id="56323" name="Rectangle 4"/>
          <p:cNvSpPr>
            <a:spLocks noChangeArrowheads="1"/>
          </p:cNvSpPr>
          <p:nvPr/>
        </p:nvSpPr>
        <p:spPr bwMode="auto">
          <a:xfrm>
            <a:off x="0" y="-134938"/>
            <a:ext cx="8874125" cy="668338"/>
          </a:xfrm>
          <a:prstGeom prst="rect">
            <a:avLst/>
          </a:prstGeom>
          <a:noFill/>
          <a:ln w="9525">
            <a:noFill/>
            <a:miter lim="800000"/>
            <a:headEnd/>
            <a:tailEnd/>
          </a:ln>
        </p:spPr>
        <p:txBody>
          <a:bodyPr anchor="ctr" anchorCtr="1"/>
          <a:lstStyle/>
          <a:p>
            <a:pPr marL="742950" indent="-742950">
              <a:buFont typeface="Arial" pitchFamily="34" charset="0"/>
              <a:buAutoNum type="arabicPeriod"/>
            </a:pPr>
            <a:endParaRPr lang="es-ES_tradnl" sz="3600" dirty="0"/>
          </a:p>
        </p:txBody>
      </p:sp>
      <p:sp>
        <p:nvSpPr>
          <p:cNvPr id="56324" name="Text Box 6"/>
          <p:cNvSpPr txBox="1">
            <a:spLocks noChangeArrowheads="1"/>
          </p:cNvSpPr>
          <p:nvPr/>
        </p:nvSpPr>
        <p:spPr bwMode="auto">
          <a:xfrm>
            <a:off x="0" y="76200"/>
            <a:ext cx="9906000" cy="400110"/>
          </a:xfrm>
          <a:prstGeom prst="rect">
            <a:avLst/>
          </a:prstGeom>
          <a:solidFill>
            <a:srgbClr val="CCFFFF"/>
          </a:solidFill>
          <a:ln w="9525">
            <a:noFill/>
            <a:miter lim="800000"/>
            <a:headEnd/>
            <a:tailEnd/>
          </a:ln>
        </p:spPr>
        <p:txBody>
          <a:bodyPr>
            <a:spAutoFit/>
          </a:bodyPr>
          <a:lstStyle/>
          <a:p>
            <a:pPr marL="742950" indent="-742950" algn="ctr"/>
            <a:r>
              <a:rPr lang="es-ES_tradnl" b="1" u="sng" dirty="0" smtClean="0">
                <a:solidFill>
                  <a:srgbClr val="FF0000"/>
                </a:solidFill>
                <a:latin typeface="+mn-lt"/>
              </a:rPr>
              <a:t>ERD</a:t>
            </a:r>
            <a:r>
              <a:rPr lang="es-ES_tradnl" b="1" dirty="0" smtClean="0">
                <a:solidFill>
                  <a:srgbClr val="000066"/>
                </a:solidFill>
                <a:latin typeface="+mn-lt"/>
              </a:rPr>
              <a:t> </a:t>
            </a:r>
            <a:r>
              <a:rPr lang="es-ES_tradnl" b="1" dirty="0" smtClean="0">
                <a:solidFill>
                  <a:srgbClr val="FF0000"/>
                </a:solidFill>
                <a:latin typeface="+mn-lt"/>
              </a:rPr>
              <a:t>Desd</a:t>
            </a:r>
            <a:r>
              <a:rPr lang="es-ES_tradnl" dirty="0" smtClean="0">
                <a:solidFill>
                  <a:srgbClr val="FF0000"/>
                </a:solidFill>
                <a:latin typeface="+mn-lt"/>
              </a:rPr>
              <a:t>e </a:t>
            </a:r>
            <a:r>
              <a:rPr lang="es-ES_tradnl" b="1" dirty="0" smtClean="0">
                <a:solidFill>
                  <a:srgbClr val="FF0000"/>
                </a:solidFill>
                <a:latin typeface="+mn-lt"/>
              </a:rPr>
              <a:t>2015.   </a:t>
            </a:r>
            <a:r>
              <a:rPr lang="es-ES_tradnl" b="1" dirty="0" smtClean="0">
                <a:solidFill>
                  <a:srgbClr val="FF3399"/>
                </a:solidFill>
                <a:latin typeface="+mn-lt"/>
              </a:rPr>
              <a:t>Arts. 101 a 106 LIS</a:t>
            </a:r>
            <a:endParaRPr lang="es-ES" b="1" dirty="0">
              <a:solidFill>
                <a:srgbClr val="FF3399"/>
              </a:solidFill>
              <a:latin typeface="+mn-lt"/>
            </a:endParaRPr>
          </a:p>
        </p:txBody>
      </p:sp>
      <p:sp>
        <p:nvSpPr>
          <p:cNvPr id="56341" name="Rectangle 25"/>
          <p:cNvSpPr>
            <a:spLocks noChangeArrowheads="1"/>
          </p:cNvSpPr>
          <p:nvPr/>
        </p:nvSpPr>
        <p:spPr bwMode="auto">
          <a:xfrm>
            <a:off x="2846388" y="1625600"/>
            <a:ext cx="273050" cy="400050"/>
          </a:xfrm>
          <a:prstGeom prst="rect">
            <a:avLst/>
          </a:prstGeom>
          <a:noFill/>
          <a:ln w="9525">
            <a:noFill/>
            <a:miter lim="800000"/>
            <a:headEnd/>
            <a:tailEnd/>
          </a:ln>
        </p:spPr>
        <p:txBody>
          <a:bodyPr wrap="none">
            <a:spAutoFit/>
          </a:bodyPr>
          <a:lstStyle/>
          <a:p>
            <a:r>
              <a:rPr lang="es-ES_tradnl" dirty="0"/>
              <a:t> </a:t>
            </a:r>
          </a:p>
        </p:txBody>
      </p:sp>
      <p:graphicFrame>
        <p:nvGraphicFramePr>
          <p:cNvPr id="15" name="14 Tabla"/>
          <p:cNvGraphicFramePr>
            <a:graphicFrameLocks noGrp="1"/>
          </p:cNvGraphicFramePr>
          <p:nvPr>
            <p:extLst>
              <p:ext uri="{D42A27DB-BD31-4B8C-83A1-F6EECF244321}">
                <p14:modId xmlns="" xmlns:p14="http://schemas.microsoft.com/office/powerpoint/2010/main" val="1250032563"/>
              </p:ext>
            </p:extLst>
          </p:nvPr>
        </p:nvGraphicFramePr>
        <p:xfrm>
          <a:off x="152400" y="576222"/>
          <a:ext cx="9601200" cy="6020056"/>
        </p:xfrm>
        <a:graphic>
          <a:graphicData uri="http://schemas.openxmlformats.org/drawingml/2006/table">
            <a:tbl>
              <a:tblPr firstRow="1" bandRow="1">
                <a:tableStyleId>{7DF18680-E054-41AD-8BC1-D1AEF772440D}</a:tableStyleId>
              </a:tblPr>
              <a:tblGrid>
                <a:gridCol w="3657600">
                  <a:extLst>
                    <a:ext uri="{9D8B030D-6E8A-4147-A177-3AD203B41FA5}">
                      <a16:colId xmlns="" xmlns:a16="http://schemas.microsoft.com/office/drawing/2014/main" val="20000"/>
                    </a:ext>
                  </a:extLst>
                </a:gridCol>
                <a:gridCol w="5943600">
                  <a:extLst>
                    <a:ext uri="{9D8B030D-6E8A-4147-A177-3AD203B41FA5}">
                      <a16:colId xmlns="" xmlns:a16="http://schemas.microsoft.com/office/drawing/2014/main" val="20002"/>
                    </a:ext>
                  </a:extLst>
                </a:gridCol>
              </a:tblGrid>
              <a:tr h="464472">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CONCEPTOS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indent="-342900">
                        <a:buFont typeface="Wingdings" pitchFamily="2" charset="2"/>
                        <a:buNone/>
                      </a:pPr>
                      <a:r>
                        <a:rPr lang="es-ES_tradnl" sz="2000" b="1" dirty="0" smtClean="0">
                          <a:solidFill>
                            <a:schemeClr val="tx1"/>
                          </a:solidFill>
                          <a:effectLst>
                            <a:outerShdw blurRad="38100" dist="38100" dir="2700000" algn="tl">
                              <a:srgbClr val="000000">
                                <a:alpha val="43137"/>
                              </a:srgbClr>
                            </a:outerShdw>
                          </a:effectLst>
                        </a:rPr>
                        <a:t>Desde 2015</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16098">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Ámbito de Aplicación</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_tradnl" b="1" dirty="0" smtClean="0">
                          <a:solidFill>
                            <a:srgbClr val="000066"/>
                          </a:solidFill>
                          <a:effectLst/>
                        </a:rPr>
                        <a:t>INCN </a:t>
                      </a:r>
                      <a:r>
                        <a:rPr lang="es-ES_tradnl" b="1" dirty="0" err="1" smtClean="0">
                          <a:solidFill>
                            <a:srgbClr val="000066"/>
                          </a:solidFill>
                          <a:effectLst/>
                        </a:rPr>
                        <a:t>e.a.</a:t>
                      </a:r>
                      <a:r>
                        <a:rPr lang="es-ES_tradnl" b="1" baseline="0" dirty="0" smtClean="0">
                          <a:solidFill>
                            <a:srgbClr val="000066"/>
                          </a:solidFill>
                          <a:effectLst/>
                        </a:rPr>
                        <a:t> &lt; 10.000.000 €</a:t>
                      </a:r>
                      <a:endParaRPr lang="es-ES_tradnl" b="1" dirty="0">
                        <a:solidFill>
                          <a:srgbClr val="000066"/>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74045">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Libertad de Amortización</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IM e Inversiones</a:t>
                      </a:r>
                      <a:r>
                        <a:rPr lang="es-ES_tradnl" b="1" baseline="0" dirty="0" smtClean="0">
                          <a:solidFill>
                            <a:srgbClr val="000066"/>
                          </a:solidFill>
                          <a:effectLst/>
                        </a:rPr>
                        <a:t> Inmobiliarias </a:t>
                      </a:r>
                      <a:r>
                        <a:rPr lang="es-ES_tradnl" b="1" u="sng" baseline="0" dirty="0" smtClean="0">
                          <a:solidFill>
                            <a:srgbClr val="0000FF"/>
                          </a:solidFill>
                          <a:effectLst/>
                        </a:rPr>
                        <a:t>Nuevos y Afectos</a:t>
                      </a:r>
                      <a:endParaRPr lang="es-ES_tradnl" b="1" baseline="0" dirty="0" smtClean="0">
                        <a:solidFill>
                          <a:srgbClr val="000066"/>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b="1" dirty="0" smtClean="0">
                          <a:solidFill>
                            <a:srgbClr val="FF0000"/>
                          </a:solidFill>
                          <a:effectLst/>
                        </a:rPr>
                        <a:t>▲Plantilla x 120.000€</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2"/>
                  </a:ext>
                </a:extLst>
              </a:tr>
              <a:tr h="581494">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effectLst>
                            <a:outerShdw blurRad="38100" dist="38100" dir="2700000" algn="tl">
                              <a:srgbClr val="000000">
                                <a:alpha val="43137"/>
                              </a:srgbClr>
                            </a:outerShdw>
                          </a:effectLst>
                        </a:rPr>
                        <a:t>Libertad  A. Escaso</a:t>
                      </a:r>
                      <a:r>
                        <a:rPr lang="es-ES_tradnl" sz="2000" b="1" baseline="0" dirty="0" smtClean="0">
                          <a:solidFill>
                            <a:schemeClr val="tx1"/>
                          </a:solidFill>
                          <a:effectLst>
                            <a:outerShdw blurRad="38100" dist="38100" dir="2700000" algn="tl">
                              <a:srgbClr val="000000">
                                <a:alpha val="43137"/>
                              </a:srgbClr>
                            </a:outerShdw>
                          </a:effectLst>
                        </a:rPr>
                        <a:t> Valor</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rPr>
                        <a:t>≤300 €</a:t>
                      </a:r>
                      <a:r>
                        <a:rPr lang="es-ES_tradnl" sz="1800" b="1" baseline="0" dirty="0" smtClean="0">
                          <a:solidFill>
                            <a:srgbClr val="000066"/>
                          </a:solidFill>
                          <a:effectLst/>
                        </a:rPr>
                        <a:t> (limite: 25.000€) </a:t>
                      </a:r>
                      <a:r>
                        <a:rPr lang="es-ES_tradnl" sz="1800" b="1" baseline="0" dirty="0" smtClean="0">
                          <a:solidFill>
                            <a:srgbClr val="0000FF"/>
                          </a:solidFill>
                          <a:effectLst/>
                        </a:rPr>
                        <a:t>(Caso General)</a:t>
                      </a:r>
                      <a:endParaRPr lang="es-ES_tradnl" sz="1800" b="1" dirty="0">
                        <a:solidFill>
                          <a:srgbClr val="0000FF"/>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636498">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Aceleración Amortización</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IM,  Inv.</a:t>
                      </a:r>
                      <a:r>
                        <a:rPr lang="es-ES_tradnl" b="1" baseline="0" dirty="0" smtClean="0">
                          <a:solidFill>
                            <a:srgbClr val="000066"/>
                          </a:solidFill>
                          <a:effectLst/>
                        </a:rPr>
                        <a:t> Inmobiliarias </a:t>
                      </a:r>
                      <a:r>
                        <a:rPr lang="es-ES_tradnl" b="1" u="sng" baseline="0" dirty="0" smtClean="0">
                          <a:solidFill>
                            <a:srgbClr val="0000FF"/>
                          </a:solidFill>
                          <a:effectLst/>
                        </a:rPr>
                        <a:t>Nuevos y</a:t>
                      </a:r>
                      <a:r>
                        <a:rPr lang="es-ES_tradnl" b="1" baseline="0" dirty="0" smtClean="0">
                          <a:solidFill>
                            <a:srgbClr val="000066"/>
                          </a:solidFill>
                          <a:effectLst/>
                        </a:rPr>
                        <a:t> </a:t>
                      </a:r>
                      <a:r>
                        <a:rPr lang="es-ES_tradnl" b="1" u="sng" baseline="0" dirty="0" smtClean="0">
                          <a:solidFill>
                            <a:srgbClr val="0000FF"/>
                          </a:solidFill>
                          <a:effectLst/>
                        </a:rPr>
                        <a:t>Afectos</a:t>
                      </a:r>
                      <a:r>
                        <a:rPr lang="es-ES_tradnl" b="0" baseline="0" dirty="0" smtClean="0">
                          <a:solidFill>
                            <a:srgbClr val="000066"/>
                          </a:solidFill>
                          <a:effectLst/>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baseline="0" dirty="0" smtClean="0">
                          <a:solidFill>
                            <a:srgbClr val="000066"/>
                          </a:solidFill>
                          <a:effectLst/>
                        </a:rPr>
                        <a:t>e I. Intangible </a:t>
                      </a:r>
                      <a:r>
                        <a:rPr lang="es-ES_tradnl" b="1" u="sng" baseline="0" dirty="0" smtClean="0">
                          <a:solidFill>
                            <a:srgbClr val="0000FF"/>
                          </a:solidFill>
                          <a:effectLst/>
                        </a:rPr>
                        <a:t>Afectos</a:t>
                      </a:r>
                      <a:endParaRPr lang="es-ES_tradnl" b="0" baseline="0" dirty="0" smtClean="0">
                        <a:solidFill>
                          <a:srgbClr val="000066"/>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b="1" dirty="0" smtClean="0">
                          <a:solidFill>
                            <a:srgbClr val="000066"/>
                          </a:solidFill>
                          <a:effectLst/>
                        </a:rPr>
                        <a:t>IM e  Inv.</a:t>
                      </a:r>
                      <a:r>
                        <a:rPr lang="es-ES_tradnl" b="1" baseline="0" dirty="0" smtClean="0">
                          <a:solidFill>
                            <a:srgbClr val="000066"/>
                          </a:solidFill>
                          <a:effectLst/>
                        </a:rPr>
                        <a:t> Inmobiliarias: </a:t>
                      </a:r>
                      <a:r>
                        <a:rPr lang="es-ES_tradnl" b="1" baseline="0" dirty="0" smtClean="0">
                          <a:solidFill>
                            <a:srgbClr val="0000FF"/>
                          </a:solidFill>
                          <a:effectLst/>
                        </a:rPr>
                        <a:t>% Max. Tablas </a:t>
                      </a:r>
                      <a:r>
                        <a:rPr lang="es-ES_tradnl" b="1" baseline="0" dirty="0" smtClean="0">
                          <a:solidFill>
                            <a:srgbClr val="FF0000"/>
                          </a:solidFill>
                          <a:effectLst/>
                        </a:rPr>
                        <a:t>x 2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b="1" baseline="0" dirty="0" smtClean="0">
                          <a:solidFill>
                            <a:srgbClr val="000066"/>
                          </a:solidFill>
                          <a:effectLst/>
                        </a:rPr>
                        <a:t>I. Intangible: </a:t>
                      </a:r>
                      <a:r>
                        <a:rPr lang="es-ES_tradnl" b="1" baseline="0" dirty="0" smtClean="0">
                          <a:solidFill>
                            <a:srgbClr val="FF0000"/>
                          </a:solidFill>
                          <a:effectLst/>
                        </a:rPr>
                        <a:t>[(x 1,5) = 5% x 1,5 = 7,5%]</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4"/>
                  </a:ext>
                </a:extLst>
              </a:tr>
              <a:tr h="457827">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Deterioro de Créditos</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Dotación Global:</a:t>
                      </a:r>
                      <a:r>
                        <a:rPr lang="es-ES_tradnl" b="1" baseline="0" dirty="0" smtClean="0">
                          <a:solidFill>
                            <a:srgbClr val="000066"/>
                          </a:solidFill>
                          <a:effectLst/>
                        </a:rPr>
                        <a:t> </a:t>
                      </a:r>
                      <a:r>
                        <a:rPr lang="es-ES_tradnl" b="1" baseline="0" dirty="0" smtClean="0">
                          <a:solidFill>
                            <a:srgbClr val="FF0000"/>
                          </a:solidFill>
                          <a:effectLst/>
                        </a:rPr>
                        <a:t>1% </a:t>
                      </a:r>
                      <a:r>
                        <a:rPr lang="es-ES_tradnl" sz="1600" b="1" baseline="0" dirty="0" smtClean="0">
                          <a:solidFill>
                            <a:srgbClr val="0000FF"/>
                          </a:solidFill>
                          <a:effectLst/>
                        </a:rPr>
                        <a:t>s/ deudores a 31/12</a:t>
                      </a:r>
                      <a:endParaRPr lang="es-ES_tradnl" sz="1600" b="1" dirty="0">
                        <a:solidFill>
                          <a:srgbClr val="0000FF"/>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6"/>
                  </a:ext>
                </a:extLst>
              </a:tr>
              <a:tr h="7200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Leasing</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Amortización Recuperación Coste del Bien: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effectLst/>
                        </a:rPr>
                        <a:t>Límite:</a:t>
                      </a:r>
                      <a:r>
                        <a:rPr lang="es-ES_tradnl" b="1" dirty="0" smtClean="0">
                          <a:solidFill>
                            <a:srgbClr val="FF0000"/>
                          </a:solidFill>
                          <a:effectLst/>
                        </a:rPr>
                        <a:t> </a:t>
                      </a:r>
                      <a:r>
                        <a:rPr lang="es-ES_tradnl" b="1" baseline="0" dirty="0" smtClean="0">
                          <a:solidFill>
                            <a:srgbClr val="000066"/>
                          </a:solidFill>
                          <a:effectLst/>
                        </a:rPr>
                        <a:t>% Max. Tablas </a:t>
                      </a:r>
                      <a:r>
                        <a:rPr lang="es-ES_tradnl" b="1" baseline="0" dirty="0" smtClean="0">
                          <a:solidFill>
                            <a:srgbClr val="FF0000"/>
                          </a:solidFill>
                          <a:effectLst/>
                        </a:rPr>
                        <a:t>x 3</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804584">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Tipos Impositivos</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rgbClr val="006600"/>
                          </a:solidFill>
                          <a:effectLst/>
                        </a:rPr>
                        <a:t>2016 y </a:t>
                      </a:r>
                      <a:r>
                        <a:rPr lang="es-ES_tradnl" b="1" u="none" dirty="0" err="1" smtClean="0">
                          <a:solidFill>
                            <a:srgbClr val="006600"/>
                          </a:solidFill>
                          <a:effectLst/>
                        </a:rPr>
                        <a:t>ss</a:t>
                      </a:r>
                      <a:r>
                        <a:rPr lang="es-ES_tradnl" b="1" u="none" dirty="0" smtClean="0">
                          <a:solidFill>
                            <a:srgbClr val="0000FF"/>
                          </a:solidFill>
                          <a:effectLst/>
                        </a:rPr>
                        <a:t>: </a:t>
                      </a:r>
                      <a:r>
                        <a:rPr lang="es-ES_tradnl" sz="1800" b="1" u="none" kern="1200" baseline="0" dirty="0" smtClean="0">
                          <a:solidFill>
                            <a:srgbClr val="FF0000"/>
                          </a:solidFill>
                          <a:latin typeface="+mn-lt"/>
                          <a:ea typeface="+mn-ea"/>
                          <a:cs typeface="+mn-cs"/>
                        </a:rPr>
                        <a:t>25% </a:t>
                      </a:r>
                      <a:r>
                        <a:rPr lang="es-ES_tradnl" sz="1800" b="1" u="none" dirty="0" smtClean="0">
                          <a:solidFill>
                            <a:srgbClr val="0000FF"/>
                          </a:solidFill>
                          <a:effectLst/>
                        </a:rPr>
                        <a:t>(toda la BI)</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1400" b="1" u="none" kern="1200" baseline="0" dirty="0" smtClean="0">
                        <a:solidFill>
                          <a:srgbClr val="0000FF"/>
                        </a:solidFill>
                        <a:effectLst/>
                        <a:latin typeface="+mn-lt"/>
                        <a:ea typeface="+mn-ea"/>
                        <a:cs typeface="+mn-cs"/>
                      </a:endParaRPr>
                    </a:p>
                    <a:p>
                      <a:pPr marL="342900" indent="-342900">
                        <a:buFont typeface="Wingdings" pitchFamily="2" charset="2"/>
                        <a:buChar char="§"/>
                      </a:pPr>
                      <a:r>
                        <a:rPr lang="es-ES_tradnl" sz="1600" b="1" u="none" dirty="0" smtClean="0">
                          <a:solidFill>
                            <a:srgbClr val="006600"/>
                          </a:solidFill>
                          <a:effectLst/>
                        </a:rPr>
                        <a:t>[durante 2015</a:t>
                      </a:r>
                      <a:r>
                        <a:rPr lang="es-ES_tradnl" sz="1600" b="1" u="none" dirty="0" smtClean="0">
                          <a:solidFill>
                            <a:srgbClr val="0000FF"/>
                          </a:solidFill>
                          <a:effectLst/>
                        </a:rPr>
                        <a:t>: </a:t>
                      </a:r>
                      <a:r>
                        <a:rPr lang="es-ES_tradnl" sz="1600" b="1" u="none" kern="1200" baseline="0" dirty="0" smtClean="0">
                          <a:solidFill>
                            <a:srgbClr val="0000FF"/>
                          </a:solidFill>
                          <a:latin typeface="+mn-lt"/>
                          <a:ea typeface="+mn-ea"/>
                          <a:cs typeface="+mn-cs"/>
                        </a:rPr>
                        <a:t>25% BI hasta 300.000 / 28% resto de BI]</a:t>
                      </a:r>
                      <a:endParaRPr lang="es-ES_tradnl" sz="1600" b="1" u="none" kern="1200" baseline="0" dirty="0" smtClean="0">
                        <a:solidFill>
                          <a:srgbClr val="FF0000"/>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8"/>
                  </a:ext>
                </a:extLst>
              </a:tr>
              <a:tr h="594360">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Rª</a:t>
                      </a:r>
                      <a:r>
                        <a:rPr lang="es-ES_tradnl" sz="2000" b="1" baseline="0" dirty="0" smtClean="0">
                          <a:solidFill>
                            <a:srgbClr val="FFFF00"/>
                          </a:solidFill>
                          <a:effectLst>
                            <a:outerShdw blurRad="38100" dist="38100" dir="2700000" algn="tl">
                              <a:srgbClr val="000000">
                                <a:alpha val="43137"/>
                              </a:srgbClr>
                            </a:outerShdw>
                          </a:effectLst>
                        </a:rPr>
                        <a:t> Nivelación </a:t>
                      </a:r>
                      <a:r>
                        <a:rPr lang="es-ES_tradnl" sz="1600" b="1" baseline="0" dirty="0" smtClean="0">
                          <a:solidFill>
                            <a:srgbClr val="FFFF00"/>
                          </a:solidFill>
                          <a:effectLst>
                            <a:outerShdw blurRad="38100" dist="38100" dir="2700000" algn="tl">
                              <a:srgbClr val="000000">
                                <a:alpha val="43137"/>
                              </a:srgbClr>
                            </a:outerShdw>
                          </a:effectLst>
                        </a:rPr>
                        <a:t>(reducción BI)</a:t>
                      </a:r>
                      <a:endParaRPr lang="es-ES_tradnl" sz="1600" b="1" dirty="0">
                        <a:solidFill>
                          <a:srgbClr val="FFFF00"/>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anose="05000000000000000000" pitchFamily="2" charset="2"/>
                        <a:buChar char="v"/>
                      </a:pPr>
                      <a:r>
                        <a:rPr lang="es-ES_tradnl" sz="1800" b="1" u="none" dirty="0" smtClean="0">
                          <a:solidFill>
                            <a:srgbClr val="000066"/>
                          </a:solidFill>
                          <a:effectLst/>
                        </a:rPr>
                        <a:t>R = 10%</a:t>
                      </a:r>
                      <a:r>
                        <a:rPr lang="es-ES_tradnl" sz="1800" b="1" u="none" baseline="0" dirty="0" smtClean="0">
                          <a:solidFill>
                            <a:srgbClr val="000066"/>
                          </a:solidFill>
                          <a:effectLst/>
                        </a:rPr>
                        <a:t> s/ BI+;  R ≤ 1.000.000 € </a:t>
                      </a:r>
                      <a:endParaRPr lang="es-ES_tradnl" sz="1800" b="1" u="none"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10"/>
                  </a:ext>
                </a:extLst>
              </a:tr>
            </a:tbl>
          </a:graphicData>
        </a:graphic>
      </p:graphicFrame>
    </p:spTree>
    <p:extLst>
      <p:ext uri="{BB962C8B-B14F-4D97-AF65-F5344CB8AC3E}">
        <p14:creationId xmlns="" xmlns:p14="http://schemas.microsoft.com/office/powerpoint/2010/main" val="3703672648"/>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119</a:t>
            </a:fld>
            <a:endParaRPr lang="es-ES" dirty="0"/>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Opción: </a:t>
            </a:r>
            <a:r>
              <a:rPr lang="es-ES" u="sng" dirty="0" smtClean="0">
                <a:solidFill>
                  <a:srgbClr val="FF0000"/>
                </a:solidFill>
              </a:rPr>
              <a:t>Libertad de Amortización</a:t>
            </a:r>
            <a:r>
              <a:rPr lang="es-ES" dirty="0" smtClean="0">
                <a:solidFill>
                  <a:srgbClr val="FF0000"/>
                </a:solidFill>
              </a:rPr>
              <a:t>. </a:t>
            </a:r>
            <a:r>
              <a:rPr lang="es-ES" dirty="0" smtClean="0">
                <a:solidFill>
                  <a:srgbClr val="FF00FF"/>
                </a:solidFill>
              </a:rPr>
              <a:t>Resolución TEAC 14/2/2019</a:t>
            </a:r>
            <a:endParaRPr lang="es-ES" dirty="0">
              <a:solidFill>
                <a:srgbClr val="FF00FF"/>
              </a:solidFill>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2402237194"/>
              </p:ext>
            </p:extLst>
          </p:nvPr>
        </p:nvGraphicFramePr>
        <p:xfrm>
          <a:off x="167640" y="490475"/>
          <a:ext cx="9677399" cy="6138454"/>
        </p:xfrm>
        <a:graphic>
          <a:graphicData uri="http://schemas.openxmlformats.org/drawingml/2006/table">
            <a:tbl>
              <a:tblPr firstRow="1" bandRow="1">
                <a:tableStyleId>{7DF18680-E054-41AD-8BC1-D1AEF772440D}</a:tableStyleId>
              </a:tblPr>
              <a:tblGrid>
                <a:gridCol w="9677399">
                  <a:extLst>
                    <a:ext uri="{9D8B030D-6E8A-4147-A177-3AD203B41FA5}">
                      <a16:colId xmlns="" xmlns:a16="http://schemas.microsoft.com/office/drawing/2014/main" val="20000"/>
                    </a:ext>
                  </a:extLst>
                </a:gridCol>
              </a:tblGrid>
              <a:tr h="734786">
                <a:tc>
                  <a:txBody>
                    <a:bodyPr/>
                    <a:lstStyle/>
                    <a:p>
                      <a:pPr marL="342900" indent="-342900">
                        <a:buFont typeface="Wingdings" panose="05000000000000000000" pitchFamily="2" charset="2"/>
                        <a:buChar char="§"/>
                      </a:pPr>
                      <a:r>
                        <a:rPr lang="es-ES" sz="1500" b="1" u="sng" kern="1200" dirty="0" smtClean="0">
                          <a:solidFill>
                            <a:srgbClr val="FF0000"/>
                          </a:solidFill>
                          <a:effectLst/>
                          <a:latin typeface="+mn-lt"/>
                          <a:ea typeface="+mn-ea"/>
                          <a:cs typeface="+mn-cs"/>
                        </a:rPr>
                        <a:t>Resolución TEAC </a:t>
                      </a:r>
                      <a:r>
                        <a:rPr lang="es-ES" sz="1500" b="1" kern="1200" dirty="0" smtClean="0">
                          <a:solidFill>
                            <a:srgbClr val="0000FF"/>
                          </a:solidFill>
                          <a:effectLst/>
                          <a:latin typeface="+mn-lt"/>
                          <a:ea typeface="+mn-ea"/>
                          <a:cs typeface="+mn-cs"/>
                        </a:rPr>
                        <a:t>en unificación de criterio de 14/2/2019 (RG 1524/2017): la libertad de amortización es una opción y sólo puede ejercitarse en el plazo reglamentario de presentación de la declaración.</a:t>
                      </a:r>
                    </a:p>
                    <a:p>
                      <a:pPr marL="342900" indent="-342900">
                        <a:buFont typeface="Wingdings" panose="05000000000000000000" pitchFamily="2" charset="2"/>
                        <a:buChar char="§"/>
                      </a:pPr>
                      <a:r>
                        <a:rPr lang="es-ES" sz="1500" kern="1200" dirty="0" smtClean="0">
                          <a:solidFill>
                            <a:srgbClr val="FF0000"/>
                          </a:solidFill>
                          <a:effectLst/>
                          <a:latin typeface="+mn-lt"/>
                          <a:ea typeface="+mn-ea"/>
                          <a:cs typeface="+mn-cs"/>
                        </a:rPr>
                        <a:t>Cómo se debe interpretar el artículo 119.3 LGT (Es una “OPCIÓN” y No “un derecho”).</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5361214">
                <a:tc>
                  <a:txBody>
                    <a:bodyPr/>
                    <a:lstStyle/>
                    <a:p>
                      <a:r>
                        <a:rPr lang="es-ES" sz="1400" kern="1200" dirty="0" smtClean="0">
                          <a:solidFill>
                            <a:srgbClr val="0000FF"/>
                          </a:solidFill>
                          <a:effectLst/>
                          <a:latin typeface="+mn-lt"/>
                          <a:ea typeface="+mn-ea"/>
                          <a:cs typeface="+mn-cs"/>
                        </a:rPr>
                        <a:t>Con fecha 14 de febrero de 2019, el TEAC ha resuelto, estimándolo, un recurso extraordinario de alzada para la unificación de criterio (RG 1524/2017)  interpuesto por el Director del Departamento de Inspección Financiera y Tributaria contra resolución del TEAR de Cantabria de 22/7/2016 (R.G. 39/00498/2015). </a:t>
                      </a:r>
                    </a:p>
                    <a:p>
                      <a:r>
                        <a:rPr lang="es-ES" sz="1400" b="1" u="sng" kern="1200" dirty="0" smtClean="0">
                          <a:solidFill>
                            <a:srgbClr val="0000FF"/>
                          </a:solidFill>
                          <a:effectLst/>
                          <a:latin typeface="+mn-lt"/>
                          <a:ea typeface="+mn-ea"/>
                          <a:cs typeface="+mn-cs"/>
                        </a:rPr>
                        <a:t>En síntesis, lo que había sucedido es lo siguiente:</a:t>
                      </a:r>
                    </a:p>
                    <a:p>
                      <a:pPr marL="285750" indent="-285750">
                        <a:buFont typeface="Arial" panose="020B0604020202020204" pitchFamily="34" charset="0"/>
                        <a:buChar char="•"/>
                      </a:pPr>
                      <a:r>
                        <a:rPr lang="es-ES" sz="1400" kern="1200" dirty="0" smtClean="0">
                          <a:solidFill>
                            <a:srgbClr val="0000FF"/>
                          </a:solidFill>
                          <a:effectLst/>
                          <a:latin typeface="+mn-lt"/>
                          <a:ea typeface="+mn-ea"/>
                          <a:cs typeface="+mn-cs"/>
                        </a:rPr>
                        <a:t>El sujeto pasivo no aplicó en su declaración del impuesto el régimen de libertad de amortización. En el curso del procedimiento de comprobación, y concretamente en la fase de trámite de alegaciones y propuesta de liquidación, el sujeto pasivo, solicitó la realización de un ajuste extracontable negativo por el importe del exceso de la amortización fiscal sobre la contable, con la finalidad de que el aumento de la base imponible puesto de manifiesto por la Administración, fuera parcialmente absorbido por el remanente de Libertad de Amortización no aplicada. </a:t>
                      </a:r>
                    </a:p>
                    <a:p>
                      <a:pPr marL="285750" indent="-285750">
                        <a:buFont typeface="Arial" panose="020B0604020202020204" pitchFamily="34" charset="0"/>
                        <a:buChar char="•"/>
                      </a:pPr>
                      <a:r>
                        <a:rPr lang="es-ES" sz="1400" kern="1200" dirty="0" smtClean="0">
                          <a:solidFill>
                            <a:srgbClr val="0000FF"/>
                          </a:solidFill>
                          <a:effectLst/>
                          <a:latin typeface="+mn-lt"/>
                          <a:ea typeface="+mn-ea"/>
                          <a:cs typeface="+mn-cs"/>
                        </a:rPr>
                        <a:t> </a:t>
                      </a:r>
                      <a:r>
                        <a:rPr lang="es-ES" sz="1400" b="1" kern="1200" dirty="0" smtClean="0">
                          <a:solidFill>
                            <a:srgbClr val="0000FF"/>
                          </a:solidFill>
                          <a:effectLst/>
                          <a:latin typeface="+mn-lt"/>
                          <a:ea typeface="+mn-ea"/>
                          <a:cs typeface="+mn-cs"/>
                        </a:rPr>
                        <a:t>El TEAR </a:t>
                      </a:r>
                      <a:r>
                        <a:rPr lang="es-ES" sz="1400" kern="1200" dirty="0" smtClean="0">
                          <a:solidFill>
                            <a:srgbClr val="0000FF"/>
                          </a:solidFill>
                          <a:effectLst/>
                          <a:latin typeface="+mn-lt"/>
                          <a:ea typeface="+mn-ea"/>
                          <a:cs typeface="+mn-cs"/>
                        </a:rPr>
                        <a:t>llega a la conclusión que el ajuste por libertad de amortización no es una "opción" de las que han de ejercitarse necesariamente en la declaración y que se consideran no modificables por aplicación del artículo 119.3, sino que se trata del ejercicio de </a:t>
                      </a:r>
                      <a:r>
                        <a:rPr lang="es-ES" sz="1400" u="sng" kern="1200" dirty="0" smtClean="0">
                          <a:solidFill>
                            <a:srgbClr val="0000FF"/>
                          </a:solidFill>
                          <a:effectLst/>
                          <a:latin typeface="+mn-lt"/>
                          <a:ea typeface="+mn-ea"/>
                          <a:cs typeface="+mn-cs"/>
                        </a:rPr>
                        <a:t>un derecho</a:t>
                      </a:r>
                      <a:r>
                        <a:rPr lang="es-ES" sz="1400" kern="1200" dirty="0" smtClean="0">
                          <a:solidFill>
                            <a:srgbClr val="0000FF"/>
                          </a:solidFill>
                          <a:effectLst/>
                          <a:latin typeface="+mn-lt"/>
                          <a:ea typeface="+mn-ea"/>
                          <a:cs typeface="+mn-cs"/>
                        </a:rPr>
                        <a:t>, que el sujeto pasivo puede ejercitar dentro del plazo de prescripción o caducidad, pudiendo ejercitarlo en la regularización que en su caso se produzca en el seno de un procedimiento de comprobación. </a:t>
                      </a:r>
                    </a:p>
                    <a:p>
                      <a:r>
                        <a:rPr lang="es-ES" sz="1400" kern="1200" dirty="0" smtClean="0">
                          <a:solidFill>
                            <a:srgbClr val="0000FF"/>
                          </a:solidFill>
                          <a:effectLst/>
                          <a:latin typeface="+mn-lt"/>
                          <a:ea typeface="+mn-ea"/>
                          <a:cs typeface="+mn-cs"/>
                        </a:rPr>
                        <a:t> </a:t>
                      </a:r>
                      <a:endParaRPr lang="es-ES" sz="800" kern="1200" dirty="0" smtClean="0">
                        <a:solidFill>
                          <a:srgbClr val="0000FF"/>
                        </a:solidFill>
                        <a:effectLst/>
                        <a:latin typeface="+mn-lt"/>
                        <a:ea typeface="+mn-ea"/>
                        <a:cs typeface="+mn-cs"/>
                      </a:endParaRPr>
                    </a:p>
                    <a:p>
                      <a:pPr marL="342900" indent="-342900">
                        <a:buFont typeface="Wingdings" panose="05000000000000000000" pitchFamily="2" charset="2"/>
                        <a:buChar char="Ø"/>
                      </a:pPr>
                      <a:r>
                        <a:rPr lang="es-ES" sz="1400" b="1" kern="1200" dirty="0" smtClean="0">
                          <a:solidFill>
                            <a:srgbClr val="0000FF"/>
                          </a:solidFill>
                          <a:effectLst/>
                          <a:latin typeface="+mn-lt"/>
                          <a:ea typeface="+mn-ea"/>
                          <a:cs typeface="+mn-cs"/>
                        </a:rPr>
                        <a:t>El Departamento de Inspección Financiera y Tributaria disconforme con dicha resolución interpuso recurso extraordinario de alzada para la unificación de criterio. </a:t>
                      </a:r>
                    </a:p>
                    <a:p>
                      <a:r>
                        <a:rPr lang="es-ES" sz="1400" kern="1200" dirty="0" smtClean="0">
                          <a:solidFill>
                            <a:srgbClr val="0000FF"/>
                          </a:solidFill>
                          <a:effectLst/>
                          <a:latin typeface="+mn-lt"/>
                          <a:ea typeface="+mn-ea"/>
                          <a:cs typeface="+mn-cs"/>
                        </a:rPr>
                        <a:t> </a:t>
                      </a:r>
                    </a:p>
                    <a:p>
                      <a:pPr marL="0" indent="0" algn="ctr">
                        <a:buFont typeface="Wingdings" panose="05000000000000000000" pitchFamily="2" charset="2"/>
                        <a:buNone/>
                      </a:pPr>
                      <a:r>
                        <a:rPr lang="es-ES" sz="1400" b="1" u="sng" kern="1200" dirty="0" smtClean="0">
                          <a:solidFill>
                            <a:srgbClr val="FF0000"/>
                          </a:solidFill>
                          <a:effectLst/>
                          <a:latin typeface="+mn-lt"/>
                          <a:ea typeface="+mn-ea"/>
                          <a:cs typeface="+mn-cs"/>
                        </a:rPr>
                        <a:t>El TEAC ha estimado dicho recurso y, en consecuencia, ha sentado el siguiente criterio:</a:t>
                      </a:r>
                      <a:br>
                        <a:rPr lang="es-ES" sz="1400" b="1" u="sng" kern="1200" dirty="0" smtClean="0">
                          <a:solidFill>
                            <a:srgbClr val="FF0000"/>
                          </a:solidFill>
                          <a:effectLst/>
                          <a:latin typeface="+mn-lt"/>
                          <a:ea typeface="+mn-ea"/>
                          <a:cs typeface="+mn-cs"/>
                        </a:rPr>
                      </a:br>
                      <a:endParaRPr lang="es-ES" sz="800" b="1" u="sng" kern="1200" dirty="0" smtClean="0">
                        <a:solidFill>
                          <a:srgbClr val="FF0000"/>
                        </a:solidFill>
                        <a:effectLst/>
                        <a:latin typeface="+mn-lt"/>
                        <a:ea typeface="+mn-ea"/>
                        <a:cs typeface="+mn-cs"/>
                      </a:endParaRPr>
                    </a:p>
                    <a:p>
                      <a:pPr marL="285750" indent="-285750">
                        <a:buFont typeface="Wingdings" panose="05000000000000000000" pitchFamily="2" charset="2"/>
                        <a:buChar char="v"/>
                      </a:pPr>
                      <a:r>
                        <a:rPr lang="es-ES" sz="1400" i="1" kern="1200" dirty="0" smtClean="0">
                          <a:solidFill>
                            <a:srgbClr val="0000FF"/>
                          </a:solidFill>
                          <a:effectLst/>
                          <a:latin typeface="+mn-lt"/>
                          <a:ea typeface="+mn-ea"/>
                          <a:cs typeface="+mn-cs"/>
                        </a:rPr>
                        <a:t>“</a:t>
                      </a:r>
                      <a:r>
                        <a:rPr lang="es-ES" sz="1400" b="1" i="1" kern="1200" dirty="0" smtClean="0">
                          <a:solidFill>
                            <a:srgbClr val="0000FF"/>
                          </a:solidFill>
                          <a:effectLst/>
                          <a:latin typeface="+mn-lt"/>
                          <a:ea typeface="+mn-ea"/>
                          <a:cs typeface="+mn-cs"/>
                        </a:rPr>
                        <a:t>La libertad de amortización es una </a:t>
                      </a:r>
                      <a:r>
                        <a:rPr lang="es-ES" sz="1400" b="1" i="1" u="sng" kern="1200" dirty="0" smtClean="0">
                          <a:solidFill>
                            <a:srgbClr val="FF0000"/>
                          </a:solidFill>
                          <a:effectLst/>
                          <a:latin typeface="+mn-lt"/>
                          <a:ea typeface="+mn-ea"/>
                          <a:cs typeface="+mn-cs"/>
                        </a:rPr>
                        <a:t>opción</a:t>
                      </a:r>
                      <a:r>
                        <a:rPr lang="es-ES" sz="1400" b="1" i="1" kern="1200" dirty="0" smtClean="0">
                          <a:solidFill>
                            <a:srgbClr val="0000FF"/>
                          </a:solidFill>
                          <a:effectLst/>
                          <a:latin typeface="+mn-lt"/>
                          <a:ea typeface="+mn-ea"/>
                          <a:cs typeface="+mn-cs"/>
                        </a:rPr>
                        <a:t> </a:t>
                      </a:r>
                      <a:r>
                        <a:rPr lang="es-ES" sz="1400" i="1" kern="1200" dirty="0" smtClean="0">
                          <a:solidFill>
                            <a:srgbClr val="0000FF"/>
                          </a:solidFill>
                          <a:effectLst/>
                          <a:latin typeface="+mn-lt"/>
                          <a:ea typeface="+mn-ea"/>
                          <a:cs typeface="+mn-cs"/>
                        </a:rPr>
                        <a:t>y sólo puede ejercitarse en el plazo reglamentario de presentación de la declaración. De forma que, si un sujeto pasivo decide en la declaración de un ejercicio no acoger a “la libertad de amortización” determinados bienes y/o derechos,</a:t>
                      </a:r>
                      <a:r>
                        <a:rPr lang="es-ES" sz="1400" i="1" u="sng" kern="1200" dirty="0" smtClean="0">
                          <a:solidFill>
                            <a:srgbClr val="0000FF"/>
                          </a:solidFill>
                          <a:effectLst/>
                          <a:latin typeface="+mn-lt"/>
                          <a:ea typeface="+mn-ea"/>
                          <a:cs typeface="+mn-cs"/>
                        </a:rPr>
                        <a:t> posteriormente ya no podrá mudar esa opción respecto de ese ejercicio</a:t>
                      </a:r>
                      <a:r>
                        <a:rPr lang="es-ES" sz="1400" i="1" kern="1200" dirty="0" smtClean="0">
                          <a:solidFill>
                            <a:srgbClr val="0000FF"/>
                          </a:solidFill>
                          <a:effectLst/>
                          <a:latin typeface="+mn-lt"/>
                          <a:ea typeface="+mn-ea"/>
                          <a:cs typeface="+mn-cs"/>
                        </a:rPr>
                        <a:t>. </a:t>
                      </a:r>
                      <a:r>
                        <a:rPr lang="es-ES" sz="1400" i="1" u="sng" kern="1200" dirty="0" smtClean="0">
                          <a:solidFill>
                            <a:srgbClr val="FF3399"/>
                          </a:solidFill>
                          <a:effectLst/>
                          <a:latin typeface="+mn-lt"/>
                          <a:ea typeface="+mn-ea"/>
                          <a:cs typeface="+mn-cs"/>
                        </a:rPr>
                        <a:t>Pero ello no le impedirá poder disfrutar del beneficio en los ejercicios siguientes</a:t>
                      </a:r>
                      <a:r>
                        <a:rPr lang="es-ES" sz="1400" i="1" kern="1200" dirty="0" smtClean="0">
                          <a:solidFill>
                            <a:srgbClr val="0000FF"/>
                          </a:solidFill>
                          <a:effectLst/>
                          <a:latin typeface="+mn-lt"/>
                          <a:ea typeface="+mn-ea"/>
                          <a:cs typeface="+mn-cs"/>
                        </a:rPr>
                        <a:t>, aunque la libertad de amortización alcance a los mismos bienes y/o derechos.”</a:t>
                      </a:r>
                      <a:endParaRPr lang="es-ES" sz="1400" kern="1200" dirty="0">
                        <a:solidFill>
                          <a:srgbClr val="0000FF"/>
                        </a:solidFill>
                        <a:effectLst/>
                        <a:latin typeface="+mn-lt"/>
                        <a:ea typeface="+mn-ea"/>
                        <a:cs typeface="+mn-cs"/>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4022690306"/>
                  </a:ext>
                </a:extLst>
              </a:tr>
            </a:tbl>
          </a:graphicData>
        </a:graphic>
      </p:graphicFrame>
    </p:spTree>
    <p:extLst>
      <p:ext uri="{BB962C8B-B14F-4D97-AF65-F5344CB8AC3E}">
        <p14:creationId xmlns="" xmlns:p14="http://schemas.microsoft.com/office/powerpoint/2010/main" val="207737436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924800" y="6434051"/>
            <a:ext cx="2063750" cy="457200"/>
          </a:xfrm>
        </p:spPr>
        <p:txBody>
          <a:bodyPr/>
          <a:lstStyle/>
          <a:p>
            <a:pPr>
              <a:defRPr/>
            </a:pPr>
            <a:fld id="{99E7C129-C8E5-4E61-978F-0D1FF1AD8068}" type="slidenum">
              <a:rPr lang="es-ES_tradnl">
                <a:effectLst/>
              </a:rPr>
              <a:pPr>
                <a:defRPr/>
              </a:pPr>
              <a:t>12</a:t>
            </a:fld>
            <a:endParaRPr lang="es-ES_tradnl" dirty="0">
              <a:effectLst/>
            </a:endParaRPr>
          </a:p>
        </p:txBody>
      </p:sp>
      <p:sp>
        <p:nvSpPr>
          <p:cNvPr id="8195" name="Rectangle 4"/>
          <p:cNvSpPr>
            <a:spLocks noChangeArrowheads="1"/>
          </p:cNvSpPr>
          <p:nvPr/>
        </p:nvSpPr>
        <p:spPr bwMode="auto">
          <a:xfrm>
            <a:off x="0" y="1"/>
            <a:ext cx="9633520" cy="246221"/>
          </a:xfrm>
          <a:prstGeom prst="rect">
            <a:avLst/>
          </a:prstGeom>
          <a:noFill/>
          <a:ln w="9525">
            <a:noFill/>
            <a:miter lim="800000"/>
            <a:headEnd/>
            <a:tailEnd/>
          </a:ln>
        </p:spPr>
        <p:txBody>
          <a:bodyPr wrap="square" lIns="0" tIns="0" rIns="0" bIns="0">
            <a:spAutoFit/>
          </a:bodyPr>
          <a:lstStyle/>
          <a:p>
            <a:pPr algn="ctr"/>
            <a:r>
              <a:rPr lang="es-ES_tradnl" sz="1600" b="1" dirty="0" smtClean="0">
                <a:solidFill>
                  <a:srgbClr val="FFFF00"/>
                </a:solidFill>
              </a:rPr>
              <a:t>CONTRIBUYENTES del  </a:t>
            </a:r>
            <a:r>
              <a:rPr lang="es-ES_tradnl" sz="1600" b="1" dirty="0">
                <a:solidFill>
                  <a:srgbClr val="FFFF00"/>
                </a:solidFill>
              </a:rPr>
              <a:t>IMPUESTO SOBRE </a:t>
            </a:r>
            <a:r>
              <a:rPr lang="es-ES_tradnl" sz="1600" b="1" dirty="0" smtClean="0">
                <a:solidFill>
                  <a:srgbClr val="FFFF00"/>
                </a:solidFill>
              </a:rPr>
              <a:t>SOCIEDADES </a:t>
            </a:r>
            <a:r>
              <a:rPr lang="es-ES_tradnl" sz="1600" b="1" u="sng" dirty="0" smtClean="0">
                <a:solidFill>
                  <a:srgbClr val="FFFF00"/>
                </a:solidFill>
              </a:rPr>
              <a:t>DESDE</a:t>
            </a:r>
            <a:r>
              <a:rPr lang="es-ES_tradnl" sz="1600" b="1" dirty="0" smtClean="0">
                <a:solidFill>
                  <a:srgbClr val="FFFF00"/>
                </a:solidFill>
              </a:rPr>
              <a:t> </a:t>
            </a:r>
            <a:r>
              <a:rPr lang="es-ES_tradnl" sz="1600" b="1" u="sng" dirty="0" smtClean="0">
                <a:solidFill>
                  <a:srgbClr val="FFFF00"/>
                </a:solidFill>
              </a:rPr>
              <a:t>2016</a:t>
            </a:r>
            <a:r>
              <a:rPr lang="es-ES_tradnl" sz="1600" b="1" dirty="0" smtClean="0">
                <a:solidFill>
                  <a:srgbClr val="FFFF00"/>
                </a:solidFill>
              </a:rPr>
              <a:t> (RESUMEN):</a:t>
            </a:r>
            <a:endParaRPr lang="es-ES_tradnl" sz="1600" b="1" dirty="0">
              <a:solidFill>
                <a:srgbClr val="FFFF00"/>
              </a:solidFill>
            </a:endParaRPr>
          </a:p>
        </p:txBody>
      </p:sp>
      <p:graphicFrame>
        <p:nvGraphicFramePr>
          <p:cNvPr id="7" name="6 Tabla"/>
          <p:cNvGraphicFramePr>
            <a:graphicFrameLocks noGrp="1"/>
          </p:cNvGraphicFramePr>
          <p:nvPr>
            <p:extLst>
              <p:ext uri="{D42A27DB-BD31-4B8C-83A1-F6EECF244321}">
                <p14:modId xmlns="" xmlns:p14="http://schemas.microsoft.com/office/powerpoint/2010/main" val="2857522040"/>
              </p:ext>
            </p:extLst>
          </p:nvPr>
        </p:nvGraphicFramePr>
        <p:xfrm>
          <a:off x="194472" y="287992"/>
          <a:ext cx="9555511" cy="6309360"/>
        </p:xfrm>
        <a:graphic>
          <a:graphicData uri="http://schemas.openxmlformats.org/drawingml/2006/table">
            <a:tbl>
              <a:tblPr firstRow="1" bandRow="1">
                <a:tableStyleId>{5C22544A-7EE6-4342-B048-85BDC9FD1C3A}</a:tableStyleId>
              </a:tblPr>
              <a:tblGrid>
                <a:gridCol w="2028225">
                  <a:extLst>
                    <a:ext uri="{9D8B030D-6E8A-4147-A177-3AD203B41FA5}">
                      <a16:colId xmlns="" xmlns:a16="http://schemas.microsoft.com/office/drawing/2014/main" val="20000"/>
                    </a:ext>
                  </a:extLst>
                </a:gridCol>
                <a:gridCol w="1326147">
                  <a:extLst>
                    <a:ext uri="{9D8B030D-6E8A-4147-A177-3AD203B41FA5}">
                      <a16:colId xmlns="" xmlns:a16="http://schemas.microsoft.com/office/drawing/2014/main" val="20001"/>
                    </a:ext>
                  </a:extLst>
                </a:gridCol>
                <a:gridCol w="2808312">
                  <a:extLst>
                    <a:ext uri="{9D8B030D-6E8A-4147-A177-3AD203B41FA5}">
                      <a16:colId xmlns="" xmlns:a16="http://schemas.microsoft.com/office/drawing/2014/main" val="20002"/>
                    </a:ext>
                  </a:extLst>
                </a:gridCol>
                <a:gridCol w="3392827">
                  <a:extLst>
                    <a:ext uri="{9D8B030D-6E8A-4147-A177-3AD203B41FA5}">
                      <a16:colId xmlns="" xmlns:a16="http://schemas.microsoft.com/office/drawing/2014/main" val="20003"/>
                    </a:ext>
                  </a:extLst>
                </a:gridCol>
              </a:tblGrid>
              <a:tr h="576064">
                <a:tc>
                  <a:txBody>
                    <a:bodyPr/>
                    <a:lstStyle/>
                    <a:p>
                      <a:r>
                        <a:rPr lang="es-ES_tradnl" dirty="0" smtClean="0">
                          <a:latin typeface="Arial" pitchFamily="34" charset="0"/>
                          <a:cs typeface="Arial" pitchFamily="34" charset="0"/>
                        </a:rPr>
                        <a:t>PERSONAS</a:t>
                      </a:r>
                    </a:p>
                    <a:p>
                      <a:r>
                        <a:rPr lang="es-ES_tradnl" u="sng" dirty="0" smtClean="0">
                          <a:solidFill>
                            <a:srgbClr val="FFFF99"/>
                          </a:solidFill>
                          <a:latin typeface="Arial" pitchFamily="34" charset="0"/>
                          <a:cs typeface="Arial" pitchFamily="34" charset="0"/>
                        </a:rPr>
                        <a:t>Residentes</a:t>
                      </a:r>
                      <a:r>
                        <a:rPr lang="es-ES_tradnl" dirty="0" smtClean="0">
                          <a:latin typeface="Arial" pitchFamily="34" charset="0"/>
                          <a:cs typeface="Arial" pitchFamily="34" charset="0"/>
                        </a:rPr>
                        <a:t>:</a:t>
                      </a:r>
                      <a:endParaRPr lang="es-ES_tradnl" dirty="0">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sz="1800" dirty="0" smtClean="0">
                          <a:solidFill>
                            <a:srgbClr val="FFFF00"/>
                          </a:solidFill>
                          <a:latin typeface="Arial" pitchFamily="34" charset="0"/>
                          <a:cs typeface="Arial" pitchFamily="34" charset="0"/>
                        </a:rPr>
                        <a:t>IRPF</a:t>
                      </a:r>
                      <a:endParaRPr lang="es-ES_tradnl" sz="1800" dirty="0">
                        <a:solidFill>
                          <a:srgbClr val="FFFF00"/>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1800" dirty="0" smtClean="0">
                          <a:solidFill>
                            <a:srgbClr val="FFFF00"/>
                          </a:solidFill>
                          <a:latin typeface="Arial" pitchFamily="34" charset="0"/>
                          <a:cs typeface="Arial" pitchFamily="34" charset="0"/>
                        </a:rPr>
                        <a:t>Régimen</a:t>
                      </a:r>
                      <a:r>
                        <a:rPr lang="es-ES_tradnl" sz="1800" baseline="0" dirty="0" smtClean="0">
                          <a:solidFill>
                            <a:srgbClr val="FFFF00"/>
                          </a:solidFill>
                          <a:latin typeface="Arial" pitchFamily="34" charset="0"/>
                          <a:cs typeface="Arial" pitchFamily="34" charset="0"/>
                        </a:rPr>
                        <a:t> de Atribución de Rentas</a:t>
                      </a:r>
                      <a:endParaRPr lang="es-ES_tradnl" sz="1800" dirty="0">
                        <a:solidFill>
                          <a:srgbClr val="FFFF00"/>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sz="2000" dirty="0" smtClean="0">
                          <a:solidFill>
                            <a:srgbClr val="FFFF00"/>
                          </a:solidFill>
                          <a:latin typeface="Arial" pitchFamily="34" charset="0"/>
                          <a:cs typeface="Arial" pitchFamily="34" charset="0"/>
                        </a:rPr>
                        <a:t>IS</a:t>
                      </a:r>
                    </a:p>
                    <a:p>
                      <a:pPr marL="342900" indent="-342900" algn="ctr">
                        <a:buFont typeface="Wingdings" pitchFamily="2" charset="2"/>
                        <a:buChar char="ü"/>
                      </a:pPr>
                      <a:r>
                        <a:rPr lang="es-ES_tradnl" sz="1800" b="1" dirty="0" smtClean="0">
                          <a:solidFill>
                            <a:srgbClr val="FF99FF"/>
                          </a:solidFill>
                          <a:latin typeface="Arial" pitchFamily="34" charset="0"/>
                          <a:cs typeface="Arial" pitchFamily="34" charset="0"/>
                        </a:rPr>
                        <a:t>Art.</a:t>
                      </a:r>
                      <a:r>
                        <a:rPr lang="es-ES_tradnl" sz="1800" b="1" baseline="0" dirty="0" smtClean="0">
                          <a:solidFill>
                            <a:srgbClr val="FF99FF"/>
                          </a:solidFill>
                          <a:latin typeface="Arial" pitchFamily="34" charset="0"/>
                          <a:cs typeface="Arial" pitchFamily="34" charset="0"/>
                        </a:rPr>
                        <a:t> 7.1 LIS</a:t>
                      </a:r>
                      <a:endParaRPr lang="es-ES_tradnl" sz="1800" dirty="0">
                        <a:solidFill>
                          <a:srgbClr val="FF99FF"/>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296024">
                <a:tc>
                  <a:txBody>
                    <a:bodyPr/>
                    <a:lstStyle/>
                    <a:p>
                      <a:pPr marL="342900" indent="-342900">
                        <a:buFont typeface="Wingdings" pitchFamily="2" charset="2"/>
                        <a:buChar char="q"/>
                      </a:pPr>
                      <a:r>
                        <a:rPr lang="es-ES_tradnl" dirty="0" smtClean="0">
                          <a:solidFill>
                            <a:schemeClr val="tx1"/>
                          </a:solidFill>
                          <a:latin typeface="Arial" pitchFamily="34" charset="0"/>
                          <a:cs typeface="Arial" pitchFamily="34" charset="0"/>
                        </a:rPr>
                        <a:t> </a:t>
                      </a:r>
                      <a:r>
                        <a:rPr lang="es-ES_tradnl" b="1" dirty="0" smtClean="0">
                          <a:solidFill>
                            <a:schemeClr val="tx1"/>
                          </a:solidFill>
                          <a:latin typeface="Arial" pitchFamily="34" charset="0"/>
                          <a:cs typeface="Arial" pitchFamily="34" charset="0"/>
                        </a:rPr>
                        <a:t>P. Físicas</a:t>
                      </a:r>
                      <a:endParaRPr lang="es-ES_tradnl" b="1" dirty="0">
                        <a:solidFill>
                          <a:schemeClr val="tx1"/>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r>
                        <a:rPr lang="es-ES_tradnl" dirty="0" smtClean="0">
                          <a:solidFill>
                            <a:srgbClr val="0000CC"/>
                          </a:solidFill>
                          <a:latin typeface="Arial" pitchFamily="34" charset="0"/>
                          <a:cs typeface="Arial" pitchFamily="34" charset="0"/>
                        </a:rPr>
                        <a:t>P. Físicas</a:t>
                      </a:r>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r>
                        <a:rPr lang="es-ES_tradnl" dirty="0" smtClean="0">
                          <a:solidFill>
                            <a:srgbClr val="0000CC"/>
                          </a:solidFill>
                          <a:latin typeface="Arial" pitchFamily="34" charset="0"/>
                          <a:cs typeface="Arial" pitchFamily="34" charset="0"/>
                        </a:rPr>
                        <a:t>             </a:t>
                      </a:r>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378536">
                <a:tc>
                  <a:txBody>
                    <a:bodyPr/>
                    <a:lstStyle/>
                    <a:p>
                      <a:pPr marL="342900" indent="-342900">
                        <a:buFont typeface="Wingdings" pitchFamily="2" charset="2"/>
                        <a:buChar char="q"/>
                      </a:pPr>
                      <a:r>
                        <a:rPr lang="es-ES_tradnl" dirty="0" smtClean="0">
                          <a:solidFill>
                            <a:schemeClr val="tx1"/>
                          </a:solidFill>
                          <a:latin typeface="Arial" pitchFamily="34" charset="0"/>
                          <a:cs typeface="Arial" pitchFamily="34" charset="0"/>
                        </a:rPr>
                        <a:t>Entidades </a:t>
                      </a:r>
                      <a:r>
                        <a:rPr lang="es-ES_tradnl" b="1" u="sng" dirty="0" smtClean="0">
                          <a:solidFill>
                            <a:schemeClr val="tx1"/>
                          </a:solidFill>
                          <a:latin typeface="Arial" pitchFamily="34" charset="0"/>
                          <a:cs typeface="Arial" pitchFamily="34" charset="0"/>
                        </a:rPr>
                        <a:t>sin</a:t>
                      </a:r>
                      <a:r>
                        <a:rPr lang="es-ES_tradnl" b="1" dirty="0" smtClean="0">
                          <a:solidFill>
                            <a:schemeClr val="tx1"/>
                          </a:solidFill>
                          <a:latin typeface="Arial" pitchFamily="34" charset="0"/>
                          <a:cs typeface="Arial" pitchFamily="34" charset="0"/>
                        </a:rPr>
                        <a:t> </a:t>
                      </a:r>
                      <a:r>
                        <a:rPr lang="es-ES_tradnl" dirty="0" smtClean="0">
                          <a:solidFill>
                            <a:schemeClr val="tx1"/>
                          </a:solidFill>
                          <a:latin typeface="Arial" pitchFamily="34" charset="0"/>
                          <a:cs typeface="Arial" pitchFamily="34" charset="0"/>
                        </a:rPr>
                        <a:t>personalidad</a:t>
                      </a:r>
                      <a:endParaRPr lang="es-ES_tradnl" dirty="0">
                        <a:solidFill>
                          <a:schemeClr val="tx1"/>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mj-lt"/>
                        <a:buAutoNum type="arabicPeriod"/>
                      </a:pPr>
                      <a:r>
                        <a:rPr lang="es-ES_tradnl" b="1" dirty="0" smtClean="0">
                          <a:solidFill>
                            <a:srgbClr val="0000CC"/>
                          </a:solidFill>
                          <a:latin typeface="Arial" pitchFamily="34" charset="0"/>
                          <a:cs typeface="Arial" pitchFamily="34" charset="0"/>
                        </a:rPr>
                        <a:t>CB</a:t>
                      </a:r>
                      <a:r>
                        <a:rPr lang="es-ES_tradnl" dirty="0" smtClean="0">
                          <a:solidFill>
                            <a:srgbClr val="0000CC"/>
                          </a:solidFill>
                          <a:latin typeface="Arial" pitchFamily="34" charset="0"/>
                          <a:cs typeface="Arial" pitchFamily="34" charset="0"/>
                        </a:rPr>
                        <a:t> </a:t>
                      </a:r>
                      <a:r>
                        <a:rPr lang="es-ES_tradnl" u="sng" dirty="0" smtClean="0">
                          <a:solidFill>
                            <a:srgbClr val="0000CC"/>
                          </a:solidFill>
                          <a:latin typeface="Arial" pitchFamily="34" charset="0"/>
                          <a:cs typeface="Arial" pitchFamily="34" charset="0"/>
                        </a:rPr>
                        <a:t>salvo</a:t>
                      </a:r>
                      <a:r>
                        <a:rPr lang="es-ES_tradnl" dirty="0" smtClean="0">
                          <a:solidFill>
                            <a:srgbClr val="0000CC"/>
                          </a:solidFill>
                          <a:latin typeface="Arial" pitchFamily="34" charset="0"/>
                          <a:cs typeface="Arial" pitchFamily="34" charset="0"/>
                        </a:rPr>
                        <a:t> C. de Montes</a:t>
                      </a:r>
                      <a:r>
                        <a:rPr lang="es-ES_tradnl" dirty="0" smtClean="0">
                          <a:solidFill>
                            <a:srgbClr val="FF0000"/>
                          </a:solidFill>
                          <a:latin typeface="Arial" pitchFamily="34" charset="0"/>
                          <a:cs typeface="Arial" pitchFamily="34" charset="0"/>
                        </a:rPr>
                        <a:t>*</a:t>
                      </a:r>
                    </a:p>
                    <a:p>
                      <a:pPr marL="342900" indent="-342900">
                        <a:buFont typeface="+mj-lt"/>
                        <a:buAutoNum type="arabicPeriod"/>
                      </a:pPr>
                      <a:r>
                        <a:rPr lang="es-ES_tradnl" b="1" dirty="0" smtClean="0">
                          <a:solidFill>
                            <a:srgbClr val="0000CC"/>
                          </a:solidFill>
                          <a:latin typeface="Arial" pitchFamily="34" charset="0"/>
                          <a:cs typeface="Arial" pitchFamily="34" charset="0"/>
                        </a:rPr>
                        <a:t>HY</a:t>
                      </a:r>
                    </a:p>
                    <a:p>
                      <a:pPr marL="342900" indent="-342900">
                        <a:buFont typeface="+mj-lt"/>
                        <a:buAutoNum type="arabicPeriod"/>
                      </a:pPr>
                      <a:r>
                        <a:rPr lang="es-ES_tradnl" b="1" dirty="0" smtClean="0">
                          <a:solidFill>
                            <a:srgbClr val="0000CC"/>
                          </a:solidFill>
                          <a:latin typeface="Arial" pitchFamily="34" charset="0"/>
                          <a:cs typeface="Arial" pitchFamily="34" charset="0"/>
                        </a:rPr>
                        <a:t>Demás </a:t>
                      </a:r>
                      <a:r>
                        <a:rPr lang="es-ES_tradnl" b="0" dirty="0" smtClean="0">
                          <a:solidFill>
                            <a:srgbClr val="0000CC"/>
                          </a:solidFill>
                          <a:latin typeface="Arial" pitchFamily="34" charset="0"/>
                          <a:cs typeface="Arial" pitchFamily="34" charset="0"/>
                        </a:rPr>
                        <a:t>entidades del 35.4 LGT</a:t>
                      </a:r>
                    </a:p>
                    <a:p>
                      <a:pPr marL="342900" indent="-342900">
                        <a:buFont typeface="+mj-lt"/>
                        <a:buAutoNum type="arabicPeriod"/>
                      </a:pPr>
                      <a:endParaRPr lang="es-ES_tradnl" dirty="0" smtClean="0">
                        <a:solidFill>
                          <a:srgbClr val="0000CC"/>
                        </a:solidFill>
                        <a:latin typeface="Arial" pitchFamily="34" charset="0"/>
                        <a:cs typeface="Arial" pitchFamily="34" charset="0"/>
                      </a:endParaRPr>
                    </a:p>
                    <a:p>
                      <a:pPr marL="342900" indent="-342900">
                        <a:buFont typeface="Wingdings" pitchFamily="2" charset="2"/>
                        <a:buChar char="ü"/>
                      </a:pPr>
                      <a:r>
                        <a:rPr lang="es-ES_tradnl" b="1" dirty="0" smtClean="0">
                          <a:solidFill>
                            <a:srgbClr val="FF0066"/>
                          </a:solidFill>
                          <a:latin typeface="Arial" pitchFamily="34" charset="0"/>
                          <a:cs typeface="Arial" pitchFamily="34" charset="0"/>
                        </a:rPr>
                        <a:t>Art.</a:t>
                      </a:r>
                      <a:r>
                        <a:rPr lang="es-ES_tradnl" b="1" baseline="0" dirty="0" smtClean="0">
                          <a:solidFill>
                            <a:srgbClr val="FF0066"/>
                          </a:solidFill>
                          <a:latin typeface="Arial" pitchFamily="34" charset="0"/>
                          <a:cs typeface="Arial" pitchFamily="34" charset="0"/>
                        </a:rPr>
                        <a:t> 6 LIS</a:t>
                      </a:r>
                      <a:endParaRPr lang="es-ES_tradnl" b="1" dirty="0">
                        <a:solidFill>
                          <a:srgbClr val="FF0066"/>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mj-lt"/>
                        <a:buAutoNum type="arabicPeriod"/>
                      </a:pPr>
                      <a:r>
                        <a:rPr lang="es-ES_tradnl" b="1" dirty="0" smtClean="0">
                          <a:solidFill>
                            <a:srgbClr val="0000CC"/>
                          </a:solidFill>
                          <a:latin typeface="Arial" pitchFamily="34" charset="0"/>
                          <a:cs typeface="Arial" pitchFamily="34" charset="0"/>
                        </a:rPr>
                        <a:t>C. de Montes</a:t>
                      </a:r>
                      <a:r>
                        <a:rPr lang="es-ES_tradnl" b="1" dirty="0" smtClean="0">
                          <a:solidFill>
                            <a:srgbClr val="FF0000"/>
                          </a:solidFill>
                          <a:latin typeface="Arial" pitchFamily="34" charset="0"/>
                          <a:cs typeface="Arial" pitchFamily="34" charset="0"/>
                        </a:rPr>
                        <a:t>*</a:t>
                      </a:r>
                    </a:p>
                    <a:p>
                      <a:pPr marL="342900" indent="-342900">
                        <a:buFont typeface="+mj-lt"/>
                        <a:buAutoNum type="arabicPeriod"/>
                      </a:pPr>
                      <a:r>
                        <a:rPr lang="es-ES_tradnl" b="1" dirty="0" smtClean="0">
                          <a:solidFill>
                            <a:srgbClr val="0000CC"/>
                          </a:solidFill>
                          <a:latin typeface="Arial" pitchFamily="34" charset="0"/>
                          <a:cs typeface="Arial" pitchFamily="34" charset="0"/>
                        </a:rPr>
                        <a:t>SAT</a:t>
                      </a:r>
                      <a:r>
                        <a:rPr lang="es-ES_tradnl" baseline="0" dirty="0" smtClean="0">
                          <a:solidFill>
                            <a:srgbClr val="FF0000"/>
                          </a:solidFill>
                          <a:latin typeface="Arial" pitchFamily="34" charset="0"/>
                          <a:cs typeface="Arial" pitchFamily="34" charset="0"/>
                        </a:rPr>
                        <a:t>***</a:t>
                      </a:r>
                      <a:endParaRPr lang="es-ES_tradnl" b="1" dirty="0" smtClean="0">
                        <a:solidFill>
                          <a:srgbClr val="0000CC"/>
                        </a:solidFill>
                        <a:latin typeface="Arial" pitchFamily="34" charset="0"/>
                        <a:cs typeface="Arial" pitchFamily="34" charset="0"/>
                      </a:endParaRPr>
                    </a:p>
                    <a:p>
                      <a:pPr marL="342900" indent="-342900">
                        <a:buFont typeface="+mj-lt"/>
                        <a:buAutoNum type="arabicPeriod"/>
                      </a:pPr>
                      <a:r>
                        <a:rPr lang="es-ES_tradnl" b="1" dirty="0" smtClean="0">
                          <a:solidFill>
                            <a:srgbClr val="0000CC"/>
                          </a:solidFill>
                          <a:latin typeface="Arial" pitchFamily="34" charset="0"/>
                          <a:cs typeface="Arial" pitchFamily="34" charset="0"/>
                        </a:rPr>
                        <a:t>UTES</a:t>
                      </a:r>
                    </a:p>
                    <a:p>
                      <a:pPr marL="342900" indent="-342900">
                        <a:buFont typeface="+mj-lt"/>
                        <a:buAutoNum type="arabicPeriod"/>
                      </a:pPr>
                      <a:r>
                        <a:rPr lang="es-ES_tradnl" b="1" dirty="0" smtClean="0">
                          <a:solidFill>
                            <a:srgbClr val="0000CC"/>
                          </a:solidFill>
                          <a:latin typeface="Arial" pitchFamily="34" charset="0"/>
                          <a:cs typeface="Arial" pitchFamily="34" charset="0"/>
                        </a:rPr>
                        <a:t>Fondos:</a:t>
                      </a:r>
                      <a:r>
                        <a:rPr lang="es-ES_tradnl" dirty="0" smtClean="0">
                          <a:solidFill>
                            <a:srgbClr val="0000CC"/>
                          </a:solidFill>
                          <a:latin typeface="Arial" pitchFamily="34" charset="0"/>
                          <a:cs typeface="Arial" pitchFamily="34" charset="0"/>
                        </a:rPr>
                        <a:t> </a:t>
                      </a:r>
                      <a:r>
                        <a:rPr lang="es-ES_tradnl" sz="1600" dirty="0" smtClean="0">
                          <a:solidFill>
                            <a:srgbClr val="0000CC"/>
                          </a:solidFill>
                          <a:latin typeface="Arial" pitchFamily="34" charset="0"/>
                          <a:cs typeface="Arial" pitchFamily="34" charset="0"/>
                        </a:rPr>
                        <a:t>de Inversión, de capital</a:t>
                      </a:r>
                      <a:r>
                        <a:rPr lang="es-ES_tradnl" sz="1600" baseline="0" dirty="0" smtClean="0">
                          <a:solidFill>
                            <a:srgbClr val="0000CC"/>
                          </a:solidFill>
                          <a:latin typeface="Arial" pitchFamily="34" charset="0"/>
                          <a:cs typeface="Arial" pitchFamily="34" charset="0"/>
                        </a:rPr>
                        <a:t> riesgo, de pensiones, </a:t>
                      </a:r>
                      <a:r>
                        <a:rPr lang="es-ES_tradnl" sz="1600" kern="1200" baseline="0" dirty="0" smtClean="0">
                          <a:solidFill>
                            <a:srgbClr val="0000CC"/>
                          </a:solidFill>
                          <a:latin typeface="Arial" pitchFamily="34" charset="0"/>
                          <a:ea typeface="+mn-ea"/>
                          <a:cs typeface="Arial" pitchFamily="34" charset="0"/>
                        </a:rPr>
                        <a:t>de regulación del mercado hipotecario, de </a:t>
                      </a:r>
                      <a:r>
                        <a:rPr lang="es-ES_tradnl" sz="1600" kern="1200" baseline="0" dirty="0" err="1" smtClean="0">
                          <a:solidFill>
                            <a:srgbClr val="0000CC"/>
                          </a:solidFill>
                          <a:latin typeface="Arial" pitchFamily="34" charset="0"/>
                          <a:ea typeface="+mn-ea"/>
                          <a:cs typeface="Arial" pitchFamily="34" charset="0"/>
                        </a:rPr>
                        <a:t>titulización</a:t>
                      </a:r>
                      <a:r>
                        <a:rPr lang="es-ES_tradnl" sz="1600" kern="1200" baseline="0" dirty="0" smtClean="0">
                          <a:solidFill>
                            <a:srgbClr val="0000CC"/>
                          </a:solidFill>
                          <a:latin typeface="Arial" pitchFamily="34" charset="0"/>
                          <a:ea typeface="+mn-ea"/>
                          <a:cs typeface="Arial" pitchFamily="34" charset="0"/>
                        </a:rPr>
                        <a:t>,  de garantía de inversiones, de Activos Bancarios </a:t>
                      </a:r>
                      <a:r>
                        <a:rPr lang="es-ES_tradnl" sz="1800" kern="1200" baseline="0" dirty="0" smtClean="0">
                          <a:solidFill>
                            <a:schemeClr val="dk1"/>
                          </a:solidFill>
                          <a:latin typeface="+mn-lt"/>
                          <a:ea typeface="+mn-ea"/>
                          <a:cs typeface="+mn-cs"/>
                        </a:rPr>
                        <a:t> </a:t>
                      </a:r>
                      <a:endParaRPr lang="es-ES_tradnl" sz="1600"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905458">
                <a:tc>
                  <a:txBody>
                    <a:bodyPr/>
                    <a:lstStyle/>
                    <a:p>
                      <a:pPr marL="342900" indent="-342900">
                        <a:buFont typeface="Wingdings" pitchFamily="2" charset="2"/>
                        <a:buChar char="q"/>
                      </a:pPr>
                      <a:r>
                        <a:rPr lang="es-ES_tradnl" b="1" dirty="0" smtClean="0">
                          <a:solidFill>
                            <a:schemeClr val="tx1"/>
                          </a:solidFill>
                          <a:latin typeface="Arial" pitchFamily="34" charset="0"/>
                          <a:cs typeface="Arial" pitchFamily="34" charset="0"/>
                        </a:rPr>
                        <a:t>P.</a:t>
                      </a:r>
                      <a:r>
                        <a:rPr lang="es-ES_tradnl" dirty="0" smtClean="0">
                          <a:solidFill>
                            <a:schemeClr val="tx1"/>
                          </a:solidFill>
                          <a:latin typeface="Arial" pitchFamily="34" charset="0"/>
                          <a:cs typeface="Arial" pitchFamily="34" charset="0"/>
                        </a:rPr>
                        <a:t> </a:t>
                      </a:r>
                      <a:r>
                        <a:rPr lang="es-ES_tradnl" b="1" dirty="0" smtClean="0">
                          <a:solidFill>
                            <a:schemeClr val="tx1"/>
                          </a:solidFill>
                          <a:latin typeface="Arial" pitchFamily="34" charset="0"/>
                          <a:cs typeface="Arial" pitchFamily="34" charset="0"/>
                        </a:rPr>
                        <a:t>Jurídicas</a:t>
                      </a:r>
                      <a:endParaRPr lang="es-ES_tradnl" b="1" dirty="0">
                        <a:solidFill>
                          <a:schemeClr val="tx1"/>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dirty="0" smtClean="0">
                          <a:solidFill>
                            <a:srgbClr val="0000CC"/>
                          </a:solidFill>
                          <a:latin typeface="Arial" pitchFamily="34" charset="0"/>
                          <a:cs typeface="Arial" pitchFamily="34" charset="0"/>
                        </a:rPr>
                        <a:t>SC </a:t>
                      </a:r>
                      <a:r>
                        <a:rPr lang="es-ES_tradnl" b="1" u="sng" dirty="0" smtClean="0">
                          <a:solidFill>
                            <a:srgbClr val="0000CC"/>
                          </a:solidFill>
                          <a:latin typeface="Arial" pitchFamily="34" charset="0"/>
                          <a:cs typeface="Arial" pitchFamily="34" charset="0"/>
                        </a:rPr>
                        <a:t>sin</a:t>
                      </a:r>
                      <a:r>
                        <a:rPr lang="es-ES_tradnl" dirty="0" smtClean="0">
                          <a:solidFill>
                            <a:srgbClr val="0000CC"/>
                          </a:solidFill>
                          <a:latin typeface="Arial" pitchFamily="34" charset="0"/>
                          <a:cs typeface="Arial" pitchFamily="34" charset="0"/>
                        </a:rPr>
                        <a:t> objeto mercantil</a:t>
                      </a:r>
                      <a:r>
                        <a:rPr lang="es-ES_tradnl" dirty="0" smtClean="0">
                          <a:solidFill>
                            <a:srgbClr val="FF0000"/>
                          </a:solidFill>
                          <a:latin typeface="Arial" pitchFamily="34" charset="0"/>
                          <a:cs typeface="Arial" pitchFamily="34" charset="0"/>
                        </a:rPr>
                        <a:t>**</a:t>
                      </a:r>
                      <a:r>
                        <a:rPr lang="es-ES_tradnl" dirty="0" smtClean="0">
                          <a:solidFill>
                            <a:srgbClr val="0000CC"/>
                          </a:solidFill>
                          <a:latin typeface="Arial" pitchFamily="34" charset="0"/>
                          <a:cs typeface="Arial" pitchFamily="34" charset="0"/>
                        </a:rPr>
                        <a:t> (“las excluidas”)</a:t>
                      </a:r>
                    </a:p>
                    <a:p>
                      <a:pPr marL="342900" indent="-342900">
                        <a:buFont typeface="Wingdings" pitchFamily="2" charset="2"/>
                        <a:buChar char="v"/>
                      </a:pPr>
                      <a:endParaRPr lang="es-ES_tradnl" dirty="0" smtClean="0">
                        <a:solidFill>
                          <a:srgbClr val="0000CC"/>
                        </a:solidFill>
                        <a:latin typeface="Arial" pitchFamily="34" charset="0"/>
                        <a:cs typeface="Arial" pitchFamily="34" charset="0"/>
                      </a:endParaRPr>
                    </a:p>
                    <a:p>
                      <a:pPr marL="342900" indent="-342900">
                        <a:buFont typeface="Wingdings" pitchFamily="2" charset="2"/>
                        <a:buChar char="v"/>
                      </a:pPr>
                      <a:endParaRPr lang="es-ES_tradnl" dirty="0" smtClean="0">
                        <a:solidFill>
                          <a:srgbClr val="0000CC"/>
                        </a:solidFill>
                        <a:latin typeface="Arial" pitchFamily="34" charset="0"/>
                        <a:cs typeface="Arial" pitchFamily="34" charset="0"/>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b="1" dirty="0" smtClean="0">
                          <a:solidFill>
                            <a:srgbClr val="FF0066"/>
                          </a:solidFill>
                          <a:latin typeface="Arial" pitchFamily="34" charset="0"/>
                          <a:cs typeface="Arial" pitchFamily="34" charset="0"/>
                        </a:rPr>
                        <a:t>Art.</a:t>
                      </a:r>
                      <a:r>
                        <a:rPr lang="es-ES_tradnl" b="1" baseline="0" dirty="0" smtClean="0">
                          <a:solidFill>
                            <a:srgbClr val="FF0066"/>
                          </a:solidFill>
                          <a:latin typeface="Arial" pitchFamily="34" charset="0"/>
                          <a:cs typeface="Arial" pitchFamily="34" charset="0"/>
                        </a:rPr>
                        <a:t> 7.1.a) LIS</a:t>
                      </a:r>
                      <a:endParaRPr lang="es-ES_tradnl" b="1" dirty="0" smtClean="0">
                        <a:solidFill>
                          <a:srgbClr val="FF0066"/>
                        </a:solidFill>
                        <a:latin typeface="Arial" pitchFamily="34" charset="0"/>
                        <a:cs typeface="Arial" pitchFamily="34" charset="0"/>
                      </a:endParaRPr>
                    </a:p>
                    <a:p>
                      <a:pPr marL="342900" indent="-342900">
                        <a:buFont typeface="Wingdings" pitchFamily="2" charset="2"/>
                        <a:buChar char="v"/>
                      </a:pPr>
                      <a:endParaRPr lang="es-ES_tradnl" dirty="0" smtClean="0">
                        <a:solidFill>
                          <a:srgbClr val="0000CC"/>
                        </a:solidFill>
                        <a:latin typeface="Arial" pitchFamily="34" charset="0"/>
                        <a:cs typeface="Arial" pitchFamily="34" charset="0"/>
                      </a:endParaRPr>
                    </a:p>
                    <a:p>
                      <a:pPr marL="342900" indent="-342900">
                        <a:buFont typeface="Wingdings" pitchFamily="2" charset="2"/>
                        <a:buChar char="ü"/>
                      </a:pPr>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b="1" dirty="0" smtClean="0">
                          <a:solidFill>
                            <a:srgbClr val="0000CC"/>
                          </a:solidFill>
                          <a:latin typeface="Arial" pitchFamily="34" charset="0"/>
                          <a:cs typeface="Arial" pitchFamily="34" charset="0"/>
                        </a:rPr>
                        <a:t>[Todas</a:t>
                      </a:r>
                      <a:r>
                        <a:rPr lang="es-ES_tradnl" dirty="0" smtClean="0">
                          <a:solidFill>
                            <a:srgbClr val="0000CC"/>
                          </a:solidFill>
                          <a:latin typeface="Arial" pitchFamily="34" charset="0"/>
                          <a:cs typeface="Arial" pitchFamily="34" charset="0"/>
                        </a:rPr>
                        <a:t> </a:t>
                      </a:r>
                      <a:r>
                        <a:rPr lang="es-ES_tradnl" b="1" u="sng" dirty="0" smtClean="0">
                          <a:solidFill>
                            <a:srgbClr val="0000CC"/>
                          </a:solidFill>
                          <a:latin typeface="Arial" pitchFamily="34" charset="0"/>
                          <a:cs typeface="Arial" pitchFamily="34" charset="0"/>
                        </a:rPr>
                        <a:t>salvo</a:t>
                      </a:r>
                      <a:r>
                        <a:rPr lang="es-ES_tradnl" dirty="0" smtClean="0">
                          <a:solidFill>
                            <a:srgbClr val="0000CC"/>
                          </a:solidFill>
                          <a:latin typeface="Arial" pitchFamily="34" charset="0"/>
                          <a:cs typeface="Arial" pitchFamily="34" charset="0"/>
                        </a:rPr>
                        <a:t> las SC </a:t>
                      </a:r>
                      <a:r>
                        <a:rPr lang="es-ES_tradnl" u="sng" dirty="0" smtClean="0">
                          <a:solidFill>
                            <a:srgbClr val="0000CC"/>
                          </a:solidFill>
                          <a:latin typeface="Arial" pitchFamily="34" charset="0"/>
                          <a:cs typeface="Arial" pitchFamily="34" charset="0"/>
                        </a:rPr>
                        <a:t>sin</a:t>
                      </a:r>
                      <a:r>
                        <a:rPr lang="es-ES_tradnl" baseline="0" dirty="0" smtClean="0">
                          <a:solidFill>
                            <a:srgbClr val="0000CC"/>
                          </a:solidFill>
                          <a:latin typeface="Arial" pitchFamily="34" charset="0"/>
                          <a:cs typeface="Arial" pitchFamily="34" charset="0"/>
                        </a:rPr>
                        <a:t> objeto Mercantil</a:t>
                      </a:r>
                      <a:r>
                        <a:rPr lang="es-ES_tradnl" baseline="0" dirty="0" smtClean="0">
                          <a:solidFill>
                            <a:srgbClr val="FF0000"/>
                          </a:solidFill>
                          <a:latin typeface="Arial" pitchFamily="34" charset="0"/>
                          <a:cs typeface="Arial" pitchFamily="34" charset="0"/>
                        </a:rPr>
                        <a:t>**</a:t>
                      </a:r>
                      <a:r>
                        <a:rPr lang="es-ES_tradnl" b="1" baseline="0" dirty="0" smtClean="0">
                          <a:solidFill>
                            <a:srgbClr val="0000CC"/>
                          </a:solidFill>
                          <a:latin typeface="Arial" pitchFamily="34" charset="0"/>
                          <a:cs typeface="Arial" pitchFamily="34" charset="0"/>
                        </a:rPr>
                        <a:t>]</a:t>
                      </a:r>
                    </a:p>
                    <a:p>
                      <a:pPr marL="342900" indent="-342900">
                        <a:buFont typeface="+mj-lt"/>
                        <a:buAutoNum type="arabicPeriod"/>
                      </a:pPr>
                      <a:r>
                        <a:rPr lang="es-ES_tradnl" baseline="0" dirty="0" smtClean="0">
                          <a:solidFill>
                            <a:srgbClr val="0000CC"/>
                          </a:solidFill>
                          <a:latin typeface="Arial" pitchFamily="34" charset="0"/>
                          <a:cs typeface="Arial" pitchFamily="34" charset="0"/>
                        </a:rPr>
                        <a:t>SA</a:t>
                      </a:r>
                    </a:p>
                    <a:p>
                      <a:pPr marL="342900" indent="-342900">
                        <a:buFont typeface="+mj-lt"/>
                        <a:buAutoNum type="arabicPeriod"/>
                      </a:pPr>
                      <a:r>
                        <a:rPr lang="es-ES_tradnl" baseline="0" dirty="0" smtClean="0">
                          <a:solidFill>
                            <a:srgbClr val="0000CC"/>
                          </a:solidFill>
                          <a:latin typeface="Arial" pitchFamily="34" charset="0"/>
                          <a:cs typeface="Arial" pitchFamily="34" charset="0"/>
                        </a:rPr>
                        <a:t>SL</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b="1" dirty="0" smtClean="0">
                          <a:solidFill>
                            <a:srgbClr val="0000CC"/>
                          </a:solidFill>
                          <a:latin typeface="Arial" pitchFamily="34" charset="0"/>
                          <a:cs typeface="Arial" pitchFamily="34" charset="0"/>
                        </a:rPr>
                        <a:t>SAT</a:t>
                      </a:r>
                      <a:r>
                        <a:rPr lang="es-ES_tradnl" baseline="0" dirty="0" smtClean="0">
                          <a:solidFill>
                            <a:srgbClr val="FF0000"/>
                          </a:solidFill>
                          <a:latin typeface="Arial" pitchFamily="34" charset="0"/>
                          <a:cs typeface="Arial" pitchFamily="34" charset="0"/>
                        </a:rPr>
                        <a:t>***</a:t>
                      </a:r>
                      <a:endParaRPr lang="es-ES_tradnl" b="1" dirty="0" smtClean="0">
                        <a:solidFill>
                          <a:srgbClr val="0000CC"/>
                        </a:solidFill>
                        <a:latin typeface="Arial" pitchFamily="34" charset="0"/>
                        <a:cs typeface="Arial" pitchFamily="34" charset="0"/>
                      </a:endParaRPr>
                    </a:p>
                    <a:p>
                      <a:pPr marL="342900" indent="-342900">
                        <a:buFont typeface="+mj-lt"/>
                        <a:buAutoNum type="arabicPeriod"/>
                      </a:pPr>
                      <a:r>
                        <a:rPr lang="es-ES_tradnl" baseline="0" dirty="0" smtClean="0">
                          <a:solidFill>
                            <a:srgbClr val="0000CC"/>
                          </a:solidFill>
                          <a:latin typeface="Arial" pitchFamily="34" charset="0"/>
                          <a:cs typeface="Arial" pitchFamily="34" charset="0"/>
                        </a:rPr>
                        <a:t>SC </a:t>
                      </a:r>
                      <a:r>
                        <a:rPr lang="es-ES_tradnl" b="1" u="sng" baseline="0" dirty="0" smtClean="0">
                          <a:solidFill>
                            <a:srgbClr val="0000CC"/>
                          </a:solidFill>
                          <a:latin typeface="Arial" pitchFamily="34" charset="0"/>
                          <a:cs typeface="Arial" pitchFamily="34" charset="0"/>
                        </a:rPr>
                        <a:t>con</a:t>
                      </a:r>
                      <a:r>
                        <a:rPr lang="es-ES_tradnl" baseline="0" dirty="0" smtClean="0">
                          <a:solidFill>
                            <a:srgbClr val="0000CC"/>
                          </a:solidFill>
                          <a:latin typeface="Arial" pitchFamily="34" charset="0"/>
                          <a:cs typeface="Arial" pitchFamily="34" charset="0"/>
                        </a:rPr>
                        <a:t> objeto mercantil</a:t>
                      </a:r>
                    </a:p>
                    <a:p>
                      <a:pPr marL="342900" indent="-342900">
                        <a:buFont typeface="+mj-lt"/>
                        <a:buAutoNum type="arabicPeriod"/>
                      </a:pPr>
                      <a:r>
                        <a:rPr lang="es-ES_tradnl" baseline="0" dirty="0" smtClean="0">
                          <a:solidFill>
                            <a:srgbClr val="0000CC"/>
                          </a:solidFill>
                          <a:latin typeface="Arial" pitchFamily="34" charset="0"/>
                          <a:cs typeface="Arial" pitchFamily="34" charset="0"/>
                        </a:rPr>
                        <a:t>Cooperativas</a:t>
                      </a:r>
                    </a:p>
                    <a:p>
                      <a:pPr marL="342900" indent="-342900">
                        <a:buFont typeface="+mj-lt"/>
                        <a:buAutoNum type="arabicPeriod"/>
                      </a:pPr>
                      <a:r>
                        <a:rPr lang="es-ES_tradnl" baseline="0" dirty="0" smtClean="0">
                          <a:solidFill>
                            <a:srgbClr val="0000CC"/>
                          </a:solidFill>
                          <a:latin typeface="Arial" pitchFamily="34" charset="0"/>
                          <a:cs typeface="Arial" pitchFamily="34" charset="0"/>
                        </a:rPr>
                        <a:t>S Colectivas</a:t>
                      </a:r>
                    </a:p>
                    <a:p>
                      <a:pPr marL="342900" indent="-342900">
                        <a:buFont typeface="+mj-lt"/>
                        <a:buAutoNum type="arabicPeriod"/>
                      </a:pPr>
                      <a:r>
                        <a:rPr lang="es-ES_tradnl" baseline="0" dirty="0" smtClean="0">
                          <a:solidFill>
                            <a:srgbClr val="0000CC"/>
                          </a:solidFill>
                          <a:latin typeface="Arial" pitchFamily="34" charset="0"/>
                          <a:cs typeface="Arial" pitchFamily="34" charset="0"/>
                        </a:rPr>
                        <a:t>S Comanditarias</a:t>
                      </a:r>
                    </a:p>
                    <a:p>
                      <a:pPr marL="342900" indent="-342900">
                        <a:buFont typeface="+mj-lt"/>
                        <a:buAutoNum type="arabicPeriod"/>
                      </a:pPr>
                      <a:r>
                        <a:rPr lang="es-ES_tradnl" baseline="0" dirty="0" smtClean="0">
                          <a:solidFill>
                            <a:srgbClr val="0000CC"/>
                          </a:solidFill>
                          <a:latin typeface="Arial" pitchFamily="34" charset="0"/>
                          <a:cs typeface="Arial" pitchFamily="34" charset="0"/>
                        </a:rPr>
                        <a:t>Entes Públicos (exentos)</a:t>
                      </a:r>
                      <a:endParaRPr lang="es-ES_tradnl" dirty="0">
                        <a:solidFill>
                          <a:srgbClr val="0000CC"/>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sp>
        <p:nvSpPr>
          <p:cNvPr id="8" name="7 Rectángulo"/>
          <p:cNvSpPr/>
          <p:nvPr/>
        </p:nvSpPr>
        <p:spPr>
          <a:xfrm>
            <a:off x="152400" y="6608386"/>
            <a:ext cx="9906000" cy="253916"/>
          </a:xfrm>
          <a:prstGeom prst="rect">
            <a:avLst/>
          </a:prstGeom>
        </p:spPr>
        <p:txBody>
          <a:bodyPr wrap="square">
            <a:spAutoFit/>
          </a:bodyPr>
          <a:lstStyle/>
          <a:p>
            <a:r>
              <a:rPr lang="es-ES_tradnl" sz="1000" b="1" u="sng" dirty="0" smtClean="0"/>
              <a:t>Sociedades Civiles</a:t>
            </a:r>
            <a:r>
              <a:rPr lang="es-ES_tradnl" sz="1000" dirty="0" smtClean="0"/>
              <a:t>  </a:t>
            </a:r>
            <a:r>
              <a:rPr lang="es-ES_tradnl" sz="1000" b="1" dirty="0" smtClean="0"/>
              <a:t>con personalidad jurídica y objeto mercantil: </a:t>
            </a:r>
            <a:r>
              <a:rPr lang="es-ES_tradnl" sz="1000" b="1" dirty="0" smtClean="0">
                <a:solidFill>
                  <a:srgbClr val="FFFF00"/>
                </a:solidFill>
              </a:rPr>
              <a:t>Desde 2016 pasan a ser  contribuyentes del IS (DT 34ª.a) LIS)</a:t>
            </a:r>
            <a:endParaRPr lang="es-ES_tradnl" sz="1000" dirty="0">
              <a:solidFill>
                <a:srgbClr val="FFFF00"/>
              </a:solidFill>
            </a:endParaRPr>
          </a:p>
        </p:txBody>
      </p:sp>
    </p:spTree>
    <p:extLst>
      <p:ext uri="{BB962C8B-B14F-4D97-AF65-F5344CB8AC3E}">
        <p14:creationId xmlns="" xmlns:p14="http://schemas.microsoft.com/office/powerpoint/2010/main" val="835223745"/>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120</a:t>
            </a:fld>
            <a:endParaRPr lang="es-ES"/>
          </a:p>
        </p:txBody>
      </p:sp>
      <p:sp>
        <p:nvSpPr>
          <p:cNvPr id="56324"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1 - </a:t>
            </a:r>
            <a:r>
              <a:rPr lang="es-ES" sz="2400" u="sng" dirty="0" smtClean="0">
                <a:solidFill>
                  <a:srgbClr val="0000FF"/>
                </a:solidFill>
                <a:latin typeface="+mn-lt"/>
              </a:rPr>
              <a:t>Amortización</a:t>
            </a:r>
            <a:r>
              <a:rPr lang="es-ES" sz="2400" dirty="0" smtClean="0">
                <a:solidFill>
                  <a:srgbClr val="0000FF"/>
                </a:solidFill>
                <a:latin typeface="+mn-lt"/>
              </a:rPr>
              <a:t> </a:t>
            </a:r>
            <a:r>
              <a:rPr lang="es-ES_tradnl" sz="2400" i="1" dirty="0" smtClean="0">
                <a:solidFill>
                  <a:srgbClr val="0000FF"/>
                </a:solidFill>
                <a:latin typeface="+mn-lt"/>
              </a:rPr>
              <a:t>  </a:t>
            </a:r>
            <a:r>
              <a:rPr lang="es-ES_tradnl" sz="2400" i="1" dirty="0" smtClean="0">
                <a:solidFill>
                  <a:srgbClr val="FF0000"/>
                </a:solidFill>
                <a:latin typeface="+mn-lt"/>
              </a:rPr>
              <a:t> </a:t>
            </a: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tablas</a:t>
            </a:r>
            <a:r>
              <a:rPr lang="es-ES" sz="2400" dirty="0" smtClean="0">
                <a:solidFill>
                  <a:srgbClr val="FF0000"/>
                </a:solidFill>
                <a:latin typeface="+mn-lt"/>
              </a:rPr>
              <a:t>  Art. 12.a) LIS y 4 RIS </a:t>
            </a:r>
            <a:endParaRPr lang="es-ES" sz="2400" u="sng" dirty="0">
              <a:solidFill>
                <a:srgbClr val="FF0000"/>
              </a:solidFill>
              <a:latin typeface="+mn-lt"/>
            </a:endParaRPr>
          </a:p>
        </p:txBody>
      </p:sp>
      <p:sp>
        <p:nvSpPr>
          <p:cNvPr id="12" name="11 CuadroTexto"/>
          <p:cNvSpPr txBox="1"/>
          <p:nvPr/>
        </p:nvSpPr>
        <p:spPr>
          <a:xfrm>
            <a:off x="76200" y="990600"/>
            <a:ext cx="9753600" cy="6047809"/>
          </a:xfrm>
          <a:prstGeom prst="rect">
            <a:avLst/>
          </a:prstGeom>
          <a:noFill/>
        </p:spPr>
        <p:txBody>
          <a:bodyPr wrap="square" rtlCol="0">
            <a:spAutoFit/>
          </a:bodyPr>
          <a:lstStyle/>
          <a:p>
            <a:r>
              <a:rPr lang="es-ES_tradnl" sz="1800" b="0" dirty="0" smtClean="0">
                <a:latin typeface="+mn-lt"/>
              </a:rPr>
              <a:t>Determinar el cuadro de amortización de un elemento de inmovilizado material (</a:t>
            </a:r>
            <a:r>
              <a:rPr lang="es-ES_tradnl" sz="1800" b="0" i="1" dirty="0" smtClean="0">
                <a:solidFill>
                  <a:srgbClr val="FFFF66"/>
                </a:solidFill>
                <a:latin typeface="+mn-lt"/>
              </a:rPr>
              <a:t>por ejemplo un camión</a:t>
            </a:r>
            <a:r>
              <a:rPr lang="es-ES_tradnl" sz="1800" b="0" dirty="0" smtClean="0">
                <a:latin typeface="+mn-lt"/>
              </a:rPr>
              <a:t>) que se amortiza mediante el sistema de </a:t>
            </a:r>
            <a:r>
              <a:rPr lang="es-ES_tradnl" sz="1800" dirty="0">
                <a:solidFill>
                  <a:srgbClr val="FFFF66"/>
                </a:solidFill>
              </a:rPr>
              <a:t>amortización lineal según tablas, </a:t>
            </a:r>
            <a:r>
              <a:rPr lang="es-ES_tradnl" sz="1800" b="0" dirty="0" smtClean="0">
                <a:latin typeface="+mn-lt"/>
              </a:rPr>
              <a:t>teniendo en cuenta los siguientes </a:t>
            </a:r>
            <a:r>
              <a:rPr lang="es-ES_tradnl" sz="1800" u="sng" dirty="0" smtClean="0">
                <a:latin typeface="+mn-lt"/>
              </a:rPr>
              <a:t>datos</a:t>
            </a:r>
            <a:r>
              <a:rPr lang="es-ES_tradnl" sz="1800" b="0" dirty="0" smtClean="0">
                <a:latin typeface="+mn-lt"/>
              </a:rPr>
              <a:t>:</a:t>
            </a:r>
          </a:p>
          <a:p>
            <a:pPr marL="457200" indent="-457200">
              <a:buFont typeface="+mj-lt"/>
              <a:buAutoNum type="arabicPeriod"/>
            </a:pPr>
            <a:r>
              <a:rPr lang="es-ES_tradnl" sz="1800" b="0" dirty="0" smtClean="0">
                <a:latin typeface="+mn-lt"/>
              </a:rPr>
              <a:t> Que su valor de adquisición es de 150.000 euros</a:t>
            </a:r>
          </a:p>
          <a:p>
            <a:pPr marL="457200" indent="-457200">
              <a:buFont typeface="+mj-lt"/>
              <a:buAutoNum type="arabicPeriod"/>
            </a:pPr>
            <a:r>
              <a:rPr lang="es-ES_tradnl" sz="1800" b="0" dirty="0" smtClean="0">
                <a:latin typeface="+mn-lt"/>
              </a:rPr>
              <a:t>Adquirido el 1/5/N</a:t>
            </a:r>
          </a:p>
          <a:p>
            <a:pPr marL="457200" indent="-457200">
              <a:buFont typeface="+mj-lt"/>
              <a:buAutoNum type="arabicPeriod"/>
            </a:pPr>
            <a:r>
              <a:rPr lang="es-ES_tradnl" sz="1800" b="0" dirty="0" smtClean="0">
                <a:latin typeface="+mn-lt"/>
              </a:rPr>
              <a:t> y que las </a:t>
            </a:r>
            <a:r>
              <a:rPr lang="es-ES_tradnl" sz="1800" b="0" u="sng" dirty="0" smtClean="0">
                <a:latin typeface="+mn-lt"/>
              </a:rPr>
              <a:t>tablas oficiales</a:t>
            </a:r>
            <a:r>
              <a:rPr lang="es-ES_tradnl" sz="1800" b="0" dirty="0" smtClean="0">
                <a:latin typeface="+mn-lt"/>
              </a:rPr>
              <a:t> nos proporcionan los siguientes datos:</a:t>
            </a:r>
          </a:p>
          <a:p>
            <a:pPr marL="457200" indent="-457200">
              <a:buFont typeface="Wingdings" pitchFamily="2" charset="2"/>
              <a:buChar char="§"/>
            </a:pPr>
            <a:r>
              <a:rPr lang="es-ES_tradnl" sz="1800" dirty="0" smtClean="0">
                <a:solidFill>
                  <a:srgbClr val="FFFF66"/>
                </a:solidFill>
                <a:latin typeface="+mn-lt"/>
              </a:rPr>
              <a:t>Coeficiente Máximo (CM): 20% </a:t>
            </a:r>
          </a:p>
          <a:p>
            <a:pPr marL="457200" indent="-457200">
              <a:buFont typeface="Wingdings" pitchFamily="2" charset="2"/>
              <a:buChar char="§"/>
            </a:pPr>
            <a:r>
              <a:rPr lang="es-ES_tradnl" sz="1800" dirty="0" smtClean="0">
                <a:solidFill>
                  <a:srgbClr val="FFFF66"/>
                </a:solidFill>
                <a:latin typeface="+mn-lt"/>
              </a:rPr>
              <a:t>Período Máximo (PM): 10 años</a:t>
            </a:r>
            <a:r>
              <a:rPr lang="es-ES_tradnl" sz="1800" dirty="0" smtClean="0">
                <a:latin typeface="+mn-lt"/>
              </a:rPr>
              <a:t>.</a:t>
            </a:r>
          </a:p>
          <a:p>
            <a:endParaRPr lang="es-ES_tradnl" sz="800" b="0" u="sng" dirty="0" smtClean="0">
              <a:latin typeface="+mn-lt"/>
            </a:endParaRPr>
          </a:p>
          <a:p>
            <a:pPr algn="ctr"/>
            <a:r>
              <a:rPr lang="es-ES_tradnl" u="sng" dirty="0" smtClean="0">
                <a:solidFill>
                  <a:srgbClr val="FFFF00"/>
                </a:solidFill>
                <a:latin typeface="+mn-lt"/>
              </a:rPr>
              <a:t>Solución:</a:t>
            </a:r>
          </a:p>
          <a:p>
            <a:pPr marL="342900" indent="-342900">
              <a:buFont typeface="+mj-lt"/>
              <a:buAutoNum type="alphaUcPeriod"/>
            </a:pPr>
            <a:r>
              <a:rPr lang="es-ES" sz="1800" u="sng" dirty="0" smtClean="0">
                <a:solidFill>
                  <a:srgbClr val="FFCCFF"/>
                </a:solidFill>
                <a:latin typeface="+mj-lt"/>
              </a:rPr>
              <a:t>Caso </a:t>
            </a:r>
            <a:r>
              <a:rPr lang="es-ES" sz="1800" u="sng" dirty="0">
                <a:solidFill>
                  <a:srgbClr val="FFCCFF"/>
                </a:solidFill>
                <a:latin typeface="+mj-lt"/>
              </a:rPr>
              <a:t>general</a:t>
            </a:r>
            <a:r>
              <a:rPr lang="es-ES" sz="1800" u="sng" dirty="0" smtClean="0">
                <a:solidFill>
                  <a:srgbClr val="FFCCFF"/>
                </a:solidFill>
                <a:latin typeface="+mj-lt"/>
              </a:rPr>
              <a:t>:</a:t>
            </a:r>
          </a:p>
          <a:p>
            <a:endParaRPr lang="es-ES_tradnl" sz="500" b="0" dirty="0" smtClean="0">
              <a:latin typeface="+mj-lt"/>
            </a:endParaRPr>
          </a:p>
          <a:p>
            <a:pPr marL="342900" lvl="0" indent="-342900">
              <a:buFont typeface="+mj-lt"/>
              <a:buAutoNum type="alphaLcParenR"/>
            </a:pPr>
            <a:r>
              <a:rPr lang="es-ES_tradnl" sz="1800" b="0" dirty="0">
                <a:latin typeface="+mn-lt"/>
              </a:rPr>
              <a:t>E</a:t>
            </a:r>
            <a:r>
              <a:rPr lang="es-ES_tradnl" sz="1800" b="0" dirty="0" smtClean="0">
                <a:latin typeface="+mn-lt"/>
              </a:rPr>
              <a:t>l </a:t>
            </a:r>
            <a:r>
              <a:rPr lang="es-ES_tradnl" sz="1800" dirty="0" smtClean="0">
                <a:latin typeface="+mn-lt"/>
              </a:rPr>
              <a:t>coeficiente</a:t>
            </a:r>
            <a:r>
              <a:rPr lang="es-ES_tradnl" sz="1800" b="0" dirty="0" smtClean="0">
                <a:latin typeface="+mn-lt"/>
              </a:rPr>
              <a:t> </a:t>
            </a:r>
            <a:r>
              <a:rPr lang="es-ES_tradnl" sz="1800" dirty="0" smtClean="0">
                <a:latin typeface="+mn-lt"/>
              </a:rPr>
              <a:t>máximo (CM)</a:t>
            </a:r>
            <a:r>
              <a:rPr lang="es-ES_tradnl" sz="1800" b="0" dirty="0" smtClean="0">
                <a:latin typeface="+mn-lt"/>
              </a:rPr>
              <a:t> es  el </a:t>
            </a:r>
            <a:r>
              <a:rPr lang="es-ES_tradnl" sz="1800" dirty="0" smtClean="0">
                <a:solidFill>
                  <a:srgbClr val="FFFF00"/>
                </a:solidFill>
                <a:latin typeface="+mn-lt"/>
              </a:rPr>
              <a:t>20%</a:t>
            </a:r>
            <a:r>
              <a:rPr lang="es-ES_tradnl" sz="1800" b="0" dirty="0">
                <a:latin typeface="+mn-lt"/>
              </a:rPr>
              <a:t> </a:t>
            </a:r>
            <a:r>
              <a:rPr lang="es-ES_tradnl" sz="1800" b="0" dirty="0" smtClean="0">
                <a:latin typeface="+mn-lt"/>
              </a:rPr>
              <a:t>→ </a:t>
            </a:r>
            <a:r>
              <a:rPr lang="es-ES_tradnl" sz="1800" b="0" i="1" dirty="0" smtClean="0">
                <a:latin typeface="+mn-lt"/>
              </a:rPr>
              <a:t>“regla del 100”</a:t>
            </a:r>
            <a:r>
              <a:rPr lang="es-ES_tradnl" sz="1800" b="0" dirty="0" smtClean="0">
                <a:latin typeface="+mn-lt"/>
              </a:rPr>
              <a:t> [100/20 = </a:t>
            </a:r>
            <a:r>
              <a:rPr lang="es-ES_tradnl" sz="1800" dirty="0" smtClean="0">
                <a:solidFill>
                  <a:srgbClr val="FFFF00"/>
                </a:solidFill>
                <a:latin typeface="+mn-lt"/>
              </a:rPr>
              <a:t>5 años</a:t>
            </a:r>
            <a:r>
              <a:rPr lang="es-ES_tradnl" sz="1800" b="0" dirty="0" smtClean="0">
                <a:latin typeface="+mn-lt"/>
              </a:rPr>
              <a:t>]</a:t>
            </a:r>
          </a:p>
          <a:p>
            <a:pPr marL="342900" indent="-342900">
              <a:buFont typeface="+mj-lt"/>
              <a:buAutoNum type="alphaLcParenR"/>
            </a:pPr>
            <a:r>
              <a:rPr lang="es-ES_tradnl" sz="1800" b="0" dirty="0">
                <a:latin typeface="+mn-lt"/>
              </a:rPr>
              <a:t>Período Máximo (PM</a:t>
            </a:r>
            <a:r>
              <a:rPr lang="es-ES_tradnl" sz="1800" b="0" dirty="0" smtClean="0">
                <a:latin typeface="+mn-lt"/>
              </a:rPr>
              <a:t>) es </a:t>
            </a:r>
            <a:r>
              <a:rPr lang="es-ES_tradnl" sz="1800" dirty="0">
                <a:solidFill>
                  <a:srgbClr val="FFFF00"/>
                </a:solidFill>
                <a:latin typeface="+mn-lt"/>
              </a:rPr>
              <a:t>10 </a:t>
            </a:r>
            <a:r>
              <a:rPr lang="es-ES_tradnl" sz="1800" dirty="0" smtClean="0">
                <a:solidFill>
                  <a:srgbClr val="FFFF00"/>
                </a:solidFill>
                <a:latin typeface="+mn-lt"/>
              </a:rPr>
              <a:t>años </a:t>
            </a:r>
            <a:r>
              <a:rPr lang="es-ES_tradnl" sz="1800" b="0" dirty="0"/>
              <a:t>→ </a:t>
            </a:r>
            <a:r>
              <a:rPr lang="es-ES_tradnl" sz="1800" b="0" i="1" dirty="0"/>
              <a:t>“regla del 100” </a:t>
            </a:r>
            <a:r>
              <a:rPr lang="es-ES_tradnl" sz="1800" b="0" dirty="0"/>
              <a:t>[</a:t>
            </a:r>
            <a:r>
              <a:rPr lang="es-ES_tradnl" sz="1800" b="0" dirty="0" smtClean="0"/>
              <a:t>100/10 </a:t>
            </a:r>
            <a:r>
              <a:rPr lang="es-ES_tradnl" sz="1800" b="0" dirty="0"/>
              <a:t>= </a:t>
            </a:r>
            <a:r>
              <a:rPr lang="es-ES_tradnl" sz="1800" dirty="0" smtClean="0">
                <a:solidFill>
                  <a:srgbClr val="FFFF00"/>
                </a:solidFill>
              </a:rPr>
              <a:t>10%</a:t>
            </a:r>
            <a:r>
              <a:rPr lang="es-ES_tradnl" sz="1800" b="0" dirty="0" smtClean="0"/>
              <a:t>]</a:t>
            </a:r>
            <a:endParaRPr lang="es-ES_tradnl" sz="1800" b="0" dirty="0"/>
          </a:p>
          <a:p>
            <a:pPr marL="342900" lvl="0" indent="-342900">
              <a:buFont typeface="Wingdings" pitchFamily="2" charset="2"/>
              <a:buChar char="v"/>
            </a:pPr>
            <a:endParaRPr lang="es-ES_tradnl" sz="800" b="0" dirty="0" smtClean="0">
              <a:latin typeface="+mn-lt"/>
            </a:endParaRPr>
          </a:p>
          <a:p>
            <a:pPr marL="342900" lvl="0" indent="-342900">
              <a:buFont typeface="+mj-lt"/>
              <a:buAutoNum type="arabicParenR"/>
            </a:pPr>
            <a:r>
              <a:rPr lang="es-ES_tradnl" sz="1800" b="0" u="sng" dirty="0" smtClean="0">
                <a:solidFill>
                  <a:srgbClr val="FFFF00"/>
                </a:solidFill>
                <a:latin typeface="+mn-lt"/>
              </a:rPr>
              <a:t>Intervalos en %:</a:t>
            </a:r>
            <a:r>
              <a:rPr lang="es-ES_tradnl" sz="1800" b="0" dirty="0" smtClean="0">
                <a:latin typeface="+mn-lt"/>
              </a:rPr>
              <a:t> [</a:t>
            </a:r>
            <a:r>
              <a:rPr lang="es-ES_tradnl" sz="1800" dirty="0" smtClean="0">
                <a:solidFill>
                  <a:srgbClr val="FFFF00"/>
                </a:solidFill>
                <a:latin typeface="+mn-lt"/>
              </a:rPr>
              <a:t>20%</a:t>
            </a:r>
            <a:r>
              <a:rPr lang="es-ES_tradnl" sz="1800" b="0" dirty="0" smtClean="0">
                <a:latin typeface="+mn-lt"/>
              </a:rPr>
              <a:t> hasta </a:t>
            </a:r>
            <a:r>
              <a:rPr lang="es-ES_tradnl" sz="1800" dirty="0" smtClean="0">
                <a:solidFill>
                  <a:srgbClr val="FFFF00"/>
                </a:solidFill>
                <a:latin typeface="+mn-lt"/>
              </a:rPr>
              <a:t>10%</a:t>
            </a:r>
            <a:r>
              <a:rPr lang="es-ES_tradnl" sz="1800" b="0" dirty="0" smtClean="0">
                <a:latin typeface="+mn-lt"/>
              </a:rPr>
              <a:t>]</a:t>
            </a:r>
          </a:p>
          <a:p>
            <a:pPr marL="342900" lvl="0" indent="-342900">
              <a:buFont typeface="+mj-lt"/>
              <a:buAutoNum type="arabicParenR"/>
            </a:pPr>
            <a:r>
              <a:rPr lang="es-ES_tradnl" sz="1800" b="0" u="sng" dirty="0" smtClean="0">
                <a:solidFill>
                  <a:srgbClr val="FFFF00"/>
                </a:solidFill>
                <a:latin typeface="+mn-lt"/>
              </a:rPr>
              <a:t>Intervalos en años:</a:t>
            </a:r>
            <a:r>
              <a:rPr lang="es-ES_tradnl" sz="1800" b="0" dirty="0" smtClean="0">
                <a:latin typeface="+mn-lt"/>
              </a:rPr>
              <a:t> [</a:t>
            </a:r>
            <a:r>
              <a:rPr lang="es-ES_tradnl" sz="1800" dirty="0" smtClean="0">
                <a:solidFill>
                  <a:srgbClr val="FFFF00"/>
                </a:solidFill>
                <a:latin typeface="+mn-lt"/>
              </a:rPr>
              <a:t>5 años </a:t>
            </a:r>
            <a:r>
              <a:rPr lang="es-ES_tradnl" sz="1800" b="0" dirty="0" smtClean="0">
                <a:latin typeface="+mn-lt"/>
              </a:rPr>
              <a:t>hasta </a:t>
            </a:r>
            <a:r>
              <a:rPr lang="es-ES_tradnl" sz="1800" dirty="0" smtClean="0">
                <a:solidFill>
                  <a:srgbClr val="FFFF00"/>
                </a:solidFill>
                <a:latin typeface="+mn-lt"/>
              </a:rPr>
              <a:t>10 años</a:t>
            </a:r>
            <a:r>
              <a:rPr lang="es-ES_tradnl" sz="1800" b="0" dirty="0" smtClean="0">
                <a:latin typeface="+mn-lt"/>
              </a:rPr>
              <a:t>]</a:t>
            </a:r>
          </a:p>
          <a:p>
            <a:pPr marL="342900" lvl="0" indent="-342900">
              <a:buFont typeface="Wingdings" pitchFamily="2" charset="2"/>
              <a:buChar char="v"/>
            </a:pPr>
            <a:endParaRPr lang="es-ES_tradnl" sz="900" b="0" dirty="0" smtClean="0">
              <a:latin typeface="+mn-lt"/>
            </a:endParaRPr>
          </a:p>
          <a:p>
            <a:pPr marL="342900" lvl="0" indent="-342900">
              <a:buFont typeface="+mj-lt"/>
              <a:buAutoNum type="alphaLcParenR"/>
            </a:pPr>
            <a:r>
              <a:rPr lang="es-ES_tradnl" sz="1800" u="sng" dirty="0" smtClean="0">
                <a:solidFill>
                  <a:srgbClr val="FFFF00"/>
                </a:solidFill>
                <a:latin typeface="+mn-lt"/>
              </a:rPr>
              <a:t>Máximo de amortización</a:t>
            </a:r>
            <a:r>
              <a:rPr lang="es-ES_tradnl" sz="1800" b="0" dirty="0" smtClean="0">
                <a:latin typeface="+mn-lt"/>
              </a:rPr>
              <a:t>: </a:t>
            </a:r>
            <a:r>
              <a:rPr lang="es-ES_tradnl" sz="1800" dirty="0" smtClean="0">
                <a:solidFill>
                  <a:srgbClr val="FFFF00"/>
                </a:solidFill>
                <a:latin typeface="+mn-lt"/>
              </a:rPr>
              <a:t>20%</a:t>
            </a:r>
            <a:r>
              <a:rPr lang="es-ES_tradnl" sz="1800" b="0" dirty="0" smtClean="0">
                <a:latin typeface="+mn-lt"/>
              </a:rPr>
              <a:t> s/ 150.000 = 30.000 € si es año completo; el año N son 8 meses → 8/12 x 30.000 = 20.000 €. </a:t>
            </a:r>
          </a:p>
          <a:p>
            <a:pPr marL="342900" lvl="0" indent="-342900">
              <a:buFont typeface="Wingdings" panose="05000000000000000000" pitchFamily="2" charset="2"/>
              <a:buChar char="Ø"/>
            </a:pPr>
            <a:r>
              <a:rPr lang="es-ES_tradnl" sz="1800" u="sng" dirty="0" smtClean="0">
                <a:latin typeface="+mn-lt"/>
              </a:rPr>
              <a:t>No</a:t>
            </a:r>
            <a:r>
              <a:rPr lang="es-ES_tradnl" sz="1800" b="0" dirty="0" smtClean="0">
                <a:latin typeface="+mn-lt"/>
              </a:rPr>
              <a:t>  se puede amortizar </a:t>
            </a:r>
            <a:r>
              <a:rPr lang="es-ES_tradnl" sz="1800" b="0" u="sng" dirty="0" smtClean="0">
                <a:latin typeface="+mn-lt"/>
              </a:rPr>
              <a:t>después del fin de la vida útil</a:t>
            </a:r>
            <a:r>
              <a:rPr lang="es-ES_tradnl" sz="1800" b="0" dirty="0" smtClean="0">
                <a:latin typeface="+mn-lt"/>
              </a:rPr>
              <a:t> que, en este caso, son 10 años (PM)</a:t>
            </a:r>
          </a:p>
          <a:p>
            <a:pPr marL="342900" indent="-342900">
              <a:buFont typeface="+mj-lt"/>
              <a:buAutoNum type="alphaLcParenR" startAt="2"/>
            </a:pPr>
            <a:r>
              <a:rPr lang="es-ES_tradnl" sz="1800" u="sng" dirty="0" smtClean="0">
                <a:solidFill>
                  <a:srgbClr val="FFFF00"/>
                </a:solidFill>
                <a:latin typeface="+mn-lt"/>
              </a:rPr>
              <a:t>mínimo, utilizando PM</a:t>
            </a:r>
            <a:r>
              <a:rPr lang="es-ES_tradnl" sz="1800" b="0" dirty="0" smtClean="0">
                <a:latin typeface="+mn-lt"/>
              </a:rPr>
              <a:t>: 10% s/ 150.000 = 15.000 € </a:t>
            </a:r>
            <a:r>
              <a:rPr lang="es-ES_tradnl" sz="1800" b="0" dirty="0"/>
              <a:t>si es año </a:t>
            </a:r>
            <a:r>
              <a:rPr lang="es-ES_tradnl" sz="1800" b="0" dirty="0" smtClean="0"/>
              <a:t>completo;</a:t>
            </a:r>
            <a:r>
              <a:rPr lang="es-ES_tradnl" sz="1800" b="0" dirty="0" smtClean="0">
                <a:latin typeface="+mn-lt"/>
              </a:rPr>
              <a:t> </a:t>
            </a:r>
            <a:r>
              <a:rPr lang="es-ES_tradnl" sz="1800" b="0" dirty="0" smtClean="0"/>
              <a:t>el año N </a:t>
            </a:r>
            <a:r>
              <a:rPr lang="es-ES_tradnl" sz="1800" b="0" dirty="0"/>
              <a:t>son 8 meses </a:t>
            </a:r>
            <a:r>
              <a:rPr lang="es-ES_tradnl" sz="1800" b="0" dirty="0" smtClean="0">
                <a:latin typeface="Arial" panose="020B0604020202020204" pitchFamily="34" charset="0"/>
              </a:rPr>
              <a:t>→ </a:t>
            </a:r>
            <a:r>
              <a:rPr lang="es-ES_tradnl" sz="1800" b="0" dirty="0" smtClean="0"/>
              <a:t>8/12 </a:t>
            </a:r>
            <a:r>
              <a:rPr lang="es-ES_tradnl" sz="1800" b="0" dirty="0"/>
              <a:t>x </a:t>
            </a:r>
            <a:r>
              <a:rPr lang="es-ES_tradnl" sz="1800" b="0" dirty="0" smtClean="0"/>
              <a:t>15.000 </a:t>
            </a:r>
            <a:r>
              <a:rPr lang="es-ES_tradnl" sz="1800" b="0" dirty="0"/>
              <a:t>= </a:t>
            </a:r>
            <a:r>
              <a:rPr lang="es-ES_tradnl" sz="1800" b="0" dirty="0" smtClean="0"/>
              <a:t>10.000 </a:t>
            </a:r>
            <a:r>
              <a:rPr lang="es-ES_tradnl" sz="1800" b="0" dirty="0"/>
              <a:t>€. </a:t>
            </a:r>
            <a:r>
              <a:rPr lang="es-ES_tradnl" sz="1800" b="0" dirty="0" smtClean="0"/>
              <a:t>     </a:t>
            </a:r>
            <a:r>
              <a:rPr lang="es-ES_tradnl" sz="1800" u="sng" dirty="0" smtClean="0">
                <a:solidFill>
                  <a:srgbClr val="FFFF00"/>
                </a:solidFill>
                <a:latin typeface="+mn-lt"/>
              </a:rPr>
              <a:t>Ver cuadros páginas siguientes</a:t>
            </a:r>
            <a:r>
              <a:rPr lang="es-ES_tradnl" sz="1800" b="0" dirty="0" smtClean="0">
                <a:solidFill>
                  <a:srgbClr val="FFFF00"/>
                </a:solidFill>
                <a:latin typeface="+mn-lt"/>
              </a:rPr>
              <a:t>: </a:t>
            </a:r>
            <a:r>
              <a:rPr lang="es-ES_tradnl" sz="1800" b="0" dirty="0" smtClean="0">
                <a:solidFill>
                  <a:srgbClr val="FFFF00"/>
                </a:solidFill>
                <a:latin typeface="Arial" panose="020B0604020202020204" pitchFamily="34" charset="0"/>
              </a:rPr>
              <a:t>→</a:t>
            </a:r>
            <a:endParaRPr lang="es-ES_tradnl" sz="1800" b="0" dirty="0">
              <a:solidFill>
                <a:srgbClr val="FFFF00"/>
              </a:solidFill>
              <a:latin typeface="+mn-lt"/>
            </a:endParaRPr>
          </a:p>
        </p:txBody>
      </p:sp>
    </p:spTree>
    <p:extLst>
      <p:ext uri="{BB962C8B-B14F-4D97-AF65-F5344CB8AC3E}">
        <p14:creationId xmlns="" xmlns:p14="http://schemas.microsoft.com/office/powerpoint/2010/main" val="2757269251"/>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121</a:t>
            </a:fld>
            <a:endParaRPr lang="es-ES"/>
          </a:p>
        </p:txBody>
      </p:sp>
      <p:graphicFrame>
        <p:nvGraphicFramePr>
          <p:cNvPr id="5" name="4 Tabla"/>
          <p:cNvGraphicFramePr>
            <a:graphicFrameLocks noGrp="1"/>
          </p:cNvGraphicFramePr>
          <p:nvPr>
            <p:extLst/>
          </p:nvPr>
        </p:nvGraphicFramePr>
        <p:xfrm>
          <a:off x="152400" y="1154926"/>
          <a:ext cx="9601200" cy="5215394"/>
        </p:xfrm>
        <a:graphic>
          <a:graphicData uri="http://schemas.openxmlformats.org/drawingml/2006/table">
            <a:tbl>
              <a:tblPr/>
              <a:tblGrid>
                <a:gridCol w="1524000">
                  <a:extLst>
                    <a:ext uri="{9D8B030D-6E8A-4147-A177-3AD203B41FA5}">
                      <a16:colId xmlns="" xmlns:a16="http://schemas.microsoft.com/office/drawing/2014/main" val="20000"/>
                    </a:ext>
                  </a:extLst>
                </a:gridCol>
                <a:gridCol w="762000">
                  <a:extLst>
                    <a:ext uri="{9D8B030D-6E8A-4147-A177-3AD203B41FA5}">
                      <a16:colId xmlns="" xmlns:a16="http://schemas.microsoft.com/office/drawing/2014/main" val="20001"/>
                    </a:ext>
                  </a:extLst>
                </a:gridCol>
                <a:gridCol w="2286000">
                  <a:extLst>
                    <a:ext uri="{9D8B030D-6E8A-4147-A177-3AD203B41FA5}">
                      <a16:colId xmlns="" xmlns:a16="http://schemas.microsoft.com/office/drawing/2014/main" val="20002"/>
                    </a:ext>
                  </a:extLst>
                </a:gridCol>
                <a:gridCol w="15240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838200">
                <a:tc>
                  <a:txBody>
                    <a:bodyPr/>
                    <a:lstStyle/>
                    <a:p>
                      <a:pPr algn="l">
                        <a:spcAft>
                          <a:spcPts val="0"/>
                        </a:spcAft>
                      </a:pPr>
                      <a:r>
                        <a:rPr lang="es-ES_tradnl" sz="1600" b="1" dirty="0" smtClean="0">
                          <a:latin typeface="Arial"/>
                          <a:ea typeface="Times New Roman"/>
                          <a:cs typeface="Times New Roman"/>
                        </a:rPr>
                        <a:t>Fechas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smtClean="0">
                          <a:latin typeface="Arial"/>
                          <a:ea typeface="Times New Roman"/>
                          <a:cs typeface="Times New Roman"/>
                        </a:rPr>
                        <a:t>Base de Amortización</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COEFICIENTE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ANUAL</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ACUMULADA</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97674">
                <a:tc>
                  <a:txBody>
                    <a:bodyPr/>
                    <a:lstStyle/>
                    <a:p>
                      <a:pPr algn="l">
                        <a:spcBef>
                          <a:spcPts val="200"/>
                        </a:spcBef>
                        <a:spcAft>
                          <a:spcPts val="200"/>
                        </a:spcAft>
                      </a:pPr>
                      <a:r>
                        <a:rPr lang="es-ES_tradnl" sz="1600" b="1" dirty="0" smtClean="0">
                          <a:latin typeface="Arial"/>
                          <a:ea typeface="Times New Roman"/>
                          <a:cs typeface="Times New Roman"/>
                        </a:rPr>
                        <a:t>Desde 1/5/N</a:t>
                      </a:r>
                    </a:p>
                    <a:p>
                      <a:pPr algn="l">
                        <a:spcBef>
                          <a:spcPts val="200"/>
                        </a:spcBef>
                        <a:spcAft>
                          <a:spcPts val="200"/>
                        </a:spcAft>
                      </a:pPr>
                      <a:r>
                        <a:rPr lang="es-ES_tradnl" sz="1600" b="1" dirty="0" smtClean="0">
                          <a:latin typeface="Arial"/>
                          <a:ea typeface="Times New Roman"/>
                          <a:cs typeface="Times New Roman"/>
                        </a:rPr>
                        <a:t>(8 meses)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dirty="0" smtClean="0">
                          <a:latin typeface="Arial"/>
                          <a:ea typeface="Times New Roman"/>
                          <a:cs typeface="Times New Roman"/>
                        </a:rPr>
                        <a:t>N</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150.000,00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20% x</a:t>
                      </a:r>
                      <a:r>
                        <a:rPr lang="es-ES_tradnl" sz="1600" b="1" baseline="0" dirty="0" smtClean="0">
                          <a:solidFill>
                            <a:srgbClr val="0000FF"/>
                          </a:solidFill>
                          <a:latin typeface="Arial"/>
                          <a:ea typeface="Times New Roman"/>
                          <a:cs typeface="Times New Roman"/>
                        </a:rPr>
                        <a:t> 8/12</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20.000,00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20.000,00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algn="l">
                        <a:spcBef>
                          <a:spcPts val="200"/>
                        </a:spcBef>
                        <a:spcAft>
                          <a:spcPts val="200"/>
                        </a:spcAft>
                      </a:pPr>
                      <a:r>
                        <a:rPr lang="es-ES_tradnl" sz="1600" b="1" dirty="0" smtClean="0">
                          <a:latin typeface="Arial"/>
                          <a:ea typeface="Times New Roman"/>
                          <a:cs typeface="Times New Roman"/>
                        </a:rPr>
                        <a:t>año completo</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dirty="0" smtClean="0">
                          <a:latin typeface="Arial"/>
                          <a:ea typeface="Times New Roman"/>
                          <a:cs typeface="Times New Roman"/>
                        </a:rPr>
                        <a:t>N+1</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6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20</a:t>
                      </a:r>
                      <a:r>
                        <a:rPr lang="es-ES_tradnl" sz="1600" b="1" dirty="0">
                          <a:solidFill>
                            <a:srgbClr val="0000FF"/>
                          </a:solidFill>
                          <a:latin typeface="Arial"/>
                          <a:ea typeface="Times New Roman"/>
                          <a:cs typeface="Times New Roman"/>
                        </a:rPr>
                        <a:t>%</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30.000,00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50.000,00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096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6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6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dirty="0" smtClean="0">
                          <a:latin typeface="+mn-lt"/>
                          <a:ea typeface="Times New Roman"/>
                          <a:cs typeface="Times New Roman"/>
                        </a:rPr>
                        <a:t>N+2</a:t>
                      </a:r>
                      <a:endParaRPr lang="es-ES_tradnl" sz="16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6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20</a:t>
                      </a:r>
                      <a:r>
                        <a:rPr lang="es-ES_tradnl" sz="1600" b="1" dirty="0">
                          <a:solidFill>
                            <a:srgbClr val="0000FF"/>
                          </a:solidFill>
                          <a:latin typeface="Arial"/>
                          <a:ea typeface="Times New Roman"/>
                          <a:cs typeface="Times New Roman"/>
                        </a:rPr>
                        <a:t>%</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smtClean="0">
                          <a:solidFill>
                            <a:srgbClr val="0000FF"/>
                          </a:solidFill>
                          <a:latin typeface="+mn-lt"/>
                          <a:ea typeface="Times New Roman"/>
                          <a:cs typeface="Times New Roman"/>
                        </a:rPr>
                        <a:t>	30.000,00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smtClean="0">
                          <a:solidFill>
                            <a:srgbClr val="0000FF"/>
                          </a:solidFill>
                          <a:latin typeface="Arial"/>
                          <a:ea typeface="Times New Roman"/>
                          <a:cs typeface="Times New Roman"/>
                        </a:rPr>
                        <a:t>80.000.00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858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6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6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dirty="0" smtClean="0">
                          <a:latin typeface="+mn-lt"/>
                          <a:ea typeface="Times New Roman"/>
                          <a:cs typeface="Times New Roman"/>
                        </a:rPr>
                        <a:t>N+3</a:t>
                      </a:r>
                      <a:endParaRPr lang="es-ES_tradnl" sz="16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6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20</a:t>
                      </a:r>
                      <a:r>
                        <a:rPr lang="es-ES_tradnl" sz="1600" b="1" dirty="0">
                          <a:solidFill>
                            <a:srgbClr val="0000FF"/>
                          </a:solidFill>
                          <a:latin typeface="Arial"/>
                          <a:ea typeface="Times New Roman"/>
                          <a:cs typeface="Times New Roman"/>
                        </a:rPr>
                        <a:t>%</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smtClean="0">
                          <a:solidFill>
                            <a:srgbClr val="0000FF"/>
                          </a:solidFill>
                          <a:latin typeface="+mn-lt"/>
                          <a:ea typeface="Times New Roman"/>
                          <a:cs typeface="Times New Roman"/>
                        </a:rPr>
                        <a:t>	30.000,00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110.000,00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89916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6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6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dirty="0" smtClean="0">
                          <a:latin typeface="+mn-lt"/>
                          <a:ea typeface="Times New Roman"/>
                          <a:cs typeface="Times New Roman"/>
                        </a:rPr>
                        <a:t>N+4</a:t>
                      </a:r>
                      <a:endParaRPr lang="es-ES_tradnl" sz="16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6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mn-lt"/>
                          <a:ea typeface="Times New Roman"/>
                          <a:cs typeface="Times New Roman"/>
                        </a:rPr>
                        <a:t>20%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smtClean="0">
                          <a:solidFill>
                            <a:srgbClr val="0000FF"/>
                          </a:solidFill>
                          <a:latin typeface="+mn-lt"/>
                          <a:ea typeface="Times New Roman"/>
                          <a:cs typeface="Times New Roman"/>
                        </a:rPr>
                        <a:t>	30.000,00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140.000,00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89916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es-ES_tradnl" sz="1600" b="1" dirty="0" smtClean="0">
                          <a:latin typeface="+mn-lt"/>
                          <a:ea typeface="Times New Roman"/>
                          <a:cs typeface="Times New Roman"/>
                        </a:rPr>
                        <a:t>hasta 30/4/N+5</a:t>
                      </a:r>
                    </a:p>
                    <a:p>
                      <a:pPr marL="0" marR="0" lvl="0" indent="0" algn="l" defTabSz="914400" rtl="0" eaLnBrk="1" fontAlgn="auto" latinLnBrk="0" hangingPunct="1">
                        <a:lnSpc>
                          <a:spcPct val="100000"/>
                        </a:lnSpc>
                        <a:spcBef>
                          <a:spcPts val="200"/>
                        </a:spcBef>
                        <a:spcAft>
                          <a:spcPts val="200"/>
                        </a:spcAft>
                        <a:buClrTx/>
                        <a:buSzTx/>
                        <a:buFontTx/>
                        <a:buNone/>
                        <a:tabLst/>
                        <a:defRPr/>
                      </a:pPr>
                      <a:r>
                        <a:rPr lang="es-ES_tradnl" sz="1600" b="1" dirty="0" smtClean="0">
                          <a:latin typeface="+mn-lt"/>
                          <a:ea typeface="Times New Roman"/>
                          <a:cs typeface="Times New Roman"/>
                        </a:rPr>
                        <a:t>(4 meses)</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dirty="0" smtClean="0">
                          <a:latin typeface="+mn-lt"/>
                          <a:ea typeface="Times New Roman"/>
                          <a:cs typeface="Times New Roman"/>
                        </a:rPr>
                        <a:t>N+5</a:t>
                      </a:r>
                      <a:endParaRPr lang="es-ES_tradnl" sz="16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6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defRPr/>
                      </a:pPr>
                      <a:r>
                        <a:rPr lang="es-ES_tradnl" sz="1600" b="1" dirty="0" smtClean="0">
                          <a:solidFill>
                            <a:srgbClr val="0000FF"/>
                          </a:solidFill>
                          <a:latin typeface="+mn-lt"/>
                          <a:ea typeface="Times New Roman"/>
                          <a:cs typeface="Times New Roman"/>
                        </a:rPr>
                        <a:t>20% x</a:t>
                      </a:r>
                      <a:r>
                        <a:rPr lang="es-ES_tradnl" sz="1600" b="1" baseline="0" dirty="0" smtClean="0">
                          <a:solidFill>
                            <a:srgbClr val="0000FF"/>
                          </a:solidFill>
                          <a:latin typeface="+mn-lt"/>
                          <a:ea typeface="Times New Roman"/>
                          <a:cs typeface="Times New Roman"/>
                        </a:rPr>
                        <a:t> 4/12</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smtClean="0">
                          <a:solidFill>
                            <a:srgbClr val="0000FF"/>
                          </a:solidFill>
                          <a:latin typeface="+mn-lt"/>
                          <a:ea typeface="Times New Roman"/>
                          <a:cs typeface="Times New Roman"/>
                        </a:rPr>
                        <a:t>	10.000,00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72185" algn="r"/>
                        </a:tabLst>
                        <a:defRPr/>
                      </a:pPr>
                      <a:r>
                        <a:rPr lang="es-ES_tradnl" sz="1600" b="1" dirty="0" smtClean="0">
                          <a:solidFill>
                            <a:srgbClr val="0000FF"/>
                          </a:solidFill>
                          <a:latin typeface="+mn-lt"/>
                          <a:ea typeface="Times New Roman"/>
                          <a:cs typeface="Times New Roman"/>
                        </a:rPr>
                        <a:t>	150.000,00</a:t>
                      </a:r>
                    </a:p>
                    <a:p>
                      <a:pPr algn="ctr">
                        <a:spcBef>
                          <a:spcPts val="200"/>
                        </a:spcBef>
                        <a:spcAft>
                          <a:spcPts val="200"/>
                        </a:spcAft>
                        <a:tabLst>
                          <a:tab pos="972185" algn="r"/>
                        </a:tabLst>
                      </a:pP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440891357"/>
                  </a:ext>
                </a:extLst>
              </a:tr>
            </a:tbl>
          </a:graphicData>
        </a:graphic>
      </p:graphicFrame>
      <p:sp>
        <p:nvSpPr>
          <p:cNvPr id="7"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1 – </a:t>
            </a:r>
            <a:r>
              <a:rPr lang="es-ES" sz="2400" u="sng" dirty="0" smtClean="0">
                <a:solidFill>
                  <a:srgbClr val="FF0000"/>
                </a:solidFill>
                <a:latin typeface="+mn-lt"/>
              </a:rPr>
              <a:t>Solución-A-1</a:t>
            </a:r>
            <a:r>
              <a:rPr lang="es-ES" sz="2400" dirty="0" smtClean="0">
                <a:solidFill>
                  <a:srgbClr val="FF0000"/>
                </a:solidFill>
                <a:latin typeface="+mn-lt"/>
              </a:rPr>
              <a:t> </a:t>
            </a:r>
            <a:r>
              <a:rPr lang="es-ES_tradnl" sz="2400" i="1" u="sng" dirty="0">
                <a:solidFill>
                  <a:srgbClr val="FF00FF"/>
                </a:solidFill>
              </a:rPr>
              <a:t>CASO GENERAL</a:t>
            </a:r>
            <a:r>
              <a:rPr lang="es-ES_tradnl" sz="2400" i="1" dirty="0" smtClean="0">
                <a:solidFill>
                  <a:srgbClr val="FF0000"/>
                </a:solidFill>
                <a:latin typeface="+mn-lt"/>
              </a:rPr>
              <a:t> </a:t>
            </a: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tablas (CM: 20%)</a:t>
            </a:r>
            <a:r>
              <a:rPr lang="es-ES" sz="2400" dirty="0" smtClean="0">
                <a:solidFill>
                  <a:srgbClr val="FF0000"/>
                </a:solidFill>
                <a:latin typeface="+mn-lt"/>
              </a:rPr>
              <a:t>  Art. 12.a) LIS y 4 RIS </a:t>
            </a:r>
            <a:endParaRPr lang="es-ES" sz="2400" u="sng" dirty="0">
              <a:solidFill>
                <a:srgbClr val="FF0000"/>
              </a:solidFill>
              <a:latin typeface="+mn-lt"/>
            </a:endParaRPr>
          </a:p>
        </p:txBody>
      </p:sp>
    </p:spTree>
    <p:extLst>
      <p:ext uri="{BB962C8B-B14F-4D97-AF65-F5344CB8AC3E}">
        <p14:creationId xmlns="" xmlns:p14="http://schemas.microsoft.com/office/powerpoint/2010/main" val="936292121"/>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122</a:t>
            </a:fld>
            <a:endParaRPr lang="es-ES"/>
          </a:p>
        </p:txBody>
      </p:sp>
      <p:graphicFrame>
        <p:nvGraphicFramePr>
          <p:cNvPr id="5" name="4 Tabla"/>
          <p:cNvGraphicFramePr>
            <a:graphicFrameLocks noGrp="1"/>
          </p:cNvGraphicFramePr>
          <p:nvPr>
            <p:extLst/>
          </p:nvPr>
        </p:nvGraphicFramePr>
        <p:xfrm>
          <a:off x="152400" y="1242834"/>
          <a:ext cx="9601200" cy="5234166"/>
        </p:xfrm>
        <a:graphic>
          <a:graphicData uri="http://schemas.openxmlformats.org/drawingml/2006/table">
            <a:tbl>
              <a:tblPr/>
              <a:tblGrid>
                <a:gridCol w="1447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2286000">
                  <a:extLst>
                    <a:ext uri="{9D8B030D-6E8A-4147-A177-3AD203B41FA5}">
                      <a16:colId xmlns="" xmlns:a16="http://schemas.microsoft.com/office/drawing/2014/main" val="20002"/>
                    </a:ext>
                  </a:extLst>
                </a:gridCol>
                <a:gridCol w="15240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541794">
                <a:tc>
                  <a:txBody>
                    <a:bodyPr/>
                    <a:lstStyle/>
                    <a:p>
                      <a:pPr algn="l">
                        <a:spcAft>
                          <a:spcPts val="0"/>
                        </a:spcAft>
                      </a:pPr>
                      <a:r>
                        <a:rPr lang="es-ES_tradnl" sz="1400" b="1" dirty="0" smtClean="0">
                          <a:latin typeface="Arial"/>
                          <a:ea typeface="Times New Roman"/>
                          <a:cs typeface="Times New Roman"/>
                        </a:rPr>
                        <a:t>Fechas</a:t>
                      </a:r>
                      <a:endParaRPr lang="es-ES_tradnl" sz="14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400" b="1" dirty="0">
                          <a:latin typeface="Arial"/>
                          <a:ea typeface="Times New Roman"/>
                          <a:cs typeface="Times New Roman"/>
                        </a:rPr>
                        <a:t>AÑO</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400" b="1" dirty="0" smtClean="0">
                          <a:latin typeface="Arial"/>
                          <a:ea typeface="Times New Roman"/>
                          <a:cs typeface="Times New Roman"/>
                        </a:rPr>
                        <a:t>Base de Amortización</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400" b="1" dirty="0">
                          <a:latin typeface="Arial"/>
                          <a:ea typeface="Times New Roman"/>
                          <a:cs typeface="Times New Roman"/>
                        </a:rPr>
                        <a:t>COEFICIENTE</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400" b="1" dirty="0">
                          <a:latin typeface="Arial"/>
                          <a:ea typeface="Times New Roman"/>
                          <a:cs typeface="Times New Roman"/>
                        </a:rPr>
                        <a:t>AMORTIZACION</a:t>
                      </a:r>
                      <a:endParaRPr lang="es-ES_tradnl" sz="1400" dirty="0">
                        <a:latin typeface="Arial"/>
                        <a:ea typeface="Times New Roman"/>
                        <a:cs typeface="Times New Roman"/>
                      </a:endParaRPr>
                    </a:p>
                    <a:p>
                      <a:pPr algn="ctr">
                        <a:spcBef>
                          <a:spcPts val="300"/>
                        </a:spcBef>
                        <a:spcAft>
                          <a:spcPts val="400"/>
                        </a:spcAft>
                      </a:pPr>
                      <a:r>
                        <a:rPr lang="es-ES_tradnl" sz="1400" b="1" dirty="0">
                          <a:latin typeface="Arial"/>
                          <a:ea typeface="Times New Roman"/>
                          <a:cs typeface="Times New Roman"/>
                        </a:rPr>
                        <a:t>ANUAL</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400" b="1" dirty="0">
                          <a:latin typeface="Arial"/>
                          <a:ea typeface="Times New Roman"/>
                          <a:cs typeface="Times New Roman"/>
                        </a:rPr>
                        <a:t>AMORTIZACION</a:t>
                      </a:r>
                      <a:endParaRPr lang="es-ES_tradnl" sz="1400" dirty="0">
                        <a:latin typeface="Arial"/>
                        <a:ea typeface="Times New Roman"/>
                        <a:cs typeface="Times New Roman"/>
                      </a:endParaRPr>
                    </a:p>
                    <a:p>
                      <a:pPr algn="ctr">
                        <a:spcBef>
                          <a:spcPts val="300"/>
                        </a:spcBef>
                        <a:spcAft>
                          <a:spcPts val="400"/>
                        </a:spcAft>
                      </a:pPr>
                      <a:r>
                        <a:rPr lang="es-ES_tradnl" sz="1400" b="1" dirty="0">
                          <a:latin typeface="Arial"/>
                          <a:ea typeface="Times New Roman"/>
                          <a:cs typeface="Times New Roman"/>
                        </a:rPr>
                        <a:t>ACUMULADA</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45274">
                <a:tc>
                  <a:txBody>
                    <a:bodyPr/>
                    <a:lstStyle/>
                    <a:p>
                      <a:pPr algn="l">
                        <a:spcBef>
                          <a:spcPts val="200"/>
                        </a:spcBef>
                        <a:spcAft>
                          <a:spcPts val="200"/>
                        </a:spcAft>
                      </a:pPr>
                      <a:r>
                        <a:rPr lang="es-ES_tradnl" sz="1400" b="1" dirty="0" smtClean="0">
                          <a:latin typeface="Arial"/>
                          <a:ea typeface="Times New Roman"/>
                          <a:cs typeface="Times New Roman"/>
                        </a:rPr>
                        <a:t>Desde 1/5/N</a:t>
                      </a:r>
                    </a:p>
                    <a:p>
                      <a:pPr algn="l">
                        <a:spcBef>
                          <a:spcPts val="200"/>
                        </a:spcBef>
                        <a:spcAft>
                          <a:spcPts val="200"/>
                        </a:spcAft>
                      </a:pPr>
                      <a:r>
                        <a:rPr lang="es-ES_tradnl" sz="1400" b="1" dirty="0" smtClean="0">
                          <a:latin typeface="Arial"/>
                          <a:ea typeface="Times New Roman"/>
                          <a:cs typeface="Times New Roman"/>
                        </a:rPr>
                        <a:t>(8 meses)</a:t>
                      </a:r>
                      <a:endParaRPr lang="es-ES_tradnl" sz="14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Arial"/>
                          <a:ea typeface="Times New Roman"/>
                          <a:cs typeface="Times New Roman"/>
                        </a:rPr>
                        <a:t>N</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tabLst>
                          <a:tab pos="1008380" algn="r"/>
                        </a:tabLst>
                      </a:pPr>
                      <a:r>
                        <a:rPr lang="es-ES_tradnl" sz="1400" b="1" dirty="0">
                          <a:solidFill>
                            <a:srgbClr val="0000FF"/>
                          </a:solidFill>
                          <a:latin typeface="Arial"/>
                          <a:ea typeface="Times New Roman"/>
                          <a:cs typeface="Times New Roman"/>
                        </a:rPr>
                        <a:t>	150.000,00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Arial"/>
                          <a:ea typeface="Times New Roman"/>
                          <a:cs typeface="Times New Roman"/>
                        </a:rPr>
                        <a:t>10% x</a:t>
                      </a:r>
                      <a:r>
                        <a:rPr lang="es-ES_tradnl" sz="1400" b="1" baseline="0" dirty="0" smtClean="0">
                          <a:solidFill>
                            <a:srgbClr val="0000FF"/>
                          </a:solidFill>
                          <a:latin typeface="Arial"/>
                          <a:ea typeface="Times New Roman"/>
                          <a:cs typeface="Times New Roman"/>
                        </a:rPr>
                        <a:t> 8/12</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10.000,00</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10.000,00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40194">
                <a:tc>
                  <a:txBody>
                    <a:bodyPr/>
                    <a:lstStyle/>
                    <a:p>
                      <a:pPr algn="l">
                        <a:spcBef>
                          <a:spcPts val="200"/>
                        </a:spcBef>
                        <a:spcAft>
                          <a:spcPts val="200"/>
                        </a:spcAft>
                      </a:pPr>
                      <a:r>
                        <a:rPr lang="es-ES_tradnl" sz="1400" b="1" dirty="0" smtClean="0">
                          <a:latin typeface="Arial"/>
                          <a:ea typeface="Times New Roman"/>
                          <a:cs typeface="Times New Roman"/>
                        </a:rPr>
                        <a:t>año completo</a:t>
                      </a:r>
                      <a:endParaRPr lang="es-ES_tradnl" sz="14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Arial"/>
                          <a:ea typeface="Times New Roman"/>
                          <a:cs typeface="Times New Roman"/>
                        </a:rPr>
                        <a:t>N+1</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Arial"/>
                          <a:ea typeface="Times New Roman"/>
                          <a:cs typeface="Times New Roman"/>
                        </a:rPr>
                        <a:t>10</a:t>
                      </a:r>
                      <a:r>
                        <a:rPr lang="es-ES_tradnl" sz="1400" b="1" dirty="0">
                          <a:solidFill>
                            <a:srgbClr val="0000FF"/>
                          </a:solidFill>
                          <a:latin typeface="Arial"/>
                          <a:ea typeface="Times New Roman"/>
                          <a:cs typeface="Times New Roman"/>
                        </a:rPr>
                        <a:t>%</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15.000,00</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25.000,00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4572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N+2</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Arial"/>
                          <a:ea typeface="Times New Roman"/>
                          <a:cs typeface="Times New Roman"/>
                        </a:rPr>
                        <a:t>10</a:t>
                      </a:r>
                      <a:r>
                        <a:rPr lang="es-ES_tradnl" sz="1400" b="1" dirty="0">
                          <a:solidFill>
                            <a:srgbClr val="0000FF"/>
                          </a:solidFill>
                          <a:latin typeface="Arial"/>
                          <a:ea typeface="Times New Roman"/>
                          <a:cs typeface="Times New Roman"/>
                        </a:rPr>
                        <a:t>%</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40.000.00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810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N+3</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Arial"/>
                          <a:ea typeface="Times New Roman"/>
                          <a:cs typeface="Times New Roman"/>
                        </a:rPr>
                        <a:t>10</a:t>
                      </a:r>
                      <a:r>
                        <a:rPr lang="es-ES_tradnl" sz="1400" b="1" dirty="0">
                          <a:solidFill>
                            <a:srgbClr val="0000FF"/>
                          </a:solidFill>
                          <a:latin typeface="Arial"/>
                          <a:ea typeface="Times New Roman"/>
                          <a:cs typeface="Times New Roman"/>
                        </a:rPr>
                        <a:t>%</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55.000,00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445492">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N+4</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70.000,00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57366">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N+5</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85.000,00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956857694"/>
                  </a:ext>
                </a:extLst>
              </a:tr>
              <a:tr h="4572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N+6</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100.000,00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26604821"/>
                  </a:ext>
                </a:extLst>
              </a:tr>
              <a:tr h="3810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N+7</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115.000,00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206884871"/>
                  </a:ext>
                </a:extLst>
              </a:tr>
              <a:tr h="3810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N+8</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130.000,00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658625855"/>
                  </a:ext>
                </a:extLst>
              </a:tr>
              <a:tr h="3810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N+9</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145.000,00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142064281"/>
                  </a:ext>
                </a:extLst>
              </a:tr>
              <a:tr h="5334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es-ES_tradnl" sz="1400" b="1" dirty="0" smtClean="0">
                          <a:latin typeface="+mn-lt"/>
                          <a:ea typeface="Times New Roman"/>
                          <a:cs typeface="Times New Roman"/>
                        </a:rPr>
                        <a:t>hasta 30/4/N+10</a:t>
                      </a:r>
                    </a:p>
                    <a:p>
                      <a:pPr marL="0" marR="0" lvl="0" indent="0" algn="l" defTabSz="914400" rtl="0" eaLnBrk="1" fontAlgn="auto" latinLnBrk="0" hangingPunct="1">
                        <a:lnSpc>
                          <a:spcPct val="100000"/>
                        </a:lnSpc>
                        <a:spcBef>
                          <a:spcPts val="200"/>
                        </a:spcBef>
                        <a:spcAft>
                          <a:spcPts val="200"/>
                        </a:spcAft>
                        <a:buClrTx/>
                        <a:buSzTx/>
                        <a:buFontTx/>
                        <a:buNone/>
                        <a:tabLst/>
                        <a:defRPr/>
                      </a:pPr>
                      <a:r>
                        <a:rPr lang="es-ES_tradnl" sz="1400" b="1" dirty="0" smtClean="0">
                          <a:latin typeface="+mn-lt"/>
                          <a:ea typeface="Times New Roman"/>
                          <a:cs typeface="Times New Roman"/>
                        </a:rPr>
                        <a:t>(4</a:t>
                      </a:r>
                      <a:r>
                        <a:rPr lang="es-ES_tradnl" sz="1400" b="1" baseline="0" dirty="0" smtClean="0">
                          <a:latin typeface="+mn-lt"/>
                          <a:ea typeface="Times New Roman"/>
                          <a:cs typeface="Times New Roman"/>
                        </a:rPr>
                        <a:t> meses)</a:t>
                      </a:r>
                      <a:endParaRPr lang="es-ES_tradnl" sz="1400" b="1"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N+10</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defRPr/>
                      </a:pPr>
                      <a:r>
                        <a:rPr lang="es-ES_tradnl" sz="1400" b="1" dirty="0" smtClean="0">
                          <a:solidFill>
                            <a:srgbClr val="0000FF"/>
                          </a:solidFill>
                          <a:latin typeface="+mn-lt"/>
                          <a:ea typeface="Times New Roman"/>
                          <a:cs typeface="Times New Roman"/>
                        </a:rPr>
                        <a:t>10% x</a:t>
                      </a:r>
                      <a:r>
                        <a:rPr lang="es-ES_tradnl" sz="1400" b="1" baseline="0" dirty="0" smtClean="0">
                          <a:solidFill>
                            <a:srgbClr val="0000FF"/>
                          </a:solidFill>
                          <a:latin typeface="+mn-lt"/>
                          <a:ea typeface="Times New Roman"/>
                          <a:cs typeface="Times New Roman"/>
                        </a:rPr>
                        <a:t> 4/12</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72185" algn="r"/>
                        </a:tabLst>
                        <a:defRPr/>
                      </a:pPr>
                      <a:r>
                        <a:rPr lang="es-ES_tradnl" sz="1400" b="1" dirty="0" smtClean="0">
                          <a:solidFill>
                            <a:srgbClr val="0000FF"/>
                          </a:solidFill>
                          <a:latin typeface="+mn-lt"/>
                          <a:ea typeface="Times New Roman"/>
                          <a:cs typeface="Times New Roman"/>
                        </a:rPr>
                        <a:t>	150.000,00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440891357"/>
                  </a:ext>
                </a:extLst>
              </a:tr>
            </a:tbl>
          </a:graphicData>
        </a:graphic>
      </p:graphicFrame>
      <p:sp>
        <p:nvSpPr>
          <p:cNvPr id="7"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1 – </a:t>
            </a:r>
            <a:r>
              <a:rPr lang="es-ES" sz="2400" u="sng" dirty="0" smtClean="0">
                <a:solidFill>
                  <a:srgbClr val="FF0000"/>
                </a:solidFill>
                <a:latin typeface="+mn-lt"/>
              </a:rPr>
              <a:t>Solución-A-2</a:t>
            </a:r>
            <a:r>
              <a:rPr lang="es-ES" sz="2400" dirty="0" smtClean="0">
                <a:solidFill>
                  <a:srgbClr val="FF0000"/>
                </a:solidFill>
                <a:latin typeface="+mn-lt"/>
              </a:rPr>
              <a:t> </a:t>
            </a:r>
            <a:r>
              <a:rPr lang="es-ES_tradnl" sz="2400" i="1" u="sng" dirty="0">
                <a:solidFill>
                  <a:srgbClr val="FF00FF"/>
                </a:solidFill>
              </a:rPr>
              <a:t>CASO GENERAL</a:t>
            </a:r>
            <a:endParaRPr lang="es-ES_tradnl" sz="2400" i="1" dirty="0" smtClean="0">
              <a:solidFill>
                <a:srgbClr val="FF0000"/>
              </a:solidFill>
              <a:latin typeface="+mn-lt"/>
            </a:endParaRP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tablas (PM </a:t>
            </a:r>
            <a:r>
              <a:rPr lang="es-ES_tradnl" sz="2400" u="sng" dirty="0" smtClean="0">
                <a:solidFill>
                  <a:srgbClr val="0000FF"/>
                </a:solidFill>
                <a:latin typeface="Arial" panose="020B0604020202020204" pitchFamily="34" charset="0"/>
              </a:rPr>
              <a:t>→ cm: 10%</a:t>
            </a:r>
            <a:r>
              <a:rPr lang="es-ES_tradnl" sz="2400" u="sng" dirty="0" smtClean="0">
                <a:solidFill>
                  <a:srgbClr val="0000FF"/>
                </a:solidFill>
                <a:latin typeface="+mn-lt"/>
              </a:rPr>
              <a:t>)</a:t>
            </a:r>
            <a:r>
              <a:rPr lang="es-ES" sz="2400" dirty="0" smtClean="0">
                <a:solidFill>
                  <a:srgbClr val="FF0000"/>
                </a:solidFill>
                <a:latin typeface="+mn-lt"/>
              </a:rPr>
              <a:t>  Art. 12.a) LIS y 4 RIS </a:t>
            </a:r>
            <a:endParaRPr lang="es-ES" sz="2400" u="sng" dirty="0">
              <a:solidFill>
                <a:srgbClr val="FF0000"/>
              </a:solidFill>
              <a:latin typeface="+mn-lt"/>
            </a:endParaRPr>
          </a:p>
        </p:txBody>
      </p:sp>
    </p:spTree>
    <p:extLst>
      <p:ext uri="{BB962C8B-B14F-4D97-AF65-F5344CB8AC3E}">
        <p14:creationId xmlns="" xmlns:p14="http://schemas.microsoft.com/office/powerpoint/2010/main" val="1523694416"/>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123</a:t>
            </a:fld>
            <a:endParaRPr lang="es-ES"/>
          </a:p>
        </p:txBody>
      </p:sp>
      <p:sp>
        <p:nvSpPr>
          <p:cNvPr id="12" name="11 CuadroTexto"/>
          <p:cNvSpPr txBox="1"/>
          <p:nvPr/>
        </p:nvSpPr>
        <p:spPr>
          <a:xfrm>
            <a:off x="56456" y="908720"/>
            <a:ext cx="9829800" cy="3862596"/>
          </a:xfrm>
          <a:prstGeom prst="rect">
            <a:avLst/>
          </a:prstGeom>
          <a:noFill/>
        </p:spPr>
        <p:txBody>
          <a:bodyPr wrap="square" rtlCol="0">
            <a:spAutoFit/>
          </a:bodyPr>
          <a:lstStyle/>
          <a:p>
            <a:endParaRPr lang="es-ES_tradnl" sz="800" b="0" u="sng" dirty="0" smtClean="0">
              <a:latin typeface="+mn-lt"/>
            </a:endParaRPr>
          </a:p>
          <a:p>
            <a:pPr algn="ctr"/>
            <a:r>
              <a:rPr lang="es-ES_tradnl" u="sng" dirty="0" smtClean="0">
                <a:solidFill>
                  <a:srgbClr val="FFFF00"/>
                </a:solidFill>
                <a:latin typeface="+mn-lt"/>
              </a:rPr>
              <a:t>Solución:</a:t>
            </a:r>
          </a:p>
          <a:p>
            <a:pPr marL="457200" lvl="0" indent="-457200">
              <a:buFont typeface="+mj-lt"/>
              <a:buAutoNum type="alphaUcPeriod" startAt="2"/>
            </a:pPr>
            <a:r>
              <a:rPr lang="es-ES_tradnl" u="sng" dirty="0">
                <a:solidFill>
                  <a:srgbClr val="FFCCFF"/>
                </a:solidFill>
                <a:latin typeface="+mn-lt"/>
              </a:rPr>
              <a:t>Caso de ERD: (art. 103 LIS)</a:t>
            </a:r>
          </a:p>
          <a:p>
            <a:pPr marL="342900" lvl="0" indent="-342900">
              <a:buFont typeface="Wingdings" pitchFamily="2" charset="2"/>
              <a:buChar char="v"/>
            </a:pPr>
            <a:r>
              <a:rPr lang="es-ES_tradnl" sz="1800" b="0" u="sng" dirty="0" smtClean="0">
                <a:latin typeface="+mn-lt"/>
              </a:rPr>
              <a:t>Se multiplica por 2</a:t>
            </a:r>
            <a:r>
              <a:rPr lang="es-ES_tradnl" sz="1800" b="0" dirty="0" smtClean="0">
                <a:latin typeface="+mn-lt"/>
              </a:rPr>
              <a:t> el coeficiente máximo: </a:t>
            </a:r>
            <a:r>
              <a:rPr lang="es-ES_tradnl" sz="1800" dirty="0" smtClean="0">
                <a:solidFill>
                  <a:srgbClr val="FFFF00"/>
                </a:solidFill>
                <a:latin typeface="+mn-lt"/>
              </a:rPr>
              <a:t>2 </a:t>
            </a:r>
            <a:r>
              <a:rPr lang="es-ES_tradnl" sz="1800" dirty="0">
                <a:solidFill>
                  <a:srgbClr val="FFFF00"/>
                </a:solidFill>
                <a:latin typeface="+mn-lt"/>
              </a:rPr>
              <a:t>X</a:t>
            </a:r>
            <a:r>
              <a:rPr lang="es-ES_tradnl" sz="1800" b="0" dirty="0">
                <a:latin typeface="+mn-lt"/>
              </a:rPr>
              <a:t> </a:t>
            </a:r>
            <a:r>
              <a:rPr lang="es-ES_tradnl" sz="1800" dirty="0">
                <a:solidFill>
                  <a:srgbClr val="FFFF00"/>
                </a:solidFill>
                <a:latin typeface="+mn-lt"/>
              </a:rPr>
              <a:t>20% = 40%</a:t>
            </a:r>
            <a:endParaRPr lang="es-ES_tradnl" sz="500" b="0" dirty="0" smtClean="0">
              <a:latin typeface="+mn-lt"/>
            </a:endParaRPr>
          </a:p>
          <a:p>
            <a:pPr marL="342900" lvl="0" indent="-342900">
              <a:buFont typeface="+mj-lt"/>
              <a:buAutoNum type="alphaLcParenR"/>
            </a:pPr>
            <a:r>
              <a:rPr lang="es-ES_tradnl" sz="1800" b="0" dirty="0">
                <a:latin typeface="+mn-lt"/>
              </a:rPr>
              <a:t>E</a:t>
            </a:r>
            <a:r>
              <a:rPr lang="es-ES_tradnl" sz="1800" b="0" dirty="0" smtClean="0">
                <a:latin typeface="+mn-lt"/>
              </a:rPr>
              <a:t>l </a:t>
            </a:r>
            <a:r>
              <a:rPr lang="es-ES_tradnl" sz="1800" dirty="0" smtClean="0">
                <a:latin typeface="+mn-lt"/>
              </a:rPr>
              <a:t>coeficiente</a:t>
            </a:r>
            <a:r>
              <a:rPr lang="es-ES_tradnl" sz="1800" b="0" dirty="0" smtClean="0">
                <a:latin typeface="+mn-lt"/>
              </a:rPr>
              <a:t> </a:t>
            </a:r>
            <a:r>
              <a:rPr lang="es-ES_tradnl" sz="1800" dirty="0" smtClean="0">
                <a:latin typeface="+mn-lt"/>
              </a:rPr>
              <a:t>máximo (CM)</a:t>
            </a:r>
            <a:r>
              <a:rPr lang="es-ES_tradnl" sz="1800" b="0" dirty="0" smtClean="0">
                <a:latin typeface="+mn-lt"/>
              </a:rPr>
              <a:t> es  el </a:t>
            </a:r>
            <a:r>
              <a:rPr lang="es-ES_tradnl" sz="1800" dirty="0" smtClean="0">
                <a:solidFill>
                  <a:srgbClr val="FFFF00"/>
                </a:solidFill>
                <a:latin typeface="+mn-lt"/>
              </a:rPr>
              <a:t>40%</a:t>
            </a:r>
            <a:r>
              <a:rPr lang="es-ES_tradnl" sz="1800" b="0" dirty="0">
                <a:latin typeface="+mn-lt"/>
              </a:rPr>
              <a:t> </a:t>
            </a:r>
            <a:r>
              <a:rPr lang="es-ES_tradnl" sz="1800" b="0" dirty="0" smtClean="0">
                <a:latin typeface="+mn-lt"/>
              </a:rPr>
              <a:t>→ </a:t>
            </a:r>
            <a:r>
              <a:rPr lang="es-ES_tradnl" sz="1800" b="0" i="1" dirty="0" smtClean="0">
                <a:latin typeface="+mn-lt"/>
              </a:rPr>
              <a:t>“regla del 100”</a:t>
            </a:r>
            <a:r>
              <a:rPr lang="es-ES_tradnl" sz="1800" b="0" dirty="0" smtClean="0">
                <a:latin typeface="+mn-lt"/>
              </a:rPr>
              <a:t> [100/40 = </a:t>
            </a:r>
            <a:r>
              <a:rPr lang="es-ES_tradnl" sz="1800" dirty="0" smtClean="0">
                <a:solidFill>
                  <a:srgbClr val="FFFF00"/>
                </a:solidFill>
                <a:latin typeface="+mn-lt"/>
              </a:rPr>
              <a:t>2,5 años</a:t>
            </a:r>
            <a:r>
              <a:rPr lang="es-ES_tradnl" sz="1800" b="0" dirty="0" smtClean="0">
                <a:latin typeface="+mn-lt"/>
              </a:rPr>
              <a:t>]</a:t>
            </a:r>
          </a:p>
          <a:p>
            <a:pPr marL="342900" indent="-342900">
              <a:buFont typeface="+mj-lt"/>
              <a:buAutoNum type="alphaLcParenR"/>
            </a:pPr>
            <a:r>
              <a:rPr lang="es-ES_tradnl" sz="1800" b="0" dirty="0">
                <a:latin typeface="+mn-lt"/>
              </a:rPr>
              <a:t>Período Máximo (PM</a:t>
            </a:r>
            <a:r>
              <a:rPr lang="es-ES_tradnl" sz="1800" b="0" dirty="0" smtClean="0">
                <a:latin typeface="+mn-lt"/>
              </a:rPr>
              <a:t>) es </a:t>
            </a:r>
            <a:r>
              <a:rPr lang="es-ES_tradnl" sz="1800" dirty="0">
                <a:solidFill>
                  <a:srgbClr val="FFFF00"/>
                </a:solidFill>
                <a:latin typeface="+mn-lt"/>
              </a:rPr>
              <a:t>10 </a:t>
            </a:r>
            <a:r>
              <a:rPr lang="es-ES_tradnl" sz="1800" dirty="0" smtClean="0">
                <a:solidFill>
                  <a:srgbClr val="FFFF00"/>
                </a:solidFill>
                <a:latin typeface="+mn-lt"/>
              </a:rPr>
              <a:t>años </a:t>
            </a:r>
            <a:r>
              <a:rPr lang="es-ES_tradnl" sz="1800" b="0" dirty="0">
                <a:latin typeface="+mn-lt"/>
              </a:rPr>
              <a:t>→ </a:t>
            </a:r>
            <a:r>
              <a:rPr lang="es-ES_tradnl" sz="1800" b="0" i="1" dirty="0">
                <a:latin typeface="+mn-lt"/>
              </a:rPr>
              <a:t>“regla del 100” </a:t>
            </a:r>
            <a:r>
              <a:rPr lang="es-ES_tradnl" sz="1800" b="0" dirty="0">
                <a:latin typeface="+mn-lt"/>
              </a:rPr>
              <a:t>[</a:t>
            </a:r>
            <a:r>
              <a:rPr lang="es-ES_tradnl" sz="1800" b="0" dirty="0" smtClean="0">
                <a:latin typeface="+mn-lt"/>
              </a:rPr>
              <a:t>100/10 </a:t>
            </a:r>
            <a:r>
              <a:rPr lang="es-ES_tradnl" sz="1800" b="0" dirty="0">
                <a:latin typeface="+mn-lt"/>
              </a:rPr>
              <a:t>= </a:t>
            </a:r>
            <a:r>
              <a:rPr lang="es-ES_tradnl" sz="1800" dirty="0" smtClean="0">
                <a:solidFill>
                  <a:srgbClr val="FFFF00"/>
                </a:solidFill>
                <a:latin typeface="+mn-lt"/>
              </a:rPr>
              <a:t>10%</a:t>
            </a:r>
            <a:r>
              <a:rPr lang="es-ES_tradnl" sz="1800" b="0" dirty="0" smtClean="0">
                <a:latin typeface="+mn-lt"/>
              </a:rPr>
              <a:t>]</a:t>
            </a:r>
            <a:endParaRPr lang="es-ES_tradnl" sz="1800" b="0" dirty="0">
              <a:latin typeface="+mn-lt"/>
            </a:endParaRPr>
          </a:p>
          <a:p>
            <a:pPr marL="342900" lvl="0" indent="-342900">
              <a:buFont typeface="Wingdings" pitchFamily="2" charset="2"/>
              <a:buChar char="v"/>
            </a:pPr>
            <a:endParaRPr lang="es-ES_tradnl" sz="800" b="0" dirty="0" smtClean="0">
              <a:latin typeface="+mn-lt"/>
            </a:endParaRPr>
          </a:p>
          <a:p>
            <a:pPr marL="342900" lvl="0" indent="-342900">
              <a:buFont typeface="+mj-lt"/>
              <a:buAutoNum type="arabicParenR"/>
            </a:pPr>
            <a:r>
              <a:rPr lang="es-ES_tradnl" sz="1800" b="0" u="sng" dirty="0" smtClean="0">
                <a:solidFill>
                  <a:srgbClr val="FFFF00"/>
                </a:solidFill>
                <a:latin typeface="+mn-lt"/>
              </a:rPr>
              <a:t>Intervalos en %:</a:t>
            </a:r>
            <a:r>
              <a:rPr lang="es-ES_tradnl" sz="1800" b="0" dirty="0" smtClean="0">
                <a:latin typeface="+mn-lt"/>
              </a:rPr>
              <a:t> [</a:t>
            </a:r>
            <a:r>
              <a:rPr lang="es-ES_tradnl" sz="1800" dirty="0" smtClean="0">
                <a:solidFill>
                  <a:srgbClr val="FFFF00"/>
                </a:solidFill>
                <a:latin typeface="+mn-lt"/>
              </a:rPr>
              <a:t>40%</a:t>
            </a:r>
            <a:r>
              <a:rPr lang="es-ES_tradnl" sz="1800" b="0" dirty="0" smtClean="0">
                <a:latin typeface="+mn-lt"/>
              </a:rPr>
              <a:t> hasta </a:t>
            </a:r>
            <a:r>
              <a:rPr lang="es-ES_tradnl" sz="1800" dirty="0" smtClean="0">
                <a:solidFill>
                  <a:srgbClr val="FFFF00"/>
                </a:solidFill>
                <a:latin typeface="+mn-lt"/>
              </a:rPr>
              <a:t>10%</a:t>
            </a:r>
            <a:r>
              <a:rPr lang="es-ES_tradnl" sz="1800" b="0" dirty="0" smtClean="0">
                <a:latin typeface="+mn-lt"/>
              </a:rPr>
              <a:t>]</a:t>
            </a:r>
          </a:p>
          <a:p>
            <a:pPr marL="342900" lvl="0" indent="-342900">
              <a:buFont typeface="+mj-lt"/>
              <a:buAutoNum type="arabicParenR"/>
            </a:pPr>
            <a:r>
              <a:rPr lang="es-ES_tradnl" sz="1800" b="0" u="sng" dirty="0" smtClean="0">
                <a:solidFill>
                  <a:srgbClr val="FFFF00"/>
                </a:solidFill>
                <a:latin typeface="+mn-lt"/>
              </a:rPr>
              <a:t>Intervalos en años:</a:t>
            </a:r>
            <a:r>
              <a:rPr lang="es-ES_tradnl" sz="1800" b="0" dirty="0" smtClean="0">
                <a:latin typeface="+mn-lt"/>
              </a:rPr>
              <a:t> [</a:t>
            </a:r>
            <a:r>
              <a:rPr lang="es-ES_tradnl" sz="1800" dirty="0" smtClean="0">
                <a:solidFill>
                  <a:srgbClr val="FFFF00"/>
                </a:solidFill>
                <a:latin typeface="+mn-lt"/>
              </a:rPr>
              <a:t>2,5 años </a:t>
            </a:r>
            <a:r>
              <a:rPr lang="es-ES_tradnl" sz="1800" b="0" dirty="0" smtClean="0">
                <a:latin typeface="+mn-lt"/>
              </a:rPr>
              <a:t>hasta </a:t>
            </a:r>
            <a:r>
              <a:rPr lang="es-ES_tradnl" sz="1800" dirty="0" smtClean="0">
                <a:solidFill>
                  <a:srgbClr val="FFFF00"/>
                </a:solidFill>
                <a:latin typeface="+mn-lt"/>
              </a:rPr>
              <a:t>10 años</a:t>
            </a:r>
            <a:r>
              <a:rPr lang="es-ES_tradnl" sz="1800" b="0" dirty="0" smtClean="0">
                <a:latin typeface="+mn-lt"/>
              </a:rPr>
              <a:t>]</a:t>
            </a:r>
          </a:p>
          <a:p>
            <a:pPr marL="342900" lvl="0" indent="-342900">
              <a:buFont typeface="Wingdings" pitchFamily="2" charset="2"/>
              <a:buChar char="v"/>
            </a:pPr>
            <a:endParaRPr lang="es-ES_tradnl" sz="900" b="0" dirty="0" smtClean="0">
              <a:latin typeface="+mn-lt"/>
            </a:endParaRPr>
          </a:p>
          <a:p>
            <a:pPr marL="342900" lvl="0" indent="-342900">
              <a:buFont typeface="+mj-lt"/>
              <a:buAutoNum type="alphaLcParenR"/>
            </a:pPr>
            <a:r>
              <a:rPr lang="es-ES_tradnl" sz="1800" u="sng" dirty="0" smtClean="0">
                <a:solidFill>
                  <a:srgbClr val="FFFF00"/>
                </a:solidFill>
                <a:latin typeface="+mn-lt"/>
              </a:rPr>
              <a:t>Máximo de amortización</a:t>
            </a:r>
            <a:r>
              <a:rPr lang="es-ES_tradnl" sz="1800" b="0" dirty="0" smtClean="0">
                <a:latin typeface="+mn-lt"/>
              </a:rPr>
              <a:t>: </a:t>
            </a:r>
            <a:r>
              <a:rPr lang="es-ES_tradnl" sz="1800" dirty="0" smtClean="0">
                <a:solidFill>
                  <a:srgbClr val="FFFF00"/>
                </a:solidFill>
                <a:latin typeface="+mn-lt"/>
              </a:rPr>
              <a:t>40%</a:t>
            </a:r>
            <a:r>
              <a:rPr lang="es-ES_tradnl" sz="1800" b="0" dirty="0" smtClean="0">
                <a:latin typeface="+mn-lt"/>
              </a:rPr>
              <a:t> s/ 150.000 = 60.000 € si es año completo; el año N son 8 meses → 8/12 x 60.000 = 40.000 €. </a:t>
            </a:r>
          </a:p>
          <a:p>
            <a:pPr marL="342900" lvl="0" indent="-342900">
              <a:buFont typeface="Wingdings" panose="05000000000000000000" pitchFamily="2" charset="2"/>
              <a:buChar char="Ø"/>
            </a:pPr>
            <a:r>
              <a:rPr lang="es-ES_tradnl" sz="1800" u="sng" dirty="0" smtClean="0">
                <a:latin typeface="+mn-lt"/>
              </a:rPr>
              <a:t>No</a:t>
            </a:r>
            <a:r>
              <a:rPr lang="es-ES_tradnl" sz="1800" b="0" dirty="0" smtClean="0">
                <a:latin typeface="+mn-lt"/>
              </a:rPr>
              <a:t>  se puede amortizar </a:t>
            </a:r>
            <a:r>
              <a:rPr lang="es-ES_tradnl" sz="1800" b="0" u="sng" dirty="0" smtClean="0">
                <a:latin typeface="+mn-lt"/>
              </a:rPr>
              <a:t>después del fin de la vida útil</a:t>
            </a:r>
            <a:r>
              <a:rPr lang="es-ES_tradnl" sz="1800" b="0" dirty="0" smtClean="0">
                <a:latin typeface="+mn-lt"/>
              </a:rPr>
              <a:t> que, en este caso, son 10 años (PM)</a:t>
            </a:r>
          </a:p>
          <a:p>
            <a:pPr marL="342900" indent="-342900">
              <a:buFont typeface="+mj-lt"/>
              <a:buAutoNum type="alphaLcParenR" startAt="2"/>
            </a:pPr>
            <a:r>
              <a:rPr lang="es-ES_tradnl" sz="1800" u="sng" dirty="0" smtClean="0">
                <a:solidFill>
                  <a:srgbClr val="FFFF00"/>
                </a:solidFill>
                <a:latin typeface="+mn-lt"/>
              </a:rPr>
              <a:t>mínimo, utilizando PM</a:t>
            </a:r>
            <a:r>
              <a:rPr lang="es-ES_tradnl" sz="1800" b="0" dirty="0" smtClean="0">
                <a:latin typeface="+mn-lt"/>
              </a:rPr>
              <a:t>: 10% s/ 150.000 = 15.000 € </a:t>
            </a:r>
            <a:r>
              <a:rPr lang="es-ES_tradnl" sz="1800" b="0" dirty="0">
                <a:latin typeface="+mn-lt"/>
              </a:rPr>
              <a:t>si es año </a:t>
            </a:r>
            <a:r>
              <a:rPr lang="es-ES_tradnl" sz="1800" b="0" dirty="0" smtClean="0">
                <a:latin typeface="+mn-lt"/>
              </a:rPr>
              <a:t>completo; el año N </a:t>
            </a:r>
            <a:r>
              <a:rPr lang="es-ES_tradnl" sz="1800" b="0" dirty="0">
                <a:latin typeface="+mn-lt"/>
              </a:rPr>
              <a:t>son 8 meses </a:t>
            </a:r>
            <a:r>
              <a:rPr lang="es-ES_tradnl" sz="1800" b="0" dirty="0" smtClean="0">
                <a:latin typeface="+mn-lt"/>
              </a:rPr>
              <a:t>→ 8/12 </a:t>
            </a:r>
            <a:r>
              <a:rPr lang="es-ES_tradnl" sz="1800" b="0" dirty="0">
                <a:latin typeface="+mn-lt"/>
              </a:rPr>
              <a:t>x </a:t>
            </a:r>
            <a:r>
              <a:rPr lang="es-ES_tradnl" sz="1800" b="0" dirty="0" smtClean="0">
                <a:latin typeface="+mn-lt"/>
              </a:rPr>
              <a:t>15.000 </a:t>
            </a:r>
            <a:r>
              <a:rPr lang="es-ES_tradnl" sz="1800" b="0" dirty="0">
                <a:latin typeface="+mn-lt"/>
              </a:rPr>
              <a:t>= </a:t>
            </a:r>
            <a:r>
              <a:rPr lang="es-ES_tradnl" sz="1800" b="0" dirty="0" smtClean="0">
                <a:latin typeface="+mn-lt"/>
              </a:rPr>
              <a:t>10.000 </a:t>
            </a:r>
            <a:r>
              <a:rPr lang="es-ES_tradnl" sz="1800" b="0" dirty="0">
                <a:latin typeface="+mn-lt"/>
              </a:rPr>
              <a:t>€. </a:t>
            </a:r>
            <a:r>
              <a:rPr lang="es-ES_tradnl" sz="1800" b="0" dirty="0" smtClean="0">
                <a:latin typeface="+mn-lt"/>
              </a:rPr>
              <a:t>     </a:t>
            </a:r>
            <a:r>
              <a:rPr lang="es-ES_tradnl" sz="1800" u="sng" dirty="0" smtClean="0">
                <a:solidFill>
                  <a:srgbClr val="FFFF00"/>
                </a:solidFill>
                <a:latin typeface="+mn-lt"/>
              </a:rPr>
              <a:t>Ver cuadros páginas siguientes</a:t>
            </a:r>
            <a:r>
              <a:rPr lang="es-ES_tradnl" sz="1800" b="0" dirty="0" smtClean="0">
                <a:solidFill>
                  <a:srgbClr val="FFFF00"/>
                </a:solidFill>
                <a:latin typeface="+mn-lt"/>
              </a:rPr>
              <a:t>: →</a:t>
            </a:r>
            <a:endParaRPr lang="es-ES_tradnl" sz="1800" b="0" dirty="0">
              <a:solidFill>
                <a:srgbClr val="FFFF00"/>
              </a:solidFill>
              <a:latin typeface="+mn-lt"/>
            </a:endParaRPr>
          </a:p>
        </p:txBody>
      </p:sp>
      <p:sp>
        <p:nvSpPr>
          <p:cNvPr id="5"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1 – </a:t>
            </a:r>
            <a:r>
              <a:rPr lang="es-ES" sz="2400" u="sng" dirty="0" smtClean="0">
                <a:solidFill>
                  <a:srgbClr val="FF0000"/>
                </a:solidFill>
                <a:latin typeface="+mn-lt"/>
              </a:rPr>
              <a:t>Solución-B-1</a:t>
            </a:r>
            <a:r>
              <a:rPr lang="es-ES" sz="2400" dirty="0" smtClean="0">
                <a:solidFill>
                  <a:srgbClr val="FF0000"/>
                </a:solidFill>
                <a:latin typeface="+mn-lt"/>
              </a:rPr>
              <a:t> </a:t>
            </a:r>
            <a:r>
              <a:rPr lang="es-ES_tradnl" sz="2400" i="1" dirty="0" smtClean="0">
                <a:solidFill>
                  <a:srgbClr val="FF0000"/>
                </a:solidFill>
                <a:latin typeface="+mn-lt"/>
              </a:rPr>
              <a:t>  </a:t>
            </a:r>
            <a:r>
              <a:rPr lang="es-ES_tradnl" sz="2400" i="1" u="sng" dirty="0" smtClean="0">
                <a:solidFill>
                  <a:srgbClr val="FF00FF"/>
                </a:solidFill>
              </a:rPr>
              <a:t>Caso ERD</a:t>
            </a:r>
            <a:r>
              <a:rPr lang="es-ES_tradnl" sz="2400" i="1" dirty="0" smtClean="0">
                <a:solidFill>
                  <a:srgbClr val="FF0000"/>
                </a:solidFill>
                <a:latin typeface="+mn-lt"/>
              </a:rPr>
              <a:t> </a:t>
            </a:r>
            <a:r>
              <a:rPr lang="es-ES_tradnl" sz="2400" i="1" dirty="0" smtClean="0">
                <a:solidFill>
                  <a:srgbClr val="FF00FF"/>
                </a:solidFill>
                <a:latin typeface="+mn-lt"/>
              </a:rPr>
              <a:t>y </a:t>
            </a:r>
            <a:r>
              <a:rPr lang="es-ES_tradnl" sz="2400" i="1" u="sng" dirty="0" smtClean="0">
                <a:solidFill>
                  <a:srgbClr val="FF00FF"/>
                </a:solidFill>
                <a:latin typeface="+mn-lt"/>
              </a:rPr>
              <a:t>caso de Usados</a:t>
            </a: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tablas (CM: 40%)</a:t>
            </a:r>
            <a:r>
              <a:rPr lang="es-ES" sz="2400" dirty="0" smtClean="0">
                <a:solidFill>
                  <a:srgbClr val="FF0000"/>
                </a:solidFill>
                <a:latin typeface="+mn-lt"/>
              </a:rPr>
              <a:t>  Art. 103 LIS y 4.3 RIS </a:t>
            </a:r>
            <a:endParaRPr lang="es-ES" sz="2400" u="sng" dirty="0">
              <a:solidFill>
                <a:srgbClr val="FF0000"/>
              </a:solidFill>
              <a:latin typeface="+mn-lt"/>
            </a:endParaRPr>
          </a:p>
        </p:txBody>
      </p:sp>
      <p:graphicFrame>
        <p:nvGraphicFramePr>
          <p:cNvPr id="7" name="5 Tabla"/>
          <p:cNvGraphicFramePr>
            <a:graphicFrameLocks noGrp="1"/>
          </p:cNvGraphicFramePr>
          <p:nvPr>
            <p:extLst>
              <p:ext uri="{D42A27DB-BD31-4B8C-83A1-F6EECF244321}">
                <p14:modId xmlns="" xmlns:p14="http://schemas.microsoft.com/office/powerpoint/2010/main" val="3810765367"/>
              </p:ext>
            </p:extLst>
          </p:nvPr>
        </p:nvGraphicFramePr>
        <p:xfrm>
          <a:off x="416496" y="5959936"/>
          <a:ext cx="8184977" cy="853440"/>
        </p:xfrm>
        <a:graphic>
          <a:graphicData uri="http://schemas.openxmlformats.org/drawingml/2006/table">
            <a:tbl>
              <a:tblPr firstRow="1" bandRow="1">
                <a:tableStyleId>{5C22544A-7EE6-4342-B048-85BDC9FD1C3A}</a:tableStyleId>
              </a:tblPr>
              <a:tblGrid>
                <a:gridCol w="8184977">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Bienes adquiridos</a:t>
                      </a:r>
                      <a:r>
                        <a:rPr lang="es-ES_tradnl" sz="1800" b="1" kern="1200" dirty="0" smtClean="0">
                          <a:solidFill>
                            <a:srgbClr val="FF0000"/>
                          </a:solidFill>
                          <a:latin typeface="+mn-lt"/>
                          <a:ea typeface="+mn-ea"/>
                          <a:cs typeface="+mn-cs"/>
                        </a:rPr>
                        <a:t> </a:t>
                      </a:r>
                      <a:r>
                        <a:rPr lang="es-ES_tradnl" sz="1800" b="1" u="sng" kern="1200" dirty="0" smtClean="0">
                          <a:solidFill>
                            <a:srgbClr val="FF0000"/>
                          </a:solidFill>
                          <a:latin typeface="+mn-lt"/>
                          <a:ea typeface="+mn-ea"/>
                          <a:cs typeface="+mn-cs"/>
                        </a:rPr>
                        <a:t>USADOS</a:t>
                      </a:r>
                      <a:r>
                        <a:rPr lang="es-ES_tradnl" sz="1800" b="1" kern="1200" baseline="0" dirty="0" smtClean="0">
                          <a:solidFill>
                            <a:srgbClr val="FF0000"/>
                          </a:solidFill>
                          <a:latin typeface="+mn-lt"/>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dirty="0" smtClean="0">
                          <a:solidFill>
                            <a:srgbClr val="FF00FF"/>
                          </a:solidFill>
                        </a:rPr>
                        <a:t>Sí</a:t>
                      </a:r>
                      <a:r>
                        <a:rPr lang="es-ES_tradnl" sz="1600" baseline="0" dirty="0" smtClean="0">
                          <a:solidFill>
                            <a:srgbClr val="FF00FF"/>
                          </a:solidFill>
                        </a:rPr>
                        <a:t> </a:t>
                      </a:r>
                      <a:r>
                        <a:rPr lang="es-ES_tradnl" sz="1600" dirty="0" smtClean="0">
                          <a:solidFill>
                            <a:srgbClr val="FF00FF"/>
                          </a:solidFill>
                        </a:rPr>
                        <a:t>se puede aplicar al precio de adquisición hasta el</a:t>
                      </a:r>
                      <a:r>
                        <a:rPr lang="es-ES_tradnl" sz="1600" b="1" dirty="0" smtClean="0">
                          <a:solidFill>
                            <a:srgbClr val="FF00FF"/>
                          </a:solidFill>
                        </a:rPr>
                        <a:t> </a:t>
                      </a:r>
                      <a:r>
                        <a:rPr lang="es-ES_tradnl" sz="1600" b="1" u="sng" dirty="0" smtClean="0">
                          <a:solidFill>
                            <a:srgbClr val="FF00FF"/>
                          </a:solidFill>
                        </a:rPr>
                        <a:t>doble</a:t>
                      </a:r>
                      <a:r>
                        <a:rPr lang="es-ES_tradnl" sz="1600" b="1" dirty="0" smtClean="0">
                          <a:solidFill>
                            <a:srgbClr val="FF00FF"/>
                          </a:solidFill>
                        </a:rPr>
                        <a:t> del C. Máximo</a:t>
                      </a:r>
                      <a:r>
                        <a:rPr lang="es-ES_tradnl" sz="1600" dirty="0" smtClean="0">
                          <a:solidFill>
                            <a:srgbClr val="FF00FF"/>
                          </a:solidFill>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dirty="0" smtClean="0">
                          <a:solidFill>
                            <a:srgbClr val="7030A0"/>
                          </a:solidFill>
                        </a:rPr>
                        <a:t>Art. 4.3 RIS </a:t>
                      </a:r>
                      <a:endParaRPr lang="es-ES_tradnl" sz="16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99"/>
                    </a:solidFill>
                  </a:tcPr>
                </a:tc>
                <a:extLst>
                  <a:ext uri="{0D108BD9-81ED-4DB2-BD59-A6C34878D82A}">
                    <a16:rowId xmlns="" xmlns:a16="http://schemas.microsoft.com/office/drawing/2014/main" val="10000"/>
                  </a:ext>
                </a:extLst>
              </a:tr>
            </a:tbl>
          </a:graphicData>
        </a:graphic>
      </p:graphicFrame>
      <p:graphicFrame>
        <p:nvGraphicFramePr>
          <p:cNvPr id="9" name="5 Tabla"/>
          <p:cNvGraphicFramePr>
            <a:graphicFrameLocks noGrp="1"/>
          </p:cNvGraphicFramePr>
          <p:nvPr>
            <p:extLst>
              <p:ext uri="{D42A27DB-BD31-4B8C-83A1-F6EECF244321}">
                <p14:modId xmlns="" xmlns:p14="http://schemas.microsoft.com/office/powerpoint/2010/main" val="862589627"/>
              </p:ext>
            </p:extLst>
          </p:nvPr>
        </p:nvGraphicFramePr>
        <p:xfrm>
          <a:off x="704528" y="4749512"/>
          <a:ext cx="7632848" cy="1127760"/>
        </p:xfrm>
        <a:graphic>
          <a:graphicData uri="http://schemas.openxmlformats.org/drawingml/2006/table">
            <a:tbl>
              <a:tblPr firstRow="1" bandRow="1">
                <a:tableStyleId>{5C22544A-7EE6-4342-B048-85BDC9FD1C3A}</a:tableStyleId>
              </a:tblPr>
              <a:tblGrid>
                <a:gridCol w="7632848">
                  <a:extLst>
                    <a:ext uri="{9D8B030D-6E8A-4147-A177-3AD203B41FA5}">
                      <a16:colId xmlns="" xmlns:a16="http://schemas.microsoft.com/office/drawing/2014/main" val="20000"/>
                    </a:ext>
                  </a:extLst>
                </a:gridCol>
              </a:tblGrid>
              <a:tr h="10701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ERD</a:t>
                      </a:r>
                      <a:r>
                        <a:rPr lang="es-ES_tradnl" sz="1800" b="1" kern="1200" baseline="0" dirty="0" smtClean="0">
                          <a:solidFill>
                            <a:srgbClr val="FF0000"/>
                          </a:solidFill>
                          <a:latin typeface="+mn-lt"/>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800" b="1" kern="1200" baseline="0" dirty="0" smtClean="0">
                          <a:solidFill>
                            <a:srgbClr val="0000FF"/>
                          </a:solidFill>
                          <a:latin typeface="+mn-lt"/>
                          <a:ea typeface="+mn-ea"/>
                          <a:cs typeface="+mn-cs"/>
                        </a:rPr>
                        <a:t>Para bienes Nuevos y Afectos</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dirty="0" smtClean="0">
                          <a:solidFill>
                            <a:srgbClr val="FF00FF"/>
                          </a:solidFill>
                        </a:rPr>
                        <a:t>Sí</a:t>
                      </a:r>
                      <a:r>
                        <a:rPr lang="es-ES_tradnl" sz="1600" baseline="0" dirty="0" smtClean="0">
                          <a:solidFill>
                            <a:srgbClr val="FF00FF"/>
                          </a:solidFill>
                        </a:rPr>
                        <a:t> </a:t>
                      </a:r>
                      <a:r>
                        <a:rPr lang="es-ES_tradnl" sz="1600" dirty="0" smtClean="0">
                          <a:solidFill>
                            <a:srgbClr val="FF00FF"/>
                          </a:solidFill>
                        </a:rPr>
                        <a:t>se puede aplicar al precio de adquisición hasta el</a:t>
                      </a:r>
                      <a:r>
                        <a:rPr lang="es-ES_tradnl" sz="1600" b="1" dirty="0" smtClean="0">
                          <a:solidFill>
                            <a:srgbClr val="FF00FF"/>
                          </a:solidFill>
                        </a:rPr>
                        <a:t> </a:t>
                      </a:r>
                      <a:r>
                        <a:rPr lang="es-ES_tradnl" sz="1600" b="1" u="sng" dirty="0" smtClean="0">
                          <a:solidFill>
                            <a:srgbClr val="FF00FF"/>
                          </a:solidFill>
                        </a:rPr>
                        <a:t>doble</a:t>
                      </a:r>
                      <a:r>
                        <a:rPr lang="es-ES_tradnl" sz="1600" b="1" dirty="0" smtClean="0">
                          <a:solidFill>
                            <a:srgbClr val="FF00FF"/>
                          </a:solidFill>
                        </a:rPr>
                        <a:t> del C. Máximo</a:t>
                      </a:r>
                      <a:r>
                        <a:rPr lang="es-ES_tradnl" sz="1600" dirty="0" smtClean="0">
                          <a:solidFill>
                            <a:srgbClr val="FF00FF"/>
                          </a:solidFill>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dirty="0" smtClean="0">
                          <a:solidFill>
                            <a:srgbClr val="7030A0"/>
                          </a:solidFill>
                        </a:rPr>
                        <a:t>Art. 103 LIS </a:t>
                      </a:r>
                      <a:endParaRPr lang="es-ES_tradnl" sz="16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CCFF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1292369"/>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124</a:t>
            </a:fld>
            <a:endParaRPr lang="es-ES"/>
          </a:p>
        </p:txBody>
      </p:sp>
      <p:graphicFrame>
        <p:nvGraphicFramePr>
          <p:cNvPr id="5" name="4 Tabla"/>
          <p:cNvGraphicFramePr>
            <a:graphicFrameLocks noGrp="1"/>
          </p:cNvGraphicFramePr>
          <p:nvPr>
            <p:extLst>
              <p:ext uri="{D42A27DB-BD31-4B8C-83A1-F6EECF244321}">
                <p14:modId xmlns="" xmlns:p14="http://schemas.microsoft.com/office/powerpoint/2010/main" val="1999553625"/>
              </p:ext>
            </p:extLst>
          </p:nvPr>
        </p:nvGraphicFramePr>
        <p:xfrm>
          <a:off x="152400" y="1154926"/>
          <a:ext cx="9601200" cy="2778130"/>
        </p:xfrm>
        <a:graphic>
          <a:graphicData uri="http://schemas.openxmlformats.org/drawingml/2006/table">
            <a:tbl>
              <a:tblPr/>
              <a:tblGrid>
                <a:gridCol w="1524000">
                  <a:extLst>
                    <a:ext uri="{9D8B030D-6E8A-4147-A177-3AD203B41FA5}">
                      <a16:colId xmlns="" xmlns:a16="http://schemas.microsoft.com/office/drawing/2014/main" val="20000"/>
                    </a:ext>
                  </a:extLst>
                </a:gridCol>
                <a:gridCol w="762000">
                  <a:extLst>
                    <a:ext uri="{9D8B030D-6E8A-4147-A177-3AD203B41FA5}">
                      <a16:colId xmlns="" xmlns:a16="http://schemas.microsoft.com/office/drawing/2014/main" val="20001"/>
                    </a:ext>
                  </a:extLst>
                </a:gridCol>
                <a:gridCol w="2286000">
                  <a:extLst>
                    <a:ext uri="{9D8B030D-6E8A-4147-A177-3AD203B41FA5}">
                      <a16:colId xmlns="" xmlns:a16="http://schemas.microsoft.com/office/drawing/2014/main" val="20002"/>
                    </a:ext>
                  </a:extLst>
                </a:gridCol>
                <a:gridCol w="15240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838200">
                <a:tc>
                  <a:txBody>
                    <a:bodyPr/>
                    <a:lstStyle/>
                    <a:p>
                      <a:pPr algn="l">
                        <a:spcAft>
                          <a:spcPts val="0"/>
                        </a:spcAft>
                      </a:pPr>
                      <a:r>
                        <a:rPr lang="es-ES_tradnl" sz="1600" b="1" dirty="0" smtClean="0">
                          <a:latin typeface="Arial"/>
                          <a:ea typeface="Times New Roman"/>
                          <a:cs typeface="Times New Roman"/>
                        </a:rPr>
                        <a:t>Fechas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smtClean="0">
                          <a:latin typeface="Arial"/>
                          <a:ea typeface="Times New Roman"/>
                          <a:cs typeface="Times New Roman"/>
                        </a:rPr>
                        <a:t>Base de Amortización</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COEFICIENTE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ANUAL</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ACUMULADA</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97674">
                <a:tc>
                  <a:txBody>
                    <a:bodyPr/>
                    <a:lstStyle/>
                    <a:p>
                      <a:pPr algn="l">
                        <a:spcBef>
                          <a:spcPts val="200"/>
                        </a:spcBef>
                        <a:spcAft>
                          <a:spcPts val="200"/>
                        </a:spcAft>
                      </a:pPr>
                      <a:r>
                        <a:rPr lang="es-ES_tradnl" sz="1600" b="1" dirty="0" smtClean="0">
                          <a:latin typeface="Arial"/>
                          <a:ea typeface="Times New Roman"/>
                          <a:cs typeface="Times New Roman"/>
                        </a:rPr>
                        <a:t>Desde 1/5/N</a:t>
                      </a:r>
                    </a:p>
                    <a:p>
                      <a:pPr algn="l">
                        <a:spcBef>
                          <a:spcPts val="200"/>
                        </a:spcBef>
                        <a:spcAft>
                          <a:spcPts val="200"/>
                        </a:spcAft>
                      </a:pPr>
                      <a:r>
                        <a:rPr lang="es-ES_tradnl" sz="1600" b="1" dirty="0" smtClean="0">
                          <a:latin typeface="Arial"/>
                          <a:ea typeface="Times New Roman"/>
                          <a:cs typeface="Times New Roman"/>
                        </a:rPr>
                        <a:t>(8 meses)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dirty="0" smtClean="0">
                          <a:latin typeface="Arial"/>
                          <a:ea typeface="Times New Roman"/>
                          <a:cs typeface="Times New Roman"/>
                        </a:rPr>
                        <a:t>N</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150.000,00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40% x</a:t>
                      </a:r>
                      <a:r>
                        <a:rPr lang="es-ES_tradnl" sz="1600" b="1" baseline="0" dirty="0" smtClean="0">
                          <a:solidFill>
                            <a:srgbClr val="0000FF"/>
                          </a:solidFill>
                          <a:latin typeface="Arial"/>
                          <a:ea typeface="Times New Roman"/>
                          <a:cs typeface="Times New Roman"/>
                        </a:rPr>
                        <a:t> 8/12</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40.000,00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40.000,00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algn="l">
                        <a:spcBef>
                          <a:spcPts val="200"/>
                        </a:spcBef>
                        <a:spcAft>
                          <a:spcPts val="200"/>
                        </a:spcAft>
                      </a:pPr>
                      <a:r>
                        <a:rPr lang="es-ES_tradnl" sz="1600" b="1" dirty="0" smtClean="0">
                          <a:latin typeface="Arial"/>
                          <a:ea typeface="Times New Roman"/>
                          <a:cs typeface="Times New Roman"/>
                        </a:rPr>
                        <a:t>año completo</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dirty="0" smtClean="0">
                          <a:latin typeface="Arial"/>
                          <a:ea typeface="Times New Roman"/>
                          <a:cs typeface="Times New Roman"/>
                        </a:rPr>
                        <a:t>N+1</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6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40</a:t>
                      </a:r>
                      <a:r>
                        <a:rPr lang="es-ES_tradnl" sz="1600" b="1" dirty="0">
                          <a:solidFill>
                            <a:srgbClr val="0000FF"/>
                          </a:solidFill>
                          <a:latin typeface="Arial"/>
                          <a:ea typeface="Times New Roman"/>
                          <a:cs typeface="Times New Roman"/>
                        </a:rPr>
                        <a:t>%</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60.000,00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100.000,00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56456">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600" b="1" i="0" u="none" strike="noStrike" kern="1200" cap="none" spc="0" normalizeH="0" baseline="0" noProof="0" dirty="0" smtClean="0">
                          <a:ln>
                            <a:noFill/>
                          </a:ln>
                          <a:solidFill>
                            <a:srgbClr val="FFFF00"/>
                          </a:solidFill>
                          <a:effectLst/>
                          <a:uLnTx/>
                          <a:uFillTx/>
                          <a:latin typeface="Arial"/>
                          <a:ea typeface="Times New Roman"/>
                          <a:cs typeface="Times New Roman"/>
                        </a:rPr>
                        <a:t>Último año</a:t>
                      </a:r>
                      <a:endParaRPr kumimoji="0" lang="es-ES_tradnl" sz="1600" b="1" i="0" u="none" strike="noStrike" kern="1200" cap="none" spc="0" normalizeH="0" baseline="0" noProof="0" dirty="0">
                        <a:ln>
                          <a:noFill/>
                        </a:ln>
                        <a:solidFill>
                          <a:srgbClr val="FFFF00"/>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dirty="0" smtClean="0">
                          <a:latin typeface="+mn-lt"/>
                          <a:ea typeface="Times New Roman"/>
                          <a:cs typeface="Times New Roman"/>
                        </a:rPr>
                        <a:t>N+2</a:t>
                      </a:r>
                      <a:endParaRPr lang="es-ES_tradnl" sz="16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6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40</a:t>
                      </a:r>
                      <a:r>
                        <a:rPr lang="es-ES_tradnl" sz="1600" b="1" dirty="0">
                          <a:solidFill>
                            <a:srgbClr val="0000FF"/>
                          </a:solidFill>
                          <a:latin typeface="Arial"/>
                          <a:ea typeface="Times New Roman"/>
                          <a:cs typeface="Times New Roman"/>
                        </a:rPr>
                        <a:t>%</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smtClean="0">
                          <a:solidFill>
                            <a:srgbClr val="0000FF"/>
                          </a:solidFill>
                          <a:latin typeface="+mn-lt"/>
                          <a:ea typeface="Times New Roman"/>
                          <a:cs typeface="Times New Roman"/>
                        </a:rPr>
                        <a:t>50.000,00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smtClean="0">
                          <a:solidFill>
                            <a:srgbClr val="0000FF"/>
                          </a:solidFill>
                          <a:latin typeface="Arial"/>
                          <a:ea typeface="Times New Roman"/>
                          <a:cs typeface="Times New Roman"/>
                        </a:rPr>
                        <a:t>150.000.00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sp>
        <p:nvSpPr>
          <p:cNvPr id="6"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1 – </a:t>
            </a:r>
            <a:r>
              <a:rPr lang="es-ES" sz="2400" u="sng" dirty="0" smtClean="0">
                <a:solidFill>
                  <a:srgbClr val="FF0000"/>
                </a:solidFill>
                <a:latin typeface="+mn-lt"/>
              </a:rPr>
              <a:t>Solución-B-1</a:t>
            </a:r>
            <a:r>
              <a:rPr lang="es-ES" sz="2400" dirty="0" smtClean="0">
                <a:solidFill>
                  <a:srgbClr val="FF0000"/>
                </a:solidFill>
                <a:latin typeface="+mn-lt"/>
              </a:rPr>
              <a:t> </a:t>
            </a:r>
            <a:r>
              <a:rPr lang="es-ES_tradnl" sz="2400" i="1" dirty="0" smtClean="0">
                <a:solidFill>
                  <a:srgbClr val="FF0000"/>
                </a:solidFill>
                <a:latin typeface="+mn-lt"/>
              </a:rPr>
              <a:t>  </a:t>
            </a:r>
            <a:r>
              <a:rPr lang="es-ES_tradnl" sz="2400" i="1" u="sng" dirty="0" smtClean="0">
                <a:solidFill>
                  <a:srgbClr val="FF00FF"/>
                </a:solidFill>
              </a:rPr>
              <a:t>Caso ERD</a:t>
            </a:r>
            <a:r>
              <a:rPr lang="es-ES_tradnl" sz="2400" i="1" dirty="0" smtClean="0">
                <a:solidFill>
                  <a:srgbClr val="FF0000"/>
                </a:solidFill>
                <a:latin typeface="+mn-lt"/>
              </a:rPr>
              <a:t> </a:t>
            </a:r>
            <a:r>
              <a:rPr lang="es-ES_tradnl" sz="2400" i="1" dirty="0" smtClean="0">
                <a:solidFill>
                  <a:srgbClr val="FF00FF"/>
                </a:solidFill>
                <a:latin typeface="+mn-lt"/>
              </a:rPr>
              <a:t>y </a:t>
            </a:r>
            <a:r>
              <a:rPr lang="es-ES_tradnl" sz="2400" i="1" u="sng" dirty="0" smtClean="0">
                <a:solidFill>
                  <a:srgbClr val="FF00FF"/>
                </a:solidFill>
                <a:latin typeface="+mn-lt"/>
              </a:rPr>
              <a:t>caso de Usados</a:t>
            </a: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tablas (CM: 40%)</a:t>
            </a:r>
            <a:r>
              <a:rPr lang="es-ES" sz="2400" dirty="0" smtClean="0">
                <a:solidFill>
                  <a:srgbClr val="FF0000"/>
                </a:solidFill>
                <a:latin typeface="+mn-lt"/>
              </a:rPr>
              <a:t>  Art. 103 LIS y 4.3 RIS </a:t>
            </a:r>
            <a:endParaRPr lang="es-ES" sz="2400" u="sng" dirty="0">
              <a:solidFill>
                <a:srgbClr val="FF0000"/>
              </a:solidFill>
              <a:latin typeface="+mn-lt"/>
            </a:endParaRPr>
          </a:p>
        </p:txBody>
      </p:sp>
      <p:graphicFrame>
        <p:nvGraphicFramePr>
          <p:cNvPr id="9" name="5 Tabla"/>
          <p:cNvGraphicFramePr>
            <a:graphicFrameLocks noGrp="1"/>
          </p:cNvGraphicFramePr>
          <p:nvPr>
            <p:extLst>
              <p:ext uri="{D42A27DB-BD31-4B8C-83A1-F6EECF244321}">
                <p14:modId xmlns="" xmlns:p14="http://schemas.microsoft.com/office/powerpoint/2010/main" val="3193320103"/>
              </p:ext>
            </p:extLst>
          </p:nvPr>
        </p:nvGraphicFramePr>
        <p:xfrm>
          <a:off x="296415" y="5599896"/>
          <a:ext cx="9265097" cy="853440"/>
        </p:xfrm>
        <a:graphic>
          <a:graphicData uri="http://schemas.openxmlformats.org/drawingml/2006/table">
            <a:tbl>
              <a:tblPr firstRow="1" bandRow="1">
                <a:tableStyleId>{5C22544A-7EE6-4342-B048-85BDC9FD1C3A}</a:tableStyleId>
              </a:tblPr>
              <a:tblGrid>
                <a:gridCol w="9265097">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Bienes adquiridos</a:t>
                      </a:r>
                      <a:r>
                        <a:rPr lang="es-ES_tradnl" sz="1800" b="1" kern="1200" dirty="0" smtClean="0">
                          <a:solidFill>
                            <a:srgbClr val="FF0000"/>
                          </a:solidFill>
                          <a:latin typeface="+mn-lt"/>
                          <a:ea typeface="+mn-ea"/>
                          <a:cs typeface="+mn-cs"/>
                        </a:rPr>
                        <a:t> </a:t>
                      </a:r>
                      <a:r>
                        <a:rPr lang="es-ES_tradnl" sz="1800" b="1" u="sng" kern="1200" dirty="0" smtClean="0">
                          <a:solidFill>
                            <a:srgbClr val="FF0000"/>
                          </a:solidFill>
                          <a:latin typeface="+mn-lt"/>
                          <a:ea typeface="+mn-ea"/>
                          <a:cs typeface="+mn-cs"/>
                        </a:rPr>
                        <a:t>USADOS</a:t>
                      </a:r>
                      <a:r>
                        <a:rPr lang="es-ES_tradnl" sz="1800" b="1" kern="1200" baseline="0" dirty="0" smtClean="0">
                          <a:solidFill>
                            <a:srgbClr val="FF0000"/>
                          </a:solidFill>
                          <a:latin typeface="+mn-lt"/>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dirty="0" smtClean="0">
                          <a:solidFill>
                            <a:srgbClr val="FF00FF"/>
                          </a:solidFill>
                        </a:rPr>
                        <a:t>Sí</a:t>
                      </a:r>
                      <a:r>
                        <a:rPr lang="es-ES_tradnl" sz="1600" baseline="0" dirty="0" smtClean="0">
                          <a:solidFill>
                            <a:srgbClr val="FF00FF"/>
                          </a:solidFill>
                        </a:rPr>
                        <a:t> </a:t>
                      </a:r>
                      <a:r>
                        <a:rPr lang="es-ES_tradnl" sz="1600" dirty="0" smtClean="0">
                          <a:solidFill>
                            <a:srgbClr val="FF00FF"/>
                          </a:solidFill>
                        </a:rPr>
                        <a:t>se puede aplicar al precio de adquisición hasta el</a:t>
                      </a:r>
                      <a:r>
                        <a:rPr lang="es-ES_tradnl" sz="1600" b="1" dirty="0" smtClean="0">
                          <a:solidFill>
                            <a:srgbClr val="FF00FF"/>
                          </a:solidFill>
                        </a:rPr>
                        <a:t> </a:t>
                      </a:r>
                      <a:r>
                        <a:rPr lang="es-ES_tradnl" sz="1600" b="1" u="sng" dirty="0" smtClean="0">
                          <a:solidFill>
                            <a:srgbClr val="FF00FF"/>
                          </a:solidFill>
                        </a:rPr>
                        <a:t>doble</a:t>
                      </a:r>
                      <a:r>
                        <a:rPr lang="es-ES_tradnl" sz="1600" b="1" dirty="0" smtClean="0">
                          <a:solidFill>
                            <a:srgbClr val="FF00FF"/>
                          </a:solidFill>
                        </a:rPr>
                        <a:t> del C. Máximo</a:t>
                      </a:r>
                      <a:r>
                        <a:rPr lang="es-ES_tradnl" sz="1600" dirty="0" smtClean="0">
                          <a:solidFill>
                            <a:srgbClr val="FF00FF"/>
                          </a:solidFill>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dirty="0" smtClean="0">
                          <a:solidFill>
                            <a:srgbClr val="7030A0"/>
                          </a:solidFill>
                        </a:rPr>
                        <a:t>Art. 4.3 RIS </a:t>
                      </a:r>
                      <a:endParaRPr lang="es-ES_tradnl" sz="16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99"/>
                    </a:solidFill>
                  </a:tcPr>
                </a:tc>
                <a:extLst>
                  <a:ext uri="{0D108BD9-81ED-4DB2-BD59-A6C34878D82A}">
                    <a16:rowId xmlns="" xmlns:a16="http://schemas.microsoft.com/office/drawing/2014/main" val="10000"/>
                  </a:ext>
                </a:extLst>
              </a:tr>
            </a:tbl>
          </a:graphicData>
        </a:graphic>
      </p:graphicFrame>
      <p:graphicFrame>
        <p:nvGraphicFramePr>
          <p:cNvPr id="10" name="5 Tabla"/>
          <p:cNvGraphicFramePr>
            <a:graphicFrameLocks noGrp="1"/>
          </p:cNvGraphicFramePr>
          <p:nvPr>
            <p:extLst>
              <p:ext uri="{D42A27DB-BD31-4B8C-83A1-F6EECF244321}">
                <p14:modId xmlns="" xmlns:p14="http://schemas.microsoft.com/office/powerpoint/2010/main" val="2829633438"/>
              </p:ext>
            </p:extLst>
          </p:nvPr>
        </p:nvGraphicFramePr>
        <p:xfrm>
          <a:off x="1064568" y="4173448"/>
          <a:ext cx="7632848" cy="1127760"/>
        </p:xfrm>
        <a:graphic>
          <a:graphicData uri="http://schemas.openxmlformats.org/drawingml/2006/table">
            <a:tbl>
              <a:tblPr firstRow="1" bandRow="1">
                <a:tableStyleId>{5C22544A-7EE6-4342-B048-85BDC9FD1C3A}</a:tableStyleId>
              </a:tblPr>
              <a:tblGrid>
                <a:gridCol w="7632848">
                  <a:extLst>
                    <a:ext uri="{9D8B030D-6E8A-4147-A177-3AD203B41FA5}">
                      <a16:colId xmlns="" xmlns:a16="http://schemas.microsoft.com/office/drawing/2014/main" val="20000"/>
                    </a:ext>
                  </a:extLst>
                </a:gridCol>
              </a:tblGrid>
              <a:tr h="10701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ERD</a:t>
                      </a:r>
                      <a:r>
                        <a:rPr lang="es-ES_tradnl" sz="1800" b="1" kern="1200" baseline="0" dirty="0" smtClean="0">
                          <a:solidFill>
                            <a:srgbClr val="FF0000"/>
                          </a:solidFill>
                          <a:latin typeface="+mn-lt"/>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800" b="1" kern="1200" baseline="0" dirty="0" smtClean="0">
                          <a:solidFill>
                            <a:srgbClr val="0000FF"/>
                          </a:solidFill>
                          <a:latin typeface="+mn-lt"/>
                          <a:ea typeface="+mn-ea"/>
                          <a:cs typeface="+mn-cs"/>
                        </a:rPr>
                        <a:t>Para bienes Nuevos y Afectos</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dirty="0" smtClean="0">
                          <a:solidFill>
                            <a:srgbClr val="FF00FF"/>
                          </a:solidFill>
                        </a:rPr>
                        <a:t>Sí</a:t>
                      </a:r>
                      <a:r>
                        <a:rPr lang="es-ES_tradnl" sz="1600" baseline="0" dirty="0" smtClean="0">
                          <a:solidFill>
                            <a:srgbClr val="FF00FF"/>
                          </a:solidFill>
                        </a:rPr>
                        <a:t> </a:t>
                      </a:r>
                      <a:r>
                        <a:rPr lang="es-ES_tradnl" sz="1600" dirty="0" smtClean="0">
                          <a:solidFill>
                            <a:srgbClr val="FF00FF"/>
                          </a:solidFill>
                        </a:rPr>
                        <a:t>se puede aplicar al precio de adquisición hasta el</a:t>
                      </a:r>
                      <a:r>
                        <a:rPr lang="es-ES_tradnl" sz="1600" b="1" dirty="0" smtClean="0">
                          <a:solidFill>
                            <a:srgbClr val="FF00FF"/>
                          </a:solidFill>
                        </a:rPr>
                        <a:t> </a:t>
                      </a:r>
                      <a:r>
                        <a:rPr lang="es-ES_tradnl" sz="1600" b="1" u="sng" dirty="0" smtClean="0">
                          <a:solidFill>
                            <a:srgbClr val="FF00FF"/>
                          </a:solidFill>
                        </a:rPr>
                        <a:t>doble</a:t>
                      </a:r>
                      <a:r>
                        <a:rPr lang="es-ES_tradnl" sz="1600" b="1" dirty="0" smtClean="0">
                          <a:solidFill>
                            <a:srgbClr val="FF00FF"/>
                          </a:solidFill>
                        </a:rPr>
                        <a:t> del C. Máximo</a:t>
                      </a:r>
                      <a:r>
                        <a:rPr lang="es-ES_tradnl" sz="1600" dirty="0" smtClean="0">
                          <a:solidFill>
                            <a:srgbClr val="FF00FF"/>
                          </a:solidFill>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dirty="0" smtClean="0">
                          <a:solidFill>
                            <a:srgbClr val="7030A0"/>
                          </a:solidFill>
                        </a:rPr>
                        <a:t>Art. 103 LIS </a:t>
                      </a:r>
                      <a:endParaRPr lang="es-ES_tradnl" sz="16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CCFF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60607606"/>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125</a:t>
            </a:fld>
            <a:endParaRPr lang="es-ES"/>
          </a:p>
        </p:txBody>
      </p:sp>
      <p:graphicFrame>
        <p:nvGraphicFramePr>
          <p:cNvPr id="5" name="4 Tabla"/>
          <p:cNvGraphicFramePr>
            <a:graphicFrameLocks noGrp="1"/>
          </p:cNvGraphicFramePr>
          <p:nvPr>
            <p:extLst>
              <p:ext uri="{D42A27DB-BD31-4B8C-83A1-F6EECF244321}">
                <p14:modId xmlns="" xmlns:p14="http://schemas.microsoft.com/office/powerpoint/2010/main" val="1018774863"/>
              </p:ext>
            </p:extLst>
          </p:nvPr>
        </p:nvGraphicFramePr>
        <p:xfrm>
          <a:off x="152400" y="1095400"/>
          <a:ext cx="9601200" cy="4853880"/>
        </p:xfrm>
        <a:graphic>
          <a:graphicData uri="http://schemas.openxmlformats.org/drawingml/2006/table">
            <a:tbl>
              <a:tblPr/>
              <a:tblGrid>
                <a:gridCol w="1447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2286000">
                  <a:extLst>
                    <a:ext uri="{9D8B030D-6E8A-4147-A177-3AD203B41FA5}">
                      <a16:colId xmlns="" xmlns:a16="http://schemas.microsoft.com/office/drawing/2014/main" val="20002"/>
                    </a:ext>
                  </a:extLst>
                </a:gridCol>
                <a:gridCol w="15240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541794">
                <a:tc>
                  <a:txBody>
                    <a:bodyPr/>
                    <a:lstStyle/>
                    <a:p>
                      <a:pPr algn="l">
                        <a:spcAft>
                          <a:spcPts val="0"/>
                        </a:spcAft>
                      </a:pPr>
                      <a:r>
                        <a:rPr lang="es-ES_tradnl" sz="1400" b="1" dirty="0" smtClean="0">
                          <a:latin typeface="Arial"/>
                          <a:ea typeface="Times New Roman"/>
                          <a:cs typeface="Times New Roman"/>
                        </a:rPr>
                        <a:t>Fechas</a:t>
                      </a:r>
                      <a:endParaRPr lang="es-ES_tradnl" sz="14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400" b="1" dirty="0">
                          <a:latin typeface="Arial"/>
                          <a:ea typeface="Times New Roman"/>
                          <a:cs typeface="Times New Roman"/>
                        </a:rPr>
                        <a:t>AÑO</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400" b="1" dirty="0" smtClean="0">
                          <a:latin typeface="Arial"/>
                          <a:ea typeface="Times New Roman"/>
                          <a:cs typeface="Times New Roman"/>
                        </a:rPr>
                        <a:t>Base de Amortización</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400" b="1" dirty="0">
                          <a:latin typeface="Arial"/>
                          <a:ea typeface="Times New Roman"/>
                          <a:cs typeface="Times New Roman"/>
                        </a:rPr>
                        <a:t>COEFICIENTE</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400" b="1" dirty="0">
                          <a:latin typeface="Arial"/>
                          <a:ea typeface="Times New Roman"/>
                          <a:cs typeface="Times New Roman"/>
                        </a:rPr>
                        <a:t>AMORTIZACION</a:t>
                      </a:r>
                      <a:endParaRPr lang="es-ES_tradnl" sz="1400" dirty="0">
                        <a:latin typeface="Arial"/>
                        <a:ea typeface="Times New Roman"/>
                        <a:cs typeface="Times New Roman"/>
                      </a:endParaRPr>
                    </a:p>
                    <a:p>
                      <a:pPr algn="ctr">
                        <a:spcBef>
                          <a:spcPts val="300"/>
                        </a:spcBef>
                        <a:spcAft>
                          <a:spcPts val="400"/>
                        </a:spcAft>
                      </a:pPr>
                      <a:r>
                        <a:rPr lang="es-ES_tradnl" sz="1400" b="1" dirty="0">
                          <a:latin typeface="Arial"/>
                          <a:ea typeface="Times New Roman"/>
                          <a:cs typeface="Times New Roman"/>
                        </a:rPr>
                        <a:t>ANUAL</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400" b="1" dirty="0">
                          <a:latin typeface="Arial"/>
                          <a:ea typeface="Times New Roman"/>
                          <a:cs typeface="Times New Roman"/>
                        </a:rPr>
                        <a:t>AMORTIZACION</a:t>
                      </a:r>
                      <a:endParaRPr lang="es-ES_tradnl" sz="1400" dirty="0">
                        <a:latin typeface="Arial"/>
                        <a:ea typeface="Times New Roman"/>
                        <a:cs typeface="Times New Roman"/>
                      </a:endParaRPr>
                    </a:p>
                    <a:p>
                      <a:pPr algn="ctr">
                        <a:spcBef>
                          <a:spcPts val="300"/>
                        </a:spcBef>
                        <a:spcAft>
                          <a:spcPts val="400"/>
                        </a:spcAft>
                      </a:pPr>
                      <a:r>
                        <a:rPr lang="es-ES_tradnl" sz="1400" b="1" dirty="0">
                          <a:latin typeface="Arial"/>
                          <a:ea typeface="Times New Roman"/>
                          <a:cs typeface="Times New Roman"/>
                        </a:rPr>
                        <a:t>ACUMULADA</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45274">
                <a:tc>
                  <a:txBody>
                    <a:bodyPr/>
                    <a:lstStyle/>
                    <a:p>
                      <a:pPr algn="l">
                        <a:spcBef>
                          <a:spcPts val="200"/>
                        </a:spcBef>
                        <a:spcAft>
                          <a:spcPts val="200"/>
                        </a:spcAft>
                      </a:pPr>
                      <a:r>
                        <a:rPr lang="es-ES_tradnl" sz="1400" b="1" dirty="0" smtClean="0">
                          <a:latin typeface="Arial"/>
                          <a:ea typeface="Times New Roman"/>
                          <a:cs typeface="Times New Roman"/>
                        </a:rPr>
                        <a:t>Desde 1/5/N</a:t>
                      </a:r>
                    </a:p>
                    <a:p>
                      <a:pPr algn="l">
                        <a:spcBef>
                          <a:spcPts val="200"/>
                        </a:spcBef>
                        <a:spcAft>
                          <a:spcPts val="200"/>
                        </a:spcAft>
                      </a:pPr>
                      <a:r>
                        <a:rPr lang="es-ES_tradnl" sz="1400" b="1" dirty="0" smtClean="0">
                          <a:latin typeface="Arial"/>
                          <a:ea typeface="Times New Roman"/>
                          <a:cs typeface="Times New Roman"/>
                        </a:rPr>
                        <a:t>(8 meses)</a:t>
                      </a:r>
                      <a:endParaRPr lang="es-ES_tradnl" sz="14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Arial"/>
                          <a:ea typeface="Times New Roman"/>
                          <a:cs typeface="Times New Roman"/>
                        </a:rPr>
                        <a:t>N</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tabLst>
                          <a:tab pos="1008380" algn="r"/>
                        </a:tabLst>
                      </a:pPr>
                      <a:r>
                        <a:rPr lang="es-ES_tradnl" sz="1400" b="1" dirty="0">
                          <a:solidFill>
                            <a:srgbClr val="0000FF"/>
                          </a:solidFill>
                          <a:latin typeface="Arial"/>
                          <a:ea typeface="Times New Roman"/>
                          <a:cs typeface="Times New Roman"/>
                        </a:rPr>
                        <a:t>	150.000,00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Arial"/>
                          <a:ea typeface="Times New Roman"/>
                          <a:cs typeface="Times New Roman"/>
                        </a:rPr>
                        <a:t>10% x</a:t>
                      </a:r>
                      <a:r>
                        <a:rPr lang="es-ES_tradnl" sz="1400" b="1" baseline="0" dirty="0" smtClean="0">
                          <a:solidFill>
                            <a:srgbClr val="0000FF"/>
                          </a:solidFill>
                          <a:latin typeface="Arial"/>
                          <a:ea typeface="Times New Roman"/>
                          <a:cs typeface="Times New Roman"/>
                        </a:rPr>
                        <a:t> 8/12</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10.000,00</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10.000,00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40194">
                <a:tc>
                  <a:txBody>
                    <a:bodyPr/>
                    <a:lstStyle/>
                    <a:p>
                      <a:pPr algn="l">
                        <a:spcBef>
                          <a:spcPts val="200"/>
                        </a:spcBef>
                        <a:spcAft>
                          <a:spcPts val="200"/>
                        </a:spcAft>
                      </a:pPr>
                      <a:r>
                        <a:rPr lang="es-ES_tradnl" sz="1400" b="1" dirty="0" smtClean="0">
                          <a:latin typeface="Arial"/>
                          <a:ea typeface="Times New Roman"/>
                          <a:cs typeface="Times New Roman"/>
                        </a:rPr>
                        <a:t>año completo</a:t>
                      </a:r>
                      <a:endParaRPr lang="es-ES_tradnl" sz="14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Arial"/>
                          <a:ea typeface="Times New Roman"/>
                          <a:cs typeface="Times New Roman"/>
                        </a:rPr>
                        <a:t>N+1</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Arial"/>
                          <a:ea typeface="Times New Roman"/>
                          <a:cs typeface="Times New Roman"/>
                        </a:rPr>
                        <a:t>10</a:t>
                      </a:r>
                      <a:r>
                        <a:rPr lang="es-ES_tradnl" sz="1400" b="1" dirty="0">
                          <a:solidFill>
                            <a:srgbClr val="0000FF"/>
                          </a:solidFill>
                          <a:latin typeface="Arial"/>
                          <a:ea typeface="Times New Roman"/>
                          <a:cs typeface="Times New Roman"/>
                        </a:rPr>
                        <a:t>%</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15.000,00</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25.000,00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40692">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N+2</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Arial"/>
                          <a:ea typeface="Times New Roman"/>
                          <a:cs typeface="Times New Roman"/>
                        </a:rPr>
                        <a:t>10</a:t>
                      </a:r>
                      <a:r>
                        <a:rPr lang="es-ES_tradnl" sz="1400" b="1" dirty="0">
                          <a:solidFill>
                            <a:srgbClr val="0000FF"/>
                          </a:solidFill>
                          <a:latin typeface="Arial"/>
                          <a:ea typeface="Times New Roman"/>
                          <a:cs typeface="Times New Roman"/>
                        </a:rPr>
                        <a:t>%</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40.000.00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810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N+3</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Arial"/>
                          <a:ea typeface="Times New Roman"/>
                          <a:cs typeface="Times New Roman"/>
                        </a:rPr>
                        <a:t>10</a:t>
                      </a:r>
                      <a:r>
                        <a:rPr lang="es-ES_tradnl" sz="1400" b="1" dirty="0">
                          <a:solidFill>
                            <a:srgbClr val="0000FF"/>
                          </a:solidFill>
                          <a:latin typeface="Arial"/>
                          <a:ea typeface="Times New Roman"/>
                          <a:cs typeface="Times New Roman"/>
                        </a:rPr>
                        <a:t>%</a:t>
                      </a:r>
                      <a:endParaRPr lang="es-ES_tradnl" sz="14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55.000,00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3908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N+4</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70.000,00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57366">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N+5</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85.000,00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956857694"/>
                  </a:ext>
                </a:extLst>
              </a:tr>
              <a:tr h="362714">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N+6</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smtClean="0">
                          <a:solidFill>
                            <a:srgbClr val="0000FF"/>
                          </a:solidFill>
                          <a:latin typeface="Arial"/>
                          <a:ea typeface="Times New Roman"/>
                          <a:cs typeface="Times New Roman"/>
                        </a:rPr>
                        <a:t>100.000,00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26604821"/>
                  </a:ext>
                </a:extLst>
              </a:tr>
              <a:tr h="3810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N+7</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115.000,00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206884871"/>
                  </a:ext>
                </a:extLst>
              </a:tr>
              <a:tr h="3810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N+8</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130.000,00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658625855"/>
                  </a:ext>
                </a:extLst>
              </a:tr>
              <a:tr h="31812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kumimoji="0" lang="es-ES_tradnl" sz="1400" b="1" i="0" u="none" strike="noStrike" kern="1200" cap="none" spc="0" normalizeH="0" baseline="0" noProof="0" dirty="0" smtClean="0">
                          <a:ln>
                            <a:noFill/>
                          </a:ln>
                          <a:solidFill>
                            <a:srgbClr val="FFFFFF"/>
                          </a:solidFill>
                          <a:effectLst/>
                          <a:uLnTx/>
                          <a:uFillTx/>
                          <a:latin typeface="Arial"/>
                          <a:ea typeface="Times New Roman"/>
                          <a:cs typeface="Times New Roman"/>
                        </a:rPr>
                        <a:t>año completo</a:t>
                      </a:r>
                      <a:endParaRPr kumimoji="0" lang="es-ES_tradnl" sz="1400" b="1" i="0" u="none" strike="noStrike" kern="1200" cap="none" spc="0" normalizeH="0" baseline="0" noProof="0" dirty="0">
                        <a:ln>
                          <a:noFill/>
                        </a:ln>
                        <a:solidFill>
                          <a:srgbClr val="FFFF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N+9</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FF"/>
                          </a:solidFill>
                          <a:latin typeface="+mn-lt"/>
                          <a:ea typeface="Times New Roman"/>
                          <a:cs typeface="Times New Roman"/>
                        </a:rPr>
                        <a:t>10%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15.000,00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400" b="1" dirty="0">
                          <a:solidFill>
                            <a:srgbClr val="0000FF"/>
                          </a:solidFill>
                          <a:latin typeface="Arial"/>
                          <a:ea typeface="Times New Roman"/>
                          <a:cs typeface="Times New Roman"/>
                        </a:rPr>
                        <a:t>	</a:t>
                      </a:r>
                      <a:r>
                        <a:rPr lang="es-ES_tradnl" sz="1400" b="1" dirty="0" smtClean="0">
                          <a:solidFill>
                            <a:srgbClr val="0000FF"/>
                          </a:solidFill>
                          <a:latin typeface="Arial"/>
                          <a:ea typeface="Times New Roman"/>
                          <a:cs typeface="Times New Roman"/>
                        </a:rPr>
                        <a:t>145.000,00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142064281"/>
                  </a:ext>
                </a:extLst>
              </a:tr>
              <a:tr h="533400">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es-ES_tradnl" sz="1400" b="1" dirty="0" smtClean="0">
                          <a:latin typeface="+mn-lt"/>
                          <a:ea typeface="Times New Roman"/>
                          <a:cs typeface="Times New Roman"/>
                        </a:rPr>
                        <a:t>hasta 30/4/N+10</a:t>
                      </a:r>
                    </a:p>
                    <a:p>
                      <a:pPr marL="0" marR="0" lvl="0" indent="0" algn="l" defTabSz="914400" rtl="0" eaLnBrk="1" fontAlgn="auto" latinLnBrk="0" hangingPunct="1">
                        <a:lnSpc>
                          <a:spcPct val="100000"/>
                        </a:lnSpc>
                        <a:spcBef>
                          <a:spcPts val="200"/>
                        </a:spcBef>
                        <a:spcAft>
                          <a:spcPts val="200"/>
                        </a:spcAft>
                        <a:buClrTx/>
                        <a:buSzTx/>
                        <a:buFontTx/>
                        <a:buNone/>
                        <a:tabLst/>
                        <a:defRPr/>
                      </a:pPr>
                      <a:r>
                        <a:rPr lang="es-ES_tradnl" sz="1400" b="1" dirty="0" smtClean="0">
                          <a:latin typeface="+mn-lt"/>
                          <a:ea typeface="Times New Roman"/>
                          <a:cs typeface="Times New Roman"/>
                        </a:rPr>
                        <a:t>(4</a:t>
                      </a:r>
                      <a:r>
                        <a:rPr lang="es-ES_tradnl" sz="1400" b="1" baseline="0" dirty="0" smtClean="0">
                          <a:latin typeface="+mn-lt"/>
                          <a:ea typeface="Times New Roman"/>
                          <a:cs typeface="Times New Roman"/>
                        </a:rPr>
                        <a:t> meses)</a:t>
                      </a:r>
                      <a:endParaRPr lang="es-ES_tradnl" sz="1400" b="1"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400" dirty="0" smtClean="0">
                          <a:latin typeface="+mn-lt"/>
                          <a:ea typeface="Times New Roman"/>
                          <a:cs typeface="Times New Roman"/>
                        </a:rPr>
                        <a:t>N+10</a:t>
                      </a:r>
                      <a:endParaRPr lang="es-ES_tradnl" sz="1400" dirty="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1008380" algn="r"/>
                        </a:tabLst>
                        <a:defRPr/>
                      </a:pPr>
                      <a:r>
                        <a:rPr kumimoji="0" lang="es-ES_tradnl" sz="14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400" b="1"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defRPr/>
                      </a:pPr>
                      <a:r>
                        <a:rPr lang="es-ES_tradnl" sz="1400" b="1" dirty="0" smtClean="0">
                          <a:solidFill>
                            <a:srgbClr val="0000FF"/>
                          </a:solidFill>
                          <a:latin typeface="+mn-lt"/>
                          <a:ea typeface="Times New Roman"/>
                          <a:cs typeface="Times New Roman"/>
                        </a:rPr>
                        <a:t>10% x</a:t>
                      </a:r>
                      <a:r>
                        <a:rPr lang="es-ES_tradnl" sz="1400" b="1" baseline="0" dirty="0" smtClean="0">
                          <a:solidFill>
                            <a:srgbClr val="0000FF"/>
                          </a:solidFill>
                          <a:latin typeface="+mn-lt"/>
                          <a:ea typeface="Times New Roman"/>
                          <a:cs typeface="Times New Roman"/>
                        </a:rPr>
                        <a:t> 4/12</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400" b="1" dirty="0" smtClean="0">
                          <a:solidFill>
                            <a:srgbClr val="0000FF"/>
                          </a:solidFill>
                          <a:latin typeface="+mn-lt"/>
                          <a:ea typeface="Times New Roman"/>
                          <a:cs typeface="Times New Roman"/>
                        </a:rPr>
                        <a:t>	5.000,00</a:t>
                      </a:r>
                      <a:endParaRPr lang="es-ES_tradnl" sz="14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72185" algn="r"/>
                        </a:tabLst>
                        <a:defRPr/>
                      </a:pPr>
                      <a:r>
                        <a:rPr lang="es-ES_tradnl" sz="1400" b="1" dirty="0" smtClean="0">
                          <a:solidFill>
                            <a:srgbClr val="0000FF"/>
                          </a:solidFill>
                          <a:latin typeface="+mn-lt"/>
                          <a:ea typeface="Times New Roman"/>
                          <a:cs typeface="Times New Roman"/>
                        </a:rPr>
                        <a:t>	150.000,00</a:t>
                      </a:r>
                      <a:endParaRPr lang="es-ES_tradnl" sz="14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440891357"/>
                  </a:ext>
                </a:extLst>
              </a:tr>
            </a:tbl>
          </a:graphicData>
        </a:graphic>
      </p:graphicFrame>
      <p:sp>
        <p:nvSpPr>
          <p:cNvPr id="7"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a:solidFill>
                  <a:srgbClr val="000066"/>
                </a:solidFill>
              </a:rPr>
              <a:t>EJEMPLO 1 – </a:t>
            </a:r>
            <a:r>
              <a:rPr lang="es-ES" sz="2400" u="sng" dirty="0" smtClean="0">
                <a:solidFill>
                  <a:srgbClr val="FF0000"/>
                </a:solidFill>
              </a:rPr>
              <a:t>Solución-B-2</a:t>
            </a:r>
            <a:r>
              <a:rPr lang="es-ES" sz="2400" dirty="0" smtClean="0">
                <a:solidFill>
                  <a:srgbClr val="FF0000"/>
                </a:solidFill>
              </a:rPr>
              <a:t> </a:t>
            </a:r>
            <a:r>
              <a:rPr lang="es-ES_tradnl" sz="2400" i="1" dirty="0" smtClean="0">
                <a:solidFill>
                  <a:srgbClr val="FF0000"/>
                </a:solidFill>
              </a:rPr>
              <a:t>  </a:t>
            </a:r>
            <a:r>
              <a:rPr lang="es-ES_tradnl" sz="2400" i="1" u="sng" dirty="0">
                <a:solidFill>
                  <a:srgbClr val="FF00FF"/>
                </a:solidFill>
              </a:rPr>
              <a:t>Caso ERD</a:t>
            </a:r>
            <a:r>
              <a:rPr lang="es-ES_tradnl" sz="2400" i="1" dirty="0">
                <a:solidFill>
                  <a:srgbClr val="FF0000"/>
                </a:solidFill>
              </a:rPr>
              <a:t> </a:t>
            </a:r>
            <a:r>
              <a:rPr lang="es-ES_tradnl" sz="2400" i="1" dirty="0">
                <a:solidFill>
                  <a:srgbClr val="FF00FF"/>
                </a:solidFill>
              </a:rPr>
              <a:t>y </a:t>
            </a:r>
            <a:r>
              <a:rPr lang="es-ES_tradnl" sz="2400" i="1" u="sng" dirty="0">
                <a:solidFill>
                  <a:srgbClr val="FF00FF"/>
                </a:solidFill>
              </a:rPr>
              <a:t>caso de Usados</a:t>
            </a:r>
            <a:r>
              <a:rPr lang="es-ES" sz="2400" dirty="0" smtClean="0">
                <a:solidFill>
                  <a:srgbClr val="FF0000"/>
                </a:solidFill>
                <a:latin typeface="+mn-lt"/>
              </a:rPr>
              <a:t> </a:t>
            </a:r>
            <a:r>
              <a:rPr lang="es-ES_tradnl" sz="2400" i="1" dirty="0" smtClean="0">
                <a:solidFill>
                  <a:srgbClr val="FF0000"/>
                </a:solidFill>
                <a:latin typeface="+mn-lt"/>
              </a:rPr>
              <a:t>   </a:t>
            </a: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tablas (PM </a:t>
            </a:r>
            <a:r>
              <a:rPr lang="es-ES_tradnl" sz="2400" u="sng" dirty="0" smtClean="0">
                <a:solidFill>
                  <a:srgbClr val="0000FF"/>
                </a:solidFill>
                <a:latin typeface="Arial" panose="020B0604020202020204" pitchFamily="34" charset="0"/>
              </a:rPr>
              <a:t>→ cm: 10%</a:t>
            </a:r>
            <a:r>
              <a:rPr lang="es-ES_tradnl" sz="2400" u="sng" dirty="0" smtClean="0">
                <a:solidFill>
                  <a:srgbClr val="0000FF"/>
                </a:solidFill>
                <a:latin typeface="+mn-lt"/>
              </a:rPr>
              <a:t>)</a:t>
            </a:r>
            <a:r>
              <a:rPr lang="es-ES" sz="2400" dirty="0" smtClean="0">
                <a:solidFill>
                  <a:srgbClr val="FF0000"/>
                </a:solidFill>
                <a:latin typeface="+mn-lt"/>
              </a:rPr>
              <a:t>  Art. 12.a) LIS y 4 RIS </a:t>
            </a:r>
            <a:endParaRPr lang="es-ES" sz="2400" u="sng" dirty="0">
              <a:solidFill>
                <a:srgbClr val="FF0000"/>
              </a:solidFill>
              <a:latin typeface="+mn-lt"/>
            </a:endParaRPr>
          </a:p>
        </p:txBody>
      </p:sp>
      <p:graphicFrame>
        <p:nvGraphicFramePr>
          <p:cNvPr id="6" name="5 Tabla"/>
          <p:cNvGraphicFramePr>
            <a:graphicFrameLocks noGrp="1"/>
          </p:cNvGraphicFramePr>
          <p:nvPr>
            <p:extLst>
              <p:ext uri="{D42A27DB-BD31-4B8C-83A1-F6EECF244321}">
                <p14:modId xmlns="" xmlns:p14="http://schemas.microsoft.com/office/powerpoint/2010/main" val="1579179267"/>
              </p:ext>
            </p:extLst>
          </p:nvPr>
        </p:nvGraphicFramePr>
        <p:xfrm>
          <a:off x="152400" y="6093296"/>
          <a:ext cx="9265097" cy="609600"/>
        </p:xfrm>
        <a:graphic>
          <a:graphicData uri="http://schemas.openxmlformats.org/drawingml/2006/table">
            <a:tbl>
              <a:tblPr firstRow="1" bandRow="1">
                <a:tableStyleId>{5C22544A-7EE6-4342-B048-85BDC9FD1C3A}</a:tableStyleId>
              </a:tblPr>
              <a:tblGrid>
                <a:gridCol w="9265097">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Caso de ERD</a:t>
                      </a:r>
                      <a:r>
                        <a:rPr lang="es-ES_tradnl" sz="1800" b="1" u="none" kern="1200" dirty="0" smtClean="0">
                          <a:solidFill>
                            <a:srgbClr val="FF0000"/>
                          </a:solidFill>
                          <a:latin typeface="+mn-lt"/>
                          <a:ea typeface="+mn-ea"/>
                          <a:cs typeface="+mn-cs"/>
                        </a:rPr>
                        <a:t> y </a:t>
                      </a:r>
                      <a:r>
                        <a:rPr lang="es-ES_tradnl" sz="1800" b="1" u="sng" kern="1200" dirty="0" smtClean="0">
                          <a:solidFill>
                            <a:srgbClr val="FF0000"/>
                          </a:solidFill>
                          <a:latin typeface="+mn-lt"/>
                          <a:ea typeface="+mn-ea"/>
                          <a:cs typeface="+mn-cs"/>
                        </a:rPr>
                        <a:t>caso de Bienes adquiridos</a:t>
                      </a:r>
                      <a:r>
                        <a:rPr lang="es-ES_tradnl" sz="1800" b="1" kern="1200" dirty="0" smtClean="0">
                          <a:solidFill>
                            <a:srgbClr val="FF0000"/>
                          </a:solidFill>
                          <a:latin typeface="+mn-lt"/>
                          <a:ea typeface="+mn-ea"/>
                          <a:cs typeface="+mn-cs"/>
                        </a:rPr>
                        <a:t> </a:t>
                      </a:r>
                      <a:r>
                        <a:rPr lang="es-ES_tradnl" sz="1800" b="1" u="sng" kern="1200" dirty="0" smtClean="0">
                          <a:solidFill>
                            <a:srgbClr val="FF0000"/>
                          </a:solidFill>
                          <a:latin typeface="+mn-lt"/>
                          <a:ea typeface="+mn-ea"/>
                          <a:cs typeface="+mn-cs"/>
                        </a:rPr>
                        <a:t>Usados</a:t>
                      </a:r>
                      <a:r>
                        <a:rPr lang="es-ES_tradnl" sz="1800" b="1" kern="1200" baseline="0" dirty="0" smtClean="0">
                          <a:solidFill>
                            <a:srgbClr val="FF0000"/>
                          </a:solidFill>
                          <a:latin typeface="+mn-lt"/>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dirty="0" smtClean="0">
                          <a:solidFill>
                            <a:srgbClr val="FF00FF"/>
                          </a:solidFill>
                        </a:rPr>
                        <a:t>Sí</a:t>
                      </a:r>
                      <a:r>
                        <a:rPr lang="es-ES_tradnl" sz="1600" baseline="0" dirty="0" smtClean="0">
                          <a:solidFill>
                            <a:srgbClr val="FF00FF"/>
                          </a:solidFill>
                        </a:rPr>
                        <a:t> </a:t>
                      </a:r>
                      <a:r>
                        <a:rPr lang="es-ES_tradnl" sz="1600" dirty="0" smtClean="0">
                          <a:solidFill>
                            <a:srgbClr val="FF00FF"/>
                          </a:solidFill>
                        </a:rPr>
                        <a:t>se puede aplicar hasta el período máximo (coeficiente mínimo).</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99"/>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08055227"/>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126</a:t>
            </a:fld>
            <a:endParaRPr lang="es-ES"/>
          </a:p>
        </p:txBody>
      </p:sp>
      <p:sp>
        <p:nvSpPr>
          <p:cNvPr id="56324"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2 - </a:t>
            </a:r>
            <a:r>
              <a:rPr lang="es-ES" sz="2400" u="sng" dirty="0" smtClean="0">
                <a:solidFill>
                  <a:srgbClr val="0000FF"/>
                </a:solidFill>
                <a:latin typeface="+mn-lt"/>
              </a:rPr>
              <a:t>Amortización</a:t>
            </a:r>
            <a:r>
              <a:rPr lang="es-ES" sz="2400" dirty="0" smtClean="0">
                <a:solidFill>
                  <a:srgbClr val="FF0000"/>
                </a:solidFill>
                <a:latin typeface="+mn-lt"/>
              </a:rPr>
              <a:t> </a:t>
            </a:r>
            <a:r>
              <a:rPr lang="es-ES_tradnl" sz="2400" i="1" dirty="0" smtClean="0">
                <a:solidFill>
                  <a:srgbClr val="FF0000"/>
                </a:solidFill>
                <a:latin typeface="+mn-lt"/>
              </a:rPr>
              <a:t>  </a:t>
            </a:r>
            <a:r>
              <a:rPr lang="es-ES_tradnl" sz="800" i="1" dirty="0" smtClean="0">
                <a:solidFill>
                  <a:srgbClr val="FF0000"/>
                </a:solidFill>
                <a:latin typeface="+mn-lt"/>
              </a:rPr>
              <a:t> </a:t>
            </a: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porcentaje</a:t>
            </a:r>
            <a:r>
              <a:rPr lang="es-ES_tradnl" sz="2400" dirty="0" smtClean="0">
                <a:solidFill>
                  <a:srgbClr val="0000FF"/>
                </a:solidFill>
                <a:latin typeface="+mn-lt"/>
              </a:rPr>
              <a:t> </a:t>
            </a:r>
            <a:r>
              <a:rPr lang="es-ES_tradnl" sz="2400" u="sng" dirty="0" smtClean="0">
                <a:solidFill>
                  <a:srgbClr val="0000FF"/>
                </a:solidFill>
                <a:latin typeface="+mn-lt"/>
              </a:rPr>
              <a:t>constante</a:t>
            </a:r>
            <a:r>
              <a:rPr lang="es-ES" sz="2400" dirty="0" smtClean="0">
                <a:solidFill>
                  <a:srgbClr val="FF0000"/>
                </a:solidFill>
                <a:latin typeface="+mn-lt"/>
              </a:rPr>
              <a:t> Art. 12.b) LIS y 5 RIS </a:t>
            </a:r>
            <a:endParaRPr lang="es-ES" sz="2400" u="sng" dirty="0">
              <a:solidFill>
                <a:srgbClr val="FF0000"/>
              </a:solidFill>
              <a:latin typeface="+mn-lt"/>
            </a:endParaRPr>
          </a:p>
        </p:txBody>
      </p:sp>
      <p:sp>
        <p:nvSpPr>
          <p:cNvPr id="12" name="11 CuadroTexto"/>
          <p:cNvSpPr txBox="1"/>
          <p:nvPr/>
        </p:nvSpPr>
        <p:spPr>
          <a:xfrm>
            <a:off x="152400" y="980728"/>
            <a:ext cx="9677400" cy="5863144"/>
          </a:xfrm>
          <a:prstGeom prst="rect">
            <a:avLst/>
          </a:prstGeom>
          <a:noFill/>
        </p:spPr>
        <p:txBody>
          <a:bodyPr wrap="square" rtlCol="0">
            <a:spAutoFit/>
          </a:bodyPr>
          <a:lstStyle/>
          <a:p>
            <a:r>
              <a:rPr lang="es-ES_tradnl" sz="1800" b="0" dirty="0" smtClean="0">
                <a:latin typeface="+mn-lt"/>
              </a:rPr>
              <a:t>Determinar el cuadro de amortización de un elemento de inmovilizado material (</a:t>
            </a:r>
            <a:r>
              <a:rPr lang="es-ES_tradnl" sz="1800" b="0" i="1" dirty="0" smtClean="0">
                <a:solidFill>
                  <a:srgbClr val="FFFF66"/>
                </a:solidFill>
                <a:latin typeface="+mn-lt"/>
              </a:rPr>
              <a:t>por ejemplo un camión</a:t>
            </a:r>
            <a:r>
              <a:rPr lang="es-ES_tradnl" sz="1800" b="0" dirty="0" smtClean="0">
                <a:latin typeface="+mn-lt"/>
              </a:rPr>
              <a:t>) que se amortiza mediante el sistema del </a:t>
            </a:r>
            <a:r>
              <a:rPr lang="es-ES_tradnl" sz="1800" dirty="0" smtClean="0">
                <a:solidFill>
                  <a:srgbClr val="FFFF66"/>
                </a:solidFill>
                <a:latin typeface="+mn-lt"/>
              </a:rPr>
              <a:t>porcentaje constante</a:t>
            </a:r>
            <a:r>
              <a:rPr lang="es-ES_tradnl" sz="1800" b="0" dirty="0" smtClean="0">
                <a:solidFill>
                  <a:srgbClr val="FFFF66"/>
                </a:solidFill>
                <a:latin typeface="+mn-lt"/>
              </a:rPr>
              <a:t> </a:t>
            </a:r>
            <a:r>
              <a:rPr lang="es-ES_tradnl" sz="1800" b="0" dirty="0" smtClean="0">
                <a:latin typeface="+mn-lt"/>
              </a:rPr>
              <a:t>teniendo en cuenta los siguientes </a:t>
            </a:r>
            <a:r>
              <a:rPr lang="es-ES_tradnl" sz="1800" u="sng" dirty="0" smtClean="0">
                <a:latin typeface="+mn-lt"/>
              </a:rPr>
              <a:t>datos</a:t>
            </a:r>
            <a:r>
              <a:rPr lang="es-ES_tradnl" sz="1800" b="0" dirty="0" smtClean="0">
                <a:latin typeface="+mn-lt"/>
              </a:rPr>
              <a:t>:</a:t>
            </a:r>
          </a:p>
          <a:p>
            <a:pPr marL="457200" indent="-457200">
              <a:buFont typeface="+mj-lt"/>
              <a:buAutoNum type="arabicPeriod"/>
            </a:pPr>
            <a:r>
              <a:rPr lang="es-ES_tradnl" sz="1800" b="0" dirty="0" smtClean="0">
                <a:latin typeface="+mn-lt"/>
              </a:rPr>
              <a:t> Que su valor de adquisición es de 150.000 euros</a:t>
            </a:r>
          </a:p>
          <a:p>
            <a:pPr marL="457200" indent="-457200">
              <a:buFont typeface="+mj-lt"/>
              <a:buAutoNum type="arabicPeriod"/>
            </a:pPr>
            <a:r>
              <a:rPr lang="es-ES_tradnl" sz="1800" b="0" dirty="0" smtClean="0">
                <a:latin typeface="+mn-lt"/>
              </a:rPr>
              <a:t>Adquirido el 1/5/N</a:t>
            </a:r>
          </a:p>
          <a:p>
            <a:pPr marL="457200" indent="-457200">
              <a:buFont typeface="+mj-lt"/>
              <a:buAutoNum type="arabicPeriod"/>
            </a:pPr>
            <a:r>
              <a:rPr lang="es-ES_tradnl" sz="1800" b="0" dirty="0" smtClean="0">
                <a:latin typeface="+mn-lt"/>
              </a:rPr>
              <a:t> y que las </a:t>
            </a:r>
            <a:r>
              <a:rPr lang="es-ES_tradnl" sz="1800" b="0" u="sng" dirty="0" smtClean="0">
                <a:latin typeface="+mn-lt"/>
              </a:rPr>
              <a:t>tablas oficiales</a:t>
            </a:r>
            <a:r>
              <a:rPr lang="es-ES_tradnl" sz="1800" b="0" dirty="0" smtClean="0">
                <a:latin typeface="+mn-lt"/>
              </a:rPr>
              <a:t> nos proporcionan los siguientes datos:</a:t>
            </a:r>
          </a:p>
          <a:p>
            <a:pPr marL="457200" indent="-457200">
              <a:buFont typeface="Wingdings" pitchFamily="2" charset="2"/>
              <a:buChar char="§"/>
            </a:pPr>
            <a:r>
              <a:rPr lang="es-ES_tradnl" sz="1800" dirty="0" smtClean="0">
                <a:solidFill>
                  <a:srgbClr val="FFFF66"/>
                </a:solidFill>
                <a:latin typeface="+mn-lt"/>
              </a:rPr>
              <a:t>Coeficiente Máximo (CM): 20% </a:t>
            </a:r>
          </a:p>
          <a:p>
            <a:pPr marL="457200" indent="-457200">
              <a:buFont typeface="Wingdings" pitchFamily="2" charset="2"/>
              <a:buChar char="§"/>
            </a:pPr>
            <a:r>
              <a:rPr lang="es-ES_tradnl" sz="1800" dirty="0" smtClean="0">
                <a:solidFill>
                  <a:srgbClr val="FFFF66"/>
                </a:solidFill>
                <a:latin typeface="+mn-lt"/>
              </a:rPr>
              <a:t>Período Máximo (PM): 10 años</a:t>
            </a:r>
            <a:r>
              <a:rPr lang="es-ES_tradnl" sz="1800" dirty="0" smtClean="0">
                <a:latin typeface="+mn-lt"/>
              </a:rPr>
              <a:t>.</a:t>
            </a:r>
          </a:p>
          <a:p>
            <a:endParaRPr lang="es-ES_tradnl" sz="500" b="0" u="sng" dirty="0" smtClean="0">
              <a:latin typeface="+mn-lt"/>
            </a:endParaRPr>
          </a:p>
          <a:p>
            <a:pPr algn="ctr"/>
            <a:r>
              <a:rPr lang="es-ES_tradnl" u="sng" dirty="0" smtClean="0">
                <a:solidFill>
                  <a:srgbClr val="FFFF00"/>
                </a:solidFill>
                <a:latin typeface="+mn-lt"/>
              </a:rPr>
              <a:t>Solución:</a:t>
            </a:r>
          </a:p>
          <a:p>
            <a:pPr marL="342900" indent="-342900">
              <a:buFont typeface="+mj-lt"/>
              <a:buAutoNum type="alphaUcPeriod"/>
            </a:pPr>
            <a:r>
              <a:rPr lang="es-ES" sz="1800" u="sng" dirty="0" smtClean="0">
                <a:solidFill>
                  <a:srgbClr val="FFCCFF"/>
                </a:solidFill>
                <a:latin typeface="+mn-lt"/>
              </a:rPr>
              <a:t>Caso general:</a:t>
            </a:r>
            <a:endParaRPr lang="es-ES_tradnl" sz="1800" u="sng" dirty="0" smtClean="0">
              <a:solidFill>
                <a:srgbClr val="FFCCFF"/>
              </a:solidFill>
              <a:latin typeface="+mn-lt"/>
            </a:endParaRPr>
          </a:p>
          <a:p>
            <a:pPr marL="342900" lvl="0" indent="-342900">
              <a:buFont typeface="Wingdings" pitchFamily="2" charset="2"/>
              <a:buChar char="v"/>
            </a:pPr>
            <a:r>
              <a:rPr lang="es-ES_tradnl" sz="1600" b="0" dirty="0" smtClean="0">
                <a:latin typeface="+mn-lt"/>
              </a:rPr>
              <a:t>Partimos de la base de que el coeficiente a ponderar es el </a:t>
            </a:r>
            <a:r>
              <a:rPr lang="es-ES_tradnl" sz="1600" dirty="0" smtClean="0">
                <a:latin typeface="+mn-lt"/>
              </a:rPr>
              <a:t>máximo</a:t>
            </a:r>
            <a:r>
              <a:rPr lang="es-ES_tradnl" sz="1600" b="0" dirty="0" smtClean="0">
                <a:latin typeface="+mn-lt"/>
              </a:rPr>
              <a:t>, es decir, el </a:t>
            </a:r>
            <a:r>
              <a:rPr lang="es-ES_tradnl" sz="1600" dirty="0" smtClean="0">
                <a:solidFill>
                  <a:srgbClr val="FFFF00"/>
                </a:solidFill>
                <a:latin typeface="+mn-lt"/>
              </a:rPr>
              <a:t>20%¹</a:t>
            </a:r>
            <a:r>
              <a:rPr lang="es-ES_tradnl" sz="1600" b="0" dirty="0" smtClean="0">
                <a:latin typeface="+mn-lt"/>
              </a:rPr>
              <a:t>.</a:t>
            </a:r>
          </a:p>
          <a:p>
            <a:pPr marL="342900" lvl="0" indent="-342900">
              <a:buFont typeface="Wingdings" pitchFamily="2" charset="2"/>
              <a:buChar char="v"/>
            </a:pPr>
            <a:r>
              <a:rPr lang="es-ES_tradnl" sz="1600" b="0" dirty="0" smtClean="0">
                <a:latin typeface="+mn-lt"/>
              </a:rPr>
              <a:t>Como el período correspondiente a ese coeficiente es </a:t>
            </a:r>
            <a:r>
              <a:rPr lang="es-ES_tradnl" sz="1600" dirty="0" smtClean="0">
                <a:latin typeface="+mn-lt"/>
              </a:rPr>
              <a:t>100/20¹ =</a:t>
            </a:r>
            <a:r>
              <a:rPr lang="es-ES_tradnl" sz="1600" b="0" dirty="0" smtClean="0">
                <a:latin typeface="+mn-lt"/>
              </a:rPr>
              <a:t> </a:t>
            </a:r>
            <a:r>
              <a:rPr lang="es-ES_tradnl" sz="1600" dirty="0" smtClean="0">
                <a:solidFill>
                  <a:srgbClr val="FFFF66"/>
                </a:solidFill>
                <a:latin typeface="+mn-lt"/>
              </a:rPr>
              <a:t>5 años </a:t>
            </a:r>
            <a:r>
              <a:rPr lang="es-ES_tradnl" sz="1600" b="0" dirty="0" smtClean="0">
                <a:latin typeface="+mn-lt"/>
              </a:rPr>
              <a:t>el </a:t>
            </a:r>
            <a:r>
              <a:rPr lang="es-ES_tradnl" sz="1600" b="0" u="sng" dirty="0" smtClean="0">
                <a:latin typeface="+mn-lt"/>
              </a:rPr>
              <a:t>valor de ponderación es de </a:t>
            </a:r>
            <a:r>
              <a:rPr lang="es-ES_tradnl" sz="1600" u="sng" dirty="0" smtClean="0">
                <a:solidFill>
                  <a:srgbClr val="FFFF00"/>
                </a:solidFill>
                <a:latin typeface="+mn-lt"/>
              </a:rPr>
              <a:t>2</a:t>
            </a:r>
            <a:r>
              <a:rPr lang="es-ES_tradnl" sz="1600" b="0" dirty="0" smtClean="0">
                <a:latin typeface="+mn-lt"/>
              </a:rPr>
              <a:t> y,  por tanto,  el porcentaje constante a aplicar es: </a:t>
            </a:r>
          </a:p>
          <a:p>
            <a:pPr marL="342900" lvl="0" indent="-342900">
              <a:buFont typeface="Wingdings" panose="05000000000000000000" pitchFamily="2" charset="2"/>
              <a:buChar char="ü"/>
            </a:pPr>
            <a:r>
              <a:rPr lang="es-ES_tradnl" sz="1600" b="0" dirty="0" smtClean="0">
                <a:latin typeface="+mn-lt"/>
              </a:rPr>
              <a:t>  </a:t>
            </a:r>
            <a:r>
              <a:rPr lang="es-ES_tradnl" sz="1600" dirty="0" smtClean="0">
                <a:solidFill>
                  <a:srgbClr val="FFFF00"/>
                </a:solidFill>
                <a:latin typeface="+mn-lt"/>
              </a:rPr>
              <a:t>20%¹ X 2 = 40%.</a:t>
            </a:r>
          </a:p>
          <a:p>
            <a:pPr lvl="0"/>
            <a:endParaRPr lang="es-ES_tradnl" sz="1600" dirty="0" smtClean="0">
              <a:solidFill>
                <a:srgbClr val="FFFF00"/>
              </a:solidFill>
              <a:latin typeface="+mn-lt"/>
            </a:endParaRPr>
          </a:p>
          <a:p>
            <a:pPr marL="457200" lvl="0" indent="-457200">
              <a:buFont typeface="+mj-lt"/>
              <a:buAutoNum type="alphaUcPeriod" startAt="2"/>
            </a:pPr>
            <a:r>
              <a:rPr lang="es-ES_tradnl" sz="1800" u="sng" dirty="0" smtClean="0">
                <a:solidFill>
                  <a:srgbClr val="FFCCFF"/>
                </a:solidFill>
                <a:latin typeface="+mn-lt"/>
              </a:rPr>
              <a:t>Caso de ERD: (art. 103 LIS)</a:t>
            </a:r>
          </a:p>
          <a:p>
            <a:pPr marL="342900" lvl="0" indent="-342900">
              <a:buFont typeface="Wingdings" pitchFamily="2" charset="2"/>
              <a:buChar char="v"/>
            </a:pPr>
            <a:r>
              <a:rPr lang="es-ES_tradnl" sz="1600" b="0" dirty="0">
                <a:latin typeface="+mn-lt"/>
              </a:rPr>
              <a:t>E</a:t>
            </a:r>
            <a:r>
              <a:rPr lang="es-ES_tradnl" sz="1600" b="0" dirty="0" smtClean="0">
                <a:latin typeface="+mn-lt"/>
              </a:rPr>
              <a:t>l </a:t>
            </a:r>
            <a:r>
              <a:rPr lang="es-ES_tradnl" sz="1600" b="0" dirty="0">
                <a:latin typeface="+mn-lt"/>
              </a:rPr>
              <a:t>coeficiente a ponderar </a:t>
            </a:r>
            <a:r>
              <a:rPr lang="es-ES_tradnl" sz="1600" b="0" dirty="0" smtClean="0">
                <a:latin typeface="+mn-lt"/>
              </a:rPr>
              <a:t> </a:t>
            </a:r>
            <a:r>
              <a:rPr lang="es-ES_tradnl" sz="1600" dirty="0">
                <a:latin typeface="+mn-lt"/>
              </a:rPr>
              <a:t>máximo</a:t>
            </a:r>
            <a:r>
              <a:rPr lang="es-ES_tradnl" sz="1600" b="0" dirty="0">
                <a:latin typeface="+mn-lt"/>
              </a:rPr>
              <a:t>, es </a:t>
            </a:r>
            <a:r>
              <a:rPr lang="es-ES_tradnl" sz="1600" b="0" dirty="0" smtClean="0">
                <a:latin typeface="+mn-lt"/>
              </a:rPr>
              <a:t> </a:t>
            </a:r>
            <a:r>
              <a:rPr lang="es-ES_tradnl" sz="1600" dirty="0" smtClean="0">
                <a:solidFill>
                  <a:srgbClr val="FFFF00"/>
                </a:solidFill>
                <a:latin typeface="+mn-lt"/>
              </a:rPr>
              <a:t>2 X</a:t>
            </a:r>
            <a:r>
              <a:rPr lang="es-ES_tradnl" sz="1600" b="0" dirty="0" smtClean="0">
                <a:latin typeface="+mn-lt"/>
              </a:rPr>
              <a:t> </a:t>
            </a:r>
            <a:r>
              <a:rPr lang="es-ES_tradnl" sz="1600" dirty="0" smtClean="0">
                <a:solidFill>
                  <a:srgbClr val="FFFF00"/>
                </a:solidFill>
                <a:latin typeface="+mn-lt"/>
              </a:rPr>
              <a:t>20% = 40%² </a:t>
            </a:r>
            <a:r>
              <a:rPr lang="es-ES_tradnl" sz="1600" b="0" dirty="0" smtClean="0">
                <a:latin typeface="+mn-lt"/>
              </a:rPr>
              <a:t>.</a:t>
            </a:r>
            <a:endParaRPr lang="es-ES_tradnl" sz="1600" b="0" dirty="0">
              <a:latin typeface="+mn-lt"/>
            </a:endParaRPr>
          </a:p>
          <a:p>
            <a:pPr marL="342900" lvl="0" indent="-342900">
              <a:buFont typeface="Wingdings" pitchFamily="2" charset="2"/>
              <a:buChar char="v"/>
            </a:pPr>
            <a:r>
              <a:rPr lang="es-ES_tradnl" sz="1600" b="0" dirty="0">
                <a:latin typeface="+mn-lt"/>
              </a:rPr>
              <a:t>Como el período correspondiente a ese coeficiente es </a:t>
            </a:r>
            <a:r>
              <a:rPr lang="es-ES_tradnl" sz="1600" dirty="0" smtClean="0">
                <a:latin typeface="+mn-lt"/>
              </a:rPr>
              <a:t>100/40² </a:t>
            </a:r>
            <a:r>
              <a:rPr lang="es-ES_tradnl" sz="1600" dirty="0">
                <a:latin typeface="+mn-lt"/>
              </a:rPr>
              <a:t>=</a:t>
            </a:r>
            <a:r>
              <a:rPr lang="es-ES_tradnl" sz="1600" b="0" dirty="0">
                <a:latin typeface="+mn-lt"/>
              </a:rPr>
              <a:t> </a:t>
            </a:r>
            <a:r>
              <a:rPr lang="es-ES_tradnl" sz="1600" dirty="0" smtClean="0">
                <a:solidFill>
                  <a:srgbClr val="FFFF00"/>
                </a:solidFill>
                <a:latin typeface="+mn-lt"/>
              </a:rPr>
              <a:t>2,5 </a:t>
            </a:r>
            <a:r>
              <a:rPr lang="es-ES_tradnl" sz="1600" dirty="0">
                <a:solidFill>
                  <a:srgbClr val="FFFF66"/>
                </a:solidFill>
                <a:latin typeface="+mn-lt"/>
              </a:rPr>
              <a:t>años </a:t>
            </a:r>
            <a:r>
              <a:rPr lang="es-ES_tradnl" sz="1600" b="0" dirty="0" smtClean="0">
                <a:latin typeface="+mn-lt"/>
              </a:rPr>
              <a:t>el </a:t>
            </a:r>
            <a:r>
              <a:rPr lang="es-ES_tradnl" sz="1600" b="0" u="sng" dirty="0">
                <a:latin typeface="+mn-lt"/>
              </a:rPr>
              <a:t>valor de ponderación es de </a:t>
            </a:r>
            <a:r>
              <a:rPr lang="es-ES_tradnl" sz="1600" u="sng" dirty="0" smtClean="0">
                <a:solidFill>
                  <a:srgbClr val="FFFF00"/>
                </a:solidFill>
                <a:latin typeface="+mn-lt"/>
              </a:rPr>
              <a:t>1,5</a:t>
            </a:r>
            <a:r>
              <a:rPr lang="es-ES_tradnl" sz="1600" b="0" dirty="0" smtClean="0">
                <a:latin typeface="+mn-lt"/>
              </a:rPr>
              <a:t> </a:t>
            </a:r>
            <a:r>
              <a:rPr lang="es-ES_tradnl" sz="1600" b="0" dirty="0">
                <a:latin typeface="+mn-lt"/>
              </a:rPr>
              <a:t>y,  por tanto,  el porcentaje constante a aplicar es</a:t>
            </a:r>
            <a:r>
              <a:rPr lang="es-ES_tradnl" sz="1600" b="0" dirty="0" smtClean="0">
                <a:latin typeface="+mn-lt"/>
              </a:rPr>
              <a:t>:   </a:t>
            </a:r>
            <a:r>
              <a:rPr lang="es-ES_tradnl" sz="1600" dirty="0" smtClean="0">
                <a:solidFill>
                  <a:srgbClr val="FFFF00"/>
                </a:solidFill>
                <a:latin typeface="+mn-lt"/>
              </a:rPr>
              <a:t>40%² </a:t>
            </a:r>
            <a:r>
              <a:rPr lang="es-ES_tradnl" sz="1600" dirty="0">
                <a:solidFill>
                  <a:srgbClr val="FFFF00"/>
                </a:solidFill>
                <a:latin typeface="+mn-lt"/>
              </a:rPr>
              <a:t>X </a:t>
            </a:r>
            <a:r>
              <a:rPr lang="es-ES_tradnl" sz="1600" dirty="0" smtClean="0">
                <a:solidFill>
                  <a:srgbClr val="FFFF00"/>
                </a:solidFill>
                <a:latin typeface="+mn-lt"/>
              </a:rPr>
              <a:t>1,5 </a:t>
            </a:r>
            <a:r>
              <a:rPr lang="es-ES_tradnl" sz="1600" dirty="0">
                <a:solidFill>
                  <a:srgbClr val="FFFF00"/>
                </a:solidFill>
                <a:latin typeface="+mn-lt"/>
              </a:rPr>
              <a:t>= </a:t>
            </a:r>
            <a:r>
              <a:rPr lang="es-ES_tradnl" sz="1600" dirty="0" smtClean="0">
                <a:solidFill>
                  <a:srgbClr val="FFFF00"/>
                </a:solidFill>
                <a:latin typeface="+mn-lt"/>
              </a:rPr>
              <a:t>60%.</a:t>
            </a:r>
          </a:p>
          <a:p>
            <a:pPr marL="342900" lvl="0" indent="-342900">
              <a:buFont typeface="Wingdings" pitchFamily="2" charset="2"/>
              <a:buChar char="v"/>
            </a:pPr>
            <a:endParaRPr lang="es-ES_tradnl" sz="800" dirty="0" smtClean="0">
              <a:solidFill>
                <a:srgbClr val="FFFF00"/>
              </a:solidFill>
              <a:latin typeface="+mn-lt"/>
            </a:endParaRPr>
          </a:p>
          <a:p>
            <a:pPr marL="342900" lvl="0" indent="-342900">
              <a:buFont typeface="Wingdings" panose="05000000000000000000" pitchFamily="2" charset="2"/>
              <a:buChar char="ü"/>
            </a:pPr>
            <a:endParaRPr lang="es-ES_tradnl" sz="800" dirty="0">
              <a:solidFill>
                <a:srgbClr val="FFFF00"/>
              </a:solidFill>
              <a:latin typeface="+mn-lt"/>
            </a:endParaRPr>
          </a:p>
          <a:p>
            <a:pPr marL="342900" indent="-342900">
              <a:buFont typeface="Wingdings" panose="05000000000000000000" pitchFamily="2" charset="2"/>
              <a:buChar char="q"/>
            </a:pPr>
            <a:r>
              <a:rPr lang="es-ES_tradnl" sz="1800" b="0" dirty="0" smtClean="0">
                <a:latin typeface="+mn-lt"/>
              </a:rPr>
              <a:t>Aplicando el método del coeficiente constante </a:t>
            </a:r>
            <a:r>
              <a:rPr lang="es-ES_tradnl" sz="1800" u="sng" dirty="0" smtClean="0">
                <a:latin typeface="+mn-lt"/>
              </a:rPr>
              <a:t>VER cuadros páginas siguientes</a:t>
            </a:r>
            <a:r>
              <a:rPr lang="es-ES_tradnl" sz="1800" b="0" u="sng" dirty="0" smtClean="0">
                <a:latin typeface="+mn-lt"/>
              </a:rPr>
              <a:t>:</a:t>
            </a:r>
            <a:endParaRPr lang="es-ES_tradnl" sz="1800" b="0" dirty="0">
              <a:latin typeface="+mn-lt"/>
            </a:endParaRPr>
          </a:p>
        </p:txBody>
      </p:sp>
      <p:graphicFrame>
        <p:nvGraphicFramePr>
          <p:cNvPr id="2" name="Tabla 1"/>
          <p:cNvGraphicFramePr>
            <a:graphicFrameLocks noGrp="1"/>
          </p:cNvGraphicFramePr>
          <p:nvPr>
            <p:extLst>
              <p:ext uri="{D42A27DB-BD31-4B8C-83A1-F6EECF244321}">
                <p14:modId xmlns="" xmlns:p14="http://schemas.microsoft.com/office/powerpoint/2010/main" val="3394345215"/>
              </p:ext>
            </p:extLst>
          </p:nvPr>
        </p:nvGraphicFramePr>
        <p:xfrm>
          <a:off x="6177136" y="2741672"/>
          <a:ext cx="3456384" cy="975360"/>
        </p:xfrm>
        <a:graphic>
          <a:graphicData uri="http://schemas.openxmlformats.org/drawingml/2006/table">
            <a:tbl>
              <a:tblPr firstRow="1" bandRow="1">
                <a:tableStyleId>{5C22544A-7EE6-4342-B048-85BDC9FD1C3A}</a:tableStyleId>
              </a:tblPr>
              <a:tblGrid>
                <a:gridCol w="1872208">
                  <a:extLst>
                    <a:ext uri="{9D8B030D-6E8A-4147-A177-3AD203B41FA5}">
                      <a16:colId xmlns="" xmlns:a16="http://schemas.microsoft.com/office/drawing/2014/main" val="3339181496"/>
                    </a:ext>
                  </a:extLst>
                </a:gridCol>
                <a:gridCol w="1584176">
                  <a:extLst>
                    <a:ext uri="{9D8B030D-6E8A-4147-A177-3AD203B41FA5}">
                      <a16:colId xmlns="" xmlns:a16="http://schemas.microsoft.com/office/drawing/2014/main" val="2754119396"/>
                    </a:ext>
                  </a:extLst>
                </a:gridCol>
              </a:tblGrid>
              <a:tr h="204251">
                <a:tc>
                  <a:txBody>
                    <a:bodyPr/>
                    <a:lstStyle/>
                    <a:p>
                      <a:r>
                        <a:rPr lang="es-ES" sz="1000" dirty="0" smtClean="0"/>
                        <a:t>Período de amortización</a:t>
                      </a:r>
                      <a:endParaRPr lang="es-ES" sz="1000" dirty="0"/>
                    </a:p>
                  </a:txBody>
                  <a:tcPr>
                    <a:lnL w="12700" cap="flat" cmpd="sng" algn="ctr">
                      <a:solidFill>
                        <a:srgbClr val="FF00FF"/>
                      </a:solidFill>
                      <a:prstDash val="solid"/>
                      <a:round/>
                      <a:headEnd type="none" w="med" len="med"/>
                      <a:tailEnd type="none" w="med" len="med"/>
                    </a:lnL>
                    <a:lnR w="12700" cap="flat" cmpd="sng" algn="ctr">
                      <a:solidFill>
                        <a:srgbClr val="FF00FF"/>
                      </a:solidFill>
                      <a:prstDash val="solid"/>
                      <a:round/>
                      <a:headEnd type="none" w="med" len="med"/>
                      <a:tailEnd type="none" w="med" len="med"/>
                    </a:lnR>
                    <a:lnT w="12700" cap="flat" cmpd="sng" algn="ctr">
                      <a:solidFill>
                        <a:srgbClr val="FF00FF"/>
                      </a:solidFill>
                      <a:prstDash val="solid"/>
                      <a:round/>
                      <a:headEnd type="none" w="med" len="med"/>
                      <a:tailEnd type="none" w="med" len="med"/>
                    </a:lnT>
                    <a:lnB w="12700" cap="flat" cmpd="sng" algn="ctr">
                      <a:solidFill>
                        <a:srgbClr val="FF00FF"/>
                      </a:solidFill>
                      <a:prstDash val="solid"/>
                      <a:round/>
                      <a:headEnd type="none" w="med" len="med"/>
                      <a:tailEnd type="none" w="med" len="med"/>
                    </a:lnB>
                    <a:solidFill>
                      <a:schemeClr val="accent1">
                        <a:lumMod val="50000"/>
                      </a:schemeClr>
                    </a:solidFill>
                  </a:tcPr>
                </a:tc>
                <a:tc>
                  <a:txBody>
                    <a:bodyPr/>
                    <a:lstStyle/>
                    <a:p>
                      <a:r>
                        <a:rPr lang="es-ES" sz="1000" dirty="0" smtClean="0"/>
                        <a:t>Valor de ponderación</a:t>
                      </a:r>
                      <a:endParaRPr lang="es-ES" sz="1000" dirty="0"/>
                    </a:p>
                  </a:txBody>
                  <a:tcPr>
                    <a:lnL w="12700" cap="flat" cmpd="sng" algn="ctr">
                      <a:solidFill>
                        <a:srgbClr val="FF00FF"/>
                      </a:solidFill>
                      <a:prstDash val="solid"/>
                      <a:round/>
                      <a:headEnd type="none" w="med" len="med"/>
                      <a:tailEnd type="none" w="med" len="med"/>
                    </a:lnL>
                    <a:lnR w="12700" cap="flat" cmpd="sng" algn="ctr">
                      <a:solidFill>
                        <a:srgbClr val="FF00FF"/>
                      </a:solidFill>
                      <a:prstDash val="solid"/>
                      <a:round/>
                      <a:headEnd type="none" w="med" len="med"/>
                      <a:tailEnd type="none" w="med" len="med"/>
                    </a:lnR>
                    <a:lnT w="12700" cap="flat" cmpd="sng" algn="ctr">
                      <a:solidFill>
                        <a:srgbClr val="FF00FF"/>
                      </a:solidFill>
                      <a:prstDash val="solid"/>
                      <a:round/>
                      <a:headEnd type="none" w="med" len="med"/>
                      <a:tailEnd type="none" w="med" len="med"/>
                    </a:lnT>
                    <a:lnB w="12700" cap="flat" cmpd="sng" algn="ctr">
                      <a:solidFill>
                        <a:srgbClr val="FF00FF"/>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38346714"/>
                  </a:ext>
                </a:extLst>
              </a:tr>
              <a:tr h="181254">
                <a:tc>
                  <a:txBody>
                    <a:bodyPr/>
                    <a:lstStyle/>
                    <a:p>
                      <a:r>
                        <a:rPr lang="es-ES" sz="1000" b="1" dirty="0" smtClean="0">
                          <a:solidFill>
                            <a:srgbClr val="0000FF"/>
                          </a:solidFill>
                        </a:rPr>
                        <a:t>&lt;</a:t>
                      </a:r>
                      <a:r>
                        <a:rPr lang="es-ES" sz="1000" b="1" baseline="0" dirty="0" smtClean="0">
                          <a:solidFill>
                            <a:srgbClr val="0000FF"/>
                          </a:solidFill>
                        </a:rPr>
                        <a:t> 5 años</a:t>
                      </a:r>
                      <a:endParaRPr lang="es-ES" sz="1000" b="1" dirty="0">
                        <a:solidFill>
                          <a:srgbClr val="0000FF"/>
                        </a:solidFill>
                      </a:endParaRPr>
                    </a:p>
                  </a:txBody>
                  <a:tcPr>
                    <a:lnL w="12700" cap="flat" cmpd="sng" algn="ctr">
                      <a:solidFill>
                        <a:srgbClr val="FF00FF"/>
                      </a:solidFill>
                      <a:prstDash val="solid"/>
                      <a:round/>
                      <a:headEnd type="none" w="med" len="med"/>
                      <a:tailEnd type="none" w="med" len="med"/>
                    </a:lnL>
                    <a:lnR w="12700" cap="flat" cmpd="sng" algn="ctr">
                      <a:solidFill>
                        <a:srgbClr val="FF00FF"/>
                      </a:solidFill>
                      <a:prstDash val="solid"/>
                      <a:round/>
                      <a:headEnd type="none" w="med" len="med"/>
                      <a:tailEnd type="none" w="med" len="med"/>
                    </a:lnR>
                    <a:lnT w="12700" cap="flat" cmpd="sng" algn="ctr">
                      <a:solidFill>
                        <a:srgbClr val="FF00FF"/>
                      </a:solidFill>
                      <a:prstDash val="solid"/>
                      <a:round/>
                      <a:headEnd type="none" w="med" len="med"/>
                      <a:tailEnd type="none" w="med" len="med"/>
                    </a:lnT>
                    <a:lnB w="12700" cap="flat" cmpd="sng" algn="ctr">
                      <a:solidFill>
                        <a:srgbClr val="FF00FF"/>
                      </a:solidFill>
                      <a:prstDash val="solid"/>
                      <a:round/>
                      <a:headEnd type="none" w="med" len="med"/>
                      <a:tailEnd type="none" w="med" len="med"/>
                    </a:lnB>
                    <a:solidFill>
                      <a:schemeClr val="tx1"/>
                    </a:solidFill>
                  </a:tcPr>
                </a:tc>
                <a:tc>
                  <a:txBody>
                    <a:bodyPr/>
                    <a:lstStyle/>
                    <a:p>
                      <a:pPr algn="ctr"/>
                      <a:r>
                        <a:rPr lang="es-ES" sz="1000" b="1" dirty="0" smtClean="0">
                          <a:solidFill>
                            <a:srgbClr val="0000FF"/>
                          </a:solidFill>
                        </a:rPr>
                        <a:t>1,5</a:t>
                      </a:r>
                      <a:endParaRPr lang="es-ES" sz="1000" b="1" dirty="0">
                        <a:solidFill>
                          <a:srgbClr val="0000FF"/>
                        </a:solidFill>
                      </a:endParaRPr>
                    </a:p>
                  </a:txBody>
                  <a:tcPr>
                    <a:lnL w="12700" cap="flat" cmpd="sng" algn="ctr">
                      <a:solidFill>
                        <a:srgbClr val="FF00FF"/>
                      </a:solidFill>
                      <a:prstDash val="solid"/>
                      <a:round/>
                      <a:headEnd type="none" w="med" len="med"/>
                      <a:tailEnd type="none" w="med" len="med"/>
                    </a:lnL>
                    <a:lnR w="12700" cap="flat" cmpd="sng" algn="ctr">
                      <a:solidFill>
                        <a:srgbClr val="FF00FF"/>
                      </a:solidFill>
                      <a:prstDash val="solid"/>
                      <a:round/>
                      <a:headEnd type="none" w="med" len="med"/>
                      <a:tailEnd type="none" w="med" len="med"/>
                    </a:lnR>
                    <a:lnT w="12700" cap="flat" cmpd="sng" algn="ctr">
                      <a:solidFill>
                        <a:srgbClr val="FF00FF"/>
                      </a:solidFill>
                      <a:prstDash val="solid"/>
                      <a:round/>
                      <a:headEnd type="none" w="med" len="med"/>
                      <a:tailEnd type="none" w="med" len="med"/>
                    </a:lnT>
                    <a:lnB w="12700" cap="flat" cmpd="sng" algn="ctr">
                      <a:solidFill>
                        <a:srgbClr val="FF00FF"/>
                      </a:solidFill>
                      <a:prstDash val="solid"/>
                      <a:round/>
                      <a:headEnd type="none" w="med" len="med"/>
                      <a:tailEnd type="none" w="med" len="med"/>
                    </a:lnB>
                    <a:solidFill>
                      <a:schemeClr val="tx1"/>
                    </a:solidFill>
                  </a:tcPr>
                </a:tc>
                <a:extLst>
                  <a:ext uri="{0D108BD9-81ED-4DB2-BD59-A6C34878D82A}">
                    <a16:rowId xmlns="" xmlns:a16="http://schemas.microsoft.com/office/drawing/2014/main" val="3924045274"/>
                  </a:ext>
                </a:extLst>
              </a:tr>
              <a:tr h="1812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1000" b="1" dirty="0" smtClean="0">
                          <a:solidFill>
                            <a:srgbClr val="0000FF"/>
                          </a:solidFill>
                        </a:rPr>
                        <a:t>≥ 5 años y  &lt;</a:t>
                      </a:r>
                      <a:r>
                        <a:rPr lang="es-ES" sz="1000" b="1" baseline="0" dirty="0" smtClean="0">
                          <a:solidFill>
                            <a:srgbClr val="0000FF"/>
                          </a:solidFill>
                        </a:rPr>
                        <a:t> 8 años</a:t>
                      </a:r>
                      <a:endParaRPr lang="es-ES" sz="1000" b="1" dirty="0" smtClean="0">
                        <a:solidFill>
                          <a:srgbClr val="0000FF"/>
                        </a:solidFill>
                      </a:endParaRPr>
                    </a:p>
                  </a:txBody>
                  <a:tcPr>
                    <a:lnL w="12700" cap="flat" cmpd="sng" algn="ctr">
                      <a:solidFill>
                        <a:srgbClr val="FF00FF"/>
                      </a:solidFill>
                      <a:prstDash val="solid"/>
                      <a:round/>
                      <a:headEnd type="none" w="med" len="med"/>
                      <a:tailEnd type="none" w="med" len="med"/>
                    </a:lnL>
                    <a:lnR w="12700" cap="flat" cmpd="sng" algn="ctr">
                      <a:solidFill>
                        <a:srgbClr val="FF00FF"/>
                      </a:solidFill>
                      <a:prstDash val="solid"/>
                      <a:round/>
                      <a:headEnd type="none" w="med" len="med"/>
                      <a:tailEnd type="none" w="med" len="med"/>
                    </a:lnR>
                    <a:lnT w="12700" cap="flat" cmpd="sng" algn="ctr">
                      <a:solidFill>
                        <a:srgbClr val="FF00FF"/>
                      </a:solidFill>
                      <a:prstDash val="solid"/>
                      <a:round/>
                      <a:headEnd type="none" w="med" len="med"/>
                      <a:tailEnd type="none" w="med" len="med"/>
                    </a:lnT>
                    <a:lnB w="12700" cap="flat" cmpd="sng" algn="ctr">
                      <a:solidFill>
                        <a:srgbClr val="FF00FF"/>
                      </a:solidFill>
                      <a:prstDash val="solid"/>
                      <a:round/>
                      <a:headEnd type="none" w="med" len="med"/>
                      <a:tailEnd type="none" w="med" len="med"/>
                    </a:lnB>
                    <a:solidFill>
                      <a:srgbClr val="FFFF66"/>
                    </a:solidFill>
                  </a:tcPr>
                </a:tc>
                <a:tc>
                  <a:txBody>
                    <a:bodyPr/>
                    <a:lstStyle/>
                    <a:p>
                      <a:pPr algn="ctr"/>
                      <a:r>
                        <a:rPr lang="es-ES" sz="1000" b="1" dirty="0" smtClean="0">
                          <a:solidFill>
                            <a:srgbClr val="0000FF"/>
                          </a:solidFill>
                        </a:rPr>
                        <a:t>2</a:t>
                      </a:r>
                      <a:endParaRPr lang="es-ES" sz="1000" b="1" dirty="0">
                        <a:solidFill>
                          <a:srgbClr val="0000FF"/>
                        </a:solidFill>
                      </a:endParaRPr>
                    </a:p>
                  </a:txBody>
                  <a:tcPr>
                    <a:lnL w="12700" cap="flat" cmpd="sng" algn="ctr">
                      <a:solidFill>
                        <a:srgbClr val="FF00FF"/>
                      </a:solidFill>
                      <a:prstDash val="solid"/>
                      <a:round/>
                      <a:headEnd type="none" w="med" len="med"/>
                      <a:tailEnd type="none" w="med" len="med"/>
                    </a:lnL>
                    <a:lnR w="12700" cap="flat" cmpd="sng" algn="ctr">
                      <a:solidFill>
                        <a:srgbClr val="FF00FF"/>
                      </a:solidFill>
                      <a:prstDash val="solid"/>
                      <a:round/>
                      <a:headEnd type="none" w="med" len="med"/>
                      <a:tailEnd type="none" w="med" len="med"/>
                    </a:lnR>
                    <a:lnT w="12700" cap="flat" cmpd="sng" algn="ctr">
                      <a:solidFill>
                        <a:srgbClr val="FF00FF"/>
                      </a:solidFill>
                      <a:prstDash val="solid"/>
                      <a:round/>
                      <a:headEnd type="none" w="med" len="med"/>
                      <a:tailEnd type="none" w="med" len="med"/>
                    </a:lnT>
                    <a:lnB w="12700" cap="flat" cmpd="sng" algn="ctr">
                      <a:solidFill>
                        <a:srgbClr val="FF00FF"/>
                      </a:solidFill>
                      <a:prstDash val="solid"/>
                      <a:round/>
                      <a:headEnd type="none" w="med" len="med"/>
                      <a:tailEnd type="none" w="med" len="med"/>
                    </a:lnB>
                    <a:solidFill>
                      <a:srgbClr val="FFFF66"/>
                    </a:solidFill>
                  </a:tcPr>
                </a:tc>
                <a:extLst>
                  <a:ext uri="{0D108BD9-81ED-4DB2-BD59-A6C34878D82A}">
                    <a16:rowId xmlns="" xmlns:a16="http://schemas.microsoft.com/office/drawing/2014/main" val="3000130431"/>
                  </a:ext>
                </a:extLst>
              </a:tr>
              <a:tr h="225329">
                <a:tc>
                  <a:txBody>
                    <a:bodyPr/>
                    <a:lstStyle/>
                    <a:p>
                      <a:r>
                        <a:rPr lang="es-ES" sz="1000" b="1" dirty="0" smtClean="0">
                          <a:solidFill>
                            <a:srgbClr val="0000FF"/>
                          </a:solidFill>
                        </a:rPr>
                        <a:t>≥ </a:t>
                      </a:r>
                      <a:r>
                        <a:rPr lang="es-ES" sz="1000" b="1" baseline="0" dirty="0" smtClean="0">
                          <a:solidFill>
                            <a:srgbClr val="0000FF"/>
                          </a:solidFill>
                        </a:rPr>
                        <a:t>8 años</a:t>
                      </a:r>
                      <a:endParaRPr lang="es-ES" sz="1000" b="1" dirty="0"/>
                    </a:p>
                  </a:txBody>
                  <a:tcPr>
                    <a:lnL w="12700" cap="flat" cmpd="sng" algn="ctr">
                      <a:solidFill>
                        <a:srgbClr val="FF00FF"/>
                      </a:solidFill>
                      <a:prstDash val="solid"/>
                      <a:round/>
                      <a:headEnd type="none" w="med" len="med"/>
                      <a:tailEnd type="none" w="med" len="med"/>
                    </a:lnL>
                    <a:lnR w="12700" cap="flat" cmpd="sng" algn="ctr">
                      <a:solidFill>
                        <a:srgbClr val="FF00FF"/>
                      </a:solidFill>
                      <a:prstDash val="solid"/>
                      <a:round/>
                      <a:headEnd type="none" w="med" len="med"/>
                      <a:tailEnd type="none" w="med" len="med"/>
                    </a:lnR>
                    <a:lnT w="12700" cap="flat" cmpd="sng" algn="ctr">
                      <a:solidFill>
                        <a:srgbClr val="FF00FF"/>
                      </a:solidFill>
                      <a:prstDash val="solid"/>
                      <a:round/>
                      <a:headEnd type="none" w="med" len="med"/>
                      <a:tailEnd type="none" w="med" len="med"/>
                    </a:lnT>
                    <a:lnB w="12700" cap="flat" cmpd="sng" algn="ctr">
                      <a:solidFill>
                        <a:srgbClr val="FF00FF"/>
                      </a:solidFill>
                      <a:prstDash val="solid"/>
                      <a:round/>
                      <a:headEnd type="none" w="med" len="med"/>
                      <a:tailEnd type="none" w="med" len="med"/>
                    </a:lnB>
                    <a:solidFill>
                      <a:schemeClr val="tx1"/>
                    </a:solidFill>
                  </a:tcPr>
                </a:tc>
                <a:tc>
                  <a:txBody>
                    <a:bodyPr/>
                    <a:lstStyle/>
                    <a:p>
                      <a:pPr algn="ctr"/>
                      <a:r>
                        <a:rPr lang="es-ES" sz="1000" b="1" dirty="0" smtClean="0">
                          <a:solidFill>
                            <a:srgbClr val="0000FF"/>
                          </a:solidFill>
                        </a:rPr>
                        <a:t>2,5</a:t>
                      </a:r>
                      <a:endParaRPr lang="es-ES" sz="1000" b="1" dirty="0">
                        <a:solidFill>
                          <a:srgbClr val="0000FF"/>
                        </a:solidFill>
                      </a:endParaRPr>
                    </a:p>
                  </a:txBody>
                  <a:tcPr>
                    <a:lnL w="12700" cap="flat" cmpd="sng" algn="ctr">
                      <a:solidFill>
                        <a:srgbClr val="FF00FF"/>
                      </a:solidFill>
                      <a:prstDash val="solid"/>
                      <a:round/>
                      <a:headEnd type="none" w="med" len="med"/>
                      <a:tailEnd type="none" w="med" len="med"/>
                    </a:lnL>
                    <a:lnR w="12700" cap="flat" cmpd="sng" algn="ctr">
                      <a:solidFill>
                        <a:srgbClr val="FF00FF"/>
                      </a:solidFill>
                      <a:prstDash val="solid"/>
                      <a:round/>
                      <a:headEnd type="none" w="med" len="med"/>
                      <a:tailEnd type="none" w="med" len="med"/>
                    </a:lnR>
                    <a:lnT w="12700" cap="flat" cmpd="sng" algn="ctr">
                      <a:solidFill>
                        <a:srgbClr val="FF00FF"/>
                      </a:solidFill>
                      <a:prstDash val="solid"/>
                      <a:round/>
                      <a:headEnd type="none" w="med" len="med"/>
                      <a:tailEnd type="none" w="med" len="med"/>
                    </a:lnT>
                    <a:lnB w="12700" cap="flat" cmpd="sng" algn="ctr">
                      <a:solidFill>
                        <a:srgbClr val="FF00FF"/>
                      </a:solidFill>
                      <a:prstDash val="solid"/>
                      <a:round/>
                      <a:headEnd type="none" w="med" len="med"/>
                      <a:tailEnd type="none" w="med" len="med"/>
                    </a:lnB>
                    <a:solidFill>
                      <a:schemeClr val="tx1"/>
                    </a:solidFill>
                  </a:tcPr>
                </a:tc>
                <a:extLst>
                  <a:ext uri="{0D108BD9-81ED-4DB2-BD59-A6C34878D82A}">
                    <a16:rowId xmlns="" xmlns:a16="http://schemas.microsoft.com/office/drawing/2014/main" val="426528357"/>
                  </a:ext>
                </a:extLst>
              </a:tr>
            </a:tbl>
          </a:graphicData>
        </a:graphic>
      </p:graphicFrame>
      <p:graphicFrame>
        <p:nvGraphicFramePr>
          <p:cNvPr id="6" name="5 Tabla"/>
          <p:cNvGraphicFramePr>
            <a:graphicFrameLocks noGrp="1"/>
          </p:cNvGraphicFramePr>
          <p:nvPr>
            <p:extLst>
              <p:ext uri="{D42A27DB-BD31-4B8C-83A1-F6EECF244321}">
                <p14:modId xmlns="" xmlns:p14="http://schemas.microsoft.com/office/powerpoint/2010/main" val="1150233423"/>
              </p:ext>
            </p:extLst>
          </p:nvPr>
        </p:nvGraphicFramePr>
        <p:xfrm>
          <a:off x="3709120" y="5068416"/>
          <a:ext cx="4844280" cy="304800"/>
        </p:xfrm>
        <a:graphic>
          <a:graphicData uri="http://schemas.openxmlformats.org/drawingml/2006/table">
            <a:tbl>
              <a:tblPr firstRow="1" bandRow="1">
                <a:tableStyleId>{5C22544A-7EE6-4342-B048-85BDC9FD1C3A}</a:tableStyleId>
              </a:tblPr>
              <a:tblGrid>
                <a:gridCol w="4844280">
                  <a:extLst>
                    <a:ext uri="{9D8B030D-6E8A-4147-A177-3AD203B41FA5}">
                      <a16:colId xmlns="" xmlns:a16="http://schemas.microsoft.com/office/drawing/2014/main" val="20000"/>
                    </a:ext>
                  </a:extLst>
                </a:gridCol>
              </a:tblGrid>
              <a:tr h="2522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u="sng" kern="1200" dirty="0" smtClean="0">
                          <a:solidFill>
                            <a:srgbClr val="FF0000"/>
                          </a:solidFill>
                          <a:latin typeface="+mn-lt"/>
                          <a:ea typeface="+mn-ea"/>
                          <a:cs typeface="+mn-cs"/>
                        </a:rPr>
                        <a:t>ERD</a:t>
                      </a:r>
                      <a:r>
                        <a:rPr lang="es-ES_tradnl" sz="1400" b="1" kern="1200" baseline="0" dirty="0" smtClean="0">
                          <a:solidFill>
                            <a:srgbClr val="FF0000"/>
                          </a:solidFill>
                          <a:latin typeface="+mn-lt"/>
                          <a:ea typeface="+mn-ea"/>
                          <a:cs typeface="+mn-cs"/>
                        </a:rPr>
                        <a:t>: </a:t>
                      </a:r>
                      <a:r>
                        <a:rPr lang="es-ES_tradnl" sz="1400" b="1" kern="1200" baseline="0" dirty="0" smtClean="0">
                          <a:solidFill>
                            <a:srgbClr val="0000FF"/>
                          </a:solidFill>
                          <a:latin typeface="+mn-lt"/>
                          <a:ea typeface="+mn-ea"/>
                          <a:cs typeface="+mn-cs"/>
                        </a:rPr>
                        <a:t>Para bienes Nuevos y Afectos </a:t>
                      </a:r>
                      <a:r>
                        <a:rPr lang="es-ES_tradnl" sz="1400" dirty="0" smtClean="0">
                          <a:solidFill>
                            <a:srgbClr val="7030A0"/>
                          </a:solidFill>
                        </a:rPr>
                        <a:t>Art. 103 LIS </a:t>
                      </a:r>
                      <a:endParaRPr lang="es-ES_tradnl" sz="14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CCFFFF"/>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127</a:t>
            </a:fld>
            <a:endParaRPr lang="es-ES"/>
          </a:p>
        </p:txBody>
      </p:sp>
      <p:sp>
        <p:nvSpPr>
          <p:cNvPr id="56324"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marL="457200" indent="-457200" algn="ctr">
              <a:spcBef>
                <a:spcPct val="50000"/>
              </a:spcBef>
              <a:buFont typeface="+mj-lt"/>
              <a:buAutoNum type="alphaUcPeriod"/>
            </a:pPr>
            <a:r>
              <a:rPr lang="es-ES" sz="2400" u="sng" dirty="0" smtClean="0">
                <a:solidFill>
                  <a:srgbClr val="000066"/>
                </a:solidFill>
                <a:latin typeface="+mn-lt"/>
              </a:rPr>
              <a:t>EJEMPLO 2 – </a:t>
            </a:r>
            <a:r>
              <a:rPr lang="es-ES" sz="2400" u="sng" dirty="0" smtClean="0">
                <a:solidFill>
                  <a:srgbClr val="FF0000"/>
                </a:solidFill>
                <a:latin typeface="+mn-lt"/>
              </a:rPr>
              <a:t>Solución-A</a:t>
            </a:r>
            <a:r>
              <a:rPr lang="es-ES" sz="2400" dirty="0" smtClean="0">
                <a:solidFill>
                  <a:srgbClr val="FF0000"/>
                </a:solidFill>
                <a:latin typeface="+mn-lt"/>
              </a:rPr>
              <a:t> </a:t>
            </a:r>
            <a:r>
              <a:rPr lang="es-ES_tradnl" sz="2400" i="1" dirty="0" smtClean="0">
                <a:solidFill>
                  <a:srgbClr val="FF0000"/>
                </a:solidFill>
                <a:latin typeface="+mn-lt"/>
              </a:rPr>
              <a:t> </a:t>
            </a:r>
            <a:r>
              <a:rPr lang="es-ES_tradnl" sz="2400" i="1" u="sng" dirty="0" smtClean="0">
                <a:solidFill>
                  <a:srgbClr val="FF00FF"/>
                </a:solidFill>
                <a:latin typeface="+mn-lt"/>
              </a:rPr>
              <a:t>CASO GENERAL</a:t>
            </a: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porcentaje</a:t>
            </a:r>
            <a:r>
              <a:rPr lang="es-ES_tradnl" sz="2400" dirty="0" smtClean="0">
                <a:solidFill>
                  <a:srgbClr val="0000FF"/>
                </a:solidFill>
                <a:latin typeface="+mn-lt"/>
              </a:rPr>
              <a:t> </a:t>
            </a:r>
            <a:r>
              <a:rPr lang="es-ES_tradnl" sz="2400" u="sng" dirty="0" smtClean="0">
                <a:solidFill>
                  <a:srgbClr val="0000FF"/>
                </a:solidFill>
                <a:latin typeface="+mn-lt"/>
              </a:rPr>
              <a:t>constante</a:t>
            </a:r>
            <a:r>
              <a:rPr lang="es-ES_tradnl" sz="2400" dirty="0" smtClean="0">
                <a:solidFill>
                  <a:srgbClr val="0000FF"/>
                </a:solidFill>
                <a:latin typeface="+mn-lt"/>
              </a:rPr>
              <a:t>:</a:t>
            </a:r>
            <a:r>
              <a:rPr lang="es-ES" sz="2400" dirty="0" smtClean="0">
                <a:solidFill>
                  <a:srgbClr val="FF0000"/>
                </a:solidFill>
                <a:latin typeface="+mn-lt"/>
              </a:rPr>
              <a:t> Art. 12.b) LIS y 5 RIS </a:t>
            </a:r>
            <a:endParaRPr lang="es-ES" sz="2400" u="sng" dirty="0">
              <a:solidFill>
                <a:srgbClr val="FF0000"/>
              </a:solidFill>
              <a:latin typeface="+mn-lt"/>
            </a:endParaRPr>
          </a:p>
        </p:txBody>
      </p:sp>
      <p:graphicFrame>
        <p:nvGraphicFramePr>
          <p:cNvPr id="5" name="4 Tabla"/>
          <p:cNvGraphicFramePr>
            <a:graphicFrameLocks noGrp="1"/>
          </p:cNvGraphicFramePr>
          <p:nvPr>
            <p:extLst>
              <p:ext uri="{D42A27DB-BD31-4B8C-83A1-F6EECF244321}">
                <p14:modId xmlns="" xmlns:p14="http://schemas.microsoft.com/office/powerpoint/2010/main" val="1610757490"/>
              </p:ext>
            </p:extLst>
          </p:nvPr>
        </p:nvGraphicFramePr>
        <p:xfrm>
          <a:off x="152400" y="1154926"/>
          <a:ext cx="9601200" cy="4483874"/>
        </p:xfrm>
        <a:graphic>
          <a:graphicData uri="http://schemas.openxmlformats.org/drawingml/2006/table">
            <a:tbl>
              <a:tblPr/>
              <a:tblGrid>
                <a:gridCol w="1447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2286000">
                  <a:extLst>
                    <a:ext uri="{9D8B030D-6E8A-4147-A177-3AD203B41FA5}">
                      <a16:colId xmlns="" xmlns:a16="http://schemas.microsoft.com/office/drawing/2014/main" val="20002"/>
                    </a:ext>
                  </a:extLst>
                </a:gridCol>
                <a:gridCol w="15240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838200">
                <a:tc>
                  <a:txBody>
                    <a:bodyPr/>
                    <a:lstStyle/>
                    <a:p>
                      <a:pPr algn="l">
                        <a:spcAft>
                          <a:spcPts val="0"/>
                        </a:spcAft>
                      </a:pPr>
                      <a:r>
                        <a:rPr lang="es-ES_tradnl" sz="1600" b="1" dirty="0" smtClean="0">
                          <a:latin typeface="Arial"/>
                          <a:ea typeface="Times New Roman"/>
                          <a:cs typeface="Times New Roman"/>
                        </a:rPr>
                        <a:t>Fechas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VALOR PENDIENTE A</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COMIENZO 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COEFICIENTE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ANUAL</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ACUMULADA</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65314">
                <a:tc>
                  <a:txBody>
                    <a:bodyPr/>
                    <a:lstStyle/>
                    <a:p>
                      <a:pPr algn="l">
                        <a:spcBef>
                          <a:spcPts val="200"/>
                        </a:spcBef>
                        <a:spcAft>
                          <a:spcPts val="200"/>
                        </a:spcAft>
                      </a:pPr>
                      <a:r>
                        <a:rPr lang="es-ES_tradnl" sz="1600" b="1" dirty="0" smtClean="0">
                          <a:latin typeface="Arial"/>
                          <a:ea typeface="Times New Roman"/>
                          <a:cs typeface="Times New Roman"/>
                        </a:rPr>
                        <a:t>1/5/N hasta</a:t>
                      </a:r>
                    </a:p>
                    <a:p>
                      <a:pPr algn="l">
                        <a:spcBef>
                          <a:spcPts val="200"/>
                        </a:spcBef>
                        <a:spcAft>
                          <a:spcPts val="200"/>
                        </a:spcAft>
                      </a:pPr>
                      <a:r>
                        <a:rPr lang="es-ES_tradnl" sz="1600" b="1" dirty="0" smtClean="0">
                          <a:latin typeface="Arial"/>
                          <a:ea typeface="Times New Roman"/>
                          <a:cs typeface="Times New Roman"/>
                        </a:rPr>
                        <a:t>1/5/N+1</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1</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150.000,00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a:solidFill>
                            <a:srgbClr val="0000FF"/>
                          </a:solidFill>
                          <a:latin typeface="Arial"/>
                          <a:ea typeface="Times New Roman"/>
                          <a:cs typeface="Times New Roman"/>
                        </a:rPr>
                        <a:t>40%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60.000,00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60.000,00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algn="l">
                        <a:spcBef>
                          <a:spcPts val="200"/>
                        </a:spcBef>
                        <a:spcAft>
                          <a:spcPts val="200"/>
                        </a:spcAft>
                      </a:pPr>
                      <a:r>
                        <a:rPr lang="es-ES_tradnl" sz="1600" b="1" dirty="0" smtClean="0">
                          <a:latin typeface="Arial"/>
                          <a:ea typeface="Times New Roman"/>
                          <a:cs typeface="Times New Roman"/>
                        </a:rPr>
                        <a:t>1/5/N+1 hasta</a:t>
                      </a:r>
                    </a:p>
                    <a:p>
                      <a:pPr algn="l">
                        <a:spcBef>
                          <a:spcPts val="200"/>
                        </a:spcBef>
                        <a:spcAft>
                          <a:spcPts val="200"/>
                        </a:spcAft>
                      </a:pPr>
                      <a:r>
                        <a:rPr lang="es-ES_tradnl" sz="1600" b="1" dirty="0" smtClean="0">
                          <a:latin typeface="Arial"/>
                          <a:ea typeface="Times New Roman"/>
                          <a:cs typeface="Times New Roman"/>
                        </a:rPr>
                        <a:t>1/5/N+2</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b="1" dirty="0">
                          <a:latin typeface="Arial"/>
                          <a:ea typeface="Times New Roman"/>
                          <a:cs typeface="Times New Roman"/>
                        </a:rPr>
                        <a:t>2</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90.000,00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a:solidFill>
                            <a:srgbClr val="0000FF"/>
                          </a:solidFill>
                          <a:latin typeface="Arial"/>
                          <a:ea typeface="Times New Roman"/>
                          <a:cs typeface="Times New Roman"/>
                        </a:rPr>
                        <a:t>40%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36.000,00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96.000,00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09600">
                <a:tc>
                  <a:txBody>
                    <a:bodyPr/>
                    <a:lstStyle/>
                    <a:p>
                      <a:pPr algn="l">
                        <a:spcBef>
                          <a:spcPts val="200"/>
                        </a:spcBef>
                        <a:spcAft>
                          <a:spcPts val="200"/>
                        </a:spcAft>
                      </a:pPr>
                      <a:r>
                        <a:rPr lang="es-ES_tradnl" sz="1600" b="1" dirty="0" smtClean="0">
                          <a:latin typeface="Arial"/>
                          <a:ea typeface="Times New Roman"/>
                          <a:cs typeface="Times New Roman"/>
                        </a:rPr>
                        <a:t>1/5/N+2 hasta</a:t>
                      </a:r>
                    </a:p>
                    <a:p>
                      <a:pPr algn="l">
                        <a:spcBef>
                          <a:spcPts val="200"/>
                        </a:spcBef>
                        <a:spcAft>
                          <a:spcPts val="200"/>
                        </a:spcAft>
                      </a:pPr>
                      <a:r>
                        <a:rPr lang="es-ES_tradnl" sz="1600" b="1" dirty="0" smtClean="0">
                          <a:latin typeface="Arial"/>
                          <a:ea typeface="Times New Roman"/>
                          <a:cs typeface="Times New Roman"/>
                        </a:rPr>
                        <a:t>1/5/N+3</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3</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54.000,00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a:solidFill>
                            <a:srgbClr val="0000FF"/>
                          </a:solidFill>
                          <a:latin typeface="Arial"/>
                          <a:ea typeface="Times New Roman"/>
                          <a:cs typeface="Times New Roman"/>
                        </a:rPr>
                        <a:t>40%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21.600,00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117.600,00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85800">
                <a:tc>
                  <a:txBody>
                    <a:bodyPr/>
                    <a:lstStyle/>
                    <a:p>
                      <a:pPr algn="l">
                        <a:spcBef>
                          <a:spcPts val="200"/>
                        </a:spcBef>
                        <a:spcAft>
                          <a:spcPts val="200"/>
                        </a:spcAft>
                      </a:pPr>
                      <a:r>
                        <a:rPr lang="es-ES_tradnl" sz="1600" b="1" dirty="0" smtClean="0">
                          <a:latin typeface="Arial"/>
                          <a:ea typeface="Times New Roman"/>
                          <a:cs typeface="Times New Roman"/>
                        </a:rPr>
                        <a:t>1/5/N+3 hasta</a:t>
                      </a:r>
                    </a:p>
                    <a:p>
                      <a:pPr algn="l">
                        <a:spcBef>
                          <a:spcPts val="200"/>
                        </a:spcBef>
                        <a:spcAft>
                          <a:spcPts val="200"/>
                        </a:spcAft>
                      </a:pPr>
                      <a:r>
                        <a:rPr lang="es-ES_tradnl" sz="1600" b="1" dirty="0" smtClean="0">
                          <a:latin typeface="Arial"/>
                          <a:ea typeface="Times New Roman"/>
                          <a:cs typeface="Times New Roman"/>
                        </a:rPr>
                        <a:t>1/5/N+4</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b="1" dirty="0">
                          <a:latin typeface="Arial"/>
                          <a:ea typeface="Times New Roman"/>
                          <a:cs typeface="Times New Roman"/>
                        </a:rPr>
                        <a:t>4</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32.400,00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a:solidFill>
                            <a:srgbClr val="0000FF"/>
                          </a:solidFill>
                          <a:latin typeface="Arial"/>
                          <a:ea typeface="Times New Roman"/>
                          <a:cs typeface="Times New Roman"/>
                        </a:rPr>
                        <a:t>40%</a:t>
                      </a:r>
                      <a:endParaRPr lang="es-ES_tradnl" sz="160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12.960,00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130,560,00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899160">
                <a:tc>
                  <a:txBody>
                    <a:bodyPr/>
                    <a:lstStyle/>
                    <a:p>
                      <a:pPr algn="l">
                        <a:spcBef>
                          <a:spcPts val="200"/>
                        </a:spcBef>
                        <a:spcAft>
                          <a:spcPts val="200"/>
                        </a:spcAft>
                      </a:pPr>
                      <a:r>
                        <a:rPr lang="es-ES_tradnl" sz="1600" b="1" dirty="0" smtClean="0">
                          <a:latin typeface="Arial"/>
                          <a:ea typeface="Times New Roman"/>
                          <a:cs typeface="Times New Roman"/>
                        </a:rPr>
                        <a:t>1/5/N+4 hasta</a:t>
                      </a:r>
                    </a:p>
                    <a:p>
                      <a:pPr algn="l">
                        <a:spcBef>
                          <a:spcPts val="200"/>
                        </a:spcBef>
                        <a:spcAft>
                          <a:spcPts val="200"/>
                        </a:spcAft>
                      </a:pPr>
                      <a:r>
                        <a:rPr lang="es-ES_tradnl" sz="1600" b="1" dirty="0" smtClean="0">
                          <a:latin typeface="Arial"/>
                          <a:ea typeface="Times New Roman"/>
                          <a:cs typeface="Times New Roman"/>
                        </a:rPr>
                        <a:t>1/5/N+5</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smtClean="0">
                          <a:latin typeface="Arial"/>
                          <a:ea typeface="Times New Roman"/>
                          <a:cs typeface="Times New Roman"/>
                        </a:rPr>
                        <a:t>5</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19.440,00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a:solidFill>
                            <a:srgbClr val="0000FF"/>
                          </a:solidFill>
                          <a:latin typeface="Arial"/>
                          <a:ea typeface="Times New Roman"/>
                          <a:cs typeface="Times New Roman"/>
                        </a:rPr>
                        <a:t>-</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 pos="972185" algn="l"/>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19.440,00</a:t>
                      </a:r>
                      <a:r>
                        <a:rPr lang="es-ES_tradnl" sz="1600" b="1" dirty="0" smtClean="0">
                          <a:solidFill>
                            <a:srgbClr val="FF0000"/>
                          </a:solidFill>
                          <a:latin typeface="Arial"/>
                          <a:ea typeface="Times New Roman"/>
                          <a:cs typeface="Times New Roman"/>
                        </a:rPr>
                        <a:t>*</a:t>
                      </a:r>
                      <a:endParaRPr lang="es-ES_tradnl" sz="1600" dirty="0">
                        <a:solidFill>
                          <a:srgbClr val="FF0000"/>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150.000,00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graphicFrame>
        <p:nvGraphicFramePr>
          <p:cNvPr id="6" name="5 Tabla"/>
          <p:cNvGraphicFramePr>
            <a:graphicFrameLocks noGrp="1"/>
          </p:cNvGraphicFramePr>
          <p:nvPr>
            <p:extLst>
              <p:ext uri="{D42A27DB-BD31-4B8C-83A1-F6EECF244321}">
                <p14:modId xmlns="" xmlns:p14="http://schemas.microsoft.com/office/powerpoint/2010/main" val="1923915278"/>
              </p:ext>
            </p:extLst>
          </p:nvPr>
        </p:nvGraphicFramePr>
        <p:xfrm>
          <a:off x="148244" y="5819775"/>
          <a:ext cx="9638607" cy="381000"/>
        </p:xfrm>
        <a:graphic>
          <a:graphicData uri="http://schemas.openxmlformats.org/drawingml/2006/table">
            <a:tbl>
              <a:tblPr firstRow="1" bandRow="1">
                <a:tableStyleId>{5C22544A-7EE6-4342-B048-85BDC9FD1C3A}</a:tableStyleId>
              </a:tblPr>
              <a:tblGrid>
                <a:gridCol w="9638607">
                  <a:extLst>
                    <a:ext uri="{9D8B030D-6E8A-4147-A177-3AD203B41FA5}">
                      <a16:colId xmlns="" xmlns:a16="http://schemas.microsoft.com/office/drawing/2014/main" val="20000"/>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FF0000"/>
                          </a:solidFill>
                          <a:latin typeface="+mn-lt"/>
                          <a:ea typeface="+mn-ea"/>
                          <a:cs typeface="+mn-cs"/>
                        </a:rPr>
                        <a:t>* </a:t>
                      </a:r>
                      <a:r>
                        <a:rPr lang="es-ES_tradnl" sz="1600" b="1" kern="1200" dirty="0" smtClean="0">
                          <a:solidFill>
                            <a:schemeClr val="lt1"/>
                          </a:solidFill>
                          <a:latin typeface="+mn-lt"/>
                          <a:ea typeface="+mn-ea"/>
                          <a:cs typeface="+mn-cs"/>
                        </a:rPr>
                        <a:t>Según el Art. 5 RIS: llegada la vida útil del elemento hay que amortizar lo que queda pendiente</a:t>
                      </a: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7" name="5 Tabla"/>
          <p:cNvGraphicFramePr>
            <a:graphicFrameLocks noGrp="1"/>
          </p:cNvGraphicFramePr>
          <p:nvPr>
            <p:extLst>
              <p:ext uri="{D42A27DB-BD31-4B8C-83A1-F6EECF244321}">
                <p14:modId xmlns="" xmlns:p14="http://schemas.microsoft.com/office/powerpoint/2010/main" val="3987594001"/>
              </p:ext>
            </p:extLst>
          </p:nvPr>
        </p:nvGraphicFramePr>
        <p:xfrm>
          <a:off x="990600" y="6324600"/>
          <a:ext cx="7471756" cy="409575"/>
        </p:xfrm>
        <a:graphic>
          <a:graphicData uri="http://schemas.openxmlformats.org/drawingml/2006/table">
            <a:tbl>
              <a:tblPr firstRow="1" bandRow="1">
                <a:tableStyleId>{5C22544A-7EE6-4342-B048-85BDC9FD1C3A}</a:tableStyleId>
              </a:tblPr>
              <a:tblGrid>
                <a:gridCol w="7471756">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FF0000"/>
                          </a:solidFill>
                          <a:latin typeface="+mn-lt"/>
                          <a:ea typeface="+mn-ea"/>
                          <a:cs typeface="+mn-cs"/>
                        </a:rPr>
                        <a:t>Este</a:t>
                      </a:r>
                      <a:r>
                        <a:rPr lang="es-ES_tradnl" sz="1800" b="1" kern="1200" baseline="0" dirty="0" smtClean="0">
                          <a:solidFill>
                            <a:srgbClr val="FF0000"/>
                          </a:solidFill>
                          <a:latin typeface="+mn-lt"/>
                          <a:ea typeface="+mn-ea"/>
                          <a:cs typeface="+mn-cs"/>
                        </a:rPr>
                        <a:t> método:</a:t>
                      </a:r>
                      <a:r>
                        <a:rPr lang="es-ES_tradnl" sz="1800" b="1" kern="1200" dirty="0" smtClean="0">
                          <a:solidFill>
                            <a:srgbClr val="FF0000"/>
                          </a:solidFill>
                          <a:latin typeface="+mn-lt"/>
                          <a:ea typeface="+mn-ea"/>
                          <a:cs typeface="+mn-cs"/>
                        </a:rPr>
                        <a:t> </a:t>
                      </a:r>
                      <a:r>
                        <a:rPr lang="es-ES_tradnl" sz="1600" u="sng" dirty="0" smtClean="0">
                          <a:solidFill>
                            <a:srgbClr val="D60093"/>
                          </a:solidFill>
                        </a:rPr>
                        <a:t>No</a:t>
                      </a:r>
                      <a:r>
                        <a:rPr lang="es-ES_tradnl" sz="1600" dirty="0" smtClean="0">
                          <a:solidFill>
                            <a:srgbClr val="D60093"/>
                          </a:solidFill>
                        </a:rPr>
                        <a:t> se puede aplicar a edificios, mobiliario y enseres</a:t>
                      </a:r>
                      <a:endParaRPr lang="es-ES_tradnl" sz="16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613338083"/>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128</a:t>
            </a:fld>
            <a:endParaRPr lang="es-ES"/>
          </a:p>
        </p:txBody>
      </p:sp>
      <p:sp>
        <p:nvSpPr>
          <p:cNvPr id="56324"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marL="457200" indent="-457200" algn="ctr">
              <a:spcBef>
                <a:spcPct val="50000"/>
              </a:spcBef>
              <a:buFont typeface="+mj-lt"/>
              <a:buAutoNum type="alphaUcPeriod" startAt="2"/>
            </a:pPr>
            <a:r>
              <a:rPr lang="es-ES" sz="2400" u="sng" dirty="0" smtClean="0">
                <a:solidFill>
                  <a:srgbClr val="000066"/>
                </a:solidFill>
                <a:latin typeface="+mn-lt"/>
              </a:rPr>
              <a:t>EJEMPLO 2 – </a:t>
            </a:r>
            <a:r>
              <a:rPr lang="es-ES" sz="2400" u="sng" dirty="0" smtClean="0">
                <a:solidFill>
                  <a:srgbClr val="FF0000"/>
                </a:solidFill>
                <a:latin typeface="+mn-lt"/>
              </a:rPr>
              <a:t>Solución-B</a:t>
            </a:r>
            <a:r>
              <a:rPr lang="es-ES" sz="2400" dirty="0" smtClean="0">
                <a:solidFill>
                  <a:srgbClr val="FF0000"/>
                </a:solidFill>
                <a:latin typeface="+mn-lt"/>
              </a:rPr>
              <a:t> </a:t>
            </a:r>
            <a:r>
              <a:rPr lang="es-ES_tradnl" sz="2400" i="1" dirty="0" smtClean="0">
                <a:solidFill>
                  <a:srgbClr val="FF0000"/>
                </a:solidFill>
                <a:latin typeface="+mn-lt"/>
              </a:rPr>
              <a:t> </a:t>
            </a:r>
            <a:r>
              <a:rPr lang="es-ES_tradnl" sz="2400" i="1" u="sng" dirty="0" smtClean="0">
                <a:solidFill>
                  <a:srgbClr val="FF00FF"/>
                </a:solidFill>
                <a:latin typeface="+mn-lt"/>
              </a:rPr>
              <a:t>CASO ERD</a:t>
            </a: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porcentaje</a:t>
            </a:r>
            <a:r>
              <a:rPr lang="es-ES_tradnl" sz="2400" dirty="0" smtClean="0">
                <a:solidFill>
                  <a:srgbClr val="0000FF"/>
                </a:solidFill>
                <a:latin typeface="+mn-lt"/>
              </a:rPr>
              <a:t> </a:t>
            </a:r>
            <a:r>
              <a:rPr lang="es-ES_tradnl" sz="2400" u="sng" dirty="0" smtClean="0">
                <a:solidFill>
                  <a:srgbClr val="0000FF"/>
                </a:solidFill>
                <a:latin typeface="+mn-lt"/>
              </a:rPr>
              <a:t>constante</a:t>
            </a:r>
            <a:r>
              <a:rPr lang="es-ES_tradnl" sz="2400" dirty="0" smtClean="0">
                <a:solidFill>
                  <a:srgbClr val="0000FF"/>
                </a:solidFill>
                <a:latin typeface="+mn-lt"/>
              </a:rPr>
              <a:t>:</a:t>
            </a:r>
            <a:r>
              <a:rPr lang="es-ES" sz="2400" dirty="0" smtClean="0">
                <a:solidFill>
                  <a:srgbClr val="FF0000"/>
                </a:solidFill>
                <a:latin typeface="+mn-lt"/>
              </a:rPr>
              <a:t> Art. 12.b) LIS y 5 RIS </a:t>
            </a:r>
            <a:endParaRPr lang="es-ES" sz="2400" u="sng" dirty="0">
              <a:solidFill>
                <a:srgbClr val="FF0000"/>
              </a:solidFill>
              <a:latin typeface="+mn-lt"/>
            </a:endParaRPr>
          </a:p>
        </p:txBody>
      </p:sp>
      <p:graphicFrame>
        <p:nvGraphicFramePr>
          <p:cNvPr id="5" name="4 Tabla"/>
          <p:cNvGraphicFramePr>
            <a:graphicFrameLocks noGrp="1"/>
          </p:cNvGraphicFramePr>
          <p:nvPr>
            <p:extLst>
              <p:ext uri="{D42A27DB-BD31-4B8C-83A1-F6EECF244321}">
                <p14:modId xmlns="" xmlns:p14="http://schemas.microsoft.com/office/powerpoint/2010/main" val="2643544338"/>
              </p:ext>
            </p:extLst>
          </p:nvPr>
        </p:nvGraphicFramePr>
        <p:xfrm>
          <a:off x="152400" y="1083662"/>
          <a:ext cx="9601200" cy="2489354"/>
        </p:xfrm>
        <a:graphic>
          <a:graphicData uri="http://schemas.openxmlformats.org/drawingml/2006/table">
            <a:tbl>
              <a:tblPr/>
              <a:tblGrid>
                <a:gridCol w="1447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2286000">
                  <a:extLst>
                    <a:ext uri="{9D8B030D-6E8A-4147-A177-3AD203B41FA5}">
                      <a16:colId xmlns="" xmlns:a16="http://schemas.microsoft.com/office/drawing/2014/main" val="20002"/>
                    </a:ext>
                  </a:extLst>
                </a:gridCol>
                <a:gridCol w="15240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617890">
                <a:tc>
                  <a:txBody>
                    <a:bodyPr/>
                    <a:lstStyle/>
                    <a:p>
                      <a:pPr algn="l">
                        <a:spcAft>
                          <a:spcPts val="0"/>
                        </a:spcAft>
                      </a:pPr>
                      <a:r>
                        <a:rPr lang="es-ES_tradnl" sz="1600" b="1" dirty="0" smtClean="0">
                          <a:latin typeface="Arial"/>
                          <a:ea typeface="Times New Roman"/>
                          <a:cs typeface="Times New Roman"/>
                        </a:rPr>
                        <a:t>Fechas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VALOR PENDIENTE A</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COMIENZO 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COEFICIENTE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ANUAL</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ACUMULADA</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76064">
                <a:tc>
                  <a:txBody>
                    <a:bodyPr/>
                    <a:lstStyle/>
                    <a:p>
                      <a:pPr algn="l">
                        <a:spcBef>
                          <a:spcPts val="200"/>
                        </a:spcBef>
                        <a:spcAft>
                          <a:spcPts val="200"/>
                        </a:spcAft>
                      </a:pPr>
                      <a:r>
                        <a:rPr lang="es-ES_tradnl" sz="1600" b="1" dirty="0" smtClean="0">
                          <a:latin typeface="Arial"/>
                          <a:ea typeface="Times New Roman"/>
                          <a:cs typeface="Times New Roman"/>
                        </a:rPr>
                        <a:t>1/5/N hasta</a:t>
                      </a:r>
                    </a:p>
                    <a:p>
                      <a:pPr algn="l">
                        <a:spcBef>
                          <a:spcPts val="200"/>
                        </a:spcBef>
                        <a:spcAft>
                          <a:spcPts val="200"/>
                        </a:spcAft>
                      </a:pPr>
                      <a:r>
                        <a:rPr lang="es-ES_tradnl" sz="1600" b="1" dirty="0" smtClean="0">
                          <a:latin typeface="Arial"/>
                          <a:ea typeface="Times New Roman"/>
                          <a:cs typeface="Times New Roman"/>
                        </a:rPr>
                        <a:t>1/5/N+1</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1</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150.000,00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60</a:t>
                      </a:r>
                      <a:r>
                        <a:rPr lang="es-ES_tradnl" sz="1600" b="1" dirty="0">
                          <a:solidFill>
                            <a:srgbClr val="0000FF"/>
                          </a:solidFill>
                          <a:latin typeface="Arial"/>
                          <a:ea typeface="Times New Roman"/>
                          <a:cs typeface="Times New Roman"/>
                        </a:rPr>
                        <a:t>%</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90.000,00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90.000,00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algn="l">
                        <a:spcBef>
                          <a:spcPts val="200"/>
                        </a:spcBef>
                        <a:spcAft>
                          <a:spcPts val="200"/>
                        </a:spcAft>
                      </a:pPr>
                      <a:r>
                        <a:rPr lang="es-ES_tradnl" sz="1600" b="1" dirty="0" smtClean="0">
                          <a:latin typeface="Arial"/>
                          <a:ea typeface="Times New Roman"/>
                          <a:cs typeface="Times New Roman"/>
                        </a:rPr>
                        <a:t>1/5/N+1 hasta</a:t>
                      </a:r>
                    </a:p>
                    <a:p>
                      <a:pPr algn="l">
                        <a:spcBef>
                          <a:spcPts val="200"/>
                        </a:spcBef>
                        <a:spcAft>
                          <a:spcPts val="200"/>
                        </a:spcAft>
                      </a:pPr>
                      <a:r>
                        <a:rPr lang="es-ES_tradnl" sz="1600" b="1" dirty="0" smtClean="0">
                          <a:latin typeface="Arial"/>
                          <a:ea typeface="Times New Roman"/>
                          <a:cs typeface="Times New Roman"/>
                        </a:rPr>
                        <a:t>1/5/N+2</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b="1" dirty="0">
                          <a:latin typeface="Arial"/>
                          <a:ea typeface="Times New Roman"/>
                          <a:cs typeface="Times New Roman"/>
                        </a:rPr>
                        <a:t>2</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60.000,00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60</a:t>
                      </a:r>
                      <a:r>
                        <a:rPr lang="es-ES_tradnl" sz="1600" b="1" dirty="0">
                          <a:solidFill>
                            <a:srgbClr val="0000FF"/>
                          </a:solidFill>
                          <a:latin typeface="Arial"/>
                          <a:ea typeface="Times New Roman"/>
                          <a:cs typeface="Times New Roman"/>
                        </a:rPr>
                        <a:t>%</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36.000,00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126.000,00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09600">
                <a:tc>
                  <a:txBody>
                    <a:bodyPr/>
                    <a:lstStyle/>
                    <a:p>
                      <a:pPr algn="l">
                        <a:spcBef>
                          <a:spcPts val="200"/>
                        </a:spcBef>
                        <a:spcAft>
                          <a:spcPts val="200"/>
                        </a:spcAft>
                      </a:pPr>
                      <a:r>
                        <a:rPr lang="es-ES_tradnl" sz="1600" b="1" dirty="0" smtClean="0">
                          <a:latin typeface="Arial"/>
                          <a:ea typeface="Times New Roman"/>
                          <a:cs typeface="Times New Roman"/>
                        </a:rPr>
                        <a:t>1/5/N+2 hasta</a:t>
                      </a:r>
                    </a:p>
                    <a:p>
                      <a:pPr algn="l">
                        <a:spcBef>
                          <a:spcPts val="200"/>
                        </a:spcBef>
                        <a:spcAft>
                          <a:spcPts val="200"/>
                        </a:spcAft>
                      </a:pPr>
                      <a:r>
                        <a:rPr lang="es-ES_tradnl" sz="1600" b="1" dirty="0" smtClean="0">
                          <a:latin typeface="Arial"/>
                          <a:ea typeface="Times New Roman"/>
                          <a:cs typeface="Times New Roman"/>
                        </a:rPr>
                        <a:t>1/5/N+3</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3</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tabLst>
                          <a:tab pos="100838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24.000,00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600" b="1" dirty="0" smtClean="0">
                          <a:solidFill>
                            <a:srgbClr val="0000FF"/>
                          </a:solidFill>
                          <a:latin typeface="Arial"/>
                          <a:ea typeface="Times New Roman"/>
                          <a:cs typeface="Times New Roman"/>
                        </a:rPr>
                        <a:t>60</a:t>
                      </a:r>
                      <a:r>
                        <a:rPr lang="es-ES_tradnl" sz="1600" b="1" dirty="0">
                          <a:solidFill>
                            <a:srgbClr val="0000FF"/>
                          </a:solidFill>
                          <a:latin typeface="Arial"/>
                          <a:ea typeface="Times New Roman"/>
                          <a:cs typeface="Times New Roman"/>
                        </a:rPr>
                        <a:t>%</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24.000,00</a:t>
                      </a:r>
                      <a:r>
                        <a:rPr lang="es-ES_tradnl" sz="1600" b="1" dirty="0" smtClean="0">
                          <a:solidFill>
                            <a:srgbClr val="FF0000"/>
                          </a:solidFill>
                          <a:latin typeface="+mn-lt"/>
                          <a:ea typeface="Times New Roman"/>
                          <a:cs typeface="Times New Roman"/>
                        </a:rPr>
                        <a:t>*</a:t>
                      </a:r>
                      <a:endParaRPr lang="es-ES_tradnl" sz="1600" dirty="0" smtClean="0">
                        <a:solidFill>
                          <a:srgbClr val="FF0000"/>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150.000,00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graphicFrame>
        <p:nvGraphicFramePr>
          <p:cNvPr id="6" name="5 Tabla"/>
          <p:cNvGraphicFramePr>
            <a:graphicFrameLocks noGrp="1"/>
          </p:cNvGraphicFramePr>
          <p:nvPr>
            <p:extLst>
              <p:ext uri="{D42A27DB-BD31-4B8C-83A1-F6EECF244321}">
                <p14:modId xmlns="" xmlns:p14="http://schemas.microsoft.com/office/powerpoint/2010/main" val="2455585888"/>
              </p:ext>
            </p:extLst>
          </p:nvPr>
        </p:nvGraphicFramePr>
        <p:xfrm>
          <a:off x="133696" y="3717032"/>
          <a:ext cx="9638607" cy="390179"/>
        </p:xfrm>
        <a:graphic>
          <a:graphicData uri="http://schemas.openxmlformats.org/drawingml/2006/table">
            <a:tbl>
              <a:tblPr firstRow="1" bandRow="1">
                <a:tableStyleId>{5C22544A-7EE6-4342-B048-85BDC9FD1C3A}</a:tableStyleId>
              </a:tblPr>
              <a:tblGrid>
                <a:gridCol w="9638607">
                  <a:extLst>
                    <a:ext uri="{9D8B030D-6E8A-4147-A177-3AD203B41FA5}">
                      <a16:colId xmlns="" xmlns:a16="http://schemas.microsoft.com/office/drawing/2014/main" val="20000"/>
                    </a:ext>
                  </a:extLst>
                </a:gridCol>
              </a:tblGrid>
              <a:tr h="39017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FF0000"/>
                          </a:solidFill>
                          <a:latin typeface="+mn-lt"/>
                          <a:ea typeface="+mn-ea"/>
                          <a:cs typeface="+mn-cs"/>
                        </a:rPr>
                        <a:t>* </a:t>
                      </a:r>
                      <a:r>
                        <a:rPr lang="es-ES_tradnl" sz="1600" b="1" kern="1200" dirty="0" smtClean="0">
                          <a:solidFill>
                            <a:schemeClr val="lt1"/>
                          </a:solidFill>
                          <a:latin typeface="+mn-lt"/>
                          <a:ea typeface="+mn-ea"/>
                          <a:cs typeface="+mn-cs"/>
                        </a:rPr>
                        <a:t>Según el Art. 5 RIS: llegada la vida útil del elemento hay que amortizar lo que queda pendiente</a:t>
                      </a: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7" name="5 Tabla"/>
          <p:cNvGraphicFramePr>
            <a:graphicFrameLocks noGrp="1"/>
          </p:cNvGraphicFramePr>
          <p:nvPr>
            <p:extLst>
              <p:ext uri="{D42A27DB-BD31-4B8C-83A1-F6EECF244321}">
                <p14:modId xmlns="" xmlns:p14="http://schemas.microsoft.com/office/powerpoint/2010/main" val="1682104387"/>
              </p:ext>
            </p:extLst>
          </p:nvPr>
        </p:nvGraphicFramePr>
        <p:xfrm>
          <a:off x="1136576" y="4797152"/>
          <a:ext cx="7471756" cy="409575"/>
        </p:xfrm>
        <a:graphic>
          <a:graphicData uri="http://schemas.openxmlformats.org/drawingml/2006/table">
            <a:tbl>
              <a:tblPr firstRow="1" bandRow="1">
                <a:tableStyleId>{5C22544A-7EE6-4342-B048-85BDC9FD1C3A}</a:tableStyleId>
              </a:tblPr>
              <a:tblGrid>
                <a:gridCol w="7471756">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FF0000"/>
                          </a:solidFill>
                          <a:latin typeface="+mn-lt"/>
                          <a:ea typeface="+mn-ea"/>
                          <a:cs typeface="+mn-cs"/>
                        </a:rPr>
                        <a:t>Este</a:t>
                      </a:r>
                      <a:r>
                        <a:rPr lang="es-ES_tradnl" sz="1800" b="1" kern="1200" baseline="0" dirty="0" smtClean="0">
                          <a:solidFill>
                            <a:srgbClr val="FF0000"/>
                          </a:solidFill>
                          <a:latin typeface="+mn-lt"/>
                          <a:ea typeface="+mn-ea"/>
                          <a:cs typeface="+mn-cs"/>
                        </a:rPr>
                        <a:t> método:</a:t>
                      </a:r>
                      <a:r>
                        <a:rPr lang="es-ES_tradnl" sz="1800" b="1" kern="1200" dirty="0" smtClean="0">
                          <a:solidFill>
                            <a:srgbClr val="FF0000"/>
                          </a:solidFill>
                          <a:latin typeface="+mn-lt"/>
                          <a:ea typeface="+mn-ea"/>
                          <a:cs typeface="+mn-cs"/>
                        </a:rPr>
                        <a:t> </a:t>
                      </a:r>
                      <a:r>
                        <a:rPr lang="es-ES_tradnl" sz="1600" u="sng" dirty="0" smtClean="0">
                          <a:solidFill>
                            <a:srgbClr val="D60093"/>
                          </a:solidFill>
                        </a:rPr>
                        <a:t>No</a:t>
                      </a:r>
                      <a:r>
                        <a:rPr lang="es-ES_tradnl" sz="1600" dirty="0" smtClean="0">
                          <a:solidFill>
                            <a:srgbClr val="D60093"/>
                          </a:solidFill>
                        </a:rPr>
                        <a:t> se puede aplicar a edificios, mobiliario y enseres</a:t>
                      </a:r>
                      <a:endParaRPr lang="es-ES_tradnl" sz="16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graphicFrame>
        <p:nvGraphicFramePr>
          <p:cNvPr id="9" name="5 Tabla"/>
          <p:cNvGraphicFramePr>
            <a:graphicFrameLocks noGrp="1"/>
          </p:cNvGraphicFramePr>
          <p:nvPr>
            <p:extLst>
              <p:ext uri="{D42A27DB-BD31-4B8C-83A1-F6EECF244321}">
                <p14:modId xmlns="" xmlns:p14="http://schemas.microsoft.com/office/powerpoint/2010/main" val="1460159798"/>
              </p:ext>
            </p:extLst>
          </p:nvPr>
        </p:nvGraphicFramePr>
        <p:xfrm>
          <a:off x="152400" y="5445224"/>
          <a:ext cx="9265097" cy="1341120"/>
        </p:xfrm>
        <a:graphic>
          <a:graphicData uri="http://schemas.openxmlformats.org/drawingml/2006/table">
            <a:tbl>
              <a:tblPr firstRow="1" bandRow="1">
                <a:tableStyleId>{5C22544A-7EE6-4342-B048-85BDC9FD1C3A}</a:tableStyleId>
              </a:tblPr>
              <a:tblGrid>
                <a:gridCol w="9265097">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Bienes adquiridos</a:t>
                      </a:r>
                      <a:r>
                        <a:rPr lang="es-ES_tradnl" sz="1800" b="1" kern="1200" dirty="0" smtClean="0">
                          <a:solidFill>
                            <a:srgbClr val="FF0000"/>
                          </a:solidFill>
                          <a:latin typeface="+mn-lt"/>
                          <a:ea typeface="+mn-ea"/>
                          <a:cs typeface="+mn-cs"/>
                        </a:rPr>
                        <a:t> </a:t>
                      </a:r>
                      <a:r>
                        <a:rPr lang="es-ES_tradnl" sz="1800" b="1" u="sng" kern="1200" dirty="0" smtClean="0">
                          <a:solidFill>
                            <a:srgbClr val="FF0000"/>
                          </a:solidFill>
                          <a:latin typeface="+mn-lt"/>
                          <a:ea typeface="+mn-ea"/>
                          <a:cs typeface="+mn-cs"/>
                        </a:rPr>
                        <a:t>USADOS</a:t>
                      </a:r>
                      <a:r>
                        <a:rPr lang="es-ES_tradnl" sz="1800" b="1" kern="1200" baseline="0" dirty="0" smtClean="0">
                          <a:solidFill>
                            <a:srgbClr val="FF0000"/>
                          </a:solidFill>
                          <a:latin typeface="+mn-lt"/>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0" kern="1200" dirty="0" smtClean="0">
                          <a:solidFill>
                            <a:srgbClr val="0000FF"/>
                          </a:solidFill>
                          <a:latin typeface="+mn-lt"/>
                          <a:ea typeface="+mn-ea"/>
                          <a:cs typeface="+mn-cs"/>
                        </a:rPr>
                        <a:t>Se puede aplicar el método</a:t>
                      </a:r>
                      <a:r>
                        <a:rPr lang="es-ES_tradnl" sz="1600" b="0" kern="1200" baseline="0" dirty="0" smtClean="0">
                          <a:solidFill>
                            <a:srgbClr val="0000FF"/>
                          </a:solidFill>
                          <a:latin typeface="+mn-lt"/>
                          <a:ea typeface="+mn-ea"/>
                          <a:cs typeface="+mn-cs"/>
                        </a:rPr>
                        <a:t> de % constante,</a:t>
                      </a:r>
                      <a:r>
                        <a:rPr lang="es-ES_tradnl" sz="1600" b="0" kern="1200" dirty="0" smtClean="0">
                          <a:solidFill>
                            <a:srgbClr val="FF0000"/>
                          </a:solidFill>
                          <a:latin typeface="+mn-lt"/>
                          <a:ea typeface="+mn-ea"/>
                          <a:cs typeface="+mn-cs"/>
                        </a:rPr>
                        <a:t> </a:t>
                      </a:r>
                      <a:r>
                        <a:rPr lang="es-ES_tradnl" sz="1600" b="0" u="sng" kern="1200" dirty="0" smtClean="0">
                          <a:solidFill>
                            <a:srgbClr val="0000FF"/>
                          </a:solidFill>
                          <a:latin typeface="+mn-lt"/>
                          <a:ea typeface="+mn-ea"/>
                          <a:cs typeface="+mn-cs"/>
                        </a:rPr>
                        <a:t>pero</a:t>
                      </a:r>
                      <a:r>
                        <a:rPr lang="es-ES_tradnl" sz="1600" b="0" kern="1200" dirty="0" smtClean="0">
                          <a:solidFill>
                            <a:srgbClr val="0000FF"/>
                          </a:solidFill>
                          <a:latin typeface="+mn-lt"/>
                          <a:ea typeface="+mn-ea"/>
                          <a:cs typeface="+mn-cs"/>
                        </a:rPr>
                        <a:t> aplicando las </a:t>
                      </a:r>
                      <a:r>
                        <a:rPr lang="es-ES_tradnl" sz="1600" b="1" u="sng" kern="1200" dirty="0" smtClean="0">
                          <a:solidFill>
                            <a:srgbClr val="0000FF"/>
                          </a:solidFill>
                          <a:latin typeface="+mn-lt"/>
                          <a:ea typeface="+mn-ea"/>
                          <a:cs typeface="+mn-cs"/>
                        </a:rPr>
                        <a:t>reglas generales</a:t>
                      </a:r>
                      <a:r>
                        <a:rPr lang="es-ES_tradnl" sz="1600" b="0" kern="1200" baseline="0" dirty="0" smtClean="0">
                          <a:solidFill>
                            <a:srgbClr val="0000FF"/>
                          </a:solidFill>
                          <a:latin typeface="+mn-lt"/>
                          <a:ea typeface="+mn-ea"/>
                          <a:cs typeface="+mn-cs"/>
                        </a:rPr>
                        <a:t> (</a:t>
                      </a:r>
                      <a:r>
                        <a:rPr lang="es-ES_tradnl" sz="1600" b="1" kern="1200" baseline="0" dirty="0" smtClean="0">
                          <a:solidFill>
                            <a:srgbClr val="0000FF"/>
                          </a:solidFill>
                          <a:latin typeface="+mn-lt"/>
                          <a:ea typeface="+mn-ea"/>
                          <a:cs typeface="+mn-cs"/>
                        </a:rPr>
                        <a:t>solución- A</a:t>
                      </a:r>
                      <a:r>
                        <a:rPr lang="es-ES_tradnl" sz="1600" b="0" kern="1200" baseline="0" dirty="0" smtClean="0">
                          <a:solidFill>
                            <a:srgbClr val="0000FF"/>
                          </a:solidFill>
                          <a:latin typeface="+mn-lt"/>
                          <a:ea typeface="+mn-ea"/>
                          <a:cs typeface="+mn-cs"/>
                        </a:rPr>
                        <a:t>), como si el bien no fuera usado. </a:t>
                      </a: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s-ES_tradnl" sz="1600" u="sng" dirty="0" smtClean="0">
                          <a:solidFill>
                            <a:srgbClr val="D60093"/>
                          </a:solidFill>
                        </a:rPr>
                        <a:t>No</a:t>
                      </a:r>
                      <a:r>
                        <a:rPr lang="es-ES_tradnl" sz="1600" dirty="0" smtClean="0">
                          <a:solidFill>
                            <a:srgbClr val="D60093"/>
                          </a:solidFill>
                        </a:rPr>
                        <a:t> se puede aplicar el caso de ERD, no tienen un mayor porcentaje de amortización.</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dirty="0" smtClean="0">
                          <a:solidFill>
                            <a:srgbClr val="7030A0"/>
                          </a:solidFill>
                        </a:rPr>
                        <a:t>Art. 5.3 RIS </a:t>
                      </a:r>
                      <a:endParaRPr lang="es-ES_tradnl" sz="16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99"/>
                    </a:solidFill>
                  </a:tcPr>
                </a:tc>
                <a:extLst>
                  <a:ext uri="{0D108BD9-81ED-4DB2-BD59-A6C34878D82A}">
                    <a16:rowId xmlns="" xmlns:a16="http://schemas.microsoft.com/office/drawing/2014/main" val="10000"/>
                  </a:ext>
                </a:extLst>
              </a:tr>
            </a:tbl>
          </a:graphicData>
        </a:graphic>
      </p:graphicFrame>
      <p:graphicFrame>
        <p:nvGraphicFramePr>
          <p:cNvPr id="10" name="5 Tabla"/>
          <p:cNvGraphicFramePr>
            <a:graphicFrameLocks noGrp="1"/>
          </p:cNvGraphicFramePr>
          <p:nvPr>
            <p:extLst>
              <p:ext uri="{D42A27DB-BD31-4B8C-83A1-F6EECF244321}">
                <p14:modId xmlns="" xmlns:p14="http://schemas.microsoft.com/office/powerpoint/2010/main" val="1797242121"/>
              </p:ext>
            </p:extLst>
          </p:nvPr>
        </p:nvGraphicFramePr>
        <p:xfrm>
          <a:off x="1712640" y="4287376"/>
          <a:ext cx="6552728" cy="365760"/>
        </p:xfrm>
        <a:graphic>
          <a:graphicData uri="http://schemas.openxmlformats.org/drawingml/2006/table">
            <a:tbl>
              <a:tblPr firstRow="1" bandRow="1">
                <a:tableStyleId>{5C22544A-7EE6-4342-B048-85BDC9FD1C3A}</a:tableStyleId>
              </a:tblPr>
              <a:tblGrid>
                <a:gridCol w="6552728">
                  <a:extLst>
                    <a:ext uri="{9D8B030D-6E8A-4147-A177-3AD203B41FA5}">
                      <a16:colId xmlns="" xmlns:a16="http://schemas.microsoft.com/office/drawing/2014/main" val="20000"/>
                    </a:ext>
                  </a:extLst>
                </a:gridCol>
              </a:tblGrid>
              <a:tr h="2522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ERD</a:t>
                      </a:r>
                      <a:r>
                        <a:rPr lang="es-ES_tradnl" sz="1800" b="1" kern="1200" baseline="0" dirty="0" smtClean="0">
                          <a:solidFill>
                            <a:srgbClr val="FF0000"/>
                          </a:solidFill>
                          <a:latin typeface="+mn-lt"/>
                          <a:ea typeface="+mn-ea"/>
                          <a:cs typeface="+mn-cs"/>
                        </a:rPr>
                        <a:t>: </a:t>
                      </a:r>
                      <a:r>
                        <a:rPr lang="es-ES_tradnl" sz="1800" b="1" kern="1200" baseline="0" dirty="0" smtClean="0">
                          <a:solidFill>
                            <a:srgbClr val="0000FF"/>
                          </a:solidFill>
                          <a:latin typeface="+mn-lt"/>
                          <a:ea typeface="+mn-ea"/>
                          <a:cs typeface="+mn-cs"/>
                        </a:rPr>
                        <a:t>Para bienes Nuevos y Afectos </a:t>
                      </a:r>
                      <a:r>
                        <a:rPr lang="es-ES_tradnl" sz="1800" dirty="0" smtClean="0">
                          <a:solidFill>
                            <a:srgbClr val="7030A0"/>
                          </a:solidFill>
                        </a:rPr>
                        <a:t>Art. 103 LIS </a:t>
                      </a:r>
                      <a:endParaRPr lang="es-ES_tradnl" sz="18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CCFF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586967044"/>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129</a:t>
            </a:fld>
            <a:endParaRPr lang="es-ES"/>
          </a:p>
        </p:txBody>
      </p:sp>
      <p:sp>
        <p:nvSpPr>
          <p:cNvPr id="56324" name="Text Box 3"/>
          <p:cNvSpPr txBox="1">
            <a:spLocks noChangeArrowheads="1"/>
          </p:cNvSpPr>
          <p:nvPr/>
        </p:nvSpPr>
        <p:spPr bwMode="auto">
          <a:xfrm>
            <a:off x="0" y="0"/>
            <a:ext cx="9906000" cy="1015663"/>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3 - </a:t>
            </a:r>
            <a:r>
              <a:rPr lang="es-ES" sz="2400" u="sng" dirty="0" smtClean="0">
                <a:solidFill>
                  <a:srgbClr val="0000FF"/>
                </a:solidFill>
                <a:latin typeface="+mn-lt"/>
              </a:rPr>
              <a:t>Amortización</a:t>
            </a:r>
            <a:r>
              <a:rPr lang="es-ES" sz="2400" dirty="0" smtClean="0">
                <a:solidFill>
                  <a:srgbClr val="FF0000"/>
                </a:solidFill>
                <a:latin typeface="+mn-lt"/>
              </a:rPr>
              <a:t> </a:t>
            </a:r>
            <a:r>
              <a:rPr lang="es-ES_tradnl" sz="2400" i="1" dirty="0" smtClean="0">
                <a:solidFill>
                  <a:srgbClr val="FF0000"/>
                </a:solidFill>
                <a:latin typeface="+mn-lt"/>
              </a:rPr>
              <a:t>   </a:t>
            </a:r>
          </a:p>
          <a:p>
            <a:pPr algn="ctr">
              <a:spcBef>
                <a:spcPct val="50000"/>
              </a:spcBef>
            </a:pPr>
            <a:r>
              <a:rPr lang="es-ES_tradnl" sz="2400" dirty="0" smtClean="0">
                <a:solidFill>
                  <a:srgbClr val="0000FF"/>
                </a:solidFill>
                <a:latin typeface="+mn-lt"/>
              </a:rPr>
              <a:t>Amortización según </a:t>
            </a:r>
            <a:r>
              <a:rPr lang="es-ES_tradnl" sz="2400" u="sng" dirty="0" smtClean="0">
                <a:solidFill>
                  <a:srgbClr val="0000FF"/>
                </a:solidFill>
                <a:latin typeface="+mn-lt"/>
              </a:rPr>
              <a:t>números dígitos</a:t>
            </a:r>
            <a:r>
              <a:rPr lang="es-ES" sz="2400" dirty="0" smtClean="0">
                <a:solidFill>
                  <a:srgbClr val="FF0000"/>
                </a:solidFill>
                <a:latin typeface="+mn-lt"/>
              </a:rPr>
              <a:t> Art. 12.c) LIS y 6 RIS </a:t>
            </a:r>
            <a:endParaRPr lang="es-ES" sz="2400" u="sng" dirty="0">
              <a:solidFill>
                <a:srgbClr val="FF0000"/>
              </a:solidFill>
              <a:latin typeface="+mn-lt"/>
            </a:endParaRPr>
          </a:p>
        </p:txBody>
      </p:sp>
      <p:sp>
        <p:nvSpPr>
          <p:cNvPr id="12" name="11 CuadroTexto"/>
          <p:cNvSpPr txBox="1"/>
          <p:nvPr/>
        </p:nvSpPr>
        <p:spPr>
          <a:xfrm>
            <a:off x="114300" y="1052736"/>
            <a:ext cx="9677400" cy="5786199"/>
          </a:xfrm>
          <a:prstGeom prst="rect">
            <a:avLst/>
          </a:prstGeom>
          <a:noFill/>
        </p:spPr>
        <p:txBody>
          <a:bodyPr wrap="square" rtlCol="0">
            <a:spAutoFit/>
          </a:bodyPr>
          <a:lstStyle/>
          <a:p>
            <a:r>
              <a:rPr lang="es-ES_tradnl" sz="1800" b="0" dirty="0" smtClean="0">
                <a:latin typeface="+mn-lt"/>
              </a:rPr>
              <a:t>Determinar el cuadro de amortización de un elemento de inmovilizado material (</a:t>
            </a:r>
            <a:r>
              <a:rPr lang="es-ES_tradnl" sz="1800" b="0" i="1" dirty="0" smtClean="0">
                <a:solidFill>
                  <a:srgbClr val="FFFF66"/>
                </a:solidFill>
                <a:latin typeface="+mn-lt"/>
              </a:rPr>
              <a:t>por ejemplo un camión</a:t>
            </a:r>
            <a:r>
              <a:rPr lang="es-ES_tradnl" sz="1800" b="0" dirty="0" smtClean="0">
                <a:latin typeface="+mn-lt"/>
              </a:rPr>
              <a:t>) que se amortiza mediante el sistema del </a:t>
            </a:r>
            <a:r>
              <a:rPr lang="es-ES_tradnl" sz="1800" dirty="0" smtClean="0">
                <a:solidFill>
                  <a:srgbClr val="FFFF66"/>
                </a:solidFill>
                <a:latin typeface="+mn-lt"/>
              </a:rPr>
              <a:t>números dígitos</a:t>
            </a:r>
            <a:r>
              <a:rPr lang="es-ES_tradnl" sz="1800" b="0" dirty="0" smtClean="0">
                <a:solidFill>
                  <a:srgbClr val="FFFF66"/>
                </a:solidFill>
                <a:latin typeface="+mn-lt"/>
              </a:rPr>
              <a:t> </a:t>
            </a:r>
            <a:r>
              <a:rPr lang="es-ES_tradnl" sz="1800" b="0" dirty="0" smtClean="0">
                <a:latin typeface="+mn-lt"/>
              </a:rPr>
              <a:t>teniendo en cuenta los siguientes </a:t>
            </a:r>
            <a:r>
              <a:rPr lang="es-ES_tradnl" sz="1800" u="sng" dirty="0" smtClean="0">
                <a:latin typeface="+mn-lt"/>
              </a:rPr>
              <a:t>datos</a:t>
            </a:r>
            <a:r>
              <a:rPr lang="es-ES_tradnl" sz="1800" b="0" dirty="0" smtClean="0">
                <a:latin typeface="+mn-lt"/>
              </a:rPr>
              <a:t>:</a:t>
            </a:r>
          </a:p>
          <a:p>
            <a:pPr marL="457200" indent="-457200">
              <a:buFont typeface="+mj-lt"/>
              <a:buAutoNum type="arabicPeriod"/>
            </a:pPr>
            <a:r>
              <a:rPr lang="es-ES_tradnl" sz="1800" b="0" dirty="0" smtClean="0">
                <a:latin typeface="+mn-lt"/>
              </a:rPr>
              <a:t> Que su valor de adquisición es de 150.000 euros</a:t>
            </a:r>
          </a:p>
          <a:p>
            <a:pPr marL="457200" indent="-457200">
              <a:buFont typeface="+mj-lt"/>
              <a:buAutoNum type="arabicPeriod"/>
            </a:pPr>
            <a:r>
              <a:rPr lang="es-ES_tradnl" sz="1800" b="0" dirty="0" smtClean="0">
                <a:latin typeface="+mn-lt"/>
              </a:rPr>
              <a:t>Adquirido el 1/5/N</a:t>
            </a:r>
          </a:p>
          <a:p>
            <a:pPr marL="457200" indent="-457200">
              <a:buFont typeface="+mj-lt"/>
              <a:buAutoNum type="arabicPeriod"/>
            </a:pPr>
            <a:r>
              <a:rPr lang="es-ES_tradnl" sz="1800" b="0" dirty="0" smtClean="0">
                <a:latin typeface="+mn-lt"/>
              </a:rPr>
              <a:t> y que las </a:t>
            </a:r>
            <a:r>
              <a:rPr lang="es-ES_tradnl" sz="1800" b="0" u="sng" dirty="0" smtClean="0">
                <a:latin typeface="+mn-lt"/>
              </a:rPr>
              <a:t>tablas oficiales</a:t>
            </a:r>
            <a:r>
              <a:rPr lang="es-ES_tradnl" sz="1800" b="0" dirty="0" smtClean="0">
                <a:latin typeface="+mn-lt"/>
              </a:rPr>
              <a:t> nos proporcionan los siguientes datos:</a:t>
            </a:r>
          </a:p>
          <a:p>
            <a:pPr marL="457200" indent="-457200">
              <a:buFont typeface="Wingdings" pitchFamily="2" charset="2"/>
              <a:buChar char="§"/>
            </a:pPr>
            <a:r>
              <a:rPr lang="es-ES_tradnl" sz="1800" dirty="0" smtClean="0">
                <a:solidFill>
                  <a:srgbClr val="FFFF66"/>
                </a:solidFill>
                <a:latin typeface="+mn-lt"/>
              </a:rPr>
              <a:t>Coeficiente Máximo (CM): 20% </a:t>
            </a:r>
          </a:p>
          <a:p>
            <a:pPr marL="457200" indent="-457200">
              <a:buFont typeface="Wingdings" pitchFamily="2" charset="2"/>
              <a:buChar char="§"/>
            </a:pPr>
            <a:r>
              <a:rPr lang="es-ES_tradnl" sz="1800" dirty="0" smtClean="0">
                <a:solidFill>
                  <a:srgbClr val="FFFF66"/>
                </a:solidFill>
                <a:latin typeface="+mn-lt"/>
              </a:rPr>
              <a:t>Período Máximo (PM): 10 años</a:t>
            </a:r>
            <a:r>
              <a:rPr lang="es-ES_tradnl" sz="1800" dirty="0" smtClean="0">
                <a:latin typeface="+mn-lt"/>
              </a:rPr>
              <a:t>.</a:t>
            </a:r>
          </a:p>
          <a:p>
            <a:pPr algn="ctr"/>
            <a:r>
              <a:rPr lang="es-ES_tradnl" u="sng" dirty="0" smtClean="0">
                <a:solidFill>
                  <a:srgbClr val="FFFF00"/>
                </a:solidFill>
                <a:latin typeface="+mn-lt"/>
              </a:rPr>
              <a:t>Solución:</a:t>
            </a:r>
          </a:p>
          <a:p>
            <a:r>
              <a:rPr lang="es-ES" sz="800" b="0" dirty="0" smtClean="0">
                <a:latin typeface="+mn-lt"/>
              </a:rPr>
              <a:t> </a:t>
            </a:r>
            <a:endParaRPr lang="es-ES_tradnl" sz="800" b="0" dirty="0" smtClean="0">
              <a:latin typeface="+mn-lt"/>
            </a:endParaRPr>
          </a:p>
          <a:p>
            <a:pPr marL="342900" indent="-342900">
              <a:buFont typeface="+mj-lt"/>
              <a:buAutoNum type="alphaUcPeriod"/>
            </a:pPr>
            <a:r>
              <a:rPr lang="es-ES" sz="1800" u="sng" dirty="0">
                <a:solidFill>
                  <a:srgbClr val="FFCCFF"/>
                </a:solidFill>
                <a:latin typeface="+mn-lt"/>
              </a:rPr>
              <a:t>Caso general</a:t>
            </a:r>
            <a:r>
              <a:rPr lang="es-ES" sz="1800" u="sng" dirty="0" smtClean="0">
                <a:solidFill>
                  <a:srgbClr val="FFCCFF"/>
                </a:solidFill>
                <a:latin typeface="+mn-lt"/>
              </a:rPr>
              <a:t>:</a:t>
            </a:r>
            <a:endParaRPr lang="es-ES_tradnl" sz="1800" b="0" dirty="0" smtClean="0">
              <a:latin typeface="+mn-lt"/>
            </a:endParaRPr>
          </a:p>
          <a:p>
            <a:pPr marL="342900" lvl="0" indent="-342900">
              <a:buFont typeface="Wingdings" pitchFamily="2" charset="2"/>
              <a:buChar char="v"/>
            </a:pPr>
            <a:r>
              <a:rPr lang="es-ES_tradnl" sz="1600" b="0" dirty="0" smtClean="0">
                <a:latin typeface="+mn-lt"/>
              </a:rPr>
              <a:t>Partimos de la base de que el coeficiente a ponderar es el </a:t>
            </a:r>
            <a:r>
              <a:rPr lang="es-ES_tradnl" sz="1600" dirty="0" smtClean="0">
                <a:latin typeface="+mn-lt"/>
              </a:rPr>
              <a:t>máximo</a:t>
            </a:r>
            <a:r>
              <a:rPr lang="es-ES_tradnl" sz="1600" b="0" dirty="0" smtClean="0">
                <a:latin typeface="+mn-lt"/>
              </a:rPr>
              <a:t>, es decir, el </a:t>
            </a:r>
            <a:r>
              <a:rPr lang="es-ES_tradnl" sz="1600" dirty="0" smtClean="0">
                <a:solidFill>
                  <a:srgbClr val="FFFF00"/>
                </a:solidFill>
                <a:latin typeface="+mn-lt"/>
              </a:rPr>
              <a:t>20%¹</a:t>
            </a:r>
            <a:r>
              <a:rPr lang="es-ES_tradnl" sz="1600" b="0" dirty="0" smtClean="0">
                <a:latin typeface="+mn-lt"/>
              </a:rPr>
              <a:t>.</a:t>
            </a:r>
          </a:p>
          <a:p>
            <a:pPr marL="342900" lvl="0" indent="-342900">
              <a:buFont typeface="Wingdings" pitchFamily="2" charset="2"/>
              <a:buChar char="v"/>
            </a:pPr>
            <a:r>
              <a:rPr lang="es-ES_tradnl" sz="1600" b="0" dirty="0" smtClean="0">
                <a:latin typeface="+mn-lt"/>
              </a:rPr>
              <a:t>Como el período correspondiente a ese coeficiente es de </a:t>
            </a:r>
            <a:r>
              <a:rPr lang="es-ES_tradnl" sz="1600" dirty="0" smtClean="0">
                <a:latin typeface="+mn-lt"/>
              </a:rPr>
              <a:t>100/20¹ = </a:t>
            </a:r>
            <a:r>
              <a:rPr lang="es-ES_tradnl" sz="1600" dirty="0" smtClean="0">
                <a:solidFill>
                  <a:srgbClr val="FFFF66"/>
                </a:solidFill>
                <a:latin typeface="+mn-lt"/>
              </a:rPr>
              <a:t>5 años</a:t>
            </a:r>
          </a:p>
          <a:p>
            <a:pPr marL="342900" lvl="0" indent="-342900">
              <a:buFont typeface="Wingdings" pitchFamily="2" charset="2"/>
              <a:buChar char="v"/>
            </a:pPr>
            <a:r>
              <a:rPr lang="es-ES_tradnl" sz="1600" dirty="0" smtClean="0">
                <a:solidFill>
                  <a:srgbClr val="FFFF66"/>
                </a:solidFill>
                <a:latin typeface="+mn-lt"/>
              </a:rPr>
              <a:t>Sumatorio de dígitos</a:t>
            </a:r>
            <a:r>
              <a:rPr lang="es-ES_tradnl" sz="1600" b="0" dirty="0" smtClean="0">
                <a:solidFill>
                  <a:srgbClr val="FFFF66"/>
                </a:solidFill>
                <a:latin typeface="+mn-lt"/>
              </a:rPr>
              <a:t>: 1+ 2 +3 + 4 + 5 = </a:t>
            </a:r>
            <a:r>
              <a:rPr lang="es-ES_tradnl" sz="1600" dirty="0" smtClean="0">
                <a:solidFill>
                  <a:srgbClr val="FFFF66"/>
                </a:solidFill>
                <a:latin typeface="+mn-lt"/>
              </a:rPr>
              <a:t>15. </a:t>
            </a:r>
            <a:r>
              <a:rPr lang="es-ES_tradnl" sz="1600" dirty="0" smtClean="0">
                <a:solidFill>
                  <a:srgbClr val="FFFF00"/>
                </a:solidFill>
                <a:latin typeface="+mn-lt"/>
              </a:rPr>
              <a:t>Cuota </a:t>
            </a:r>
            <a:r>
              <a:rPr lang="es-ES_tradnl" sz="1600" dirty="0">
                <a:solidFill>
                  <a:srgbClr val="FFFF00"/>
                </a:solidFill>
                <a:latin typeface="+mn-lt"/>
              </a:rPr>
              <a:t>por dígito  =  </a:t>
            </a:r>
            <a:r>
              <a:rPr lang="es-ES_tradnl" sz="1600" dirty="0" smtClean="0">
                <a:solidFill>
                  <a:srgbClr val="FFFF00"/>
                </a:solidFill>
                <a:latin typeface="+mn-lt"/>
              </a:rPr>
              <a:t>150.000 / 15  </a:t>
            </a:r>
            <a:r>
              <a:rPr lang="es-ES_tradnl" sz="1600" dirty="0">
                <a:solidFill>
                  <a:srgbClr val="FFFF00"/>
                </a:solidFill>
                <a:latin typeface="+mn-lt"/>
              </a:rPr>
              <a:t>=  </a:t>
            </a:r>
            <a:r>
              <a:rPr lang="es-ES_tradnl" sz="1700" dirty="0" smtClean="0">
                <a:solidFill>
                  <a:srgbClr val="FFFF00"/>
                </a:solidFill>
                <a:latin typeface="+mn-lt"/>
              </a:rPr>
              <a:t>10.000 €</a:t>
            </a:r>
          </a:p>
          <a:p>
            <a:pPr lvl="0"/>
            <a:endParaRPr lang="es-ES" sz="600" dirty="0">
              <a:solidFill>
                <a:srgbClr val="FFFF00"/>
              </a:solidFill>
              <a:latin typeface="+mn-lt"/>
            </a:endParaRPr>
          </a:p>
          <a:p>
            <a:pPr marL="342900" indent="-342900">
              <a:buFont typeface="+mj-lt"/>
              <a:buAutoNum type="alphaUcPeriod" startAt="2"/>
            </a:pPr>
            <a:r>
              <a:rPr lang="es-ES_tradnl" sz="1800" u="sng" dirty="0">
                <a:solidFill>
                  <a:srgbClr val="FFCCFF"/>
                </a:solidFill>
                <a:latin typeface="+mn-lt"/>
              </a:rPr>
              <a:t>Caso de ERD: (art. 103 LIS</a:t>
            </a:r>
            <a:r>
              <a:rPr lang="es-ES_tradnl" sz="1800" u="sng" dirty="0" smtClean="0">
                <a:solidFill>
                  <a:srgbClr val="FFCCFF"/>
                </a:solidFill>
                <a:latin typeface="+mn-lt"/>
              </a:rPr>
              <a:t>)</a:t>
            </a:r>
          </a:p>
          <a:p>
            <a:pPr marL="342900" lvl="0" indent="-342900">
              <a:buFont typeface="Wingdings" pitchFamily="2" charset="2"/>
              <a:buChar char="v"/>
            </a:pPr>
            <a:r>
              <a:rPr lang="es-ES_tradnl" sz="1600" b="0" dirty="0">
                <a:latin typeface="+mn-lt"/>
              </a:rPr>
              <a:t>Partimos de la base de que el coeficiente a ponderar es el </a:t>
            </a:r>
            <a:r>
              <a:rPr lang="es-ES_tradnl" sz="1600" dirty="0">
                <a:latin typeface="+mn-lt"/>
              </a:rPr>
              <a:t>máximo</a:t>
            </a:r>
            <a:r>
              <a:rPr lang="es-ES_tradnl" sz="1600" b="0" dirty="0">
                <a:latin typeface="+mn-lt"/>
              </a:rPr>
              <a:t>, es </a:t>
            </a:r>
            <a:r>
              <a:rPr lang="es-ES_tradnl" sz="1600" b="0" dirty="0" smtClean="0">
                <a:latin typeface="+mn-lt"/>
              </a:rPr>
              <a:t>2 x </a:t>
            </a:r>
            <a:r>
              <a:rPr lang="es-ES_tradnl" sz="1600" dirty="0" smtClean="0">
                <a:solidFill>
                  <a:srgbClr val="FFFF00"/>
                </a:solidFill>
                <a:latin typeface="+mn-lt"/>
              </a:rPr>
              <a:t>20% = 40%²</a:t>
            </a:r>
            <a:r>
              <a:rPr lang="es-ES_tradnl" sz="1600" b="0" dirty="0" smtClean="0">
                <a:latin typeface="+mn-lt"/>
              </a:rPr>
              <a:t>.</a:t>
            </a:r>
            <a:endParaRPr lang="es-ES_tradnl" sz="1600" b="0" dirty="0">
              <a:latin typeface="+mn-lt"/>
            </a:endParaRPr>
          </a:p>
          <a:p>
            <a:pPr marL="342900" lvl="0" indent="-342900">
              <a:buFont typeface="Wingdings" pitchFamily="2" charset="2"/>
              <a:buChar char="v"/>
            </a:pPr>
            <a:r>
              <a:rPr lang="es-ES_tradnl" sz="1600" b="0" dirty="0">
                <a:latin typeface="+mn-lt"/>
              </a:rPr>
              <a:t>Como el período correspondiente a ese coeficiente es de </a:t>
            </a:r>
            <a:r>
              <a:rPr lang="es-ES_tradnl" sz="1600" dirty="0" smtClean="0">
                <a:latin typeface="+mn-lt"/>
              </a:rPr>
              <a:t>100/40² </a:t>
            </a:r>
            <a:r>
              <a:rPr lang="es-ES_tradnl" sz="1600" dirty="0">
                <a:latin typeface="+mn-lt"/>
              </a:rPr>
              <a:t>= </a:t>
            </a:r>
            <a:r>
              <a:rPr lang="es-ES_tradnl" sz="1600" dirty="0" smtClean="0">
                <a:solidFill>
                  <a:srgbClr val="FFFF99"/>
                </a:solidFill>
                <a:latin typeface="+mn-lt"/>
              </a:rPr>
              <a:t>2,5 años </a:t>
            </a:r>
            <a:r>
              <a:rPr lang="es-ES_tradnl" sz="1600" dirty="0" smtClean="0">
                <a:solidFill>
                  <a:srgbClr val="FFFF99"/>
                </a:solidFill>
                <a:latin typeface="Arial" panose="020B0604020202020204" pitchFamily="34" charset="0"/>
              </a:rPr>
              <a:t>→ 3 años (redondeo)</a:t>
            </a:r>
            <a:endParaRPr lang="es-ES_tradnl" sz="1600" dirty="0">
              <a:solidFill>
                <a:srgbClr val="FFFF99"/>
              </a:solidFill>
              <a:latin typeface="+mn-lt"/>
            </a:endParaRPr>
          </a:p>
          <a:p>
            <a:pPr marL="342900" lvl="0" indent="-342900">
              <a:buFont typeface="Wingdings" pitchFamily="2" charset="2"/>
              <a:buChar char="v"/>
            </a:pPr>
            <a:r>
              <a:rPr lang="es-ES_tradnl" sz="1600" dirty="0">
                <a:solidFill>
                  <a:srgbClr val="FFFF66"/>
                </a:solidFill>
                <a:latin typeface="+mn-lt"/>
              </a:rPr>
              <a:t>Sumatorio de dígitos</a:t>
            </a:r>
            <a:r>
              <a:rPr lang="es-ES_tradnl" sz="1600" b="0" dirty="0">
                <a:solidFill>
                  <a:srgbClr val="FFFF66"/>
                </a:solidFill>
                <a:latin typeface="+mn-lt"/>
              </a:rPr>
              <a:t>: 1+ 2 +3 </a:t>
            </a:r>
            <a:r>
              <a:rPr lang="es-ES_tradnl" sz="1600" b="0" dirty="0" smtClean="0">
                <a:solidFill>
                  <a:srgbClr val="FFFF66"/>
                </a:solidFill>
                <a:latin typeface="+mn-lt"/>
              </a:rPr>
              <a:t>= </a:t>
            </a:r>
            <a:r>
              <a:rPr lang="es-ES_tradnl" sz="1600" dirty="0" smtClean="0">
                <a:solidFill>
                  <a:srgbClr val="FFFF66"/>
                </a:solidFill>
                <a:latin typeface="+mn-lt"/>
              </a:rPr>
              <a:t>6. </a:t>
            </a:r>
            <a:r>
              <a:rPr lang="es-ES_tradnl" sz="1600" dirty="0">
                <a:solidFill>
                  <a:srgbClr val="FFFF00"/>
                </a:solidFill>
                <a:latin typeface="+mn-lt"/>
              </a:rPr>
              <a:t>Cuota por dígito  =  150.000 / </a:t>
            </a:r>
            <a:r>
              <a:rPr lang="es-ES_tradnl" sz="1600" dirty="0" smtClean="0">
                <a:solidFill>
                  <a:srgbClr val="FFFF00"/>
                </a:solidFill>
                <a:latin typeface="+mn-lt"/>
              </a:rPr>
              <a:t>6  </a:t>
            </a:r>
            <a:r>
              <a:rPr lang="es-ES_tradnl" sz="1600" dirty="0">
                <a:solidFill>
                  <a:srgbClr val="FFFF00"/>
                </a:solidFill>
                <a:latin typeface="+mn-lt"/>
              </a:rPr>
              <a:t>=  </a:t>
            </a:r>
            <a:r>
              <a:rPr lang="es-ES_tradnl" sz="1700" dirty="0" smtClean="0">
                <a:solidFill>
                  <a:srgbClr val="FFFF00"/>
                </a:solidFill>
                <a:latin typeface="+mn-lt"/>
              </a:rPr>
              <a:t>25.000 €</a:t>
            </a:r>
          </a:p>
          <a:p>
            <a:pPr marL="342900" lvl="0" indent="-342900">
              <a:buFont typeface="Wingdings" pitchFamily="2" charset="2"/>
              <a:buChar char="v"/>
            </a:pPr>
            <a:endParaRPr lang="es-ES_tradnl" sz="400" dirty="0">
              <a:solidFill>
                <a:srgbClr val="FFFF00"/>
              </a:solidFill>
              <a:latin typeface="+mn-lt"/>
            </a:endParaRPr>
          </a:p>
          <a:p>
            <a:pPr marL="342900" lvl="0" indent="-342900">
              <a:buFont typeface="Wingdings" panose="05000000000000000000" pitchFamily="2" charset="2"/>
              <a:buChar char="Ø"/>
            </a:pPr>
            <a:r>
              <a:rPr lang="es-ES_tradnl" sz="1800" dirty="0" smtClean="0">
                <a:solidFill>
                  <a:srgbClr val="FFFF66"/>
                </a:solidFill>
                <a:latin typeface="+mn-lt"/>
              </a:rPr>
              <a:t>El que resulta interesante es el de nº dígitos decreciente.</a:t>
            </a:r>
          </a:p>
          <a:p>
            <a:pPr marL="342900" lvl="0" indent="-342900">
              <a:buFont typeface="Wingdings" panose="05000000000000000000" pitchFamily="2" charset="2"/>
              <a:buChar char="Ø"/>
            </a:pPr>
            <a:r>
              <a:rPr lang="es-ES_tradnl" sz="1800" dirty="0" smtClean="0">
                <a:solidFill>
                  <a:srgbClr val="FFFF66"/>
                </a:solidFill>
                <a:latin typeface="+mn-lt"/>
              </a:rPr>
              <a:t>Pero, también se puede aplicar </a:t>
            </a:r>
            <a:r>
              <a:rPr lang="es-ES_tradnl" sz="1800" dirty="0">
                <a:solidFill>
                  <a:srgbClr val="FFFF66"/>
                </a:solidFill>
                <a:latin typeface="+mn-lt"/>
              </a:rPr>
              <a:t>nº dígitos </a:t>
            </a:r>
            <a:r>
              <a:rPr lang="es-ES_tradnl" sz="1800" dirty="0" smtClean="0">
                <a:solidFill>
                  <a:srgbClr val="FFFF66"/>
                </a:solidFill>
                <a:latin typeface="+mn-lt"/>
              </a:rPr>
              <a:t>creciente</a:t>
            </a:r>
          </a:p>
          <a:p>
            <a:pPr marL="342900" indent="-342900">
              <a:buFont typeface="Wingdings" panose="05000000000000000000" pitchFamily="2" charset="2"/>
              <a:buChar char="q"/>
            </a:pPr>
            <a:r>
              <a:rPr lang="es-ES_tradnl" sz="1800" b="0" dirty="0" smtClean="0">
                <a:latin typeface="+mn-lt"/>
              </a:rPr>
              <a:t>Aplicando el método nº dígitos </a:t>
            </a:r>
            <a:r>
              <a:rPr lang="es-ES_tradnl" sz="1800" u="sng" dirty="0" smtClean="0">
                <a:latin typeface="+mn-lt"/>
              </a:rPr>
              <a:t>VER los cuadros de las páginas siguientes</a:t>
            </a:r>
            <a:r>
              <a:rPr lang="es-ES_tradnl" sz="1800" b="0" u="sng" dirty="0" smtClean="0">
                <a:latin typeface="+mn-lt"/>
              </a:rPr>
              <a:t>:</a:t>
            </a:r>
            <a:endParaRPr lang="es-ES_tradnl" sz="1800" b="0" dirty="0">
              <a:latin typeface="+mn-lt"/>
            </a:endParaRPr>
          </a:p>
        </p:txBody>
      </p:sp>
      <p:graphicFrame>
        <p:nvGraphicFramePr>
          <p:cNvPr id="5" name="5 Tabla"/>
          <p:cNvGraphicFramePr>
            <a:graphicFrameLocks noGrp="1"/>
          </p:cNvGraphicFramePr>
          <p:nvPr>
            <p:extLst>
              <p:ext uri="{D42A27DB-BD31-4B8C-83A1-F6EECF244321}">
                <p14:modId xmlns="" xmlns:p14="http://schemas.microsoft.com/office/powerpoint/2010/main" val="1433662846"/>
              </p:ext>
            </p:extLst>
          </p:nvPr>
        </p:nvGraphicFramePr>
        <p:xfrm>
          <a:off x="3728864" y="4797152"/>
          <a:ext cx="4844280" cy="304800"/>
        </p:xfrm>
        <a:graphic>
          <a:graphicData uri="http://schemas.openxmlformats.org/drawingml/2006/table">
            <a:tbl>
              <a:tblPr firstRow="1" bandRow="1">
                <a:tableStyleId>{5C22544A-7EE6-4342-B048-85BDC9FD1C3A}</a:tableStyleId>
              </a:tblPr>
              <a:tblGrid>
                <a:gridCol w="4844280">
                  <a:extLst>
                    <a:ext uri="{9D8B030D-6E8A-4147-A177-3AD203B41FA5}">
                      <a16:colId xmlns="" xmlns:a16="http://schemas.microsoft.com/office/drawing/2014/main" val="20000"/>
                    </a:ext>
                  </a:extLst>
                </a:gridCol>
              </a:tblGrid>
              <a:tr h="2522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u="sng" kern="1200" dirty="0" smtClean="0">
                          <a:solidFill>
                            <a:srgbClr val="FF0000"/>
                          </a:solidFill>
                          <a:latin typeface="+mn-lt"/>
                          <a:ea typeface="+mn-ea"/>
                          <a:cs typeface="+mn-cs"/>
                        </a:rPr>
                        <a:t>ERD</a:t>
                      </a:r>
                      <a:r>
                        <a:rPr lang="es-ES_tradnl" sz="1400" b="1" kern="1200" baseline="0" dirty="0" smtClean="0">
                          <a:solidFill>
                            <a:srgbClr val="FF0000"/>
                          </a:solidFill>
                          <a:latin typeface="+mn-lt"/>
                          <a:ea typeface="+mn-ea"/>
                          <a:cs typeface="+mn-cs"/>
                        </a:rPr>
                        <a:t>: </a:t>
                      </a:r>
                      <a:r>
                        <a:rPr lang="es-ES_tradnl" sz="1400" b="1" kern="1200" baseline="0" dirty="0" smtClean="0">
                          <a:solidFill>
                            <a:srgbClr val="0000FF"/>
                          </a:solidFill>
                          <a:latin typeface="+mn-lt"/>
                          <a:ea typeface="+mn-ea"/>
                          <a:cs typeface="+mn-cs"/>
                        </a:rPr>
                        <a:t>Para bienes Nuevos y Afectos </a:t>
                      </a:r>
                      <a:r>
                        <a:rPr lang="es-ES_tradnl" sz="1400" dirty="0" smtClean="0">
                          <a:solidFill>
                            <a:srgbClr val="7030A0"/>
                          </a:solidFill>
                        </a:rPr>
                        <a:t>Art. 103 LIS </a:t>
                      </a:r>
                      <a:endParaRPr lang="es-ES_tradnl" sz="14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CCFF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40940416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740535" y="6390063"/>
            <a:ext cx="2133600" cy="476250"/>
          </a:xfrm>
        </p:spPr>
        <p:txBody>
          <a:bodyPr/>
          <a:lstStyle/>
          <a:p>
            <a:pPr>
              <a:defRPr/>
            </a:pPr>
            <a:fld id="{54479640-FEDE-49ED-98DE-395E8EC31C01}" type="slidenum">
              <a:rPr lang="es-ES"/>
              <a:pPr>
                <a:defRPr/>
              </a:pPr>
              <a:t>13</a:t>
            </a:fld>
            <a:endParaRPr lang="es-ES" dirty="0"/>
          </a:p>
        </p:txBody>
      </p:sp>
      <p:sp>
        <p:nvSpPr>
          <p:cNvPr id="364547" name="Rectangle 2"/>
          <p:cNvSpPr>
            <a:spLocks noGrp="1" noChangeArrowheads="1"/>
          </p:cNvSpPr>
          <p:nvPr>
            <p:ph type="ctrTitle" idx="4294967295"/>
          </p:nvPr>
        </p:nvSpPr>
        <p:spPr>
          <a:xfrm>
            <a:off x="381000" y="-76200"/>
            <a:ext cx="9144000" cy="457200"/>
          </a:xfrm>
        </p:spPr>
        <p:txBody>
          <a:bodyPr/>
          <a:lstStyle/>
          <a:p>
            <a:pPr marL="571500" indent="-571500" eaLnBrk="1" hangingPunct="1">
              <a:defRPr/>
            </a:pPr>
            <a:r>
              <a:rPr lang="es-ES" sz="2000" b="1" dirty="0">
                <a:solidFill>
                  <a:schemeClr val="tx1"/>
                </a:solidFill>
              </a:rPr>
              <a:t>EL NÚMERO DE IDENTIFICACIÓN FISCAL (NIF)</a:t>
            </a:r>
            <a:endParaRPr lang="es-ES" sz="2000" b="1" dirty="0">
              <a:solidFill>
                <a:schemeClr val="tx1"/>
              </a:solidFill>
              <a:effectLst>
                <a:outerShdw blurRad="38100" dist="38100" dir="2700000" algn="tl">
                  <a:srgbClr val="000000">
                    <a:alpha val="43137"/>
                  </a:srgbClr>
                </a:outerShdw>
              </a:effectLst>
            </a:endParaRPr>
          </a:p>
        </p:txBody>
      </p:sp>
      <p:sp>
        <p:nvSpPr>
          <p:cNvPr id="9" name="Text Box 4"/>
          <p:cNvSpPr txBox="1">
            <a:spLocks noChangeArrowheads="1"/>
          </p:cNvSpPr>
          <p:nvPr/>
        </p:nvSpPr>
        <p:spPr bwMode="auto">
          <a:xfrm>
            <a:off x="381000" y="316468"/>
            <a:ext cx="9144000" cy="369332"/>
          </a:xfrm>
          <a:prstGeom prst="rect">
            <a:avLst/>
          </a:prstGeom>
          <a:solidFill>
            <a:srgbClr val="CCFFFF"/>
          </a:solidFill>
          <a:ln w="9525">
            <a:noFill/>
            <a:miter lim="800000"/>
            <a:headEnd/>
            <a:tailEnd/>
          </a:ln>
        </p:spPr>
        <p:txBody>
          <a:bodyPr wrap="square">
            <a:spAutoFit/>
          </a:bodyPr>
          <a:lstStyle/>
          <a:p>
            <a:pPr algn="ctr"/>
            <a:r>
              <a:rPr lang="es-ES" sz="1800" dirty="0">
                <a:solidFill>
                  <a:srgbClr val="FF0000"/>
                </a:solidFill>
                <a:latin typeface="+mn-lt"/>
              </a:rPr>
              <a:t>LETRA del NIF de las Personas Jurídicas o Entidades.</a:t>
            </a:r>
            <a:endParaRPr lang="es-ES_tradnl" sz="1800" dirty="0">
              <a:solidFill>
                <a:srgbClr val="FF0000"/>
              </a:solidFill>
              <a:latin typeface="+mn-lt"/>
            </a:endParaRPr>
          </a:p>
        </p:txBody>
      </p:sp>
      <p:graphicFrame>
        <p:nvGraphicFramePr>
          <p:cNvPr id="6" name="5 Tabla"/>
          <p:cNvGraphicFramePr>
            <a:graphicFrameLocks noGrp="1"/>
          </p:cNvGraphicFramePr>
          <p:nvPr>
            <p:extLst>
              <p:ext uri="{D42A27DB-BD31-4B8C-83A1-F6EECF244321}">
                <p14:modId xmlns="" xmlns:p14="http://schemas.microsoft.com/office/powerpoint/2010/main" val="1454544829"/>
              </p:ext>
            </p:extLst>
          </p:nvPr>
        </p:nvGraphicFramePr>
        <p:xfrm>
          <a:off x="381000" y="6096000"/>
          <a:ext cx="8792309" cy="731520"/>
        </p:xfrm>
        <a:graphic>
          <a:graphicData uri="http://schemas.openxmlformats.org/drawingml/2006/table">
            <a:tbl>
              <a:tblPr firstRow="1" bandRow="1">
                <a:tableStyleId>{5C22544A-7EE6-4342-B048-85BDC9FD1C3A}</a:tableStyleId>
              </a:tblPr>
              <a:tblGrid>
                <a:gridCol w="8792309">
                  <a:extLst>
                    <a:ext uri="{9D8B030D-6E8A-4147-A177-3AD203B41FA5}">
                      <a16:colId xmlns="" xmlns:a16="http://schemas.microsoft.com/office/drawing/2014/main" val="20000"/>
                    </a:ext>
                  </a:extLst>
                </a:gridCol>
              </a:tblGrid>
              <a:tr h="6705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i="0" u="sng" kern="1200" baseline="0" dirty="0" smtClean="0">
                          <a:solidFill>
                            <a:schemeClr val="tx1"/>
                          </a:solidFill>
                          <a:latin typeface="+mn-lt"/>
                          <a:ea typeface="+mn-ea"/>
                          <a:cs typeface="+mn-cs"/>
                        </a:rPr>
                        <a:t>Orden HAP/5/2016</a:t>
                      </a:r>
                      <a:r>
                        <a:rPr lang="es-ES_tradnl" sz="1400" b="0" i="0" kern="1200" baseline="0" dirty="0" smtClean="0">
                          <a:solidFill>
                            <a:schemeClr val="tx1"/>
                          </a:solidFill>
                          <a:latin typeface="+mn-lt"/>
                          <a:ea typeface="+mn-ea"/>
                          <a:cs typeface="+mn-cs"/>
                        </a:rPr>
                        <a:t>, de 12 de enero, por la que </a:t>
                      </a:r>
                      <a:r>
                        <a:rPr lang="es-ES_tradnl" sz="1400" b="1" i="0" u="sng" kern="1200" baseline="0" dirty="0" smtClean="0">
                          <a:solidFill>
                            <a:schemeClr val="tx1"/>
                          </a:solidFill>
                          <a:latin typeface="+mn-lt"/>
                          <a:ea typeface="+mn-ea"/>
                          <a:cs typeface="+mn-cs"/>
                        </a:rPr>
                        <a:t>se modifica la Orden EHA/451/2008</a:t>
                      </a:r>
                      <a:r>
                        <a:rPr lang="es-ES_tradnl" sz="1400" b="0" i="0" kern="1200" baseline="0" dirty="0" smtClean="0">
                          <a:solidFill>
                            <a:schemeClr val="tx1"/>
                          </a:solidFill>
                          <a:latin typeface="+mn-lt"/>
                          <a:ea typeface="+mn-ea"/>
                          <a:cs typeface="+mn-cs"/>
                        </a:rPr>
                        <a:t>, de 20 de febrero, por la que se regula la composición del número de identificación fiscal de las personas jurídicas y entidades sin personalidad jurídica (BOE 15 de enero de 2016)</a:t>
                      </a:r>
                      <a:endParaRPr lang="es-ES_tradnl" sz="1400" b="0" dirty="0">
                        <a:solidFill>
                          <a:schemeClr val="tx1"/>
                        </a:solidFill>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10" name="9 Tabla"/>
          <p:cNvGraphicFramePr>
            <a:graphicFrameLocks noGrp="1"/>
          </p:cNvGraphicFramePr>
          <p:nvPr>
            <p:extLst>
              <p:ext uri="{D42A27DB-BD31-4B8C-83A1-F6EECF244321}">
                <p14:modId xmlns="" xmlns:p14="http://schemas.microsoft.com/office/powerpoint/2010/main" val="2288489458"/>
              </p:ext>
            </p:extLst>
          </p:nvPr>
        </p:nvGraphicFramePr>
        <p:xfrm>
          <a:off x="228600" y="762000"/>
          <a:ext cx="9372599" cy="5273040"/>
        </p:xfrm>
        <a:graphic>
          <a:graphicData uri="http://schemas.openxmlformats.org/drawingml/2006/table">
            <a:tbl>
              <a:tblPr firstRow="1" bandRow="1">
                <a:tableStyleId>{5C22544A-7EE6-4342-B048-85BDC9FD1C3A}</a:tableStyleId>
              </a:tblPr>
              <a:tblGrid>
                <a:gridCol w="9372599">
                  <a:extLst>
                    <a:ext uri="{9D8B030D-6E8A-4147-A177-3AD203B41FA5}">
                      <a16:colId xmlns="" xmlns:a16="http://schemas.microsoft.com/office/drawing/2014/main" val="20000"/>
                    </a:ext>
                  </a:extLst>
                </a:gridCol>
              </a:tblGrid>
              <a:tr h="1447800">
                <a:tc>
                  <a:txBody>
                    <a:bodyPr/>
                    <a:lstStyle/>
                    <a:p>
                      <a:r>
                        <a:rPr lang="es-ES" sz="2000" b="0" kern="1200" dirty="0" smtClean="0">
                          <a:solidFill>
                            <a:schemeClr val="lt1"/>
                          </a:solidFill>
                          <a:latin typeface="+mn-lt"/>
                          <a:ea typeface="+mn-ea"/>
                          <a:cs typeface="+mn-cs"/>
                        </a:rPr>
                        <a:t>A. Sociedades anónimas. </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B. Sociedades de responsabilidad limitada. </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C. Sociedades colectivas. </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D. Sociedades comanditarias. </a:t>
                      </a:r>
                      <a:endParaRPr lang="es-ES_tradnl" sz="2000" b="0" kern="1200" dirty="0" smtClean="0">
                        <a:solidFill>
                          <a:schemeClr val="lt1"/>
                        </a:solidFill>
                        <a:latin typeface="+mn-lt"/>
                        <a:ea typeface="+mn-ea"/>
                        <a:cs typeface="+mn-cs"/>
                      </a:endParaRPr>
                    </a:p>
                    <a:p>
                      <a:r>
                        <a:rPr lang="es-ES" sz="2000" b="0" kern="1200" dirty="0" smtClean="0">
                          <a:solidFill>
                            <a:srgbClr val="FFFF66"/>
                          </a:solidFill>
                          <a:latin typeface="+mn-lt"/>
                          <a:ea typeface="+mn-ea"/>
                          <a:cs typeface="+mn-cs"/>
                        </a:rPr>
                        <a:t>E. Comunidades de bienes, Herencias Yacentes y otras sin personalidad jurídica. </a:t>
                      </a:r>
                      <a:endParaRPr lang="es-ES_tradnl" sz="2000" b="0" kern="1200" dirty="0" smtClean="0">
                        <a:solidFill>
                          <a:srgbClr val="FFFF66"/>
                        </a:solidFill>
                        <a:latin typeface="+mn-lt"/>
                        <a:ea typeface="+mn-ea"/>
                        <a:cs typeface="+mn-cs"/>
                      </a:endParaRPr>
                    </a:p>
                    <a:p>
                      <a:r>
                        <a:rPr lang="es-ES" sz="2000" b="0" kern="1200" dirty="0" smtClean="0">
                          <a:solidFill>
                            <a:schemeClr val="lt1"/>
                          </a:solidFill>
                          <a:latin typeface="+mn-lt"/>
                          <a:ea typeface="+mn-ea"/>
                          <a:cs typeface="+mn-cs"/>
                        </a:rPr>
                        <a:t>F. Sociedades cooperativas. </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G. Asociaciones. </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H. Comunidades de propietarios en régimen de propiedad horizontal. </a:t>
                      </a:r>
                      <a:endParaRPr lang="es-ES_tradnl" sz="2000" b="0" kern="1200" dirty="0" smtClean="0">
                        <a:solidFill>
                          <a:schemeClr val="lt1"/>
                        </a:solidFill>
                        <a:latin typeface="+mn-lt"/>
                        <a:ea typeface="+mn-ea"/>
                        <a:cs typeface="+mn-cs"/>
                      </a:endParaRPr>
                    </a:p>
                    <a:p>
                      <a:r>
                        <a:rPr lang="es-ES" sz="2000" b="0" kern="1200" dirty="0" smtClean="0">
                          <a:solidFill>
                            <a:srgbClr val="FFFF00"/>
                          </a:solidFill>
                          <a:latin typeface="+mn-lt"/>
                          <a:ea typeface="+mn-ea"/>
                          <a:cs typeface="+mn-cs"/>
                        </a:rPr>
                        <a:t>J.  Sociedades Civiles.</a:t>
                      </a:r>
                      <a:endParaRPr lang="es-ES_tradnl" sz="2000" b="0" kern="1200" dirty="0" smtClean="0">
                        <a:solidFill>
                          <a:srgbClr val="FFFF00"/>
                        </a:solidFill>
                        <a:latin typeface="+mn-lt"/>
                        <a:ea typeface="+mn-ea"/>
                        <a:cs typeface="+mn-cs"/>
                      </a:endParaRPr>
                    </a:p>
                    <a:p>
                      <a:r>
                        <a:rPr lang="es-ES" sz="2000" b="0" kern="1200" dirty="0" smtClean="0">
                          <a:solidFill>
                            <a:schemeClr val="lt1"/>
                          </a:solidFill>
                          <a:latin typeface="+mn-lt"/>
                          <a:ea typeface="+mn-ea"/>
                          <a:cs typeface="+mn-cs"/>
                        </a:rPr>
                        <a:t>N. Entidades no residentes. </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P. Corporaciones locales. </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Q. Organismos públicos. </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R. Congregaciones e instituciones religiosas. </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S. Órganos de la Administración del Estado y comunidades autónomas.</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U. Uniones Temporales de Empresas (UTES)</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V. Otros tipos no definidos en el resto de claves.</a:t>
                      </a:r>
                      <a:endParaRPr lang="es-ES_tradnl" sz="2000" b="0" kern="1200" dirty="0" smtClean="0">
                        <a:solidFill>
                          <a:schemeClr val="lt1"/>
                        </a:solidFill>
                        <a:latin typeface="+mn-lt"/>
                        <a:ea typeface="+mn-ea"/>
                        <a:cs typeface="+mn-cs"/>
                      </a:endParaRPr>
                    </a:p>
                    <a:p>
                      <a:r>
                        <a:rPr lang="es-ES" sz="2000" b="0" kern="1200" dirty="0" smtClean="0">
                          <a:solidFill>
                            <a:schemeClr val="lt1"/>
                          </a:solidFill>
                          <a:latin typeface="+mn-lt"/>
                          <a:ea typeface="+mn-ea"/>
                          <a:cs typeface="+mn-cs"/>
                        </a:rPr>
                        <a:t>W. Establecimientos Permanentes de Entidades No Residentes en España.</a:t>
                      </a:r>
                      <a:endParaRPr lang="es-ES_tradnl" sz="2000" b="0" kern="1200" dirty="0">
                        <a:solidFill>
                          <a:schemeClr val="lt1"/>
                        </a:solidFill>
                        <a:latin typeface="+mn-lt"/>
                        <a:ea typeface="+mn-ea"/>
                        <a:cs typeface="+mn-cs"/>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542504730"/>
      </p:ext>
    </p:extLst>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130</a:t>
            </a:fld>
            <a:endParaRPr lang="es-ES"/>
          </a:p>
        </p:txBody>
      </p:sp>
      <p:sp>
        <p:nvSpPr>
          <p:cNvPr id="56324" name="Text Box 3"/>
          <p:cNvSpPr txBox="1">
            <a:spLocks noChangeArrowheads="1"/>
          </p:cNvSpPr>
          <p:nvPr/>
        </p:nvSpPr>
        <p:spPr bwMode="auto">
          <a:xfrm>
            <a:off x="0" y="0"/>
            <a:ext cx="9906000" cy="969496"/>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3 – </a:t>
            </a:r>
            <a:r>
              <a:rPr lang="es-ES" sz="2400" u="sng" dirty="0" smtClean="0">
                <a:solidFill>
                  <a:srgbClr val="FF0000"/>
                </a:solidFill>
                <a:latin typeface="+mn-lt"/>
              </a:rPr>
              <a:t>Solución-1-A</a:t>
            </a:r>
            <a:r>
              <a:rPr lang="es-ES" sz="2400" dirty="0" smtClean="0">
                <a:solidFill>
                  <a:srgbClr val="FF0000"/>
                </a:solidFill>
                <a:latin typeface="+mn-lt"/>
              </a:rPr>
              <a:t> </a:t>
            </a:r>
            <a:r>
              <a:rPr lang="es-ES_tradnl" sz="2400" i="1" dirty="0" smtClean="0">
                <a:solidFill>
                  <a:srgbClr val="FF0000"/>
                </a:solidFill>
                <a:latin typeface="+mn-lt"/>
              </a:rPr>
              <a:t> </a:t>
            </a:r>
            <a:r>
              <a:rPr lang="es-ES_tradnl" sz="2400" i="1" u="sng" dirty="0">
                <a:solidFill>
                  <a:srgbClr val="FF00FF"/>
                </a:solidFill>
              </a:rPr>
              <a:t>CASO </a:t>
            </a:r>
            <a:r>
              <a:rPr lang="es-ES_tradnl" sz="2400" i="1" u="sng" dirty="0" smtClean="0">
                <a:solidFill>
                  <a:srgbClr val="FF00FF"/>
                </a:solidFill>
              </a:rPr>
              <a:t>GENERAL</a:t>
            </a:r>
            <a:endParaRPr lang="es-ES_tradnl" sz="2400" i="1" dirty="0" smtClean="0">
              <a:solidFill>
                <a:srgbClr val="FF0000"/>
              </a:solidFill>
              <a:latin typeface="+mn-lt"/>
            </a:endParaRPr>
          </a:p>
          <a:p>
            <a:pPr algn="ctr">
              <a:spcBef>
                <a:spcPct val="50000"/>
              </a:spcBef>
            </a:pPr>
            <a:r>
              <a:rPr lang="es-ES_tradnl" sz="2200" dirty="0">
                <a:solidFill>
                  <a:srgbClr val="0000FF"/>
                </a:solidFill>
                <a:latin typeface="+mn-lt"/>
              </a:rPr>
              <a:t>Amortización según </a:t>
            </a:r>
            <a:r>
              <a:rPr lang="es-ES_tradnl" sz="2200" u="sng" dirty="0">
                <a:solidFill>
                  <a:srgbClr val="0000FF"/>
                </a:solidFill>
                <a:latin typeface="+mn-lt"/>
              </a:rPr>
              <a:t>números </a:t>
            </a:r>
            <a:r>
              <a:rPr lang="es-ES_tradnl" sz="2200" u="sng" dirty="0" smtClean="0">
                <a:solidFill>
                  <a:srgbClr val="0000FF"/>
                </a:solidFill>
                <a:latin typeface="+mn-lt"/>
              </a:rPr>
              <a:t>dígitos Decreciente</a:t>
            </a:r>
            <a:r>
              <a:rPr lang="es-ES" sz="2200" dirty="0" smtClean="0">
                <a:solidFill>
                  <a:srgbClr val="FF0000"/>
                </a:solidFill>
                <a:latin typeface="+mn-lt"/>
              </a:rPr>
              <a:t> </a:t>
            </a:r>
            <a:r>
              <a:rPr lang="es-ES" sz="2200" dirty="0">
                <a:solidFill>
                  <a:srgbClr val="FF0000"/>
                </a:solidFill>
                <a:latin typeface="+mn-lt"/>
              </a:rPr>
              <a:t>Art. 12.c) LIS y 6 </a:t>
            </a:r>
            <a:r>
              <a:rPr lang="es-ES" sz="2200" dirty="0" smtClean="0">
                <a:solidFill>
                  <a:srgbClr val="FF0000"/>
                </a:solidFill>
                <a:latin typeface="+mn-lt"/>
              </a:rPr>
              <a:t>RIS </a:t>
            </a:r>
            <a:endParaRPr lang="es-ES" sz="2200" u="sng" dirty="0">
              <a:solidFill>
                <a:srgbClr val="FF0000"/>
              </a:solidFill>
              <a:latin typeface="+mn-lt"/>
            </a:endParaRPr>
          </a:p>
        </p:txBody>
      </p:sp>
      <p:graphicFrame>
        <p:nvGraphicFramePr>
          <p:cNvPr id="5" name="4 Tabla"/>
          <p:cNvGraphicFramePr>
            <a:graphicFrameLocks noGrp="1"/>
          </p:cNvGraphicFramePr>
          <p:nvPr>
            <p:extLst>
              <p:ext uri="{D42A27DB-BD31-4B8C-83A1-F6EECF244321}">
                <p14:modId xmlns="" xmlns:p14="http://schemas.microsoft.com/office/powerpoint/2010/main" val="2304366366"/>
              </p:ext>
            </p:extLst>
          </p:nvPr>
        </p:nvGraphicFramePr>
        <p:xfrm>
          <a:off x="152400" y="1154926"/>
          <a:ext cx="9601200" cy="4483874"/>
        </p:xfrm>
        <a:graphic>
          <a:graphicData uri="http://schemas.openxmlformats.org/drawingml/2006/table">
            <a:tbl>
              <a:tblPr/>
              <a:tblGrid>
                <a:gridCol w="1447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2057400">
                  <a:extLst>
                    <a:ext uri="{9D8B030D-6E8A-4147-A177-3AD203B41FA5}">
                      <a16:colId xmlns="" xmlns:a16="http://schemas.microsoft.com/office/drawing/2014/main" val="20002"/>
                    </a:ext>
                  </a:extLst>
                </a:gridCol>
                <a:gridCol w="17526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838200">
                <a:tc>
                  <a:txBody>
                    <a:bodyPr/>
                    <a:lstStyle/>
                    <a:p>
                      <a:pPr algn="l">
                        <a:spcAft>
                          <a:spcPts val="0"/>
                        </a:spcAft>
                      </a:pPr>
                      <a:r>
                        <a:rPr lang="es-ES_tradnl" sz="1600" b="1" dirty="0" smtClean="0">
                          <a:latin typeface="Arial"/>
                          <a:ea typeface="Times New Roman"/>
                          <a:cs typeface="Times New Roman"/>
                        </a:rPr>
                        <a:t>Fechas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lvl="0" indent="0" algn="ctr" defTabSz="914400" rtl="0" eaLnBrk="1" fontAlgn="auto" latinLnBrk="0" hangingPunct="1">
                        <a:lnSpc>
                          <a:spcPct val="100000"/>
                        </a:lnSpc>
                        <a:spcBef>
                          <a:spcPts val="400"/>
                        </a:spcBef>
                        <a:spcAft>
                          <a:spcPts val="0"/>
                        </a:spcAft>
                        <a:buClrTx/>
                        <a:buSzTx/>
                        <a:buFontTx/>
                        <a:buNone/>
                        <a:tabLst/>
                        <a:defRPr/>
                      </a:pPr>
                      <a:r>
                        <a:rPr lang="es-ES_tradnl" sz="1600" b="1" dirty="0" smtClean="0">
                          <a:latin typeface="+mn-lt"/>
                          <a:ea typeface="Times New Roman"/>
                          <a:cs typeface="Times New Roman"/>
                        </a:rPr>
                        <a:t>Cuota por dígito x</a:t>
                      </a:r>
                      <a:endParaRPr lang="es-ES_tradnl" sz="1600" dirty="0" smtClean="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latin typeface="+mn-lt"/>
                          <a:ea typeface="Times New Roman"/>
                          <a:cs typeface="Times New Roman"/>
                        </a:rPr>
                        <a:t>Coeficiente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ANUAL</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ACUMULADA</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65314">
                <a:tc>
                  <a:txBody>
                    <a:bodyPr/>
                    <a:lstStyle/>
                    <a:p>
                      <a:pPr algn="l">
                        <a:spcBef>
                          <a:spcPts val="200"/>
                        </a:spcBef>
                        <a:spcAft>
                          <a:spcPts val="200"/>
                        </a:spcAft>
                      </a:pPr>
                      <a:r>
                        <a:rPr lang="es-ES_tradnl" sz="1600" b="1" dirty="0" smtClean="0">
                          <a:latin typeface="Arial"/>
                          <a:ea typeface="Times New Roman"/>
                          <a:cs typeface="Times New Roman"/>
                        </a:rPr>
                        <a:t>1/5/N hasta</a:t>
                      </a:r>
                    </a:p>
                    <a:p>
                      <a:pPr algn="l">
                        <a:spcBef>
                          <a:spcPts val="200"/>
                        </a:spcBef>
                        <a:spcAft>
                          <a:spcPts val="200"/>
                        </a:spcAft>
                      </a:pPr>
                      <a:r>
                        <a:rPr lang="es-ES_tradnl" sz="1600" b="1" dirty="0" smtClean="0">
                          <a:latin typeface="Arial"/>
                          <a:ea typeface="Times New Roman"/>
                          <a:cs typeface="Times New Roman"/>
                        </a:rPr>
                        <a:t>1/5/N+1</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1</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lang="es-ES" sz="1600" b="1" dirty="0" smtClean="0">
                          <a:solidFill>
                            <a:srgbClr val="0000FF"/>
                          </a:solidFill>
                          <a:latin typeface="+mn-lt"/>
                        </a:rPr>
                        <a:t>10.000 x</a:t>
                      </a:r>
                      <a:endParaRPr lang="es-ES" sz="1600" b="1" dirty="0">
                        <a:solidFill>
                          <a:srgbClr val="0000FF"/>
                        </a:solidFill>
                        <a:latin typeface="+mn-lt"/>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5</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50.000,00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50.000,00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algn="l">
                        <a:spcBef>
                          <a:spcPts val="200"/>
                        </a:spcBef>
                        <a:spcAft>
                          <a:spcPts val="200"/>
                        </a:spcAft>
                      </a:pPr>
                      <a:r>
                        <a:rPr lang="es-ES_tradnl" sz="1600" b="1" dirty="0" smtClean="0">
                          <a:latin typeface="Arial"/>
                          <a:ea typeface="Times New Roman"/>
                          <a:cs typeface="Times New Roman"/>
                        </a:rPr>
                        <a:t>1/5/N+1 hasta</a:t>
                      </a:r>
                    </a:p>
                    <a:p>
                      <a:pPr algn="l">
                        <a:spcBef>
                          <a:spcPts val="200"/>
                        </a:spcBef>
                        <a:spcAft>
                          <a:spcPts val="200"/>
                        </a:spcAft>
                      </a:pPr>
                      <a:r>
                        <a:rPr lang="es-ES_tradnl" sz="1600" b="1" dirty="0" smtClean="0">
                          <a:latin typeface="Arial"/>
                          <a:ea typeface="Times New Roman"/>
                          <a:cs typeface="Times New Roman"/>
                        </a:rPr>
                        <a:t>1/5/N+2</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b="1" dirty="0">
                          <a:latin typeface="Arial"/>
                          <a:ea typeface="Times New Roman"/>
                          <a:cs typeface="Times New Roman"/>
                        </a:rPr>
                        <a:t>2</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smtClean="0">
                          <a:ln>
                            <a:noFill/>
                          </a:ln>
                          <a:solidFill>
                            <a:srgbClr val="0000FF"/>
                          </a:solidFill>
                          <a:effectLst/>
                          <a:uLnTx/>
                          <a:uFillTx/>
                          <a:latin typeface="+mn-lt"/>
                          <a:ea typeface="+mn-ea"/>
                          <a:cs typeface="+mn-cs"/>
                        </a:rPr>
                        <a:t>10.000 x</a:t>
                      </a:r>
                      <a:endParaRPr kumimoji="0" lang="es-ES" sz="1600" b="1" i="0" u="none" strike="noStrike" kern="1200" cap="none" spc="0" normalizeH="0" baseline="0" noProof="0" dirty="0">
                        <a:ln>
                          <a:noFill/>
                        </a:ln>
                        <a:solidFill>
                          <a:srgbClr val="0000FF"/>
                        </a:solidFill>
                        <a:effectLst/>
                        <a:uLnTx/>
                        <a:uFillTx/>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4</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40.000,00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90.000,00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09600">
                <a:tc>
                  <a:txBody>
                    <a:bodyPr/>
                    <a:lstStyle/>
                    <a:p>
                      <a:pPr algn="l">
                        <a:spcBef>
                          <a:spcPts val="200"/>
                        </a:spcBef>
                        <a:spcAft>
                          <a:spcPts val="200"/>
                        </a:spcAft>
                      </a:pPr>
                      <a:r>
                        <a:rPr lang="es-ES_tradnl" sz="1600" b="1" dirty="0" smtClean="0">
                          <a:latin typeface="Arial"/>
                          <a:ea typeface="Times New Roman"/>
                          <a:cs typeface="Times New Roman"/>
                        </a:rPr>
                        <a:t>1/5/N+2 hasta</a:t>
                      </a:r>
                    </a:p>
                    <a:p>
                      <a:pPr algn="l">
                        <a:spcBef>
                          <a:spcPts val="200"/>
                        </a:spcBef>
                        <a:spcAft>
                          <a:spcPts val="200"/>
                        </a:spcAft>
                      </a:pPr>
                      <a:r>
                        <a:rPr lang="es-ES_tradnl" sz="1600" b="1" dirty="0" smtClean="0">
                          <a:latin typeface="Arial"/>
                          <a:ea typeface="Times New Roman"/>
                          <a:cs typeface="Times New Roman"/>
                        </a:rPr>
                        <a:t>1/5/N+3</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3</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smtClean="0">
                          <a:ln>
                            <a:noFill/>
                          </a:ln>
                          <a:solidFill>
                            <a:srgbClr val="0000FF"/>
                          </a:solidFill>
                          <a:effectLst/>
                          <a:uLnTx/>
                          <a:uFillTx/>
                          <a:latin typeface="+mn-lt"/>
                          <a:ea typeface="+mn-ea"/>
                          <a:cs typeface="+mn-cs"/>
                        </a:rPr>
                        <a:t>10.000 x</a:t>
                      </a:r>
                      <a:endParaRPr kumimoji="0" lang="es-ES" sz="1600" b="1" i="0" u="none" strike="noStrike" kern="1200" cap="none" spc="0" normalizeH="0" baseline="0" noProof="0" dirty="0">
                        <a:ln>
                          <a:noFill/>
                        </a:ln>
                        <a:solidFill>
                          <a:srgbClr val="0000FF"/>
                        </a:solidFill>
                        <a:effectLst/>
                        <a:uLnTx/>
                        <a:uFillTx/>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3</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30.000,00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120.000,00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85800">
                <a:tc>
                  <a:txBody>
                    <a:bodyPr/>
                    <a:lstStyle/>
                    <a:p>
                      <a:pPr algn="l">
                        <a:spcBef>
                          <a:spcPts val="200"/>
                        </a:spcBef>
                        <a:spcAft>
                          <a:spcPts val="200"/>
                        </a:spcAft>
                      </a:pPr>
                      <a:r>
                        <a:rPr lang="es-ES_tradnl" sz="1600" b="1" dirty="0" smtClean="0">
                          <a:latin typeface="Arial"/>
                          <a:ea typeface="Times New Roman"/>
                          <a:cs typeface="Times New Roman"/>
                        </a:rPr>
                        <a:t>1/5/N+3 hasta</a:t>
                      </a:r>
                    </a:p>
                    <a:p>
                      <a:pPr algn="l">
                        <a:spcBef>
                          <a:spcPts val="200"/>
                        </a:spcBef>
                        <a:spcAft>
                          <a:spcPts val="200"/>
                        </a:spcAft>
                      </a:pPr>
                      <a:r>
                        <a:rPr lang="es-ES_tradnl" sz="1600" b="1" dirty="0" smtClean="0">
                          <a:latin typeface="Arial"/>
                          <a:ea typeface="Times New Roman"/>
                          <a:cs typeface="Times New Roman"/>
                        </a:rPr>
                        <a:t>1/5/N+4</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b="1" dirty="0">
                          <a:latin typeface="Arial"/>
                          <a:ea typeface="Times New Roman"/>
                          <a:cs typeface="Times New Roman"/>
                        </a:rPr>
                        <a:t>4</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smtClean="0">
                          <a:ln>
                            <a:noFill/>
                          </a:ln>
                          <a:solidFill>
                            <a:srgbClr val="0000FF"/>
                          </a:solidFill>
                          <a:effectLst/>
                          <a:uLnTx/>
                          <a:uFillTx/>
                          <a:latin typeface="+mn-lt"/>
                          <a:ea typeface="+mn-ea"/>
                          <a:cs typeface="+mn-cs"/>
                        </a:rPr>
                        <a:t>10.000 x</a:t>
                      </a:r>
                      <a:endParaRPr kumimoji="0" lang="es-ES" sz="1600" b="1" i="0" u="none" strike="noStrike" kern="1200" cap="none" spc="0" normalizeH="0" baseline="0" noProof="0" dirty="0">
                        <a:ln>
                          <a:noFill/>
                        </a:ln>
                        <a:solidFill>
                          <a:srgbClr val="0000FF"/>
                        </a:solidFill>
                        <a:effectLst/>
                        <a:uLnTx/>
                        <a:uFillTx/>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2</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20.000,00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140.000,00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899160">
                <a:tc>
                  <a:txBody>
                    <a:bodyPr/>
                    <a:lstStyle/>
                    <a:p>
                      <a:pPr algn="l">
                        <a:spcBef>
                          <a:spcPts val="200"/>
                        </a:spcBef>
                        <a:spcAft>
                          <a:spcPts val="200"/>
                        </a:spcAft>
                      </a:pPr>
                      <a:r>
                        <a:rPr lang="es-ES_tradnl" sz="1600" b="1" dirty="0" smtClean="0">
                          <a:latin typeface="Arial"/>
                          <a:ea typeface="Times New Roman"/>
                          <a:cs typeface="Times New Roman"/>
                        </a:rPr>
                        <a:t>1/5/N+4 hasta</a:t>
                      </a:r>
                    </a:p>
                    <a:p>
                      <a:pPr algn="l">
                        <a:spcBef>
                          <a:spcPts val="200"/>
                        </a:spcBef>
                        <a:spcAft>
                          <a:spcPts val="200"/>
                        </a:spcAft>
                      </a:pPr>
                      <a:r>
                        <a:rPr lang="es-ES_tradnl" sz="1600" b="1" dirty="0" smtClean="0">
                          <a:latin typeface="Arial"/>
                          <a:ea typeface="Times New Roman"/>
                          <a:cs typeface="Times New Roman"/>
                        </a:rPr>
                        <a:t>1/5/N+5</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smtClean="0">
                          <a:latin typeface="Arial"/>
                          <a:ea typeface="Times New Roman"/>
                          <a:cs typeface="Times New Roman"/>
                        </a:rPr>
                        <a:t>5</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dirty="0" smtClean="0">
                          <a:ln>
                            <a:noFill/>
                          </a:ln>
                          <a:solidFill>
                            <a:srgbClr val="0000FF"/>
                          </a:solidFill>
                          <a:effectLst/>
                          <a:uLnTx/>
                          <a:uFillTx/>
                          <a:latin typeface="+mn-lt"/>
                          <a:ea typeface="+mn-ea"/>
                          <a:cs typeface="+mn-cs"/>
                        </a:rPr>
                        <a:t>10.000 x</a:t>
                      </a:r>
                      <a:endParaRPr kumimoji="0" lang="es-ES" sz="1600" b="1" i="0" u="none" strike="noStrike" kern="1200" cap="none" spc="0" normalizeH="0" baseline="0" noProof="0" dirty="0">
                        <a:ln>
                          <a:noFill/>
                        </a:ln>
                        <a:solidFill>
                          <a:srgbClr val="0000FF"/>
                        </a:solidFill>
                        <a:effectLst/>
                        <a:uLnTx/>
                        <a:uFillTx/>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1</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150.000,00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graphicFrame>
        <p:nvGraphicFramePr>
          <p:cNvPr id="7" name="5 Tabla"/>
          <p:cNvGraphicFramePr>
            <a:graphicFrameLocks noGrp="1"/>
          </p:cNvGraphicFramePr>
          <p:nvPr>
            <p:extLst>
              <p:ext uri="{D42A27DB-BD31-4B8C-83A1-F6EECF244321}">
                <p14:modId xmlns="" xmlns:p14="http://schemas.microsoft.com/office/powerpoint/2010/main" val="2642591890"/>
              </p:ext>
            </p:extLst>
          </p:nvPr>
        </p:nvGraphicFramePr>
        <p:xfrm>
          <a:off x="1278544" y="6019800"/>
          <a:ext cx="7471756" cy="409575"/>
        </p:xfrm>
        <a:graphic>
          <a:graphicData uri="http://schemas.openxmlformats.org/drawingml/2006/table">
            <a:tbl>
              <a:tblPr firstRow="1" bandRow="1">
                <a:tableStyleId>{5C22544A-7EE6-4342-B048-85BDC9FD1C3A}</a:tableStyleId>
              </a:tblPr>
              <a:tblGrid>
                <a:gridCol w="7471756">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FF0000"/>
                          </a:solidFill>
                          <a:latin typeface="+mn-lt"/>
                          <a:ea typeface="+mn-ea"/>
                          <a:cs typeface="+mn-cs"/>
                        </a:rPr>
                        <a:t>Este</a:t>
                      </a:r>
                      <a:r>
                        <a:rPr lang="es-ES_tradnl" sz="1800" b="1" kern="1200" baseline="0" dirty="0" smtClean="0">
                          <a:solidFill>
                            <a:srgbClr val="FF0000"/>
                          </a:solidFill>
                          <a:latin typeface="+mn-lt"/>
                          <a:ea typeface="+mn-ea"/>
                          <a:cs typeface="+mn-cs"/>
                        </a:rPr>
                        <a:t> método:</a:t>
                      </a:r>
                      <a:r>
                        <a:rPr lang="es-ES_tradnl" sz="1800" b="1" kern="1200" dirty="0" smtClean="0">
                          <a:solidFill>
                            <a:srgbClr val="FF0000"/>
                          </a:solidFill>
                          <a:latin typeface="+mn-lt"/>
                          <a:ea typeface="+mn-ea"/>
                          <a:cs typeface="+mn-cs"/>
                        </a:rPr>
                        <a:t> </a:t>
                      </a:r>
                      <a:r>
                        <a:rPr lang="es-ES_tradnl" sz="1600" u="sng" dirty="0" smtClean="0">
                          <a:solidFill>
                            <a:srgbClr val="D60093"/>
                          </a:solidFill>
                        </a:rPr>
                        <a:t>No</a:t>
                      </a:r>
                      <a:r>
                        <a:rPr lang="es-ES_tradnl" sz="1600" dirty="0" smtClean="0">
                          <a:solidFill>
                            <a:srgbClr val="D60093"/>
                          </a:solidFill>
                        </a:rPr>
                        <a:t> se puede aplicar a edificios, mobiliario y enseres</a:t>
                      </a:r>
                      <a:endParaRPr lang="es-ES_tradnl" sz="16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077907007"/>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131</a:t>
            </a:fld>
            <a:endParaRPr lang="es-ES"/>
          </a:p>
        </p:txBody>
      </p:sp>
      <p:sp>
        <p:nvSpPr>
          <p:cNvPr id="56324" name="Text Box 3"/>
          <p:cNvSpPr txBox="1">
            <a:spLocks noChangeArrowheads="1"/>
          </p:cNvSpPr>
          <p:nvPr/>
        </p:nvSpPr>
        <p:spPr bwMode="auto">
          <a:xfrm>
            <a:off x="0" y="0"/>
            <a:ext cx="9906000" cy="969496"/>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3 – </a:t>
            </a:r>
            <a:r>
              <a:rPr lang="es-ES" sz="2400" u="sng" dirty="0" smtClean="0">
                <a:solidFill>
                  <a:srgbClr val="FF0000"/>
                </a:solidFill>
                <a:latin typeface="+mn-lt"/>
              </a:rPr>
              <a:t>Solución-1-B</a:t>
            </a:r>
            <a:r>
              <a:rPr lang="es-ES" sz="2400" dirty="0" smtClean="0">
                <a:solidFill>
                  <a:srgbClr val="FF0000"/>
                </a:solidFill>
                <a:latin typeface="+mn-lt"/>
              </a:rPr>
              <a:t> </a:t>
            </a:r>
            <a:r>
              <a:rPr lang="es-ES_tradnl" sz="2400" i="1" dirty="0" smtClean="0">
                <a:solidFill>
                  <a:srgbClr val="FF0000"/>
                </a:solidFill>
                <a:latin typeface="+mn-lt"/>
              </a:rPr>
              <a:t> </a:t>
            </a:r>
            <a:r>
              <a:rPr lang="es-ES_tradnl" sz="2400" i="1" u="sng" dirty="0">
                <a:solidFill>
                  <a:srgbClr val="FF00FF"/>
                </a:solidFill>
              </a:rPr>
              <a:t>CASO </a:t>
            </a:r>
            <a:r>
              <a:rPr lang="es-ES_tradnl" sz="2400" i="1" u="sng" dirty="0" smtClean="0">
                <a:solidFill>
                  <a:srgbClr val="FF00FF"/>
                </a:solidFill>
              </a:rPr>
              <a:t>ERD</a:t>
            </a:r>
            <a:endParaRPr lang="es-ES_tradnl" sz="2400" i="1" dirty="0" smtClean="0">
              <a:solidFill>
                <a:srgbClr val="FF0000"/>
              </a:solidFill>
              <a:latin typeface="+mn-lt"/>
            </a:endParaRPr>
          </a:p>
          <a:p>
            <a:pPr algn="ctr">
              <a:spcBef>
                <a:spcPct val="50000"/>
              </a:spcBef>
            </a:pPr>
            <a:r>
              <a:rPr lang="es-ES_tradnl" sz="2200" dirty="0">
                <a:solidFill>
                  <a:srgbClr val="0000FF"/>
                </a:solidFill>
                <a:latin typeface="+mn-lt"/>
              </a:rPr>
              <a:t>Amortización según </a:t>
            </a:r>
            <a:r>
              <a:rPr lang="es-ES_tradnl" sz="2200" u="sng" dirty="0">
                <a:solidFill>
                  <a:srgbClr val="0000FF"/>
                </a:solidFill>
                <a:latin typeface="+mn-lt"/>
              </a:rPr>
              <a:t>números </a:t>
            </a:r>
            <a:r>
              <a:rPr lang="es-ES_tradnl" sz="2200" u="sng" dirty="0" smtClean="0">
                <a:solidFill>
                  <a:srgbClr val="0000FF"/>
                </a:solidFill>
                <a:latin typeface="+mn-lt"/>
              </a:rPr>
              <a:t>dígitos Decreciente</a:t>
            </a:r>
            <a:r>
              <a:rPr lang="es-ES" sz="2200" dirty="0" smtClean="0">
                <a:solidFill>
                  <a:srgbClr val="FF0000"/>
                </a:solidFill>
                <a:latin typeface="+mn-lt"/>
              </a:rPr>
              <a:t> </a:t>
            </a:r>
            <a:r>
              <a:rPr lang="es-ES" sz="2200" dirty="0">
                <a:solidFill>
                  <a:srgbClr val="FF0000"/>
                </a:solidFill>
                <a:latin typeface="+mn-lt"/>
              </a:rPr>
              <a:t>Art. 12.c) LIS y 6 </a:t>
            </a:r>
            <a:r>
              <a:rPr lang="es-ES" sz="2200" dirty="0" smtClean="0">
                <a:solidFill>
                  <a:srgbClr val="FF0000"/>
                </a:solidFill>
                <a:latin typeface="+mn-lt"/>
              </a:rPr>
              <a:t>RIS </a:t>
            </a:r>
            <a:endParaRPr lang="es-ES" sz="2200" u="sng" dirty="0">
              <a:solidFill>
                <a:srgbClr val="FF0000"/>
              </a:solidFill>
              <a:latin typeface="+mn-lt"/>
            </a:endParaRPr>
          </a:p>
        </p:txBody>
      </p:sp>
      <p:graphicFrame>
        <p:nvGraphicFramePr>
          <p:cNvPr id="5" name="4 Tabla"/>
          <p:cNvGraphicFramePr>
            <a:graphicFrameLocks noGrp="1"/>
          </p:cNvGraphicFramePr>
          <p:nvPr>
            <p:extLst>
              <p:ext uri="{D42A27DB-BD31-4B8C-83A1-F6EECF244321}">
                <p14:modId xmlns="" xmlns:p14="http://schemas.microsoft.com/office/powerpoint/2010/main" val="2053974801"/>
              </p:ext>
            </p:extLst>
          </p:nvPr>
        </p:nvGraphicFramePr>
        <p:xfrm>
          <a:off x="152400" y="1154926"/>
          <a:ext cx="9601200" cy="2898914"/>
        </p:xfrm>
        <a:graphic>
          <a:graphicData uri="http://schemas.openxmlformats.org/drawingml/2006/table">
            <a:tbl>
              <a:tblPr/>
              <a:tblGrid>
                <a:gridCol w="1447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2057400">
                  <a:extLst>
                    <a:ext uri="{9D8B030D-6E8A-4147-A177-3AD203B41FA5}">
                      <a16:colId xmlns="" xmlns:a16="http://schemas.microsoft.com/office/drawing/2014/main" val="20002"/>
                    </a:ext>
                  </a:extLst>
                </a:gridCol>
                <a:gridCol w="17526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838200">
                <a:tc>
                  <a:txBody>
                    <a:bodyPr/>
                    <a:lstStyle/>
                    <a:p>
                      <a:pPr algn="l">
                        <a:spcAft>
                          <a:spcPts val="0"/>
                        </a:spcAft>
                      </a:pPr>
                      <a:r>
                        <a:rPr lang="es-ES_tradnl" sz="1600" b="1" dirty="0" smtClean="0">
                          <a:latin typeface="Arial"/>
                          <a:ea typeface="Times New Roman"/>
                          <a:cs typeface="Times New Roman"/>
                        </a:rPr>
                        <a:t>Fechas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lvl="0" indent="0" algn="ctr" defTabSz="914400" rtl="0" eaLnBrk="1" fontAlgn="auto" latinLnBrk="0" hangingPunct="1">
                        <a:lnSpc>
                          <a:spcPct val="100000"/>
                        </a:lnSpc>
                        <a:spcBef>
                          <a:spcPts val="400"/>
                        </a:spcBef>
                        <a:spcAft>
                          <a:spcPts val="0"/>
                        </a:spcAft>
                        <a:buClrTx/>
                        <a:buSzTx/>
                        <a:buFontTx/>
                        <a:buNone/>
                        <a:tabLst/>
                        <a:defRPr/>
                      </a:pPr>
                      <a:r>
                        <a:rPr lang="es-ES_tradnl" sz="1600" b="1" dirty="0" smtClean="0">
                          <a:latin typeface="+mn-lt"/>
                          <a:ea typeface="Times New Roman"/>
                          <a:cs typeface="Times New Roman"/>
                        </a:rPr>
                        <a:t>Cuota por dígito x</a:t>
                      </a:r>
                      <a:endParaRPr lang="es-ES_tradnl" sz="1600" dirty="0" smtClean="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latin typeface="+mn-lt"/>
                          <a:ea typeface="Times New Roman"/>
                          <a:cs typeface="Times New Roman"/>
                        </a:rPr>
                        <a:t>Coeficiente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ANUAL</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ACUMULADA</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65314">
                <a:tc>
                  <a:txBody>
                    <a:bodyPr/>
                    <a:lstStyle/>
                    <a:p>
                      <a:pPr algn="l">
                        <a:spcBef>
                          <a:spcPts val="200"/>
                        </a:spcBef>
                        <a:spcAft>
                          <a:spcPts val="200"/>
                        </a:spcAft>
                      </a:pPr>
                      <a:r>
                        <a:rPr lang="es-ES_tradnl" sz="1600" b="1" dirty="0" smtClean="0">
                          <a:latin typeface="Arial"/>
                          <a:ea typeface="Times New Roman"/>
                          <a:cs typeface="Times New Roman"/>
                        </a:rPr>
                        <a:t>1/5/N hasta</a:t>
                      </a:r>
                    </a:p>
                    <a:p>
                      <a:pPr algn="l">
                        <a:spcBef>
                          <a:spcPts val="200"/>
                        </a:spcBef>
                        <a:spcAft>
                          <a:spcPts val="200"/>
                        </a:spcAft>
                      </a:pPr>
                      <a:r>
                        <a:rPr lang="es-ES_tradnl" sz="1600" b="1" dirty="0" smtClean="0">
                          <a:latin typeface="Arial"/>
                          <a:ea typeface="Times New Roman"/>
                          <a:cs typeface="Times New Roman"/>
                        </a:rPr>
                        <a:t>1/5/N+1</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1</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lang="es-ES" sz="1600" b="1" dirty="0" smtClean="0">
                          <a:solidFill>
                            <a:srgbClr val="0000FF"/>
                          </a:solidFill>
                          <a:latin typeface="+mn-lt"/>
                        </a:rPr>
                        <a:t>25.000 x</a:t>
                      </a:r>
                      <a:endParaRPr lang="es-ES" sz="1600" b="1" dirty="0">
                        <a:solidFill>
                          <a:srgbClr val="0000FF"/>
                        </a:solidFill>
                        <a:latin typeface="+mn-lt"/>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3</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75.000,00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75.000,00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algn="l">
                        <a:spcBef>
                          <a:spcPts val="200"/>
                        </a:spcBef>
                        <a:spcAft>
                          <a:spcPts val="200"/>
                        </a:spcAft>
                      </a:pPr>
                      <a:r>
                        <a:rPr lang="es-ES_tradnl" sz="1600" b="1" dirty="0" smtClean="0">
                          <a:latin typeface="Arial"/>
                          <a:ea typeface="Times New Roman"/>
                          <a:cs typeface="Times New Roman"/>
                        </a:rPr>
                        <a:t>1/5/N+1 hasta</a:t>
                      </a:r>
                    </a:p>
                    <a:p>
                      <a:pPr algn="l">
                        <a:spcBef>
                          <a:spcPts val="200"/>
                        </a:spcBef>
                        <a:spcAft>
                          <a:spcPts val="200"/>
                        </a:spcAft>
                      </a:pPr>
                      <a:r>
                        <a:rPr lang="es-ES_tradnl" sz="1600" b="1" dirty="0" smtClean="0">
                          <a:latin typeface="Arial"/>
                          <a:ea typeface="Times New Roman"/>
                          <a:cs typeface="Times New Roman"/>
                        </a:rPr>
                        <a:t>1/5/N+2</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b="1" dirty="0">
                          <a:latin typeface="Arial"/>
                          <a:ea typeface="Times New Roman"/>
                          <a:cs typeface="Times New Roman"/>
                        </a:rPr>
                        <a:t>2</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r>
                        <a:rPr lang="es-ES" sz="1600" b="1" dirty="0" smtClean="0">
                          <a:solidFill>
                            <a:srgbClr val="0000FF"/>
                          </a:solidFill>
                          <a:latin typeface="+mn-lt"/>
                        </a:rPr>
                        <a:t>25.000 x</a:t>
                      </a:r>
                      <a:endParaRPr lang="es-ES" sz="1600" b="1" dirty="0">
                        <a:solidFill>
                          <a:srgbClr val="0000FF"/>
                        </a:solidFill>
                        <a:latin typeface="+mn-lt"/>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2</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50.000,00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125.000,00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09600">
                <a:tc>
                  <a:txBody>
                    <a:bodyPr/>
                    <a:lstStyle/>
                    <a:p>
                      <a:pPr algn="l">
                        <a:spcBef>
                          <a:spcPts val="200"/>
                        </a:spcBef>
                        <a:spcAft>
                          <a:spcPts val="200"/>
                        </a:spcAft>
                      </a:pPr>
                      <a:r>
                        <a:rPr lang="es-ES_tradnl" sz="1600" b="1" dirty="0" smtClean="0">
                          <a:latin typeface="Arial"/>
                          <a:ea typeface="Times New Roman"/>
                          <a:cs typeface="Times New Roman"/>
                        </a:rPr>
                        <a:t>1/5/N+2 hasta</a:t>
                      </a:r>
                    </a:p>
                    <a:p>
                      <a:pPr algn="l">
                        <a:spcBef>
                          <a:spcPts val="200"/>
                        </a:spcBef>
                        <a:spcAft>
                          <a:spcPts val="200"/>
                        </a:spcAft>
                      </a:pPr>
                      <a:r>
                        <a:rPr lang="es-ES_tradnl" sz="1600" b="1" dirty="0" smtClean="0">
                          <a:latin typeface="Arial"/>
                          <a:ea typeface="Times New Roman"/>
                          <a:cs typeface="Times New Roman"/>
                        </a:rPr>
                        <a:t>1/5/N+3</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3</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lang="es-ES" sz="1600" b="1" dirty="0" smtClean="0">
                          <a:solidFill>
                            <a:srgbClr val="0000FF"/>
                          </a:solidFill>
                          <a:latin typeface="+mn-lt"/>
                        </a:rPr>
                        <a:t>25.000 x</a:t>
                      </a:r>
                      <a:endParaRPr lang="es-ES" sz="1600" b="1" dirty="0">
                        <a:solidFill>
                          <a:srgbClr val="0000FF"/>
                        </a:solidFill>
                        <a:latin typeface="+mn-lt"/>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1</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25.000,00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graphicFrame>
        <p:nvGraphicFramePr>
          <p:cNvPr id="7" name="5 Tabla"/>
          <p:cNvGraphicFramePr>
            <a:graphicFrameLocks noGrp="1"/>
          </p:cNvGraphicFramePr>
          <p:nvPr>
            <p:extLst>
              <p:ext uri="{D42A27DB-BD31-4B8C-83A1-F6EECF244321}">
                <p14:modId xmlns="" xmlns:p14="http://schemas.microsoft.com/office/powerpoint/2010/main" val="2440399353"/>
              </p:ext>
            </p:extLst>
          </p:nvPr>
        </p:nvGraphicFramePr>
        <p:xfrm>
          <a:off x="1424608" y="4819625"/>
          <a:ext cx="7471756" cy="409575"/>
        </p:xfrm>
        <a:graphic>
          <a:graphicData uri="http://schemas.openxmlformats.org/drawingml/2006/table">
            <a:tbl>
              <a:tblPr firstRow="1" bandRow="1">
                <a:tableStyleId>{5C22544A-7EE6-4342-B048-85BDC9FD1C3A}</a:tableStyleId>
              </a:tblPr>
              <a:tblGrid>
                <a:gridCol w="7471756">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FF0000"/>
                          </a:solidFill>
                          <a:latin typeface="+mn-lt"/>
                          <a:ea typeface="+mn-ea"/>
                          <a:cs typeface="+mn-cs"/>
                        </a:rPr>
                        <a:t>Este</a:t>
                      </a:r>
                      <a:r>
                        <a:rPr lang="es-ES_tradnl" sz="1800" b="1" kern="1200" baseline="0" dirty="0" smtClean="0">
                          <a:solidFill>
                            <a:srgbClr val="FF0000"/>
                          </a:solidFill>
                          <a:latin typeface="+mn-lt"/>
                          <a:ea typeface="+mn-ea"/>
                          <a:cs typeface="+mn-cs"/>
                        </a:rPr>
                        <a:t> método:</a:t>
                      </a:r>
                      <a:r>
                        <a:rPr lang="es-ES_tradnl" sz="1800" b="1" kern="1200" dirty="0" smtClean="0">
                          <a:solidFill>
                            <a:srgbClr val="FF0000"/>
                          </a:solidFill>
                          <a:latin typeface="+mn-lt"/>
                          <a:ea typeface="+mn-ea"/>
                          <a:cs typeface="+mn-cs"/>
                        </a:rPr>
                        <a:t> </a:t>
                      </a:r>
                      <a:r>
                        <a:rPr lang="es-ES_tradnl" sz="1600" u="sng" dirty="0" smtClean="0">
                          <a:solidFill>
                            <a:srgbClr val="D60093"/>
                          </a:solidFill>
                        </a:rPr>
                        <a:t>No</a:t>
                      </a:r>
                      <a:r>
                        <a:rPr lang="es-ES_tradnl" sz="1600" dirty="0" smtClean="0">
                          <a:solidFill>
                            <a:srgbClr val="D60093"/>
                          </a:solidFill>
                        </a:rPr>
                        <a:t> se puede aplicar a edificios, mobiliario y enseres</a:t>
                      </a:r>
                      <a:endParaRPr lang="es-ES_tradnl" sz="16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graphicFrame>
        <p:nvGraphicFramePr>
          <p:cNvPr id="6" name="5 Tabla"/>
          <p:cNvGraphicFramePr>
            <a:graphicFrameLocks noGrp="1"/>
          </p:cNvGraphicFramePr>
          <p:nvPr>
            <p:extLst>
              <p:ext uri="{D42A27DB-BD31-4B8C-83A1-F6EECF244321}">
                <p14:modId xmlns="" xmlns:p14="http://schemas.microsoft.com/office/powerpoint/2010/main" val="212352138"/>
              </p:ext>
            </p:extLst>
          </p:nvPr>
        </p:nvGraphicFramePr>
        <p:xfrm>
          <a:off x="296415" y="5373216"/>
          <a:ext cx="9049073" cy="1341120"/>
        </p:xfrm>
        <a:graphic>
          <a:graphicData uri="http://schemas.openxmlformats.org/drawingml/2006/table">
            <a:tbl>
              <a:tblPr firstRow="1" bandRow="1">
                <a:tableStyleId>{5C22544A-7EE6-4342-B048-85BDC9FD1C3A}</a:tableStyleId>
              </a:tblPr>
              <a:tblGrid>
                <a:gridCol w="9049073">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Bienes adquiridos</a:t>
                      </a:r>
                      <a:r>
                        <a:rPr lang="es-ES_tradnl" sz="1800" b="1" kern="1200" dirty="0" smtClean="0">
                          <a:solidFill>
                            <a:srgbClr val="FF0000"/>
                          </a:solidFill>
                          <a:latin typeface="+mn-lt"/>
                          <a:ea typeface="+mn-ea"/>
                          <a:cs typeface="+mn-cs"/>
                        </a:rPr>
                        <a:t> </a:t>
                      </a:r>
                      <a:r>
                        <a:rPr lang="es-ES_tradnl" sz="1800" b="1" u="sng" kern="1200" dirty="0" smtClean="0">
                          <a:solidFill>
                            <a:srgbClr val="FF0000"/>
                          </a:solidFill>
                          <a:latin typeface="+mn-lt"/>
                          <a:ea typeface="+mn-ea"/>
                          <a:cs typeface="+mn-cs"/>
                        </a:rPr>
                        <a:t>USADOS</a:t>
                      </a:r>
                      <a:r>
                        <a:rPr lang="es-ES_tradnl" sz="1800" b="1" kern="1200" baseline="0" dirty="0" smtClean="0">
                          <a:solidFill>
                            <a:srgbClr val="FF0000"/>
                          </a:solidFill>
                          <a:latin typeface="+mn-lt"/>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0" kern="1200" dirty="0" smtClean="0">
                          <a:solidFill>
                            <a:srgbClr val="0000FF"/>
                          </a:solidFill>
                          <a:latin typeface="+mn-lt"/>
                          <a:ea typeface="+mn-ea"/>
                          <a:cs typeface="+mn-cs"/>
                        </a:rPr>
                        <a:t>Se puede aplicar el método</a:t>
                      </a:r>
                      <a:r>
                        <a:rPr lang="es-ES_tradnl" sz="1600" b="0" kern="1200" baseline="0" dirty="0" smtClean="0">
                          <a:solidFill>
                            <a:srgbClr val="0000FF"/>
                          </a:solidFill>
                          <a:latin typeface="+mn-lt"/>
                          <a:ea typeface="+mn-ea"/>
                          <a:cs typeface="+mn-cs"/>
                        </a:rPr>
                        <a:t> de nº dígitos,</a:t>
                      </a:r>
                      <a:r>
                        <a:rPr lang="es-ES_tradnl" sz="1600" b="0" kern="1200" dirty="0" smtClean="0">
                          <a:solidFill>
                            <a:srgbClr val="FF0000"/>
                          </a:solidFill>
                          <a:latin typeface="+mn-lt"/>
                          <a:ea typeface="+mn-ea"/>
                          <a:cs typeface="+mn-cs"/>
                        </a:rPr>
                        <a:t> </a:t>
                      </a:r>
                      <a:r>
                        <a:rPr lang="es-ES_tradnl" sz="1600" b="0" u="sng" kern="1200" dirty="0" smtClean="0">
                          <a:solidFill>
                            <a:srgbClr val="0000FF"/>
                          </a:solidFill>
                          <a:latin typeface="+mn-lt"/>
                          <a:ea typeface="+mn-ea"/>
                          <a:cs typeface="+mn-cs"/>
                        </a:rPr>
                        <a:t>pero</a:t>
                      </a:r>
                      <a:r>
                        <a:rPr lang="es-ES_tradnl" sz="1600" b="0" kern="1200" dirty="0" smtClean="0">
                          <a:solidFill>
                            <a:srgbClr val="0000FF"/>
                          </a:solidFill>
                          <a:latin typeface="+mn-lt"/>
                          <a:ea typeface="+mn-ea"/>
                          <a:cs typeface="+mn-cs"/>
                        </a:rPr>
                        <a:t> aplicando las </a:t>
                      </a:r>
                      <a:r>
                        <a:rPr lang="es-ES_tradnl" sz="1600" b="1" u="sng" kern="1200" dirty="0" smtClean="0">
                          <a:solidFill>
                            <a:srgbClr val="0000FF"/>
                          </a:solidFill>
                          <a:latin typeface="+mn-lt"/>
                          <a:ea typeface="+mn-ea"/>
                          <a:cs typeface="+mn-cs"/>
                        </a:rPr>
                        <a:t>reglas generales</a:t>
                      </a:r>
                      <a:r>
                        <a:rPr lang="es-ES_tradnl" sz="1600" b="0" kern="1200" baseline="0" dirty="0" smtClean="0">
                          <a:solidFill>
                            <a:srgbClr val="0000FF"/>
                          </a:solidFill>
                          <a:latin typeface="+mn-lt"/>
                          <a:ea typeface="+mn-ea"/>
                          <a:cs typeface="+mn-cs"/>
                        </a:rPr>
                        <a:t> (</a:t>
                      </a:r>
                      <a:r>
                        <a:rPr lang="es-ES_tradnl" sz="1600" b="1" kern="1200" baseline="0" dirty="0" smtClean="0">
                          <a:solidFill>
                            <a:srgbClr val="0000FF"/>
                          </a:solidFill>
                          <a:latin typeface="+mn-lt"/>
                          <a:ea typeface="+mn-ea"/>
                          <a:cs typeface="+mn-cs"/>
                        </a:rPr>
                        <a:t>solución- A</a:t>
                      </a:r>
                      <a:r>
                        <a:rPr lang="es-ES_tradnl" sz="1600" b="0" kern="1200" baseline="0" dirty="0" smtClean="0">
                          <a:solidFill>
                            <a:srgbClr val="0000FF"/>
                          </a:solidFill>
                          <a:latin typeface="+mn-lt"/>
                          <a:ea typeface="+mn-ea"/>
                          <a:cs typeface="+mn-cs"/>
                        </a:rPr>
                        <a:t>), como si el bien no fuera usado. </a:t>
                      </a: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s-ES_tradnl" sz="1600" u="sng" dirty="0" smtClean="0">
                          <a:solidFill>
                            <a:srgbClr val="D60093"/>
                          </a:solidFill>
                        </a:rPr>
                        <a:t>No</a:t>
                      </a:r>
                      <a:r>
                        <a:rPr lang="es-ES_tradnl" sz="1600" dirty="0" smtClean="0">
                          <a:solidFill>
                            <a:srgbClr val="D60093"/>
                          </a:solidFill>
                        </a:rPr>
                        <a:t> se puede aplicar el caso de ERD, no tienen un mayor porcentaje de amortización.</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dirty="0" smtClean="0">
                          <a:solidFill>
                            <a:srgbClr val="7030A0"/>
                          </a:solidFill>
                        </a:rPr>
                        <a:t>Art. 6.3 RIS </a:t>
                      </a:r>
                      <a:endParaRPr lang="es-ES_tradnl" sz="16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99"/>
                    </a:solidFill>
                  </a:tcPr>
                </a:tc>
                <a:extLst>
                  <a:ext uri="{0D108BD9-81ED-4DB2-BD59-A6C34878D82A}">
                    <a16:rowId xmlns="" xmlns:a16="http://schemas.microsoft.com/office/drawing/2014/main" val="10000"/>
                  </a:ext>
                </a:extLst>
              </a:tr>
            </a:tbl>
          </a:graphicData>
        </a:graphic>
      </p:graphicFrame>
      <p:graphicFrame>
        <p:nvGraphicFramePr>
          <p:cNvPr id="9" name="5 Tabla"/>
          <p:cNvGraphicFramePr>
            <a:graphicFrameLocks noGrp="1"/>
          </p:cNvGraphicFramePr>
          <p:nvPr>
            <p:extLst>
              <p:ext uri="{D42A27DB-BD31-4B8C-83A1-F6EECF244321}">
                <p14:modId xmlns="" xmlns:p14="http://schemas.microsoft.com/office/powerpoint/2010/main" val="4180118178"/>
              </p:ext>
            </p:extLst>
          </p:nvPr>
        </p:nvGraphicFramePr>
        <p:xfrm>
          <a:off x="1712640" y="4215368"/>
          <a:ext cx="6552728" cy="365760"/>
        </p:xfrm>
        <a:graphic>
          <a:graphicData uri="http://schemas.openxmlformats.org/drawingml/2006/table">
            <a:tbl>
              <a:tblPr firstRow="1" bandRow="1">
                <a:tableStyleId>{5C22544A-7EE6-4342-B048-85BDC9FD1C3A}</a:tableStyleId>
              </a:tblPr>
              <a:tblGrid>
                <a:gridCol w="6552728">
                  <a:extLst>
                    <a:ext uri="{9D8B030D-6E8A-4147-A177-3AD203B41FA5}">
                      <a16:colId xmlns="" xmlns:a16="http://schemas.microsoft.com/office/drawing/2014/main" val="20000"/>
                    </a:ext>
                  </a:extLst>
                </a:gridCol>
              </a:tblGrid>
              <a:tr h="2522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ERD</a:t>
                      </a:r>
                      <a:r>
                        <a:rPr lang="es-ES_tradnl" sz="1800" b="1" kern="1200" baseline="0" dirty="0" smtClean="0">
                          <a:solidFill>
                            <a:srgbClr val="FF0000"/>
                          </a:solidFill>
                          <a:latin typeface="+mn-lt"/>
                          <a:ea typeface="+mn-ea"/>
                          <a:cs typeface="+mn-cs"/>
                        </a:rPr>
                        <a:t>: </a:t>
                      </a:r>
                      <a:r>
                        <a:rPr lang="es-ES_tradnl" sz="1800" b="1" kern="1200" baseline="0" dirty="0" smtClean="0">
                          <a:solidFill>
                            <a:srgbClr val="0000FF"/>
                          </a:solidFill>
                          <a:latin typeface="+mn-lt"/>
                          <a:ea typeface="+mn-ea"/>
                          <a:cs typeface="+mn-cs"/>
                        </a:rPr>
                        <a:t>Para bienes Nuevos y Afectos </a:t>
                      </a:r>
                      <a:r>
                        <a:rPr lang="es-ES_tradnl" sz="1800" dirty="0" smtClean="0">
                          <a:solidFill>
                            <a:srgbClr val="7030A0"/>
                          </a:solidFill>
                        </a:rPr>
                        <a:t>Art. 103 LIS </a:t>
                      </a:r>
                      <a:endParaRPr lang="es-ES_tradnl" sz="18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CCFF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547531802"/>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132</a:t>
            </a:fld>
            <a:endParaRPr lang="es-ES"/>
          </a:p>
        </p:txBody>
      </p:sp>
      <p:sp>
        <p:nvSpPr>
          <p:cNvPr id="56324" name="Text Box 3"/>
          <p:cNvSpPr txBox="1">
            <a:spLocks noChangeArrowheads="1"/>
          </p:cNvSpPr>
          <p:nvPr/>
        </p:nvSpPr>
        <p:spPr bwMode="auto">
          <a:xfrm>
            <a:off x="0" y="0"/>
            <a:ext cx="9906000" cy="969496"/>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3 – </a:t>
            </a:r>
            <a:r>
              <a:rPr lang="es-ES" sz="2400" u="sng" dirty="0" smtClean="0">
                <a:solidFill>
                  <a:srgbClr val="FF0000"/>
                </a:solidFill>
                <a:latin typeface="+mn-lt"/>
              </a:rPr>
              <a:t>Solución-2-A</a:t>
            </a:r>
            <a:r>
              <a:rPr lang="es-ES" sz="2400" dirty="0" smtClean="0">
                <a:solidFill>
                  <a:srgbClr val="FF0000"/>
                </a:solidFill>
                <a:latin typeface="+mn-lt"/>
              </a:rPr>
              <a:t> </a:t>
            </a:r>
            <a:r>
              <a:rPr lang="es-ES_tradnl" sz="2400" i="1" dirty="0" smtClean="0">
                <a:solidFill>
                  <a:srgbClr val="FF0000"/>
                </a:solidFill>
                <a:latin typeface="+mn-lt"/>
              </a:rPr>
              <a:t> </a:t>
            </a:r>
            <a:r>
              <a:rPr lang="es-ES_tradnl" sz="2400" i="1" u="sng" dirty="0">
                <a:solidFill>
                  <a:srgbClr val="FF00FF"/>
                </a:solidFill>
              </a:rPr>
              <a:t>CASO </a:t>
            </a:r>
            <a:r>
              <a:rPr lang="es-ES_tradnl" sz="2400" i="1" u="sng" dirty="0" smtClean="0">
                <a:solidFill>
                  <a:srgbClr val="FF00FF"/>
                </a:solidFill>
              </a:rPr>
              <a:t>GENERAL</a:t>
            </a:r>
            <a:endParaRPr lang="es-ES_tradnl" sz="2400" i="1" dirty="0" smtClean="0">
              <a:solidFill>
                <a:srgbClr val="FF0000"/>
              </a:solidFill>
              <a:latin typeface="+mn-lt"/>
            </a:endParaRPr>
          </a:p>
          <a:p>
            <a:pPr algn="ctr">
              <a:spcBef>
                <a:spcPct val="50000"/>
              </a:spcBef>
            </a:pPr>
            <a:r>
              <a:rPr lang="es-ES_tradnl" sz="2200" dirty="0">
                <a:solidFill>
                  <a:srgbClr val="0000FF"/>
                </a:solidFill>
                <a:latin typeface="+mn-lt"/>
              </a:rPr>
              <a:t>Amortización según </a:t>
            </a:r>
            <a:r>
              <a:rPr lang="es-ES_tradnl" sz="2200" u="sng" dirty="0">
                <a:solidFill>
                  <a:srgbClr val="0000FF"/>
                </a:solidFill>
                <a:latin typeface="+mn-lt"/>
              </a:rPr>
              <a:t>números </a:t>
            </a:r>
            <a:r>
              <a:rPr lang="es-ES_tradnl" sz="2200" u="sng" dirty="0" smtClean="0">
                <a:solidFill>
                  <a:srgbClr val="0000FF"/>
                </a:solidFill>
                <a:latin typeface="+mn-lt"/>
              </a:rPr>
              <a:t>dígitos Creciente</a:t>
            </a:r>
            <a:r>
              <a:rPr lang="es-ES" sz="2200" dirty="0" smtClean="0">
                <a:solidFill>
                  <a:srgbClr val="FF0000"/>
                </a:solidFill>
                <a:latin typeface="+mn-lt"/>
              </a:rPr>
              <a:t> </a:t>
            </a:r>
            <a:r>
              <a:rPr lang="es-ES" sz="2200" dirty="0">
                <a:solidFill>
                  <a:srgbClr val="FF0000"/>
                </a:solidFill>
                <a:latin typeface="+mn-lt"/>
              </a:rPr>
              <a:t>Art. 12.c) LIS y 6 </a:t>
            </a:r>
            <a:r>
              <a:rPr lang="es-ES" sz="2200" dirty="0" smtClean="0">
                <a:solidFill>
                  <a:srgbClr val="FF0000"/>
                </a:solidFill>
                <a:latin typeface="+mn-lt"/>
              </a:rPr>
              <a:t>RIS </a:t>
            </a:r>
            <a:endParaRPr lang="es-ES" sz="2200" u="sng" dirty="0">
              <a:solidFill>
                <a:srgbClr val="FF0000"/>
              </a:solidFill>
              <a:latin typeface="+mn-lt"/>
            </a:endParaRPr>
          </a:p>
        </p:txBody>
      </p:sp>
      <p:graphicFrame>
        <p:nvGraphicFramePr>
          <p:cNvPr id="5" name="4 Tabla"/>
          <p:cNvGraphicFramePr>
            <a:graphicFrameLocks noGrp="1"/>
          </p:cNvGraphicFramePr>
          <p:nvPr>
            <p:extLst>
              <p:ext uri="{D42A27DB-BD31-4B8C-83A1-F6EECF244321}">
                <p14:modId xmlns="" xmlns:p14="http://schemas.microsoft.com/office/powerpoint/2010/main" val="3998055149"/>
              </p:ext>
            </p:extLst>
          </p:nvPr>
        </p:nvGraphicFramePr>
        <p:xfrm>
          <a:off x="152400" y="1154926"/>
          <a:ext cx="9601200" cy="4483874"/>
        </p:xfrm>
        <a:graphic>
          <a:graphicData uri="http://schemas.openxmlformats.org/drawingml/2006/table">
            <a:tbl>
              <a:tblPr/>
              <a:tblGrid>
                <a:gridCol w="1447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2057400">
                  <a:extLst>
                    <a:ext uri="{9D8B030D-6E8A-4147-A177-3AD203B41FA5}">
                      <a16:colId xmlns="" xmlns:a16="http://schemas.microsoft.com/office/drawing/2014/main" val="20002"/>
                    </a:ext>
                  </a:extLst>
                </a:gridCol>
                <a:gridCol w="17526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838200">
                <a:tc>
                  <a:txBody>
                    <a:bodyPr/>
                    <a:lstStyle/>
                    <a:p>
                      <a:pPr algn="l">
                        <a:spcAft>
                          <a:spcPts val="0"/>
                        </a:spcAft>
                      </a:pPr>
                      <a:r>
                        <a:rPr lang="es-ES_tradnl" sz="1600" b="1" dirty="0" smtClean="0">
                          <a:latin typeface="Arial"/>
                          <a:ea typeface="Times New Roman"/>
                          <a:cs typeface="Times New Roman"/>
                        </a:rPr>
                        <a:t>Fechas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lvl="0" indent="0" algn="ctr" defTabSz="914400" rtl="0" eaLnBrk="1" fontAlgn="auto" latinLnBrk="0" hangingPunct="1">
                        <a:lnSpc>
                          <a:spcPct val="100000"/>
                        </a:lnSpc>
                        <a:spcBef>
                          <a:spcPts val="400"/>
                        </a:spcBef>
                        <a:spcAft>
                          <a:spcPts val="0"/>
                        </a:spcAft>
                        <a:buClrTx/>
                        <a:buSzTx/>
                        <a:buFontTx/>
                        <a:buNone/>
                        <a:tabLst/>
                        <a:defRPr/>
                      </a:pPr>
                      <a:r>
                        <a:rPr lang="es-ES_tradnl" sz="1600" b="1" dirty="0" smtClean="0">
                          <a:latin typeface="+mn-lt"/>
                          <a:ea typeface="Times New Roman"/>
                          <a:cs typeface="Times New Roman"/>
                        </a:rPr>
                        <a:t>Cuota por dígito x</a:t>
                      </a:r>
                      <a:endParaRPr lang="es-ES_tradnl" sz="1600" dirty="0" smtClean="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latin typeface="+mn-lt"/>
                          <a:ea typeface="Times New Roman"/>
                          <a:cs typeface="Times New Roman"/>
                        </a:rPr>
                        <a:t>Coeficiente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ANUAL</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ACUMULADA</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65314">
                <a:tc>
                  <a:txBody>
                    <a:bodyPr/>
                    <a:lstStyle/>
                    <a:p>
                      <a:pPr algn="l">
                        <a:spcBef>
                          <a:spcPts val="200"/>
                        </a:spcBef>
                        <a:spcAft>
                          <a:spcPts val="200"/>
                        </a:spcAft>
                      </a:pPr>
                      <a:r>
                        <a:rPr lang="es-ES_tradnl" sz="1600" b="1" dirty="0" smtClean="0">
                          <a:latin typeface="Arial"/>
                          <a:ea typeface="Times New Roman"/>
                          <a:cs typeface="Times New Roman"/>
                        </a:rPr>
                        <a:t>1/5/N hasta</a:t>
                      </a:r>
                    </a:p>
                    <a:p>
                      <a:pPr algn="l">
                        <a:spcBef>
                          <a:spcPts val="200"/>
                        </a:spcBef>
                        <a:spcAft>
                          <a:spcPts val="200"/>
                        </a:spcAft>
                      </a:pPr>
                      <a:r>
                        <a:rPr lang="es-ES_tradnl" sz="1600" b="1" dirty="0" smtClean="0">
                          <a:latin typeface="Arial"/>
                          <a:ea typeface="Times New Roman"/>
                          <a:cs typeface="Times New Roman"/>
                        </a:rPr>
                        <a:t>1/5/N+1</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1</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lang="es-ES" sz="1600" b="1" dirty="0" smtClean="0">
                          <a:solidFill>
                            <a:srgbClr val="0000FF"/>
                          </a:solidFill>
                          <a:latin typeface="+mn-lt"/>
                        </a:rPr>
                        <a:t>10.000 x</a:t>
                      </a:r>
                      <a:endParaRPr lang="es-ES" sz="1600" b="1" dirty="0">
                        <a:solidFill>
                          <a:srgbClr val="0000FF"/>
                        </a:solidFill>
                        <a:latin typeface="+mn-lt"/>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1</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10.000,00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10.000,00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algn="l">
                        <a:spcBef>
                          <a:spcPts val="200"/>
                        </a:spcBef>
                        <a:spcAft>
                          <a:spcPts val="200"/>
                        </a:spcAft>
                      </a:pPr>
                      <a:r>
                        <a:rPr lang="es-ES_tradnl" sz="1600" b="1" dirty="0" smtClean="0">
                          <a:latin typeface="Arial"/>
                          <a:ea typeface="Times New Roman"/>
                          <a:cs typeface="Times New Roman"/>
                        </a:rPr>
                        <a:t>1/5/N+1 hasta</a:t>
                      </a:r>
                    </a:p>
                    <a:p>
                      <a:pPr algn="l">
                        <a:spcBef>
                          <a:spcPts val="200"/>
                        </a:spcBef>
                        <a:spcAft>
                          <a:spcPts val="200"/>
                        </a:spcAft>
                      </a:pPr>
                      <a:r>
                        <a:rPr lang="es-ES_tradnl" sz="1600" b="1" dirty="0" smtClean="0">
                          <a:latin typeface="Arial"/>
                          <a:ea typeface="Times New Roman"/>
                          <a:cs typeface="Times New Roman"/>
                        </a:rPr>
                        <a:t>1/5/N+2</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b="1" dirty="0">
                          <a:latin typeface="Arial"/>
                          <a:ea typeface="Times New Roman"/>
                          <a:cs typeface="Times New Roman"/>
                        </a:rPr>
                        <a:t>2</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smtClean="0">
                          <a:ln>
                            <a:noFill/>
                          </a:ln>
                          <a:solidFill>
                            <a:srgbClr val="0000FF"/>
                          </a:solidFill>
                          <a:effectLst/>
                          <a:uLnTx/>
                          <a:uFillTx/>
                          <a:latin typeface="+mn-lt"/>
                          <a:ea typeface="+mn-ea"/>
                          <a:cs typeface="+mn-cs"/>
                        </a:rPr>
                        <a:t>10.000 x</a:t>
                      </a:r>
                      <a:endParaRPr kumimoji="0" lang="es-ES" sz="1600" b="1" i="0" u="none" strike="noStrike" kern="1200" cap="none" spc="0" normalizeH="0" baseline="0" noProof="0" dirty="0">
                        <a:ln>
                          <a:noFill/>
                        </a:ln>
                        <a:solidFill>
                          <a:srgbClr val="0000FF"/>
                        </a:solidFill>
                        <a:effectLst/>
                        <a:uLnTx/>
                        <a:uFillTx/>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2</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20.000,00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30.000,00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09600">
                <a:tc>
                  <a:txBody>
                    <a:bodyPr/>
                    <a:lstStyle/>
                    <a:p>
                      <a:pPr algn="l">
                        <a:spcBef>
                          <a:spcPts val="200"/>
                        </a:spcBef>
                        <a:spcAft>
                          <a:spcPts val="200"/>
                        </a:spcAft>
                      </a:pPr>
                      <a:r>
                        <a:rPr lang="es-ES_tradnl" sz="1600" b="1" dirty="0" smtClean="0">
                          <a:latin typeface="Arial"/>
                          <a:ea typeface="Times New Roman"/>
                          <a:cs typeface="Times New Roman"/>
                        </a:rPr>
                        <a:t>1/5/N+2 hasta</a:t>
                      </a:r>
                    </a:p>
                    <a:p>
                      <a:pPr algn="l">
                        <a:spcBef>
                          <a:spcPts val="200"/>
                        </a:spcBef>
                        <a:spcAft>
                          <a:spcPts val="200"/>
                        </a:spcAft>
                      </a:pPr>
                      <a:r>
                        <a:rPr lang="es-ES_tradnl" sz="1600" b="1" dirty="0" smtClean="0">
                          <a:latin typeface="Arial"/>
                          <a:ea typeface="Times New Roman"/>
                          <a:cs typeface="Times New Roman"/>
                        </a:rPr>
                        <a:t>1/5/N+3</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3</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smtClean="0">
                          <a:ln>
                            <a:noFill/>
                          </a:ln>
                          <a:solidFill>
                            <a:srgbClr val="0000FF"/>
                          </a:solidFill>
                          <a:effectLst/>
                          <a:uLnTx/>
                          <a:uFillTx/>
                          <a:latin typeface="+mn-lt"/>
                          <a:ea typeface="+mn-ea"/>
                          <a:cs typeface="+mn-cs"/>
                        </a:rPr>
                        <a:t>10.000 x</a:t>
                      </a:r>
                      <a:endParaRPr kumimoji="0" lang="es-ES" sz="1600" b="1" i="0" u="none" strike="noStrike" kern="1200" cap="none" spc="0" normalizeH="0" baseline="0" noProof="0" dirty="0">
                        <a:ln>
                          <a:noFill/>
                        </a:ln>
                        <a:solidFill>
                          <a:srgbClr val="0000FF"/>
                        </a:solidFill>
                        <a:effectLst/>
                        <a:uLnTx/>
                        <a:uFillTx/>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3</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30.000,00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60.000,00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85800">
                <a:tc>
                  <a:txBody>
                    <a:bodyPr/>
                    <a:lstStyle/>
                    <a:p>
                      <a:pPr algn="l">
                        <a:spcBef>
                          <a:spcPts val="200"/>
                        </a:spcBef>
                        <a:spcAft>
                          <a:spcPts val="200"/>
                        </a:spcAft>
                      </a:pPr>
                      <a:r>
                        <a:rPr lang="es-ES_tradnl" sz="1600" b="1" dirty="0" smtClean="0">
                          <a:latin typeface="Arial"/>
                          <a:ea typeface="Times New Roman"/>
                          <a:cs typeface="Times New Roman"/>
                        </a:rPr>
                        <a:t>1/5/N+3 hasta</a:t>
                      </a:r>
                    </a:p>
                    <a:p>
                      <a:pPr algn="l">
                        <a:spcBef>
                          <a:spcPts val="200"/>
                        </a:spcBef>
                        <a:spcAft>
                          <a:spcPts val="200"/>
                        </a:spcAft>
                      </a:pPr>
                      <a:r>
                        <a:rPr lang="es-ES_tradnl" sz="1600" b="1" dirty="0" smtClean="0">
                          <a:latin typeface="Arial"/>
                          <a:ea typeface="Times New Roman"/>
                          <a:cs typeface="Times New Roman"/>
                        </a:rPr>
                        <a:t>1/5/N+4</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b="1" dirty="0">
                          <a:latin typeface="Arial"/>
                          <a:ea typeface="Times New Roman"/>
                          <a:cs typeface="Times New Roman"/>
                        </a:rPr>
                        <a:t>4</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smtClean="0">
                          <a:ln>
                            <a:noFill/>
                          </a:ln>
                          <a:solidFill>
                            <a:srgbClr val="0000FF"/>
                          </a:solidFill>
                          <a:effectLst/>
                          <a:uLnTx/>
                          <a:uFillTx/>
                          <a:latin typeface="+mn-lt"/>
                          <a:ea typeface="+mn-ea"/>
                          <a:cs typeface="+mn-cs"/>
                        </a:rPr>
                        <a:t>10.000 x</a:t>
                      </a:r>
                      <a:endParaRPr kumimoji="0" lang="es-ES" sz="1600" b="1" i="0" u="none" strike="noStrike" kern="1200" cap="none" spc="0" normalizeH="0" baseline="0" noProof="0" dirty="0">
                        <a:ln>
                          <a:noFill/>
                        </a:ln>
                        <a:solidFill>
                          <a:srgbClr val="0000FF"/>
                        </a:solidFill>
                        <a:effectLst/>
                        <a:uLnTx/>
                        <a:uFillTx/>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4</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40.000,00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100.000,00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899160">
                <a:tc>
                  <a:txBody>
                    <a:bodyPr/>
                    <a:lstStyle/>
                    <a:p>
                      <a:pPr algn="l">
                        <a:spcBef>
                          <a:spcPts val="200"/>
                        </a:spcBef>
                        <a:spcAft>
                          <a:spcPts val="200"/>
                        </a:spcAft>
                      </a:pPr>
                      <a:r>
                        <a:rPr lang="es-ES_tradnl" sz="1600" b="1" dirty="0" smtClean="0">
                          <a:latin typeface="Arial"/>
                          <a:ea typeface="Times New Roman"/>
                          <a:cs typeface="Times New Roman"/>
                        </a:rPr>
                        <a:t>1/5/N+4 hasta</a:t>
                      </a:r>
                    </a:p>
                    <a:p>
                      <a:pPr algn="l">
                        <a:spcBef>
                          <a:spcPts val="200"/>
                        </a:spcBef>
                        <a:spcAft>
                          <a:spcPts val="200"/>
                        </a:spcAft>
                      </a:pPr>
                      <a:r>
                        <a:rPr lang="es-ES_tradnl" sz="1600" b="1" dirty="0" smtClean="0">
                          <a:latin typeface="Arial"/>
                          <a:ea typeface="Times New Roman"/>
                          <a:cs typeface="Times New Roman"/>
                        </a:rPr>
                        <a:t>1/5/N+5</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smtClean="0">
                          <a:latin typeface="Arial"/>
                          <a:ea typeface="Times New Roman"/>
                          <a:cs typeface="Times New Roman"/>
                        </a:rPr>
                        <a:t>5</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dirty="0" smtClean="0">
                          <a:ln>
                            <a:noFill/>
                          </a:ln>
                          <a:solidFill>
                            <a:srgbClr val="0000FF"/>
                          </a:solidFill>
                          <a:effectLst/>
                          <a:uLnTx/>
                          <a:uFillTx/>
                          <a:latin typeface="+mn-lt"/>
                          <a:ea typeface="+mn-ea"/>
                          <a:cs typeface="+mn-cs"/>
                        </a:rPr>
                        <a:t>10.000 x</a:t>
                      </a:r>
                      <a:endParaRPr kumimoji="0" lang="es-ES" sz="1600" b="1" i="0" u="none" strike="noStrike" kern="1200" cap="none" spc="0" normalizeH="0" baseline="0" noProof="0" dirty="0">
                        <a:ln>
                          <a:noFill/>
                        </a:ln>
                        <a:solidFill>
                          <a:srgbClr val="0000FF"/>
                        </a:solidFill>
                        <a:effectLst/>
                        <a:uLnTx/>
                        <a:uFillTx/>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5</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50.000,00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150.000,00</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graphicFrame>
        <p:nvGraphicFramePr>
          <p:cNvPr id="7" name="5 Tabla"/>
          <p:cNvGraphicFramePr>
            <a:graphicFrameLocks noGrp="1"/>
          </p:cNvGraphicFramePr>
          <p:nvPr>
            <p:extLst>
              <p:ext uri="{D42A27DB-BD31-4B8C-83A1-F6EECF244321}">
                <p14:modId xmlns="" xmlns:p14="http://schemas.microsoft.com/office/powerpoint/2010/main" val="2961381706"/>
              </p:ext>
            </p:extLst>
          </p:nvPr>
        </p:nvGraphicFramePr>
        <p:xfrm>
          <a:off x="1217122" y="6096000"/>
          <a:ext cx="7471756" cy="409575"/>
        </p:xfrm>
        <a:graphic>
          <a:graphicData uri="http://schemas.openxmlformats.org/drawingml/2006/table">
            <a:tbl>
              <a:tblPr firstRow="1" bandRow="1">
                <a:tableStyleId>{5C22544A-7EE6-4342-B048-85BDC9FD1C3A}</a:tableStyleId>
              </a:tblPr>
              <a:tblGrid>
                <a:gridCol w="7471756">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FF0000"/>
                          </a:solidFill>
                          <a:latin typeface="+mn-lt"/>
                          <a:ea typeface="+mn-ea"/>
                          <a:cs typeface="+mn-cs"/>
                        </a:rPr>
                        <a:t>Este</a:t>
                      </a:r>
                      <a:r>
                        <a:rPr lang="es-ES_tradnl" sz="1800" b="1" kern="1200" baseline="0" dirty="0" smtClean="0">
                          <a:solidFill>
                            <a:srgbClr val="FF0000"/>
                          </a:solidFill>
                          <a:latin typeface="+mn-lt"/>
                          <a:ea typeface="+mn-ea"/>
                          <a:cs typeface="+mn-cs"/>
                        </a:rPr>
                        <a:t> método:</a:t>
                      </a:r>
                      <a:r>
                        <a:rPr lang="es-ES_tradnl" sz="1800" b="1" kern="1200" dirty="0" smtClean="0">
                          <a:solidFill>
                            <a:srgbClr val="FF0000"/>
                          </a:solidFill>
                          <a:latin typeface="+mn-lt"/>
                          <a:ea typeface="+mn-ea"/>
                          <a:cs typeface="+mn-cs"/>
                        </a:rPr>
                        <a:t> </a:t>
                      </a:r>
                      <a:r>
                        <a:rPr lang="es-ES_tradnl" sz="1600" u="sng" dirty="0" smtClean="0">
                          <a:solidFill>
                            <a:srgbClr val="D60093"/>
                          </a:solidFill>
                        </a:rPr>
                        <a:t>No</a:t>
                      </a:r>
                      <a:r>
                        <a:rPr lang="es-ES_tradnl" sz="1600" dirty="0" smtClean="0">
                          <a:solidFill>
                            <a:srgbClr val="D60093"/>
                          </a:solidFill>
                        </a:rPr>
                        <a:t> se puede aplicar a edificios, mobiliario y enseres</a:t>
                      </a:r>
                      <a:endParaRPr lang="es-ES_tradnl" sz="16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24784405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133</a:t>
            </a:fld>
            <a:endParaRPr lang="es-ES"/>
          </a:p>
        </p:txBody>
      </p:sp>
      <p:sp>
        <p:nvSpPr>
          <p:cNvPr id="56324" name="Text Box 3"/>
          <p:cNvSpPr txBox="1">
            <a:spLocks noChangeArrowheads="1"/>
          </p:cNvSpPr>
          <p:nvPr/>
        </p:nvSpPr>
        <p:spPr bwMode="auto">
          <a:xfrm>
            <a:off x="0" y="0"/>
            <a:ext cx="9906000" cy="969496"/>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 3 – </a:t>
            </a:r>
            <a:r>
              <a:rPr lang="es-ES" sz="2400" u="sng" dirty="0" smtClean="0">
                <a:solidFill>
                  <a:srgbClr val="FF0000"/>
                </a:solidFill>
                <a:latin typeface="+mn-lt"/>
              </a:rPr>
              <a:t>Solución-2-B</a:t>
            </a:r>
            <a:r>
              <a:rPr lang="es-ES" sz="2400" dirty="0" smtClean="0">
                <a:solidFill>
                  <a:srgbClr val="FF0000"/>
                </a:solidFill>
                <a:latin typeface="+mn-lt"/>
              </a:rPr>
              <a:t> </a:t>
            </a:r>
            <a:r>
              <a:rPr lang="es-ES_tradnl" sz="2400" i="1" dirty="0" smtClean="0">
                <a:solidFill>
                  <a:srgbClr val="FF0000"/>
                </a:solidFill>
                <a:latin typeface="+mn-lt"/>
              </a:rPr>
              <a:t> </a:t>
            </a:r>
            <a:r>
              <a:rPr lang="es-ES_tradnl" sz="2400" i="1" u="sng" dirty="0">
                <a:solidFill>
                  <a:srgbClr val="FF00FF"/>
                </a:solidFill>
              </a:rPr>
              <a:t>CASO </a:t>
            </a:r>
            <a:r>
              <a:rPr lang="es-ES_tradnl" sz="2400" i="1" u="sng" dirty="0" smtClean="0">
                <a:solidFill>
                  <a:srgbClr val="FF00FF"/>
                </a:solidFill>
              </a:rPr>
              <a:t>ERD</a:t>
            </a:r>
            <a:endParaRPr lang="es-ES_tradnl" sz="2400" i="1" dirty="0" smtClean="0">
              <a:solidFill>
                <a:srgbClr val="FF0000"/>
              </a:solidFill>
              <a:latin typeface="+mn-lt"/>
            </a:endParaRPr>
          </a:p>
          <a:p>
            <a:pPr algn="ctr">
              <a:spcBef>
                <a:spcPct val="50000"/>
              </a:spcBef>
            </a:pPr>
            <a:r>
              <a:rPr lang="es-ES_tradnl" sz="2200" dirty="0">
                <a:solidFill>
                  <a:srgbClr val="0000FF"/>
                </a:solidFill>
                <a:latin typeface="+mn-lt"/>
              </a:rPr>
              <a:t>Amortización según </a:t>
            </a:r>
            <a:r>
              <a:rPr lang="es-ES_tradnl" sz="2200" u="sng" dirty="0">
                <a:solidFill>
                  <a:srgbClr val="0000FF"/>
                </a:solidFill>
                <a:latin typeface="+mn-lt"/>
              </a:rPr>
              <a:t>números </a:t>
            </a:r>
            <a:r>
              <a:rPr lang="es-ES_tradnl" sz="2200" u="sng" dirty="0" smtClean="0">
                <a:solidFill>
                  <a:srgbClr val="0000FF"/>
                </a:solidFill>
                <a:latin typeface="+mn-lt"/>
              </a:rPr>
              <a:t>dígitos Creciente</a:t>
            </a:r>
            <a:r>
              <a:rPr lang="es-ES" sz="2200" dirty="0" smtClean="0">
                <a:solidFill>
                  <a:srgbClr val="FF0000"/>
                </a:solidFill>
                <a:latin typeface="+mn-lt"/>
              </a:rPr>
              <a:t> </a:t>
            </a:r>
            <a:r>
              <a:rPr lang="es-ES" sz="2200" dirty="0">
                <a:solidFill>
                  <a:srgbClr val="FF0000"/>
                </a:solidFill>
                <a:latin typeface="+mn-lt"/>
              </a:rPr>
              <a:t>Art. 12.c) LIS y 6 </a:t>
            </a:r>
            <a:r>
              <a:rPr lang="es-ES" sz="2200" dirty="0" smtClean="0">
                <a:solidFill>
                  <a:srgbClr val="FF0000"/>
                </a:solidFill>
                <a:latin typeface="+mn-lt"/>
              </a:rPr>
              <a:t>RIS </a:t>
            </a:r>
            <a:endParaRPr lang="es-ES" sz="2200" u="sng" dirty="0">
              <a:solidFill>
                <a:srgbClr val="FF0000"/>
              </a:solidFill>
              <a:latin typeface="+mn-lt"/>
            </a:endParaRPr>
          </a:p>
        </p:txBody>
      </p:sp>
      <p:graphicFrame>
        <p:nvGraphicFramePr>
          <p:cNvPr id="5" name="4 Tabla"/>
          <p:cNvGraphicFramePr>
            <a:graphicFrameLocks noGrp="1"/>
          </p:cNvGraphicFramePr>
          <p:nvPr>
            <p:extLst>
              <p:ext uri="{D42A27DB-BD31-4B8C-83A1-F6EECF244321}">
                <p14:modId xmlns="" xmlns:p14="http://schemas.microsoft.com/office/powerpoint/2010/main" val="1196909941"/>
              </p:ext>
            </p:extLst>
          </p:nvPr>
        </p:nvGraphicFramePr>
        <p:xfrm>
          <a:off x="152400" y="1154926"/>
          <a:ext cx="9601200" cy="2898914"/>
        </p:xfrm>
        <a:graphic>
          <a:graphicData uri="http://schemas.openxmlformats.org/drawingml/2006/table">
            <a:tbl>
              <a:tblPr/>
              <a:tblGrid>
                <a:gridCol w="1447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2057400">
                  <a:extLst>
                    <a:ext uri="{9D8B030D-6E8A-4147-A177-3AD203B41FA5}">
                      <a16:colId xmlns="" xmlns:a16="http://schemas.microsoft.com/office/drawing/2014/main" val="20002"/>
                    </a:ext>
                  </a:extLst>
                </a:gridCol>
                <a:gridCol w="1752600">
                  <a:extLst>
                    <a:ext uri="{9D8B030D-6E8A-4147-A177-3AD203B41FA5}">
                      <a16:colId xmlns="" xmlns:a16="http://schemas.microsoft.com/office/drawing/2014/main" val="20003"/>
                    </a:ext>
                  </a:extLst>
                </a:gridCol>
                <a:gridCol w="1752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838200">
                <a:tc>
                  <a:txBody>
                    <a:bodyPr/>
                    <a:lstStyle/>
                    <a:p>
                      <a:pPr algn="l">
                        <a:spcAft>
                          <a:spcPts val="0"/>
                        </a:spcAft>
                      </a:pPr>
                      <a:r>
                        <a:rPr lang="es-ES_tradnl" sz="1600" b="1" dirty="0" smtClean="0">
                          <a:latin typeface="Arial"/>
                          <a:ea typeface="Times New Roman"/>
                          <a:cs typeface="Times New Roman"/>
                        </a:rPr>
                        <a:t>Fechas</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latin typeface="Arial"/>
                          <a:ea typeface="Times New Roman"/>
                          <a:cs typeface="Times New Roman"/>
                        </a:rPr>
                        <a:t>AÑO</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lvl="0" indent="0" algn="ctr" defTabSz="914400" rtl="0" eaLnBrk="1" fontAlgn="auto" latinLnBrk="0" hangingPunct="1">
                        <a:lnSpc>
                          <a:spcPct val="100000"/>
                        </a:lnSpc>
                        <a:spcBef>
                          <a:spcPts val="400"/>
                        </a:spcBef>
                        <a:spcAft>
                          <a:spcPts val="0"/>
                        </a:spcAft>
                        <a:buClrTx/>
                        <a:buSzTx/>
                        <a:buFontTx/>
                        <a:buNone/>
                        <a:tabLst/>
                        <a:defRPr/>
                      </a:pPr>
                      <a:r>
                        <a:rPr lang="es-ES_tradnl" sz="1600" b="1" dirty="0" smtClean="0">
                          <a:latin typeface="+mn-lt"/>
                          <a:ea typeface="Times New Roman"/>
                          <a:cs typeface="Times New Roman"/>
                        </a:rPr>
                        <a:t>Cuota por dígito x</a:t>
                      </a:r>
                      <a:endParaRPr lang="es-ES_tradnl" sz="1600" dirty="0" smtClean="0">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latin typeface="+mn-lt"/>
                          <a:ea typeface="Times New Roman"/>
                          <a:cs typeface="Times New Roman"/>
                        </a:rPr>
                        <a:t>Coeficiente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ANUAL</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400"/>
                        </a:spcBef>
                        <a:spcAft>
                          <a:spcPts val="0"/>
                        </a:spcAft>
                      </a:pPr>
                      <a:r>
                        <a:rPr lang="es-ES_tradnl" sz="1600" b="1" dirty="0">
                          <a:latin typeface="Arial"/>
                          <a:ea typeface="Times New Roman"/>
                          <a:cs typeface="Times New Roman"/>
                        </a:rPr>
                        <a:t>AMORTIZACION</a:t>
                      </a:r>
                      <a:endParaRPr lang="es-ES_tradnl" sz="1600" dirty="0">
                        <a:latin typeface="Arial"/>
                        <a:ea typeface="Times New Roman"/>
                        <a:cs typeface="Times New Roman"/>
                      </a:endParaRPr>
                    </a:p>
                    <a:p>
                      <a:pPr algn="ctr">
                        <a:spcBef>
                          <a:spcPts val="300"/>
                        </a:spcBef>
                        <a:spcAft>
                          <a:spcPts val="400"/>
                        </a:spcAft>
                      </a:pPr>
                      <a:r>
                        <a:rPr lang="es-ES_tradnl" sz="1600" b="1" dirty="0">
                          <a:latin typeface="Arial"/>
                          <a:ea typeface="Times New Roman"/>
                          <a:cs typeface="Times New Roman"/>
                        </a:rPr>
                        <a:t>ACUMULADA</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65314">
                <a:tc>
                  <a:txBody>
                    <a:bodyPr/>
                    <a:lstStyle/>
                    <a:p>
                      <a:pPr algn="l">
                        <a:spcBef>
                          <a:spcPts val="200"/>
                        </a:spcBef>
                        <a:spcAft>
                          <a:spcPts val="200"/>
                        </a:spcAft>
                      </a:pPr>
                      <a:r>
                        <a:rPr lang="es-ES_tradnl" sz="1600" b="1" dirty="0" smtClean="0">
                          <a:latin typeface="Arial"/>
                          <a:ea typeface="Times New Roman"/>
                          <a:cs typeface="Times New Roman"/>
                        </a:rPr>
                        <a:t>1/5/N hasta</a:t>
                      </a:r>
                    </a:p>
                    <a:p>
                      <a:pPr algn="l">
                        <a:spcBef>
                          <a:spcPts val="200"/>
                        </a:spcBef>
                        <a:spcAft>
                          <a:spcPts val="200"/>
                        </a:spcAft>
                      </a:pPr>
                      <a:r>
                        <a:rPr lang="es-ES_tradnl" sz="1600" b="1" dirty="0" smtClean="0">
                          <a:latin typeface="Arial"/>
                          <a:ea typeface="Times New Roman"/>
                          <a:cs typeface="Times New Roman"/>
                        </a:rPr>
                        <a:t>1/5/N+1</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1</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lang="es-ES" sz="1600" b="1" dirty="0" smtClean="0">
                          <a:solidFill>
                            <a:srgbClr val="0000FF"/>
                          </a:solidFill>
                          <a:latin typeface="+mn-lt"/>
                        </a:rPr>
                        <a:t>25.000 x</a:t>
                      </a:r>
                      <a:endParaRPr lang="es-ES" sz="1600" b="1" dirty="0">
                        <a:solidFill>
                          <a:srgbClr val="0000FF"/>
                        </a:solidFill>
                        <a:latin typeface="+mn-lt"/>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1</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25.000,00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200"/>
                        </a:spcAft>
                        <a:tabLst>
                          <a:tab pos="972185"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25.000,00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algn="l">
                        <a:spcBef>
                          <a:spcPts val="200"/>
                        </a:spcBef>
                        <a:spcAft>
                          <a:spcPts val="200"/>
                        </a:spcAft>
                      </a:pPr>
                      <a:r>
                        <a:rPr lang="es-ES_tradnl" sz="1600" b="1" dirty="0" smtClean="0">
                          <a:latin typeface="Arial"/>
                          <a:ea typeface="Times New Roman"/>
                          <a:cs typeface="Times New Roman"/>
                        </a:rPr>
                        <a:t>1/5/N+1 hasta</a:t>
                      </a:r>
                    </a:p>
                    <a:p>
                      <a:pPr algn="l">
                        <a:spcBef>
                          <a:spcPts val="200"/>
                        </a:spcBef>
                        <a:spcAft>
                          <a:spcPts val="200"/>
                        </a:spcAft>
                      </a:pPr>
                      <a:r>
                        <a:rPr lang="es-ES_tradnl" sz="1600" b="1" dirty="0" smtClean="0">
                          <a:latin typeface="Arial"/>
                          <a:ea typeface="Times New Roman"/>
                          <a:cs typeface="Times New Roman"/>
                        </a:rPr>
                        <a:t>1/5/N+2</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200"/>
                        </a:spcBef>
                        <a:spcAft>
                          <a:spcPts val="200"/>
                        </a:spcAft>
                      </a:pPr>
                      <a:r>
                        <a:rPr lang="es-ES_tradnl" sz="1600" b="1" dirty="0">
                          <a:latin typeface="Arial"/>
                          <a:ea typeface="Times New Roman"/>
                          <a:cs typeface="Times New Roman"/>
                        </a:rPr>
                        <a:t>2</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r>
                        <a:rPr lang="es-ES" sz="1600" b="1" dirty="0" smtClean="0">
                          <a:solidFill>
                            <a:srgbClr val="0000FF"/>
                          </a:solidFill>
                          <a:latin typeface="+mn-lt"/>
                        </a:rPr>
                        <a:t>25.000 x</a:t>
                      </a:r>
                      <a:endParaRPr lang="es-ES" sz="1600" b="1" dirty="0">
                        <a:solidFill>
                          <a:srgbClr val="0000FF"/>
                        </a:solidFill>
                        <a:latin typeface="+mn-lt"/>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2</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00430" algn="r"/>
                        </a:tabLst>
                      </a:pPr>
                      <a:r>
                        <a:rPr lang="es-ES_tradnl" sz="1600" b="1" dirty="0">
                          <a:solidFill>
                            <a:srgbClr val="0000FF"/>
                          </a:solidFill>
                          <a:latin typeface="Arial"/>
                          <a:ea typeface="Times New Roman"/>
                          <a:cs typeface="Times New Roman"/>
                        </a:rPr>
                        <a:t>	</a:t>
                      </a:r>
                      <a:r>
                        <a:rPr lang="es-ES_tradnl" sz="1600" b="1" dirty="0" smtClean="0">
                          <a:solidFill>
                            <a:srgbClr val="0000FF"/>
                          </a:solidFill>
                          <a:latin typeface="Arial"/>
                          <a:ea typeface="Times New Roman"/>
                          <a:cs typeface="Times New Roman"/>
                        </a:rPr>
                        <a:t>50.000,00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75.000,00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09600">
                <a:tc>
                  <a:txBody>
                    <a:bodyPr/>
                    <a:lstStyle/>
                    <a:p>
                      <a:pPr algn="l">
                        <a:spcBef>
                          <a:spcPts val="200"/>
                        </a:spcBef>
                        <a:spcAft>
                          <a:spcPts val="200"/>
                        </a:spcAft>
                      </a:pPr>
                      <a:r>
                        <a:rPr lang="es-ES_tradnl" sz="1600" b="1" dirty="0" smtClean="0">
                          <a:latin typeface="Arial"/>
                          <a:ea typeface="Times New Roman"/>
                          <a:cs typeface="Times New Roman"/>
                        </a:rPr>
                        <a:t>1/5/N+2 hasta</a:t>
                      </a:r>
                    </a:p>
                    <a:p>
                      <a:pPr algn="l">
                        <a:spcBef>
                          <a:spcPts val="200"/>
                        </a:spcBef>
                        <a:spcAft>
                          <a:spcPts val="200"/>
                        </a:spcAft>
                      </a:pPr>
                      <a:r>
                        <a:rPr lang="es-ES_tradnl" sz="1600" b="1" dirty="0" smtClean="0">
                          <a:latin typeface="Arial"/>
                          <a:ea typeface="Times New Roman"/>
                          <a:cs typeface="Times New Roman"/>
                        </a:rPr>
                        <a:t>1/5/N+3</a:t>
                      </a:r>
                      <a:endParaRPr lang="es-ES_tradnl" sz="1600" b="1"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200"/>
                        </a:spcAft>
                      </a:pPr>
                      <a:r>
                        <a:rPr lang="es-ES_tradnl" sz="1600" b="1" dirty="0">
                          <a:latin typeface="Arial"/>
                          <a:ea typeface="Times New Roman"/>
                          <a:cs typeface="Times New Roman"/>
                        </a:rPr>
                        <a:t>3</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lang="es-ES" sz="1600" b="1" dirty="0" smtClean="0">
                          <a:solidFill>
                            <a:srgbClr val="0000FF"/>
                          </a:solidFill>
                          <a:latin typeface="+mn-lt"/>
                        </a:rPr>
                        <a:t>25.000 x</a:t>
                      </a:r>
                      <a:endParaRPr lang="es-ES" sz="1600" b="1" dirty="0">
                        <a:solidFill>
                          <a:srgbClr val="0000FF"/>
                        </a:solidFill>
                        <a:latin typeface="+mn-lt"/>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1008380" algn="r"/>
                        </a:tabLst>
                      </a:pPr>
                      <a:r>
                        <a:rPr lang="es-ES_tradnl" sz="1600" b="1" dirty="0" smtClean="0">
                          <a:solidFill>
                            <a:srgbClr val="0000FF"/>
                          </a:solidFill>
                          <a:latin typeface="Arial"/>
                          <a:ea typeface="Times New Roman"/>
                          <a:cs typeface="Times New Roman"/>
                        </a:rPr>
                        <a:t>3</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75.000,00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0" marR="0" lvl="0" indent="0" algn="ctr" defTabSz="914400" rtl="0" eaLnBrk="1" fontAlgn="auto" latinLnBrk="0" hangingPunct="1">
                        <a:lnSpc>
                          <a:spcPct val="100000"/>
                        </a:lnSpc>
                        <a:spcBef>
                          <a:spcPts val="200"/>
                        </a:spcBef>
                        <a:spcAft>
                          <a:spcPts val="200"/>
                        </a:spcAft>
                        <a:buClrTx/>
                        <a:buSzTx/>
                        <a:buFontTx/>
                        <a:buNone/>
                        <a:tabLst>
                          <a:tab pos="900430" algn="r"/>
                        </a:tabLst>
                        <a:defRPr/>
                      </a:pPr>
                      <a:r>
                        <a:rPr kumimoji="0" lang="es-ES_tradnl" sz="1600" b="1" i="0" u="none" strike="noStrike" kern="1200" cap="none" spc="0" normalizeH="0" baseline="0" noProof="0" dirty="0" smtClean="0">
                          <a:ln>
                            <a:noFill/>
                          </a:ln>
                          <a:solidFill>
                            <a:srgbClr val="0000FF"/>
                          </a:solidFill>
                          <a:effectLst/>
                          <a:uLnTx/>
                          <a:uFillTx/>
                          <a:latin typeface="Arial"/>
                          <a:ea typeface="Times New Roman"/>
                          <a:cs typeface="Times New Roman"/>
                        </a:rPr>
                        <a:t>	150.000,00</a:t>
                      </a:r>
                      <a:endParaRPr kumimoji="0" lang="es-ES_tradnl" sz="1600" b="0" i="0" u="none" strike="noStrike" kern="1200" cap="none" spc="0" normalizeH="0" baseline="0" noProof="0" dirty="0">
                        <a:ln>
                          <a:noFill/>
                        </a:ln>
                        <a:solidFill>
                          <a:srgbClr val="0000FF"/>
                        </a:solidFill>
                        <a:effectLst/>
                        <a:uLnTx/>
                        <a:uFillTx/>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graphicFrame>
        <p:nvGraphicFramePr>
          <p:cNvPr id="7" name="5 Tabla"/>
          <p:cNvGraphicFramePr>
            <a:graphicFrameLocks noGrp="1"/>
          </p:cNvGraphicFramePr>
          <p:nvPr>
            <p:extLst>
              <p:ext uri="{D42A27DB-BD31-4B8C-83A1-F6EECF244321}">
                <p14:modId xmlns="" xmlns:p14="http://schemas.microsoft.com/office/powerpoint/2010/main" val="836808978"/>
              </p:ext>
            </p:extLst>
          </p:nvPr>
        </p:nvGraphicFramePr>
        <p:xfrm>
          <a:off x="1424608" y="4819625"/>
          <a:ext cx="7471756" cy="409575"/>
        </p:xfrm>
        <a:graphic>
          <a:graphicData uri="http://schemas.openxmlformats.org/drawingml/2006/table">
            <a:tbl>
              <a:tblPr firstRow="1" bandRow="1">
                <a:tableStyleId>{5C22544A-7EE6-4342-B048-85BDC9FD1C3A}</a:tableStyleId>
              </a:tblPr>
              <a:tblGrid>
                <a:gridCol w="7471756">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FF0000"/>
                          </a:solidFill>
                          <a:latin typeface="+mn-lt"/>
                          <a:ea typeface="+mn-ea"/>
                          <a:cs typeface="+mn-cs"/>
                        </a:rPr>
                        <a:t>Este</a:t>
                      </a:r>
                      <a:r>
                        <a:rPr lang="es-ES_tradnl" sz="1800" b="1" kern="1200" baseline="0" dirty="0" smtClean="0">
                          <a:solidFill>
                            <a:srgbClr val="FF0000"/>
                          </a:solidFill>
                          <a:latin typeface="+mn-lt"/>
                          <a:ea typeface="+mn-ea"/>
                          <a:cs typeface="+mn-cs"/>
                        </a:rPr>
                        <a:t> método:</a:t>
                      </a:r>
                      <a:r>
                        <a:rPr lang="es-ES_tradnl" sz="1800" b="1" kern="1200" dirty="0" smtClean="0">
                          <a:solidFill>
                            <a:srgbClr val="FF0000"/>
                          </a:solidFill>
                          <a:latin typeface="+mn-lt"/>
                          <a:ea typeface="+mn-ea"/>
                          <a:cs typeface="+mn-cs"/>
                        </a:rPr>
                        <a:t> </a:t>
                      </a:r>
                      <a:r>
                        <a:rPr lang="es-ES_tradnl" sz="1600" u="sng" dirty="0" smtClean="0">
                          <a:solidFill>
                            <a:srgbClr val="D60093"/>
                          </a:solidFill>
                        </a:rPr>
                        <a:t>No</a:t>
                      </a:r>
                      <a:r>
                        <a:rPr lang="es-ES_tradnl" sz="1600" dirty="0" smtClean="0">
                          <a:solidFill>
                            <a:srgbClr val="D60093"/>
                          </a:solidFill>
                        </a:rPr>
                        <a:t> se puede aplicar a edificios, mobiliario y enseres</a:t>
                      </a:r>
                      <a:endParaRPr lang="es-ES_tradnl" sz="16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graphicFrame>
        <p:nvGraphicFramePr>
          <p:cNvPr id="6" name="5 Tabla"/>
          <p:cNvGraphicFramePr>
            <a:graphicFrameLocks noGrp="1"/>
          </p:cNvGraphicFramePr>
          <p:nvPr>
            <p:extLst>
              <p:ext uri="{D42A27DB-BD31-4B8C-83A1-F6EECF244321}">
                <p14:modId xmlns="" xmlns:p14="http://schemas.microsoft.com/office/powerpoint/2010/main" val="198819656"/>
              </p:ext>
            </p:extLst>
          </p:nvPr>
        </p:nvGraphicFramePr>
        <p:xfrm>
          <a:off x="416496" y="5328240"/>
          <a:ext cx="9049073" cy="1341120"/>
        </p:xfrm>
        <a:graphic>
          <a:graphicData uri="http://schemas.openxmlformats.org/drawingml/2006/table">
            <a:tbl>
              <a:tblPr firstRow="1" bandRow="1">
                <a:tableStyleId>{5C22544A-7EE6-4342-B048-85BDC9FD1C3A}</a:tableStyleId>
              </a:tblPr>
              <a:tblGrid>
                <a:gridCol w="9049073">
                  <a:extLst>
                    <a:ext uri="{9D8B030D-6E8A-4147-A177-3AD203B41FA5}">
                      <a16:colId xmlns="" xmlns:a16="http://schemas.microsoft.com/office/drawing/2014/main" val="20000"/>
                    </a:ext>
                  </a:extLst>
                </a:gridCol>
              </a:tblGrid>
              <a:tr h="4095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Bienes adquiridos</a:t>
                      </a:r>
                      <a:r>
                        <a:rPr lang="es-ES_tradnl" sz="1800" b="1" kern="1200" dirty="0" smtClean="0">
                          <a:solidFill>
                            <a:srgbClr val="FF0000"/>
                          </a:solidFill>
                          <a:latin typeface="+mn-lt"/>
                          <a:ea typeface="+mn-ea"/>
                          <a:cs typeface="+mn-cs"/>
                        </a:rPr>
                        <a:t> </a:t>
                      </a:r>
                      <a:r>
                        <a:rPr lang="es-ES_tradnl" sz="1800" b="1" u="sng" kern="1200" dirty="0" smtClean="0">
                          <a:solidFill>
                            <a:srgbClr val="FF0000"/>
                          </a:solidFill>
                          <a:latin typeface="+mn-lt"/>
                          <a:ea typeface="+mn-ea"/>
                          <a:cs typeface="+mn-cs"/>
                        </a:rPr>
                        <a:t>USADOS</a:t>
                      </a:r>
                      <a:r>
                        <a:rPr lang="es-ES_tradnl" sz="1800" b="1" kern="1200" baseline="0" dirty="0" smtClean="0">
                          <a:solidFill>
                            <a:srgbClr val="FF0000"/>
                          </a:solidFill>
                          <a:latin typeface="+mn-lt"/>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0" kern="1200" dirty="0" smtClean="0">
                          <a:solidFill>
                            <a:srgbClr val="0000FF"/>
                          </a:solidFill>
                          <a:latin typeface="+mn-lt"/>
                          <a:ea typeface="+mn-ea"/>
                          <a:cs typeface="+mn-cs"/>
                        </a:rPr>
                        <a:t>Se puede aplicar el método</a:t>
                      </a:r>
                      <a:r>
                        <a:rPr lang="es-ES_tradnl" sz="1600" b="0" kern="1200" baseline="0" dirty="0" smtClean="0">
                          <a:solidFill>
                            <a:srgbClr val="0000FF"/>
                          </a:solidFill>
                          <a:latin typeface="+mn-lt"/>
                          <a:ea typeface="+mn-ea"/>
                          <a:cs typeface="+mn-cs"/>
                        </a:rPr>
                        <a:t> de nº dígitos,</a:t>
                      </a:r>
                      <a:r>
                        <a:rPr lang="es-ES_tradnl" sz="1600" b="0" kern="1200" dirty="0" smtClean="0">
                          <a:solidFill>
                            <a:srgbClr val="FF0000"/>
                          </a:solidFill>
                          <a:latin typeface="+mn-lt"/>
                          <a:ea typeface="+mn-ea"/>
                          <a:cs typeface="+mn-cs"/>
                        </a:rPr>
                        <a:t> </a:t>
                      </a:r>
                      <a:r>
                        <a:rPr lang="es-ES_tradnl" sz="1600" b="0" u="sng" kern="1200" dirty="0" smtClean="0">
                          <a:solidFill>
                            <a:srgbClr val="0000FF"/>
                          </a:solidFill>
                          <a:latin typeface="+mn-lt"/>
                          <a:ea typeface="+mn-ea"/>
                          <a:cs typeface="+mn-cs"/>
                        </a:rPr>
                        <a:t>pero</a:t>
                      </a:r>
                      <a:r>
                        <a:rPr lang="es-ES_tradnl" sz="1600" b="0" kern="1200" dirty="0" smtClean="0">
                          <a:solidFill>
                            <a:srgbClr val="0000FF"/>
                          </a:solidFill>
                          <a:latin typeface="+mn-lt"/>
                          <a:ea typeface="+mn-ea"/>
                          <a:cs typeface="+mn-cs"/>
                        </a:rPr>
                        <a:t> aplicando las </a:t>
                      </a:r>
                      <a:r>
                        <a:rPr lang="es-ES_tradnl" sz="1600" b="1" u="sng" kern="1200" dirty="0" smtClean="0">
                          <a:solidFill>
                            <a:srgbClr val="0000FF"/>
                          </a:solidFill>
                          <a:latin typeface="+mn-lt"/>
                          <a:ea typeface="+mn-ea"/>
                          <a:cs typeface="+mn-cs"/>
                        </a:rPr>
                        <a:t>reglas generales</a:t>
                      </a:r>
                      <a:r>
                        <a:rPr lang="es-ES_tradnl" sz="1600" b="0" kern="1200" baseline="0" dirty="0" smtClean="0">
                          <a:solidFill>
                            <a:srgbClr val="0000FF"/>
                          </a:solidFill>
                          <a:latin typeface="+mn-lt"/>
                          <a:ea typeface="+mn-ea"/>
                          <a:cs typeface="+mn-cs"/>
                        </a:rPr>
                        <a:t> (</a:t>
                      </a:r>
                      <a:r>
                        <a:rPr lang="es-ES_tradnl" sz="1600" b="1" kern="1200" baseline="0" dirty="0" smtClean="0">
                          <a:solidFill>
                            <a:srgbClr val="0000FF"/>
                          </a:solidFill>
                          <a:latin typeface="+mn-lt"/>
                          <a:ea typeface="+mn-ea"/>
                          <a:cs typeface="+mn-cs"/>
                        </a:rPr>
                        <a:t>solución- A</a:t>
                      </a:r>
                      <a:r>
                        <a:rPr lang="es-ES_tradnl" sz="1600" b="0" kern="1200" baseline="0" dirty="0" smtClean="0">
                          <a:solidFill>
                            <a:srgbClr val="0000FF"/>
                          </a:solidFill>
                          <a:latin typeface="+mn-lt"/>
                          <a:ea typeface="+mn-ea"/>
                          <a:cs typeface="+mn-cs"/>
                        </a:rPr>
                        <a:t>), como si el bien no fuera usado. </a:t>
                      </a:r>
                    </a:p>
                    <a:p>
                      <a:pPr marL="2857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s-ES_tradnl" sz="1600" u="sng" dirty="0" smtClean="0">
                          <a:solidFill>
                            <a:srgbClr val="D60093"/>
                          </a:solidFill>
                        </a:rPr>
                        <a:t>No</a:t>
                      </a:r>
                      <a:r>
                        <a:rPr lang="es-ES_tradnl" sz="1600" dirty="0" smtClean="0">
                          <a:solidFill>
                            <a:srgbClr val="D60093"/>
                          </a:solidFill>
                        </a:rPr>
                        <a:t> se puede aplicar el caso de ERD, no tienen un mayor porcentaje de amortización.</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dirty="0" smtClean="0">
                          <a:solidFill>
                            <a:srgbClr val="7030A0"/>
                          </a:solidFill>
                        </a:rPr>
                        <a:t>Art. 6.3 RIS </a:t>
                      </a:r>
                      <a:endParaRPr lang="es-ES_tradnl" sz="16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99"/>
                    </a:solidFill>
                  </a:tcPr>
                </a:tc>
                <a:extLst>
                  <a:ext uri="{0D108BD9-81ED-4DB2-BD59-A6C34878D82A}">
                    <a16:rowId xmlns="" xmlns:a16="http://schemas.microsoft.com/office/drawing/2014/main" val="10000"/>
                  </a:ext>
                </a:extLst>
              </a:tr>
            </a:tbl>
          </a:graphicData>
        </a:graphic>
      </p:graphicFrame>
      <p:graphicFrame>
        <p:nvGraphicFramePr>
          <p:cNvPr id="9" name="5 Tabla"/>
          <p:cNvGraphicFramePr>
            <a:graphicFrameLocks noGrp="1"/>
          </p:cNvGraphicFramePr>
          <p:nvPr>
            <p:extLst>
              <p:ext uri="{D42A27DB-BD31-4B8C-83A1-F6EECF244321}">
                <p14:modId xmlns="" xmlns:p14="http://schemas.microsoft.com/office/powerpoint/2010/main" val="1267924563"/>
              </p:ext>
            </p:extLst>
          </p:nvPr>
        </p:nvGraphicFramePr>
        <p:xfrm>
          <a:off x="1712640" y="4287376"/>
          <a:ext cx="6552728" cy="365760"/>
        </p:xfrm>
        <a:graphic>
          <a:graphicData uri="http://schemas.openxmlformats.org/drawingml/2006/table">
            <a:tbl>
              <a:tblPr firstRow="1" bandRow="1">
                <a:tableStyleId>{5C22544A-7EE6-4342-B048-85BDC9FD1C3A}</a:tableStyleId>
              </a:tblPr>
              <a:tblGrid>
                <a:gridCol w="6552728">
                  <a:extLst>
                    <a:ext uri="{9D8B030D-6E8A-4147-A177-3AD203B41FA5}">
                      <a16:colId xmlns="" xmlns:a16="http://schemas.microsoft.com/office/drawing/2014/main" val="20000"/>
                    </a:ext>
                  </a:extLst>
                </a:gridCol>
              </a:tblGrid>
              <a:tr h="2522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u="sng" kern="1200" dirty="0" smtClean="0">
                          <a:solidFill>
                            <a:srgbClr val="FF0000"/>
                          </a:solidFill>
                          <a:latin typeface="+mn-lt"/>
                          <a:ea typeface="+mn-ea"/>
                          <a:cs typeface="+mn-cs"/>
                        </a:rPr>
                        <a:t>ERD</a:t>
                      </a:r>
                      <a:r>
                        <a:rPr lang="es-ES_tradnl" sz="1800" b="1" kern="1200" baseline="0" dirty="0" smtClean="0">
                          <a:solidFill>
                            <a:srgbClr val="FF0000"/>
                          </a:solidFill>
                          <a:latin typeface="+mn-lt"/>
                          <a:ea typeface="+mn-ea"/>
                          <a:cs typeface="+mn-cs"/>
                        </a:rPr>
                        <a:t>: </a:t>
                      </a:r>
                      <a:r>
                        <a:rPr lang="es-ES_tradnl" sz="1800" b="1" kern="1200" baseline="0" dirty="0" smtClean="0">
                          <a:solidFill>
                            <a:srgbClr val="0000FF"/>
                          </a:solidFill>
                          <a:latin typeface="+mn-lt"/>
                          <a:ea typeface="+mn-ea"/>
                          <a:cs typeface="+mn-cs"/>
                        </a:rPr>
                        <a:t>Para bienes Nuevos y Afectos </a:t>
                      </a:r>
                      <a:r>
                        <a:rPr lang="es-ES_tradnl" sz="1800" dirty="0" smtClean="0">
                          <a:solidFill>
                            <a:srgbClr val="7030A0"/>
                          </a:solidFill>
                        </a:rPr>
                        <a:t>Art. 103 LIS </a:t>
                      </a:r>
                      <a:endParaRPr lang="es-ES_tradnl" sz="1800" dirty="0">
                        <a:solidFill>
                          <a:srgbClr val="7030A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CCFF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49149994"/>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43800" y="6324600"/>
            <a:ext cx="2311400" cy="476250"/>
          </a:xfrm>
        </p:spPr>
        <p:txBody>
          <a:bodyPr/>
          <a:lstStyle/>
          <a:p>
            <a:pPr>
              <a:defRPr/>
            </a:pPr>
            <a:fld id="{E408A1FA-ABC6-49E7-87CD-26C4218B5508}" type="slidenum">
              <a:rPr lang="es-ES"/>
              <a:pPr>
                <a:defRPr/>
              </a:pPr>
              <a:t>134</a:t>
            </a:fld>
            <a:endParaRPr lang="es-ES" dirty="0"/>
          </a:p>
        </p:txBody>
      </p:sp>
      <p:sp>
        <p:nvSpPr>
          <p:cNvPr id="3075" name="Rectangle 4"/>
          <p:cNvSpPr>
            <a:spLocks noChangeArrowheads="1"/>
          </p:cNvSpPr>
          <p:nvPr/>
        </p:nvSpPr>
        <p:spPr bwMode="auto">
          <a:xfrm>
            <a:off x="304800" y="380286"/>
            <a:ext cx="9296400" cy="4339650"/>
          </a:xfrm>
          <a:prstGeom prst="rect">
            <a:avLst/>
          </a:prstGeom>
          <a:noFill/>
          <a:ln w="9525">
            <a:noFill/>
            <a:miter lim="800000"/>
            <a:headEnd/>
            <a:tailEnd/>
          </a:ln>
        </p:spPr>
        <p:txBody>
          <a:bodyPr>
            <a:spAutoFit/>
          </a:bodyPr>
          <a:lstStyle/>
          <a:p>
            <a:pPr algn="ctr"/>
            <a:endParaRPr lang="es-ES" sz="1400" dirty="0">
              <a:solidFill>
                <a:srgbClr val="FF3300"/>
              </a:solidFill>
              <a:latin typeface="Arial" pitchFamily="34" charset="0"/>
            </a:endParaRPr>
          </a:p>
          <a:p>
            <a:pPr algn="ctr"/>
            <a:r>
              <a:rPr lang="es-ES_tradnl" sz="6600" dirty="0" smtClean="0">
                <a:solidFill>
                  <a:srgbClr val="FFFF00"/>
                </a:solidFill>
                <a:effectLst>
                  <a:outerShdw blurRad="38100" dist="38100" dir="2700000" algn="tl">
                    <a:srgbClr val="000000">
                      <a:alpha val="43137"/>
                    </a:srgbClr>
                  </a:outerShdw>
                </a:effectLst>
              </a:rPr>
              <a:t>I. Intangible</a:t>
            </a:r>
          </a:p>
          <a:p>
            <a:pPr algn="ctr"/>
            <a:endParaRPr lang="es-ES_tradnl" sz="6600" dirty="0" smtClean="0">
              <a:solidFill>
                <a:srgbClr val="FFFF00"/>
              </a:solidFill>
              <a:effectLst>
                <a:outerShdw blurRad="38100" dist="38100" dir="2700000" algn="tl">
                  <a:srgbClr val="000000">
                    <a:alpha val="43137"/>
                  </a:srgbClr>
                </a:outerShdw>
              </a:effectLst>
            </a:endParaRPr>
          </a:p>
          <a:p>
            <a:pPr algn="ctr"/>
            <a:r>
              <a:rPr lang="es-ES_tradnl" sz="3600" dirty="0" smtClean="0">
                <a:effectLst>
                  <a:outerShdw blurRad="38100" dist="38100" dir="2700000" algn="tl">
                    <a:srgbClr val="000000">
                      <a:alpha val="43137"/>
                    </a:srgbClr>
                  </a:outerShdw>
                </a:effectLst>
              </a:rPr>
              <a:t>Amortizaciones/Deterioro de Valor</a:t>
            </a:r>
            <a:endParaRPr lang="es-ES_tradnl" sz="3600" dirty="0">
              <a:effectLst>
                <a:outerShdw blurRad="38100" dist="38100" dir="2700000" algn="tl">
                  <a:srgbClr val="000000">
                    <a:alpha val="43137"/>
                  </a:srgbClr>
                </a:outerShdw>
              </a:effectLst>
            </a:endParaRPr>
          </a:p>
          <a:p>
            <a:pPr algn="ctr"/>
            <a:endParaRPr lang="es-ES_tradnl" sz="2800" dirty="0" smtClean="0">
              <a:solidFill>
                <a:srgbClr val="FFFF00"/>
              </a:solidFill>
              <a:effectLst>
                <a:outerShdw blurRad="38100" dist="38100" dir="2700000" algn="tl">
                  <a:srgbClr val="000000">
                    <a:alpha val="43137"/>
                  </a:srgbClr>
                </a:outerShdw>
              </a:effectLst>
            </a:endParaRPr>
          </a:p>
          <a:p>
            <a:pPr algn="ctr"/>
            <a:r>
              <a:rPr lang="es-ES_tradnl" sz="6600" dirty="0" smtClean="0">
                <a:solidFill>
                  <a:srgbClr val="FFFF00"/>
                </a:solidFill>
                <a:effectLst>
                  <a:outerShdw blurRad="38100" dist="38100" dir="2700000" algn="tl">
                    <a:srgbClr val="000000">
                      <a:alpha val="43137"/>
                    </a:srgbClr>
                  </a:outerShdw>
                </a:effectLst>
              </a:rPr>
              <a:t>Desde 2016</a:t>
            </a:r>
          </a:p>
        </p:txBody>
      </p:sp>
    </p:spTree>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135</a:t>
            </a:fld>
            <a:endParaRPr lang="es-ES" dirty="0"/>
          </a:p>
        </p:txBody>
      </p:sp>
      <p:sp>
        <p:nvSpPr>
          <p:cNvPr id="56324" name="Text Box 3"/>
          <p:cNvSpPr txBox="1">
            <a:spLocks noChangeArrowheads="1"/>
          </p:cNvSpPr>
          <p:nvPr/>
        </p:nvSpPr>
        <p:spPr bwMode="auto">
          <a:xfrm>
            <a:off x="0" y="5334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FF0000"/>
                </a:solidFill>
              </a:rPr>
              <a:t>Contablemente</a:t>
            </a:r>
            <a:r>
              <a:rPr lang="es-ES" sz="1800" dirty="0" smtClean="0">
                <a:solidFill>
                  <a:srgbClr val="FF0000"/>
                </a:solidFill>
              </a:rPr>
              <a:t>: </a:t>
            </a:r>
            <a:r>
              <a:rPr lang="es-ES" sz="1800" dirty="0" smtClean="0">
                <a:solidFill>
                  <a:srgbClr val="000066"/>
                </a:solidFill>
              </a:rPr>
              <a:t>Modificaciones en </a:t>
            </a:r>
            <a:r>
              <a:rPr lang="es-ES" sz="1800" dirty="0" smtClean="0">
                <a:solidFill>
                  <a:srgbClr val="FF0000"/>
                </a:solidFill>
              </a:rPr>
              <a:t>Amortizaciones y Deterioros de Valor. </a:t>
            </a:r>
            <a:endParaRPr lang="es-ES" sz="1800"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400" dirty="0" smtClean="0">
                <a:solidFill>
                  <a:srgbClr val="FFFF66"/>
                </a:solidFill>
                <a:latin typeface="Arial" pitchFamily="34" charset="0"/>
              </a:rPr>
              <a:t>Modificación art. 39.4 C de C por Ley 22/2015  </a:t>
            </a:r>
            <a:r>
              <a:rPr lang="es-ES_tradnl" sz="3600" dirty="0" smtClean="0">
                <a:solidFill>
                  <a:srgbClr val="FFFF66"/>
                </a:solidFill>
                <a:latin typeface="Arial" pitchFamily="34" charset="0"/>
              </a:rPr>
              <a:t> </a:t>
            </a:r>
            <a:r>
              <a:rPr lang="es-ES_tradnl" dirty="0" smtClean="0">
                <a:solidFill>
                  <a:srgbClr val="FFFF00"/>
                </a:solidFill>
                <a:effectLst>
                  <a:outerShdw blurRad="38100" dist="38100" dir="2700000" algn="tl">
                    <a:srgbClr val="000000">
                      <a:alpha val="43137"/>
                    </a:srgbClr>
                  </a:outerShdw>
                </a:effectLst>
              </a:rPr>
              <a:t>Desde 1/1/2016*</a:t>
            </a:r>
            <a:endParaRPr lang="es-ES_tradnl" u="sng" dirty="0" smtClean="0">
              <a:solidFill>
                <a:srgbClr val="FF0000"/>
              </a:solidFill>
            </a:endParaRPr>
          </a:p>
          <a:p>
            <a:endParaRPr lang="es-ES" sz="3600" dirty="0">
              <a:solidFill>
                <a:srgbClr val="FFFF66"/>
              </a:solidFill>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sp>
        <p:nvSpPr>
          <p:cNvPr id="7" name="6 Rectángulo"/>
          <p:cNvSpPr/>
          <p:nvPr/>
        </p:nvSpPr>
        <p:spPr>
          <a:xfrm>
            <a:off x="0" y="914400"/>
            <a:ext cx="9906000" cy="5724644"/>
          </a:xfrm>
          <a:prstGeom prst="rect">
            <a:avLst/>
          </a:prstGeom>
        </p:spPr>
        <p:txBody>
          <a:bodyPr wrap="square">
            <a:spAutoFit/>
          </a:bodyPr>
          <a:lstStyle/>
          <a:p>
            <a:pPr marL="457200" indent="-457200">
              <a:buFont typeface="Wingdings" pitchFamily="2" charset="2"/>
              <a:buChar char="q"/>
            </a:pPr>
            <a:r>
              <a:rPr lang="es-ES_tradnl" u="sng" dirty="0" smtClean="0">
                <a:solidFill>
                  <a:srgbClr val="FFFF00"/>
                </a:solidFill>
              </a:rPr>
              <a:t>Ley 22/2015</a:t>
            </a:r>
            <a:r>
              <a:rPr lang="es-ES_tradnl" dirty="0" smtClean="0"/>
              <a:t>, de 20 de julio, </a:t>
            </a:r>
            <a:r>
              <a:rPr lang="es-ES_tradnl" dirty="0" smtClean="0">
                <a:solidFill>
                  <a:srgbClr val="FFFF00"/>
                </a:solidFill>
              </a:rPr>
              <a:t>de Auditoría de Cuentas </a:t>
            </a:r>
            <a:r>
              <a:rPr lang="es-ES_tradnl" dirty="0" smtClean="0"/>
              <a:t>(BOE de 21/7/15)</a:t>
            </a:r>
            <a:endParaRPr lang="es-ES_tradnl" dirty="0" smtClean="0">
              <a:solidFill>
                <a:srgbClr val="FFFF00"/>
              </a:solidFill>
            </a:endParaRPr>
          </a:p>
          <a:p>
            <a:pPr marL="457200" indent="-457200">
              <a:buFont typeface="Wingdings" pitchFamily="2" charset="2"/>
              <a:buChar char="Ø"/>
            </a:pPr>
            <a:r>
              <a:rPr lang="es-ES_tradnl" sz="1800" b="0" dirty="0" smtClean="0"/>
              <a:t>Se produce la modificación del tratamiento contable del inmovilizado intangible, así como el específico al fondo de comercio, para los ejercicios que comiencen a partir de 1 de enero de 2016. </a:t>
            </a:r>
          </a:p>
          <a:p>
            <a:pPr marL="457200" indent="-457200">
              <a:buFont typeface="Wingdings" pitchFamily="2" charset="2"/>
              <a:buChar char="Ø"/>
            </a:pPr>
            <a:r>
              <a:rPr lang="es-ES_tradnl" sz="1800" b="0" dirty="0" smtClean="0"/>
              <a:t>conlleva la amortización de los mismos en función de su vida útil (sino puede estimarse se toma 10 años).</a:t>
            </a:r>
          </a:p>
          <a:p>
            <a:pPr marL="457200" indent="-457200">
              <a:buFont typeface="Wingdings" pitchFamily="2" charset="2"/>
              <a:buChar char="Ø"/>
            </a:pPr>
            <a:endParaRPr lang="es-ES_tradnl" sz="1800" b="0" dirty="0" smtClean="0"/>
          </a:p>
          <a:p>
            <a:pPr marL="457200" indent="-457200">
              <a:buFont typeface="Wingdings" pitchFamily="2" charset="2"/>
              <a:buChar char="Ø"/>
            </a:pPr>
            <a:r>
              <a:rPr lang="es-ES_tradnl" dirty="0" smtClean="0">
                <a:solidFill>
                  <a:srgbClr val="FFFF00"/>
                </a:solidFill>
              </a:rPr>
              <a:t>Modificación en el artículo 39.4 del Código de Comercio :</a:t>
            </a:r>
          </a:p>
          <a:p>
            <a:pPr marL="342900" indent="-342900">
              <a:buFont typeface="Wingdings" pitchFamily="2" charset="2"/>
              <a:buChar char="v"/>
            </a:pPr>
            <a:r>
              <a:rPr lang="es-ES_tradnl" sz="1800" b="0" dirty="0" smtClean="0"/>
              <a:t>"</a:t>
            </a:r>
            <a:r>
              <a:rPr lang="es-ES_tradnl" sz="1800" b="0" i="1" dirty="0" smtClean="0"/>
              <a:t>4.  </a:t>
            </a:r>
            <a:r>
              <a:rPr lang="es-ES_tradnl" sz="1800" i="1" dirty="0" smtClean="0"/>
              <a:t>Los inmovilizados intangibles son activos de vida útil definida</a:t>
            </a:r>
            <a:r>
              <a:rPr lang="es-ES_tradnl" sz="1800" b="0" i="1" dirty="0" smtClean="0"/>
              <a:t>. </a:t>
            </a:r>
          </a:p>
          <a:p>
            <a:pPr marL="342900" indent="-342900">
              <a:buFont typeface="Wingdings" pitchFamily="2" charset="2"/>
              <a:buChar char="§"/>
            </a:pPr>
            <a:r>
              <a:rPr lang="es-ES_tradnl" sz="1800" b="0" i="1" dirty="0" smtClean="0"/>
              <a:t>Cuando la vida útil de estos activos </a:t>
            </a:r>
            <a:r>
              <a:rPr lang="es-ES_tradnl" sz="1800" b="0" i="1" u="sng" dirty="0" smtClean="0"/>
              <a:t>no pueda estimarse </a:t>
            </a:r>
            <a:r>
              <a:rPr lang="es-ES_tradnl" sz="1800" b="0" i="1" dirty="0" smtClean="0"/>
              <a:t>de manera fiable se amortizarán en </a:t>
            </a:r>
            <a:r>
              <a:rPr lang="es-ES_tradnl" sz="1800" b="0" i="1" u="sng" dirty="0" smtClean="0"/>
              <a:t>un plazo de </a:t>
            </a:r>
            <a:r>
              <a:rPr lang="es-ES_tradnl" sz="1800" i="1" u="sng" dirty="0" smtClean="0">
                <a:solidFill>
                  <a:srgbClr val="FFFF00"/>
                </a:solidFill>
              </a:rPr>
              <a:t>diez años</a:t>
            </a:r>
            <a:r>
              <a:rPr lang="es-ES_tradnl" sz="1800" b="0" i="1" dirty="0" smtClean="0"/>
              <a:t>, salvo que otra disposición legal o reglamentaria establezca un plazo diferente.</a:t>
            </a:r>
            <a:endParaRPr lang="es-ES_tradnl" sz="1800" b="0" dirty="0" smtClean="0"/>
          </a:p>
          <a:p>
            <a:pPr marL="342900" indent="-342900">
              <a:buFont typeface="Wingdings" pitchFamily="2" charset="2"/>
              <a:buChar char="§"/>
            </a:pPr>
            <a:r>
              <a:rPr lang="es-ES_tradnl" sz="1800" i="1" dirty="0" smtClean="0"/>
              <a:t>El fondo de comercio </a:t>
            </a:r>
            <a:r>
              <a:rPr lang="es-ES_tradnl" sz="1800" b="0" i="1" dirty="0" smtClean="0"/>
              <a:t>únicamente podrá figurar en el activo del balance cuando se haya adquirido </a:t>
            </a:r>
            <a:r>
              <a:rPr lang="es-ES_tradnl" sz="1800" b="0" i="1" u="sng" dirty="0" smtClean="0"/>
              <a:t>a título oneroso</a:t>
            </a:r>
            <a:r>
              <a:rPr lang="es-ES_tradnl" sz="1800" b="0" i="1" dirty="0" smtClean="0"/>
              <a:t>. Se presumirá, salvo prueba en contrario, que la vida útil del fondo de comercio es de </a:t>
            </a:r>
            <a:r>
              <a:rPr lang="es-ES_tradnl" sz="1800" i="1" u="sng" dirty="0" smtClean="0">
                <a:solidFill>
                  <a:srgbClr val="FFFF00"/>
                </a:solidFill>
              </a:rPr>
              <a:t>diez años</a:t>
            </a:r>
            <a:r>
              <a:rPr lang="es-ES_tradnl" sz="1800" b="0" i="1" dirty="0" smtClean="0"/>
              <a:t>.</a:t>
            </a:r>
            <a:endParaRPr lang="es-ES_tradnl" sz="1800" b="0" dirty="0" smtClean="0"/>
          </a:p>
          <a:p>
            <a:pPr marL="342900" indent="-342900">
              <a:buFont typeface="Wingdings" pitchFamily="2" charset="2"/>
              <a:buChar char="§"/>
            </a:pPr>
            <a:r>
              <a:rPr lang="es-ES_tradnl" sz="1800" i="1" dirty="0" smtClean="0"/>
              <a:t>En la Memoria</a:t>
            </a:r>
            <a:r>
              <a:rPr lang="es-ES_tradnl" sz="1800" b="0" i="1" dirty="0" smtClean="0"/>
              <a:t> de las cuentas anuales </a:t>
            </a:r>
            <a:r>
              <a:rPr lang="es-ES_tradnl" sz="1800" i="1" dirty="0" smtClean="0"/>
              <a:t>se deberá informar </a:t>
            </a:r>
            <a:r>
              <a:rPr lang="es-ES_tradnl" sz="1800" b="0" i="1" dirty="0" smtClean="0"/>
              <a:t>sobre el plazo y el método de amortización de los inmovilizado intangibles</a:t>
            </a:r>
            <a:r>
              <a:rPr lang="es-ES_tradnl" sz="1800" b="0" dirty="0" smtClean="0"/>
              <a:t>".</a:t>
            </a:r>
          </a:p>
          <a:p>
            <a:pPr marL="342900" indent="-342900">
              <a:buFont typeface="Wingdings" pitchFamily="2" charset="2"/>
              <a:buChar char="§"/>
            </a:pPr>
            <a:endParaRPr lang="es-ES_tradnl" sz="1800" b="0" dirty="0" smtClean="0"/>
          </a:p>
          <a:p>
            <a:pPr marL="342900" indent="-342900">
              <a:buFont typeface="Wingdings" pitchFamily="2" charset="2"/>
              <a:buChar char="§"/>
            </a:pPr>
            <a:r>
              <a:rPr lang="es-ES_tradnl" sz="1800" dirty="0" smtClean="0"/>
              <a:t>CONSECUENCIA DE LO ANTERIOR SE MODIFICAN LOS ARTS. 12 Y 13 LIS </a:t>
            </a:r>
            <a:endParaRPr lang="es-ES_tradnl" dirty="0"/>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136</a:t>
            </a:fld>
            <a:endParaRPr lang="es-ES"/>
          </a:p>
        </p:txBody>
      </p:sp>
      <p:sp>
        <p:nvSpPr>
          <p:cNvPr id="9"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400" dirty="0" smtClean="0">
                <a:solidFill>
                  <a:srgbClr val="FFFF66"/>
                </a:solidFill>
                <a:latin typeface="Arial" pitchFamily="34" charset="0"/>
              </a:rPr>
              <a:t>Modificación arts. 12 y 13 LIS por Ley 22/2015  </a:t>
            </a:r>
            <a:r>
              <a:rPr lang="es-ES_tradnl" sz="3600" dirty="0" smtClean="0">
                <a:solidFill>
                  <a:srgbClr val="FFFF66"/>
                </a:solidFill>
                <a:latin typeface="Arial" pitchFamily="34" charset="0"/>
              </a:rPr>
              <a:t> </a:t>
            </a:r>
            <a:r>
              <a:rPr lang="es-ES_tradnl" dirty="0" smtClean="0">
                <a:solidFill>
                  <a:srgbClr val="FFFF00"/>
                </a:solidFill>
                <a:effectLst>
                  <a:outerShdw blurRad="38100" dist="38100" dir="2700000" algn="tl">
                    <a:srgbClr val="000000">
                      <a:alpha val="43137"/>
                    </a:srgbClr>
                  </a:outerShdw>
                </a:effectLst>
              </a:rPr>
              <a:t>Desde 1/1/2016*</a:t>
            </a:r>
            <a:endParaRPr lang="es-ES_tradnl" u="sng" dirty="0" smtClean="0">
              <a:solidFill>
                <a:srgbClr val="FF0000"/>
              </a:solidFill>
            </a:endParaRPr>
          </a:p>
          <a:p>
            <a:endParaRPr lang="es-ES" sz="3600" dirty="0">
              <a:solidFill>
                <a:srgbClr val="FFFF66"/>
              </a:solidFill>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sp>
        <p:nvSpPr>
          <p:cNvPr id="7" name="6 Rectángulo"/>
          <p:cNvSpPr/>
          <p:nvPr/>
        </p:nvSpPr>
        <p:spPr>
          <a:xfrm>
            <a:off x="0" y="762000"/>
            <a:ext cx="9906000" cy="6063198"/>
          </a:xfrm>
          <a:prstGeom prst="rect">
            <a:avLst/>
          </a:prstGeom>
        </p:spPr>
        <p:txBody>
          <a:bodyPr wrap="square">
            <a:spAutoFit/>
          </a:bodyPr>
          <a:lstStyle/>
          <a:p>
            <a:pPr marL="457200" indent="-457200">
              <a:buFont typeface="Wingdings" pitchFamily="2" charset="2"/>
              <a:buChar char="q"/>
            </a:pPr>
            <a:r>
              <a:rPr lang="es-ES_tradnl" u="sng" dirty="0" smtClean="0">
                <a:solidFill>
                  <a:srgbClr val="FFFF00"/>
                </a:solidFill>
              </a:rPr>
              <a:t>Ley 22/2015</a:t>
            </a:r>
            <a:r>
              <a:rPr lang="es-ES_tradnl" dirty="0" smtClean="0"/>
              <a:t>, </a:t>
            </a:r>
            <a:r>
              <a:rPr lang="es-ES_tradnl" sz="1800" dirty="0" smtClean="0"/>
              <a:t>de 20 de julio</a:t>
            </a:r>
            <a:r>
              <a:rPr lang="es-ES_tradnl" dirty="0" smtClean="0"/>
              <a:t>, </a:t>
            </a:r>
            <a:r>
              <a:rPr lang="es-ES_tradnl" dirty="0" smtClean="0">
                <a:solidFill>
                  <a:srgbClr val="FFFF00"/>
                </a:solidFill>
              </a:rPr>
              <a:t>de Auditoría de Cuentas </a:t>
            </a:r>
            <a:r>
              <a:rPr lang="es-ES_tradnl" sz="1400" dirty="0" smtClean="0"/>
              <a:t>(BOE 21/7/15):</a:t>
            </a:r>
          </a:p>
          <a:p>
            <a:pPr marL="457200" indent="-457200">
              <a:buFont typeface="Wingdings" pitchFamily="2" charset="2"/>
              <a:buChar char="q"/>
            </a:pPr>
            <a:endParaRPr lang="es-ES_tradnl" dirty="0" smtClean="0">
              <a:solidFill>
                <a:srgbClr val="FFFF00"/>
              </a:solidFill>
            </a:endParaRPr>
          </a:p>
          <a:p>
            <a:pPr marL="457200" indent="-457200">
              <a:buFont typeface="Wingdings" pitchFamily="2" charset="2"/>
              <a:buChar char="Ø"/>
            </a:pPr>
            <a:r>
              <a:rPr lang="es-ES_tradnl" sz="1800" dirty="0" smtClean="0"/>
              <a:t>A raíz de la modificación del art. 39.4 del C. de Comercio SE MODIFICAN LOS ARTS. 12 Y 13 LIS. </a:t>
            </a:r>
            <a:r>
              <a:rPr lang="es-ES_tradnl" sz="1800" b="0" u="sng" dirty="0" smtClean="0">
                <a:solidFill>
                  <a:srgbClr val="FFFF00"/>
                </a:solidFill>
                <a:effectLst>
                  <a:outerShdw blurRad="38100" dist="38100" dir="2700000" algn="tl">
                    <a:srgbClr val="000000">
                      <a:alpha val="43137"/>
                    </a:srgbClr>
                  </a:outerShdw>
                </a:effectLst>
              </a:rPr>
              <a:t>Se modifica el art. 12.2 LIS y se deroga el art. 13.3 LIS</a:t>
            </a:r>
            <a:r>
              <a:rPr lang="es-ES_tradnl" sz="1800" b="0" dirty="0" smtClean="0"/>
              <a:t>, para adaptarse a esa nueva regulación.</a:t>
            </a:r>
          </a:p>
          <a:p>
            <a:pPr marL="457200" indent="-457200">
              <a:buFont typeface="Wingdings" pitchFamily="2" charset="2"/>
              <a:buChar char="Ø"/>
            </a:pPr>
            <a:endParaRPr lang="es-ES_tradnl" sz="1800" b="0" dirty="0" smtClean="0"/>
          </a:p>
          <a:p>
            <a:pPr marL="457200" indent="-457200">
              <a:buFont typeface="Wingdings" pitchFamily="2" charset="2"/>
              <a:buChar char="v"/>
            </a:pPr>
            <a:r>
              <a:rPr lang="es-ES_tradnl" sz="1800" b="0" dirty="0" smtClean="0"/>
              <a:t>La </a:t>
            </a:r>
            <a:r>
              <a:rPr lang="es-ES_tradnl" sz="1800" dirty="0" smtClean="0">
                <a:solidFill>
                  <a:srgbClr val="FFFF99"/>
                </a:solidFill>
              </a:rPr>
              <a:t>amortización </a:t>
            </a:r>
            <a:r>
              <a:rPr lang="es-ES_tradnl" sz="1800" dirty="0" smtClean="0"/>
              <a:t>de los mismos</a:t>
            </a:r>
            <a:r>
              <a:rPr lang="es-ES_tradnl" sz="1800" b="0" dirty="0" smtClean="0"/>
              <a:t> se realizará en función de la vida útil.</a:t>
            </a:r>
            <a:r>
              <a:rPr lang="es-ES_tradnl" sz="1800" dirty="0" smtClean="0"/>
              <a:t> </a:t>
            </a:r>
          </a:p>
          <a:p>
            <a:pPr marL="457200" indent="-457200">
              <a:buFont typeface="Wingdings" pitchFamily="2" charset="2"/>
              <a:buChar char="v"/>
            </a:pPr>
            <a:r>
              <a:rPr lang="es-ES_tradnl" sz="1800" dirty="0" smtClean="0"/>
              <a:t>y </a:t>
            </a:r>
            <a:r>
              <a:rPr lang="es-ES_tradnl" sz="1800" u="sng" dirty="0" smtClean="0">
                <a:solidFill>
                  <a:srgbClr val="FFFF00"/>
                </a:solidFill>
              </a:rPr>
              <a:t>no</a:t>
            </a:r>
            <a:r>
              <a:rPr lang="es-ES_tradnl" sz="1800" dirty="0" smtClean="0"/>
              <a:t> cabe  </a:t>
            </a:r>
            <a:r>
              <a:rPr lang="es-ES_tradnl" sz="1800" dirty="0" smtClean="0">
                <a:solidFill>
                  <a:srgbClr val="FFFF00"/>
                </a:solidFill>
              </a:rPr>
              <a:t>corrección de valor</a:t>
            </a:r>
            <a:r>
              <a:rPr lang="es-ES_tradnl" sz="1800" b="0" dirty="0" smtClean="0">
                <a:solidFill>
                  <a:srgbClr val="FFFF00"/>
                </a:solidFill>
              </a:rPr>
              <a:t> </a:t>
            </a:r>
            <a:r>
              <a:rPr lang="es-ES_tradnl" sz="1800" b="0" dirty="0" smtClean="0"/>
              <a:t>(no procede deterioro de valor)</a:t>
            </a:r>
          </a:p>
          <a:p>
            <a:pPr marL="457200" indent="-457200">
              <a:buFont typeface="Wingdings" pitchFamily="2" charset="2"/>
              <a:buChar char="Ø"/>
            </a:pPr>
            <a:endParaRPr lang="es-ES_tradnl" sz="1800" b="0" dirty="0" smtClean="0"/>
          </a:p>
          <a:p>
            <a:pPr marL="457200" indent="-457200">
              <a:buFont typeface="Wingdings" pitchFamily="2" charset="2"/>
              <a:buChar char="q"/>
            </a:pPr>
            <a:r>
              <a:rPr lang="es-ES_tradnl" dirty="0" smtClean="0"/>
              <a:t>DETERIORO DE VALOR DE I. INTANGIBLE:</a:t>
            </a:r>
            <a:r>
              <a:rPr lang="es-ES_tradnl" sz="1800" b="0" dirty="0" smtClean="0"/>
              <a:t> </a:t>
            </a:r>
            <a:r>
              <a:rPr lang="es-ES_tradnl" sz="1800" u="sng" dirty="0" smtClean="0">
                <a:solidFill>
                  <a:srgbClr val="FFFF00"/>
                </a:solidFill>
              </a:rPr>
              <a:t>No</a:t>
            </a:r>
            <a:r>
              <a:rPr lang="es-ES_tradnl" sz="1800" dirty="0" smtClean="0"/>
              <a:t> procede</a:t>
            </a:r>
          </a:p>
          <a:p>
            <a:pPr marL="457200" indent="-457200">
              <a:buFont typeface="Wingdings" pitchFamily="2" charset="2"/>
              <a:buChar char="Ø"/>
            </a:pPr>
            <a:endParaRPr lang="es-ES_tradnl" sz="1800" b="0" dirty="0" smtClean="0"/>
          </a:p>
          <a:p>
            <a:pPr marL="457200" indent="-457200">
              <a:buFont typeface="Wingdings" pitchFamily="2" charset="2"/>
              <a:buChar char="q"/>
            </a:pPr>
            <a:r>
              <a:rPr lang="es-ES_tradnl" u="sng" dirty="0" smtClean="0">
                <a:solidFill>
                  <a:srgbClr val="FFFF99"/>
                </a:solidFill>
              </a:rPr>
              <a:t>AMORTIZACIÓN I. Intangible</a:t>
            </a:r>
            <a:r>
              <a:rPr lang="es-ES_tradnl" dirty="0" smtClean="0">
                <a:solidFill>
                  <a:srgbClr val="FFFF99"/>
                </a:solidFill>
              </a:rPr>
              <a:t>:</a:t>
            </a:r>
          </a:p>
          <a:p>
            <a:pPr marL="457200" indent="-457200">
              <a:buFont typeface="Wingdings" pitchFamily="2" charset="2"/>
              <a:buChar char="q"/>
            </a:pPr>
            <a:endParaRPr lang="es-ES_tradnl" u="sng" dirty="0" smtClean="0"/>
          </a:p>
          <a:p>
            <a:pPr marL="457200" indent="-457200">
              <a:buFont typeface="+mj-lt"/>
              <a:buAutoNum type="arabicPeriod"/>
            </a:pPr>
            <a:r>
              <a:rPr lang="es-ES_tradnl" sz="1800" u="sng" dirty="0" smtClean="0"/>
              <a:t>I. Intangible con vida definida</a:t>
            </a:r>
            <a:r>
              <a:rPr lang="es-ES_tradnl" sz="1800" b="0" dirty="0" smtClean="0"/>
              <a:t>: </a:t>
            </a:r>
          </a:p>
          <a:p>
            <a:pPr marL="457200" indent="-457200">
              <a:buFont typeface="Wingdings" pitchFamily="2" charset="2"/>
              <a:buChar char="Ø"/>
            </a:pPr>
            <a:r>
              <a:rPr lang="es-ES_tradnl" sz="1800" b="0" dirty="0" smtClean="0"/>
              <a:t>se amortizará </a:t>
            </a:r>
            <a:r>
              <a:rPr lang="es-ES_tradnl" sz="1800" dirty="0" smtClean="0"/>
              <a:t>en función de la vida definida</a:t>
            </a:r>
          </a:p>
          <a:p>
            <a:pPr marL="457200" indent="-457200">
              <a:buFont typeface="+mj-lt"/>
              <a:buAutoNum type="arabicPeriod"/>
            </a:pPr>
            <a:endParaRPr lang="es-ES_tradnl" sz="1800" b="0" dirty="0" smtClean="0"/>
          </a:p>
          <a:p>
            <a:pPr marL="457200" indent="-457200">
              <a:buFont typeface="+mj-lt"/>
              <a:buAutoNum type="arabicPeriod"/>
            </a:pPr>
            <a:r>
              <a:rPr lang="es-ES_tradnl" sz="1800" dirty="0" smtClean="0"/>
              <a:t>En caso de que la vida útil del inmovilizado intangible no pueda estimarse de manera fiable y</a:t>
            </a:r>
          </a:p>
          <a:p>
            <a:pPr marL="457200" indent="-457200">
              <a:buFont typeface="+mj-lt"/>
              <a:buAutoNum type="arabicPeriod"/>
            </a:pPr>
            <a:r>
              <a:rPr lang="es-ES_tradnl" sz="1800" dirty="0" smtClean="0"/>
              <a:t> para el fondo de comercio: </a:t>
            </a:r>
          </a:p>
          <a:p>
            <a:pPr marL="457200" indent="-457200">
              <a:buFont typeface="Wingdings" pitchFamily="2" charset="2"/>
              <a:buChar char="Ø"/>
            </a:pPr>
            <a:r>
              <a:rPr lang="es-ES_tradnl" sz="1800" b="0" dirty="0" smtClean="0"/>
              <a:t>la amortización deducible presentará como </a:t>
            </a:r>
            <a:r>
              <a:rPr lang="es-ES_tradnl" sz="1800" u="sng" dirty="0" smtClean="0">
                <a:solidFill>
                  <a:srgbClr val="FFFF99"/>
                </a:solidFill>
              </a:rPr>
              <a:t>límite anual fiscal máximo la veinteava parte de su importe </a:t>
            </a:r>
            <a:r>
              <a:rPr lang="es-ES_tradnl" sz="1800" u="sng" dirty="0" smtClean="0">
                <a:solidFill>
                  <a:srgbClr val="FFFF00"/>
                </a:solidFill>
              </a:rPr>
              <a:t>(5%)</a:t>
            </a:r>
            <a:r>
              <a:rPr lang="es-ES_tradnl" sz="1800" b="0" dirty="0" smtClean="0"/>
              <a:t>.</a:t>
            </a:r>
          </a:p>
        </p:txBody>
      </p:sp>
      <p:sp>
        <p:nvSpPr>
          <p:cNvPr id="10" name="Text Box 3"/>
          <p:cNvSpPr txBox="1">
            <a:spLocks noChangeArrowheads="1"/>
          </p:cNvSpPr>
          <p:nvPr/>
        </p:nvSpPr>
        <p:spPr bwMode="auto">
          <a:xfrm>
            <a:off x="0" y="3810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FF0000"/>
                </a:solidFill>
              </a:rPr>
              <a:t>Fiscalmente</a:t>
            </a:r>
            <a:r>
              <a:rPr lang="es-ES" sz="1800" dirty="0" smtClean="0">
                <a:solidFill>
                  <a:srgbClr val="FF0000"/>
                </a:solidFill>
              </a:rPr>
              <a:t>: </a:t>
            </a:r>
            <a:r>
              <a:rPr lang="es-ES" sz="1800" dirty="0" smtClean="0">
                <a:solidFill>
                  <a:srgbClr val="000066"/>
                </a:solidFill>
              </a:rPr>
              <a:t>Modificaciones en </a:t>
            </a:r>
            <a:r>
              <a:rPr lang="es-ES" sz="1800" dirty="0" smtClean="0">
                <a:solidFill>
                  <a:srgbClr val="FF0000"/>
                </a:solidFill>
              </a:rPr>
              <a:t>Amortizaciones y Deterioros de Valor. </a:t>
            </a:r>
            <a:endParaRPr lang="es-ES" sz="1800" u="sng" dirty="0">
              <a:solidFill>
                <a:srgbClr val="FF0000"/>
              </a:solidFill>
            </a:endParaRP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137</a:t>
            </a:fld>
            <a:endParaRPr lang="es-ES" dirty="0"/>
          </a:p>
        </p:txBody>
      </p:sp>
      <p:sp>
        <p:nvSpPr>
          <p:cNvPr id="56324" name="Text Box 3"/>
          <p:cNvSpPr txBox="1">
            <a:spLocks noChangeArrowheads="1"/>
          </p:cNvSpPr>
          <p:nvPr/>
        </p:nvSpPr>
        <p:spPr bwMode="auto">
          <a:xfrm>
            <a:off x="0" y="4572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smtClean="0">
                <a:solidFill>
                  <a:srgbClr val="000066"/>
                </a:solidFill>
              </a:rPr>
              <a:t>MODIFICACIONES en </a:t>
            </a:r>
            <a:r>
              <a:rPr lang="es-ES" sz="1800" dirty="0" smtClean="0">
                <a:solidFill>
                  <a:srgbClr val="FF0000"/>
                </a:solidFill>
              </a:rPr>
              <a:t>Amortizaciones y Deterioros de Valor.  </a:t>
            </a:r>
            <a:r>
              <a:rPr lang="es-ES" sz="1800" u="sng" dirty="0" smtClean="0">
                <a:solidFill>
                  <a:srgbClr val="FF0000"/>
                </a:solidFill>
              </a:rPr>
              <a:t>RESUMEN</a:t>
            </a:r>
            <a:endParaRPr lang="es-ES" sz="1800" u="sng" dirty="0">
              <a:solidFill>
                <a:srgbClr val="FF0000"/>
              </a:solidFill>
            </a:endParaRPr>
          </a:p>
        </p:txBody>
      </p:sp>
      <p:sp>
        <p:nvSpPr>
          <p:cNvPr id="9"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400" dirty="0" smtClean="0">
                <a:solidFill>
                  <a:srgbClr val="FFFF66"/>
                </a:solidFill>
                <a:latin typeface="Arial" pitchFamily="34" charset="0"/>
              </a:rPr>
              <a:t>Modificación art. 39.4 C de C por Ley 22/2015  </a:t>
            </a:r>
            <a:r>
              <a:rPr lang="es-ES_tradnl" sz="3600" dirty="0" smtClean="0">
                <a:solidFill>
                  <a:srgbClr val="FFFF66"/>
                </a:solidFill>
                <a:latin typeface="Arial" pitchFamily="34" charset="0"/>
              </a:rPr>
              <a:t> </a:t>
            </a:r>
            <a:r>
              <a:rPr lang="es-ES_tradnl" dirty="0" smtClean="0">
                <a:solidFill>
                  <a:srgbClr val="FFFF00"/>
                </a:solidFill>
                <a:effectLst>
                  <a:outerShdw blurRad="38100" dist="38100" dir="2700000" algn="tl">
                    <a:srgbClr val="000000">
                      <a:alpha val="43137"/>
                    </a:srgbClr>
                  </a:outerShdw>
                </a:effectLst>
              </a:rPr>
              <a:t>Desde 1/1/2016*</a:t>
            </a:r>
            <a:endParaRPr lang="es-ES_tradnl" u="sng" dirty="0" smtClean="0">
              <a:solidFill>
                <a:srgbClr val="FF0000"/>
              </a:solidFill>
            </a:endParaRPr>
          </a:p>
          <a:p>
            <a:endParaRPr lang="es-ES" sz="3600" dirty="0">
              <a:solidFill>
                <a:srgbClr val="FFFF66"/>
              </a:solidFill>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182881" y="914400"/>
          <a:ext cx="9265919" cy="5867399"/>
        </p:xfrm>
        <a:graphic>
          <a:graphicData uri="http://schemas.openxmlformats.org/drawingml/2006/table">
            <a:tbl>
              <a:tblPr firstRow="1" bandRow="1">
                <a:tableStyleId>{7DF18680-E054-41AD-8BC1-D1AEF772440D}</a:tableStyleId>
              </a:tblPr>
              <a:tblGrid>
                <a:gridCol w="3048000">
                  <a:extLst>
                    <a:ext uri="{9D8B030D-6E8A-4147-A177-3AD203B41FA5}">
                      <a16:colId xmlns="" xmlns:a16="http://schemas.microsoft.com/office/drawing/2014/main" val="20000"/>
                    </a:ext>
                  </a:extLst>
                </a:gridCol>
                <a:gridCol w="2895600">
                  <a:extLst>
                    <a:ext uri="{9D8B030D-6E8A-4147-A177-3AD203B41FA5}">
                      <a16:colId xmlns="" xmlns:a16="http://schemas.microsoft.com/office/drawing/2014/main" val="20001"/>
                    </a:ext>
                  </a:extLst>
                </a:gridCol>
                <a:gridCol w="3322319">
                  <a:extLst>
                    <a:ext uri="{9D8B030D-6E8A-4147-A177-3AD203B41FA5}">
                      <a16:colId xmlns="" xmlns:a16="http://schemas.microsoft.com/office/drawing/2014/main" val="20002"/>
                    </a:ext>
                  </a:extLst>
                </a:gridCol>
              </a:tblGrid>
              <a:tr h="5181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CONCEPTOS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indent="-342900">
                        <a:buFont typeface="Wingdings" pitchFamily="2" charset="2"/>
                        <a:buChar char="v"/>
                      </a:pPr>
                      <a:r>
                        <a:rPr lang="es-ES_tradnl" sz="2000" b="1" u="none" dirty="0" smtClean="0">
                          <a:solidFill>
                            <a:srgbClr val="FFFF66"/>
                          </a:solidFill>
                          <a:effectLst/>
                        </a:rPr>
                        <a:t>CONTABLE-2016</a:t>
                      </a:r>
                    </a:p>
                    <a:p>
                      <a:pPr marL="342900" indent="-342900">
                        <a:buFont typeface="Wingdings" pitchFamily="2" charset="2"/>
                        <a:buChar char="ü"/>
                      </a:pPr>
                      <a:r>
                        <a:rPr lang="es-ES_tradnl" sz="2000" b="1" u="none" dirty="0" smtClean="0">
                          <a:solidFill>
                            <a:schemeClr val="tx1"/>
                          </a:solidFill>
                          <a:effectLst/>
                        </a:rPr>
                        <a:t>Art. 39.4 C</a:t>
                      </a:r>
                      <a:r>
                        <a:rPr lang="es-ES_tradnl" sz="2000" b="1" u="none" baseline="0" dirty="0" smtClean="0">
                          <a:solidFill>
                            <a:schemeClr val="tx1"/>
                          </a:solidFill>
                          <a:effectLst/>
                        </a:rPr>
                        <a:t> de C</a:t>
                      </a:r>
                      <a:endParaRPr lang="es-ES_tradnl" sz="2000" b="1" u="none" dirty="0">
                        <a:solidFill>
                          <a:schemeClr val="tx1"/>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_tradnl" sz="2000" b="1" u="none" dirty="0" smtClean="0">
                          <a:solidFill>
                            <a:srgbClr val="FFFF66"/>
                          </a:solidFill>
                          <a:effectLst/>
                        </a:rPr>
                        <a:t>FISCAL-2016</a:t>
                      </a:r>
                    </a:p>
                    <a:p>
                      <a:pPr marL="342900" indent="-342900">
                        <a:buFont typeface="Wingdings" pitchFamily="2" charset="2"/>
                        <a:buChar char="ü"/>
                      </a:pPr>
                      <a:r>
                        <a:rPr lang="es-ES_tradnl" sz="2000" b="1" u="none" dirty="0" smtClean="0">
                          <a:solidFill>
                            <a:schemeClr val="tx1"/>
                          </a:solidFill>
                          <a:effectLst/>
                        </a:rPr>
                        <a:t>Arts. 12 y 13 LIS</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r h="380999">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200" b="1" dirty="0" smtClean="0">
                          <a:solidFill>
                            <a:srgbClr val="FFFF00"/>
                          </a:solidFill>
                        </a:rPr>
                        <a:t>AMORTIZACIONES                                                  </a:t>
                      </a:r>
                      <a:r>
                        <a:rPr lang="es-ES_tradnl" sz="2000" b="1" dirty="0" smtClean="0">
                          <a:solidFill>
                            <a:srgbClr val="FFFF00"/>
                          </a:solidFill>
                        </a:rPr>
                        <a:t>art.12.2 LIS</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b="1" u="none" dirty="0">
                        <a:solidFill>
                          <a:srgbClr val="FFFF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hMerge="1">
                  <a:txBody>
                    <a:bodyPr/>
                    <a:lstStyle/>
                    <a:p>
                      <a:pPr marL="342900" indent="-342900">
                        <a:buFont typeface="Wingdings" pitchFamily="2" charset="2"/>
                        <a:buChar char="v"/>
                      </a:pPr>
                      <a:endParaRPr lang="es-ES_tradnl" b="1" u="none" dirty="0">
                        <a:solidFill>
                          <a:srgbClr val="FFFF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1"/>
                  </a:ext>
                </a:extLst>
              </a:tr>
              <a:tr h="838199">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I. Intangible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FFFF00"/>
                          </a:solidFill>
                          <a:effectLst>
                            <a:outerShdw blurRad="38100" dist="38100" dir="2700000" algn="tl">
                              <a:srgbClr val="000000">
                                <a:alpha val="43137"/>
                              </a:srgbClr>
                            </a:outerShdw>
                          </a:effectLst>
                        </a:rPr>
                        <a:t>V.U. Definida</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indent="-342900">
                        <a:buFont typeface="Wingdings" pitchFamily="2" charset="2"/>
                        <a:buChar char="§"/>
                      </a:pPr>
                      <a:r>
                        <a:rPr lang="es-ES_tradnl" b="1" dirty="0" smtClean="0">
                          <a:solidFill>
                            <a:srgbClr val="0000FF"/>
                          </a:solidFill>
                        </a:rPr>
                        <a:t>Sí amortizable</a:t>
                      </a:r>
                    </a:p>
                    <a:p>
                      <a:pPr marL="342900" indent="-342900">
                        <a:buFont typeface="Wingdings" pitchFamily="2" charset="2"/>
                        <a:buChar char="§"/>
                      </a:pPr>
                      <a:r>
                        <a:rPr lang="es-ES_tradnl" b="1" dirty="0" smtClean="0">
                          <a:solidFill>
                            <a:srgbClr val="0000FF"/>
                          </a:solidFill>
                        </a:rPr>
                        <a:t>Duración</a:t>
                      </a:r>
                      <a:r>
                        <a:rPr lang="es-ES_tradnl" b="1" baseline="0" dirty="0" smtClean="0">
                          <a:solidFill>
                            <a:srgbClr val="0000FF"/>
                          </a:solidFill>
                        </a:rPr>
                        <a:t> de la vida definida</a:t>
                      </a:r>
                      <a:endParaRPr lang="es-ES_tradnl" b="1"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
                      </a:pPr>
                      <a:r>
                        <a:rPr lang="es-ES_tradnl" b="1" dirty="0" smtClean="0">
                          <a:solidFill>
                            <a:srgbClr val="0000FF"/>
                          </a:solidFill>
                        </a:rPr>
                        <a:t>Sí amortizable</a:t>
                      </a:r>
                    </a:p>
                    <a:p>
                      <a:pPr marL="342900" indent="-342900">
                        <a:buFont typeface="Wingdings" pitchFamily="2" charset="2"/>
                        <a:buChar char="§"/>
                      </a:pPr>
                      <a:r>
                        <a:rPr lang="es-ES_tradnl" b="1" dirty="0" smtClean="0">
                          <a:solidFill>
                            <a:srgbClr val="0000FF"/>
                          </a:solidFill>
                        </a:rPr>
                        <a:t>Duración</a:t>
                      </a:r>
                      <a:r>
                        <a:rPr lang="es-ES_tradnl" b="1" baseline="0" dirty="0" smtClean="0">
                          <a:solidFill>
                            <a:srgbClr val="0000FF"/>
                          </a:solidFill>
                        </a:rPr>
                        <a:t> de la vida definida</a:t>
                      </a:r>
                      <a:endParaRPr lang="es-ES_tradnl"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85799">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I. Intangible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FFFF00"/>
                          </a:solidFill>
                          <a:effectLst>
                            <a:outerShdw blurRad="38100" dist="38100" dir="2700000" algn="tl">
                              <a:srgbClr val="000000">
                                <a:alpha val="43137"/>
                              </a:srgbClr>
                            </a:outerShdw>
                          </a:effectLst>
                        </a:rPr>
                        <a:t>V.U. No definida</a:t>
                      </a:r>
                      <a:endParaRPr lang="es-ES_tradnl"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rPr>
                        <a:t>Sí  amortizable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0000"/>
                          </a:solidFill>
                        </a:rPr>
                        <a:t>10% (a partir de 2016)</a:t>
                      </a:r>
                      <a:endParaRPr lang="es-ES_tradnl" b="1"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rPr>
                        <a:t>Sí amortizable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0000"/>
                          </a:solidFill>
                        </a:rPr>
                        <a:t>5% (a partir de 2016)</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Fondo de Comercio</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_tradnl"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rPr>
                        <a:t>Sí  amortizable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0000"/>
                          </a:solidFill>
                        </a:rPr>
                        <a:t>10% (a partir de 2016)</a:t>
                      </a:r>
                      <a:endParaRPr lang="es-ES_tradnl" b="1"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rPr>
                        <a:t>Sí amortizable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0000"/>
                          </a:solidFill>
                        </a:rPr>
                        <a:t>5% (a partir de 2016)</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81000">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700" b="1" u="sng" dirty="0" smtClean="0">
                          <a:solidFill>
                            <a:srgbClr val="0000FF"/>
                          </a:solidFill>
                        </a:rPr>
                        <a:t>Desde 2016</a:t>
                      </a:r>
                      <a:r>
                        <a:rPr lang="es-ES_tradnl" sz="1700" b="1" baseline="0" dirty="0" smtClean="0">
                          <a:solidFill>
                            <a:srgbClr val="0000FF"/>
                          </a:solidFill>
                        </a:rPr>
                        <a:t>: </a:t>
                      </a:r>
                      <a:r>
                        <a:rPr lang="es-ES_tradnl" sz="1700" b="1" u="sng" dirty="0" smtClean="0">
                          <a:solidFill>
                            <a:srgbClr val="0000FF"/>
                          </a:solidFill>
                        </a:rPr>
                        <a:t>Se exige</a:t>
                      </a:r>
                      <a:r>
                        <a:rPr lang="es-ES_tradnl" sz="1700" b="1" dirty="0" smtClean="0">
                          <a:solidFill>
                            <a:srgbClr val="0000FF"/>
                          </a:solidFill>
                        </a:rPr>
                        <a:t> en todos los casos </a:t>
                      </a:r>
                      <a:r>
                        <a:rPr lang="es-ES_tradnl" sz="1700" b="1" u="sng" dirty="0" smtClean="0">
                          <a:solidFill>
                            <a:srgbClr val="0000FF"/>
                          </a:solidFill>
                        </a:rPr>
                        <a:t>que</a:t>
                      </a:r>
                      <a:r>
                        <a:rPr lang="es-ES_tradnl" sz="1700" b="1" dirty="0" smtClean="0">
                          <a:solidFill>
                            <a:srgbClr val="0000FF"/>
                          </a:solidFill>
                        </a:rPr>
                        <a:t> la amortización </a:t>
                      </a:r>
                      <a:r>
                        <a:rPr lang="es-ES_tradnl" sz="1700" b="1" u="sng" dirty="0" smtClean="0">
                          <a:solidFill>
                            <a:srgbClr val="0000FF"/>
                          </a:solidFill>
                        </a:rPr>
                        <a:t>esté contabilizada</a:t>
                      </a:r>
                      <a:r>
                        <a:rPr lang="es-ES_tradnl" sz="1700" b="1" dirty="0" smtClean="0">
                          <a:solidFill>
                            <a:srgbClr val="0000FF"/>
                          </a:solidFill>
                        </a:rPr>
                        <a:t> para</a:t>
                      </a:r>
                      <a:r>
                        <a:rPr lang="es-ES_tradnl" sz="1700" b="1" baseline="0" dirty="0" smtClean="0">
                          <a:solidFill>
                            <a:srgbClr val="0000FF"/>
                          </a:solidFill>
                        </a:rPr>
                        <a:t> ser  f</a:t>
                      </a:r>
                      <a:r>
                        <a:rPr lang="es-ES_tradnl" sz="1700" b="1" dirty="0" smtClean="0">
                          <a:solidFill>
                            <a:srgbClr val="0000FF"/>
                          </a:solidFill>
                        </a:rPr>
                        <a:t>iscalmente deducible, tal como exige el art. 11.3 LIS (se deroga el art.13.3 LIS)</a:t>
                      </a:r>
                      <a:endParaRPr lang="es-ES_tradnl" sz="22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5"/>
                  </a:ext>
                </a:extLst>
              </a:tr>
              <a:tr h="381000">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200" b="1" dirty="0" smtClean="0">
                          <a:solidFill>
                            <a:srgbClr val="FFFF00"/>
                          </a:solidFill>
                        </a:rPr>
                        <a:t>DETERIORO DE VALOR                                            </a:t>
                      </a:r>
                      <a:r>
                        <a:rPr lang="es-ES_tradnl" sz="2000" b="1" dirty="0" smtClean="0">
                          <a:solidFill>
                            <a:srgbClr val="FFFF00"/>
                          </a:solidFill>
                        </a:rPr>
                        <a:t>art.13.2 LIS</a:t>
                      </a:r>
                      <a:r>
                        <a:rPr lang="es-ES_tradnl" sz="2200" b="1" dirty="0" smtClean="0">
                          <a:solidFill>
                            <a:srgbClr val="FFFF00"/>
                          </a:solidFill>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b="1" dirty="0" smtClean="0">
                        <a:solidFill>
                          <a:srgbClr val="0000FF"/>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lumMod val="95000"/>
                      </a:schemeClr>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dirty="0" smtClean="0">
                        <a:solidFill>
                          <a:srgbClr val="0000FF"/>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6"/>
                  </a:ext>
                </a:extLst>
              </a:tr>
              <a:tr h="1447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I. Intangible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FFFF00"/>
                          </a:solidFill>
                          <a:effectLst>
                            <a:outerShdw blurRad="38100" dist="38100" dir="2700000" algn="tl">
                              <a:srgbClr val="000000">
                                <a:alpha val="43137"/>
                              </a:srgbClr>
                            </a:outerShdw>
                          </a:effectLst>
                        </a:rPr>
                        <a:t>V.U. Definida</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I. Intangible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FFFF00"/>
                          </a:solidFill>
                          <a:effectLst>
                            <a:outerShdw blurRad="38100" dist="38100" dir="2700000" algn="tl">
                              <a:srgbClr val="000000">
                                <a:alpha val="43137"/>
                              </a:srgbClr>
                            </a:outerShdw>
                          </a:effectLst>
                        </a:rPr>
                        <a:t>V.U. No definida</a:t>
                      </a:r>
                      <a:endParaRPr lang="es-ES_tradnl"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Fondo de Comercio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800" b="1" baseline="0" dirty="0" smtClean="0">
                        <a:solidFill>
                          <a:srgbClr val="FF0000"/>
                        </a:solidFill>
                      </a:endParaRPr>
                    </a:p>
                    <a:p>
                      <a:pPr marL="342900" marR="0" indent="-342900" algn="l" defTabSz="914400" rtl="0" eaLnBrk="1" fontAlgn="auto" latinLnBrk="0" hangingPunct="1">
                        <a:lnSpc>
                          <a:spcPct val="100000"/>
                        </a:lnSpc>
                        <a:spcBef>
                          <a:spcPts val="0"/>
                        </a:spcBef>
                        <a:spcAft>
                          <a:spcPts val="0"/>
                        </a:spcAft>
                        <a:buClrTx/>
                        <a:buSzTx/>
                        <a:buFont typeface="Arial" pitchFamily="34" charset="0"/>
                        <a:buChar char="•"/>
                        <a:tabLst/>
                        <a:defRPr/>
                      </a:pPr>
                      <a:r>
                        <a:rPr lang="es-ES_tradnl" sz="1800" b="1" u="none" dirty="0" smtClean="0">
                          <a:solidFill>
                            <a:srgbClr val="FF0066"/>
                          </a:solidFill>
                        </a:rPr>
                        <a:t>[así lo aclara el RD 602/2016</a:t>
                      </a:r>
                      <a:r>
                        <a:rPr lang="es-ES_tradnl" sz="1800" b="1" baseline="0" dirty="0" smtClean="0">
                          <a:solidFill>
                            <a:srgbClr val="FF0066"/>
                          </a:solidFill>
                        </a:rPr>
                        <a:t>]</a:t>
                      </a:r>
                      <a:endParaRPr lang="es-ES_tradnl" sz="1800" b="1" dirty="0" smtClean="0">
                        <a:solidFill>
                          <a:srgbClr val="FF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rPr>
                        <a:t>No es</a:t>
                      </a:r>
                      <a:r>
                        <a:rPr lang="es-ES_tradnl" b="1" baseline="0" dirty="0" smtClean="0">
                          <a:solidFill>
                            <a:srgbClr val="0000FF"/>
                          </a:solidFill>
                        </a:rPr>
                        <a:t> posible</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7"/>
                  </a:ext>
                </a:extLst>
              </a:tr>
            </a:tbl>
          </a:graphicData>
        </a:graphic>
      </p:graphicFrame>
    </p:spTree>
    <p:extLst>
      <p:ext uri="{BB962C8B-B14F-4D97-AF65-F5344CB8AC3E}">
        <p14:creationId xmlns="" xmlns:p14="http://schemas.microsoft.com/office/powerpoint/2010/main" val="3212054519"/>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138</a:t>
            </a:fld>
            <a:endParaRPr lang="es-ES" dirty="0"/>
          </a:p>
        </p:txBody>
      </p:sp>
      <p:sp>
        <p:nvSpPr>
          <p:cNvPr id="56324" name="Text Box 3"/>
          <p:cNvSpPr txBox="1">
            <a:spLocks noChangeArrowheads="1"/>
          </p:cNvSpPr>
          <p:nvPr/>
        </p:nvSpPr>
        <p:spPr bwMode="auto">
          <a:xfrm>
            <a:off x="0" y="76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FF0000"/>
                </a:solidFill>
                <a:latin typeface="+mn-lt"/>
              </a:rPr>
              <a:t>Amortizaciones del Inmovilizado Intangible. </a:t>
            </a:r>
            <a:r>
              <a:rPr lang="es-ES" sz="2200" u="sng" dirty="0" smtClean="0">
                <a:solidFill>
                  <a:srgbClr val="FF0000"/>
                </a:solidFill>
                <a:latin typeface="+mn-lt"/>
              </a:rPr>
              <a:t>Desde 2016</a:t>
            </a:r>
            <a:endParaRPr lang="es-ES" u="sng" dirty="0">
              <a:solidFill>
                <a:srgbClr val="FF0000"/>
              </a:solidFill>
              <a:latin typeface="+mn-lt"/>
            </a:endParaRPr>
          </a:p>
        </p:txBody>
      </p:sp>
      <p:graphicFrame>
        <p:nvGraphicFramePr>
          <p:cNvPr id="6" name="5 Tabla"/>
          <p:cNvGraphicFramePr>
            <a:graphicFrameLocks noGrp="1"/>
          </p:cNvGraphicFramePr>
          <p:nvPr>
            <p:extLst>
              <p:ext uri="{D42A27DB-BD31-4B8C-83A1-F6EECF244321}">
                <p14:modId xmlns="" xmlns:p14="http://schemas.microsoft.com/office/powerpoint/2010/main" val="2966019603"/>
              </p:ext>
            </p:extLst>
          </p:nvPr>
        </p:nvGraphicFramePr>
        <p:xfrm>
          <a:off x="76200" y="725561"/>
          <a:ext cx="9677400" cy="5751439"/>
        </p:xfrm>
        <a:graphic>
          <a:graphicData uri="http://schemas.openxmlformats.org/drawingml/2006/table">
            <a:tbl>
              <a:tblPr firstRow="1" bandRow="1">
                <a:tableStyleId>{7DF18680-E054-41AD-8BC1-D1AEF772440D}</a:tableStyleId>
              </a:tblPr>
              <a:tblGrid>
                <a:gridCol w="2057400">
                  <a:extLst>
                    <a:ext uri="{9D8B030D-6E8A-4147-A177-3AD203B41FA5}">
                      <a16:colId xmlns="" xmlns:a16="http://schemas.microsoft.com/office/drawing/2014/main" val="20000"/>
                    </a:ext>
                  </a:extLst>
                </a:gridCol>
                <a:gridCol w="7620000">
                  <a:extLst>
                    <a:ext uri="{9D8B030D-6E8A-4147-A177-3AD203B41FA5}">
                      <a16:colId xmlns="" xmlns:a16="http://schemas.microsoft.com/office/drawing/2014/main" val="20001"/>
                    </a:ext>
                  </a:extLst>
                </a:gridCol>
              </a:tblGrid>
              <a:tr h="767959">
                <a:tc gridSpan="2">
                  <a:txBody>
                    <a:bodyPr/>
                    <a:lstStyle/>
                    <a:p>
                      <a:pPr marL="457200" marR="0" indent="-457200" algn="l" defTabSz="914400" rtl="0" eaLnBrk="1" fontAlgn="auto" latinLnBrk="0" hangingPunct="1">
                        <a:lnSpc>
                          <a:spcPct val="100000"/>
                        </a:lnSpc>
                        <a:spcBef>
                          <a:spcPts val="0"/>
                        </a:spcBef>
                        <a:spcAft>
                          <a:spcPts val="0"/>
                        </a:spcAft>
                        <a:buClrTx/>
                        <a:buSzTx/>
                        <a:buFont typeface="+mj-lt"/>
                        <a:buNone/>
                        <a:tabLst/>
                        <a:defRPr/>
                      </a:pPr>
                      <a:r>
                        <a:rPr lang="es-ES_tradnl" sz="2000" b="1" baseline="0" dirty="0" smtClean="0">
                          <a:solidFill>
                            <a:srgbClr val="FFFF99"/>
                          </a:solidFill>
                        </a:rPr>
                        <a:t>Amortizaciones Inmovilizado Intangible (I.I.) </a:t>
                      </a:r>
                    </a:p>
                    <a:p>
                      <a:pPr marL="457200" marR="0" indent="-457200" algn="l" defTabSz="914400" rtl="0" eaLnBrk="1" fontAlgn="auto" latinLnBrk="0" hangingPunct="1">
                        <a:lnSpc>
                          <a:spcPct val="100000"/>
                        </a:lnSpc>
                        <a:spcBef>
                          <a:spcPts val="0"/>
                        </a:spcBef>
                        <a:spcAft>
                          <a:spcPts val="0"/>
                        </a:spcAft>
                        <a:buClrTx/>
                        <a:buSzTx/>
                        <a:buFont typeface="+mj-lt"/>
                        <a:buNone/>
                        <a:tabLst/>
                        <a:defRPr/>
                      </a:pPr>
                      <a:r>
                        <a:rPr lang="es-ES_tradnl" sz="2000" b="1" baseline="0" dirty="0" smtClean="0">
                          <a:solidFill>
                            <a:srgbClr val="FFFF99"/>
                          </a:solidFill>
                        </a:rPr>
                        <a:t>Vida útil (V.U.):</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3622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dirty="0" smtClean="0">
                          <a:solidFill>
                            <a:srgbClr val="FFFF00"/>
                          </a:solidFill>
                          <a:effectLst>
                            <a:outerShdw blurRad="38100" dist="38100" dir="2700000" algn="tl">
                              <a:srgbClr val="000000">
                                <a:alpha val="43137"/>
                              </a:srgbClr>
                            </a:outerShdw>
                          </a:effectLst>
                        </a:rPr>
                        <a:t>V.U. Definida</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800" b="1" dirty="0" smtClean="0">
                          <a:solidFill>
                            <a:srgbClr val="FF0000"/>
                          </a:solidFill>
                        </a:rPr>
                        <a:t>se amortizará atendiendo a la </a:t>
                      </a:r>
                      <a:r>
                        <a:rPr lang="es-ES_tradnl" sz="1800" b="1" u="sng" dirty="0" smtClean="0">
                          <a:solidFill>
                            <a:srgbClr val="FF0000"/>
                          </a:solidFill>
                        </a:rPr>
                        <a:t>duración</a:t>
                      </a:r>
                      <a:r>
                        <a:rPr lang="es-ES_tradnl" sz="1800" b="1" dirty="0" smtClean="0">
                          <a:solidFill>
                            <a:srgbClr val="FF0000"/>
                          </a:solidFill>
                        </a:rPr>
                        <a:t> de la </a:t>
                      </a:r>
                      <a:r>
                        <a:rPr lang="es-ES_tradnl" sz="1800" b="1" u="sng" dirty="0" smtClean="0">
                          <a:solidFill>
                            <a:srgbClr val="FF0000"/>
                          </a:solidFill>
                        </a:rPr>
                        <a:t>V.U.</a:t>
                      </a:r>
                      <a:endParaRPr lang="es-ES_tradnl" sz="1800" b="1" dirty="0" smtClean="0">
                        <a:solidFill>
                          <a:srgbClr val="FF0000"/>
                        </a:solidFill>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lang="es-ES_tradnl" sz="800" b="1" dirty="0" smtClean="0">
                        <a:solidFill>
                          <a:srgbClr val="000066"/>
                        </a:solidFill>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dirty="0" smtClean="0">
                          <a:solidFill>
                            <a:srgbClr val="0000FF"/>
                          </a:solidFill>
                        </a:rPr>
                        <a:t>Investigación</a:t>
                      </a:r>
                      <a:r>
                        <a:rPr lang="es-ES_tradnl" sz="1800" b="0" dirty="0" smtClean="0">
                          <a:solidFill>
                            <a:srgbClr val="0000FF"/>
                          </a:solidFill>
                        </a:rPr>
                        <a:t> (</a:t>
                      </a:r>
                      <a:r>
                        <a:rPr lang="es-ES_tradnl" sz="1800" b="1" dirty="0" smtClean="0">
                          <a:solidFill>
                            <a:srgbClr val="0000FF"/>
                          </a:solidFill>
                        </a:rPr>
                        <a:t>200</a:t>
                      </a:r>
                      <a:r>
                        <a:rPr lang="es-ES_tradnl" sz="1800" b="0" dirty="0" smtClean="0">
                          <a:solidFill>
                            <a:srgbClr val="0000FF"/>
                          </a:solidFill>
                        </a:rPr>
                        <a:t>) </a:t>
                      </a:r>
                      <a:r>
                        <a:rPr lang="es-ES_tradnl" sz="1800" b="0" u="sng" dirty="0" smtClean="0">
                          <a:solidFill>
                            <a:srgbClr val="0000FF"/>
                          </a:solidFill>
                        </a:rPr>
                        <a:t>activado</a:t>
                      </a:r>
                      <a:r>
                        <a:rPr lang="es-ES_tradnl" sz="1800" b="0" dirty="0" smtClean="0">
                          <a:solidFill>
                            <a:srgbClr val="0000FF"/>
                          </a:solidFill>
                        </a:rPr>
                        <a:t>: amortización en </a:t>
                      </a:r>
                      <a:r>
                        <a:rPr lang="es-ES_tradnl" sz="1800" b="1" dirty="0" smtClean="0">
                          <a:solidFill>
                            <a:srgbClr val="0000FF"/>
                          </a:solidFill>
                        </a:rPr>
                        <a:t>V.U.</a:t>
                      </a:r>
                      <a:r>
                        <a:rPr lang="es-ES_tradnl" sz="1800" b="0" dirty="0" smtClean="0">
                          <a:solidFill>
                            <a:srgbClr val="0000FF"/>
                          </a:solidFill>
                        </a:rPr>
                        <a:t>  (</a:t>
                      </a:r>
                      <a:r>
                        <a:rPr lang="es-ES_tradnl" sz="1800" b="0" u="sng" dirty="0" smtClean="0">
                          <a:solidFill>
                            <a:srgbClr val="0000FF"/>
                          </a:solidFill>
                        </a:rPr>
                        <a:t>límite</a:t>
                      </a:r>
                      <a:r>
                        <a:rPr lang="es-ES_tradnl" sz="1800" b="0" dirty="0" smtClean="0">
                          <a:solidFill>
                            <a:srgbClr val="0000FF"/>
                          </a:solidFill>
                        </a:rPr>
                        <a:t> de 5 años)</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dirty="0" smtClean="0">
                          <a:solidFill>
                            <a:srgbClr val="0000FF"/>
                          </a:solidFill>
                        </a:rPr>
                        <a:t>Desarrollo</a:t>
                      </a:r>
                      <a:r>
                        <a:rPr lang="es-ES_tradnl" sz="1800" b="0" dirty="0" smtClean="0">
                          <a:solidFill>
                            <a:srgbClr val="0000FF"/>
                          </a:solidFill>
                        </a:rPr>
                        <a:t> (</a:t>
                      </a:r>
                      <a:r>
                        <a:rPr lang="es-ES_tradnl" sz="1800" b="1" dirty="0" smtClean="0">
                          <a:solidFill>
                            <a:srgbClr val="0000FF"/>
                          </a:solidFill>
                        </a:rPr>
                        <a:t>201</a:t>
                      </a:r>
                      <a:r>
                        <a:rPr lang="es-ES_tradnl" sz="1800" b="0" dirty="0" smtClean="0">
                          <a:solidFill>
                            <a:srgbClr val="0000FF"/>
                          </a:solidFill>
                        </a:rPr>
                        <a:t>) </a:t>
                      </a:r>
                      <a:r>
                        <a:rPr lang="es-ES_tradnl" sz="1800" b="0" u="sng" dirty="0" smtClean="0">
                          <a:solidFill>
                            <a:srgbClr val="0000FF"/>
                          </a:solidFill>
                        </a:rPr>
                        <a:t>activado</a:t>
                      </a:r>
                      <a:r>
                        <a:rPr lang="es-ES_tradnl" sz="1800" b="0" dirty="0" smtClean="0">
                          <a:solidFill>
                            <a:srgbClr val="0000FF"/>
                          </a:solidFill>
                        </a:rPr>
                        <a:t>: amortización en </a:t>
                      </a:r>
                      <a:r>
                        <a:rPr lang="es-ES_tradnl" sz="1800" b="1" dirty="0" smtClean="0">
                          <a:solidFill>
                            <a:srgbClr val="0000FF"/>
                          </a:solidFill>
                        </a:rPr>
                        <a:t>V.U.</a:t>
                      </a:r>
                      <a:r>
                        <a:rPr lang="es-ES_tradnl" sz="1800" b="0" dirty="0" smtClean="0">
                          <a:solidFill>
                            <a:srgbClr val="0000FF"/>
                          </a:solidFill>
                        </a:rPr>
                        <a:t>  (</a:t>
                      </a:r>
                      <a:r>
                        <a:rPr lang="es-ES_tradnl" sz="1800" b="0" u="sng" dirty="0" smtClean="0">
                          <a:solidFill>
                            <a:srgbClr val="0000FF"/>
                          </a:solidFill>
                        </a:rPr>
                        <a:t>límite</a:t>
                      </a:r>
                      <a:r>
                        <a:rPr lang="es-ES_tradnl" sz="1800" b="0" dirty="0" smtClean="0">
                          <a:solidFill>
                            <a:srgbClr val="0000FF"/>
                          </a:solidFill>
                        </a:rPr>
                        <a:t> de 5 años, </a:t>
                      </a:r>
                      <a:r>
                        <a:rPr lang="es-ES_tradnl" sz="1800" b="0" u="sng" dirty="0" smtClean="0">
                          <a:solidFill>
                            <a:srgbClr val="0000FF"/>
                          </a:solidFill>
                        </a:rPr>
                        <a:t>salvo prueba</a:t>
                      </a:r>
                      <a:r>
                        <a:rPr lang="es-ES_tradnl" sz="1800" b="0" dirty="0" smtClean="0">
                          <a:solidFill>
                            <a:srgbClr val="0000FF"/>
                          </a:solidFill>
                        </a:rPr>
                        <a:t> en contrario)</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dirty="0" smtClean="0">
                          <a:solidFill>
                            <a:srgbClr val="0000FF"/>
                          </a:solidFill>
                        </a:rPr>
                        <a:t>Derechos</a:t>
                      </a:r>
                      <a:r>
                        <a:rPr lang="es-ES_tradnl" sz="1800" b="0" u="sng" baseline="0" dirty="0" smtClean="0">
                          <a:solidFill>
                            <a:srgbClr val="0000FF"/>
                          </a:solidFill>
                        </a:rPr>
                        <a:t> de Traspaso</a:t>
                      </a:r>
                      <a:r>
                        <a:rPr lang="es-ES_tradnl" sz="1800" b="0" baseline="0" dirty="0" smtClean="0">
                          <a:solidFill>
                            <a:srgbClr val="0000FF"/>
                          </a:solidFill>
                        </a:rPr>
                        <a:t>  (</a:t>
                      </a:r>
                      <a:r>
                        <a:rPr lang="es-ES_tradnl" sz="1800" b="1" baseline="0" dirty="0" smtClean="0">
                          <a:solidFill>
                            <a:srgbClr val="0000FF"/>
                          </a:solidFill>
                        </a:rPr>
                        <a:t>205</a:t>
                      </a:r>
                      <a:r>
                        <a:rPr lang="es-ES_tradnl" sz="1800" b="0" baseline="0" dirty="0" smtClean="0">
                          <a:solidFill>
                            <a:srgbClr val="0000FF"/>
                          </a:solidFill>
                        </a:rPr>
                        <a:t>): </a:t>
                      </a:r>
                      <a:r>
                        <a:rPr lang="es-ES_tradnl" sz="1800" b="0" dirty="0" smtClean="0">
                          <a:solidFill>
                            <a:srgbClr val="0000FF"/>
                          </a:solidFill>
                        </a:rPr>
                        <a:t>amortización en </a:t>
                      </a:r>
                      <a:r>
                        <a:rPr lang="es-ES_tradnl" sz="1800" b="1" baseline="0" dirty="0" smtClean="0">
                          <a:solidFill>
                            <a:srgbClr val="0000FF"/>
                          </a:solidFill>
                        </a:rPr>
                        <a:t>V.U.</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baseline="0" dirty="0" smtClean="0">
                          <a:solidFill>
                            <a:srgbClr val="0000FF"/>
                          </a:solidFill>
                        </a:rPr>
                        <a:t>Concesiones Administrativas</a:t>
                      </a:r>
                      <a:r>
                        <a:rPr lang="es-ES_tradnl" sz="1800" b="0" baseline="0" dirty="0" smtClean="0">
                          <a:solidFill>
                            <a:srgbClr val="0000FF"/>
                          </a:solidFill>
                        </a:rPr>
                        <a:t> (</a:t>
                      </a:r>
                      <a:r>
                        <a:rPr lang="es-ES_tradnl" sz="1800" b="1" baseline="0" dirty="0" smtClean="0">
                          <a:solidFill>
                            <a:srgbClr val="0000FF"/>
                          </a:solidFill>
                        </a:rPr>
                        <a:t>202</a:t>
                      </a:r>
                      <a:r>
                        <a:rPr lang="es-ES_tradnl" sz="1800" b="0" baseline="0" dirty="0" smtClean="0">
                          <a:solidFill>
                            <a:srgbClr val="0000FF"/>
                          </a:solidFill>
                        </a:rPr>
                        <a:t>): </a:t>
                      </a:r>
                      <a:r>
                        <a:rPr lang="es-ES_tradnl" sz="1800" b="0" dirty="0" smtClean="0">
                          <a:solidFill>
                            <a:srgbClr val="0000FF"/>
                          </a:solidFill>
                        </a:rPr>
                        <a:t>amortización en </a:t>
                      </a:r>
                      <a:r>
                        <a:rPr lang="es-ES_tradnl" sz="1800" b="1" baseline="0" dirty="0" smtClean="0">
                          <a:solidFill>
                            <a:srgbClr val="0000FF"/>
                          </a:solidFill>
                        </a:rPr>
                        <a:t>V.U.</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baseline="0" dirty="0" smtClean="0">
                          <a:solidFill>
                            <a:srgbClr val="0000FF"/>
                          </a:solidFill>
                        </a:rPr>
                        <a:t>Aplicaciones Informáticas</a:t>
                      </a:r>
                      <a:r>
                        <a:rPr lang="es-ES_tradnl" sz="1800" b="1" baseline="0" dirty="0" smtClean="0">
                          <a:solidFill>
                            <a:srgbClr val="0000FF"/>
                          </a:solidFill>
                        </a:rPr>
                        <a:t>  (206) </a:t>
                      </a:r>
                      <a:r>
                        <a:rPr lang="es-ES_tradnl" sz="1800" b="0" u="sng" baseline="0" dirty="0" smtClean="0">
                          <a:solidFill>
                            <a:srgbClr val="0000FF"/>
                          </a:solidFill>
                        </a:rPr>
                        <a:t>con V.U.</a:t>
                      </a:r>
                      <a:r>
                        <a:rPr lang="es-ES_tradnl" sz="1800" b="0" baseline="0" dirty="0" smtClean="0">
                          <a:solidFill>
                            <a:srgbClr val="0000FF"/>
                          </a:solidFill>
                        </a:rPr>
                        <a:t>:</a:t>
                      </a:r>
                      <a:r>
                        <a:rPr lang="es-ES_tradnl" sz="1800" b="1" baseline="0" dirty="0" smtClean="0">
                          <a:solidFill>
                            <a:srgbClr val="0000FF"/>
                          </a:solidFill>
                        </a:rPr>
                        <a:t>  </a:t>
                      </a:r>
                      <a:r>
                        <a:rPr lang="es-ES_tradnl" sz="1800" b="0" dirty="0" smtClean="0">
                          <a:solidFill>
                            <a:srgbClr val="0000FF"/>
                          </a:solidFill>
                        </a:rPr>
                        <a:t>amortización en </a:t>
                      </a:r>
                      <a:r>
                        <a:rPr lang="es-ES_tradnl" sz="1800" b="1" baseline="0" dirty="0" smtClean="0">
                          <a:solidFill>
                            <a:srgbClr val="0000FF"/>
                          </a:solidFill>
                        </a:rPr>
                        <a:t>V.U.</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baseline="0" dirty="0" smtClean="0">
                          <a:solidFill>
                            <a:srgbClr val="0000FF"/>
                          </a:solidFill>
                        </a:rPr>
                        <a:t>Propiedad Industrial</a:t>
                      </a:r>
                      <a:r>
                        <a:rPr lang="es-ES_tradnl" sz="1800" b="1" baseline="0" dirty="0" smtClean="0">
                          <a:solidFill>
                            <a:srgbClr val="0000FF"/>
                          </a:solidFill>
                        </a:rPr>
                        <a:t>  (203) </a:t>
                      </a:r>
                      <a:r>
                        <a:rPr lang="es-ES_tradnl" sz="1800" b="0" u="sng" baseline="0" dirty="0" smtClean="0">
                          <a:solidFill>
                            <a:srgbClr val="0000FF"/>
                          </a:solidFill>
                        </a:rPr>
                        <a:t>con V.U.</a:t>
                      </a:r>
                      <a:r>
                        <a:rPr lang="es-ES_tradnl" sz="1800" b="0" baseline="0" dirty="0" smtClean="0">
                          <a:solidFill>
                            <a:srgbClr val="0000FF"/>
                          </a:solidFill>
                        </a:rPr>
                        <a:t>:</a:t>
                      </a:r>
                      <a:r>
                        <a:rPr lang="es-ES_tradnl" sz="1800" b="1" baseline="0" dirty="0" smtClean="0">
                          <a:solidFill>
                            <a:srgbClr val="0000FF"/>
                          </a:solidFill>
                        </a:rPr>
                        <a:t>  </a:t>
                      </a:r>
                      <a:r>
                        <a:rPr lang="es-ES_tradnl" sz="1800" b="0" dirty="0" smtClean="0">
                          <a:solidFill>
                            <a:srgbClr val="0000FF"/>
                          </a:solidFill>
                        </a:rPr>
                        <a:t>amortización en </a:t>
                      </a:r>
                      <a:r>
                        <a:rPr lang="es-ES_tradnl" sz="1800" b="1" baseline="0" dirty="0" smtClean="0">
                          <a:solidFill>
                            <a:srgbClr val="0000FF"/>
                          </a:solidFill>
                        </a:rPr>
                        <a:t>V.U.</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lang="es-ES_tradnl"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1661160">
                <a:tc rowSpan="2">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dirty="0" smtClean="0">
                          <a:solidFill>
                            <a:srgbClr val="FFFF00"/>
                          </a:solidFill>
                          <a:effectLst>
                            <a:outerShdw blurRad="38100" dist="38100" dir="2700000" algn="tl">
                              <a:srgbClr val="000000">
                                <a:alpha val="43137"/>
                              </a:srgbClr>
                            </a:outerShdw>
                          </a:effectLst>
                        </a:rPr>
                        <a:t>V.U. </a:t>
                      </a:r>
                      <a:r>
                        <a:rPr lang="es-ES_tradnl" sz="2000" b="1" u="sng" dirty="0" smtClean="0">
                          <a:solidFill>
                            <a:srgbClr val="FFFF00"/>
                          </a:solidFill>
                          <a:effectLst>
                            <a:outerShdw blurRad="38100" dist="38100" dir="2700000" algn="tl">
                              <a:srgbClr val="000000">
                                <a:alpha val="43137"/>
                              </a:srgbClr>
                            </a:outerShdw>
                          </a:effectLst>
                        </a:rPr>
                        <a:t>No</a:t>
                      </a:r>
                      <a:r>
                        <a:rPr lang="es-ES_tradnl" sz="2000" b="1" dirty="0" smtClean="0">
                          <a:solidFill>
                            <a:srgbClr val="FFFF00"/>
                          </a:solidFill>
                          <a:effectLst>
                            <a:outerShdw blurRad="38100" dist="38100" dir="2700000" algn="tl">
                              <a:srgbClr val="000000">
                                <a:alpha val="43137"/>
                              </a:srgbClr>
                            </a:outerShdw>
                          </a:effectLst>
                        </a:rPr>
                        <a:t> Definida</a:t>
                      </a:r>
                      <a:endParaRPr lang="es-ES_tradnl" sz="2000" b="1" dirty="0" smtClean="0">
                        <a:solidFill>
                          <a:srgbClr val="000066"/>
                        </a:solidFill>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_tradnl" sz="2000" b="1" dirty="0" smtClean="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50000"/>
                      </a:schemeClr>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800" b="1" dirty="0" smtClean="0">
                          <a:solidFill>
                            <a:srgbClr val="FF0000"/>
                          </a:solidFill>
                        </a:rPr>
                        <a:t>5% a partir de 2016 (antes 1%</a:t>
                      </a:r>
                      <a:r>
                        <a:rPr lang="es-ES_tradnl" sz="1800" b="1" baseline="0" dirty="0" smtClean="0">
                          <a:solidFill>
                            <a:srgbClr val="FF0000"/>
                          </a:solidFill>
                        </a:rPr>
                        <a:t> </a:t>
                      </a:r>
                      <a:r>
                        <a:rPr lang="es-ES_tradnl" sz="1800" b="1" baseline="0" dirty="0" err="1" smtClean="0">
                          <a:solidFill>
                            <a:srgbClr val="FF0000"/>
                          </a:solidFill>
                        </a:rPr>
                        <a:t>ó</a:t>
                      </a:r>
                      <a:r>
                        <a:rPr lang="es-ES_tradnl" sz="1800" b="1" baseline="0" dirty="0" smtClean="0">
                          <a:solidFill>
                            <a:srgbClr val="FF0000"/>
                          </a:solidFill>
                        </a:rPr>
                        <a:t> 2%</a:t>
                      </a:r>
                      <a:r>
                        <a:rPr lang="es-ES_tradnl" sz="1800" b="1" dirty="0" smtClean="0">
                          <a:solidFill>
                            <a:srgbClr val="FF0000"/>
                          </a:solidFill>
                        </a:rPr>
                        <a:t>)</a:t>
                      </a:r>
                      <a:endParaRPr lang="es-ES" dirty="0" smtClean="0">
                        <a:solidFill>
                          <a:srgbClr val="FF0000"/>
                        </a:solidFill>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lang="es-ES_tradnl" sz="800" b="0" u="sng" baseline="0" dirty="0" smtClean="0">
                        <a:solidFill>
                          <a:srgbClr val="0000FF"/>
                        </a:solidFill>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baseline="0" dirty="0" smtClean="0">
                          <a:solidFill>
                            <a:srgbClr val="0000FF"/>
                          </a:solidFill>
                        </a:rPr>
                        <a:t>Fondo de Comercio</a:t>
                      </a:r>
                      <a:r>
                        <a:rPr lang="es-ES_tradnl" sz="1800" b="0" u="none" baseline="0" dirty="0" smtClean="0">
                          <a:solidFill>
                            <a:srgbClr val="0000FF"/>
                          </a:solidFill>
                        </a:rPr>
                        <a:t> (</a:t>
                      </a:r>
                      <a:r>
                        <a:rPr lang="es-ES_tradnl" sz="1800" b="1" u="none" baseline="0" dirty="0" smtClean="0">
                          <a:solidFill>
                            <a:srgbClr val="0000FF"/>
                          </a:solidFill>
                        </a:rPr>
                        <a:t>204</a:t>
                      </a:r>
                      <a:r>
                        <a:rPr lang="es-ES_tradnl" sz="1800" b="0" u="none" baseline="0" dirty="0" smtClean="0">
                          <a:solidFill>
                            <a:srgbClr val="0000FF"/>
                          </a:solidFill>
                        </a:rPr>
                        <a:t>): </a:t>
                      </a:r>
                      <a:r>
                        <a:rPr lang="es-ES_tradnl" sz="1800" b="1" u="none" baseline="0" dirty="0" smtClean="0">
                          <a:solidFill>
                            <a:srgbClr val="0000FF"/>
                          </a:solidFill>
                        </a:rPr>
                        <a:t>5%</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baseline="0" dirty="0" smtClean="0">
                          <a:solidFill>
                            <a:srgbClr val="0000FF"/>
                          </a:solidFill>
                        </a:rPr>
                        <a:t>Aplicaciones Informáticas</a:t>
                      </a:r>
                      <a:r>
                        <a:rPr lang="es-ES_tradnl" sz="1800" b="1" baseline="0" dirty="0" smtClean="0">
                          <a:solidFill>
                            <a:srgbClr val="0000FF"/>
                          </a:solidFill>
                        </a:rPr>
                        <a:t>  (206) </a:t>
                      </a:r>
                      <a:r>
                        <a:rPr lang="es-ES_tradnl" sz="1800" b="0" u="sng" baseline="0" dirty="0" smtClean="0">
                          <a:solidFill>
                            <a:srgbClr val="0000FF"/>
                          </a:solidFill>
                        </a:rPr>
                        <a:t>sin V.U.</a:t>
                      </a:r>
                      <a:r>
                        <a:rPr lang="es-ES_tradnl" sz="1800" b="0" baseline="0" dirty="0" smtClean="0">
                          <a:solidFill>
                            <a:srgbClr val="0000FF"/>
                          </a:solidFill>
                        </a:rPr>
                        <a:t>: </a:t>
                      </a:r>
                      <a:r>
                        <a:rPr lang="es-ES_tradnl" sz="1800" b="1" baseline="0" dirty="0" smtClean="0">
                          <a:solidFill>
                            <a:srgbClr val="0000FF"/>
                          </a:solidFill>
                        </a:rPr>
                        <a:t>5%</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baseline="0" dirty="0" smtClean="0">
                          <a:solidFill>
                            <a:srgbClr val="0000FF"/>
                          </a:solidFill>
                        </a:rPr>
                        <a:t>Propiedad Industrial</a:t>
                      </a:r>
                      <a:r>
                        <a:rPr lang="es-ES_tradnl" sz="1800" b="1" baseline="0" dirty="0" smtClean="0">
                          <a:solidFill>
                            <a:srgbClr val="0000FF"/>
                          </a:solidFill>
                        </a:rPr>
                        <a:t>  (203) </a:t>
                      </a:r>
                      <a:r>
                        <a:rPr lang="es-ES_tradnl" sz="1800" b="0" u="sng" baseline="0" dirty="0" smtClean="0">
                          <a:solidFill>
                            <a:srgbClr val="0000FF"/>
                          </a:solidFill>
                        </a:rPr>
                        <a:t>sin V.U.</a:t>
                      </a:r>
                      <a:r>
                        <a:rPr lang="es-ES_tradnl" sz="1800" b="0" baseline="0" dirty="0" smtClean="0">
                          <a:solidFill>
                            <a:srgbClr val="0000FF"/>
                          </a:solidFill>
                        </a:rPr>
                        <a:t>:</a:t>
                      </a:r>
                      <a:r>
                        <a:rPr lang="es-ES_tradnl" sz="1800" b="1" baseline="0" dirty="0" smtClean="0">
                          <a:solidFill>
                            <a:srgbClr val="0000FF"/>
                          </a:solidFill>
                        </a:rPr>
                        <a:t>  </a:t>
                      </a:r>
                      <a:r>
                        <a:rPr lang="es-ES_tradnl" sz="1800" b="1" dirty="0" smtClean="0">
                          <a:solidFill>
                            <a:srgbClr val="0000FF"/>
                          </a:solidFill>
                        </a:rPr>
                        <a:t>5%</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0" u="sng" baseline="0" dirty="0" smtClean="0">
                          <a:solidFill>
                            <a:srgbClr val="0000FF"/>
                          </a:solidFill>
                        </a:rPr>
                        <a:t>Demás I.I. sin V.U. definida</a:t>
                      </a:r>
                      <a:r>
                        <a:rPr lang="es-ES_tradnl" sz="1800" b="1" baseline="0" dirty="0" smtClean="0">
                          <a:solidFill>
                            <a:srgbClr val="0000FF"/>
                          </a:solidFill>
                        </a:rPr>
                        <a:t>: 5% </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770625054"/>
                  </a:ext>
                </a:extLst>
              </a:tr>
              <a:tr h="640080">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 b="1" u="sng" dirty="0" smtClean="0">
                          <a:solidFill>
                            <a:srgbClr val="0000FF"/>
                          </a:solidFill>
                        </a:rPr>
                        <a:t>Caso de ERD:</a:t>
                      </a:r>
                      <a:r>
                        <a:rPr lang="es-ES" dirty="0" smtClean="0"/>
                        <a:t> </a:t>
                      </a:r>
                      <a:r>
                        <a:rPr lang="es-ES" b="1" dirty="0" smtClean="0">
                          <a:solidFill>
                            <a:srgbClr val="FF0000"/>
                          </a:solidFill>
                        </a:rPr>
                        <a:t>7,</a:t>
                      </a:r>
                      <a:r>
                        <a:rPr lang="es-ES_tradnl" sz="1800" b="1" dirty="0" smtClean="0">
                          <a:solidFill>
                            <a:srgbClr val="FF0000"/>
                          </a:solidFill>
                        </a:rPr>
                        <a:t>5% a partir de 2016 (antes 1,5% </a:t>
                      </a:r>
                      <a:r>
                        <a:rPr lang="es-ES_tradnl" sz="1800" b="1" dirty="0" err="1" smtClean="0">
                          <a:solidFill>
                            <a:srgbClr val="FF0000"/>
                          </a:solidFill>
                        </a:rPr>
                        <a:t>ó</a:t>
                      </a:r>
                      <a:r>
                        <a:rPr lang="es-ES_tradnl" sz="1800" b="1" baseline="0" dirty="0" smtClean="0">
                          <a:solidFill>
                            <a:srgbClr val="FF0000"/>
                          </a:solidFill>
                        </a:rPr>
                        <a:t> 3%</a:t>
                      </a:r>
                      <a:r>
                        <a:rPr lang="es-ES_tradnl" sz="1800" b="1" dirty="0" smtClean="0">
                          <a:solidFill>
                            <a:srgbClr val="FF0000"/>
                          </a:solidFill>
                        </a:rPr>
                        <a:t>)</a:t>
                      </a:r>
                      <a:endParaRPr lang="es-ES"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440986495"/>
                  </a:ext>
                </a:extLst>
              </a:tr>
            </a:tbl>
          </a:graphicData>
        </a:graphic>
      </p:graphicFrame>
    </p:spTree>
    <p:extLst>
      <p:ext uri="{BB962C8B-B14F-4D97-AF65-F5344CB8AC3E}">
        <p14:creationId xmlns="" xmlns:p14="http://schemas.microsoft.com/office/powerpoint/2010/main" val="1469221334"/>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 Marcador de número de diapositiva"/>
          <p:cNvSpPr>
            <a:spLocks noGrp="1"/>
          </p:cNvSpPr>
          <p:nvPr>
            <p:ph type="sldNum" sz="quarter" idx="12"/>
          </p:nvPr>
        </p:nvSpPr>
        <p:spPr>
          <a:xfrm>
            <a:off x="7620000" y="6400800"/>
            <a:ext cx="2311400" cy="476250"/>
          </a:xfrm>
        </p:spPr>
        <p:txBody>
          <a:bodyPr/>
          <a:lstStyle/>
          <a:p>
            <a:pPr>
              <a:defRPr/>
            </a:pPr>
            <a:fld id="{1DC48905-7227-4016-AFB0-190C0EE55D41}" type="slidenum">
              <a:rPr lang="es-ES_tradnl"/>
              <a:pPr>
                <a:defRPr/>
              </a:pPr>
              <a:t>139</a:t>
            </a:fld>
            <a:endParaRPr lang="es-ES_tradnl" dirty="0"/>
          </a:p>
        </p:txBody>
      </p:sp>
      <p:sp>
        <p:nvSpPr>
          <p:cNvPr id="56323" name="Rectangle 4"/>
          <p:cNvSpPr>
            <a:spLocks noChangeArrowheads="1"/>
          </p:cNvSpPr>
          <p:nvPr/>
        </p:nvSpPr>
        <p:spPr bwMode="auto">
          <a:xfrm>
            <a:off x="0" y="-134938"/>
            <a:ext cx="8874125" cy="668338"/>
          </a:xfrm>
          <a:prstGeom prst="rect">
            <a:avLst/>
          </a:prstGeom>
          <a:noFill/>
          <a:ln w="9525">
            <a:noFill/>
            <a:miter lim="800000"/>
            <a:headEnd/>
            <a:tailEnd/>
          </a:ln>
        </p:spPr>
        <p:txBody>
          <a:bodyPr anchor="ctr" anchorCtr="1"/>
          <a:lstStyle/>
          <a:p>
            <a:pPr marL="742950" indent="-742950">
              <a:buFont typeface="Arial" pitchFamily="34" charset="0"/>
              <a:buAutoNum type="arabicPeriod"/>
            </a:pPr>
            <a:endParaRPr lang="es-ES_tradnl" sz="3600"/>
          </a:p>
        </p:txBody>
      </p:sp>
      <p:sp>
        <p:nvSpPr>
          <p:cNvPr id="56324" name="Text Box 6"/>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marL="742950" indent="-742950" algn="ctr"/>
            <a:r>
              <a:rPr lang="es-ES_tradnl" dirty="0" smtClean="0">
                <a:solidFill>
                  <a:srgbClr val="000066"/>
                </a:solidFill>
              </a:rPr>
              <a:t>COMPARATIVA </a:t>
            </a:r>
            <a:r>
              <a:rPr lang="es-ES_tradnl" b="1" dirty="0" smtClean="0">
                <a:solidFill>
                  <a:srgbClr val="000066"/>
                </a:solidFill>
              </a:rPr>
              <a:t>I.I. [caso general/ERD] </a:t>
            </a:r>
            <a:r>
              <a:rPr lang="es-ES_tradnl" b="1" dirty="0" smtClean="0">
                <a:solidFill>
                  <a:srgbClr val="FF0000"/>
                </a:solidFill>
              </a:rPr>
              <a:t>2014/ 2015/Desde 2016</a:t>
            </a:r>
            <a:endParaRPr lang="es-ES" b="1" dirty="0">
              <a:solidFill>
                <a:srgbClr val="FF0000"/>
              </a:solidFill>
            </a:endParaRPr>
          </a:p>
        </p:txBody>
      </p:sp>
      <p:sp>
        <p:nvSpPr>
          <p:cNvPr id="56341" name="Rectangle 25"/>
          <p:cNvSpPr>
            <a:spLocks noChangeArrowheads="1"/>
          </p:cNvSpPr>
          <p:nvPr/>
        </p:nvSpPr>
        <p:spPr bwMode="auto">
          <a:xfrm>
            <a:off x="2846388" y="1625600"/>
            <a:ext cx="273050" cy="400050"/>
          </a:xfrm>
          <a:prstGeom prst="rect">
            <a:avLst/>
          </a:prstGeom>
          <a:noFill/>
          <a:ln w="9525">
            <a:noFill/>
            <a:miter lim="800000"/>
            <a:headEnd/>
            <a:tailEnd/>
          </a:ln>
        </p:spPr>
        <p:txBody>
          <a:bodyPr wrap="none">
            <a:spAutoFit/>
          </a:bodyPr>
          <a:lstStyle/>
          <a:p>
            <a:r>
              <a:rPr lang="es-ES_tradnl"/>
              <a:t> </a:t>
            </a:r>
          </a:p>
        </p:txBody>
      </p:sp>
      <p:sp>
        <p:nvSpPr>
          <p:cNvPr id="56342" name="12 Rectángulo"/>
          <p:cNvSpPr>
            <a:spLocks noChangeArrowheads="1"/>
          </p:cNvSpPr>
          <p:nvPr/>
        </p:nvSpPr>
        <p:spPr bwMode="auto">
          <a:xfrm>
            <a:off x="76200" y="-76200"/>
            <a:ext cx="9677400" cy="523220"/>
          </a:xfrm>
          <a:prstGeom prst="rect">
            <a:avLst/>
          </a:prstGeom>
          <a:noFill/>
          <a:ln w="9525">
            <a:noFill/>
            <a:miter lim="800000"/>
            <a:headEnd/>
            <a:tailEnd/>
          </a:ln>
        </p:spPr>
        <p:txBody>
          <a:bodyPr wrap="square">
            <a:spAutoFit/>
          </a:bodyPr>
          <a:lstStyle/>
          <a:p>
            <a:pPr algn="ctr">
              <a:spcBef>
                <a:spcPct val="50000"/>
              </a:spcBef>
            </a:pPr>
            <a:r>
              <a:rPr lang="es-ES_tradnl" sz="2800" b="1" dirty="0" smtClean="0">
                <a:solidFill>
                  <a:srgbClr val="FFFF66"/>
                </a:solidFill>
                <a:latin typeface="+mn-lt"/>
              </a:rPr>
              <a:t>Arts. 12 y 103 y DT 34ª NLIS</a:t>
            </a:r>
            <a:r>
              <a:rPr lang="es-ES" sz="2800" b="1" dirty="0" smtClean="0">
                <a:solidFill>
                  <a:srgbClr val="FFFF66"/>
                </a:solidFill>
                <a:latin typeface="+mn-lt"/>
              </a:rPr>
              <a:t> </a:t>
            </a:r>
            <a:endParaRPr lang="es-ES" sz="2800" b="1" dirty="0">
              <a:solidFill>
                <a:srgbClr val="FFFF66"/>
              </a:solidFill>
              <a:latin typeface="+mn-lt"/>
            </a:endParaRPr>
          </a:p>
        </p:txBody>
      </p:sp>
      <p:graphicFrame>
        <p:nvGraphicFramePr>
          <p:cNvPr id="15" name="14 Tabla"/>
          <p:cNvGraphicFramePr>
            <a:graphicFrameLocks noGrp="1"/>
          </p:cNvGraphicFramePr>
          <p:nvPr>
            <p:extLst>
              <p:ext uri="{D42A27DB-BD31-4B8C-83A1-F6EECF244321}">
                <p14:modId xmlns="" xmlns:p14="http://schemas.microsoft.com/office/powerpoint/2010/main" val="3420053532"/>
              </p:ext>
            </p:extLst>
          </p:nvPr>
        </p:nvGraphicFramePr>
        <p:xfrm>
          <a:off x="152400" y="1051558"/>
          <a:ext cx="9601200" cy="5440682"/>
        </p:xfrm>
        <a:graphic>
          <a:graphicData uri="http://schemas.openxmlformats.org/drawingml/2006/table">
            <a:tbl>
              <a:tblPr firstRow="1" bandRow="1">
                <a:tableStyleId>{7DF18680-E054-41AD-8BC1-D1AEF772440D}</a:tableStyleId>
              </a:tblPr>
              <a:tblGrid>
                <a:gridCol w="3505200">
                  <a:extLst>
                    <a:ext uri="{9D8B030D-6E8A-4147-A177-3AD203B41FA5}">
                      <a16:colId xmlns="" xmlns:a16="http://schemas.microsoft.com/office/drawing/2014/main" val="20000"/>
                    </a:ext>
                  </a:extLst>
                </a:gridCol>
                <a:gridCol w="2209800">
                  <a:extLst>
                    <a:ext uri="{9D8B030D-6E8A-4147-A177-3AD203B41FA5}">
                      <a16:colId xmlns="" xmlns:a16="http://schemas.microsoft.com/office/drawing/2014/main" val="20001"/>
                    </a:ext>
                  </a:extLst>
                </a:gridCol>
                <a:gridCol w="1981200">
                  <a:extLst>
                    <a:ext uri="{9D8B030D-6E8A-4147-A177-3AD203B41FA5}">
                      <a16:colId xmlns="" xmlns:a16="http://schemas.microsoft.com/office/drawing/2014/main" val="20002"/>
                    </a:ext>
                  </a:extLst>
                </a:gridCol>
                <a:gridCol w="1905000">
                  <a:extLst>
                    <a:ext uri="{9D8B030D-6E8A-4147-A177-3AD203B41FA5}">
                      <a16:colId xmlns="" xmlns:a16="http://schemas.microsoft.com/office/drawing/2014/main" val="20003"/>
                    </a:ext>
                  </a:extLst>
                </a:gridCol>
              </a:tblGrid>
              <a:tr h="472439">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CONCEPTOS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indent="-342900" algn="ctr">
                        <a:buFont typeface="Wingdings" pitchFamily="2" charset="2"/>
                        <a:buNone/>
                      </a:pPr>
                      <a:r>
                        <a:rPr lang="es-ES_tradnl" sz="2000" b="1" dirty="0" smtClean="0">
                          <a:solidFill>
                            <a:schemeClr val="tx1"/>
                          </a:solidFill>
                          <a:effectLst>
                            <a:outerShdw blurRad="38100" dist="38100" dir="2700000" algn="tl">
                              <a:srgbClr val="000000">
                                <a:alpha val="43137"/>
                              </a:srgbClr>
                            </a:outerShdw>
                          </a:effectLst>
                        </a:rPr>
                        <a:t>2012 a 2014</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2000" b="1" dirty="0" smtClean="0">
                          <a:solidFill>
                            <a:schemeClr val="tx1"/>
                          </a:solidFill>
                          <a:effectLst>
                            <a:outerShdw blurRad="38100" dist="38100" dir="2700000" algn="tl">
                              <a:srgbClr val="000000">
                                <a:alpha val="43137"/>
                              </a:srgbClr>
                            </a:outerShdw>
                          </a:effectLst>
                        </a:rPr>
                        <a:t>2015</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2000" b="1" dirty="0" smtClean="0">
                          <a:solidFill>
                            <a:schemeClr val="tx1"/>
                          </a:solidFill>
                          <a:effectLst>
                            <a:outerShdw blurRad="38100" dist="38100" dir="2700000" algn="tl">
                              <a:srgbClr val="000000">
                                <a:alpha val="43137"/>
                              </a:srgbClr>
                            </a:outerShdw>
                          </a:effectLst>
                        </a:rPr>
                        <a:t>Desde 2016</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18159">
                <a:tc gridSpan="4">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Caso General </a:t>
                      </a:r>
                      <a:r>
                        <a:rPr lang="es-ES_tradnl" sz="2000" b="1" dirty="0" smtClean="0">
                          <a:solidFill>
                            <a:schemeClr val="tx1"/>
                          </a:solidFill>
                          <a:effectLst>
                            <a:outerShdw blurRad="38100" dist="38100" dir="2700000" algn="tl">
                              <a:srgbClr val="000000">
                                <a:alpha val="43137"/>
                              </a:srgbClr>
                            </a:outerShdw>
                          </a:effectLst>
                        </a:rPr>
                        <a:t>(art. 12 LIS y DT 34ª LIS para 2015)</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hMerge="1">
                  <a:txBody>
                    <a:bodyPr/>
                    <a:lstStyle/>
                    <a:p>
                      <a:pPr algn="ct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33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II vida definida</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r>
                        <a:rPr lang="es-ES_tradnl" b="1" dirty="0" smtClean="0">
                          <a:solidFill>
                            <a:srgbClr val="0000FF"/>
                          </a:solidFill>
                        </a:rPr>
                        <a:t>Durante vida </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b="1" dirty="0" smtClean="0">
                          <a:solidFill>
                            <a:srgbClr val="0000FF"/>
                          </a:solidFill>
                        </a:rPr>
                        <a:t>Durante vida </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b="1" dirty="0" smtClean="0">
                          <a:solidFill>
                            <a:srgbClr val="0000FF"/>
                          </a:solidFill>
                        </a:rPr>
                        <a:t>Durante vida </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457202">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II vida no definida</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lang="es-ES_tradnl" b="1" dirty="0" smtClean="0">
                          <a:solidFill>
                            <a:srgbClr val="0000FF"/>
                          </a:solidFill>
                        </a:rPr>
                        <a:t>2%</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b="1" dirty="0" smtClean="0">
                          <a:solidFill>
                            <a:srgbClr val="0000FF"/>
                          </a:solidFill>
                        </a:rPr>
                        <a:t>2%</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b="1" dirty="0" smtClean="0">
                          <a:solidFill>
                            <a:srgbClr val="0000FF"/>
                          </a:solidFill>
                        </a:rPr>
                        <a:t>5%</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57202">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Fondo de Comercio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r>
                        <a:rPr lang="es-ES_tradnl" b="1" dirty="0" smtClean="0">
                          <a:solidFill>
                            <a:srgbClr val="0000FF"/>
                          </a:solidFill>
                        </a:rPr>
                        <a:t>1%</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b="1" dirty="0" smtClean="0">
                          <a:solidFill>
                            <a:srgbClr val="0000FF"/>
                          </a:solidFill>
                        </a:rPr>
                        <a:t>1%</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b="1" dirty="0" smtClean="0">
                          <a:solidFill>
                            <a:srgbClr val="0000FF"/>
                          </a:solidFill>
                        </a:rPr>
                        <a:t>5%</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1234440">
                <a:tc gridSpan="4">
                  <a:txBody>
                    <a:bodyPr/>
                    <a:lstStyle/>
                    <a:p>
                      <a:pPr marL="342900" indent="-342900" algn="ctr">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Caso de </a:t>
                      </a:r>
                      <a:r>
                        <a:rPr lang="es-ES_tradnl" sz="2000" b="1" u="sng" dirty="0" smtClean="0">
                          <a:solidFill>
                            <a:srgbClr val="FFFF00"/>
                          </a:solidFill>
                          <a:effectLst>
                            <a:outerShdw blurRad="38100" dist="38100" dir="2700000" algn="tl">
                              <a:srgbClr val="000000">
                                <a:alpha val="43137"/>
                              </a:srgbClr>
                            </a:outerShdw>
                          </a:effectLst>
                        </a:rPr>
                        <a:t>ERD</a:t>
                      </a:r>
                      <a:r>
                        <a:rPr lang="es-ES_tradnl" sz="2000" b="1" dirty="0" smtClean="0">
                          <a:solidFill>
                            <a:srgbClr val="FFFF00"/>
                          </a:solidFill>
                          <a:effectLst>
                            <a:outerShdw blurRad="38100" dist="38100" dir="2700000" algn="tl">
                              <a:srgbClr val="000000">
                                <a:alpha val="43137"/>
                              </a:srgbClr>
                            </a:outerShdw>
                          </a:effectLst>
                        </a:rPr>
                        <a:t>:  (art. 103 LIS) cumpliendo requisitos:</a:t>
                      </a:r>
                    </a:p>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Aceleración Amortización</a:t>
                      </a:r>
                    </a:p>
                    <a:p>
                      <a:pPr marL="342900" indent="-342900">
                        <a:buFont typeface="Wingdings" pitchFamily="2" charset="2"/>
                        <a:buChar char="v"/>
                      </a:pPr>
                      <a:r>
                        <a:rPr lang="es-ES_tradnl" sz="2000" b="1" u="sng" dirty="0" smtClean="0">
                          <a:solidFill>
                            <a:srgbClr val="FFFF99"/>
                          </a:solidFill>
                        </a:rPr>
                        <a:t>I. Intangible Afectos: </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5"/>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II vida definida</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r>
                        <a:rPr lang="es-ES_tradnl" b="1" dirty="0" smtClean="0">
                          <a:solidFill>
                            <a:srgbClr val="0000FF"/>
                          </a:solidFill>
                        </a:rPr>
                        <a:t>10% x 1,5 = </a:t>
                      </a:r>
                      <a:r>
                        <a:rPr lang="es-ES_tradnl" b="1" dirty="0" smtClean="0">
                          <a:solidFill>
                            <a:srgbClr val="FF0000"/>
                          </a:solidFill>
                        </a:rPr>
                        <a:t>15%</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a:txBody>
                    <a:bodyPr/>
                    <a:lstStyle/>
                    <a:p>
                      <a:pPr algn="ctr"/>
                      <a:r>
                        <a:rPr lang="es-ES_tradnl" b="1" dirty="0" smtClean="0">
                          <a:solidFill>
                            <a:srgbClr val="0000FF"/>
                          </a:solidFill>
                        </a:rPr>
                        <a:t>vida útil</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a:txBody>
                    <a:bodyPr/>
                    <a:lstStyle/>
                    <a:p>
                      <a:pPr algn="ctr"/>
                      <a:r>
                        <a:rPr lang="es-ES_tradnl" b="1" dirty="0" smtClean="0">
                          <a:solidFill>
                            <a:srgbClr val="0000FF"/>
                          </a:solidFill>
                        </a:rPr>
                        <a:t>vida útil</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6"/>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II vida no definida</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b="1" dirty="0" smtClean="0">
                          <a:solidFill>
                            <a:srgbClr val="0000FF"/>
                          </a:solidFill>
                        </a:rPr>
                        <a:t>2% </a:t>
                      </a:r>
                      <a:r>
                        <a:rPr lang="es-ES_tradnl" b="1" baseline="0" dirty="0" smtClean="0">
                          <a:solidFill>
                            <a:srgbClr val="0000FF"/>
                          </a:solidFill>
                          <a:effectLst/>
                        </a:rPr>
                        <a:t>x 1,5 = </a:t>
                      </a:r>
                      <a:r>
                        <a:rPr lang="es-ES_tradnl" b="1" baseline="0" dirty="0" smtClean="0">
                          <a:solidFill>
                            <a:srgbClr val="FF0000"/>
                          </a:solidFill>
                          <a:effectLst/>
                        </a:rPr>
                        <a:t>3%</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b="1" dirty="0" smtClean="0">
                          <a:solidFill>
                            <a:srgbClr val="0000FF"/>
                          </a:solidFill>
                        </a:rPr>
                        <a:t>2% </a:t>
                      </a:r>
                      <a:r>
                        <a:rPr lang="es-ES_tradnl" b="1" baseline="0" dirty="0" smtClean="0">
                          <a:solidFill>
                            <a:srgbClr val="0000FF"/>
                          </a:solidFill>
                          <a:effectLst/>
                        </a:rPr>
                        <a:t>x 1,5 = </a:t>
                      </a:r>
                      <a:r>
                        <a:rPr lang="es-ES_tradnl" b="1" baseline="0" dirty="0" smtClean="0">
                          <a:solidFill>
                            <a:srgbClr val="FF0000"/>
                          </a:solidFill>
                          <a:effectLst/>
                        </a:rPr>
                        <a:t>3%</a:t>
                      </a:r>
                      <a:endParaRPr lang="es-ES_tradnl" b="1" dirty="0" smtClean="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FF"/>
                          </a:solidFill>
                          <a:effectLst/>
                        </a:rPr>
                        <a:t>5% </a:t>
                      </a:r>
                      <a:r>
                        <a:rPr lang="es-ES_tradnl" b="1" baseline="0" dirty="0" smtClean="0">
                          <a:solidFill>
                            <a:srgbClr val="0000FF"/>
                          </a:solidFill>
                          <a:effectLst/>
                        </a:rPr>
                        <a:t>x 1,5 = </a:t>
                      </a:r>
                      <a:r>
                        <a:rPr lang="es-ES_tradnl" b="1" baseline="0" dirty="0" smtClean="0">
                          <a:solidFill>
                            <a:srgbClr val="FF0000"/>
                          </a:solidFill>
                          <a:effectLst/>
                        </a:rPr>
                        <a:t>7,5%</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7"/>
                  </a:ext>
                </a:extLst>
              </a:tr>
              <a:tr h="54864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Fondo de Comercio</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FF"/>
                          </a:solidFill>
                        </a:rPr>
                        <a:t>1% </a:t>
                      </a:r>
                      <a:r>
                        <a:rPr lang="es-ES_tradnl" b="1" baseline="0" dirty="0" smtClean="0">
                          <a:solidFill>
                            <a:srgbClr val="0000FF"/>
                          </a:solidFill>
                          <a:effectLst/>
                        </a:rPr>
                        <a:t>x 1,5 = </a:t>
                      </a:r>
                      <a:r>
                        <a:rPr lang="es-ES_tradnl" b="1" baseline="0" dirty="0" smtClean="0">
                          <a:solidFill>
                            <a:srgbClr val="FF0000"/>
                          </a:solidFill>
                          <a:effectLst/>
                        </a:rPr>
                        <a:t>1,5%</a:t>
                      </a:r>
                      <a:endParaRPr lang="es-ES_tradnl"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FF"/>
                          </a:solidFill>
                        </a:rPr>
                        <a:t>1% </a:t>
                      </a:r>
                      <a:r>
                        <a:rPr lang="es-ES_tradnl" b="1" baseline="0" dirty="0" smtClean="0">
                          <a:solidFill>
                            <a:srgbClr val="0000FF"/>
                          </a:solidFill>
                          <a:effectLst/>
                        </a:rPr>
                        <a:t>x 1,5 = </a:t>
                      </a:r>
                      <a:r>
                        <a:rPr lang="es-ES_tradnl" b="1" baseline="0" dirty="0" smtClean="0">
                          <a:solidFill>
                            <a:srgbClr val="FF0000"/>
                          </a:solidFill>
                          <a:effectLst/>
                        </a:rPr>
                        <a:t>1,5%</a:t>
                      </a:r>
                      <a:endParaRPr lang="es-ES_tradnl"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FF"/>
                          </a:solidFill>
                          <a:effectLst/>
                        </a:rPr>
                        <a:t>5% </a:t>
                      </a:r>
                      <a:r>
                        <a:rPr lang="es-ES_tradnl" b="1" baseline="0" dirty="0" smtClean="0">
                          <a:solidFill>
                            <a:srgbClr val="0000FF"/>
                          </a:solidFill>
                          <a:effectLst/>
                        </a:rPr>
                        <a:t>x 1,5 = </a:t>
                      </a:r>
                      <a:r>
                        <a:rPr lang="es-ES_tradnl" b="1" baseline="0" dirty="0" smtClean="0">
                          <a:solidFill>
                            <a:srgbClr val="FF0000"/>
                          </a:solidFill>
                          <a:effectLst/>
                        </a:rPr>
                        <a:t>7,5%</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34836059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848600" y="6436995"/>
            <a:ext cx="2133600" cy="476250"/>
          </a:xfrm>
        </p:spPr>
        <p:txBody>
          <a:bodyPr/>
          <a:lstStyle/>
          <a:p>
            <a:pPr>
              <a:defRPr/>
            </a:pPr>
            <a:fld id="{54479640-FEDE-49ED-98DE-395E8EC31C01}" type="slidenum">
              <a:rPr lang="es-ES"/>
              <a:pPr>
                <a:defRPr/>
              </a:pPr>
              <a:t>14</a:t>
            </a:fld>
            <a:endParaRPr lang="es-ES" dirty="0"/>
          </a:p>
        </p:txBody>
      </p:sp>
      <p:graphicFrame>
        <p:nvGraphicFramePr>
          <p:cNvPr id="6" name="5 Tabla"/>
          <p:cNvGraphicFramePr>
            <a:graphicFrameLocks noGrp="1"/>
          </p:cNvGraphicFramePr>
          <p:nvPr>
            <p:extLst>
              <p:ext uri="{D42A27DB-BD31-4B8C-83A1-F6EECF244321}">
                <p14:modId xmlns="" xmlns:p14="http://schemas.microsoft.com/office/powerpoint/2010/main" val="3852141402"/>
              </p:ext>
            </p:extLst>
          </p:nvPr>
        </p:nvGraphicFramePr>
        <p:xfrm>
          <a:off x="228601" y="990600"/>
          <a:ext cx="9525000" cy="5684520"/>
        </p:xfrm>
        <a:graphic>
          <a:graphicData uri="http://schemas.openxmlformats.org/drawingml/2006/table">
            <a:tbl>
              <a:tblPr firstRow="1" bandRow="1">
                <a:tableStyleId>{5C22544A-7EE6-4342-B048-85BDC9FD1C3A}</a:tableStyleId>
              </a:tblPr>
              <a:tblGrid>
                <a:gridCol w="1649472">
                  <a:extLst>
                    <a:ext uri="{9D8B030D-6E8A-4147-A177-3AD203B41FA5}">
                      <a16:colId xmlns="" xmlns:a16="http://schemas.microsoft.com/office/drawing/2014/main" val="20000"/>
                    </a:ext>
                  </a:extLst>
                </a:gridCol>
                <a:gridCol w="7875528">
                  <a:extLst>
                    <a:ext uri="{9D8B030D-6E8A-4147-A177-3AD203B41FA5}">
                      <a16:colId xmlns="" xmlns:a16="http://schemas.microsoft.com/office/drawing/2014/main" val="20001"/>
                    </a:ext>
                  </a:extLst>
                </a:gridCol>
              </a:tblGrid>
              <a:tr h="381000">
                <a:tc>
                  <a:txBody>
                    <a:bodyPr/>
                    <a:lstStyle/>
                    <a:p>
                      <a:pPr algn="just"/>
                      <a:r>
                        <a:rPr lang="es-ES" sz="2000" b="1" dirty="0" smtClean="0">
                          <a:latin typeface="+mn-lt"/>
                          <a:ea typeface="Times New Roman"/>
                        </a:rPr>
                        <a:t>Situaciones</a:t>
                      </a:r>
                      <a:endParaRPr lang="es-ES_tradnl" sz="2000" dirty="0">
                        <a:latin typeface="+mn-lt"/>
                        <a:ea typeface="Times New Roman"/>
                      </a:endParaRPr>
                    </a:p>
                  </a:txBody>
                  <a:tcPr marL="41031" marR="41031"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dirty="0" smtClean="0">
                          <a:solidFill>
                            <a:schemeClr val="tx1"/>
                          </a:solidFill>
                          <a:latin typeface="+mn-lt"/>
                          <a:ea typeface="Times New Roman"/>
                          <a:cs typeface="Arial" pitchFamily="34" charset="0"/>
                        </a:rPr>
                        <a:t>Comentarios</a:t>
                      </a:r>
                      <a:endParaRPr lang="es-ES_tradnl" sz="2000" dirty="0">
                        <a:solidFill>
                          <a:schemeClr val="tx1"/>
                        </a:solidFill>
                        <a:latin typeface="+mn-lt"/>
                        <a:ea typeface="Times New Roman"/>
                        <a:cs typeface="Arial" pitchFamily="34" charset="0"/>
                      </a:endParaRPr>
                    </a:p>
                  </a:txBody>
                  <a:tcPr marL="41031" marR="41031"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914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kern="1200" baseline="0" dirty="0" smtClean="0">
                          <a:solidFill>
                            <a:schemeClr val="tx1"/>
                          </a:solidFill>
                          <a:latin typeface="+mn-lt"/>
                          <a:ea typeface="+mn-ea"/>
                          <a:cs typeface="+mn-cs"/>
                        </a:rPr>
                        <a:t>NIF</a:t>
                      </a:r>
                      <a:r>
                        <a:rPr lang="es-ES_tradnl" sz="2000" b="1" kern="1200" baseline="0" dirty="0" smtClean="0">
                          <a:solidFill>
                            <a:schemeClr val="bg1"/>
                          </a:solidFill>
                          <a:latin typeface="+mn-lt"/>
                          <a:ea typeface="+mn-ea"/>
                          <a:cs typeface="+mn-cs"/>
                        </a:rPr>
                        <a:t> </a:t>
                      </a:r>
                      <a:r>
                        <a:rPr lang="es-ES_tradnl" sz="2000" b="1" kern="1200" baseline="0" dirty="0" smtClean="0">
                          <a:solidFill>
                            <a:srgbClr val="FFFF00"/>
                          </a:solidFill>
                          <a:latin typeface="+mn-lt"/>
                          <a:ea typeface="+mn-ea"/>
                          <a:cs typeface="+mn-cs"/>
                        </a:rPr>
                        <a:t>“J” </a:t>
                      </a:r>
                      <a:r>
                        <a:rPr lang="es-ES_tradnl" sz="2000" b="1" kern="1200" baseline="0" dirty="0" smtClean="0">
                          <a:solidFill>
                            <a:schemeClr val="tx1"/>
                          </a:solidFill>
                          <a:latin typeface="+mn-lt"/>
                          <a:ea typeface="+mn-ea"/>
                          <a:cs typeface="+mn-cs"/>
                        </a:rPr>
                        <a:t>de SC</a:t>
                      </a:r>
                      <a:endParaRPr lang="es-ES" sz="2000" b="1" kern="1200" dirty="0" smtClean="0">
                        <a:solidFill>
                          <a:schemeClr val="tx1"/>
                        </a:solidFill>
                        <a:latin typeface="+mn-lt"/>
                        <a:ea typeface="+mn-ea"/>
                        <a:cs typeface="+mn-cs"/>
                      </a:endParaRPr>
                    </a:p>
                  </a:txBody>
                  <a:tcPr marL="41031" marR="41031"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itchFamily="2" charset="2"/>
                        <a:buChar char="v"/>
                      </a:pPr>
                      <a:r>
                        <a:rPr lang="es-ES_tradnl" sz="1800" kern="1200" baseline="0" dirty="0" smtClean="0">
                          <a:solidFill>
                            <a:srgbClr val="000066"/>
                          </a:solidFill>
                          <a:latin typeface="+mn-lt"/>
                          <a:ea typeface="+mn-ea"/>
                          <a:cs typeface="+mn-cs"/>
                        </a:rPr>
                        <a:t>Si la entidad </a:t>
                      </a:r>
                      <a:r>
                        <a:rPr lang="es-ES_tradnl" sz="1800" b="1" kern="1200" baseline="0" dirty="0" smtClean="0">
                          <a:solidFill>
                            <a:srgbClr val="000066"/>
                          </a:solidFill>
                          <a:latin typeface="+mn-lt"/>
                          <a:ea typeface="+mn-ea"/>
                          <a:cs typeface="+mn-cs"/>
                        </a:rPr>
                        <a:t>se manifiesta como sociedad civil </a:t>
                      </a:r>
                      <a:r>
                        <a:rPr lang="es-ES_tradnl" sz="1800" kern="1200" baseline="0" dirty="0" smtClean="0">
                          <a:solidFill>
                            <a:srgbClr val="000066"/>
                          </a:solidFill>
                          <a:latin typeface="+mn-lt"/>
                          <a:ea typeface="+mn-ea"/>
                          <a:cs typeface="+mn-cs"/>
                        </a:rPr>
                        <a:t>ante la AEAT en el momento de solicitar el NIF (</a:t>
                      </a:r>
                      <a:r>
                        <a:rPr lang="es-ES_tradnl" sz="1800" b="1" kern="1200" baseline="0" dirty="0" smtClean="0">
                          <a:solidFill>
                            <a:srgbClr val="FF0000"/>
                          </a:solidFill>
                          <a:latin typeface="+mn-lt"/>
                          <a:ea typeface="+mn-ea"/>
                          <a:cs typeface="+mn-cs"/>
                        </a:rPr>
                        <a:t>mencionándolo así en el acuerdo de voluntades</a:t>
                      </a:r>
                      <a:r>
                        <a:rPr lang="es-ES_tradnl" sz="1800" kern="1200" baseline="0" dirty="0" smtClean="0">
                          <a:solidFill>
                            <a:srgbClr val="000066"/>
                          </a:solidFill>
                          <a:latin typeface="+mn-lt"/>
                          <a:ea typeface="+mn-ea"/>
                          <a:cs typeface="+mn-cs"/>
                        </a:rPr>
                        <a:t>)</a:t>
                      </a:r>
                      <a:endParaRPr lang="es-ES_tradnl" sz="1600" b="1" i="0" kern="1200" dirty="0" smtClean="0">
                        <a:solidFill>
                          <a:srgbClr val="000066"/>
                        </a:solidFill>
                        <a:latin typeface="+mn-lt"/>
                        <a:ea typeface="+mn-ea"/>
                        <a:cs typeface="+mn-cs"/>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kern="1200" baseline="0" dirty="0" smtClean="0">
                          <a:solidFill>
                            <a:schemeClr val="tx1"/>
                          </a:solidFill>
                          <a:latin typeface="+mn-lt"/>
                          <a:ea typeface="+mn-ea"/>
                          <a:cs typeface="+mn-cs"/>
                        </a:rPr>
                        <a:t>NIF </a:t>
                      </a:r>
                      <a:r>
                        <a:rPr lang="es-ES_tradnl" sz="2000" b="1" kern="1200" baseline="0" dirty="0" smtClean="0">
                          <a:solidFill>
                            <a:srgbClr val="FFFF00"/>
                          </a:solidFill>
                          <a:latin typeface="+mn-lt"/>
                          <a:ea typeface="+mn-ea"/>
                          <a:cs typeface="+mn-cs"/>
                        </a:rPr>
                        <a:t>“E”</a:t>
                      </a:r>
                      <a:endParaRPr lang="es-ES" sz="2000" b="1" kern="1200" dirty="0" smtClean="0">
                        <a:solidFill>
                          <a:srgbClr val="FFFF00"/>
                        </a:solidFill>
                        <a:latin typeface="+mn-lt"/>
                        <a:ea typeface="+mn-ea"/>
                        <a:cs typeface="+mn-cs"/>
                      </a:endParaRPr>
                    </a:p>
                    <a:p>
                      <a:pPr marL="342900" indent="-342900" algn="l">
                        <a:buFont typeface="Wingdings" pitchFamily="2" charset="2"/>
                        <a:buChar char="Ø"/>
                      </a:pPr>
                      <a:endParaRPr lang="es-ES_tradnl" sz="2000" b="1" u="none" kern="1200" baseline="0" dirty="0" smtClean="0">
                        <a:solidFill>
                          <a:schemeClr val="bg1"/>
                        </a:solidFill>
                        <a:effectLst>
                          <a:outerShdw blurRad="38100" dist="38100" dir="2700000" algn="tl">
                            <a:srgbClr val="000000">
                              <a:alpha val="43137"/>
                            </a:srgbClr>
                          </a:outerShdw>
                        </a:effectLst>
                        <a:latin typeface="+mn-lt"/>
                        <a:ea typeface="+mn-ea"/>
                        <a:cs typeface="+mn-cs"/>
                      </a:endParaRPr>
                    </a:p>
                  </a:txBody>
                  <a:tcPr marL="41031" marR="41031"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F0"/>
                    </a:solidFill>
                  </a:tcPr>
                </a:tc>
                <a:tc>
                  <a:txBody>
                    <a:bodyPr/>
                    <a:lstStyle/>
                    <a:p>
                      <a:pPr marL="342900" indent="-342900">
                        <a:buFont typeface="Wingdings" pitchFamily="2" charset="2"/>
                        <a:buChar char="v"/>
                      </a:pPr>
                      <a:r>
                        <a:rPr lang="es-ES_tradnl" sz="1800" kern="1200" baseline="0" dirty="0" smtClean="0">
                          <a:solidFill>
                            <a:srgbClr val="0000FF"/>
                          </a:solidFill>
                          <a:latin typeface="+mn-lt"/>
                          <a:ea typeface="+mn-ea"/>
                          <a:cs typeface="+mn-cs"/>
                        </a:rPr>
                        <a:t>Si la entidad </a:t>
                      </a:r>
                      <a:r>
                        <a:rPr lang="es-ES_tradnl" sz="1800" b="1" u="sng" kern="1200" baseline="0" dirty="0" smtClean="0">
                          <a:solidFill>
                            <a:srgbClr val="0000FF"/>
                          </a:solidFill>
                          <a:latin typeface="+mn-lt"/>
                          <a:ea typeface="+mn-ea"/>
                          <a:cs typeface="+mn-cs"/>
                        </a:rPr>
                        <a:t>no</a:t>
                      </a:r>
                      <a:r>
                        <a:rPr lang="es-ES_tradnl" sz="1800" b="1" kern="1200" baseline="0" dirty="0" smtClean="0">
                          <a:solidFill>
                            <a:srgbClr val="0000FF"/>
                          </a:solidFill>
                          <a:latin typeface="+mn-lt"/>
                          <a:ea typeface="+mn-ea"/>
                          <a:cs typeface="+mn-cs"/>
                        </a:rPr>
                        <a:t> se manifiesta </a:t>
                      </a:r>
                      <a:r>
                        <a:rPr lang="es-ES_tradnl" sz="1800" kern="1200" baseline="0" dirty="0" smtClean="0">
                          <a:solidFill>
                            <a:srgbClr val="0000FF"/>
                          </a:solidFill>
                          <a:latin typeface="+mn-lt"/>
                          <a:ea typeface="+mn-ea"/>
                          <a:cs typeface="+mn-cs"/>
                        </a:rPr>
                        <a:t>como una sociedad civil ante la AEAT en el momento de solicitar el NIF, sino que se manifiesta como cualquier otra entidad sin personalidad jurídica del artículo 35.4 LGT (</a:t>
                      </a:r>
                      <a:r>
                        <a:rPr lang="es-ES_tradnl" sz="1800" b="1" kern="1200" baseline="0" dirty="0" smtClean="0">
                          <a:solidFill>
                            <a:srgbClr val="FF0000"/>
                          </a:solidFill>
                          <a:latin typeface="+mn-lt"/>
                          <a:ea typeface="+mn-ea"/>
                          <a:cs typeface="+mn-cs"/>
                        </a:rPr>
                        <a:t>mencionándolo así en el acuerdo de voluntades</a:t>
                      </a:r>
                      <a:r>
                        <a:rPr lang="es-ES_tradnl" sz="1800" kern="1200" baseline="0" dirty="0" smtClean="0">
                          <a:solidFill>
                            <a:srgbClr val="0000FF"/>
                          </a:solidFill>
                          <a:latin typeface="+mn-lt"/>
                          <a:ea typeface="+mn-ea"/>
                          <a:cs typeface="+mn-cs"/>
                        </a:rPr>
                        <a:t>)</a:t>
                      </a:r>
                      <a:endParaRPr lang="es-ES_tradnl" sz="1800" b="0" u="sng" dirty="0">
                        <a:solidFill>
                          <a:srgbClr val="0000FF"/>
                        </a:solidFill>
                        <a:latin typeface="+mn-lt"/>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48768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kern="1200" baseline="0" dirty="0" smtClean="0">
                          <a:solidFill>
                            <a:schemeClr val="tx1"/>
                          </a:solidFill>
                          <a:latin typeface="+mn-lt"/>
                          <a:ea typeface="+mn-ea"/>
                          <a:cs typeface="+mn-cs"/>
                        </a:rPr>
                        <a:t>NIF</a:t>
                      </a:r>
                      <a:r>
                        <a:rPr lang="es-ES_tradnl" sz="2000" b="1" kern="1200" baseline="0" dirty="0" smtClean="0">
                          <a:solidFill>
                            <a:schemeClr val="bg1"/>
                          </a:solidFill>
                          <a:latin typeface="+mn-lt"/>
                          <a:ea typeface="+mn-ea"/>
                          <a:cs typeface="+mn-cs"/>
                        </a:rPr>
                        <a:t> </a:t>
                      </a:r>
                      <a:r>
                        <a:rPr lang="es-ES_tradnl" sz="2000" b="1" kern="1200" baseline="0" dirty="0" smtClean="0">
                          <a:solidFill>
                            <a:srgbClr val="FFFF00"/>
                          </a:solidFill>
                          <a:latin typeface="+mn-lt"/>
                          <a:ea typeface="+mn-ea"/>
                          <a:cs typeface="+mn-cs"/>
                        </a:rPr>
                        <a:t>“J” </a:t>
                      </a:r>
                      <a:r>
                        <a:rPr lang="es-ES_tradnl" sz="2000" b="1" kern="1200" baseline="0" dirty="0" smtClean="0">
                          <a:solidFill>
                            <a:schemeClr val="tx1"/>
                          </a:solidFill>
                          <a:latin typeface="+mn-lt"/>
                          <a:ea typeface="+mn-ea"/>
                          <a:cs typeface="+mn-cs"/>
                        </a:rPr>
                        <a:t>de SC</a:t>
                      </a:r>
                      <a:endParaRPr lang="es-ES" sz="2000" b="1" kern="1200" dirty="0" smtClean="0">
                        <a:solidFill>
                          <a:schemeClr val="tx1"/>
                        </a:solidFill>
                        <a:latin typeface="+mn-lt"/>
                        <a:ea typeface="+mn-ea"/>
                        <a:cs typeface="+mn-cs"/>
                      </a:endParaRPr>
                    </a:p>
                    <a:p>
                      <a:pPr marL="342900" indent="-342900" algn="l">
                        <a:buFont typeface="Wingdings" pitchFamily="2" charset="2"/>
                        <a:buChar char="q"/>
                      </a:pPr>
                      <a:endParaRPr lang="es-ES" sz="2000" b="1" kern="1200" baseline="0" dirty="0" smtClean="0">
                        <a:solidFill>
                          <a:schemeClr val="tx1"/>
                        </a:solidFill>
                        <a:effectLst>
                          <a:outerShdw blurRad="38100" dist="38100" dir="2700000" algn="tl">
                            <a:srgbClr val="000000">
                              <a:alpha val="43137"/>
                            </a:srgbClr>
                          </a:outerShdw>
                        </a:effectLst>
                        <a:latin typeface="+mn-lt"/>
                        <a:ea typeface="+mn-ea"/>
                        <a:cs typeface="+mn-cs"/>
                      </a:endParaRPr>
                    </a:p>
                  </a:txBody>
                  <a:tcPr marL="41031" marR="41031"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r>
                        <a:rPr lang="es-ES_tradnl" sz="1800" kern="1200" baseline="0" dirty="0" smtClean="0">
                          <a:solidFill>
                            <a:srgbClr val="000066"/>
                          </a:solidFill>
                          <a:latin typeface="+mn-lt"/>
                          <a:ea typeface="+mn-ea"/>
                          <a:cs typeface="+mn-cs"/>
                        </a:rPr>
                        <a:t>Dentro de esta clave se han creado las siguientes </a:t>
                      </a:r>
                      <a:r>
                        <a:rPr lang="es-ES_tradnl" sz="1800" b="1" kern="1200" baseline="0" dirty="0" smtClean="0">
                          <a:solidFill>
                            <a:srgbClr val="000066"/>
                          </a:solidFill>
                          <a:latin typeface="+mn-lt"/>
                          <a:ea typeface="+mn-ea"/>
                          <a:cs typeface="+mn-cs"/>
                        </a:rPr>
                        <a:t>nuevas Subclaves que </a:t>
                      </a:r>
                      <a:r>
                        <a:rPr lang="es-ES_tradnl" sz="1800" kern="1200" baseline="0" dirty="0" smtClean="0">
                          <a:solidFill>
                            <a:srgbClr val="000066"/>
                          </a:solidFill>
                          <a:latin typeface="+mn-lt"/>
                          <a:ea typeface="+mn-ea"/>
                          <a:cs typeface="+mn-cs"/>
                        </a:rPr>
                        <a:t>informarán sobre la tributación que es aplicable en cada caso:</a:t>
                      </a:r>
                    </a:p>
                    <a:p>
                      <a:pPr marL="342900" indent="-342900">
                        <a:buFont typeface="Wingdings" panose="05000000000000000000" pitchFamily="2" charset="2"/>
                        <a:buChar char="§"/>
                      </a:pPr>
                      <a:r>
                        <a:rPr lang="es-ES_tradnl" sz="1800" b="1" kern="1200" baseline="0" dirty="0" smtClean="0">
                          <a:solidFill>
                            <a:srgbClr val="FF0000"/>
                          </a:solidFill>
                          <a:latin typeface="+mn-lt"/>
                          <a:ea typeface="+mn-ea"/>
                          <a:cs typeface="+mn-cs"/>
                        </a:rPr>
                        <a:t>76 Sociedad civil </a:t>
                      </a:r>
                      <a:r>
                        <a:rPr lang="es-ES_tradnl" sz="1800" b="1" u="sng" kern="1200" baseline="0" dirty="0" smtClean="0">
                          <a:solidFill>
                            <a:srgbClr val="FF0000"/>
                          </a:solidFill>
                          <a:latin typeface="+mn-lt"/>
                          <a:ea typeface="+mn-ea"/>
                          <a:cs typeface="+mn-cs"/>
                        </a:rPr>
                        <a:t>con</a:t>
                      </a:r>
                      <a:r>
                        <a:rPr lang="es-ES_tradnl" sz="1800" b="1" kern="1200" baseline="0" dirty="0" smtClean="0">
                          <a:solidFill>
                            <a:srgbClr val="FF0000"/>
                          </a:solidFill>
                          <a:latin typeface="+mn-lt"/>
                          <a:ea typeface="+mn-ea"/>
                          <a:cs typeface="+mn-cs"/>
                        </a:rPr>
                        <a:t> objeto mercantil (sujeta a IS)</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kern="1200" baseline="0" dirty="0" smtClean="0">
                          <a:solidFill>
                            <a:srgbClr val="000066"/>
                          </a:solidFill>
                          <a:latin typeface="+mn-lt"/>
                          <a:ea typeface="+mn-ea"/>
                          <a:cs typeface="+mn-cs"/>
                        </a:rPr>
                        <a:t>37 Sociedad civil </a:t>
                      </a:r>
                      <a:r>
                        <a:rPr lang="es-ES_tradnl" sz="1800" b="1" u="sng" kern="1200" baseline="0" dirty="0" smtClean="0">
                          <a:solidFill>
                            <a:srgbClr val="000066"/>
                          </a:solidFill>
                          <a:latin typeface="+mn-lt"/>
                          <a:ea typeface="+mn-ea"/>
                          <a:cs typeface="+mn-cs"/>
                        </a:rPr>
                        <a:t>sin</a:t>
                      </a:r>
                      <a:r>
                        <a:rPr lang="es-ES_tradnl" sz="1800" kern="1200" baseline="0" dirty="0" smtClean="0">
                          <a:solidFill>
                            <a:srgbClr val="000066"/>
                          </a:solidFill>
                          <a:latin typeface="+mn-lt"/>
                          <a:ea typeface="+mn-ea"/>
                          <a:cs typeface="+mn-cs"/>
                        </a:rPr>
                        <a:t> objeto mercantil </a:t>
                      </a:r>
                      <a:r>
                        <a:rPr lang="es-ES_tradnl" sz="1800" kern="1200" baseline="0" dirty="0" smtClean="0">
                          <a:solidFill>
                            <a:srgbClr val="0000FF"/>
                          </a:solidFill>
                          <a:latin typeface="+mn-lt"/>
                          <a:ea typeface="+mn-ea"/>
                          <a:cs typeface="+mn-cs"/>
                        </a:rPr>
                        <a:t>(</a:t>
                      </a:r>
                      <a:r>
                        <a:rPr lang="es-ES" sz="1800" b="0" dirty="0" smtClean="0">
                          <a:solidFill>
                            <a:srgbClr val="0000FF"/>
                          </a:solidFill>
                          <a:effectLst/>
                          <a:latin typeface="+mn-lt"/>
                          <a:ea typeface="Times New Roman"/>
                        </a:rPr>
                        <a:t>Tributan</a:t>
                      </a:r>
                      <a:r>
                        <a:rPr lang="es-ES" sz="1800" b="0" baseline="0" dirty="0" smtClean="0">
                          <a:solidFill>
                            <a:srgbClr val="0000FF"/>
                          </a:solidFill>
                          <a:effectLst/>
                          <a:latin typeface="+mn-lt"/>
                          <a:ea typeface="Times New Roman"/>
                        </a:rPr>
                        <a:t> en </a:t>
                      </a:r>
                      <a:r>
                        <a:rPr lang="es-ES" sz="1800" b="1" baseline="0" dirty="0" smtClean="0">
                          <a:solidFill>
                            <a:srgbClr val="0000FF"/>
                          </a:solidFill>
                          <a:effectLst/>
                          <a:latin typeface="+mn-lt"/>
                          <a:ea typeface="Times New Roman"/>
                        </a:rPr>
                        <a:t>IRPF</a:t>
                      </a:r>
                      <a:r>
                        <a:rPr lang="es-ES" sz="1800" b="0" baseline="0" dirty="0" smtClean="0">
                          <a:solidFill>
                            <a:srgbClr val="0000FF"/>
                          </a:solidFill>
                          <a:effectLst/>
                          <a:latin typeface="+mn-lt"/>
                          <a:ea typeface="Times New Roman"/>
                        </a:rPr>
                        <a:t> en el régimen de Atribución de rentas</a:t>
                      </a:r>
                      <a:r>
                        <a:rPr lang="es-ES_tradnl" sz="1800" b="0" kern="1200" baseline="0" dirty="0" smtClean="0">
                          <a:solidFill>
                            <a:srgbClr val="0000FF"/>
                          </a:solidFill>
                          <a:effectLst/>
                          <a:latin typeface="+mn-lt"/>
                          <a:ea typeface="+mn-ea"/>
                          <a:cs typeface="+mn-cs"/>
                        </a:rPr>
                        <a:t>)</a:t>
                      </a:r>
                    </a:p>
                    <a:p>
                      <a:pPr marL="342900" indent="-342900">
                        <a:buFont typeface="Wingdings" panose="05000000000000000000" pitchFamily="2" charset="2"/>
                        <a:buChar char="§"/>
                      </a:pPr>
                      <a:r>
                        <a:rPr lang="es-ES_tradnl" sz="1800" kern="1200" baseline="0" dirty="0" smtClean="0">
                          <a:solidFill>
                            <a:srgbClr val="000066"/>
                          </a:solidFill>
                          <a:latin typeface="+mn-lt"/>
                          <a:ea typeface="+mn-ea"/>
                          <a:cs typeface="+mn-cs"/>
                        </a:rPr>
                        <a:t>75 Sociedad civil </a:t>
                      </a:r>
                      <a:r>
                        <a:rPr lang="es-ES_tradnl" sz="1800" b="1" u="sng" kern="1200" baseline="0" dirty="0" smtClean="0">
                          <a:solidFill>
                            <a:srgbClr val="000066"/>
                          </a:solidFill>
                          <a:latin typeface="+mn-lt"/>
                          <a:ea typeface="+mn-ea"/>
                          <a:cs typeface="+mn-cs"/>
                        </a:rPr>
                        <a:t>profesional</a:t>
                      </a:r>
                      <a:r>
                        <a:rPr lang="es-ES_tradnl" sz="1800" b="1" kern="1200" baseline="0" dirty="0" smtClean="0">
                          <a:solidFill>
                            <a:srgbClr val="000066"/>
                          </a:solidFill>
                          <a:latin typeface="+mn-lt"/>
                          <a:ea typeface="+mn-ea"/>
                          <a:cs typeface="+mn-cs"/>
                        </a:rPr>
                        <a:t> </a:t>
                      </a:r>
                      <a:r>
                        <a:rPr lang="es-ES_tradnl" sz="1800" kern="1200" baseline="0" dirty="0" smtClean="0">
                          <a:solidFill>
                            <a:srgbClr val="0000FF"/>
                          </a:solidFill>
                          <a:latin typeface="+mn-lt"/>
                          <a:ea typeface="+mn-ea"/>
                          <a:cs typeface="+mn-cs"/>
                        </a:rPr>
                        <a:t>(</a:t>
                      </a:r>
                      <a:r>
                        <a:rPr lang="es-ES" sz="1800" b="0" dirty="0" smtClean="0">
                          <a:solidFill>
                            <a:srgbClr val="0000FF"/>
                          </a:solidFill>
                          <a:effectLst/>
                          <a:latin typeface="+mn-lt"/>
                          <a:ea typeface="Times New Roman"/>
                        </a:rPr>
                        <a:t>Tributan</a:t>
                      </a:r>
                      <a:r>
                        <a:rPr lang="es-ES" sz="1800" b="0" baseline="0" dirty="0" smtClean="0">
                          <a:solidFill>
                            <a:srgbClr val="0000FF"/>
                          </a:solidFill>
                          <a:effectLst/>
                          <a:latin typeface="+mn-lt"/>
                          <a:ea typeface="Times New Roman"/>
                        </a:rPr>
                        <a:t> en </a:t>
                      </a:r>
                      <a:r>
                        <a:rPr lang="es-ES" sz="1800" b="1" baseline="0" dirty="0" smtClean="0">
                          <a:solidFill>
                            <a:srgbClr val="0000FF"/>
                          </a:solidFill>
                          <a:effectLst/>
                          <a:latin typeface="+mn-lt"/>
                          <a:ea typeface="Times New Roman"/>
                        </a:rPr>
                        <a:t>IRPF</a:t>
                      </a:r>
                      <a:r>
                        <a:rPr lang="es-ES" sz="1800" b="0" baseline="0" dirty="0" smtClean="0">
                          <a:solidFill>
                            <a:srgbClr val="0000FF"/>
                          </a:solidFill>
                          <a:effectLst/>
                          <a:latin typeface="+mn-lt"/>
                          <a:ea typeface="Times New Roman"/>
                        </a:rPr>
                        <a:t> en el régimen de Atribución de rentas</a:t>
                      </a:r>
                      <a:r>
                        <a:rPr lang="es-ES_tradnl" sz="1800" b="0" kern="1200" baseline="0" dirty="0" smtClean="0">
                          <a:solidFill>
                            <a:srgbClr val="0000FF"/>
                          </a:solidFill>
                          <a:effectLst/>
                          <a:latin typeface="+mn-lt"/>
                          <a:ea typeface="+mn-ea"/>
                          <a:cs typeface="+mn-cs"/>
                        </a:rPr>
                        <a:t>)</a:t>
                      </a:r>
                      <a:endParaRPr lang="es-ES_tradnl" sz="1800" b="1" u="none" dirty="0">
                        <a:solidFill>
                          <a:srgbClr val="000066"/>
                        </a:solidFill>
                        <a:latin typeface="+mn-lt"/>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1188720">
                <a:tc gridSpan="2">
                  <a:txBody>
                    <a:bodyPr/>
                    <a:lstStyle/>
                    <a:p>
                      <a:pPr marL="342900" indent="-342900">
                        <a:buFont typeface="Wingdings" pitchFamily="2" charset="2"/>
                        <a:buChar char="§"/>
                      </a:pPr>
                      <a:r>
                        <a:rPr lang="es-ES_tradnl" sz="1800" kern="1200" baseline="0" dirty="0" smtClean="0">
                          <a:solidFill>
                            <a:srgbClr val="0000FF"/>
                          </a:solidFill>
                          <a:latin typeface="+mn-lt"/>
                          <a:ea typeface="+mn-ea"/>
                          <a:cs typeface="+mn-cs"/>
                        </a:rPr>
                        <a:t>Hay que matizar que según el criterio </a:t>
                      </a:r>
                      <a:r>
                        <a:rPr lang="es-ES_tradnl" sz="1800" b="1" kern="1200" baseline="0" dirty="0" smtClean="0">
                          <a:solidFill>
                            <a:srgbClr val="0000FF"/>
                          </a:solidFill>
                          <a:latin typeface="+mn-lt"/>
                          <a:ea typeface="+mn-ea"/>
                          <a:cs typeface="+mn-cs"/>
                        </a:rPr>
                        <a:t>ratificado por la Dirección General de Tributos se entenderá como </a:t>
                      </a:r>
                      <a:r>
                        <a:rPr lang="es-ES_tradnl" sz="1800" b="1" u="sng" kern="1200" baseline="0" dirty="0" smtClean="0">
                          <a:solidFill>
                            <a:srgbClr val="0000FF"/>
                          </a:solidFill>
                          <a:latin typeface="+mn-lt"/>
                          <a:ea typeface="+mn-ea"/>
                          <a:cs typeface="+mn-cs"/>
                        </a:rPr>
                        <a:t>carácter profesional </a:t>
                      </a:r>
                      <a:r>
                        <a:rPr lang="es-ES_tradnl" sz="1800" b="1" kern="1200" baseline="0" dirty="0" smtClean="0">
                          <a:solidFill>
                            <a:srgbClr val="0000FF"/>
                          </a:solidFill>
                          <a:latin typeface="+mn-lt"/>
                          <a:ea typeface="+mn-ea"/>
                          <a:cs typeface="+mn-cs"/>
                        </a:rPr>
                        <a:t>exclusivamente las actividades </a:t>
                      </a:r>
                      <a:r>
                        <a:rPr lang="es-ES_tradnl" sz="1800" kern="1200" baseline="0" dirty="0" smtClean="0">
                          <a:solidFill>
                            <a:srgbClr val="0000FF"/>
                          </a:solidFill>
                          <a:latin typeface="+mn-lt"/>
                          <a:ea typeface="+mn-ea"/>
                          <a:cs typeface="+mn-cs"/>
                        </a:rPr>
                        <a:t>desarrolladas por las sociedades civiles profesionales constituidas </a:t>
                      </a:r>
                      <a:r>
                        <a:rPr lang="es-ES_tradnl" sz="1800" b="1" u="sng" kern="1200" baseline="0" dirty="0" smtClean="0">
                          <a:solidFill>
                            <a:srgbClr val="0000FF"/>
                          </a:solidFill>
                          <a:latin typeface="+mn-lt"/>
                          <a:ea typeface="+mn-ea"/>
                          <a:cs typeface="+mn-cs"/>
                        </a:rPr>
                        <a:t>al amparo de la Ley 2/2007</a:t>
                      </a:r>
                      <a:r>
                        <a:rPr lang="es-ES_tradnl" sz="1800" kern="1200" baseline="0" dirty="0" smtClean="0">
                          <a:solidFill>
                            <a:srgbClr val="0000FF"/>
                          </a:solidFill>
                          <a:latin typeface="+mn-lt"/>
                          <a:ea typeface="+mn-ea"/>
                          <a:cs typeface="+mn-cs"/>
                        </a:rPr>
                        <a:t>, de 15 de marzo de Sociedades Profesionales  </a:t>
                      </a:r>
                      <a:r>
                        <a:rPr lang="es-ES_tradnl" sz="1800" b="1" kern="1200" baseline="0" dirty="0" smtClean="0">
                          <a:solidFill>
                            <a:srgbClr val="0000FF"/>
                          </a:solidFill>
                          <a:latin typeface="+mn-lt"/>
                          <a:ea typeface="+mn-ea"/>
                          <a:cs typeface="+mn-cs"/>
                        </a:rPr>
                        <a:t>(V3547-15)</a:t>
                      </a:r>
                      <a:endParaRPr lang="es-ES_tradnl" sz="1800" b="1" dirty="0">
                        <a:solidFill>
                          <a:srgbClr val="0000FF"/>
                        </a:solidFill>
                        <a:effectLst>
                          <a:outerShdw blurRad="38100" dist="38100" dir="2700000" algn="tl">
                            <a:srgbClr val="000000">
                              <a:alpha val="43137"/>
                            </a:srgbClr>
                          </a:outerShdw>
                        </a:effectLst>
                        <a:latin typeface="+mn-lt"/>
                        <a:ea typeface="Times New Roman"/>
                      </a:endParaRPr>
                    </a:p>
                  </a:txBody>
                  <a:tcPr marL="41031" marR="41031"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hMerge="1">
                  <a:txBody>
                    <a:bodyPr/>
                    <a:lstStyle/>
                    <a:p>
                      <a:pPr marL="342900" indent="-342900">
                        <a:buFont typeface="Wingdings" pitchFamily="2" charset="2"/>
                        <a:buChar char="Ø"/>
                      </a:pPr>
                      <a:endParaRPr lang="es-ES_tradnl" sz="1800" kern="1200" dirty="0" smtClean="0">
                        <a:solidFill>
                          <a:srgbClr val="FF0000"/>
                        </a:solidFill>
                        <a:latin typeface="+mn-lt"/>
                        <a:ea typeface="+mn-ea"/>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66"/>
                    </a:solidFill>
                  </a:tcPr>
                </a:tc>
                <a:extLst>
                  <a:ext uri="{0D108BD9-81ED-4DB2-BD59-A6C34878D82A}">
                    <a16:rowId xmlns="" xmlns:a16="http://schemas.microsoft.com/office/drawing/2014/main" val="10004"/>
                  </a:ext>
                </a:extLst>
              </a:tr>
            </a:tbl>
          </a:graphicData>
        </a:graphic>
      </p:graphicFrame>
      <p:sp>
        <p:nvSpPr>
          <p:cNvPr id="10" name="Rectangle 5"/>
          <p:cNvSpPr>
            <a:spLocks noChangeArrowheads="1"/>
          </p:cNvSpPr>
          <p:nvPr/>
        </p:nvSpPr>
        <p:spPr bwMode="auto">
          <a:xfrm>
            <a:off x="381000" y="0"/>
            <a:ext cx="9144000" cy="457200"/>
          </a:xfrm>
          <a:prstGeom prst="rect">
            <a:avLst/>
          </a:prstGeom>
          <a:noFill/>
          <a:ln w="9525">
            <a:noFill/>
            <a:miter lim="800000"/>
            <a:headEnd/>
            <a:tailEnd/>
          </a:ln>
        </p:spPr>
        <p:txBody>
          <a:bodyPr anchor="ctr" anchorCtr="1"/>
          <a:lstStyle/>
          <a:p>
            <a:r>
              <a:rPr lang="es-ES_tradnl" sz="2400" dirty="0">
                <a:latin typeface="Arial" pitchFamily="34" charset="0"/>
              </a:rPr>
              <a:t>Cuestiones Censales de la AEAT de 27/01/2016  (1)</a:t>
            </a:r>
            <a:endParaRPr lang="es-ES" sz="2400" dirty="0">
              <a:latin typeface="Arial" pitchFamily="34" charset="0"/>
            </a:endParaRPr>
          </a:p>
        </p:txBody>
      </p:sp>
      <p:sp>
        <p:nvSpPr>
          <p:cNvPr id="8" name="Text Box 4"/>
          <p:cNvSpPr txBox="1">
            <a:spLocks noChangeArrowheads="1"/>
          </p:cNvSpPr>
          <p:nvPr/>
        </p:nvSpPr>
        <p:spPr bwMode="auto">
          <a:xfrm>
            <a:off x="228601" y="452737"/>
            <a:ext cx="9296399" cy="430887"/>
          </a:xfrm>
          <a:prstGeom prst="rect">
            <a:avLst/>
          </a:prstGeom>
          <a:solidFill>
            <a:srgbClr val="CCFFFF"/>
          </a:solidFill>
          <a:ln w="9525">
            <a:noFill/>
            <a:miter lim="800000"/>
            <a:headEnd/>
            <a:tailEnd/>
          </a:ln>
        </p:spPr>
        <p:txBody>
          <a:bodyPr wrap="square">
            <a:spAutoFit/>
          </a:bodyPr>
          <a:lstStyle/>
          <a:p>
            <a:pPr algn="ctr"/>
            <a:r>
              <a:rPr lang="es-ES_tradnl" sz="2200" dirty="0">
                <a:solidFill>
                  <a:srgbClr val="FF0000"/>
                </a:solidFill>
              </a:rPr>
              <a:t>SC:</a:t>
            </a:r>
            <a:r>
              <a:rPr lang="es-ES_tradnl" sz="2200" dirty="0">
                <a:solidFill>
                  <a:srgbClr val="000066"/>
                </a:solidFill>
              </a:rPr>
              <a:t> NIF “J</a:t>
            </a:r>
            <a:r>
              <a:rPr lang="es-ES_tradnl" sz="2200" dirty="0" smtClean="0">
                <a:solidFill>
                  <a:srgbClr val="000066"/>
                </a:solidFill>
              </a:rPr>
              <a:t>” / </a:t>
            </a:r>
            <a:r>
              <a:rPr lang="es-ES_tradnl" sz="2200" dirty="0">
                <a:solidFill>
                  <a:srgbClr val="FF0000"/>
                </a:solidFill>
              </a:rPr>
              <a:t>CB, HY y otros: </a:t>
            </a:r>
            <a:r>
              <a:rPr lang="es-ES_tradnl" sz="2200" dirty="0">
                <a:solidFill>
                  <a:srgbClr val="000066"/>
                </a:solidFill>
              </a:rPr>
              <a:t>NIF “E”</a:t>
            </a:r>
            <a:endParaRPr lang="es-ES_tradnl" sz="2200" u="sng" dirty="0">
              <a:solidFill>
                <a:srgbClr val="FF0000"/>
              </a:solidFill>
            </a:endParaRPr>
          </a:p>
        </p:txBody>
      </p:sp>
    </p:spTree>
    <p:extLst>
      <p:ext uri="{BB962C8B-B14F-4D97-AF65-F5344CB8AC3E}">
        <p14:creationId xmlns="" xmlns:p14="http://schemas.microsoft.com/office/powerpoint/2010/main" val="4196973734"/>
      </p:ext>
    </p:extLst>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 Marcador de número de diapositiva"/>
          <p:cNvSpPr>
            <a:spLocks noGrp="1"/>
          </p:cNvSpPr>
          <p:nvPr>
            <p:ph type="sldNum" sz="quarter" idx="12"/>
          </p:nvPr>
        </p:nvSpPr>
        <p:spPr>
          <a:xfrm>
            <a:off x="7620000" y="6400800"/>
            <a:ext cx="2311400" cy="476250"/>
          </a:xfrm>
        </p:spPr>
        <p:txBody>
          <a:bodyPr/>
          <a:lstStyle/>
          <a:p>
            <a:pPr>
              <a:defRPr/>
            </a:pPr>
            <a:fld id="{1DC48905-7227-4016-AFB0-190C0EE55D41}" type="slidenum">
              <a:rPr lang="es-ES_tradnl"/>
              <a:pPr>
                <a:defRPr/>
              </a:pPr>
              <a:t>140</a:t>
            </a:fld>
            <a:endParaRPr lang="es-ES_tradnl" dirty="0"/>
          </a:p>
        </p:txBody>
      </p:sp>
      <p:sp>
        <p:nvSpPr>
          <p:cNvPr id="56323" name="Rectangle 4"/>
          <p:cNvSpPr>
            <a:spLocks noChangeArrowheads="1"/>
          </p:cNvSpPr>
          <p:nvPr/>
        </p:nvSpPr>
        <p:spPr bwMode="auto">
          <a:xfrm>
            <a:off x="0" y="-134938"/>
            <a:ext cx="8874125" cy="668338"/>
          </a:xfrm>
          <a:prstGeom prst="rect">
            <a:avLst/>
          </a:prstGeom>
          <a:noFill/>
          <a:ln w="9525">
            <a:noFill/>
            <a:miter lim="800000"/>
            <a:headEnd/>
            <a:tailEnd/>
          </a:ln>
        </p:spPr>
        <p:txBody>
          <a:bodyPr anchor="ctr" anchorCtr="1"/>
          <a:lstStyle/>
          <a:p>
            <a:pPr marL="742950" indent="-742950">
              <a:buFont typeface="Arial" pitchFamily="34" charset="0"/>
              <a:buAutoNum type="arabicPeriod"/>
            </a:pPr>
            <a:endParaRPr lang="es-ES_tradnl" sz="3600"/>
          </a:p>
        </p:txBody>
      </p:sp>
      <p:sp>
        <p:nvSpPr>
          <p:cNvPr id="56324" name="Text Box 6"/>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marL="742950" indent="-742950" algn="ctr"/>
            <a:r>
              <a:rPr lang="es-ES_tradnl" dirty="0" smtClean="0">
                <a:solidFill>
                  <a:srgbClr val="000066"/>
                </a:solidFill>
              </a:rPr>
              <a:t>COMPARATIVA </a:t>
            </a:r>
            <a:r>
              <a:rPr lang="es-ES_tradnl" b="1" dirty="0" smtClean="0">
                <a:solidFill>
                  <a:srgbClr val="000066"/>
                </a:solidFill>
              </a:rPr>
              <a:t>I.I. [caso general/ERD] </a:t>
            </a:r>
            <a:r>
              <a:rPr lang="es-ES_tradnl" b="1" dirty="0" smtClean="0">
                <a:solidFill>
                  <a:srgbClr val="FF0000"/>
                </a:solidFill>
              </a:rPr>
              <a:t>Desde 2016</a:t>
            </a:r>
            <a:endParaRPr lang="es-ES" b="1" dirty="0">
              <a:solidFill>
                <a:srgbClr val="FF0000"/>
              </a:solidFill>
            </a:endParaRPr>
          </a:p>
        </p:txBody>
      </p:sp>
      <p:sp>
        <p:nvSpPr>
          <p:cNvPr id="56341" name="Rectangle 25"/>
          <p:cNvSpPr>
            <a:spLocks noChangeArrowheads="1"/>
          </p:cNvSpPr>
          <p:nvPr/>
        </p:nvSpPr>
        <p:spPr bwMode="auto">
          <a:xfrm>
            <a:off x="2846388" y="1625600"/>
            <a:ext cx="273050" cy="400050"/>
          </a:xfrm>
          <a:prstGeom prst="rect">
            <a:avLst/>
          </a:prstGeom>
          <a:noFill/>
          <a:ln w="9525">
            <a:noFill/>
            <a:miter lim="800000"/>
            <a:headEnd/>
            <a:tailEnd/>
          </a:ln>
        </p:spPr>
        <p:txBody>
          <a:bodyPr wrap="none">
            <a:spAutoFit/>
          </a:bodyPr>
          <a:lstStyle/>
          <a:p>
            <a:r>
              <a:rPr lang="es-ES_tradnl"/>
              <a:t> </a:t>
            </a:r>
          </a:p>
        </p:txBody>
      </p:sp>
      <p:sp>
        <p:nvSpPr>
          <p:cNvPr id="56342" name="12 Rectángulo"/>
          <p:cNvSpPr>
            <a:spLocks noChangeArrowheads="1"/>
          </p:cNvSpPr>
          <p:nvPr/>
        </p:nvSpPr>
        <p:spPr bwMode="auto">
          <a:xfrm>
            <a:off x="76200" y="-76200"/>
            <a:ext cx="9677400" cy="523220"/>
          </a:xfrm>
          <a:prstGeom prst="rect">
            <a:avLst/>
          </a:prstGeom>
          <a:noFill/>
          <a:ln w="9525">
            <a:noFill/>
            <a:miter lim="800000"/>
            <a:headEnd/>
            <a:tailEnd/>
          </a:ln>
        </p:spPr>
        <p:txBody>
          <a:bodyPr wrap="square">
            <a:spAutoFit/>
          </a:bodyPr>
          <a:lstStyle/>
          <a:p>
            <a:pPr algn="ctr">
              <a:spcBef>
                <a:spcPct val="50000"/>
              </a:spcBef>
            </a:pPr>
            <a:r>
              <a:rPr lang="es-ES_tradnl" sz="2800" b="1" dirty="0" smtClean="0">
                <a:solidFill>
                  <a:srgbClr val="FFFF66"/>
                </a:solidFill>
                <a:latin typeface="+mn-lt"/>
              </a:rPr>
              <a:t>Arts. 12 y 103 LIS</a:t>
            </a:r>
            <a:r>
              <a:rPr lang="es-ES" sz="2800" b="1" dirty="0" smtClean="0">
                <a:solidFill>
                  <a:srgbClr val="FFFF66"/>
                </a:solidFill>
                <a:latin typeface="+mn-lt"/>
              </a:rPr>
              <a:t> </a:t>
            </a:r>
            <a:endParaRPr lang="es-ES" sz="2800" b="1" dirty="0">
              <a:solidFill>
                <a:srgbClr val="FFFF66"/>
              </a:solidFill>
              <a:latin typeface="+mn-lt"/>
            </a:endParaRPr>
          </a:p>
        </p:txBody>
      </p:sp>
      <p:graphicFrame>
        <p:nvGraphicFramePr>
          <p:cNvPr id="15" name="14 Tabla"/>
          <p:cNvGraphicFramePr>
            <a:graphicFrameLocks noGrp="1"/>
          </p:cNvGraphicFramePr>
          <p:nvPr>
            <p:extLst>
              <p:ext uri="{D42A27DB-BD31-4B8C-83A1-F6EECF244321}">
                <p14:modId xmlns="" xmlns:p14="http://schemas.microsoft.com/office/powerpoint/2010/main" val="601070241"/>
              </p:ext>
            </p:extLst>
          </p:nvPr>
        </p:nvGraphicFramePr>
        <p:xfrm>
          <a:off x="152400" y="1051558"/>
          <a:ext cx="9601200" cy="5440682"/>
        </p:xfrm>
        <a:graphic>
          <a:graphicData uri="http://schemas.openxmlformats.org/drawingml/2006/table">
            <a:tbl>
              <a:tblPr firstRow="1" bandRow="1">
                <a:tableStyleId>{7DF18680-E054-41AD-8BC1-D1AEF772440D}</a:tableStyleId>
              </a:tblPr>
              <a:tblGrid>
                <a:gridCol w="3915719">
                  <a:extLst>
                    <a:ext uri="{9D8B030D-6E8A-4147-A177-3AD203B41FA5}">
                      <a16:colId xmlns="" xmlns:a16="http://schemas.microsoft.com/office/drawing/2014/main" val="20000"/>
                    </a:ext>
                  </a:extLst>
                </a:gridCol>
                <a:gridCol w="5685481">
                  <a:extLst>
                    <a:ext uri="{9D8B030D-6E8A-4147-A177-3AD203B41FA5}">
                      <a16:colId xmlns="" xmlns:a16="http://schemas.microsoft.com/office/drawing/2014/main" val="20003"/>
                    </a:ext>
                  </a:extLst>
                </a:gridCol>
              </a:tblGrid>
              <a:tr h="472439">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CONCEPTOS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2000" b="1" dirty="0" smtClean="0">
                          <a:solidFill>
                            <a:schemeClr val="tx1"/>
                          </a:solidFill>
                          <a:effectLst>
                            <a:outerShdw blurRad="38100" dist="38100" dir="2700000" algn="tl">
                              <a:srgbClr val="000000">
                                <a:alpha val="43137"/>
                              </a:srgbClr>
                            </a:outerShdw>
                          </a:effectLst>
                        </a:rPr>
                        <a:t>Desde 2016</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18159">
                <a:tc gridSpan="2">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Caso General </a:t>
                      </a:r>
                      <a:r>
                        <a:rPr lang="es-ES_tradnl" sz="2000" b="1" dirty="0" smtClean="0">
                          <a:solidFill>
                            <a:schemeClr val="tx1"/>
                          </a:solidFill>
                          <a:effectLst>
                            <a:outerShdw blurRad="38100" dist="38100" dir="2700000" algn="tl">
                              <a:srgbClr val="000000">
                                <a:alpha val="43137"/>
                              </a:srgbClr>
                            </a:outerShdw>
                          </a:effectLst>
                        </a:rPr>
                        <a:t>(art. 12 LIS y DT 34ª LIS para 2015)</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hMerge="1">
                  <a:txBody>
                    <a:bodyPr/>
                    <a:lstStyle/>
                    <a:p>
                      <a:pPr algn="ct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33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II vida definida</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r>
                        <a:rPr lang="es-ES_tradnl" b="1" dirty="0" smtClean="0">
                          <a:solidFill>
                            <a:srgbClr val="0000FF"/>
                          </a:solidFill>
                        </a:rPr>
                        <a:t>Durante vida </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457202">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II vida no definida</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lang="es-ES_tradnl" b="1" dirty="0" smtClean="0">
                          <a:solidFill>
                            <a:srgbClr val="0000FF"/>
                          </a:solidFill>
                        </a:rPr>
                        <a:t>5%</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57202">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Fondo de Comercio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r>
                        <a:rPr lang="es-ES_tradnl" b="1" dirty="0" smtClean="0">
                          <a:solidFill>
                            <a:srgbClr val="0000FF"/>
                          </a:solidFill>
                        </a:rPr>
                        <a:t>5%</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1234440">
                <a:tc gridSpan="2">
                  <a:txBody>
                    <a:bodyPr/>
                    <a:lstStyle/>
                    <a:p>
                      <a:pPr marL="342900" indent="-342900" algn="ctr">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Caso de </a:t>
                      </a:r>
                      <a:r>
                        <a:rPr lang="es-ES_tradnl" sz="2000" b="1" u="sng" dirty="0" smtClean="0">
                          <a:solidFill>
                            <a:srgbClr val="FFFF00"/>
                          </a:solidFill>
                          <a:effectLst>
                            <a:outerShdw blurRad="38100" dist="38100" dir="2700000" algn="tl">
                              <a:srgbClr val="000000">
                                <a:alpha val="43137"/>
                              </a:srgbClr>
                            </a:outerShdw>
                          </a:effectLst>
                        </a:rPr>
                        <a:t>ERD</a:t>
                      </a:r>
                      <a:r>
                        <a:rPr lang="es-ES_tradnl" sz="2000" b="1" dirty="0" smtClean="0">
                          <a:solidFill>
                            <a:srgbClr val="FFFF00"/>
                          </a:solidFill>
                          <a:effectLst>
                            <a:outerShdw blurRad="38100" dist="38100" dir="2700000" algn="tl">
                              <a:srgbClr val="000000">
                                <a:alpha val="43137"/>
                              </a:srgbClr>
                            </a:outerShdw>
                          </a:effectLst>
                        </a:rPr>
                        <a:t>:  (art. 103 LIS) cumpliendo requisitos:</a:t>
                      </a:r>
                    </a:p>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Aceleración Amortización</a:t>
                      </a:r>
                    </a:p>
                    <a:p>
                      <a:pPr marL="342900" indent="-342900">
                        <a:buFont typeface="Wingdings" pitchFamily="2" charset="2"/>
                        <a:buChar char="v"/>
                      </a:pPr>
                      <a:r>
                        <a:rPr lang="es-ES_tradnl" sz="2000" b="1" u="sng" dirty="0" smtClean="0">
                          <a:solidFill>
                            <a:srgbClr val="FFFF99"/>
                          </a:solidFill>
                        </a:rPr>
                        <a:t>I. Intangible Afectos: </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hMerge="1">
                  <a:txBody>
                    <a:bodyPr/>
                    <a:lstStyle/>
                    <a:p>
                      <a:endParaRPr lang="es-ES_tradnl"/>
                    </a:p>
                  </a:txBody>
                  <a:tcPr/>
                </a:tc>
                <a:extLst>
                  <a:ext uri="{0D108BD9-81ED-4DB2-BD59-A6C34878D82A}">
                    <a16:rowId xmlns="" xmlns:a16="http://schemas.microsoft.com/office/drawing/2014/main" val="10005"/>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II vida definida</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r>
                        <a:rPr lang="es-ES_tradnl" b="1" dirty="0" smtClean="0">
                          <a:solidFill>
                            <a:srgbClr val="0000FF"/>
                          </a:solidFill>
                        </a:rPr>
                        <a:t>vida útil</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6"/>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II vida no definida</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FF"/>
                          </a:solidFill>
                          <a:effectLst/>
                        </a:rPr>
                        <a:t>5% </a:t>
                      </a:r>
                      <a:r>
                        <a:rPr lang="es-ES_tradnl" b="1" baseline="0" dirty="0" smtClean="0">
                          <a:solidFill>
                            <a:srgbClr val="0000FF"/>
                          </a:solidFill>
                          <a:effectLst/>
                        </a:rPr>
                        <a:t>x 1,5 = </a:t>
                      </a:r>
                      <a:r>
                        <a:rPr lang="es-ES_tradnl" b="1" baseline="0" dirty="0" smtClean="0">
                          <a:solidFill>
                            <a:srgbClr val="FF0000"/>
                          </a:solidFill>
                          <a:effectLst/>
                        </a:rPr>
                        <a:t>7,5%</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7"/>
                  </a:ext>
                </a:extLst>
              </a:tr>
              <a:tr h="54864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u="none" baseline="0" dirty="0" smtClean="0">
                          <a:solidFill>
                            <a:schemeClr val="tx1"/>
                          </a:solidFill>
                          <a:effectLst/>
                        </a:rPr>
                        <a:t>Fondo de Comercio</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0000FF"/>
                          </a:solidFill>
                          <a:effectLst/>
                        </a:rPr>
                        <a:t>5% </a:t>
                      </a:r>
                      <a:r>
                        <a:rPr lang="es-ES_tradnl" b="1" baseline="0" dirty="0" smtClean="0">
                          <a:solidFill>
                            <a:srgbClr val="0000FF"/>
                          </a:solidFill>
                          <a:effectLst/>
                        </a:rPr>
                        <a:t>x 1,5 = </a:t>
                      </a:r>
                      <a:r>
                        <a:rPr lang="es-ES_tradnl" b="1" baseline="0" dirty="0" smtClean="0">
                          <a:solidFill>
                            <a:srgbClr val="FF0000"/>
                          </a:solidFill>
                          <a:effectLst/>
                        </a:rPr>
                        <a:t>7,5%</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322083769"/>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141</a:t>
            </a:fld>
            <a:endParaRPr lang="es-ES" dirty="0"/>
          </a:p>
        </p:txBody>
      </p:sp>
      <p:graphicFrame>
        <p:nvGraphicFramePr>
          <p:cNvPr id="7" name="6 Tabla"/>
          <p:cNvGraphicFramePr>
            <a:graphicFrameLocks noGrp="1"/>
          </p:cNvGraphicFramePr>
          <p:nvPr>
            <p:extLst/>
          </p:nvPr>
        </p:nvGraphicFramePr>
        <p:xfrm>
          <a:off x="2819400" y="457200"/>
          <a:ext cx="6400800" cy="6309360"/>
        </p:xfrm>
        <a:graphic>
          <a:graphicData uri="http://schemas.openxmlformats.org/drawingml/2006/table">
            <a:tbl>
              <a:tblPr/>
              <a:tblGrid>
                <a:gridCol w="1072474">
                  <a:extLst>
                    <a:ext uri="{9D8B030D-6E8A-4147-A177-3AD203B41FA5}">
                      <a16:colId xmlns="" xmlns:a16="http://schemas.microsoft.com/office/drawing/2014/main" val="20000"/>
                    </a:ext>
                  </a:extLst>
                </a:gridCol>
                <a:gridCol w="1521092">
                  <a:extLst>
                    <a:ext uri="{9D8B030D-6E8A-4147-A177-3AD203B41FA5}">
                      <a16:colId xmlns="" xmlns:a16="http://schemas.microsoft.com/office/drawing/2014/main" val="20001"/>
                    </a:ext>
                  </a:extLst>
                </a:gridCol>
                <a:gridCol w="1929796">
                  <a:extLst>
                    <a:ext uri="{9D8B030D-6E8A-4147-A177-3AD203B41FA5}">
                      <a16:colId xmlns="" xmlns:a16="http://schemas.microsoft.com/office/drawing/2014/main" val="20002"/>
                    </a:ext>
                  </a:extLst>
                </a:gridCol>
                <a:gridCol w="1877438">
                  <a:extLst>
                    <a:ext uri="{9D8B030D-6E8A-4147-A177-3AD203B41FA5}">
                      <a16:colId xmlns="" xmlns:a16="http://schemas.microsoft.com/office/drawing/2014/main" val="20003"/>
                    </a:ext>
                  </a:extLst>
                </a:gridCol>
              </a:tblGrid>
              <a:tr h="210783">
                <a:tc>
                  <a:txBody>
                    <a:bodyPr/>
                    <a:lstStyle/>
                    <a:p>
                      <a:pPr algn="l">
                        <a:spcAft>
                          <a:spcPts val="0"/>
                        </a:spcAft>
                      </a:pPr>
                      <a:r>
                        <a:rPr lang="es-ES" sz="1400" b="1" dirty="0">
                          <a:latin typeface="Arial"/>
                          <a:ea typeface="Times New Roman"/>
                          <a:cs typeface="Times New Roman"/>
                        </a:rPr>
                        <a:t>AÑO</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400" b="1" dirty="0">
                          <a:latin typeface="Arial"/>
                          <a:ea typeface="Times New Roman"/>
                          <a:cs typeface="Times New Roman"/>
                        </a:rPr>
                        <a:t>A. CONTABLE</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400" b="1" dirty="0">
                          <a:latin typeface="Arial"/>
                          <a:ea typeface="Times New Roman"/>
                          <a:cs typeface="Times New Roman"/>
                        </a:rPr>
                        <a:t>A.FISCAL</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400" b="1" dirty="0">
                          <a:latin typeface="Arial"/>
                          <a:ea typeface="Times New Roman"/>
                          <a:cs typeface="Times New Roman"/>
                        </a:rPr>
                        <a:t>AJUSTE</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240895">
                <a:tc>
                  <a:txBody>
                    <a:bodyPr/>
                    <a:lstStyle/>
                    <a:p>
                      <a:pPr algn="l">
                        <a:spcBef>
                          <a:spcPts val="100"/>
                        </a:spcBef>
                        <a:spcAft>
                          <a:spcPts val="100"/>
                        </a:spcAft>
                      </a:pPr>
                      <a:r>
                        <a:rPr lang="es-ES_tradnl" sz="1600" b="1" dirty="0" smtClean="0">
                          <a:latin typeface="Arial"/>
                          <a:ea typeface="Times New Roman"/>
                          <a:cs typeface="Times New Roman"/>
                        </a:rPr>
                        <a:t>2010</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       1.500   </a:t>
                      </a:r>
                      <a:r>
                        <a:rPr lang="es-ES" sz="1600" b="1" dirty="0" smtClean="0">
                          <a:solidFill>
                            <a:srgbClr val="0000FF"/>
                          </a:solidFill>
                          <a:latin typeface="+mn-lt"/>
                          <a:ea typeface="Times New Roman"/>
                          <a:cs typeface="Times New Roman"/>
                        </a:rPr>
                        <a:t>5%</a:t>
                      </a:r>
                      <a:endParaRPr lang="es-ES_tradnl" sz="1600" b="1" dirty="0">
                        <a:solidFill>
                          <a:srgbClr val="0000FF"/>
                        </a:solidFill>
                        <a:latin typeface="+mn-lt"/>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a:solidFill>
                            <a:srgbClr val="0000FF"/>
                          </a:solidFill>
                          <a:latin typeface="Arial"/>
                          <a:ea typeface="Times New Roman"/>
                          <a:cs typeface="Times New Roman"/>
                        </a:rPr>
                        <a:t>-</a:t>
                      </a: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40895">
                <a:tc>
                  <a:txBody>
                    <a:bodyPr/>
                    <a:lstStyle/>
                    <a:p>
                      <a:pPr algn="l">
                        <a:spcBef>
                          <a:spcPts val="100"/>
                        </a:spcBef>
                        <a:spcAft>
                          <a:spcPts val="100"/>
                        </a:spcAft>
                      </a:pPr>
                      <a:r>
                        <a:rPr lang="es-ES" sz="1600" b="1" dirty="0" smtClean="0">
                          <a:latin typeface="Arial"/>
                          <a:ea typeface="Times New Roman"/>
                          <a:cs typeface="Times New Roman"/>
                        </a:rPr>
                        <a:t>2011</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a:solidFill>
                            <a:srgbClr val="0000FF"/>
                          </a:solidFill>
                          <a:latin typeface="Arial"/>
                          <a:ea typeface="Times New Roman"/>
                          <a:cs typeface="Times New Roman"/>
                        </a:rPr>
                        <a:t>-</a:t>
                      </a: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40895">
                <a:tc>
                  <a:txBody>
                    <a:bodyPr/>
                    <a:lstStyle/>
                    <a:p>
                      <a:pPr algn="l">
                        <a:spcBef>
                          <a:spcPts val="100"/>
                        </a:spcBef>
                        <a:spcAft>
                          <a:spcPts val="100"/>
                        </a:spcAft>
                      </a:pPr>
                      <a:r>
                        <a:rPr lang="es-ES" sz="1600" b="1" dirty="0" smtClean="0">
                          <a:solidFill>
                            <a:srgbClr val="FFFF00"/>
                          </a:solidFill>
                          <a:latin typeface="Arial"/>
                          <a:ea typeface="Times New Roman"/>
                          <a:cs typeface="Times New Roman"/>
                        </a:rPr>
                        <a:t>2012</a:t>
                      </a:r>
                      <a:endParaRPr lang="es-ES_tradnl" sz="1600" b="1" dirty="0">
                        <a:solidFill>
                          <a:srgbClr val="FFFF00"/>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          300    </a:t>
                      </a:r>
                      <a:r>
                        <a:rPr lang="es-ES" sz="1600" b="1" dirty="0" smtClean="0">
                          <a:solidFill>
                            <a:srgbClr val="0000FF"/>
                          </a:solidFill>
                          <a:latin typeface="Arial"/>
                          <a:ea typeface="Times New Roman"/>
                          <a:cs typeface="Times New Roman"/>
                        </a:rPr>
                        <a:t>1%</a:t>
                      </a:r>
                      <a:endParaRPr lang="es-ES_tradnl" sz="1600" b="1"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-300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240895">
                <a:tc>
                  <a:txBody>
                    <a:bodyPr/>
                    <a:lstStyle/>
                    <a:p>
                      <a:pPr algn="l">
                        <a:spcBef>
                          <a:spcPts val="100"/>
                        </a:spcBef>
                        <a:spcAft>
                          <a:spcPts val="100"/>
                        </a:spcAft>
                      </a:pPr>
                      <a:r>
                        <a:rPr lang="es-ES" sz="1600" b="1" dirty="0" smtClean="0">
                          <a:solidFill>
                            <a:schemeClr val="tx1"/>
                          </a:solidFill>
                          <a:latin typeface="Arial"/>
                          <a:ea typeface="Times New Roman"/>
                          <a:cs typeface="Times New Roman"/>
                        </a:rPr>
                        <a:t>2013</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-300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240895">
                <a:tc>
                  <a:txBody>
                    <a:bodyPr/>
                    <a:lstStyle/>
                    <a:p>
                      <a:pPr algn="l">
                        <a:spcBef>
                          <a:spcPts val="100"/>
                        </a:spcBef>
                        <a:spcAft>
                          <a:spcPts val="100"/>
                        </a:spcAft>
                      </a:pPr>
                      <a:r>
                        <a:rPr lang="es-ES" sz="1600" b="1" dirty="0" smtClean="0">
                          <a:solidFill>
                            <a:schemeClr val="tx1"/>
                          </a:solidFill>
                          <a:latin typeface="Arial"/>
                          <a:ea typeface="Times New Roman"/>
                          <a:cs typeface="Times New Roman"/>
                        </a:rPr>
                        <a:t>2014</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-300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240895">
                <a:tc>
                  <a:txBody>
                    <a:bodyPr/>
                    <a:lstStyle/>
                    <a:p>
                      <a:pPr algn="l">
                        <a:spcBef>
                          <a:spcPts val="100"/>
                        </a:spcBef>
                        <a:spcAft>
                          <a:spcPts val="100"/>
                        </a:spcAft>
                      </a:pPr>
                      <a:r>
                        <a:rPr lang="es-ES" sz="1600" b="1" dirty="0" smtClean="0">
                          <a:solidFill>
                            <a:schemeClr val="tx1"/>
                          </a:solidFill>
                          <a:latin typeface="Arial"/>
                          <a:ea typeface="Times New Roman"/>
                          <a:cs typeface="Times New Roman"/>
                        </a:rPr>
                        <a:t>2015</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-300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240895">
                <a:tc>
                  <a:txBody>
                    <a:bodyPr/>
                    <a:lstStyle/>
                    <a:p>
                      <a:pPr algn="l">
                        <a:spcBef>
                          <a:spcPts val="100"/>
                        </a:spcBef>
                        <a:spcAft>
                          <a:spcPts val="100"/>
                        </a:spcAft>
                      </a:pPr>
                      <a:r>
                        <a:rPr lang="es-ES" sz="1600" b="1" dirty="0" smtClean="0">
                          <a:solidFill>
                            <a:srgbClr val="FFFF66"/>
                          </a:solidFill>
                          <a:latin typeface="Arial"/>
                          <a:ea typeface="Times New Roman"/>
                          <a:cs typeface="Times New Roman"/>
                        </a:rPr>
                        <a:t>2016</a:t>
                      </a:r>
                      <a:endParaRPr lang="es-ES_tradnl" sz="1600" b="1" dirty="0">
                        <a:solidFill>
                          <a:srgbClr val="FFFF66"/>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       3.000 </a:t>
                      </a:r>
                      <a:r>
                        <a:rPr lang="es-ES" sz="1600" b="1" dirty="0" smtClean="0">
                          <a:solidFill>
                            <a:srgbClr val="0000FF"/>
                          </a:solidFill>
                          <a:latin typeface="Arial"/>
                          <a:ea typeface="Times New Roman"/>
                          <a:cs typeface="Times New Roman"/>
                        </a:rPr>
                        <a:t>10%</a:t>
                      </a:r>
                      <a:endParaRPr lang="es-ES_tradnl" sz="1600" b="1"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        1.500   </a:t>
                      </a:r>
                      <a:r>
                        <a:rPr lang="es-ES" sz="1600" b="1" dirty="0" smtClean="0">
                          <a:solidFill>
                            <a:srgbClr val="0000FF"/>
                          </a:solidFill>
                          <a:latin typeface="Arial"/>
                          <a:ea typeface="Times New Roman"/>
                          <a:cs typeface="Times New Roman"/>
                        </a:rPr>
                        <a:t>5%</a:t>
                      </a:r>
                      <a:endParaRPr lang="es-ES_tradnl" sz="1600" b="1"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7"/>
                  </a:ext>
                </a:extLst>
              </a:tr>
              <a:tr h="240895">
                <a:tc>
                  <a:txBody>
                    <a:bodyPr/>
                    <a:lstStyle/>
                    <a:p>
                      <a:pPr algn="l">
                        <a:spcBef>
                          <a:spcPts val="100"/>
                        </a:spcBef>
                        <a:spcAft>
                          <a:spcPts val="100"/>
                        </a:spcAft>
                      </a:pPr>
                      <a:r>
                        <a:rPr lang="es-ES" sz="1600" b="1" dirty="0" smtClean="0">
                          <a:latin typeface="Arial"/>
                          <a:ea typeface="Times New Roman"/>
                          <a:cs typeface="Times New Roman"/>
                        </a:rPr>
                        <a:t>2017</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r h="240895">
                <a:tc>
                  <a:txBody>
                    <a:bodyPr/>
                    <a:lstStyle/>
                    <a:p>
                      <a:pPr algn="l">
                        <a:spcBef>
                          <a:spcPts val="100"/>
                        </a:spcBef>
                        <a:spcAft>
                          <a:spcPts val="100"/>
                        </a:spcAft>
                      </a:pPr>
                      <a:r>
                        <a:rPr lang="es-ES" sz="1600" b="1" dirty="0" smtClean="0">
                          <a:latin typeface="Arial"/>
                          <a:ea typeface="Times New Roman"/>
                          <a:cs typeface="Times New Roman"/>
                        </a:rPr>
                        <a:t>2018</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9"/>
                  </a:ext>
                </a:extLst>
              </a:tr>
              <a:tr h="240895">
                <a:tc>
                  <a:txBody>
                    <a:bodyPr/>
                    <a:lstStyle/>
                    <a:p>
                      <a:pPr algn="l">
                        <a:spcBef>
                          <a:spcPts val="100"/>
                        </a:spcBef>
                        <a:spcAft>
                          <a:spcPts val="100"/>
                        </a:spcAft>
                      </a:pPr>
                      <a:r>
                        <a:rPr lang="es-ES" sz="1600" b="1" dirty="0" smtClean="0">
                          <a:latin typeface="Arial"/>
                          <a:ea typeface="Times New Roman"/>
                          <a:cs typeface="Times New Roman"/>
                        </a:rPr>
                        <a:t>2019</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0"/>
                  </a:ext>
                </a:extLst>
              </a:tr>
              <a:tr h="240895">
                <a:tc>
                  <a:txBody>
                    <a:bodyPr/>
                    <a:lstStyle/>
                    <a:p>
                      <a:pPr algn="l">
                        <a:spcBef>
                          <a:spcPts val="100"/>
                        </a:spcBef>
                        <a:spcAft>
                          <a:spcPts val="100"/>
                        </a:spcAft>
                      </a:pPr>
                      <a:r>
                        <a:rPr lang="es-ES" sz="1600" b="1" dirty="0" smtClean="0">
                          <a:latin typeface="Arial"/>
                          <a:ea typeface="Times New Roman"/>
                          <a:cs typeface="Times New Roman"/>
                        </a:rPr>
                        <a:t>2020</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1"/>
                  </a:ext>
                </a:extLst>
              </a:tr>
              <a:tr h="240895">
                <a:tc>
                  <a:txBody>
                    <a:bodyPr/>
                    <a:lstStyle/>
                    <a:p>
                      <a:pPr algn="l">
                        <a:spcBef>
                          <a:spcPts val="100"/>
                        </a:spcBef>
                        <a:spcAft>
                          <a:spcPts val="100"/>
                        </a:spcAft>
                      </a:pPr>
                      <a:r>
                        <a:rPr lang="es-ES" sz="1600" b="1" dirty="0" smtClean="0">
                          <a:latin typeface="Arial"/>
                          <a:ea typeface="Times New Roman"/>
                          <a:cs typeface="Times New Roman"/>
                        </a:rPr>
                        <a:t>2021</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2"/>
                  </a:ext>
                </a:extLst>
              </a:tr>
              <a:tr h="240895">
                <a:tc>
                  <a:txBody>
                    <a:bodyPr/>
                    <a:lstStyle/>
                    <a:p>
                      <a:pPr algn="l">
                        <a:spcBef>
                          <a:spcPts val="100"/>
                        </a:spcBef>
                        <a:spcAft>
                          <a:spcPts val="100"/>
                        </a:spcAft>
                      </a:pPr>
                      <a:r>
                        <a:rPr lang="es-ES" sz="1600" b="1" dirty="0" smtClean="0">
                          <a:latin typeface="Arial"/>
                          <a:ea typeface="Times New Roman"/>
                          <a:cs typeface="Times New Roman"/>
                        </a:rPr>
                        <a:t>2022</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3"/>
                  </a:ext>
                </a:extLst>
              </a:tr>
              <a:tr h="240895">
                <a:tc>
                  <a:txBody>
                    <a:bodyPr/>
                    <a:lstStyle/>
                    <a:p>
                      <a:pPr algn="l">
                        <a:spcBef>
                          <a:spcPts val="100"/>
                        </a:spcBef>
                        <a:spcAft>
                          <a:spcPts val="100"/>
                        </a:spcAft>
                      </a:pPr>
                      <a:r>
                        <a:rPr lang="es-ES" sz="1600" b="1" dirty="0" smtClean="0">
                          <a:latin typeface="Arial"/>
                          <a:ea typeface="Times New Roman"/>
                          <a:cs typeface="Times New Roman"/>
                        </a:rPr>
                        <a:t>2023</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4"/>
                  </a:ext>
                </a:extLst>
              </a:tr>
              <a:tr h="240895">
                <a:tc>
                  <a:txBody>
                    <a:bodyPr/>
                    <a:lstStyle/>
                    <a:p>
                      <a:pPr algn="l">
                        <a:spcBef>
                          <a:spcPts val="100"/>
                        </a:spcBef>
                        <a:spcAft>
                          <a:spcPts val="100"/>
                        </a:spcAft>
                      </a:pPr>
                      <a:r>
                        <a:rPr lang="es-ES" sz="1600" b="1" dirty="0" smtClean="0">
                          <a:latin typeface="Arial"/>
                          <a:ea typeface="Times New Roman"/>
                          <a:cs typeface="Times New Roman"/>
                        </a:rPr>
                        <a:t>2024</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5"/>
                  </a:ext>
                </a:extLst>
              </a:tr>
              <a:tr h="240895">
                <a:tc>
                  <a:txBody>
                    <a:bodyPr/>
                    <a:lstStyle/>
                    <a:p>
                      <a:pPr algn="l">
                        <a:spcBef>
                          <a:spcPts val="100"/>
                        </a:spcBef>
                        <a:spcAft>
                          <a:spcPts val="100"/>
                        </a:spcAft>
                      </a:pPr>
                      <a:r>
                        <a:rPr lang="es-ES" sz="1600" b="1" dirty="0" smtClean="0">
                          <a:latin typeface="Arial"/>
                          <a:ea typeface="Times New Roman"/>
                          <a:cs typeface="Times New Roman"/>
                        </a:rPr>
                        <a:t>2025</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6"/>
                  </a:ext>
                </a:extLst>
              </a:tr>
              <a:tr h="240895">
                <a:tc>
                  <a:txBody>
                    <a:bodyPr/>
                    <a:lstStyle/>
                    <a:p>
                      <a:pPr algn="l">
                        <a:spcBef>
                          <a:spcPts val="100"/>
                        </a:spcBef>
                        <a:spcAft>
                          <a:spcPts val="100"/>
                        </a:spcAft>
                      </a:pPr>
                      <a:r>
                        <a:rPr lang="es-ES" sz="1600" b="1" dirty="0" smtClean="0">
                          <a:latin typeface="Arial"/>
                          <a:ea typeface="Times New Roman"/>
                          <a:cs typeface="Times New Roman"/>
                        </a:rPr>
                        <a:t>2026</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a:solidFill>
                            <a:srgbClr val="0000FF"/>
                          </a:solidFill>
                          <a:latin typeface="Arial"/>
                          <a:ea typeface="Times New Roman"/>
                          <a:cs typeface="Times New Roman"/>
                        </a:rPr>
                        <a:t>-</a:t>
                      </a: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7"/>
                  </a:ext>
                </a:extLst>
              </a:tr>
              <a:tr h="240895">
                <a:tc>
                  <a:txBody>
                    <a:bodyPr/>
                    <a:lstStyle/>
                    <a:p>
                      <a:pPr algn="l">
                        <a:spcBef>
                          <a:spcPts val="100"/>
                        </a:spcBef>
                        <a:spcAft>
                          <a:spcPts val="100"/>
                        </a:spcAft>
                      </a:pPr>
                      <a:r>
                        <a:rPr lang="es-ES" sz="1600" b="1" dirty="0" smtClean="0">
                          <a:latin typeface="Arial"/>
                          <a:ea typeface="Times New Roman"/>
                          <a:cs typeface="Times New Roman"/>
                        </a:rPr>
                        <a:t>2027</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a:solidFill>
                            <a:srgbClr val="0000FF"/>
                          </a:solidFill>
                          <a:latin typeface="Arial"/>
                          <a:ea typeface="Times New Roman"/>
                          <a:cs typeface="Times New Roman"/>
                        </a:rPr>
                        <a:t>-</a:t>
                      </a: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8"/>
                  </a:ext>
                </a:extLst>
              </a:tr>
              <a:tr h="240895">
                <a:tc>
                  <a:txBody>
                    <a:bodyPr/>
                    <a:lstStyle/>
                    <a:p>
                      <a:pPr algn="l">
                        <a:spcBef>
                          <a:spcPts val="100"/>
                        </a:spcBef>
                        <a:spcAft>
                          <a:spcPts val="100"/>
                        </a:spcAft>
                      </a:pPr>
                      <a:r>
                        <a:rPr lang="es-ES" sz="1600" b="1" dirty="0" smtClean="0">
                          <a:latin typeface="Arial"/>
                          <a:ea typeface="Times New Roman"/>
                          <a:cs typeface="Times New Roman"/>
                        </a:rPr>
                        <a:t>2028</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a:solidFill>
                            <a:srgbClr val="0000FF"/>
                          </a:solidFill>
                          <a:latin typeface="Arial"/>
                          <a:ea typeface="Times New Roman"/>
                          <a:cs typeface="Times New Roman"/>
                        </a:rPr>
                        <a:t>-</a:t>
                      </a: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9"/>
                  </a:ext>
                </a:extLst>
              </a:tr>
              <a:tr h="240895">
                <a:tc>
                  <a:txBody>
                    <a:bodyPr/>
                    <a:lstStyle/>
                    <a:p>
                      <a:pPr algn="l">
                        <a:spcBef>
                          <a:spcPts val="100"/>
                        </a:spcBef>
                        <a:spcAft>
                          <a:spcPts val="100"/>
                        </a:spcAft>
                      </a:pPr>
                      <a:r>
                        <a:rPr lang="es-ES" sz="1600" b="1" dirty="0" smtClean="0">
                          <a:latin typeface="Arial"/>
                          <a:ea typeface="Times New Roman"/>
                          <a:cs typeface="Times New Roman"/>
                        </a:rPr>
                        <a:t>2029</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a:solidFill>
                            <a:srgbClr val="0000FF"/>
                          </a:solidFill>
                          <a:latin typeface="Arial"/>
                          <a:ea typeface="Times New Roman"/>
                          <a:cs typeface="Times New Roman"/>
                        </a:rPr>
                        <a:t>-</a:t>
                      </a: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0"/>
                  </a:ext>
                </a:extLst>
              </a:tr>
              <a:tr h="240895">
                <a:tc>
                  <a:txBody>
                    <a:bodyPr/>
                    <a:lstStyle/>
                    <a:p>
                      <a:pPr algn="l">
                        <a:spcBef>
                          <a:spcPts val="100"/>
                        </a:spcBef>
                        <a:spcAft>
                          <a:spcPts val="100"/>
                        </a:spcAft>
                      </a:pPr>
                      <a:r>
                        <a:rPr lang="es-ES" sz="1600" b="1" dirty="0" smtClean="0">
                          <a:latin typeface="Arial"/>
                          <a:ea typeface="Times New Roman"/>
                          <a:cs typeface="Times New Roman"/>
                        </a:rPr>
                        <a:t>2030</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a:solidFill>
                            <a:srgbClr val="0000FF"/>
                          </a:solidFill>
                          <a:latin typeface="Arial"/>
                          <a:ea typeface="Times New Roman"/>
                          <a:cs typeface="Times New Roman"/>
                        </a:rPr>
                        <a:t>-</a:t>
                      </a: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1"/>
                  </a:ext>
                </a:extLst>
              </a:tr>
              <a:tr h="240895">
                <a:tc>
                  <a:txBody>
                    <a:bodyPr/>
                    <a:lstStyle/>
                    <a:p>
                      <a:pPr algn="l">
                        <a:spcBef>
                          <a:spcPts val="100"/>
                        </a:spcBef>
                        <a:spcAft>
                          <a:spcPts val="100"/>
                        </a:spcAft>
                      </a:pPr>
                      <a:r>
                        <a:rPr lang="es-ES" sz="1600" b="1" dirty="0" smtClean="0">
                          <a:latin typeface="Arial"/>
                          <a:ea typeface="Times New Roman"/>
                          <a:cs typeface="Times New Roman"/>
                        </a:rPr>
                        <a:t>2031</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a:solidFill>
                            <a:srgbClr val="0000FF"/>
                          </a:solidFill>
                          <a:latin typeface="Arial"/>
                          <a:ea typeface="Times New Roman"/>
                          <a:cs typeface="Times New Roman"/>
                        </a:rPr>
                        <a:t>-</a:t>
                      </a: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2"/>
                  </a:ext>
                </a:extLst>
              </a:tr>
              <a:tr h="240895">
                <a:tc>
                  <a:txBody>
                    <a:bodyPr/>
                    <a:lstStyle/>
                    <a:p>
                      <a:pPr algn="l">
                        <a:spcBef>
                          <a:spcPts val="100"/>
                        </a:spcBef>
                        <a:spcAft>
                          <a:spcPts val="100"/>
                        </a:spcAft>
                      </a:pPr>
                      <a:r>
                        <a:rPr lang="es-ES" sz="1600" b="1" dirty="0" smtClean="0">
                          <a:latin typeface="Arial"/>
                          <a:ea typeface="Times New Roman"/>
                          <a:cs typeface="Times New Roman"/>
                        </a:rPr>
                        <a:t>2032</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1.500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a:solidFill>
                            <a:srgbClr val="0000FF"/>
                          </a:solidFill>
                          <a:latin typeface="Arial"/>
                          <a:ea typeface="Times New Roman"/>
                          <a:cs typeface="Times New Roman"/>
                        </a:rPr>
                        <a:t>-</a:t>
                      </a:r>
                      <a:r>
                        <a:rPr lang="es-ES" sz="1600" b="1" dirty="0" smtClean="0">
                          <a:solidFill>
                            <a:srgbClr val="0000FF"/>
                          </a:solidFill>
                          <a:latin typeface="Arial"/>
                          <a:ea typeface="Times New Roman"/>
                          <a:cs typeface="Times New Roman"/>
                        </a:rPr>
                        <a:t>1.500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3"/>
                  </a:ext>
                </a:extLst>
              </a:tr>
              <a:tr h="240895">
                <a:tc>
                  <a:txBody>
                    <a:bodyPr/>
                    <a:lstStyle/>
                    <a:p>
                      <a:pPr algn="l">
                        <a:spcBef>
                          <a:spcPts val="100"/>
                        </a:spcBef>
                        <a:spcAft>
                          <a:spcPts val="100"/>
                        </a:spcAft>
                      </a:pPr>
                      <a:r>
                        <a:rPr lang="es-ES" sz="1600" b="1" dirty="0" smtClean="0">
                          <a:latin typeface="Arial"/>
                          <a:ea typeface="Times New Roman"/>
                          <a:cs typeface="Times New Roman"/>
                        </a:rPr>
                        <a:t>2033</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-300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4"/>
                  </a:ext>
                </a:extLst>
              </a:tr>
              <a:tr h="240895">
                <a:tc>
                  <a:txBody>
                    <a:bodyPr/>
                    <a:lstStyle/>
                    <a:p>
                      <a:pPr algn="l">
                        <a:spcBef>
                          <a:spcPts val="100"/>
                        </a:spcBef>
                        <a:spcAft>
                          <a:spcPts val="100"/>
                        </a:spcAft>
                      </a:pPr>
                      <a:r>
                        <a:rPr lang="es-ES" sz="1600" b="1" dirty="0">
                          <a:latin typeface="Arial"/>
                          <a:ea typeface="Times New Roman"/>
                          <a:cs typeface="Times New Roman"/>
                        </a:rPr>
                        <a:t>Suma</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100"/>
                        </a:spcBef>
                        <a:spcAft>
                          <a:spcPts val="100"/>
                        </a:spcAft>
                      </a:pPr>
                      <a:r>
                        <a:rPr lang="es-ES" sz="1600" b="1" dirty="0" smtClean="0">
                          <a:solidFill>
                            <a:schemeClr val="tx1"/>
                          </a:solidFill>
                          <a:latin typeface="Arial"/>
                          <a:ea typeface="Times New Roman"/>
                          <a:cs typeface="Times New Roman"/>
                        </a:rPr>
                        <a:t>30.000</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100"/>
                        </a:spcBef>
                        <a:spcAft>
                          <a:spcPts val="100"/>
                        </a:spcAft>
                      </a:pPr>
                      <a:r>
                        <a:rPr lang="es-ES" sz="1600" b="1" dirty="0">
                          <a:solidFill>
                            <a:schemeClr val="tx1"/>
                          </a:solidFill>
                          <a:latin typeface="Arial"/>
                          <a:ea typeface="Times New Roman"/>
                          <a:cs typeface="Times New Roman"/>
                        </a:rPr>
                        <a:t>30.000</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spcBef>
                          <a:spcPts val="100"/>
                        </a:spcBef>
                        <a:spcAft>
                          <a:spcPts val="100"/>
                        </a:spcAft>
                        <a:tabLst>
                          <a:tab pos="612140" algn="r"/>
                        </a:tabLst>
                      </a:pPr>
                      <a:r>
                        <a:rPr lang="es-ES" sz="1600" b="1" dirty="0" smtClean="0">
                          <a:solidFill>
                            <a:schemeClr val="tx1"/>
                          </a:solidFill>
                          <a:latin typeface="Arial"/>
                          <a:ea typeface="Times New Roman"/>
                          <a:cs typeface="Times New Roman"/>
                        </a:rPr>
                        <a:t>0</a:t>
                      </a:r>
                      <a:endParaRPr lang="es-ES_tradnl" sz="1600" b="1"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25"/>
                  </a:ext>
                </a:extLst>
              </a:tr>
            </a:tbl>
          </a:graphicData>
        </a:graphic>
      </p:graphicFrame>
      <p:sp>
        <p:nvSpPr>
          <p:cNvPr id="9" name="8 Rectángulo"/>
          <p:cNvSpPr/>
          <p:nvPr/>
        </p:nvSpPr>
        <p:spPr>
          <a:xfrm>
            <a:off x="0" y="457200"/>
            <a:ext cx="2637260" cy="738664"/>
          </a:xfrm>
          <a:prstGeom prst="rect">
            <a:avLst/>
          </a:prstGeom>
        </p:spPr>
        <p:txBody>
          <a:bodyPr wrap="none">
            <a:spAutoFit/>
          </a:bodyPr>
          <a:lstStyle/>
          <a:p>
            <a:pPr marL="457200" indent="-457200"/>
            <a:r>
              <a:rPr lang="es-ES" sz="1400" dirty="0" smtClean="0">
                <a:solidFill>
                  <a:srgbClr val="FFFF00"/>
                </a:solidFill>
              </a:rPr>
              <a:t>Fondo de Comercio</a:t>
            </a:r>
          </a:p>
          <a:p>
            <a:pPr marL="457200" indent="-457200"/>
            <a:r>
              <a:rPr lang="es-ES" sz="1400" dirty="0" smtClean="0">
                <a:solidFill>
                  <a:srgbClr val="FFFF00"/>
                </a:solidFill>
              </a:rPr>
              <a:t> adquirido en 2010</a:t>
            </a:r>
          </a:p>
          <a:p>
            <a:pPr marL="457200" indent="-457200"/>
            <a:r>
              <a:rPr lang="es-ES" sz="1400" dirty="0" smtClean="0">
                <a:solidFill>
                  <a:srgbClr val="FFFF00"/>
                </a:solidFill>
              </a:rPr>
              <a:t> por 30.000 € (Oneroso)</a:t>
            </a:r>
            <a:endParaRPr lang="es-ES_tradnl" sz="1400" dirty="0">
              <a:solidFill>
                <a:srgbClr val="FFFF00"/>
              </a:solidFill>
            </a:endParaRPr>
          </a:p>
        </p:txBody>
      </p:sp>
      <p:sp>
        <p:nvSpPr>
          <p:cNvPr id="6"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000066"/>
                </a:solidFill>
              </a:rPr>
              <a:t>EJEMPLO-1-</a:t>
            </a:r>
            <a:r>
              <a:rPr lang="es-ES" sz="1800" dirty="0" smtClean="0">
                <a:solidFill>
                  <a:srgbClr val="FF0000"/>
                </a:solidFill>
              </a:rPr>
              <a:t> </a:t>
            </a:r>
            <a:r>
              <a:rPr lang="es-ES_tradnl" sz="1800" i="1" dirty="0" smtClean="0">
                <a:solidFill>
                  <a:srgbClr val="FF0000"/>
                </a:solidFill>
              </a:rPr>
              <a:t> </a:t>
            </a:r>
            <a:r>
              <a:rPr lang="es-ES_tradnl" sz="1800" dirty="0" smtClean="0">
                <a:solidFill>
                  <a:srgbClr val="0000FF"/>
                </a:solidFill>
              </a:rPr>
              <a:t>Amortización Fondo de Comercio (</a:t>
            </a:r>
            <a:r>
              <a:rPr lang="es-ES_tradnl" sz="1800" dirty="0" smtClean="0">
                <a:solidFill>
                  <a:srgbClr val="FF0000"/>
                </a:solidFill>
              </a:rPr>
              <a:t>caso general</a:t>
            </a:r>
            <a:r>
              <a:rPr lang="es-ES_tradnl" sz="1800" dirty="0" smtClean="0">
                <a:solidFill>
                  <a:srgbClr val="0000FF"/>
                </a:solidFill>
              </a:rPr>
              <a:t>) </a:t>
            </a:r>
            <a:r>
              <a:rPr lang="es-ES" sz="1800" dirty="0" smtClean="0">
                <a:solidFill>
                  <a:srgbClr val="FF0000"/>
                </a:solidFill>
              </a:rPr>
              <a:t>Art. 12 NLIS</a:t>
            </a:r>
            <a:endParaRPr lang="es-ES" sz="1800" u="sng" dirty="0">
              <a:solidFill>
                <a:srgbClr val="FF0000"/>
              </a:solidFill>
            </a:endParaRPr>
          </a:p>
        </p:txBody>
      </p:sp>
      <p:graphicFrame>
        <p:nvGraphicFramePr>
          <p:cNvPr id="10" name="9 Tabla"/>
          <p:cNvGraphicFramePr>
            <a:graphicFrameLocks noGrp="1"/>
          </p:cNvGraphicFramePr>
          <p:nvPr/>
        </p:nvGraphicFramePr>
        <p:xfrm>
          <a:off x="304800" y="1600200"/>
          <a:ext cx="1981200" cy="1219200"/>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tblGrid>
              <a:tr h="1219200">
                <a:tc>
                  <a:txBody>
                    <a:bodyPr/>
                    <a:lstStyle/>
                    <a:p>
                      <a:pPr algn="ctr"/>
                      <a:r>
                        <a:rPr lang="es-ES_tradnl" sz="3200" dirty="0" smtClean="0"/>
                        <a:t>Caso General</a:t>
                      </a:r>
                      <a:endParaRPr lang="es-ES_tradnl" sz="32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279599212"/>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142</a:t>
            </a:fld>
            <a:endParaRPr lang="es-ES" dirty="0"/>
          </a:p>
        </p:txBody>
      </p:sp>
      <p:graphicFrame>
        <p:nvGraphicFramePr>
          <p:cNvPr id="7" name="6 Tabla"/>
          <p:cNvGraphicFramePr>
            <a:graphicFrameLocks noGrp="1"/>
          </p:cNvGraphicFramePr>
          <p:nvPr>
            <p:extLst/>
          </p:nvPr>
        </p:nvGraphicFramePr>
        <p:xfrm>
          <a:off x="2819400" y="457200"/>
          <a:ext cx="6400800" cy="6309360"/>
        </p:xfrm>
        <a:graphic>
          <a:graphicData uri="http://schemas.openxmlformats.org/drawingml/2006/table">
            <a:tbl>
              <a:tblPr/>
              <a:tblGrid>
                <a:gridCol w="1072474">
                  <a:extLst>
                    <a:ext uri="{9D8B030D-6E8A-4147-A177-3AD203B41FA5}">
                      <a16:colId xmlns="" xmlns:a16="http://schemas.microsoft.com/office/drawing/2014/main" val="20000"/>
                    </a:ext>
                  </a:extLst>
                </a:gridCol>
                <a:gridCol w="1521092">
                  <a:extLst>
                    <a:ext uri="{9D8B030D-6E8A-4147-A177-3AD203B41FA5}">
                      <a16:colId xmlns="" xmlns:a16="http://schemas.microsoft.com/office/drawing/2014/main" val="20001"/>
                    </a:ext>
                  </a:extLst>
                </a:gridCol>
                <a:gridCol w="1929796">
                  <a:extLst>
                    <a:ext uri="{9D8B030D-6E8A-4147-A177-3AD203B41FA5}">
                      <a16:colId xmlns="" xmlns:a16="http://schemas.microsoft.com/office/drawing/2014/main" val="20002"/>
                    </a:ext>
                  </a:extLst>
                </a:gridCol>
                <a:gridCol w="1877438">
                  <a:extLst>
                    <a:ext uri="{9D8B030D-6E8A-4147-A177-3AD203B41FA5}">
                      <a16:colId xmlns="" xmlns:a16="http://schemas.microsoft.com/office/drawing/2014/main" val="20003"/>
                    </a:ext>
                  </a:extLst>
                </a:gridCol>
              </a:tblGrid>
              <a:tr h="210783">
                <a:tc>
                  <a:txBody>
                    <a:bodyPr/>
                    <a:lstStyle/>
                    <a:p>
                      <a:pPr algn="l">
                        <a:spcAft>
                          <a:spcPts val="0"/>
                        </a:spcAft>
                      </a:pPr>
                      <a:r>
                        <a:rPr lang="es-ES" sz="1400" b="1" dirty="0">
                          <a:latin typeface="Arial"/>
                          <a:ea typeface="Times New Roman"/>
                          <a:cs typeface="Times New Roman"/>
                        </a:rPr>
                        <a:t>AÑO</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400" b="1" dirty="0">
                          <a:latin typeface="Arial"/>
                          <a:ea typeface="Times New Roman"/>
                          <a:cs typeface="Times New Roman"/>
                        </a:rPr>
                        <a:t>A. CONTABLE</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400" b="1" dirty="0">
                          <a:latin typeface="Arial"/>
                          <a:ea typeface="Times New Roman"/>
                          <a:cs typeface="Times New Roman"/>
                        </a:rPr>
                        <a:t>A.FISCAL</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400" b="1" dirty="0">
                          <a:latin typeface="Arial"/>
                          <a:ea typeface="Times New Roman"/>
                          <a:cs typeface="Times New Roman"/>
                        </a:rPr>
                        <a:t>AJUSTE</a:t>
                      </a:r>
                      <a:endParaRPr lang="es-ES_tradnl" sz="14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240895">
                <a:tc>
                  <a:txBody>
                    <a:bodyPr/>
                    <a:lstStyle/>
                    <a:p>
                      <a:pPr algn="l">
                        <a:spcBef>
                          <a:spcPts val="100"/>
                        </a:spcBef>
                        <a:spcAft>
                          <a:spcPts val="100"/>
                        </a:spcAft>
                      </a:pPr>
                      <a:r>
                        <a:rPr lang="es-ES_tradnl" sz="1600" b="1" dirty="0" smtClean="0">
                          <a:latin typeface="Arial"/>
                          <a:ea typeface="Times New Roman"/>
                          <a:cs typeface="Times New Roman"/>
                        </a:rPr>
                        <a:t>2010</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       2.250   </a:t>
                      </a:r>
                      <a:r>
                        <a:rPr lang="es-ES" sz="1600" b="1" dirty="0" smtClean="0">
                          <a:solidFill>
                            <a:srgbClr val="0000FF"/>
                          </a:solidFill>
                          <a:latin typeface="+mn-lt"/>
                          <a:ea typeface="Times New Roman"/>
                          <a:cs typeface="Times New Roman"/>
                        </a:rPr>
                        <a:t>7,5%</a:t>
                      </a:r>
                      <a:endParaRPr lang="es-ES_tradnl" sz="1600" b="1" dirty="0">
                        <a:solidFill>
                          <a:srgbClr val="0000FF"/>
                        </a:solidFill>
                        <a:latin typeface="+mn-lt"/>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-2.250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40895">
                <a:tc>
                  <a:txBody>
                    <a:bodyPr/>
                    <a:lstStyle/>
                    <a:p>
                      <a:pPr algn="l">
                        <a:spcBef>
                          <a:spcPts val="100"/>
                        </a:spcBef>
                        <a:spcAft>
                          <a:spcPts val="100"/>
                        </a:spcAft>
                      </a:pPr>
                      <a:r>
                        <a:rPr lang="es-ES" sz="1600" b="1" dirty="0" smtClean="0">
                          <a:latin typeface="Arial"/>
                          <a:ea typeface="Times New Roman"/>
                          <a:cs typeface="Times New Roman"/>
                        </a:rPr>
                        <a:t>2011</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-2.250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40895">
                <a:tc>
                  <a:txBody>
                    <a:bodyPr/>
                    <a:lstStyle/>
                    <a:p>
                      <a:pPr algn="l">
                        <a:spcBef>
                          <a:spcPts val="100"/>
                        </a:spcBef>
                        <a:spcAft>
                          <a:spcPts val="100"/>
                        </a:spcAft>
                      </a:pPr>
                      <a:r>
                        <a:rPr lang="es-ES" sz="1600" b="1" dirty="0" smtClean="0">
                          <a:solidFill>
                            <a:srgbClr val="FFFF00"/>
                          </a:solidFill>
                          <a:latin typeface="Arial"/>
                          <a:ea typeface="Times New Roman"/>
                          <a:cs typeface="Times New Roman"/>
                        </a:rPr>
                        <a:t>2012</a:t>
                      </a:r>
                      <a:endParaRPr lang="es-ES_tradnl" sz="1600" b="1" dirty="0">
                        <a:solidFill>
                          <a:srgbClr val="FFFF00"/>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          450    </a:t>
                      </a:r>
                      <a:r>
                        <a:rPr lang="es-ES" sz="1600" b="1" dirty="0" smtClean="0">
                          <a:solidFill>
                            <a:srgbClr val="0000FF"/>
                          </a:solidFill>
                          <a:latin typeface="Arial"/>
                          <a:ea typeface="Times New Roman"/>
                          <a:cs typeface="Times New Roman"/>
                        </a:rPr>
                        <a:t>1,5%</a:t>
                      </a:r>
                      <a:endParaRPr lang="es-ES_tradnl" sz="1600" b="1"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-450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240895">
                <a:tc>
                  <a:txBody>
                    <a:bodyPr/>
                    <a:lstStyle/>
                    <a:p>
                      <a:pPr algn="l">
                        <a:spcBef>
                          <a:spcPts val="100"/>
                        </a:spcBef>
                        <a:spcAft>
                          <a:spcPts val="100"/>
                        </a:spcAft>
                      </a:pPr>
                      <a:r>
                        <a:rPr lang="es-ES" sz="1600" b="1" dirty="0" smtClean="0">
                          <a:solidFill>
                            <a:schemeClr val="tx1"/>
                          </a:solidFill>
                          <a:latin typeface="Arial"/>
                          <a:ea typeface="Times New Roman"/>
                          <a:cs typeface="Times New Roman"/>
                        </a:rPr>
                        <a:t>2013</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450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-450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240895">
                <a:tc>
                  <a:txBody>
                    <a:bodyPr/>
                    <a:lstStyle/>
                    <a:p>
                      <a:pPr algn="l">
                        <a:spcBef>
                          <a:spcPts val="100"/>
                        </a:spcBef>
                        <a:spcAft>
                          <a:spcPts val="100"/>
                        </a:spcAft>
                      </a:pPr>
                      <a:r>
                        <a:rPr lang="es-ES" sz="1600" b="1" dirty="0" smtClean="0">
                          <a:solidFill>
                            <a:schemeClr val="tx1"/>
                          </a:solidFill>
                          <a:latin typeface="Arial"/>
                          <a:ea typeface="Times New Roman"/>
                          <a:cs typeface="Times New Roman"/>
                        </a:rPr>
                        <a:t>2014</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450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-450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240895">
                <a:tc>
                  <a:txBody>
                    <a:bodyPr/>
                    <a:lstStyle/>
                    <a:p>
                      <a:pPr algn="l">
                        <a:spcBef>
                          <a:spcPts val="100"/>
                        </a:spcBef>
                        <a:spcAft>
                          <a:spcPts val="100"/>
                        </a:spcAft>
                      </a:pPr>
                      <a:r>
                        <a:rPr lang="es-ES" sz="1600" b="1" dirty="0" smtClean="0">
                          <a:solidFill>
                            <a:schemeClr val="tx1"/>
                          </a:solidFill>
                          <a:latin typeface="Arial"/>
                          <a:ea typeface="Times New Roman"/>
                          <a:cs typeface="Times New Roman"/>
                        </a:rPr>
                        <a:t>2015</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a:solidFill>
                            <a:srgbClr val="0000FF"/>
                          </a:solidFill>
                          <a:latin typeface="Arial"/>
                          <a:ea typeface="Times New Roman"/>
                          <a:cs typeface="Times New Roman"/>
                        </a:rPr>
                        <a:t>-</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450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-450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240895">
                <a:tc>
                  <a:txBody>
                    <a:bodyPr/>
                    <a:lstStyle/>
                    <a:p>
                      <a:pPr algn="l">
                        <a:spcBef>
                          <a:spcPts val="100"/>
                        </a:spcBef>
                        <a:spcAft>
                          <a:spcPts val="100"/>
                        </a:spcAft>
                      </a:pPr>
                      <a:r>
                        <a:rPr lang="es-ES" sz="1600" b="1" dirty="0" smtClean="0">
                          <a:solidFill>
                            <a:srgbClr val="FFFF66"/>
                          </a:solidFill>
                          <a:latin typeface="Arial"/>
                          <a:ea typeface="Times New Roman"/>
                          <a:cs typeface="Times New Roman"/>
                        </a:rPr>
                        <a:t>2016</a:t>
                      </a:r>
                      <a:endParaRPr lang="es-ES_tradnl" sz="1600" b="1" dirty="0">
                        <a:solidFill>
                          <a:srgbClr val="FFFF66"/>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       3.000 </a:t>
                      </a:r>
                      <a:r>
                        <a:rPr lang="es-ES" sz="1600" b="1" dirty="0" smtClean="0">
                          <a:solidFill>
                            <a:srgbClr val="0000FF"/>
                          </a:solidFill>
                          <a:latin typeface="Arial"/>
                          <a:ea typeface="Times New Roman"/>
                          <a:cs typeface="Times New Roman"/>
                        </a:rPr>
                        <a:t>10%</a:t>
                      </a:r>
                      <a:endParaRPr lang="es-ES_tradnl" sz="1600" b="1"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        </a:t>
                      </a:r>
                      <a:r>
                        <a:rPr lang="es-ES" sz="1600" b="0" dirty="0" smtClean="0">
                          <a:solidFill>
                            <a:srgbClr val="0000FF"/>
                          </a:solidFill>
                          <a:latin typeface="+mn-lt"/>
                          <a:ea typeface="Times New Roman"/>
                          <a:cs typeface="Times New Roman"/>
                        </a:rPr>
                        <a:t>2.250   </a:t>
                      </a:r>
                      <a:r>
                        <a:rPr lang="es-ES" sz="1600" b="1" dirty="0" smtClean="0">
                          <a:solidFill>
                            <a:srgbClr val="0000FF"/>
                          </a:solidFill>
                          <a:latin typeface="+mn-lt"/>
                          <a:ea typeface="Times New Roman"/>
                          <a:cs typeface="Times New Roman"/>
                        </a:rPr>
                        <a:t>7,5%</a:t>
                      </a:r>
                      <a:endParaRPr lang="es-ES_tradnl" sz="1600" b="1" dirty="0">
                        <a:solidFill>
                          <a:srgbClr val="0000FF"/>
                        </a:solidFill>
                        <a:latin typeface="+mn-lt"/>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7"/>
                  </a:ext>
                </a:extLst>
              </a:tr>
              <a:tr h="240895">
                <a:tc>
                  <a:txBody>
                    <a:bodyPr/>
                    <a:lstStyle/>
                    <a:p>
                      <a:pPr algn="l">
                        <a:spcBef>
                          <a:spcPts val="100"/>
                        </a:spcBef>
                        <a:spcAft>
                          <a:spcPts val="100"/>
                        </a:spcAft>
                      </a:pPr>
                      <a:r>
                        <a:rPr lang="es-ES" sz="1600" b="1" dirty="0" smtClean="0">
                          <a:latin typeface="Arial"/>
                          <a:ea typeface="Times New Roman"/>
                          <a:cs typeface="Times New Roman"/>
                        </a:rPr>
                        <a:t>2017</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r h="240895">
                <a:tc>
                  <a:txBody>
                    <a:bodyPr/>
                    <a:lstStyle/>
                    <a:p>
                      <a:pPr algn="l">
                        <a:spcBef>
                          <a:spcPts val="100"/>
                        </a:spcBef>
                        <a:spcAft>
                          <a:spcPts val="100"/>
                        </a:spcAft>
                      </a:pPr>
                      <a:r>
                        <a:rPr lang="es-ES" sz="1600" b="1" dirty="0" smtClean="0">
                          <a:latin typeface="Arial"/>
                          <a:ea typeface="Times New Roman"/>
                          <a:cs typeface="Times New Roman"/>
                        </a:rPr>
                        <a:t>2018</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9"/>
                  </a:ext>
                </a:extLst>
              </a:tr>
              <a:tr h="240895">
                <a:tc>
                  <a:txBody>
                    <a:bodyPr/>
                    <a:lstStyle/>
                    <a:p>
                      <a:pPr algn="l">
                        <a:spcBef>
                          <a:spcPts val="100"/>
                        </a:spcBef>
                        <a:spcAft>
                          <a:spcPts val="100"/>
                        </a:spcAft>
                      </a:pPr>
                      <a:r>
                        <a:rPr lang="es-ES" sz="1600" b="1" dirty="0" smtClean="0">
                          <a:latin typeface="Arial"/>
                          <a:ea typeface="Times New Roman"/>
                          <a:cs typeface="Times New Roman"/>
                        </a:rPr>
                        <a:t>2019</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0"/>
                  </a:ext>
                </a:extLst>
              </a:tr>
              <a:tr h="240895">
                <a:tc>
                  <a:txBody>
                    <a:bodyPr/>
                    <a:lstStyle/>
                    <a:p>
                      <a:pPr algn="l">
                        <a:spcBef>
                          <a:spcPts val="100"/>
                        </a:spcBef>
                        <a:spcAft>
                          <a:spcPts val="100"/>
                        </a:spcAft>
                      </a:pPr>
                      <a:r>
                        <a:rPr lang="es-ES" sz="1600" b="1" dirty="0" smtClean="0">
                          <a:latin typeface="Arial"/>
                          <a:ea typeface="Times New Roman"/>
                          <a:cs typeface="Times New Roman"/>
                        </a:rPr>
                        <a:t>2020</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1"/>
                  </a:ext>
                </a:extLst>
              </a:tr>
              <a:tr h="240895">
                <a:tc>
                  <a:txBody>
                    <a:bodyPr/>
                    <a:lstStyle/>
                    <a:p>
                      <a:pPr algn="l">
                        <a:spcBef>
                          <a:spcPts val="100"/>
                        </a:spcBef>
                        <a:spcAft>
                          <a:spcPts val="100"/>
                        </a:spcAft>
                      </a:pPr>
                      <a:r>
                        <a:rPr lang="es-ES" sz="1600" b="1" dirty="0" smtClean="0">
                          <a:latin typeface="Arial"/>
                          <a:ea typeface="Times New Roman"/>
                          <a:cs typeface="Times New Roman"/>
                        </a:rPr>
                        <a:t>2021</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2"/>
                  </a:ext>
                </a:extLst>
              </a:tr>
              <a:tr h="240895">
                <a:tc>
                  <a:txBody>
                    <a:bodyPr/>
                    <a:lstStyle/>
                    <a:p>
                      <a:pPr algn="l">
                        <a:spcBef>
                          <a:spcPts val="100"/>
                        </a:spcBef>
                        <a:spcAft>
                          <a:spcPts val="100"/>
                        </a:spcAft>
                      </a:pPr>
                      <a:r>
                        <a:rPr lang="es-ES" sz="1600" b="1" dirty="0" smtClean="0">
                          <a:latin typeface="Arial"/>
                          <a:ea typeface="Times New Roman"/>
                          <a:cs typeface="Times New Roman"/>
                        </a:rPr>
                        <a:t>2022</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3"/>
                  </a:ext>
                </a:extLst>
              </a:tr>
              <a:tr h="240895">
                <a:tc>
                  <a:txBody>
                    <a:bodyPr/>
                    <a:lstStyle/>
                    <a:p>
                      <a:pPr algn="l">
                        <a:spcBef>
                          <a:spcPts val="100"/>
                        </a:spcBef>
                        <a:spcAft>
                          <a:spcPts val="100"/>
                        </a:spcAft>
                      </a:pPr>
                      <a:r>
                        <a:rPr lang="es-ES" sz="1600" b="1" dirty="0" smtClean="0">
                          <a:latin typeface="Arial"/>
                          <a:ea typeface="Times New Roman"/>
                          <a:cs typeface="Times New Roman"/>
                        </a:rPr>
                        <a:t>2023</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4"/>
                  </a:ext>
                </a:extLst>
              </a:tr>
              <a:tr h="240895">
                <a:tc>
                  <a:txBody>
                    <a:bodyPr/>
                    <a:lstStyle/>
                    <a:p>
                      <a:pPr algn="l">
                        <a:spcBef>
                          <a:spcPts val="100"/>
                        </a:spcBef>
                        <a:spcAft>
                          <a:spcPts val="100"/>
                        </a:spcAft>
                      </a:pPr>
                      <a:r>
                        <a:rPr lang="es-ES" sz="1600" b="1" dirty="0" smtClean="0">
                          <a:latin typeface="Arial"/>
                          <a:ea typeface="Times New Roman"/>
                          <a:cs typeface="Times New Roman"/>
                        </a:rPr>
                        <a:t>2024</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5"/>
                  </a:ext>
                </a:extLst>
              </a:tr>
              <a:tr h="240895">
                <a:tc>
                  <a:txBody>
                    <a:bodyPr/>
                    <a:lstStyle/>
                    <a:p>
                      <a:pPr algn="l">
                        <a:spcBef>
                          <a:spcPts val="100"/>
                        </a:spcBef>
                        <a:spcAft>
                          <a:spcPts val="100"/>
                        </a:spcAft>
                      </a:pPr>
                      <a:r>
                        <a:rPr lang="es-ES" sz="1600" b="1" dirty="0" smtClean="0">
                          <a:latin typeface="Arial"/>
                          <a:ea typeface="Times New Roman"/>
                          <a:cs typeface="Times New Roman"/>
                        </a:rPr>
                        <a:t>2025</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3.000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2.250 </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mn-lt"/>
                          <a:ea typeface="Times New Roman"/>
                          <a:cs typeface="Times New Roman"/>
                        </a:rPr>
                        <a:t>+750</a:t>
                      </a:r>
                      <a:endParaRPr lang="es-ES_tradnl" sz="1600" dirty="0">
                        <a:solidFill>
                          <a:srgbClr val="0000FF"/>
                        </a:solidFill>
                        <a:latin typeface="+mn-lt"/>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6"/>
                  </a:ext>
                </a:extLst>
              </a:tr>
              <a:tr h="240895">
                <a:tc>
                  <a:txBody>
                    <a:bodyPr/>
                    <a:lstStyle/>
                    <a:p>
                      <a:pPr algn="l">
                        <a:spcBef>
                          <a:spcPts val="100"/>
                        </a:spcBef>
                        <a:spcAft>
                          <a:spcPts val="100"/>
                        </a:spcAft>
                      </a:pPr>
                      <a:r>
                        <a:rPr lang="es-ES" sz="1600" b="1" dirty="0" smtClean="0">
                          <a:latin typeface="Arial"/>
                          <a:ea typeface="Times New Roman"/>
                          <a:cs typeface="Times New Roman"/>
                        </a:rPr>
                        <a:t>2026</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mn-lt"/>
                          <a:ea typeface="Times New Roman"/>
                          <a:cs typeface="Times New Roman"/>
                        </a:rPr>
                        <a:t>1.200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-1.200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7"/>
                  </a:ext>
                </a:extLst>
              </a:tr>
              <a:tr h="240895">
                <a:tc>
                  <a:txBody>
                    <a:bodyPr/>
                    <a:lstStyle/>
                    <a:p>
                      <a:pPr algn="l">
                        <a:spcBef>
                          <a:spcPts val="100"/>
                        </a:spcBef>
                        <a:spcAft>
                          <a:spcPts val="100"/>
                        </a:spcAft>
                      </a:pPr>
                      <a:r>
                        <a:rPr lang="es-ES" sz="1600" b="1" dirty="0" smtClean="0">
                          <a:latin typeface="Arial"/>
                          <a:ea typeface="Times New Roman"/>
                          <a:cs typeface="Times New Roman"/>
                        </a:rPr>
                        <a:t>2027</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8"/>
                  </a:ext>
                </a:extLst>
              </a:tr>
              <a:tr h="240895">
                <a:tc>
                  <a:txBody>
                    <a:bodyPr/>
                    <a:lstStyle/>
                    <a:p>
                      <a:pPr algn="l">
                        <a:spcBef>
                          <a:spcPts val="100"/>
                        </a:spcBef>
                        <a:spcAft>
                          <a:spcPts val="100"/>
                        </a:spcAft>
                      </a:pPr>
                      <a:r>
                        <a:rPr lang="es-ES" sz="1600" b="1" dirty="0" smtClean="0">
                          <a:latin typeface="Arial"/>
                          <a:ea typeface="Times New Roman"/>
                          <a:cs typeface="Times New Roman"/>
                        </a:rPr>
                        <a:t>2028</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9"/>
                  </a:ext>
                </a:extLst>
              </a:tr>
              <a:tr h="240895">
                <a:tc>
                  <a:txBody>
                    <a:bodyPr/>
                    <a:lstStyle/>
                    <a:p>
                      <a:pPr algn="l">
                        <a:spcBef>
                          <a:spcPts val="100"/>
                        </a:spcBef>
                        <a:spcAft>
                          <a:spcPts val="100"/>
                        </a:spcAft>
                      </a:pPr>
                      <a:r>
                        <a:rPr lang="es-ES" sz="1600" b="1" dirty="0" smtClean="0">
                          <a:latin typeface="Arial"/>
                          <a:ea typeface="Times New Roman"/>
                          <a:cs typeface="Times New Roman"/>
                        </a:rPr>
                        <a:t>2029</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0"/>
                  </a:ext>
                </a:extLst>
              </a:tr>
              <a:tr h="240895">
                <a:tc>
                  <a:txBody>
                    <a:bodyPr/>
                    <a:lstStyle/>
                    <a:p>
                      <a:pPr algn="l">
                        <a:spcBef>
                          <a:spcPts val="100"/>
                        </a:spcBef>
                        <a:spcAft>
                          <a:spcPts val="100"/>
                        </a:spcAft>
                      </a:pPr>
                      <a:r>
                        <a:rPr lang="es-ES" sz="1600" b="1" dirty="0" smtClean="0">
                          <a:latin typeface="Arial"/>
                          <a:ea typeface="Times New Roman"/>
                          <a:cs typeface="Times New Roman"/>
                        </a:rPr>
                        <a:t>2030</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1"/>
                  </a:ext>
                </a:extLst>
              </a:tr>
              <a:tr h="240895">
                <a:tc>
                  <a:txBody>
                    <a:bodyPr/>
                    <a:lstStyle/>
                    <a:p>
                      <a:pPr algn="l">
                        <a:spcBef>
                          <a:spcPts val="100"/>
                        </a:spcBef>
                        <a:spcAft>
                          <a:spcPts val="100"/>
                        </a:spcAft>
                      </a:pPr>
                      <a:r>
                        <a:rPr lang="es-ES" sz="1600" b="1" dirty="0" smtClean="0">
                          <a:latin typeface="Arial"/>
                          <a:ea typeface="Times New Roman"/>
                          <a:cs typeface="Times New Roman"/>
                        </a:rPr>
                        <a:t>2031</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2"/>
                  </a:ext>
                </a:extLst>
              </a:tr>
              <a:tr h="240895">
                <a:tc>
                  <a:txBody>
                    <a:bodyPr/>
                    <a:lstStyle/>
                    <a:p>
                      <a:pPr algn="l">
                        <a:spcBef>
                          <a:spcPts val="100"/>
                        </a:spcBef>
                        <a:spcAft>
                          <a:spcPts val="100"/>
                        </a:spcAft>
                      </a:pPr>
                      <a:r>
                        <a:rPr lang="es-ES" sz="1600" b="1" dirty="0" smtClean="0">
                          <a:latin typeface="Arial"/>
                          <a:ea typeface="Times New Roman"/>
                          <a:cs typeface="Times New Roman"/>
                        </a:rPr>
                        <a:t>2032</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3"/>
                  </a:ext>
                </a:extLst>
              </a:tr>
              <a:tr h="240895">
                <a:tc>
                  <a:txBody>
                    <a:bodyPr/>
                    <a:lstStyle/>
                    <a:p>
                      <a:pPr algn="l">
                        <a:spcBef>
                          <a:spcPts val="100"/>
                        </a:spcBef>
                        <a:spcAft>
                          <a:spcPts val="100"/>
                        </a:spcAft>
                      </a:pPr>
                      <a:r>
                        <a:rPr lang="es-ES" sz="1600" b="1" dirty="0" smtClean="0">
                          <a:latin typeface="Arial"/>
                          <a:ea typeface="Times New Roman"/>
                          <a:cs typeface="Times New Roman"/>
                        </a:rPr>
                        <a:t>2033</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pPr>
                      <a:r>
                        <a:rPr lang="es-ES" sz="1600" b="0" dirty="0" smtClean="0">
                          <a:solidFill>
                            <a:srgbClr val="0000FF"/>
                          </a:solidFill>
                          <a:latin typeface="Arial"/>
                          <a:ea typeface="Times New Roman"/>
                          <a:cs typeface="Times New Roman"/>
                        </a:rPr>
                        <a:t>0</a:t>
                      </a:r>
                      <a:endParaRPr lang="es-ES_tradnl" sz="1600" b="0" dirty="0">
                        <a:solidFill>
                          <a:srgbClr val="0000FF"/>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100"/>
                        </a:spcBef>
                        <a:spcAft>
                          <a:spcPts val="100"/>
                        </a:spcAft>
                        <a:tabLst>
                          <a:tab pos="612140" algn="r"/>
                        </a:tabLst>
                      </a:pPr>
                      <a:r>
                        <a:rPr lang="es-ES" sz="1600" b="1" dirty="0" smtClean="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24"/>
                  </a:ext>
                </a:extLst>
              </a:tr>
              <a:tr h="240895">
                <a:tc>
                  <a:txBody>
                    <a:bodyPr/>
                    <a:lstStyle/>
                    <a:p>
                      <a:pPr algn="l">
                        <a:spcBef>
                          <a:spcPts val="100"/>
                        </a:spcBef>
                        <a:spcAft>
                          <a:spcPts val="100"/>
                        </a:spcAft>
                      </a:pPr>
                      <a:r>
                        <a:rPr lang="es-ES" sz="1600" b="1" dirty="0">
                          <a:latin typeface="Arial"/>
                          <a:ea typeface="Times New Roman"/>
                          <a:cs typeface="Times New Roman"/>
                        </a:rPr>
                        <a:t>Suma</a:t>
                      </a:r>
                      <a:endParaRPr lang="es-ES_tradnl" sz="1600" b="1" dirty="0">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spcBef>
                          <a:spcPts val="100"/>
                        </a:spcBef>
                        <a:spcAft>
                          <a:spcPts val="100"/>
                        </a:spcAft>
                      </a:pPr>
                      <a:r>
                        <a:rPr lang="es-ES" sz="1600" b="1" dirty="0" smtClean="0">
                          <a:solidFill>
                            <a:schemeClr val="tx1"/>
                          </a:solidFill>
                          <a:latin typeface="Arial"/>
                          <a:ea typeface="Times New Roman"/>
                          <a:cs typeface="Times New Roman"/>
                        </a:rPr>
                        <a:t>30.000</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100"/>
                        </a:spcBef>
                        <a:spcAft>
                          <a:spcPts val="100"/>
                        </a:spcAft>
                      </a:pPr>
                      <a:r>
                        <a:rPr lang="es-ES" sz="1600" b="1" dirty="0">
                          <a:solidFill>
                            <a:schemeClr val="tx1"/>
                          </a:solidFill>
                          <a:latin typeface="Arial"/>
                          <a:ea typeface="Times New Roman"/>
                          <a:cs typeface="Times New Roman"/>
                        </a:rPr>
                        <a:t>30.000</a:t>
                      </a:r>
                      <a:endParaRPr lang="es-ES_tradnl" sz="1600" b="1" dirty="0">
                        <a:solidFill>
                          <a:schemeClr val="tx1"/>
                        </a:solidFill>
                        <a:latin typeface="Arial"/>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lumMod val="50000"/>
                      </a:schemeClr>
                    </a:solidFill>
                  </a:tcPr>
                </a:tc>
                <a:tc>
                  <a:txBody>
                    <a:bodyPr/>
                    <a:lstStyle/>
                    <a:p>
                      <a:pPr algn="ctr">
                        <a:spcBef>
                          <a:spcPts val="100"/>
                        </a:spcBef>
                        <a:spcAft>
                          <a:spcPts val="100"/>
                        </a:spcAft>
                        <a:tabLst>
                          <a:tab pos="612140" algn="r"/>
                        </a:tabLst>
                      </a:pPr>
                      <a:r>
                        <a:rPr lang="es-ES" sz="1600" b="1" dirty="0" smtClean="0">
                          <a:solidFill>
                            <a:schemeClr val="tx1"/>
                          </a:solidFill>
                          <a:latin typeface="Arial"/>
                          <a:ea typeface="Times New Roman"/>
                          <a:cs typeface="Times New Roman"/>
                        </a:rPr>
                        <a:t>0</a:t>
                      </a:r>
                      <a:endParaRPr lang="es-ES_tradnl" sz="1600" b="1"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25"/>
                  </a:ext>
                </a:extLst>
              </a:tr>
            </a:tbl>
          </a:graphicData>
        </a:graphic>
      </p:graphicFrame>
      <p:sp>
        <p:nvSpPr>
          <p:cNvPr id="9" name="8 Rectángulo"/>
          <p:cNvSpPr/>
          <p:nvPr/>
        </p:nvSpPr>
        <p:spPr>
          <a:xfrm>
            <a:off x="0" y="457200"/>
            <a:ext cx="2637260" cy="954107"/>
          </a:xfrm>
          <a:prstGeom prst="rect">
            <a:avLst/>
          </a:prstGeom>
        </p:spPr>
        <p:txBody>
          <a:bodyPr wrap="none">
            <a:spAutoFit/>
          </a:bodyPr>
          <a:lstStyle/>
          <a:p>
            <a:pPr marL="457200" indent="-457200"/>
            <a:r>
              <a:rPr lang="es-ES" sz="1400" b="1" dirty="0" smtClean="0">
                <a:solidFill>
                  <a:srgbClr val="FFFF00"/>
                </a:solidFill>
              </a:rPr>
              <a:t>Fondo de Comercio</a:t>
            </a:r>
          </a:p>
          <a:p>
            <a:pPr marL="457200" indent="-457200"/>
            <a:r>
              <a:rPr lang="es-ES" sz="1400" b="1" dirty="0" smtClean="0">
                <a:solidFill>
                  <a:srgbClr val="FFFF00"/>
                </a:solidFill>
              </a:rPr>
              <a:t> adquirido en 2010</a:t>
            </a:r>
          </a:p>
          <a:p>
            <a:pPr marL="457200" indent="-457200"/>
            <a:r>
              <a:rPr lang="es-ES" sz="1400" b="1" dirty="0" smtClean="0">
                <a:solidFill>
                  <a:srgbClr val="FFFF00"/>
                </a:solidFill>
              </a:rPr>
              <a:t> por 30.000 € (Oneroso)</a:t>
            </a:r>
          </a:p>
          <a:p>
            <a:pPr marL="457200" indent="-457200"/>
            <a:r>
              <a:rPr lang="es-ES" sz="1400" b="1" u="sng" dirty="0" smtClean="0">
                <a:solidFill>
                  <a:srgbClr val="FFFF99"/>
                </a:solidFill>
              </a:rPr>
              <a:t>Afecto</a:t>
            </a:r>
            <a:r>
              <a:rPr lang="es-ES" sz="1400" b="1" dirty="0" smtClean="0">
                <a:solidFill>
                  <a:srgbClr val="FFFF99"/>
                </a:solidFill>
              </a:rPr>
              <a:t> a la actividad</a:t>
            </a:r>
            <a:endParaRPr lang="es-ES_tradnl" sz="1400" b="1" dirty="0">
              <a:solidFill>
                <a:srgbClr val="FFFF99"/>
              </a:solidFill>
            </a:endParaRPr>
          </a:p>
        </p:txBody>
      </p:sp>
      <p:graphicFrame>
        <p:nvGraphicFramePr>
          <p:cNvPr id="10" name="9 Tabla"/>
          <p:cNvGraphicFramePr>
            <a:graphicFrameLocks noGrp="1"/>
          </p:cNvGraphicFramePr>
          <p:nvPr/>
        </p:nvGraphicFramePr>
        <p:xfrm>
          <a:off x="304800" y="1752600"/>
          <a:ext cx="1981200" cy="1219200"/>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tblGrid>
              <a:tr h="1219200">
                <a:tc>
                  <a:txBody>
                    <a:bodyPr/>
                    <a:lstStyle/>
                    <a:p>
                      <a:pPr algn="ctr"/>
                      <a:r>
                        <a:rPr lang="es-ES_tradnl" sz="3200" dirty="0" smtClean="0"/>
                        <a:t>Caso ERD</a:t>
                      </a:r>
                      <a:endParaRPr lang="es-ES_tradnl" sz="32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
        <p:nvSpPr>
          <p:cNvPr id="11"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000066"/>
                </a:solidFill>
              </a:rPr>
              <a:t>EJEMPLO-2-</a:t>
            </a:r>
            <a:r>
              <a:rPr lang="es-ES" sz="1800" dirty="0" smtClean="0">
                <a:solidFill>
                  <a:srgbClr val="FF0000"/>
                </a:solidFill>
              </a:rPr>
              <a:t> </a:t>
            </a:r>
            <a:r>
              <a:rPr lang="es-ES_tradnl" sz="1800" i="1" dirty="0" smtClean="0">
                <a:solidFill>
                  <a:srgbClr val="FF0000"/>
                </a:solidFill>
              </a:rPr>
              <a:t> </a:t>
            </a:r>
            <a:r>
              <a:rPr lang="es-ES_tradnl" sz="1800" dirty="0" smtClean="0">
                <a:solidFill>
                  <a:srgbClr val="0000FF"/>
                </a:solidFill>
              </a:rPr>
              <a:t>Amortización Fondo de Comercio (caso </a:t>
            </a:r>
            <a:r>
              <a:rPr lang="es-ES_tradnl" sz="1800" dirty="0" smtClean="0">
                <a:solidFill>
                  <a:srgbClr val="FF0000"/>
                </a:solidFill>
              </a:rPr>
              <a:t>ERD</a:t>
            </a:r>
            <a:r>
              <a:rPr lang="es-ES_tradnl" sz="1800" dirty="0" smtClean="0">
                <a:solidFill>
                  <a:srgbClr val="0000FF"/>
                </a:solidFill>
              </a:rPr>
              <a:t>) </a:t>
            </a:r>
            <a:r>
              <a:rPr lang="es-ES" sz="1800" dirty="0" smtClean="0">
                <a:solidFill>
                  <a:srgbClr val="FF0000"/>
                </a:solidFill>
              </a:rPr>
              <a:t>Art. 103 NLIS</a:t>
            </a:r>
            <a:endParaRPr lang="es-ES" sz="1800" u="sng" dirty="0">
              <a:solidFill>
                <a:srgbClr val="FF0000"/>
              </a:solidFill>
            </a:endParaRPr>
          </a:p>
        </p:txBody>
      </p:sp>
    </p:spTree>
    <p:extLst>
      <p:ext uri="{BB962C8B-B14F-4D97-AF65-F5344CB8AC3E}">
        <p14:creationId xmlns="" xmlns:p14="http://schemas.microsoft.com/office/powerpoint/2010/main" val="1059017582"/>
      </p:ext>
    </p:extLst>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E408A1FA-ABC6-49E7-87CD-26C4218B5508}" type="slidenum">
              <a:rPr lang="es-ES"/>
              <a:pPr>
                <a:defRPr/>
              </a:pPr>
              <a:t>143</a:t>
            </a:fld>
            <a:endParaRPr lang="es-ES" dirty="0"/>
          </a:p>
        </p:txBody>
      </p:sp>
      <p:sp>
        <p:nvSpPr>
          <p:cNvPr id="3075" name="Rectangle 4"/>
          <p:cNvSpPr>
            <a:spLocks noChangeArrowheads="1"/>
          </p:cNvSpPr>
          <p:nvPr/>
        </p:nvSpPr>
        <p:spPr bwMode="auto">
          <a:xfrm>
            <a:off x="304800" y="609600"/>
            <a:ext cx="9296400" cy="4370427"/>
          </a:xfrm>
          <a:prstGeom prst="rect">
            <a:avLst/>
          </a:prstGeom>
          <a:noFill/>
          <a:ln w="9525">
            <a:noFill/>
            <a:miter lim="800000"/>
            <a:headEnd/>
            <a:tailEnd/>
          </a:ln>
        </p:spPr>
        <p:txBody>
          <a:bodyPr>
            <a:spAutoFit/>
          </a:bodyPr>
          <a:lstStyle/>
          <a:p>
            <a:pPr algn="ctr"/>
            <a:endParaRPr lang="es-ES" sz="1400" dirty="0">
              <a:solidFill>
                <a:srgbClr val="FF3300"/>
              </a:solidFill>
              <a:latin typeface="Arial" pitchFamily="34" charset="0"/>
            </a:endParaRPr>
          </a:p>
          <a:p>
            <a:pPr algn="ctr"/>
            <a:r>
              <a:rPr lang="es-ES_tradnl" sz="6600" dirty="0" smtClean="0">
                <a:solidFill>
                  <a:srgbClr val="FFFF00"/>
                </a:solidFill>
                <a:effectLst>
                  <a:outerShdw blurRad="38100" dist="38100" dir="2700000" algn="tl">
                    <a:srgbClr val="000000">
                      <a:alpha val="43137"/>
                    </a:srgbClr>
                  </a:outerShdw>
                </a:effectLst>
              </a:rPr>
              <a:t>Medidas </a:t>
            </a:r>
            <a:r>
              <a:rPr lang="es-ES_tradnl" sz="6600" u="sng" dirty="0" smtClean="0">
                <a:solidFill>
                  <a:srgbClr val="FFFF00"/>
                </a:solidFill>
                <a:effectLst>
                  <a:outerShdw blurRad="38100" dist="38100" dir="2700000" algn="tl">
                    <a:srgbClr val="000000">
                      <a:alpha val="43137"/>
                    </a:srgbClr>
                  </a:outerShdw>
                </a:effectLst>
              </a:rPr>
              <a:t>Transitorias</a:t>
            </a:r>
          </a:p>
          <a:p>
            <a:pPr algn="ctr"/>
            <a:r>
              <a:rPr lang="es-ES_tradnl" sz="6600" dirty="0" smtClean="0">
                <a:effectLst>
                  <a:outerShdw blurRad="38100" dist="38100" dir="2700000" algn="tl">
                    <a:srgbClr val="000000">
                      <a:alpha val="43137"/>
                    </a:srgbClr>
                  </a:outerShdw>
                </a:effectLst>
              </a:rPr>
              <a:t>en Amortizaciones</a:t>
            </a:r>
          </a:p>
          <a:p>
            <a:pPr algn="ctr"/>
            <a:r>
              <a:rPr lang="es-ES_tradnl" sz="6600" dirty="0" smtClean="0">
                <a:solidFill>
                  <a:srgbClr val="FFFF00"/>
                </a:solidFill>
                <a:effectLst>
                  <a:outerShdw blurRad="38100" dist="38100" dir="2700000" algn="tl">
                    <a:srgbClr val="000000">
                      <a:alpha val="43137"/>
                    </a:srgbClr>
                  </a:outerShdw>
                </a:effectLst>
              </a:rPr>
              <a:t>Desde 2015</a:t>
            </a:r>
          </a:p>
        </p:txBody>
      </p:sp>
    </p:spTree>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144</a:t>
            </a:fld>
            <a:endParaRPr lang="es-ES" dirty="0"/>
          </a:p>
        </p:txBody>
      </p:sp>
      <p:sp>
        <p:nvSpPr>
          <p:cNvPr id="56324" name="Text Box 3"/>
          <p:cNvSpPr txBox="1">
            <a:spLocks noChangeArrowheads="1"/>
          </p:cNvSpPr>
          <p:nvPr/>
        </p:nvSpPr>
        <p:spPr bwMode="auto">
          <a:xfrm>
            <a:off x="0" y="5334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CC"/>
                </a:solidFill>
              </a:rPr>
              <a:t>Amortizaciones de</a:t>
            </a:r>
            <a:r>
              <a:rPr lang="es-ES" sz="2200" dirty="0" smtClean="0">
                <a:solidFill>
                  <a:srgbClr val="FF0000"/>
                </a:solidFill>
              </a:rPr>
              <a:t>  Bienes </a:t>
            </a:r>
            <a:r>
              <a:rPr lang="es-ES" sz="2200" u="sng" dirty="0" smtClean="0">
                <a:solidFill>
                  <a:srgbClr val="FF0000"/>
                </a:solidFill>
              </a:rPr>
              <a:t>Adquiridos</a:t>
            </a:r>
            <a:r>
              <a:rPr lang="es-ES" sz="2200" dirty="0" smtClean="0">
                <a:solidFill>
                  <a:srgbClr val="FF0000"/>
                </a:solidFill>
              </a:rPr>
              <a:t> </a:t>
            </a:r>
            <a:r>
              <a:rPr lang="es-ES" sz="2200" u="sng" dirty="0" smtClean="0">
                <a:solidFill>
                  <a:srgbClr val="FF0000"/>
                </a:solidFill>
              </a:rPr>
              <a:t>antes</a:t>
            </a:r>
            <a:r>
              <a:rPr lang="es-ES" sz="2200" dirty="0" smtClean="0">
                <a:solidFill>
                  <a:srgbClr val="FF0000"/>
                </a:solidFill>
              </a:rPr>
              <a:t> de  2015</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800" dirty="0" smtClean="0">
                <a:solidFill>
                  <a:srgbClr val="FFFF66"/>
                </a:solidFill>
                <a:latin typeface="Arial" pitchFamily="34" charset="0"/>
              </a:rPr>
              <a:t>DT 13ª NLIS  </a:t>
            </a:r>
            <a:r>
              <a:rPr lang="es-ES_tradnl" dirty="0" smtClean="0">
                <a:solidFill>
                  <a:srgbClr val="FFFF00"/>
                </a:solidFill>
                <a:effectLst>
                  <a:outerShdw blurRad="38100" dist="38100" dir="2700000" algn="tl">
                    <a:srgbClr val="000000">
                      <a:alpha val="43137"/>
                    </a:srgbClr>
                  </a:outerShdw>
                </a:effectLst>
              </a:rPr>
              <a:t>Desde 1/1/2015</a:t>
            </a:r>
            <a:endParaRPr lang="es-ES_tradnl" u="sng" dirty="0" smtClean="0">
              <a:solidFill>
                <a:srgbClr val="FF0000"/>
              </a:solidFill>
            </a:endParaRPr>
          </a:p>
          <a:p>
            <a:endParaRPr lang="es-ES" sz="3600"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4143078773"/>
              </p:ext>
            </p:extLst>
          </p:nvPr>
        </p:nvGraphicFramePr>
        <p:xfrm>
          <a:off x="457200" y="1143000"/>
          <a:ext cx="9067800" cy="5059680"/>
        </p:xfrm>
        <a:graphic>
          <a:graphicData uri="http://schemas.openxmlformats.org/drawingml/2006/table">
            <a:tbl>
              <a:tblPr firstRow="1" bandRow="1">
                <a:tableStyleId>{7DF18680-E054-41AD-8BC1-D1AEF772440D}</a:tableStyleId>
              </a:tblPr>
              <a:tblGrid>
                <a:gridCol w="2514600">
                  <a:extLst>
                    <a:ext uri="{9D8B030D-6E8A-4147-A177-3AD203B41FA5}">
                      <a16:colId xmlns="" xmlns:a16="http://schemas.microsoft.com/office/drawing/2014/main" val="20000"/>
                    </a:ext>
                  </a:extLst>
                </a:gridCol>
                <a:gridCol w="6553200">
                  <a:extLst>
                    <a:ext uri="{9D8B030D-6E8A-4147-A177-3AD203B41FA5}">
                      <a16:colId xmlns="" xmlns:a16="http://schemas.microsoft.com/office/drawing/2014/main" val="20001"/>
                    </a:ext>
                  </a:extLst>
                </a:gridCol>
              </a:tblGrid>
              <a:tr h="528801">
                <a:tc gridSpan="2">
                  <a:txBody>
                    <a:bodyPr/>
                    <a:lstStyle/>
                    <a:p>
                      <a:pPr marL="457200" marR="0" indent="-457200" algn="l" defTabSz="914400" rtl="0" eaLnBrk="1" fontAlgn="auto" latinLnBrk="0" hangingPunct="1">
                        <a:lnSpc>
                          <a:spcPct val="100000"/>
                        </a:lnSpc>
                        <a:spcBef>
                          <a:spcPts val="0"/>
                        </a:spcBef>
                        <a:spcAft>
                          <a:spcPts val="0"/>
                        </a:spcAft>
                        <a:buClrTx/>
                        <a:buSzTx/>
                        <a:buFont typeface="+mj-lt"/>
                        <a:buNone/>
                        <a:tabLst/>
                        <a:defRPr/>
                      </a:pPr>
                      <a:r>
                        <a:rPr lang="es-ES_tradnl" sz="2000" b="1" baseline="0" dirty="0" smtClean="0">
                          <a:solidFill>
                            <a:srgbClr val="FFFF99"/>
                          </a:solidFill>
                        </a:rPr>
                        <a:t>AMORTIZACIONES (DT 13ª LIS)            </a:t>
                      </a:r>
                      <a:r>
                        <a:rPr lang="es-ES_tradnl" sz="2000" b="1" baseline="0" dirty="0" smtClean="0">
                          <a:solidFill>
                            <a:srgbClr val="FFFF00"/>
                          </a:solidFill>
                        </a:rPr>
                        <a:t>Novedades desde  2015</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30879">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Elementos </a:t>
                      </a:r>
                      <a:r>
                        <a:rPr lang="es-ES_tradnl" sz="2000" b="1" u="sng" dirty="0" smtClean="0">
                          <a:solidFill>
                            <a:srgbClr val="FFFF66"/>
                          </a:solidFill>
                        </a:rPr>
                        <a:t>Adquiridos </a:t>
                      </a:r>
                      <a:r>
                        <a:rPr lang="es-ES_tradnl" sz="2000" b="1" u="sng" dirty="0" smtClean="0">
                          <a:solidFill>
                            <a:srgbClr val="FFFF00"/>
                          </a:solidFill>
                        </a:rPr>
                        <a:t>antes de 2015</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2000" b="1" u="sng" dirty="0" smtClean="0">
                        <a:solidFill>
                          <a:srgbClr val="FFFF66"/>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700" b="1" u="sng" dirty="0" smtClean="0">
                          <a:solidFill>
                            <a:srgbClr val="FFFF66"/>
                          </a:solidFill>
                          <a:effectLst>
                            <a:outerShdw blurRad="38100" dist="38100" dir="2700000" algn="tl">
                              <a:srgbClr val="000000">
                                <a:alpha val="43137"/>
                              </a:srgbClr>
                            </a:outerShdw>
                          </a:effectLst>
                        </a:rPr>
                        <a:t>VNF</a:t>
                      </a:r>
                      <a:r>
                        <a:rPr lang="es-ES_tradnl" sz="1600" b="1" u="none" dirty="0" smtClean="0">
                          <a:solidFill>
                            <a:srgbClr val="FFFF66"/>
                          </a:solidFill>
                          <a:effectLst>
                            <a:outerShdw blurRad="38100" dist="38100" dir="2700000" algn="tl">
                              <a:srgbClr val="000000">
                                <a:alpha val="43137"/>
                              </a:srgbClr>
                            </a:outerShdw>
                          </a:effectLst>
                        </a:rPr>
                        <a:t>:</a:t>
                      </a:r>
                      <a:r>
                        <a:rPr lang="es-ES_tradnl" sz="1600" b="1" u="none" dirty="0" smtClean="0">
                          <a:solidFill>
                            <a:srgbClr val="FFFF66"/>
                          </a:solidFill>
                        </a:rPr>
                        <a:t> </a:t>
                      </a:r>
                      <a:r>
                        <a:rPr lang="es-ES_tradnl" sz="1400" b="1" u="none" dirty="0" smtClean="0">
                          <a:solidFill>
                            <a:srgbClr val="FFFF66"/>
                          </a:solidFill>
                        </a:rPr>
                        <a:t>Valor Neto Fiscal</a:t>
                      </a:r>
                      <a:endParaRPr lang="es-ES_tradnl" sz="20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none" dirty="0" smtClean="0">
                          <a:solidFill>
                            <a:srgbClr val="FFFF00"/>
                          </a:solidFill>
                        </a:rPr>
                        <a:t>DT13ª NLIS</a:t>
                      </a:r>
                      <a:endParaRPr lang="es-ES_tradnl" sz="2000"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sng" dirty="0" smtClean="0">
                          <a:solidFill>
                            <a:srgbClr val="FF0000"/>
                          </a:solidFill>
                        </a:rPr>
                        <a:t>%</a:t>
                      </a:r>
                      <a:r>
                        <a:rPr lang="es-ES_tradnl" sz="1800" b="1" u="sng" baseline="0" dirty="0" smtClean="0">
                          <a:solidFill>
                            <a:srgbClr val="FF0000"/>
                          </a:solidFill>
                        </a:rPr>
                        <a:t> distintos</a:t>
                      </a:r>
                      <a:r>
                        <a:rPr lang="es-ES_tradnl" sz="1800" b="1" u="none" baseline="0" dirty="0" smtClean="0">
                          <a:solidFill>
                            <a:srgbClr val="FF0000"/>
                          </a:solidFill>
                        </a:rPr>
                        <a:t>:</a:t>
                      </a:r>
                      <a:r>
                        <a:rPr lang="es-ES_tradnl" sz="1800" b="1" u="none" baseline="0" dirty="0" smtClean="0">
                          <a:solidFill>
                            <a:srgbClr val="000066"/>
                          </a:solidFill>
                        </a:rPr>
                        <a:t> </a:t>
                      </a:r>
                      <a:r>
                        <a:rPr lang="es-ES_tradnl" sz="1800" b="1" u="sng" baseline="0" dirty="0" smtClean="0">
                          <a:solidFill>
                            <a:srgbClr val="000066"/>
                          </a:solidFill>
                        </a:rPr>
                        <a:t>Aplicar</a:t>
                      </a:r>
                      <a:r>
                        <a:rPr lang="es-ES_tradnl" sz="1800" b="1" u="none" baseline="0" dirty="0" smtClean="0">
                          <a:solidFill>
                            <a:srgbClr val="000066"/>
                          </a:solidFill>
                        </a:rPr>
                        <a:t> nuevos % s/ VNF a 1/1/2015 hasta final Vida Útil.</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sz="1200" b="0" u="none" dirty="0" smtClean="0">
                        <a:solidFill>
                          <a:srgbClr val="000066"/>
                        </a:solidFill>
                      </a:endParaRP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FF"/>
                          </a:solidFill>
                        </a:rPr>
                        <a:t>Estén aplicando </a:t>
                      </a:r>
                      <a:r>
                        <a:rPr lang="es-ES_tradnl" sz="1800" b="1" u="sng" dirty="0" smtClean="0">
                          <a:solidFill>
                            <a:srgbClr val="0000FF"/>
                          </a:solidFill>
                        </a:rPr>
                        <a:t>métodos distinto al lineal</a:t>
                      </a:r>
                      <a:r>
                        <a:rPr lang="es-ES_tradnl" sz="1800" b="1" dirty="0" smtClean="0">
                          <a:solidFill>
                            <a:srgbClr val="0000FF"/>
                          </a:solidFill>
                        </a:rPr>
                        <a:t> y resulte </a:t>
                      </a:r>
                      <a:r>
                        <a:rPr lang="es-ES_tradnl" sz="1800" b="1" u="sng" dirty="0" smtClean="0">
                          <a:solidFill>
                            <a:srgbClr val="FF0000"/>
                          </a:solidFill>
                        </a:rPr>
                        <a:t>plazo distinto</a:t>
                      </a:r>
                      <a:r>
                        <a:rPr lang="es-ES_tradnl" sz="1800" b="1" u="none" dirty="0" smtClean="0">
                          <a:solidFill>
                            <a:srgbClr val="0000FF"/>
                          </a:solidFill>
                        </a:rPr>
                        <a:t>: </a:t>
                      </a:r>
                      <a:r>
                        <a:rPr lang="es-ES_tradnl" sz="1800" b="0" dirty="0" smtClean="0">
                          <a:solidFill>
                            <a:srgbClr val="000066"/>
                          </a:solidFill>
                        </a:rPr>
                        <a:t>Podrán </a:t>
                      </a:r>
                      <a:r>
                        <a:rPr lang="es-ES_tradnl" sz="1800" b="0" u="sng" dirty="0" smtClean="0">
                          <a:solidFill>
                            <a:srgbClr val="000066"/>
                          </a:solidFill>
                        </a:rPr>
                        <a:t>optar</a:t>
                      </a:r>
                      <a:r>
                        <a:rPr lang="es-ES_tradnl" sz="1800" b="0" dirty="0" smtClean="0">
                          <a:solidFill>
                            <a:srgbClr val="000066"/>
                          </a:solidFill>
                        </a:rPr>
                        <a:t> por aplicar </a:t>
                      </a:r>
                      <a:r>
                        <a:rPr lang="es-ES_tradnl" sz="1800" b="0" u="sng" dirty="0" smtClean="0">
                          <a:solidFill>
                            <a:srgbClr val="000066"/>
                          </a:solidFill>
                        </a:rPr>
                        <a:t>método lineal</a:t>
                      </a:r>
                      <a:r>
                        <a:rPr lang="es-ES_tradnl" sz="1800" b="0" u="none" dirty="0" smtClean="0">
                          <a:solidFill>
                            <a:srgbClr val="000066"/>
                          </a:solidFill>
                        </a:rPr>
                        <a:t> </a:t>
                      </a:r>
                      <a:r>
                        <a:rPr lang="es-ES_tradnl" sz="1800" b="0" dirty="0" smtClean="0">
                          <a:solidFill>
                            <a:srgbClr val="000066"/>
                          </a:solidFill>
                        </a:rPr>
                        <a:t>s/ VNF </a:t>
                      </a:r>
                      <a:r>
                        <a:rPr lang="es-ES_tradnl" sz="1800" b="0" u="none" baseline="0" dirty="0" smtClean="0">
                          <a:solidFill>
                            <a:srgbClr val="000066"/>
                          </a:solidFill>
                        </a:rPr>
                        <a:t>a 1/1/2015 hasta final Nueva Vida Útil.</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800" b="0" u="none" baseline="0" dirty="0" smtClean="0">
                        <a:solidFill>
                          <a:srgbClr val="000066"/>
                        </a:solidFill>
                      </a:endParaRP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none" baseline="0" dirty="0" smtClean="0">
                          <a:solidFill>
                            <a:srgbClr val="0000FF"/>
                          </a:solidFill>
                        </a:rPr>
                        <a:t>Adquiridos </a:t>
                      </a:r>
                      <a:r>
                        <a:rPr lang="es-ES_tradnl" sz="1800" b="1" u="sng" baseline="0" dirty="0" smtClean="0">
                          <a:solidFill>
                            <a:srgbClr val="0000FF"/>
                          </a:solidFill>
                        </a:rPr>
                        <a:t>Nuevos en 2003 y 2004</a:t>
                      </a:r>
                      <a:r>
                        <a:rPr lang="es-ES_tradnl" sz="1800" b="1" u="none" baseline="0" dirty="0" smtClean="0">
                          <a:solidFill>
                            <a:srgbClr val="0000FF"/>
                          </a:solidFill>
                        </a:rPr>
                        <a:t>: nuevos % x 1,1</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sz="1800" b="1" u="none" baseline="0" dirty="0" smtClean="0">
                        <a:solidFill>
                          <a:srgbClr val="0000FF"/>
                        </a:solidFill>
                      </a:endParaRP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none" baseline="0" dirty="0" smtClean="0">
                          <a:solidFill>
                            <a:srgbClr val="0000FF"/>
                          </a:solidFill>
                        </a:rPr>
                        <a:t>Cambios en %, </a:t>
                      </a:r>
                      <a:r>
                        <a:rPr lang="es-ES_tradnl" sz="1800" b="1" u="none" baseline="0" dirty="0" smtClean="0">
                          <a:solidFill>
                            <a:srgbClr val="FF0000"/>
                          </a:solidFill>
                        </a:rPr>
                        <a:t>contabilización</a:t>
                      </a:r>
                      <a:r>
                        <a:rPr lang="es-ES_tradnl" sz="1800" b="1" u="none" baseline="0" dirty="0" smtClean="0">
                          <a:solidFill>
                            <a:srgbClr val="0000FF"/>
                          </a:solidFill>
                        </a:rPr>
                        <a:t>: </a:t>
                      </a:r>
                      <a:r>
                        <a:rPr lang="es-ES_tradnl" sz="1800" b="1" u="sng" baseline="0" dirty="0" smtClean="0">
                          <a:solidFill>
                            <a:srgbClr val="0000FF"/>
                          </a:solidFill>
                        </a:rPr>
                        <a:t>“cambio de estimación contable”  </a:t>
                      </a:r>
                      <a:r>
                        <a:rPr lang="es-ES_tradnl" sz="1800" b="1" u="none" baseline="0" dirty="0" smtClean="0">
                          <a:solidFill>
                            <a:srgbClr val="0000FF"/>
                          </a:solidFill>
                        </a:rPr>
                        <a:t>(NRV 22ªPGC, 21ªPYMES: de forma  prospectiva –no retroactiva-)</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800" b="1" u="none" baseline="0" dirty="0" smtClean="0">
                        <a:solidFill>
                          <a:srgbClr val="000066"/>
                        </a:solidFill>
                      </a:endParaRP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none" baseline="0" dirty="0" smtClean="0">
                          <a:solidFill>
                            <a:srgbClr val="000066"/>
                          </a:solidFill>
                        </a:rPr>
                        <a:t>Los que se acogieron a la </a:t>
                      </a:r>
                      <a:r>
                        <a:rPr lang="es-ES_tradnl" sz="1800" b="1" u="sng" baseline="0" dirty="0" smtClean="0">
                          <a:solidFill>
                            <a:srgbClr val="FF0000"/>
                          </a:solidFill>
                        </a:rPr>
                        <a:t>libertad </a:t>
                      </a:r>
                      <a:r>
                        <a:rPr lang="es-ES_tradnl" sz="1800" b="1" u="sng" baseline="0" dirty="0" smtClean="0">
                          <a:solidFill>
                            <a:srgbClr val="000066"/>
                          </a:solidFill>
                        </a:rPr>
                        <a:t>de amortización y estén </a:t>
                      </a:r>
                      <a:r>
                        <a:rPr lang="es-ES_tradnl" sz="1800" b="1" u="sng" baseline="0" dirty="0" smtClean="0">
                          <a:solidFill>
                            <a:srgbClr val="FF0000"/>
                          </a:solidFill>
                        </a:rPr>
                        <a:t>pendientes</a:t>
                      </a:r>
                      <a:r>
                        <a:rPr lang="es-ES_tradnl" sz="1800" b="1" u="none" baseline="0" dirty="0" smtClean="0">
                          <a:solidFill>
                            <a:srgbClr val="000066"/>
                          </a:solidFill>
                        </a:rPr>
                        <a:t>: </a:t>
                      </a:r>
                      <a:r>
                        <a:rPr lang="es-ES_tradnl" sz="1800" b="1" u="sng" baseline="0" dirty="0" smtClean="0">
                          <a:solidFill>
                            <a:srgbClr val="000066"/>
                          </a:solidFill>
                        </a:rPr>
                        <a:t>Pueden</a:t>
                      </a:r>
                      <a:r>
                        <a:rPr lang="es-ES_tradnl" sz="1800" b="0" baseline="0" dirty="0" smtClean="0">
                          <a:solidFill>
                            <a:srgbClr val="000066"/>
                          </a:solidFill>
                        </a:rPr>
                        <a:t> aplicar las condiciones establecidas en  </a:t>
                      </a:r>
                      <a:r>
                        <a:rPr lang="es-ES_tradnl" sz="1800" b="1" baseline="0" dirty="0" smtClean="0">
                          <a:solidFill>
                            <a:srgbClr val="000066"/>
                          </a:solidFill>
                        </a:rPr>
                        <a:t>RD Ley 6/2010 y RD Ley 13/2010</a:t>
                      </a:r>
                      <a:r>
                        <a:rPr lang="es-ES_tradnl" sz="1800" b="1" dirty="0" smtClean="0">
                          <a:solidFill>
                            <a:srgbClr val="000066"/>
                          </a:solidFill>
                        </a:rPr>
                        <a:t>.</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145</a:t>
            </a:fld>
            <a:endParaRPr lang="es-ES"/>
          </a:p>
        </p:txBody>
      </p:sp>
      <p:sp>
        <p:nvSpPr>
          <p:cNvPr id="56324" name="Text Box 3"/>
          <p:cNvSpPr txBox="1">
            <a:spLocks noChangeArrowheads="1"/>
          </p:cNvSpPr>
          <p:nvPr/>
        </p:nvSpPr>
        <p:spPr bwMode="auto">
          <a:xfrm>
            <a:off x="0" y="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EJEMPLO-1(a)</a:t>
            </a:r>
            <a:r>
              <a:rPr lang="es-ES_tradnl" sz="2400" i="1" dirty="0" smtClean="0">
                <a:solidFill>
                  <a:srgbClr val="FF0000"/>
                </a:solidFill>
                <a:latin typeface="+mn-lt"/>
              </a:rPr>
              <a:t>   </a:t>
            </a:r>
            <a:r>
              <a:rPr lang="es-ES_tradnl" sz="2400" dirty="0" smtClean="0">
                <a:solidFill>
                  <a:srgbClr val="0000FF"/>
                </a:solidFill>
                <a:latin typeface="+mn-lt"/>
              </a:rPr>
              <a:t>Elementos </a:t>
            </a:r>
            <a:r>
              <a:rPr lang="es-ES_tradnl" sz="2400" u="sng" dirty="0" smtClean="0">
                <a:solidFill>
                  <a:srgbClr val="0000FF"/>
                </a:solidFill>
                <a:latin typeface="+mn-lt"/>
              </a:rPr>
              <a:t>Adquiridos antes de 2015</a:t>
            </a:r>
            <a:r>
              <a:rPr lang="es-ES_tradnl" sz="2400" dirty="0" smtClean="0">
                <a:solidFill>
                  <a:srgbClr val="0000FF"/>
                </a:solidFill>
                <a:latin typeface="+mn-lt"/>
              </a:rPr>
              <a:t>     </a:t>
            </a:r>
            <a:r>
              <a:rPr lang="es-ES_tradnl" sz="2400" dirty="0" smtClean="0">
                <a:solidFill>
                  <a:srgbClr val="FF0000"/>
                </a:solidFill>
                <a:latin typeface="+mn-lt"/>
              </a:rPr>
              <a:t>DT13ª </a:t>
            </a:r>
            <a:r>
              <a:rPr lang="es-ES" sz="2400" dirty="0" smtClean="0">
                <a:solidFill>
                  <a:srgbClr val="FF0000"/>
                </a:solidFill>
                <a:latin typeface="+mn-lt"/>
              </a:rPr>
              <a:t>LIS</a:t>
            </a:r>
            <a:endParaRPr lang="es-ES" sz="2400" u="sng" dirty="0">
              <a:solidFill>
                <a:srgbClr val="FF0000"/>
              </a:solidFill>
              <a:latin typeface="+mn-lt"/>
            </a:endParaRPr>
          </a:p>
        </p:txBody>
      </p:sp>
      <p:sp>
        <p:nvSpPr>
          <p:cNvPr id="12" name="11 CuadroTexto"/>
          <p:cNvSpPr txBox="1"/>
          <p:nvPr/>
        </p:nvSpPr>
        <p:spPr>
          <a:xfrm>
            <a:off x="152400" y="914400"/>
            <a:ext cx="9677400" cy="5016758"/>
          </a:xfrm>
          <a:prstGeom prst="rect">
            <a:avLst/>
          </a:prstGeom>
          <a:noFill/>
        </p:spPr>
        <p:txBody>
          <a:bodyPr wrap="square" rtlCol="0">
            <a:spAutoFit/>
          </a:bodyPr>
          <a:lstStyle/>
          <a:p>
            <a:pPr marL="342900" lvl="0" indent="-342900">
              <a:buFont typeface="Wingdings" panose="05000000000000000000" pitchFamily="2" charset="2"/>
              <a:buChar char="v"/>
            </a:pPr>
            <a:r>
              <a:rPr lang="es-ES" sz="1800" b="0" dirty="0" smtClean="0">
                <a:latin typeface="+mn-lt"/>
              </a:rPr>
              <a:t>La sociedad Antigua SA  había adquirido  </a:t>
            </a:r>
            <a:r>
              <a:rPr lang="es-ES" sz="1800" dirty="0" smtClean="0">
                <a:latin typeface="+mn-lt"/>
              </a:rPr>
              <a:t>en el ejercicio 2013 </a:t>
            </a:r>
            <a:r>
              <a:rPr lang="es-ES" sz="1800" b="0" dirty="0" smtClean="0">
                <a:latin typeface="+mn-lt"/>
              </a:rPr>
              <a:t>un Inmovilizado material por valor de </a:t>
            </a:r>
            <a:r>
              <a:rPr lang="es-ES" sz="1800" dirty="0" smtClean="0">
                <a:latin typeface="+mn-lt"/>
              </a:rPr>
              <a:t>100.000 €</a:t>
            </a:r>
            <a:r>
              <a:rPr lang="es-ES" sz="1800" b="0" dirty="0" smtClean="0">
                <a:latin typeface="+mn-lt"/>
              </a:rPr>
              <a:t>, activos amortizables según tablas </a:t>
            </a:r>
            <a:r>
              <a:rPr lang="es-ES" sz="1800" dirty="0" smtClean="0">
                <a:solidFill>
                  <a:srgbClr val="FFFF66"/>
                </a:solidFill>
                <a:latin typeface="+mn-lt"/>
              </a:rPr>
              <a:t>CM= 30%</a:t>
            </a:r>
            <a:endParaRPr lang="es-ES_tradnl" sz="1800" dirty="0" smtClean="0">
              <a:solidFill>
                <a:srgbClr val="FFFF66"/>
              </a:solidFill>
              <a:latin typeface="+mn-lt"/>
            </a:endParaRPr>
          </a:p>
          <a:p>
            <a:pPr marL="342900" lvl="0" indent="-342900">
              <a:buFont typeface="Wingdings" panose="05000000000000000000" pitchFamily="2" charset="2"/>
              <a:buChar char="v"/>
            </a:pPr>
            <a:r>
              <a:rPr lang="es-ES" sz="1800" b="0" dirty="0" smtClean="0">
                <a:latin typeface="+mn-lt"/>
              </a:rPr>
              <a:t>Las nuevas tablas de amortización </a:t>
            </a:r>
            <a:r>
              <a:rPr lang="es-ES" sz="1800" u="sng" dirty="0" smtClean="0">
                <a:latin typeface="+mn-lt"/>
              </a:rPr>
              <a:t>a partir de 2015 </a:t>
            </a:r>
            <a:r>
              <a:rPr lang="es-ES" sz="1800" b="0" dirty="0" smtClean="0">
                <a:latin typeface="+mn-lt"/>
              </a:rPr>
              <a:t>establecen</a:t>
            </a:r>
            <a:r>
              <a:rPr lang="es-ES_tradnl" sz="1800" b="0" dirty="0" smtClean="0">
                <a:latin typeface="+mn-lt"/>
              </a:rPr>
              <a:t> </a:t>
            </a:r>
            <a:r>
              <a:rPr lang="es-ES_tradnl" sz="1800" dirty="0" smtClean="0">
                <a:solidFill>
                  <a:srgbClr val="FFFF66"/>
                </a:solidFill>
                <a:latin typeface="+mn-lt"/>
              </a:rPr>
              <a:t>CM= 25%. </a:t>
            </a:r>
          </a:p>
          <a:p>
            <a:pPr marL="342900" indent="-342900">
              <a:buFont typeface="Wingdings" panose="05000000000000000000" pitchFamily="2" charset="2"/>
              <a:buChar char="Ø"/>
            </a:pPr>
            <a:r>
              <a:rPr lang="es-ES_tradnl" sz="1800" dirty="0" smtClean="0">
                <a:solidFill>
                  <a:srgbClr val="FFCCFF"/>
                </a:solidFill>
                <a:latin typeface="+mn-lt"/>
              </a:rPr>
              <a:t>Caso de “Útiles </a:t>
            </a:r>
            <a:r>
              <a:rPr lang="es-ES_tradnl" sz="1800" dirty="0">
                <a:solidFill>
                  <a:srgbClr val="FFCCFF"/>
                </a:solidFill>
                <a:latin typeface="+mn-lt"/>
              </a:rPr>
              <a:t>y </a:t>
            </a:r>
            <a:r>
              <a:rPr lang="es-ES_tradnl" sz="1800" dirty="0" smtClean="0">
                <a:solidFill>
                  <a:srgbClr val="FFCCFF"/>
                </a:solidFill>
                <a:latin typeface="+mn-lt"/>
              </a:rPr>
              <a:t>herramientas” (CM de antiguas tablas: 30%, CM de nuevas: 25%)</a:t>
            </a:r>
            <a:endParaRPr lang="es-ES_tradnl" sz="1800" b="0" u="sng" dirty="0" smtClean="0">
              <a:solidFill>
                <a:srgbClr val="FFCCFF"/>
              </a:solidFill>
              <a:latin typeface="+mn-lt"/>
            </a:endParaRPr>
          </a:p>
          <a:p>
            <a:pPr algn="ctr"/>
            <a:endParaRPr lang="es-ES_tradnl" u="sng" dirty="0" smtClean="0">
              <a:solidFill>
                <a:srgbClr val="FFFF00"/>
              </a:solidFill>
              <a:latin typeface="+mn-lt"/>
            </a:endParaRPr>
          </a:p>
          <a:p>
            <a:pPr algn="ctr"/>
            <a:r>
              <a:rPr lang="es-ES_tradnl" u="sng" dirty="0" smtClean="0">
                <a:solidFill>
                  <a:srgbClr val="FFFF00"/>
                </a:solidFill>
                <a:latin typeface="+mn-lt"/>
              </a:rPr>
              <a:t>Solución:</a:t>
            </a:r>
          </a:p>
          <a:p>
            <a:r>
              <a:rPr lang="es-ES" sz="1800" b="0" dirty="0" smtClean="0">
                <a:latin typeface="+mn-lt"/>
              </a:rPr>
              <a:t> </a:t>
            </a:r>
            <a:endParaRPr lang="es-ES_tradnl" sz="1800" b="0" dirty="0" smtClean="0">
              <a:latin typeface="+mn-lt"/>
            </a:endParaRPr>
          </a:p>
          <a:p>
            <a:pPr lvl="0"/>
            <a:r>
              <a:rPr lang="es-ES_tradnl" sz="1800" dirty="0" smtClean="0">
                <a:latin typeface="+mn-lt"/>
              </a:rPr>
              <a:t>Elementos </a:t>
            </a:r>
            <a:r>
              <a:rPr lang="es-ES_tradnl" sz="1800" u="sng" dirty="0" smtClean="0">
                <a:latin typeface="+mn-lt"/>
              </a:rPr>
              <a:t>Adquiridos antes de 2015</a:t>
            </a:r>
            <a:r>
              <a:rPr lang="es-ES_tradnl" sz="1800" dirty="0" smtClean="0">
                <a:latin typeface="+mn-lt"/>
              </a:rPr>
              <a:t> cuando </a:t>
            </a:r>
            <a:r>
              <a:rPr lang="es-ES_tradnl" sz="1800" u="sng" dirty="0" smtClean="0">
                <a:latin typeface="+mn-lt"/>
              </a:rPr>
              <a:t>cambien los porcentajes (%)</a:t>
            </a:r>
            <a:r>
              <a:rPr lang="es-ES_tradnl" sz="1800" dirty="0" smtClean="0">
                <a:latin typeface="+mn-lt"/>
              </a:rPr>
              <a:t> de las tablas procede </a:t>
            </a:r>
            <a:r>
              <a:rPr lang="es-ES_tradnl" sz="1800" u="sng" dirty="0" smtClean="0">
                <a:latin typeface="+mn-lt"/>
              </a:rPr>
              <a:t>aplicar DT13ª NLIS</a:t>
            </a:r>
            <a:r>
              <a:rPr lang="es-ES_tradnl" sz="1800" dirty="0" smtClean="0">
                <a:latin typeface="+mn-lt"/>
              </a:rPr>
              <a:t>:</a:t>
            </a:r>
            <a:r>
              <a:rPr lang="es-ES" sz="1800" b="0" dirty="0" smtClean="0">
                <a:latin typeface="+mn-lt"/>
              </a:rPr>
              <a:t> </a:t>
            </a:r>
            <a:endParaRPr lang="es-ES_tradnl" sz="1800" b="0" dirty="0" smtClean="0">
              <a:latin typeface="+mn-lt"/>
            </a:endParaRPr>
          </a:p>
          <a:p>
            <a:pPr marL="342900" lvl="0" indent="-342900">
              <a:buFont typeface="Wingdings" pitchFamily="2" charset="2"/>
              <a:buChar char="Ø"/>
            </a:pPr>
            <a:r>
              <a:rPr lang="es-ES_tradnl" sz="1600" b="0" u="sng" dirty="0" smtClean="0">
                <a:latin typeface="+mn-lt"/>
              </a:rPr>
              <a:t>% distintos</a:t>
            </a:r>
            <a:r>
              <a:rPr lang="es-ES_tradnl" sz="1600" b="0" dirty="0" smtClean="0">
                <a:latin typeface="+mn-lt"/>
              </a:rPr>
              <a:t>: </a:t>
            </a:r>
            <a:r>
              <a:rPr lang="es-ES_tradnl" sz="1600" b="0" u="sng" dirty="0" smtClean="0">
                <a:latin typeface="+mn-lt"/>
              </a:rPr>
              <a:t>Aplicar</a:t>
            </a:r>
            <a:r>
              <a:rPr lang="es-ES_tradnl" sz="1600" b="0" dirty="0" smtClean="0">
                <a:latin typeface="+mn-lt"/>
              </a:rPr>
              <a:t> nuevos % s/ VNF (Valor Neto Fiscal) a 1/1/2015 hasta final Vida Útil </a:t>
            </a:r>
          </a:p>
          <a:p>
            <a:pPr marL="342900" lvl="0" indent="-342900">
              <a:buFont typeface="Wingdings" pitchFamily="2" charset="2"/>
              <a:buChar char="Ø"/>
            </a:pPr>
            <a:r>
              <a:rPr lang="es-ES_tradnl" sz="1600" b="0" dirty="0" smtClean="0">
                <a:latin typeface="+mn-lt"/>
              </a:rPr>
              <a:t>Estén aplicando </a:t>
            </a:r>
            <a:r>
              <a:rPr lang="es-ES_tradnl" sz="1600" b="0" u="sng" dirty="0" smtClean="0">
                <a:latin typeface="+mn-lt"/>
              </a:rPr>
              <a:t>métodos distinto al lineal</a:t>
            </a:r>
            <a:r>
              <a:rPr lang="es-ES_tradnl" sz="1600" b="0" dirty="0" smtClean="0">
                <a:latin typeface="+mn-lt"/>
              </a:rPr>
              <a:t> y resulte </a:t>
            </a:r>
            <a:r>
              <a:rPr lang="es-ES_tradnl" sz="1600" b="0" u="sng" dirty="0" smtClean="0">
                <a:latin typeface="+mn-lt"/>
              </a:rPr>
              <a:t>plazo distinto</a:t>
            </a:r>
            <a:r>
              <a:rPr lang="es-ES_tradnl" sz="1600" b="0" dirty="0" smtClean="0">
                <a:latin typeface="+mn-lt"/>
              </a:rPr>
              <a:t>: Podrán </a:t>
            </a:r>
            <a:r>
              <a:rPr lang="es-ES_tradnl" sz="1600" b="0" u="sng" dirty="0" smtClean="0">
                <a:latin typeface="+mn-lt"/>
              </a:rPr>
              <a:t>optar</a:t>
            </a:r>
            <a:r>
              <a:rPr lang="es-ES_tradnl" sz="1600" b="0" dirty="0" smtClean="0">
                <a:latin typeface="+mn-lt"/>
              </a:rPr>
              <a:t> por aplicar </a:t>
            </a:r>
            <a:r>
              <a:rPr lang="es-ES_tradnl" sz="1600" b="0" u="sng" dirty="0" smtClean="0">
                <a:latin typeface="+mn-lt"/>
              </a:rPr>
              <a:t>método lineal</a:t>
            </a:r>
            <a:r>
              <a:rPr lang="es-ES_tradnl" sz="1600" b="0" dirty="0" smtClean="0">
                <a:latin typeface="+mn-lt"/>
              </a:rPr>
              <a:t> s/ VNF a 1/1/2015 hasta final Nueva Vida Útil.</a:t>
            </a:r>
          </a:p>
          <a:p>
            <a:r>
              <a:rPr lang="es-ES_tradnl" sz="1600" b="0" dirty="0" smtClean="0">
                <a:latin typeface="+mn-lt"/>
              </a:rPr>
              <a:t> </a:t>
            </a:r>
          </a:p>
          <a:p>
            <a:pPr marL="342900" lvl="0" indent="-342900">
              <a:buFont typeface="Wingdings" pitchFamily="2" charset="2"/>
              <a:buChar char="§"/>
            </a:pPr>
            <a:r>
              <a:rPr lang="es-ES_tradnl" sz="1800" dirty="0" smtClean="0">
                <a:solidFill>
                  <a:srgbClr val="FFFF66"/>
                </a:solidFill>
                <a:latin typeface="+mn-lt"/>
              </a:rPr>
              <a:t>AMORTIZACIÓN 2013 y 2014</a:t>
            </a:r>
            <a:r>
              <a:rPr lang="es-ES_tradnl" sz="1800" dirty="0" smtClean="0">
                <a:latin typeface="+mn-lt"/>
              </a:rPr>
              <a:t>:</a:t>
            </a:r>
            <a:r>
              <a:rPr lang="es-ES_tradnl" sz="1800" b="0" dirty="0" smtClean="0">
                <a:latin typeface="+mn-lt"/>
              </a:rPr>
              <a:t>  </a:t>
            </a:r>
            <a:r>
              <a:rPr lang="es-ES_tradnl" sz="1800" dirty="0" smtClean="0">
                <a:latin typeface="+mn-lt"/>
              </a:rPr>
              <a:t>30% s/ 100.000 </a:t>
            </a:r>
            <a:r>
              <a:rPr lang="es-ES_tradnl" sz="1800" b="0" dirty="0" smtClean="0">
                <a:latin typeface="+mn-lt"/>
              </a:rPr>
              <a:t>= </a:t>
            </a:r>
            <a:r>
              <a:rPr lang="es-ES_tradnl" sz="1800" dirty="0" smtClean="0">
                <a:latin typeface="+mn-lt"/>
              </a:rPr>
              <a:t>30.000 cada año</a:t>
            </a:r>
          </a:p>
          <a:p>
            <a:pPr marL="342900" lvl="0" indent="-342900">
              <a:buFont typeface="Wingdings" pitchFamily="2" charset="2"/>
              <a:buChar char="§"/>
            </a:pPr>
            <a:r>
              <a:rPr lang="es-ES_tradnl" sz="1800" dirty="0" smtClean="0">
                <a:solidFill>
                  <a:srgbClr val="FFFF00"/>
                </a:solidFill>
                <a:latin typeface="+mn-lt"/>
              </a:rPr>
              <a:t>VNF a 1/1/2015 = 100.000 – 60.000 = 40.000</a:t>
            </a:r>
          </a:p>
          <a:p>
            <a:pPr marL="342900" lvl="0" indent="-342900">
              <a:buFont typeface="Wingdings" pitchFamily="2" charset="2"/>
              <a:buChar char="Ø"/>
            </a:pPr>
            <a:r>
              <a:rPr lang="es-ES_tradnl" sz="1800" dirty="0" smtClean="0">
                <a:solidFill>
                  <a:srgbClr val="FFFF00"/>
                </a:solidFill>
                <a:latin typeface="+mn-lt"/>
              </a:rPr>
              <a:t>A partir de 2015: </a:t>
            </a:r>
            <a:r>
              <a:rPr lang="es-ES" sz="1800" dirty="0" smtClean="0">
                <a:solidFill>
                  <a:srgbClr val="FFFF00"/>
                </a:solidFill>
                <a:latin typeface="+mn-lt"/>
              </a:rPr>
              <a:t>CM= 25%</a:t>
            </a:r>
            <a:r>
              <a:rPr lang="es-ES" sz="1800" b="0" dirty="0" smtClean="0">
                <a:solidFill>
                  <a:srgbClr val="FFFF00"/>
                </a:solidFill>
                <a:latin typeface="+mn-lt"/>
              </a:rPr>
              <a:t> </a:t>
            </a:r>
            <a:r>
              <a:rPr lang="es-ES_tradnl" sz="1800" b="0" dirty="0" smtClean="0">
                <a:solidFill>
                  <a:srgbClr val="FFFF00"/>
                </a:solidFill>
                <a:latin typeface="+mn-lt"/>
              </a:rPr>
              <a:t>máximo en  4 años </a:t>
            </a:r>
            <a:r>
              <a:rPr lang="es-ES_tradnl" sz="1800" dirty="0" smtClean="0">
                <a:solidFill>
                  <a:srgbClr val="FFFF00"/>
                </a:solidFill>
                <a:latin typeface="+mn-lt"/>
              </a:rPr>
              <a:t>(ya pasaron 2 años, QUEDAN 2 AÑOS)</a:t>
            </a:r>
          </a:p>
          <a:p>
            <a:pPr marL="342900" lvl="0" indent="-342900">
              <a:buFont typeface="Wingdings" pitchFamily="2" charset="2"/>
              <a:buChar char="§"/>
            </a:pPr>
            <a:r>
              <a:rPr lang="es-ES_tradnl" sz="1800" dirty="0" smtClean="0">
                <a:latin typeface="+mn-lt"/>
              </a:rPr>
              <a:t>VNF = 40.000</a:t>
            </a:r>
          </a:p>
          <a:p>
            <a:pPr marL="342900" lvl="0" indent="-342900">
              <a:buFont typeface="Wingdings" pitchFamily="2" charset="2"/>
              <a:buChar char="§"/>
            </a:pPr>
            <a:r>
              <a:rPr lang="es-ES_tradnl" sz="1800" dirty="0" smtClean="0">
                <a:latin typeface="+mn-lt"/>
              </a:rPr>
              <a:t>Amortización 40.000 / 2 = 20.000 cada año 2015 y 2016</a:t>
            </a:r>
            <a:endParaRPr lang="es-ES_tradnl" sz="1800" dirty="0">
              <a:latin typeface="+mn-lt"/>
            </a:endParaRP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146</a:t>
            </a:fld>
            <a:endParaRPr lang="es-ES"/>
          </a:p>
        </p:txBody>
      </p:sp>
      <p:sp>
        <p:nvSpPr>
          <p:cNvPr id="56324" name="Text Box 3"/>
          <p:cNvSpPr txBox="1">
            <a:spLocks noChangeArrowheads="1"/>
          </p:cNvSpPr>
          <p:nvPr/>
        </p:nvSpPr>
        <p:spPr bwMode="auto">
          <a:xfrm>
            <a:off x="0" y="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 sz="2400" u="sng" dirty="0" smtClean="0">
                <a:solidFill>
                  <a:srgbClr val="000066"/>
                </a:solidFill>
                <a:latin typeface="+mn-lt"/>
              </a:rPr>
              <a:t>EJEMPLO-1(b)</a:t>
            </a:r>
            <a:r>
              <a:rPr lang="es-ES_tradnl" sz="2400" i="1" dirty="0" smtClean="0">
                <a:solidFill>
                  <a:srgbClr val="FF0000"/>
                </a:solidFill>
                <a:latin typeface="+mn-lt"/>
              </a:rPr>
              <a:t>   </a:t>
            </a:r>
            <a:r>
              <a:rPr lang="es-ES_tradnl" sz="2400" dirty="0" smtClean="0">
                <a:solidFill>
                  <a:srgbClr val="0000FF"/>
                </a:solidFill>
                <a:latin typeface="+mn-lt"/>
              </a:rPr>
              <a:t>Elementos </a:t>
            </a:r>
            <a:r>
              <a:rPr lang="es-ES_tradnl" sz="2400" u="sng" dirty="0" smtClean="0">
                <a:solidFill>
                  <a:srgbClr val="0000FF"/>
                </a:solidFill>
                <a:latin typeface="+mn-lt"/>
              </a:rPr>
              <a:t>Adquiridos antes de 2015</a:t>
            </a:r>
            <a:r>
              <a:rPr lang="es-ES_tradnl" sz="2400" dirty="0" smtClean="0">
                <a:solidFill>
                  <a:srgbClr val="0000FF"/>
                </a:solidFill>
                <a:latin typeface="+mn-lt"/>
              </a:rPr>
              <a:t>     </a:t>
            </a:r>
            <a:r>
              <a:rPr lang="es-ES_tradnl" sz="2400" dirty="0" smtClean="0">
                <a:solidFill>
                  <a:srgbClr val="FF0000"/>
                </a:solidFill>
                <a:latin typeface="+mn-lt"/>
              </a:rPr>
              <a:t>DT13ª </a:t>
            </a:r>
            <a:r>
              <a:rPr lang="es-ES" sz="2400" dirty="0" smtClean="0">
                <a:solidFill>
                  <a:srgbClr val="FF0000"/>
                </a:solidFill>
                <a:latin typeface="+mn-lt"/>
              </a:rPr>
              <a:t>LIS</a:t>
            </a:r>
            <a:endParaRPr lang="es-ES" sz="2400" u="sng" dirty="0">
              <a:solidFill>
                <a:srgbClr val="FF0000"/>
              </a:solidFill>
              <a:latin typeface="+mn-lt"/>
            </a:endParaRPr>
          </a:p>
        </p:txBody>
      </p:sp>
      <p:sp>
        <p:nvSpPr>
          <p:cNvPr id="12" name="11 CuadroTexto"/>
          <p:cNvSpPr txBox="1"/>
          <p:nvPr/>
        </p:nvSpPr>
        <p:spPr>
          <a:xfrm>
            <a:off x="304800" y="838200"/>
            <a:ext cx="9296400" cy="2185214"/>
          </a:xfrm>
          <a:prstGeom prst="rect">
            <a:avLst/>
          </a:prstGeom>
          <a:noFill/>
        </p:spPr>
        <p:txBody>
          <a:bodyPr wrap="square" rtlCol="0">
            <a:spAutoFit/>
          </a:bodyPr>
          <a:lstStyle/>
          <a:p>
            <a:pPr lvl="0"/>
            <a:r>
              <a:rPr lang="es-ES" sz="1800" b="0" dirty="0" smtClean="0">
                <a:latin typeface="+mn-lt"/>
              </a:rPr>
              <a:t>valor de 100.000 €, activos amortizables según tablas </a:t>
            </a:r>
            <a:r>
              <a:rPr lang="es-ES" sz="1800" dirty="0" smtClean="0">
                <a:latin typeface="+mn-lt"/>
              </a:rPr>
              <a:t>2013</a:t>
            </a:r>
            <a:r>
              <a:rPr lang="es-ES" sz="1800" b="0" dirty="0" smtClean="0">
                <a:latin typeface="+mn-lt"/>
              </a:rPr>
              <a:t>: </a:t>
            </a:r>
            <a:r>
              <a:rPr lang="es-ES" sz="1800" dirty="0" smtClean="0">
                <a:latin typeface="+mn-lt"/>
              </a:rPr>
              <a:t>CM= 30%</a:t>
            </a:r>
            <a:endParaRPr lang="es-ES_tradnl" sz="1800" dirty="0" smtClean="0">
              <a:latin typeface="+mn-lt"/>
            </a:endParaRPr>
          </a:p>
          <a:p>
            <a:pPr lvl="0"/>
            <a:r>
              <a:rPr lang="es-ES" sz="1800" b="0" dirty="0" smtClean="0">
                <a:latin typeface="+mn-lt"/>
              </a:rPr>
              <a:t>Las nuevas tablas de amortización a partir de </a:t>
            </a:r>
            <a:r>
              <a:rPr lang="es-ES" sz="1800" dirty="0" smtClean="0">
                <a:latin typeface="+mn-lt"/>
              </a:rPr>
              <a:t>2015</a:t>
            </a:r>
            <a:r>
              <a:rPr lang="es-ES" sz="1800" b="0" dirty="0" smtClean="0">
                <a:latin typeface="+mn-lt"/>
              </a:rPr>
              <a:t> establecen</a:t>
            </a:r>
            <a:r>
              <a:rPr lang="es-ES_tradnl" sz="1800" b="0" dirty="0" smtClean="0">
                <a:latin typeface="+mn-lt"/>
              </a:rPr>
              <a:t>:</a:t>
            </a:r>
            <a:r>
              <a:rPr lang="es-ES_tradnl" sz="1800" dirty="0" smtClean="0">
                <a:solidFill>
                  <a:srgbClr val="FFFF66"/>
                </a:solidFill>
                <a:latin typeface="+mn-lt"/>
              </a:rPr>
              <a:t> CM= 25% </a:t>
            </a:r>
            <a:endParaRPr lang="es-ES_tradnl" sz="1800" b="0" u="sng" dirty="0" smtClean="0">
              <a:latin typeface="+mn-lt"/>
            </a:endParaRPr>
          </a:p>
          <a:p>
            <a:pPr algn="ctr"/>
            <a:r>
              <a:rPr lang="es-ES_tradnl" u="sng" dirty="0" smtClean="0">
                <a:solidFill>
                  <a:srgbClr val="FFFF00"/>
                </a:solidFill>
                <a:latin typeface="+mn-lt"/>
              </a:rPr>
              <a:t>Solución:</a:t>
            </a:r>
            <a:r>
              <a:rPr lang="es-ES" sz="1800" b="0" dirty="0" smtClean="0">
                <a:latin typeface="+mn-lt"/>
              </a:rPr>
              <a:t> </a:t>
            </a:r>
            <a:endParaRPr lang="es-ES_tradnl" sz="1800" b="0" dirty="0" smtClean="0">
              <a:latin typeface="+mn-lt"/>
            </a:endParaRPr>
          </a:p>
          <a:p>
            <a:pPr marL="342900" lvl="0" indent="-342900">
              <a:buFont typeface="Wingdings" pitchFamily="2" charset="2"/>
              <a:buChar char="§"/>
            </a:pPr>
            <a:r>
              <a:rPr lang="es-ES_tradnl" sz="1600" dirty="0" smtClean="0">
                <a:solidFill>
                  <a:srgbClr val="FFFF66"/>
                </a:solidFill>
                <a:latin typeface="+mn-lt"/>
              </a:rPr>
              <a:t>Amortización 2013 y 2014</a:t>
            </a:r>
            <a:r>
              <a:rPr lang="es-ES_tradnl" sz="1600" dirty="0" smtClean="0">
                <a:latin typeface="+mn-lt"/>
              </a:rPr>
              <a:t>:</a:t>
            </a:r>
            <a:r>
              <a:rPr lang="es-ES_tradnl" sz="1600" b="0" dirty="0" smtClean="0">
                <a:latin typeface="+mn-lt"/>
              </a:rPr>
              <a:t>  </a:t>
            </a:r>
            <a:r>
              <a:rPr lang="es-ES_tradnl" sz="1600" dirty="0" smtClean="0">
                <a:latin typeface="+mn-lt"/>
              </a:rPr>
              <a:t>30% s/ 100.000 = 30.000 cada año</a:t>
            </a:r>
          </a:p>
          <a:p>
            <a:pPr marL="342900" lvl="0" indent="-342900">
              <a:buFont typeface="Wingdings" pitchFamily="2" charset="2"/>
              <a:buChar char="§"/>
            </a:pPr>
            <a:r>
              <a:rPr lang="es-ES_tradnl" sz="1600" dirty="0" smtClean="0">
                <a:solidFill>
                  <a:srgbClr val="FFFF00"/>
                </a:solidFill>
                <a:latin typeface="+mn-lt"/>
              </a:rPr>
              <a:t>VNF a 1/1/2015 = 100.000 – 60.000 = 40.000</a:t>
            </a:r>
          </a:p>
          <a:p>
            <a:pPr marL="342900" lvl="0" indent="-342900">
              <a:buFont typeface="Wingdings" pitchFamily="2" charset="2"/>
              <a:buChar char="Ø"/>
            </a:pPr>
            <a:r>
              <a:rPr lang="es-ES_tradnl" sz="1600" dirty="0" smtClean="0">
                <a:solidFill>
                  <a:srgbClr val="FFFF00"/>
                </a:solidFill>
                <a:latin typeface="+mn-lt"/>
              </a:rPr>
              <a:t>A partir de 2015: </a:t>
            </a:r>
            <a:r>
              <a:rPr lang="es-ES" sz="1600" b="0" dirty="0" smtClean="0">
                <a:solidFill>
                  <a:srgbClr val="FFFF00"/>
                </a:solidFill>
                <a:latin typeface="+mn-lt"/>
              </a:rPr>
              <a:t>CM= 25% </a:t>
            </a:r>
            <a:r>
              <a:rPr lang="es-ES_tradnl" sz="1600" b="0" dirty="0" smtClean="0">
                <a:solidFill>
                  <a:srgbClr val="FFFF00"/>
                </a:solidFill>
                <a:latin typeface="+mn-lt"/>
              </a:rPr>
              <a:t>máximo en  4 años (ya pasaron 2 años, QUEDAN 2 AÑOS)</a:t>
            </a:r>
          </a:p>
          <a:p>
            <a:pPr marL="342900" lvl="0" indent="-342900">
              <a:buFont typeface="Wingdings" pitchFamily="2" charset="2"/>
              <a:buChar char="§"/>
            </a:pPr>
            <a:r>
              <a:rPr lang="es-ES_tradnl" sz="1600" dirty="0" smtClean="0">
                <a:latin typeface="+mn-lt"/>
              </a:rPr>
              <a:t>VNF = 40.000</a:t>
            </a:r>
          </a:p>
          <a:p>
            <a:pPr marL="342900" lvl="0" indent="-342900">
              <a:buFont typeface="Wingdings" pitchFamily="2" charset="2"/>
              <a:buChar char="§"/>
            </a:pPr>
            <a:r>
              <a:rPr lang="es-ES_tradnl" sz="1600" dirty="0" smtClean="0">
                <a:latin typeface="+mn-lt"/>
              </a:rPr>
              <a:t>Amortización 40.000 / 2 = 20.000 cada año 2015 y 2016</a:t>
            </a:r>
            <a:endParaRPr lang="es-ES_tradnl" sz="1600" dirty="0">
              <a:latin typeface="+mn-lt"/>
            </a:endParaRPr>
          </a:p>
        </p:txBody>
      </p:sp>
      <p:graphicFrame>
        <p:nvGraphicFramePr>
          <p:cNvPr id="5" name="4 Tabla"/>
          <p:cNvGraphicFramePr>
            <a:graphicFrameLocks noGrp="1"/>
          </p:cNvGraphicFramePr>
          <p:nvPr>
            <p:extLst/>
          </p:nvPr>
        </p:nvGraphicFramePr>
        <p:xfrm>
          <a:off x="228600" y="3124198"/>
          <a:ext cx="9448800" cy="3270346"/>
        </p:xfrm>
        <a:graphic>
          <a:graphicData uri="http://schemas.openxmlformats.org/drawingml/2006/table">
            <a:tbl>
              <a:tblPr/>
              <a:tblGrid>
                <a:gridCol w="815580">
                  <a:extLst>
                    <a:ext uri="{9D8B030D-6E8A-4147-A177-3AD203B41FA5}">
                      <a16:colId xmlns="" xmlns:a16="http://schemas.microsoft.com/office/drawing/2014/main" val="20000"/>
                    </a:ext>
                  </a:extLst>
                </a:gridCol>
                <a:gridCol w="3594208">
                  <a:extLst>
                    <a:ext uri="{9D8B030D-6E8A-4147-A177-3AD203B41FA5}">
                      <a16:colId xmlns="" xmlns:a16="http://schemas.microsoft.com/office/drawing/2014/main" val="20001"/>
                    </a:ext>
                  </a:extLst>
                </a:gridCol>
                <a:gridCol w="1928498">
                  <a:extLst>
                    <a:ext uri="{9D8B030D-6E8A-4147-A177-3AD203B41FA5}">
                      <a16:colId xmlns="" xmlns:a16="http://schemas.microsoft.com/office/drawing/2014/main" val="20002"/>
                    </a:ext>
                  </a:extLst>
                </a:gridCol>
                <a:gridCol w="1815114">
                  <a:extLst>
                    <a:ext uri="{9D8B030D-6E8A-4147-A177-3AD203B41FA5}">
                      <a16:colId xmlns="" xmlns:a16="http://schemas.microsoft.com/office/drawing/2014/main" val="20003"/>
                    </a:ext>
                  </a:extLst>
                </a:gridCol>
                <a:gridCol w="1295400">
                  <a:extLst>
                    <a:ext uri="{9D8B030D-6E8A-4147-A177-3AD203B41FA5}">
                      <a16:colId xmlns="" xmlns:a16="http://schemas.microsoft.com/office/drawing/2014/main" val="20004"/>
                    </a:ext>
                  </a:extLst>
                </a:gridCol>
              </a:tblGrid>
              <a:tr h="574106">
                <a:tc>
                  <a:txBody>
                    <a:bodyPr/>
                    <a:lstStyle/>
                    <a:p>
                      <a:pPr algn="l">
                        <a:spcAft>
                          <a:spcPts val="0"/>
                        </a:spcAft>
                      </a:pPr>
                      <a:r>
                        <a:rPr lang="es-ES" sz="1600" b="1" dirty="0">
                          <a:latin typeface="Arial"/>
                          <a:ea typeface="Times New Roman"/>
                          <a:cs typeface="Times New Roman"/>
                        </a:rPr>
                        <a:t>AÑOS</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a:latin typeface="Arial"/>
                          <a:ea typeface="Times New Roman"/>
                          <a:cs typeface="Times New Roman"/>
                        </a:rPr>
                        <a:t>CONCEPTOS</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a:latin typeface="Arial"/>
                          <a:ea typeface="Times New Roman"/>
                          <a:cs typeface="Times New Roman"/>
                        </a:rPr>
                        <a:t>CONTABLE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a:latin typeface="Arial"/>
                          <a:ea typeface="Times New Roman"/>
                          <a:cs typeface="Times New Roman"/>
                        </a:rPr>
                        <a:t>FISCAL</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a:latin typeface="Arial"/>
                          <a:ea typeface="Times New Roman"/>
                          <a:cs typeface="Times New Roman"/>
                        </a:rPr>
                        <a:t>AJUSTE</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344467">
                <a:tc>
                  <a:txBody>
                    <a:bodyPr/>
                    <a:lstStyle/>
                    <a:p>
                      <a:pPr algn="l">
                        <a:spcBef>
                          <a:spcPts val="300"/>
                        </a:spcBef>
                        <a:spcAft>
                          <a:spcPts val="300"/>
                        </a:spcAft>
                      </a:pPr>
                      <a:r>
                        <a:rPr lang="es-ES" sz="1600" dirty="0">
                          <a:latin typeface="Arial"/>
                          <a:ea typeface="Times New Roman"/>
                          <a:cs typeface="Times New Roman"/>
                        </a:rPr>
                        <a:t>2013</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pPr>
                      <a:r>
                        <a:rPr lang="es-ES" sz="1600" b="1" dirty="0">
                          <a:solidFill>
                            <a:srgbClr val="0000FF"/>
                          </a:solidFill>
                          <a:latin typeface="Arial"/>
                          <a:ea typeface="Times New Roman"/>
                          <a:cs typeface="Times New Roman"/>
                        </a:rPr>
                        <a:t>Amortización </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dirty="0">
                          <a:solidFill>
                            <a:srgbClr val="0000FF"/>
                          </a:solidFill>
                          <a:latin typeface="Arial"/>
                          <a:ea typeface="Times New Roman"/>
                          <a:cs typeface="Times New Roman"/>
                        </a:rPr>
                        <a:t>30.000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30.000</a:t>
                      </a:r>
                      <a:endParaRPr lang="es-ES_tradnl" sz="160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53029">
                <a:tc>
                  <a:txBody>
                    <a:bodyPr/>
                    <a:lstStyle/>
                    <a:p>
                      <a:pPr algn="l">
                        <a:spcBef>
                          <a:spcPts val="300"/>
                        </a:spcBef>
                        <a:spcAft>
                          <a:spcPts val="300"/>
                        </a:spcAft>
                      </a:pPr>
                      <a:r>
                        <a:rPr lang="es-ES" sz="1600" dirty="0">
                          <a:latin typeface="Arial"/>
                          <a:ea typeface="Times New Roman"/>
                          <a:cs typeface="Times New Roman"/>
                        </a:rPr>
                        <a:t>2014</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300"/>
                        </a:spcBef>
                        <a:spcAft>
                          <a:spcPts val="300"/>
                        </a:spcAft>
                      </a:pPr>
                      <a:r>
                        <a:rPr lang="es-ES" sz="1600" b="1" dirty="0">
                          <a:solidFill>
                            <a:srgbClr val="0000FF"/>
                          </a:solidFill>
                          <a:latin typeface="Arial"/>
                          <a:ea typeface="Times New Roman"/>
                          <a:cs typeface="Times New Roman"/>
                        </a:rPr>
                        <a:t>Amortización </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dirty="0">
                          <a:solidFill>
                            <a:srgbClr val="0000FF"/>
                          </a:solidFill>
                          <a:latin typeface="Arial"/>
                          <a:ea typeface="Times New Roman"/>
                          <a:cs typeface="Times New Roman"/>
                        </a:rPr>
                        <a:t>30.000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dirty="0">
                          <a:solidFill>
                            <a:srgbClr val="0000FF"/>
                          </a:solidFill>
                          <a:latin typeface="Arial"/>
                          <a:ea typeface="Times New Roman"/>
                          <a:cs typeface="Times New Roman"/>
                        </a:rPr>
                        <a:t>30.000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489562">
                <a:tc>
                  <a:txBody>
                    <a:bodyPr/>
                    <a:lstStyle/>
                    <a:p>
                      <a:pPr algn="l">
                        <a:spcBef>
                          <a:spcPts val="300"/>
                        </a:spcBef>
                        <a:spcAft>
                          <a:spcPts val="300"/>
                        </a:spcAft>
                      </a:pPr>
                      <a:r>
                        <a:rPr lang="es-ES" sz="1600" dirty="0">
                          <a:latin typeface="Arial"/>
                          <a:ea typeface="Times New Roman"/>
                          <a:cs typeface="Times New Roman"/>
                        </a:rPr>
                        <a:t>1/1/15</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pPr>
                      <a:r>
                        <a:rPr lang="es-ES" sz="1600" b="1" dirty="0">
                          <a:solidFill>
                            <a:srgbClr val="0000FF"/>
                          </a:solidFill>
                          <a:latin typeface="Arial"/>
                          <a:ea typeface="Times New Roman"/>
                          <a:cs typeface="Times New Roman"/>
                        </a:rPr>
                        <a:t>Amortización Acumulada (AA)</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r>
                        <a:rPr lang="es-ES" sz="1600" b="1" dirty="0">
                          <a:solidFill>
                            <a:srgbClr val="0000FF"/>
                          </a:solidFill>
                          <a:latin typeface="Arial"/>
                          <a:ea typeface="Times New Roman"/>
                          <a:cs typeface="Times New Roman"/>
                        </a:rPr>
                        <a:t>60.000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r>
                        <a:rPr lang="es-ES" sz="1600" b="1" dirty="0">
                          <a:solidFill>
                            <a:srgbClr val="0000FF"/>
                          </a:solidFill>
                          <a:latin typeface="Arial"/>
                          <a:ea typeface="Times New Roman"/>
                          <a:cs typeface="Times New Roman"/>
                        </a:rPr>
                        <a:t>60.000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Aft>
                          <a:spcPts val="0"/>
                        </a:spcAft>
                      </a:pP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75781">
                <a:tc>
                  <a:txBody>
                    <a:bodyPr/>
                    <a:lstStyle/>
                    <a:p>
                      <a:pPr algn="l">
                        <a:spcBef>
                          <a:spcPts val="300"/>
                        </a:spcBef>
                        <a:spcAft>
                          <a:spcPts val="300"/>
                        </a:spcAft>
                      </a:pPr>
                      <a:r>
                        <a:rPr lang="es-ES" sz="1600" dirty="0">
                          <a:latin typeface="Arial"/>
                          <a:ea typeface="Times New Roman"/>
                          <a:cs typeface="Times New Roman"/>
                        </a:rPr>
                        <a:t>1/1/15</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300"/>
                        </a:spcBef>
                        <a:spcAft>
                          <a:spcPts val="300"/>
                        </a:spcAft>
                      </a:pPr>
                      <a:r>
                        <a:rPr lang="es-ES" sz="1600" b="1" dirty="0">
                          <a:solidFill>
                            <a:srgbClr val="0000FF"/>
                          </a:solidFill>
                          <a:latin typeface="Arial"/>
                          <a:ea typeface="Times New Roman"/>
                          <a:cs typeface="Times New Roman"/>
                        </a:rPr>
                        <a:t>Valor Neto (VA - AA)</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 sz="1600" b="1" dirty="0">
                          <a:solidFill>
                            <a:srgbClr val="0000FF"/>
                          </a:solidFill>
                          <a:latin typeface="Arial"/>
                          <a:ea typeface="Times New Roman"/>
                          <a:cs typeface="Times New Roman"/>
                        </a:rPr>
                        <a:t>40.000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 sz="1600" b="1" dirty="0">
                          <a:solidFill>
                            <a:srgbClr val="0000FF"/>
                          </a:solidFill>
                          <a:latin typeface="Arial"/>
                          <a:ea typeface="Times New Roman"/>
                          <a:cs typeface="Times New Roman"/>
                        </a:rPr>
                        <a:t>40.000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44467">
                <a:tc>
                  <a:txBody>
                    <a:bodyPr/>
                    <a:lstStyle/>
                    <a:p>
                      <a:pPr algn="l">
                        <a:spcBef>
                          <a:spcPts val="300"/>
                        </a:spcBef>
                        <a:spcAft>
                          <a:spcPts val="300"/>
                        </a:spcAft>
                      </a:pPr>
                      <a:r>
                        <a:rPr lang="es-ES" sz="1600" dirty="0">
                          <a:latin typeface="Arial"/>
                          <a:ea typeface="Times New Roman"/>
                          <a:cs typeface="Times New Roman"/>
                        </a:rPr>
                        <a:t>2015</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pPr>
                      <a:r>
                        <a:rPr lang="es-ES" sz="1600" b="1" dirty="0">
                          <a:solidFill>
                            <a:srgbClr val="0000FF"/>
                          </a:solidFill>
                          <a:latin typeface="Arial"/>
                          <a:ea typeface="Times New Roman"/>
                          <a:cs typeface="Times New Roman"/>
                        </a:rPr>
                        <a:t>Amortización </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20.000</a:t>
                      </a:r>
                      <a:endParaRPr lang="es-ES_tradnl" sz="160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20.000</a:t>
                      </a:r>
                      <a:endParaRPr lang="es-ES_tradnl" sz="160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44467">
                <a:tc>
                  <a:txBody>
                    <a:bodyPr/>
                    <a:lstStyle/>
                    <a:p>
                      <a:pPr algn="l">
                        <a:spcBef>
                          <a:spcPts val="300"/>
                        </a:spcBef>
                        <a:spcAft>
                          <a:spcPts val="300"/>
                        </a:spcAft>
                      </a:pPr>
                      <a:r>
                        <a:rPr lang="es-ES" sz="1600" dirty="0">
                          <a:latin typeface="Arial"/>
                          <a:ea typeface="Times New Roman"/>
                          <a:cs typeface="Times New Roman"/>
                        </a:rPr>
                        <a:t>2016</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300"/>
                        </a:spcBef>
                        <a:spcAft>
                          <a:spcPts val="300"/>
                        </a:spcAft>
                      </a:pPr>
                      <a:r>
                        <a:rPr lang="es-ES" sz="1600" b="1" dirty="0">
                          <a:solidFill>
                            <a:srgbClr val="0000FF"/>
                          </a:solidFill>
                          <a:latin typeface="Arial"/>
                          <a:ea typeface="Times New Roman"/>
                          <a:cs typeface="Times New Roman"/>
                        </a:rPr>
                        <a:t>Amortización </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20.000</a:t>
                      </a:r>
                      <a:endParaRPr lang="es-ES_tradnl" sz="160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20.000</a:t>
                      </a:r>
                      <a:endParaRPr lang="es-ES_tradnl" sz="160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344467">
                <a:tc>
                  <a:txBody>
                    <a:bodyPr/>
                    <a:lstStyle/>
                    <a:p>
                      <a:pPr algn="l">
                        <a:spcBef>
                          <a:spcPts val="300"/>
                        </a:spcBef>
                        <a:spcAft>
                          <a:spcPts val="300"/>
                        </a:spcAft>
                      </a:pPr>
                      <a:r>
                        <a:rPr lang="es-ES" sz="1600" b="1" dirty="0">
                          <a:solidFill>
                            <a:schemeClr val="tx1"/>
                          </a:solidFill>
                          <a:latin typeface="Arial"/>
                          <a:ea typeface="Times New Roman"/>
                          <a:cs typeface="Times New Roman"/>
                        </a:rPr>
                        <a:t>suma</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pPr>
                      <a:r>
                        <a:rPr lang="es-ES" sz="1600" b="1" dirty="0">
                          <a:solidFill>
                            <a:schemeClr val="tx1"/>
                          </a:solidFill>
                          <a:latin typeface="Arial"/>
                          <a:ea typeface="Times New Roman"/>
                          <a:cs typeface="Times New Roman"/>
                        </a:rPr>
                        <a:t>TOTAL</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300"/>
                        </a:spcBef>
                        <a:spcAft>
                          <a:spcPts val="300"/>
                        </a:spcAft>
                      </a:pPr>
                      <a:r>
                        <a:rPr lang="es-ES" sz="1600" b="1" dirty="0">
                          <a:solidFill>
                            <a:schemeClr val="tx1"/>
                          </a:solidFill>
                          <a:latin typeface="Arial"/>
                          <a:ea typeface="Times New Roman"/>
                          <a:cs typeface="Times New Roman"/>
                        </a:rPr>
                        <a:t>100.000</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tabLst>
                          <a:tab pos="1062355" algn="r"/>
                        </a:tabLst>
                      </a:pPr>
                      <a:r>
                        <a:rPr lang="es-ES" sz="1600" b="1" dirty="0">
                          <a:solidFill>
                            <a:schemeClr val="tx1"/>
                          </a:solidFill>
                          <a:latin typeface="Arial"/>
                          <a:ea typeface="Times New Roman"/>
                          <a:cs typeface="Times New Roman"/>
                        </a:rPr>
                        <a:t>100.000</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300"/>
                        </a:spcBef>
                        <a:spcAft>
                          <a:spcPts val="300"/>
                        </a:spcAft>
                        <a:tabLst>
                          <a:tab pos="1062355" algn="r"/>
                        </a:tabLst>
                      </a:pPr>
                      <a:r>
                        <a:rPr lang="es-ES" sz="1600" b="1" dirty="0">
                          <a:solidFill>
                            <a:schemeClr val="tx1"/>
                          </a:solidFill>
                          <a:latin typeface="Arial"/>
                          <a:ea typeface="Times New Roman"/>
                          <a:cs typeface="Times New Roman"/>
                        </a:rPr>
                        <a:t>0</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7"/>
                  </a:ext>
                </a:extLst>
              </a:tr>
            </a:tbl>
          </a:graphicData>
        </a:graphic>
      </p:graphicFrame>
    </p:spTree>
    <p:extLst>
      <p:ext uri="{BB962C8B-B14F-4D97-AF65-F5344CB8AC3E}">
        <p14:creationId xmlns="" xmlns:p14="http://schemas.microsoft.com/office/powerpoint/2010/main" val="335082629"/>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96200" y="6457950"/>
            <a:ext cx="2311400" cy="476250"/>
          </a:xfrm>
        </p:spPr>
        <p:txBody>
          <a:bodyPr/>
          <a:lstStyle/>
          <a:p>
            <a:pPr>
              <a:defRPr/>
            </a:pPr>
            <a:fld id="{02B15079-B0BC-462C-97A5-648334910574}" type="slidenum">
              <a:rPr lang="es-ES"/>
              <a:pPr>
                <a:defRPr/>
              </a:pPr>
              <a:t>147</a:t>
            </a:fld>
            <a:endParaRPr lang="es-ES" dirty="0"/>
          </a:p>
        </p:txBody>
      </p:sp>
      <p:sp>
        <p:nvSpPr>
          <p:cNvPr id="56324" name="Text Box 3"/>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dirty="0" smtClean="0">
                <a:solidFill>
                  <a:srgbClr val="000066"/>
                </a:solidFill>
              </a:rPr>
              <a:t>Deducción por </a:t>
            </a:r>
            <a:r>
              <a:rPr lang="es-ES_tradnl" u="sng" dirty="0" smtClean="0">
                <a:solidFill>
                  <a:srgbClr val="FF0000"/>
                </a:solidFill>
              </a:rPr>
              <a:t>Reversiones</a:t>
            </a:r>
            <a:r>
              <a:rPr lang="es-ES_tradnl" dirty="0" smtClean="0">
                <a:solidFill>
                  <a:srgbClr val="000066"/>
                </a:solidFill>
              </a:rPr>
              <a:t> posteriores </a:t>
            </a:r>
            <a:r>
              <a:rPr lang="es-ES" dirty="0" smtClean="0">
                <a:solidFill>
                  <a:srgbClr val="000066"/>
                </a:solidFill>
              </a:rPr>
              <a:t> </a:t>
            </a:r>
            <a:r>
              <a:rPr lang="es-ES" u="sng" dirty="0" smtClean="0">
                <a:solidFill>
                  <a:srgbClr val="FF0000"/>
                </a:solidFill>
              </a:rPr>
              <a:t>de</a:t>
            </a:r>
            <a:r>
              <a:rPr lang="es-ES" dirty="0" smtClean="0">
                <a:solidFill>
                  <a:srgbClr val="FF0000"/>
                </a:solidFill>
              </a:rPr>
              <a:t> </a:t>
            </a:r>
            <a:r>
              <a:rPr lang="es-ES" u="sng" dirty="0" smtClean="0">
                <a:solidFill>
                  <a:srgbClr val="FF0000"/>
                </a:solidFill>
              </a:rPr>
              <a:t>amortizaciones</a:t>
            </a:r>
            <a:endParaRPr lang="es-ES"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800" dirty="0" smtClean="0">
                <a:solidFill>
                  <a:srgbClr val="FFFF66"/>
                </a:solidFill>
                <a:latin typeface="Arial" pitchFamily="34" charset="0"/>
              </a:rPr>
              <a:t>DT 37ª NLIS  </a:t>
            </a:r>
            <a:r>
              <a:rPr lang="es-ES_tradnl" dirty="0" smtClean="0">
                <a:solidFill>
                  <a:srgbClr val="FFFF00"/>
                </a:solidFill>
                <a:effectLst>
                  <a:outerShdw blurRad="38100" dist="38100" dir="2700000" algn="tl">
                    <a:srgbClr val="000000">
                      <a:alpha val="43137"/>
                    </a:srgbClr>
                  </a:outerShdw>
                </a:effectLst>
              </a:rPr>
              <a:t>Desde 1/1/2015</a:t>
            </a:r>
            <a:endParaRPr lang="es-ES_tradnl" u="sng" dirty="0" smtClean="0">
              <a:solidFill>
                <a:srgbClr val="FF0000"/>
              </a:solidFill>
            </a:endParaRPr>
          </a:p>
          <a:p>
            <a:endParaRPr lang="es-ES" sz="3600"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3816830547"/>
              </p:ext>
            </p:extLst>
          </p:nvPr>
        </p:nvGraphicFramePr>
        <p:xfrm>
          <a:off x="76200" y="914400"/>
          <a:ext cx="9677400" cy="5760719"/>
        </p:xfrm>
        <a:graphic>
          <a:graphicData uri="http://schemas.openxmlformats.org/drawingml/2006/table">
            <a:tbl>
              <a:tblPr firstRow="1" bandRow="1">
                <a:tableStyleId>{7DF18680-E054-41AD-8BC1-D1AEF772440D}</a:tableStyleId>
              </a:tblPr>
              <a:tblGrid>
                <a:gridCol w="2667000">
                  <a:extLst>
                    <a:ext uri="{9D8B030D-6E8A-4147-A177-3AD203B41FA5}">
                      <a16:colId xmlns="" xmlns:a16="http://schemas.microsoft.com/office/drawing/2014/main" val="20000"/>
                    </a:ext>
                  </a:extLst>
                </a:gridCol>
                <a:gridCol w="7010400">
                  <a:extLst>
                    <a:ext uri="{9D8B030D-6E8A-4147-A177-3AD203B41FA5}">
                      <a16:colId xmlns="" xmlns:a16="http://schemas.microsoft.com/office/drawing/2014/main" val="20001"/>
                    </a:ext>
                  </a:extLst>
                </a:gridCol>
              </a:tblGrid>
              <a:tr h="381000">
                <a:tc>
                  <a:txBody>
                    <a:bodyPr/>
                    <a:lstStyle/>
                    <a:p>
                      <a:pPr marL="457200" marR="0" indent="-457200" algn="l" defTabSz="914400" rtl="0" eaLnBrk="1" fontAlgn="auto" latinLnBrk="0" hangingPunct="1">
                        <a:lnSpc>
                          <a:spcPct val="100000"/>
                        </a:lnSpc>
                        <a:spcBef>
                          <a:spcPts val="0"/>
                        </a:spcBef>
                        <a:spcAft>
                          <a:spcPts val="0"/>
                        </a:spcAft>
                        <a:buClrTx/>
                        <a:buSzTx/>
                        <a:buFont typeface="+mj-lt"/>
                        <a:buNone/>
                        <a:tabLst/>
                        <a:defRPr/>
                      </a:pPr>
                      <a:r>
                        <a:rPr lang="es-ES_tradnl" sz="2000" b="1" baseline="0" dirty="0" smtClean="0">
                          <a:solidFill>
                            <a:srgbClr val="FFFF99"/>
                          </a:solidFill>
                        </a:rPr>
                        <a:t>AMORTIZACIONES</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457200" marR="0" indent="-457200" algn="l" defTabSz="914400" rtl="0" eaLnBrk="1" fontAlgn="auto" latinLnBrk="0" hangingPunct="1">
                        <a:lnSpc>
                          <a:spcPct val="100000"/>
                        </a:lnSpc>
                        <a:spcBef>
                          <a:spcPts val="0"/>
                        </a:spcBef>
                        <a:spcAft>
                          <a:spcPts val="0"/>
                        </a:spcAft>
                        <a:buClrTx/>
                        <a:buSzTx/>
                        <a:buFont typeface="+mj-lt"/>
                        <a:buNone/>
                        <a:tabLst/>
                        <a:defRPr/>
                      </a:pPr>
                      <a:r>
                        <a:rPr lang="es-ES_tradnl" sz="2000" b="1" u="sng" baseline="0" dirty="0" smtClean="0">
                          <a:solidFill>
                            <a:srgbClr val="FFFF00"/>
                          </a:solidFill>
                          <a:effectLst>
                            <a:outerShdw blurRad="38100" dist="38100" dir="2700000" algn="tl">
                              <a:srgbClr val="000000">
                                <a:alpha val="43137"/>
                              </a:srgbClr>
                            </a:outerShdw>
                          </a:effectLst>
                        </a:rPr>
                        <a:t>Deducción</a:t>
                      </a:r>
                      <a:r>
                        <a:rPr lang="es-ES_tradnl" sz="2000" b="1" baseline="0" dirty="0" smtClean="0">
                          <a:solidFill>
                            <a:srgbClr val="FFFF00"/>
                          </a:solidFill>
                        </a:rPr>
                        <a:t> por Reversiones posteriores    </a:t>
                      </a:r>
                      <a:r>
                        <a:rPr lang="es-ES_tradnl" sz="1800" b="1" baseline="0" dirty="0" smtClean="0">
                          <a:solidFill>
                            <a:srgbClr val="FFFF66"/>
                          </a:solidFill>
                        </a:rPr>
                        <a:t>desde  2015</a:t>
                      </a:r>
                      <a:endParaRPr lang="es-ES_tradnl" sz="1800" b="1" dirty="0">
                        <a:solidFill>
                          <a:srgbClr val="FFFF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484119">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00"/>
                          </a:solidFill>
                          <a:effectLst>
                            <a:outerShdw blurRad="38100" dist="38100" dir="2700000" algn="tl">
                              <a:srgbClr val="000000">
                                <a:alpha val="43137"/>
                              </a:srgbClr>
                            </a:outerShdw>
                          </a:effectLst>
                        </a:rPr>
                        <a:t>Limitación</a:t>
                      </a:r>
                      <a:r>
                        <a:rPr lang="es-ES_tradnl" sz="1800" b="1" dirty="0" smtClean="0">
                          <a:solidFill>
                            <a:schemeClr val="tx1"/>
                          </a:solidFill>
                        </a:rPr>
                        <a:t> amortizaciones </a:t>
                      </a:r>
                      <a:r>
                        <a:rPr lang="es-ES_tradnl" sz="2000" b="1" dirty="0" smtClean="0">
                          <a:solidFill>
                            <a:srgbClr val="FFFF00"/>
                          </a:solidFill>
                          <a:effectLst>
                            <a:outerShdw blurRad="38100" dist="38100" dir="2700000" algn="tl">
                              <a:srgbClr val="000000">
                                <a:alpha val="43137"/>
                              </a:srgbClr>
                            </a:outerShdw>
                          </a:effectLst>
                        </a:rPr>
                        <a:t>70%</a:t>
                      </a:r>
                      <a:r>
                        <a:rPr lang="es-ES_tradnl" sz="1800" b="1" dirty="0" smtClean="0">
                          <a:solidFill>
                            <a:schemeClr val="tx1"/>
                          </a:solidFill>
                        </a:rPr>
                        <a:t> </a:t>
                      </a:r>
                      <a:r>
                        <a:rPr lang="es-ES_tradnl" sz="1600" b="1" dirty="0" smtClean="0">
                          <a:solidFill>
                            <a:schemeClr val="tx1"/>
                          </a:solidFill>
                        </a:rPr>
                        <a:t>en </a:t>
                      </a:r>
                      <a:r>
                        <a:rPr lang="es-ES_tradnl" sz="1800" b="1" dirty="0" smtClean="0">
                          <a:solidFill>
                            <a:schemeClr val="tx1"/>
                          </a:solidFill>
                        </a:rPr>
                        <a:t>2013 y 2014</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8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FFFF99"/>
                          </a:solidFill>
                          <a:effectLst>
                            <a:outerShdw blurRad="38100" dist="38100" dir="2700000" algn="tl">
                              <a:srgbClr val="000000">
                                <a:alpha val="43137"/>
                              </a:srgbClr>
                            </a:outerShdw>
                          </a:effectLst>
                        </a:rPr>
                        <a:t>Art. 7 Ley 16/2012</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endParaRPr lang="es-ES_tradnl" sz="1600" b="1" dirty="0" smtClean="0">
                        <a:solidFill>
                          <a:srgbClr val="FFFF99"/>
                        </a:solidFill>
                        <a:effectLst>
                          <a:outerShdw blurRad="38100" dist="38100" dir="2700000" algn="tl">
                            <a:srgbClr val="000000">
                              <a:alpha val="43137"/>
                            </a:srgbClr>
                          </a:outerShdw>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dirty="0" smtClean="0">
                          <a:solidFill>
                            <a:srgbClr val="FFFF66"/>
                          </a:solidFill>
                          <a:effectLst>
                            <a:outerShdw blurRad="38100" dist="38100" dir="2700000" algn="tl">
                              <a:srgbClr val="000000">
                                <a:alpha val="43137"/>
                              </a:srgbClr>
                            </a:outerShdw>
                          </a:effectLst>
                        </a:rPr>
                        <a:t>Deducción a partir</a:t>
                      </a:r>
                      <a:r>
                        <a:rPr lang="es-ES_tradnl" sz="2000" b="1" baseline="0" dirty="0" smtClean="0">
                          <a:solidFill>
                            <a:srgbClr val="FFFF66"/>
                          </a:solidFill>
                          <a:effectLst>
                            <a:outerShdw blurRad="38100" dist="38100" dir="2700000" algn="tl">
                              <a:srgbClr val="000000">
                                <a:alpha val="43137"/>
                              </a:srgbClr>
                            </a:outerShdw>
                          </a:effectLst>
                        </a:rPr>
                        <a:t> de 2015</a:t>
                      </a:r>
                      <a:endParaRPr lang="es-ES_tradnl" sz="2000" b="1" dirty="0" smtClean="0">
                        <a:solidFill>
                          <a:srgbClr val="FFFF66"/>
                        </a:solidFill>
                        <a:effectLst>
                          <a:outerShdw blurRad="38100" dist="38100" dir="2700000" algn="tl">
                            <a:srgbClr val="000000">
                              <a:alpha val="43137"/>
                            </a:srgbClr>
                          </a:outerShdw>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endParaRPr lang="es-ES_tradnl" sz="1600" b="1" dirty="0">
                        <a:solidFill>
                          <a:srgbClr val="FFFF99"/>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600" b="1" u="sng" dirty="0" smtClean="0">
                          <a:solidFill>
                            <a:srgbClr val="000066"/>
                          </a:solidFill>
                        </a:rPr>
                        <a:t>No</a:t>
                      </a:r>
                      <a:r>
                        <a:rPr lang="es-ES_tradnl" sz="1600" b="0" baseline="0" dirty="0" smtClean="0">
                          <a:solidFill>
                            <a:srgbClr val="000066"/>
                          </a:solidFill>
                        </a:rPr>
                        <a:t> </a:t>
                      </a:r>
                      <a:r>
                        <a:rPr lang="es-ES_tradnl" sz="1600" b="1" baseline="0" dirty="0" smtClean="0">
                          <a:solidFill>
                            <a:srgbClr val="000066"/>
                          </a:solidFill>
                        </a:rPr>
                        <a:t>ERD:</a:t>
                      </a:r>
                      <a:r>
                        <a:rPr lang="es-ES_tradnl" sz="1600" b="0" baseline="0" dirty="0" smtClean="0">
                          <a:solidFill>
                            <a:srgbClr val="000066"/>
                          </a:solidFill>
                        </a:rPr>
                        <a:t> </a:t>
                      </a:r>
                      <a:r>
                        <a:rPr lang="es-ES_tradnl" sz="1600" b="1" u="sng" baseline="0" dirty="0" smtClean="0">
                          <a:solidFill>
                            <a:srgbClr val="000066"/>
                          </a:solidFill>
                        </a:rPr>
                        <a:t>Limitación 70%</a:t>
                      </a:r>
                      <a:r>
                        <a:rPr lang="es-ES_tradnl" sz="1600" b="1" u="none" baseline="0" dirty="0" smtClean="0">
                          <a:solidFill>
                            <a:srgbClr val="000066"/>
                          </a:solidFill>
                        </a:rPr>
                        <a:t> </a:t>
                      </a:r>
                      <a:r>
                        <a:rPr lang="es-ES_tradnl" sz="1600" b="1" baseline="0" dirty="0" smtClean="0">
                          <a:solidFill>
                            <a:srgbClr val="000066"/>
                          </a:solidFill>
                        </a:rPr>
                        <a:t>máximo tablas</a:t>
                      </a:r>
                      <a:r>
                        <a:rPr lang="es-ES_tradnl" sz="1600" b="0" baseline="0" dirty="0" smtClean="0">
                          <a:solidFill>
                            <a:srgbClr val="000066"/>
                          </a:solidFill>
                        </a:rPr>
                        <a:t> durante </a:t>
                      </a:r>
                      <a:r>
                        <a:rPr lang="es-ES_tradnl" sz="1600" b="1" baseline="0" dirty="0" smtClean="0">
                          <a:solidFill>
                            <a:srgbClr val="000066"/>
                          </a:solidFill>
                        </a:rPr>
                        <a:t>2013 y 2014.</a:t>
                      </a:r>
                    </a:p>
                    <a:p>
                      <a:pPr marL="342900" indent="-342900">
                        <a:buFont typeface="Wingdings" pitchFamily="2" charset="2"/>
                        <a:buChar char="v"/>
                      </a:pPr>
                      <a:r>
                        <a:rPr lang="es-ES_tradnl" sz="1600" b="1" u="sng" dirty="0" smtClean="0">
                          <a:solidFill>
                            <a:srgbClr val="0000FF"/>
                          </a:solidFill>
                          <a:effectLst/>
                        </a:rPr>
                        <a:t>Ese importe no deducido (30%):</a:t>
                      </a:r>
                      <a:r>
                        <a:rPr lang="es-ES_tradnl" sz="1600" b="1" u="none" dirty="0" smtClean="0">
                          <a:solidFill>
                            <a:srgbClr val="0000FF"/>
                          </a:solidFill>
                          <a:effectLst/>
                        </a:rPr>
                        <a:t> Se deducirá en el futuro</a:t>
                      </a:r>
                      <a:r>
                        <a:rPr lang="es-ES_tradnl" sz="1600" u="none" dirty="0" smtClean="0">
                          <a:solidFill>
                            <a:srgbClr val="0000FF"/>
                          </a:solidFill>
                          <a:effectLst/>
                        </a:rPr>
                        <a:t>, </a:t>
                      </a:r>
                      <a:r>
                        <a:rPr lang="es-ES_tradnl" sz="1600" b="1" u="none" dirty="0" smtClean="0">
                          <a:solidFill>
                            <a:srgbClr val="FF0000"/>
                          </a:solidFill>
                          <a:effectLst/>
                        </a:rPr>
                        <a:t>a partir de 2015</a:t>
                      </a:r>
                      <a:r>
                        <a:rPr lang="es-ES_tradnl" sz="1600" u="none" dirty="0" smtClean="0">
                          <a:solidFill>
                            <a:srgbClr val="0000FF"/>
                          </a:solidFill>
                          <a:effectLst/>
                        </a:rPr>
                        <a:t>,</a:t>
                      </a:r>
                      <a:r>
                        <a:rPr lang="es-ES_tradnl" sz="1600" u="none" baseline="0" dirty="0" smtClean="0">
                          <a:solidFill>
                            <a:srgbClr val="0000FF"/>
                          </a:solidFill>
                          <a:effectLst/>
                        </a:rPr>
                        <a:t> </a:t>
                      </a:r>
                      <a:r>
                        <a:rPr lang="es-ES_tradnl" sz="1600" u="none" dirty="0" smtClean="0">
                          <a:solidFill>
                            <a:srgbClr val="0000FF"/>
                          </a:solidFill>
                          <a:effectLst/>
                        </a:rPr>
                        <a:t> de forma </a:t>
                      </a:r>
                      <a:r>
                        <a:rPr lang="es-ES_tradnl" sz="1600" b="1" u="none" dirty="0" smtClean="0">
                          <a:solidFill>
                            <a:srgbClr val="0000FF"/>
                          </a:solidFill>
                          <a:effectLst/>
                        </a:rPr>
                        <a:t>lineal</a:t>
                      </a:r>
                      <a:r>
                        <a:rPr lang="es-ES_tradnl" sz="1600" b="0" u="none" dirty="0" smtClean="0">
                          <a:solidFill>
                            <a:srgbClr val="0000FF"/>
                          </a:solidFill>
                          <a:effectLst/>
                        </a:rPr>
                        <a:t> durante </a:t>
                      </a:r>
                      <a:r>
                        <a:rPr lang="es-ES_tradnl" sz="1600" b="1" u="sng" dirty="0" smtClean="0">
                          <a:solidFill>
                            <a:srgbClr val="0000FF"/>
                          </a:solidFill>
                          <a:effectLst/>
                        </a:rPr>
                        <a:t>un plazo de 10 años</a:t>
                      </a:r>
                      <a:r>
                        <a:rPr lang="es-ES_tradnl" sz="1600" b="0" u="none" dirty="0" smtClean="0">
                          <a:solidFill>
                            <a:srgbClr val="0000FF"/>
                          </a:solidFill>
                          <a:effectLst/>
                        </a:rPr>
                        <a:t> u opcionalmente durante la </a:t>
                      </a:r>
                      <a:r>
                        <a:rPr lang="es-ES_tradnl" sz="1600" b="1" u="sng" dirty="0" smtClean="0">
                          <a:solidFill>
                            <a:srgbClr val="0000FF"/>
                          </a:solidFill>
                          <a:effectLst/>
                        </a:rPr>
                        <a:t>vida útil del elemento patrimonial.</a:t>
                      </a:r>
                      <a:endParaRPr lang="es-ES_tradnl" sz="1600" u="none" dirty="0" smtClean="0">
                        <a:solidFill>
                          <a:srgbClr val="0000FF"/>
                        </a:solidFill>
                        <a:effectLst/>
                      </a:endParaRPr>
                    </a:p>
                    <a:p>
                      <a:pPr marL="342900" indent="-342900">
                        <a:buFont typeface="Wingdings" pitchFamily="2" charset="2"/>
                        <a:buChar char="v"/>
                      </a:pPr>
                      <a:r>
                        <a:rPr lang="es-ES_tradnl" sz="1600" b="0" u="none" baseline="0" dirty="0" smtClean="0">
                          <a:solidFill>
                            <a:srgbClr val="000066"/>
                          </a:solidFill>
                          <a:effectLst/>
                        </a:rPr>
                        <a:t>Debido a que los tipos impositivos bajan (2 puntos en 2015 y 5 puntos a partir de 2016), se permite compensar a estas sociedades con una </a:t>
                      </a:r>
                      <a:r>
                        <a:rPr lang="es-ES_tradnl" sz="1600" b="1" u="sng" baseline="0" dirty="0" smtClean="0">
                          <a:solidFill>
                            <a:srgbClr val="FF0000"/>
                          </a:solidFill>
                          <a:effectLst/>
                        </a:rPr>
                        <a:t>deducción en la cuota</a:t>
                      </a:r>
                      <a:r>
                        <a:rPr lang="es-ES_tradnl" sz="1600" b="1" u="none" baseline="0" dirty="0" smtClean="0">
                          <a:solidFill>
                            <a:srgbClr val="000066"/>
                          </a:solidFill>
                          <a:effectLst/>
                        </a:rPr>
                        <a:t> del </a:t>
                      </a:r>
                      <a:r>
                        <a:rPr lang="es-ES_tradnl" sz="1600" b="1" u="none" baseline="0" dirty="0" smtClean="0">
                          <a:solidFill>
                            <a:srgbClr val="FF0000"/>
                          </a:solidFill>
                          <a:effectLst/>
                        </a:rPr>
                        <a:t>2% </a:t>
                      </a:r>
                      <a:r>
                        <a:rPr lang="es-ES_tradnl" sz="1600" b="1" u="none" baseline="0" dirty="0" smtClean="0">
                          <a:solidFill>
                            <a:srgbClr val="000066"/>
                          </a:solidFill>
                          <a:effectLst/>
                        </a:rPr>
                        <a:t>en</a:t>
                      </a:r>
                      <a:r>
                        <a:rPr lang="es-ES_tradnl" sz="1600" b="1" u="none" baseline="0" dirty="0" smtClean="0">
                          <a:solidFill>
                            <a:srgbClr val="FF0000"/>
                          </a:solidFill>
                          <a:effectLst/>
                        </a:rPr>
                        <a:t> 2015 </a:t>
                      </a:r>
                      <a:r>
                        <a:rPr lang="es-ES_tradnl" sz="1600" b="1" u="none" baseline="0" dirty="0" smtClean="0">
                          <a:solidFill>
                            <a:srgbClr val="000066"/>
                          </a:solidFill>
                          <a:effectLst/>
                        </a:rPr>
                        <a:t>y del </a:t>
                      </a:r>
                      <a:r>
                        <a:rPr lang="es-ES_tradnl" sz="1600" b="1" u="none" baseline="0" dirty="0" smtClean="0">
                          <a:solidFill>
                            <a:srgbClr val="FF0000"/>
                          </a:solidFill>
                          <a:effectLst/>
                        </a:rPr>
                        <a:t>5% a partir de 2016</a:t>
                      </a:r>
                      <a:r>
                        <a:rPr lang="es-ES_tradnl" sz="1600" b="0" u="none" baseline="0" dirty="0" smtClean="0">
                          <a:solidFill>
                            <a:srgbClr val="FF0000"/>
                          </a:solidFill>
                          <a:effectLst/>
                        </a:rPr>
                        <a:t> </a:t>
                      </a:r>
                      <a:r>
                        <a:rPr lang="es-ES_tradnl" sz="1600" b="1" u="sng" baseline="0" dirty="0" smtClean="0">
                          <a:solidFill>
                            <a:srgbClr val="0000FF"/>
                          </a:solidFill>
                          <a:effectLst/>
                        </a:rPr>
                        <a:t>sobre</a:t>
                      </a:r>
                      <a:r>
                        <a:rPr lang="es-ES_tradnl" sz="1600" b="0" u="none" baseline="0" dirty="0" smtClean="0">
                          <a:solidFill>
                            <a:srgbClr val="000066"/>
                          </a:solidFill>
                          <a:effectLst/>
                        </a:rPr>
                        <a:t> </a:t>
                      </a:r>
                      <a:r>
                        <a:rPr lang="es-ES_tradnl" sz="1600" b="0" u="sng" baseline="0" dirty="0" smtClean="0">
                          <a:solidFill>
                            <a:srgbClr val="000066"/>
                          </a:solidFill>
                          <a:effectLst/>
                        </a:rPr>
                        <a:t>las cantidades que se deduzcan</a:t>
                      </a:r>
                      <a:r>
                        <a:rPr lang="es-ES_tradnl" sz="1600" b="0" u="none" baseline="0" dirty="0" smtClean="0">
                          <a:solidFill>
                            <a:srgbClr val="000066"/>
                          </a:solidFill>
                          <a:effectLst/>
                        </a:rPr>
                        <a:t>, a partir de 2015, </a:t>
                      </a:r>
                      <a:r>
                        <a:rPr lang="es-ES_tradnl" sz="1600" b="0" u="sng" baseline="0" dirty="0" smtClean="0">
                          <a:solidFill>
                            <a:srgbClr val="000066"/>
                          </a:solidFill>
                          <a:effectLst/>
                        </a:rPr>
                        <a:t>en la base imponible</a:t>
                      </a:r>
                      <a:r>
                        <a:rPr lang="es-ES_tradnl" sz="1600" b="0" u="none" baseline="0" dirty="0" smtClean="0">
                          <a:solidFill>
                            <a:srgbClr val="000066"/>
                          </a:solidFill>
                          <a:effectLst/>
                        </a:rPr>
                        <a:t> </a:t>
                      </a:r>
                      <a:r>
                        <a:rPr lang="es-ES_tradnl" sz="1600" b="0" u="sng" baseline="0" dirty="0" smtClean="0">
                          <a:solidFill>
                            <a:srgbClr val="000066"/>
                          </a:solidFill>
                          <a:effectLst/>
                        </a:rPr>
                        <a:t>como </a:t>
                      </a:r>
                      <a:r>
                        <a:rPr lang="es-ES_tradnl" sz="1600" b="1" u="sng" baseline="0" dirty="0" smtClean="0">
                          <a:solidFill>
                            <a:srgbClr val="0000FF"/>
                          </a:solidFill>
                          <a:effectLst/>
                        </a:rPr>
                        <a:t>amortizaciones</a:t>
                      </a:r>
                      <a:r>
                        <a:rPr lang="es-ES_tradnl" sz="1600" b="0" u="sng" baseline="0" dirty="0" smtClean="0">
                          <a:solidFill>
                            <a:srgbClr val="000066"/>
                          </a:solidFill>
                          <a:effectLst/>
                        </a:rPr>
                        <a:t> no deducidas en el 2013 y 2014 </a:t>
                      </a:r>
                      <a:r>
                        <a:rPr lang="es-ES_tradnl" sz="1600" b="0" u="none" baseline="0" dirty="0" smtClean="0">
                          <a:solidFill>
                            <a:srgbClr val="000066"/>
                          </a:solidFill>
                          <a:effectLst/>
                        </a:rPr>
                        <a:t>(por la limitación del art 7 Ley 16/2012).</a:t>
                      </a:r>
                      <a:endParaRPr lang="es-ES_tradnl" sz="1800" b="0" dirty="0" smtClean="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072639">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00"/>
                          </a:solidFill>
                          <a:effectLst>
                            <a:outerShdw blurRad="38100" dist="38100" dir="2700000" algn="tl">
                              <a:srgbClr val="000000">
                                <a:alpha val="43137"/>
                              </a:srgbClr>
                            </a:outerShdw>
                          </a:effectLst>
                        </a:rPr>
                        <a:t>Actualización</a:t>
                      </a:r>
                      <a:r>
                        <a:rPr lang="es-ES_tradnl" sz="1800" b="1" dirty="0" smtClean="0">
                          <a:solidFill>
                            <a:schemeClr val="tx1"/>
                          </a:solidFill>
                        </a:rPr>
                        <a:t> de </a:t>
                      </a:r>
                      <a:r>
                        <a:rPr lang="es-ES_tradnl" sz="2000" b="1" dirty="0" smtClean="0">
                          <a:solidFill>
                            <a:schemeClr val="tx1"/>
                          </a:solidFill>
                        </a:rPr>
                        <a:t>Balances</a:t>
                      </a:r>
                      <a:r>
                        <a:rPr lang="es-ES_tradnl" sz="1800" b="1" dirty="0" smtClean="0">
                          <a:solidFill>
                            <a:schemeClr val="tx1"/>
                          </a:solidFill>
                        </a:rPr>
                        <a:t> en 2013 </a:t>
                      </a:r>
                      <a:endParaRPr lang="es-ES_tradnl" sz="20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FFFF99"/>
                          </a:solidFill>
                          <a:effectLst>
                            <a:outerShdw blurRad="38100" dist="38100" dir="2700000" algn="tl">
                              <a:srgbClr val="000000">
                                <a:alpha val="43137"/>
                              </a:srgbClr>
                            </a:outerShdw>
                          </a:effectLst>
                        </a:rPr>
                        <a:t>Art. 9 Ley 16/2012</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800" b="1" dirty="0" smtClean="0">
                        <a:solidFill>
                          <a:srgbClr val="FFFF99"/>
                        </a:solidFill>
                        <a:effectLst>
                          <a:outerShdw blurRad="38100" dist="38100" dir="2700000" algn="tl">
                            <a:srgbClr val="000000">
                              <a:alpha val="43137"/>
                            </a:srgbClr>
                          </a:outerShdw>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dirty="0" smtClean="0">
                          <a:solidFill>
                            <a:srgbClr val="FFFF66"/>
                          </a:solidFill>
                          <a:effectLst>
                            <a:outerShdw blurRad="38100" dist="38100" dir="2700000" algn="tl">
                              <a:srgbClr val="000000">
                                <a:alpha val="43137"/>
                              </a:srgbClr>
                            </a:outerShdw>
                          </a:effectLst>
                        </a:rPr>
                        <a:t>Deducción a partir</a:t>
                      </a:r>
                      <a:r>
                        <a:rPr lang="es-ES_tradnl" sz="2000" b="1" baseline="0" dirty="0" smtClean="0">
                          <a:solidFill>
                            <a:srgbClr val="FFFF66"/>
                          </a:solidFill>
                          <a:effectLst>
                            <a:outerShdw blurRad="38100" dist="38100" dir="2700000" algn="tl">
                              <a:srgbClr val="000000">
                                <a:alpha val="43137"/>
                              </a:srgbClr>
                            </a:outerShdw>
                          </a:effectLst>
                        </a:rPr>
                        <a:t> de 2015</a:t>
                      </a:r>
                      <a:endParaRPr lang="es-ES_tradnl" sz="2000" b="1" u="none" dirty="0">
                        <a:solidFill>
                          <a:srgbClr val="FFFF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kern="1200" baseline="0" dirty="0" smtClean="0">
                          <a:solidFill>
                            <a:srgbClr val="000066"/>
                          </a:solidFill>
                          <a:latin typeface="+mn-lt"/>
                          <a:ea typeface="+mn-ea"/>
                          <a:cs typeface="+mn-cs"/>
                        </a:rPr>
                        <a:t>Se actualizaron Activos, que tributaron al 5%.</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kern="1200" baseline="0" dirty="0" smtClean="0">
                          <a:solidFill>
                            <a:srgbClr val="000066"/>
                          </a:solidFill>
                          <a:latin typeface="+mn-lt"/>
                          <a:ea typeface="+mn-ea"/>
                          <a:cs typeface="+mn-cs"/>
                        </a:rPr>
                        <a:t>En el futuro se permite amortizar los activos revalorizados.</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0" u="none" baseline="0" dirty="0" smtClean="0">
                          <a:solidFill>
                            <a:srgbClr val="000066"/>
                          </a:solidFill>
                          <a:effectLst/>
                        </a:rPr>
                        <a:t>Debido a que los tipos impositivos bajan (2 puntos en 2015 y 5 puntos a partir de 2016), se permite compensar a estas sociedades con una </a:t>
                      </a:r>
                      <a:r>
                        <a:rPr lang="es-ES_tradnl" sz="1600" b="1" u="sng" baseline="0" dirty="0" smtClean="0">
                          <a:solidFill>
                            <a:srgbClr val="FF0000"/>
                          </a:solidFill>
                          <a:effectLst/>
                        </a:rPr>
                        <a:t>deducción en la cuota</a:t>
                      </a:r>
                      <a:r>
                        <a:rPr lang="es-ES_tradnl" sz="1600" b="1" u="none" baseline="0" dirty="0" smtClean="0">
                          <a:solidFill>
                            <a:srgbClr val="000066"/>
                          </a:solidFill>
                          <a:effectLst/>
                        </a:rPr>
                        <a:t> del </a:t>
                      </a:r>
                      <a:r>
                        <a:rPr lang="es-ES_tradnl" sz="1600" b="1" u="none" baseline="0" dirty="0" smtClean="0">
                          <a:solidFill>
                            <a:srgbClr val="FF0000"/>
                          </a:solidFill>
                          <a:effectLst/>
                        </a:rPr>
                        <a:t>2% </a:t>
                      </a:r>
                      <a:r>
                        <a:rPr lang="es-ES_tradnl" sz="1600" b="1" u="none" baseline="0" dirty="0" smtClean="0">
                          <a:solidFill>
                            <a:srgbClr val="000066"/>
                          </a:solidFill>
                          <a:effectLst/>
                        </a:rPr>
                        <a:t>en</a:t>
                      </a:r>
                      <a:r>
                        <a:rPr lang="es-ES_tradnl" sz="1600" b="1" u="none" baseline="0" dirty="0" smtClean="0">
                          <a:solidFill>
                            <a:srgbClr val="FF0000"/>
                          </a:solidFill>
                          <a:effectLst/>
                        </a:rPr>
                        <a:t> 2015 </a:t>
                      </a:r>
                      <a:r>
                        <a:rPr lang="es-ES_tradnl" sz="1600" b="1" u="none" baseline="0" dirty="0" smtClean="0">
                          <a:solidFill>
                            <a:srgbClr val="000066"/>
                          </a:solidFill>
                          <a:effectLst/>
                        </a:rPr>
                        <a:t>y del </a:t>
                      </a:r>
                      <a:r>
                        <a:rPr lang="es-ES_tradnl" sz="1600" b="1" u="none" baseline="0" dirty="0" smtClean="0">
                          <a:solidFill>
                            <a:srgbClr val="FF0000"/>
                          </a:solidFill>
                          <a:effectLst/>
                        </a:rPr>
                        <a:t>5% a partir de 2016</a:t>
                      </a:r>
                      <a:r>
                        <a:rPr lang="es-ES_tradnl" sz="1600" b="0" u="none" baseline="0" dirty="0" smtClean="0">
                          <a:solidFill>
                            <a:srgbClr val="FF0000"/>
                          </a:solidFill>
                          <a:effectLst/>
                        </a:rPr>
                        <a:t> </a:t>
                      </a:r>
                      <a:r>
                        <a:rPr lang="es-ES_tradnl" sz="1600" b="1" u="sng" baseline="0" dirty="0" smtClean="0">
                          <a:solidFill>
                            <a:srgbClr val="0000FF"/>
                          </a:solidFill>
                          <a:effectLst/>
                        </a:rPr>
                        <a:t>sobre</a:t>
                      </a:r>
                      <a:r>
                        <a:rPr lang="es-ES_tradnl" sz="1600" b="0" u="none" baseline="0" dirty="0" smtClean="0">
                          <a:solidFill>
                            <a:srgbClr val="000066"/>
                          </a:solidFill>
                          <a:effectLst/>
                        </a:rPr>
                        <a:t> </a:t>
                      </a:r>
                      <a:r>
                        <a:rPr lang="es-ES_tradnl" sz="1600" kern="1200" baseline="0" dirty="0" smtClean="0">
                          <a:solidFill>
                            <a:srgbClr val="000066"/>
                          </a:solidFill>
                          <a:latin typeface="+mn-lt"/>
                          <a:ea typeface="+mn-ea"/>
                          <a:cs typeface="+mn-cs"/>
                        </a:rPr>
                        <a:t> </a:t>
                      </a:r>
                      <a:r>
                        <a:rPr lang="es-ES_tradnl" sz="1600" b="0" kern="1200" baseline="0" dirty="0" smtClean="0">
                          <a:solidFill>
                            <a:srgbClr val="000066"/>
                          </a:solidFill>
                          <a:latin typeface="+mn-lt"/>
                          <a:ea typeface="+mn-ea"/>
                          <a:cs typeface="+mn-cs"/>
                        </a:rPr>
                        <a:t>las cantidades que integren en la base imponible del período impositivo </a:t>
                      </a:r>
                      <a:r>
                        <a:rPr lang="es-ES_tradnl" sz="1600" b="1" kern="1200" baseline="0" dirty="0" smtClean="0">
                          <a:solidFill>
                            <a:srgbClr val="000066"/>
                          </a:solidFill>
                          <a:latin typeface="+mn-lt"/>
                          <a:ea typeface="+mn-ea"/>
                          <a:cs typeface="+mn-cs"/>
                        </a:rPr>
                        <a:t>derivadas de </a:t>
                      </a:r>
                      <a:r>
                        <a:rPr lang="es-ES_tradnl" sz="1600" b="1" u="sng" kern="1200" baseline="0" dirty="0" smtClean="0">
                          <a:solidFill>
                            <a:srgbClr val="0000FF"/>
                          </a:solidFill>
                          <a:latin typeface="+mn-lt"/>
                          <a:ea typeface="+mn-ea"/>
                          <a:cs typeface="+mn-cs"/>
                        </a:rPr>
                        <a:t>la amortización</a:t>
                      </a:r>
                      <a:r>
                        <a:rPr lang="es-ES_tradnl" sz="1600" b="0" kern="1200" baseline="0" dirty="0" smtClean="0">
                          <a:solidFill>
                            <a:srgbClr val="000066"/>
                          </a:solidFill>
                          <a:latin typeface="+mn-lt"/>
                          <a:ea typeface="+mn-ea"/>
                          <a:cs typeface="+mn-cs"/>
                        </a:rPr>
                        <a:t> </a:t>
                      </a:r>
                      <a:r>
                        <a:rPr lang="es-ES_tradnl" sz="1600" b="0" u="sng" kern="1200" baseline="0" dirty="0" smtClean="0">
                          <a:solidFill>
                            <a:srgbClr val="000066"/>
                          </a:solidFill>
                          <a:latin typeface="+mn-lt"/>
                          <a:ea typeface="+mn-ea"/>
                          <a:cs typeface="+mn-cs"/>
                        </a:rPr>
                        <a:t>correspondiente</a:t>
                      </a:r>
                      <a:r>
                        <a:rPr lang="es-ES_tradnl" sz="1600" b="0" kern="1200" baseline="0" dirty="0" smtClean="0">
                          <a:solidFill>
                            <a:srgbClr val="000066"/>
                          </a:solidFill>
                          <a:latin typeface="+mn-lt"/>
                          <a:ea typeface="+mn-ea"/>
                          <a:cs typeface="+mn-cs"/>
                        </a:rPr>
                        <a:t> al </a:t>
                      </a:r>
                      <a:r>
                        <a:rPr lang="es-ES_tradnl" sz="1600" b="0" u="sng" kern="1200" baseline="0" dirty="0" smtClean="0">
                          <a:solidFill>
                            <a:srgbClr val="000066"/>
                          </a:solidFill>
                          <a:latin typeface="+mn-lt"/>
                          <a:ea typeface="+mn-ea"/>
                          <a:cs typeface="+mn-cs"/>
                        </a:rPr>
                        <a:t>incremento</a:t>
                      </a:r>
                      <a:r>
                        <a:rPr lang="es-ES_tradnl" sz="1600" b="0" kern="1200" baseline="0" dirty="0" smtClean="0">
                          <a:solidFill>
                            <a:srgbClr val="000066"/>
                          </a:solidFill>
                          <a:latin typeface="+mn-lt"/>
                          <a:ea typeface="+mn-ea"/>
                          <a:cs typeface="+mn-cs"/>
                        </a:rPr>
                        <a:t> neto de valor </a:t>
                      </a:r>
                      <a:r>
                        <a:rPr lang="es-ES_tradnl" sz="1600" b="0" u="sng" kern="1200" baseline="0" dirty="0" smtClean="0">
                          <a:solidFill>
                            <a:srgbClr val="000066"/>
                          </a:solidFill>
                          <a:latin typeface="+mn-lt"/>
                          <a:ea typeface="+mn-ea"/>
                          <a:cs typeface="+mn-cs"/>
                        </a:rPr>
                        <a:t>resultante de aquella actualización</a:t>
                      </a:r>
                      <a:r>
                        <a:rPr lang="es-ES_tradnl" sz="1600" b="1" kern="1200" baseline="0" dirty="0" smtClean="0">
                          <a:solidFill>
                            <a:srgbClr val="000066"/>
                          </a:solidFill>
                          <a:latin typeface="+mn-lt"/>
                          <a:ea typeface="+mn-ea"/>
                          <a:cs typeface="+mn-cs"/>
                        </a:rPr>
                        <a:t>.</a:t>
                      </a:r>
                      <a:endParaRPr lang="es-ES_tradnl" sz="1600" b="1" dirty="0" smtClean="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66"/>
                          </a:solidFill>
                          <a:effectLst>
                            <a:outerShdw blurRad="38100" dist="38100" dir="2700000" algn="tl">
                              <a:srgbClr val="000000">
                                <a:alpha val="43137"/>
                              </a:srgbClr>
                            </a:outerShdw>
                          </a:effectLst>
                        </a:rPr>
                        <a:t>Aplicación</a:t>
                      </a:r>
                      <a:r>
                        <a:rPr lang="es-ES_tradnl" sz="1800" b="1" dirty="0" smtClean="0">
                          <a:solidFill>
                            <a:srgbClr val="FFFF66"/>
                          </a:solidFill>
                          <a:effectLst>
                            <a:outerShdw blurRad="38100" dist="38100" dir="2700000" algn="tl">
                              <a:srgbClr val="000000">
                                <a:alpha val="43137"/>
                              </a:srgbClr>
                            </a:outerShdw>
                          </a:effectLst>
                        </a:rPr>
                        <a:t>  de estas deducciones</a:t>
                      </a:r>
                      <a:endParaRPr lang="es-ES_tradnl" sz="1800" b="1" dirty="0">
                        <a:solidFill>
                          <a:srgbClr val="FFFF66"/>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mj-lt"/>
                        <a:buAutoNum type="arabicPeriod"/>
                      </a:pPr>
                      <a:r>
                        <a:rPr lang="es-ES_tradnl" sz="1600" kern="1200" baseline="0" dirty="0" smtClean="0">
                          <a:solidFill>
                            <a:srgbClr val="000066"/>
                          </a:solidFill>
                          <a:latin typeface="+mn-lt"/>
                          <a:ea typeface="+mn-ea"/>
                          <a:cs typeface="+mn-cs"/>
                        </a:rPr>
                        <a:t>Con posterioridad a las demás deducciones y bonificaciones </a:t>
                      </a:r>
                      <a:r>
                        <a:rPr lang="es-ES_tradnl" sz="1400" u="sng" kern="1200" baseline="0" dirty="0" smtClean="0">
                          <a:solidFill>
                            <a:srgbClr val="0000FF"/>
                          </a:solidFill>
                          <a:latin typeface="+mn-lt"/>
                          <a:ea typeface="+mn-ea"/>
                          <a:cs typeface="+mn-cs"/>
                        </a:rPr>
                        <a:t>(las últimas)</a:t>
                      </a:r>
                    </a:p>
                    <a:p>
                      <a:pPr marL="342900" indent="-342900">
                        <a:buFont typeface="+mj-lt"/>
                        <a:buAutoNum type="arabicPeriod"/>
                      </a:pPr>
                      <a:r>
                        <a:rPr lang="es-ES_tradnl" sz="1600" kern="1200" baseline="0" dirty="0" smtClean="0">
                          <a:solidFill>
                            <a:srgbClr val="000066"/>
                          </a:solidFill>
                          <a:latin typeface="+mn-lt"/>
                          <a:ea typeface="+mn-ea"/>
                          <a:cs typeface="+mn-cs"/>
                        </a:rPr>
                        <a:t>Las no deducidas por insuficiencia de CI </a:t>
                      </a:r>
                      <a:r>
                        <a:rPr lang="es-ES_tradnl" sz="1600" u="sng" kern="1200" baseline="0" dirty="0" smtClean="0">
                          <a:solidFill>
                            <a:srgbClr val="000066"/>
                          </a:solidFill>
                          <a:latin typeface="+mn-lt"/>
                          <a:ea typeface="+mn-ea"/>
                          <a:cs typeface="+mn-cs"/>
                        </a:rPr>
                        <a:t>podrán en períodos siguientes</a:t>
                      </a:r>
                      <a:endParaRPr lang="es-ES_tradnl" sz="1600" b="1" u="sng"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148</a:t>
            </a:fld>
            <a:endParaRPr lang="es-ES"/>
          </a:p>
        </p:txBody>
      </p:sp>
      <p:sp>
        <p:nvSpPr>
          <p:cNvPr id="56324" name="Text Box 3"/>
          <p:cNvSpPr txBox="1">
            <a:spLocks noChangeArrowheads="1"/>
          </p:cNvSpPr>
          <p:nvPr/>
        </p:nvSpPr>
        <p:spPr bwMode="auto">
          <a:xfrm>
            <a:off x="0" y="0"/>
            <a:ext cx="9906000" cy="707886"/>
          </a:xfrm>
          <a:prstGeom prst="rect">
            <a:avLst/>
          </a:prstGeom>
          <a:solidFill>
            <a:srgbClr val="CCFFFF"/>
          </a:solidFill>
          <a:ln w="9525">
            <a:noFill/>
            <a:miter lim="800000"/>
            <a:headEnd/>
            <a:tailEnd/>
          </a:ln>
        </p:spPr>
        <p:txBody>
          <a:bodyPr>
            <a:spAutoFit/>
          </a:bodyPr>
          <a:lstStyle/>
          <a:p>
            <a:pPr algn="ctr"/>
            <a:r>
              <a:rPr lang="es-ES" u="sng" dirty="0" smtClean="0">
                <a:solidFill>
                  <a:srgbClr val="000066"/>
                </a:solidFill>
              </a:rPr>
              <a:t>EJEMPLO-2(a)</a:t>
            </a:r>
            <a:r>
              <a:rPr lang="es-ES_tradnl" i="1" dirty="0" smtClean="0">
                <a:solidFill>
                  <a:srgbClr val="FF0000"/>
                </a:solidFill>
              </a:rPr>
              <a:t> </a:t>
            </a:r>
            <a:r>
              <a:rPr lang="es-ES_tradnl" dirty="0" smtClean="0">
                <a:solidFill>
                  <a:srgbClr val="0000FF"/>
                </a:solidFill>
              </a:rPr>
              <a:t>Limitación amortizaciones 70% en 2013 y 2014   </a:t>
            </a:r>
          </a:p>
          <a:p>
            <a:pPr algn="ctr"/>
            <a:r>
              <a:rPr lang="es-ES_tradnl" dirty="0" smtClean="0">
                <a:solidFill>
                  <a:srgbClr val="FF0000"/>
                </a:solidFill>
              </a:rPr>
              <a:t>DT 37ª NLIS</a:t>
            </a:r>
            <a:endParaRPr lang="es-ES" u="sng" dirty="0">
              <a:solidFill>
                <a:srgbClr val="FF0000"/>
              </a:solidFill>
            </a:endParaRPr>
          </a:p>
        </p:txBody>
      </p:sp>
      <p:sp>
        <p:nvSpPr>
          <p:cNvPr id="12" name="11 CuadroTexto"/>
          <p:cNvSpPr txBox="1"/>
          <p:nvPr/>
        </p:nvSpPr>
        <p:spPr>
          <a:xfrm>
            <a:off x="0" y="762000"/>
            <a:ext cx="9906000" cy="5970865"/>
          </a:xfrm>
          <a:prstGeom prst="rect">
            <a:avLst/>
          </a:prstGeom>
          <a:noFill/>
        </p:spPr>
        <p:txBody>
          <a:bodyPr wrap="square" rtlCol="0">
            <a:spAutoFit/>
          </a:bodyPr>
          <a:lstStyle/>
          <a:p>
            <a:pPr lvl="0"/>
            <a:r>
              <a:rPr lang="es-ES" sz="1800" b="0" dirty="0" smtClean="0"/>
              <a:t>La sociedad Grande  SA (no es ERD) durante el ejercicio 2013 y 2014 posee </a:t>
            </a:r>
            <a:r>
              <a:rPr lang="es-ES" sz="1800" dirty="0" smtClean="0"/>
              <a:t>Inmovilizado material por valor de 1.000.000 €</a:t>
            </a:r>
            <a:r>
              <a:rPr lang="es-ES" sz="1800" b="0" dirty="0" smtClean="0"/>
              <a:t>, activos amortizables según tablas: CM= 10%. </a:t>
            </a:r>
            <a:r>
              <a:rPr lang="es-ES" sz="1800" b="0" u="sng" dirty="0" smtClean="0"/>
              <a:t>Adquirido dicho I. Material el 1/1/2013</a:t>
            </a:r>
            <a:endParaRPr lang="es-ES_tradnl" sz="1800" b="0" dirty="0" smtClean="0"/>
          </a:p>
          <a:p>
            <a:pPr lvl="0"/>
            <a:r>
              <a:rPr lang="es-ES" sz="1800" b="0" dirty="0" smtClean="0"/>
              <a:t>Obligada a aplicar el </a:t>
            </a:r>
            <a:r>
              <a:rPr lang="es-ES_tradnl" sz="1800" b="0" dirty="0" smtClean="0"/>
              <a:t>Art. 7 Ley 16/2012</a:t>
            </a:r>
            <a:r>
              <a:rPr lang="es-ES" sz="1800" dirty="0" smtClean="0"/>
              <a:t>  </a:t>
            </a:r>
            <a:endParaRPr lang="es-ES_tradnl" sz="1800" dirty="0" smtClean="0"/>
          </a:p>
          <a:p>
            <a:pPr algn="ctr"/>
            <a:r>
              <a:rPr lang="es-ES_tradnl" u="sng" dirty="0" smtClean="0">
                <a:solidFill>
                  <a:srgbClr val="FFFF00"/>
                </a:solidFill>
              </a:rPr>
              <a:t>Solución:</a:t>
            </a:r>
          </a:p>
          <a:p>
            <a:r>
              <a:rPr lang="es-ES" sz="1800" b="0" dirty="0" smtClean="0"/>
              <a:t> </a:t>
            </a:r>
            <a:endParaRPr lang="es-ES_tradnl" sz="1800" b="0" dirty="0" smtClean="0"/>
          </a:p>
          <a:p>
            <a:pPr marL="342900" lvl="0" indent="-342900">
              <a:buFont typeface="Wingdings" pitchFamily="2" charset="2"/>
              <a:buChar char="v"/>
            </a:pPr>
            <a:r>
              <a:rPr lang="es-ES_tradnl" sz="1600" b="0" dirty="0" smtClean="0"/>
              <a:t>Limitación amortizaciones 70% en 2013 y 2014 por Art. 7 Ley 16/2012</a:t>
            </a:r>
          </a:p>
          <a:p>
            <a:pPr marL="342900" lvl="0" indent="-342900">
              <a:buFont typeface="Wingdings" pitchFamily="2" charset="2"/>
              <a:buChar char="v"/>
            </a:pPr>
            <a:r>
              <a:rPr lang="es-ES_tradnl" sz="1600" b="0" dirty="0" smtClean="0"/>
              <a:t>Deducción a partir de 2015 por DT 37ª LIS</a:t>
            </a:r>
          </a:p>
          <a:p>
            <a:pPr lvl="0"/>
            <a:r>
              <a:rPr lang="es-ES_tradnl" sz="1600" b="0" u="sng" dirty="0" smtClean="0"/>
              <a:t>No</a:t>
            </a:r>
            <a:r>
              <a:rPr lang="es-ES_tradnl" sz="1600" b="0" dirty="0" smtClean="0"/>
              <a:t> ERD: Limitación 70% máximo tablas </a:t>
            </a:r>
            <a:r>
              <a:rPr lang="es-ES_tradnl" sz="1600" b="0" u="sng" dirty="0" smtClean="0"/>
              <a:t>durante 2013 y 2014</a:t>
            </a:r>
            <a:r>
              <a:rPr lang="es-ES_tradnl" sz="1600" b="0" dirty="0" smtClean="0"/>
              <a:t>.</a:t>
            </a:r>
          </a:p>
          <a:p>
            <a:pPr lvl="0"/>
            <a:r>
              <a:rPr lang="es-ES_tradnl" sz="1600" b="0" u="sng" dirty="0" smtClean="0"/>
              <a:t>Ese importe no deducido (30%):</a:t>
            </a:r>
            <a:r>
              <a:rPr lang="es-ES_tradnl" sz="1600" b="0" dirty="0" smtClean="0"/>
              <a:t> Se deducirá en el futuro, a partir de 2015,  </a:t>
            </a:r>
            <a:r>
              <a:rPr lang="es-ES_tradnl" sz="1600" b="0" u="sng" dirty="0" smtClean="0"/>
              <a:t>de forma lineal durante un plazo de 10 años u opcionalmente durante la vida útil del elemento patrimonial</a:t>
            </a:r>
            <a:r>
              <a:rPr lang="es-ES_tradnl" sz="1600" b="0" dirty="0" smtClean="0"/>
              <a:t>. </a:t>
            </a:r>
          </a:p>
          <a:p>
            <a:pPr lvl="0"/>
            <a:r>
              <a:rPr lang="es-ES_tradnl" sz="1600" b="0" u="sng" dirty="0" smtClean="0"/>
              <a:t>Debido a que los tipos impositivos bajan</a:t>
            </a:r>
            <a:r>
              <a:rPr lang="es-ES_tradnl" sz="1600" b="0" dirty="0" smtClean="0"/>
              <a:t> (2 puntos en 2015 y 5 puntos a partir de 2016), se permite compensar a estas sociedades con una deducción en la cuota del 2% en 2015 y del 5% a partir de 2016 sobre las cantidades que se deduzcan, a partir de 2015, en la base imponible como amortizaciones no deducidas en el 2013 y 2014 (por la limitación del art 7 Ley 16/2012). </a:t>
            </a:r>
          </a:p>
          <a:p>
            <a:r>
              <a:rPr lang="es-ES_tradnl" sz="1600" b="0" dirty="0" smtClean="0"/>
              <a:t> </a:t>
            </a:r>
          </a:p>
          <a:p>
            <a:pPr marL="342900" lvl="0" indent="-342900">
              <a:buFont typeface="Wingdings" pitchFamily="2" charset="2"/>
              <a:buChar char="§"/>
            </a:pPr>
            <a:r>
              <a:rPr lang="es-ES_tradnl" sz="1600" b="0" u="sng" dirty="0" smtClean="0"/>
              <a:t>AMORTIZACIÓN contable  2013 y 2014</a:t>
            </a:r>
            <a:r>
              <a:rPr lang="es-ES_tradnl" sz="1600" b="0" dirty="0" smtClean="0"/>
              <a:t>:  10% s/ 1.000.000 = 100.000 cada año</a:t>
            </a:r>
          </a:p>
          <a:p>
            <a:pPr marL="342900" lvl="0" indent="-342900">
              <a:buFont typeface="Wingdings" pitchFamily="2" charset="2"/>
              <a:buChar char="§"/>
            </a:pPr>
            <a:r>
              <a:rPr lang="es-ES_tradnl" sz="1600" u="sng" dirty="0" smtClean="0">
                <a:solidFill>
                  <a:srgbClr val="FFFF00"/>
                </a:solidFill>
              </a:rPr>
              <a:t>AMORTIZACIÓN fiscal  2013 y 2014 (art. 7 Ley 16/2012)</a:t>
            </a:r>
            <a:r>
              <a:rPr lang="es-ES_tradnl" sz="1600" dirty="0" smtClean="0">
                <a:solidFill>
                  <a:srgbClr val="FFFF00"/>
                </a:solidFill>
              </a:rPr>
              <a:t>:  70% s/ [10% s/ 1.000.000] = 70.000 cada año</a:t>
            </a:r>
          </a:p>
          <a:p>
            <a:pPr marL="342900" lvl="0" indent="-342900">
              <a:buFont typeface="Wingdings" pitchFamily="2" charset="2"/>
              <a:buChar char="§"/>
            </a:pPr>
            <a:r>
              <a:rPr lang="es-ES_tradnl" sz="1600" u="sng" dirty="0" smtClean="0">
                <a:solidFill>
                  <a:srgbClr val="FFFF99"/>
                </a:solidFill>
              </a:rPr>
              <a:t>A partir de 2015: </a:t>
            </a:r>
            <a:r>
              <a:rPr lang="es-ES" sz="1600" dirty="0" smtClean="0">
                <a:solidFill>
                  <a:srgbClr val="FFFF99"/>
                </a:solidFill>
              </a:rPr>
              <a:t>60.000/8 = 7.500 (restan 8 años de vida útil)</a:t>
            </a:r>
            <a:endParaRPr lang="es-ES_tradnl" sz="1600" dirty="0" smtClean="0">
              <a:solidFill>
                <a:srgbClr val="FFFF99"/>
              </a:solidFill>
            </a:endParaRPr>
          </a:p>
          <a:p>
            <a:pPr marL="342900" indent="-342900">
              <a:buFont typeface="Wingdings" pitchFamily="2" charset="2"/>
              <a:buChar char="§"/>
            </a:pPr>
            <a:r>
              <a:rPr lang="es-ES_tradnl" sz="1600" b="0" u="sng" dirty="0" smtClean="0"/>
              <a:t>Deducción en la cuota a partir de 2015</a:t>
            </a:r>
            <a:r>
              <a:rPr lang="es-ES_tradnl" sz="1600" b="0" dirty="0" smtClean="0"/>
              <a:t>: 2% en 2015 y del 5% a partir de 2016 [2% s/ 7.500 = 150 € en 2015, 5% s/ 7.500 = 375 € a partir de 2016] </a:t>
            </a: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02B15079-B0BC-462C-97A5-648334910574}" type="slidenum">
              <a:rPr lang="es-ES"/>
              <a:pPr>
                <a:defRPr/>
              </a:pPr>
              <a:t>149</a:t>
            </a:fld>
            <a:endParaRPr lang="es-ES" dirty="0"/>
          </a:p>
        </p:txBody>
      </p:sp>
      <p:sp>
        <p:nvSpPr>
          <p:cNvPr id="56324" name="Text Box 3"/>
          <p:cNvSpPr txBox="1">
            <a:spLocks noChangeArrowheads="1"/>
          </p:cNvSpPr>
          <p:nvPr/>
        </p:nvSpPr>
        <p:spPr bwMode="auto">
          <a:xfrm>
            <a:off x="0" y="0"/>
            <a:ext cx="9906000" cy="707886"/>
          </a:xfrm>
          <a:prstGeom prst="rect">
            <a:avLst/>
          </a:prstGeom>
          <a:solidFill>
            <a:srgbClr val="CCFFFF"/>
          </a:solidFill>
          <a:ln w="9525">
            <a:noFill/>
            <a:miter lim="800000"/>
            <a:headEnd/>
            <a:tailEnd/>
          </a:ln>
        </p:spPr>
        <p:txBody>
          <a:bodyPr>
            <a:spAutoFit/>
          </a:bodyPr>
          <a:lstStyle/>
          <a:p>
            <a:pPr algn="ctr"/>
            <a:r>
              <a:rPr lang="es-ES" u="sng" dirty="0" smtClean="0">
                <a:solidFill>
                  <a:srgbClr val="000066"/>
                </a:solidFill>
              </a:rPr>
              <a:t>EJEMPLO-2(b)</a:t>
            </a:r>
            <a:r>
              <a:rPr lang="es-ES_tradnl" i="1" dirty="0" smtClean="0">
                <a:solidFill>
                  <a:srgbClr val="FF0000"/>
                </a:solidFill>
              </a:rPr>
              <a:t> </a:t>
            </a:r>
            <a:r>
              <a:rPr lang="es-ES_tradnl" dirty="0" smtClean="0">
                <a:solidFill>
                  <a:srgbClr val="0000FF"/>
                </a:solidFill>
              </a:rPr>
              <a:t>Limitación amortizaciones 70% en 2013 y 2014   </a:t>
            </a:r>
          </a:p>
          <a:p>
            <a:pPr algn="ctr"/>
            <a:r>
              <a:rPr lang="es-ES_tradnl" dirty="0" smtClean="0">
                <a:solidFill>
                  <a:srgbClr val="FF0000"/>
                </a:solidFill>
              </a:rPr>
              <a:t>DT 37ª NLIS</a:t>
            </a:r>
            <a:endParaRPr lang="es-ES" u="sng" dirty="0">
              <a:solidFill>
                <a:srgbClr val="FF0000"/>
              </a:solidFill>
            </a:endParaRPr>
          </a:p>
        </p:txBody>
      </p:sp>
      <p:graphicFrame>
        <p:nvGraphicFramePr>
          <p:cNvPr id="5" name="4 Tabla"/>
          <p:cNvGraphicFramePr>
            <a:graphicFrameLocks noGrp="1"/>
          </p:cNvGraphicFramePr>
          <p:nvPr>
            <p:extLst/>
          </p:nvPr>
        </p:nvGraphicFramePr>
        <p:xfrm>
          <a:off x="76200" y="2285996"/>
          <a:ext cx="9448798" cy="4419604"/>
        </p:xfrm>
        <a:graphic>
          <a:graphicData uri="http://schemas.openxmlformats.org/drawingml/2006/table">
            <a:tbl>
              <a:tblPr/>
              <a:tblGrid>
                <a:gridCol w="686049">
                  <a:extLst>
                    <a:ext uri="{9D8B030D-6E8A-4147-A177-3AD203B41FA5}">
                      <a16:colId xmlns="" xmlns:a16="http://schemas.microsoft.com/office/drawing/2014/main" val="20000"/>
                    </a:ext>
                  </a:extLst>
                </a:gridCol>
                <a:gridCol w="2021157">
                  <a:extLst>
                    <a:ext uri="{9D8B030D-6E8A-4147-A177-3AD203B41FA5}">
                      <a16:colId xmlns="" xmlns:a16="http://schemas.microsoft.com/office/drawing/2014/main" val="20001"/>
                    </a:ext>
                  </a:extLst>
                </a:gridCol>
                <a:gridCol w="1623090">
                  <a:extLst>
                    <a:ext uri="{9D8B030D-6E8A-4147-A177-3AD203B41FA5}">
                      <a16:colId xmlns="" xmlns:a16="http://schemas.microsoft.com/office/drawing/2014/main" val="20002"/>
                    </a:ext>
                  </a:extLst>
                </a:gridCol>
                <a:gridCol w="1372978">
                  <a:extLst>
                    <a:ext uri="{9D8B030D-6E8A-4147-A177-3AD203B41FA5}">
                      <a16:colId xmlns="" xmlns:a16="http://schemas.microsoft.com/office/drawing/2014/main" val="20003"/>
                    </a:ext>
                  </a:extLst>
                </a:gridCol>
                <a:gridCol w="1499499">
                  <a:extLst>
                    <a:ext uri="{9D8B030D-6E8A-4147-A177-3AD203B41FA5}">
                      <a16:colId xmlns="" xmlns:a16="http://schemas.microsoft.com/office/drawing/2014/main" val="20004"/>
                    </a:ext>
                  </a:extLst>
                </a:gridCol>
                <a:gridCol w="2246025">
                  <a:extLst>
                    <a:ext uri="{9D8B030D-6E8A-4147-A177-3AD203B41FA5}">
                      <a16:colId xmlns="" xmlns:a16="http://schemas.microsoft.com/office/drawing/2014/main" val="20005"/>
                    </a:ext>
                  </a:extLst>
                </a:gridCol>
              </a:tblGrid>
              <a:tr h="671332">
                <a:tc>
                  <a:txBody>
                    <a:bodyPr/>
                    <a:lstStyle/>
                    <a:p>
                      <a:pPr algn="ctr">
                        <a:spcAft>
                          <a:spcPts val="0"/>
                        </a:spcAft>
                      </a:pPr>
                      <a:r>
                        <a:rPr lang="es-ES" sz="1600" b="1" dirty="0">
                          <a:latin typeface="Arial"/>
                          <a:ea typeface="Times New Roman"/>
                          <a:cs typeface="Times New Roman"/>
                        </a:rPr>
                        <a:t>AÑOS</a:t>
                      </a:r>
                      <a:endParaRPr lang="es-ES_tradnl" sz="1600" dirty="0">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a:latin typeface="Arial"/>
                          <a:ea typeface="Times New Roman"/>
                          <a:cs typeface="Times New Roman"/>
                        </a:rPr>
                        <a:t>CONCEPTOS</a:t>
                      </a:r>
                      <a:endParaRPr lang="es-ES_tradnl" sz="1600" dirty="0">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a:latin typeface="Arial"/>
                          <a:ea typeface="Times New Roman"/>
                          <a:cs typeface="Times New Roman"/>
                        </a:rPr>
                        <a:t>CONTABLE</a:t>
                      </a:r>
                      <a:endParaRPr lang="es-ES_tradnl" sz="1600" dirty="0">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a:latin typeface="Arial"/>
                          <a:ea typeface="Times New Roman"/>
                          <a:cs typeface="Times New Roman"/>
                        </a:rPr>
                        <a:t>FISCAL</a:t>
                      </a:r>
                      <a:endParaRPr lang="es-ES_tradnl" sz="1600" dirty="0">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a:latin typeface="Arial"/>
                          <a:ea typeface="Times New Roman"/>
                          <a:cs typeface="Times New Roman"/>
                        </a:rPr>
                        <a:t>AJUSTE</a:t>
                      </a:r>
                      <a:endParaRPr lang="es-ES_tradnl" sz="1600" dirty="0">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smtClean="0">
                          <a:solidFill>
                            <a:srgbClr val="FFFF00"/>
                          </a:solidFill>
                          <a:latin typeface="Arial"/>
                          <a:ea typeface="Times New Roman"/>
                          <a:cs typeface="Times New Roman"/>
                        </a:rPr>
                        <a:t>Deducción en cuota</a:t>
                      </a:r>
                      <a:endParaRPr lang="es-ES_tradnl" sz="1600" dirty="0">
                        <a:solidFill>
                          <a:srgbClr val="FFFF00"/>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307694">
                <a:tc>
                  <a:txBody>
                    <a:bodyPr/>
                    <a:lstStyle/>
                    <a:p>
                      <a:pPr algn="ctr">
                        <a:spcBef>
                          <a:spcPts val="300"/>
                        </a:spcBef>
                        <a:spcAft>
                          <a:spcPts val="300"/>
                        </a:spcAft>
                      </a:pPr>
                      <a:r>
                        <a:rPr lang="es-ES" sz="1600">
                          <a:latin typeface="Arial"/>
                          <a:ea typeface="Times New Roman"/>
                          <a:cs typeface="Times New Roman"/>
                        </a:rPr>
                        <a:t>2013</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dirty="0">
                          <a:solidFill>
                            <a:srgbClr val="0000FF"/>
                          </a:solidFill>
                          <a:latin typeface="Arial"/>
                          <a:ea typeface="Times New Roman"/>
                          <a:cs typeface="Times New Roman"/>
                        </a:rPr>
                        <a:t>Amortización </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dirty="0">
                          <a:solidFill>
                            <a:srgbClr val="0000FF"/>
                          </a:solidFill>
                          <a:latin typeface="Arial"/>
                          <a:ea typeface="Times New Roman"/>
                          <a:cs typeface="Times New Roman"/>
                        </a:rPr>
                        <a:t>100.000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70.000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+ 30.000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rowSpan="3">
                  <a:txBody>
                    <a:bodyPr/>
                    <a:lstStyle/>
                    <a:p>
                      <a:pPr algn="ctr">
                        <a:spcBef>
                          <a:spcPts val="300"/>
                        </a:spcBef>
                        <a:spcAft>
                          <a:spcPts val="300"/>
                        </a:spcAft>
                        <a:tabLst>
                          <a:tab pos="1062355" algn="r"/>
                        </a:tabLst>
                      </a:pPr>
                      <a:endParaRPr lang="es-ES"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07694">
                <a:tc>
                  <a:txBody>
                    <a:bodyPr/>
                    <a:lstStyle/>
                    <a:p>
                      <a:pPr algn="ctr">
                        <a:spcBef>
                          <a:spcPts val="300"/>
                        </a:spcBef>
                        <a:spcAft>
                          <a:spcPts val="300"/>
                        </a:spcAft>
                      </a:pPr>
                      <a:r>
                        <a:rPr lang="es-ES" sz="1600">
                          <a:latin typeface="Arial"/>
                          <a:ea typeface="Times New Roman"/>
                          <a:cs typeface="Times New Roman"/>
                        </a:rPr>
                        <a:t>2014</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dirty="0">
                          <a:solidFill>
                            <a:srgbClr val="0000FF"/>
                          </a:solidFill>
                          <a:latin typeface="Arial"/>
                          <a:ea typeface="Times New Roman"/>
                          <a:cs typeface="Times New Roman"/>
                        </a:rPr>
                        <a:t>Amortización </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dirty="0">
                          <a:solidFill>
                            <a:srgbClr val="0000FF"/>
                          </a:solidFill>
                          <a:latin typeface="Arial"/>
                          <a:ea typeface="Times New Roman"/>
                          <a:cs typeface="Times New Roman"/>
                        </a:rPr>
                        <a:t>100.000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dirty="0">
                          <a:solidFill>
                            <a:srgbClr val="0000FF"/>
                          </a:solidFill>
                          <a:latin typeface="Arial"/>
                          <a:ea typeface="Times New Roman"/>
                          <a:cs typeface="Times New Roman"/>
                        </a:rPr>
                        <a:t>70.000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+ 30.000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vMerge="1">
                  <a:txBody>
                    <a:bodyPr/>
                    <a:lstStyle/>
                    <a:p>
                      <a:pPr algn="ctr">
                        <a:spcBef>
                          <a:spcPts val="300"/>
                        </a:spcBef>
                        <a:spcAft>
                          <a:spcPts val="300"/>
                        </a:spcAft>
                        <a:tabLst>
                          <a:tab pos="1062355" algn="r"/>
                        </a:tabLst>
                      </a:pPr>
                      <a:endParaRPr lang="es-ES" sz="1600" dirty="0">
                        <a:latin typeface="Arial"/>
                        <a:ea typeface="Times New Roman"/>
                        <a:cs typeface="Times New Roman"/>
                      </a:endParaRPr>
                    </a:p>
                  </a:txBody>
                  <a:tcPr marL="43103" marR="43103"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2"/>
                  </a:ext>
                </a:extLst>
              </a:tr>
              <a:tr h="335666">
                <a:tc>
                  <a:txBody>
                    <a:bodyPr/>
                    <a:lstStyle/>
                    <a:p>
                      <a:pPr algn="ctr">
                        <a:spcBef>
                          <a:spcPts val="300"/>
                        </a:spcBef>
                        <a:spcAft>
                          <a:spcPts val="300"/>
                        </a:spcAft>
                      </a:pPr>
                      <a:endParaRPr lang="es-ES" sz="1600" dirty="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pPr>
                      <a:r>
                        <a:rPr lang="es-ES" sz="1600" b="1" dirty="0">
                          <a:solidFill>
                            <a:schemeClr val="tx1"/>
                          </a:solidFill>
                          <a:latin typeface="Arial"/>
                          <a:ea typeface="Times New Roman"/>
                          <a:cs typeface="Times New Roman"/>
                        </a:rPr>
                        <a:t>SUMA</a:t>
                      </a:r>
                      <a:endParaRPr lang="es-ES_tradnl" sz="1600" dirty="0">
                        <a:solidFill>
                          <a:schemeClr val="tx1"/>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a:solidFill>
                            <a:schemeClr val="tx1"/>
                          </a:solidFill>
                          <a:latin typeface="Arial"/>
                          <a:ea typeface="Times New Roman"/>
                          <a:cs typeface="Times New Roman"/>
                        </a:rPr>
                        <a:t>200.000</a:t>
                      </a:r>
                      <a:endParaRPr lang="es-ES_tradnl" sz="1600" dirty="0">
                        <a:solidFill>
                          <a:schemeClr val="tx1"/>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a:solidFill>
                            <a:schemeClr val="tx1"/>
                          </a:solidFill>
                          <a:latin typeface="Arial"/>
                          <a:ea typeface="Times New Roman"/>
                          <a:cs typeface="Times New Roman"/>
                        </a:rPr>
                        <a:t>140.000</a:t>
                      </a:r>
                      <a:endParaRPr lang="es-ES_tradnl" sz="1600" dirty="0">
                        <a:solidFill>
                          <a:schemeClr val="tx1"/>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a:solidFill>
                            <a:schemeClr val="tx1"/>
                          </a:solidFill>
                          <a:latin typeface="Arial"/>
                          <a:ea typeface="Times New Roman"/>
                          <a:cs typeface="Times New Roman"/>
                        </a:rPr>
                        <a:t>60.000</a:t>
                      </a:r>
                      <a:endParaRPr lang="es-ES_tradnl" sz="1600" dirty="0">
                        <a:solidFill>
                          <a:schemeClr val="tx1"/>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vMerge="1">
                  <a:txBody>
                    <a:bodyPr/>
                    <a:lstStyle/>
                    <a:p>
                      <a:pPr algn="ctr">
                        <a:spcAft>
                          <a:spcPts val="0"/>
                        </a:spcAft>
                      </a:pPr>
                      <a:endParaRPr lang="es-ES_tradnl" sz="1600" dirty="0">
                        <a:latin typeface="Arial"/>
                        <a:ea typeface="Times New Roman"/>
                        <a:cs typeface="Times New Roman"/>
                      </a:endParaRPr>
                    </a:p>
                  </a:txBody>
                  <a:tcPr marL="43103" marR="43103"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r h="307694">
                <a:tc>
                  <a:txBody>
                    <a:bodyPr/>
                    <a:lstStyle/>
                    <a:p>
                      <a:pPr algn="ctr">
                        <a:spcBef>
                          <a:spcPts val="300"/>
                        </a:spcBef>
                        <a:spcAft>
                          <a:spcPts val="300"/>
                        </a:spcAft>
                      </a:pPr>
                      <a:r>
                        <a:rPr lang="es-ES" sz="1600">
                          <a:latin typeface="Arial"/>
                          <a:ea typeface="Times New Roman"/>
                          <a:cs typeface="Times New Roman"/>
                        </a:rPr>
                        <a:t>2015</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a:solidFill>
                            <a:srgbClr val="0000FF"/>
                          </a:solidFill>
                          <a:latin typeface="Arial"/>
                          <a:ea typeface="Times New Roman"/>
                          <a:cs typeface="Times New Roman"/>
                        </a:rPr>
                        <a:t>Amortización </a:t>
                      </a:r>
                      <a:endParaRPr lang="es-ES_tradnl" sz="160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100.000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107.500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- 7.500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150 (2% s/ 7.500)</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4"/>
                  </a:ext>
                </a:extLst>
              </a:tr>
              <a:tr h="307694">
                <a:tc>
                  <a:txBody>
                    <a:bodyPr/>
                    <a:lstStyle/>
                    <a:p>
                      <a:pPr algn="ctr">
                        <a:spcBef>
                          <a:spcPts val="300"/>
                        </a:spcBef>
                        <a:spcAft>
                          <a:spcPts val="300"/>
                        </a:spcAft>
                      </a:pPr>
                      <a:r>
                        <a:rPr lang="es-ES" sz="1600">
                          <a:latin typeface="Arial"/>
                          <a:ea typeface="Times New Roman"/>
                          <a:cs typeface="Times New Roman"/>
                        </a:rPr>
                        <a:t>2016</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a:solidFill>
                            <a:srgbClr val="0000FF"/>
                          </a:solidFill>
                          <a:latin typeface="Arial"/>
                          <a:ea typeface="Times New Roman"/>
                          <a:cs typeface="Times New Roman"/>
                        </a:rPr>
                        <a:t>Amortización </a:t>
                      </a:r>
                      <a:endParaRPr lang="es-ES_tradnl" sz="160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100.000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107.500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- 7.500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375 (5% s/ 7.500)</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5"/>
                  </a:ext>
                </a:extLst>
              </a:tr>
              <a:tr h="307694">
                <a:tc>
                  <a:txBody>
                    <a:bodyPr/>
                    <a:lstStyle/>
                    <a:p>
                      <a:pPr algn="ctr">
                        <a:spcBef>
                          <a:spcPts val="300"/>
                        </a:spcBef>
                        <a:spcAft>
                          <a:spcPts val="300"/>
                        </a:spcAft>
                      </a:pPr>
                      <a:r>
                        <a:rPr lang="es-ES" sz="1600">
                          <a:latin typeface="Arial"/>
                          <a:ea typeface="Times New Roman"/>
                          <a:cs typeface="Times New Roman"/>
                        </a:rPr>
                        <a:t>2017</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a:solidFill>
                            <a:srgbClr val="0000FF"/>
                          </a:solidFill>
                          <a:latin typeface="Arial"/>
                          <a:ea typeface="Times New Roman"/>
                          <a:cs typeface="Times New Roman"/>
                        </a:rPr>
                        <a:t>Amortización </a:t>
                      </a:r>
                      <a:endParaRPr lang="es-ES_tradnl" sz="160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100.000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107.500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- 7.500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600" b="1" dirty="0">
                          <a:solidFill>
                            <a:srgbClr val="0000FF"/>
                          </a:solidFill>
                          <a:latin typeface="Arial"/>
                          <a:ea typeface="Times New Roman"/>
                          <a:cs typeface="Times New Roman"/>
                        </a:rPr>
                        <a:t>375 (5% s/ 7.500)</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6"/>
                  </a:ext>
                </a:extLst>
              </a:tr>
              <a:tr h="307694">
                <a:tc>
                  <a:txBody>
                    <a:bodyPr/>
                    <a:lstStyle/>
                    <a:p>
                      <a:pPr algn="ctr">
                        <a:spcBef>
                          <a:spcPts val="300"/>
                        </a:spcBef>
                        <a:spcAft>
                          <a:spcPts val="300"/>
                        </a:spcAft>
                      </a:pPr>
                      <a:r>
                        <a:rPr lang="es-ES" sz="1600">
                          <a:latin typeface="Arial"/>
                          <a:ea typeface="Times New Roman"/>
                          <a:cs typeface="Times New Roman"/>
                        </a:rPr>
                        <a:t>2018</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a:solidFill>
                            <a:srgbClr val="0000FF"/>
                          </a:solidFill>
                          <a:latin typeface="Arial"/>
                          <a:ea typeface="Times New Roman"/>
                          <a:cs typeface="Times New Roman"/>
                        </a:rPr>
                        <a:t>Amortización </a:t>
                      </a:r>
                      <a:endParaRPr lang="es-ES_tradnl" sz="160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100.000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107.500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- 7.500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600" b="1" dirty="0">
                          <a:solidFill>
                            <a:srgbClr val="0000FF"/>
                          </a:solidFill>
                          <a:latin typeface="Arial"/>
                          <a:ea typeface="Times New Roman"/>
                          <a:cs typeface="Times New Roman"/>
                        </a:rPr>
                        <a:t>375 (5% s/ 7.500)</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7"/>
                  </a:ext>
                </a:extLst>
              </a:tr>
              <a:tr h="307694">
                <a:tc>
                  <a:txBody>
                    <a:bodyPr/>
                    <a:lstStyle/>
                    <a:p>
                      <a:pPr algn="ctr">
                        <a:spcBef>
                          <a:spcPts val="300"/>
                        </a:spcBef>
                        <a:spcAft>
                          <a:spcPts val="300"/>
                        </a:spcAft>
                      </a:pPr>
                      <a:r>
                        <a:rPr lang="es-ES" sz="1600">
                          <a:latin typeface="Arial"/>
                          <a:ea typeface="Times New Roman"/>
                          <a:cs typeface="Times New Roman"/>
                        </a:rPr>
                        <a:t>2019</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a:solidFill>
                            <a:srgbClr val="0000FF"/>
                          </a:solidFill>
                          <a:latin typeface="Arial"/>
                          <a:ea typeface="Times New Roman"/>
                          <a:cs typeface="Times New Roman"/>
                        </a:rPr>
                        <a:t>Amortización </a:t>
                      </a:r>
                      <a:endParaRPr lang="es-ES_tradnl" sz="160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100.000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107.500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- 7.500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600" b="1" dirty="0">
                          <a:solidFill>
                            <a:srgbClr val="0000FF"/>
                          </a:solidFill>
                          <a:latin typeface="Arial"/>
                          <a:ea typeface="Times New Roman"/>
                          <a:cs typeface="Times New Roman"/>
                        </a:rPr>
                        <a:t>375 (5% s/ 7.500)</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8"/>
                  </a:ext>
                </a:extLst>
              </a:tr>
              <a:tr h="307694">
                <a:tc>
                  <a:txBody>
                    <a:bodyPr/>
                    <a:lstStyle/>
                    <a:p>
                      <a:pPr algn="ctr">
                        <a:spcBef>
                          <a:spcPts val="300"/>
                        </a:spcBef>
                        <a:spcAft>
                          <a:spcPts val="300"/>
                        </a:spcAft>
                      </a:pPr>
                      <a:r>
                        <a:rPr lang="es-ES" sz="1600">
                          <a:latin typeface="Arial"/>
                          <a:ea typeface="Times New Roman"/>
                          <a:cs typeface="Times New Roman"/>
                        </a:rPr>
                        <a:t>2020</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a:solidFill>
                            <a:srgbClr val="0000FF"/>
                          </a:solidFill>
                          <a:latin typeface="Arial"/>
                          <a:ea typeface="Times New Roman"/>
                          <a:cs typeface="Times New Roman"/>
                        </a:rPr>
                        <a:t>Amortización </a:t>
                      </a:r>
                      <a:endParaRPr lang="es-ES_tradnl" sz="160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100.000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107.500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a:solidFill>
                            <a:srgbClr val="0000FF"/>
                          </a:solidFill>
                          <a:latin typeface="Arial"/>
                          <a:ea typeface="Times New Roman"/>
                          <a:cs typeface="Times New Roman"/>
                        </a:rPr>
                        <a:t>- 7.500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600" b="1" dirty="0">
                          <a:solidFill>
                            <a:srgbClr val="0000FF"/>
                          </a:solidFill>
                          <a:latin typeface="Arial"/>
                          <a:ea typeface="Times New Roman"/>
                          <a:cs typeface="Times New Roman"/>
                        </a:rPr>
                        <a:t>375 (5% s/ 7.500)</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9"/>
                  </a:ext>
                </a:extLst>
              </a:tr>
              <a:tr h="307694">
                <a:tc>
                  <a:txBody>
                    <a:bodyPr/>
                    <a:lstStyle/>
                    <a:p>
                      <a:pPr algn="ctr">
                        <a:spcBef>
                          <a:spcPts val="300"/>
                        </a:spcBef>
                        <a:spcAft>
                          <a:spcPts val="300"/>
                        </a:spcAft>
                      </a:pPr>
                      <a:r>
                        <a:rPr lang="es-ES" sz="1600">
                          <a:latin typeface="Arial"/>
                          <a:ea typeface="Times New Roman"/>
                          <a:cs typeface="Times New Roman"/>
                        </a:rPr>
                        <a:t>2021</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a:solidFill>
                            <a:srgbClr val="0000FF"/>
                          </a:solidFill>
                          <a:latin typeface="Arial"/>
                          <a:ea typeface="Times New Roman"/>
                          <a:cs typeface="Times New Roman"/>
                        </a:rPr>
                        <a:t>Amortización </a:t>
                      </a:r>
                      <a:endParaRPr lang="es-ES_tradnl" sz="160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100.000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107.500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- 7.500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600" b="1" dirty="0">
                          <a:solidFill>
                            <a:srgbClr val="0000FF"/>
                          </a:solidFill>
                          <a:latin typeface="Arial"/>
                          <a:ea typeface="Times New Roman"/>
                          <a:cs typeface="Times New Roman"/>
                        </a:rPr>
                        <a:t>375 (5% s/ 7.500)</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10"/>
                  </a:ext>
                </a:extLst>
              </a:tr>
              <a:tr h="307694">
                <a:tc>
                  <a:txBody>
                    <a:bodyPr/>
                    <a:lstStyle/>
                    <a:p>
                      <a:pPr algn="ctr">
                        <a:spcBef>
                          <a:spcPts val="300"/>
                        </a:spcBef>
                        <a:spcAft>
                          <a:spcPts val="300"/>
                        </a:spcAft>
                      </a:pPr>
                      <a:r>
                        <a:rPr lang="es-ES" sz="1600">
                          <a:latin typeface="Arial"/>
                          <a:ea typeface="Times New Roman"/>
                          <a:cs typeface="Times New Roman"/>
                        </a:rPr>
                        <a:t>2022</a:t>
                      </a:r>
                      <a:endParaRPr lang="es-ES_tradnl" sz="1600">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300"/>
                        </a:spcBef>
                        <a:spcAft>
                          <a:spcPts val="300"/>
                        </a:spcAft>
                      </a:pPr>
                      <a:r>
                        <a:rPr lang="es-ES" sz="1600" b="1">
                          <a:solidFill>
                            <a:srgbClr val="0000FF"/>
                          </a:solidFill>
                          <a:latin typeface="Arial"/>
                          <a:ea typeface="Times New Roman"/>
                          <a:cs typeface="Times New Roman"/>
                        </a:rPr>
                        <a:t>Amortización </a:t>
                      </a:r>
                      <a:endParaRPr lang="es-ES_tradnl" sz="160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pPr>
                      <a:r>
                        <a:rPr lang="es-ES" sz="1600">
                          <a:solidFill>
                            <a:srgbClr val="0000FF"/>
                          </a:solidFill>
                          <a:latin typeface="Arial"/>
                          <a:ea typeface="Times New Roman"/>
                          <a:cs typeface="Times New Roman"/>
                        </a:rPr>
                        <a:t>100.000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a:solidFill>
                            <a:srgbClr val="0000FF"/>
                          </a:solidFill>
                          <a:latin typeface="Arial"/>
                          <a:ea typeface="Times New Roman"/>
                          <a:cs typeface="Times New Roman"/>
                        </a:rPr>
                        <a:t>107.500</a:t>
                      </a:r>
                      <a:endParaRPr lang="es-ES_tradnl" sz="160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300"/>
                        </a:spcBef>
                        <a:spcAft>
                          <a:spcPts val="300"/>
                        </a:spcAft>
                        <a:tabLst>
                          <a:tab pos="1062355" algn="r"/>
                        </a:tabLst>
                      </a:pPr>
                      <a:r>
                        <a:rPr lang="es-ES" sz="1600" b="1" dirty="0">
                          <a:solidFill>
                            <a:srgbClr val="0000FF"/>
                          </a:solidFill>
                          <a:latin typeface="Arial"/>
                          <a:ea typeface="Times New Roman"/>
                          <a:cs typeface="Times New Roman"/>
                        </a:rPr>
                        <a:t>- 7.500</a:t>
                      </a:r>
                      <a:endParaRPr lang="es-ES_tradnl" sz="1600" dirty="0">
                        <a:solidFill>
                          <a:srgbClr val="0000FF"/>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600" b="1" dirty="0">
                          <a:solidFill>
                            <a:srgbClr val="0000FF"/>
                          </a:solidFill>
                          <a:latin typeface="Arial"/>
                          <a:ea typeface="Times New Roman"/>
                          <a:cs typeface="Times New Roman"/>
                        </a:rPr>
                        <a:t>375 (5% s/ 7.500)</a:t>
                      </a:r>
                      <a:endParaRPr lang="es-ES_tradnl" sz="1600" dirty="0">
                        <a:solidFill>
                          <a:srgbClr val="0000FF"/>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11"/>
                  </a:ext>
                </a:extLst>
              </a:tr>
              <a:tr h="335666">
                <a:tc>
                  <a:txBody>
                    <a:bodyPr/>
                    <a:lstStyle/>
                    <a:p>
                      <a:pPr algn="ctr">
                        <a:spcBef>
                          <a:spcPts val="300"/>
                        </a:spcBef>
                        <a:spcAft>
                          <a:spcPts val="300"/>
                        </a:spcAft>
                      </a:pPr>
                      <a:r>
                        <a:rPr lang="es-ES" sz="1600" b="1" dirty="0">
                          <a:solidFill>
                            <a:schemeClr val="tx1"/>
                          </a:solidFill>
                          <a:latin typeface="Arial"/>
                          <a:ea typeface="Times New Roman"/>
                          <a:cs typeface="Times New Roman"/>
                        </a:rPr>
                        <a:t>suma</a:t>
                      </a:r>
                      <a:endParaRPr lang="es-ES_tradnl" sz="1600" dirty="0">
                        <a:solidFill>
                          <a:schemeClr val="tx1"/>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pPr>
                      <a:r>
                        <a:rPr lang="es-ES" sz="1600" b="1" dirty="0">
                          <a:solidFill>
                            <a:schemeClr val="tx1"/>
                          </a:solidFill>
                          <a:latin typeface="Arial"/>
                          <a:ea typeface="Times New Roman"/>
                          <a:cs typeface="Times New Roman"/>
                        </a:rPr>
                        <a:t>TOTAL</a:t>
                      </a:r>
                      <a:endParaRPr lang="es-ES_tradnl" sz="1600" dirty="0">
                        <a:solidFill>
                          <a:schemeClr val="tx1"/>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pPr>
                      <a:r>
                        <a:rPr lang="es-ES" sz="1600" b="1" dirty="0">
                          <a:solidFill>
                            <a:schemeClr val="tx1"/>
                          </a:solidFill>
                          <a:latin typeface="Arial"/>
                          <a:ea typeface="Times New Roman"/>
                          <a:cs typeface="Times New Roman"/>
                        </a:rPr>
                        <a:t>1.000.000</a:t>
                      </a:r>
                      <a:endParaRPr lang="es-ES_tradnl" sz="1600" dirty="0">
                        <a:solidFill>
                          <a:schemeClr val="tx1"/>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tabLst>
                          <a:tab pos="1062355" algn="r"/>
                        </a:tabLst>
                      </a:pPr>
                      <a:r>
                        <a:rPr lang="es-ES" sz="1600" b="1" dirty="0">
                          <a:solidFill>
                            <a:schemeClr val="tx1"/>
                          </a:solidFill>
                          <a:latin typeface="Arial"/>
                          <a:ea typeface="Times New Roman"/>
                          <a:cs typeface="Times New Roman"/>
                        </a:rPr>
                        <a:t>1.000.000</a:t>
                      </a:r>
                      <a:endParaRPr lang="es-ES_tradnl" sz="1600" dirty="0">
                        <a:solidFill>
                          <a:schemeClr val="tx1"/>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tabLst>
                          <a:tab pos="1062355" algn="r"/>
                        </a:tabLst>
                      </a:pPr>
                      <a:r>
                        <a:rPr lang="es-ES" sz="1600" b="1" dirty="0">
                          <a:solidFill>
                            <a:schemeClr val="tx1"/>
                          </a:solidFill>
                          <a:latin typeface="Arial"/>
                          <a:ea typeface="Times New Roman"/>
                          <a:cs typeface="Times New Roman"/>
                        </a:rPr>
                        <a:t>0</a:t>
                      </a:r>
                      <a:endParaRPr lang="es-ES_tradnl" sz="1600" dirty="0">
                        <a:solidFill>
                          <a:schemeClr val="tx1"/>
                        </a:solidFill>
                        <a:latin typeface="Arial"/>
                        <a:ea typeface="Times New Roman"/>
                        <a:cs typeface="Times New Roman"/>
                      </a:endParaRPr>
                    </a:p>
                  </a:txBody>
                  <a:tcPr marL="43103" marR="43103"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tabLst>
                          <a:tab pos="1062355" algn="r"/>
                        </a:tabLst>
                      </a:pPr>
                      <a:endParaRPr lang="es-ES_tradnl" sz="1600" dirty="0">
                        <a:solidFill>
                          <a:schemeClr val="tx1"/>
                        </a:solidFill>
                        <a:latin typeface="Arial"/>
                        <a:ea typeface="Times New Roman"/>
                        <a:cs typeface="Times New Roman"/>
                      </a:endParaRPr>
                    </a:p>
                  </a:txBody>
                  <a:tcPr marL="43103" marR="43103"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12"/>
                  </a:ext>
                </a:extLst>
              </a:tr>
            </a:tbl>
          </a:graphicData>
        </a:graphic>
      </p:graphicFrame>
      <p:sp>
        <p:nvSpPr>
          <p:cNvPr id="6" name="5 Rectángulo"/>
          <p:cNvSpPr/>
          <p:nvPr/>
        </p:nvSpPr>
        <p:spPr>
          <a:xfrm>
            <a:off x="0" y="838200"/>
            <a:ext cx="9906000" cy="1384996"/>
          </a:xfrm>
          <a:prstGeom prst="rect">
            <a:avLst/>
          </a:prstGeom>
        </p:spPr>
        <p:txBody>
          <a:bodyPr wrap="square">
            <a:spAutoFit/>
          </a:bodyPr>
          <a:lstStyle/>
          <a:p>
            <a:pPr marL="342900" lvl="0" indent="-342900">
              <a:buFont typeface="Wingdings" pitchFamily="2" charset="2"/>
              <a:buChar char="§"/>
            </a:pPr>
            <a:r>
              <a:rPr lang="es-ES_tradnl" sz="1400" b="0" u="sng" dirty="0" smtClean="0"/>
              <a:t>AMORTIZACIÓN contable  2013 y 2014</a:t>
            </a:r>
            <a:r>
              <a:rPr lang="es-ES_tradnl" sz="1400" b="0" dirty="0" smtClean="0"/>
              <a:t>:  10% s/ 1.000.000 = 100.000 cada año</a:t>
            </a:r>
          </a:p>
          <a:p>
            <a:pPr marL="342900" lvl="0" indent="-342900">
              <a:buFont typeface="Wingdings" pitchFamily="2" charset="2"/>
              <a:buChar char="§"/>
            </a:pPr>
            <a:r>
              <a:rPr lang="es-ES_tradnl" sz="1400" u="sng" dirty="0" smtClean="0">
                <a:solidFill>
                  <a:srgbClr val="FFFF00"/>
                </a:solidFill>
              </a:rPr>
              <a:t>AMORTIZACIÓN fiscal  2013 y 2014 (art. 7 Ley 16/2012)</a:t>
            </a:r>
            <a:r>
              <a:rPr lang="es-ES_tradnl" sz="1400" dirty="0" smtClean="0">
                <a:solidFill>
                  <a:srgbClr val="FFFF00"/>
                </a:solidFill>
              </a:rPr>
              <a:t>:  70% s/ [10% s/ 1.000.000] = 70.000 cada año</a:t>
            </a:r>
          </a:p>
          <a:p>
            <a:pPr marL="342900" lvl="0" indent="-342900">
              <a:buFont typeface="Wingdings" pitchFamily="2" charset="2"/>
              <a:buChar char="§"/>
            </a:pPr>
            <a:r>
              <a:rPr lang="es-ES_tradnl" sz="1400" u="sng" dirty="0" smtClean="0">
                <a:solidFill>
                  <a:srgbClr val="FFFF99"/>
                </a:solidFill>
              </a:rPr>
              <a:t>A partir de 2015: </a:t>
            </a:r>
            <a:r>
              <a:rPr lang="es-ES" sz="1400" dirty="0" smtClean="0">
                <a:solidFill>
                  <a:srgbClr val="FFFF99"/>
                </a:solidFill>
              </a:rPr>
              <a:t>60.000/8 = 7.500 (restan 8 años de vida útil)</a:t>
            </a:r>
            <a:endParaRPr lang="es-ES_tradnl" sz="1400" dirty="0" smtClean="0">
              <a:solidFill>
                <a:srgbClr val="FFFF99"/>
              </a:solidFill>
            </a:endParaRPr>
          </a:p>
          <a:p>
            <a:pPr marL="342900" indent="-342900">
              <a:buFont typeface="Wingdings" pitchFamily="2" charset="2"/>
              <a:buChar char="§"/>
            </a:pPr>
            <a:r>
              <a:rPr lang="es-ES_tradnl" sz="1400" b="0" u="sng" dirty="0" smtClean="0"/>
              <a:t>Deducción en la cuota a partir de 2015</a:t>
            </a:r>
            <a:r>
              <a:rPr lang="es-ES_tradnl" sz="1400" b="0" dirty="0" smtClean="0"/>
              <a:t>: 2% en 2015 y del 5% a partir de 2016 [2% s/ 7.500 = 150 € en 2015, 5% s/ 7.500 = 375 € a partir de 2016] </a:t>
            </a:r>
          </a:p>
        </p:txBody>
      </p:sp>
    </p:spTree>
    <p:extLst>
      <p:ext uri="{BB962C8B-B14F-4D97-AF65-F5344CB8AC3E}">
        <p14:creationId xmlns="" xmlns:p14="http://schemas.microsoft.com/office/powerpoint/2010/main" val="381636459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800109" y="6381750"/>
            <a:ext cx="2133600" cy="476250"/>
          </a:xfrm>
        </p:spPr>
        <p:txBody>
          <a:bodyPr/>
          <a:lstStyle/>
          <a:p>
            <a:pPr>
              <a:defRPr/>
            </a:pPr>
            <a:fld id="{54479640-FEDE-49ED-98DE-395E8EC31C01}" type="slidenum">
              <a:rPr lang="es-ES"/>
              <a:pPr>
                <a:defRPr/>
              </a:pPr>
              <a:t>15</a:t>
            </a:fld>
            <a:endParaRPr lang="es-ES" dirty="0"/>
          </a:p>
        </p:txBody>
      </p:sp>
      <p:sp>
        <p:nvSpPr>
          <p:cNvPr id="10" name="Rectangle 5"/>
          <p:cNvSpPr>
            <a:spLocks noChangeArrowheads="1"/>
          </p:cNvSpPr>
          <p:nvPr/>
        </p:nvSpPr>
        <p:spPr bwMode="auto">
          <a:xfrm>
            <a:off x="381000" y="0"/>
            <a:ext cx="9144000" cy="457200"/>
          </a:xfrm>
          <a:prstGeom prst="rect">
            <a:avLst/>
          </a:prstGeom>
          <a:noFill/>
          <a:ln w="9525">
            <a:noFill/>
            <a:miter lim="800000"/>
            <a:headEnd/>
            <a:tailEnd/>
          </a:ln>
        </p:spPr>
        <p:txBody>
          <a:bodyPr anchor="ctr" anchorCtr="1"/>
          <a:lstStyle/>
          <a:p>
            <a:r>
              <a:rPr lang="es-ES_tradnl" sz="2400" dirty="0">
                <a:latin typeface="Arial" pitchFamily="34" charset="0"/>
              </a:rPr>
              <a:t>Cuestiones Censales de la AEAT de 27/01/2016  (2)</a:t>
            </a:r>
            <a:endParaRPr lang="es-ES" sz="2400" dirty="0">
              <a:latin typeface="Arial" pitchFamily="34" charset="0"/>
            </a:endParaRPr>
          </a:p>
        </p:txBody>
      </p:sp>
      <p:sp>
        <p:nvSpPr>
          <p:cNvPr id="8" name="Text Box 4"/>
          <p:cNvSpPr txBox="1">
            <a:spLocks noChangeArrowheads="1"/>
          </p:cNvSpPr>
          <p:nvPr/>
        </p:nvSpPr>
        <p:spPr bwMode="auto">
          <a:xfrm>
            <a:off x="381000" y="452736"/>
            <a:ext cx="9144000" cy="369332"/>
          </a:xfrm>
          <a:prstGeom prst="rect">
            <a:avLst/>
          </a:prstGeom>
          <a:solidFill>
            <a:srgbClr val="CCFFFF"/>
          </a:solidFill>
          <a:ln w="9525">
            <a:noFill/>
            <a:miter lim="800000"/>
            <a:headEnd/>
            <a:tailEnd/>
          </a:ln>
        </p:spPr>
        <p:txBody>
          <a:bodyPr>
            <a:spAutoFit/>
          </a:bodyPr>
          <a:lstStyle/>
          <a:p>
            <a:pPr lvl="0" algn="ctr"/>
            <a:r>
              <a:rPr lang="es-ES_tradnl" sz="1800" dirty="0">
                <a:solidFill>
                  <a:srgbClr val="000066"/>
                </a:solidFill>
                <a:latin typeface="+mn-lt"/>
              </a:rPr>
              <a:t>Creación de </a:t>
            </a:r>
            <a:r>
              <a:rPr lang="es-ES_tradnl" sz="1800" dirty="0" err="1">
                <a:solidFill>
                  <a:srgbClr val="FF0000"/>
                </a:solidFill>
                <a:latin typeface="+mn-lt"/>
              </a:rPr>
              <a:t>subclaves</a:t>
            </a:r>
            <a:r>
              <a:rPr lang="es-ES_tradnl" sz="1800" dirty="0">
                <a:solidFill>
                  <a:srgbClr val="000066"/>
                </a:solidFill>
                <a:latin typeface="+mn-lt"/>
              </a:rPr>
              <a:t> NIF en la aplicación de alta de entidades jurídicas:</a:t>
            </a:r>
          </a:p>
        </p:txBody>
      </p:sp>
      <p:graphicFrame>
        <p:nvGraphicFramePr>
          <p:cNvPr id="9" name="8 Tabla"/>
          <p:cNvGraphicFramePr>
            <a:graphicFrameLocks noGrp="1"/>
          </p:cNvGraphicFramePr>
          <p:nvPr>
            <p:extLst>
              <p:ext uri="{D42A27DB-BD31-4B8C-83A1-F6EECF244321}">
                <p14:modId xmlns="" xmlns:p14="http://schemas.microsoft.com/office/powerpoint/2010/main" val="3988293514"/>
              </p:ext>
            </p:extLst>
          </p:nvPr>
        </p:nvGraphicFramePr>
        <p:xfrm>
          <a:off x="318356" y="1132410"/>
          <a:ext cx="9269288" cy="5229944"/>
        </p:xfrm>
        <a:graphic>
          <a:graphicData uri="http://schemas.openxmlformats.org/drawingml/2006/table">
            <a:tbl>
              <a:tblPr/>
              <a:tblGrid>
                <a:gridCol w="1652171">
                  <a:extLst>
                    <a:ext uri="{9D8B030D-6E8A-4147-A177-3AD203B41FA5}">
                      <a16:colId xmlns="" xmlns:a16="http://schemas.microsoft.com/office/drawing/2014/main" val="20000"/>
                    </a:ext>
                  </a:extLst>
                </a:gridCol>
                <a:gridCol w="7617117">
                  <a:extLst>
                    <a:ext uri="{9D8B030D-6E8A-4147-A177-3AD203B41FA5}">
                      <a16:colId xmlns="" xmlns:a16="http://schemas.microsoft.com/office/drawing/2014/main" val="20002"/>
                    </a:ext>
                  </a:extLst>
                </a:gridCol>
              </a:tblGrid>
              <a:tr h="381000">
                <a:tc>
                  <a:txBody>
                    <a:bodyPr/>
                    <a:lstStyle/>
                    <a:p>
                      <a:pPr algn="ctr">
                        <a:lnSpc>
                          <a:spcPct val="115000"/>
                        </a:lnSpc>
                        <a:spcAft>
                          <a:spcPts val="1000"/>
                        </a:spcAft>
                      </a:pPr>
                      <a:r>
                        <a:rPr lang="es-ES_tradnl" sz="1800" b="1" dirty="0">
                          <a:solidFill>
                            <a:schemeClr val="tx1"/>
                          </a:solidFill>
                          <a:latin typeface="Arial"/>
                          <a:ea typeface="Times New Roman"/>
                          <a:cs typeface="Times New Roman"/>
                        </a:rPr>
                        <a:t>Clave</a:t>
                      </a:r>
                      <a:endParaRPr lang="es-ES_tradnl" sz="1800" dirty="0">
                        <a:solidFill>
                          <a:schemeClr val="tx1"/>
                        </a:solidFill>
                        <a:latin typeface="Calibri"/>
                        <a:ea typeface="Calibri"/>
                        <a:cs typeface="Times New Roman"/>
                      </a:endParaRPr>
                    </a:p>
                  </a:txBody>
                  <a:tcPr marL="37663" marR="37663" marT="40802" marB="40802">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lnSpc>
                          <a:spcPct val="115000"/>
                        </a:lnSpc>
                        <a:spcAft>
                          <a:spcPts val="1000"/>
                        </a:spcAft>
                      </a:pPr>
                      <a:r>
                        <a:rPr lang="es-ES_tradnl" sz="1800" b="1" dirty="0" smtClean="0">
                          <a:solidFill>
                            <a:schemeClr val="tx1"/>
                          </a:solidFill>
                          <a:latin typeface="Arial"/>
                          <a:ea typeface="Times New Roman"/>
                          <a:cs typeface="Times New Roman"/>
                        </a:rPr>
                        <a:t>Desde el 1 </a:t>
                      </a:r>
                      <a:r>
                        <a:rPr lang="es-ES_tradnl" sz="1800" b="1" dirty="0">
                          <a:solidFill>
                            <a:schemeClr val="tx1"/>
                          </a:solidFill>
                          <a:latin typeface="Arial"/>
                          <a:ea typeface="Times New Roman"/>
                          <a:cs typeface="Times New Roman"/>
                        </a:rPr>
                        <a:t>de enero de 2016</a:t>
                      </a:r>
                      <a:endParaRPr lang="es-ES_tradnl" sz="1800" dirty="0">
                        <a:solidFill>
                          <a:schemeClr val="tx1"/>
                        </a:solidFill>
                        <a:latin typeface="Calibri"/>
                        <a:ea typeface="Calibri"/>
                        <a:cs typeface="Times New Roman"/>
                      </a:endParaRPr>
                    </a:p>
                  </a:txBody>
                  <a:tcPr marL="37663" marR="37663" marT="40802" marB="40802">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117528">
                <a:tc>
                  <a:txBody>
                    <a:bodyPr/>
                    <a:lstStyle/>
                    <a:p>
                      <a:pPr algn="just">
                        <a:lnSpc>
                          <a:spcPct val="115000"/>
                        </a:lnSpc>
                        <a:spcAft>
                          <a:spcPts val="1000"/>
                        </a:spcAft>
                      </a:pPr>
                      <a:r>
                        <a:rPr lang="es-ES_tradnl" sz="2000" dirty="0">
                          <a:solidFill>
                            <a:srgbClr val="FFFF00"/>
                          </a:solidFill>
                          <a:latin typeface="Arial"/>
                          <a:ea typeface="Times New Roman"/>
                          <a:cs typeface="Times New Roman"/>
                        </a:rPr>
                        <a:t> </a:t>
                      </a:r>
                      <a:endParaRPr lang="es-ES_tradnl" sz="2000" dirty="0">
                        <a:solidFill>
                          <a:srgbClr val="FFFF00"/>
                        </a:solidFill>
                        <a:latin typeface="Calibri"/>
                        <a:ea typeface="Calibri"/>
                        <a:cs typeface="Times New Roman"/>
                      </a:endParaRPr>
                    </a:p>
                    <a:p>
                      <a:pPr algn="just">
                        <a:lnSpc>
                          <a:spcPct val="115000"/>
                        </a:lnSpc>
                        <a:spcAft>
                          <a:spcPts val="1000"/>
                        </a:spcAft>
                      </a:pPr>
                      <a:r>
                        <a:rPr lang="es-ES_tradnl" sz="2000" dirty="0">
                          <a:solidFill>
                            <a:srgbClr val="FFFF00"/>
                          </a:solidFill>
                          <a:latin typeface="Arial"/>
                          <a:ea typeface="Times New Roman"/>
                          <a:cs typeface="Times New Roman"/>
                        </a:rPr>
                        <a:t> </a:t>
                      </a:r>
                      <a:endParaRPr lang="es-ES_tradnl" sz="2000" dirty="0">
                        <a:solidFill>
                          <a:srgbClr val="FFFF00"/>
                        </a:solidFill>
                        <a:latin typeface="Calibri"/>
                        <a:ea typeface="Calibri"/>
                        <a:cs typeface="Times New Roman"/>
                      </a:endParaRPr>
                    </a:p>
                    <a:p>
                      <a:pPr algn="just">
                        <a:lnSpc>
                          <a:spcPct val="115000"/>
                        </a:lnSpc>
                        <a:spcAft>
                          <a:spcPts val="1000"/>
                        </a:spcAft>
                      </a:pPr>
                      <a:r>
                        <a:rPr lang="es-ES_tradnl" sz="2000" dirty="0">
                          <a:solidFill>
                            <a:srgbClr val="FFFF00"/>
                          </a:solidFill>
                          <a:latin typeface="Arial"/>
                          <a:ea typeface="Times New Roman"/>
                          <a:cs typeface="Times New Roman"/>
                        </a:rPr>
                        <a:t> </a:t>
                      </a:r>
                      <a:endParaRPr lang="es-ES_tradnl" sz="2000" dirty="0">
                        <a:solidFill>
                          <a:srgbClr val="FFFF00"/>
                        </a:solidFill>
                        <a:latin typeface="Calibri"/>
                        <a:ea typeface="Calibri"/>
                        <a:cs typeface="Times New Roman"/>
                      </a:endParaRPr>
                    </a:p>
                    <a:p>
                      <a:pPr algn="ctr">
                        <a:lnSpc>
                          <a:spcPct val="115000"/>
                        </a:lnSpc>
                        <a:spcAft>
                          <a:spcPts val="1000"/>
                        </a:spcAft>
                      </a:pPr>
                      <a:r>
                        <a:rPr lang="es-ES_tradnl" sz="2000" b="1" dirty="0">
                          <a:solidFill>
                            <a:srgbClr val="FFFF00"/>
                          </a:solidFill>
                          <a:latin typeface="Arial"/>
                          <a:ea typeface="Times New Roman"/>
                          <a:cs typeface="Times New Roman"/>
                        </a:rPr>
                        <a:t>E</a:t>
                      </a:r>
                      <a:endParaRPr lang="es-ES_tradnl" sz="2000" dirty="0">
                        <a:solidFill>
                          <a:srgbClr val="FFFF00"/>
                        </a:solidFill>
                        <a:latin typeface="Calibri"/>
                        <a:ea typeface="Calibri"/>
                        <a:cs typeface="Times New Roman"/>
                      </a:endParaRPr>
                    </a:p>
                  </a:txBody>
                  <a:tcPr marL="37663" marR="37663" marT="40802" marB="40802">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lgn="l">
                        <a:lnSpc>
                          <a:spcPct val="115000"/>
                        </a:lnSpc>
                        <a:spcAft>
                          <a:spcPts val="1000"/>
                        </a:spcAft>
                        <a:buFont typeface="Wingdings" pitchFamily="2" charset="2"/>
                        <a:buChar char="§"/>
                      </a:pPr>
                      <a:r>
                        <a:rPr lang="es-ES_tradnl" sz="1600" b="1" dirty="0">
                          <a:solidFill>
                            <a:srgbClr val="0000FF"/>
                          </a:solidFill>
                          <a:latin typeface="Arial"/>
                          <a:ea typeface="Times New Roman"/>
                          <a:cs typeface="Times New Roman"/>
                        </a:rPr>
                        <a:t>48</a:t>
                      </a:r>
                      <a:r>
                        <a:rPr lang="es-ES_tradnl" sz="1600" dirty="0">
                          <a:solidFill>
                            <a:srgbClr val="0000FF"/>
                          </a:solidFill>
                          <a:latin typeface="Arial"/>
                          <a:ea typeface="Times New Roman"/>
                          <a:cs typeface="Times New Roman"/>
                        </a:rPr>
                        <a:t> HERENCIA YACENTE</a:t>
                      </a:r>
                      <a:endParaRPr lang="es-ES_tradnl" sz="1600" dirty="0">
                        <a:solidFill>
                          <a:srgbClr val="0000FF"/>
                        </a:solidFill>
                        <a:latin typeface="Calibri"/>
                        <a:ea typeface="Calibri"/>
                        <a:cs typeface="Times New Roman"/>
                      </a:endParaRPr>
                    </a:p>
                    <a:p>
                      <a:pPr marL="342900" indent="-342900" algn="l">
                        <a:lnSpc>
                          <a:spcPct val="115000"/>
                        </a:lnSpc>
                        <a:spcAft>
                          <a:spcPts val="1000"/>
                        </a:spcAft>
                        <a:buFont typeface="Wingdings" pitchFamily="2" charset="2"/>
                        <a:buChar char="§"/>
                      </a:pPr>
                      <a:r>
                        <a:rPr lang="es-ES_tradnl" sz="1600" b="1" dirty="0">
                          <a:solidFill>
                            <a:srgbClr val="0000FF"/>
                          </a:solidFill>
                          <a:latin typeface="Arial"/>
                          <a:ea typeface="Times New Roman"/>
                          <a:cs typeface="Times New Roman"/>
                        </a:rPr>
                        <a:t>49</a:t>
                      </a:r>
                      <a:r>
                        <a:rPr lang="es-ES_tradnl" sz="1600" dirty="0">
                          <a:solidFill>
                            <a:srgbClr val="0000FF"/>
                          </a:solidFill>
                          <a:latin typeface="Arial"/>
                          <a:ea typeface="Times New Roman"/>
                          <a:cs typeface="Times New Roman"/>
                        </a:rPr>
                        <a:t> COMUNIDAD DE BIENES</a:t>
                      </a:r>
                      <a:endParaRPr lang="es-ES_tradnl" sz="1600" dirty="0">
                        <a:solidFill>
                          <a:srgbClr val="0000FF"/>
                        </a:solidFill>
                        <a:latin typeface="Calibri"/>
                        <a:ea typeface="Calibri"/>
                        <a:cs typeface="Times New Roman"/>
                      </a:endParaRPr>
                    </a:p>
                    <a:p>
                      <a:pPr marL="342900" indent="-342900" algn="l">
                        <a:lnSpc>
                          <a:spcPct val="115000"/>
                        </a:lnSpc>
                        <a:spcAft>
                          <a:spcPts val="1000"/>
                        </a:spcAft>
                        <a:buFont typeface="Wingdings" pitchFamily="2" charset="2"/>
                        <a:buChar char="§"/>
                      </a:pPr>
                      <a:r>
                        <a:rPr lang="es-ES_tradnl" sz="1600" b="1" dirty="0">
                          <a:solidFill>
                            <a:srgbClr val="0000FF"/>
                          </a:solidFill>
                          <a:latin typeface="Arial"/>
                          <a:ea typeface="Times New Roman"/>
                          <a:cs typeface="Times New Roman"/>
                        </a:rPr>
                        <a:t>56</a:t>
                      </a:r>
                      <a:r>
                        <a:rPr lang="es-ES_tradnl" sz="1600" dirty="0">
                          <a:solidFill>
                            <a:srgbClr val="0000FF"/>
                          </a:solidFill>
                          <a:latin typeface="Arial"/>
                          <a:ea typeface="Times New Roman"/>
                          <a:cs typeface="Times New Roman"/>
                        </a:rPr>
                        <a:t> EXPLOTACIONES AGRARIAS DE </a:t>
                      </a:r>
                      <a:r>
                        <a:rPr lang="es-ES_tradnl" sz="1600" dirty="0" smtClean="0">
                          <a:solidFill>
                            <a:srgbClr val="0000FF"/>
                          </a:solidFill>
                          <a:latin typeface="Arial"/>
                          <a:ea typeface="Times New Roman"/>
                          <a:cs typeface="Times New Roman"/>
                        </a:rPr>
                        <a:t>TITULARIDAD COMPARTIDA</a:t>
                      </a:r>
                      <a:endParaRPr lang="es-ES_tradnl" sz="1600" dirty="0">
                        <a:solidFill>
                          <a:srgbClr val="0000FF"/>
                        </a:solidFill>
                        <a:latin typeface="Calibri"/>
                        <a:ea typeface="Calibri"/>
                        <a:cs typeface="Times New Roman"/>
                      </a:endParaRPr>
                    </a:p>
                    <a:p>
                      <a:pPr marL="342900" indent="-342900" algn="l">
                        <a:lnSpc>
                          <a:spcPct val="115000"/>
                        </a:lnSpc>
                        <a:spcAft>
                          <a:spcPts val="1000"/>
                        </a:spcAft>
                        <a:buFont typeface="Wingdings" pitchFamily="2" charset="2"/>
                        <a:buChar char="§"/>
                      </a:pPr>
                      <a:r>
                        <a:rPr lang="es-ES_tradnl" sz="1600" b="1" dirty="0">
                          <a:solidFill>
                            <a:srgbClr val="FF0000"/>
                          </a:solidFill>
                          <a:latin typeface="Arial"/>
                          <a:ea typeface="Times New Roman"/>
                          <a:cs typeface="Times New Roman"/>
                        </a:rPr>
                        <a:t>74 OTRAS ENTIDADES SIN PERSONALIDAD JURÍDICA no incluidas expresamente en otras claves</a:t>
                      </a:r>
                      <a:endParaRPr lang="es-ES_tradnl" sz="1600" dirty="0">
                        <a:solidFill>
                          <a:srgbClr val="FF0000"/>
                        </a:solidFill>
                        <a:latin typeface="Calibri"/>
                        <a:ea typeface="Calibri"/>
                        <a:cs typeface="Times New Roman"/>
                      </a:endParaRPr>
                    </a:p>
                  </a:txBody>
                  <a:tcPr marL="37663" marR="37663" marT="40802" marB="40802">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779748">
                <a:tc rowSpan="3">
                  <a:txBody>
                    <a:bodyPr/>
                    <a:lstStyle/>
                    <a:p>
                      <a:pPr algn="just">
                        <a:lnSpc>
                          <a:spcPct val="115000"/>
                        </a:lnSpc>
                        <a:spcAft>
                          <a:spcPts val="1000"/>
                        </a:spcAft>
                      </a:pPr>
                      <a:r>
                        <a:rPr lang="es-ES_tradnl" sz="2000" dirty="0">
                          <a:solidFill>
                            <a:srgbClr val="FFFF00"/>
                          </a:solidFill>
                          <a:latin typeface="Arial"/>
                          <a:ea typeface="Times New Roman"/>
                          <a:cs typeface="Times New Roman"/>
                        </a:rPr>
                        <a:t> </a:t>
                      </a:r>
                      <a:endParaRPr lang="es-ES_tradnl" sz="2000" dirty="0">
                        <a:solidFill>
                          <a:srgbClr val="FFFF00"/>
                        </a:solidFill>
                        <a:latin typeface="Calibri"/>
                        <a:ea typeface="Calibri"/>
                        <a:cs typeface="Times New Roman"/>
                      </a:endParaRPr>
                    </a:p>
                    <a:p>
                      <a:pPr algn="just">
                        <a:lnSpc>
                          <a:spcPct val="115000"/>
                        </a:lnSpc>
                        <a:spcAft>
                          <a:spcPts val="1000"/>
                        </a:spcAft>
                      </a:pPr>
                      <a:r>
                        <a:rPr lang="es-ES_tradnl" sz="2000" dirty="0">
                          <a:solidFill>
                            <a:srgbClr val="FFFF00"/>
                          </a:solidFill>
                          <a:latin typeface="Arial"/>
                          <a:ea typeface="Times New Roman"/>
                          <a:cs typeface="Times New Roman"/>
                        </a:rPr>
                        <a:t> </a:t>
                      </a:r>
                      <a:endParaRPr lang="es-ES_tradnl" sz="2000" dirty="0">
                        <a:solidFill>
                          <a:srgbClr val="FFFF00"/>
                        </a:solidFill>
                        <a:latin typeface="Calibri"/>
                        <a:ea typeface="Calibri"/>
                        <a:cs typeface="Times New Roman"/>
                      </a:endParaRPr>
                    </a:p>
                    <a:p>
                      <a:pPr algn="ctr">
                        <a:lnSpc>
                          <a:spcPct val="115000"/>
                        </a:lnSpc>
                        <a:spcAft>
                          <a:spcPts val="1000"/>
                        </a:spcAft>
                      </a:pPr>
                      <a:r>
                        <a:rPr lang="es-ES_tradnl" sz="2000" b="1" dirty="0">
                          <a:solidFill>
                            <a:srgbClr val="FFFF00"/>
                          </a:solidFill>
                          <a:latin typeface="Arial"/>
                          <a:ea typeface="Times New Roman"/>
                          <a:cs typeface="Times New Roman"/>
                        </a:rPr>
                        <a:t>J</a:t>
                      </a:r>
                      <a:endParaRPr lang="es-ES_tradnl" sz="2000" dirty="0">
                        <a:solidFill>
                          <a:srgbClr val="FFFF00"/>
                        </a:solidFill>
                        <a:latin typeface="Calibri"/>
                        <a:ea typeface="Calibri"/>
                        <a:cs typeface="Times New Roman"/>
                      </a:endParaRPr>
                    </a:p>
                  </a:txBody>
                  <a:tcPr marL="37663" marR="37663" marT="40802" marB="40802">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F0"/>
                    </a:solidFill>
                  </a:tcPr>
                </a:tc>
                <a:tc>
                  <a:txBody>
                    <a:bodyPr/>
                    <a:lstStyle/>
                    <a:p>
                      <a:pPr marL="342900" indent="-342900" algn="l">
                        <a:lnSpc>
                          <a:spcPct val="115000"/>
                        </a:lnSpc>
                        <a:spcAft>
                          <a:spcPts val="1000"/>
                        </a:spcAft>
                        <a:buFont typeface="Wingdings" pitchFamily="2" charset="2"/>
                        <a:buChar char="§"/>
                      </a:pPr>
                      <a:r>
                        <a:rPr lang="es-ES_tradnl" sz="1600" b="1" dirty="0">
                          <a:solidFill>
                            <a:srgbClr val="0000FF"/>
                          </a:solidFill>
                          <a:latin typeface="Arial"/>
                          <a:ea typeface="Times New Roman"/>
                          <a:cs typeface="Times New Roman"/>
                        </a:rPr>
                        <a:t>37</a:t>
                      </a:r>
                      <a:r>
                        <a:rPr lang="es-ES_tradnl" sz="1600" dirty="0">
                          <a:solidFill>
                            <a:srgbClr val="0000FF"/>
                          </a:solidFill>
                          <a:latin typeface="Arial"/>
                          <a:ea typeface="Times New Roman"/>
                          <a:cs typeface="Times New Roman"/>
                        </a:rPr>
                        <a:t> </a:t>
                      </a:r>
                      <a:r>
                        <a:rPr lang="es-ES_tradnl" sz="1600" b="1" dirty="0">
                          <a:solidFill>
                            <a:srgbClr val="0000FF"/>
                          </a:solidFill>
                          <a:latin typeface="Arial"/>
                          <a:ea typeface="Times New Roman"/>
                          <a:cs typeface="Times New Roman"/>
                        </a:rPr>
                        <a:t>SOCIEDAD CIVIL </a:t>
                      </a:r>
                      <a:r>
                        <a:rPr lang="es-ES_tradnl" sz="1600" b="1" u="sng" dirty="0">
                          <a:solidFill>
                            <a:srgbClr val="0000FF"/>
                          </a:solidFill>
                          <a:latin typeface="Arial"/>
                          <a:ea typeface="Times New Roman"/>
                          <a:cs typeface="Times New Roman"/>
                        </a:rPr>
                        <a:t>SIN</a:t>
                      </a:r>
                      <a:r>
                        <a:rPr lang="es-ES_tradnl" sz="1600" b="1" dirty="0">
                          <a:solidFill>
                            <a:srgbClr val="0000FF"/>
                          </a:solidFill>
                          <a:latin typeface="Arial"/>
                          <a:ea typeface="Times New Roman"/>
                          <a:cs typeface="Times New Roman"/>
                        </a:rPr>
                        <a:t> OBJETO MERCANTIL</a:t>
                      </a:r>
                      <a:endParaRPr lang="es-ES_tradnl" sz="1600" dirty="0">
                        <a:solidFill>
                          <a:srgbClr val="0000FF"/>
                        </a:solidFill>
                        <a:latin typeface="Calibri"/>
                        <a:ea typeface="Calibri"/>
                        <a:cs typeface="Times New Roman"/>
                      </a:endParaRPr>
                    </a:p>
                  </a:txBody>
                  <a:tcPr marL="37663" marR="37663" marT="40802" marB="40802">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143508">
                <a:tc vMerge="1">
                  <a:txBody>
                    <a:bodyPr/>
                    <a:lstStyle/>
                    <a:p>
                      <a:endParaRPr lang="es-ES_tradnl"/>
                    </a:p>
                  </a:txBody>
                  <a:tcPr/>
                </a:tc>
                <a:tc>
                  <a:txBody>
                    <a:bodyPr/>
                    <a:lstStyle/>
                    <a:p>
                      <a:pPr marL="342900" indent="-342900" algn="l">
                        <a:lnSpc>
                          <a:spcPct val="115000"/>
                        </a:lnSpc>
                        <a:spcAft>
                          <a:spcPts val="1000"/>
                        </a:spcAft>
                        <a:buFont typeface="Wingdings" pitchFamily="2" charset="2"/>
                        <a:buChar char="§"/>
                      </a:pPr>
                      <a:r>
                        <a:rPr lang="es-ES_tradnl" sz="1600" b="1" dirty="0">
                          <a:solidFill>
                            <a:srgbClr val="0000CC"/>
                          </a:solidFill>
                          <a:latin typeface="Arial"/>
                          <a:ea typeface="Times New Roman"/>
                          <a:cs typeface="Times New Roman"/>
                        </a:rPr>
                        <a:t>75 SOCIEDAD CIVIL </a:t>
                      </a:r>
                      <a:r>
                        <a:rPr lang="es-ES_tradnl" sz="1600" b="1" dirty="0" smtClean="0">
                          <a:solidFill>
                            <a:srgbClr val="0000CC"/>
                          </a:solidFill>
                          <a:latin typeface="Arial"/>
                          <a:ea typeface="Times New Roman"/>
                          <a:cs typeface="Times New Roman"/>
                        </a:rPr>
                        <a:t>PROFESIONAL</a:t>
                      </a:r>
                      <a:endParaRPr lang="es-ES_tradnl" sz="900" b="1" dirty="0" smtClean="0">
                        <a:solidFill>
                          <a:srgbClr val="0000CC"/>
                        </a:solidFill>
                        <a:latin typeface="Arial"/>
                        <a:ea typeface="Times New Roman"/>
                        <a:cs typeface="Times New Roman"/>
                      </a:endParaRPr>
                    </a:p>
                    <a:p>
                      <a:pPr marL="342900" marR="0" indent="-342900" algn="l" defTabSz="914400" rtl="0" eaLnBrk="1" fontAlgn="auto" latinLnBrk="0" hangingPunct="1">
                        <a:lnSpc>
                          <a:spcPct val="115000"/>
                        </a:lnSpc>
                        <a:spcBef>
                          <a:spcPts val="0"/>
                        </a:spcBef>
                        <a:spcAft>
                          <a:spcPts val="1000"/>
                        </a:spcAft>
                        <a:buClrTx/>
                        <a:buSzTx/>
                        <a:buFont typeface="Courier New" pitchFamily="49" charset="0"/>
                        <a:buChar char="o"/>
                        <a:tabLst/>
                        <a:defRPr/>
                      </a:pPr>
                      <a:r>
                        <a:rPr lang="es-ES_tradnl" sz="1600" b="1" kern="1200" baseline="0" dirty="0" smtClean="0">
                          <a:solidFill>
                            <a:srgbClr val="FF0000"/>
                          </a:solidFill>
                          <a:latin typeface="+mn-lt"/>
                          <a:ea typeface="+mn-ea"/>
                          <a:cs typeface="+mn-cs"/>
                        </a:rPr>
                        <a:t>No sujetas a IS: Las constituidas</a:t>
                      </a:r>
                      <a:r>
                        <a:rPr lang="es-ES_tradnl" sz="1600" kern="1200" baseline="0" dirty="0" smtClean="0">
                          <a:solidFill>
                            <a:srgbClr val="FF0000"/>
                          </a:solidFill>
                          <a:latin typeface="+mn-lt"/>
                          <a:ea typeface="+mn-ea"/>
                          <a:cs typeface="+mn-cs"/>
                        </a:rPr>
                        <a:t> </a:t>
                      </a:r>
                      <a:r>
                        <a:rPr lang="es-ES_tradnl" sz="1600" b="1" kern="1200" baseline="0" dirty="0" smtClean="0">
                          <a:solidFill>
                            <a:srgbClr val="FF0000"/>
                          </a:solidFill>
                          <a:latin typeface="+mn-lt"/>
                          <a:ea typeface="+mn-ea"/>
                          <a:cs typeface="+mn-cs"/>
                        </a:rPr>
                        <a:t>de acuerdo a la </a:t>
                      </a:r>
                      <a:r>
                        <a:rPr lang="es-ES_tradnl" sz="1600" b="1" u="sng" kern="1200" baseline="0" dirty="0" smtClean="0">
                          <a:solidFill>
                            <a:srgbClr val="FF0000"/>
                          </a:solidFill>
                          <a:latin typeface="+mn-lt"/>
                          <a:ea typeface="+mn-ea"/>
                          <a:cs typeface="+mn-cs"/>
                        </a:rPr>
                        <a:t>Ley 2/2007</a:t>
                      </a:r>
                      <a:endParaRPr lang="es-ES_tradnl" sz="1600" dirty="0">
                        <a:solidFill>
                          <a:srgbClr val="0000CC"/>
                        </a:solidFill>
                        <a:latin typeface="Calibri"/>
                        <a:ea typeface="Calibri"/>
                        <a:cs typeface="Times New Roman"/>
                      </a:endParaRPr>
                    </a:p>
                  </a:txBody>
                  <a:tcPr marL="37663" marR="37663" marT="40802" marB="40802">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792088">
                <a:tc vMerge="1">
                  <a:txBody>
                    <a:bodyPr/>
                    <a:lstStyle/>
                    <a:p>
                      <a:endParaRPr lang="es-ES_tradnl"/>
                    </a:p>
                  </a:txBody>
                  <a:tcPr/>
                </a:tc>
                <a:tc>
                  <a:txBody>
                    <a:bodyPr/>
                    <a:lstStyle/>
                    <a:p>
                      <a:pPr marL="342900" marR="0" indent="-342900" algn="l" defTabSz="914400" rtl="0" eaLnBrk="1" fontAlgn="auto" latinLnBrk="0" hangingPunct="1">
                        <a:lnSpc>
                          <a:spcPct val="115000"/>
                        </a:lnSpc>
                        <a:spcBef>
                          <a:spcPts val="0"/>
                        </a:spcBef>
                        <a:spcAft>
                          <a:spcPts val="1000"/>
                        </a:spcAft>
                        <a:buClrTx/>
                        <a:buSzTx/>
                        <a:buFont typeface="Wingdings" pitchFamily="2" charset="2"/>
                        <a:buChar char="§"/>
                        <a:tabLst/>
                        <a:defRPr/>
                      </a:pPr>
                      <a:r>
                        <a:rPr lang="es-ES_tradnl" sz="1600" b="1" dirty="0" smtClean="0">
                          <a:solidFill>
                            <a:srgbClr val="FF0000"/>
                          </a:solidFill>
                          <a:latin typeface="Arial"/>
                          <a:ea typeface="Times New Roman"/>
                          <a:cs typeface="Times New Roman"/>
                        </a:rPr>
                        <a:t>76 SOCIEDAD CIVIL </a:t>
                      </a:r>
                      <a:r>
                        <a:rPr lang="es-ES_tradnl" sz="1600" b="1" u="sng" dirty="0" smtClean="0">
                          <a:solidFill>
                            <a:srgbClr val="FF0000"/>
                          </a:solidFill>
                          <a:latin typeface="Arial"/>
                          <a:ea typeface="Times New Roman"/>
                          <a:cs typeface="Times New Roman"/>
                        </a:rPr>
                        <a:t>CON</a:t>
                      </a:r>
                      <a:r>
                        <a:rPr lang="es-ES_tradnl" sz="1600" b="1" dirty="0" smtClean="0">
                          <a:solidFill>
                            <a:srgbClr val="FF0000"/>
                          </a:solidFill>
                          <a:latin typeface="Arial"/>
                          <a:ea typeface="Times New Roman"/>
                          <a:cs typeface="Times New Roman"/>
                        </a:rPr>
                        <a:t> OBJETO MERCANTIL   </a:t>
                      </a:r>
                      <a:r>
                        <a:rPr lang="es-ES_tradnl" sz="1600" b="1" kern="1200" baseline="0" dirty="0" smtClean="0">
                          <a:solidFill>
                            <a:srgbClr val="0000CC"/>
                          </a:solidFill>
                          <a:latin typeface="+mn-lt"/>
                          <a:ea typeface="+mn-ea"/>
                          <a:cs typeface="+mn-cs"/>
                        </a:rPr>
                        <a:t>(sujeta a IS)</a:t>
                      </a:r>
                      <a:endParaRPr lang="es-ES_tradnl" sz="1600" dirty="0" smtClean="0">
                        <a:solidFill>
                          <a:srgbClr val="0000CC"/>
                        </a:solidFill>
                        <a:latin typeface="Calibri"/>
                        <a:ea typeface="Calibri"/>
                        <a:cs typeface="Times New Roman"/>
                      </a:endParaRPr>
                    </a:p>
                  </a:txBody>
                  <a:tcPr marL="37663" marR="37663" marT="40802" marB="40802"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377948315"/>
      </p:ext>
    </p:extLst>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43800" y="6400800"/>
            <a:ext cx="2311400" cy="476250"/>
          </a:xfrm>
        </p:spPr>
        <p:txBody>
          <a:bodyPr/>
          <a:lstStyle/>
          <a:p>
            <a:pPr>
              <a:defRPr/>
            </a:pPr>
            <a:fld id="{02B15079-B0BC-462C-97A5-648334910574}" type="slidenum">
              <a:rPr lang="es-ES"/>
              <a:pPr>
                <a:defRPr/>
              </a:pPr>
              <a:t>150</a:t>
            </a:fld>
            <a:endParaRPr lang="es-ES" dirty="0"/>
          </a:p>
        </p:txBody>
      </p:sp>
      <p:sp>
        <p:nvSpPr>
          <p:cNvPr id="56324" name="Text Box 3"/>
          <p:cNvSpPr txBox="1">
            <a:spLocks noChangeArrowheads="1"/>
          </p:cNvSpPr>
          <p:nvPr/>
        </p:nvSpPr>
        <p:spPr bwMode="auto">
          <a:xfrm>
            <a:off x="0" y="4572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smtClean="0">
                <a:solidFill>
                  <a:srgbClr val="000066"/>
                </a:solidFill>
              </a:rPr>
              <a:t>MODIFICACIONES en </a:t>
            </a:r>
            <a:r>
              <a:rPr lang="es-ES" sz="1800" dirty="0" smtClean="0">
                <a:solidFill>
                  <a:srgbClr val="FF0000"/>
                </a:solidFill>
              </a:rPr>
              <a:t>Amortizaciones.  </a:t>
            </a:r>
            <a:r>
              <a:rPr lang="es-ES" sz="1800" u="sng" dirty="0" smtClean="0">
                <a:solidFill>
                  <a:srgbClr val="FF0000"/>
                </a:solidFill>
              </a:rPr>
              <a:t>RESUMEN</a:t>
            </a:r>
            <a:endParaRPr lang="es-ES" sz="1800"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800" dirty="0" smtClean="0">
                <a:solidFill>
                  <a:srgbClr val="FFFF66"/>
                </a:solidFill>
                <a:latin typeface="Arial" pitchFamily="34" charset="0"/>
              </a:rPr>
              <a:t>Arts. 12 y 13 NLIS   </a:t>
            </a:r>
            <a:r>
              <a:rPr lang="es-ES_tradnl" dirty="0" smtClean="0">
                <a:solidFill>
                  <a:srgbClr val="FFFF00"/>
                </a:solidFill>
                <a:effectLst>
                  <a:outerShdw blurRad="38100" dist="38100" dir="2700000" algn="tl">
                    <a:srgbClr val="000000">
                      <a:alpha val="43137"/>
                    </a:srgbClr>
                  </a:outerShdw>
                </a:effectLst>
              </a:rPr>
              <a:t>Desde 1/1/2015</a:t>
            </a:r>
            <a:endParaRPr lang="es-ES_tradnl" u="sng" dirty="0" smtClean="0">
              <a:solidFill>
                <a:srgbClr val="FF0000"/>
              </a:solidFill>
            </a:endParaRPr>
          </a:p>
          <a:p>
            <a:endParaRPr lang="es-ES" sz="3600" dirty="0">
              <a:solidFill>
                <a:srgbClr val="FFFF66"/>
              </a:solidFill>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1833524875"/>
              </p:ext>
            </p:extLst>
          </p:nvPr>
        </p:nvGraphicFramePr>
        <p:xfrm>
          <a:off x="152400" y="914400"/>
          <a:ext cx="9265920" cy="5867400"/>
        </p:xfrm>
        <a:graphic>
          <a:graphicData uri="http://schemas.openxmlformats.org/drawingml/2006/table">
            <a:tbl>
              <a:tblPr firstRow="1" bandRow="1">
                <a:tableStyleId>{7DF18680-E054-41AD-8BC1-D1AEF772440D}</a:tableStyleId>
              </a:tblPr>
              <a:tblGrid>
                <a:gridCol w="2402840">
                  <a:extLst>
                    <a:ext uri="{9D8B030D-6E8A-4147-A177-3AD203B41FA5}">
                      <a16:colId xmlns="" xmlns:a16="http://schemas.microsoft.com/office/drawing/2014/main" val="20000"/>
                    </a:ext>
                  </a:extLst>
                </a:gridCol>
                <a:gridCol w="3007360">
                  <a:extLst>
                    <a:ext uri="{9D8B030D-6E8A-4147-A177-3AD203B41FA5}">
                      <a16:colId xmlns="" xmlns:a16="http://schemas.microsoft.com/office/drawing/2014/main" val="20001"/>
                    </a:ext>
                  </a:extLst>
                </a:gridCol>
                <a:gridCol w="3855720">
                  <a:extLst>
                    <a:ext uri="{9D8B030D-6E8A-4147-A177-3AD203B41FA5}">
                      <a16:colId xmlns="" xmlns:a16="http://schemas.microsoft.com/office/drawing/2014/main" val="20002"/>
                    </a:ext>
                  </a:extLst>
                </a:gridCol>
              </a:tblGrid>
              <a:tr h="381000">
                <a:tc gridSpan="3">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000" b="1" baseline="0" dirty="0" smtClean="0">
                          <a:solidFill>
                            <a:srgbClr val="FFFF99"/>
                          </a:solidFill>
                        </a:rPr>
                        <a:t>AMORTIZACIONES (Art.  12 LIS)            </a:t>
                      </a:r>
                      <a:r>
                        <a:rPr lang="es-ES_tradnl" sz="2000" b="1" baseline="0" dirty="0" smtClean="0">
                          <a:solidFill>
                            <a:srgbClr val="FFFF00"/>
                          </a:solidFill>
                        </a:rPr>
                        <a:t>Novedades desde 2015</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50292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Nuevas Tablas</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2">
                  <a:txBody>
                    <a:bodyPr/>
                    <a:lstStyle/>
                    <a:p>
                      <a:pPr marL="342900" indent="-342900">
                        <a:buFont typeface="Wingdings" pitchFamily="2" charset="2"/>
                        <a:buChar char="v"/>
                      </a:pPr>
                      <a:r>
                        <a:rPr lang="es-ES_tradnl" b="1" dirty="0" smtClean="0">
                          <a:solidFill>
                            <a:srgbClr val="000066"/>
                          </a:solidFill>
                        </a:rPr>
                        <a:t>Se simplifican</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hMerge="1">
                  <a:txBody>
                    <a:bodyPr/>
                    <a:lstStyle/>
                    <a:p>
                      <a:endParaRPr lang="es-ES_tradnl"/>
                    </a:p>
                  </a:txBody>
                  <a:tcPr/>
                </a:tc>
                <a:extLst>
                  <a:ext uri="{0D108BD9-81ED-4DB2-BD59-A6C34878D82A}">
                    <a16:rowId xmlns="" xmlns:a16="http://schemas.microsoft.com/office/drawing/2014/main" val="10001"/>
                  </a:ext>
                </a:extLst>
              </a:tr>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Libertad para IM de Escaso Valor</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gridSpan="2">
                  <a:txBody>
                    <a:bodyPr/>
                    <a:lstStyle/>
                    <a:p>
                      <a:pPr marL="342900" indent="-342900">
                        <a:buFont typeface="Wingdings" pitchFamily="2" charset="2"/>
                        <a:buChar char="v"/>
                      </a:pPr>
                      <a:r>
                        <a:rPr lang="es-ES_tradnl" b="1" dirty="0" smtClean="0">
                          <a:solidFill>
                            <a:srgbClr val="000066"/>
                          </a:solidFill>
                        </a:rPr>
                        <a:t>IM Nuevos: Valor unitario </a:t>
                      </a:r>
                      <a:r>
                        <a:rPr lang="es-ES_tradnl" b="1" dirty="0" smtClean="0">
                          <a:solidFill>
                            <a:srgbClr val="FF0000"/>
                          </a:solidFill>
                        </a:rPr>
                        <a:t>≤ 300 € </a:t>
                      </a:r>
                      <a:r>
                        <a:rPr lang="es-ES_tradnl" b="1" dirty="0" smtClean="0">
                          <a:solidFill>
                            <a:srgbClr val="000066"/>
                          </a:solidFill>
                        </a:rPr>
                        <a:t>(Límite anual:</a:t>
                      </a:r>
                      <a:r>
                        <a:rPr lang="es-ES_tradnl" b="1" baseline="0" dirty="0" smtClean="0">
                          <a:solidFill>
                            <a:srgbClr val="000066"/>
                          </a:solidFill>
                        </a:rPr>
                        <a:t> </a:t>
                      </a:r>
                      <a:r>
                        <a:rPr lang="es-ES_tradnl" b="1" baseline="0" dirty="0" smtClean="0">
                          <a:solidFill>
                            <a:srgbClr val="FF0000"/>
                          </a:solidFill>
                        </a:rPr>
                        <a:t>25.000 €</a:t>
                      </a:r>
                      <a:r>
                        <a:rPr lang="es-ES_tradnl" b="1" baseline="0" dirty="0" smtClean="0">
                          <a:solidFill>
                            <a:srgbClr val="000066"/>
                          </a:solidFill>
                        </a:rPr>
                        <a:t>)</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2"/>
                  </a:ext>
                </a:extLst>
              </a:tr>
              <a:tr h="381000">
                <a:tc gridSpan="3">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2"/>
                        <a:tabLst/>
                        <a:defRPr/>
                      </a:pPr>
                      <a:r>
                        <a:rPr lang="es-ES_tradnl" sz="2000" b="1" baseline="0" dirty="0" smtClean="0">
                          <a:solidFill>
                            <a:srgbClr val="FFFF99"/>
                          </a:solidFill>
                        </a:rPr>
                        <a:t>INMOVILIZADO INTANGIBLE  (12.2 y 13.3 LIS)       </a:t>
                      </a:r>
                      <a:r>
                        <a:rPr lang="es-ES_tradnl" sz="2000" b="1" baseline="0" dirty="0" smtClean="0">
                          <a:solidFill>
                            <a:srgbClr val="FFFF00"/>
                          </a:solidFill>
                        </a:rPr>
                        <a:t>Novedades 2015/2016</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3"/>
                  </a:ext>
                </a:extLst>
              </a:tr>
              <a:tr h="5181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I. Intangible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FFFF00"/>
                          </a:solidFill>
                          <a:effectLst>
                            <a:outerShdw blurRad="38100" dist="38100" dir="2700000" algn="tl">
                              <a:srgbClr val="000000">
                                <a:alpha val="43137"/>
                              </a:srgbClr>
                            </a:outerShdw>
                          </a:effectLst>
                        </a:rPr>
                        <a:t>V.U. Definida</a:t>
                      </a: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2">
                  <a:txBody>
                    <a:bodyPr/>
                    <a:lstStyle/>
                    <a:p>
                      <a:pPr marL="342900" indent="-342900">
                        <a:buFont typeface="Wingdings" pitchFamily="2" charset="2"/>
                        <a:buChar char="v"/>
                      </a:pPr>
                      <a:r>
                        <a:rPr lang="es-ES_tradnl" sz="1800" b="1" dirty="0" smtClean="0">
                          <a:solidFill>
                            <a:srgbClr val="000066"/>
                          </a:solidFill>
                        </a:rPr>
                        <a:t>Inmovilizado Intangible con vida útil </a:t>
                      </a:r>
                      <a:r>
                        <a:rPr lang="es-ES_tradnl" sz="1800" b="1" u="sng" dirty="0" smtClean="0">
                          <a:solidFill>
                            <a:srgbClr val="FF0000"/>
                          </a:solidFill>
                          <a:effectLst/>
                        </a:rPr>
                        <a:t>definida</a:t>
                      </a:r>
                      <a:r>
                        <a:rPr lang="es-ES_tradnl" sz="1800" b="1" dirty="0" smtClean="0">
                          <a:solidFill>
                            <a:srgbClr val="000066"/>
                          </a:solidFill>
                        </a:rPr>
                        <a:t> se amortizará atendiendo a la </a:t>
                      </a:r>
                      <a:r>
                        <a:rPr lang="es-ES_tradnl" sz="1800" b="1" u="sng" dirty="0" smtClean="0">
                          <a:solidFill>
                            <a:srgbClr val="000066"/>
                          </a:solidFill>
                        </a:rPr>
                        <a:t>duración</a:t>
                      </a:r>
                      <a:r>
                        <a:rPr lang="es-ES_tradnl" sz="1800" b="1" dirty="0" smtClean="0">
                          <a:solidFill>
                            <a:srgbClr val="000066"/>
                          </a:solidFill>
                        </a:rPr>
                        <a:t> de la misma.</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hMerge="1">
                  <a:txBody>
                    <a:bodyPr/>
                    <a:lstStyle/>
                    <a:p>
                      <a:endParaRPr lang="es-ES_tradnl"/>
                    </a:p>
                  </a:txBody>
                  <a:tcPr/>
                </a:tc>
                <a:extLst>
                  <a:ext uri="{0D108BD9-81ED-4DB2-BD59-A6C34878D82A}">
                    <a16:rowId xmlns="" xmlns:a16="http://schemas.microsoft.com/office/drawing/2014/main" val="10004"/>
                  </a:ext>
                </a:extLst>
              </a:tr>
              <a:tr h="868680">
                <a:tc row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I. Intangible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FFFF00"/>
                          </a:solidFill>
                          <a:effectLst>
                            <a:outerShdw blurRad="38100" dist="38100" dir="2700000" algn="tl">
                              <a:srgbClr val="000000">
                                <a:alpha val="43137"/>
                              </a:srgbClr>
                            </a:outerShdw>
                          </a:effectLst>
                        </a:rPr>
                        <a:t>V.U. No definida</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chemeClr val="tx1"/>
                          </a:solidFill>
                        </a:rPr>
                        <a:t>Fondo de Comercio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gridSpan="2">
                  <a:txBody>
                    <a:bodyPr/>
                    <a:lstStyle/>
                    <a:p>
                      <a:pPr marL="342900" indent="-342900">
                        <a:buFont typeface="Wingdings" pitchFamily="2" charset="2"/>
                        <a:buChar char="v"/>
                      </a:pPr>
                      <a:r>
                        <a:rPr lang="es-ES_tradnl" sz="1800" b="1" dirty="0" smtClean="0">
                          <a:solidFill>
                            <a:srgbClr val="000066"/>
                          </a:solidFill>
                        </a:rPr>
                        <a:t>Inmovilizado Intangible con vida útil </a:t>
                      </a:r>
                      <a:r>
                        <a:rPr lang="es-ES_tradnl" sz="1800" b="1" u="sng" dirty="0" smtClean="0">
                          <a:solidFill>
                            <a:srgbClr val="FF0000"/>
                          </a:solidFill>
                        </a:rPr>
                        <a:t>no definida</a:t>
                      </a:r>
                      <a:r>
                        <a:rPr lang="es-ES_tradnl" sz="1800" b="1" dirty="0" smtClean="0">
                          <a:solidFill>
                            <a:srgbClr val="000066"/>
                          </a:solidFill>
                        </a:rPr>
                        <a:t> </a:t>
                      </a:r>
                    </a:p>
                    <a:p>
                      <a:pPr marL="342900" indent="-342900">
                        <a:buFont typeface="Wingdings" pitchFamily="2" charset="2"/>
                        <a:buChar char="v"/>
                      </a:pPr>
                      <a:r>
                        <a:rPr lang="es-ES_tradnl" sz="1800" b="1" dirty="0" smtClean="0">
                          <a:solidFill>
                            <a:srgbClr val="000066"/>
                          </a:solidFill>
                        </a:rPr>
                        <a:t> Y el </a:t>
                      </a:r>
                      <a:r>
                        <a:rPr lang="es-ES_tradnl" sz="1800" b="1" u="sng" dirty="0" smtClean="0">
                          <a:solidFill>
                            <a:srgbClr val="0000FF"/>
                          </a:solidFill>
                        </a:rPr>
                        <a:t>Fondo</a:t>
                      </a:r>
                      <a:r>
                        <a:rPr lang="es-ES_tradnl" sz="1800" b="1" u="sng" baseline="0" dirty="0" smtClean="0">
                          <a:solidFill>
                            <a:srgbClr val="0000FF"/>
                          </a:solidFill>
                        </a:rPr>
                        <a:t> de Comercio </a:t>
                      </a:r>
                    </a:p>
                    <a:p>
                      <a:pPr marL="342900" indent="-342900">
                        <a:buFont typeface="Wingdings" pitchFamily="2" charset="2"/>
                        <a:buChar char="Ø"/>
                      </a:pPr>
                      <a:r>
                        <a:rPr lang="es-ES_tradnl" sz="1800" b="1" dirty="0" smtClean="0">
                          <a:solidFill>
                            <a:srgbClr val="000066"/>
                          </a:solidFill>
                        </a:rPr>
                        <a:t>Será deducible </a:t>
                      </a:r>
                      <a:r>
                        <a:rPr lang="es-ES_tradnl" sz="1800" b="1" dirty="0" smtClean="0">
                          <a:solidFill>
                            <a:srgbClr val="FF0000"/>
                          </a:solidFill>
                        </a:rPr>
                        <a:t>el Precio de Adquisición</a:t>
                      </a:r>
                    </a:p>
                    <a:p>
                      <a:pPr marL="342900" indent="-342900">
                        <a:buFont typeface="Wingdings" pitchFamily="2" charset="2"/>
                        <a:buChar char="Ø"/>
                      </a:pPr>
                      <a:r>
                        <a:rPr lang="es-ES_tradnl" sz="1800" b="1" dirty="0" smtClean="0">
                          <a:solidFill>
                            <a:srgbClr val="000066"/>
                          </a:solidFill>
                        </a:rPr>
                        <a:t>Límite anual máximo: </a:t>
                      </a:r>
                      <a:r>
                        <a:rPr lang="es-ES_tradnl" sz="1800" b="1" dirty="0" smtClean="0">
                          <a:solidFill>
                            <a:srgbClr val="FF0000"/>
                          </a:solidFill>
                        </a:rPr>
                        <a:t>5% (a partir de 2016)</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5"/>
                  </a:ext>
                </a:extLst>
              </a:tr>
              <a:tr h="792480">
                <a:tc vMerge="1">
                  <a:txBody>
                    <a:bodyPr/>
                    <a:lstStyle/>
                    <a:p>
                      <a:endParaRPr lang="es-ES_tradnl"/>
                    </a:p>
                  </a:txBody>
                  <a:tcPr/>
                </a:tc>
                <a:tc gridSpan="2">
                  <a:txBody>
                    <a:bodyPr/>
                    <a:lstStyle/>
                    <a:p>
                      <a:pPr marL="342900" indent="-342900">
                        <a:buFont typeface="Wingdings" pitchFamily="2" charset="2"/>
                        <a:buChar char="Ø"/>
                      </a:pPr>
                      <a:r>
                        <a:rPr lang="es-ES_tradnl" sz="1800" b="1" u="none" dirty="0" smtClean="0">
                          <a:solidFill>
                            <a:srgbClr val="000066"/>
                          </a:solidFill>
                        </a:rPr>
                        <a:t>En </a:t>
                      </a:r>
                      <a:r>
                        <a:rPr lang="es-ES_tradnl" sz="1800" b="1" u="none" dirty="0" smtClean="0">
                          <a:solidFill>
                            <a:srgbClr val="FF0000"/>
                          </a:solidFill>
                        </a:rPr>
                        <a:t>2015</a:t>
                      </a:r>
                      <a:r>
                        <a:rPr lang="es-ES_tradnl" sz="1800" b="1" u="none" dirty="0" smtClean="0">
                          <a:solidFill>
                            <a:srgbClr val="000066"/>
                          </a:solidFill>
                        </a:rPr>
                        <a:t>: deducible aunque no esté contabilizado.</a:t>
                      </a:r>
                    </a:p>
                    <a:p>
                      <a:pPr marL="342900" indent="-342900">
                        <a:buFont typeface="Wingdings" pitchFamily="2" charset="2"/>
                        <a:buChar char="Ø"/>
                      </a:pPr>
                      <a:r>
                        <a:rPr lang="es-ES_tradnl" sz="1800" b="1" u="sng" dirty="0" smtClean="0">
                          <a:solidFill>
                            <a:srgbClr val="FF0000"/>
                          </a:solidFill>
                        </a:rPr>
                        <a:t>Desde</a:t>
                      </a:r>
                      <a:r>
                        <a:rPr lang="es-ES_tradnl" sz="1800" b="1" u="none" dirty="0" smtClean="0">
                          <a:solidFill>
                            <a:srgbClr val="000066"/>
                          </a:solidFill>
                        </a:rPr>
                        <a:t> </a:t>
                      </a:r>
                      <a:r>
                        <a:rPr lang="es-ES_tradnl" sz="1800" b="1" u="sng" dirty="0" smtClean="0">
                          <a:solidFill>
                            <a:srgbClr val="FF0000"/>
                          </a:solidFill>
                        </a:rPr>
                        <a:t>2016</a:t>
                      </a:r>
                      <a:r>
                        <a:rPr lang="es-ES_tradnl" sz="1800" b="1" u="none" dirty="0" smtClean="0">
                          <a:solidFill>
                            <a:srgbClr val="000066"/>
                          </a:solidFill>
                        </a:rPr>
                        <a:t>: se exige </a:t>
                      </a:r>
                      <a:r>
                        <a:rPr lang="es-ES_tradnl" sz="1800" b="1" u="sng" dirty="0" smtClean="0">
                          <a:solidFill>
                            <a:srgbClr val="000066"/>
                          </a:solidFill>
                        </a:rPr>
                        <a:t>contabilización</a:t>
                      </a:r>
                      <a:r>
                        <a:rPr lang="es-ES_tradnl" sz="1800" b="1" u="none" dirty="0" smtClean="0">
                          <a:solidFill>
                            <a:srgbClr val="000066"/>
                          </a:solidFill>
                        </a:rPr>
                        <a:t> para que sea deducible.</a:t>
                      </a:r>
                    </a:p>
                    <a:p>
                      <a:pPr marL="342900" indent="-342900">
                        <a:buFont typeface="Wingdings" pitchFamily="2" charset="2"/>
                        <a:buChar char="v"/>
                      </a:pPr>
                      <a:r>
                        <a:rPr lang="es-ES_tradnl" sz="1800" b="1" i="1" u="none" dirty="0" smtClean="0">
                          <a:solidFill>
                            <a:srgbClr val="FF0066"/>
                          </a:solidFill>
                        </a:rPr>
                        <a:t>En 2016 se deroga el art. 13.3 LIS </a:t>
                      </a:r>
                      <a:endParaRPr lang="es-ES_tradnl" b="1" i="1" u="none" dirty="0">
                        <a:solidFill>
                          <a:srgbClr val="FF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hMerge="1">
                  <a:txBody>
                    <a:bodyPr/>
                    <a:lstStyle/>
                    <a:p>
                      <a:endParaRPr lang="es-ES_tradnl"/>
                    </a:p>
                  </a:txBody>
                  <a:tcPr/>
                </a:tc>
                <a:extLst>
                  <a:ext uri="{0D108BD9-81ED-4DB2-BD59-A6C34878D82A}">
                    <a16:rowId xmlns="" xmlns:a16="http://schemas.microsoft.com/office/drawing/2014/main" val="10006"/>
                  </a:ext>
                </a:extLst>
              </a:tr>
              <a:tr h="777240">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66"/>
                          </a:solidFill>
                        </a:rPr>
                        <a:t>Límite anual máximo: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66"/>
                          </a:solidFill>
                        </a:rPr>
                        <a:t>Para </a:t>
                      </a:r>
                      <a:r>
                        <a:rPr lang="es-ES_tradnl" sz="1800" b="1" u="sng" dirty="0" smtClean="0">
                          <a:solidFill>
                            <a:srgbClr val="FF0000"/>
                          </a:solidFill>
                        </a:rPr>
                        <a:t>2015  </a:t>
                      </a:r>
                      <a:endParaRPr lang="es-ES_tradnl" b="1" u="sng"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indent="-342900">
                        <a:buFont typeface="Wingdings" pitchFamily="2" charset="2"/>
                        <a:buChar char="§"/>
                      </a:pPr>
                      <a:r>
                        <a:rPr lang="es-ES_tradnl" b="1" dirty="0" smtClean="0">
                          <a:solidFill>
                            <a:srgbClr val="0000FF"/>
                          </a:solidFill>
                        </a:rPr>
                        <a:t>II con Vida indefinida: </a:t>
                      </a:r>
                      <a:r>
                        <a:rPr lang="es-ES_tradnl" b="1" dirty="0" smtClean="0">
                          <a:solidFill>
                            <a:srgbClr val="FF0000"/>
                          </a:solidFill>
                        </a:rPr>
                        <a:t>2%</a:t>
                      </a:r>
                    </a:p>
                    <a:p>
                      <a:pPr marL="342900" indent="-342900">
                        <a:buFont typeface="Wingdings" pitchFamily="2" charset="2"/>
                        <a:buChar char="§"/>
                      </a:pPr>
                      <a:r>
                        <a:rPr lang="es-ES_tradnl" b="1" dirty="0" smtClean="0">
                          <a:solidFill>
                            <a:srgbClr val="0000FF"/>
                          </a:solidFill>
                        </a:rPr>
                        <a:t>Fondo de Comercio:</a:t>
                      </a:r>
                      <a:r>
                        <a:rPr lang="es-ES_tradnl" b="1" baseline="0" dirty="0" smtClean="0">
                          <a:solidFill>
                            <a:srgbClr val="0000FF"/>
                          </a:solidFill>
                        </a:rPr>
                        <a:t> </a:t>
                      </a:r>
                      <a:r>
                        <a:rPr lang="es-ES_tradnl" b="1" baseline="0" dirty="0" smtClean="0">
                          <a:solidFill>
                            <a:srgbClr val="FF0000"/>
                          </a:solidFill>
                        </a:rPr>
                        <a:t>1%   </a:t>
                      </a:r>
                    </a:p>
                    <a:p>
                      <a:pPr marL="342900" indent="-342900">
                        <a:buFont typeface="Wingdings" pitchFamily="2" charset="2"/>
                        <a:buChar char="Ø"/>
                      </a:pPr>
                      <a:r>
                        <a:rPr lang="es-ES_tradnl" b="1" baseline="0" dirty="0" smtClean="0">
                          <a:solidFill>
                            <a:srgbClr val="FF0000"/>
                          </a:solidFill>
                        </a:rPr>
                        <a:t> DT 34ª NLIS (año 2015)     </a:t>
                      </a:r>
                      <a:endParaRPr lang="es-ES_tradnl"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7"/>
                  </a:ext>
                </a:extLst>
              </a:tr>
            </a:tbl>
          </a:graphicData>
        </a:graphic>
      </p:graphicFrame>
      <p:sp>
        <p:nvSpPr>
          <p:cNvPr id="7" name="6 Flecha derecha"/>
          <p:cNvSpPr/>
          <p:nvPr/>
        </p:nvSpPr>
        <p:spPr bwMode="auto">
          <a:xfrm>
            <a:off x="4419600" y="6172200"/>
            <a:ext cx="978408" cy="611386"/>
          </a:xfrm>
          <a:prstGeom prst="rightArrow">
            <a:avLst/>
          </a:prstGeom>
          <a:solidFill>
            <a:srgbClr val="FF0000"/>
          </a:solidFill>
          <a:ln w="9525"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es-ES_tradnl" sz="1400" b="1" i="0" u="none" strike="noStrike" cap="none" normalizeH="0" baseline="0" dirty="0" smtClean="0">
                <a:ln>
                  <a:noFill/>
                </a:ln>
                <a:solidFill>
                  <a:schemeClr val="tx1"/>
                </a:solidFill>
                <a:effectLst/>
                <a:latin typeface="Verdana" pitchFamily="34" charset="0"/>
              </a:rPr>
              <a:t>2015</a:t>
            </a:r>
          </a:p>
        </p:txBody>
      </p:sp>
    </p:spTree>
    <p:extLst>
      <p:ext uri="{BB962C8B-B14F-4D97-AF65-F5344CB8AC3E}">
        <p14:creationId xmlns="" xmlns:p14="http://schemas.microsoft.com/office/powerpoint/2010/main" val="2654082758"/>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151</a:t>
            </a:fld>
            <a:endParaRPr lang="es-ES" dirty="0"/>
          </a:p>
        </p:txBody>
      </p:sp>
      <p:sp>
        <p:nvSpPr>
          <p:cNvPr id="64515" name="Oval 2"/>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64516"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dirty="0" smtClean="0">
                <a:solidFill>
                  <a:srgbClr val="FFFF66"/>
                </a:solidFill>
                <a:latin typeface="Arial" pitchFamily="34" charset="0"/>
              </a:rPr>
              <a:t>DT 34ª NLIS: Medidas sólo para 2015</a:t>
            </a:r>
            <a:r>
              <a:rPr lang="es-ES_tradnl" sz="2400" dirty="0" smtClean="0">
                <a:solidFill>
                  <a:srgbClr val="FFFF66"/>
                </a:solidFill>
                <a:latin typeface="Arial" pitchFamily="34" charset="0"/>
              </a:rPr>
              <a:t> </a:t>
            </a:r>
            <a:endParaRPr lang="es-ES" sz="2400" dirty="0">
              <a:solidFill>
                <a:srgbClr val="FFFF66"/>
              </a:solidFill>
              <a:latin typeface="Arial" pitchFamily="34" charset="0"/>
            </a:endParaRPr>
          </a:p>
        </p:txBody>
      </p:sp>
      <p:sp>
        <p:nvSpPr>
          <p:cNvPr id="64517" name="Text Box 3"/>
          <p:cNvSpPr txBox="1">
            <a:spLocks noChangeArrowheads="1"/>
          </p:cNvSpPr>
          <p:nvPr/>
        </p:nvSpPr>
        <p:spPr bwMode="auto">
          <a:xfrm>
            <a:off x="0" y="762000"/>
            <a:ext cx="9906000" cy="5455340"/>
          </a:xfrm>
          <a:prstGeom prst="rect">
            <a:avLst/>
          </a:prstGeom>
          <a:solidFill>
            <a:srgbClr val="CCFFFF"/>
          </a:solidFill>
          <a:ln w="9525">
            <a:noFill/>
            <a:miter lim="800000"/>
            <a:headEnd/>
            <a:tailEnd/>
          </a:ln>
        </p:spPr>
        <p:txBody>
          <a:bodyPr>
            <a:spAutoFit/>
          </a:bodyPr>
          <a:lstStyle/>
          <a:p>
            <a:pPr algn="ctr">
              <a:spcBef>
                <a:spcPct val="50000"/>
              </a:spcBef>
            </a:pPr>
            <a:r>
              <a:rPr lang="es-ES" sz="4800" dirty="0" smtClean="0">
                <a:solidFill>
                  <a:srgbClr val="FF0000"/>
                </a:solidFill>
              </a:rPr>
              <a:t>AMORTIZACIONES</a:t>
            </a:r>
            <a:endParaRPr lang="es-ES" sz="800" u="sng" dirty="0" smtClean="0">
              <a:solidFill>
                <a:srgbClr val="000066"/>
              </a:solidFill>
            </a:endParaRPr>
          </a:p>
          <a:p>
            <a:pPr algn="ctr">
              <a:spcBef>
                <a:spcPct val="50000"/>
              </a:spcBef>
            </a:pPr>
            <a:r>
              <a:rPr lang="es-ES" sz="5400" u="sng" dirty="0" smtClean="0">
                <a:solidFill>
                  <a:srgbClr val="000066"/>
                </a:solidFill>
              </a:rPr>
              <a:t>DESAPARECEN LAS MEDIDAS TEMPORALES</a:t>
            </a:r>
            <a:endParaRPr lang="es-ES" sz="5400" dirty="0" smtClean="0">
              <a:solidFill>
                <a:srgbClr val="FF0000"/>
              </a:solidFill>
            </a:endParaRPr>
          </a:p>
          <a:p>
            <a:pPr algn="ctr">
              <a:spcBef>
                <a:spcPct val="50000"/>
              </a:spcBef>
            </a:pPr>
            <a:r>
              <a:rPr lang="es-ES" sz="3600" u="sng" dirty="0" smtClean="0">
                <a:solidFill>
                  <a:srgbClr val="FF0000"/>
                </a:solidFill>
              </a:rPr>
              <a:t>Del 2015</a:t>
            </a:r>
          </a:p>
          <a:p>
            <a:pPr algn="ctr">
              <a:spcBef>
                <a:spcPct val="50000"/>
              </a:spcBef>
            </a:pPr>
            <a:endParaRPr lang="es-ES" sz="1100" u="sng" dirty="0" smtClean="0">
              <a:solidFill>
                <a:srgbClr val="000066"/>
              </a:solidFill>
            </a:endParaRPr>
          </a:p>
          <a:p>
            <a:pPr marL="742950" indent="-742950">
              <a:spcBef>
                <a:spcPct val="50000"/>
              </a:spcBef>
              <a:buFont typeface="Wingdings" pitchFamily="2" charset="2"/>
              <a:buChar char="v"/>
            </a:pPr>
            <a:r>
              <a:rPr lang="es-ES" dirty="0" smtClean="0">
                <a:solidFill>
                  <a:srgbClr val="FF0000"/>
                </a:solidFill>
              </a:rPr>
              <a:t>La DT 34ª Nueva LIS establece  especialidades para el 2015</a:t>
            </a:r>
          </a:p>
          <a:p>
            <a:pPr marL="742950" indent="-742950">
              <a:spcBef>
                <a:spcPct val="50000"/>
              </a:spcBef>
              <a:buFont typeface="Wingdings" pitchFamily="2" charset="2"/>
              <a:buChar char="v"/>
            </a:pPr>
            <a:endParaRPr lang="es-ES" sz="1000" dirty="0" smtClean="0">
              <a:solidFill>
                <a:srgbClr val="FF0000"/>
              </a:solidFill>
            </a:endParaRPr>
          </a:p>
          <a:p>
            <a:pPr marL="742950" indent="-742950">
              <a:spcBef>
                <a:spcPct val="50000"/>
              </a:spcBef>
              <a:buFont typeface="Wingdings" pitchFamily="2" charset="2"/>
              <a:buChar char="v"/>
            </a:pPr>
            <a:r>
              <a:rPr lang="es-ES_tradnl" dirty="0" smtClean="0">
                <a:solidFill>
                  <a:srgbClr val="0000FF"/>
                </a:solidFill>
                <a:latin typeface="Arial" pitchFamily="34" charset="0"/>
              </a:rPr>
              <a:t>El Art. 2 Ley 16/2013</a:t>
            </a:r>
            <a:r>
              <a:rPr lang="es-ES_tradnl" dirty="0" smtClean="0">
                <a:solidFill>
                  <a:srgbClr val="000066"/>
                </a:solidFill>
                <a:latin typeface="Arial" pitchFamily="34" charset="0"/>
              </a:rPr>
              <a:t>: Modificó el  TRLIS para </a:t>
            </a:r>
            <a:r>
              <a:rPr lang="es-ES" dirty="0" smtClean="0">
                <a:solidFill>
                  <a:srgbClr val="000066"/>
                </a:solidFill>
              </a:rPr>
              <a:t> </a:t>
            </a:r>
            <a:r>
              <a:rPr lang="es-ES" dirty="0" smtClean="0">
                <a:solidFill>
                  <a:srgbClr val="0000FF"/>
                </a:solidFill>
              </a:rPr>
              <a:t>2014 y 2015</a:t>
            </a:r>
            <a:r>
              <a:rPr lang="es-ES" dirty="0" smtClean="0">
                <a:solidFill>
                  <a:srgbClr val="000066"/>
                </a:solidFill>
              </a:rPr>
              <a:t>, ya estableció varias de las medidas para el 2015.</a:t>
            </a:r>
            <a:endParaRPr lang="es-ES" sz="3600" u="sng" dirty="0">
              <a:solidFill>
                <a:srgbClr val="000066"/>
              </a:solidFill>
            </a:endParaRP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24768" y="6357958"/>
            <a:ext cx="2311400" cy="476250"/>
          </a:xfrm>
        </p:spPr>
        <p:txBody>
          <a:bodyPr/>
          <a:lstStyle/>
          <a:p>
            <a:pPr>
              <a:defRPr/>
            </a:pPr>
            <a:fld id="{75DE4F27-0F59-4BE8-B281-66C824774291}" type="slidenum">
              <a:rPr lang="es-ES"/>
              <a:pPr>
                <a:defRPr/>
              </a:pPr>
              <a:t>152</a:t>
            </a:fld>
            <a:endParaRPr lang="es-ES" dirty="0"/>
          </a:p>
        </p:txBody>
      </p:sp>
      <p:sp>
        <p:nvSpPr>
          <p:cNvPr id="64515" name="Oval 2"/>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64516"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dirty="0" smtClean="0">
                <a:solidFill>
                  <a:srgbClr val="FFFF66"/>
                </a:solidFill>
                <a:latin typeface="Arial" pitchFamily="34" charset="0"/>
              </a:rPr>
              <a:t>DT 34ª NLIS: Medidas sólo para 2015</a:t>
            </a:r>
            <a:endParaRPr lang="es-ES" sz="3200" dirty="0">
              <a:solidFill>
                <a:srgbClr val="FFFF66"/>
              </a:solidFill>
              <a:latin typeface="Arial" pitchFamily="34" charset="0"/>
            </a:endParaRPr>
          </a:p>
        </p:txBody>
      </p:sp>
      <p:sp>
        <p:nvSpPr>
          <p:cNvPr id="64517" name="Text Box 3"/>
          <p:cNvSpPr txBox="1">
            <a:spLocks noChangeArrowheads="1"/>
          </p:cNvSpPr>
          <p:nvPr/>
        </p:nvSpPr>
        <p:spPr bwMode="auto">
          <a:xfrm>
            <a:off x="0" y="81909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FF0000"/>
                </a:solidFill>
              </a:rPr>
              <a:t>RESUMEN</a:t>
            </a:r>
            <a:r>
              <a:rPr lang="es-ES" dirty="0" smtClean="0">
                <a:solidFill>
                  <a:srgbClr val="FF0000"/>
                </a:solidFill>
              </a:rPr>
              <a:t>  </a:t>
            </a:r>
            <a:r>
              <a:rPr lang="es-ES" dirty="0" smtClean="0">
                <a:solidFill>
                  <a:srgbClr val="000066"/>
                </a:solidFill>
              </a:rPr>
              <a:t>Nueva LIS: </a:t>
            </a:r>
            <a:r>
              <a:rPr lang="es-ES" u="sng" dirty="0" smtClean="0">
                <a:solidFill>
                  <a:srgbClr val="FF0000"/>
                </a:solidFill>
              </a:rPr>
              <a:t>Especialidades sólo para 2015</a:t>
            </a:r>
            <a:endParaRPr lang="es-ES" u="sng" dirty="0">
              <a:solidFill>
                <a:srgbClr val="FF0000"/>
              </a:solidFill>
            </a:endParaRPr>
          </a:p>
        </p:txBody>
      </p:sp>
      <p:graphicFrame>
        <p:nvGraphicFramePr>
          <p:cNvPr id="7" name="6 Tabla"/>
          <p:cNvGraphicFramePr>
            <a:graphicFrameLocks noGrp="1"/>
          </p:cNvGraphicFramePr>
          <p:nvPr/>
        </p:nvGraphicFramePr>
        <p:xfrm>
          <a:off x="152400" y="2590800"/>
          <a:ext cx="9601200" cy="3657600"/>
        </p:xfrm>
        <a:graphic>
          <a:graphicData uri="http://schemas.openxmlformats.org/drawingml/2006/table">
            <a:tbl>
              <a:tblPr firstRow="1" bandRow="1">
                <a:tableStyleId>{5C22544A-7EE6-4342-B048-85BDC9FD1C3A}</a:tableStyleId>
              </a:tblPr>
              <a:tblGrid>
                <a:gridCol w="7543800">
                  <a:extLst>
                    <a:ext uri="{9D8B030D-6E8A-4147-A177-3AD203B41FA5}">
                      <a16:colId xmlns="" xmlns:a16="http://schemas.microsoft.com/office/drawing/2014/main" val="20000"/>
                    </a:ext>
                  </a:extLst>
                </a:gridCol>
                <a:gridCol w="2057400">
                  <a:extLst>
                    <a:ext uri="{9D8B030D-6E8A-4147-A177-3AD203B41FA5}">
                      <a16:colId xmlns="" xmlns:a16="http://schemas.microsoft.com/office/drawing/2014/main" val="20001"/>
                    </a:ext>
                  </a:extLst>
                </a:gridCol>
              </a:tblGrid>
              <a:tr h="457200">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r>
                        <a:rPr lang="es-ES_tradnl" dirty="0" smtClean="0"/>
                        <a:t>Con efectos</a:t>
                      </a:r>
                      <a:r>
                        <a:rPr lang="es-ES_tradnl" baseline="0" dirty="0" smtClean="0"/>
                        <a:t> para</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38200">
                <a:tc>
                  <a:txBody>
                    <a:bodyPr/>
                    <a:lstStyle/>
                    <a:p>
                      <a:r>
                        <a:rPr lang="es-ES_tradnl" sz="1800" b="1" u="none" dirty="0" smtClean="0">
                          <a:solidFill>
                            <a:srgbClr val="000066"/>
                          </a:solidFill>
                          <a:effectLst/>
                        </a:rPr>
                        <a:t>Libertad de amortización pendiente: </a:t>
                      </a:r>
                    </a:p>
                    <a:p>
                      <a:r>
                        <a:rPr lang="es-ES_tradnl" sz="1800" b="1" u="sng" dirty="0" smtClean="0">
                          <a:solidFill>
                            <a:srgbClr val="000066"/>
                          </a:solidFill>
                          <a:effectLst/>
                        </a:rPr>
                        <a:t>Límites (40% ó 20% s/ BI previa; de 2009 a 2010 ó 2011 a 31/3/2012)</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8382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none" dirty="0" smtClean="0">
                          <a:solidFill>
                            <a:srgbClr val="000066"/>
                          </a:solidFill>
                          <a:effectLst/>
                        </a:rPr>
                        <a:t>FC Financiero pendientes:</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none" dirty="0" smtClean="0">
                          <a:solidFill>
                            <a:srgbClr val="000066"/>
                          </a:solidFill>
                          <a:effectLst/>
                        </a:rPr>
                        <a:t> </a:t>
                      </a:r>
                      <a:r>
                        <a:rPr lang="es-ES_tradnl" sz="1800" b="1" u="sng" dirty="0" smtClean="0">
                          <a:solidFill>
                            <a:srgbClr val="000066"/>
                          </a:solidFill>
                          <a:effectLst/>
                        </a:rPr>
                        <a:t>Límites (1%)</a:t>
                      </a:r>
                      <a:endParaRPr lang="es-ES_tradnl" b="1" dirty="0" smtClean="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endParaRPr lang="es-ES_tradnl" b="0"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76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none" dirty="0" smtClean="0">
                          <a:solidFill>
                            <a:srgbClr val="000066"/>
                          </a:solidFill>
                          <a:effectLst/>
                        </a:rPr>
                        <a:t>FC: </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000066"/>
                          </a:solidFill>
                          <a:effectLst/>
                        </a:rPr>
                        <a:t>Límites (1%)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76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none" dirty="0" smtClean="0">
                          <a:solidFill>
                            <a:srgbClr val="000066"/>
                          </a:solidFill>
                          <a:effectLst/>
                        </a:rPr>
                        <a:t>II con vida indefinida: </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000066"/>
                          </a:solidFill>
                          <a:effectLst/>
                        </a:rPr>
                        <a:t>Límites (2%)</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graphicFrame>
        <p:nvGraphicFramePr>
          <p:cNvPr id="8" name="7 Tabla"/>
          <p:cNvGraphicFramePr>
            <a:graphicFrameLocks noGrp="1"/>
          </p:cNvGraphicFramePr>
          <p:nvPr>
            <p:extLst>
              <p:ext uri="{D42A27DB-BD31-4B8C-83A1-F6EECF244321}">
                <p14:modId xmlns="" xmlns:p14="http://schemas.microsoft.com/office/powerpoint/2010/main" val="1893646923"/>
              </p:ext>
            </p:extLst>
          </p:nvPr>
        </p:nvGraphicFramePr>
        <p:xfrm>
          <a:off x="228600" y="1524000"/>
          <a:ext cx="9144000" cy="701040"/>
        </p:xfrm>
        <a:graphic>
          <a:graphicData uri="http://schemas.openxmlformats.org/drawingml/2006/table">
            <a:tbl>
              <a:tblPr firstRow="1" bandRow="1">
                <a:tableStyleId>{5C22544A-7EE6-4342-B048-85BDC9FD1C3A}</a:tableStyleId>
              </a:tblPr>
              <a:tblGrid>
                <a:gridCol w="9144000">
                  <a:extLst>
                    <a:ext uri="{9D8B030D-6E8A-4147-A177-3AD203B41FA5}">
                      <a16:colId xmlns="" xmlns:a16="http://schemas.microsoft.com/office/drawing/2014/main" val="20000"/>
                    </a:ext>
                  </a:extLst>
                </a:gridCol>
              </a:tblGrid>
              <a:tr h="701040">
                <a:tc>
                  <a:txBody>
                    <a:bodyPr/>
                    <a:lstStyle/>
                    <a:p>
                      <a:pPr marL="342900" indent="-342900" algn="ctr">
                        <a:buFont typeface="Wingdings" pitchFamily="2" charset="2"/>
                        <a:buChar char="v"/>
                      </a:pPr>
                      <a:r>
                        <a:rPr lang="es-ES_tradnl" sz="2800" b="1" u="sng" kern="1200" baseline="0" dirty="0" smtClean="0">
                          <a:solidFill>
                            <a:schemeClr val="tx1"/>
                          </a:solidFill>
                          <a:effectLst>
                            <a:outerShdw blurRad="38100" dist="38100" dir="2700000" algn="tl">
                              <a:srgbClr val="000000">
                                <a:alpha val="43137"/>
                              </a:srgbClr>
                            </a:outerShdw>
                          </a:effectLst>
                          <a:latin typeface="+mn-lt"/>
                          <a:ea typeface="+mn-ea"/>
                          <a:cs typeface="+mn-cs"/>
                        </a:rPr>
                        <a:t>DESAPARECEN ESTAS MEDIDAS DESDE 2016:</a:t>
                      </a:r>
                      <a:endParaRPr lang="es-ES_tradnl" sz="2800"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blipFill>
                      <a:blip r:embed="rId3"/>
                      <a:tile tx="0" ty="0" sx="100000" sy="100000" flip="none" algn="tl"/>
                    </a:blip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3 Marcador de número de diapositiva"/>
          <p:cNvSpPr>
            <a:spLocks noGrp="1"/>
          </p:cNvSpPr>
          <p:nvPr>
            <p:ph type="sldNum" sz="quarter" idx="12"/>
          </p:nvPr>
        </p:nvSpPr>
        <p:spPr>
          <a:xfrm>
            <a:off x="7518400" y="6381750"/>
            <a:ext cx="2311400" cy="476250"/>
          </a:xfrm>
        </p:spPr>
        <p:txBody>
          <a:bodyPr/>
          <a:lstStyle/>
          <a:p>
            <a:fld id="{4836AB1B-333D-44FC-B017-C68F3C7E9450}" type="slidenum">
              <a:rPr lang="es-ES_tradnl"/>
              <a:pPr/>
              <a:t>153</a:t>
            </a:fld>
            <a:endParaRPr lang="es-ES_tradnl" dirty="0"/>
          </a:p>
        </p:txBody>
      </p:sp>
      <p:sp>
        <p:nvSpPr>
          <p:cNvPr id="144388" name="Text Box 4"/>
          <p:cNvSpPr txBox="1">
            <a:spLocks noChangeArrowheads="1"/>
          </p:cNvSpPr>
          <p:nvPr/>
        </p:nvSpPr>
        <p:spPr bwMode="auto">
          <a:xfrm>
            <a:off x="1520617" y="1268611"/>
            <a:ext cx="7019549" cy="2769989"/>
          </a:xfrm>
          <a:prstGeom prst="rect">
            <a:avLst/>
          </a:prstGeom>
          <a:noFill/>
          <a:ln w="9525">
            <a:noFill/>
            <a:miter lim="800000"/>
            <a:headEnd/>
            <a:tailEnd/>
          </a:ln>
          <a:effectLst/>
        </p:spPr>
        <p:txBody>
          <a:bodyPr wrap="none" lIns="0" tIns="0" rIns="0" bIns="0">
            <a:spAutoFit/>
          </a:bodyPr>
          <a:lstStyle/>
          <a:p>
            <a:pPr algn="ctr"/>
            <a:r>
              <a:rPr lang="es-ES_tradnl" sz="6000" b="1" dirty="0">
                <a:solidFill>
                  <a:srgbClr val="FFFF00"/>
                </a:solidFill>
              </a:rPr>
              <a:t>Arrendamiento  </a:t>
            </a:r>
          </a:p>
          <a:p>
            <a:pPr algn="ctr"/>
            <a:r>
              <a:rPr lang="es-ES_tradnl" sz="6000" b="1" dirty="0">
                <a:solidFill>
                  <a:srgbClr val="FFFF00"/>
                </a:solidFill>
              </a:rPr>
              <a:t>Financiero </a:t>
            </a:r>
          </a:p>
          <a:p>
            <a:pPr algn="ctr"/>
            <a:r>
              <a:rPr lang="es-ES_tradnl" sz="6000" b="1" dirty="0">
                <a:solidFill>
                  <a:srgbClr val="FFFF00"/>
                </a:solidFill>
              </a:rPr>
              <a:t>o Leasing</a:t>
            </a:r>
          </a:p>
        </p:txBody>
      </p:sp>
      <p:sp>
        <p:nvSpPr>
          <p:cNvPr id="144391" name="Rectangle 7"/>
          <p:cNvSpPr>
            <a:spLocks noChangeArrowheads="1"/>
          </p:cNvSpPr>
          <p:nvPr/>
        </p:nvSpPr>
        <p:spPr bwMode="auto">
          <a:xfrm>
            <a:off x="1828800" y="4531866"/>
            <a:ext cx="3474028" cy="1077218"/>
          </a:xfrm>
          <a:prstGeom prst="rect">
            <a:avLst/>
          </a:prstGeom>
          <a:noFill/>
          <a:ln w="9525">
            <a:noFill/>
            <a:miter lim="800000"/>
            <a:headEnd/>
            <a:tailEnd/>
          </a:ln>
          <a:effectLst/>
        </p:spPr>
        <p:txBody>
          <a:bodyPr wrap="none" anchor="ctr">
            <a:spAutoFit/>
          </a:bodyPr>
          <a:lstStyle/>
          <a:p>
            <a:pPr marL="342900" indent="-342900">
              <a:buFont typeface="Wingdings" pitchFamily="2" charset="2"/>
              <a:buChar char="ü"/>
            </a:pPr>
            <a:r>
              <a:rPr lang="es-ES_tradnl" sz="3200" b="1" dirty="0" smtClean="0"/>
              <a:t>Art</a:t>
            </a:r>
            <a:r>
              <a:rPr lang="es-ES_tradnl" sz="3200" b="1" dirty="0"/>
              <a:t>. </a:t>
            </a:r>
            <a:r>
              <a:rPr lang="es-ES_tradnl" sz="3200" b="1" dirty="0" smtClean="0"/>
              <a:t>106 LIS</a:t>
            </a:r>
          </a:p>
          <a:p>
            <a:pPr marL="342900" indent="-342900">
              <a:buFont typeface="Wingdings" pitchFamily="2" charset="2"/>
              <a:buChar char="ü"/>
            </a:pPr>
            <a:r>
              <a:rPr lang="es-ES_tradnl" sz="3200" b="1" dirty="0" smtClean="0"/>
              <a:t>Art. 10.3 LIS</a:t>
            </a:r>
            <a:endParaRPr lang="es-ES_tradnl" sz="3200" dirty="0">
              <a:latin typeface="Times" charset="0"/>
            </a:endParaRPr>
          </a:p>
        </p:txBody>
      </p:sp>
      <p:sp>
        <p:nvSpPr>
          <p:cNvPr id="7" name="Text Box 5"/>
          <p:cNvSpPr txBox="1">
            <a:spLocks noChangeArrowheads="1"/>
          </p:cNvSpPr>
          <p:nvPr/>
        </p:nvSpPr>
        <p:spPr bwMode="auto">
          <a:xfrm>
            <a:off x="185355" y="228600"/>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IMPONIBLE-5</a:t>
            </a:r>
            <a:endParaRPr lang="es-ES_tradnl" sz="2800" dirty="0">
              <a:latin typeface="Arial" charset="0"/>
            </a:endParaRP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6" name="3 Marcador de número de diapositiva"/>
          <p:cNvSpPr>
            <a:spLocks noGrp="1"/>
          </p:cNvSpPr>
          <p:nvPr>
            <p:ph type="sldNum" sz="quarter" idx="12"/>
          </p:nvPr>
        </p:nvSpPr>
        <p:spPr>
          <a:xfrm>
            <a:off x="7543800" y="6324600"/>
            <a:ext cx="2311400" cy="476250"/>
          </a:xfrm>
        </p:spPr>
        <p:txBody>
          <a:bodyPr/>
          <a:lstStyle/>
          <a:p>
            <a:fld id="{E0182966-C9A2-416F-962E-98F13FAFC465}" type="slidenum">
              <a:rPr lang="es-ES_tradnl">
                <a:solidFill>
                  <a:srgbClr val="000000"/>
                </a:solidFill>
                <a:effectLst/>
              </a:rPr>
              <a:pPr/>
              <a:t>154</a:t>
            </a:fld>
            <a:endParaRPr lang="es-ES_tradnl" dirty="0">
              <a:solidFill>
                <a:srgbClr val="000000"/>
              </a:solidFill>
              <a:effectLst/>
            </a:endParaRPr>
          </a:p>
        </p:txBody>
      </p:sp>
      <p:sp>
        <p:nvSpPr>
          <p:cNvPr id="113671" name="Rectangle 7"/>
          <p:cNvSpPr>
            <a:spLocks noChangeArrowheads="1"/>
          </p:cNvSpPr>
          <p:nvPr/>
        </p:nvSpPr>
        <p:spPr bwMode="auto">
          <a:xfrm>
            <a:off x="271728" y="549275"/>
            <a:ext cx="9297417" cy="430887"/>
          </a:xfrm>
          <a:prstGeom prst="rect">
            <a:avLst/>
          </a:prstGeom>
          <a:noFill/>
          <a:ln w="9525">
            <a:noFill/>
            <a:miter lim="800000"/>
            <a:headEnd/>
            <a:tailEnd/>
          </a:ln>
        </p:spPr>
        <p:txBody>
          <a:bodyPr wrap="none" lIns="0" tIns="0" rIns="0" bIns="0">
            <a:spAutoFit/>
          </a:bodyPr>
          <a:lstStyle/>
          <a:p>
            <a:pPr>
              <a:buClr>
                <a:srgbClr val="FF3300"/>
              </a:buClr>
              <a:buFont typeface="Wingdings" pitchFamily="2" charset="2"/>
              <a:buChar char="Ø"/>
            </a:pPr>
            <a:r>
              <a:rPr lang="es-ES_tradnl" sz="1600" dirty="0">
                <a:solidFill>
                  <a:srgbClr val="000000"/>
                </a:solidFill>
                <a:sym typeface="Monotype Sorts" charset="2"/>
              </a:rPr>
              <a:t> </a:t>
            </a:r>
            <a:r>
              <a:rPr lang="es-ES_tradnl" sz="1200" dirty="0">
                <a:solidFill>
                  <a:srgbClr val="000000"/>
                </a:solidFill>
                <a:sym typeface="Monotype Sorts" charset="2"/>
              </a:rPr>
              <a:t>Son contratos de </a:t>
            </a:r>
            <a:r>
              <a:rPr lang="es-ES_tradnl" sz="1200" b="1" dirty="0">
                <a:solidFill>
                  <a:srgbClr val="000000"/>
                </a:solidFill>
                <a:sym typeface="Monotype Sorts" charset="2"/>
              </a:rPr>
              <a:t>ARRENDAMIENTO</a:t>
            </a:r>
            <a:r>
              <a:rPr lang="es-ES_tradnl" sz="1200" dirty="0">
                <a:solidFill>
                  <a:srgbClr val="000000"/>
                </a:solidFill>
                <a:sym typeface="Monotype Sorts" charset="2"/>
              </a:rPr>
              <a:t>, mediante los cuales el </a:t>
            </a:r>
            <a:r>
              <a:rPr lang="es-ES_tradnl" sz="1200" b="1" dirty="0">
                <a:solidFill>
                  <a:srgbClr val="000000"/>
                </a:solidFill>
                <a:sym typeface="Monotype Sorts" charset="2"/>
              </a:rPr>
              <a:t>arrendador</a:t>
            </a:r>
            <a:r>
              <a:rPr lang="es-ES_tradnl" sz="1200" dirty="0">
                <a:solidFill>
                  <a:srgbClr val="000000"/>
                </a:solidFill>
                <a:sym typeface="Monotype Sorts" charset="2"/>
              </a:rPr>
              <a:t> cede al </a:t>
            </a:r>
            <a:r>
              <a:rPr lang="es-ES_tradnl" sz="1200" b="1" dirty="0">
                <a:solidFill>
                  <a:srgbClr val="000000"/>
                </a:solidFill>
                <a:sym typeface="Monotype Sorts" charset="2"/>
              </a:rPr>
              <a:t>arrendatario</a:t>
            </a:r>
            <a:r>
              <a:rPr lang="es-ES_tradnl" sz="1200" dirty="0">
                <a:solidFill>
                  <a:srgbClr val="000000"/>
                </a:solidFill>
                <a:sym typeface="Monotype Sorts" charset="2"/>
              </a:rPr>
              <a:t> a cambio de </a:t>
            </a:r>
          </a:p>
          <a:p>
            <a:pPr>
              <a:buClr>
                <a:srgbClr val="FF3300"/>
              </a:buClr>
              <a:buFont typeface="Wingdings" pitchFamily="2" charset="2"/>
              <a:buNone/>
            </a:pPr>
            <a:r>
              <a:rPr lang="es-ES_tradnl" sz="1200" dirty="0">
                <a:solidFill>
                  <a:srgbClr val="000000"/>
                </a:solidFill>
                <a:sym typeface="Monotype Sorts" charset="2"/>
              </a:rPr>
              <a:t>    unas cuotas el derecho a utilizar un activo durante un período de tiempo determinado. </a:t>
            </a:r>
            <a:endParaRPr lang="es-ES_tradnl" sz="1200" b="1" u="sng" dirty="0">
              <a:solidFill>
                <a:srgbClr val="33CC33"/>
              </a:solidFill>
              <a:effectLst>
                <a:outerShdw blurRad="38100" dist="38100" dir="2700000" algn="tl">
                  <a:srgbClr val="C0C0C0"/>
                </a:outerShdw>
              </a:effectLst>
            </a:endParaRPr>
          </a:p>
        </p:txBody>
      </p:sp>
      <p:sp>
        <p:nvSpPr>
          <p:cNvPr id="113672" name="Rectangle 8"/>
          <p:cNvSpPr>
            <a:spLocks noChangeArrowheads="1"/>
          </p:cNvSpPr>
          <p:nvPr/>
        </p:nvSpPr>
        <p:spPr bwMode="auto">
          <a:xfrm>
            <a:off x="350838" y="1125539"/>
            <a:ext cx="9906000" cy="492443"/>
          </a:xfrm>
          <a:prstGeom prst="rect">
            <a:avLst/>
          </a:prstGeom>
          <a:noFill/>
          <a:ln w="9525">
            <a:noFill/>
            <a:miter lim="800000"/>
            <a:headEnd/>
            <a:tailEnd/>
          </a:ln>
        </p:spPr>
        <p:txBody>
          <a:bodyPr lIns="0" tIns="0" rIns="0" bIns="0">
            <a:spAutoFit/>
          </a:bodyPr>
          <a:lstStyle/>
          <a:p>
            <a:pPr>
              <a:buClr>
                <a:srgbClr val="FF3300"/>
              </a:buClr>
              <a:buFont typeface="Wingdings" pitchFamily="2" charset="2"/>
              <a:buChar char="Ø"/>
            </a:pPr>
            <a:r>
              <a:rPr lang="es-ES_tradnl" sz="1600" b="1">
                <a:solidFill>
                  <a:srgbClr val="000000"/>
                </a:solidFill>
              </a:rPr>
              <a:t> Dichos contratos de arrendamientos se pueden calificar </a:t>
            </a:r>
            <a:r>
              <a:rPr lang="es-ES_tradnl" sz="1600" b="1">
                <a:solidFill>
                  <a:srgbClr val="FF3300"/>
                </a:solidFill>
              </a:rPr>
              <a:t>según el PGC</a:t>
            </a:r>
            <a:r>
              <a:rPr lang="es-ES_tradnl" sz="1600" b="1">
                <a:solidFill>
                  <a:srgbClr val="000000"/>
                </a:solidFill>
              </a:rPr>
              <a:t> en</a:t>
            </a:r>
          </a:p>
          <a:p>
            <a:pPr>
              <a:buFont typeface="Wingdings" pitchFamily="2" charset="2"/>
              <a:buNone/>
            </a:pPr>
            <a:r>
              <a:rPr lang="es-ES_tradnl" sz="1600" b="1">
                <a:solidFill>
                  <a:srgbClr val="000000"/>
                </a:solidFill>
              </a:rPr>
              <a:t>    </a:t>
            </a:r>
            <a:r>
              <a:rPr lang="es-ES_tradnl" sz="1600" b="1" u="sng">
                <a:solidFill>
                  <a:srgbClr val="FF0000"/>
                </a:solidFill>
              </a:rPr>
              <a:t>tres Tipos</a:t>
            </a:r>
            <a:r>
              <a:rPr lang="es-ES_tradnl" sz="1600" b="1">
                <a:solidFill>
                  <a:srgbClr val="FF3300"/>
                </a:solidFill>
              </a:rPr>
              <a:t>:</a:t>
            </a:r>
          </a:p>
        </p:txBody>
      </p:sp>
      <p:sp>
        <p:nvSpPr>
          <p:cNvPr id="113673" name="Rectangle 9"/>
          <p:cNvSpPr>
            <a:spLocks noChangeArrowheads="1"/>
          </p:cNvSpPr>
          <p:nvPr/>
        </p:nvSpPr>
        <p:spPr bwMode="auto">
          <a:xfrm>
            <a:off x="2067190" y="1484314"/>
            <a:ext cx="3670877" cy="246221"/>
          </a:xfrm>
          <a:prstGeom prst="rect">
            <a:avLst/>
          </a:prstGeom>
          <a:noFill/>
          <a:ln w="9525">
            <a:noFill/>
            <a:miter lim="800000"/>
            <a:headEnd/>
            <a:tailEnd/>
          </a:ln>
        </p:spPr>
        <p:txBody>
          <a:bodyPr wrap="none" lIns="0" tIns="0" rIns="0" bIns="0">
            <a:spAutoFit/>
          </a:bodyPr>
          <a:lstStyle/>
          <a:p>
            <a:r>
              <a:rPr lang="es-ES_tradnl" sz="1600" b="1">
                <a:solidFill>
                  <a:srgbClr val="FF3300"/>
                </a:solidFill>
                <a:sym typeface="Monotype Sorts" charset="2"/>
              </a:rPr>
              <a:t></a:t>
            </a:r>
            <a:r>
              <a:rPr lang="es-ES_tradnl" sz="1600">
                <a:solidFill>
                  <a:srgbClr val="000000"/>
                </a:solidFill>
                <a:sym typeface="Monotype Sorts" charset="2"/>
              </a:rPr>
              <a:t>   </a:t>
            </a:r>
            <a:r>
              <a:rPr lang="es-ES_tradnl" sz="1600" b="1">
                <a:solidFill>
                  <a:schemeClr val="accent2"/>
                </a:solidFill>
                <a:sym typeface="Monotype Sorts" charset="2"/>
              </a:rPr>
              <a:t>I)</a:t>
            </a:r>
            <a:r>
              <a:rPr lang="es-ES_tradnl" sz="1600">
                <a:solidFill>
                  <a:srgbClr val="000000"/>
                </a:solidFill>
                <a:sym typeface="Monotype Sorts" charset="2"/>
              </a:rPr>
              <a:t> </a:t>
            </a:r>
            <a:r>
              <a:rPr lang="es-ES_tradnl" sz="1600" b="1">
                <a:solidFill>
                  <a:schemeClr val="accent2"/>
                </a:solidFill>
              </a:rPr>
              <a:t>Arrendamiento  Operativo</a:t>
            </a:r>
          </a:p>
        </p:txBody>
      </p:sp>
      <p:sp>
        <p:nvSpPr>
          <p:cNvPr id="113674" name="Rectangle 10"/>
          <p:cNvSpPr>
            <a:spLocks noChangeArrowheads="1"/>
          </p:cNvSpPr>
          <p:nvPr/>
        </p:nvSpPr>
        <p:spPr bwMode="auto">
          <a:xfrm>
            <a:off x="2067189" y="1844675"/>
            <a:ext cx="5023811" cy="246221"/>
          </a:xfrm>
          <a:prstGeom prst="rect">
            <a:avLst/>
          </a:prstGeom>
          <a:noFill/>
          <a:ln w="9525">
            <a:noFill/>
            <a:miter lim="800000"/>
            <a:headEnd/>
            <a:tailEnd/>
          </a:ln>
        </p:spPr>
        <p:txBody>
          <a:bodyPr wrap="none" lIns="0" tIns="0" rIns="0" bIns="0">
            <a:spAutoFit/>
          </a:bodyPr>
          <a:lstStyle/>
          <a:p>
            <a:r>
              <a:rPr lang="es-ES_tradnl" sz="1600" b="1">
                <a:solidFill>
                  <a:srgbClr val="FF3300"/>
                </a:solidFill>
                <a:sym typeface="Monotype Sorts" charset="2"/>
              </a:rPr>
              <a:t></a:t>
            </a:r>
            <a:r>
              <a:rPr lang="es-ES_tradnl" sz="1600">
                <a:solidFill>
                  <a:srgbClr val="000000"/>
                </a:solidFill>
                <a:sym typeface="Monotype Sorts" charset="2"/>
              </a:rPr>
              <a:t>   </a:t>
            </a:r>
            <a:r>
              <a:rPr lang="es-ES_tradnl" sz="1600" b="1">
                <a:solidFill>
                  <a:schemeClr val="accent2"/>
                </a:solidFill>
                <a:sym typeface="Monotype Sorts" charset="2"/>
              </a:rPr>
              <a:t>II)</a:t>
            </a:r>
            <a:r>
              <a:rPr lang="es-ES_tradnl" sz="1600">
                <a:sym typeface="Monotype Sorts" charset="2"/>
              </a:rPr>
              <a:t> </a:t>
            </a:r>
            <a:r>
              <a:rPr lang="es-ES_tradnl" sz="1600" b="1">
                <a:solidFill>
                  <a:schemeClr val="accent2"/>
                </a:solidFill>
              </a:rPr>
              <a:t>Arrendamiento  Financiero o Leasing</a:t>
            </a:r>
          </a:p>
        </p:txBody>
      </p:sp>
      <p:sp>
        <p:nvSpPr>
          <p:cNvPr id="113677" name="Rectangle 13"/>
          <p:cNvSpPr>
            <a:spLocks noChangeArrowheads="1"/>
          </p:cNvSpPr>
          <p:nvPr/>
        </p:nvSpPr>
        <p:spPr bwMode="auto">
          <a:xfrm>
            <a:off x="2846256" y="3716338"/>
            <a:ext cx="423193" cy="246221"/>
          </a:xfrm>
          <a:prstGeom prst="rect">
            <a:avLst/>
          </a:prstGeom>
          <a:noFill/>
          <a:ln w="9525">
            <a:noFill/>
            <a:miter lim="800000"/>
            <a:headEnd/>
            <a:tailEnd/>
          </a:ln>
        </p:spPr>
        <p:txBody>
          <a:bodyPr wrap="none" lIns="0" tIns="0" rIns="0" bIns="0">
            <a:spAutoFit/>
          </a:bodyPr>
          <a:lstStyle/>
          <a:p>
            <a:r>
              <a:rPr lang="es-ES_tradnl" sz="1600">
                <a:solidFill>
                  <a:srgbClr val="000000"/>
                </a:solidFill>
              </a:rPr>
              <a:t>      </a:t>
            </a:r>
            <a:endParaRPr lang="es-ES_tradnl" sz="1600" b="1">
              <a:solidFill>
                <a:srgbClr val="FF3300"/>
              </a:solidFill>
            </a:endParaRPr>
          </a:p>
        </p:txBody>
      </p:sp>
      <p:sp>
        <p:nvSpPr>
          <p:cNvPr id="113693" name="Rectangle 29"/>
          <p:cNvSpPr>
            <a:spLocks noChangeArrowheads="1"/>
          </p:cNvSpPr>
          <p:nvPr/>
        </p:nvSpPr>
        <p:spPr bwMode="auto">
          <a:xfrm>
            <a:off x="7371027" y="4005263"/>
            <a:ext cx="65" cy="492443"/>
          </a:xfrm>
          <a:prstGeom prst="rect">
            <a:avLst/>
          </a:prstGeom>
          <a:noFill/>
          <a:ln w="9525">
            <a:noFill/>
            <a:miter lim="800000"/>
            <a:headEnd/>
            <a:tailEnd/>
          </a:ln>
        </p:spPr>
        <p:txBody>
          <a:bodyPr wrap="none" lIns="0" tIns="0" rIns="0" bIns="0">
            <a:spAutoFit/>
          </a:bodyPr>
          <a:lstStyle/>
          <a:p>
            <a:endParaRPr lang="es-ES_tradnl" sz="1600"/>
          </a:p>
          <a:p>
            <a:endParaRPr lang="es-ES_tradnl" sz="1600">
              <a:solidFill>
                <a:srgbClr val="000000"/>
              </a:solidFill>
            </a:endParaRPr>
          </a:p>
        </p:txBody>
      </p:sp>
      <p:sp>
        <p:nvSpPr>
          <p:cNvPr id="113717" name="Rectangle 53"/>
          <p:cNvSpPr>
            <a:spLocks noChangeArrowheads="1"/>
          </p:cNvSpPr>
          <p:nvPr/>
        </p:nvSpPr>
        <p:spPr bwMode="auto">
          <a:xfrm>
            <a:off x="5917804" y="6002338"/>
            <a:ext cx="65" cy="246221"/>
          </a:xfrm>
          <a:prstGeom prst="rect">
            <a:avLst/>
          </a:prstGeom>
          <a:noFill/>
          <a:ln w="9525">
            <a:noFill/>
            <a:miter lim="800000"/>
            <a:headEnd/>
            <a:tailEnd/>
          </a:ln>
        </p:spPr>
        <p:txBody>
          <a:bodyPr wrap="none" lIns="0" tIns="0" rIns="0" bIns="0">
            <a:spAutoFit/>
          </a:bodyPr>
          <a:lstStyle/>
          <a:p>
            <a:endParaRPr lang="es-ES_tradnl" sz="1600">
              <a:solidFill>
                <a:srgbClr val="009900"/>
              </a:solidFill>
            </a:endParaRPr>
          </a:p>
        </p:txBody>
      </p:sp>
      <p:sp>
        <p:nvSpPr>
          <p:cNvPr id="113727" name="Rectangle 63"/>
          <p:cNvSpPr>
            <a:spLocks noChangeArrowheads="1"/>
          </p:cNvSpPr>
          <p:nvPr/>
        </p:nvSpPr>
        <p:spPr bwMode="auto">
          <a:xfrm>
            <a:off x="116463" y="44625"/>
            <a:ext cx="9672108" cy="338554"/>
          </a:xfrm>
          <a:prstGeom prst="rect">
            <a:avLst/>
          </a:prstGeom>
          <a:noFill/>
          <a:ln w="9525">
            <a:noFill/>
            <a:miter lim="800000"/>
            <a:headEnd/>
            <a:tailEnd/>
          </a:ln>
          <a:effectLst/>
        </p:spPr>
        <p:txBody>
          <a:bodyPr>
            <a:spAutoFit/>
          </a:bodyPr>
          <a:lstStyle/>
          <a:p>
            <a:pPr algn="ctr"/>
            <a:r>
              <a:rPr lang="es-ES_tradnl" sz="1600" b="1" dirty="0">
                <a:solidFill>
                  <a:srgbClr val="FF0000"/>
                </a:solidFill>
              </a:rPr>
              <a:t>CONTRATOS DE </a:t>
            </a:r>
            <a:r>
              <a:rPr lang="es-ES_tradnl" sz="1600" b="1" dirty="0" smtClean="0">
                <a:solidFill>
                  <a:srgbClr val="FF0000"/>
                </a:solidFill>
              </a:rPr>
              <a:t>LEASING:   </a:t>
            </a:r>
            <a:r>
              <a:rPr lang="es-ES_tradnl" sz="1600" b="1" dirty="0">
                <a:solidFill>
                  <a:srgbClr val="FF0000"/>
                </a:solidFill>
              </a:rPr>
              <a:t>TRATAMIENTO CONTABLE Y  FISCAL</a:t>
            </a:r>
          </a:p>
        </p:txBody>
      </p:sp>
      <p:sp>
        <p:nvSpPr>
          <p:cNvPr id="113728" name="Rectangle 64"/>
          <p:cNvSpPr>
            <a:spLocks noChangeArrowheads="1"/>
          </p:cNvSpPr>
          <p:nvPr/>
        </p:nvSpPr>
        <p:spPr bwMode="auto">
          <a:xfrm>
            <a:off x="1" y="3789364"/>
            <a:ext cx="9711664" cy="2554545"/>
          </a:xfrm>
          <a:prstGeom prst="rect">
            <a:avLst/>
          </a:prstGeom>
          <a:noFill/>
          <a:ln w="9525">
            <a:noFill/>
            <a:miter lim="800000"/>
            <a:headEnd/>
            <a:tailEnd/>
          </a:ln>
          <a:effectLst/>
        </p:spPr>
        <p:txBody>
          <a:bodyPr>
            <a:spAutoFit/>
          </a:bodyPr>
          <a:lstStyle/>
          <a:p>
            <a:pPr marL="457200" indent="-457200">
              <a:buFont typeface="Wingdings" pitchFamily="2" charset="2"/>
              <a:buChar char="Ø"/>
            </a:pPr>
            <a:r>
              <a:rPr lang="es-ES_tradnl" sz="1600" b="1" u="sng" dirty="0">
                <a:solidFill>
                  <a:srgbClr val="009900"/>
                </a:solidFill>
              </a:rPr>
              <a:t>TRATAMIENTO  FISCAL:</a:t>
            </a:r>
            <a:r>
              <a:rPr lang="es-ES_tradnl" sz="1600" b="1" dirty="0">
                <a:solidFill>
                  <a:srgbClr val="FF0000"/>
                </a:solidFill>
              </a:rPr>
              <a:t>  </a:t>
            </a:r>
          </a:p>
          <a:p>
            <a:pPr marL="457200" indent="-457200">
              <a:buFont typeface="Wingdings" pitchFamily="2" charset="2"/>
              <a:buNone/>
            </a:pPr>
            <a:endParaRPr lang="es-ES_tradnl" sz="1600" b="1" dirty="0">
              <a:solidFill>
                <a:srgbClr val="FF0000"/>
              </a:solidFill>
            </a:endParaRPr>
          </a:p>
          <a:p>
            <a:pPr marL="457200" indent="-457200">
              <a:buFontTx/>
              <a:buAutoNum type="arabicParenR"/>
            </a:pPr>
            <a:r>
              <a:rPr lang="es-ES_tradnl" sz="1600" b="1" dirty="0">
                <a:solidFill>
                  <a:srgbClr val="0000FF"/>
                </a:solidFill>
              </a:rPr>
              <a:t>CONTRATOS DE </a:t>
            </a:r>
            <a:r>
              <a:rPr lang="es-ES_tradnl" sz="1600" b="1" dirty="0" smtClean="0">
                <a:solidFill>
                  <a:srgbClr val="0000FF"/>
                </a:solidFill>
              </a:rPr>
              <a:t>LEASING:</a:t>
            </a:r>
            <a:r>
              <a:rPr lang="es-ES_tradnl" sz="1600" b="1" dirty="0" smtClean="0">
                <a:solidFill>
                  <a:srgbClr val="000000"/>
                </a:solidFill>
              </a:rPr>
              <a:t>    </a:t>
            </a:r>
            <a:r>
              <a:rPr lang="es-ES_tradnl" sz="1600" dirty="0" smtClean="0">
                <a:solidFill>
                  <a:srgbClr val="000000"/>
                </a:solidFill>
              </a:rPr>
              <a:t> </a:t>
            </a:r>
            <a:r>
              <a:rPr lang="es-ES_tradnl" sz="1600" b="1" u="sng" dirty="0">
                <a:solidFill>
                  <a:srgbClr val="FF3300"/>
                </a:solidFill>
              </a:rPr>
              <a:t>Art. </a:t>
            </a:r>
            <a:r>
              <a:rPr lang="es-ES_tradnl" sz="1600" b="1" u="sng" dirty="0" smtClean="0">
                <a:solidFill>
                  <a:srgbClr val="FF3300"/>
                </a:solidFill>
              </a:rPr>
              <a:t>106 </a:t>
            </a:r>
            <a:r>
              <a:rPr lang="es-ES_tradnl" sz="1600" b="1" u="sng" dirty="0">
                <a:solidFill>
                  <a:srgbClr val="FF3300"/>
                </a:solidFill>
              </a:rPr>
              <a:t>LIS</a:t>
            </a:r>
            <a:r>
              <a:rPr lang="es-ES_tradnl" sz="1600" dirty="0">
                <a:solidFill>
                  <a:srgbClr val="000000"/>
                </a:solidFill>
              </a:rPr>
              <a:t>    </a:t>
            </a:r>
            <a:r>
              <a:rPr lang="es-ES_tradnl" sz="1600" b="1" dirty="0">
                <a:solidFill>
                  <a:srgbClr val="FF33CC"/>
                </a:solidFill>
                <a:sym typeface="Symbol" pitchFamily="18" charset="2"/>
              </a:rPr>
              <a:t>   </a:t>
            </a:r>
            <a:r>
              <a:rPr lang="es-ES_tradnl" sz="1600" b="1" dirty="0">
                <a:solidFill>
                  <a:srgbClr val="FF33CC"/>
                </a:solidFill>
              </a:rPr>
              <a:t> D. A. </a:t>
            </a:r>
            <a:r>
              <a:rPr lang="es-ES_tradnl" sz="1600" b="1" dirty="0" smtClean="0">
                <a:solidFill>
                  <a:srgbClr val="FF33CC"/>
                </a:solidFill>
              </a:rPr>
              <a:t>3ª </a:t>
            </a:r>
            <a:r>
              <a:rPr lang="es-ES_tradnl" sz="1600" b="1" dirty="0">
                <a:solidFill>
                  <a:srgbClr val="FF33CC"/>
                </a:solidFill>
              </a:rPr>
              <a:t>Ley </a:t>
            </a:r>
            <a:r>
              <a:rPr lang="es-ES_tradnl" sz="1600" b="1" dirty="0" smtClean="0">
                <a:solidFill>
                  <a:srgbClr val="FF33CC"/>
                </a:solidFill>
              </a:rPr>
              <a:t>10/2014</a:t>
            </a:r>
            <a:endParaRPr lang="es-ES_tradnl" sz="1600" b="1" dirty="0">
              <a:solidFill>
                <a:srgbClr val="FF33CC"/>
              </a:solidFill>
            </a:endParaRPr>
          </a:p>
          <a:p>
            <a:pPr marL="457200" indent="-457200">
              <a:buFontTx/>
              <a:buAutoNum type="arabicParenR"/>
            </a:pPr>
            <a:endParaRPr lang="es-ES_tradnl" sz="1600" b="1" dirty="0">
              <a:solidFill>
                <a:srgbClr val="FF33CC"/>
              </a:solidFill>
            </a:endParaRPr>
          </a:p>
          <a:p>
            <a:pPr marL="457200" indent="-457200">
              <a:buFontTx/>
              <a:buAutoNum type="arabicParenR" startAt="2"/>
            </a:pPr>
            <a:r>
              <a:rPr lang="es-ES_tradnl" sz="1600" b="1" dirty="0">
                <a:solidFill>
                  <a:srgbClr val="0000FF"/>
                </a:solidFill>
              </a:rPr>
              <a:t>OTROS CONTRATOS DE A. F. CON OPCIÓN DE COMPRA</a:t>
            </a:r>
            <a:r>
              <a:rPr lang="es-ES_tradnl" sz="1600" b="1" dirty="0">
                <a:solidFill>
                  <a:srgbClr val="000000"/>
                </a:solidFill>
              </a:rPr>
              <a:t>  </a:t>
            </a:r>
            <a:r>
              <a:rPr lang="es-ES_tradnl" sz="1600" b="1" u="sng" dirty="0" smtClean="0">
                <a:solidFill>
                  <a:srgbClr val="FF3300"/>
                </a:solidFill>
              </a:rPr>
              <a:t>Art. 10.3 LIS</a:t>
            </a:r>
            <a:endParaRPr lang="es-ES_tradnl" sz="1600" b="1" u="sng" dirty="0">
              <a:solidFill>
                <a:srgbClr val="FF3300"/>
              </a:solidFill>
            </a:endParaRPr>
          </a:p>
          <a:p>
            <a:pPr marL="457200" indent="-457200">
              <a:buFontTx/>
              <a:buAutoNum type="arabicParenR" startAt="2"/>
            </a:pPr>
            <a:endParaRPr lang="es-ES_tradnl" sz="1600" b="1" u="sng" dirty="0">
              <a:solidFill>
                <a:srgbClr val="FF3300"/>
              </a:solidFill>
            </a:endParaRPr>
          </a:p>
          <a:p>
            <a:pPr marL="457200" indent="-457200">
              <a:buFontTx/>
              <a:buAutoNum type="arabicParenR" startAt="2"/>
            </a:pPr>
            <a:r>
              <a:rPr lang="es-ES_tradnl" sz="1600" b="1" dirty="0">
                <a:solidFill>
                  <a:srgbClr val="0000FF"/>
                </a:solidFill>
              </a:rPr>
              <a:t>Si No dice nada la fiscalidad lo que diga la contabilidad</a:t>
            </a:r>
            <a:r>
              <a:rPr lang="es-ES_tradnl" sz="1600" b="1" dirty="0"/>
              <a:t> </a:t>
            </a:r>
            <a:r>
              <a:rPr lang="es-ES_tradnl" sz="1400" b="1" dirty="0">
                <a:solidFill>
                  <a:srgbClr val="FF3399"/>
                </a:solidFill>
              </a:rPr>
              <a:t>(Arts. 10.3, </a:t>
            </a:r>
            <a:r>
              <a:rPr lang="es-ES_tradnl" sz="1400" b="1" dirty="0" smtClean="0">
                <a:solidFill>
                  <a:srgbClr val="FF3399"/>
                </a:solidFill>
              </a:rPr>
              <a:t>120 </a:t>
            </a:r>
            <a:r>
              <a:rPr lang="es-ES_tradnl" sz="1400" b="1" dirty="0">
                <a:solidFill>
                  <a:srgbClr val="FF3399"/>
                </a:solidFill>
              </a:rPr>
              <a:t>y </a:t>
            </a:r>
            <a:r>
              <a:rPr lang="es-ES_tradnl" sz="1400" b="1" dirty="0" smtClean="0">
                <a:solidFill>
                  <a:srgbClr val="FF3399"/>
                </a:solidFill>
              </a:rPr>
              <a:t>131 </a:t>
            </a:r>
            <a:r>
              <a:rPr lang="es-ES_tradnl" sz="1400" b="1" dirty="0">
                <a:solidFill>
                  <a:srgbClr val="FF3399"/>
                </a:solidFill>
              </a:rPr>
              <a:t>LIS)</a:t>
            </a:r>
          </a:p>
          <a:p>
            <a:pPr marL="457200" indent="-457200"/>
            <a:endParaRPr lang="es-ES_tradnl" sz="1600" b="1" dirty="0">
              <a:solidFill>
                <a:srgbClr val="FF3399"/>
              </a:solidFill>
            </a:endParaRPr>
          </a:p>
          <a:p>
            <a:pPr marL="457200" indent="-457200">
              <a:buFontTx/>
              <a:buAutoNum type="arabicParenR" startAt="2"/>
            </a:pPr>
            <a:endParaRPr lang="es-ES_tradnl" sz="1600" b="1" dirty="0"/>
          </a:p>
          <a:p>
            <a:pPr marL="457200" indent="-457200">
              <a:buFont typeface="Wingdings" pitchFamily="2" charset="2"/>
              <a:buNone/>
            </a:pPr>
            <a:r>
              <a:rPr lang="es-ES_tradnl" sz="1600" b="1" dirty="0"/>
              <a:t> </a:t>
            </a:r>
          </a:p>
        </p:txBody>
      </p:sp>
      <p:sp>
        <p:nvSpPr>
          <p:cNvPr id="113730" name="Rectangle 66"/>
          <p:cNvSpPr>
            <a:spLocks noChangeArrowheads="1"/>
          </p:cNvSpPr>
          <p:nvPr/>
        </p:nvSpPr>
        <p:spPr bwMode="auto">
          <a:xfrm>
            <a:off x="0" y="3213101"/>
            <a:ext cx="8267007" cy="338554"/>
          </a:xfrm>
          <a:prstGeom prst="rect">
            <a:avLst/>
          </a:prstGeom>
          <a:noFill/>
          <a:ln w="9525">
            <a:noFill/>
            <a:miter lim="800000"/>
            <a:headEnd/>
            <a:tailEnd/>
          </a:ln>
          <a:effectLst/>
        </p:spPr>
        <p:txBody>
          <a:bodyPr wrap="none">
            <a:spAutoFit/>
          </a:bodyPr>
          <a:lstStyle/>
          <a:p>
            <a:pPr>
              <a:buFont typeface="Wingdings" pitchFamily="2" charset="2"/>
              <a:buChar char="Ø"/>
            </a:pPr>
            <a:r>
              <a:rPr lang="es-ES_tradnl" sz="1600" b="1">
                <a:solidFill>
                  <a:srgbClr val="009900"/>
                </a:solidFill>
              </a:rPr>
              <a:t>    </a:t>
            </a:r>
            <a:r>
              <a:rPr lang="es-ES_tradnl" sz="1600" b="1" u="sng">
                <a:solidFill>
                  <a:srgbClr val="009900"/>
                </a:solidFill>
              </a:rPr>
              <a:t>TRATAMIENTO</a:t>
            </a:r>
            <a:r>
              <a:rPr lang="es-ES_tradnl" sz="1600" u="sng">
                <a:solidFill>
                  <a:srgbClr val="009900"/>
                </a:solidFill>
              </a:rPr>
              <a:t> </a:t>
            </a:r>
            <a:r>
              <a:rPr lang="es-ES_tradnl" sz="1600" b="1" u="sng">
                <a:solidFill>
                  <a:srgbClr val="009900"/>
                </a:solidFill>
              </a:rPr>
              <a:t>CONTABLE:</a:t>
            </a:r>
            <a:r>
              <a:rPr lang="es-ES_tradnl" sz="1600">
                <a:solidFill>
                  <a:srgbClr val="009900"/>
                </a:solidFill>
              </a:rPr>
              <a:t>  </a:t>
            </a:r>
            <a:r>
              <a:rPr lang="es-ES_tradnl" sz="1600" b="1">
                <a:solidFill>
                  <a:srgbClr val="FF3399"/>
                </a:solidFill>
              </a:rPr>
              <a:t>(NRV 8 PGC y NRV 7 PGC DE PYMES)</a:t>
            </a:r>
            <a:r>
              <a:rPr lang="es-ES_tradnl" sz="1600">
                <a:solidFill>
                  <a:srgbClr val="009900"/>
                </a:solidFill>
              </a:rPr>
              <a:t>   </a:t>
            </a:r>
          </a:p>
        </p:txBody>
      </p:sp>
      <p:sp>
        <p:nvSpPr>
          <p:cNvPr id="113732" name="Rectangle 68"/>
          <p:cNvSpPr>
            <a:spLocks noChangeArrowheads="1"/>
          </p:cNvSpPr>
          <p:nvPr/>
        </p:nvSpPr>
        <p:spPr bwMode="auto">
          <a:xfrm>
            <a:off x="0" y="5805488"/>
            <a:ext cx="8972154" cy="338554"/>
          </a:xfrm>
          <a:prstGeom prst="rect">
            <a:avLst/>
          </a:prstGeom>
          <a:noFill/>
          <a:ln w="9525">
            <a:noFill/>
            <a:miter lim="800000"/>
            <a:headEnd/>
            <a:tailEnd/>
          </a:ln>
          <a:effectLst/>
        </p:spPr>
        <p:txBody>
          <a:bodyPr>
            <a:spAutoFit/>
          </a:bodyPr>
          <a:lstStyle/>
          <a:p>
            <a:pPr>
              <a:buFont typeface="Wingdings" pitchFamily="2" charset="2"/>
              <a:buChar char="Ø"/>
            </a:pPr>
            <a:r>
              <a:rPr lang="es-ES_tradnl" sz="1600" b="1">
                <a:solidFill>
                  <a:srgbClr val="009900"/>
                </a:solidFill>
              </a:rPr>
              <a:t>    </a:t>
            </a:r>
            <a:r>
              <a:rPr lang="es-ES_tradnl" sz="1600" b="1" u="sng">
                <a:solidFill>
                  <a:srgbClr val="009900"/>
                </a:solidFill>
              </a:rPr>
              <a:t>AJUSTE:</a:t>
            </a:r>
            <a:r>
              <a:rPr lang="es-ES_tradnl" sz="1600" b="1">
                <a:solidFill>
                  <a:srgbClr val="FF0000"/>
                </a:solidFill>
              </a:rPr>
              <a:t>   </a:t>
            </a:r>
            <a:r>
              <a:rPr lang="es-ES_tradnl" sz="1600" b="1">
                <a:solidFill>
                  <a:srgbClr val="FF3300"/>
                </a:solidFill>
              </a:rPr>
              <a:t>Cuando no Coincide Contabilidad y Fiscalidad.</a:t>
            </a:r>
            <a:endParaRPr lang="es-ES_tradnl" sz="1600" b="1" u="sng">
              <a:solidFill>
                <a:srgbClr val="FF3300"/>
              </a:solidFill>
            </a:endParaRPr>
          </a:p>
        </p:txBody>
      </p:sp>
      <p:sp>
        <p:nvSpPr>
          <p:cNvPr id="113733" name="Rectangle 69"/>
          <p:cNvSpPr>
            <a:spLocks noChangeArrowheads="1"/>
          </p:cNvSpPr>
          <p:nvPr/>
        </p:nvSpPr>
        <p:spPr bwMode="auto">
          <a:xfrm>
            <a:off x="1988079" y="2205038"/>
            <a:ext cx="6731330" cy="338554"/>
          </a:xfrm>
          <a:prstGeom prst="rect">
            <a:avLst/>
          </a:prstGeom>
          <a:noFill/>
          <a:ln w="9525">
            <a:noFill/>
            <a:miter lim="800000"/>
            <a:headEnd/>
            <a:tailEnd/>
          </a:ln>
          <a:effectLst/>
        </p:spPr>
        <p:txBody>
          <a:bodyPr wrap="none">
            <a:spAutoFit/>
          </a:bodyPr>
          <a:lstStyle/>
          <a:p>
            <a:r>
              <a:rPr lang="es-ES_tradnl" sz="1600" b="1">
                <a:solidFill>
                  <a:srgbClr val="FF3300"/>
                </a:solidFill>
                <a:sym typeface="Monotype Sorts" charset="2"/>
              </a:rPr>
              <a:t></a:t>
            </a:r>
            <a:r>
              <a:rPr lang="es-ES_tradnl" sz="1600">
                <a:solidFill>
                  <a:srgbClr val="000000"/>
                </a:solidFill>
                <a:sym typeface="Monotype Sorts" charset="2"/>
              </a:rPr>
              <a:t>   </a:t>
            </a:r>
            <a:r>
              <a:rPr lang="es-ES_tradnl" sz="1600" b="1">
                <a:solidFill>
                  <a:schemeClr val="accent2"/>
                </a:solidFill>
                <a:sym typeface="Monotype Sorts" charset="2"/>
              </a:rPr>
              <a:t>III)</a:t>
            </a:r>
            <a:r>
              <a:rPr lang="es-ES_tradnl" sz="1600">
                <a:sym typeface="Monotype Sorts" charset="2"/>
              </a:rPr>
              <a:t> </a:t>
            </a:r>
            <a:r>
              <a:rPr lang="es-ES_tradnl" sz="1600" b="1">
                <a:solidFill>
                  <a:schemeClr val="accent2"/>
                </a:solidFill>
              </a:rPr>
              <a:t>Venta con Arrendamiento posterior o Lease-back</a:t>
            </a:r>
          </a:p>
        </p:txBody>
      </p:sp>
      <p:sp>
        <p:nvSpPr>
          <p:cNvPr id="113738" name="Rectangle 74"/>
          <p:cNvSpPr>
            <a:spLocks noChangeArrowheads="1"/>
          </p:cNvSpPr>
          <p:nvPr/>
        </p:nvSpPr>
        <p:spPr bwMode="auto">
          <a:xfrm>
            <a:off x="662121" y="2616200"/>
            <a:ext cx="4556055" cy="338554"/>
          </a:xfrm>
          <a:prstGeom prst="rect">
            <a:avLst/>
          </a:prstGeom>
          <a:noFill/>
          <a:ln w="9525">
            <a:noFill/>
            <a:miter lim="800000"/>
            <a:headEnd/>
            <a:tailEnd/>
          </a:ln>
          <a:effectLst/>
        </p:spPr>
        <p:txBody>
          <a:bodyPr wrap="none">
            <a:spAutoFit/>
          </a:bodyPr>
          <a:lstStyle/>
          <a:p>
            <a:r>
              <a:rPr lang="es-ES_tradnl" sz="1600" b="1" u="sng" dirty="0">
                <a:solidFill>
                  <a:srgbClr val="008000"/>
                </a:solidFill>
                <a:sym typeface="Monotype Sorts" charset="2"/>
              </a:rPr>
              <a:t>Vamos a analizar para el arrendatario</a:t>
            </a: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6" name="3 Marcador de número de diapositiva"/>
          <p:cNvSpPr>
            <a:spLocks noGrp="1"/>
          </p:cNvSpPr>
          <p:nvPr>
            <p:ph type="sldNum" sz="quarter" idx="12"/>
          </p:nvPr>
        </p:nvSpPr>
        <p:spPr>
          <a:xfrm>
            <a:off x="7518400" y="6381750"/>
            <a:ext cx="2311400" cy="476250"/>
          </a:xfrm>
        </p:spPr>
        <p:txBody>
          <a:bodyPr/>
          <a:lstStyle/>
          <a:p>
            <a:fld id="{AAFA19CD-7C90-4BCF-90E4-B3E06E9EB4DF}" type="slidenum">
              <a:rPr lang="es-ES_tradnl">
                <a:solidFill>
                  <a:srgbClr val="000000"/>
                </a:solidFill>
                <a:effectLst/>
              </a:rPr>
              <a:pPr/>
              <a:t>155</a:t>
            </a:fld>
            <a:endParaRPr lang="es-ES_tradnl" dirty="0">
              <a:solidFill>
                <a:srgbClr val="000000"/>
              </a:solidFill>
              <a:effectLst/>
            </a:endParaRPr>
          </a:p>
        </p:txBody>
      </p:sp>
      <p:grpSp>
        <p:nvGrpSpPr>
          <p:cNvPr id="2" name="Group 2"/>
          <p:cNvGrpSpPr>
            <a:grpSpLocks/>
          </p:cNvGrpSpPr>
          <p:nvPr/>
        </p:nvGrpSpPr>
        <p:grpSpPr bwMode="auto">
          <a:xfrm>
            <a:off x="1599407" y="260351"/>
            <a:ext cx="6382147" cy="504825"/>
            <a:chOff x="288" y="48"/>
            <a:chExt cx="2584" cy="240"/>
          </a:xfrm>
        </p:grpSpPr>
        <p:sp>
          <p:nvSpPr>
            <p:cNvPr id="134147" name="AutoShape 3"/>
            <p:cNvSpPr>
              <a:spLocks noChangeArrowheads="1"/>
            </p:cNvSpPr>
            <p:nvPr/>
          </p:nvSpPr>
          <p:spPr bwMode="auto">
            <a:xfrm>
              <a:off x="288" y="48"/>
              <a:ext cx="2584" cy="24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400"/>
            </a:p>
          </p:txBody>
        </p:sp>
        <p:sp>
          <p:nvSpPr>
            <p:cNvPr id="134148" name="Rectangle 4"/>
            <p:cNvSpPr>
              <a:spLocks noChangeArrowheads="1"/>
            </p:cNvSpPr>
            <p:nvPr/>
          </p:nvSpPr>
          <p:spPr bwMode="auto">
            <a:xfrm>
              <a:off x="1540" y="101"/>
              <a:ext cx="99" cy="102"/>
            </a:xfrm>
            <a:prstGeom prst="rect">
              <a:avLst/>
            </a:prstGeom>
            <a:noFill/>
            <a:ln w="9525">
              <a:noFill/>
              <a:miter lim="800000"/>
              <a:headEnd/>
              <a:tailEnd/>
            </a:ln>
          </p:spPr>
          <p:txBody>
            <a:bodyPr wrap="none" lIns="0" tIns="0" rIns="0" bIns="0">
              <a:spAutoFit/>
            </a:bodyPr>
            <a:lstStyle/>
            <a:p>
              <a:pPr algn="ctr"/>
              <a:r>
                <a:rPr lang="es-ES_tradnl" sz="1400" b="1">
                  <a:solidFill>
                    <a:srgbClr val="0000FF"/>
                  </a:solidFill>
                </a:rPr>
                <a:t>    </a:t>
              </a:r>
              <a:endParaRPr lang="es-ES_tradnl" sz="1400" u="sng">
                <a:solidFill>
                  <a:srgbClr val="FF3300"/>
                </a:solidFill>
              </a:endParaRPr>
            </a:p>
          </p:txBody>
        </p:sp>
      </p:grpSp>
      <p:sp>
        <p:nvSpPr>
          <p:cNvPr id="134149" name="Rectangle 5"/>
          <p:cNvSpPr>
            <a:spLocks noChangeArrowheads="1"/>
          </p:cNvSpPr>
          <p:nvPr/>
        </p:nvSpPr>
        <p:spPr bwMode="auto">
          <a:xfrm>
            <a:off x="2067190" y="333375"/>
            <a:ext cx="5771621" cy="246221"/>
          </a:xfrm>
          <a:prstGeom prst="rect">
            <a:avLst/>
          </a:prstGeom>
          <a:noFill/>
          <a:ln w="9525">
            <a:noFill/>
            <a:miter lim="800000"/>
            <a:headEnd/>
            <a:tailEnd/>
          </a:ln>
        </p:spPr>
        <p:txBody>
          <a:bodyPr lIns="0" tIns="0" rIns="0" bIns="0">
            <a:spAutoFit/>
          </a:bodyPr>
          <a:lstStyle/>
          <a:p>
            <a:r>
              <a:rPr lang="es-ES_tradnl" sz="1400" b="1" dirty="0">
                <a:solidFill>
                  <a:schemeClr val="accent2"/>
                </a:solidFill>
                <a:sym typeface="Wingdings" pitchFamily="2" charset="2"/>
              </a:rPr>
              <a:t>    </a:t>
            </a:r>
            <a:r>
              <a:rPr lang="es-ES_tradnl" sz="1400" b="1" dirty="0">
                <a:solidFill>
                  <a:srgbClr val="0000FF"/>
                </a:solidFill>
                <a:sym typeface="Wingdings" pitchFamily="2" charset="2"/>
              </a:rPr>
              <a:t>I)</a:t>
            </a:r>
            <a:r>
              <a:rPr lang="es-ES_tradnl" sz="1400" dirty="0">
                <a:solidFill>
                  <a:srgbClr val="0000FF"/>
                </a:solidFill>
              </a:rPr>
              <a:t> </a:t>
            </a:r>
            <a:r>
              <a:rPr lang="es-ES_tradnl" sz="1600" b="1" dirty="0">
                <a:solidFill>
                  <a:srgbClr val="0000FF"/>
                </a:solidFill>
              </a:rPr>
              <a:t>ARRENDAMIENTO OPERATIVO</a:t>
            </a:r>
          </a:p>
        </p:txBody>
      </p:sp>
      <p:sp>
        <p:nvSpPr>
          <p:cNvPr id="134150" name="Rectangle 6"/>
          <p:cNvSpPr>
            <a:spLocks noChangeArrowheads="1"/>
          </p:cNvSpPr>
          <p:nvPr/>
        </p:nvSpPr>
        <p:spPr bwMode="auto">
          <a:xfrm>
            <a:off x="6590242" y="3644901"/>
            <a:ext cx="240450" cy="215444"/>
          </a:xfrm>
          <a:prstGeom prst="rect">
            <a:avLst/>
          </a:prstGeom>
          <a:noFill/>
          <a:ln w="9525">
            <a:noFill/>
            <a:miter lim="800000"/>
            <a:headEnd/>
            <a:tailEnd/>
          </a:ln>
        </p:spPr>
        <p:txBody>
          <a:bodyPr wrap="none" lIns="0" tIns="0" rIns="0" bIns="0">
            <a:spAutoFit/>
          </a:bodyPr>
          <a:lstStyle/>
          <a:p>
            <a:r>
              <a:rPr lang="es-ES_tradnl" sz="1400">
                <a:solidFill>
                  <a:srgbClr val="009900"/>
                </a:solidFill>
              </a:rPr>
              <a:t>xx</a:t>
            </a:r>
          </a:p>
        </p:txBody>
      </p:sp>
      <p:sp>
        <p:nvSpPr>
          <p:cNvPr id="134151" name="Rectangle 7"/>
          <p:cNvSpPr>
            <a:spLocks noChangeArrowheads="1"/>
          </p:cNvSpPr>
          <p:nvPr/>
        </p:nvSpPr>
        <p:spPr bwMode="auto">
          <a:xfrm>
            <a:off x="2133600" y="3886200"/>
            <a:ext cx="4422686" cy="215444"/>
          </a:xfrm>
          <a:prstGeom prst="rect">
            <a:avLst/>
          </a:prstGeom>
          <a:noFill/>
          <a:ln w="9525">
            <a:noFill/>
            <a:miter lim="800000"/>
            <a:headEnd/>
            <a:tailEnd/>
          </a:ln>
        </p:spPr>
        <p:txBody>
          <a:bodyPr wrap="none" lIns="0" tIns="0" rIns="0" bIns="0">
            <a:spAutoFit/>
          </a:bodyPr>
          <a:lstStyle/>
          <a:p>
            <a:r>
              <a:rPr lang="es-ES_tradnl" sz="1400" dirty="0">
                <a:solidFill>
                  <a:srgbClr val="000000"/>
                </a:solidFill>
              </a:rPr>
              <a:t>      (cuota pagada)  </a:t>
            </a:r>
            <a:r>
              <a:rPr lang="es-ES_tradnl" sz="1400" b="1" dirty="0">
                <a:solidFill>
                  <a:srgbClr val="FF3300"/>
                </a:solidFill>
              </a:rPr>
              <a:t>Arrendamientos   (621)</a:t>
            </a:r>
          </a:p>
        </p:txBody>
      </p:sp>
      <p:sp>
        <p:nvSpPr>
          <p:cNvPr id="134152" name="Rectangle 8"/>
          <p:cNvSpPr>
            <a:spLocks noChangeArrowheads="1"/>
          </p:cNvSpPr>
          <p:nvPr/>
        </p:nvSpPr>
        <p:spPr bwMode="auto">
          <a:xfrm>
            <a:off x="6705628" y="3962200"/>
            <a:ext cx="283926" cy="215444"/>
          </a:xfrm>
          <a:prstGeom prst="rect">
            <a:avLst/>
          </a:prstGeom>
          <a:noFill/>
          <a:ln w="9525">
            <a:noFill/>
            <a:miter lim="800000"/>
            <a:headEnd/>
            <a:tailEnd/>
          </a:ln>
        </p:spPr>
        <p:txBody>
          <a:bodyPr wrap="square" lIns="0" tIns="0" rIns="0" bIns="0">
            <a:spAutoFit/>
          </a:bodyPr>
          <a:lstStyle/>
          <a:p>
            <a:r>
              <a:rPr lang="es-ES_tradnl" sz="1400" dirty="0" smtClean="0">
                <a:solidFill>
                  <a:srgbClr val="000000"/>
                </a:solidFill>
              </a:rPr>
              <a:t>a/</a:t>
            </a:r>
            <a:endParaRPr lang="es-ES_tradnl" sz="1400" dirty="0"/>
          </a:p>
        </p:txBody>
      </p:sp>
      <p:sp>
        <p:nvSpPr>
          <p:cNvPr id="134153" name="Rectangle 9"/>
          <p:cNvSpPr>
            <a:spLocks noChangeArrowheads="1"/>
          </p:cNvSpPr>
          <p:nvPr/>
        </p:nvSpPr>
        <p:spPr bwMode="auto">
          <a:xfrm>
            <a:off x="7293637" y="3975556"/>
            <a:ext cx="948978" cy="215444"/>
          </a:xfrm>
          <a:prstGeom prst="rect">
            <a:avLst/>
          </a:prstGeom>
          <a:noFill/>
          <a:ln w="9525">
            <a:noFill/>
            <a:miter lim="800000"/>
            <a:headEnd/>
            <a:tailEnd/>
          </a:ln>
        </p:spPr>
        <p:txBody>
          <a:bodyPr wrap="none" lIns="0" tIns="0" rIns="0" bIns="0">
            <a:spAutoFit/>
          </a:bodyPr>
          <a:lstStyle/>
          <a:p>
            <a:r>
              <a:rPr lang="es-ES_tradnl" sz="1400" dirty="0">
                <a:solidFill>
                  <a:srgbClr val="000000"/>
                </a:solidFill>
              </a:rPr>
              <a:t>Tesorería</a:t>
            </a:r>
            <a:endParaRPr lang="es-ES_tradnl" sz="1400" dirty="0"/>
          </a:p>
        </p:txBody>
      </p:sp>
      <p:sp>
        <p:nvSpPr>
          <p:cNvPr id="134154" name="Line 10"/>
          <p:cNvSpPr>
            <a:spLocks noChangeShapeType="1"/>
          </p:cNvSpPr>
          <p:nvPr/>
        </p:nvSpPr>
        <p:spPr bwMode="auto">
          <a:xfrm>
            <a:off x="4406106" y="3716338"/>
            <a:ext cx="2043113" cy="0"/>
          </a:xfrm>
          <a:prstGeom prst="line">
            <a:avLst/>
          </a:prstGeom>
          <a:noFill/>
          <a:ln w="9525">
            <a:solidFill>
              <a:srgbClr val="009900"/>
            </a:solidFill>
            <a:prstDash val="dash"/>
            <a:round/>
            <a:headEnd/>
            <a:tailEnd/>
          </a:ln>
          <a:effectLst/>
        </p:spPr>
        <p:txBody>
          <a:bodyPr wrap="none" anchor="ctr"/>
          <a:lstStyle/>
          <a:p>
            <a:endParaRPr lang="es-ES_tradnl" sz="1400"/>
          </a:p>
        </p:txBody>
      </p:sp>
      <p:sp>
        <p:nvSpPr>
          <p:cNvPr id="134155" name="Line 11"/>
          <p:cNvSpPr>
            <a:spLocks noChangeShapeType="1"/>
          </p:cNvSpPr>
          <p:nvPr/>
        </p:nvSpPr>
        <p:spPr bwMode="auto">
          <a:xfrm>
            <a:off x="6903244" y="3716338"/>
            <a:ext cx="1575329" cy="0"/>
          </a:xfrm>
          <a:prstGeom prst="line">
            <a:avLst/>
          </a:prstGeom>
          <a:noFill/>
          <a:ln w="9525">
            <a:solidFill>
              <a:srgbClr val="009900"/>
            </a:solidFill>
            <a:prstDash val="dash"/>
            <a:round/>
            <a:headEnd/>
            <a:tailEnd/>
          </a:ln>
          <a:effectLst/>
        </p:spPr>
        <p:txBody>
          <a:bodyPr wrap="none" anchor="ctr"/>
          <a:lstStyle/>
          <a:p>
            <a:endParaRPr lang="es-ES_tradnl" sz="1400"/>
          </a:p>
        </p:txBody>
      </p:sp>
      <p:sp>
        <p:nvSpPr>
          <p:cNvPr id="134156" name="Rectangle 12"/>
          <p:cNvSpPr>
            <a:spLocks noChangeArrowheads="1"/>
          </p:cNvSpPr>
          <p:nvPr/>
        </p:nvSpPr>
        <p:spPr bwMode="auto">
          <a:xfrm>
            <a:off x="6590242" y="4292601"/>
            <a:ext cx="240450" cy="215444"/>
          </a:xfrm>
          <a:prstGeom prst="rect">
            <a:avLst/>
          </a:prstGeom>
          <a:noFill/>
          <a:ln w="9525">
            <a:noFill/>
            <a:miter lim="800000"/>
            <a:headEnd/>
            <a:tailEnd/>
          </a:ln>
        </p:spPr>
        <p:txBody>
          <a:bodyPr wrap="none" lIns="0" tIns="0" rIns="0" bIns="0">
            <a:spAutoFit/>
          </a:bodyPr>
          <a:lstStyle/>
          <a:p>
            <a:r>
              <a:rPr lang="es-ES_tradnl" sz="1400">
                <a:solidFill>
                  <a:srgbClr val="009900"/>
                </a:solidFill>
              </a:rPr>
              <a:t>xx</a:t>
            </a:r>
          </a:p>
        </p:txBody>
      </p:sp>
      <p:sp>
        <p:nvSpPr>
          <p:cNvPr id="134157" name="Line 13"/>
          <p:cNvSpPr>
            <a:spLocks noChangeShapeType="1"/>
          </p:cNvSpPr>
          <p:nvPr/>
        </p:nvSpPr>
        <p:spPr bwMode="auto">
          <a:xfrm>
            <a:off x="4172214" y="4365625"/>
            <a:ext cx="2043113" cy="0"/>
          </a:xfrm>
          <a:prstGeom prst="line">
            <a:avLst/>
          </a:prstGeom>
          <a:noFill/>
          <a:ln w="9525">
            <a:solidFill>
              <a:srgbClr val="009900"/>
            </a:solidFill>
            <a:prstDash val="dash"/>
            <a:round/>
            <a:headEnd/>
            <a:tailEnd/>
          </a:ln>
          <a:effectLst/>
        </p:spPr>
        <p:txBody>
          <a:bodyPr wrap="none" anchor="ctr"/>
          <a:lstStyle/>
          <a:p>
            <a:endParaRPr lang="es-ES_tradnl" sz="1400"/>
          </a:p>
        </p:txBody>
      </p:sp>
      <p:sp>
        <p:nvSpPr>
          <p:cNvPr id="134158" name="Line 14"/>
          <p:cNvSpPr>
            <a:spLocks noChangeShapeType="1"/>
          </p:cNvSpPr>
          <p:nvPr/>
        </p:nvSpPr>
        <p:spPr bwMode="auto">
          <a:xfrm>
            <a:off x="6825854" y="4365625"/>
            <a:ext cx="1575329" cy="0"/>
          </a:xfrm>
          <a:prstGeom prst="line">
            <a:avLst/>
          </a:prstGeom>
          <a:noFill/>
          <a:ln w="9525">
            <a:solidFill>
              <a:srgbClr val="009900"/>
            </a:solidFill>
            <a:prstDash val="dash"/>
            <a:round/>
            <a:headEnd/>
            <a:tailEnd/>
          </a:ln>
          <a:effectLst/>
        </p:spPr>
        <p:txBody>
          <a:bodyPr wrap="none" anchor="ctr"/>
          <a:lstStyle/>
          <a:p>
            <a:endParaRPr lang="es-ES_tradnl" sz="1400"/>
          </a:p>
        </p:txBody>
      </p:sp>
      <p:sp>
        <p:nvSpPr>
          <p:cNvPr id="134159" name="Rectangle 15"/>
          <p:cNvSpPr>
            <a:spLocks noChangeArrowheads="1"/>
          </p:cNvSpPr>
          <p:nvPr/>
        </p:nvSpPr>
        <p:spPr bwMode="auto">
          <a:xfrm>
            <a:off x="7604919" y="4221163"/>
            <a:ext cx="65" cy="430887"/>
          </a:xfrm>
          <a:prstGeom prst="rect">
            <a:avLst/>
          </a:prstGeom>
          <a:noFill/>
          <a:ln w="9525">
            <a:noFill/>
            <a:miter lim="800000"/>
            <a:headEnd/>
            <a:tailEnd/>
          </a:ln>
        </p:spPr>
        <p:txBody>
          <a:bodyPr wrap="none" lIns="0" tIns="0" rIns="0" bIns="0">
            <a:spAutoFit/>
          </a:bodyPr>
          <a:lstStyle/>
          <a:p>
            <a:endParaRPr lang="es-ES_tradnl" sz="1400"/>
          </a:p>
          <a:p>
            <a:endParaRPr lang="es-ES_tradnl" sz="1400">
              <a:solidFill>
                <a:srgbClr val="000000"/>
              </a:solidFill>
            </a:endParaRPr>
          </a:p>
        </p:txBody>
      </p:sp>
      <p:sp>
        <p:nvSpPr>
          <p:cNvPr id="134160" name="Rectangle 16"/>
          <p:cNvSpPr>
            <a:spLocks noChangeArrowheads="1"/>
          </p:cNvSpPr>
          <p:nvPr/>
        </p:nvSpPr>
        <p:spPr bwMode="auto">
          <a:xfrm>
            <a:off x="6151695" y="6218238"/>
            <a:ext cx="65" cy="215444"/>
          </a:xfrm>
          <a:prstGeom prst="rect">
            <a:avLst/>
          </a:prstGeom>
          <a:noFill/>
          <a:ln w="9525">
            <a:noFill/>
            <a:miter lim="800000"/>
            <a:headEnd/>
            <a:tailEnd/>
          </a:ln>
        </p:spPr>
        <p:txBody>
          <a:bodyPr wrap="none" lIns="0" tIns="0" rIns="0" bIns="0">
            <a:spAutoFit/>
          </a:bodyPr>
          <a:lstStyle/>
          <a:p>
            <a:endParaRPr lang="es-ES_tradnl" sz="1400">
              <a:solidFill>
                <a:srgbClr val="009900"/>
              </a:solidFill>
            </a:endParaRPr>
          </a:p>
        </p:txBody>
      </p:sp>
      <p:sp>
        <p:nvSpPr>
          <p:cNvPr id="134161" name="Rectangle 17"/>
          <p:cNvSpPr>
            <a:spLocks noChangeArrowheads="1"/>
          </p:cNvSpPr>
          <p:nvPr/>
        </p:nvSpPr>
        <p:spPr bwMode="auto">
          <a:xfrm>
            <a:off x="662121" y="5589589"/>
            <a:ext cx="8186857" cy="523220"/>
          </a:xfrm>
          <a:prstGeom prst="rect">
            <a:avLst/>
          </a:prstGeom>
          <a:noFill/>
          <a:ln w="9525">
            <a:noFill/>
            <a:miter lim="800000"/>
            <a:headEnd/>
            <a:tailEnd/>
          </a:ln>
          <a:effectLst/>
        </p:spPr>
        <p:txBody>
          <a:bodyPr wrap="none">
            <a:spAutoFit/>
          </a:bodyPr>
          <a:lstStyle/>
          <a:p>
            <a:pPr>
              <a:buFont typeface="Wingdings" pitchFamily="2" charset="2"/>
              <a:buChar char="Ø"/>
            </a:pPr>
            <a:r>
              <a:rPr lang="es-ES_tradnl" sz="1400" b="1" dirty="0">
                <a:solidFill>
                  <a:srgbClr val="009900"/>
                </a:solidFill>
              </a:rPr>
              <a:t> </a:t>
            </a:r>
            <a:r>
              <a:rPr lang="es-ES_tradnl" sz="1400" b="1" u="sng" dirty="0">
                <a:solidFill>
                  <a:srgbClr val="009900"/>
                </a:solidFill>
              </a:rPr>
              <a:t>TRATAMIENTO  FISCAL</a:t>
            </a:r>
            <a:r>
              <a:rPr lang="es-ES_tradnl" sz="1400" b="1" u="sng" dirty="0">
                <a:solidFill>
                  <a:srgbClr val="92D050"/>
                </a:solidFill>
              </a:rPr>
              <a:t>:</a:t>
            </a:r>
            <a:r>
              <a:rPr lang="es-ES_tradnl" sz="1400" b="1" dirty="0">
                <a:solidFill>
                  <a:srgbClr val="92D050"/>
                </a:solidFill>
              </a:rPr>
              <a:t> </a:t>
            </a:r>
            <a:r>
              <a:rPr lang="es-ES_tradnl" sz="1400" b="1" dirty="0">
                <a:solidFill>
                  <a:srgbClr val="0000FF"/>
                </a:solidFill>
              </a:rPr>
              <a:t> </a:t>
            </a:r>
            <a:r>
              <a:rPr lang="es-ES_tradnl" sz="1400" b="1" dirty="0" smtClean="0">
                <a:solidFill>
                  <a:srgbClr val="0000FF"/>
                </a:solidFill>
              </a:rPr>
              <a:t>No dice </a:t>
            </a:r>
            <a:r>
              <a:rPr lang="es-ES_tradnl" sz="1400" b="1" dirty="0">
                <a:solidFill>
                  <a:srgbClr val="0000FF"/>
                </a:solidFill>
              </a:rPr>
              <a:t>nada la fiscalidad lo que diga la contabilidad</a:t>
            </a:r>
          </a:p>
          <a:p>
            <a:pPr>
              <a:buFont typeface="Wingdings" pitchFamily="2" charset="2"/>
              <a:buNone/>
            </a:pPr>
            <a:r>
              <a:rPr lang="es-ES_tradnl" sz="1400" b="1" dirty="0">
                <a:solidFill>
                  <a:srgbClr val="FF3399"/>
                </a:solidFill>
              </a:rPr>
              <a:t>                                                   </a:t>
            </a:r>
            <a:r>
              <a:rPr lang="es-ES_tradnl" sz="1400" b="1" dirty="0" smtClean="0">
                <a:solidFill>
                  <a:srgbClr val="FF3399"/>
                </a:solidFill>
              </a:rPr>
              <a:t>        </a:t>
            </a:r>
            <a:r>
              <a:rPr lang="es-ES_tradnl" sz="1400" b="1" dirty="0">
                <a:solidFill>
                  <a:srgbClr val="FF3399"/>
                </a:solidFill>
              </a:rPr>
              <a:t>(Arts. 10.3, </a:t>
            </a:r>
            <a:r>
              <a:rPr lang="es-ES_tradnl" sz="1400" b="1" dirty="0" smtClean="0">
                <a:solidFill>
                  <a:srgbClr val="FF3399"/>
                </a:solidFill>
              </a:rPr>
              <a:t>120 </a:t>
            </a:r>
            <a:r>
              <a:rPr lang="es-ES_tradnl" sz="1400" b="1" dirty="0">
                <a:solidFill>
                  <a:srgbClr val="FF3399"/>
                </a:solidFill>
              </a:rPr>
              <a:t>y </a:t>
            </a:r>
            <a:r>
              <a:rPr lang="es-ES_tradnl" sz="1400" b="1" dirty="0" smtClean="0">
                <a:solidFill>
                  <a:srgbClr val="FF3399"/>
                </a:solidFill>
              </a:rPr>
              <a:t>131 </a:t>
            </a:r>
            <a:r>
              <a:rPr lang="es-ES_tradnl" sz="1400" b="1" dirty="0">
                <a:solidFill>
                  <a:srgbClr val="FF3399"/>
                </a:solidFill>
              </a:rPr>
              <a:t>LIS)</a:t>
            </a:r>
          </a:p>
        </p:txBody>
      </p:sp>
      <p:sp>
        <p:nvSpPr>
          <p:cNvPr id="134162" name="Rectangle 18"/>
          <p:cNvSpPr>
            <a:spLocks noChangeArrowheads="1"/>
          </p:cNvSpPr>
          <p:nvPr/>
        </p:nvSpPr>
        <p:spPr bwMode="auto">
          <a:xfrm>
            <a:off x="3002756" y="3068639"/>
            <a:ext cx="4953000" cy="523220"/>
          </a:xfrm>
          <a:prstGeom prst="rect">
            <a:avLst/>
          </a:prstGeom>
          <a:noFill/>
          <a:ln w="9525">
            <a:noFill/>
            <a:miter lim="800000"/>
            <a:headEnd/>
            <a:tailEnd/>
          </a:ln>
          <a:effectLst/>
        </p:spPr>
        <p:txBody>
          <a:bodyPr>
            <a:spAutoFit/>
          </a:bodyPr>
          <a:lstStyle/>
          <a:p>
            <a:r>
              <a:rPr lang="es-ES_tradnl" sz="1400" b="1">
                <a:solidFill>
                  <a:srgbClr val="0000FF"/>
                </a:solidFill>
              </a:rPr>
              <a:t>Se contabiliza     como </a:t>
            </a:r>
            <a:r>
              <a:rPr lang="es-ES_tradnl" sz="1400" b="1" u="sng">
                <a:solidFill>
                  <a:srgbClr val="0000FF"/>
                </a:solidFill>
              </a:rPr>
              <a:t>Arrendamiento</a:t>
            </a:r>
            <a:r>
              <a:rPr lang="es-ES_tradnl" sz="1400" b="1">
                <a:solidFill>
                  <a:srgbClr val="0000FF"/>
                </a:solidFill>
              </a:rPr>
              <a:t>:    </a:t>
            </a:r>
          </a:p>
          <a:p>
            <a:r>
              <a:rPr lang="es-ES_tradnl" sz="1400" b="1">
                <a:solidFill>
                  <a:srgbClr val="FF3399"/>
                </a:solidFill>
              </a:rPr>
              <a:t>(NRV 8.2 PGC y NRV 7.2 PGC DE PYMES)</a:t>
            </a:r>
            <a:r>
              <a:rPr lang="es-ES_tradnl" sz="1400"/>
              <a:t> </a:t>
            </a:r>
          </a:p>
        </p:txBody>
      </p:sp>
      <p:sp>
        <p:nvSpPr>
          <p:cNvPr id="134163" name="Rectangle 19"/>
          <p:cNvSpPr>
            <a:spLocks noChangeArrowheads="1"/>
          </p:cNvSpPr>
          <p:nvPr/>
        </p:nvSpPr>
        <p:spPr bwMode="auto">
          <a:xfrm>
            <a:off x="584730" y="2684463"/>
            <a:ext cx="3376245" cy="307777"/>
          </a:xfrm>
          <a:prstGeom prst="rect">
            <a:avLst/>
          </a:prstGeom>
          <a:noFill/>
          <a:ln w="9525">
            <a:noFill/>
            <a:miter lim="800000"/>
            <a:headEnd/>
            <a:tailEnd/>
          </a:ln>
          <a:effectLst/>
        </p:spPr>
        <p:txBody>
          <a:bodyPr wrap="none">
            <a:spAutoFit/>
          </a:bodyPr>
          <a:lstStyle/>
          <a:p>
            <a:pPr>
              <a:buFont typeface="Wingdings" pitchFamily="2" charset="2"/>
              <a:buChar char="Ø"/>
            </a:pPr>
            <a:r>
              <a:rPr lang="es-ES_tradnl" sz="1400" b="1">
                <a:solidFill>
                  <a:srgbClr val="009900"/>
                </a:solidFill>
              </a:rPr>
              <a:t> </a:t>
            </a:r>
            <a:r>
              <a:rPr lang="es-ES_tradnl" sz="1400" b="1" u="sng">
                <a:solidFill>
                  <a:srgbClr val="009900"/>
                </a:solidFill>
              </a:rPr>
              <a:t>TRATAMIENTO</a:t>
            </a:r>
            <a:r>
              <a:rPr lang="es-ES_tradnl" sz="1400" u="sng">
                <a:solidFill>
                  <a:srgbClr val="009900"/>
                </a:solidFill>
              </a:rPr>
              <a:t> </a:t>
            </a:r>
            <a:r>
              <a:rPr lang="es-ES_tradnl" sz="1400" b="1" u="sng">
                <a:solidFill>
                  <a:srgbClr val="009900"/>
                </a:solidFill>
              </a:rPr>
              <a:t>CONTABLE:</a:t>
            </a:r>
            <a:r>
              <a:rPr lang="es-ES_tradnl" sz="1400">
                <a:solidFill>
                  <a:srgbClr val="009900"/>
                </a:solidFill>
              </a:rPr>
              <a:t>     </a:t>
            </a:r>
          </a:p>
        </p:txBody>
      </p:sp>
      <p:sp>
        <p:nvSpPr>
          <p:cNvPr id="134164" name="Rectangle 20"/>
          <p:cNvSpPr>
            <a:spLocks noChangeArrowheads="1"/>
          </p:cNvSpPr>
          <p:nvPr/>
        </p:nvSpPr>
        <p:spPr bwMode="auto">
          <a:xfrm>
            <a:off x="741231" y="6381751"/>
            <a:ext cx="8893042" cy="307777"/>
          </a:xfrm>
          <a:prstGeom prst="rect">
            <a:avLst/>
          </a:prstGeom>
          <a:noFill/>
          <a:ln w="9525">
            <a:noFill/>
            <a:miter lim="800000"/>
            <a:headEnd/>
            <a:tailEnd/>
          </a:ln>
          <a:effectLst/>
        </p:spPr>
        <p:txBody>
          <a:bodyPr>
            <a:spAutoFit/>
          </a:bodyPr>
          <a:lstStyle/>
          <a:p>
            <a:pPr>
              <a:buFont typeface="Wingdings" pitchFamily="2" charset="2"/>
              <a:buChar char="Ø"/>
            </a:pPr>
            <a:r>
              <a:rPr lang="es-ES_tradnl" sz="1400" b="1" dirty="0">
                <a:solidFill>
                  <a:srgbClr val="009900"/>
                </a:solidFill>
              </a:rPr>
              <a:t> </a:t>
            </a:r>
            <a:r>
              <a:rPr lang="es-ES_tradnl" sz="1400" b="1" u="sng" dirty="0">
                <a:solidFill>
                  <a:srgbClr val="009900"/>
                </a:solidFill>
              </a:rPr>
              <a:t>AJUSTE:</a:t>
            </a:r>
            <a:r>
              <a:rPr lang="es-ES_tradnl" sz="1400" b="1" dirty="0">
                <a:solidFill>
                  <a:srgbClr val="009900"/>
                </a:solidFill>
              </a:rPr>
              <a:t>  </a:t>
            </a:r>
            <a:r>
              <a:rPr lang="es-ES_tradnl" sz="1400" b="1" dirty="0">
                <a:solidFill>
                  <a:srgbClr val="FF0000"/>
                </a:solidFill>
              </a:rPr>
              <a:t>COINCIDE CONTABILIDAD CON FISCALIDAD (</a:t>
            </a:r>
            <a:r>
              <a:rPr lang="es-ES_tradnl" sz="1400" b="1" u="sng" dirty="0">
                <a:solidFill>
                  <a:srgbClr val="FF0000"/>
                </a:solidFill>
              </a:rPr>
              <a:t>NO</a:t>
            </a:r>
            <a:r>
              <a:rPr lang="es-ES_tradnl" sz="1400" b="1" dirty="0">
                <a:solidFill>
                  <a:srgbClr val="FF0000"/>
                </a:solidFill>
              </a:rPr>
              <a:t> HAY AJUSTES)</a:t>
            </a:r>
          </a:p>
        </p:txBody>
      </p:sp>
      <p:sp>
        <p:nvSpPr>
          <p:cNvPr id="134165" name="Rectangle 21"/>
          <p:cNvSpPr>
            <a:spLocks noChangeArrowheads="1"/>
          </p:cNvSpPr>
          <p:nvPr/>
        </p:nvSpPr>
        <p:spPr bwMode="auto">
          <a:xfrm>
            <a:off x="4562608" y="1700214"/>
            <a:ext cx="367408" cy="307777"/>
          </a:xfrm>
          <a:prstGeom prst="rect">
            <a:avLst/>
          </a:prstGeom>
          <a:noFill/>
          <a:ln w="9525">
            <a:noFill/>
            <a:miter lim="800000"/>
            <a:headEnd/>
            <a:tailEnd/>
          </a:ln>
          <a:effectLst/>
        </p:spPr>
        <p:txBody>
          <a:bodyPr wrap="none">
            <a:spAutoFit/>
          </a:bodyPr>
          <a:lstStyle/>
          <a:p>
            <a:r>
              <a:rPr lang="es-ES_tradnl" sz="1400">
                <a:solidFill>
                  <a:srgbClr val="000000"/>
                </a:solidFill>
                <a:sym typeface="Monotype Sorts" charset="2"/>
              </a:rPr>
              <a:t>   </a:t>
            </a:r>
            <a:endParaRPr lang="es-ES_tradnl" sz="1400" b="1">
              <a:solidFill>
                <a:schemeClr val="accent2"/>
              </a:solidFill>
            </a:endParaRPr>
          </a:p>
        </p:txBody>
      </p:sp>
      <p:sp>
        <p:nvSpPr>
          <p:cNvPr id="134166" name="Rectangle 22"/>
          <p:cNvSpPr>
            <a:spLocks noChangeArrowheads="1"/>
          </p:cNvSpPr>
          <p:nvPr/>
        </p:nvSpPr>
        <p:spPr bwMode="auto">
          <a:xfrm>
            <a:off x="0" y="981076"/>
            <a:ext cx="9789054" cy="954107"/>
          </a:xfrm>
          <a:prstGeom prst="rect">
            <a:avLst/>
          </a:prstGeom>
          <a:noFill/>
          <a:ln w="9525">
            <a:noFill/>
            <a:miter lim="800000"/>
            <a:headEnd/>
            <a:tailEnd/>
          </a:ln>
          <a:effectLst/>
        </p:spPr>
        <p:txBody>
          <a:bodyPr>
            <a:spAutoFit/>
          </a:bodyPr>
          <a:lstStyle/>
          <a:p>
            <a:pPr>
              <a:buClr>
                <a:srgbClr val="FF3300"/>
              </a:buClr>
              <a:buFont typeface="Wingdings" pitchFamily="2" charset="2"/>
              <a:buChar char="v"/>
            </a:pPr>
            <a:r>
              <a:rPr lang="es-ES_tradnl" sz="1400" b="1" dirty="0">
                <a:solidFill>
                  <a:srgbClr val="0000FF"/>
                </a:solidFill>
              </a:rPr>
              <a:t>Contrato mediante el cual el arrendador acuerda con el arrendatario el derecho a usar un activo durante un período de tiempo a cambio de una serie de cuotas o pagos</a:t>
            </a:r>
          </a:p>
          <a:p>
            <a:pPr>
              <a:buFont typeface="Wingdings" pitchFamily="2" charset="2"/>
              <a:buChar char="v"/>
            </a:pPr>
            <a:r>
              <a:rPr lang="es-ES_tradnl" sz="1400" b="1" dirty="0">
                <a:solidFill>
                  <a:srgbClr val="FF3300"/>
                </a:solidFill>
              </a:rPr>
              <a:t>Cuando </a:t>
            </a:r>
            <a:r>
              <a:rPr lang="es-ES_tradnl" sz="1400" b="1" u="sng" dirty="0">
                <a:solidFill>
                  <a:srgbClr val="FF3300"/>
                </a:solidFill>
              </a:rPr>
              <a:t>no</a:t>
            </a:r>
            <a:r>
              <a:rPr lang="es-ES_tradnl" sz="1400" b="1" dirty="0">
                <a:solidFill>
                  <a:srgbClr val="FF3300"/>
                </a:solidFill>
              </a:rPr>
              <a:t> sea un arrendamiento financiero. </a:t>
            </a:r>
          </a:p>
          <a:p>
            <a:r>
              <a:rPr lang="es-ES_tradnl" sz="1400" b="1" dirty="0">
                <a:solidFill>
                  <a:srgbClr val="0066FF"/>
                </a:solidFill>
              </a:rPr>
              <a:t>    Porque no cumple los requisitos que se exigen para ser arrendamiento financiero  </a:t>
            </a:r>
          </a:p>
        </p:txBody>
      </p:sp>
      <p:sp>
        <p:nvSpPr>
          <p:cNvPr id="134167" name="Rectangle 23"/>
          <p:cNvSpPr>
            <a:spLocks noChangeArrowheads="1"/>
          </p:cNvSpPr>
          <p:nvPr/>
        </p:nvSpPr>
        <p:spPr bwMode="auto">
          <a:xfrm>
            <a:off x="90492" y="4730859"/>
            <a:ext cx="9815508" cy="907941"/>
          </a:xfrm>
          <a:prstGeom prst="rect">
            <a:avLst/>
          </a:prstGeom>
          <a:noFill/>
          <a:ln w="9525">
            <a:noFill/>
            <a:miter lim="800000"/>
            <a:headEnd/>
            <a:tailEnd/>
          </a:ln>
          <a:effectLst/>
        </p:spPr>
        <p:txBody>
          <a:bodyPr wrap="none">
            <a:spAutoFit/>
          </a:bodyPr>
          <a:lstStyle/>
          <a:p>
            <a:pPr>
              <a:buFont typeface="Wingdings" pitchFamily="2" charset="2"/>
              <a:buNone/>
            </a:pPr>
            <a:r>
              <a:rPr lang="es-ES_tradnl" sz="1300" b="1" u="sng" dirty="0">
                <a:solidFill>
                  <a:srgbClr val="FF3300"/>
                </a:solidFill>
              </a:rPr>
              <a:t>TERRENOS:</a:t>
            </a:r>
            <a:r>
              <a:rPr lang="es-ES_tradnl" sz="1300" b="1" dirty="0">
                <a:solidFill>
                  <a:srgbClr val="0066FF"/>
                </a:solidFill>
              </a:rPr>
              <a:t> Se considera Arrendamiento Operativo (porque su vida económica es indefinida)</a:t>
            </a:r>
          </a:p>
          <a:p>
            <a:pPr>
              <a:buFont typeface="Wingdings" pitchFamily="2" charset="2"/>
              <a:buNone/>
            </a:pPr>
            <a:r>
              <a:rPr lang="es-ES_tradnl" sz="1300" b="1" dirty="0">
                <a:solidFill>
                  <a:srgbClr val="0066FF"/>
                </a:solidFill>
              </a:rPr>
              <a:t> </a:t>
            </a:r>
            <a:r>
              <a:rPr lang="es-ES_tradnl" sz="1300" b="1" u="sng" dirty="0">
                <a:solidFill>
                  <a:srgbClr val="0066FF"/>
                </a:solidFill>
              </a:rPr>
              <a:t>Salvo que</a:t>
            </a:r>
            <a:r>
              <a:rPr lang="es-ES_tradnl" sz="1300" b="1" dirty="0">
                <a:solidFill>
                  <a:srgbClr val="0066FF"/>
                </a:solidFill>
              </a:rPr>
              <a:t> se espere que el arrendatario adquiera la propiedad al final del período de </a:t>
            </a:r>
          </a:p>
          <a:p>
            <a:pPr>
              <a:buFont typeface="Wingdings" pitchFamily="2" charset="2"/>
              <a:buNone/>
            </a:pPr>
            <a:r>
              <a:rPr lang="es-ES_tradnl" sz="1300" b="1" dirty="0">
                <a:solidFill>
                  <a:srgbClr val="0066FF"/>
                </a:solidFill>
              </a:rPr>
              <a:t> arrendamiento, en cuyo caso sería arrendamiento financiero</a:t>
            </a:r>
            <a:r>
              <a:rPr lang="es-ES_tradnl" sz="1300" dirty="0"/>
              <a:t> </a:t>
            </a:r>
            <a:r>
              <a:rPr lang="es-ES_tradnl" sz="1300" b="1" dirty="0">
                <a:solidFill>
                  <a:srgbClr val="FF3399"/>
                </a:solidFill>
              </a:rPr>
              <a:t>(NRV 8.4 PGC y NRV 7.4 PGC DE PYMES)</a:t>
            </a:r>
            <a:r>
              <a:rPr lang="es-ES_tradnl" sz="1300" dirty="0"/>
              <a:t> </a:t>
            </a:r>
          </a:p>
          <a:p>
            <a:pPr>
              <a:buFont typeface="Wingdings" pitchFamily="2" charset="2"/>
              <a:buNone/>
            </a:pPr>
            <a:endParaRPr lang="es-ES_tradnl" sz="1400" dirty="0"/>
          </a:p>
        </p:txBody>
      </p:sp>
      <p:sp>
        <p:nvSpPr>
          <p:cNvPr id="134168" name="Rectangle 24"/>
          <p:cNvSpPr>
            <a:spLocks noChangeArrowheads="1"/>
          </p:cNvSpPr>
          <p:nvPr/>
        </p:nvSpPr>
        <p:spPr bwMode="auto">
          <a:xfrm>
            <a:off x="116946" y="4686299"/>
            <a:ext cx="9560454" cy="723901"/>
          </a:xfrm>
          <a:prstGeom prst="rect">
            <a:avLst/>
          </a:prstGeom>
          <a:noFill/>
          <a:ln w="9525">
            <a:solidFill>
              <a:srgbClr val="009900"/>
            </a:solidFill>
            <a:miter lim="800000"/>
            <a:headEnd/>
            <a:tailEnd/>
          </a:ln>
          <a:effectLst/>
        </p:spPr>
        <p:txBody>
          <a:bodyPr wrap="none" anchor="ctr"/>
          <a:lstStyle/>
          <a:p>
            <a:endParaRPr lang="es-ES_tradnl" sz="1400"/>
          </a:p>
        </p:txBody>
      </p:sp>
      <p:sp>
        <p:nvSpPr>
          <p:cNvPr id="134169" name="Rectangle 25"/>
          <p:cNvSpPr>
            <a:spLocks noChangeArrowheads="1"/>
          </p:cNvSpPr>
          <p:nvPr/>
        </p:nvSpPr>
        <p:spPr bwMode="auto">
          <a:xfrm>
            <a:off x="4641718" y="2684463"/>
            <a:ext cx="3788217" cy="307777"/>
          </a:xfrm>
          <a:prstGeom prst="rect">
            <a:avLst/>
          </a:prstGeom>
          <a:noFill/>
          <a:ln w="9525">
            <a:noFill/>
            <a:miter lim="800000"/>
            <a:headEnd/>
            <a:tailEnd/>
          </a:ln>
          <a:effectLst/>
        </p:spPr>
        <p:txBody>
          <a:bodyPr wrap="none">
            <a:spAutoFit/>
          </a:bodyPr>
          <a:lstStyle/>
          <a:p>
            <a:r>
              <a:rPr lang="es-ES_tradnl" sz="1400" b="1" u="sng">
                <a:solidFill>
                  <a:srgbClr val="FF3300"/>
                </a:solidFill>
              </a:rPr>
              <a:t>no</a:t>
            </a:r>
            <a:r>
              <a:rPr lang="es-ES_tradnl" sz="1400" b="1">
                <a:solidFill>
                  <a:srgbClr val="FF3300"/>
                </a:solidFill>
              </a:rPr>
              <a:t> sea un arrendamiento financiero</a:t>
            </a: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49" name="3 Marcador de número de diapositiva"/>
          <p:cNvSpPr>
            <a:spLocks noGrp="1"/>
          </p:cNvSpPr>
          <p:nvPr>
            <p:ph type="sldNum" sz="quarter" idx="12"/>
          </p:nvPr>
        </p:nvSpPr>
        <p:spPr>
          <a:xfrm>
            <a:off x="7518400" y="6381750"/>
            <a:ext cx="2311400" cy="476250"/>
          </a:xfrm>
        </p:spPr>
        <p:txBody>
          <a:bodyPr/>
          <a:lstStyle/>
          <a:p>
            <a:fld id="{EFFFDCD5-B22E-4F7A-A798-2ED90395EE93}" type="slidenum">
              <a:rPr lang="es-ES_tradnl">
                <a:solidFill>
                  <a:srgbClr val="000000"/>
                </a:solidFill>
                <a:effectLst/>
              </a:rPr>
              <a:pPr/>
              <a:t>156</a:t>
            </a:fld>
            <a:endParaRPr lang="es-ES_tradnl" dirty="0">
              <a:solidFill>
                <a:srgbClr val="000000"/>
              </a:solidFill>
              <a:effectLst/>
            </a:endParaRPr>
          </a:p>
        </p:txBody>
      </p:sp>
      <p:grpSp>
        <p:nvGrpSpPr>
          <p:cNvPr id="2" name="Group 1362"/>
          <p:cNvGrpSpPr>
            <a:grpSpLocks/>
          </p:cNvGrpSpPr>
          <p:nvPr/>
        </p:nvGrpSpPr>
        <p:grpSpPr bwMode="auto">
          <a:xfrm>
            <a:off x="1676797" y="188913"/>
            <a:ext cx="6514571" cy="431800"/>
            <a:chOff x="288" y="48"/>
            <a:chExt cx="2584" cy="240"/>
          </a:xfrm>
        </p:grpSpPr>
        <p:sp>
          <p:nvSpPr>
            <p:cNvPr id="74754" name="AutoShape 2"/>
            <p:cNvSpPr>
              <a:spLocks noChangeArrowheads="1"/>
            </p:cNvSpPr>
            <p:nvPr/>
          </p:nvSpPr>
          <p:spPr bwMode="auto">
            <a:xfrm>
              <a:off x="288" y="48"/>
              <a:ext cx="2584" cy="24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a:p>
          </p:txBody>
        </p:sp>
        <p:sp>
          <p:nvSpPr>
            <p:cNvPr id="74755" name="Rectangle 3"/>
            <p:cNvSpPr>
              <a:spLocks noChangeArrowheads="1"/>
            </p:cNvSpPr>
            <p:nvPr/>
          </p:nvSpPr>
          <p:spPr bwMode="auto">
            <a:xfrm>
              <a:off x="333" y="101"/>
              <a:ext cx="2512" cy="154"/>
            </a:xfrm>
            <a:prstGeom prst="rect">
              <a:avLst/>
            </a:prstGeom>
            <a:noFill/>
            <a:ln w="9525">
              <a:noFill/>
              <a:miter lim="800000"/>
              <a:headEnd/>
              <a:tailEnd/>
            </a:ln>
          </p:spPr>
          <p:txBody>
            <a:bodyPr wrap="none" lIns="0" tIns="0" rIns="0" bIns="0">
              <a:spAutoFit/>
            </a:bodyPr>
            <a:lstStyle/>
            <a:p>
              <a:pPr algn="ctr"/>
              <a:r>
                <a:rPr lang="es-ES_tradnl" sz="1800" b="1" dirty="0">
                  <a:solidFill>
                    <a:srgbClr val="3333CC"/>
                  </a:solidFill>
                </a:rPr>
                <a:t>I</a:t>
              </a:r>
              <a:r>
                <a:rPr lang="es-ES_tradnl" sz="1800" b="1" dirty="0">
                  <a:solidFill>
                    <a:srgbClr val="3333CC"/>
                  </a:solidFill>
                  <a:sym typeface="Wingdings" pitchFamily="2" charset="2"/>
                </a:rPr>
                <a:t>I)</a:t>
              </a:r>
              <a:r>
                <a:rPr lang="es-ES_tradnl" sz="1800" dirty="0">
                  <a:solidFill>
                    <a:srgbClr val="3333CC"/>
                  </a:solidFill>
                </a:rPr>
                <a:t> </a:t>
              </a:r>
              <a:r>
                <a:rPr lang="es-ES_tradnl" sz="1800" b="1" dirty="0">
                  <a:solidFill>
                    <a:srgbClr val="3333CC"/>
                  </a:solidFill>
                </a:rPr>
                <a:t>ARRENDAMIENTO FINACIERO O LEASING (1)</a:t>
              </a:r>
            </a:p>
          </p:txBody>
        </p:sp>
      </p:grpSp>
      <p:sp>
        <p:nvSpPr>
          <p:cNvPr id="75275" name="Rectangle 523"/>
          <p:cNvSpPr>
            <a:spLocks noChangeArrowheads="1"/>
          </p:cNvSpPr>
          <p:nvPr/>
        </p:nvSpPr>
        <p:spPr bwMode="auto">
          <a:xfrm>
            <a:off x="2772305" y="2278063"/>
            <a:ext cx="317395" cy="184666"/>
          </a:xfrm>
          <a:prstGeom prst="rect">
            <a:avLst/>
          </a:prstGeom>
          <a:noFill/>
          <a:ln w="9525">
            <a:noFill/>
            <a:miter lim="800000"/>
            <a:headEnd/>
            <a:tailEnd/>
          </a:ln>
        </p:spPr>
        <p:txBody>
          <a:bodyPr wrap="none" lIns="0" tIns="0" rIns="0" bIns="0">
            <a:spAutoFit/>
          </a:bodyPr>
          <a:lstStyle/>
          <a:p>
            <a:r>
              <a:rPr lang="es-ES_tradnl" sz="1200">
                <a:solidFill>
                  <a:srgbClr val="000000"/>
                </a:solidFill>
              </a:rPr>
              <a:t>      </a:t>
            </a:r>
            <a:endParaRPr lang="es-ES_tradnl" sz="1200" b="1">
              <a:solidFill>
                <a:srgbClr val="FF3300"/>
              </a:solidFill>
            </a:endParaRPr>
          </a:p>
        </p:txBody>
      </p:sp>
      <p:sp>
        <p:nvSpPr>
          <p:cNvPr id="75579" name="Rectangle 827"/>
          <p:cNvSpPr>
            <a:spLocks noChangeArrowheads="1"/>
          </p:cNvSpPr>
          <p:nvPr/>
        </p:nvSpPr>
        <p:spPr bwMode="auto">
          <a:xfrm>
            <a:off x="1599407" y="908050"/>
            <a:ext cx="8290731" cy="615553"/>
          </a:xfrm>
          <a:prstGeom prst="rect">
            <a:avLst/>
          </a:prstGeom>
          <a:noFill/>
          <a:ln w="9525">
            <a:noFill/>
            <a:miter lim="800000"/>
            <a:headEnd/>
            <a:tailEnd/>
          </a:ln>
        </p:spPr>
        <p:txBody>
          <a:bodyPr wrap="none" lIns="0" tIns="0" rIns="0" bIns="0">
            <a:spAutoFit/>
          </a:bodyPr>
          <a:lstStyle/>
          <a:p>
            <a:pPr>
              <a:buFont typeface="Wingdings" pitchFamily="2" charset="2"/>
              <a:buNone/>
            </a:pPr>
            <a:r>
              <a:rPr lang="es-ES_tradnl" b="1" dirty="0">
                <a:solidFill>
                  <a:srgbClr val="0000FF"/>
                </a:solidFill>
              </a:rPr>
              <a:t>                             </a:t>
            </a:r>
            <a:r>
              <a:rPr lang="es-ES_tradnl" b="1" dirty="0" smtClean="0">
                <a:solidFill>
                  <a:srgbClr val="0000FF"/>
                </a:solidFill>
              </a:rPr>
              <a:t>      </a:t>
            </a:r>
            <a:r>
              <a:rPr lang="es-ES_tradnl" b="1" dirty="0">
                <a:solidFill>
                  <a:srgbClr val="0000FF"/>
                </a:solidFill>
              </a:rPr>
              <a:t>Se contabiliza como </a:t>
            </a:r>
            <a:r>
              <a:rPr lang="es-ES_tradnl" b="1" u="sng" dirty="0">
                <a:solidFill>
                  <a:srgbClr val="0000FF"/>
                </a:solidFill>
              </a:rPr>
              <a:t>Inversión</a:t>
            </a:r>
            <a:r>
              <a:rPr lang="es-ES_tradnl" b="1" dirty="0">
                <a:solidFill>
                  <a:srgbClr val="0000FF"/>
                </a:solidFill>
              </a:rPr>
              <a:t>:</a:t>
            </a:r>
          </a:p>
          <a:p>
            <a:pPr>
              <a:buFont typeface="Wingdings" pitchFamily="2" charset="2"/>
              <a:buNone/>
            </a:pPr>
            <a:r>
              <a:rPr lang="es-ES_tradnl" sz="1200" b="1" dirty="0">
                <a:solidFill>
                  <a:srgbClr val="000000"/>
                </a:solidFill>
              </a:rPr>
              <a:t>                                       </a:t>
            </a:r>
            <a:r>
              <a:rPr lang="es-ES_tradnl" b="1" dirty="0" smtClean="0">
                <a:solidFill>
                  <a:srgbClr val="FF3399"/>
                </a:solidFill>
              </a:rPr>
              <a:t>(NRV </a:t>
            </a:r>
            <a:r>
              <a:rPr lang="es-ES_tradnl" b="1" dirty="0">
                <a:solidFill>
                  <a:srgbClr val="FF3399"/>
                </a:solidFill>
              </a:rPr>
              <a:t>8.1 PGC y NRV 7.1 PGC DE PYMES)</a:t>
            </a:r>
            <a:r>
              <a:rPr lang="es-ES_tradnl" b="1" u="sng" dirty="0">
                <a:solidFill>
                  <a:srgbClr val="FF3399"/>
                </a:solidFill>
              </a:rPr>
              <a:t> </a:t>
            </a:r>
          </a:p>
        </p:txBody>
      </p:sp>
      <p:sp>
        <p:nvSpPr>
          <p:cNvPr id="75375" name="Rectangle 623"/>
          <p:cNvSpPr>
            <a:spLocks noChangeArrowheads="1"/>
          </p:cNvSpPr>
          <p:nvPr/>
        </p:nvSpPr>
        <p:spPr bwMode="auto">
          <a:xfrm>
            <a:off x="507339" y="3284538"/>
            <a:ext cx="2162451" cy="338554"/>
          </a:xfrm>
          <a:prstGeom prst="rect">
            <a:avLst/>
          </a:prstGeom>
          <a:noFill/>
          <a:ln w="9525">
            <a:noFill/>
            <a:miter lim="800000"/>
            <a:headEnd/>
            <a:tailEnd/>
          </a:ln>
        </p:spPr>
        <p:txBody>
          <a:bodyPr wrap="none" lIns="0" tIns="0" rIns="0" bIns="0">
            <a:spAutoFit/>
          </a:bodyPr>
          <a:lstStyle/>
          <a:p>
            <a:endParaRPr lang="es-ES_tradnl" sz="1000" b="1">
              <a:solidFill>
                <a:srgbClr val="FF3300"/>
              </a:solidFill>
              <a:sym typeface="Monotype Sorts" charset="2"/>
            </a:endParaRPr>
          </a:p>
          <a:p>
            <a:r>
              <a:rPr lang="es-ES_tradnl" sz="1000" b="1">
                <a:solidFill>
                  <a:srgbClr val="FF3300"/>
                </a:solidFill>
                <a:sym typeface="Monotype Sorts" charset="2"/>
              </a:rPr>
              <a:t></a:t>
            </a:r>
            <a:r>
              <a:rPr lang="es-ES_tradnl" sz="1200">
                <a:solidFill>
                  <a:srgbClr val="000000"/>
                </a:solidFill>
                <a:sym typeface="Monotype Sorts" charset="2"/>
              </a:rPr>
              <a:t>   </a:t>
            </a:r>
            <a:r>
              <a:rPr lang="es-ES_tradnl" sz="1200" b="1" i="1">
                <a:solidFill>
                  <a:srgbClr val="D60093"/>
                </a:solidFill>
              </a:rPr>
              <a:t>Al inicio del contrato :</a:t>
            </a:r>
          </a:p>
        </p:txBody>
      </p:sp>
      <p:sp>
        <p:nvSpPr>
          <p:cNvPr id="75580" name="Rectangle 828"/>
          <p:cNvSpPr>
            <a:spLocks noChangeArrowheads="1"/>
          </p:cNvSpPr>
          <p:nvPr/>
        </p:nvSpPr>
        <p:spPr bwMode="auto">
          <a:xfrm>
            <a:off x="5910925" y="3573463"/>
            <a:ext cx="205184" cy="18466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75581" name="Line 829"/>
          <p:cNvSpPr>
            <a:spLocks noChangeShapeType="1"/>
          </p:cNvSpPr>
          <p:nvPr/>
        </p:nvSpPr>
        <p:spPr bwMode="auto">
          <a:xfrm>
            <a:off x="2555611" y="3673475"/>
            <a:ext cx="3274483"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5469" name="Rectangle 717"/>
          <p:cNvSpPr>
            <a:spLocks noChangeArrowheads="1"/>
          </p:cNvSpPr>
          <p:nvPr/>
        </p:nvSpPr>
        <p:spPr bwMode="auto">
          <a:xfrm>
            <a:off x="3704431" y="3789363"/>
            <a:ext cx="1971694" cy="184666"/>
          </a:xfrm>
          <a:prstGeom prst="rect">
            <a:avLst/>
          </a:prstGeom>
          <a:noFill/>
          <a:ln w="9525">
            <a:noFill/>
            <a:miter lim="800000"/>
            <a:headEnd/>
            <a:tailEnd/>
          </a:ln>
        </p:spPr>
        <p:txBody>
          <a:bodyPr wrap="none" lIns="0" tIns="0" rIns="0" bIns="0">
            <a:spAutoFit/>
          </a:bodyPr>
          <a:lstStyle/>
          <a:p>
            <a:r>
              <a:rPr lang="es-ES_tradnl" sz="1200" b="1" dirty="0">
                <a:solidFill>
                  <a:srgbClr val="0000FF"/>
                </a:solidFill>
              </a:rPr>
              <a:t>I.M. ó I.I.  (21) ó (20) </a:t>
            </a:r>
          </a:p>
        </p:txBody>
      </p:sp>
      <p:sp>
        <p:nvSpPr>
          <p:cNvPr id="75473" name="Rectangle 721"/>
          <p:cNvSpPr>
            <a:spLocks noChangeArrowheads="1"/>
          </p:cNvSpPr>
          <p:nvPr/>
        </p:nvSpPr>
        <p:spPr bwMode="auto">
          <a:xfrm>
            <a:off x="5967677" y="3789363"/>
            <a:ext cx="102592" cy="18466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a</a:t>
            </a:r>
            <a:endParaRPr lang="es-ES_tradnl" sz="1200" dirty="0"/>
          </a:p>
        </p:txBody>
      </p:sp>
      <p:sp>
        <p:nvSpPr>
          <p:cNvPr id="75474" name="Rectangle 722"/>
          <p:cNvSpPr>
            <a:spLocks noChangeArrowheads="1"/>
          </p:cNvSpPr>
          <p:nvPr/>
        </p:nvSpPr>
        <p:spPr bwMode="auto">
          <a:xfrm>
            <a:off x="6278961" y="3789363"/>
            <a:ext cx="3621184"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rPr>
              <a:t>Acreedores por Arrendamiento Financiero </a:t>
            </a:r>
            <a:r>
              <a:rPr lang="es-ES_tradnl" sz="1100" b="1" i="1" dirty="0">
                <a:solidFill>
                  <a:srgbClr val="A50021"/>
                </a:solidFill>
              </a:rPr>
              <a:t>(1)</a:t>
            </a:r>
          </a:p>
        </p:txBody>
      </p:sp>
      <p:sp>
        <p:nvSpPr>
          <p:cNvPr id="75477" name="Rectangle 725"/>
          <p:cNvSpPr>
            <a:spLocks noChangeArrowheads="1"/>
          </p:cNvSpPr>
          <p:nvPr/>
        </p:nvSpPr>
        <p:spPr bwMode="auto">
          <a:xfrm>
            <a:off x="7371027" y="4005263"/>
            <a:ext cx="2467022" cy="338554"/>
          </a:xfrm>
          <a:prstGeom prst="rect">
            <a:avLst/>
          </a:prstGeom>
          <a:noFill/>
          <a:ln w="9525">
            <a:noFill/>
            <a:miter lim="800000"/>
            <a:headEnd/>
            <a:tailEnd/>
          </a:ln>
        </p:spPr>
        <p:txBody>
          <a:bodyPr wrap="none" lIns="0" tIns="0" rIns="0" bIns="0">
            <a:spAutoFit/>
          </a:bodyPr>
          <a:lstStyle/>
          <a:p>
            <a:r>
              <a:rPr lang="es-ES_tradnl" sz="1200">
                <a:solidFill>
                  <a:srgbClr val="000000"/>
                </a:solidFill>
              </a:rPr>
              <a:t>(*Valor Actual de los Pagos)</a:t>
            </a:r>
            <a:endParaRPr lang="es-ES_tradnl" sz="1000"/>
          </a:p>
          <a:p>
            <a:endParaRPr lang="es-ES_tradnl" sz="1000">
              <a:solidFill>
                <a:srgbClr val="000000"/>
              </a:solidFill>
            </a:endParaRPr>
          </a:p>
        </p:txBody>
      </p:sp>
      <p:sp>
        <p:nvSpPr>
          <p:cNvPr id="75583" name="Rectangle 831"/>
          <p:cNvSpPr>
            <a:spLocks noChangeArrowheads="1"/>
          </p:cNvSpPr>
          <p:nvPr/>
        </p:nvSpPr>
        <p:spPr bwMode="auto">
          <a:xfrm>
            <a:off x="1039037" y="3733800"/>
            <a:ext cx="2542363" cy="369332"/>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a:t>
            </a:r>
            <a:r>
              <a:rPr lang="es-ES_tradnl" sz="1200" b="1" dirty="0">
                <a:solidFill>
                  <a:srgbClr val="FF0000"/>
                </a:solidFill>
              </a:rPr>
              <a:t>Menor:</a:t>
            </a:r>
            <a:r>
              <a:rPr lang="es-ES_tradnl" sz="1200" dirty="0">
                <a:solidFill>
                  <a:srgbClr val="000000"/>
                </a:solidFill>
              </a:rPr>
              <a:t> *Valor Razonable</a:t>
            </a:r>
          </a:p>
          <a:p>
            <a:r>
              <a:rPr lang="es-ES_tradnl" sz="1200" dirty="0">
                <a:solidFill>
                  <a:srgbClr val="FF0000"/>
                </a:solidFill>
              </a:rPr>
              <a:t>ó</a:t>
            </a:r>
            <a:r>
              <a:rPr lang="es-ES_tradnl" sz="1200" dirty="0">
                <a:solidFill>
                  <a:srgbClr val="000000"/>
                </a:solidFill>
              </a:rPr>
              <a:t> *Valor Actual de los Pagos)</a:t>
            </a:r>
            <a:endParaRPr lang="es-ES_tradnl" sz="1200" dirty="0"/>
          </a:p>
        </p:txBody>
      </p:sp>
      <p:sp>
        <p:nvSpPr>
          <p:cNvPr id="75586" name="Line 834"/>
          <p:cNvSpPr>
            <a:spLocks noChangeShapeType="1"/>
          </p:cNvSpPr>
          <p:nvPr/>
        </p:nvSpPr>
        <p:spPr bwMode="auto">
          <a:xfrm>
            <a:off x="6187810" y="3671888"/>
            <a:ext cx="2105025"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5587" name="Rectangle 835"/>
          <p:cNvSpPr>
            <a:spLocks noChangeArrowheads="1"/>
          </p:cNvSpPr>
          <p:nvPr/>
        </p:nvSpPr>
        <p:spPr bwMode="auto">
          <a:xfrm>
            <a:off x="5910925" y="4303713"/>
            <a:ext cx="205184" cy="18466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75588" name="Line 836"/>
          <p:cNvSpPr>
            <a:spLocks noChangeShapeType="1"/>
          </p:cNvSpPr>
          <p:nvPr/>
        </p:nvSpPr>
        <p:spPr bwMode="auto">
          <a:xfrm>
            <a:off x="2555611" y="4405313"/>
            <a:ext cx="3274483"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5589" name="Line 837"/>
          <p:cNvSpPr>
            <a:spLocks noChangeShapeType="1"/>
          </p:cNvSpPr>
          <p:nvPr/>
        </p:nvSpPr>
        <p:spPr bwMode="auto">
          <a:xfrm>
            <a:off x="6148256" y="4403725"/>
            <a:ext cx="2105025"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5591" name="Rectangle 839"/>
          <p:cNvSpPr>
            <a:spLocks noChangeArrowheads="1"/>
          </p:cNvSpPr>
          <p:nvPr/>
        </p:nvSpPr>
        <p:spPr bwMode="auto">
          <a:xfrm>
            <a:off x="381000" y="5373688"/>
            <a:ext cx="2237792" cy="184666"/>
          </a:xfrm>
          <a:prstGeom prst="rect">
            <a:avLst/>
          </a:prstGeom>
          <a:noFill/>
          <a:ln w="9525">
            <a:noFill/>
            <a:miter lim="800000"/>
            <a:headEnd/>
            <a:tailEnd/>
          </a:ln>
        </p:spPr>
        <p:txBody>
          <a:bodyPr wrap="none" lIns="0" tIns="0" rIns="0" bIns="0">
            <a:spAutoFit/>
          </a:bodyPr>
          <a:lstStyle/>
          <a:p>
            <a:r>
              <a:rPr lang="es-ES_tradnl" sz="1000" b="1" dirty="0">
                <a:solidFill>
                  <a:srgbClr val="FF3300"/>
                </a:solidFill>
                <a:sym typeface="Monotype Sorts" charset="2"/>
              </a:rPr>
              <a:t></a:t>
            </a:r>
            <a:r>
              <a:rPr lang="es-ES_tradnl" sz="1200" dirty="0">
                <a:solidFill>
                  <a:srgbClr val="000000"/>
                </a:solidFill>
                <a:sym typeface="Monotype Sorts" charset="2"/>
              </a:rPr>
              <a:t>   </a:t>
            </a:r>
            <a:r>
              <a:rPr lang="es-ES_tradnl" sz="1200" b="1" i="1" dirty="0">
                <a:solidFill>
                  <a:srgbClr val="D60093"/>
                </a:solidFill>
              </a:rPr>
              <a:t>Por el pago de cuotas :</a:t>
            </a:r>
          </a:p>
        </p:txBody>
      </p:sp>
      <p:sp>
        <p:nvSpPr>
          <p:cNvPr id="75881" name="Rectangle 1129"/>
          <p:cNvSpPr>
            <a:spLocks noChangeArrowheads="1"/>
          </p:cNvSpPr>
          <p:nvPr/>
        </p:nvSpPr>
        <p:spPr bwMode="auto">
          <a:xfrm>
            <a:off x="656960" y="6216134"/>
            <a:ext cx="2053447" cy="184666"/>
          </a:xfrm>
          <a:prstGeom prst="rect">
            <a:avLst/>
          </a:prstGeom>
          <a:noFill/>
          <a:ln w="9525">
            <a:noFill/>
            <a:miter lim="800000"/>
            <a:headEnd/>
            <a:tailEnd/>
          </a:ln>
        </p:spPr>
        <p:txBody>
          <a:bodyPr wrap="none" lIns="0" tIns="0" rIns="0" bIns="0">
            <a:spAutoFit/>
          </a:bodyPr>
          <a:lstStyle/>
          <a:p>
            <a:r>
              <a:rPr lang="es-ES_tradnl" sz="1000" b="1" dirty="0">
                <a:solidFill>
                  <a:srgbClr val="FF3300"/>
                </a:solidFill>
                <a:sym typeface="Monotype Sorts" charset="2"/>
              </a:rPr>
              <a:t></a:t>
            </a:r>
            <a:r>
              <a:rPr lang="es-ES_tradnl" sz="1200" dirty="0">
                <a:solidFill>
                  <a:srgbClr val="000000"/>
                </a:solidFill>
                <a:sym typeface="Monotype Sorts" charset="2"/>
              </a:rPr>
              <a:t>   </a:t>
            </a:r>
            <a:r>
              <a:rPr lang="es-ES_tradnl" sz="1200" b="1" i="1" dirty="0">
                <a:solidFill>
                  <a:srgbClr val="D60093"/>
                </a:solidFill>
              </a:rPr>
              <a:t>Por la amortización :</a:t>
            </a:r>
          </a:p>
        </p:txBody>
      </p:sp>
      <p:sp>
        <p:nvSpPr>
          <p:cNvPr id="76085" name="Rectangle 1333"/>
          <p:cNvSpPr>
            <a:spLocks noChangeArrowheads="1"/>
          </p:cNvSpPr>
          <p:nvPr/>
        </p:nvSpPr>
        <p:spPr bwMode="auto">
          <a:xfrm>
            <a:off x="5909204" y="4752976"/>
            <a:ext cx="205184" cy="18466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76086" name="Rectangle 1334"/>
          <p:cNvSpPr>
            <a:spLocks noChangeArrowheads="1"/>
          </p:cNvSpPr>
          <p:nvPr/>
        </p:nvSpPr>
        <p:spPr bwMode="auto">
          <a:xfrm>
            <a:off x="2768865" y="5300664"/>
            <a:ext cx="3371116" cy="369332"/>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 </a:t>
            </a:r>
            <a:r>
              <a:rPr lang="es-ES_tradnl" sz="1100" dirty="0">
                <a:solidFill>
                  <a:srgbClr val="000000"/>
                </a:solidFill>
              </a:rPr>
              <a:t>Acreedores por Arrendamiento Financiero</a:t>
            </a:r>
          </a:p>
          <a:p>
            <a:r>
              <a:rPr lang="es-ES_tradnl" sz="1200" dirty="0">
                <a:solidFill>
                  <a:srgbClr val="000000"/>
                </a:solidFill>
              </a:rPr>
              <a:t>       </a:t>
            </a:r>
            <a:r>
              <a:rPr lang="es-ES_tradnl" sz="1200" b="1" dirty="0">
                <a:solidFill>
                  <a:srgbClr val="A50021"/>
                </a:solidFill>
              </a:rPr>
              <a:t>[parte de </a:t>
            </a:r>
            <a:r>
              <a:rPr lang="es-ES_tradnl" sz="1200" b="1" i="1" dirty="0">
                <a:solidFill>
                  <a:srgbClr val="A50021"/>
                </a:solidFill>
              </a:rPr>
              <a:t>(1)</a:t>
            </a:r>
            <a:r>
              <a:rPr lang="es-ES_tradnl" sz="1200" dirty="0">
                <a:solidFill>
                  <a:srgbClr val="A50021"/>
                </a:solidFill>
              </a:rPr>
              <a:t> + </a:t>
            </a:r>
            <a:r>
              <a:rPr lang="es-ES_tradnl" sz="1200" b="1" i="1" dirty="0">
                <a:solidFill>
                  <a:srgbClr val="A50021"/>
                </a:solidFill>
              </a:rPr>
              <a:t>(2)</a:t>
            </a:r>
            <a:r>
              <a:rPr lang="es-ES_tradnl" sz="1200" dirty="0">
                <a:solidFill>
                  <a:srgbClr val="A50021"/>
                </a:solidFill>
              </a:rPr>
              <a:t>]</a:t>
            </a:r>
            <a:r>
              <a:rPr lang="es-ES_tradnl" sz="1200" dirty="0">
                <a:solidFill>
                  <a:srgbClr val="000000"/>
                </a:solidFill>
              </a:rPr>
              <a:t> </a:t>
            </a:r>
          </a:p>
        </p:txBody>
      </p:sp>
      <p:sp>
        <p:nvSpPr>
          <p:cNvPr id="76087" name="Rectangle 1335"/>
          <p:cNvSpPr>
            <a:spLocks noChangeArrowheads="1"/>
          </p:cNvSpPr>
          <p:nvPr/>
        </p:nvSpPr>
        <p:spPr bwMode="auto">
          <a:xfrm>
            <a:off x="5947039" y="4959351"/>
            <a:ext cx="102592" cy="184666"/>
          </a:xfrm>
          <a:prstGeom prst="rect">
            <a:avLst/>
          </a:prstGeom>
          <a:noFill/>
          <a:ln w="9525">
            <a:noFill/>
            <a:miter lim="800000"/>
            <a:headEnd/>
            <a:tailEnd/>
          </a:ln>
        </p:spPr>
        <p:txBody>
          <a:bodyPr wrap="none" lIns="0" tIns="0" rIns="0" bIns="0">
            <a:spAutoFit/>
          </a:bodyPr>
          <a:lstStyle/>
          <a:p>
            <a:r>
              <a:rPr lang="es-ES_tradnl" sz="1200">
                <a:solidFill>
                  <a:srgbClr val="000000"/>
                </a:solidFill>
              </a:rPr>
              <a:t>a</a:t>
            </a:r>
            <a:endParaRPr lang="es-ES_tradnl" sz="1200"/>
          </a:p>
        </p:txBody>
      </p:sp>
      <p:sp>
        <p:nvSpPr>
          <p:cNvPr id="76088" name="Rectangle 1336"/>
          <p:cNvSpPr>
            <a:spLocks noChangeArrowheads="1"/>
          </p:cNvSpPr>
          <p:nvPr/>
        </p:nvSpPr>
        <p:spPr bwMode="auto">
          <a:xfrm>
            <a:off x="6410476" y="5373688"/>
            <a:ext cx="1133324" cy="184666"/>
          </a:xfrm>
          <a:prstGeom prst="rect">
            <a:avLst/>
          </a:prstGeom>
          <a:noFill/>
          <a:ln w="9525">
            <a:noFill/>
            <a:miter lim="800000"/>
            <a:headEnd/>
            <a:tailEnd/>
          </a:ln>
        </p:spPr>
        <p:txBody>
          <a:bodyPr wrap="none" lIns="0" tIns="0" rIns="0" bIns="0">
            <a:spAutoFit/>
          </a:bodyPr>
          <a:lstStyle/>
          <a:p>
            <a:r>
              <a:rPr lang="es-ES_tradnl" sz="1200" dirty="0" smtClean="0">
                <a:solidFill>
                  <a:srgbClr val="000000"/>
                </a:solidFill>
              </a:rPr>
              <a:t>Tesorería      </a:t>
            </a:r>
            <a:endParaRPr lang="es-ES_tradnl" sz="1200" dirty="0"/>
          </a:p>
        </p:txBody>
      </p:sp>
      <p:sp>
        <p:nvSpPr>
          <p:cNvPr id="76089" name="Line 1337"/>
          <p:cNvSpPr>
            <a:spLocks noChangeShapeType="1"/>
          </p:cNvSpPr>
          <p:nvPr/>
        </p:nvSpPr>
        <p:spPr bwMode="auto">
          <a:xfrm>
            <a:off x="3396589" y="4852988"/>
            <a:ext cx="2393950"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6090" name="Line 1338"/>
          <p:cNvSpPr>
            <a:spLocks noChangeShapeType="1"/>
          </p:cNvSpPr>
          <p:nvPr/>
        </p:nvSpPr>
        <p:spPr bwMode="auto">
          <a:xfrm>
            <a:off x="6203289" y="4852988"/>
            <a:ext cx="2393950"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6091" name="Rectangle 1339"/>
          <p:cNvSpPr>
            <a:spLocks noChangeArrowheads="1"/>
          </p:cNvSpPr>
          <p:nvPr/>
        </p:nvSpPr>
        <p:spPr bwMode="auto">
          <a:xfrm>
            <a:off x="5909204" y="5164138"/>
            <a:ext cx="205184" cy="18466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76092" name="Line 1340"/>
          <p:cNvSpPr>
            <a:spLocks noChangeShapeType="1"/>
          </p:cNvSpPr>
          <p:nvPr/>
        </p:nvSpPr>
        <p:spPr bwMode="auto">
          <a:xfrm>
            <a:off x="3396589" y="5262563"/>
            <a:ext cx="2393950"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6093" name="Line 1341"/>
          <p:cNvSpPr>
            <a:spLocks noChangeShapeType="1"/>
          </p:cNvSpPr>
          <p:nvPr/>
        </p:nvSpPr>
        <p:spPr bwMode="auto">
          <a:xfrm>
            <a:off x="6203289" y="5262563"/>
            <a:ext cx="2393950"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6094" name="Rectangle 1342"/>
          <p:cNvSpPr>
            <a:spLocks noChangeArrowheads="1"/>
          </p:cNvSpPr>
          <p:nvPr/>
        </p:nvSpPr>
        <p:spPr bwMode="auto">
          <a:xfrm>
            <a:off x="457200" y="4941888"/>
            <a:ext cx="5408532" cy="184666"/>
          </a:xfrm>
          <a:prstGeom prst="rect">
            <a:avLst/>
          </a:prstGeom>
          <a:noFill/>
          <a:ln w="9525">
            <a:noFill/>
            <a:miter lim="800000"/>
            <a:headEnd/>
            <a:tailEnd/>
          </a:ln>
        </p:spPr>
        <p:txBody>
          <a:bodyPr wrap="none" lIns="0" tIns="0" rIns="0" bIns="0">
            <a:spAutoFit/>
          </a:bodyPr>
          <a:lstStyle/>
          <a:p>
            <a:r>
              <a:rPr lang="es-ES_tradnl" sz="1000" b="1" dirty="0">
                <a:solidFill>
                  <a:srgbClr val="FF3300"/>
                </a:solidFill>
                <a:sym typeface="Monotype Sorts" charset="2"/>
              </a:rPr>
              <a:t> </a:t>
            </a:r>
            <a:r>
              <a:rPr lang="es-ES_tradnl" sz="1200" b="1" i="1" dirty="0">
                <a:solidFill>
                  <a:srgbClr val="D60093"/>
                </a:solidFill>
              </a:rPr>
              <a:t>Devengo de Intereses:                 </a:t>
            </a:r>
            <a:r>
              <a:rPr lang="es-ES_tradnl" sz="1200" b="1" dirty="0">
                <a:solidFill>
                  <a:srgbClr val="FF3300"/>
                </a:solidFill>
              </a:rPr>
              <a:t>Intereses de Deudas   </a:t>
            </a:r>
            <a:r>
              <a:rPr lang="es-ES_tradnl" sz="1100" b="1" dirty="0">
                <a:solidFill>
                  <a:srgbClr val="FF3300"/>
                </a:solidFill>
              </a:rPr>
              <a:t>(662)</a:t>
            </a:r>
          </a:p>
        </p:txBody>
      </p:sp>
      <p:sp>
        <p:nvSpPr>
          <p:cNvPr id="76095" name="Rectangle 1343"/>
          <p:cNvSpPr>
            <a:spLocks noChangeArrowheads="1"/>
          </p:cNvSpPr>
          <p:nvPr/>
        </p:nvSpPr>
        <p:spPr bwMode="auto">
          <a:xfrm>
            <a:off x="5947039" y="5372101"/>
            <a:ext cx="314189" cy="184666"/>
          </a:xfrm>
          <a:prstGeom prst="rect">
            <a:avLst/>
          </a:prstGeom>
          <a:noFill/>
          <a:ln w="9525">
            <a:noFill/>
            <a:miter lim="800000"/>
            <a:headEnd/>
            <a:tailEnd/>
          </a:ln>
        </p:spPr>
        <p:txBody>
          <a:bodyPr wrap="none" lIns="0" tIns="0" rIns="0" bIns="0">
            <a:spAutoFit/>
          </a:bodyPr>
          <a:lstStyle/>
          <a:p>
            <a:r>
              <a:rPr lang="es-ES_tradnl" sz="1200" dirty="0" smtClean="0">
                <a:solidFill>
                  <a:srgbClr val="000000"/>
                </a:solidFill>
              </a:rPr>
              <a:t>    a</a:t>
            </a:r>
            <a:endParaRPr lang="es-ES_tradnl" sz="1200" dirty="0"/>
          </a:p>
        </p:txBody>
      </p:sp>
      <p:sp>
        <p:nvSpPr>
          <p:cNvPr id="76096" name="Rectangle 1344"/>
          <p:cNvSpPr>
            <a:spLocks noChangeArrowheads="1"/>
          </p:cNvSpPr>
          <p:nvPr/>
        </p:nvSpPr>
        <p:spPr bwMode="auto">
          <a:xfrm>
            <a:off x="6201569" y="4941888"/>
            <a:ext cx="3621184"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rPr>
              <a:t>Acreedores por Arrendamiento Financiero </a:t>
            </a:r>
            <a:r>
              <a:rPr lang="es-ES_tradnl" sz="1100" b="1" i="1" dirty="0">
                <a:solidFill>
                  <a:srgbClr val="A50021"/>
                </a:solidFill>
              </a:rPr>
              <a:t>(2)</a:t>
            </a:r>
          </a:p>
        </p:txBody>
      </p:sp>
      <p:grpSp>
        <p:nvGrpSpPr>
          <p:cNvPr id="3" name="Group 1367"/>
          <p:cNvGrpSpPr>
            <a:grpSpLocks/>
          </p:cNvGrpSpPr>
          <p:nvPr/>
        </p:nvGrpSpPr>
        <p:grpSpPr bwMode="auto">
          <a:xfrm>
            <a:off x="3396589" y="5588016"/>
            <a:ext cx="5200650" cy="184151"/>
            <a:chOff x="1881" y="3527"/>
            <a:chExt cx="3024" cy="116"/>
          </a:xfrm>
        </p:grpSpPr>
        <p:sp>
          <p:nvSpPr>
            <p:cNvPr id="76097" name="Rectangle 1345"/>
            <p:cNvSpPr>
              <a:spLocks noChangeArrowheads="1"/>
            </p:cNvSpPr>
            <p:nvPr/>
          </p:nvSpPr>
          <p:spPr bwMode="auto">
            <a:xfrm>
              <a:off x="3342" y="3527"/>
              <a:ext cx="119" cy="11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76098" name="Line 1346"/>
            <p:cNvSpPr>
              <a:spLocks noChangeShapeType="1"/>
            </p:cNvSpPr>
            <p:nvPr/>
          </p:nvSpPr>
          <p:spPr bwMode="auto">
            <a:xfrm>
              <a:off x="1881" y="3591"/>
              <a:ext cx="1392"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6099" name="Line 1347"/>
            <p:cNvSpPr>
              <a:spLocks noChangeShapeType="1"/>
            </p:cNvSpPr>
            <p:nvPr/>
          </p:nvSpPr>
          <p:spPr bwMode="auto">
            <a:xfrm>
              <a:off x="3513" y="3591"/>
              <a:ext cx="1392" cy="0"/>
            </a:xfrm>
            <a:prstGeom prst="line">
              <a:avLst/>
            </a:prstGeom>
            <a:noFill/>
            <a:ln w="9525">
              <a:solidFill>
                <a:srgbClr val="009900"/>
              </a:solidFill>
              <a:prstDash val="dash"/>
              <a:round/>
              <a:headEnd/>
              <a:tailEnd/>
            </a:ln>
            <a:effectLst/>
          </p:spPr>
          <p:txBody>
            <a:bodyPr wrap="none" anchor="ctr"/>
            <a:lstStyle/>
            <a:p>
              <a:endParaRPr lang="es-ES_tradnl"/>
            </a:p>
          </p:txBody>
        </p:sp>
      </p:grpSp>
      <p:sp>
        <p:nvSpPr>
          <p:cNvPr id="76104" name="Rectangle 1352"/>
          <p:cNvSpPr>
            <a:spLocks noChangeArrowheads="1"/>
          </p:cNvSpPr>
          <p:nvPr/>
        </p:nvSpPr>
        <p:spPr bwMode="auto">
          <a:xfrm>
            <a:off x="5917804" y="6002338"/>
            <a:ext cx="205184" cy="18466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76105" name="Line 1353"/>
          <p:cNvSpPr>
            <a:spLocks noChangeShapeType="1"/>
          </p:cNvSpPr>
          <p:nvPr/>
        </p:nvSpPr>
        <p:spPr bwMode="auto">
          <a:xfrm>
            <a:off x="3049191" y="6100763"/>
            <a:ext cx="2744788"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6106" name="Line 1354"/>
          <p:cNvSpPr>
            <a:spLocks noChangeShapeType="1"/>
          </p:cNvSpPr>
          <p:nvPr/>
        </p:nvSpPr>
        <p:spPr bwMode="auto">
          <a:xfrm>
            <a:off x="6211887" y="6100763"/>
            <a:ext cx="2822179"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6107" name="Rectangle 1355"/>
          <p:cNvSpPr>
            <a:spLocks noChangeArrowheads="1"/>
          </p:cNvSpPr>
          <p:nvPr/>
        </p:nvSpPr>
        <p:spPr bwMode="auto">
          <a:xfrm>
            <a:off x="3173017" y="6218238"/>
            <a:ext cx="2494273" cy="184666"/>
          </a:xfrm>
          <a:prstGeom prst="rect">
            <a:avLst/>
          </a:prstGeom>
          <a:noFill/>
          <a:ln w="9525">
            <a:noFill/>
            <a:miter lim="800000"/>
            <a:headEnd/>
            <a:tailEnd/>
          </a:ln>
        </p:spPr>
        <p:txBody>
          <a:bodyPr wrap="none" lIns="0" tIns="0" rIns="0" bIns="0">
            <a:spAutoFit/>
          </a:bodyPr>
          <a:lstStyle/>
          <a:p>
            <a:r>
              <a:rPr lang="es-ES_tradnl" sz="1200" b="1">
                <a:solidFill>
                  <a:srgbClr val="FF3300"/>
                </a:solidFill>
              </a:rPr>
              <a:t>Amort. del Inm. M. ó I.   </a:t>
            </a:r>
            <a:r>
              <a:rPr lang="es-ES_tradnl" sz="1100" b="1">
                <a:solidFill>
                  <a:srgbClr val="FF3300"/>
                </a:solidFill>
              </a:rPr>
              <a:t>(68)</a:t>
            </a:r>
          </a:p>
        </p:txBody>
      </p:sp>
      <p:sp>
        <p:nvSpPr>
          <p:cNvPr id="76108" name="Rectangle 1356"/>
          <p:cNvSpPr>
            <a:spLocks noChangeArrowheads="1"/>
          </p:cNvSpPr>
          <p:nvPr/>
        </p:nvSpPr>
        <p:spPr bwMode="auto">
          <a:xfrm>
            <a:off x="5955640" y="6218238"/>
            <a:ext cx="102592" cy="184666"/>
          </a:xfrm>
          <a:prstGeom prst="rect">
            <a:avLst/>
          </a:prstGeom>
          <a:noFill/>
          <a:ln w="9525">
            <a:noFill/>
            <a:miter lim="800000"/>
            <a:headEnd/>
            <a:tailEnd/>
          </a:ln>
        </p:spPr>
        <p:txBody>
          <a:bodyPr wrap="none" lIns="0" tIns="0" rIns="0" bIns="0">
            <a:spAutoFit/>
          </a:bodyPr>
          <a:lstStyle/>
          <a:p>
            <a:r>
              <a:rPr lang="es-ES_tradnl" sz="1200">
                <a:solidFill>
                  <a:srgbClr val="000000"/>
                </a:solidFill>
              </a:rPr>
              <a:t>a</a:t>
            </a:r>
            <a:endParaRPr lang="es-ES_tradnl" sz="1200"/>
          </a:p>
        </p:txBody>
      </p:sp>
      <p:sp>
        <p:nvSpPr>
          <p:cNvPr id="76109" name="Rectangle 1357"/>
          <p:cNvSpPr>
            <a:spLocks noChangeArrowheads="1"/>
          </p:cNvSpPr>
          <p:nvPr/>
        </p:nvSpPr>
        <p:spPr bwMode="auto">
          <a:xfrm>
            <a:off x="6337433" y="6218238"/>
            <a:ext cx="2769989" cy="184666"/>
          </a:xfrm>
          <a:prstGeom prst="rect">
            <a:avLst/>
          </a:prstGeom>
          <a:noFill/>
          <a:ln w="9525">
            <a:noFill/>
            <a:miter lim="800000"/>
            <a:headEnd/>
            <a:tailEnd/>
          </a:ln>
        </p:spPr>
        <p:txBody>
          <a:bodyPr wrap="none" lIns="0" tIns="0" rIns="0" bIns="0">
            <a:spAutoFit/>
          </a:bodyPr>
          <a:lstStyle/>
          <a:p>
            <a:r>
              <a:rPr lang="es-ES_tradnl" sz="1200">
                <a:solidFill>
                  <a:srgbClr val="000000"/>
                </a:solidFill>
              </a:rPr>
              <a:t>Amort. Acum. Inm. M. ó I.   </a:t>
            </a:r>
            <a:r>
              <a:rPr lang="es-ES_tradnl" sz="1100">
                <a:solidFill>
                  <a:srgbClr val="000000"/>
                </a:solidFill>
              </a:rPr>
              <a:t>(28)</a:t>
            </a:r>
          </a:p>
        </p:txBody>
      </p:sp>
      <p:grpSp>
        <p:nvGrpSpPr>
          <p:cNvPr id="4" name="Group 1366"/>
          <p:cNvGrpSpPr>
            <a:grpSpLocks/>
          </p:cNvGrpSpPr>
          <p:nvPr/>
        </p:nvGrpSpPr>
        <p:grpSpPr bwMode="auto">
          <a:xfrm>
            <a:off x="3049191" y="6423043"/>
            <a:ext cx="5984875" cy="184151"/>
            <a:chOff x="1679" y="4055"/>
            <a:chExt cx="3480" cy="116"/>
          </a:xfrm>
        </p:grpSpPr>
        <p:sp>
          <p:nvSpPr>
            <p:cNvPr id="76111" name="Rectangle 1359"/>
            <p:cNvSpPr>
              <a:spLocks noChangeArrowheads="1"/>
            </p:cNvSpPr>
            <p:nvPr/>
          </p:nvSpPr>
          <p:spPr bwMode="auto">
            <a:xfrm>
              <a:off x="3347" y="4055"/>
              <a:ext cx="119" cy="11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76112" name="Line 1360"/>
            <p:cNvSpPr>
              <a:spLocks noChangeShapeType="1"/>
            </p:cNvSpPr>
            <p:nvPr/>
          </p:nvSpPr>
          <p:spPr bwMode="auto">
            <a:xfrm>
              <a:off x="1679" y="4119"/>
              <a:ext cx="1596"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76113" name="Line 1361"/>
            <p:cNvSpPr>
              <a:spLocks noChangeShapeType="1"/>
            </p:cNvSpPr>
            <p:nvPr/>
          </p:nvSpPr>
          <p:spPr bwMode="auto">
            <a:xfrm>
              <a:off x="3518" y="4119"/>
              <a:ext cx="1641" cy="0"/>
            </a:xfrm>
            <a:prstGeom prst="line">
              <a:avLst/>
            </a:prstGeom>
            <a:noFill/>
            <a:ln w="9525">
              <a:solidFill>
                <a:srgbClr val="009900"/>
              </a:solidFill>
              <a:prstDash val="dash"/>
              <a:round/>
              <a:headEnd/>
              <a:tailEnd/>
            </a:ln>
            <a:effectLst/>
          </p:spPr>
          <p:txBody>
            <a:bodyPr wrap="none" anchor="ctr"/>
            <a:lstStyle/>
            <a:p>
              <a:endParaRPr lang="es-ES_tradnl"/>
            </a:p>
          </p:txBody>
        </p:sp>
      </p:grpSp>
      <p:sp>
        <p:nvSpPr>
          <p:cNvPr id="76121" name="Rectangle 1369"/>
          <p:cNvSpPr>
            <a:spLocks noChangeArrowheads="1"/>
          </p:cNvSpPr>
          <p:nvPr/>
        </p:nvSpPr>
        <p:spPr bwMode="auto">
          <a:xfrm>
            <a:off x="350838" y="811214"/>
            <a:ext cx="4719562" cy="400110"/>
          </a:xfrm>
          <a:prstGeom prst="rect">
            <a:avLst/>
          </a:prstGeom>
          <a:noFill/>
          <a:ln w="9525">
            <a:noFill/>
            <a:miter lim="800000"/>
            <a:headEnd/>
            <a:tailEnd/>
          </a:ln>
          <a:effectLst/>
        </p:spPr>
        <p:txBody>
          <a:bodyPr wrap="none">
            <a:spAutoFit/>
          </a:bodyPr>
          <a:lstStyle/>
          <a:p>
            <a:pPr>
              <a:buFont typeface="Wingdings" pitchFamily="2" charset="2"/>
              <a:buChar char="Ø"/>
            </a:pPr>
            <a:r>
              <a:rPr lang="es-ES_tradnl" sz="1800" b="1">
                <a:solidFill>
                  <a:srgbClr val="009900"/>
                </a:solidFill>
              </a:rPr>
              <a:t> </a:t>
            </a:r>
            <a:r>
              <a:rPr lang="es-ES_tradnl" sz="2000" b="1" u="sng">
                <a:solidFill>
                  <a:srgbClr val="009900"/>
                </a:solidFill>
              </a:rPr>
              <a:t>TRATAMIENTO</a:t>
            </a:r>
            <a:r>
              <a:rPr lang="es-ES_tradnl" sz="2000" u="sng">
                <a:solidFill>
                  <a:srgbClr val="009900"/>
                </a:solidFill>
              </a:rPr>
              <a:t> </a:t>
            </a:r>
            <a:r>
              <a:rPr lang="es-ES_tradnl" sz="2000" b="1" u="sng">
                <a:solidFill>
                  <a:srgbClr val="009900"/>
                </a:solidFill>
              </a:rPr>
              <a:t>CONTABLE:</a:t>
            </a:r>
            <a:r>
              <a:rPr lang="es-ES_tradnl" sz="2000">
                <a:solidFill>
                  <a:srgbClr val="009900"/>
                </a:solidFill>
              </a:rPr>
              <a:t>     </a:t>
            </a:r>
          </a:p>
        </p:txBody>
      </p:sp>
      <p:sp>
        <p:nvSpPr>
          <p:cNvPr id="76122" name="Rectangle 1370"/>
          <p:cNvSpPr>
            <a:spLocks noChangeArrowheads="1"/>
          </p:cNvSpPr>
          <p:nvPr/>
        </p:nvSpPr>
        <p:spPr bwMode="auto">
          <a:xfrm>
            <a:off x="116946" y="1484313"/>
            <a:ext cx="9789054" cy="1938992"/>
          </a:xfrm>
          <a:prstGeom prst="rect">
            <a:avLst/>
          </a:prstGeom>
          <a:noFill/>
          <a:ln w="9525">
            <a:noFill/>
            <a:miter lim="800000"/>
            <a:headEnd/>
            <a:tailEnd/>
          </a:ln>
          <a:effectLst/>
        </p:spPr>
        <p:txBody>
          <a:bodyPr>
            <a:spAutoFit/>
          </a:bodyPr>
          <a:lstStyle/>
          <a:p>
            <a:pPr>
              <a:buFont typeface="Wingdings" pitchFamily="2" charset="2"/>
              <a:buChar char="l"/>
            </a:pPr>
            <a:r>
              <a:rPr lang="es-ES_tradnl" sz="1200" b="1" dirty="0">
                <a:solidFill>
                  <a:srgbClr val="0000FF"/>
                </a:solidFill>
              </a:rPr>
              <a:t>Cuando de las condiciones del contrato se deduzca que se transfieren sustancialmente todos los riesgos y beneficios inherentes </a:t>
            </a:r>
            <a:r>
              <a:rPr lang="es-ES_tradnl" sz="1200" b="1" dirty="0" smtClean="0">
                <a:solidFill>
                  <a:srgbClr val="0000FF"/>
                </a:solidFill>
              </a:rPr>
              <a:t>a la </a:t>
            </a:r>
            <a:r>
              <a:rPr lang="es-ES_tradnl" sz="1200" b="1" dirty="0">
                <a:solidFill>
                  <a:srgbClr val="0000FF"/>
                </a:solidFill>
              </a:rPr>
              <a:t>propiedad del activo. </a:t>
            </a:r>
          </a:p>
          <a:p>
            <a:pPr>
              <a:buFont typeface="Wingdings" pitchFamily="2" charset="2"/>
              <a:buChar char="l"/>
            </a:pPr>
            <a:r>
              <a:rPr lang="es-ES_tradnl" sz="1200" b="1" dirty="0">
                <a:solidFill>
                  <a:srgbClr val="0000FF"/>
                </a:solidFill>
              </a:rPr>
              <a:t>Cuando existe una opción de compra (O.C.) se presume cuando no existen dudas razonables de que se va a  ejercitar dicha opción.</a:t>
            </a:r>
          </a:p>
          <a:p>
            <a:pPr>
              <a:buFont typeface="Wingdings" pitchFamily="2" charset="2"/>
              <a:buChar char="l"/>
            </a:pPr>
            <a:r>
              <a:rPr lang="es-ES_tradnl" sz="1200" b="1" dirty="0">
                <a:solidFill>
                  <a:srgbClr val="0000FF"/>
                </a:solidFill>
              </a:rPr>
              <a:t>También se presumirá en otros casos, aunque </a:t>
            </a:r>
            <a:r>
              <a:rPr lang="es-ES_tradnl" sz="1200" b="1" u="sng" dirty="0">
                <a:solidFill>
                  <a:srgbClr val="0000FF"/>
                </a:solidFill>
              </a:rPr>
              <a:t>no</a:t>
            </a:r>
            <a:r>
              <a:rPr lang="es-ES_tradnl" sz="1200" b="1" dirty="0">
                <a:solidFill>
                  <a:srgbClr val="0000FF"/>
                </a:solidFill>
              </a:rPr>
              <a:t> exista opción de compra, salvo prueba en contrario: </a:t>
            </a:r>
          </a:p>
          <a:p>
            <a:pPr>
              <a:buFont typeface="Wingdings" pitchFamily="2" charset="2"/>
              <a:buNone/>
            </a:pPr>
            <a:r>
              <a:rPr lang="es-ES_tradnl" sz="1200" dirty="0"/>
              <a:t> </a:t>
            </a:r>
            <a:r>
              <a:rPr lang="es-ES_tradnl" sz="1200" b="1" dirty="0">
                <a:solidFill>
                  <a:srgbClr val="0000FF"/>
                </a:solidFill>
              </a:rPr>
              <a:t>-</a:t>
            </a:r>
            <a:r>
              <a:rPr lang="es-ES_tradnl" sz="1200" dirty="0"/>
              <a:t> </a:t>
            </a:r>
            <a:r>
              <a:rPr lang="es-ES_tradnl" sz="1200" dirty="0">
                <a:solidFill>
                  <a:srgbClr val="0000FF"/>
                </a:solidFill>
              </a:rPr>
              <a:t>de las condiciones del contrato se deduzca que se va ejercitar la O.C. ,</a:t>
            </a:r>
          </a:p>
          <a:p>
            <a:pPr>
              <a:buFont typeface="Wingdings" pitchFamily="2" charset="2"/>
              <a:buNone/>
            </a:pPr>
            <a:r>
              <a:rPr lang="es-ES_tradnl" sz="1200" dirty="0">
                <a:solidFill>
                  <a:srgbClr val="0000FF"/>
                </a:solidFill>
              </a:rPr>
              <a:t> </a:t>
            </a:r>
            <a:r>
              <a:rPr lang="es-ES_tradnl" sz="1200" b="1" dirty="0">
                <a:solidFill>
                  <a:srgbClr val="0000FF"/>
                </a:solidFill>
              </a:rPr>
              <a:t>-</a:t>
            </a:r>
            <a:r>
              <a:rPr lang="es-ES_tradnl" sz="1200" dirty="0">
                <a:solidFill>
                  <a:srgbClr val="0000FF"/>
                </a:solidFill>
              </a:rPr>
              <a:t> el plazo del arrendamiento coincida con la mayor parte de la vida económica del activo, </a:t>
            </a:r>
          </a:p>
          <a:p>
            <a:pPr>
              <a:buFont typeface="Wingdings" pitchFamily="2" charset="2"/>
              <a:buNone/>
            </a:pPr>
            <a:r>
              <a:rPr lang="es-ES_tradnl" sz="1200" dirty="0">
                <a:solidFill>
                  <a:srgbClr val="0000FF"/>
                </a:solidFill>
              </a:rPr>
              <a:t> </a:t>
            </a:r>
            <a:r>
              <a:rPr lang="es-ES_tradnl" sz="1200" b="1" dirty="0">
                <a:solidFill>
                  <a:srgbClr val="0000FF"/>
                </a:solidFill>
              </a:rPr>
              <a:t>-</a:t>
            </a:r>
            <a:r>
              <a:rPr lang="es-ES_tradnl" sz="1200" dirty="0">
                <a:solidFill>
                  <a:srgbClr val="0000FF"/>
                </a:solidFill>
              </a:rPr>
              <a:t> el valor actual de los pagos suponga la práctica totalidad del valor razonable,</a:t>
            </a:r>
          </a:p>
          <a:p>
            <a:pPr>
              <a:buFont typeface="Wingdings" pitchFamily="2" charset="2"/>
              <a:buNone/>
            </a:pPr>
            <a:r>
              <a:rPr lang="es-ES_tradnl" sz="1200" dirty="0">
                <a:solidFill>
                  <a:srgbClr val="0000FF"/>
                </a:solidFill>
              </a:rPr>
              <a:t> </a:t>
            </a:r>
            <a:r>
              <a:rPr lang="es-ES_tradnl" sz="1200" b="1" dirty="0">
                <a:solidFill>
                  <a:srgbClr val="0000FF"/>
                </a:solidFill>
              </a:rPr>
              <a:t>-</a:t>
            </a:r>
            <a:r>
              <a:rPr lang="es-ES_tradnl" sz="1200" dirty="0">
                <a:solidFill>
                  <a:srgbClr val="0000FF"/>
                </a:solidFill>
              </a:rPr>
              <a:t> su utilidad quede restringida al arrendatario, </a:t>
            </a:r>
          </a:p>
          <a:p>
            <a:pPr>
              <a:buFont typeface="Wingdings" pitchFamily="2" charset="2"/>
              <a:buNone/>
            </a:pPr>
            <a:r>
              <a:rPr lang="es-ES_tradnl" sz="1200" b="1" dirty="0">
                <a:solidFill>
                  <a:srgbClr val="0000FF"/>
                </a:solidFill>
              </a:rPr>
              <a:t> - </a:t>
            </a:r>
            <a:r>
              <a:rPr lang="es-ES_tradnl" sz="1200" dirty="0">
                <a:solidFill>
                  <a:srgbClr val="0000FF"/>
                </a:solidFill>
              </a:rPr>
              <a:t>la posibilidad de prorrogar con unos pagos sustancialmente inferiores a los de mercado, …  </a:t>
            </a: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0" name="3 Marcador de número de diapositiva"/>
          <p:cNvSpPr>
            <a:spLocks noGrp="1"/>
          </p:cNvSpPr>
          <p:nvPr>
            <p:ph type="sldNum" sz="quarter" idx="12"/>
          </p:nvPr>
        </p:nvSpPr>
        <p:spPr>
          <a:xfrm>
            <a:off x="7594600" y="6324600"/>
            <a:ext cx="2311400" cy="476250"/>
          </a:xfrm>
        </p:spPr>
        <p:txBody>
          <a:bodyPr/>
          <a:lstStyle/>
          <a:p>
            <a:fld id="{3C3BD5A3-99C0-4303-BB91-59713E89B5D9}" type="slidenum">
              <a:rPr lang="es-ES_tradnl">
                <a:solidFill>
                  <a:srgbClr val="000000"/>
                </a:solidFill>
                <a:effectLst/>
              </a:rPr>
              <a:pPr/>
              <a:t>157</a:t>
            </a:fld>
            <a:endParaRPr lang="es-ES_tradnl" dirty="0">
              <a:solidFill>
                <a:srgbClr val="000000"/>
              </a:solidFill>
              <a:effectLst/>
            </a:endParaRPr>
          </a:p>
        </p:txBody>
      </p:sp>
      <p:sp>
        <p:nvSpPr>
          <p:cNvPr id="73733" name="Rectangle 5"/>
          <p:cNvSpPr>
            <a:spLocks noChangeArrowheads="1"/>
          </p:cNvSpPr>
          <p:nvPr/>
        </p:nvSpPr>
        <p:spPr bwMode="auto">
          <a:xfrm>
            <a:off x="3470540" y="692151"/>
            <a:ext cx="65" cy="184666"/>
          </a:xfrm>
          <a:prstGeom prst="rect">
            <a:avLst/>
          </a:prstGeom>
          <a:noFill/>
          <a:ln w="9525">
            <a:noFill/>
            <a:miter lim="800000"/>
            <a:headEnd/>
            <a:tailEnd/>
          </a:ln>
        </p:spPr>
        <p:txBody>
          <a:bodyPr wrap="none" lIns="0" tIns="0" rIns="0" bIns="0">
            <a:spAutoFit/>
          </a:bodyPr>
          <a:lstStyle/>
          <a:p>
            <a:endParaRPr lang="es-ES_tradnl" sz="1200">
              <a:solidFill>
                <a:srgbClr val="000000"/>
              </a:solidFill>
            </a:endParaRPr>
          </a:p>
        </p:txBody>
      </p:sp>
      <p:sp>
        <p:nvSpPr>
          <p:cNvPr id="73739" name="Rectangle 11"/>
          <p:cNvSpPr>
            <a:spLocks noChangeArrowheads="1"/>
          </p:cNvSpPr>
          <p:nvPr/>
        </p:nvSpPr>
        <p:spPr bwMode="auto">
          <a:xfrm>
            <a:off x="0" y="981075"/>
            <a:ext cx="9978694" cy="215444"/>
          </a:xfrm>
          <a:prstGeom prst="rect">
            <a:avLst/>
          </a:prstGeom>
          <a:noFill/>
          <a:ln w="9525">
            <a:noFill/>
            <a:miter lim="800000"/>
            <a:headEnd/>
            <a:tailEnd/>
          </a:ln>
        </p:spPr>
        <p:txBody>
          <a:bodyPr wrap="none" lIns="0" tIns="0" rIns="0" bIns="0">
            <a:spAutoFit/>
          </a:bodyPr>
          <a:lstStyle/>
          <a:p>
            <a:r>
              <a:rPr lang="es-ES_tradnl" sz="1200" b="1" dirty="0">
                <a:solidFill>
                  <a:srgbClr val="FF3300"/>
                </a:solidFill>
              </a:rPr>
              <a:t> </a:t>
            </a:r>
            <a:r>
              <a:rPr lang="es-ES_tradnl" sz="1400" b="1" u="sng" dirty="0">
                <a:solidFill>
                  <a:srgbClr val="FF3300"/>
                </a:solidFill>
              </a:rPr>
              <a:t>LIS</a:t>
            </a:r>
            <a:r>
              <a:rPr lang="es-ES_tradnl" sz="1400" b="1" u="sng" dirty="0">
                <a:solidFill>
                  <a:srgbClr val="009900"/>
                </a:solidFill>
              </a:rPr>
              <a:t>  distingue</a:t>
            </a:r>
            <a:r>
              <a:rPr lang="es-ES_tradnl" sz="1400" b="1" u="sng" dirty="0">
                <a:solidFill>
                  <a:srgbClr val="000000"/>
                </a:solidFill>
              </a:rPr>
              <a:t> </a:t>
            </a:r>
            <a:r>
              <a:rPr lang="es-ES_tradnl" sz="1400" b="1" u="sng" dirty="0">
                <a:solidFill>
                  <a:srgbClr val="0000FF"/>
                </a:solidFill>
              </a:rPr>
              <a:t>2 GRUPOS</a:t>
            </a:r>
            <a:r>
              <a:rPr lang="es-ES_tradnl" sz="1400" b="1" dirty="0">
                <a:solidFill>
                  <a:srgbClr val="000000"/>
                </a:solidFill>
              </a:rPr>
              <a:t>  </a:t>
            </a:r>
            <a:r>
              <a:rPr lang="es-ES_tradnl" sz="1400" dirty="0">
                <a:solidFill>
                  <a:srgbClr val="0000FF"/>
                </a:solidFill>
              </a:rPr>
              <a:t>de contratos de arrendamiento con opción de compra </a:t>
            </a:r>
            <a:r>
              <a:rPr lang="es-ES_tradnl" sz="1400" u="sng" dirty="0">
                <a:solidFill>
                  <a:srgbClr val="0000FF"/>
                </a:solidFill>
              </a:rPr>
              <a:t>como </a:t>
            </a:r>
            <a:r>
              <a:rPr lang="es-ES_tradnl" sz="1400" b="1" u="sng" dirty="0">
                <a:solidFill>
                  <a:srgbClr val="0000FF"/>
                </a:solidFill>
              </a:rPr>
              <a:t>INVERSION</a:t>
            </a:r>
            <a:r>
              <a:rPr lang="es-ES_tradnl" sz="1400" dirty="0">
                <a:solidFill>
                  <a:srgbClr val="0000FF"/>
                </a:solidFill>
              </a:rPr>
              <a:t>:</a:t>
            </a:r>
          </a:p>
        </p:txBody>
      </p:sp>
      <p:sp>
        <p:nvSpPr>
          <p:cNvPr id="73747" name="Rectangle 19"/>
          <p:cNvSpPr>
            <a:spLocks noChangeArrowheads="1"/>
          </p:cNvSpPr>
          <p:nvPr/>
        </p:nvSpPr>
        <p:spPr bwMode="auto">
          <a:xfrm>
            <a:off x="577850" y="1371600"/>
            <a:ext cx="6093015" cy="184666"/>
          </a:xfrm>
          <a:prstGeom prst="rect">
            <a:avLst/>
          </a:prstGeom>
          <a:noFill/>
          <a:ln w="9525">
            <a:noFill/>
            <a:miter lim="800000"/>
            <a:headEnd/>
            <a:tailEnd/>
          </a:ln>
        </p:spPr>
        <p:txBody>
          <a:bodyPr wrap="none" lIns="0" tIns="0" rIns="0" bIns="0">
            <a:spAutoFit/>
          </a:bodyPr>
          <a:lstStyle/>
          <a:p>
            <a:r>
              <a:rPr lang="es-ES_tradnl" sz="1200" b="1" dirty="0">
                <a:solidFill>
                  <a:srgbClr val="D60093"/>
                </a:solidFill>
              </a:rPr>
              <a:t>1)</a:t>
            </a:r>
            <a:r>
              <a:rPr lang="es-ES_tradnl" sz="1200" b="1" dirty="0">
                <a:solidFill>
                  <a:srgbClr val="000000"/>
                </a:solidFill>
              </a:rPr>
              <a:t>   </a:t>
            </a:r>
            <a:r>
              <a:rPr lang="es-ES_tradnl" sz="1200" b="1" dirty="0">
                <a:solidFill>
                  <a:srgbClr val="0000FF"/>
                </a:solidFill>
              </a:rPr>
              <a:t>CONTRATOS DE LEASING :</a:t>
            </a:r>
            <a:r>
              <a:rPr lang="es-ES_tradnl" sz="1200" b="1" dirty="0">
                <a:solidFill>
                  <a:srgbClr val="000000"/>
                </a:solidFill>
              </a:rPr>
              <a:t>    </a:t>
            </a:r>
            <a:r>
              <a:rPr lang="es-ES_tradnl" sz="1200" dirty="0">
                <a:solidFill>
                  <a:srgbClr val="000000"/>
                </a:solidFill>
              </a:rPr>
              <a:t> </a:t>
            </a:r>
            <a:r>
              <a:rPr lang="es-ES_tradnl" sz="1200" b="1" u="sng" dirty="0">
                <a:solidFill>
                  <a:srgbClr val="FF3300"/>
                </a:solidFill>
              </a:rPr>
              <a:t>Art. </a:t>
            </a:r>
            <a:r>
              <a:rPr lang="es-ES_tradnl" sz="1200" b="1" u="sng" dirty="0" smtClean="0">
                <a:solidFill>
                  <a:srgbClr val="FF3300"/>
                </a:solidFill>
              </a:rPr>
              <a:t>106 LIS </a:t>
            </a:r>
            <a:r>
              <a:rPr lang="es-ES_tradnl" sz="1200" b="1" dirty="0" smtClean="0">
                <a:solidFill>
                  <a:srgbClr val="FF33CC"/>
                </a:solidFill>
                <a:sym typeface="Symbol" pitchFamily="18" charset="2"/>
              </a:rPr>
              <a:t>  </a:t>
            </a:r>
            <a:r>
              <a:rPr lang="es-ES_tradnl" sz="1200" b="1" dirty="0" smtClean="0">
                <a:solidFill>
                  <a:srgbClr val="FF33CC"/>
                </a:solidFill>
              </a:rPr>
              <a:t>D. A. 3ª Ley 10/2014</a:t>
            </a:r>
            <a:endParaRPr lang="es-ES_tradnl" sz="1200" b="1" dirty="0">
              <a:solidFill>
                <a:srgbClr val="FF33CC"/>
              </a:solidFill>
            </a:endParaRPr>
          </a:p>
        </p:txBody>
      </p:sp>
      <p:sp>
        <p:nvSpPr>
          <p:cNvPr id="73755" name="Rectangle 27"/>
          <p:cNvSpPr>
            <a:spLocks noChangeArrowheads="1"/>
          </p:cNvSpPr>
          <p:nvPr/>
        </p:nvSpPr>
        <p:spPr bwMode="auto">
          <a:xfrm>
            <a:off x="507339" y="2248422"/>
            <a:ext cx="1316066" cy="184666"/>
          </a:xfrm>
          <a:prstGeom prst="rect">
            <a:avLst/>
          </a:prstGeom>
          <a:noFill/>
          <a:ln w="9525">
            <a:noFill/>
            <a:miter lim="800000"/>
            <a:headEnd/>
            <a:tailEnd/>
          </a:ln>
        </p:spPr>
        <p:txBody>
          <a:bodyPr wrap="none" lIns="0" tIns="0" rIns="0" bIns="0">
            <a:spAutoFit/>
          </a:bodyPr>
          <a:lstStyle/>
          <a:p>
            <a:r>
              <a:rPr lang="es-ES_tradnl" sz="1200" b="1" u="sng" dirty="0">
                <a:solidFill>
                  <a:srgbClr val="993300"/>
                </a:solidFill>
              </a:rPr>
              <a:t>CONDICIONES:</a:t>
            </a:r>
            <a:endParaRPr lang="es-ES_tradnl" sz="1200" u="sng" dirty="0"/>
          </a:p>
        </p:txBody>
      </p:sp>
      <p:sp>
        <p:nvSpPr>
          <p:cNvPr id="73766" name="Rectangle 38"/>
          <p:cNvSpPr>
            <a:spLocks noChangeArrowheads="1"/>
          </p:cNvSpPr>
          <p:nvPr/>
        </p:nvSpPr>
        <p:spPr bwMode="auto">
          <a:xfrm>
            <a:off x="2286000" y="1772816"/>
            <a:ext cx="6985887" cy="184666"/>
          </a:xfrm>
          <a:prstGeom prst="rect">
            <a:avLst/>
          </a:prstGeom>
          <a:noFill/>
          <a:ln w="9525">
            <a:noFill/>
            <a:miter lim="800000"/>
            <a:headEnd/>
            <a:tailEnd/>
          </a:ln>
        </p:spPr>
        <p:txBody>
          <a:bodyPr wrap="none" lIns="0" tIns="0" rIns="0" bIns="0">
            <a:spAutoFit/>
          </a:bodyPr>
          <a:lstStyle/>
          <a:p>
            <a:r>
              <a:rPr lang="es-ES_tradnl" sz="1200" b="1" dirty="0">
                <a:solidFill>
                  <a:srgbClr val="FF3300"/>
                </a:solidFill>
              </a:rPr>
              <a:t>1</a:t>
            </a:r>
            <a:r>
              <a:rPr lang="es-ES_tradnl" sz="1200" b="1" dirty="0" smtClean="0">
                <a:solidFill>
                  <a:srgbClr val="FF3300"/>
                </a:solidFill>
              </a:rPr>
              <a:t>ª</a:t>
            </a:r>
            <a:r>
              <a:rPr lang="es-ES_tradnl" sz="1200" b="1" dirty="0">
                <a:solidFill>
                  <a:srgbClr val="FF3300"/>
                </a:solidFill>
              </a:rPr>
              <a:t>.</a:t>
            </a:r>
            <a:r>
              <a:rPr lang="es-ES_tradnl" sz="1200" b="1" dirty="0">
                <a:solidFill>
                  <a:srgbClr val="000000"/>
                </a:solidFill>
              </a:rPr>
              <a:t>   El </a:t>
            </a:r>
            <a:r>
              <a:rPr lang="es-ES_tradnl" sz="1200" b="1" dirty="0" smtClean="0">
                <a:solidFill>
                  <a:srgbClr val="000000"/>
                </a:solidFill>
              </a:rPr>
              <a:t>arrendador:</a:t>
            </a:r>
            <a:r>
              <a:rPr lang="es-ES_tradnl" sz="1200" dirty="0" smtClean="0">
                <a:solidFill>
                  <a:srgbClr val="000000"/>
                </a:solidFill>
              </a:rPr>
              <a:t> entidad de crédito o un establecimiento financiero de crédito</a:t>
            </a:r>
            <a:endParaRPr lang="es-ES_tradnl" sz="1200" b="1" dirty="0">
              <a:solidFill>
                <a:srgbClr val="000000"/>
              </a:solidFill>
            </a:endParaRPr>
          </a:p>
        </p:txBody>
      </p:sp>
      <p:sp>
        <p:nvSpPr>
          <p:cNvPr id="73775" name="Rectangle 47"/>
          <p:cNvSpPr>
            <a:spLocks noChangeArrowheads="1"/>
          </p:cNvSpPr>
          <p:nvPr/>
        </p:nvSpPr>
        <p:spPr bwMode="auto">
          <a:xfrm>
            <a:off x="2286000" y="2740278"/>
            <a:ext cx="7628691" cy="184666"/>
          </a:xfrm>
          <a:prstGeom prst="rect">
            <a:avLst/>
          </a:prstGeom>
          <a:noFill/>
          <a:ln w="9525">
            <a:noFill/>
            <a:miter lim="800000"/>
            <a:headEnd/>
            <a:tailEnd/>
          </a:ln>
        </p:spPr>
        <p:txBody>
          <a:bodyPr wrap="none" lIns="0" tIns="0" rIns="0" bIns="0">
            <a:spAutoFit/>
          </a:bodyPr>
          <a:lstStyle/>
          <a:p>
            <a:r>
              <a:rPr lang="es-ES_tradnl" sz="1200" b="1" dirty="0" smtClean="0">
                <a:solidFill>
                  <a:srgbClr val="FF3300"/>
                </a:solidFill>
              </a:rPr>
              <a:t>4ª</a:t>
            </a:r>
            <a:r>
              <a:rPr lang="es-ES_tradnl" sz="1100" b="1" dirty="0">
                <a:solidFill>
                  <a:srgbClr val="FF3300"/>
                </a:solidFill>
              </a:rPr>
              <a:t>.</a:t>
            </a:r>
            <a:r>
              <a:rPr lang="es-ES_tradnl" sz="1100" b="1" dirty="0">
                <a:solidFill>
                  <a:srgbClr val="000000"/>
                </a:solidFill>
              </a:rPr>
              <a:t>   </a:t>
            </a:r>
            <a:r>
              <a:rPr lang="es-ES_tradnl" sz="1100" dirty="0">
                <a:solidFill>
                  <a:srgbClr val="000000"/>
                </a:solidFill>
              </a:rPr>
              <a:t>El contrato debe incluir una  </a:t>
            </a:r>
            <a:r>
              <a:rPr lang="es-ES_tradnl" sz="1100" b="1" u="sng" dirty="0">
                <a:solidFill>
                  <a:srgbClr val="000000"/>
                </a:solidFill>
              </a:rPr>
              <a:t>opción de compra</a:t>
            </a:r>
            <a:r>
              <a:rPr lang="es-ES_tradnl" sz="1100" b="1" dirty="0">
                <a:solidFill>
                  <a:srgbClr val="000000"/>
                </a:solidFill>
              </a:rPr>
              <a:t>  </a:t>
            </a:r>
            <a:r>
              <a:rPr lang="es-ES_tradnl" sz="1100" dirty="0">
                <a:solidFill>
                  <a:srgbClr val="000000"/>
                </a:solidFill>
              </a:rPr>
              <a:t>a favor del usuario, a ejercitar a su término</a:t>
            </a:r>
          </a:p>
        </p:txBody>
      </p:sp>
      <p:sp>
        <p:nvSpPr>
          <p:cNvPr id="73781" name="Rectangle 53"/>
          <p:cNvSpPr>
            <a:spLocks noChangeArrowheads="1"/>
          </p:cNvSpPr>
          <p:nvPr/>
        </p:nvSpPr>
        <p:spPr bwMode="auto">
          <a:xfrm>
            <a:off x="2286000" y="3028310"/>
            <a:ext cx="6689332" cy="184666"/>
          </a:xfrm>
          <a:prstGeom prst="rect">
            <a:avLst/>
          </a:prstGeom>
          <a:noFill/>
          <a:ln w="9525">
            <a:noFill/>
            <a:miter lim="800000"/>
            <a:headEnd/>
            <a:tailEnd/>
          </a:ln>
        </p:spPr>
        <p:txBody>
          <a:bodyPr wrap="none" lIns="0" tIns="0" rIns="0" bIns="0">
            <a:spAutoFit/>
          </a:bodyPr>
          <a:lstStyle/>
          <a:p>
            <a:r>
              <a:rPr lang="es-ES_tradnl" sz="1200" b="1" dirty="0" smtClean="0">
                <a:solidFill>
                  <a:srgbClr val="FF3300"/>
                </a:solidFill>
              </a:rPr>
              <a:t>5ª</a:t>
            </a:r>
            <a:r>
              <a:rPr lang="es-ES_tradnl" sz="1200" b="1" dirty="0">
                <a:solidFill>
                  <a:srgbClr val="FF3300"/>
                </a:solidFill>
              </a:rPr>
              <a:t>.</a:t>
            </a:r>
            <a:r>
              <a:rPr lang="es-ES_tradnl" sz="1200" b="1" dirty="0">
                <a:solidFill>
                  <a:srgbClr val="000000"/>
                </a:solidFill>
              </a:rPr>
              <a:t>   Duración mínima : </a:t>
            </a:r>
            <a:r>
              <a:rPr lang="es-ES_tradnl" sz="1200" dirty="0">
                <a:solidFill>
                  <a:srgbClr val="000000"/>
                </a:solidFill>
              </a:rPr>
              <a:t>  </a:t>
            </a:r>
            <a:r>
              <a:rPr lang="es-ES_tradnl" sz="1200" b="1" dirty="0">
                <a:solidFill>
                  <a:srgbClr val="000000"/>
                </a:solidFill>
              </a:rPr>
              <a:t>2 años</a:t>
            </a:r>
            <a:r>
              <a:rPr lang="es-ES_tradnl" sz="1200" dirty="0">
                <a:solidFill>
                  <a:srgbClr val="000000"/>
                </a:solidFill>
              </a:rPr>
              <a:t> bienes </a:t>
            </a:r>
            <a:r>
              <a:rPr lang="es-ES_tradnl" sz="1200" u="sng" dirty="0">
                <a:solidFill>
                  <a:srgbClr val="000000"/>
                </a:solidFill>
              </a:rPr>
              <a:t>muebles</a:t>
            </a:r>
            <a:r>
              <a:rPr lang="es-ES_tradnl" sz="1200" dirty="0">
                <a:solidFill>
                  <a:srgbClr val="000000"/>
                </a:solidFill>
              </a:rPr>
              <a:t>  y </a:t>
            </a:r>
            <a:r>
              <a:rPr lang="es-ES_tradnl" sz="1200" b="1" dirty="0">
                <a:solidFill>
                  <a:srgbClr val="000000"/>
                </a:solidFill>
              </a:rPr>
              <a:t>10 años</a:t>
            </a:r>
            <a:r>
              <a:rPr lang="es-ES_tradnl" sz="1200" dirty="0">
                <a:solidFill>
                  <a:srgbClr val="000000"/>
                </a:solidFill>
              </a:rPr>
              <a:t> bienes </a:t>
            </a:r>
            <a:r>
              <a:rPr lang="es-ES_tradnl" sz="1200" u="sng" dirty="0">
                <a:solidFill>
                  <a:srgbClr val="000000"/>
                </a:solidFill>
              </a:rPr>
              <a:t>inmuebles.</a:t>
            </a:r>
          </a:p>
        </p:txBody>
      </p:sp>
      <p:sp>
        <p:nvSpPr>
          <p:cNvPr id="73786" name="Rectangle 58"/>
          <p:cNvSpPr>
            <a:spLocks noChangeArrowheads="1"/>
          </p:cNvSpPr>
          <p:nvPr/>
        </p:nvSpPr>
        <p:spPr bwMode="auto">
          <a:xfrm>
            <a:off x="2286000" y="3284985"/>
            <a:ext cx="7429500" cy="369332"/>
          </a:xfrm>
          <a:prstGeom prst="rect">
            <a:avLst/>
          </a:prstGeom>
          <a:noFill/>
          <a:ln w="9525">
            <a:noFill/>
            <a:miter lim="800000"/>
            <a:headEnd/>
            <a:tailEnd/>
          </a:ln>
        </p:spPr>
        <p:txBody>
          <a:bodyPr lIns="0" tIns="0" rIns="0" bIns="0">
            <a:spAutoFit/>
          </a:bodyPr>
          <a:lstStyle/>
          <a:p>
            <a:r>
              <a:rPr lang="es-ES_tradnl" sz="1200" b="1" dirty="0" smtClean="0">
                <a:solidFill>
                  <a:srgbClr val="FF3300"/>
                </a:solidFill>
              </a:rPr>
              <a:t>6ª</a:t>
            </a:r>
            <a:r>
              <a:rPr lang="es-ES_tradnl" sz="1200" b="1" dirty="0">
                <a:solidFill>
                  <a:srgbClr val="FF3300"/>
                </a:solidFill>
              </a:rPr>
              <a:t>.</a:t>
            </a:r>
            <a:r>
              <a:rPr lang="es-ES_tradnl" sz="1200" b="1" dirty="0">
                <a:solidFill>
                  <a:srgbClr val="000000"/>
                </a:solidFill>
              </a:rPr>
              <a:t>   </a:t>
            </a:r>
            <a:r>
              <a:rPr lang="es-ES_tradnl" sz="1200" dirty="0">
                <a:solidFill>
                  <a:srgbClr val="000000"/>
                </a:solidFill>
              </a:rPr>
              <a:t>La </a:t>
            </a:r>
            <a:r>
              <a:rPr lang="es-ES_tradnl" sz="1200" b="1" dirty="0">
                <a:solidFill>
                  <a:srgbClr val="000000"/>
                </a:solidFill>
              </a:rPr>
              <a:t>cuota  </a:t>
            </a:r>
            <a:r>
              <a:rPr lang="es-ES_tradnl" sz="1200" dirty="0">
                <a:solidFill>
                  <a:srgbClr val="000000"/>
                </a:solidFill>
              </a:rPr>
              <a:t>debe  </a:t>
            </a:r>
            <a:r>
              <a:rPr lang="es-ES_tradnl" sz="1200" b="1" u="sng" dirty="0">
                <a:solidFill>
                  <a:srgbClr val="000000"/>
                </a:solidFill>
              </a:rPr>
              <a:t>distinguir</a:t>
            </a:r>
            <a:r>
              <a:rPr lang="es-ES_tradnl" sz="1200" b="1" dirty="0">
                <a:solidFill>
                  <a:srgbClr val="000000"/>
                </a:solidFill>
              </a:rPr>
              <a:t>  </a:t>
            </a:r>
            <a:r>
              <a:rPr lang="es-ES_tradnl" sz="1200" dirty="0">
                <a:solidFill>
                  <a:srgbClr val="000000"/>
                </a:solidFill>
              </a:rPr>
              <a:t>la parte que corresponde a la recuperación del coste </a:t>
            </a:r>
            <a:r>
              <a:rPr lang="es-ES_tradnl" sz="1200" dirty="0" smtClean="0">
                <a:solidFill>
                  <a:srgbClr val="000000"/>
                </a:solidFill>
              </a:rPr>
              <a:t>    del </a:t>
            </a:r>
            <a:r>
              <a:rPr lang="es-ES_tradnl" sz="1200" dirty="0">
                <a:solidFill>
                  <a:srgbClr val="000000"/>
                </a:solidFill>
              </a:rPr>
              <a:t>bien cedido </a:t>
            </a:r>
            <a:r>
              <a:rPr lang="es-ES_tradnl" sz="1200" dirty="0" smtClean="0">
                <a:solidFill>
                  <a:srgbClr val="000000"/>
                </a:solidFill>
              </a:rPr>
              <a:t> </a:t>
            </a:r>
            <a:r>
              <a:rPr lang="es-ES_tradnl" sz="1200" b="1" dirty="0">
                <a:solidFill>
                  <a:srgbClr val="000000"/>
                </a:solidFill>
              </a:rPr>
              <a:t>y</a:t>
            </a:r>
            <a:r>
              <a:rPr lang="es-ES_tradnl" sz="1200" dirty="0">
                <a:solidFill>
                  <a:srgbClr val="000000"/>
                </a:solidFill>
              </a:rPr>
              <a:t> la parte derivada de la carga financiera.</a:t>
            </a:r>
          </a:p>
        </p:txBody>
      </p:sp>
      <p:sp>
        <p:nvSpPr>
          <p:cNvPr id="73796" name="Rectangle 68"/>
          <p:cNvSpPr>
            <a:spLocks noChangeArrowheads="1"/>
          </p:cNvSpPr>
          <p:nvPr/>
        </p:nvSpPr>
        <p:spPr bwMode="auto">
          <a:xfrm>
            <a:off x="2286000" y="3733800"/>
            <a:ext cx="7255049" cy="369332"/>
          </a:xfrm>
          <a:prstGeom prst="rect">
            <a:avLst/>
          </a:prstGeom>
          <a:noFill/>
          <a:ln w="9525">
            <a:noFill/>
            <a:miter lim="800000"/>
            <a:headEnd/>
            <a:tailEnd/>
          </a:ln>
        </p:spPr>
        <p:txBody>
          <a:bodyPr wrap="square" lIns="0" tIns="0" rIns="0" bIns="0">
            <a:spAutoFit/>
          </a:bodyPr>
          <a:lstStyle/>
          <a:p>
            <a:r>
              <a:rPr lang="es-ES_tradnl" sz="1200" b="1" dirty="0" smtClean="0">
                <a:solidFill>
                  <a:srgbClr val="FF3300"/>
                </a:solidFill>
              </a:rPr>
              <a:t>7ª</a:t>
            </a:r>
            <a:r>
              <a:rPr lang="es-ES_tradnl" sz="1200" b="1" dirty="0">
                <a:solidFill>
                  <a:srgbClr val="FF3300"/>
                </a:solidFill>
              </a:rPr>
              <a:t>.</a:t>
            </a:r>
            <a:r>
              <a:rPr lang="es-ES_tradnl" sz="1200" b="1" dirty="0">
                <a:solidFill>
                  <a:srgbClr val="000000"/>
                </a:solidFill>
              </a:rPr>
              <a:t>   </a:t>
            </a:r>
            <a:r>
              <a:rPr lang="es-ES_tradnl" sz="1200" dirty="0">
                <a:solidFill>
                  <a:srgbClr val="000000"/>
                </a:solidFill>
              </a:rPr>
              <a:t>La parte de </a:t>
            </a:r>
            <a:r>
              <a:rPr lang="es-ES_tradnl" sz="1200" b="1" u="sng" dirty="0">
                <a:solidFill>
                  <a:srgbClr val="000000"/>
                </a:solidFill>
              </a:rPr>
              <a:t>recuperación del coste</a:t>
            </a:r>
            <a:r>
              <a:rPr lang="es-ES_tradnl" sz="1200" dirty="0">
                <a:solidFill>
                  <a:srgbClr val="000000"/>
                </a:solidFill>
              </a:rPr>
              <a:t> debe ser </a:t>
            </a:r>
            <a:r>
              <a:rPr lang="es-ES_tradnl" sz="1200" b="1" u="sng" dirty="0">
                <a:solidFill>
                  <a:srgbClr val="000000"/>
                </a:solidFill>
              </a:rPr>
              <a:t>constante o creciente</a:t>
            </a:r>
            <a:r>
              <a:rPr lang="es-ES_tradnl" sz="1200" b="1" dirty="0">
                <a:solidFill>
                  <a:srgbClr val="000000"/>
                </a:solidFill>
              </a:rPr>
              <a:t> </a:t>
            </a:r>
            <a:r>
              <a:rPr lang="es-ES_tradnl" sz="1200" dirty="0">
                <a:solidFill>
                  <a:srgbClr val="000000"/>
                </a:solidFill>
              </a:rPr>
              <a:t>durante el contrato</a:t>
            </a:r>
            <a:r>
              <a:rPr lang="es-ES_tradnl" sz="1200" dirty="0" smtClean="0">
                <a:solidFill>
                  <a:srgbClr val="000000"/>
                </a:solidFill>
              </a:rPr>
              <a:t>.</a:t>
            </a:r>
            <a:r>
              <a:rPr lang="es-ES_tradnl" sz="1200" b="1" dirty="0" smtClean="0">
                <a:solidFill>
                  <a:srgbClr val="FF9933"/>
                </a:solidFill>
              </a:rPr>
              <a:t>     </a:t>
            </a:r>
            <a:endParaRPr lang="es-ES_tradnl" sz="1200" b="1" dirty="0">
              <a:solidFill>
                <a:srgbClr val="FF9933"/>
              </a:solidFill>
            </a:endParaRPr>
          </a:p>
        </p:txBody>
      </p:sp>
      <p:sp>
        <p:nvSpPr>
          <p:cNvPr id="73801" name="Rectangle 73"/>
          <p:cNvSpPr>
            <a:spLocks noChangeArrowheads="1"/>
          </p:cNvSpPr>
          <p:nvPr/>
        </p:nvSpPr>
        <p:spPr bwMode="auto">
          <a:xfrm>
            <a:off x="974559" y="1988841"/>
            <a:ext cx="83114" cy="184666"/>
          </a:xfrm>
          <a:prstGeom prst="rect">
            <a:avLst/>
          </a:prstGeom>
          <a:noFill/>
          <a:ln w="9525">
            <a:noFill/>
            <a:miter lim="800000"/>
            <a:headEnd/>
            <a:tailEnd/>
          </a:ln>
        </p:spPr>
        <p:txBody>
          <a:bodyPr wrap="square" lIns="0" tIns="0" rIns="0" bIns="0">
            <a:spAutoFit/>
          </a:bodyPr>
          <a:lstStyle/>
          <a:p>
            <a:r>
              <a:rPr lang="es-ES_tradnl" sz="1200" dirty="0">
                <a:solidFill>
                  <a:srgbClr val="000000"/>
                </a:solidFill>
                <a:sym typeface="Symbol" pitchFamily="18" charset="2"/>
              </a:rPr>
              <a:t></a:t>
            </a:r>
            <a:endParaRPr lang="es-ES_tradnl" sz="1200" dirty="0"/>
          </a:p>
        </p:txBody>
      </p:sp>
      <p:sp>
        <p:nvSpPr>
          <p:cNvPr id="73802" name="Line 74"/>
          <p:cNvSpPr>
            <a:spLocks noChangeShapeType="1"/>
          </p:cNvSpPr>
          <p:nvPr/>
        </p:nvSpPr>
        <p:spPr bwMode="auto">
          <a:xfrm>
            <a:off x="2057400" y="1772817"/>
            <a:ext cx="6153" cy="2211809"/>
          </a:xfrm>
          <a:prstGeom prst="line">
            <a:avLst/>
          </a:prstGeom>
          <a:noFill/>
          <a:ln w="9525">
            <a:solidFill>
              <a:srgbClr val="009900"/>
            </a:solidFill>
            <a:round/>
            <a:headEnd/>
            <a:tailEnd/>
          </a:ln>
          <a:effectLst/>
        </p:spPr>
        <p:txBody>
          <a:bodyPr wrap="none" anchor="ctr"/>
          <a:lstStyle/>
          <a:p>
            <a:endParaRPr lang="es-ES_tradnl" sz="1200"/>
          </a:p>
        </p:txBody>
      </p:sp>
      <p:sp>
        <p:nvSpPr>
          <p:cNvPr id="73805" name="Rectangle 77"/>
          <p:cNvSpPr>
            <a:spLocks noChangeArrowheads="1"/>
          </p:cNvSpPr>
          <p:nvPr/>
        </p:nvSpPr>
        <p:spPr bwMode="auto">
          <a:xfrm>
            <a:off x="577850" y="4648200"/>
            <a:ext cx="6251711" cy="184666"/>
          </a:xfrm>
          <a:prstGeom prst="rect">
            <a:avLst/>
          </a:prstGeom>
          <a:noFill/>
          <a:ln w="9525">
            <a:noFill/>
            <a:miter lim="800000"/>
            <a:headEnd/>
            <a:tailEnd/>
          </a:ln>
        </p:spPr>
        <p:txBody>
          <a:bodyPr wrap="none" lIns="0" tIns="0" rIns="0" bIns="0">
            <a:spAutoFit/>
          </a:bodyPr>
          <a:lstStyle/>
          <a:p>
            <a:r>
              <a:rPr lang="es-ES_tradnl" sz="1200" b="1" dirty="0">
                <a:solidFill>
                  <a:srgbClr val="D60093"/>
                </a:solidFill>
              </a:rPr>
              <a:t>2)</a:t>
            </a:r>
            <a:r>
              <a:rPr lang="es-ES_tradnl" sz="1200" b="1" dirty="0">
                <a:solidFill>
                  <a:srgbClr val="000000"/>
                </a:solidFill>
              </a:rPr>
              <a:t>   </a:t>
            </a:r>
            <a:r>
              <a:rPr lang="es-ES_tradnl" sz="1200" b="1" dirty="0">
                <a:solidFill>
                  <a:srgbClr val="0000FF"/>
                </a:solidFill>
              </a:rPr>
              <a:t>OTROS CONTRATOS DE A. F. CON OPCIÓN DE COMPRA</a:t>
            </a:r>
            <a:r>
              <a:rPr lang="es-ES_tradnl" sz="1200" b="1" dirty="0">
                <a:solidFill>
                  <a:srgbClr val="000000"/>
                </a:solidFill>
              </a:rPr>
              <a:t>  </a:t>
            </a:r>
            <a:r>
              <a:rPr lang="es-ES_tradnl" sz="1200" b="1" u="sng" dirty="0">
                <a:solidFill>
                  <a:srgbClr val="FF3300"/>
                </a:solidFill>
              </a:rPr>
              <a:t>Art. </a:t>
            </a:r>
            <a:r>
              <a:rPr lang="es-ES_tradnl" sz="1200" b="1" u="sng" dirty="0" smtClean="0">
                <a:solidFill>
                  <a:srgbClr val="FF3300"/>
                </a:solidFill>
              </a:rPr>
              <a:t>10.3 </a:t>
            </a:r>
            <a:r>
              <a:rPr lang="es-ES_tradnl" sz="1200" b="1" u="sng" dirty="0">
                <a:solidFill>
                  <a:srgbClr val="FF3300"/>
                </a:solidFill>
              </a:rPr>
              <a:t>LIS</a:t>
            </a:r>
          </a:p>
        </p:txBody>
      </p:sp>
      <p:sp>
        <p:nvSpPr>
          <p:cNvPr id="73812" name="Rectangle 84"/>
          <p:cNvSpPr>
            <a:spLocks noChangeArrowheads="1"/>
          </p:cNvSpPr>
          <p:nvPr/>
        </p:nvSpPr>
        <p:spPr bwMode="auto">
          <a:xfrm>
            <a:off x="194338" y="5445126"/>
            <a:ext cx="6149119" cy="169277"/>
          </a:xfrm>
          <a:prstGeom prst="rect">
            <a:avLst/>
          </a:prstGeom>
          <a:noFill/>
          <a:ln w="9525">
            <a:noFill/>
            <a:miter lim="800000"/>
            <a:headEnd/>
            <a:tailEnd/>
          </a:ln>
        </p:spPr>
        <p:txBody>
          <a:bodyPr wrap="none" lIns="0" tIns="0" rIns="0" bIns="0">
            <a:spAutoFit/>
          </a:bodyPr>
          <a:lstStyle/>
          <a:p>
            <a:r>
              <a:rPr lang="es-ES_tradnl" sz="1100" dirty="0">
                <a:solidFill>
                  <a:srgbClr val="D60093"/>
                </a:solidFill>
                <a:sym typeface="Wingdings" pitchFamily="2" charset="2"/>
              </a:rPr>
              <a:t></a:t>
            </a:r>
            <a:r>
              <a:rPr lang="es-ES_tradnl" sz="1100" dirty="0">
                <a:solidFill>
                  <a:srgbClr val="000000"/>
                </a:solidFill>
              </a:rPr>
              <a:t>   La distinción del tratamiento de los Contratos de  A. F.  se explica porque :</a:t>
            </a:r>
          </a:p>
        </p:txBody>
      </p:sp>
      <p:sp>
        <p:nvSpPr>
          <p:cNvPr id="73815" name="Rectangle 87"/>
          <p:cNvSpPr>
            <a:spLocks noChangeArrowheads="1"/>
          </p:cNvSpPr>
          <p:nvPr/>
        </p:nvSpPr>
        <p:spPr bwMode="auto">
          <a:xfrm>
            <a:off x="6376188" y="5410327"/>
            <a:ext cx="3529812" cy="380873"/>
          </a:xfrm>
          <a:prstGeom prst="rect">
            <a:avLst/>
          </a:prstGeom>
          <a:noFill/>
          <a:ln w="9525">
            <a:noFill/>
            <a:miter lim="800000"/>
            <a:headEnd/>
            <a:tailEnd/>
          </a:ln>
        </p:spPr>
        <p:txBody>
          <a:bodyPr wrap="none" lIns="0" tIns="0" rIns="0" bIns="0">
            <a:spAutoFit/>
          </a:bodyPr>
          <a:lstStyle/>
          <a:p>
            <a:r>
              <a:rPr lang="es-ES_tradnl" sz="1100" b="1" dirty="0">
                <a:solidFill>
                  <a:srgbClr val="000000"/>
                </a:solidFill>
              </a:rPr>
              <a:t>Se fijan  distintas  REGLAS  para el cómputo </a:t>
            </a:r>
          </a:p>
          <a:p>
            <a:pPr>
              <a:spcBef>
                <a:spcPct val="25000"/>
              </a:spcBef>
            </a:pPr>
            <a:r>
              <a:rPr lang="es-ES_tradnl" sz="1100" b="1" dirty="0">
                <a:solidFill>
                  <a:srgbClr val="000000"/>
                </a:solidFill>
              </a:rPr>
              <a:t>de los  GASTOS DEDUCIBLES</a:t>
            </a:r>
          </a:p>
        </p:txBody>
      </p:sp>
      <p:sp>
        <p:nvSpPr>
          <p:cNvPr id="73819" name="Rectangle 91"/>
          <p:cNvSpPr>
            <a:spLocks noChangeArrowheads="1"/>
          </p:cNvSpPr>
          <p:nvPr/>
        </p:nvSpPr>
        <p:spPr bwMode="auto">
          <a:xfrm>
            <a:off x="1295400" y="5949951"/>
            <a:ext cx="1229504" cy="18466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  </a:t>
            </a:r>
            <a:r>
              <a:rPr lang="es-ES_tradnl" sz="1100" dirty="0">
                <a:solidFill>
                  <a:srgbClr val="000000"/>
                </a:solidFill>
              </a:rPr>
              <a:t>Así,  tenemos:</a:t>
            </a:r>
            <a:endParaRPr lang="es-ES_tradnl" sz="1100" dirty="0"/>
          </a:p>
        </p:txBody>
      </p:sp>
      <p:sp>
        <p:nvSpPr>
          <p:cNvPr id="73821" name="Rectangle 93"/>
          <p:cNvSpPr>
            <a:spLocks noChangeArrowheads="1"/>
          </p:cNvSpPr>
          <p:nvPr/>
        </p:nvSpPr>
        <p:spPr bwMode="auto">
          <a:xfrm>
            <a:off x="2768865" y="5734051"/>
            <a:ext cx="2439770" cy="184666"/>
          </a:xfrm>
          <a:prstGeom prst="rect">
            <a:avLst/>
          </a:prstGeom>
          <a:noFill/>
          <a:ln w="9525">
            <a:noFill/>
            <a:miter lim="800000"/>
            <a:headEnd/>
            <a:tailEnd/>
          </a:ln>
        </p:spPr>
        <p:txBody>
          <a:bodyPr wrap="none" lIns="0" tIns="0" rIns="0" bIns="0">
            <a:spAutoFit/>
          </a:bodyPr>
          <a:lstStyle/>
          <a:p>
            <a:r>
              <a:rPr lang="es-ES_tradnl" sz="1200">
                <a:solidFill>
                  <a:srgbClr val="FF3300"/>
                </a:solidFill>
                <a:sym typeface="Monotype Sorts" charset="2"/>
              </a:rPr>
              <a:t>   </a:t>
            </a:r>
            <a:r>
              <a:rPr lang="es-ES_tradnl" sz="1200" b="1">
                <a:solidFill>
                  <a:srgbClr val="FF3300"/>
                </a:solidFill>
              </a:rPr>
              <a:t>CONTRATOS DE LEASING</a:t>
            </a:r>
          </a:p>
        </p:txBody>
      </p:sp>
      <p:sp>
        <p:nvSpPr>
          <p:cNvPr id="73823" name="Rectangle 95"/>
          <p:cNvSpPr>
            <a:spLocks noChangeArrowheads="1"/>
          </p:cNvSpPr>
          <p:nvPr/>
        </p:nvSpPr>
        <p:spPr bwMode="auto">
          <a:xfrm>
            <a:off x="2768865" y="5949951"/>
            <a:ext cx="4235134" cy="184666"/>
          </a:xfrm>
          <a:prstGeom prst="rect">
            <a:avLst/>
          </a:prstGeom>
          <a:noFill/>
          <a:ln w="9525">
            <a:noFill/>
            <a:miter lim="800000"/>
            <a:headEnd/>
            <a:tailEnd/>
          </a:ln>
        </p:spPr>
        <p:txBody>
          <a:bodyPr wrap="none" lIns="0" tIns="0" rIns="0" bIns="0">
            <a:spAutoFit/>
          </a:bodyPr>
          <a:lstStyle/>
          <a:p>
            <a:r>
              <a:rPr lang="es-ES_tradnl" sz="1200">
                <a:solidFill>
                  <a:srgbClr val="FF0000"/>
                </a:solidFill>
                <a:sym typeface="Monotype Sorts" charset="2"/>
              </a:rPr>
              <a:t>  </a:t>
            </a:r>
            <a:r>
              <a:rPr lang="es-ES_tradnl" sz="1200">
                <a:solidFill>
                  <a:srgbClr val="000000"/>
                </a:solidFill>
                <a:sym typeface="Monotype Sorts" charset="2"/>
              </a:rPr>
              <a:t> </a:t>
            </a:r>
            <a:r>
              <a:rPr lang="es-ES_tradnl" sz="1200" b="1">
                <a:solidFill>
                  <a:srgbClr val="000000"/>
                </a:solidFill>
              </a:rPr>
              <a:t>OTROS</a:t>
            </a:r>
            <a:r>
              <a:rPr lang="es-ES_tradnl" sz="1200">
                <a:solidFill>
                  <a:srgbClr val="000000"/>
                </a:solidFill>
              </a:rPr>
              <a:t> CONTRATOS CON OPCION DE COMPRA</a:t>
            </a:r>
          </a:p>
        </p:txBody>
      </p:sp>
      <p:sp>
        <p:nvSpPr>
          <p:cNvPr id="73827" name="Rectangle 99"/>
          <p:cNvSpPr>
            <a:spLocks noChangeArrowheads="1"/>
          </p:cNvSpPr>
          <p:nvPr/>
        </p:nvSpPr>
        <p:spPr bwMode="auto">
          <a:xfrm>
            <a:off x="2768865" y="6165850"/>
            <a:ext cx="1356140" cy="553998"/>
          </a:xfrm>
          <a:prstGeom prst="rect">
            <a:avLst/>
          </a:prstGeom>
          <a:noFill/>
          <a:ln w="9525">
            <a:noFill/>
            <a:miter lim="800000"/>
            <a:headEnd/>
            <a:tailEnd/>
          </a:ln>
        </p:spPr>
        <p:txBody>
          <a:bodyPr wrap="none" lIns="0" tIns="0" rIns="0" bIns="0">
            <a:spAutoFit/>
          </a:bodyPr>
          <a:lstStyle/>
          <a:p>
            <a:pPr>
              <a:buClr>
                <a:srgbClr val="FF3300"/>
              </a:buClr>
              <a:buFont typeface="Monotype Sorts" charset="2"/>
              <a:buChar char="ä"/>
            </a:pPr>
            <a:r>
              <a:rPr lang="es-ES_tradnl" sz="1200">
                <a:solidFill>
                  <a:srgbClr val="000000"/>
                </a:solidFill>
              </a:rPr>
              <a:t>   </a:t>
            </a:r>
            <a:r>
              <a:rPr lang="es-ES_tradnl" sz="1200" b="1">
                <a:solidFill>
                  <a:srgbClr val="FF3300"/>
                </a:solidFill>
              </a:rPr>
              <a:t>LEASE-BACK</a:t>
            </a:r>
          </a:p>
          <a:p>
            <a:pPr>
              <a:buFont typeface="Monotype Sorts" charset="2"/>
              <a:buChar char="ä"/>
            </a:pPr>
            <a:endParaRPr lang="es-ES_tradnl" sz="1200" b="1">
              <a:solidFill>
                <a:srgbClr val="FF3300"/>
              </a:solidFill>
            </a:endParaRPr>
          </a:p>
          <a:p>
            <a:r>
              <a:rPr lang="es-ES_tradnl" sz="1200" b="1">
                <a:solidFill>
                  <a:srgbClr val="FF9933"/>
                </a:solidFill>
              </a:rPr>
              <a:t> </a:t>
            </a:r>
            <a:endParaRPr lang="es-ES_tradnl" sz="1200">
              <a:solidFill>
                <a:srgbClr val="FF9933"/>
              </a:solidFill>
            </a:endParaRPr>
          </a:p>
        </p:txBody>
      </p:sp>
      <p:sp>
        <p:nvSpPr>
          <p:cNvPr id="73832" name="Line 104"/>
          <p:cNvSpPr>
            <a:spLocks noChangeShapeType="1"/>
          </p:cNvSpPr>
          <p:nvPr/>
        </p:nvSpPr>
        <p:spPr bwMode="auto">
          <a:xfrm>
            <a:off x="2612364" y="5661025"/>
            <a:ext cx="0" cy="762000"/>
          </a:xfrm>
          <a:prstGeom prst="line">
            <a:avLst/>
          </a:prstGeom>
          <a:noFill/>
          <a:ln w="9525">
            <a:solidFill>
              <a:srgbClr val="009900"/>
            </a:solidFill>
            <a:round/>
            <a:headEnd/>
            <a:tailEnd/>
          </a:ln>
          <a:effectLst/>
        </p:spPr>
        <p:txBody>
          <a:bodyPr wrap="none" anchor="ctr"/>
          <a:lstStyle/>
          <a:p>
            <a:endParaRPr lang="es-ES_tradnl" sz="1200"/>
          </a:p>
        </p:txBody>
      </p:sp>
      <p:sp>
        <p:nvSpPr>
          <p:cNvPr id="73833" name="AutoShape 105"/>
          <p:cNvSpPr>
            <a:spLocks noChangeArrowheads="1"/>
          </p:cNvSpPr>
          <p:nvPr/>
        </p:nvSpPr>
        <p:spPr bwMode="auto">
          <a:xfrm rot="2092252" flipV="1">
            <a:off x="975122" y="5734050"/>
            <a:ext cx="412750" cy="30480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66FF66"/>
          </a:solidFill>
          <a:ln w="9525">
            <a:noFill/>
            <a:miter lim="800000"/>
            <a:headEnd/>
            <a:tailEnd/>
          </a:ln>
          <a:effectLst/>
        </p:spPr>
        <p:txBody>
          <a:bodyPr wrap="none" anchor="ctr"/>
          <a:lstStyle/>
          <a:p>
            <a:endParaRPr lang="es-ES_tradnl" sz="1200"/>
          </a:p>
        </p:txBody>
      </p:sp>
      <p:grpSp>
        <p:nvGrpSpPr>
          <p:cNvPr id="2" name="Group 107"/>
          <p:cNvGrpSpPr>
            <a:grpSpLocks/>
          </p:cNvGrpSpPr>
          <p:nvPr/>
        </p:nvGrpSpPr>
        <p:grpSpPr bwMode="auto">
          <a:xfrm>
            <a:off x="1676797" y="115888"/>
            <a:ext cx="6514571" cy="431800"/>
            <a:chOff x="288" y="48"/>
            <a:chExt cx="2584" cy="240"/>
          </a:xfrm>
        </p:grpSpPr>
        <p:sp>
          <p:nvSpPr>
            <p:cNvPr id="73836" name="AutoShape 108"/>
            <p:cNvSpPr>
              <a:spLocks noChangeArrowheads="1"/>
            </p:cNvSpPr>
            <p:nvPr/>
          </p:nvSpPr>
          <p:spPr bwMode="auto">
            <a:xfrm>
              <a:off x="288" y="48"/>
              <a:ext cx="2584" cy="24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200"/>
            </a:p>
          </p:txBody>
        </p:sp>
        <p:sp>
          <p:nvSpPr>
            <p:cNvPr id="73837" name="Rectangle 109"/>
            <p:cNvSpPr>
              <a:spLocks noChangeArrowheads="1"/>
            </p:cNvSpPr>
            <p:nvPr/>
          </p:nvSpPr>
          <p:spPr bwMode="auto">
            <a:xfrm>
              <a:off x="473" y="101"/>
              <a:ext cx="2232" cy="137"/>
            </a:xfrm>
            <a:prstGeom prst="rect">
              <a:avLst/>
            </a:prstGeom>
            <a:noFill/>
            <a:ln w="9525">
              <a:noFill/>
              <a:miter lim="800000"/>
              <a:headEnd/>
              <a:tailEnd/>
            </a:ln>
          </p:spPr>
          <p:txBody>
            <a:bodyPr wrap="none" lIns="0" tIns="0" rIns="0" bIns="0">
              <a:spAutoFit/>
            </a:bodyPr>
            <a:lstStyle/>
            <a:p>
              <a:pPr algn="ctr"/>
              <a:r>
                <a:rPr lang="es-ES_tradnl" sz="1600" b="1" dirty="0">
                  <a:solidFill>
                    <a:srgbClr val="0000FF"/>
                  </a:solidFill>
                </a:rPr>
                <a:t>I</a:t>
              </a:r>
              <a:r>
                <a:rPr lang="es-ES_tradnl" sz="1600" b="1" dirty="0">
                  <a:solidFill>
                    <a:srgbClr val="0000FF"/>
                  </a:solidFill>
                  <a:sym typeface="Wingdings" pitchFamily="2" charset="2"/>
                </a:rPr>
                <a:t>I)</a:t>
              </a:r>
              <a:r>
                <a:rPr lang="es-ES_tradnl" sz="1600" dirty="0">
                  <a:solidFill>
                    <a:srgbClr val="0000FF"/>
                  </a:solidFill>
                </a:rPr>
                <a:t> </a:t>
              </a:r>
              <a:r>
                <a:rPr lang="es-ES_tradnl" sz="1600" b="1" dirty="0">
                  <a:solidFill>
                    <a:srgbClr val="0000FF"/>
                  </a:solidFill>
                </a:rPr>
                <a:t>ARRENDAMIENTO FINACIERO O LEASING (2)</a:t>
              </a:r>
            </a:p>
          </p:txBody>
        </p:sp>
      </p:grpSp>
      <p:sp>
        <p:nvSpPr>
          <p:cNvPr id="73838" name="Rectangle 110"/>
          <p:cNvSpPr>
            <a:spLocks noChangeArrowheads="1"/>
          </p:cNvSpPr>
          <p:nvPr/>
        </p:nvSpPr>
        <p:spPr bwMode="auto">
          <a:xfrm>
            <a:off x="428228" y="547688"/>
            <a:ext cx="2470548" cy="276999"/>
          </a:xfrm>
          <a:prstGeom prst="rect">
            <a:avLst/>
          </a:prstGeom>
          <a:noFill/>
          <a:ln w="9525">
            <a:noFill/>
            <a:miter lim="800000"/>
            <a:headEnd/>
            <a:tailEnd/>
          </a:ln>
          <a:effectLst/>
        </p:spPr>
        <p:txBody>
          <a:bodyPr wrap="none">
            <a:spAutoFit/>
          </a:bodyPr>
          <a:lstStyle/>
          <a:p>
            <a:pPr>
              <a:buClr>
                <a:srgbClr val="009900"/>
              </a:buClr>
              <a:buFont typeface="Wingdings" pitchFamily="2" charset="2"/>
              <a:buChar char="Ø"/>
            </a:pPr>
            <a:r>
              <a:rPr lang="es-ES_tradnl" sz="1200"/>
              <a:t> </a:t>
            </a:r>
            <a:r>
              <a:rPr lang="es-ES_tradnl" sz="1200" b="1" u="sng">
                <a:solidFill>
                  <a:srgbClr val="009900"/>
                </a:solidFill>
              </a:rPr>
              <a:t>TRATAMIENTO  FISCAL:</a:t>
            </a:r>
            <a:r>
              <a:rPr lang="es-ES_tradnl" sz="1200"/>
              <a:t> </a:t>
            </a:r>
          </a:p>
        </p:txBody>
      </p:sp>
      <p:sp>
        <p:nvSpPr>
          <p:cNvPr id="73839" name="Rectangle 111"/>
          <p:cNvSpPr>
            <a:spLocks noChangeArrowheads="1"/>
          </p:cNvSpPr>
          <p:nvPr/>
        </p:nvSpPr>
        <p:spPr bwMode="auto">
          <a:xfrm>
            <a:off x="914400" y="4110335"/>
            <a:ext cx="8813932" cy="523220"/>
          </a:xfrm>
          <a:prstGeom prst="rect">
            <a:avLst/>
          </a:prstGeom>
          <a:noFill/>
          <a:ln w="9525">
            <a:noFill/>
            <a:miter lim="800000"/>
            <a:headEnd/>
            <a:tailEnd/>
          </a:ln>
          <a:effectLst/>
        </p:spPr>
        <p:txBody>
          <a:bodyPr>
            <a:spAutoFit/>
          </a:bodyPr>
          <a:lstStyle/>
          <a:p>
            <a:pPr>
              <a:buFont typeface="Wingdings" pitchFamily="2" charset="2"/>
              <a:buChar char="Ø"/>
            </a:pPr>
            <a:r>
              <a:rPr lang="es-ES_tradnl" sz="1200" b="1" u="sng" dirty="0">
                <a:solidFill>
                  <a:srgbClr val="009900"/>
                </a:solidFill>
              </a:rPr>
              <a:t> </a:t>
            </a:r>
            <a:r>
              <a:rPr lang="es-ES_tradnl" sz="1400" b="1" u="sng" dirty="0">
                <a:solidFill>
                  <a:srgbClr val="009900"/>
                </a:solidFill>
              </a:rPr>
              <a:t>AJUSTE:</a:t>
            </a:r>
            <a:r>
              <a:rPr lang="es-ES_tradnl" sz="1400" b="1" dirty="0">
                <a:solidFill>
                  <a:srgbClr val="009900"/>
                </a:solidFill>
              </a:rPr>
              <a:t>  </a:t>
            </a:r>
            <a:r>
              <a:rPr lang="es-ES_tradnl" sz="1400" b="1" u="sng" dirty="0">
                <a:solidFill>
                  <a:srgbClr val="FF0000"/>
                </a:solidFill>
              </a:rPr>
              <a:t>NO</a:t>
            </a:r>
            <a:r>
              <a:rPr lang="es-ES_tradnl" sz="1400" b="1" dirty="0">
                <a:solidFill>
                  <a:srgbClr val="FF0000"/>
                </a:solidFill>
              </a:rPr>
              <a:t> COINCIDE CONTABILIDAD CON FISCALIDAD (AJUSTES)</a:t>
            </a:r>
          </a:p>
          <a:p>
            <a:pPr>
              <a:buFont typeface="Wingdings" pitchFamily="2" charset="2"/>
              <a:buChar char="Ø"/>
            </a:pPr>
            <a:endParaRPr lang="es-ES_tradnl" sz="1400" b="1" u="sng" dirty="0">
              <a:solidFill>
                <a:srgbClr val="009900"/>
              </a:solidFill>
            </a:endParaRPr>
          </a:p>
        </p:txBody>
      </p:sp>
      <p:sp>
        <p:nvSpPr>
          <p:cNvPr id="73840" name="Rectangle 112"/>
          <p:cNvSpPr>
            <a:spLocks noChangeArrowheads="1"/>
          </p:cNvSpPr>
          <p:nvPr/>
        </p:nvSpPr>
        <p:spPr bwMode="auto">
          <a:xfrm>
            <a:off x="1209015" y="6453189"/>
            <a:ext cx="8696986" cy="461665"/>
          </a:xfrm>
          <a:prstGeom prst="rect">
            <a:avLst/>
          </a:prstGeom>
          <a:noFill/>
          <a:ln w="9525">
            <a:noFill/>
            <a:miter lim="800000"/>
            <a:headEnd/>
            <a:tailEnd/>
          </a:ln>
          <a:effectLst/>
        </p:spPr>
        <p:txBody>
          <a:bodyPr>
            <a:spAutoFit/>
          </a:bodyPr>
          <a:lstStyle/>
          <a:p>
            <a:pPr>
              <a:buFont typeface="Wingdings" pitchFamily="2" charset="2"/>
              <a:buChar char="Ø"/>
            </a:pPr>
            <a:r>
              <a:rPr lang="es-ES_tradnl" sz="1200" b="1" u="sng" dirty="0">
                <a:solidFill>
                  <a:srgbClr val="009900"/>
                </a:solidFill>
              </a:rPr>
              <a:t>AJUSTE:</a:t>
            </a:r>
            <a:r>
              <a:rPr lang="es-ES_tradnl" sz="1200" b="1" dirty="0">
                <a:solidFill>
                  <a:srgbClr val="009900"/>
                </a:solidFill>
              </a:rPr>
              <a:t>  </a:t>
            </a:r>
            <a:r>
              <a:rPr lang="es-ES_tradnl" sz="1200" b="1" dirty="0">
                <a:solidFill>
                  <a:srgbClr val="FF0000"/>
                </a:solidFill>
              </a:rPr>
              <a:t>COINCIDE CONTABILIDAD CON FISCALIDAD (</a:t>
            </a:r>
            <a:r>
              <a:rPr lang="es-ES_tradnl" sz="1200" b="1" u="sng" dirty="0">
                <a:solidFill>
                  <a:srgbClr val="FF0000"/>
                </a:solidFill>
              </a:rPr>
              <a:t>NO</a:t>
            </a:r>
            <a:r>
              <a:rPr lang="es-ES_tradnl" sz="1200" b="1" dirty="0">
                <a:solidFill>
                  <a:srgbClr val="FF0000"/>
                </a:solidFill>
              </a:rPr>
              <a:t> HAY AJUSTES)</a:t>
            </a:r>
          </a:p>
          <a:p>
            <a:pPr>
              <a:buFont typeface="Wingdings" pitchFamily="2" charset="2"/>
              <a:buChar char="Ø"/>
            </a:pPr>
            <a:endParaRPr lang="es-ES_tradnl" sz="1200" b="1" u="sng" dirty="0">
              <a:solidFill>
                <a:srgbClr val="009900"/>
              </a:solidFill>
            </a:endParaRPr>
          </a:p>
        </p:txBody>
      </p:sp>
      <p:sp>
        <p:nvSpPr>
          <p:cNvPr id="73842" name="Rectangle 114"/>
          <p:cNvSpPr>
            <a:spLocks noChangeArrowheads="1"/>
          </p:cNvSpPr>
          <p:nvPr/>
        </p:nvSpPr>
        <p:spPr bwMode="auto">
          <a:xfrm>
            <a:off x="662121" y="4989513"/>
            <a:ext cx="5391219" cy="276999"/>
          </a:xfrm>
          <a:prstGeom prst="rect">
            <a:avLst/>
          </a:prstGeom>
          <a:noFill/>
          <a:ln w="9525">
            <a:noFill/>
            <a:miter lim="800000"/>
            <a:headEnd/>
            <a:tailEnd/>
          </a:ln>
          <a:effectLst/>
        </p:spPr>
        <p:txBody>
          <a:bodyPr wrap="none">
            <a:spAutoFit/>
          </a:bodyPr>
          <a:lstStyle/>
          <a:p>
            <a:r>
              <a:rPr lang="es-ES_tradnl" sz="1200" b="1" u="sng">
                <a:solidFill>
                  <a:srgbClr val="993300"/>
                </a:solidFill>
              </a:rPr>
              <a:t>NO SE CUMPLE ALGUNA DE LAS CONDICIONES ANTERIORES</a:t>
            </a:r>
          </a:p>
        </p:txBody>
      </p:sp>
      <p:sp>
        <p:nvSpPr>
          <p:cNvPr id="31" name="Rectangle 29"/>
          <p:cNvSpPr>
            <a:spLocks noChangeArrowheads="1"/>
          </p:cNvSpPr>
          <p:nvPr/>
        </p:nvSpPr>
        <p:spPr bwMode="auto">
          <a:xfrm>
            <a:off x="2286000" y="2020198"/>
            <a:ext cx="7636706" cy="184666"/>
          </a:xfrm>
          <a:prstGeom prst="rect">
            <a:avLst/>
          </a:prstGeom>
          <a:noFill/>
          <a:ln w="9525">
            <a:noFill/>
            <a:miter lim="800000"/>
            <a:headEnd/>
            <a:tailEnd/>
          </a:ln>
        </p:spPr>
        <p:txBody>
          <a:bodyPr wrap="none" lIns="0" tIns="0" rIns="0" bIns="0">
            <a:spAutoFit/>
          </a:bodyPr>
          <a:lstStyle/>
          <a:p>
            <a:r>
              <a:rPr lang="es-ES_tradnl" sz="1200" b="1" dirty="0">
                <a:solidFill>
                  <a:srgbClr val="FF3300"/>
                </a:solidFill>
              </a:rPr>
              <a:t>2</a:t>
            </a:r>
            <a:r>
              <a:rPr lang="es-ES_tradnl" sz="1200" b="1" dirty="0" smtClean="0">
                <a:solidFill>
                  <a:srgbClr val="FF3300"/>
                </a:solidFill>
              </a:rPr>
              <a:t>ª</a:t>
            </a:r>
            <a:r>
              <a:rPr lang="es-ES_tradnl" sz="1200" b="1" dirty="0">
                <a:solidFill>
                  <a:srgbClr val="FF3300"/>
                </a:solidFill>
              </a:rPr>
              <a:t>.</a:t>
            </a:r>
            <a:r>
              <a:rPr lang="es-ES_tradnl" sz="1200" b="1" dirty="0">
                <a:solidFill>
                  <a:srgbClr val="000000"/>
                </a:solidFill>
              </a:rPr>
              <a:t>   Contratos cuyo Objeto exclusivo:</a:t>
            </a:r>
            <a:r>
              <a:rPr lang="es-ES_tradnl" sz="1200" dirty="0">
                <a:solidFill>
                  <a:srgbClr val="000000"/>
                </a:solidFill>
              </a:rPr>
              <a:t>  cesión del uso de   </a:t>
            </a:r>
            <a:r>
              <a:rPr lang="es-ES_tradnl" sz="1200" b="1" dirty="0">
                <a:solidFill>
                  <a:srgbClr val="000000"/>
                </a:solidFill>
              </a:rPr>
              <a:t>bienes  muebles  o inmuebles.</a:t>
            </a:r>
          </a:p>
        </p:txBody>
      </p:sp>
      <p:sp>
        <p:nvSpPr>
          <p:cNvPr id="32" name="Rectangle 38"/>
          <p:cNvSpPr>
            <a:spLocks noChangeArrowheads="1"/>
          </p:cNvSpPr>
          <p:nvPr/>
        </p:nvSpPr>
        <p:spPr bwMode="auto">
          <a:xfrm>
            <a:off x="2286000" y="2276873"/>
            <a:ext cx="7277633" cy="406265"/>
          </a:xfrm>
          <a:prstGeom prst="rect">
            <a:avLst/>
          </a:prstGeom>
          <a:noFill/>
          <a:ln w="9525">
            <a:noFill/>
            <a:miter lim="800000"/>
            <a:headEnd/>
            <a:tailEnd/>
          </a:ln>
        </p:spPr>
        <p:txBody>
          <a:bodyPr wrap="none" lIns="0" tIns="0" rIns="0" bIns="0">
            <a:spAutoFit/>
          </a:bodyPr>
          <a:lstStyle/>
          <a:p>
            <a:r>
              <a:rPr lang="es-ES_tradnl" sz="1200" b="1" dirty="0">
                <a:solidFill>
                  <a:srgbClr val="FF3300"/>
                </a:solidFill>
              </a:rPr>
              <a:t>3</a:t>
            </a:r>
            <a:r>
              <a:rPr lang="es-ES_tradnl" sz="1200" b="1" dirty="0" smtClean="0">
                <a:solidFill>
                  <a:srgbClr val="FF3300"/>
                </a:solidFill>
              </a:rPr>
              <a:t>ª</a:t>
            </a:r>
            <a:r>
              <a:rPr lang="es-ES_tradnl" sz="1200" b="1" dirty="0">
                <a:solidFill>
                  <a:srgbClr val="FF3300"/>
                </a:solidFill>
              </a:rPr>
              <a:t>.</a:t>
            </a:r>
            <a:r>
              <a:rPr lang="es-ES_tradnl" sz="1200" b="1" dirty="0">
                <a:solidFill>
                  <a:srgbClr val="000000"/>
                </a:solidFill>
              </a:rPr>
              <a:t>   </a:t>
            </a:r>
            <a:r>
              <a:rPr lang="es-ES_tradnl" sz="1200" dirty="0">
                <a:solidFill>
                  <a:srgbClr val="000000"/>
                </a:solidFill>
              </a:rPr>
              <a:t>El arrendatario debe  </a:t>
            </a:r>
            <a:r>
              <a:rPr lang="es-ES_tradnl" sz="1200" b="1" dirty="0">
                <a:solidFill>
                  <a:srgbClr val="000000"/>
                </a:solidFill>
              </a:rPr>
              <a:t>utilizar</a:t>
            </a:r>
            <a:r>
              <a:rPr lang="es-ES_tradnl" sz="1200" dirty="0">
                <a:solidFill>
                  <a:srgbClr val="000000"/>
                </a:solidFill>
              </a:rPr>
              <a:t>  los bienes arrendados en el </a:t>
            </a:r>
            <a:r>
              <a:rPr lang="es-ES_tradnl" sz="1200" b="1" dirty="0">
                <a:solidFill>
                  <a:srgbClr val="000000"/>
                </a:solidFill>
              </a:rPr>
              <a:t>desarrollo exclusivo </a:t>
            </a:r>
            <a:r>
              <a:rPr lang="es-ES_tradnl" sz="1200" dirty="0">
                <a:solidFill>
                  <a:srgbClr val="000000"/>
                </a:solidFill>
              </a:rPr>
              <a:t> </a:t>
            </a:r>
          </a:p>
          <a:p>
            <a:pPr>
              <a:spcBef>
                <a:spcPct val="20000"/>
              </a:spcBef>
            </a:pPr>
            <a:r>
              <a:rPr lang="es-ES_tradnl" sz="1200" dirty="0">
                <a:solidFill>
                  <a:srgbClr val="000000"/>
                </a:solidFill>
              </a:rPr>
              <a:t>       de su actividad empresarial o profesional </a:t>
            </a:r>
            <a:r>
              <a:rPr lang="es-ES_tradnl" sz="1200" b="1" dirty="0">
                <a:solidFill>
                  <a:srgbClr val="000000"/>
                </a:solidFill>
              </a:rPr>
              <a:t>(</a:t>
            </a:r>
            <a:r>
              <a:rPr lang="es-ES_tradnl" sz="1200" b="1" u="sng" dirty="0">
                <a:solidFill>
                  <a:srgbClr val="000000"/>
                </a:solidFill>
              </a:rPr>
              <a:t>Afectación</a:t>
            </a:r>
            <a:r>
              <a:rPr lang="es-ES_tradnl" sz="1200" b="1" dirty="0">
                <a:solidFill>
                  <a:srgbClr val="000000"/>
                </a:solidFill>
              </a:rPr>
              <a:t> </a:t>
            </a:r>
            <a:r>
              <a:rPr lang="es-ES_tradnl" sz="1200" b="1" u="sng" dirty="0">
                <a:solidFill>
                  <a:srgbClr val="000000"/>
                </a:solidFill>
              </a:rPr>
              <a:t>exclusiva</a:t>
            </a:r>
            <a:r>
              <a:rPr lang="es-ES_tradnl" sz="1200" b="1" dirty="0">
                <a:solidFill>
                  <a:srgbClr val="000000"/>
                </a:solidFill>
              </a:rPr>
              <a:t> a la actividad).</a:t>
            </a:r>
          </a:p>
        </p:txBody>
      </p:sp>
      <p:sp>
        <p:nvSpPr>
          <p:cNvPr id="33" name="32 Rectángulo"/>
          <p:cNvSpPr/>
          <p:nvPr/>
        </p:nvSpPr>
        <p:spPr>
          <a:xfrm>
            <a:off x="25012" y="2564904"/>
            <a:ext cx="2016899" cy="1200329"/>
          </a:xfrm>
          <a:prstGeom prst="rect">
            <a:avLst/>
          </a:prstGeom>
        </p:spPr>
        <p:txBody>
          <a:bodyPr wrap="none">
            <a:spAutoFit/>
          </a:bodyPr>
          <a:lstStyle/>
          <a:p>
            <a:r>
              <a:rPr lang="es-ES_tradnl" sz="1200" b="1" dirty="0" smtClean="0">
                <a:solidFill>
                  <a:srgbClr val="FF33CC"/>
                </a:solidFill>
              </a:rPr>
              <a:t>Art. 106 LIS y </a:t>
            </a:r>
          </a:p>
          <a:p>
            <a:r>
              <a:rPr lang="es-ES_tradnl" sz="1200" b="1" dirty="0" smtClean="0">
                <a:solidFill>
                  <a:srgbClr val="FF33CC"/>
                </a:solidFill>
              </a:rPr>
              <a:t>D. A. 3ª Ley 10/2014</a:t>
            </a:r>
          </a:p>
          <a:p>
            <a:r>
              <a:rPr lang="es-ES_tradnl" sz="1200" b="1" dirty="0" smtClean="0">
                <a:solidFill>
                  <a:srgbClr val="FF33CC"/>
                </a:solidFill>
              </a:rPr>
              <a:t>Ley de Ordenación,</a:t>
            </a:r>
          </a:p>
          <a:p>
            <a:r>
              <a:rPr lang="es-ES_tradnl" sz="1200" b="1" dirty="0" smtClean="0">
                <a:solidFill>
                  <a:srgbClr val="FF33CC"/>
                </a:solidFill>
              </a:rPr>
              <a:t>Supervisión y </a:t>
            </a:r>
          </a:p>
          <a:p>
            <a:r>
              <a:rPr lang="es-ES_tradnl" sz="1200" b="1" dirty="0" smtClean="0">
                <a:solidFill>
                  <a:srgbClr val="FF33CC"/>
                </a:solidFill>
              </a:rPr>
              <a:t>Solvencia  de </a:t>
            </a:r>
          </a:p>
          <a:p>
            <a:r>
              <a:rPr lang="es-ES_tradnl" sz="1200" b="1" dirty="0" smtClean="0">
                <a:solidFill>
                  <a:srgbClr val="FF33CC"/>
                </a:solidFill>
              </a:rPr>
              <a:t>Entidades de Crédito</a:t>
            </a:r>
            <a:endParaRPr lang="es-ES_tradnl" sz="1200" dirty="0"/>
          </a:p>
        </p:txBody>
      </p:sp>
      <p:graphicFrame>
        <p:nvGraphicFramePr>
          <p:cNvPr id="3" name="Tabla 2"/>
          <p:cNvGraphicFramePr>
            <a:graphicFrameLocks noGrp="1"/>
          </p:cNvGraphicFramePr>
          <p:nvPr>
            <p:extLst>
              <p:ext uri="{D42A27DB-BD31-4B8C-83A1-F6EECF244321}">
                <p14:modId xmlns="" xmlns:p14="http://schemas.microsoft.com/office/powerpoint/2010/main" val="4168964921"/>
              </p:ext>
            </p:extLst>
          </p:nvPr>
        </p:nvGraphicFramePr>
        <p:xfrm>
          <a:off x="6758362" y="1277612"/>
          <a:ext cx="3019174" cy="370840"/>
        </p:xfrm>
        <a:graphic>
          <a:graphicData uri="http://schemas.openxmlformats.org/drawingml/2006/table">
            <a:tbl>
              <a:tblPr firstRow="1" bandRow="1">
                <a:tableStyleId>{5C22544A-7EE6-4342-B048-85BDC9FD1C3A}</a:tableStyleId>
              </a:tblPr>
              <a:tblGrid>
                <a:gridCol w="3019174">
                  <a:extLst>
                    <a:ext uri="{9D8B030D-6E8A-4147-A177-3AD203B41FA5}">
                      <a16:colId xmlns="" xmlns:a16="http://schemas.microsoft.com/office/drawing/2014/main" val="1333458065"/>
                    </a:ext>
                  </a:extLst>
                </a:gridCol>
              </a:tblGrid>
              <a:tr h="370840">
                <a:tc>
                  <a:txBody>
                    <a:bodyPr/>
                    <a:lstStyle/>
                    <a:p>
                      <a:r>
                        <a:rPr lang="es-ES" sz="1700" dirty="0" smtClean="0"/>
                        <a:t>OBLIGATORIO APLICARLO</a:t>
                      </a:r>
                      <a:endParaRPr lang="es-ES" sz="1700" dirty="0"/>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173243119"/>
                  </a:ext>
                </a:extLst>
              </a:tr>
            </a:tbl>
          </a:graphicData>
        </a:graphic>
      </p:graphicFrame>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75DE4F27-0F59-4BE8-B281-66C824774291}" type="slidenum">
              <a:rPr lang="es-ES">
                <a:solidFill>
                  <a:srgbClr val="000000"/>
                </a:solidFill>
                <a:effectLst/>
              </a:rPr>
              <a:pPr>
                <a:defRPr/>
              </a:pPr>
              <a:t>158</a:t>
            </a:fld>
            <a:endParaRPr lang="es-ES" dirty="0">
              <a:solidFill>
                <a:srgbClr val="000000"/>
              </a:solidFill>
              <a:effectLst/>
            </a:endParaRPr>
          </a:p>
        </p:txBody>
      </p:sp>
      <p:sp>
        <p:nvSpPr>
          <p:cNvPr id="64516" name="Rectangle 5"/>
          <p:cNvSpPr>
            <a:spLocks noChangeArrowheads="1"/>
          </p:cNvSpPr>
          <p:nvPr/>
        </p:nvSpPr>
        <p:spPr bwMode="auto">
          <a:xfrm>
            <a:off x="0" y="609600"/>
            <a:ext cx="9906000" cy="457200"/>
          </a:xfrm>
          <a:prstGeom prst="rect">
            <a:avLst/>
          </a:prstGeom>
          <a:noFill/>
          <a:ln w="9525">
            <a:noFill/>
            <a:miter lim="800000"/>
            <a:headEnd/>
            <a:tailEnd/>
          </a:ln>
        </p:spPr>
        <p:txBody>
          <a:bodyPr anchor="ctr" anchorCtr="1"/>
          <a:lstStyle/>
          <a:p>
            <a:r>
              <a:rPr lang="es-ES_tradnl" sz="2200" b="1" dirty="0" smtClean="0">
                <a:solidFill>
                  <a:srgbClr val="FF0000"/>
                </a:solidFill>
                <a:latin typeface="Arial" pitchFamily="34" charset="0"/>
                <a:ea typeface="Times New Roman" pitchFamily="18" charset="0"/>
                <a:cs typeface="Times New Roman" pitchFamily="18" charset="0"/>
              </a:rPr>
              <a:t>La recuperación del coste del bien </a:t>
            </a:r>
            <a:r>
              <a:rPr lang="es-ES_tradnl" sz="2200" b="1" u="sng" dirty="0" smtClean="0">
                <a:solidFill>
                  <a:srgbClr val="FF0000"/>
                </a:solidFill>
                <a:latin typeface="Arial" pitchFamily="34" charset="0"/>
                <a:ea typeface="Times New Roman" pitchFamily="18" charset="0"/>
                <a:cs typeface="Times New Roman" pitchFamily="18" charset="0"/>
              </a:rPr>
              <a:t>No</a:t>
            </a:r>
            <a:r>
              <a:rPr lang="es-ES_tradnl" sz="2200" b="1" dirty="0" smtClean="0">
                <a:solidFill>
                  <a:srgbClr val="FF0000"/>
                </a:solidFill>
                <a:latin typeface="Arial" pitchFamily="34" charset="0"/>
                <a:ea typeface="Times New Roman" pitchFamily="18" charset="0"/>
                <a:cs typeface="Times New Roman" pitchFamily="18" charset="0"/>
              </a:rPr>
              <a:t> sea </a:t>
            </a:r>
            <a:r>
              <a:rPr lang="es-ES_tradnl" sz="2200" b="1" u="sng" dirty="0" smtClean="0">
                <a:solidFill>
                  <a:srgbClr val="FF0000"/>
                </a:solidFill>
                <a:latin typeface="Arial" pitchFamily="34" charset="0"/>
                <a:ea typeface="Times New Roman" pitchFamily="18" charset="0"/>
                <a:cs typeface="Times New Roman" pitchFamily="18" charset="0"/>
              </a:rPr>
              <a:t>constante o creciente</a:t>
            </a:r>
            <a:endParaRPr lang="es-ES" sz="2200" b="1" u="sng" dirty="0">
              <a:solidFill>
                <a:srgbClr val="FF0000"/>
              </a:solidFill>
              <a:latin typeface="Arial" pitchFamily="34" charset="0"/>
            </a:endParaRPr>
          </a:p>
        </p:txBody>
      </p:sp>
      <p:sp>
        <p:nvSpPr>
          <p:cNvPr id="64517" name="Text Box 3"/>
          <p:cNvSpPr txBox="1">
            <a:spLocks noChangeArrowheads="1"/>
          </p:cNvSpPr>
          <p:nvPr/>
        </p:nvSpPr>
        <p:spPr bwMode="auto">
          <a:xfrm>
            <a:off x="0" y="10668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b="1" dirty="0" smtClean="0">
                <a:solidFill>
                  <a:srgbClr val="000066"/>
                </a:solidFill>
              </a:rPr>
              <a:t>No exigir ese requisito: </a:t>
            </a:r>
            <a:r>
              <a:rPr lang="es-ES" b="1" dirty="0" smtClean="0">
                <a:solidFill>
                  <a:srgbClr val="FF0000"/>
                </a:solidFill>
              </a:rPr>
              <a:t>Desde 2009 hasta 2015 (ambos incluidos) </a:t>
            </a:r>
            <a:endParaRPr lang="es-ES" b="1" dirty="0">
              <a:solidFill>
                <a:srgbClr val="FF0000"/>
              </a:solidFill>
            </a:endParaRPr>
          </a:p>
        </p:txBody>
      </p:sp>
      <p:graphicFrame>
        <p:nvGraphicFramePr>
          <p:cNvPr id="8" name="7 Tabla"/>
          <p:cNvGraphicFramePr>
            <a:graphicFrameLocks noGrp="1"/>
          </p:cNvGraphicFramePr>
          <p:nvPr>
            <p:extLst>
              <p:ext uri="{D42A27DB-BD31-4B8C-83A1-F6EECF244321}">
                <p14:modId xmlns="" xmlns:p14="http://schemas.microsoft.com/office/powerpoint/2010/main" val="180050674"/>
              </p:ext>
            </p:extLst>
          </p:nvPr>
        </p:nvGraphicFramePr>
        <p:xfrm>
          <a:off x="228599" y="1554480"/>
          <a:ext cx="9248905" cy="1493520"/>
        </p:xfrm>
        <a:graphic>
          <a:graphicData uri="http://schemas.openxmlformats.org/drawingml/2006/table">
            <a:tbl>
              <a:tblPr firstRow="1" bandRow="1">
                <a:tableStyleId>{5C22544A-7EE6-4342-B048-85BDC9FD1C3A}</a:tableStyleId>
              </a:tblPr>
              <a:tblGrid>
                <a:gridCol w="4412367">
                  <a:extLst>
                    <a:ext uri="{9D8B030D-6E8A-4147-A177-3AD203B41FA5}">
                      <a16:colId xmlns="" xmlns:a16="http://schemas.microsoft.com/office/drawing/2014/main" val="20000"/>
                    </a:ext>
                  </a:extLst>
                </a:gridCol>
                <a:gridCol w="2964329">
                  <a:extLst>
                    <a:ext uri="{9D8B030D-6E8A-4147-A177-3AD203B41FA5}">
                      <a16:colId xmlns="" xmlns:a16="http://schemas.microsoft.com/office/drawing/2014/main" val="20001"/>
                    </a:ext>
                  </a:extLst>
                </a:gridCol>
                <a:gridCol w="1872209">
                  <a:extLst>
                    <a:ext uri="{9D8B030D-6E8A-4147-A177-3AD203B41FA5}">
                      <a16:colId xmlns="" xmlns:a16="http://schemas.microsoft.com/office/drawing/2014/main" val="20002"/>
                    </a:ext>
                  </a:extLst>
                </a:gridCol>
              </a:tblGrid>
              <a:tr h="126856">
                <a:tc>
                  <a:txBody>
                    <a:bodyPr/>
                    <a:lstStyle/>
                    <a:p>
                      <a:r>
                        <a:rPr lang="es-ES_tradnl" sz="2000" dirty="0" smtClean="0">
                          <a:latin typeface="Arial" pitchFamily="34" charset="0"/>
                          <a:cs typeface="Arial" pitchFamily="34" charset="0"/>
                        </a:rPr>
                        <a:t>Legislación</a:t>
                      </a:r>
                      <a:endParaRPr lang="es-ES_tradnl" sz="2000" dirty="0">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50000"/>
                      </a:schemeClr>
                    </a:solidFill>
                  </a:tcPr>
                </a:tc>
                <a:tc>
                  <a:txBody>
                    <a:bodyPr/>
                    <a:lstStyle/>
                    <a:p>
                      <a:r>
                        <a:rPr lang="es-ES_tradnl" sz="2000" dirty="0" smtClean="0">
                          <a:latin typeface="Arial" pitchFamily="34" charset="0"/>
                          <a:cs typeface="Arial" pitchFamily="34" charset="0"/>
                        </a:rPr>
                        <a:t>TRLIS / NLIS</a:t>
                      </a:r>
                      <a:endParaRPr lang="es-ES_tradnl" sz="2000" dirty="0">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dirty="0" smtClean="0">
                          <a:latin typeface="Arial" pitchFamily="34" charset="0"/>
                          <a:cs typeface="Arial" pitchFamily="34" charset="0"/>
                        </a:rPr>
                        <a:t>AÑOS</a:t>
                      </a: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8803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800" b="1" dirty="0" smtClean="0">
                          <a:solidFill>
                            <a:srgbClr val="FFFF00"/>
                          </a:solidFill>
                          <a:latin typeface="Arial" pitchFamily="34" charset="0"/>
                          <a:cs typeface="Arial" pitchFamily="34" charset="0"/>
                        </a:rPr>
                        <a:t>DF 1ª Ley 11/09</a:t>
                      </a:r>
                      <a:endParaRPr lang="es-ES_tradnl" sz="1800" dirty="0">
                        <a:solidFill>
                          <a:srgbClr val="FFFF00"/>
                        </a:solidFill>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solidFill>
                  </a:tcPr>
                </a:tc>
                <a:tc>
                  <a:txBody>
                    <a:bodyPr/>
                    <a:lstStyle/>
                    <a:p>
                      <a:r>
                        <a:rPr lang="es-ES_tradnl" b="1" dirty="0" smtClean="0">
                          <a:solidFill>
                            <a:schemeClr val="tx1"/>
                          </a:solidFill>
                          <a:latin typeface="Arial" pitchFamily="34" charset="0"/>
                          <a:cs typeface="Arial" pitchFamily="34" charset="0"/>
                        </a:rPr>
                        <a:t>DT 30ª TRLIS</a:t>
                      </a:r>
                      <a:endParaRPr lang="es-ES_tradnl" b="1" dirty="0">
                        <a:solidFill>
                          <a:schemeClr val="tx1"/>
                        </a:solidFill>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solidFill>
                  </a:tcPr>
                </a:tc>
                <a:tc>
                  <a:txBody>
                    <a:bodyPr/>
                    <a:lstStyle/>
                    <a:p>
                      <a:pPr algn="r"/>
                      <a:r>
                        <a:rPr lang="es-ES_tradnl" b="1" dirty="0" smtClean="0">
                          <a:solidFill>
                            <a:schemeClr val="tx1"/>
                          </a:solidFill>
                          <a:latin typeface="Arial" pitchFamily="34" charset="0"/>
                          <a:cs typeface="Arial" pitchFamily="34" charset="0"/>
                        </a:rPr>
                        <a:t>2009 a 2011</a:t>
                      </a:r>
                      <a:endParaRPr lang="es-ES_tradnl" b="1" dirty="0">
                        <a:solidFill>
                          <a:schemeClr val="tx1"/>
                        </a:solidFill>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54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Art. 1.Primero Ley 16/2013</a:t>
                      </a:r>
                      <a:endParaRPr lang="es-ES_tradnl" sz="1800" b="1" dirty="0">
                        <a:solidFill>
                          <a:srgbClr val="FFFF00"/>
                        </a:solidFill>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9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solidFill>
                            <a:schemeClr val="tx1"/>
                          </a:solidFill>
                          <a:latin typeface="Arial" pitchFamily="34" charset="0"/>
                          <a:cs typeface="Arial" pitchFamily="34" charset="0"/>
                        </a:rPr>
                        <a:t>Modifica DT 30ª.1 TRLIS</a:t>
                      </a:r>
                      <a:endParaRPr lang="es-ES_tradnl" dirty="0">
                        <a:solidFill>
                          <a:schemeClr val="tx1"/>
                        </a:solidFill>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95000"/>
                      </a:schemeClr>
                    </a:solidFill>
                  </a:tcPr>
                </a:tc>
                <a:tc>
                  <a:txBody>
                    <a:bodyPr/>
                    <a:lstStyle/>
                    <a:p>
                      <a:pPr algn="r"/>
                      <a:r>
                        <a:rPr lang="es-ES_tradnl" b="1" dirty="0" smtClean="0">
                          <a:solidFill>
                            <a:schemeClr val="tx1"/>
                          </a:solidFill>
                          <a:latin typeface="Arial" pitchFamily="34" charset="0"/>
                          <a:cs typeface="Arial" pitchFamily="34" charset="0"/>
                        </a:rPr>
                        <a:t>2012 a 2015</a:t>
                      </a:r>
                      <a:endParaRPr lang="es-ES_tradnl" b="1" dirty="0">
                        <a:solidFill>
                          <a:schemeClr val="tx1"/>
                        </a:solidFill>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2"/>
                  </a:ext>
                </a:extLst>
              </a:tr>
              <a:tr h="276592">
                <a:tc>
                  <a:txBody>
                    <a:bodyPr/>
                    <a:lstStyle/>
                    <a:p>
                      <a:r>
                        <a:rPr lang="es-ES_tradnl" b="1" dirty="0" smtClean="0">
                          <a:solidFill>
                            <a:srgbClr val="FFFF00"/>
                          </a:solidFill>
                          <a:latin typeface="Arial" pitchFamily="34" charset="0"/>
                          <a:cs typeface="Arial" pitchFamily="34" charset="0"/>
                        </a:rPr>
                        <a:t>Ley 27/2014 NLIS</a:t>
                      </a:r>
                      <a:endParaRPr lang="es-ES_tradnl" b="1" dirty="0">
                        <a:solidFill>
                          <a:srgbClr val="FFFF00"/>
                        </a:solidFill>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solidFill>
                  </a:tcPr>
                </a:tc>
                <a:tc>
                  <a:txBody>
                    <a:bodyPr/>
                    <a:lstStyle/>
                    <a:p>
                      <a:r>
                        <a:rPr lang="es-ES_tradnl" b="1" dirty="0" smtClean="0">
                          <a:solidFill>
                            <a:schemeClr val="tx1"/>
                          </a:solidFill>
                          <a:latin typeface="Arial" pitchFamily="34" charset="0"/>
                          <a:cs typeface="Arial" pitchFamily="34" charset="0"/>
                        </a:rPr>
                        <a:t>DT 34ª NLIS</a:t>
                      </a:r>
                      <a:endParaRPr lang="es-ES_tradnl" b="1" dirty="0">
                        <a:solidFill>
                          <a:schemeClr val="tx1"/>
                        </a:solidFill>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solidFill>
                  </a:tcPr>
                </a:tc>
                <a:tc>
                  <a:txBody>
                    <a:bodyPr/>
                    <a:lstStyle/>
                    <a:p>
                      <a:pPr algn="r"/>
                      <a:r>
                        <a:rPr lang="es-ES_tradnl" b="1" dirty="0" smtClean="0">
                          <a:solidFill>
                            <a:schemeClr val="tx1"/>
                          </a:solidFill>
                          <a:latin typeface="Arial" pitchFamily="34" charset="0"/>
                          <a:cs typeface="Arial" pitchFamily="34" charset="0"/>
                        </a:rPr>
                        <a:t>ratifica 2015</a:t>
                      </a:r>
                      <a:endParaRPr lang="es-ES_tradnl" b="1" dirty="0">
                        <a:solidFill>
                          <a:schemeClr val="tx1"/>
                        </a:solidFill>
                        <a:latin typeface="Arial" pitchFamily="34" charset="0"/>
                        <a:cs typeface="Arial" pitchFamily="34" charset="0"/>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bl>
          </a:graphicData>
        </a:graphic>
      </p:graphicFrame>
      <p:sp>
        <p:nvSpPr>
          <p:cNvPr id="4097" name="Rectangle 1"/>
          <p:cNvSpPr>
            <a:spLocks noChangeArrowheads="1"/>
          </p:cNvSpPr>
          <p:nvPr/>
        </p:nvSpPr>
        <p:spPr bwMode="auto">
          <a:xfrm>
            <a:off x="1" y="5448706"/>
            <a:ext cx="9677400" cy="132343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457200" lvl="0" indent="-457200" eaLnBrk="1" hangingPunct="1">
              <a:buFont typeface="Wingdings" pitchFamily="2" charset="2"/>
              <a:buChar char="v"/>
            </a:pPr>
            <a:r>
              <a:rPr kumimoji="0" lang="es-ES_tradnl" sz="2000" b="1" i="0" u="sng" strike="noStrike" cap="none" normalizeH="0" baseline="0" dirty="0" smtClean="0">
                <a:ln>
                  <a:noFill/>
                </a:ln>
                <a:solidFill>
                  <a:srgbClr val="FF33CC"/>
                </a:solidFill>
                <a:latin typeface="Arial" pitchFamily="34" charset="0"/>
                <a:ea typeface="Times New Roman" pitchFamily="18" charset="0"/>
                <a:cs typeface="Times New Roman" pitchFamily="18" charset="0"/>
              </a:rPr>
              <a:t>No exigir el requisito del artículo 115.4 del TRLIS (art. 106.4 NLIS): </a:t>
            </a:r>
          </a:p>
          <a:p>
            <a:pPr marL="457200" lvl="0" indent="-457200" eaLnBrk="1" hangingPunct="1">
              <a:buFont typeface="Wingdings" pitchFamily="2" charset="2"/>
              <a:buChar char="Ø"/>
            </a:pPr>
            <a:r>
              <a:rPr lang="es-ES_tradnl" sz="2000" b="1" dirty="0" smtClean="0">
                <a:solidFill>
                  <a:srgbClr val="FF0000"/>
                </a:solidFill>
                <a:latin typeface="Arial" pitchFamily="34" charset="0"/>
                <a:ea typeface="Times New Roman" pitchFamily="18" charset="0"/>
                <a:cs typeface="Times New Roman" pitchFamily="18" charset="0"/>
              </a:rPr>
              <a:t>Que la recuperación del coste del bien sea </a:t>
            </a:r>
            <a:r>
              <a:rPr lang="es-ES_tradnl" sz="2000" b="1" u="sng" dirty="0" smtClean="0">
                <a:solidFill>
                  <a:srgbClr val="FF0000"/>
                </a:solidFill>
                <a:latin typeface="Arial" pitchFamily="34" charset="0"/>
                <a:ea typeface="Times New Roman" pitchFamily="18" charset="0"/>
                <a:cs typeface="Times New Roman" pitchFamily="18" charset="0"/>
              </a:rPr>
              <a:t>constante o creciente </a:t>
            </a:r>
          </a:p>
          <a:p>
            <a:pPr marL="457200" lvl="0" indent="-457200" eaLnBrk="1" hangingPunct="1">
              <a:buFont typeface="Wingdings" pitchFamily="2" charset="2"/>
              <a:buChar char="Ø"/>
            </a:pPr>
            <a:r>
              <a:rPr lang="es-ES_tradnl" sz="2000" b="1" u="sng" dirty="0" smtClean="0">
                <a:solidFill>
                  <a:srgbClr val="0000CC"/>
                </a:solidFill>
                <a:latin typeface="Arial" pitchFamily="34" charset="0"/>
                <a:ea typeface="Times New Roman" pitchFamily="18" charset="0"/>
                <a:cs typeface="Times New Roman" pitchFamily="18" charset="0"/>
              </a:rPr>
              <a:t>Que pueda ser decreciente (amortizar más los primeros años)</a:t>
            </a:r>
            <a:r>
              <a:rPr lang="es-ES_tradnl" sz="2000" dirty="0" smtClean="0">
                <a:solidFill>
                  <a:srgbClr val="0000CC"/>
                </a:solidFill>
                <a:latin typeface="Arial" pitchFamily="34" charset="0"/>
                <a:ea typeface="Times New Roman" pitchFamily="18" charset="0"/>
                <a:cs typeface="Times New Roman" pitchFamily="18" charset="0"/>
              </a:rPr>
              <a:t>.</a:t>
            </a:r>
          </a:p>
          <a:p>
            <a:pPr marL="457200" lvl="0" indent="-457200" eaLnBrk="1" hangingPunct="1">
              <a:buFont typeface="Wingdings" pitchFamily="2" charset="2"/>
              <a:buChar char="Ø"/>
            </a:pPr>
            <a:r>
              <a:rPr kumimoji="0" lang="es-ES_tradnl" sz="2000" b="1" i="0" strike="noStrike" cap="none" normalizeH="0" baseline="0" dirty="0" smtClean="0">
                <a:ln>
                  <a:noFill/>
                </a:ln>
                <a:solidFill>
                  <a:srgbClr val="0000CC"/>
                </a:solidFill>
                <a:latin typeface="Arial" pitchFamily="34" charset="0"/>
                <a:ea typeface="Times New Roman" pitchFamily="18" charset="0"/>
                <a:cs typeface="Times New Roman" pitchFamily="18" charset="0"/>
              </a:rPr>
              <a:t>Con el límite anual:</a:t>
            </a:r>
            <a:r>
              <a:rPr kumimoji="0" lang="es-ES_tradnl" sz="2000" b="1" i="0" strike="noStrike" cap="none" normalizeH="0" dirty="0" smtClean="0">
                <a:ln>
                  <a:noFill/>
                </a:ln>
                <a:solidFill>
                  <a:srgbClr val="0000CC"/>
                </a:solidFill>
                <a:latin typeface="Arial" pitchFamily="34" charset="0"/>
                <a:ea typeface="Times New Roman" pitchFamily="18" charset="0"/>
                <a:cs typeface="Times New Roman" pitchFamily="18" charset="0"/>
              </a:rPr>
              <a:t> del 50% (muebles) ó 10% (inmuebles  ó EI)</a:t>
            </a:r>
            <a:endParaRPr kumimoji="0" lang="es-ES_tradnl" i="0" strike="noStrike" cap="none" normalizeH="0" baseline="0" dirty="0" smtClean="0">
              <a:ln>
                <a:noFill/>
              </a:ln>
              <a:solidFill>
                <a:srgbClr val="0000CC"/>
              </a:solidFill>
              <a:effectLst/>
              <a:latin typeface="Arial" pitchFamily="34" charset="0"/>
              <a:ea typeface="Times New Roman" pitchFamily="18" charset="0"/>
              <a:cs typeface="Times New Roman" pitchFamily="18" charset="0"/>
            </a:endParaRPr>
          </a:p>
        </p:txBody>
      </p:sp>
      <p:graphicFrame>
        <p:nvGraphicFramePr>
          <p:cNvPr id="7" name="6 Tabla"/>
          <p:cNvGraphicFramePr>
            <a:graphicFrameLocks noGrp="1"/>
          </p:cNvGraphicFramePr>
          <p:nvPr/>
        </p:nvGraphicFramePr>
        <p:xfrm>
          <a:off x="78009" y="3134360"/>
          <a:ext cx="9711529" cy="2199640"/>
        </p:xfrm>
        <a:graphic>
          <a:graphicData uri="http://schemas.openxmlformats.org/drawingml/2006/table">
            <a:tbl>
              <a:tblPr firstRow="1" bandRow="1">
                <a:tableStyleId>{5C22544A-7EE6-4342-B048-85BDC9FD1C3A}</a:tableStyleId>
              </a:tblPr>
              <a:tblGrid>
                <a:gridCol w="9711529">
                  <a:extLst>
                    <a:ext uri="{9D8B030D-6E8A-4147-A177-3AD203B41FA5}">
                      <a16:colId xmlns="" xmlns:a16="http://schemas.microsoft.com/office/drawing/2014/main" val="20000"/>
                    </a:ext>
                  </a:extLst>
                </a:gridCol>
              </a:tblGrid>
              <a:tr h="370840">
                <a:tc>
                  <a:txBody>
                    <a:bodyPr/>
                    <a:lstStyle/>
                    <a:p>
                      <a:r>
                        <a:rPr kumimoji="0" lang="es-ES_tradnl" i="0" u="none" strike="noStrike" cap="none" normalizeH="0" baseline="0" dirty="0" smtClean="0">
                          <a:ln>
                            <a:noFill/>
                          </a:ln>
                          <a:solidFill>
                            <a:srgbClr val="FFFFFF"/>
                          </a:solidFill>
                          <a:effectLst/>
                          <a:latin typeface="Arial" pitchFamily="34" charset="0"/>
                          <a:ea typeface="Times New Roman" pitchFamily="18" charset="0"/>
                          <a:cs typeface="Times New Roman" pitchFamily="18" charset="0"/>
                        </a:rPr>
                        <a:t>No se exige para los períodos impositivos</a:t>
                      </a:r>
                      <a:r>
                        <a:rPr kumimoji="0" lang="es-ES_tradnl" i="0" u="none" strike="noStrike" cap="none" normalizeH="0" dirty="0" smtClean="0">
                          <a:ln>
                            <a:noFill/>
                          </a:ln>
                          <a:solidFill>
                            <a:srgbClr val="FFFFFF"/>
                          </a:solidFill>
                          <a:effectLst/>
                          <a:latin typeface="Arial" pitchFamily="34" charset="0"/>
                          <a:ea typeface="Times New Roman" pitchFamily="18" charset="0"/>
                          <a:cs typeface="Times New Roman" pitchFamily="18" charset="0"/>
                        </a:rPr>
                        <a:t> </a:t>
                      </a:r>
                      <a:r>
                        <a:rPr kumimoji="0" lang="es-ES_tradnl" b="1" i="0" u="none" strike="noStrike" cap="none" normalizeH="0" dirty="0" smtClean="0">
                          <a:ln>
                            <a:noFill/>
                          </a:ln>
                          <a:solidFill>
                            <a:srgbClr val="FFFFFF"/>
                          </a:solidFill>
                          <a:latin typeface="Arial" pitchFamily="34" charset="0"/>
                          <a:ea typeface="Times New Roman" pitchFamily="18" charset="0"/>
                          <a:cs typeface="Times New Roman" pitchFamily="18" charset="0"/>
                        </a:rPr>
                        <a:t>desde 2009 a 2015</a:t>
                      </a:r>
                      <a:r>
                        <a:rPr kumimoji="0" lang="es-ES_tradnl" i="0" u="none" strike="noStrike" cap="none" normalizeH="0" dirty="0" smtClean="0">
                          <a:ln>
                            <a:noFill/>
                          </a:ln>
                          <a:solidFill>
                            <a:srgbClr val="FFFFFF"/>
                          </a:solidFill>
                          <a:effectLst/>
                          <a:latin typeface="Arial" pitchFamily="34" charset="0"/>
                          <a:ea typeface="Times New Roman" pitchFamily="18" charset="0"/>
                          <a:cs typeface="Times New Roman" pitchFamily="18" charset="0"/>
                        </a:rPr>
                        <a:t>, ambos incluidos:</a:t>
                      </a:r>
                      <a:endParaRPr lang="es-ES_tradnl" u="none" dirty="0">
                        <a:solidFill>
                          <a:srgbClr val="FFFFFF"/>
                        </a:solidFill>
                      </a:endParaRPr>
                    </a:p>
                  </a:txBody>
                  <a:tcPr marL="99060" marR="9906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r h="37084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sng" dirty="0" smtClean="0">
                          <a:solidFill>
                            <a:srgbClr val="FFFF00"/>
                          </a:solidFill>
                          <a:latin typeface="Arial" pitchFamily="34" charset="0"/>
                          <a:ea typeface="Times New Roman" pitchFamily="18" charset="0"/>
                          <a:cs typeface="Times New Roman" pitchFamily="18" charset="0"/>
                        </a:rPr>
                        <a:t>No exigir</a:t>
                      </a:r>
                      <a:r>
                        <a:rPr lang="es-ES_tradnl" sz="1800" b="1" dirty="0" smtClean="0">
                          <a:solidFill>
                            <a:srgbClr val="FFFF00"/>
                          </a:solidFill>
                          <a:latin typeface="Arial" pitchFamily="34" charset="0"/>
                          <a:ea typeface="Times New Roman" pitchFamily="18" charset="0"/>
                          <a:cs typeface="Times New Roman" pitchFamily="18" charset="0"/>
                        </a:rPr>
                        <a:t> que el importe de las cuotas de arrendamiento correspondiente de la recuperación del coste del bien sea </a:t>
                      </a:r>
                      <a:r>
                        <a:rPr kumimoji="0" lang="es-ES_tradnl" sz="1800" b="1" i="0" u="sng" strike="noStrike" cap="none" normalizeH="0" baseline="0" dirty="0" smtClean="0">
                          <a:ln>
                            <a:noFill/>
                          </a:ln>
                          <a:solidFill>
                            <a:srgbClr val="FFFF00"/>
                          </a:solidFill>
                          <a:latin typeface="Arial" pitchFamily="34" charset="0"/>
                          <a:ea typeface="Times New Roman" pitchFamily="18" charset="0"/>
                          <a:cs typeface="Times New Roman" pitchFamily="18" charset="0"/>
                        </a:rPr>
                        <a:t>constante o creciente</a:t>
                      </a:r>
                      <a:r>
                        <a:rPr kumimoji="0" lang="es-ES_tradnl" sz="1800" i="0" strike="noStrike" cap="none" normalizeH="0" baseline="0" dirty="0" smtClean="0">
                          <a:ln>
                            <a:noFill/>
                          </a:ln>
                          <a:solidFill>
                            <a:srgbClr val="FFFF00"/>
                          </a:solidFill>
                          <a:effectLst/>
                          <a:latin typeface="Arial" pitchFamily="34" charset="0"/>
                          <a:ea typeface="Times New Roman" pitchFamily="18" charset="0"/>
                          <a:cs typeface="Times New Roman" pitchFamily="18" charset="0"/>
                        </a:rPr>
                        <a:t>.</a:t>
                      </a:r>
                      <a:endParaRPr lang="es-ES_tradnl" dirty="0">
                        <a:solidFill>
                          <a:srgbClr val="FFFF00"/>
                        </a:solidFill>
                      </a:endParaRPr>
                    </a:p>
                  </a:txBody>
                  <a:tcPr marL="99060" marR="9906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75000"/>
                      </a:schemeClr>
                    </a:solidFill>
                  </a:tcPr>
                </a:tc>
                <a:extLst>
                  <a:ext uri="{0D108BD9-81ED-4DB2-BD59-A6C34878D82A}">
                    <a16:rowId xmlns="" xmlns:a16="http://schemas.microsoft.com/office/drawing/2014/main" val="10001"/>
                  </a:ext>
                </a:extLst>
              </a:tr>
              <a:tr h="37084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dirty="0" smtClean="0">
                          <a:solidFill>
                            <a:schemeClr val="tx1"/>
                          </a:solidFill>
                          <a:effectLst/>
                          <a:latin typeface="Arial" pitchFamily="34" charset="0"/>
                          <a:cs typeface="Arial" pitchFamily="34" charset="0"/>
                        </a:rPr>
                        <a:t>Pero </a:t>
                      </a:r>
                      <a:r>
                        <a:rPr lang="es-ES_tradnl" sz="1800" b="1" u="sng" dirty="0" smtClean="0">
                          <a:solidFill>
                            <a:schemeClr val="tx1"/>
                          </a:solidFill>
                          <a:effectLst/>
                          <a:latin typeface="Arial" pitchFamily="34" charset="0"/>
                          <a:cs typeface="Arial" pitchFamily="34" charset="0"/>
                        </a:rPr>
                        <a:t>con el límite</a:t>
                      </a:r>
                      <a:r>
                        <a:rPr lang="es-ES_tradnl" sz="1800" dirty="0" smtClean="0">
                          <a:solidFill>
                            <a:schemeClr val="tx1"/>
                          </a:solidFill>
                          <a:effectLst/>
                          <a:latin typeface="Arial" pitchFamily="34" charset="0"/>
                          <a:cs typeface="Arial" pitchFamily="34" charset="0"/>
                        </a:rPr>
                        <a:t> de que </a:t>
                      </a:r>
                      <a:r>
                        <a:rPr lang="es-ES_tradnl" sz="1800" b="1" dirty="0" smtClean="0">
                          <a:solidFill>
                            <a:schemeClr val="tx1"/>
                          </a:solidFill>
                          <a:effectLst/>
                          <a:latin typeface="Arial" pitchFamily="34" charset="0"/>
                          <a:cs typeface="Arial" pitchFamily="34" charset="0"/>
                        </a:rPr>
                        <a:t>el importe </a:t>
                      </a:r>
                      <a:r>
                        <a:rPr lang="es-ES_tradnl" sz="1800" b="1" u="sng" dirty="0" smtClean="0">
                          <a:solidFill>
                            <a:schemeClr val="tx1"/>
                          </a:solidFill>
                          <a:effectLst/>
                          <a:latin typeface="Arial" pitchFamily="34" charset="0"/>
                          <a:cs typeface="Arial" pitchFamily="34" charset="0"/>
                        </a:rPr>
                        <a:t>anual</a:t>
                      </a:r>
                      <a:r>
                        <a:rPr lang="es-ES_tradnl" sz="1800" b="1" dirty="0" smtClean="0">
                          <a:solidFill>
                            <a:schemeClr val="tx1"/>
                          </a:solidFill>
                          <a:effectLst/>
                          <a:latin typeface="Arial" pitchFamily="34" charset="0"/>
                          <a:cs typeface="Arial" pitchFamily="34" charset="0"/>
                        </a:rPr>
                        <a:t> de esas cuotas</a:t>
                      </a:r>
                      <a:r>
                        <a:rPr lang="es-ES_tradnl" sz="1800" dirty="0" smtClean="0">
                          <a:solidFill>
                            <a:schemeClr val="tx1"/>
                          </a:solidFill>
                          <a:effectLst/>
                          <a:latin typeface="Arial" pitchFamily="34" charset="0"/>
                          <a:cs typeface="Arial" pitchFamily="34" charset="0"/>
                        </a:rPr>
                        <a:t> </a:t>
                      </a:r>
                      <a:r>
                        <a:rPr lang="es-ES_tradnl" sz="1800" u="sng" dirty="0" smtClean="0">
                          <a:solidFill>
                            <a:schemeClr val="tx1"/>
                          </a:solidFill>
                          <a:effectLst/>
                          <a:latin typeface="Arial" pitchFamily="34" charset="0"/>
                          <a:cs typeface="Arial" pitchFamily="34" charset="0"/>
                        </a:rPr>
                        <a:t>en dichos períodos </a:t>
                      </a:r>
                      <a:r>
                        <a:rPr lang="es-ES_tradnl" sz="1800" b="1" u="sng" dirty="0" smtClean="0">
                          <a:solidFill>
                            <a:schemeClr val="tx1"/>
                          </a:solidFill>
                          <a:effectLst/>
                          <a:latin typeface="Arial" pitchFamily="34" charset="0"/>
                          <a:cs typeface="Arial" pitchFamily="34" charset="0"/>
                        </a:rPr>
                        <a:t>no podrá exceder</a:t>
                      </a:r>
                      <a:r>
                        <a:rPr lang="es-ES_tradnl" sz="1800" u="sng" dirty="0" smtClean="0">
                          <a:solidFill>
                            <a:schemeClr val="tx1"/>
                          </a:solidFill>
                          <a:effectLst/>
                          <a:latin typeface="Arial" pitchFamily="34" charset="0"/>
                          <a:cs typeface="Arial" pitchFamily="34" charset="0"/>
                        </a:rPr>
                        <a:t>:</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u="none" dirty="0" smtClean="0">
                          <a:solidFill>
                            <a:schemeClr val="tx1"/>
                          </a:solidFill>
                          <a:effectLst/>
                          <a:latin typeface="Arial" pitchFamily="34" charset="0"/>
                          <a:cs typeface="Arial" pitchFamily="34" charset="0"/>
                        </a:rPr>
                        <a:t>del </a:t>
                      </a:r>
                      <a:r>
                        <a:rPr lang="es-ES_tradnl" sz="1800" b="1" u="none" dirty="0" smtClean="0">
                          <a:solidFill>
                            <a:srgbClr val="FFFF00"/>
                          </a:solidFill>
                          <a:effectLst/>
                          <a:latin typeface="Arial" pitchFamily="34" charset="0"/>
                          <a:cs typeface="Arial" pitchFamily="34" charset="0"/>
                        </a:rPr>
                        <a:t>50%</a:t>
                      </a:r>
                      <a:r>
                        <a:rPr lang="es-ES_tradnl" sz="1800" u="none" dirty="0" smtClean="0">
                          <a:solidFill>
                            <a:schemeClr val="tx1"/>
                          </a:solidFill>
                          <a:effectLst/>
                          <a:latin typeface="Arial" pitchFamily="34" charset="0"/>
                          <a:cs typeface="Arial" pitchFamily="34" charset="0"/>
                        </a:rPr>
                        <a:t> del coste del bien (bienes </a:t>
                      </a:r>
                      <a:r>
                        <a:rPr lang="es-ES_tradnl" sz="1800" b="1" u="none" dirty="0" smtClean="0">
                          <a:solidFill>
                            <a:schemeClr val="tx1"/>
                          </a:solidFill>
                          <a:effectLst/>
                          <a:latin typeface="Arial" pitchFamily="34" charset="0"/>
                          <a:cs typeface="Arial" pitchFamily="34" charset="0"/>
                        </a:rPr>
                        <a:t>muebles</a:t>
                      </a:r>
                      <a:r>
                        <a:rPr lang="es-ES_tradnl" sz="1800" u="none" dirty="0" smtClean="0">
                          <a:solidFill>
                            <a:schemeClr val="tx1"/>
                          </a:solidFill>
                          <a:effectLst/>
                          <a:latin typeface="Arial" pitchFamily="34" charset="0"/>
                          <a:cs typeface="Arial" pitchFamily="34" charset="0"/>
                        </a:rPr>
                        <a:t>), </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none" dirty="0" smtClean="0">
                          <a:solidFill>
                            <a:schemeClr val="tx1"/>
                          </a:solidFill>
                          <a:effectLst/>
                          <a:latin typeface="Arial" pitchFamily="34" charset="0"/>
                          <a:cs typeface="Arial" pitchFamily="34" charset="0"/>
                        </a:rPr>
                        <a:t>ó</a:t>
                      </a:r>
                      <a:r>
                        <a:rPr lang="es-ES_tradnl" sz="1800" u="none" dirty="0" smtClean="0">
                          <a:solidFill>
                            <a:schemeClr val="tx1"/>
                          </a:solidFill>
                          <a:effectLst/>
                          <a:latin typeface="Arial" pitchFamily="34" charset="0"/>
                          <a:cs typeface="Arial" pitchFamily="34" charset="0"/>
                        </a:rPr>
                        <a:t> del </a:t>
                      </a:r>
                      <a:r>
                        <a:rPr lang="es-ES_tradnl" sz="1800" b="1" u="none" dirty="0" smtClean="0">
                          <a:solidFill>
                            <a:srgbClr val="FFFF00"/>
                          </a:solidFill>
                          <a:effectLst/>
                          <a:latin typeface="Arial" pitchFamily="34" charset="0"/>
                          <a:cs typeface="Arial" pitchFamily="34" charset="0"/>
                        </a:rPr>
                        <a:t>10% </a:t>
                      </a:r>
                      <a:r>
                        <a:rPr lang="es-ES_tradnl" sz="1800" u="none" dirty="0" smtClean="0">
                          <a:solidFill>
                            <a:schemeClr val="tx1"/>
                          </a:solidFill>
                          <a:effectLst/>
                          <a:latin typeface="Arial" pitchFamily="34" charset="0"/>
                          <a:cs typeface="Arial" pitchFamily="34" charset="0"/>
                        </a:rPr>
                        <a:t>del coste del bien (bienes </a:t>
                      </a:r>
                      <a:r>
                        <a:rPr lang="es-ES_tradnl" sz="1800" b="1" u="none" dirty="0" smtClean="0">
                          <a:solidFill>
                            <a:schemeClr val="tx1"/>
                          </a:solidFill>
                          <a:effectLst/>
                          <a:latin typeface="Arial" pitchFamily="34" charset="0"/>
                          <a:cs typeface="Arial" pitchFamily="34" charset="0"/>
                        </a:rPr>
                        <a:t>inmuebles o establecimientos industriales</a:t>
                      </a:r>
                      <a:r>
                        <a:rPr lang="es-ES_tradnl" sz="1800" u="none" dirty="0" smtClean="0">
                          <a:solidFill>
                            <a:schemeClr val="tx1"/>
                          </a:solidFill>
                          <a:effectLst/>
                          <a:latin typeface="Arial" pitchFamily="34" charset="0"/>
                          <a:cs typeface="Arial" pitchFamily="34" charset="0"/>
                        </a:rPr>
                        <a:t>).</a:t>
                      </a:r>
                      <a:endParaRPr lang="es-ES_tradnl" sz="1800" u="none" dirty="0">
                        <a:solidFill>
                          <a:schemeClr val="tx1"/>
                        </a:solidFill>
                        <a:effectLst/>
                        <a:latin typeface="Arial" pitchFamily="34" charset="0"/>
                        <a:cs typeface="Arial" pitchFamily="34" charset="0"/>
                      </a:endParaRPr>
                    </a:p>
                  </a:txBody>
                  <a:tcPr marL="99060" marR="9906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bl>
          </a:graphicData>
        </a:graphic>
      </p:graphicFrame>
      <p:graphicFrame>
        <p:nvGraphicFramePr>
          <p:cNvPr id="9" name="8 Tabla"/>
          <p:cNvGraphicFramePr>
            <a:graphicFrameLocks noGrp="1"/>
          </p:cNvGraphicFramePr>
          <p:nvPr>
            <p:extLst>
              <p:ext uri="{D42A27DB-BD31-4B8C-83A1-F6EECF244321}">
                <p14:modId xmlns="" xmlns:p14="http://schemas.microsoft.com/office/powerpoint/2010/main" val="2211850255"/>
              </p:ext>
            </p:extLst>
          </p:nvPr>
        </p:nvGraphicFramePr>
        <p:xfrm>
          <a:off x="228600" y="76200"/>
          <a:ext cx="9220200" cy="533400"/>
        </p:xfrm>
        <a:graphic>
          <a:graphicData uri="http://schemas.openxmlformats.org/drawingml/2006/table">
            <a:tbl>
              <a:tblPr firstRow="1" bandRow="1">
                <a:tableStyleId>{5C22544A-7EE6-4342-B048-85BDC9FD1C3A}</a:tableStyleId>
              </a:tblPr>
              <a:tblGrid>
                <a:gridCol w="9220200">
                  <a:extLst>
                    <a:ext uri="{9D8B030D-6E8A-4147-A177-3AD203B41FA5}">
                      <a16:colId xmlns="" xmlns:a16="http://schemas.microsoft.com/office/drawing/2014/main" val="20000"/>
                    </a:ext>
                  </a:extLst>
                </a:gridCol>
              </a:tblGrid>
              <a:tr h="533400">
                <a:tc>
                  <a:txBody>
                    <a:bodyPr/>
                    <a:lstStyle/>
                    <a:p>
                      <a:pPr marL="342900" indent="-342900" algn="ctr">
                        <a:buFont typeface="Wingdings" pitchFamily="2" charset="2"/>
                        <a:buChar char="v"/>
                      </a:pPr>
                      <a:r>
                        <a:rPr lang="es-ES_tradnl" sz="2400" b="1" u="sng" kern="1200" baseline="0" dirty="0" smtClean="0">
                          <a:solidFill>
                            <a:schemeClr val="tx1"/>
                          </a:solidFill>
                          <a:effectLst>
                            <a:outerShdw blurRad="38100" dist="38100" dir="2700000" algn="tl">
                              <a:srgbClr val="000000">
                                <a:alpha val="43137"/>
                              </a:srgbClr>
                            </a:outerShdw>
                          </a:effectLst>
                          <a:latin typeface="+mn-lt"/>
                          <a:ea typeface="+mn-ea"/>
                          <a:cs typeface="+mn-cs"/>
                        </a:rPr>
                        <a:t>DESAPARECE ESTA MEDIDA DESDE 2016:</a:t>
                      </a:r>
                      <a:endParaRPr lang="es-ES_tradnl" sz="2400"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blipFill>
                      <a:blip r:embed="rId3"/>
                      <a:tile tx="0" ty="0" sx="100000" sy="100000" flip="none" algn="tl"/>
                    </a:blip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1" name="3 Marcador de número de diapositiva"/>
          <p:cNvSpPr>
            <a:spLocks noGrp="1"/>
          </p:cNvSpPr>
          <p:nvPr>
            <p:ph type="sldNum" sz="quarter" idx="12"/>
          </p:nvPr>
        </p:nvSpPr>
        <p:spPr>
          <a:xfrm>
            <a:off x="7594600" y="6381750"/>
            <a:ext cx="2311400" cy="476250"/>
          </a:xfrm>
        </p:spPr>
        <p:txBody>
          <a:bodyPr/>
          <a:lstStyle/>
          <a:p>
            <a:fld id="{E6389B4A-F8AE-45E1-A234-D71433BD2538}" type="slidenum">
              <a:rPr lang="es-ES_tradnl">
                <a:solidFill>
                  <a:srgbClr val="000000"/>
                </a:solidFill>
                <a:effectLst/>
              </a:rPr>
              <a:pPr/>
              <a:t>159</a:t>
            </a:fld>
            <a:endParaRPr lang="es-ES_tradnl" dirty="0">
              <a:solidFill>
                <a:srgbClr val="000000"/>
              </a:solidFill>
              <a:effectLst/>
            </a:endParaRPr>
          </a:p>
        </p:txBody>
      </p:sp>
      <p:sp>
        <p:nvSpPr>
          <p:cNvPr id="76803" name="Rectangle 3"/>
          <p:cNvSpPr>
            <a:spLocks noChangeArrowheads="1"/>
          </p:cNvSpPr>
          <p:nvPr/>
        </p:nvSpPr>
        <p:spPr bwMode="auto">
          <a:xfrm>
            <a:off x="2146300" y="152400"/>
            <a:ext cx="65" cy="184666"/>
          </a:xfrm>
          <a:prstGeom prst="rect">
            <a:avLst/>
          </a:prstGeom>
          <a:noFill/>
          <a:ln w="9525">
            <a:noFill/>
            <a:miter lim="800000"/>
            <a:headEnd/>
            <a:tailEnd/>
          </a:ln>
        </p:spPr>
        <p:txBody>
          <a:bodyPr wrap="none" lIns="0" tIns="0" rIns="0" bIns="0">
            <a:spAutoFit/>
          </a:bodyPr>
          <a:lstStyle/>
          <a:p>
            <a:endParaRPr lang="es-ES_tradnl" sz="1200" b="1" u="sng">
              <a:solidFill>
                <a:srgbClr val="000000"/>
              </a:solidFill>
            </a:endParaRPr>
          </a:p>
        </p:txBody>
      </p:sp>
      <p:sp>
        <p:nvSpPr>
          <p:cNvPr id="76811" name="Rectangle 11"/>
          <p:cNvSpPr>
            <a:spLocks noChangeArrowheads="1"/>
          </p:cNvSpPr>
          <p:nvPr/>
        </p:nvSpPr>
        <p:spPr bwMode="auto">
          <a:xfrm>
            <a:off x="3938323" y="2852739"/>
            <a:ext cx="4791376" cy="184666"/>
          </a:xfrm>
          <a:prstGeom prst="rect">
            <a:avLst/>
          </a:prstGeom>
          <a:noFill/>
          <a:ln w="9525">
            <a:noFill/>
            <a:miter lim="800000"/>
            <a:headEnd/>
            <a:tailEnd/>
          </a:ln>
        </p:spPr>
        <p:txBody>
          <a:bodyPr wrap="none" lIns="0" tIns="0" rIns="0" bIns="0">
            <a:spAutoFit/>
          </a:bodyPr>
          <a:lstStyle/>
          <a:p>
            <a:r>
              <a:rPr lang="es-ES_tradnl" sz="1200" b="1">
                <a:solidFill>
                  <a:srgbClr val="FF3300"/>
                </a:solidFill>
                <a:sym typeface="Wingdings" pitchFamily="2" charset="2"/>
              </a:rPr>
              <a:t>  </a:t>
            </a:r>
            <a:r>
              <a:rPr lang="es-ES_tradnl" sz="1200">
                <a:solidFill>
                  <a:srgbClr val="000000"/>
                </a:solidFill>
                <a:sym typeface="Monotype Sorts" charset="2"/>
              </a:rPr>
              <a:t> </a:t>
            </a:r>
            <a:r>
              <a:rPr lang="es-ES_tradnl" sz="1200">
                <a:solidFill>
                  <a:srgbClr val="000000"/>
                </a:solidFill>
              </a:rPr>
              <a:t>Se acepta la  </a:t>
            </a:r>
            <a:r>
              <a:rPr lang="es-ES_tradnl" sz="1200" b="1" u="sng">
                <a:solidFill>
                  <a:schemeClr val="accent2"/>
                </a:solidFill>
              </a:rPr>
              <a:t>deducción total de la  Carga Financiera</a:t>
            </a:r>
          </a:p>
        </p:txBody>
      </p:sp>
      <p:sp>
        <p:nvSpPr>
          <p:cNvPr id="76814" name="Rectangle 14"/>
          <p:cNvSpPr>
            <a:spLocks noChangeArrowheads="1"/>
          </p:cNvSpPr>
          <p:nvPr/>
        </p:nvSpPr>
        <p:spPr bwMode="auto">
          <a:xfrm>
            <a:off x="896012" y="4292600"/>
            <a:ext cx="7227941" cy="184666"/>
          </a:xfrm>
          <a:prstGeom prst="rect">
            <a:avLst/>
          </a:prstGeom>
          <a:noFill/>
          <a:ln w="9525">
            <a:noFill/>
            <a:miter lim="800000"/>
            <a:headEnd/>
            <a:tailEnd/>
          </a:ln>
        </p:spPr>
        <p:txBody>
          <a:bodyPr wrap="none" lIns="0" tIns="0" rIns="0" bIns="0">
            <a:spAutoFit/>
          </a:bodyPr>
          <a:lstStyle/>
          <a:p>
            <a:pPr>
              <a:buClr>
                <a:srgbClr val="FF3300"/>
              </a:buClr>
              <a:buFont typeface="Wingdings" pitchFamily="2" charset="2"/>
              <a:buChar char="Ø"/>
            </a:pPr>
            <a:r>
              <a:rPr lang="es-ES_tradnl" sz="1200">
                <a:solidFill>
                  <a:srgbClr val="000000"/>
                </a:solidFill>
              </a:rPr>
              <a:t>Tramo correspondiente a la  </a:t>
            </a:r>
            <a:r>
              <a:rPr lang="es-ES_tradnl" sz="1200" b="1">
                <a:solidFill>
                  <a:srgbClr val="CC3300"/>
                </a:solidFill>
              </a:rPr>
              <a:t>Recuperación del Coste:</a:t>
            </a:r>
            <a:r>
              <a:rPr lang="es-ES_tradnl" sz="1200" b="1">
                <a:solidFill>
                  <a:srgbClr val="000000"/>
                </a:solidFill>
              </a:rPr>
              <a:t>                                                </a:t>
            </a:r>
          </a:p>
        </p:txBody>
      </p:sp>
      <p:sp>
        <p:nvSpPr>
          <p:cNvPr id="76819" name="Rectangle 19"/>
          <p:cNvSpPr>
            <a:spLocks noChangeArrowheads="1"/>
          </p:cNvSpPr>
          <p:nvPr/>
        </p:nvSpPr>
        <p:spPr bwMode="auto">
          <a:xfrm>
            <a:off x="990600" y="4508500"/>
            <a:ext cx="8002191" cy="600164"/>
          </a:xfrm>
          <a:prstGeom prst="rect">
            <a:avLst/>
          </a:prstGeom>
          <a:noFill/>
          <a:ln w="9525">
            <a:noFill/>
            <a:miter lim="800000"/>
            <a:headEnd/>
            <a:tailEnd/>
          </a:ln>
        </p:spPr>
        <p:txBody>
          <a:bodyPr wrap="none" lIns="0" tIns="0" rIns="0" bIns="0">
            <a:spAutoFit/>
          </a:bodyPr>
          <a:lstStyle/>
          <a:p>
            <a:pPr>
              <a:buClr>
                <a:schemeClr val="accent2"/>
              </a:buClr>
              <a:buFont typeface="Monotype Sorts" charset="2"/>
              <a:buChar char="å"/>
            </a:pPr>
            <a:r>
              <a:rPr lang="es-ES_tradnl" sz="1200" dirty="0">
                <a:solidFill>
                  <a:srgbClr val="000000"/>
                </a:solidFill>
              </a:rPr>
              <a:t> Será deducible </a:t>
            </a:r>
            <a:r>
              <a:rPr lang="es-ES_tradnl" sz="1200" b="1" u="sng" dirty="0">
                <a:solidFill>
                  <a:schemeClr val="accent2"/>
                </a:solidFill>
              </a:rPr>
              <a:t>lo pagado</a:t>
            </a:r>
            <a:r>
              <a:rPr lang="es-ES_tradnl" sz="1200" dirty="0">
                <a:solidFill>
                  <a:srgbClr val="000000"/>
                </a:solidFill>
              </a:rPr>
              <a:t>  </a:t>
            </a:r>
          </a:p>
          <a:p>
            <a:pPr>
              <a:buFont typeface="Monotype Sorts" charset="2"/>
              <a:buChar char="å"/>
            </a:pPr>
            <a:r>
              <a:rPr lang="es-ES_tradnl" sz="1200" b="1" dirty="0">
                <a:solidFill>
                  <a:schemeClr val="accent2"/>
                </a:solidFill>
              </a:rPr>
              <a:t> </a:t>
            </a:r>
            <a:r>
              <a:rPr lang="es-ES_tradnl" sz="1200" b="1" u="sng" dirty="0">
                <a:solidFill>
                  <a:schemeClr val="accent2"/>
                </a:solidFill>
              </a:rPr>
              <a:t>hasta</a:t>
            </a:r>
            <a:r>
              <a:rPr lang="es-ES_tradnl" sz="1200" dirty="0">
                <a:solidFill>
                  <a:schemeClr val="accent2"/>
                </a:solidFill>
              </a:rPr>
              <a:t> </a:t>
            </a:r>
            <a:r>
              <a:rPr lang="es-ES_tradnl" sz="1200" dirty="0">
                <a:solidFill>
                  <a:srgbClr val="000000"/>
                </a:solidFill>
              </a:rPr>
              <a:t> una cantidad que no supere el </a:t>
            </a:r>
            <a:r>
              <a:rPr lang="es-ES_tradnl" sz="1200" b="1" u="sng" dirty="0">
                <a:solidFill>
                  <a:schemeClr val="accent2"/>
                </a:solidFill>
              </a:rPr>
              <a:t>doble (triple, ERD)</a:t>
            </a:r>
            <a:r>
              <a:rPr lang="es-ES_tradnl" sz="1200" u="sng" dirty="0">
                <a:solidFill>
                  <a:schemeClr val="accent2"/>
                </a:solidFill>
              </a:rPr>
              <a:t> </a:t>
            </a:r>
            <a:r>
              <a:rPr lang="es-ES_tradnl" sz="1200" b="1" u="sng" dirty="0">
                <a:solidFill>
                  <a:schemeClr val="accent2"/>
                </a:solidFill>
              </a:rPr>
              <a:t>de la cuota de amortización lineal</a:t>
            </a:r>
          </a:p>
          <a:p>
            <a:pPr>
              <a:spcBef>
                <a:spcPct val="25000"/>
              </a:spcBef>
            </a:pPr>
            <a:r>
              <a:rPr lang="es-ES_tradnl" sz="1200" dirty="0">
                <a:solidFill>
                  <a:srgbClr val="000000"/>
                </a:solidFill>
              </a:rPr>
              <a:t>      del elemento financiado con el contrato   (incluso coeficiente máximo) </a:t>
            </a:r>
            <a:r>
              <a:rPr lang="es-ES_tradnl" sz="1200" b="1" u="sng" dirty="0">
                <a:solidFill>
                  <a:srgbClr val="FF3300"/>
                </a:solidFill>
              </a:rPr>
              <a:t>(LÍMITE)</a:t>
            </a:r>
          </a:p>
        </p:txBody>
      </p:sp>
      <p:sp>
        <p:nvSpPr>
          <p:cNvPr id="76839" name="Rectangle 39"/>
          <p:cNvSpPr>
            <a:spLocks noChangeArrowheads="1"/>
          </p:cNvSpPr>
          <p:nvPr/>
        </p:nvSpPr>
        <p:spPr bwMode="auto">
          <a:xfrm>
            <a:off x="896013" y="1052514"/>
            <a:ext cx="8346148" cy="830997"/>
          </a:xfrm>
          <a:prstGeom prst="rect">
            <a:avLst/>
          </a:prstGeom>
          <a:noFill/>
          <a:ln w="9525">
            <a:noFill/>
            <a:miter lim="800000"/>
            <a:headEnd/>
            <a:tailEnd/>
          </a:ln>
        </p:spPr>
        <p:txBody>
          <a:bodyPr lIns="0" tIns="0" rIns="0" bIns="0">
            <a:spAutoFit/>
          </a:bodyPr>
          <a:lstStyle/>
          <a:p>
            <a:r>
              <a:rPr lang="es-ES_tradnl" sz="1200" dirty="0">
                <a:solidFill>
                  <a:srgbClr val="000000"/>
                </a:solidFill>
              </a:rPr>
              <a:t>Si se contabilizó como </a:t>
            </a:r>
            <a:r>
              <a:rPr lang="es-ES_tradnl" sz="1200" b="1" dirty="0">
                <a:solidFill>
                  <a:srgbClr val="000000"/>
                </a:solidFill>
              </a:rPr>
              <a:t> </a:t>
            </a:r>
            <a:r>
              <a:rPr lang="es-ES_tradnl" sz="1200" b="1" u="sng" dirty="0">
                <a:solidFill>
                  <a:srgbClr val="00CC00"/>
                </a:solidFill>
              </a:rPr>
              <a:t>Inversión</a:t>
            </a:r>
            <a:r>
              <a:rPr lang="es-ES_tradnl" sz="1200" dirty="0">
                <a:solidFill>
                  <a:srgbClr val="000000"/>
                </a:solidFill>
              </a:rPr>
              <a:t>,            </a:t>
            </a:r>
          </a:p>
          <a:p>
            <a:r>
              <a:rPr lang="es-ES_tradnl" sz="1200" dirty="0">
                <a:solidFill>
                  <a:srgbClr val="000000"/>
                </a:solidFill>
              </a:rPr>
              <a:t>                                                              </a:t>
            </a:r>
            <a:r>
              <a:rPr lang="es-ES_tradnl" sz="1200" b="1" u="sng" dirty="0">
                <a:solidFill>
                  <a:srgbClr val="FF3300"/>
                </a:solidFill>
              </a:rPr>
              <a:t>Y SÍ RESULTA PLICABLE EL ART. </a:t>
            </a:r>
            <a:r>
              <a:rPr lang="es-ES_tradnl" sz="1200" b="1" u="sng" dirty="0" smtClean="0">
                <a:solidFill>
                  <a:srgbClr val="FF3300"/>
                </a:solidFill>
              </a:rPr>
              <a:t>106 </a:t>
            </a:r>
            <a:r>
              <a:rPr lang="es-ES_tradnl" sz="1200" b="1" u="sng" dirty="0">
                <a:solidFill>
                  <a:srgbClr val="FF3300"/>
                </a:solidFill>
              </a:rPr>
              <a:t>LIS:</a:t>
            </a:r>
            <a:r>
              <a:rPr lang="es-ES_tradnl" sz="1200" dirty="0">
                <a:solidFill>
                  <a:srgbClr val="000000"/>
                </a:solidFill>
              </a:rPr>
              <a:t>            </a:t>
            </a:r>
          </a:p>
          <a:p>
            <a:pPr>
              <a:spcBef>
                <a:spcPct val="25000"/>
              </a:spcBef>
            </a:pPr>
            <a:r>
              <a:rPr lang="es-ES_tradnl" sz="1200" dirty="0">
                <a:solidFill>
                  <a:srgbClr val="000000"/>
                </a:solidFill>
              </a:rPr>
              <a:t>              </a:t>
            </a:r>
          </a:p>
          <a:p>
            <a:pPr>
              <a:spcBef>
                <a:spcPct val="25000"/>
              </a:spcBef>
            </a:pPr>
            <a:r>
              <a:rPr lang="es-ES_tradnl" sz="1200" dirty="0">
                <a:solidFill>
                  <a:srgbClr val="000000"/>
                </a:solidFill>
              </a:rPr>
              <a:t> en los primeros ejercicios,   suele ocurrir que :</a:t>
            </a:r>
          </a:p>
        </p:txBody>
      </p:sp>
      <p:sp>
        <p:nvSpPr>
          <p:cNvPr id="76840" name="AutoShape 40"/>
          <p:cNvSpPr>
            <a:spLocks noChangeArrowheads="1"/>
          </p:cNvSpPr>
          <p:nvPr/>
        </p:nvSpPr>
        <p:spPr bwMode="auto">
          <a:xfrm>
            <a:off x="2378472" y="2209800"/>
            <a:ext cx="6536927" cy="427039"/>
          </a:xfrm>
          <a:prstGeom prst="roundRect">
            <a:avLst>
              <a:gd name="adj" fmla="val 16667"/>
            </a:avLst>
          </a:prstGeom>
          <a:noFill/>
          <a:ln w="9525">
            <a:solidFill>
              <a:srgbClr val="009900"/>
            </a:solidFill>
            <a:round/>
            <a:headEnd/>
            <a:tailEnd/>
          </a:ln>
          <a:effectLst/>
        </p:spPr>
        <p:txBody>
          <a:bodyPr wrap="none" anchor="ctr"/>
          <a:lstStyle/>
          <a:p>
            <a:endParaRPr lang="es-ES_tradnl" sz="1200"/>
          </a:p>
        </p:txBody>
      </p:sp>
      <p:sp>
        <p:nvSpPr>
          <p:cNvPr id="76841" name="Rectangle 41"/>
          <p:cNvSpPr>
            <a:spLocks noChangeArrowheads="1"/>
          </p:cNvSpPr>
          <p:nvPr/>
        </p:nvSpPr>
        <p:spPr bwMode="auto">
          <a:xfrm>
            <a:off x="2534974" y="2349501"/>
            <a:ext cx="6323847" cy="184666"/>
          </a:xfrm>
          <a:prstGeom prst="rect">
            <a:avLst/>
          </a:prstGeom>
          <a:noFill/>
          <a:ln w="9525">
            <a:noFill/>
            <a:miter lim="800000"/>
            <a:headEnd/>
            <a:tailEnd/>
          </a:ln>
        </p:spPr>
        <p:txBody>
          <a:bodyPr wrap="none" lIns="0" tIns="0" rIns="0" bIns="0">
            <a:spAutoFit/>
          </a:bodyPr>
          <a:lstStyle/>
          <a:p>
            <a:r>
              <a:rPr lang="es-ES_tradnl" sz="1200" b="1" dirty="0">
                <a:solidFill>
                  <a:srgbClr val="3366FF"/>
                </a:solidFill>
              </a:rPr>
              <a:t>Ajuste  (-)  IS   =</a:t>
            </a:r>
            <a:r>
              <a:rPr lang="es-ES_tradnl" sz="1200" dirty="0">
                <a:solidFill>
                  <a:srgbClr val="3366FF"/>
                </a:solidFill>
              </a:rPr>
              <a:t>   </a:t>
            </a:r>
            <a:r>
              <a:rPr lang="es-ES_tradnl" sz="1200" b="1" dirty="0">
                <a:solidFill>
                  <a:srgbClr val="3366FF"/>
                </a:solidFill>
              </a:rPr>
              <a:t>Diferencia entre  </a:t>
            </a:r>
            <a:r>
              <a:rPr lang="es-ES_tradnl" sz="1200" b="1" dirty="0" err="1">
                <a:solidFill>
                  <a:srgbClr val="3366FF"/>
                </a:solidFill>
              </a:rPr>
              <a:t>Amort</a:t>
            </a:r>
            <a:r>
              <a:rPr lang="es-ES_tradnl" sz="1200" b="1" dirty="0">
                <a:solidFill>
                  <a:srgbClr val="3366FF"/>
                </a:solidFill>
              </a:rPr>
              <a:t>. Contabilizada Y </a:t>
            </a:r>
            <a:r>
              <a:rPr lang="es-ES_tradnl" sz="1200" b="1" dirty="0" err="1">
                <a:solidFill>
                  <a:srgbClr val="3366FF"/>
                </a:solidFill>
              </a:rPr>
              <a:t>Amort</a:t>
            </a:r>
            <a:r>
              <a:rPr lang="es-ES_tradnl" sz="1200" b="1" dirty="0">
                <a:solidFill>
                  <a:srgbClr val="3366FF"/>
                </a:solidFill>
              </a:rPr>
              <a:t>. Fiscal</a:t>
            </a:r>
          </a:p>
        </p:txBody>
      </p:sp>
      <p:sp>
        <p:nvSpPr>
          <p:cNvPr id="76853" name="Rectangle 53"/>
          <p:cNvSpPr>
            <a:spLocks noChangeArrowheads="1"/>
          </p:cNvSpPr>
          <p:nvPr/>
        </p:nvSpPr>
        <p:spPr bwMode="auto">
          <a:xfrm>
            <a:off x="896013" y="3644900"/>
            <a:ext cx="4475584" cy="415498"/>
          </a:xfrm>
          <a:prstGeom prst="rect">
            <a:avLst/>
          </a:prstGeom>
          <a:noFill/>
          <a:ln w="9525">
            <a:noFill/>
            <a:miter lim="800000"/>
            <a:headEnd/>
            <a:tailEnd/>
          </a:ln>
        </p:spPr>
        <p:txBody>
          <a:bodyPr wrap="none" lIns="0" tIns="0" rIns="0" bIns="0">
            <a:spAutoFit/>
          </a:bodyPr>
          <a:lstStyle/>
          <a:p>
            <a:r>
              <a:rPr lang="es-ES_tradnl" sz="1200" b="1">
                <a:solidFill>
                  <a:srgbClr val="FF3300"/>
                </a:solidFill>
                <a:sym typeface="Wingdings" pitchFamily="2" charset="2"/>
              </a:rPr>
              <a:t></a:t>
            </a:r>
            <a:r>
              <a:rPr lang="es-ES_tradnl" sz="1200">
                <a:solidFill>
                  <a:srgbClr val="000000"/>
                </a:solidFill>
                <a:sym typeface="Monotype Sorts" charset="2"/>
              </a:rPr>
              <a:t>   </a:t>
            </a:r>
            <a:r>
              <a:rPr lang="es-ES_tradnl" sz="1200">
                <a:solidFill>
                  <a:srgbClr val="000000"/>
                </a:solidFill>
              </a:rPr>
              <a:t>En la deducibilidad de la </a:t>
            </a:r>
            <a:r>
              <a:rPr lang="es-ES_tradnl" sz="1200" b="1" u="sng">
                <a:solidFill>
                  <a:srgbClr val="CC0000"/>
                </a:solidFill>
              </a:rPr>
              <a:t>Cuota de Rec. de Coste</a:t>
            </a:r>
            <a:r>
              <a:rPr lang="es-ES_tradnl" sz="1200">
                <a:solidFill>
                  <a:srgbClr val="CC0000"/>
                </a:solidFill>
              </a:rPr>
              <a:t>:</a:t>
            </a:r>
          </a:p>
          <a:p>
            <a:pPr>
              <a:spcBef>
                <a:spcPct val="25000"/>
              </a:spcBef>
            </a:pPr>
            <a:r>
              <a:rPr lang="es-ES_tradnl" sz="1200" b="1">
                <a:solidFill>
                  <a:srgbClr val="000000"/>
                </a:solidFill>
              </a:rPr>
              <a:t>      </a:t>
            </a:r>
            <a:endParaRPr lang="es-ES_tradnl" sz="1200" b="1">
              <a:solidFill>
                <a:srgbClr val="FF33CC"/>
              </a:solidFill>
            </a:endParaRPr>
          </a:p>
        </p:txBody>
      </p:sp>
      <p:sp>
        <p:nvSpPr>
          <p:cNvPr id="76859" name="Rectangle 59"/>
          <p:cNvSpPr>
            <a:spLocks noChangeArrowheads="1"/>
          </p:cNvSpPr>
          <p:nvPr/>
        </p:nvSpPr>
        <p:spPr bwMode="auto">
          <a:xfrm>
            <a:off x="896013" y="4076701"/>
            <a:ext cx="9045746" cy="184666"/>
          </a:xfrm>
          <a:prstGeom prst="rect">
            <a:avLst/>
          </a:prstGeom>
          <a:noFill/>
          <a:ln w="9525">
            <a:noFill/>
            <a:miter lim="800000"/>
            <a:headEnd/>
            <a:tailEnd/>
          </a:ln>
        </p:spPr>
        <p:txBody>
          <a:bodyPr wrap="none" lIns="0" tIns="0" rIns="0" bIns="0">
            <a:spAutoFit/>
          </a:bodyPr>
          <a:lstStyle/>
          <a:p>
            <a:r>
              <a:rPr lang="es-ES_tradnl" sz="1200" b="1" dirty="0">
                <a:solidFill>
                  <a:srgbClr val="FF3300"/>
                </a:solidFill>
                <a:sym typeface="Wingdings" pitchFamily="2" charset="2"/>
              </a:rPr>
              <a:t>   </a:t>
            </a:r>
            <a:r>
              <a:rPr lang="es-ES_tradnl" sz="1100" dirty="0">
                <a:solidFill>
                  <a:srgbClr val="000000"/>
                </a:solidFill>
              </a:rPr>
              <a:t>La deducción sólo puede practicarse desde el momento en que el bien esté   </a:t>
            </a:r>
            <a:r>
              <a:rPr lang="es-ES_tradnl" sz="1100" b="1" dirty="0">
                <a:solidFill>
                  <a:srgbClr val="000000"/>
                </a:solidFill>
              </a:rPr>
              <a:t>en condiciones de funcionamiento</a:t>
            </a:r>
          </a:p>
        </p:txBody>
      </p:sp>
      <p:grpSp>
        <p:nvGrpSpPr>
          <p:cNvPr id="2" name="Group 63"/>
          <p:cNvGrpSpPr>
            <a:grpSpLocks/>
          </p:cNvGrpSpPr>
          <p:nvPr/>
        </p:nvGrpSpPr>
        <p:grpSpPr bwMode="auto">
          <a:xfrm>
            <a:off x="975122" y="115888"/>
            <a:ext cx="8034867" cy="404812"/>
            <a:chOff x="288" y="48"/>
            <a:chExt cx="2584" cy="240"/>
          </a:xfrm>
        </p:grpSpPr>
        <p:sp>
          <p:nvSpPr>
            <p:cNvPr id="76864" name="AutoShape 64"/>
            <p:cNvSpPr>
              <a:spLocks noChangeArrowheads="1"/>
            </p:cNvSpPr>
            <p:nvPr/>
          </p:nvSpPr>
          <p:spPr bwMode="auto">
            <a:xfrm>
              <a:off x="288" y="48"/>
              <a:ext cx="2584" cy="24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200"/>
            </a:p>
          </p:txBody>
        </p:sp>
        <p:sp>
          <p:nvSpPr>
            <p:cNvPr id="76865" name="Rectangle 65"/>
            <p:cNvSpPr>
              <a:spLocks noChangeArrowheads="1"/>
            </p:cNvSpPr>
            <p:nvPr/>
          </p:nvSpPr>
          <p:spPr bwMode="auto">
            <a:xfrm>
              <a:off x="339" y="101"/>
              <a:ext cx="2503" cy="146"/>
            </a:xfrm>
            <a:prstGeom prst="rect">
              <a:avLst/>
            </a:prstGeom>
            <a:noFill/>
            <a:ln w="9525">
              <a:noFill/>
              <a:miter lim="800000"/>
              <a:headEnd/>
              <a:tailEnd/>
            </a:ln>
          </p:spPr>
          <p:txBody>
            <a:bodyPr lIns="0" tIns="0" rIns="0" bIns="0">
              <a:spAutoFit/>
            </a:bodyPr>
            <a:lstStyle/>
            <a:p>
              <a:pPr algn="ctr"/>
              <a:r>
                <a:rPr lang="es-ES_tradnl" sz="1600" b="1" dirty="0">
                  <a:solidFill>
                    <a:srgbClr val="0000FF"/>
                  </a:solidFill>
                </a:rPr>
                <a:t>I</a:t>
              </a:r>
              <a:r>
                <a:rPr lang="es-ES_tradnl" sz="1600" b="1" dirty="0">
                  <a:solidFill>
                    <a:srgbClr val="0000FF"/>
                  </a:solidFill>
                  <a:sym typeface="Wingdings" pitchFamily="2" charset="2"/>
                </a:rPr>
                <a:t>I)</a:t>
              </a:r>
              <a:r>
                <a:rPr lang="es-ES_tradnl" sz="1600" dirty="0">
                  <a:solidFill>
                    <a:srgbClr val="0000FF"/>
                  </a:solidFill>
                </a:rPr>
                <a:t> </a:t>
              </a:r>
              <a:r>
                <a:rPr lang="es-ES_tradnl" sz="1600" b="1" dirty="0">
                  <a:solidFill>
                    <a:srgbClr val="0000FF"/>
                  </a:solidFill>
                </a:rPr>
                <a:t>ARRENDAMIENTO FINACIERO O LEASING (3) </a:t>
              </a:r>
              <a:r>
                <a:rPr lang="es-ES_tradnl" sz="1600" b="1" dirty="0">
                  <a:solidFill>
                    <a:srgbClr val="FF3300"/>
                  </a:solidFill>
                </a:rPr>
                <a:t>ART </a:t>
              </a:r>
              <a:r>
                <a:rPr lang="es-ES_tradnl" sz="1600" b="1" dirty="0" smtClean="0">
                  <a:solidFill>
                    <a:srgbClr val="FF3300"/>
                  </a:solidFill>
                </a:rPr>
                <a:t>106 </a:t>
              </a:r>
              <a:r>
                <a:rPr lang="es-ES_tradnl" sz="1600" b="1" dirty="0">
                  <a:solidFill>
                    <a:srgbClr val="FF3300"/>
                  </a:solidFill>
                </a:rPr>
                <a:t>L</a:t>
              </a:r>
            </a:p>
          </p:txBody>
        </p:sp>
      </p:grpSp>
      <p:sp>
        <p:nvSpPr>
          <p:cNvPr id="76866" name="Rectangle 66"/>
          <p:cNvSpPr>
            <a:spLocks noChangeArrowheads="1"/>
          </p:cNvSpPr>
          <p:nvPr/>
        </p:nvSpPr>
        <p:spPr bwMode="auto">
          <a:xfrm>
            <a:off x="818621" y="642939"/>
            <a:ext cx="2417650" cy="276999"/>
          </a:xfrm>
          <a:prstGeom prst="rect">
            <a:avLst/>
          </a:prstGeom>
          <a:noFill/>
          <a:ln w="9525">
            <a:noFill/>
            <a:miter lim="800000"/>
            <a:headEnd/>
            <a:tailEnd/>
          </a:ln>
          <a:effectLst/>
        </p:spPr>
        <p:txBody>
          <a:bodyPr wrap="none">
            <a:spAutoFit/>
          </a:bodyPr>
          <a:lstStyle/>
          <a:p>
            <a:pPr>
              <a:buClr>
                <a:srgbClr val="009900"/>
              </a:buClr>
              <a:buFont typeface="Wingdings" pitchFamily="2" charset="2"/>
              <a:buChar char="Ø"/>
            </a:pPr>
            <a:r>
              <a:rPr lang="es-ES_tradnl" sz="1200" b="1" u="sng">
                <a:solidFill>
                  <a:srgbClr val="009900"/>
                </a:solidFill>
              </a:rPr>
              <a:t>TRATAMIENTO  FISCAL:</a:t>
            </a:r>
            <a:r>
              <a:rPr lang="es-ES_tradnl" sz="1200"/>
              <a:t> </a:t>
            </a:r>
          </a:p>
        </p:txBody>
      </p:sp>
      <p:sp>
        <p:nvSpPr>
          <p:cNvPr id="76867" name="Rectangle 67"/>
          <p:cNvSpPr>
            <a:spLocks noChangeArrowheads="1"/>
          </p:cNvSpPr>
          <p:nvPr/>
        </p:nvSpPr>
        <p:spPr bwMode="auto">
          <a:xfrm>
            <a:off x="194338" y="6461126"/>
            <a:ext cx="6317755" cy="276999"/>
          </a:xfrm>
          <a:prstGeom prst="rect">
            <a:avLst/>
          </a:prstGeom>
          <a:noFill/>
          <a:ln w="9525">
            <a:noFill/>
            <a:miter lim="800000"/>
            <a:headEnd/>
            <a:tailEnd/>
          </a:ln>
          <a:effectLst/>
        </p:spPr>
        <p:txBody>
          <a:bodyPr wrap="none">
            <a:spAutoFit/>
          </a:bodyPr>
          <a:lstStyle/>
          <a:p>
            <a:pPr>
              <a:buClr>
                <a:srgbClr val="009900"/>
              </a:buClr>
              <a:buFont typeface="Wingdings" pitchFamily="2" charset="2"/>
              <a:buChar char="Ø"/>
            </a:pPr>
            <a:r>
              <a:rPr lang="es-ES_tradnl" sz="1200" dirty="0"/>
              <a:t> </a:t>
            </a:r>
            <a:r>
              <a:rPr lang="es-ES_tradnl" sz="1200" b="1" u="sng" dirty="0">
                <a:solidFill>
                  <a:srgbClr val="009900"/>
                </a:solidFill>
              </a:rPr>
              <a:t>AJUSTE</a:t>
            </a:r>
            <a:r>
              <a:rPr lang="es-ES_tradnl" sz="1200" b="1" u="sng" dirty="0" smtClean="0">
                <a:solidFill>
                  <a:srgbClr val="009900"/>
                </a:solidFill>
              </a:rPr>
              <a:t>:</a:t>
            </a:r>
            <a:r>
              <a:rPr lang="es-ES_tradnl" sz="1200" b="1" dirty="0" smtClean="0">
                <a:solidFill>
                  <a:srgbClr val="009900"/>
                </a:solidFill>
              </a:rPr>
              <a:t>  </a:t>
            </a:r>
            <a:r>
              <a:rPr lang="es-ES_tradnl" sz="1200" b="1" u="sng" dirty="0">
                <a:solidFill>
                  <a:srgbClr val="FF0000"/>
                </a:solidFill>
              </a:rPr>
              <a:t>NO</a:t>
            </a:r>
            <a:r>
              <a:rPr lang="es-ES_tradnl" sz="1200" b="1" dirty="0">
                <a:solidFill>
                  <a:srgbClr val="FF0000"/>
                </a:solidFill>
              </a:rPr>
              <a:t> COINCIDE CONTABILIDAD CON FISCALIDAD (AJUSTES</a:t>
            </a:r>
            <a:r>
              <a:rPr lang="es-ES_tradnl" sz="1200" b="1" dirty="0" smtClean="0">
                <a:solidFill>
                  <a:srgbClr val="FF0000"/>
                </a:solidFill>
              </a:rPr>
              <a:t>)</a:t>
            </a:r>
            <a:endParaRPr lang="es-ES_tradnl" sz="1200" b="1" dirty="0">
              <a:solidFill>
                <a:srgbClr val="FF0000"/>
              </a:solidFill>
            </a:endParaRPr>
          </a:p>
        </p:txBody>
      </p:sp>
      <p:sp>
        <p:nvSpPr>
          <p:cNvPr id="76868" name="AutoShape 68"/>
          <p:cNvSpPr>
            <a:spLocks noChangeArrowheads="1"/>
          </p:cNvSpPr>
          <p:nvPr/>
        </p:nvSpPr>
        <p:spPr bwMode="auto">
          <a:xfrm>
            <a:off x="662120" y="5876925"/>
            <a:ext cx="8893042" cy="431800"/>
          </a:xfrm>
          <a:prstGeom prst="roundRect">
            <a:avLst>
              <a:gd name="adj" fmla="val 16667"/>
            </a:avLst>
          </a:prstGeom>
          <a:noFill/>
          <a:ln w="9525">
            <a:solidFill>
              <a:srgbClr val="009900"/>
            </a:solidFill>
            <a:round/>
            <a:headEnd/>
            <a:tailEnd/>
          </a:ln>
          <a:effectLst/>
        </p:spPr>
        <p:txBody>
          <a:bodyPr wrap="none" anchor="ctr"/>
          <a:lstStyle/>
          <a:p>
            <a:endParaRPr lang="es-ES_tradnl" sz="1200"/>
          </a:p>
        </p:txBody>
      </p:sp>
      <p:sp>
        <p:nvSpPr>
          <p:cNvPr id="76869" name="Rectangle 69"/>
          <p:cNvSpPr>
            <a:spLocks noChangeArrowheads="1"/>
          </p:cNvSpPr>
          <p:nvPr/>
        </p:nvSpPr>
        <p:spPr bwMode="auto">
          <a:xfrm>
            <a:off x="350837" y="2781301"/>
            <a:ext cx="2823209" cy="276999"/>
          </a:xfrm>
          <a:prstGeom prst="rect">
            <a:avLst/>
          </a:prstGeom>
          <a:noFill/>
          <a:ln w="9525">
            <a:noFill/>
            <a:miter lim="800000"/>
            <a:headEnd/>
            <a:tailEnd/>
          </a:ln>
          <a:effectLst/>
        </p:spPr>
        <p:txBody>
          <a:bodyPr wrap="none">
            <a:spAutoFit/>
          </a:bodyPr>
          <a:lstStyle/>
          <a:p>
            <a:r>
              <a:rPr lang="es-ES_tradnl" sz="1200" b="1">
                <a:solidFill>
                  <a:srgbClr val="FF3300"/>
                </a:solidFill>
              </a:rPr>
              <a:t>i)  Intereses de Deudas (662):</a:t>
            </a:r>
          </a:p>
        </p:txBody>
      </p:sp>
      <p:sp>
        <p:nvSpPr>
          <p:cNvPr id="76870" name="Rectangle 70"/>
          <p:cNvSpPr>
            <a:spLocks noChangeArrowheads="1"/>
          </p:cNvSpPr>
          <p:nvPr/>
        </p:nvSpPr>
        <p:spPr bwMode="auto">
          <a:xfrm>
            <a:off x="350838" y="3284538"/>
            <a:ext cx="5370381" cy="461665"/>
          </a:xfrm>
          <a:prstGeom prst="rect">
            <a:avLst/>
          </a:prstGeom>
          <a:noFill/>
          <a:ln w="9525">
            <a:noFill/>
            <a:miter lim="800000"/>
            <a:headEnd/>
            <a:tailEnd/>
          </a:ln>
          <a:effectLst/>
        </p:spPr>
        <p:txBody>
          <a:bodyPr wrap="none">
            <a:spAutoFit/>
          </a:bodyPr>
          <a:lstStyle/>
          <a:p>
            <a:r>
              <a:rPr lang="es-ES_tradnl" sz="1200" b="1">
                <a:solidFill>
                  <a:srgbClr val="FF3300"/>
                </a:solidFill>
              </a:rPr>
              <a:t>ii)</a:t>
            </a:r>
            <a:r>
              <a:rPr lang="es-ES_tradnl" sz="1200" b="1"/>
              <a:t> </a:t>
            </a:r>
            <a:r>
              <a:rPr lang="es-ES_tradnl" sz="1200" b="1">
                <a:solidFill>
                  <a:srgbClr val="FF3300"/>
                </a:solidFill>
              </a:rPr>
              <a:t>Amortización del Inmovilizado Material ó Intangible (68)</a:t>
            </a:r>
          </a:p>
          <a:p>
            <a:endParaRPr lang="es-ES_tradnl" sz="1200" b="1">
              <a:solidFill>
                <a:srgbClr val="FF3300"/>
              </a:solidFill>
            </a:endParaRPr>
          </a:p>
        </p:txBody>
      </p:sp>
      <p:sp>
        <p:nvSpPr>
          <p:cNvPr id="76871" name="Rectangle 71"/>
          <p:cNvSpPr>
            <a:spLocks noChangeArrowheads="1"/>
          </p:cNvSpPr>
          <p:nvPr/>
        </p:nvSpPr>
        <p:spPr bwMode="auto">
          <a:xfrm>
            <a:off x="1910689" y="5300663"/>
            <a:ext cx="7214526" cy="276999"/>
          </a:xfrm>
          <a:prstGeom prst="rect">
            <a:avLst/>
          </a:prstGeom>
          <a:noFill/>
          <a:ln w="9525">
            <a:noFill/>
            <a:miter lim="800000"/>
            <a:headEnd/>
            <a:tailEnd/>
          </a:ln>
          <a:effectLst/>
        </p:spPr>
        <p:txBody>
          <a:bodyPr>
            <a:spAutoFit/>
          </a:bodyPr>
          <a:lstStyle/>
          <a:p>
            <a:pPr>
              <a:spcBef>
                <a:spcPct val="50000"/>
              </a:spcBef>
              <a:buFont typeface="Wingdings" pitchFamily="2" charset="2"/>
              <a:buNone/>
            </a:pPr>
            <a:r>
              <a:rPr lang="es-ES_tradnl" sz="1200" b="1" dirty="0">
                <a:solidFill>
                  <a:srgbClr val="0066FF"/>
                </a:solidFill>
              </a:rPr>
              <a:t>Excepción  al principio general de  contabilización  del gasto</a:t>
            </a:r>
            <a:r>
              <a:rPr lang="es-ES_tradnl" sz="1200" dirty="0">
                <a:solidFill>
                  <a:srgbClr val="000000"/>
                </a:solidFill>
              </a:rPr>
              <a:t> </a:t>
            </a:r>
            <a:r>
              <a:rPr lang="es-ES_tradnl" sz="1200" b="1" dirty="0">
                <a:solidFill>
                  <a:srgbClr val="FF33CC"/>
                </a:solidFill>
              </a:rPr>
              <a:t>(Art. </a:t>
            </a:r>
            <a:r>
              <a:rPr lang="es-ES_tradnl" sz="1200" b="1" dirty="0" smtClean="0">
                <a:solidFill>
                  <a:srgbClr val="FF33CC"/>
                </a:solidFill>
              </a:rPr>
              <a:t>106.7 </a:t>
            </a:r>
            <a:r>
              <a:rPr lang="es-ES_tradnl" sz="1200" b="1" dirty="0">
                <a:solidFill>
                  <a:srgbClr val="FF33CC"/>
                </a:solidFill>
              </a:rPr>
              <a:t>LIS)</a:t>
            </a:r>
            <a:endParaRPr lang="es-ES_tradnl" sz="1200" b="1" dirty="0">
              <a:solidFill>
                <a:srgbClr val="000000"/>
              </a:solidFill>
            </a:endParaRPr>
          </a:p>
        </p:txBody>
      </p:sp>
      <p:sp>
        <p:nvSpPr>
          <p:cNvPr id="76872" name="Rectangle 72"/>
          <p:cNvSpPr>
            <a:spLocks noChangeArrowheads="1"/>
          </p:cNvSpPr>
          <p:nvPr/>
        </p:nvSpPr>
        <p:spPr bwMode="auto">
          <a:xfrm>
            <a:off x="818621" y="5876925"/>
            <a:ext cx="7080785" cy="276999"/>
          </a:xfrm>
          <a:prstGeom prst="rect">
            <a:avLst/>
          </a:prstGeom>
          <a:noFill/>
          <a:ln w="9525">
            <a:noFill/>
            <a:miter lim="800000"/>
            <a:headEnd/>
            <a:tailEnd/>
          </a:ln>
          <a:effectLst/>
        </p:spPr>
        <p:txBody>
          <a:bodyPr wrap="none">
            <a:spAutoFit/>
          </a:bodyPr>
          <a:lstStyle/>
          <a:p>
            <a:pPr>
              <a:spcBef>
                <a:spcPct val="55000"/>
              </a:spcBef>
            </a:pPr>
            <a:r>
              <a:rPr lang="es-ES_tradnl" sz="1200" b="1">
                <a:solidFill>
                  <a:srgbClr val="FF3300"/>
                </a:solidFill>
                <a:sym typeface="Monotype Sorts" charset="2"/>
              </a:rPr>
              <a:t></a:t>
            </a:r>
            <a:r>
              <a:rPr lang="es-ES_tradnl" sz="1200">
                <a:solidFill>
                  <a:srgbClr val="000000"/>
                </a:solidFill>
                <a:sym typeface="Monotype Sorts" charset="2"/>
              </a:rPr>
              <a:t>   </a:t>
            </a:r>
            <a:r>
              <a:rPr lang="es-ES_tradnl" sz="1200" b="1">
                <a:solidFill>
                  <a:srgbClr val="CC3300"/>
                </a:solidFill>
              </a:rPr>
              <a:t>Salvo que se trate de Bienes No Amortizables (p.e.: terrenos): </a:t>
            </a:r>
            <a:r>
              <a:rPr lang="es-ES_tradnl" sz="1200" b="1" u="sng">
                <a:solidFill>
                  <a:srgbClr val="CC3300"/>
                </a:solidFill>
              </a:rPr>
              <a:t>No</a:t>
            </a:r>
            <a:r>
              <a:rPr lang="es-ES_tradnl" sz="1200" b="1">
                <a:solidFill>
                  <a:srgbClr val="CC3300"/>
                </a:solidFill>
              </a:rPr>
              <a:t> deducible </a:t>
            </a:r>
          </a:p>
        </p:txBody>
      </p:sp>
      <p:graphicFrame>
        <p:nvGraphicFramePr>
          <p:cNvPr id="22" name="Tabla 21"/>
          <p:cNvGraphicFramePr>
            <a:graphicFrameLocks noGrp="1"/>
          </p:cNvGraphicFramePr>
          <p:nvPr>
            <p:extLst>
              <p:ext uri="{D42A27DB-BD31-4B8C-83A1-F6EECF244321}">
                <p14:modId xmlns="" xmlns:p14="http://schemas.microsoft.com/office/powerpoint/2010/main" val="3657500206"/>
              </p:ext>
            </p:extLst>
          </p:nvPr>
        </p:nvGraphicFramePr>
        <p:xfrm>
          <a:off x="6319701" y="638855"/>
          <a:ext cx="3019174" cy="370840"/>
        </p:xfrm>
        <a:graphic>
          <a:graphicData uri="http://schemas.openxmlformats.org/drawingml/2006/table">
            <a:tbl>
              <a:tblPr firstRow="1" bandRow="1">
                <a:tableStyleId>{5C22544A-7EE6-4342-B048-85BDC9FD1C3A}</a:tableStyleId>
              </a:tblPr>
              <a:tblGrid>
                <a:gridCol w="3019174">
                  <a:extLst>
                    <a:ext uri="{9D8B030D-6E8A-4147-A177-3AD203B41FA5}">
                      <a16:colId xmlns="" xmlns:a16="http://schemas.microsoft.com/office/drawing/2014/main" val="1333458065"/>
                    </a:ext>
                  </a:extLst>
                </a:gridCol>
              </a:tblGrid>
              <a:tr h="370840">
                <a:tc>
                  <a:txBody>
                    <a:bodyPr/>
                    <a:lstStyle/>
                    <a:p>
                      <a:r>
                        <a:rPr lang="es-ES" sz="1700" dirty="0" smtClean="0"/>
                        <a:t>OBLIGATORIO APLICARLO</a:t>
                      </a:r>
                      <a:endParaRPr lang="es-ES" sz="1700" dirty="0"/>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173243119"/>
                  </a:ext>
                </a:extLst>
              </a:tr>
            </a:tbl>
          </a:graphicData>
        </a:graphic>
      </p:graphicFrame>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05550"/>
            <a:ext cx="2311400" cy="476250"/>
          </a:xfrm>
        </p:spPr>
        <p:txBody>
          <a:bodyPr/>
          <a:lstStyle/>
          <a:p>
            <a:pPr>
              <a:defRPr/>
            </a:pPr>
            <a:fld id="{F5978649-74C3-4721-8DB7-EA5596D88215}" type="slidenum">
              <a:rPr lang="es-ES"/>
              <a:pPr>
                <a:defRPr/>
              </a:pPr>
              <a:t>16</a:t>
            </a:fld>
            <a:endParaRPr lang="es-ES" dirty="0"/>
          </a:p>
        </p:txBody>
      </p:sp>
      <p:sp>
        <p:nvSpPr>
          <p:cNvPr id="14339" name="Oval 2"/>
          <p:cNvSpPr>
            <a:spLocks noChangeArrowheads="1"/>
          </p:cNvSpPr>
          <p:nvPr/>
        </p:nvSpPr>
        <p:spPr bwMode="auto">
          <a:xfrm rot="5400000">
            <a:off x="4816475" y="-3749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4341" name="Text Box 4"/>
          <p:cNvSpPr txBox="1">
            <a:spLocks noChangeArrowheads="1"/>
          </p:cNvSpPr>
          <p:nvPr/>
        </p:nvSpPr>
        <p:spPr bwMode="auto">
          <a:xfrm>
            <a:off x="0" y="1447800"/>
            <a:ext cx="9906000" cy="2492990"/>
          </a:xfrm>
          <a:prstGeom prst="rect">
            <a:avLst/>
          </a:prstGeom>
          <a:solidFill>
            <a:srgbClr val="CCFFFF"/>
          </a:solidFill>
          <a:ln w="9525">
            <a:noFill/>
            <a:miter lim="800000"/>
            <a:headEnd/>
            <a:tailEnd/>
          </a:ln>
        </p:spPr>
        <p:txBody>
          <a:bodyPr>
            <a:spAutoFit/>
          </a:bodyPr>
          <a:lstStyle/>
          <a:p>
            <a:pPr algn="ctr"/>
            <a:endParaRPr lang="es-ES_tradnl" sz="3600" dirty="0" smtClean="0">
              <a:solidFill>
                <a:srgbClr val="000066"/>
              </a:solidFill>
            </a:endParaRPr>
          </a:p>
          <a:p>
            <a:pPr marL="1143000" indent="-1143000" algn="ctr">
              <a:buFont typeface="Wingdings" pitchFamily="2" charset="2"/>
              <a:buChar char="q"/>
            </a:pPr>
            <a:r>
              <a:rPr lang="es-ES_tradnl" sz="6000" dirty="0" smtClean="0">
                <a:solidFill>
                  <a:srgbClr val="FF0000"/>
                </a:solidFill>
              </a:rPr>
              <a:t>CONTABILIZACIÓN</a:t>
            </a:r>
          </a:p>
          <a:p>
            <a:pPr marL="1143000" indent="-1143000" algn="ctr"/>
            <a:endParaRPr lang="es-ES_tradnl" sz="6000" dirty="0" smtClean="0">
              <a:solidFill>
                <a:srgbClr val="FF0000"/>
              </a:solidFill>
            </a:endParaRPr>
          </a:p>
        </p:txBody>
      </p:sp>
      <p:sp>
        <p:nvSpPr>
          <p:cNvPr id="7" name="Rectangle 5"/>
          <p:cNvSpPr>
            <a:spLocks noChangeArrowheads="1"/>
          </p:cNvSpPr>
          <p:nvPr/>
        </p:nvSpPr>
        <p:spPr bwMode="auto">
          <a:xfrm>
            <a:off x="0" y="152400"/>
            <a:ext cx="9906000" cy="609600"/>
          </a:xfrm>
          <a:prstGeom prst="rect">
            <a:avLst/>
          </a:prstGeom>
          <a:noFill/>
          <a:ln w="9525">
            <a:noFill/>
            <a:miter lim="800000"/>
            <a:headEnd/>
            <a:tailEnd/>
          </a:ln>
        </p:spPr>
        <p:txBody>
          <a:bodyPr anchor="ctr" anchorCtr="1"/>
          <a:lstStyle/>
          <a:p>
            <a:r>
              <a:rPr lang="es-ES_tradnl" sz="4400" dirty="0" smtClean="0">
                <a:solidFill>
                  <a:srgbClr val="FFFF66"/>
                </a:solidFill>
                <a:latin typeface="Arial" pitchFamily="34" charset="0"/>
              </a:rPr>
              <a:t>IMPUESTO S/ SOCIEDADES</a:t>
            </a:r>
            <a:endParaRPr lang="es-ES" dirty="0">
              <a:solidFill>
                <a:srgbClr val="FFFF66"/>
              </a:solidFill>
              <a:latin typeface="Arial" pitchFamily="34" charset="0"/>
            </a:endParaRPr>
          </a:p>
        </p:txBody>
      </p:sp>
      <p:sp>
        <p:nvSpPr>
          <p:cNvPr id="6" name="Rectangle 5"/>
          <p:cNvSpPr>
            <a:spLocks noChangeArrowheads="1"/>
          </p:cNvSpPr>
          <p:nvPr/>
        </p:nvSpPr>
        <p:spPr bwMode="auto">
          <a:xfrm>
            <a:off x="5673725" y="636905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
        <p:nvSpPr>
          <p:cNvPr id="8" name="Rectangle 2"/>
          <p:cNvSpPr>
            <a:spLocks noChangeArrowheads="1"/>
          </p:cNvSpPr>
          <p:nvPr/>
        </p:nvSpPr>
        <p:spPr bwMode="auto">
          <a:xfrm>
            <a:off x="609600" y="4172396"/>
            <a:ext cx="9067800" cy="1923604"/>
          </a:xfrm>
          <a:prstGeom prst="rect">
            <a:avLst/>
          </a:prstGeom>
          <a:noFill/>
          <a:ln w="9525">
            <a:noFill/>
            <a:miter lim="800000"/>
            <a:headEnd/>
            <a:tailEnd/>
          </a:ln>
        </p:spPr>
        <p:txBody>
          <a:bodyPr wrap="square">
            <a:spAutoFit/>
          </a:bodyPr>
          <a:lstStyle/>
          <a:p>
            <a:pPr lvl="0"/>
            <a:r>
              <a:rPr lang="es-ES" sz="2800" dirty="0" smtClean="0">
                <a:solidFill>
                  <a:srgbClr val="FFFF00"/>
                </a:solidFill>
                <a:latin typeface="+mn-lt"/>
              </a:rPr>
              <a:t>PLAN </a:t>
            </a:r>
            <a:r>
              <a:rPr lang="es-ES" sz="2800" dirty="0">
                <a:solidFill>
                  <a:srgbClr val="FFFF00"/>
                </a:solidFill>
                <a:latin typeface="+mn-lt"/>
              </a:rPr>
              <a:t>GENERAL </a:t>
            </a:r>
            <a:r>
              <a:rPr lang="es-ES_tradnl" sz="2800" dirty="0">
                <a:solidFill>
                  <a:srgbClr val="FFFF00"/>
                </a:solidFill>
                <a:latin typeface="+mn-lt"/>
              </a:rPr>
              <a:t>DE </a:t>
            </a:r>
            <a:r>
              <a:rPr lang="es-ES_tradnl" sz="2800" dirty="0" smtClean="0">
                <a:solidFill>
                  <a:srgbClr val="FFFF00"/>
                </a:solidFill>
                <a:latin typeface="+mn-lt"/>
              </a:rPr>
              <a:t>CONTABILIDAD (PGC)</a:t>
            </a:r>
            <a:endParaRPr lang="es-ES" sz="2800" dirty="0">
              <a:solidFill>
                <a:srgbClr val="FFFF00"/>
              </a:solidFill>
              <a:latin typeface="+mn-lt"/>
            </a:endParaRPr>
          </a:p>
          <a:p>
            <a:r>
              <a:rPr lang="es-ES_tradnl" sz="1100" dirty="0">
                <a:latin typeface="+mn-lt"/>
              </a:rPr>
              <a:t>           </a:t>
            </a:r>
            <a:endParaRPr lang="es-ES" sz="1100" dirty="0">
              <a:latin typeface="+mn-lt"/>
            </a:endParaRPr>
          </a:p>
          <a:p>
            <a:pPr marL="800100" lvl="1" indent="-342900">
              <a:buFont typeface="Wingdings" panose="05000000000000000000" pitchFamily="2" charset="2"/>
              <a:buChar char="ü"/>
            </a:pPr>
            <a:r>
              <a:rPr lang="es-ES_tradnl" dirty="0">
                <a:solidFill>
                  <a:srgbClr val="FFFF99"/>
                </a:solidFill>
                <a:latin typeface="+mn-lt"/>
              </a:rPr>
              <a:t>RD  1514/2007 (PGC</a:t>
            </a:r>
            <a:r>
              <a:rPr lang="es-ES_tradnl" dirty="0" smtClean="0">
                <a:solidFill>
                  <a:srgbClr val="FFFF99"/>
                </a:solidFill>
                <a:latin typeface="+mn-lt"/>
              </a:rPr>
              <a:t>)</a:t>
            </a:r>
          </a:p>
          <a:p>
            <a:pPr lvl="1"/>
            <a:r>
              <a:rPr lang="es-ES_tradnl" sz="1000" dirty="0" smtClean="0">
                <a:solidFill>
                  <a:srgbClr val="FFFF99"/>
                </a:solidFill>
                <a:latin typeface="+mn-lt"/>
              </a:rPr>
              <a:t> </a:t>
            </a:r>
            <a:endParaRPr lang="es-ES" sz="1000" dirty="0">
              <a:solidFill>
                <a:srgbClr val="FFFF99"/>
              </a:solidFill>
              <a:latin typeface="+mn-lt"/>
            </a:endParaRPr>
          </a:p>
          <a:p>
            <a:pPr marL="800100" lvl="1" indent="-342900">
              <a:buFont typeface="Wingdings" panose="05000000000000000000" pitchFamily="2" charset="2"/>
              <a:buChar char="ü"/>
            </a:pPr>
            <a:r>
              <a:rPr lang="es-ES_tradnl" dirty="0">
                <a:solidFill>
                  <a:srgbClr val="FFFF99"/>
                </a:solidFill>
                <a:latin typeface="+mn-lt"/>
              </a:rPr>
              <a:t>RD  1515/2007 (PGC de PYMES</a:t>
            </a:r>
            <a:r>
              <a:rPr lang="es-ES_tradnl" dirty="0" smtClean="0">
                <a:solidFill>
                  <a:srgbClr val="FFFF99"/>
                </a:solidFill>
                <a:latin typeface="+mn-lt"/>
              </a:rPr>
              <a:t>)</a:t>
            </a:r>
          </a:p>
          <a:p>
            <a:pPr marL="800100" lvl="1" indent="-342900">
              <a:buFont typeface="Wingdings" panose="05000000000000000000" pitchFamily="2" charset="2"/>
              <a:buChar char="ü"/>
            </a:pPr>
            <a:endParaRPr lang="es-ES_tradnl" sz="1000" dirty="0" smtClean="0">
              <a:solidFill>
                <a:srgbClr val="FFFF99"/>
              </a:solidFill>
              <a:latin typeface="+mn-lt"/>
            </a:endParaRPr>
          </a:p>
          <a:p>
            <a:pPr marL="800100" lvl="1" indent="-342900">
              <a:buFont typeface="Wingdings" panose="05000000000000000000" pitchFamily="2" charset="2"/>
              <a:buChar char="ü"/>
            </a:pPr>
            <a:r>
              <a:rPr lang="es-ES" dirty="0">
                <a:solidFill>
                  <a:srgbClr val="FFFF99"/>
                </a:solidFill>
                <a:latin typeface="+mn-lt"/>
                <a:ea typeface="Times New Roman" panose="02020603050405020304" pitchFamily="18" charset="0"/>
              </a:rPr>
              <a:t>Resolución ICAC de 9/2/2016 </a:t>
            </a:r>
            <a:endParaRPr lang="es-ES" sz="2500" dirty="0">
              <a:solidFill>
                <a:srgbClr val="FFFF99"/>
              </a:solidFill>
              <a:latin typeface="+mn-lt"/>
            </a:endParaRPr>
          </a:p>
        </p:txBody>
      </p:sp>
    </p:spTree>
    <p:extLst>
      <p:ext uri="{BB962C8B-B14F-4D97-AF65-F5344CB8AC3E}">
        <p14:creationId xmlns="" xmlns:p14="http://schemas.microsoft.com/office/powerpoint/2010/main" val="2962818391"/>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45" name="3 Marcador de número de diapositiva"/>
          <p:cNvSpPr>
            <a:spLocks noGrp="1"/>
          </p:cNvSpPr>
          <p:nvPr>
            <p:ph type="sldNum" sz="quarter" idx="12"/>
          </p:nvPr>
        </p:nvSpPr>
        <p:spPr>
          <a:xfrm>
            <a:off x="7594600" y="6381750"/>
            <a:ext cx="2311400" cy="476250"/>
          </a:xfrm>
        </p:spPr>
        <p:txBody>
          <a:bodyPr/>
          <a:lstStyle/>
          <a:p>
            <a:fld id="{9266B44D-F40D-4E3F-BC3C-E54301CC176B}" type="slidenum">
              <a:rPr lang="es-ES_tradnl">
                <a:solidFill>
                  <a:srgbClr val="000000"/>
                </a:solidFill>
                <a:effectLst/>
              </a:rPr>
              <a:pPr/>
              <a:t>160</a:t>
            </a:fld>
            <a:endParaRPr lang="es-ES_tradnl" dirty="0">
              <a:solidFill>
                <a:srgbClr val="000000"/>
              </a:solidFill>
              <a:effectLst/>
            </a:endParaRPr>
          </a:p>
        </p:txBody>
      </p:sp>
      <p:sp>
        <p:nvSpPr>
          <p:cNvPr id="78007" name="AutoShape 183"/>
          <p:cNvSpPr>
            <a:spLocks noChangeArrowheads="1"/>
          </p:cNvSpPr>
          <p:nvPr/>
        </p:nvSpPr>
        <p:spPr bwMode="auto">
          <a:xfrm>
            <a:off x="896012" y="1052513"/>
            <a:ext cx="2063750" cy="86360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a:p>
        </p:txBody>
      </p:sp>
      <p:sp>
        <p:nvSpPr>
          <p:cNvPr id="77826" name="Rectangle 2"/>
          <p:cNvSpPr>
            <a:spLocks noChangeArrowheads="1"/>
          </p:cNvSpPr>
          <p:nvPr/>
        </p:nvSpPr>
        <p:spPr bwMode="auto">
          <a:xfrm>
            <a:off x="3860933" y="549275"/>
            <a:ext cx="1503617" cy="307777"/>
          </a:xfrm>
          <a:prstGeom prst="rect">
            <a:avLst/>
          </a:prstGeom>
          <a:noFill/>
          <a:ln w="9525">
            <a:noFill/>
            <a:miter lim="800000"/>
            <a:headEnd/>
            <a:tailEnd/>
          </a:ln>
        </p:spPr>
        <p:txBody>
          <a:bodyPr wrap="none" lIns="0" tIns="0" rIns="0" bIns="0">
            <a:spAutoFit/>
          </a:bodyPr>
          <a:lstStyle/>
          <a:p>
            <a:r>
              <a:rPr lang="es-ES_tradnl" sz="2000" b="1">
                <a:solidFill>
                  <a:srgbClr val="FF0000"/>
                </a:solidFill>
              </a:rPr>
              <a:t>RESUMEN:</a:t>
            </a:r>
            <a:endParaRPr lang="es-ES_tradnl" sz="2000" b="1" u="sng">
              <a:solidFill>
                <a:srgbClr val="000000"/>
              </a:solidFill>
            </a:endParaRPr>
          </a:p>
        </p:txBody>
      </p:sp>
      <p:sp>
        <p:nvSpPr>
          <p:cNvPr id="77834" name="Rectangle 10"/>
          <p:cNvSpPr>
            <a:spLocks noChangeArrowheads="1"/>
          </p:cNvSpPr>
          <p:nvPr/>
        </p:nvSpPr>
        <p:spPr bwMode="auto">
          <a:xfrm>
            <a:off x="1200415" y="1374775"/>
            <a:ext cx="1532471" cy="200055"/>
          </a:xfrm>
          <a:prstGeom prst="rect">
            <a:avLst/>
          </a:prstGeom>
          <a:noFill/>
          <a:ln w="9525">
            <a:noFill/>
            <a:miter lim="800000"/>
            <a:headEnd/>
            <a:tailEnd/>
          </a:ln>
        </p:spPr>
        <p:txBody>
          <a:bodyPr wrap="none" lIns="0" tIns="0" rIns="0" bIns="0">
            <a:spAutoFit/>
          </a:bodyPr>
          <a:lstStyle/>
          <a:p>
            <a:r>
              <a:rPr lang="es-ES_tradnl" sz="1300" b="1" i="1">
                <a:solidFill>
                  <a:srgbClr val="0000FF"/>
                </a:solidFill>
              </a:rPr>
              <a:t>CUOTA LEASING</a:t>
            </a:r>
            <a:endParaRPr lang="es-ES_tradnl" sz="1300">
              <a:solidFill>
                <a:srgbClr val="0000FF"/>
              </a:solidFill>
            </a:endParaRPr>
          </a:p>
        </p:txBody>
      </p:sp>
      <p:sp>
        <p:nvSpPr>
          <p:cNvPr id="77888" name="Rectangle 64"/>
          <p:cNvSpPr>
            <a:spLocks noChangeArrowheads="1"/>
          </p:cNvSpPr>
          <p:nvPr/>
        </p:nvSpPr>
        <p:spPr bwMode="auto">
          <a:xfrm>
            <a:off x="1860815" y="2209800"/>
            <a:ext cx="222818" cy="307777"/>
          </a:xfrm>
          <a:prstGeom prst="rect">
            <a:avLst/>
          </a:prstGeom>
          <a:noFill/>
          <a:ln w="9525">
            <a:noFill/>
            <a:miter lim="800000"/>
            <a:headEnd/>
            <a:tailEnd/>
          </a:ln>
        </p:spPr>
        <p:txBody>
          <a:bodyPr wrap="none" lIns="0" tIns="0" rIns="0" bIns="0">
            <a:spAutoFit/>
          </a:bodyPr>
          <a:lstStyle/>
          <a:p>
            <a:r>
              <a:rPr lang="es-ES_tradnl" sz="2000" b="1">
                <a:solidFill>
                  <a:srgbClr val="993300"/>
                </a:solidFill>
              </a:rPr>
              <a:t>=</a:t>
            </a:r>
            <a:endParaRPr lang="es-ES_tradnl" sz="1300">
              <a:solidFill>
                <a:srgbClr val="993300"/>
              </a:solidFill>
            </a:endParaRPr>
          </a:p>
        </p:txBody>
      </p:sp>
      <p:sp>
        <p:nvSpPr>
          <p:cNvPr id="77918" name="Rectangle 94"/>
          <p:cNvSpPr>
            <a:spLocks noChangeArrowheads="1"/>
          </p:cNvSpPr>
          <p:nvPr/>
        </p:nvSpPr>
        <p:spPr bwMode="auto">
          <a:xfrm>
            <a:off x="1057672" y="3140075"/>
            <a:ext cx="1899559" cy="200055"/>
          </a:xfrm>
          <a:prstGeom prst="rect">
            <a:avLst/>
          </a:prstGeom>
          <a:noFill/>
          <a:ln w="9525">
            <a:noFill/>
            <a:miter lim="800000"/>
            <a:headEnd/>
            <a:tailEnd/>
          </a:ln>
        </p:spPr>
        <p:txBody>
          <a:bodyPr wrap="none" lIns="0" tIns="0" rIns="0" bIns="0">
            <a:spAutoFit/>
          </a:bodyPr>
          <a:lstStyle/>
          <a:p>
            <a:r>
              <a:rPr lang="es-ES_tradnl" sz="1300">
                <a:solidFill>
                  <a:srgbClr val="000000"/>
                </a:solidFill>
              </a:rPr>
              <a:t>CARGA FINANCIERA</a:t>
            </a:r>
            <a:endParaRPr lang="es-ES_tradnl" sz="1300"/>
          </a:p>
        </p:txBody>
      </p:sp>
      <p:sp>
        <p:nvSpPr>
          <p:cNvPr id="77939" name="Rectangle 115"/>
          <p:cNvSpPr>
            <a:spLocks noChangeArrowheads="1"/>
          </p:cNvSpPr>
          <p:nvPr/>
        </p:nvSpPr>
        <p:spPr bwMode="auto">
          <a:xfrm>
            <a:off x="1859096" y="3962400"/>
            <a:ext cx="222818" cy="307777"/>
          </a:xfrm>
          <a:prstGeom prst="rect">
            <a:avLst/>
          </a:prstGeom>
          <a:noFill/>
          <a:ln w="9525">
            <a:noFill/>
            <a:miter lim="800000"/>
            <a:headEnd/>
            <a:tailEnd/>
          </a:ln>
        </p:spPr>
        <p:txBody>
          <a:bodyPr wrap="none" lIns="0" tIns="0" rIns="0" bIns="0">
            <a:spAutoFit/>
          </a:bodyPr>
          <a:lstStyle/>
          <a:p>
            <a:r>
              <a:rPr lang="es-ES_tradnl" sz="2000" b="1">
                <a:solidFill>
                  <a:srgbClr val="993300"/>
                </a:solidFill>
              </a:rPr>
              <a:t>+</a:t>
            </a:r>
            <a:endParaRPr lang="es-ES_tradnl" sz="1300">
              <a:solidFill>
                <a:srgbClr val="993300"/>
              </a:solidFill>
            </a:endParaRPr>
          </a:p>
        </p:txBody>
      </p:sp>
      <p:grpSp>
        <p:nvGrpSpPr>
          <p:cNvPr id="2" name="Group 196"/>
          <p:cNvGrpSpPr>
            <a:grpSpLocks/>
          </p:cNvGrpSpPr>
          <p:nvPr/>
        </p:nvGrpSpPr>
        <p:grpSpPr bwMode="auto">
          <a:xfrm>
            <a:off x="1221052" y="4733925"/>
            <a:ext cx="1487620" cy="731838"/>
            <a:chOff x="1100" y="3444"/>
            <a:chExt cx="865" cy="461"/>
          </a:xfrm>
        </p:grpSpPr>
        <p:sp>
          <p:nvSpPr>
            <p:cNvPr id="77963" name="Rectangle 139"/>
            <p:cNvSpPr>
              <a:spLocks noChangeArrowheads="1"/>
            </p:cNvSpPr>
            <p:nvPr/>
          </p:nvSpPr>
          <p:spPr bwMode="auto">
            <a:xfrm>
              <a:off x="1340" y="3444"/>
              <a:ext cx="372" cy="126"/>
            </a:xfrm>
            <a:prstGeom prst="rect">
              <a:avLst/>
            </a:prstGeom>
            <a:noFill/>
            <a:ln w="9525">
              <a:noFill/>
              <a:miter lim="800000"/>
              <a:headEnd/>
              <a:tailEnd/>
            </a:ln>
          </p:spPr>
          <p:txBody>
            <a:bodyPr wrap="none" lIns="0" tIns="0" rIns="0" bIns="0">
              <a:spAutoFit/>
            </a:bodyPr>
            <a:lstStyle/>
            <a:p>
              <a:r>
                <a:rPr lang="es-ES_tradnl" sz="1300">
                  <a:solidFill>
                    <a:srgbClr val="000000"/>
                  </a:solidFill>
                </a:rPr>
                <a:t>CUOTA</a:t>
              </a:r>
              <a:endParaRPr lang="es-ES_tradnl" sz="1300"/>
            </a:p>
          </p:txBody>
        </p:sp>
        <p:sp>
          <p:nvSpPr>
            <p:cNvPr id="77964" name="Rectangle 140"/>
            <p:cNvSpPr>
              <a:spLocks noChangeArrowheads="1"/>
            </p:cNvSpPr>
            <p:nvPr/>
          </p:nvSpPr>
          <p:spPr bwMode="auto">
            <a:xfrm>
              <a:off x="1100" y="3612"/>
              <a:ext cx="865" cy="126"/>
            </a:xfrm>
            <a:prstGeom prst="rect">
              <a:avLst/>
            </a:prstGeom>
            <a:noFill/>
            <a:ln w="9525">
              <a:noFill/>
              <a:miter lim="800000"/>
              <a:headEnd/>
              <a:tailEnd/>
            </a:ln>
          </p:spPr>
          <p:txBody>
            <a:bodyPr wrap="none" lIns="0" tIns="0" rIns="0" bIns="0">
              <a:spAutoFit/>
            </a:bodyPr>
            <a:lstStyle/>
            <a:p>
              <a:r>
                <a:rPr lang="es-ES_tradnl" sz="1300">
                  <a:solidFill>
                    <a:srgbClr val="000000"/>
                  </a:solidFill>
                </a:rPr>
                <a:t>RECUPERACION</a:t>
              </a:r>
              <a:endParaRPr lang="es-ES_tradnl" sz="1300"/>
            </a:p>
          </p:txBody>
        </p:sp>
        <p:sp>
          <p:nvSpPr>
            <p:cNvPr id="77965" name="Rectangle 141"/>
            <p:cNvSpPr>
              <a:spLocks noChangeArrowheads="1"/>
            </p:cNvSpPr>
            <p:nvPr/>
          </p:nvSpPr>
          <p:spPr bwMode="auto">
            <a:xfrm>
              <a:off x="1252" y="3780"/>
              <a:ext cx="531" cy="125"/>
            </a:xfrm>
            <a:prstGeom prst="rect">
              <a:avLst/>
            </a:prstGeom>
            <a:noFill/>
            <a:ln w="9525">
              <a:noFill/>
              <a:miter lim="800000"/>
              <a:headEnd/>
              <a:tailEnd/>
            </a:ln>
          </p:spPr>
          <p:txBody>
            <a:bodyPr wrap="none" lIns="0" tIns="0" rIns="0" bIns="0">
              <a:spAutoFit/>
            </a:bodyPr>
            <a:lstStyle/>
            <a:p>
              <a:r>
                <a:rPr lang="es-ES_tradnl" sz="1300">
                  <a:solidFill>
                    <a:srgbClr val="000000"/>
                  </a:solidFill>
                </a:rPr>
                <a:t>DE COSTE</a:t>
              </a:r>
              <a:endParaRPr lang="es-ES_tradnl" sz="1300"/>
            </a:p>
          </p:txBody>
        </p:sp>
      </p:grpSp>
      <p:sp>
        <p:nvSpPr>
          <p:cNvPr id="78015" name="AutoShape 191"/>
          <p:cNvSpPr>
            <a:spLocks noChangeArrowheads="1"/>
          </p:cNvSpPr>
          <p:nvPr/>
        </p:nvSpPr>
        <p:spPr bwMode="auto">
          <a:xfrm>
            <a:off x="908050" y="2806700"/>
            <a:ext cx="2063750" cy="863600"/>
          </a:xfrm>
          <a:prstGeom prst="roundRect">
            <a:avLst>
              <a:gd name="adj" fmla="val 16667"/>
            </a:avLst>
          </a:prstGeom>
          <a:noFill/>
          <a:ln w="9525">
            <a:solidFill>
              <a:srgbClr val="009900"/>
            </a:solidFill>
            <a:round/>
            <a:headEnd/>
            <a:tailEnd/>
          </a:ln>
          <a:effectLst/>
        </p:spPr>
        <p:txBody>
          <a:bodyPr wrap="none" anchor="ctr"/>
          <a:lstStyle/>
          <a:p>
            <a:endParaRPr lang="es-ES_tradnl"/>
          </a:p>
        </p:txBody>
      </p:sp>
      <p:sp>
        <p:nvSpPr>
          <p:cNvPr id="78019" name="AutoShape 195"/>
          <p:cNvSpPr>
            <a:spLocks noChangeArrowheads="1"/>
          </p:cNvSpPr>
          <p:nvPr/>
        </p:nvSpPr>
        <p:spPr bwMode="auto">
          <a:xfrm>
            <a:off x="908050" y="4559300"/>
            <a:ext cx="2063750" cy="1079500"/>
          </a:xfrm>
          <a:prstGeom prst="roundRect">
            <a:avLst>
              <a:gd name="adj" fmla="val 16667"/>
            </a:avLst>
          </a:prstGeom>
          <a:noFill/>
          <a:ln w="9525">
            <a:solidFill>
              <a:srgbClr val="009900"/>
            </a:solidFill>
            <a:round/>
            <a:headEnd/>
            <a:tailEnd/>
          </a:ln>
          <a:effectLst/>
        </p:spPr>
        <p:txBody>
          <a:bodyPr wrap="none" anchor="ctr"/>
          <a:lstStyle/>
          <a:p>
            <a:endParaRPr lang="es-ES_tradnl"/>
          </a:p>
        </p:txBody>
      </p:sp>
      <p:sp>
        <p:nvSpPr>
          <p:cNvPr id="77919" name="Rectangle 95"/>
          <p:cNvSpPr>
            <a:spLocks noChangeArrowheads="1"/>
          </p:cNvSpPr>
          <p:nvPr/>
        </p:nvSpPr>
        <p:spPr bwMode="auto">
          <a:xfrm>
            <a:off x="6901525" y="3138489"/>
            <a:ext cx="1777731" cy="200055"/>
          </a:xfrm>
          <a:prstGeom prst="rect">
            <a:avLst/>
          </a:prstGeom>
          <a:noFill/>
          <a:ln w="9525">
            <a:noFill/>
            <a:miter lim="800000"/>
            <a:headEnd/>
            <a:tailEnd/>
          </a:ln>
        </p:spPr>
        <p:txBody>
          <a:bodyPr wrap="none" lIns="0" tIns="0" rIns="0" bIns="0">
            <a:spAutoFit/>
          </a:bodyPr>
          <a:lstStyle/>
          <a:p>
            <a:r>
              <a:rPr lang="es-ES_tradnl" sz="1300" b="1">
                <a:solidFill>
                  <a:srgbClr val="FF3300"/>
                </a:solidFill>
              </a:rPr>
              <a:t>GASTO DEDUCIBLE</a:t>
            </a:r>
          </a:p>
        </p:txBody>
      </p:sp>
      <p:grpSp>
        <p:nvGrpSpPr>
          <p:cNvPr id="3" name="Group 198"/>
          <p:cNvGrpSpPr>
            <a:grpSpLocks/>
          </p:cNvGrpSpPr>
          <p:nvPr/>
        </p:nvGrpSpPr>
        <p:grpSpPr bwMode="auto">
          <a:xfrm>
            <a:off x="6591962" y="4724403"/>
            <a:ext cx="2755106" cy="733426"/>
            <a:chOff x="2332" y="2544"/>
            <a:chExt cx="1602" cy="462"/>
          </a:xfrm>
        </p:grpSpPr>
        <p:sp>
          <p:nvSpPr>
            <p:cNvPr id="77966" name="Rectangle 142"/>
            <p:cNvSpPr>
              <a:spLocks noChangeArrowheads="1"/>
            </p:cNvSpPr>
            <p:nvPr/>
          </p:nvSpPr>
          <p:spPr bwMode="auto">
            <a:xfrm>
              <a:off x="2436" y="2544"/>
              <a:ext cx="1185" cy="126"/>
            </a:xfrm>
            <a:prstGeom prst="rect">
              <a:avLst/>
            </a:prstGeom>
            <a:noFill/>
            <a:ln w="9525">
              <a:noFill/>
              <a:miter lim="800000"/>
              <a:headEnd/>
              <a:tailEnd/>
            </a:ln>
          </p:spPr>
          <p:txBody>
            <a:bodyPr wrap="none" lIns="0" tIns="0" rIns="0" bIns="0">
              <a:spAutoFit/>
            </a:bodyPr>
            <a:lstStyle/>
            <a:p>
              <a:r>
                <a:rPr lang="es-ES_tradnl" sz="1300" b="1" dirty="0">
                  <a:solidFill>
                    <a:srgbClr val="FF3300"/>
                  </a:solidFill>
                </a:rPr>
                <a:t>GASTO DEDUCIBLE  =</a:t>
              </a:r>
            </a:p>
          </p:txBody>
        </p:sp>
        <p:sp>
          <p:nvSpPr>
            <p:cNvPr id="77967" name="Rectangle 143"/>
            <p:cNvSpPr>
              <a:spLocks noChangeArrowheads="1"/>
            </p:cNvSpPr>
            <p:nvPr/>
          </p:nvSpPr>
          <p:spPr bwMode="auto">
            <a:xfrm>
              <a:off x="2332" y="2712"/>
              <a:ext cx="1602" cy="126"/>
            </a:xfrm>
            <a:prstGeom prst="rect">
              <a:avLst/>
            </a:prstGeom>
            <a:noFill/>
            <a:ln w="9525">
              <a:noFill/>
              <a:miter lim="800000"/>
              <a:headEnd/>
              <a:tailEnd/>
            </a:ln>
          </p:spPr>
          <p:txBody>
            <a:bodyPr wrap="none" lIns="0" tIns="0" rIns="0" bIns="0">
              <a:spAutoFit/>
            </a:bodyPr>
            <a:lstStyle/>
            <a:p>
              <a:r>
                <a:rPr lang="es-ES_tradnl" sz="1300" b="1" dirty="0">
                  <a:solidFill>
                    <a:srgbClr val="FF3300"/>
                  </a:solidFill>
                </a:rPr>
                <a:t>PAGOS ó (2 ó 3) x % AMORT.</a:t>
              </a:r>
            </a:p>
          </p:txBody>
        </p:sp>
        <p:sp>
          <p:nvSpPr>
            <p:cNvPr id="77968" name="Rectangle 144"/>
            <p:cNvSpPr>
              <a:spLocks noChangeArrowheads="1"/>
            </p:cNvSpPr>
            <p:nvPr/>
          </p:nvSpPr>
          <p:spPr bwMode="auto">
            <a:xfrm>
              <a:off x="2364" y="2880"/>
              <a:ext cx="1493" cy="126"/>
            </a:xfrm>
            <a:prstGeom prst="rect">
              <a:avLst/>
            </a:prstGeom>
            <a:noFill/>
            <a:ln w="9525">
              <a:noFill/>
              <a:miter lim="800000"/>
              <a:headEnd/>
              <a:tailEnd/>
            </a:ln>
          </p:spPr>
          <p:txBody>
            <a:bodyPr wrap="none" lIns="0" tIns="0" rIns="0" bIns="0">
              <a:spAutoFit/>
            </a:bodyPr>
            <a:lstStyle/>
            <a:p>
              <a:r>
                <a:rPr lang="es-ES_tradnl" sz="1300" b="1">
                  <a:solidFill>
                    <a:srgbClr val="FF33CC"/>
                  </a:solidFill>
                </a:rPr>
                <a:t>(salvo bs. </a:t>
              </a:r>
              <a:r>
                <a:rPr lang="es-ES_tradnl" sz="1300" b="1" u="sng">
                  <a:solidFill>
                    <a:srgbClr val="FF33CC"/>
                  </a:solidFill>
                </a:rPr>
                <a:t>no</a:t>
              </a:r>
              <a:r>
                <a:rPr lang="es-ES_tradnl" sz="1300" b="1">
                  <a:solidFill>
                    <a:srgbClr val="FF33CC"/>
                  </a:solidFill>
                </a:rPr>
                <a:t> amortizables)</a:t>
              </a:r>
            </a:p>
          </p:txBody>
        </p:sp>
      </p:grpSp>
      <p:sp>
        <p:nvSpPr>
          <p:cNvPr id="78008" name="AutoShape 184"/>
          <p:cNvSpPr>
            <a:spLocks noChangeArrowheads="1"/>
          </p:cNvSpPr>
          <p:nvPr/>
        </p:nvSpPr>
        <p:spPr bwMode="auto">
          <a:xfrm>
            <a:off x="6502533" y="1041400"/>
            <a:ext cx="2495417" cy="86360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a:p>
        </p:txBody>
      </p:sp>
      <p:grpSp>
        <p:nvGrpSpPr>
          <p:cNvPr id="4" name="Group 185"/>
          <p:cNvGrpSpPr>
            <a:grpSpLocks/>
          </p:cNvGrpSpPr>
          <p:nvPr/>
        </p:nvGrpSpPr>
        <p:grpSpPr bwMode="auto">
          <a:xfrm>
            <a:off x="7097581" y="1222376"/>
            <a:ext cx="1377553" cy="504826"/>
            <a:chOff x="2572" y="480"/>
            <a:chExt cx="801" cy="318"/>
          </a:xfrm>
        </p:grpSpPr>
        <p:sp>
          <p:nvSpPr>
            <p:cNvPr id="77844" name="Rectangle 20"/>
            <p:cNvSpPr>
              <a:spLocks noChangeArrowheads="1"/>
            </p:cNvSpPr>
            <p:nvPr/>
          </p:nvSpPr>
          <p:spPr bwMode="auto">
            <a:xfrm>
              <a:off x="2572" y="480"/>
              <a:ext cx="801" cy="126"/>
            </a:xfrm>
            <a:prstGeom prst="rect">
              <a:avLst/>
            </a:prstGeom>
            <a:noFill/>
            <a:ln w="9525">
              <a:noFill/>
              <a:miter lim="800000"/>
              <a:headEnd/>
              <a:tailEnd/>
            </a:ln>
          </p:spPr>
          <p:txBody>
            <a:bodyPr wrap="none" lIns="0" tIns="0" rIns="0" bIns="0">
              <a:spAutoFit/>
            </a:bodyPr>
            <a:lstStyle/>
            <a:p>
              <a:r>
                <a:rPr lang="es-ES_tradnl" sz="1300" b="1" i="1">
                  <a:solidFill>
                    <a:srgbClr val="0000FF"/>
                  </a:solidFill>
                </a:rPr>
                <a:t>TRATAMIENTO</a:t>
              </a:r>
              <a:endParaRPr lang="es-ES_tradnl" sz="1300">
                <a:solidFill>
                  <a:srgbClr val="0000FF"/>
                </a:solidFill>
              </a:endParaRPr>
            </a:p>
          </p:txBody>
        </p:sp>
        <p:sp>
          <p:nvSpPr>
            <p:cNvPr id="77848" name="Rectangle 24"/>
            <p:cNvSpPr>
              <a:spLocks noChangeArrowheads="1"/>
            </p:cNvSpPr>
            <p:nvPr/>
          </p:nvSpPr>
          <p:spPr bwMode="auto">
            <a:xfrm>
              <a:off x="2780" y="672"/>
              <a:ext cx="392" cy="126"/>
            </a:xfrm>
            <a:prstGeom prst="rect">
              <a:avLst/>
            </a:prstGeom>
            <a:noFill/>
            <a:ln w="9525">
              <a:noFill/>
              <a:miter lim="800000"/>
              <a:headEnd/>
              <a:tailEnd/>
            </a:ln>
          </p:spPr>
          <p:txBody>
            <a:bodyPr wrap="none" lIns="0" tIns="0" rIns="0" bIns="0">
              <a:spAutoFit/>
            </a:bodyPr>
            <a:lstStyle/>
            <a:p>
              <a:r>
                <a:rPr lang="es-ES_tradnl" sz="1300" b="1" i="1">
                  <a:solidFill>
                    <a:srgbClr val="0000FF"/>
                  </a:solidFill>
                </a:rPr>
                <a:t>FISCAL</a:t>
              </a:r>
              <a:endParaRPr lang="es-ES_tradnl" sz="1300">
                <a:solidFill>
                  <a:srgbClr val="0000FF"/>
                </a:solidFill>
              </a:endParaRPr>
            </a:p>
          </p:txBody>
        </p:sp>
      </p:grpSp>
      <p:sp>
        <p:nvSpPr>
          <p:cNvPr id="78016" name="AutoShape 192"/>
          <p:cNvSpPr>
            <a:spLocks noChangeArrowheads="1"/>
          </p:cNvSpPr>
          <p:nvPr/>
        </p:nvSpPr>
        <p:spPr bwMode="auto">
          <a:xfrm>
            <a:off x="6502533" y="2806700"/>
            <a:ext cx="2495417" cy="863600"/>
          </a:xfrm>
          <a:prstGeom prst="roundRect">
            <a:avLst>
              <a:gd name="adj" fmla="val 16667"/>
            </a:avLst>
          </a:prstGeom>
          <a:noFill/>
          <a:ln w="9525">
            <a:solidFill>
              <a:srgbClr val="009900"/>
            </a:solidFill>
            <a:round/>
            <a:headEnd/>
            <a:tailEnd/>
          </a:ln>
          <a:effectLst/>
        </p:spPr>
        <p:txBody>
          <a:bodyPr wrap="none" anchor="ctr"/>
          <a:lstStyle/>
          <a:p>
            <a:endParaRPr lang="es-ES_tradnl"/>
          </a:p>
        </p:txBody>
      </p:sp>
      <p:sp>
        <p:nvSpPr>
          <p:cNvPr id="78021" name="AutoShape 197"/>
          <p:cNvSpPr>
            <a:spLocks noChangeArrowheads="1"/>
          </p:cNvSpPr>
          <p:nvPr/>
        </p:nvSpPr>
        <p:spPr bwMode="auto">
          <a:xfrm>
            <a:off x="6512852" y="4572000"/>
            <a:ext cx="2935948" cy="1089025"/>
          </a:xfrm>
          <a:prstGeom prst="roundRect">
            <a:avLst>
              <a:gd name="adj" fmla="val 16667"/>
            </a:avLst>
          </a:prstGeom>
          <a:noFill/>
          <a:ln w="9525">
            <a:solidFill>
              <a:srgbClr val="009900"/>
            </a:solidFill>
            <a:round/>
            <a:headEnd/>
            <a:tailEnd/>
          </a:ln>
          <a:effectLst/>
        </p:spPr>
        <p:txBody>
          <a:bodyPr wrap="none" anchor="ctr"/>
          <a:lstStyle/>
          <a:p>
            <a:endParaRPr lang="es-ES_tradnl"/>
          </a:p>
        </p:txBody>
      </p:sp>
      <p:sp>
        <p:nvSpPr>
          <p:cNvPr id="78010" name="AutoShape 186"/>
          <p:cNvSpPr>
            <a:spLocks noChangeArrowheads="1"/>
          </p:cNvSpPr>
          <p:nvPr/>
        </p:nvSpPr>
        <p:spPr bwMode="auto">
          <a:xfrm>
            <a:off x="3714750" y="1041400"/>
            <a:ext cx="2063750" cy="86360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a:p>
        </p:txBody>
      </p:sp>
      <p:grpSp>
        <p:nvGrpSpPr>
          <p:cNvPr id="5" name="Group 190"/>
          <p:cNvGrpSpPr>
            <a:grpSpLocks/>
          </p:cNvGrpSpPr>
          <p:nvPr/>
        </p:nvGrpSpPr>
        <p:grpSpPr bwMode="auto">
          <a:xfrm>
            <a:off x="4249606" y="1222375"/>
            <a:ext cx="994040" cy="503238"/>
            <a:chOff x="4068" y="1220"/>
            <a:chExt cx="578" cy="317"/>
          </a:xfrm>
        </p:grpSpPr>
        <p:sp>
          <p:nvSpPr>
            <p:cNvPr id="77857" name="Rectangle 33"/>
            <p:cNvSpPr>
              <a:spLocks noChangeArrowheads="1"/>
            </p:cNvSpPr>
            <p:nvPr/>
          </p:nvSpPr>
          <p:spPr bwMode="auto">
            <a:xfrm>
              <a:off x="4180" y="1220"/>
              <a:ext cx="370" cy="125"/>
            </a:xfrm>
            <a:prstGeom prst="rect">
              <a:avLst/>
            </a:prstGeom>
            <a:noFill/>
            <a:ln w="9525">
              <a:noFill/>
              <a:miter lim="800000"/>
              <a:headEnd/>
              <a:tailEnd/>
            </a:ln>
          </p:spPr>
          <p:txBody>
            <a:bodyPr wrap="none" lIns="0" tIns="0" rIns="0" bIns="0">
              <a:spAutoFit/>
            </a:bodyPr>
            <a:lstStyle/>
            <a:p>
              <a:r>
                <a:rPr lang="es-ES_tradnl" sz="1300" b="1" i="1">
                  <a:solidFill>
                    <a:srgbClr val="0000FF"/>
                  </a:solidFill>
                </a:rPr>
                <a:t>GASTO</a:t>
              </a:r>
              <a:endParaRPr lang="es-ES_tradnl" sz="1300">
                <a:solidFill>
                  <a:srgbClr val="0000FF"/>
                </a:solidFill>
              </a:endParaRPr>
            </a:p>
          </p:txBody>
        </p:sp>
        <p:sp>
          <p:nvSpPr>
            <p:cNvPr id="77861" name="Rectangle 37"/>
            <p:cNvSpPr>
              <a:spLocks noChangeArrowheads="1"/>
            </p:cNvSpPr>
            <p:nvPr/>
          </p:nvSpPr>
          <p:spPr bwMode="auto">
            <a:xfrm>
              <a:off x="4068" y="1412"/>
              <a:ext cx="578" cy="125"/>
            </a:xfrm>
            <a:prstGeom prst="rect">
              <a:avLst/>
            </a:prstGeom>
            <a:noFill/>
            <a:ln w="9525">
              <a:noFill/>
              <a:miter lim="800000"/>
              <a:headEnd/>
              <a:tailEnd/>
            </a:ln>
          </p:spPr>
          <p:txBody>
            <a:bodyPr wrap="none" lIns="0" tIns="0" rIns="0" bIns="0">
              <a:spAutoFit/>
            </a:bodyPr>
            <a:lstStyle/>
            <a:p>
              <a:r>
                <a:rPr lang="es-ES_tradnl" sz="1300" b="1" i="1">
                  <a:solidFill>
                    <a:srgbClr val="0000FF"/>
                  </a:solidFill>
                </a:rPr>
                <a:t>CONTABLE</a:t>
              </a:r>
              <a:endParaRPr lang="es-ES_tradnl" sz="1300">
                <a:solidFill>
                  <a:srgbClr val="0000FF"/>
                </a:solidFill>
              </a:endParaRPr>
            </a:p>
          </p:txBody>
        </p:sp>
      </p:grpSp>
      <p:grpSp>
        <p:nvGrpSpPr>
          <p:cNvPr id="6" name="Group 194"/>
          <p:cNvGrpSpPr>
            <a:grpSpLocks/>
          </p:cNvGrpSpPr>
          <p:nvPr/>
        </p:nvGrpSpPr>
        <p:grpSpPr bwMode="auto">
          <a:xfrm>
            <a:off x="4194573" y="3005137"/>
            <a:ext cx="1209013" cy="466724"/>
            <a:chOff x="4068" y="1440"/>
            <a:chExt cx="703" cy="294"/>
          </a:xfrm>
        </p:grpSpPr>
        <p:sp>
          <p:nvSpPr>
            <p:cNvPr id="77920" name="Rectangle 96"/>
            <p:cNvSpPr>
              <a:spLocks noChangeArrowheads="1"/>
            </p:cNvSpPr>
            <p:nvPr/>
          </p:nvSpPr>
          <p:spPr bwMode="auto">
            <a:xfrm>
              <a:off x="4196" y="1440"/>
              <a:ext cx="371" cy="126"/>
            </a:xfrm>
            <a:prstGeom prst="rect">
              <a:avLst/>
            </a:prstGeom>
            <a:noFill/>
            <a:ln w="9525">
              <a:noFill/>
              <a:miter lim="800000"/>
              <a:headEnd/>
              <a:tailEnd/>
            </a:ln>
          </p:spPr>
          <p:txBody>
            <a:bodyPr wrap="none" lIns="0" tIns="0" rIns="0" bIns="0">
              <a:spAutoFit/>
            </a:bodyPr>
            <a:lstStyle/>
            <a:p>
              <a:r>
                <a:rPr lang="es-ES_tradnl" sz="1300">
                  <a:solidFill>
                    <a:srgbClr val="000000"/>
                  </a:solidFill>
                </a:rPr>
                <a:t>GASTO</a:t>
              </a:r>
              <a:endParaRPr lang="es-ES_tradnl" sz="1300"/>
            </a:p>
          </p:txBody>
        </p:sp>
        <p:sp>
          <p:nvSpPr>
            <p:cNvPr id="77921" name="Rectangle 97"/>
            <p:cNvSpPr>
              <a:spLocks noChangeArrowheads="1"/>
            </p:cNvSpPr>
            <p:nvPr/>
          </p:nvSpPr>
          <p:spPr bwMode="auto">
            <a:xfrm>
              <a:off x="4068" y="1608"/>
              <a:ext cx="703" cy="126"/>
            </a:xfrm>
            <a:prstGeom prst="rect">
              <a:avLst/>
            </a:prstGeom>
            <a:noFill/>
            <a:ln w="9525">
              <a:noFill/>
              <a:miter lim="800000"/>
              <a:headEnd/>
              <a:tailEnd/>
            </a:ln>
          </p:spPr>
          <p:txBody>
            <a:bodyPr wrap="none" lIns="0" tIns="0" rIns="0" bIns="0">
              <a:spAutoFit/>
            </a:bodyPr>
            <a:lstStyle/>
            <a:p>
              <a:r>
                <a:rPr lang="es-ES_tradnl" sz="1300">
                  <a:solidFill>
                    <a:srgbClr val="000000"/>
                  </a:solidFill>
                </a:rPr>
                <a:t>FINANCIERO</a:t>
              </a:r>
              <a:endParaRPr lang="es-ES_tradnl" sz="1300"/>
            </a:p>
          </p:txBody>
        </p:sp>
      </p:grpSp>
      <p:grpSp>
        <p:nvGrpSpPr>
          <p:cNvPr id="7" name="Group 201"/>
          <p:cNvGrpSpPr>
            <a:grpSpLocks/>
          </p:cNvGrpSpPr>
          <p:nvPr/>
        </p:nvGrpSpPr>
        <p:grpSpPr bwMode="auto">
          <a:xfrm>
            <a:off x="4036352" y="4732335"/>
            <a:ext cx="1561570" cy="733424"/>
            <a:chOff x="3980" y="3444"/>
            <a:chExt cx="908" cy="462"/>
          </a:xfrm>
        </p:grpSpPr>
        <p:sp>
          <p:nvSpPr>
            <p:cNvPr id="77969" name="Rectangle 145"/>
            <p:cNvSpPr>
              <a:spLocks noChangeArrowheads="1"/>
            </p:cNvSpPr>
            <p:nvPr/>
          </p:nvSpPr>
          <p:spPr bwMode="auto">
            <a:xfrm>
              <a:off x="4196" y="3444"/>
              <a:ext cx="371" cy="126"/>
            </a:xfrm>
            <a:prstGeom prst="rect">
              <a:avLst/>
            </a:prstGeom>
            <a:noFill/>
            <a:ln w="9525">
              <a:noFill/>
              <a:miter lim="800000"/>
              <a:headEnd/>
              <a:tailEnd/>
            </a:ln>
          </p:spPr>
          <p:txBody>
            <a:bodyPr wrap="none" lIns="0" tIns="0" rIns="0" bIns="0">
              <a:spAutoFit/>
            </a:bodyPr>
            <a:lstStyle/>
            <a:p>
              <a:r>
                <a:rPr lang="es-ES_tradnl" sz="1300">
                  <a:solidFill>
                    <a:srgbClr val="000000"/>
                  </a:solidFill>
                </a:rPr>
                <a:t>GASTO</a:t>
              </a:r>
              <a:endParaRPr lang="es-ES_tradnl" sz="1300"/>
            </a:p>
          </p:txBody>
        </p:sp>
        <p:sp>
          <p:nvSpPr>
            <p:cNvPr id="77970" name="Rectangle 146"/>
            <p:cNvSpPr>
              <a:spLocks noChangeArrowheads="1"/>
            </p:cNvSpPr>
            <p:nvPr/>
          </p:nvSpPr>
          <p:spPr bwMode="auto">
            <a:xfrm>
              <a:off x="4308" y="3612"/>
              <a:ext cx="146" cy="126"/>
            </a:xfrm>
            <a:prstGeom prst="rect">
              <a:avLst/>
            </a:prstGeom>
            <a:noFill/>
            <a:ln w="9525">
              <a:noFill/>
              <a:miter lim="800000"/>
              <a:headEnd/>
              <a:tailEnd/>
            </a:ln>
          </p:spPr>
          <p:txBody>
            <a:bodyPr wrap="none" lIns="0" tIns="0" rIns="0" bIns="0">
              <a:spAutoFit/>
            </a:bodyPr>
            <a:lstStyle/>
            <a:p>
              <a:r>
                <a:rPr lang="es-ES_tradnl" sz="1300">
                  <a:solidFill>
                    <a:srgbClr val="000000"/>
                  </a:solidFill>
                </a:rPr>
                <a:t>DE</a:t>
              </a:r>
              <a:endParaRPr lang="es-ES_tradnl" sz="1300"/>
            </a:p>
          </p:txBody>
        </p:sp>
        <p:sp>
          <p:nvSpPr>
            <p:cNvPr id="77971" name="Rectangle 147"/>
            <p:cNvSpPr>
              <a:spLocks noChangeArrowheads="1"/>
            </p:cNvSpPr>
            <p:nvPr/>
          </p:nvSpPr>
          <p:spPr bwMode="auto">
            <a:xfrm>
              <a:off x="3980" y="3780"/>
              <a:ext cx="908" cy="126"/>
            </a:xfrm>
            <a:prstGeom prst="rect">
              <a:avLst/>
            </a:prstGeom>
            <a:noFill/>
            <a:ln w="9525">
              <a:noFill/>
              <a:miter lim="800000"/>
              <a:headEnd/>
              <a:tailEnd/>
            </a:ln>
          </p:spPr>
          <p:txBody>
            <a:bodyPr wrap="none" lIns="0" tIns="0" rIns="0" bIns="0">
              <a:spAutoFit/>
            </a:bodyPr>
            <a:lstStyle/>
            <a:p>
              <a:r>
                <a:rPr lang="es-ES_tradnl" sz="1300">
                  <a:solidFill>
                    <a:srgbClr val="000000"/>
                  </a:solidFill>
                </a:rPr>
                <a:t> AMORTIZACION</a:t>
              </a:r>
              <a:endParaRPr lang="es-ES_tradnl" sz="1300"/>
            </a:p>
          </p:txBody>
        </p:sp>
      </p:grpSp>
      <p:sp>
        <p:nvSpPr>
          <p:cNvPr id="78017" name="AutoShape 193"/>
          <p:cNvSpPr>
            <a:spLocks noChangeArrowheads="1"/>
          </p:cNvSpPr>
          <p:nvPr/>
        </p:nvSpPr>
        <p:spPr bwMode="auto">
          <a:xfrm>
            <a:off x="3714750" y="2806700"/>
            <a:ext cx="2063750" cy="863600"/>
          </a:xfrm>
          <a:prstGeom prst="roundRect">
            <a:avLst>
              <a:gd name="adj" fmla="val 16667"/>
            </a:avLst>
          </a:prstGeom>
          <a:noFill/>
          <a:ln w="9525">
            <a:solidFill>
              <a:srgbClr val="009900"/>
            </a:solidFill>
            <a:round/>
            <a:headEnd/>
            <a:tailEnd/>
          </a:ln>
          <a:effectLst/>
        </p:spPr>
        <p:txBody>
          <a:bodyPr wrap="none" anchor="ctr"/>
          <a:lstStyle/>
          <a:p>
            <a:endParaRPr lang="es-ES_tradnl"/>
          </a:p>
        </p:txBody>
      </p:sp>
      <p:sp>
        <p:nvSpPr>
          <p:cNvPr id="78024" name="AutoShape 200"/>
          <p:cNvSpPr>
            <a:spLocks noChangeArrowheads="1"/>
          </p:cNvSpPr>
          <p:nvPr/>
        </p:nvSpPr>
        <p:spPr bwMode="auto">
          <a:xfrm>
            <a:off x="3714750" y="4559300"/>
            <a:ext cx="2063750" cy="1079500"/>
          </a:xfrm>
          <a:prstGeom prst="roundRect">
            <a:avLst>
              <a:gd name="adj" fmla="val 16667"/>
            </a:avLst>
          </a:prstGeom>
          <a:noFill/>
          <a:ln w="9525">
            <a:solidFill>
              <a:srgbClr val="009900"/>
            </a:solidFill>
            <a:round/>
            <a:headEnd/>
            <a:tailEnd/>
          </a:ln>
          <a:effectLst/>
        </p:spPr>
        <p:txBody>
          <a:bodyPr wrap="none" anchor="ctr"/>
          <a:lstStyle/>
          <a:p>
            <a:endParaRPr lang="es-ES_tradnl"/>
          </a:p>
        </p:txBody>
      </p:sp>
      <p:grpSp>
        <p:nvGrpSpPr>
          <p:cNvPr id="8" name="Group 207"/>
          <p:cNvGrpSpPr>
            <a:grpSpLocks/>
          </p:cNvGrpSpPr>
          <p:nvPr/>
        </p:nvGrpSpPr>
        <p:grpSpPr bwMode="auto">
          <a:xfrm>
            <a:off x="975122" y="115888"/>
            <a:ext cx="8034867" cy="404812"/>
            <a:chOff x="288" y="48"/>
            <a:chExt cx="2584" cy="240"/>
          </a:xfrm>
        </p:grpSpPr>
        <p:sp>
          <p:nvSpPr>
            <p:cNvPr id="78032" name="AutoShape 208"/>
            <p:cNvSpPr>
              <a:spLocks noChangeArrowheads="1"/>
            </p:cNvSpPr>
            <p:nvPr/>
          </p:nvSpPr>
          <p:spPr bwMode="auto">
            <a:xfrm>
              <a:off x="288" y="48"/>
              <a:ext cx="2584" cy="24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a:p>
          </p:txBody>
        </p:sp>
        <p:sp>
          <p:nvSpPr>
            <p:cNvPr id="78033" name="Rectangle 209"/>
            <p:cNvSpPr>
              <a:spLocks noChangeArrowheads="1"/>
            </p:cNvSpPr>
            <p:nvPr/>
          </p:nvSpPr>
          <p:spPr bwMode="auto">
            <a:xfrm>
              <a:off x="339" y="101"/>
              <a:ext cx="2503" cy="146"/>
            </a:xfrm>
            <a:prstGeom prst="rect">
              <a:avLst/>
            </a:prstGeom>
            <a:noFill/>
            <a:ln w="9525">
              <a:noFill/>
              <a:miter lim="800000"/>
              <a:headEnd/>
              <a:tailEnd/>
            </a:ln>
          </p:spPr>
          <p:txBody>
            <a:bodyPr lIns="0" tIns="0" rIns="0" bIns="0">
              <a:spAutoFit/>
            </a:bodyPr>
            <a:lstStyle/>
            <a:p>
              <a:pPr algn="ctr"/>
              <a:r>
                <a:rPr lang="es-ES_tradnl" sz="1600" b="1" dirty="0">
                  <a:solidFill>
                    <a:srgbClr val="0000FF"/>
                  </a:solidFill>
                </a:rPr>
                <a:t>I</a:t>
              </a:r>
              <a:r>
                <a:rPr lang="es-ES_tradnl" sz="1600" b="1" dirty="0">
                  <a:solidFill>
                    <a:srgbClr val="0000FF"/>
                  </a:solidFill>
                  <a:sym typeface="Wingdings" pitchFamily="2" charset="2"/>
                </a:rPr>
                <a:t>I)</a:t>
              </a:r>
              <a:r>
                <a:rPr lang="es-ES_tradnl" sz="1600" dirty="0">
                  <a:solidFill>
                    <a:srgbClr val="0000FF"/>
                  </a:solidFill>
                </a:rPr>
                <a:t> </a:t>
              </a:r>
              <a:r>
                <a:rPr lang="es-ES_tradnl" sz="1600" b="1" dirty="0">
                  <a:solidFill>
                    <a:srgbClr val="0000FF"/>
                  </a:solidFill>
                </a:rPr>
                <a:t>ARRENDAMIENTO FINACIERO O LEASING (4) </a:t>
              </a:r>
              <a:r>
                <a:rPr lang="es-ES_tradnl" sz="1600" b="1" dirty="0">
                  <a:solidFill>
                    <a:srgbClr val="FF3300"/>
                  </a:solidFill>
                </a:rPr>
                <a:t>ART </a:t>
              </a:r>
              <a:r>
                <a:rPr lang="es-ES_tradnl" sz="1600" b="1" dirty="0" smtClean="0">
                  <a:solidFill>
                    <a:srgbClr val="FF3300"/>
                  </a:solidFill>
                </a:rPr>
                <a:t>106 </a:t>
              </a:r>
              <a:r>
                <a:rPr lang="es-ES_tradnl" sz="1600" b="1" dirty="0">
                  <a:solidFill>
                    <a:srgbClr val="FF3300"/>
                  </a:solidFill>
                </a:rPr>
                <a:t>L</a:t>
              </a:r>
            </a:p>
          </p:txBody>
        </p:sp>
      </p:grpSp>
      <p:grpSp>
        <p:nvGrpSpPr>
          <p:cNvPr id="9" name="Group 210"/>
          <p:cNvGrpSpPr>
            <a:grpSpLocks/>
          </p:cNvGrpSpPr>
          <p:nvPr/>
        </p:nvGrpSpPr>
        <p:grpSpPr bwMode="auto">
          <a:xfrm>
            <a:off x="986593" y="5791195"/>
            <a:ext cx="8081450" cy="381404"/>
            <a:chOff x="423" y="3216"/>
            <a:chExt cx="4104" cy="205"/>
          </a:xfrm>
        </p:grpSpPr>
        <p:sp>
          <p:nvSpPr>
            <p:cNvPr id="78035" name="AutoShape 211"/>
            <p:cNvSpPr>
              <a:spLocks noChangeArrowheads="1"/>
            </p:cNvSpPr>
            <p:nvPr/>
          </p:nvSpPr>
          <p:spPr bwMode="auto">
            <a:xfrm>
              <a:off x="423" y="3216"/>
              <a:ext cx="4104" cy="205"/>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a:p>
          </p:txBody>
        </p:sp>
        <p:sp>
          <p:nvSpPr>
            <p:cNvPr id="78036" name="Rectangle 212"/>
            <p:cNvSpPr>
              <a:spLocks noChangeArrowheads="1"/>
            </p:cNvSpPr>
            <p:nvPr/>
          </p:nvSpPr>
          <p:spPr bwMode="auto">
            <a:xfrm>
              <a:off x="454" y="3257"/>
              <a:ext cx="3995" cy="116"/>
            </a:xfrm>
            <a:prstGeom prst="rect">
              <a:avLst/>
            </a:prstGeom>
            <a:noFill/>
            <a:ln w="9525">
              <a:noFill/>
              <a:miter lim="800000"/>
              <a:headEnd/>
              <a:tailEnd/>
            </a:ln>
          </p:spPr>
          <p:txBody>
            <a:bodyPr wrap="square" lIns="0" tIns="0" rIns="0" bIns="0">
              <a:spAutoFit/>
            </a:bodyPr>
            <a:lstStyle/>
            <a:p>
              <a:pPr algn="ctr"/>
              <a:r>
                <a:rPr lang="es-ES_tradnl" sz="1400" b="1" dirty="0">
                  <a:solidFill>
                    <a:srgbClr val="0000FF"/>
                  </a:solidFill>
                </a:rPr>
                <a:t> ESPECIALIDAD EN EMPRESAS DE REDUCIDA </a:t>
              </a:r>
              <a:r>
                <a:rPr lang="es-ES_tradnl" sz="1400" b="1" dirty="0" smtClean="0">
                  <a:solidFill>
                    <a:srgbClr val="0000FF"/>
                  </a:solidFill>
                </a:rPr>
                <a:t>DIMENSIÓN (ERD)</a:t>
              </a:r>
              <a:r>
                <a:rPr lang="es-ES_tradnl" sz="1200" b="1" dirty="0" smtClean="0">
                  <a:solidFill>
                    <a:srgbClr val="0000FF"/>
                  </a:solidFill>
                </a:rPr>
                <a:t>    </a:t>
              </a:r>
              <a:r>
                <a:rPr lang="es-ES_tradnl" sz="1200" b="1" dirty="0">
                  <a:solidFill>
                    <a:srgbClr val="FF33CC"/>
                  </a:solidFill>
                </a:rPr>
                <a:t>(Art. </a:t>
              </a:r>
              <a:r>
                <a:rPr lang="es-ES_tradnl" sz="1200" b="1" dirty="0" smtClean="0">
                  <a:solidFill>
                    <a:srgbClr val="FF33CC"/>
                  </a:solidFill>
                </a:rPr>
                <a:t>106.6 </a:t>
              </a:r>
              <a:r>
                <a:rPr lang="es-ES_tradnl" sz="1200" b="1" dirty="0">
                  <a:solidFill>
                    <a:srgbClr val="FF33CC"/>
                  </a:solidFill>
                </a:rPr>
                <a:t>L)</a:t>
              </a:r>
              <a:endParaRPr lang="es-ES_tradnl" sz="1200" dirty="0">
                <a:solidFill>
                  <a:srgbClr val="FF33CC"/>
                </a:solidFill>
              </a:endParaRPr>
            </a:p>
          </p:txBody>
        </p:sp>
      </p:grpSp>
      <p:sp>
        <p:nvSpPr>
          <p:cNvPr id="78037" name="Rectangle 213"/>
          <p:cNvSpPr>
            <a:spLocks noChangeArrowheads="1"/>
          </p:cNvSpPr>
          <p:nvPr/>
        </p:nvSpPr>
        <p:spPr bwMode="auto">
          <a:xfrm>
            <a:off x="32784" y="6172200"/>
            <a:ext cx="9873216" cy="661720"/>
          </a:xfrm>
          <a:prstGeom prst="rect">
            <a:avLst/>
          </a:prstGeom>
          <a:noFill/>
          <a:ln w="9525">
            <a:noFill/>
            <a:miter lim="800000"/>
            <a:headEnd/>
            <a:tailEnd/>
          </a:ln>
          <a:effectLst/>
        </p:spPr>
        <p:txBody>
          <a:bodyPr wrap="none">
            <a:spAutoFit/>
          </a:bodyPr>
          <a:lstStyle/>
          <a:p>
            <a:r>
              <a:rPr lang="es-ES_tradnl" sz="1400" b="1" dirty="0">
                <a:solidFill>
                  <a:srgbClr val="000000"/>
                </a:solidFill>
              </a:rPr>
              <a:t>CUOTA  correspondiente a la  RECUPERACION del COSTE: </a:t>
            </a:r>
            <a:r>
              <a:rPr lang="es-ES_tradnl" sz="1200" b="1" dirty="0">
                <a:solidFill>
                  <a:srgbClr val="FF3300"/>
                </a:solidFill>
                <a:sym typeface="Monotype Sorts" charset="2"/>
              </a:rPr>
              <a:t></a:t>
            </a:r>
            <a:r>
              <a:rPr lang="es-ES_tradnl" sz="1200" dirty="0">
                <a:solidFill>
                  <a:srgbClr val="000000"/>
                </a:solidFill>
                <a:sym typeface="Monotype Sorts" charset="2"/>
              </a:rPr>
              <a:t> </a:t>
            </a:r>
            <a:r>
              <a:rPr lang="es-ES_tradnl" sz="1500" b="1" dirty="0" smtClean="0">
                <a:solidFill>
                  <a:srgbClr val="993300"/>
                </a:solidFill>
              </a:rPr>
              <a:t>LIMITE:</a:t>
            </a:r>
            <a:r>
              <a:rPr lang="es-ES_tradnl" sz="1500" b="1" dirty="0" smtClean="0">
                <a:solidFill>
                  <a:srgbClr val="000000"/>
                </a:solidFill>
              </a:rPr>
              <a:t> </a:t>
            </a:r>
            <a:r>
              <a:rPr lang="es-ES_tradnl" sz="1500" dirty="0" smtClean="0">
                <a:solidFill>
                  <a:srgbClr val="000000"/>
                </a:solidFill>
              </a:rPr>
              <a:t> </a:t>
            </a:r>
            <a:r>
              <a:rPr lang="es-ES_tradnl" sz="1100" b="1" u="sng" dirty="0">
                <a:solidFill>
                  <a:srgbClr val="CC3300"/>
                </a:solidFill>
              </a:rPr>
              <a:t>TRIPLE </a:t>
            </a:r>
            <a:r>
              <a:rPr lang="es-ES_tradnl" sz="1100" b="1" dirty="0">
                <a:solidFill>
                  <a:srgbClr val="CC3300"/>
                </a:solidFill>
              </a:rPr>
              <a:t> del coeficiente de</a:t>
            </a:r>
          </a:p>
          <a:p>
            <a:r>
              <a:rPr lang="es-ES_tradnl" sz="1100" b="1" dirty="0">
                <a:solidFill>
                  <a:srgbClr val="CC3300"/>
                </a:solidFill>
              </a:rPr>
              <a:t>                                                                                                                                              AMORTIZACION  lineal según tablas</a:t>
            </a:r>
          </a:p>
          <a:p>
            <a:r>
              <a:rPr lang="es-ES_tradnl" sz="1100" b="1" dirty="0">
                <a:solidFill>
                  <a:srgbClr val="000000"/>
                </a:solidFill>
              </a:rPr>
              <a:t> </a:t>
            </a:r>
          </a:p>
        </p:txBody>
      </p:sp>
      <p:graphicFrame>
        <p:nvGraphicFramePr>
          <p:cNvPr id="46" name="Tabla 45"/>
          <p:cNvGraphicFramePr>
            <a:graphicFrameLocks noGrp="1"/>
          </p:cNvGraphicFramePr>
          <p:nvPr>
            <p:extLst>
              <p:ext uri="{D42A27DB-BD31-4B8C-83A1-F6EECF244321}">
                <p14:modId xmlns="" xmlns:p14="http://schemas.microsoft.com/office/powerpoint/2010/main" val="1727387752"/>
              </p:ext>
            </p:extLst>
          </p:nvPr>
        </p:nvGraphicFramePr>
        <p:xfrm>
          <a:off x="6383892" y="4023883"/>
          <a:ext cx="3019174" cy="350520"/>
        </p:xfrm>
        <a:graphic>
          <a:graphicData uri="http://schemas.openxmlformats.org/drawingml/2006/table">
            <a:tbl>
              <a:tblPr firstRow="1" bandRow="1">
                <a:tableStyleId>{5C22544A-7EE6-4342-B048-85BDC9FD1C3A}</a:tableStyleId>
              </a:tblPr>
              <a:tblGrid>
                <a:gridCol w="3019174">
                  <a:extLst>
                    <a:ext uri="{9D8B030D-6E8A-4147-A177-3AD203B41FA5}">
                      <a16:colId xmlns="" xmlns:a16="http://schemas.microsoft.com/office/drawing/2014/main" val="1333458065"/>
                    </a:ext>
                  </a:extLst>
                </a:gridCol>
              </a:tblGrid>
              <a:tr h="307684">
                <a:tc>
                  <a:txBody>
                    <a:bodyPr/>
                    <a:lstStyle/>
                    <a:p>
                      <a:r>
                        <a:rPr lang="es-ES" sz="1700" dirty="0" smtClean="0"/>
                        <a:t>OBLIGATORIO APLICARLO</a:t>
                      </a:r>
                      <a:endParaRPr lang="es-ES" sz="1700" dirty="0"/>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173243119"/>
                  </a:ext>
                </a:extLst>
              </a:tr>
            </a:tbl>
          </a:graphicData>
        </a:graphic>
      </p:graphicFrame>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1" name="3 Marcador de número de diapositiva"/>
          <p:cNvSpPr>
            <a:spLocks noGrp="1"/>
          </p:cNvSpPr>
          <p:nvPr>
            <p:ph type="sldNum" sz="quarter" idx="12"/>
          </p:nvPr>
        </p:nvSpPr>
        <p:spPr>
          <a:xfrm>
            <a:off x="7518400" y="6381750"/>
            <a:ext cx="2311400" cy="476250"/>
          </a:xfrm>
        </p:spPr>
        <p:txBody>
          <a:bodyPr/>
          <a:lstStyle/>
          <a:p>
            <a:fld id="{21FD0DC8-5B30-412B-9B9F-643BC9145597}" type="slidenum">
              <a:rPr lang="es-ES_tradnl">
                <a:solidFill>
                  <a:srgbClr val="000000"/>
                </a:solidFill>
                <a:effectLst/>
              </a:rPr>
              <a:pPr/>
              <a:t>161</a:t>
            </a:fld>
            <a:endParaRPr lang="es-ES_tradnl" dirty="0">
              <a:solidFill>
                <a:srgbClr val="000000"/>
              </a:solidFill>
              <a:effectLst/>
            </a:endParaRPr>
          </a:p>
        </p:txBody>
      </p:sp>
      <p:sp>
        <p:nvSpPr>
          <p:cNvPr id="78856" name="Rectangle 8"/>
          <p:cNvSpPr>
            <a:spLocks noChangeArrowheads="1"/>
          </p:cNvSpPr>
          <p:nvPr/>
        </p:nvSpPr>
        <p:spPr bwMode="auto">
          <a:xfrm>
            <a:off x="116946" y="1268414"/>
            <a:ext cx="3193182" cy="246221"/>
          </a:xfrm>
          <a:prstGeom prst="rect">
            <a:avLst/>
          </a:prstGeom>
          <a:noFill/>
          <a:ln w="9525">
            <a:noFill/>
            <a:miter lim="800000"/>
            <a:headEnd/>
            <a:tailEnd/>
          </a:ln>
        </p:spPr>
        <p:txBody>
          <a:bodyPr wrap="none" lIns="0" tIns="0" rIns="0" bIns="0">
            <a:spAutoFit/>
          </a:bodyPr>
          <a:lstStyle/>
          <a:p>
            <a:r>
              <a:rPr lang="es-ES_tradnl" sz="1600">
                <a:solidFill>
                  <a:srgbClr val="D60093"/>
                </a:solidFill>
                <a:sym typeface="Wingdings" pitchFamily="2" charset="2"/>
              </a:rPr>
              <a:t></a:t>
            </a:r>
            <a:r>
              <a:rPr lang="es-ES_tradnl" sz="1600">
                <a:solidFill>
                  <a:srgbClr val="000000"/>
                </a:solidFill>
              </a:rPr>
              <a:t>   </a:t>
            </a:r>
            <a:r>
              <a:rPr lang="es-ES_tradnl" sz="1600" b="1">
                <a:solidFill>
                  <a:srgbClr val="FF3300"/>
                </a:solidFill>
              </a:rPr>
              <a:t>REGIMEN APLICABLE A :</a:t>
            </a:r>
          </a:p>
        </p:txBody>
      </p:sp>
      <p:sp>
        <p:nvSpPr>
          <p:cNvPr id="78858" name="Rectangle 10"/>
          <p:cNvSpPr>
            <a:spLocks noChangeArrowheads="1"/>
          </p:cNvSpPr>
          <p:nvPr/>
        </p:nvSpPr>
        <p:spPr bwMode="auto">
          <a:xfrm>
            <a:off x="762000" y="1676400"/>
            <a:ext cx="8503931" cy="246221"/>
          </a:xfrm>
          <a:prstGeom prst="rect">
            <a:avLst/>
          </a:prstGeom>
          <a:noFill/>
          <a:ln w="9525">
            <a:noFill/>
            <a:miter lim="800000"/>
            <a:headEnd/>
            <a:tailEnd/>
          </a:ln>
        </p:spPr>
        <p:txBody>
          <a:bodyPr wrap="none" lIns="0" tIns="0" rIns="0" bIns="0">
            <a:spAutoFit/>
          </a:bodyPr>
          <a:lstStyle/>
          <a:p>
            <a:r>
              <a:rPr lang="es-ES_tradnl" sz="1600" b="1" dirty="0">
                <a:solidFill>
                  <a:srgbClr val="FF3300"/>
                </a:solidFill>
                <a:sym typeface="Monotype Sorts" charset="2"/>
              </a:rPr>
              <a:t></a:t>
            </a:r>
            <a:r>
              <a:rPr lang="es-ES_tradnl" sz="1600" dirty="0">
                <a:solidFill>
                  <a:srgbClr val="000000"/>
                </a:solidFill>
                <a:sym typeface="Monotype Sorts" charset="2"/>
              </a:rPr>
              <a:t>   </a:t>
            </a:r>
            <a:r>
              <a:rPr lang="es-ES_tradnl" sz="1600" b="1" dirty="0">
                <a:solidFill>
                  <a:srgbClr val="000000"/>
                </a:solidFill>
              </a:rPr>
              <a:t>Contratos que </a:t>
            </a:r>
            <a:r>
              <a:rPr lang="es-ES_tradnl" sz="1600" b="1" u="sng" dirty="0">
                <a:solidFill>
                  <a:srgbClr val="FF3300"/>
                </a:solidFill>
              </a:rPr>
              <a:t>no cumplan los requisitos mencionados en el art. </a:t>
            </a:r>
            <a:r>
              <a:rPr lang="es-ES_tradnl" sz="1600" b="1" u="sng" dirty="0" smtClean="0">
                <a:solidFill>
                  <a:srgbClr val="FF3300"/>
                </a:solidFill>
              </a:rPr>
              <a:t>106 </a:t>
            </a:r>
            <a:r>
              <a:rPr lang="es-ES_tradnl" sz="1600" b="1" u="sng" dirty="0">
                <a:solidFill>
                  <a:srgbClr val="FF3300"/>
                </a:solidFill>
              </a:rPr>
              <a:t>L </a:t>
            </a:r>
          </a:p>
        </p:txBody>
      </p:sp>
      <p:sp>
        <p:nvSpPr>
          <p:cNvPr id="78861" name="Rectangle 13"/>
          <p:cNvSpPr>
            <a:spLocks noChangeArrowheads="1"/>
          </p:cNvSpPr>
          <p:nvPr/>
        </p:nvSpPr>
        <p:spPr bwMode="auto">
          <a:xfrm>
            <a:off x="914400" y="2209800"/>
            <a:ext cx="8526373" cy="246221"/>
          </a:xfrm>
          <a:prstGeom prst="rect">
            <a:avLst/>
          </a:prstGeom>
          <a:noFill/>
          <a:ln w="9525">
            <a:noFill/>
            <a:miter lim="800000"/>
            <a:headEnd/>
            <a:tailEnd/>
          </a:ln>
        </p:spPr>
        <p:txBody>
          <a:bodyPr wrap="none" lIns="0" tIns="0" rIns="0" bIns="0">
            <a:spAutoFit/>
          </a:bodyPr>
          <a:lstStyle/>
          <a:p>
            <a:r>
              <a:rPr lang="es-ES_tradnl" sz="1600" b="1" dirty="0">
                <a:solidFill>
                  <a:srgbClr val="FF3300"/>
                </a:solidFill>
                <a:sym typeface="Monotype Sorts" charset="2"/>
              </a:rPr>
              <a:t></a:t>
            </a:r>
            <a:r>
              <a:rPr lang="es-ES_tradnl" sz="1600" dirty="0">
                <a:solidFill>
                  <a:srgbClr val="000000"/>
                </a:solidFill>
                <a:sym typeface="Monotype Sorts" charset="2"/>
              </a:rPr>
              <a:t>   </a:t>
            </a:r>
            <a:r>
              <a:rPr lang="es-ES_tradnl" sz="1600" b="1" dirty="0">
                <a:solidFill>
                  <a:srgbClr val="000000"/>
                </a:solidFill>
              </a:rPr>
              <a:t>Otros contratos de arrendamiento con opción de compra no tipificados</a:t>
            </a:r>
          </a:p>
        </p:txBody>
      </p:sp>
      <p:sp>
        <p:nvSpPr>
          <p:cNvPr id="78864" name="Rectangle 16"/>
          <p:cNvSpPr>
            <a:spLocks noChangeArrowheads="1"/>
          </p:cNvSpPr>
          <p:nvPr/>
        </p:nvSpPr>
        <p:spPr bwMode="auto">
          <a:xfrm>
            <a:off x="278705" y="2852739"/>
            <a:ext cx="7950895" cy="566309"/>
          </a:xfrm>
          <a:prstGeom prst="rect">
            <a:avLst/>
          </a:prstGeom>
          <a:noFill/>
          <a:ln w="9525">
            <a:noFill/>
            <a:miter lim="800000"/>
            <a:headEnd/>
            <a:tailEnd/>
          </a:ln>
        </p:spPr>
        <p:txBody>
          <a:bodyPr wrap="none" lIns="0" tIns="0" rIns="0" bIns="0">
            <a:spAutoFit/>
          </a:bodyPr>
          <a:lstStyle/>
          <a:p>
            <a:r>
              <a:rPr lang="es-ES_tradnl" sz="1600" dirty="0">
                <a:solidFill>
                  <a:srgbClr val="D60093"/>
                </a:solidFill>
                <a:sym typeface="Wingdings" pitchFamily="2" charset="2"/>
              </a:rPr>
              <a:t></a:t>
            </a:r>
            <a:r>
              <a:rPr lang="es-ES_tradnl" sz="1600" dirty="0">
                <a:solidFill>
                  <a:srgbClr val="000000"/>
                </a:solidFill>
              </a:rPr>
              <a:t>   </a:t>
            </a:r>
            <a:r>
              <a:rPr lang="es-ES_tradnl" sz="1600" b="1" dirty="0">
                <a:solidFill>
                  <a:schemeClr val="accent2"/>
                </a:solidFill>
              </a:rPr>
              <a:t>NECESIDAD DE QUE NO EXISTAN DUDAS RAZONABLES DE QUE SE</a:t>
            </a:r>
          </a:p>
          <a:p>
            <a:pPr>
              <a:spcBef>
                <a:spcPct val="30000"/>
              </a:spcBef>
            </a:pPr>
            <a:r>
              <a:rPr lang="es-ES_tradnl" sz="1600" b="1" dirty="0">
                <a:solidFill>
                  <a:schemeClr val="accent2"/>
                </a:solidFill>
              </a:rPr>
              <a:t>     EJERCITARA LA OPCION DE COMPRA</a:t>
            </a:r>
          </a:p>
        </p:txBody>
      </p:sp>
      <p:sp>
        <p:nvSpPr>
          <p:cNvPr id="78868" name="Rectangle 20"/>
          <p:cNvSpPr>
            <a:spLocks noChangeArrowheads="1"/>
          </p:cNvSpPr>
          <p:nvPr/>
        </p:nvSpPr>
        <p:spPr bwMode="auto">
          <a:xfrm>
            <a:off x="3743368" y="3716338"/>
            <a:ext cx="5248232" cy="424732"/>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   </a:t>
            </a:r>
            <a:r>
              <a:rPr lang="es-ES_tradnl" sz="1200" b="1" dirty="0">
                <a:solidFill>
                  <a:schemeClr val="accent2"/>
                </a:solidFill>
              </a:rPr>
              <a:t>PRECIO OPCION COMPRA   &lt;   VALOR CONTABLE DEL BIEN</a:t>
            </a:r>
          </a:p>
          <a:p>
            <a:pPr>
              <a:spcBef>
                <a:spcPct val="30000"/>
              </a:spcBef>
            </a:pPr>
            <a:r>
              <a:rPr lang="es-ES_tradnl" sz="1200" b="1" dirty="0">
                <a:solidFill>
                  <a:schemeClr val="accent2"/>
                </a:solidFill>
              </a:rPr>
              <a:t>		               </a:t>
            </a:r>
            <a:r>
              <a:rPr lang="es-ES_tradnl" sz="1200" b="1" dirty="0">
                <a:solidFill>
                  <a:srgbClr val="FF33CC"/>
                </a:solidFill>
              </a:rPr>
              <a:t>(según amortización máxima)</a:t>
            </a:r>
          </a:p>
        </p:txBody>
      </p:sp>
      <p:sp>
        <p:nvSpPr>
          <p:cNvPr id="78885" name="Rectangle 37"/>
          <p:cNvSpPr>
            <a:spLocks noChangeArrowheads="1"/>
          </p:cNvSpPr>
          <p:nvPr/>
        </p:nvSpPr>
        <p:spPr bwMode="auto">
          <a:xfrm>
            <a:off x="3733800" y="3581400"/>
            <a:ext cx="5305557" cy="647700"/>
          </a:xfrm>
          <a:prstGeom prst="rect">
            <a:avLst/>
          </a:prstGeom>
          <a:noFill/>
          <a:ln w="9525">
            <a:solidFill>
              <a:srgbClr val="009900"/>
            </a:solidFill>
            <a:miter lim="800000"/>
            <a:headEnd/>
            <a:tailEnd/>
          </a:ln>
          <a:effectLst/>
        </p:spPr>
        <p:txBody>
          <a:bodyPr wrap="none" anchor="ctr"/>
          <a:lstStyle/>
          <a:p>
            <a:endParaRPr lang="es-ES_tradnl" sz="1600"/>
          </a:p>
        </p:txBody>
      </p:sp>
      <p:sp>
        <p:nvSpPr>
          <p:cNvPr id="78886" name="Rectangle 38"/>
          <p:cNvSpPr>
            <a:spLocks noChangeArrowheads="1"/>
          </p:cNvSpPr>
          <p:nvPr/>
        </p:nvSpPr>
        <p:spPr bwMode="auto">
          <a:xfrm>
            <a:off x="3124200" y="3657600"/>
            <a:ext cx="370294" cy="246221"/>
          </a:xfrm>
          <a:prstGeom prst="rect">
            <a:avLst/>
          </a:prstGeom>
          <a:noFill/>
          <a:ln w="9525">
            <a:noFill/>
            <a:miter lim="800000"/>
            <a:headEnd/>
            <a:tailEnd/>
          </a:ln>
        </p:spPr>
        <p:txBody>
          <a:bodyPr wrap="none" lIns="0" tIns="0" rIns="0" bIns="0">
            <a:spAutoFit/>
          </a:bodyPr>
          <a:lstStyle/>
          <a:p>
            <a:r>
              <a:rPr lang="es-ES_tradnl" sz="1600" b="1" dirty="0">
                <a:solidFill>
                  <a:schemeClr val="accent2"/>
                </a:solidFill>
                <a:sym typeface="Symbol" pitchFamily="18" charset="2"/>
              </a:rPr>
              <a:t>Si :</a:t>
            </a:r>
            <a:endParaRPr lang="es-ES_tradnl" sz="1600" dirty="0">
              <a:solidFill>
                <a:schemeClr val="accent2"/>
              </a:solidFill>
            </a:endParaRPr>
          </a:p>
        </p:txBody>
      </p:sp>
      <p:sp>
        <p:nvSpPr>
          <p:cNvPr id="78890" name="Rectangle 42"/>
          <p:cNvSpPr>
            <a:spLocks noChangeArrowheads="1"/>
          </p:cNvSpPr>
          <p:nvPr/>
        </p:nvSpPr>
        <p:spPr bwMode="auto">
          <a:xfrm>
            <a:off x="2743200" y="3500439"/>
            <a:ext cx="352557" cy="246221"/>
          </a:xfrm>
          <a:prstGeom prst="rect">
            <a:avLst/>
          </a:prstGeom>
          <a:noFill/>
          <a:ln w="9525">
            <a:noFill/>
            <a:miter lim="800000"/>
            <a:headEnd/>
            <a:tailEnd/>
          </a:ln>
        </p:spPr>
        <p:txBody>
          <a:bodyPr lIns="0" tIns="0" rIns="0" bIns="0">
            <a:spAutoFit/>
          </a:bodyPr>
          <a:lstStyle/>
          <a:p>
            <a:r>
              <a:rPr lang="es-ES_tradnl" sz="1600" dirty="0">
                <a:solidFill>
                  <a:srgbClr val="000000"/>
                </a:solidFill>
                <a:sym typeface="Symbol" pitchFamily="18" charset="2"/>
              </a:rPr>
              <a:t></a:t>
            </a:r>
            <a:endParaRPr lang="es-ES_tradnl" sz="1600" dirty="0"/>
          </a:p>
        </p:txBody>
      </p:sp>
      <p:grpSp>
        <p:nvGrpSpPr>
          <p:cNvPr id="2" name="Group 100"/>
          <p:cNvGrpSpPr>
            <a:grpSpLocks/>
          </p:cNvGrpSpPr>
          <p:nvPr/>
        </p:nvGrpSpPr>
        <p:grpSpPr bwMode="auto">
          <a:xfrm>
            <a:off x="1078311" y="3130553"/>
            <a:ext cx="660399" cy="1427164"/>
            <a:chOff x="627" y="1973"/>
            <a:chExt cx="384" cy="899"/>
          </a:xfrm>
        </p:grpSpPr>
        <p:sp>
          <p:nvSpPr>
            <p:cNvPr id="78893" name="Rectangle 45"/>
            <p:cNvSpPr>
              <a:spLocks noChangeArrowheads="1"/>
            </p:cNvSpPr>
            <p:nvPr/>
          </p:nvSpPr>
          <p:spPr bwMode="auto">
            <a:xfrm>
              <a:off x="627" y="1973"/>
              <a:ext cx="0" cy="155"/>
            </a:xfrm>
            <a:prstGeom prst="rect">
              <a:avLst/>
            </a:prstGeom>
            <a:noFill/>
            <a:ln w="9525">
              <a:noFill/>
              <a:miter lim="800000"/>
              <a:headEnd/>
              <a:tailEnd/>
            </a:ln>
          </p:spPr>
          <p:txBody>
            <a:bodyPr wrap="none" lIns="0" tIns="0" rIns="0" bIns="0">
              <a:spAutoFit/>
            </a:bodyPr>
            <a:lstStyle/>
            <a:p>
              <a:endParaRPr lang="es-ES_tradnl" sz="1600"/>
            </a:p>
          </p:txBody>
        </p:sp>
        <p:sp>
          <p:nvSpPr>
            <p:cNvPr id="78895" name="Rectangle 47"/>
            <p:cNvSpPr>
              <a:spLocks noChangeArrowheads="1"/>
            </p:cNvSpPr>
            <p:nvPr/>
          </p:nvSpPr>
          <p:spPr bwMode="auto">
            <a:xfrm>
              <a:off x="627" y="2189"/>
              <a:ext cx="0" cy="155"/>
            </a:xfrm>
            <a:prstGeom prst="rect">
              <a:avLst/>
            </a:prstGeom>
            <a:noFill/>
            <a:ln w="9525">
              <a:noFill/>
              <a:miter lim="800000"/>
              <a:headEnd/>
              <a:tailEnd/>
            </a:ln>
          </p:spPr>
          <p:txBody>
            <a:bodyPr wrap="none" lIns="0" tIns="0" rIns="0" bIns="0">
              <a:spAutoFit/>
            </a:bodyPr>
            <a:lstStyle/>
            <a:p>
              <a:endParaRPr lang="es-ES_tradnl" sz="1600">
                <a:solidFill>
                  <a:srgbClr val="000000"/>
                </a:solidFill>
              </a:endParaRPr>
            </a:p>
          </p:txBody>
        </p:sp>
        <p:sp>
          <p:nvSpPr>
            <p:cNvPr id="78899" name="Rectangle 51"/>
            <p:cNvSpPr>
              <a:spLocks noChangeArrowheads="1"/>
            </p:cNvSpPr>
            <p:nvPr/>
          </p:nvSpPr>
          <p:spPr bwMode="auto">
            <a:xfrm>
              <a:off x="627" y="2381"/>
              <a:ext cx="0" cy="155"/>
            </a:xfrm>
            <a:prstGeom prst="rect">
              <a:avLst/>
            </a:prstGeom>
            <a:noFill/>
            <a:ln w="9525">
              <a:noFill/>
              <a:miter lim="800000"/>
              <a:headEnd/>
              <a:tailEnd/>
            </a:ln>
          </p:spPr>
          <p:txBody>
            <a:bodyPr wrap="none" lIns="0" tIns="0" rIns="0" bIns="0">
              <a:spAutoFit/>
            </a:bodyPr>
            <a:lstStyle/>
            <a:p>
              <a:endParaRPr lang="es-ES_tradnl" sz="1600">
                <a:solidFill>
                  <a:srgbClr val="000000"/>
                </a:solidFill>
              </a:endParaRPr>
            </a:p>
          </p:txBody>
        </p:sp>
        <p:sp>
          <p:nvSpPr>
            <p:cNvPr id="78902" name="Rectangle 54"/>
            <p:cNvSpPr>
              <a:spLocks noChangeArrowheads="1"/>
            </p:cNvSpPr>
            <p:nvPr/>
          </p:nvSpPr>
          <p:spPr bwMode="auto">
            <a:xfrm>
              <a:off x="1011" y="2717"/>
              <a:ext cx="0" cy="155"/>
            </a:xfrm>
            <a:prstGeom prst="rect">
              <a:avLst/>
            </a:prstGeom>
            <a:noFill/>
            <a:ln w="9525">
              <a:noFill/>
              <a:miter lim="800000"/>
              <a:headEnd/>
              <a:tailEnd/>
            </a:ln>
          </p:spPr>
          <p:txBody>
            <a:bodyPr wrap="none" lIns="0" tIns="0" rIns="0" bIns="0">
              <a:spAutoFit/>
            </a:bodyPr>
            <a:lstStyle/>
            <a:p>
              <a:endParaRPr lang="es-ES_tradnl" sz="1600">
                <a:solidFill>
                  <a:srgbClr val="000000"/>
                </a:solidFill>
              </a:endParaRPr>
            </a:p>
          </p:txBody>
        </p:sp>
      </p:grpSp>
      <p:sp>
        <p:nvSpPr>
          <p:cNvPr id="78909" name="Rectangle 61"/>
          <p:cNvSpPr>
            <a:spLocks noChangeArrowheads="1"/>
          </p:cNvSpPr>
          <p:nvPr/>
        </p:nvSpPr>
        <p:spPr bwMode="auto">
          <a:xfrm>
            <a:off x="1864254" y="5588000"/>
            <a:ext cx="13758" cy="1588"/>
          </a:xfrm>
          <a:prstGeom prst="rect">
            <a:avLst/>
          </a:prstGeom>
          <a:solidFill>
            <a:srgbClr val="FFFFFF"/>
          </a:solidFill>
          <a:ln w="9525">
            <a:noFill/>
            <a:miter lim="800000"/>
            <a:headEnd/>
            <a:tailEnd/>
          </a:ln>
        </p:spPr>
        <p:txBody>
          <a:bodyPr/>
          <a:lstStyle/>
          <a:p>
            <a:endParaRPr lang="es-ES_tradnl" sz="1600"/>
          </a:p>
        </p:txBody>
      </p:sp>
      <p:sp>
        <p:nvSpPr>
          <p:cNvPr id="78913" name="Rectangle 65"/>
          <p:cNvSpPr>
            <a:spLocks noChangeArrowheads="1"/>
          </p:cNvSpPr>
          <p:nvPr/>
        </p:nvSpPr>
        <p:spPr bwMode="auto">
          <a:xfrm>
            <a:off x="8303154" y="5588000"/>
            <a:ext cx="13758" cy="1588"/>
          </a:xfrm>
          <a:prstGeom prst="rect">
            <a:avLst/>
          </a:prstGeom>
          <a:solidFill>
            <a:srgbClr val="FFFFFF"/>
          </a:solidFill>
          <a:ln w="9525">
            <a:noFill/>
            <a:miter lim="800000"/>
            <a:headEnd/>
            <a:tailEnd/>
          </a:ln>
        </p:spPr>
        <p:txBody>
          <a:bodyPr/>
          <a:lstStyle/>
          <a:p>
            <a:endParaRPr lang="es-ES_tradnl" sz="1600"/>
          </a:p>
        </p:txBody>
      </p:sp>
      <p:grpSp>
        <p:nvGrpSpPr>
          <p:cNvPr id="3" name="Group 99"/>
          <p:cNvGrpSpPr>
            <a:grpSpLocks/>
          </p:cNvGrpSpPr>
          <p:nvPr/>
        </p:nvGrpSpPr>
        <p:grpSpPr bwMode="auto">
          <a:xfrm>
            <a:off x="990600" y="5159384"/>
            <a:ext cx="2641600" cy="603251"/>
            <a:chOff x="576" y="3264"/>
            <a:chExt cx="1536" cy="380"/>
          </a:xfrm>
        </p:grpSpPr>
        <p:sp>
          <p:nvSpPr>
            <p:cNvPr id="78916" name="Rectangle 68"/>
            <p:cNvSpPr>
              <a:spLocks noChangeArrowheads="1"/>
            </p:cNvSpPr>
            <p:nvPr/>
          </p:nvSpPr>
          <p:spPr bwMode="auto">
            <a:xfrm>
              <a:off x="576" y="3264"/>
              <a:ext cx="82" cy="155"/>
            </a:xfrm>
            <a:prstGeom prst="rect">
              <a:avLst/>
            </a:prstGeom>
            <a:noFill/>
            <a:ln w="9525">
              <a:noFill/>
              <a:miter lim="800000"/>
              <a:headEnd/>
              <a:tailEnd/>
            </a:ln>
          </p:spPr>
          <p:txBody>
            <a:bodyPr wrap="none" lIns="0" tIns="0" rIns="0" bIns="0">
              <a:spAutoFit/>
            </a:bodyPr>
            <a:lstStyle/>
            <a:p>
              <a:r>
                <a:rPr lang="es-ES_tradnl" sz="1600" b="1" i="1">
                  <a:solidFill>
                    <a:srgbClr val="993300"/>
                  </a:solidFill>
                </a:rPr>
                <a:t>  </a:t>
              </a:r>
              <a:endParaRPr lang="es-ES_tradnl" sz="1600"/>
            </a:p>
          </p:txBody>
        </p:sp>
        <p:sp>
          <p:nvSpPr>
            <p:cNvPr id="78917" name="Rectangle 69"/>
            <p:cNvSpPr>
              <a:spLocks noChangeArrowheads="1"/>
            </p:cNvSpPr>
            <p:nvPr/>
          </p:nvSpPr>
          <p:spPr bwMode="auto">
            <a:xfrm>
              <a:off x="1776" y="3312"/>
              <a:ext cx="0" cy="155"/>
            </a:xfrm>
            <a:prstGeom prst="rect">
              <a:avLst/>
            </a:prstGeom>
            <a:noFill/>
            <a:ln w="9525">
              <a:noFill/>
              <a:miter lim="800000"/>
              <a:headEnd/>
              <a:tailEnd/>
            </a:ln>
          </p:spPr>
          <p:txBody>
            <a:bodyPr wrap="none" lIns="0" tIns="0" rIns="0" bIns="0">
              <a:spAutoFit/>
            </a:bodyPr>
            <a:lstStyle/>
            <a:p>
              <a:endParaRPr lang="es-ES_tradnl" sz="1600"/>
            </a:p>
          </p:txBody>
        </p:sp>
        <p:sp>
          <p:nvSpPr>
            <p:cNvPr id="78918" name="Rectangle 70"/>
            <p:cNvSpPr>
              <a:spLocks noChangeArrowheads="1"/>
            </p:cNvSpPr>
            <p:nvPr/>
          </p:nvSpPr>
          <p:spPr bwMode="auto">
            <a:xfrm>
              <a:off x="1808" y="3432"/>
              <a:ext cx="0" cy="155"/>
            </a:xfrm>
            <a:prstGeom prst="rect">
              <a:avLst/>
            </a:prstGeom>
            <a:noFill/>
            <a:ln w="9525">
              <a:noFill/>
              <a:miter lim="800000"/>
              <a:headEnd/>
              <a:tailEnd/>
            </a:ln>
          </p:spPr>
          <p:txBody>
            <a:bodyPr wrap="none" lIns="0" tIns="0" rIns="0" bIns="0">
              <a:spAutoFit/>
            </a:bodyPr>
            <a:lstStyle/>
            <a:p>
              <a:endParaRPr lang="es-ES_tradnl" sz="1600"/>
            </a:p>
          </p:txBody>
        </p:sp>
        <p:sp>
          <p:nvSpPr>
            <p:cNvPr id="78919" name="Rectangle 71"/>
            <p:cNvSpPr>
              <a:spLocks noChangeArrowheads="1"/>
            </p:cNvSpPr>
            <p:nvPr/>
          </p:nvSpPr>
          <p:spPr bwMode="auto">
            <a:xfrm>
              <a:off x="2112" y="3489"/>
              <a:ext cx="0" cy="155"/>
            </a:xfrm>
            <a:prstGeom prst="rect">
              <a:avLst/>
            </a:prstGeom>
            <a:noFill/>
            <a:ln w="9525">
              <a:noFill/>
              <a:miter lim="800000"/>
              <a:headEnd/>
              <a:tailEnd/>
            </a:ln>
          </p:spPr>
          <p:txBody>
            <a:bodyPr wrap="none" lIns="0" tIns="0" rIns="0" bIns="0">
              <a:spAutoFit/>
            </a:bodyPr>
            <a:lstStyle/>
            <a:p>
              <a:endParaRPr lang="es-ES_tradnl" sz="1600"/>
            </a:p>
          </p:txBody>
        </p:sp>
      </p:grpSp>
      <p:sp>
        <p:nvSpPr>
          <p:cNvPr id="78925" name="Rectangle 77"/>
          <p:cNvSpPr>
            <a:spLocks noChangeArrowheads="1"/>
          </p:cNvSpPr>
          <p:nvPr/>
        </p:nvSpPr>
        <p:spPr bwMode="auto">
          <a:xfrm>
            <a:off x="1864254" y="7086600"/>
            <a:ext cx="13758" cy="1588"/>
          </a:xfrm>
          <a:prstGeom prst="rect">
            <a:avLst/>
          </a:prstGeom>
          <a:solidFill>
            <a:srgbClr val="FFFFFF"/>
          </a:solidFill>
          <a:ln w="9525">
            <a:noFill/>
            <a:miter lim="800000"/>
            <a:headEnd/>
            <a:tailEnd/>
          </a:ln>
        </p:spPr>
        <p:txBody>
          <a:bodyPr/>
          <a:lstStyle/>
          <a:p>
            <a:endParaRPr lang="es-ES_tradnl" sz="1600"/>
          </a:p>
        </p:txBody>
      </p:sp>
      <p:sp>
        <p:nvSpPr>
          <p:cNvPr id="78929" name="Rectangle 81"/>
          <p:cNvSpPr>
            <a:spLocks noChangeArrowheads="1"/>
          </p:cNvSpPr>
          <p:nvPr/>
        </p:nvSpPr>
        <p:spPr bwMode="auto">
          <a:xfrm>
            <a:off x="8303154" y="7086600"/>
            <a:ext cx="13758" cy="1588"/>
          </a:xfrm>
          <a:prstGeom prst="rect">
            <a:avLst/>
          </a:prstGeom>
          <a:solidFill>
            <a:srgbClr val="FFFFFF"/>
          </a:solidFill>
          <a:ln w="9525">
            <a:noFill/>
            <a:miter lim="800000"/>
            <a:headEnd/>
            <a:tailEnd/>
          </a:ln>
        </p:spPr>
        <p:txBody>
          <a:bodyPr/>
          <a:lstStyle/>
          <a:p>
            <a:endParaRPr lang="es-ES_tradnl" sz="1600"/>
          </a:p>
        </p:txBody>
      </p:sp>
      <p:grpSp>
        <p:nvGrpSpPr>
          <p:cNvPr id="4" name="Group 101"/>
          <p:cNvGrpSpPr>
            <a:grpSpLocks/>
          </p:cNvGrpSpPr>
          <p:nvPr/>
        </p:nvGrpSpPr>
        <p:grpSpPr bwMode="auto">
          <a:xfrm>
            <a:off x="975123" y="115889"/>
            <a:ext cx="8346148" cy="504825"/>
            <a:chOff x="288" y="48"/>
            <a:chExt cx="2584" cy="240"/>
          </a:xfrm>
        </p:grpSpPr>
        <p:sp>
          <p:nvSpPr>
            <p:cNvPr id="78950" name="AutoShape 102"/>
            <p:cNvSpPr>
              <a:spLocks noChangeArrowheads="1"/>
            </p:cNvSpPr>
            <p:nvPr/>
          </p:nvSpPr>
          <p:spPr bwMode="auto">
            <a:xfrm>
              <a:off x="288" y="48"/>
              <a:ext cx="2584" cy="24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600"/>
            </a:p>
          </p:txBody>
        </p:sp>
        <p:sp>
          <p:nvSpPr>
            <p:cNvPr id="78951" name="Rectangle 103"/>
            <p:cNvSpPr>
              <a:spLocks noChangeArrowheads="1"/>
            </p:cNvSpPr>
            <p:nvPr/>
          </p:nvSpPr>
          <p:spPr bwMode="auto">
            <a:xfrm>
              <a:off x="339" y="101"/>
              <a:ext cx="2503" cy="117"/>
            </a:xfrm>
            <a:prstGeom prst="rect">
              <a:avLst/>
            </a:prstGeom>
            <a:noFill/>
            <a:ln w="9525">
              <a:noFill/>
              <a:miter lim="800000"/>
              <a:headEnd/>
              <a:tailEnd/>
            </a:ln>
          </p:spPr>
          <p:txBody>
            <a:bodyPr lIns="0" tIns="0" rIns="0" bIns="0">
              <a:spAutoFit/>
            </a:bodyPr>
            <a:lstStyle/>
            <a:p>
              <a:pPr algn="ctr"/>
              <a:r>
                <a:rPr lang="es-ES_tradnl" sz="1600" b="1" dirty="0">
                  <a:solidFill>
                    <a:srgbClr val="0000FF"/>
                  </a:solidFill>
                </a:rPr>
                <a:t>I</a:t>
              </a:r>
              <a:r>
                <a:rPr lang="es-ES_tradnl" sz="1600" b="1" dirty="0">
                  <a:solidFill>
                    <a:srgbClr val="0000FF"/>
                  </a:solidFill>
                  <a:sym typeface="Wingdings" pitchFamily="2" charset="2"/>
                </a:rPr>
                <a:t>I)</a:t>
              </a:r>
              <a:r>
                <a:rPr lang="es-ES_tradnl" sz="1600" dirty="0">
                  <a:solidFill>
                    <a:srgbClr val="0000FF"/>
                  </a:solidFill>
                </a:rPr>
                <a:t> </a:t>
              </a:r>
              <a:r>
                <a:rPr lang="es-ES_tradnl" sz="1600" b="1" dirty="0">
                  <a:solidFill>
                    <a:srgbClr val="0000FF"/>
                  </a:solidFill>
                </a:rPr>
                <a:t>ARRENDAMIENTO FINACIERO O LEASING (5) </a:t>
              </a:r>
              <a:r>
                <a:rPr lang="es-ES_tradnl" sz="1600" b="1" dirty="0">
                  <a:solidFill>
                    <a:srgbClr val="FF3300"/>
                  </a:solidFill>
                </a:rPr>
                <a:t>ART </a:t>
              </a:r>
              <a:r>
                <a:rPr lang="es-ES_tradnl" sz="1600" b="1" dirty="0" smtClean="0">
                  <a:solidFill>
                    <a:srgbClr val="FF3300"/>
                  </a:solidFill>
                </a:rPr>
                <a:t>10.3 </a:t>
              </a:r>
              <a:r>
                <a:rPr lang="es-ES_tradnl" sz="1600" b="1" dirty="0">
                  <a:solidFill>
                    <a:srgbClr val="FF3300"/>
                  </a:solidFill>
                </a:rPr>
                <a:t>L</a:t>
              </a:r>
            </a:p>
          </p:txBody>
        </p:sp>
      </p:grpSp>
      <p:sp>
        <p:nvSpPr>
          <p:cNvPr id="78952" name="Rectangle 104"/>
          <p:cNvSpPr>
            <a:spLocks noChangeArrowheads="1"/>
          </p:cNvSpPr>
          <p:nvPr/>
        </p:nvSpPr>
        <p:spPr bwMode="auto">
          <a:xfrm>
            <a:off x="584729" y="5661026"/>
            <a:ext cx="1295547" cy="338554"/>
          </a:xfrm>
          <a:prstGeom prst="rect">
            <a:avLst/>
          </a:prstGeom>
          <a:noFill/>
          <a:ln w="9525">
            <a:noFill/>
            <a:miter lim="800000"/>
            <a:headEnd/>
            <a:tailEnd/>
          </a:ln>
          <a:effectLst/>
        </p:spPr>
        <p:txBody>
          <a:bodyPr wrap="none">
            <a:spAutoFit/>
          </a:bodyPr>
          <a:lstStyle/>
          <a:p>
            <a:pPr>
              <a:buFont typeface="Wingdings" pitchFamily="2" charset="2"/>
              <a:buChar char="Ø"/>
            </a:pPr>
            <a:r>
              <a:rPr lang="es-ES_tradnl" sz="1600" b="1" u="sng">
                <a:solidFill>
                  <a:srgbClr val="009900"/>
                </a:solidFill>
              </a:rPr>
              <a:t>AJUSTE:</a:t>
            </a:r>
          </a:p>
        </p:txBody>
      </p:sp>
      <p:sp>
        <p:nvSpPr>
          <p:cNvPr id="78953" name="Rectangle 105"/>
          <p:cNvSpPr>
            <a:spLocks noChangeArrowheads="1"/>
          </p:cNvSpPr>
          <p:nvPr/>
        </p:nvSpPr>
        <p:spPr bwMode="auto">
          <a:xfrm>
            <a:off x="1828800" y="5681246"/>
            <a:ext cx="7595349" cy="338554"/>
          </a:xfrm>
          <a:prstGeom prst="rect">
            <a:avLst/>
          </a:prstGeom>
          <a:noFill/>
          <a:ln w="9525">
            <a:noFill/>
            <a:miter lim="800000"/>
            <a:headEnd/>
            <a:tailEnd/>
          </a:ln>
          <a:effectLst/>
        </p:spPr>
        <p:txBody>
          <a:bodyPr wrap="none">
            <a:spAutoFit/>
          </a:bodyPr>
          <a:lstStyle/>
          <a:p>
            <a:r>
              <a:rPr lang="es-ES_tradnl" sz="1600" b="1" dirty="0">
                <a:solidFill>
                  <a:srgbClr val="FF0000"/>
                </a:solidFill>
              </a:rPr>
              <a:t>COINCIDE CONTABILIDAD CON FISCALIDAD (</a:t>
            </a:r>
            <a:r>
              <a:rPr lang="es-ES_tradnl" sz="1600" b="1" u="sng" dirty="0">
                <a:solidFill>
                  <a:srgbClr val="FF0000"/>
                </a:solidFill>
              </a:rPr>
              <a:t>NO</a:t>
            </a:r>
            <a:r>
              <a:rPr lang="es-ES_tradnl" sz="1600" b="1" dirty="0">
                <a:solidFill>
                  <a:srgbClr val="FF0000"/>
                </a:solidFill>
              </a:rPr>
              <a:t> HAY AJUSTES)</a:t>
            </a:r>
          </a:p>
        </p:txBody>
      </p:sp>
      <p:sp>
        <p:nvSpPr>
          <p:cNvPr id="78954" name="Rectangle 106"/>
          <p:cNvSpPr>
            <a:spLocks noChangeArrowheads="1"/>
          </p:cNvSpPr>
          <p:nvPr/>
        </p:nvSpPr>
        <p:spPr bwMode="auto">
          <a:xfrm>
            <a:off x="350837" y="715963"/>
            <a:ext cx="3163045" cy="338554"/>
          </a:xfrm>
          <a:prstGeom prst="rect">
            <a:avLst/>
          </a:prstGeom>
          <a:noFill/>
          <a:ln w="9525">
            <a:noFill/>
            <a:miter lim="800000"/>
            <a:headEnd/>
            <a:tailEnd/>
          </a:ln>
          <a:effectLst/>
        </p:spPr>
        <p:txBody>
          <a:bodyPr wrap="none">
            <a:spAutoFit/>
          </a:bodyPr>
          <a:lstStyle/>
          <a:p>
            <a:pPr>
              <a:buClr>
                <a:srgbClr val="009900"/>
              </a:buClr>
              <a:buFont typeface="Wingdings" pitchFamily="2" charset="2"/>
              <a:buChar char="Ø"/>
            </a:pPr>
            <a:r>
              <a:rPr lang="es-ES_tradnl" sz="1600" b="1" u="sng">
                <a:solidFill>
                  <a:srgbClr val="009900"/>
                </a:solidFill>
              </a:rPr>
              <a:t>TRATAMIENTO  FISCAL:</a:t>
            </a:r>
            <a:r>
              <a:rPr lang="es-ES_tradnl" sz="1600"/>
              <a:t> </a:t>
            </a:r>
          </a:p>
        </p:txBody>
      </p:sp>
      <p:sp>
        <p:nvSpPr>
          <p:cNvPr id="78955" name="Rectangle 107"/>
          <p:cNvSpPr>
            <a:spLocks noChangeArrowheads="1"/>
          </p:cNvSpPr>
          <p:nvPr/>
        </p:nvSpPr>
        <p:spPr bwMode="auto">
          <a:xfrm>
            <a:off x="4562608" y="765175"/>
            <a:ext cx="3036409" cy="338554"/>
          </a:xfrm>
          <a:prstGeom prst="rect">
            <a:avLst/>
          </a:prstGeom>
          <a:noFill/>
          <a:ln w="9525">
            <a:noFill/>
            <a:miter lim="800000"/>
            <a:headEnd/>
            <a:tailEnd/>
          </a:ln>
          <a:effectLst/>
        </p:spPr>
        <p:txBody>
          <a:bodyPr wrap="none">
            <a:spAutoFit/>
          </a:bodyPr>
          <a:lstStyle/>
          <a:p>
            <a:r>
              <a:rPr lang="es-ES_tradnl" sz="1600" b="1" dirty="0">
                <a:solidFill>
                  <a:srgbClr val="FF33CC"/>
                </a:solidFill>
              </a:rPr>
              <a:t>(</a:t>
            </a:r>
            <a:r>
              <a:rPr lang="es-ES_tradnl" sz="1600" b="1" dirty="0" smtClean="0">
                <a:solidFill>
                  <a:srgbClr val="FF33CC"/>
                </a:solidFill>
              </a:rPr>
              <a:t>Arts. 10.3, 120 y 131 L</a:t>
            </a:r>
            <a:r>
              <a:rPr lang="es-ES_tradnl" sz="1600" b="1" dirty="0">
                <a:solidFill>
                  <a:srgbClr val="FF33CC"/>
                </a:solidFill>
              </a:rPr>
              <a:t>)</a:t>
            </a:r>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0" name="3 Marcador de número de diapositiva"/>
          <p:cNvSpPr>
            <a:spLocks noGrp="1"/>
          </p:cNvSpPr>
          <p:nvPr>
            <p:ph type="sldNum" sz="quarter" idx="12"/>
          </p:nvPr>
        </p:nvSpPr>
        <p:spPr>
          <a:xfrm>
            <a:off x="7594600" y="6381750"/>
            <a:ext cx="2311400" cy="476250"/>
          </a:xfrm>
        </p:spPr>
        <p:txBody>
          <a:bodyPr/>
          <a:lstStyle/>
          <a:p>
            <a:fld id="{7DB74317-4A1E-40AA-AEE0-7E7AD4DE6254}" type="slidenum">
              <a:rPr lang="es-ES_tradnl">
                <a:solidFill>
                  <a:srgbClr val="000000"/>
                </a:solidFill>
                <a:effectLst/>
              </a:rPr>
              <a:pPr/>
              <a:t>162</a:t>
            </a:fld>
            <a:endParaRPr lang="es-ES_tradnl" dirty="0">
              <a:solidFill>
                <a:srgbClr val="000000"/>
              </a:solidFill>
              <a:effectLst/>
            </a:endParaRPr>
          </a:p>
        </p:txBody>
      </p:sp>
      <p:sp>
        <p:nvSpPr>
          <p:cNvPr id="118791" name="Rectangle 7"/>
          <p:cNvSpPr>
            <a:spLocks noChangeArrowheads="1"/>
          </p:cNvSpPr>
          <p:nvPr/>
        </p:nvSpPr>
        <p:spPr bwMode="auto">
          <a:xfrm>
            <a:off x="3006197" y="2493963"/>
            <a:ext cx="317395" cy="184666"/>
          </a:xfrm>
          <a:prstGeom prst="rect">
            <a:avLst/>
          </a:prstGeom>
          <a:noFill/>
          <a:ln w="9525">
            <a:noFill/>
            <a:miter lim="800000"/>
            <a:headEnd/>
            <a:tailEnd/>
          </a:ln>
        </p:spPr>
        <p:txBody>
          <a:bodyPr wrap="none" lIns="0" tIns="0" rIns="0" bIns="0">
            <a:spAutoFit/>
          </a:bodyPr>
          <a:lstStyle/>
          <a:p>
            <a:r>
              <a:rPr lang="es-ES_tradnl" sz="1200">
                <a:solidFill>
                  <a:srgbClr val="000000"/>
                </a:solidFill>
              </a:rPr>
              <a:t>      </a:t>
            </a:r>
            <a:endParaRPr lang="es-ES_tradnl" sz="1200" b="1">
              <a:solidFill>
                <a:srgbClr val="FF3300"/>
              </a:solidFill>
            </a:endParaRPr>
          </a:p>
        </p:txBody>
      </p:sp>
      <p:sp>
        <p:nvSpPr>
          <p:cNvPr id="118792" name="Rectangle 8"/>
          <p:cNvSpPr>
            <a:spLocks noChangeArrowheads="1"/>
          </p:cNvSpPr>
          <p:nvPr/>
        </p:nvSpPr>
        <p:spPr bwMode="auto">
          <a:xfrm>
            <a:off x="76200" y="1524000"/>
            <a:ext cx="9520235" cy="477054"/>
          </a:xfrm>
          <a:prstGeom prst="rect">
            <a:avLst/>
          </a:prstGeom>
          <a:noFill/>
          <a:ln w="9525">
            <a:noFill/>
            <a:miter lim="800000"/>
            <a:headEnd/>
            <a:tailEnd/>
          </a:ln>
        </p:spPr>
        <p:txBody>
          <a:bodyPr wrap="none" lIns="0" tIns="0" rIns="0" bIns="0">
            <a:spAutoFit/>
          </a:bodyPr>
          <a:lstStyle/>
          <a:p>
            <a:pPr>
              <a:buFont typeface="Wingdings" pitchFamily="2" charset="2"/>
              <a:buNone/>
            </a:pPr>
            <a:r>
              <a:rPr lang="es-ES_tradnl" sz="1500" b="1" dirty="0">
                <a:solidFill>
                  <a:srgbClr val="0000FF"/>
                </a:solidFill>
              </a:rPr>
              <a:t>Se Trata de una venta de un Activo y posterior adquisición en Arrendamiento Financiero</a:t>
            </a:r>
          </a:p>
          <a:p>
            <a:pPr>
              <a:buFont typeface="Wingdings" pitchFamily="2" charset="2"/>
              <a:buNone/>
            </a:pPr>
            <a:r>
              <a:rPr lang="es-ES_tradnl" sz="1600" b="1" dirty="0">
                <a:solidFill>
                  <a:srgbClr val="000000"/>
                </a:solidFill>
              </a:rPr>
              <a:t>                                                                                </a:t>
            </a:r>
            <a:endParaRPr lang="es-ES_tradnl" sz="1600" b="1" u="sng" dirty="0">
              <a:solidFill>
                <a:srgbClr val="FF3399"/>
              </a:solidFill>
            </a:endParaRPr>
          </a:p>
        </p:txBody>
      </p:sp>
      <p:sp>
        <p:nvSpPr>
          <p:cNvPr id="118793" name="Rectangle 9"/>
          <p:cNvSpPr>
            <a:spLocks noChangeArrowheads="1"/>
          </p:cNvSpPr>
          <p:nvPr/>
        </p:nvSpPr>
        <p:spPr bwMode="auto">
          <a:xfrm>
            <a:off x="741231" y="3860801"/>
            <a:ext cx="2162451" cy="338554"/>
          </a:xfrm>
          <a:prstGeom prst="rect">
            <a:avLst/>
          </a:prstGeom>
          <a:noFill/>
          <a:ln w="9525">
            <a:noFill/>
            <a:miter lim="800000"/>
            <a:headEnd/>
            <a:tailEnd/>
          </a:ln>
        </p:spPr>
        <p:txBody>
          <a:bodyPr wrap="none" lIns="0" tIns="0" rIns="0" bIns="0">
            <a:spAutoFit/>
          </a:bodyPr>
          <a:lstStyle/>
          <a:p>
            <a:endParaRPr lang="es-ES_tradnl" sz="1000" b="1">
              <a:solidFill>
                <a:srgbClr val="FF3300"/>
              </a:solidFill>
              <a:sym typeface="Monotype Sorts" charset="2"/>
            </a:endParaRPr>
          </a:p>
          <a:p>
            <a:r>
              <a:rPr lang="es-ES_tradnl" sz="1000" b="1">
                <a:solidFill>
                  <a:srgbClr val="FF3300"/>
                </a:solidFill>
                <a:sym typeface="Monotype Sorts" charset="2"/>
              </a:rPr>
              <a:t></a:t>
            </a:r>
            <a:r>
              <a:rPr lang="es-ES_tradnl" sz="1200">
                <a:solidFill>
                  <a:srgbClr val="000000"/>
                </a:solidFill>
                <a:sym typeface="Monotype Sorts" charset="2"/>
              </a:rPr>
              <a:t>   </a:t>
            </a:r>
            <a:r>
              <a:rPr lang="es-ES_tradnl" sz="1200" b="1" i="1">
                <a:solidFill>
                  <a:srgbClr val="D60093"/>
                </a:solidFill>
              </a:rPr>
              <a:t>Al inicio del contrato :</a:t>
            </a:r>
          </a:p>
        </p:txBody>
      </p:sp>
      <p:sp>
        <p:nvSpPr>
          <p:cNvPr id="118794" name="Rectangle 10"/>
          <p:cNvSpPr>
            <a:spLocks noChangeArrowheads="1"/>
          </p:cNvSpPr>
          <p:nvPr/>
        </p:nvSpPr>
        <p:spPr bwMode="auto">
          <a:xfrm>
            <a:off x="6144816" y="3789363"/>
            <a:ext cx="205184" cy="18466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118795" name="Line 11"/>
          <p:cNvSpPr>
            <a:spLocks noChangeShapeType="1"/>
          </p:cNvSpPr>
          <p:nvPr/>
        </p:nvSpPr>
        <p:spPr bwMode="auto">
          <a:xfrm>
            <a:off x="2789502" y="3889375"/>
            <a:ext cx="3274483"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796" name="Rectangle 12"/>
          <p:cNvSpPr>
            <a:spLocks noChangeArrowheads="1"/>
          </p:cNvSpPr>
          <p:nvPr/>
        </p:nvSpPr>
        <p:spPr bwMode="auto">
          <a:xfrm>
            <a:off x="3938323" y="4005263"/>
            <a:ext cx="668453" cy="184666"/>
          </a:xfrm>
          <a:prstGeom prst="rect">
            <a:avLst/>
          </a:prstGeom>
          <a:noFill/>
          <a:ln w="9525">
            <a:noFill/>
            <a:miter lim="800000"/>
            <a:headEnd/>
            <a:tailEnd/>
          </a:ln>
        </p:spPr>
        <p:txBody>
          <a:bodyPr wrap="none" lIns="0" tIns="0" rIns="0" bIns="0">
            <a:spAutoFit/>
          </a:bodyPr>
          <a:lstStyle/>
          <a:p>
            <a:r>
              <a:rPr lang="es-ES_tradnl" sz="1200" b="1">
                <a:solidFill>
                  <a:srgbClr val="3366FF"/>
                </a:solidFill>
              </a:rPr>
              <a:t>Bancos </a:t>
            </a:r>
          </a:p>
        </p:txBody>
      </p:sp>
      <p:sp>
        <p:nvSpPr>
          <p:cNvPr id="118797" name="Rectangle 13"/>
          <p:cNvSpPr>
            <a:spLocks noChangeArrowheads="1"/>
          </p:cNvSpPr>
          <p:nvPr/>
        </p:nvSpPr>
        <p:spPr bwMode="auto">
          <a:xfrm>
            <a:off x="5867400" y="4005263"/>
            <a:ext cx="102592" cy="184666"/>
          </a:xfrm>
          <a:prstGeom prst="rect">
            <a:avLst/>
          </a:prstGeom>
          <a:noFill/>
          <a:ln w="9525">
            <a:noFill/>
            <a:miter lim="800000"/>
            <a:headEnd/>
            <a:tailEnd/>
          </a:ln>
        </p:spPr>
        <p:txBody>
          <a:bodyPr wrap="none" lIns="0" tIns="0" rIns="0" bIns="0">
            <a:spAutoFit/>
          </a:bodyPr>
          <a:lstStyle/>
          <a:p>
            <a:r>
              <a:rPr lang="es-ES_tradnl" sz="1200">
                <a:solidFill>
                  <a:srgbClr val="000000"/>
                </a:solidFill>
              </a:rPr>
              <a:t>a</a:t>
            </a:r>
            <a:endParaRPr lang="es-ES_tradnl" sz="1200"/>
          </a:p>
        </p:txBody>
      </p:sp>
      <p:sp>
        <p:nvSpPr>
          <p:cNvPr id="118798" name="Rectangle 14"/>
          <p:cNvSpPr>
            <a:spLocks noChangeArrowheads="1"/>
          </p:cNvSpPr>
          <p:nvPr/>
        </p:nvSpPr>
        <p:spPr bwMode="auto">
          <a:xfrm>
            <a:off x="6172200" y="4005263"/>
            <a:ext cx="3621184"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rPr>
              <a:t>Acreedores por Arrendamiento Financiero </a:t>
            </a:r>
            <a:r>
              <a:rPr lang="es-ES_tradnl" sz="1100" b="1" i="1" dirty="0">
                <a:solidFill>
                  <a:srgbClr val="A50021"/>
                </a:solidFill>
              </a:rPr>
              <a:t>(1)</a:t>
            </a:r>
          </a:p>
        </p:txBody>
      </p:sp>
      <p:sp>
        <p:nvSpPr>
          <p:cNvPr id="118799" name="Rectangle 15"/>
          <p:cNvSpPr>
            <a:spLocks noChangeArrowheads="1"/>
          </p:cNvSpPr>
          <p:nvPr/>
        </p:nvSpPr>
        <p:spPr bwMode="auto">
          <a:xfrm>
            <a:off x="7239000" y="4221163"/>
            <a:ext cx="2260234" cy="323165"/>
          </a:xfrm>
          <a:prstGeom prst="rect">
            <a:avLst/>
          </a:prstGeom>
          <a:noFill/>
          <a:ln w="9525">
            <a:noFill/>
            <a:miter lim="800000"/>
            <a:headEnd/>
            <a:tailEnd/>
          </a:ln>
        </p:spPr>
        <p:txBody>
          <a:bodyPr wrap="none" lIns="0" tIns="0" rIns="0" bIns="0">
            <a:spAutoFit/>
          </a:bodyPr>
          <a:lstStyle/>
          <a:p>
            <a:r>
              <a:rPr lang="es-ES_tradnl" sz="1100" dirty="0">
                <a:solidFill>
                  <a:srgbClr val="000000"/>
                </a:solidFill>
              </a:rPr>
              <a:t>(*Valor Actual de los Pagos)</a:t>
            </a:r>
            <a:endParaRPr lang="es-ES_tradnl" sz="1100" dirty="0"/>
          </a:p>
          <a:p>
            <a:endParaRPr lang="es-ES_tradnl" sz="1000" dirty="0">
              <a:solidFill>
                <a:srgbClr val="000000"/>
              </a:solidFill>
            </a:endParaRPr>
          </a:p>
        </p:txBody>
      </p:sp>
      <p:sp>
        <p:nvSpPr>
          <p:cNvPr id="118800" name="Rectangle 16"/>
          <p:cNvSpPr>
            <a:spLocks noChangeArrowheads="1"/>
          </p:cNvSpPr>
          <p:nvPr/>
        </p:nvSpPr>
        <p:spPr bwMode="auto">
          <a:xfrm>
            <a:off x="1209014" y="4076701"/>
            <a:ext cx="65" cy="184666"/>
          </a:xfrm>
          <a:prstGeom prst="rect">
            <a:avLst/>
          </a:prstGeom>
          <a:noFill/>
          <a:ln w="9525">
            <a:noFill/>
            <a:miter lim="800000"/>
            <a:headEnd/>
            <a:tailEnd/>
          </a:ln>
        </p:spPr>
        <p:txBody>
          <a:bodyPr wrap="none" lIns="0" tIns="0" rIns="0" bIns="0">
            <a:spAutoFit/>
          </a:bodyPr>
          <a:lstStyle/>
          <a:p>
            <a:endParaRPr lang="es-ES_tradnl" sz="1200"/>
          </a:p>
        </p:txBody>
      </p:sp>
      <p:sp>
        <p:nvSpPr>
          <p:cNvPr id="118801" name="Line 17"/>
          <p:cNvSpPr>
            <a:spLocks noChangeShapeType="1"/>
          </p:cNvSpPr>
          <p:nvPr/>
        </p:nvSpPr>
        <p:spPr bwMode="auto">
          <a:xfrm>
            <a:off x="6421702" y="3887788"/>
            <a:ext cx="2105025"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02" name="Rectangle 18"/>
          <p:cNvSpPr>
            <a:spLocks noChangeArrowheads="1"/>
          </p:cNvSpPr>
          <p:nvPr/>
        </p:nvSpPr>
        <p:spPr bwMode="auto">
          <a:xfrm>
            <a:off x="6144816" y="4519613"/>
            <a:ext cx="205184" cy="18466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118803" name="Line 19"/>
          <p:cNvSpPr>
            <a:spLocks noChangeShapeType="1"/>
          </p:cNvSpPr>
          <p:nvPr/>
        </p:nvSpPr>
        <p:spPr bwMode="auto">
          <a:xfrm>
            <a:off x="2789502" y="4621213"/>
            <a:ext cx="3274483"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04" name="Line 20"/>
          <p:cNvSpPr>
            <a:spLocks noChangeShapeType="1"/>
          </p:cNvSpPr>
          <p:nvPr/>
        </p:nvSpPr>
        <p:spPr bwMode="auto">
          <a:xfrm>
            <a:off x="6382147" y="4619625"/>
            <a:ext cx="2105025"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05" name="Rectangle 21"/>
          <p:cNvSpPr>
            <a:spLocks noChangeArrowheads="1"/>
          </p:cNvSpPr>
          <p:nvPr/>
        </p:nvSpPr>
        <p:spPr bwMode="auto">
          <a:xfrm>
            <a:off x="457200" y="5589588"/>
            <a:ext cx="2237792" cy="184666"/>
          </a:xfrm>
          <a:prstGeom prst="rect">
            <a:avLst/>
          </a:prstGeom>
          <a:noFill/>
          <a:ln w="9525">
            <a:noFill/>
            <a:miter lim="800000"/>
            <a:headEnd/>
            <a:tailEnd/>
          </a:ln>
        </p:spPr>
        <p:txBody>
          <a:bodyPr wrap="none" lIns="0" tIns="0" rIns="0" bIns="0">
            <a:spAutoFit/>
          </a:bodyPr>
          <a:lstStyle/>
          <a:p>
            <a:r>
              <a:rPr lang="es-ES_tradnl" sz="1000" b="1" dirty="0">
                <a:solidFill>
                  <a:srgbClr val="FF3300"/>
                </a:solidFill>
                <a:sym typeface="Monotype Sorts" charset="2"/>
              </a:rPr>
              <a:t></a:t>
            </a:r>
            <a:r>
              <a:rPr lang="es-ES_tradnl" sz="1200" dirty="0">
                <a:solidFill>
                  <a:srgbClr val="000000"/>
                </a:solidFill>
                <a:sym typeface="Monotype Sorts" charset="2"/>
              </a:rPr>
              <a:t>   </a:t>
            </a:r>
            <a:r>
              <a:rPr lang="es-ES_tradnl" sz="1200" b="1" i="1" dirty="0">
                <a:solidFill>
                  <a:srgbClr val="D60093"/>
                </a:solidFill>
              </a:rPr>
              <a:t>Por el pago de cuotas :</a:t>
            </a:r>
          </a:p>
        </p:txBody>
      </p:sp>
      <p:sp>
        <p:nvSpPr>
          <p:cNvPr id="118806" name="Rectangle 22"/>
          <p:cNvSpPr>
            <a:spLocks noChangeArrowheads="1"/>
          </p:cNvSpPr>
          <p:nvPr/>
        </p:nvSpPr>
        <p:spPr bwMode="auto">
          <a:xfrm>
            <a:off x="762000" y="6368534"/>
            <a:ext cx="2053447" cy="184666"/>
          </a:xfrm>
          <a:prstGeom prst="rect">
            <a:avLst/>
          </a:prstGeom>
          <a:noFill/>
          <a:ln w="9525">
            <a:noFill/>
            <a:miter lim="800000"/>
            <a:headEnd/>
            <a:tailEnd/>
          </a:ln>
        </p:spPr>
        <p:txBody>
          <a:bodyPr wrap="none" lIns="0" tIns="0" rIns="0" bIns="0">
            <a:spAutoFit/>
          </a:bodyPr>
          <a:lstStyle/>
          <a:p>
            <a:r>
              <a:rPr lang="es-ES_tradnl" sz="1000" b="1" dirty="0">
                <a:solidFill>
                  <a:srgbClr val="FF3300"/>
                </a:solidFill>
                <a:sym typeface="Monotype Sorts" charset="2"/>
              </a:rPr>
              <a:t></a:t>
            </a:r>
            <a:r>
              <a:rPr lang="es-ES_tradnl" sz="1200" dirty="0">
                <a:solidFill>
                  <a:srgbClr val="000000"/>
                </a:solidFill>
                <a:sym typeface="Monotype Sorts" charset="2"/>
              </a:rPr>
              <a:t>   </a:t>
            </a:r>
            <a:r>
              <a:rPr lang="es-ES_tradnl" sz="1200" b="1" i="1" dirty="0">
                <a:solidFill>
                  <a:srgbClr val="D60093"/>
                </a:solidFill>
              </a:rPr>
              <a:t>Por la amortización :</a:t>
            </a:r>
          </a:p>
        </p:txBody>
      </p:sp>
      <p:sp>
        <p:nvSpPr>
          <p:cNvPr id="118807" name="Rectangle 23"/>
          <p:cNvSpPr>
            <a:spLocks noChangeArrowheads="1"/>
          </p:cNvSpPr>
          <p:nvPr/>
        </p:nvSpPr>
        <p:spPr bwMode="auto">
          <a:xfrm>
            <a:off x="6143096" y="4968876"/>
            <a:ext cx="205184" cy="18466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118808" name="Rectangle 24"/>
          <p:cNvSpPr>
            <a:spLocks noChangeArrowheads="1"/>
          </p:cNvSpPr>
          <p:nvPr/>
        </p:nvSpPr>
        <p:spPr bwMode="auto">
          <a:xfrm>
            <a:off x="2819400" y="5516564"/>
            <a:ext cx="3371116" cy="369332"/>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 </a:t>
            </a:r>
            <a:r>
              <a:rPr lang="es-ES_tradnl" sz="1100" dirty="0">
                <a:solidFill>
                  <a:srgbClr val="000000"/>
                </a:solidFill>
              </a:rPr>
              <a:t>Acreedores por Arrendamiento Financiero</a:t>
            </a:r>
          </a:p>
          <a:p>
            <a:r>
              <a:rPr lang="es-ES_tradnl" sz="1200" dirty="0">
                <a:solidFill>
                  <a:srgbClr val="000000"/>
                </a:solidFill>
              </a:rPr>
              <a:t>       </a:t>
            </a:r>
            <a:r>
              <a:rPr lang="es-ES_tradnl" sz="1200" b="1" dirty="0">
                <a:solidFill>
                  <a:srgbClr val="A50021"/>
                </a:solidFill>
              </a:rPr>
              <a:t>[parte de </a:t>
            </a:r>
            <a:r>
              <a:rPr lang="es-ES_tradnl" sz="1200" b="1" i="1" dirty="0">
                <a:solidFill>
                  <a:srgbClr val="A50021"/>
                </a:solidFill>
              </a:rPr>
              <a:t>(1)</a:t>
            </a:r>
            <a:r>
              <a:rPr lang="es-ES_tradnl" sz="1200" dirty="0">
                <a:solidFill>
                  <a:srgbClr val="A50021"/>
                </a:solidFill>
              </a:rPr>
              <a:t> + </a:t>
            </a:r>
            <a:r>
              <a:rPr lang="es-ES_tradnl" sz="1200" b="1" i="1" dirty="0">
                <a:solidFill>
                  <a:srgbClr val="A50021"/>
                </a:solidFill>
              </a:rPr>
              <a:t>(2)</a:t>
            </a:r>
            <a:r>
              <a:rPr lang="es-ES_tradnl" sz="1200" dirty="0">
                <a:solidFill>
                  <a:srgbClr val="A50021"/>
                </a:solidFill>
              </a:rPr>
              <a:t>]</a:t>
            </a:r>
            <a:r>
              <a:rPr lang="es-ES_tradnl" sz="1200" dirty="0">
                <a:solidFill>
                  <a:srgbClr val="000000"/>
                </a:solidFill>
              </a:rPr>
              <a:t> </a:t>
            </a:r>
          </a:p>
        </p:txBody>
      </p:sp>
      <p:sp>
        <p:nvSpPr>
          <p:cNvPr id="118809" name="Rectangle 25"/>
          <p:cNvSpPr>
            <a:spLocks noChangeArrowheads="1"/>
          </p:cNvSpPr>
          <p:nvPr/>
        </p:nvSpPr>
        <p:spPr bwMode="auto">
          <a:xfrm>
            <a:off x="6019800" y="5175251"/>
            <a:ext cx="102592" cy="18466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a</a:t>
            </a:r>
            <a:endParaRPr lang="es-ES_tradnl" sz="1200" dirty="0"/>
          </a:p>
        </p:txBody>
      </p:sp>
      <p:sp>
        <p:nvSpPr>
          <p:cNvPr id="118810" name="Rectangle 26"/>
          <p:cNvSpPr>
            <a:spLocks noChangeArrowheads="1"/>
          </p:cNvSpPr>
          <p:nvPr/>
        </p:nvSpPr>
        <p:spPr bwMode="auto">
          <a:xfrm>
            <a:off x="6553200" y="5589588"/>
            <a:ext cx="815929" cy="18466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Tesorería</a:t>
            </a:r>
            <a:endParaRPr lang="es-ES_tradnl" sz="1200" dirty="0"/>
          </a:p>
        </p:txBody>
      </p:sp>
      <p:sp>
        <p:nvSpPr>
          <p:cNvPr id="118811" name="Line 27"/>
          <p:cNvSpPr>
            <a:spLocks noChangeShapeType="1"/>
          </p:cNvSpPr>
          <p:nvPr/>
        </p:nvSpPr>
        <p:spPr bwMode="auto">
          <a:xfrm>
            <a:off x="3630481" y="5068888"/>
            <a:ext cx="2393950"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12" name="Line 28"/>
          <p:cNvSpPr>
            <a:spLocks noChangeShapeType="1"/>
          </p:cNvSpPr>
          <p:nvPr/>
        </p:nvSpPr>
        <p:spPr bwMode="auto">
          <a:xfrm>
            <a:off x="6437181" y="5068888"/>
            <a:ext cx="2393950"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13" name="Rectangle 29"/>
          <p:cNvSpPr>
            <a:spLocks noChangeArrowheads="1"/>
          </p:cNvSpPr>
          <p:nvPr/>
        </p:nvSpPr>
        <p:spPr bwMode="auto">
          <a:xfrm>
            <a:off x="6143096" y="5380038"/>
            <a:ext cx="205184" cy="184666"/>
          </a:xfrm>
          <a:prstGeom prst="rect">
            <a:avLst/>
          </a:prstGeom>
          <a:noFill/>
          <a:ln w="9525">
            <a:noFill/>
            <a:miter lim="800000"/>
            <a:headEnd/>
            <a:tailEnd/>
          </a:ln>
        </p:spPr>
        <p:txBody>
          <a:bodyPr wrap="none" lIns="0" tIns="0" rIns="0" bIns="0">
            <a:spAutoFit/>
          </a:bodyPr>
          <a:lstStyle/>
          <a:p>
            <a:r>
              <a:rPr lang="es-ES_tradnl" sz="1200" dirty="0" err="1">
                <a:solidFill>
                  <a:srgbClr val="009900"/>
                </a:solidFill>
              </a:rPr>
              <a:t>xx</a:t>
            </a:r>
            <a:endParaRPr lang="es-ES_tradnl" sz="1200" dirty="0">
              <a:solidFill>
                <a:srgbClr val="009900"/>
              </a:solidFill>
            </a:endParaRPr>
          </a:p>
        </p:txBody>
      </p:sp>
      <p:sp>
        <p:nvSpPr>
          <p:cNvPr id="118814" name="Line 30"/>
          <p:cNvSpPr>
            <a:spLocks noChangeShapeType="1"/>
          </p:cNvSpPr>
          <p:nvPr/>
        </p:nvSpPr>
        <p:spPr bwMode="auto">
          <a:xfrm>
            <a:off x="3630481" y="5478463"/>
            <a:ext cx="2393950"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15" name="Line 31"/>
          <p:cNvSpPr>
            <a:spLocks noChangeShapeType="1"/>
          </p:cNvSpPr>
          <p:nvPr/>
        </p:nvSpPr>
        <p:spPr bwMode="auto">
          <a:xfrm>
            <a:off x="6437181" y="5478463"/>
            <a:ext cx="2393950"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16" name="Rectangle 32"/>
          <p:cNvSpPr>
            <a:spLocks noChangeArrowheads="1"/>
          </p:cNvSpPr>
          <p:nvPr/>
        </p:nvSpPr>
        <p:spPr bwMode="auto">
          <a:xfrm>
            <a:off x="533400" y="5157788"/>
            <a:ext cx="5408532" cy="184666"/>
          </a:xfrm>
          <a:prstGeom prst="rect">
            <a:avLst/>
          </a:prstGeom>
          <a:noFill/>
          <a:ln w="9525">
            <a:noFill/>
            <a:miter lim="800000"/>
            <a:headEnd/>
            <a:tailEnd/>
          </a:ln>
        </p:spPr>
        <p:txBody>
          <a:bodyPr wrap="none" lIns="0" tIns="0" rIns="0" bIns="0">
            <a:spAutoFit/>
          </a:bodyPr>
          <a:lstStyle/>
          <a:p>
            <a:r>
              <a:rPr lang="es-ES_tradnl" sz="1000" b="1" dirty="0">
                <a:solidFill>
                  <a:srgbClr val="FF3300"/>
                </a:solidFill>
                <a:sym typeface="Monotype Sorts" charset="2"/>
              </a:rPr>
              <a:t> </a:t>
            </a:r>
            <a:r>
              <a:rPr lang="es-ES_tradnl" sz="1200" b="1" i="1" dirty="0">
                <a:solidFill>
                  <a:srgbClr val="D60093"/>
                </a:solidFill>
              </a:rPr>
              <a:t>Devengo de Intereses:                 </a:t>
            </a:r>
            <a:r>
              <a:rPr lang="es-ES_tradnl" sz="1200" b="1" dirty="0">
                <a:solidFill>
                  <a:srgbClr val="FF3300"/>
                </a:solidFill>
              </a:rPr>
              <a:t>Intereses de Deudas   </a:t>
            </a:r>
            <a:r>
              <a:rPr lang="es-ES_tradnl" sz="1100" b="1" dirty="0">
                <a:solidFill>
                  <a:srgbClr val="FF3300"/>
                </a:solidFill>
              </a:rPr>
              <a:t>(662)</a:t>
            </a:r>
          </a:p>
        </p:txBody>
      </p:sp>
      <p:sp>
        <p:nvSpPr>
          <p:cNvPr id="118817" name="Rectangle 33"/>
          <p:cNvSpPr>
            <a:spLocks noChangeArrowheads="1"/>
          </p:cNvSpPr>
          <p:nvPr/>
        </p:nvSpPr>
        <p:spPr bwMode="auto">
          <a:xfrm>
            <a:off x="6248400" y="5562600"/>
            <a:ext cx="102592" cy="18466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a</a:t>
            </a:r>
            <a:endParaRPr lang="es-ES_tradnl" sz="1200" dirty="0"/>
          </a:p>
        </p:txBody>
      </p:sp>
      <p:sp>
        <p:nvSpPr>
          <p:cNvPr id="118818" name="Rectangle 34"/>
          <p:cNvSpPr>
            <a:spLocks noChangeArrowheads="1"/>
          </p:cNvSpPr>
          <p:nvPr/>
        </p:nvSpPr>
        <p:spPr bwMode="auto">
          <a:xfrm>
            <a:off x="6248400" y="5181600"/>
            <a:ext cx="3621184"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rPr>
              <a:t>Acreedores por Arrendamiento Financiero </a:t>
            </a:r>
            <a:r>
              <a:rPr lang="es-ES_tradnl" sz="1100" b="1" i="1" dirty="0">
                <a:solidFill>
                  <a:srgbClr val="A50021"/>
                </a:solidFill>
              </a:rPr>
              <a:t>(2)</a:t>
            </a:r>
          </a:p>
        </p:txBody>
      </p:sp>
      <p:grpSp>
        <p:nvGrpSpPr>
          <p:cNvPr id="2" name="Group 35"/>
          <p:cNvGrpSpPr>
            <a:grpSpLocks/>
          </p:cNvGrpSpPr>
          <p:nvPr/>
        </p:nvGrpSpPr>
        <p:grpSpPr bwMode="auto">
          <a:xfrm>
            <a:off x="3630481" y="5803916"/>
            <a:ext cx="5200650" cy="184151"/>
            <a:chOff x="1881" y="3527"/>
            <a:chExt cx="3024" cy="116"/>
          </a:xfrm>
        </p:grpSpPr>
        <p:sp>
          <p:nvSpPr>
            <p:cNvPr id="118820" name="Rectangle 36"/>
            <p:cNvSpPr>
              <a:spLocks noChangeArrowheads="1"/>
            </p:cNvSpPr>
            <p:nvPr/>
          </p:nvSpPr>
          <p:spPr bwMode="auto">
            <a:xfrm>
              <a:off x="3342" y="3527"/>
              <a:ext cx="119" cy="11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118821" name="Line 37"/>
            <p:cNvSpPr>
              <a:spLocks noChangeShapeType="1"/>
            </p:cNvSpPr>
            <p:nvPr/>
          </p:nvSpPr>
          <p:spPr bwMode="auto">
            <a:xfrm>
              <a:off x="1881" y="3591"/>
              <a:ext cx="1392"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22" name="Line 38"/>
            <p:cNvSpPr>
              <a:spLocks noChangeShapeType="1"/>
            </p:cNvSpPr>
            <p:nvPr/>
          </p:nvSpPr>
          <p:spPr bwMode="auto">
            <a:xfrm>
              <a:off x="3513" y="3591"/>
              <a:ext cx="1392" cy="0"/>
            </a:xfrm>
            <a:prstGeom prst="line">
              <a:avLst/>
            </a:prstGeom>
            <a:noFill/>
            <a:ln w="9525">
              <a:solidFill>
                <a:srgbClr val="009900"/>
              </a:solidFill>
              <a:prstDash val="dash"/>
              <a:round/>
              <a:headEnd/>
              <a:tailEnd/>
            </a:ln>
            <a:effectLst/>
          </p:spPr>
          <p:txBody>
            <a:bodyPr wrap="none" anchor="ctr"/>
            <a:lstStyle/>
            <a:p>
              <a:endParaRPr lang="es-ES_tradnl"/>
            </a:p>
          </p:txBody>
        </p:sp>
      </p:grpSp>
      <p:sp>
        <p:nvSpPr>
          <p:cNvPr id="118823" name="Rectangle 39"/>
          <p:cNvSpPr>
            <a:spLocks noChangeArrowheads="1"/>
          </p:cNvSpPr>
          <p:nvPr/>
        </p:nvSpPr>
        <p:spPr bwMode="auto">
          <a:xfrm>
            <a:off x="6151695" y="6218238"/>
            <a:ext cx="205184" cy="18466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118824" name="Line 40"/>
          <p:cNvSpPr>
            <a:spLocks noChangeShapeType="1"/>
          </p:cNvSpPr>
          <p:nvPr/>
        </p:nvSpPr>
        <p:spPr bwMode="auto">
          <a:xfrm>
            <a:off x="3283083" y="6316663"/>
            <a:ext cx="2744788"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25" name="Line 41"/>
          <p:cNvSpPr>
            <a:spLocks noChangeShapeType="1"/>
          </p:cNvSpPr>
          <p:nvPr/>
        </p:nvSpPr>
        <p:spPr bwMode="auto">
          <a:xfrm>
            <a:off x="6445779" y="6316663"/>
            <a:ext cx="2822179"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26" name="Rectangle 42"/>
          <p:cNvSpPr>
            <a:spLocks noChangeArrowheads="1"/>
          </p:cNvSpPr>
          <p:nvPr/>
        </p:nvSpPr>
        <p:spPr bwMode="auto">
          <a:xfrm>
            <a:off x="3406908" y="6434138"/>
            <a:ext cx="2494273" cy="184666"/>
          </a:xfrm>
          <a:prstGeom prst="rect">
            <a:avLst/>
          </a:prstGeom>
          <a:noFill/>
          <a:ln w="9525">
            <a:noFill/>
            <a:miter lim="800000"/>
            <a:headEnd/>
            <a:tailEnd/>
          </a:ln>
        </p:spPr>
        <p:txBody>
          <a:bodyPr wrap="none" lIns="0" tIns="0" rIns="0" bIns="0">
            <a:spAutoFit/>
          </a:bodyPr>
          <a:lstStyle/>
          <a:p>
            <a:r>
              <a:rPr lang="es-ES_tradnl" sz="1200" b="1">
                <a:solidFill>
                  <a:srgbClr val="FF3300"/>
                </a:solidFill>
              </a:rPr>
              <a:t>Amort. del Inm. M. ó I.   </a:t>
            </a:r>
            <a:r>
              <a:rPr lang="es-ES_tradnl" sz="1100" b="1">
                <a:solidFill>
                  <a:srgbClr val="FF3300"/>
                </a:solidFill>
              </a:rPr>
              <a:t>(68)</a:t>
            </a:r>
          </a:p>
        </p:txBody>
      </p:sp>
      <p:sp>
        <p:nvSpPr>
          <p:cNvPr id="118827" name="Rectangle 43"/>
          <p:cNvSpPr>
            <a:spLocks noChangeArrowheads="1"/>
          </p:cNvSpPr>
          <p:nvPr/>
        </p:nvSpPr>
        <p:spPr bwMode="auto">
          <a:xfrm>
            <a:off x="6189532" y="6434138"/>
            <a:ext cx="102592" cy="184666"/>
          </a:xfrm>
          <a:prstGeom prst="rect">
            <a:avLst/>
          </a:prstGeom>
          <a:noFill/>
          <a:ln w="9525">
            <a:noFill/>
            <a:miter lim="800000"/>
            <a:headEnd/>
            <a:tailEnd/>
          </a:ln>
        </p:spPr>
        <p:txBody>
          <a:bodyPr wrap="none" lIns="0" tIns="0" rIns="0" bIns="0">
            <a:spAutoFit/>
          </a:bodyPr>
          <a:lstStyle/>
          <a:p>
            <a:r>
              <a:rPr lang="es-ES_tradnl" sz="1200">
                <a:solidFill>
                  <a:srgbClr val="000000"/>
                </a:solidFill>
              </a:rPr>
              <a:t>a</a:t>
            </a:r>
            <a:endParaRPr lang="es-ES_tradnl" sz="1200"/>
          </a:p>
        </p:txBody>
      </p:sp>
      <p:sp>
        <p:nvSpPr>
          <p:cNvPr id="118828" name="Rectangle 44"/>
          <p:cNvSpPr>
            <a:spLocks noChangeArrowheads="1"/>
          </p:cNvSpPr>
          <p:nvPr/>
        </p:nvSpPr>
        <p:spPr bwMode="auto">
          <a:xfrm>
            <a:off x="6571325" y="6434138"/>
            <a:ext cx="2769989" cy="184666"/>
          </a:xfrm>
          <a:prstGeom prst="rect">
            <a:avLst/>
          </a:prstGeom>
          <a:noFill/>
          <a:ln w="9525">
            <a:noFill/>
            <a:miter lim="800000"/>
            <a:headEnd/>
            <a:tailEnd/>
          </a:ln>
        </p:spPr>
        <p:txBody>
          <a:bodyPr wrap="none" lIns="0" tIns="0" rIns="0" bIns="0">
            <a:spAutoFit/>
          </a:bodyPr>
          <a:lstStyle/>
          <a:p>
            <a:r>
              <a:rPr lang="es-ES_tradnl" sz="1200">
                <a:solidFill>
                  <a:srgbClr val="000000"/>
                </a:solidFill>
              </a:rPr>
              <a:t>Amort. Acum. Inm. M. ó I.   </a:t>
            </a:r>
            <a:r>
              <a:rPr lang="es-ES_tradnl" sz="1100">
                <a:solidFill>
                  <a:srgbClr val="000000"/>
                </a:solidFill>
              </a:rPr>
              <a:t>(28)</a:t>
            </a:r>
          </a:p>
        </p:txBody>
      </p:sp>
      <p:grpSp>
        <p:nvGrpSpPr>
          <p:cNvPr id="3" name="Group 45"/>
          <p:cNvGrpSpPr>
            <a:grpSpLocks/>
          </p:cNvGrpSpPr>
          <p:nvPr/>
        </p:nvGrpSpPr>
        <p:grpSpPr bwMode="auto">
          <a:xfrm>
            <a:off x="3283083" y="6638943"/>
            <a:ext cx="5984875" cy="184151"/>
            <a:chOff x="1679" y="4055"/>
            <a:chExt cx="3480" cy="116"/>
          </a:xfrm>
        </p:grpSpPr>
        <p:sp>
          <p:nvSpPr>
            <p:cNvPr id="118830" name="Rectangle 46"/>
            <p:cNvSpPr>
              <a:spLocks noChangeArrowheads="1"/>
            </p:cNvSpPr>
            <p:nvPr/>
          </p:nvSpPr>
          <p:spPr bwMode="auto">
            <a:xfrm>
              <a:off x="3347" y="4055"/>
              <a:ext cx="119" cy="116"/>
            </a:xfrm>
            <a:prstGeom prst="rect">
              <a:avLst/>
            </a:prstGeom>
            <a:noFill/>
            <a:ln w="9525">
              <a:noFill/>
              <a:miter lim="800000"/>
              <a:headEnd/>
              <a:tailEnd/>
            </a:ln>
          </p:spPr>
          <p:txBody>
            <a:bodyPr wrap="none" lIns="0" tIns="0" rIns="0" bIns="0">
              <a:spAutoFit/>
            </a:bodyPr>
            <a:lstStyle/>
            <a:p>
              <a:r>
                <a:rPr lang="es-ES_tradnl" sz="1200">
                  <a:solidFill>
                    <a:srgbClr val="009900"/>
                  </a:solidFill>
                </a:rPr>
                <a:t>xx</a:t>
              </a:r>
            </a:p>
          </p:txBody>
        </p:sp>
        <p:sp>
          <p:nvSpPr>
            <p:cNvPr id="118831" name="Line 47"/>
            <p:cNvSpPr>
              <a:spLocks noChangeShapeType="1"/>
            </p:cNvSpPr>
            <p:nvPr/>
          </p:nvSpPr>
          <p:spPr bwMode="auto">
            <a:xfrm>
              <a:off x="1679" y="4119"/>
              <a:ext cx="1596" cy="0"/>
            </a:xfrm>
            <a:prstGeom prst="line">
              <a:avLst/>
            </a:prstGeom>
            <a:noFill/>
            <a:ln w="9525">
              <a:solidFill>
                <a:srgbClr val="009900"/>
              </a:solidFill>
              <a:prstDash val="dash"/>
              <a:round/>
              <a:headEnd/>
              <a:tailEnd/>
            </a:ln>
            <a:effectLst/>
          </p:spPr>
          <p:txBody>
            <a:bodyPr wrap="none" anchor="ctr"/>
            <a:lstStyle/>
            <a:p>
              <a:endParaRPr lang="es-ES_tradnl"/>
            </a:p>
          </p:txBody>
        </p:sp>
        <p:sp>
          <p:nvSpPr>
            <p:cNvPr id="118832" name="Line 48"/>
            <p:cNvSpPr>
              <a:spLocks noChangeShapeType="1"/>
            </p:cNvSpPr>
            <p:nvPr/>
          </p:nvSpPr>
          <p:spPr bwMode="auto">
            <a:xfrm>
              <a:off x="3518" y="4119"/>
              <a:ext cx="1641" cy="0"/>
            </a:xfrm>
            <a:prstGeom prst="line">
              <a:avLst/>
            </a:prstGeom>
            <a:noFill/>
            <a:ln w="9525">
              <a:solidFill>
                <a:srgbClr val="009900"/>
              </a:solidFill>
              <a:prstDash val="dash"/>
              <a:round/>
              <a:headEnd/>
              <a:tailEnd/>
            </a:ln>
            <a:effectLst/>
          </p:spPr>
          <p:txBody>
            <a:bodyPr wrap="none" anchor="ctr"/>
            <a:lstStyle/>
            <a:p>
              <a:endParaRPr lang="es-ES_tradnl"/>
            </a:p>
          </p:txBody>
        </p:sp>
      </p:grpSp>
      <p:sp>
        <p:nvSpPr>
          <p:cNvPr id="118833" name="Rectangle 49"/>
          <p:cNvSpPr>
            <a:spLocks noChangeArrowheads="1"/>
          </p:cNvSpPr>
          <p:nvPr/>
        </p:nvSpPr>
        <p:spPr bwMode="auto">
          <a:xfrm>
            <a:off x="304800" y="1027114"/>
            <a:ext cx="4719562" cy="400110"/>
          </a:xfrm>
          <a:prstGeom prst="rect">
            <a:avLst/>
          </a:prstGeom>
          <a:noFill/>
          <a:ln w="9525">
            <a:noFill/>
            <a:miter lim="800000"/>
            <a:headEnd/>
            <a:tailEnd/>
          </a:ln>
          <a:effectLst/>
        </p:spPr>
        <p:txBody>
          <a:bodyPr wrap="none">
            <a:spAutoFit/>
          </a:bodyPr>
          <a:lstStyle/>
          <a:p>
            <a:pPr>
              <a:buFont typeface="Wingdings" pitchFamily="2" charset="2"/>
              <a:buChar char="Ø"/>
            </a:pPr>
            <a:r>
              <a:rPr lang="es-ES_tradnl" sz="1800" b="1" dirty="0">
                <a:solidFill>
                  <a:srgbClr val="009900"/>
                </a:solidFill>
              </a:rPr>
              <a:t> </a:t>
            </a:r>
            <a:r>
              <a:rPr lang="es-ES_tradnl" sz="2000" b="1" u="sng" dirty="0">
                <a:solidFill>
                  <a:srgbClr val="009900"/>
                </a:solidFill>
              </a:rPr>
              <a:t>TRATAMIENTO</a:t>
            </a:r>
            <a:r>
              <a:rPr lang="es-ES_tradnl" sz="2000" u="sng" dirty="0">
                <a:solidFill>
                  <a:srgbClr val="009900"/>
                </a:solidFill>
              </a:rPr>
              <a:t> </a:t>
            </a:r>
            <a:r>
              <a:rPr lang="es-ES_tradnl" sz="2000" b="1" u="sng" dirty="0">
                <a:solidFill>
                  <a:srgbClr val="009900"/>
                </a:solidFill>
              </a:rPr>
              <a:t>CONTABLE:</a:t>
            </a:r>
            <a:r>
              <a:rPr lang="es-ES_tradnl" sz="2000" dirty="0">
                <a:solidFill>
                  <a:srgbClr val="009900"/>
                </a:solidFill>
              </a:rPr>
              <a:t>     </a:t>
            </a:r>
          </a:p>
        </p:txBody>
      </p:sp>
      <p:sp>
        <p:nvSpPr>
          <p:cNvPr id="118834" name="Rectangle 50"/>
          <p:cNvSpPr>
            <a:spLocks noChangeArrowheads="1"/>
          </p:cNvSpPr>
          <p:nvPr/>
        </p:nvSpPr>
        <p:spPr bwMode="auto">
          <a:xfrm>
            <a:off x="116946" y="1989139"/>
            <a:ext cx="9789054" cy="1046440"/>
          </a:xfrm>
          <a:prstGeom prst="rect">
            <a:avLst/>
          </a:prstGeom>
          <a:noFill/>
          <a:ln w="9525">
            <a:noFill/>
            <a:miter lim="800000"/>
            <a:headEnd/>
            <a:tailEnd/>
          </a:ln>
          <a:effectLst/>
        </p:spPr>
        <p:txBody>
          <a:bodyPr>
            <a:spAutoFit/>
          </a:bodyPr>
          <a:lstStyle/>
          <a:p>
            <a:r>
              <a:rPr lang="es-ES_tradnl" sz="1600" dirty="0">
                <a:solidFill>
                  <a:srgbClr val="D60093"/>
                </a:solidFill>
                <a:sym typeface="Wingdings" pitchFamily="2" charset="2"/>
              </a:rPr>
              <a:t></a:t>
            </a:r>
            <a:r>
              <a:rPr lang="es-ES_tradnl" sz="1600" dirty="0">
                <a:solidFill>
                  <a:srgbClr val="000000"/>
                </a:solidFill>
              </a:rPr>
              <a:t>  </a:t>
            </a:r>
            <a:r>
              <a:rPr lang="es-ES_tradnl" sz="1400" dirty="0">
                <a:solidFill>
                  <a:schemeClr val="accent2"/>
                </a:solidFill>
              </a:rPr>
              <a:t>Se trata de la venta de un bien seguida de un  posterior  arrendamiento con opción de </a:t>
            </a:r>
            <a:r>
              <a:rPr lang="es-ES_tradnl" sz="1400" dirty="0" smtClean="0">
                <a:solidFill>
                  <a:schemeClr val="accent2"/>
                </a:solidFill>
              </a:rPr>
              <a:t>Compra      </a:t>
            </a:r>
            <a:r>
              <a:rPr lang="es-ES_tradnl" sz="1400" b="1" u="sng" dirty="0">
                <a:solidFill>
                  <a:schemeClr val="accent2"/>
                </a:solidFill>
              </a:rPr>
              <a:t>ES UN MÉTODO DE FINANCIACIÓN</a:t>
            </a:r>
          </a:p>
          <a:p>
            <a:endParaRPr lang="es-ES_tradnl" sz="1600" b="1" u="sng" dirty="0">
              <a:solidFill>
                <a:schemeClr val="accent2"/>
              </a:solidFill>
            </a:endParaRPr>
          </a:p>
          <a:p>
            <a:pPr>
              <a:buClr>
                <a:srgbClr val="FF33CC"/>
              </a:buClr>
              <a:buSzPct val="160000"/>
              <a:buFont typeface="Symbol" pitchFamily="18" charset="2"/>
              <a:buChar char="·"/>
            </a:pPr>
            <a:r>
              <a:rPr lang="es-ES_tradnl" sz="1600" b="1" dirty="0">
                <a:solidFill>
                  <a:schemeClr val="accent2"/>
                </a:solidFill>
              </a:rPr>
              <a:t>  No variará la calificación del activo. </a:t>
            </a:r>
            <a:r>
              <a:rPr lang="es-ES_tradnl" sz="1600" b="1" u="sng" dirty="0">
                <a:solidFill>
                  <a:srgbClr val="FF3300"/>
                </a:solidFill>
              </a:rPr>
              <a:t>No se reconocen Beneficios ni pérdidas</a:t>
            </a:r>
            <a:r>
              <a:rPr lang="es-ES_tradnl" sz="1600" b="1" dirty="0">
                <a:solidFill>
                  <a:srgbClr val="FF3300"/>
                </a:solidFill>
              </a:rPr>
              <a:t>. </a:t>
            </a:r>
          </a:p>
        </p:txBody>
      </p:sp>
      <p:grpSp>
        <p:nvGrpSpPr>
          <p:cNvPr id="4" name="Group 51"/>
          <p:cNvGrpSpPr>
            <a:grpSpLocks/>
          </p:cNvGrpSpPr>
          <p:nvPr/>
        </p:nvGrpSpPr>
        <p:grpSpPr bwMode="auto">
          <a:xfrm>
            <a:off x="153823" y="115889"/>
            <a:ext cx="9602039" cy="809625"/>
            <a:chOff x="277" y="48"/>
            <a:chExt cx="2607" cy="240"/>
          </a:xfrm>
        </p:grpSpPr>
        <p:sp>
          <p:nvSpPr>
            <p:cNvPr id="118836" name="AutoShape 52"/>
            <p:cNvSpPr>
              <a:spLocks noChangeArrowheads="1"/>
            </p:cNvSpPr>
            <p:nvPr/>
          </p:nvSpPr>
          <p:spPr bwMode="auto">
            <a:xfrm>
              <a:off x="288" y="48"/>
              <a:ext cx="2584" cy="240"/>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a:p>
          </p:txBody>
        </p:sp>
        <p:sp>
          <p:nvSpPr>
            <p:cNvPr id="118837" name="Rectangle 53"/>
            <p:cNvSpPr>
              <a:spLocks noChangeArrowheads="1"/>
            </p:cNvSpPr>
            <p:nvPr/>
          </p:nvSpPr>
          <p:spPr bwMode="auto">
            <a:xfrm>
              <a:off x="277" y="104"/>
              <a:ext cx="2607" cy="73"/>
            </a:xfrm>
            <a:prstGeom prst="rect">
              <a:avLst/>
            </a:prstGeom>
            <a:noFill/>
            <a:ln w="9525">
              <a:noFill/>
              <a:miter lim="800000"/>
              <a:headEnd/>
              <a:tailEnd/>
            </a:ln>
          </p:spPr>
          <p:txBody>
            <a:bodyPr wrap="square" lIns="0" tIns="0" rIns="0" bIns="0">
              <a:spAutoFit/>
            </a:bodyPr>
            <a:lstStyle/>
            <a:p>
              <a:pPr algn="ctr"/>
              <a:r>
                <a:rPr lang="es-ES_tradnl" sz="1600" b="1" dirty="0">
                  <a:solidFill>
                    <a:srgbClr val="3333CC"/>
                  </a:solidFill>
                </a:rPr>
                <a:t>II</a:t>
              </a:r>
              <a:r>
                <a:rPr lang="es-ES_tradnl" sz="1600" b="1" dirty="0">
                  <a:solidFill>
                    <a:srgbClr val="3333CC"/>
                  </a:solidFill>
                  <a:sym typeface="Wingdings" pitchFamily="2" charset="2"/>
                </a:rPr>
                <a:t>I)</a:t>
              </a:r>
              <a:r>
                <a:rPr lang="es-ES_tradnl" sz="1600" dirty="0">
                  <a:solidFill>
                    <a:srgbClr val="3333CC"/>
                  </a:solidFill>
                </a:rPr>
                <a:t> </a:t>
              </a:r>
              <a:r>
                <a:rPr lang="es-ES_tradnl" sz="1600" b="1" dirty="0">
                  <a:solidFill>
                    <a:srgbClr val="3333CC"/>
                  </a:solidFill>
                </a:rPr>
                <a:t>Venta con Arrendamiento Financiero posterior o </a:t>
              </a:r>
              <a:r>
                <a:rPr lang="es-ES_tradnl" sz="1600" b="1" dirty="0" err="1">
                  <a:solidFill>
                    <a:srgbClr val="3333CC"/>
                  </a:solidFill>
                </a:rPr>
                <a:t>Lease</a:t>
              </a:r>
              <a:r>
                <a:rPr lang="es-ES_tradnl" sz="1600" b="1" dirty="0">
                  <a:solidFill>
                    <a:srgbClr val="3333CC"/>
                  </a:solidFill>
                </a:rPr>
                <a:t>-back </a:t>
              </a:r>
              <a:r>
                <a:rPr lang="es-ES_tradnl" sz="1600" b="1" dirty="0" smtClean="0">
                  <a:solidFill>
                    <a:srgbClr val="0000FF"/>
                  </a:solidFill>
                </a:rPr>
                <a:t> </a:t>
              </a:r>
              <a:r>
                <a:rPr lang="es-ES_tradnl" sz="1600" b="1" dirty="0">
                  <a:solidFill>
                    <a:srgbClr val="FF33CC"/>
                  </a:solidFill>
                </a:rPr>
                <a:t>(Art. </a:t>
              </a:r>
              <a:r>
                <a:rPr lang="es-ES_tradnl" sz="1600" b="1" dirty="0" smtClean="0">
                  <a:solidFill>
                    <a:srgbClr val="FF33CC"/>
                  </a:solidFill>
                </a:rPr>
                <a:t>10.3 </a:t>
              </a:r>
              <a:r>
                <a:rPr lang="es-ES_tradnl" sz="1600" b="1" dirty="0">
                  <a:solidFill>
                    <a:srgbClr val="FF33CC"/>
                  </a:solidFill>
                </a:rPr>
                <a:t>L)</a:t>
              </a:r>
            </a:p>
          </p:txBody>
        </p:sp>
      </p:grpSp>
      <p:sp>
        <p:nvSpPr>
          <p:cNvPr id="118838" name="Rectangle 54"/>
          <p:cNvSpPr>
            <a:spLocks noChangeArrowheads="1"/>
          </p:cNvSpPr>
          <p:nvPr/>
        </p:nvSpPr>
        <p:spPr bwMode="auto">
          <a:xfrm>
            <a:off x="4724400" y="1066800"/>
            <a:ext cx="4911922" cy="338554"/>
          </a:xfrm>
          <a:prstGeom prst="rect">
            <a:avLst/>
          </a:prstGeom>
          <a:noFill/>
          <a:ln w="9525">
            <a:noFill/>
            <a:miter lim="800000"/>
            <a:headEnd/>
            <a:tailEnd/>
          </a:ln>
          <a:effectLst/>
        </p:spPr>
        <p:txBody>
          <a:bodyPr wrap="none">
            <a:spAutoFit/>
          </a:bodyPr>
          <a:lstStyle/>
          <a:p>
            <a:pPr>
              <a:buFont typeface="Wingdings" pitchFamily="2" charset="2"/>
              <a:buNone/>
            </a:pPr>
            <a:r>
              <a:rPr lang="es-ES_tradnl" sz="1600" b="1" dirty="0">
                <a:solidFill>
                  <a:srgbClr val="FF3399"/>
                </a:solidFill>
              </a:rPr>
              <a:t>(NRV 8.3 PGC y NRV 7.3 PGC DE PYMES)</a:t>
            </a:r>
            <a:r>
              <a:rPr lang="es-ES_tradnl" sz="1600" dirty="0"/>
              <a:t> </a:t>
            </a:r>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8" name="7 Marcador de número de diapositiva"/>
          <p:cNvSpPr>
            <a:spLocks noGrp="1"/>
          </p:cNvSpPr>
          <p:nvPr>
            <p:ph type="sldNum" sz="quarter" idx="12"/>
          </p:nvPr>
        </p:nvSpPr>
        <p:spPr>
          <a:xfrm>
            <a:off x="7842250" y="6428184"/>
            <a:ext cx="2063750" cy="457200"/>
          </a:xfrm>
        </p:spPr>
        <p:txBody>
          <a:bodyPr/>
          <a:lstStyle/>
          <a:p>
            <a:fld id="{340BFD81-A555-4D43-8BC0-2D590787B909}" type="slidenum">
              <a:rPr lang="es-ES_tradnl" smtClean="0">
                <a:solidFill>
                  <a:srgbClr val="000000"/>
                </a:solidFill>
                <a:effectLst/>
              </a:rPr>
              <a:pPr/>
              <a:t>163</a:t>
            </a:fld>
            <a:endParaRPr lang="es-ES_tradnl" dirty="0">
              <a:solidFill>
                <a:srgbClr val="000000"/>
              </a:solidFill>
              <a:effectLst/>
            </a:endParaRPr>
          </a:p>
        </p:txBody>
      </p:sp>
      <p:sp>
        <p:nvSpPr>
          <p:cNvPr id="9" name="8 CuadroTexto"/>
          <p:cNvSpPr txBox="1"/>
          <p:nvPr/>
        </p:nvSpPr>
        <p:spPr>
          <a:xfrm>
            <a:off x="344488" y="0"/>
            <a:ext cx="7770440" cy="954107"/>
          </a:xfrm>
          <a:prstGeom prst="rect">
            <a:avLst/>
          </a:prstGeom>
          <a:noFill/>
        </p:spPr>
        <p:txBody>
          <a:bodyPr wrap="square" rtlCol="0">
            <a:spAutoFit/>
          </a:bodyPr>
          <a:lstStyle/>
          <a:p>
            <a:r>
              <a:rPr lang="es-ES_tradnl" sz="2400" b="1" dirty="0" smtClean="0">
                <a:solidFill>
                  <a:srgbClr val="0000CC"/>
                </a:solidFill>
              </a:rPr>
              <a:t>EJEMPLO 1-a.</a:t>
            </a:r>
            <a:r>
              <a:rPr lang="es-ES_tradnl" sz="2000" b="1" dirty="0" smtClean="0">
                <a:solidFill>
                  <a:srgbClr val="FF0000"/>
                </a:solidFill>
              </a:rPr>
              <a:t>     </a:t>
            </a:r>
            <a:r>
              <a:rPr lang="es-ES_tradnl" sz="2400" b="1" dirty="0" smtClean="0">
                <a:solidFill>
                  <a:srgbClr val="FF0000"/>
                </a:solidFill>
              </a:rPr>
              <a:t>LEASING (</a:t>
            </a:r>
            <a:r>
              <a:rPr lang="es-ES_tradnl" sz="2400" b="1" u="sng" dirty="0" smtClean="0">
                <a:solidFill>
                  <a:srgbClr val="FF0000"/>
                </a:solidFill>
              </a:rPr>
              <a:t>No</a:t>
            </a:r>
            <a:r>
              <a:rPr lang="es-ES_tradnl" sz="2400" b="1" dirty="0" smtClean="0">
                <a:solidFill>
                  <a:srgbClr val="FF0000"/>
                </a:solidFill>
              </a:rPr>
              <a:t> es ERD)</a:t>
            </a:r>
            <a:endParaRPr lang="es-ES_tradnl" sz="800" b="1" dirty="0" smtClean="0">
              <a:solidFill>
                <a:srgbClr val="FF0000"/>
              </a:solidFill>
            </a:endParaRPr>
          </a:p>
          <a:p>
            <a:endParaRPr lang="es-ES_tradnl" sz="800" b="1" dirty="0" smtClean="0">
              <a:solidFill>
                <a:srgbClr val="FF0000"/>
              </a:solidFill>
            </a:endParaRPr>
          </a:p>
          <a:p>
            <a:r>
              <a:rPr lang="es-ES_tradnl" sz="2400" b="1" dirty="0" smtClean="0">
                <a:solidFill>
                  <a:srgbClr val="000066"/>
                </a:solidFill>
              </a:rPr>
              <a:t>CUADRO RECUPERACIÓN COSTE DEL BIEN:</a:t>
            </a:r>
            <a:endParaRPr lang="es-ES_tradnl" sz="2400" b="1" dirty="0">
              <a:solidFill>
                <a:srgbClr val="000066"/>
              </a:solidFill>
            </a:endParaRPr>
          </a:p>
        </p:txBody>
      </p:sp>
      <p:graphicFrame>
        <p:nvGraphicFramePr>
          <p:cNvPr id="451586" name="Object 2"/>
          <p:cNvGraphicFramePr>
            <a:graphicFrameLocks noChangeAspect="1"/>
          </p:cNvGraphicFramePr>
          <p:nvPr/>
        </p:nvGraphicFramePr>
        <p:xfrm>
          <a:off x="152400" y="990600"/>
          <a:ext cx="9604375" cy="4432300"/>
        </p:xfrm>
        <a:graphic>
          <a:graphicData uri="http://schemas.openxmlformats.org/presentationml/2006/ole">
            <p:oleObj spid="_x0000_s469115" name="Worksheet" r:id="rId4" imgW="6915075" imgH="2971699" progId="">
              <p:embed/>
            </p:oleObj>
          </a:graphicData>
        </a:graphic>
      </p:graphicFrame>
      <p:graphicFrame>
        <p:nvGraphicFramePr>
          <p:cNvPr id="10" name="9 Tabla"/>
          <p:cNvGraphicFramePr>
            <a:graphicFrameLocks noGrp="1"/>
          </p:cNvGraphicFramePr>
          <p:nvPr/>
        </p:nvGraphicFramePr>
        <p:xfrm>
          <a:off x="152400" y="5562600"/>
          <a:ext cx="9296400" cy="106680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20000"/>
                    </a:ext>
                  </a:extLst>
                </a:gridCol>
              </a:tblGrid>
              <a:tr h="1066800">
                <a:tc>
                  <a:txBody>
                    <a:bodyPr/>
                    <a:lstStyle/>
                    <a:p>
                      <a:r>
                        <a:rPr lang="es-ES_tradnl" sz="1800" b="1" u="sng" dirty="0" smtClean="0">
                          <a:solidFill>
                            <a:srgbClr val="FFFF66"/>
                          </a:solidFill>
                        </a:rPr>
                        <a:t>Gasto Fiscal</a:t>
                      </a:r>
                      <a:r>
                        <a:rPr lang="es-ES_tradnl" sz="1800" b="1" dirty="0" smtClean="0">
                          <a:solidFill>
                            <a:schemeClr val="tx1"/>
                          </a:solidFill>
                        </a:rPr>
                        <a:t> deducible por recuperación coste del bien es la  </a:t>
                      </a:r>
                      <a:r>
                        <a:rPr lang="es-ES_tradnl" sz="1800" b="1" u="sng" dirty="0" smtClean="0">
                          <a:solidFill>
                            <a:schemeClr val="tx1"/>
                          </a:solidFill>
                        </a:rPr>
                        <a:t>Cuantía menor entre</a:t>
                      </a:r>
                      <a:r>
                        <a:rPr lang="es-ES_tradnl" sz="1800" b="1" dirty="0" smtClean="0">
                          <a:solidFill>
                            <a:schemeClr val="tx1"/>
                          </a:solidFill>
                        </a:rPr>
                        <a:t>:</a:t>
                      </a:r>
                    </a:p>
                    <a:p>
                      <a:pPr marL="342900" indent="-342900">
                        <a:buFont typeface="+mj-lt"/>
                        <a:buAutoNum type="arabicPeriod"/>
                      </a:pPr>
                      <a:r>
                        <a:rPr lang="es-ES_tradnl" sz="1800" b="1" dirty="0" smtClean="0">
                          <a:solidFill>
                            <a:schemeClr val="tx1"/>
                          </a:solidFill>
                        </a:rPr>
                        <a:t>PAGOS ó</a:t>
                      </a:r>
                    </a:p>
                    <a:p>
                      <a:pPr marL="342900" indent="-342900">
                        <a:buFont typeface="+mj-lt"/>
                        <a:buAutoNum type="arabicPeriod"/>
                      </a:pPr>
                      <a:r>
                        <a:rPr lang="es-ES_tradnl" sz="1800" b="1" dirty="0" smtClean="0">
                          <a:solidFill>
                            <a:schemeClr val="tx1"/>
                          </a:solidFill>
                        </a:rPr>
                        <a:t> LÍMITE = % Amortización contable x 2 (en ERD es el triple  -por</a:t>
                      </a:r>
                      <a:r>
                        <a:rPr lang="es-ES_tradnl" sz="1800" b="1" baseline="0" dirty="0" smtClean="0">
                          <a:solidFill>
                            <a:schemeClr val="tx1"/>
                          </a:solidFill>
                        </a:rPr>
                        <a:t> tres-)</a:t>
                      </a:r>
                      <a:endParaRPr lang="es-ES_tradnl" dirty="0">
                        <a:solidFill>
                          <a:schemeClr val="tx1"/>
                        </a:solidFill>
                      </a:endParaRPr>
                    </a:p>
                  </a:txBody>
                  <a:tcPr>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6" name="Tabla 5"/>
          <p:cNvGraphicFramePr>
            <a:graphicFrameLocks noGrp="1"/>
          </p:cNvGraphicFramePr>
          <p:nvPr>
            <p:extLst>
              <p:ext uri="{D42A27DB-BD31-4B8C-83A1-F6EECF244321}">
                <p14:modId xmlns="" xmlns:p14="http://schemas.microsoft.com/office/powerpoint/2010/main" val="3081109215"/>
              </p:ext>
            </p:extLst>
          </p:nvPr>
        </p:nvGraphicFramePr>
        <p:xfrm>
          <a:off x="8034643" y="116632"/>
          <a:ext cx="1767880" cy="609600"/>
        </p:xfrm>
        <a:graphic>
          <a:graphicData uri="http://schemas.openxmlformats.org/drawingml/2006/table">
            <a:tbl>
              <a:tblPr firstRow="1" bandRow="1">
                <a:tableStyleId>{5C22544A-7EE6-4342-B048-85BDC9FD1C3A}</a:tableStyleId>
              </a:tblPr>
              <a:tblGrid>
                <a:gridCol w="1767880">
                  <a:extLst>
                    <a:ext uri="{9D8B030D-6E8A-4147-A177-3AD203B41FA5}">
                      <a16:colId xmlns="" xmlns:a16="http://schemas.microsoft.com/office/drawing/2014/main" val="1333458065"/>
                    </a:ext>
                  </a:extLst>
                </a:gridCol>
              </a:tblGrid>
              <a:tr h="370840">
                <a:tc>
                  <a:txBody>
                    <a:bodyPr/>
                    <a:lstStyle/>
                    <a:p>
                      <a:pPr algn="ctr"/>
                      <a:r>
                        <a:rPr lang="es-ES" sz="1700" dirty="0" smtClean="0"/>
                        <a:t>OBLIGATORIO </a:t>
                      </a:r>
                    </a:p>
                    <a:p>
                      <a:pPr algn="ctr"/>
                      <a:r>
                        <a:rPr lang="es-ES" sz="1700" dirty="0" smtClean="0"/>
                        <a:t>APLICARLO</a:t>
                      </a:r>
                      <a:endParaRPr lang="es-ES" sz="1700" dirty="0"/>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173243119"/>
                  </a:ext>
                </a:extLst>
              </a:tr>
            </a:tbl>
          </a:graphicData>
        </a:graphic>
      </p:graphicFrame>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8" name="7 Marcador de número de diapositiva"/>
          <p:cNvSpPr>
            <a:spLocks noGrp="1"/>
          </p:cNvSpPr>
          <p:nvPr>
            <p:ph type="sldNum" sz="quarter" idx="12"/>
          </p:nvPr>
        </p:nvSpPr>
        <p:spPr>
          <a:xfrm>
            <a:off x="7918450" y="6428184"/>
            <a:ext cx="2063750" cy="457200"/>
          </a:xfrm>
        </p:spPr>
        <p:txBody>
          <a:bodyPr/>
          <a:lstStyle/>
          <a:p>
            <a:fld id="{340BFD81-A555-4D43-8BC0-2D590787B909}" type="slidenum">
              <a:rPr lang="es-ES_tradnl" smtClean="0">
                <a:solidFill>
                  <a:srgbClr val="000000"/>
                </a:solidFill>
                <a:effectLst/>
              </a:rPr>
              <a:pPr/>
              <a:t>164</a:t>
            </a:fld>
            <a:endParaRPr lang="es-ES_tradnl" dirty="0">
              <a:solidFill>
                <a:srgbClr val="000000"/>
              </a:solidFill>
              <a:effectLst/>
            </a:endParaRPr>
          </a:p>
        </p:txBody>
      </p:sp>
      <p:sp>
        <p:nvSpPr>
          <p:cNvPr id="7" name="6 CuadroTexto"/>
          <p:cNvSpPr txBox="1"/>
          <p:nvPr/>
        </p:nvSpPr>
        <p:spPr>
          <a:xfrm>
            <a:off x="344488" y="0"/>
            <a:ext cx="8319584" cy="954107"/>
          </a:xfrm>
          <a:prstGeom prst="rect">
            <a:avLst/>
          </a:prstGeom>
          <a:noFill/>
        </p:spPr>
        <p:txBody>
          <a:bodyPr wrap="square" rtlCol="0">
            <a:spAutoFit/>
          </a:bodyPr>
          <a:lstStyle/>
          <a:p>
            <a:r>
              <a:rPr lang="es-ES_tradnl" sz="2400" b="1" dirty="0" smtClean="0">
                <a:solidFill>
                  <a:srgbClr val="0000CC"/>
                </a:solidFill>
              </a:rPr>
              <a:t>EJEMPLO 1-b.</a:t>
            </a:r>
            <a:r>
              <a:rPr lang="es-ES_tradnl" sz="2000" b="1" dirty="0" smtClean="0">
                <a:solidFill>
                  <a:srgbClr val="FF0000"/>
                </a:solidFill>
              </a:rPr>
              <a:t>     </a:t>
            </a:r>
            <a:r>
              <a:rPr lang="es-ES_tradnl" sz="2400" b="1" dirty="0" smtClean="0">
                <a:solidFill>
                  <a:srgbClr val="FF0000"/>
                </a:solidFill>
              </a:rPr>
              <a:t>LEASING -  (</a:t>
            </a:r>
            <a:r>
              <a:rPr lang="es-ES_tradnl" sz="2400" b="1" u="sng" dirty="0" smtClean="0">
                <a:solidFill>
                  <a:srgbClr val="FF0000"/>
                </a:solidFill>
              </a:rPr>
              <a:t>Sí</a:t>
            </a:r>
            <a:r>
              <a:rPr lang="es-ES_tradnl" sz="2400" b="1" dirty="0" smtClean="0">
                <a:solidFill>
                  <a:srgbClr val="FF0000"/>
                </a:solidFill>
              </a:rPr>
              <a:t> es ERD)</a:t>
            </a:r>
            <a:endParaRPr lang="es-ES_tradnl" sz="800" b="1" dirty="0" smtClean="0">
              <a:solidFill>
                <a:srgbClr val="FF0000"/>
              </a:solidFill>
            </a:endParaRPr>
          </a:p>
          <a:p>
            <a:endParaRPr lang="es-ES_tradnl" sz="800" b="1" dirty="0" smtClean="0">
              <a:solidFill>
                <a:srgbClr val="FF0000"/>
              </a:solidFill>
            </a:endParaRPr>
          </a:p>
          <a:p>
            <a:r>
              <a:rPr lang="es-ES_tradnl" sz="2400" b="1" dirty="0" smtClean="0">
                <a:solidFill>
                  <a:srgbClr val="000066"/>
                </a:solidFill>
              </a:rPr>
              <a:t>CUADRO RECUPERACIÓN COSTE DEL BIEN:</a:t>
            </a:r>
            <a:endParaRPr lang="es-ES_tradnl" sz="2400" b="1" dirty="0">
              <a:solidFill>
                <a:srgbClr val="000066"/>
              </a:solidFill>
            </a:endParaRPr>
          </a:p>
        </p:txBody>
      </p:sp>
      <p:graphicFrame>
        <p:nvGraphicFramePr>
          <p:cNvPr id="452611" name="Object 3"/>
          <p:cNvGraphicFramePr>
            <a:graphicFrameLocks noChangeAspect="1"/>
          </p:cNvGraphicFramePr>
          <p:nvPr/>
        </p:nvGraphicFramePr>
        <p:xfrm>
          <a:off x="101600" y="1066800"/>
          <a:ext cx="9728200" cy="4441825"/>
        </p:xfrm>
        <a:graphic>
          <a:graphicData uri="http://schemas.openxmlformats.org/presentationml/2006/ole">
            <p:oleObj spid="_x0000_s468092" name="Worksheet" r:id="rId4" imgW="6848400" imgH="2971699" progId="">
              <p:embed/>
            </p:oleObj>
          </a:graphicData>
        </a:graphic>
      </p:graphicFrame>
      <p:graphicFrame>
        <p:nvGraphicFramePr>
          <p:cNvPr id="11" name="10 Tabla"/>
          <p:cNvGraphicFramePr>
            <a:graphicFrameLocks noGrp="1"/>
          </p:cNvGraphicFramePr>
          <p:nvPr/>
        </p:nvGraphicFramePr>
        <p:xfrm>
          <a:off x="304800" y="5638800"/>
          <a:ext cx="9296400" cy="99060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20000"/>
                    </a:ext>
                  </a:extLst>
                </a:gridCol>
              </a:tblGrid>
              <a:tr h="990600">
                <a:tc>
                  <a:txBody>
                    <a:bodyPr/>
                    <a:lstStyle/>
                    <a:p>
                      <a:r>
                        <a:rPr lang="es-ES_tradnl" sz="1800" b="1" u="sng" dirty="0" smtClean="0">
                          <a:solidFill>
                            <a:srgbClr val="FFFF66"/>
                          </a:solidFill>
                        </a:rPr>
                        <a:t>Gasto Fiscal</a:t>
                      </a:r>
                      <a:r>
                        <a:rPr lang="es-ES_tradnl" sz="1800" b="1" dirty="0" smtClean="0">
                          <a:solidFill>
                            <a:schemeClr val="tx1"/>
                          </a:solidFill>
                        </a:rPr>
                        <a:t> deducible por recuperación coste del bien es la  </a:t>
                      </a:r>
                      <a:r>
                        <a:rPr lang="es-ES_tradnl" sz="1800" b="1" u="sng" dirty="0" smtClean="0">
                          <a:solidFill>
                            <a:schemeClr val="tx1"/>
                          </a:solidFill>
                        </a:rPr>
                        <a:t>Cuantía menor entre</a:t>
                      </a:r>
                      <a:r>
                        <a:rPr lang="es-ES_tradnl" sz="1800" b="1" dirty="0" smtClean="0">
                          <a:solidFill>
                            <a:schemeClr val="tx1"/>
                          </a:solidFill>
                        </a:rPr>
                        <a:t>:</a:t>
                      </a:r>
                    </a:p>
                    <a:p>
                      <a:pPr marL="342900" indent="-342900">
                        <a:buFont typeface="+mj-lt"/>
                        <a:buAutoNum type="arabicPeriod"/>
                      </a:pPr>
                      <a:r>
                        <a:rPr lang="es-ES_tradnl" sz="1800" b="1" dirty="0" smtClean="0">
                          <a:solidFill>
                            <a:schemeClr val="tx1"/>
                          </a:solidFill>
                        </a:rPr>
                        <a:t>PAGOS ó</a:t>
                      </a:r>
                    </a:p>
                    <a:p>
                      <a:pPr marL="342900" indent="-342900">
                        <a:buFont typeface="+mj-lt"/>
                        <a:buAutoNum type="arabicPeriod"/>
                      </a:pPr>
                      <a:r>
                        <a:rPr lang="es-ES_tradnl" sz="1800" b="1" dirty="0" smtClean="0">
                          <a:solidFill>
                            <a:schemeClr val="tx1"/>
                          </a:solidFill>
                        </a:rPr>
                        <a:t> LÍMITE = % Amortización contable x 3 (es ERD, entonces es el triple  -por</a:t>
                      </a:r>
                      <a:r>
                        <a:rPr lang="es-ES_tradnl" sz="1800" b="1" baseline="0" dirty="0" smtClean="0">
                          <a:solidFill>
                            <a:schemeClr val="tx1"/>
                          </a:solidFill>
                        </a:rPr>
                        <a:t> tres-)</a:t>
                      </a:r>
                      <a:endParaRPr lang="es-ES_tradnl" dirty="0">
                        <a:solidFill>
                          <a:schemeClr val="tx1"/>
                        </a:solidFill>
                      </a:endParaRPr>
                    </a:p>
                  </a:txBody>
                  <a:tcPr>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6" name="Tabla 5"/>
          <p:cNvGraphicFramePr>
            <a:graphicFrameLocks noGrp="1"/>
          </p:cNvGraphicFramePr>
          <p:nvPr>
            <p:extLst>
              <p:ext uri="{D42A27DB-BD31-4B8C-83A1-F6EECF244321}">
                <p14:modId xmlns="" xmlns:p14="http://schemas.microsoft.com/office/powerpoint/2010/main" val="3219905302"/>
              </p:ext>
            </p:extLst>
          </p:nvPr>
        </p:nvGraphicFramePr>
        <p:xfrm>
          <a:off x="8034643" y="227112"/>
          <a:ext cx="1767880" cy="609600"/>
        </p:xfrm>
        <a:graphic>
          <a:graphicData uri="http://schemas.openxmlformats.org/drawingml/2006/table">
            <a:tbl>
              <a:tblPr firstRow="1" bandRow="1">
                <a:tableStyleId>{5C22544A-7EE6-4342-B048-85BDC9FD1C3A}</a:tableStyleId>
              </a:tblPr>
              <a:tblGrid>
                <a:gridCol w="1767880">
                  <a:extLst>
                    <a:ext uri="{9D8B030D-6E8A-4147-A177-3AD203B41FA5}">
                      <a16:colId xmlns="" xmlns:a16="http://schemas.microsoft.com/office/drawing/2014/main" val="1333458065"/>
                    </a:ext>
                  </a:extLst>
                </a:gridCol>
              </a:tblGrid>
              <a:tr h="370840">
                <a:tc>
                  <a:txBody>
                    <a:bodyPr/>
                    <a:lstStyle/>
                    <a:p>
                      <a:pPr algn="ctr"/>
                      <a:r>
                        <a:rPr lang="es-ES" sz="1700" dirty="0" smtClean="0"/>
                        <a:t>OBLIGATORIO </a:t>
                      </a:r>
                    </a:p>
                    <a:p>
                      <a:pPr algn="ctr"/>
                      <a:r>
                        <a:rPr lang="es-ES" sz="1700" dirty="0" smtClean="0"/>
                        <a:t>APLICARLO</a:t>
                      </a:r>
                      <a:endParaRPr lang="es-ES" sz="1700" dirty="0"/>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173243119"/>
                  </a:ext>
                </a:extLst>
              </a:tr>
            </a:tbl>
          </a:graphicData>
        </a:graphic>
      </p:graphicFrame>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3 Marcador de número de diapositiva"/>
          <p:cNvSpPr>
            <a:spLocks noGrp="1"/>
          </p:cNvSpPr>
          <p:nvPr>
            <p:ph type="sldNum" sz="quarter" idx="12"/>
          </p:nvPr>
        </p:nvSpPr>
        <p:spPr>
          <a:xfrm>
            <a:off x="7518400" y="6409134"/>
            <a:ext cx="2311400" cy="476250"/>
          </a:xfrm>
        </p:spPr>
        <p:txBody>
          <a:bodyPr/>
          <a:lstStyle/>
          <a:p>
            <a:fld id="{4836AB1B-333D-44FC-B017-C68F3C7E9450}" type="slidenum">
              <a:rPr lang="es-ES_tradnl"/>
              <a:pPr/>
              <a:t>165</a:t>
            </a:fld>
            <a:endParaRPr lang="es-ES_tradnl" dirty="0"/>
          </a:p>
        </p:txBody>
      </p:sp>
      <p:sp>
        <p:nvSpPr>
          <p:cNvPr id="144388" name="Text Box 4"/>
          <p:cNvSpPr txBox="1">
            <a:spLocks noChangeArrowheads="1"/>
          </p:cNvSpPr>
          <p:nvPr/>
        </p:nvSpPr>
        <p:spPr bwMode="auto">
          <a:xfrm>
            <a:off x="144017" y="44624"/>
            <a:ext cx="9489503" cy="430887"/>
          </a:xfrm>
          <a:prstGeom prst="rect">
            <a:avLst/>
          </a:prstGeom>
          <a:noFill/>
          <a:ln w="9525">
            <a:noFill/>
            <a:miter lim="800000"/>
            <a:headEnd/>
            <a:tailEnd/>
          </a:ln>
          <a:effectLst/>
        </p:spPr>
        <p:txBody>
          <a:bodyPr wrap="square" lIns="0" tIns="0" rIns="0" bIns="0">
            <a:spAutoFit/>
          </a:bodyPr>
          <a:lstStyle/>
          <a:p>
            <a:pPr algn="ctr"/>
            <a:r>
              <a:rPr lang="es-ES_tradnl" sz="2800" b="1" dirty="0" smtClean="0">
                <a:solidFill>
                  <a:srgbClr val="FFFF00"/>
                </a:solidFill>
                <a:latin typeface="+mj-lt"/>
              </a:rPr>
              <a:t>Arrendamiento Financiero o Leasing. </a:t>
            </a:r>
            <a:r>
              <a:rPr lang="es-ES_tradnl" sz="2800" b="1" u="sng" dirty="0" smtClean="0">
                <a:solidFill>
                  <a:srgbClr val="FFFF00"/>
                </a:solidFill>
                <a:latin typeface="+mj-lt"/>
              </a:rPr>
              <a:t>Cuestiones-1:</a:t>
            </a:r>
            <a:endParaRPr lang="es-ES_tradnl" sz="2800" b="1" u="sng" dirty="0">
              <a:solidFill>
                <a:srgbClr val="FFFF00"/>
              </a:solidFill>
              <a:latin typeface="+mj-lt"/>
            </a:endParaRPr>
          </a:p>
        </p:txBody>
      </p:sp>
      <p:graphicFrame>
        <p:nvGraphicFramePr>
          <p:cNvPr id="3" name="Tabla 2"/>
          <p:cNvGraphicFramePr>
            <a:graphicFrameLocks noGrp="1"/>
          </p:cNvGraphicFramePr>
          <p:nvPr>
            <p:extLst>
              <p:ext uri="{D42A27DB-BD31-4B8C-83A1-F6EECF244321}">
                <p14:modId xmlns="" xmlns:p14="http://schemas.microsoft.com/office/powerpoint/2010/main" val="2227177516"/>
              </p:ext>
            </p:extLst>
          </p:nvPr>
        </p:nvGraphicFramePr>
        <p:xfrm>
          <a:off x="144017" y="548680"/>
          <a:ext cx="9685783" cy="5967576"/>
        </p:xfrm>
        <a:graphic>
          <a:graphicData uri="http://schemas.openxmlformats.org/drawingml/2006/table">
            <a:tbl>
              <a:tblPr firstRow="1" bandRow="1">
                <a:tableStyleId>{5C22544A-7EE6-4342-B048-85BDC9FD1C3A}</a:tableStyleId>
              </a:tblPr>
              <a:tblGrid>
                <a:gridCol w="1737725">
                  <a:extLst>
                    <a:ext uri="{9D8B030D-6E8A-4147-A177-3AD203B41FA5}">
                      <a16:colId xmlns="" xmlns:a16="http://schemas.microsoft.com/office/drawing/2014/main" val="3653226775"/>
                    </a:ext>
                  </a:extLst>
                </a:gridCol>
                <a:gridCol w="7948058">
                  <a:extLst>
                    <a:ext uri="{9D8B030D-6E8A-4147-A177-3AD203B41FA5}">
                      <a16:colId xmlns="" xmlns:a16="http://schemas.microsoft.com/office/drawing/2014/main" val="4121350956"/>
                    </a:ext>
                  </a:extLst>
                </a:gridCol>
              </a:tblGrid>
              <a:tr h="432048">
                <a:tc>
                  <a:txBody>
                    <a:bodyPr/>
                    <a:lstStyle/>
                    <a:p>
                      <a:r>
                        <a:rPr lang="es-ES" dirty="0" smtClean="0"/>
                        <a:t>CUESTIONES</a:t>
                      </a:r>
                      <a:endParaRPr lang="es-ES" dirty="0"/>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75000"/>
                      </a:schemeClr>
                    </a:solidFill>
                  </a:tcPr>
                </a:tc>
                <a:tc>
                  <a:txBody>
                    <a:bodyPr/>
                    <a:lstStyle/>
                    <a:p>
                      <a:r>
                        <a:rPr lang="es-ES" dirty="0" smtClean="0"/>
                        <a:t>SOLUCIÓN</a:t>
                      </a:r>
                      <a:endParaRPr lang="es-ES" dirty="0"/>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4020710993"/>
                  </a:ext>
                </a:extLst>
              </a:tr>
              <a:tr h="1146408">
                <a:tc>
                  <a:txBody>
                    <a:bodyPr/>
                    <a:lstStyle/>
                    <a:p>
                      <a:pPr marL="342900" indent="-342900">
                        <a:buFont typeface="Wingdings" panose="05000000000000000000" pitchFamily="2" charset="2"/>
                        <a:buChar char="q"/>
                      </a:pPr>
                      <a:r>
                        <a:rPr lang="es-ES" b="1" dirty="0" smtClean="0">
                          <a:solidFill>
                            <a:srgbClr val="000066"/>
                          </a:solidFill>
                        </a:rPr>
                        <a:t>Período</a:t>
                      </a:r>
                      <a:r>
                        <a:rPr lang="es-ES" b="1" baseline="0" dirty="0" smtClean="0">
                          <a:solidFill>
                            <a:srgbClr val="000066"/>
                          </a:solidFill>
                        </a:rPr>
                        <a:t> de carencia</a:t>
                      </a:r>
                      <a:endParaRPr lang="es-ES" b="1" dirty="0">
                        <a:solidFill>
                          <a:srgbClr val="000066"/>
                        </a:solidFill>
                      </a:endParaRPr>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600" b="0" i="0" u="none" strike="noStrike" baseline="0" dirty="0" smtClean="0">
                          <a:solidFill>
                            <a:srgbClr val="0000CC"/>
                          </a:solidFill>
                        </a:rPr>
                        <a:t>Si el contrato de arrendamiento financiero </a:t>
                      </a:r>
                      <a:r>
                        <a:rPr lang="es-ES" sz="1600" b="1" i="0" u="none" strike="noStrike" baseline="0" dirty="0" smtClean="0">
                          <a:solidFill>
                            <a:srgbClr val="0000CC"/>
                          </a:solidFill>
                        </a:rPr>
                        <a:t>incluye un período de carencia</a:t>
                      </a:r>
                      <a:r>
                        <a:rPr lang="es-ES" sz="1600" b="0" i="0" u="none" strike="noStrike" baseline="0" dirty="0" smtClean="0">
                          <a:solidFill>
                            <a:srgbClr val="0000CC"/>
                          </a:solidFill>
                        </a:rPr>
                        <a:t> </a:t>
                      </a:r>
                      <a:r>
                        <a:rPr lang="es-ES" sz="1600" b="0" i="0" u="sng" strike="noStrike" baseline="0" dirty="0" smtClean="0">
                          <a:solidFill>
                            <a:srgbClr val="0000CC"/>
                          </a:solidFill>
                        </a:rPr>
                        <a:t>durante el cual </a:t>
                      </a:r>
                      <a:r>
                        <a:rPr lang="es-ES" sz="1600" b="1" i="0" u="sng" strike="noStrike" baseline="0" dirty="0" smtClean="0">
                          <a:solidFill>
                            <a:srgbClr val="0000CC"/>
                          </a:solidFill>
                        </a:rPr>
                        <a:t>no</a:t>
                      </a:r>
                      <a:r>
                        <a:rPr lang="es-ES" sz="1600" b="0" i="0" u="sng" strike="noStrike" baseline="0" dirty="0" smtClean="0">
                          <a:solidFill>
                            <a:srgbClr val="0000CC"/>
                          </a:solidFill>
                        </a:rPr>
                        <a:t> se satisface cuota alguna</a:t>
                      </a:r>
                      <a:r>
                        <a:rPr lang="es-ES" sz="1600" b="1" i="0" u="none" strike="noStrike" baseline="0" dirty="0" smtClean="0">
                          <a:solidFill>
                            <a:srgbClr val="0000CC"/>
                          </a:solidFill>
                        </a:rPr>
                        <a:t> </a:t>
                      </a:r>
                      <a:r>
                        <a:rPr lang="es-ES" sz="1600" b="0" i="0" u="none" strike="noStrike" baseline="0" dirty="0" smtClean="0">
                          <a:solidFill>
                            <a:srgbClr val="0000CC"/>
                          </a:solidFill>
                        </a:rPr>
                        <a:t>de la </a:t>
                      </a:r>
                      <a:r>
                        <a:rPr lang="es-ES" sz="1600" b="0" i="0" u="sng" strike="noStrike" baseline="0" dirty="0" smtClean="0">
                          <a:solidFill>
                            <a:srgbClr val="0000CC"/>
                          </a:solidFill>
                        </a:rPr>
                        <a:t>recuperación del coste del bien</a:t>
                      </a:r>
                      <a:r>
                        <a:rPr lang="es-ES" sz="1600" b="0" i="0" u="none" strike="noStrike" baseline="0" dirty="0" smtClean="0">
                          <a:solidFill>
                            <a:srgbClr val="0000CC"/>
                          </a:solidFill>
                        </a:rPr>
                        <a:t>, </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 sz="1600" b="1" i="0" u="sng" strike="noStrike" baseline="0" dirty="0" smtClean="0">
                          <a:solidFill>
                            <a:srgbClr val="FF0000"/>
                          </a:solidFill>
                        </a:rPr>
                        <a:t>únicamente</a:t>
                      </a:r>
                      <a:r>
                        <a:rPr lang="es-ES" sz="1600" b="0" i="0" u="none" strike="noStrike" baseline="0" dirty="0" smtClean="0">
                          <a:solidFill>
                            <a:srgbClr val="FF0000"/>
                          </a:solidFill>
                        </a:rPr>
                        <a:t> es deducible la carga financiera satisfecha</a:t>
                      </a:r>
                      <a:r>
                        <a:rPr lang="es-ES" sz="1600" b="0" i="0" u="none" strike="noStrike" baseline="0" dirty="0" smtClean="0">
                          <a:solidFill>
                            <a:srgbClr val="0000CC"/>
                          </a:solidFill>
                        </a:rPr>
                        <a:t>. </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pt-BR" sz="1600" b="1" i="0" u="none" strike="noStrike" baseline="0" dirty="0" smtClean="0">
                          <a:solidFill>
                            <a:srgbClr val="FF00FF"/>
                          </a:solidFill>
                        </a:rPr>
                        <a:t>DGT, Consulta nº 1950/2001 de 2 Noviembre 2001</a:t>
                      </a:r>
                      <a:r>
                        <a:rPr lang="pt-BR" sz="1600" b="0" i="0" u="none" strike="noStrike" baseline="0" dirty="0" smtClean="0">
                          <a:solidFill>
                            <a:srgbClr val="FF00FF"/>
                          </a:solidFill>
                        </a:rPr>
                        <a:t>.</a:t>
                      </a:r>
                      <a:r>
                        <a:rPr lang="es-ES" sz="1600" b="0" i="0" u="none" strike="noStrike" baseline="0" dirty="0" smtClean="0">
                          <a:solidFill>
                            <a:srgbClr val="FF00FF"/>
                          </a:solidFill>
                        </a:rPr>
                        <a:t> </a:t>
                      </a:r>
                      <a:endParaRPr lang="es-ES" sz="1600" b="0" i="0" u="none" strike="noStrike" kern="1200" baseline="0" dirty="0" smtClean="0">
                        <a:solidFill>
                          <a:srgbClr val="FF00FF"/>
                        </a:solidFill>
                        <a:latin typeface="+mn-lt"/>
                        <a:ea typeface="+mn-ea"/>
                        <a:cs typeface="+mn-cs"/>
                        <a:hlinkClick r:id="rId3"/>
                      </a:endParaRPr>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extLst>
                  <a:ext uri="{0D108BD9-81ED-4DB2-BD59-A6C34878D82A}">
                    <a16:rowId xmlns="" xmlns:a16="http://schemas.microsoft.com/office/drawing/2014/main" val="283419525"/>
                  </a:ext>
                </a:extLst>
              </a:tr>
              <a:tr h="4223544">
                <a:tc>
                  <a:txBody>
                    <a:bodyPr/>
                    <a:lstStyle/>
                    <a:p>
                      <a:pPr marL="285750" indent="-285750">
                        <a:buFont typeface="Wingdings" panose="05000000000000000000" pitchFamily="2" charset="2"/>
                        <a:buChar char="q"/>
                      </a:pPr>
                      <a:r>
                        <a:rPr lang="es-ES" b="1" dirty="0" smtClean="0">
                          <a:solidFill>
                            <a:srgbClr val="000066"/>
                          </a:solidFill>
                        </a:rPr>
                        <a:t>Entrega inicial superior</a:t>
                      </a:r>
                      <a:endParaRPr lang="es-ES" b="1" dirty="0">
                        <a:solidFill>
                          <a:srgbClr val="000066"/>
                        </a:solidFill>
                      </a:endParaRPr>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marL="285750" indent="-285750" algn="just">
                        <a:buFont typeface="Wingdings" panose="05000000000000000000" pitchFamily="2" charset="2"/>
                        <a:buChar char="v"/>
                      </a:pPr>
                      <a:r>
                        <a:rPr lang="es-ES" sz="1600" b="1" i="0" u="none" strike="noStrike" baseline="0" dirty="0" smtClean="0">
                          <a:solidFill>
                            <a:srgbClr val="0000CC"/>
                          </a:solidFill>
                        </a:rPr>
                        <a:t>Cantidades que se entregan al inicio</a:t>
                      </a:r>
                      <a:r>
                        <a:rPr lang="es-ES" sz="1600" b="0" i="0" u="none" strike="noStrike" baseline="0" dirty="0" smtClean="0">
                          <a:solidFill>
                            <a:srgbClr val="0000CC"/>
                          </a:solidFill>
                        </a:rPr>
                        <a:t> </a:t>
                      </a:r>
                      <a:r>
                        <a:rPr lang="es-ES" sz="1600" b="1" i="0" u="none" strike="noStrike" baseline="0" dirty="0" smtClean="0">
                          <a:solidFill>
                            <a:srgbClr val="0000CC"/>
                          </a:solidFill>
                        </a:rPr>
                        <a:t>o a la firma</a:t>
                      </a:r>
                      <a:r>
                        <a:rPr lang="es-ES" sz="1600" b="0" i="0" u="none" strike="noStrike" baseline="0" dirty="0" smtClean="0">
                          <a:solidFill>
                            <a:srgbClr val="0000CC"/>
                          </a:solidFill>
                        </a:rPr>
                        <a:t> del contrato de arrendamiento financiero a cuenta del total a financiar, tales cantidades anticipan una parte del total importe del coste del bien cuya financiación se realiza a través del contrato de arrendamiento financiero.</a:t>
                      </a:r>
                    </a:p>
                    <a:p>
                      <a:pPr marL="285750" indent="-285750" algn="just">
                        <a:buFont typeface="Wingdings" panose="05000000000000000000" pitchFamily="2" charset="2"/>
                        <a:buChar char="Ø"/>
                      </a:pPr>
                      <a:r>
                        <a:rPr lang="es-ES" sz="1600" b="0" i="0" u="none" strike="noStrike" baseline="0" dirty="0" smtClean="0">
                          <a:solidFill>
                            <a:srgbClr val="0000CC"/>
                          </a:solidFill>
                        </a:rPr>
                        <a:t>Para estos casos se señaló la necesidad de </a:t>
                      </a:r>
                      <a:r>
                        <a:rPr lang="es-ES" sz="1600" b="1" i="0" u="sng" strike="noStrike" baseline="0" dirty="0" smtClean="0">
                          <a:solidFill>
                            <a:srgbClr val="FF0000"/>
                          </a:solidFill>
                        </a:rPr>
                        <a:t>distribuir </a:t>
                      </a:r>
                      <a:r>
                        <a:rPr lang="es-ES" sz="1600" b="1" i="0" u="sng" strike="noStrike" baseline="0" dirty="0" smtClean="0">
                          <a:solidFill>
                            <a:srgbClr val="0000CC"/>
                          </a:solidFill>
                        </a:rPr>
                        <a:t>el importe de dichas entregas iniciales</a:t>
                      </a:r>
                      <a:r>
                        <a:rPr lang="es-ES" sz="1600" b="0" i="0" u="none" strike="noStrike" baseline="0" dirty="0" smtClean="0">
                          <a:solidFill>
                            <a:srgbClr val="0000CC"/>
                          </a:solidFill>
                        </a:rPr>
                        <a:t>, en la medida en que supongan recuperación del coste del bien, </a:t>
                      </a:r>
                      <a:r>
                        <a:rPr lang="es-ES" sz="1600" b="1" i="0" u="sng" strike="noStrike" baseline="0" dirty="0" smtClean="0">
                          <a:solidFill>
                            <a:srgbClr val="FF0000"/>
                          </a:solidFill>
                        </a:rPr>
                        <a:t>entre las cuotas a satisfacer</a:t>
                      </a:r>
                      <a:r>
                        <a:rPr lang="es-ES" sz="1600" b="0" i="0" u="none" strike="noStrike" baseline="0" dirty="0" smtClean="0">
                          <a:solidFill>
                            <a:srgbClr val="0000CC"/>
                          </a:solidFill>
                        </a:rPr>
                        <a:t>, </a:t>
                      </a:r>
                      <a:r>
                        <a:rPr lang="es-ES" sz="1600" b="0" i="0" u="sng" strike="noStrike" baseline="0" dirty="0" smtClean="0">
                          <a:solidFill>
                            <a:srgbClr val="0000CC"/>
                          </a:solidFill>
                        </a:rPr>
                        <a:t>de forma que no se incumpla el requisito del carácter constante o creciente</a:t>
                      </a:r>
                      <a:r>
                        <a:rPr lang="es-ES" sz="1600" b="0" i="0" u="none" strike="noStrike" baseline="0" dirty="0" smtClean="0">
                          <a:solidFill>
                            <a:srgbClr val="0000CC"/>
                          </a:solidFill>
                        </a:rPr>
                        <a:t> del importe anual de la recuperación del coste, aclarando que en tales supuesto </a:t>
                      </a:r>
                      <a:r>
                        <a:rPr lang="es-ES" sz="1600" b="0" i="0" u="sng" strike="noStrike" baseline="0" dirty="0" smtClean="0">
                          <a:solidFill>
                            <a:srgbClr val="0000CC"/>
                          </a:solidFill>
                        </a:rPr>
                        <a:t>dichas cantidades</a:t>
                      </a:r>
                      <a:r>
                        <a:rPr lang="es-ES" sz="1600" b="0" i="0" u="none" strike="noStrike" baseline="0" dirty="0" smtClean="0">
                          <a:solidFill>
                            <a:srgbClr val="0000CC"/>
                          </a:solidFill>
                        </a:rPr>
                        <a:t> no resultan fiscalmente </a:t>
                      </a:r>
                      <a:r>
                        <a:rPr lang="es-ES" sz="1600" b="0" i="0" u="sng" strike="noStrike" baseline="0" dirty="0" smtClean="0">
                          <a:solidFill>
                            <a:srgbClr val="0000CC"/>
                          </a:solidFill>
                        </a:rPr>
                        <a:t>deducibles</a:t>
                      </a:r>
                      <a:r>
                        <a:rPr lang="es-ES" sz="1600" b="0" i="0" u="none" strike="noStrike" baseline="0" dirty="0" smtClean="0">
                          <a:solidFill>
                            <a:srgbClr val="0000CC"/>
                          </a:solidFill>
                        </a:rPr>
                        <a:t> en el momento de su entrega sino </a:t>
                      </a:r>
                      <a:r>
                        <a:rPr lang="es-ES" sz="1600" b="0" i="0" u="sng" strike="noStrike" baseline="0" dirty="0" smtClean="0">
                          <a:solidFill>
                            <a:srgbClr val="0000CC"/>
                          </a:solidFill>
                        </a:rPr>
                        <a:t>posteriormente</a:t>
                      </a:r>
                      <a:r>
                        <a:rPr lang="es-ES" sz="1600" b="0" i="0" u="none" strike="noStrike" baseline="0" dirty="0" smtClean="0">
                          <a:solidFill>
                            <a:srgbClr val="0000CC"/>
                          </a:solidFill>
                        </a:rPr>
                        <a:t>. </a:t>
                      </a:r>
                    </a:p>
                    <a:p>
                      <a:pPr marL="285750" indent="-285750" algn="just">
                        <a:buFont typeface="Wingdings" panose="05000000000000000000" pitchFamily="2" charset="2"/>
                        <a:buChar char="ü"/>
                      </a:pPr>
                      <a:r>
                        <a:rPr lang="es-ES" sz="1600" b="1" i="0" u="none" strike="noStrike" baseline="0" dirty="0" smtClean="0">
                          <a:solidFill>
                            <a:srgbClr val="FF00FF"/>
                          </a:solidFill>
                        </a:rPr>
                        <a:t>V2282-11 de 27/9/2011</a:t>
                      </a:r>
                    </a:p>
                    <a:p>
                      <a:pPr marL="285750" indent="-285750">
                        <a:buFont typeface="Wingdings" panose="05000000000000000000" pitchFamily="2" charset="2"/>
                        <a:buChar char="§"/>
                      </a:pPr>
                      <a:endParaRPr lang="es-ES" sz="800" b="0" i="0" u="none" strike="noStrike" baseline="0" dirty="0" smtClean="0">
                        <a:solidFill>
                          <a:srgbClr val="0000CC"/>
                        </a:solidFill>
                      </a:endParaRPr>
                    </a:p>
                    <a:p>
                      <a:pPr marL="285750" indent="-285750" algn="just">
                        <a:buFont typeface="Courier New" panose="02070309020205020404" pitchFamily="49" charset="0"/>
                        <a:buChar char="o"/>
                      </a:pPr>
                      <a:r>
                        <a:rPr lang="es-ES" sz="1400" b="0" i="0" u="sng" strike="noStrike" baseline="0" dirty="0" smtClean="0">
                          <a:solidFill>
                            <a:srgbClr val="0000CC"/>
                          </a:solidFill>
                        </a:rPr>
                        <a:t>Cuestión distinta</a:t>
                      </a:r>
                      <a:r>
                        <a:rPr lang="es-ES" sz="1400" b="0" i="0" u="none" strike="noStrike" baseline="0" dirty="0" smtClean="0">
                          <a:solidFill>
                            <a:srgbClr val="0000CC"/>
                          </a:solidFill>
                        </a:rPr>
                        <a:t> es que el propio contrato de arrendamiento financiero al establecer el calendario de pagos y el desglose de cuotas, prevea un sistema de financiación en el que, </a:t>
                      </a:r>
                      <a:r>
                        <a:rPr lang="es-ES" sz="1400" b="0" i="0" u="sng" strike="noStrike" baseline="0" dirty="0" smtClean="0">
                          <a:solidFill>
                            <a:srgbClr val="0000CC"/>
                          </a:solidFill>
                        </a:rPr>
                        <a:t>desde el inicio</a:t>
                      </a:r>
                      <a:r>
                        <a:rPr lang="es-ES" sz="1400" b="0" i="0" u="none" strike="noStrike" baseline="0" dirty="0" smtClean="0">
                          <a:solidFill>
                            <a:srgbClr val="0000CC"/>
                          </a:solidFill>
                        </a:rPr>
                        <a:t>, el importe de la recuperación del coste del bien establecido en las cuotas y medido por períodos anuales </a:t>
                      </a:r>
                      <a:r>
                        <a:rPr lang="es-ES" sz="1400" b="0" i="0" u="sng" strike="noStrike" baseline="0" dirty="0" smtClean="0">
                          <a:solidFill>
                            <a:srgbClr val="0000CC"/>
                          </a:solidFill>
                        </a:rPr>
                        <a:t>no resulte constante o creciente</a:t>
                      </a:r>
                      <a:r>
                        <a:rPr lang="es-ES" sz="1400" b="0" i="0" u="none" strike="noStrike" baseline="0" dirty="0" smtClean="0">
                          <a:solidFill>
                            <a:srgbClr val="0000CC"/>
                          </a:solidFill>
                        </a:rPr>
                        <a:t> a lo largo de todo el período contractual. </a:t>
                      </a:r>
                      <a:r>
                        <a:rPr lang="es-ES" sz="1400" b="0" i="0" u="sng" strike="noStrike" baseline="0" dirty="0" smtClean="0">
                          <a:solidFill>
                            <a:srgbClr val="0000CC"/>
                          </a:solidFill>
                        </a:rPr>
                        <a:t>En este caso no se puede hablar de cantidades entregadas a cuenta</a:t>
                      </a:r>
                      <a:r>
                        <a:rPr lang="es-ES" sz="1400" b="0" i="0" u="none" strike="noStrike" baseline="0" dirty="0" smtClean="0">
                          <a:solidFill>
                            <a:srgbClr val="0000CC"/>
                          </a:solidFill>
                        </a:rPr>
                        <a:t>, sino del propio desglose de la financiación del bien recogido en las cuotas del contrato. Estos contratos </a:t>
                      </a:r>
                      <a:r>
                        <a:rPr lang="es-ES" sz="1400" b="0" i="0" u="sng" strike="noStrike" baseline="0" dirty="0" smtClean="0">
                          <a:solidFill>
                            <a:srgbClr val="0000CC"/>
                          </a:solidFill>
                        </a:rPr>
                        <a:t>no podrían acceder al régimen fiscal especial</a:t>
                      </a:r>
                      <a:r>
                        <a:rPr lang="es-ES" sz="1400" b="0" i="0" u="none" strike="noStrike" baseline="0" dirty="0" smtClean="0">
                          <a:solidFill>
                            <a:srgbClr val="0000CC"/>
                          </a:solidFill>
                        </a:rPr>
                        <a:t>. </a:t>
                      </a:r>
                      <a:endParaRPr lang="es-ES" sz="1400" dirty="0">
                        <a:solidFill>
                          <a:srgbClr val="0000CC"/>
                        </a:solidFill>
                      </a:endParaRPr>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extLst>
                  <a:ext uri="{0D108BD9-81ED-4DB2-BD59-A6C34878D82A}">
                    <a16:rowId xmlns="" xmlns:a16="http://schemas.microsoft.com/office/drawing/2014/main" val="1977680883"/>
                  </a:ext>
                </a:extLst>
              </a:tr>
            </a:tbl>
          </a:graphicData>
        </a:graphic>
      </p:graphicFrame>
    </p:spTree>
    <p:extLst>
      <p:ext uri="{BB962C8B-B14F-4D97-AF65-F5344CB8AC3E}">
        <p14:creationId xmlns="" xmlns:p14="http://schemas.microsoft.com/office/powerpoint/2010/main" val="425224321"/>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3 Marcador de número de diapositiva"/>
          <p:cNvSpPr>
            <a:spLocks noGrp="1"/>
          </p:cNvSpPr>
          <p:nvPr>
            <p:ph type="sldNum" sz="quarter" idx="12"/>
          </p:nvPr>
        </p:nvSpPr>
        <p:spPr>
          <a:xfrm>
            <a:off x="7518400" y="6409134"/>
            <a:ext cx="2311400" cy="476250"/>
          </a:xfrm>
        </p:spPr>
        <p:txBody>
          <a:bodyPr/>
          <a:lstStyle/>
          <a:p>
            <a:fld id="{4836AB1B-333D-44FC-B017-C68F3C7E9450}" type="slidenum">
              <a:rPr lang="es-ES_tradnl"/>
              <a:pPr/>
              <a:t>166</a:t>
            </a:fld>
            <a:endParaRPr lang="es-ES_tradnl" dirty="0"/>
          </a:p>
        </p:txBody>
      </p:sp>
      <p:sp>
        <p:nvSpPr>
          <p:cNvPr id="144388" name="Text Box 4"/>
          <p:cNvSpPr txBox="1">
            <a:spLocks noChangeArrowheads="1"/>
          </p:cNvSpPr>
          <p:nvPr/>
        </p:nvSpPr>
        <p:spPr bwMode="auto">
          <a:xfrm>
            <a:off x="144017" y="-27384"/>
            <a:ext cx="9489503" cy="430887"/>
          </a:xfrm>
          <a:prstGeom prst="rect">
            <a:avLst/>
          </a:prstGeom>
          <a:noFill/>
          <a:ln w="9525">
            <a:noFill/>
            <a:miter lim="800000"/>
            <a:headEnd/>
            <a:tailEnd/>
          </a:ln>
          <a:effectLst/>
        </p:spPr>
        <p:txBody>
          <a:bodyPr wrap="square" lIns="0" tIns="0" rIns="0" bIns="0">
            <a:spAutoFit/>
          </a:bodyPr>
          <a:lstStyle/>
          <a:p>
            <a:pPr algn="ctr"/>
            <a:r>
              <a:rPr lang="es-ES_tradnl" sz="2800" b="1" dirty="0" smtClean="0">
                <a:solidFill>
                  <a:srgbClr val="FFFF00"/>
                </a:solidFill>
                <a:latin typeface="+mj-lt"/>
              </a:rPr>
              <a:t>Arrendamiento Financiero o Leasing. </a:t>
            </a:r>
            <a:r>
              <a:rPr lang="es-ES_tradnl" sz="2800" b="1" u="sng" dirty="0" smtClean="0">
                <a:solidFill>
                  <a:srgbClr val="FFFF00"/>
                </a:solidFill>
                <a:latin typeface="+mj-lt"/>
              </a:rPr>
              <a:t>Cuestiones-2:</a:t>
            </a:r>
            <a:endParaRPr lang="es-ES_tradnl" sz="2800" b="1" u="sng" dirty="0">
              <a:solidFill>
                <a:srgbClr val="FFFF00"/>
              </a:solidFill>
              <a:latin typeface="+mj-lt"/>
            </a:endParaRPr>
          </a:p>
        </p:txBody>
      </p:sp>
      <p:graphicFrame>
        <p:nvGraphicFramePr>
          <p:cNvPr id="3" name="Tabla 2"/>
          <p:cNvGraphicFramePr>
            <a:graphicFrameLocks noGrp="1"/>
          </p:cNvGraphicFramePr>
          <p:nvPr>
            <p:extLst>
              <p:ext uri="{D42A27DB-BD31-4B8C-83A1-F6EECF244321}">
                <p14:modId xmlns="" xmlns:p14="http://schemas.microsoft.com/office/powerpoint/2010/main" val="928541013"/>
              </p:ext>
            </p:extLst>
          </p:nvPr>
        </p:nvGraphicFramePr>
        <p:xfrm>
          <a:off x="56456" y="476672"/>
          <a:ext cx="9773344" cy="6108262"/>
        </p:xfrm>
        <a:graphic>
          <a:graphicData uri="http://schemas.openxmlformats.org/drawingml/2006/table">
            <a:tbl>
              <a:tblPr firstRow="1" bandRow="1">
                <a:tableStyleId>{5C22544A-7EE6-4342-B048-85BDC9FD1C3A}</a:tableStyleId>
              </a:tblPr>
              <a:tblGrid>
                <a:gridCol w="1872208">
                  <a:extLst>
                    <a:ext uri="{9D8B030D-6E8A-4147-A177-3AD203B41FA5}">
                      <a16:colId xmlns="" xmlns:a16="http://schemas.microsoft.com/office/drawing/2014/main" val="3653226775"/>
                    </a:ext>
                  </a:extLst>
                </a:gridCol>
                <a:gridCol w="7901136">
                  <a:extLst>
                    <a:ext uri="{9D8B030D-6E8A-4147-A177-3AD203B41FA5}">
                      <a16:colId xmlns="" xmlns:a16="http://schemas.microsoft.com/office/drawing/2014/main" val="4121350956"/>
                    </a:ext>
                  </a:extLst>
                </a:gridCol>
              </a:tblGrid>
              <a:tr h="332279">
                <a:tc>
                  <a:txBody>
                    <a:bodyPr/>
                    <a:lstStyle/>
                    <a:p>
                      <a:r>
                        <a:rPr lang="es-ES" dirty="0" smtClean="0"/>
                        <a:t>CUESTIONES</a:t>
                      </a:r>
                      <a:endParaRPr lang="es-ES" dirty="0"/>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75000"/>
                      </a:schemeClr>
                    </a:solidFill>
                  </a:tcPr>
                </a:tc>
                <a:tc>
                  <a:txBody>
                    <a:bodyPr/>
                    <a:lstStyle/>
                    <a:p>
                      <a:r>
                        <a:rPr lang="es-ES" dirty="0" smtClean="0"/>
                        <a:t>SOLUCIÓN</a:t>
                      </a:r>
                      <a:endParaRPr lang="es-ES" dirty="0"/>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4020710993"/>
                  </a:ext>
                </a:extLst>
              </a:tr>
              <a:tr h="2298262">
                <a:tc>
                  <a:txBody>
                    <a:bodyPr/>
                    <a:lstStyle/>
                    <a:p>
                      <a:pPr marL="342900" indent="-342900">
                        <a:buFont typeface="Wingdings" panose="05000000000000000000" pitchFamily="2" charset="2"/>
                        <a:buChar char="q"/>
                      </a:pPr>
                      <a:r>
                        <a:rPr lang="es-ES" b="1" dirty="0" smtClean="0">
                          <a:solidFill>
                            <a:srgbClr val="000066"/>
                          </a:solidFill>
                        </a:rPr>
                        <a:t>Bienes Usados</a:t>
                      </a:r>
                      <a:endParaRPr lang="es-ES" b="1" dirty="0">
                        <a:solidFill>
                          <a:srgbClr val="000066"/>
                        </a:solidFill>
                      </a:endParaRPr>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600" u="sng" dirty="0" smtClean="0">
                          <a:solidFill>
                            <a:srgbClr val="0000CC"/>
                          </a:solidFill>
                          <a:effectLst/>
                        </a:rPr>
                        <a:t>La parte de </a:t>
                      </a:r>
                      <a:r>
                        <a:rPr lang="es-ES" sz="1600" b="1" u="sng" dirty="0" smtClean="0">
                          <a:solidFill>
                            <a:srgbClr val="0000CC"/>
                          </a:solidFill>
                          <a:effectLst/>
                        </a:rPr>
                        <a:t>cuota de recuperación del coste del bien </a:t>
                      </a:r>
                      <a:r>
                        <a:rPr lang="es-ES" sz="1600" u="sng" dirty="0" smtClean="0">
                          <a:solidFill>
                            <a:srgbClr val="0000CC"/>
                          </a:solidFill>
                          <a:effectLst/>
                        </a:rPr>
                        <a:t>de los bienes adquiridos </a:t>
                      </a:r>
                      <a:r>
                        <a:rPr lang="es-ES" sz="1600" b="1" u="sng" dirty="0" smtClean="0">
                          <a:solidFill>
                            <a:srgbClr val="0000CC"/>
                          </a:solidFill>
                          <a:effectLst/>
                        </a:rPr>
                        <a:t>usados</a:t>
                      </a:r>
                      <a:r>
                        <a:rPr lang="es-ES" sz="1600" dirty="0" smtClean="0">
                          <a:solidFill>
                            <a:srgbClr val="0000CC"/>
                          </a:solidFill>
                          <a:effectLst/>
                        </a:rPr>
                        <a:t> en arrendamiento financiero fiscalmente deducible:</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u="sng" dirty="0" smtClean="0">
                          <a:solidFill>
                            <a:srgbClr val="0000CC"/>
                          </a:solidFill>
                          <a:effectLst/>
                        </a:rPr>
                        <a:t>Sigue las </a:t>
                      </a:r>
                      <a:r>
                        <a:rPr lang="es-ES" sz="1600" b="1" u="sng" dirty="0" smtClean="0">
                          <a:solidFill>
                            <a:srgbClr val="FF0000"/>
                          </a:solidFill>
                          <a:effectLst/>
                        </a:rPr>
                        <a:t>reglas generales</a:t>
                      </a:r>
                      <a:r>
                        <a:rPr lang="es-ES" sz="1600" b="0" u="none" dirty="0" smtClean="0">
                          <a:solidFill>
                            <a:srgbClr val="0000CC"/>
                          </a:solidFill>
                          <a:effectLst/>
                        </a:rPr>
                        <a:t>.</a:t>
                      </a:r>
                      <a:r>
                        <a:rPr lang="es-ES" sz="1600" b="1" u="none" dirty="0" smtClean="0">
                          <a:solidFill>
                            <a:srgbClr val="0000CC"/>
                          </a:solidFill>
                          <a:effectLst/>
                        </a:rPr>
                        <a:t> </a:t>
                      </a:r>
                      <a:r>
                        <a:rPr lang="es-ES" sz="1600" b="0" u="none" dirty="0" smtClean="0">
                          <a:solidFill>
                            <a:srgbClr val="0000CC"/>
                          </a:solidFill>
                          <a:effectLst/>
                        </a:rPr>
                        <a:t>No</a:t>
                      </a:r>
                      <a:r>
                        <a:rPr lang="es-ES" sz="1600" dirty="0" smtClean="0">
                          <a:solidFill>
                            <a:srgbClr val="0000CC"/>
                          </a:solidFill>
                          <a:effectLst/>
                        </a:rPr>
                        <a:t> se calcula teniendo en cuenta la amortización de los bienes usados regulada en el artículo 4.3 del RIS, los coeficientes de amortización lineal según tablas oficialmente aprobadas no se ven alterados, y por lo tanto se debe entender que para los bienes usados </a:t>
                      </a:r>
                      <a:r>
                        <a:rPr lang="es-ES" sz="1600" b="0" dirty="0" smtClean="0">
                          <a:solidFill>
                            <a:srgbClr val="0000CC"/>
                          </a:solidFill>
                          <a:effectLst/>
                        </a:rPr>
                        <a:t>el coeficiente de amortización </a:t>
                      </a:r>
                      <a:r>
                        <a:rPr lang="es-ES" sz="1600" dirty="0" smtClean="0">
                          <a:solidFill>
                            <a:srgbClr val="0000CC"/>
                          </a:solidFill>
                          <a:effectLst/>
                        </a:rPr>
                        <a:t>a aplicar será </a:t>
                      </a:r>
                      <a:r>
                        <a:rPr lang="es-ES" sz="1600" u="sng" dirty="0" smtClean="0">
                          <a:solidFill>
                            <a:srgbClr val="0000CC"/>
                          </a:solidFill>
                          <a:effectLst/>
                        </a:rPr>
                        <a:t>el que figure en las tablas de amortización</a:t>
                      </a:r>
                      <a:r>
                        <a:rPr lang="es-ES" sz="1600" dirty="0" smtClean="0">
                          <a:solidFill>
                            <a:srgbClr val="0000CC"/>
                          </a:solidFill>
                          <a:effectLst/>
                        </a:rPr>
                        <a:t>, </a:t>
                      </a: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u="sng" dirty="0" smtClean="0">
                          <a:solidFill>
                            <a:srgbClr val="FF0000"/>
                          </a:solidFill>
                          <a:effectLst/>
                        </a:rPr>
                        <a:t>Sin</a:t>
                      </a:r>
                      <a:r>
                        <a:rPr lang="es-ES" sz="1600" u="sng" dirty="0" smtClean="0">
                          <a:solidFill>
                            <a:srgbClr val="FF0000"/>
                          </a:solidFill>
                          <a:effectLst/>
                        </a:rPr>
                        <a:t> que proceda multiplicar dicho coeficiente por 2.</a:t>
                      </a:r>
                      <a:endParaRPr lang="es-ES" sz="1600" dirty="0" smtClean="0">
                        <a:solidFill>
                          <a:srgbClr val="0000CC"/>
                        </a:solidFill>
                        <a:effectLst/>
                      </a:endParaRPr>
                    </a:p>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pt-BR" sz="1600" b="1" i="0" u="none" strike="noStrike" baseline="0" dirty="0" smtClean="0">
                          <a:solidFill>
                            <a:srgbClr val="FF00FF"/>
                          </a:solidFill>
                        </a:rPr>
                        <a:t>DGT, Consulta nº 1677/2004 de 13 septiembre 2004</a:t>
                      </a:r>
                      <a:r>
                        <a:rPr lang="pt-BR" sz="1600" b="0" i="0" u="none" strike="noStrike" baseline="0" dirty="0" smtClean="0">
                          <a:solidFill>
                            <a:srgbClr val="FF00FF"/>
                          </a:solidFill>
                        </a:rPr>
                        <a:t>.</a:t>
                      </a:r>
                      <a:r>
                        <a:rPr lang="es-ES" sz="1600" b="0" i="0" u="none" strike="noStrike" baseline="0" dirty="0" smtClean="0">
                          <a:solidFill>
                            <a:srgbClr val="FF00FF"/>
                          </a:solidFill>
                        </a:rPr>
                        <a:t> </a:t>
                      </a:r>
                      <a:endParaRPr lang="es-ES" sz="1600" b="0" i="0" u="none" strike="noStrike" kern="1200" baseline="0" dirty="0" smtClean="0">
                        <a:solidFill>
                          <a:srgbClr val="FF00FF"/>
                        </a:solidFill>
                        <a:latin typeface="+mn-lt"/>
                        <a:ea typeface="+mn-ea"/>
                        <a:cs typeface="+mn-cs"/>
                        <a:hlinkClick r:id="rId3"/>
                      </a:endParaRPr>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extLst>
                  <a:ext uri="{0D108BD9-81ED-4DB2-BD59-A6C34878D82A}">
                    <a16:rowId xmlns="" xmlns:a16="http://schemas.microsoft.com/office/drawing/2014/main" val="283419525"/>
                  </a:ext>
                </a:extLst>
              </a:tr>
              <a:tr h="3229913">
                <a:tc>
                  <a:txBody>
                    <a:bodyPr/>
                    <a:lstStyle/>
                    <a:p>
                      <a:pPr marL="285750" indent="-285750">
                        <a:buFont typeface="Wingdings" panose="05000000000000000000" pitchFamily="2" charset="2"/>
                        <a:buChar char="q"/>
                      </a:pPr>
                      <a:r>
                        <a:rPr lang="es-ES" sz="1800" b="1" dirty="0" smtClean="0">
                          <a:solidFill>
                            <a:srgbClr val="000066"/>
                          </a:solidFill>
                        </a:rPr>
                        <a:t>Cancelación Anticipada</a:t>
                      </a:r>
                      <a:endParaRPr lang="es-ES" sz="1800" b="1" dirty="0">
                        <a:solidFill>
                          <a:srgbClr val="000066"/>
                        </a:solidFill>
                      </a:endParaRPr>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marL="342900" indent="-342900" algn="just">
                        <a:buFont typeface="Wingdings" panose="05000000000000000000" pitchFamily="2" charset="2"/>
                        <a:buChar char="v"/>
                      </a:pPr>
                      <a:r>
                        <a:rPr lang="es-ES" sz="1600" b="1" u="none" dirty="0" smtClean="0">
                          <a:solidFill>
                            <a:srgbClr val="003300"/>
                          </a:solidFill>
                          <a:effectLst/>
                        </a:rPr>
                        <a:t>El </a:t>
                      </a:r>
                      <a:r>
                        <a:rPr lang="es-ES" sz="1600" b="1" u="sng" dirty="0" smtClean="0">
                          <a:solidFill>
                            <a:srgbClr val="003300"/>
                          </a:solidFill>
                          <a:effectLst/>
                        </a:rPr>
                        <a:t>plazo mínimo</a:t>
                      </a:r>
                      <a:r>
                        <a:rPr lang="es-ES" sz="1600" b="1" u="none" dirty="0" smtClean="0">
                          <a:solidFill>
                            <a:srgbClr val="003300"/>
                          </a:solidFill>
                          <a:effectLst/>
                        </a:rPr>
                        <a:t> es: 2 años bienes muebles, 10 años inmuebles.</a:t>
                      </a:r>
                    </a:p>
                    <a:p>
                      <a:pPr marL="342900" indent="-342900" algn="just">
                        <a:buFont typeface="Wingdings" panose="05000000000000000000" pitchFamily="2" charset="2"/>
                        <a:buChar char="v"/>
                      </a:pPr>
                      <a:endParaRPr lang="es-ES" sz="800" b="1" u="none" dirty="0" smtClean="0">
                        <a:solidFill>
                          <a:srgbClr val="003300"/>
                        </a:solidFill>
                        <a:effectLst/>
                      </a:endParaRPr>
                    </a:p>
                    <a:p>
                      <a:pPr marL="342900" indent="-342900" algn="just">
                        <a:buFont typeface="Wingdings" panose="05000000000000000000" pitchFamily="2" charset="2"/>
                        <a:buChar char="§"/>
                      </a:pPr>
                      <a:r>
                        <a:rPr lang="es-ES" sz="1600" b="1" u="sng" dirty="0" smtClean="0">
                          <a:solidFill>
                            <a:srgbClr val="660066"/>
                          </a:solidFill>
                          <a:effectLst/>
                        </a:rPr>
                        <a:t>El incumplimiento del plazo mínimo</a:t>
                      </a:r>
                      <a:r>
                        <a:rPr lang="es-ES" sz="1600" b="1" u="none" dirty="0" smtClean="0">
                          <a:solidFill>
                            <a:srgbClr val="660066"/>
                          </a:solidFill>
                          <a:effectLst/>
                        </a:rPr>
                        <a:t>:</a:t>
                      </a:r>
                      <a:r>
                        <a:rPr lang="es-ES" sz="1600" dirty="0" smtClean="0">
                          <a:solidFill>
                            <a:srgbClr val="0000CC"/>
                          </a:solidFill>
                          <a:effectLst/>
                        </a:rPr>
                        <a:t> tiene como consecuencia que en la declaración del IS correspondiente al </a:t>
                      </a:r>
                      <a:r>
                        <a:rPr lang="es-ES" sz="1600" u="sng" dirty="0" smtClean="0">
                          <a:solidFill>
                            <a:srgbClr val="0000CC"/>
                          </a:solidFill>
                          <a:effectLst/>
                        </a:rPr>
                        <a:t>periodo impositivo</a:t>
                      </a:r>
                      <a:r>
                        <a:rPr lang="es-ES" sz="1600" dirty="0" smtClean="0">
                          <a:solidFill>
                            <a:srgbClr val="0000CC"/>
                          </a:solidFill>
                          <a:effectLst/>
                        </a:rPr>
                        <a:t> en que </a:t>
                      </a:r>
                      <a:r>
                        <a:rPr lang="es-ES" sz="1600" u="none" dirty="0" smtClean="0">
                          <a:solidFill>
                            <a:srgbClr val="0000CC"/>
                          </a:solidFill>
                          <a:effectLst/>
                        </a:rPr>
                        <a:t>se haya producido dicho </a:t>
                      </a:r>
                      <a:r>
                        <a:rPr lang="es-ES" sz="1600" u="sng" dirty="0" smtClean="0">
                          <a:solidFill>
                            <a:srgbClr val="0000CC"/>
                          </a:solidFill>
                          <a:effectLst/>
                        </a:rPr>
                        <a:t>incumplimiento</a:t>
                      </a:r>
                      <a:r>
                        <a:rPr lang="es-ES" sz="1600" dirty="0" smtClean="0">
                          <a:solidFill>
                            <a:srgbClr val="0000CC"/>
                          </a:solidFill>
                          <a:effectLst/>
                        </a:rPr>
                        <a:t>, debe efectuarse la </a:t>
                      </a:r>
                      <a:r>
                        <a:rPr lang="es-ES" sz="1600" b="1" u="sng" dirty="0" smtClean="0">
                          <a:solidFill>
                            <a:srgbClr val="FF0000"/>
                          </a:solidFill>
                          <a:effectLst/>
                        </a:rPr>
                        <a:t>regularización procedente</a:t>
                      </a:r>
                      <a:r>
                        <a:rPr lang="es-ES" sz="1600" dirty="0" smtClean="0">
                          <a:solidFill>
                            <a:srgbClr val="0000CC"/>
                          </a:solidFill>
                          <a:effectLst/>
                        </a:rPr>
                        <a:t>, </a:t>
                      </a:r>
                      <a:r>
                        <a:rPr lang="es-ES" sz="1600" u="sng" dirty="0" smtClean="0">
                          <a:solidFill>
                            <a:srgbClr val="0000CC"/>
                          </a:solidFill>
                          <a:effectLst/>
                        </a:rPr>
                        <a:t>por </a:t>
                      </a:r>
                      <a:r>
                        <a:rPr lang="es-ES" sz="1600" b="1" u="sng" dirty="0" smtClean="0">
                          <a:solidFill>
                            <a:srgbClr val="0000CC"/>
                          </a:solidFill>
                          <a:effectLst/>
                        </a:rPr>
                        <a:t>todos</a:t>
                      </a:r>
                      <a:r>
                        <a:rPr lang="es-ES" sz="1600" u="sng" dirty="0" smtClean="0">
                          <a:solidFill>
                            <a:srgbClr val="0000CC"/>
                          </a:solidFill>
                          <a:effectLst/>
                        </a:rPr>
                        <a:t> los ejercicios</a:t>
                      </a:r>
                      <a:r>
                        <a:rPr lang="es-ES" sz="1600" dirty="0" smtClean="0">
                          <a:solidFill>
                            <a:srgbClr val="0000CC"/>
                          </a:solidFill>
                          <a:effectLst/>
                        </a:rPr>
                        <a:t> en que se hubiera aplicado el régimen especial, en relación con las cantidades deducidas en concepto de recuperación del coste del bien, </a:t>
                      </a:r>
                      <a:r>
                        <a:rPr lang="es-ES" sz="1600" u="sng" dirty="0" smtClean="0">
                          <a:solidFill>
                            <a:srgbClr val="0000CC"/>
                          </a:solidFill>
                          <a:effectLst/>
                        </a:rPr>
                        <a:t>en lo que excedan</a:t>
                      </a:r>
                      <a:r>
                        <a:rPr lang="es-ES" sz="1600" dirty="0" smtClean="0">
                          <a:solidFill>
                            <a:srgbClr val="0000CC"/>
                          </a:solidFill>
                          <a:effectLst/>
                        </a:rPr>
                        <a:t> </a:t>
                      </a:r>
                      <a:r>
                        <a:rPr lang="es-ES" sz="1600" u="sng" dirty="0" smtClean="0">
                          <a:solidFill>
                            <a:srgbClr val="0000CC"/>
                          </a:solidFill>
                          <a:effectLst/>
                        </a:rPr>
                        <a:t>de la amortización contabilizada</a:t>
                      </a:r>
                      <a:r>
                        <a:rPr lang="es-ES" sz="1600" dirty="0" smtClean="0">
                          <a:solidFill>
                            <a:srgbClr val="0000CC"/>
                          </a:solidFill>
                          <a:effectLst/>
                        </a:rPr>
                        <a:t> que corresponda a una depreciación efectiva conforme a lo previsto en el artículo 12 LIS</a:t>
                      </a:r>
                      <a:r>
                        <a:rPr lang="es-ES" sz="1600" i="1" dirty="0" smtClean="0">
                          <a:solidFill>
                            <a:srgbClr val="0000CC"/>
                          </a:solidFill>
                          <a:effectLst/>
                        </a:rPr>
                        <a:t>.</a:t>
                      </a:r>
                    </a:p>
                    <a:p>
                      <a:pPr marL="342900" indent="-342900" algn="just">
                        <a:buFont typeface="Wingdings" panose="05000000000000000000" pitchFamily="2" charset="2"/>
                        <a:buChar char="§"/>
                      </a:pPr>
                      <a:endParaRPr lang="es-ES" sz="400" dirty="0" smtClean="0">
                        <a:solidFill>
                          <a:srgbClr val="0000CC"/>
                        </a:solidFill>
                        <a:effectLst/>
                      </a:endParaRPr>
                    </a:p>
                    <a:p>
                      <a:pPr marL="342900" indent="-342900" algn="just">
                        <a:buFont typeface="Wingdings" panose="05000000000000000000" pitchFamily="2" charset="2"/>
                        <a:buChar char="§"/>
                      </a:pPr>
                      <a:r>
                        <a:rPr lang="es-ES" sz="1600" b="1" u="sng" dirty="0" smtClean="0">
                          <a:solidFill>
                            <a:srgbClr val="660066"/>
                          </a:solidFill>
                          <a:effectLst/>
                        </a:rPr>
                        <a:t>Transcurrido el plazo mínimo</a:t>
                      </a:r>
                      <a:r>
                        <a:rPr lang="es-ES" sz="1600" b="1" u="none" dirty="0" smtClean="0">
                          <a:solidFill>
                            <a:srgbClr val="660066"/>
                          </a:solidFill>
                          <a:effectLst/>
                        </a:rPr>
                        <a:t>: </a:t>
                      </a:r>
                      <a:r>
                        <a:rPr lang="es-ES" sz="1600" u="none" dirty="0" smtClean="0">
                          <a:solidFill>
                            <a:srgbClr val="0000CC"/>
                          </a:solidFill>
                          <a:effectLst/>
                        </a:rPr>
                        <a:t>si se ejercitase anticipadamente la opción de compra, dicha cancelación anticipada </a:t>
                      </a:r>
                      <a:r>
                        <a:rPr lang="es-ES" sz="1600" b="1" u="sng" dirty="0" smtClean="0">
                          <a:solidFill>
                            <a:srgbClr val="FF0000"/>
                          </a:solidFill>
                          <a:effectLst/>
                        </a:rPr>
                        <a:t>no tendrá efecto alguno</a:t>
                      </a:r>
                      <a:r>
                        <a:rPr lang="es-ES" sz="1600" b="1" dirty="0" smtClean="0">
                          <a:solidFill>
                            <a:srgbClr val="0000CC"/>
                          </a:solidFill>
                          <a:effectLst/>
                        </a:rPr>
                        <a:t> </a:t>
                      </a:r>
                      <a:r>
                        <a:rPr lang="es-ES" sz="1600" dirty="0" smtClean="0">
                          <a:solidFill>
                            <a:srgbClr val="0000CC"/>
                          </a:solidFill>
                          <a:effectLst/>
                        </a:rPr>
                        <a:t>sobre los contratos financieros celebrados por la entidad, dado que no se habría incumplido ninguno de los requisitos sustanciales legalmente exigidos.</a:t>
                      </a:r>
                    </a:p>
                    <a:p>
                      <a:pPr marL="285750" indent="-285750" algn="just">
                        <a:buFont typeface="Wingdings" panose="05000000000000000000" pitchFamily="2" charset="2"/>
                        <a:buChar char="ü"/>
                      </a:pPr>
                      <a:r>
                        <a:rPr lang="es-ES" sz="1600" b="1" i="0" u="none" strike="noStrike" baseline="0" dirty="0" smtClean="0">
                          <a:solidFill>
                            <a:srgbClr val="FF00FF"/>
                          </a:solidFill>
                        </a:rPr>
                        <a:t>V2282-11 de 27/9/2011</a:t>
                      </a:r>
                      <a:endParaRPr lang="es-ES" sz="800" b="0" i="0" u="none" strike="noStrike" baseline="0" dirty="0" smtClean="0">
                        <a:solidFill>
                          <a:srgbClr val="0000CC"/>
                        </a:solidFill>
                      </a:endParaRPr>
                    </a:p>
                  </a:txBody>
                  <a:tcP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extLst>
                  <a:ext uri="{0D108BD9-81ED-4DB2-BD59-A6C34878D82A}">
                    <a16:rowId xmlns="" xmlns:a16="http://schemas.microsoft.com/office/drawing/2014/main" val="1977680883"/>
                  </a:ext>
                </a:extLst>
              </a:tr>
            </a:tbl>
          </a:graphicData>
        </a:graphic>
      </p:graphicFrame>
    </p:spTree>
    <p:extLst>
      <p:ext uri="{BB962C8B-B14F-4D97-AF65-F5344CB8AC3E}">
        <p14:creationId xmlns="" xmlns:p14="http://schemas.microsoft.com/office/powerpoint/2010/main" val="3939471090"/>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4" name="Rectangle 4"/>
          <p:cNvSpPr>
            <a:spLocks noChangeArrowheads="1"/>
          </p:cNvSpPr>
          <p:nvPr/>
        </p:nvSpPr>
        <p:spPr bwMode="auto">
          <a:xfrm>
            <a:off x="194337" y="1484313"/>
            <a:ext cx="9360826" cy="1873250"/>
          </a:xfrm>
          <a:prstGeom prst="rect">
            <a:avLst/>
          </a:prstGeom>
          <a:noFill/>
          <a:ln w="9525">
            <a:noFill/>
            <a:miter lim="800000"/>
            <a:headEnd/>
            <a:tailEnd/>
          </a:ln>
          <a:effectLst/>
        </p:spPr>
        <p:txBody>
          <a:bodyPr anchor="ctr"/>
          <a:lstStyle/>
          <a:p>
            <a:pPr algn="ctr"/>
            <a:r>
              <a:rPr lang="es-ES_tradnl" sz="6800" b="1" dirty="0">
                <a:solidFill>
                  <a:srgbClr val="FFFF00"/>
                </a:solidFill>
              </a:rPr>
              <a:t>Deterioro de </a:t>
            </a:r>
            <a:r>
              <a:rPr lang="es-ES_tradnl" sz="6800" b="1" dirty="0" smtClean="0">
                <a:solidFill>
                  <a:srgbClr val="FFFF00"/>
                </a:solidFill>
              </a:rPr>
              <a:t>Valor</a:t>
            </a:r>
            <a:endParaRPr lang="es-ES_tradnl" sz="6800" b="1" dirty="0">
              <a:solidFill>
                <a:srgbClr val="FFFF00"/>
              </a:solidFill>
            </a:endParaRPr>
          </a:p>
        </p:txBody>
      </p:sp>
      <p:sp>
        <p:nvSpPr>
          <p:cNvPr id="128005" name="Rectangle 5"/>
          <p:cNvSpPr>
            <a:spLocks noChangeArrowheads="1"/>
          </p:cNvSpPr>
          <p:nvPr/>
        </p:nvSpPr>
        <p:spPr bwMode="auto">
          <a:xfrm>
            <a:off x="914400" y="3906515"/>
            <a:ext cx="5943600" cy="1656085"/>
          </a:xfrm>
          <a:prstGeom prst="rect">
            <a:avLst/>
          </a:prstGeom>
          <a:noFill/>
          <a:ln w="9525">
            <a:noFill/>
            <a:miter lim="800000"/>
            <a:headEnd/>
            <a:tailEnd/>
          </a:ln>
          <a:effectLst/>
        </p:spPr>
        <p:txBody>
          <a:bodyPr/>
          <a:lstStyle/>
          <a:p>
            <a:pPr marL="342900" indent="-342900">
              <a:spcBef>
                <a:spcPct val="20000"/>
              </a:spcBef>
              <a:buFont typeface="Wingdings" pitchFamily="2" charset="2"/>
              <a:buChar char="ü"/>
            </a:pPr>
            <a:r>
              <a:rPr lang="es-ES_tradnl" sz="3200" b="1" dirty="0"/>
              <a:t>Art. </a:t>
            </a:r>
            <a:r>
              <a:rPr lang="es-ES_tradnl" sz="3200" b="1" dirty="0" smtClean="0"/>
              <a:t>13 LIS </a:t>
            </a:r>
          </a:p>
          <a:p>
            <a:pPr marL="342900" indent="-342900">
              <a:spcBef>
                <a:spcPct val="20000"/>
              </a:spcBef>
              <a:buFont typeface="Wingdings" pitchFamily="2" charset="2"/>
              <a:buChar char="ü"/>
            </a:pPr>
            <a:r>
              <a:rPr lang="es-ES_tradnl" sz="3200" b="1" dirty="0" smtClean="0"/>
              <a:t>Arts. 8 y 9 NRIS</a:t>
            </a:r>
          </a:p>
        </p:txBody>
      </p:sp>
      <p:sp>
        <p:nvSpPr>
          <p:cNvPr id="128006" name="Rectangle 6"/>
          <p:cNvSpPr>
            <a:spLocks noChangeArrowheads="1"/>
          </p:cNvSpPr>
          <p:nvPr/>
        </p:nvSpPr>
        <p:spPr bwMode="auto">
          <a:xfrm>
            <a:off x="6435460" y="5876925"/>
            <a:ext cx="3219151" cy="307777"/>
          </a:xfrm>
          <a:prstGeom prst="rect">
            <a:avLst/>
          </a:prstGeom>
          <a:noFill/>
          <a:ln w="9525">
            <a:noFill/>
            <a:miter lim="800000"/>
            <a:headEnd/>
            <a:tailEnd/>
          </a:ln>
          <a:effectLst/>
        </p:spPr>
        <p:txBody>
          <a:bodyPr wrap="none">
            <a:spAutoFit/>
          </a:bodyPr>
          <a:lstStyle/>
          <a:p>
            <a:r>
              <a:rPr lang="es-ES_tradnl" sz="1400" b="1">
                <a:solidFill>
                  <a:schemeClr val="accent2"/>
                </a:solidFill>
              </a:rPr>
              <a:t>José Antonio Fernández Pérez</a:t>
            </a:r>
          </a:p>
        </p:txBody>
      </p:sp>
      <p:sp>
        <p:nvSpPr>
          <p:cNvPr id="8" name="7 Marcador de número de diapositiva"/>
          <p:cNvSpPr>
            <a:spLocks noGrp="1"/>
          </p:cNvSpPr>
          <p:nvPr>
            <p:ph type="sldNum" sz="quarter" idx="12"/>
          </p:nvPr>
        </p:nvSpPr>
        <p:spPr>
          <a:xfrm>
            <a:off x="7761312" y="6381328"/>
            <a:ext cx="2063750" cy="457200"/>
          </a:xfrm>
        </p:spPr>
        <p:txBody>
          <a:bodyPr/>
          <a:lstStyle/>
          <a:p>
            <a:fld id="{340BFD81-A555-4D43-8BC0-2D590787B909}" type="slidenum">
              <a:rPr lang="es-ES_tradnl" smtClean="0"/>
              <a:pPr/>
              <a:t>167</a:t>
            </a:fld>
            <a:endParaRPr lang="es-ES_tradnl" dirty="0"/>
          </a:p>
        </p:txBody>
      </p:sp>
      <p:sp>
        <p:nvSpPr>
          <p:cNvPr id="7" name="Text Box 5"/>
          <p:cNvSpPr txBox="1">
            <a:spLocks noChangeArrowheads="1"/>
          </p:cNvSpPr>
          <p:nvPr/>
        </p:nvSpPr>
        <p:spPr bwMode="auto">
          <a:xfrm>
            <a:off x="185355" y="228600"/>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IMPONIBLE-6</a:t>
            </a:r>
            <a:endParaRPr lang="es-ES_tradnl" sz="2800" dirty="0">
              <a:latin typeface="Arial" charset="0"/>
            </a:endParaRPr>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80899" name="Rectangle 3"/>
          <p:cNvSpPr>
            <a:spLocks noChangeArrowheads="1"/>
          </p:cNvSpPr>
          <p:nvPr/>
        </p:nvSpPr>
        <p:spPr bwMode="auto">
          <a:xfrm>
            <a:off x="116946" y="115888"/>
            <a:ext cx="9789054" cy="304800"/>
          </a:xfrm>
          <a:prstGeom prst="rect">
            <a:avLst/>
          </a:prstGeom>
          <a:noFill/>
          <a:ln w="9525">
            <a:noFill/>
            <a:miter lim="800000"/>
            <a:headEnd/>
            <a:tailEnd/>
          </a:ln>
        </p:spPr>
        <p:txBody>
          <a:bodyPr lIns="0" tIns="0" rIns="0" bIns="0">
            <a:spAutoFit/>
          </a:bodyPr>
          <a:lstStyle/>
          <a:p>
            <a:r>
              <a:rPr lang="es-ES_tradnl" sz="2000" b="1">
                <a:solidFill>
                  <a:srgbClr val="FF0000"/>
                </a:solidFill>
              </a:rPr>
              <a:t>PÉRDIDAS POR DETERIORO DE VALOR</a:t>
            </a:r>
            <a:r>
              <a:rPr lang="es-ES_tradnl" sz="1400" b="1">
                <a:solidFill>
                  <a:srgbClr val="FF0000"/>
                </a:solidFill>
              </a:rPr>
              <a:t> :  </a:t>
            </a:r>
            <a:r>
              <a:rPr lang="es-ES_tradnl" sz="2000" b="1">
                <a:solidFill>
                  <a:srgbClr val="FF0000"/>
                </a:solidFill>
              </a:rPr>
              <a:t>CUESTIONES  GENERALES</a:t>
            </a:r>
            <a:endParaRPr lang="es-ES_tradnl" sz="2000"/>
          </a:p>
        </p:txBody>
      </p:sp>
      <p:sp>
        <p:nvSpPr>
          <p:cNvPr id="80900" name="Rectangle 4"/>
          <p:cNvSpPr>
            <a:spLocks noChangeArrowheads="1"/>
          </p:cNvSpPr>
          <p:nvPr/>
        </p:nvSpPr>
        <p:spPr bwMode="auto">
          <a:xfrm>
            <a:off x="412751" y="533401"/>
            <a:ext cx="1437894" cy="215444"/>
          </a:xfrm>
          <a:prstGeom prst="rect">
            <a:avLst/>
          </a:prstGeom>
          <a:noFill/>
          <a:ln w="9525">
            <a:noFill/>
            <a:miter lim="800000"/>
            <a:headEnd/>
            <a:tailEnd/>
          </a:ln>
        </p:spPr>
        <p:txBody>
          <a:bodyPr wrap="none" lIns="0" tIns="0" rIns="0" bIns="0">
            <a:spAutoFit/>
          </a:bodyPr>
          <a:lstStyle/>
          <a:p>
            <a:r>
              <a:rPr lang="es-ES_tradnl" sz="1100">
                <a:solidFill>
                  <a:srgbClr val="D60093"/>
                </a:solidFill>
                <a:sym typeface="Wingdings" pitchFamily="2" charset="2"/>
              </a:rPr>
              <a:t></a:t>
            </a:r>
            <a:r>
              <a:rPr lang="es-ES_tradnl" sz="1200">
                <a:solidFill>
                  <a:srgbClr val="000000"/>
                </a:solidFill>
              </a:rPr>
              <a:t>  </a:t>
            </a:r>
            <a:r>
              <a:rPr lang="es-ES_tradnl" sz="1400" b="1">
                <a:solidFill>
                  <a:srgbClr val="0000FF"/>
                </a:solidFill>
              </a:rPr>
              <a:t>CONCEPTO :</a:t>
            </a:r>
            <a:endParaRPr lang="es-ES_tradnl" sz="1400" b="1">
              <a:solidFill>
                <a:srgbClr val="000000"/>
              </a:solidFill>
            </a:endParaRPr>
          </a:p>
        </p:txBody>
      </p:sp>
      <p:sp>
        <p:nvSpPr>
          <p:cNvPr id="80901" name="Rectangle 5"/>
          <p:cNvSpPr>
            <a:spLocks noChangeArrowheads="1"/>
          </p:cNvSpPr>
          <p:nvPr/>
        </p:nvSpPr>
        <p:spPr bwMode="auto">
          <a:xfrm>
            <a:off x="2221971" y="549275"/>
            <a:ext cx="6445675" cy="553998"/>
          </a:xfrm>
          <a:prstGeom prst="rect">
            <a:avLst/>
          </a:prstGeom>
          <a:noFill/>
          <a:ln w="9525">
            <a:noFill/>
            <a:miter lim="800000"/>
            <a:headEnd/>
            <a:tailEnd/>
          </a:ln>
        </p:spPr>
        <p:txBody>
          <a:bodyPr wrap="none" lIns="0" tIns="0" rIns="0" bIns="0">
            <a:spAutoFit/>
          </a:bodyPr>
          <a:lstStyle/>
          <a:p>
            <a:r>
              <a:rPr lang="es-ES_tradnl" sz="1200" b="1">
                <a:solidFill>
                  <a:srgbClr val="000000"/>
                </a:solidFill>
              </a:rPr>
              <a:t>Es la expresión contable de alguna de las siguientes circunstancias:</a:t>
            </a:r>
          </a:p>
          <a:p>
            <a:pPr>
              <a:buFontTx/>
              <a:buChar char="•"/>
            </a:pPr>
            <a:r>
              <a:rPr lang="es-ES_tradnl" sz="1200" b="1">
                <a:solidFill>
                  <a:srgbClr val="000000"/>
                </a:solidFill>
              </a:rPr>
              <a:t> </a:t>
            </a:r>
            <a:r>
              <a:rPr lang="es-ES_tradnl" sz="1200">
                <a:solidFill>
                  <a:srgbClr val="000000"/>
                </a:solidFill>
              </a:rPr>
              <a:t>correcciones de valor por </a:t>
            </a:r>
            <a:r>
              <a:rPr lang="es-ES_tradnl" sz="1200" u="sng">
                <a:solidFill>
                  <a:srgbClr val="000000"/>
                </a:solidFill>
              </a:rPr>
              <a:t>pérdidas sufridas en algún elemento del Activo</a:t>
            </a:r>
          </a:p>
          <a:p>
            <a:pPr>
              <a:buFontTx/>
              <a:buChar char="•"/>
            </a:pPr>
            <a:r>
              <a:rPr lang="es-ES_tradnl" sz="1200">
                <a:solidFill>
                  <a:srgbClr val="000000"/>
                </a:solidFill>
              </a:rPr>
              <a:t> La cobertura de eventuales </a:t>
            </a:r>
            <a:r>
              <a:rPr lang="es-ES_tradnl" sz="1200" u="sng">
                <a:solidFill>
                  <a:srgbClr val="000000"/>
                </a:solidFill>
              </a:rPr>
              <a:t>insolvencias de deudores</a:t>
            </a:r>
          </a:p>
        </p:txBody>
      </p:sp>
      <p:sp>
        <p:nvSpPr>
          <p:cNvPr id="80907" name="Rectangle 11"/>
          <p:cNvSpPr>
            <a:spLocks noChangeArrowheads="1"/>
          </p:cNvSpPr>
          <p:nvPr/>
        </p:nvSpPr>
        <p:spPr bwMode="auto">
          <a:xfrm>
            <a:off x="412751" y="1295401"/>
            <a:ext cx="2096728" cy="215444"/>
          </a:xfrm>
          <a:prstGeom prst="rect">
            <a:avLst/>
          </a:prstGeom>
          <a:noFill/>
          <a:ln w="9525">
            <a:noFill/>
            <a:miter lim="800000"/>
            <a:headEnd/>
            <a:tailEnd/>
          </a:ln>
        </p:spPr>
        <p:txBody>
          <a:bodyPr wrap="none" lIns="0" tIns="0" rIns="0" bIns="0">
            <a:spAutoFit/>
          </a:bodyPr>
          <a:lstStyle/>
          <a:p>
            <a:r>
              <a:rPr lang="es-ES_tradnl" sz="1100">
                <a:solidFill>
                  <a:srgbClr val="D60093"/>
                </a:solidFill>
                <a:sym typeface="Wingdings" pitchFamily="2" charset="2"/>
              </a:rPr>
              <a:t></a:t>
            </a:r>
            <a:r>
              <a:rPr lang="es-ES_tradnl" sz="1200">
                <a:solidFill>
                  <a:srgbClr val="000000"/>
                </a:solidFill>
              </a:rPr>
              <a:t>   </a:t>
            </a:r>
            <a:r>
              <a:rPr lang="es-ES_tradnl" sz="1400" b="1">
                <a:solidFill>
                  <a:srgbClr val="0000FF"/>
                </a:solidFill>
              </a:rPr>
              <a:t>CONTABLEMENTE:</a:t>
            </a:r>
            <a:endParaRPr lang="es-ES_tradnl" sz="1400" b="1">
              <a:solidFill>
                <a:srgbClr val="000000"/>
              </a:solidFill>
            </a:endParaRPr>
          </a:p>
        </p:txBody>
      </p:sp>
      <p:sp>
        <p:nvSpPr>
          <p:cNvPr id="80912" name="Rectangle 16"/>
          <p:cNvSpPr>
            <a:spLocks noChangeArrowheads="1"/>
          </p:cNvSpPr>
          <p:nvPr/>
        </p:nvSpPr>
        <p:spPr bwMode="auto">
          <a:xfrm>
            <a:off x="1364602" y="1628800"/>
            <a:ext cx="3879267" cy="424732"/>
          </a:xfrm>
          <a:prstGeom prst="rect">
            <a:avLst/>
          </a:prstGeom>
          <a:noFill/>
          <a:ln w="9525">
            <a:noFill/>
            <a:miter lim="800000"/>
            <a:headEnd/>
            <a:tailEnd/>
          </a:ln>
        </p:spPr>
        <p:txBody>
          <a:bodyPr wrap="none" lIns="0" tIns="0" rIns="0" bIns="0">
            <a:spAutoFit/>
          </a:bodyPr>
          <a:lstStyle/>
          <a:p>
            <a:r>
              <a:rPr lang="es-ES_tradnl" sz="1200" b="1" dirty="0">
                <a:solidFill>
                  <a:srgbClr val="0000CC"/>
                </a:solidFill>
              </a:rPr>
              <a:t>DETERIORO DE VALOR</a:t>
            </a:r>
            <a:r>
              <a:rPr lang="es-ES_tradnl" sz="1200" dirty="0">
                <a:solidFill>
                  <a:srgbClr val="0000CC"/>
                </a:solidFill>
              </a:rPr>
              <a:t> </a:t>
            </a:r>
            <a:r>
              <a:rPr lang="es-ES_tradnl" sz="1200" dirty="0">
                <a:solidFill>
                  <a:srgbClr val="000000"/>
                </a:solidFill>
              </a:rPr>
              <a:t>que tienen por objeto</a:t>
            </a:r>
          </a:p>
          <a:p>
            <a:pPr>
              <a:spcBef>
                <a:spcPct val="30000"/>
              </a:spcBef>
            </a:pPr>
            <a:r>
              <a:rPr lang="es-ES_tradnl" sz="1200" dirty="0">
                <a:solidFill>
                  <a:srgbClr val="000000"/>
                </a:solidFill>
              </a:rPr>
              <a:t>       un   AJUSTE DE VALORACIÓN :</a:t>
            </a:r>
          </a:p>
        </p:txBody>
      </p:sp>
      <p:sp>
        <p:nvSpPr>
          <p:cNvPr id="80917" name="Rectangle 21"/>
          <p:cNvSpPr>
            <a:spLocks noChangeArrowheads="1"/>
          </p:cNvSpPr>
          <p:nvPr/>
        </p:nvSpPr>
        <p:spPr bwMode="auto">
          <a:xfrm>
            <a:off x="5030392" y="1844824"/>
            <a:ext cx="3018455" cy="18466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llamadas </a:t>
            </a:r>
            <a:r>
              <a:rPr lang="es-ES_tradnl" sz="1200" b="1" dirty="0">
                <a:solidFill>
                  <a:srgbClr val="FF0000"/>
                </a:solidFill>
              </a:rPr>
              <a:t>“DETERIORO DE VALOR” </a:t>
            </a:r>
          </a:p>
        </p:txBody>
      </p:sp>
      <p:sp>
        <p:nvSpPr>
          <p:cNvPr id="80921" name="Rectangle 25"/>
          <p:cNvSpPr>
            <a:spLocks noChangeArrowheads="1"/>
          </p:cNvSpPr>
          <p:nvPr/>
        </p:nvSpPr>
        <p:spPr bwMode="auto">
          <a:xfrm>
            <a:off x="740532" y="2276871"/>
            <a:ext cx="2964329" cy="1107996"/>
          </a:xfrm>
          <a:prstGeom prst="rect">
            <a:avLst/>
          </a:prstGeom>
          <a:noFill/>
          <a:ln w="9525">
            <a:noFill/>
            <a:miter lim="800000"/>
            <a:headEnd/>
            <a:tailEnd/>
          </a:ln>
        </p:spPr>
        <p:txBody>
          <a:bodyPr wrap="square" lIns="0" tIns="0" rIns="0" bIns="0">
            <a:spAutoFit/>
          </a:bodyPr>
          <a:lstStyle/>
          <a:p>
            <a:pPr>
              <a:buFont typeface="Monotype Sorts"/>
              <a:buChar char="å"/>
            </a:pPr>
            <a:r>
              <a:rPr lang="es-ES_tradnl" sz="1200" dirty="0" smtClean="0">
                <a:solidFill>
                  <a:srgbClr val="000000"/>
                </a:solidFill>
              </a:rPr>
              <a:t> Se </a:t>
            </a:r>
            <a:r>
              <a:rPr lang="es-ES_tradnl" sz="1200" dirty="0">
                <a:solidFill>
                  <a:srgbClr val="000000"/>
                </a:solidFill>
              </a:rPr>
              <a:t>recogen </a:t>
            </a:r>
            <a:r>
              <a:rPr lang="es-ES_tradnl" sz="1200" dirty="0" smtClean="0">
                <a:solidFill>
                  <a:srgbClr val="000000"/>
                </a:solidFill>
              </a:rPr>
              <a:t>minorando las </a:t>
            </a:r>
          </a:p>
          <a:p>
            <a:r>
              <a:rPr lang="es-ES_tradnl" sz="1200" dirty="0" smtClean="0">
                <a:solidFill>
                  <a:srgbClr val="000000"/>
                </a:solidFill>
              </a:rPr>
              <a:t> cuentas correspondientes del Activo, </a:t>
            </a:r>
          </a:p>
          <a:p>
            <a:r>
              <a:rPr lang="es-ES_tradnl" sz="1200" dirty="0" smtClean="0">
                <a:solidFill>
                  <a:srgbClr val="000000"/>
                </a:solidFill>
              </a:rPr>
              <a:t>en  el PGC están en</a:t>
            </a:r>
          </a:p>
          <a:p>
            <a:r>
              <a:rPr lang="es-ES_tradnl" sz="1200" dirty="0" smtClean="0">
                <a:solidFill>
                  <a:srgbClr val="000000"/>
                </a:solidFill>
              </a:rPr>
              <a:t> cuentas </a:t>
            </a:r>
            <a:r>
              <a:rPr lang="es-ES_tradnl" sz="1200" dirty="0">
                <a:solidFill>
                  <a:srgbClr val="000000"/>
                </a:solidFill>
              </a:rPr>
              <a:t>de los </a:t>
            </a:r>
            <a:r>
              <a:rPr lang="es-ES_tradnl" sz="1200" b="1" dirty="0" smtClean="0">
                <a:solidFill>
                  <a:srgbClr val="000000"/>
                </a:solidFill>
              </a:rPr>
              <a:t>subgrupo siguientes: </a:t>
            </a:r>
            <a:endParaRPr lang="es-ES_tradnl" sz="1200" b="1" dirty="0">
              <a:solidFill>
                <a:srgbClr val="000000"/>
              </a:solidFill>
            </a:endParaRPr>
          </a:p>
        </p:txBody>
      </p:sp>
      <p:sp>
        <p:nvSpPr>
          <p:cNvPr id="80922" name="Rectangle 26"/>
          <p:cNvSpPr>
            <a:spLocks noChangeArrowheads="1"/>
          </p:cNvSpPr>
          <p:nvPr/>
        </p:nvSpPr>
        <p:spPr bwMode="auto">
          <a:xfrm>
            <a:off x="3503721" y="2276475"/>
            <a:ext cx="6554679" cy="184666"/>
          </a:xfrm>
          <a:prstGeom prst="rect">
            <a:avLst/>
          </a:prstGeom>
          <a:noFill/>
          <a:ln w="9525">
            <a:noFill/>
            <a:miter lim="800000"/>
            <a:headEnd/>
            <a:tailEnd/>
          </a:ln>
        </p:spPr>
        <p:txBody>
          <a:bodyPr wrap="none" lIns="0" tIns="0" rIns="0" bIns="0">
            <a:spAutoFit/>
          </a:bodyPr>
          <a:lstStyle/>
          <a:p>
            <a:r>
              <a:rPr lang="es-ES_tradnl" sz="1100" b="1" dirty="0">
                <a:solidFill>
                  <a:srgbClr val="FF0000"/>
                </a:solidFill>
              </a:rPr>
              <a:t>29</a:t>
            </a:r>
            <a:r>
              <a:rPr lang="es-ES_tradnl" sz="1100" dirty="0">
                <a:solidFill>
                  <a:srgbClr val="FF0000"/>
                </a:solidFill>
              </a:rPr>
              <a:t>  </a:t>
            </a:r>
            <a:r>
              <a:rPr lang="es-ES_tradnl" sz="1100" b="1" dirty="0" smtClean="0">
                <a:solidFill>
                  <a:srgbClr val="FF0000"/>
                </a:solidFill>
              </a:rPr>
              <a:t>Inmovilizado:</a:t>
            </a:r>
            <a:r>
              <a:rPr lang="es-ES_tradnl" sz="1200" dirty="0" smtClean="0">
                <a:solidFill>
                  <a:srgbClr val="000000"/>
                </a:solidFill>
              </a:rPr>
              <a:t> </a:t>
            </a:r>
            <a:r>
              <a:rPr lang="es-ES_tradnl" sz="1100" dirty="0">
                <a:solidFill>
                  <a:srgbClr val="0000FF"/>
                </a:solidFill>
              </a:rPr>
              <a:t>deterioro de valor </a:t>
            </a:r>
            <a:r>
              <a:rPr lang="es-ES_tradnl" sz="1100" dirty="0">
                <a:solidFill>
                  <a:srgbClr val="000000"/>
                </a:solidFill>
              </a:rPr>
              <a:t>de </a:t>
            </a:r>
            <a:r>
              <a:rPr lang="es-ES_tradnl" sz="1100" dirty="0" smtClean="0">
                <a:solidFill>
                  <a:srgbClr val="000000"/>
                </a:solidFill>
              </a:rPr>
              <a:t>Inmovilizado y créditos e I. </a:t>
            </a:r>
            <a:r>
              <a:rPr lang="es-ES_tradnl" sz="1100" dirty="0" err="1" smtClean="0">
                <a:solidFill>
                  <a:srgbClr val="000000"/>
                </a:solidFill>
              </a:rPr>
              <a:t>Financi</a:t>
            </a:r>
            <a:r>
              <a:rPr lang="es-ES_tradnl" sz="1100" dirty="0" smtClean="0">
                <a:solidFill>
                  <a:srgbClr val="000000"/>
                </a:solidFill>
              </a:rPr>
              <a:t>. a </a:t>
            </a:r>
            <a:r>
              <a:rPr lang="es-ES_tradnl" sz="1100" b="1" dirty="0" smtClean="0">
                <a:solidFill>
                  <a:srgbClr val="000000"/>
                </a:solidFill>
              </a:rPr>
              <a:t>LP</a:t>
            </a:r>
            <a:endParaRPr lang="es-ES_tradnl" sz="1100" b="1" dirty="0">
              <a:solidFill>
                <a:srgbClr val="000000"/>
              </a:solidFill>
            </a:endParaRPr>
          </a:p>
        </p:txBody>
      </p:sp>
      <p:sp>
        <p:nvSpPr>
          <p:cNvPr id="80929" name="Rectangle 33"/>
          <p:cNvSpPr>
            <a:spLocks noChangeArrowheads="1"/>
          </p:cNvSpPr>
          <p:nvPr/>
        </p:nvSpPr>
        <p:spPr bwMode="auto">
          <a:xfrm>
            <a:off x="3505200" y="2438400"/>
            <a:ext cx="4340932" cy="307777"/>
          </a:xfrm>
          <a:prstGeom prst="rect">
            <a:avLst/>
          </a:prstGeom>
          <a:noFill/>
          <a:ln w="9525">
            <a:noFill/>
            <a:miter lim="800000"/>
            <a:headEnd/>
            <a:tailEnd/>
          </a:ln>
        </p:spPr>
        <p:txBody>
          <a:bodyPr wrap="none" lIns="0" tIns="0" rIns="0" bIns="0">
            <a:spAutoFit/>
          </a:bodyPr>
          <a:lstStyle/>
          <a:p>
            <a:r>
              <a:rPr lang="es-ES_tradnl" sz="1200" b="1" dirty="0">
                <a:solidFill>
                  <a:srgbClr val="FF0000"/>
                </a:solidFill>
              </a:rPr>
              <a:t>39  Existencias :</a:t>
            </a:r>
            <a:r>
              <a:rPr lang="es-ES_tradnl" sz="1200" dirty="0">
                <a:solidFill>
                  <a:srgbClr val="FF0000"/>
                </a:solidFill>
              </a:rPr>
              <a:t> </a:t>
            </a:r>
            <a:r>
              <a:rPr lang="es-ES_tradnl" sz="1200" dirty="0">
                <a:solidFill>
                  <a:srgbClr val="0000FF"/>
                </a:solidFill>
              </a:rPr>
              <a:t>deterioro de valor</a:t>
            </a:r>
            <a:r>
              <a:rPr lang="es-ES_tradnl" dirty="0">
                <a:solidFill>
                  <a:srgbClr val="0000FF"/>
                </a:solidFill>
              </a:rPr>
              <a:t> </a:t>
            </a:r>
            <a:r>
              <a:rPr lang="es-ES_tradnl" sz="1200" dirty="0">
                <a:solidFill>
                  <a:srgbClr val="000000"/>
                </a:solidFill>
              </a:rPr>
              <a:t>de Existencias</a:t>
            </a:r>
          </a:p>
        </p:txBody>
      </p:sp>
      <p:sp>
        <p:nvSpPr>
          <p:cNvPr id="80935" name="Rectangle 39"/>
          <p:cNvSpPr>
            <a:spLocks noChangeArrowheads="1"/>
          </p:cNvSpPr>
          <p:nvPr/>
        </p:nvSpPr>
        <p:spPr bwMode="auto">
          <a:xfrm>
            <a:off x="3481679" y="2781300"/>
            <a:ext cx="6043321" cy="184666"/>
          </a:xfrm>
          <a:prstGeom prst="rect">
            <a:avLst/>
          </a:prstGeom>
          <a:noFill/>
          <a:ln w="9525">
            <a:noFill/>
            <a:miter lim="800000"/>
            <a:headEnd/>
            <a:tailEnd/>
          </a:ln>
        </p:spPr>
        <p:txBody>
          <a:bodyPr wrap="none" lIns="0" tIns="0" rIns="0" bIns="0">
            <a:spAutoFit/>
          </a:bodyPr>
          <a:lstStyle/>
          <a:p>
            <a:r>
              <a:rPr lang="es-ES_tradnl" sz="1200" b="1" dirty="0">
                <a:solidFill>
                  <a:srgbClr val="FF0000"/>
                </a:solidFill>
              </a:rPr>
              <a:t>49 Acreedores y Deudores:</a:t>
            </a:r>
            <a:r>
              <a:rPr lang="es-ES_tradnl" sz="1200" dirty="0">
                <a:solidFill>
                  <a:srgbClr val="FF0000"/>
                </a:solidFill>
              </a:rPr>
              <a:t> </a:t>
            </a:r>
            <a:r>
              <a:rPr lang="es-ES_tradnl" sz="1200" dirty="0">
                <a:solidFill>
                  <a:srgbClr val="0000FF"/>
                </a:solidFill>
              </a:rPr>
              <a:t>deterioro de valor </a:t>
            </a:r>
            <a:r>
              <a:rPr lang="es-ES_tradnl" sz="1200" dirty="0">
                <a:solidFill>
                  <a:srgbClr val="000000"/>
                </a:solidFill>
              </a:rPr>
              <a:t>de créditos comerciales</a:t>
            </a:r>
          </a:p>
        </p:txBody>
      </p:sp>
      <p:sp>
        <p:nvSpPr>
          <p:cNvPr id="80941" name="Rectangle 45"/>
          <p:cNvSpPr>
            <a:spLocks noChangeArrowheads="1"/>
          </p:cNvSpPr>
          <p:nvPr/>
        </p:nvSpPr>
        <p:spPr bwMode="auto">
          <a:xfrm>
            <a:off x="3505200" y="2997200"/>
            <a:ext cx="6192401" cy="184666"/>
          </a:xfrm>
          <a:prstGeom prst="rect">
            <a:avLst/>
          </a:prstGeom>
          <a:noFill/>
          <a:ln w="9525">
            <a:noFill/>
            <a:miter lim="800000"/>
            <a:headEnd/>
            <a:tailEnd/>
          </a:ln>
        </p:spPr>
        <p:txBody>
          <a:bodyPr wrap="none" lIns="0" tIns="0" rIns="0" bIns="0">
            <a:spAutoFit/>
          </a:bodyPr>
          <a:lstStyle/>
          <a:p>
            <a:r>
              <a:rPr lang="es-ES_tradnl" sz="1200" b="1" dirty="0">
                <a:solidFill>
                  <a:srgbClr val="FF0000"/>
                </a:solidFill>
              </a:rPr>
              <a:t>59  Cuentas Financieras :</a:t>
            </a:r>
            <a:r>
              <a:rPr lang="es-ES_tradnl" sz="1200" dirty="0">
                <a:solidFill>
                  <a:srgbClr val="FF0000"/>
                </a:solidFill>
              </a:rPr>
              <a:t> </a:t>
            </a:r>
            <a:r>
              <a:rPr lang="es-ES_tradnl" sz="1200" dirty="0">
                <a:solidFill>
                  <a:srgbClr val="0000FF"/>
                </a:solidFill>
              </a:rPr>
              <a:t>deterioro de valor de </a:t>
            </a:r>
            <a:r>
              <a:rPr lang="es-ES_tradnl" sz="1200" dirty="0" err="1">
                <a:solidFill>
                  <a:srgbClr val="0000FF"/>
                </a:solidFill>
              </a:rPr>
              <a:t>Invers</a:t>
            </a:r>
            <a:r>
              <a:rPr lang="es-ES_tradnl" sz="1200" dirty="0">
                <a:solidFill>
                  <a:srgbClr val="0000FF"/>
                </a:solidFill>
              </a:rPr>
              <a:t>. </a:t>
            </a:r>
            <a:r>
              <a:rPr lang="es-ES_tradnl" sz="1200" dirty="0">
                <a:solidFill>
                  <a:srgbClr val="000000"/>
                </a:solidFill>
              </a:rPr>
              <a:t>Financieras a </a:t>
            </a:r>
            <a:r>
              <a:rPr lang="es-ES_tradnl" sz="1200" b="1" dirty="0">
                <a:solidFill>
                  <a:srgbClr val="000000"/>
                </a:solidFill>
              </a:rPr>
              <a:t>CP</a:t>
            </a:r>
          </a:p>
        </p:txBody>
      </p:sp>
      <p:sp>
        <p:nvSpPr>
          <p:cNvPr id="80961" name="Rectangle 65"/>
          <p:cNvSpPr>
            <a:spLocks noChangeArrowheads="1"/>
          </p:cNvSpPr>
          <p:nvPr/>
        </p:nvSpPr>
        <p:spPr bwMode="auto">
          <a:xfrm>
            <a:off x="4622800" y="1772817"/>
            <a:ext cx="288541" cy="276999"/>
          </a:xfrm>
          <a:prstGeom prst="rect">
            <a:avLst/>
          </a:prstGeom>
          <a:noFill/>
          <a:ln w="9525">
            <a:noFill/>
            <a:miter lim="800000"/>
            <a:headEnd/>
            <a:tailEnd/>
          </a:ln>
        </p:spPr>
        <p:txBody>
          <a:bodyPr wrap="none" lIns="0" tIns="0" rIns="0" bIns="0">
            <a:spAutoFit/>
          </a:bodyPr>
          <a:lstStyle/>
          <a:p>
            <a:r>
              <a:rPr lang="es-ES_tradnl" sz="1800" dirty="0">
                <a:solidFill>
                  <a:srgbClr val="FF0000"/>
                </a:solidFill>
                <a:sym typeface="Monotype Sorts" charset="2"/>
              </a:rPr>
              <a:t></a:t>
            </a:r>
            <a:endParaRPr lang="es-ES_tradnl" sz="1200" b="1" dirty="0">
              <a:solidFill>
                <a:srgbClr val="000000"/>
              </a:solidFill>
            </a:endParaRPr>
          </a:p>
        </p:txBody>
      </p:sp>
      <p:sp>
        <p:nvSpPr>
          <p:cNvPr id="80966" name="Line 70"/>
          <p:cNvSpPr>
            <a:spLocks noChangeShapeType="1"/>
          </p:cNvSpPr>
          <p:nvPr/>
        </p:nvSpPr>
        <p:spPr bwMode="auto">
          <a:xfrm>
            <a:off x="3429000" y="2209800"/>
            <a:ext cx="0" cy="936501"/>
          </a:xfrm>
          <a:prstGeom prst="line">
            <a:avLst/>
          </a:prstGeom>
          <a:noFill/>
          <a:ln w="9525">
            <a:solidFill>
              <a:srgbClr val="009900"/>
            </a:solidFill>
            <a:round/>
            <a:headEnd/>
            <a:tailEnd/>
          </a:ln>
          <a:effectLst/>
        </p:spPr>
        <p:txBody>
          <a:bodyPr wrap="none" anchor="ctr"/>
          <a:lstStyle/>
          <a:p>
            <a:endParaRPr lang="es-ES_tradnl"/>
          </a:p>
        </p:txBody>
      </p:sp>
      <p:sp>
        <p:nvSpPr>
          <p:cNvPr id="80968" name="Rectangle 72"/>
          <p:cNvSpPr>
            <a:spLocks noChangeArrowheads="1"/>
          </p:cNvSpPr>
          <p:nvPr/>
        </p:nvSpPr>
        <p:spPr bwMode="auto">
          <a:xfrm>
            <a:off x="412750" y="3717033"/>
            <a:ext cx="2604880" cy="215444"/>
          </a:xfrm>
          <a:prstGeom prst="rect">
            <a:avLst/>
          </a:prstGeom>
          <a:noFill/>
          <a:ln w="9525">
            <a:noFill/>
            <a:miter lim="800000"/>
            <a:headEnd/>
            <a:tailEnd/>
          </a:ln>
        </p:spPr>
        <p:txBody>
          <a:bodyPr wrap="none" lIns="0" tIns="0" rIns="0" bIns="0">
            <a:spAutoFit/>
          </a:bodyPr>
          <a:lstStyle/>
          <a:p>
            <a:r>
              <a:rPr lang="es-ES_tradnl" sz="1100" dirty="0">
                <a:solidFill>
                  <a:srgbClr val="D60093"/>
                </a:solidFill>
                <a:sym typeface="Wingdings" pitchFamily="2" charset="2"/>
              </a:rPr>
              <a:t></a:t>
            </a:r>
            <a:r>
              <a:rPr lang="es-ES_tradnl" sz="1200" dirty="0">
                <a:solidFill>
                  <a:srgbClr val="000000"/>
                </a:solidFill>
              </a:rPr>
              <a:t>   </a:t>
            </a:r>
            <a:r>
              <a:rPr lang="es-ES_tradnl" sz="1400" b="1" u="sng" dirty="0">
                <a:solidFill>
                  <a:srgbClr val="0000FF"/>
                </a:solidFill>
              </a:rPr>
              <a:t>TRATAMIENTO FISCAL</a:t>
            </a:r>
            <a:r>
              <a:rPr lang="es-ES_tradnl" sz="1400" b="1" dirty="0">
                <a:solidFill>
                  <a:srgbClr val="0000FF"/>
                </a:solidFill>
              </a:rPr>
              <a:t>:</a:t>
            </a:r>
            <a:endParaRPr lang="es-ES_tradnl" sz="1400" b="1" dirty="0">
              <a:solidFill>
                <a:srgbClr val="000000"/>
              </a:solidFill>
            </a:endParaRPr>
          </a:p>
        </p:txBody>
      </p:sp>
      <p:sp>
        <p:nvSpPr>
          <p:cNvPr id="80970" name="Rectangle 74"/>
          <p:cNvSpPr>
            <a:spLocks noChangeArrowheads="1"/>
          </p:cNvSpPr>
          <p:nvPr/>
        </p:nvSpPr>
        <p:spPr bwMode="auto">
          <a:xfrm>
            <a:off x="428229" y="4221088"/>
            <a:ext cx="9135514" cy="184666"/>
          </a:xfrm>
          <a:prstGeom prst="rect">
            <a:avLst/>
          </a:prstGeom>
          <a:noFill/>
          <a:ln w="9525">
            <a:noFill/>
            <a:miter lim="800000"/>
            <a:headEnd/>
            <a:tailEnd/>
          </a:ln>
        </p:spPr>
        <p:txBody>
          <a:bodyPr wrap="none" lIns="0" tIns="0" rIns="0" bIns="0">
            <a:spAutoFit/>
          </a:bodyPr>
          <a:lstStyle/>
          <a:p>
            <a:r>
              <a:rPr lang="es-ES_tradnl" sz="1100" dirty="0">
                <a:solidFill>
                  <a:srgbClr val="FF0000"/>
                </a:solidFill>
                <a:sym typeface="Wingdings" pitchFamily="2" charset="2"/>
              </a:rPr>
              <a:t></a:t>
            </a:r>
            <a:r>
              <a:rPr lang="es-ES_tradnl" sz="1200" dirty="0">
                <a:solidFill>
                  <a:srgbClr val="000000"/>
                </a:solidFill>
                <a:sym typeface="Wingdings" pitchFamily="2" charset="2"/>
              </a:rPr>
              <a:t>   </a:t>
            </a:r>
            <a:r>
              <a:rPr lang="es-ES_tradnl" sz="1200" b="1" dirty="0">
                <a:solidFill>
                  <a:srgbClr val="000000"/>
                </a:solidFill>
              </a:rPr>
              <a:t>IS parte del Resultado Contable</a:t>
            </a:r>
            <a:r>
              <a:rPr lang="es-ES_tradnl" sz="1200" dirty="0">
                <a:solidFill>
                  <a:srgbClr val="000000"/>
                </a:solidFill>
              </a:rPr>
              <a:t>   </a:t>
            </a:r>
            <a:r>
              <a:rPr lang="es-ES_tradnl" sz="1200" b="1" i="1" u="sng" dirty="0">
                <a:solidFill>
                  <a:srgbClr val="000000"/>
                </a:solidFill>
              </a:rPr>
              <a:t>pero</a:t>
            </a:r>
            <a:r>
              <a:rPr lang="es-ES_tradnl" sz="1200" b="1" dirty="0">
                <a:solidFill>
                  <a:srgbClr val="000000"/>
                </a:solidFill>
              </a:rPr>
              <a:t> </a:t>
            </a:r>
            <a:r>
              <a:rPr lang="es-ES_tradnl" sz="1200" dirty="0">
                <a:solidFill>
                  <a:srgbClr val="000000"/>
                </a:solidFill>
              </a:rPr>
              <a:t> </a:t>
            </a:r>
            <a:r>
              <a:rPr lang="es-ES_tradnl" sz="1200" b="1" dirty="0">
                <a:solidFill>
                  <a:srgbClr val="000000"/>
                </a:solidFill>
              </a:rPr>
              <a:t>no</a:t>
            </a:r>
            <a:r>
              <a:rPr lang="es-ES_tradnl" sz="1200" dirty="0">
                <a:solidFill>
                  <a:srgbClr val="000000"/>
                </a:solidFill>
              </a:rPr>
              <a:t> asume totalmente la norma contable por </a:t>
            </a:r>
            <a:r>
              <a:rPr lang="es-ES_tradnl" sz="1200" dirty="0">
                <a:solidFill>
                  <a:srgbClr val="0000FF"/>
                </a:solidFill>
              </a:rPr>
              <a:t>deterioro de valor </a:t>
            </a:r>
          </a:p>
        </p:txBody>
      </p:sp>
      <p:sp>
        <p:nvSpPr>
          <p:cNvPr id="80975" name="Rectangle 79"/>
          <p:cNvSpPr>
            <a:spLocks noChangeArrowheads="1"/>
          </p:cNvSpPr>
          <p:nvPr/>
        </p:nvSpPr>
        <p:spPr bwMode="auto">
          <a:xfrm>
            <a:off x="1155700" y="4725145"/>
            <a:ext cx="1771319" cy="184666"/>
          </a:xfrm>
          <a:prstGeom prst="rect">
            <a:avLst/>
          </a:prstGeom>
          <a:noFill/>
          <a:ln w="9525">
            <a:noFill/>
            <a:miter lim="800000"/>
            <a:headEnd/>
            <a:tailEnd/>
          </a:ln>
        </p:spPr>
        <p:txBody>
          <a:bodyPr wrap="none" lIns="0" tIns="0" rIns="0" bIns="0">
            <a:spAutoFit/>
          </a:bodyPr>
          <a:lstStyle/>
          <a:p>
            <a:r>
              <a:rPr lang="es-ES_tradnl" sz="1100" b="1" dirty="0">
                <a:solidFill>
                  <a:srgbClr val="FF3300"/>
                </a:solidFill>
                <a:sym typeface="Monotype Sorts" charset="2"/>
              </a:rPr>
              <a:t>  </a:t>
            </a:r>
            <a:r>
              <a:rPr lang="es-ES_tradnl" sz="1200" dirty="0">
                <a:solidFill>
                  <a:srgbClr val="000000"/>
                </a:solidFill>
                <a:sym typeface="Monotype Sorts" charset="2"/>
              </a:rPr>
              <a:t> </a:t>
            </a:r>
            <a:r>
              <a:rPr lang="es-ES_tradnl" sz="1200" dirty="0">
                <a:solidFill>
                  <a:srgbClr val="000000"/>
                </a:solidFill>
              </a:rPr>
              <a:t>Encontrándonos :</a:t>
            </a:r>
          </a:p>
        </p:txBody>
      </p:sp>
      <p:sp>
        <p:nvSpPr>
          <p:cNvPr id="80976" name="Rectangle 80"/>
          <p:cNvSpPr>
            <a:spLocks noChangeArrowheads="1"/>
          </p:cNvSpPr>
          <p:nvPr/>
        </p:nvSpPr>
        <p:spPr bwMode="auto">
          <a:xfrm>
            <a:off x="2971800" y="4725145"/>
            <a:ext cx="4759316" cy="184666"/>
          </a:xfrm>
          <a:prstGeom prst="rect">
            <a:avLst/>
          </a:prstGeom>
          <a:noFill/>
          <a:ln w="9525">
            <a:noFill/>
            <a:miter lim="800000"/>
            <a:headEnd/>
            <a:tailEnd/>
          </a:ln>
        </p:spPr>
        <p:txBody>
          <a:bodyPr wrap="none" lIns="0" tIns="0" rIns="0" bIns="0">
            <a:spAutoFit/>
          </a:bodyPr>
          <a:lstStyle/>
          <a:p>
            <a:r>
              <a:rPr lang="es-ES_tradnl" sz="1200" b="1" u="sng" dirty="0">
                <a:solidFill>
                  <a:srgbClr val="993300"/>
                </a:solidFill>
              </a:rPr>
              <a:t>Límites o condiciones</a:t>
            </a:r>
            <a:r>
              <a:rPr lang="es-ES_tradnl" sz="1200" dirty="0">
                <a:solidFill>
                  <a:srgbClr val="000000"/>
                </a:solidFill>
              </a:rPr>
              <a:t>  para la deducibilidad de algunas</a:t>
            </a:r>
          </a:p>
        </p:txBody>
      </p:sp>
      <p:sp>
        <p:nvSpPr>
          <p:cNvPr id="80980" name="Rectangle 84"/>
          <p:cNvSpPr>
            <a:spLocks noChangeArrowheads="1"/>
          </p:cNvSpPr>
          <p:nvPr/>
        </p:nvSpPr>
        <p:spPr bwMode="auto">
          <a:xfrm>
            <a:off x="2971801" y="5013177"/>
            <a:ext cx="5027017" cy="184666"/>
          </a:xfrm>
          <a:prstGeom prst="rect">
            <a:avLst/>
          </a:prstGeom>
          <a:noFill/>
          <a:ln w="9525">
            <a:noFill/>
            <a:miter lim="800000"/>
            <a:headEnd/>
            <a:tailEnd/>
          </a:ln>
        </p:spPr>
        <p:txBody>
          <a:bodyPr wrap="none" lIns="0" tIns="0" rIns="0" bIns="0">
            <a:spAutoFit/>
          </a:bodyPr>
          <a:lstStyle/>
          <a:p>
            <a:r>
              <a:rPr lang="es-ES_tradnl" sz="1200" b="1">
                <a:solidFill>
                  <a:srgbClr val="000000"/>
                </a:solidFill>
              </a:rPr>
              <a:t>ó</a:t>
            </a:r>
            <a:r>
              <a:rPr lang="es-ES_tradnl" sz="1200">
                <a:solidFill>
                  <a:srgbClr val="000000"/>
                </a:solidFill>
              </a:rPr>
              <a:t> la  </a:t>
            </a:r>
            <a:r>
              <a:rPr lang="es-ES_tradnl" sz="1200" b="1" u="sng">
                <a:solidFill>
                  <a:srgbClr val="993300"/>
                </a:solidFill>
              </a:rPr>
              <a:t>imposibilidad de considerarlas deducibles</a:t>
            </a:r>
            <a:r>
              <a:rPr lang="es-ES_tradnl" sz="1200" b="1">
                <a:solidFill>
                  <a:srgbClr val="000000"/>
                </a:solidFill>
              </a:rPr>
              <a:t> </a:t>
            </a:r>
            <a:r>
              <a:rPr lang="es-ES_tradnl" sz="1200">
                <a:solidFill>
                  <a:srgbClr val="000000"/>
                </a:solidFill>
              </a:rPr>
              <a:t> para otras</a:t>
            </a:r>
          </a:p>
        </p:txBody>
      </p:sp>
      <p:sp>
        <p:nvSpPr>
          <p:cNvPr id="80987" name="Rectangle 91"/>
          <p:cNvSpPr>
            <a:spLocks noChangeArrowheads="1"/>
          </p:cNvSpPr>
          <p:nvPr/>
        </p:nvSpPr>
        <p:spPr bwMode="auto">
          <a:xfrm>
            <a:off x="1528895" y="5373217"/>
            <a:ext cx="908903" cy="184666"/>
          </a:xfrm>
          <a:prstGeom prst="rect">
            <a:avLst/>
          </a:prstGeom>
          <a:noFill/>
          <a:ln w="9525">
            <a:noFill/>
            <a:miter lim="800000"/>
            <a:headEnd/>
            <a:tailEnd/>
          </a:ln>
        </p:spPr>
        <p:txBody>
          <a:bodyPr wrap="none" lIns="0" tIns="0" rIns="0" bIns="0">
            <a:spAutoFit/>
          </a:bodyPr>
          <a:lstStyle/>
          <a:p>
            <a:r>
              <a:rPr lang="es-ES_tradnl" sz="1200" b="1" i="1" dirty="0">
                <a:solidFill>
                  <a:srgbClr val="D60093"/>
                </a:solidFill>
              </a:rPr>
              <a:t>¿ Porqué ?</a:t>
            </a:r>
            <a:endParaRPr lang="es-ES_tradnl" sz="1200" dirty="0"/>
          </a:p>
        </p:txBody>
      </p:sp>
      <p:grpSp>
        <p:nvGrpSpPr>
          <p:cNvPr id="2" name="Group 119"/>
          <p:cNvGrpSpPr>
            <a:grpSpLocks/>
          </p:cNvGrpSpPr>
          <p:nvPr/>
        </p:nvGrpSpPr>
        <p:grpSpPr bwMode="auto">
          <a:xfrm>
            <a:off x="2724150" y="5373209"/>
            <a:ext cx="5795698" cy="412749"/>
            <a:chOff x="1584" y="3484"/>
            <a:chExt cx="3370" cy="260"/>
          </a:xfrm>
        </p:grpSpPr>
        <p:sp>
          <p:nvSpPr>
            <p:cNvPr id="80988" name="Rectangle 92"/>
            <p:cNvSpPr>
              <a:spLocks noChangeArrowheads="1"/>
            </p:cNvSpPr>
            <p:nvPr/>
          </p:nvSpPr>
          <p:spPr bwMode="auto">
            <a:xfrm>
              <a:off x="1584" y="3484"/>
              <a:ext cx="3370" cy="11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Se trata de </a:t>
              </a:r>
              <a:r>
                <a:rPr lang="es-ES_tradnl" sz="1200" b="1" dirty="0">
                  <a:solidFill>
                    <a:srgbClr val="000000"/>
                  </a:solidFill>
                </a:rPr>
                <a:t>EVITAR</a:t>
              </a:r>
              <a:r>
                <a:rPr lang="es-ES_tradnl" sz="1200" dirty="0">
                  <a:solidFill>
                    <a:srgbClr val="000000"/>
                  </a:solidFill>
                </a:rPr>
                <a:t>  que la empresa pueda deducir gastos inciertos</a:t>
              </a:r>
            </a:p>
          </p:txBody>
        </p:sp>
        <p:sp>
          <p:nvSpPr>
            <p:cNvPr id="80991" name="Rectangle 95"/>
            <p:cNvSpPr>
              <a:spLocks noChangeArrowheads="1"/>
            </p:cNvSpPr>
            <p:nvPr/>
          </p:nvSpPr>
          <p:spPr bwMode="auto">
            <a:xfrm>
              <a:off x="1584" y="3628"/>
              <a:ext cx="1445"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y desplazando el IS al futuro</a:t>
              </a:r>
            </a:p>
          </p:txBody>
        </p:sp>
      </p:grpSp>
      <p:sp>
        <p:nvSpPr>
          <p:cNvPr id="80994" name="Rectangle 98"/>
          <p:cNvSpPr>
            <a:spLocks noChangeArrowheads="1"/>
          </p:cNvSpPr>
          <p:nvPr/>
        </p:nvSpPr>
        <p:spPr bwMode="auto">
          <a:xfrm>
            <a:off x="1981200" y="5013176"/>
            <a:ext cx="134652" cy="184666"/>
          </a:xfrm>
          <a:prstGeom prst="rect">
            <a:avLst/>
          </a:prstGeom>
          <a:noFill/>
          <a:ln w="9525">
            <a:noFill/>
            <a:miter lim="800000"/>
            <a:headEnd/>
            <a:tailEnd/>
          </a:ln>
        </p:spPr>
        <p:txBody>
          <a:bodyPr wrap="none" lIns="0" tIns="0" rIns="0" bIns="0">
            <a:spAutoFit/>
          </a:bodyPr>
          <a:lstStyle/>
          <a:p>
            <a:r>
              <a:rPr lang="es-ES_tradnl" sz="1200" dirty="0">
                <a:solidFill>
                  <a:srgbClr val="FF0000"/>
                </a:solidFill>
                <a:sym typeface="Wingdings" pitchFamily="2" charset="2"/>
              </a:rPr>
              <a:t></a:t>
            </a:r>
            <a:endParaRPr lang="es-ES_tradnl" sz="1200" dirty="0"/>
          </a:p>
        </p:txBody>
      </p:sp>
      <p:sp>
        <p:nvSpPr>
          <p:cNvPr id="80995" name="Rectangle 99"/>
          <p:cNvSpPr>
            <a:spLocks noChangeArrowheads="1"/>
          </p:cNvSpPr>
          <p:nvPr/>
        </p:nvSpPr>
        <p:spPr bwMode="auto">
          <a:xfrm>
            <a:off x="350489" y="6109846"/>
            <a:ext cx="4276812" cy="415498"/>
          </a:xfrm>
          <a:prstGeom prst="rect">
            <a:avLst/>
          </a:prstGeom>
          <a:noFill/>
          <a:ln w="9525">
            <a:noFill/>
            <a:miter lim="800000"/>
            <a:headEnd/>
            <a:tailEnd/>
          </a:ln>
        </p:spPr>
        <p:txBody>
          <a:bodyPr wrap="none" lIns="0" tIns="0" rIns="0" bIns="0">
            <a:spAutoFit/>
          </a:bodyPr>
          <a:lstStyle/>
          <a:p>
            <a:r>
              <a:rPr lang="es-ES_tradnl" sz="1100" dirty="0">
                <a:solidFill>
                  <a:srgbClr val="FF0000"/>
                </a:solidFill>
                <a:sym typeface="Wingdings" pitchFamily="2" charset="2"/>
              </a:rPr>
              <a:t></a:t>
            </a:r>
            <a:r>
              <a:rPr lang="es-ES_tradnl" sz="1200" dirty="0">
                <a:solidFill>
                  <a:srgbClr val="000000"/>
                </a:solidFill>
                <a:sym typeface="Wingdings" pitchFamily="2" charset="2"/>
              </a:rPr>
              <a:t> </a:t>
            </a:r>
            <a:r>
              <a:rPr lang="es-ES_tradnl" sz="1200" b="1" dirty="0">
                <a:solidFill>
                  <a:srgbClr val="FF0000"/>
                </a:solidFill>
              </a:rPr>
              <a:t>deterioro de valor para las que </a:t>
            </a:r>
            <a:r>
              <a:rPr lang="es-ES_tradnl" sz="1200" b="1" u="sng" dirty="0" smtClean="0">
                <a:solidFill>
                  <a:srgbClr val="FF0000"/>
                </a:solidFill>
              </a:rPr>
              <a:t>no</a:t>
            </a:r>
            <a:r>
              <a:rPr lang="es-ES_tradnl" sz="1200" b="1" dirty="0" smtClean="0">
                <a:solidFill>
                  <a:srgbClr val="FF0000"/>
                </a:solidFill>
              </a:rPr>
              <a:t> se </a:t>
            </a:r>
            <a:r>
              <a:rPr lang="es-ES_tradnl" sz="1200" b="1" dirty="0">
                <a:solidFill>
                  <a:srgbClr val="FF0000"/>
                </a:solidFill>
              </a:rPr>
              <a:t>establece </a:t>
            </a:r>
          </a:p>
          <a:p>
            <a:pPr>
              <a:spcBef>
                <a:spcPct val="25000"/>
              </a:spcBef>
            </a:pPr>
            <a:r>
              <a:rPr lang="es-ES_tradnl" sz="1200" b="1" dirty="0">
                <a:solidFill>
                  <a:srgbClr val="FF0000"/>
                </a:solidFill>
              </a:rPr>
              <a:t>     ninguna consideración por la LIS</a:t>
            </a:r>
            <a:r>
              <a:rPr lang="es-ES_tradnl" sz="1200" b="1" dirty="0" smtClean="0">
                <a:solidFill>
                  <a:srgbClr val="FF0000"/>
                </a:solidFill>
              </a:rPr>
              <a:t>:</a:t>
            </a:r>
            <a:endParaRPr lang="es-ES_tradnl" sz="1200" b="1" dirty="0">
              <a:solidFill>
                <a:srgbClr val="FF0000"/>
              </a:solidFill>
            </a:endParaRPr>
          </a:p>
        </p:txBody>
      </p:sp>
      <p:sp>
        <p:nvSpPr>
          <p:cNvPr id="81003" name="Rectangle 107"/>
          <p:cNvSpPr>
            <a:spLocks noChangeArrowheads="1"/>
          </p:cNvSpPr>
          <p:nvPr/>
        </p:nvSpPr>
        <p:spPr bwMode="auto">
          <a:xfrm>
            <a:off x="4800600" y="6237312"/>
            <a:ext cx="4541308" cy="184666"/>
          </a:xfrm>
          <a:prstGeom prst="rect">
            <a:avLst/>
          </a:prstGeom>
          <a:noFill/>
          <a:ln w="9525">
            <a:noFill/>
            <a:miter lim="800000"/>
            <a:headEnd/>
            <a:tailEnd/>
          </a:ln>
        </p:spPr>
        <p:txBody>
          <a:bodyPr wrap="none" lIns="0" tIns="0" rIns="0" bIns="0">
            <a:spAutoFit/>
          </a:bodyPr>
          <a:lstStyle/>
          <a:p>
            <a:r>
              <a:rPr lang="es-ES_tradnl" sz="1200" b="1" dirty="0">
                <a:solidFill>
                  <a:srgbClr val="0000FF"/>
                </a:solidFill>
              </a:rPr>
              <a:t>deterioro de valor de </a:t>
            </a:r>
            <a:r>
              <a:rPr lang="es-ES_tradnl" sz="1200" b="1" u="sng" dirty="0" smtClean="0">
                <a:solidFill>
                  <a:srgbClr val="0000FF"/>
                </a:solidFill>
              </a:rPr>
              <a:t>Existencias</a:t>
            </a:r>
            <a:r>
              <a:rPr lang="es-ES_tradnl" sz="1200" b="1" dirty="0" smtClean="0">
                <a:solidFill>
                  <a:srgbClr val="FF0000"/>
                </a:solidFill>
              </a:rPr>
              <a:t>: aplicar  </a:t>
            </a:r>
            <a:r>
              <a:rPr lang="es-ES_tradnl" sz="1200" b="1" dirty="0">
                <a:solidFill>
                  <a:srgbClr val="FF0000"/>
                </a:solidFill>
              </a:rPr>
              <a:t>art. </a:t>
            </a:r>
            <a:r>
              <a:rPr lang="es-ES_tradnl" sz="1200" b="1" dirty="0" smtClean="0">
                <a:solidFill>
                  <a:srgbClr val="FF0000"/>
                </a:solidFill>
              </a:rPr>
              <a:t>10.3 </a:t>
            </a:r>
            <a:r>
              <a:rPr lang="es-ES_tradnl" sz="1200" b="1" dirty="0">
                <a:solidFill>
                  <a:srgbClr val="FF0000"/>
                </a:solidFill>
              </a:rPr>
              <a:t>L</a:t>
            </a:r>
          </a:p>
        </p:txBody>
      </p:sp>
      <p:sp>
        <p:nvSpPr>
          <p:cNvPr id="81014" name="Line 118"/>
          <p:cNvSpPr>
            <a:spLocks noChangeShapeType="1"/>
          </p:cNvSpPr>
          <p:nvPr/>
        </p:nvSpPr>
        <p:spPr bwMode="auto">
          <a:xfrm>
            <a:off x="4724400" y="6016625"/>
            <a:ext cx="0" cy="765175"/>
          </a:xfrm>
          <a:prstGeom prst="line">
            <a:avLst/>
          </a:prstGeom>
          <a:noFill/>
          <a:ln w="9525">
            <a:solidFill>
              <a:srgbClr val="009900"/>
            </a:solidFill>
            <a:round/>
            <a:headEnd/>
            <a:tailEnd/>
          </a:ln>
          <a:effectLst/>
        </p:spPr>
        <p:txBody>
          <a:bodyPr wrap="none" anchor="ctr"/>
          <a:lstStyle/>
          <a:p>
            <a:endParaRPr lang="es-ES_tradnl"/>
          </a:p>
        </p:txBody>
      </p:sp>
      <p:sp>
        <p:nvSpPr>
          <p:cNvPr id="30" name="29 Marcador de número de diapositiva"/>
          <p:cNvSpPr>
            <a:spLocks noGrp="1"/>
          </p:cNvSpPr>
          <p:nvPr>
            <p:ph type="sldNum" sz="quarter" idx="12"/>
          </p:nvPr>
        </p:nvSpPr>
        <p:spPr>
          <a:xfrm>
            <a:off x="7766050" y="6400800"/>
            <a:ext cx="2063750" cy="457200"/>
          </a:xfrm>
        </p:spPr>
        <p:txBody>
          <a:bodyPr/>
          <a:lstStyle/>
          <a:p>
            <a:fld id="{340BFD81-A555-4D43-8BC0-2D590787B909}" type="slidenum">
              <a:rPr lang="es-ES_tradnl" smtClean="0">
                <a:solidFill>
                  <a:srgbClr val="000066"/>
                </a:solidFill>
                <a:effectLst/>
              </a:rPr>
              <a:pPr/>
              <a:t>168</a:t>
            </a:fld>
            <a:endParaRPr lang="es-ES_tradnl" dirty="0">
              <a:solidFill>
                <a:srgbClr val="000066"/>
              </a:solidFill>
              <a:effectLst/>
            </a:endParaRP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766050" y="6400800"/>
            <a:ext cx="2063750" cy="457200"/>
          </a:xfrm>
        </p:spPr>
        <p:txBody>
          <a:bodyPr/>
          <a:lstStyle/>
          <a:p>
            <a:pPr>
              <a:defRPr/>
            </a:pPr>
            <a:fld id="{02B15079-B0BC-462C-97A5-648334910574}" type="slidenum">
              <a:rPr lang="es-ES"/>
              <a:pPr>
                <a:defRPr/>
              </a:pPr>
              <a:t>169</a:t>
            </a:fld>
            <a:endParaRPr lang="es-ES" dirty="0"/>
          </a:p>
        </p:txBody>
      </p:sp>
      <p:sp>
        <p:nvSpPr>
          <p:cNvPr id="56324" name="Text Box 3"/>
          <p:cNvSpPr txBox="1">
            <a:spLocks noChangeArrowheads="1"/>
          </p:cNvSpPr>
          <p:nvPr/>
        </p:nvSpPr>
        <p:spPr bwMode="auto">
          <a:xfrm>
            <a:off x="0" y="50861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dirty="0" smtClean="0">
                <a:solidFill>
                  <a:srgbClr val="000066"/>
                </a:solidFill>
              </a:rPr>
              <a:t>Deterioros de Valor. Contabilidad / Fiscalidad.  </a:t>
            </a:r>
            <a:r>
              <a:rPr lang="es-ES" sz="2000" b="1" u="sng" dirty="0" smtClean="0">
                <a:solidFill>
                  <a:srgbClr val="000066"/>
                </a:solidFill>
              </a:rPr>
              <a:t>RESUMEN</a:t>
            </a:r>
            <a:endParaRPr lang="es-ES" sz="2000" b="1" u="sng" dirty="0">
              <a:solidFill>
                <a:srgbClr val="000066"/>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400" b="1" dirty="0" smtClean="0">
                <a:latin typeface="Arial" pitchFamily="34" charset="0"/>
              </a:rPr>
              <a:t>Art. 13 NUEVA LIS   </a:t>
            </a:r>
            <a:r>
              <a:rPr lang="es-ES_tradnl" sz="2400" b="1" u="sng" dirty="0" smtClean="0"/>
              <a:t>Desde 1/1/2015 </a:t>
            </a:r>
          </a:p>
          <a:p>
            <a:endParaRPr lang="es-ES" sz="3600" dirty="0">
              <a:solidFill>
                <a:srgbClr val="FFFF66"/>
              </a:solidFill>
              <a:latin typeface="Arial" pitchFamily="34" charset="0"/>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1093243833"/>
              </p:ext>
            </p:extLst>
          </p:nvPr>
        </p:nvGraphicFramePr>
        <p:xfrm>
          <a:off x="194473" y="1052737"/>
          <a:ext cx="9517057" cy="5436097"/>
        </p:xfrm>
        <a:graphic>
          <a:graphicData uri="http://schemas.openxmlformats.org/drawingml/2006/table">
            <a:tbl>
              <a:tblPr firstRow="1" bandRow="1">
                <a:tableStyleId>{7DF18680-E054-41AD-8BC1-D1AEF772440D}</a:tableStyleId>
              </a:tblPr>
              <a:tblGrid>
                <a:gridCol w="3310740">
                  <a:extLst>
                    <a:ext uri="{9D8B030D-6E8A-4147-A177-3AD203B41FA5}">
                      <a16:colId xmlns="" xmlns:a16="http://schemas.microsoft.com/office/drawing/2014/main" val="20000"/>
                    </a:ext>
                  </a:extLst>
                </a:gridCol>
                <a:gridCol w="2944022">
                  <a:extLst>
                    <a:ext uri="{9D8B030D-6E8A-4147-A177-3AD203B41FA5}">
                      <a16:colId xmlns="" xmlns:a16="http://schemas.microsoft.com/office/drawing/2014/main" val="20001"/>
                    </a:ext>
                  </a:extLst>
                </a:gridCol>
                <a:gridCol w="3262295">
                  <a:extLst>
                    <a:ext uri="{9D8B030D-6E8A-4147-A177-3AD203B41FA5}">
                      <a16:colId xmlns="" xmlns:a16="http://schemas.microsoft.com/office/drawing/2014/main" val="20002"/>
                    </a:ext>
                  </a:extLst>
                </a:gridCol>
              </a:tblGrid>
              <a:tr h="456406">
                <a:tc gridSpan="3">
                  <a:txBody>
                    <a:bodyPr/>
                    <a:lstStyle/>
                    <a:p>
                      <a:pPr marL="342900" marR="0" indent="-34290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rPr>
                        <a:t>DETERIORO DE VALOR</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sz="2000" b="1" u="none" dirty="0">
                        <a:solidFill>
                          <a:srgbClr val="FFFF66"/>
                        </a:solidFill>
                        <a:effectLst/>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hMerge="1">
                  <a:txBody>
                    <a:bodyPr/>
                    <a:lstStyle/>
                    <a:p>
                      <a:pPr marL="342900" indent="-342900">
                        <a:buFont typeface="Wingdings" pitchFamily="2" charset="2"/>
                        <a:buChar char="v"/>
                      </a:pPr>
                      <a:endParaRPr lang="es-ES_tradnl" sz="2000" b="1" u="none" dirty="0">
                        <a:solidFill>
                          <a:srgbClr val="FFFF66"/>
                        </a:solidFill>
                        <a:effectLst/>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r h="406897">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99"/>
                          </a:solidFill>
                        </a:rPr>
                        <a:t>CONCEPTOS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itchFamily="2" charset="2"/>
                        <a:buChar char="v"/>
                      </a:pPr>
                      <a:r>
                        <a:rPr lang="es-ES_tradnl" sz="2000" b="1" u="none" dirty="0" smtClean="0">
                          <a:solidFill>
                            <a:srgbClr val="FFFF66"/>
                          </a:solidFill>
                          <a:effectLst/>
                        </a:rPr>
                        <a:t>CONTABLE</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2000" b="1" u="none" dirty="0" smtClean="0">
                          <a:solidFill>
                            <a:srgbClr val="FFFF66"/>
                          </a:solidFill>
                          <a:effectLst/>
                        </a:rPr>
                        <a:t>FISCAL  (art. 13 LIS)</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extLst>
                  <a:ext uri="{0D108BD9-81ED-4DB2-BD59-A6C34878D82A}">
                    <a16:rowId xmlns="" xmlns:a16="http://schemas.microsoft.com/office/drawing/2014/main" val="10001"/>
                  </a:ext>
                </a:extLst>
              </a:tr>
              <a:tr h="912813">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INMOVILIZADO</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chemeClr val="tx1"/>
                          </a:solidFill>
                          <a:effectLst>
                            <a:outerShdw blurRad="38100" dist="38100" dir="2700000" algn="tl">
                              <a:srgbClr val="000000">
                                <a:alpha val="43137"/>
                              </a:srgbClr>
                            </a:outerShdw>
                          </a:effectLst>
                        </a:rPr>
                        <a:t>I. Material</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err="1" smtClean="0">
                          <a:solidFill>
                            <a:schemeClr val="tx1"/>
                          </a:solidFill>
                          <a:effectLst>
                            <a:outerShdw blurRad="38100" dist="38100" dir="2700000" algn="tl">
                              <a:srgbClr val="000000">
                                <a:alpha val="43137"/>
                              </a:srgbClr>
                            </a:outerShdw>
                          </a:effectLst>
                        </a:rPr>
                        <a:t>Invers</a:t>
                      </a:r>
                      <a:r>
                        <a:rPr lang="es-ES_tradnl" b="1" dirty="0" smtClean="0">
                          <a:solidFill>
                            <a:schemeClr val="tx1"/>
                          </a:solidFill>
                          <a:effectLst>
                            <a:outerShdw blurRad="38100" dist="38100" dir="2700000" algn="tl">
                              <a:srgbClr val="000000">
                                <a:alpha val="43137"/>
                              </a:srgbClr>
                            </a:outerShdw>
                          </a:effectLst>
                        </a:rPr>
                        <a:t>. Inmobiliarias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No</a:t>
                      </a:r>
                      <a:r>
                        <a:rPr lang="es-ES_tradnl" b="1" dirty="0" smtClean="0">
                          <a:solidFill>
                            <a:srgbClr val="0000CC"/>
                          </a:solidFill>
                        </a:rPr>
                        <a:t> es deducible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CC"/>
                          </a:solidFill>
                        </a:rPr>
                        <a:t>Art. 13.2.a) LIS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2"/>
                  </a:ext>
                </a:extLst>
              </a:tr>
              <a:tr h="912813">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I. Intangible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chemeClr val="tx1"/>
                          </a:solidFill>
                          <a:effectLst>
                            <a:outerShdw blurRad="38100" dist="38100" dir="2700000" algn="tl">
                              <a:srgbClr val="000000">
                                <a:alpha val="43137"/>
                              </a:srgbClr>
                            </a:outerShdw>
                          </a:effectLst>
                        </a:rPr>
                        <a:t>V.U. Definida</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chemeClr val="tx1"/>
                          </a:solidFill>
                          <a:effectLst>
                            <a:outerShdw blurRad="38100" dist="38100" dir="2700000" algn="tl">
                              <a:srgbClr val="000000">
                                <a:alpha val="43137"/>
                              </a:srgbClr>
                            </a:outerShdw>
                          </a:effectLst>
                        </a:rPr>
                        <a:t>V.U.  No definida</a:t>
                      </a:r>
                      <a:endParaRPr lang="es-ES_tradnl"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chemeClr val="tx1"/>
                          </a:solidFill>
                        </a:rPr>
                        <a:t>Fondo de Comercio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600" b="1" baseline="0" dirty="0" smtClean="0">
                        <a:solidFill>
                          <a:srgbClr val="FF0000"/>
                        </a:solidFill>
                      </a:endParaRPr>
                    </a:p>
                    <a:p>
                      <a:pPr marL="342900" marR="0" indent="-342900" algn="l" defTabSz="914400" rtl="0" eaLnBrk="1" fontAlgn="auto" latinLnBrk="0" hangingPunct="1">
                        <a:lnSpc>
                          <a:spcPct val="100000"/>
                        </a:lnSpc>
                        <a:spcBef>
                          <a:spcPts val="0"/>
                        </a:spcBef>
                        <a:spcAft>
                          <a:spcPts val="0"/>
                        </a:spcAft>
                        <a:buClrTx/>
                        <a:buSzTx/>
                        <a:buFont typeface="Arial" pitchFamily="34" charset="0"/>
                        <a:buChar char="•"/>
                        <a:tabLst/>
                        <a:defRPr/>
                      </a:pPr>
                      <a:r>
                        <a:rPr lang="es-ES_tradnl" sz="1600" b="1" u="none" dirty="0" smtClean="0">
                          <a:solidFill>
                            <a:srgbClr val="FF0066"/>
                          </a:solidFill>
                        </a:rPr>
                        <a:t>[así lo aclara el RD 602/2016</a:t>
                      </a:r>
                      <a:r>
                        <a:rPr lang="es-ES_tradnl" sz="1600" b="1" baseline="0" dirty="0" smtClean="0">
                          <a:solidFill>
                            <a:srgbClr val="FF0066"/>
                          </a:solidFill>
                        </a:rPr>
                        <a:t>]</a:t>
                      </a:r>
                      <a:endParaRPr lang="es-ES_tradnl" sz="1600" b="1" dirty="0" smtClean="0">
                        <a:solidFill>
                          <a:srgbClr val="FF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FF0000"/>
                          </a:solidFill>
                        </a:rPr>
                        <a:t>No</a:t>
                      </a:r>
                      <a:r>
                        <a:rPr lang="es-ES_tradnl" b="1" dirty="0" smtClean="0">
                          <a:solidFill>
                            <a:srgbClr val="FF0000"/>
                          </a:solidFill>
                        </a:rPr>
                        <a:t> es deducible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dirty="0" smtClean="0">
                          <a:solidFill>
                            <a:srgbClr val="FF0000"/>
                          </a:solidFill>
                        </a:rPr>
                        <a:t>Art. 13.2.a) LIS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5257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INVERSIONES FINANCIERAS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chemeClr val="tx1"/>
                          </a:solidFill>
                        </a:rPr>
                        <a:t>Participaciones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chemeClr val="tx1"/>
                          </a:solidFill>
                        </a:rPr>
                        <a:t>Obligaciones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No</a:t>
                      </a:r>
                      <a:r>
                        <a:rPr lang="es-ES_tradnl" b="1" dirty="0" smtClean="0">
                          <a:solidFill>
                            <a:srgbClr val="0000CC"/>
                          </a:solidFill>
                        </a:rPr>
                        <a:t> es deducible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CC"/>
                          </a:solidFill>
                        </a:rPr>
                        <a:t>Art. 13.2.b) y c)  LIS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CC"/>
                          </a:solidFill>
                        </a:rPr>
                        <a:t>Art. 15.k) LIS</a:t>
                      </a: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r h="5257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effectLst>
                            <a:outerShdw blurRad="38100" dist="38100" dir="2700000" algn="tl">
                              <a:srgbClr val="000000">
                                <a:alpha val="43137"/>
                              </a:srgbClr>
                            </a:outerShdw>
                          </a:effectLst>
                        </a:rPr>
                        <a:t>EXISTENCIAS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p>
                      <a:endParaRPr lang="es-ES_tradnl" b="1" dirty="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Igual</a:t>
                      </a:r>
                      <a:r>
                        <a:rPr lang="es-ES_tradnl" b="1" dirty="0" smtClean="0">
                          <a:solidFill>
                            <a:srgbClr val="0000CC"/>
                          </a:solidFill>
                        </a:rPr>
                        <a:t> que contabilidad</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dirty="0" smtClean="0">
                          <a:solidFill>
                            <a:srgbClr val="0000CC"/>
                          </a:solidFill>
                        </a:rPr>
                        <a:t>Art. 10.3 LIS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5"/>
                  </a:ext>
                </a:extLst>
              </a:tr>
              <a:tr h="461744">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effectLst>
                            <a:outerShdw blurRad="38100" dist="38100" dir="2700000" algn="tl">
                              <a:srgbClr val="000000">
                                <a:alpha val="43137"/>
                              </a:srgbClr>
                            </a:outerShdw>
                          </a:effectLst>
                        </a:rPr>
                        <a:t>CRÉDITOS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p>
                      <a:endParaRPr lang="es-ES_tradnl" b="1" dirty="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CC"/>
                          </a:solidFill>
                        </a:rPr>
                        <a:t>Art. 13.1 LIS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281743539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3554" name="3 Marcador de número de diapositiva"/>
          <p:cNvSpPr>
            <a:spLocks noGrp="1"/>
          </p:cNvSpPr>
          <p:nvPr>
            <p:ph type="sldNum" sz="quarter" idx="12"/>
          </p:nvPr>
        </p:nvSpPr>
        <p:spPr>
          <a:xfrm>
            <a:off x="7871424" y="6400800"/>
            <a:ext cx="2066330" cy="458628"/>
          </a:xfrm>
          <a:noFill/>
        </p:spPr>
        <p:txBody>
          <a:bodyPr/>
          <a:lstStyle/>
          <a:p>
            <a:fld id="{48C243C6-E4A0-43FC-B5B1-8DC87A92ED94}" type="slidenum">
              <a:rPr lang="en-US" smtClean="0">
                <a:solidFill>
                  <a:srgbClr val="000066"/>
                </a:solidFill>
                <a:effectLst/>
                <a:latin typeface="Times New Roman" pitchFamily="18" charset="0"/>
              </a:rPr>
              <a:pPr/>
              <a:t>17</a:t>
            </a:fld>
            <a:endParaRPr lang="en-US" dirty="0" smtClean="0">
              <a:solidFill>
                <a:srgbClr val="000066"/>
              </a:solidFill>
              <a:effectLst/>
              <a:latin typeface="Times New Roman" pitchFamily="18" charset="0"/>
            </a:endParaRPr>
          </a:p>
        </p:txBody>
      </p:sp>
      <p:sp>
        <p:nvSpPr>
          <p:cNvPr id="23555" name="Text Box 4"/>
          <p:cNvSpPr txBox="1">
            <a:spLocks noChangeArrowheads="1"/>
          </p:cNvSpPr>
          <p:nvPr/>
        </p:nvSpPr>
        <p:spPr bwMode="auto">
          <a:xfrm>
            <a:off x="178869" y="93257"/>
            <a:ext cx="9656923" cy="716350"/>
          </a:xfrm>
          <a:prstGeom prst="rect">
            <a:avLst/>
          </a:prstGeom>
          <a:noFill/>
          <a:ln w="9525">
            <a:noFill/>
            <a:miter lim="800000"/>
            <a:headEnd/>
            <a:tailEnd/>
          </a:ln>
        </p:spPr>
        <p:txBody>
          <a:bodyPr wrap="square" lIns="0" tIns="0" rIns="0" bIns="0">
            <a:spAutoFit/>
          </a:bodyPr>
          <a:lstStyle/>
          <a:p>
            <a:pPr algn="ctr">
              <a:lnSpc>
                <a:spcPct val="95000"/>
              </a:lnSpc>
            </a:pPr>
            <a:r>
              <a:rPr lang="en-US" sz="1900" dirty="0">
                <a:solidFill>
                  <a:srgbClr val="0000FF"/>
                </a:solidFill>
              </a:rPr>
              <a:t>EMPRESA DE REDUCIDA DIMENSIÓN / PYMES / MICROEMPRESAS</a:t>
            </a:r>
            <a:r>
              <a:rPr lang="en-US" sz="1900" dirty="0">
                <a:solidFill>
                  <a:srgbClr val="000000"/>
                </a:solidFill>
              </a:rPr>
              <a:t> </a:t>
            </a:r>
            <a:endParaRPr lang="en-US" sz="1900" dirty="0"/>
          </a:p>
          <a:p>
            <a:pPr algn="ctr">
              <a:spcBef>
                <a:spcPct val="50000"/>
              </a:spcBef>
            </a:pPr>
            <a:r>
              <a:rPr lang="en-US" sz="1900" u="sng" dirty="0" smtClean="0">
                <a:solidFill>
                  <a:srgbClr val="FF0000"/>
                </a:solidFill>
              </a:rPr>
              <a:t>REQUISITOS:</a:t>
            </a:r>
            <a:endParaRPr lang="en-US" sz="1900" u="sng" dirty="0">
              <a:solidFill>
                <a:srgbClr val="FF0000"/>
              </a:solidFill>
            </a:endParaRPr>
          </a:p>
        </p:txBody>
      </p:sp>
      <p:graphicFrame>
        <p:nvGraphicFramePr>
          <p:cNvPr id="76847" name="Group 47"/>
          <p:cNvGraphicFramePr>
            <a:graphicFrameLocks noGrp="1"/>
          </p:cNvGraphicFramePr>
          <p:nvPr>
            <p:extLst>
              <p:ext uri="{D42A27DB-BD31-4B8C-83A1-F6EECF244321}">
                <p14:modId xmlns="" xmlns:p14="http://schemas.microsoft.com/office/powerpoint/2010/main" val="3159583810"/>
              </p:ext>
            </p:extLst>
          </p:nvPr>
        </p:nvGraphicFramePr>
        <p:xfrm>
          <a:off x="319286" y="901519"/>
          <a:ext cx="9446299" cy="4940504"/>
        </p:xfrm>
        <a:graphic>
          <a:graphicData uri="http://schemas.openxmlformats.org/drawingml/2006/table">
            <a:tbl>
              <a:tblPr/>
              <a:tblGrid>
                <a:gridCol w="2651592">
                  <a:extLst>
                    <a:ext uri="{9D8B030D-6E8A-4147-A177-3AD203B41FA5}">
                      <a16:colId xmlns="" xmlns:a16="http://schemas.microsoft.com/office/drawing/2014/main" val="20000"/>
                    </a:ext>
                  </a:extLst>
                </a:gridCol>
                <a:gridCol w="1574384">
                  <a:extLst>
                    <a:ext uri="{9D8B030D-6E8A-4147-A177-3AD203B41FA5}">
                      <a16:colId xmlns="" xmlns:a16="http://schemas.microsoft.com/office/drawing/2014/main" val="20001"/>
                    </a:ext>
                  </a:extLst>
                </a:gridCol>
                <a:gridCol w="2175134">
                  <a:extLst>
                    <a:ext uri="{9D8B030D-6E8A-4147-A177-3AD203B41FA5}">
                      <a16:colId xmlns="" xmlns:a16="http://schemas.microsoft.com/office/drawing/2014/main" val="20002"/>
                    </a:ext>
                  </a:extLst>
                </a:gridCol>
                <a:gridCol w="3045189">
                  <a:extLst>
                    <a:ext uri="{9D8B030D-6E8A-4147-A177-3AD203B41FA5}">
                      <a16:colId xmlns="" xmlns:a16="http://schemas.microsoft.com/office/drawing/2014/main" val="20003"/>
                    </a:ext>
                  </a:extLst>
                </a:gridCol>
              </a:tblGrid>
              <a:tr h="1152144">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500" b="1" i="0" u="none" strike="noStrike" cap="none" normalizeH="0" baseline="0" dirty="0" smtClean="0">
                          <a:ln>
                            <a:noFill/>
                          </a:ln>
                          <a:solidFill>
                            <a:srgbClr val="0000CC"/>
                          </a:solidFill>
                          <a:effectLst/>
                          <a:latin typeface="Times New Roman" charset="0"/>
                        </a:rPr>
                        <a:t>RD 602/2016</a:t>
                      </a: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500" b="1" i="0" u="none" strike="noStrike" cap="none" normalizeH="0" baseline="0" dirty="0" smtClean="0">
                          <a:ln>
                            <a:noFill/>
                          </a:ln>
                          <a:solidFill>
                            <a:srgbClr val="FF0000"/>
                          </a:solidFill>
                          <a:effectLst/>
                          <a:latin typeface="Times New Roman" charset="0"/>
                        </a:rPr>
                        <a:t>Modifica*</a:t>
                      </a:r>
                      <a:r>
                        <a:rPr kumimoji="0" lang="es-ES_tradnl" sz="2500" b="1" i="0" u="none" strike="noStrike" cap="none" normalizeH="0" baseline="0" dirty="0" smtClean="0">
                          <a:ln>
                            <a:noFill/>
                          </a:ln>
                          <a:solidFill>
                            <a:srgbClr val="0000CC"/>
                          </a:solidFill>
                          <a:effectLst/>
                          <a:latin typeface="Times New Roman" charset="0"/>
                        </a:rPr>
                        <a:t> el </a:t>
                      </a: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500" b="1" i="0" u="none" strike="noStrike" cap="none" normalizeH="0" baseline="0" dirty="0" smtClean="0">
                          <a:ln>
                            <a:noFill/>
                          </a:ln>
                          <a:solidFill>
                            <a:srgbClr val="0000CC"/>
                          </a:solidFill>
                          <a:effectLst/>
                          <a:latin typeface="Times New Roman" charset="0"/>
                        </a:rPr>
                        <a:t>RD 1515/2007 PGC PYMES</a:t>
                      </a:r>
                    </a:p>
                  </a:txBody>
                  <a:tcPr marL="111443" marR="0" marT="0" marB="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solidFill>
                      <a:srgbClr val="FFFF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chemeClr val="tx1"/>
                          </a:solidFill>
                          <a:effectLst/>
                          <a:latin typeface="Arial" charset="0"/>
                        </a:rPr>
                        <a:t>LEGISLACIÓN CONTABLE</a:t>
                      </a:r>
                      <a:endParaRPr kumimoji="0" lang="en-US" sz="2200" b="0" i="0" u="none" strike="noStrike" cap="none" normalizeH="0" baseline="0" dirty="0" smtClean="0">
                        <a:ln>
                          <a:noFill/>
                        </a:ln>
                        <a:solidFill>
                          <a:schemeClr val="tx1"/>
                        </a:solidFill>
                        <a:effectLst/>
                        <a:latin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smtClean="0">
                          <a:ln>
                            <a:noFill/>
                          </a:ln>
                          <a:solidFill>
                            <a:schemeClr val="tx1"/>
                          </a:solidFill>
                          <a:effectLst/>
                          <a:latin typeface="Arial" charset="0"/>
                        </a:rPr>
                        <a:t>(arts. 2 y 4 RD 1515/2007)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sng" strike="noStrike" cap="none" normalizeH="0" baseline="0" dirty="0" err="1" smtClean="0">
                          <a:ln>
                            <a:noFill/>
                          </a:ln>
                          <a:solidFill>
                            <a:srgbClr val="FFFF00"/>
                          </a:solidFill>
                          <a:effectLst/>
                          <a:latin typeface="Arial" charset="0"/>
                        </a:rPr>
                        <a:t>Desde</a:t>
                      </a:r>
                      <a:r>
                        <a:rPr kumimoji="0" lang="en-US" sz="1800" b="1" i="0" u="none" strike="noStrike" cap="none" normalizeH="0" baseline="0" dirty="0" smtClean="0">
                          <a:ln>
                            <a:noFill/>
                          </a:ln>
                          <a:solidFill>
                            <a:srgbClr val="FFFF00"/>
                          </a:solidFill>
                          <a:effectLst/>
                          <a:latin typeface="Arial" charset="0"/>
                        </a:rPr>
                        <a:t> </a:t>
                      </a:r>
                      <a:r>
                        <a:rPr kumimoji="0" lang="en-US" sz="1800" b="1" i="0" u="sng" strike="noStrike" cap="none" normalizeH="0" baseline="0" dirty="0" smtClean="0">
                          <a:ln>
                            <a:noFill/>
                          </a:ln>
                          <a:solidFill>
                            <a:srgbClr val="FFFF00"/>
                          </a:solidFill>
                          <a:effectLst/>
                          <a:latin typeface="Arial" charset="0"/>
                        </a:rPr>
                        <a:t>1/1/2016</a:t>
                      </a:r>
                      <a:r>
                        <a:rPr kumimoji="0" lang="en-US" sz="1800" b="1" i="0" u="none" strike="noStrike" cap="none" normalizeH="0" baseline="0" dirty="0" smtClean="0">
                          <a:ln>
                            <a:noFill/>
                          </a:ln>
                          <a:solidFill>
                            <a:srgbClr val="FFFF00"/>
                          </a:solidFill>
                          <a:effectLst/>
                          <a:latin typeface="Arial" charset="0"/>
                        </a:rPr>
                        <a:t>*</a:t>
                      </a:r>
                      <a:endParaRPr kumimoji="0" lang="es-ES_tradnl" sz="1800" b="1" i="0" u="none" strike="noStrike" cap="none" normalizeH="0" baseline="0" dirty="0" smtClean="0">
                        <a:ln>
                          <a:noFill/>
                        </a:ln>
                        <a:solidFill>
                          <a:srgbClr val="FFFF00"/>
                        </a:solidFill>
                        <a:effectLst/>
                        <a:latin typeface="Arial" charset="0"/>
                      </a:endParaRPr>
                    </a:p>
                  </a:txBody>
                  <a:tcPr marL="0" marR="0" marT="137160" marB="13716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solidFill>
                      <a:schemeClr val="accent1">
                        <a:lumMod val="75000"/>
                      </a:schemeClr>
                    </a:solidFill>
                  </a:tcPr>
                </a:tc>
                <a:tc hMerge="1">
                  <a:txBody>
                    <a:bodyPr/>
                    <a:lstStyle/>
                    <a:p>
                      <a:endParaRPr lang="es-ES_tradnl"/>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FFFF00"/>
                          </a:solidFill>
                          <a:effectLst/>
                          <a:latin typeface="Arial" charset="0"/>
                        </a:rPr>
                        <a:t>LEGISLACIÓN FISCAL </a:t>
                      </a:r>
                      <a:endParaRPr kumimoji="0" lang="en-US" sz="2200" b="1" i="0" u="none" strike="noStrike" cap="none" normalizeH="0" baseline="0" dirty="0" smtClean="0">
                        <a:ln>
                          <a:noFill/>
                        </a:ln>
                        <a:solidFill>
                          <a:srgbClr val="FFFF00"/>
                        </a:solidFill>
                        <a:effectLst/>
                        <a:latin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smtClean="0">
                          <a:ln>
                            <a:noFill/>
                          </a:ln>
                          <a:solidFill>
                            <a:srgbClr val="FFFF00"/>
                          </a:solidFill>
                          <a:effectLst/>
                          <a:latin typeface="Arial" charset="0"/>
                        </a:rPr>
                        <a:t>(art. 101 LIS)</a:t>
                      </a:r>
                      <a:endParaRPr kumimoji="0" lang="es-ES_tradnl" sz="2500" b="0" i="0" u="none" strike="noStrike" cap="none" normalizeH="0" baseline="0" dirty="0" smtClean="0">
                        <a:ln>
                          <a:noFill/>
                        </a:ln>
                        <a:solidFill>
                          <a:srgbClr val="FFFF00"/>
                        </a:solidFill>
                        <a:effectLst/>
                        <a:latin typeface="Times New Roman" charset="0"/>
                      </a:endParaRPr>
                    </a:p>
                  </a:txBody>
                  <a:tcPr marL="0" marR="0" marT="137160" marB="13716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solidFill>
                      <a:schemeClr val="accent2">
                        <a:lumMod val="75000"/>
                      </a:schemeClr>
                    </a:solidFill>
                  </a:tcPr>
                </a:tc>
                <a:extLst>
                  <a:ext uri="{0D108BD9-81ED-4DB2-BD59-A6C34878D82A}">
                    <a16:rowId xmlns="" xmlns:a16="http://schemas.microsoft.com/office/drawing/2014/main" val="10000"/>
                  </a:ext>
                </a:extLst>
              </a:tr>
              <a:tr h="700888">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_tradnl" sz="1400" b="1" i="0" u="none" strike="noStrike" cap="none" normalizeH="0" baseline="0" dirty="0" smtClean="0">
                        <a:ln>
                          <a:noFill/>
                        </a:ln>
                        <a:solidFill>
                          <a:srgbClr val="FF0000"/>
                        </a:solidFill>
                        <a:effectLst/>
                        <a:latin typeface="Arial" charset="0"/>
                      </a:endParaRPr>
                    </a:p>
                  </a:txBody>
                  <a:tcPr marL="111443" marR="0" marT="0" marB="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60000"/>
                        </a:lnSpc>
                        <a:spcBef>
                          <a:spcPct val="0"/>
                        </a:spcBef>
                        <a:spcAft>
                          <a:spcPct val="0"/>
                        </a:spcAft>
                        <a:buClrTx/>
                        <a:buSzTx/>
                        <a:buFontTx/>
                        <a:buNone/>
                        <a:tabLst/>
                      </a:pPr>
                      <a:r>
                        <a:rPr kumimoji="0" lang="en-US" sz="1400" b="1" i="0" u="none" strike="noStrike" cap="none" normalizeH="0" baseline="0" dirty="0" smtClean="0">
                          <a:ln>
                            <a:noFill/>
                          </a:ln>
                          <a:solidFill>
                            <a:srgbClr val="FF00FD"/>
                          </a:solidFill>
                          <a:effectLst/>
                          <a:latin typeface="Arial" charset="0"/>
                        </a:rPr>
                        <a:t>PYME</a:t>
                      </a:r>
                      <a:endParaRPr kumimoji="0" lang="es-ES_tradnl" sz="1400" b="1" i="0" u="none" strike="noStrike" cap="none" normalizeH="0" baseline="0" dirty="0" smtClean="0">
                        <a:ln>
                          <a:noFill/>
                        </a:ln>
                        <a:solidFill>
                          <a:srgbClr val="FF00FD"/>
                        </a:solidFill>
                        <a:effectLst/>
                        <a:latin typeface="Arial" charset="0"/>
                      </a:endParaRPr>
                    </a:p>
                  </a:txBody>
                  <a:tcPr marL="0" marR="0" marT="120015" marB="120015"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60000"/>
                        </a:lnSpc>
                        <a:spcBef>
                          <a:spcPct val="0"/>
                        </a:spcBef>
                        <a:spcAft>
                          <a:spcPct val="0"/>
                        </a:spcAft>
                        <a:buClrTx/>
                        <a:buSzTx/>
                        <a:buFontTx/>
                        <a:buNone/>
                        <a:tabLst/>
                      </a:pPr>
                      <a:r>
                        <a:rPr kumimoji="0" lang="en-US" sz="1400" b="1" i="0" u="none" strike="noStrike" cap="none" normalizeH="0" baseline="0" dirty="0" smtClean="0">
                          <a:ln>
                            <a:noFill/>
                          </a:ln>
                          <a:solidFill>
                            <a:srgbClr val="FF00FD"/>
                          </a:solidFill>
                          <a:effectLst/>
                          <a:latin typeface="Arial" charset="0"/>
                        </a:rPr>
                        <a:t>MICROEMPRESA</a:t>
                      </a:r>
                      <a:endParaRPr kumimoji="0" lang="es-ES_tradnl" sz="1400" b="1" i="0" u="none" strike="noStrike" cap="none" normalizeH="0" baseline="0" dirty="0" smtClean="0">
                        <a:ln>
                          <a:noFill/>
                        </a:ln>
                        <a:solidFill>
                          <a:srgbClr val="FF00FD"/>
                        </a:solidFill>
                        <a:effectLst/>
                        <a:latin typeface="Arial" charset="0"/>
                      </a:endParaRPr>
                    </a:p>
                  </a:txBody>
                  <a:tcPr marL="0" marR="0" marT="120015" marB="120015"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smtClean="0">
                          <a:ln>
                            <a:noFill/>
                          </a:ln>
                          <a:solidFill>
                            <a:srgbClr val="FF00FD"/>
                          </a:solidFill>
                          <a:effectLst/>
                          <a:latin typeface="Arial" charset="0"/>
                        </a:rPr>
                        <a:t>EMPRESA REDUCIDA</a:t>
                      </a:r>
                    </a:p>
                    <a:p>
                      <a:pPr marL="0" marR="0" lvl="0" indent="0" algn="ctr" defTabSz="914400" rtl="0" eaLnBrk="1" fontAlgn="base" latinLnBrk="0" hangingPunct="1">
                        <a:lnSpc>
                          <a:spcPct val="100000"/>
                        </a:lnSpc>
                        <a:spcBef>
                          <a:spcPct val="10000"/>
                        </a:spcBef>
                        <a:spcAft>
                          <a:spcPct val="0"/>
                        </a:spcAft>
                        <a:buClrTx/>
                        <a:buSzTx/>
                        <a:buFontTx/>
                        <a:buNone/>
                        <a:tabLst/>
                      </a:pPr>
                      <a:r>
                        <a:rPr kumimoji="0" lang="en-US" sz="1400" b="1" i="0" u="none" strike="noStrike" cap="none" normalizeH="0" baseline="0" dirty="0" smtClean="0">
                          <a:ln>
                            <a:noFill/>
                          </a:ln>
                          <a:solidFill>
                            <a:srgbClr val="FF00FD"/>
                          </a:solidFill>
                          <a:effectLst/>
                          <a:latin typeface="Arial" charset="0"/>
                        </a:rPr>
                        <a:t> DIMENSION (ERD)</a:t>
                      </a:r>
                      <a:endParaRPr kumimoji="0" lang="es-ES_tradnl" sz="1400" b="1" i="0" u="none" strike="noStrike" cap="none" normalizeH="0" baseline="0" dirty="0" smtClean="0">
                        <a:ln>
                          <a:noFill/>
                        </a:ln>
                        <a:solidFill>
                          <a:srgbClr val="FF00FD"/>
                        </a:solidFill>
                        <a:effectLst/>
                        <a:latin typeface="Arial" charset="0"/>
                      </a:endParaRPr>
                    </a:p>
                  </a:txBody>
                  <a:tcPr marL="0" marR="0" marT="120015" marB="120015"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72009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0000"/>
                          </a:solidFill>
                          <a:effectLst/>
                          <a:latin typeface="Arial" charset="0"/>
                        </a:rPr>
                        <a:t>∑</a:t>
                      </a:r>
                      <a:r>
                        <a:rPr kumimoji="0" lang="en-US" sz="1100" b="1" i="0" u="none" strike="noStrike" cap="none" normalizeH="0" baseline="0" dirty="0" smtClean="0">
                          <a:ln>
                            <a:noFill/>
                          </a:ln>
                          <a:solidFill>
                            <a:srgbClr val="FF0000"/>
                          </a:solidFill>
                          <a:effectLst/>
                          <a:latin typeface="Arial" charset="0"/>
                        </a:rPr>
                        <a:t>  </a:t>
                      </a:r>
                      <a:r>
                        <a:rPr kumimoji="0" lang="en-US" sz="1400" b="1" i="0" u="none" strike="noStrike" cap="none" normalizeH="0" baseline="0" dirty="0" smtClean="0">
                          <a:ln>
                            <a:noFill/>
                          </a:ln>
                          <a:solidFill>
                            <a:srgbClr val="FF0000"/>
                          </a:solidFill>
                          <a:effectLst/>
                          <a:latin typeface="Arial" charset="0"/>
                        </a:rPr>
                        <a:t>ACTIVO</a:t>
                      </a:r>
                      <a:endParaRPr kumimoji="0" lang="es-ES_tradnl" sz="1400" b="1" i="0" u="none" strike="noStrike" cap="none" normalizeH="0" baseline="0" dirty="0" smtClean="0">
                        <a:ln>
                          <a:noFill/>
                        </a:ln>
                        <a:solidFill>
                          <a:srgbClr val="FF0000"/>
                        </a:solidFill>
                        <a:effectLst/>
                        <a:latin typeface="Arial" charset="0"/>
                      </a:endParaRPr>
                    </a:p>
                  </a:txBody>
                  <a:tcPr marL="185738" marR="0" marT="20574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4 M. €</a:t>
                      </a:r>
                      <a:endParaRPr kumimoji="0" lang="es-ES_tradnl" sz="14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1 M. €</a:t>
                      </a:r>
                      <a:endParaRPr kumimoji="0" lang="es-ES_tradnl" sz="1400" b="1" i="0" u="none" strike="noStrike" cap="none" normalizeH="0" baseline="0" dirty="0" smtClean="0">
                        <a:ln>
                          <a:noFill/>
                        </a:ln>
                        <a:solidFill>
                          <a:srgbClr val="791400"/>
                        </a:solidFill>
                        <a:effectLst/>
                        <a:latin typeface="Arial" charset="0"/>
                      </a:endParaRPr>
                    </a:p>
                  </a:txBody>
                  <a:tcPr marL="0" marR="668655"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S_tradnl" sz="1400" b="0" i="0" u="none" strike="noStrike" cap="none" normalizeH="0" baseline="0" dirty="0" smtClean="0">
                        <a:ln>
                          <a:noFill/>
                        </a:ln>
                        <a:solidFill>
                          <a:schemeClr val="tx1"/>
                        </a:solidFill>
                        <a:effectLst/>
                        <a:latin typeface="Arial" charset="0"/>
                      </a:endParaRPr>
                    </a:p>
                  </a:txBody>
                  <a:tcPr marL="0" marR="0"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86410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0000"/>
                          </a:solidFill>
                          <a:effectLst/>
                          <a:latin typeface="Arial" charset="0"/>
                        </a:rPr>
                        <a:t>∑</a:t>
                      </a:r>
                      <a:r>
                        <a:rPr kumimoji="0" lang="en-US" sz="1100" b="1" i="0" u="none" strike="noStrike" cap="none" normalizeH="0" baseline="0" dirty="0" smtClean="0">
                          <a:ln>
                            <a:noFill/>
                          </a:ln>
                          <a:solidFill>
                            <a:srgbClr val="FF0000"/>
                          </a:solidFill>
                          <a:effectLst/>
                          <a:latin typeface="Arial" charset="0"/>
                        </a:rPr>
                        <a:t>  </a:t>
                      </a:r>
                      <a:r>
                        <a:rPr kumimoji="0" lang="en-US" sz="1400" b="1" i="0" u="none" strike="noStrike" cap="none" normalizeH="0" baseline="0" dirty="0" smtClean="0">
                          <a:ln>
                            <a:noFill/>
                          </a:ln>
                          <a:solidFill>
                            <a:srgbClr val="FF0000"/>
                          </a:solidFill>
                          <a:effectLst/>
                          <a:latin typeface="Arial" charset="0"/>
                        </a:rPr>
                        <a:t>CIFRA NEGOCIO</a:t>
                      </a:r>
                      <a:endParaRPr kumimoji="0" lang="es-ES_tradnl" sz="1400" b="1" i="0" u="none" strike="noStrike" cap="none" normalizeH="0" baseline="0" dirty="0" smtClean="0">
                        <a:ln>
                          <a:noFill/>
                        </a:ln>
                        <a:solidFill>
                          <a:srgbClr val="FF0000"/>
                        </a:solidFill>
                        <a:effectLst/>
                        <a:latin typeface="Arial" charset="0"/>
                      </a:endParaRPr>
                    </a:p>
                  </a:txBody>
                  <a:tcPr marL="185738" marR="0" marT="20574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8 M. €</a:t>
                      </a:r>
                      <a:endParaRPr kumimoji="0" lang="es-ES_tradnl" sz="14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2 M. €</a:t>
                      </a:r>
                      <a:endParaRPr kumimoji="0" lang="es-ES_tradnl" sz="1400" b="1" i="0" u="none" strike="noStrike" cap="none" normalizeH="0" baseline="0" dirty="0" smtClean="0">
                        <a:ln>
                          <a:noFill/>
                        </a:ln>
                        <a:solidFill>
                          <a:srgbClr val="791400"/>
                        </a:solidFill>
                        <a:effectLst/>
                        <a:latin typeface="Arial" charset="0"/>
                      </a:endParaRPr>
                    </a:p>
                  </a:txBody>
                  <a:tcPr marL="0" marR="668655"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0000FF"/>
                          </a:solidFill>
                          <a:effectLst/>
                          <a:latin typeface="Arial" charset="0"/>
                        </a:rPr>
                        <a:t>  &lt;  10 M. €     </a:t>
                      </a:r>
                      <a:r>
                        <a:rPr kumimoji="0" lang="en-US" sz="1100" b="1" i="0" u="none" strike="noStrike" cap="none" normalizeH="0" baseline="0" dirty="0" smtClean="0">
                          <a:ln>
                            <a:noFill/>
                          </a:ln>
                          <a:solidFill>
                            <a:srgbClr val="0000FF"/>
                          </a:solidFill>
                          <a:effectLst/>
                          <a:latin typeface="Arial" charset="0"/>
                        </a:rPr>
                        <a:t>(desde2011)</a:t>
                      </a:r>
                      <a:endParaRPr kumimoji="0" lang="es-ES_tradnl" sz="1100" b="0" i="0" u="none" strike="noStrike" cap="none" normalizeH="0" baseline="0" dirty="0" smtClean="0">
                        <a:ln>
                          <a:noFill/>
                        </a:ln>
                        <a:solidFill>
                          <a:srgbClr val="0000FF"/>
                        </a:solidFill>
                        <a:effectLst/>
                        <a:latin typeface="Arial" charset="0"/>
                      </a:endParaRPr>
                    </a:p>
                  </a:txBody>
                  <a:tcPr marL="0" marR="965835"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6995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FF0000"/>
                          </a:solidFill>
                          <a:effectLst/>
                          <a:latin typeface="Arial" charset="0"/>
                        </a:rPr>
                        <a:t>TRABAJADORES</a:t>
                      </a:r>
                      <a:endParaRPr kumimoji="0" lang="es-ES_tradnl" sz="1400" b="1" i="0" u="none" strike="noStrike" cap="none" normalizeH="0" baseline="0" dirty="0" smtClean="0">
                        <a:ln>
                          <a:noFill/>
                        </a:ln>
                        <a:solidFill>
                          <a:srgbClr val="FF0000"/>
                        </a:solidFill>
                        <a:effectLst/>
                        <a:latin typeface="Arial" charset="0"/>
                      </a:endParaRPr>
                    </a:p>
                  </a:txBody>
                  <a:tcPr marL="185738" marR="0"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50</a:t>
                      </a:r>
                      <a:endParaRPr kumimoji="0" lang="es-ES_tradnl" sz="14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10</a:t>
                      </a:r>
                      <a:endParaRPr kumimoji="0" lang="es-ES_tradnl" sz="1400" b="1" i="0" u="none" strike="noStrike" cap="none" normalizeH="0" baseline="0" dirty="0" smtClean="0">
                        <a:ln>
                          <a:noFill/>
                        </a:ln>
                        <a:solidFill>
                          <a:srgbClr val="791400"/>
                        </a:solidFill>
                        <a:effectLst/>
                        <a:latin typeface="Arial" charset="0"/>
                      </a:endParaRPr>
                    </a:p>
                  </a:txBody>
                  <a:tcPr marL="0" marR="668655"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S_tradnl" sz="1400" b="0" i="0" u="none" strike="noStrike" cap="none" normalizeH="0" baseline="0" dirty="0" smtClean="0">
                        <a:ln>
                          <a:noFill/>
                        </a:ln>
                        <a:solidFill>
                          <a:schemeClr val="tx1"/>
                        </a:solidFill>
                        <a:effectLst/>
                        <a:latin typeface="Arial" charset="0"/>
                      </a:endParaRPr>
                    </a:p>
                  </a:txBody>
                  <a:tcPr marL="0" marR="0"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803758">
                <a:tc grid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No </a:t>
                      </a:r>
                      <a:r>
                        <a:rPr kumimoji="0" lang="en-US" sz="1400" b="1" i="0" u="none" strike="noStrike" cap="none" normalizeH="0" baseline="0" dirty="0" err="1" smtClean="0">
                          <a:ln>
                            <a:noFill/>
                          </a:ln>
                          <a:solidFill>
                            <a:srgbClr val="791400"/>
                          </a:solidFill>
                          <a:effectLst/>
                          <a:latin typeface="Arial" charset="0"/>
                        </a:rPr>
                        <a:t>superar</a:t>
                      </a:r>
                      <a:r>
                        <a:rPr kumimoji="0" lang="en-US" sz="1400" b="1" i="0" u="none" strike="noStrike" cap="none" normalizeH="0" baseline="0" dirty="0" smtClean="0">
                          <a:ln>
                            <a:noFill/>
                          </a:ln>
                          <a:solidFill>
                            <a:srgbClr val="791400"/>
                          </a:solidFill>
                          <a:effectLst/>
                          <a:latin typeface="Arial" charset="0"/>
                        </a:rPr>
                        <a:t> durante </a:t>
                      </a:r>
                      <a:r>
                        <a:rPr kumimoji="0" lang="en-US" sz="1400" b="1" i="0" u="sng" strike="noStrike" cap="none" normalizeH="0" baseline="0" dirty="0" smtClean="0">
                          <a:ln>
                            <a:noFill/>
                          </a:ln>
                          <a:solidFill>
                            <a:srgbClr val="791400"/>
                          </a:solidFill>
                          <a:effectLst/>
                          <a:latin typeface="Arial" charset="0"/>
                        </a:rPr>
                        <a:t>dos </a:t>
                      </a:r>
                      <a:r>
                        <a:rPr kumimoji="0" lang="en-US" sz="1400" b="1" i="0" u="sng" strike="noStrike" cap="none" normalizeH="0" baseline="0" dirty="0" err="1" smtClean="0">
                          <a:ln>
                            <a:noFill/>
                          </a:ln>
                          <a:solidFill>
                            <a:srgbClr val="791400"/>
                          </a:solidFill>
                          <a:effectLst/>
                          <a:latin typeface="Arial" charset="0"/>
                        </a:rPr>
                        <a:t>ejercicios</a:t>
                      </a:r>
                      <a:r>
                        <a:rPr kumimoji="0" lang="en-US" sz="14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err="1" smtClean="0">
                          <a:ln>
                            <a:noFill/>
                          </a:ln>
                          <a:solidFill>
                            <a:srgbClr val="791400"/>
                          </a:solidFill>
                          <a:effectLst/>
                          <a:latin typeface="Arial" charset="0"/>
                        </a:rPr>
                        <a:t>consecutivos</a:t>
                      </a:r>
                      <a:endParaRPr kumimoji="0" lang="en-US" sz="1400" b="1" i="0" u="none" strike="noStrike" cap="none" normalizeH="0" baseline="0" dirty="0" smtClean="0">
                        <a:ln>
                          <a:noFill/>
                        </a:ln>
                        <a:solidFill>
                          <a:srgbClr val="791400"/>
                        </a:solidFill>
                        <a:effectLst/>
                        <a:latin typeface="Arial" charset="0"/>
                      </a:endParaRPr>
                    </a:p>
                    <a:p>
                      <a:pPr marL="0" marR="0" lvl="0" indent="0" algn="l" defTabSz="914400" rtl="0" eaLnBrk="1" fontAlgn="base" latinLnBrk="0" hangingPunct="1">
                        <a:lnSpc>
                          <a:spcPct val="100000"/>
                        </a:lnSpc>
                        <a:spcBef>
                          <a:spcPct val="10000"/>
                        </a:spcBef>
                        <a:spcAft>
                          <a:spcPct val="0"/>
                        </a:spcAft>
                        <a:buClrTx/>
                        <a:buSzTx/>
                        <a:buFontTx/>
                        <a:buNone/>
                        <a:tabLst/>
                      </a:pPr>
                      <a:r>
                        <a:rPr kumimoji="0" lang="en-US" sz="1400" b="1" i="0" u="sng" strike="noStrike" cap="none" normalizeH="0" baseline="0" dirty="0" smtClean="0">
                          <a:ln>
                            <a:noFill/>
                          </a:ln>
                          <a:solidFill>
                            <a:srgbClr val="791400"/>
                          </a:solidFill>
                          <a:effectLst/>
                          <a:latin typeface="Arial" charset="0"/>
                        </a:rPr>
                        <a:t>dos</a:t>
                      </a:r>
                      <a:r>
                        <a:rPr kumimoji="0" lang="en-US" sz="1400" b="1" i="0" u="none" strike="noStrike" cap="none" normalizeH="0" baseline="0" dirty="0" smtClean="0">
                          <a:ln>
                            <a:noFill/>
                          </a:ln>
                          <a:solidFill>
                            <a:srgbClr val="791400"/>
                          </a:solidFill>
                          <a:effectLst/>
                          <a:latin typeface="Arial" charset="0"/>
                        </a:rPr>
                        <a:t> de </a:t>
                      </a:r>
                      <a:r>
                        <a:rPr kumimoji="0" lang="en-US" sz="1400" b="1" i="0" u="none" strike="noStrike" cap="none" normalizeH="0" baseline="0" dirty="0" err="1" smtClean="0">
                          <a:ln>
                            <a:noFill/>
                          </a:ln>
                          <a:solidFill>
                            <a:srgbClr val="791400"/>
                          </a:solidFill>
                          <a:effectLst/>
                          <a:latin typeface="Arial" charset="0"/>
                        </a:rPr>
                        <a:t>estos</a:t>
                      </a:r>
                      <a:r>
                        <a:rPr kumimoji="0" lang="en-US" sz="14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err="1" smtClean="0">
                          <a:ln>
                            <a:noFill/>
                          </a:ln>
                          <a:solidFill>
                            <a:srgbClr val="791400"/>
                          </a:solidFill>
                          <a:effectLst/>
                          <a:latin typeface="Arial" charset="0"/>
                        </a:rPr>
                        <a:t>tres</a:t>
                      </a:r>
                      <a:r>
                        <a:rPr kumimoji="0" lang="en-US" sz="14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err="1" smtClean="0">
                          <a:ln>
                            <a:noFill/>
                          </a:ln>
                          <a:solidFill>
                            <a:srgbClr val="791400"/>
                          </a:solidFill>
                          <a:effectLst/>
                          <a:latin typeface="Arial" charset="0"/>
                        </a:rPr>
                        <a:t>límites</a:t>
                      </a:r>
                      <a:endParaRPr kumimoji="0" lang="es-ES_tradnl" sz="1400" b="1" i="0" u="none" strike="noStrike" cap="none" normalizeH="0" baseline="0" dirty="0" smtClean="0">
                        <a:ln>
                          <a:noFill/>
                        </a:ln>
                        <a:solidFill>
                          <a:srgbClr val="783F04"/>
                        </a:solidFill>
                        <a:effectLst/>
                        <a:latin typeface="Arial" charset="0"/>
                      </a:endParaRPr>
                    </a:p>
                  </a:txBody>
                  <a:tcPr marL="185738" marR="0" marT="171450" marB="17145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hMerge="1">
                  <a:txBody>
                    <a:bodyPr/>
                    <a:lstStyle/>
                    <a:p>
                      <a:endParaRPr lang="es-ES_tradnl"/>
                    </a:p>
                  </a:txBody>
                  <a:tcPr/>
                </a:tc>
                <a:tc hMerge="1">
                  <a:txBody>
                    <a:bodyPr/>
                    <a:lstStyle/>
                    <a:p>
                      <a:endParaRPr lang="es-ES_tradnl"/>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err="1" smtClean="0">
                          <a:ln>
                            <a:noFill/>
                          </a:ln>
                          <a:solidFill>
                            <a:srgbClr val="0000FF"/>
                          </a:solidFill>
                          <a:effectLst/>
                          <a:latin typeface="Arial" charset="0"/>
                        </a:rPr>
                        <a:t>Dato</a:t>
                      </a:r>
                      <a:r>
                        <a:rPr kumimoji="0" lang="en-US" sz="1400" b="1" i="0" u="none" strike="noStrike" cap="none" normalizeH="0" baseline="0" dirty="0" smtClean="0">
                          <a:ln>
                            <a:noFill/>
                          </a:ln>
                          <a:solidFill>
                            <a:srgbClr val="0000FF"/>
                          </a:solidFill>
                          <a:effectLst/>
                          <a:latin typeface="Arial" charset="0"/>
                        </a:rPr>
                        <a:t> </a:t>
                      </a:r>
                      <a:r>
                        <a:rPr kumimoji="0" lang="en-US" sz="1400" b="1" i="0" u="none" strike="noStrike" cap="none" normalizeH="0" baseline="0" dirty="0" err="1" smtClean="0">
                          <a:ln>
                            <a:noFill/>
                          </a:ln>
                          <a:solidFill>
                            <a:srgbClr val="0000FF"/>
                          </a:solidFill>
                          <a:effectLst/>
                          <a:latin typeface="Arial" charset="0"/>
                        </a:rPr>
                        <a:t>referido</a:t>
                      </a:r>
                      <a:r>
                        <a:rPr kumimoji="0" lang="en-US" sz="1400" b="1" i="0" u="none" strike="noStrike" cap="none" normalizeH="0" baseline="0" dirty="0" smtClean="0">
                          <a:ln>
                            <a:noFill/>
                          </a:ln>
                          <a:solidFill>
                            <a:srgbClr val="0000FF"/>
                          </a:solidFill>
                          <a:effectLst/>
                          <a:latin typeface="Arial" charset="0"/>
                        </a:rPr>
                        <a:t> al </a:t>
                      </a:r>
                      <a:r>
                        <a:rPr kumimoji="0" lang="en-US" sz="1400" b="1" i="0" u="none" strike="noStrike" cap="none" normalizeH="0" baseline="0" dirty="0" err="1" smtClean="0">
                          <a:ln>
                            <a:noFill/>
                          </a:ln>
                          <a:solidFill>
                            <a:srgbClr val="0000FF"/>
                          </a:solidFill>
                          <a:effectLst/>
                          <a:latin typeface="Arial" charset="0"/>
                        </a:rPr>
                        <a:t>ejercicio</a:t>
                      </a:r>
                      <a:endParaRPr kumimoji="0" lang="en-US"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10000"/>
                        </a:spcBef>
                        <a:spcAft>
                          <a:spcPct val="0"/>
                        </a:spcAft>
                        <a:buClrTx/>
                        <a:buSzTx/>
                        <a:buFontTx/>
                        <a:buNone/>
                        <a:tabLst/>
                      </a:pPr>
                      <a:r>
                        <a:rPr kumimoji="0" lang="en-US" sz="1400" b="1" i="0" u="none" strike="noStrike" cap="none" normalizeH="0" baseline="0" dirty="0" smtClean="0">
                          <a:ln>
                            <a:noFill/>
                          </a:ln>
                          <a:solidFill>
                            <a:srgbClr val="0000FF"/>
                          </a:solidFill>
                          <a:effectLst/>
                          <a:latin typeface="Arial" charset="0"/>
                        </a:rPr>
                        <a:t>anterior</a:t>
                      </a:r>
                      <a:endParaRPr kumimoji="0" lang="es-ES_tradnl" sz="1400" b="1" i="0" u="none" strike="noStrike" cap="none" normalizeH="0" baseline="0" dirty="0" smtClean="0">
                        <a:ln>
                          <a:noFill/>
                        </a:ln>
                        <a:solidFill>
                          <a:srgbClr val="0000FF"/>
                        </a:solidFill>
                        <a:effectLst/>
                        <a:latin typeface="Arial" charset="0"/>
                      </a:endParaRPr>
                    </a:p>
                  </a:txBody>
                  <a:tcPr marL="185738" marR="0" marT="171450" marB="17145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bl>
          </a:graphicData>
        </a:graphic>
      </p:graphicFrame>
      <p:graphicFrame>
        <p:nvGraphicFramePr>
          <p:cNvPr id="5" name="4 Tabla"/>
          <p:cNvGraphicFramePr>
            <a:graphicFrameLocks noGrp="1"/>
          </p:cNvGraphicFramePr>
          <p:nvPr/>
        </p:nvGraphicFramePr>
        <p:xfrm>
          <a:off x="140416" y="5967984"/>
          <a:ext cx="9376091" cy="813816"/>
        </p:xfrm>
        <a:graphic>
          <a:graphicData uri="http://schemas.openxmlformats.org/drawingml/2006/table">
            <a:tbl>
              <a:tblPr firstRow="1" bandRow="1">
                <a:tableStyleId>{5C22544A-7EE6-4342-B048-85BDC9FD1C3A}</a:tableStyleId>
              </a:tblPr>
              <a:tblGrid>
                <a:gridCol w="9376091">
                  <a:extLst>
                    <a:ext uri="{9D8B030D-6E8A-4147-A177-3AD203B41FA5}">
                      <a16:colId xmlns="" xmlns:a16="http://schemas.microsoft.com/office/drawing/2014/main" val="20000"/>
                    </a:ext>
                  </a:extLst>
                </a:gridCol>
              </a:tblGrid>
              <a:tr h="80578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u="sng" dirty="0" smtClean="0">
                          <a:solidFill>
                            <a:srgbClr val="FFFF00"/>
                          </a:solidFill>
                          <a:effectLst>
                            <a:outerShdw blurRad="38100" dist="38100" dir="2700000" algn="tl">
                              <a:srgbClr val="000000"/>
                            </a:outerShdw>
                          </a:effectLst>
                          <a:cs typeface="+mn-cs"/>
                        </a:rPr>
                        <a:t>CONCEPTO</a:t>
                      </a:r>
                      <a:r>
                        <a:rPr lang="es-ES_tradnl" sz="1600" u="sng" baseline="0" dirty="0" smtClean="0">
                          <a:solidFill>
                            <a:srgbClr val="FFFF00"/>
                          </a:solidFill>
                          <a:effectLst>
                            <a:outerShdw blurRad="38100" dist="38100" dir="2700000" algn="tl">
                              <a:srgbClr val="000000"/>
                            </a:outerShdw>
                          </a:effectLst>
                          <a:cs typeface="+mn-cs"/>
                        </a:rPr>
                        <a:t> PARA LA AEAT:</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u="sng" dirty="0" smtClean="0">
                          <a:solidFill>
                            <a:srgbClr val="FFFF00"/>
                          </a:solidFill>
                          <a:effectLst>
                            <a:outerShdw blurRad="38100" dist="38100" dir="2700000" algn="tl">
                              <a:srgbClr val="000000"/>
                            </a:outerShdw>
                          </a:effectLst>
                          <a:cs typeface="+mn-cs"/>
                        </a:rPr>
                        <a:t>Grandes empresas:</a:t>
                      </a:r>
                      <a:r>
                        <a:rPr lang="es-ES_tradnl" sz="1600" dirty="0" smtClean="0">
                          <a:cs typeface="+mn-cs"/>
                        </a:rPr>
                        <a:t> aquellas cuyo volumen operaciones 12 meses anteriores  &gt;  6.010.121,04 €  (1000 </a:t>
                      </a:r>
                      <a:r>
                        <a:rPr lang="es-ES_tradnl" sz="1600" dirty="0" err="1" smtClean="0">
                          <a:cs typeface="+mn-cs"/>
                        </a:rPr>
                        <a:t>mill</a:t>
                      </a:r>
                      <a:r>
                        <a:rPr lang="es-ES_tradnl" sz="1600" dirty="0" smtClean="0">
                          <a:cs typeface="+mn-cs"/>
                        </a:rPr>
                        <a:t>. pts.). Presentar declaraciones de IVA y de Retenciones</a:t>
                      </a:r>
                      <a:r>
                        <a:rPr lang="es-ES_tradnl" sz="1600" baseline="0" dirty="0" smtClean="0">
                          <a:cs typeface="+mn-cs"/>
                        </a:rPr>
                        <a:t> </a:t>
                      </a:r>
                      <a:r>
                        <a:rPr lang="es-ES_tradnl" sz="1600" u="sng" baseline="0" dirty="0" smtClean="0">
                          <a:solidFill>
                            <a:srgbClr val="FFFF00"/>
                          </a:solidFill>
                          <a:cs typeface="+mn-cs"/>
                        </a:rPr>
                        <a:t>mensualmente</a:t>
                      </a:r>
                      <a:endParaRPr lang="es-ES_tradnl" sz="1600" u="sng" dirty="0">
                        <a:solidFill>
                          <a:srgbClr val="FFFF00"/>
                        </a:solidFill>
                      </a:endParaRPr>
                    </a:p>
                  </a:txBody>
                  <a:tcPr marL="89154" marR="89154" marT="41148" marB="41148">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613429741"/>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918450" y="6477000"/>
            <a:ext cx="2063750" cy="457200"/>
          </a:xfrm>
        </p:spPr>
        <p:txBody>
          <a:bodyPr/>
          <a:lstStyle/>
          <a:p>
            <a:pPr>
              <a:defRPr/>
            </a:pPr>
            <a:fld id="{02B15079-B0BC-462C-97A5-648334910574}" type="slidenum">
              <a:rPr lang="es-ES"/>
              <a:pPr>
                <a:defRPr/>
              </a:pPr>
              <a:t>170</a:t>
            </a:fld>
            <a:endParaRPr lang="es-ES" dirty="0"/>
          </a:p>
        </p:txBody>
      </p:sp>
      <p:sp>
        <p:nvSpPr>
          <p:cNvPr id="56324"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b="1" dirty="0" smtClean="0">
                <a:solidFill>
                  <a:srgbClr val="000066"/>
                </a:solidFill>
              </a:rPr>
              <a:t>DETERIOROS DE VALOR. Contabilidad / Fiscalidad</a:t>
            </a:r>
            <a:endParaRPr lang="es-ES" sz="1800" b="1" u="sng" dirty="0">
              <a:solidFill>
                <a:srgbClr val="000066"/>
              </a:solidFill>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7" name="Group 12"/>
          <p:cNvGraphicFramePr>
            <a:graphicFrameLocks noGrp="1"/>
          </p:cNvGraphicFramePr>
          <p:nvPr/>
        </p:nvGraphicFramePr>
        <p:xfrm>
          <a:off x="152401" y="381000"/>
          <a:ext cx="9525000" cy="4193796"/>
        </p:xfrm>
        <a:graphic>
          <a:graphicData uri="http://schemas.openxmlformats.org/drawingml/2006/table">
            <a:tbl>
              <a:tblPr/>
              <a:tblGrid>
                <a:gridCol w="9525000">
                  <a:extLst>
                    <a:ext uri="{9D8B030D-6E8A-4147-A177-3AD203B41FA5}">
                      <a16:colId xmlns="" xmlns:a16="http://schemas.microsoft.com/office/drawing/2014/main" val="20000"/>
                    </a:ext>
                  </a:extLst>
                </a:gridCol>
              </a:tblGrid>
              <a:tr h="381000">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400" b="0" i="0" u="none" strike="noStrike" cap="none" normalizeH="0" baseline="0" dirty="0" smtClean="0">
                          <a:ln>
                            <a:noFill/>
                          </a:ln>
                          <a:solidFill>
                            <a:schemeClr val="tx1"/>
                          </a:solidFill>
                          <a:effectLst/>
                          <a:latin typeface="Verdana" pitchFamily="34" charset="0"/>
                        </a:rPr>
                        <a:t>      </a:t>
                      </a:r>
                      <a:r>
                        <a:rPr kumimoji="0" lang="es-ES" sz="1800" b="1" i="0" u="sng" strike="noStrike" cap="none" normalizeH="0" baseline="0" dirty="0" smtClean="0">
                          <a:ln>
                            <a:noFill/>
                          </a:ln>
                          <a:solidFill>
                            <a:srgbClr val="0000FF"/>
                          </a:solidFill>
                          <a:effectLst/>
                          <a:latin typeface="Verdana" pitchFamily="34" charset="0"/>
                        </a:rPr>
                        <a:t>ASIENTOS CONTABLES</a:t>
                      </a:r>
                      <a:r>
                        <a:rPr kumimoji="0" lang="es-ES" sz="1800" b="1" i="0" u="none" strike="noStrike" cap="none" normalizeH="0" baseline="0" dirty="0" smtClean="0">
                          <a:ln>
                            <a:noFill/>
                          </a:ln>
                          <a:solidFill>
                            <a:srgbClr val="0000FF"/>
                          </a:solidFill>
                          <a:effectLst/>
                          <a:latin typeface="Verdana" pitchFamily="34" charset="0"/>
                        </a:rPr>
                        <a:t>   </a:t>
                      </a:r>
                      <a:r>
                        <a:rPr kumimoji="0" lang="es-ES" sz="1800" b="1" i="0" u="none" strike="noStrike" cap="none" normalizeH="0" baseline="0" dirty="0" smtClean="0">
                          <a:ln>
                            <a:noFill/>
                          </a:ln>
                          <a:solidFill>
                            <a:srgbClr val="FF0000"/>
                          </a:solidFill>
                          <a:effectLst/>
                          <a:latin typeface="Verdana" pitchFamily="34" charset="0"/>
                        </a:rPr>
                        <a:t>[PÉRDIDA POR DETERIORO y REVERSIÓN]</a:t>
                      </a:r>
                    </a:p>
                  </a:txBody>
                  <a:tcPr marL="97500" marR="975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3744416">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400" b="0" i="0" u="none" strike="noStrike" cap="none" normalizeH="0" baseline="0" dirty="0" smtClean="0">
                          <a:ln>
                            <a:noFill/>
                          </a:ln>
                          <a:solidFill>
                            <a:schemeClr val="tx1"/>
                          </a:solidFill>
                          <a:effectLst/>
                          <a:latin typeface="Verdana" pitchFamily="34" charset="0"/>
                        </a:rPr>
                        <a:t>    </a:t>
                      </a:r>
                      <a:r>
                        <a:rPr kumimoji="0" lang="es-ES" sz="1600" b="1" i="0" u="none" strike="noStrike" cap="none" normalizeH="0" baseline="0" dirty="0" smtClean="0">
                          <a:ln>
                            <a:noFill/>
                          </a:ln>
                          <a:solidFill>
                            <a:srgbClr val="FF0000"/>
                          </a:solidFill>
                          <a:effectLst/>
                          <a:latin typeface="Verdana" pitchFamily="34" charset="0"/>
                        </a:rPr>
                        <a:t>100 (69) Pérdidas por deterioro</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FF0000"/>
                          </a:solidFill>
                          <a:effectLst/>
                          <a:latin typeface="Verdana" pitchFamily="34" charset="0"/>
                        </a:rPr>
                        <a:t>                    del inmovilizado material</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CC3300"/>
                          </a:solidFill>
                          <a:effectLst/>
                          <a:latin typeface="Verdana" pitchFamily="34" charset="0"/>
                        </a:rPr>
                        <a:t>		</a:t>
                      </a:r>
                      <a:r>
                        <a:rPr kumimoji="0" lang="es-ES" sz="1600" b="1" i="0" u="none" strike="noStrike" cap="none" normalizeH="0" baseline="0" dirty="0" smtClean="0">
                          <a:ln>
                            <a:noFill/>
                          </a:ln>
                          <a:solidFill>
                            <a:srgbClr val="0000FF"/>
                          </a:solidFill>
                          <a:effectLst/>
                          <a:latin typeface="Verdana" pitchFamily="34" charset="0"/>
                        </a:rPr>
                        <a:t>                        a  Deterioro de valor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0000FF"/>
                          </a:solidFill>
                          <a:effectLst/>
                          <a:latin typeface="Verdana" pitchFamily="34" charset="0"/>
                        </a:rPr>
                        <a:t>                                                      (29) (39) (49) (59)  100</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CC3300"/>
                          </a:solidFill>
                          <a:effectLst/>
                          <a:latin typeface="Verdana" pitchFamily="34" charset="0"/>
                        </a:rPr>
                        <a:t>                 </a:t>
                      </a:r>
                      <a:r>
                        <a:rPr kumimoji="0" lang="es-ES" sz="1600" b="1" i="0" u="none" strike="noStrike" cap="none" normalizeH="0" baseline="0" dirty="0" smtClean="0">
                          <a:ln>
                            <a:noFill/>
                          </a:ln>
                          <a:solidFill>
                            <a:schemeClr val="tx1"/>
                          </a:solidFill>
                          <a:effectLst/>
                          <a:latin typeface="Verdana" pitchFamily="34" charset="0"/>
                        </a:rPr>
                        <a:t>--------------------------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chemeClr val="tx1"/>
                          </a:solidFill>
                          <a:effectLst/>
                          <a:latin typeface="Verdana" pitchFamily="34" charset="0"/>
                        </a:rPr>
                        <a:t>   </a:t>
                      </a:r>
                      <a:r>
                        <a:rPr kumimoji="0" lang="es-ES" sz="1600" b="1" i="0" u="none" strike="noStrike" cap="none" normalizeH="0" baseline="0" dirty="0" smtClean="0">
                          <a:ln>
                            <a:noFill/>
                          </a:ln>
                          <a:solidFill>
                            <a:srgbClr val="000066"/>
                          </a:solidFill>
                          <a:effectLst/>
                          <a:latin typeface="Verdana" pitchFamily="34" charset="0"/>
                        </a:rPr>
                        <a:t>Si </a:t>
                      </a:r>
                      <a:r>
                        <a:rPr kumimoji="0" lang="es-ES" sz="1600" b="1" i="0" u="sng" strike="noStrike" cap="none" normalizeH="0" baseline="0" dirty="0" smtClean="0">
                          <a:ln>
                            <a:noFill/>
                          </a:ln>
                          <a:solidFill>
                            <a:srgbClr val="000066"/>
                          </a:solidFill>
                          <a:effectLst/>
                          <a:latin typeface="Verdana" pitchFamily="34" charset="0"/>
                        </a:rPr>
                        <a:t>posteriormente</a:t>
                      </a:r>
                      <a:r>
                        <a:rPr kumimoji="0" lang="es-ES" sz="1600" b="1" i="0" u="none" strike="noStrike" cap="none" normalizeH="0" baseline="0" dirty="0" smtClean="0">
                          <a:ln>
                            <a:noFill/>
                          </a:ln>
                          <a:solidFill>
                            <a:srgbClr val="000066"/>
                          </a:solidFill>
                          <a:effectLst/>
                          <a:latin typeface="Verdana" pitchFamily="34" charset="0"/>
                        </a:rPr>
                        <a:t> las circunstancias que motivaron la pérdida por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000066"/>
                          </a:solidFill>
                          <a:effectLst/>
                          <a:latin typeface="Verdana" pitchFamily="34" charset="0"/>
                        </a:rPr>
                        <a:t>             deterioro </a:t>
                      </a:r>
                      <a:r>
                        <a:rPr kumimoji="0" lang="es-ES" sz="1600" b="1" i="0" u="sng" strike="noStrike" cap="none" normalizeH="0" baseline="0" dirty="0" smtClean="0">
                          <a:ln>
                            <a:noFill/>
                          </a:ln>
                          <a:solidFill>
                            <a:srgbClr val="000066"/>
                          </a:solidFill>
                          <a:effectLst/>
                          <a:latin typeface="Verdana" pitchFamily="34" charset="0"/>
                        </a:rPr>
                        <a:t>dejan de existir</a:t>
                      </a:r>
                      <a:r>
                        <a:rPr kumimoji="0" lang="es-ES" sz="1600" b="1" i="0" u="none" strike="noStrike" cap="none" normalizeH="0" baseline="0" dirty="0" smtClean="0">
                          <a:ln>
                            <a:noFill/>
                          </a:ln>
                          <a:solidFill>
                            <a:srgbClr val="000066"/>
                          </a:solidFill>
                          <a:effectLst/>
                          <a:latin typeface="Verdana" pitchFamily="34" charset="0"/>
                        </a:rPr>
                        <a:t> se efectuaría la </a:t>
                      </a:r>
                      <a:r>
                        <a:rPr kumimoji="0" lang="es-ES" sz="1600" b="1" i="0" u="sng" strike="noStrike" cap="none" normalizeH="0" baseline="0" dirty="0" smtClean="0">
                          <a:ln>
                            <a:noFill/>
                          </a:ln>
                          <a:solidFill>
                            <a:srgbClr val="000066"/>
                          </a:solidFill>
                          <a:effectLst/>
                          <a:latin typeface="Verdana" pitchFamily="34" charset="0"/>
                        </a:rPr>
                        <a:t>reversión (ingreso)</a:t>
                      </a:r>
                      <a:r>
                        <a:rPr kumimoji="0" lang="es-ES" sz="1600" b="1" i="0" u="none" strike="noStrike" cap="none" normalizeH="0" baseline="0" dirty="0" smtClean="0">
                          <a:ln>
                            <a:noFill/>
                          </a:ln>
                          <a:solidFill>
                            <a:srgbClr val="000066"/>
                          </a:solidFill>
                          <a:effectLst/>
                          <a:latin typeface="Verdana" pitchFamily="34" charset="0"/>
                        </a:rPr>
                        <a:t>: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 sz="800" b="1" i="0" u="none" strike="noStrike" cap="none" normalizeH="0" baseline="0" dirty="0" smtClean="0">
                        <a:ln>
                          <a:noFill/>
                        </a:ln>
                        <a:solidFill>
                          <a:srgbClr val="CC3300"/>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chemeClr val="accent2"/>
                          </a:solidFill>
                          <a:effectLst/>
                          <a:latin typeface="Verdana" pitchFamily="34" charset="0"/>
                        </a:rPr>
                        <a:t>     </a:t>
                      </a:r>
                      <a:r>
                        <a:rPr kumimoji="0" lang="es-ES" sz="1600" b="1" i="0" u="none" strike="noStrike" cap="none" normalizeH="0" baseline="0" dirty="0" smtClean="0">
                          <a:ln>
                            <a:noFill/>
                          </a:ln>
                          <a:solidFill>
                            <a:srgbClr val="0000FF"/>
                          </a:solidFill>
                          <a:effectLst/>
                          <a:latin typeface="Verdana" pitchFamily="34" charset="0"/>
                        </a:rPr>
                        <a:t>100 (29) (39) (49) (59)  Deterioro de valor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CC3300"/>
                          </a:solidFill>
                          <a:effectLst/>
                          <a:latin typeface="Verdana" pitchFamily="34" charset="0"/>
                        </a:rPr>
                        <a:t>                                                   a  </a:t>
                      </a:r>
                      <a:r>
                        <a:rPr kumimoji="0" lang="es-ES" sz="1600" b="1" i="0" u="none" strike="noStrike" cap="none" normalizeH="0" baseline="0" dirty="0" smtClean="0">
                          <a:ln>
                            <a:noFill/>
                          </a:ln>
                          <a:solidFill>
                            <a:srgbClr val="FF0000"/>
                          </a:solidFill>
                          <a:effectLst/>
                          <a:latin typeface="Verdana" pitchFamily="34" charset="0"/>
                        </a:rPr>
                        <a:t>Reversión del deterioro del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FF0000"/>
                          </a:solidFill>
                          <a:effectLst/>
                          <a:latin typeface="Verdana" pitchFamily="34" charset="0"/>
                        </a:rPr>
                        <a:t>                                                       inmovilizado material    (79)     100</a:t>
                      </a:r>
                    </a:p>
                  </a:txBody>
                  <a:tcPr marL="97500" marR="975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1"/>
                  </a:ext>
                </a:extLst>
              </a:tr>
            </a:tbl>
          </a:graphicData>
        </a:graphic>
      </p:graphicFrame>
      <p:graphicFrame>
        <p:nvGraphicFramePr>
          <p:cNvPr id="10" name="9 Tabla"/>
          <p:cNvGraphicFramePr>
            <a:graphicFrameLocks noGrp="1"/>
          </p:cNvGraphicFramePr>
          <p:nvPr>
            <p:extLst>
              <p:ext uri="{D42A27DB-BD31-4B8C-83A1-F6EECF244321}">
                <p14:modId xmlns="" xmlns:p14="http://schemas.microsoft.com/office/powerpoint/2010/main" val="1852570376"/>
              </p:ext>
            </p:extLst>
          </p:nvPr>
        </p:nvGraphicFramePr>
        <p:xfrm>
          <a:off x="533400" y="4648200"/>
          <a:ext cx="8991600" cy="1036320"/>
        </p:xfrm>
        <a:graphic>
          <a:graphicData uri="http://schemas.openxmlformats.org/drawingml/2006/table">
            <a:tbl>
              <a:tblPr firstRow="1" bandRow="1">
                <a:tableStyleId>{5C22544A-7EE6-4342-B048-85BDC9FD1C3A}</a:tableStyleId>
              </a:tblPr>
              <a:tblGrid>
                <a:gridCol w="1872207">
                  <a:extLst>
                    <a:ext uri="{9D8B030D-6E8A-4147-A177-3AD203B41FA5}">
                      <a16:colId xmlns="" xmlns:a16="http://schemas.microsoft.com/office/drawing/2014/main" val="20000"/>
                    </a:ext>
                  </a:extLst>
                </a:gridCol>
                <a:gridCol w="6052593">
                  <a:extLst>
                    <a:ext uri="{9D8B030D-6E8A-4147-A177-3AD203B41FA5}">
                      <a16:colId xmlns="" xmlns:a16="http://schemas.microsoft.com/office/drawing/2014/main" val="20001"/>
                    </a:ext>
                  </a:extLst>
                </a:gridCol>
                <a:gridCol w="1066800">
                  <a:extLst>
                    <a:ext uri="{9D8B030D-6E8A-4147-A177-3AD203B41FA5}">
                      <a16:colId xmlns="" xmlns:a16="http://schemas.microsoft.com/office/drawing/2014/main" val="20002"/>
                    </a:ext>
                  </a:extLst>
                </a:gridCol>
              </a:tblGrid>
              <a:tr h="304800">
                <a:tc>
                  <a:txBody>
                    <a:bodyPr/>
                    <a:lstStyle/>
                    <a:p>
                      <a:pPr algn="ctr"/>
                      <a:r>
                        <a:rPr lang="es-ES_tradnl" sz="1800" dirty="0" smtClean="0">
                          <a:solidFill>
                            <a:schemeClr val="tx1"/>
                          </a:solidFill>
                          <a:latin typeface="Arial" pitchFamily="34" charset="0"/>
                          <a:cs typeface="Arial" pitchFamily="34" charset="0"/>
                        </a:rPr>
                        <a:t>Contable</a:t>
                      </a:r>
                      <a:endParaRPr lang="es-ES_tradnl" sz="1800"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u="none" dirty="0" smtClean="0">
                          <a:solidFill>
                            <a:schemeClr val="tx1"/>
                          </a:solidFill>
                          <a:latin typeface="Arial" pitchFamily="34" charset="0"/>
                          <a:cs typeface="Arial" pitchFamily="34" charset="0"/>
                        </a:rPr>
                        <a:t>FISCAL</a:t>
                      </a:r>
                      <a:endParaRPr lang="es-ES_tradnl" sz="1600" u="none" dirty="0" smtClean="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u="none" dirty="0" smtClean="0">
                          <a:solidFill>
                            <a:schemeClr val="tx1"/>
                          </a:solidFill>
                          <a:latin typeface="Arial" pitchFamily="34" charset="0"/>
                          <a:cs typeface="Arial" pitchFamily="34" charset="0"/>
                        </a:rPr>
                        <a:t>ajuste</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19197">
                <a:tc>
                  <a:txBody>
                    <a:bodyPr/>
                    <a:lstStyle/>
                    <a:p>
                      <a:pPr marL="342900" indent="-342900">
                        <a:buFont typeface="Wingdings" pitchFamily="2" charset="2"/>
                        <a:buChar char="Ø"/>
                      </a:pPr>
                      <a:r>
                        <a:rPr lang="es-ES_tradnl" sz="1600" b="1" dirty="0" smtClean="0">
                          <a:solidFill>
                            <a:srgbClr val="FFFF00"/>
                          </a:solidFill>
                          <a:latin typeface="Arial" pitchFamily="34" charset="0"/>
                          <a:cs typeface="Arial" pitchFamily="34" charset="0"/>
                        </a:rPr>
                        <a:t>Gasto  (69)</a:t>
                      </a:r>
                      <a:endParaRPr lang="es-ES_tradnl" sz="1600" b="1" dirty="0">
                        <a:solidFill>
                          <a:srgbClr val="FFFF00"/>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a:buFont typeface="Wingdings" pitchFamily="2" charset="2"/>
                        <a:buChar char="v"/>
                      </a:pPr>
                      <a:r>
                        <a:rPr lang="es-ES_tradnl" sz="1600" b="1" u="sng" dirty="0" smtClean="0">
                          <a:solidFill>
                            <a:srgbClr val="FFFF99"/>
                          </a:solidFill>
                          <a:latin typeface="Arial" pitchFamily="34" charset="0"/>
                          <a:cs typeface="Arial" pitchFamily="34" charset="0"/>
                        </a:rPr>
                        <a:t>Sí</a:t>
                      </a:r>
                      <a:r>
                        <a:rPr lang="es-ES_tradnl" sz="1600" b="1" u="none" dirty="0" smtClean="0">
                          <a:solidFill>
                            <a:srgbClr val="FFFF99"/>
                          </a:solidFill>
                          <a:latin typeface="Arial" pitchFamily="34" charset="0"/>
                          <a:cs typeface="Arial" pitchFamily="34" charset="0"/>
                        </a:rPr>
                        <a:t> </a:t>
                      </a:r>
                      <a:r>
                        <a:rPr lang="es-ES_tradnl" sz="1600" b="1" dirty="0" smtClean="0">
                          <a:solidFill>
                            <a:srgbClr val="FFFF99"/>
                          </a:solidFill>
                          <a:latin typeface="Arial" pitchFamily="34" charset="0"/>
                          <a:cs typeface="Arial" pitchFamily="34" charset="0"/>
                        </a:rPr>
                        <a:t> deducible</a:t>
                      </a:r>
                      <a:r>
                        <a:rPr lang="es-ES_tradnl" sz="1600" b="1" baseline="0" dirty="0" smtClean="0">
                          <a:solidFill>
                            <a:srgbClr val="FFFF99"/>
                          </a:solidFill>
                          <a:latin typeface="Arial" pitchFamily="34" charset="0"/>
                          <a:cs typeface="Arial" pitchFamily="34" charset="0"/>
                        </a:rPr>
                        <a:t> (art. 13.1 ó 10.3 LIS) </a:t>
                      </a:r>
                      <a:endParaRPr lang="es-ES_tradnl" sz="1600" b="1" dirty="0">
                        <a:solidFill>
                          <a:srgbClr val="FFFF99"/>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buFont typeface="Wingdings" pitchFamily="2" charset="2"/>
                        <a:buNone/>
                      </a:pPr>
                      <a:r>
                        <a:rPr lang="es-ES_tradnl" sz="1600" b="1" dirty="0" smtClean="0">
                          <a:solidFill>
                            <a:srgbClr val="FFFF99"/>
                          </a:solidFill>
                          <a:latin typeface="Arial" pitchFamily="34" charset="0"/>
                          <a:cs typeface="Arial" pitchFamily="34" charset="0"/>
                        </a:rPr>
                        <a:t>Ø</a:t>
                      </a:r>
                      <a:endParaRPr lang="es-ES_tradnl" sz="1600" b="1" dirty="0">
                        <a:solidFill>
                          <a:srgbClr val="FFFF99"/>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01"/>
                  </a:ext>
                </a:extLst>
              </a:tr>
              <a:tr h="307072">
                <a:tc>
                  <a:txBody>
                    <a:bodyPr/>
                    <a:lstStyle/>
                    <a:p>
                      <a:pPr algn="l">
                        <a:buClr>
                          <a:srgbClr val="FFFF00"/>
                        </a:buClr>
                        <a:buFont typeface="Wingdings" pitchFamily="2" charset="2"/>
                        <a:buChar char="Ø"/>
                      </a:pPr>
                      <a:r>
                        <a:rPr lang="es-ES_tradnl" sz="1600" b="1" dirty="0" smtClean="0">
                          <a:solidFill>
                            <a:srgbClr val="FFFF00"/>
                          </a:solidFill>
                          <a:latin typeface="Arial" pitchFamily="34" charset="0"/>
                          <a:cs typeface="Arial" pitchFamily="34" charset="0"/>
                        </a:rPr>
                        <a:t> Ingreso (79)</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66"/>
                    </a:solidFill>
                  </a:tcPr>
                </a:tc>
                <a:tc>
                  <a:txBody>
                    <a:bodyPr/>
                    <a:lstStyle/>
                    <a:p>
                      <a:pPr algn="l">
                        <a:buClr>
                          <a:schemeClr val="tx1"/>
                        </a:buClr>
                        <a:buFont typeface="Wingdings" pitchFamily="2" charset="2"/>
                        <a:buChar char="v"/>
                      </a:pPr>
                      <a:r>
                        <a:rPr lang="es-ES_tradnl" sz="1600" b="1" u="sng" dirty="0" smtClean="0">
                          <a:solidFill>
                            <a:srgbClr val="FFFF99"/>
                          </a:solidFill>
                          <a:latin typeface="Arial" pitchFamily="34" charset="0"/>
                          <a:cs typeface="Arial" pitchFamily="34" charset="0"/>
                        </a:rPr>
                        <a:t>Sí</a:t>
                      </a:r>
                      <a:r>
                        <a:rPr lang="es-ES_tradnl" sz="1600" b="1" u="none" dirty="0" smtClean="0">
                          <a:solidFill>
                            <a:srgbClr val="FFFF99"/>
                          </a:solidFill>
                          <a:latin typeface="Arial" pitchFamily="34" charset="0"/>
                          <a:cs typeface="Arial" pitchFamily="34" charset="0"/>
                        </a:rPr>
                        <a:t> </a:t>
                      </a:r>
                      <a:r>
                        <a:rPr lang="es-ES_tradnl" sz="1600" b="1" dirty="0" smtClean="0">
                          <a:solidFill>
                            <a:srgbClr val="FFFF99"/>
                          </a:solidFill>
                          <a:latin typeface="Arial" pitchFamily="34" charset="0"/>
                          <a:cs typeface="Arial" pitchFamily="34" charset="0"/>
                        </a:rPr>
                        <a:t>es [reversión de gastos sí deducibles] (art. 11.6 LIS)</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buClr>
                          <a:srgbClr val="FF0000"/>
                        </a:buClr>
                        <a:buFont typeface="Wingdings" pitchFamily="2" charset="2"/>
                        <a:buNone/>
                      </a:pPr>
                      <a:r>
                        <a:rPr lang="es-ES_tradnl" sz="1600" b="1" dirty="0" smtClean="0">
                          <a:solidFill>
                            <a:srgbClr val="FFFF99"/>
                          </a:solidFill>
                          <a:latin typeface="Arial" pitchFamily="34" charset="0"/>
                          <a:cs typeface="Arial" pitchFamily="34" charset="0"/>
                        </a:rPr>
                        <a:t>Ø</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2"/>
                  </a:ext>
                </a:extLst>
              </a:tr>
            </a:tbl>
          </a:graphicData>
        </a:graphic>
      </p:graphicFrame>
      <p:graphicFrame>
        <p:nvGraphicFramePr>
          <p:cNvPr id="11" name="10 Tabla"/>
          <p:cNvGraphicFramePr>
            <a:graphicFrameLocks noGrp="1"/>
          </p:cNvGraphicFramePr>
          <p:nvPr>
            <p:extLst>
              <p:ext uri="{D42A27DB-BD31-4B8C-83A1-F6EECF244321}">
                <p14:modId xmlns="" xmlns:p14="http://schemas.microsoft.com/office/powerpoint/2010/main" val="2634185196"/>
              </p:ext>
            </p:extLst>
          </p:nvPr>
        </p:nvGraphicFramePr>
        <p:xfrm>
          <a:off x="533400" y="5791200"/>
          <a:ext cx="8915400" cy="1005840"/>
        </p:xfrm>
        <a:graphic>
          <a:graphicData uri="http://schemas.openxmlformats.org/drawingml/2006/table">
            <a:tbl>
              <a:tblPr firstRow="1" bandRow="1">
                <a:tableStyleId>{5C22544A-7EE6-4342-B048-85BDC9FD1C3A}</a:tableStyleId>
              </a:tblPr>
              <a:tblGrid>
                <a:gridCol w="1911214">
                  <a:extLst>
                    <a:ext uri="{9D8B030D-6E8A-4147-A177-3AD203B41FA5}">
                      <a16:colId xmlns="" xmlns:a16="http://schemas.microsoft.com/office/drawing/2014/main" val="20000"/>
                    </a:ext>
                  </a:extLst>
                </a:gridCol>
                <a:gridCol w="6025106">
                  <a:extLst>
                    <a:ext uri="{9D8B030D-6E8A-4147-A177-3AD203B41FA5}">
                      <a16:colId xmlns="" xmlns:a16="http://schemas.microsoft.com/office/drawing/2014/main" val="20001"/>
                    </a:ext>
                  </a:extLst>
                </a:gridCol>
                <a:gridCol w="979080">
                  <a:extLst>
                    <a:ext uri="{9D8B030D-6E8A-4147-A177-3AD203B41FA5}">
                      <a16:colId xmlns="" xmlns:a16="http://schemas.microsoft.com/office/drawing/2014/main" val="20002"/>
                    </a:ext>
                  </a:extLst>
                </a:gridCol>
              </a:tblGrid>
              <a:tr h="330565">
                <a:tc>
                  <a:txBody>
                    <a:bodyPr/>
                    <a:lstStyle/>
                    <a:p>
                      <a:pPr algn="ctr"/>
                      <a:r>
                        <a:rPr lang="es-ES_tradnl" sz="1600" dirty="0" smtClean="0">
                          <a:solidFill>
                            <a:schemeClr val="tx1"/>
                          </a:solidFill>
                          <a:latin typeface="Arial" pitchFamily="34" charset="0"/>
                          <a:cs typeface="Arial" pitchFamily="34" charset="0"/>
                        </a:rPr>
                        <a:t>Contable</a:t>
                      </a:r>
                      <a:endParaRPr lang="es-ES_tradnl" sz="1600"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u="none" dirty="0" smtClean="0">
                          <a:solidFill>
                            <a:schemeClr val="tx1"/>
                          </a:solidFill>
                          <a:latin typeface="Arial" pitchFamily="34" charset="0"/>
                          <a:cs typeface="Arial" pitchFamily="34" charset="0"/>
                        </a:rPr>
                        <a:t>FISCAL</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u="none" dirty="0" smtClean="0">
                          <a:solidFill>
                            <a:schemeClr val="tx1"/>
                          </a:solidFill>
                          <a:latin typeface="Arial" pitchFamily="34" charset="0"/>
                          <a:cs typeface="Arial" pitchFamily="34" charset="0"/>
                        </a:rPr>
                        <a:t>ajuste</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30565">
                <a:tc>
                  <a:txBody>
                    <a:bodyPr/>
                    <a:lstStyle/>
                    <a:p>
                      <a:pPr marL="342900" indent="-342900">
                        <a:buFont typeface="Wingdings" pitchFamily="2" charset="2"/>
                        <a:buChar char="Ø"/>
                      </a:pPr>
                      <a:r>
                        <a:rPr lang="es-ES_tradnl" sz="1600" b="1" dirty="0" smtClean="0">
                          <a:solidFill>
                            <a:srgbClr val="FFFF00"/>
                          </a:solidFill>
                          <a:latin typeface="Arial" pitchFamily="34" charset="0"/>
                          <a:cs typeface="Arial" pitchFamily="34" charset="0"/>
                        </a:rPr>
                        <a:t>Gasto  (69)</a:t>
                      </a:r>
                      <a:endParaRPr lang="es-ES_tradnl" sz="1600" b="1" dirty="0">
                        <a:solidFill>
                          <a:srgbClr val="FFFF00"/>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a:buFont typeface="Wingdings" pitchFamily="2" charset="2"/>
                        <a:buChar char="v"/>
                      </a:pPr>
                      <a:r>
                        <a:rPr lang="es-ES_tradnl" sz="1600" b="1" u="sng" dirty="0" smtClean="0">
                          <a:solidFill>
                            <a:schemeClr val="tx1"/>
                          </a:solidFill>
                          <a:latin typeface="Arial" pitchFamily="34" charset="0"/>
                          <a:cs typeface="Arial" pitchFamily="34" charset="0"/>
                        </a:rPr>
                        <a:t>No</a:t>
                      </a:r>
                      <a:r>
                        <a:rPr lang="es-ES_tradnl" sz="1600" b="1" dirty="0" smtClean="0">
                          <a:solidFill>
                            <a:schemeClr val="tx1"/>
                          </a:solidFill>
                          <a:latin typeface="Arial" pitchFamily="34" charset="0"/>
                          <a:cs typeface="Arial" pitchFamily="34" charset="0"/>
                        </a:rPr>
                        <a:t> deducible</a:t>
                      </a:r>
                      <a:r>
                        <a:rPr lang="es-ES_tradnl" sz="1600" b="1" baseline="0" dirty="0" smtClean="0">
                          <a:solidFill>
                            <a:schemeClr val="tx1"/>
                          </a:solidFill>
                          <a:latin typeface="Arial" pitchFamily="34" charset="0"/>
                          <a:cs typeface="Arial" pitchFamily="34" charset="0"/>
                        </a:rPr>
                        <a:t> (art. 13.2 LIS) </a:t>
                      </a:r>
                      <a:endParaRPr lang="es-ES_tradnl" sz="1600" b="1"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buFont typeface="Wingdings" pitchFamily="2" charset="2"/>
                        <a:buNone/>
                      </a:pPr>
                      <a:r>
                        <a:rPr lang="es-ES_tradnl" sz="1600" b="1" dirty="0" smtClean="0">
                          <a:solidFill>
                            <a:schemeClr val="tx1"/>
                          </a:solidFill>
                          <a:latin typeface="Arial" pitchFamily="34" charset="0"/>
                          <a:cs typeface="Arial" pitchFamily="34" charset="0"/>
                        </a:rPr>
                        <a:t>+</a:t>
                      </a:r>
                      <a:endParaRPr lang="es-ES_tradnl" sz="1600" b="1"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1"/>
                  </a:ext>
                </a:extLst>
              </a:tr>
              <a:tr h="330565">
                <a:tc>
                  <a:txBody>
                    <a:bodyPr/>
                    <a:lstStyle/>
                    <a:p>
                      <a:pPr algn="l">
                        <a:buClr>
                          <a:srgbClr val="FFFF00"/>
                        </a:buClr>
                        <a:buFont typeface="Wingdings" pitchFamily="2" charset="2"/>
                        <a:buChar char="Ø"/>
                      </a:pPr>
                      <a:r>
                        <a:rPr lang="es-ES_tradnl" sz="1600" b="1" dirty="0" smtClean="0">
                          <a:solidFill>
                            <a:srgbClr val="FFFF00"/>
                          </a:solidFill>
                          <a:latin typeface="Arial" pitchFamily="34" charset="0"/>
                          <a:cs typeface="Arial" pitchFamily="34" charset="0"/>
                        </a:rPr>
                        <a:t> Ingreso (79)</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66"/>
                    </a:solidFill>
                  </a:tcPr>
                </a:tc>
                <a:tc>
                  <a:txBody>
                    <a:bodyPr/>
                    <a:lstStyle/>
                    <a:p>
                      <a:pPr algn="l">
                        <a:buClr>
                          <a:schemeClr val="tx1"/>
                        </a:buClr>
                        <a:buFont typeface="Wingdings" pitchFamily="2" charset="2"/>
                        <a:buChar char="v"/>
                      </a:pPr>
                      <a:r>
                        <a:rPr lang="es-ES_tradnl" sz="1600" b="1" u="sng" dirty="0" smtClean="0">
                          <a:solidFill>
                            <a:schemeClr val="tx1"/>
                          </a:solidFill>
                          <a:latin typeface="Arial" pitchFamily="34" charset="0"/>
                          <a:cs typeface="Arial" pitchFamily="34" charset="0"/>
                        </a:rPr>
                        <a:t>No</a:t>
                      </a:r>
                      <a:r>
                        <a:rPr lang="es-ES_tradnl" sz="1600" b="1" u="none" dirty="0" smtClean="0">
                          <a:solidFill>
                            <a:schemeClr val="tx1"/>
                          </a:solidFill>
                          <a:latin typeface="Arial" pitchFamily="34" charset="0"/>
                          <a:cs typeface="Arial" pitchFamily="34" charset="0"/>
                        </a:rPr>
                        <a:t> </a:t>
                      </a:r>
                      <a:r>
                        <a:rPr lang="es-ES_tradnl" sz="1600" b="1" dirty="0" smtClean="0">
                          <a:solidFill>
                            <a:schemeClr val="tx1"/>
                          </a:solidFill>
                          <a:latin typeface="Arial" pitchFamily="34" charset="0"/>
                          <a:cs typeface="Arial" pitchFamily="34" charset="0"/>
                        </a:rPr>
                        <a:t>es [reversión de gastos no deducibles] (art. 11.5 LIS)</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buClr>
                          <a:srgbClr val="FF0000"/>
                        </a:buClr>
                        <a:buFont typeface="Wingdings" pitchFamily="2" charset="2"/>
                        <a:buNone/>
                      </a:pPr>
                      <a:r>
                        <a:rPr lang="es-ES_tradnl" sz="1600" b="1" dirty="0" smtClean="0">
                          <a:solidFill>
                            <a:schemeClr val="tx1"/>
                          </a:solidFill>
                          <a:latin typeface="Arial" pitchFamily="34" charset="0"/>
                          <a:cs typeface="Arial" pitchFamily="34" charset="0"/>
                        </a:rPr>
                        <a:t>-</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2"/>
                  </a:ext>
                </a:extLst>
              </a:tr>
            </a:tbl>
          </a:graphicData>
        </a:graphic>
      </p:graphicFrame>
      <p:sp>
        <p:nvSpPr>
          <p:cNvPr id="12" name="11 Rectángulo"/>
          <p:cNvSpPr/>
          <p:nvPr/>
        </p:nvSpPr>
        <p:spPr>
          <a:xfrm>
            <a:off x="-36512" y="4725144"/>
            <a:ext cx="655949" cy="400110"/>
          </a:xfrm>
          <a:prstGeom prst="rect">
            <a:avLst/>
          </a:prstGeom>
        </p:spPr>
        <p:txBody>
          <a:bodyPr wrap="none">
            <a:spAutoFit/>
          </a:bodyPr>
          <a:lstStyle/>
          <a:p>
            <a:r>
              <a:rPr lang="es-ES_tradnl" dirty="0" smtClean="0">
                <a:solidFill>
                  <a:srgbClr val="000000"/>
                </a:solidFill>
              </a:rPr>
              <a:t> </a:t>
            </a:r>
            <a:r>
              <a:rPr lang="es-ES_tradnl" sz="1800" b="1" dirty="0" smtClean="0">
                <a:solidFill>
                  <a:srgbClr val="FFFF00"/>
                </a:solidFill>
              </a:rPr>
              <a:t>A)</a:t>
            </a:r>
            <a:r>
              <a:rPr lang="es-ES_tradnl" sz="1800" b="1" dirty="0" smtClean="0">
                <a:solidFill>
                  <a:srgbClr val="0000FF"/>
                </a:solidFill>
              </a:rPr>
              <a:t> </a:t>
            </a:r>
            <a:endParaRPr lang="es-ES_tradnl" sz="1800" dirty="0"/>
          </a:p>
        </p:txBody>
      </p:sp>
      <p:sp>
        <p:nvSpPr>
          <p:cNvPr id="14" name="13 Rectángulo"/>
          <p:cNvSpPr/>
          <p:nvPr/>
        </p:nvSpPr>
        <p:spPr>
          <a:xfrm>
            <a:off x="0" y="5791200"/>
            <a:ext cx="655949" cy="400110"/>
          </a:xfrm>
          <a:prstGeom prst="rect">
            <a:avLst/>
          </a:prstGeom>
        </p:spPr>
        <p:txBody>
          <a:bodyPr wrap="none">
            <a:spAutoFit/>
          </a:bodyPr>
          <a:lstStyle/>
          <a:p>
            <a:r>
              <a:rPr lang="es-ES_tradnl" dirty="0" smtClean="0">
                <a:solidFill>
                  <a:srgbClr val="000000"/>
                </a:solidFill>
              </a:rPr>
              <a:t> </a:t>
            </a:r>
            <a:r>
              <a:rPr lang="es-ES_tradnl" sz="1800" b="1" dirty="0" smtClean="0">
                <a:solidFill>
                  <a:srgbClr val="FFFF00"/>
                </a:solidFill>
              </a:rPr>
              <a:t>B)</a:t>
            </a:r>
            <a:r>
              <a:rPr lang="es-ES_tradnl" sz="1800" b="1" dirty="0" smtClean="0">
                <a:solidFill>
                  <a:srgbClr val="0000FF"/>
                </a:solidFill>
              </a:rPr>
              <a:t> </a:t>
            </a:r>
            <a:endParaRPr lang="es-ES_tradnl" sz="1800" dirty="0"/>
          </a:p>
        </p:txBody>
      </p:sp>
      <p:sp>
        <p:nvSpPr>
          <p:cNvPr id="15" name="14 Rectángulo"/>
          <p:cNvSpPr/>
          <p:nvPr/>
        </p:nvSpPr>
        <p:spPr>
          <a:xfrm>
            <a:off x="0" y="5467290"/>
            <a:ext cx="510076" cy="400110"/>
          </a:xfrm>
          <a:prstGeom prst="rect">
            <a:avLst/>
          </a:prstGeom>
        </p:spPr>
        <p:txBody>
          <a:bodyPr wrap="none">
            <a:spAutoFit/>
          </a:bodyPr>
          <a:lstStyle/>
          <a:p>
            <a:r>
              <a:rPr lang="es-ES_tradnl" dirty="0" smtClean="0">
                <a:solidFill>
                  <a:srgbClr val="000000"/>
                </a:solidFill>
              </a:rPr>
              <a:t> </a:t>
            </a:r>
            <a:r>
              <a:rPr lang="es-ES_tradnl" sz="1800" b="1" dirty="0" smtClean="0">
                <a:solidFill>
                  <a:srgbClr val="FFFF00"/>
                </a:solidFill>
              </a:rPr>
              <a:t>ó</a:t>
            </a:r>
            <a:r>
              <a:rPr lang="es-ES_tradnl" sz="1800" b="1" dirty="0" smtClean="0">
                <a:solidFill>
                  <a:srgbClr val="0000FF"/>
                </a:solidFill>
              </a:rPr>
              <a:t> </a:t>
            </a:r>
            <a:endParaRPr lang="es-ES_tradnl" sz="1800" dirty="0"/>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050" name="AutoShape 2"/>
          <p:cNvSpPr>
            <a:spLocks noChangeArrowheads="1"/>
          </p:cNvSpPr>
          <p:nvPr/>
        </p:nvSpPr>
        <p:spPr bwMode="auto">
          <a:xfrm>
            <a:off x="493581" y="1219200"/>
            <a:ext cx="8977313" cy="3459163"/>
          </a:xfrm>
          <a:prstGeom prst="roundRect">
            <a:avLst>
              <a:gd name="adj" fmla="val 16667"/>
            </a:avLst>
          </a:prstGeom>
          <a:solidFill>
            <a:srgbClr val="FFFFCC"/>
          </a:solidFill>
          <a:ln w="9525">
            <a:noFill/>
            <a:round/>
            <a:headEnd/>
            <a:tailEnd/>
          </a:ln>
          <a:effectLst>
            <a:outerShdw dist="71842" dir="2700000" algn="ctr" rotWithShape="0">
              <a:srgbClr val="000099"/>
            </a:outerShdw>
          </a:effectLst>
        </p:spPr>
        <p:txBody>
          <a:bodyPr wrap="none" anchor="ctr"/>
          <a:lstStyle/>
          <a:p>
            <a:endParaRPr lang="es-ES_tradnl"/>
          </a:p>
        </p:txBody>
      </p:sp>
      <p:sp>
        <p:nvSpPr>
          <p:cNvPr id="2050051" name="Rectangle 3"/>
          <p:cNvSpPr>
            <a:spLocks noChangeArrowheads="1"/>
          </p:cNvSpPr>
          <p:nvPr/>
        </p:nvSpPr>
        <p:spPr bwMode="auto">
          <a:xfrm>
            <a:off x="818542" y="1600200"/>
            <a:ext cx="8117497" cy="2626593"/>
          </a:xfrm>
          <a:prstGeom prst="rect">
            <a:avLst/>
          </a:prstGeom>
          <a:noFill/>
          <a:ln w="28575">
            <a:noFill/>
            <a:miter lim="800000"/>
            <a:headEnd/>
            <a:tailEnd/>
          </a:ln>
          <a:effectLst/>
        </p:spPr>
        <p:txBody>
          <a:bodyPr anchor="ctr"/>
          <a:lstStyle/>
          <a:p>
            <a:pPr marL="914400" indent="-914400" algn="ctr">
              <a:spcBef>
                <a:spcPct val="0"/>
              </a:spcBef>
            </a:pPr>
            <a:r>
              <a:rPr lang="es-ES_tradnl" sz="5400" dirty="0" smtClean="0">
                <a:solidFill>
                  <a:srgbClr val="0000FF"/>
                </a:solidFill>
                <a:effectLst>
                  <a:outerShdw blurRad="38100" dist="38100" dir="2700000" algn="tl">
                    <a:srgbClr val="C0C0C0"/>
                  </a:outerShdw>
                </a:effectLst>
                <a:latin typeface="Arial" pitchFamily="34" charset="0"/>
              </a:rPr>
              <a:t>Deterioro de Valor de </a:t>
            </a:r>
            <a:r>
              <a:rPr lang="es-ES_tradnl" sz="5400" b="1" dirty="0" smtClean="0">
                <a:solidFill>
                  <a:srgbClr val="0000FF"/>
                </a:solidFill>
                <a:effectLst>
                  <a:outerShdw blurRad="38100" dist="38100" dir="2700000" algn="tl">
                    <a:srgbClr val="C0C0C0"/>
                  </a:outerShdw>
                </a:effectLst>
                <a:latin typeface="Arial" pitchFamily="34" charset="0"/>
                <a:cs typeface="Arial" pitchFamily="34" charset="0"/>
              </a:rPr>
              <a:t>CRÉDITOS  </a:t>
            </a:r>
            <a:endParaRPr lang="es-ES_tradnl" sz="5400" b="1" dirty="0">
              <a:solidFill>
                <a:srgbClr val="0000FF"/>
              </a:solidFill>
              <a:effectLst>
                <a:outerShdw blurRad="38100" dist="38100" dir="2700000" algn="tl">
                  <a:srgbClr val="C0C0C0"/>
                </a:outerShdw>
              </a:effectLst>
              <a:latin typeface="Arial" pitchFamily="34" charset="0"/>
              <a:cs typeface="Arial" pitchFamily="34" charset="0"/>
            </a:endParaRPr>
          </a:p>
        </p:txBody>
      </p:sp>
      <p:sp>
        <p:nvSpPr>
          <p:cNvPr id="2050052" name="Rectangle 4"/>
          <p:cNvSpPr>
            <a:spLocks noChangeArrowheads="1"/>
          </p:cNvSpPr>
          <p:nvPr/>
        </p:nvSpPr>
        <p:spPr bwMode="auto">
          <a:xfrm>
            <a:off x="2483380" y="1"/>
            <a:ext cx="5493015" cy="849313"/>
          </a:xfrm>
          <a:prstGeom prst="rect">
            <a:avLst/>
          </a:prstGeom>
          <a:noFill/>
          <a:ln w="9525">
            <a:noFill/>
            <a:miter lim="800000"/>
            <a:headEnd/>
            <a:tailEnd/>
          </a:ln>
          <a:effectLst/>
        </p:spPr>
        <p:txBody>
          <a:bodyPr/>
          <a:lstStyle/>
          <a:p>
            <a:pPr algn="just">
              <a:spcBef>
                <a:spcPct val="0"/>
              </a:spcBef>
              <a:tabLst>
                <a:tab pos="201613" algn="r"/>
                <a:tab pos="2700338" algn="ctr"/>
                <a:tab pos="5400675" algn="r"/>
              </a:tabLst>
            </a:pPr>
            <a:r>
              <a:rPr lang="es-ES_tradnl" sz="600" b="1" i="1">
                <a:latin typeface="Times New Roman" pitchFamily="18" charset="0"/>
                <a:cs typeface="Times New Roman" pitchFamily="18" charset="0"/>
              </a:rPr>
              <a:t> </a:t>
            </a:r>
            <a:endParaRPr lang="es-ES_tradnl" sz="1000">
              <a:latin typeface="Times New Roman" pitchFamily="18" charset="0"/>
              <a:cs typeface="Times New Roman" pitchFamily="18" charset="0"/>
            </a:endParaRPr>
          </a:p>
          <a:p>
            <a:pPr>
              <a:spcBef>
                <a:spcPct val="0"/>
              </a:spcBef>
              <a:tabLst>
                <a:tab pos="201613" algn="r"/>
                <a:tab pos="2700338" algn="ctr"/>
                <a:tab pos="5400675" algn="r"/>
              </a:tabLst>
            </a:pPr>
            <a:endParaRPr lang="es-ES_tradnl" sz="900">
              <a:latin typeface="Times New Roman" pitchFamily="18" charset="0"/>
              <a:sym typeface="Symbol" pitchFamily="18" charset="2"/>
            </a:endParaRPr>
          </a:p>
        </p:txBody>
      </p:sp>
      <p:sp>
        <p:nvSpPr>
          <p:cNvPr id="2050053" name="Text Box 5"/>
          <p:cNvSpPr txBox="1">
            <a:spLocks noChangeArrowheads="1"/>
          </p:cNvSpPr>
          <p:nvPr/>
        </p:nvSpPr>
        <p:spPr bwMode="auto">
          <a:xfrm>
            <a:off x="825500" y="5378451"/>
            <a:ext cx="2251208" cy="393647"/>
          </a:xfrm>
          <a:prstGeom prst="rect">
            <a:avLst/>
          </a:prstGeom>
          <a:noFill/>
          <a:ln w="12700">
            <a:noFill/>
            <a:miter lim="800000"/>
            <a:headEnd type="none" w="sm" len="sm"/>
            <a:tailEnd type="none" w="sm" len="sm"/>
          </a:ln>
          <a:effectLst/>
        </p:spPr>
        <p:txBody>
          <a:bodyPr lIns="85039" tIns="42520" rIns="85039" bIns="42520">
            <a:spAutoFit/>
          </a:bodyPr>
          <a:lstStyle/>
          <a:p>
            <a:pPr defTabSz="850900"/>
            <a:endParaRPr lang="es-ES_tradnl">
              <a:latin typeface="Arial" charset="0"/>
            </a:endParaRPr>
          </a:p>
        </p:txBody>
      </p:sp>
      <p:sp>
        <p:nvSpPr>
          <p:cNvPr id="7" name="6 Marcador de número de diapositiva"/>
          <p:cNvSpPr>
            <a:spLocks noGrp="1"/>
          </p:cNvSpPr>
          <p:nvPr>
            <p:ph type="sldNum" sz="quarter" idx="12"/>
          </p:nvPr>
        </p:nvSpPr>
        <p:spPr>
          <a:xfrm>
            <a:off x="7594600" y="6381750"/>
            <a:ext cx="2311400" cy="476250"/>
          </a:xfrm>
        </p:spPr>
        <p:txBody>
          <a:bodyPr/>
          <a:lstStyle/>
          <a:p>
            <a:fld id="{37767ED7-DF65-4FE3-BBA2-EB640033417A}" type="slidenum">
              <a:rPr lang="es-ES_tradnl" smtClean="0"/>
              <a:pPr/>
              <a:t>171</a:t>
            </a:fld>
            <a:endParaRPr lang="es-ES_tradnl"/>
          </a:p>
        </p:txBody>
      </p:sp>
    </p:spTree>
  </p:cSld>
  <p:clrMapOvr>
    <a:masterClrMapping/>
  </p:clrMapOvr>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4" name="3 Marcador de número de diapositiva"/>
          <p:cNvSpPr>
            <a:spLocks noGrp="1"/>
          </p:cNvSpPr>
          <p:nvPr>
            <p:ph type="sldNum" sz="quarter" idx="12"/>
          </p:nvPr>
        </p:nvSpPr>
        <p:spPr>
          <a:xfrm>
            <a:off x="7842250" y="6400800"/>
            <a:ext cx="2063750" cy="457200"/>
          </a:xfrm>
        </p:spPr>
        <p:txBody>
          <a:bodyPr/>
          <a:lstStyle/>
          <a:p>
            <a:fld id="{2A1AABE2-D469-4D0D-961F-18F03A0DBF3B}" type="slidenum">
              <a:rPr lang="es-ES_tradnl">
                <a:solidFill>
                  <a:srgbClr val="000000"/>
                </a:solidFill>
                <a:effectLst/>
              </a:rPr>
              <a:pPr/>
              <a:t>172</a:t>
            </a:fld>
            <a:endParaRPr lang="es-ES_tradnl" dirty="0">
              <a:solidFill>
                <a:srgbClr val="000000"/>
              </a:solidFill>
              <a:effectLst/>
            </a:endParaRPr>
          </a:p>
        </p:txBody>
      </p:sp>
      <p:sp>
        <p:nvSpPr>
          <p:cNvPr id="81924" name="Rectangle 4"/>
          <p:cNvSpPr>
            <a:spLocks noChangeArrowheads="1"/>
          </p:cNvSpPr>
          <p:nvPr/>
        </p:nvSpPr>
        <p:spPr bwMode="auto">
          <a:xfrm>
            <a:off x="412750" y="510134"/>
            <a:ext cx="1657505" cy="169277"/>
          </a:xfrm>
          <a:prstGeom prst="rect">
            <a:avLst/>
          </a:prstGeom>
          <a:noFill/>
          <a:ln w="9525">
            <a:noFill/>
            <a:miter lim="800000"/>
            <a:headEnd/>
            <a:tailEnd/>
          </a:ln>
        </p:spPr>
        <p:txBody>
          <a:bodyPr wrap="none" lIns="0" tIns="0" rIns="0" bIns="0">
            <a:spAutoFit/>
          </a:bodyPr>
          <a:lstStyle/>
          <a:p>
            <a:r>
              <a:rPr lang="es-ES_tradnl" sz="1100" dirty="0">
                <a:solidFill>
                  <a:srgbClr val="D60093"/>
                </a:solidFill>
                <a:sym typeface="Wingdings" pitchFamily="2" charset="2"/>
              </a:rPr>
              <a:t></a:t>
            </a:r>
            <a:r>
              <a:rPr lang="es-ES_tradnl" sz="1100" dirty="0">
                <a:solidFill>
                  <a:srgbClr val="000000"/>
                </a:solidFill>
              </a:rPr>
              <a:t>   </a:t>
            </a:r>
            <a:r>
              <a:rPr lang="es-ES_tradnl" sz="1100" b="1" dirty="0">
                <a:solidFill>
                  <a:srgbClr val="0000FF"/>
                </a:solidFill>
              </a:rPr>
              <a:t>REGLA GENERAL :</a:t>
            </a:r>
            <a:endParaRPr lang="es-ES_tradnl" sz="1100" b="1" dirty="0">
              <a:solidFill>
                <a:srgbClr val="000000"/>
              </a:solidFill>
            </a:endParaRPr>
          </a:p>
        </p:txBody>
      </p:sp>
      <p:sp>
        <p:nvSpPr>
          <p:cNvPr id="81925" name="Rectangle 5"/>
          <p:cNvSpPr>
            <a:spLocks noChangeArrowheads="1"/>
          </p:cNvSpPr>
          <p:nvPr/>
        </p:nvSpPr>
        <p:spPr bwMode="auto">
          <a:xfrm>
            <a:off x="662524" y="895654"/>
            <a:ext cx="2106346" cy="804066"/>
          </a:xfrm>
          <a:prstGeom prst="rect">
            <a:avLst/>
          </a:prstGeom>
          <a:noFill/>
          <a:ln w="9525">
            <a:noFill/>
            <a:miter lim="800000"/>
            <a:headEnd/>
            <a:tailEnd/>
          </a:ln>
        </p:spPr>
        <p:txBody>
          <a:bodyPr wrap="none" lIns="0" tIns="0" rIns="0" bIns="0">
            <a:spAutoFit/>
          </a:bodyPr>
          <a:lstStyle/>
          <a:p>
            <a:r>
              <a:rPr lang="es-ES_tradnl" sz="1100" dirty="0">
                <a:solidFill>
                  <a:srgbClr val="000000"/>
                </a:solidFill>
              </a:rPr>
              <a:t>Son deducibles cuando </a:t>
            </a:r>
          </a:p>
          <a:p>
            <a:pPr>
              <a:spcBef>
                <a:spcPct val="25000"/>
              </a:spcBef>
            </a:pPr>
            <a:r>
              <a:rPr lang="es-ES_tradnl" sz="1100" dirty="0">
                <a:solidFill>
                  <a:srgbClr val="000000"/>
                </a:solidFill>
              </a:rPr>
              <a:t>a la fecha de devengo </a:t>
            </a:r>
          </a:p>
          <a:p>
            <a:pPr>
              <a:spcBef>
                <a:spcPct val="25000"/>
              </a:spcBef>
            </a:pPr>
            <a:r>
              <a:rPr lang="es-ES_tradnl" sz="1100" dirty="0">
                <a:solidFill>
                  <a:srgbClr val="000000"/>
                </a:solidFill>
              </a:rPr>
              <a:t>concurra  </a:t>
            </a:r>
            <a:r>
              <a:rPr lang="es-ES_tradnl" sz="1100" b="1" i="1" u="sng" dirty="0">
                <a:solidFill>
                  <a:srgbClr val="0000FF"/>
                </a:solidFill>
              </a:rPr>
              <a:t>alguna</a:t>
            </a:r>
            <a:r>
              <a:rPr lang="es-ES_tradnl" sz="1100" b="1" i="1" dirty="0">
                <a:solidFill>
                  <a:srgbClr val="000000"/>
                </a:solidFill>
              </a:rPr>
              <a:t> </a:t>
            </a:r>
            <a:r>
              <a:rPr lang="es-ES_tradnl" sz="1100" dirty="0">
                <a:solidFill>
                  <a:srgbClr val="000000"/>
                </a:solidFill>
              </a:rPr>
              <a:t> de las</a:t>
            </a:r>
          </a:p>
          <a:p>
            <a:pPr>
              <a:spcBef>
                <a:spcPct val="25000"/>
              </a:spcBef>
            </a:pPr>
            <a:r>
              <a:rPr lang="es-ES_tradnl" sz="1100" dirty="0">
                <a:solidFill>
                  <a:srgbClr val="000000"/>
                </a:solidFill>
              </a:rPr>
              <a:t>siguientes circunstancias </a:t>
            </a:r>
            <a:r>
              <a:rPr lang="es-ES_tradnl" sz="1100" dirty="0" smtClean="0">
                <a:solidFill>
                  <a:srgbClr val="000000"/>
                </a:solidFill>
              </a:rPr>
              <a:t>:</a:t>
            </a:r>
            <a:endParaRPr lang="es-ES_tradnl" sz="1100" dirty="0"/>
          </a:p>
        </p:txBody>
      </p:sp>
      <p:sp>
        <p:nvSpPr>
          <p:cNvPr id="81933" name="Rectangle 13"/>
          <p:cNvSpPr>
            <a:spLocks noChangeArrowheads="1"/>
          </p:cNvSpPr>
          <p:nvPr/>
        </p:nvSpPr>
        <p:spPr bwMode="auto">
          <a:xfrm>
            <a:off x="2924775" y="1052736"/>
            <a:ext cx="5139227" cy="169277"/>
          </a:xfrm>
          <a:prstGeom prst="rect">
            <a:avLst/>
          </a:prstGeom>
          <a:noFill/>
          <a:ln w="9525">
            <a:noFill/>
            <a:miter lim="800000"/>
            <a:headEnd/>
            <a:tailEnd/>
          </a:ln>
        </p:spPr>
        <p:txBody>
          <a:bodyPr wrap="none" lIns="0" tIns="0" rIns="0" bIns="0">
            <a:spAutoFit/>
          </a:bodyPr>
          <a:lstStyle/>
          <a:p>
            <a:pPr marL="228600" indent="-228600">
              <a:buFont typeface="Wingdings" pitchFamily="2" charset="2"/>
              <a:buChar char="v"/>
            </a:pPr>
            <a:r>
              <a:rPr lang="es-ES_tradnl" sz="1100" dirty="0" smtClean="0">
                <a:solidFill>
                  <a:srgbClr val="FF0000"/>
                </a:solidFill>
                <a:sym typeface="Monotype Sorts" charset="2"/>
              </a:rPr>
              <a:t> </a:t>
            </a:r>
            <a:r>
              <a:rPr lang="es-ES_tradnl" sz="1100" dirty="0">
                <a:solidFill>
                  <a:srgbClr val="0000FF"/>
                </a:solidFill>
              </a:rPr>
              <a:t>Transcurso de </a:t>
            </a:r>
            <a:r>
              <a:rPr lang="es-ES_tradnl" sz="1100" b="1" dirty="0">
                <a:solidFill>
                  <a:srgbClr val="0000FF"/>
                </a:solidFill>
              </a:rPr>
              <a:t>6 MESES</a:t>
            </a:r>
            <a:r>
              <a:rPr lang="es-ES_tradnl" sz="1100" dirty="0">
                <a:solidFill>
                  <a:srgbClr val="0000FF"/>
                </a:solidFill>
              </a:rPr>
              <a:t> desde el vencimiento de la </a:t>
            </a:r>
            <a:r>
              <a:rPr lang="es-ES_tradnl" sz="1100" dirty="0" smtClean="0">
                <a:solidFill>
                  <a:srgbClr val="0000FF"/>
                </a:solidFill>
              </a:rPr>
              <a:t>obligación</a:t>
            </a:r>
            <a:endParaRPr lang="es-ES_tradnl" sz="1100" dirty="0">
              <a:solidFill>
                <a:srgbClr val="0000FF"/>
              </a:solidFill>
            </a:endParaRPr>
          </a:p>
        </p:txBody>
      </p:sp>
      <p:sp>
        <p:nvSpPr>
          <p:cNvPr id="81935" name="Rectangle 15"/>
          <p:cNvSpPr>
            <a:spLocks noChangeArrowheads="1"/>
          </p:cNvSpPr>
          <p:nvPr/>
        </p:nvSpPr>
        <p:spPr bwMode="auto">
          <a:xfrm>
            <a:off x="2924775" y="1340768"/>
            <a:ext cx="4179029" cy="169277"/>
          </a:xfrm>
          <a:prstGeom prst="rect">
            <a:avLst/>
          </a:prstGeom>
          <a:noFill/>
          <a:ln w="9525">
            <a:noFill/>
            <a:miter lim="800000"/>
            <a:headEnd/>
            <a:tailEnd/>
          </a:ln>
        </p:spPr>
        <p:txBody>
          <a:bodyPr wrap="none" lIns="0" tIns="0" rIns="0" bIns="0">
            <a:spAutoFit/>
          </a:bodyPr>
          <a:lstStyle/>
          <a:p>
            <a:pPr marL="228600" indent="-228600">
              <a:buFont typeface="Wingdings" pitchFamily="2" charset="2"/>
              <a:buChar char="v"/>
            </a:pPr>
            <a:r>
              <a:rPr lang="es-ES_tradnl" sz="1100" dirty="0" smtClean="0">
                <a:solidFill>
                  <a:srgbClr val="FF0000"/>
                </a:solidFill>
                <a:sym typeface="Monotype Sorts" charset="2"/>
              </a:rPr>
              <a:t>  </a:t>
            </a:r>
            <a:r>
              <a:rPr lang="es-ES_tradnl" sz="1100" dirty="0" smtClean="0">
                <a:solidFill>
                  <a:srgbClr val="0000FF"/>
                </a:solidFill>
                <a:sym typeface="Monotype Sorts" charset="2"/>
              </a:rPr>
              <a:t>E</a:t>
            </a:r>
            <a:r>
              <a:rPr lang="es-ES_tradnl" sz="1100" dirty="0" smtClean="0">
                <a:solidFill>
                  <a:srgbClr val="0000FF"/>
                </a:solidFill>
              </a:rPr>
              <a:t>l Deudor </a:t>
            </a:r>
            <a:r>
              <a:rPr lang="es-ES_tradnl" sz="1100" b="1" u="sng" dirty="0" smtClean="0">
                <a:solidFill>
                  <a:srgbClr val="0000FF"/>
                </a:solidFill>
                <a:sym typeface="Monotype Sorts" charset="2"/>
              </a:rPr>
              <a:t>Declarado</a:t>
            </a:r>
            <a:r>
              <a:rPr lang="es-ES_tradnl" sz="1100" dirty="0" smtClean="0">
                <a:solidFill>
                  <a:srgbClr val="0000FF"/>
                </a:solidFill>
                <a:sym typeface="Monotype Sorts" charset="2"/>
              </a:rPr>
              <a:t> </a:t>
            </a:r>
            <a:r>
              <a:rPr lang="es-ES_tradnl" sz="1100" dirty="0">
                <a:solidFill>
                  <a:srgbClr val="0000FF"/>
                </a:solidFill>
              </a:rPr>
              <a:t>en situación de  </a:t>
            </a:r>
            <a:r>
              <a:rPr lang="es-ES_tradnl" sz="1100" b="1" dirty="0" smtClean="0">
                <a:solidFill>
                  <a:srgbClr val="0000FF"/>
                </a:solidFill>
              </a:rPr>
              <a:t>CONCURSO</a:t>
            </a:r>
            <a:endParaRPr lang="es-ES_tradnl" sz="1100" dirty="0">
              <a:solidFill>
                <a:srgbClr val="0000FF"/>
              </a:solidFill>
            </a:endParaRPr>
          </a:p>
        </p:txBody>
      </p:sp>
      <p:sp>
        <p:nvSpPr>
          <p:cNvPr id="81938" name="Rectangle 18"/>
          <p:cNvSpPr>
            <a:spLocks noChangeArrowheads="1"/>
          </p:cNvSpPr>
          <p:nvPr/>
        </p:nvSpPr>
        <p:spPr bwMode="auto">
          <a:xfrm>
            <a:off x="2977854" y="1628800"/>
            <a:ext cx="5172891" cy="169277"/>
          </a:xfrm>
          <a:prstGeom prst="rect">
            <a:avLst/>
          </a:prstGeom>
          <a:noFill/>
          <a:ln w="9525">
            <a:noFill/>
            <a:miter lim="800000"/>
            <a:headEnd/>
            <a:tailEnd/>
          </a:ln>
        </p:spPr>
        <p:txBody>
          <a:bodyPr wrap="none" lIns="0" tIns="0" rIns="0" bIns="0">
            <a:spAutoFit/>
          </a:bodyPr>
          <a:lstStyle/>
          <a:p>
            <a:pPr marL="228600" indent="-228600">
              <a:buFont typeface="Wingdings" pitchFamily="2" charset="2"/>
              <a:buChar char="v"/>
            </a:pPr>
            <a:r>
              <a:rPr lang="es-ES_tradnl" sz="1100" dirty="0" smtClean="0">
                <a:solidFill>
                  <a:srgbClr val="FF0000"/>
                </a:solidFill>
                <a:sym typeface="Monotype Sorts" charset="2"/>
              </a:rPr>
              <a:t> </a:t>
            </a:r>
            <a:r>
              <a:rPr lang="es-ES_tradnl" sz="1100" dirty="0" smtClean="0">
                <a:solidFill>
                  <a:srgbClr val="0000FF"/>
                </a:solidFill>
                <a:sym typeface="Monotype Sorts" charset="2"/>
              </a:rPr>
              <a:t>El  </a:t>
            </a:r>
            <a:r>
              <a:rPr lang="es-ES_tradnl" sz="1100" dirty="0">
                <a:solidFill>
                  <a:srgbClr val="0000FF"/>
                </a:solidFill>
              </a:rPr>
              <a:t>Deudor </a:t>
            </a:r>
            <a:r>
              <a:rPr lang="es-ES_tradnl" sz="1100" dirty="0" smtClean="0">
                <a:solidFill>
                  <a:srgbClr val="0000FF"/>
                </a:solidFill>
              </a:rPr>
              <a:t>esté </a:t>
            </a:r>
            <a:r>
              <a:rPr lang="es-ES_tradnl" sz="1100" b="1" u="sng" dirty="0" smtClean="0">
                <a:solidFill>
                  <a:srgbClr val="0000FF"/>
                </a:solidFill>
              </a:rPr>
              <a:t>procesados</a:t>
            </a:r>
            <a:r>
              <a:rPr lang="es-ES_tradnl" sz="1100" dirty="0" smtClean="0">
                <a:solidFill>
                  <a:srgbClr val="0000FF"/>
                </a:solidFill>
              </a:rPr>
              <a:t> </a:t>
            </a:r>
            <a:r>
              <a:rPr lang="es-ES_tradnl" sz="1100" dirty="0">
                <a:solidFill>
                  <a:srgbClr val="0000FF"/>
                </a:solidFill>
              </a:rPr>
              <a:t>por delito de  </a:t>
            </a:r>
            <a:r>
              <a:rPr lang="es-ES_tradnl" sz="1100" b="1" dirty="0">
                <a:solidFill>
                  <a:srgbClr val="0000FF"/>
                </a:solidFill>
              </a:rPr>
              <a:t>ALZAMIENTO DE Bs</a:t>
            </a:r>
            <a:r>
              <a:rPr lang="es-ES_tradnl" sz="1100" b="1" dirty="0">
                <a:solidFill>
                  <a:srgbClr val="000000"/>
                </a:solidFill>
              </a:rPr>
              <a:t>.</a:t>
            </a:r>
          </a:p>
        </p:txBody>
      </p:sp>
      <p:sp>
        <p:nvSpPr>
          <p:cNvPr id="81943" name="Rectangle 23"/>
          <p:cNvSpPr>
            <a:spLocks noChangeArrowheads="1"/>
          </p:cNvSpPr>
          <p:nvPr/>
        </p:nvSpPr>
        <p:spPr bwMode="auto">
          <a:xfrm>
            <a:off x="3003433" y="1916833"/>
            <a:ext cx="6315832" cy="338554"/>
          </a:xfrm>
          <a:prstGeom prst="rect">
            <a:avLst/>
          </a:prstGeom>
          <a:noFill/>
          <a:ln w="9525">
            <a:noFill/>
            <a:miter lim="800000"/>
            <a:headEnd/>
            <a:tailEnd/>
          </a:ln>
        </p:spPr>
        <p:txBody>
          <a:bodyPr wrap="none" lIns="0" tIns="0" rIns="0" bIns="0">
            <a:spAutoFit/>
          </a:bodyPr>
          <a:lstStyle/>
          <a:p>
            <a:pPr marL="342900" indent="-342900">
              <a:buFont typeface="Wingdings" pitchFamily="2" charset="2"/>
              <a:buChar char="v"/>
            </a:pPr>
            <a:r>
              <a:rPr lang="es-ES_tradnl" sz="1100" b="1" dirty="0" smtClean="0">
                <a:solidFill>
                  <a:srgbClr val="FF0000"/>
                </a:solidFill>
                <a:sym typeface="Symbol" pitchFamily="18" charset="2"/>
              </a:rPr>
              <a:t>  </a:t>
            </a:r>
            <a:r>
              <a:rPr lang="es-ES_tradnl" sz="1100" b="1" dirty="0" smtClean="0">
                <a:solidFill>
                  <a:srgbClr val="0000FF"/>
                </a:solidFill>
                <a:sym typeface="Symbol" pitchFamily="18" charset="2"/>
              </a:rPr>
              <a:t></a:t>
            </a:r>
            <a:r>
              <a:rPr lang="es-ES_tradnl" sz="1100" dirty="0" smtClean="0">
                <a:solidFill>
                  <a:srgbClr val="0000FF"/>
                </a:solidFill>
                <a:sym typeface="Symbol" pitchFamily="18" charset="2"/>
              </a:rPr>
              <a:t>  </a:t>
            </a:r>
            <a:r>
              <a:rPr lang="es-ES_tradnl" sz="1100" b="1" u="sng" dirty="0" smtClean="0">
                <a:solidFill>
                  <a:srgbClr val="0000FF"/>
                </a:solidFill>
              </a:rPr>
              <a:t>reclamación Judicial</a:t>
            </a:r>
            <a:r>
              <a:rPr lang="es-ES_tradnl" sz="1100" dirty="0" smtClean="0">
                <a:solidFill>
                  <a:srgbClr val="0000FF"/>
                </a:solidFill>
              </a:rPr>
              <a:t>  </a:t>
            </a:r>
            <a:r>
              <a:rPr lang="es-ES_tradnl" sz="1100" b="1" dirty="0" smtClean="0">
                <a:solidFill>
                  <a:srgbClr val="0000FF"/>
                </a:solidFill>
              </a:rPr>
              <a:t>o</a:t>
            </a:r>
            <a:r>
              <a:rPr lang="es-ES_tradnl" sz="1100" dirty="0" smtClean="0">
                <a:solidFill>
                  <a:srgbClr val="0000FF"/>
                </a:solidFill>
              </a:rPr>
              <a:t> </a:t>
            </a:r>
          </a:p>
          <a:p>
            <a:r>
              <a:rPr lang="es-ES_tradnl" sz="1100" b="1" dirty="0" smtClean="0">
                <a:solidFill>
                  <a:srgbClr val="0000FF"/>
                </a:solidFill>
              </a:rPr>
              <a:t>         </a:t>
            </a:r>
            <a:r>
              <a:rPr lang="es-ES_tradnl" sz="1100" b="1" u="sng" dirty="0" smtClean="0">
                <a:solidFill>
                  <a:srgbClr val="0000FF"/>
                </a:solidFill>
              </a:rPr>
              <a:t>litigio judicial o procedimiento Arbitral</a:t>
            </a:r>
            <a:r>
              <a:rPr lang="es-ES_tradnl" sz="1100" b="1" dirty="0" smtClean="0">
                <a:solidFill>
                  <a:srgbClr val="0000FF"/>
                </a:solidFill>
              </a:rPr>
              <a:t> </a:t>
            </a:r>
            <a:r>
              <a:rPr lang="es-ES_tradnl" sz="1100" dirty="0" smtClean="0">
                <a:solidFill>
                  <a:srgbClr val="0000FF"/>
                </a:solidFill>
              </a:rPr>
              <a:t>de cuya solución dependa su cobro</a:t>
            </a:r>
            <a:endParaRPr lang="es-ES_tradnl" sz="1100" dirty="0">
              <a:solidFill>
                <a:srgbClr val="0000FF"/>
              </a:solidFill>
            </a:endParaRPr>
          </a:p>
        </p:txBody>
      </p:sp>
      <p:sp>
        <p:nvSpPr>
          <p:cNvPr id="81946" name="Rectangle 26"/>
          <p:cNvSpPr>
            <a:spLocks noChangeArrowheads="1"/>
          </p:cNvSpPr>
          <p:nvPr/>
        </p:nvSpPr>
        <p:spPr bwMode="auto">
          <a:xfrm>
            <a:off x="412750" y="2492897"/>
            <a:ext cx="3448060" cy="169277"/>
          </a:xfrm>
          <a:prstGeom prst="rect">
            <a:avLst/>
          </a:prstGeom>
          <a:noFill/>
          <a:ln w="9525">
            <a:noFill/>
            <a:miter lim="800000"/>
            <a:headEnd/>
            <a:tailEnd/>
          </a:ln>
        </p:spPr>
        <p:txBody>
          <a:bodyPr wrap="none" lIns="0" tIns="0" rIns="0" bIns="0">
            <a:spAutoFit/>
          </a:bodyPr>
          <a:lstStyle/>
          <a:p>
            <a:r>
              <a:rPr lang="es-ES_tradnl" sz="1100" dirty="0">
                <a:solidFill>
                  <a:srgbClr val="D60093"/>
                </a:solidFill>
                <a:sym typeface="Wingdings" pitchFamily="2" charset="2"/>
              </a:rPr>
              <a:t></a:t>
            </a:r>
            <a:r>
              <a:rPr lang="es-ES_tradnl" sz="1100" dirty="0">
                <a:solidFill>
                  <a:srgbClr val="000000"/>
                </a:solidFill>
              </a:rPr>
              <a:t>   </a:t>
            </a:r>
            <a:r>
              <a:rPr lang="es-ES_tradnl" sz="1100" b="1" dirty="0">
                <a:solidFill>
                  <a:srgbClr val="0000FF"/>
                </a:solidFill>
              </a:rPr>
              <a:t>EXCEPCIONES :</a:t>
            </a:r>
            <a:r>
              <a:rPr lang="es-ES_tradnl" sz="1100" b="1" dirty="0">
                <a:solidFill>
                  <a:srgbClr val="000000"/>
                </a:solidFill>
              </a:rPr>
              <a:t>     </a:t>
            </a:r>
            <a:r>
              <a:rPr lang="es-ES_tradnl" sz="1100" b="1" u="sng" dirty="0">
                <a:solidFill>
                  <a:srgbClr val="993300"/>
                </a:solidFill>
              </a:rPr>
              <a:t>NO serán deducibles</a:t>
            </a:r>
            <a:r>
              <a:rPr lang="es-ES_tradnl" sz="1100" b="1" dirty="0">
                <a:solidFill>
                  <a:srgbClr val="993300"/>
                </a:solidFill>
              </a:rPr>
              <a:t> :</a:t>
            </a:r>
            <a:endParaRPr lang="es-ES_tradnl" sz="1100" b="1" dirty="0">
              <a:solidFill>
                <a:srgbClr val="000000"/>
              </a:solidFill>
            </a:endParaRPr>
          </a:p>
        </p:txBody>
      </p:sp>
      <p:sp>
        <p:nvSpPr>
          <p:cNvPr id="81949" name="Rectangle 29"/>
          <p:cNvSpPr>
            <a:spLocks noChangeArrowheads="1"/>
          </p:cNvSpPr>
          <p:nvPr/>
        </p:nvSpPr>
        <p:spPr bwMode="auto">
          <a:xfrm>
            <a:off x="3236810" y="2996952"/>
            <a:ext cx="6237285" cy="169277"/>
          </a:xfrm>
          <a:prstGeom prst="rect">
            <a:avLst/>
          </a:prstGeom>
          <a:noFill/>
          <a:ln w="9525">
            <a:noFill/>
            <a:miter lim="800000"/>
            <a:headEnd/>
            <a:tailEnd/>
          </a:ln>
        </p:spPr>
        <p:txBody>
          <a:bodyPr wrap="none" lIns="0" tIns="0" rIns="0" bIns="0">
            <a:spAutoFit/>
          </a:bodyPr>
          <a:lstStyle/>
          <a:p>
            <a:r>
              <a:rPr lang="es-ES_tradnl" sz="1100" b="1" u="sng" dirty="0">
                <a:solidFill>
                  <a:srgbClr val="0000FF"/>
                </a:solidFill>
              </a:rPr>
              <a:t>salvo</a:t>
            </a:r>
            <a:r>
              <a:rPr lang="es-ES_tradnl" sz="1100" b="1" dirty="0">
                <a:solidFill>
                  <a:srgbClr val="0000FF"/>
                </a:solidFill>
              </a:rPr>
              <a:t> procedimiento arbitral o judicial </a:t>
            </a:r>
            <a:r>
              <a:rPr lang="es-ES_tradnl" sz="1100" b="1" u="sng" dirty="0">
                <a:solidFill>
                  <a:srgbClr val="0000FF"/>
                </a:solidFill>
              </a:rPr>
              <a:t>que verse sobre</a:t>
            </a:r>
            <a:r>
              <a:rPr lang="es-ES_tradnl" sz="1100" b="1" dirty="0">
                <a:solidFill>
                  <a:srgbClr val="0000FF"/>
                </a:solidFill>
              </a:rPr>
              <a:t> su existencia o cuantía.</a:t>
            </a:r>
            <a:endParaRPr lang="es-ES_tradnl" sz="1100" dirty="0">
              <a:solidFill>
                <a:srgbClr val="0000FF"/>
              </a:solidFill>
            </a:endParaRPr>
          </a:p>
        </p:txBody>
      </p:sp>
      <p:sp>
        <p:nvSpPr>
          <p:cNvPr id="81953" name="Rectangle 33"/>
          <p:cNvSpPr>
            <a:spLocks noChangeArrowheads="1"/>
          </p:cNvSpPr>
          <p:nvPr/>
        </p:nvSpPr>
        <p:spPr bwMode="auto">
          <a:xfrm>
            <a:off x="428497" y="2780928"/>
            <a:ext cx="4522072" cy="169277"/>
          </a:xfrm>
          <a:prstGeom prst="rect">
            <a:avLst/>
          </a:prstGeom>
          <a:noFill/>
          <a:ln w="9525">
            <a:noFill/>
            <a:miter lim="800000"/>
            <a:headEnd/>
            <a:tailEnd/>
          </a:ln>
        </p:spPr>
        <p:txBody>
          <a:bodyPr wrap="none" lIns="0" tIns="0" rIns="0" bIns="0">
            <a:spAutoFit/>
          </a:bodyPr>
          <a:lstStyle/>
          <a:p>
            <a:r>
              <a:rPr lang="es-ES_tradnl" sz="1100" dirty="0" smtClean="0">
                <a:solidFill>
                  <a:srgbClr val="FF0000"/>
                </a:solidFill>
                <a:sym typeface="Wingdings" pitchFamily="2" charset="2"/>
              </a:rPr>
              <a:t>  </a:t>
            </a:r>
            <a:r>
              <a:rPr lang="es-ES_tradnl" sz="1100" dirty="0" smtClean="0">
                <a:solidFill>
                  <a:srgbClr val="000000"/>
                </a:solidFill>
              </a:rPr>
              <a:t>Créditos </a:t>
            </a:r>
            <a:r>
              <a:rPr lang="es-ES_tradnl" sz="1100" b="1" dirty="0" smtClean="0">
                <a:solidFill>
                  <a:srgbClr val="000000"/>
                </a:solidFill>
              </a:rPr>
              <a:t>adeudados</a:t>
            </a:r>
            <a:r>
              <a:rPr lang="es-ES_tradnl" sz="1100" dirty="0" smtClean="0">
                <a:solidFill>
                  <a:srgbClr val="000000"/>
                </a:solidFill>
              </a:rPr>
              <a:t>  </a:t>
            </a:r>
            <a:r>
              <a:rPr lang="es-ES_tradnl" sz="1100" strike="sngStrike" dirty="0" smtClean="0">
                <a:solidFill>
                  <a:srgbClr val="000000"/>
                </a:solidFill>
              </a:rPr>
              <a:t>afianzados</a:t>
            </a:r>
            <a:r>
              <a:rPr lang="es-ES_tradnl" sz="1100" dirty="0" smtClean="0">
                <a:solidFill>
                  <a:srgbClr val="000000"/>
                </a:solidFill>
              </a:rPr>
              <a:t> </a:t>
            </a:r>
            <a:r>
              <a:rPr lang="es-ES_tradnl" sz="1100" dirty="0">
                <a:solidFill>
                  <a:srgbClr val="000000"/>
                </a:solidFill>
              </a:rPr>
              <a:t>por  </a:t>
            </a:r>
            <a:r>
              <a:rPr lang="es-ES_tradnl" sz="1100" b="1" dirty="0">
                <a:solidFill>
                  <a:srgbClr val="000000"/>
                </a:solidFill>
              </a:rPr>
              <a:t>ENTES PUBLICOS</a:t>
            </a:r>
          </a:p>
        </p:txBody>
      </p:sp>
      <p:sp>
        <p:nvSpPr>
          <p:cNvPr id="81956" name="Rectangle 36"/>
          <p:cNvSpPr>
            <a:spLocks noChangeArrowheads="1"/>
          </p:cNvSpPr>
          <p:nvPr/>
        </p:nvSpPr>
        <p:spPr bwMode="auto">
          <a:xfrm>
            <a:off x="1286593" y="4221088"/>
            <a:ext cx="5714706" cy="169277"/>
          </a:xfrm>
          <a:prstGeom prst="rect">
            <a:avLst/>
          </a:prstGeom>
          <a:noFill/>
          <a:ln w="9525">
            <a:noFill/>
            <a:miter lim="800000"/>
            <a:headEnd/>
            <a:tailEnd/>
          </a:ln>
        </p:spPr>
        <p:txBody>
          <a:bodyPr wrap="none" lIns="0" tIns="0" rIns="0" bIns="0">
            <a:spAutoFit/>
          </a:bodyPr>
          <a:lstStyle/>
          <a:p>
            <a:r>
              <a:rPr lang="es-ES_tradnl" sz="1100" dirty="0">
                <a:solidFill>
                  <a:srgbClr val="FF0000"/>
                </a:solidFill>
                <a:sym typeface="Monotype Sorts" charset="2"/>
              </a:rPr>
              <a:t></a:t>
            </a:r>
            <a:r>
              <a:rPr lang="es-ES_tradnl" sz="1100" dirty="0">
                <a:solidFill>
                  <a:srgbClr val="000000"/>
                </a:solidFill>
                <a:sym typeface="Monotype Sorts" charset="2"/>
              </a:rPr>
              <a:t>   </a:t>
            </a:r>
            <a:r>
              <a:rPr lang="es-ES_tradnl" sz="1050" strike="sngStrike" dirty="0">
                <a:solidFill>
                  <a:srgbClr val="000000"/>
                </a:solidFill>
              </a:rPr>
              <a:t>Afianzados por  </a:t>
            </a:r>
            <a:r>
              <a:rPr lang="es-ES_tradnl" sz="1050" strike="sngStrike" dirty="0" smtClean="0">
                <a:solidFill>
                  <a:srgbClr val="000000"/>
                </a:solidFill>
              </a:rPr>
              <a:t>entidades de crédito ó sociedades de garantía recíproca</a:t>
            </a:r>
            <a:endParaRPr lang="es-ES_tradnl" sz="1050" strike="sngStrike" dirty="0">
              <a:solidFill>
                <a:srgbClr val="000000"/>
              </a:solidFill>
            </a:endParaRPr>
          </a:p>
        </p:txBody>
      </p:sp>
      <p:sp>
        <p:nvSpPr>
          <p:cNvPr id="81959" name="Rectangle 39"/>
          <p:cNvSpPr>
            <a:spLocks noChangeArrowheads="1"/>
          </p:cNvSpPr>
          <p:nvPr/>
        </p:nvSpPr>
        <p:spPr bwMode="auto">
          <a:xfrm>
            <a:off x="1286593" y="4581128"/>
            <a:ext cx="5515934" cy="338554"/>
          </a:xfrm>
          <a:prstGeom prst="rect">
            <a:avLst/>
          </a:prstGeom>
          <a:noFill/>
          <a:ln w="9525">
            <a:noFill/>
            <a:miter lim="800000"/>
            <a:headEnd/>
            <a:tailEnd/>
          </a:ln>
        </p:spPr>
        <p:txBody>
          <a:bodyPr wrap="none" lIns="0" tIns="0" rIns="0" bIns="0">
            <a:spAutoFit/>
          </a:bodyPr>
          <a:lstStyle/>
          <a:p>
            <a:pPr>
              <a:buFont typeface="Monotype Sorts"/>
              <a:buChar char="ä"/>
            </a:pPr>
            <a:r>
              <a:rPr lang="es-ES_tradnl" sz="1100" dirty="0" smtClean="0">
                <a:solidFill>
                  <a:srgbClr val="FF0000"/>
                </a:solidFill>
              </a:rPr>
              <a:t>   </a:t>
            </a:r>
            <a:r>
              <a:rPr lang="es-ES_tradnl" sz="1100" strike="sngStrike" dirty="0" smtClean="0">
                <a:solidFill>
                  <a:srgbClr val="000000"/>
                </a:solidFill>
              </a:rPr>
              <a:t>Garantizados </a:t>
            </a:r>
            <a:r>
              <a:rPr lang="es-ES_tradnl" sz="1100" strike="sngStrike" dirty="0">
                <a:solidFill>
                  <a:srgbClr val="000000"/>
                </a:solidFill>
              </a:rPr>
              <a:t>con  </a:t>
            </a:r>
            <a:r>
              <a:rPr lang="es-ES_tradnl" sz="1100" strike="sngStrike" dirty="0" smtClean="0">
                <a:solidFill>
                  <a:srgbClr val="000000"/>
                </a:solidFill>
              </a:rPr>
              <a:t>derechos reales,  reserva de dominio y derecho </a:t>
            </a:r>
          </a:p>
          <a:p>
            <a:r>
              <a:rPr lang="es-ES_tradnl" sz="1100" dirty="0" smtClean="0">
                <a:solidFill>
                  <a:srgbClr val="000000"/>
                </a:solidFill>
              </a:rPr>
              <a:t>     </a:t>
            </a:r>
            <a:r>
              <a:rPr lang="es-ES_tradnl" sz="1100" strike="sngStrike" dirty="0" smtClean="0">
                <a:solidFill>
                  <a:srgbClr val="000000"/>
                </a:solidFill>
              </a:rPr>
              <a:t>de retención        </a:t>
            </a:r>
            <a:r>
              <a:rPr lang="es-ES_tradnl" sz="1100" strike="sngStrike" dirty="0">
                <a:solidFill>
                  <a:srgbClr val="000000"/>
                </a:solidFill>
              </a:rPr>
              <a:t>(</a:t>
            </a:r>
            <a:r>
              <a:rPr lang="es-ES_tradnl" sz="1100" b="1" strike="sngStrike" dirty="0">
                <a:solidFill>
                  <a:srgbClr val="000000"/>
                </a:solidFill>
              </a:rPr>
              <a:t>salvo</a:t>
            </a:r>
            <a:r>
              <a:rPr lang="es-ES_tradnl" sz="1100" strike="sngStrike" dirty="0">
                <a:solidFill>
                  <a:srgbClr val="000000"/>
                </a:solidFill>
              </a:rPr>
              <a:t> pérdida o envilecimiento de la garantía)</a:t>
            </a:r>
          </a:p>
        </p:txBody>
      </p:sp>
      <p:sp>
        <p:nvSpPr>
          <p:cNvPr id="81965" name="Rectangle 45"/>
          <p:cNvSpPr>
            <a:spLocks noChangeArrowheads="1"/>
          </p:cNvSpPr>
          <p:nvPr/>
        </p:nvSpPr>
        <p:spPr bwMode="auto">
          <a:xfrm>
            <a:off x="1286593" y="5085184"/>
            <a:ext cx="4783361" cy="169277"/>
          </a:xfrm>
          <a:prstGeom prst="rect">
            <a:avLst/>
          </a:prstGeom>
          <a:noFill/>
          <a:ln w="9525">
            <a:noFill/>
            <a:miter lim="800000"/>
            <a:headEnd/>
            <a:tailEnd/>
          </a:ln>
        </p:spPr>
        <p:txBody>
          <a:bodyPr wrap="none" lIns="0" tIns="0" rIns="0" bIns="0">
            <a:spAutoFit/>
          </a:bodyPr>
          <a:lstStyle/>
          <a:p>
            <a:r>
              <a:rPr lang="es-ES_tradnl" sz="1100" dirty="0">
                <a:solidFill>
                  <a:srgbClr val="FF0000"/>
                </a:solidFill>
                <a:sym typeface="Monotype Sorts" charset="2"/>
              </a:rPr>
              <a:t></a:t>
            </a:r>
            <a:r>
              <a:rPr lang="es-ES_tradnl" sz="1100" dirty="0">
                <a:solidFill>
                  <a:srgbClr val="000000"/>
                </a:solidFill>
                <a:sym typeface="Monotype Sorts" charset="2"/>
              </a:rPr>
              <a:t>   </a:t>
            </a:r>
            <a:r>
              <a:rPr lang="es-ES_tradnl" sz="1100" strike="sngStrike" dirty="0">
                <a:solidFill>
                  <a:srgbClr val="000000"/>
                </a:solidFill>
              </a:rPr>
              <a:t>Garantizados mediante SEGURO DE CREDITO O CAUCION</a:t>
            </a:r>
          </a:p>
        </p:txBody>
      </p:sp>
      <p:sp>
        <p:nvSpPr>
          <p:cNvPr id="81968" name="Rectangle 48"/>
          <p:cNvSpPr>
            <a:spLocks noChangeArrowheads="1"/>
          </p:cNvSpPr>
          <p:nvPr/>
        </p:nvSpPr>
        <p:spPr bwMode="auto">
          <a:xfrm>
            <a:off x="1286593" y="5373216"/>
            <a:ext cx="5286704" cy="169277"/>
          </a:xfrm>
          <a:prstGeom prst="rect">
            <a:avLst/>
          </a:prstGeom>
          <a:noFill/>
          <a:ln w="9525">
            <a:noFill/>
            <a:miter lim="800000"/>
            <a:headEnd/>
            <a:tailEnd/>
          </a:ln>
        </p:spPr>
        <p:txBody>
          <a:bodyPr wrap="none" lIns="0" tIns="0" rIns="0" bIns="0">
            <a:spAutoFit/>
          </a:bodyPr>
          <a:lstStyle/>
          <a:p>
            <a:r>
              <a:rPr lang="es-ES_tradnl" sz="1100" dirty="0">
                <a:solidFill>
                  <a:srgbClr val="FF0000"/>
                </a:solidFill>
                <a:sym typeface="Monotype Sorts" charset="2"/>
              </a:rPr>
              <a:t></a:t>
            </a:r>
            <a:r>
              <a:rPr lang="es-ES_tradnl" sz="1100" dirty="0">
                <a:solidFill>
                  <a:srgbClr val="000000"/>
                </a:solidFill>
                <a:sym typeface="Monotype Sorts" charset="2"/>
              </a:rPr>
              <a:t>   </a:t>
            </a:r>
            <a:r>
              <a:rPr lang="es-ES_tradnl" sz="1100" strike="sngStrike" dirty="0">
                <a:solidFill>
                  <a:srgbClr val="000000"/>
                </a:solidFill>
              </a:rPr>
              <a:t>Los que sean objeto de  RENOVACION  O  PRORROGA  EXPRESA</a:t>
            </a:r>
          </a:p>
        </p:txBody>
      </p:sp>
      <p:sp>
        <p:nvSpPr>
          <p:cNvPr id="81971" name="Rectangle 51"/>
          <p:cNvSpPr>
            <a:spLocks noChangeArrowheads="1"/>
          </p:cNvSpPr>
          <p:nvPr/>
        </p:nvSpPr>
        <p:spPr bwMode="auto">
          <a:xfrm>
            <a:off x="428498" y="3284984"/>
            <a:ext cx="4546116" cy="169277"/>
          </a:xfrm>
          <a:prstGeom prst="rect">
            <a:avLst/>
          </a:prstGeom>
          <a:noFill/>
          <a:ln w="9525">
            <a:noFill/>
            <a:miter lim="800000"/>
            <a:headEnd/>
            <a:tailEnd/>
          </a:ln>
        </p:spPr>
        <p:txBody>
          <a:bodyPr wrap="none" lIns="0" tIns="0" rIns="0" bIns="0">
            <a:spAutoFit/>
          </a:bodyPr>
          <a:lstStyle/>
          <a:p>
            <a:r>
              <a:rPr lang="es-ES_tradnl" sz="1100" dirty="0" smtClean="0">
                <a:solidFill>
                  <a:srgbClr val="FF0000"/>
                </a:solidFill>
                <a:sym typeface="Wingdings" pitchFamily="2" charset="2"/>
              </a:rPr>
              <a:t></a:t>
            </a:r>
            <a:r>
              <a:rPr lang="es-ES_tradnl" sz="1100" dirty="0" smtClean="0">
                <a:solidFill>
                  <a:srgbClr val="000000"/>
                </a:solidFill>
                <a:sym typeface="Monotype Sorts" charset="2"/>
              </a:rPr>
              <a:t>  </a:t>
            </a:r>
            <a:r>
              <a:rPr lang="es-ES_tradnl" sz="1100" dirty="0">
                <a:solidFill>
                  <a:srgbClr val="000000"/>
                </a:solidFill>
              </a:rPr>
              <a:t>Los adeudados por </a:t>
            </a:r>
            <a:r>
              <a:rPr lang="es-ES_tradnl" sz="1100" dirty="0" smtClean="0">
                <a:solidFill>
                  <a:srgbClr val="000000"/>
                </a:solidFill>
              </a:rPr>
              <a:t>personas o entidades </a:t>
            </a:r>
            <a:r>
              <a:rPr lang="es-ES_tradnl" sz="1100" b="1" dirty="0" smtClean="0">
                <a:solidFill>
                  <a:srgbClr val="000000"/>
                </a:solidFill>
              </a:rPr>
              <a:t>VINCULADAS</a:t>
            </a:r>
            <a:endParaRPr lang="es-ES_tradnl" sz="1100" dirty="0">
              <a:solidFill>
                <a:srgbClr val="000000"/>
              </a:solidFill>
            </a:endParaRPr>
          </a:p>
        </p:txBody>
      </p:sp>
      <p:sp>
        <p:nvSpPr>
          <p:cNvPr id="81975" name="Rectangle 55"/>
          <p:cNvSpPr>
            <a:spLocks noChangeArrowheads="1"/>
          </p:cNvSpPr>
          <p:nvPr/>
        </p:nvSpPr>
        <p:spPr bwMode="auto">
          <a:xfrm>
            <a:off x="425514" y="3748390"/>
            <a:ext cx="8160888" cy="169277"/>
          </a:xfrm>
          <a:prstGeom prst="rect">
            <a:avLst/>
          </a:prstGeom>
          <a:noFill/>
          <a:ln w="9525">
            <a:noFill/>
            <a:miter lim="800000"/>
            <a:headEnd/>
            <a:tailEnd/>
          </a:ln>
        </p:spPr>
        <p:txBody>
          <a:bodyPr wrap="none" lIns="0" tIns="0" rIns="0" bIns="0">
            <a:spAutoFit/>
          </a:bodyPr>
          <a:lstStyle/>
          <a:p>
            <a:r>
              <a:rPr lang="es-ES_tradnl" sz="1100" dirty="0">
                <a:solidFill>
                  <a:srgbClr val="FF0000"/>
                </a:solidFill>
                <a:sym typeface="Wingdings" pitchFamily="2" charset="2"/>
              </a:rPr>
              <a:t></a:t>
            </a:r>
            <a:r>
              <a:rPr lang="es-ES_tradnl" sz="1100" dirty="0">
                <a:solidFill>
                  <a:srgbClr val="000000"/>
                </a:solidFill>
                <a:sym typeface="Wingdings" pitchFamily="2" charset="2"/>
              </a:rPr>
              <a:t>   </a:t>
            </a:r>
            <a:r>
              <a:rPr lang="es-ES_tradnl" sz="1100" dirty="0">
                <a:solidFill>
                  <a:srgbClr val="000000"/>
                </a:solidFill>
              </a:rPr>
              <a:t>No deducibilidad de dotaciones basadas en  </a:t>
            </a:r>
            <a:r>
              <a:rPr lang="es-ES_tradnl" sz="1100" b="1" dirty="0">
                <a:solidFill>
                  <a:srgbClr val="000000"/>
                </a:solidFill>
              </a:rPr>
              <a:t>ESTIMACIONES GLOBALES </a:t>
            </a:r>
            <a:r>
              <a:rPr lang="es-ES_tradnl" sz="1100" dirty="0">
                <a:solidFill>
                  <a:srgbClr val="000000"/>
                </a:solidFill>
              </a:rPr>
              <a:t>DEL </a:t>
            </a:r>
            <a:r>
              <a:rPr lang="es-ES_tradnl" sz="1100" dirty="0" smtClean="0">
                <a:solidFill>
                  <a:srgbClr val="000000"/>
                </a:solidFill>
              </a:rPr>
              <a:t>RIESGO de insolvencias</a:t>
            </a:r>
            <a:endParaRPr lang="es-ES_tradnl" sz="1100" dirty="0">
              <a:solidFill>
                <a:srgbClr val="000000"/>
              </a:solidFill>
            </a:endParaRPr>
          </a:p>
        </p:txBody>
      </p:sp>
      <p:sp>
        <p:nvSpPr>
          <p:cNvPr id="81979" name="Rectangle 59"/>
          <p:cNvSpPr>
            <a:spLocks noChangeArrowheads="1"/>
          </p:cNvSpPr>
          <p:nvPr/>
        </p:nvSpPr>
        <p:spPr bwMode="auto">
          <a:xfrm>
            <a:off x="116946" y="115889"/>
            <a:ext cx="9789054" cy="246221"/>
          </a:xfrm>
          <a:prstGeom prst="rect">
            <a:avLst/>
          </a:prstGeom>
          <a:noFill/>
          <a:ln w="9525">
            <a:noFill/>
            <a:miter lim="800000"/>
            <a:headEnd/>
            <a:tailEnd/>
          </a:ln>
        </p:spPr>
        <p:txBody>
          <a:bodyPr lIns="0" tIns="0" rIns="0" bIns="0">
            <a:spAutoFit/>
          </a:bodyPr>
          <a:lstStyle/>
          <a:p>
            <a:r>
              <a:rPr lang="es-ES_tradnl" sz="1600" b="1" dirty="0">
                <a:solidFill>
                  <a:srgbClr val="FF3300"/>
                </a:solidFill>
              </a:rPr>
              <a:t>PÉRDIDAS POR DETERIORO DE VALOR</a:t>
            </a:r>
            <a:r>
              <a:rPr lang="es-ES_tradnl" sz="1600" dirty="0">
                <a:solidFill>
                  <a:srgbClr val="FF3300"/>
                </a:solidFill>
              </a:rPr>
              <a:t> </a:t>
            </a:r>
            <a:r>
              <a:rPr lang="es-ES_tradnl" sz="1600" b="1" dirty="0">
                <a:solidFill>
                  <a:srgbClr val="FF3300"/>
                </a:solidFill>
              </a:rPr>
              <a:t>DE LOS CRÉDITOS POR</a:t>
            </a:r>
            <a:r>
              <a:rPr lang="es-ES_tradnl" sz="1600" dirty="0">
                <a:solidFill>
                  <a:srgbClr val="FF3300"/>
                </a:solidFill>
              </a:rPr>
              <a:t> </a:t>
            </a:r>
            <a:r>
              <a:rPr lang="es-ES_tradnl" sz="1600" b="1" dirty="0">
                <a:solidFill>
                  <a:srgbClr val="FF3300"/>
                </a:solidFill>
              </a:rPr>
              <a:t>INSOLVENCIAS</a:t>
            </a:r>
            <a:endParaRPr lang="es-ES_tradnl" sz="1600" b="1" dirty="0">
              <a:solidFill>
                <a:srgbClr val="FF0000"/>
              </a:solidFill>
            </a:endParaRPr>
          </a:p>
        </p:txBody>
      </p:sp>
      <p:sp>
        <p:nvSpPr>
          <p:cNvPr id="81980" name="Line 60"/>
          <p:cNvSpPr>
            <a:spLocks noChangeShapeType="1"/>
          </p:cNvSpPr>
          <p:nvPr/>
        </p:nvSpPr>
        <p:spPr bwMode="auto">
          <a:xfrm>
            <a:off x="2846766" y="1122363"/>
            <a:ext cx="0" cy="1028700"/>
          </a:xfrm>
          <a:prstGeom prst="line">
            <a:avLst/>
          </a:prstGeom>
          <a:noFill/>
          <a:ln w="9525">
            <a:solidFill>
              <a:srgbClr val="009900"/>
            </a:solidFill>
            <a:round/>
            <a:headEnd/>
            <a:tailEnd/>
          </a:ln>
          <a:effectLst/>
        </p:spPr>
        <p:txBody>
          <a:bodyPr wrap="none" anchor="ctr"/>
          <a:lstStyle/>
          <a:p>
            <a:endParaRPr lang="es-ES_tradnl" sz="1100"/>
          </a:p>
        </p:txBody>
      </p:sp>
      <p:sp>
        <p:nvSpPr>
          <p:cNvPr id="81983" name="Rectangle 63"/>
          <p:cNvSpPr>
            <a:spLocks noChangeArrowheads="1"/>
          </p:cNvSpPr>
          <p:nvPr/>
        </p:nvSpPr>
        <p:spPr bwMode="auto">
          <a:xfrm>
            <a:off x="116463" y="5877273"/>
            <a:ext cx="1994136" cy="169277"/>
          </a:xfrm>
          <a:prstGeom prst="rect">
            <a:avLst/>
          </a:prstGeom>
          <a:noFill/>
          <a:ln w="9525">
            <a:noFill/>
            <a:miter lim="800000"/>
            <a:headEnd/>
            <a:tailEnd/>
          </a:ln>
        </p:spPr>
        <p:txBody>
          <a:bodyPr wrap="none" lIns="0" tIns="0" rIns="0" bIns="0">
            <a:spAutoFit/>
          </a:bodyPr>
          <a:lstStyle/>
          <a:p>
            <a:r>
              <a:rPr lang="es-ES_tradnl" sz="1100" dirty="0">
                <a:solidFill>
                  <a:srgbClr val="D60093"/>
                </a:solidFill>
                <a:sym typeface="Wingdings" pitchFamily="2" charset="2"/>
              </a:rPr>
              <a:t></a:t>
            </a:r>
            <a:r>
              <a:rPr lang="es-ES_tradnl" sz="1100" dirty="0">
                <a:solidFill>
                  <a:srgbClr val="000000"/>
                </a:solidFill>
              </a:rPr>
              <a:t>   </a:t>
            </a:r>
            <a:r>
              <a:rPr lang="es-ES_tradnl" sz="1100" b="1" dirty="0">
                <a:solidFill>
                  <a:srgbClr val="0000FF"/>
                </a:solidFill>
              </a:rPr>
              <a:t>REGLAS ESPECIALES :</a:t>
            </a:r>
            <a:endParaRPr lang="es-ES_tradnl" sz="1100" b="1" dirty="0">
              <a:solidFill>
                <a:srgbClr val="000000"/>
              </a:solidFill>
            </a:endParaRPr>
          </a:p>
        </p:txBody>
      </p:sp>
      <p:sp>
        <p:nvSpPr>
          <p:cNvPr id="81985" name="Rectangle 65"/>
          <p:cNvSpPr>
            <a:spLocks noChangeArrowheads="1"/>
          </p:cNvSpPr>
          <p:nvPr/>
        </p:nvSpPr>
        <p:spPr bwMode="auto">
          <a:xfrm>
            <a:off x="2222697" y="6019800"/>
            <a:ext cx="7681590" cy="169277"/>
          </a:xfrm>
          <a:prstGeom prst="rect">
            <a:avLst/>
          </a:prstGeom>
          <a:noFill/>
          <a:ln w="9525">
            <a:noFill/>
            <a:miter lim="800000"/>
            <a:headEnd/>
            <a:tailEnd/>
          </a:ln>
        </p:spPr>
        <p:txBody>
          <a:bodyPr wrap="none" lIns="0" tIns="0" rIns="0" bIns="0">
            <a:spAutoFit/>
          </a:bodyPr>
          <a:lstStyle/>
          <a:p>
            <a:r>
              <a:rPr lang="es-ES_tradnl" sz="1100" dirty="0">
                <a:solidFill>
                  <a:srgbClr val="FF0000"/>
                </a:solidFill>
                <a:sym typeface="Wingdings" pitchFamily="2" charset="2"/>
              </a:rPr>
              <a:t></a:t>
            </a:r>
            <a:r>
              <a:rPr lang="es-ES_tradnl" sz="1100" dirty="0">
                <a:solidFill>
                  <a:srgbClr val="000000"/>
                </a:solidFill>
                <a:sym typeface="Wingdings" pitchFamily="2" charset="2"/>
              </a:rPr>
              <a:t>   </a:t>
            </a:r>
            <a:r>
              <a:rPr lang="es-ES_tradnl" sz="1100" b="1" dirty="0">
                <a:solidFill>
                  <a:srgbClr val="000000"/>
                </a:solidFill>
              </a:rPr>
              <a:t>EMPRESAS DE REDUCIDA </a:t>
            </a:r>
            <a:r>
              <a:rPr lang="es-ES_tradnl" sz="1100" b="1" dirty="0" smtClean="0">
                <a:solidFill>
                  <a:srgbClr val="000000"/>
                </a:solidFill>
              </a:rPr>
              <a:t>DIMENSION (ERD)</a:t>
            </a:r>
            <a:r>
              <a:rPr lang="es-ES_tradnl" sz="1100" b="1" dirty="0" smtClean="0">
                <a:solidFill>
                  <a:srgbClr val="0000FF"/>
                </a:solidFill>
              </a:rPr>
              <a:t>: </a:t>
            </a:r>
            <a:r>
              <a:rPr lang="es-ES_tradnl" sz="1100" b="1" u="sng" dirty="0">
                <a:solidFill>
                  <a:srgbClr val="0000FF"/>
                </a:solidFill>
              </a:rPr>
              <a:t>Dotación global</a:t>
            </a:r>
            <a:r>
              <a:rPr lang="es-ES_tradnl" sz="1100" dirty="0">
                <a:solidFill>
                  <a:srgbClr val="000000"/>
                </a:solidFill>
              </a:rPr>
              <a:t> </a:t>
            </a:r>
            <a:r>
              <a:rPr lang="es-ES_tradnl" sz="1100" b="1" dirty="0">
                <a:solidFill>
                  <a:srgbClr val="FF0000"/>
                </a:solidFill>
              </a:rPr>
              <a:t>1%</a:t>
            </a:r>
            <a:r>
              <a:rPr lang="es-ES_tradnl" sz="1100" dirty="0">
                <a:solidFill>
                  <a:srgbClr val="000000"/>
                </a:solidFill>
              </a:rPr>
              <a:t> de saldos deudores </a:t>
            </a:r>
            <a:r>
              <a:rPr lang="es-ES_tradnl" sz="1100" b="1" dirty="0">
                <a:solidFill>
                  <a:srgbClr val="FF0000"/>
                </a:solidFill>
              </a:rPr>
              <a:t>(</a:t>
            </a:r>
            <a:r>
              <a:rPr lang="es-ES_tradnl" sz="1100" b="1" dirty="0" smtClean="0">
                <a:solidFill>
                  <a:srgbClr val="FF0000"/>
                </a:solidFill>
              </a:rPr>
              <a:t>104 </a:t>
            </a:r>
            <a:r>
              <a:rPr lang="es-ES_tradnl" sz="1100" b="1" dirty="0">
                <a:solidFill>
                  <a:srgbClr val="FF0000"/>
                </a:solidFill>
              </a:rPr>
              <a:t>L)</a:t>
            </a:r>
          </a:p>
        </p:txBody>
      </p:sp>
      <p:sp>
        <p:nvSpPr>
          <p:cNvPr id="81990" name="Rectangle 70"/>
          <p:cNvSpPr>
            <a:spLocks noChangeArrowheads="1"/>
          </p:cNvSpPr>
          <p:nvPr/>
        </p:nvSpPr>
        <p:spPr bwMode="auto">
          <a:xfrm>
            <a:off x="2222697" y="6324600"/>
            <a:ext cx="6928179" cy="380873"/>
          </a:xfrm>
          <a:prstGeom prst="rect">
            <a:avLst/>
          </a:prstGeom>
          <a:noFill/>
          <a:ln w="9525">
            <a:noFill/>
            <a:miter lim="800000"/>
            <a:headEnd/>
            <a:tailEnd/>
          </a:ln>
        </p:spPr>
        <p:txBody>
          <a:bodyPr wrap="none" lIns="0" tIns="0" rIns="0" bIns="0">
            <a:spAutoFit/>
          </a:bodyPr>
          <a:lstStyle/>
          <a:p>
            <a:r>
              <a:rPr lang="es-ES_tradnl" sz="1100" dirty="0">
                <a:solidFill>
                  <a:srgbClr val="FF0000"/>
                </a:solidFill>
                <a:sym typeface="Wingdings" pitchFamily="2" charset="2"/>
              </a:rPr>
              <a:t></a:t>
            </a:r>
            <a:r>
              <a:rPr lang="es-ES_tradnl" sz="1100" dirty="0">
                <a:solidFill>
                  <a:srgbClr val="000000"/>
                </a:solidFill>
                <a:sym typeface="Wingdings" pitchFamily="2" charset="2"/>
              </a:rPr>
              <a:t>   </a:t>
            </a:r>
            <a:r>
              <a:rPr lang="es-ES_tradnl" sz="1100" b="1" dirty="0">
                <a:solidFill>
                  <a:srgbClr val="000000"/>
                </a:solidFill>
              </a:rPr>
              <a:t>ENTIDADES FINANCIERAS</a:t>
            </a:r>
            <a:r>
              <a:rPr lang="es-ES_tradnl" sz="1100" dirty="0">
                <a:solidFill>
                  <a:srgbClr val="000000"/>
                </a:solidFill>
              </a:rPr>
              <a:t> :   Deducibles las </a:t>
            </a:r>
            <a:r>
              <a:rPr lang="es-ES_tradnl" sz="1100" b="1" u="sng" dirty="0">
                <a:solidFill>
                  <a:srgbClr val="000000"/>
                </a:solidFill>
              </a:rPr>
              <a:t>cuantías mínimas </a:t>
            </a:r>
            <a:r>
              <a:rPr lang="es-ES_tradnl" sz="1100" dirty="0">
                <a:solidFill>
                  <a:srgbClr val="000000"/>
                </a:solidFill>
              </a:rPr>
              <a:t>que se derivan de la</a:t>
            </a:r>
          </a:p>
          <a:p>
            <a:pPr>
              <a:spcBef>
                <a:spcPct val="25000"/>
              </a:spcBef>
            </a:pPr>
            <a:r>
              <a:rPr lang="es-ES_tradnl" sz="1100" dirty="0">
                <a:solidFill>
                  <a:srgbClr val="000000"/>
                </a:solidFill>
              </a:rPr>
              <a:t>		             </a:t>
            </a:r>
            <a:r>
              <a:rPr lang="es-ES_tradnl" sz="1100" u="sng" dirty="0">
                <a:solidFill>
                  <a:srgbClr val="000000"/>
                </a:solidFill>
              </a:rPr>
              <a:t>normativa del Banco de España</a:t>
            </a:r>
            <a:r>
              <a:rPr lang="es-ES_tradnl" sz="1100" dirty="0">
                <a:solidFill>
                  <a:srgbClr val="000000"/>
                </a:solidFill>
              </a:rPr>
              <a:t>, con ciertas limitaciones</a:t>
            </a:r>
          </a:p>
        </p:txBody>
      </p:sp>
      <p:sp>
        <p:nvSpPr>
          <p:cNvPr id="82000" name="Rectangle 80"/>
          <p:cNvSpPr>
            <a:spLocks noChangeArrowheads="1"/>
          </p:cNvSpPr>
          <p:nvPr/>
        </p:nvSpPr>
        <p:spPr bwMode="auto">
          <a:xfrm>
            <a:off x="7137135" y="404664"/>
            <a:ext cx="1173719" cy="261610"/>
          </a:xfrm>
          <a:prstGeom prst="rect">
            <a:avLst/>
          </a:prstGeom>
          <a:noFill/>
          <a:ln w="9525">
            <a:noFill/>
            <a:miter lim="800000"/>
            <a:headEnd/>
            <a:tailEnd/>
          </a:ln>
          <a:effectLst/>
        </p:spPr>
        <p:txBody>
          <a:bodyPr wrap="none">
            <a:spAutoFit/>
          </a:bodyPr>
          <a:lstStyle/>
          <a:p>
            <a:r>
              <a:rPr lang="es-ES_tradnl" sz="1100" b="1" dirty="0">
                <a:solidFill>
                  <a:srgbClr val="FF33CC"/>
                </a:solidFill>
              </a:rPr>
              <a:t>(Art. </a:t>
            </a:r>
            <a:r>
              <a:rPr lang="es-ES_tradnl" sz="1100" b="1" dirty="0" smtClean="0">
                <a:solidFill>
                  <a:srgbClr val="FF33CC"/>
                </a:solidFill>
              </a:rPr>
              <a:t>13.1 </a:t>
            </a:r>
            <a:r>
              <a:rPr lang="es-ES_tradnl" sz="1100" b="1" dirty="0">
                <a:solidFill>
                  <a:srgbClr val="FF33CC"/>
                </a:solidFill>
              </a:rPr>
              <a:t>L)</a:t>
            </a:r>
          </a:p>
        </p:txBody>
      </p:sp>
      <p:sp>
        <p:nvSpPr>
          <p:cNvPr id="25" name="24 Rectángulo"/>
          <p:cNvSpPr/>
          <p:nvPr/>
        </p:nvSpPr>
        <p:spPr>
          <a:xfrm>
            <a:off x="2151821" y="3429001"/>
            <a:ext cx="7782900" cy="261610"/>
          </a:xfrm>
          <a:prstGeom prst="rect">
            <a:avLst/>
          </a:prstGeom>
        </p:spPr>
        <p:txBody>
          <a:bodyPr wrap="none">
            <a:spAutoFit/>
          </a:bodyPr>
          <a:lstStyle/>
          <a:p>
            <a:r>
              <a:rPr lang="es-ES_tradnl" sz="1100" b="1" u="sng" dirty="0" smtClean="0">
                <a:solidFill>
                  <a:srgbClr val="0000FF"/>
                </a:solidFill>
              </a:rPr>
              <a:t>salvo</a:t>
            </a:r>
            <a:r>
              <a:rPr lang="es-ES_tradnl" sz="1100" dirty="0" smtClean="0">
                <a:solidFill>
                  <a:srgbClr val="0000FF"/>
                </a:solidFill>
              </a:rPr>
              <a:t> situación de </a:t>
            </a:r>
            <a:r>
              <a:rPr lang="es-ES_tradnl" sz="1100" b="1" u="sng" dirty="0" smtClean="0">
                <a:solidFill>
                  <a:srgbClr val="0000FF"/>
                </a:solidFill>
              </a:rPr>
              <a:t>concurso</a:t>
            </a:r>
            <a:r>
              <a:rPr lang="es-ES_tradnl" sz="1100" b="1" dirty="0" smtClean="0">
                <a:solidFill>
                  <a:srgbClr val="0000FF"/>
                </a:solidFill>
              </a:rPr>
              <a:t> </a:t>
            </a:r>
            <a:r>
              <a:rPr lang="es-ES_tradnl" sz="1100" dirty="0" smtClean="0">
                <a:solidFill>
                  <a:srgbClr val="0000FF"/>
                </a:solidFill>
              </a:rPr>
              <a:t>y se haya producido la </a:t>
            </a:r>
            <a:r>
              <a:rPr lang="es-ES_tradnl" sz="1100" u="sng" dirty="0" smtClean="0">
                <a:solidFill>
                  <a:srgbClr val="0000FF"/>
                </a:solidFill>
              </a:rPr>
              <a:t>apertura de la </a:t>
            </a:r>
            <a:r>
              <a:rPr lang="es-ES_tradnl" sz="1100" b="1" u="sng" dirty="0" smtClean="0">
                <a:solidFill>
                  <a:srgbClr val="0000FF"/>
                </a:solidFill>
              </a:rPr>
              <a:t>fase de liquidación por el juez</a:t>
            </a:r>
            <a:endParaRPr lang="es-ES_tradnl" sz="1100" b="1" u="sng" dirty="0">
              <a:solidFill>
                <a:srgbClr val="0000FF"/>
              </a:solidFill>
            </a:endParaRPr>
          </a:p>
        </p:txBody>
      </p:sp>
      <p:sp>
        <p:nvSpPr>
          <p:cNvPr id="26" name="25 Rectángulo"/>
          <p:cNvSpPr/>
          <p:nvPr/>
        </p:nvSpPr>
        <p:spPr>
          <a:xfrm>
            <a:off x="2144688" y="6479758"/>
            <a:ext cx="2652295" cy="261610"/>
          </a:xfrm>
          <a:prstGeom prst="rect">
            <a:avLst/>
          </a:prstGeom>
        </p:spPr>
        <p:txBody>
          <a:bodyPr wrap="square">
            <a:spAutoFit/>
          </a:bodyPr>
          <a:lstStyle/>
          <a:p>
            <a:pPr marL="342900" indent="-342900">
              <a:spcBef>
                <a:spcPct val="20000"/>
              </a:spcBef>
            </a:pPr>
            <a:r>
              <a:rPr lang="es-ES_tradnl" sz="1100" b="1" dirty="0" smtClean="0">
                <a:solidFill>
                  <a:srgbClr val="FF0000"/>
                </a:solidFill>
              </a:rPr>
              <a:t>(Arts. 8 y 9 NRIS-)</a:t>
            </a:r>
          </a:p>
        </p:txBody>
      </p:sp>
      <p:sp>
        <p:nvSpPr>
          <p:cNvPr id="27" name="26 Rectángulo"/>
          <p:cNvSpPr/>
          <p:nvPr/>
        </p:nvSpPr>
        <p:spPr>
          <a:xfrm>
            <a:off x="-195572" y="4509121"/>
            <a:ext cx="1404156" cy="415498"/>
          </a:xfrm>
          <a:prstGeom prst="rect">
            <a:avLst/>
          </a:prstGeom>
        </p:spPr>
        <p:txBody>
          <a:bodyPr wrap="square">
            <a:spAutoFit/>
          </a:bodyPr>
          <a:lstStyle/>
          <a:p>
            <a:pPr marL="342900" indent="-342900">
              <a:spcBef>
                <a:spcPct val="20000"/>
              </a:spcBef>
            </a:pPr>
            <a:r>
              <a:rPr lang="es-ES_tradnl" sz="1100" b="1" dirty="0" smtClean="0">
                <a:solidFill>
                  <a:srgbClr val="FF0000"/>
                </a:solidFill>
              </a:rPr>
              <a:t>      </a:t>
            </a:r>
            <a:r>
              <a:rPr lang="es-ES_tradnl" sz="1000" b="1" dirty="0" smtClean="0">
                <a:solidFill>
                  <a:srgbClr val="FF0000"/>
                </a:solidFill>
              </a:rPr>
              <a:t>Desaparecen con la NLIS</a:t>
            </a:r>
          </a:p>
        </p:txBody>
      </p:sp>
      <p:sp>
        <p:nvSpPr>
          <p:cNvPr id="28" name="Line 60"/>
          <p:cNvSpPr>
            <a:spLocks noChangeShapeType="1"/>
          </p:cNvSpPr>
          <p:nvPr/>
        </p:nvSpPr>
        <p:spPr bwMode="auto">
          <a:xfrm>
            <a:off x="1208584" y="4200500"/>
            <a:ext cx="0" cy="1388740"/>
          </a:xfrm>
          <a:prstGeom prst="line">
            <a:avLst/>
          </a:prstGeom>
          <a:noFill/>
          <a:ln w="9525">
            <a:solidFill>
              <a:srgbClr val="009900"/>
            </a:solidFill>
            <a:round/>
            <a:headEnd/>
            <a:tailEnd/>
          </a:ln>
          <a:effectLst/>
        </p:spPr>
        <p:txBody>
          <a:bodyPr wrap="none" anchor="ctr"/>
          <a:lstStyle/>
          <a:p>
            <a:endParaRPr lang="es-ES_tradnl" sz="1100"/>
          </a:p>
        </p:txBody>
      </p:sp>
      <p:sp>
        <p:nvSpPr>
          <p:cNvPr id="29" name="28 Rectángulo"/>
          <p:cNvSpPr/>
          <p:nvPr/>
        </p:nvSpPr>
        <p:spPr>
          <a:xfrm>
            <a:off x="6903217" y="4149081"/>
            <a:ext cx="3002783" cy="1492716"/>
          </a:xfrm>
          <a:prstGeom prst="rect">
            <a:avLst/>
          </a:prstGeom>
        </p:spPr>
        <p:txBody>
          <a:bodyPr wrap="square">
            <a:spAutoFit/>
          </a:bodyPr>
          <a:lstStyle/>
          <a:p>
            <a:pPr marL="342900" indent="-342900">
              <a:spcBef>
                <a:spcPct val="20000"/>
              </a:spcBef>
            </a:pPr>
            <a:r>
              <a:rPr lang="es-ES_tradnl" sz="1100" b="1" dirty="0" smtClean="0">
                <a:solidFill>
                  <a:srgbClr val="FF0000"/>
                </a:solidFill>
              </a:rPr>
              <a:t>    </a:t>
            </a:r>
            <a:r>
              <a:rPr lang="es-ES_tradnl" sz="1000" b="1" u="sng" dirty="0" smtClean="0">
                <a:solidFill>
                  <a:srgbClr val="FF0000"/>
                </a:solidFill>
              </a:rPr>
              <a:t>Se eliminan por motivos técnicos:</a:t>
            </a:r>
            <a:r>
              <a:rPr lang="es-ES_tradnl" sz="1000" b="1" dirty="0" smtClean="0">
                <a:solidFill>
                  <a:srgbClr val="FF0000"/>
                </a:solidFill>
              </a:rPr>
              <a:t> porque  en esos casos ya no procede contablemente dotar deterioro, </a:t>
            </a:r>
            <a:r>
              <a:rPr lang="es-ES_tradnl" sz="1000" b="1" u="sng" dirty="0" smtClean="0">
                <a:solidFill>
                  <a:srgbClr val="FF0000"/>
                </a:solidFill>
              </a:rPr>
              <a:t>sólo procede</a:t>
            </a:r>
            <a:r>
              <a:rPr lang="es-ES_tradnl" sz="1000" b="1" dirty="0" smtClean="0">
                <a:solidFill>
                  <a:srgbClr val="FF0000"/>
                </a:solidFill>
              </a:rPr>
              <a:t>:  “cuando existan dudas relativas al cobro … la cantidad cuyo cobro se estime como improbable” (último párrafo de NRV 14ª.1 PGC y 16ª.1 PGC PYMES y art. 10.3 LIS)</a:t>
            </a:r>
          </a:p>
        </p:txBody>
      </p:sp>
      <p:sp>
        <p:nvSpPr>
          <p:cNvPr id="30" name="Line 60"/>
          <p:cNvSpPr>
            <a:spLocks noChangeShapeType="1"/>
          </p:cNvSpPr>
          <p:nvPr/>
        </p:nvSpPr>
        <p:spPr bwMode="auto">
          <a:xfrm>
            <a:off x="7059234" y="4221088"/>
            <a:ext cx="0" cy="1440160"/>
          </a:xfrm>
          <a:prstGeom prst="line">
            <a:avLst/>
          </a:prstGeom>
          <a:noFill/>
          <a:ln w="9525">
            <a:solidFill>
              <a:srgbClr val="009900"/>
            </a:solidFill>
            <a:round/>
            <a:headEnd/>
            <a:tailEnd/>
          </a:ln>
          <a:effectLst/>
        </p:spPr>
        <p:txBody>
          <a:bodyPr wrap="none" anchor="ctr"/>
          <a:lstStyle/>
          <a:p>
            <a:endParaRPr lang="es-ES_tradnl" sz="1100"/>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6" name="Rectangle 6"/>
          <p:cNvSpPr>
            <a:spLocks noChangeArrowheads="1"/>
          </p:cNvSpPr>
          <p:nvPr/>
        </p:nvSpPr>
        <p:spPr bwMode="auto">
          <a:xfrm>
            <a:off x="6435460" y="5876925"/>
            <a:ext cx="3219151" cy="307777"/>
          </a:xfrm>
          <a:prstGeom prst="rect">
            <a:avLst/>
          </a:prstGeom>
          <a:noFill/>
          <a:ln w="9525">
            <a:noFill/>
            <a:miter lim="800000"/>
            <a:headEnd/>
            <a:tailEnd/>
          </a:ln>
          <a:effectLst/>
        </p:spPr>
        <p:txBody>
          <a:bodyPr wrap="none">
            <a:spAutoFit/>
          </a:bodyPr>
          <a:lstStyle/>
          <a:p>
            <a:r>
              <a:rPr lang="es-ES_tradnl" sz="1400" b="1">
                <a:solidFill>
                  <a:schemeClr val="accent2"/>
                </a:solidFill>
              </a:rPr>
              <a:t>José Antonio Fernández Pérez</a:t>
            </a:r>
          </a:p>
        </p:txBody>
      </p:sp>
      <p:sp>
        <p:nvSpPr>
          <p:cNvPr id="8" name="7 Marcador de número de diapositiva"/>
          <p:cNvSpPr>
            <a:spLocks noGrp="1"/>
          </p:cNvSpPr>
          <p:nvPr>
            <p:ph type="sldNum" sz="quarter" idx="12"/>
          </p:nvPr>
        </p:nvSpPr>
        <p:spPr>
          <a:xfrm>
            <a:off x="7918450" y="6428184"/>
            <a:ext cx="2063750" cy="457200"/>
          </a:xfrm>
        </p:spPr>
        <p:txBody>
          <a:bodyPr/>
          <a:lstStyle/>
          <a:p>
            <a:fld id="{340BFD81-A555-4D43-8BC0-2D590787B909}" type="slidenum">
              <a:rPr lang="es-ES_tradnl" smtClean="0"/>
              <a:pPr/>
              <a:t>173</a:t>
            </a:fld>
            <a:endParaRPr lang="es-ES_tradnl"/>
          </a:p>
        </p:txBody>
      </p:sp>
      <p:graphicFrame>
        <p:nvGraphicFramePr>
          <p:cNvPr id="9" name="Group 12"/>
          <p:cNvGraphicFramePr>
            <a:graphicFrameLocks noGrp="1"/>
          </p:cNvGraphicFramePr>
          <p:nvPr/>
        </p:nvGraphicFramePr>
        <p:xfrm>
          <a:off x="194472" y="44624"/>
          <a:ext cx="9432574" cy="4732638"/>
        </p:xfrm>
        <a:graphic>
          <a:graphicData uri="http://schemas.openxmlformats.org/drawingml/2006/table">
            <a:tbl>
              <a:tblPr/>
              <a:tblGrid>
                <a:gridCol w="9432574">
                  <a:extLst>
                    <a:ext uri="{9D8B030D-6E8A-4147-A177-3AD203B41FA5}">
                      <a16:colId xmlns="" xmlns:a16="http://schemas.microsoft.com/office/drawing/2014/main" val="20000"/>
                    </a:ext>
                  </a:extLst>
                </a:gridCol>
              </a:tblGrid>
              <a:tr h="869776">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400" b="0" i="0" u="none" strike="noStrike" cap="none" normalizeH="0" baseline="0" dirty="0" smtClean="0">
                          <a:ln>
                            <a:noFill/>
                          </a:ln>
                          <a:solidFill>
                            <a:srgbClr val="0000CC"/>
                          </a:solidFill>
                          <a:effectLst/>
                          <a:latin typeface="Verdana" pitchFamily="34" charset="0"/>
                        </a:rPr>
                        <a:t>                                        </a:t>
                      </a:r>
                      <a:r>
                        <a:rPr kumimoji="0" lang="es-ES" sz="2000" b="1" i="0" u="none" strike="noStrike" cap="none" normalizeH="0" baseline="0" dirty="0" smtClean="0">
                          <a:ln>
                            <a:noFill/>
                          </a:ln>
                          <a:solidFill>
                            <a:srgbClr val="0000CC"/>
                          </a:solidFill>
                          <a:effectLst/>
                          <a:latin typeface="Verdana" pitchFamily="34" charset="0"/>
                        </a:rPr>
                        <a:t>ASIENTOS QUE REFLEJAN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2000" b="1" i="0" u="none" strike="noStrike" cap="none" normalizeH="0" baseline="0" dirty="0" smtClean="0">
                          <a:ln>
                            <a:noFill/>
                          </a:ln>
                          <a:solidFill>
                            <a:srgbClr val="0000CC"/>
                          </a:solidFill>
                          <a:effectLst/>
                          <a:latin typeface="Verdana" pitchFamily="34" charset="0"/>
                        </a:rPr>
                        <a:t>               la pérdida por deterioro y la posterior reversión:</a:t>
                      </a:r>
                    </a:p>
                  </a:txBody>
                  <a:tcPr marL="97500" marR="975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381607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 sz="1800" b="1" i="0" u="none" strike="noStrike" cap="none" normalizeH="0" baseline="0" dirty="0" smtClean="0">
                        <a:ln>
                          <a:noFill/>
                        </a:ln>
                        <a:solidFill>
                          <a:srgbClr val="CC3300"/>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FF0000"/>
                          </a:solidFill>
                          <a:effectLst/>
                          <a:latin typeface="Verdana" pitchFamily="34" charset="0"/>
                        </a:rPr>
                        <a:t>100 (694, 697 ó 699) Pérdidas por deterioro</a:t>
                      </a:r>
                    </a:p>
                    <a:p>
                      <a:pPr marL="0" marR="0" lvl="0" indent="0" algn="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FF0000"/>
                          </a:solidFill>
                          <a:effectLst/>
                          <a:latin typeface="Verdana" pitchFamily="34" charset="0"/>
                        </a:rPr>
                        <a:t>   de Créditos LP/comerciales/CP          </a:t>
                      </a:r>
                      <a:r>
                        <a:rPr kumimoji="0" lang="es-ES" sz="1600" b="1" i="0" u="none" strike="noStrike" cap="none" normalizeH="0" baseline="0" dirty="0" smtClean="0">
                          <a:ln>
                            <a:noFill/>
                          </a:ln>
                          <a:solidFill>
                            <a:srgbClr val="0000FF"/>
                          </a:solidFill>
                          <a:effectLst/>
                          <a:latin typeface="Verdana" pitchFamily="34" charset="0"/>
                        </a:rPr>
                        <a:t>a/  Deterioro de valor de créditos                                         LP/Comerciales/CP (29, 49 ó 59)   100</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CC3300"/>
                          </a:solidFill>
                          <a:effectLst/>
                          <a:latin typeface="Verdana" pitchFamily="34" charset="0"/>
                        </a:rPr>
                        <a:t>                 </a:t>
                      </a:r>
                      <a:r>
                        <a:rPr kumimoji="0" lang="es-ES" sz="1600" b="1" i="0" u="none" strike="noStrike" cap="none" normalizeH="0" baseline="0" dirty="0" smtClean="0">
                          <a:ln>
                            <a:noFill/>
                          </a:ln>
                          <a:solidFill>
                            <a:schemeClr val="tx1"/>
                          </a:solidFill>
                          <a:effectLst/>
                          <a:latin typeface="Verdana" pitchFamily="34" charset="0"/>
                        </a:rPr>
                        <a:t>--------------------------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chemeClr val="tx1"/>
                          </a:solidFill>
                          <a:effectLst/>
                          <a:latin typeface="Verdana" pitchFamily="34" charset="0"/>
                        </a:rPr>
                        <a:t>   </a:t>
                      </a:r>
                      <a:r>
                        <a:rPr kumimoji="0" lang="es-ES" sz="1600" b="1" i="0" u="none" strike="noStrike" cap="none" normalizeH="0" baseline="0" dirty="0" smtClean="0">
                          <a:ln>
                            <a:noFill/>
                          </a:ln>
                          <a:solidFill>
                            <a:srgbClr val="000066"/>
                          </a:solidFill>
                          <a:effectLst/>
                          <a:latin typeface="Verdana" pitchFamily="34" charset="0"/>
                        </a:rPr>
                        <a:t>Si </a:t>
                      </a:r>
                      <a:r>
                        <a:rPr kumimoji="0" lang="es-ES" sz="1600" b="1" i="0" u="sng" strike="noStrike" cap="none" normalizeH="0" baseline="0" dirty="0" smtClean="0">
                          <a:ln>
                            <a:noFill/>
                          </a:ln>
                          <a:solidFill>
                            <a:srgbClr val="000066"/>
                          </a:solidFill>
                          <a:effectLst/>
                          <a:latin typeface="Verdana" pitchFamily="34" charset="0"/>
                        </a:rPr>
                        <a:t>posteriormente</a:t>
                      </a:r>
                      <a:r>
                        <a:rPr kumimoji="0" lang="es-ES" sz="1600" b="1" i="0" u="none" strike="noStrike" cap="none" normalizeH="0" baseline="0" dirty="0" smtClean="0">
                          <a:ln>
                            <a:noFill/>
                          </a:ln>
                          <a:solidFill>
                            <a:srgbClr val="000066"/>
                          </a:solidFill>
                          <a:effectLst/>
                          <a:latin typeface="Verdana" pitchFamily="34" charset="0"/>
                        </a:rPr>
                        <a:t> las circunstancias que motivaron la pérdida por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000066"/>
                          </a:solidFill>
                          <a:effectLst/>
                          <a:latin typeface="Verdana" pitchFamily="34" charset="0"/>
                        </a:rPr>
                        <a:t>             deterioro </a:t>
                      </a:r>
                      <a:r>
                        <a:rPr kumimoji="0" lang="es-ES" sz="1600" b="1" i="0" u="sng" strike="noStrike" cap="none" normalizeH="0" baseline="0" dirty="0" smtClean="0">
                          <a:ln>
                            <a:noFill/>
                          </a:ln>
                          <a:solidFill>
                            <a:srgbClr val="000066"/>
                          </a:solidFill>
                          <a:effectLst/>
                          <a:latin typeface="Verdana" pitchFamily="34" charset="0"/>
                        </a:rPr>
                        <a:t>dejan de existir</a:t>
                      </a:r>
                      <a:r>
                        <a:rPr kumimoji="0" lang="es-ES" sz="1600" b="1" i="0" u="none" strike="noStrike" cap="none" normalizeH="0" baseline="0" dirty="0" smtClean="0">
                          <a:ln>
                            <a:noFill/>
                          </a:ln>
                          <a:solidFill>
                            <a:srgbClr val="000066"/>
                          </a:solidFill>
                          <a:effectLst/>
                          <a:latin typeface="Verdana" pitchFamily="34" charset="0"/>
                        </a:rPr>
                        <a:t> se efectuaría </a:t>
                      </a:r>
                      <a:r>
                        <a:rPr kumimoji="0" lang="es-ES" sz="1600" b="1" i="0" u="sng" strike="noStrike" cap="none" normalizeH="0" baseline="0" dirty="0" smtClean="0">
                          <a:ln>
                            <a:noFill/>
                          </a:ln>
                          <a:solidFill>
                            <a:srgbClr val="000066"/>
                          </a:solidFill>
                          <a:effectLst/>
                          <a:latin typeface="Verdana" pitchFamily="34" charset="0"/>
                        </a:rPr>
                        <a:t>la reversión</a:t>
                      </a:r>
                      <a:r>
                        <a:rPr kumimoji="0" lang="es-ES" sz="1600" b="1" i="0" u="none" strike="noStrike" cap="none" normalizeH="0" baseline="0" dirty="0" smtClean="0">
                          <a:ln>
                            <a:noFill/>
                          </a:ln>
                          <a:solidFill>
                            <a:srgbClr val="000066"/>
                          </a:solidFill>
                          <a:effectLst/>
                          <a:latin typeface="Verdana" pitchFamily="34" charset="0"/>
                        </a:rPr>
                        <a:t>: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 sz="800" b="1" i="0" u="none" strike="noStrike" cap="none" normalizeH="0" baseline="0" dirty="0" smtClean="0">
                        <a:ln>
                          <a:noFill/>
                        </a:ln>
                        <a:solidFill>
                          <a:srgbClr val="CC3300"/>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chemeClr val="accent2"/>
                          </a:solidFill>
                          <a:effectLst/>
                          <a:latin typeface="Verdana" pitchFamily="34" charset="0"/>
                        </a:rPr>
                        <a:t> </a:t>
                      </a:r>
                      <a:r>
                        <a:rPr kumimoji="0" lang="es-ES" sz="1600" b="1" i="0" u="none" strike="noStrike" cap="none" normalizeH="0" baseline="0" dirty="0" smtClean="0">
                          <a:ln>
                            <a:noFill/>
                          </a:ln>
                          <a:solidFill>
                            <a:srgbClr val="0000FF"/>
                          </a:solidFill>
                          <a:effectLst/>
                          <a:latin typeface="Verdana" pitchFamily="34" charset="0"/>
                        </a:rPr>
                        <a:t>100 (29, 49) Deterioro de valor de créditos  </a:t>
                      </a:r>
                    </a:p>
                    <a:p>
                      <a:pPr marL="0" marR="0" lvl="0" indent="0" algn="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0000FF"/>
                          </a:solidFill>
                          <a:effectLst/>
                          <a:latin typeface="Verdana" pitchFamily="34" charset="0"/>
                        </a:rPr>
                        <a:t>LP/Comerciales/CP (29, 49 ó 59) </a:t>
                      </a:r>
                      <a:r>
                        <a:rPr kumimoji="0" lang="es-ES" sz="1600" b="1" i="0" u="none" strike="noStrike" cap="none" normalizeH="0" baseline="0" dirty="0" smtClean="0">
                          <a:ln>
                            <a:noFill/>
                          </a:ln>
                          <a:solidFill>
                            <a:srgbClr val="CC3300"/>
                          </a:solidFill>
                          <a:effectLst/>
                          <a:latin typeface="Verdana" pitchFamily="34" charset="0"/>
                        </a:rPr>
                        <a:t>a/  </a:t>
                      </a:r>
                      <a:r>
                        <a:rPr kumimoji="0" lang="es-ES" sz="1600" b="1" i="0" u="none" strike="noStrike" cap="none" normalizeH="0" baseline="0" dirty="0" smtClean="0">
                          <a:ln>
                            <a:noFill/>
                          </a:ln>
                          <a:solidFill>
                            <a:srgbClr val="FF0000"/>
                          </a:solidFill>
                          <a:effectLst/>
                          <a:latin typeface="Verdana" pitchFamily="34" charset="0"/>
                        </a:rPr>
                        <a:t>Reversión del deterioro de créditos                                            a LP/comerciales/CP (794, 797 ó 799)     100</a:t>
                      </a:r>
                    </a:p>
                  </a:txBody>
                  <a:tcPr marL="97500" marR="975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1"/>
                  </a:ext>
                </a:extLst>
              </a:tr>
            </a:tbl>
          </a:graphicData>
        </a:graphic>
      </p:graphicFrame>
      <p:graphicFrame>
        <p:nvGraphicFramePr>
          <p:cNvPr id="10" name="9 Tabla"/>
          <p:cNvGraphicFramePr>
            <a:graphicFrameLocks noGrp="1"/>
          </p:cNvGraphicFramePr>
          <p:nvPr/>
        </p:nvGraphicFramePr>
        <p:xfrm>
          <a:off x="346872" y="4869160"/>
          <a:ext cx="8873328" cy="670560"/>
        </p:xfrm>
        <a:graphic>
          <a:graphicData uri="http://schemas.openxmlformats.org/drawingml/2006/table">
            <a:tbl>
              <a:tblPr firstRow="1" bandRow="1">
                <a:tableStyleId>{5C22544A-7EE6-4342-B048-85BDC9FD1C3A}</a:tableStyleId>
              </a:tblPr>
              <a:tblGrid>
                <a:gridCol w="8873328">
                  <a:extLst>
                    <a:ext uri="{9D8B030D-6E8A-4147-A177-3AD203B41FA5}">
                      <a16:colId xmlns="" xmlns:a16="http://schemas.microsoft.com/office/drawing/2014/main" val="20000"/>
                    </a:ext>
                  </a:extLst>
                </a:gridCol>
              </a:tblGrid>
              <a:tr h="432048">
                <a:tc>
                  <a:txBody>
                    <a:bodyPr/>
                    <a:lstStyle/>
                    <a:p>
                      <a:r>
                        <a:rPr lang="es-ES_tradnl" sz="2000" u="sng"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FISCALMENTE:</a:t>
                      </a:r>
                      <a:r>
                        <a:rPr lang="es-ES_tradnl"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 </a:t>
                      </a:r>
                      <a:r>
                        <a:rPr lang="es-ES_tradnl" dirty="0" smtClean="0">
                          <a:solidFill>
                            <a:schemeClr val="tx1"/>
                          </a:solidFill>
                          <a:latin typeface="Arial" pitchFamily="34" charset="0"/>
                          <a:cs typeface="Arial" pitchFamily="34" charset="0"/>
                        </a:rPr>
                        <a:t>Deducibles si cumplen requisitos establecido en el </a:t>
                      </a:r>
                      <a:r>
                        <a:rPr lang="es-ES_tradnl" baseline="0" dirty="0" smtClean="0">
                          <a:solidFill>
                            <a:schemeClr val="tx1"/>
                          </a:solidFill>
                          <a:latin typeface="Arial" pitchFamily="34" charset="0"/>
                          <a:cs typeface="Arial" pitchFamily="34" charset="0"/>
                        </a:rPr>
                        <a:t> Art. 13.1 LIS. Si no coincide con la contabilidad  </a:t>
                      </a:r>
                      <a:r>
                        <a:rPr lang="es-ES_tradnl" sz="1800" dirty="0" smtClean="0">
                          <a:solidFill>
                            <a:schemeClr val="tx1"/>
                          </a:solidFill>
                          <a:sym typeface="Symbol" pitchFamily="18" charset="2"/>
                        </a:rPr>
                        <a:t></a:t>
                      </a:r>
                      <a:r>
                        <a:rPr lang="es-ES_tradnl" baseline="0" dirty="0" smtClean="0">
                          <a:solidFill>
                            <a:schemeClr val="tx1"/>
                          </a:solidFill>
                          <a:latin typeface="Arial" pitchFamily="34" charset="0"/>
                          <a:cs typeface="Arial" pitchFamily="34" charset="0"/>
                        </a:rPr>
                        <a:t> AJUSTE.</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extLst>
              <p:ext uri="{D42A27DB-BD31-4B8C-83A1-F6EECF244321}">
                <p14:modId xmlns="" xmlns:p14="http://schemas.microsoft.com/office/powerpoint/2010/main" val="1963565457"/>
              </p:ext>
            </p:extLst>
          </p:nvPr>
        </p:nvGraphicFramePr>
        <p:xfrm>
          <a:off x="116463" y="5661248"/>
          <a:ext cx="9283031" cy="1080120"/>
        </p:xfrm>
        <a:graphic>
          <a:graphicData uri="http://schemas.openxmlformats.org/drawingml/2006/table">
            <a:tbl>
              <a:tblPr firstRow="1" bandRow="1">
                <a:tableStyleId>{5C22544A-7EE6-4342-B048-85BDC9FD1C3A}</a:tableStyleId>
              </a:tblPr>
              <a:tblGrid>
                <a:gridCol w="2028225">
                  <a:extLst>
                    <a:ext uri="{9D8B030D-6E8A-4147-A177-3AD203B41FA5}">
                      <a16:colId xmlns="" xmlns:a16="http://schemas.microsoft.com/office/drawing/2014/main" val="20000"/>
                    </a:ext>
                  </a:extLst>
                </a:gridCol>
                <a:gridCol w="6162685">
                  <a:extLst>
                    <a:ext uri="{9D8B030D-6E8A-4147-A177-3AD203B41FA5}">
                      <a16:colId xmlns="" xmlns:a16="http://schemas.microsoft.com/office/drawing/2014/main" val="20001"/>
                    </a:ext>
                  </a:extLst>
                </a:gridCol>
                <a:gridCol w="1092121">
                  <a:extLst>
                    <a:ext uri="{9D8B030D-6E8A-4147-A177-3AD203B41FA5}">
                      <a16:colId xmlns="" xmlns:a16="http://schemas.microsoft.com/office/drawing/2014/main" val="20002"/>
                    </a:ext>
                  </a:extLst>
                </a:gridCol>
              </a:tblGrid>
              <a:tr h="319197">
                <a:tc>
                  <a:txBody>
                    <a:bodyPr/>
                    <a:lstStyle/>
                    <a:p>
                      <a:pPr algn="ctr"/>
                      <a:r>
                        <a:rPr lang="es-ES_tradnl" sz="1800" dirty="0" smtClean="0">
                          <a:solidFill>
                            <a:schemeClr val="tx1"/>
                          </a:solidFill>
                          <a:latin typeface="Arial" pitchFamily="34" charset="0"/>
                          <a:cs typeface="Arial" pitchFamily="34" charset="0"/>
                        </a:rPr>
                        <a:t>Contable</a:t>
                      </a:r>
                      <a:endParaRPr lang="es-ES_tradnl" sz="1800"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u="none" dirty="0" smtClean="0">
                          <a:solidFill>
                            <a:schemeClr val="tx1"/>
                          </a:solidFill>
                          <a:latin typeface="Arial" pitchFamily="34" charset="0"/>
                          <a:cs typeface="Arial" pitchFamily="34" charset="0"/>
                        </a:rPr>
                        <a:t>FISCAL</a:t>
                      </a:r>
                      <a:endParaRPr lang="es-ES_tradnl" sz="1600" u="none" dirty="0" smtClean="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b="1" u="none" dirty="0" smtClean="0">
                          <a:solidFill>
                            <a:schemeClr val="tx1"/>
                          </a:solidFill>
                          <a:latin typeface="Arial" pitchFamily="34" charset="0"/>
                          <a:cs typeface="Arial" pitchFamily="34" charset="0"/>
                        </a:rPr>
                        <a:t>ajuste</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0"/>
                  </a:ext>
                </a:extLst>
              </a:tr>
              <a:tr h="319197">
                <a:tc>
                  <a:txBody>
                    <a:bodyPr/>
                    <a:lstStyle/>
                    <a:p>
                      <a:pPr marL="342900" indent="-342900">
                        <a:buFont typeface="Wingdings" pitchFamily="2" charset="2"/>
                        <a:buChar char="Ø"/>
                      </a:pPr>
                      <a:r>
                        <a:rPr lang="es-ES_tradnl" sz="1600" b="1" dirty="0" smtClean="0">
                          <a:solidFill>
                            <a:srgbClr val="FFFF00"/>
                          </a:solidFill>
                          <a:latin typeface="Arial" pitchFamily="34" charset="0"/>
                          <a:cs typeface="Arial" pitchFamily="34" charset="0"/>
                        </a:rPr>
                        <a:t>Gasto  (69)</a:t>
                      </a:r>
                      <a:endParaRPr lang="es-ES_tradnl" sz="1600" b="1" dirty="0">
                        <a:solidFill>
                          <a:srgbClr val="FFFF00"/>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a:buFont typeface="Wingdings" pitchFamily="2" charset="2"/>
                        <a:buChar char="v"/>
                      </a:pPr>
                      <a:r>
                        <a:rPr lang="es-ES_tradnl" sz="1600" b="1" u="sng" dirty="0" smtClean="0">
                          <a:solidFill>
                            <a:schemeClr val="tx1"/>
                          </a:solidFill>
                          <a:latin typeface="Arial" pitchFamily="34" charset="0"/>
                          <a:cs typeface="Arial" pitchFamily="34" charset="0"/>
                        </a:rPr>
                        <a:t> Sí</a:t>
                      </a:r>
                      <a:r>
                        <a:rPr lang="es-ES_tradnl" sz="1600" b="1" dirty="0" smtClean="0">
                          <a:solidFill>
                            <a:schemeClr val="tx1"/>
                          </a:solidFill>
                          <a:latin typeface="Arial" pitchFamily="34" charset="0"/>
                          <a:cs typeface="Arial" pitchFamily="34" charset="0"/>
                        </a:rPr>
                        <a:t> deducible, sí cumple </a:t>
                      </a:r>
                      <a:r>
                        <a:rPr lang="es-ES_tradnl" sz="1600" b="1" u="sng" dirty="0" smtClean="0">
                          <a:solidFill>
                            <a:schemeClr val="tx1"/>
                          </a:solidFill>
                          <a:latin typeface="Arial" pitchFamily="34" charset="0"/>
                          <a:cs typeface="Arial" pitchFamily="34" charset="0"/>
                        </a:rPr>
                        <a:t>requisitos</a:t>
                      </a:r>
                      <a:r>
                        <a:rPr lang="es-ES_tradnl" sz="1600" b="1" dirty="0" smtClean="0">
                          <a:solidFill>
                            <a:schemeClr val="tx1"/>
                          </a:solidFill>
                          <a:latin typeface="Arial" pitchFamily="34" charset="0"/>
                          <a:cs typeface="Arial" pitchFamily="34" charset="0"/>
                        </a:rPr>
                        <a:t> del </a:t>
                      </a:r>
                      <a:r>
                        <a:rPr lang="es-ES_tradnl" sz="1600" b="1" baseline="0" dirty="0" smtClean="0">
                          <a:solidFill>
                            <a:schemeClr val="tx1"/>
                          </a:solidFill>
                          <a:latin typeface="Arial" pitchFamily="34" charset="0"/>
                          <a:cs typeface="Arial" pitchFamily="34" charset="0"/>
                        </a:rPr>
                        <a:t>art. 13.1 LIS </a:t>
                      </a:r>
                      <a:endParaRPr lang="es-ES_tradnl" sz="1600" b="1"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buFont typeface="Wingdings" pitchFamily="2" charset="2"/>
                        <a:buNone/>
                      </a:pPr>
                      <a:r>
                        <a:rPr lang="es-ES_tradnl" sz="1600" b="1" dirty="0" smtClean="0">
                          <a:solidFill>
                            <a:schemeClr val="tx1"/>
                          </a:solidFill>
                          <a:latin typeface="Arial" pitchFamily="34" charset="0"/>
                          <a:cs typeface="Arial" pitchFamily="34" charset="0"/>
                        </a:rPr>
                        <a:t>Ø</a:t>
                      </a:r>
                      <a:endParaRPr lang="es-ES_tradnl" sz="1600" b="1"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01"/>
                  </a:ext>
                </a:extLst>
              </a:tr>
              <a:tr h="379080">
                <a:tc>
                  <a:txBody>
                    <a:bodyPr/>
                    <a:lstStyle/>
                    <a:p>
                      <a:pPr algn="l">
                        <a:buClr>
                          <a:srgbClr val="FFFF00"/>
                        </a:buClr>
                        <a:buFont typeface="Wingdings" pitchFamily="2" charset="2"/>
                        <a:buChar char="Ø"/>
                      </a:pPr>
                      <a:r>
                        <a:rPr lang="es-ES_tradnl" sz="1600" b="1" dirty="0" smtClean="0">
                          <a:solidFill>
                            <a:srgbClr val="FFFF00"/>
                          </a:solidFill>
                          <a:latin typeface="Arial" pitchFamily="34" charset="0"/>
                          <a:cs typeface="Arial" pitchFamily="34" charset="0"/>
                        </a:rPr>
                        <a:t> Ingreso (79)</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66"/>
                    </a:solidFill>
                  </a:tcPr>
                </a:tc>
                <a:tc>
                  <a:txBody>
                    <a:bodyPr/>
                    <a:lstStyle/>
                    <a:p>
                      <a:pPr algn="l">
                        <a:buClr>
                          <a:schemeClr val="tx1"/>
                        </a:buClr>
                        <a:buFont typeface="Wingdings" pitchFamily="2" charset="2"/>
                        <a:buChar char="v"/>
                      </a:pPr>
                      <a:r>
                        <a:rPr lang="es-ES_tradnl" sz="1600" b="1" u="none" dirty="0" smtClean="0">
                          <a:solidFill>
                            <a:schemeClr val="tx1"/>
                          </a:solidFill>
                          <a:latin typeface="Arial" pitchFamily="34" charset="0"/>
                          <a:cs typeface="Arial" pitchFamily="34" charset="0"/>
                        </a:rPr>
                        <a:t> </a:t>
                      </a:r>
                      <a:r>
                        <a:rPr lang="es-ES_tradnl" sz="1600" b="1" u="sng" dirty="0" smtClean="0">
                          <a:solidFill>
                            <a:schemeClr val="tx1"/>
                          </a:solidFill>
                          <a:latin typeface="Arial" pitchFamily="34" charset="0"/>
                          <a:cs typeface="Arial" pitchFamily="34" charset="0"/>
                        </a:rPr>
                        <a:t>Sí</a:t>
                      </a:r>
                      <a:r>
                        <a:rPr lang="es-ES_tradnl" sz="1600" b="1" u="none" dirty="0" smtClean="0">
                          <a:solidFill>
                            <a:schemeClr val="tx1"/>
                          </a:solidFill>
                          <a:latin typeface="Arial" pitchFamily="34" charset="0"/>
                          <a:cs typeface="Arial" pitchFamily="34" charset="0"/>
                        </a:rPr>
                        <a:t> </a:t>
                      </a:r>
                      <a:r>
                        <a:rPr lang="es-ES_tradnl" sz="1600" b="1" dirty="0" smtClean="0">
                          <a:solidFill>
                            <a:schemeClr val="tx1"/>
                          </a:solidFill>
                          <a:latin typeface="Arial" pitchFamily="34" charset="0"/>
                          <a:cs typeface="Arial" pitchFamily="34" charset="0"/>
                        </a:rPr>
                        <a:t>es [reversión de gastos sí deducibles] (art. 11.5 LIS)</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buClr>
                          <a:srgbClr val="FF0000"/>
                        </a:buClr>
                        <a:buFont typeface="Wingdings" pitchFamily="2" charset="2"/>
                        <a:buNone/>
                      </a:pPr>
                      <a:r>
                        <a:rPr lang="es-ES_tradnl" sz="1600" b="1" dirty="0" smtClean="0">
                          <a:solidFill>
                            <a:schemeClr val="tx1"/>
                          </a:solidFill>
                          <a:latin typeface="Arial" pitchFamily="34" charset="0"/>
                          <a:cs typeface="Arial" pitchFamily="34" charset="0"/>
                        </a:rPr>
                        <a:t>Ø</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2"/>
                  </a:ext>
                </a:extLst>
              </a:tr>
            </a:tbl>
          </a:graphicData>
        </a:graphic>
      </p:graphicFrame>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174</a:t>
            </a:fld>
            <a:endParaRPr lang="es-ES"/>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latin typeface="+mn-lt"/>
              </a:rPr>
              <a:t>EJEMPLO- </a:t>
            </a:r>
            <a:r>
              <a:rPr lang="es-ES" u="sng" dirty="0" smtClean="0">
                <a:solidFill>
                  <a:srgbClr val="FF0000"/>
                </a:solidFill>
                <a:latin typeface="+mn-lt"/>
              </a:rPr>
              <a:t>Enunciado</a:t>
            </a:r>
            <a:r>
              <a:rPr lang="es-ES" dirty="0" smtClean="0">
                <a:solidFill>
                  <a:srgbClr val="000066"/>
                </a:solidFill>
                <a:latin typeface="+mn-lt"/>
              </a:rPr>
              <a:t> </a:t>
            </a:r>
            <a:r>
              <a:rPr lang="es-ES" dirty="0" smtClean="0">
                <a:solidFill>
                  <a:srgbClr val="0000FF"/>
                </a:solidFill>
                <a:latin typeface="+mn-lt"/>
              </a:rPr>
              <a:t>Deterioro de Valor de Créditos</a:t>
            </a:r>
            <a:r>
              <a:rPr lang="es-ES_tradnl" i="1" dirty="0" smtClean="0">
                <a:solidFill>
                  <a:srgbClr val="0000FF"/>
                </a:solidFill>
                <a:latin typeface="+mn-lt"/>
              </a:rPr>
              <a:t>  </a:t>
            </a:r>
            <a:r>
              <a:rPr lang="es-ES" dirty="0" smtClean="0">
                <a:solidFill>
                  <a:srgbClr val="FF0000"/>
                </a:solidFill>
                <a:latin typeface="+mn-lt"/>
              </a:rPr>
              <a:t>Art. 13.1 LIS</a:t>
            </a:r>
            <a:endParaRPr lang="es-ES" u="sng" dirty="0">
              <a:solidFill>
                <a:srgbClr val="FF0000"/>
              </a:solidFill>
              <a:latin typeface="+mn-lt"/>
            </a:endParaRPr>
          </a:p>
        </p:txBody>
      </p:sp>
      <p:sp>
        <p:nvSpPr>
          <p:cNvPr id="12" name="11 CuadroTexto"/>
          <p:cNvSpPr txBox="1"/>
          <p:nvPr/>
        </p:nvSpPr>
        <p:spPr>
          <a:xfrm>
            <a:off x="76200" y="685800"/>
            <a:ext cx="9753600" cy="6463308"/>
          </a:xfrm>
          <a:prstGeom prst="rect">
            <a:avLst/>
          </a:prstGeom>
          <a:noFill/>
        </p:spPr>
        <p:txBody>
          <a:bodyPr wrap="square" rtlCol="0">
            <a:spAutoFit/>
          </a:bodyPr>
          <a:lstStyle/>
          <a:p>
            <a:r>
              <a:rPr lang="es-ES_tradnl" sz="1800" b="0" dirty="0">
                <a:latin typeface="+mn-lt"/>
              </a:rPr>
              <a:t>La empresa PRECAVIDA, S.A., se encuentra al cierre del ejercicio el </a:t>
            </a:r>
            <a:r>
              <a:rPr lang="es-ES_tradnl" sz="1800" b="0" u="sng" dirty="0">
                <a:latin typeface="+mn-lt"/>
              </a:rPr>
              <a:t>31 de diciembre del año </a:t>
            </a:r>
            <a:r>
              <a:rPr lang="es-ES_tradnl" sz="1800" b="0" u="sng" dirty="0" smtClean="0">
                <a:latin typeface="+mn-lt"/>
              </a:rPr>
              <a:t>N</a:t>
            </a:r>
            <a:r>
              <a:rPr lang="es-ES_tradnl" sz="1800" b="0" dirty="0" smtClean="0">
                <a:latin typeface="+mn-lt"/>
              </a:rPr>
              <a:t> </a:t>
            </a:r>
            <a:r>
              <a:rPr lang="es-ES_tradnl" sz="1800" b="0" dirty="0">
                <a:latin typeface="+mn-lt"/>
              </a:rPr>
              <a:t>con una situación del siguiente tenor,  respecto a los saldos acumulados frente a terceros.  En todos los casos la empresa ha dotado </a:t>
            </a:r>
            <a:r>
              <a:rPr lang="es-ES_tradnl" sz="1800" u="sng" dirty="0" smtClean="0">
                <a:solidFill>
                  <a:srgbClr val="FFFF00"/>
                </a:solidFill>
                <a:latin typeface="+mn-lt"/>
              </a:rPr>
              <a:t>contablemente</a:t>
            </a:r>
            <a:r>
              <a:rPr lang="es-ES_tradnl" sz="1800" dirty="0" smtClean="0">
                <a:solidFill>
                  <a:srgbClr val="FFFF00"/>
                </a:solidFill>
                <a:latin typeface="+mn-lt"/>
              </a:rPr>
              <a:t> </a:t>
            </a:r>
            <a:r>
              <a:rPr lang="es-ES_tradnl" sz="1800" u="sng" dirty="0" smtClean="0">
                <a:latin typeface="+mn-lt"/>
              </a:rPr>
              <a:t>pérdidas por deterioro de </a:t>
            </a:r>
            <a:r>
              <a:rPr lang="es-ES_tradnl" sz="1800" u="sng" dirty="0">
                <a:latin typeface="+mn-lt"/>
              </a:rPr>
              <a:t>valor </a:t>
            </a:r>
            <a:r>
              <a:rPr lang="es-ES_tradnl" sz="1800" b="0" u="sng" dirty="0">
                <a:latin typeface="+mn-lt"/>
              </a:rPr>
              <a:t>de los siguientes </a:t>
            </a:r>
            <a:r>
              <a:rPr lang="es-ES_tradnl" sz="1800" u="sng" dirty="0" smtClean="0">
                <a:solidFill>
                  <a:srgbClr val="FFFF00"/>
                </a:solidFill>
                <a:latin typeface="+mn-lt"/>
              </a:rPr>
              <a:t>créditos</a:t>
            </a:r>
            <a:r>
              <a:rPr lang="es-ES_tradnl" sz="1800" b="0" dirty="0" smtClean="0">
                <a:latin typeface="+mn-lt"/>
              </a:rPr>
              <a:t>:</a:t>
            </a:r>
            <a:endParaRPr lang="es-ES" sz="1800" b="0" dirty="0">
              <a:latin typeface="+mn-lt"/>
            </a:endParaRPr>
          </a:p>
          <a:p>
            <a:r>
              <a:rPr lang="es-ES_tradnl" sz="1800" b="0" dirty="0">
                <a:latin typeface="+mn-lt"/>
              </a:rPr>
              <a:t> </a:t>
            </a:r>
            <a:endParaRPr lang="es-ES" sz="1800" b="0" dirty="0">
              <a:latin typeface="+mn-lt"/>
            </a:endParaRPr>
          </a:p>
          <a:p>
            <a:pPr marL="342900" lvl="0" indent="-342900">
              <a:buFont typeface="+mj-lt"/>
              <a:buAutoNum type="alphaLcParenR"/>
            </a:pPr>
            <a:r>
              <a:rPr lang="es-ES_tradnl" sz="1800" b="0" u="sng" dirty="0" smtClean="0">
                <a:latin typeface="+mn-lt"/>
              </a:rPr>
              <a:t>Un </a:t>
            </a:r>
            <a:r>
              <a:rPr lang="es-ES_tradnl" sz="1800" u="sng" dirty="0" smtClean="0">
                <a:solidFill>
                  <a:srgbClr val="FFFF00"/>
                </a:solidFill>
                <a:latin typeface="+mn-lt"/>
              </a:rPr>
              <a:t>Ayuntamiento</a:t>
            </a:r>
            <a:r>
              <a:rPr lang="es-ES_tradnl" sz="1800" b="0" dirty="0" smtClean="0">
                <a:latin typeface="+mn-lt"/>
              </a:rPr>
              <a:t> </a:t>
            </a:r>
            <a:r>
              <a:rPr lang="es-ES_tradnl" sz="1800" b="0" dirty="0">
                <a:latin typeface="+mn-lt"/>
              </a:rPr>
              <a:t>le debe 20.000 euros vencidas </a:t>
            </a:r>
            <a:r>
              <a:rPr lang="es-ES_tradnl" sz="1800" b="0" u="sng" dirty="0">
                <a:latin typeface="+mn-lt"/>
              </a:rPr>
              <a:t>ocho meses</a:t>
            </a:r>
            <a:r>
              <a:rPr lang="es-ES_tradnl" sz="1800" b="0" dirty="0">
                <a:latin typeface="+mn-lt"/>
              </a:rPr>
              <a:t> antes del cierre del ejercicio. No hay entablado procedimiento judicial alguno.</a:t>
            </a:r>
            <a:endParaRPr lang="es-ES" sz="1800" b="0" dirty="0">
              <a:latin typeface="+mn-lt"/>
            </a:endParaRPr>
          </a:p>
          <a:p>
            <a:pPr marL="342900" lvl="0" indent="-342900">
              <a:buFont typeface="+mj-lt"/>
              <a:buAutoNum type="alphaLcParenR"/>
            </a:pPr>
            <a:r>
              <a:rPr lang="es-ES_tradnl" sz="1800" b="0" dirty="0">
                <a:latin typeface="+mn-lt"/>
              </a:rPr>
              <a:t>Un </a:t>
            </a:r>
            <a:r>
              <a:rPr lang="es-ES_tradnl" sz="1800" dirty="0">
                <a:solidFill>
                  <a:srgbClr val="FFFF00"/>
                </a:solidFill>
                <a:latin typeface="+mn-lt"/>
              </a:rPr>
              <a:t>cliente B</a:t>
            </a:r>
            <a:r>
              <a:rPr lang="es-ES_tradnl" sz="1800" b="0" dirty="0" smtClean="0">
                <a:latin typeface="+mn-lt"/>
              </a:rPr>
              <a:t> </a:t>
            </a:r>
            <a:r>
              <a:rPr lang="es-ES_tradnl" sz="1800" b="0" dirty="0">
                <a:latin typeface="+mn-lt"/>
              </a:rPr>
              <a:t>le adeuda 2.000 euros,  le ha </a:t>
            </a:r>
            <a:r>
              <a:rPr lang="es-ES_tradnl" sz="1800" b="0" u="sng" dirty="0">
                <a:latin typeface="+mn-lt"/>
              </a:rPr>
              <a:t>aceptado una letra</a:t>
            </a:r>
            <a:r>
              <a:rPr lang="es-ES_tradnl" sz="1800" b="0" dirty="0">
                <a:latin typeface="+mn-lt"/>
              </a:rPr>
              <a:t>,  </a:t>
            </a:r>
            <a:r>
              <a:rPr lang="es-ES_tradnl" sz="1800" b="0" u="sng" dirty="0">
                <a:latin typeface="+mn-lt"/>
              </a:rPr>
              <a:t>el 25 de octubre último</a:t>
            </a:r>
            <a:r>
              <a:rPr lang="es-ES_tradnl" sz="1800" b="0" dirty="0">
                <a:latin typeface="+mn-lt"/>
              </a:rPr>
              <a:t>,  por dicho importe.</a:t>
            </a:r>
            <a:endParaRPr lang="es-ES" sz="1800" b="0" dirty="0">
              <a:latin typeface="+mn-lt"/>
            </a:endParaRPr>
          </a:p>
          <a:p>
            <a:pPr marL="342900" lvl="0" indent="-342900">
              <a:buFont typeface="+mj-lt"/>
              <a:buAutoNum type="alphaLcParenR"/>
            </a:pPr>
            <a:r>
              <a:rPr lang="es-ES_tradnl" sz="1800" b="0" dirty="0" smtClean="0">
                <a:latin typeface="+mn-lt"/>
              </a:rPr>
              <a:t>Una </a:t>
            </a:r>
            <a:r>
              <a:rPr lang="es-ES_tradnl" sz="1800" dirty="0" smtClean="0">
                <a:solidFill>
                  <a:srgbClr val="FFFF00"/>
                </a:solidFill>
                <a:latin typeface="+mn-lt"/>
              </a:rPr>
              <a:t>Sociedad C</a:t>
            </a:r>
            <a:r>
              <a:rPr lang="es-ES_tradnl" sz="1800" b="0" dirty="0" smtClean="0">
                <a:latin typeface="+mn-lt"/>
              </a:rPr>
              <a:t> es deudora desde hace </a:t>
            </a:r>
            <a:r>
              <a:rPr lang="es-ES_tradnl" sz="1800" b="0" u="sng" dirty="0" smtClean="0">
                <a:latin typeface="+mn-lt"/>
              </a:rPr>
              <a:t>11 meses</a:t>
            </a:r>
            <a:r>
              <a:rPr lang="es-ES_tradnl" sz="1800" b="0" dirty="0" smtClean="0">
                <a:latin typeface="+mn-lt"/>
              </a:rPr>
              <a:t> de 4.000 euros que no paga, pese a sus promesas.</a:t>
            </a:r>
            <a:endParaRPr lang="es-ES" sz="1800" b="0" dirty="0" smtClean="0">
              <a:latin typeface="+mn-lt"/>
            </a:endParaRPr>
          </a:p>
          <a:p>
            <a:pPr marL="342900" lvl="0" indent="-342900">
              <a:buFont typeface="+mj-lt"/>
              <a:buAutoNum type="alphaLcParenR"/>
            </a:pPr>
            <a:r>
              <a:rPr lang="es-ES_tradnl" sz="1800" b="0" dirty="0" smtClean="0">
                <a:latin typeface="+mn-lt"/>
              </a:rPr>
              <a:t>Una </a:t>
            </a:r>
            <a:r>
              <a:rPr lang="es-ES_tradnl" sz="1800" dirty="0">
                <a:solidFill>
                  <a:srgbClr val="FFFF00"/>
                </a:solidFill>
                <a:latin typeface="+mn-lt"/>
              </a:rPr>
              <a:t>sociedad </a:t>
            </a:r>
            <a:r>
              <a:rPr lang="es-ES_tradnl" sz="1800" dirty="0" smtClean="0">
                <a:solidFill>
                  <a:srgbClr val="FFFF00"/>
                </a:solidFill>
                <a:latin typeface="+mn-lt"/>
              </a:rPr>
              <a:t>D</a:t>
            </a:r>
            <a:r>
              <a:rPr lang="es-ES_tradnl" sz="1800" b="0" dirty="0" smtClean="0">
                <a:latin typeface="+mn-lt"/>
              </a:rPr>
              <a:t> </a:t>
            </a:r>
            <a:r>
              <a:rPr lang="es-ES_tradnl" sz="1800" b="0" u="sng" dirty="0">
                <a:latin typeface="+mn-lt"/>
              </a:rPr>
              <a:t>de la que posee el 40</a:t>
            </a:r>
            <a:r>
              <a:rPr lang="es-ES_tradnl" sz="1800" b="0" u="sng" dirty="0" smtClean="0">
                <a:latin typeface="+mn-lt"/>
              </a:rPr>
              <a:t>% de las acciones</a:t>
            </a:r>
            <a:r>
              <a:rPr lang="es-ES_tradnl" sz="1800" b="0" dirty="0" smtClean="0">
                <a:latin typeface="+mn-lt"/>
              </a:rPr>
              <a:t> </a:t>
            </a:r>
            <a:r>
              <a:rPr lang="es-ES_tradnl" sz="1800" b="0" dirty="0">
                <a:latin typeface="+mn-lt"/>
              </a:rPr>
              <a:t>y que está </a:t>
            </a:r>
            <a:r>
              <a:rPr lang="es-ES_tradnl" sz="1800" b="0" u="sng" dirty="0">
                <a:latin typeface="+mn-lt"/>
              </a:rPr>
              <a:t>en concurso</a:t>
            </a:r>
            <a:r>
              <a:rPr lang="es-ES_tradnl" sz="1800" b="0" dirty="0">
                <a:latin typeface="+mn-lt"/>
              </a:rPr>
              <a:t>, </a:t>
            </a:r>
            <a:r>
              <a:rPr lang="es-ES_tradnl" sz="1800" b="0" u="sng" dirty="0">
                <a:latin typeface="+mn-lt"/>
              </a:rPr>
              <a:t>apertura de fase de liquidación</a:t>
            </a:r>
            <a:r>
              <a:rPr lang="es-ES_tradnl" sz="1800" b="0" dirty="0">
                <a:latin typeface="+mn-lt"/>
              </a:rPr>
              <a:t> por el juez, le debe 5.000 euros sin que pueda esperarse el cobro.  </a:t>
            </a:r>
            <a:endParaRPr lang="es-ES" sz="1800" b="0" dirty="0">
              <a:latin typeface="+mn-lt"/>
            </a:endParaRPr>
          </a:p>
          <a:p>
            <a:pPr marL="342900" lvl="0" indent="-342900">
              <a:buFont typeface="+mj-lt"/>
              <a:buAutoNum type="alphaLcParenR"/>
            </a:pPr>
            <a:r>
              <a:rPr lang="es-ES_tradnl" sz="1800" b="0" dirty="0">
                <a:latin typeface="+mn-lt"/>
              </a:rPr>
              <a:t>Una </a:t>
            </a:r>
            <a:r>
              <a:rPr lang="es-ES_tradnl" sz="1800" dirty="0">
                <a:solidFill>
                  <a:srgbClr val="FFFF00"/>
                </a:solidFill>
                <a:latin typeface="+mn-lt"/>
              </a:rPr>
              <a:t>sociedad </a:t>
            </a:r>
            <a:r>
              <a:rPr lang="es-ES_tradnl" sz="1800" dirty="0" smtClean="0">
                <a:solidFill>
                  <a:srgbClr val="FFFF00"/>
                </a:solidFill>
                <a:latin typeface="+mn-lt"/>
              </a:rPr>
              <a:t>E</a:t>
            </a:r>
            <a:r>
              <a:rPr lang="es-ES_tradnl" sz="1800" b="0" dirty="0" smtClean="0">
                <a:latin typeface="+mn-lt"/>
              </a:rPr>
              <a:t>, </a:t>
            </a:r>
            <a:r>
              <a:rPr lang="es-ES_tradnl" sz="1800" b="0" u="sng" dirty="0">
                <a:latin typeface="+mn-lt"/>
              </a:rPr>
              <a:t>declarada</a:t>
            </a:r>
            <a:r>
              <a:rPr lang="es-ES_tradnl" sz="1800" b="0" dirty="0">
                <a:latin typeface="+mn-lt"/>
              </a:rPr>
              <a:t> en </a:t>
            </a:r>
            <a:r>
              <a:rPr lang="es-ES_tradnl" sz="1800" b="0" u="sng" dirty="0">
                <a:latin typeface="+mn-lt"/>
              </a:rPr>
              <a:t>concurso de acreedores</a:t>
            </a:r>
            <a:r>
              <a:rPr lang="es-ES_tradnl" sz="1800" b="0" dirty="0">
                <a:latin typeface="+mn-lt"/>
              </a:rPr>
              <a:t> el 4 de octubre último, le adeuda 7.500,00 euros.</a:t>
            </a:r>
            <a:endParaRPr lang="es-ES" sz="1800" b="0" dirty="0">
              <a:latin typeface="+mn-lt"/>
            </a:endParaRPr>
          </a:p>
          <a:p>
            <a:pPr marL="342900" lvl="0" indent="-342900">
              <a:buFont typeface="+mj-lt"/>
              <a:buAutoNum type="alphaLcParenR"/>
            </a:pPr>
            <a:r>
              <a:rPr lang="es-ES_tradnl" sz="1800" b="0" dirty="0">
                <a:latin typeface="+mn-lt"/>
              </a:rPr>
              <a:t>Un </a:t>
            </a:r>
            <a:r>
              <a:rPr lang="es-ES_tradnl" sz="1800" dirty="0">
                <a:solidFill>
                  <a:srgbClr val="FFFF00"/>
                </a:solidFill>
                <a:latin typeface="+mn-lt"/>
              </a:rPr>
              <a:t>cliente </a:t>
            </a:r>
            <a:r>
              <a:rPr lang="es-ES_tradnl" sz="1800" dirty="0" smtClean="0">
                <a:solidFill>
                  <a:srgbClr val="FFFF00"/>
                </a:solidFill>
                <a:latin typeface="+mn-lt"/>
              </a:rPr>
              <a:t>F</a:t>
            </a:r>
            <a:r>
              <a:rPr lang="es-ES_tradnl" sz="1800" b="0" dirty="0" smtClean="0">
                <a:latin typeface="+mn-lt"/>
              </a:rPr>
              <a:t> </a:t>
            </a:r>
            <a:r>
              <a:rPr lang="es-ES_tradnl" sz="1800" b="0" dirty="0">
                <a:latin typeface="+mn-lt"/>
              </a:rPr>
              <a:t>debe a la empresa 8.000 euros de una </a:t>
            </a:r>
            <a:r>
              <a:rPr lang="es-ES_tradnl" sz="1800" b="0" dirty="0" smtClean="0">
                <a:latin typeface="+mn-lt"/>
              </a:rPr>
              <a:t>compra, </a:t>
            </a:r>
            <a:r>
              <a:rPr lang="es-ES_tradnl" sz="1800" b="0" u="sng" dirty="0">
                <a:latin typeface="+mn-lt"/>
              </a:rPr>
              <a:t>garantizada al 100% por Crédito y Caución</a:t>
            </a:r>
            <a:r>
              <a:rPr lang="es-ES_tradnl" sz="1800" b="0" dirty="0">
                <a:latin typeface="+mn-lt"/>
              </a:rPr>
              <a:t>.</a:t>
            </a:r>
            <a:endParaRPr lang="es-ES" sz="1800" b="0" dirty="0">
              <a:latin typeface="+mn-lt"/>
            </a:endParaRPr>
          </a:p>
          <a:p>
            <a:r>
              <a:rPr lang="es-ES_tradnl" sz="1800" b="0" dirty="0">
                <a:latin typeface="+mn-lt"/>
              </a:rPr>
              <a:t> </a:t>
            </a:r>
            <a:endParaRPr lang="es-ES" sz="1800" b="0" dirty="0">
              <a:latin typeface="+mn-lt"/>
            </a:endParaRPr>
          </a:p>
          <a:p>
            <a:r>
              <a:rPr lang="es-ES_tradnl" sz="1800" b="0" dirty="0">
                <a:latin typeface="+mn-lt"/>
              </a:rPr>
              <a:t> </a:t>
            </a:r>
            <a:endParaRPr lang="es-ES" sz="1800" b="0" dirty="0">
              <a:latin typeface="+mn-lt"/>
            </a:endParaRPr>
          </a:p>
          <a:p>
            <a:pPr marL="342900" indent="-342900">
              <a:buFont typeface="Wingdings" panose="05000000000000000000" pitchFamily="2" charset="2"/>
              <a:buChar char="Ø"/>
            </a:pPr>
            <a:r>
              <a:rPr lang="es-ES_tradnl" sz="1800" b="0" dirty="0" smtClean="0">
                <a:solidFill>
                  <a:srgbClr val="FFFF00"/>
                </a:solidFill>
                <a:latin typeface="+mn-lt"/>
              </a:rPr>
              <a:t>Determinar las </a:t>
            </a:r>
            <a:r>
              <a:rPr lang="es-ES_tradnl" sz="1800" b="0" u="sng" dirty="0" smtClean="0">
                <a:solidFill>
                  <a:srgbClr val="FFFF00"/>
                </a:solidFill>
                <a:latin typeface="+mn-lt"/>
              </a:rPr>
              <a:t>pérdidas </a:t>
            </a:r>
            <a:r>
              <a:rPr lang="es-ES_tradnl" sz="1800" b="0" u="sng" dirty="0">
                <a:solidFill>
                  <a:srgbClr val="FFFF00"/>
                </a:solidFill>
                <a:latin typeface="+mn-lt"/>
              </a:rPr>
              <a:t>por deterioro de valor de los </a:t>
            </a:r>
            <a:r>
              <a:rPr lang="es-ES_tradnl" sz="1800" b="0" u="sng" dirty="0" smtClean="0">
                <a:solidFill>
                  <a:srgbClr val="FFFF00"/>
                </a:solidFill>
                <a:latin typeface="+mn-lt"/>
              </a:rPr>
              <a:t>créditos</a:t>
            </a:r>
            <a:r>
              <a:rPr lang="es-ES_tradnl" sz="1800" b="0" dirty="0" smtClean="0">
                <a:solidFill>
                  <a:srgbClr val="FFFF00"/>
                </a:solidFill>
                <a:latin typeface="+mn-lt"/>
              </a:rPr>
              <a:t> que son </a:t>
            </a:r>
            <a:r>
              <a:rPr lang="es-ES_tradnl" sz="1800" u="sng" dirty="0" smtClean="0">
                <a:solidFill>
                  <a:srgbClr val="FFFF00"/>
                </a:solidFill>
                <a:latin typeface="+mn-lt"/>
              </a:rPr>
              <a:t>fiscalmente </a:t>
            </a:r>
            <a:r>
              <a:rPr lang="es-ES_tradnl" sz="1800" u="sng" dirty="0">
                <a:solidFill>
                  <a:srgbClr val="FFFF00"/>
                </a:solidFill>
                <a:latin typeface="+mn-lt"/>
              </a:rPr>
              <a:t>deducibles</a:t>
            </a:r>
            <a:r>
              <a:rPr lang="es-ES_tradnl" sz="1800" b="0" dirty="0">
                <a:solidFill>
                  <a:srgbClr val="FFFF00"/>
                </a:solidFill>
                <a:latin typeface="+mn-lt"/>
              </a:rPr>
              <a:t>.</a:t>
            </a:r>
            <a:endParaRPr lang="es-ES" sz="1800" b="0" dirty="0">
              <a:solidFill>
                <a:srgbClr val="FFFF00"/>
              </a:solidFill>
              <a:latin typeface="+mn-lt"/>
            </a:endParaRPr>
          </a:p>
          <a:p>
            <a:r>
              <a:rPr lang="es-ES_tradnl" sz="1800" b="0" dirty="0">
                <a:latin typeface="+mn-lt"/>
              </a:rPr>
              <a:t> </a:t>
            </a:r>
            <a:endParaRPr lang="es-ES" sz="1800" b="0" dirty="0">
              <a:latin typeface="+mn-lt"/>
            </a:endParaRPr>
          </a:p>
          <a:p>
            <a:endParaRPr lang="es-ES_tradnl" sz="1800" b="0" u="sng" dirty="0" smtClean="0">
              <a:latin typeface="+mn-lt"/>
            </a:endParaRPr>
          </a:p>
        </p:txBody>
      </p:sp>
    </p:spTree>
    <p:extLst>
      <p:ext uri="{BB962C8B-B14F-4D97-AF65-F5344CB8AC3E}">
        <p14:creationId xmlns="" xmlns:p14="http://schemas.microsoft.com/office/powerpoint/2010/main" val="2685435738"/>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175</a:t>
            </a:fld>
            <a:endParaRPr lang="es-ES"/>
          </a:p>
        </p:txBody>
      </p:sp>
      <p:graphicFrame>
        <p:nvGraphicFramePr>
          <p:cNvPr id="2" name="Tabla 1"/>
          <p:cNvGraphicFramePr>
            <a:graphicFrameLocks noGrp="1"/>
          </p:cNvGraphicFramePr>
          <p:nvPr>
            <p:extLst>
              <p:ext uri="{D42A27DB-BD31-4B8C-83A1-F6EECF244321}">
                <p14:modId xmlns="" xmlns:p14="http://schemas.microsoft.com/office/powerpoint/2010/main" val="418927207"/>
              </p:ext>
            </p:extLst>
          </p:nvPr>
        </p:nvGraphicFramePr>
        <p:xfrm>
          <a:off x="152400" y="685800"/>
          <a:ext cx="9601200" cy="4301426"/>
        </p:xfrm>
        <a:graphic>
          <a:graphicData uri="http://schemas.openxmlformats.org/drawingml/2006/table">
            <a:tbl>
              <a:tblPr>
                <a:tableStyleId>{5C22544A-7EE6-4342-B048-85BDC9FD1C3A}</a:tableStyleId>
              </a:tblPr>
              <a:tblGrid>
                <a:gridCol w="533400">
                  <a:extLst>
                    <a:ext uri="{9D8B030D-6E8A-4147-A177-3AD203B41FA5}">
                      <a16:colId xmlns="" xmlns:a16="http://schemas.microsoft.com/office/drawing/2014/main" val="2968323195"/>
                    </a:ext>
                  </a:extLst>
                </a:gridCol>
                <a:gridCol w="3962400">
                  <a:extLst>
                    <a:ext uri="{9D8B030D-6E8A-4147-A177-3AD203B41FA5}">
                      <a16:colId xmlns="" xmlns:a16="http://schemas.microsoft.com/office/drawing/2014/main" val="260046399"/>
                    </a:ext>
                  </a:extLst>
                </a:gridCol>
                <a:gridCol w="1371600">
                  <a:extLst>
                    <a:ext uri="{9D8B030D-6E8A-4147-A177-3AD203B41FA5}">
                      <a16:colId xmlns="" xmlns:a16="http://schemas.microsoft.com/office/drawing/2014/main" val="3051792122"/>
                    </a:ext>
                  </a:extLst>
                </a:gridCol>
                <a:gridCol w="1143000">
                  <a:extLst>
                    <a:ext uri="{9D8B030D-6E8A-4147-A177-3AD203B41FA5}">
                      <a16:colId xmlns="" xmlns:a16="http://schemas.microsoft.com/office/drawing/2014/main" val="278407518"/>
                    </a:ext>
                  </a:extLst>
                </a:gridCol>
                <a:gridCol w="1219200">
                  <a:extLst>
                    <a:ext uri="{9D8B030D-6E8A-4147-A177-3AD203B41FA5}">
                      <a16:colId xmlns="" xmlns:a16="http://schemas.microsoft.com/office/drawing/2014/main" val="1104030714"/>
                    </a:ext>
                  </a:extLst>
                </a:gridCol>
                <a:gridCol w="1371600">
                  <a:extLst>
                    <a:ext uri="{9D8B030D-6E8A-4147-A177-3AD203B41FA5}">
                      <a16:colId xmlns="" xmlns:a16="http://schemas.microsoft.com/office/drawing/2014/main" val="2180716500"/>
                    </a:ext>
                  </a:extLst>
                </a:gridCol>
              </a:tblGrid>
              <a:tr h="213425">
                <a:tc>
                  <a:txBody>
                    <a:bodyPr/>
                    <a:lstStyle/>
                    <a:p>
                      <a:pPr algn="ctr">
                        <a:spcAft>
                          <a:spcPts val="0"/>
                        </a:spcAft>
                      </a:pPr>
                      <a:r>
                        <a:rPr lang="es-ES_tradnl" sz="1600" b="1" dirty="0">
                          <a:solidFill>
                            <a:schemeClr val="tx1"/>
                          </a:solidFill>
                          <a:effectLst/>
                        </a:rPr>
                        <a:t>Nº</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solidFill>
                            <a:schemeClr val="tx1"/>
                          </a:solidFill>
                          <a:effectLst/>
                        </a:rPr>
                        <a:t>Conceptos</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_tradnl" sz="1600" b="1" dirty="0">
                          <a:solidFill>
                            <a:schemeClr val="tx1"/>
                          </a:solidFill>
                          <a:effectLst/>
                        </a:rPr>
                        <a:t>CONTABLE</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solidFill>
                            <a:schemeClr val="tx1"/>
                          </a:solidFill>
                          <a:effectLst/>
                        </a:rPr>
                        <a:t>FISCAL</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_tradnl" sz="1600" b="1" dirty="0">
                          <a:solidFill>
                            <a:schemeClr val="tx1"/>
                          </a:solidFill>
                          <a:effectLst/>
                        </a:rPr>
                        <a:t>AJUSTE</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solidFill>
                            <a:schemeClr val="tx1"/>
                          </a:solidFill>
                          <a:effectLst/>
                        </a:rPr>
                        <a:t>Art. LIS</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441372579"/>
                  </a:ext>
                </a:extLst>
              </a:tr>
              <a:tr h="399986">
                <a:tc>
                  <a:txBody>
                    <a:bodyPr/>
                    <a:lstStyle/>
                    <a:p>
                      <a:pPr algn="ctr">
                        <a:spcAft>
                          <a:spcPts val="0"/>
                        </a:spcAft>
                      </a:pPr>
                      <a:r>
                        <a:rPr lang="es-ES_tradnl" sz="1600" b="1" dirty="0">
                          <a:solidFill>
                            <a:schemeClr val="tx1"/>
                          </a:solidFill>
                          <a:effectLst/>
                        </a:rPr>
                        <a:t>a)</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
                      </a:pPr>
                      <a:r>
                        <a:rPr lang="es-ES_tradnl" sz="1600" b="1" u="sng" dirty="0">
                          <a:solidFill>
                            <a:srgbClr val="0000FF"/>
                          </a:solidFill>
                          <a:effectLst/>
                        </a:rPr>
                        <a:t>Entidad </a:t>
                      </a:r>
                      <a:r>
                        <a:rPr lang="es-ES_tradnl" sz="1600" b="1" u="sng" dirty="0" smtClean="0">
                          <a:solidFill>
                            <a:srgbClr val="0000FF"/>
                          </a:solidFill>
                          <a:effectLst/>
                        </a:rPr>
                        <a:t>Pública</a:t>
                      </a:r>
                      <a:r>
                        <a:rPr lang="es-ES_tradnl" sz="1600" dirty="0" smtClean="0">
                          <a:solidFill>
                            <a:srgbClr val="0000FF"/>
                          </a:solidFill>
                          <a:effectLst/>
                        </a:rPr>
                        <a:t>, y </a:t>
                      </a:r>
                      <a:r>
                        <a:rPr lang="es-ES_tradnl" sz="1600" u="sng" dirty="0" smtClean="0">
                          <a:solidFill>
                            <a:srgbClr val="0000FF"/>
                          </a:solidFill>
                          <a:effectLst/>
                        </a:rPr>
                        <a:t>no</a:t>
                      </a:r>
                      <a:r>
                        <a:rPr lang="es-ES_tradnl" sz="1600" dirty="0" smtClean="0">
                          <a:solidFill>
                            <a:srgbClr val="0000FF"/>
                          </a:solidFill>
                          <a:effectLst/>
                        </a:rPr>
                        <a:t> hay procedimiento judicial que verse sobre la existencia o cuantía</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20.000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effectLst/>
                        </a:rPr>
                        <a:t>+ 20.000</a:t>
                      </a:r>
                      <a:endParaRPr lang="es-ES" sz="1600" b="1"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FFFF00"/>
                    </a:solidFill>
                  </a:tcPr>
                </a:tc>
                <a:tc>
                  <a:txBody>
                    <a:bodyPr/>
                    <a:lstStyle/>
                    <a:p>
                      <a:pPr algn="ctr">
                        <a:spcAft>
                          <a:spcPts val="0"/>
                        </a:spcAft>
                      </a:pPr>
                      <a:r>
                        <a:rPr lang="es-ES_tradnl" sz="1600">
                          <a:solidFill>
                            <a:srgbClr val="0000FF"/>
                          </a:solidFill>
                          <a:effectLst/>
                        </a:rPr>
                        <a:t>13.1.1º</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492886206"/>
                  </a:ext>
                </a:extLst>
              </a:tr>
              <a:tr h="603853">
                <a:tc>
                  <a:txBody>
                    <a:bodyPr/>
                    <a:lstStyle/>
                    <a:p>
                      <a:pPr algn="ctr">
                        <a:spcAft>
                          <a:spcPts val="0"/>
                        </a:spcAft>
                      </a:pPr>
                      <a:r>
                        <a:rPr lang="es-ES_tradnl" sz="1600" b="1" dirty="0">
                          <a:solidFill>
                            <a:schemeClr val="tx1"/>
                          </a:solidFill>
                          <a:effectLst/>
                        </a:rPr>
                        <a:t>b)</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marL="342900" indent="-342900" algn="l">
                        <a:spcAft>
                          <a:spcPts val="0"/>
                        </a:spcAft>
                        <a:buFont typeface="Wingdings" panose="05000000000000000000" pitchFamily="2" charset="2"/>
                        <a:buChar char="§"/>
                      </a:pPr>
                      <a:r>
                        <a:rPr lang="es-ES_tradnl" sz="1600" b="1" u="sng" dirty="0">
                          <a:solidFill>
                            <a:srgbClr val="FF0000"/>
                          </a:solidFill>
                          <a:effectLst/>
                        </a:rPr>
                        <a:t>Error </a:t>
                      </a:r>
                      <a:r>
                        <a:rPr lang="es-ES_tradnl" sz="1600" b="1" u="sng" dirty="0" smtClean="0">
                          <a:solidFill>
                            <a:srgbClr val="FF0000"/>
                          </a:solidFill>
                          <a:effectLst/>
                        </a:rPr>
                        <a:t>Contable*:</a:t>
                      </a:r>
                    </a:p>
                    <a:p>
                      <a:pPr marL="342900" indent="-342900" algn="l">
                        <a:spcAft>
                          <a:spcPts val="0"/>
                        </a:spcAft>
                        <a:buFont typeface="Wingdings" panose="05000000000000000000" pitchFamily="2" charset="2"/>
                        <a:buChar char="ü"/>
                      </a:pPr>
                      <a:r>
                        <a:rPr lang="es-ES_tradnl" sz="1600" dirty="0" smtClean="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“acepta letra”</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2.000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effectLst/>
                        </a:rPr>
                        <a:t>+ 2.000</a:t>
                      </a:r>
                      <a:endParaRPr lang="es-ES" sz="1600" b="1"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FFFF00"/>
                    </a:solidFill>
                  </a:tcPr>
                </a:tc>
                <a:tc>
                  <a:txBody>
                    <a:bodyPr/>
                    <a:lstStyle/>
                    <a:p>
                      <a:pPr algn="ctr">
                        <a:spcAft>
                          <a:spcPts val="0"/>
                        </a:spcAft>
                      </a:pPr>
                      <a:r>
                        <a:rPr lang="es-ES_tradnl" sz="1600">
                          <a:solidFill>
                            <a:srgbClr val="0000FF"/>
                          </a:solidFill>
                          <a:effectLst/>
                        </a:rPr>
                        <a:t>10.3 y 13.1.a)</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2976695091"/>
                  </a:ext>
                </a:extLst>
              </a:tr>
              <a:tr h="457200">
                <a:tc>
                  <a:txBody>
                    <a:bodyPr/>
                    <a:lstStyle/>
                    <a:p>
                      <a:pPr algn="ctr">
                        <a:spcAft>
                          <a:spcPts val="0"/>
                        </a:spcAft>
                      </a:pPr>
                      <a:r>
                        <a:rPr lang="es-ES_tradnl" sz="1600" b="1" dirty="0">
                          <a:solidFill>
                            <a:schemeClr val="tx1"/>
                          </a:solidFill>
                          <a:effectLst/>
                        </a:rPr>
                        <a:t>c)</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
                      </a:pPr>
                      <a:r>
                        <a:rPr lang="es-ES_tradnl" sz="1600" u="sng" dirty="0">
                          <a:solidFill>
                            <a:srgbClr val="0000FF"/>
                          </a:solidFill>
                          <a:effectLst/>
                        </a:rPr>
                        <a:t>Más de 6 meses</a:t>
                      </a:r>
                      <a:endParaRPr lang="es-ES" sz="1600" u="sng"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4.000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4.000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dirty="0">
                          <a:solidFill>
                            <a:srgbClr val="0000FF"/>
                          </a:solidFill>
                          <a:effectLst/>
                        </a:rPr>
                        <a:t>0</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FFFF00"/>
                    </a:solidFill>
                  </a:tcPr>
                </a:tc>
                <a:tc>
                  <a:txBody>
                    <a:bodyPr/>
                    <a:lstStyle/>
                    <a:p>
                      <a:pPr algn="ctr">
                        <a:spcAft>
                          <a:spcPts val="0"/>
                        </a:spcAft>
                      </a:pPr>
                      <a:r>
                        <a:rPr lang="es-ES_tradnl" sz="1600">
                          <a:solidFill>
                            <a:srgbClr val="0000FF"/>
                          </a:solidFill>
                          <a:effectLst/>
                        </a:rPr>
                        <a:t>13.1.a)</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253347880"/>
                  </a:ext>
                </a:extLst>
              </a:tr>
              <a:tr h="969613">
                <a:tc>
                  <a:txBody>
                    <a:bodyPr/>
                    <a:lstStyle/>
                    <a:p>
                      <a:pPr algn="ctr">
                        <a:spcAft>
                          <a:spcPts val="0"/>
                        </a:spcAft>
                      </a:pPr>
                      <a:r>
                        <a:rPr lang="es-ES_tradnl" sz="1600" b="1" dirty="0">
                          <a:solidFill>
                            <a:schemeClr val="tx1"/>
                          </a:solidFill>
                          <a:effectLst/>
                        </a:rPr>
                        <a:t>d)</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
                      </a:pPr>
                      <a:r>
                        <a:rPr lang="es-ES_tradnl" sz="1600" u="sng" dirty="0">
                          <a:solidFill>
                            <a:srgbClr val="0000FF"/>
                          </a:solidFill>
                          <a:effectLst/>
                        </a:rPr>
                        <a:t>VINCULADA</a:t>
                      </a:r>
                      <a:endParaRPr lang="es-ES" sz="1600" u="sng" dirty="0">
                        <a:solidFill>
                          <a:srgbClr val="0000FF"/>
                        </a:solidFill>
                        <a:effectLst/>
                      </a:endParaRPr>
                    </a:p>
                    <a:p>
                      <a:pPr marL="342900" indent="-342900" algn="l">
                        <a:spcAft>
                          <a:spcPts val="0"/>
                        </a:spcAft>
                        <a:buFont typeface="Wingdings" panose="05000000000000000000" pitchFamily="2" charset="2"/>
                        <a:buChar char="ü"/>
                      </a:pPr>
                      <a:r>
                        <a:rPr lang="es-ES_tradnl" sz="1600" dirty="0">
                          <a:solidFill>
                            <a:srgbClr val="0000FF"/>
                          </a:solidFill>
                          <a:effectLst/>
                        </a:rPr>
                        <a:t>Situación de </a:t>
                      </a:r>
                      <a:r>
                        <a:rPr lang="es-ES_tradnl" sz="1600" b="1" dirty="0">
                          <a:solidFill>
                            <a:srgbClr val="0000FF"/>
                          </a:solidFill>
                          <a:effectLst/>
                        </a:rPr>
                        <a:t>concurso</a:t>
                      </a:r>
                      <a:r>
                        <a:rPr lang="es-ES_tradnl" sz="1600" dirty="0">
                          <a:solidFill>
                            <a:srgbClr val="0000FF"/>
                          </a:solidFill>
                          <a:effectLst/>
                        </a:rPr>
                        <a:t> </a:t>
                      </a:r>
                      <a:r>
                        <a:rPr lang="es-ES_tradnl" sz="1600" u="sng" dirty="0">
                          <a:solidFill>
                            <a:srgbClr val="0000FF"/>
                          </a:solidFill>
                          <a:effectLst/>
                        </a:rPr>
                        <a:t>apertura fase liquidación</a:t>
                      </a:r>
                      <a:endParaRPr lang="es-ES" sz="1600" u="sng"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5.000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5.000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dirty="0">
                          <a:solidFill>
                            <a:srgbClr val="0000FF"/>
                          </a:solidFill>
                          <a:effectLst/>
                        </a:rPr>
                        <a:t>0</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FFFF00"/>
                    </a:solidFill>
                  </a:tcPr>
                </a:tc>
                <a:tc>
                  <a:txBody>
                    <a:bodyPr/>
                    <a:lstStyle/>
                    <a:p>
                      <a:pPr algn="ctr">
                        <a:spcAft>
                          <a:spcPts val="0"/>
                        </a:spcAft>
                      </a:pPr>
                      <a:r>
                        <a:rPr lang="es-ES_tradnl" sz="1600" dirty="0">
                          <a:solidFill>
                            <a:srgbClr val="0000FF"/>
                          </a:solidFill>
                          <a:effectLst/>
                        </a:rPr>
                        <a:t>13.1. 2º</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2111605693"/>
                  </a:ext>
                </a:extLst>
              </a:tr>
              <a:tr h="486167">
                <a:tc>
                  <a:txBody>
                    <a:bodyPr/>
                    <a:lstStyle/>
                    <a:p>
                      <a:pPr algn="ctr">
                        <a:spcAft>
                          <a:spcPts val="0"/>
                        </a:spcAft>
                      </a:pPr>
                      <a:r>
                        <a:rPr lang="es-ES_tradnl" sz="1600" b="1" dirty="0">
                          <a:solidFill>
                            <a:schemeClr val="tx1"/>
                          </a:solidFill>
                          <a:effectLst/>
                        </a:rPr>
                        <a:t>e)</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
                      </a:pPr>
                      <a:r>
                        <a:rPr lang="es-ES_tradnl" sz="1600" u="sng" dirty="0">
                          <a:solidFill>
                            <a:srgbClr val="0000FF"/>
                          </a:solidFill>
                          <a:effectLst/>
                        </a:rPr>
                        <a:t>Declarada</a:t>
                      </a:r>
                      <a:r>
                        <a:rPr lang="es-ES_tradnl" sz="1600" dirty="0">
                          <a:solidFill>
                            <a:srgbClr val="0000FF"/>
                          </a:solidFill>
                          <a:effectLst/>
                        </a:rPr>
                        <a:t>  </a:t>
                      </a:r>
                      <a:r>
                        <a:rPr lang="es-ES_tradnl" sz="1600" dirty="0" smtClean="0">
                          <a:solidFill>
                            <a:srgbClr val="0000FF"/>
                          </a:solidFill>
                          <a:effectLst/>
                        </a:rPr>
                        <a:t>en </a:t>
                      </a:r>
                      <a:r>
                        <a:rPr lang="es-ES_tradnl" sz="1600" b="1" u="sng" dirty="0" smtClean="0">
                          <a:solidFill>
                            <a:srgbClr val="0000FF"/>
                          </a:solidFill>
                          <a:effectLst/>
                        </a:rPr>
                        <a:t>Concurso</a:t>
                      </a:r>
                      <a:r>
                        <a:rPr lang="es-ES_tradnl" sz="1600" b="0" u="sng" dirty="0" smtClean="0">
                          <a:solidFill>
                            <a:srgbClr val="0000FF"/>
                          </a:solidFill>
                          <a:effectLst/>
                        </a:rPr>
                        <a:t> </a:t>
                      </a:r>
                      <a:r>
                        <a:rPr lang="es-ES_tradnl" sz="1600" b="0" u="sng" dirty="0">
                          <a:solidFill>
                            <a:srgbClr val="0000FF"/>
                          </a:solidFill>
                          <a:effectLst/>
                        </a:rPr>
                        <a:t>Acreedores</a:t>
                      </a:r>
                      <a:endParaRPr lang="es-ES" sz="1600" b="0" u="sng"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7.500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a:solidFill>
                            <a:srgbClr val="0000FF"/>
                          </a:solidFill>
                          <a:effectLst/>
                        </a:rPr>
                        <a:t>7.500</a:t>
                      </a:r>
                      <a:endParaRPr lang="es-ES" sz="160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dirty="0">
                          <a:solidFill>
                            <a:srgbClr val="0000FF"/>
                          </a:solidFill>
                          <a:effectLst/>
                        </a:rPr>
                        <a:t>0</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FFFF00"/>
                    </a:solidFill>
                  </a:tcPr>
                </a:tc>
                <a:tc>
                  <a:txBody>
                    <a:bodyPr/>
                    <a:lstStyle/>
                    <a:p>
                      <a:pPr algn="ctr">
                        <a:spcAft>
                          <a:spcPts val="0"/>
                        </a:spcAft>
                      </a:pPr>
                      <a:r>
                        <a:rPr lang="es-ES_tradnl" sz="1600" dirty="0">
                          <a:solidFill>
                            <a:srgbClr val="0000FF"/>
                          </a:solidFill>
                          <a:effectLst/>
                        </a:rPr>
                        <a:t>13.1.b)</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994838258"/>
                  </a:ext>
                </a:extLst>
              </a:tr>
              <a:tr h="809233">
                <a:tc>
                  <a:txBody>
                    <a:bodyPr/>
                    <a:lstStyle/>
                    <a:p>
                      <a:pPr algn="ctr">
                        <a:spcAft>
                          <a:spcPts val="0"/>
                        </a:spcAft>
                      </a:pPr>
                      <a:r>
                        <a:rPr lang="es-ES_tradnl" sz="1600" b="1" dirty="0">
                          <a:solidFill>
                            <a:schemeClr val="tx1"/>
                          </a:solidFill>
                          <a:effectLst/>
                        </a:rPr>
                        <a:t>f)</a:t>
                      </a:r>
                      <a:endParaRPr lang="es-ES" sz="1600" b="1"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FF0000"/>
                          </a:solidFill>
                          <a:effectLst/>
                        </a:rPr>
                        <a:t>Error Contable*:</a:t>
                      </a:r>
                    </a:p>
                    <a:p>
                      <a:pPr marL="342900" indent="-342900" algn="l">
                        <a:spcAft>
                          <a:spcPts val="0"/>
                        </a:spcAft>
                        <a:buFont typeface="Wingdings" panose="05000000000000000000" pitchFamily="2" charset="2"/>
                        <a:buChar char="ü"/>
                      </a:pPr>
                      <a:r>
                        <a:rPr lang="es-ES_tradnl" sz="1600" dirty="0" smtClean="0">
                          <a:solidFill>
                            <a:srgbClr val="0000FF"/>
                          </a:solidFill>
                          <a:effectLst/>
                        </a:rPr>
                        <a:t>“Garantizada </a:t>
                      </a:r>
                      <a:r>
                        <a:rPr lang="es-ES_tradnl" sz="1600" u="sng" dirty="0" smtClean="0">
                          <a:solidFill>
                            <a:srgbClr val="0000FF"/>
                          </a:solidFill>
                          <a:effectLst/>
                        </a:rPr>
                        <a:t>100%</a:t>
                      </a:r>
                      <a:r>
                        <a:rPr lang="es-ES_tradnl" sz="1600" dirty="0" smtClean="0">
                          <a:solidFill>
                            <a:srgbClr val="0000FF"/>
                          </a:solidFill>
                          <a:effectLst/>
                        </a:rPr>
                        <a:t> </a:t>
                      </a:r>
                      <a:r>
                        <a:rPr lang="es-ES_tradnl" sz="1600" dirty="0">
                          <a:solidFill>
                            <a:srgbClr val="0000FF"/>
                          </a:solidFill>
                          <a:effectLst/>
                        </a:rPr>
                        <a:t>por seguro </a:t>
                      </a:r>
                      <a:r>
                        <a:rPr lang="es-ES_tradnl" sz="1600" u="sng" dirty="0">
                          <a:solidFill>
                            <a:srgbClr val="0000FF"/>
                          </a:solidFill>
                          <a:effectLst/>
                        </a:rPr>
                        <a:t>crédito </a:t>
                      </a:r>
                      <a:r>
                        <a:rPr lang="es-ES_tradnl" sz="1600" u="sng" dirty="0" err="1">
                          <a:solidFill>
                            <a:srgbClr val="0000FF"/>
                          </a:solidFill>
                          <a:effectLst/>
                        </a:rPr>
                        <a:t>ó</a:t>
                      </a:r>
                      <a:r>
                        <a:rPr lang="es-ES_tradnl" sz="1600" u="sng" dirty="0">
                          <a:solidFill>
                            <a:srgbClr val="0000FF"/>
                          </a:solidFill>
                          <a:effectLst/>
                        </a:rPr>
                        <a:t> </a:t>
                      </a:r>
                      <a:r>
                        <a:rPr lang="es-ES_tradnl" sz="1600" u="sng" dirty="0" smtClean="0">
                          <a:solidFill>
                            <a:srgbClr val="0000FF"/>
                          </a:solidFill>
                          <a:effectLst/>
                        </a:rPr>
                        <a:t>caución</a:t>
                      </a:r>
                      <a:r>
                        <a:rPr lang="es-ES_tradnl" sz="1600" dirty="0" smtClean="0">
                          <a:solidFill>
                            <a:srgbClr val="0000FF"/>
                          </a:solidFill>
                          <a:effectLst/>
                        </a:rPr>
                        <a:t>”</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dirty="0">
                          <a:solidFill>
                            <a:srgbClr val="0000FF"/>
                          </a:solidFill>
                          <a:effectLst/>
                        </a:rPr>
                        <a:t>8.000</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dirty="0">
                          <a:solidFill>
                            <a:srgbClr val="0000FF"/>
                          </a:solidFill>
                          <a:effectLst/>
                        </a:rPr>
                        <a:t>0</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effectLst/>
                        </a:rPr>
                        <a:t>+ 8.000</a:t>
                      </a:r>
                      <a:endParaRPr lang="es-ES" sz="1600" b="1"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FFFF00"/>
                    </a:solidFill>
                  </a:tcPr>
                </a:tc>
                <a:tc>
                  <a:txBody>
                    <a:bodyPr/>
                    <a:lstStyle/>
                    <a:p>
                      <a:pPr algn="ctr">
                        <a:spcAft>
                          <a:spcPts val="0"/>
                        </a:spcAft>
                      </a:pPr>
                      <a:r>
                        <a:rPr lang="es-ES_tradnl" sz="1600" dirty="0">
                          <a:solidFill>
                            <a:srgbClr val="0000FF"/>
                          </a:solidFill>
                          <a:effectLst/>
                        </a:rPr>
                        <a:t>10.3 y 13.1.a)</a:t>
                      </a:r>
                      <a:endParaRPr lang="es-ES" sz="16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32197" marR="32197"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3684027485"/>
                  </a:ext>
                </a:extLst>
              </a:tr>
            </a:tbl>
          </a:graphicData>
        </a:graphic>
      </p:graphicFrame>
      <p:graphicFrame>
        <p:nvGraphicFramePr>
          <p:cNvPr id="4" name="Tabla 3"/>
          <p:cNvGraphicFramePr>
            <a:graphicFrameLocks noGrp="1"/>
          </p:cNvGraphicFramePr>
          <p:nvPr>
            <p:extLst>
              <p:ext uri="{D42A27DB-BD31-4B8C-83A1-F6EECF244321}">
                <p14:modId xmlns="" xmlns:p14="http://schemas.microsoft.com/office/powerpoint/2010/main" val="3526823996"/>
              </p:ext>
            </p:extLst>
          </p:nvPr>
        </p:nvGraphicFramePr>
        <p:xfrm>
          <a:off x="152400" y="5394960"/>
          <a:ext cx="9220200" cy="1341120"/>
        </p:xfrm>
        <a:graphic>
          <a:graphicData uri="http://schemas.openxmlformats.org/drawingml/2006/table">
            <a:tbl>
              <a:tblPr firstRow="1" bandRow="1">
                <a:tableStyleId>{5C22544A-7EE6-4342-B048-85BDC9FD1C3A}</a:tableStyleId>
              </a:tblPr>
              <a:tblGrid>
                <a:gridCol w="9220200">
                  <a:extLst>
                    <a:ext uri="{9D8B030D-6E8A-4147-A177-3AD203B41FA5}">
                      <a16:colId xmlns="" xmlns:a16="http://schemas.microsoft.com/office/drawing/2014/main" val="2933311651"/>
                    </a:ext>
                  </a:extLst>
                </a:gridCol>
              </a:tblGrid>
              <a:tr h="1143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400" u="sng" dirty="0" smtClean="0">
                          <a:solidFill>
                            <a:srgbClr val="FF0000"/>
                          </a:solidFill>
                          <a:latin typeface="Arial" panose="020B0604020202020204" pitchFamily="34" charset="0"/>
                          <a:ea typeface="Times New Roman" panose="02020603050405020304" pitchFamily="18" charset="0"/>
                          <a:cs typeface="Times New Roman" panose="02020603050405020304" pitchFamily="18" charset="0"/>
                        </a:rPr>
                        <a:t>Casos b) y f) Error </a:t>
                      </a:r>
                      <a:r>
                        <a:rPr lang="es-ES" sz="1400" u="sng" dirty="0" err="1" smtClean="0">
                          <a:solidFill>
                            <a:srgbClr val="FF0000"/>
                          </a:solidFill>
                          <a:latin typeface="Arial" panose="020B0604020202020204" pitchFamily="34" charset="0"/>
                          <a:ea typeface="Times New Roman" panose="02020603050405020304" pitchFamily="18" charset="0"/>
                          <a:cs typeface="Times New Roman" panose="02020603050405020304" pitchFamily="18" charset="0"/>
                        </a:rPr>
                        <a:t>Cotable</a:t>
                      </a:r>
                      <a:r>
                        <a:rPr lang="es-ES" sz="1400" u="sng" dirty="0" smtClean="0">
                          <a:solidFill>
                            <a:srgbClr val="FF0000"/>
                          </a:solidFill>
                          <a:latin typeface="Arial" panose="020B0604020202020204" pitchFamily="34" charset="0"/>
                          <a:ea typeface="Times New Roman" panose="02020603050405020304" pitchFamily="18" charset="0"/>
                          <a:cs typeface="Times New Roman" panose="02020603050405020304" pitchFamily="18" charset="0"/>
                        </a:rPr>
                        <a:t>*, porque contablemente sólo es deducible</a:t>
                      </a:r>
                      <a:r>
                        <a:rPr lang="es-ES" sz="1400" dirty="0" smtClean="0">
                          <a:solidFill>
                            <a:srgbClr val="0000FF"/>
                          </a:solidFill>
                          <a:latin typeface="Arial" panose="020B0604020202020204" pitchFamily="34" charset="0"/>
                          <a:ea typeface="Times New Roman" panose="02020603050405020304" pitchFamily="18" charset="0"/>
                          <a:cs typeface="Times New Roman" panose="02020603050405020304" pitchFamily="18"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ES" sz="800" dirty="0" smtClean="0">
                        <a:solidFill>
                          <a:srgbClr val="0000FF"/>
                        </a:solidFill>
                        <a:latin typeface="Arial" panose="020B060402020202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ES" sz="1400" dirty="0" smtClean="0">
                          <a:solidFill>
                            <a:srgbClr val="0000FF"/>
                          </a:solidFill>
                          <a:latin typeface="Arial" panose="020B0604020202020204" pitchFamily="34" charset="0"/>
                          <a:ea typeface="Times New Roman" panose="02020603050405020304" pitchFamily="18" charset="0"/>
                          <a:cs typeface="Times New Roman" panose="02020603050405020304" pitchFamily="18" charset="0"/>
                        </a:rPr>
                        <a:t>“cuando existan dudas relativas al cobro… la cantidad cuyo cobro se estime como improbable” </a:t>
                      </a:r>
                      <a:r>
                        <a:rPr lang="es-ES" sz="1400" dirty="0" smtClean="0">
                          <a:solidFill>
                            <a:srgbClr val="FF3399"/>
                          </a:solidFill>
                          <a:latin typeface="Arial" panose="020B0604020202020204" pitchFamily="34" charset="0"/>
                          <a:ea typeface="Times New Roman" panose="02020603050405020304" pitchFamily="18" charset="0"/>
                          <a:cs typeface="Times New Roman" panose="02020603050405020304" pitchFamily="18" charset="0"/>
                        </a:rPr>
                        <a:t>(último párrafo de NRV 14ª.1 PGC y 16ª.1 PGC PYMES y art. 10.3 LIS)</a:t>
                      </a:r>
                      <a:r>
                        <a:rPr lang="es-ES_tradnl" sz="1400" dirty="0" smtClean="0">
                          <a:solidFill>
                            <a:srgbClr val="FF3399"/>
                          </a:solidFill>
                          <a:latin typeface="Arial" panose="020B0604020202020204" pitchFamily="34" charset="0"/>
                          <a:ea typeface="Times New Roman" panose="02020603050405020304" pitchFamily="18"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s-ES_tradnl" sz="400" dirty="0" smtClean="0">
                        <a:solidFill>
                          <a:srgbClr val="FF3399"/>
                        </a:solidFill>
                        <a:latin typeface="Arial" panose="020B0604020202020204" pitchFamily="34"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mj-lt"/>
                        <a:buAutoNum type="alphaLcParenR" startAt="2"/>
                        <a:tabLst/>
                        <a:defRPr/>
                      </a:pPr>
                      <a:r>
                        <a:rPr lang="es-ES_tradnl" sz="1400" dirty="0" smtClean="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“acepta letra”, hay una renovación reciente. </a:t>
                      </a:r>
                      <a:r>
                        <a:rPr lang="es-ES_tradnl" sz="1400" b="0" u="sng" dirty="0" smtClean="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No existen dudas relativas al cobro</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startAt="6"/>
                        <a:tabLst/>
                        <a:defRPr/>
                      </a:pPr>
                      <a:r>
                        <a:rPr lang="es-ES_tradnl" sz="1400" dirty="0" smtClean="0">
                          <a:solidFill>
                            <a:srgbClr val="0000FF"/>
                          </a:solidFill>
                          <a:effectLst/>
                        </a:rPr>
                        <a:t>“Garantizada 100% por seguro crédito </a:t>
                      </a:r>
                      <a:r>
                        <a:rPr lang="es-ES_tradnl" sz="1400" dirty="0" err="1" smtClean="0">
                          <a:solidFill>
                            <a:srgbClr val="0000FF"/>
                          </a:solidFill>
                          <a:effectLst/>
                        </a:rPr>
                        <a:t>ó</a:t>
                      </a:r>
                      <a:r>
                        <a:rPr lang="es-ES_tradnl" sz="1400" dirty="0" smtClean="0">
                          <a:solidFill>
                            <a:srgbClr val="0000FF"/>
                          </a:solidFill>
                          <a:effectLst/>
                        </a:rPr>
                        <a:t> caución”. </a:t>
                      </a:r>
                      <a:r>
                        <a:rPr lang="es-ES_tradnl" sz="1400" b="0" u="sng" dirty="0" smtClean="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No existen dudas relativas al cobro</a:t>
                      </a:r>
                      <a:endParaRPr lang="es-ES_tradnl" sz="1400" u="sng" dirty="0" smtClean="0">
                        <a:solidFill>
                          <a:srgbClr val="0000FF"/>
                        </a:solidFill>
                        <a:latin typeface="Arial" panose="020B0604020202020204" pitchFamily="34" charset="0"/>
                        <a:ea typeface="Times New Roman" panose="02020603050405020304" pitchFamily="18" charset="0"/>
                        <a:cs typeface="Times New Roman" panose="02020603050405020304" pitchFamily="18" charset="0"/>
                      </a:endParaRPr>
                    </a:p>
                  </a:txBody>
                  <a:tcP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solidFill>
                      <a:srgbClr val="FFFFCC"/>
                    </a:solidFill>
                  </a:tcPr>
                </a:tc>
                <a:extLst>
                  <a:ext uri="{0D108BD9-81ED-4DB2-BD59-A6C34878D82A}">
                    <a16:rowId xmlns="" xmlns:a16="http://schemas.microsoft.com/office/drawing/2014/main" val="477917545"/>
                  </a:ext>
                </a:extLst>
              </a:tr>
            </a:tbl>
          </a:graphicData>
        </a:graphic>
      </p:graphicFrame>
      <p:sp>
        <p:nvSpPr>
          <p:cNvPr id="9"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latin typeface="+mn-lt"/>
              </a:rPr>
              <a:t>EJEMPLO- </a:t>
            </a:r>
            <a:r>
              <a:rPr lang="es-ES" u="sng" dirty="0" smtClean="0">
                <a:solidFill>
                  <a:srgbClr val="FF0000"/>
                </a:solidFill>
                <a:latin typeface="+mn-lt"/>
              </a:rPr>
              <a:t>Solución</a:t>
            </a:r>
            <a:r>
              <a:rPr lang="es-ES" dirty="0" smtClean="0">
                <a:solidFill>
                  <a:srgbClr val="000066"/>
                </a:solidFill>
                <a:latin typeface="+mn-lt"/>
              </a:rPr>
              <a:t> </a:t>
            </a:r>
            <a:r>
              <a:rPr lang="es-ES" dirty="0" smtClean="0">
                <a:solidFill>
                  <a:srgbClr val="0000FF"/>
                </a:solidFill>
                <a:latin typeface="+mn-lt"/>
              </a:rPr>
              <a:t>Deterioro de Valor de Créditos</a:t>
            </a:r>
            <a:r>
              <a:rPr lang="es-ES_tradnl" i="1" dirty="0" smtClean="0">
                <a:solidFill>
                  <a:srgbClr val="0000FF"/>
                </a:solidFill>
                <a:latin typeface="+mn-lt"/>
              </a:rPr>
              <a:t>  </a:t>
            </a:r>
            <a:r>
              <a:rPr lang="es-ES" dirty="0" smtClean="0">
                <a:solidFill>
                  <a:srgbClr val="FF0000"/>
                </a:solidFill>
                <a:latin typeface="+mn-lt"/>
              </a:rPr>
              <a:t>Art. 13.1 LIS</a:t>
            </a:r>
            <a:endParaRPr lang="es-ES" u="sng" dirty="0">
              <a:solidFill>
                <a:srgbClr val="FF0000"/>
              </a:solidFill>
              <a:latin typeface="+mn-lt"/>
            </a:endParaRPr>
          </a:p>
        </p:txBody>
      </p:sp>
    </p:spTree>
    <p:extLst>
      <p:ext uri="{BB962C8B-B14F-4D97-AF65-F5344CB8AC3E}">
        <p14:creationId xmlns="" xmlns:p14="http://schemas.microsoft.com/office/powerpoint/2010/main" val="1043006343"/>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4" name="Rectangle 4"/>
          <p:cNvSpPr>
            <a:spLocks noChangeArrowheads="1"/>
          </p:cNvSpPr>
          <p:nvPr/>
        </p:nvSpPr>
        <p:spPr bwMode="auto">
          <a:xfrm>
            <a:off x="194337" y="1936750"/>
            <a:ext cx="9360826" cy="1873250"/>
          </a:xfrm>
          <a:prstGeom prst="rect">
            <a:avLst/>
          </a:prstGeom>
          <a:noFill/>
          <a:ln w="9525">
            <a:noFill/>
            <a:miter lim="800000"/>
            <a:headEnd/>
            <a:tailEnd/>
          </a:ln>
          <a:effectLst/>
        </p:spPr>
        <p:txBody>
          <a:bodyPr anchor="ctr"/>
          <a:lstStyle/>
          <a:p>
            <a:pPr algn="ctr"/>
            <a:r>
              <a:rPr lang="es-ES_tradnl" sz="5400" b="1" dirty="0">
                <a:solidFill>
                  <a:srgbClr val="FFFF00"/>
                </a:solidFill>
              </a:rPr>
              <a:t>Deterioro de </a:t>
            </a:r>
            <a:r>
              <a:rPr lang="es-ES_tradnl" sz="5400" b="1" dirty="0" smtClean="0">
                <a:solidFill>
                  <a:srgbClr val="FFFF00"/>
                </a:solidFill>
              </a:rPr>
              <a:t>Valor</a:t>
            </a:r>
          </a:p>
          <a:p>
            <a:pPr algn="ctr"/>
            <a:r>
              <a:rPr lang="es-ES_tradnl" sz="5400" dirty="0" smtClean="0">
                <a:solidFill>
                  <a:srgbClr val="FFFF00"/>
                </a:solidFill>
              </a:rPr>
              <a:t>Y Transmisión de </a:t>
            </a:r>
            <a:r>
              <a:rPr lang="es-ES_tradnl" sz="5400" u="sng" dirty="0" smtClean="0">
                <a:solidFill>
                  <a:srgbClr val="FFFF00"/>
                </a:solidFill>
              </a:rPr>
              <a:t>Activos Financieros</a:t>
            </a:r>
            <a:endParaRPr lang="es-ES_tradnl" sz="5400" b="1" u="sng" dirty="0">
              <a:solidFill>
                <a:srgbClr val="FFFF00"/>
              </a:solidFill>
            </a:endParaRPr>
          </a:p>
        </p:txBody>
      </p:sp>
      <p:sp>
        <p:nvSpPr>
          <p:cNvPr id="128005" name="Rectangle 5"/>
          <p:cNvSpPr>
            <a:spLocks noChangeArrowheads="1"/>
          </p:cNvSpPr>
          <p:nvPr/>
        </p:nvSpPr>
        <p:spPr bwMode="auto">
          <a:xfrm>
            <a:off x="1676400" y="4572000"/>
            <a:ext cx="6248400" cy="832843"/>
          </a:xfrm>
          <a:prstGeom prst="rect">
            <a:avLst/>
          </a:prstGeom>
          <a:noFill/>
          <a:ln w="9525">
            <a:noFill/>
            <a:miter lim="800000"/>
            <a:headEnd/>
            <a:tailEnd/>
          </a:ln>
          <a:effectLst/>
        </p:spPr>
        <p:txBody>
          <a:bodyPr/>
          <a:lstStyle/>
          <a:p>
            <a:pPr marL="342900" indent="-342900">
              <a:spcBef>
                <a:spcPct val="20000"/>
              </a:spcBef>
              <a:buFont typeface="Wingdings" pitchFamily="2" charset="2"/>
              <a:buChar char="ü"/>
            </a:pPr>
            <a:r>
              <a:rPr lang="es-ES_tradnl" sz="3200" b="1" dirty="0" smtClean="0"/>
              <a:t>Arts. 13, 15, 21 y 22 LIS </a:t>
            </a:r>
          </a:p>
        </p:txBody>
      </p:sp>
      <p:sp>
        <p:nvSpPr>
          <p:cNvPr id="128006" name="Rectangle 6"/>
          <p:cNvSpPr>
            <a:spLocks noChangeArrowheads="1"/>
          </p:cNvSpPr>
          <p:nvPr/>
        </p:nvSpPr>
        <p:spPr bwMode="auto">
          <a:xfrm>
            <a:off x="6435460" y="5876925"/>
            <a:ext cx="3219151" cy="307777"/>
          </a:xfrm>
          <a:prstGeom prst="rect">
            <a:avLst/>
          </a:prstGeom>
          <a:noFill/>
          <a:ln w="9525">
            <a:noFill/>
            <a:miter lim="800000"/>
            <a:headEnd/>
            <a:tailEnd/>
          </a:ln>
          <a:effectLst/>
        </p:spPr>
        <p:txBody>
          <a:bodyPr wrap="none">
            <a:spAutoFit/>
          </a:bodyPr>
          <a:lstStyle/>
          <a:p>
            <a:r>
              <a:rPr lang="es-ES_tradnl" sz="1400" b="1">
                <a:solidFill>
                  <a:schemeClr val="accent2"/>
                </a:solidFill>
              </a:rPr>
              <a:t>José Antonio Fernández Pérez</a:t>
            </a:r>
          </a:p>
        </p:txBody>
      </p:sp>
      <p:sp>
        <p:nvSpPr>
          <p:cNvPr id="8" name="7 Marcador de número de diapositiva"/>
          <p:cNvSpPr>
            <a:spLocks noGrp="1"/>
          </p:cNvSpPr>
          <p:nvPr>
            <p:ph type="sldNum" sz="quarter" idx="12"/>
          </p:nvPr>
        </p:nvSpPr>
        <p:spPr>
          <a:xfrm>
            <a:off x="7527286" y="6428184"/>
            <a:ext cx="2063750" cy="457200"/>
          </a:xfrm>
        </p:spPr>
        <p:txBody>
          <a:bodyPr/>
          <a:lstStyle/>
          <a:p>
            <a:fld id="{340BFD81-A555-4D43-8BC0-2D590787B909}" type="slidenum">
              <a:rPr lang="es-ES_tradnl" smtClean="0"/>
              <a:pPr/>
              <a:t>176</a:t>
            </a:fld>
            <a:endParaRPr lang="es-ES_tradnl"/>
          </a:p>
        </p:txBody>
      </p:sp>
      <p:sp>
        <p:nvSpPr>
          <p:cNvPr id="10" name="Rectangle 5"/>
          <p:cNvSpPr>
            <a:spLocks noChangeArrowheads="1"/>
          </p:cNvSpPr>
          <p:nvPr/>
        </p:nvSpPr>
        <p:spPr bwMode="auto">
          <a:xfrm>
            <a:off x="5105400" y="614045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
        <p:nvSpPr>
          <p:cNvPr id="11" name="Text Box 5"/>
          <p:cNvSpPr txBox="1">
            <a:spLocks noChangeArrowheads="1"/>
          </p:cNvSpPr>
          <p:nvPr/>
        </p:nvSpPr>
        <p:spPr bwMode="auto">
          <a:xfrm>
            <a:off x="185355" y="228600"/>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IMPONIBLE-7</a:t>
            </a:r>
            <a:endParaRPr lang="es-ES_tradnl" sz="2800" dirty="0">
              <a:latin typeface="Arial" charset="0"/>
            </a:endParaRPr>
          </a:p>
        </p:txBody>
      </p:sp>
    </p:spTree>
    <p:extLst>
      <p:ext uri="{BB962C8B-B14F-4D97-AF65-F5344CB8AC3E}">
        <p14:creationId xmlns="" xmlns:p14="http://schemas.microsoft.com/office/powerpoint/2010/main" val="2183670719"/>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766050" y="6400800"/>
            <a:ext cx="2063750" cy="457200"/>
          </a:xfrm>
        </p:spPr>
        <p:txBody>
          <a:bodyPr/>
          <a:lstStyle/>
          <a:p>
            <a:pPr>
              <a:defRPr/>
            </a:pPr>
            <a:fld id="{02B15079-B0BC-462C-97A5-648334910574}" type="slidenum">
              <a:rPr lang="es-ES"/>
              <a:pPr>
                <a:defRPr/>
              </a:pPr>
              <a:t>177</a:t>
            </a:fld>
            <a:endParaRPr lang="es-ES" dirty="0"/>
          </a:p>
        </p:txBody>
      </p:sp>
      <p:sp>
        <p:nvSpPr>
          <p:cNvPr id="56324" name="Text Box 3"/>
          <p:cNvSpPr txBox="1">
            <a:spLocks noChangeArrowheads="1"/>
          </p:cNvSpPr>
          <p:nvPr/>
        </p:nvSpPr>
        <p:spPr bwMode="auto">
          <a:xfrm>
            <a:off x="26324" y="1524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dirty="0" smtClean="0">
                <a:solidFill>
                  <a:srgbClr val="000066"/>
                </a:solidFill>
              </a:rPr>
              <a:t>Deterioros de </a:t>
            </a:r>
            <a:r>
              <a:rPr lang="es-ES" dirty="0" smtClean="0">
                <a:solidFill>
                  <a:srgbClr val="000066"/>
                </a:solidFill>
              </a:rPr>
              <a:t>Valor de </a:t>
            </a:r>
            <a:r>
              <a:rPr lang="es-ES" u="sng" dirty="0" smtClean="0">
                <a:solidFill>
                  <a:srgbClr val="000066"/>
                </a:solidFill>
              </a:rPr>
              <a:t>Activos Financieros</a:t>
            </a:r>
            <a:r>
              <a:rPr lang="es-ES" dirty="0" smtClean="0">
                <a:solidFill>
                  <a:srgbClr val="000066"/>
                </a:solidFill>
              </a:rPr>
              <a:t>. </a:t>
            </a:r>
            <a:r>
              <a:rPr lang="es-ES" dirty="0" smtClean="0">
                <a:solidFill>
                  <a:srgbClr val="FF0000"/>
                </a:solidFill>
              </a:rPr>
              <a:t>Evolución Fiscal:</a:t>
            </a:r>
            <a:endParaRPr lang="es-ES" sz="2000" b="1" u="sng" dirty="0">
              <a:solidFill>
                <a:srgbClr val="FF0000"/>
              </a:solidFill>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3153669253"/>
              </p:ext>
            </p:extLst>
          </p:nvPr>
        </p:nvGraphicFramePr>
        <p:xfrm>
          <a:off x="220795" y="765870"/>
          <a:ext cx="9517057" cy="2144970"/>
        </p:xfrm>
        <a:graphic>
          <a:graphicData uri="http://schemas.openxmlformats.org/drawingml/2006/table">
            <a:tbl>
              <a:tblPr firstRow="1" bandRow="1">
                <a:tableStyleId>{7DF18680-E054-41AD-8BC1-D1AEF772440D}</a:tableStyleId>
              </a:tblPr>
              <a:tblGrid>
                <a:gridCol w="3234527">
                  <a:extLst>
                    <a:ext uri="{9D8B030D-6E8A-4147-A177-3AD203B41FA5}">
                      <a16:colId xmlns="" xmlns:a16="http://schemas.microsoft.com/office/drawing/2014/main" val="20000"/>
                    </a:ext>
                  </a:extLst>
                </a:gridCol>
                <a:gridCol w="2057400">
                  <a:extLst>
                    <a:ext uri="{9D8B030D-6E8A-4147-A177-3AD203B41FA5}">
                      <a16:colId xmlns="" xmlns:a16="http://schemas.microsoft.com/office/drawing/2014/main" val="20001"/>
                    </a:ext>
                  </a:extLst>
                </a:gridCol>
                <a:gridCol w="4225130">
                  <a:extLst>
                    <a:ext uri="{9D8B030D-6E8A-4147-A177-3AD203B41FA5}">
                      <a16:colId xmlns="" xmlns:a16="http://schemas.microsoft.com/office/drawing/2014/main" val="20002"/>
                    </a:ext>
                  </a:extLst>
                </a:gridCol>
              </a:tblGrid>
              <a:tr h="529530">
                <a:tc gridSpan="3">
                  <a:txBody>
                    <a:bodyPr/>
                    <a:lstStyle/>
                    <a:p>
                      <a:pPr marL="342900" marR="0" indent="-34290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rPr>
                        <a:t>Deterioro de Valor de</a:t>
                      </a:r>
                      <a:r>
                        <a:rPr lang="es-ES_tradnl" sz="2000" b="1" baseline="0" dirty="0" smtClean="0">
                          <a:solidFill>
                            <a:schemeClr val="tx1"/>
                          </a:solidFill>
                        </a:rPr>
                        <a:t> </a:t>
                      </a:r>
                      <a:r>
                        <a:rPr lang="es-ES_tradnl" sz="2000" b="1" u="sng" baseline="0" dirty="0" smtClean="0">
                          <a:solidFill>
                            <a:srgbClr val="FFFF00"/>
                          </a:solidFill>
                        </a:rPr>
                        <a:t>“Participaciones”</a:t>
                      </a:r>
                      <a:r>
                        <a:rPr lang="es-ES_tradnl" sz="2000" b="1" baseline="0" dirty="0" smtClean="0">
                          <a:solidFill>
                            <a:schemeClr val="tx1"/>
                          </a:solidFill>
                        </a:rPr>
                        <a:t>: </a:t>
                      </a:r>
                      <a:r>
                        <a:rPr lang="es-ES_tradnl" sz="2000" b="1" u="sng" baseline="0" dirty="0" smtClean="0">
                          <a:solidFill>
                            <a:schemeClr val="tx1"/>
                          </a:solidFill>
                        </a:rPr>
                        <a:t>GASTO</a:t>
                      </a:r>
                      <a:endParaRPr lang="es-ES_tradnl" sz="2000" b="1" u="sng" dirty="0" smtClean="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sz="2000" b="1" u="none" dirty="0">
                        <a:solidFill>
                          <a:srgbClr val="FFFF66"/>
                        </a:solidFill>
                        <a:effectLst/>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hMerge="1">
                  <a:txBody>
                    <a:bodyPr/>
                    <a:lstStyle/>
                    <a:p>
                      <a:pPr marL="342900" indent="-342900">
                        <a:buFont typeface="Wingdings" pitchFamily="2" charset="2"/>
                        <a:buChar char="v"/>
                      </a:pPr>
                      <a:endParaRPr lang="es-ES_tradnl" sz="2000" b="1" u="none" dirty="0">
                        <a:solidFill>
                          <a:srgbClr val="FFFF66"/>
                        </a:solidFill>
                        <a:effectLst/>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r h="533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99"/>
                          </a:solidFill>
                        </a:rPr>
                        <a:t>FECHAS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itchFamily="2" charset="2"/>
                        <a:buChar char="v"/>
                      </a:pPr>
                      <a:r>
                        <a:rPr lang="es-ES_tradnl" sz="2000" b="1" u="none" dirty="0" smtClean="0">
                          <a:solidFill>
                            <a:srgbClr val="FFFF66"/>
                          </a:solidFill>
                          <a:effectLst/>
                        </a:rPr>
                        <a:t>CONTABLE</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2000" b="1" u="none" dirty="0" smtClean="0">
                          <a:solidFill>
                            <a:srgbClr val="FFFF66"/>
                          </a:solidFill>
                          <a:effectLst/>
                        </a:rPr>
                        <a:t>FISCAL</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extLst>
                  <a:ext uri="{0D108BD9-81ED-4DB2-BD59-A6C34878D82A}">
                    <a16:rowId xmlns="" xmlns:a16="http://schemas.microsoft.com/office/drawing/2014/main" val="10001"/>
                  </a:ext>
                </a:extLst>
              </a:tr>
              <a:tr h="47244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Desde 1/1/2013</a:t>
                      </a:r>
                      <a:endParaRPr lang="es-ES_tradnl" sz="2000" b="1" dirty="0" smtClean="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No</a:t>
                      </a:r>
                      <a:r>
                        <a:rPr lang="es-ES_tradnl" b="1" dirty="0" smtClean="0">
                          <a:solidFill>
                            <a:srgbClr val="0000CC"/>
                          </a:solidFill>
                        </a:rPr>
                        <a:t> es deducible </a:t>
                      </a:r>
                      <a:r>
                        <a:rPr lang="es-ES_tradnl" b="1" u="sng" dirty="0" smtClean="0">
                          <a:solidFill>
                            <a:srgbClr val="FF0000"/>
                          </a:solidFill>
                        </a:rPr>
                        <a:t>desde 2013</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09600">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b="0" dirty="0" smtClean="0">
                          <a:solidFill>
                            <a:srgbClr val="FF3399"/>
                          </a:solidFill>
                          <a:effectLst/>
                        </a:rPr>
                        <a:t>Art. 12.3 TRLIS derogado por art. 1.Segundo.1 Ley 16/2013, con efectos </a:t>
                      </a:r>
                      <a:r>
                        <a:rPr lang="es-ES_tradnl" sz="1600" b="0" u="sng" dirty="0" smtClean="0">
                          <a:solidFill>
                            <a:srgbClr val="FF3399"/>
                          </a:solidFill>
                          <a:effectLst/>
                        </a:rPr>
                        <a:t>desde 1/1/2013</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b="0" dirty="0" smtClean="0">
                          <a:solidFill>
                            <a:srgbClr val="FF3399"/>
                          </a:solidFill>
                          <a:effectLst/>
                        </a:rPr>
                        <a:t>Art. 13.2.b)</a:t>
                      </a:r>
                      <a:r>
                        <a:rPr lang="es-ES_tradnl" sz="1600" b="0" baseline="0" dirty="0" smtClean="0">
                          <a:solidFill>
                            <a:srgbClr val="FF3399"/>
                          </a:solidFill>
                          <a:effectLst/>
                        </a:rPr>
                        <a:t> NLIS y art.15.k) NLIS, con efectos </a:t>
                      </a:r>
                      <a:r>
                        <a:rPr lang="es-ES_tradnl" sz="1600" b="0" u="sng" baseline="0" dirty="0" smtClean="0">
                          <a:solidFill>
                            <a:srgbClr val="FF3399"/>
                          </a:solidFill>
                          <a:effectLst/>
                        </a:rPr>
                        <a:t>desde 1/1/2015</a:t>
                      </a:r>
                      <a:endParaRPr lang="es-ES_tradnl" sz="1600" b="0" u="sng" dirty="0" smtClean="0">
                        <a:solidFill>
                          <a:srgbClr val="FF3399"/>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b="1" u="sng" dirty="0" smtClean="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389557212"/>
                  </a:ext>
                </a:extLst>
              </a:tr>
            </a:tbl>
          </a:graphicData>
        </a:graphic>
      </p:graphicFrame>
      <p:graphicFrame>
        <p:nvGraphicFramePr>
          <p:cNvPr id="9" name="5 Tabla"/>
          <p:cNvGraphicFramePr>
            <a:graphicFrameLocks noGrp="1"/>
          </p:cNvGraphicFramePr>
          <p:nvPr>
            <p:extLst>
              <p:ext uri="{D42A27DB-BD31-4B8C-83A1-F6EECF244321}">
                <p14:modId xmlns="" xmlns:p14="http://schemas.microsoft.com/office/powerpoint/2010/main" val="2202591628"/>
              </p:ext>
            </p:extLst>
          </p:nvPr>
        </p:nvGraphicFramePr>
        <p:xfrm>
          <a:off x="152400" y="3440066"/>
          <a:ext cx="9517057" cy="2122534"/>
        </p:xfrm>
        <a:graphic>
          <a:graphicData uri="http://schemas.openxmlformats.org/drawingml/2006/table">
            <a:tbl>
              <a:tblPr firstRow="1" bandRow="1">
                <a:tableStyleId>{7DF18680-E054-41AD-8BC1-D1AEF772440D}</a:tableStyleId>
              </a:tblPr>
              <a:tblGrid>
                <a:gridCol w="3156943">
                  <a:extLst>
                    <a:ext uri="{9D8B030D-6E8A-4147-A177-3AD203B41FA5}">
                      <a16:colId xmlns="" xmlns:a16="http://schemas.microsoft.com/office/drawing/2014/main" val="20000"/>
                    </a:ext>
                  </a:extLst>
                </a:gridCol>
                <a:gridCol w="2438400">
                  <a:extLst>
                    <a:ext uri="{9D8B030D-6E8A-4147-A177-3AD203B41FA5}">
                      <a16:colId xmlns="" xmlns:a16="http://schemas.microsoft.com/office/drawing/2014/main" val="20001"/>
                    </a:ext>
                  </a:extLst>
                </a:gridCol>
                <a:gridCol w="3921714">
                  <a:extLst>
                    <a:ext uri="{9D8B030D-6E8A-4147-A177-3AD203B41FA5}">
                      <a16:colId xmlns="" xmlns:a16="http://schemas.microsoft.com/office/drawing/2014/main" val="20002"/>
                    </a:ext>
                  </a:extLst>
                </a:gridCol>
              </a:tblGrid>
              <a:tr h="674734">
                <a:tc gridSpan="3">
                  <a:txBody>
                    <a:bodyPr/>
                    <a:lstStyle/>
                    <a:p>
                      <a:pPr marL="342900" marR="0" indent="-34290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rPr>
                        <a:t>Deterioro de Valor de</a:t>
                      </a:r>
                      <a:r>
                        <a:rPr lang="es-ES_tradnl" sz="2000" b="1" baseline="0" dirty="0" smtClean="0">
                          <a:solidFill>
                            <a:schemeClr val="tx1"/>
                          </a:solidFill>
                        </a:rPr>
                        <a:t> </a:t>
                      </a:r>
                      <a:r>
                        <a:rPr lang="es-ES_tradnl" sz="2000" b="1" u="sng" baseline="0" dirty="0" smtClean="0">
                          <a:solidFill>
                            <a:srgbClr val="FFFF00"/>
                          </a:solidFill>
                        </a:rPr>
                        <a:t>“Valores Representativos de Deudas”</a:t>
                      </a:r>
                      <a:r>
                        <a:rPr lang="es-ES_tradnl" sz="2000" b="1" baseline="0" dirty="0" smtClean="0">
                          <a:solidFill>
                            <a:schemeClr val="tx1"/>
                          </a:solidFill>
                        </a:rPr>
                        <a:t>: </a:t>
                      </a:r>
                      <a:r>
                        <a:rPr lang="es-ES_tradnl" sz="2000" b="1" u="sng" baseline="0" dirty="0" smtClean="0">
                          <a:solidFill>
                            <a:schemeClr val="tx1"/>
                          </a:solidFill>
                        </a:rPr>
                        <a:t>GASTO</a:t>
                      </a:r>
                      <a:endParaRPr lang="es-ES_tradnl" sz="2000" b="1" u="sng" dirty="0" smtClean="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sz="2000" b="1" u="none" dirty="0">
                        <a:solidFill>
                          <a:srgbClr val="FFFF66"/>
                        </a:solidFill>
                        <a:effectLst/>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hMerge="1">
                  <a:txBody>
                    <a:bodyPr/>
                    <a:lstStyle/>
                    <a:p>
                      <a:pPr marL="342900" indent="-342900">
                        <a:buFont typeface="Wingdings" pitchFamily="2" charset="2"/>
                        <a:buChar char="v"/>
                      </a:pPr>
                      <a:endParaRPr lang="es-ES_tradnl" sz="2000" b="1" u="none" dirty="0">
                        <a:solidFill>
                          <a:srgbClr val="FFFF66"/>
                        </a:solidFill>
                        <a:effectLst/>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r h="533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99"/>
                          </a:solidFill>
                        </a:rPr>
                        <a:t>FECHAS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itchFamily="2" charset="2"/>
                        <a:buChar char="v"/>
                      </a:pPr>
                      <a:r>
                        <a:rPr lang="es-ES_tradnl" sz="2000" b="1" u="none" dirty="0" smtClean="0">
                          <a:solidFill>
                            <a:srgbClr val="FFFF66"/>
                          </a:solidFill>
                          <a:effectLst/>
                        </a:rPr>
                        <a:t>CONTABLE</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2000" b="1" u="none" dirty="0" smtClean="0">
                          <a:solidFill>
                            <a:srgbClr val="FFFF66"/>
                          </a:solidFill>
                          <a:effectLst/>
                        </a:rPr>
                        <a:t>FISCAL</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extLst>
                  <a:ext uri="{0D108BD9-81ED-4DB2-BD59-A6C34878D82A}">
                    <a16:rowId xmlns="" xmlns:a16="http://schemas.microsoft.com/office/drawing/2014/main" val="10001"/>
                  </a:ext>
                </a:extLst>
              </a:tr>
              <a:tr h="533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Desde 1/1/2015</a:t>
                      </a:r>
                      <a:endParaRPr lang="es-ES_tradnl" sz="2000" b="1" dirty="0" smtClean="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No</a:t>
                      </a:r>
                      <a:r>
                        <a:rPr lang="es-ES_tradnl" b="1" dirty="0" smtClean="0">
                          <a:solidFill>
                            <a:srgbClr val="0000CC"/>
                          </a:solidFill>
                        </a:rPr>
                        <a:t> es deducible </a:t>
                      </a:r>
                      <a:r>
                        <a:rPr lang="es-ES_tradnl" b="1" u="sng" dirty="0" smtClean="0">
                          <a:solidFill>
                            <a:srgbClr val="FF0000"/>
                          </a:solidFill>
                        </a:rPr>
                        <a:t>desde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81000">
                <a:tc gridSpan="3">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1600" b="0" dirty="0" smtClean="0">
                          <a:solidFill>
                            <a:srgbClr val="FF3399"/>
                          </a:solidFill>
                          <a:effectLst/>
                        </a:rPr>
                        <a:t>Art. 13.2.c)</a:t>
                      </a:r>
                      <a:r>
                        <a:rPr lang="es-ES_tradnl" sz="1600" b="0" baseline="0" dirty="0" smtClean="0">
                          <a:solidFill>
                            <a:srgbClr val="FF3399"/>
                          </a:solidFill>
                          <a:effectLst/>
                        </a:rPr>
                        <a:t> NLIS, con efectos </a:t>
                      </a:r>
                      <a:r>
                        <a:rPr lang="es-ES_tradnl" sz="1600" b="0" u="sng" baseline="0" dirty="0" smtClean="0">
                          <a:solidFill>
                            <a:srgbClr val="FF3399"/>
                          </a:solidFill>
                          <a:effectLst/>
                        </a:rPr>
                        <a:t>desde 1/1/2015</a:t>
                      </a:r>
                      <a:endParaRPr lang="es-ES_tradnl" sz="1600" b="0" u="sng" dirty="0" smtClean="0">
                        <a:solidFill>
                          <a:srgbClr val="FF3399"/>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b="1" u="sng" dirty="0" smtClean="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280800699"/>
                  </a:ext>
                </a:extLst>
              </a:tr>
            </a:tbl>
          </a:graphicData>
        </a:graphic>
      </p:graphicFrame>
    </p:spTree>
    <p:extLst>
      <p:ext uri="{BB962C8B-B14F-4D97-AF65-F5344CB8AC3E}">
        <p14:creationId xmlns="" xmlns:p14="http://schemas.microsoft.com/office/powerpoint/2010/main" val="1264402401"/>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178</a:t>
            </a:fld>
            <a:endParaRPr lang="es-ES" dirty="0"/>
          </a:p>
        </p:txBody>
      </p:sp>
      <p:sp>
        <p:nvSpPr>
          <p:cNvPr id="6451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4000" u="sng" dirty="0" smtClean="0">
                <a:solidFill>
                  <a:srgbClr val="FFFF66"/>
                </a:solidFill>
                <a:latin typeface="Arial" pitchFamily="34" charset="0"/>
              </a:rPr>
              <a:t>R D Ley 3/2016</a:t>
            </a:r>
            <a:r>
              <a:rPr lang="es-ES_tradnl" sz="4000" dirty="0" smtClean="0">
                <a:solidFill>
                  <a:srgbClr val="FFFF66"/>
                </a:solidFill>
                <a:latin typeface="Arial" pitchFamily="34" charset="0"/>
              </a:rPr>
              <a:t> Modifica la DT 16ª LIS </a:t>
            </a:r>
            <a:endParaRPr lang="es-ES" sz="4000" dirty="0">
              <a:solidFill>
                <a:srgbClr val="FFFF66"/>
              </a:solidFill>
              <a:latin typeface="Arial" pitchFamily="34" charset="0"/>
            </a:endParaRPr>
          </a:p>
        </p:txBody>
      </p:sp>
      <p:sp>
        <p:nvSpPr>
          <p:cNvPr id="64517" name="Text Box 3"/>
          <p:cNvSpPr txBox="1">
            <a:spLocks noChangeArrowheads="1"/>
          </p:cNvSpPr>
          <p:nvPr/>
        </p:nvSpPr>
        <p:spPr bwMode="auto">
          <a:xfrm>
            <a:off x="0" y="809938"/>
            <a:ext cx="9906000" cy="5563061"/>
          </a:xfrm>
          <a:prstGeom prst="rect">
            <a:avLst/>
          </a:prstGeom>
          <a:solidFill>
            <a:srgbClr val="CCFFFF"/>
          </a:solidFill>
          <a:ln w="9525">
            <a:noFill/>
            <a:miter lim="800000"/>
            <a:headEnd/>
            <a:tailEnd/>
          </a:ln>
        </p:spPr>
        <p:txBody>
          <a:bodyPr>
            <a:spAutoFit/>
          </a:bodyPr>
          <a:lstStyle/>
          <a:p>
            <a:pPr algn="ctr">
              <a:spcBef>
                <a:spcPct val="50000"/>
              </a:spcBef>
            </a:pPr>
            <a:r>
              <a:rPr lang="es-ES" sz="4800" u="sng" dirty="0" smtClean="0">
                <a:solidFill>
                  <a:srgbClr val="000066"/>
                </a:solidFill>
              </a:rPr>
              <a:t>Reversión del deterioro de participaciones    </a:t>
            </a:r>
          </a:p>
          <a:p>
            <a:pPr algn="ctr">
              <a:spcBef>
                <a:spcPct val="50000"/>
              </a:spcBef>
            </a:pPr>
            <a:r>
              <a:rPr lang="es-ES" sz="4800" u="sng" dirty="0" smtClean="0">
                <a:solidFill>
                  <a:srgbClr val="FF0000"/>
                </a:solidFill>
              </a:rPr>
              <a:t>Desde 1/1/2016</a:t>
            </a:r>
          </a:p>
          <a:p>
            <a:pPr algn="ctr">
              <a:spcBef>
                <a:spcPct val="50000"/>
              </a:spcBef>
            </a:pPr>
            <a:endParaRPr lang="es-ES" sz="1100" u="sng" dirty="0" smtClean="0">
              <a:solidFill>
                <a:srgbClr val="000066"/>
              </a:solidFill>
            </a:endParaRPr>
          </a:p>
          <a:p>
            <a:pPr marL="742950" indent="-742950">
              <a:spcBef>
                <a:spcPct val="50000"/>
              </a:spcBef>
              <a:buFont typeface="Wingdings" pitchFamily="2" charset="2"/>
              <a:buChar char="v"/>
            </a:pPr>
            <a:r>
              <a:rPr lang="es-ES" sz="3600" dirty="0" smtClean="0">
                <a:solidFill>
                  <a:srgbClr val="FF0000"/>
                </a:solidFill>
              </a:rPr>
              <a:t>Modificación de la DT 16ª LIS</a:t>
            </a:r>
          </a:p>
          <a:p>
            <a:pPr marL="742950" indent="-742950">
              <a:spcBef>
                <a:spcPct val="50000"/>
              </a:spcBef>
              <a:buFont typeface="Wingdings" pitchFamily="2" charset="2"/>
              <a:buChar char="v"/>
            </a:pPr>
            <a:endParaRPr lang="es-ES" sz="1000" dirty="0" smtClean="0">
              <a:solidFill>
                <a:srgbClr val="FF0000"/>
              </a:solidFill>
            </a:endParaRPr>
          </a:p>
          <a:p>
            <a:pPr marL="742950" indent="-742950">
              <a:spcBef>
                <a:spcPct val="50000"/>
              </a:spcBef>
              <a:buFont typeface="Wingdings" pitchFamily="2" charset="2"/>
              <a:buChar char="Ø"/>
            </a:pPr>
            <a:r>
              <a:rPr lang="es-ES_tradnl" sz="2800" dirty="0" smtClean="0">
                <a:solidFill>
                  <a:srgbClr val="0000FF"/>
                </a:solidFill>
                <a:latin typeface="Arial" pitchFamily="34" charset="0"/>
              </a:rPr>
              <a:t>Real Decreto-ley 3/2016 (BOE de 3-12-2016)</a:t>
            </a:r>
            <a:r>
              <a:rPr lang="es-ES_tradnl" sz="2800" dirty="0" smtClean="0">
                <a:solidFill>
                  <a:srgbClr val="000066"/>
                </a:solidFill>
                <a:latin typeface="Arial" pitchFamily="34" charset="0"/>
              </a:rPr>
              <a:t>: </a:t>
            </a:r>
          </a:p>
          <a:p>
            <a:pPr marL="742950" indent="-742950">
              <a:spcBef>
                <a:spcPct val="50000"/>
              </a:spcBef>
              <a:buFont typeface="Wingdings" pitchFamily="2" charset="2"/>
              <a:buChar char="§"/>
            </a:pPr>
            <a:r>
              <a:rPr lang="es-ES_tradnl" sz="2400" dirty="0" smtClean="0">
                <a:solidFill>
                  <a:srgbClr val="000066"/>
                </a:solidFill>
                <a:latin typeface="Arial" pitchFamily="34" charset="0"/>
              </a:rPr>
              <a:t>El artículo 3.Primero.Dos del RD Ley 3/2016 modifica la DT 16ª LIS, con efectos desde 1-1-2016</a:t>
            </a:r>
            <a:r>
              <a:rPr lang="es-ES" sz="2400" dirty="0" smtClean="0">
                <a:solidFill>
                  <a:srgbClr val="000066"/>
                </a:solidFill>
              </a:rPr>
              <a:t>.</a:t>
            </a:r>
            <a:endParaRPr lang="es-ES" sz="2400" u="sng" dirty="0">
              <a:solidFill>
                <a:srgbClr val="000066"/>
              </a:solidFill>
            </a:endParaRPr>
          </a:p>
        </p:txBody>
      </p:sp>
    </p:spTree>
    <p:extLst>
      <p:ext uri="{BB962C8B-B14F-4D97-AF65-F5344CB8AC3E}">
        <p14:creationId xmlns="" xmlns:p14="http://schemas.microsoft.com/office/powerpoint/2010/main" val="231114150"/>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842250" y="6400800"/>
            <a:ext cx="2063750" cy="457200"/>
          </a:xfrm>
        </p:spPr>
        <p:txBody>
          <a:bodyPr/>
          <a:lstStyle/>
          <a:p>
            <a:pPr>
              <a:defRPr/>
            </a:pPr>
            <a:fld id="{02B15079-B0BC-462C-97A5-648334910574}" type="slidenum">
              <a:rPr lang="es-ES"/>
              <a:pPr>
                <a:defRPr/>
              </a:pPr>
              <a:t>179</a:t>
            </a:fld>
            <a:endParaRPr lang="es-ES" dirty="0"/>
          </a:p>
        </p:txBody>
      </p:sp>
      <p:sp>
        <p:nvSpPr>
          <p:cNvPr id="56324" name="Text Box 3"/>
          <p:cNvSpPr txBox="1">
            <a:spLocks noChangeArrowheads="1"/>
          </p:cNvSpPr>
          <p:nvPr/>
        </p:nvSpPr>
        <p:spPr bwMode="auto">
          <a:xfrm>
            <a:off x="0" y="50861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u="sng" dirty="0" smtClean="0">
                <a:solidFill>
                  <a:srgbClr val="FF0000"/>
                </a:solidFill>
              </a:rPr>
              <a:t>Reversión</a:t>
            </a:r>
            <a:r>
              <a:rPr lang="es-ES" sz="2000" b="1" dirty="0" smtClean="0">
                <a:solidFill>
                  <a:srgbClr val="000066"/>
                </a:solidFill>
              </a:rPr>
              <a:t> del Deterioros de Valor de Participaciones.  </a:t>
            </a:r>
            <a:endParaRPr lang="es-ES" sz="2000" b="1" u="sng" dirty="0">
              <a:solidFill>
                <a:srgbClr val="000066"/>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400" b="1" dirty="0" smtClean="0">
                <a:latin typeface="Arial" pitchFamily="34" charset="0"/>
              </a:rPr>
              <a:t>RD Ley 3/2016 modifica DT 16ª LIS.   </a:t>
            </a:r>
            <a:r>
              <a:rPr lang="es-ES_tradnl" sz="2400" b="1" u="sng" dirty="0" smtClean="0">
                <a:solidFill>
                  <a:srgbClr val="FFFF00"/>
                </a:solidFill>
              </a:rPr>
              <a:t>Desde 1/1/2016 </a:t>
            </a:r>
          </a:p>
          <a:p>
            <a:endParaRPr lang="es-ES" sz="3600" dirty="0">
              <a:solidFill>
                <a:srgbClr val="FFFF66"/>
              </a:solidFill>
              <a:latin typeface="Arial" pitchFamily="34" charset="0"/>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194473" y="990600"/>
          <a:ext cx="9517057" cy="4860383"/>
        </p:xfrm>
        <a:graphic>
          <a:graphicData uri="http://schemas.openxmlformats.org/drawingml/2006/table">
            <a:tbl>
              <a:tblPr firstRow="1" bandRow="1">
                <a:tableStyleId>{7DF18680-E054-41AD-8BC1-D1AEF772440D}</a:tableStyleId>
              </a:tblPr>
              <a:tblGrid>
                <a:gridCol w="9517057">
                  <a:extLst>
                    <a:ext uri="{9D8B030D-6E8A-4147-A177-3AD203B41FA5}">
                      <a16:colId xmlns="" xmlns:a16="http://schemas.microsoft.com/office/drawing/2014/main" val="20000"/>
                    </a:ext>
                  </a:extLst>
                </a:gridCol>
              </a:tblGrid>
              <a:tr h="1080863">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2800" b="1" u="sng" dirty="0" smtClean="0">
                          <a:solidFill>
                            <a:srgbClr val="FFFF00"/>
                          </a:solidFill>
                        </a:rPr>
                        <a:t>REVERSIÓN</a:t>
                      </a:r>
                      <a:r>
                        <a:rPr lang="es-ES_tradnl" sz="2800" b="1" baseline="0" dirty="0" smtClean="0">
                          <a:solidFill>
                            <a:srgbClr val="FFFF00"/>
                          </a:solidFill>
                        </a:rPr>
                        <a:t> del </a:t>
                      </a:r>
                      <a:r>
                        <a:rPr lang="es-ES_tradnl" sz="2800" b="1" dirty="0" smtClean="0">
                          <a:solidFill>
                            <a:srgbClr val="FFFF00"/>
                          </a:solidFill>
                        </a:rPr>
                        <a:t>DETERIORO DE VALOR de</a:t>
                      </a:r>
                      <a:r>
                        <a:rPr lang="es-ES_tradnl" sz="2800" b="1" baseline="0" dirty="0" smtClean="0">
                          <a:solidFill>
                            <a:srgbClr val="FFFF00"/>
                          </a:solidFill>
                        </a:rPr>
                        <a:t> PARTICIPACIONES: </a:t>
                      </a:r>
                      <a:r>
                        <a:rPr lang="es-ES_tradnl" sz="2800" b="1" u="sng" baseline="0" dirty="0" smtClean="0">
                          <a:solidFill>
                            <a:srgbClr val="FFFF00"/>
                          </a:solidFill>
                        </a:rPr>
                        <a:t>INGRESO</a:t>
                      </a:r>
                      <a:endParaRPr lang="es-ES_tradnl" b="1" dirty="0" smtClean="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077303">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200" b="1" u="sng" kern="1200" baseline="0" dirty="0" smtClean="0">
                          <a:solidFill>
                            <a:srgbClr val="0000CC"/>
                          </a:solidFill>
                          <a:latin typeface="+mn-lt"/>
                          <a:ea typeface="+mn-ea"/>
                          <a:cs typeface="+mn-cs"/>
                        </a:rPr>
                        <a:t>La reversión</a:t>
                      </a:r>
                      <a:r>
                        <a:rPr lang="es-ES_tradnl" sz="2200" b="0" kern="1200" baseline="0" dirty="0" smtClean="0">
                          <a:solidFill>
                            <a:srgbClr val="0000CC"/>
                          </a:solidFill>
                          <a:latin typeface="+mn-lt"/>
                          <a:ea typeface="+mn-ea"/>
                          <a:cs typeface="+mn-cs"/>
                        </a:rPr>
                        <a:t> de los deterioros de valor de participaciones que resultaron </a:t>
                      </a:r>
                      <a:r>
                        <a:rPr lang="es-ES_tradnl" sz="2200" b="1" kern="1200" baseline="0" dirty="0" smtClean="0">
                          <a:solidFill>
                            <a:srgbClr val="0000CC"/>
                          </a:solidFill>
                          <a:latin typeface="+mn-lt"/>
                          <a:ea typeface="+mn-ea"/>
                          <a:cs typeface="+mn-cs"/>
                        </a:rPr>
                        <a:t>fiscalmente deducibles en periodos impositivos previos a 2013</a:t>
                      </a:r>
                      <a:r>
                        <a:rPr lang="es-ES_tradnl" sz="2200" b="0" kern="1200" baseline="0" dirty="0" smtClean="0">
                          <a:solidFill>
                            <a:srgbClr val="0000CC"/>
                          </a:solidFill>
                          <a:latin typeface="+mn-lt"/>
                          <a:ea typeface="+mn-ea"/>
                          <a:cs typeface="+mn-cs"/>
                        </a:rPr>
                        <a:t> y que a partir de esa fecha no lo son deberá realizarse por un importe mínimo anual, </a:t>
                      </a:r>
                      <a:r>
                        <a:rPr lang="es-ES_tradnl" sz="2200" b="1" u="sng" kern="1200" baseline="0" dirty="0" smtClean="0">
                          <a:solidFill>
                            <a:srgbClr val="0000CC"/>
                          </a:solidFill>
                          <a:latin typeface="+mn-lt"/>
                          <a:ea typeface="+mn-ea"/>
                          <a:cs typeface="+mn-cs"/>
                        </a:rPr>
                        <a:t>de forma lineal</a:t>
                      </a:r>
                      <a:r>
                        <a:rPr lang="es-ES_tradnl" sz="2200" b="1" kern="1200" baseline="0" dirty="0" smtClean="0">
                          <a:solidFill>
                            <a:srgbClr val="0000CC"/>
                          </a:solidFill>
                          <a:latin typeface="+mn-lt"/>
                          <a:ea typeface="+mn-ea"/>
                          <a:cs typeface="+mn-cs"/>
                        </a:rPr>
                        <a:t> </a:t>
                      </a:r>
                      <a:r>
                        <a:rPr lang="es-ES_tradnl" sz="2200" b="1" u="sng" kern="1200" baseline="0" dirty="0" smtClean="0">
                          <a:solidFill>
                            <a:srgbClr val="FF0000"/>
                          </a:solidFill>
                          <a:latin typeface="+mn-lt"/>
                          <a:ea typeface="+mn-ea"/>
                          <a:cs typeface="+mn-cs"/>
                        </a:rPr>
                        <a:t>durante cinco años</a:t>
                      </a:r>
                      <a:r>
                        <a:rPr lang="es-ES_tradnl" sz="2200" b="0" kern="1200" baseline="0" dirty="0" smtClean="0">
                          <a:solidFill>
                            <a:srgbClr val="0000CC"/>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2200" b="0" kern="1200" baseline="0" dirty="0" smtClean="0">
                        <a:solidFill>
                          <a:srgbClr val="0000CC"/>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200" b="0" kern="1200" baseline="0" dirty="0" smtClean="0">
                          <a:solidFill>
                            <a:srgbClr val="0000CC"/>
                          </a:solidFill>
                          <a:latin typeface="+mn-lt"/>
                          <a:ea typeface="+mn-ea"/>
                          <a:cs typeface="+mn-cs"/>
                        </a:rPr>
                        <a:t>En el Real Decreto-Ley 3/2016 se establece la incorporación automática de los referidos deterioros, como un importe mínimo (1/5 cada año desde 2016), </a:t>
                      </a:r>
                      <a:r>
                        <a:rPr lang="es-ES_tradnl" sz="2200" b="1" u="sng" kern="1200" baseline="0" dirty="0" smtClean="0">
                          <a:solidFill>
                            <a:srgbClr val="0000CC"/>
                          </a:solidFill>
                          <a:latin typeface="+mn-lt"/>
                          <a:ea typeface="+mn-ea"/>
                          <a:cs typeface="+mn-cs"/>
                        </a:rPr>
                        <a:t>sin perjuicio de que resulten reversiones superiores por las reglas de general aplicación</a:t>
                      </a:r>
                      <a:r>
                        <a:rPr lang="es-ES_tradnl" sz="2200" b="0" kern="1200" baseline="0" dirty="0" smtClean="0">
                          <a:solidFill>
                            <a:srgbClr val="0000CC"/>
                          </a:solidFill>
                          <a:latin typeface="+mn-lt"/>
                          <a:ea typeface="+mn-ea"/>
                          <a:cs typeface="+mn-cs"/>
                        </a:rPr>
                        <a:t>, teniendo en cuenta que se trata de pérdidas estimadas y no realizadas que minoraron la base imponible de las entidades españolas. </a:t>
                      </a:r>
                      <a:endParaRPr lang="es-ES_tradnl" sz="2200" b="0" dirty="0" smtClean="0">
                        <a:solidFill>
                          <a:srgbClr val="0000CC"/>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308192920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24600"/>
            <a:ext cx="2311400" cy="476250"/>
          </a:xfrm>
        </p:spPr>
        <p:txBody>
          <a:bodyPr/>
          <a:lstStyle/>
          <a:p>
            <a:pPr>
              <a:defRPr/>
            </a:pPr>
            <a:fld id="{DA67F686-EEF3-417D-A3D9-40C83C638DE3}" type="slidenum">
              <a:rPr lang="es-ES"/>
              <a:pPr>
                <a:defRPr/>
              </a:pPr>
              <a:t>18</a:t>
            </a:fld>
            <a:endParaRPr lang="es-ES" dirty="0"/>
          </a:p>
        </p:txBody>
      </p:sp>
      <p:sp>
        <p:nvSpPr>
          <p:cNvPr id="6" name="Text Box 5"/>
          <p:cNvSpPr txBox="1">
            <a:spLocks noChangeArrowheads="1"/>
          </p:cNvSpPr>
          <p:nvPr/>
        </p:nvSpPr>
        <p:spPr bwMode="auto">
          <a:xfrm>
            <a:off x="237969" y="228600"/>
            <a:ext cx="924022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CONTABILIZACIÓN</a:t>
            </a:r>
            <a:endParaRPr lang="es-ES_tradnl" sz="2800" dirty="0">
              <a:latin typeface="Arial" charset="0"/>
            </a:endParaRPr>
          </a:p>
        </p:txBody>
      </p:sp>
      <p:graphicFrame>
        <p:nvGraphicFramePr>
          <p:cNvPr id="2" name="Tabla 1"/>
          <p:cNvGraphicFramePr>
            <a:graphicFrameLocks noGrp="1"/>
          </p:cNvGraphicFramePr>
          <p:nvPr>
            <p:extLst>
              <p:ext uri="{D42A27DB-BD31-4B8C-83A1-F6EECF244321}">
                <p14:modId xmlns="" xmlns:p14="http://schemas.microsoft.com/office/powerpoint/2010/main" val="1063578761"/>
              </p:ext>
            </p:extLst>
          </p:nvPr>
        </p:nvGraphicFramePr>
        <p:xfrm>
          <a:off x="228600" y="3420998"/>
          <a:ext cx="9335519" cy="2294002"/>
        </p:xfrm>
        <a:graphic>
          <a:graphicData uri="http://schemas.openxmlformats.org/drawingml/2006/table">
            <a:tbl>
              <a:tblPr firstRow="1" firstCol="1" lastRow="1" lastCol="1" bandRow="1" bandCol="1">
                <a:tableStyleId>{5C22544A-7EE6-4342-B048-85BDC9FD1C3A}</a:tableStyleId>
              </a:tblPr>
              <a:tblGrid>
                <a:gridCol w="3053379">
                  <a:extLst>
                    <a:ext uri="{9D8B030D-6E8A-4147-A177-3AD203B41FA5}">
                      <a16:colId xmlns="" xmlns:a16="http://schemas.microsoft.com/office/drawing/2014/main" val="2534654633"/>
                    </a:ext>
                  </a:extLst>
                </a:gridCol>
                <a:gridCol w="3053379">
                  <a:extLst>
                    <a:ext uri="{9D8B030D-6E8A-4147-A177-3AD203B41FA5}">
                      <a16:colId xmlns="" xmlns:a16="http://schemas.microsoft.com/office/drawing/2014/main" val="1084980802"/>
                    </a:ext>
                  </a:extLst>
                </a:gridCol>
                <a:gridCol w="3228761">
                  <a:extLst>
                    <a:ext uri="{9D8B030D-6E8A-4147-A177-3AD203B41FA5}">
                      <a16:colId xmlns="" xmlns:a16="http://schemas.microsoft.com/office/drawing/2014/main" val="1074647243"/>
                    </a:ext>
                  </a:extLst>
                </a:gridCol>
              </a:tblGrid>
              <a:tr h="533400">
                <a:tc gridSpan="3">
                  <a:txBody>
                    <a:bodyPr/>
                    <a:lstStyle/>
                    <a:p>
                      <a:pPr algn="ctr">
                        <a:spcAft>
                          <a:spcPts val="0"/>
                        </a:spcAft>
                        <a:tabLst>
                          <a:tab pos="2700020" algn="ctr"/>
                          <a:tab pos="5400040" algn="r"/>
                          <a:tab pos="449580" algn="l"/>
                        </a:tabLst>
                      </a:pPr>
                      <a:r>
                        <a:rPr kumimoji="0" lang="es-ES_tradnl" altLang="es-ES" sz="1400" b="1" i="0" u="sng" strike="noStrike" cap="none" normalizeH="0" baseline="0" dirty="0" smtClean="0">
                          <a:ln>
                            <a:noFill/>
                          </a:ln>
                          <a:solidFill>
                            <a:srgbClr val="0000FF"/>
                          </a:solidFill>
                          <a:effectLst/>
                          <a:latin typeface="Arial" panose="020B0604020202020204" pitchFamily="34" charset="0"/>
                          <a:ea typeface="Times New Roman" panose="02020603050405020304" pitchFamily="18" charset="0"/>
                          <a:cs typeface="Arial" panose="020B0604020202020204" pitchFamily="34" charset="0"/>
                        </a:rPr>
                        <a:t>Cumplir dos</a:t>
                      </a:r>
                      <a:r>
                        <a:rPr kumimoji="0" lang="es-ES_tradnl" altLang="es-ES" sz="1400" b="1" i="0" u="none" strike="noStrike" cap="none" normalizeH="0" baseline="0" dirty="0" smtClean="0">
                          <a:ln>
                            <a:noFill/>
                          </a:ln>
                          <a:solidFill>
                            <a:srgbClr val="0000FF"/>
                          </a:solidFill>
                          <a:effectLst/>
                          <a:ea typeface="Times New Roman" panose="02020603050405020304" pitchFamily="18" charset="0"/>
                        </a:rPr>
                        <a:t> de los siguientes requisitos, </a:t>
                      </a:r>
                      <a:r>
                        <a:rPr kumimoji="0" lang="es-ES_tradnl" altLang="es-ES" sz="1400" b="1" i="0" u="sng" strike="noStrike" cap="none" normalizeH="0" baseline="0" dirty="0" smtClean="0">
                          <a:ln>
                            <a:noFill/>
                          </a:ln>
                          <a:solidFill>
                            <a:srgbClr val="0000FF"/>
                          </a:solidFill>
                          <a:effectLst/>
                          <a:ea typeface="Times New Roman" panose="02020603050405020304" pitchFamily="18" charset="0"/>
                        </a:rPr>
                        <a:t>durante 2 ejercicios consecutivos</a:t>
                      </a:r>
                      <a:r>
                        <a:rPr kumimoji="0" lang="es-ES_tradnl" altLang="es-ES" sz="1400" b="1" i="0" u="none" strike="noStrike" cap="none" normalizeH="0" baseline="0" dirty="0" smtClean="0">
                          <a:ln>
                            <a:noFill/>
                          </a:ln>
                          <a:solidFill>
                            <a:srgbClr val="0000FF"/>
                          </a:solidFill>
                          <a:effectLst/>
                          <a:ea typeface="Times New Roman" panose="02020603050405020304" pitchFamily="18" charset="0"/>
                        </a:rPr>
                        <a:t>, a la fecha de cierre</a:t>
                      </a:r>
                    </a:p>
                    <a:p>
                      <a:pPr algn="ctr">
                        <a:spcAft>
                          <a:spcPts val="0"/>
                        </a:spcAft>
                        <a:tabLst>
                          <a:tab pos="2700020" algn="ctr"/>
                          <a:tab pos="5400040" algn="r"/>
                          <a:tab pos="449580" algn="l"/>
                        </a:tabLst>
                      </a:pPr>
                      <a:r>
                        <a:rPr kumimoji="0" lang="es-ES_tradnl" altLang="es-ES" sz="1400" b="1" i="0" u="none" strike="noStrike" cap="none" normalizeH="0" baseline="0" dirty="0" smtClean="0">
                          <a:ln>
                            <a:noFill/>
                          </a:ln>
                          <a:solidFill>
                            <a:srgbClr val="0000FF"/>
                          </a:solidFill>
                          <a:effectLst/>
                          <a:ea typeface="Times New Roman" panose="02020603050405020304" pitchFamily="18" charset="0"/>
                        </a:rPr>
                        <a:t> (importes modificados desde 2016</a:t>
                      </a:r>
                      <a:r>
                        <a:rPr kumimoji="0" lang="es-ES_tradnl" altLang="es-ES" sz="1600" b="1" i="0" u="none" strike="noStrike" cap="none" normalizeH="0" baseline="0" dirty="0" smtClean="0">
                          <a:ln>
                            <a:noFill/>
                          </a:ln>
                          <a:solidFill>
                            <a:srgbClr val="0000FF"/>
                          </a:solidFill>
                          <a:effectLst/>
                          <a:ea typeface="Times New Roman" panose="02020603050405020304" pitchFamily="18" charset="0"/>
                        </a:rPr>
                        <a:t>):</a:t>
                      </a:r>
                      <a:endParaRPr lang="es-ES" sz="1600" dirty="0">
                        <a:solidFill>
                          <a:srgbClr val="0000FF"/>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spcAft>
                          <a:spcPts val="0"/>
                        </a:spcAft>
                        <a:tabLst>
                          <a:tab pos="2700020" algn="ctr"/>
                          <a:tab pos="5400040" algn="r"/>
                          <a:tab pos="449580" algn="l"/>
                        </a:tabLst>
                      </a:pPr>
                      <a:endParaRPr lang="es-ES" sz="1200" dirty="0">
                        <a:effectLst/>
                        <a:latin typeface="Times New Roman" panose="02020603050405020304" pitchFamily="18" charset="0"/>
                        <a:ea typeface="Times New Roman" panose="02020603050405020304" pitchFamily="18" charset="0"/>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algn="ctr">
                        <a:spcAft>
                          <a:spcPts val="0"/>
                        </a:spcAft>
                        <a:tabLst>
                          <a:tab pos="2700020" algn="ctr"/>
                          <a:tab pos="5400040" algn="r"/>
                          <a:tab pos="449580" algn="l"/>
                        </a:tabLst>
                      </a:pPr>
                      <a:endParaRPr lang="es-ES" sz="1200" dirty="0">
                        <a:effectLst/>
                        <a:latin typeface="Times New Roman" panose="02020603050405020304" pitchFamily="18" charset="0"/>
                        <a:ea typeface="Times New Roman" panose="02020603050405020304" pitchFamily="18" charset="0"/>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155924146"/>
                  </a:ext>
                </a:extLst>
              </a:tr>
              <a:tr h="432792">
                <a:tc>
                  <a:txBody>
                    <a:bodyPr/>
                    <a:lstStyle/>
                    <a:p>
                      <a:pPr algn="ctr">
                        <a:spcAft>
                          <a:spcPts val="0"/>
                        </a:spcAft>
                        <a:tabLst>
                          <a:tab pos="2700020" algn="ctr"/>
                          <a:tab pos="5400040" algn="r"/>
                          <a:tab pos="449580" algn="l"/>
                        </a:tabLst>
                      </a:pPr>
                      <a:r>
                        <a:rPr lang="es-ES_tradnl" sz="1800" b="1" dirty="0" smtClean="0">
                          <a:effectLst/>
                        </a:rPr>
                        <a:t>Conceptos</a:t>
                      </a:r>
                      <a:endParaRPr lang="es-ES" sz="1800" b="1" dirty="0">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tabLst>
                          <a:tab pos="2700020" algn="ctr"/>
                          <a:tab pos="5400040" algn="r"/>
                          <a:tab pos="449580" algn="l"/>
                        </a:tabLst>
                      </a:pPr>
                      <a:r>
                        <a:rPr lang="es-ES_tradnl" sz="1800" b="1" dirty="0">
                          <a:solidFill>
                            <a:schemeClr val="tx1"/>
                          </a:solidFill>
                          <a:effectLst/>
                        </a:rPr>
                        <a:t>PYMES</a:t>
                      </a:r>
                      <a:endParaRPr lang="es-ES" sz="1800" b="1" dirty="0">
                        <a:solidFill>
                          <a:schemeClr val="tx1"/>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tabLst>
                          <a:tab pos="2700020" algn="ctr"/>
                          <a:tab pos="5400040" algn="r"/>
                          <a:tab pos="449580" algn="l"/>
                        </a:tabLst>
                      </a:pPr>
                      <a:r>
                        <a:rPr lang="es-ES_tradnl" sz="1800" b="1" dirty="0">
                          <a:effectLst/>
                        </a:rPr>
                        <a:t>MICROEMPRESA</a:t>
                      </a:r>
                      <a:endParaRPr lang="es-ES" sz="1800" b="1" dirty="0">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6764517"/>
                  </a:ext>
                </a:extLst>
              </a:tr>
              <a:tr h="481608">
                <a:tc>
                  <a:txBody>
                    <a:bodyPr/>
                    <a:lstStyle/>
                    <a:p>
                      <a:pPr algn="l">
                        <a:spcAft>
                          <a:spcPts val="0"/>
                        </a:spcAft>
                        <a:tabLst>
                          <a:tab pos="2700020" algn="ctr"/>
                          <a:tab pos="5400040" algn="r"/>
                          <a:tab pos="449580" algn="l"/>
                        </a:tabLst>
                      </a:pPr>
                      <a:r>
                        <a:rPr lang="es-ES_tradnl" sz="1600" dirty="0">
                          <a:effectLst/>
                        </a:rPr>
                        <a:t>1. Total ACTIVO ≤</a:t>
                      </a:r>
                      <a:endParaRPr lang="es-ES" sz="1600" dirty="0">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spcAft>
                          <a:spcPts val="0"/>
                        </a:spcAft>
                        <a:tabLst>
                          <a:tab pos="2700020" algn="ctr"/>
                          <a:tab pos="5400040" algn="r"/>
                          <a:tab pos="449580" algn="l"/>
                        </a:tabLst>
                      </a:pPr>
                      <a:r>
                        <a:rPr lang="es-ES_tradnl" sz="1600" b="1" dirty="0">
                          <a:solidFill>
                            <a:srgbClr val="0000FF"/>
                          </a:solidFill>
                          <a:effectLst/>
                        </a:rPr>
                        <a:t>4.000.000 €</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tabLst>
                          <a:tab pos="2700020" algn="ctr"/>
                          <a:tab pos="5400040" algn="r"/>
                          <a:tab pos="449580" algn="l"/>
                        </a:tabLst>
                      </a:pPr>
                      <a:r>
                        <a:rPr lang="es-ES_tradnl" sz="1600" b="1" dirty="0">
                          <a:solidFill>
                            <a:srgbClr val="0000FF"/>
                          </a:solidFill>
                          <a:effectLst/>
                        </a:rPr>
                        <a:t>1.000.000 €</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499007711"/>
                  </a:ext>
                </a:extLst>
              </a:tr>
              <a:tr h="457200">
                <a:tc>
                  <a:txBody>
                    <a:bodyPr/>
                    <a:lstStyle/>
                    <a:p>
                      <a:pPr algn="l">
                        <a:spcAft>
                          <a:spcPts val="0"/>
                        </a:spcAft>
                        <a:tabLst>
                          <a:tab pos="2700020" algn="ctr"/>
                          <a:tab pos="5400040" algn="r"/>
                          <a:tab pos="449580" algn="l"/>
                        </a:tabLst>
                      </a:pPr>
                      <a:r>
                        <a:rPr lang="es-ES_tradnl" sz="1600" dirty="0">
                          <a:effectLst/>
                        </a:rPr>
                        <a:t>2. Cifra de Negocios ≤</a:t>
                      </a:r>
                      <a:endParaRPr lang="es-ES" sz="1600" dirty="0">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spcAft>
                          <a:spcPts val="0"/>
                        </a:spcAft>
                        <a:tabLst>
                          <a:tab pos="2700020" algn="ctr"/>
                          <a:tab pos="5400040" algn="r"/>
                          <a:tab pos="449580" algn="l"/>
                        </a:tabLst>
                      </a:pPr>
                      <a:r>
                        <a:rPr lang="es-ES_tradnl" sz="1600" b="1" dirty="0">
                          <a:solidFill>
                            <a:srgbClr val="0000FF"/>
                          </a:solidFill>
                          <a:effectLst/>
                        </a:rPr>
                        <a:t>8.000.000 €</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tabLst>
                          <a:tab pos="2700020" algn="ctr"/>
                          <a:tab pos="5400040" algn="r"/>
                          <a:tab pos="449580" algn="l"/>
                        </a:tabLst>
                      </a:pPr>
                      <a:r>
                        <a:rPr lang="es-ES_tradnl" sz="1600" b="1" dirty="0">
                          <a:solidFill>
                            <a:srgbClr val="0000FF"/>
                          </a:solidFill>
                          <a:effectLst/>
                        </a:rPr>
                        <a:t>2.000.000 €</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759106266"/>
                  </a:ext>
                </a:extLst>
              </a:tr>
              <a:tr h="389002">
                <a:tc>
                  <a:txBody>
                    <a:bodyPr/>
                    <a:lstStyle/>
                    <a:p>
                      <a:pPr algn="l">
                        <a:spcAft>
                          <a:spcPts val="0"/>
                        </a:spcAft>
                        <a:tabLst>
                          <a:tab pos="2700020" algn="ctr"/>
                          <a:tab pos="5400040" algn="r"/>
                          <a:tab pos="449580" algn="l"/>
                        </a:tabLst>
                      </a:pPr>
                      <a:r>
                        <a:rPr lang="es-ES_tradnl" sz="1600" dirty="0">
                          <a:effectLst/>
                        </a:rPr>
                        <a:t>3. Nº de Trabajadores ≤</a:t>
                      </a:r>
                      <a:endParaRPr lang="es-ES" sz="1600" dirty="0">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spcAft>
                          <a:spcPts val="0"/>
                        </a:spcAft>
                        <a:tabLst>
                          <a:tab pos="2700020" algn="ctr"/>
                          <a:tab pos="5400040" algn="r"/>
                          <a:tab pos="449580" algn="l"/>
                        </a:tabLst>
                      </a:pPr>
                      <a:r>
                        <a:rPr lang="es-ES_tradnl" sz="1600" b="1" dirty="0">
                          <a:solidFill>
                            <a:srgbClr val="0000FF"/>
                          </a:solidFill>
                          <a:effectLst/>
                        </a:rPr>
                        <a:t>50</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tabLst>
                          <a:tab pos="2700020" algn="ctr"/>
                          <a:tab pos="5400040" algn="r"/>
                          <a:tab pos="449580" algn="l"/>
                        </a:tabLst>
                      </a:pPr>
                      <a:r>
                        <a:rPr lang="es-ES_tradnl" sz="1600" b="1" dirty="0" smtClean="0">
                          <a:solidFill>
                            <a:srgbClr val="0000FF"/>
                          </a:solidFill>
                          <a:effectLst/>
                        </a:rPr>
                        <a:t>10</a:t>
                      </a:r>
                      <a:r>
                        <a:rPr lang="es-ES" sz="1600" b="1" dirty="0">
                          <a:effectLst/>
                        </a:rPr>
                        <a:t> </a:t>
                      </a:r>
                      <a:endParaRPr lang="es-ES" sz="1600" b="1" dirty="0">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29512688"/>
                  </a:ext>
                </a:extLst>
              </a:tr>
            </a:tbl>
          </a:graphicData>
        </a:graphic>
      </p:graphicFrame>
      <p:sp>
        <p:nvSpPr>
          <p:cNvPr id="3" name="Rectangle 1"/>
          <p:cNvSpPr>
            <a:spLocks noChangeArrowheads="1"/>
          </p:cNvSpPr>
          <p:nvPr/>
        </p:nvSpPr>
        <p:spPr bwMode="auto">
          <a:xfrm>
            <a:off x="251823" y="874693"/>
            <a:ext cx="9212514" cy="23391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tabLst>
                <a:tab pos="449263" algn="r"/>
                <a:tab pos="2700338" algn="ctr"/>
                <a:tab pos="5400675" algn="r"/>
              </a:tabLst>
              <a:defRPr>
                <a:solidFill>
                  <a:schemeClr val="tx1"/>
                </a:solidFill>
                <a:latin typeface="Arial" panose="020B0604020202020204" pitchFamily="34" charset="0"/>
              </a:defRPr>
            </a:lvl1pPr>
            <a:lvl2pPr eaLnBrk="0" hangingPunct="0">
              <a:tabLst>
                <a:tab pos="449263" algn="r"/>
                <a:tab pos="2700338" algn="ctr"/>
                <a:tab pos="5400675" algn="r"/>
              </a:tabLst>
              <a:defRPr>
                <a:solidFill>
                  <a:schemeClr val="tx1"/>
                </a:solidFill>
                <a:latin typeface="Arial" panose="020B0604020202020204" pitchFamily="34" charset="0"/>
              </a:defRPr>
            </a:lvl2pPr>
            <a:lvl3pPr eaLnBrk="0" hangingPunct="0">
              <a:tabLst>
                <a:tab pos="449263" algn="r"/>
                <a:tab pos="2700338" algn="ctr"/>
                <a:tab pos="5400675" algn="r"/>
              </a:tabLst>
              <a:defRPr>
                <a:solidFill>
                  <a:schemeClr val="tx1"/>
                </a:solidFill>
                <a:latin typeface="Arial" panose="020B0604020202020204" pitchFamily="34" charset="0"/>
              </a:defRPr>
            </a:lvl3pPr>
            <a:lvl4pPr eaLnBrk="0" hangingPunct="0">
              <a:tabLst>
                <a:tab pos="449263" algn="r"/>
                <a:tab pos="2700338" algn="ctr"/>
                <a:tab pos="5400675" algn="r"/>
              </a:tabLst>
              <a:defRPr>
                <a:solidFill>
                  <a:schemeClr val="tx1"/>
                </a:solidFill>
                <a:latin typeface="Arial" panose="020B0604020202020204" pitchFamily="34" charset="0"/>
              </a:defRPr>
            </a:lvl4pPr>
            <a:lvl5pPr eaLnBrk="0" hangingPunct="0">
              <a:tabLst>
                <a:tab pos="449263" algn="r"/>
                <a:tab pos="2700338" algn="ctr"/>
                <a:tab pos="5400675" algn="r"/>
              </a:tabLst>
              <a:defRPr>
                <a:solidFill>
                  <a:schemeClr val="tx1"/>
                </a:solidFill>
                <a:latin typeface="Arial" panose="020B0604020202020204" pitchFamily="34" charset="0"/>
              </a:defRPr>
            </a:lvl5pPr>
            <a:lvl6pPr eaLnBrk="0" fontAlgn="base" hangingPunct="0">
              <a:spcBef>
                <a:spcPct val="0"/>
              </a:spcBef>
              <a:spcAft>
                <a:spcPct val="0"/>
              </a:spcAft>
              <a:tabLst>
                <a:tab pos="449263" algn="r"/>
                <a:tab pos="2700338" algn="ctr"/>
                <a:tab pos="5400675" algn="r"/>
              </a:tabLst>
              <a:defRPr>
                <a:solidFill>
                  <a:schemeClr val="tx1"/>
                </a:solidFill>
                <a:latin typeface="Arial" panose="020B0604020202020204" pitchFamily="34" charset="0"/>
              </a:defRPr>
            </a:lvl6pPr>
            <a:lvl7pPr eaLnBrk="0" fontAlgn="base" hangingPunct="0">
              <a:spcBef>
                <a:spcPct val="0"/>
              </a:spcBef>
              <a:spcAft>
                <a:spcPct val="0"/>
              </a:spcAft>
              <a:tabLst>
                <a:tab pos="449263" algn="r"/>
                <a:tab pos="2700338" algn="ctr"/>
                <a:tab pos="5400675" algn="r"/>
              </a:tabLst>
              <a:defRPr>
                <a:solidFill>
                  <a:schemeClr val="tx1"/>
                </a:solidFill>
                <a:latin typeface="Arial" panose="020B0604020202020204" pitchFamily="34" charset="0"/>
              </a:defRPr>
            </a:lvl7pPr>
            <a:lvl8pPr eaLnBrk="0" fontAlgn="base" hangingPunct="0">
              <a:spcBef>
                <a:spcPct val="0"/>
              </a:spcBef>
              <a:spcAft>
                <a:spcPct val="0"/>
              </a:spcAft>
              <a:tabLst>
                <a:tab pos="449263" algn="r"/>
                <a:tab pos="2700338" algn="ctr"/>
                <a:tab pos="5400675" algn="r"/>
              </a:tabLst>
              <a:defRPr>
                <a:solidFill>
                  <a:schemeClr val="tx1"/>
                </a:solidFill>
                <a:latin typeface="Arial" panose="020B0604020202020204" pitchFamily="34" charset="0"/>
              </a:defRPr>
            </a:lvl8pPr>
            <a:lvl9pPr eaLnBrk="0" fontAlgn="base" hangingPunct="0">
              <a:spcBef>
                <a:spcPct val="0"/>
              </a:spcBef>
              <a:spcAft>
                <a:spcPct val="0"/>
              </a:spcAft>
              <a:tabLst>
                <a:tab pos="449263" algn="r"/>
                <a:tab pos="2700338" algn="ctr"/>
                <a:tab pos="5400675" algn="r"/>
              </a:tabLst>
              <a:defRPr>
                <a:solidFill>
                  <a:schemeClr val="tx1"/>
                </a:solidFill>
                <a:latin typeface="Arial" panose="020B0604020202020204" pitchFamily="34" charset="0"/>
              </a:defRPr>
            </a:lvl9pPr>
          </a:lstStyle>
          <a:p>
            <a:pPr lvl="1"/>
            <a:r>
              <a:rPr lang="es-ES_tradnl" altLang="es-ES" sz="1600" u="sng" dirty="0">
                <a:solidFill>
                  <a:srgbClr val="FFFF99"/>
                </a:solidFill>
                <a:ea typeface="Times New Roman" panose="02020603050405020304" pitchFamily="18" charset="0"/>
              </a:rPr>
              <a:t>TRES TIPOS DE EMPRESAS PARA APLICAR EL PGC:</a:t>
            </a:r>
            <a:endParaRPr lang="es-ES" altLang="es-ES" sz="500" b="0" dirty="0">
              <a:solidFill>
                <a:srgbClr val="FFFF99"/>
              </a:solidFill>
            </a:endParaRPr>
          </a:p>
          <a:p>
            <a:pPr marL="457200" marR="0" lvl="1" indent="0" algn="l" defTabSz="914400" rtl="0" eaLnBrk="0" fontAlgn="base" latinLnBrk="0" hangingPunct="0">
              <a:lnSpc>
                <a:spcPct val="100000"/>
              </a:lnSpc>
              <a:spcBef>
                <a:spcPct val="0"/>
              </a:spcBef>
              <a:spcAft>
                <a:spcPct val="0"/>
              </a:spcAft>
              <a:buClrTx/>
              <a:buSzTx/>
              <a:tabLst>
                <a:tab pos="449263" algn="r"/>
                <a:tab pos="2700338" algn="ctr"/>
                <a:tab pos="5400675" algn="r"/>
              </a:tabLst>
            </a:pPr>
            <a:endParaRPr kumimoji="0" lang="es-ES_tradnl" altLang="es-ES" sz="1600" b="1" i="0" u="none" strike="noStrike" cap="none" normalizeH="0" baseline="0" dirty="0" smtClean="0">
              <a:ln>
                <a:noFill/>
              </a:ln>
              <a:effectLst/>
              <a:latin typeface="Arial" panose="020B0604020202020204" pitchFamily="34" charset="0"/>
              <a:ea typeface="Times New Roman" panose="02020603050405020304" pitchFamily="18" charset="0"/>
              <a:cs typeface="Arial" panose="020B0604020202020204" pitchFamily="34" charset="0"/>
            </a:endParaRPr>
          </a:p>
          <a:p>
            <a:pPr marL="457200" marR="0" lvl="1" indent="0" algn="l" defTabSz="914400" rtl="0" eaLnBrk="0" fontAlgn="base" latinLnBrk="0" hangingPunct="0">
              <a:lnSpc>
                <a:spcPct val="100000"/>
              </a:lnSpc>
              <a:spcBef>
                <a:spcPct val="0"/>
              </a:spcBef>
              <a:spcAft>
                <a:spcPct val="0"/>
              </a:spcAft>
              <a:buClrTx/>
              <a:buSzTx/>
              <a:buFontTx/>
              <a:buAutoNum type="alphaUcParenR"/>
              <a:tabLst>
                <a:tab pos="449263" algn="r"/>
                <a:tab pos="2700338" algn="ctr"/>
                <a:tab pos="5400675" algn="r"/>
              </a:tabLst>
            </a:pPr>
            <a:r>
              <a:rPr kumimoji="0" lang="es-ES_tradnl" altLang="es-ES" sz="1600" b="1" i="0" u="none" strike="noStrike" cap="none" normalizeH="0" baseline="0" dirty="0" smtClean="0">
                <a:ln>
                  <a:noFill/>
                </a:ln>
                <a:solidFill>
                  <a:srgbClr val="FFFF00"/>
                </a:solidFill>
                <a:effectLst/>
                <a:latin typeface="Arial" panose="020B0604020202020204" pitchFamily="34" charset="0"/>
                <a:ea typeface="Times New Roman" panose="02020603050405020304" pitchFamily="18" charset="0"/>
                <a:cs typeface="Arial" panose="020B0604020202020204" pitchFamily="34" charset="0"/>
              </a:rPr>
              <a:t>GRANDES EMPRESAS</a:t>
            </a:r>
            <a:r>
              <a:rPr kumimoji="0" lang="es-ES_tradnl" altLang="es-ES" sz="1600" b="1" i="0" u="none" strike="noStrike" cap="none" normalizeH="0" baseline="0" dirty="0" smtClean="0">
                <a:ln>
                  <a:noFill/>
                </a:ln>
                <a:effectLst/>
                <a:latin typeface="Arial" panose="020B0604020202020204" pitchFamily="34" charset="0"/>
                <a:ea typeface="Times New Roman" panose="02020603050405020304" pitchFamily="18" charset="0"/>
                <a:cs typeface="Arial" panose="020B0604020202020204" pitchFamily="34" charset="0"/>
              </a:rPr>
              <a:t>:</a:t>
            </a:r>
            <a:r>
              <a:rPr kumimoji="0" lang="es-ES_tradnl" altLang="es-ES" sz="1600" b="1" i="0" u="none" strike="noStrike" cap="none" normalizeH="0" baseline="0" dirty="0" smtClean="0">
                <a:ln>
                  <a:noFill/>
                </a:ln>
                <a:effectLst/>
                <a:ea typeface="Times New Roman" panose="02020603050405020304" pitchFamily="18" charset="0"/>
              </a:rPr>
              <a:t> Se aplica el PGC</a:t>
            </a:r>
          </a:p>
          <a:p>
            <a:pPr marL="457200" marR="0" lvl="1" indent="0" algn="l" defTabSz="914400" rtl="0" eaLnBrk="0" fontAlgn="base" latinLnBrk="0" hangingPunct="0">
              <a:lnSpc>
                <a:spcPct val="100000"/>
              </a:lnSpc>
              <a:spcBef>
                <a:spcPct val="0"/>
              </a:spcBef>
              <a:spcAft>
                <a:spcPct val="0"/>
              </a:spcAft>
              <a:buClrTx/>
              <a:buSzTx/>
              <a:buFontTx/>
              <a:buAutoNum type="alphaUcParenR"/>
              <a:tabLst>
                <a:tab pos="449263" algn="r"/>
                <a:tab pos="2700338" algn="ctr"/>
                <a:tab pos="5400675" algn="r"/>
              </a:tabLst>
            </a:pPr>
            <a:endParaRPr kumimoji="0" lang="es-ES" altLang="es-ES" sz="600" b="0" i="0" u="none" strike="noStrike" cap="none" normalizeH="0" baseline="0" dirty="0" smtClean="0">
              <a:ln>
                <a:noFill/>
              </a:ln>
              <a:effectLst/>
            </a:endParaRPr>
          </a:p>
          <a:p>
            <a:pPr marL="457200" marR="0" lvl="1" indent="0" algn="l" defTabSz="914400" rtl="0" eaLnBrk="0" fontAlgn="base" latinLnBrk="0" hangingPunct="0">
              <a:lnSpc>
                <a:spcPct val="100000"/>
              </a:lnSpc>
              <a:spcBef>
                <a:spcPct val="0"/>
              </a:spcBef>
              <a:spcAft>
                <a:spcPct val="0"/>
              </a:spcAft>
              <a:buClrTx/>
              <a:buSzTx/>
              <a:buFontTx/>
              <a:buAutoNum type="alphaUcParenR"/>
              <a:tabLst>
                <a:tab pos="449263" algn="r"/>
                <a:tab pos="2700338" algn="ctr"/>
                <a:tab pos="5400675" algn="r"/>
              </a:tabLst>
            </a:pPr>
            <a:r>
              <a:rPr kumimoji="0" lang="es-ES_tradnl" altLang="es-ES" sz="1600" b="1" i="0" u="none" strike="noStrike" cap="none" normalizeH="0" baseline="0" dirty="0" smtClean="0">
                <a:ln>
                  <a:noFill/>
                </a:ln>
                <a:solidFill>
                  <a:srgbClr val="FFFF00"/>
                </a:solidFill>
                <a:effectLst/>
                <a:latin typeface="Arial" panose="020B0604020202020204" pitchFamily="34" charset="0"/>
                <a:ea typeface="Times New Roman" panose="02020603050405020304" pitchFamily="18" charset="0"/>
                <a:cs typeface="Arial" panose="020B0604020202020204" pitchFamily="34" charset="0"/>
              </a:rPr>
              <a:t>PEQUEÑAS Y MEDIANAS EMPRESAS (PYMES</a:t>
            </a:r>
            <a:r>
              <a:rPr kumimoji="0" lang="es-ES_tradnl" altLang="es-ES" sz="1600" b="1" i="0" u="none" strike="noStrike" cap="none" normalizeH="0" baseline="0" dirty="0" smtClean="0">
                <a:ln>
                  <a:noFill/>
                </a:ln>
                <a:effectLst/>
                <a:latin typeface="Arial" panose="020B0604020202020204" pitchFamily="34" charset="0"/>
                <a:ea typeface="Times New Roman" panose="02020603050405020304" pitchFamily="18" charset="0"/>
                <a:cs typeface="Arial" panose="020B0604020202020204" pitchFamily="34" charset="0"/>
              </a:rPr>
              <a:t>):</a:t>
            </a:r>
            <a:r>
              <a:rPr kumimoji="0" lang="es-ES_tradnl" altLang="es-ES" sz="1600" b="1" i="0" u="none" strike="noStrike" cap="none" normalizeH="0" baseline="0" dirty="0" smtClean="0">
                <a:ln>
                  <a:noFill/>
                </a:ln>
                <a:effectLst/>
                <a:ea typeface="Times New Roman" panose="02020603050405020304" pitchFamily="18" charset="0"/>
              </a:rPr>
              <a:t> Se aplica el PGC para PYMES  </a:t>
            </a:r>
          </a:p>
          <a:p>
            <a:pPr marL="457200" marR="0" lvl="1" indent="0" algn="l" defTabSz="914400" rtl="0" eaLnBrk="0" fontAlgn="base" latinLnBrk="0" hangingPunct="0">
              <a:lnSpc>
                <a:spcPct val="100000"/>
              </a:lnSpc>
              <a:spcBef>
                <a:spcPct val="0"/>
              </a:spcBef>
              <a:spcAft>
                <a:spcPct val="0"/>
              </a:spcAft>
              <a:buClrTx/>
              <a:buSzTx/>
              <a:buFontTx/>
              <a:buAutoNum type="alphaUcParenR"/>
              <a:tabLst>
                <a:tab pos="449263" algn="r"/>
                <a:tab pos="2700338" algn="ctr"/>
                <a:tab pos="5400675" algn="r"/>
              </a:tabLst>
            </a:pPr>
            <a:endParaRPr kumimoji="0" lang="es-ES" altLang="es-ES" sz="600" b="0" i="0" u="none" strike="noStrike" cap="none" normalizeH="0" baseline="0" dirty="0" smtClean="0">
              <a:ln>
                <a:noFill/>
              </a:ln>
              <a:effectLst/>
            </a:endParaRPr>
          </a:p>
          <a:p>
            <a:pPr marL="457200" marR="0" lvl="1" indent="0" algn="l" defTabSz="914400" rtl="0" eaLnBrk="0" fontAlgn="base" latinLnBrk="0" hangingPunct="0">
              <a:lnSpc>
                <a:spcPct val="100000"/>
              </a:lnSpc>
              <a:spcBef>
                <a:spcPct val="0"/>
              </a:spcBef>
              <a:spcAft>
                <a:spcPct val="0"/>
              </a:spcAft>
              <a:buClrTx/>
              <a:buSzTx/>
              <a:buFontTx/>
              <a:buAutoNum type="alphaUcParenR"/>
              <a:tabLst>
                <a:tab pos="449263" algn="r"/>
                <a:tab pos="2700338" algn="ctr"/>
                <a:tab pos="5400675" algn="r"/>
              </a:tabLst>
            </a:pPr>
            <a:r>
              <a:rPr kumimoji="0" lang="es-ES_tradnl" altLang="es-ES" sz="1600" b="1" i="0" u="none" strike="noStrike" cap="none" normalizeH="0" baseline="0" dirty="0" smtClean="0">
                <a:ln>
                  <a:noFill/>
                </a:ln>
                <a:solidFill>
                  <a:srgbClr val="FFFF00"/>
                </a:solidFill>
                <a:effectLst/>
                <a:latin typeface="Arial" panose="020B0604020202020204" pitchFamily="34" charset="0"/>
                <a:ea typeface="Times New Roman" panose="02020603050405020304" pitchFamily="18" charset="0"/>
                <a:cs typeface="Arial" panose="020B0604020202020204" pitchFamily="34" charset="0"/>
              </a:rPr>
              <a:t>MICROEMPRESAS</a:t>
            </a:r>
            <a:r>
              <a:rPr kumimoji="0" lang="es-ES_tradnl" altLang="es-ES" sz="1600" b="1" i="0" u="none" strike="noStrike" cap="none" normalizeH="0" baseline="0" dirty="0" smtClean="0">
                <a:ln>
                  <a:noFill/>
                </a:ln>
                <a:effectLst/>
                <a:latin typeface="Arial" panose="020B0604020202020204" pitchFamily="34" charset="0"/>
                <a:ea typeface="Times New Roman" panose="02020603050405020304" pitchFamily="18" charset="0"/>
                <a:cs typeface="Arial" panose="020B0604020202020204" pitchFamily="34" charset="0"/>
              </a:rPr>
              <a:t>:</a:t>
            </a:r>
            <a:r>
              <a:rPr kumimoji="0" lang="es-ES_tradnl" altLang="es-ES" sz="1600" b="1" i="0" u="none" strike="noStrike" cap="none" normalizeH="0" baseline="0" dirty="0" smtClean="0">
                <a:ln>
                  <a:noFill/>
                </a:ln>
                <a:effectLst/>
                <a:ea typeface="Times New Roman" panose="02020603050405020304" pitchFamily="18" charset="0"/>
              </a:rPr>
              <a:t> Se aplica el PGC para PYMES con criterios específicos</a:t>
            </a:r>
          </a:p>
          <a:p>
            <a:pPr marL="457200" marR="0" lvl="1" indent="0" algn="l" defTabSz="914400" rtl="0" eaLnBrk="0" fontAlgn="base" latinLnBrk="0" hangingPunct="0">
              <a:lnSpc>
                <a:spcPct val="100000"/>
              </a:lnSpc>
              <a:spcBef>
                <a:spcPct val="0"/>
              </a:spcBef>
              <a:spcAft>
                <a:spcPct val="0"/>
              </a:spcAft>
              <a:buClrTx/>
              <a:buSzTx/>
              <a:tabLst>
                <a:tab pos="449263" algn="r"/>
                <a:tab pos="2700338" algn="ctr"/>
                <a:tab pos="5400675" algn="r"/>
              </a:tabLst>
            </a:pPr>
            <a:endParaRPr lang="es-ES_tradnl" altLang="es-ES" sz="1600" dirty="0"/>
          </a:p>
          <a:p>
            <a:pPr marL="457200" marR="0" lvl="1" indent="0" algn="l" defTabSz="914400" rtl="0" eaLnBrk="0" fontAlgn="base" latinLnBrk="0" hangingPunct="0">
              <a:lnSpc>
                <a:spcPct val="100000"/>
              </a:lnSpc>
              <a:spcBef>
                <a:spcPct val="0"/>
              </a:spcBef>
              <a:spcAft>
                <a:spcPct val="0"/>
              </a:spcAft>
              <a:buClrTx/>
              <a:buSzTx/>
              <a:buFontTx/>
              <a:buAutoNum type="alphaUcParenR"/>
              <a:tabLst>
                <a:tab pos="449263" algn="r"/>
                <a:tab pos="2700338" algn="ctr"/>
                <a:tab pos="5400675" algn="r"/>
              </a:tabLst>
            </a:pPr>
            <a:endParaRPr kumimoji="0" lang="es-ES" altLang="es-ES" sz="600" b="0" i="0" u="none" strike="noStrike" cap="none" normalizeH="0" baseline="0" dirty="0" smtClean="0">
              <a:ln>
                <a:noFill/>
              </a:ln>
              <a:effectLst/>
            </a:endParaRPr>
          </a:p>
          <a:p>
            <a:pPr marL="0" marR="0" lvl="0" indent="0" algn="ctr" defTabSz="914400" rtl="0" eaLnBrk="0" fontAlgn="base" latinLnBrk="0" hangingPunct="0">
              <a:lnSpc>
                <a:spcPct val="100000"/>
              </a:lnSpc>
              <a:spcBef>
                <a:spcPct val="0"/>
              </a:spcBef>
              <a:spcAft>
                <a:spcPct val="0"/>
              </a:spcAft>
              <a:buClrTx/>
              <a:buSzTx/>
              <a:buFontTx/>
              <a:buNone/>
              <a:tabLst>
                <a:tab pos="449263" algn="r"/>
                <a:tab pos="2700338" algn="ctr"/>
                <a:tab pos="5400675" algn="r"/>
              </a:tabLst>
            </a:pPr>
            <a:r>
              <a:rPr kumimoji="0" lang="es-ES_tradnl" altLang="es-ES" sz="1600" b="1" i="0" u="sng" strike="noStrike" cap="none" normalizeH="0" baseline="0" dirty="0" smtClean="0">
                <a:ln>
                  <a:noFill/>
                </a:ln>
                <a:solidFill>
                  <a:srgbClr val="FFFF00"/>
                </a:solidFill>
                <a:effectLst/>
                <a:latin typeface="Arial" panose="020B0604020202020204" pitchFamily="34" charset="0"/>
                <a:ea typeface="Times New Roman" panose="02020603050405020304" pitchFamily="18" charset="0"/>
                <a:cs typeface="Arial" panose="020B0604020202020204" pitchFamily="34" charset="0"/>
              </a:rPr>
              <a:t>REQUISITOS para ser PYME </a:t>
            </a:r>
            <a:r>
              <a:rPr kumimoji="0" lang="es-ES_tradnl" altLang="es-ES" sz="1600" b="1" i="0" u="sng" strike="noStrike" cap="none" normalizeH="0" baseline="0" dirty="0" err="1" smtClean="0">
                <a:ln>
                  <a:noFill/>
                </a:ln>
                <a:solidFill>
                  <a:srgbClr val="FFFF00"/>
                </a:solidFill>
                <a:effectLst/>
                <a:latin typeface="Arial" panose="020B0604020202020204" pitchFamily="34" charset="0"/>
                <a:ea typeface="Times New Roman" panose="02020603050405020304" pitchFamily="18" charset="0"/>
                <a:cs typeface="Arial" panose="020B0604020202020204" pitchFamily="34" charset="0"/>
              </a:rPr>
              <a:t>ó</a:t>
            </a:r>
            <a:r>
              <a:rPr kumimoji="0" lang="es-ES_tradnl" altLang="es-ES" sz="1600" b="1" i="0" u="sng" strike="noStrike" cap="none" normalizeH="0" baseline="0" dirty="0" smtClean="0">
                <a:ln>
                  <a:noFill/>
                </a:ln>
                <a:solidFill>
                  <a:srgbClr val="FFFF00"/>
                </a:solidFill>
                <a:effectLst/>
                <a:ea typeface="Times New Roman" panose="02020603050405020304" pitchFamily="18" charset="0"/>
              </a:rPr>
              <a:t> MICROEMPRESA:</a:t>
            </a:r>
            <a:endParaRPr kumimoji="0" lang="es-ES" altLang="es-ES" sz="600" b="0" i="0" u="none" strike="noStrike" cap="none" normalizeH="0" baseline="0" dirty="0" smtClean="0">
              <a:ln>
                <a:noFill/>
              </a:ln>
              <a:solidFill>
                <a:srgbClr val="FFFF00"/>
              </a:solidFill>
              <a:effectLst/>
            </a:endParaRPr>
          </a:p>
          <a:p>
            <a:pPr marL="0" marR="0" lvl="0" indent="0" algn="ctr" defTabSz="914400" rtl="0" eaLnBrk="0" fontAlgn="base" latinLnBrk="0" hangingPunct="0">
              <a:lnSpc>
                <a:spcPct val="100000"/>
              </a:lnSpc>
              <a:spcBef>
                <a:spcPct val="0"/>
              </a:spcBef>
              <a:spcAft>
                <a:spcPct val="0"/>
              </a:spcAft>
              <a:buClrTx/>
              <a:buSzTx/>
              <a:buFontTx/>
              <a:buNone/>
              <a:tabLst>
                <a:tab pos="449263" algn="r"/>
                <a:tab pos="2700338" algn="ctr"/>
                <a:tab pos="5400675" algn="r"/>
              </a:tabLst>
            </a:pPr>
            <a:r>
              <a:rPr kumimoji="0" lang="es-ES_tradnl" altLang="es-ES" sz="1200" b="1" i="0" u="none" strike="noStrike" cap="none" normalizeH="0" baseline="0" dirty="0" smtClean="0">
                <a:ln>
                  <a:noFill/>
                </a:ln>
                <a:effectLst/>
                <a:ea typeface="Times New Roman" panose="02020603050405020304" pitchFamily="18" charset="0"/>
              </a:rPr>
              <a:t>(Según los arts. 2 y 4 del R.D. 1515/2007, por el que se aprueba el PGC para PYMES) </a:t>
            </a:r>
            <a:r>
              <a:rPr kumimoji="0" lang="es-ES_tradnl" altLang="es-ES" sz="1600" b="1" i="0" u="none" strike="noStrike" cap="none" normalizeH="0" baseline="0" dirty="0" smtClean="0">
                <a:ln>
                  <a:noFill/>
                </a:ln>
                <a:effectLst/>
                <a:latin typeface="Arial" panose="020B0604020202020204" pitchFamily="34" charset="0"/>
                <a:ea typeface="Times New Roman" panose="02020603050405020304" pitchFamily="18" charset="0"/>
              </a:rPr>
              <a:t> </a:t>
            </a:r>
            <a:endParaRPr kumimoji="0" lang="es-ES_tradnl" altLang="es-ES" sz="1800" b="0" i="0" u="none" strike="noStrike" cap="none" normalizeH="0" baseline="0" dirty="0" smtClean="0">
              <a:ln>
                <a:noFill/>
              </a:ln>
              <a:effectLst/>
              <a:latin typeface="Arial" panose="020B0604020202020204" pitchFamily="34" charset="0"/>
            </a:endParaRPr>
          </a:p>
        </p:txBody>
      </p:sp>
    </p:spTree>
    <p:extLst>
      <p:ext uri="{BB962C8B-B14F-4D97-AF65-F5344CB8AC3E}">
        <p14:creationId xmlns="" xmlns:p14="http://schemas.microsoft.com/office/powerpoint/2010/main" val="1454464147"/>
      </p:ext>
    </p:extLst>
  </p:cSld>
  <p:clrMapOvr>
    <a:masterClrMapping/>
  </p:clrMapOvr>
  <p:transition advClick="0" advTm="0"/>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766050" y="6400800"/>
            <a:ext cx="2063750" cy="457200"/>
          </a:xfrm>
        </p:spPr>
        <p:txBody>
          <a:bodyPr/>
          <a:lstStyle/>
          <a:p>
            <a:pPr>
              <a:defRPr/>
            </a:pPr>
            <a:fld id="{02B15079-B0BC-462C-97A5-648334910574}" type="slidenum">
              <a:rPr lang="es-ES"/>
              <a:pPr>
                <a:defRPr/>
              </a:pPr>
              <a:t>180</a:t>
            </a:fld>
            <a:endParaRPr lang="es-ES" dirty="0"/>
          </a:p>
        </p:txBody>
      </p:sp>
      <p:sp>
        <p:nvSpPr>
          <p:cNvPr id="56324" name="Text Box 3"/>
          <p:cNvSpPr txBox="1">
            <a:spLocks noChangeArrowheads="1"/>
          </p:cNvSpPr>
          <p:nvPr/>
        </p:nvSpPr>
        <p:spPr bwMode="auto">
          <a:xfrm>
            <a:off x="0" y="50861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dirty="0" smtClean="0">
                <a:solidFill>
                  <a:srgbClr val="000066"/>
                </a:solidFill>
              </a:rPr>
              <a:t>Deterioros de </a:t>
            </a:r>
            <a:r>
              <a:rPr lang="es-ES" dirty="0" smtClean="0">
                <a:solidFill>
                  <a:srgbClr val="000066"/>
                </a:solidFill>
              </a:rPr>
              <a:t>Valor de Participaciones. </a:t>
            </a:r>
            <a:r>
              <a:rPr lang="es-ES" u="sng" dirty="0" smtClean="0">
                <a:solidFill>
                  <a:srgbClr val="FF0000"/>
                </a:solidFill>
              </a:rPr>
              <a:t>Resumen</a:t>
            </a:r>
            <a:r>
              <a:rPr lang="es-ES" dirty="0" smtClean="0">
                <a:solidFill>
                  <a:srgbClr val="000066"/>
                </a:solidFill>
              </a:rPr>
              <a:t>  </a:t>
            </a:r>
            <a:endParaRPr lang="es-ES" sz="2000" b="1" u="sng" dirty="0">
              <a:solidFill>
                <a:srgbClr val="000066"/>
              </a:solidFill>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194473" y="1052737"/>
          <a:ext cx="9517057" cy="4354063"/>
        </p:xfrm>
        <a:graphic>
          <a:graphicData uri="http://schemas.openxmlformats.org/drawingml/2006/table">
            <a:tbl>
              <a:tblPr firstRow="1" bandRow="1">
                <a:tableStyleId>{7DF18680-E054-41AD-8BC1-D1AEF772440D}</a:tableStyleId>
              </a:tblPr>
              <a:tblGrid>
                <a:gridCol w="3310740">
                  <a:extLst>
                    <a:ext uri="{9D8B030D-6E8A-4147-A177-3AD203B41FA5}">
                      <a16:colId xmlns="" xmlns:a16="http://schemas.microsoft.com/office/drawing/2014/main" val="20000"/>
                    </a:ext>
                  </a:extLst>
                </a:gridCol>
                <a:gridCol w="2590787">
                  <a:extLst>
                    <a:ext uri="{9D8B030D-6E8A-4147-A177-3AD203B41FA5}">
                      <a16:colId xmlns="" xmlns:a16="http://schemas.microsoft.com/office/drawing/2014/main" val="20001"/>
                    </a:ext>
                  </a:extLst>
                </a:gridCol>
                <a:gridCol w="3615530">
                  <a:extLst>
                    <a:ext uri="{9D8B030D-6E8A-4147-A177-3AD203B41FA5}">
                      <a16:colId xmlns="" xmlns:a16="http://schemas.microsoft.com/office/drawing/2014/main" val="20002"/>
                    </a:ext>
                  </a:extLst>
                </a:gridCol>
              </a:tblGrid>
              <a:tr h="456406">
                <a:tc gridSpan="3">
                  <a:txBody>
                    <a:bodyPr/>
                    <a:lstStyle/>
                    <a:p>
                      <a:pPr marL="342900" marR="0" indent="-34290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FFFF00"/>
                          </a:solidFill>
                        </a:rPr>
                        <a:t>DETERIORO DE VALOR De</a:t>
                      </a:r>
                      <a:r>
                        <a:rPr lang="es-ES_tradnl" sz="2000" b="1" baseline="0" dirty="0" smtClean="0">
                          <a:solidFill>
                            <a:srgbClr val="FFFF00"/>
                          </a:solidFill>
                        </a:rPr>
                        <a:t> PARTICIPACIONES: </a:t>
                      </a:r>
                      <a:r>
                        <a:rPr lang="es-ES_tradnl" sz="2000" b="1" u="sng" baseline="0" dirty="0" smtClean="0">
                          <a:solidFill>
                            <a:srgbClr val="FFFF00"/>
                          </a:solidFill>
                        </a:rPr>
                        <a:t>GASTO</a:t>
                      </a:r>
                      <a:endParaRPr lang="es-ES_tradnl" sz="2000" b="1" u="sng" dirty="0" smtClean="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sz="2000" b="1" u="none" dirty="0">
                        <a:solidFill>
                          <a:srgbClr val="FFFF66"/>
                        </a:solidFill>
                        <a:effectLst/>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hMerge="1">
                  <a:txBody>
                    <a:bodyPr/>
                    <a:lstStyle/>
                    <a:p>
                      <a:pPr marL="342900" indent="-342900">
                        <a:buFont typeface="Wingdings" pitchFamily="2" charset="2"/>
                        <a:buChar char="v"/>
                      </a:pPr>
                      <a:endParaRPr lang="es-ES_tradnl" sz="2000" b="1" u="none" dirty="0">
                        <a:solidFill>
                          <a:srgbClr val="FFFF66"/>
                        </a:solidFill>
                        <a:effectLst/>
                      </a:endParaRPr>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r h="406897">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99"/>
                          </a:solidFill>
                        </a:rPr>
                        <a:t>FECHAS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itchFamily="2" charset="2"/>
                        <a:buChar char="v"/>
                      </a:pPr>
                      <a:r>
                        <a:rPr lang="es-ES_tradnl" sz="2000" b="1" u="none" dirty="0" smtClean="0">
                          <a:solidFill>
                            <a:srgbClr val="FFFF66"/>
                          </a:solidFill>
                          <a:effectLst/>
                        </a:rPr>
                        <a:t>CONTABLE</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itchFamily="2" charset="2"/>
                        <a:buChar char="v"/>
                      </a:pPr>
                      <a:r>
                        <a:rPr lang="es-ES_tradnl" sz="2000" b="1" u="none" dirty="0" smtClean="0">
                          <a:solidFill>
                            <a:srgbClr val="FFFF66"/>
                          </a:solidFill>
                          <a:effectLst/>
                        </a:rPr>
                        <a:t>FISCAL</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extLst>
                  <a:ext uri="{0D108BD9-81ED-4DB2-BD59-A6C34878D82A}">
                    <a16:rowId xmlns="" xmlns:a16="http://schemas.microsoft.com/office/drawing/2014/main" val="10001"/>
                  </a:ext>
                </a:extLst>
              </a:tr>
              <a:tr h="5985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Antes de 2013</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2"/>
                  </a:ext>
                </a:extLst>
              </a:tr>
              <a:tr h="5257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Desde 1/1/2013</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2000" b="1" dirty="0" smtClean="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Sí</a:t>
                      </a:r>
                      <a:r>
                        <a:rPr lang="es-ES_tradnl" b="1" dirty="0" smtClean="0">
                          <a:solidFill>
                            <a:srgbClr val="0000CC"/>
                          </a:solidFill>
                        </a:rPr>
                        <a:t> es</a:t>
                      </a:r>
                      <a:r>
                        <a:rPr lang="es-ES_tradnl" b="1" baseline="0" dirty="0" smtClean="0">
                          <a:solidFill>
                            <a:srgbClr val="0000CC"/>
                          </a:solidFill>
                        </a:rPr>
                        <a:t> posible</a:t>
                      </a:r>
                      <a:endParaRPr lang="es-ES_tradnl"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sng" dirty="0" smtClean="0">
                          <a:solidFill>
                            <a:srgbClr val="0000CC"/>
                          </a:solidFill>
                        </a:rPr>
                        <a:t>No</a:t>
                      </a:r>
                      <a:r>
                        <a:rPr lang="es-ES_tradnl" b="1" dirty="0" smtClean="0">
                          <a:solidFill>
                            <a:srgbClr val="0000CC"/>
                          </a:solidFill>
                        </a:rPr>
                        <a:t> es deducible </a:t>
                      </a:r>
                      <a:r>
                        <a:rPr lang="es-ES_tradnl" b="1" u="sng" dirty="0" smtClean="0">
                          <a:solidFill>
                            <a:srgbClr val="FF0000"/>
                          </a:solidFill>
                        </a:rPr>
                        <a:t>desde 2013</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518160">
                <a:tc gridSpan="3">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2000" b="1" u="sng" dirty="0" smtClean="0">
                          <a:solidFill>
                            <a:srgbClr val="FFFF00"/>
                          </a:solidFill>
                        </a:rPr>
                        <a:t>REVERSIÓN</a:t>
                      </a:r>
                      <a:r>
                        <a:rPr lang="es-ES_tradnl" sz="2000" b="1" baseline="0" dirty="0" smtClean="0">
                          <a:solidFill>
                            <a:srgbClr val="FFFF00"/>
                          </a:solidFill>
                        </a:rPr>
                        <a:t> del </a:t>
                      </a:r>
                      <a:r>
                        <a:rPr lang="es-ES_tradnl" sz="2000" b="1" dirty="0" smtClean="0">
                          <a:solidFill>
                            <a:srgbClr val="FFFF00"/>
                          </a:solidFill>
                        </a:rPr>
                        <a:t>DETERIORO DE VALOR De</a:t>
                      </a:r>
                      <a:r>
                        <a:rPr lang="es-ES_tradnl" sz="2000" b="1" baseline="0" dirty="0" smtClean="0">
                          <a:solidFill>
                            <a:srgbClr val="FFFF00"/>
                          </a:solidFill>
                        </a:rPr>
                        <a:t> PARTICIPACIONES: </a:t>
                      </a:r>
                      <a:r>
                        <a:rPr lang="es-ES_tradnl" sz="2000" b="1" u="sng" baseline="0" dirty="0" smtClean="0">
                          <a:solidFill>
                            <a:srgbClr val="FFFF00"/>
                          </a:solidFill>
                        </a:rPr>
                        <a:t>INGRESO</a:t>
                      </a:r>
                      <a:endParaRPr lang="es-ES_tradnl" b="1" dirty="0" smtClean="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b="1" dirty="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sz="1800" b="1"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758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effectLst>
                            <a:outerShdw blurRad="38100" dist="38100" dir="2700000" algn="tl">
                              <a:srgbClr val="000000">
                                <a:alpha val="43137"/>
                              </a:srgbClr>
                            </a:outerShdw>
                          </a:effectLst>
                        </a:rPr>
                        <a:t>Hasta 31/12/2015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none" dirty="0" smtClean="0">
                          <a:solidFill>
                            <a:srgbClr val="0000CC"/>
                          </a:solidFill>
                        </a:rPr>
                        <a:t>Ingreso</a:t>
                      </a:r>
                      <a:r>
                        <a:rPr lang="es-ES_tradnl" b="1" u="none" baseline="0" dirty="0" smtClean="0">
                          <a:solidFill>
                            <a:srgbClr val="0000CC"/>
                          </a:solidFill>
                        </a:rPr>
                        <a:t> si procede la reversión</a:t>
                      </a:r>
                      <a:endParaRPr lang="es-ES_tradnl" b="1" u="none"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none" dirty="0" smtClean="0">
                          <a:solidFill>
                            <a:srgbClr val="0000CC"/>
                          </a:solidFill>
                        </a:rPr>
                        <a:t>Ingreso: si fue gasto deducible</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461744">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Desde 1/1/2016</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2000" b="1" dirty="0" smtClean="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none" dirty="0" smtClean="0">
                          <a:solidFill>
                            <a:srgbClr val="0000CC"/>
                          </a:solidFill>
                        </a:rPr>
                        <a:t>Ingreso</a:t>
                      </a:r>
                      <a:r>
                        <a:rPr lang="es-ES_tradnl" b="1" u="none" baseline="0" dirty="0" smtClean="0">
                          <a:solidFill>
                            <a:srgbClr val="0000CC"/>
                          </a:solidFill>
                        </a:rPr>
                        <a:t> si procede la reversión</a:t>
                      </a:r>
                      <a:endParaRPr lang="es-ES_tradnl" b="1" u="none" dirty="0" smtClean="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u="none" dirty="0" smtClean="0">
                          <a:solidFill>
                            <a:srgbClr val="0000CC"/>
                          </a:solidFill>
                        </a:rPr>
                        <a:t>Ingreso: </a:t>
                      </a:r>
                      <a:r>
                        <a:rPr lang="es-ES_tradnl" b="1" u="sng" dirty="0" smtClean="0">
                          <a:solidFill>
                            <a:srgbClr val="FF0000"/>
                          </a:solidFill>
                        </a:rPr>
                        <a:t>al menos 1/5</a:t>
                      </a:r>
                      <a:r>
                        <a:rPr lang="es-ES_tradnl" b="1" u="none" dirty="0" smtClean="0">
                          <a:solidFill>
                            <a:srgbClr val="0000CC"/>
                          </a:solidFill>
                        </a:rPr>
                        <a:t>, si fue gasto deducible antes de 2013</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6"/>
                  </a:ext>
                </a:extLst>
              </a:tr>
            </a:tbl>
          </a:graphicData>
        </a:graphic>
      </p:graphicFrame>
      <p:sp>
        <p:nvSpPr>
          <p:cNvPr id="7"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400" b="1" dirty="0" smtClean="0">
                <a:latin typeface="Arial" pitchFamily="34" charset="0"/>
              </a:rPr>
              <a:t>RD Ley 3/2016 modifica DT 16ª LIS.   </a:t>
            </a:r>
            <a:r>
              <a:rPr lang="es-ES_tradnl" sz="2400" b="1" u="sng" dirty="0" smtClean="0">
                <a:solidFill>
                  <a:srgbClr val="FFFF00"/>
                </a:solidFill>
              </a:rPr>
              <a:t>Desde 1/1/2016 </a:t>
            </a:r>
          </a:p>
          <a:p>
            <a:endParaRPr lang="es-ES" sz="3600" dirty="0">
              <a:solidFill>
                <a:srgbClr val="FFFF66"/>
              </a:solidFill>
              <a:latin typeface="Arial" pitchFamily="34" charset="0"/>
            </a:endParaRPr>
          </a:p>
        </p:txBody>
      </p:sp>
      <p:graphicFrame>
        <p:nvGraphicFramePr>
          <p:cNvPr id="2" name="Tabla 1"/>
          <p:cNvGraphicFramePr>
            <a:graphicFrameLocks noGrp="1"/>
          </p:cNvGraphicFramePr>
          <p:nvPr>
            <p:extLst>
              <p:ext uri="{D42A27DB-BD31-4B8C-83A1-F6EECF244321}">
                <p14:modId xmlns="" xmlns:p14="http://schemas.microsoft.com/office/powerpoint/2010/main" val="2661140797"/>
              </p:ext>
            </p:extLst>
          </p:nvPr>
        </p:nvGraphicFramePr>
        <p:xfrm>
          <a:off x="304801" y="5562600"/>
          <a:ext cx="9220199" cy="1005840"/>
        </p:xfrm>
        <a:graphic>
          <a:graphicData uri="http://schemas.openxmlformats.org/drawingml/2006/table">
            <a:tbl>
              <a:tblPr firstRow="1" bandRow="1">
                <a:tableStyleId>{5C22544A-7EE6-4342-B048-85BDC9FD1C3A}</a:tableStyleId>
              </a:tblPr>
              <a:tblGrid>
                <a:gridCol w="1219199">
                  <a:extLst>
                    <a:ext uri="{9D8B030D-6E8A-4147-A177-3AD203B41FA5}">
                      <a16:colId xmlns="" xmlns:a16="http://schemas.microsoft.com/office/drawing/2014/main" val="1060738142"/>
                    </a:ext>
                  </a:extLst>
                </a:gridCol>
                <a:gridCol w="1524000">
                  <a:extLst>
                    <a:ext uri="{9D8B030D-6E8A-4147-A177-3AD203B41FA5}">
                      <a16:colId xmlns="" xmlns:a16="http://schemas.microsoft.com/office/drawing/2014/main" val="1852569784"/>
                    </a:ext>
                  </a:extLst>
                </a:gridCol>
                <a:gridCol w="6477000">
                  <a:extLst>
                    <a:ext uri="{9D8B030D-6E8A-4147-A177-3AD203B41FA5}">
                      <a16:colId xmlns="" xmlns:a16="http://schemas.microsoft.com/office/drawing/2014/main" val="3382784734"/>
                    </a:ext>
                  </a:extLst>
                </a:gridCol>
              </a:tblGrid>
              <a:tr h="185420">
                <a:tc rowSpan="2">
                  <a:txBody>
                    <a:bodyPr/>
                    <a:lstStyle/>
                    <a:p>
                      <a:pPr algn="ctr"/>
                      <a:r>
                        <a:rPr lang="es-ES" dirty="0" smtClean="0"/>
                        <a:t>Afecta a </a:t>
                      </a:r>
                      <a:r>
                        <a:rPr lang="es-ES" dirty="0" smtClean="0">
                          <a:solidFill>
                            <a:srgbClr val="FFFF00"/>
                          </a:solidFill>
                        </a:rPr>
                        <a:t>5 años</a:t>
                      </a:r>
                      <a:endParaRPr lang="es-ES" dirty="0">
                        <a:solidFill>
                          <a:srgbClr val="FFFF00"/>
                        </a:solidFill>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solidFill>
                      <a:schemeClr val="accent1">
                        <a:lumMod val="75000"/>
                      </a:schemeClr>
                    </a:solidFill>
                  </a:tcPr>
                </a:tc>
                <a:tc rowSpan="2">
                  <a:txBody>
                    <a:bodyPr/>
                    <a:lstStyle/>
                    <a:p>
                      <a:r>
                        <a:rPr lang="es-ES" dirty="0" smtClean="0">
                          <a:solidFill>
                            <a:srgbClr val="0000FF"/>
                          </a:solidFill>
                        </a:rPr>
                        <a:t>2016</a:t>
                      </a:r>
                      <a:r>
                        <a:rPr lang="es-ES" baseline="0" dirty="0" smtClean="0">
                          <a:solidFill>
                            <a:srgbClr val="0000FF"/>
                          </a:solidFill>
                        </a:rPr>
                        <a:t> a </a:t>
                      </a:r>
                      <a:r>
                        <a:rPr lang="es-ES" dirty="0" smtClean="0">
                          <a:solidFill>
                            <a:srgbClr val="0000FF"/>
                          </a:solidFill>
                        </a:rPr>
                        <a:t>2020</a:t>
                      </a:r>
                      <a:endParaRPr lang="es-ES" dirty="0">
                        <a:solidFill>
                          <a:srgbClr val="0000FF"/>
                        </a:solidFill>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solidFill>
                      <a:srgbClr val="FFFF00"/>
                    </a:solidFill>
                  </a:tcPr>
                </a:tc>
                <a:tc>
                  <a:txBody>
                    <a:bodyPr/>
                    <a:lstStyle/>
                    <a:p>
                      <a:pPr marL="285750" indent="-285750">
                        <a:buFont typeface="Wingdings" panose="05000000000000000000" pitchFamily="2" charset="2"/>
                        <a:buChar char="§"/>
                      </a:pPr>
                      <a:r>
                        <a:rPr lang="es-ES" dirty="0" smtClean="0">
                          <a:solidFill>
                            <a:srgbClr val="FF0000"/>
                          </a:solidFill>
                        </a:rPr>
                        <a:t>1/5 cada año</a:t>
                      </a:r>
                      <a:endParaRPr lang="es-ES" dirty="0">
                        <a:solidFill>
                          <a:srgbClr val="FF0000"/>
                        </a:solidFill>
                      </a:endParaRPr>
                    </a:p>
                  </a:txBody>
                  <a:tcP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solidFill>
                      <a:srgbClr val="FFFFCC"/>
                    </a:solidFill>
                  </a:tcPr>
                </a:tc>
                <a:extLst>
                  <a:ext uri="{0D108BD9-81ED-4DB2-BD59-A6C34878D82A}">
                    <a16:rowId xmlns="" xmlns:a16="http://schemas.microsoft.com/office/drawing/2014/main" val="398618439"/>
                  </a:ext>
                </a:extLst>
              </a:tr>
              <a:tr h="185420">
                <a:tc vMerge="1">
                  <a:txBody>
                    <a:bodyPr/>
                    <a:lstStyle/>
                    <a:p>
                      <a:endParaRPr lang="es-ES"/>
                    </a:p>
                  </a:txBody>
                  <a:tcPr/>
                </a:tc>
                <a:tc vMerge="1">
                  <a:txBody>
                    <a:bodyPr/>
                    <a:lstStyle/>
                    <a:p>
                      <a:endParaRPr lang="es-ES"/>
                    </a:p>
                  </a:txBody>
                  <a:tcPr/>
                </a:tc>
                <a:tc>
                  <a:txBody>
                    <a:bodyPr/>
                    <a:lstStyle/>
                    <a:p>
                      <a:pPr marL="285750" indent="-285750">
                        <a:buFont typeface="Wingdings" panose="05000000000000000000" pitchFamily="2" charset="2"/>
                        <a:buChar char="§"/>
                      </a:pPr>
                      <a:r>
                        <a:rPr lang="es-ES" u="sng" dirty="0" smtClean="0">
                          <a:solidFill>
                            <a:srgbClr val="FF0000"/>
                          </a:solidFill>
                        </a:rPr>
                        <a:t>Salvo que un año se impute más</a:t>
                      </a:r>
                      <a:r>
                        <a:rPr lang="es-ES" dirty="0" smtClean="0">
                          <a:solidFill>
                            <a:srgbClr val="FF0000"/>
                          </a:solidFill>
                        </a:rPr>
                        <a:t>, en ese caso lo que falte por imputar a repartir entre los años que queden </a:t>
                      </a:r>
                      <a:endParaRPr lang="es-ES" dirty="0">
                        <a:solidFill>
                          <a:srgbClr val="FF0000"/>
                        </a:solidFill>
                      </a:endParaRPr>
                    </a:p>
                  </a:txBody>
                  <a:tcP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669195544"/>
                  </a:ext>
                </a:extLst>
              </a:tr>
            </a:tbl>
          </a:graphicData>
        </a:graphic>
      </p:graphicFrame>
    </p:spTree>
    <p:extLst>
      <p:ext uri="{BB962C8B-B14F-4D97-AF65-F5344CB8AC3E}">
        <p14:creationId xmlns="" xmlns:p14="http://schemas.microsoft.com/office/powerpoint/2010/main" val="661946730"/>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7 Marcador de número de diapositiva"/>
          <p:cNvSpPr>
            <a:spLocks noGrp="1"/>
          </p:cNvSpPr>
          <p:nvPr>
            <p:ph type="sldNum" sz="quarter" idx="12"/>
          </p:nvPr>
        </p:nvSpPr>
        <p:spPr>
          <a:xfrm>
            <a:off x="7918450" y="6428184"/>
            <a:ext cx="2063750" cy="457200"/>
          </a:xfrm>
        </p:spPr>
        <p:txBody>
          <a:bodyPr/>
          <a:lstStyle/>
          <a:p>
            <a:fld id="{340BFD81-A555-4D43-8BC0-2D590787B909}" type="slidenum">
              <a:rPr lang="es-ES_tradnl" smtClean="0"/>
              <a:pPr/>
              <a:t>181</a:t>
            </a:fld>
            <a:endParaRPr lang="es-ES_tradnl"/>
          </a:p>
        </p:txBody>
      </p:sp>
      <p:graphicFrame>
        <p:nvGraphicFramePr>
          <p:cNvPr id="9" name="Group 12"/>
          <p:cNvGraphicFramePr>
            <a:graphicFrameLocks noGrp="1"/>
          </p:cNvGraphicFramePr>
          <p:nvPr/>
        </p:nvGraphicFramePr>
        <p:xfrm>
          <a:off x="194472" y="44624"/>
          <a:ext cx="9482928" cy="4691490"/>
        </p:xfrm>
        <a:graphic>
          <a:graphicData uri="http://schemas.openxmlformats.org/drawingml/2006/table">
            <a:tbl>
              <a:tblPr/>
              <a:tblGrid>
                <a:gridCol w="9482928">
                  <a:extLst>
                    <a:ext uri="{9D8B030D-6E8A-4147-A177-3AD203B41FA5}">
                      <a16:colId xmlns="" xmlns:a16="http://schemas.microsoft.com/office/drawing/2014/main" val="20000"/>
                    </a:ext>
                  </a:extLst>
                </a:gridCol>
              </a:tblGrid>
              <a:tr h="869776">
                <a:tc>
                  <a:txBody>
                    <a:bodyPr/>
                    <a:lstStyle/>
                    <a:p>
                      <a:pPr marL="457200" marR="0" lvl="0" indent="-457200" algn="l" defTabSz="914400" rtl="0" eaLnBrk="0" fontAlgn="base" latinLnBrk="0" hangingPunct="0">
                        <a:lnSpc>
                          <a:spcPct val="125000"/>
                        </a:lnSpc>
                        <a:spcBef>
                          <a:spcPct val="20000"/>
                        </a:spcBef>
                        <a:spcAft>
                          <a:spcPct val="0"/>
                        </a:spcAft>
                        <a:buClr>
                          <a:srgbClr val="990033"/>
                        </a:buClr>
                        <a:buSzTx/>
                        <a:buFont typeface="Wingdings" pitchFamily="2" charset="2"/>
                        <a:buChar char="v"/>
                        <a:tabLst/>
                      </a:pPr>
                      <a:r>
                        <a:rPr kumimoji="0" lang="es-ES" sz="1900" b="1" i="0" u="none" strike="noStrike" cap="none" normalizeH="0" baseline="0" dirty="0" smtClean="0">
                          <a:ln>
                            <a:noFill/>
                          </a:ln>
                          <a:solidFill>
                            <a:srgbClr val="0000CC"/>
                          </a:solidFill>
                          <a:effectLst/>
                          <a:latin typeface="Verdana" pitchFamily="34" charset="0"/>
                        </a:rPr>
                        <a:t>Pérdida por deterioro que fue gasto deducible antes del 2013</a:t>
                      </a:r>
                      <a:r>
                        <a:rPr kumimoji="0" lang="es-ES" sz="1900" b="0" i="0" u="none" strike="noStrike" cap="none" normalizeH="0" baseline="0" dirty="0" smtClean="0">
                          <a:ln>
                            <a:noFill/>
                          </a:ln>
                          <a:solidFill>
                            <a:srgbClr val="0000CC"/>
                          </a:solidFill>
                          <a:effectLst/>
                          <a:latin typeface="Verdana" pitchFamily="34" charset="0"/>
                        </a:rPr>
                        <a:t>.</a:t>
                      </a:r>
                    </a:p>
                    <a:p>
                      <a:pPr marL="457200" marR="0" lvl="0" indent="-457200" algn="l" defTabSz="914400" rtl="0" eaLnBrk="0" fontAlgn="base" latinLnBrk="0" hangingPunct="0">
                        <a:lnSpc>
                          <a:spcPct val="125000"/>
                        </a:lnSpc>
                        <a:spcBef>
                          <a:spcPct val="20000"/>
                        </a:spcBef>
                        <a:spcAft>
                          <a:spcPct val="0"/>
                        </a:spcAft>
                        <a:buClr>
                          <a:srgbClr val="990033"/>
                        </a:buClr>
                        <a:buSzTx/>
                        <a:buFont typeface="Wingdings" pitchFamily="2" charset="2"/>
                        <a:buChar char="Ø"/>
                        <a:tabLst/>
                      </a:pPr>
                      <a:r>
                        <a:rPr kumimoji="0" lang="es-ES" sz="1900" b="1" i="0" u="none" strike="noStrike" cap="none" normalizeH="0" baseline="0" dirty="0" smtClean="0">
                          <a:ln>
                            <a:noFill/>
                          </a:ln>
                          <a:solidFill>
                            <a:srgbClr val="0000CC"/>
                          </a:solidFill>
                          <a:effectLst/>
                          <a:latin typeface="Verdana" pitchFamily="34" charset="0"/>
                        </a:rPr>
                        <a:t>Ingreso por Reversión a partir del 2016</a:t>
                      </a:r>
                    </a:p>
                  </a:txBody>
                  <a:tcPr marL="97500" marR="975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381607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 sz="1800" b="1" i="0" u="none" strike="noStrike" cap="none" normalizeH="0" baseline="0" dirty="0" smtClean="0">
                        <a:ln>
                          <a:noFill/>
                        </a:ln>
                        <a:solidFill>
                          <a:srgbClr val="CC3300"/>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FF0000"/>
                          </a:solidFill>
                          <a:effectLst/>
                          <a:latin typeface="Verdana" pitchFamily="34" charset="0"/>
                        </a:rPr>
                        <a:t>100 (696 ó 698) Pérdidas por deterioro</a:t>
                      </a:r>
                    </a:p>
                    <a:p>
                      <a:pPr marL="0" marR="0" lvl="0" indent="0" algn="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FF0000"/>
                          </a:solidFill>
                          <a:effectLst/>
                          <a:latin typeface="Verdana" pitchFamily="34" charset="0"/>
                        </a:rPr>
                        <a:t>   de participaciones          </a:t>
                      </a:r>
                      <a:r>
                        <a:rPr kumimoji="0" lang="es-ES" sz="1600" b="1" i="0" u="none" strike="noStrike" cap="none" normalizeH="0" baseline="0" dirty="0" smtClean="0">
                          <a:ln>
                            <a:noFill/>
                          </a:ln>
                          <a:solidFill>
                            <a:srgbClr val="0000FF"/>
                          </a:solidFill>
                          <a:effectLst/>
                          <a:latin typeface="Verdana" pitchFamily="34" charset="0"/>
                        </a:rPr>
                        <a:t>a/  Deterioro de valor de participaciones                                         LP/CP (29 ó 59)   100</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CC3300"/>
                          </a:solidFill>
                          <a:effectLst/>
                          <a:latin typeface="Verdana" pitchFamily="34" charset="0"/>
                        </a:rPr>
                        <a:t>                 </a:t>
                      </a:r>
                      <a:r>
                        <a:rPr kumimoji="0" lang="es-ES" sz="1600" b="1" i="0" u="none" strike="noStrike" cap="none" normalizeH="0" baseline="0" dirty="0" smtClean="0">
                          <a:ln>
                            <a:noFill/>
                          </a:ln>
                          <a:solidFill>
                            <a:schemeClr val="tx1"/>
                          </a:solidFill>
                          <a:effectLst/>
                          <a:latin typeface="Verdana" pitchFamily="34" charset="0"/>
                        </a:rPr>
                        <a:t>--------------------------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chemeClr val="tx1"/>
                          </a:solidFill>
                          <a:effectLst/>
                          <a:latin typeface="Verdana" pitchFamily="34" charset="0"/>
                        </a:rPr>
                        <a:t>   </a:t>
                      </a:r>
                      <a:r>
                        <a:rPr kumimoji="0" lang="es-ES" sz="1600" b="1" i="0" u="none" strike="noStrike" cap="none" normalizeH="0" baseline="0" dirty="0" smtClean="0">
                          <a:ln>
                            <a:noFill/>
                          </a:ln>
                          <a:solidFill>
                            <a:srgbClr val="000066"/>
                          </a:solidFill>
                          <a:effectLst/>
                          <a:latin typeface="Verdana" pitchFamily="34" charset="0"/>
                        </a:rPr>
                        <a:t>Si </a:t>
                      </a:r>
                      <a:r>
                        <a:rPr kumimoji="0" lang="es-ES" sz="1600" b="1" i="0" u="sng" strike="noStrike" cap="none" normalizeH="0" baseline="0" dirty="0" smtClean="0">
                          <a:ln>
                            <a:noFill/>
                          </a:ln>
                          <a:solidFill>
                            <a:srgbClr val="000066"/>
                          </a:solidFill>
                          <a:effectLst/>
                          <a:latin typeface="Verdana" pitchFamily="34" charset="0"/>
                        </a:rPr>
                        <a:t>posteriormente</a:t>
                      </a:r>
                      <a:r>
                        <a:rPr kumimoji="0" lang="es-ES" sz="1600" b="1" i="0" u="none" strike="noStrike" cap="none" normalizeH="0" baseline="0" dirty="0" smtClean="0">
                          <a:ln>
                            <a:noFill/>
                          </a:ln>
                          <a:solidFill>
                            <a:srgbClr val="000066"/>
                          </a:solidFill>
                          <a:effectLst/>
                          <a:latin typeface="Verdana" pitchFamily="34" charset="0"/>
                        </a:rPr>
                        <a:t> las circunstancias que motivaron la pérdida por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000066"/>
                          </a:solidFill>
                          <a:effectLst/>
                          <a:latin typeface="Verdana" pitchFamily="34" charset="0"/>
                        </a:rPr>
                        <a:t>             deterioro </a:t>
                      </a:r>
                      <a:r>
                        <a:rPr kumimoji="0" lang="es-ES" sz="1600" b="1" i="0" u="sng" strike="noStrike" cap="none" normalizeH="0" baseline="0" dirty="0" smtClean="0">
                          <a:ln>
                            <a:noFill/>
                          </a:ln>
                          <a:solidFill>
                            <a:srgbClr val="000066"/>
                          </a:solidFill>
                          <a:effectLst/>
                          <a:latin typeface="Verdana" pitchFamily="34" charset="0"/>
                        </a:rPr>
                        <a:t>dejan de existir</a:t>
                      </a:r>
                      <a:r>
                        <a:rPr kumimoji="0" lang="es-ES" sz="1600" b="1" i="0" u="none" strike="noStrike" cap="none" normalizeH="0" baseline="0" dirty="0" smtClean="0">
                          <a:ln>
                            <a:noFill/>
                          </a:ln>
                          <a:solidFill>
                            <a:srgbClr val="000066"/>
                          </a:solidFill>
                          <a:effectLst/>
                          <a:latin typeface="Verdana" pitchFamily="34" charset="0"/>
                        </a:rPr>
                        <a:t> se efectuaría la reversión: </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 sz="800" b="1" i="0" u="none" strike="noStrike" cap="none" normalizeH="0" baseline="0" dirty="0" smtClean="0">
                        <a:ln>
                          <a:noFill/>
                        </a:ln>
                        <a:solidFill>
                          <a:srgbClr val="CC3300"/>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chemeClr val="accent2"/>
                          </a:solidFill>
                          <a:effectLst/>
                          <a:latin typeface="Verdana" pitchFamily="34" charset="0"/>
                        </a:rPr>
                        <a:t> </a:t>
                      </a:r>
                      <a:r>
                        <a:rPr kumimoji="0" lang="es-ES" sz="1600" b="1" i="0" u="none" strike="noStrike" cap="none" normalizeH="0" baseline="0" dirty="0" smtClean="0">
                          <a:ln>
                            <a:noFill/>
                          </a:ln>
                          <a:solidFill>
                            <a:srgbClr val="0000FF"/>
                          </a:solidFill>
                          <a:effectLst/>
                          <a:latin typeface="Verdana" pitchFamily="34" charset="0"/>
                        </a:rPr>
                        <a:t>? Deterioro de valor de participaciones </a:t>
                      </a:r>
                    </a:p>
                    <a:p>
                      <a:pPr marL="0" marR="0" lvl="0" indent="0" algn="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 sz="1600" b="1" i="0" u="none" strike="noStrike" cap="none" normalizeH="0" baseline="0" dirty="0" smtClean="0">
                          <a:ln>
                            <a:noFill/>
                          </a:ln>
                          <a:solidFill>
                            <a:srgbClr val="0000FF"/>
                          </a:solidFill>
                          <a:effectLst/>
                          <a:latin typeface="Verdana" pitchFamily="34" charset="0"/>
                        </a:rPr>
                        <a:t>LP/CP (29 ó 59) </a:t>
                      </a:r>
                      <a:r>
                        <a:rPr kumimoji="0" lang="es-ES" sz="1600" b="1" i="0" u="none" strike="noStrike" cap="none" normalizeH="0" baseline="0" dirty="0" smtClean="0">
                          <a:ln>
                            <a:noFill/>
                          </a:ln>
                          <a:solidFill>
                            <a:srgbClr val="CC3300"/>
                          </a:solidFill>
                          <a:effectLst/>
                          <a:latin typeface="Verdana" pitchFamily="34" charset="0"/>
                        </a:rPr>
                        <a:t>a/  </a:t>
                      </a:r>
                      <a:r>
                        <a:rPr kumimoji="0" lang="es-ES" sz="1600" b="1" i="0" u="none" strike="noStrike" cap="none" normalizeH="0" baseline="0" dirty="0" smtClean="0">
                          <a:ln>
                            <a:noFill/>
                          </a:ln>
                          <a:solidFill>
                            <a:srgbClr val="FF0000"/>
                          </a:solidFill>
                          <a:effectLst/>
                          <a:latin typeface="Verdana" pitchFamily="34" charset="0"/>
                        </a:rPr>
                        <a:t>Reversión del deterioro de participaciones                                            a LP/CP (796 ó 798)     ?</a:t>
                      </a:r>
                    </a:p>
                  </a:txBody>
                  <a:tcPr marL="97500" marR="975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1"/>
                  </a:ext>
                </a:extLst>
              </a:tr>
            </a:tbl>
          </a:graphicData>
        </a:graphic>
      </p:graphicFrame>
      <p:graphicFrame>
        <p:nvGraphicFramePr>
          <p:cNvPr id="10" name="9 Tabla"/>
          <p:cNvGraphicFramePr>
            <a:graphicFrameLocks noGrp="1"/>
          </p:cNvGraphicFramePr>
          <p:nvPr/>
        </p:nvGraphicFramePr>
        <p:xfrm>
          <a:off x="346872" y="4869160"/>
          <a:ext cx="8873328" cy="670560"/>
        </p:xfrm>
        <a:graphic>
          <a:graphicData uri="http://schemas.openxmlformats.org/drawingml/2006/table">
            <a:tbl>
              <a:tblPr firstRow="1" bandRow="1">
                <a:tableStyleId>{5C22544A-7EE6-4342-B048-85BDC9FD1C3A}</a:tableStyleId>
              </a:tblPr>
              <a:tblGrid>
                <a:gridCol w="8873328">
                  <a:extLst>
                    <a:ext uri="{9D8B030D-6E8A-4147-A177-3AD203B41FA5}">
                      <a16:colId xmlns="" xmlns:a16="http://schemas.microsoft.com/office/drawing/2014/main" val="20000"/>
                    </a:ext>
                  </a:extLst>
                </a:gridCol>
              </a:tblGrid>
              <a:tr h="432048">
                <a:tc>
                  <a:txBody>
                    <a:bodyPr/>
                    <a:lstStyle/>
                    <a:p>
                      <a:r>
                        <a:rPr lang="es-ES_tradnl" sz="2000" u="sng"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FISCALMENTE:</a:t>
                      </a:r>
                      <a:r>
                        <a:rPr lang="es-ES_tradnl"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 </a:t>
                      </a:r>
                      <a:r>
                        <a:rPr lang="es-ES_tradnl" dirty="0" smtClean="0">
                          <a:solidFill>
                            <a:schemeClr val="tx1"/>
                          </a:solidFill>
                          <a:latin typeface="Arial" pitchFamily="34" charset="0"/>
                          <a:cs typeface="Arial" pitchFamily="34" charset="0"/>
                        </a:rPr>
                        <a:t>Imputable al menos </a:t>
                      </a:r>
                      <a:r>
                        <a:rPr lang="es-ES_tradnl" dirty="0" smtClean="0">
                          <a:solidFill>
                            <a:srgbClr val="FFFF00"/>
                          </a:solidFill>
                          <a:latin typeface="Arial" pitchFamily="34" charset="0"/>
                          <a:cs typeface="Arial" pitchFamily="34" charset="0"/>
                        </a:rPr>
                        <a:t>1/5</a:t>
                      </a:r>
                      <a:r>
                        <a:rPr lang="es-ES_tradnl" baseline="0" dirty="0" smtClean="0">
                          <a:solidFill>
                            <a:schemeClr val="tx1"/>
                          </a:solidFill>
                          <a:latin typeface="Arial" pitchFamily="34" charset="0"/>
                          <a:cs typeface="Arial" pitchFamily="34" charset="0"/>
                        </a:rPr>
                        <a:t> desde 2016 (DT 16ª LIS). </a:t>
                      </a:r>
                    </a:p>
                    <a:p>
                      <a:r>
                        <a:rPr lang="es-ES_tradnl" baseline="0" dirty="0" smtClean="0">
                          <a:solidFill>
                            <a:schemeClr val="tx1"/>
                          </a:solidFill>
                          <a:latin typeface="Arial" pitchFamily="34" charset="0"/>
                          <a:cs typeface="Arial" pitchFamily="34" charset="0"/>
                        </a:rPr>
                        <a:t> Si no coincide con la contabilidad  </a:t>
                      </a:r>
                      <a:r>
                        <a:rPr lang="es-ES_tradnl" sz="1800" dirty="0" smtClean="0">
                          <a:solidFill>
                            <a:schemeClr val="tx1"/>
                          </a:solidFill>
                          <a:sym typeface="Symbol" pitchFamily="18" charset="2"/>
                        </a:rPr>
                        <a:t></a:t>
                      </a:r>
                      <a:r>
                        <a:rPr lang="es-ES_tradnl" baseline="0" dirty="0" smtClean="0">
                          <a:solidFill>
                            <a:schemeClr val="tx1"/>
                          </a:solidFill>
                          <a:latin typeface="Arial" pitchFamily="34" charset="0"/>
                          <a:cs typeface="Arial" pitchFamily="34" charset="0"/>
                        </a:rPr>
                        <a:t> AJUSTE.</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extLst>
              <p:ext uri="{D42A27DB-BD31-4B8C-83A1-F6EECF244321}">
                <p14:modId xmlns="" xmlns:p14="http://schemas.microsoft.com/office/powerpoint/2010/main" val="1528095311"/>
              </p:ext>
            </p:extLst>
          </p:nvPr>
        </p:nvGraphicFramePr>
        <p:xfrm>
          <a:off x="241969" y="5638800"/>
          <a:ext cx="9283031" cy="1080120"/>
        </p:xfrm>
        <a:graphic>
          <a:graphicData uri="http://schemas.openxmlformats.org/drawingml/2006/table">
            <a:tbl>
              <a:tblPr firstRow="1" bandRow="1">
                <a:tableStyleId>{5C22544A-7EE6-4342-B048-85BDC9FD1C3A}</a:tableStyleId>
              </a:tblPr>
              <a:tblGrid>
                <a:gridCol w="2626737">
                  <a:extLst>
                    <a:ext uri="{9D8B030D-6E8A-4147-A177-3AD203B41FA5}">
                      <a16:colId xmlns="" xmlns:a16="http://schemas.microsoft.com/office/drawing/2014/main" val="20000"/>
                    </a:ext>
                  </a:extLst>
                </a:gridCol>
                <a:gridCol w="4267200">
                  <a:extLst>
                    <a:ext uri="{9D8B030D-6E8A-4147-A177-3AD203B41FA5}">
                      <a16:colId xmlns="" xmlns:a16="http://schemas.microsoft.com/office/drawing/2014/main" val="20001"/>
                    </a:ext>
                  </a:extLst>
                </a:gridCol>
                <a:gridCol w="2389094">
                  <a:extLst>
                    <a:ext uri="{9D8B030D-6E8A-4147-A177-3AD203B41FA5}">
                      <a16:colId xmlns="" xmlns:a16="http://schemas.microsoft.com/office/drawing/2014/main" val="20002"/>
                    </a:ext>
                  </a:extLst>
                </a:gridCol>
              </a:tblGrid>
              <a:tr h="319197">
                <a:tc>
                  <a:txBody>
                    <a:bodyPr/>
                    <a:lstStyle/>
                    <a:p>
                      <a:pPr algn="ctr"/>
                      <a:r>
                        <a:rPr lang="es-ES_tradnl" sz="1800" dirty="0" smtClean="0">
                          <a:solidFill>
                            <a:schemeClr val="tx1"/>
                          </a:solidFill>
                          <a:latin typeface="Arial" pitchFamily="34" charset="0"/>
                          <a:cs typeface="Arial" pitchFamily="34" charset="0"/>
                        </a:rPr>
                        <a:t>Contable</a:t>
                      </a:r>
                      <a:endParaRPr lang="es-ES_tradnl" sz="1800"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u="none" dirty="0" smtClean="0">
                          <a:solidFill>
                            <a:schemeClr val="tx1"/>
                          </a:solidFill>
                          <a:latin typeface="Arial" pitchFamily="34" charset="0"/>
                          <a:cs typeface="Arial" pitchFamily="34" charset="0"/>
                        </a:rPr>
                        <a:t>FISCAL</a:t>
                      </a:r>
                      <a:endParaRPr lang="es-ES_tradnl" sz="1600" u="none" dirty="0" smtClean="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b="1" u="none" dirty="0" smtClean="0">
                          <a:solidFill>
                            <a:schemeClr val="tx1"/>
                          </a:solidFill>
                          <a:latin typeface="Arial" pitchFamily="34" charset="0"/>
                          <a:cs typeface="Arial" pitchFamily="34" charset="0"/>
                        </a:rPr>
                        <a:t>ajuste</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0"/>
                  </a:ext>
                </a:extLst>
              </a:tr>
              <a:tr h="319197">
                <a:tc>
                  <a:txBody>
                    <a:bodyPr/>
                    <a:lstStyle/>
                    <a:p>
                      <a:pPr marL="342900" indent="-342900">
                        <a:buFont typeface="Wingdings" pitchFamily="2" charset="2"/>
                        <a:buChar char="Ø"/>
                      </a:pPr>
                      <a:r>
                        <a:rPr lang="es-ES_tradnl" sz="1600" b="1" dirty="0" smtClean="0">
                          <a:solidFill>
                            <a:srgbClr val="FFFF00"/>
                          </a:solidFill>
                          <a:latin typeface="Arial" pitchFamily="34" charset="0"/>
                          <a:cs typeface="Arial" pitchFamily="34" charset="0"/>
                        </a:rPr>
                        <a:t>Depende</a:t>
                      </a:r>
                      <a:endParaRPr lang="es-ES_tradnl" sz="1600" b="1" dirty="0">
                        <a:solidFill>
                          <a:srgbClr val="FFFF00"/>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a:buFont typeface="Wingdings" pitchFamily="2" charset="2"/>
                        <a:buChar char="v"/>
                      </a:pPr>
                      <a:r>
                        <a:rPr lang="es-ES_tradnl" sz="1600" b="1" u="sng" dirty="0" smtClean="0">
                          <a:solidFill>
                            <a:schemeClr val="tx1"/>
                          </a:solidFill>
                          <a:latin typeface="Arial" pitchFamily="34" charset="0"/>
                          <a:cs typeface="Arial" pitchFamily="34" charset="0"/>
                        </a:rPr>
                        <a:t> Sí</a:t>
                      </a:r>
                      <a:r>
                        <a:rPr lang="es-ES_tradnl" sz="1600" b="1" dirty="0" smtClean="0">
                          <a:solidFill>
                            <a:schemeClr val="tx1"/>
                          </a:solidFill>
                          <a:latin typeface="Arial" pitchFamily="34" charset="0"/>
                          <a:cs typeface="Arial" pitchFamily="34" charset="0"/>
                        </a:rPr>
                        <a:t> imputable al menos 1/5 desde</a:t>
                      </a:r>
                      <a:r>
                        <a:rPr lang="es-ES_tradnl" sz="1600" b="1" baseline="0" dirty="0" smtClean="0">
                          <a:solidFill>
                            <a:schemeClr val="tx1"/>
                          </a:solidFill>
                          <a:latin typeface="Arial" pitchFamily="34" charset="0"/>
                          <a:cs typeface="Arial" pitchFamily="34" charset="0"/>
                        </a:rPr>
                        <a:t> 2016</a:t>
                      </a:r>
                      <a:endParaRPr lang="es-ES_tradnl" sz="1600" b="1"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buFont typeface="Wingdings" pitchFamily="2" charset="2"/>
                        <a:buNone/>
                      </a:pPr>
                      <a:r>
                        <a:rPr lang="es-ES_tradnl" sz="1600" b="1" dirty="0" smtClean="0">
                          <a:solidFill>
                            <a:schemeClr val="tx1"/>
                          </a:solidFill>
                          <a:latin typeface="Arial" pitchFamily="34" charset="0"/>
                          <a:cs typeface="Arial" pitchFamily="34" charset="0"/>
                        </a:rPr>
                        <a:t>depende</a:t>
                      </a:r>
                      <a:endParaRPr lang="es-ES_tradnl" sz="1600" b="1" dirty="0">
                        <a:solidFill>
                          <a:schemeClr val="tx1"/>
                        </a:solidFill>
                        <a:latin typeface="Arial" pitchFamily="34" charset="0"/>
                        <a:cs typeface="Arial" pitchFamily="34" charset="0"/>
                      </a:endParaRP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 xmlns:a16="http://schemas.microsoft.com/office/drawing/2014/main" val="10001"/>
                  </a:ext>
                </a:extLst>
              </a:tr>
              <a:tr h="379080">
                <a:tc>
                  <a:txBody>
                    <a:bodyPr/>
                    <a:lstStyle/>
                    <a:p>
                      <a:pPr algn="ctr">
                        <a:buClr>
                          <a:srgbClr val="FFFF00"/>
                        </a:buClr>
                        <a:buFont typeface="Wingdings" pitchFamily="2" charset="2"/>
                        <a:buNone/>
                      </a:pPr>
                      <a:r>
                        <a:rPr lang="es-ES_tradnl" sz="1600" b="1" dirty="0" smtClean="0">
                          <a:solidFill>
                            <a:srgbClr val="FFFF00"/>
                          </a:solidFill>
                          <a:latin typeface="Arial" pitchFamily="34" charset="0"/>
                          <a:cs typeface="Arial" pitchFamily="34" charset="0"/>
                        </a:rPr>
                        <a:t>0</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66"/>
                    </a:solidFill>
                  </a:tcPr>
                </a:tc>
                <a:tc>
                  <a:txBody>
                    <a:bodyPr/>
                    <a:lstStyle/>
                    <a:p>
                      <a:pPr algn="l">
                        <a:buClr>
                          <a:schemeClr val="tx1"/>
                        </a:buClr>
                        <a:buFont typeface="Wingdings" pitchFamily="2" charset="2"/>
                        <a:buNone/>
                      </a:pPr>
                      <a:r>
                        <a:rPr lang="es-ES_tradnl" sz="1600" b="1" dirty="0" smtClean="0">
                          <a:solidFill>
                            <a:schemeClr val="tx1"/>
                          </a:solidFill>
                          <a:latin typeface="Arial" pitchFamily="34" charset="0"/>
                          <a:cs typeface="Arial" pitchFamily="34" charset="0"/>
                        </a:rPr>
                        <a:t>(1/5 s/ 100 = 20) 20</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buClr>
                          <a:srgbClr val="FF0000"/>
                        </a:buClr>
                        <a:buFont typeface="Wingdings" pitchFamily="2" charset="2"/>
                        <a:buNone/>
                      </a:pPr>
                      <a:r>
                        <a:rPr lang="es-ES_tradnl" sz="1600" b="1" dirty="0" smtClean="0">
                          <a:solidFill>
                            <a:schemeClr val="tx1"/>
                          </a:solidFill>
                          <a:latin typeface="Arial" pitchFamily="34" charset="0"/>
                          <a:cs typeface="Arial" pitchFamily="34" charset="0"/>
                        </a:rPr>
                        <a:t>+ 20</a:t>
                      </a:r>
                    </a:p>
                  </a:txBody>
                  <a:tcPr marL="99060" marR="9906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37611017"/>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050" name="AutoShape 2"/>
          <p:cNvSpPr>
            <a:spLocks noChangeArrowheads="1"/>
          </p:cNvSpPr>
          <p:nvPr/>
        </p:nvSpPr>
        <p:spPr bwMode="auto">
          <a:xfrm>
            <a:off x="739739" y="1500546"/>
            <a:ext cx="8286750" cy="3459163"/>
          </a:xfrm>
          <a:prstGeom prst="roundRect">
            <a:avLst>
              <a:gd name="adj" fmla="val 16667"/>
            </a:avLst>
          </a:prstGeom>
          <a:solidFill>
            <a:srgbClr val="FFFFCC"/>
          </a:solidFill>
          <a:ln w="9525">
            <a:noFill/>
            <a:round/>
            <a:headEnd/>
            <a:tailEnd/>
          </a:ln>
          <a:effectLst>
            <a:outerShdw dist="71842" dir="2700000" algn="ctr" rotWithShape="0">
              <a:srgbClr val="000099"/>
            </a:outerShdw>
          </a:effectLst>
        </p:spPr>
        <p:txBody>
          <a:bodyPr wrap="none" anchor="ctr"/>
          <a:lstStyle/>
          <a:p>
            <a:endParaRPr lang="es-ES_tradnl"/>
          </a:p>
        </p:txBody>
      </p:sp>
      <p:sp>
        <p:nvSpPr>
          <p:cNvPr id="2050051" name="Rectangle 3"/>
          <p:cNvSpPr>
            <a:spLocks noChangeArrowheads="1"/>
          </p:cNvSpPr>
          <p:nvPr/>
        </p:nvSpPr>
        <p:spPr bwMode="auto">
          <a:xfrm>
            <a:off x="1136577" y="1916832"/>
            <a:ext cx="7493074" cy="2626593"/>
          </a:xfrm>
          <a:prstGeom prst="rect">
            <a:avLst/>
          </a:prstGeom>
          <a:noFill/>
          <a:ln w="28575">
            <a:noFill/>
            <a:miter lim="800000"/>
            <a:headEnd/>
            <a:tailEnd/>
          </a:ln>
          <a:effectLst/>
        </p:spPr>
        <p:txBody>
          <a:bodyPr anchor="ctr"/>
          <a:lstStyle/>
          <a:p>
            <a:pPr algn="ctr"/>
            <a:r>
              <a:rPr lang="es-ES_tradnl" sz="5400" dirty="0" smtClean="0">
                <a:solidFill>
                  <a:srgbClr val="0000FF"/>
                </a:solidFill>
                <a:effectLst>
                  <a:outerShdw blurRad="38100" dist="38100" dir="2700000" algn="tl">
                    <a:srgbClr val="C0C0C0"/>
                  </a:outerShdw>
                </a:effectLst>
                <a:latin typeface="Arial" pitchFamily="34" charset="0"/>
              </a:rPr>
              <a:t>ACTIVOS </a:t>
            </a:r>
            <a:r>
              <a:rPr lang="es-ES_tradnl" sz="5400" dirty="0">
                <a:solidFill>
                  <a:srgbClr val="0000FF"/>
                </a:solidFill>
                <a:effectLst>
                  <a:outerShdw blurRad="38100" dist="38100" dir="2700000" algn="tl">
                    <a:srgbClr val="C0C0C0"/>
                  </a:outerShdw>
                </a:effectLst>
                <a:latin typeface="Arial" pitchFamily="34" charset="0"/>
              </a:rPr>
              <a:t>FINANCIEROS  </a:t>
            </a:r>
          </a:p>
        </p:txBody>
      </p:sp>
      <p:sp>
        <p:nvSpPr>
          <p:cNvPr id="2050052" name="Rectangle 4"/>
          <p:cNvSpPr>
            <a:spLocks noChangeArrowheads="1"/>
          </p:cNvSpPr>
          <p:nvPr/>
        </p:nvSpPr>
        <p:spPr bwMode="auto">
          <a:xfrm>
            <a:off x="2673351" y="1"/>
            <a:ext cx="5070475" cy="849313"/>
          </a:xfrm>
          <a:prstGeom prst="rect">
            <a:avLst/>
          </a:prstGeom>
          <a:noFill/>
          <a:ln w="9525">
            <a:noFill/>
            <a:miter lim="800000"/>
            <a:headEnd/>
            <a:tailEnd/>
          </a:ln>
          <a:effectLst/>
        </p:spPr>
        <p:txBody>
          <a:bodyPr/>
          <a:lstStyle/>
          <a:p>
            <a:pPr algn="just">
              <a:tabLst>
                <a:tab pos="201613" algn="r"/>
                <a:tab pos="2700338" algn="ctr"/>
                <a:tab pos="5400675" algn="r"/>
              </a:tabLst>
            </a:pPr>
            <a:r>
              <a:rPr lang="es-ES_tradnl" sz="600" i="1">
                <a:latin typeface="Times New Roman" pitchFamily="18" charset="0"/>
                <a:cs typeface="Times New Roman" pitchFamily="18" charset="0"/>
              </a:rPr>
              <a:t> </a:t>
            </a:r>
            <a:endParaRPr lang="es-ES_tradnl" sz="1000">
              <a:latin typeface="Times New Roman" pitchFamily="18" charset="0"/>
              <a:cs typeface="Times New Roman" pitchFamily="18" charset="0"/>
            </a:endParaRPr>
          </a:p>
          <a:p>
            <a:pPr>
              <a:tabLst>
                <a:tab pos="201613" algn="r"/>
                <a:tab pos="2700338" algn="ctr"/>
                <a:tab pos="5400675" algn="r"/>
              </a:tabLst>
            </a:pPr>
            <a:endParaRPr lang="es-ES_tradnl" sz="900">
              <a:latin typeface="Times New Roman" pitchFamily="18" charset="0"/>
              <a:sym typeface="Symbol" pitchFamily="18" charset="2"/>
            </a:endParaRPr>
          </a:p>
        </p:txBody>
      </p:sp>
      <p:sp>
        <p:nvSpPr>
          <p:cNvPr id="2050053" name="Text Box 5"/>
          <p:cNvSpPr txBox="1">
            <a:spLocks noChangeArrowheads="1"/>
          </p:cNvSpPr>
          <p:nvPr/>
        </p:nvSpPr>
        <p:spPr bwMode="auto">
          <a:xfrm>
            <a:off x="1143000" y="5378451"/>
            <a:ext cx="2078038" cy="393647"/>
          </a:xfrm>
          <a:prstGeom prst="rect">
            <a:avLst/>
          </a:prstGeom>
          <a:noFill/>
          <a:ln w="12700">
            <a:noFill/>
            <a:miter lim="800000"/>
            <a:headEnd type="none" w="sm" len="sm"/>
            <a:tailEnd type="none" w="sm" len="sm"/>
          </a:ln>
          <a:effectLst/>
        </p:spPr>
        <p:txBody>
          <a:bodyPr lIns="85039" tIns="42520" rIns="85039" bIns="42520">
            <a:spAutoFit/>
          </a:bodyPr>
          <a:lstStyle/>
          <a:p>
            <a:pPr defTabSz="850900"/>
            <a:endParaRPr lang="es-ES_tradnl">
              <a:latin typeface="Arial" charset="0"/>
            </a:endParaRPr>
          </a:p>
        </p:txBody>
      </p:sp>
      <p:sp>
        <p:nvSpPr>
          <p:cNvPr id="7" name="6 Marcador de número de diapositiva"/>
          <p:cNvSpPr>
            <a:spLocks noGrp="1"/>
          </p:cNvSpPr>
          <p:nvPr>
            <p:ph type="sldNum" sz="quarter" idx="12"/>
          </p:nvPr>
        </p:nvSpPr>
        <p:spPr/>
        <p:txBody>
          <a:bodyPr/>
          <a:lstStyle/>
          <a:p>
            <a:fld id="{37767ED7-DF65-4FE3-BBA2-EB640033417A}" type="slidenum">
              <a:rPr lang="es-ES_tradnl" smtClean="0"/>
              <a:pPr/>
              <a:t>182</a:t>
            </a:fld>
            <a:endParaRPr lang="es-ES_tradnl"/>
          </a:p>
        </p:txBody>
      </p:sp>
    </p:spTree>
    <p:extLst>
      <p:ext uri="{BB962C8B-B14F-4D97-AF65-F5344CB8AC3E}">
        <p14:creationId xmlns="" xmlns:p14="http://schemas.microsoft.com/office/powerpoint/2010/main" val="1693620831"/>
      </p:ext>
    </p:extLst>
  </p:cSld>
  <p:clrMapOvr>
    <a:masterClrMapping/>
  </p:clrMapOvr>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8586" name="Rectangle 10"/>
          <p:cNvSpPr>
            <a:spLocks noGrp="1" noChangeArrowheads="1"/>
          </p:cNvSpPr>
          <p:nvPr>
            <p:ph type="title"/>
          </p:nvPr>
        </p:nvSpPr>
        <p:spPr>
          <a:xfrm>
            <a:off x="453008" y="144016"/>
            <a:ext cx="8460432" cy="476672"/>
          </a:xfrm>
        </p:spPr>
        <p:txBody>
          <a:bodyPr/>
          <a:lstStyle/>
          <a:p>
            <a:pPr>
              <a:defRPr/>
            </a:pPr>
            <a:r>
              <a:rPr lang="es-ES" sz="3600" b="1" dirty="0">
                <a:solidFill>
                  <a:srgbClr val="FFFF00"/>
                </a:solidFill>
                <a:effectLst/>
                <a:latin typeface="Arial" pitchFamily="34" charset="0"/>
                <a:cs typeface="Arial" pitchFamily="34" charset="0"/>
              </a:rPr>
              <a:t>ACTIVOS FINANCIEROS. NRV </a:t>
            </a:r>
            <a:r>
              <a:rPr lang="es-ES" sz="3600" b="1" dirty="0" smtClean="0">
                <a:solidFill>
                  <a:srgbClr val="FFFF00"/>
                </a:solidFill>
                <a:effectLst/>
                <a:latin typeface="Arial" pitchFamily="34" charset="0"/>
                <a:cs typeface="Arial" pitchFamily="34" charset="0"/>
              </a:rPr>
              <a:t>9 PGC</a:t>
            </a:r>
            <a:endParaRPr lang="es-ES" sz="3600" b="1" dirty="0">
              <a:solidFill>
                <a:srgbClr val="FFFF00"/>
              </a:solidFill>
              <a:effectLst/>
              <a:latin typeface="Arial" pitchFamily="34" charset="0"/>
              <a:cs typeface="Arial" pitchFamily="34" charset="0"/>
            </a:endParaRPr>
          </a:p>
        </p:txBody>
      </p:sp>
      <p:sp>
        <p:nvSpPr>
          <p:cNvPr id="11268" name="Text Box 5"/>
          <p:cNvSpPr txBox="1">
            <a:spLocks noChangeArrowheads="1"/>
          </p:cNvSpPr>
          <p:nvPr/>
        </p:nvSpPr>
        <p:spPr bwMode="auto">
          <a:xfrm>
            <a:off x="1317625" y="5562601"/>
            <a:ext cx="2992438" cy="710067"/>
          </a:xfrm>
          <a:prstGeom prst="rect">
            <a:avLst/>
          </a:prstGeom>
          <a:noFill/>
          <a:ln w="9525" algn="ctr">
            <a:noFill/>
            <a:miter lim="800000"/>
            <a:headEnd/>
            <a:tailEnd/>
          </a:ln>
        </p:spPr>
        <p:txBody>
          <a:bodyPr lIns="90000" tIns="46800" rIns="90000" bIns="46800">
            <a:spAutoFit/>
          </a:bodyPr>
          <a:lstStyle/>
          <a:p>
            <a:pPr algn="l"/>
            <a:endParaRPr lang="es-ES" b="0">
              <a:solidFill>
                <a:srgbClr val="33CC33"/>
              </a:solidFill>
              <a:latin typeface="Times New Roman" pitchFamily="18" charset="0"/>
            </a:endParaRPr>
          </a:p>
          <a:p>
            <a:pPr algn="l"/>
            <a:endParaRPr lang="es-ES" b="0">
              <a:solidFill>
                <a:srgbClr val="33CC33"/>
              </a:solidFill>
              <a:latin typeface="Times New Roman" pitchFamily="18" charset="0"/>
            </a:endParaRPr>
          </a:p>
        </p:txBody>
      </p:sp>
      <p:sp>
        <p:nvSpPr>
          <p:cNvPr id="11269" name="Text Box 7"/>
          <p:cNvSpPr txBox="1">
            <a:spLocks noChangeArrowheads="1"/>
          </p:cNvSpPr>
          <p:nvPr/>
        </p:nvSpPr>
        <p:spPr bwMode="auto">
          <a:xfrm>
            <a:off x="920552" y="1124745"/>
            <a:ext cx="8064896" cy="2372061"/>
          </a:xfrm>
          <a:prstGeom prst="rect">
            <a:avLst/>
          </a:prstGeom>
          <a:solidFill>
            <a:srgbClr val="E1FFE1"/>
          </a:solidFill>
          <a:ln w="9525" algn="ctr">
            <a:solidFill>
              <a:schemeClr val="tx1"/>
            </a:solidFill>
            <a:miter lim="800000"/>
            <a:headEnd/>
            <a:tailEnd/>
          </a:ln>
        </p:spPr>
        <p:txBody>
          <a:bodyPr wrap="square" lIns="90000" tIns="46800" rIns="90000" bIns="46800">
            <a:spAutoFit/>
          </a:bodyPr>
          <a:lstStyle/>
          <a:p>
            <a:pPr algn="l"/>
            <a:r>
              <a:rPr lang="es-ES" sz="2400" dirty="0">
                <a:solidFill>
                  <a:srgbClr val="0000FF"/>
                </a:solidFill>
              </a:rPr>
              <a:t>Distinción por FINALIDAD:</a:t>
            </a:r>
          </a:p>
          <a:p>
            <a:pPr algn="l"/>
            <a:endParaRPr lang="es-ES" sz="2400" dirty="0">
              <a:solidFill>
                <a:srgbClr val="0000FF"/>
              </a:solidFill>
            </a:endParaRPr>
          </a:p>
          <a:p>
            <a:pPr lvl="1" algn="l">
              <a:buFontTx/>
              <a:buChar char="•"/>
            </a:pPr>
            <a:r>
              <a:rPr lang="es-ES" b="0" dirty="0">
                <a:solidFill>
                  <a:srgbClr val="0000CC"/>
                </a:solidFill>
              </a:rPr>
              <a:t> </a:t>
            </a:r>
            <a:r>
              <a:rPr lang="es-ES" dirty="0">
                <a:solidFill>
                  <a:srgbClr val="0000CC"/>
                </a:solidFill>
              </a:rPr>
              <a:t>COMERCIAL.</a:t>
            </a:r>
          </a:p>
          <a:p>
            <a:pPr lvl="1" algn="l">
              <a:buFontTx/>
              <a:buChar char="•"/>
            </a:pPr>
            <a:r>
              <a:rPr lang="es-ES" dirty="0">
                <a:solidFill>
                  <a:srgbClr val="0000CC"/>
                </a:solidFill>
              </a:rPr>
              <a:t> PARA ESPECULAR.</a:t>
            </a:r>
          </a:p>
          <a:p>
            <a:pPr lvl="1" algn="l">
              <a:buFontTx/>
              <a:buChar char="•"/>
            </a:pPr>
            <a:r>
              <a:rPr lang="es-ES" dirty="0">
                <a:solidFill>
                  <a:srgbClr val="0000CC"/>
                </a:solidFill>
              </a:rPr>
              <a:t> PARA MANTENER.</a:t>
            </a:r>
          </a:p>
          <a:p>
            <a:pPr lvl="1" algn="l">
              <a:buFontTx/>
              <a:buChar char="•"/>
            </a:pPr>
            <a:r>
              <a:rPr lang="es-ES" dirty="0">
                <a:solidFill>
                  <a:srgbClr val="0000CC"/>
                </a:solidFill>
              </a:rPr>
              <a:t> GRUPO, MULTIGRUPO Y ASOCIADAS</a:t>
            </a:r>
            <a:r>
              <a:rPr lang="es-ES" dirty="0"/>
              <a:t>.</a:t>
            </a:r>
          </a:p>
          <a:p>
            <a:pPr lvl="1" algn="l">
              <a:buFontTx/>
              <a:buChar char="•"/>
            </a:pPr>
            <a:endParaRPr lang="es-ES" dirty="0"/>
          </a:p>
        </p:txBody>
      </p:sp>
      <p:sp>
        <p:nvSpPr>
          <p:cNvPr id="11270" name="Text Box 11"/>
          <p:cNvSpPr txBox="1">
            <a:spLocks noChangeArrowheads="1"/>
          </p:cNvSpPr>
          <p:nvPr/>
        </p:nvSpPr>
        <p:spPr bwMode="auto">
          <a:xfrm>
            <a:off x="920553" y="3792084"/>
            <a:ext cx="8059737" cy="1941173"/>
          </a:xfrm>
          <a:prstGeom prst="rect">
            <a:avLst/>
          </a:prstGeom>
          <a:solidFill>
            <a:srgbClr val="FFFFCC"/>
          </a:solidFill>
          <a:ln w="9525" algn="ctr">
            <a:solidFill>
              <a:schemeClr val="tx1"/>
            </a:solidFill>
            <a:miter lim="800000"/>
            <a:headEnd/>
            <a:tailEnd/>
          </a:ln>
        </p:spPr>
        <p:txBody>
          <a:bodyPr lIns="90000" tIns="46800" rIns="90000" bIns="46800">
            <a:spAutoFit/>
          </a:bodyPr>
          <a:lstStyle/>
          <a:p>
            <a:pPr marL="457200" indent="-457200">
              <a:buFont typeface="Wingdings" pitchFamily="2" charset="2"/>
              <a:buChar char="Ø"/>
            </a:pPr>
            <a:r>
              <a:rPr lang="es-ES" sz="2400" dirty="0">
                <a:solidFill>
                  <a:srgbClr val="0000FF"/>
                </a:solidFill>
              </a:rPr>
              <a:t>La clasificación </a:t>
            </a:r>
            <a:r>
              <a:rPr lang="es-ES" sz="2400" dirty="0">
                <a:solidFill>
                  <a:srgbClr val="0000CC"/>
                </a:solidFill>
              </a:rPr>
              <a:t>debe realizarse </a:t>
            </a:r>
            <a:r>
              <a:rPr lang="es-ES" sz="2400" u="sng" dirty="0">
                <a:solidFill>
                  <a:srgbClr val="FF0000"/>
                </a:solidFill>
              </a:rPr>
              <a:t>en el momento inicial</a:t>
            </a:r>
          </a:p>
          <a:p>
            <a:pPr marL="457200" indent="-457200">
              <a:buFont typeface="Wingdings" pitchFamily="2" charset="2"/>
              <a:buChar char="Ø"/>
            </a:pPr>
            <a:endParaRPr lang="es-ES" sz="2400" u="sng" dirty="0">
              <a:solidFill>
                <a:srgbClr val="FF0000"/>
              </a:solidFill>
            </a:endParaRPr>
          </a:p>
          <a:p>
            <a:pPr marL="457200" indent="-457200">
              <a:buFont typeface="Wingdings" pitchFamily="2" charset="2"/>
              <a:buChar char="Ø"/>
            </a:pPr>
            <a:r>
              <a:rPr lang="es-ES" sz="2400" dirty="0">
                <a:solidFill>
                  <a:srgbClr val="0000CC"/>
                </a:solidFill>
              </a:rPr>
              <a:t> y las posibilidades de </a:t>
            </a:r>
            <a:r>
              <a:rPr lang="es-ES" sz="2400" u="sng" dirty="0">
                <a:solidFill>
                  <a:srgbClr val="0000CC"/>
                </a:solidFill>
              </a:rPr>
              <a:t>reclasificación</a:t>
            </a:r>
            <a:r>
              <a:rPr lang="es-ES" sz="2400" dirty="0">
                <a:solidFill>
                  <a:srgbClr val="0000CC"/>
                </a:solidFill>
              </a:rPr>
              <a:t> de una a otra categoría son </a:t>
            </a:r>
            <a:r>
              <a:rPr lang="es-ES" sz="2400" u="sng" dirty="0">
                <a:solidFill>
                  <a:srgbClr val="0000CC"/>
                </a:solidFill>
              </a:rPr>
              <a:t>muy limitadas</a:t>
            </a:r>
          </a:p>
        </p:txBody>
      </p:sp>
      <p:sp>
        <p:nvSpPr>
          <p:cNvPr id="8" name="7 Marcador de número de diapositiva"/>
          <p:cNvSpPr>
            <a:spLocks noGrp="1"/>
          </p:cNvSpPr>
          <p:nvPr>
            <p:ph type="sldNum" sz="quarter" idx="12"/>
          </p:nvPr>
        </p:nvSpPr>
        <p:spPr/>
        <p:txBody>
          <a:bodyPr/>
          <a:lstStyle/>
          <a:p>
            <a:fld id="{37767ED7-DF65-4FE3-BBA2-EB640033417A}" type="slidenum">
              <a:rPr lang="es-ES_tradnl" smtClean="0"/>
              <a:pPr/>
              <a:t>183</a:t>
            </a:fld>
            <a:endParaRPr lang="es-ES_tradnl"/>
          </a:p>
        </p:txBody>
      </p:sp>
    </p:spTree>
    <p:extLst>
      <p:ext uri="{BB962C8B-B14F-4D97-AF65-F5344CB8AC3E}">
        <p14:creationId xmlns="" xmlns:p14="http://schemas.microsoft.com/office/powerpoint/2010/main" val="3276483514"/>
      </p:ext>
    </p:extLst>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9013" name="Rectangle 5"/>
          <p:cNvSpPr>
            <a:spLocks noGrp="1" noChangeArrowheads="1"/>
          </p:cNvSpPr>
          <p:nvPr>
            <p:ph type="title"/>
          </p:nvPr>
        </p:nvSpPr>
        <p:spPr>
          <a:xfrm>
            <a:off x="76200" y="0"/>
            <a:ext cx="9751083" cy="914400"/>
          </a:xfrm>
        </p:spPr>
        <p:txBody>
          <a:bodyPr anchor="t"/>
          <a:lstStyle/>
          <a:p>
            <a:pPr>
              <a:defRPr/>
            </a:pPr>
            <a:r>
              <a:rPr lang="es-ES" sz="2400" b="1" dirty="0" smtClean="0">
                <a:solidFill>
                  <a:schemeClr val="tx1"/>
                </a:solidFill>
                <a:effectLst/>
                <a:latin typeface="Arial" pitchFamily="34" charset="0"/>
                <a:cs typeface="Arial" pitchFamily="34" charset="0"/>
              </a:rPr>
              <a:t>ACTIVOS FINANCIEROS  </a:t>
            </a:r>
            <a:r>
              <a:rPr lang="es-ES" sz="2400" dirty="0" smtClean="0">
                <a:solidFill>
                  <a:schemeClr val="tx1"/>
                </a:solidFill>
                <a:effectLst/>
                <a:latin typeface="Arial" pitchFamily="34" charset="0"/>
                <a:cs typeface="Arial" pitchFamily="34" charset="0"/>
              </a:rPr>
              <a:t>- </a:t>
            </a:r>
            <a:r>
              <a:rPr lang="es-ES" sz="2400" b="1" u="sng" dirty="0" smtClean="0">
                <a:solidFill>
                  <a:schemeClr val="tx1"/>
                </a:solidFill>
                <a:effectLst/>
                <a:latin typeface="Arial" pitchFamily="34" charset="0"/>
                <a:cs typeface="Arial" pitchFamily="34" charset="0"/>
              </a:rPr>
              <a:t>Clasificación Contable (NRV 9ª PGC)</a:t>
            </a:r>
          </a:p>
        </p:txBody>
      </p:sp>
      <p:graphicFrame>
        <p:nvGraphicFramePr>
          <p:cNvPr id="18513" name="Group 81"/>
          <p:cNvGraphicFramePr>
            <a:graphicFrameLocks noGrp="1"/>
          </p:cNvGraphicFramePr>
          <p:nvPr>
            <p:extLst>
              <p:ext uri="{D42A27DB-BD31-4B8C-83A1-F6EECF244321}">
                <p14:modId xmlns="" xmlns:p14="http://schemas.microsoft.com/office/powerpoint/2010/main" val="1175860353"/>
              </p:ext>
            </p:extLst>
          </p:nvPr>
        </p:nvGraphicFramePr>
        <p:xfrm>
          <a:off x="128465" y="533400"/>
          <a:ext cx="9721079" cy="3929991"/>
        </p:xfrm>
        <a:graphic>
          <a:graphicData uri="http://schemas.openxmlformats.org/drawingml/2006/table">
            <a:tbl>
              <a:tblPr/>
              <a:tblGrid>
                <a:gridCol w="2376263">
                  <a:extLst>
                    <a:ext uri="{9D8B030D-6E8A-4147-A177-3AD203B41FA5}">
                      <a16:colId xmlns="" xmlns:a16="http://schemas.microsoft.com/office/drawing/2014/main" val="20000"/>
                    </a:ext>
                  </a:extLst>
                </a:gridCol>
                <a:gridCol w="1080120">
                  <a:extLst>
                    <a:ext uri="{9D8B030D-6E8A-4147-A177-3AD203B41FA5}">
                      <a16:colId xmlns="" xmlns:a16="http://schemas.microsoft.com/office/drawing/2014/main" val="20001"/>
                    </a:ext>
                  </a:extLst>
                </a:gridCol>
                <a:gridCol w="1175767">
                  <a:extLst>
                    <a:ext uri="{9D8B030D-6E8A-4147-A177-3AD203B41FA5}">
                      <a16:colId xmlns="" xmlns:a16="http://schemas.microsoft.com/office/drawing/2014/main" val="20002"/>
                    </a:ext>
                  </a:extLst>
                </a:gridCol>
                <a:gridCol w="1154896">
                  <a:extLst>
                    <a:ext uri="{9D8B030D-6E8A-4147-A177-3AD203B41FA5}">
                      <a16:colId xmlns="" xmlns:a16="http://schemas.microsoft.com/office/drawing/2014/main" val="20003"/>
                    </a:ext>
                  </a:extLst>
                </a:gridCol>
                <a:gridCol w="1387522">
                  <a:extLst>
                    <a:ext uri="{9D8B030D-6E8A-4147-A177-3AD203B41FA5}">
                      <a16:colId xmlns="" xmlns:a16="http://schemas.microsoft.com/office/drawing/2014/main" val="20004"/>
                    </a:ext>
                  </a:extLst>
                </a:gridCol>
                <a:gridCol w="1309634">
                  <a:extLst>
                    <a:ext uri="{9D8B030D-6E8A-4147-A177-3AD203B41FA5}">
                      <a16:colId xmlns="" xmlns:a16="http://schemas.microsoft.com/office/drawing/2014/main" val="20005"/>
                    </a:ext>
                  </a:extLst>
                </a:gridCol>
                <a:gridCol w="1236877">
                  <a:extLst>
                    <a:ext uri="{9D8B030D-6E8A-4147-A177-3AD203B41FA5}">
                      <a16:colId xmlns="" xmlns:a16="http://schemas.microsoft.com/office/drawing/2014/main" val="20006"/>
                    </a:ext>
                  </a:extLst>
                </a:gridCol>
              </a:tblGrid>
              <a:tr h="116740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Categorías</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_tradnl" sz="1400" b="0" i="0" u="none" strike="noStrike" cap="none" normalizeH="0" baseline="0" dirty="0" smtClean="0">
                        <a:ln>
                          <a:noFill/>
                        </a:ln>
                        <a:solidFill>
                          <a:schemeClr val="tx1"/>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Activos</a:t>
                      </a:r>
                    </a:p>
                  </a:txBody>
                  <a:tcPr marL="97500" marR="97500" marT="46800" marB="468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1</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Préstamos y partidas a cobrar</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2</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 Inversiones a vencimiento</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3</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Para negociar</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4</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Otros  valor razonable cambios resultados</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5</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Grupo, </a:t>
                      </a:r>
                      <a:r>
                        <a:rPr kumimoji="0" lang="es-ES_tradnl" sz="1400" b="1" i="0" u="none" strike="noStrike" cap="none" normalizeH="0" baseline="0" dirty="0" err="1" smtClean="0">
                          <a:ln>
                            <a:noFill/>
                          </a:ln>
                          <a:solidFill>
                            <a:schemeClr val="tx1"/>
                          </a:solidFill>
                          <a:effectLst/>
                          <a:latin typeface="Times New Roman" pitchFamily="18" charset="0"/>
                        </a:rPr>
                        <a:t>multigrupo</a:t>
                      </a:r>
                      <a:r>
                        <a:rPr kumimoji="0" lang="es-ES_tradnl" sz="1400" b="1" i="0" u="none" strike="noStrike" cap="none" normalizeH="0" baseline="0" dirty="0" smtClean="0">
                          <a:ln>
                            <a:noFill/>
                          </a:ln>
                          <a:solidFill>
                            <a:schemeClr val="tx1"/>
                          </a:solidFill>
                          <a:effectLst/>
                          <a:latin typeface="Times New Roman" pitchFamily="18" charset="0"/>
                        </a:rPr>
                        <a:t> y asociadas (GMA)</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6</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Disponible para venta</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105244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fija</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(Obligaciones, bonos, pagarés y otros valores de deuda)</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867404">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variable</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(Acciones y participaciones en patrimonio)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746359">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FF00"/>
                          </a:solidFill>
                          <a:effectLst/>
                          <a:latin typeface="Verdana" pitchFamily="34" charset="0"/>
                        </a:rPr>
                        <a:t>Deterioro de Valor “contable”</a:t>
                      </a:r>
                      <a:endParaRPr kumimoji="0" lang="es-ES_tradnl" sz="1200" b="0" i="0" u="none" strike="noStrike" cap="none" normalizeH="0" baseline="0" dirty="0" smtClean="0">
                        <a:ln>
                          <a:noFill/>
                        </a:ln>
                        <a:solidFill>
                          <a:srgbClr val="FFFF00"/>
                        </a:solidFill>
                        <a:effectLst/>
                        <a:latin typeface="Verdana" pitchFamily="34" charset="0"/>
                      </a:endParaRP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NO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NO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000" b="1" i="0" u="none" strike="noStrike" cap="none" normalizeH="0" baseline="0" dirty="0" smtClean="0">
                          <a:ln>
                            <a:noFill/>
                          </a:ln>
                          <a:solidFill>
                            <a:srgbClr val="FF0000"/>
                          </a:solidFill>
                          <a:effectLst/>
                          <a:latin typeface="Verdana" pitchFamily="34" charset="0"/>
                        </a:rPr>
                        <a:t>(con matices)</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
        <p:nvSpPr>
          <p:cNvPr id="18511" name="Line 79"/>
          <p:cNvSpPr>
            <a:spLocks noChangeShapeType="1"/>
          </p:cNvSpPr>
          <p:nvPr/>
        </p:nvSpPr>
        <p:spPr bwMode="auto">
          <a:xfrm>
            <a:off x="128465" y="533400"/>
            <a:ext cx="2376263" cy="1218817"/>
          </a:xfrm>
          <a:prstGeom prst="line">
            <a:avLst/>
          </a:prstGeom>
          <a:noFill/>
          <a:ln w="28575">
            <a:solidFill>
              <a:srgbClr val="FF66FF"/>
            </a:solidFill>
            <a:round/>
            <a:headEnd/>
            <a:tailEnd/>
          </a:ln>
          <a:effectLst/>
        </p:spPr>
        <p:txBody>
          <a:bodyPr wrap="square" lIns="90000" tIns="46800" rIns="90000" bIns="46800" anchor="ctr">
            <a:spAutoFit/>
          </a:bodyPr>
          <a:lstStyle/>
          <a:p>
            <a:endParaRPr lang="es-ES_tradnl"/>
          </a:p>
        </p:txBody>
      </p:sp>
      <p:sp>
        <p:nvSpPr>
          <p:cNvPr id="17" name="16 Marcador de número de diapositiva"/>
          <p:cNvSpPr>
            <a:spLocks noGrp="1"/>
          </p:cNvSpPr>
          <p:nvPr>
            <p:ph type="sldNum" sz="quarter" idx="11"/>
          </p:nvPr>
        </p:nvSpPr>
        <p:spPr>
          <a:xfrm>
            <a:off x="8697416" y="6434051"/>
            <a:ext cx="2063750" cy="457200"/>
          </a:xfrm>
        </p:spPr>
        <p:txBody>
          <a:bodyPr/>
          <a:lstStyle/>
          <a:p>
            <a:fld id="{338BC17C-4F32-484C-98A1-1A6244C3ADD2}" type="slidenum">
              <a:rPr lang="en-US" smtClean="0"/>
              <a:pPr/>
              <a:t>184</a:t>
            </a:fld>
            <a:endParaRPr lang="en-US" dirty="0"/>
          </a:p>
        </p:txBody>
      </p:sp>
      <p:graphicFrame>
        <p:nvGraphicFramePr>
          <p:cNvPr id="6" name="5 Tabla"/>
          <p:cNvGraphicFramePr>
            <a:graphicFrameLocks noGrp="1"/>
          </p:cNvGraphicFramePr>
          <p:nvPr>
            <p:extLst>
              <p:ext uri="{D42A27DB-BD31-4B8C-83A1-F6EECF244321}">
                <p14:modId xmlns="" xmlns:p14="http://schemas.microsoft.com/office/powerpoint/2010/main" val="1830280218"/>
              </p:ext>
            </p:extLst>
          </p:nvPr>
        </p:nvGraphicFramePr>
        <p:xfrm>
          <a:off x="76199" y="5301208"/>
          <a:ext cx="9751084" cy="1296144"/>
        </p:xfrm>
        <a:graphic>
          <a:graphicData uri="http://schemas.openxmlformats.org/drawingml/2006/table">
            <a:tbl>
              <a:tblPr firstRow="1" bandRow="1">
                <a:tableStyleId>{5C22544A-7EE6-4342-B048-85BDC9FD1C3A}</a:tableStyleId>
              </a:tblPr>
              <a:tblGrid>
                <a:gridCol w="1226266">
                  <a:extLst>
                    <a:ext uri="{9D8B030D-6E8A-4147-A177-3AD203B41FA5}">
                      <a16:colId xmlns="" xmlns:a16="http://schemas.microsoft.com/office/drawing/2014/main" val="20000"/>
                    </a:ext>
                  </a:extLst>
                </a:gridCol>
                <a:gridCol w="2227205">
                  <a:extLst>
                    <a:ext uri="{9D8B030D-6E8A-4147-A177-3AD203B41FA5}">
                      <a16:colId xmlns="" xmlns:a16="http://schemas.microsoft.com/office/drawing/2014/main" val="122077099"/>
                    </a:ext>
                  </a:extLst>
                </a:gridCol>
                <a:gridCol w="5004729">
                  <a:extLst>
                    <a:ext uri="{9D8B030D-6E8A-4147-A177-3AD203B41FA5}">
                      <a16:colId xmlns="" xmlns:a16="http://schemas.microsoft.com/office/drawing/2014/main" val="3136539408"/>
                    </a:ext>
                  </a:extLst>
                </a:gridCol>
                <a:gridCol w="1292884">
                  <a:extLst>
                    <a:ext uri="{9D8B030D-6E8A-4147-A177-3AD203B41FA5}">
                      <a16:colId xmlns="" xmlns:a16="http://schemas.microsoft.com/office/drawing/2014/main" val="4007527978"/>
                    </a:ext>
                  </a:extLst>
                </a:gridCol>
              </a:tblGrid>
              <a:tr h="388843">
                <a:tc rowSpan="3">
                  <a:txBody>
                    <a:bodyPr/>
                    <a:lstStyle/>
                    <a:p>
                      <a:r>
                        <a:rPr lang="es-ES_tradnl" sz="2000" u="sng" dirty="0" smtClean="0">
                          <a:solidFill>
                            <a:srgbClr val="FFFF00"/>
                          </a:solidFill>
                          <a:latin typeface="Arial" pitchFamily="34" charset="0"/>
                          <a:cs typeface="Arial" pitchFamily="34" charset="0"/>
                        </a:rPr>
                        <a:t>FISCALMENTE</a:t>
                      </a:r>
                      <a:endParaRPr lang="es-ES_tradnl" sz="1800" dirty="0">
                        <a:solidFill>
                          <a:schemeClr val="tx1"/>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r>
                        <a:rPr lang="es-ES_tradnl" sz="1800" u="sng" dirty="0" smtClean="0">
                          <a:solidFill>
                            <a:srgbClr val="0000FF"/>
                          </a:solidFill>
                          <a:latin typeface="Arial" pitchFamily="34" charset="0"/>
                          <a:cs typeface="Arial" pitchFamily="34" charset="0"/>
                        </a:rPr>
                        <a:t>Deterioro de valor:</a:t>
                      </a:r>
                      <a:r>
                        <a:rPr lang="es-ES_tradnl" sz="1800" dirty="0" smtClean="0">
                          <a:solidFill>
                            <a:srgbClr val="0000FF"/>
                          </a:solidFill>
                          <a:latin typeface="Arial" pitchFamily="34" charset="0"/>
                          <a:cs typeface="Arial" pitchFamily="34" charset="0"/>
                        </a:rPr>
                        <a:t>  </a:t>
                      </a:r>
                      <a:r>
                        <a:rPr lang="es-ES_tradnl" sz="1800" u="sng" dirty="0" smtClean="0">
                          <a:solidFill>
                            <a:srgbClr val="FF0000"/>
                          </a:solidFill>
                          <a:latin typeface="Arial" pitchFamily="34" charset="0"/>
                          <a:cs typeface="Arial" pitchFamily="34" charset="0"/>
                        </a:rPr>
                        <a:t>No</a:t>
                      </a:r>
                      <a:r>
                        <a:rPr lang="es-ES_tradnl" sz="1800" dirty="0" smtClean="0">
                          <a:solidFill>
                            <a:srgbClr val="0000FF"/>
                          </a:solidFill>
                          <a:latin typeface="Arial" pitchFamily="34" charset="0"/>
                          <a:cs typeface="Arial" pitchFamily="34" charset="0"/>
                        </a:rPr>
                        <a:t> </a:t>
                      </a:r>
                      <a:r>
                        <a:rPr lang="es-ES_tradnl" sz="1800" b="0" dirty="0" smtClean="0">
                          <a:solidFill>
                            <a:srgbClr val="0000FF"/>
                          </a:solidFill>
                          <a:latin typeface="Arial" pitchFamily="34" charset="0"/>
                          <a:cs typeface="Arial" pitchFamily="34" charset="0"/>
                        </a:rPr>
                        <a:t>deducible</a:t>
                      </a:r>
                      <a:r>
                        <a:rPr lang="es-ES_tradnl" sz="1800" baseline="0" dirty="0" smtClean="0">
                          <a:solidFill>
                            <a:srgbClr val="0000FF"/>
                          </a:solidFill>
                          <a:latin typeface="Arial" pitchFamily="34" charset="0"/>
                          <a:cs typeface="Arial" pitchFamily="34" charset="0"/>
                        </a:rPr>
                        <a:t> </a:t>
                      </a:r>
                      <a:r>
                        <a:rPr lang="es-ES_tradnl" sz="1600" b="0" baseline="0" dirty="0" smtClean="0">
                          <a:solidFill>
                            <a:srgbClr val="FF00FF"/>
                          </a:solidFill>
                          <a:latin typeface="Arial" pitchFamily="34" charset="0"/>
                          <a:cs typeface="Arial" pitchFamily="34" charset="0"/>
                        </a:rPr>
                        <a:t>[Arts. 13.2 y 15.k) LIS] </a:t>
                      </a:r>
                      <a:endParaRPr lang="es-ES_tradnl" sz="800" b="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r>
                        <a:rPr lang="es-ES_tradnl" sz="1200" b="0" dirty="0" smtClean="0">
                          <a:solidFill>
                            <a:srgbClr val="0000FF"/>
                          </a:solidFill>
                          <a:latin typeface="Arial" pitchFamily="34" charset="0"/>
                          <a:cs typeface="Arial" pitchFamily="34" charset="0"/>
                        </a:rPr>
                        <a:t>Casos: 1,2,5 y 6</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356440">
                <a:tc vMerge="1">
                  <a:txBody>
                    <a:bodyPr/>
                    <a:lstStyle/>
                    <a:p>
                      <a:endParaRPr lang="es-ES"/>
                    </a:p>
                  </a:txBody>
                  <a:tcPr/>
                </a:tc>
                <a:tc rowSpan="2">
                  <a:txBody>
                    <a:bodyPr/>
                    <a:lstStyle/>
                    <a:p>
                      <a:pPr algn="ctr"/>
                      <a:r>
                        <a:rPr lang="es-ES_tradnl" sz="1800" b="1" u="sng" dirty="0" smtClean="0">
                          <a:solidFill>
                            <a:srgbClr val="0000FF"/>
                          </a:solidFill>
                          <a:latin typeface="Arial" pitchFamily="34" charset="0"/>
                          <a:cs typeface="Arial" pitchFamily="34" charset="0"/>
                        </a:rPr>
                        <a:t>Pérdidas por “valor razonable”:</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0" baseline="0" dirty="0" smtClean="0">
                          <a:solidFill>
                            <a:srgbClr val="FF00FF"/>
                          </a:solidFill>
                          <a:latin typeface="Arial" pitchFamily="34" charset="0"/>
                          <a:cs typeface="Arial" pitchFamily="34" charset="0"/>
                        </a:rPr>
                        <a:t>[Art. 15.l) LIS] </a:t>
                      </a:r>
                      <a:endParaRPr lang="es-ES_tradnl" sz="140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 </a:t>
                      </a:r>
                      <a:r>
                        <a:rPr lang="es-ES_tradnl" sz="1600" b="1" u="sng" dirty="0" smtClean="0">
                          <a:solidFill>
                            <a:srgbClr val="FF0000"/>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deducible</a:t>
                      </a:r>
                      <a:endParaRPr lang="es-ES_tradnl" sz="1600" b="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rowSpan="2">
                  <a:txBody>
                    <a:bodyPr/>
                    <a:lstStyle/>
                    <a:p>
                      <a:r>
                        <a:rPr lang="es-ES_tradnl" sz="1200" b="0" dirty="0" smtClean="0">
                          <a:solidFill>
                            <a:srgbClr val="0000FF"/>
                          </a:solidFill>
                          <a:latin typeface="Arial" pitchFamily="34" charset="0"/>
                          <a:cs typeface="Arial" pitchFamily="34" charset="0"/>
                        </a:rPr>
                        <a:t>Casos: 3 y 4</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702921602"/>
                  </a:ext>
                </a:extLst>
              </a:tr>
              <a:tr h="550861">
                <a:tc vMerge="1">
                  <a:txBody>
                    <a:bodyPr/>
                    <a:lstStyle/>
                    <a:p>
                      <a:endParaRPr lang="es-ES"/>
                    </a:p>
                  </a:txBody>
                  <a:tcPr/>
                </a:tc>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a:t>
                      </a:r>
                      <a:r>
                        <a:rPr lang="es-ES_tradnl" sz="1600" b="0" u="none" baseline="0" dirty="0" smtClean="0">
                          <a:solidFill>
                            <a:srgbClr val="0000FF"/>
                          </a:solidFill>
                          <a:latin typeface="Arial" pitchFamily="34" charset="0"/>
                          <a:cs typeface="Arial" pitchFamily="34" charset="0"/>
                        </a:rPr>
                        <a:t> </a:t>
                      </a:r>
                      <a:r>
                        <a:rPr lang="es-ES_tradnl" sz="1600" b="1" u="sng" baseline="0" dirty="0" smtClean="0">
                          <a:solidFill>
                            <a:srgbClr val="FF0000"/>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deducible</a:t>
                      </a:r>
                      <a:endParaRPr lang="es-ES_tradnl" sz="160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vMerge="1">
                  <a:txBody>
                    <a:bodyPr/>
                    <a:lstStyle/>
                    <a:p>
                      <a:endParaRPr lang="es-ES"/>
                    </a:p>
                  </a:txBody>
                  <a:tcPr/>
                </a:tc>
                <a:extLst>
                  <a:ext uri="{0D108BD9-81ED-4DB2-BD59-A6C34878D82A}">
                    <a16:rowId xmlns="" xmlns:a16="http://schemas.microsoft.com/office/drawing/2014/main" val="3616318336"/>
                  </a:ext>
                </a:extLst>
              </a:tr>
            </a:tbl>
          </a:graphicData>
        </a:graphic>
      </p:graphicFrame>
      <p:graphicFrame>
        <p:nvGraphicFramePr>
          <p:cNvPr id="2" name="Tabla 1"/>
          <p:cNvGraphicFramePr>
            <a:graphicFrameLocks noGrp="1"/>
          </p:cNvGraphicFramePr>
          <p:nvPr>
            <p:extLst>
              <p:ext uri="{D42A27DB-BD31-4B8C-83A1-F6EECF244321}">
                <p14:modId xmlns="" xmlns:p14="http://schemas.microsoft.com/office/powerpoint/2010/main" val="2281794835"/>
              </p:ext>
            </p:extLst>
          </p:nvPr>
        </p:nvGraphicFramePr>
        <p:xfrm>
          <a:off x="108848" y="4581128"/>
          <a:ext cx="9668688" cy="579120"/>
        </p:xfrm>
        <a:graphic>
          <a:graphicData uri="http://schemas.openxmlformats.org/drawingml/2006/table">
            <a:tbl>
              <a:tblPr firstRow="1" bandRow="1">
                <a:tableStyleId>{5C22544A-7EE6-4342-B048-85BDC9FD1C3A}</a:tableStyleId>
              </a:tblPr>
              <a:tblGrid>
                <a:gridCol w="9668688">
                  <a:extLst>
                    <a:ext uri="{9D8B030D-6E8A-4147-A177-3AD203B41FA5}">
                      <a16:colId xmlns="" xmlns:a16="http://schemas.microsoft.com/office/drawing/2014/main" val="951357870"/>
                    </a:ext>
                  </a:extLst>
                </a:gridCol>
              </a:tblGrid>
              <a:tr h="370840">
                <a:tc>
                  <a:txBody>
                    <a:bodyPr/>
                    <a:lstStyle/>
                    <a:p>
                      <a:r>
                        <a:rPr lang="es-ES" sz="1600" u="sng" dirty="0" smtClean="0">
                          <a:solidFill>
                            <a:srgbClr val="0000FF"/>
                          </a:solidFill>
                        </a:rPr>
                        <a:t>Novedades para 2020</a:t>
                      </a:r>
                      <a:r>
                        <a:rPr lang="es-ES" sz="1600" u="none" dirty="0" smtClean="0">
                          <a:solidFill>
                            <a:srgbClr val="0000FF"/>
                          </a:solidFill>
                        </a:rPr>
                        <a:t>: desaparece esta clasificación,</a:t>
                      </a:r>
                      <a:r>
                        <a:rPr lang="es-ES" sz="1600" u="none" baseline="0" dirty="0" smtClean="0">
                          <a:solidFill>
                            <a:srgbClr val="0000FF"/>
                          </a:solidFill>
                        </a:rPr>
                        <a:t> se simplifica (pasa a ser como las PYMES). </a:t>
                      </a:r>
                      <a:r>
                        <a:rPr lang="es-ES" sz="1600" u="none" dirty="0" smtClean="0">
                          <a:solidFill>
                            <a:srgbClr val="0000FF"/>
                          </a:solidFill>
                        </a:rPr>
                        <a:t> </a:t>
                      </a:r>
                    </a:p>
                    <a:p>
                      <a:r>
                        <a:rPr lang="es-ES" sz="1600" u="none" dirty="0" smtClean="0">
                          <a:solidFill>
                            <a:srgbClr val="000066"/>
                          </a:solidFill>
                        </a:rPr>
                        <a:t>[Proyecto de RD que modifica</a:t>
                      </a:r>
                      <a:r>
                        <a:rPr lang="es-ES" sz="1600" u="none" baseline="0" dirty="0" smtClean="0">
                          <a:solidFill>
                            <a:srgbClr val="000066"/>
                          </a:solidFill>
                        </a:rPr>
                        <a:t> el PGC</a:t>
                      </a:r>
                      <a:r>
                        <a:rPr lang="es-ES" sz="1600" u="none" dirty="0" smtClean="0">
                          <a:solidFill>
                            <a:srgbClr val="000066"/>
                          </a:solidFill>
                        </a:rPr>
                        <a:t>]</a:t>
                      </a:r>
                      <a:endParaRPr lang="es-ES" sz="1600" u="none" dirty="0">
                        <a:solidFill>
                          <a:srgbClr val="000066"/>
                        </a:solidFill>
                      </a:endParaRPr>
                    </a:p>
                  </a:txBody>
                  <a:tcP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CCFFFF"/>
                    </a:solidFill>
                  </a:tcPr>
                </a:tc>
                <a:extLst>
                  <a:ext uri="{0D108BD9-81ED-4DB2-BD59-A6C34878D82A}">
                    <a16:rowId xmlns="" xmlns:a16="http://schemas.microsoft.com/office/drawing/2014/main" val="1940373301"/>
                  </a:ext>
                </a:extLst>
              </a:tr>
            </a:tbl>
          </a:graphicData>
        </a:graphic>
      </p:graphicFrame>
    </p:spTree>
    <p:extLst>
      <p:ext uri="{BB962C8B-B14F-4D97-AF65-F5344CB8AC3E}">
        <p14:creationId xmlns="" xmlns:p14="http://schemas.microsoft.com/office/powerpoint/2010/main" val="957186296"/>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513" name="Group 81"/>
          <p:cNvGraphicFramePr>
            <a:graphicFrameLocks noGrp="1"/>
          </p:cNvGraphicFramePr>
          <p:nvPr>
            <p:extLst>
              <p:ext uri="{D42A27DB-BD31-4B8C-83A1-F6EECF244321}">
                <p14:modId xmlns="" xmlns:p14="http://schemas.microsoft.com/office/powerpoint/2010/main" val="1713402599"/>
              </p:ext>
            </p:extLst>
          </p:nvPr>
        </p:nvGraphicFramePr>
        <p:xfrm>
          <a:off x="128464" y="836712"/>
          <a:ext cx="9721080" cy="4468319"/>
        </p:xfrm>
        <a:graphic>
          <a:graphicData uri="http://schemas.openxmlformats.org/drawingml/2006/table">
            <a:tbl>
              <a:tblPr/>
              <a:tblGrid>
                <a:gridCol w="2593996">
                  <a:extLst>
                    <a:ext uri="{9D8B030D-6E8A-4147-A177-3AD203B41FA5}">
                      <a16:colId xmlns="" xmlns:a16="http://schemas.microsoft.com/office/drawing/2014/main" val="20000"/>
                    </a:ext>
                  </a:extLst>
                </a:gridCol>
                <a:gridCol w="2158532">
                  <a:extLst>
                    <a:ext uri="{9D8B030D-6E8A-4147-A177-3AD203B41FA5}">
                      <a16:colId xmlns="" xmlns:a16="http://schemas.microsoft.com/office/drawing/2014/main" val="20002"/>
                    </a:ext>
                  </a:extLst>
                </a:gridCol>
                <a:gridCol w="2160240">
                  <a:extLst>
                    <a:ext uri="{9D8B030D-6E8A-4147-A177-3AD203B41FA5}">
                      <a16:colId xmlns="" xmlns:a16="http://schemas.microsoft.com/office/drawing/2014/main" val="20003"/>
                    </a:ext>
                  </a:extLst>
                </a:gridCol>
                <a:gridCol w="2808312">
                  <a:extLst>
                    <a:ext uri="{9D8B030D-6E8A-4147-A177-3AD203B41FA5}">
                      <a16:colId xmlns="" xmlns:a16="http://schemas.microsoft.com/office/drawing/2014/main" val="20006"/>
                    </a:ext>
                  </a:extLst>
                </a:gridCol>
              </a:tblGrid>
              <a:tr h="115212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Categorías</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_tradnl" sz="1400" b="0" i="0" u="none" strike="noStrike" cap="none" normalizeH="0" baseline="0" dirty="0" smtClean="0">
                        <a:ln>
                          <a:noFill/>
                        </a:ln>
                        <a:solidFill>
                          <a:schemeClr val="tx1"/>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Activos</a:t>
                      </a:r>
                    </a:p>
                  </a:txBody>
                  <a:tcPr marL="97500" marR="97500" marT="46800" marB="468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1</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a Coste Amortizado</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2</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rgbClr val="FFFFCC"/>
                          </a:solidFill>
                          <a:effectLst/>
                          <a:latin typeface="+mn-lt"/>
                        </a:rPr>
                        <a:t>Activos Financieros a valor razonable con cambios en la cuenta de P y G</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3</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a Coste</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782672">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fija</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(Obligaciones, bonos, pagarés y otros valores de deuda)</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1466291">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variable</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(Acciones y participaciones en patrimonio)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100" b="1" i="0" u="none" strike="noStrike" cap="none" normalizeH="0" baseline="0" dirty="0" smtClean="0">
                          <a:ln>
                            <a:noFill/>
                          </a:ln>
                          <a:solidFill>
                            <a:srgbClr val="FF00FF"/>
                          </a:solidFill>
                          <a:effectLst/>
                          <a:latin typeface="+mn-lt"/>
                        </a:rPr>
                        <a:t>(GMA, inversiones en instrumentos de Patrimonio sin Valor razonable, Híbridos,  cuentas en participación, préstamos participativos, otros activos financieros sin valor razonable)</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914400">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FF00"/>
                          </a:solidFill>
                          <a:effectLst/>
                          <a:latin typeface="Verdana" pitchFamily="34" charset="0"/>
                        </a:rPr>
                        <a:t>Deterioro de Valor “contable”</a:t>
                      </a:r>
                      <a:endParaRPr kumimoji="0" lang="es-ES_tradnl" sz="1200" b="0" i="0" u="none" strike="noStrike" cap="none" normalizeH="0" baseline="0" dirty="0" smtClean="0">
                        <a:ln>
                          <a:noFill/>
                        </a:ln>
                        <a:solidFill>
                          <a:srgbClr val="FFFF00"/>
                        </a:solidFill>
                        <a:effectLst/>
                        <a:latin typeface="Verdana" pitchFamily="34" charset="0"/>
                      </a:endParaRP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NO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
        <p:nvSpPr>
          <p:cNvPr id="18511" name="Line 79"/>
          <p:cNvSpPr>
            <a:spLocks noChangeShapeType="1"/>
          </p:cNvSpPr>
          <p:nvPr/>
        </p:nvSpPr>
        <p:spPr bwMode="auto">
          <a:xfrm>
            <a:off x="118656" y="836712"/>
            <a:ext cx="2602095" cy="1224136"/>
          </a:xfrm>
          <a:prstGeom prst="line">
            <a:avLst/>
          </a:prstGeom>
          <a:noFill/>
          <a:ln w="28575">
            <a:solidFill>
              <a:srgbClr val="FF66FF"/>
            </a:solidFill>
            <a:round/>
            <a:headEnd/>
            <a:tailEnd/>
          </a:ln>
          <a:effectLst/>
        </p:spPr>
        <p:txBody>
          <a:bodyPr wrap="square" lIns="90000" tIns="46800" rIns="90000" bIns="46800" anchor="ctr">
            <a:spAutoFit/>
          </a:bodyPr>
          <a:lstStyle/>
          <a:p>
            <a:endParaRPr lang="es-ES_tradnl"/>
          </a:p>
        </p:txBody>
      </p:sp>
      <p:sp>
        <p:nvSpPr>
          <p:cNvPr id="17" name="16 Marcador de número de diapositiva"/>
          <p:cNvSpPr>
            <a:spLocks noGrp="1"/>
          </p:cNvSpPr>
          <p:nvPr>
            <p:ph type="sldNum" sz="quarter" idx="11"/>
          </p:nvPr>
        </p:nvSpPr>
        <p:spPr>
          <a:xfrm>
            <a:off x="8680450" y="6400800"/>
            <a:ext cx="2063750" cy="457200"/>
          </a:xfrm>
        </p:spPr>
        <p:txBody>
          <a:bodyPr/>
          <a:lstStyle/>
          <a:p>
            <a:fld id="{338BC17C-4F32-484C-98A1-1A6244C3ADD2}" type="slidenum">
              <a:rPr lang="en-US" smtClean="0"/>
              <a:pPr/>
              <a:t>185</a:t>
            </a:fld>
            <a:endParaRPr lang="en-US" dirty="0"/>
          </a:p>
        </p:txBody>
      </p:sp>
      <p:sp>
        <p:nvSpPr>
          <p:cNvPr id="12" name="Rectangle 5"/>
          <p:cNvSpPr txBox="1">
            <a:spLocks noChangeArrowheads="1"/>
          </p:cNvSpPr>
          <p:nvPr/>
        </p:nvSpPr>
        <p:spPr>
          <a:xfrm>
            <a:off x="56456" y="0"/>
            <a:ext cx="9829800" cy="533400"/>
          </a:xfrm>
          <a:prstGeom prst="rect">
            <a:avLst/>
          </a:prstGeom>
        </p:spPr>
        <p:txBody>
          <a:bodyPr anchor="t"/>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defRPr/>
            </a:pPr>
            <a:r>
              <a:rPr lang="es-ES" sz="2000" b="1" kern="0" dirty="0" smtClean="0">
                <a:solidFill>
                  <a:schemeClr val="tx1"/>
                </a:solidFill>
                <a:effectLst/>
                <a:latin typeface="Arial" pitchFamily="34" charset="0"/>
                <a:cs typeface="Arial" pitchFamily="34" charset="0"/>
              </a:rPr>
              <a:t>ACTIVOS FINANCIEROS </a:t>
            </a:r>
            <a:r>
              <a:rPr lang="es-ES" sz="2000" b="0" kern="0" dirty="0" smtClean="0">
                <a:solidFill>
                  <a:schemeClr val="tx1"/>
                </a:solidFill>
                <a:effectLst/>
                <a:latin typeface="Arial" pitchFamily="34" charset="0"/>
                <a:cs typeface="Arial" pitchFamily="34" charset="0"/>
              </a:rPr>
              <a:t>- </a:t>
            </a:r>
            <a:r>
              <a:rPr lang="es-ES" sz="2000" b="1" u="sng" kern="0" dirty="0" smtClean="0">
                <a:solidFill>
                  <a:schemeClr val="tx1"/>
                </a:solidFill>
                <a:effectLst/>
                <a:latin typeface="Arial" pitchFamily="34" charset="0"/>
                <a:cs typeface="Arial" pitchFamily="34" charset="0"/>
              </a:rPr>
              <a:t>Clasificación Contable (</a:t>
            </a:r>
            <a:r>
              <a:rPr lang="es-ES" sz="2000" b="1" u="sng" kern="0" dirty="0" smtClean="0">
                <a:solidFill>
                  <a:srgbClr val="FFFF00"/>
                </a:solidFill>
                <a:effectLst/>
                <a:latin typeface="Arial" pitchFamily="34" charset="0"/>
                <a:cs typeface="Arial" pitchFamily="34" charset="0"/>
              </a:rPr>
              <a:t>Proyecto </a:t>
            </a:r>
            <a:r>
              <a:rPr lang="es-ES" sz="2000" u="sng" kern="0" dirty="0" smtClean="0">
                <a:solidFill>
                  <a:srgbClr val="FFFF00"/>
                </a:solidFill>
                <a:effectLst/>
                <a:latin typeface="Arial" pitchFamily="34" charset="0"/>
                <a:cs typeface="Arial" pitchFamily="34" charset="0"/>
              </a:rPr>
              <a:t>RD modifica </a:t>
            </a:r>
            <a:r>
              <a:rPr lang="es-ES" sz="2000" b="1" u="sng" kern="0" dirty="0" smtClean="0">
                <a:solidFill>
                  <a:srgbClr val="FFFF00"/>
                </a:solidFill>
                <a:effectLst/>
                <a:latin typeface="Arial" pitchFamily="34" charset="0"/>
                <a:cs typeface="Arial" pitchFamily="34" charset="0"/>
              </a:rPr>
              <a:t>PGC</a:t>
            </a:r>
            <a:r>
              <a:rPr lang="es-ES" sz="2000" b="1" u="sng" kern="0" dirty="0" smtClean="0">
                <a:solidFill>
                  <a:schemeClr val="tx1"/>
                </a:solidFill>
                <a:effectLst/>
                <a:latin typeface="Arial" pitchFamily="34" charset="0"/>
                <a:cs typeface="Arial" pitchFamily="34" charset="0"/>
              </a:rPr>
              <a:t>)</a:t>
            </a:r>
          </a:p>
        </p:txBody>
      </p:sp>
      <p:graphicFrame>
        <p:nvGraphicFramePr>
          <p:cNvPr id="15" name="5 Tabla"/>
          <p:cNvGraphicFramePr>
            <a:graphicFrameLocks noGrp="1"/>
          </p:cNvGraphicFramePr>
          <p:nvPr>
            <p:extLst/>
          </p:nvPr>
        </p:nvGraphicFramePr>
        <p:xfrm>
          <a:off x="76200" y="5373216"/>
          <a:ext cx="9413304" cy="1402080"/>
        </p:xfrm>
        <a:graphic>
          <a:graphicData uri="http://schemas.openxmlformats.org/drawingml/2006/table">
            <a:tbl>
              <a:tblPr firstRow="1" bandRow="1">
                <a:tableStyleId>{5C22544A-7EE6-4342-B048-85BDC9FD1C3A}</a:tableStyleId>
              </a:tblPr>
              <a:tblGrid>
                <a:gridCol w="1132384">
                  <a:extLst>
                    <a:ext uri="{9D8B030D-6E8A-4147-A177-3AD203B41FA5}">
                      <a16:colId xmlns="" xmlns:a16="http://schemas.microsoft.com/office/drawing/2014/main" val="20000"/>
                    </a:ext>
                  </a:extLst>
                </a:gridCol>
                <a:gridCol w="2294099">
                  <a:extLst>
                    <a:ext uri="{9D8B030D-6E8A-4147-A177-3AD203B41FA5}">
                      <a16:colId xmlns="" xmlns:a16="http://schemas.microsoft.com/office/drawing/2014/main" val="122077099"/>
                    </a:ext>
                  </a:extLst>
                </a:gridCol>
                <a:gridCol w="4906701">
                  <a:extLst>
                    <a:ext uri="{9D8B030D-6E8A-4147-A177-3AD203B41FA5}">
                      <a16:colId xmlns="" xmlns:a16="http://schemas.microsoft.com/office/drawing/2014/main" val="3136539408"/>
                    </a:ext>
                  </a:extLst>
                </a:gridCol>
                <a:gridCol w="1080120">
                  <a:extLst>
                    <a:ext uri="{9D8B030D-6E8A-4147-A177-3AD203B41FA5}">
                      <a16:colId xmlns="" xmlns:a16="http://schemas.microsoft.com/office/drawing/2014/main" val="4007527978"/>
                    </a:ext>
                  </a:extLst>
                </a:gridCol>
              </a:tblGrid>
              <a:tr h="450833">
                <a:tc rowSpan="3">
                  <a:txBody>
                    <a:bodyPr/>
                    <a:lstStyle/>
                    <a:p>
                      <a:r>
                        <a:rPr lang="es-ES_tradnl" sz="2000" u="sng" dirty="0" smtClean="0">
                          <a:solidFill>
                            <a:srgbClr val="FFFF00"/>
                          </a:solidFill>
                          <a:latin typeface="Arial" pitchFamily="34" charset="0"/>
                          <a:cs typeface="Arial" pitchFamily="34" charset="0"/>
                        </a:rPr>
                        <a:t>FISCALMENTE</a:t>
                      </a:r>
                      <a:endParaRPr lang="es-ES_tradnl" sz="1800" dirty="0">
                        <a:solidFill>
                          <a:schemeClr val="tx1"/>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r>
                        <a:rPr lang="es-ES_tradnl" sz="1800" u="sng" dirty="0" smtClean="0">
                          <a:solidFill>
                            <a:srgbClr val="0000FF"/>
                          </a:solidFill>
                          <a:latin typeface="Arial" pitchFamily="34" charset="0"/>
                          <a:cs typeface="Arial" pitchFamily="34" charset="0"/>
                        </a:rPr>
                        <a:t>Deterioro de valor:</a:t>
                      </a:r>
                      <a:r>
                        <a:rPr lang="es-ES_tradnl" sz="1800" dirty="0" smtClean="0">
                          <a:solidFill>
                            <a:srgbClr val="0000FF"/>
                          </a:solidFill>
                          <a:latin typeface="Arial" pitchFamily="34" charset="0"/>
                          <a:cs typeface="Arial" pitchFamily="34" charset="0"/>
                        </a:rPr>
                        <a:t>  </a:t>
                      </a:r>
                      <a:r>
                        <a:rPr lang="es-ES_tradnl" sz="1800" u="sng" dirty="0" smtClean="0">
                          <a:solidFill>
                            <a:srgbClr val="FF0000"/>
                          </a:solidFill>
                          <a:latin typeface="Arial" pitchFamily="34" charset="0"/>
                          <a:cs typeface="Arial" pitchFamily="34" charset="0"/>
                        </a:rPr>
                        <a:t>No</a:t>
                      </a:r>
                      <a:r>
                        <a:rPr lang="es-ES_tradnl" sz="1800" dirty="0" smtClean="0">
                          <a:solidFill>
                            <a:srgbClr val="0000FF"/>
                          </a:solidFill>
                          <a:latin typeface="Arial" pitchFamily="34" charset="0"/>
                          <a:cs typeface="Arial" pitchFamily="34" charset="0"/>
                        </a:rPr>
                        <a:t> </a:t>
                      </a:r>
                      <a:r>
                        <a:rPr lang="es-ES_tradnl" sz="1800" b="0" dirty="0" smtClean="0">
                          <a:solidFill>
                            <a:srgbClr val="0000FF"/>
                          </a:solidFill>
                          <a:latin typeface="Arial" pitchFamily="34" charset="0"/>
                          <a:cs typeface="Arial" pitchFamily="34" charset="0"/>
                        </a:rPr>
                        <a:t>deducible</a:t>
                      </a:r>
                      <a:r>
                        <a:rPr lang="es-ES_tradnl" sz="1800" baseline="0" dirty="0" smtClean="0">
                          <a:solidFill>
                            <a:srgbClr val="0000FF"/>
                          </a:solidFill>
                          <a:latin typeface="Arial" pitchFamily="34" charset="0"/>
                          <a:cs typeface="Arial" pitchFamily="34" charset="0"/>
                        </a:rPr>
                        <a:t> </a:t>
                      </a:r>
                      <a:r>
                        <a:rPr lang="es-ES_tradnl" sz="1800" b="0" baseline="0" dirty="0" smtClean="0">
                          <a:solidFill>
                            <a:srgbClr val="FF00FF"/>
                          </a:solidFill>
                          <a:latin typeface="Arial" pitchFamily="34" charset="0"/>
                          <a:cs typeface="Arial" pitchFamily="34" charset="0"/>
                        </a:rPr>
                        <a:t>[Arts. 13.2 y 15.k) LIS] </a:t>
                      </a:r>
                    </a:p>
                    <a:p>
                      <a:endParaRPr lang="es-ES_tradnl" sz="800" b="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r>
                        <a:rPr lang="es-ES_tradnl" sz="1200" b="0" dirty="0" smtClean="0">
                          <a:solidFill>
                            <a:srgbClr val="0000FF"/>
                          </a:solidFill>
                          <a:latin typeface="Arial" pitchFamily="34" charset="0"/>
                          <a:cs typeface="Arial" pitchFamily="34" charset="0"/>
                        </a:rPr>
                        <a:t>Casos: 1 y 3</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436745">
                <a:tc vMerge="1">
                  <a:txBody>
                    <a:bodyPr/>
                    <a:lstStyle/>
                    <a:p>
                      <a:endParaRPr lang="es-ES"/>
                    </a:p>
                  </a:txBody>
                  <a:tcPr/>
                </a:tc>
                <a:tc rowSpan="2">
                  <a:txBody>
                    <a:bodyPr/>
                    <a:lstStyle/>
                    <a:p>
                      <a:pPr algn="ctr"/>
                      <a:r>
                        <a:rPr lang="es-ES_tradnl" sz="1800" b="1" u="sng" dirty="0" smtClean="0">
                          <a:solidFill>
                            <a:srgbClr val="0000FF"/>
                          </a:solidFill>
                          <a:latin typeface="Arial" pitchFamily="34" charset="0"/>
                          <a:cs typeface="Arial" pitchFamily="34" charset="0"/>
                        </a:rPr>
                        <a:t>Pérdidas por “valor razonable”:</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0" baseline="0" dirty="0" smtClean="0">
                          <a:solidFill>
                            <a:srgbClr val="FF00FF"/>
                          </a:solidFill>
                          <a:latin typeface="Arial" pitchFamily="34" charset="0"/>
                          <a:cs typeface="Arial" pitchFamily="34" charset="0"/>
                        </a:rPr>
                        <a:t>[Art. 15.l) LIS] </a:t>
                      </a:r>
                      <a:endParaRPr lang="es-ES_tradnl" sz="180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 </a:t>
                      </a:r>
                      <a:r>
                        <a:rPr lang="es-ES_tradnl" sz="1600" b="1" u="sng" dirty="0" smtClean="0">
                          <a:solidFill>
                            <a:srgbClr val="FF0000"/>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deducible</a:t>
                      </a:r>
                      <a:endParaRPr lang="es-ES_tradnl" sz="1600" b="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rowSpan="2">
                  <a:txBody>
                    <a:bodyPr/>
                    <a:lstStyle/>
                    <a:p>
                      <a:r>
                        <a:rPr lang="es-ES_tradnl" sz="1200" b="0" dirty="0" smtClean="0">
                          <a:solidFill>
                            <a:srgbClr val="0000FF"/>
                          </a:solidFill>
                          <a:latin typeface="Arial" pitchFamily="34" charset="0"/>
                          <a:cs typeface="Arial" pitchFamily="34" charset="0"/>
                        </a:rPr>
                        <a:t>Caso: 2</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702921602"/>
                  </a:ext>
                </a:extLst>
              </a:tr>
              <a:tr h="408567">
                <a:tc vMerge="1">
                  <a:txBody>
                    <a:bodyPr/>
                    <a:lstStyle/>
                    <a:p>
                      <a:endParaRPr lang="es-ES"/>
                    </a:p>
                  </a:txBody>
                  <a:tcPr/>
                </a:tc>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a:t>
                      </a:r>
                      <a:r>
                        <a:rPr lang="es-ES_tradnl" sz="1600" b="0" u="none" baseline="0" dirty="0" smtClean="0">
                          <a:solidFill>
                            <a:srgbClr val="0000FF"/>
                          </a:solidFill>
                          <a:latin typeface="Arial" pitchFamily="34" charset="0"/>
                          <a:cs typeface="Arial" pitchFamily="34" charset="0"/>
                        </a:rPr>
                        <a:t> </a:t>
                      </a:r>
                      <a:r>
                        <a:rPr lang="es-ES_tradnl" sz="1600" b="1" u="sng" baseline="0" dirty="0" smtClean="0">
                          <a:solidFill>
                            <a:srgbClr val="FF0000"/>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deducible</a:t>
                      </a:r>
                      <a:endParaRPr lang="es-ES_tradnl" sz="160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vMerge="1">
                  <a:txBody>
                    <a:bodyPr/>
                    <a:lstStyle/>
                    <a:p>
                      <a:endParaRPr lang="es-ES"/>
                    </a:p>
                  </a:txBody>
                  <a:tcPr/>
                </a:tc>
                <a:extLst>
                  <a:ext uri="{0D108BD9-81ED-4DB2-BD59-A6C34878D82A}">
                    <a16:rowId xmlns="" xmlns:a16="http://schemas.microsoft.com/office/drawing/2014/main" val="3616318336"/>
                  </a:ext>
                </a:extLst>
              </a:tr>
            </a:tbl>
          </a:graphicData>
        </a:graphic>
      </p:graphicFrame>
      <p:graphicFrame>
        <p:nvGraphicFramePr>
          <p:cNvPr id="10" name="Tabla 9"/>
          <p:cNvGraphicFramePr>
            <a:graphicFrameLocks noGrp="1"/>
          </p:cNvGraphicFramePr>
          <p:nvPr>
            <p:extLst/>
          </p:nvPr>
        </p:nvGraphicFramePr>
        <p:xfrm>
          <a:off x="118656" y="381000"/>
          <a:ext cx="9668688" cy="396240"/>
        </p:xfrm>
        <a:graphic>
          <a:graphicData uri="http://schemas.openxmlformats.org/drawingml/2006/table">
            <a:tbl>
              <a:tblPr firstRow="1" bandRow="1">
                <a:tableStyleId>{5C22544A-7EE6-4342-B048-85BDC9FD1C3A}</a:tableStyleId>
              </a:tblPr>
              <a:tblGrid>
                <a:gridCol w="9668688">
                  <a:extLst>
                    <a:ext uri="{9D8B030D-6E8A-4147-A177-3AD203B41FA5}">
                      <a16:colId xmlns="" xmlns:a16="http://schemas.microsoft.com/office/drawing/2014/main" val="951357870"/>
                    </a:ext>
                  </a:extLst>
                </a:gridCol>
              </a:tblGrid>
              <a:tr h="370840">
                <a:tc>
                  <a:txBody>
                    <a:bodyPr/>
                    <a:lstStyle/>
                    <a:p>
                      <a:pPr algn="ctr"/>
                      <a:r>
                        <a:rPr lang="es-ES" sz="2000" u="sng" dirty="0" smtClean="0">
                          <a:solidFill>
                            <a:srgbClr val="0000FF"/>
                          </a:solidFill>
                        </a:rPr>
                        <a:t>Novedades para 2020</a:t>
                      </a:r>
                      <a:r>
                        <a:rPr lang="es-ES" sz="2000" u="none" dirty="0" smtClean="0">
                          <a:solidFill>
                            <a:srgbClr val="0000FF"/>
                          </a:solidFill>
                        </a:rPr>
                        <a:t>: </a:t>
                      </a:r>
                      <a:r>
                        <a:rPr lang="es-ES" sz="2000" u="none" dirty="0" smtClean="0">
                          <a:solidFill>
                            <a:srgbClr val="000066"/>
                          </a:solidFill>
                        </a:rPr>
                        <a:t>[Proyecto de RD que modifica</a:t>
                      </a:r>
                      <a:r>
                        <a:rPr lang="es-ES" sz="2000" u="none" baseline="0" dirty="0" smtClean="0">
                          <a:solidFill>
                            <a:srgbClr val="000066"/>
                          </a:solidFill>
                        </a:rPr>
                        <a:t> NRV 9ª PGC</a:t>
                      </a:r>
                      <a:r>
                        <a:rPr lang="es-ES" sz="2000" u="none" dirty="0" smtClean="0">
                          <a:solidFill>
                            <a:srgbClr val="000066"/>
                          </a:solidFill>
                        </a:rPr>
                        <a:t>]</a:t>
                      </a:r>
                      <a:endParaRPr lang="es-ES" sz="2000" u="none" dirty="0">
                        <a:solidFill>
                          <a:srgbClr val="000066"/>
                        </a:solidFill>
                      </a:endParaRPr>
                    </a:p>
                  </a:txBody>
                  <a:tcP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CCFFFF"/>
                    </a:solidFill>
                  </a:tcPr>
                </a:tc>
                <a:extLst>
                  <a:ext uri="{0D108BD9-81ED-4DB2-BD59-A6C34878D82A}">
                    <a16:rowId xmlns="" xmlns:a16="http://schemas.microsoft.com/office/drawing/2014/main" val="1940373301"/>
                  </a:ext>
                </a:extLst>
              </a:tr>
            </a:tbl>
          </a:graphicData>
        </a:graphic>
      </p:graphicFrame>
    </p:spTree>
    <p:extLst>
      <p:ext uri="{BB962C8B-B14F-4D97-AF65-F5344CB8AC3E}">
        <p14:creationId xmlns="" xmlns:p14="http://schemas.microsoft.com/office/powerpoint/2010/main" val="2013726633"/>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513" name="Group 81"/>
          <p:cNvGraphicFramePr>
            <a:graphicFrameLocks noGrp="1"/>
          </p:cNvGraphicFramePr>
          <p:nvPr>
            <p:extLst>
              <p:ext uri="{D42A27DB-BD31-4B8C-83A1-F6EECF244321}">
                <p14:modId xmlns="" xmlns:p14="http://schemas.microsoft.com/office/powerpoint/2010/main" val="1081356118"/>
              </p:ext>
            </p:extLst>
          </p:nvPr>
        </p:nvGraphicFramePr>
        <p:xfrm>
          <a:off x="228600" y="1066800"/>
          <a:ext cx="9448800" cy="3987821"/>
        </p:xfrm>
        <a:graphic>
          <a:graphicData uri="http://schemas.openxmlformats.org/drawingml/2006/table">
            <a:tbl>
              <a:tblPr/>
              <a:tblGrid>
                <a:gridCol w="3056801">
                  <a:extLst>
                    <a:ext uri="{9D8B030D-6E8A-4147-A177-3AD203B41FA5}">
                      <a16:colId xmlns="" xmlns:a16="http://schemas.microsoft.com/office/drawing/2014/main" val="20000"/>
                    </a:ext>
                  </a:extLst>
                </a:gridCol>
                <a:gridCol w="2254339">
                  <a:extLst>
                    <a:ext uri="{9D8B030D-6E8A-4147-A177-3AD203B41FA5}">
                      <a16:colId xmlns="" xmlns:a16="http://schemas.microsoft.com/office/drawing/2014/main" val="20002"/>
                    </a:ext>
                  </a:extLst>
                </a:gridCol>
                <a:gridCol w="2080260">
                  <a:extLst>
                    <a:ext uri="{9D8B030D-6E8A-4147-A177-3AD203B41FA5}">
                      <a16:colId xmlns="" xmlns:a16="http://schemas.microsoft.com/office/drawing/2014/main" val="20003"/>
                    </a:ext>
                  </a:extLst>
                </a:gridCol>
                <a:gridCol w="2057400">
                  <a:extLst>
                    <a:ext uri="{9D8B030D-6E8A-4147-A177-3AD203B41FA5}">
                      <a16:colId xmlns="" xmlns:a16="http://schemas.microsoft.com/office/drawing/2014/main" val="20006"/>
                    </a:ext>
                  </a:extLst>
                </a:gridCol>
              </a:tblGrid>
              <a:tr h="118942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Categorías</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_tradnl" sz="1400" b="0" i="0" u="none" strike="noStrike" cap="none" normalizeH="0" baseline="0" dirty="0" smtClean="0">
                        <a:ln>
                          <a:noFill/>
                        </a:ln>
                        <a:solidFill>
                          <a:schemeClr val="tx1"/>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Activos</a:t>
                      </a:r>
                    </a:p>
                  </a:txBody>
                  <a:tcPr marL="97500" marR="97500" marT="46800" marB="468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1</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a Coste Amortizado</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2</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Mantenidos para Negociar</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3</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a Coste</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1029917">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fija</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(Obligaciones, bonos, pagarés y otros valores de deuda)</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838200">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variable</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(Acciones y participaciones en patrimonio)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914400">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FF00"/>
                          </a:solidFill>
                          <a:effectLst/>
                          <a:latin typeface="Verdana" pitchFamily="34" charset="0"/>
                        </a:rPr>
                        <a:t>Deterioro de Valor “contable”</a:t>
                      </a:r>
                      <a:endParaRPr kumimoji="0" lang="es-ES_tradnl" sz="1200" b="0" i="0" u="none" strike="noStrike" cap="none" normalizeH="0" baseline="0" dirty="0" smtClean="0">
                        <a:ln>
                          <a:noFill/>
                        </a:ln>
                        <a:solidFill>
                          <a:srgbClr val="FFFF00"/>
                        </a:solidFill>
                        <a:effectLst/>
                        <a:latin typeface="Verdana" pitchFamily="34" charset="0"/>
                      </a:endParaRP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NO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
        <p:nvSpPr>
          <p:cNvPr id="18511" name="Line 79"/>
          <p:cNvSpPr>
            <a:spLocks noChangeShapeType="1"/>
          </p:cNvSpPr>
          <p:nvPr/>
        </p:nvSpPr>
        <p:spPr bwMode="auto">
          <a:xfrm>
            <a:off x="191193" y="1070048"/>
            <a:ext cx="3068216" cy="1138064"/>
          </a:xfrm>
          <a:prstGeom prst="line">
            <a:avLst/>
          </a:prstGeom>
          <a:noFill/>
          <a:ln w="28575">
            <a:solidFill>
              <a:srgbClr val="FF66FF"/>
            </a:solidFill>
            <a:round/>
            <a:headEnd/>
            <a:tailEnd/>
          </a:ln>
          <a:effectLst/>
        </p:spPr>
        <p:txBody>
          <a:bodyPr wrap="square" lIns="90000" tIns="46800" rIns="90000" bIns="46800" anchor="ctr">
            <a:spAutoFit/>
          </a:bodyPr>
          <a:lstStyle/>
          <a:p>
            <a:endParaRPr lang="es-ES_tradnl"/>
          </a:p>
        </p:txBody>
      </p:sp>
      <p:sp>
        <p:nvSpPr>
          <p:cNvPr id="17" name="16 Marcador de número de diapositiva"/>
          <p:cNvSpPr>
            <a:spLocks noGrp="1"/>
          </p:cNvSpPr>
          <p:nvPr>
            <p:ph type="sldNum" sz="quarter" idx="11"/>
          </p:nvPr>
        </p:nvSpPr>
        <p:spPr>
          <a:xfrm>
            <a:off x="8680450" y="6400800"/>
            <a:ext cx="2063750" cy="457200"/>
          </a:xfrm>
        </p:spPr>
        <p:txBody>
          <a:bodyPr/>
          <a:lstStyle/>
          <a:p>
            <a:fld id="{338BC17C-4F32-484C-98A1-1A6244C3ADD2}" type="slidenum">
              <a:rPr lang="en-US" smtClean="0"/>
              <a:pPr/>
              <a:t>186</a:t>
            </a:fld>
            <a:endParaRPr lang="en-US" dirty="0"/>
          </a:p>
        </p:txBody>
      </p:sp>
      <p:sp>
        <p:nvSpPr>
          <p:cNvPr id="8" name="AutoShape 21"/>
          <p:cNvSpPr>
            <a:spLocks noChangeArrowheads="1"/>
          </p:cNvSpPr>
          <p:nvPr/>
        </p:nvSpPr>
        <p:spPr bwMode="auto">
          <a:xfrm>
            <a:off x="5638800" y="419071"/>
            <a:ext cx="2006600" cy="584240"/>
          </a:xfrm>
          <a:prstGeom prst="irregularSeal1">
            <a:avLst/>
          </a:prstGeom>
          <a:noFill/>
          <a:ln w="38100">
            <a:solidFill>
              <a:srgbClr val="FF99FF"/>
            </a:solidFill>
            <a:prstDash val="sysDot"/>
            <a:miter lim="800000"/>
            <a:headEnd/>
            <a:tailEnd/>
          </a:ln>
          <a:effectLst/>
        </p:spPr>
        <p:txBody>
          <a:bodyPr wrap="none" anchor="ctr"/>
          <a:lstStyle/>
          <a:p>
            <a:endParaRPr lang="es-ES_tradnl"/>
          </a:p>
        </p:txBody>
      </p:sp>
      <p:sp>
        <p:nvSpPr>
          <p:cNvPr id="11" name="Rectangle 20"/>
          <p:cNvSpPr>
            <a:spLocks noChangeArrowheads="1"/>
          </p:cNvSpPr>
          <p:nvPr/>
        </p:nvSpPr>
        <p:spPr bwMode="auto">
          <a:xfrm>
            <a:off x="6096000" y="609600"/>
            <a:ext cx="1218282" cy="246221"/>
          </a:xfrm>
          <a:prstGeom prst="rect">
            <a:avLst/>
          </a:prstGeom>
          <a:noFill/>
          <a:ln w="9525">
            <a:noFill/>
            <a:miter lim="800000"/>
            <a:headEnd/>
            <a:tailEnd/>
          </a:ln>
          <a:effectLst/>
        </p:spPr>
        <p:txBody>
          <a:bodyPr wrap="none" lIns="0" tIns="0" rIns="0" bIns="0">
            <a:spAutoFit/>
          </a:bodyPr>
          <a:lstStyle/>
          <a:p>
            <a:r>
              <a:rPr lang="en-US" sz="1600" dirty="0">
                <a:solidFill>
                  <a:srgbClr val="FFFF00"/>
                </a:solidFill>
                <a:latin typeface="Arial" charset="0"/>
              </a:rPr>
              <a:t>PGC PYMES</a:t>
            </a:r>
            <a:endParaRPr lang="es-ES_tradnl" sz="1600" dirty="0">
              <a:solidFill>
                <a:srgbClr val="FFFF00"/>
              </a:solidFill>
              <a:latin typeface="Arial" charset="0"/>
            </a:endParaRPr>
          </a:p>
        </p:txBody>
      </p:sp>
      <p:sp>
        <p:nvSpPr>
          <p:cNvPr id="12" name="Rectangle 5"/>
          <p:cNvSpPr txBox="1">
            <a:spLocks noChangeArrowheads="1"/>
          </p:cNvSpPr>
          <p:nvPr/>
        </p:nvSpPr>
        <p:spPr>
          <a:xfrm>
            <a:off x="76200" y="0"/>
            <a:ext cx="9829800" cy="533400"/>
          </a:xfrm>
          <a:prstGeom prst="rect">
            <a:avLst/>
          </a:prstGeom>
        </p:spPr>
        <p:txBody>
          <a:bodyPr anchor="t"/>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marL="457200" indent="-457200">
              <a:buFont typeface="+mj-lt"/>
              <a:buAutoNum type="alphaUcPeriod" startAt="2"/>
              <a:defRPr/>
            </a:pPr>
            <a:r>
              <a:rPr lang="es-ES" sz="2000" b="1" kern="0" dirty="0" smtClean="0">
                <a:solidFill>
                  <a:schemeClr val="tx1"/>
                </a:solidFill>
                <a:effectLst/>
                <a:latin typeface="Arial" pitchFamily="34" charset="0"/>
                <a:cs typeface="Arial" pitchFamily="34" charset="0"/>
              </a:rPr>
              <a:t>ACTIVOS FINANCIEROS  </a:t>
            </a:r>
            <a:r>
              <a:rPr lang="es-ES" sz="2000" b="0" kern="0" dirty="0" smtClean="0">
                <a:solidFill>
                  <a:schemeClr val="tx1"/>
                </a:solidFill>
                <a:effectLst/>
                <a:latin typeface="Arial" pitchFamily="34" charset="0"/>
                <a:cs typeface="Arial" pitchFamily="34" charset="0"/>
              </a:rPr>
              <a:t>- </a:t>
            </a:r>
            <a:r>
              <a:rPr lang="es-ES" sz="2000" b="1" u="sng" kern="0" dirty="0" smtClean="0">
                <a:solidFill>
                  <a:schemeClr val="tx1"/>
                </a:solidFill>
                <a:effectLst/>
                <a:latin typeface="Arial" pitchFamily="34" charset="0"/>
                <a:cs typeface="Arial" pitchFamily="34" charset="0"/>
              </a:rPr>
              <a:t>Clasificación Contable (NRV 8ª PGC </a:t>
            </a:r>
            <a:r>
              <a:rPr lang="es-ES" sz="2000" b="1" u="sng" kern="0" dirty="0" smtClean="0">
                <a:solidFill>
                  <a:srgbClr val="FFFF00"/>
                </a:solidFill>
                <a:effectLst/>
                <a:latin typeface="Arial" pitchFamily="34" charset="0"/>
                <a:cs typeface="Arial" pitchFamily="34" charset="0"/>
              </a:rPr>
              <a:t>PYMES</a:t>
            </a:r>
            <a:r>
              <a:rPr lang="es-ES" sz="2000" b="1" u="sng" kern="0" dirty="0" smtClean="0">
                <a:solidFill>
                  <a:schemeClr val="tx1"/>
                </a:solidFill>
                <a:effectLst/>
                <a:latin typeface="Arial" pitchFamily="34" charset="0"/>
                <a:cs typeface="Arial" pitchFamily="34" charset="0"/>
              </a:rPr>
              <a:t>)</a:t>
            </a:r>
          </a:p>
        </p:txBody>
      </p:sp>
      <p:sp>
        <p:nvSpPr>
          <p:cNvPr id="13" name="Text Box 16"/>
          <p:cNvSpPr txBox="1">
            <a:spLocks noChangeArrowheads="1"/>
          </p:cNvSpPr>
          <p:nvPr/>
        </p:nvSpPr>
        <p:spPr bwMode="auto">
          <a:xfrm>
            <a:off x="304800" y="457200"/>
            <a:ext cx="4495800" cy="246221"/>
          </a:xfrm>
          <a:prstGeom prst="rect">
            <a:avLst/>
          </a:prstGeom>
          <a:noFill/>
          <a:ln w="9525">
            <a:noFill/>
            <a:miter lim="800000"/>
            <a:headEnd/>
            <a:tailEnd/>
          </a:ln>
          <a:effectLst/>
        </p:spPr>
        <p:txBody>
          <a:bodyPr wrap="square" lIns="0" tIns="0" rIns="0" bIns="0">
            <a:spAutoFit/>
          </a:bodyPr>
          <a:lstStyle/>
          <a:p>
            <a:r>
              <a:rPr lang="en-US" sz="1600" dirty="0" smtClean="0">
                <a:solidFill>
                  <a:srgbClr val="016106"/>
                </a:solidFill>
                <a:latin typeface="Arial" charset="0"/>
              </a:rPr>
              <a:t>     </a:t>
            </a:r>
            <a:r>
              <a:rPr lang="en-US" sz="1600" dirty="0">
                <a:solidFill>
                  <a:srgbClr val="FFFF00"/>
                </a:solidFill>
                <a:latin typeface="Arial" charset="0"/>
              </a:rPr>
              <a:t>TRATAMIENTO </a:t>
            </a:r>
            <a:r>
              <a:rPr lang="en-US" sz="1600" dirty="0" smtClean="0">
                <a:solidFill>
                  <a:srgbClr val="FFFF00"/>
                </a:solidFill>
                <a:latin typeface="Arial" charset="0"/>
              </a:rPr>
              <a:t>CONTABLE- PGC PYMES</a:t>
            </a:r>
            <a:endParaRPr lang="en-US" sz="1600" dirty="0">
              <a:solidFill>
                <a:srgbClr val="FFFF00"/>
              </a:solidFill>
              <a:latin typeface="Arial" charset="0"/>
            </a:endParaRPr>
          </a:p>
        </p:txBody>
      </p:sp>
      <p:graphicFrame>
        <p:nvGraphicFramePr>
          <p:cNvPr id="15" name="5 Tabla"/>
          <p:cNvGraphicFramePr>
            <a:graphicFrameLocks noGrp="1"/>
          </p:cNvGraphicFramePr>
          <p:nvPr>
            <p:extLst>
              <p:ext uri="{D42A27DB-BD31-4B8C-83A1-F6EECF244321}">
                <p14:modId xmlns="" xmlns:p14="http://schemas.microsoft.com/office/powerpoint/2010/main" val="1719846757"/>
              </p:ext>
            </p:extLst>
          </p:nvPr>
        </p:nvGraphicFramePr>
        <p:xfrm>
          <a:off x="76200" y="5181600"/>
          <a:ext cx="9674883" cy="1402080"/>
        </p:xfrm>
        <a:graphic>
          <a:graphicData uri="http://schemas.openxmlformats.org/drawingml/2006/table">
            <a:tbl>
              <a:tblPr firstRow="1" bandRow="1">
                <a:tableStyleId>{5C22544A-7EE6-4342-B048-85BDC9FD1C3A}</a:tableStyleId>
              </a:tblPr>
              <a:tblGrid>
                <a:gridCol w="1216683">
                  <a:extLst>
                    <a:ext uri="{9D8B030D-6E8A-4147-A177-3AD203B41FA5}">
                      <a16:colId xmlns="" xmlns:a16="http://schemas.microsoft.com/office/drawing/2014/main" val="20000"/>
                    </a:ext>
                  </a:extLst>
                </a:gridCol>
                <a:gridCol w="2209800">
                  <a:extLst>
                    <a:ext uri="{9D8B030D-6E8A-4147-A177-3AD203B41FA5}">
                      <a16:colId xmlns="" xmlns:a16="http://schemas.microsoft.com/office/drawing/2014/main" val="122077099"/>
                    </a:ext>
                  </a:extLst>
                </a:gridCol>
                <a:gridCol w="5184117">
                  <a:extLst>
                    <a:ext uri="{9D8B030D-6E8A-4147-A177-3AD203B41FA5}">
                      <a16:colId xmlns="" xmlns:a16="http://schemas.microsoft.com/office/drawing/2014/main" val="3136539408"/>
                    </a:ext>
                  </a:extLst>
                </a:gridCol>
                <a:gridCol w="1064283">
                  <a:extLst>
                    <a:ext uri="{9D8B030D-6E8A-4147-A177-3AD203B41FA5}">
                      <a16:colId xmlns="" xmlns:a16="http://schemas.microsoft.com/office/drawing/2014/main" val="4007527978"/>
                    </a:ext>
                  </a:extLst>
                </a:gridCol>
              </a:tblGrid>
              <a:tr h="335280">
                <a:tc rowSpan="3">
                  <a:txBody>
                    <a:bodyPr/>
                    <a:lstStyle/>
                    <a:p>
                      <a:r>
                        <a:rPr lang="es-ES_tradnl" sz="2000" u="sng" dirty="0" smtClean="0">
                          <a:solidFill>
                            <a:srgbClr val="FFFF00"/>
                          </a:solidFill>
                          <a:latin typeface="Arial" pitchFamily="34" charset="0"/>
                          <a:cs typeface="Arial" pitchFamily="34" charset="0"/>
                        </a:rPr>
                        <a:t>FISCALMENTE</a:t>
                      </a:r>
                      <a:endParaRPr lang="es-ES_tradnl" sz="1800" dirty="0">
                        <a:solidFill>
                          <a:schemeClr val="tx1"/>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r>
                        <a:rPr lang="es-ES_tradnl" sz="1800" u="sng" dirty="0" smtClean="0">
                          <a:solidFill>
                            <a:srgbClr val="0000FF"/>
                          </a:solidFill>
                          <a:latin typeface="Arial" pitchFamily="34" charset="0"/>
                          <a:cs typeface="Arial" pitchFamily="34" charset="0"/>
                        </a:rPr>
                        <a:t>Deterioro de valor:</a:t>
                      </a:r>
                      <a:r>
                        <a:rPr lang="es-ES_tradnl" sz="1800" dirty="0" smtClean="0">
                          <a:solidFill>
                            <a:srgbClr val="0000FF"/>
                          </a:solidFill>
                          <a:latin typeface="Arial" pitchFamily="34" charset="0"/>
                          <a:cs typeface="Arial" pitchFamily="34" charset="0"/>
                        </a:rPr>
                        <a:t>  </a:t>
                      </a:r>
                      <a:r>
                        <a:rPr lang="es-ES_tradnl" sz="1800" u="sng" dirty="0" smtClean="0">
                          <a:solidFill>
                            <a:srgbClr val="FF0000"/>
                          </a:solidFill>
                          <a:latin typeface="Arial" pitchFamily="34" charset="0"/>
                          <a:cs typeface="Arial" pitchFamily="34" charset="0"/>
                        </a:rPr>
                        <a:t>No</a:t>
                      </a:r>
                      <a:r>
                        <a:rPr lang="es-ES_tradnl" sz="1800" dirty="0" smtClean="0">
                          <a:solidFill>
                            <a:srgbClr val="0000FF"/>
                          </a:solidFill>
                          <a:latin typeface="Arial" pitchFamily="34" charset="0"/>
                          <a:cs typeface="Arial" pitchFamily="34" charset="0"/>
                        </a:rPr>
                        <a:t> </a:t>
                      </a:r>
                      <a:r>
                        <a:rPr lang="es-ES_tradnl" sz="1800" b="0" dirty="0" smtClean="0">
                          <a:solidFill>
                            <a:srgbClr val="0000FF"/>
                          </a:solidFill>
                          <a:latin typeface="Arial" pitchFamily="34" charset="0"/>
                          <a:cs typeface="Arial" pitchFamily="34" charset="0"/>
                        </a:rPr>
                        <a:t>deducible</a:t>
                      </a:r>
                      <a:r>
                        <a:rPr lang="es-ES_tradnl" sz="1800" baseline="0" dirty="0" smtClean="0">
                          <a:solidFill>
                            <a:srgbClr val="0000FF"/>
                          </a:solidFill>
                          <a:latin typeface="Arial" pitchFamily="34" charset="0"/>
                          <a:cs typeface="Arial" pitchFamily="34" charset="0"/>
                        </a:rPr>
                        <a:t> </a:t>
                      </a:r>
                      <a:r>
                        <a:rPr lang="es-ES_tradnl" sz="1800" b="0" baseline="0" dirty="0" smtClean="0">
                          <a:solidFill>
                            <a:srgbClr val="FF00FF"/>
                          </a:solidFill>
                          <a:latin typeface="Arial" pitchFamily="34" charset="0"/>
                          <a:cs typeface="Arial" pitchFamily="34" charset="0"/>
                        </a:rPr>
                        <a:t>[Arts. 13.2 y 15.k) LIS] </a:t>
                      </a:r>
                    </a:p>
                    <a:p>
                      <a:endParaRPr lang="es-ES_tradnl" sz="800" b="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r>
                        <a:rPr lang="es-ES_tradnl" sz="1200" b="0" dirty="0" smtClean="0">
                          <a:solidFill>
                            <a:srgbClr val="0000FF"/>
                          </a:solidFill>
                          <a:latin typeface="Arial" pitchFamily="34" charset="0"/>
                          <a:cs typeface="Arial" pitchFamily="34" charset="0"/>
                        </a:rPr>
                        <a:t>Casos: 1 y 3</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472440">
                <a:tc vMerge="1">
                  <a:txBody>
                    <a:bodyPr/>
                    <a:lstStyle/>
                    <a:p>
                      <a:endParaRPr lang="es-ES"/>
                    </a:p>
                  </a:txBody>
                  <a:tcPr/>
                </a:tc>
                <a:tc rowSpan="2">
                  <a:txBody>
                    <a:bodyPr/>
                    <a:lstStyle/>
                    <a:p>
                      <a:pPr algn="ctr"/>
                      <a:r>
                        <a:rPr lang="es-ES_tradnl" sz="1800" b="1" u="sng" dirty="0" smtClean="0">
                          <a:solidFill>
                            <a:srgbClr val="0000FF"/>
                          </a:solidFill>
                          <a:latin typeface="Arial" pitchFamily="34" charset="0"/>
                          <a:cs typeface="Arial" pitchFamily="34" charset="0"/>
                        </a:rPr>
                        <a:t>Pérdidas por “valor razonable”:</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0" baseline="0" dirty="0" smtClean="0">
                          <a:solidFill>
                            <a:srgbClr val="FF00FF"/>
                          </a:solidFill>
                          <a:latin typeface="Arial" pitchFamily="34" charset="0"/>
                          <a:cs typeface="Arial" pitchFamily="34" charset="0"/>
                        </a:rPr>
                        <a:t>[Art. 15.l) LIS] </a:t>
                      </a:r>
                      <a:endParaRPr lang="es-ES_tradnl" sz="180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 </a:t>
                      </a:r>
                      <a:r>
                        <a:rPr lang="es-ES_tradnl" sz="1600" b="1" u="sng" dirty="0" smtClean="0">
                          <a:solidFill>
                            <a:srgbClr val="FF0000"/>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deducible</a:t>
                      </a:r>
                      <a:endParaRPr lang="es-ES_tradnl" sz="1600" b="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rowSpan="2">
                  <a:txBody>
                    <a:bodyPr/>
                    <a:lstStyle/>
                    <a:p>
                      <a:r>
                        <a:rPr lang="es-ES_tradnl" sz="1200" b="0" dirty="0" smtClean="0">
                          <a:solidFill>
                            <a:srgbClr val="0000FF"/>
                          </a:solidFill>
                          <a:latin typeface="Arial" pitchFamily="34" charset="0"/>
                          <a:cs typeface="Arial" pitchFamily="34" charset="0"/>
                        </a:rPr>
                        <a:t>Casos: 2</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702921602"/>
                  </a:ext>
                </a:extLst>
              </a:tr>
              <a:tr h="350520">
                <a:tc vMerge="1">
                  <a:txBody>
                    <a:bodyPr/>
                    <a:lstStyle/>
                    <a:p>
                      <a:endParaRPr lang="es-ES"/>
                    </a:p>
                  </a:txBody>
                  <a:tcPr/>
                </a:tc>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a:t>
                      </a:r>
                      <a:r>
                        <a:rPr lang="es-ES_tradnl" sz="1600" b="0" u="none" baseline="0" dirty="0" smtClean="0">
                          <a:solidFill>
                            <a:srgbClr val="0000FF"/>
                          </a:solidFill>
                          <a:latin typeface="Arial" pitchFamily="34" charset="0"/>
                          <a:cs typeface="Arial" pitchFamily="34" charset="0"/>
                        </a:rPr>
                        <a:t> </a:t>
                      </a:r>
                      <a:r>
                        <a:rPr lang="es-ES_tradnl" sz="1600" b="1" u="sng" baseline="0" dirty="0" smtClean="0">
                          <a:solidFill>
                            <a:srgbClr val="FF0000"/>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deducible</a:t>
                      </a:r>
                      <a:endParaRPr lang="es-ES_tradnl" sz="160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vMerge="1">
                  <a:txBody>
                    <a:bodyPr/>
                    <a:lstStyle/>
                    <a:p>
                      <a:endParaRPr lang="es-ES"/>
                    </a:p>
                  </a:txBody>
                  <a:tcPr/>
                </a:tc>
                <a:extLst>
                  <a:ext uri="{0D108BD9-81ED-4DB2-BD59-A6C34878D82A}">
                    <a16:rowId xmlns="" xmlns:a16="http://schemas.microsoft.com/office/drawing/2014/main" val="3616318336"/>
                  </a:ext>
                </a:extLst>
              </a:tr>
            </a:tbl>
          </a:graphicData>
        </a:graphic>
      </p:graphicFrame>
    </p:spTree>
    <p:extLst>
      <p:ext uri="{BB962C8B-B14F-4D97-AF65-F5344CB8AC3E}">
        <p14:creationId xmlns="" xmlns:p14="http://schemas.microsoft.com/office/powerpoint/2010/main" val="1479772214"/>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442200" y="6324600"/>
            <a:ext cx="2311400" cy="476250"/>
          </a:xfrm>
        </p:spPr>
        <p:txBody>
          <a:bodyPr/>
          <a:lstStyle/>
          <a:p>
            <a:pPr>
              <a:defRPr/>
            </a:pPr>
            <a:fld id="{660B659E-C064-4CCD-AFE9-B6492FF7993B}" type="slidenum">
              <a:rPr lang="es-ES"/>
              <a:pPr>
                <a:defRPr/>
              </a:pPr>
              <a:t>187</a:t>
            </a:fld>
            <a:endParaRPr lang="es-ES" dirty="0"/>
          </a:p>
        </p:txBody>
      </p:sp>
      <p:sp>
        <p:nvSpPr>
          <p:cNvPr id="3075" name="Rectangle 2"/>
          <p:cNvSpPr>
            <a:spLocks noChangeArrowheads="1"/>
          </p:cNvSpPr>
          <p:nvPr/>
        </p:nvSpPr>
        <p:spPr bwMode="auto">
          <a:xfrm>
            <a:off x="152400" y="533400"/>
            <a:ext cx="9677400" cy="5324535"/>
          </a:xfrm>
          <a:prstGeom prst="rect">
            <a:avLst/>
          </a:prstGeom>
          <a:noFill/>
          <a:ln w="9525">
            <a:noFill/>
            <a:miter lim="800000"/>
            <a:headEnd/>
            <a:tailEnd/>
          </a:ln>
        </p:spPr>
        <p:txBody>
          <a:bodyPr>
            <a:spAutoFit/>
          </a:bodyPr>
          <a:lstStyle/>
          <a:p>
            <a:pPr marL="742950" indent="-742950">
              <a:buFont typeface="Wingdings" panose="05000000000000000000" pitchFamily="2" charset="2"/>
              <a:buChar char="q"/>
            </a:pPr>
            <a:r>
              <a:rPr lang="es-ES_tradnl" sz="4000" dirty="0" smtClean="0">
                <a:solidFill>
                  <a:srgbClr val="FFFF00"/>
                </a:solidFill>
                <a:latin typeface="Arial" pitchFamily="34" charset="0"/>
              </a:rPr>
              <a:t>EXENCIÓN INTERNA E INTERNACIONAL</a:t>
            </a:r>
          </a:p>
          <a:p>
            <a:endParaRPr lang="es-ES_tradnl" sz="4000" dirty="0" smtClean="0">
              <a:solidFill>
                <a:srgbClr val="FFFF00"/>
              </a:solidFill>
              <a:latin typeface="Arial" pitchFamily="34" charset="0"/>
            </a:endParaRPr>
          </a:p>
          <a:p>
            <a:pPr marL="742950" indent="-742950">
              <a:buFont typeface="Wingdings" panose="05000000000000000000" pitchFamily="2" charset="2"/>
              <a:buChar char="q"/>
            </a:pPr>
            <a:r>
              <a:rPr lang="es-ES_tradnl" sz="4000" dirty="0">
                <a:solidFill>
                  <a:srgbClr val="FFFF00"/>
                </a:solidFill>
              </a:rPr>
              <a:t>Deterioro de </a:t>
            </a:r>
            <a:r>
              <a:rPr lang="es-ES_tradnl" sz="4000" dirty="0" smtClean="0">
                <a:solidFill>
                  <a:srgbClr val="FFFF00"/>
                </a:solidFill>
              </a:rPr>
              <a:t>Valor Y </a:t>
            </a:r>
            <a:r>
              <a:rPr lang="es-ES_tradnl" sz="4000" dirty="0">
                <a:solidFill>
                  <a:srgbClr val="FFFF00"/>
                </a:solidFill>
              </a:rPr>
              <a:t>Transmisión de </a:t>
            </a:r>
            <a:r>
              <a:rPr lang="es-ES_tradnl" sz="4000" u="sng" dirty="0">
                <a:solidFill>
                  <a:srgbClr val="FFFF00"/>
                </a:solidFill>
              </a:rPr>
              <a:t>Activos Financieros</a:t>
            </a:r>
          </a:p>
          <a:p>
            <a:pPr marL="342900" indent="-342900" algn="ctr"/>
            <a:endParaRPr lang="es-ES_tradnl" dirty="0" smtClean="0">
              <a:latin typeface="Arial" pitchFamily="34" charset="0"/>
            </a:endParaRPr>
          </a:p>
          <a:p>
            <a:pPr marL="342900" indent="-342900" algn="ctr"/>
            <a:endParaRPr lang="es-ES_tradnl" sz="4000" dirty="0" smtClean="0">
              <a:latin typeface="Arial" pitchFamily="34" charset="0"/>
            </a:endParaRPr>
          </a:p>
          <a:p>
            <a:pPr marL="342900" indent="-342900" algn="ctr">
              <a:buFont typeface="Wingdings" pitchFamily="2" charset="2"/>
              <a:buChar char="ü"/>
            </a:pPr>
            <a:r>
              <a:rPr lang="es-ES_tradnl" sz="4000" dirty="0" smtClean="0">
                <a:solidFill>
                  <a:srgbClr val="FFFF66"/>
                </a:solidFill>
                <a:latin typeface="Arial" pitchFamily="34" charset="0"/>
              </a:rPr>
              <a:t>Arts. 13, 15, 21 y 22 LIS  </a:t>
            </a:r>
            <a:endParaRPr lang="es-ES" sz="4000" dirty="0">
              <a:solidFill>
                <a:srgbClr val="FFFF66"/>
              </a:solidFill>
              <a:latin typeface="Arial" pitchFamily="34" charset="0"/>
            </a:endParaRPr>
          </a:p>
        </p:txBody>
      </p:sp>
    </p:spTree>
    <p:extLst>
      <p:ext uri="{BB962C8B-B14F-4D97-AF65-F5344CB8AC3E}">
        <p14:creationId xmlns="" xmlns:p14="http://schemas.microsoft.com/office/powerpoint/2010/main" val="2102781767"/>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02B15079-B0BC-462C-97A5-648334910574}" type="slidenum">
              <a:rPr lang="es-ES"/>
              <a:pPr>
                <a:defRPr/>
              </a:pPr>
              <a:t>188</a:t>
            </a:fld>
            <a:endParaRPr lang="es-ES"/>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MODIFICACIONES EN </a:t>
            </a:r>
            <a:r>
              <a:rPr lang="es-ES" sz="2200" dirty="0" smtClean="0">
                <a:solidFill>
                  <a:srgbClr val="FF0000"/>
                </a:solidFill>
              </a:rPr>
              <a:t>DOBLE IMPOSICIÓN </a:t>
            </a:r>
            <a:r>
              <a:rPr lang="es-ES" sz="2200" u="sng" dirty="0" smtClean="0">
                <a:solidFill>
                  <a:srgbClr val="FF0000"/>
                </a:solidFill>
              </a:rPr>
              <a:t>RESUMEN</a:t>
            </a:r>
            <a:endParaRPr lang="es-ES"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21 NLIS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755112747"/>
              </p:ext>
            </p:extLst>
          </p:nvPr>
        </p:nvGraphicFramePr>
        <p:xfrm>
          <a:off x="152400" y="914400"/>
          <a:ext cx="9601200" cy="5711943"/>
        </p:xfrm>
        <a:graphic>
          <a:graphicData uri="http://schemas.openxmlformats.org/drawingml/2006/table">
            <a:tbl>
              <a:tblPr firstRow="1" bandRow="1">
                <a:tableStyleId>{7DF18680-E054-41AD-8BC1-D1AEF772440D}</a:tableStyleId>
              </a:tblPr>
              <a:tblGrid>
                <a:gridCol w="1981200">
                  <a:extLst>
                    <a:ext uri="{9D8B030D-6E8A-4147-A177-3AD203B41FA5}">
                      <a16:colId xmlns="" xmlns:a16="http://schemas.microsoft.com/office/drawing/2014/main" val="20000"/>
                    </a:ext>
                  </a:extLst>
                </a:gridCol>
                <a:gridCol w="7620000">
                  <a:extLst>
                    <a:ext uri="{9D8B030D-6E8A-4147-A177-3AD203B41FA5}">
                      <a16:colId xmlns="" xmlns:a16="http://schemas.microsoft.com/office/drawing/2014/main" val="20001"/>
                    </a:ext>
                  </a:extLst>
                </a:gridCol>
              </a:tblGrid>
              <a:tr h="380999">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solidFill>
                            <a:schemeClr val="tx1"/>
                          </a:solidFill>
                          <a:effectLst/>
                        </a:rPr>
                        <a:t>EXENCIÓN DOBLE IMPOSICIÓN, </a:t>
                      </a:r>
                      <a:r>
                        <a:rPr lang="es-ES_tradnl" dirty="0" smtClean="0">
                          <a:solidFill>
                            <a:srgbClr val="FFFF00"/>
                          </a:solidFill>
                          <a:effectLst>
                            <a:outerShdw blurRad="38100" dist="38100" dir="2700000" algn="tl">
                              <a:srgbClr val="000000">
                                <a:alpha val="43137"/>
                              </a:srgbClr>
                            </a:outerShdw>
                          </a:effectLst>
                        </a:rPr>
                        <a:t>INTERNA</a:t>
                      </a:r>
                      <a:r>
                        <a:rPr lang="es-ES_tradnl" dirty="0" smtClean="0">
                          <a:solidFill>
                            <a:schemeClr val="tx1"/>
                          </a:solidFill>
                          <a:effectLst/>
                        </a:rPr>
                        <a:t> E </a:t>
                      </a:r>
                      <a:r>
                        <a:rPr lang="es-ES_tradnl" dirty="0" smtClean="0">
                          <a:solidFill>
                            <a:srgbClr val="FFFF00"/>
                          </a:solidFill>
                          <a:effectLst>
                            <a:outerShdw blurRad="38100" dist="38100" dir="2700000" algn="tl">
                              <a:srgbClr val="000000">
                                <a:alpha val="43137"/>
                              </a:srgbClr>
                            </a:outerShdw>
                          </a:effectLst>
                        </a:rPr>
                        <a:t>INTERNACIONAL</a:t>
                      </a:r>
                      <a:endParaRPr lang="es-ES_tradnl"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935557">
                <a:tc>
                  <a:txBody>
                    <a:bodyPr/>
                    <a:lstStyle/>
                    <a:p>
                      <a:pPr marL="342900" indent="-342900">
                        <a:buFont typeface="Wingdings" pitchFamily="2" charset="2"/>
                        <a:buChar char="q"/>
                      </a:pPr>
                      <a:r>
                        <a:rPr lang="es-ES_tradnl" b="1" u="none" dirty="0" smtClean="0">
                          <a:solidFill>
                            <a:schemeClr val="tx1"/>
                          </a:solidFill>
                        </a:rPr>
                        <a:t>EXENCIÓN</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457200" indent="-457200">
                        <a:buFont typeface="Wingdings" pitchFamily="2" charset="2"/>
                        <a:buChar char="v"/>
                      </a:pPr>
                      <a:r>
                        <a:rPr lang="es-ES_tradnl" sz="1800" dirty="0" smtClean="0">
                          <a:solidFill>
                            <a:srgbClr val="000066"/>
                          </a:solidFill>
                          <a:effectLst/>
                        </a:rPr>
                        <a:t>De los </a:t>
                      </a:r>
                      <a:r>
                        <a:rPr lang="es-ES_tradnl" sz="1800" b="1" dirty="0" smtClean="0">
                          <a:solidFill>
                            <a:srgbClr val="000066"/>
                          </a:solidFill>
                          <a:effectLst/>
                        </a:rPr>
                        <a:t>dividendos</a:t>
                      </a:r>
                      <a:r>
                        <a:rPr lang="es-ES_tradnl" sz="1800" dirty="0" smtClean="0">
                          <a:solidFill>
                            <a:srgbClr val="000066"/>
                          </a:solidFill>
                          <a:effectLst/>
                        </a:rPr>
                        <a:t>  y participación en beneficios percibidos. </a:t>
                      </a:r>
                    </a:p>
                    <a:p>
                      <a:pPr marL="457200" indent="-457200">
                        <a:buFont typeface="Wingdings" pitchFamily="2" charset="2"/>
                        <a:buChar char="v"/>
                      </a:pPr>
                      <a:r>
                        <a:rPr lang="es-ES_tradnl" sz="1800" b="1" dirty="0" smtClean="0">
                          <a:solidFill>
                            <a:srgbClr val="000066"/>
                          </a:solidFill>
                          <a:effectLst/>
                        </a:rPr>
                        <a:t>Y de la Renta +</a:t>
                      </a:r>
                      <a:r>
                        <a:rPr lang="es-ES_tradnl" sz="1800" dirty="0" smtClean="0">
                          <a:solidFill>
                            <a:srgbClr val="000066"/>
                          </a:solidFill>
                          <a:effectLst/>
                        </a:rPr>
                        <a:t> </a:t>
                      </a:r>
                      <a:r>
                        <a:rPr lang="es-ES_tradnl" sz="1800" b="1" dirty="0" smtClean="0">
                          <a:solidFill>
                            <a:srgbClr val="000066"/>
                          </a:solidFill>
                          <a:effectLst/>
                        </a:rPr>
                        <a:t>de la transmisión</a:t>
                      </a:r>
                      <a:r>
                        <a:rPr lang="es-ES_tradnl" sz="1800" dirty="0" smtClean="0">
                          <a:solidFill>
                            <a:srgbClr val="000066"/>
                          </a:solidFill>
                          <a:effectLst/>
                        </a:rPr>
                        <a:t> de acciones o participaciones</a:t>
                      </a:r>
                    </a:p>
                    <a:p>
                      <a:pPr marL="457200" indent="-457200">
                        <a:buFont typeface="Wingdings" pitchFamily="2" charset="2"/>
                        <a:buChar char="Ø"/>
                      </a:pPr>
                      <a:r>
                        <a:rPr lang="es-ES_tradnl" sz="1800" b="1" u="sng" dirty="0" smtClean="0">
                          <a:solidFill>
                            <a:srgbClr val="000066"/>
                          </a:solidFill>
                          <a:effectLst/>
                        </a:rPr>
                        <a:t>de entidades </a:t>
                      </a:r>
                      <a:r>
                        <a:rPr lang="es-ES_tradnl" sz="1800" b="1" u="sng" dirty="0" smtClean="0">
                          <a:solidFill>
                            <a:srgbClr val="FF0000"/>
                          </a:solidFill>
                          <a:effectLst/>
                        </a:rPr>
                        <a:t>españolas</a:t>
                      </a:r>
                      <a:r>
                        <a:rPr lang="es-ES_tradnl" sz="1800" b="1" u="sng" dirty="0" smtClean="0">
                          <a:solidFill>
                            <a:srgbClr val="000066"/>
                          </a:solidFill>
                          <a:effectLst/>
                        </a:rPr>
                        <a:t> y de las </a:t>
                      </a:r>
                      <a:r>
                        <a:rPr lang="es-ES_tradnl" sz="1800" b="1" u="sng" dirty="0" smtClean="0">
                          <a:solidFill>
                            <a:srgbClr val="FF0000"/>
                          </a:solidFill>
                          <a:effectLst/>
                        </a:rPr>
                        <a:t>extranjeras</a:t>
                      </a:r>
                      <a:r>
                        <a:rPr lang="es-ES_tradnl" sz="1800" b="1" u="none" dirty="0" smtClean="0">
                          <a:solidFill>
                            <a:srgbClr val="FF0000"/>
                          </a:solidFill>
                          <a:effectLst/>
                        </a:rPr>
                        <a:t>,  </a:t>
                      </a:r>
                      <a:r>
                        <a:rPr lang="es-ES_tradnl" sz="1800" b="1" u="sng" dirty="0" smtClean="0">
                          <a:solidFill>
                            <a:srgbClr val="FF0000"/>
                          </a:solidFill>
                          <a:effectLst/>
                        </a:rPr>
                        <a:t>REQUISITOS:</a:t>
                      </a:r>
                      <a:endParaRPr lang="es-ES_tradnl"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079049">
                <a:tc>
                  <a:txBody>
                    <a:bodyPr/>
                    <a:lstStyle/>
                    <a:p>
                      <a:pPr marL="342900" indent="-342900">
                        <a:buFont typeface="Wingdings" pitchFamily="2" charset="2"/>
                        <a:buChar char="q"/>
                      </a:pPr>
                      <a:r>
                        <a:rPr lang="es-ES_tradnl" sz="1800" b="1" u="none" dirty="0" smtClean="0">
                          <a:solidFill>
                            <a:schemeClr val="tx1"/>
                          </a:solidFill>
                          <a:effectLst/>
                        </a:rPr>
                        <a:t>De entidades </a:t>
                      </a:r>
                      <a:r>
                        <a:rPr lang="es-ES_tradnl" sz="1800" b="1" u="sng" dirty="0" smtClean="0">
                          <a:solidFill>
                            <a:srgbClr val="FFFF00"/>
                          </a:solidFill>
                          <a:effectLst/>
                        </a:rPr>
                        <a:t>españolas</a:t>
                      </a:r>
                      <a:r>
                        <a:rPr lang="es-ES_tradnl" sz="1800" b="1" u="none" dirty="0" smtClean="0">
                          <a:solidFill>
                            <a:schemeClr val="tx1"/>
                          </a:solidFill>
                          <a:effectLst/>
                        </a:rPr>
                        <a:t> </a:t>
                      </a:r>
                    </a:p>
                    <a:p>
                      <a:pPr marL="342900" indent="-342900">
                        <a:buFont typeface="Wingdings" pitchFamily="2" charset="2"/>
                        <a:buChar char="Ø"/>
                      </a:pPr>
                      <a:r>
                        <a:rPr lang="es-ES_tradnl" sz="1800" b="1" u="none" dirty="0" smtClean="0">
                          <a:solidFill>
                            <a:schemeClr val="tx1"/>
                          </a:solidFill>
                          <a:effectLst/>
                        </a:rPr>
                        <a:t>Requisitos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ü"/>
                      </a:pPr>
                      <a:r>
                        <a:rPr lang="es-ES_tradnl" sz="1600" b="1" dirty="0" smtClean="0">
                          <a:solidFill>
                            <a:srgbClr val="000066"/>
                          </a:solidFill>
                          <a:effectLst/>
                        </a:rPr>
                        <a:t>Participación Directa ó Indirecta </a:t>
                      </a:r>
                      <a:r>
                        <a:rPr lang="es-ES_tradnl" sz="1600" b="1" dirty="0" smtClean="0">
                          <a:solidFill>
                            <a:srgbClr val="FF0000"/>
                          </a:solidFill>
                          <a:effectLst/>
                        </a:rPr>
                        <a:t>≥ 5%</a:t>
                      </a:r>
                      <a:r>
                        <a:rPr lang="es-ES_tradnl" sz="1600" b="1" dirty="0" smtClean="0">
                          <a:solidFill>
                            <a:srgbClr val="000066"/>
                          </a:solidFill>
                          <a:effectLst/>
                        </a:rPr>
                        <a:t>, </a:t>
                      </a:r>
                    </a:p>
                    <a:p>
                      <a:pPr marL="342900" indent="-342900">
                        <a:buFont typeface="Wingdings" pitchFamily="2" charset="2"/>
                        <a:buChar char="ü"/>
                      </a:pPr>
                      <a:r>
                        <a:rPr lang="es-ES_tradnl" sz="1600" b="1" dirty="0" smtClean="0">
                          <a:solidFill>
                            <a:srgbClr val="FF0000"/>
                          </a:solidFill>
                          <a:effectLst/>
                        </a:rPr>
                        <a:t>ó</a:t>
                      </a:r>
                      <a:r>
                        <a:rPr lang="es-ES_tradnl" sz="1600" b="1" dirty="0" smtClean="0">
                          <a:solidFill>
                            <a:srgbClr val="000066"/>
                          </a:solidFill>
                          <a:effectLst/>
                        </a:rPr>
                        <a:t> </a:t>
                      </a:r>
                      <a:r>
                        <a:rPr lang="es-ES_tradnl" sz="1600" dirty="0" smtClean="0">
                          <a:solidFill>
                            <a:srgbClr val="000066"/>
                          </a:solidFill>
                          <a:effectLst/>
                        </a:rPr>
                        <a:t>que el </a:t>
                      </a:r>
                      <a:r>
                        <a:rPr lang="es-ES_tradnl" sz="1600" u="sng" dirty="0" smtClean="0">
                          <a:solidFill>
                            <a:srgbClr val="000066"/>
                          </a:solidFill>
                          <a:effectLst/>
                        </a:rPr>
                        <a:t>Valor de</a:t>
                      </a:r>
                      <a:r>
                        <a:rPr lang="es-ES_tradnl" sz="1600" u="sng" baseline="0" dirty="0" smtClean="0">
                          <a:solidFill>
                            <a:srgbClr val="000066"/>
                          </a:solidFill>
                          <a:effectLst/>
                        </a:rPr>
                        <a:t> Adquisición</a:t>
                      </a:r>
                      <a:r>
                        <a:rPr lang="es-ES_tradnl" sz="1600" b="0" u="sng" dirty="0" smtClean="0">
                          <a:solidFill>
                            <a:srgbClr val="000066"/>
                          </a:solidFill>
                          <a:effectLst/>
                        </a:rPr>
                        <a:t> </a:t>
                      </a:r>
                      <a:r>
                        <a:rPr lang="es-ES_tradnl" sz="1600" b="0" dirty="0" smtClean="0">
                          <a:solidFill>
                            <a:srgbClr val="000066"/>
                          </a:solidFill>
                          <a:effectLst/>
                        </a:rPr>
                        <a:t>de las acciones o participaciones </a:t>
                      </a:r>
                      <a:r>
                        <a:rPr lang="es-ES_tradnl" sz="1600" b="1" dirty="0" smtClean="0">
                          <a:solidFill>
                            <a:srgbClr val="FF0000"/>
                          </a:solidFill>
                          <a:effectLst/>
                        </a:rPr>
                        <a:t>&gt; 20.000.000 €</a:t>
                      </a:r>
                    </a:p>
                    <a:p>
                      <a:pPr marL="342900" indent="-342900">
                        <a:buFont typeface="Wingdings" pitchFamily="2" charset="2"/>
                        <a:buChar char="ü"/>
                      </a:pPr>
                      <a:r>
                        <a:rPr lang="es-ES_tradnl" sz="1600" b="0" dirty="0" smtClean="0">
                          <a:solidFill>
                            <a:srgbClr val="000066"/>
                          </a:solidFill>
                          <a:effectLst/>
                        </a:rPr>
                        <a:t> y que se posean de manera interrumpida </a:t>
                      </a:r>
                      <a:r>
                        <a:rPr lang="es-ES_tradnl" sz="1600" u="sng" dirty="0" smtClean="0">
                          <a:solidFill>
                            <a:srgbClr val="000066"/>
                          </a:solidFill>
                          <a:effectLst/>
                        </a:rPr>
                        <a:t>durante el </a:t>
                      </a:r>
                      <a:r>
                        <a:rPr lang="es-ES_tradnl" sz="1600" b="1" u="sng" dirty="0" smtClean="0">
                          <a:solidFill>
                            <a:srgbClr val="FF0000"/>
                          </a:solidFill>
                          <a:effectLst/>
                        </a:rPr>
                        <a:t>año </a:t>
                      </a:r>
                      <a:r>
                        <a:rPr lang="es-ES_tradnl" sz="1600" u="sng" dirty="0" smtClean="0">
                          <a:solidFill>
                            <a:srgbClr val="000066"/>
                          </a:solidFill>
                          <a:effectLst/>
                        </a:rPr>
                        <a:t>anterior</a:t>
                      </a:r>
                      <a:r>
                        <a:rPr lang="es-ES_tradnl" sz="1600" b="0" dirty="0" smtClean="0">
                          <a:solidFill>
                            <a:srgbClr val="000066"/>
                          </a:solidFill>
                          <a:effectLst/>
                        </a:rPr>
                        <a:t>, </a:t>
                      </a:r>
                      <a:r>
                        <a:rPr lang="es-ES_tradnl" sz="1600" b="0" u="sng" dirty="0" smtClean="0">
                          <a:solidFill>
                            <a:srgbClr val="000066"/>
                          </a:solidFill>
                          <a:effectLst/>
                        </a:rPr>
                        <a:t>o que se mantenga</a:t>
                      </a:r>
                      <a:r>
                        <a:rPr lang="es-ES_tradnl" sz="1600" b="0" dirty="0" smtClean="0">
                          <a:solidFill>
                            <a:srgbClr val="000066"/>
                          </a:solidFill>
                          <a:effectLst/>
                        </a:rPr>
                        <a:t> hasta </a:t>
                      </a:r>
                      <a:r>
                        <a:rPr lang="es-ES_tradnl" sz="1600" b="0" u="sng" dirty="0" smtClean="0">
                          <a:solidFill>
                            <a:srgbClr val="000066"/>
                          </a:solidFill>
                          <a:effectLst/>
                        </a:rPr>
                        <a:t>completar el año</a:t>
                      </a:r>
                      <a:r>
                        <a:rPr lang="es-ES_tradnl" sz="1600" b="0" dirty="0" smtClean="0">
                          <a:solidFill>
                            <a:srgbClr val="000066"/>
                          </a:solidFill>
                          <a:effectLst/>
                        </a:rPr>
                        <a:t>.</a:t>
                      </a:r>
                      <a:endParaRPr lang="es-ES_tradnl" sz="16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439639">
                <a:tc>
                  <a:txBody>
                    <a:bodyPr/>
                    <a:lstStyle/>
                    <a:p>
                      <a:pPr marL="342900" indent="-342900">
                        <a:buFont typeface="Wingdings" pitchFamily="2" charset="2"/>
                        <a:buChar char="q"/>
                      </a:pPr>
                      <a:r>
                        <a:rPr lang="es-ES_tradnl" sz="1800" b="1" u="none" dirty="0" smtClean="0">
                          <a:solidFill>
                            <a:schemeClr val="tx1"/>
                          </a:solidFill>
                          <a:effectLst/>
                        </a:rPr>
                        <a:t>De entidades </a:t>
                      </a:r>
                      <a:r>
                        <a:rPr lang="es-ES_tradnl" sz="1800" b="1" u="sng" dirty="0" smtClean="0">
                          <a:solidFill>
                            <a:srgbClr val="FFFF00"/>
                          </a:solidFill>
                          <a:effectLst/>
                        </a:rPr>
                        <a:t>extranjeras</a:t>
                      </a:r>
                      <a:r>
                        <a:rPr lang="es-ES_tradnl" sz="1800" b="1" u="none" dirty="0" smtClean="0">
                          <a:solidFill>
                            <a:schemeClr val="tx1"/>
                          </a:solidFill>
                          <a:effectLst/>
                        </a:rPr>
                        <a:t> </a:t>
                      </a:r>
                    </a:p>
                    <a:p>
                      <a:pPr marL="342900" indent="-342900">
                        <a:buFont typeface="Wingdings" pitchFamily="2" charset="2"/>
                        <a:buChar char="q"/>
                      </a:pPr>
                      <a:endParaRPr lang="es-ES_tradnl" sz="1800" b="1" u="none" dirty="0" smtClean="0">
                        <a:solidFill>
                          <a:schemeClr val="tx1"/>
                        </a:solidFill>
                        <a:effectLst/>
                      </a:endParaRPr>
                    </a:p>
                    <a:p>
                      <a:pPr marL="342900" indent="-342900">
                        <a:buFont typeface="Wingdings" pitchFamily="2" charset="2"/>
                        <a:buChar char="Ø"/>
                      </a:pPr>
                      <a:r>
                        <a:rPr lang="es-ES_tradnl" sz="1800" b="1" u="none" dirty="0" smtClean="0">
                          <a:solidFill>
                            <a:schemeClr val="tx1"/>
                          </a:solidFill>
                          <a:effectLst/>
                        </a:rPr>
                        <a:t>Requisitos</a:t>
                      </a:r>
                      <a:endParaRPr lang="es-ES_tradnl" b="1" u="none" dirty="0" smtClean="0">
                        <a:solidFill>
                          <a:schemeClr val="tx1"/>
                        </a:solidFill>
                      </a:endParaRPr>
                    </a:p>
                    <a:p>
                      <a:pPr marL="342900" indent="-342900">
                        <a:buFont typeface="Wingdings" pitchFamily="2" charset="2"/>
                        <a:buChar char="q"/>
                      </a:pP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ü"/>
                      </a:pPr>
                      <a:r>
                        <a:rPr lang="es-ES_tradnl" sz="1600" b="1" dirty="0" smtClean="0">
                          <a:solidFill>
                            <a:srgbClr val="FF0000"/>
                          </a:solidFill>
                          <a:effectLst/>
                        </a:rPr>
                        <a:t>Además</a:t>
                      </a:r>
                      <a:r>
                        <a:rPr lang="es-ES_tradnl" sz="1600" dirty="0" smtClean="0">
                          <a:solidFill>
                            <a:srgbClr val="000066"/>
                          </a:solidFill>
                          <a:effectLst/>
                        </a:rPr>
                        <a:t> de los </a:t>
                      </a:r>
                      <a:r>
                        <a:rPr lang="es-ES_tradnl" sz="1600" b="1" dirty="0" smtClean="0">
                          <a:solidFill>
                            <a:srgbClr val="000066"/>
                          </a:solidFill>
                          <a:effectLst/>
                        </a:rPr>
                        <a:t>anteriores</a:t>
                      </a:r>
                      <a:r>
                        <a:rPr lang="es-ES_tradnl" sz="1600" b="0" dirty="0" smtClean="0">
                          <a:solidFill>
                            <a:srgbClr val="000066"/>
                          </a:solidFill>
                          <a:effectLst/>
                        </a:rPr>
                        <a:t>,</a:t>
                      </a:r>
                    </a:p>
                    <a:p>
                      <a:pPr marL="342900" indent="-342900">
                        <a:buFont typeface="Wingdings" pitchFamily="2" charset="2"/>
                        <a:buChar char="ü"/>
                      </a:pPr>
                      <a:r>
                        <a:rPr lang="es-ES_tradnl" sz="1600" b="0" dirty="0" smtClean="0">
                          <a:solidFill>
                            <a:srgbClr val="000066"/>
                          </a:solidFill>
                          <a:effectLst/>
                        </a:rPr>
                        <a:t>Que la entidad participada haya estado </a:t>
                      </a:r>
                      <a:r>
                        <a:rPr lang="es-ES_tradnl" sz="1600" b="1" u="sng" dirty="0" smtClean="0">
                          <a:solidFill>
                            <a:srgbClr val="000066"/>
                          </a:solidFill>
                          <a:effectLst/>
                        </a:rPr>
                        <a:t>sujeta y no exenta </a:t>
                      </a:r>
                      <a:r>
                        <a:rPr lang="es-ES_tradnl" sz="1600" b="0" dirty="0" smtClean="0">
                          <a:solidFill>
                            <a:srgbClr val="000066"/>
                          </a:solidFill>
                          <a:effectLst/>
                        </a:rPr>
                        <a:t>por </a:t>
                      </a:r>
                      <a:r>
                        <a:rPr lang="es-ES_tradnl" sz="1600" u="sng" dirty="0" smtClean="0">
                          <a:solidFill>
                            <a:srgbClr val="000066"/>
                          </a:solidFill>
                          <a:effectLst/>
                        </a:rPr>
                        <a:t>un </a:t>
                      </a:r>
                      <a:r>
                        <a:rPr lang="es-ES_tradnl" sz="1600" b="1" u="sng" dirty="0" smtClean="0">
                          <a:solidFill>
                            <a:srgbClr val="FF0000"/>
                          </a:solidFill>
                          <a:effectLst/>
                        </a:rPr>
                        <a:t>impuesto extranjero</a:t>
                      </a:r>
                      <a:r>
                        <a:rPr lang="es-ES_tradnl" sz="1600" u="sng" dirty="0" smtClean="0">
                          <a:solidFill>
                            <a:srgbClr val="FF0000"/>
                          </a:solidFill>
                          <a:effectLst/>
                        </a:rPr>
                        <a:t> </a:t>
                      </a:r>
                      <a:r>
                        <a:rPr lang="es-ES_tradnl" sz="1600" u="sng" dirty="0" smtClean="0">
                          <a:solidFill>
                            <a:srgbClr val="000066"/>
                          </a:solidFill>
                          <a:effectLst/>
                        </a:rPr>
                        <a:t>de naturaleza idéntica o análoga al Impuesto sobre Sociedades </a:t>
                      </a:r>
                      <a:r>
                        <a:rPr lang="es-ES_tradnl" sz="1600" b="0" dirty="0" smtClean="0">
                          <a:solidFill>
                            <a:srgbClr val="000066"/>
                          </a:solidFill>
                          <a:effectLst/>
                        </a:rPr>
                        <a:t>de España a un </a:t>
                      </a:r>
                      <a:r>
                        <a:rPr lang="es-ES_tradnl" sz="1600" b="1" dirty="0" smtClean="0">
                          <a:solidFill>
                            <a:srgbClr val="FF0000"/>
                          </a:solidFill>
                          <a:effectLst/>
                        </a:rPr>
                        <a:t>tipo nominal ≥ 10 % </a:t>
                      </a:r>
                      <a:r>
                        <a:rPr lang="es-ES_tradnl" sz="1600" b="0" dirty="0" smtClean="0">
                          <a:solidFill>
                            <a:srgbClr val="000066"/>
                          </a:solidFill>
                          <a:effectLst/>
                        </a:rPr>
                        <a:t>en el ejercicio en que se hubieran obtenido los beneficios. </a:t>
                      </a:r>
                    </a:p>
                    <a:p>
                      <a:pPr marL="342900" indent="-342900">
                        <a:buFont typeface="Wingdings" pitchFamily="2" charset="2"/>
                        <a:buChar char="ü"/>
                      </a:pPr>
                      <a:r>
                        <a:rPr lang="es-ES_tradnl" sz="1500" b="1" dirty="0" smtClean="0">
                          <a:solidFill>
                            <a:srgbClr val="0000FF"/>
                          </a:solidFill>
                          <a:effectLst/>
                        </a:rPr>
                        <a:t>Que el País </a:t>
                      </a:r>
                      <a:r>
                        <a:rPr lang="es-ES_tradnl" sz="1500" b="1" u="sng" dirty="0" smtClean="0">
                          <a:solidFill>
                            <a:srgbClr val="0000FF"/>
                          </a:solidFill>
                          <a:effectLst/>
                        </a:rPr>
                        <a:t>no</a:t>
                      </a:r>
                      <a:r>
                        <a:rPr lang="es-ES_tradnl" sz="1500" b="0" dirty="0" smtClean="0">
                          <a:solidFill>
                            <a:srgbClr val="000066"/>
                          </a:solidFill>
                          <a:effectLst/>
                        </a:rPr>
                        <a:t> </a:t>
                      </a:r>
                      <a:r>
                        <a:rPr lang="es-ES_tradnl" sz="1500" b="1" dirty="0" smtClean="0">
                          <a:solidFill>
                            <a:srgbClr val="0000FF"/>
                          </a:solidFill>
                          <a:effectLst/>
                        </a:rPr>
                        <a:t>sea Paraíso Fiscal </a:t>
                      </a:r>
                      <a:r>
                        <a:rPr lang="es-ES_tradnl" sz="1500" b="0" dirty="0" smtClean="0">
                          <a:solidFill>
                            <a:srgbClr val="0000FF"/>
                          </a:solidFill>
                          <a:effectLst/>
                        </a:rPr>
                        <a:t>(salvo que resida en la UE y acredite motivos</a:t>
                      </a:r>
                      <a:r>
                        <a:rPr lang="es-ES_tradnl" sz="1500" b="0" baseline="0" dirty="0" smtClean="0">
                          <a:solidFill>
                            <a:srgbClr val="0000FF"/>
                          </a:solidFill>
                          <a:effectLst/>
                        </a:rPr>
                        <a:t>)</a:t>
                      </a:r>
                      <a:endParaRPr lang="es-ES_tradnl" sz="1500" b="0"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78009">
                <a:tc>
                  <a:txBody>
                    <a:bodyPr/>
                    <a:lstStyle/>
                    <a:p>
                      <a:pPr marL="342900" indent="-342900">
                        <a:buFont typeface="Wingdings" pitchFamily="2" charset="2"/>
                        <a:buChar char="q"/>
                      </a:pPr>
                      <a:r>
                        <a:rPr lang="es-ES_tradnl" sz="1800" b="1" u="sng" dirty="0" smtClean="0">
                          <a:solidFill>
                            <a:srgbClr val="FFFF00"/>
                          </a:solidFill>
                          <a:effectLst>
                            <a:outerShdw blurRad="38100" dist="38100" dir="2700000" algn="tl">
                              <a:srgbClr val="000000">
                                <a:alpha val="43137"/>
                              </a:srgbClr>
                            </a:outerShdw>
                          </a:effectLst>
                        </a:rPr>
                        <a:t>No</a:t>
                      </a:r>
                      <a:r>
                        <a:rPr lang="es-ES_tradnl" sz="1800" b="1" u="none" baseline="0" dirty="0" smtClean="0">
                          <a:solidFill>
                            <a:schemeClr val="tx1"/>
                          </a:solidFill>
                          <a:effectLst>
                            <a:outerShdw blurRad="38100" dist="38100" dir="2700000" algn="tl">
                              <a:srgbClr val="000000">
                                <a:alpha val="43137"/>
                              </a:srgbClr>
                            </a:outerShdw>
                          </a:effectLst>
                        </a:rPr>
                        <a:t> </a:t>
                      </a:r>
                      <a:r>
                        <a:rPr lang="es-ES_tradnl" sz="1800" b="1" u="none" dirty="0" smtClean="0">
                          <a:solidFill>
                            <a:schemeClr val="tx1"/>
                          </a:solidFill>
                          <a:effectLst>
                            <a:outerShdw blurRad="38100" dist="38100" dir="2700000" algn="tl">
                              <a:srgbClr val="000000">
                                <a:alpha val="43137"/>
                              </a:srgbClr>
                            </a:outerShdw>
                          </a:effectLst>
                        </a:rPr>
                        <a:t>se exige </a:t>
                      </a:r>
                      <a:endParaRPr lang="es-ES_tradnl" b="1" u="none"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u="none" dirty="0" smtClean="0">
                          <a:solidFill>
                            <a:srgbClr val="000066"/>
                          </a:solidFill>
                          <a:effectLst/>
                        </a:rPr>
                        <a:t>Que </a:t>
                      </a:r>
                      <a:r>
                        <a:rPr lang="es-ES_tradnl" sz="1600" b="0" u="sng" dirty="0" smtClean="0">
                          <a:solidFill>
                            <a:srgbClr val="000066"/>
                          </a:solidFill>
                          <a:effectLst/>
                        </a:rPr>
                        <a:t>la entidad</a:t>
                      </a:r>
                      <a:r>
                        <a:rPr lang="es-ES_tradnl" sz="1600" b="0" dirty="0" smtClean="0">
                          <a:solidFill>
                            <a:srgbClr val="000066"/>
                          </a:solidFill>
                          <a:effectLst/>
                        </a:rPr>
                        <a:t> </a:t>
                      </a:r>
                      <a:r>
                        <a:rPr lang="es-ES_tradnl" sz="1600" b="0" u="sng" dirty="0" smtClean="0">
                          <a:solidFill>
                            <a:srgbClr val="000066"/>
                          </a:solidFill>
                          <a:effectLst/>
                        </a:rPr>
                        <a:t>que</a:t>
                      </a:r>
                      <a:r>
                        <a:rPr lang="es-ES_tradnl" sz="1600" b="0" dirty="0" smtClean="0">
                          <a:solidFill>
                            <a:srgbClr val="000066"/>
                          </a:solidFill>
                          <a:effectLst/>
                        </a:rPr>
                        <a:t> </a:t>
                      </a:r>
                      <a:r>
                        <a:rPr lang="es-ES_tradnl" sz="1600" b="0" u="sng" dirty="0" smtClean="0">
                          <a:solidFill>
                            <a:srgbClr val="000066"/>
                          </a:solidFill>
                          <a:effectLst/>
                        </a:rPr>
                        <a:t>reparte los dividendos</a:t>
                      </a:r>
                      <a:r>
                        <a:rPr lang="es-ES_tradnl" sz="1600" b="0" dirty="0" smtClean="0">
                          <a:solidFill>
                            <a:srgbClr val="000066"/>
                          </a:solidFill>
                          <a:effectLst/>
                        </a:rPr>
                        <a:t> </a:t>
                      </a:r>
                      <a:r>
                        <a:rPr lang="es-ES_tradnl" sz="1600" dirty="0" smtClean="0">
                          <a:solidFill>
                            <a:srgbClr val="000066"/>
                          </a:solidFill>
                          <a:effectLst/>
                        </a:rPr>
                        <a:t>desarrolle una </a:t>
                      </a:r>
                      <a:r>
                        <a:rPr lang="es-ES_tradnl" sz="1600" u="sng" dirty="0" smtClean="0">
                          <a:solidFill>
                            <a:srgbClr val="000066"/>
                          </a:solidFill>
                          <a:effectLst/>
                        </a:rPr>
                        <a:t>actividad empresarial</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chemeClr val="tx1"/>
                          </a:solidFill>
                        </a:rPr>
                        <a:t>Limitaciones</a:t>
                      </a:r>
                    </a:p>
                    <a:p>
                      <a:pPr marL="342900" indent="-342900">
                        <a:buFont typeface="Wingdings" pitchFamily="2" charset="2"/>
                        <a:buChar char="q"/>
                      </a:pP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dirty="0" smtClean="0">
                          <a:solidFill>
                            <a:srgbClr val="000066"/>
                          </a:solidFill>
                          <a:effectLst/>
                        </a:rPr>
                        <a:t>Pero, la exención </a:t>
                      </a:r>
                      <a:r>
                        <a:rPr lang="es-ES_tradnl" sz="1600" b="1" u="sng" dirty="0" smtClean="0">
                          <a:solidFill>
                            <a:srgbClr val="0000FF"/>
                          </a:solidFill>
                          <a:effectLst/>
                        </a:rPr>
                        <a:t>no se aplicará</a:t>
                      </a:r>
                      <a:r>
                        <a:rPr lang="es-ES_tradnl" sz="1600" b="1" u="none" dirty="0" smtClean="0">
                          <a:solidFill>
                            <a:srgbClr val="0000FF"/>
                          </a:solidFill>
                          <a:effectLst/>
                        </a:rPr>
                        <a:t> </a:t>
                      </a:r>
                      <a:r>
                        <a:rPr lang="es-ES_tradnl" sz="1600" dirty="0" smtClean="0">
                          <a:solidFill>
                            <a:srgbClr val="000066"/>
                          </a:solidFill>
                          <a:effectLst/>
                        </a:rPr>
                        <a:t>a las rentas de las </a:t>
                      </a:r>
                      <a:r>
                        <a:rPr lang="es-ES_tradnl" sz="1600" b="1" u="sng" dirty="0" smtClean="0">
                          <a:solidFill>
                            <a:srgbClr val="000066"/>
                          </a:solidFill>
                          <a:effectLst/>
                        </a:rPr>
                        <a:t>transmisiones</a:t>
                      </a:r>
                      <a:r>
                        <a:rPr lang="es-ES_tradnl" sz="1600" dirty="0" smtClean="0">
                          <a:solidFill>
                            <a:srgbClr val="000066"/>
                          </a:solidFill>
                          <a:effectLst/>
                        </a:rPr>
                        <a:t> de participaciones de </a:t>
                      </a:r>
                      <a:r>
                        <a:rPr lang="es-ES_tradnl" sz="1600" u="sng" dirty="0" smtClean="0">
                          <a:solidFill>
                            <a:srgbClr val="000066"/>
                          </a:solidFill>
                          <a:effectLst/>
                        </a:rPr>
                        <a:t>entidad patrimonial ó Transparencia Fiscal Internacional</a:t>
                      </a:r>
                      <a:endParaRPr lang="es-ES_tradnl" sz="16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93249">
                <a:tc>
                  <a:txBody>
                    <a:bodyPr/>
                    <a:lstStyle/>
                    <a:p>
                      <a:pPr marL="342900" indent="-342900">
                        <a:buFont typeface="Wingdings" pitchFamily="2" charset="2"/>
                        <a:buChar char="q"/>
                      </a:pPr>
                      <a:r>
                        <a:rPr lang="es-ES_tradnl" b="1" dirty="0" smtClean="0">
                          <a:solidFill>
                            <a:srgbClr val="FFFF00"/>
                          </a:solidFill>
                        </a:rPr>
                        <a:t>Incompatible</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b="1" dirty="0" smtClean="0">
                          <a:solidFill>
                            <a:srgbClr val="000066"/>
                          </a:solidFill>
                          <a:effectLst/>
                        </a:rPr>
                        <a:t>Con </a:t>
                      </a:r>
                      <a:r>
                        <a:rPr lang="es-ES_tradnl" b="1" u="sng" dirty="0" smtClean="0">
                          <a:solidFill>
                            <a:srgbClr val="000066"/>
                          </a:solidFill>
                          <a:effectLst/>
                        </a:rPr>
                        <a:t>Deducciones</a:t>
                      </a:r>
                      <a:r>
                        <a:rPr lang="es-ES_tradnl" b="1" dirty="0" smtClean="0">
                          <a:solidFill>
                            <a:srgbClr val="000066"/>
                          </a:solidFill>
                          <a:effectLst/>
                        </a:rPr>
                        <a:t> doble imposición</a:t>
                      </a:r>
                      <a:r>
                        <a:rPr lang="es-ES_tradnl" b="1" baseline="0" dirty="0" smtClean="0">
                          <a:solidFill>
                            <a:srgbClr val="000066"/>
                          </a:solidFill>
                          <a:effectLst/>
                        </a:rPr>
                        <a:t> internacional </a:t>
                      </a:r>
                      <a:r>
                        <a:rPr lang="es-ES_tradnl" b="1" baseline="0" dirty="0" smtClean="0">
                          <a:solidFill>
                            <a:srgbClr val="FF0000"/>
                          </a:solidFill>
                          <a:effectLst/>
                        </a:rPr>
                        <a:t>arts. 31 y 32</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268403">
                <a:tc>
                  <a:txBody>
                    <a:bodyPr/>
                    <a:lstStyle/>
                    <a:p>
                      <a:pPr marL="342900" indent="-342900">
                        <a:buFont typeface="Wingdings" pitchFamily="2" charset="2"/>
                        <a:buChar char="q"/>
                      </a:pPr>
                      <a:r>
                        <a:rPr lang="es-ES_tradnl" b="1" dirty="0" smtClean="0">
                          <a:solidFill>
                            <a:schemeClr val="tx1"/>
                          </a:solidFill>
                        </a:rPr>
                        <a:t>Desaparece</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Deducción</a:t>
                      </a:r>
                      <a:r>
                        <a:rPr lang="es-ES_tradnl" dirty="0" smtClean="0">
                          <a:solidFill>
                            <a:srgbClr val="000066"/>
                          </a:solidFill>
                          <a:effectLst/>
                        </a:rPr>
                        <a:t> Doble Imposición </a:t>
                      </a:r>
                      <a:r>
                        <a:rPr lang="es-ES_tradnl" b="1" dirty="0" smtClean="0">
                          <a:solidFill>
                            <a:srgbClr val="000066"/>
                          </a:solidFill>
                          <a:effectLst/>
                        </a:rPr>
                        <a:t>Interna (“la</a:t>
                      </a:r>
                      <a:r>
                        <a:rPr lang="es-ES_tradnl" b="1" baseline="0" dirty="0" smtClean="0">
                          <a:solidFill>
                            <a:srgbClr val="000066"/>
                          </a:solidFill>
                          <a:effectLst/>
                        </a:rPr>
                        <a:t> del 50%”)</a:t>
                      </a:r>
                      <a:r>
                        <a:rPr lang="es-ES_tradnl" dirty="0" smtClean="0">
                          <a:solidFill>
                            <a:srgbClr val="000066"/>
                          </a:solidFill>
                          <a:effectLst/>
                        </a:rPr>
                        <a:t>.   </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bl>
          </a:graphicData>
        </a:graphic>
      </p:graphicFrame>
    </p:spTree>
    <p:extLst>
      <p:ext uri="{BB962C8B-B14F-4D97-AF65-F5344CB8AC3E}">
        <p14:creationId xmlns="" xmlns:p14="http://schemas.microsoft.com/office/powerpoint/2010/main" val="1616196631"/>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02B15079-B0BC-462C-97A5-648334910574}" type="slidenum">
              <a:rPr lang="es-ES"/>
              <a:pPr>
                <a:defRPr/>
              </a:pPr>
              <a:t>189</a:t>
            </a:fld>
            <a:endParaRPr lang="es-ES"/>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EXENCIÓN </a:t>
            </a:r>
            <a:r>
              <a:rPr lang="es-ES" sz="2200" dirty="0" smtClean="0">
                <a:solidFill>
                  <a:srgbClr val="FF0000"/>
                </a:solidFill>
              </a:rPr>
              <a:t>DOBLE IMPOSICIÓN </a:t>
            </a:r>
            <a:r>
              <a:rPr lang="es-ES" sz="2200" u="sng" dirty="0" smtClean="0">
                <a:solidFill>
                  <a:srgbClr val="FF0000"/>
                </a:solidFill>
              </a:rPr>
              <a:t>INTERNA</a:t>
            </a:r>
            <a:endParaRPr lang="es-ES"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21 NLIS</a:t>
            </a:r>
            <a:r>
              <a:rPr lang="es-ES_tradnl" sz="3600" dirty="0" smtClean="0">
                <a:solidFill>
                  <a:srgbClr val="FFFF66"/>
                </a:solidFill>
                <a:latin typeface="Arial" pitchFamily="34" charset="0"/>
              </a:rPr>
              <a:t>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934397850"/>
              </p:ext>
            </p:extLst>
          </p:nvPr>
        </p:nvGraphicFramePr>
        <p:xfrm>
          <a:off x="152400" y="914400"/>
          <a:ext cx="9601200" cy="5818689"/>
        </p:xfrm>
        <a:graphic>
          <a:graphicData uri="http://schemas.openxmlformats.org/drawingml/2006/table">
            <a:tbl>
              <a:tblPr firstRow="1" bandRow="1">
                <a:tableStyleId>{7DF18680-E054-41AD-8BC1-D1AEF772440D}</a:tableStyleId>
              </a:tblPr>
              <a:tblGrid>
                <a:gridCol w="1981200">
                  <a:extLst>
                    <a:ext uri="{9D8B030D-6E8A-4147-A177-3AD203B41FA5}">
                      <a16:colId xmlns="" xmlns:a16="http://schemas.microsoft.com/office/drawing/2014/main" val="20000"/>
                    </a:ext>
                  </a:extLst>
                </a:gridCol>
                <a:gridCol w="7620000">
                  <a:extLst>
                    <a:ext uri="{9D8B030D-6E8A-4147-A177-3AD203B41FA5}">
                      <a16:colId xmlns="" xmlns:a16="http://schemas.microsoft.com/office/drawing/2014/main" val="20001"/>
                    </a:ext>
                  </a:extLst>
                </a:gridCol>
              </a:tblGrid>
              <a:tr h="380999">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solidFill>
                            <a:schemeClr val="tx1"/>
                          </a:solidFill>
                          <a:effectLst/>
                        </a:rPr>
                        <a:t>EXENCIÓN DOBLE IMPOSICIÓN, </a:t>
                      </a:r>
                      <a:r>
                        <a:rPr lang="es-ES_tradnl" dirty="0" smtClean="0">
                          <a:solidFill>
                            <a:srgbClr val="FFFF00"/>
                          </a:solidFill>
                          <a:effectLst>
                            <a:outerShdw blurRad="38100" dist="38100" dir="2700000" algn="tl">
                              <a:srgbClr val="000000">
                                <a:alpha val="43137"/>
                              </a:srgbClr>
                            </a:outerShdw>
                          </a:effectLst>
                        </a:rPr>
                        <a:t>INTERNA</a:t>
                      </a:r>
                      <a:endParaRPr lang="es-ES_tradnl"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935557">
                <a:tc>
                  <a:txBody>
                    <a:bodyPr/>
                    <a:lstStyle/>
                    <a:p>
                      <a:pPr marL="342900" indent="-342900">
                        <a:buFont typeface="Wingdings" pitchFamily="2" charset="2"/>
                        <a:buChar char="q"/>
                      </a:pPr>
                      <a:r>
                        <a:rPr lang="es-ES_tradnl" b="1" u="none" dirty="0" smtClean="0">
                          <a:solidFill>
                            <a:schemeClr val="tx1"/>
                          </a:solidFill>
                        </a:rPr>
                        <a:t>EXENCIÓN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chemeClr val="tx1"/>
                          </a:solidFill>
                          <a:effectLst/>
                        </a:rPr>
                        <a:t>De entidades </a:t>
                      </a:r>
                      <a:r>
                        <a:rPr lang="es-ES_tradnl" sz="1800" b="1" u="sng" dirty="0" smtClean="0">
                          <a:solidFill>
                            <a:srgbClr val="FFFF00"/>
                          </a:solidFill>
                          <a:effectLst/>
                        </a:rPr>
                        <a:t>españolas</a:t>
                      </a:r>
                      <a:r>
                        <a:rPr lang="es-ES_tradnl" sz="1800" b="1" u="none" dirty="0" smtClean="0">
                          <a:solidFill>
                            <a:schemeClr val="tx1"/>
                          </a:solidFill>
                          <a:effectLst/>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457200" indent="-457200">
                        <a:buFont typeface="Wingdings" pitchFamily="2" charset="2"/>
                        <a:buChar char="v"/>
                      </a:pPr>
                      <a:r>
                        <a:rPr lang="es-ES_tradnl" sz="1800" dirty="0" smtClean="0">
                          <a:solidFill>
                            <a:srgbClr val="000066"/>
                          </a:solidFill>
                          <a:effectLst/>
                        </a:rPr>
                        <a:t>De los </a:t>
                      </a:r>
                      <a:r>
                        <a:rPr lang="es-ES_tradnl" sz="1800" b="1" dirty="0" smtClean="0">
                          <a:solidFill>
                            <a:srgbClr val="000066"/>
                          </a:solidFill>
                          <a:effectLst/>
                        </a:rPr>
                        <a:t>dividendos</a:t>
                      </a:r>
                      <a:r>
                        <a:rPr lang="es-ES_tradnl" sz="1800" dirty="0" smtClean="0">
                          <a:solidFill>
                            <a:srgbClr val="000066"/>
                          </a:solidFill>
                          <a:effectLst/>
                        </a:rPr>
                        <a:t>  y participación en beneficios percibidos. </a:t>
                      </a:r>
                    </a:p>
                    <a:p>
                      <a:pPr marL="457200" indent="-457200">
                        <a:buFont typeface="Wingdings" pitchFamily="2" charset="2"/>
                        <a:buChar char="v"/>
                      </a:pPr>
                      <a:r>
                        <a:rPr lang="es-ES_tradnl" sz="1800" b="1" dirty="0" smtClean="0">
                          <a:solidFill>
                            <a:srgbClr val="000066"/>
                          </a:solidFill>
                          <a:effectLst/>
                        </a:rPr>
                        <a:t>Y de la Renta +</a:t>
                      </a:r>
                      <a:r>
                        <a:rPr lang="es-ES_tradnl" sz="1800" dirty="0" smtClean="0">
                          <a:solidFill>
                            <a:srgbClr val="000066"/>
                          </a:solidFill>
                          <a:effectLst/>
                        </a:rPr>
                        <a:t> </a:t>
                      </a:r>
                      <a:r>
                        <a:rPr lang="es-ES_tradnl" sz="1800" b="1" dirty="0" smtClean="0">
                          <a:solidFill>
                            <a:srgbClr val="000066"/>
                          </a:solidFill>
                          <a:effectLst/>
                        </a:rPr>
                        <a:t>de la transmisión</a:t>
                      </a:r>
                      <a:r>
                        <a:rPr lang="es-ES_tradnl" sz="1800" dirty="0" smtClean="0">
                          <a:solidFill>
                            <a:srgbClr val="000066"/>
                          </a:solidFill>
                          <a:effectLst/>
                        </a:rPr>
                        <a:t> de acciones o participaciones</a:t>
                      </a:r>
                    </a:p>
                    <a:p>
                      <a:pPr marL="457200" indent="-457200">
                        <a:buFont typeface="Wingdings" pitchFamily="2" charset="2"/>
                        <a:buChar char="Ø"/>
                      </a:pPr>
                      <a:r>
                        <a:rPr lang="es-ES_tradnl" sz="1800" b="1" u="sng" dirty="0" smtClean="0">
                          <a:solidFill>
                            <a:srgbClr val="000066"/>
                          </a:solidFill>
                          <a:effectLst/>
                        </a:rPr>
                        <a:t>de entidades </a:t>
                      </a:r>
                      <a:r>
                        <a:rPr lang="es-ES_tradnl" sz="1800" b="1" u="sng" dirty="0" smtClean="0">
                          <a:solidFill>
                            <a:srgbClr val="FF0000"/>
                          </a:solidFill>
                          <a:effectLst/>
                        </a:rPr>
                        <a:t>españolas</a:t>
                      </a:r>
                      <a:r>
                        <a:rPr lang="es-ES_tradnl" sz="1800" b="1" u="none" dirty="0" smtClean="0">
                          <a:solidFill>
                            <a:srgbClr val="FF0000"/>
                          </a:solidFill>
                          <a:effectLst/>
                        </a:rPr>
                        <a:t>,  </a:t>
                      </a:r>
                      <a:r>
                        <a:rPr lang="es-ES_tradnl" sz="1800" b="1" u="sng" dirty="0" smtClean="0">
                          <a:solidFill>
                            <a:srgbClr val="FF0000"/>
                          </a:solidFill>
                          <a:effectLst/>
                        </a:rPr>
                        <a:t>REQUISITOS:</a:t>
                      </a:r>
                      <a:endParaRPr lang="es-ES_tradnl"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765996">
                <a:tc>
                  <a:txBody>
                    <a:bodyPr/>
                    <a:lstStyle/>
                    <a:p>
                      <a:pPr marL="342900" indent="-342900">
                        <a:buFont typeface="Wingdings" pitchFamily="2" charset="2"/>
                        <a:buChar char="Ø"/>
                      </a:pPr>
                      <a:r>
                        <a:rPr lang="es-ES_tradnl" sz="1800" b="1" u="none" dirty="0" smtClean="0">
                          <a:solidFill>
                            <a:srgbClr val="FFFF99"/>
                          </a:solidFill>
                          <a:effectLst/>
                        </a:rPr>
                        <a:t>Requisitos</a:t>
                      </a:r>
                      <a:endParaRPr lang="es-ES_tradnl" b="1" u="none"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ü"/>
                      </a:pPr>
                      <a:r>
                        <a:rPr lang="es-ES_tradnl" sz="1600" b="1" dirty="0" smtClean="0">
                          <a:solidFill>
                            <a:srgbClr val="000066"/>
                          </a:solidFill>
                          <a:effectLst/>
                        </a:rPr>
                        <a:t>Participación Directa ó Indirecta </a:t>
                      </a:r>
                      <a:r>
                        <a:rPr lang="es-ES_tradnl" sz="1600" b="1" dirty="0" smtClean="0">
                          <a:solidFill>
                            <a:srgbClr val="FF0000"/>
                          </a:solidFill>
                          <a:effectLst/>
                        </a:rPr>
                        <a:t>≥ 5%</a:t>
                      </a:r>
                      <a:r>
                        <a:rPr lang="es-ES_tradnl" sz="1600" b="1" dirty="0" smtClean="0">
                          <a:solidFill>
                            <a:srgbClr val="000066"/>
                          </a:solidFill>
                          <a:effectLst/>
                        </a:rPr>
                        <a:t>, </a:t>
                      </a:r>
                    </a:p>
                    <a:p>
                      <a:pPr marL="342900" indent="-342900">
                        <a:buFont typeface="Wingdings" pitchFamily="2" charset="2"/>
                        <a:buChar char="ü"/>
                      </a:pPr>
                      <a:r>
                        <a:rPr lang="es-ES_tradnl" sz="1600" b="1" dirty="0" smtClean="0">
                          <a:solidFill>
                            <a:srgbClr val="FF0000"/>
                          </a:solidFill>
                          <a:effectLst/>
                        </a:rPr>
                        <a:t>ó</a:t>
                      </a:r>
                      <a:r>
                        <a:rPr lang="es-ES_tradnl" sz="1600" b="1" dirty="0" smtClean="0">
                          <a:solidFill>
                            <a:srgbClr val="000066"/>
                          </a:solidFill>
                          <a:effectLst/>
                        </a:rPr>
                        <a:t> </a:t>
                      </a:r>
                      <a:r>
                        <a:rPr lang="es-ES_tradnl" sz="1600" dirty="0" smtClean="0">
                          <a:solidFill>
                            <a:srgbClr val="000066"/>
                          </a:solidFill>
                          <a:effectLst/>
                        </a:rPr>
                        <a:t>que el </a:t>
                      </a:r>
                      <a:r>
                        <a:rPr lang="es-ES_tradnl" sz="1600" u="sng" dirty="0" smtClean="0">
                          <a:solidFill>
                            <a:srgbClr val="000066"/>
                          </a:solidFill>
                          <a:effectLst/>
                        </a:rPr>
                        <a:t>Valor de</a:t>
                      </a:r>
                      <a:r>
                        <a:rPr lang="es-ES_tradnl" sz="1600" u="sng" baseline="0" dirty="0" smtClean="0">
                          <a:solidFill>
                            <a:srgbClr val="000066"/>
                          </a:solidFill>
                          <a:effectLst/>
                        </a:rPr>
                        <a:t> Adquisición</a:t>
                      </a:r>
                      <a:r>
                        <a:rPr lang="es-ES_tradnl" sz="1600" b="0" u="sng" dirty="0" smtClean="0">
                          <a:solidFill>
                            <a:srgbClr val="000066"/>
                          </a:solidFill>
                          <a:effectLst/>
                        </a:rPr>
                        <a:t> </a:t>
                      </a:r>
                      <a:r>
                        <a:rPr lang="es-ES_tradnl" sz="1600" b="0" dirty="0" smtClean="0">
                          <a:solidFill>
                            <a:srgbClr val="000066"/>
                          </a:solidFill>
                          <a:effectLst/>
                        </a:rPr>
                        <a:t>de las acciones o participaciones </a:t>
                      </a:r>
                      <a:r>
                        <a:rPr lang="es-ES_tradnl" sz="1600" b="1" dirty="0" smtClean="0">
                          <a:solidFill>
                            <a:srgbClr val="FF0000"/>
                          </a:solidFill>
                          <a:effectLst/>
                        </a:rPr>
                        <a:t>&gt; 20.000.000 €</a:t>
                      </a:r>
                    </a:p>
                    <a:p>
                      <a:pPr marL="342900" indent="-342900">
                        <a:buFont typeface="Wingdings" pitchFamily="2" charset="2"/>
                        <a:buChar char="ü"/>
                      </a:pPr>
                      <a:r>
                        <a:rPr lang="es-ES_tradnl" sz="1600" b="0" dirty="0" smtClean="0">
                          <a:solidFill>
                            <a:srgbClr val="000066"/>
                          </a:solidFill>
                          <a:effectLst/>
                        </a:rPr>
                        <a:t> y que se posean de manera interrumpida </a:t>
                      </a:r>
                      <a:r>
                        <a:rPr lang="es-ES_tradnl" sz="1600" u="sng" dirty="0" smtClean="0">
                          <a:solidFill>
                            <a:srgbClr val="000066"/>
                          </a:solidFill>
                          <a:effectLst/>
                        </a:rPr>
                        <a:t>durante el </a:t>
                      </a:r>
                      <a:r>
                        <a:rPr lang="es-ES_tradnl" sz="1600" b="1" u="sng" dirty="0" smtClean="0">
                          <a:solidFill>
                            <a:srgbClr val="FF0000"/>
                          </a:solidFill>
                          <a:effectLst/>
                        </a:rPr>
                        <a:t>año </a:t>
                      </a:r>
                      <a:r>
                        <a:rPr lang="es-ES_tradnl" sz="1600" u="sng" dirty="0" smtClean="0">
                          <a:solidFill>
                            <a:srgbClr val="000066"/>
                          </a:solidFill>
                          <a:effectLst/>
                        </a:rPr>
                        <a:t>anterior</a:t>
                      </a:r>
                      <a:r>
                        <a:rPr lang="es-ES_tradnl" sz="1600" b="0" dirty="0" smtClean="0">
                          <a:solidFill>
                            <a:srgbClr val="000066"/>
                          </a:solidFill>
                          <a:effectLst/>
                        </a:rPr>
                        <a:t>, </a:t>
                      </a:r>
                      <a:r>
                        <a:rPr lang="es-ES_tradnl" sz="1600" b="0" u="sng" dirty="0" smtClean="0">
                          <a:solidFill>
                            <a:srgbClr val="000066"/>
                          </a:solidFill>
                          <a:effectLst/>
                        </a:rPr>
                        <a:t>o posterior.</a:t>
                      </a:r>
                      <a:endParaRPr lang="es-ES_tradnl" sz="16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100195">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VARIOS NIVELES</a:t>
                      </a:r>
                    </a:p>
                    <a:p>
                      <a:pPr marL="342900" indent="-342900">
                        <a:buFont typeface="Wingdings" pitchFamily="2" charset="2"/>
                        <a:buChar char="q"/>
                      </a:pP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228600" marR="0" lvl="0" indent="-228600" algn="l" defTabSz="914400" rtl="0" eaLnBrk="1" fontAlgn="base" latinLnBrk="0" hangingPunct="1">
                        <a:lnSpc>
                          <a:spcPct val="100000"/>
                        </a:lnSpc>
                        <a:spcBef>
                          <a:spcPct val="0"/>
                        </a:spcBef>
                        <a:spcAft>
                          <a:spcPct val="0"/>
                        </a:spcAft>
                        <a:buClrTx/>
                        <a:buSzTx/>
                        <a:buFont typeface="Wingdings" pitchFamily="2" charset="2"/>
                        <a:buChar char="§"/>
                        <a:tabLst/>
                      </a:pP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A</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a:t>
                      </a:r>
                      <a:r>
                        <a:rPr kumimoji="0" lang="es-ES_tradnl" sz="1400" b="1" i="0" u="none" strike="noStrike" cap="none" normalizeH="0" baseline="0" dirty="0" smtClean="0">
                          <a:ln>
                            <a:noFill/>
                          </a:ln>
                          <a:solidFill>
                            <a:srgbClr val="000066"/>
                          </a:solidFill>
                          <a:effectLst/>
                          <a:latin typeface="Arial" pitchFamily="34" charset="0"/>
                          <a:cs typeface="Times New Roman" pitchFamily="18" charset="0"/>
                        </a:rPr>
                        <a:t>          </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5%</a:t>
                      </a: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 H</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 5% </a:t>
                      </a: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E1.  </a:t>
                      </a:r>
                      <a:r>
                        <a:rPr kumimoji="0" lang="es-ES_tradnl" sz="1600" b="1" i="0" u="sng" strike="noStrike" cap="none" normalizeH="0" baseline="0" dirty="0" smtClean="0">
                          <a:ln>
                            <a:noFill/>
                          </a:ln>
                          <a:solidFill>
                            <a:srgbClr val="000066"/>
                          </a:solidFill>
                          <a:effectLst/>
                          <a:latin typeface="Arial" pitchFamily="34" charset="0"/>
                          <a:cs typeface="Times New Roman" pitchFamily="18" charset="0"/>
                        </a:rPr>
                        <a:t>EDII en A por E1 con condiciones</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u="sng" dirty="0" smtClean="0">
                          <a:solidFill>
                            <a:srgbClr val="FF0000"/>
                          </a:solidFill>
                          <a:effectLst/>
                        </a:rPr>
                        <a:t>H </a:t>
                      </a:r>
                      <a:r>
                        <a:rPr lang="es-ES_tradnl" sz="1600" b="1" u="sng" dirty="0" smtClean="0">
                          <a:solidFill>
                            <a:srgbClr val="000066"/>
                          </a:solidFill>
                          <a:effectLst/>
                        </a:rPr>
                        <a:t>Sociedad </a:t>
                      </a:r>
                      <a:r>
                        <a:rPr lang="es-ES_tradnl" sz="1600" b="1" u="sng" dirty="0" smtClean="0">
                          <a:solidFill>
                            <a:srgbClr val="FF0000"/>
                          </a:solidFill>
                          <a:effectLst/>
                        </a:rPr>
                        <a:t>Holding</a:t>
                      </a:r>
                      <a:r>
                        <a:rPr lang="es-ES_tradnl" sz="1600" b="1" u="sng" baseline="0" dirty="0" smtClean="0">
                          <a:solidFill>
                            <a:srgbClr val="FF0000"/>
                          </a:solidFill>
                          <a:effectLst/>
                        </a:rPr>
                        <a:t> </a:t>
                      </a:r>
                      <a:r>
                        <a:rPr lang="es-ES_tradnl" sz="1600" b="1" u="none" dirty="0" smtClean="0">
                          <a:solidFill>
                            <a:srgbClr val="FF0000"/>
                          </a:solidFill>
                          <a:effectLst/>
                        </a:rPr>
                        <a:t> </a:t>
                      </a:r>
                      <a:r>
                        <a:rPr lang="es-ES_tradnl" sz="1600" b="1" i="1" u="none" dirty="0" smtClean="0">
                          <a:solidFill>
                            <a:srgbClr val="CC0066"/>
                          </a:solidFill>
                          <a:effectLst/>
                        </a:rPr>
                        <a:t>[los ingresos de H más del 70% son d</a:t>
                      </a:r>
                      <a:r>
                        <a:rPr lang="es-ES_tradnl" sz="1600" b="1" i="1" baseline="0" dirty="0" smtClean="0">
                          <a:solidFill>
                            <a:srgbClr val="CC0066"/>
                          </a:solidFill>
                          <a:effectLst/>
                        </a:rPr>
                        <a:t>ividendos ó  transmisión de valores] </a:t>
                      </a:r>
                      <a:r>
                        <a:rPr lang="es-ES_tradnl" sz="1600" b="1" baseline="0" dirty="0" smtClean="0">
                          <a:solidFill>
                            <a:srgbClr val="0033CC"/>
                          </a:solidFill>
                          <a:effectLst/>
                        </a:rPr>
                        <a:t>caso que posea </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5% E1</a:t>
                      </a:r>
                      <a:r>
                        <a:rPr lang="es-ES_tradnl" sz="1600" b="1" baseline="0" dirty="0" smtClean="0">
                          <a:solidFill>
                            <a:srgbClr val="0033CC"/>
                          </a:solidFill>
                          <a:effectLst/>
                        </a:rPr>
                        <a:t>: </a:t>
                      </a:r>
                      <a:r>
                        <a:rPr lang="es-ES_tradnl" sz="1600" b="1" u="sng" baseline="0" dirty="0" smtClean="0">
                          <a:solidFill>
                            <a:srgbClr val="0033CC"/>
                          </a:solidFill>
                          <a:effectLst/>
                        </a:rPr>
                        <a:t>Para A la EDII es </a:t>
                      </a:r>
                      <a:r>
                        <a:rPr lang="es-ES_tradnl" sz="1600" b="1" u="sng" baseline="0" dirty="0" smtClean="0">
                          <a:solidFill>
                            <a:srgbClr val="000066"/>
                          </a:solidFill>
                          <a:effectLst/>
                        </a:rPr>
                        <a:t>parcial</a:t>
                      </a:r>
                      <a:r>
                        <a:rPr lang="es-ES_tradnl" sz="1600" b="1" u="none" baseline="0" dirty="0" smtClean="0">
                          <a:solidFill>
                            <a:srgbClr val="0033CC"/>
                          </a:solidFill>
                          <a:effectLst/>
                        </a:rPr>
                        <a:t>, </a:t>
                      </a:r>
                      <a:r>
                        <a:rPr lang="es-ES_tradnl" sz="1600" b="1" baseline="0" dirty="0" smtClean="0">
                          <a:solidFill>
                            <a:srgbClr val="0033CC"/>
                          </a:solidFill>
                          <a:effectLst/>
                        </a:rPr>
                        <a:t>solamente por  los dividendos que procedan de E1 si A posee de E1 de forma indirecta </a:t>
                      </a:r>
                      <a:r>
                        <a:rPr kumimoji="0" lang="es-ES_tradnl" sz="1600" b="1" i="0" u="none" strike="noStrike" cap="none" normalizeH="0" baseline="0" dirty="0" smtClean="0">
                          <a:ln>
                            <a:noFill/>
                          </a:ln>
                          <a:solidFill>
                            <a:srgbClr val="0033CC"/>
                          </a:solidFill>
                          <a:effectLst/>
                          <a:latin typeface="Arial" pitchFamily="34" charset="0"/>
                          <a:cs typeface="Times New Roman" pitchFamily="18" charset="0"/>
                        </a:rPr>
                        <a:t>≥ 5%</a:t>
                      </a:r>
                      <a:r>
                        <a:rPr lang="es-ES_tradnl" sz="1600" b="1" baseline="0" dirty="0" smtClean="0">
                          <a:solidFill>
                            <a:srgbClr val="0033CC"/>
                          </a:solidFill>
                          <a:effectLst/>
                        </a:rPr>
                        <a:t>. </a:t>
                      </a:r>
                      <a:r>
                        <a:rPr lang="es-ES_tradnl" sz="1600" b="1" u="sng" baseline="0" dirty="0" smtClean="0">
                          <a:solidFill>
                            <a:srgbClr val="000066"/>
                          </a:solidFill>
                          <a:effectLst/>
                        </a:rPr>
                        <a:t>Salvo que</a:t>
                      </a:r>
                      <a:r>
                        <a:rPr lang="es-ES_tradnl" sz="1600" b="1" baseline="0" dirty="0" smtClean="0">
                          <a:solidFill>
                            <a:srgbClr val="000066"/>
                          </a:solidFill>
                          <a:effectLst/>
                        </a:rPr>
                        <a:t> H y E1 sean </a:t>
                      </a:r>
                      <a:r>
                        <a:rPr lang="es-ES_tradnl" sz="1600" b="1" u="sng" baseline="0" dirty="0" smtClean="0">
                          <a:solidFill>
                            <a:srgbClr val="000066"/>
                          </a:solidFill>
                          <a:effectLst/>
                        </a:rPr>
                        <a:t>Grupo</a:t>
                      </a:r>
                      <a:r>
                        <a:rPr lang="es-ES_tradnl" sz="1600" b="1" baseline="0" dirty="0" smtClean="0">
                          <a:solidFill>
                            <a:srgbClr val="000066"/>
                          </a:solidFill>
                          <a:effectLst/>
                        </a:rPr>
                        <a:t> (art 42 C de C)</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u="sng" dirty="0" smtClean="0">
                          <a:solidFill>
                            <a:srgbClr val="FF0000"/>
                          </a:solidFill>
                          <a:effectLst/>
                        </a:rPr>
                        <a:t>H </a:t>
                      </a:r>
                      <a:r>
                        <a:rPr lang="es-ES_tradnl" sz="1600" b="1" u="sng" dirty="0" smtClean="0">
                          <a:solidFill>
                            <a:srgbClr val="000066"/>
                          </a:solidFill>
                          <a:effectLst/>
                        </a:rPr>
                        <a:t>Sociedad</a:t>
                      </a:r>
                      <a:r>
                        <a:rPr lang="es-ES_tradnl" sz="1600" b="1" u="sng" dirty="0" smtClean="0">
                          <a:solidFill>
                            <a:srgbClr val="FF0000"/>
                          </a:solidFill>
                          <a:effectLst/>
                        </a:rPr>
                        <a:t> Holding</a:t>
                      </a:r>
                      <a:r>
                        <a:rPr lang="es-ES_tradnl" sz="1600" b="1" u="sng" baseline="0" dirty="0" smtClean="0">
                          <a:solidFill>
                            <a:srgbClr val="FF0000"/>
                          </a:solidFill>
                          <a:effectLst/>
                        </a:rPr>
                        <a:t> </a:t>
                      </a:r>
                      <a:r>
                        <a:rPr lang="es-ES_tradnl" sz="1600" b="1" u="none" dirty="0" smtClean="0">
                          <a:solidFill>
                            <a:srgbClr val="FF0000"/>
                          </a:solidFill>
                          <a:effectLst/>
                        </a:rPr>
                        <a:t> </a:t>
                      </a:r>
                      <a:r>
                        <a:rPr lang="es-ES_tradnl" sz="1600" b="1" baseline="0" dirty="0" smtClean="0">
                          <a:solidFill>
                            <a:srgbClr val="0033CC"/>
                          </a:solidFill>
                          <a:effectLst/>
                        </a:rPr>
                        <a:t>caso que posea </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&lt; 5% E1</a:t>
                      </a:r>
                      <a:r>
                        <a:rPr lang="es-ES_tradnl" sz="1600" b="1" baseline="0" dirty="0" smtClean="0">
                          <a:solidFill>
                            <a:srgbClr val="0033CC"/>
                          </a:solidFill>
                          <a:effectLst/>
                        </a:rPr>
                        <a:t>: </a:t>
                      </a:r>
                      <a:r>
                        <a:rPr lang="es-ES_tradnl" sz="1600" b="1" u="sng" baseline="0" dirty="0" smtClean="0">
                          <a:solidFill>
                            <a:srgbClr val="0033CC"/>
                          </a:solidFill>
                          <a:effectLst/>
                        </a:rPr>
                        <a:t>Para A la EDII es </a:t>
                      </a:r>
                      <a:r>
                        <a:rPr lang="es-ES_tradnl" sz="1600" b="1" u="sng" baseline="0" dirty="0" smtClean="0">
                          <a:solidFill>
                            <a:srgbClr val="000066"/>
                          </a:solidFill>
                          <a:effectLst/>
                        </a:rPr>
                        <a:t>total</a:t>
                      </a:r>
                      <a:r>
                        <a:rPr lang="es-ES_tradnl" sz="1600" b="1" u="none" baseline="0" dirty="0" smtClean="0">
                          <a:solidFill>
                            <a:srgbClr val="0033CC"/>
                          </a:solidFill>
                          <a:effectLst/>
                        </a:rPr>
                        <a:t>, porque H no practica EDII de los dividendos de E1.</a:t>
                      </a:r>
                      <a:endParaRPr lang="es-ES_tradnl" sz="1600" b="1" baseline="0" dirty="0" smtClean="0">
                        <a:solidFill>
                          <a:srgbClr val="0033CC"/>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u="none" dirty="0" smtClean="0">
                          <a:solidFill>
                            <a:srgbClr val="FF0000"/>
                          </a:solidFill>
                          <a:effectLst/>
                        </a:rPr>
                        <a:t>H</a:t>
                      </a:r>
                      <a:r>
                        <a:rPr lang="es-ES_tradnl" sz="1600" b="1" u="none" dirty="0" smtClean="0">
                          <a:solidFill>
                            <a:srgbClr val="0033CC"/>
                          </a:solidFill>
                          <a:effectLst/>
                        </a:rPr>
                        <a:t>  </a:t>
                      </a:r>
                      <a:r>
                        <a:rPr lang="es-ES_tradnl" sz="1600" b="1" u="sng" dirty="0" smtClean="0">
                          <a:solidFill>
                            <a:srgbClr val="FF0000"/>
                          </a:solidFill>
                          <a:effectLst/>
                        </a:rPr>
                        <a:t>no</a:t>
                      </a:r>
                      <a:r>
                        <a:rPr lang="es-ES_tradnl" sz="1600" b="1" u="none" baseline="0" dirty="0" smtClean="0">
                          <a:solidFill>
                            <a:srgbClr val="0033CC"/>
                          </a:solidFill>
                          <a:effectLst/>
                        </a:rPr>
                        <a:t> </a:t>
                      </a:r>
                      <a:r>
                        <a:rPr lang="es-ES_tradnl" sz="1600" b="1" u="none" baseline="0" dirty="0" smtClean="0">
                          <a:solidFill>
                            <a:srgbClr val="000066"/>
                          </a:solidFill>
                          <a:effectLst/>
                        </a:rPr>
                        <a:t>es </a:t>
                      </a:r>
                      <a:r>
                        <a:rPr lang="es-ES_tradnl" sz="1600" b="1" u="sng" dirty="0" smtClean="0">
                          <a:solidFill>
                            <a:srgbClr val="FF0000"/>
                          </a:solidFill>
                          <a:effectLst/>
                        </a:rPr>
                        <a:t>Holding</a:t>
                      </a:r>
                      <a:r>
                        <a:rPr lang="es-ES_tradnl" sz="1600" b="1" baseline="0" dirty="0" smtClean="0">
                          <a:solidFill>
                            <a:srgbClr val="0033CC"/>
                          </a:solidFill>
                          <a:effectLst/>
                        </a:rPr>
                        <a:t>: </a:t>
                      </a:r>
                      <a:r>
                        <a:rPr lang="es-ES_tradnl" sz="1600" b="1" u="sng" baseline="0" dirty="0" smtClean="0">
                          <a:solidFill>
                            <a:srgbClr val="0033CC"/>
                          </a:solidFill>
                          <a:effectLst/>
                        </a:rPr>
                        <a:t>Para A la EDII es </a:t>
                      </a:r>
                      <a:r>
                        <a:rPr lang="es-ES_tradnl" sz="1600" b="1" u="sng" baseline="0" dirty="0" smtClean="0">
                          <a:solidFill>
                            <a:srgbClr val="000066"/>
                          </a:solidFill>
                          <a:effectLst/>
                        </a:rPr>
                        <a:t>total</a:t>
                      </a:r>
                      <a:r>
                        <a:rPr lang="es-ES_tradnl" sz="1600" b="1" u="sng" baseline="0" dirty="0" smtClean="0">
                          <a:solidFill>
                            <a:srgbClr val="0033CC"/>
                          </a:solidFill>
                          <a:effectLst/>
                        </a:rPr>
                        <a:t>.</a:t>
                      </a:r>
                      <a:endParaRPr lang="es-ES_tradnl" sz="1400" kern="1200" baseline="0" dirty="0" smtClean="0">
                        <a:solidFill>
                          <a:schemeClr val="dk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78009">
                <a:tc>
                  <a:txBody>
                    <a:bodyPr/>
                    <a:lstStyle/>
                    <a:p>
                      <a:pPr marL="342900" indent="-342900">
                        <a:buFont typeface="Wingdings" pitchFamily="2" charset="2"/>
                        <a:buChar char="q"/>
                      </a:pPr>
                      <a:r>
                        <a:rPr lang="es-ES_tradnl" b="1" u="none" dirty="0" smtClean="0">
                          <a:solidFill>
                            <a:schemeClr val="tx1"/>
                          </a:solidFill>
                          <a:effectLst>
                            <a:outerShdw blurRad="38100" dist="38100" dir="2700000" algn="tl">
                              <a:srgbClr val="000000">
                                <a:alpha val="43137"/>
                              </a:srgbClr>
                            </a:outerShdw>
                          </a:effectLst>
                        </a:rPr>
                        <a:t>Reservas</a:t>
                      </a:r>
                      <a:endParaRPr lang="es-ES_tradnl" b="1" u="none"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u="none" dirty="0" smtClean="0">
                          <a:solidFill>
                            <a:srgbClr val="000066"/>
                          </a:solidFill>
                          <a:effectLst/>
                        </a:rPr>
                        <a:t>Se</a:t>
                      </a:r>
                      <a:r>
                        <a:rPr lang="es-ES_tradnl" sz="1600" u="none" baseline="0" dirty="0" smtClean="0">
                          <a:solidFill>
                            <a:srgbClr val="000066"/>
                          </a:solidFill>
                          <a:effectLst/>
                        </a:rPr>
                        <a:t> aplica criterio </a:t>
                      </a:r>
                      <a:r>
                        <a:rPr lang="es-ES_tradnl" sz="1600" b="1" u="none" baseline="0" dirty="0" smtClean="0">
                          <a:solidFill>
                            <a:srgbClr val="FF0000"/>
                          </a:solidFill>
                          <a:effectLst/>
                        </a:rPr>
                        <a:t>LIFO</a:t>
                      </a:r>
                      <a:r>
                        <a:rPr lang="es-ES_tradnl" sz="1600" u="none" baseline="0" dirty="0" smtClean="0">
                          <a:solidFill>
                            <a:srgbClr val="000066"/>
                          </a:solidFill>
                          <a:effectLst/>
                        </a:rPr>
                        <a:t> (las últimas reservas se consideran las distribuidas)</a:t>
                      </a:r>
                      <a:endParaRPr lang="es-ES_tradnl" sz="1600" u="none" dirty="0" smtClean="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78009">
                <a:tc>
                  <a:txBody>
                    <a:bodyPr/>
                    <a:lstStyle/>
                    <a:p>
                      <a:pPr marL="342900" indent="-342900">
                        <a:buFont typeface="Wingdings" pitchFamily="2" charset="2"/>
                        <a:buChar char="q"/>
                      </a:pPr>
                      <a:r>
                        <a:rPr lang="es-ES_tradnl" sz="1800" b="1" u="sng" dirty="0" smtClean="0">
                          <a:solidFill>
                            <a:srgbClr val="FFFF00"/>
                          </a:solidFill>
                          <a:effectLst>
                            <a:outerShdw blurRad="38100" dist="38100" dir="2700000" algn="tl">
                              <a:srgbClr val="000000">
                                <a:alpha val="43137"/>
                              </a:srgbClr>
                            </a:outerShdw>
                          </a:effectLst>
                        </a:rPr>
                        <a:t>No</a:t>
                      </a:r>
                      <a:r>
                        <a:rPr lang="es-ES_tradnl" sz="1800" b="1" u="none" baseline="0" dirty="0" smtClean="0">
                          <a:solidFill>
                            <a:schemeClr val="tx1"/>
                          </a:solidFill>
                          <a:effectLst>
                            <a:outerShdw blurRad="38100" dist="38100" dir="2700000" algn="tl">
                              <a:srgbClr val="000000">
                                <a:alpha val="43137"/>
                              </a:srgbClr>
                            </a:outerShdw>
                          </a:effectLst>
                        </a:rPr>
                        <a:t> </a:t>
                      </a:r>
                      <a:r>
                        <a:rPr lang="es-ES_tradnl" sz="1800" b="1" u="none" dirty="0" smtClean="0">
                          <a:solidFill>
                            <a:schemeClr val="tx1"/>
                          </a:solidFill>
                          <a:effectLst>
                            <a:outerShdw blurRad="38100" dist="38100" dir="2700000" algn="tl">
                              <a:srgbClr val="000000">
                                <a:alpha val="43137"/>
                              </a:srgbClr>
                            </a:outerShdw>
                          </a:effectLst>
                        </a:rPr>
                        <a:t>se exige </a:t>
                      </a:r>
                      <a:endParaRPr lang="es-ES_tradnl" b="1" u="none"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u="none" dirty="0" smtClean="0">
                          <a:solidFill>
                            <a:srgbClr val="000066"/>
                          </a:solidFill>
                          <a:effectLst/>
                        </a:rPr>
                        <a:t>Que </a:t>
                      </a:r>
                      <a:r>
                        <a:rPr lang="es-ES_tradnl" sz="1600" b="0" u="sng" dirty="0" smtClean="0">
                          <a:solidFill>
                            <a:srgbClr val="000066"/>
                          </a:solidFill>
                          <a:effectLst/>
                        </a:rPr>
                        <a:t>la entidad</a:t>
                      </a:r>
                      <a:r>
                        <a:rPr lang="es-ES_tradnl" sz="1600" b="0" dirty="0" smtClean="0">
                          <a:solidFill>
                            <a:srgbClr val="000066"/>
                          </a:solidFill>
                          <a:effectLst/>
                        </a:rPr>
                        <a:t> </a:t>
                      </a:r>
                      <a:r>
                        <a:rPr lang="es-ES_tradnl" sz="1600" b="0" u="sng" dirty="0" smtClean="0">
                          <a:solidFill>
                            <a:srgbClr val="000066"/>
                          </a:solidFill>
                          <a:effectLst/>
                        </a:rPr>
                        <a:t>que</a:t>
                      </a:r>
                      <a:r>
                        <a:rPr lang="es-ES_tradnl" sz="1600" b="0" dirty="0" smtClean="0">
                          <a:solidFill>
                            <a:srgbClr val="000066"/>
                          </a:solidFill>
                          <a:effectLst/>
                        </a:rPr>
                        <a:t> </a:t>
                      </a:r>
                      <a:r>
                        <a:rPr lang="es-ES_tradnl" sz="1600" b="0" u="sng" dirty="0" smtClean="0">
                          <a:solidFill>
                            <a:srgbClr val="000066"/>
                          </a:solidFill>
                          <a:effectLst/>
                        </a:rPr>
                        <a:t>reparte los dividendos</a:t>
                      </a:r>
                      <a:r>
                        <a:rPr lang="es-ES_tradnl" sz="1600" b="0" dirty="0" smtClean="0">
                          <a:solidFill>
                            <a:srgbClr val="000066"/>
                          </a:solidFill>
                          <a:effectLst/>
                        </a:rPr>
                        <a:t> </a:t>
                      </a:r>
                      <a:r>
                        <a:rPr lang="es-ES_tradnl" sz="1600" dirty="0" smtClean="0">
                          <a:solidFill>
                            <a:srgbClr val="000066"/>
                          </a:solidFill>
                          <a:effectLst/>
                        </a:rPr>
                        <a:t>desarrolle una </a:t>
                      </a:r>
                      <a:r>
                        <a:rPr lang="es-ES_tradnl" sz="1600" u="sng" dirty="0" smtClean="0">
                          <a:solidFill>
                            <a:srgbClr val="000066"/>
                          </a:solidFill>
                          <a:effectLst/>
                        </a:rPr>
                        <a:t>actividad empresarial</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chemeClr val="tx1"/>
                          </a:solidFill>
                        </a:rPr>
                        <a:t>Limitaciones</a:t>
                      </a:r>
                    </a:p>
                    <a:p>
                      <a:pPr marL="342900" indent="-342900">
                        <a:buFont typeface="Wingdings" pitchFamily="2" charset="2"/>
                        <a:buChar char="q"/>
                      </a:pP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dirty="0" smtClean="0">
                          <a:solidFill>
                            <a:srgbClr val="000066"/>
                          </a:solidFill>
                          <a:effectLst/>
                        </a:rPr>
                        <a:t>Pero, la exención </a:t>
                      </a:r>
                      <a:r>
                        <a:rPr lang="es-ES_tradnl" sz="1600" b="1" u="sng" dirty="0" smtClean="0">
                          <a:solidFill>
                            <a:srgbClr val="0000FF"/>
                          </a:solidFill>
                          <a:effectLst/>
                        </a:rPr>
                        <a:t>no se aplicará</a:t>
                      </a:r>
                      <a:r>
                        <a:rPr lang="es-ES_tradnl" sz="1600" b="1" u="none" dirty="0" smtClean="0">
                          <a:solidFill>
                            <a:srgbClr val="0000FF"/>
                          </a:solidFill>
                          <a:effectLst/>
                        </a:rPr>
                        <a:t> </a:t>
                      </a:r>
                      <a:r>
                        <a:rPr lang="es-ES_tradnl" sz="1600" dirty="0" smtClean="0">
                          <a:solidFill>
                            <a:srgbClr val="000066"/>
                          </a:solidFill>
                          <a:effectLst/>
                        </a:rPr>
                        <a:t>a las rentas de las </a:t>
                      </a:r>
                      <a:r>
                        <a:rPr lang="es-ES_tradnl" sz="1600" b="1" u="sng" dirty="0" smtClean="0">
                          <a:solidFill>
                            <a:srgbClr val="000066"/>
                          </a:solidFill>
                          <a:effectLst/>
                        </a:rPr>
                        <a:t>transmisiones</a:t>
                      </a:r>
                      <a:r>
                        <a:rPr lang="es-ES_tradnl" sz="1600" dirty="0" smtClean="0">
                          <a:solidFill>
                            <a:srgbClr val="000066"/>
                          </a:solidFill>
                          <a:effectLst/>
                        </a:rPr>
                        <a:t> de participaciones de: </a:t>
                      </a:r>
                      <a:r>
                        <a:rPr lang="es-ES_tradnl" sz="1600" u="sng" dirty="0" smtClean="0">
                          <a:solidFill>
                            <a:srgbClr val="000066"/>
                          </a:solidFill>
                          <a:effectLst/>
                        </a:rPr>
                        <a:t>entidad patrimonial, de AIE ó  Transparencia Fiscal Internacional.</a:t>
                      </a:r>
                      <a:endParaRPr lang="es-ES_tradnl" sz="16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cxnSp>
        <p:nvCxnSpPr>
          <p:cNvPr id="7" name="40 Conector recto de flecha"/>
          <p:cNvCxnSpPr>
            <a:cxnSpLocks noChangeShapeType="1"/>
          </p:cNvCxnSpPr>
          <p:nvPr/>
        </p:nvCxnSpPr>
        <p:spPr bwMode="auto">
          <a:xfrm>
            <a:off x="2667000" y="3276600"/>
            <a:ext cx="381000" cy="0"/>
          </a:xfrm>
          <a:prstGeom prst="straightConnector1">
            <a:avLst/>
          </a:prstGeom>
          <a:noFill/>
          <a:ln w="28575" algn="ctr">
            <a:solidFill>
              <a:srgbClr val="FF0000"/>
            </a:solidFill>
            <a:round/>
            <a:headEnd/>
            <a:tailEnd type="arrow" w="med" len="med"/>
          </a:ln>
        </p:spPr>
      </p:cxnSp>
      <p:cxnSp>
        <p:nvCxnSpPr>
          <p:cNvPr id="10" name="40 Conector recto de flecha"/>
          <p:cNvCxnSpPr>
            <a:cxnSpLocks noChangeShapeType="1"/>
          </p:cNvCxnSpPr>
          <p:nvPr/>
        </p:nvCxnSpPr>
        <p:spPr bwMode="auto">
          <a:xfrm>
            <a:off x="3886200" y="3276600"/>
            <a:ext cx="381000" cy="0"/>
          </a:xfrm>
          <a:prstGeom prst="straightConnector1">
            <a:avLst/>
          </a:prstGeom>
          <a:noFill/>
          <a:ln w="28575" algn="ctr">
            <a:solidFill>
              <a:srgbClr val="FF0000"/>
            </a:solidFill>
            <a:round/>
            <a:headEnd/>
            <a:tailEnd type="arrow" w="med" len="med"/>
          </a:ln>
        </p:spPr>
      </p:cxnSp>
    </p:spTree>
    <p:extLst>
      <p:ext uri="{BB962C8B-B14F-4D97-AF65-F5344CB8AC3E}">
        <p14:creationId xmlns="" xmlns:p14="http://schemas.microsoft.com/office/powerpoint/2010/main" val="11564614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24600"/>
            <a:ext cx="2311400" cy="476250"/>
          </a:xfrm>
        </p:spPr>
        <p:txBody>
          <a:bodyPr/>
          <a:lstStyle/>
          <a:p>
            <a:pPr>
              <a:defRPr/>
            </a:pPr>
            <a:fld id="{DA67F686-EEF3-417D-A3D9-40C83C638DE3}" type="slidenum">
              <a:rPr lang="es-ES"/>
              <a:pPr>
                <a:defRPr/>
              </a:pPr>
              <a:t>19</a:t>
            </a:fld>
            <a:endParaRPr lang="es-ES" dirty="0"/>
          </a:p>
        </p:txBody>
      </p:sp>
      <p:sp>
        <p:nvSpPr>
          <p:cNvPr id="6" name="Text Box 5"/>
          <p:cNvSpPr txBox="1">
            <a:spLocks noChangeArrowheads="1"/>
          </p:cNvSpPr>
          <p:nvPr/>
        </p:nvSpPr>
        <p:spPr bwMode="auto">
          <a:xfrm>
            <a:off x="237969" y="228600"/>
            <a:ext cx="924022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CONTABILIZACIÓN</a:t>
            </a:r>
            <a:endParaRPr lang="es-ES_tradnl" sz="2800" dirty="0">
              <a:latin typeface="Arial" charset="0"/>
            </a:endParaRPr>
          </a:p>
        </p:txBody>
      </p:sp>
      <p:graphicFrame>
        <p:nvGraphicFramePr>
          <p:cNvPr id="2" name="Tabla 1"/>
          <p:cNvGraphicFramePr>
            <a:graphicFrameLocks noGrp="1"/>
          </p:cNvGraphicFramePr>
          <p:nvPr>
            <p:extLst>
              <p:ext uri="{D42A27DB-BD31-4B8C-83A1-F6EECF244321}">
                <p14:modId xmlns="" xmlns:p14="http://schemas.microsoft.com/office/powerpoint/2010/main" val="1755475405"/>
              </p:ext>
            </p:extLst>
          </p:nvPr>
        </p:nvGraphicFramePr>
        <p:xfrm>
          <a:off x="1371600" y="990600"/>
          <a:ext cx="6568440" cy="1600200"/>
        </p:xfrm>
        <a:graphic>
          <a:graphicData uri="http://schemas.openxmlformats.org/drawingml/2006/table">
            <a:tbl>
              <a:tblPr firstRow="1" firstCol="1" lastRow="1" lastCol="1" bandRow="1" bandCol="1">
                <a:tableStyleId>{5C22544A-7EE6-4342-B048-85BDC9FD1C3A}</a:tableStyleId>
              </a:tblPr>
              <a:tblGrid>
                <a:gridCol w="6568440">
                  <a:extLst>
                    <a:ext uri="{9D8B030D-6E8A-4147-A177-3AD203B41FA5}">
                      <a16:colId xmlns="" xmlns:a16="http://schemas.microsoft.com/office/drawing/2014/main" val="3213604521"/>
                    </a:ext>
                  </a:extLst>
                </a:gridCol>
              </a:tblGrid>
              <a:tr h="386538">
                <a:tc>
                  <a:txBody>
                    <a:bodyPr/>
                    <a:lstStyle/>
                    <a:p>
                      <a:pPr algn="ctr">
                        <a:spcAft>
                          <a:spcPts val="0"/>
                        </a:spcAft>
                        <a:tabLst>
                          <a:tab pos="2700020" algn="ctr"/>
                          <a:tab pos="5400040" algn="r"/>
                          <a:tab pos="449580" algn="l"/>
                        </a:tabLst>
                      </a:pPr>
                      <a:r>
                        <a:rPr lang="es-ES" sz="1800" dirty="0" smtClean="0">
                          <a:effectLst/>
                          <a:latin typeface="+mj-lt"/>
                          <a:ea typeface="Times New Roman" panose="02020603050405020304" pitchFamily="18" charset="0"/>
                        </a:rPr>
                        <a:t>Contabilización del Impuesto sobre Beneficios</a:t>
                      </a:r>
                      <a:endParaRPr lang="es-ES" sz="1800" dirty="0">
                        <a:effectLst/>
                        <a:latin typeface="+mj-lt"/>
                        <a:ea typeface="Times New Roman" panose="02020603050405020304" pitchFamily="18" charset="0"/>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55212899"/>
                  </a:ext>
                </a:extLst>
              </a:tr>
              <a:tr h="381000">
                <a:tc>
                  <a:txBody>
                    <a:bodyPr/>
                    <a:lstStyle/>
                    <a:p>
                      <a:pPr>
                        <a:spcAft>
                          <a:spcPts val="0"/>
                        </a:spcAft>
                        <a:tabLst>
                          <a:tab pos="2700020" algn="ctr"/>
                          <a:tab pos="5400040" algn="r"/>
                          <a:tab pos="449580" algn="l"/>
                        </a:tabLst>
                      </a:pPr>
                      <a:r>
                        <a:rPr lang="es-ES" sz="1600" dirty="0" smtClean="0">
                          <a:effectLst/>
                        </a:rPr>
                        <a:t>Normativa contable: </a:t>
                      </a:r>
                      <a:endParaRPr lang="es-ES" sz="1600" dirty="0">
                        <a:effectLst/>
                        <a:latin typeface="Times New Roman" panose="02020603050405020304" pitchFamily="18" charset="0"/>
                        <a:ea typeface="Times New Roman" panose="02020603050405020304" pitchFamily="18" charset="0"/>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extLst>
                  <a:ext uri="{0D108BD9-81ED-4DB2-BD59-A6C34878D82A}">
                    <a16:rowId xmlns="" xmlns:a16="http://schemas.microsoft.com/office/drawing/2014/main" val="2417398904"/>
                  </a:ext>
                </a:extLst>
              </a:tr>
              <a:tr h="832662">
                <a:tc>
                  <a:txBody>
                    <a:bodyPr/>
                    <a:lstStyle/>
                    <a:p>
                      <a:pPr marL="285750" indent="-285750">
                        <a:spcAft>
                          <a:spcPts val="0"/>
                        </a:spcAft>
                        <a:buFont typeface="Wingdings" panose="05000000000000000000" pitchFamily="2" charset="2"/>
                        <a:buChar char="ü"/>
                        <a:tabLst>
                          <a:tab pos="2700020" algn="ctr"/>
                          <a:tab pos="5400040" algn="r"/>
                          <a:tab pos="449580" algn="l"/>
                        </a:tabLst>
                      </a:pPr>
                      <a:r>
                        <a:rPr lang="es-ES" sz="1600" dirty="0" smtClean="0">
                          <a:solidFill>
                            <a:srgbClr val="0000FF"/>
                          </a:solidFill>
                          <a:effectLst/>
                        </a:rPr>
                        <a:t>NRV </a:t>
                      </a:r>
                      <a:r>
                        <a:rPr lang="es-ES" sz="1600" dirty="0">
                          <a:solidFill>
                            <a:srgbClr val="0000FF"/>
                          </a:solidFill>
                          <a:effectLst/>
                        </a:rPr>
                        <a:t>13ª del </a:t>
                      </a:r>
                      <a:r>
                        <a:rPr lang="es-ES" sz="1600" dirty="0" smtClean="0">
                          <a:solidFill>
                            <a:srgbClr val="0000FF"/>
                          </a:solidFill>
                          <a:effectLst/>
                        </a:rPr>
                        <a:t>PGC</a:t>
                      </a:r>
                    </a:p>
                    <a:p>
                      <a:pPr marL="285750" indent="-285750">
                        <a:spcAft>
                          <a:spcPts val="0"/>
                        </a:spcAft>
                        <a:buFont typeface="Wingdings" panose="05000000000000000000" pitchFamily="2" charset="2"/>
                        <a:buChar char="ü"/>
                        <a:tabLst>
                          <a:tab pos="2700020" algn="ctr"/>
                          <a:tab pos="5400040" algn="r"/>
                          <a:tab pos="449580" algn="l"/>
                        </a:tabLst>
                      </a:pPr>
                      <a:r>
                        <a:rPr lang="es-ES" sz="1600" dirty="0" smtClean="0">
                          <a:solidFill>
                            <a:srgbClr val="0000FF"/>
                          </a:solidFill>
                          <a:effectLst/>
                        </a:rPr>
                        <a:t>NRV</a:t>
                      </a:r>
                      <a:r>
                        <a:rPr lang="es-ES" sz="1600" baseline="0" dirty="0" smtClean="0">
                          <a:solidFill>
                            <a:srgbClr val="0000FF"/>
                          </a:solidFill>
                          <a:effectLst/>
                        </a:rPr>
                        <a:t> </a:t>
                      </a:r>
                      <a:r>
                        <a:rPr lang="es-ES" sz="1600" dirty="0" smtClean="0">
                          <a:solidFill>
                            <a:srgbClr val="0000FF"/>
                          </a:solidFill>
                          <a:effectLst/>
                        </a:rPr>
                        <a:t>15ª </a:t>
                      </a:r>
                      <a:r>
                        <a:rPr lang="es-ES" sz="1600" dirty="0">
                          <a:solidFill>
                            <a:srgbClr val="0000FF"/>
                          </a:solidFill>
                          <a:effectLst/>
                        </a:rPr>
                        <a:t>del  PGC de </a:t>
                      </a:r>
                      <a:r>
                        <a:rPr lang="es-ES" sz="1600" dirty="0" smtClean="0">
                          <a:solidFill>
                            <a:srgbClr val="0000FF"/>
                          </a:solidFill>
                          <a:effectLst/>
                        </a:rPr>
                        <a:t>PYMES</a:t>
                      </a:r>
                    </a:p>
                    <a:p>
                      <a:pPr marL="285750" indent="-285750">
                        <a:spcAft>
                          <a:spcPts val="0"/>
                        </a:spcAft>
                        <a:buFont typeface="Wingdings" panose="05000000000000000000" pitchFamily="2" charset="2"/>
                        <a:buChar char="ü"/>
                        <a:tabLst>
                          <a:tab pos="2700020" algn="ctr"/>
                          <a:tab pos="5400040" algn="r"/>
                          <a:tab pos="449580" algn="l"/>
                        </a:tabLst>
                      </a:pPr>
                      <a:r>
                        <a:rPr lang="es-ES" sz="1600" dirty="0" smtClean="0">
                          <a:solidFill>
                            <a:srgbClr val="0000FF"/>
                          </a:solidFill>
                          <a:effectLst/>
                          <a:latin typeface="+mn-lt"/>
                          <a:ea typeface="Times New Roman" panose="02020603050405020304" pitchFamily="18" charset="0"/>
                        </a:rPr>
                        <a:t>Resolución ICAC de 9/2/2016 </a:t>
                      </a:r>
                      <a:endParaRPr lang="es-ES" sz="1600" dirty="0">
                        <a:solidFill>
                          <a:srgbClr val="0000FF"/>
                        </a:solidFill>
                        <a:effectLst/>
                        <a:latin typeface="+mn-lt"/>
                        <a:ea typeface="Times New Roman" panose="02020603050405020304" pitchFamily="18" charset="0"/>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625737508"/>
                  </a:ext>
                </a:extLst>
              </a:tr>
            </a:tbl>
          </a:graphicData>
        </a:graphic>
      </p:graphicFrame>
      <p:graphicFrame>
        <p:nvGraphicFramePr>
          <p:cNvPr id="3" name="Tabla 2"/>
          <p:cNvGraphicFramePr>
            <a:graphicFrameLocks noGrp="1"/>
          </p:cNvGraphicFramePr>
          <p:nvPr>
            <p:extLst>
              <p:ext uri="{D42A27DB-BD31-4B8C-83A1-F6EECF244321}">
                <p14:modId xmlns="" xmlns:p14="http://schemas.microsoft.com/office/powerpoint/2010/main" val="2726782456"/>
              </p:ext>
            </p:extLst>
          </p:nvPr>
        </p:nvGraphicFramePr>
        <p:xfrm>
          <a:off x="237970" y="2910520"/>
          <a:ext cx="9515631" cy="2423480"/>
        </p:xfrm>
        <a:graphic>
          <a:graphicData uri="http://schemas.openxmlformats.org/drawingml/2006/table">
            <a:tbl>
              <a:tblPr firstRow="1" firstCol="1" lastRow="1" lastCol="1" bandRow="1" bandCol="1">
                <a:tableStyleId>{5C22544A-7EE6-4342-B048-85BDC9FD1C3A}</a:tableStyleId>
              </a:tblPr>
              <a:tblGrid>
                <a:gridCol w="2094132">
                  <a:extLst>
                    <a:ext uri="{9D8B030D-6E8A-4147-A177-3AD203B41FA5}">
                      <a16:colId xmlns="" xmlns:a16="http://schemas.microsoft.com/office/drawing/2014/main" val="1885970601"/>
                    </a:ext>
                  </a:extLst>
                </a:gridCol>
                <a:gridCol w="2094132">
                  <a:extLst>
                    <a:ext uri="{9D8B030D-6E8A-4147-A177-3AD203B41FA5}">
                      <a16:colId xmlns="" xmlns:a16="http://schemas.microsoft.com/office/drawing/2014/main" val="1670505564"/>
                    </a:ext>
                  </a:extLst>
                </a:gridCol>
                <a:gridCol w="2715770">
                  <a:extLst>
                    <a:ext uri="{9D8B030D-6E8A-4147-A177-3AD203B41FA5}">
                      <a16:colId xmlns="" xmlns:a16="http://schemas.microsoft.com/office/drawing/2014/main" val="1607540955"/>
                    </a:ext>
                  </a:extLst>
                </a:gridCol>
                <a:gridCol w="2611597">
                  <a:extLst>
                    <a:ext uri="{9D8B030D-6E8A-4147-A177-3AD203B41FA5}">
                      <a16:colId xmlns="" xmlns:a16="http://schemas.microsoft.com/office/drawing/2014/main" val="4065775657"/>
                    </a:ext>
                  </a:extLst>
                </a:gridCol>
              </a:tblGrid>
              <a:tr h="401160">
                <a:tc>
                  <a:txBody>
                    <a:bodyPr/>
                    <a:lstStyle/>
                    <a:p>
                      <a:pPr algn="ctr">
                        <a:spcAft>
                          <a:spcPts val="0"/>
                        </a:spcAft>
                        <a:tabLst>
                          <a:tab pos="2700020" algn="ctr"/>
                          <a:tab pos="5400040" algn="r"/>
                          <a:tab pos="449580" algn="l"/>
                        </a:tabLst>
                      </a:pPr>
                      <a:r>
                        <a:rPr lang="es-ES" sz="1800" dirty="0" smtClean="0">
                          <a:effectLst/>
                          <a:latin typeface="+mj-lt"/>
                          <a:ea typeface="Times New Roman" panose="02020603050405020304" pitchFamily="18" charset="0"/>
                        </a:rPr>
                        <a:t>CONCEPTOS</a:t>
                      </a:r>
                      <a:endParaRPr lang="es-ES" sz="1800" dirty="0">
                        <a:effectLst/>
                        <a:latin typeface="+mj-lt"/>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tabLst>
                          <a:tab pos="2700020" algn="ctr"/>
                          <a:tab pos="5400040" algn="r"/>
                          <a:tab pos="449580" algn="l"/>
                        </a:tabLst>
                      </a:pPr>
                      <a:r>
                        <a:rPr lang="es-ES_tradnl" sz="1800" dirty="0">
                          <a:effectLst/>
                          <a:latin typeface="+mj-lt"/>
                        </a:rPr>
                        <a:t>GRAN EMPRESA</a:t>
                      </a:r>
                      <a:endParaRPr lang="es-ES" sz="1800" dirty="0">
                        <a:effectLst/>
                        <a:latin typeface="+mj-lt"/>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tabLst>
                          <a:tab pos="2700020" algn="ctr"/>
                          <a:tab pos="5400040" algn="r"/>
                          <a:tab pos="449580" algn="l"/>
                        </a:tabLst>
                      </a:pPr>
                      <a:r>
                        <a:rPr lang="es-ES_tradnl" sz="1800" dirty="0">
                          <a:effectLst/>
                          <a:latin typeface="+mj-lt"/>
                        </a:rPr>
                        <a:t>PYMES</a:t>
                      </a:r>
                      <a:endParaRPr lang="es-ES" sz="1800" dirty="0">
                        <a:effectLst/>
                        <a:latin typeface="+mj-lt"/>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tabLst>
                          <a:tab pos="2700020" algn="ctr"/>
                          <a:tab pos="5400040" algn="r"/>
                          <a:tab pos="449580" algn="l"/>
                        </a:tabLst>
                      </a:pPr>
                      <a:r>
                        <a:rPr lang="es-ES_tradnl" sz="1800" dirty="0">
                          <a:effectLst/>
                          <a:latin typeface="+mj-lt"/>
                        </a:rPr>
                        <a:t>MICROEMPRESA</a:t>
                      </a:r>
                      <a:endParaRPr lang="es-ES" sz="1800" dirty="0">
                        <a:effectLst/>
                        <a:latin typeface="+mj-lt"/>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334520215"/>
                  </a:ext>
                </a:extLst>
              </a:tr>
              <a:tr h="962780">
                <a:tc>
                  <a:txBody>
                    <a:bodyPr/>
                    <a:lstStyle/>
                    <a:p>
                      <a:pPr>
                        <a:spcAft>
                          <a:spcPts val="0"/>
                        </a:spcAft>
                        <a:tabLst>
                          <a:tab pos="2700020" algn="ctr"/>
                          <a:tab pos="5400040" algn="r"/>
                          <a:tab pos="449580" algn="l"/>
                        </a:tabLst>
                      </a:pPr>
                      <a:r>
                        <a:rPr lang="es-ES" sz="1600" dirty="0" smtClean="0">
                          <a:solidFill>
                            <a:srgbClr val="FFFF99"/>
                          </a:solidFill>
                          <a:effectLst/>
                          <a:latin typeface="+mn-lt"/>
                          <a:ea typeface="Times New Roman" panose="02020603050405020304" pitchFamily="18" charset="0"/>
                        </a:rPr>
                        <a:t>Normas de Registro y Valoración (NRV)</a:t>
                      </a:r>
                      <a:endParaRPr lang="es-ES" sz="1600" dirty="0">
                        <a:solidFill>
                          <a:srgbClr val="FFFF99"/>
                        </a:solidFill>
                        <a:effectLst/>
                        <a:latin typeface="+mn-lt"/>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spcAft>
                          <a:spcPts val="0"/>
                        </a:spcAft>
                        <a:tabLst>
                          <a:tab pos="2700020" algn="ctr"/>
                          <a:tab pos="5400040" algn="r"/>
                          <a:tab pos="449580" algn="l"/>
                        </a:tabLst>
                      </a:pPr>
                      <a:r>
                        <a:rPr lang="es-ES" sz="1600" b="1" dirty="0" smtClean="0">
                          <a:solidFill>
                            <a:srgbClr val="FFFF99"/>
                          </a:solidFill>
                          <a:effectLst/>
                          <a:latin typeface="+mn-lt"/>
                        </a:rPr>
                        <a:t>13ª</a:t>
                      </a:r>
                      <a:r>
                        <a:rPr lang="es-ES" sz="1600" b="0" dirty="0" smtClean="0">
                          <a:solidFill>
                            <a:srgbClr val="FFFF99"/>
                          </a:solidFill>
                          <a:effectLst/>
                          <a:latin typeface="+mn-lt"/>
                        </a:rPr>
                        <a:t> PGC </a:t>
                      </a:r>
                      <a:endParaRPr lang="es-ES" sz="1600" b="0" dirty="0">
                        <a:solidFill>
                          <a:srgbClr val="FFFF99"/>
                        </a:solidFill>
                        <a:effectLst/>
                        <a:latin typeface="+mn-lt"/>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spcAft>
                          <a:spcPts val="0"/>
                        </a:spcAft>
                        <a:tabLst>
                          <a:tab pos="2700020" algn="ctr"/>
                          <a:tab pos="5400040" algn="r"/>
                          <a:tab pos="449580" algn="l"/>
                        </a:tabLst>
                      </a:pPr>
                      <a:r>
                        <a:rPr lang="es-ES" sz="1600" b="1" dirty="0" smtClean="0">
                          <a:solidFill>
                            <a:srgbClr val="FFFF99"/>
                          </a:solidFill>
                          <a:effectLst/>
                          <a:latin typeface="+mn-lt"/>
                        </a:rPr>
                        <a:t>15ª</a:t>
                      </a:r>
                      <a:r>
                        <a:rPr lang="es-ES" sz="1600" b="0" dirty="0" smtClean="0">
                          <a:solidFill>
                            <a:srgbClr val="FFFF99"/>
                          </a:solidFill>
                          <a:effectLst/>
                          <a:latin typeface="+mn-lt"/>
                        </a:rPr>
                        <a:t> PGC PYMES</a:t>
                      </a:r>
                      <a:endParaRPr lang="es-ES" sz="1600" b="0" dirty="0">
                        <a:solidFill>
                          <a:srgbClr val="FFFF99"/>
                        </a:solidFill>
                        <a:effectLst/>
                        <a:latin typeface="+mn-lt"/>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spcAft>
                          <a:spcPts val="0"/>
                        </a:spcAft>
                        <a:tabLst>
                          <a:tab pos="2700020" algn="ctr"/>
                          <a:tab pos="5400040" algn="r"/>
                          <a:tab pos="449580" algn="l"/>
                        </a:tabLst>
                      </a:pPr>
                      <a:r>
                        <a:rPr lang="es-ES" sz="1600" b="1" dirty="0" smtClean="0">
                          <a:solidFill>
                            <a:srgbClr val="FFFF99"/>
                          </a:solidFill>
                          <a:effectLst/>
                          <a:latin typeface="+mn-lt"/>
                        </a:rPr>
                        <a:t>15ª</a:t>
                      </a:r>
                      <a:r>
                        <a:rPr lang="es-ES" sz="1600" b="0" dirty="0" smtClean="0">
                          <a:solidFill>
                            <a:srgbClr val="FFFF99"/>
                          </a:solidFill>
                          <a:effectLst/>
                          <a:latin typeface="+mn-lt"/>
                        </a:rPr>
                        <a:t> PGC PYMES </a:t>
                      </a:r>
                      <a:r>
                        <a:rPr lang="es-ES" sz="1600" b="0" dirty="0">
                          <a:solidFill>
                            <a:srgbClr val="FFFF99"/>
                          </a:solidFill>
                          <a:effectLst/>
                          <a:latin typeface="+mn-lt"/>
                        </a:rPr>
                        <a:t>con Criterios Específicos</a:t>
                      </a:r>
                      <a:endParaRPr lang="es-ES" sz="1600" b="0" dirty="0">
                        <a:solidFill>
                          <a:srgbClr val="FFFF99"/>
                        </a:solidFill>
                        <a:effectLst/>
                        <a:latin typeface="+mn-lt"/>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extLst>
                  <a:ext uri="{0D108BD9-81ED-4DB2-BD59-A6C34878D82A}">
                    <a16:rowId xmlns="" xmlns:a16="http://schemas.microsoft.com/office/drawing/2014/main" val="3063934970"/>
                  </a:ext>
                </a:extLst>
              </a:tr>
              <a:tr h="464860">
                <a:tc>
                  <a:txBody>
                    <a:bodyPr/>
                    <a:lstStyle/>
                    <a:p>
                      <a:pPr>
                        <a:spcAft>
                          <a:spcPts val="0"/>
                        </a:spcAft>
                        <a:tabLst>
                          <a:tab pos="2700020" algn="ctr"/>
                          <a:tab pos="5400040" algn="r"/>
                          <a:tab pos="449580" algn="l"/>
                        </a:tabLst>
                      </a:pPr>
                      <a:r>
                        <a:rPr lang="es-ES_tradnl" sz="1400" b="1" dirty="0">
                          <a:solidFill>
                            <a:srgbClr val="FFFF00"/>
                          </a:solidFill>
                          <a:effectLst/>
                        </a:rPr>
                        <a:t>“Impuesto Corriente”</a:t>
                      </a:r>
                      <a:endParaRPr lang="es-ES" sz="1400" b="1" dirty="0">
                        <a:solidFill>
                          <a:srgbClr val="FFFF00"/>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spcAft>
                          <a:spcPts val="0"/>
                        </a:spcAft>
                        <a:tabLst>
                          <a:tab pos="2700020" algn="ctr"/>
                          <a:tab pos="5400040" algn="r"/>
                          <a:tab pos="449580" algn="l"/>
                        </a:tabLst>
                      </a:pPr>
                      <a:r>
                        <a:rPr lang="es-ES_tradnl" sz="1400" b="1" dirty="0" smtClean="0">
                          <a:solidFill>
                            <a:srgbClr val="000066"/>
                          </a:solidFill>
                          <a:effectLst/>
                        </a:rPr>
                        <a:t>SÍ</a:t>
                      </a:r>
                      <a:endParaRPr lang="es-ES" sz="1400" b="1" dirty="0">
                        <a:solidFill>
                          <a:srgbClr val="000066"/>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2700020" algn="ctr"/>
                          <a:tab pos="5400040" algn="r"/>
                          <a:tab pos="449580" algn="l"/>
                        </a:tabLst>
                        <a:defRPr/>
                      </a:pPr>
                      <a:r>
                        <a:rPr kumimoji="0" lang="es-ES_tradnl" sz="1400" b="1" i="0" u="none" strike="noStrike" kern="1200" cap="none" spc="0" normalizeH="0" baseline="0" noProof="0" dirty="0" smtClean="0">
                          <a:ln>
                            <a:noFill/>
                          </a:ln>
                          <a:solidFill>
                            <a:srgbClr val="000066"/>
                          </a:solidFill>
                          <a:effectLst/>
                          <a:uLnTx/>
                          <a:uFillTx/>
                          <a:latin typeface="Arial"/>
                          <a:ea typeface="+mn-ea"/>
                          <a:cs typeface="+mn-cs"/>
                        </a:rPr>
                        <a:t>SÍ</a:t>
                      </a:r>
                      <a:endParaRPr kumimoji="0" lang="es-ES" sz="1400" b="1" i="0" u="none" strike="noStrike" kern="1200" cap="none" spc="0" normalizeH="0" baseline="0" noProof="0" dirty="0">
                        <a:ln>
                          <a:noFill/>
                        </a:ln>
                        <a:solidFill>
                          <a:srgbClr val="000066"/>
                        </a:solidFill>
                        <a:effectLst/>
                        <a:uLnTx/>
                        <a:uFillTx/>
                        <a:latin typeface="Times New Roman" panose="02020603050405020304" pitchFamily="18" charset="0"/>
                        <a:ea typeface="Times New Roman" panose="02020603050405020304" pitchFamily="18" charset="0"/>
                        <a:cs typeface="+mn-cs"/>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tabLst>
                          <a:tab pos="2700020" algn="ctr"/>
                          <a:tab pos="5400040" algn="r"/>
                          <a:tab pos="449580" algn="l"/>
                        </a:tabLst>
                      </a:pPr>
                      <a:r>
                        <a:rPr lang="es-ES_tradnl" sz="1400" b="1" dirty="0" smtClean="0">
                          <a:solidFill>
                            <a:srgbClr val="000066"/>
                          </a:solidFill>
                          <a:effectLst/>
                        </a:rPr>
                        <a:t>SÍ</a:t>
                      </a:r>
                      <a:endParaRPr lang="es-ES" sz="1400" b="1" dirty="0">
                        <a:solidFill>
                          <a:srgbClr val="000066"/>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19907620"/>
                  </a:ext>
                </a:extLst>
              </a:tr>
              <a:tr h="594680">
                <a:tc>
                  <a:txBody>
                    <a:bodyPr/>
                    <a:lstStyle/>
                    <a:p>
                      <a:pPr>
                        <a:spcAft>
                          <a:spcPts val="0"/>
                        </a:spcAft>
                        <a:tabLst>
                          <a:tab pos="2700020" algn="ctr"/>
                          <a:tab pos="5400040" algn="r"/>
                          <a:tab pos="449580" algn="l"/>
                        </a:tabLst>
                      </a:pPr>
                      <a:r>
                        <a:rPr lang="es-ES_tradnl" sz="1400" b="1" dirty="0">
                          <a:solidFill>
                            <a:srgbClr val="FFFF00"/>
                          </a:solidFill>
                          <a:effectLst/>
                        </a:rPr>
                        <a:t>“Impuesto Diferido”</a:t>
                      </a:r>
                      <a:endParaRPr lang="es-ES" sz="1400" b="1" dirty="0">
                        <a:solidFill>
                          <a:srgbClr val="FFFF00"/>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spcAft>
                          <a:spcPts val="0"/>
                        </a:spcAft>
                        <a:tabLst>
                          <a:tab pos="2700020" algn="ctr"/>
                          <a:tab pos="5400040" algn="r"/>
                          <a:tab pos="449580" algn="l"/>
                        </a:tabLst>
                      </a:pPr>
                      <a:r>
                        <a:rPr lang="es-ES_tradnl" sz="1400" b="1" dirty="0" smtClean="0">
                          <a:solidFill>
                            <a:srgbClr val="000066"/>
                          </a:solidFill>
                          <a:effectLst/>
                        </a:rPr>
                        <a:t>SÍ</a:t>
                      </a:r>
                      <a:endParaRPr lang="es-ES" sz="1400" b="1" dirty="0">
                        <a:solidFill>
                          <a:srgbClr val="000066"/>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2700020" algn="ctr"/>
                          <a:tab pos="5400040" algn="r"/>
                          <a:tab pos="449580" algn="l"/>
                        </a:tabLst>
                        <a:defRPr/>
                      </a:pPr>
                      <a:r>
                        <a:rPr kumimoji="0" lang="es-ES_tradnl" sz="1400" b="1" i="0" u="none" strike="noStrike" kern="1200" cap="none" spc="0" normalizeH="0" baseline="0" noProof="0" dirty="0" smtClean="0">
                          <a:ln>
                            <a:noFill/>
                          </a:ln>
                          <a:solidFill>
                            <a:srgbClr val="000066"/>
                          </a:solidFill>
                          <a:effectLst/>
                          <a:uLnTx/>
                          <a:uFillTx/>
                          <a:latin typeface="Arial"/>
                          <a:ea typeface="+mn-ea"/>
                          <a:cs typeface="+mn-cs"/>
                        </a:rPr>
                        <a:t>SÍ</a:t>
                      </a:r>
                      <a:endParaRPr kumimoji="0" lang="es-ES" sz="1400" b="1" i="0" u="none" strike="noStrike" kern="1200" cap="none" spc="0" normalizeH="0" baseline="0" noProof="0" dirty="0">
                        <a:ln>
                          <a:noFill/>
                        </a:ln>
                        <a:solidFill>
                          <a:srgbClr val="000066"/>
                        </a:solidFill>
                        <a:effectLst/>
                        <a:uLnTx/>
                        <a:uFillTx/>
                        <a:latin typeface="Times New Roman" panose="02020603050405020304" pitchFamily="18" charset="0"/>
                        <a:ea typeface="Times New Roman" panose="02020603050405020304" pitchFamily="18" charset="0"/>
                        <a:cs typeface="+mn-cs"/>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tabLst>
                          <a:tab pos="2700020" algn="ctr"/>
                          <a:tab pos="5400040" algn="r"/>
                          <a:tab pos="449580" algn="l"/>
                        </a:tabLst>
                      </a:pPr>
                      <a:r>
                        <a:rPr lang="es-ES_tradnl" sz="1400" b="1" dirty="0">
                          <a:solidFill>
                            <a:srgbClr val="000066"/>
                          </a:solidFill>
                          <a:effectLst/>
                        </a:rPr>
                        <a:t>No. </a:t>
                      </a:r>
                      <a:endParaRPr lang="es-ES_tradnl" sz="1400" b="1" dirty="0" smtClean="0">
                        <a:solidFill>
                          <a:srgbClr val="000066"/>
                        </a:solidFill>
                        <a:effectLst/>
                      </a:endParaRPr>
                    </a:p>
                    <a:p>
                      <a:pPr algn="ctr">
                        <a:spcAft>
                          <a:spcPts val="0"/>
                        </a:spcAft>
                        <a:tabLst>
                          <a:tab pos="2700020" algn="ctr"/>
                          <a:tab pos="5400040" algn="r"/>
                          <a:tab pos="449580" algn="l"/>
                        </a:tabLst>
                      </a:pPr>
                      <a:r>
                        <a:rPr lang="es-ES_tradnl" sz="1400" b="1" dirty="0" smtClean="0">
                          <a:solidFill>
                            <a:srgbClr val="000066"/>
                          </a:solidFill>
                          <a:effectLst/>
                        </a:rPr>
                        <a:t>Informar </a:t>
                      </a:r>
                      <a:r>
                        <a:rPr lang="es-ES_tradnl" sz="1400" b="1" dirty="0">
                          <a:solidFill>
                            <a:srgbClr val="000066"/>
                          </a:solidFill>
                          <a:effectLst/>
                        </a:rPr>
                        <a:t>en la memoria      </a:t>
                      </a:r>
                      <a:endParaRPr lang="es-ES" sz="1400" b="1" dirty="0">
                        <a:solidFill>
                          <a:srgbClr val="000066"/>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3202681769"/>
                  </a:ext>
                </a:extLst>
              </a:tr>
            </a:tbl>
          </a:graphicData>
        </a:graphic>
      </p:graphicFrame>
    </p:spTree>
    <p:extLst>
      <p:ext uri="{BB962C8B-B14F-4D97-AF65-F5344CB8AC3E}">
        <p14:creationId xmlns="" xmlns:p14="http://schemas.microsoft.com/office/powerpoint/2010/main" val="3983554984"/>
      </p:ext>
    </p:extLst>
  </p:cSld>
  <p:clrMapOvr>
    <a:masterClrMapping/>
  </p:clrMapOvr>
  <p:transition advClick="0" advTm="0"/>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00800"/>
            <a:ext cx="2311400" cy="476250"/>
          </a:xfrm>
        </p:spPr>
        <p:txBody>
          <a:bodyPr/>
          <a:lstStyle/>
          <a:p>
            <a:pPr>
              <a:defRPr/>
            </a:pPr>
            <a:fld id="{6D8AE341-2591-4809-AB14-E7831129389A}" type="slidenum">
              <a:rPr lang="es-ES"/>
              <a:pPr>
                <a:defRPr/>
              </a:pPr>
              <a:t>190</a:t>
            </a:fld>
            <a:endParaRPr lang="es-ES" dirty="0"/>
          </a:p>
        </p:txBody>
      </p:sp>
      <p:graphicFrame>
        <p:nvGraphicFramePr>
          <p:cNvPr id="10" name="9 Tabla"/>
          <p:cNvGraphicFramePr>
            <a:graphicFrameLocks noGrp="1"/>
          </p:cNvGraphicFramePr>
          <p:nvPr/>
        </p:nvGraphicFramePr>
        <p:xfrm>
          <a:off x="428498" y="54868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83304" y="476672"/>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43029"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43031" name="29 Conector recto de flecha"/>
          <p:cNvCxnSpPr>
            <a:cxnSpLocks noChangeShapeType="1"/>
          </p:cNvCxnSpPr>
          <p:nvPr/>
        </p:nvCxnSpPr>
        <p:spPr bwMode="auto">
          <a:xfrm>
            <a:off x="1832653" y="1052736"/>
            <a:ext cx="5850650" cy="0"/>
          </a:xfrm>
          <a:prstGeom prst="straightConnector1">
            <a:avLst/>
          </a:prstGeom>
          <a:noFill/>
          <a:ln w="28575" algn="ctr">
            <a:solidFill>
              <a:schemeClr val="tx1"/>
            </a:solidFill>
            <a:round/>
            <a:headEnd/>
            <a:tailEnd type="arrow" w="med" len="med"/>
          </a:ln>
        </p:spPr>
      </p:cxnSp>
      <p:sp>
        <p:nvSpPr>
          <p:cNvPr id="43032" name="37 CuadroTexto"/>
          <p:cNvSpPr txBox="1">
            <a:spLocks noChangeArrowheads="1"/>
          </p:cNvSpPr>
          <p:nvPr/>
        </p:nvSpPr>
        <p:spPr bwMode="auto">
          <a:xfrm>
            <a:off x="2125613" y="1752600"/>
            <a:ext cx="184731" cy="400110"/>
          </a:xfrm>
          <a:prstGeom prst="rect">
            <a:avLst/>
          </a:prstGeom>
          <a:noFill/>
          <a:ln w="9525">
            <a:noFill/>
            <a:miter lim="800000"/>
            <a:headEnd/>
            <a:tailEnd/>
          </a:ln>
        </p:spPr>
        <p:txBody>
          <a:bodyPr wrap="none">
            <a:spAutoFit/>
          </a:bodyPr>
          <a:lstStyle/>
          <a:p>
            <a:endParaRPr lang="es-ES_tradnl"/>
          </a:p>
        </p:txBody>
      </p:sp>
      <p:sp>
        <p:nvSpPr>
          <p:cNvPr id="43035" name="48 CuadroTexto"/>
          <p:cNvSpPr txBox="1">
            <a:spLocks noChangeArrowheads="1"/>
          </p:cNvSpPr>
          <p:nvPr/>
        </p:nvSpPr>
        <p:spPr bwMode="auto">
          <a:xfrm>
            <a:off x="3080792" y="692696"/>
            <a:ext cx="968535" cy="369332"/>
          </a:xfrm>
          <a:prstGeom prst="rect">
            <a:avLst/>
          </a:prstGeom>
          <a:noFill/>
          <a:ln w="9525">
            <a:noFill/>
            <a:miter lim="800000"/>
            <a:headEnd/>
            <a:tailEnd/>
          </a:ln>
        </p:spPr>
        <p:txBody>
          <a:bodyPr wrap="none">
            <a:spAutoFit/>
          </a:bodyPr>
          <a:lstStyle/>
          <a:p>
            <a:r>
              <a:rPr lang="es-ES_tradnl" sz="1800" b="1" dirty="0">
                <a:solidFill>
                  <a:srgbClr val="FFFF00"/>
                </a:solidFill>
              </a:rPr>
              <a:t>100%</a:t>
            </a:r>
          </a:p>
        </p:txBody>
      </p:sp>
      <p:sp>
        <p:nvSpPr>
          <p:cNvPr id="26" name="48 CuadroTexto"/>
          <p:cNvSpPr txBox="1">
            <a:spLocks noChangeArrowheads="1"/>
          </p:cNvSpPr>
          <p:nvPr/>
        </p:nvSpPr>
        <p:spPr bwMode="auto">
          <a:xfrm>
            <a:off x="5943600" y="2360612"/>
            <a:ext cx="3962400" cy="815608"/>
          </a:xfrm>
          <a:prstGeom prst="rect">
            <a:avLst/>
          </a:prstGeom>
          <a:noFill/>
          <a:ln w="9525">
            <a:noFill/>
            <a:miter lim="800000"/>
            <a:headEnd/>
            <a:tailEnd/>
          </a:ln>
        </p:spPr>
        <p:txBody>
          <a:bodyPr>
            <a:spAutoFit/>
          </a:bodyPr>
          <a:lstStyle/>
          <a:p>
            <a:pPr>
              <a:buFont typeface="Wingdings" pitchFamily="2" charset="2"/>
              <a:buChar char="§"/>
              <a:defRPr/>
            </a:pPr>
            <a:endParaRPr lang="es-ES_tradnl" sz="1500" b="0" dirty="0">
              <a:solidFill>
                <a:srgbClr val="FFFF66"/>
              </a:solidFill>
              <a:effectLst>
                <a:outerShdw blurRad="38100" dist="38100" dir="2700000" algn="tl">
                  <a:srgbClr val="000000">
                    <a:alpha val="43137"/>
                  </a:srgbClr>
                </a:outerShdw>
              </a:effectLst>
            </a:endParaRPr>
          </a:p>
          <a:p>
            <a:pPr>
              <a:buFont typeface="Wingdings" pitchFamily="2" charset="2"/>
              <a:buChar char="§"/>
              <a:defRPr/>
            </a:pPr>
            <a:endParaRPr lang="es-ES_tradnl" sz="1600" b="0" dirty="0"/>
          </a:p>
          <a:p>
            <a:pPr>
              <a:buFont typeface="Wingdings" pitchFamily="2" charset="2"/>
              <a:buChar char="§"/>
              <a:defRPr/>
            </a:pPr>
            <a:endParaRPr lang="es-ES_tradnl" sz="1600" b="0" dirty="0"/>
          </a:p>
        </p:txBody>
      </p:sp>
      <p:cxnSp>
        <p:nvCxnSpPr>
          <p:cNvPr id="43043"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43044"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43045" name="38 Conector recto"/>
          <p:cNvCxnSpPr>
            <a:cxnSpLocks noChangeShapeType="1"/>
          </p:cNvCxnSpPr>
          <p:nvPr/>
        </p:nvCxnSpPr>
        <p:spPr bwMode="auto">
          <a:xfrm>
            <a:off x="5029199" y="2209800"/>
            <a:ext cx="914401" cy="990600"/>
          </a:xfrm>
          <a:prstGeom prst="line">
            <a:avLst/>
          </a:prstGeom>
          <a:noFill/>
          <a:ln w="9525" algn="ctr">
            <a:noFill/>
            <a:round/>
            <a:headEnd/>
            <a:tailEnd/>
          </a:ln>
        </p:spPr>
      </p:cxnSp>
      <p:cxnSp>
        <p:nvCxnSpPr>
          <p:cNvPr id="43046" name="41 Conector recto"/>
          <p:cNvCxnSpPr>
            <a:cxnSpLocks noChangeShapeType="1"/>
          </p:cNvCxnSpPr>
          <p:nvPr/>
        </p:nvCxnSpPr>
        <p:spPr bwMode="auto">
          <a:xfrm flipH="1">
            <a:off x="6096001" y="3124200"/>
            <a:ext cx="152400" cy="76200"/>
          </a:xfrm>
          <a:prstGeom prst="line">
            <a:avLst/>
          </a:prstGeom>
          <a:noFill/>
          <a:ln w="9525" algn="ctr">
            <a:noFill/>
            <a:round/>
            <a:headEnd/>
            <a:tailEnd/>
          </a:ln>
        </p:spPr>
      </p:cxnSp>
      <p:sp>
        <p:nvSpPr>
          <p:cNvPr id="51" name="50 Rectángulo"/>
          <p:cNvSpPr/>
          <p:nvPr/>
        </p:nvSpPr>
        <p:spPr>
          <a:xfrm>
            <a:off x="0" y="3657602"/>
            <a:ext cx="5638800" cy="584775"/>
          </a:xfrm>
          <a:prstGeom prst="rect">
            <a:avLst/>
          </a:prstGeom>
        </p:spPr>
        <p:txBody>
          <a:bodyPr wrap="square">
            <a:spAutoFit/>
          </a:bodyPr>
          <a:lstStyle/>
          <a:p>
            <a:pPr marL="457200" indent="-457200">
              <a:buFontTx/>
              <a:buChar char="-"/>
              <a:defRPr/>
            </a:pPr>
            <a:endParaRPr lang="es-ES_tradnl" sz="1600" dirty="0">
              <a:solidFill>
                <a:srgbClr val="FFFF00"/>
              </a:solidFill>
            </a:endParaRPr>
          </a:p>
          <a:p>
            <a:pPr marL="457200" indent="-457200">
              <a:buFontTx/>
              <a:buChar char="-"/>
              <a:defRPr/>
            </a:pPr>
            <a:endParaRPr lang="es-ES_tradnl" sz="1600" dirty="0">
              <a:solidFill>
                <a:srgbClr val="FFFF00"/>
              </a:solidFill>
            </a:endParaRPr>
          </a:p>
        </p:txBody>
      </p:sp>
      <p:sp>
        <p:nvSpPr>
          <p:cNvPr id="43048" name="Text Box 3"/>
          <p:cNvSpPr txBox="1">
            <a:spLocks noChangeArrowheads="1"/>
          </p:cNvSpPr>
          <p:nvPr/>
        </p:nvSpPr>
        <p:spPr bwMode="auto">
          <a:xfrm>
            <a:off x="0" y="0"/>
            <a:ext cx="9906000" cy="338554"/>
          </a:xfrm>
          <a:prstGeom prst="rect">
            <a:avLst/>
          </a:prstGeom>
          <a:solidFill>
            <a:srgbClr val="CCFFFF"/>
          </a:solidFill>
          <a:ln w="9525">
            <a:noFill/>
            <a:miter lim="800000"/>
            <a:headEnd/>
            <a:tailEnd/>
          </a:ln>
        </p:spPr>
        <p:txBody>
          <a:bodyPr>
            <a:spAutoFit/>
          </a:bodyPr>
          <a:lstStyle/>
          <a:p>
            <a:pPr algn="l"/>
            <a:r>
              <a:rPr lang="es-ES" sz="1600" b="1" u="sng" dirty="0" smtClean="0">
                <a:solidFill>
                  <a:srgbClr val="000066"/>
                </a:solidFill>
              </a:rPr>
              <a:t>EJEMPLO-1</a:t>
            </a:r>
            <a:r>
              <a:rPr lang="es-ES" sz="1600" b="1" dirty="0" smtClean="0">
                <a:solidFill>
                  <a:srgbClr val="000066"/>
                </a:solidFill>
              </a:rPr>
              <a:t> </a:t>
            </a:r>
            <a:r>
              <a:rPr lang="es-ES_tradnl" sz="1600" b="1" u="sng" dirty="0" smtClean="0">
                <a:solidFill>
                  <a:srgbClr val="FF0000"/>
                </a:solidFill>
              </a:rPr>
              <a:t>EXENCIÓN</a:t>
            </a:r>
            <a:r>
              <a:rPr lang="es-ES_tradnl" sz="1600" b="1" dirty="0" smtClean="0">
                <a:solidFill>
                  <a:srgbClr val="FF0000"/>
                </a:solidFill>
              </a:rPr>
              <a:t> POR DOBLE IMPOSICIÓN </a:t>
            </a:r>
            <a:r>
              <a:rPr lang="es-ES_tradnl" sz="1600" b="1" u="sng" dirty="0" smtClean="0">
                <a:solidFill>
                  <a:srgbClr val="FF0000"/>
                </a:solidFill>
              </a:rPr>
              <a:t>INTERNA</a:t>
            </a:r>
            <a:r>
              <a:rPr lang="es-ES_tradnl" sz="1600" b="1" dirty="0" smtClean="0">
                <a:solidFill>
                  <a:srgbClr val="FF0000"/>
                </a:solidFill>
              </a:rPr>
              <a:t> : </a:t>
            </a:r>
            <a:r>
              <a:rPr lang="es-ES_tradnl" sz="1600" b="1" u="sng" dirty="0" smtClean="0">
                <a:solidFill>
                  <a:srgbClr val="FF0000"/>
                </a:solidFill>
              </a:rPr>
              <a:t>DIVIDENDOS</a:t>
            </a:r>
            <a:r>
              <a:rPr lang="es-ES_tradnl" sz="1600" b="1" dirty="0" smtClean="0">
                <a:solidFill>
                  <a:srgbClr val="FF0000"/>
                </a:solidFill>
              </a:rPr>
              <a:t> (art.21)</a:t>
            </a:r>
            <a:endParaRPr lang="es-ES_tradnl" sz="1600" dirty="0">
              <a:solidFill>
                <a:srgbClr val="FF33CC"/>
              </a:solidFill>
            </a:endParaRPr>
          </a:p>
        </p:txBody>
      </p:sp>
      <p:graphicFrame>
        <p:nvGraphicFramePr>
          <p:cNvPr id="27" name="26 Tabla"/>
          <p:cNvGraphicFramePr>
            <a:graphicFrameLocks noGrp="1"/>
          </p:cNvGraphicFramePr>
          <p:nvPr/>
        </p:nvGraphicFramePr>
        <p:xfrm>
          <a:off x="228600" y="2819399"/>
          <a:ext cx="5029200" cy="2209801"/>
        </p:xfrm>
        <a:graphic>
          <a:graphicData uri="http://schemas.openxmlformats.org/drawingml/2006/table">
            <a:tbl>
              <a:tblPr firstRow="1" bandRow="1">
                <a:tableStyleId>{5C22544A-7EE6-4342-B048-85BDC9FD1C3A}</a:tableStyleId>
              </a:tblPr>
              <a:tblGrid>
                <a:gridCol w="5029200">
                  <a:extLst>
                    <a:ext uri="{9D8B030D-6E8A-4147-A177-3AD203B41FA5}">
                      <a16:colId xmlns="" xmlns:a16="http://schemas.microsoft.com/office/drawing/2014/main" val="20000"/>
                    </a:ext>
                  </a:extLst>
                </a:gridCol>
              </a:tblGrid>
              <a:tr h="2209801">
                <a:tc>
                  <a:txBody>
                    <a:bodyPr/>
                    <a:lstStyle/>
                    <a:p>
                      <a:pPr marL="457200" indent="-457200">
                        <a:buFontTx/>
                        <a:buChar char="-"/>
                        <a:defRPr/>
                      </a:pPr>
                      <a:endParaRPr lang="es-ES_tradnl" sz="1800" dirty="0" smtClean="0">
                        <a:solidFill>
                          <a:srgbClr val="FFFF00"/>
                        </a:solidFill>
                        <a:latin typeface="Arial" pitchFamily="34" charset="0"/>
                        <a:cs typeface="Arial" pitchFamily="34" charset="0"/>
                      </a:endParaRPr>
                    </a:p>
                    <a:p>
                      <a:pPr marL="457200" marR="0" indent="-457200" algn="l" defTabSz="914400" rtl="0" eaLnBrk="1" fontAlgn="auto" latinLnBrk="0" hangingPunct="1">
                        <a:lnSpc>
                          <a:spcPct val="100000"/>
                        </a:lnSpc>
                        <a:spcBef>
                          <a:spcPts val="0"/>
                        </a:spcBef>
                        <a:spcAft>
                          <a:spcPts val="0"/>
                        </a:spcAft>
                        <a:buClrTx/>
                        <a:buSzTx/>
                        <a:buFontTx/>
                        <a:buChar char="-"/>
                        <a:tabLst/>
                        <a:defRPr/>
                      </a:pPr>
                      <a:r>
                        <a:rPr lang="es-ES_tradnl" sz="1800" b="1" dirty="0" smtClean="0">
                          <a:latin typeface="Arial" pitchFamily="34" charset="0"/>
                          <a:cs typeface="Arial" pitchFamily="34" charset="0"/>
                        </a:rPr>
                        <a:t>Tributa</a:t>
                      </a:r>
                      <a:r>
                        <a:rPr lang="es-ES_tradnl" sz="1800" b="1" baseline="0" dirty="0" smtClean="0">
                          <a:latin typeface="Arial" pitchFamily="34" charset="0"/>
                          <a:cs typeface="Arial" pitchFamily="34" charset="0"/>
                        </a:rPr>
                        <a:t> al 25%</a:t>
                      </a:r>
                    </a:p>
                    <a:p>
                      <a:pPr marL="457200" marR="0" indent="-457200" algn="l" defTabSz="914400" rtl="0" eaLnBrk="1" fontAlgn="auto" latinLnBrk="0" hangingPunct="1">
                        <a:lnSpc>
                          <a:spcPct val="100000"/>
                        </a:lnSpc>
                        <a:spcBef>
                          <a:spcPts val="0"/>
                        </a:spcBef>
                        <a:spcAft>
                          <a:spcPts val="0"/>
                        </a:spcAft>
                        <a:buClrTx/>
                        <a:buSzTx/>
                        <a:buFontTx/>
                        <a:buChar char="-"/>
                        <a:tabLst/>
                        <a:defRPr/>
                      </a:pPr>
                      <a:endParaRPr lang="es-ES_tradnl" sz="1800" b="1" baseline="0" dirty="0" smtClean="0">
                        <a:latin typeface="Arial" pitchFamily="34" charset="0"/>
                        <a:cs typeface="Arial" pitchFamily="34" charset="0"/>
                      </a:endParaRPr>
                    </a:p>
                    <a:p>
                      <a:pPr marL="457200" indent="-457200">
                        <a:defRPr/>
                      </a:pPr>
                      <a:r>
                        <a:rPr lang="es-ES_tradnl" sz="1800" dirty="0" smtClean="0">
                          <a:solidFill>
                            <a:srgbClr val="FFFF00"/>
                          </a:solidFill>
                          <a:latin typeface="Arial" pitchFamily="34" charset="0"/>
                          <a:cs typeface="Arial" pitchFamily="34" charset="0"/>
                        </a:rPr>
                        <a:t> </a:t>
                      </a:r>
                      <a:r>
                        <a:rPr lang="es-ES_tradnl" sz="1800" u="sng"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MOMENTO-2º: Percibe los dividendos de E</a:t>
                      </a:r>
                    </a:p>
                    <a:p>
                      <a:pPr marL="457200" indent="-457200">
                        <a:buFontTx/>
                        <a:buChar char="-"/>
                        <a:defRPr/>
                      </a:pPr>
                      <a:r>
                        <a:rPr lang="es-ES_tradnl" sz="1800" dirty="0" smtClean="0">
                          <a:latin typeface="Arial" pitchFamily="34" charset="0"/>
                          <a:cs typeface="Arial" pitchFamily="34" charset="0"/>
                        </a:rPr>
                        <a:t>Bº contable: 10.000 =             10.000</a:t>
                      </a:r>
                    </a:p>
                    <a:p>
                      <a:pPr marL="457200" marR="0" indent="-457200" algn="l" defTabSz="914400" rtl="0" eaLnBrk="1" fontAlgn="auto" latinLnBrk="0" hangingPunct="1">
                        <a:lnSpc>
                          <a:spcPct val="100000"/>
                        </a:lnSpc>
                        <a:spcBef>
                          <a:spcPts val="0"/>
                        </a:spcBef>
                        <a:spcAft>
                          <a:spcPts val="0"/>
                        </a:spcAft>
                        <a:buClrTx/>
                        <a:buSzTx/>
                        <a:buFontTx/>
                        <a:buChar char="-"/>
                        <a:tabLst/>
                        <a:defRPr/>
                      </a:pPr>
                      <a:r>
                        <a:rPr lang="es-ES_tradnl" sz="1800" baseline="0" dirty="0" smtClean="0">
                          <a:solidFill>
                            <a:srgbClr val="FFFF66"/>
                          </a:solidFill>
                          <a:effectLst>
                            <a:outerShdw blurRad="38100" dist="38100" dir="2700000" algn="tl">
                              <a:srgbClr val="000000">
                                <a:alpha val="43137"/>
                              </a:srgbClr>
                            </a:outerShdw>
                          </a:effectLst>
                          <a:latin typeface="Arial" pitchFamily="34" charset="0"/>
                          <a:cs typeface="Arial" pitchFamily="34" charset="0"/>
                        </a:rPr>
                        <a:t>EDII (100%s/ 10.000) =           (10.000)</a:t>
                      </a:r>
                    </a:p>
                    <a:p>
                      <a:pPr marL="457200" marR="0" indent="-457200" algn="l" defTabSz="914400" rtl="0" eaLnBrk="1" fontAlgn="auto" latinLnBrk="0" hangingPunct="1">
                        <a:lnSpc>
                          <a:spcPct val="100000"/>
                        </a:lnSpc>
                        <a:spcBef>
                          <a:spcPts val="0"/>
                        </a:spcBef>
                        <a:spcAft>
                          <a:spcPts val="0"/>
                        </a:spcAft>
                        <a:buClrTx/>
                        <a:buSzTx/>
                        <a:buFontTx/>
                        <a:buChar char="-"/>
                        <a:tabLst/>
                        <a:defRPr/>
                      </a:pPr>
                      <a:r>
                        <a:rPr lang="es-ES_tradnl" sz="1800" dirty="0" smtClean="0">
                          <a:latin typeface="Arial" pitchFamily="34" charset="0"/>
                          <a:cs typeface="Arial" pitchFamily="34" charset="0"/>
                        </a:rPr>
                        <a:t>BI (Bº fiscal ) =</a:t>
                      </a:r>
                      <a:r>
                        <a:rPr lang="es-ES_tradnl" sz="1800" baseline="0" dirty="0" smtClean="0">
                          <a:solidFill>
                            <a:srgbClr val="FFFF66"/>
                          </a:solidFill>
                          <a:effectLst>
                            <a:outerShdw blurRad="38100" dist="38100" dir="2700000" algn="tl">
                              <a:srgbClr val="000000">
                                <a:alpha val="43137"/>
                              </a:srgbClr>
                            </a:outerShdw>
                          </a:effectLst>
                          <a:latin typeface="Arial" pitchFamily="34" charset="0"/>
                          <a:cs typeface="Arial" pitchFamily="34" charset="0"/>
                        </a:rPr>
                        <a:t>                              0</a:t>
                      </a:r>
                      <a:endParaRPr lang="es-ES_tradnl" dirty="0"/>
                    </a:p>
                  </a:txBody>
                  <a:tcPr>
                    <a:solidFill>
                      <a:srgbClr val="000066"/>
                    </a:solidFill>
                  </a:tcPr>
                </a:tc>
                <a:extLst>
                  <a:ext uri="{0D108BD9-81ED-4DB2-BD59-A6C34878D82A}">
                    <a16:rowId xmlns="" xmlns:a16="http://schemas.microsoft.com/office/drawing/2014/main" val="10000"/>
                  </a:ext>
                </a:extLst>
              </a:tr>
            </a:tbl>
          </a:graphicData>
        </a:graphic>
      </p:graphicFrame>
      <p:graphicFrame>
        <p:nvGraphicFramePr>
          <p:cNvPr id="28" name="27 Tabla"/>
          <p:cNvGraphicFramePr>
            <a:graphicFrameLocks noGrp="1"/>
          </p:cNvGraphicFramePr>
          <p:nvPr>
            <p:extLst>
              <p:ext uri="{D42A27DB-BD31-4B8C-83A1-F6EECF244321}">
                <p14:modId xmlns="" xmlns:p14="http://schemas.microsoft.com/office/powerpoint/2010/main" val="2115886020"/>
              </p:ext>
            </p:extLst>
          </p:nvPr>
        </p:nvGraphicFramePr>
        <p:xfrm>
          <a:off x="5967113" y="2132856"/>
          <a:ext cx="3733800" cy="2560320"/>
        </p:xfrm>
        <a:graphic>
          <a:graphicData uri="http://schemas.openxmlformats.org/drawingml/2006/table">
            <a:tbl>
              <a:tblPr firstRow="1" bandRow="1">
                <a:tableStyleId>{5C22544A-7EE6-4342-B048-85BDC9FD1C3A}</a:tableStyleId>
              </a:tblPr>
              <a:tblGrid>
                <a:gridCol w="3733800">
                  <a:extLst>
                    <a:ext uri="{9D8B030D-6E8A-4147-A177-3AD203B41FA5}">
                      <a16:colId xmlns="" xmlns:a16="http://schemas.microsoft.com/office/drawing/2014/main" val="20000"/>
                    </a:ext>
                  </a:extLst>
                </a:gridCol>
              </a:tblGrid>
              <a:tr h="2484120">
                <a:tc>
                  <a:txBody>
                    <a:bodyPr/>
                    <a:lstStyle/>
                    <a:p>
                      <a:pPr marL="457200" indent="-457200" algn="l">
                        <a:buFontTx/>
                        <a:buNone/>
                        <a:defRPr/>
                      </a:pPr>
                      <a:r>
                        <a:rPr lang="es-ES_tradnl" sz="1800" u="none"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  </a:t>
                      </a:r>
                      <a:r>
                        <a:rPr lang="es-ES_tradnl" sz="1800" u="sng"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MOMENTO-1º: </a:t>
                      </a:r>
                    </a:p>
                    <a:p>
                      <a:pPr>
                        <a:buFont typeface="Wingdings" pitchFamily="2" charset="2"/>
                        <a:buChar char="§"/>
                        <a:defRPr/>
                      </a:pPr>
                      <a:r>
                        <a:rPr lang="es-ES_tradnl" sz="1800" b="1" dirty="0" smtClean="0">
                          <a:latin typeface="Arial" pitchFamily="34" charset="0"/>
                          <a:cs typeface="Arial" pitchFamily="34" charset="0"/>
                        </a:rPr>
                        <a:t>BENEFICIOS (BI</a:t>
                      </a:r>
                      <a:r>
                        <a:rPr lang="es-ES_tradnl" sz="1800" b="1" baseline="0" dirty="0" smtClean="0">
                          <a:latin typeface="Arial" pitchFamily="34" charset="0"/>
                          <a:cs typeface="Arial" pitchFamily="34" charset="0"/>
                        </a:rPr>
                        <a:t> IS)</a:t>
                      </a:r>
                      <a:r>
                        <a:rPr lang="es-ES_tradnl" sz="1800" b="1" dirty="0" smtClean="0">
                          <a:latin typeface="Arial" pitchFamily="34" charset="0"/>
                          <a:cs typeface="Arial" pitchFamily="34" charset="0"/>
                        </a:rPr>
                        <a:t>: 100.000</a:t>
                      </a:r>
                    </a:p>
                    <a:p>
                      <a:pPr>
                        <a:buFont typeface="Wingdings" pitchFamily="2" charset="2"/>
                        <a:buChar char="§"/>
                        <a:defRPr/>
                      </a:pPr>
                      <a:r>
                        <a:rPr lang="es-ES_tradnl" sz="1800" b="1" dirty="0" smtClean="0">
                          <a:latin typeface="Arial" pitchFamily="34" charset="0"/>
                          <a:cs typeface="Arial" pitchFamily="34" charset="0"/>
                        </a:rPr>
                        <a:t>Tributa</a:t>
                      </a:r>
                      <a:r>
                        <a:rPr lang="es-ES_tradnl" sz="1800" b="1" baseline="0" dirty="0" smtClean="0">
                          <a:latin typeface="Arial" pitchFamily="34" charset="0"/>
                          <a:cs typeface="Arial" pitchFamily="34" charset="0"/>
                        </a:rPr>
                        <a:t> al 25%</a:t>
                      </a:r>
                    </a:p>
                    <a:p>
                      <a:pPr>
                        <a:buFont typeface="Wingdings" pitchFamily="2" charset="2"/>
                        <a:buChar char="§"/>
                        <a:defRPr/>
                      </a:pPr>
                      <a:r>
                        <a:rPr lang="es-ES_tradnl" sz="1800" b="1" baseline="0" dirty="0" smtClean="0">
                          <a:latin typeface="Arial" pitchFamily="34" charset="0"/>
                          <a:cs typeface="Arial" pitchFamily="34" charset="0"/>
                        </a:rPr>
                        <a:t>Paga IS (25.000)</a:t>
                      </a:r>
                    </a:p>
                    <a:p>
                      <a:pPr>
                        <a:buFont typeface="Wingdings" pitchFamily="2" charset="2"/>
                        <a:buChar char="§"/>
                        <a:defRPr/>
                      </a:pPr>
                      <a:endParaRPr lang="es-ES_tradnl" sz="1800" b="1" baseline="0" dirty="0" smtClean="0">
                        <a:latin typeface="Arial" pitchFamily="34" charset="0"/>
                        <a:cs typeface="Arial" pitchFamily="34" charset="0"/>
                      </a:endParaRPr>
                    </a:p>
                    <a:p>
                      <a:pPr>
                        <a:defRPr/>
                      </a:pPr>
                      <a:r>
                        <a:rPr lang="es-ES_tradnl" sz="1800" b="1" dirty="0" smtClean="0">
                          <a:solidFill>
                            <a:srgbClr val="FFFF00"/>
                          </a:solidFill>
                          <a:latin typeface="Arial" pitchFamily="34" charset="0"/>
                          <a:cs typeface="Arial" pitchFamily="34" charset="0"/>
                        </a:rPr>
                        <a:t>    </a:t>
                      </a:r>
                      <a:r>
                        <a:rPr lang="es-ES_tradnl" sz="1800" b="1" u="sng"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MOMENTO-2º:</a:t>
                      </a:r>
                      <a:endParaRPr lang="es-ES_tradnl" sz="1800" b="1" dirty="0" smtClean="0">
                        <a:latin typeface="Arial" pitchFamily="34" charset="0"/>
                        <a:cs typeface="Arial" pitchFamily="34" charset="0"/>
                      </a:endParaRPr>
                    </a:p>
                    <a:p>
                      <a:pPr algn="r">
                        <a:buFont typeface="Wingdings" pitchFamily="2" charset="2"/>
                        <a:buChar char="§"/>
                        <a:defRPr/>
                      </a:pPr>
                      <a:r>
                        <a:rPr lang="es-ES_tradnl" sz="1800" b="1" dirty="0" smtClean="0">
                          <a:latin typeface="Arial" pitchFamily="34" charset="0"/>
                          <a:cs typeface="Arial" pitchFamily="34" charset="0"/>
                        </a:rPr>
                        <a:t> </a:t>
                      </a:r>
                      <a:r>
                        <a:rPr lang="es-ES_tradnl" sz="1800" b="1" dirty="0" smtClean="0">
                          <a:effectLst>
                            <a:outerShdw blurRad="38100" dist="38100" dir="2700000" algn="tl">
                              <a:srgbClr val="000000">
                                <a:alpha val="43137"/>
                              </a:srgbClr>
                            </a:outerShdw>
                          </a:effectLst>
                          <a:latin typeface="Arial" pitchFamily="34" charset="0"/>
                          <a:cs typeface="Arial" pitchFamily="34" charset="0"/>
                        </a:rPr>
                        <a:t>Decide distribuir dividendos: 10.000</a:t>
                      </a:r>
                      <a:r>
                        <a:rPr lang="es-ES_tradnl" sz="1800" b="1" dirty="0" smtClean="0">
                          <a:latin typeface="Arial" pitchFamily="34" charset="0"/>
                          <a:cs typeface="Arial" pitchFamily="34" charset="0"/>
                        </a:rPr>
                        <a:t> </a:t>
                      </a:r>
                      <a:endParaRPr lang="es-ES_tradnl" sz="1800" b="0" dirty="0" smtClean="0"/>
                    </a:p>
                    <a:p>
                      <a:pPr>
                        <a:buFont typeface="Wingdings" pitchFamily="2" charset="2"/>
                        <a:buChar char="§"/>
                        <a:defRPr/>
                      </a:pPr>
                      <a:endParaRPr lang="es-ES_tradnl" sz="1800" b="0" dirty="0" smtClean="0"/>
                    </a:p>
                  </a:txBody>
                  <a:tcPr>
                    <a:solidFill>
                      <a:srgbClr val="000066"/>
                    </a:solidFill>
                  </a:tcPr>
                </a:tc>
                <a:extLst>
                  <a:ext uri="{0D108BD9-81ED-4DB2-BD59-A6C34878D82A}">
                    <a16:rowId xmlns="" xmlns:a16="http://schemas.microsoft.com/office/drawing/2014/main" val="10000"/>
                  </a:ext>
                </a:extLst>
              </a:tr>
            </a:tbl>
          </a:graphicData>
        </a:graphic>
      </p:graphicFrame>
      <p:cxnSp>
        <p:nvCxnSpPr>
          <p:cNvPr id="29" name="29 Conector recto de flecha"/>
          <p:cNvCxnSpPr>
            <a:cxnSpLocks noChangeShapeType="1"/>
          </p:cNvCxnSpPr>
          <p:nvPr/>
        </p:nvCxnSpPr>
        <p:spPr bwMode="auto">
          <a:xfrm flipH="1" flipV="1">
            <a:off x="1208584" y="1484784"/>
            <a:ext cx="10616" cy="1334616"/>
          </a:xfrm>
          <a:prstGeom prst="straightConnector1">
            <a:avLst/>
          </a:prstGeom>
          <a:noFill/>
          <a:ln w="38100" algn="ctr">
            <a:solidFill>
              <a:schemeClr val="tx1"/>
            </a:solidFill>
            <a:prstDash val="sysDash"/>
            <a:round/>
            <a:headEnd/>
            <a:tailEnd type="arrow" w="med" len="med"/>
          </a:ln>
        </p:spPr>
      </p:cxnSp>
      <p:cxnSp>
        <p:nvCxnSpPr>
          <p:cNvPr id="30" name="29 Conector recto de flecha"/>
          <p:cNvCxnSpPr>
            <a:cxnSpLocks noChangeShapeType="1"/>
          </p:cNvCxnSpPr>
          <p:nvPr/>
        </p:nvCxnSpPr>
        <p:spPr bwMode="auto">
          <a:xfrm flipV="1">
            <a:off x="8541399" y="1412776"/>
            <a:ext cx="0" cy="720080"/>
          </a:xfrm>
          <a:prstGeom prst="straightConnector1">
            <a:avLst/>
          </a:prstGeom>
          <a:noFill/>
          <a:ln w="38100" algn="ctr">
            <a:solidFill>
              <a:schemeClr val="tx1"/>
            </a:solidFill>
            <a:prstDash val="sysDash"/>
            <a:round/>
            <a:headEnd/>
            <a:tailEnd type="arrow" w="med" len="med"/>
          </a:ln>
        </p:spPr>
      </p:cxnSp>
      <p:cxnSp>
        <p:nvCxnSpPr>
          <p:cNvPr id="22" name="21 Conector recto de flecha"/>
          <p:cNvCxnSpPr/>
          <p:nvPr/>
        </p:nvCxnSpPr>
        <p:spPr bwMode="auto">
          <a:xfrm flipH="1">
            <a:off x="5257801" y="3733800"/>
            <a:ext cx="685799" cy="207640"/>
          </a:xfrm>
          <a:prstGeom prst="straightConnector1">
            <a:avLst/>
          </a:prstGeom>
          <a:noFill/>
          <a:ln w="38100" cap="flat" cmpd="sng" algn="ctr">
            <a:solidFill>
              <a:srgbClr val="FFFF00"/>
            </a:solidFill>
            <a:prstDash val="solid"/>
            <a:round/>
            <a:headEnd type="none" w="med" len="med"/>
            <a:tailEnd type="arrow"/>
          </a:ln>
          <a:effectLst/>
        </p:spPr>
      </p:cxnSp>
      <p:graphicFrame>
        <p:nvGraphicFramePr>
          <p:cNvPr id="24" name="23 Tabla"/>
          <p:cNvGraphicFramePr>
            <a:graphicFrameLocks noGrp="1"/>
          </p:cNvGraphicFramePr>
          <p:nvPr/>
        </p:nvGraphicFramePr>
        <p:xfrm>
          <a:off x="76200" y="5791200"/>
          <a:ext cx="9524999" cy="813777"/>
        </p:xfrm>
        <a:graphic>
          <a:graphicData uri="http://schemas.openxmlformats.org/drawingml/2006/table">
            <a:tbl>
              <a:tblPr/>
              <a:tblGrid>
                <a:gridCol w="3886200">
                  <a:extLst>
                    <a:ext uri="{9D8B030D-6E8A-4147-A177-3AD203B41FA5}">
                      <a16:colId xmlns="" xmlns:a16="http://schemas.microsoft.com/office/drawing/2014/main" val="20000"/>
                    </a:ext>
                  </a:extLst>
                </a:gridCol>
                <a:gridCol w="1969331">
                  <a:extLst>
                    <a:ext uri="{9D8B030D-6E8A-4147-A177-3AD203B41FA5}">
                      <a16:colId xmlns="" xmlns:a16="http://schemas.microsoft.com/office/drawing/2014/main" val="20001"/>
                    </a:ext>
                  </a:extLst>
                </a:gridCol>
                <a:gridCol w="1405328">
                  <a:extLst>
                    <a:ext uri="{9D8B030D-6E8A-4147-A177-3AD203B41FA5}">
                      <a16:colId xmlns="" xmlns:a16="http://schemas.microsoft.com/office/drawing/2014/main" val="20002"/>
                    </a:ext>
                  </a:extLst>
                </a:gridCol>
                <a:gridCol w="1171106">
                  <a:extLst>
                    <a:ext uri="{9D8B030D-6E8A-4147-A177-3AD203B41FA5}">
                      <a16:colId xmlns="" xmlns:a16="http://schemas.microsoft.com/office/drawing/2014/main" val="20003"/>
                    </a:ext>
                  </a:extLst>
                </a:gridCol>
                <a:gridCol w="1093034">
                  <a:extLst>
                    <a:ext uri="{9D8B030D-6E8A-4147-A177-3AD203B41FA5}">
                      <a16:colId xmlns="" xmlns:a16="http://schemas.microsoft.com/office/drawing/2014/main" val="20004"/>
                    </a:ext>
                  </a:extLst>
                </a:gridCol>
              </a:tblGrid>
              <a:tr h="359019">
                <a:tc>
                  <a:txBody>
                    <a:bodyPr/>
                    <a:lstStyle/>
                    <a:p>
                      <a:pPr algn="just">
                        <a:lnSpc>
                          <a:spcPts val="1800"/>
                        </a:lnSpc>
                        <a:spcAft>
                          <a:spcPts val="0"/>
                        </a:spcAft>
                      </a:pPr>
                      <a:r>
                        <a:rPr lang="es-ES" sz="1600" dirty="0">
                          <a:solidFill>
                            <a:srgbClr val="000000"/>
                          </a:solidFill>
                          <a:latin typeface="Arial" pitchFamily="34" charset="0"/>
                          <a:ea typeface="Times New Roman"/>
                          <a:cs typeface="Arial" pitchFamily="34" charset="0"/>
                        </a:rPr>
                        <a:t> </a:t>
                      </a:r>
                      <a:r>
                        <a:rPr lang="es-ES" sz="1600" b="1" dirty="0">
                          <a:solidFill>
                            <a:srgbClr val="000000"/>
                          </a:solidFill>
                          <a:latin typeface="Arial" pitchFamily="34" charset="0"/>
                          <a:ea typeface="Times New Roman"/>
                          <a:cs typeface="Arial" pitchFamily="34" charset="0"/>
                        </a:rPr>
                        <a:t> CONCEPTOS</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Contablemente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Fiscalmente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Ajuste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Art. LIS</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4758">
                <a:tc>
                  <a:txBody>
                    <a:bodyPr/>
                    <a:lstStyle/>
                    <a:p>
                      <a:pPr algn="ctr">
                        <a:lnSpc>
                          <a:spcPts val="1800"/>
                        </a:lnSpc>
                        <a:spcAft>
                          <a:spcPts val="0"/>
                        </a:spcAft>
                      </a:pPr>
                      <a:r>
                        <a:rPr lang="es-ES" sz="1600" b="1" dirty="0" smtClean="0">
                          <a:solidFill>
                            <a:srgbClr val="FF0000"/>
                          </a:solidFill>
                          <a:latin typeface="Arial" pitchFamily="34" charset="0"/>
                          <a:ea typeface="Times New Roman"/>
                          <a:cs typeface="Arial" pitchFamily="34" charset="0"/>
                        </a:rPr>
                        <a:t>Beneficios</a:t>
                      </a:r>
                      <a:r>
                        <a:rPr lang="es-ES" sz="1600" b="1" baseline="0" dirty="0" smtClean="0">
                          <a:solidFill>
                            <a:srgbClr val="FF0000"/>
                          </a:solidFill>
                          <a:latin typeface="Arial" pitchFamily="34" charset="0"/>
                          <a:ea typeface="Times New Roman"/>
                          <a:cs typeface="Arial" pitchFamily="34" charset="0"/>
                        </a:rPr>
                        <a:t> en participaciones en E</a:t>
                      </a:r>
                      <a:r>
                        <a:rPr lang="es-ES" sz="1600" b="1" dirty="0" smtClean="0">
                          <a:solidFill>
                            <a:srgbClr val="FF0000"/>
                          </a:solidFill>
                          <a:latin typeface="Arial" pitchFamily="34" charset="0"/>
                          <a:ea typeface="Times New Roman"/>
                          <a:cs typeface="Arial" pitchFamily="34" charset="0"/>
                        </a:rPr>
                        <a:t> (76)</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10.000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0 (EDII)</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- 10.000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a:txBody>
                    <a:bodyPr/>
                    <a:lstStyle/>
                    <a:p>
                      <a:pPr algn="ctr">
                        <a:lnSpc>
                          <a:spcPts val="1800"/>
                        </a:lnSpc>
                        <a:spcAft>
                          <a:spcPts val="0"/>
                        </a:spcAft>
                      </a:pPr>
                      <a:r>
                        <a:rPr lang="es-ES_tradnl" sz="1600" b="1" dirty="0" smtClean="0">
                          <a:solidFill>
                            <a:schemeClr val="tx1"/>
                          </a:solidFill>
                          <a:latin typeface="Arial" pitchFamily="34" charset="0"/>
                          <a:ea typeface="Times New Roman"/>
                          <a:cs typeface="Arial" pitchFamily="34" charset="0"/>
                        </a:rPr>
                        <a:t>21</a:t>
                      </a:r>
                      <a:endParaRPr lang="es-ES_tradnl" sz="1600" b="1"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bl>
          </a:graphicData>
        </a:graphic>
      </p:graphicFrame>
      <p:cxnSp>
        <p:nvCxnSpPr>
          <p:cNvPr id="34" name="33 Conector recto de flecha"/>
          <p:cNvCxnSpPr/>
          <p:nvPr/>
        </p:nvCxnSpPr>
        <p:spPr bwMode="auto">
          <a:xfrm flipH="1">
            <a:off x="3429000" y="5029200"/>
            <a:ext cx="152402" cy="762000"/>
          </a:xfrm>
          <a:prstGeom prst="straightConnector1">
            <a:avLst/>
          </a:prstGeom>
          <a:noFill/>
          <a:ln w="38100" cap="flat" cmpd="sng" algn="ctr">
            <a:solidFill>
              <a:srgbClr val="FFFF00"/>
            </a:solidFill>
            <a:prstDash val="solid"/>
            <a:round/>
            <a:headEnd type="none" w="med" len="med"/>
            <a:tailEnd type="arrow"/>
          </a:ln>
          <a:effectLst/>
        </p:spPr>
      </p:cxnSp>
      <p:graphicFrame>
        <p:nvGraphicFramePr>
          <p:cNvPr id="23" name="22 Tabla"/>
          <p:cNvGraphicFramePr>
            <a:graphicFrameLocks noGrp="1"/>
          </p:cNvGraphicFramePr>
          <p:nvPr/>
        </p:nvGraphicFramePr>
        <p:xfrm>
          <a:off x="6400800" y="4800600"/>
          <a:ext cx="2895600" cy="640080"/>
        </p:xfrm>
        <a:graphic>
          <a:graphicData uri="http://schemas.openxmlformats.org/drawingml/2006/table">
            <a:tbl>
              <a:tblPr firstRow="1" bandRow="1">
                <a:tableStyleId>{5C22544A-7EE6-4342-B048-85BDC9FD1C3A}</a:tableStyleId>
              </a:tblPr>
              <a:tblGrid>
                <a:gridCol w="2895600">
                  <a:extLst>
                    <a:ext uri="{9D8B030D-6E8A-4147-A177-3AD203B41FA5}">
                      <a16:colId xmlns="" xmlns:a16="http://schemas.microsoft.com/office/drawing/2014/main" val="20000"/>
                    </a:ext>
                  </a:extLst>
                </a:gridCol>
              </a:tblGrid>
              <a:tr h="142240">
                <a:tc>
                  <a:txBody>
                    <a:bodyPr/>
                    <a:lstStyle/>
                    <a:p>
                      <a:pPr algn="ctr"/>
                      <a:r>
                        <a:rPr lang="es-ES_tradnl" u="sng" dirty="0" smtClean="0">
                          <a:solidFill>
                            <a:srgbClr val="FFFF66"/>
                          </a:solidFill>
                        </a:rPr>
                        <a:t>No</a:t>
                      </a:r>
                      <a:r>
                        <a:rPr lang="es-ES_tradnl" dirty="0" smtClean="0"/>
                        <a:t> procede </a:t>
                      </a:r>
                      <a:r>
                        <a:rPr lang="es-ES_tradnl" u="sng" dirty="0" smtClean="0">
                          <a:solidFill>
                            <a:srgbClr val="FFFF99"/>
                          </a:solidFill>
                        </a:rPr>
                        <a:t>retención</a:t>
                      </a:r>
                      <a:r>
                        <a:rPr lang="es-ES_tradnl" dirty="0" smtClean="0"/>
                        <a:t> (art. 128.4.d) LIS)</a:t>
                      </a:r>
                      <a:endParaRPr lang="es-ES_tradnl"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122665148"/>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18400" y="6324600"/>
            <a:ext cx="2311400" cy="476250"/>
          </a:xfrm>
        </p:spPr>
        <p:txBody>
          <a:bodyPr/>
          <a:lstStyle/>
          <a:p>
            <a:pPr>
              <a:defRPr/>
            </a:pPr>
            <a:fld id="{FFF783BB-EBB3-4B32-92DC-E320DC0C5CA7}" type="slidenum">
              <a:rPr lang="es-ES"/>
              <a:pPr>
                <a:defRPr/>
              </a:pPr>
              <a:t>191</a:t>
            </a:fld>
            <a:endParaRPr lang="es-ES" dirty="0"/>
          </a:p>
        </p:txBody>
      </p:sp>
      <p:graphicFrame>
        <p:nvGraphicFramePr>
          <p:cNvPr id="8" name="7 Tabla"/>
          <p:cNvGraphicFramePr>
            <a:graphicFrameLocks noGrp="1"/>
          </p:cNvGraphicFramePr>
          <p:nvPr/>
        </p:nvGraphicFramePr>
        <p:xfrm>
          <a:off x="304800" y="533400"/>
          <a:ext cx="9144000" cy="533400"/>
        </p:xfrm>
        <a:graphic>
          <a:graphicData uri="http://schemas.openxmlformats.org/drawingml/2006/table">
            <a:tbl>
              <a:tblPr firstRow="1" bandRow="1">
                <a:tableStyleId>{5C22544A-7EE6-4342-B048-85BDC9FD1C3A}</a:tableStyleId>
              </a:tblPr>
              <a:tblGrid>
                <a:gridCol w="6400800">
                  <a:extLst>
                    <a:ext uri="{9D8B030D-6E8A-4147-A177-3AD203B41FA5}">
                      <a16:colId xmlns="" xmlns:a16="http://schemas.microsoft.com/office/drawing/2014/main" val="20000"/>
                    </a:ext>
                  </a:extLst>
                </a:gridCol>
                <a:gridCol w="2743200">
                  <a:extLst>
                    <a:ext uri="{9D8B030D-6E8A-4147-A177-3AD203B41FA5}">
                      <a16:colId xmlns="" xmlns:a16="http://schemas.microsoft.com/office/drawing/2014/main" val="20001"/>
                    </a:ext>
                  </a:extLst>
                </a:gridCol>
              </a:tblGrid>
              <a:tr h="533400">
                <a:tc>
                  <a:txBody>
                    <a:bodyPr/>
                    <a:lstStyle/>
                    <a:p>
                      <a:pPr marL="342900" indent="-342900" algn="l">
                        <a:spcAft>
                          <a:spcPts val="0"/>
                        </a:spcAft>
                        <a:buFont typeface="Wingdings" pitchFamily="2" charset="2"/>
                        <a:buChar char="Ø"/>
                      </a:pPr>
                      <a:r>
                        <a:rPr lang="es-ES_tradnl" u="sng" dirty="0" smtClean="0">
                          <a:solidFill>
                            <a:srgbClr val="FFFF00"/>
                          </a:solidFill>
                          <a:effectLst>
                            <a:outerShdw blurRad="38100" dist="38100" dir="2700000" algn="tl">
                              <a:srgbClr val="000000">
                                <a:alpha val="43137"/>
                              </a:srgbClr>
                            </a:outerShdw>
                          </a:effectLst>
                        </a:rPr>
                        <a:t>Por dividendos de E</a:t>
                      </a:r>
                      <a:r>
                        <a:rPr lang="es-ES_tradnl" u="none" dirty="0" smtClean="0">
                          <a:solidFill>
                            <a:srgbClr val="FFFF00"/>
                          </a:solidFill>
                          <a:effectLst>
                            <a:outerShdw blurRad="38100" dist="38100" dir="2700000" algn="tl">
                              <a:srgbClr val="000000">
                                <a:alpha val="43137"/>
                              </a:srgbClr>
                            </a:outerShdw>
                          </a:effectLst>
                        </a:rPr>
                        <a:t>: </a:t>
                      </a:r>
                      <a:r>
                        <a:rPr lang="es-ES" sz="1800" b="1" dirty="0" smtClean="0">
                          <a:solidFill>
                            <a:schemeClr val="tx1"/>
                          </a:solidFill>
                        </a:rPr>
                        <a:t>Renta obtenida por A</a:t>
                      </a:r>
                      <a:endParaRPr lang="es-ES_tradnl" sz="1800" b="1" u="none" dirty="0" smtClean="0">
                        <a:solidFill>
                          <a:schemeClr val="tx1"/>
                        </a:solidFill>
                        <a:latin typeface="Arial"/>
                        <a:ea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lvl="0">
                        <a:buFont typeface="Wingdings" pitchFamily="2" charset="2"/>
                        <a:buChar char="v"/>
                      </a:pPr>
                      <a:r>
                        <a:rPr lang="es-ES" sz="1800" b="1" dirty="0" smtClean="0">
                          <a:solidFill>
                            <a:schemeClr val="tx1"/>
                          </a:solidFill>
                        </a:rPr>
                        <a:t> </a:t>
                      </a:r>
                      <a:r>
                        <a:rPr lang="es-ES_tradnl" sz="1800" b="1" dirty="0" smtClean="0">
                          <a:solidFill>
                            <a:schemeClr val="tx1"/>
                          </a:solidFill>
                        </a:rPr>
                        <a:t>EXENTA</a:t>
                      </a:r>
                      <a:endParaRPr lang="es-ES_tradnl" sz="1800" b="1" dirty="0">
                        <a:solidFill>
                          <a:schemeClr val="tx1"/>
                        </a:solidFill>
                        <a:latin typeface="Arial"/>
                        <a:ea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5" name="4 Tabla"/>
          <p:cNvGraphicFramePr>
            <a:graphicFrameLocks noGrp="1"/>
          </p:cNvGraphicFramePr>
          <p:nvPr/>
        </p:nvGraphicFramePr>
        <p:xfrm>
          <a:off x="228600" y="1447800"/>
          <a:ext cx="9372600" cy="624840"/>
        </p:xfrm>
        <a:graphic>
          <a:graphicData uri="http://schemas.openxmlformats.org/drawingml/2006/table">
            <a:tbl>
              <a:tblPr/>
              <a:tblGrid>
                <a:gridCol w="787615">
                  <a:extLst>
                    <a:ext uri="{9D8B030D-6E8A-4147-A177-3AD203B41FA5}">
                      <a16:colId xmlns="" xmlns:a16="http://schemas.microsoft.com/office/drawing/2014/main" val="20000"/>
                    </a:ext>
                  </a:extLst>
                </a:gridCol>
                <a:gridCol w="3327185">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972993">
                  <a:extLst>
                    <a:ext uri="{9D8B030D-6E8A-4147-A177-3AD203B41FA5}">
                      <a16:colId xmlns="" xmlns:a16="http://schemas.microsoft.com/office/drawing/2014/main" val="20003"/>
                    </a:ext>
                  </a:extLst>
                </a:gridCol>
                <a:gridCol w="903807">
                  <a:extLst>
                    <a:ext uri="{9D8B030D-6E8A-4147-A177-3AD203B41FA5}">
                      <a16:colId xmlns="" xmlns:a16="http://schemas.microsoft.com/office/drawing/2014/main" val="20004"/>
                    </a:ext>
                  </a:extLst>
                </a:gridCol>
              </a:tblGrid>
              <a:tr h="220980">
                <a:tc>
                  <a:txBody>
                    <a:bodyPr/>
                    <a:lstStyle/>
                    <a:p>
                      <a:pPr algn="ctr">
                        <a:lnSpc>
                          <a:spcPts val="1800"/>
                        </a:lnSpc>
                        <a:spcAft>
                          <a:spcPts val="0"/>
                        </a:spcAft>
                      </a:pPr>
                      <a:r>
                        <a:rPr lang="es-ES_tradnl" sz="1600" b="1" dirty="0" smtClean="0">
                          <a:latin typeface="Arial" pitchFamily="34" charset="0"/>
                          <a:ea typeface="Times New Roman"/>
                          <a:cs typeface="Arial" pitchFamily="34" charset="0"/>
                        </a:rPr>
                        <a:t>10.000</a:t>
                      </a:r>
                      <a:endParaRPr lang="es-ES_tradnl"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latin typeface="Arial" pitchFamily="34" charset="0"/>
                          <a:ea typeface="Times New Roman"/>
                          <a:cs typeface="Arial" pitchFamily="34" charset="0"/>
                        </a:rPr>
                        <a:t>Bancos cuenta corriente (57)</a:t>
                      </a:r>
                      <a:endParaRPr lang="es-ES_tradnl" sz="1600" b="1" dirty="0" smtClean="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 sz="1600" b="1" dirty="0">
                        <a:solidFill>
                          <a:srgbClr val="0000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 sz="1600" b="1" dirty="0">
                        <a:latin typeface="Arial"/>
                        <a:ea typeface="Times New Roman"/>
                        <a:cs typeface="Times New Roman"/>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396240">
                <a:tc>
                  <a:txBody>
                    <a:bodyPr/>
                    <a:lstStyle/>
                    <a:p>
                      <a:pPr algn="ctr">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latin typeface="Arial" pitchFamily="34" charset="0"/>
                          <a:ea typeface="Times New Roman"/>
                          <a:cs typeface="Arial" pitchFamily="34" charset="0"/>
                        </a:rPr>
                        <a:t>a/</a:t>
                      </a:r>
                      <a:endParaRPr lang="es-ES_tradnl"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solidFill>
                            <a:srgbClr val="FFFF99"/>
                          </a:solidFill>
                          <a:latin typeface="Arial" pitchFamily="34" charset="0"/>
                          <a:ea typeface="Times New Roman"/>
                          <a:cs typeface="Arial" pitchFamily="34" charset="0"/>
                        </a:rPr>
                        <a:t>Beneficios</a:t>
                      </a:r>
                      <a:r>
                        <a:rPr lang="es-ES" sz="1600" b="1" baseline="0" dirty="0" smtClean="0">
                          <a:solidFill>
                            <a:srgbClr val="FFFF99"/>
                          </a:solidFill>
                          <a:latin typeface="Arial" pitchFamily="34" charset="0"/>
                          <a:ea typeface="Times New Roman"/>
                          <a:cs typeface="Arial" pitchFamily="34" charset="0"/>
                        </a:rPr>
                        <a:t> en participaciones en E</a:t>
                      </a:r>
                      <a:r>
                        <a:rPr lang="es-ES" sz="1600" b="1" dirty="0" smtClean="0">
                          <a:solidFill>
                            <a:srgbClr val="FFFF99"/>
                          </a:solidFill>
                          <a:latin typeface="Arial" pitchFamily="34" charset="0"/>
                          <a:ea typeface="Times New Roman"/>
                          <a:cs typeface="Arial" pitchFamily="34" charset="0"/>
                        </a:rPr>
                        <a:t> (76)</a:t>
                      </a:r>
                      <a:endParaRPr lang="es-ES_tradnl" sz="1600" dirty="0">
                        <a:solidFill>
                          <a:srgbClr val="FFFF99"/>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solidFill>
                            <a:srgbClr val="FFFF00"/>
                          </a:solidFill>
                          <a:latin typeface="Arial"/>
                          <a:ea typeface="Times New Roman"/>
                          <a:cs typeface="Times New Roman"/>
                        </a:rPr>
                        <a:t>10.000</a:t>
                      </a:r>
                      <a:endParaRPr lang="es-ES_tradnl" sz="1600" dirty="0">
                        <a:solidFill>
                          <a:srgbClr val="FFFF00"/>
                        </a:solidFill>
                        <a:latin typeface="Times New Roman"/>
                        <a:ea typeface="Times New Roman"/>
                        <a:cs typeface="Times New Roman"/>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bl>
          </a:graphicData>
        </a:graphic>
      </p:graphicFrame>
      <p:sp>
        <p:nvSpPr>
          <p:cNvPr id="6" name="5 CuadroTexto"/>
          <p:cNvSpPr txBox="1"/>
          <p:nvPr/>
        </p:nvSpPr>
        <p:spPr>
          <a:xfrm>
            <a:off x="3200400" y="1077913"/>
            <a:ext cx="4343400" cy="369887"/>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ASIENTO CONTABLE:</a:t>
            </a:r>
          </a:p>
        </p:txBody>
      </p:sp>
      <p:sp>
        <p:nvSpPr>
          <p:cNvPr id="9" name="8 CuadroTexto"/>
          <p:cNvSpPr txBox="1"/>
          <p:nvPr/>
        </p:nvSpPr>
        <p:spPr>
          <a:xfrm>
            <a:off x="3352800" y="2438400"/>
            <a:ext cx="4343400" cy="369888"/>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AJUSTE FISCAL:</a:t>
            </a:r>
          </a:p>
        </p:txBody>
      </p:sp>
      <p:sp>
        <p:nvSpPr>
          <p:cNvPr id="63553" name="Rectangle 1"/>
          <p:cNvSpPr>
            <a:spLocks noChangeArrowheads="1"/>
          </p:cNvSpPr>
          <p:nvPr/>
        </p:nvSpPr>
        <p:spPr bwMode="auto">
          <a:xfrm>
            <a:off x="0" y="0"/>
            <a:ext cx="9906000" cy="457200"/>
          </a:xfrm>
          <a:prstGeom prst="rect">
            <a:avLst/>
          </a:prstGeom>
          <a:noFill/>
          <a:ln w="9525">
            <a:noFill/>
            <a:miter lim="800000"/>
            <a:headEnd/>
            <a:tailEnd/>
          </a:ln>
        </p:spPr>
        <p:txBody>
          <a:bodyPr wrap="none" anchor="ctr">
            <a:spAutoFit/>
          </a:bodyPr>
          <a:lstStyle/>
          <a:p>
            <a:pPr eaLnBrk="0" hangingPunct="0"/>
            <a:endParaRPr lang="es-ES_tradnl"/>
          </a:p>
        </p:txBody>
      </p:sp>
      <p:graphicFrame>
        <p:nvGraphicFramePr>
          <p:cNvPr id="11" name="10 Tabla"/>
          <p:cNvGraphicFramePr>
            <a:graphicFrameLocks noGrp="1"/>
          </p:cNvGraphicFramePr>
          <p:nvPr/>
        </p:nvGraphicFramePr>
        <p:xfrm>
          <a:off x="381000" y="4657724"/>
          <a:ext cx="8915400" cy="1819276"/>
        </p:xfrm>
        <a:graphic>
          <a:graphicData uri="http://schemas.openxmlformats.org/drawingml/2006/table">
            <a:tbl>
              <a:tblPr/>
              <a:tblGrid>
                <a:gridCol w="72390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tblGrid>
              <a:tr h="457200">
                <a:tc>
                  <a:txBody>
                    <a:bodyPr/>
                    <a:lstStyle/>
                    <a:p>
                      <a:pPr marL="0" marR="0" lvl="0" indent="0" algn="just" defTabSz="914400" rtl="0" eaLnBrk="1" fontAlgn="base" latinLnBrk="0" hangingPunct="1">
                        <a:lnSpc>
                          <a:spcPts val="1800"/>
                        </a:lnSpc>
                        <a:spcBef>
                          <a:spcPct val="0"/>
                        </a:spcBef>
                        <a:spcAft>
                          <a:spcPct val="0"/>
                        </a:spcAft>
                        <a:buClrTx/>
                        <a:buSzTx/>
                        <a:buFontTx/>
                        <a:buNone/>
                        <a:tabLst/>
                      </a:pPr>
                      <a:r>
                        <a:rPr kumimoji="0" lang="es-ES" sz="1600" b="1" i="0" u="none" strike="noStrike" cap="none" normalizeH="0" baseline="0" dirty="0" smtClean="0">
                          <a:ln>
                            <a:noFill/>
                          </a:ln>
                          <a:solidFill>
                            <a:srgbClr val="000066"/>
                          </a:solidFill>
                          <a:effectLst/>
                          <a:latin typeface="Arial" pitchFamily="34" charset="0"/>
                          <a:cs typeface="Times New Roman" pitchFamily="18" charset="0"/>
                        </a:rPr>
                        <a:t>  RESULTADO CONTABLE (I - G)</a:t>
                      </a:r>
                      <a:endParaRPr kumimoji="0" lang="es-ES_tradnl" sz="1600" b="0" i="0" u="none" strike="noStrike" cap="none" normalizeH="0" baseline="0" dirty="0" smtClean="0">
                        <a:ln>
                          <a:noFill/>
                        </a:ln>
                        <a:solidFill>
                          <a:srgbClr val="000066"/>
                        </a:solidFill>
                        <a:effectLst/>
                        <a:latin typeface="Times New Roman" pitchFamily="18" charset="0"/>
                        <a:cs typeface="Times New Roman" pitchFamily="18" charset="0"/>
                      </a:endParaRP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ts val="1800"/>
                        </a:lnSpc>
                        <a:spcBef>
                          <a:spcPct val="0"/>
                        </a:spcBef>
                        <a:spcAft>
                          <a:spcPct val="0"/>
                        </a:spcAft>
                        <a:buClrTx/>
                        <a:buSzTx/>
                        <a:buFontTx/>
                        <a:buNone/>
                        <a:tabLst/>
                      </a:pPr>
                      <a:r>
                        <a:rPr kumimoji="0" lang="es-ES" sz="1600" b="1" i="0" u="none" strike="noStrike" cap="none" normalizeH="0" baseline="0" dirty="0" smtClean="0">
                          <a:ln>
                            <a:noFill/>
                          </a:ln>
                          <a:solidFill>
                            <a:schemeClr val="tx1"/>
                          </a:solidFill>
                          <a:effectLst/>
                          <a:latin typeface="Arial" pitchFamily="34" charset="0"/>
                          <a:cs typeface="Times New Roman" pitchFamily="18" charset="0"/>
                        </a:rPr>
                        <a:t>10.000</a:t>
                      </a:r>
                      <a:endParaRPr kumimoji="0" lang="es-ES_tradnl" sz="16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381000">
                <a:tc>
                  <a:txBody>
                    <a:bodyPr/>
                    <a:lstStyle/>
                    <a:p>
                      <a:pPr marL="0" marR="0" lvl="0" indent="0" algn="just" defTabSz="914400" rtl="0" eaLnBrk="1" fontAlgn="base" latinLnBrk="0" hangingPunct="1">
                        <a:lnSpc>
                          <a:spcPts val="1800"/>
                        </a:lnSpc>
                        <a:spcBef>
                          <a:spcPct val="0"/>
                        </a:spcBef>
                        <a:spcAft>
                          <a:spcPct val="0"/>
                        </a:spcAft>
                        <a:buClrTx/>
                        <a:buSzTx/>
                        <a:buFontTx/>
                        <a:buNone/>
                        <a:tabLst/>
                      </a:pPr>
                      <a:r>
                        <a:rPr kumimoji="0" lang="es-ES" sz="1600" b="1" i="0" u="none" strike="noStrike" cap="none" normalizeH="0" baseline="0" dirty="0" smtClean="0">
                          <a:ln>
                            <a:noFill/>
                          </a:ln>
                          <a:solidFill>
                            <a:schemeClr val="tx1"/>
                          </a:solidFill>
                          <a:effectLst/>
                          <a:latin typeface="Arial" pitchFamily="34" charset="0"/>
                          <a:cs typeface="Times New Roman" pitchFamily="18" charset="0"/>
                        </a:rPr>
                        <a:t>  </a:t>
                      </a:r>
                      <a:r>
                        <a:rPr kumimoji="0" lang="es-ES" sz="1600" b="1" i="0" u="none" strike="noStrike" cap="none" normalizeH="0" baseline="0" dirty="0" smtClean="0">
                          <a:ln>
                            <a:noFill/>
                          </a:ln>
                          <a:solidFill>
                            <a:srgbClr val="000066"/>
                          </a:solidFill>
                          <a:effectLst/>
                          <a:latin typeface="Arial" pitchFamily="34" charset="0"/>
                          <a:cs typeface="Times New Roman" pitchFamily="18" charset="0"/>
                        </a:rPr>
                        <a:t>+ - AJUSTES:</a:t>
                      </a: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ts val="1800"/>
                        </a:lnSpc>
                        <a:spcBef>
                          <a:spcPct val="0"/>
                        </a:spcBef>
                        <a:spcAft>
                          <a:spcPct val="0"/>
                        </a:spcAft>
                        <a:buClrTx/>
                        <a:buSzTx/>
                        <a:buFontTx/>
                        <a:buNone/>
                        <a:tabLst/>
                      </a:pPr>
                      <a:endParaRPr kumimoji="0" lang="es-ES_tradnl" sz="1600" b="0" i="0" u="none" strike="noStrike" cap="none" normalizeH="0" baseline="0" dirty="0" smtClean="0">
                        <a:ln>
                          <a:noFill/>
                        </a:ln>
                        <a:solidFill>
                          <a:schemeClr val="tx1"/>
                        </a:solidFill>
                        <a:effectLst/>
                        <a:latin typeface="Arial" pitchFamily="34" charset="0"/>
                        <a:cs typeface="Times New Roman" pitchFamily="18" charset="0"/>
                      </a:endParaRP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322263">
                <a:tc>
                  <a:txBody>
                    <a:bodyPr/>
                    <a:lstStyle/>
                    <a:p>
                      <a:pPr marL="0" marR="0" lvl="0" indent="0" algn="l" defTabSz="914400" rtl="0" eaLnBrk="1" fontAlgn="base" latinLnBrk="0" hangingPunct="1">
                        <a:lnSpc>
                          <a:spcPts val="1800"/>
                        </a:lnSpc>
                        <a:spcBef>
                          <a:spcPct val="0"/>
                        </a:spcBef>
                        <a:spcAft>
                          <a:spcPct val="0"/>
                        </a:spcAft>
                        <a:buClrTx/>
                        <a:buSzTx/>
                        <a:buFontTx/>
                        <a:buNone/>
                        <a:tabLst/>
                        <a:defRPr/>
                      </a:pPr>
                      <a:r>
                        <a:rPr lang="es-ES" sz="1600" b="1" dirty="0" smtClean="0">
                          <a:solidFill>
                            <a:srgbClr val="FF0000"/>
                          </a:solidFill>
                          <a:latin typeface="Arial" pitchFamily="34" charset="0"/>
                          <a:ea typeface="Times New Roman"/>
                          <a:cs typeface="Arial" pitchFamily="34" charset="0"/>
                        </a:rPr>
                        <a:t>Beneficios</a:t>
                      </a:r>
                      <a:r>
                        <a:rPr lang="es-ES" sz="1600" b="1" baseline="0" dirty="0" smtClean="0">
                          <a:solidFill>
                            <a:srgbClr val="FF0000"/>
                          </a:solidFill>
                          <a:latin typeface="Arial" pitchFamily="34" charset="0"/>
                          <a:ea typeface="Times New Roman"/>
                          <a:cs typeface="Arial" pitchFamily="34" charset="0"/>
                        </a:rPr>
                        <a:t> en participaciones en E</a:t>
                      </a:r>
                      <a:r>
                        <a:rPr lang="es-ES" sz="1600" b="1" dirty="0" smtClean="0">
                          <a:solidFill>
                            <a:srgbClr val="FF0000"/>
                          </a:solidFill>
                          <a:latin typeface="Arial" pitchFamily="34" charset="0"/>
                          <a:ea typeface="Times New Roman"/>
                          <a:cs typeface="Arial" pitchFamily="34" charset="0"/>
                        </a:rPr>
                        <a:t> (76)  </a:t>
                      </a:r>
                      <a:r>
                        <a:rPr kumimoji="0" lang="es-ES" sz="1600" b="1" i="0" u="none" strike="noStrike" cap="none" normalizeH="0" baseline="0" dirty="0" smtClean="0">
                          <a:ln>
                            <a:noFill/>
                          </a:ln>
                          <a:solidFill>
                            <a:srgbClr val="FF0000"/>
                          </a:solidFill>
                          <a:effectLst/>
                          <a:latin typeface="Arial" pitchFamily="34" charset="0"/>
                          <a:cs typeface="Times New Roman" pitchFamily="18" charset="0"/>
                        </a:rPr>
                        <a:t>EXENCCIÓN (art. 21 L)</a:t>
                      </a:r>
                      <a:endParaRPr kumimoji="0" lang="es-ES_tradnl" sz="16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ts val="1800"/>
                        </a:lnSpc>
                        <a:spcBef>
                          <a:spcPct val="0"/>
                        </a:spcBef>
                        <a:spcAft>
                          <a:spcPct val="0"/>
                        </a:spcAft>
                        <a:buClrTx/>
                        <a:buSzTx/>
                        <a:buFontTx/>
                        <a:buNone/>
                        <a:tabLst/>
                      </a:pPr>
                      <a:endParaRPr kumimoji="0" lang="es-ES_tradnl" sz="16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ts val="1800"/>
                        </a:lnSpc>
                        <a:spcBef>
                          <a:spcPct val="0"/>
                        </a:spcBef>
                        <a:spcAft>
                          <a:spcPct val="0"/>
                        </a:spcAft>
                        <a:buClrTx/>
                        <a:buSzTx/>
                        <a:buFontTx/>
                        <a:buNone/>
                        <a:tabLst/>
                      </a:pPr>
                      <a:r>
                        <a:rPr kumimoji="0" lang="es-ES" sz="1600" b="1" i="0" u="none" strike="noStrike" cap="none" normalizeH="0" baseline="0" dirty="0" smtClean="0">
                          <a:ln>
                            <a:noFill/>
                          </a:ln>
                          <a:solidFill>
                            <a:schemeClr val="tx1"/>
                          </a:solidFill>
                          <a:effectLst/>
                          <a:latin typeface="Arial" pitchFamily="34" charset="0"/>
                          <a:cs typeface="Times New Roman" pitchFamily="18" charset="0"/>
                        </a:rPr>
                        <a:t>- 10.000</a:t>
                      </a:r>
                      <a:endParaRPr kumimoji="0" lang="es-ES_tradnl" sz="16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2"/>
                  </a:ext>
                </a:extLst>
              </a:tr>
              <a:tr h="261938">
                <a:tc>
                  <a:txBody>
                    <a:bodyPr/>
                    <a:lstStyle/>
                    <a:p>
                      <a:pPr marL="0" marR="0" lvl="0" indent="0" algn="just" defTabSz="914400" rtl="0" eaLnBrk="1" fontAlgn="base" latinLnBrk="0" hangingPunct="1">
                        <a:lnSpc>
                          <a:spcPts val="18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pitchFamily="34" charset="0"/>
                          <a:cs typeface="Times New Roman" pitchFamily="18" charset="0"/>
                        </a:rPr>
                        <a:t>  = RESULTADO FISCAL (BI)</a:t>
                      </a:r>
                      <a:endParaRPr kumimoji="0" lang="es-ES_tradnl" sz="18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ts val="1800"/>
                        </a:lnSpc>
                        <a:spcBef>
                          <a:spcPct val="0"/>
                        </a:spcBef>
                        <a:spcAft>
                          <a:spcPct val="0"/>
                        </a:spcAft>
                        <a:buClrTx/>
                        <a:buSzTx/>
                        <a:buFontTx/>
                        <a:buNone/>
                        <a:tabLst/>
                      </a:pPr>
                      <a:r>
                        <a:rPr kumimoji="0" lang="es-ES" sz="1600" b="1" i="0" u="none" strike="noStrike" cap="none" normalizeH="0" baseline="0" dirty="0" smtClean="0">
                          <a:ln>
                            <a:noFill/>
                          </a:ln>
                          <a:solidFill>
                            <a:srgbClr val="000066"/>
                          </a:solidFill>
                          <a:effectLst/>
                          <a:latin typeface="Arial" pitchFamily="34" charset="0"/>
                          <a:cs typeface="Times New Roman" pitchFamily="18" charset="0"/>
                        </a:rPr>
                        <a:t>0</a:t>
                      </a: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3"/>
                  </a:ext>
                </a:extLst>
              </a:tr>
              <a:tr h="261938">
                <a:tc>
                  <a:txBody>
                    <a:bodyPr/>
                    <a:lstStyle/>
                    <a:p>
                      <a:pPr marL="0" marR="0" lvl="0" indent="0" algn="r" defTabSz="914400" rtl="0" eaLnBrk="1" fontAlgn="base" latinLnBrk="0" hangingPunct="1">
                        <a:lnSpc>
                          <a:spcPts val="1800"/>
                        </a:lnSpc>
                        <a:spcBef>
                          <a:spcPct val="0"/>
                        </a:spcBef>
                        <a:spcAft>
                          <a:spcPct val="0"/>
                        </a:spcAft>
                        <a:buClrTx/>
                        <a:buSzTx/>
                        <a:buFontTx/>
                        <a:buNone/>
                        <a:tabLst/>
                      </a:pPr>
                      <a:r>
                        <a:rPr kumimoji="0" lang="es-ES_tradnl" sz="1800" b="0" i="0" u="none" strike="noStrike" cap="none" normalizeH="0" baseline="0" smtClean="0">
                          <a:ln>
                            <a:noFill/>
                          </a:ln>
                          <a:solidFill>
                            <a:srgbClr val="000066"/>
                          </a:solidFill>
                          <a:effectLst/>
                          <a:latin typeface="Times New Roman" pitchFamily="18" charset="0"/>
                          <a:cs typeface="Times New Roman" pitchFamily="18" charset="0"/>
                        </a:rPr>
                        <a:t>x Tipo  de gravamen = cuota íntegra</a:t>
                      </a: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ts val="18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0</a:t>
                      </a:r>
                    </a:p>
                  </a:txBody>
                  <a:tcPr marL="0" marR="0" marT="0" marB="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4"/>
                  </a:ext>
                </a:extLst>
              </a:tr>
            </a:tbl>
          </a:graphicData>
        </a:graphic>
      </p:graphicFrame>
      <p:sp>
        <p:nvSpPr>
          <p:cNvPr id="12" name="11 CuadroTexto"/>
          <p:cNvSpPr txBox="1"/>
          <p:nvPr/>
        </p:nvSpPr>
        <p:spPr>
          <a:xfrm>
            <a:off x="3505200" y="4191000"/>
            <a:ext cx="4343400" cy="369888"/>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LIQUIDACIÓN IS:</a:t>
            </a:r>
          </a:p>
        </p:txBody>
      </p:sp>
      <p:sp>
        <p:nvSpPr>
          <p:cNvPr id="63578" name="Text Box 3"/>
          <p:cNvSpPr txBox="1">
            <a:spLocks noChangeArrowheads="1"/>
          </p:cNvSpPr>
          <p:nvPr/>
        </p:nvSpPr>
        <p:spPr bwMode="auto">
          <a:xfrm>
            <a:off x="0" y="0"/>
            <a:ext cx="9906000" cy="461963"/>
          </a:xfrm>
          <a:prstGeom prst="rect">
            <a:avLst/>
          </a:prstGeom>
          <a:solidFill>
            <a:srgbClr val="CCFFFF"/>
          </a:solidFill>
          <a:ln w="9525">
            <a:noFill/>
            <a:miter lim="800000"/>
            <a:headEnd/>
            <a:tailEnd/>
          </a:ln>
        </p:spPr>
        <p:txBody>
          <a:bodyPr>
            <a:spAutoFit/>
          </a:bodyPr>
          <a:lstStyle/>
          <a:p>
            <a:pPr algn="ctr">
              <a:spcBef>
                <a:spcPct val="50000"/>
              </a:spcBef>
            </a:pPr>
            <a:r>
              <a:rPr lang="es-ES" sz="2200" u="sng">
                <a:solidFill>
                  <a:srgbClr val="000066"/>
                </a:solidFill>
              </a:rPr>
              <a:t>EJEMPLO-1-solución-1-b</a:t>
            </a:r>
            <a:r>
              <a:rPr lang="es-ES">
                <a:solidFill>
                  <a:srgbClr val="000066"/>
                </a:solidFill>
              </a:rPr>
              <a:t> EXENCIÓN: Dividendos. </a:t>
            </a:r>
            <a:r>
              <a:rPr lang="es-ES_tradnl" sz="2400">
                <a:solidFill>
                  <a:srgbClr val="FF0000"/>
                </a:solidFill>
              </a:rPr>
              <a:t>Art. 21 LIS</a:t>
            </a:r>
            <a:r>
              <a:rPr lang="es-ES" sz="2400">
                <a:solidFill>
                  <a:srgbClr val="FF0000"/>
                </a:solidFill>
              </a:rPr>
              <a:t> </a:t>
            </a:r>
          </a:p>
        </p:txBody>
      </p:sp>
      <p:graphicFrame>
        <p:nvGraphicFramePr>
          <p:cNvPr id="13" name="12 Tabla"/>
          <p:cNvGraphicFramePr>
            <a:graphicFrameLocks noGrp="1"/>
          </p:cNvGraphicFramePr>
          <p:nvPr/>
        </p:nvGraphicFramePr>
        <p:xfrm>
          <a:off x="228600" y="2895600"/>
          <a:ext cx="9524999" cy="813777"/>
        </p:xfrm>
        <a:graphic>
          <a:graphicData uri="http://schemas.openxmlformats.org/drawingml/2006/table">
            <a:tbl>
              <a:tblPr/>
              <a:tblGrid>
                <a:gridCol w="3886200">
                  <a:extLst>
                    <a:ext uri="{9D8B030D-6E8A-4147-A177-3AD203B41FA5}">
                      <a16:colId xmlns="" xmlns:a16="http://schemas.microsoft.com/office/drawing/2014/main" val="20000"/>
                    </a:ext>
                  </a:extLst>
                </a:gridCol>
                <a:gridCol w="1969331">
                  <a:extLst>
                    <a:ext uri="{9D8B030D-6E8A-4147-A177-3AD203B41FA5}">
                      <a16:colId xmlns="" xmlns:a16="http://schemas.microsoft.com/office/drawing/2014/main" val="20001"/>
                    </a:ext>
                  </a:extLst>
                </a:gridCol>
                <a:gridCol w="1405328">
                  <a:extLst>
                    <a:ext uri="{9D8B030D-6E8A-4147-A177-3AD203B41FA5}">
                      <a16:colId xmlns="" xmlns:a16="http://schemas.microsoft.com/office/drawing/2014/main" val="20002"/>
                    </a:ext>
                  </a:extLst>
                </a:gridCol>
                <a:gridCol w="1171106">
                  <a:extLst>
                    <a:ext uri="{9D8B030D-6E8A-4147-A177-3AD203B41FA5}">
                      <a16:colId xmlns="" xmlns:a16="http://schemas.microsoft.com/office/drawing/2014/main" val="20003"/>
                    </a:ext>
                  </a:extLst>
                </a:gridCol>
                <a:gridCol w="1093034">
                  <a:extLst>
                    <a:ext uri="{9D8B030D-6E8A-4147-A177-3AD203B41FA5}">
                      <a16:colId xmlns="" xmlns:a16="http://schemas.microsoft.com/office/drawing/2014/main" val="20004"/>
                    </a:ext>
                  </a:extLst>
                </a:gridCol>
              </a:tblGrid>
              <a:tr h="359019">
                <a:tc>
                  <a:txBody>
                    <a:bodyPr/>
                    <a:lstStyle/>
                    <a:p>
                      <a:pPr algn="just">
                        <a:lnSpc>
                          <a:spcPts val="1800"/>
                        </a:lnSpc>
                        <a:spcAft>
                          <a:spcPts val="0"/>
                        </a:spcAft>
                      </a:pPr>
                      <a:r>
                        <a:rPr lang="es-ES" sz="1600" dirty="0">
                          <a:solidFill>
                            <a:srgbClr val="000000"/>
                          </a:solidFill>
                          <a:latin typeface="Arial" pitchFamily="34" charset="0"/>
                          <a:ea typeface="Times New Roman"/>
                          <a:cs typeface="Arial" pitchFamily="34" charset="0"/>
                        </a:rPr>
                        <a:t> </a:t>
                      </a:r>
                      <a:r>
                        <a:rPr lang="es-ES" sz="1600" b="1" dirty="0">
                          <a:solidFill>
                            <a:srgbClr val="000000"/>
                          </a:solidFill>
                          <a:latin typeface="Arial" pitchFamily="34" charset="0"/>
                          <a:ea typeface="Times New Roman"/>
                          <a:cs typeface="Arial" pitchFamily="34" charset="0"/>
                        </a:rPr>
                        <a:t> CONCEPTOS</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Contablemente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Fiscalmente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Ajuste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Art. LIS</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4758">
                <a:tc>
                  <a:txBody>
                    <a:bodyPr/>
                    <a:lstStyle/>
                    <a:p>
                      <a:pPr algn="ctr">
                        <a:lnSpc>
                          <a:spcPts val="1800"/>
                        </a:lnSpc>
                        <a:spcAft>
                          <a:spcPts val="0"/>
                        </a:spcAft>
                      </a:pPr>
                      <a:r>
                        <a:rPr lang="es-ES" sz="1600" b="1" dirty="0" smtClean="0">
                          <a:solidFill>
                            <a:srgbClr val="FF0000"/>
                          </a:solidFill>
                          <a:latin typeface="Arial" pitchFamily="34" charset="0"/>
                          <a:ea typeface="Times New Roman"/>
                          <a:cs typeface="Arial" pitchFamily="34" charset="0"/>
                        </a:rPr>
                        <a:t>Beneficios</a:t>
                      </a:r>
                      <a:r>
                        <a:rPr lang="es-ES" sz="1600" b="1" baseline="0" dirty="0" smtClean="0">
                          <a:solidFill>
                            <a:srgbClr val="FF0000"/>
                          </a:solidFill>
                          <a:latin typeface="Arial" pitchFamily="34" charset="0"/>
                          <a:ea typeface="Times New Roman"/>
                          <a:cs typeface="Arial" pitchFamily="34" charset="0"/>
                        </a:rPr>
                        <a:t> en participaciones en E</a:t>
                      </a:r>
                      <a:r>
                        <a:rPr lang="es-ES" sz="1600" b="1" dirty="0" smtClean="0">
                          <a:solidFill>
                            <a:srgbClr val="FF0000"/>
                          </a:solidFill>
                          <a:latin typeface="Arial" pitchFamily="34" charset="0"/>
                          <a:ea typeface="Times New Roman"/>
                          <a:cs typeface="Arial" pitchFamily="34" charset="0"/>
                        </a:rPr>
                        <a:t> (76)</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10.000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0 </a:t>
                      </a:r>
                      <a:r>
                        <a:rPr lang="es-ES" sz="1600" b="1" dirty="0" smtClean="0">
                          <a:solidFill>
                            <a:srgbClr val="FFFF66"/>
                          </a:solidFill>
                          <a:latin typeface="Arial" pitchFamily="34" charset="0"/>
                          <a:ea typeface="Times New Roman"/>
                          <a:cs typeface="Arial" pitchFamily="34" charset="0"/>
                        </a:rPr>
                        <a:t>(EDII)</a:t>
                      </a:r>
                      <a:endParaRPr lang="es-ES_tradnl" sz="1600" dirty="0">
                        <a:solidFill>
                          <a:srgbClr val="FFFF66"/>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- 10.000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a:txBody>
                    <a:bodyPr/>
                    <a:lstStyle/>
                    <a:p>
                      <a:pPr algn="ctr">
                        <a:lnSpc>
                          <a:spcPts val="1800"/>
                        </a:lnSpc>
                        <a:spcAft>
                          <a:spcPts val="0"/>
                        </a:spcAft>
                      </a:pPr>
                      <a:r>
                        <a:rPr lang="es-ES_tradnl" sz="1600" b="1" dirty="0" smtClean="0">
                          <a:solidFill>
                            <a:schemeClr val="tx1"/>
                          </a:solidFill>
                          <a:latin typeface="Arial" pitchFamily="34" charset="0"/>
                          <a:ea typeface="Times New Roman"/>
                          <a:cs typeface="Arial" pitchFamily="34" charset="0"/>
                        </a:rPr>
                        <a:t>21</a:t>
                      </a:r>
                      <a:endParaRPr lang="es-ES_tradnl" sz="1600" b="1"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2696908666"/>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18400" y="6305550"/>
            <a:ext cx="2311400" cy="476250"/>
          </a:xfrm>
        </p:spPr>
        <p:txBody>
          <a:bodyPr/>
          <a:lstStyle/>
          <a:p>
            <a:pPr>
              <a:defRPr/>
            </a:pPr>
            <a:fld id="{AA71CD76-2B5D-4D69-9736-49B3E77FDDB6}" type="slidenum">
              <a:rPr lang="es-ES"/>
              <a:pPr>
                <a:defRPr/>
              </a:pPr>
              <a:t>192</a:t>
            </a:fld>
            <a:endParaRPr lang="es-ES" dirty="0"/>
          </a:p>
        </p:txBody>
      </p:sp>
      <p:sp>
        <p:nvSpPr>
          <p:cNvPr id="26627"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6628" name="Text Box 3"/>
          <p:cNvSpPr txBox="1">
            <a:spLocks noChangeArrowheads="1"/>
          </p:cNvSpPr>
          <p:nvPr/>
        </p:nvSpPr>
        <p:spPr bwMode="auto">
          <a:xfrm>
            <a:off x="0" y="685800"/>
            <a:ext cx="9906000" cy="523220"/>
          </a:xfrm>
          <a:prstGeom prst="rect">
            <a:avLst/>
          </a:prstGeom>
          <a:solidFill>
            <a:srgbClr val="CCFFFF"/>
          </a:solidFill>
          <a:ln w="9525">
            <a:noFill/>
            <a:miter lim="800000"/>
            <a:headEnd/>
            <a:tailEnd/>
          </a:ln>
        </p:spPr>
        <p:txBody>
          <a:bodyPr>
            <a:spAutoFit/>
          </a:bodyPr>
          <a:lstStyle/>
          <a:p>
            <a:pPr algn="ctr">
              <a:spcBef>
                <a:spcPct val="50000"/>
              </a:spcBef>
            </a:pPr>
            <a:r>
              <a:rPr lang="es-ES" sz="2400" dirty="0" smtClean="0">
                <a:solidFill>
                  <a:srgbClr val="0033CC"/>
                </a:solidFill>
              </a:rPr>
              <a:t>E-2</a:t>
            </a:r>
            <a:r>
              <a:rPr lang="es-ES" sz="2400" dirty="0" smtClean="0">
                <a:solidFill>
                  <a:srgbClr val="000066"/>
                </a:solidFill>
              </a:rPr>
              <a:t> Valor Adquisición </a:t>
            </a:r>
            <a:r>
              <a:rPr lang="es-ES" sz="2800" dirty="0" smtClean="0">
                <a:solidFill>
                  <a:srgbClr val="FF0000"/>
                </a:solidFill>
              </a:rPr>
              <a:t>&gt;</a:t>
            </a:r>
            <a:r>
              <a:rPr lang="es-ES" sz="2400" dirty="0" smtClean="0">
                <a:solidFill>
                  <a:srgbClr val="FF0000"/>
                </a:solidFill>
              </a:rPr>
              <a:t> 20.000.000 €</a:t>
            </a:r>
            <a:r>
              <a:rPr lang="es-ES" sz="2400" dirty="0" smtClean="0">
                <a:solidFill>
                  <a:schemeClr val="bg2"/>
                </a:solidFill>
              </a:rPr>
              <a:t> </a:t>
            </a:r>
            <a:endParaRPr lang="es-ES" sz="2400" dirty="0">
              <a:solidFill>
                <a:srgbClr val="FF0000"/>
              </a:solidFill>
            </a:endParaRPr>
          </a:p>
        </p:txBody>
      </p:sp>
      <p:sp>
        <p:nvSpPr>
          <p:cNvPr id="2662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dirty="0" smtClean="0">
                <a:solidFill>
                  <a:srgbClr val="FFFF66"/>
                </a:solidFill>
                <a:latin typeface="Arial" pitchFamily="34" charset="0"/>
              </a:rPr>
              <a:t>EJEMPLO-2 </a:t>
            </a:r>
            <a:r>
              <a:rPr lang="es-ES_tradnl" sz="3200" dirty="0">
                <a:solidFill>
                  <a:srgbClr val="FFFF66"/>
                </a:solidFill>
                <a:latin typeface="Arial" pitchFamily="34" charset="0"/>
              </a:rPr>
              <a:t>de Participación. Art. </a:t>
            </a:r>
            <a:r>
              <a:rPr lang="es-ES_tradnl" sz="3200" dirty="0" smtClean="0">
                <a:solidFill>
                  <a:srgbClr val="FFFF66"/>
                </a:solidFill>
                <a:latin typeface="Arial" pitchFamily="34" charset="0"/>
              </a:rPr>
              <a:t>21 </a:t>
            </a:r>
            <a:r>
              <a:rPr lang="es-ES_tradnl" sz="3200" dirty="0">
                <a:solidFill>
                  <a:srgbClr val="FFFF66"/>
                </a:solidFill>
                <a:latin typeface="Arial" pitchFamily="34" charset="0"/>
              </a:rPr>
              <a:t>LIS</a:t>
            </a:r>
            <a:endParaRPr lang="es-ES" sz="3200" dirty="0">
              <a:solidFill>
                <a:srgbClr val="FFFF66"/>
              </a:solidFill>
              <a:latin typeface="Arial" pitchFamily="34" charset="0"/>
            </a:endParaRPr>
          </a:p>
        </p:txBody>
      </p:sp>
      <p:graphicFrame>
        <p:nvGraphicFramePr>
          <p:cNvPr id="10" name="9 Tabla"/>
          <p:cNvGraphicFramePr>
            <a:graphicFrameLocks noGrp="1"/>
          </p:cNvGraphicFramePr>
          <p:nvPr/>
        </p:nvGraphicFramePr>
        <p:xfrm>
          <a:off x="1066800" y="1997075"/>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391400" y="2057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26648"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26650" name="29 Conector recto de flecha"/>
          <p:cNvCxnSpPr>
            <a:cxnSpLocks noChangeShapeType="1"/>
          </p:cNvCxnSpPr>
          <p:nvPr/>
        </p:nvCxnSpPr>
        <p:spPr bwMode="auto">
          <a:xfrm flipV="1">
            <a:off x="2514600" y="2438400"/>
            <a:ext cx="4876800" cy="76200"/>
          </a:xfrm>
          <a:prstGeom prst="straightConnector1">
            <a:avLst/>
          </a:prstGeom>
          <a:noFill/>
          <a:ln w="28575" algn="ctr">
            <a:solidFill>
              <a:schemeClr val="tx1"/>
            </a:solidFill>
            <a:round/>
            <a:headEnd/>
            <a:tailEnd type="arrow" w="med" len="med"/>
          </a:ln>
        </p:spPr>
      </p:cxnSp>
      <p:sp>
        <p:nvSpPr>
          <p:cNvPr id="26651"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1143000" y="1366837"/>
            <a:ext cx="1577975" cy="461963"/>
          </a:xfrm>
          <a:prstGeom prst="rect">
            <a:avLst/>
          </a:prstGeom>
          <a:noFill/>
        </p:spPr>
        <p:txBody>
          <a:bodyPr wrap="none">
            <a:spAutoFit/>
          </a:bodyPr>
          <a:lstStyle/>
          <a:p>
            <a:pPr>
              <a:defRPr/>
            </a:pPr>
            <a:r>
              <a:rPr lang="es-ES_tradnl" sz="2400" dirty="0">
                <a:solidFill>
                  <a:srgbClr val="FFFF00"/>
                </a:solidFill>
                <a:effectLst>
                  <a:outerShdw blurRad="38100" dist="38100" dir="2700000" algn="tl">
                    <a:srgbClr val="000000">
                      <a:alpha val="43137"/>
                    </a:srgbClr>
                  </a:outerShdw>
                </a:effectLst>
              </a:rPr>
              <a:t>ESPAÑA</a:t>
            </a:r>
          </a:p>
        </p:txBody>
      </p:sp>
      <p:sp>
        <p:nvSpPr>
          <p:cNvPr id="48" name="47 CuadroTexto"/>
          <p:cNvSpPr txBox="1"/>
          <p:nvPr/>
        </p:nvSpPr>
        <p:spPr>
          <a:xfrm>
            <a:off x="7337724" y="1443335"/>
            <a:ext cx="1577676" cy="461665"/>
          </a:xfrm>
          <a:prstGeom prst="rect">
            <a:avLst/>
          </a:prstGeom>
          <a:noFill/>
        </p:spPr>
        <p:txBody>
          <a:bodyPr wrap="none">
            <a:spAutoFit/>
          </a:bodyPr>
          <a:lstStyle/>
          <a:p>
            <a:pPr>
              <a:defRPr/>
            </a:pPr>
            <a:r>
              <a:rPr lang="es-ES_tradnl" sz="2400" dirty="0" smtClean="0">
                <a:solidFill>
                  <a:srgbClr val="FFFF00"/>
                </a:solidFill>
                <a:effectLst>
                  <a:outerShdw blurRad="38100" dist="38100" dir="2700000" algn="tl">
                    <a:srgbClr val="000000">
                      <a:alpha val="43137"/>
                    </a:srgbClr>
                  </a:outerShdw>
                </a:effectLst>
              </a:rPr>
              <a:t>ESPAÑA</a:t>
            </a:r>
            <a:endParaRPr lang="es-ES_tradnl" sz="2400" dirty="0">
              <a:solidFill>
                <a:srgbClr val="FFFF00"/>
              </a:solidFill>
              <a:effectLst>
                <a:outerShdw blurRad="38100" dist="38100" dir="2700000" algn="tl">
                  <a:srgbClr val="000000">
                    <a:alpha val="43137"/>
                  </a:srgbClr>
                </a:outerShdw>
              </a:effectLst>
            </a:endParaRPr>
          </a:p>
        </p:txBody>
      </p:sp>
      <p:sp>
        <p:nvSpPr>
          <p:cNvPr id="26655" name="48 CuadroTexto"/>
          <p:cNvSpPr txBox="1">
            <a:spLocks noChangeArrowheads="1"/>
          </p:cNvSpPr>
          <p:nvPr/>
        </p:nvSpPr>
        <p:spPr bwMode="auto">
          <a:xfrm>
            <a:off x="5410200" y="2057400"/>
            <a:ext cx="694421" cy="400110"/>
          </a:xfrm>
          <a:prstGeom prst="rect">
            <a:avLst/>
          </a:prstGeom>
          <a:noFill/>
          <a:ln w="9525">
            <a:noFill/>
            <a:miter lim="800000"/>
            <a:headEnd/>
            <a:tailEnd/>
          </a:ln>
        </p:spPr>
        <p:txBody>
          <a:bodyPr wrap="none">
            <a:spAutoFit/>
          </a:bodyPr>
          <a:lstStyle/>
          <a:p>
            <a:r>
              <a:rPr lang="es-ES_tradnl" dirty="0" smtClean="0"/>
              <a:t>3%</a:t>
            </a:r>
            <a:endParaRPr lang="es-ES_tradnl" dirty="0"/>
          </a:p>
        </p:txBody>
      </p:sp>
      <p:sp>
        <p:nvSpPr>
          <p:cNvPr id="27" name="26 Rectángulo"/>
          <p:cNvSpPr/>
          <p:nvPr/>
        </p:nvSpPr>
        <p:spPr>
          <a:xfrm>
            <a:off x="381000" y="5410200"/>
            <a:ext cx="8573181" cy="1015663"/>
          </a:xfrm>
          <a:prstGeom prst="rect">
            <a:avLst/>
          </a:prstGeom>
        </p:spPr>
        <p:txBody>
          <a:bodyPr wrap="none">
            <a:spAutoFit/>
          </a:bodyPr>
          <a:lstStyle/>
          <a:p>
            <a:pPr marL="342900" indent="-342900">
              <a:buFont typeface="Wingdings" pitchFamily="2" charset="2"/>
              <a:buChar char="ü"/>
              <a:defRPr/>
            </a:pPr>
            <a:r>
              <a:rPr lang="es-ES_tradnl" dirty="0" smtClean="0">
                <a:solidFill>
                  <a:srgbClr val="FFFF00"/>
                </a:solidFill>
              </a:rPr>
              <a:t>V.A. de E (20,1MM) &gt; 20MM €: </a:t>
            </a:r>
            <a:r>
              <a:rPr lang="es-ES_tradnl" u="sng" dirty="0" smtClean="0">
                <a:solidFill>
                  <a:srgbClr val="FFFF00"/>
                </a:solidFill>
              </a:rPr>
              <a:t>Sí</a:t>
            </a:r>
            <a:r>
              <a:rPr lang="es-ES_tradnl" dirty="0" smtClean="0">
                <a:solidFill>
                  <a:srgbClr val="FFFF00"/>
                </a:solidFill>
              </a:rPr>
              <a:t> Procede EDII </a:t>
            </a:r>
            <a:r>
              <a:rPr lang="es-ES_tradnl" u="sng" dirty="0" smtClean="0">
                <a:solidFill>
                  <a:srgbClr val="FFFF00"/>
                </a:solidFill>
              </a:rPr>
              <a:t>por E</a:t>
            </a:r>
            <a:endParaRPr lang="es-ES_tradnl" u="sng" dirty="0">
              <a:solidFill>
                <a:srgbClr val="FFFF00"/>
              </a:solidFill>
            </a:endParaRPr>
          </a:p>
          <a:p>
            <a:pPr marL="342900" indent="-342900">
              <a:buFont typeface="Courier New" pitchFamily="49" charset="0"/>
              <a:buChar char="o"/>
              <a:defRPr/>
            </a:pPr>
            <a:r>
              <a:rPr lang="es-ES_tradnl" dirty="0" smtClean="0"/>
              <a:t>V.A. de B (19,9 MM)&lt; 20MM €: </a:t>
            </a:r>
            <a:r>
              <a:rPr lang="es-ES_tradnl" u="sng" dirty="0" smtClean="0"/>
              <a:t>No</a:t>
            </a:r>
            <a:r>
              <a:rPr lang="es-ES_tradnl" dirty="0" smtClean="0"/>
              <a:t> Procede EDII </a:t>
            </a:r>
            <a:r>
              <a:rPr lang="es-ES_tradnl" u="sng" dirty="0" smtClean="0"/>
              <a:t>por B</a:t>
            </a:r>
          </a:p>
          <a:p>
            <a:pPr>
              <a:buFont typeface="Wingdings" pitchFamily="2" charset="2"/>
              <a:buChar char="ü"/>
              <a:defRPr/>
            </a:pPr>
            <a:endParaRPr lang="es-ES_tradnl" dirty="0"/>
          </a:p>
        </p:txBody>
      </p:sp>
      <p:sp>
        <p:nvSpPr>
          <p:cNvPr id="2666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cxnSp>
        <p:nvCxnSpPr>
          <p:cNvPr id="23" name="40 Conector recto de flecha"/>
          <p:cNvCxnSpPr>
            <a:cxnSpLocks noChangeShapeType="1"/>
          </p:cNvCxnSpPr>
          <p:nvPr/>
        </p:nvCxnSpPr>
        <p:spPr bwMode="auto">
          <a:xfrm>
            <a:off x="1981200" y="2971800"/>
            <a:ext cx="3657600" cy="1524000"/>
          </a:xfrm>
          <a:prstGeom prst="straightConnector1">
            <a:avLst/>
          </a:prstGeom>
          <a:noFill/>
          <a:ln w="28575" algn="ctr">
            <a:solidFill>
              <a:schemeClr val="tx1"/>
            </a:solidFill>
            <a:round/>
            <a:headEnd/>
            <a:tailEnd type="arrow" w="med" len="med"/>
          </a:ln>
        </p:spPr>
      </p:cxnSp>
      <p:sp>
        <p:nvSpPr>
          <p:cNvPr id="25" name="52 CuadroTexto"/>
          <p:cNvSpPr txBox="1">
            <a:spLocks noChangeArrowheads="1"/>
          </p:cNvSpPr>
          <p:nvPr/>
        </p:nvSpPr>
        <p:spPr bwMode="auto">
          <a:xfrm>
            <a:off x="3403600" y="3962400"/>
            <a:ext cx="694421" cy="400110"/>
          </a:xfrm>
          <a:prstGeom prst="rect">
            <a:avLst/>
          </a:prstGeom>
          <a:noFill/>
          <a:ln w="9525">
            <a:noFill/>
            <a:miter lim="800000"/>
            <a:headEnd/>
            <a:tailEnd/>
          </a:ln>
        </p:spPr>
        <p:txBody>
          <a:bodyPr wrap="none">
            <a:spAutoFit/>
          </a:bodyPr>
          <a:lstStyle/>
          <a:p>
            <a:r>
              <a:rPr lang="es-ES_tradnl" dirty="0"/>
              <a:t>2%</a:t>
            </a:r>
          </a:p>
        </p:txBody>
      </p:sp>
      <p:graphicFrame>
        <p:nvGraphicFramePr>
          <p:cNvPr id="26" name="25 Tabla"/>
          <p:cNvGraphicFramePr>
            <a:graphicFrameLocks noGrp="1"/>
          </p:cNvGraphicFramePr>
          <p:nvPr/>
        </p:nvGraphicFramePr>
        <p:xfrm>
          <a:off x="5638800" y="41148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solidFill>
                      <a:schemeClr val="tx2">
                        <a:lumMod val="10000"/>
                      </a:schemeClr>
                    </a:solidFill>
                  </a:tcPr>
                </a:tc>
                <a:extLst>
                  <a:ext uri="{0D108BD9-81ED-4DB2-BD59-A6C34878D82A}">
                    <a16:rowId xmlns="" xmlns:a16="http://schemas.microsoft.com/office/drawing/2014/main" val="10000"/>
                  </a:ext>
                </a:extLst>
              </a:tr>
            </a:tbl>
          </a:graphicData>
        </a:graphic>
      </p:graphicFrame>
      <p:sp>
        <p:nvSpPr>
          <p:cNvPr id="30" name="52 CuadroTexto"/>
          <p:cNvSpPr txBox="1">
            <a:spLocks noChangeArrowheads="1"/>
          </p:cNvSpPr>
          <p:nvPr/>
        </p:nvSpPr>
        <p:spPr bwMode="auto">
          <a:xfrm>
            <a:off x="914400" y="3352800"/>
            <a:ext cx="2281394" cy="584775"/>
          </a:xfrm>
          <a:prstGeom prst="rect">
            <a:avLst/>
          </a:prstGeom>
          <a:noFill/>
          <a:ln w="9525">
            <a:noFill/>
            <a:miter lim="800000"/>
            <a:headEnd/>
            <a:tailEnd/>
          </a:ln>
        </p:spPr>
        <p:txBody>
          <a:bodyPr wrap="none">
            <a:spAutoFit/>
          </a:bodyPr>
          <a:lstStyle/>
          <a:p>
            <a:r>
              <a:rPr lang="es-ES_tradnl" sz="1600" dirty="0" smtClean="0">
                <a:solidFill>
                  <a:srgbClr val="FFFF00"/>
                </a:solidFill>
              </a:rPr>
              <a:t>Valor Adquisición:</a:t>
            </a:r>
          </a:p>
          <a:p>
            <a:r>
              <a:rPr lang="es-ES_tradnl" sz="1600" dirty="0" smtClean="0">
                <a:solidFill>
                  <a:srgbClr val="FFFF00"/>
                </a:solidFill>
              </a:rPr>
              <a:t>   19.900.000 </a:t>
            </a:r>
            <a:endParaRPr lang="es-ES_tradnl" sz="1600" dirty="0">
              <a:solidFill>
                <a:srgbClr val="FFFF00"/>
              </a:solidFill>
            </a:endParaRPr>
          </a:p>
        </p:txBody>
      </p:sp>
      <p:sp>
        <p:nvSpPr>
          <p:cNvPr id="31" name="52 CuadroTexto"/>
          <p:cNvSpPr txBox="1">
            <a:spLocks noChangeArrowheads="1"/>
          </p:cNvSpPr>
          <p:nvPr/>
        </p:nvSpPr>
        <p:spPr bwMode="auto">
          <a:xfrm>
            <a:off x="2895600" y="1853625"/>
            <a:ext cx="2281394" cy="584775"/>
          </a:xfrm>
          <a:prstGeom prst="rect">
            <a:avLst/>
          </a:prstGeom>
          <a:noFill/>
          <a:ln w="9525">
            <a:noFill/>
            <a:miter lim="800000"/>
            <a:headEnd/>
            <a:tailEnd/>
          </a:ln>
        </p:spPr>
        <p:txBody>
          <a:bodyPr wrap="none">
            <a:spAutoFit/>
          </a:bodyPr>
          <a:lstStyle/>
          <a:p>
            <a:r>
              <a:rPr lang="es-ES_tradnl" sz="1600" dirty="0" smtClean="0">
                <a:solidFill>
                  <a:srgbClr val="FFFF00"/>
                </a:solidFill>
              </a:rPr>
              <a:t>Valor Adquisición:</a:t>
            </a:r>
          </a:p>
          <a:p>
            <a:r>
              <a:rPr lang="es-ES_tradnl" sz="1600" dirty="0" smtClean="0">
                <a:solidFill>
                  <a:srgbClr val="FFFF00"/>
                </a:solidFill>
              </a:rPr>
              <a:t>   20.100.000 </a:t>
            </a:r>
            <a:endParaRPr lang="es-ES_tradnl" sz="1600" dirty="0">
              <a:solidFill>
                <a:srgbClr val="FFFF00"/>
              </a:solidFill>
            </a:endParaRPr>
          </a:p>
        </p:txBody>
      </p:sp>
    </p:spTree>
    <p:extLst>
      <p:ext uri="{BB962C8B-B14F-4D97-AF65-F5344CB8AC3E}">
        <p14:creationId xmlns="" xmlns:p14="http://schemas.microsoft.com/office/powerpoint/2010/main" val="80677148"/>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43800" y="6324600"/>
            <a:ext cx="2311400" cy="476250"/>
          </a:xfrm>
        </p:spPr>
        <p:txBody>
          <a:bodyPr/>
          <a:lstStyle/>
          <a:p>
            <a:pPr>
              <a:defRPr/>
            </a:pPr>
            <a:fld id="{1F0258B4-5115-4F6B-BF0E-F7667891F235}" type="slidenum">
              <a:rPr lang="es-ES"/>
              <a:pPr>
                <a:defRPr/>
              </a:pPr>
              <a:t>193</a:t>
            </a:fld>
            <a:endParaRPr lang="es-ES" dirty="0"/>
          </a:p>
        </p:txBody>
      </p:sp>
      <p:graphicFrame>
        <p:nvGraphicFramePr>
          <p:cNvPr id="10" name="9 Tabla"/>
          <p:cNvGraphicFramePr>
            <a:graphicFrameLocks noGrp="1"/>
          </p:cNvGraphicFramePr>
          <p:nvPr/>
        </p:nvGraphicFramePr>
        <p:xfrm>
          <a:off x="457200" y="9906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13716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457200" y="40386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solidFill>
                      <a:schemeClr val="tx2">
                        <a:lumMod val="10000"/>
                      </a:schemeClr>
                    </a:solidFill>
                  </a:tcPr>
                </a:tc>
                <a:extLst>
                  <a:ext uri="{0D108BD9-81ED-4DB2-BD59-A6C34878D82A}">
                    <a16:rowId xmlns="" xmlns:a16="http://schemas.microsoft.com/office/drawing/2014/main" val="10000"/>
                  </a:ext>
                </a:extLst>
              </a:tr>
            </a:tbl>
          </a:graphicData>
        </a:graphic>
      </p:graphicFrame>
      <p:cxnSp>
        <p:nvCxnSpPr>
          <p:cNvPr id="72725"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2727" name="29 Conector recto de flecha"/>
          <p:cNvCxnSpPr>
            <a:cxnSpLocks noChangeShapeType="1"/>
          </p:cNvCxnSpPr>
          <p:nvPr/>
        </p:nvCxnSpPr>
        <p:spPr bwMode="auto">
          <a:xfrm>
            <a:off x="1905000" y="1676400"/>
            <a:ext cx="5715000" cy="0"/>
          </a:xfrm>
          <a:prstGeom prst="straightConnector1">
            <a:avLst/>
          </a:prstGeom>
          <a:noFill/>
          <a:ln w="28575" algn="ctr">
            <a:solidFill>
              <a:schemeClr val="tx1"/>
            </a:solidFill>
            <a:round/>
            <a:headEnd/>
            <a:tailEnd type="arrow" w="med" len="med"/>
          </a:ln>
        </p:spPr>
      </p:cxnSp>
      <p:sp>
        <p:nvSpPr>
          <p:cNvPr id="72728"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72731" name="48 CuadroTexto"/>
          <p:cNvSpPr txBox="1">
            <a:spLocks noChangeArrowheads="1"/>
          </p:cNvSpPr>
          <p:nvPr/>
        </p:nvSpPr>
        <p:spPr bwMode="auto">
          <a:xfrm>
            <a:off x="3276600" y="1219200"/>
            <a:ext cx="950913" cy="400050"/>
          </a:xfrm>
          <a:prstGeom prst="rect">
            <a:avLst/>
          </a:prstGeom>
          <a:noFill/>
          <a:ln w="9525">
            <a:noFill/>
            <a:miter lim="800000"/>
            <a:headEnd/>
            <a:tailEnd/>
          </a:ln>
        </p:spPr>
        <p:txBody>
          <a:bodyPr wrap="none">
            <a:spAutoFit/>
          </a:bodyPr>
          <a:lstStyle/>
          <a:p>
            <a:r>
              <a:rPr lang="es-ES_tradnl" b="0"/>
              <a:t>100%</a:t>
            </a:r>
          </a:p>
        </p:txBody>
      </p:sp>
      <p:sp>
        <p:nvSpPr>
          <p:cNvPr id="22560" name="51 CuadroTexto"/>
          <p:cNvSpPr txBox="1">
            <a:spLocks noChangeArrowheads="1"/>
          </p:cNvSpPr>
          <p:nvPr/>
        </p:nvSpPr>
        <p:spPr bwMode="auto">
          <a:xfrm>
            <a:off x="-76200" y="2235200"/>
            <a:ext cx="6243638" cy="584200"/>
          </a:xfrm>
          <a:prstGeom prst="rect">
            <a:avLst/>
          </a:prstGeom>
          <a:noFill/>
          <a:ln w="9525">
            <a:noFill/>
            <a:miter lim="800000"/>
            <a:headEnd/>
            <a:tailEnd/>
          </a:ln>
        </p:spPr>
        <p:txBody>
          <a:bodyPr wrap="none">
            <a:spAutoFit/>
          </a:bodyPr>
          <a:lstStyle/>
          <a:p>
            <a:pPr marL="457200" indent="-457200">
              <a:buFontTx/>
              <a:buChar char="-"/>
              <a:defRPr/>
            </a:pPr>
            <a:r>
              <a:rPr lang="es-ES_tradnl" sz="1600" dirty="0"/>
              <a:t>A posee el 100% de E adquirido por 1.000.000 </a:t>
            </a:r>
          </a:p>
          <a:p>
            <a:pPr marL="457200" indent="-457200">
              <a:buFontTx/>
              <a:buChar char="-"/>
              <a:defRPr/>
            </a:pPr>
            <a:r>
              <a:rPr lang="es-ES_tradnl" sz="1600" dirty="0"/>
              <a:t>Se lo </a:t>
            </a:r>
            <a:r>
              <a:rPr lang="es-ES_tradnl" sz="1600" u="sng" dirty="0">
                <a:effectLst>
                  <a:outerShdw blurRad="38100" dist="38100" dir="2700000" algn="tl">
                    <a:srgbClr val="000000">
                      <a:alpha val="43137"/>
                    </a:srgbClr>
                  </a:outerShdw>
                </a:effectLst>
              </a:rPr>
              <a:t>vende</a:t>
            </a:r>
            <a:r>
              <a:rPr lang="es-ES_tradnl" sz="1600" dirty="0"/>
              <a:t> a B por 1.200.000</a:t>
            </a:r>
          </a:p>
        </p:txBody>
      </p:sp>
      <p:cxnSp>
        <p:nvCxnSpPr>
          <p:cNvPr id="72733" name="29 Conector recto de flecha"/>
          <p:cNvCxnSpPr>
            <a:cxnSpLocks noChangeShapeType="1"/>
          </p:cNvCxnSpPr>
          <p:nvPr/>
        </p:nvCxnSpPr>
        <p:spPr bwMode="auto">
          <a:xfrm flipV="1">
            <a:off x="1905000" y="2362200"/>
            <a:ext cx="6096000" cy="2286000"/>
          </a:xfrm>
          <a:prstGeom prst="straightConnector1">
            <a:avLst/>
          </a:prstGeom>
          <a:noFill/>
          <a:ln w="28575" algn="ctr">
            <a:solidFill>
              <a:schemeClr val="tx1"/>
            </a:solidFill>
            <a:round/>
            <a:headEnd/>
            <a:tailEnd type="arrow" w="med" len="med"/>
          </a:ln>
        </p:spPr>
      </p:cxnSp>
      <p:sp>
        <p:nvSpPr>
          <p:cNvPr id="72734"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2735" name="48 CuadroTexto"/>
          <p:cNvSpPr txBox="1">
            <a:spLocks noChangeArrowheads="1"/>
          </p:cNvSpPr>
          <p:nvPr/>
        </p:nvSpPr>
        <p:spPr bwMode="auto">
          <a:xfrm>
            <a:off x="3124200" y="1676400"/>
            <a:ext cx="1828800" cy="400050"/>
          </a:xfrm>
          <a:prstGeom prst="rect">
            <a:avLst/>
          </a:prstGeom>
          <a:noFill/>
          <a:ln w="9525">
            <a:noFill/>
            <a:miter lim="800000"/>
            <a:headEnd/>
            <a:tailEnd/>
          </a:ln>
        </p:spPr>
        <p:txBody>
          <a:bodyPr>
            <a:spAutoFit/>
          </a:bodyPr>
          <a:lstStyle/>
          <a:p>
            <a:r>
              <a:rPr lang="es-ES_tradnl" b="0"/>
              <a:t>1.000.000 </a:t>
            </a:r>
          </a:p>
        </p:txBody>
      </p:sp>
      <p:sp>
        <p:nvSpPr>
          <p:cNvPr id="72736" name="48 CuadroTexto"/>
          <p:cNvSpPr txBox="1">
            <a:spLocks noChangeArrowheads="1"/>
          </p:cNvSpPr>
          <p:nvPr/>
        </p:nvSpPr>
        <p:spPr bwMode="auto">
          <a:xfrm>
            <a:off x="6934200" y="2743200"/>
            <a:ext cx="2971800" cy="1077218"/>
          </a:xfrm>
          <a:prstGeom prst="rect">
            <a:avLst/>
          </a:prstGeom>
          <a:noFill/>
          <a:ln w="9525">
            <a:noFill/>
            <a:miter lim="800000"/>
            <a:headEnd/>
            <a:tailEnd/>
          </a:ln>
        </p:spPr>
        <p:txBody>
          <a:bodyPr wrap="square">
            <a:spAutoFit/>
          </a:bodyPr>
          <a:lstStyle/>
          <a:p>
            <a:pPr>
              <a:buFont typeface="Wingdings" pitchFamily="2" charset="2"/>
              <a:buChar char="§"/>
            </a:pPr>
            <a:r>
              <a:rPr lang="es-ES_tradnl" sz="1600" b="0" dirty="0"/>
              <a:t> C. social: 1.000.000</a:t>
            </a:r>
          </a:p>
          <a:p>
            <a:pPr>
              <a:buFont typeface="Wingdings" pitchFamily="2" charset="2"/>
              <a:buChar char="§"/>
            </a:pPr>
            <a:r>
              <a:rPr lang="es-ES_tradnl" sz="1600" b="0" dirty="0"/>
              <a:t> </a:t>
            </a:r>
            <a:r>
              <a:rPr lang="es-ES_tradnl" sz="1600" dirty="0">
                <a:solidFill>
                  <a:srgbClr val="FFFF00"/>
                </a:solidFill>
              </a:rPr>
              <a:t>Reservas: 200.000</a:t>
            </a:r>
          </a:p>
          <a:p>
            <a:endParaRPr lang="es-ES_tradnl" sz="1600" b="0" dirty="0"/>
          </a:p>
          <a:p>
            <a:r>
              <a:rPr lang="es-ES_tradnl" sz="1600" b="0" dirty="0"/>
              <a:t> </a:t>
            </a:r>
            <a:r>
              <a:rPr lang="es-ES_tradnl" sz="1600" dirty="0">
                <a:solidFill>
                  <a:srgbClr val="FFFF00"/>
                </a:solidFill>
              </a:rPr>
              <a:t>     </a:t>
            </a:r>
            <a:endParaRPr lang="es-ES_tradnl" sz="1600" b="0" dirty="0"/>
          </a:p>
        </p:txBody>
      </p:sp>
      <p:sp>
        <p:nvSpPr>
          <p:cNvPr id="72737" name="48 CuadroTexto"/>
          <p:cNvSpPr txBox="1">
            <a:spLocks noChangeArrowheads="1"/>
          </p:cNvSpPr>
          <p:nvPr/>
        </p:nvSpPr>
        <p:spPr bwMode="auto">
          <a:xfrm>
            <a:off x="3505200" y="3962400"/>
            <a:ext cx="1828800" cy="400050"/>
          </a:xfrm>
          <a:prstGeom prst="rect">
            <a:avLst/>
          </a:prstGeom>
          <a:noFill/>
          <a:ln w="9525">
            <a:noFill/>
            <a:miter lim="800000"/>
            <a:headEnd/>
            <a:tailEnd/>
          </a:ln>
        </p:spPr>
        <p:txBody>
          <a:bodyPr>
            <a:spAutoFit/>
          </a:bodyPr>
          <a:lstStyle/>
          <a:p>
            <a:r>
              <a:rPr lang="es-ES_tradnl" b="0"/>
              <a:t>1.200.000 €</a:t>
            </a:r>
          </a:p>
        </p:txBody>
      </p:sp>
      <p:sp>
        <p:nvSpPr>
          <p:cNvPr id="72738" name="48 CuadroTexto"/>
          <p:cNvSpPr txBox="1">
            <a:spLocks noChangeArrowheads="1"/>
          </p:cNvSpPr>
          <p:nvPr/>
        </p:nvSpPr>
        <p:spPr bwMode="auto">
          <a:xfrm>
            <a:off x="3429000" y="3429000"/>
            <a:ext cx="950913" cy="400050"/>
          </a:xfrm>
          <a:prstGeom prst="rect">
            <a:avLst/>
          </a:prstGeom>
          <a:noFill/>
          <a:ln w="9525">
            <a:noFill/>
            <a:miter lim="800000"/>
            <a:headEnd/>
            <a:tailEnd/>
          </a:ln>
        </p:spPr>
        <p:txBody>
          <a:bodyPr wrap="none">
            <a:spAutoFit/>
          </a:bodyPr>
          <a:lstStyle/>
          <a:p>
            <a:r>
              <a:rPr lang="es-ES_tradnl" b="0"/>
              <a:t>100%</a:t>
            </a:r>
          </a:p>
        </p:txBody>
      </p:sp>
      <p:cxnSp>
        <p:nvCxnSpPr>
          <p:cNvPr id="72739"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2740"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2741"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2742"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72743" name="50 Rectángulo"/>
          <p:cNvSpPr>
            <a:spLocks noChangeArrowheads="1"/>
          </p:cNvSpPr>
          <p:nvPr/>
        </p:nvSpPr>
        <p:spPr bwMode="auto">
          <a:xfrm>
            <a:off x="76200" y="5029200"/>
            <a:ext cx="6324600" cy="830263"/>
          </a:xfrm>
          <a:prstGeom prst="rect">
            <a:avLst/>
          </a:prstGeom>
          <a:noFill/>
          <a:ln w="9525">
            <a:noFill/>
            <a:miter lim="800000"/>
            <a:headEnd/>
            <a:tailEnd/>
          </a:ln>
        </p:spPr>
        <p:txBody>
          <a:bodyPr>
            <a:spAutoFit/>
          </a:bodyPr>
          <a:lstStyle/>
          <a:p>
            <a:pPr marL="457200" indent="-457200">
              <a:buFontTx/>
              <a:buChar char="-"/>
            </a:pPr>
            <a:r>
              <a:rPr lang="es-ES_tradnl" sz="1600"/>
              <a:t>B adquiere el 100%  de E por 1.200.000</a:t>
            </a:r>
          </a:p>
          <a:p>
            <a:pPr marL="457200" indent="-457200">
              <a:buFontTx/>
              <a:buChar char="-"/>
            </a:pPr>
            <a:endParaRPr lang="es-ES_tradnl" sz="1600">
              <a:solidFill>
                <a:srgbClr val="FFFF00"/>
              </a:solidFill>
            </a:endParaRPr>
          </a:p>
          <a:p>
            <a:pPr marL="457200" indent="-457200"/>
            <a:r>
              <a:rPr lang="es-ES_tradnl" sz="1600">
                <a:solidFill>
                  <a:srgbClr val="FFFF00"/>
                </a:solidFill>
              </a:rPr>
              <a:t>      </a:t>
            </a:r>
          </a:p>
        </p:txBody>
      </p:sp>
      <p:sp>
        <p:nvSpPr>
          <p:cNvPr id="72744"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EJEMPLO-3-enunciado</a:t>
            </a:r>
            <a:r>
              <a:rPr lang="es-ES" dirty="0" smtClean="0">
                <a:solidFill>
                  <a:srgbClr val="000066"/>
                </a:solidFill>
              </a:rPr>
              <a:t> </a:t>
            </a:r>
            <a:r>
              <a:rPr lang="es-ES" u="sng" dirty="0">
                <a:solidFill>
                  <a:srgbClr val="0033CC"/>
                </a:solidFill>
              </a:rPr>
              <a:t>Trasmisión</a:t>
            </a:r>
            <a:r>
              <a:rPr lang="es-ES" dirty="0">
                <a:solidFill>
                  <a:srgbClr val="000066"/>
                </a:solidFill>
              </a:rPr>
              <a:t>-Exención. </a:t>
            </a:r>
            <a:r>
              <a:rPr lang="es-ES_tradnl" dirty="0">
                <a:solidFill>
                  <a:srgbClr val="FF0000"/>
                </a:solidFill>
              </a:rPr>
              <a:t>Art. 21 LIS</a:t>
            </a:r>
            <a:r>
              <a:rPr lang="es-ES" dirty="0">
                <a:solidFill>
                  <a:srgbClr val="FF0000"/>
                </a:solidFill>
              </a:rPr>
              <a:t> </a:t>
            </a:r>
          </a:p>
        </p:txBody>
      </p:sp>
      <p:cxnSp>
        <p:nvCxnSpPr>
          <p:cNvPr id="72746" name="29 Conector recto de flecha"/>
          <p:cNvCxnSpPr>
            <a:cxnSpLocks noChangeShapeType="1"/>
          </p:cNvCxnSpPr>
          <p:nvPr/>
        </p:nvCxnSpPr>
        <p:spPr bwMode="auto">
          <a:xfrm flipH="1">
            <a:off x="1066800" y="2819400"/>
            <a:ext cx="457200" cy="1143000"/>
          </a:xfrm>
          <a:prstGeom prst="straightConnector1">
            <a:avLst/>
          </a:prstGeom>
          <a:noFill/>
          <a:ln w="38100" algn="ctr">
            <a:solidFill>
              <a:srgbClr val="FFFF00"/>
            </a:solidFill>
            <a:round/>
            <a:headEnd/>
            <a:tailEnd type="arrow" w="med" len="med"/>
          </a:ln>
        </p:spPr>
      </p:cxnSp>
      <p:sp>
        <p:nvSpPr>
          <p:cNvPr id="29" name="28 CuadroTexto"/>
          <p:cNvSpPr txBox="1"/>
          <p:nvPr/>
        </p:nvSpPr>
        <p:spPr>
          <a:xfrm>
            <a:off x="7315200" y="609600"/>
            <a:ext cx="1577975" cy="461963"/>
          </a:xfrm>
          <a:prstGeom prst="rect">
            <a:avLst/>
          </a:prstGeom>
          <a:noFill/>
        </p:spPr>
        <p:txBody>
          <a:bodyPr wrap="none">
            <a:spAutoFit/>
          </a:bodyPr>
          <a:lstStyle/>
          <a:p>
            <a:pPr>
              <a:defRPr/>
            </a:pPr>
            <a:r>
              <a:rPr lang="es-ES_tradnl" sz="2400" dirty="0">
                <a:solidFill>
                  <a:srgbClr val="FFFF66"/>
                </a:solidFill>
                <a:effectLst>
                  <a:outerShdw blurRad="38100" dist="38100" dir="2700000" algn="tl">
                    <a:srgbClr val="000000">
                      <a:alpha val="43137"/>
                    </a:srgbClr>
                  </a:outerShdw>
                </a:effectLst>
              </a:rPr>
              <a:t>ESPAÑA</a:t>
            </a:r>
          </a:p>
        </p:txBody>
      </p:sp>
      <p:sp>
        <p:nvSpPr>
          <p:cNvPr id="30" name="29 CuadroTexto"/>
          <p:cNvSpPr txBox="1"/>
          <p:nvPr/>
        </p:nvSpPr>
        <p:spPr>
          <a:xfrm>
            <a:off x="1676400" y="457200"/>
            <a:ext cx="1577975" cy="461963"/>
          </a:xfrm>
          <a:prstGeom prst="rect">
            <a:avLst/>
          </a:prstGeom>
          <a:noFill/>
        </p:spPr>
        <p:txBody>
          <a:bodyPr wrap="none">
            <a:spAutoFit/>
          </a:bodyPr>
          <a:lstStyle/>
          <a:p>
            <a:pPr>
              <a:defRPr/>
            </a:pPr>
            <a:r>
              <a:rPr lang="es-ES_tradnl" sz="2400" dirty="0">
                <a:solidFill>
                  <a:srgbClr val="FFFF66"/>
                </a:solidFill>
                <a:effectLst>
                  <a:outerShdw blurRad="38100" dist="38100" dir="2700000" algn="tl">
                    <a:srgbClr val="000000">
                      <a:alpha val="43137"/>
                    </a:srgbClr>
                  </a:outerShdw>
                </a:effectLst>
              </a:rPr>
              <a:t>ESPAÑA</a:t>
            </a:r>
          </a:p>
        </p:txBody>
      </p:sp>
    </p:spTree>
    <p:extLst>
      <p:ext uri="{BB962C8B-B14F-4D97-AF65-F5344CB8AC3E}">
        <p14:creationId xmlns="" xmlns:p14="http://schemas.microsoft.com/office/powerpoint/2010/main" val="2210640620"/>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64120" y="6344343"/>
            <a:ext cx="2311400" cy="476250"/>
          </a:xfrm>
        </p:spPr>
        <p:txBody>
          <a:bodyPr/>
          <a:lstStyle/>
          <a:p>
            <a:pPr>
              <a:defRPr/>
            </a:pPr>
            <a:fld id="{D62348D2-6080-4155-A3A1-70F854A23465}" type="slidenum">
              <a:rPr lang="es-ES"/>
              <a:pPr>
                <a:defRPr/>
              </a:pPr>
              <a:t>194</a:t>
            </a:fld>
            <a:endParaRPr lang="es-ES"/>
          </a:p>
        </p:txBody>
      </p:sp>
      <p:graphicFrame>
        <p:nvGraphicFramePr>
          <p:cNvPr id="8" name="7 Tabla"/>
          <p:cNvGraphicFramePr>
            <a:graphicFrameLocks noGrp="1"/>
          </p:cNvGraphicFramePr>
          <p:nvPr/>
        </p:nvGraphicFramePr>
        <p:xfrm>
          <a:off x="304800" y="533400"/>
          <a:ext cx="9144000" cy="990600"/>
        </p:xfrm>
        <a:graphic>
          <a:graphicData uri="http://schemas.openxmlformats.org/drawingml/2006/table">
            <a:tbl>
              <a:tblPr firstRow="1" bandRow="1">
                <a:tableStyleId>{5C22544A-7EE6-4342-B048-85BDC9FD1C3A}</a:tableStyleId>
              </a:tblPr>
              <a:tblGrid>
                <a:gridCol w="2819400">
                  <a:extLst>
                    <a:ext uri="{9D8B030D-6E8A-4147-A177-3AD203B41FA5}">
                      <a16:colId xmlns="" xmlns:a16="http://schemas.microsoft.com/office/drawing/2014/main" val="20000"/>
                    </a:ext>
                  </a:extLst>
                </a:gridCol>
                <a:gridCol w="6324600">
                  <a:extLst>
                    <a:ext uri="{9D8B030D-6E8A-4147-A177-3AD203B41FA5}">
                      <a16:colId xmlns="" xmlns:a16="http://schemas.microsoft.com/office/drawing/2014/main" val="20001"/>
                    </a:ext>
                  </a:extLst>
                </a:gridCol>
              </a:tblGrid>
              <a:tr h="990600">
                <a:tc>
                  <a:txBody>
                    <a:bodyPr/>
                    <a:lstStyle/>
                    <a:p>
                      <a:pPr algn="ctr"/>
                      <a:r>
                        <a:rPr lang="es-ES_tradnl" sz="2400" dirty="0" smtClean="0"/>
                        <a:t>Sociedad  A</a:t>
                      </a:r>
                    </a:p>
                    <a:p>
                      <a:pPr marL="342900" indent="-342900" algn="l">
                        <a:spcAft>
                          <a:spcPts val="0"/>
                        </a:spcAft>
                        <a:buFont typeface="Wingdings" pitchFamily="2" charset="2"/>
                        <a:buChar char="Ø"/>
                      </a:pPr>
                      <a:endParaRPr lang="es-ES_tradnl" sz="1400" b="1" u="none" dirty="0" smtClean="0">
                        <a:solidFill>
                          <a:schemeClr val="tx1"/>
                        </a:solidFill>
                        <a:latin typeface="Arial"/>
                        <a:ea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marL="457200" indent="-457200">
                        <a:buFontTx/>
                        <a:buChar char="-"/>
                      </a:pPr>
                      <a:r>
                        <a:rPr lang="es-ES_tradnl" sz="1800" dirty="0" smtClean="0">
                          <a:solidFill>
                            <a:srgbClr val="FFFF00"/>
                          </a:solidFill>
                        </a:rPr>
                        <a:t>A posee el 100%  de E adquirido por  1.000.000 </a:t>
                      </a:r>
                    </a:p>
                    <a:p>
                      <a:pPr marL="457200" indent="-457200">
                        <a:buFontTx/>
                        <a:buChar char="-"/>
                      </a:pPr>
                      <a:r>
                        <a:rPr lang="es-ES_tradnl" sz="1800" dirty="0" smtClean="0">
                          <a:solidFill>
                            <a:srgbClr val="FFFF00"/>
                          </a:solidFill>
                        </a:rPr>
                        <a:t>Se lo vende a B por 1.200.000</a:t>
                      </a:r>
                    </a:p>
                    <a:p>
                      <a:pPr marL="457200" marR="0" indent="-457200" algn="l" defTabSz="914400" rtl="0" eaLnBrk="1" fontAlgn="auto" latinLnBrk="0" hangingPunct="1">
                        <a:lnSpc>
                          <a:spcPct val="100000"/>
                        </a:lnSpc>
                        <a:spcBef>
                          <a:spcPts val="0"/>
                        </a:spcBef>
                        <a:spcAft>
                          <a:spcPts val="0"/>
                        </a:spcAft>
                        <a:buClrTx/>
                        <a:buSzTx/>
                        <a:buFontTx/>
                        <a:buChar char="-"/>
                        <a:tabLst/>
                        <a:defRPr/>
                      </a:pPr>
                      <a:r>
                        <a:rPr lang="es-ES_tradnl" sz="1800" dirty="0" smtClean="0"/>
                        <a:t>Aplica la </a:t>
                      </a:r>
                      <a:r>
                        <a:rPr lang="es-ES_tradnl" sz="1800" u="sng" dirty="0" smtClean="0">
                          <a:effectLst>
                            <a:outerShdw blurRad="38100" dist="38100" dir="2700000" algn="tl">
                              <a:srgbClr val="000000">
                                <a:alpha val="43137"/>
                              </a:srgbClr>
                            </a:outerShdw>
                          </a:effectLst>
                        </a:rPr>
                        <a:t>exención</a:t>
                      </a:r>
                      <a:r>
                        <a:rPr lang="es-ES_tradnl" sz="1800" dirty="0" smtClean="0"/>
                        <a:t> del art. 21</a:t>
                      </a:r>
                      <a:r>
                        <a:rPr lang="es-ES" sz="900" b="1" kern="1200" dirty="0" smtClean="0">
                          <a:solidFill>
                            <a:schemeClr val="tx1"/>
                          </a:solidFill>
                          <a:latin typeface="+mn-lt"/>
                          <a:ea typeface="+mn-ea"/>
                          <a:cs typeface="+mn-cs"/>
                        </a:rPr>
                        <a:t>	</a:t>
                      </a:r>
                      <a:endParaRPr lang="es-ES_tradnl" sz="900" b="1" dirty="0">
                        <a:solidFill>
                          <a:schemeClr val="tx1"/>
                        </a:solidFill>
                        <a:latin typeface="Arial"/>
                        <a:ea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5" name="4 Tabla"/>
          <p:cNvGraphicFramePr>
            <a:graphicFrameLocks noGrp="1"/>
          </p:cNvGraphicFramePr>
          <p:nvPr/>
        </p:nvGraphicFramePr>
        <p:xfrm>
          <a:off x="228600" y="1965325"/>
          <a:ext cx="9525001" cy="624840"/>
        </p:xfrm>
        <a:graphic>
          <a:graphicData uri="http://schemas.openxmlformats.org/drawingml/2006/table">
            <a:tbl>
              <a:tblPr/>
              <a:tblGrid>
                <a:gridCol w="1066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5010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220980">
                <a:tc>
                  <a:txBody>
                    <a:bodyPr/>
                    <a:lstStyle/>
                    <a:p>
                      <a:pPr algn="ctr">
                        <a:lnSpc>
                          <a:spcPts val="1800"/>
                        </a:lnSpc>
                        <a:spcAft>
                          <a:spcPts val="0"/>
                        </a:spcAft>
                      </a:pPr>
                      <a:r>
                        <a:rPr lang="es-ES_tradnl" sz="1600" b="1" dirty="0" smtClean="0">
                          <a:latin typeface="Arial" pitchFamily="34" charset="0"/>
                          <a:ea typeface="Times New Roman"/>
                          <a:cs typeface="Arial" pitchFamily="34" charset="0"/>
                        </a:rPr>
                        <a:t>1.200.000</a:t>
                      </a:r>
                      <a:endParaRPr lang="es-ES_tradnl"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latin typeface="Arial" pitchFamily="34" charset="0"/>
                          <a:ea typeface="Times New Roman"/>
                          <a:cs typeface="Arial" pitchFamily="34" charset="0"/>
                        </a:rPr>
                        <a:t>Bancos cuenta corriente (57)</a:t>
                      </a:r>
                      <a:endParaRPr lang="es-ES_tradnl" sz="1600" b="1" dirty="0" smtClean="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latin typeface="Arial" pitchFamily="34" charset="0"/>
                          <a:ea typeface="Times New Roman"/>
                          <a:cs typeface="Arial" pitchFamily="34" charset="0"/>
                        </a:rPr>
                        <a:t>a/</a:t>
                      </a:r>
                      <a:endParaRPr lang="es-ES" sz="1600" b="1" dirty="0">
                        <a:solidFill>
                          <a:srgbClr val="0000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latin typeface="Arial" pitchFamily="34" charset="0"/>
                          <a:ea typeface="Times New Roman"/>
                          <a:cs typeface="Arial" pitchFamily="34" charset="0"/>
                        </a:rPr>
                        <a:t>I.F. Participaciones de E (24)</a:t>
                      </a:r>
                      <a:r>
                        <a:rPr lang="es-ES" sz="1600" b="1" baseline="0" dirty="0" smtClean="0">
                          <a:latin typeface="Arial" pitchFamily="34" charset="0"/>
                          <a:ea typeface="Times New Roman"/>
                          <a:cs typeface="Arial" pitchFamily="34" charset="0"/>
                        </a:rPr>
                        <a:t> </a:t>
                      </a:r>
                      <a:endParaRPr lang="es-ES"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latin typeface="Arial"/>
                          <a:ea typeface="Times New Roman"/>
                          <a:cs typeface="Times New Roman"/>
                        </a:rPr>
                        <a:t>1.000.000</a:t>
                      </a:r>
                      <a:endParaRPr lang="es-ES" sz="1600" b="1" dirty="0">
                        <a:latin typeface="Arial"/>
                        <a:ea typeface="Times New Roman"/>
                        <a:cs typeface="Times New Roman"/>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396240">
                <a:tc>
                  <a:txBody>
                    <a:bodyPr/>
                    <a:lstStyle/>
                    <a:p>
                      <a:pPr algn="just">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_tradnl"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solidFill>
                            <a:srgbClr val="FFFF00"/>
                          </a:solidFill>
                          <a:latin typeface="Arial" pitchFamily="34" charset="0"/>
                          <a:ea typeface="Times New Roman"/>
                          <a:cs typeface="Arial" pitchFamily="34" charset="0"/>
                        </a:rPr>
                        <a:t>Beneficios en participaciones (76)</a:t>
                      </a:r>
                      <a:endParaRPr lang="es-ES_tradnl" sz="1600" dirty="0">
                        <a:solidFill>
                          <a:srgbClr val="FFFF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solidFill>
                            <a:srgbClr val="FFFF00"/>
                          </a:solidFill>
                          <a:latin typeface="Arial"/>
                          <a:ea typeface="Times New Roman"/>
                          <a:cs typeface="Times New Roman"/>
                        </a:rPr>
                        <a:t>200.000</a:t>
                      </a:r>
                      <a:endParaRPr lang="es-ES_tradnl" sz="1600" dirty="0">
                        <a:solidFill>
                          <a:srgbClr val="FFFF00"/>
                        </a:solidFill>
                        <a:latin typeface="Times New Roman"/>
                        <a:ea typeface="Times New Roman"/>
                        <a:cs typeface="Times New Roman"/>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bl>
          </a:graphicData>
        </a:graphic>
      </p:graphicFrame>
      <p:sp>
        <p:nvSpPr>
          <p:cNvPr id="6" name="5 CuadroTexto"/>
          <p:cNvSpPr txBox="1"/>
          <p:nvPr/>
        </p:nvSpPr>
        <p:spPr>
          <a:xfrm>
            <a:off x="3200400" y="1535113"/>
            <a:ext cx="4343400" cy="369887"/>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ASIENTO CONTABLE:</a:t>
            </a:r>
          </a:p>
        </p:txBody>
      </p:sp>
      <p:sp>
        <p:nvSpPr>
          <p:cNvPr id="9" name="8 CuadroTexto"/>
          <p:cNvSpPr txBox="1"/>
          <p:nvPr/>
        </p:nvSpPr>
        <p:spPr>
          <a:xfrm>
            <a:off x="3352800" y="2754313"/>
            <a:ext cx="4343400" cy="369887"/>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AJUSTE FISCAL:</a:t>
            </a:r>
          </a:p>
        </p:txBody>
      </p:sp>
      <p:graphicFrame>
        <p:nvGraphicFramePr>
          <p:cNvPr id="10" name="9 Tabla"/>
          <p:cNvGraphicFramePr>
            <a:graphicFrameLocks noGrp="1"/>
          </p:cNvGraphicFramePr>
          <p:nvPr/>
        </p:nvGraphicFramePr>
        <p:xfrm>
          <a:off x="152400" y="3375025"/>
          <a:ext cx="9524999" cy="813777"/>
        </p:xfrm>
        <a:graphic>
          <a:graphicData uri="http://schemas.openxmlformats.org/drawingml/2006/table">
            <a:tbl>
              <a:tblPr/>
              <a:tblGrid>
                <a:gridCol w="4221815">
                  <a:extLst>
                    <a:ext uri="{9D8B030D-6E8A-4147-A177-3AD203B41FA5}">
                      <a16:colId xmlns="" xmlns:a16="http://schemas.microsoft.com/office/drawing/2014/main" val="20000"/>
                    </a:ext>
                  </a:extLst>
                </a:gridCol>
                <a:gridCol w="1633716">
                  <a:extLst>
                    <a:ext uri="{9D8B030D-6E8A-4147-A177-3AD203B41FA5}">
                      <a16:colId xmlns="" xmlns:a16="http://schemas.microsoft.com/office/drawing/2014/main" val="20001"/>
                    </a:ext>
                  </a:extLst>
                </a:gridCol>
                <a:gridCol w="1405328">
                  <a:extLst>
                    <a:ext uri="{9D8B030D-6E8A-4147-A177-3AD203B41FA5}">
                      <a16:colId xmlns="" xmlns:a16="http://schemas.microsoft.com/office/drawing/2014/main" val="20002"/>
                    </a:ext>
                  </a:extLst>
                </a:gridCol>
                <a:gridCol w="1171106">
                  <a:extLst>
                    <a:ext uri="{9D8B030D-6E8A-4147-A177-3AD203B41FA5}">
                      <a16:colId xmlns="" xmlns:a16="http://schemas.microsoft.com/office/drawing/2014/main" val="20003"/>
                    </a:ext>
                  </a:extLst>
                </a:gridCol>
                <a:gridCol w="1093034">
                  <a:extLst>
                    <a:ext uri="{9D8B030D-6E8A-4147-A177-3AD203B41FA5}">
                      <a16:colId xmlns="" xmlns:a16="http://schemas.microsoft.com/office/drawing/2014/main" val="20004"/>
                    </a:ext>
                  </a:extLst>
                </a:gridCol>
              </a:tblGrid>
              <a:tr h="359019">
                <a:tc>
                  <a:txBody>
                    <a:bodyPr/>
                    <a:lstStyle/>
                    <a:p>
                      <a:pPr algn="ctr">
                        <a:lnSpc>
                          <a:spcPts val="1800"/>
                        </a:lnSpc>
                        <a:spcAft>
                          <a:spcPts val="0"/>
                        </a:spcAft>
                      </a:pPr>
                      <a:r>
                        <a:rPr lang="es-ES" sz="1600" dirty="0">
                          <a:solidFill>
                            <a:srgbClr val="000000"/>
                          </a:solidFill>
                          <a:latin typeface="Arial" pitchFamily="34" charset="0"/>
                          <a:ea typeface="Times New Roman"/>
                          <a:cs typeface="Arial" pitchFamily="34" charset="0"/>
                        </a:rPr>
                        <a:t> </a:t>
                      </a:r>
                      <a:r>
                        <a:rPr lang="es-ES" sz="1600" b="1" dirty="0">
                          <a:solidFill>
                            <a:srgbClr val="000000"/>
                          </a:solidFill>
                          <a:latin typeface="Arial" pitchFamily="34" charset="0"/>
                          <a:ea typeface="Times New Roman"/>
                          <a:cs typeface="Arial" pitchFamily="34" charset="0"/>
                        </a:rPr>
                        <a:t> CONCEPTOS</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Contablemente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Fiscalmente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Ajuste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Art. LIS</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4758">
                <a:tc>
                  <a:txBody>
                    <a:bodyPr/>
                    <a:lstStyle/>
                    <a:p>
                      <a:pPr algn="ctr">
                        <a:lnSpc>
                          <a:spcPts val="1800"/>
                        </a:lnSpc>
                        <a:spcAft>
                          <a:spcPts val="0"/>
                        </a:spcAft>
                      </a:pPr>
                      <a:r>
                        <a:rPr lang="es-ES" sz="1600" b="1" dirty="0" smtClean="0">
                          <a:solidFill>
                            <a:srgbClr val="FF0000"/>
                          </a:solidFill>
                          <a:latin typeface="Arial" pitchFamily="34" charset="0"/>
                          <a:ea typeface="Times New Roman"/>
                          <a:cs typeface="Arial" pitchFamily="34" charset="0"/>
                        </a:rPr>
                        <a:t>Beneficios</a:t>
                      </a:r>
                      <a:r>
                        <a:rPr lang="es-ES" sz="1600" b="1" baseline="0" dirty="0" smtClean="0">
                          <a:solidFill>
                            <a:srgbClr val="FF0000"/>
                          </a:solidFill>
                          <a:latin typeface="Arial" pitchFamily="34" charset="0"/>
                          <a:ea typeface="Times New Roman"/>
                          <a:cs typeface="Arial" pitchFamily="34" charset="0"/>
                        </a:rPr>
                        <a:t> en participaciones</a:t>
                      </a:r>
                      <a:r>
                        <a:rPr lang="es-ES" sz="1600" b="1" dirty="0" smtClean="0">
                          <a:solidFill>
                            <a:srgbClr val="FF0000"/>
                          </a:solidFill>
                          <a:latin typeface="Arial" pitchFamily="34" charset="0"/>
                          <a:ea typeface="Times New Roman"/>
                          <a:cs typeface="Arial" pitchFamily="34" charset="0"/>
                        </a:rPr>
                        <a:t> (76)</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200.000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- 200.000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a:txBody>
                    <a:bodyPr/>
                    <a:lstStyle/>
                    <a:p>
                      <a:pPr algn="ctr">
                        <a:lnSpc>
                          <a:spcPts val="1800"/>
                        </a:lnSpc>
                        <a:spcAft>
                          <a:spcPts val="0"/>
                        </a:spcAft>
                      </a:pPr>
                      <a:r>
                        <a:rPr lang="es-ES_tradnl" sz="1600" b="1" dirty="0" smtClean="0">
                          <a:solidFill>
                            <a:schemeClr val="tx1"/>
                          </a:solidFill>
                          <a:latin typeface="Arial" pitchFamily="34" charset="0"/>
                          <a:ea typeface="Times New Roman"/>
                          <a:cs typeface="Arial" pitchFamily="34" charset="0"/>
                        </a:rPr>
                        <a:t>21</a:t>
                      </a:r>
                      <a:endParaRPr lang="es-ES_tradnl" sz="1600" b="1"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bl>
          </a:graphicData>
        </a:graphic>
      </p:graphicFrame>
      <p:sp>
        <p:nvSpPr>
          <p:cNvPr id="73781" name="Rectangle 1"/>
          <p:cNvSpPr>
            <a:spLocks noChangeArrowheads="1"/>
          </p:cNvSpPr>
          <p:nvPr/>
        </p:nvSpPr>
        <p:spPr bwMode="auto">
          <a:xfrm>
            <a:off x="0" y="0"/>
            <a:ext cx="9906000" cy="457200"/>
          </a:xfrm>
          <a:prstGeom prst="rect">
            <a:avLst/>
          </a:prstGeom>
          <a:noFill/>
          <a:ln w="9525">
            <a:noFill/>
            <a:miter lim="800000"/>
            <a:headEnd/>
            <a:tailEnd/>
          </a:ln>
        </p:spPr>
        <p:txBody>
          <a:bodyPr wrap="none" anchor="ctr">
            <a:spAutoFit/>
          </a:bodyPr>
          <a:lstStyle/>
          <a:p>
            <a:pPr eaLnBrk="0" hangingPunct="0"/>
            <a:endParaRPr lang="es-ES_tradnl"/>
          </a:p>
        </p:txBody>
      </p:sp>
      <p:graphicFrame>
        <p:nvGraphicFramePr>
          <p:cNvPr id="11" name="10 Tabla"/>
          <p:cNvGraphicFramePr>
            <a:graphicFrameLocks noGrp="1"/>
          </p:cNvGraphicFramePr>
          <p:nvPr/>
        </p:nvGraphicFramePr>
        <p:xfrm>
          <a:off x="304800" y="4930775"/>
          <a:ext cx="8686800" cy="1655205"/>
        </p:xfrm>
        <a:graphic>
          <a:graphicData uri="http://schemas.openxmlformats.org/drawingml/2006/table">
            <a:tbl>
              <a:tblPr/>
              <a:tblGrid>
                <a:gridCol w="5867400">
                  <a:extLst>
                    <a:ext uri="{9D8B030D-6E8A-4147-A177-3AD203B41FA5}">
                      <a16:colId xmlns="" xmlns:a16="http://schemas.microsoft.com/office/drawing/2014/main" val="20000"/>
                    </a:ext>
                  </a:extLst>
                </a:gridCol>
                <a:gridCol w="2819400">
                  <a:extLst>
                    <a:ext uri="{9D8B030D-6E8A-4147-A177-3AD203B41FA5}">
                      <a16:colId xmlns="" xmlns:a16="http://schemas.microsoft.com/office/drawing/2014/main" val="20001"/>
                    </a:ext>
                  </a:extLst>
                </a:gridCol>
              </a:tblGrid>
              <a:tr h="403225">
                <a:tc>
                  <a:txBody>
                    <a:bodyPr/>
                    <a:lstStyle/>
                    <a:p>
                      <a:pPr algn="just">
                        <a:lnSpc>
                          <a:spcPts val="1800"/>
                        </a:lnSpc>
                        <a:spcAft>
                          <a:spcPts val="0"/>
                        </a:spcAft>
                      </a:pPr>
                      <a:r>
                        <a:rPr lang="es-ES" sz="1600" b="1" dirty="0">
                          <a:solidFill>
                            <a:srgbClr val="000066"/>
                          </a:solidFill>
                          <a:latin typeface="Arial"/>
                          <a:ea typeface="Times New Roman"/>
                          <a:cs typeface="Times New Roman"/>
                        </a:rPr>
                        <a:t> </a:t>
                      </a:r>
                      <a:r>
                        <a:rPr lang="es-ES" sz="1600" b="1" dirty="0" smtClean="0">
                          <a:solidFill>
                            <a:srgbClr val="000066"/>
                          </a:solidFill>
                          <a:latin typeface="Arial"/>
                          <a:ea typeface="Times New Roman"/>
                          <a:cs typeface="Times New Roman"/>
                        </a:rPr>
                        <a:t> RESULTADO CONTABLE (I - G)</a:t>
                      </a:r>
                      <a:endParaRPr lang="es-ES_tradnl" sz="1600" dirty="0">
                        <a:solidFill>
                          <a:srgbClr val="000066"/>
                        </a:solidFill>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CFFCC"/>
                    </a:solidFill>
                  </a:tcPr>
                </a:tc>
                <a:tc>
                  <a:txBody>
                    <a:bodyPr/>
                    <a:lstStyle/>
                    <a:p>
                      <a:pPr algn="ctr">
                        <a:lnSpc>
                          <a:spcPts val="1800"/>
                        </a:lnSpc>
                        <a:spcAft>
                          <a:spcPts val="0"/>
                        </a:spcAft>
                      </a:pPr>
                      <a:r>
                        <a:rPr lang="es-ES" sz="1600" b="1" dirty="0" smtClean="0">
                          <a:solidFill>
                            <a:schemeClr val="tx1"/>
                          </a:solidFill>
                          <a:latin typeface="Arial"/>
                          <a:ea typeface="Times New Roman"/>
                          <a:cs typeface="Times New Roman"/>
                        </a:rPr>
                        <a:t>200.000 </a:t>
                      </a:r>
                      <a:endParaRPr lang="es-ES_tradnl" sz="1600" dirty="0">
                        <a:solidFill>
                          <a:schemeClr val="tx1"/>
                        </a:solidFill>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72020">
                <a:tc>
                  <a:txBody>
                    <a:bodyPr/>
                    <a:lstStyle/>
                    <a:p>
                      <a:pPr algn="just">
                        <a:lnSpc>
                          <a:spcPts val="1800"/>
                        </a:lnSpc>
                        <a:spcAft>
                          <a:spcPts val="0"/>
                        </a:spcAft>
                      </a:pPr>
                      <a:r>
                        <a:rPr lang="es-ES" sz="1600" b="1" dirty="0">
                          <a:latin typeface="Arial" pitchFamily="34" charset="0"/>
                          <a:ea typeface="Times New Roman"/>
                          <a:cs typeface="Arial" pitchFamily="34" charset="0"/>
                        </a:rPr>
                        <a:t> </a:t>
                      </a:r>
                      <a:r>
                        <a:rPr lang="es-ES" sz="1600" b="1" dirty="0" smtClean="0">
                          <a:latin typeface="Arial" pitchFamily="34" charset="0"/>
                          <a:ea typeface="Times New Roman"/>
                          <a:cs typeface="Arial" pitchFamily="34" charset="0"/>
                        </a:rPr>
                        <a:t> </a:t>
                      </a:r>
                      <a:r>
                        <a:rPr lang="es-ES" sz="1600" b="1" dirty="0" smtClean="0">
                          <a:solidFill>
                            <a:srgbClr val="000066"/>
                          </a:solidFill>
                          <a:latin typeface="Arial" pitchFamily="34" charset="0"/>
                          <a:ea typeface="Times New Roman"/>
                          <a:cs typeface="Arial" pitchFamily="34" charset="0"/>
                        </a:rPr>
                        <a:t>+ </a:t>
                      </a:r>
                      <a:r>
                        <a:rPr lang="es-ES" sz="1600" b="1" dirty="0">
                          <a:solidFill>
                            <a:srgbClr val="000066"/>
                          </a:solidFill>
                          <a:latin typeface="Arial" pitchFamily="34" charset="0"/>
                          <a:ea typeface="Times New Roman"/>
                          <a:cs typeface="Arial" pitchFamily="34" charset="0"/>
                        </a:rPr>
                        <a:t>- AJUSTES:</a:t>
                      </a:r>
                      <a:endParaRPr lang="es-ES_tradnl" sz="1600" dirty="0">
                        <a:solidFill>
                          <a:srgbClr val="000066"/>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solidFill>
                  </a:tcPr>
                </a:tc>
                <a:tc>
                  <a:txBody>
                    <a:bodyPr/>
                    <a:lstStyle/>
                    <a:p>
                      <a:pPr algn="r">
                        <a:lnSpc>
                          <a:spcPts val="1800"/>
                        </a:lnSpc>
                        <a:spcAft>
                          <a:spcPts val="0"/>
                        </a:spcAft>
                      </a:pPr>
                      <a:endParaRPr lang="es-ES_tradnl" sz="1600" dirty="0">
                        <a:latin typeface="Arial" pitchFamily="34" charset="0"/>
                        <a:ea typeface="Times New Roman"/>
                        <a:cs typeface="Arial" pitchFamily="34" charset="0"/>
                      </a:endParaRPr>
                    </a:p>
                  </a:txBody>
                  <a:tcPr marL="0" marR="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413780">
                <a:tc>
                  <a:txBody>
                    <a:bodyPr/>
                    <a:lstStyle/>
                    <a:p>
                      <a:pPr algn="ctr">
                        <a:lnSpc>
                          <a:spcPts val="1800"/>
                        </a:lnSpc>
                        <a:spcAft>
                          <a:spcPts val="0"/>
                        </a:spcAft>
                      </a:pPr>
                      <a:r>
                        <a:rPr lang="es-ES" sz="1600" b="1" dirty="0" smtClean="0">
                          <a:solidFill>
                            <a:srgbClr val="FF0000"/>
                          </a:solidFill>
                          <a:latin typeface="Arial" pitchFamily="34" charset="0"/>
                          <a:ea typeface="Times New Roman"/>
                          <a:cs typeface="Arial" pitchFamily="34" charset="0"/>
                        </a:rPr>
                        <a:t>Beneficios</a:t>
                      </a:r>
                      <a:r>
                        <a:rPr lang="es-ES" sz="1600" b="1" baseline="0" dirty="0" smtClean="0">
                          <a:solidFill>
                            <a:srgbClr val="FF0000"/>
                          </a:solidFill>
                          <a:latin typeface="Arial" pitchFamily="34" charset="0"/>
                          <a:ea typeface="Times New Roman"/>
                          <a:cs typeface="Arial" pitchFamily="34" charset="0"/>
                        </a:rPr>
                        <a:t> en participaciones</a:t>
                      </a:r>
                      <a:r>
                        <a:rPr lang="es-ES" sz="1600" b="1" dirty="0" smtClean="0">
                          <a:solidFill>
                            <a:srgbClr val="FF0000"/>
                          </a:solidFill>
                          <a:latin typeface="Arial" pitchFamily="34" charset="0"/>
                          <a:ea typeface="Times New Roman"/>
                          <a:cs typeface="Arial" pitchFamily="34" charset="0"/>
                        </a:rPr>
                        <a:t> (76). EXENTA (art. 21 L)</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solidFill>
                  </a:tcPr>
                </a:tc>
                <a:tc>
                  <a:txBody>
                    <a:bodyPr/>
                    <a:lstStyle/>
                    <a:p>
                      <a:pPr algn="ctr">
                        <a:lnSpc>
                          <a:spcPts val="1800"/>
                        </a:lnSpc>
                        <a:spcAft>
                          <a:spcPts val="0"/>
                        </a:spcAft>
                      </a:pPr>
                      <a:r>
                        <a:rPr lang="es-ES" sz="1600" b="1" dirty="0" smtClean="0">
                          <a:latin typeface="Arial"/>
                          <a:ea typeface="Times New Roman"/>
                          <a:cs typeface="Times New Roman"/>
                        </a:rPr>
                        <a:t>-200.000</a:t>
                      </a:r>
                      <a:endParaRPr lang="es-ES_tradnl" sz="1600" dirty="0">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2"/>
                  </a:ext>
                </a:extLst>
              </a:tr>
              <a:tr h="304800">
                <a:tc>
                  <a:txBody>
                    <a:bodyPr/>
                    <a:lstStyle/>
                    <a:p>
                      <a:pPr algn="just">
                        <a:lnSpc>
                          <a:spcPts val="1800"/>
                        </a:lnSpc>
                        <a:spcAft>
                          <a:spcPts val="0"/>
                        </a:spcAft>
                      </a:pPr>
                      <a:r>
                        <a:rPr lang="es-ES" sz="1800" b="1" dirty="0" smtClean="0">
                          <a:solidFill>
                            <a:srgbClr val="0000FF"/>
                          </a:solidFill>
                          <a:latin typeface="Arial"/>
                          <a:ea typeface="Times New Roman"/>
                          <a:cs typeface="Times New Roman"/>
                        </a:rPr>
                        <a:t>  = RESULTADO FISCAL (BI)</a:t>
                      </a:r>
                      <a:endParaRPr lang="es-ES_tradnl" sz="1800" dirty="0">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solidFill>
                  </a:tcPr>
                </a:tc>
                <a:tc>
                  <a:txBody>
                    <a:bodyPr/>
                    <a:lstStyle/>
                    <a:p>
                      <a:pPr algn="ctr">
                        <a:lnSpc>
                          <a:spcPts val="1800"/>
                        </a:lnSpc>
                        <a:spcAft>
                          <a:spcPts val="0"/>
                        </a:spcAft>
                      </a:pPr>
                      <a:r>
                        <a:rPr lang="es-ES" sz="1600" b="1" dirty="0" smtClean="0">
                          <a:solidFill>
                            <a:srgbClr val="000066"/>
                          </a:solidFill>
                          <a:latin typeface="Arial" pitchFamily="34" charset="0"/>
                          <a:ea typeface="Times New Roman"/>
                          <a:cs typeface="Arial" pitchFamily="34" charset="0"/>
                        </a:rPr>
                        <a:t>0</a:t>
                      </a:r>
                      <a:endParaRPr lang="es-ES_tradnl" sz="1600" dirty="0">
                        <a:solidFill>
                          <a:srgbClr val="000066"/>
                        </a:solidFill>
                        <a:latin typeface="Arial" pitchFamily="34" charset="0"/>
                        <a:ea typeface="Times New Roman"/>
                        <a:cs typeface="Arial" pitchFamily="34" charset="0"/>
                      </a:endParaRPr>
                    </a:p>
                  </a:txBody>
                  <a:tcPr marL="0" marR="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r h="261380">
                <a:tc>
                  <a:txBody>
                    <a:bodyPr/>
                    <a:lstStyle/>
                    <a:p>
                      <a:pPr algn="r">
                        <a:lnSpc>
                          <a:spcPts val="1800"/>
                        </a:lnSpc>
                        <a:spcAft>
                          <a:spcPts val="0"/>
                        </a:spcAft>
                      </a:pPr>
                      <a:r>
                        <a:rPr lang="es-ES_tradnl" sz="1800" dirty="0" smtClean="0">
                          <a:solidFill>
                            <a:srgbClr val="000066"/>
                          </a:solidFill>
                          <a:latin typeface="Times New Roman"/>
                          <a:ea typeface="Times New Roman"/>
                          <a:cs typeface="Times New Roman"/>
                        </a:rPr>
                        <a:t>x Tipo  de gravamen = cuota íntegra</a:t>
                      </a:r>
                      <a:endParaRPr lang="es-ES_tradnl" sz="1800" dirty="0">
                        <a:solidFill>
                          <a:srgbClr val="000066"/>
                        </a:solidFill>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solidFill>
                  </a:tcPr>
                </a:tc>
                <a:tc>
                  <a:txBody>
                    <a:bodyPr/>
                    <a:lstStyle/>
                    <a:p>
                      <a:pPr algn="ctr">
                        <a:lnSpc>
                          <a:spcPts val="1800"/>
                        </a:lnSpc>
                        <a:spcAft>
                          <a:spcPts val="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0" marR="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bl>
          </a:graphicData>
        </a:graphic>
      </p:graphicFrame>
      <p:sp>
        <p:nvSpPr>
          <p:cNvPr id="12" name="11 CuadroTexto"/>
          <p:cNvSpPr txBox="1"/>
          <p:nvPr/>
        </p:nvSpPr>
        <p:spPr>
          <a:xfrm>
            <a:off x="3505200" y="4430713"/>
            <a:ext cx="4343400" cy="369887"/>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LIQUIDACIÓN IS:</a:t>
            </a:r>
          </a:p>
        </p:txBody>
      </p:sp>
      <p:sp>
        <p:nvSpPr>
          <p:cNvPr id="73803"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EJEMPLO-3-solución</a:t>
            </a:r>
            <a:r>
              <a:rPr lang="es-ES" dirty="0">
                <a:solidFill>
                  <a:srgbClr val="000066"/>
                </a:solidFill>
              </a:rPr>
              <a:t>. </a:t>
            </a:r>
            <a:r>
              <a:rPr lang="es-ES" dirty="0">
                <a:solidFill>
                  <a:srgbClr val="0033CC"/>
                </a:solidFill>
              </a:rPr>
              <a:t>Trasmisión</a:t>
            </a:r>
            <a:r>
              <a:rPr lang="es-ES" dirty="0">
                <a:solidFill>
                  <a:srgbClr val="000066"/>
                </a:solidFill>
              </a:rPr>
              <a:t>-Exención. </a:t>
            </a:r>
            <a:r>
              <a:rPr lang="es-ES" dirty="0" smtClean="0">
                <a:solidFill>
                  <a:srgbClr val="000066"/>
                </a:solidFill>
              </a:rPr>
              <a:t> </a:t>
            </a:r>
            <a:r>
              <a:rPr lang="es-ES_tradnl" dirty="0" smtClean="0">
                <a:solidFill>
                  <a:srgbClr val="FF0000"/>
                </a:solidFill>
              </a:rPr>
              <a:t>Art</a:t>
            </a:r>
            <a:r>
              <a:rPr lang="es-ES_tradnl" dirty="0">
                <a:solidFill>
                  <a:srgbClr val="FF0000"/>
                </a:solidFill>
              </a:rPr>
              <a:t>. 21 L</a:t>
            </a:r>
            <a:r>
              <a:rPr lang="es-ES" dirty="0">
                <a:solidFill>
                  <a:srgbClr val="FF0000"/>
                </a:solidFill>
              </a:rPr>
              <a:t> </a:t>
            </a:r>
          </a:p>
        </p:txBody>
      </p:sp>
    </p:spTree>
    <p:extLst>
      <p:ext uri="{BB962C8B-B14F-4D97-AF65-F5344CB8AC3E}">
        <p14:creationId xmlns="" xmlns:p14="http://schemas.microsoft.com/office/powerpoint/2010/main" val="4178853583"/>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00800"/>
            <a:ext cx="2311400" cy="476250"/>
          </a:xfrm>
        </p:spPr>
        <p:txBody>
          <a:bodyPr/>
          <a:lstStyle/>
          <a:p>
            <a:pPr>
              <a:defRPr/>
            </a:pPr>
            <a:fld id="{02B15079-B0BC-462C-97A5-648334910574}" type="slidenum">
              <a:rPr lang="es-ES"/>
              <a:pPr>
                <a:defRPr/>
              </a:pPr>
              <a:t>195</a:t>
            </a:fld>
            <a:endParaRPr lang="es-ES"/>
          </a:p>
        </p:txBody>
      </p:sp>
      <p:sp>
        <p:nvSpPr>
          <p:cNvPr id="56324" name="Text Box 3"/>
          <p:cNvSpPr txBox="1">
            <a:spLocks noChangeArrowheads="1"/>
          </p:cNvSpPr>
          <p:nvPr/>
        </p:nvSpPr>
        <p:spPr bwMode="auto">
          <a:xfrm>
            <a:off x="0" y="407313"/>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EXENCIÓN </a:t>
            </a:r>
            <a:r>
              <a:rPr lang="es-ES" sz="2200" dirty="0" smtClean="0">
                <a:solidFill>
                  <a:srgbClr val="FF0000"/>
                </a:solidFill>
              </a:rPr>
              <a:t>DOBLE IMPOSICIÓN </a:t>
            </a:r>
            <a:r>
              <a:rPr lang="es-ES" sz="2200" u="sng" dirty="0" smtClean="0">
                <a:solidFill>
                  <a:srgbClr val="FF0000"/>
                </a:solidFill>
              </a:rPr>
              <a:t>INTERNACIONAL</a:t>
            </a:r>
            <a:endParaRPr lang="es-ES"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21 NUEVA 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3694905476"/>
              </p:ext>
            </p:extLst>
          </p:nvPr>
        </p:nvGraphicFramePr>
        <p:xfrm>
          <a:off x="76200" y="853089"/>
          <a:ext cx="9601200" cy="5776311"/>
        </p:xfrm>
        <a:graphic>
          <a:graphicData uri="http://schemas.openxmlformats.org/drawingml/2006/table">
            <a:tbl>
              <a:tblPr firstRow="1" bandRow="1">
                <a:tableStyleId>{7DF18680-E054-41AD-8BC1-D1AEF772440D}</a:tableStyleId>
              </a:tblPr>
              <a:tblGrid>
                <a:gridCol w="1981200">
                  <a:extLst>
                    <a:ext uri="{9D8B030D-6E8A-4147-A177-3AD203B41FA5}">
                      <a16:colId xmlns="" xmlns:a16="http://schemas.microsoft.com/office/drawing/2014/main" val="20000"/>
                    </a:ext>
                  </a:extLst>
                </a:gridCol>
                <a:gridCol w="7620000">
                  <a:extLst>
                    <a:ext uri="{9D8B030D-6E8A-4147-A177-3AD203B41FA5}">
                      <a16:colId xmlns="" xmlns:a16="http://schemas.microsoft.com/office/drawing/2014/main" val="20001"/>
                    </a:ext>
                  </a:extLst>
                </a:gridCol>
              </a:tblGrid>
              <a:tr h="380999">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solidFill>
                            <a:schemeClr val="tx1"/>
                          </a:solidFill>
                          <a:effectLst/>
                        </a:rPr>
                        <a:t>EXENCIÓN DOBLE IMPOSICIÓN, </a:t>
                      </a:r>
                      <a:r>
                        <a:rPr lang="es-ES_tradnl" dirty="0" smtClean="0">
                          <a:solidFill>
                            <a:srgbClr val="FFFF00"/>
                          </a:solidFill>
                          <a:effectLst>
                            <a:outerShdw blurRad="38100" dist="38100" dir="2700000" algn="tl">
                              <a:srgbClr val="000000">
                                <a:alpha val="43137"/>
                              </a:srgbClr>
                            </a:outerShdw>
                          </a:effectLst>
                        </a:rPr>
                        <a:t>INTERNACIONAL</a:t>
                      </a:r>
                      <a:endParaRPr lang="es-ES_tradnl"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914401">
                <a:tc>
                  <a:txBody>
                    <a:bodyPr/>
                    <a:lstStyle/>
                    <a:p>
                      <a:pPr marL="342900" indent="-342900">
                        <a:buFont typeface="Wingdings" pitchFamily="2" charset="2"/>
                        <a:buChar char="q"/>
                      </a:pPr>
                      <a:r>
                        <a:rPr lang="es-ES_tradnl" b="1" u="none" dirty="0" smtClean="0">
                          <a:solidFill>
                            <a:schemeClr val="tx1"/>
                          </a:solidFill>
                        </a:rPr>
                        <a:t>EXENCIÓN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1800" b="1" u="none" dirty="0" smtClean="0">
                          <a:solidFill>
                            <a:schemeClr val="tx1"/>
                          </a:solidFill>
                          <a:effectLst/>
                        </a:rPr>
                        <a:t>De entidades </a:t>
                      </a:r>
                      <a:r>
                        <a:rPr lang="es-ES_tradnl" sz="1800" b="1" u="sng" dirty="0" smtClean="0">
                          <a:solidFill>
                            <a:srgbClr val="FFFF00"/>
                          </a:solidFill>
                          <a:effectLst/>
                        </a:rPr>
                        <a:t>extranjeras</a:t>
                      </a:r>
                      <a:r>
                        <a:rPr lang="es-ES_tradnl" sz="1800" b="1" u="none" dirty="0" smtClean="0">
                          <a:solidFill>
                            <a:schemeClr val="tx1"/>
                          </a:solidFill>
                          <a:effectLst/>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457200" indent="-457200">
                        <a:buFont typeface="Wingdings" pitchFamily="2" charset="2"/>
                        <a:buChar char="v"/>
                      </a:pPr>
                      <a:r>
                        <a:rPr lang="es-ES_tradnl" sz="1800" dirty="0" smtClean="0">
                          <a:solidFill>
                            <a:srgbClr val="000066"/>
                          </a:solidFill>
                          <a:effectLst/>
                        </a:rPr>
                        <a:t>De los </a:t>
                      </a:r>
                      <a:r>
                        <a:rPr lang="es-ES_tradnl" sz="1800" b="1" dirty="0" smtClean="0">
                          <a:solidFill>
                            <a:srgbClr val="000066"/>
                          </a:solidFill>
                          <a:effectLst/>
                        </a:rPr>
                        <a:t>dividendos</a:t>
                      </a:r>
                      <a:r>
                        <a:rPr lang="es-ES_tradnl" sz="1800" dirty="0" smtClean="0">
                          <a:solidFill>
                            <a:srgbClr val="000066"/>
                          </a:solidFill>
                          <a:effectLst/>
                        </a:rPr>
                        <a:t>  y participación en beneficios percibidos. </a:t>
                      </a:r>
                    </a:p>
                    <a:p>
                      <a:pPr marL="457200" indent="-457200">
                        <a:buFont typeface="Wingdings" pitchFamily="2" charset="2"/>
                        <a:buChar char="v"/>
                      </a:pPr>
                      <a:r>
                        <a:rPr lang="es-ES_tradnl" sz="1800" b="1" dirty="0" smtClean="0">
                          <a:solidFill>
                            <a:srgbClr val="000066"/>
                          </a:solidFill>
                          <a:effectLst/>
                        </a:rPr>
                        <a:t>Y de la Renta +</a:t>
                      </a:r>
                      <a:r>
                        <a:rPr lang="es-ES_tradnl" sz="1800" dirty="0" smtClean="0">
                          <a:solidFill>
                            <a:srgbClr val="000066"/>
                          </a:solidFill>
                          <a:effectLst/>
                        </a:rPr>
                        <a:t> </a:t>
                      </a:r>
                      <a:r>
                        <a:rPr lang="es-ES_tradnl" sz="1800" b="1" dirty="0" smtClean="0">
                          <a:solidFill>
                            <a:srgbClr val="000066"/>
                          </a:solidFill>
                          <a:effectLst/>
                        </a:rPr>
                        <a:t>de la transmisión</a:t>
                      </a:r>
                      <a:r>
                        <a:rPr lang="es-ES_tradnl" sz="1800" dirty="0" smtClean="0">
                          <a:solidFill>
                            <a:srgbClr val="000066"/>
                          </a:solidFill>
                          <a:effectLst/>
                        </a:rPr>
                        <a:t> de acciones o participaciones</a:t>
                      </a:r>
                    </a:p>
                    <a:p>
                      <a:pPr marL="457200" indent="-457200">
                        <a:buFont typeface="Wingdings" pitchFamily="2" charset="2"/>
                        <a:buChar char="Ø"/>
                      </a:pPr>
                      <a:r>
                        <a:rPr lang="es-ES_tradnl" sz="1800" b="1" u="sng" dirty="0" smtClean="0">
                          <a:solidFill>
                            <a:srgbClr val="000066"/>
                          </a:solidFill>
                          <a:effectLst/>
                        </a:rPr>
                        <a:t>de entidades </a:t>
                      </a:r>
                      <a:r>
                        <a:rPr lang="es-ES_tradnl" sz="1800" b="1" u="sng" dirty="0" smtClean="0">
                          <a:solidFill>
                            <a:srgbClr val="FF0000"/>
                          </a:solidFill>
                          <a:effectLst/>
                        </a:rPr>
                        <a:t>extranjeras</a:t>
                      </a:r>
                      <a:r>
                        <a:rPr lang="es-ES_tradnl" sz="1800" b="1" u="none" dirty="0" smtClean="0">
                          <a:solidFill>
                            <a:srgbClr val="FF0000"/>
                          </a:solidFill>
                          <a:effectLst/>
                        </a:rPr>
                        <a:t>,  </a:t>
                      </a:r>
                      <a:r>
                        <a:rPr lang="es-ES_tradnl" sz="1800" b="1" u="sng" dirty="0" smtClean="0">
                          <a:solidFill>
                            <a:srgbClr val="FF0000"/>
                          </a:solidFill>
                          <a:effectLst/>
                        </a:rPr>
                        <a:t>REQUISITOS:</a:t>
                      </a:r>
                      <a:endParaRPr lang="es-ES_tradnl"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817044">
                <a:tc>
                  <a:txBody>
                    <a:bodyPr/>
                    <a:lstStyle/>
                    <a:p>
                      <a:pPr marL="342900" indent="-342900">
                        <a:buFont typeface="Wingdings" pitchFamily="2" charset="2"/>
                        <a:buChar char="Ø"/>
                      </a:pPr>
                      <a:r>
                        <a:rPr lang="es-ES_tradnl" sz="1800" b="1" u="none" dirty="0" smtClean="0">
                          <a:solidFill>
                            <a:srgbClr val="FFFF66"/>
                          </a:solidFill>
                          <a:effectLst/>
                        </a:rPr>
                        <a:t>Requisitos</a:t>
                      </a:r>
                      <a:endParaRPr lang="es-ES_tradnl" b="1" u="none" dirty="0">
                        <a:solidFill>
                          <a:srgbClr val="FFFF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ü"/>
                      </a:pPr>
                      <a:r>
                        <a:rPr lang="es-ES_tradnl" sz="1600" b="1" dirty="0" smtClean="0">
                          <a:solidFill>
                            <a:srgbClr val="000066"/>
                          </a:solidFill>
                          <a:effectLst/>
                        </a:rPr>
                        <a:t>Participación Directa ó Indirecta </a:t>
                      </a:r>
                      <a:r>
                        <a:rPr lang="es-ES_tradnl" sz="1600" b="1" dirty="0" smtClean="0">
                          <a:solidFill>
                            <a:srgbClr val="FF0000"/>
                          </a:solidFill>
                          <a:effectLst/>
                        </a:rPr>
                        <a:t>≥ 5%</a:t>
                      </a:r>
                      <a:r>
                        <a:rPr lang="es-ES_tradnl" sz="1600" b="1" dirty="0" smtClean="0">
                          <a:solidFill>
                            <a:srgbClr val="000066"/>
                          </a:solidFill>
                          <a:effectLst/>
                        </a:rPr>
                        <a:t>, </a:t>
                      </a:r>
                    </a:p>
                    <a:p>
                      <a:pPr marL="342900" indent="-342900">
                        <a:buFont typeface="Wingdings" pitchFamily="2" charset="2"/>
                        <a:buChar char="ü"/>
                      </a:pPr>
                      <a:r>
                        <a:rPr lang="es-ES_tradnl" sz="1600" b="1" dirty="0" smtClean="0">
                          <a:solidFill>
                            <a:srgbClr val="FF0000"/>
                          </a:solidFill>
                          <a:effectLst/>
                        </a:rPr>
                        <a:t>ó</a:t>
                      </a:r>
                      <a:r>
                        <a:rPr lang="es-ES_tradnl" sz="1600" b="1" dirty="0" smtClean="0">
                          <a:solidFill>
                            <a:srgbClr val="000066"/>
                          </a:solidFill>
                          <a:effectLst/>
                        </a:rPr>
                        <a:t> </a:t>
                      </a:r>
                      <a:r>
                        <a:rPr lang="es-ES_tradnl" sz="1600" dirty="0" smtClean="0">
                          <a:solidFill>
                            <a:srgbClr val="000066"/>
                          </a:solidFill>
                          <a:effectLst/>
                        </a:rPr>
                        <a:t>que el </a:t>
                      </a:r>
                      <a:r>
                        <a:rPr lang="es-ES_tradnl" sz="1600" u="sng" dirty="0" smtClean="0">
                          <a:solidFill>
                            <a:srgbClr val="000066"/>
                          </a:solidFill>
                          <a:effectLst/>
                        </a:rPr>
                        <a:t>Valor de</a:t>
                      </a:r>
                      <a:r>
                        <a:rPr lang="es-ES_tradnl" sz="1600" u="sng" baseline="0" dirty="0" smtClean="0">
                          <a:solidFill>
                            <a:srgbClr val="000066"/>
                          </a:solidFill>
                          <a:effectLst/>
                        </a:rPr>
                        <a:t> Adquisición</a:t>
                      </a:r>
                      <a:r>
                        <a:rPr lang="es-ES_tradnl" sz="1600" b="0" u="sng" dirty="0" smtClean="0">
                          <a:solidFill>
                            <a:srgbClr val="000066"/>
                          </a:solidFill>
                          <a:effectLst/>
                        </a:rPr>
                        <a:t> </a:t>
                      </a:r>
                      <a:r>
                        <a:rPr lang="es-ES_tradnl" sz="1600" b="0" dirty="0" smtClean="0">
                          <a:solidFill>
                            <a:srgbClr val="000066"/>
                          </a:solidFill>
                          <a:effectLst/>
                        </a:rPr>
                        <a:t>de las acciones o participaciones </a:t>
                      </a:r>
                      <a:r>
                        <a:rPr lang="es-ES_tradnl" sz="1600" b="1" dirty="0" smtClean="0">
                          <a:solidFill>
                            <a:srgbClr val="FF0000"/>
                          </a:solidFill>
                          <a:effectLst/>
                        </a:rPr>
                        <a:t>&gt; 20.000.000 €</a:t>
                      </a:r>
                    </a:p>
                    <a:p>
                      <a:pPr marL="342900" indent="-342900">
                        <a:buFont typeface="Wingdings" pitchFamily="2" charset="2"/>
                        <a:buChar char="ü"/>
                      </a:pPr>
                      <a:r>
                        <a:rPr lang="es-ES_tradnl" sz="1600" b="0" dirty="0" smtClean="0">
                          <a:solidFill>
                            <a:srgbClr val="000066"/>
                          </a:solidFill>
                          <a:effectLst/>
                        </a:rPr>
                        <a:t>Que se posean de manera interrumpida </a:t>
                      </a:r>
                      <a:r>
                        <a:rPr lang="es-ES_tradnl" sz="1600" u="sng" dirty="0" smtClean="0">
                          <a:solidFill>
                            <a:srgbClr val="000066"/>
                          </a:solidFill>
                          <a:effectLst/>
                        </a:rPr>
                        <a:t>durante el </a:t>
                      </a:r>
                      <a:r>
                        <a:rPr lang="es-ES_tradnl" sz="1600" b="1" u="sng" dirty="0" smtClean="0">
                          <a:solidFill>
                            <a:srgbClr val="FF0000"/>
                          </a:solidFill>
                          <a:effectLst/>
                        </a:rPr>
                        <a:t>año </a:t>
                      </a:r>
                      <a:r>
                        <a:rPr lang="es-ES_tradnl" sz="1600" u="sng" dirty="0" smtClean="0">
                          <a:solidFill>
                            <a:srgbClr val="000066"/>
                          </a:solidFill>
                          <a:effectLst/>
                        </a:rPr>
                        <a:t>anterior ó completarlo.</a:t>
                      </a:r>
                      <a:endParaRPr lang="es-ES_tradnl" sz="16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2"/>
                  </a:ext>
                </a:extLst>
              </a:tr>
              <a:tr h="1289484">
                <a:tc>
                  <a:txBody>
                    <a:bodyPr/>
                    <a:lstStyle/>
                    <a:p>
                      <a:pPr marL="342900" indent="-342900">
                        <a:buFont typeface="Wingdings" pitchFamily="2" charset="2"/>
                        <a:buChar char="Ø"/>
                      </a:pPr>
                      <a:r>
                        <a:rPr lang="es-ES_tradnl" sz="1800" b="1" u="none" dirty="0" smtClean="0">
                          <a:solidFill>
                            <a:srgbClr val="FFFF66"/>
                          </a:solidFill>
                          <a:effectLst/>
                        </a:rPr>
                        <a:t>Requisito</a:t>
                      </a:r>
                      <a:r>
                        <a:rPr lang="es-ES_tradnl" sz="1800" b="1" u="none" baseline="0" dirty="0" smtClean="0">
                          <a:solidFill>
                            <a:srgbClr val="FFFF66"/>
                          </a:solidFill>
                          <a:effectLst/>
                        </a:rPr>
                        <a:t> </a:t>
                      </a:r>
                      <a:r>
                        <a:rPr lang="es-ES_tradnl" sz="1800" b="1" u="sng" baseline="0" dirty="0" smtClean="0">
                          <a:solidFill>
                            <a:srgbClr val="FFFF66"/>
                          </a:solidFill>
                          <a:effectLst/>
                        </a:rPr>
                        <a:t>Adicional</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ü"/>
                      </a:pPr>
                      <a:r>
                        <a:rPr lang="es-ES_tradnl" sz="1600" b="0" dirty="0" smtClean="0">
                          <a:solidFill>
                            <a:srgbClr val="000066"/>
                          </a:solidFill>
                          <a:effectLst/>
                        </a:rPr>
                        <a:t>Que la entidad participada haya estado </a:t>
                      </a:r>
                      <a:r>
                        <a:rPr lang="es-ES_tradnl" sz="1600" b="1" u="sng" dirty="0" smtClean="0">
                          <a:solidFill>
                            <a:srgbClr val="000066"/>
                          </a:solidFill>
                          <a:effectLst/>
                        </a:rPr>
                        <a:t>sujeta y no exenta </a:t>
                      </a:r>
                      <a:r>
                        <a:rPr lang="es-ES_tradnl" sz="1600" b="0" dirty="0" smtClean="0">
                          <a:solidFill>
                            <a:srgbClr val="000066"/>
                          </a:solidFill>
                          <a:effectLst/>
                        </a:rPr>
                        <a:t>por </a:t>
                      </a:r>
                      <a:r>
                        <a:rPr lang="es-ES_tradnl" sz="1600" u="sng" dirty="0" smtClean="0">
                          <a:solidFill>
                            <a:srgbClr val="000066"/>
                          </a:solidFill>
                          <a:effectLst/>
                        </a:rPr>
                        <a:t>un </a:t>
                      </a:r>
                      <a:r>
                        <a:rPr lang="es-ES_tradnl" sz="1600" b="1" u="sng" dirty="0" smtClean="0">
                          <a:solidFill>
                            <a:srgbClr val="FF0000"/>
                          </a:solidFill>
                          <a:effectLst/>
                        </a:rPr>
                        <a:t>impuesto extranjero</a:t>
                      </a:r>
                      <a:r>
                        <a:rPr lang="es-ES_tradnl" sz="1600" u="sng" dirty="0" smtClean="0">
                          <a:solidFill>
                            <a:srgbClr val="FF0000"/>
                          </a:solidFill>
                          <a:effectLst/>
                        </a:rPr>
                        <a:t> </a:t>
                      </a:r>
                      <a:r>
                        <a:rPr lang="es-ES_tradnl" sz="1600" u="sng" dirty="0" smtClean="0">
                          <a:solidFill>
                            <a:srgbClr val="000066"/>
                          </a:solidFill>
                          <a:effectLst/>
                        </a:rPr>
                        <a:t>de naturaleza idéntica o análoga al Impuesto sobre Sociedades </a:t>
                      </a:r>
                      <a:r>
                        <a:rPr lang="es-ES_tradnl" sz="1600" b="0" dirty="0" smtClean="0">
                          <a:solidFill>
                            <a:srgbClr val="000066"/>
                          </a:solidFill>
                          <a:effectLst/>
                        </a:rPr>
                        <a:t>de España a un </a:t>
                      </a:r>
                      <a:r>
                        <a:rPr lang="es-ES_tradnl" sz="1600" b="1" dirty="0" smtClean="0">
                          <a:solidFill>
                            <a:srgbClr val="FF0000"/>
                          </a:solidFill>
                          <a:effectLst/>
                        </a:rPr>
                        <a:t>tipo </a:t>
                      </a:r>
                      <a:r>
                        <a:rPr lang="es-ES_tradnl" sz="1600" b="1" u="sng" dirty="0" smtClean="0">
                          <a:solidFill>
                            <a:srgbClr val="FF0000"/>
                          </a:solidFill>
                          <a:effectLst/>
                        </a:rPr>
                        <a:t>nominal</a:t>
                      </a:r>
                      <a:r>
                        <a:rPr lang="es-ES_tradnl" sz="1600" b="1" dirty="0" smtClean="0">
                          <a:solidFill>
                            <a:srgbClr val="FF0000"/>
                          </a:solidFill>
                          <a:effectLst/>
                        </a:rPr>
                        <a:t> ≥ 10 % </a:t>
                      </a:r>
                      <a:r>
                        <a:rPr lang="es-ES_tradnl" sz="1600" b="0" dirty="0" smtClean="0">
                          <a:solidFill>
                            <a:srgbClr val="000066"/>
                          </a:solidFill>
                          <a:effectLst/>
                        </a:rPr>
                        <a:t>en el ejercicio en que obtenga los Bº</a:t>
                      </a:r>
                      <a:r>
                        <a:rPr lang="es-ES_tradnl" sz="1600" b="0" baseline="0" dirty="0" smtClean="0">
                          <a:solidFill>
                            <a:srgbClr val="000066"/>
                          </a:solidFill>
                          <a:effectLst/>
                        </a:rPr>
                        <a:t> </a:t>
                      </a:r>
                      <a:r>
                        <a:rPr lang="es-ES_tradnl" sz="1500" b="0" baseline="0" dirty="0" smtClean="0">
                          <a:solidFill>
                            <a:srgbClr val="FF0066"/>
                          </a:solidFill>
                          <a:effectLst/>
                        </a:rPr>
                        <a:t>(aunque sí puede aplicar algún tipo de exención, reducción, deducción ó </a:t>
                      </a:r>
                      <a:r>
                        <a:rPr lang="es-ES_tradnl" sz="1500" b="0" baseline="0" dirty="0" err="1" smtClean="0">
                          <a:solidFill>
                            <a:srgbClr val="FF0066"/>
                          </a:solidFill>
                          <a:effectLst/>
                        </a:rPr>
                        <a:t>bonif</a:t>
                      </a:r>
                      <a:r>
                        <a:rPr lang="es-ES_tradnl" sz="1500" b="0" baseline="0" dirty="0" smtClean="0">
                          <a:solidFill>
                            <a:srgbClr val="FF0066"/>
                          </a:solidFill>
                          <a:effectLst/>
                        </a:rPr>
                        <a:t>.) </a:t>
                      </a:r>
                      <a:endParaRPr lang="es-ES_tradnl" sz="1500" b="0" dirty="0" smtClean="0">
                        <a:solidFill>
                          <a:srgbClr val="FF0066"/>
                        </a:solidFill>
                        <a:effectLst/>
                      </a:endParaRPr>
                    </a:p>
                    <a:p>
                      <a:pPr marL="342900" indent="-342900">
                        <a:buFont typeface="Wingdings" pitchFamily="2" charset="2"/>
                        <a:buChar char="ü"/>
                      </a:pPr>
                      <a:r>
                        <a:rPr lang="es-ES_tradnl" sz="1500" b="1" dirty="0" smtClean="0">
                          <a:solidFill>
                            <a:srgbClr val="0000FF"/>
                          </a:solidFill>
                          <a:effectLst/>
                        </a:rPr>
                        <a:t>Que el País </a:t>
                      </a:r>
                      <a:r>
                        <a:rPr lang="es-ES_tradnl" sz="1500" b="1" u="sng" dirty="0" smtClean="0">
                          <a:solidFill>
                            <a:srgbClr val="0000FF"/>
                          </a:solidFill>
                          <a:effectLst/>
                        </a:rPr>
                        <a:t>no</a:t>
                      </a:r>
                      <a:r>
                        <a:rPr lang="es-ES_tradnl" sz="1500" b="0" dirty="0" smtClean="0">
                          <a:solidFill>
                            <a:srgbClr val="000066"/>
                          </a:solidFill>
                          <a:effectLst/>
                        </a:rPr>
                        <a:t> </a:t>
                      </a:r>
                      <a:r>
                        <a:rPr lang="es-ES_tradnl" sz="1500" b="1" dirty="0" smtClean="0">
                          <a:solidFill>
                            <a:srgbClr val="0000FF"/>
                          </a:solidFill>
                          <a:effectLst/>
                        </a:rPr>
                        <a:t>sea Paraíso Fiscal </a:t>
                      </a:r>
                      <a:r>
                        <a:rPr lang="es-ES_tradnl" sz="1500" b="0" dirty="0" smtClean="0">
                          <a:solidFill>
                            <a:srgbClr val="0000FF"/>
                          </a:solidFill>
                          <a:effectLst/>
                        </a:rPr>
                        <a:t>(</a:t>
                      </a:r>
                      <a:r>
                        <a:rPr lang="es-ES_tradnl" sz="1500" b="0" u="sng" dirty="0" smtClean="0">
                          <a:solidFill>
                            <a:srgbClr val="0000FF"/>
                          </a:solidFill>
                          <a:effectLst/>
                        </a:rPr>
                        <a:t>salvo que </a:t>
                      </a:r>
                      <a:r>
                        <a:rPr lang="es-ES_tradnl" sz="1500" b="0" dirty="0" smtClean="0">
                          <a:solidFill>
                            <a:srgbClr val="0000FF"/>
                          </a:solidFill>
                          <a:effectLst/>
                        </a:rPr>
                        <a:t>resida en la UE y acredite motivos</a:t>
                      </a:r>
                      <a:r>
                        <a:rPr lang="es-ES_tradnl" sz="1500" b="0" baseline="0" dirty="0" smtClean="0">
                          <a:solidFill>
                            <a:srgbClr val="0000FF"/>
                          </a:solidFill>
                          <a:effectLst/>
                        </a:rPr>
                        <a:t>)</a:t>
                      </a:r>
                      <a:endParaRPr lang="es-ES_tradnl" sz="1500" b="0"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78009">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VARIOS NIVELES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A</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a:t>
                      </a:r>
                      <a:r>
                        <a:rPr kumimoji="0" lang="es-ES_tradnl" sz="1400" b="1" i="0" u="none" strike="noStrike" cap="none" normalizeH="0" baseline="0" dirty="0" smtClean="0">
                          <a:ln>
                            <a:noFill/>
                          </a:ln>
                          <a:solidFill>
                            <a:srgbClr val="000066"/>
                          </a:solidFill>
                          <a:effectLst/>
                          <a:latin typeface="Arial" pitchFamily="34" charset="0"/>
                          <a:cs typeface="Times New Roman" pitchFamily="18" charset="0"/>
                        </a:rPr>
                        <a:t>          </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5%</a:t>
                      </a: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 NR1</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NR2</a:t>
                      </a: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  Si se cumplen los requisitos en NR1 y NR2: exención total. Si se cumplen en parte: exención parcial.</a:t>
                      </a:r>
                      <a:endParaRPr lang="es-ES_tradnl" sz="1600" u="sng" dirty="0" smtClean="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r h="378009">
                <a:tc>
                  <a:txBody>
                    <a:bodyPr/>
                    <a:lstStyle/>
                    <a:p>
                      <a:pPr marL="342900" indent="-342900">
                        <a:buFont typeface="Wingdings" pitchFamily="2" charset="2"/>
                        <a:buChar char="q"/>
                      </a:pPr>
                      <a:r>
                        <a:rPr lang="es-ES_tradnl" b="1" u="sng" dirty="0" smtClean="0">
                          <a:solidFill>
                            <a:srgbClr val="FFFF99"/>
                          </a:solidFill>
                          <a:effectLst>
                            <a:outerShdw blurRad="38100" dist="38100" dir="2700000" algn="tl">
                              <a:srgbClr val="000000">
                                <a:alpha val="43137"/>
                              </a:srgbClr>
                            </a:outerShdw>
                          </a:effectLst>
                        </a:rPr>
                        <a:t>No</a:t>
                      </a:r>
                      <a:r>
                        <a:rPr lang="es-ES_tradnl" b="1" u="none" dirty="0" smtClean="0">
                          <a:solidFill>
                            <a:schemeClr val="tx1"/>
                          </a:solidFill>
                          <a:effectLst>
                            <a:outerShdw blurRad="38100" dist="38100" dir="2700000" algn="tl">
                              <a:srgbClr val="000000">
                                <a:alpha val="43137"/>
                              </a:srgbClr>
                            </a:outerShdw>
                          </a:effectLst>
                        </a:rPr>
                        <a:t> exención</a:t>
                      </a:r>
                      <a:endParaRPr lang="es-ES_tradnl" b="1" u="none"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u="none" dirty="0" smtClean="0">
                          <a:solidFill>
                            <a:srgbClr val="000066"/>
                          </a:solidFill>
                          <a:effectLst/>
                        </a:rPr>
                        <a:t>En el caso</a:t>
                      </a:r>
                      <a:r>
                        <a:rPr lang="es-ES_tradnl" sz="1600" u="none" baseline="0" dirty="0" smtClean="0">
                          <a:solidFill>
                            <a:srgbClr val="000066"/>
                          </a:solidFill>
                          <a:effectLst/>
                        </a:rPr>
                        <a:t> de que los </a:t>
                      </a:r>
                      <a:r>
                        <a:rPr lang="es-ES_tradnl" sz="1600" u="none" dirty="0" smtClean="0">
                          <a:solidFill>
                            <a:srgbClr val="000066"/>
                          </a:solidFill>
                          <a:effectLst/>
                        </a:rPr>
                        <a:t>Dividendos generen </a:t>
                      </a:r>
                      <a:r>
                        <a:rPr lang="es-ES_tradnl" sz="1600" b="1" u="none" dirty="0" smtClean="0">
                          <a:solidFill>
                            <a:srgbClr val="000066"/>
                          </a:solidFill>
                          <a:effectLst/>
                        </a:rPr>
                        <a:t>gastos en la pagadora.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5"/>
                  </a:ext>
                </a:extLst>
              </a:tr>
              <a:tr h="378009">
                <a:tc>
                  <a:txBody>
                    <a:bodyPr/>
                    <a:lstStyle/>
                    <a:p>
                      <a:pPr marL="342900" indent="-342900">
                        <a:buFont typeface="Wingdings" pitchFamily="2" charset="2"/>
                        <a:buChar char="q"/>
                      </a:pPr>
                      <a:r>
                        <a:rPr lang="es-ES_tradnl" sz="1800" b="1" u="sng" dirty="0" smtClean="0">
                          <a:solidFill>
                            <a:srgbClr val="FFFF00"/>
                          </a:solidFill>
                          <a:effectLst>
                            <a:outerShdw blurRad="38100" dist="38100" dir="2700000" algn="tl">
                              <a:srgbClr val="000000">
                                <a:alpha val="43137"/>
                              </a:srgbClr>
                            </a:outerShdw>
                          </a:effectLst>
                        </a:rPr>
                        <a:t>No</a:t>
                      </a:r>
                      <a:r>
                        <a:rPr lang="es-ES_tradnl" sz="1800" b="1" u="none" baseline="0" dirty="0" smtClean="0">
                          <a:solidFill>
                            <a:schemeClr val="tx1"/>
                          </a:solidFill>
                          <a:effectLst>
                            <a:outerShdw blurRad="38100" dist="38100" dir="2700000" algn="tl">
                              <a:srgbClr val="000000">
                                <a:alpha val="43137"/>
                              </a:srgbClr>
                            </a:outerShdw>
                          </a:effectLst>
                        </a:rPr>
                        <a:t> </a:t>
                      </a:r>
                      <a:r>
                        <a:rPr lang="es-ES_tradnl" sz="1800" b="1" u="none" dirty="0" smtClean="0">
                          <a:solidFill>
                            <a:schemeClr val="tx1"/>
                          </a:solidFill>
                          <a:effectLst>
                            <a:outerShdw blurRad="38100" dist="38100" dir="2700000" algn="tl">
                              <a:srgbClr val="000000">
                                <a:alpha val="43137"/>
                              </a:srgbClr>
                            </a:outerShdw>
                          </a:effectLst>
                        </a:rPr>
                        <a:t>se exige </a:t>
                      </a:r>
                      <a:endParaRPr lang="es-ES_tradnl" b="1" u="none"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u="none" dirty="0" smtClean="0">
                          <a:solidFill>
                            <a:srgbClr val="000066"/>
                          </a:solidFill>
                          <a:effectLst/>
                        </a:rPr>
                        <a:t>Que </a:t>
                      </a:r>
                      <a:r>
                        <a:rPr lang="es-ES_tradnl" sz="1600" b="0" u="sng" dirty="0" smtClean="0">
                          <a:solidFill>
                            <a:srgbClr val="000066"/>
                          </a:solidFill>
                          <a:effectLst/>
                        </a:rPr>
                        <a:t>la entidad</a:t>
                      </a:r>
                      <a:r>
                        <a:rPr lang="es-ES_tradnl" sz="1600" b="0" dirty="0" smtClean="0">
                          <a:solidFill>
                            <a:srgbClr val="000066"/>
                          </a:solidFill>
                          <a:effectLst/>
                        </a:rPr>
                        <a:t> </a:t>
                      </a:r>
                      <a:r>
                        <a:rPr lang="es-ES_tradnl" sz="1600" b="0" u="sng" dirty="0" smtClean="0">
                          <a:solidFill>
                            <a:srgbClr val="000066"/>
                          </a:solidFill>
                          <a:effectLst/>
                        </a:rPr>
                        <a:t>que</a:t>
                      </a:r>
                      <a:r>
                        <a:rPr lang="es-ES_tradnl" sz="1600" b="0" dirty="0" smtClean="0">
                          <a:solidFill>
                            <a:srgbClr val="000066"/>
                          </a:solidFill>
                          <a:effectLst/>
                        </a:rPr>
                        <a:t> </a:t>
                      </a:r>
                      <a:r>
                        <a:rPr lang="es-ES_tradnl" sz="1600" b="0" u="sng" dirty="0" smtClean="0">
                          <a:solidFill>
                            <a:srgbClr val="000066"/>
                          </a:solidFill>
                          <a:effectLst/>
                        </a:rPr>
                        <a:t>reparte los dividendos</a:t>
                      </a:r>
                      <a:r>
                        <a:rPr lang="es-ES_tradnl" sz="1600" b="0" dirty="0" smtClean="0">
                          <a:solidFill>
                            <a:srgbClr val="000066"/>
                          </a:solidFill>
                          <a:effectLst/>
                        </a:rPr>
                        <a:t> </a:t>
                      </a:r>
                      <a:r>
                        <a:rPr lang="es-ES_tradnl" sz="1600" dirty="0" smtClean="0">
                          <a:solidFill>
                            <a:srgbClr val="000066"/>
                          </a:solidFill>
                          <a:effectLst/>
                        </a:rPr>
                        <a:t>desarrolle una </a:t>
                      </a:r>
                      <a:r>
                        <a:rPr lang="es-ES_tradnl" sz="1600" u="sng" dirty="0" smtClean="0">
                          <a:solidFill>
                            <a:srgbClr val="000066"/>
                          </a:solidFill>
                          <a:effectLst/>
                        </a:rPr>
                        <a:t>actividad empresarial</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6"/>
                  </a:ext>
                </a:extLst>
              </a:tr>
              <a:tr h="508902">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chemeClr val="tx1"/>
                          </a:solidFill>
                        </a:rPr>
                        <a:t>Limitaciones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dirty="0" smtClean="0">
                          <a:solidFill>
                            <a:srgbClr val="000066"/>
                          </a:solidFill>
                          <a:effectLst/>
                        </a:rPr>
                        <a:t>Pero, la exención </a:t>
                      </a:r>
                      <a:r>
                        <a:rPr lang="es-ES_tradnl" sz="1600" b="1" u="sng" dirty="0" smtClean="0">
                          <a:solidFill>
                            <a:srgbClr val="0000FF"/>
                          </a:solidFill>
                          <a:effectLst/>
                        </a:rPr>
                        <a:t>no se aplicará</a:t>
                      </a:r>
                      <a:r>
                        <a:rPr lang="es-ES_tradnl" sz="1600" b="1" u="none" dirty="0" smtClean="0">
                          <a:solidFill>
                            <a:srgbClr val="0000FF"/>
                          </a:solidFill>
                          <a:effectLst/>
                        </a:rPr>
                        <a:t> </a:t>
                      </a:r>
                      <a:r>
                        <a:rPr lang="es-ES_tradnl" sz="1600" dirty="0" smtClean="0">
                          <a:solidFill>
                            <a:srgbClr val="000066"/>
                          </a:solidFill>
                          <a:effectLst/>
                        </a:rPr>
                        <a:t>a las rentas de </a:t>
                      </a:r>
                      <a:r>
                        <a:rPr lang="es-ES_tradnl" sz="1600" b="1" u="sng" dirty="0" smtClean="0">
                          <a:solidFill>
                            <a:srgbClr val="000066"/>
                          </a:solidFill>
                          <a:effectLst/>
                        </a:rPr>
                        <a:t>transmisiones</a:t>
                      </a:r>
                      <a:r>
                        <a:rPr lang="es-ES_tradnl" sz="1600" dirty="0" smtClean="0">
                          <a:solidFill>
                            <a:srgbClr val="000066"/>
                          </a:solidFill>
                          <a:effectLst/>
                        </a:rPr>
                        <a:t> de participaciones de </a:t>
                      </a:r>
                      <a:r>
                        <a:rPr lang="es-ES_tradnl" sz="1600" u="sng" dirty="0" smtClean="0">
                          <a:solidFill>
                            <a:srgbClr val="000066"/>
                          </a:solidFill>
                          <a:effectLst/>
                        </a:rPr>
                        <a:t>Patrimonial,</a:t>
                      </a:r>
                      <a:r>
                        <a:rPr lang="es-ES_tradnl" sz="1600" u="sng" baseline="0" dirty="0" smtClean="0">
                          <a:solidFill>
                            <a:srgbClr val="000066"/>
                          </a:solidFill>
                          <a:effectLst/>
                        </a:rPr>
                        <a:t> ó de </a:t>
                      </a:r>
                      <a:r>
                        <a:rPr lang="es-ES_tradnl" sz="1600" u="sng" dirty="0" smtClean="0">
                          <a:solidFill>
                            <a:srgbClr val="000066"/>
                          </a:solidFill>
                          <a:effectLst/>
                        </a:rPr>
                        <a:t>AIE ó Transparencia Fiscal Internacional.</a:t>
                      </a:r>
                      <a:endParaRPr lang="es-ES_tradnl" sz="16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393249">
                <a:tc>
                  <a:txBody>
                    <a:bodyPr/>
                    <a:lstStyle/>
                    <a:p>
                      <a:pPr marL="342900" indent="-342900">
                        <a:buFont typeface="Wingdings" pitchFamily="2" charset="2"/>
                        <a:buChar char="q"/>
                      </a:pPr>
                      <a:r>
                        <a:rPr lang="es-ES_tradnl" b="1" dirty="0" smtClean="0">
                          <a:solidFill>
                            <a:srgbClr val="FFFF00"/>
                          </a:solidFill>
                        </a:rPr>
                        <a:t>Incompatible</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b="1" dirty="0" smtClean="0">
                          <a:solidFill>
                            <a:srgbClr val="000066"/>
                          </a:solidFill>
                          <a:effectLst/>
                        </a:rPr>
                        <a:t>Con </a:t>
                      </a:r>
                      <a:r>
                        <a:rPr lang="es-ES_tradnl" b="1" u="sng" dirty="0" smtClean="0">
                          <a:solidFill>
                            <a:srgbClr val="000066"/>
                          </a:solidFill>
                          <a:effectLst/>
                        </a:rPr>
                        <a:t>Deducciones</a:t>
                      </a:r>
                      <a:r>
                        <a:rPr lang="es-ES_tradnl" b="1" dirty="0" smtClean="0">
                          <a:solidFill>
                            <a:srgbClr val="000066"/>
                          </a:solidFill>
                          <a:effectLst/>
                        </a:rPr>
                        <a:t> doble imposición</a:t>
                      </a:r>
                      <a:r>
                        <a:rPr lang="es-ES_tradnl" b="1" baseline="0" dirty="0" smtClean="0">
                          <a:solidFill>
                            <a:srgbClr val="000066"/>
                          </a:solidFill>
                          <a:effectLst/>
                        </a:rPr>
                        <a:t> internacional </a:t>
                      </a:r>
                      <a:r>
                        <a:rPr lang="es-ES_tradnl" b="1" baseline="0" dirty="0" smtClean="0">
                          <a:solidFill>
                            <a:srgbClr val="FF0000"/>
                          </a:solidFill>
                          <a:effectLst/>
                        </a:rPr>
                        <a:t>arts. 31 y 32</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8"/>
                  </a:ext>
                </a:extLst>
              </a:tr>
            </a:tbl>
          </a:graphicData>
        </a:graphic>
      </p:graphicFrame>
      <p:cxnSp>
        <p:nvCxnSpPr>
          <p:cNvPr id="7" name="40 Conector recto de flecha"/>
          <p:cNvCxnSpPr>
            <a:cxnSpLocks noChangeShapeType="1"/>
          </p:cNvCxnSpPr>
          <p:nvPr/>
        </p:nvCxnSpPr>
        <p:spPr bwMode="auto">
          <a:xfrm>
            <a:off x="2743200" y="4419600"/>
            <a:ext cx="381000" cy="0"/>
          </a:xfrm>
          <a:prstGeom prst="straightConnector1">
            <a:avLst/>
          </a:prstGeom>
          <a:noFill/>
          <a:ln w="28575" algn="ctr">
            <a:solidFill>
              <a:srgbClr val="FF0000"/>
            </a:solidFill>
            <a:round/>
            <a:headEnd/>
            <a:tailEnd type="arrow" w="med" len="med"/>
          </a:ln>
        </p:spPr>
      </p:cxnSp>
      <p:cxnSp>
        <p:nvCxnSpPr>
          <p:cNvPr id="10" name="40 Conector recto de flecha"/>
          <p:cNvCxnSpPr>
            <a:cxnSpLocks noChangeShapeType="1"/>
          </p:cNvCxnSpPr>
          <p:nvPr/>
        </p:nvCxnSpPr>
        <p:spPr bwMode="auto">
          <a:xfrm>
            <a:off x="4267200" y="4419600"/>
            <a:ext cx="381000" cy="0"/>
          </a:xfrm>
          <a:prstGeom prst="straightConnector1">
            <a:avLst/>
          </a:prstGeom>
          <a:noFill/>
          <a:ln w="28575" algn="ctr">
            <a:solidFill>
              <a:srgbClr val="FF0000"/>
            </a:solidFill>
            <a:round/>
            <a:headEnd/>
            <a:tailEnd type="arrow" w="med" len="med"/>
          </a:ln>
        </p:spPr>
      </p:cxnSp>
    </p:spTree>
    <p:extLst>
      <p:ext uri="{BB962C8B-B14F-4D97-AF65-F5344CB8AC3E}">
        <p14:creationId xmlns="" xmlns:p14="http://schemas.microsoft.com/office/powerpoint/2010/main" val="1526068848"/>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AA71CD76-2B5D-4D69-9736-49B3E77FDDB6}" type="slidenum">
              <a:rPr lang="es-ES"/>
              <a:pPr>
                <a:defRPr/>
              </a:pPr>
              <a:t>196</a:t>
            </a:fld>
            <a:endParaRPr lang="es-ES" dirty="0"/>
          </a:p>
        </p:txBody>
      </p:sp>
      <p:sp>
        <p:nvSpPr>
          <p:cNvPr id="26627" name="Oval 2"/>
          <p:cNvSpPr>
            <a:spLocks noChangeArrowheads="1"/>
          </p:cNvSpPr>
          <p:nvPr/>
        </p:nvSpPr>
        <p:spPr bwMode="auto">
          <a:xfrm rot="5400000">
            <a:off x="4816475" y="-4130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6628" name="Text Box 3"/>
          <p:cNvSpPr txBox="1">
            <a:spLocks noChangeArrowheads="1"/>
          </p:cNvSpPr>
          <p:nvPr/>
        </p:nvSpPr>
        <p:spPr bwMode="auto">
          <a:xfrm>
            <a:off x="0" y="685800"/>
            <a:ext cx="9906000" cy="457200"/>
          </a:xfrm>
          <a:prstGeom prst="rect">
            <a:avLst/>
          </a:prstGeom>
          <a:solidFill>
            <a:srgbClr val="CCFFFF"/>
          </a:solidFill>
          <a:ln w="9525">
            <a:noFill/>
            <a:miter lim="800000"/>
            <a:headEnd/>
            <a:tailEnd/>
          </a:ln>
        </p:spPr>
        <p:txBody>
          <a:bodyPr>
            <a:spAutoFit/>
          </a:bodyPr>
          <a:lstStyle/>
          <a:p>
            <a:pPr algn="ctr">
              <a:spcBef>
                <a:spcPct val="50000"/>
              </a:spcBef>
            </a:pPr>
            <a:r>
              <a:rPr lang="es-ES" sz="2400" dirty="0" smtClean="0">
                <a:solidFill>
                  <a:srgbClr val="0033CC"/>
                </a:solidFill>
              </a:rPr>
              <a:t>E-4</a:t>
            </a:r>
            <a:r>
              <a:rPr lang="es-ES" sz="2400" dirty="0" smtClean="0">
                <a:solidFill>
                  <a:srgbClr val="000066"/>
                </a:solidFill>
              </a:rPr>
              <a:t> PARTICIPACIÓN </a:t>
            </a:r>
            <a:r>
              <a:rPr lang="es-ES" sz="2400" dirty="0">
                <a:solidFill>
                  <a:srgbClr val="000066"/>
                </a:solidFill>
              </a:rPr>
              <a:t>≥ 5%.</a:t>
            </a:r>
            <a:r>
              <a:rPr lang="es-ES" sz="2400" dirty="0">
                <a:solidFill>
                  <a:schemeClr val="bg2"/>
                </a:solidFill>
              </a:rPr>
              <a:t> </a:t>
            </a:r>
            <a:r>
              <a:rPr lang="es-ES" sz="2400" dirty="0">
                <a:solidFill>
                  <a:srgbClr val="FF0000"/>
                </a:solidFill>
              </a:rPr>
              <a:t>DIRECTA e INDIRECTA</a:t>
            </a:r>
          </a:p>
        </p:txBody>
      </p:sp>
      <p:sp>
        <p:nvSpPr>
          <p:cNvPr id="2662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dirty="0" smtClean="0">
                <a:solidFill>
                  <a:srgbClr val="FFFF66"/>
                </a:solidFill>
                <a:latin typeface="Arial" pitchFamily="34" charset="0"/>
              </a:rPr>
              <a:t>EJEMPLO-4 </a:t>
            </a:r>
            <a:r>
              <a:rPr lang="es-ES_tradnl" sz="3200" dirty="0">
                <a:solidFill>
                  <a:srgbClr val="FFFF66"/>
                </a:solidFill>
                <a:latin typeface="Arial" pitchFamily="34" charset="0"/>
              </a:rPr>
              <a:t>de Participación. Art. </a:t>
            </a:r>
            <a:r>
              <a:rPr lang="es-ES_tradnl" sz="3200" dirty="0" smtClean="0">
                <a:solidFill>
                  <a:srgbClr val="FFFF66"/>
                </a:solidFill>
                <a:latin typeface="Arial" pitchFamily="34" charset="0"/>
              </a:rPr>
              <a:t>21 </a:t>
            </a:r>
            <a:r>
              <a:rPr lang="es-ES_tradnl" sz="3200" dirty="0">
                <a:solidFill>
                  <a:srgbClr val="FFFF66"/>
                </a:solidFill>
                <a:latin typeface="Arial" pitchFamily="34" charset="0"/>
              </a:rPr>
              <a:t>LIS</a:t>
            </a:r>
            <a:endParaRPr lang="es-ES" sz="3200" dirty="0">
              <a:solidFill>
                <a:srgbClr val="FFFF66"/>
              </a:solidFill>
              <a:latin typeface="Arial" pitchFamily="34" charset="0"/>
            </a:endParaRPr>
          </a:p>
        </p:txBody>
      </p:sp>
      <p:graphicFrame>
        <p:nvGraphicFramePr>
          <p:cNvPr id="10" name="9 Tabla"/>
          <p:cNvGraphicFramePr>
            <a:graphicFrameLocks noGrp="1"/>
          </p:cNvGraphicFramePr>
          <p:nvPr/>
        </p:nvGraphicFramePr>
        <p:xfrm>
          <a:off x="1066800" y="1997075"/>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391400" y="2057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NR</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26648"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26649" name="23 Conector recto"/>
          <p:cNvCxnSpPr>
            <a:cxnSpLocks noChangeShapeType="1"/>
          </p:cNvCxnSpPr>
          <p:nvPr/>
        </p:nvCxnSpPr>
        <p:spPr bwMode="auto">
          <a:xfrm>
            <a:off x="6934200" y="1143000"/>
            <a:ext cx="0" cy="5715000"/>
          </a:xfrm>
          <a:prstGeom prst="line">
            <a:avLst/>
          </a:prstGeom>
          <a:noFill/>
          <a:ln w="63500" algn="ctr">
            <a:solidFill>
              <a:schemeClr val="tx1"/>
            </a:solidFill>
            <a:round/>
            <a:headEnd/>
            <a:tailEnd/>
          </a:ln>
        </p:spPr>
      </p:cxnSp>
      <p:cxnSp>
        <p:nvCxnSpPr>
          <p:cNvPr id="26650" name="29 Conector recto de flecha"/>
          <p:cNvCxnSpPr>
            <a:cxnSpLocks noChangeShapeType="1"/>
          </p:cNvCxnSpPr>
          <p:nvPr/>
        </p:nvCxnSpPr>
        <p:spPr bwMode="auto">
          <a:xfrm>
            <a:off x="2514600" y="2514600"/>
            <a:ext cx="4876800" cy="0"/>
          </a:xfrm>
          <a:prstGeom prst="straightConnector1">
            <a:avLst/>
          </a:prstGeom>
          <a:noFill/>
          <a:ln w="28575" algn="ctr">
            <a:solidFill>
              <a:schemeClr val="tx1"/>
            </a:solidFill>
            <a:round/>
            <a:headEnd/>
            <a:tailEnd type="arrow" w="med" len="med"/>
          </a:ln>
        </p:spPr>
      </p:cxnSp>
      <p:sp>
        <p:nvSpPr>
          <p:cNvPr id="26651"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1295400" y="1295400"/>
            <a:ext cx="1577975" cy="461963"/>
          </a:xfrm>
          <a:prstGeom prst="rect">
            <a:avLst/>
          </a:prstGeom>
          <a:noFill/>
        </p:spPr>
        <p:txBody>
          <a:bodyPr wrap="none">
            <a:spAutoFit/>
          </a:bodyPr>
          <a:lstStyle/>
          <a:p>
            <a:pPr>
              <a:defRPr/>
            </a:pPr>
            <a:r>
              <a:rPr lang="es-ES_tradnl" sz="2400" dirty="0">
                <a:solidFill>
                  <a:srgbClr val="FFFF00"/>
                </a:solidFill>
                <a:effectLst>
                  <a:outerShdw blurRad="38100" dist="38100" dir="2700000" algn="tl">
                    <a:srgbClr val="000000">
                      <a:alpha val="43137"/>
                    </a:srgbClr>
                  </a:outerShdw>
                </a:effectLst>
              </a:rPr>
              <a:t>ESPAÑA</a:t>
            </a:r>
          </a:p>
        </p:txBody>
      </p:sp>
      <p:sp>
        <p:nvSpPr>
          <p:cNvPr id="48" name="47 CuadroTexto"/>
          <p:cNvSpPr txBox="1"/>
          <p:nvPr/>
        </p:nvSpPr>
        <p:spPr>
          <a:xfrm>
            <a:off x="7050088" y="1366837"/>
            <a:ext cx="2474912" cy="461963"/>
          </a:xfrm>
          <a:prstGeom prst="rect">
            <a:avLst/>
          </a:prstGeom>
          <a:noFill/>
        </p:spPr>
        <p:txBody>
          <a:bodyPr wrap="none">
            <a:spAutoFit/>
          </a:bodyPr>
          <a:lstStyle/>
          <a:p>
            <a:pPr>
              <a:defRPr/>
            </a:pPr>
            <a:r>
              <a:rPr lang="es-ES_tradnl" sz="2400" dirty="0">
                <a:solidFill>
                  <a:srgbClr val="FFFF00"/>
                </a:solidFill>
                <a:effectLst>
                  <a:outerShdw blurRad="38100" dist="38100" dir="2700000" algn="tl">
                    <a:srgbClr val="000000">
                      <a:alpha val="43137"/>
                    </a:srgbClr>
                  </a:outerShdw>
                </a:effectLst>
              </a:rPr>
              <a:t>TERCER PAÍS</a:t>
            </a:r>
          </a:p>
        </p:txBody>
      </p:sp>
      <p:sp>
        <p:nvSpPr>
          <p:cNvPr id="26655" name="48 CuadroTexto"/>
          <p:cNvSpPr txBox="1">
            <a:spLocks noChangeArrowheads="1"/>
          </p:cNvSpPr>
          <p:nvPr/>
        </p:nvSpPr>
        <p:spPr bwMode="auto">
          <a:xfrm>
            <a:off x="3643313" y="2133600"/>
            <a:ext cx="623887" cy="400050"/>
          </a:xfrm>
          <a:prstGeom prst="rect">
            <a:avLst/>
          </a:prstGeom>
          <a:noFill/>
          <a:ln w="9525">
            <a:noFill/>
            <a:miter lim="800000"/>
            <a:headEnd/>
            <a:tailEnd/>
          </a:ln>
        </p:spPr>
        <p:txBody>
          <a:bodyPr wrap="none">
            <a:spAutoFit/>
          </a:bodyPr>
          <a:lstStyle/>
          <a:p>
            <a:r>
              <a:rPr lang="es-ES_tradnl" b="0" dirty="0" smtClean="0"/>
              <a:t>5%</a:t>
            </a:r>
            <a:endParaRPr lang="es-ES_tradnl" b="0" dirty="0"/>
          </a:p>
        </p:txBody>
      </p:sp>
      <p:sp>
        <p:nvSpPr>
          <p:cNvPr id="26656" name="51 CuadroTexto"/>
          <p:cNvSpPr txBox="1">
            <a:spLocks noChangeArrowheads="1"/>
          </p:cNvSpPr>
          <p:nvPr/>
        </p:nvSpPr>
        <p:spPr bwMode="auto">
          <a:xfrm>
            <a:off x="685800" y="3124200"/>
            <a:ext cx="3397084" cy="646331"/>
          </a:xfrm>
          <a:prstGeom prst="rect">
            <a:avLst/>
          </a:prstGeom>
          <a:noFill/>
          <a:ln w="9525">
            <a:noFill/>
            <a:miter lim="800000"/>
            <a:headEnd/>
            <a:tailEnd/>
          </a:ln>
        </p:spPr>
        <p:txBody>
          <a:bodyPr wrap="none">
            <a:spAutoFit/>
          </a:bodyPr>
          <a:lstStyle/>
          <a:p>
            <a:pPr marL="457200" indent="-457200"/>
            <a:r>
              <a:rPr lang="es-ES_tradnl" dirty="0">
                <a:solidFill>
                  <a:srgbClr val="FFFF00"/>
                </a:solidFill>
              </a:rPr>
              <a:t>A posee el 5%  de </a:t>
            </a:r>
            <a:r>
              <a:rPr lang="es-ES_tradnl" dirty="0" smtClean="0">
                <a:solidFill>
                  <a:srgbClr val="FFFF00"/>
                </a:solidFill>
              </a:rPr>
              <a:t>NR</a:t>
            </a:r>
            <a:endParaRPr lang="es-ES_tradnl" dirty="0">
              <a:solidFill>
                <a:srgbClr val="FFFF00"/>
              </a:solidFill>
            </a:endParaRPr>
          </a:p>
          <a:p>
            <a:pPr marL="457200" indent="-457200"/>
            <a:endParaRPr lang="es-ES_tradnl" sz="1600" dirty="0">
              <a:solidFill>
                <a:srgbClr val="FFFF00"/>
              </a:solidFill>
            </a:endParaRPr>
          </a:p>
        </p:txBody>
      </p:sp>
      <p:sp>
        <p:nvSpPr>
          <p:cNvPr id="2666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graphicFrame>
        <p:nvGraphicFramePr>
          <p:cNvPr id="24" name="23 Tabla"/>
          <p:cNvGraphicFramePr>
            <a:graphicFrameLocks noGrp="1"/>
          </p:cNvGraphicFramePr>
          <p:nvPr/>
        </p:nvGraphicFramePr>
        <p:xfrm>
          <a:off x="7239000" y="3505200"/>
          <a:ext cx="2286000" cy="914400"/>
        </p:xfrm>
        <a:graphic>
          <a:graphicData uri="http://schemas.openxmlformats.org/drawingml/2006/table">
            <a:tbl>
              <a:tblPr firstRow="1" bandRow="1">
                <a:tableStyleId>{5C22544A-7EE6-4342-B048-85BDC9FD1C3A}</a:tableStyleId>
              </a:tblPr>
              <a:tblGrid>
                <a:gridCol w="2286000">
                  <a:extLst>
                    <a:ext uri="{9D8B030D-6E8A-4147-A177-3AD203B41FA5}">
                      <a16:colId xmlns="" xmlns:a16="http://schemas.microsoft.com/office/drawing/2014/main" val="20000"/>
                    </a:ext>
                  </a:extLst>
                </a:gridCol>
              </a:tblGrid>
              <a:tr h="8382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effectLst>
                            <a:outerShdw blurRad="38100" dist="38100" dir="2700000" algn="tl">
                              <a:srgbClr val="000000">
                                <a:alpha val="43137"/>
                              </a:srgbClr>
                            </a:outerShdw>
                          </a:effectLst>
                        </a:rPr>
                        <a:t>La Sociedad E</a:t>
                      </a:r>
                      <a:r>
                        <a:rPr lang="es-ES_tradnl" sz="1800" dirty="0" smtClean="0">
                          <a:effectLst>
                            <a:outerShdw blurRad="38100" dist="38100" dir="2700000" algn="tl">
                              <a:srgbClr val="000000">
                                <a:alpha val="43137"/>
                              </a:srgbClr>
                            </a:outerShdw>
                          </a:effectLst>
                        </a:rPr>
                        <a:t>:</a:t>
                      </a:r>
                    </a:p>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dirty="0" smtClean="0"/>
                        <a:t>Tributa</a:t>
                      </a:r>
                      <a:r>
                        <a:rPr lang="es-ES_tradnl" sz="1800" baseline="0" dirty="0" smtClean="0"/>
                        <a:t> a un </a:t>
                      </a:r>
                      <a:r>
                        <a:rPr lang="es-ES_tradnl" sz="1800" baseline="0" dirty="0" smtClean="0">
                          <a:solidFill>
                            <a:srgbClr val="FFFF00"/>
                          </a:solidFill>
                        </a:rPr>
                        <a:t>tipo nominal ≥ 10%</a:t>
                      </a:r>
                      <a:endParaRPr lang="es-ES_tradnl" dirty="0">
                        <a:solidFill>
                          <a:srgbClr val="FFFF00"/>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25" name="24 Tabla"/>
          <p:cNvGraphicFramePr>
            <a:graphicFrameLocks noGrp="1"/>
          </p:cNvGraphicFramePr>
          <p:nvPr/>
        </p:nvGraphicFramePr>
        <p:xfrm>
          <a:off x="7315200" y="4876800"/>
          <a:ext cx="2286000" cy="685800"/>
        </p:xfrm>
        <a:graphic>
          <a:graphicData uri="http://schemas.openxmlformats.org/drawingml/2006/table">
            <a:tbl>
              <a:tblPr firstRow="1" bandRow="1">
                <a:tableStyleId>{5C22544A-7EE6-4342-B048-85BDC9FD1C3A}</a:tableStyleId>
              </a:tblPr>
              <a:tblGrid>
                <a:gridCol w="2286000">
                  <a:extLst>
                    <a:ext uri="{9D8B030D-6E8A-4147-A177-3AD203B41FA5}">
                      <a16:colId xmlns="" xmlns:a16="http://schemas.microsoft.com/office/drawing/2014/main" val="20000"/>
                    </a:ext>
                  </a:extLst>
                </a:gridCol>
              </a:tblGrid>
              <a:tr h="685800">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u="sng" dirty="0" smtClean="0">
                          <a:solidFill>
                            <a:srgbClr val="FFFF00"/>
                          </a:solidFill>
                        </a:rPr>
                        <a:t>No</a:t>
                      </a:r>
                      <a:r>
                        <a:rPr lang="es-ES_tradnl" sz="1800" dirty="0" smtClean="0">
                          <a:solidFill>
                            <a:srgbClr val="FFFF00"/>
                          </a:solidFill>
                        </a:rPr>
                        <a:t> es un Paraíso Fiscal</a:t>
                      </a:r>
                      <a:endParaRPr lang="es-ES_tradnl" dirty="0">
                        <a:solidFill>
                          <a:srgbClr val="FFFF00"/>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982378300"/>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1F0258B4-5115-4F6B-BF0E-F7667891F235}" type="slidenum">
              <a:rPr lang="es-ES"/>
              <a:pPr>
                <a:defRPr/>
              </a:pPr>
              <a:t>197</a:t>
            </a:fld>
            <a:endParaRPr lang="es-ES"/>
          </a:p>
        </p:txBody>
      </p:sp>
      <p:graphicFrame>
        <p:nvGraphicFramePr>
          <p:cNvPr id="10" name="9 Tabla"/>
          <p:cNvGraphicFramePr>
            <a:graphicFrameLocks noGrp="1"/>
          </p:cNvGraphicFramePr>
          <p:nvPr/>
        </p:nvGraphicFramePr>
        <p:xfrm>
          <a:off x="457200" y="9906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13716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NR</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457200" y="40386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solidFill>
                      <a:schemeClr val="tx2">
                        <a:lumMod val="10000"/>
                      </a:schemeClr>
                    </a:solidFill>
                  </a:tcPr>
                </a:tc>
                <a:extLst>
                  <a:ext uri="{0D108BD9-81ED-4DB2-BD59-A6C34878D82A}">
                    <a16:rowId xmlns="" xmlns:a16="http://schemas.microsoft.com/office/drawing/2014/main" val="10000"/>
                  </a:ext>
                </a:extLst>
              </a:tr>
            </a:tbl>
          </a:graphicData>
        </a:graphic>
      </p:graphicFrame>
      <p:cxnSp>
        <p:nvCxnSpPr>
          <p:cNvPr id="72725"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2726" name="23 Conector recto"/>
          <p:cNvCxnSpPr>
            <a:cxnSpLocks noChangeShapeType="1"/>
          </p:cNvCxnSpPr>
          <p:nvPr/>
        </p:nvCxnSpPr>
        <p:spPr bwMode="auto">
          <a:xfrm>
            <a:off x="6019800" y="381000"/>
            <a:ext cx="0" cy="6400800"/>
          </a:xfrm>
          <a:prstGeom prst="line">
            <a:avLst/>
          </a:prstGeom>
          <a:noFill/>
          <a:ln w="63500" algn="ctr">
            <a:solidFill>
              <a:schemeClr val="tx1"/>
            </a:solidFill>
            <a:round/>
            <a:headEnd/>
            <a:tailEnd/>
          </a:ln>
        </p:spPr>
      </p:cxnSp>
      <p:cxnSp>
        <p:nvCxnSpPr>
          <p:cNvPr id="72727" name="29 Conector recto de flecha"/>
          <p:cNvCxnSpPr>
            <a:cxnSpLocks noChangeShapeType="1"/>
          </p:cNvCxnSpPr>
          <p:nvPr/>
        </p:nvCxnSpPr>
        <p:spPr bwMode="auto">
          <a:xfrm>
            <a:off x="1905000" y="1676400"/>
            <a:ext cx="5715000" cy="0"/>
          </a:xfrm>
          <a:prstGeom prst="straightConnector1">
            <a:avLst/>
          </a:prstGeom>
          <a:noFill/>
          <a:ln w="28575" algn="ctr">
            <a:solidFill>
              <a:schemeClr val="tx1"/>
            </a:solidFill>
            <a:round/>
            <a:headEnd/>
            <a:tailEnd type="arrow" w="med" len="med"/>
          </a:ln>
        </p:spPr>
      </p:cxnSp>
      <p:sp>
        <p:nvSpPr>
          <p:cNvPr id="72728"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79625" y="533400"/>
            <a:ext cx="1577975"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48" name="47 CuadroTexto"/>
          <p:cNvSpPr txBox="1"/>
          <p:nvPr/>
        </p:nvSpPr>
        <p:spPr>
          <a:xfrm>
            <a:off x="7050088" y="6858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sp>
        <p:nvSpPr>
          <p:cNvPr id="72731" name="48 CuadroTexto"/>
          <p:cNvSpPr txBox="1">
            <a:spLocks noChangeArrowheads="1"/>
          </p:cNvSpPr>
          <p:nvPr/>
        </p:nvSpPr>
        <p:spPr bwMode="auto">
          <a:xfrm>
            <a:off x="3276600" y="1219200"/>
            <a:ext cx="950913" cy="400050"/>
          </a:xfrm>
          <a:prstGeom prst="rect">
            <a:avLst/>
          </a:prstGeom>
          <a:noFill/>
          <a:ln w="9525">
            <a:noFill/>
            <a:miter lim="800000"/>
            <a:headEnd/>
            <a:tailEnd/>
          </a:ln>
        </p:spPr>
        <p:txBody>
          <a:bodyPr wrap="none">
            <a:spAutoFit/>
          </a:bodyPr>
          <a:lstStyle/>
          <a:p>
            <a:r>
              <a:rPr lang="es-ES_tradnl" b="0"/>
              <a:t>100%</a:t>
            </a:r>
          </a:p>
        </p:txBody>
      </p:sp>
      <p:sp>
        <p:nvSpPr>
          <p:cNvPr id="22560" name="51 CuadroTexto"/>
          <p:cNvSpPr txBox="1">
            <a:spLocks noChangeArrowheads="1"/>
          </p:cNvSpPr>
          <p:nvPr/>
        </p:nvSpPr>
        <p:spPr bwMode="auto">
          <a:xfrm>
            <a:off x="32148" y="2235200"/>
            <a:ext cx="6003567" cy="584775"/>
          </a:xfrm>
          <a:prstGeom prst="rect">
            <a:avLst/>
          </a:prstGeom>
          <a:noFill/>
          <a:ln w="9525">
            <a:noFill/>
            <a:miter lim="800000"/>
            <a:headEnd/>
            <a:tailEnd/>
          </a:ln>
        </p:spPr>
        <p:txBody>
          <a:bodyPr wrap="none">
            <a:spAutoFit/>
          </a:bodyPr>
          <a:lstStyle/>
          <a:p>
            <a:pPr marL="457200" indent="-457200">
              <a:defRPr/>
            </a:pPr>
            <a:r>
              <a:rPr lang="es-ES_tradnl" sz="1600" dirty="0" smtClean="0"/>
              <a:t>- A </a:t>
            </a:r>
            <a:r>
              <a:rPr lang="es-ES_tradnl" sz="1600" dirty="0"/>
              <a:t>posee el 100% de </a:t>
            </a:r>
            <a:r>
              <a:rPr lang="es-ES_tradnl" sz="1600" dirty="0" smtClean="0"/>
              <a:t>NR </a:t>
            </a:r>
            <a:r>
              <a:rPr lang="es-ES_tradnl" sz="1600" dirty="0"/>
              <a:t>adquirido por 1.000.000 </a:t>
            </a:r>
          </a:p>
          <a:p>
            <a:pPr marL="457200" indent="-457200">
              <a:defRPr/>
            </a:pPr>
            <a:r>
              <a:rPr lang="es-ES_tradnl" sz="1600" dirty="0" smtClean="0"/>
              <a:t>- Se </a:t>
            </a:r>
            <a:r>
              <a:rPr lang="es-ES_tradnl" sz="1600" dirty="0"/>
              <a:t>lo </a:t>
            </a:r>
            <a:r>
              <a:rPr lang="es-ES_tradnl" sz="1600" u="sng" dirty="0">
                <a:effectLst>
                  <a:outerShdw blurRad="38100" dist="38100" dir="2700000" algn="tl">
                    <a:srgbClr val="000000">
                      <a:alpha val="43137"/>
                    </a:srgbClr>
                  </a:outerShdw>
                </a:effectLst>
              </a:rPr>
              <a:t>vende</a:t>
            </a:r>
            <a:r>
              <a:rPr lang="es-ES_tradnl" sz="1600" dirty="0"/>
              <a:t> a B por 1.200.000</a:t>
            </a:r>
          </a:p>
        </p:txBody>
      </p:sp>
      <p:cxnSp>
        <p:nvCxnSpPr>
          <p:cNvPr id="72733" name="29 Conector recto de flecha"/>
          <p:cNvCxnSpPr>
            <a:cxnSpLocks noChangeShapeType="1"/>
          </p:cNvCxnSpPr>
          <p:nvPr/>
        </p:nvCxnSpPr>
        <p:spPr bwMode="auto">
          <a:xfrm flipV="1">
            <a:off x="1905000" y="2362200"/>
            <a:ext cx="6096000" cy="2286000"/>
          </a:xfrm>
          <a:prstGeom prst="straightConnector1">
            <a:avLst/>
          </a:prstGeom>
          <a:noFill/>
          <a:ln w="28575" algn="ctr">
            <a:solidFill>
              <a:schemeClr val="tx1"/>
            </a:solidFill>
            <a:round/>
            <a:headEnd/>
            <a:tailEnd type="arrow" w="med" len="med"/>
          </a:ln>
        </p:spPr>
      </p:cxnSp>
      <p:sp>
        <p:nvSpPr>
          <p:cNvPr id="72734"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2735" name="48 CuadroTexto"/>
          <p:cNvSpPr txBox="1">
            <a:spLocks noChangeArrowheads="1"/>
          </p:cNvSpPr>
          <p:nvPr/>
        </p:nvSpPr>
        <p:spPr bwMode="auto">
          <a:xfrm>
            <a:off x="3124200" y="1676400"/>
            <a:ext cx="1828800" cy="400050"/>
          </a:xfrm>
          <a:prstGeom prst="rect">
            <a:avLst/>
          </a:prstGeom>
          <a:noFill/>
          <a:ln w="9525">
            <a:noFill/>
            <a:miter lim="800000"/>
            <a:headEnd/>
            <a:tailEnd/>
          </a:ln>
        </p:spPr>
        <p:txBody>
          <a:bodyPr>
            <a:spAutoFit/>
          </a:bodyPr>
          <a:lstStyle/>
          <a:p>
            <a:r>
              <a:rPr lang="es-ES_tradnl" b="0"/>
              <a:t>1.000.000 </a:t>
            </a:r>
          </a:p>
        </p:txBody>
      </p:sp>
      <p:sp>
        <p:nvSpPr>
          <p:cNvPr id="72736" name="48 CuadroTexto"/>
          <p:cNvSpPr txBox="1">
            <a:spLocks noChangeArrowheads="1"/>
          </p:cNvSpPr>
          <p:nvPr/>
        </p:nvSpPr>
        <p:spPr bwMode="auto">
          <a:xfrm>
            <a:off x="6248400" y="3055203"/>
            <a:ext cx="3733800" cy="830997"/>
          </a:xfrm>
          <a:prstGeom prst="rect">
            <a:avLst/>
          </a:prstGeom>
          <a:noFill/>
          <a:ln w="9525">
            <a:noFill/>
            <a:miter lim="800000"/>
            <a:headEnd/>
            <a:tailEnd/>
          </a:ln>
        </p:spPr>
        <p:txBody>
          <a:bodyPr wrap="square">
            <a:spAutoFit/>
          </a:bodyPr>
          <a:lstStyle/>
          <a:p>
            <a:pPr>
              <a:buFont typeface="Wingdings" pitchFamily="2" charset="2"/>
              <a:buChar char="§"/>
            </a:pPr>
            <a:r>
              <a:rPr lang="es-ES_tradnl" sz="1600" b="0" dirty="0"/>
              <a:t> C. social: 1.000.000</a:t>
            </a:r>
          </a:p>
          <a:p>
            <a:pPr>
              <a:buFont typeface="Wingdings" pitchFamily="2" charset="2"/>
              <a:buChar char="§"/>
            </a:pPr>
            <a:r>
              <a:rPr lang="es-ES_tradnl" sz="1600" b="0" dirty="0"/>
              <a:t> </a:t>
            </a:r>
            <a:r>
              <a:rPr lang="es-ES_tradnl" sz="1600" dirty="0">
                <a:solidFill>
                  <a:srgbClr val="FFFF66"/>
                </a:solidFill>
              </a:rPr>
              <a:t>Reservas: 200.000</a:t>
            </a:r>
          </a:p>
          <a:p>
            <a:pPr>
              <a:buFont typeface="Wingdings" pitchFamily="2" charset="2"/>
              <a:buChar char="§"/>
            </a:pPr>
            <a:r>
              <a:rPr lang="es-ES_tradnl" sz="1600" b="0" dirty="0">
                <a:solidFill>
                  <a:srgbClr val="FFFF99"/>
                </a:solidFill>
              </a:rPr>
              <a:t>“impuesto subyacente”= </a:t>
            </a:r>
            <a:r>
              <a:rPr lang="es-ES_tradnl" sz="1600" b="0" dirty="0" smtClean="0">
                <a:solidFill>
                  <a:srgbClr val="FFFF99"/>
                </a:solidFill>
              </a:rPr>
              <a:t>40.000</a:t>
            </a:r>
            <a:r>
              <a:rPr lang="es-ES_tradnl" sz="1600" b="0" dirty="0" smtClean="0"/>
              <a:t> </a:t>
            </a:r>
            <a:r>
              <a:rPr lang="es-ES_tradnl" sz="1600" dirty="0" smtClean="0">
                <a:solidFill>
                  <a:srgbClr val="FFFF00"/>
                </a:solidFill>
              </a:rPr>
              <a:t>     </a:t>
            </a:r>
            <a:endParaRPr lang="es-ES_tradnl" sz="1600" b="0" dirty="0"/>
          </a:p>
        </p:txBody>
      </p:sp>
      <p:sp>
        <p:nvSpPr>
          <p:cNvPr id="72737" name="48 CuadroTexto"/>
          <p:cNvSpPr txBox="1">
            <a:spLocks noChangeArrowheads="1"/>
          </p:cNvSpPr>
          <p:nvPr/>
        </p:nvSpPr>
        <p:spPr bwMode="auto">
          <a:xfrm>
            <a:off x="3505200" y="3962400"/>
            <a:ext cx="1828800" cy="400050"/>
          </a:xfrm>
          <a:prstGeom prst="rect">
            <a:avLst/>
          </a:prstGeom>
          <a:noFill/>
          <a:ln w="9525">
            <a:noFill/>
            <a:miter lim="800000"/>
            <a:headEnd/>
            <a:tailEnd/>
          </a:ln>
        </p:spPr>
        <p:txBody>
          <a:bodyPr>
            <a:spAutoFit/>
          </a:bodyPr>
          <a:lstStyle/>
          <a:p>
            <a:r>
              <a:rPr lang="es-ES_tradnl" b="0"/>
              <a:t>1.200.000 €</a:t>
            </a:r>
          </a:p>
        </p:txBody>
      </p:sp>
      <p:sp>
        <p:nvSpPr>
          <p:cNvPr id="72738" name="48 CuadroTexto"/>
          <p:cNvSpPr txBox="1">
            <a:spLocks noChangeArrowheads="1"/>
          </p:cNvSpPr>
          <p:nvPr/>
        </p:nvSpPr>
        <p:spPr bwMode="auto">
          <a:xfrm>
            <a:off x="3429000" y="3429000"/>
            <a:ext cx="950913" cy="400050"/>
          </a:xfrm>
          <a:prstGeom prst="rect">
            <a:avLst/>
          </a:prstGeom>
          <a:noFill/>
          <a:ln w="9525">
            <a:noFill/>
            <a:miter lim="800000"/>
            <a:headEnd/>
            <a:tailEnd/>
          </a:ln>
        </p:spPr>
        <p:txBody>
          <a:bodyPr wrap="none">
            <a:spAutoFit/>
          </a:bodyPr>
          <a:lstStyle/>
          <a:p>
            <a:r>
              <a:rPr lang="es-ES_tradnl" b="0"/>
              <a:t>100%</a:t>
            </a:r>
          </a:p>
        </p:txBody>
      </p:sp>
      <p:cxnSp>
        <p:nvCxnSpPr>
          <p:cNvPr id="72739"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2740"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2741"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2742"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72743" name="50 Rectángulo"/>
          <p:cNvSpPr>
            <a:spLocks noChangeArrowheads="1"/>
          </p:cNvSpPr>
          <p:nvPr/>
        </p:nvSpPr>
        <p:spPr bwMode="auto">
          <a:xfrm>
            <a:off x="76200" y="5029200"/>
            <a:ext cx="6324600" cy="830263"/>
          </a:xfrm>
          <a:prstGeom prst="rect">
            <a:avLst/>
          </a:prstGeom>
          <a:noFill/>
          <a:ln w="9525">
            <a:noFill/>
            <a:miter lim="800000"/>
            <a:headEnd/>
            <a:tailEnd/>
          </a:ln>
        </p:spPr>
        <p:txBody>
          <a:bodyPr>
            <a:spAutoFit/>
          </a:bodyPr>
          <a:lstStyle/>
          <a:p>
            <a:pPr marL="457200" indent="-457200">
              <a:buFontTx/>
              <a:buChar char="-"/>
            </a:pPr>
            <a:r>
              <a:rPr lang="es-ES_tradnl" sz="1600" dirty="0"/>
              <a:t>B adquiere el 100%  de </a:t>
            </a:r>
            <a:r>
              <a:rPr lang="es-ES_tradnl" sz="1600" dirty="0" smtClean="0"/>
              <a:t>NR </a:t>
            </a:r>
            <a:r>
              <a:rPr lang="es-ES_tradnl" sz="1600" dirty="0"/>
              <a:t>por 1.200.000</a:t>
            </a:r>
          </a:p>
          <a:p>
            <a:pPr marL="457200" indent="-457200">
              <a:buFontTx/>
              <a:buChar char="-"/>
            </a:pPr>
            <a:endParaRPr lang="es-ES_tradnl" sz="1600" dirty="0">
              <a:solidFill>
                <a:srgbClr val="FFFF00"/>
              </a:solidFill>
            </a:endParaRPr>
          </a:p>
          <a:p>
            <a:pPr marL="457200" indent="-457200"/>
            <a:r>
              <a:rPr lang="es-ES_tradnl" sz="1600" dirty="0">
                <a:solidFill>
                  <a:srgbClr val="FFFF00"/>
                </a:solidFill>
              </a:rPr>
              <a:t>      </a:t>
            </a:r>
          </a:p>
        </p:txBody>
      </p:sp>
      <p:sp>
        <p:nvSpPr>
          <p:cNvPr id="72744"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EJEMPLO-5-enunciado</a:t>
            </a:r>
            <a:r>
              <a:rPr lang="es-ES" dirty="0" smtClean="0">
                <a:solidFill>
                  <a:srgbClr val="000066"/>
                </a:solidFill>
              </a:rPr>
              <a:t> </a:t>
            </a:r>
            <a:r>
              <a:rPr lang="es-ES" u="sng" dirty="0">
                <a:solidFill>
                  <a:srgbClr val="0000CC"/>
                </a:solidFill>
              </a:rPr>
              <a:t>Trasmisión</a:t>
            </a:r>
            <a:r>
              <a:rPr lang="es-ES" dirty="0">
                <a:solidFill>
                  <a:srgbClr val="000066"/>
                </a:solidFill>
              </a:rPr>
              <a:t>-Exención. </a:t>
            </a:r>
            <a:r>
              <a:rPr lang="es-ES_tradnl" dirty="0">
                <a:solidFill>
                  <a:srgbClr val="FF0000"/>
                </a:solidFill>
              </a:rPr>
              <a:t>Art. 21 LIS</a:t>
            </a:r>
            <a:r>
              <a:rPr lang="es-ES" dirty="0">
                <a:solidFill>
                  <a:srgbClr val="FF0000"/>
                </a:solidFill>
              </a:rPr>
              <a:t> </a:t>
            </a:r>
          </a:p>
        </p:txBody>
      </p:sp>
      <p:cxnSp>
        <p:nvCxnSpPr>
          <p:cNvPr id="72746" name="29 Conector recto de flecha"/>
          <p:cNvCxnSpPr>
            <a:cxnSpLocks noChangeShapeType="1"/>
          </p:cNvCxnSpPr>
          <p:nvPr/>
        </p:nvCxnSpPr>
        <p:spPr bwMode="auto">
          <a:xfrm flipH="1">
            <a:off x="990600" y="2819400"/>
            <a:ext cx="457200" cy="1143000"/>
          </a:xfrm>
          <a:prstGeom prst="straightConnector1">
            <a:avLst/>
          </a:prstGeom>
          <a:noFill/>
          <a:ln w="38100" algn="ctr">
            <a:solidFill>
              <a:srgbClr val="FFFF00"/>
            </a:solidFill>
            <a:round/>
            <a:headEnd/>
            <a:tailEnd type="arrow" w="med" len="med"/>
          </a:ln>
        </p:spPr>
      </p:cxnSp>
      <p:graphicFrame>
        <p:nvGraphicFramePr>
          <p:cNvPr id="28" name="27 Tabla"/>
          <p:cNvGraphicFramePr>
            <a:graphicFrameLocks noGrp="1"/>
          </p:cNvGraphicFramePr>
          <p:nvPr/>
        </p:nvGraphicFramePr>
        <p:xfrm>
          <a:off x="6629400" y="4191000"/>
          <a:ext cx="2514600" cy="640080"/>
        </p:xfrm>
        <a:graphic>
          <a:graphicData uri="http://schemas.openxmlformats.org/drawingml/2006/table">
            <a:tbl>
              <a:tblPr firstRow="1" bandRow="1">
                <a:tableStyleId>{5C22544A-7EE6-4342-B048-85BDC9FD1C3A}</a:tableStyleId>
              </a:tblPr>
              <a:tblGrid>
                <a:gridCol w="2514600">
                  <a:extLst>
                    <a:ext uri="{9D8B030D-6E8A-4147-A177-3AD203B41FA5}">
                      <a16:colId xmlns="" xmlns:a16="http://schemas.microsoft.com/office/drawing/2014/main" val="20000"/>
                    </a:ext>
                  </a:extLst>
                </a:gridCol>
              </a:tblGrid>
              <a:tr h="41148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aseline="0" dirty="0" smtClean="0">
                          <a:solidFill>
                            <a:srgbClr val="FFFF66"/>
                          </a:solidFill>
                        </a:rPr>
                        <a:t>tipo nominal 20%       [≥ 10%]</a:t>
                      </a:r>
                      <a:endParaRPr lang="es-ES_tradnl" sz="18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29" name="28 Tabla"/>
          <p:cNvGraphicFramePr>
            <a:graphicFrameLocks noGrp="1"/>
          </p:cNvGraphicFramePr>
          <p:nvPr/>
        </p:nvGraphicFramePr>
        <p:xfrm>
          <a:off x="6400800" y="5105400"/>
          <a:ext cx="3124200" cy="457200"/>
        </p:xfrm>
        <a:graphic>
          <a:graphicData uri="http://schemas.openxmlformats.org/drawingml/2006/table">
            <a:tbl>
              <a:tblPr firstRow="1" bandRow="1">
                <a:tableStyleId>{5C22544A-7EE6-4342-B048-85BDC9FD1C3A}</a:tableStyleId>
              </a:tblPr>
              <a:tblGrid>
                <a:gridCol w="3124200">
                  <a:extLst>
                    <a:ext uri="{9D8B030D-6E8A-4147-A177-3AD203B41FA5}">
                      <a16:colId xmlns="" xmlns:a16="http://schemas.microsoft.com/office/drawing/2014/main" val="20000"/>
                    </a:ext>
                  </a:extLst>
                </a:gridCol>
              </a:tblGrid>
              <a:tr h="457200">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u="sng" dirty="0" smtClean="0">
                          <a:solidFill>
                            <a:srgbClr val="FFFF00"/>
                          </a:solidFill>
                        </a:rPr>
                        <a:t>No</a:t>
                      </a:r>
                      <a:r>
                        <a:rPr lang="es-ES_tradnl" sz="1800" dirty="0" smtClean="0">
                          <a:solidFill>
                            <a:srgbClr val="FFFF00"/>
                          </a:solidFill>
                        </a:rPr>
                        <a:t> es un Paraíso Fiscal</a:t>
                      </a:r>
                      <a:endParaRPr lang="es-ES_tradnl" dirty="0">
                        <a:solidFill>
                          <a:srgbClr val="FFFF00"/>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289567389"/>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D62348D2-6080-4155-A3A1-70F854A23465}" type="slidenum">
              <a:rPr lang="es-ES"/>
              <a:pPr>
                <a:defRPr/>
              </a:pPr>
              <a:t>198</a:t>
            </a:fld>
            <a:endParaRPr lang="es-ES"/>
          </a:p>
        </p:txBody>
      </p:sp>
      <p:graphicFrame>
        <p:nvGraphicFramePr>
          <p:cNvPr id="8" name="7 Tabla"/>
          <p:cNvGraphicFramePr>
            <a:graphicFrameLocks noGrp="1"/>
          </p:cNvGraphicFramePr>
          <p:nvPr/>
        </p:nvGraphicFramePr>
        <p:xfrm>
          <a:off x="304800" y="533400"/>
          <a:ext cx="9144000" cy="990600"/>
        </p:xfrm>
        <a:graphic>
          <a:graphicData uri="http://schemas.openxmlformats.org/drawingml/2006/table">
            <a:tbl>
              <a:tblPr firstRow="1" bandRow="1">
                <a:tableStyleId>{5C22544A-7EE6-4342-B048-85BDC9FD1C3A}</a:tableStyleId>
              </a:tblPr>
              <a:tblGrid>
                <a:gridCol w="2819400">
                  <a:extLst>
                    <a:ext uri="{9D8B030D-6E8A-4147-A177-3AD203B41FA5}">
                      <a16:colId xmlns="" xmlns:a16="http://schemas.microsoft.com/office/drawing/2014/main" val="20000"/>
                    </a:ext>
                  </a:extLst>
                </a:gridCol>
                <a:gridCol w="6324600">
                  <a:extLst>
                    <a:ext uri="{9D8B030D-6E8A-4147-A177-3AD203B41FA5}">
                      <a16:colId xmlns="" xmlns:a16="http://schemas.microsoft.com/office/drawing/2014/main" val="20001"/>
                    </a:ext>
                  </a:extLst>
                </a:gridCol>
              </a:tblGrid>
              <a:tr h="990600">
                <a:tc>
                  <a:txBody>
                    <a:bodyPr/>
                    <a:lstStyle/>
                    <a:p>
                      <a:pPr algn="ctr"/>
                      <a:r>
                        <a:rPr lang="es-ES_tradnl" sz="2400" dirty="0" smtClean="0"/>
                        <a:t>Sociedad  A</a:t>
                      </a:r>
                    </a:p>
                    <a:p>
                      <a:pPr marL="342900" indent="-342900" algn="l">
                        <a:spcAft>
                          <a:spcPts val="0"/>
                        </a:spcAft>
                        <a:buFont typeface="Wingdings" pitchFamily="2" charset="2"/>
                        <a:buChar char="Ø"/>
                      </a:pPr>
                      <a:endParaRPr lang="es-ES_tradnl" sz="1400" b="1" u="none" dirty="0" smtClean="0">
                        <a:solidFill>
                          <a:schemeClr val="tx1"/>
                        </a:solidFill>
                        <a:latin typeface="Arial"/>
                        <a:ea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marL="457200" indent="-457200">
                        <a:buFontTx/>
                        <a:buChar char="-"/>
                      </a:pPr>
                      <a:r>
                        <a:rPr lang="es-ES_tradnl" sz="1800" dirty="0" smtClean="0">
                          <a:solidFill>
                            <a:srgbClr val="FFFF00"/>
                          </a:solidFill>
                        </a:rPr>
                        <a:t>A posee el 100%  de NR adquirido por  1.000.000 </a:t>
                      </a:r>
                    </a:p>
                    <a:p>
                      <a:pPr marL="457200" indent="-457200">
                        <a:buFontTx/>
                        <a:buChar char="-"/>
                      </a:pPr>
                      <a:r>
                        <a:rPr lang="es-ES_tradnl" sz="1800" dirty="0" smtClean="0">
                          <a:solidFill>
                            <a:srgbClr val="FFFF00"/>
                          </a:solidFill>
                        </a:rPr>
                        <a:t>Se lo vende a B por 1.200.000</a:t>
                      </a:r>
                    </a:p>
                    <a:p>
                      <a:pPr marL="457200" marR="0" indent="-457200" algn="l" defTabSz="914400" rtl="0" eaLnBrk="1" fontAlgn="auto" latinLnBrk="0" hangingPunct="1">
                        <a:lnSpc>
                          <a:spcPct val="100000"/>
                        </a:lnSpc>
                        <a:spcBef>
                          <a:spcPts val="0"/>
                        </a:spcBef>
                        <a:spcAft>
                          <a:spcPts val="0"/>
                        </a:spcAft>
                        <a:buClrTx/>
                        <a:buSzTx/>
                        <a:buFontTx/>
                        <a:buChar char="-"/>
                        <a:tabLst/>
                        <a:defRPr/>
                      </a:pPr>
                      <a:r>
                        <a:rPr lang="es-ES_tradnl" sz="1800" dirty="0" smtClean="0"/>
                        <a:t>Aplica la </a:t>
                      </a:r>
                      <a:r>
                        <a:rPr lang="es-ES_tradnl" sz="1800" u="sng" dirty="0" smtClean="0">
                          <a:effectLst>
                            <a:outerShdw blurRad="38100" dist="38100" dir="2700000" algn="tl">
                              <a:srgbClr val="000000">
                                <a:alpha val="43137"/>
                              </a:srgbClr>
                            </a:outerShdw>
                          </a:effectLst>
                        </a:rPr>
                        <a:t>exención</a:t>
                      </a:r>
                      <a:r>
                        <a:rPr lang="es-ES_tradnl" sz="1800" dirty="0" smtClean="0"/>
                        <a:t> del art. 21</a:t>
                      </a:r>
                      <a:r>
                        <a:rPr lang="es-ES" sz="900" b="1" kern="1200" dirty="0" smtClean="0">
                          <a:solidFill>
                            <a:schemeClr val="tx1"/>
                          </a:solidFill>
                          <a:latin typeface="+mn-lt"/>
                          <a:ea typeface="+mn-ea"/>
                          <a:cs typeface="+mn-cs"/>
                        </a:rPr>
                        <a:t>	</a:t>
                      </a:r>
                      <a:endParaRPr lang="es-ES_tradnl" sz="900" b="1" dirty="0">
                        <a:solidFill>
                          <a:schemeClr val="tx1"/>
                        </a:solidFill>
                        <a:latin typeface="Arial"/>
                        <a:ea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5" name="4 Tabla"/>
          <p:cNvGraphicFramePr>
            <a:graphicFrameLocks noGrp="1"/>
          </p:cNvGraphicFramePr>
          <p:nvPr/>
        </p:nvGraphicFramePr>
        <p:xfrm>
          <a:off x="228600" y="1965325"/>
          <a:ext cx="9525001" cy="624840"/>
        </p:xfrm>
        <a:graphic>
          <a:graphicData uri="http://schemas.openxmlformats.org/drawingml/2006/table">
            <a:tbl>
              <a:tblPr/>
              <a:tblGrid>
                <a:gridCol w="1066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5010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220980">
                <a:tc>
                  <a:txBody>
                    <a:bodyPr/>
                    <a:lstStyle/>
                    <a:p>
                      <a:pPr algn="ctr">
                        <a:lnSpc>
                          <a:spcPts val="1800"/>
                        </a:lnSpc>
                        <a:spcAft>
                          <a:spcPts val="0"/>
                        </a:spcAft>
                      </a:pPr>
                      <a:r>
                        <a:rPr lang="es-ES_tradnl" sz="1600" b="1" dirty="0" smtClean="0">
                          <a:latin typeface="Arial" pitchFamily="34" charset="0"/>
                          <a:ea typeface="Times New Roman"/>
                          <a:cs typeface="Arial" pitchFamily="34" charset="0"/>
                        </a:rPr>
                        <a:t>1.200.000</a:t>
                      </a:r>
                      <a:endParaRPr lang="es-ES_tradnl"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latin typeface="Arial" pitchFamily="34" charset="0"/>
                          <a:ea typeface="Times New Roman"/>
                          <a:cs typeface="Arial" pitchFamily="34" charset="0"/>
                        </a:rPr>
                        <a:t>Bancos cuenta corriente (57)</a:t>
                      </a:r>
                      <a:endParaRPr lang="es-ES_tradnl" sz="1600" b="1" dirty="0" smtClean="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latin typeface="Arial" pitchFamily="34" charset="0"/>
                          <a:ea typeface="Times New Roman"/>
                          <a:cs typeface="Arial" pitchFamily="34" charset="0"/>
                        </a:rPr>
                        <a:t>a/</a:t>
                      </a:r>
                      <a:endParaRPr lang="es-ES" sz="1600" b="1" dirty="0">
                        <a:solidFill>
                          <a:srgbClr val="0000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latin typeface="Arial" pitchFamily="34" charset="0"/>
                          <a:ea typeface="Times New Roman"/>
                          <a:cs typeface="Arial" pitchFamily="34" charset="0"/>
                        </a:rPr>
                        <a:t>I.F. Participaciones de E (24)</a:t>
                      </a:r>
                      <a:r>
                        <a:rPr lang="es-ES" sz="1600" b="1" baseline="0" dirty="0" smtClean="0">
                          <a:latin typeface="Arial" pitchFamily="34" charset="0"/>
                          <a:ea typeface="Times New Roman"/>
                          <a:cs typeface="Arial" pitchFamily="34" charset="0"/>
                        </a:rPr>
                        <a:t> </a:t>
                      </a:r>
                      <a:endParaRPr lang="es-ES"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latin typeface="Arial"/>
                          <a:ea typeface="Times New Roman"/>
                          <a:cs typeface="Times New Roman"/>
                        </a:rPr>
                        <a:t>1.000.000</a:t>
                      </a:r>
                      <a:endParaRPr lang="es-ES" sz="1600" b="1" dirty="0">
                        <a:latin typeface="Arial"/>
                        <a:ea typeface="Times New Roman"/>
                        <a:cs typeface="Times New Roman"/>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396240">
                <a:tc>
                  <a:txBody>
                    <a:bodyPr/>
                    <a:lstStyle/>
                    <a:p>
                      <a:pPr algn="just">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_tradnl"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solidFill>
                            <a:srgbClr val="FFFF00"/>
                          </a:solidFill>
                          <a:latin typeface="Arial" pitchFamily="34" charset="0"/>
                          <a:ea typeface="Times New Roman"/>
                          <a:cs typeface="Arial" pitchFamily="34" charset="0"/>
                        </a:rPr>
                        <a:t>Beneficios en participaciones (76)</a:t>
                      </a:r>
                      <a:endParaRPr lang="es-ES_tradnl" sz="1600" dirty="0">
                        <a:solidFill>
                          <a:srgbClr val="FFFF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solidFill>
                            <a:srgbClr val="FFFF00"/>
                          </a:solidFill>
                          <a:latin typeface="Arial"/>
                          <a:ea typeface="Times New Roman"/>
                          <a:cs typeface="Times New Roman"/>
                        </a:rPr>
                        <a:t>200.000</a:t>
                      </a:r>
                      <a:endParaRPr lang="es-ES_tradnl" sz="1600" dirty="0">
                        <a:solidFill>
                          <a:srgbClr val="FFFF00"/>
                        </a:solidFill>
                        <a:latin typeface="Times New Roman"/>
                        <a:ea typeface="Times New Roman"/>
                        <a:cs typeface="Times New Roman"/>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bl>
          </a:graphicData>
        </a:graphic>
      </p:graphicFrame>
      <p:sp>
        <p:nvSpPr>
          <p:cNvPr id="6" name="5 CuadroTexto"/>
          <p:cNvSpPr txBox="1"/>
          <p:nvPr/>
        </p:nvSpPr>
        <p:spPr>
          <a:xfrm>
            <a:off x="3200400" y="1535113"/>
            <a:ext cx="4343400" cy="369887"/>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ASIENTO CONTABLE:</a:t>
            </a:r>
          </a:p>
        </p:txBody>
      </p:sp>
      <p:sp>
        <p:nvSpPr>
          <p:cNvPr id="9" name="8 CuadroTexto"/>
          <p:cNvSpPr txBox="1"/>
          <p:nvPr/>
        </p:nvSpPr>
        <p:spPr>
          <a:xfrm>
            <a:off x="3352800" y="2754313"/>
            <a:ext cx="4343400" cy="369887"/>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AJUSTE FISCAL:</a:t>
            </a:r>
          </a:p>
        </p:txBody>
      </p:sp>
      <p:graphicFrame>
        <p:nvGraphicFramePr>
          <p:cNvPr id="10" name="9 Tabla"/>
          <p:cNvGraphicFramePr>
            <a:graphicFrameLocks noGrp="1"/>
          </p:cNvGraphicFramePr>
          <p:nvPr/>
        </p:nvGraphicFramePr>
        <p:xfrm>
          <a:off x="152400" y="3375025"/>
          <a:ext cx="9524999" cy="813777"/>
        </p:xfrm>
        <a:graphic>
          <a:graphicData uri="http://schemas.openxmlformats.org/drawingml/2006/table">
            <a:tbl>
              <a:tblPr/>
              <a:tblGrid>
                <a:gridCol w="4221815">
                  <a:extLst>
                    <a:ext uri="{9D8B030D-6E8A-4147-A177-3AD203B41FA5}">
                      <a16:colId xmlns="" xmlns:a16="http://schemas.microsoft.com/office/drawing/2014/main" val="20000"/>
                    </a:ext>
                  </a:extLst>
                </a:gridCol>
                <a:gridCol w="1633716">
                  <a:extLst>
                    <a:ext uri="{9D8B030D-6E8A-4147-A177-3AD203B41FA5}">
                      <a16:colId xmlns="" xmlns:a16="http://schemas.microsoft.com/office/drawing/2014/main" val="20001"/>
                    </a:ext>
                  </a:extLst>
                </a:gridCol>
                <a:gridCol w="1405328">
                  <a:extLst>
                    <a:ext uri="{9D8B030D-6E8A-4147-A177-3AD203B41FA5}">
                      <a16:colId xmlns="" xmlns:a16="http://schemas.microsoft.com/office/drawing/2014/main" val="20002"/>
                    </a:ext>
                  </a:extLst>
                </a:gridCol>
                <a:gridCol w="1171106">
                  <a:extLst>
                    <a:ext uri="{9D8B030D-6E8A-4147-A177-3AD203B41FA5}">
                      <a16:colId xmlns="" xmlns:a16="http://schemas.microsoft.com/office/drawing/2014/main" val="20003"/>
                    </a:ext>
                  </a:extLst>
                </a:gridCol>
                <a:gridCol w="1093034">
                  <a:extLst>
                    <a:ext uri="{9D8B030D-6E8A-4147-A177-3AD203B41FA5}">
                      <a16:colId xmlns="" xmlns:a16="http://schemas.microsoft.com/office/drawing/2014/main" val="20004"/>
                    </a:ext>
                  </a:extLst>
                </a:gridCol>
              </a:tblGrid>
              <a:tr h="359019">
                <a:tc>
                  <a:txBody>
                    <a:bodyPr/>
                    <a:lstStyle/>
                    <a:p>
                      <a:pPr algn="just">
                        <a:lnSpc>
                          <a:spcPts val="1800"/>
                        </a:lnSpc>
                        <a:spcAft>
                          <a:spcPts val="0"/>
                        </a:spcAft>
                      </a:pPr>
                      <a:r>
                        <a:rPr lang="es-ES" sz="1600" dirty="0">
                          <a:solidFill>
                            <a:srgbClr val="000000"/>
                          </a:solidFill>
                          <a:latin typeface="Arial" pitchFamily="34" charset="0"/>
                          <a:ea typeface="Times New Roman"/>
                          <a:cs typeface="Arial" pitchFamily="34" charset="0"/>
                        </a:rPr>
                        <a:t> </a:t>
                      </a:r>
                      <a:r>
                        <a:rPr lang="es-ES" sz="1600" b="1" dirty="0">
                          <a:solidFill>
                            <a:srgbClr val="000000"/>
                          </a:solidFill>
                          <a:latin typeface="Arial" pitchFamily="34" charset="0"/>
                          <a:ea typeface="Times New Roman"/>
                          <a:cs typeface="Arial" pitchFamily="34" charset="0"/>
                        </a:rPr>
                        <a:t> CONCEPTOS</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Contablemente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Fiscalmente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Ajuste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Art. LIS</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4758">
                <a:tc>
                  <a:txBody>
                    <a:bodyPr/>
                    <a:lstStyle/>
                    <a:p>
                      <a:pPr algn="ctr">
                        <a:lnSpc>
                          <a:spcPts val="1800"/>
                        </a:lnSpc>
                        <a:spcAft>
                          <a:spcPts val="0"/>
                        </a:spcAft>
                      </a:pPr>
                      <a:r>
                        <a:rPr lang="es-ES" sz="1600" b="1" dirty="0" smtClean="0">
                          <a:solidFill>
                            <a:srgbClr val="FF0000"/>
                          </a:solidFill>
                          <a:latin typeface="Arial" pitchFamily="34" charset="0"/>
                          <a:ea typeface="Times New Roman"/>
                          <a:cs typeface="Arial" pitchFamily="34" charset="0"/>
                        </a:rPr>
                        <a:t>Beneficios</a:t>
                      </a:r>
                      <a:r>
                        <a:rPr lang="es-ES" sz="1600" b="1" baseline="0" dirty="0" smtClean="0">
                          <a:solidFill>
                            <a:srgbClr val="FF0000"/>
                          </a:solidFill>
                          <a:latin typeface="Arial" pitchFamily="34" charset="0"/>
                          <a:ea typeface="Times New Roman"/>
                          <a:cs typeface="Arial" pitchFamily="34" charset="0"/>
                        </a:rPr>
                        <a:t> en participaciones</a:t>
                      </a:r>
                      <a:r>
                        <a:rPr lang="es-ES" sz="1600" b="1" dirty="0" smtClean="0">
                          <a:solidFill>
                            <a:srgbClr val="FF0000"/>
                          </a:solidFill>
                          <a:latin typeface="Arial" pitchFamily="34" charset="0"/>
                          <a:ea typeface="Times New Roman"/>
                          <a:cs typeface="Arial" pitchFamily="34" charset="0"/>
                        </a:rPr>
                        <a:t> (76)</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200.000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- 200.000</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tc>
                  <a:txBody>
                    <a:bodyPr/>
                    <a:lstStyle/>
                    <a:p>
                      <a:pPr algn="ctr">
                        <a:lnSpc>
                          <a:spcPts val="1800"/>
                        </a:lnSpc>
                        <a:spcAft>
                          <a:spcPts val="0"/>
                        </a:spcAft>
                      </a:pPr>
                      <a:r>
                        <a:rPr lang="es-ES_tradnl" sz="1600" b="1" dirty="0" smtClean="0">
                          <a:solidFill>
                            <a:schemeClr val="tx1"/>
                          </a:solidFill>
                          <a:latin typeface="Arial" pitchFamily="34" charset="0"/>
                          <a:ea typeface="Times New Roman"/>
                          <a:cs typeface="Arial" pitchFamily="34" charset="0"/>
                        </a:rPr>
                        <a:t>21</a:t>
                      </a:r>
                      <a:endParaRPr lang="es-ES_tradnl" sz="1600" b="1" dirty="0">
                        <a:solidFill>
                          <a:schemeClr val="tx1"/>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bl>
          </a:graphicData>
        </a:graphic>
      </p:graphicFrame>
      <p:sp>
        <p:nvSpPr>
          <p:cNvPr id="73781" name="Rectangle 1"/>
          <p:cNvSpPr>
            <a:spLocks noChangeArrowheads="1"/>
          </p:cNvSpPr>
          <p:nvPr/>
        </p:nvSpPr>
        <p:spPr bwMode="auto">
          <a:xfrm>
            <a:off x="0" y="0"/>
            <a:ext cx="9906000" cy="457200"/>
          </a:xfrm>
          <a:prstGeom prst="rect">
            <a:avLst/>
          </a:prstGeom>
          <a:noFill/>
          <a:ln w="9525">
            <a:noFill/>
            <a:miter lim="800000"/>
            <a:headEnd/>
            <a:tailEnd/>
          </a:ln>
        </p:spPr>
        <p:txBody>
          <a:bodyPr wrap="none" anchor="ctr">
            <a:spAutoFit/>
          </a:bodyPr>
          <a:lstStyle/>
          <a:p>
            <a:pPr eaLnBrk="0" hangingPunct="0"/>
            <a:endParaRPr lang="es-ES_tradnl"/>
          </a:p>
        </p:txBody>
      </p:sp>
      <p:graphicFrame>
        <p:nvGraphicFramePr>
          <p:cNvPr id="11" name="10 Tabla"/>
          <p:cNvGraphicFramePr>
            <a:graphicFrameLocks noGrp="1"/>
          </p:cNvGraphicFramePr>
          <p:nvPr/>
        </p:nvGraphicFramePr>
        <p:xfrm>
          <a:off x="304800" y="4953000"/>
          <a:ext cx="9067800" cy="1513360"/>
        </p:xfrm>
        <a:graphic>
          <a:graphicData uri="http://schemas.openxmlformats.org/drawingml/2006/table">
            <a:tbl>
              <a:tblPr/>
              <a:tblGrid>
                <a:gridCol w="6124742">
                  <a:extLst>
                    <a:ext uri="{9D8B030D-6E8A-4147-A177-3AD203B41FA5}">
                      <a16:colId xmlns="" xmlns:a16="http://schemas.microsoft.com/office/drawing/2014/main" val="20000"/>
                    </a:ext>
                  </a:extLst>
                </a:gridCol>
                <a:gridCol w="2943058">
                  <a:extLst>
                    <a:ext uri="{9D8B030D-6E8A-4147-A177-3AD203B41FA5}">
                      <a16:colId xmlns="" xmlns:a16="http://schemas.microsoft.com/office/drawing/2014/main" val="20001"/>
                    </a:ext>
                  </a:extLst>
                </a:gridCol>
              </a:tblGrid>
              <a:tr h="257597">
                <a:tc>
                  <a:txBody>
                    <a:bodyPr/>
                    <a:lstStyle/>
                    <a:p>
                      <a:pPr algn="just">
                        <a:lnSpc>
                          <a:spcPts val="1800"/>
                        </a:lnSpc>
                        <a:spcAft>
                          <a:spcPts val="0"/>
                        </a:spcAft>
                      </a:pPr>
                      <a:r>
                        <a:rPr lang="es-ES" sz="1600" b="1" dirty="0">
                          <a:solidFill>
                            <a:srgbClr val="000066"/>
                          </a:solidFill>
                          <a:latin typeface="Arial"/>
                          <a:ea typeface="Times New Roman"/>
                          <a:cs typeface="Times New Roman"/>
                        </a:rPr>
                        <a:t> </a:t>
                      </a:r>
                      <a:r>
                        <a:rPr lang="es-ES" sz="1600" b="1" dirty="0" smtClean="0">
                          <a:solidFill>
                            <a:srgbClr val="000066"/>
                          </a:solidFill>
                          <a:latin typeface="Arial"/>
                          <a:ea typeface="Times New Roman"/>
                          <a:cs typeface="Times New Roman"/>
                        </a:rPr>
                        <a:t> RESULTADO CONTABLE (I - G)</a:t>
                      </a:r>
                      <a:endParaRPr lang="es-ES_tradnl" sz="1600" dirty="0">
                        <a:solidFill>
                          <a:srgbClr val="000066"/>
                        </a:solidFill>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CFFCC"/>
                    </a:solidFill>
                  </a:tcPr>
                </a:tc>
                <a:tc>
                  <a:txBody>
                    <a:bodyPr/>
                    <a:lstStyle/>
                    <a:p>
                      <a:pPr algn="ctr">
                        <a:lnSpc>
                          <a:spcPts val="1800"/>
                        </a:lnSpc>
                        <a:spcAft>
                          <a:spcPts val="0"/>
                        </a:spcAft>
                      </a:pPr>
                      <a:r>
                        <a:rPr lang="es-ES" sz="1600" b="1" dirty="0" smtClean="0">
                          <a:solidFill>
                            <a:schemeClr val="tx1"/>
                          </a:solidFill>
                          <a:latin typeface="Arial"/>
                          <a:ea typeface="Times New Roman"/>
                          <a:cs typeface="Times New Roman"/>
                        </a:rPr>
                        <a:t>200.000 </a:t>
                      </a:r>
                      <a:endParaRPr lang="es-ES_tradnl" sz="1600" dirty="0">
                        <a:solidFill>
                          <a:schemeClr val="tx1"/>
                        </a:solidFill>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0"/>
                  </a:ext>
                </a:extLst>
              </a:tr>
              <a:tr h="268083">
                <a:tc>
                  <a:txBody>
                    <a:bodyPr/>
                    <a:lstStyle/>
                    <a:p>
                      <a:pPr algn="just">
                        <a:lnSpc>
                          <a:spcPts val="1800"/>
                        </a:lnSpc>
                        <a:spcAft>
                          <a:spcPts val="0"/>
                        </a:spcAft>
                      </a:pPr>
                      <a:r>
                        <a:rPr lang="es-ES" sz="1600" b="1" dirty="0">
                          <a:latin typeface="Arial" pitchFamily="34" charset="0"/>
                          <a:ea typeface="Times New Roman"/>
                          <a:cs typeface="Arial" pitchFamily="34" charset="0"/>
                        </a:rPr>
                        <a:t> </a:t>
                      </a:r>
                      <a:r>
                        <a:rPr lang="es-ES" sz="1600" b="1" dirty="0" smtClean="0">
                          <a:latin typeface="Arial" pitchFamily="34" charset="0"/>
                          <a:ea typeface="Times New Roman"/>
                          <a:cs typeface="Arial" pitchFamily="34" charset="0"/>
                        </a:rPr>
                        <a:t> </a:t>
                      </a:r>
                      <a:r>
                        <a:rPr lang="es-ES" sz="1600" b="1" dirty="0" smtClean="0">
                          <a:solidFill>
                            <a:srgbClr val="000066"/>
                          </a:solidFill>
                          <a:latin typeface="Arial" pitchFamily="34" charset="0"/>
                          <a:ea typeface="Times New Roman"/>
                          <a:cs typeface="Arial" pitchFamily="34" charset="0"/>
                        </a:rPr>
                        <a:t>+ </a:t>
                      </a:r>
                      <a:r>
                        <a:rPr lang="es-ES" sz="1600" b="1" dirty="0">
                          <a:solidFill>
                            <a:srgbClr val="000066"/>
                          </a:solidFill>
                          <a:latin typeface="Arial" pitchFamily="34" charset="0"/>
                          <a:ea typeface="Times New Roman"/>
                          <a:cs typeface="Arial" pitchFamily="34" charset="0"/>
                        </a:rPr>
                        <a:t>- AJUSTES:</a:t>
                      </a:r>
                      <a:endParaRPr lang="es-ES_tradnl" sz="1600" dirty="0">
                        <a:solidFill>
                          <a:srgbClr val="000066"/>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solidFill>
                  </a:tcPr>
                </a:tc>
                <a:tc>
                  <a:txBody>
                    <a:bodyPr/>
                    <a:lstStyle/>
                    <a:p>
                      <a:pPr algn="r">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472486">
                <a:tc>
                  <a:txBody>
                    <a:bodyPr/>
                    <a:lstStyle/>
                    <a:p>
                      <a:pPr algn="ctr">
                        <a:lnSpc>
                          <a:spcPts val="1800"/>
                        </a:lnSpc>
                        <a:spcAft>
                          <a:spcPts val="0"/>
                        </a:spcAft>
                      </a:pPr>
                      <a:r>
                        <a:rPr lang="es-ES" sz="1600" b="1" dirty="0" smtClean="0">
                          <a:solidFill>
                            <a:srgbClr val="FF0000"/>
                          </a:solidFill>
                          <a:latin typeface="Arial" pitchFamily="34" charset="0"/>
                          <a:ea typeface="Times New Roman"/>
                          <a:cs typeface="Arial" pitchFamily="34" charset="0"/>
                        </a:rPr>
                        <a:t>Beneficios</a:t>
                      </a:r>
                      <a:r>
                        <a:rPr lang="es-ES" sz="1600" b="1" baseline="0" dirty="0" smtClean="0">
                          <a:solidFill>
                            <a:srgbClr val="FF0000"/>
                          </a:solidFill>
                          <a:latin typeface="Arial" pitchFamily="34" charset="0"/>
                          <a:ea typeface="Times New Roman"/>
                          <a:cs typeface="Arial" pitchFamily="34" charset="0"/>
                        </a:rPr>
                        <a:t> en participaciones</a:t>
                      </a:r>
                      <a:r>
                        <a:rPr lang="es-ES" sz="1600" b="1" dirty="0" smtClean="0">
                          <a:solidFill>
                            <a:srgbClr val="FF0000"/>
                          </a:solidFill>
                          <a:latin typeface="Arial" pitchFamily="34" charset="0"/>
                          <a:ea typeface="Times New Roman"/>
                          <a:cs typeface="Arial" pitchFamily="34" charset="0"/>
                        </a:rPr>
                        <a:t> (76). EXENTA (art. 21 L)</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solidFill>
                  </a:tcPr>
                </a:tc>
                <a:tc>
                  <a:txBody>
                    <a:bodyPr/>
                    <a:lstStyle/>
                    <a:p>
                      <a:pPr algn="ctr">
                        <a:lnSpc>
                          <a:spcPts val="1800"/>
                        </a:lnSpc>
                        <a:spcAft>
                          <a:spcPts val="0"/>
                        </a:spcAft>
                      </a:pPr>
                      <a:r>
                        <a:rPr lang="es-ES" sz="1600" b="1" dirty="0" smtClean="0">
                          <a:latin typeface="Arial"/>
                          <a:ea typeface="Times New Roman"/>
                          <a:cs typeface="Times New Roman"/>
                        </a:rPr>
                        <a:t>-200.000</a:t>
                      </a:r>
                      <a:endParaRPr lang="es-ES_tradnl" sz="1600" dirty="0">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2"/>
                  </a:ext>
                </a:extLst>
              </a:tr>
              <a:tr h="257597">
                <a:tc>
                  <a:txBody>
                    <a:bodyPr/>
                    <a:lstStyle/>
                    <a:p>
                      <a:pPr algn="just">
                        <a:lnSpc>
                          <a:spcPts val="1800"/>
                        </a:lnSpc>
                        <a:spcAft>
                          <a:spcPts val="0"/>
                        </a:spcAft>
                      </a:pPr>
                      <a:r>
                        <a:rPr lang="es-ES" sz="1800" b="1" dirty="0" smtClean="0">
                          <a:solidFill>
                            <a:srgbClr val="0000FF"/>
                          </a:solidFill>
                          <a:latin typeface="Arial"/>
                          <a:ea typeface="Times New Roman"/>
                          <a:cs typeface="Times New Roman"/>
                        </a:rPr>
                        <a:t>  = RESULTADO FISCAL (BI)</a:t>
                      </a:r>
                      <a:endParaRPr lang="es-ES_tradnl" sz="1800" dirty="0">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solidFill>
                  </a:tcPr>
                </a:tc>
                <a:tc>
                  <a:txBody>
                    <a:bodyPr/>
                    <a:lstStyle/>
                    <a:p>
                      <a:pPr algn="ctr">
                        <a:lnSpc>
                          <a:spcPts val="1800"/>
                        </a:lnSpc>
                        <a:spcAft>
                          <a:spcPts val="0"/>
                        </a:spcAft>
                      </a:pPr>
                      <a:r>
                        <a:rPr lang="es-ES" sz="1600" b="1" dirty="0" smtClean="0">
                          <a:solidFill>
                            <a:srgbClr val="000066"/>
                          </a:solidFill>
                          <a:latin typeface="Arial" pitchFamily="34" charset="0"/>
                          <a:ea typeface="Times New Roman"/>
                          <a:cs typeface="Arial" pitchFamily="34" charset="0"/>
                        </a:rPr>
                        <a:t>0</a:t>
                      </a:r>
                      <a:endParaRPr lang="es-ES_tradnl" sz="1600" dirty="0">
                        <a:solidFill>
                          <a:srgbClr val="000066"/>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r h="257597">
                <a:tc>
                  <a:txBody>
                    <a:bodyPr/>
                    <a:lstStyle/>
                    <a:p>
                      <a:pPr algn="r">
                        <a:lnSpc>
                          <a:spcPts val="1800"/>
                        </a:lnSpc>
                        <a:spcAft>
                          <a:spcPts val="0"/>
                        </a:spcAft>
                      </a:pPr>
                      <a:r>
                        <a:rPr lang="es-ES_tradnl" sz="1800" dirty="0" smtClean="0">
                          <a:solidFill>
                            <a:srgbClr val="000066"/>
                          </a:solidFill>
                          <a:latin typeface="Times New Roman"/>
                          <a:ea typeface="Times New Roman"/>
                          <a:cs typeface="Times New Roman"/>
                        </a:rPr>
                        <a:t>x Tipo  de gravamen = cuota íntegra</a:t>
                      </a:r>
                      <a:endParaRPr lang="es-ES_tradnl" sz="1800" dirty="0">
                        <a:solidFill>
                          <a:srgbClr val="000066"/>
                        </a:solidFill>
                        <a:latin typeface="Times New Roman"/>
                        <a:ea typeface="Times New Roman"/>
                        <a:cs typeface="Times New Roman"/>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solidFill>
                  </a:tcPr>
                </a:tc>
                <a:tc>
                  <a:txBody>
                    <a:bodyPr/>
                    <a:lstStyle/>
                    <a:p>
                      <a:pPr algn="ctr">
                        <a:lnSpc>
                          <a:spcPts val="1800"/>
                        </a:lnSpc>
                        <a:spcAft>
                          <a:spcPts val="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bl>
          </a:graphicData>
        </a:graphic>
      </p:graphicFrame>
      <p:sp>
        <p:nvSpPr>
          <p:cNvPr id="12" name="11 CuadroTexto"/>
          <p:cNvSpPr txBox="1"/>
          <p:nvPr/>
        </p:nvSpPr>
        <p:spPr>
          <a:xfrm>
            <a:off x="3505200" y="4430713"/>
            <a:ext cx="4343400" cy="369887"/>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LIQUIDACIÓN IS:</a:t>
            </a:r>
          </a:p>
        </p:txBody>
      </p:sp>
      <p:sp>
        <p:nvSpPr>
          <p:cNvPr id="73803"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EJEMPLO-5-solución</a:t>
            </a:r>
            <a:r>
              <a:rPr lang="es-ES" dirty="0">
                <a:solidFill>
                  <a:srgbClr val="000066"/>
                </a:solidFill>
              </a:rPr>
              <a:t>. </a:t>
            </a:r>
            <a:r>
              <a:rPr lang="es-ES" dirty="0">
                <a:solidFill>
                  <a:srgbClr val="0000CC"/>
                </a:solidFill>
              </a:rPr>
              <a:t>Trasmisión</a:t>
            </a:r>
            <a:r>
              <a:rPr lang="es-ES" dirty="0">
                <a:solidFill>
                  <a:srgbClr val="000066"/>
                </a:solidFill>
              </a:rPr>
              <a:t>-Exención. </a:t>
            </a:r>
            <a:r>
              <a:rPr lang="es-ES_tradnl" dirty="0">
                <a:solidFill>
                  <a:srgbClr val="FF0000"/>
                </a:solidFill>
              </a:rPr>
              <a:t>Art. 21 L</a:t>
            </a:r>
            <a:r>
              <a:rPr lang="es-ES" dirty="0">
                <a:solidFill>
                  <a:srgbClr val="FF0000"/>
                </a:solidFill>
              </a:rPr>
              <a:t> </a:t>
            </a:r>
          </a:p>
        </p:txBody>
      </p:sp>
    </p:spTree>
    <p:extLst>
      <p:ext uri="{BB962C8B-B14F-4D97-AF65-F5344CB8AC3E}">
        <p14:creationId xmlns="" xmlns:p14="http://schemas.microsoft.com/office/powerpoint/2010/main" val="4244044142"/>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199</a:t>
            </a:fld>
            <a:endParaRPr lang="es-ES" dirty="0"/>
          </a:p>
        </p:txBody>
      </p:sp>
      <p:sp>
        <p:nvSpPr>
          <p:cNvPr id="6451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4000" u="sng" dirty="0" smtClean="0">
                <a:solidFill>
                  <a:srgbClr val="FFFF66"/>
                </a:solidFill>
                <a:latin typeface="Arial" pitchFamily="34" charset="0"/>
              </a:rPr>
              <a:t>R D Ley 3/2016</a:t>
            </a:r>
            <a:r>
              <a:rPr lang="es-ES_tradnl" sz="4000" dirty="0" smtClean="0">
                <a:solidFill>
                  <a:srgbClr val="FFFF66"/>
                </a:solidFill>
                <a:latin typeface="Arial" pitchFamily="34" charset="0"/>
              </a:rPr>
              <a:t> Modifica varios LIS </a:t>
            </a:r>
            <a:endParaRPr lang="es-ES" sz="4000" dirty="0">
              <a:solidFill>
                <a:srgbClr val="FFFF66"/>
              </a:solidFill>
              <a:latin typeface="Arial" pitchFamily="34" charset="0"/>
            </a:endParaRPr>
          </a:p>
        </p:txBody>
      </p:sp>
      <p:sp>
        <p:nvSpPr>
          <p:cNvPr id="64517" name="Text Box 3"/>
          <p:cNvSpPr txBox="1">
            <a:spLocks noChangeArrowheads="1"/>
          </p:cNvSpPr>
          <p:nvPr/>
        </p:nvSpPr>
        <p:spPr bwMode="auto">
          <a:xfrm>
            <a:off x="0" y="809938"/>
            <a:ext cx="9906000" cy="5563061"/>
          </a:xfrm>
          <a:prstGeom prst="rect">
            <a:avLst/>
          </a:prstGeom>
          <a:solidFill>
            <a:srgbClr val="CCFFFF"/>
          </a:solidFill>
          <a:ln w="9525">
            <a:noFill/>
            <a:miter lim="800000"/>
            <a:headEnd/>
            <a:tailEnd/>
          </a:ln>
        </p:spPr>
        <p:txBody>
          <a:bodyPr>
            <a:spAutoFit/>
          </a:bodyPr>
          <a:lstStyle/>
          <a:p>
            <a:pPr algn="ctr">
              <a:spcBef>
                <a:spcPct val="50000"/>
              </a:spcBef>
            </a:pPr>
            <a:r>
              <a:rPr lang="es-ES" sz="4800" u="sng" dirty="0" smtClean="0">
                <a:solidFill>
                  <a:srgbClr val="000066"/>
                </a:solidFill>
              </a:rPr>
              <a:t>Pérdidas transmisión de  participaciones    </a:t>
            </a:r>
          </a:p>
          <a:p>
            <a:pPr algn="ctr">
              <a:spcBef>
                <a:spcPct val="50000"/>
              </a:spcBef>
            </a:pPr>
            <a:r>
              <a:rPr lang="es-ES" sz="4800" u="sng" dirty="0" smtClean="0">
                <a:solidFill>
                  <a:srgbClr val="FF0000"/>
                </a:solidFill>
              </a:rPr>
              <a:t>Desde 1/1/2017</a:t>
            </a:r>
          </a:p>
          <a:p>
            <a:pPr algn="ctr">
              <a:spcBef>
                <a:spcPct val="50000"/>
              </a:spcBef>
            </a:pPr>
            <a:endParaRPr lang="es-ES" sz="1100" u="sng" dirty="0" smtClean="0">
              <a:solidFill>
                <a:srgbClr val="000066"/>
              </a:solidFill>
            </a:endParaRPr>
          </a:p>
          <a:p>
            <a:pPr marL="742950" indent="-742950">
              <a:spcBef>
                <a:spcPct val="50000"/>
              </a:spcBef>
              <a:buFont typeface="Wingdings" pitchFamily="2" charset="2"/>
              <a:buChar char="v"/>
            </a:pPr>
            <a:r>
              <a:rPr lang="es-ES" sz="3600" dirty="0" smtClean="0">
                <a:solidFill>
                  <a:srgbClr val="FF0000"/>
                </a:solidFill>
              </a:rPr>
              <a:t>Modificación de varios arts. LIS</a:t>
            </a:r>
          </a:p>
          <a:p>
            <a:pPr marL="742950" indent="-742950">
              <a:spcBef>
                <a:spcPct val="50000"/>
              </a:spcBef>
              <a:buFont typeface="Wingdings" pitchFamily="2" charset="2"/>
              <a:buChar char="v"/>
            </a:pPr>
            <a:endParaRPr lang="es-ES" sz="1000" dirty="0" smtClean="0">
              <a:solidFill>
                <a:srgbClr val="FF0000"/>
              </a:solidFill>
            </a:endParaRPr>
          </a:p>
          <a:p>
            <a:pPr marL="742950" indent="-742950">
              <a:spcBef>
                <a:spcPct val="50000"/>
              </a:spcBef>
              <a:buFont typeface="Wingdings" pitchFamily="2" charset="2"/>
              <a:buChar char="Ø"/>
            </a:pPr>
            <a:r>
              <a:rPr lang="es-ES_tradnl" sz="2800" dirty="0" smtClean="0">
                <a:solidFill>
                  <a:srgbClr val="0000FF"/>
                </a:solidFill>
                <a:latin typeface="Arial" pitchFamily="34" charset="0"/>
              </a:rPr>
              <a:t>Real Decreto-ley 3/2016 (BOE de 3-12-2016)</a:t>
            </a:r>
            <a:r>
              <a:rPr lang="es-ES_tradnl" sz="2800" dirty="0" smtClean="0">
                <a:solidFill>
                  <a:srgbClr val="000066"/>
                </a:solidFill>
                <a:latin typeface="Arial" pitchFamily="34" charset="0"/>
              </a:rPr>
              <a:t>: </a:t>
            </a:r>
          </a:p>
          <a:p>
            <a:pPr marL="742950" indent="-742950">
              <a:spcBef>
                <a:spcPct val="50000"/>
              </a:spcBef>
              <a:buFont typeface="Wingdings" pitchFamily="2" charset="2"/>
              <a:buChar char="§"/>
            </a:pPr>
            <a:r>
              <a:rPr lang="es-ES_tradnl" sz="2400" dirty="0" smtClean="0">
                <a:solidFill>
                  <a:srgbClr val="000066"/>
                </a:solidFill>
                <a:latin typeface="Arial" pitchFamily="34" charset="0"/>
              </a:rPr>
              <a:t>El artículo 3. Segundo. del RD Ley 3/2016 modifica varios artículos LIS, con efectos desde 1-1-2017</a:t>
            </a:r>
            <a:r>
              <a:rPr lang="es-ES" sz="2400" dirty="0" smtClean="0">
                <a:solidFill>
                  <a:srgbClr val="000066"/>
                </a:solidFill>
              </a:rPr>
              <a:t>.</a:t>
            </a:r>
            <a:endParaRPr lang="es-ES" sz="2400" u="sng" dirty="0">
              <a:solidFill>
                <a:srgbClr val="000066"/>
              </a:solidFill>
            </a:endParaRPr>
          </a:p>
        </p:txBody>
      </p:sp>
    </p:spTree>
    <p:extLst>
      <p:ext uri="{BB962C8B-B14F-4D97-AF65-F5344CB8AC3E}">
        <p14:creationId xmlns="" xmlns:p14="http://schemas.microsoft.com/office/powerpoint/2010/main" val="149078674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5 Marcador de número de diapositiva"/>
          <p:cNvSpPr>
            <a:spLocks noGrp="1"/>
          </p:cNvSpPr>
          <p:nvPr>
            <p:ph type="sldNum" sz="quarter" idx="12"/>
          </p:nvPr>
        </p:nvSpPr>
        <p:spPr>
          <a:xfrm>
            <a:off x="7442200" y="6381750"/>
            <a:ext cx="2311400" cy="476250"/>
          </a:xfrm>
        </p:spPr>
        <p:txBody>
          <a:bodyPr/>
          <a:lstStyle/>
          <a:p>
            <a:pPr>
              <a:defRPr/>
            </a:pPr>
            <a:fld id="{66B18297-98B7-477B-A0AD-9D34A0B78E23}" type="slidenum">
              <a:rPr lang="es-ES"/>
              <a:pPr>
                <a:defRPr/>
              </a:pPr>
              <a:t>2</a:t>
            </a:fld>
            <a:endParaRPr lang="es-ES" dirty="0"/>
          </a:p>
        </p:txBody>
      </p:sp>
      <p:sp>
        <p:nvSpPr>
          <p:cNvPr id="2240514" name="Rectangle 2"/>
          <p:cNvSpPr>
            <a:spLocks noGrp="1" noChangeArrowheads="1"/>
          </p:cNvSpPr>
          <p:nvPr>
            <p:ph type="title"/>
          </p:nvPr>
        </p:nvSpPr>
        <p:spPr>
          <a:xfrm>
            <a:off x="0" y="62136"/>
            <a:ext cx="9906000" cy="990600"/>
          </a:xfrm>
        </p:spPr>
        <p:txBody>
          <a:bodyPr/>
          <a:lstStyle/>
          <a:p>
            <a:pPr eaLnBrk="1" hangingPunct="1">
              <a:defRPr/>
            </a:pPr>
            <a:r>
              <a:rPr lang="es-ES_tradnl" b="1" u="sng" dirty="0" smtClean="0">
                <a:solidFill>
                  <a:srgbClr val="FFFF66"/>
                </a:solidFill>
                <a:latin typeface="Verdana" pitchFamily="34" charset="0"/>
              </a:rPr>
              <a:t>ÍNDICE GENERAL:</a:t>
            </a:r>
          </a:p>
        </p:txBody>
      </p:sp>
      <p:graphicFrame>
        <p:nvGraphicFramePr>
          <p:cNvPr id="6" name="Group 111"/>
          <p:cNvGraphicFramePr>
            <a:graphicFrameLocks/>
          </p:cNvGraphicFramePr>
          <p:nvPr>
            <p:extLst>
              <p:ext uri="{D42A27DB-BD31-4B8C-83A1-F6EECF244321}">
                <p14:modId xmlns="" xmlns:p14="http://schemas.microsoft.com/office/powerpoint/2010/main" val="3242448365"/>
              </p:ext>
            </p:extLst>
          </p:nvPr>
        </p:nvGraphicFramePr>
        <p:xfrm>
          <a:off x="304800" y="1454577"/>
          <a:ext cx="9296400" cy="4337367"/>
        </p:xfrm>
        <a:graphic>
          <a:graphicData uri="http://schemas.openxmlformats.org/drawingml/2006/table">
            <a:tbl>
              <a:tblPr/>
              <a:tblGrid>
                <a:gridCol w="685800">
                  <a:extLst>
                    <a:ext uri="{9D8B030D-6E8A-4147-A177-3AD203B41FA5}">
                      <a16:colId xmlns="" xmlns:a16="http://schemas.microsoft.com/office/drawing/2014/main" val="20000"/>
                    </a:ext>
                  </a:extLst>
                </a:gridCol>
                <a:gridCol w="7086600">
                  <a:extLst>
                    <a:ext uri="{9D8B030D-6E8A-4147-A177-3AD203B41FA5}">
                      <a16:colId xmlns="" xmlns:a16="http://schemas.microsoft.com/office/drawing/2014/main" val="20001"/>
                    </a:ext>
                  </a:extLst>
                </a:gridCol>
                <a:gridCol w="1524000">
                  <a:extLst>
                    <a:ext uri="{9D8B030D-6E8A-4147-A177-3AD203B41FA5}">
                      <a16:colId xmlns="" xmlns:a16="http://schemas.microsoft.com/office/drawing/2014/main" val="20002"/>
                    </a:ext>
                  </a:extLst>
                </a:gridCol>
              </a:tblGrid>
              <a:tr h="4397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Nº</a:t>
                      </a:r>
                    </a:p>
                  </a:txBody>
                  <a:tcP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CONCEPTO</a:t>
                      </a:r>
                    </a:p>
                  </a:txBody>
                  <a:tcP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rPr>
                        <a:t>Págs.</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47244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Sumario</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3-5</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extLst>
                  <a:ext uri="{0D108BD9-81ED-4DB2-BD59-A6C34878D82A}">
                    <a16:rowId xmlns="" xmlns:a16="http://schemas.microsoft.com/office/drawing/2014/main" val="2888632123"/>
                  </a:ext>
                </a:extLst>
              </a:tr>
              <a:tr h="47244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Legislación</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6-7</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10001"/>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tx1"/>
                        </a:buClr>
                        <a:buSzPct val="100000"/>
                        <a:buFont typeface="+mj-lt"/>
                        <a:buNone/>
                        <a:tabLst/>
                      </a:pPr>
                      <a:r>
                        <a:rPr kumimoji="0" lang="es-ES_tradnl" sz="20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I.</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Impuesto sobre Sociedades (</a:t>
                      </a: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IS</a:t>
                      </a:r>
                      <a:r>
                        <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8-486</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extLst>
                  <a:ext uri="{0D108BD9-81ED-4DB2-BD59-A6C34878D82A}">
                    <a16:rowId xmlns="" xmlns:a16="http://schemas.microsoft.com/office/drawing/2014/main" val="10002"/>
                  </a:ext>
                </a:extLst>
              </a:tr>
              <a:tr h="588327">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II.</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Impuesto sobre la Renta de las Personas Físicas (</a:t>
                      </a: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IRPF</a:t>
                      </a:r>
                      <a:r>
                        <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487-571</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10003"/>
                  </a:ext>
                </a:extLst>
              </a:tr>
              <a:tr h="5334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III.</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Anteproyectos de Ley (Pendientes de aprobación)</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572-579</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extLst>
                  <a:ext uri="{0D108BD9-81ED-4DB2-BD59-A6C34878D82A}">
                    <a16:rowId xmlns="" xmlns:a16="http://schemas.microsoft.com/office/drawing/2014/main" val="10005"/>
                  </a:ext>
                </a:extLst>
              </a:tr>
              <a:tr h="5334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IV</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Otras Novedades Fiscales</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580-596</a:t>
                      </a:r>
                      <a:endPar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10006"/>
                  </a:ext>
                </a:extLst>
              </a:tr>
              <a:tr h="5334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V</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Novedades </a:t>
                      </a: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Fiscales en </a:t>
                      </a: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Galicia</a:t>
                      </a: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597-633</a:t>
                      </a:r>
                      <a:endPar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extLst>
                  <a:ext uri="{0D108BD9-81ED-4DB2-BD59-A6C34878D82A}">
                    <a16:rowId xmlns="" xmlns:a16="http://schemas.microsoft.com/office/drawing/2014/main" val="10007"/>
                  </a:ext>
                </a:extLst>
              </a:tr>
            </a:tbl>
          </a:graphicData>
        </a:graphic>
      </p:graphicFrame>
      <p:sp>
        <p:nvSpPr>
          <p:cNvPr id="5" name="Rectangle 5"/>
          <p:cNvSpPr>
            <a:spLocks noChangeArrowheads="1"/>
          </p:cNvSpPr>
          <p:nvPr/>
        </p:nvSpPr>
        <p:spPr bwMode="auto">
          <a:xfrm>
            <a:off x="6033120" y="6093296"/>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Tree>
    <p:extLst>
      <p:ext uri="{BB962C8B-B14F-4D97-AF65-F5344CB8AC3E}">
        <p14:creationId xmlns="" xmlns:p14="http://schemas.microsoft.com/office/powerpoint/2010/main" val="403245542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24600"/>
            <a:ext cx="2311400" cy="476250"/>
          </a:xfrm>
        </p:spPr>
        <p:txBody>
          <a:bodyPr/>
          <a:lstStyle/>
          <a:p>
            <a:pPr>
              <a:defRPr/>
            </a:pPr>
            <a:fld id="{DA67F686-EEF3-417D-A3D9-40C83C638DE3}" type="slidenum">
              <a:rPr lang="es-ES"/>
              <a:pPr>
                <a:defRPr/>
              </a:pPr>
              <a:t>20</a:t>
            </a:fld>
            <a:endParaRPr lang="es-ES" dirty="0"/>
          </a:p>
        </p:txBody>
      </p:sp>
      <p:sp>
        <p:nvSpPr>
          <p:cNvPr id="6" name="Text Box 5"/>
          <p:cNvSpPr txBox="1">
            <a:spLocks noChangeArrowheads="1"/>
          </p:cNvSpPr>
          <p:nvPr/>
        </p:nvSpPr>
        <p:spPr bwMode="auto">
          <a:xfrm>
            <a:off x="237969" y="228600"/>
            <a:ext cx="924022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CONTABILIZACIÓN</a:t>
            </a:r>
            <a:endParaRPr lang="es-ES_tradnl" sz="2800" dirty="0">
              <a:latin typeface="Arial" charset="0"/>
            </a:endParaRPr>
          </a:p>
        </p:txBody>
      </p:sp>
      <p:graphicFrame>
        <p:nvGraphicFramePr>
          <p:cNvPr id="5" name="Tabla 4"/>
          <p:cNvGraphicFramePr>
            <a:graphicFrameLocks noGrp="1"/>
          </p:cNvGraphicFramePr>
          <p:nvPr>
            <p:extLst>
              <p:ext uri="{D42A27DB-BD31-4B8C-83A1-F6EECF244321}">
                <p14:modId xmlns="" xmlns:p14="http://schemas.microsoft.com/office/powerpoint/2010/main" val="3534218351"/>
              </p:ext>
            </p:extLst>
          </p:nvPr>
        </p:nvGraphicFramePr>
        <p:xfrm>
          <a:off x="304800" y="1143000"/>
          <a:ext cx="9220200" cy="3869390"/>
        </p:xfrm>
        <a:graphic>
          <a:graphicData uri="http://schemas.openxmlformats.org/drawingml/2006/table">
            <a:tbl>
              <a:tblPr>
                <a:tableStyleId>{5C22544A-7EE6-4342-B048-85BDC9FD1C3A}</a:tableStyleId>
              </a:tblPr>
              <a:tblGrid>
                <a:gridCol w="3577828">
                  <a:extLst>
                    <a:ext uri="{9D8B030D-6E8A-4147-A177-3AD203B41FA5}">
                      <a16:colId xmlns="" xmlns:a16="http://schemas.microsoft.com/office/drawing/2014/main" val="3857329211"/>
                    </a:ext>
                  </a:extLst>
                </a:gridCol>
                <a:gridCol w="5642372">
                  <a:extLst>
                    <a:ext uri="{9D8B030D-6E8A-4147-A177-3AD203B41FA5}">
                      <a16:colId xmlns="" xmlns:a16="http://schemas.microsoft.com/office/drawing/2014/main" val="1862227160"/>
                    </a:ext>
                  </a:extLst>
                </a:gridCol>
              </a:tblGrid>
              <a:tr h="457200">
                <a:tc gridSpan="2">
                  <a:txBody>
                    <a:bodyPr/>
                    <a:lstStyle/>
                    <a:p>
                      <a:pPr lvl="0" algn="ctr"/>
                      <a:r>
                        <a:rPr lang="es-ES_tradnl" sz="2000" b="1" u="sng" kern="1200" dirty="0" smtClean="0">
                          <a:solidFill>
                            <a:srgbClr val="0000FF"/>
                          </a:solidFill>
                          <a:effectLst/>
                          <a:latin typeface="+mn-lt"/>
                          <a:ea typeface="+mn-ea"/>
                          <a:cs typeface="+mn-cs"/>
                        </a:rPr>
                        <a:t>CUENTAS</a:t>
                      </a:r>
                      <a:r>
                        <a:rPr lang="es-ES_tradnl" sz="2000" b="1" kern="1200" dirty="0" smtClean="0">
                          <a:solidFill>
                            <a:srgbClr val="0000FF"/>
                          </a:solidFill>
                          <a:effectLst/>
                          <a:latin typeface="+mn-lt"/>
                          <a:ea typeface="+mn-ea"/>
                          <a:cs typeface="+mn-cs"/>
                        </a:rPr>
                        <a:t> DE GASTOS E INGRESOS: </a:t>
                      </a:r>
                      <a:endParaRPr lang="es-ES" sz="2000" kern="1200" dirty="0">
                        <a:solidFill>
                          <a:srgbClr val="0000FF"/>
                        </a:solidFill>
                        <a:effectLst/>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spcAft>
                          <a:spcPts val="0"/>
                        </a:spcAft>
                      </a:pP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623262912"/>
                  </a:ext>
                </a:extLst>
              </a:tr>
              <a:tr h="457200">
                <a:tc>
                  <a:txBody>
                    <a:bodyPr/>
                    <a:lstStyle/>
                    <a:p>
                      <a:pPr algn="ctr">
                        <a:spcAft>
                          <a:spcPts val="0"/>
                        </a:spcAft>
                      </a:pPr>
                      <a:r>
                        <a:rPr lang="es-ES" sz="1800" b="1" dirty="0">
                          <a:solidFill>
                            <a:srgbClr val="FFFF00"/>
                          </a:solidFill>
                          <a:effectLst/>
                        </a:rPr>
                        <a:t>Conceptos</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800" b="1" dirty="0">
                          <a:solidFill>
                            <a:srgbClr val="FFFF00"/>
                          </a:solidFill>
                          <a:effectLst/>
                        </a:rPr>
                        <a:t>CUENTAS </a:t>
                      </a:r>
                      <a:r>
                        <a:rPr lang="es-ES" sz="1800" b="1" dirty="0" smtClean="0">
                          <a:solidFill>
                            <a:srgbClr val="FFFF00"/>
                          </a:solidFill>
                          <a:effectLst/>
                        </a:rPr>
                        <a:t>PGC</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161151746"/>
                  </a:ext>
                </a:extLst>
              </a:tr>
              <a:tr h="1219200">
                <a:tc>
                  <a:txBody>
                    <a:bodyPr/>
                    <a:lstStyle/>
                    <a:p>
                      <a:pPr marL="342900" indent="-342900" algn="l">
                        <a:spcAft>
                          <a:spcPts val="0"/>
                        </a:spcAft>
                        <a:buFont typeface="Wingdings" panose="05000000000000000000" pitchFamily="2" charset="2"/>
                        <a:buChar char="Ø"/>
                      </a:pPr>
                      <a:r>
                        <a:rPr lang="es-ES_tradnl" sz="1600" b="1" dirty="0">
                          <a:solidFill>
                            <a:schemeClr val="tx1"/>
                          </a:solidFill>
                          <a:effectLst/>
                        </a:rPr>
                        <a:t>Gasto </a:t>
                      </a:r>
                      <a:r>
                        <a:rPr lang="es-ES_tradnl" sz="1600" b="1" dirty="0" err="1">
                          <a:solidFill>
                            <a:schemeClr val="tx1"/>
                          </a:solidFill>
                          <a:effectLst/>
                        </a:rPr>
                        <a:t>ó</a:t>
                      </a:r>
                      <a:r>
                        <a:rPr lang="es-ES_tradnl" sz="1600" b="1" dirty="0">
                          <a:solidFill>
                            <a:schemeClr val="tx1"/>
                          </a:solidFill>
                          <a:effectLst/>
                        </a:rPr>
                        <a:t> Ingreso</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l">
                        <a:spcAft>
                          <a:spcPts val="0"/>
                        </a:spcAft>
                      </a:pPr>
                      <a:r>
                        <a:rPr lang="es-ES" sz="1600" b="1" u="sng" dirty="0">
                          <a:solidFill>
                            <a:srgbClr val="0000FF"/>
                          </a:solidFill>
                          <a:effectLst/>
                        </a:rPr>
                        <a:t>Impuesto sobre Beneficios (630</a:t>
                      </a:r>
                      <a:r>
                        <a:rPr lang="es-ES" sz="1600" b="1" u="sng" dirty="0" smtClean="0">
                          <a:solidFill>
                            <a:srgbClr val="0000FF"/>
                          </a:solidFill>
                          <a:effectLst/>
                        </a:rPr>
                        <a:t>)</a:t>
                      </a:r>
                      <a:r>
                        <a:rPr lang="es-ES" sz="1600" b="1" dirty="0" smtClean="0">
                          <a:solidFill>
                            <a:srgbClr val="0000FF"/>
                          </a:solidFill>
                          <a:effectLst/>
                        </a:rPr>
                        <a:t>:</a:t>
                      </a:r>
                    </a:p>
                    <a:p>
                      <a:pPr algn="l">
                        <a:spcAft>
                          <a:spcPts val="0"/>
                        </a:spcAft>
                      </a:pPr>
                      <a:endParaRPr lang="es-ES" sz="800" b="1" dirty="0">
                        <a:solidFill>
                          <a:srgbClr val="0000FF"/>
                        </a:solidFill>
                        <a:effectLst/>
                      </a:endParaRPr>
                    </a:p>
                    <a:p>
                      <a:pPr marL="342900" lvl="0" indent="-342900" algn="l">
                        <a:spcAft>
                          <a:spcPts val="0"/>
                        </a:spcAft>
                        <a:buFont typeface="Wingdings" panose="05000000000000000000" pitchFamily="2" charset="2"/>
                        <a:buChar char=""/>
                        <a:tabLst>
                          <a:tab pos="1143000" algn="l"/>
                        </a:tabLst>
                      </a:pPr>
                      <a:r>
                        <a:rPr lang="es-ES" sz="1600" b="0" dirty="0">
                          <a:solidFill>
                            <a:srgbClr val="0000FF"/>
                          </a:solidFill>
                          <a:effectLst/>
                        </a:rPr>
                        <a:t>Impuesto </a:t>
                      </a:r>
                      <a:r>
                        <a:rPr lang="es-ES" sz="1600" b="1" dirty="0">
                          <a:solidFill>
                            <a:srgbClr val="0000FF"/>
                          </a:solidFill>
                          <a:effectLst/>
                        </a:rPr>
                        <a:t>Corriente</a:t>
                      </a:r>
                      <a:r>
                        <a:rPr lang="es-ES" sz="1600" b="0" dirty="0">
                          <a:solidFill>
                            <a:srgbClr val="0000FF"/>
                          </a:solidFill>
                          <a:effectLst/>
                        </a:rPr>
                        <a:t> (6300)</a:t>
                      </a:r>
                    </a:p>
                    <a:p>
                      <a:pPr marL="342900" lvl="0" indent="-342900" algn="l">
                        <a:spcAft>
                          <a:spcPts val="0"/>
                        </a:spcAft>
                        <a:buFont typeface="Wingdings" panose="05000000000000000000" pitchFamily="2" charset="2"/>
                        <a:buChar char=""/>
                        <a:tabLst>
                          <a:tab pos="1143000" algn="l"/>
                        </a:tabLst>
                      </a:pPr>
                      <a:r>
                        <a:rPr lang="es-ES" sz="1600" b="0" dirty="0">
                          <a:solidFill>
                            <a:srgbClr val="0000FF"/>
                          </a:solidFill>
                          <a:effectLst/>
                        </a:rPr>
                        <a:t>Impuesto </a:t>
                      </a:r>
                      <a:r>
                        <a:rPr lang="es-ES" sz="1600" b="1" dirty="0">
                          <a:solidFill>
                            <a:srgbClr val="0000FF"/>
                          </a:solidFill>
                          <a:effectLst/>
                        </a:rPr>
                        <a:t>Diferido</a:t>
                      </a:r>
                      <a:r>
                        <a:rPr lang="es-ES" sz="1600" b="0" dirty="0">
                          <a:solidFill>
                            <a:srgbClr val="0000FF"/>
                          </a:solidFill>
                          <a:effectLst/>
                        </a:rPr>
                        <a:t> (6301)</a:t>
                      </a:r>
                      <a:endParaRPr lang="es-ES" sz="1600" b="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2350462081"/>
                  </a:ext>
                </a:extLst>
              </a:tr>
              <a:tr h="762000">
                <a:tc>
                  <a:txBody>
                    <a:bodyPr/>
                    <a:lstStyle/>
                    <a:p>
                      <a:pPr marL="342900" indent="-342900" algn="l">
                        <a:spcAft>
                          <a:spcPts val="0"/>
                        </a:spcAft>
                        <a:buFont typeface="Wingdings" panose="05000000000000000000" pitchFamily="2" charset="2"/>
                        <a:buChar char="Ø"/>
                      </a:pPr>
                      <a:r>
                        <a:rPr lang="es-ES" sz="1600" b="1" dirty="0">
                          <a:solidFill>
                            <a:schemeClr val="tx1"/>
                          </a:solidFill>
                          <a:effectLst/>
                        </a:rPr>
                        <a:t>Ajustes de valoración en los Activos </a:t>
                      </a:r>
                      <a:r>
                        <a:rPr lang="es-ES" sz="1600" b="1" dirty="0" err="1">
                          <a:solidFill>
                            <a:schemeClr val="tx1"/>
                          </a:solidFill>
                          <a:effectLst/>
                        </a:rPr>
                        <a:t>ó</a:t>
                      </a:r>
                      <a:r>
                        <a:rPr lang="es-ES" sz="1600" b="1" dirty="0">
                          <a:solidFill>
                            <a:schemeClr val="tx1"/>
                          </a:solidFill>
                          <a:effectLst/>
                        </a:rPr>
                        <a:t> Pasivos:  </a:t>
                      </a:r>
                      <a:r>
                        <a:rPr lang="es-ES_tradnl" sz="1600" b="1" u="sng" dirty="0">
                          <a:solidFill>
                            <a:schemeClr val="tx1"/>
                          </a:solidFill>
                          <a:effectLst/>
                        </a:rPr>
                        <a:t>Gasto</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algn="ctr">
                        <a:spcAft>
                          <a:spcPts val="0"/>
                        </a:spcAft>
                      </a:pPr>
                      <a:r>
                        <a:rPr lang="es-ES" sz="1600" b="0" dirty="0">
                          <a:solidFill>
                            <a:srgbClr val="0000FF"/>
                          </a:solidFill>
                          <a:effectLst/>
                        </a:rPr>
                        <a:t>Ajustes </a:t>
                      </a:r>
                      <a:r>
                        <a:rPr lang="es-ES" sz="1600" b="0" u="sng" dirty="0">
                          <a:solidFill>
                            <a:srgbClr val="0000FF"/>
                          </a:solidFill>
                          <a:effectLst/>
                        </a:rPr>
                        <a:t>negativos</a:t>
                      </a:r>
                      <a:r>
                        <a:rPr lang="es-ES" sz="1600" b="0" dirty="0">
                          <a:solidFill>
                            <a:srgbClr val="0000FF"/>
                          </a:solidFill>
                          <a:effectLst/>
                        </a:rPr>
                        <a:t> en la Imposición sobre Beneficios (633)</a:t>
                      </a:r>
                      <a:endParaRPr lang="es-ES" sz="1600" b="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960338949"/>
                  </a:ext>
                </a:extLst>
              </a:tr>
              <a:tr h="973790">
                <a:tc>
                  <a:txBody>
                    <a:bodyPr/>
                    <a:lstStyle/>
                    <a:p>
                      <a:pPr marL="342900" indent="-342900" algn="l">
                        <a:spcAft>
                          <a:spcPts val="0"/>
                        </a:spcAft>
                        <a:buFont typeface="Wingdings" panose="05000000000000000000" pitchFamily="2" charset="2"/>
                        <a:buChar char="Ø"/>
                      </a:pPr>
                      <a:r>
                        <a:rPr lang="es-ES" sz="1600" b="1" dirty="0">
                          <a:solidFill>
                            <a:schemeClr val="tx1"/>
                          </a:solidFill>
                          <a:effectLst/>
                        </a:rPr>
                        <a:t>Ajustes de valoración en los Activos </a:t>
                      </a:r>
                      <a:r>
                        <a:rPr lang="es-ES" sz="1600" b="1" dirty="0" err="1">
                          <a:solidFill>
                            <a:schemeClr val="tx1"/>
                          </a:solidFill>
                          <a:effectLst/>
                        </a:rPr>
                        <a:t>ó</a:t>
                      </a:r>
                      <a:r>
                        <a:rPr lang="es-ES" sz="1600" b="1" dirty="0">
                          <a:solidFill>
                            <a:schemeClr val="tx1"/>
                          </a:solidFill>
                          <a:effectLst/>
                        </a:rPr>
                        <a:t> Pasivos: </a:t>
                      </a:r>
                      <a:r>
                        <a:rPr lang="es-ES_tradnl" sz="1600" b="1" dirty="0">
                          <a:solidFill>
                            <a:schemeClr val="tx1"/>
                          </a:solidFill>
                          <a:effectLst/>
                        </a:rPr>
                        <a:t>  </a:t>
                      </a:r>
                      <a:r>
                        <a:rPr lang="es-ES_tradnl" sz="1600" b="1" u="sng" dirty="0">
                          <a:solidFill>
                            <a:schemeClr val="tx1"/>
                          </a:solidFill>
                          <a:effectLst/>
                        </a:rPr>
                        <a:t>Ingreso</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spcAft>
                          <a:spcPts val="0"/>
                        </a:spcAft>
                      </a:pPr>
                      <a:r>
                        <a:rPr lang="es-ES" sz="1600" b="0" dirty="0">
                          <a:solidFill>
                            <a:srgbClr val="0000FF"/>
                          </a:solidFill>
                          <a:effectLst/>
                        </a:rPr>
                        <a:t>Ajustes </a:t>
                      </a:r>
                      <a:r>
                        <a:rPr lang="es-ES" sz="1600" b="0" u="sng" dirty="0">
                          <a:solidFill>
                            <a:srgbClr val="0000FF"/>
                          </a:solidFill>
                          <a:effectLst/>
                        </a:rPr>
                        <a:t>positivos</a:t>
                      </a:r>
                      <a:r>
                        <a:rPr lang="es-ES" sz="1600" b="0" dirty="0">
                          <a:solidFill>
                            <a:srgbClr val="0000FF"/>
                          </a:solidFill>
                          <a:effectLst/>
                        </a:rPr>
                        <a:t> en la Imposición sobre Beneficios (638)</a:t>
                      </a:r>
                      <a:endParaRPr lang="es-ES" sz="1600" b="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3825137740"/>
                  </a:ext>
                </a:extLst>
              </a:tr>
            </a:tbl>
          </a:graphicData>
        </a:graphic>
      </p:graphicFrame>
    </p:spTree>
    <p:extLst>
      <p:ext uri="{BB962C8B-B14F-4D97-AF65-F5344CB8AC3E}">
        <p14:creationId xmlns="" xmlns:p14="http://schemas.microsoft.com/office/powerpoint/2010/main" val="3312429970"/>
      </p:ext>
    </p:extLst>
  </p:cSld>
  <p:clrMapOvr>
    <a:masterClrMapping/>
  </p:clrMapOvr>
  <p:transition advClick="0" advTm="0"/>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842250" y="6400800"/>
            <a:ext cx="2063750" cy="457200"/>
          </a:xfrm>
        </p:spPr>
        <p:txBody>
          <a:bodyPr/>
          <a:lstStyle/>
          <a:p>
            <a:pPr>
              <a:defRPr/>
            </a:pPr>
            <a:fld id="{02B15079-B0BC-462C-97A5-648334910574}" type="slidenum">
              <a:rPr lang="es-ES"/>
              <a:pPr>
                <a:defRPr/>
              </a:pPr>
              <a:t>200</a:t>
            </a:fld>
            <a:endParaRPr lang="es-ES" dirty="0"/>
          </a:p>
        </p:txBody>
      </p:sp>
      <p:sp>
        <p:nvSpPr>
          <p:cNvPr id="56324" name="Text Box 3"/>
          <p:cNvSpPr txBox="1">
            <a:spLocks noChangeArrowheads="1"/>
          </p:cNvSpPr>
          <p:nvPr/>
        </p:nvSpPr>
        <p:spPr bwMode="auto">
          <a:xfrm>
            <a:off x="0" y="50861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dirty="0" smtClean="0">
                <a:solidFill>
                  <a:srgbClr val="000066"/>
                </a:solidFill>
              </a:rPr>
              <a:t>Pérdidas por Transmisión de Participaciones: </a:t>
            </a:r>
            <a:r>
              <a:rPr lang="es-ES" sz="2000" b="1" u="sng" dirty="0" smtClean="0">
                <a:solidFill>
                  <a:srgbClr val="FF0000"/>
                </a:solidFill>
              </a:rPr>
              <a:t>No</a:t>
            </a:r>
            <a:r>
              <a:rPr lang="es-ES" sz="2000" b="1" dirty="0" smtClean="0">
                <a:solidFill>
                  <a:srgbClr val="FF0000"/>
                </a:solidFill>
              </a:rPr>
              <a:t> deducibles  </a:t>
            </a:r>
            <a:endParaRPr lang="es-ES" sz="2000" b="1"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400" b="1" dirty="0" smtClean="0">
                <a:latin typeface="Arial" pitchFamily="34" charset="0"/>
              </a:rPr>
              <a:t>RD Ley 3/2016 modifica varios LIS.   </a:t>
            </a:r>
            <a:r>
              <a:rPr lang="es-ES_tradnl" sz="2400" b="1" u="sng" dirty="0" smtClean="0">
                <a:solidFill>
                  <a:srgbClr val="FFFF00"/>
                </a:solidFill>
              </a:rPr>
              <a:t>Desde 1/1/2017 </a:t>
            </a:r>
          </a:p>
          <a:p>
            <a:endParaRPr lang="es-ES" sz="3600" dirty="0">
              <a:solidFill>
                <a:srgbClr val="FFFF66"/>
              </a:solidFill>
              <a:latin typeface="Arial" pitchFamily="34" charset="0"/>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194473" y="990600"/>
          <a:ext cx="9517057" cy="5577840"/>
        </p:xfrm>
        <a:graphic>
          <a:graphicData uri="http://schemas.openxmlformats.org/drawingml/2006/table">
            <a:tbl>
              <a:tblPr firstRow="1" bandRow="1">
                <a:tableStyleId>{7DF18680-E054-41AD-8BC1-D1AEF772440D}</a:tableStyleId>
              </a:tblPr>
              <a:tblGrid>
                <a:gridCol w="9517057">
                  <a:extLst>
                    <a:ext uri="{9D8B030D-6E8A-4147-A177-3AD203B41FA5}">
                      <a16:colId xmlns="" xmlns:a16="http://schemas.microsoft.com/office/drawing/2014/main" val="20000"/>
                    </a:ext>
                  </a:extLst>
                </a:gridCol>
              </a:tblGrid>
              <a:tr h="3077303">
                <a:tc>
                  <a:txBody>
                    <a:bodyPr/>
                    <a:lstStyle/>
                    <a:p>
                      <a:pPr marL="457200" indent="-457200" algn="just">
                        <a:buFont typeface="Wingdings" pitchFamily="2" charset="2"/>
                        <a:buChar char="Ø"/>
                      </a:pPr>
                      <a:r>
                        <a:rPr lang="es-ES_tradnl" sz="2200" b="1" u="sng" kern="1200" baseline="0" dirty="0" smtClean="0">
                          <a:solidFill>
                            <a:srgbClr val="FF0000"/>
                          </a:solidFill>
                          <a:latin typeface="+mn-lt"/>
                          <a:ea typeface="+mn-ea"/>
                          <a:cs typeface="+mn-cs"/>
                        </a:rPr>
                        <a:t>No deducibilidad</a:t>
                      </a:r>
                      <a:r>
                        <a:rPr lang="es-ES_tradnl" sz="2200" b="1" u="none" kern="1200" baseline="0" dirty="0" smtClean="0">
                          <a:solidFill>
                            <a:srgbClr val="0000CC"/>
                          </a:solidFill>
                          <a:latin typeface="+mn-lt"/>
                          <a:ea typeface="+mn-ea"/>
                          <a:cs typeface="+mn-cs"/>
                        </a:rPr>
                        <a:t> </a:t>
                      </a:r>
                      <a:r>
                        <a:rPr lang="es-ES_tradnl" sz="2200" b="0" kern="1200" baseline="0" dirty="0" smtClean="0">
                          <a:solidFill>
                            <a:srgbClr val="0000CC"/>
                          </a:solidFill>
                          <a:latin typeface="+mn-lt"/>
                          <a:ea typeface="+mn-ea"/>
                          <a:cs typeface="+mn-cs"/>
                        </a:rPr>
                        <a:t>de las </a:t>
                      </a:r>
                      <a:r>
                        <a:rPr lang="es-ES_tradnl" sz="2200" b="1" u="sng" kern="1200" baseline="0" dirty="0" smtClean="0">
                          <a:solidFill>
                            <a:srgbClr val="FF0000"/>
                          </a:solidFill>
                          <a:latin typeface="+mn-lt"/>
                          <a:ea typeface="+mn-ea"/>
                          <a:cs typeface="+mn-cs"/>
                        </a:rPr>
                        <a:t>pérdidas</a:t>
                      </a:r>
                      <a:r>
                        <a:rPr lang="es-ES_tradnl" sz="2200" b="1" kern="1200" baseline="0" dirty="0" smtClean="0">
                          <a:solidFill>
                            <a:srgbClr val="FF0000"/>
                          </a:solidFill>
                          <a:latin typeface="+mn-lt"/>
                          <a:ea typeface="+mn-ea"/>
                          <a:cs typeface="+mn-cs"/>
                        </a:rPr>
                        <a:t> realizadas </a:t>
                      </a:r>
                      <a:r>
                        <a:rPr lang="es-ES_tradnl" sz="2200" b="1" u="sng" kern="1200" baseline="0" dirty="0" smtClean="0">
                          <a:solidFill>
                            <a:srgbClr val="FF0000"/>
                          </a:solidFill>
                          <a:latin typeface="+mn-lt"/>
                          <a:ea typeface="+mn-ea"/>
                          <a:cs typeface="+mn-cs"/>
                        </a:rPr>
                        <a:t>en la transmisión</a:t>
                      </a:r>
                      <a:r>
                        <a:rPr lang="es-ES_tradnl" sz="2200" b="1" kern="1200" baseline="0" dirty="0" smtClean="0">
                          <a:solidFill>
                            <a:srgbClr val="FF0000"/>
                          </a:solidFill>
                          <a:latin typeface="+mn-lt"/>
                          <a:ea typeface="+mn-ea"/>
                          <a:cs typeface="+mn-cs"/>
                        </a:rPr>
                        <a:t> de participaciones en entidades</a:t>
                      </a:r>
                      <a:r>
                        <a:rPr lang="es-ES_tradnl" sz="2200" b="0" kern="1200" baseline="0" dirty="0" smtClean="0">
                          <a:solidFill>
                            <a:srgbClr val="0000CC"/>
                          </a:solidFill>
                          <a:latin typeface="+mn-lt"/>
                          <a:ea typeface="+mn-ea"/>
                          <a:cs typeface="+mn-cs"/>
                        </a:rPr>
                        <a:t> </a:t>
                      </a:r>
                      <a:r>
                        <a:rPr lang="es-ES_tradnl" sz="2200" b="1" u="sng" kern="1200" baseline="0" dirty="0" smtClean="0">
                          <a:solidFill>
                            <a:srgbClr val="0000CC"/>
                          </a:solidFill>
                          <a:latin typeface="+mn-lt"/>
                          <a:ea typeface="+mn-ea"/>
                          <a:cs typeface="+mn-cs"/>
                        </a:rPr>
                        <a:t>siempre que se trate de participaciones con derecho a la exención</a:t>
                      </a:r>
                      <a:r>
                        <a:rPr lang="es-ES_tradnl" sz="2200" b="0" kern="1200" baseline="0" dirty="0" smtClean="0">
                          <a:solidFill>
                            <a:srgbClr val="0000CC"/>
                          </a:solidFill>
                          <a:latin typeface="+mn-lt"/>
                          <a:ea typeface="+mn-ea"/>
                          <a:cs typeface="+mn-cs"/>
                        </a:rPr>
                        <a:t> en las rentas positivas obtenidas, tanto en dividendos como en plusvalías generadas en la transmisión de participaciones.</a:t>
                      </a:r>
                    </a:p>
                    <a:p>
                      <a:pPr marL="457200" indent="-457200">
                        <a:buFont typeface="Wingdings" pitchFamily="2" charset="2"/>
                        <a:buChar char="Ø"/>
                      </a:pPr>
                      <a:endParaRPr lang="es-ES_tradnl" sz="2200" b="0" kern="1200" baseline="0" dirty="0" smtClean="0">
                        <a:solidFill>
                          <a:srgbClr val="0000CC"/>
                        </a:solidFill>
                        <a:latin typeface="+mn-lt"/>
                        <a:ea typeface="+mn-ea"/>
                        <a:cs typeface="+mn-cs"/>
                      </a:endParaRPr>
                    </a:p>
                    <a:p>
                      <a:pPr marL="457200" indent="-457200" algn="just">
                        <a:buFont typeface="Wingdings" pitchFamily="2" charset="2"/>
                        <a:buChar char="Ø"/>
                      </a:pPr>
                      <a:r>
                        <a:rPr lang="es-ES_tradnl" sz="2200" b="1" kern="1200" baseline="0" dirty="0" smtClean="0">
                          <a:solidFill>
                            <a:srgbClr val="0000CC"/>
                          </a:solidFill>
                          <a:latin typeface="+mn-lt"/>
                          <a:ea typeface="+mn-ea"/>
                          <a:cs typeface="+mn-cs"/>
                        </a:rPr>
                        <a:t>Asimismo</a:t>
                      </a:r>
                      <a:r>
                        <a:rPr lang="es-ES_tradnl" sz="2200" b="0" kern="1200" baseline="0" dirty="0" smtClean="0">
                          <a:solidFill>
                            <a:srgbClr val="0000CC"/>
                          </a:solidFill>
                          <a:latin typeface="+mn-lt"/>
                          <a:ea typeface="+mn-ea"/>
                          <a:cs typeface="+mn-cs"/>
                        </a:rPr>
                        <a:t>, queda </a:t>
                      </a:r>
                      <a:r>
                        <a:rPr lang="es-ES_tradnl" sz="2200" b="1" u="sng" kern="1200" baseline="0" dirty="0" smtClean="0">
                          <a:solidFill>
                            <a:srgbClr val="0000CC"/>
                          </a:solidFill>
                          <a:latin typeface="+mn-lt"/>
                          <a:ea typeface="+mn-ea"/>
                          <a:cs typeface="+mn-cs"/>
                        </a:rPr>
                        <a:t>excluida</a:t>
                      </a:r>
                      <a:r>
                        <a:rPr lang="es-ES_tradnl" sz="2200" b="0" kern="1200" baseline="0" dirty="0" smtClean="0">
                          <a:solidFill>
                            <a:srgbClr val="0000CC"/>
                          </a:solidFill>
                          <a:latin typeface="+mn-lt"/>
                          <a:ea typeface="+mn-ea"/>
                          <a:cs typeface="+mn-cs"/>
                        </a:rPr>
                        <a:t> de integración en la base imponible </a:t>
                      </a:r>
                      <a:r>
                        <a:rPr lang="es-ES_tradnl" sz="2200" b="1" u="sng" kern="1200" baseline="0" dirty="0" smtClean="0">
                          <a:solidFill>
                            <a:srgbClr val="0000CC"/>
                          </a:solidFill>
                          <a:latin typeface="+mn-lt"/>
                          <a:ea typeface="+mn-ea"/>
                          <a:cs typeface="+mn-cs"/>
                        </a:rPr>
                        <a:t>cualquier tipo</a:t>
                      </a:r>
                      <a:r>
                        <a:rPr lang="es-ES_tradnl" sz="2200" b="1" kern="1200" baseline="0" dirty="0" smtClean="0">
                          <a:solidFill>
                            <a:srgbClr val="0000CC"/>
                          </a:solidFill>
                          <a:latin typeface="+mn-lt"/>
                          <a:ea typeface="+mn-ea"/>
                          <a:cs typeface="+mn-cs"/>
                        </a:rPr>
                        <a:t> de </a:t>
                      </a:r>
                      <a:r>
                        <a:rPr lang="es-ES_tradnl" sz="2200" b="1" u="sng" kern="1200" baseline="0" dirty="0" smtClean="0">
                          <a:solidFill>
                            <a:srgbClr val="0000CC"/>
                          </a:solidFill>
                          <a:latin typeface="+mn-lt"/>
                          <a:ea typeface="+mn-ea"/>
                          <a:cs typeface="+mn-cs"/>
                        </a:rPr>
                        <a:t>pérdida</a:t>
                      </a:r>
                      <a:r>
                        <a:rPr lang="es-ES_tradnl" sz="2200" b="0" kern="1200" baseline="0" dirty="0" smtClean="0">
                          <a:solidFill>
                            <a:srgbClr val="0000CC"/>
                          </a:solidFill>
                          <a:latin typeface="+mn-lt"/>
                          <a:ea typeface="+mn-ea"/>
                          <a:cs typeface="+mn-cs"/>
                        </a:rPr>
                        <a:t> que se genere por la participación </a:t>
                      </a:r>
                      <a:r>
                        <a:rPr lang="es-ES_tradnl" sz="2200" b="0" u="sng" kern="1200" baseline="0" dirty="0" smtClean="0">
                          <a:solidFill>
                            <a:srgbClr val="0000CC"/>
                          </a:solidFill>
                          <a:latin typeface="+mn-lt"/>
                          <a:ea typeface="+mn-ea"/>
                          <a:cs typeface="+mn-cs"/>
                        </a:rPr>
                        <a:t>en entidades ubicadas en </a:t>
                      </a:r>
                      <a:r>
                        <a:rPr lang="es-ES_tradnl" sz="2200" b="1" u="sng" kern="1200" baseline="0" dirty="0" smtClean="0">
                          <a:solidFill>
                            <a:srgbClr val="0000CC"/>
                          </a:solidFill>
                          <a:latin typeface="+mn-lt"/>
                          <a:ea typeface="+mn-ea"/>
                          <a:cs typeface="+mn-cs"/>
                        </a:rPr>
                        <a:t>paraísos fiscales</a:t>
                      </a:r>
                      <a:r>
                        <a:rPr lang="es-ES_tradnl" sz="2200" b="0" kern="1200" baseline="0" dirty="0" smtClean="0">
                          <a:solidFill>
                            <a:srgbClr val="0000CC"/>
                          </a:solidFill>
                          <a:latin typeface="+mn-lt"/>
                          <a:ea typeface="+mn-ea"/>
                          <a:cs typeface="+mn-cs"/>
                        </a:rPr>
                        <a:t> </a:t>
                      </a:r>
                      <a:r>
                        <a:rPr lang="es-ES_tradnl" sz="2200" b="1" kern="1200" baseline="0" dirty="0" smtClean="0">
                          <a:solidFill>
                            <a:srgbClr val="0000CC"/>
                          </a:solidFill>
                          <a:latin typeface="+mn-lt"/>
                          <a:ea typeface="+mn-ea"/>
                          <a:cs typeface="+mn-cs"/>
                        </a:rPr>
                        <a:t>o</a:t>
                      </a:r>
                      <a:r>
                        <a:rPr lang="es-ES_tradnl" sz="2200" b="0" kern="1200" baseline="0" dirty="0" smtClean="0">
                          <a:solidFill>
                            <a:srgbClr val="0000CC"/>
                          </a:solidFill>
                          <a:latin typeface="+mn-lt"/>
                          <a:ea typeface="+mn-ea"/>
                          <a:cs typeface="+mn-cs"/>
                        </a:rPr>
                        <a:t> </a:t>
                      </a:r>
                      <a:r>
                        <a:rPr lang="es-ES_tradnl" sz="2200" b="0" u="sng" kern="1200" baseline="0" dirty="0" smtClean="0">
                          <a:solidFill>
                            <a:srgbClr val="0000CC"/>
                          </a:solidFill>
                          <a:latin typeface="+mn-lt"/>
                          <a:ea typeface="+mn-ea"/>
                          <a:cs typeface="+mn-cs"/>
                        </a:rPr>
                        <a:t>en territorios que no alcancen un nivel de tributación adecuado</a:t>
                      </a:r>
                      <a:r>
                        <a:rPr lang="es-ES_tradnl" sz="2200" b="0" kern="1200" baseline="0" dirty="0" smtClean="0">
                          <a:solidFill>
                            <a:srgbClr val="0000CC"/>
                          </a:solidFill>
                          <a:latin typeface="+mn-lt"/>
                          <a:ea typeface="+mn-ea"/>
                          <a:cs typeface="+mn-cs"/>
                        </a:rPr>
                        <a:t>. </a:t>
                      </a:r>
                    </a:p>
                    <a:p>
                      <a:pPr marL="457200" indent="-457200">
                        <a:buFont typeface="Wingdings" pitchFamily="2" charset="2"/>
                        <a:buChar char="Ø"/>
                      </a:pPr>
                      <a:endParaRPr lang="es-ES_tradnl" sz="2000" b="0" kern="1200" baseline="0" dirty="0" smtClean="0">
                        <a:solidFill>
                          <a:srgbClr val="0000CC"/>
                        </a:solidFill>
                        <a:latin typeface="+mn-lt"/>
                        <a:ea typeface="+mn-ea"/>
                        <a:cs typeface="+mn-cs"/>
                      </a:endParaRPr>
                    </a:p>
                    <a:p>
                      <a:pPr marL="457200" indent="-457200" algn="just">
                        <a:buFont typeface="Wingdings" pitchFamily="2" charset="2"/>
                        <a:buChar char="v"/>
                      </a:pPr>
                      <a:r>
                        <a:rPr lang="es-ES_tradnl" sz="2000" b="0" kern="1200" baseline="0" dirty="0" smtClean="0">
                          <a:solidFill>
                            <a:srgbClr val="0000CC"/>
                          </a:solidFill>
                          <a:latin typeface="+mn-lt"/>
                          <a:ea typeface="+mn-ea"/>
                          <a:cs typeface="+mn-cs"/>
                        </a:rPr>
                        <a:t>En estos casos, teniendo en cuenta el derecho comparado y la evolución de las propuestas normativas realizadas por la Unión Europea, resulta aconsejable adaptarse a las análogas previstas en países de nuestro entorno, </a:t>
                      </a:r>
                      <a:r>
                        <a:rPr lang="es-ES_tradnl" sz="2000" b="1" u="sng" kern="1200" baseline="0" dirty="0" smtClean="0">
                          <a:solidFill>
                            <a:srgbClr val="FF0066"/>
                          </a:solidFill>
                          <a:latin typeface="+mn-lt"/>
                          <a:ea typeface="+mn-ea"/>
                          <a:cs typeface="+mn-cs"/>
                        </a:rPr>
                        <a:t>descartando la incorporación de cualquier renta, positiva o negativa</a:t>
                      </a:r>
                      <a:r>
                        <a:rPr lang="es-ES_tradnl" sz="2000" b="0" kern="1200" baseline="0" dirty="0" smtClean="0">
                          <a:solidFill>
                            <a:srgbClr val="0000CC"/>
                          </a:solidFill>
                          <a:latin typeface="+mn-lt"/>
                          <a:ea typeface="+mn-ea"/>
                          <a:cs typeface="+mn-cs"/>
                        </a:rPr>
                        <a:t>, que pueda generar la tenencia de participaciones en otras entidades, a través de </a:t>
                      </a:r>
                      <a:r>
                        <a:rPr lang="es-ES_tradnl" sz="2000" b="0" u="sng" kern="1200" baseline="0" dirty="0" smtClean="0">
                          <a:solidFill>
                            <a:srgbClr val="0000CC"/>
                          </a:solidFill>
                          <a:latin typeface="+mn-lt"/>
                          <a:ea typeface="+mn-ea"/>
                          <a:cs typeface="+mn-cs"/>
                        </a:rPr>
                        <a:t>un auténtico régimen de exención</a:t>
                      </a:r>
                      <a:r>
                        <a:rPr lang="es-ES_tradnl" sz="2000" b="0" kern="1200" baseline="0" dirty="0" smtClean="0">
                          <a:solidFill>
                            <a:srgbClr val="0000CC"/>
                          </a:solidFill>
                          <a:latin typeface="+mn-lt"/>
                          <a:ea typeface="+mn-ea"/>
                          <a:cs typeface="+mn-cs"/>
                        </a:rPr>
                        <a:t>. </a:t>
                      </a:r>
                      <a:endParaRPr lang="es-ES_tradnl" sz="2000" b="0" dirty="0" smtClean="0">
                        <a:solidFill>
                          <a:srgbClr val="0000CC"/>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458016910"/>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842250" y="6400800"/>
            <a:ext cx="2063750" cy="457200"/>
          </a:xfrm>
        </p:spPr>
        <p:txBody>
          <a:bodyPr/>
          <a:lstStyle/>
          <a:p>
            <a:pPr>
              <a:defRPr/>
            </a:pPr>
            <a:fld id="{02B15079-B0BC-462C-97A5-648334910574}" type="slidenum">
              <a:rPr lang="es-ES"/>
              <a:pPr>
                <a:defRPr/>
              </a:pPr>
              <a:t>201</a:t>
            </a:fld>
            <a:endParaRPr lang="es-ES" dirty="0"/>
          </a:p>
        </p:txBody>
      </p:sp>
      <p:sp>
        <p:nvSpPr>
          <p:cNvPr id="56324" name="Text Box 3"/>
          <p:cNvSpPr txBox="1">
            <a:spLocks noChangeArrowheads="1"/>
          </p:cNvSpPr>
          <p:nvPr/>
        </p:nvSpPr>
        <p:spPr bwMode="auto">
          <a:xfrm>
            <a:off x="0" y="50861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dirty="0" smtClean="0">
                <a:solidFill>
                  <a:srgbClr val="000066"/>
                </a:solidFill>
              </a:rPr>
              <a:t>Pérdidas por Transmisión de Participaciones: </a:t>
            </a:r>
            <a:r>
              <a:rPr lang="es-ES" sz="2000" b="1" u="sng" dirty="0" smtClean="0">
                <a:solidFill>
                  <a:srgbClr val="FF0000"/>
                </a:solidFill>
              </a:rPr>
              <a:t>No</a:t>
            </a:r>
            <a:r>
              <a:rPr lang="es-ES" sz="2000" b="1" dirty="0" smtClean="0">
                <a:solidFill>
                  <a:srgbClr val="FF0000"/>
                </a:solidFill>
              </a:rPr>
              <a:t> deducibles  </a:t>
            </a:r>
            <a:endParaRPr lang="es-ES" sz="2000" b="1"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400" b="1" dirty="0" smtClean="0">
                <a:latin typeface="Arial" pitchFamily="34" charset="0"/>
              </a:rPr>
              <a:t>RD Ley 3/2016 modifica varios LIS.   </a:t>
            </a:r>
            <a:r>
              <a:rPr lang="es-ES_tradnl" sz="2400" b="1" u="sng" dirty="0" smtClean="0">
                <a:solidFill>
                  <a:srgbClr val="FFFF00"/>
                </a:solidFill>
              </a:rPr>
              <a:t>Desde 1/1/2017 </a:t>
            </a:r>
          </a:p>
          <a:p>
            <a:endParaRPr lang="es-ES" sz="3600" dirty="0">
              <a:solidFill>
                <a:srgbClr val="FFFF66"/>
              </a:solidFill>
              <a:latin typeface="Arial" pitchFamily="34" charset="0"/>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7" name="6 Tabla"/>
          <p:cNvGraphicFramePr>
            <a:graphicFrameLocks noGrp="1"/>
          </p:cNvGraphicFramePr>
          <p:nvPr/>
        </p:nvGraphicFramePr>
        <p:xfrm>
          <a:off x="194473" y="990600"/>
          <a:ext cx="9517057" cy="5105400"/>
        </p:xfrm>
        <a:graphic>
          <a:graphicData uri="http://schemas.openxmlformats.org/drawingml/2006/table">
            <a:tbl>
              <a:tblPr firstRow="1" bandRow="1">
                <a:tableStyleId>{7DF18680-E054-41AD-8BC1-D1AEF772440D}</a:tableStyleId>
              </a:tblPr>
              <a:tblGrid>
                <a:gridCol w="9517057">
                  <a:extLst>
                    <a:ext uri="{9D8B030D-6E8A-4147-A177-3AD203B41FA5}">
                      <a16:colId xmlns="" xmlns:a16="http://schemas.microsoft.com/office/drawing/2014/main" val="20000"/>
                    </a:ext>
                  </a:extLst>
                </a:gridCol>
              </a:tblGrid>
              <a:tr h="1143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2800" kern="1200" baseline="0" dirty="0" smtClean="0">
                          <a:solidFill>
                            <a:schemeClr val="tx1"/>
                          </a:solidFill>
                          <a:latin typeface="+mn-lt"/>
                          <a:ea typeface="+mn-ea"/>
                          <a:cs typeface="+mn-cs"/>
                        </a:rPr>
                        <a:t>Por esta razón, el Real Decreto-Ley 3/2016 modifica la LIS en los siguientes puntos:</a:t>
                      </a:r>
                      <a:endParaRPr lang="es-ES_tradnl" b="1" dirty="0" smtClean="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962400">
                <a:tc>
                  <a:txBody>
                    <a:bodyPr/>
                    <a:lstStyle/>
                    <a:p>
                      <a:pPr marL="457200" indent="-457200">
                        <a:buFont typeface="Wingdings" pitchFamily="2" charset="2"/>
                        <a:buChar char="§"/>
                      </a:pPr>
                      <a:r>
                        <a:rPr lang="es-ES_tradnl" sz="2400" kern="1200" baseline="0" dirty="0" smtClean="0">
                          <a:solidFill>
                            <a:srgbClr val="0000CC"/>
                          </a:solidFill>
                          <a:latin typeface="+mn-lt"/>
                          <a:ea typeface="+mn-ea"/>
                          <a:cs typeface="+mn-cs"/>
                        </a:rPr>
                        <a:t>Se modifica el artículo 11.10 LIS. </a:t>
                      </a:r>
                    </a:p>
                    <a:p>
                      <a:pPr marL="457200" indent="-457200">
                        <a:buFont typeface="Wingdings" pitchFamily="2" charset="2"/>
                        <a:buChar char="§"/>
                      </a:pPr>
                      <a:r>
                        <a:rPr lang="es-ES_tradnl" sz="2400" kern="1200" baseline="0" dirty="0" smtClean="0">
                          <a:solidFill>
                            <a:srgbClr val="0000CC"/>
                          </a:solidFill>
                          <a:latin typeface="+mn-lt"/>
                          <a:ea typeface="+mn-ea"/>
                          <a:cs typeface="+mn-cs"/>
                        </a:rPr>
                        <a:t>Se deroga el artículo 11.11 LIS. </a:t>
                      </a:r>
                    </a:p>
                    <a:p>
                      <a:pPr marL="457200" indent="-457200">
                        <a:buFont typeface="Wingdings" pitchFamily="2" charset="2"/>
                        <a:buChar char="§"/>
                      </a:pPr>
                      <a:r>
                        <a:rPr lang="es-ES_tradnl" sz="2400" kern="1200" baseline="0" dirty="0" smtClean="0">
                          <a:solidFill>
                            <a:srgbClr val="0000CC"/>
                          </a:solidFill>
                          <a:latin typeface="+mn-lt"/>
                          <a:ea typeface="+mn-ea"/>
                          <a:cs typeface="+mn-cs"/>
                        </a:rPr>
                        <a:t>Se modifica el artículo 13.2 LIS. </a:t>
                      </a:r>
                    </a:p>
                    <a:p>
                      <a:pPr marL="457200" indent="-457200">
                        <a:buFont typeface="Wingdings" pitchFamily="2" charset="2"/>
                        <a:buChar char="§"/>
                      </a:pPr>
                      <a:r>
                        <a:rPr lang="es-ES_tradnl" sz="2400" kern="1200" baseline="0" dirty="0" smtClean="0">
                          <a:solidFill>
                            <a:srgbClr val="0000CC"/>
                          </a:solidFill>
                          <a:latin typeface="+mn-lt"/>
                          <a:ea typeface="+mn-ea"/>
                          <a:cs typeface="+mn-cs"/>
                        </a:rPr>
                        <a:t>Se añaden las letras k) y l) al artículo 15 LIS. </a:t>
                      </a:r>
                    </a:p>
                    <a:p>
                      <a:pPr marL="457200" indent="-457200">
                        <a:buFont typeface="Wingdings" pitchFamily="2" charset="2"/>
                        <a:buChar char="§"/>
                      </a:pPr>
                      <a:r>
                        <a:rPr lang="es-ES_tradnl" sz="2400" kern="1200" baseline="0" dirty="0" smtClean="0">
                          <a:solidFill>
                            <a:srgbClr val="0000CC"/>
                          </a:solidFill>
                          <a:latin typeface="+mn-lt"/>
                          <a:ea typeface="+mn-ea"/>
                          <a:cs typeface="+mn-cs"/>
                        </a:rPr>
                        <a:t>Se modifica el artículo 17.1 LIS. </a:t>
                      </a:r>
                    </a:p>
                    <a:p>
                      <a:pPr marL="457200" indent="-457200">
                        <a:buFont typeface="Wingdings" pitchFamily="2" charset="2"/>
                        <a:buChar char="§"/>
                      </a:pPr>
                      <a:r>
                        <a:rPr lang="es-ES_tradnl" sz="2400" kern="1200" baseline="0" dirty="0" smtClean="0">
                          <a:solidFill>
                            <a:srgbClr val="0000CC"/>
                          </a:solidFill>
                          <a:latin typeface="+mn-lt"/>
                          <a:ea typeface="+mn-ea"/>
                          <a:cs typeface="+mn-cs"/>
                        </a:rPr>
                        <a:t>Se modifica el artículo 21 LIS. </a:t>
                      </a:r>
                    </a:p>
                    <a:p>
                      <a:pPr marL="457200" indent="-457200">
                        <a:buFont typeface="Wingdings" pitchFamily="2" charset="2"/>
                        <a:buChar char="§"/>
                      </a:pPr>
                      <a:r>
                        <a:rPr lang="es-ES_tradnl" sz="2400" kern="1200" baseline="0" dirty="0" smtClean="0">
                          <a:solidFill>
                            <a:srgbClr val="0000CC"/>
                          </a:solidFill>
                          <a:latin typeface="+mn-lt"/>
                          <a:ea typeface="+mn-ea"/>
                          <a:cs typeface="+mn-cs"/>
                        </a:rPr>
                        <a:t>Se modifica el artículo 22 LIS. </a:t>
                      </a:r>
                    </a:p>
                    <a:p>
                      <a:pPr marL="457200" indent="-457200">
                        <a:buFont typeface="Wingdings" pitchFamily="2" charset="2"/>
                        <a:buChar char="§"/>
                      </a:pPr>
                      <a:r>
                        <a:rPr lang="es-ES_tradnl" sz="2400" kern="1200" baseline="0" dirty="0" smtClean="0">
                          <a:solidFill>
                            <a:srgbClr val="0000CC"/>
                          </a:solidFill>
                          <a:latin typeface="+mn-lt"/>
                          <a:ea typeface="+mn-ea"/>
                          <a:cs typeface="+mn-cs"/>
                        </a:rPr>
                        <a:t>Se modifica el artículo 31 LIS. </a:t>
                      </a:r>
                    </a:p>
                    <a:p>
                      <a:pPr marL="457200" indent="-457200">
                        <a:buFont typeface="Wingdings" pitchFamily="2" charset="2"/>
                        <a:buChar char="§"/>
                      </a:pPr>
                      <a:r>
                        <a:rPr lang="es-ES_tradnl" sz="2400" kern="1200" baseline="0" dirty="0" smtClean="0">
                          <a:solidFill>
                            <a:srgbClr val="0000CC"/>
                          </a:solidFill>
                          <a:latin typeface="+mn-lt"/>
                          <a:ea typeface="+mn-ea"/>
                          <a:cs typeface="+mn-cs"/>
                        </a:rPr>
                        <a:t>Se derogan los apartados 6 y 7 del artículo 32 LIS. </a:t>
                      </a:r>
                    </a:p>
                    <a:p>
                      <a:pPr marL="457200" indent="-457200">
                        <a:buFont typeface="Wingdings" pitchFamily="2" charset="2"/>
                        <a:buChar char="§"/>
                      </a:pPr>
                      <a:r>
                        <a:rPr lang="es-ES_tradnl" sz="2400" kern="1200" baseline="0" dirty="0" smtClean="0">
                          <a:solidFill>
                            <a:srgbClr val="0000CC"/>
                          </a:solidFill>
                          <a:latin typeface="+mn-lt"/>
                          <a:ea typeface="+mn-ea"/>
                          <a:cs typeface="+mn-cs"/>
                        </a:rPr>
                        <a:t>Se modifica el artículo 88 LIS. </a:t>
                      </a:r>
                      <a:endParaRPr lang="es-ES_tradnl" sz="2000" b="0" dirty="0" smtClean="0">
                        <a:solidFill>
                          <a:srgbClr val="0000CC"/>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4284823748"/>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848600" y="6400800"/>
            <a:ext cx="2063750" cy="457200"/>
          </a:xfrm>
        </p:spPr>
        <p:txBody>
          <a:bodyPr/>
          <a:lstStyle/>
          <a:p>
            <a:pPr>
              <a:defRPr/>
            </a:pPr>
            <a:fld id="{02B15079-B0BC-462C-97A5-648334910574}" type="slidenum">
              <a:rPr lang="es-ES"/>
              <a:pPr>
                <a:defRPr/>
              </a:pPr>
              <a:t>202</a:t>
            </a:fld>
            <a:endParaRPr lang="es-ES" dirty="0"/>
          </a:p>
        </p:txBody>
      </p:sp>
      <p:sp>
        <p:nvSpPr>
          <p:cNvPr id="56324" name="Text Box 3"/>
          <p:cNvSpPr txBox="1">
            <a:spLocks noChangeArrowheads="1"/>
          </p:cNvSpPr>
          <p:nvPr/>
        </p:nvSpPr>
        <p:spPr bwMode="auto">
          <a:xfrm>
            <a:off x="0" y="50861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u="sng" dirty="0" smtClean="0">
                <a:solidFill>
                  <a:srgbClr val="FF0000"/>
                </a:solidFill>
              </a:rPr>
              <a:t>No</a:t>
            </a:r>
            <a:r>
              <a:rPr lang="es-ES" sz="2000" b="1" dirty="0" smtClean="0">
                <a:solidFill>
                  <a:srgbClr val="FF0000"/>
                </a:solidFill>
              </a:rPr>
              <a:t> deducible </a:t>
            </a:r>
            <a:r>
              <a:rPr lang="es-ES" sz="2000" b="1" dirty="0" smtClean="0">
                <a:solidFill>
                  <a:srgbClr val="000066"/>
                </a:solidFill>
              </a:rPr>
              <a:t>el</a:t>
            </a:r>
            <a:r>
              <a:rPr lang="es-ES" sz="2000" b="1" dirty="0" smtClean="0">
                <a:solidFill>
                  <a:srgbClr val="FF0000"/>
                </a:solidFill>
              </a:rPr>
              <a:t> </a:t>
            </a:r>
            <a:r>
              <a:rPr lang="es-ES" sz="2000" b="1" dirty="0" smtClean="0">
                <a:solidFill>
                  <a:srgbClr val="000066"/>
                </a:solidFill>
              </a:rPr>
              <a:t>Deterioro de </a:t>
            </a:r>
            <a:r>
              <a:rPr lang="es-ES" dirty="0" smtClean="0">
                <a:solidFill>
                  <a:srgbClr val="000066"/>
                </a:solidFill>
              </a:rPr>
              <a:t>Valor de Participaciones. </a:t>
            </a:r>
            <a:r>
              <a:rPr lang="es-ES" u="sng" dirty="0" smtClean="0">
                <a:solidFill>
                  <a:srgbClr val="FF0000"/>
                </a:solidFill>
              </a:rPr>
              <a:t>Resumen</a:t>
            </a:r>
            <a:r>
              <a:rPr lang="es-ES" dirty="0" smtClean="0">
                <a:solidFill>
                  <a:srgbClr val="000066"/>
                </a:solidFill>
              </a:rPr>
              <a:t>  </a:t>
            </a:r>
            <a:endParaRPr lang="es-ES" sz="2000" b="1" u="sng" dirty="0">
              <a:solidFill>
                <a:srgbClr val="000066"/>
              </a:solidFill>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sp>
        <p:nvSpPr>
          <p:cNvPr id="7" name="Rectangle 5"/>
          <p:cNvSpPr>
            <a:spLocks noChangeArrowheads="1"/>
          </p:cNvSpPr>
          <p:nvPr/>
        </p:nvSpPr>
        <p:spPr bwMode="auto">
          <a:xfrm>
            <a:off x="0" y="0"/>
            <a:ext cx="9906000" cy="457200"/>
          </a:xfrm>
          <a:prstGeom prst="rect">
            <a:avLst/>
          </a:prstGeom>
          <a:noFill/>
          <a:ln w="9525">
            <a:noFill/>
            <a:miter lim="800000"/>
            <a:headEnd/>
            <a:tailEnd/>
          </a:ln>
        </p:spPr>
        <p:txBody>
          <a:bodyPr anchor="t" anchorCtr="1"/>
          <a:lstStyle/>
          <a:p>
            <a:r>
              <a:rPr lang="es-ES_tradnl" sz="2600" b="1" dirty="0" smtClean="0">
                <a:latin typeface="Arial" pitchFamily="34" charset="0"/>
              </a:rPr>
              <a:t>RD Ley 3/2016 modifica LIS. </a:t>
            </a:r>
            <a:r>
              <a:rPr lang="es-ES_tradnl" sz="2600" b="1" u="sng" dirty="0" smtClean="0">
                <a:solidFill>
                  <a:srgbClr val="FFFF00"/>
                </a:solidFill>
              </a:rPr>
              <a:t>Desde 1/1/2017 </a:t>
            </a:r>
          </a:p>
          <a:p>
            <a:endParaRPr lang="es-ES" sz="2800" dirty="0">
              <a:solidFill>
                <a:srgbClr val="FFFF66"/>
              </a:solidFill>
              <a:latin typeface="Arial" pitchFamily="34" charset="0"/>
            </a:endParaRPr>
          </a:p>
        </p:txBody>
      </p:sp>
      <p:graphicFrame>
        <p:nvGraphicFramePr>
          <p:cNvPr id="9" name="8 Tabla"/>
          <p:cNvGraphicFramePr>
            <a:graphicFrameLocks noGrp="1"/>
          </p:cNvGraphicFramePr>
          <p:nvPr/>
        </p:nvGraphicFramePr>
        <p:xfrm>
          <a:off x="152400" y="1219200"/>
          <a:ext cx="9677400" cy="3729217"/>
        </p:xfrm>
        <a:graphic>
          <a:graphicData uri="http://schemas.openxmlformats.org/drawingml/2006/table">
            <a:tbl>
              <a:tblPr firstRow="1" bandRow="1">
                <a:tableStyleId>{7DF18680-E054-41AD-8BC1-D1AEF772440D}</a:tableStyleId>
              </a:tblPr>
              <a:tblGrid>
                <a:gridCol w="4351343">
                  <a:extLst>
                    <a:ext uri="{9D8B030D-6E8A-4147-A177-3AD203B41FA5}">
                      <a16:colId xmlns="" xmlns:a16="http://schemas.microsoft.com/office/drawing/2014/main" val="20000"/>
                    </a:ext>
                  </a:extLst>
                </a:gridCol>
                <a:gridCol w="2125657">
                  <a:extLst>
                    <a:ext uri="{9D8B030D-6E8A-4147-A177-3AD203B41FA5}">
                      <a16:colId xmlns="" xmlns:a16="http://schemas.microsoft.com/office/drawing/2014/main" val="20001"/>
                    </a:ext>
                  </a:extLst>
                </a:gridCol>
                <a:gridCol w="1912943">
                  <a:extLst>
                    <a:ext uri="{9D8B030D-6E8A-4147-A177-3AD203B41FA5}">
                      <a16:colId xmlns="" xmlns:a16="http://schemas.microsoft.com/office/drawing/2014/main" val="20002"/>
                    </a:ext>
                  </a:extLst>
                </a:gridCol>
                <a:gridCol w="1287457">
                  <a:extLst>
                    <a:ext uri="{9D8B030D-6E8A-4147-A177-3AD203B41FA5}">
                      <a16:colId xmlns="" xmlns:a16="http://schemas.microsoft.com/office/drawing/2014/main" val="20003"/>
                    </a:ext>
                  </a:extLst>
                </a:gridCol>
              </a:tblGrid>
              <a:tr h="406897">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99"/>
                          </a:solidFill>
                        </a:rPr>
                        <a:t>Tipo de Valores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gridSpan="2">
                  <a:txBody>
                    <a:bodyPr/>
                    <a:lstStyle/>
                    <a:p>
                      <a:pPr marL="342900" indent="-342900">
                        <a:buFont typeface="Wingdings" pitchFamily="2" charset="2"/>
                        <a:buChar char="v"/>
                      </a:pPr>
                      <a:r>
                        <a:rPr lang="es-ES_tradnl" sz="2000" b="1" u="none" dirty="0" smtClean="0">
                          <a:solidFill>
                            <a:srgbClr val="FFFF66"/>
                          </a:solidFill>
                          <a:effectLst/>
                        </a:rPr>
                        <a:t>Circunstancias</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hMerge="1">
                  <a:txBody>
                    <a:bodyPr/>
                    <a:lstStyle/>
                    <a:p>
                      <a:endParaRPr lang="es-ES_tradnl"/>
                    </a:p>
                  </a:txBody>
                  <a:tcPr/>
                </a:tc>
                <a:tc>
                  <a:txBody>
                    <a:bodyPr/>
                    <a:lstStyle/>
                    <a:p>
                      <a:pPr algn="ctr"/>
                      <a:r>
                        <a:rPr lang="es-ES_tradnl" sz="2000" b="1" dirty="0" smtClean="0">
                          <a:solidFill>
                            <a:schemeClr val="tx1"/>
                          </a:solidFill>
                        </a:rPr>
                        <a:t>Art. LIS </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extLst>
                  <a:ext uri="{0D108BD9-81ED-4DB2-BD59-A6C34878D82A}">
                    <a16:rowId xmlns="" xmlns:a16="http://schemas.microsoft.com/office/drawing/2014/main" val="10000"/>
                  </a:ext>
                </a:extLst>
              </a:tr>
              <a:tr h="5985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latin typeface="Arial" pitchFamily="34" charset="0"/>
                        </a:rPr>
                        <a:t>Sí </a:t>
                      </a:r>
                      <a:r>
                        <a:rPr lang="es-ES_tradnl" sz="2000" b="1" dirty="0" smtClean="0">
                          <a:solidFill>
                            <a:srgbClr val="FFFF00"/>
                          </a:solidFill>
                          <a:latin typeface="Arial" pitchFamily="34" charset="0"/>
                        </a:rPr>
                        <a:t>cumplan requisito del art. 21.1.a) LIS </a:t>
                      </a:r>
                      <a:endParaRPr lang="es-ES_tradnl" sz="2000" b="1" dirty="0" smtClean="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 5%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ó &gt; 20 MM €</a:t>
                      </a:r>
                      <a:endParaRPr lang="es-ES_tradnl"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 ≥ 1 año</a:t>
                      </a:r>
                      <a:endParaRPr lang="es-ES_tradnl"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b="1" dirty="0" smtClean="0">
                          <a:solidFill>
                            <a:srgbClr val="FF0000"/>
                          </a:solidFill>
                        </a:rPr>
                        <a:t>15.k).1º</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latin typeface="Arial" pitchFamily="34" charset="0"/>
                        </a:rPr>
                        <a:t>No</a:t>
                      </a:r>
                      <a:r>
                        <a:rPr lang="es-ES_tradnl" sz="2000" b="1" dirty="0" smtClean="0">
                          <a:solidFill>
                            <a:srgbClr val="FFFF00"/>
                          </a:solidFill>
                          <a:latin typeface="Arial" pitchFamily="34" charset="0"/>
                        </a:rPr>
                        <a:t> cumplan requisito del art. 21.1.b) LIS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_tradnl" sz="2000" b="1" dirty="0" smtClean="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dirty="0" smtClean="0">
                          <a:solidFill>
                            <a:srgbClr val="0000FF"/>
                          </a:solidFill>
                          <a:latin typeface="Arial" pitchFamily="34" charset="0"/>
                        </a:rPr>
                        <a:t>caso de </a:t>
                      </a:r>
                      <a:r>
                        <a:rPr lang="es-ES_tradnl" sz="1800" b="1" u="sng" dirty="0" smtClean="0">
                          <a:solidFill>
                            <a:srgbClr val="0000FF"/>
                          </a:solidFill>
                          <a:latin typeface="Arial" pitchFamily="34" charset="0"/>
                        </a:rPr>
                        <a:t>no</a:t>
                      </a:r>
                      <a:r>
                        <a:rPr lang="es-ES_tradnl" sz="1800" b="1" dirty="0" smtClean="0">
                          <a:solidFill>
                            <a:srgbClr val="0000FF"/>
                          </a:solidFill>
                          <a:latin typeface="Arial" pitchFamily="34" charset="0"/>
                        </a:rPr>
                        <a:t> residente que</a:t>
                      </a:r>
                      <a:r>
                        <a:rPr lang="es-ES_tradnl" sz="1800" dirty="0" smtClean="0">
                          <a:solidFill>
                            <a:srgbClr val="0000FF"/>
                          </a:solidFill>
                          <a:latin typeface="Arial" pitchFamily="34" charset="0"/>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solidFill>
                            <a:srgbClr val="0000FF"/>
                          </a:solidFill>
                          <a:latin typeface="Arial" pitchFamily="34" charset="0"/>
                        </a:rPr>
                        <a:t> tributen a un tipo nominal </a:t>
                      </a:r>
                      <a:r>
                        <a:rPr lang="es-ES_tradnl" sz="1800" b="1" dirty="0" smtClean="0">
                          <a:solidFill>
                            <a:srgbClr val="0000FF"/>
                          </a:solidFill>
                          <a:latin typeface="Arial" pitchFamily="34" charset="0"/>
                        </a:rPr>
                        <a:t>&lt; 10%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FF"/>
                          </a:solidFill>
                          <a:latin typeface="Arial" pitchFamily="34" charset="0"/>
                        </a:rPr>
                        <a:t>ó</a:t>
                      </a:r>
                      <a:r>
                        <a:rPr lang="es-ES_tradnl" sz="1800" dirty="0" smtClean="0">
                          <a:solidFill>
                            <a:srgbClr val="0000FF"/>
                          </a:solidFill>
                          <a:latin typeface="Arial" pitchFamily="34" charset="0"/>
                        </a:rPr>
                        <a:t> sea </a:t>
                      </a:r>
                      <a:r>
                        <a:rPr lang="es-ES_tradnl" sz="1800" b="1" dirty="0" smtClean="0">
                          <a:solidFill>
                            <a:srgbClr val="0000FF"/>
                          </a:solidFill>
                          <a:latin typeface="Arial" pitchFamily="34" charset="0"/>
                        </a:rPr>
                        <a:t>Paraíso Fiscal</a:t>
                      </a:r>
                      <a:endParaRPr lang="es-ES_tradnl" b="1" u="sng"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15.k).2º</a:t>
                      </a:r>
                    </a:p>
                    <a:p>
                      <a:pPr algn="ct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85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latin typeface="Arial" pitchFamily="34" charset="0"/>
                        </a:rPr>
                        <a:t>No </a:t>
                      </a:r>
                      <a:r>
                        <a:rPr lang="es-ES_tradnl" sz="2000" b="1" dirty="0" smtClean="0">
                          <a:solidFill>
                            <a:srgbClr val="FFFF00"/>
                          </a:solidFill>
                          <a:latin typeface="Arial" pitchFamily="34" charset="0"/>
                        </a:rPr>
                        <a:t>cumplan requisito del art. 21.1.a) LIS </a:t>
                      </a:r>
                      <a:endParaRPr lang="es-ES_tradnl" sz="2000" b="1" dirty="0" smtClean="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&lt; 5%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y  ≤ 20 MM €</a:t>
                      </a:r>
                      <a:endParaRPr lang="es-ES_tradnl"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a:txBody>
                    <a:bodyPr/>
                    <a:lstStyle/>
                    <a:p>
                      <a:pPr algn="ctr"/>
                      <a:r>
                        <a:rPr lang="es-ES_tradnl" b="1" dirty="0" smtClean="0">
                          <a:solidFill>
                            <a:srgbClr val="FF0000"/>
                          </a:solidFill>
                        </a:rPr>
                        <a:t>13.b).1ª</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85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latin typeface="Arial" pitchFamily="34" charset="0"/>
                        </a:rPr>
                        <a:t>Sí </a:t>
                      </a:r>
                      <a:r>
                        <a:rPr lang="es-ES_tradnl" sz="2000" b="1" dirty="0" smtClean="0">
                          <a:solidFill>
                            <a:srgbClr val="FFFF00"/>
                          </a:solidFill>
                          <a:latin typeface="Arial" pitchFamily="34" charset="0"/>
                        </a:rPr>
                        <a:t>cumplan requisito del art. 21.1.b) LIS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dirty="0" smtClean="0">
                          <a:solidFill>
                            <a:srgbClr val="0000FF"/>
                          </a:solidFill>
                          <a:latin typeface="Arial" pitchFamily="34" charset="0"/>
                        </a:rPr>
                        <a:t>caso de </a:t>
                      </a:r>
                      <a:r>
                        <a:rPr lang="es-ES_tradnl" sz="1800" b="1" u="sng" dirty="0" smtClean="0">
                          <a:solidFill>
                            <a:srgbClr val="0000FF"/>
                          </a:solidFill>
                          <a:latin typeface="Arial" pitchFamily="34" charset="0"/>
                        </a:rPr>
                        <a:t>no</a:t>
                      </a:r>
                      <a:r>
                        <a:rPr lang="es-ES_tradnl" sz="1800" b="1" dirty="0" smtClean="0">
                          <a:solidFill>
                            <a:srgbClr val="0000FF"/>
                          </a:solidFill>
                          <a:latin typeface="Arial" pitchFamily="34" charset="0"/>
                        </a:rPr>
                        <a:t> residente que</a:t>
                      </a:r>
                      <a:r>
                        <a:rPr lang="es-ES_tradnl" sz="1800" dirty="0" smtClean="0">
                          <a:solidFill>
                            <a:srgbClr val="0000FF"/>
                          </a:solidFill>
                          <a:latin typeface="Arial" pitchFamily="34" charset="0"/>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solidFill>
                            <a:srgbClr val="0000FF"/>
                          </a:solidFill>
                          <a:latin typeface="Arial" pitchFamily="34" charset="0"/>
                        </a:rPr>
                        <a:t> tributen a un tipo nominal </a:t>
                      </a:r>
                      <a:r>
                        <a:rPr lang="es-ES_tradnl" sz="1800" b="1" dirty="0" smtClean="0">
                          <a:solidFill>
                            <a:srgbClr val="0000FF"/>
                          </a:solidFill>
                          <a:latin typeface="Arial" pitchFamily="34" charset="0"/>
                        </a:rPr>
                        <a:t>≥ 10%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FF"/>
                          </a:solidFill>
                          <a:latin typeface="Arial" pitchFamily="34" charset="0"/>
                        </a:rPr>
                        <a:t>y</a:t>
                      </a:r>
                      <a:r>
                        <a:rPr lang="es-ES_tradnl" sz="1800" dirty="0" smtClean="0">
                          <a:solidFill>
                            <a:srgbClr val="0000FF"/>
                          </a:solidFill>
                          <a:latin typeface="Arial" pitchFamily="34" charset="0"/>
                        </a:rPr>
                        <a:t>  </a:t>
                      </a:r>
                      <a:r>
                        <a:rPr lang="es-ES_tradnl" sz="1800" b="1" u="sng" dirty="0" smtClean="0">
                          <a:solidFill>
                            <a:srgbClr val="0000FF"/>
                          </a:solidFill>
                          <a:latin typeface="Arial" pitchFamily="34" charset="0"/>
                        </a:rPr>
                        <a:t>no</a:t>
                      </a:r>
                      <a:r>
                        <a:rPr lang="es-ES_tradnl" sz="1800" dirty="0" smtClean="0">
                          <a:solidFill>
                            <a:srgbClr val="0000FF"/>
                          </a:solidFill>
                          <a:latin typeface="Arial" pitchFamily="34" charset="0"/>
                        </a:rPr>
                        <a:t> sea </a:t>
                      </a:r>
                      <a:r>
                        <a:rPr lang="es-ES_tradnl" sz="1800" b="1" dirty="0" smtClean="0">
                          <a:solidFill>
                            <a:srgbClr val="0000FF"/>
                          </a:solidFill>
                          <a:latin typeface="Arial" pitchFamily="34" charset="0"/>
                        </a:rPr>
                        <a:t>Paraíso Fiscal</a:t>
                      </a:r>
                      <a:endParaRPr lang="es-ES_tradnl" b="1" u="sng"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a:txBody>
                    <a:bodyPr/>
                    <a:lstStyle/>
                    <a:p>
                      <a:pPr algn="ctr"/>
                      <a:r>
                        <a:rPr lang="es-ES_tradnl" b="1" dirty="0" smtClean="0">
                          <a:solidFill>
                            <a:srgbClr val="FF0000"/>
                          </a:solidFill>
                        </a:rPr>
                        <a:t>13.b).2ª</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graphicFrame>
        <p:nvGraphicFramePr>
          <p:cNvPr id="10" name="9 Tabla"/>
          <p:cNvGraphicFramePr>
            <a:graphicFrameLocks noGrp="1"/>
          </p:cNvGraphicFramePr>
          <p:nvPr/>
        </p:nvGraphicFramePr>
        <p:xfrm>
          <a:off x="76200" y="5105400"/>
          <a:ext cx="9677400" cy="1493520"/>
        </p:xfrm>
        <a:graphic>
          <a:graphicData uri="http://schemas.openxmlformats.org/drawingml/2006/table">
            <a:tbl>
              <a:tblPr firstRow="1" bandRow="1">
                <a:tableStyleId>{5C22544A-7EE6-4342-B048-85BDC9FD1C3A}</a:tableStyleId>
              </a:tblPr>
              <a:tblGrid>
                <a:gridCol w="3276600">
                  <a:extLst>
                    <a:ext uri="{9D8B030D-6E8A-4147-A177-3AD203B41FA5}">
                      <a16:colId xmlns="" xmlns:a16="http://schemas.microsoft.com/office/drawing/2014/main" val="20000"/>
                    </a:ext>
                  </a:extLst>
                </a:gridCol>
                <a:gridCol w="6400800">
                  <a:extLst>
                    <a:ext uri="{9D8B030D-6E8A-4147-A177-3AD203B41FA5}">
                      <a16:colId xmlns="" xmlns:a16="http://schemas.microsoft.com/office/drawing/2014/main" val="20001"/>
                    </a:ext>
                  </a:extLst>
                </a:gridCol>
              </a:tblGrid>
              <a:tr h="396239">
                <a:tc gridSpan="2">
                  <a:txBody>
                    <a:bodyPr/>
                    <a:lstStyle/>
                    <a:p>
                      <a:pPr algn="ctr"/>
                      <a:r>
                        <a:rPr lang="es-ES_tradnl" sz="2000" dirty="0" smtClean="0"/>
                        <a:t>Transmisión ó baja de la participación </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381000">
                <a:tc>
                  <a:txBody>
                    <a:bodyPr/>
                    <a:lstStyle/>
                    <a:p>
                      <a:pPr marL="457200" indent="-457200" algn="l">
                        <a:buFont typeface="Wingdings" pitchFamily="2" charset="2"/>
                        <a:buChar char="q"/>
                      </a:pPr>
                      <a:r>
                        <a:rPr lang="es-ES_tradnl" sz="2000" b="1" u="none" dirty="0" smtClean="0">
                          <a:solidFill>
                            <a:schemeClr val="tx1"/>
                          </a:solidFill>
                        </a:rPr>
                        <a:t>Casos 13.b)</a:t>
                      </a:r>
                      <a:r>
                        <a:rPr lang="es-ES_tradnl" sz="2000" b="1" u="none" baseline="0" dirty="0" smtClean="0">
                          <a:solidFill>
                            <a:schemeClr val="tx1"/>
                          </a:solidFill>
                        </a:rPr>
                        <a:t>  </a:t>
                      </a:r>
                    </a:p>
                    <a:p>
                      <a:pPr marL="457200" indent="-457200" algn="l">
                        <a:buFont typeface="Wingdings" pitchFamily="2" charset="2"/>
                        <a:buChar char="Ø"/>
                      </a:pPr>
                      <a:r>
                        <a:rPr lang="es-ES_tradnl" sz="2000" b="1" u="none" baseline="0" dirty="0" smtClean="0">
                          <a:solidFill>
                            <a:schemeClr val="tx1"/>
                          </a:solidFill>
                        </a:rPr>
                        <a:t>Durante 1 año antes</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marL="342900" indent="-342900" algn="l">
                        <a:buFont typeface="Wingdings" pitchFamily="2" charset="2"/>
                        <a:buChar char="v"/>
                      </a:pPr>
                      <a:r>
                        <a:rPr lang="es-ES_tradnl" b="1" dirty="0" smtClean="0">
                          <a:solidFill>
                            <a:srgbClr val="0000FF"/>
                          </a:solidFill>
                        </a:rPr>
                        <a:t>Sí deducible la pérdida por deterioro de valor </a:t>
                      </a:r>
                      <a:r>
                        <a:rPr lang="es-ES_tradnl" b="1" dirty="0" smtClean="0">
                          <a:solidFill>
                            <a:srgbClr val="FF0000"/>
                          </a:solidFill>
                        </a:rPr>
                        <a:t>(</a:t>
                      </a:r>
                      <a:r>
                        <a:rPr lang="es-ES_tradnl" sz="1800" b="1" dirty="0" smtClean="0">
                          <a:solidFill>
                            <a:srgbClr val="FF0000"/>
                          </a:solidFill>
                        </a:rPr>
                        <a:t>13.2.último párrafo LIS)</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81000">
                <a:tc>
                  <a:txBody>
                    <a:bodyPr/>
                    <a:lstStyle/>
                    <a:p>
                      <a:pPr marL="457200" indent="-457200" algn="l">
                        <a:buFont typeface="Wingdings" pitchFamily="2" charset="2"/>
                        <a:buChar char="q"/>
                      </a:pPr>
                      <a:r>
                        <a:rPr lang="es-ES_tradnl" sz="2000" b="1" u="none" dirty="0" smtClean="0">
                          <a:solidFill>
                            <a:schemeClr val="tx1"/>
                          </a:solidFill>
                        </a:rPr>
                        <a:t>Casos 15.k)</a:t>
                      </a:r>
                      <a:r>
                        <a:rPr lang="es-ES_tradnl" sz="2000" b="1" u="none" baseline="0" dirty="0" smtClean="0">
                          <a:solidFill>
                            <a:schemeClr val="tx1"/>
                          </a:solidFill>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marL="342900" indent="-342900" algn="l">
                        <a:buFont typeface="Wingdings" pitchFamily="2" charset="2"/>
                        <a:buChar char="v"/>
                      </a:pPr>
                      <a:r>
                        <a:rPr lang="es-ES_tradnl" b="1" dirty="0" smtClean="0">
                          <a:solidFill>
                            <a:srgbClr val="0000FF"/>
                          </a:solidFill>
                        </a:rPr>
                        <a:t>No deducible la pérdida</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2553148752"/>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9013" name="Rectangle 5"/>
          <p:cNvSpPr>
            <a:spLocks noGrp="1" noChangeArrowheads="1"/>
          </p:cNvSpPr>
          <p:nvPr>
            <p:ph type="title"/>
          </p:nvPr>
        </p:nvSpPr>
        <p:spPr>
          <a:xfrm>
            <a:off x="76200" y="0"/>
            <a:ext cx="9751083" cy="914400"/>
          </a:xfrm>
        </p:spPr>
        <p:txBody>
          <a:bodyPr anchor="t"/>
          <a:lstStyle/>
          <a:p>
            <a:pPr>
              <a:defRPr/>
            </a:pPr>
            <a:r>
              <a:rPr lang="es-ES" sz="2400" b="1" dirty="0" smtClean="0">
                <a:solidFill>
                  <a:schemeClr val="tx1"/>
                </a:solidFill>
                <a:effectLst/>
                <a:latin typeface="Arial" pitchFamily="34" charset="0"/>
                <a:cs typeface="Arial" pitchFamily="34" charset="0"/>
              </a:rPr>
              <a:t>ACTIVOS FINANCIEROS  </a:t>
            </a:r>
            <a:r>
              <a:rPr lang="es-ES" sz="2400" dirty="0" smtClean="0">
                <a:solidFill>
                  <a:schemeClr val="tx1"/>
                </a:solidFill>
                <a:effectLst/>
                <a:latin typeface="Arial" pitchFamily="34" charset="0"/>
                <a:cs typeface="Arial" pitchFamily="34" charset="0"/>
              </a:rPr>
              <a:t>- </a:t>
            </a:r>
            <a:r>
              <a:rPr lang="es-ES" sz="2400" b="1" u="sng" dirty="0" smtClean="0">
                <a:solidFill>
                  <a:schemeClr val="tx1"/>
                </a:solidFill>
                <a:effectLst/>
                <a:latin typeface="Arial" pitchFamily="34" charset="0"/>
                <a:cs typeface="Arial" pitchFamily="34" charset="0"/>
              </a:rPr>
              <a:t>Clasificación Contable (NRV 9ª PGC)</a:t>
            </a:r>
          </a:p>
        </p:txBody>
      </p:sp>
      <p:graphicFrame>
        <p:nvGraphicFramePr>
          <p:cNvPr id="18513" name="Group 81"/>
          <p:cNvGraphicFramePr>
            <a:graphicFrameLocks noGrp="1"/>
          </p:cNvGraphicFramePr>
          <p:nvPr>
            <p:extLst/>
          </p:nvPr>
        </p:nvGraphicFramePr>
        <p:xfrm>
          <a:off x="128465" y="533400"/>
          <a:ext cx="9721079" cy="3929991"/>
        </p:xfrm>
        <a:graphic>
          <a:graphicData uri="http://schemas.openxmlformats.org/drawingml/2006/table">
            <a:tbl>
              <a:tblPr/>
              <a:tblGrid>
                <a:gridCol w="2376263">
                  <a:extLst>
                    <a:ext uri="{9D8B030D-6E8A-4147-A177-3AD203B41FA5}">
                      <a16:colId xmlns="" xmlns:a16="http://schemas.microsoft.com/office/drawing/2014/main" val="20000"/>
                    </a:ext>
                  </a:extLst>
                </a:gridCol>
                <a:gridCol w="1080120">
                  <a:extLst>
                    <a:ext uri="{9D8B030D-6E8A-4147-A177-3AD203B41FA5}">
                      <a16:colId xmlns="" xmlns:a16="http://schemas.microsoft.com/office/drawing/2014/main" val="20001"/>
                    </a:ext>
                  </a:extLst>
                </a:gridCol>
                <a:gridCol w="1175767">
                  <a:extLst>
                    <a:ext uri="{9D8B030D-6E8A-4147-A177-3AD203B41FA5}">
                      <a16:colId xmlns="" xmlns:a16="http://schemas.microsoft.com/office/drawing/2014/main" val="20002"/>
                    </a:ext>
                  </a:extLst>
                </a:gridCol>
                <a:gridCol w="1154896">
                  <a:extLst>
                    <a:ext uri="{9D8B030D-6E8A-4147-A177-3AD203B41FA5}">
                      <a16:colId xmlns="" xmlns:a16="http://schemas.microsoft.com/office/drawing/2014/main" val="20003"/>
                    </a:ext>
                  </a:extLst>
                </a:gridCol>
                <a:gridCol w="1387522">
                  <a:extLst>
                    <a:ext uri="{9D8B030D-6E8A-4147-A177-3AD203B41FA5}">
                      <a16:colId xmlns="" xmlns:a16="http://schemas.microsoft.com/office/drawing/2014/main" val="20004"/>
                    </a:ext>
                  </a:extLst>
                </a:gridCol>
                <a:gridCol w="1309634">
                  <a:extLst>
                    <a:ext uri="{9D8B030D-6E8A-4147-A177-3AD203B41FA5}">
                      <a16:colId xmlns="" xmlns:a16="http://schemas.microsoft.com/office/drawing/2014/main" val="20005"/>
                    </a:ext>
                  </a:extLst>
                </a:gridCol>
                <a:gridCol w="1236877">
                  <a:extLst>
                    <a:ext uri="{9D8B030D-6E8A-4147-A177-3AD203B41FA5}">
                      <a16:colId xmlns="" xmlns:a16="http://schemas.microsoft.com/office/drawing/2014/main" val="20006"/>
                    </a:ext>
                  </a:extLst>
                </a:gridCol>
              </a:tblGrid>
              <a:tr h="116740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Categorías</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_tradnl" sz="1400" b="0" i="0" u="none" strike="noStrike" cap="none" normalizeH="0" baseline="0" dirty="0" smtClean="0">
                        <a:ln>
                          <a:noFill/>
                        </a:ln>
                        <a:solidFill>
                          <a:schemeClr val="tx1"/>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Activos</a:t>
                      </a:r>
                    </a:p>
                  </a:txBody>
                  <a:tcPr marL="97500" marR="97500" marT="46800" marB="468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1</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Préstamos y partidas a cobrar</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2</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 Inversiones a vencimiento</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3</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Para negociar</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4</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Otros  valor razonable cambios resultados</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5</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Grupo, </a:t>
                      </a:r>
                      <a:r>
                        <a:rPr kumimoji="0" lang="es-ES_tradnl" sz="1400" b="1" i="0" u="none" strike="noStrike" cap="none" normalizeH="0" baseline="0" dirty="0" err="1" smtClean="0">
                          <a:ln>
                            <a:noFill/>
                          </a:ln>
                          <a:solidFill>
                            <a:schemeClr val="tx1"/>
                          </a:solidFill>
                          <a:effectLst/>
                          <a:latin typeface="Times New Roman" pitchFamily="18" charset="0"/>
                        </a:rPr>
                        <a:t>multigrupo</a:t>
                      </a:r>
                      <a:r>
                        <a:rPr kumimoji="0" lang="es-ES_tradnl" sz="1400" b="1" i="0" u="none" strike="noStrike" cap="none" normalizeH="0" baseline="0" dirty="0" smtClean="0">
                          <a:ln>
                            <a:noFill/>
                          </a:ln>
                          <a:solidFill>
                            <a:schemeClr val="tx1"/>
                          </a:solidFill>
                          <a:effectLst/>
                          <a:latin typeface="Times New Roman" pitchFamily="18" charset="0"/>
                        </a:rPr>
                        <a:t> y asociadas (GMA)</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6</a:t>
                      </a:r>
                    </a:p>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Times New Roman" pitchFamily="18" charset="0"/>
                        </a:rPr>
                        <a:t>Disponible para venta</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105244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fija</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(Obligaciones, bonos, pagarés y otros valores de deuda)</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867404">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variable</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(Acciones y participaciones en patrimonio)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746359">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FF00"/>
                          </a:solidFill>
                          <a:effectLst/>
                          <a:latin typeface="Verdana" pitchFamily="34" charset="0"/>
                        </a:rPr>
                        <a:t>Deterioro de Valor “contable”</a:t>
                      </a:r>
                      <a:endParaRPr kumimoji="0" lang="es-ES_tradnl" sz="1200" b="0" i="0" u="none" strike="noStrike" cap="none" normalizeH="0" baseline="0" dirty="0" smtClean="0">
                        <a:ln>
                          <a:noFill/>
                        </a:ln>
                        <a:solidFill>
                          <a:srgbClr val="FFFF00"/>
                        </a:solidFill>
                        <a:effectLst/>
                        <a:latin typeface="Verdana" pitchFamily="34" charset="0"/>
                      </a:endParaRP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NO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NO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000" b="1" i="0" u="none" strike="noStrike" cap="none" normalizeH="0" baseline="0" dirty="0" smtClean="0">
                          <a:ln>
                            <a:noFill/>
                          </a:ln>
                          <a:solidFill>
                            <a:srgbClr val="FF0000"/>
                          </a:solidFill>
                          <a:effectLst/>
                          <a:latin typeface="Verdana" pitchFamily="34" charset="0"/>
                        </a:rPr>
                        <a:t>(con matices)</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
        <p:nvSpPr>
          <p:cNvPr id="18511" name="Line 79"/>
          <p:cNvSpPr>
            <a:spLocks noChangeShapeType="1"/>
          </p:cNvSpPr>
          <p:nvPr/>
        </p:nvSpPr>
        <p:spPr bwMode="auto">
          <a:xfrm>
            <a:off x="128465" y="533400"/>
            <a:ext cx="2376263" cy="1218817"/>
          </a:xfrm>
          <a:prstGeom prst="line">
            <a:avLst/>
          </a:prstGeom>
          <a:noFill/>
          <a:ln w="28575">
            <a:solidFill>
              <a:srgbClr val="FF66FF"/>
            </a:solidFill>
            <a:round/>
            <a:headEnd/>
            <a:tailEnd/>
          </a:ln>
          <a:effectLst/>
        </p:spPr>
        <p:txBody>
          <a:bodyPr wrap="square" lIns="90000" tIns="46800" rIns="90000" bIns="46800" anchor="ctr">
            <a:spAutoFit/>
          </a:bodyPr>
          <a:lstStyle/>
          <a:p>
            <a:endParaRPr lang="es-ES_tradnl"/>
          </a:p>
        </p:txBody>
      </p:sp>
      <p:sp>
        <p:nvSpPr>
          <p:cNvPr id="17" name="16 Marcador de número de diapositiva"/>
          <p:cNvSpPr>
            <a:spLocks noGrp="1"/>
          </p:cNvSpPr>
          <p:nvPr>
            <p:ph type="sldNum" sz="quarter" idx="11"/>
          </p:nvPr>
        </p:nvSpPr>
        <p:spPr>
          <a:xfrm>
            <a:off x="8697416" y="6434051"/>
            <a:ext cx="2063750" cy="457200"/>
          </a:xfrm>
        </p:spPr>
        <p:txBody>
          <a:bodyPr/>
          <a:lstStyle/>
          <a:p>
            <a:fld id="{338BC17C-4F32-484C-98A1-1A6244C3ADD2}" type="slidenum">
              <a:rPr lang="en-US" smtClean="0"/>
              <a:pPr/>
              <a:t>203</a:t>
            </a:fld>
            <a:endParaRPr lang="en-US" dirty="0"/>
          </a:p>
        </p:txBody>
      </p:sp>
      <p:graphicFrame>
        <p:nvGraphicFramePr>
          <p:cNvPr id="6" name="5 Tabla"/>
          <p:cNvGraphicFramePr>
            <a:graphicFrameLocks noGrp="1"/>
          </p:cNvGraphicFramePr>
          <p:nvPr>
            <p:extLst/>
          </p:nvPr>
        </p:nvGraphicFramePr>
        <p:xfrm>
          <a:off x="76199" y="5301208"/>
          <a:ext cx="9751084" cy="1296144"/>
        </p:xfrm>
        <a:graphic>
          <a:graphicData uri="http://schemas.openxmlformats.org/drawingml/2006/table">
            <a:tbl>
              <a:tblPr firstRow="1" bandRow="1">
                <a:tableStyleId>{5C22544A-7EE6-4342-B048-85BDC9FD1C3A}</a:tableStyleId>
              </a:tblPr>
              <a:tblGrid>
                <a:gridCol w="1226266">
                  <a:extLst>
                    <a:ext uri="{9D8B030D-6E8A-4147-A177-3AD203B41FA5}">
                      <a16:colId xmlns="" xmlns:a16="http://schemas.microsoft.com/office/drawing/2014/main" val="20000"/>
                    </a:ext>
                  </a:extLst>
                </a:gridCol>
                <a:gridCol w="2227205">
                  <a:extLst>
                    <a:ext uri="{9D8B030D-6E8A-4147-A177-3AD203B41FA5}">
                      <a16:colId xmlns="" xmlns:a16="http://schemas.microsoft.com/office/drawing/2014/main" val="122077099"/>
                    </a:ext>
                  </a:extLst>
                </a:gridCol>
                <a:gridCol w="5004729">
                  <a:extLst>
                    <a:ext uri="{9D8B030D-6E8A-4147-A177-3AD203B41FA5}">
                      <a16:colId xmlns="" xmlns:a16="http://schemas.microsoft.com/office/drawing/2014/main" val="3136539408"/>
                    </a:ext>
                  </a:extLst>
                </a:gridCol>
                <a:gridCol w="1292884">
                  <a:extLst>
                    <a:ext uri="{9D8B030D-6E8A-4147-A177-3AD203B41FA5}">
                      <a16:colId xmlns="" xmlns:a16="http://schemas.microsoft.com/office/drawing/2014/main" val="4007527978"/>
                    </a:ext>
                  </a:extLst>
                </a:gridCol>
              </a:tblGrid>
              <a:tr h="388843">
                <a:tc rowSpan="3">
                  <a:txBody>
                    <a:bodyPr/>
                    <a:lstStyle/>
                    <a:p>
                      <a:r>
                        <a:rPr lang="es-ES_tradnl" sz="2000" u="sng" dirty="0" smtClean="0">
                          <a:solidFill>
                            <a:srgbClr val="FFFF00"/>
                          </a:solidFill>
                          <a:latin typeface="Arial" pitchFamily="34" charset="0"/>
                          <a:cs typeface="Arial" pitchFamily="34" charset="0"/>
                        </a:rPr>
                        <a:t>FISCALMENTE</a:t>
                      </a:r>
                      <a:endParaRPr lang="es-ES_tradnl" sz="1800" dirty="0">
                        <a:solidFill>
                          <a:schemeClr val="tx1"/>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r>
                        <a:rPr lang="es-ES_tradnl" sz="1800" u="sng" dirty="0" smtClean="0">
                          <a:solidFill>
                            <a:srgbClr val="0000FF"/>
                          </a:solidFill>
                          <a:latin typeface="Arial" pitchFamily="34" charset="0"/>
                          <a:cs typeface="Arial" pitchFamily="34" charset="0"/>
                        </a:rPr>
                        <a:t>Deterioro de valor:</a:t>
                      </a:r>
                      <a:r>
                        <a:rPr lang="es-ES_tradnl" sz="1800" dirty="0" smtClean="0">
                          <a:solidFill>
                            <a:srgbClr val="0000FF"/>
                          </a:solidFill>
                          <a:latin typeface="Arial" pitchFamily="34" charset="0"/>
                          <a:cs typeface="Arial" pitchFamily="34" charset="0"/>
                        </a:rPr>
                        <a:t>  </a:t>
                      </a:r>
                      <a:r>
                        <a:rPr lang="es-ES_tradnl" sz="1800" u="sng" dirty="0" smtClean="0">
                          <a:solidFill>
                            <a:srgbClr val="FF0000"/>
                          </a:solidFill>
                          <a:latin typeface="Arial" pitchFamily="34" charset="0"/>
                          <a:cs typeface="Arial" pitchFamily="34" charset="0"/>
                        </a:rPr>
                        <a:t>No</a:t>
                      </a:r>
                      <a:r>
                        <a:rPr lang="es-ES_tradnl" sz="1800" dirty="0" smtClean="0">
                          <a:solidFill>
                            <a:srgbClr val="0000FF"/>
                          </a:solidFill>
                          <a:latin typeface="Arial" pitchFamily="34" charset="0"/>
                          <a:cs typeface="Arial" pitchFamily="34" charset="0"/>
                        </a:rPr>
                        <a:t> </a:t>
                      </a:r>
                      <a:r>
                        <a:rPr lang="es-ES_tradnl" sz="1800" b="0" dirty="0" smtClean="0">
                          <a:solidFill>
                            <a:srgbClr val="0000FF"/>
                          </a:solidFill>
                          <a:latin typeface="Arial" pitchFamily="34" charset="0"/>
                          <a:cs typeface="Arial" pitchFamily="34" charset="0"/>
                        </a:rPr>
                        <a:t>deducible</a:t>
                      </a:r>
                      <a:r>
                        <a:rPr lang="es-ES_tradnl" sz="1800" baseline="0" dirty="0" smtClean="0">
                          <a:solidFill>
                            <a:srgbClr val="0000FF"/>
                          </a:solidFill>
                          <a:latin typeface="Arial" pitchFamily="34" charset="0"/>
                          <a:cs typeface="Arial" pitchFamily="34" charset="0"/>
                        </a:rPr>
                        <a:t> </a:t>
                      </a:r>
                      <a:r>
                        <a:rPr lang="es-ES_tradnl" sz="1600" b="0" baseline="0" dirty="0" smtClean="0">
                          <a:solidFill>
                            <a:srgbClr val="FF00FF"/>
                          </a:solidFill>
                          <a:latin typeface="Arial" pitchFamily="34" charset="0"/>
                          <a:cs typeface="Arial" pitchFamily="34" charset="0"/>
                        </a:rPr>
                        <a:t>[Arts. 13.2 y 15.k) LIS] </a:t>
                      </a:r>
                      <a:endParaRPr lang="es-ES_tradnl" sz="800" b="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r>
                        <a:rPr lang="es-ES_tradnl" sz="1200" b="0" dirty="0" smtClean="0">
                          <a:solidFill>
                            <a:srgbClr val="0000FF"/>
                          </a:solidFill>
                          <a:latin typeface="Arial" pitchFamily="34" charset="0"/>
                          <a:cs typeface="Arial" pitchFamily="34" charset="0"/>
                        </a:rPr>
                        <a:t>Casos: 1,2,5 y 6</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356440">
                <a:tc vMerge="1">
                  <a:txBody>
                    <a:bodyPr/>
                    <a:lstStyle/>
                    <a:p>
                      <a:endParaRPr lang="es-ES"/>
                    </a:p>
                  </a:txBody>
                  <a:tcPr/>
                </a:tc>
                <a:tc rowSpan="2">
                  <a:txBody>
                    <a:bodyPr/>
                    <a:lstStyle/>
                    <a:p>
                      <a:pPr algn="ctr"/>
                      <a:r>
                        <a:rPr lang="es-ES_tradnl" sz="1800" b="1" u="sng" dirty="0" smtClean="0">
                          <a:solidFill>
                            <a:srgbClr val="0000FF"/>
                          </a:solidFill>
                          <a:latin typeface="Arial" pitchFamily="34" charset="0"/>
                          <a:cs typeface="Arial" pitchFamily="34" charset="0"/>
                        </a:rPr>
                        <a:t>Pérdidas por “valor razonable”:</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0" baseline="0" dirty="0" smtClean="0">
                          <a:solidFill>
                            <a:srgbClr val="FF00FF"/>
                          </a:solidFill>
                          <a:latin typeface="Arial" pitchFamily="34" charset="0"/>
                          <a:cs typeface="Arial" pitchFamily="34" charset="0"/>
                        </a:rPr>
                        <a:t>[Art. 15.l) LIS] </a:t>
                      </a:r>
                      <a:endParaRPr lang="es-ES_tradnl" sz="140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 </a:t>
                      </a:r>
                      <a:r>
                        <a:rPr lang="es-ES_tradnl" sz="1600" b="1" u="sng" dirty="0" smtClean="0">
                          <a:solidFill>
                            <a:srgbClr val="FF0000"/>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deducible</a:t>
                      </a:r>
                      <a:endParaRPr lang="es-ES_tradnl" sz="1600" b="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rowSpan="2">
                  <a:txBody>
                    <a:bodyPr/>
                    <a:lstStyle/>
                    <a:p>
                      <a:r>
                        <a:rPr lang="es-ES_tradnl" sz="1200" b="0" dirty="0" smtClean="0">
                          <a:solidFill>
                            <a:srgbClr val="0000FF"/>
                          </a:solidFill>
                          <a:latin typeface="Arial" pitchFamily="34" charset="0"/>
                          <a:cs typeface="Arial" pitchFamily="34" charset="0"/>
                        </a:rPr>
                        <a:t>Casos: 3 y 4</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702921602"/>
                  </a:ext>
                </a:extLst>
              </a:tr>
              <a:tr h="550861">
                <a:tc vMerge="1">
                  <a:txBody>
                    <a:bodyPr/>
                    <a:lstStyle/>
                    <a:p>
                      <a:endParaRPr lang="es-ES"/>
                    </a:p>
                  </a:txBody>
                  <a:tcPr/>
                </a:tc>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a:t>
                      </a:r>
                      <a:r>
                        <a:rPr lang="es-ES_tradnl" sz="1600" b="0" u="none" baseline="0" dirty="0" smtClean="0">
                          <a:solidFill>
                            <a:srgbClr val="0000FF"/>
                          </a:solidFill>
                          <a:latin typeface="Arial" pitchFamily="34" charset="0"/>
                          <a:cs typeface="Arial" pitchFamily="34" charset="0"/>
                        </a:rPr>
                        <a:t> </a:t>
                      </a:r>
                      <a:r>
                        <a:rPr lang="es-ES_tradnl" sz="1600" b="1" u="sng" baseline="0" dirty="0" smtClean="0">
                          <a:solidFill>
                            <a:srgbClr val="FF0000"/>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deducible</a:t>
                      </a:r>
                      <a:endParaRPr lang="es-ES_tradnl" sz="160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vMerge="1">
                  <a:txBody>
                    <a:bodyPr/>
                    <a:lstStyle/>
                    <a:p>
                      <a:endParaRPr lang="es-ES"/>
                    </a:p>
                  </a:txBody>
                  <a:tcPr/>
                </a:tc>
                <a:extLst>
                  <a:ext uri="{0D108BD9-81ED-4DB2-BD59-A6C34878D82A}">
                    <a16:rowId xmlns="" xmlns:a16="http://schemas.microsoft.com/office/drawing/2014/main" val="3616318336"/>
                  </a:ext>
                </a:extLst>
              </a:tr>
            </a:tbl>
          </a:graphicData>
        </a:graphic>
      </p:graphicFrame>
      <p:graphicFrame>
        <p:nvGraphicFramePr>
          <p:cNvPr id="2" name="Tabla 1"/>
          <p:cNvGraphicFramePr>
            <a:graphicFrameLocks noGrp="1"/>
          </p:cNvGraphicFramePr>
          <p:nvPr>
            <p:extLst>
              <p:ext uri="{D42A27DB-BD31-4B8C-83A1-F6EECF244321}">
                <p14:modId xmlns="" xmlns:p14="http://schemas.microsoft.com/office/powerpoint/2010/main" val="2299279284"/>
              </p:ext>
            </p:extLst>
          </p:nvPr>
        </p:nvGraphicFramePr>
        <p:xfrm>
          <a:off x="108848" y="4581128"/>
          <a:ext cx="9668688" cy="579120"/>
        </p:xfrm>
        <a:graphic>
          <a:graphicData uri="http://schemas.openxmlformats.org/drawingml/2006/table">
            <a:tbl>
              <a:tblPr firstRow="1" bandRow="1">
                <a:tableStyleId>{5C22544A-7EE6-4342-B048-85BDC9FD1C3A}</a:tableStyleId>
              </a:tblPr>
              <a:tblGrid>
                <a:gridCol w="9668688">
                  <a:extLst>
                    <a:ext uri="{9D8B030D-6E8A-4147-A177-3AD203B41FA5}">
                      <a16:colId xmlns="" xmlns:a16="http://schemas.microsoft.com/office/drawing/2014/main" val="951357870"/>
                    </a:ext>
                  </a:extLst>
                </a:gridCol>
              </a:tblGrid>
              <a:tr h="370840">
                <a:tc>
                  <a:txBody>
                    <a:bodyPr/>
                    <a:lstStyle/>
                    <a:p>
                      <a:r>
                        <a:rPr lang="es-ES" sz="1600" u="sng" dirty="0" smtClean="0">
                          <a:solidFill>
                            <a:srgbClr val="0000FF"/>
                          </a:solidFill>
                        </a:rPr>
                        <a:t>Novedades para 2020</a:t>
                      </a:r>
                      <a:r>
                        <a:rPr lang="es-ES" sz="1600" u="none" dirty="0" smtClean="0">
                          <a:solidFill>
                            <a:srgbClr val="0000FF"/>
                          </a:solidFill>
                        </a:rPr>
                        <a:t>: desaparece esta clasificación,</a:t>
                      </a:r>
                      <a:r>
                        <a:rPr lang="es-ES" sz="1600" u="none" baseline="0" dirty="0" smtClean="0">
                          <a:solidFill>
                            <a:srgbClr val="0000FF"/>
                          </a:solidFill>
                        </a:rPr>
                        <a:t> se simplifica (pasa a ser como las PYMES). </a:t>
                      </a:r>
                      <a:r>
                        <a:rPr lang="es-ES" sz="1600" u="none" dirty="0" smtClean="0">
                          <a:solidFill>
                            <a:srgbClr val="0000FF"/>
                          </a:solidFill>
                        </a:rPr>
                        <a:t> </a:t>
                      </a:r>
                    </a:p>
                    <a:p>
                      <a:r>
                        <a:rPr lang="es-ES" sz="1600" u="none" dirty="0" smtClean="0">
                          <a:solidFill>
                            <a:srgbClr val="000066"/>
                          </a:solidFill>
                        </a:rPr>
                        <a:t>[Proyecto de RD que modifica</a:t>
                      </a:r>
                      <a:r>
                        <a:rPr lang="es-ES" sz="1600" u="none" baseline="0" dirty="0" smtClean="0">
                          <a:solidFill>
                            <a:srgbClr val="000066"/>
                          </a:solidFill>
                        </a:rPr>
                        <a:t> el PGC</a:t>
                      </a:r>
                      <a:r>
                        <a:rPr lang="es-ES" sz="1600" u="none" dirty="0" smtClean="0">
                          <a:solidFill>
                            <a:srgbClr val="000066"/>
                          </a:solidFill>
                        </a:rPr>
                        <a:t>]</a:t>
                      </a:r>
                      <a:endParaRPr lang="es-ES" sz="1600" u="none" dirty="0">
                        <a:solidFill>
                          <a:srgbClr val="000066"/>
                        </a:solidFill>
                      </a:endParaRPr>
                    </a:p>
                  </a:txBody>
                  <a:tcP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CCFFFF"/>
                    </a:solidFill>
                  </a:tcPr>
                </a:tc>
                <a:extLst>
                  <a:ext uri="{0D108BD9-81ED-4DB2-BD59-A6C34878D82A}">
                    <a16:rowId xmlns="" xmlns:a16="http://schemas.microsoft.com/office/drawing/2014/main" val="1940373301"/>
                  </a:ext>
                </a:extLst>
              </a:tr>
            </a:tbl>
          </a:graphicData>
        </a:graphic>
      </p:graphicFrame>
    </p:spTree>
    <p:extLst>
      <p:ext uri="{BB962C8B-B14F-4D97-AF65-F5344CB8AC3E}">
        <p14:creationId xmlns="" xmlns:p14="http://schemas.microsoft.com/office/powerpoint/2010/main" val="2956010710"/>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513" name="Group 81"/>
          <p:cNvGraphicFramePr>
            <a:graphicFrameLocks noGrp="1"/>
          </p:cNvGraphicFramePr>
          <p:nvPr>
            <p:extLst>
              <p:ext uri="{D42A27DB-BD31-4B8C-83A1-F6EECF244321}">
                <p14:modId xmlns="" xmlns:p14="http://schemas.microsoft.com/office/powerpoint/2010/main" val="2322872231"/>
              </p:ext>
            </p:extLst>
          </p:nvPr>
        </p:nvGraphicFramePr>
        <p:xfrm>
          <a:off x="128464" y="836712"/>
          <a:ext cx="9721080" cy="4468319"/>
        </p:xfrm>
        <a:graphic>
          <a:graphicData uri="http://schemas.openxmlformats.org/drawingml/2006/table">
            <a:tbl>
              <a:tblPr/>
              <a:tblGrid>
                <a:gridCol w="2593996">
                  <a:extLst>
                    <a:ext uri="{9D8B030D-6E8A-4147-A177-3AD203B41FA5}">
                      <a16:colId xmlns="" xmlns:a16="http://schemas.microsoft.com/office/drawing/2014/main" val="20000"/>
                    </a:ext>
                  </a:extLst>
                </a:gridCol>
                <a:gridCol w="2158532">
                  <a:extLst>
                    <a:ext uri="{9D8B030D-6E8A-4147-A177-3AD203B41FA5}">
                      <a16:colId xmlns="" xmlns:a16="http://schemas.microsoft.com/office/drawing/2014/main" val="20002"/>
                    </a:ext>
                  </a:extLst>
                </a:gridCol>
                <a:gridCol w="2160240">
                  <a:extLst>
                    <a:ext uri="{9D8B030D-6E8A-4147-A177-3AD203B41FA5}">
                      <a16:colId xmlns="" xmlns:a16="http://schemas.microsoft.com/office/drawing/2014/main" val="20003"/>
                    </a:ext>
                  </a:extLst>
                </a:gridCol>
                <a:gridCol w="2808312">
                  <a:extLst>
                    <a:ext uri="{9D8B030D-6E8A-4147-A177-3AD203B41FA5}">
                      <a16:colId xmlns="" xmlns:a16="http://schemas.microsoft.com/office/drawing/2014/main" val="20006"/>
                    </a:ext>
                  </a:extLst>
                </a:gridCol>
              </a:tblGrid>
              <a:tr h="115212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Categorías</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_tradnl" sz="1400" b="0" i="0" u="none" strike="noStrike" cap="none" normalizeH="0" baseline="0" dirty="0" smtClean="0">
                        <a:ln>
                          <a:noFill/>
                        </a:ln>
                        <a:solidFill>
                          <a:schemeClr val="tx1"/>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Activos</a:t>
                      </a:r>
                    </a:p>
                  </a:txBody>
                  <a:tcPr marL="97500" marR="97500" marT="46800" marB="468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1</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a Coste Amortizado</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2</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rgbClr val="FFFFCC"/>
                          </a:solidFill>
                          <a:effectLst/>
                          <a:latin typeface="+mn-lt"/>
                        </a:rPr>
                        <a:t>Activos Financieros a valor razonable con cambios en la cuenta de P y G</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3</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a Coste</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782672">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fija</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(Obligaciones, bonos, pagarés y otros valores de deuda)</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1466291">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variable</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(Acciones y participaciones en patrimonio)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100" b="1" i="0" u="none" strike="noStrike" cap="none" normalizeH="0" baseline="0" dirty="0" smtClean="0">
                          <a:ln>
                            <a:noFill/>
                          </a:ln>
                          <a:solidFill>
                            <a:srgbClr val="FF00FF"/>
                          </a:solidFill>
                          <a:effectLst/>
                          <a:latin typeface="+mn-lt"/>
                        </a:rPr>
                        <a:t>(GMA, inversiones en instrumentos de Patrimonio sin Valor razonable, Híbridos,  cuentas en participación, préstamos participativos, otros activos financieros sin valor razonable)</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914400">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FF00"/>
                          </a:solidFill>
                          <a:effectLst/>
                          <a:latin typeface="Verdana" pitchFamily="34" charset="0"/>
                        </a:rPr>
                        <a:t>Deterioro de Valor “contable”</a:t>
                      </a:r>
                      <a:endParaRPr kumimoji="0" lang="es-ES_tradnl" sz="1200" b="0" i="0" u="none" strike="noStrike" cap="none" normalizeH="0" baseline="0" dirty="0" smtClean="0">
                        <a:ln>
                          <a:noFill/>
                        </a:ln>
                        <a:solidFill>
                          <a:srgbClr val="FFFF00"/>
                        </a:solidFill>
                        <a:effectLst/>
                        <a:latin typeface="Verdana" pitchFamily="34" charset="0"/>
                      </a:endParaRP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NO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
        <p:nvSpPr>
          <p:cNvPr id="18511" name="Line 79"/>
          <p:cNvSpPr>
            <a:spLocks noChangeShapeType="1"/>
          </p:cNvSpPr>
          <p:nvPr/>
        </p:nvSpPr>
        <p:spPr bwMode="auto">
          <a:xfrm>
            <a:off x="118656" y="836712"/>
            <a:ext cx="2602095" cy="1224136"/>
          </a:xfrm>
          <a:prstGeom prst="line">
            <a:avLst/>
          </a:prstGeom>
          <a:noFill/>
          <a:ln w="28575">
            <a:solidFill>
              <a:srgbClr val="FF66FF"/>
            </a:solidFill>
            <a:round/>
            <a:headEnd/>
            <a:tailEnd/>
          </a:ln>
          <a:effectLst/>
        </p:spPr>
        <p:txBody>
          <a:bodyPr wrap="square" lIns="90000" tIns="46800" rIns="90000" bIns="46800" anchor="ctr">
            <a:spAutoFit/>
          </a:bodyPr>
          <a:lstStyle/>
          <a:p>
            <a:endParaRPr lang="es-ES_tradnl"/>
          </a:p>
        </p:txBody>
      </p:sp>
      <p:sp>
        <p:nvSpPr>
          <p:cNvPr id="17" name="16 Marcador de número de diapositiva"/>
          <p:cNvSpPr>
            <a:spLocks noGrp="1"/>
          </p:cNvSpPr>
          <p:nvPr>
            <p:ph type="sldNum" sz="quarter" idx="11"/>
          </p:nvPr>
        </p:nvSpPr>
        <p:spPr>
          <a:xfrm>
            <a:off x="8680450" y="6400800"/>
            <a:ext cx="2063750" cy="457200"/>
          </a:xfrm>
        </p:spPr>
        <p:txBody>
          <a:bodyPr/>
          <a:lstStyle/>
          <a:p>
            <a:fld id="{338BC17C-4F32-484C-98A1-1A6244C3ADD2}" type="slidenum">
              <a:rPr lang="en-US" smtClean="0"/>
              <a:pPr/>
              <a:t>204</a:t>
            </a:fld>
            <a:endParaRPr lang="en-US" dirty="0"/>
          </a:p>
        </p:txBody>
      </p:sp>
      <p:sp>
        <p:nvSpPr>
          <p:cNvPr id="12" name="Rectangle 5"/>
          <p:cNvSpPr txBox="1">
            <a:spLocks noChangeArrowheads="1"/>
          </p:cNvSpPr>
          <p:nvPr/>
        </p:nvSpPr>
        <p:spPr>
          <a:xfrm>
            <a:off x="56456" y="0"/>
            <a:ext cx="9829800" cy="533400"/>
          </a:xfrm>
          <a:prstGeom prst="rect">
            <a:avLst/>
          </a:prstGeom>
        </p:spPr>
        <p:txBody>
          <a:bodyPr anchor="t"/>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defRPr/>
            </a:pPr>
            <a:r>
              <a:rPr lang="es-ES" sz="2000" b="1" kern="0" dirty="0" smtClean="0">
                <a:solidFill>
                  <a:schemeClr val="tx1"/>
                </a:solidFill>
                <a:effectLst/>
                <a:latin typeface="Arial" pitchFamily="34" charset="0"/>
                <a:cs typeface="Arial" pitchFamily="34" charset="0"/>
              </a:rPr>
              <a:t>ACTIVOS FINANCIEROS </a:t>
            </a:r>
            <a:r>
              <a:rPr lang="es-ES" sz="2000" b="0" kern="0" dirty="0" smtClean="0">
                <a:solidFill>
                  <a:schemeClr val="tx1"/>
                </a:solidFill>
                <a:effectLst/>
                <a:latin typeface="Arial" pitchFamily="34" charset="0"/>
                <a:cs typeface="Arial" pitchFamily="34" charset="0"/>
              </a:rPr>
              <a:t>- </a:t>
            </a:r>
            <a:r>
              <a:rPr lang="es-ES" sz="2000" b="1" u="sng" kern="0" dirty="0" smtClean="0">
                <a:solidFill>
                  <a:schemeClr val="tx1"/>
                </a:solidFill>
                <a:effectLst/>
                <a:latin typeface="Arial" pitchFamily="34" charset="0"/>
                <a:cs typeface="Arial" pitchFamily="34" charset="0"/>
              </a:rPr>
              <a:t>Clasificación Contable (</a:t>
            </a:r>
            <a:r>
              <a:rPr lang="es-ES" sz="2000" b="1" u="sng" kern="0" dirty="0" smtClean="0">
                <a:solidFill>
                  <a:srgbClr val="FFFF00"/>
                </a:solidFill>
                <a:effectLst/>
                <a:latin typeface="Arial" pitchFamily="34" charset="0"/>
                <a:cs typeface="Arial" pitchFamily="34" charset="0"/>
              </a:rPr>
              <a:t>Proyecto </a:t>
            </a:r>
            <a:r>
              <a:rPr lang="es-ES" sz="2000" u="sng" kern="0" dirty="0" smtClean="0">
                <a:solidFill>
                  <a:srgbClr val="FFFF00"/>
                </a:solidFill>
                <a:effectLst/>
                <a:latin typeface="Arial" pitchFamily="34" charset="0"/>
                <a:cs typeface="Arial" pitchFamily="34" charset="0"/>
              </a:rPr>
              <a:t>RD modifica </a:t>
            </a:r>
            <a:r>
              <a:rPr lang="es-ES" sz="2000" b="1" u="sng" kern="0" dirty="0" smtClean="0">
                <a:solidFill>
                  <a:srgbClr val="FFFF00"/>
                </a:solidFill>
                <a:effectLst/>
                <a:latin typeface="Arial" pitchFamily="34" charset="0"/>
                <a:cs typeface="Arial" pitchFamily="34" charset="0"/>
              </a:rPr>
              <a:t>PGC</a:t>
            </a:r>
            <a:r>
              <a:rPr lang="es-ES" sz="2000" b="1" u="sng" kern="0" dirty="0" smtClean="0">
                <a:solidFill>
                  <a:schemeClr val="tx1"/>
                </a:solidFill>
                <a:effectLst/>
                <a:latin typeface="Arial" pitchFamily="34" charset="0"/>
                <a:cs typeface="Arial" pitchFamily="34" charset="0"/>
              </a:rPr>
              <a:t>)</a:t>
            </a:r>
          </a:p>
        </p:txBody>
      </p:sp>
      <p:graphicFrame>
        <p:nvGraphicFramePr>
          <p:cNvPr id="15" name="5 Tabla"/>
          <p:cNvGraphicFramePr>
            <a:graphicFrameLocks noGrp="1"/>
          </p:cNvGraphicFramePr>
          <p:nvPr>
            <p:extLst/>
          </p:nvPr>
        </p:nvGraphicFramePr>
        <p:xfrm>
          <a:off x="76200" y="5373216"/>
          <a:ext cx="9413304" cy="1402080"/>
        </p:xfrm>
        <a:graphic>
          <a:graphicData uri="http://schemas.openxmlformats.org/drawingml/2006/table">
            <a:tbl>
              <a:tblPr firstRow="1" bandRow="1">
                <a:tableStyleId>{5C22544A-7EE6-4342-B048-85BDC9FD1C3A}</a:tableStyleId>
              </a:tblPr>
              <a:tblGrid>
                <a:gridCol w="1132384">
                  <a:extLst>
                    <a:ext uri="{9D8B030D-6E8A-4147-A177-3AD203B41FA5}">
                      <a16:colId xmlns="" xmlns:a16="http://schemas.microsoft.com/office/drawing/2014/main" val="20000"/>
                    </a:ext>
                  </a:extLst>
                </a:gridCol>
                <a:gridCol w="2294099">
                  <a:extLst>
                    <a:ext uri="{9D8B030D-6E8A-4147-A177-3AD203B41FA5}">
                      <a16:colId xmlns="" xmlns:a16="http://schemas.microsoft.com/office/drawing/2014/main" val="122077099"/>
                    </a:ext>
                  </a:extLst>
                </a:gridCol>
                <a:gridCol w="4906701">
                  <a:extLst>
                    <a:ext uri="{9D8B030D-6E8A-4147-A177-3AD203B41FA5}">
                      <a16:colId xmlns="" xmlns:a16="http://schemas.microsoft.com/office/drawing/2014/main" val="3136539408"/>
                    </a:ext>
                  </a:extLst>
                </a:gridCol>
                <a:gridCol w="1080120">
                  <a:extLst>
                    <a:ext uri="{9D8B030D-6E8A-4147-A177-3AD203B41FA5}">
                      <a16:colId xmlns="" xmlns:a16="http://schemas.microsoft.com/office/drawing/2014/main" val="4007527978"/>
                    </a:ext>
                  </a:extLst>
                </a:gridCol>
              </a:tblGrid>
              <a:tr h="450833">
                <a:tc rowSpan="3">
                  <a:txBody>
                    <a:bodyPr/>
                    <a:lstStyle/>
                    <a:p>
                      <a:r>
                        <a:rPr lang="es-ES_tradnl" sz="2000" u="sng" dirty="0" smtClean="0">
                          <a:solidFill>
                            <a:srgbClr val="FFFF00"/>
                          </a:solidFill>
                          <a:latin typeface="Arial" pitchFamily="34" charset="0"/>
                          <a:cs typeface="Arial" pitchFamily="34" charset="0"/>
                        </a:rPr>
                        <a:t>FISCALMENTE</a:t>
                      </a:r>
                      <a:endParaRPr lang="es-ES_tradnl" sz="1800" dirty="0">
                        <a:solidFill>
                          <a:schemeClr val="tx1"/>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r>
                        <a:rPr lang="es-ES_tradnl" sz="1800" u="sng" dirty="0" smtClean="0">
                          <a:solidFill>
                            <a:srgbClr val="0000FF"/>
                          </a:solidFill>
                          <a:latin typeface="Arial" pitchFamily="34" charset="0"/>
                          <a:cs typeface="Arial" pitchFamily="34" charset="0"/>
                        </a:rPr>
                        <a:t>Deterioro de valor:</a:t>
                      </a:r>
                      <a:r>
                        <a:rPr lang="es-ES_tradnl" sz="1800" dirty="0" smtClean="0">
                          <a:solidFill>
                            <a:srgbClr val="0000FF"/>
                          </a:solidFill>
                          <a:latin typeface="Arial" pitchFamily="34" charset="0"/>
                          <a:cs typeface="Arial" pitchFamily="34" charset="0"/>
                        </a:rPr>
                        <a:t>  </a:t>
                      </a:r>
                      <a:r>
                        <a:rPr lang="es-ES_tradnl" sz="1800" u="sng" dirty="0" smtClean="0">
                          <a:solidFill>
                            <a:srgbClr val="FF0000"/>
                          </a:solidFill>
                          <a:latin typeface="Arial" pitchFamily="34" charset="0"/>
                          <a:cs typeface="Arial" pitchFamily="34" charset="0"/>
                        </a:rPr>
                        <a:t>No</a:t>
                      </a:r>
                      <a:r>
                        <a:rPr lang="es-ES_tradnl" sz="1800" dirty="0" smtClean="0">
                          <a:solidFill>
                            <a:srgbClr val="0000FF"/>
                          </a:solidFill>
                          <a:latin typeface="Arial" pitchFamily="34" charset="0"/>
                          <a:cs typeface="Arial" pitchFamily="34" charset="0"/>
                        </a:rPr>
                        <a:t> </a:t>
                      </a:r>
                      <a:r>
                        <a:rPr lang="es-ES_tradnl" sz="1800" b="0" dirty="0" smtClean="0">
                          <a:solidFill>
                            <a:srgbClr val="0000FF"/>
                          </a:solidFill>
                          <a:latin typeface="Arial" pitchFamily="34" charset="0"/>
                          <a:cs typeface="Arial" pitchFamily="34" charset="0"/>
                        </a:rPr>
                        <a:t>deducible</a:t>
                      </a:r>
                      <a:r>
                        <a:rPr lang="es-ES_tradnl" sz="1800" baseline="0" dirty="0" smtClean="0">
                          <a:solidFill>
                            <a:srgbClr val="0000FF"/>
                          </a:solidFill>
                          <a:latin typeface="Arial" pitchFamily="34" charset="0"/>
                          <a:cs typeface="Arial" pitchFamily="34" charset="0"/>
                        </a:rPr>
                        <a:t> </a:t>
                      </a:r>
                      <a:r>
                        <a:rPr lang="es-ES_tradnl" sz="1800" b="0" baseline="0" dirty="0" smtClean="0">
                          <a:solidFill>
                            <a:srgbClr val="FF00FF"/>
                          </a:solidFill>
                          <a:latin typeface="Arial" pitchFamily="34" charset="0"/>
                          <a:cs typeface="Arial" pitchFamily="34" charset="0"/>
                        </a:rPr>
                        <a:t>[Arts. 13.2 y 15.k) LIS] </a:t>
                      </a:r>
                    </a:p>
                    <a:p>
                      <a:endParaRPr lang="es-ES_tradnl" sz="800" b="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r>
                        <a:rPr lang="es-ES_tradnl" sz="1200" b="0" dirty="0" smtClean="0">
                          <a:solidFill>
                            <a:srgbClr val="0000FF"/>
                          </a:solidFill>
                          <a:latin typeface="Arial" pitchFamily="34" charset="0"/>
                          <a:cs typeface="Arial" pitchFamily="34" charset="0"/>
                        </a:rPr>
                        <a:t>Casos: 1 y 3</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436745">
                <a:tc vMerge="1">
                  <a:txBody>
                    <a:bodyPr/>
                    <a:lstStyle/>
                    <a:p>
                      <a:endParaRPr lang="es-ES"/>
                    </a:p>
                  </a:txBody>
                  <a:tcPr/>
                </a:tc>
                <a:tc rowSpan="2">
                  <a:txBody>
                    <a:bodyPr/>
                    <a:lstStyle/>
                    <a:p>
                      <a:pPr algn="ctr"/>
                      <a:r>
                        <a:rPr lang="es-ES_tradnl" sz="1800" b="1" u="sng" dirty="0" smtClean="0">
                          <a:solidFill>
                            <a:srgbClr val="0000FF"/>
                          </a:solidFill>
                          <a:latin typeface="Arial" pitchFamily="34" charset="0"/>
                          <a:cs typeface="Arial" pitchFamily="34" charset="0"/>
                        </a:rPr>
                        <a:t>Pérdidas por “valor razonable”:</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0" baseline="0" dirty="0" smtClean="0">
                          <a:solidFill>
                            <a:srgbClr val="FF00FF"/>
                          </a:solidFill>
                          <a:latin typeface="Arial" pitchFamily="34" charset="0"/>
                          <a:cs typeface="Arial" pitchFamily="34" charset="0"/>
                        </a:rPr>
                        <a:t>[Art. 15.l) LIS] </a:t>
                      </a:r>
                      <a:endParaRPr lang="es-ES_tradnl" sz="180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 </a:t>
                      </a:r>
                      <a:r>
                        <a:rPr lang="es-ES_tradnl" sz="1600" b="1" u="sng" dirty="0" smtClean="0">
                          <a:solidFill>
                            <a:srgbClr val="FF0000"/>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deducible</a:t>
                      </a:r>
                      <a:endParaRPr lang="es-ES_tradnl" sz="1600" b="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rowSpan="2">
                  <a:txBody>
                    <a:bodyPr/>
                    <a:lstStyle/>
                    <a:p>
                      <a:r>
                        <a:rPr lang="es-ES_tradnl" sz="1200" b="0" dirty="0" smtClean="0">
                          <a:solidFill>
                            <a:srgbClr val="0000FF"/>
                          </a:solidFill>
                          <a:latin typeface="Arial" pitchFamily="34" charset="0"/>
                          <a:cs typeface="Arial" pitchFamily="34" charset="0"/>
                        </a:rPr>
                        <a:t>Caso: 2</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702921602"/>
                  </a:ext>
                </a:extLst>
              </a:tr>
              <a:tr h="408567">
                <a:tc vMerge="1">
                  <a:txBody>
                    <a:bodyPr/>
                    <a:lstStyle/>
                    <a:p>
                      <a:endParaRPr lang="es-ES"/>
                    </a:p>
                  </a:txBody>
                  <a:tcPr/>
                </a:tc>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a:t>
                      </a:r>
                      <a:r>
                        <a:rPr lang="es-ES_tradnl" sz="1600" b="0" u="none" baseline="0" dirty="0" smtClean="0">
                          <a:solidFill>
                            <a:srgbClr val="0000FF"/>
                          </a:solidFill>
                          <a:latin typeface="Arial" pitchFamily="34" charset="0"/>
                          <a:cs typeface="Arial" pitchFamily="34" charset="0"/>
                        </a:rPr>
                        <a:t> </a:t>
                      </a:r>
                      <a:r>
                        <a:rPr lang="es-ES_tradnl" sz="1600" b="1" u="sng" baseline="0" dirty="0" smtClean="0">
                          <a:solidFill>
                            <a:srgbClr val="FF0000"/>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deducible</a:t>
                      </a:r>
                      <a:endParaRPr lang="es-ES_tradnl" sz="160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vMerge="1">
                  <a:txBody>
                    <a:bodyPr/>
                    <a:lstStyle/>
                    <a:p>
                      <a:endParaRPr lang="es-ES"/>
                    </a:p>
                  </a:txBody>
                  <a:tcPr/>
                </a:tc>
                <a:extLst>
                  <a:ext uri="{0D108BD9-81ED-4DB2-BD59-A6C34878D82A}">
                    <a16:rowId xmlns="" xmlns:a16="http://schemas.microsoft.com/office/drawing/2014/main" val="3616318336"/>
                  </a:ext>
                </a:extLst>
              </a:tr>
            </a:tbl>
          </a:graphicData>
        </a:graphic>
      </p:graphicFrame>
      <p:graphicFrame>
        <p:nvGraphicFramePr>
          <p:cNvPr id="10" name="Tabla 9"/>
          <p:cNvGraphicFramePr>
            <a:graphicFrameLocks noGrp="1"/>
          </p:cNvGraphicFramePr>
          <p:nvPr>
            <p:extLst/>
          </p:nvPr>
        </p:nvGraphicFramePr>
        <p:xfrm>
          <a:off x="118656" y="381000"/>
          <a:ext cx="9668688" cy="396240"/>
        </p:xfrm>
        <a:graphic>
          <a:graphicData uri="http://schemas.openxmlformats.org/drawingml/2006/table">
            <a:tbl>
              <a:tblPr firstRow="1" bandRow="1">
                <a:tableStyleId>{5C22544A-7EE6-4342-B048-85BDC9FD1C3A}</a:tableStyleId>
              </a:tblPr>
              <a:tblGrid>
                <a:gridCol w="9668688">
                  <a:extLst>
                    <a:ext uri="{9D8B030D-6E8A-4147-A177-3AD203B41FA5}">
                      <a16:colId xmlns="" xmlns:a16="http://schemas.microsoft.com/office/drawing/2014/main" val="951357870"/>
                    </a:ext>
                  </a:extLst>
                </a:gridCol>
              </a:tblGrid>
              <a:tr h="370840">
                <a:tc>
                  <a:txBody>
                    <a:bodyPr/>
                    <a:lstStyle/>
                    <a:p>
                      <a:pPr algn="ctr"/>
                      <a:r>
                        <a:rPr lang="es-ES" sz="2000" u="sng" dirty="0" smtClean="0">
                          <a:solidFill>
                            <a:srgbClr val="0000FF"/>
                          </a:solidFill>
                        </a:rPr>
                        <a:t>Novedades para 2020</a:t>
                      </a:r>
                      <a:r>
                        <a:rPr lang="es-ES" sz="2000" u="none" dirty="0" smtClean="0">
                          <a:solidFill>
                            <a:srgbClr val="0000FF"/>
                          </a:solidFill>
                        </a:rPr>
                        <a:t>: </a:t>
                      </a:r>
                      <a:r>
                        <a:rPr lang="es-ES" sz="2000" u="none" dirty="0" smtClean="0">
                          <a:solidFill>
                            <a:srgbClr val="000066"/>
                          </a:solidFill>
                        </a:rPr>
                        <a:t>[Proyecto de RD que modifica</a:t>
                      </a:r>
                      <a:r>
                        <a:rPr lang="es-ES" sz="2000" u="none" baseline="0" dirty="0" smtClean="0">
                          <a:solidFill>
                            <a:srgbClr val="000066"/>
                          </a:solidFill>
                        </a:rPr>
                        <a:t> NRV 9ª PGC</a:t>
                      </a:r>
                      <a:r>
                        <a:rPr lang="es-ES" sz="2000" u="none" dirty="0" smtClean="0">
                          <a:solidFill>
                            <a:srgbClr val="000066"/>
                          </a:solidFill>
                        </a:rPr>
                        <a:t>]</a:t>
                      </a:r>
                      <a:endParaRPr lang="es-ES" sz="2000" u="none" dirty="0">
                        <a:solidFill>
                          <a:srgbClr val="000066"/>
                        </a:solidFill>
                      </a:endParaRPr>
                    </a:p>
                  </a:txBody>
                  <a:tcP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rgbClr val="CCFFFF"/>
                    </a:solidFill>
                  </a:tcPr>
                </a:tc>
                <a:extLst>
                  <a:ext uri="{0D108BD9-81ED-4DB2-BD59-A6C34878D82A}">
                    <a16:rowId xmlns="" xmlns:a16="http://schemas.microsoft.com/office/drawing/2014/main" val="1940373301"/>
                  </a:ext>
                </a:extLst>
              </a:tr>
            </a:tbl>
          </a:graphicData>
        </a:graphic>
      </p:graphicFrame>
    </p:spTree>
    <p:extLst>
      <p:ext uri="{BB962C8B-B14F-4D97-AF65-F5344CB8AC3E}">
        <p14:creationId xmlns="" xmlns:p14="http://schemas.microsoft.com/office/powerpoint/2010/main" val="2506276502"/>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513" name="Group 81"/>
          <p:cNvGraphicFramePr>
            <a:graphicFrameLocks noGrp="1"/>
          </p:cNvGraphicFramePr>
          <p:nvPr>
            <p:extLst>
              <p:ext uri="{D42A27DB-BD31-4B8C-83A1-F6EECF244321}">
                <p14:modId xmlns="" xmlns:p14="http://schemas.microsoft.com/office/powerpoint/2010/main" val="227248245"/>
              </p:ext>
            </p:extLst>
          </p:nvPr>
        </p:nvGraphicFramePr>
        <p:xfrm>
          <a:off x="228600" y="1066800"/>
          <a:ext cx="9448800" cy="3987821"/>
        </p:xfrm>
        <a:graphic>
          <a:graphicData uri="http://schemas.openxmlformats.org/drawingml/2006/table">
            <a:tbl>
              <a:tblPr/>
              <a:tblGrid>
                <a:gridCol w="3056801">
                  <a:extLst>
                    <a:ext uri="{9D8B030D-6E8A-4147-A177-3AD203B41FA5}">
                      <a16:colId xmlns="" xmlns:a16="http://schemas.microsoft.com/office/drawing/2014/main" val="20000"/>
                    </a:ext>
                  </a:extLst>
                </a:gridCol>
                <a:gridCol w="2254339">
                  <a:extLst>
                    <a:ext uri="{9D8B030D-6E8A-4147-A177-3AD203B41FA5}">
                      <a16:colId xmlns="" xmlns:a16="http://schemas.microsoft.com/office/drawing/2014/main" val="20002"/>
                    </a:ext>
                  </a:extLst>
                </a:gridCol>
                <a:gridCol w="2080260">
                  <a:extLst>
                    <a:ext uri="{9D8B030D-6E8A-4147-A177-3AD203B41FA5}">
                      <a16:colId xmlns="" xmlns:a16="http://schemas.microsoft.com/office/drawing/2014/main" val="20003"/>
                    </a:ext>
                  </a:extLst>
                </a:gridCol>
                <a:gridCol w="2057400">
                  <a:extLst>
                    <a:ext uri="{9D8B030D-6E8A-4147-A177-3AD203B41FA5}">
                      <a16:colId xmlns="" xmlns:a16="http://schemas.microsoft.com/office/drawing/2014/main" val="20006"/>
                    </a:ext>
                  </a:extLst>
                </a:gridCol>
              </a:tblGrid>
              <a:tr h="1189428">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Categorías</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endParaRPr kumimoji="0" lang="es-ES_tradnl" sz="1400" b="0" i="0" u="none" strike="noStrike" cap="none" normalizeH="0" baseline="0" dirty="0" smtClean="0">
                        <a:ln>
                          <a:noFill/>
                        </a:ln>
                        <a:solidFill>
                          <a:schemeClr val="tx1"/>
                        </a:solidFill>
                        <a:effectLst/>
                        <a:latin typeface="Verdana" pitchFamily="34" charset="0"/>
                      </a:endParaRP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0" i="0" u="none" strike="noStrike" cap="none" normalizeH="0" baseline="0" dirty="0" smtClean="0">
                          <a:ln>
                            <a:noFill/>
                          </a:ln>
                          <a:solidFill>
                            <a:schemeClr val="tx1"/>
                          </a:solidFill>
                          <a:effectLst/>
                          <a:latin typeface="Verdana" pitchFamily="34" charset="0"/>
                        </a:rPr>
                        <a:t>  Activos</a:t>
                      </a:r>
                    </a:p>
                  </a:txBody>
                  <a:tcPr marL="97500" marR="97500" marT="46800" marB="468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1</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a Coste Amortizado</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2</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Mantenidos para Negociar</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
                          <a:srgbClr val="990033"/>
                        </a:buClr>
                        <a:buSzTx/>
                        <a:buFont typeface="Monotype Sorts" pitchFamily="2" charset="2"/>
                        <a:buNone/>
                        <a:tabLst/>
                      </a:pPr>
                      <a:r>
                        <a:rPr kumimoji="0" lang="es-ES_tradnl" sz="1600" b="1" i="0" u="none" strike="noStrike" cap="none" normalizeH="0" baseline="0" dirty="0" smtClean="0">
                          <a:ln>
                            <a:noFill/>
                          </a:ln>
                          <a:solidFill>
                            <a:schemeClr val="tx1"/>
                          </a:solidFill>
                          <a:effectLst/>
                          <a:latin typeface="Times New Roman" pitchFamily="18" charset="0"/>
                        </a:rPr>
                        <a:t>3</a:t>
                      </a:r>
                    </a:p>
                    <a:p>
                      <a:pPr marL="0" marR="0" lvl="0" indent="0" algn="ctr" defTabSz="914400" rtl="0" eaLnBrk="1" fontAlgn="base" latinLnBrk="0" hangingPunct="1">
                        <a:lnSpc>
                          <a:spcPct val="100000"/>
                        </a:lnSpc>
                        <a:spcBef>
                          <a:spcPct val="20000"/>
                        </a:spcBef>
                        <a:spcAft>
                          <a:spcPct val="0"/>
                        </a:spcAft>
                        <a:buClrTx/>
                        <a:buSzTx/>
                        <a:buFont typeface="+mj-lt"/>
                        <a:buNone/>
                        <a:tabLst/>
                      </a:pPr>
                      <a:r>
                        <a:rPr kumimoji="0" lang="es-ES_tradnl" sz="1400" b="1" i="0" u="none" strike="noStrike" cap="none" normalizeH="0" baseline="0" dirty="0" smtClean="0">
                          <a:ln>
                            <a:noFill/>
                          </a:ln>
                          <a:solidFill>
                            <a:schemeClr val="tx1"/>
                          </a:solidFill>
                          <a:effectLst/>
                          <a:latin typeface="Arial" charset="0"/>
                        </a:rPr>
                        <a:t>Activos Financieros a Coste</a:t>
                      </a:r>
                    </a:p>
                  </a:txBody>
                  <a:tcPr marL="97500" marR="97500" marT="46800" marB="46800" anchor="ctr" anchorCtr="1"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1029917">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fija</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(Obligaciones, bonos, pagarés y otros valores de deuda)</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838200">
                <a:tc>
                  <a:txBody>
                    <a:bodyPr/>
                    <a:lstStyle/>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chemeClr val="tx1"/>
                          </a:solidFill>
                          <a:effectLst/>
                          <a:latin typeface="Verdana" pitchFamily="34" charset="0"/>
                        </a:rPr>
                        <a:t>Renta variable</a:t>
                      </a:r>
                    </a:p>
                    <a:p>
                      <a:pPr marL="0" marR="0" lvl="0" indent="0" algn="l"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200" b="0" i="0" u="none" strike="noStrike" cap="none" normalizeH="0" baseline="0" dirty="0" smtClean="0">
                          <a:ln>
                            <a:noFill/>
                          </a:ln>
                          <a:solidFill>
                            <a:schemeClr val="tx1"/>
                          </a:solidFill>
                          <a:effectLst/>
                          <a:latin typeface="Verdana" pitchFamily="34" charset="0"/>
                        </a:rPr>
                        <a:t>(Acciones y participaciones en patrimonio)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0000FF"/>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914400">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FF00"/>
                          </a:solidFill>
                          <a:effectLst/>
                          <a:latin typeface="Verdana" pitchFamily="34" charset="0"/>
                        </a:rPr>
                        <a:t>Deterioro de Valor “contable”</a:t>
                      </a:r>
                      <a:endParaRPr kumimoji="0" lang="es-ES_tradnl" sz="1200" b="0" i="0" u="none" strike="noStrike" cap="none" normalizeH="0" baseline="0" dirty="0" smtClean="0">
                        <a:ln>
                          <a:noFill/>
                        </a:ln>
                        <a:solidFill>
                          <a:srgbClr val="FFFF00"/>
                        </a:solidFill>
                        <a:effectLst/>
                        <a:latin typeface="Verdana" pitchFamily="34" charset="0"/>
                      </a:endParaRP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NO</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25000"/>
                        </a:lnSpc>
                        <a:spcBef>
                          <a:spcPct val="20000"/>
                        </a:spcBef>
                        <a:spcAft>
                          <a:spcPct val="0"/>
                        </a:spcAft>
                        <a:buClr>
                          <a:srgbClr val="990033"/>
                        </a:buClr>
                        <a:buSzTx/>
                        <a:buFont typeface="Monotype Sorts" pitchFamily="2" charset="2"/>
                        <a:buNone/>
                        <a:tabLst/>
                      </a:pPr>
                      <a:r>
                        <a:rPr kumimoji="0" lang="es-ES_tradnl" sz="1400" b="1" i="0" u="none" strike="noStrike" cap="none" normalizeH="0" baseline="0" dirty="0" smtClean="0">
                          <a:ln>
                            <a:noFill/>
                          </a:ln>
                          <a:solidFill>
                            <a:srgbClr val="FF0000"/>
                          </a:solidFill>
                          <a:effectLst/>
                          <a:latin typeface="Verdana" pitchFamily="34" charset="0"/>
                        </a:rPr>
                        <a:t>SÍ</a:t>
                      </a:r>
                    </a:p>
                  </a:txBody>
                  <a:tcPr marL="97500" marR="97500" marT="46800" marB="468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
        <p:nvSpPr>
          <p:cNvPr id="18511" name="Line 79"/>
          <p:cNvSpPr>
            <a:spLocks noChangeShapeType="1"/>
          </p:cNvSpPr>
          <p:nvPr/>
        </p:nvSpPr>
        <p:spPr bwMode="auto">
          <a:xfrm>
            <a:off x="191193" y="1070048"/>
            <a:ext cx="3068216" cy="1138064"/>
          </a:xfrm>
          <a:prstGeom prst="line">
            <a:avLst/>
          </a:prstGeom>
          <a:noFill/>
          <a:ln w="28575">
            <a:solidFill>
              <a:srgbClr val="FF66FF"/>
            </a:solidFill>
            <a:round/>
            <a:headEnd/>
            <a:tailEnd/>
          </a:ln>
          <a:effectLst/>
        </p:spPr>
        <p:txBody>
          <a:bodyPr wrap="square" lIns="90000" tIns="46800" rIns="90000" bIns="46800" anchor="ctr">
            <a:spAutoFit/>
          </a:bodyPr>
          <a:lstStyle/>
          <a:p>
            <a:endParaRPr lang="es-ES_tradnl"/>
          </a:p>
        </p:txBody>
      </p:sp>
      <p:sp>
        <p:nvSpPr>
          <p:cNvPr id="17" name="16 Marcador de número de diapositiva"/>
          <p:cNvSpPr>
            <a:spLocks noGrp="1"/>
          </p:cNvSpPr>
          <p:nvPr>
            <p:ph type="sldNum" sz="quarter" idx="11"/>
          </p:nvPr>
        </p:nvSpPr>
        <p:spPr>
          <a:xfrm>
            <a:off x="8680450" y="6400800"/>
            <a:ext cx="2063750" cy="457200"/>
          </a:xfrm>
        </p:spPr>
        <p:txBody>
          <a:bodyPr/>
          <a:lstStyle/>
          <a:p>
            <a:fld id="{338BC17C-4F32-484C-98A1-1A6244C3ADD2}" type="slidenum">
              <a:rPr lang="en-US" smtClean="0"/>
              <a:pPr/>
              <a:t>205</a:t>
            </a:fld>
            <a:endParaRPr lang="en-US" dirty="0"/>
          </a:p>
        </p:txBody>
      </p:sp>
      <p:sp>
        <p:nvSpPr>
          <p:cNvPr id="8" name="AutoShape 21"/>
          <p:cNvSpPr>
            <a:spLocks noChangeArrowheads="1"/>
          </p:cNvSpPr>
          <p:nvPr/>
        </p:nvSpPr>
        <p:spPr bwMode="auto">
          <a:xfrm>
            <a:off x="5638800" y="419071"/>
            <a:ext cx="2006600" cy="584240"/>
          </a:xfrm>
          <a:prstGeom prst="irregularSeal1">
            <a:avLst/>
          </a:prstGeom>
          <a:noFill/>
          <a:ln w="38100">
            <a:solidFill>
              <a:srgbClr val="FF99FF"/>
            </a:solidFill>
            <a:prstDash val="sysDot"/>
            <a:miter lim="800000"/>
            <a:headEnd/>
            <a:tailEnd/>
          </a:ln>
          <a:effectLst/>
        </p:spPr>
        <p:txBody>
          <a:bodyPr wrap="none" anchor="ctr"/>
          <a:lstStyle/>
          <a:p>
            <a:endParaRPr lang="es-ES_tradnl"/>
          </a:p>
        </p:txBody>
      </p:sp>
      <p:sp>
        <p:nvSpPr>
          <p:cNvPr id="11" name="Rectangle 20"/>
          <p:cNvSpPr>
            <a:spLocks noChangeArrowheads="1"/>
          </p:cNvSpPr>
          <p:nvPr/>
        </p:nvSpPr>
        <p:spPr bwMode="auto">
          <a:xfrm>
            <a:off x="6096000" y="609600"/>
            <a:ext cx="1218282" cy="246221"/>
          </a:xfrm>
          <a:prstGeom prst="rect">
            <a:avLst/>
          </a:prstGeom>
          <a:noFill/>
          <a:ln w="9525">
            <a:noFill/>
            <a:miter lim="800000"/>
            <a:headEnd/>
            <a:tailEnd/>
          </a:ln>
          <a:effectLst/>
        </p:spPr>
        <p:txBody>
          <a:bodyPr wrap="none" lIns="0" tIns="0" rIns="0" bIns="0">
            <a:spAutoFit/>
          </a:bodyPr>
          <a:lstStyle/>
          <a:p>
            <a:r>
              <a:rPr lang="en-US" sz="1600" dirty="0">
                <a:solidFill>
                  <a:srgbClr val="FFFF00"/>
                </a:solidFill>
                <a:latin typeface="Arial" charset="0"/>
              </a:rPr>
              <a:t>PGC PYMES</a:t>
            </a:r>
            <a:endParaRPr lang="es-ES_tradnl" sz="1600" dirty="0">
              <a:solidFill>
                <a:srgbClr val="FFFF00"/>
              </a:solidFill>
              <a:latin typeface="Arial" charset="0"/>
            </a:endParaRPr>
          </a:p>
        </p:txBody>
      </p:sp>
      <p:sp>
        <p:nvSpPr>
          <p:cNvPr id="12" name="Rectangle 5"/>
          <p:cNvSpPr txBox="1">
            <a:spLocks noChangeArrowheads="1"/>
          </p:cNvSpPr>
          <p:nvPr/>
        </p:nvSpPr>
        <p:spPr>
          <a:xfrm>
            <a:off x="76200" y="0"/>
            <a:ext cx="9829800" cy="533400"/>
          </a:xfrm>
          <a:prstGeom prst="rect">
            <a:avLst/>
          </a:prstGeom>
        </p:spPr>
        <p:txBody>
          <a:bodyPr anchor="t"/>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marL="457200" indent="-457200">
              <a:buFont typeface="+mj-lt"/>
              <a:buAutoNum type="alphaUcPeriod" startAt="2"/>
              <a:defRPr/>
            </a:pPr>
            <a:r>
              <a:rPr lang="es-ES" sz="2000" b="1" kern="0" dirty="0" smtClean="0">
                <a:solidFill>
                  <a:schemeClr val="tx1"/>
                </a:solidFill>
                <a:effectLst/>
                <a:latin typeface="Arial" pitchFamily="34" charset="0"/>
                <a:cs typeface="Arial" pitchFamily="34" charset="0"/>
              </a:rPr>
              <a:t>ACTIVOS FINANCIEROS  </a:t>
            </a:r>
            <a:r>
              <a:rPr lang="es-ES" sz="2000" b="0" kern="0" dirty="0" smtClean="0">
                <a:solidFill>
                  <a:schemeClr val="tx1"/>
                </a:solidFill>
                <a:effectLst/>
                <a:latin typeface="Arial" pitchFamily="34" charset="0"/>
                <a:cs typeface="Arial" pitchFamily="34" charset="0"/>
              </a:rPr>
              <a:t>- </a:t>
            </a:r>
            <a:r>
              <a:rPr lang="es-ES" sz="2000" b="1" u="sng" kern="0" dirty="0" smtClean="0">
                <a:solidFill>
                  <a:schemeClr val="tx1"/>
                </a:solidFill>
                <a:effectLst/>
                <a:latin typeface="Arial" pitchFamily="34" charset="0"/>
                <a:cs typeface="Arial" pitchFamily="34" charset="0"/>
              </a:rPr>
              <a:t>Clasificación Contable (NRV 8ª PGC </a:t>
            </a:r>
            <a:r>
              <a:rPr lang="es-ES" sz="2000" b="1" u="sng" kern="0" dirty="0" smtClean="0">
                <a:solidFill>
                  <a:srgbClr val="FFFF00"/>
                </a:solidFill>
                <a:effectLst/>
                <a:latin typeface="Arial" pitchFamily="34" charset="0"/>
                <a:cs typeface="Arial" pitchFamily="34" charset="0"/>
              </a:rPr>
              <a:t>PYMES</a:t>
            </a:r>
            <a:r>
              <a:rPr lang="es-ES" sz="2000" b="1" u="sng" kern="0" dirty="0" smtClean="0">
                <a:solidFill>
                  <a:schemeClr val="tx1"/>
                </a:solidFill>
                <a:effectLst/>
                <a:latin typeface="Arial" pitchFamily="34" charset="0"/>
                <a:cs typeface="Arial" pitchFamily="34" charset="0"/>
              </a:rPr>
              <a:t>)</a:t>
            </a:r>
          </a:p>
        </p:txBody>
      </p:sp>
      <p:sp>
        <p:nvSpPr>
          <p:cNvPr id="13" name="Text Box 16"/>
          <p:cNvSpPr txBox="1">
            <a:spLocks noChangeArrowheads="1"/>
          </p:cNvSpPr>
          <p:nvPr/>
        </p:nvSpPr>
        <p:spPr bwMode="auto">
          <a:xfrm>
            <a:off x="304800" y="457200"/>
            <a:ext cx="4495800" cy="246221"/>
          </a:xfrm>
          <a:prstGeom prst="rect">
            <a:avLst/>
          </a:prstGeom>
          <a:noFill/>
          <a:ln w="9525">
            <a:noFill/>
            <a:miter lim="800000"/>
            <a:headEnd/>
            <a:tailEnd/>
          </a:ln>
          <a:effectLst/>
        </p:spPr>
        <p:txBody>
          <a:bodyPr wrap="square" lIns="0" tIns="0" rIns="0" bIns="0">
            <a:spAutoFit/>
          </a:bodyPr>
          <a:lstStyle/>
          <a:p>
            <a:r>
              <a:rPr lang="en-US" sz="1600" dirty="0" smtClean="0">
                <a:solidFill>
                  <a:srgbClr val="016106"/>
                </a:solidFill>
                <a:latin typeface="Arial" charset="0"/>
              </a:rPr>
              <a:t>     </a:t>
            </a:r>
            <a:r>
              <a:rPr lang="en-US" sz="1600" dirty="0">
                <a:solidFill>
                  <a:srgbClr val="FFFF00"/>
                </a:solidFill>
                <a:latin typeface="Arial" charset="0"/>
              </a:rPr>
              <a:t>TRATAMIENTO </a:t>
            </a:r>
            <a:r>
              <a:rPr lang="en-US" sz="1600" dirty="0" smtClean="0">
                <a:solidFill>
                  <a:srgbClr val="FFFF00"/>
                </a:solidFill>
                <a:latin typeface="Arial" charset="0"/>
              </a:rPr>
              <a:t>CONTABLE- PGC PYMES</a:t>
            </a:r>
            <a:endParaRPr lang="en-US" sz="1600" dirty="0">
              <a:solidFill>
                <a:srgbClr val="FFFF00"/>
              </a:solidFill>
              <a:latin typeface="Arial" charset="0"/>
            </a:endParaRPr>
          </a:p>
        </p:txBody>
      </p:sp>
      <p:graphicFrame>
        <p:nvGraphicFramePr>
          <p:cNvPr id="15" name="5 Tabla"/>
          <p:cNvGraphicFramePr>
            <a:graphicFrameLocks noGrp="1"/>
          </p:cNvGraphicFramePr>
          <p:nvPr>
            <p:extLst>
              <p:ext uri="{D42A27DB-BD31-4B8C-83A1-F6EECF244321}">
                <p14:modId xmlns="" xmlns:p14="http://schemas.microsoft.com/office/powerpoint/2010/main" val="1931415408"/>
              </p:ext>
            </p:extLst>
          </p:nvPr>
        </p:nvGraphicFramePr>
        <p:xfrm>
          <a:off x="76200" y="5181600"/>
          <a:ext cx="9674883" cy="1402080"/>
        </p:xfrm>
        <a:graphic>
          <a:graphicData uri="http://schemas.openxmlformats.org/drawingml/2006/table">
            <a:tbl>
              <a:tblPr firstRow="1" bandRow="1">
                <a:tableStyleId>{5C22544A-7EE6-4342-B048-85BDC9FD1C3A}</a:tableStyleId>
              </a:tblPr>
              <a:tblGrid>
                <a:gridCol w="1216683">
                  <a:extLst>
                    <a:ext uri="{9D8B030D-6E8A-4147-A177-3AD203B41FA5}">
                      <a16:colId xmlns="" xmlns:a16="http://schemas.microsoft.com/office/drawing/2014/main" val="20000"/>
                    </a:ext>
                  </a:extLst>
                </a:gridCol>
                <a:gridCol w="2209800">
                  <a:extLst>
                    <a:ext uri="{9D8B030D-6E8A-4147-A177-3AD203B41FA5}">
                      <a16:colId xmlns="" xmlns:a16="http://schemas.microsoft.com/office/drawing/2014/main" val="122077099"/>
                    </a:ext>
                  </a:extLst>
                </a:gridCol>
                <a:gridCol w="5184117">
                  <a:extLst>
                    <a:ext uri="{9D8B030D-6E8A-4147-A177-3AD203B41FA5}">
                      <a16:colId xmlns="" xmlns:a16="http://schemas.microsoft.com/office/drawing/2014/main" val="3136539408"/>
                    </a:ext>
                  </a:extLst>
                </a:gridCol>
                <a:gridCol w="1064283">
                  <a:extLst>
                    <a:ext uri="{9D8B030D-6E8A-4147-A177-3AD203B41FA5}">
                      <a16:colId xmlns="" xmlns:a16="http://schemas.microsoft.com/office/drawing/2014/main" val="4007527978"/>
                    </a:ext>
                  </a:extLst>
                </a:gridCol>
              </a:tblGrid>
              <a:tr h="335280">
                <a:tc rowSpan="3">
                  <a:txBody>
                    <a:bodyPr/>
                    <a:lstStyle/>
                    <a:p>
                      <a:r>
                        <a:rPr lang="es-ES_tradnl" sz="2000" u="sng" dirty="0" smtClean="0">
                          <a:solidFill>
                            <a:srgbClr val="FFFF00"/>
                          </a:solidFill>
                          <a:latin typeface="Arial" pitchFamily="34" charset="0"/>
                          <a:cs typeface="Arial" pitchFamily="34" charset="0"/>
                        </a:rPr>
                        <a:t>FISCALMENTE</a:t>
                      </a:r>
                      <a:endParaRPr lang="es-ES_tradnl" sz="1800" dirty="0">
                        <a:solidFill>
                          <a:schemeClr val="tx1"/>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r>
                        <a:rPr lang="es-ES_tradnl" sz="1800" u="sng" dirty="0" smtClean="0">
                          <a:solidFill>
                            <a:srgbClr val="0000FF"/>
                          </a:solidFill>
                          <a:latin typeface="Arial" pitchFamily="34" charset="0"/>
                          <a:cs typeface="Arial" pitchFamily="34" charset="0"/>
                        </a:rPr>
                        <a:t>Deterioro de valor:</a:t>
                      </a:r>
                      <a:r>
                        <a:rPr lang="es-ES_tradnl" sz="1800" dirty="0" smtClean="0">
                          <a:solidFill>
                            <a:srgbClr val="0000FF"/>
                          </a:solidFill>
                          <a:latin typeface="Arial" pitchFamily="34" charset="0"/>
                          <a:cs typeface="Arial" pitchFamily="34" charset="0"/>
                        </a:rPr>
                        <a:t>  </a:t>
                      </a:r>
                      <a:r>
                        <a:rPr lang="es-ES_tradnl" sz="1800" u="sng" dirty="0" smtClean="0">
                          <a:solidFill>
                            <a:srgbClr val="FF0000"/>
                          </a:solidFill>
                          <a:latin typeface="Arial" pitchFamily="34" charset="0"/>
                          <a:cs typeface="Arial" pitchFamily="34" charset="0"/>
                        </a:rPr>
                        <a:t>No</a:t>
                      </a:r>
                      <a:r>
                        <a:rPr lang="es-ES_tradnl" sz="1800" dirty="0" smtClean="0">
                          <a:solidFill>
                            <a:srgbClr val="0000FF"/>
                          </a:solidFill>
                          <a:latin typeface="Arial" pitchFamily="34" charset="0"/>
                          <a:cs typeface="Arial" pitchFamily="34" charset="0"/>
                        </a:rPr>
                        <a:t> </a:t>
                      </a:r>
                      <a:r>
                        <a:rPr lang="es-ES_tradnl" sz="1800" b="0" dirty="0" smtClean="0">
                          <a:solidFill>
                            <a:srgbClr val="0000FF"/>
                          </a:solidFill>
                          <a:latin typeface="Arial" pitchFamily="34" charset="0"/>
                          <a:cs typeface="Arial" pitchFamily="34" charset="0"/>
                        </a:rPr>
                        <a:t>deducible</a:t>
                      </a:r>
                      <a:r>
                        <a:rPr lang="es-ES_tradnl" sz="1800" baseline="0" dirty="0" smtClean="0">
                          <a:solidFill>
                            <a:srgbClr val="0000FF"/>
                          </a:solidFill>
                          <a:latin typeface="Arial" pitchFamily="34" charset="0"/>
                          <a:cs typeface="Arial" pitchFamily="34" charset="0"/>
                        </a:rPr>
                        <a:t> </a:t>
                      </a:r>
                      <a:r>
                        <a:rPr lang="es-ES_tradnl" sz="1800" b="0" baseline="0" dirty="0" smtClean="0">
                          <a:solidFill>
                            <a:srgbClr val="FF00FF"/>
                          </a:solidFill>
                          <a:latin typeface="Arial" pitchFamily="34" charset="0"/>
                          <a:cs typeface="Arial" pitchFamily="34" charset="0"/>
                        </a:rPr>
                        <a:t>[Arts. 13.2 y 15.k) LIS] </a:t>
                      </a:r>
                    </a:p>
                    <a:p>
                      <a:endParaRPr lang="es-ES_tradnl" sz="800" b="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r>
                        <a:rPr lang="es-ES_tradnl" sz="1200" b="0" dirty="0" smtClean="0">
                          <a:solidFill>
                            <a:srgbClr val="0000FF"/>
                          </a:solidFill>
                          <a:latin typeface="Arial" pitchFamily="34" charset="0"/>
                          <a:cs typeface="Arial" pitchFamily="34" charset="0"/>
                        </a:rPr>
                        <a:t>Casos: 1 y 3</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472440">
                <a:tc vMerge="1">
                  <a:txBody>
                    <a:bodyPr/>
                    <a:lstStyle/>
                    <a:p>
                      <a:endParaRPr lang="es-ES"/>
                    </a:p>
                  </a:txBody>
                  <a:tcPr/>
                </a:tc>
                <a:tc rowSpan="2">
                  <a:txBody>
                    <a:bodyPr/>
                    <a:lstStyle/>
                    <a:p>
                      <a:pPr algn="ctr"/>
                      <a:r>
                        <a:rPr lang="es-ES_tradnl" sz="1800" b="1" u="sng" dirty="0" smtClean="0">
                          <a:solidFill>
                            <a:srgbClr val="0000FF"/>
                          </a:solidFill>
                          <a:latin typeface="Arial" pitchFamily="34" charset="0"/>
                          <a:cs typeface="Arial" pitchFamily="34" charset="0"/>
                        </a:rPr>
                        <a:t>Pérdidas por “valor razonable”:</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0" baseline="0" dirty="0" smtClean="0">
                          <a:solidFill>
                            <a:srgbClr val="FF00FF"/>
                          </a:solidFill>
                          <a:latin typeface="Arial" pitchFamily="34" charset="0"/>
                          <a:cs typeface="Arial" pitchFamily="34" charset="0"/>
                        </a:rPr>
                        <a:t>[Art. 15.l) LIS] </a:t>
                      </a:r>
                      <a:endParaRPr lang="es-ES_tradnl" sz="1800" dirty="0">
                        <a:solidFill>
                          <a:srgbClr val="FF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 </a:t>
                      </a:r>
                      <a:r>
                        <a:rPr lang="es-ES_tradnl" sz="1600" b="1" u="sng" dirty="0" smtClean="0">
                          <a:solidFill>
                            <a:srgbClr val="FF0000"/>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deducible</a:t>
                      </a:r>
                      <a:endParaRPr lang="es-ES_tradnl" sz="1600" b="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rowSpan="2">
                  <a:txBody>
                    <a:bodyPr/>
                    <a:lstStyle/>
                    <a:p>
                      <a:r>
                        <a:rPr lang="es-ES_tradnl" sz="1200" b="0" dirty="0" smtClean="0">
                          <a:solidFill>
                            <a:srgbClr val="0000FF"/>
                          </a:solidFill>
                          <a:latin typeface="Arial" pitchFamily="34" charset="0"/>
                          <a:cs typeface="Arial" pitchFamily="34" charset="0"/>
                        </a:rPr>
                        <a:t>Caso: 2</a:t>
                      </a:r>
                      <a:endParaRPr lang="es-ES_tradnl" sz="1200" b="0"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702921602"/>
                  </a:ext>
                </a:extLst>
              </a:tr>
              <a:tr h="350520">
                <a:tc vMerge="1">
                  <a:txBody>
                    <a:bodyPr/>
                    <a:lstStyle/>
                    <a:p>
                      <a:endParaRPr lang="es-ES"/>
                    </a:p>
                  </a:txBody>
                  <a:tcPr/>
                </a:tc>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Arial" pitchFamily="34" charset="0"/>
                          <a:cs typeface="Arial" pitchFamily="34" charset="0"/>
                        </a:rPr>
                        <a:t>No</a:t>
                      </a:r>
                      <a:r>
                        <a:rPr lang="es-ES_tradnl" sz="1600" b="0" u="none" dirty="0" smtClean="0">
                          <a:solidFill>
                            <a:srgbClr val="0000FF"/>
                          </a:solidFill>
                          <a:latin typeface="Arial" pitchFamily="34" charset="0"/>
                          <a:cs typeface="Arial" pitchFamily="34" charset="0"/>
                        </a:rPr>
                        <a:t> dan derecho a </a:t>
                      </a:r>
                      <a:r>
                        <a:rPr lang="es-ES_tradnl" sz="1600" b="0" u="sng" dirty="0" smtClean="0">
                          <a:solidFill>
                            <a:srgbClr val="0000FF"/>
                          </a:solidFill>
                          <a:latin typeface="Arial" pitchFamily="34" charset="0"/>
                          <a:cs typeface="Arial" pitchFamily="34" charset="0"/>
                        </a:rPr>
                        <a:t>exención art. 21</a:t>
                      </a:r>
                      <a:r>
                        <a:rPr lang="es-ES_tradnl" sz="1600" b="0" u="none" dirty="0" smtClean="0">
                          <a:solidFill>
                            <a:srgbClr val="0000FF"/>
                          </a:solidFill>
                          <a:latin typeface="Arial" pitchFamily="34" charset="0"/>
                          <a:cs typeface="Arial" pitchFamily="34" charset="0"/>
                        </a:rPr>
                        <a:t>:</a:t>
                      </a:r>
                      <a:r>
                        <a:rPr lang="es-ES_tradnl" sz="1600" b="0" u="none" baseline="0" dirty="0" smtClean="0">
                          <a:solidFill>
                            <a:srgbClr val="0000FF"/>
                          </a:solidFill>
                          <a:latin typeface="Arial" pitchFamily="34" charset="0"/>
                          <a:cs typeface="Arial" pitchFamily="34" charset="0"/>
                        </a:rPr>
                        <a:t> </a:t>
                      </a:r>
                      <a:r>
                        <a:rPr lang="es-ES_tradnl" sz="1600" b="1" u="sng" baseline="0" dirty="0" smtClean="0">
                          <a:solidFill>
                            <a:srgbClr val="FF0000"/>
                          </a:solidFill>
                          <a:latin typeface="Arial" pitchFamily="34" charset="0"/>
                          <a:cs typeface="Arial" pitchFamily="34" charset="0"/>
                        </a:rPr>
                        <a:t>Sí</a:t>
                      </a:r>
                      <a:r>
                        <a:rPr lang="es-ES_tradnl" sz="1600" b="0" u="none" dirty="0" smtClean="0">
                          <a:solidFill>
                            <a:srgbClr val="0000FF"/>
                          </a:solidFill>
                          <a:latin typeface="Arial" pitchFamily="34" charset="0"/>
                          <a:cs typeface="Arial" pitchFamily="34" charset="0"/>
                        </a:rPr>
                        <a:t> deducible</a:t>
                      </a:r>
                      <a:endParaRPr lang="es-ES_tradnl" sz="1600" u="none" dirty="0">
                        <a:solidFill>
                          <a:srgbClr val="0000FF"/>
                        </a:solidFill>
                        <a:latin typeface="Arial" pitchFamily="34" charset="0"/>
                        <a:cs typeface="Arial" pitchFamily="34" charset="0"/>
                      </a:endParaRPr>
                    </a:p>
                  </a:txBody>
                  <a:tcPr anchor="ct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vMerge="1">
                  <a:txBody>
                    <a:bodyPr/>
                    <a:lstStyle/>
                    <a:p>
                      <a:endParaRPr lang="es-ES"/>
                    </a:p>
                  </a:txBody>
                  <a:tcPr/>
                </a:tc>
                <a:extLst>
                  <a:ext uri="{0D108BD9-81ED-4DB2-BD59-A6C34878D82A}">
                    <a16:rowId xmlns="" xmlns:a16="http://schemas.microsoft.com/office/drawing/2014/main" val="3616318336"/>
                  </a:ext>
                </a:extLst>
              </a:tr>
            </a:tbl>
          </a:graphicData>
        </a:graphic>
      </p:graphicFrame>
    </p:spTree>
    <p:extLst>
      <p:ext uri="{BB962C8B-B14F-4D97-AF65-F5344CB8AC3E}">
        <p14:creationId xmlns="" xmlns:p14="http://schemas.microsoft.com/office/powerpoint/2010/main" val="2424414492"/>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381750"/>
            <a:ext cx="2311400" cy="476250"/>
          </a:xfrm>
        </p:spPr>
        <p:txBody>
          <a:bodyPr/>
          <a:lstStyle/>
          <a:p>
            <a:pPr>
              <a:defRPr/>
            </a:pPr>
            <a:fld id="{D62348D2-6080-4155-A3A1-70F854A23465}" type="slidenum">
              <a:rPr lang="es-ES"/>
              <a:pPr>
                <a:defRPr/>
              </a:pPr>
              <a:t>206</a:t>
            </a:fld>
            <a:endParaRPr lang="es-ES" dirty="0"/>
          </a:p>
        </p:txBody>
      </p:sp>
      <p:graphicFrame>
        <p:nvGraphicFramePr>
          <p:cNvPr id="8" name="7 Tabla"/>
          <p:cNvGraphicFramePr>
            <a:graphicFrameLocks noGrp="1"/>
          </p:cNvGraphicFramePr>
          <p:nvPr>
            <p:extLst>
              <p:ext uri="{D42A27DB-BD31-4B8C-83A1-F6EECF244321}">
                <p14:modId xmlns="" xmlns:p14="http://schemas.microsoft.com/office/powerpoint/2010/main" val="3102315025"/>
              </p:ext>
            </p:extLst>
          </p:nvPr>
        </p:nvGraphicFramePr>
        <p:xfrm>
          <a:off x="152400" y="457200"/>
          <a:ext cx="9677400" cy="1219200"/>
        </p:xfrm>
        <a:graphic>
          <a:graphicData uri="http://schemas.openxmlformats.org/drawingml/2006/table">
            <a:tbl>
              <a:tblPr firstRow="1" bandRow="1">
                <a:tableStyleId>{5C22544A-7EE6-4342-B048-85BDC9FD1C3A}</a:tableStyleId>
              </a:tblPr>
              <a:tblGrid>
                <a:gridCol w="2590800">
                  <a:extLst>
                    <a:ext uri="{9D8B030D-6E8A-4147-A177-3AD203B41FA5}">
                      <a16:colId xmlns="" xmlns:a16="http://schemas.microsoft.com/office/drawing/2014/main" val="20000"/>
                    </a:ext>
                  </a:extLst>
                </a:gridCol>
                <a:gridCol w="7086600">
                  <a:extLst>
                    <a:ext uri="{9D8B030D-6E8A-4147-A177-3AD203B41FA5}">
                      <a16:colId xmlns="" xmlns:a16="http://schemas.microsoft.com/office/drawing/2014/main" val="20001"/>
                    </a:ext>
                  </a:extLst>
                </a:gridCol>
              </a:tblGrid>
              <a:tr h="990600">
                <a:tc>
                  <a:txBody>
                    <a:bodyPr/>
                    <a:lstStyle/>
                    <a:p>
                      <a:pPr algn="ctr"/>
                      <a:r>
                        <a:rPr lang="es-ES_tradnl" sz="2000" dirty="0" smtClean="0"/>
                        <a:t>Sociedad  “A”</a:t>
                      </a:r>
                    </a:p>
                    <a:p>
                      <a:pPr algn="ctr"/>
                      <a:endParaRPr lang="es-ES_tradnl" sz="800" dirty="0" smtClean="0"/>
                    </a:p>
                    <a:p>
                      <a:pPr algn="ctr"/>
                      <a:r>
                        <a:rPr lang="es-ES_tradnl" sz="1600" u="sng" dirty="0" smtClean="0">
                          <a:solidFill>
                            <a:srgbClr val="FFFF00"/>
                          </a:solidFill>
                        </a:rPr>
                        <a:t>Activos Financieros</a:t>
                      </a:r>
                      <a:r>
                        <a:rPr lang="es-ES_tradnl" sz="1600" dirty="0" smtClean="0">
                          <a:solidFill>
                            <a:srgbClr val="FFFF00"/>
                          </a:solidFill>
                        </a:rPr>
                        <a:t>:</a:t>
                      </a:r>
                    </a:p>
                    <a:p>
                      <a:pPr algn="ctr">
                        <a:buFont typeface="Wingdings" pitchFamily="2" charset="2"/>
                        <a:buNone/>
                      </a:pPr>
                      <a:endParaRPr lang="es-ES_tradnl" sz="500" dirty="0" smtClean="0">
                        <a:solidFill>
                          <a:srgbClr val="FFFF00"/>
                        </a:solidFill>
                      </a:endParaRPr>
                    </a:p>
                    <a:p>
                      <a:pPr algn="l">
                        <a:buFont typeface="Wingdings" pitchFamily="2" charset="2"/>
                        <a:buChar char="ü"/>
                      </a:pPr>
                      <a:r>
                        <a:rPr lang="es-ES_tradnl" sz="1600" dirty="0" smtClean="0">
                          <a:solidFill>
                            <a:srgbClr val="FFFF00"/>
                          </a:solidFill>
                        </a:rPr>
                        <a:t>  “A Coste”</a:t>
                      </a:r>
                    </a:p>
                    <a:p>
                      <a:pPr algn="l">
                        <a:buFont typeface="Wingdings" pitchFamily="2" charset="2"/>
                        <a:buChar char="ü"/>
                      </a:pPr>
                      <a:endParaRPr lang="es-ES_tradnl" sz="1400" b="1" u="none" dirty="0" smtClean="0">
                        <a:solidFill>
                          <a:srgbClr val="FFFF00"/>
                        </a:solidFill>
                        <a:latin typeface="Arial"/>
                        <a:ea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marL="457200" indent="-457200">
                        <a:buFont typeface="+mj-lt"/>
                        <a:buAutoNum type="arabicPeriod"/>
                        <a:defRPr/>
                      </a:pPr>
                      <a:r>
                        <a:rPr lang="es-ES_tradnl" sz="1600" dirty="0" smtClean="0"/>
                        <a:t>Año N: “A” adquiere acciones  de “E” por 1.000.000 €</a:t>
                      </a:r>
                    </a:p>
                    <a:p>
                      <a:pPr marL="457200" indent="-457200">
                        <a:buFont typeface="+mj-lt"/>
                        <a:buAutoNum type="arabicPeriod"/>
                        <a:defRPr/>
                      </a:pPr>
                      <a:r>
                        <a:rPr lang="es-ES_tradnl" sz="1600" dirty="0" smtClean="0"/>
                        <a:t>Año N+1: Deterioro contable de “E” 200.000 €</a:t>
                      </a:r>
                    </a:p>
                    <a:p>
                      <a:pPr marL="457200" indent="-457200">
                        <a:buFont typeface="+mj-lt"/>
                        <a:buAutoNum type="arabicPeriod"/>
                        <a:defRPr/>
                      </a:pPr>
                      <a:r>
                        <a:rPr lang="es-ES_tradnl" sz="1600" dirty="0" smtClean="0"/>
                        <a:t>Año N+2: </a:t>
                      </a:r>
                      <a:r>
                        <a:rPr lang="es-ES_tradnl" sz="1600" u="sng" dirty="0" smtClean="0">
                          <a:solidFill>
                            <a:srgbClr val="FFFF66"/>
                          </a:solidFill>
                          <a:effectLst>
                            <a:outerShdw blurRad="38100" dist="38100" dir="2700000" algn="tl">
                              <a:srgbClr val="000000">
                                <a:alpha val="43137"/>
                              </a:srgbClr>
                            </a:outerShdw>
                          </a:effectLst>
                        </a:rPr>
                        <a:t>vende acciones de “E” a la Sociedad “C”.</a:t>
                      </a:r>
                      <a:r>
                        <a:rPr lang="es-ES_tradnl" sz="1600" u="sng" dirty="0" smtClean="0">
                          <a:solidFill>
                            <a:srgbClr val="FFFF00"/>
                          </a:solidFill>
                          <a:effectLst>
                            <a:outerShdw blurRad="38100" dist="38100" dir="2700000" algn="tl">
                              <a:srgbClr val="000000">
                                <a:alpha val="43137"/>
                              </a:srgbClr>
                            </a:outerShdw>
                          </a:effectLst>
                        </a:rPr>
                        <a:t> Dos opciones:</a:t>
                      </a:r>
                    </a:p>
                    <a:p>
                      <a:pPr marL="457200" indent="-457200">
                        <a:buFont typeface="+mj-lt"/>
                        <a:buAutoNum type="alphaLcParenR"/>
                        <a:defRPr/>
                      </a:pPr>
                      <a:r>
                        <a:rPr lang="es-ES_tradnl" sz="1600" dirty="0" smtClean="0"/>
                        <a:t>Precio de Venta: 1.100.000 €</a:t>
                      </a:r>
                    </a:p>
                    <a:p>
                      <a:pPr marL="457200" indent="-457200">
                        <a:buFont typeface="+mj-lt"/>
                        <a:buAutoNum type="alphaLcParenR"/>
                        <a:defRPr/>
                      </a:pPr>
                      <a:r>
                        <a:rPr lang="es-ES_tradnl" sz="1600" dirty="0" smtClean="0"/>
                        <a:t>Precio de venta:     700.000 €</a:t>
                      </a:r>
                      <a:endParaRPr lang="es-ES_tradnl" sz="1600" b="1" dirty="0">
                        <a:solidFill>
                          <a:schemeClr val="tx1"/>
                        </a:solidFill>
                        <a:latin typeface="Arial"/>
                        <a:ea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5" name="4 Tabla"/>
          <p:cNvGraphicFramePr>
            <a:graphicFrameLocks noGrp="1"/>
          </p:cNvGraphicFramePr>
          <p:nvPr/>
        </p:nvGraphicFramePr>
        <p:xfrm>
          <a:off x="228600" y="2667000"/>
          <a:ext cx="9525001" cy="228600"/>
        </p:xfrm>
        <a:graphic>
          <a:graphicData uri="http://schemas.openxmlformats.org/drawingml/2006/table">
            <a:tbl>
              <a:tblPr/>
              <a:tblGrid>
                <a:gridCol w="1066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5010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220980">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1.000.000</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I.F. Participaciones de E (24)</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a/</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Bancos cuenta corriente (57)</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1.000.000</a:t>
                      </a:r>
                      <a:endParaRPr lang="es-ES" sz="1600" b="1" dirty="0">
                        <a:solidFill>
                          <a:srgbClr val="0000FF"/>
                        </a:solidFill>
                        <a:latin typeface="Arial"/>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bl>
          </a:graphicData>
        </a:graphic>
      </p:graphicFrame>
      <p:sp>
        <p:nvSpPr>
          <p:cNvPr id="6" name="5 CuadroTexto"/>
          <p:cNvSpPr txBox="1"/>
          <p:nvPr/>
        </p:nvSpPr>
        <p:spPr>
          <a:xfrm>
            <a:off x="3200400" y="1905000"/>
            <a:ext cx="4343400" cy="369887"/>
          </a:xfrm>
          <a:prstGeom prst="rect">
            <a:avLst/>
          </a:prstGeom>
          <a:noFill/>
        </p:spPr>
        <p:txBody>
          <a:bodyPr>
            <a:spAutoFit/>
          </a:bodyPr>
          <a:lstStyle/>
          <a:p>
            <a:pPr>
              <a:defRPr/>
            </a:pPr>
            <a:r>
              <a:rPr lang="es-ES_tradnl" sz="1800" u="sng" dirty="0" smtClean="0">
                <a:effectLst>
                  <a:outerShdw blurRad="38100" dist="38100" dir="2700000" algn="tl">
                    <a:srgbClr val="000000">
                      <a:alpha val="43137"/>
                    </a:srgbClr>
                  </a:outerShdw>
                </a:effectLst>
              </a:rPr>
              <a:t>ASIENTOS CONTABLES:</a:t>
            </a:r>
            <a:endParaRPr lang="es-ES_tradnl" sz="1800" u="sng" dirty="0">
              <a:effectLst>
                <a:outerShdw blurRad="38100" dist="38100" dir="2700000" algn="tl">
                  <a:srgbClr val="000000">
                    <a:alpha val="43137"/>
                  </a:srgbClr>
                </a:outerShdw>
              </a:effectLst>
            </a:endParaRPr>
          </a:p>
        </p:txBody>
      </p:sp>
      <p:sp>
        <p:nvSpPr>
          <p:cNvPr id="73781" name="Rectangle 1"/>
          <p:cNvSpPr>
            <a:spLocks noChangeArrowheads="1"/>
          </p:cNvSpPr>
          <p:nvPr/>
        </p:nvSpPr>
        <p:spPr bwMode="auto">
          <a:xfrm>
            <a:off x="0" y="0"/>
            <a:ext cx="9906000" cy="457200"/>
          </a:xfrm>
          <a:prstGeom prst="rect">
            <a:avLst/>
          </a:prstGeom>
          <a:noFill/>
          <a:ln w="9525">
            <a:noFill/>
            <a:miter lim="800000"/>
            <a:headEnd/>
            <a:tailEnd/>
          </a:ln>
        </p:spPr>
        <p:txBody>
          <a:bodyPr wrap="none" anchor="ctr">
            <a:spAutoFit/>
          </a:bodyPr>
          <a:lstStyle/>
          <a:p>
            <a:pPr eaLnBrk="0" hangingPunct="0"/>
            <a:endParaRPr lang="es-ES_tradnl"/>
          </a:p>
        </p:txBody>
      </p:sp>
      <p:sp>
        <p:nvSpPr>
          <p:cNvPr id="73803"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a:t>
            </a:r>
            <a:r>
              <a:rPr lang="es-ES" dirty="0" smtClean="0">
                <a:solidFill>
                  <a:srgbClr val="000066"/>
                </a:solidFill>
              </a:rPr>
              <a:t>. </a:t>
            </a:r>
            <a:r>
              <a:rPr lang="es-ES" u="sng" dirty="0" smtClean="0">
                <a:solidFill>
                  <a:srgbClr val="0000FF"/>
                </a:solidFill>
              </a:rPr>
              <a:t>Con</a:t>
            </a:r>
            <a:r>
              <a:rPr lang="es-ES" dirty="0" smtClean="0">
                <a:solidFill>
                  <a:srgbClr val="000066"/>
                </a:solidFill>
              </a:rPr>
              <a:t> </a:t>
            </a:r>
            <a:r>
              <a:rPr lang="es-ES" dirty="0" smtClean="0">
                <a:solidFill>
                  <a:srgbClr val="0000FF"/>
                </a:solidFill>
              </a:rPr>
              <a:t>Deterioro de Valor</a:t>
            </a:r>
            <a:r>
              <a:rPr lang="es-ES" dirty="0" smtClean="0">
                <a:solidFill>
                  <a:srgbClr val="000066"/>
                </a:solidFill>
              </a:rPr>
              <a:t> </a:t>
            </a:r>
            <a:r>
              <a:rPr lang="es-ES" dirty="0" smtClean="0">
                <a:solidFill>
                  <a:srgbClr val="0000FF"/>
                </a:solidFill>
              </a:rPr>
              <a:t>Y</a:t>
            </a:r>
            <a:r>
              <a:rPr lang="es-ES" dirty="0" smtClean="0">
                <a:solidFill>
                  <a:srgbClr val="000066"/>
                </a:solidFill>
              </a:rPr>
              <a:t> </a:t>
            </a:r>
            <a:r>
              <a:rPr lang="es-ES" dirty="0" smtClean="0">
                <a:solidFill>
                  <a:srgbClr val="0033CC"/>
                </a:solidFill>
              </a:rPr>
              <a:t>Trasmisión</a:t>
            </a:r>
            <a:r>
              <a:rPr lang="es-ES" dirty="0" smtClean="0">
                <a:solidFill>
                  <a:srgbClr val="000066"/>
                </a:solidFill>
              </a:rPr>
              <a:t>.  </a:t>
            </a:r>
            <a:r>
              <a:rPr lang="es-ES_tradnl" u="sng" dirty="0" smtClean="0">
                <a:solidFill>
                  <a:srgbClr val="FF0000"/>
                </a:solidFill>
              </a:rPr>
              <a:t>Contablemente</a:t>
            </a:r>
            <a:endParaRPr lang="es-ES" u="sng" dirty="0">
              <a:solidFill>
                <a:srgbClr val="FF0000"/>
              </a:solidFill>
            </a:endParaRPr>
          </a:p>
        </p:txBody>
      </p:sp>
      <p:graphicFrame>
        <p:nvGraphicFramePr>
          <p:cNvPr id="13" name="12 Tabla"/>
          <p:cNvGraphicFramePr>
            <a:graphicFrameLocks noGrp="1"/>
          </p:cNvGraphicFramePr>
          <p:nvPr/>
        </p:nvGraphicFramePr>
        <p:xfrm>
          <a:off x="228600" y="3429000"/>
          <a:ext cx="9525001" cy="243840"/>
        </p:xfrm>
        <a:graphic>
          <a:graphicData uri="http://schemas.openxmlformats.org/drawingml/2006/table">
            <a:tbl>
              <a:tblPr/>
              <a:tblGrid>
                <a:gridCol w="1066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5010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167640">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200.000</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r>
                        <a:rPr lang="es-ES_tradnl" sz="1600" b="1" dirty="0" smtClean="0">
                          <a:solidFill>
                            <a:srgbClr val="0000FF"/>
                          </a:solidFill>
                        </a:rPr>
                        <a:t>Dotación Deterioro de Valor (698)</a:t>
                      </a: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a/</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_tradnl" sz="1600" b="1" dirty="0" smtClean="0">
                          <a:solidFill>
                            <a:srgbClr val="0000FF"/>
                          </a:solidFill>
                        </a:rPr>
                        <a:t>Deterioro de Valor (598)</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200.000</a:t>
                      </a:r>
                      <a:endParaRPr lang="es-ES" sz="1600" b="1" dirty="0">
                        <a:solidFill>
                          <a:srgbClr val="0000FF"/>
                        </a:solidFill>
                        <a:latin typeface="Arial"/>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bl>
          </a:graphicData>
        </a:graphic>
      </p:graphicFrame>
      <p:sp>
        <p:nvSpPr>
          <p:cNvPr id="14" name="13 CuadroTexto"/>
          <p:cNvSpPr txBox="1"/>
          <p:nvPr/>
        </p:nvSpPr>
        <p:spPr>
          <a:xfrm>
            <a:off x="457200" y="2221468"/>
            <a:ext cx="8229600" cy="369332"/>
          </a:xfrm>
          <a:prstGeom prst="rect">
            <a:avLst/>
          </a:prstGeom>
          <a:noFill/>
        </p:spPr>
        <p:txBody>
          <a:bodyPr wrap="square">
            <a:spAutoFit/>
          </a:bodyPr>
          <a:lstStyle/>
          <a:p>
            <a:pPr marL="342900" indent="-342900">
              <a:buFont typeface="+mj-lt"/>
              <a:buAutoNum type="arabicPeriod"/>
              <a:defRPr/>
            </a:pPr>
            <a:r>
              <a:rPr lang="es-ES_tradnl" sz="1800" u="sng" dirty="0" smtClean="0">
                <a:effectLst>
                  <a:outerShdw blurRad="38100" dist="38100" dir="2700000" algn="tl">
                    <a:srgbClr val="000000">
                      <a:alpha val="43137"/>
                    </a:srgbClr>
                  </a:outerShdw>
                </a:effectLst>
              </a:rPr>
              <a:t>Año N </a:t>
            </a:r>
            <a:r>
              <a:rPr lang="es-ES_tradnl" sz="1800" dirty="0" smtClean="0"/>
              <a:t>“A” adquiere acciones  de “E” por 1.000.000:</a:t>
            </a:r>
            <a:endParaRPr lang="es-ES_tradnl" sz="1800" u="sng" dirty="0">
              <a:effectLst>
                <a:outerShdw blurRad="38100" dist="38100" dir="2700000" algn="tl">
                  <a:srgbClr val="000000">
                    <a:alpha val="43137"/>
                  </a:srgbClr>
                </a:outerShdw>
              </a:effectLst>
            </a:endParaRPr>
          </a:p>
        </p:txBody>
      </p:sp>
      <p:sp>
        <p:nvSpPr>
          <p:cNvPr id="15" name="14 CuadroTexto"/>
          <p:cNvSpPr txBox="1"/>
          <p:nvPr/>
        </p:nvSpPr>
        <p:spPr>
          <a:xfrm>
            <a:off x="381000" y="2971800"/>
            <a:ext cx="7162800" cy="369332"/>
          </a:xfrm>
          <a:prstGeom prst="rect">
            <a:avLst/>
          </a:prstGeom>
          <a:noFill/>
        </p:spPr>
        <p:txBody>
          <a:bodyPr wrap="square">
            <a:spAutoFit/>
          </a:bodyPr>
          <a:lstStyle/>
          <a:p>
            <a:pPr marL="342900" indent="-342900">
              <a:buFont typeface="+mj-lt"/>
              <a:buAutoNum type="arabicPeriod" startAt="2"/>
              <a:defRPr/>
            </a:pPr>
            <a:r>
              <a:rPr lang="es-ES_tradnl" sz="1800" u="sng" dirty="0" smtClean="0">
                <a:effectLst>
                  <a:outerShdw blurRad="38100" dist="38100" dir="2700000" algn="tl">
                    <a:srgbClr val="000000">
                      <a:alpha val="43137"/>
                    </a:srgbClr>
                  </a:outerShdw>
                </a:effectLst>
              </a:rPr>
              <a:t>Año N+1</a:t>
            </a:r>
            <a:r>
              <a:rPr lang="es-ES_tradnl" sz="1800" dirty="0" smtClean="0">
                <a:effectLst>
                  <a:outerShdw blurRad="38100" dist="38100" dir="2700000" algn="tl">
                    <a:srgbClr val="000000">
                      <a:alpha val="43137"/>
                    </a:srgbClr>
                  </a:outerShdw>
                </a:effectLst>
              </a:rPr>
              <a:t>  Dota el </a:t>
            </a:r>
            <a:r>
              <a:rPr lang="es-ES_tradnl" sz="1800" dirty="0" smtClean="0"/>
              <a:t>Deterioro contable de 200.000 :</a:t>
            </a:r>
            <a:endParaRPr lang="es-ES_tradnl" sz="1800" u="sng" dirty="0">
              <a:effectLst>
                <a:outerShdw blurRad="38100" dist="38100" dir="2700000" algn="tl">
                  <a:srgbClr val="000000">
                    <a:alpha val="43137"/>
                  </a:srgbClr>
                </a:outerShdw>
              </a:effectLst>
            </a:endParaRPr>
          </a:p>
        </p:txBody>
      </p:sp>
      <p:graphicFrame>
        <p:nvGraphicFramePr>
          <p:cNvPr id="16" name="15 Tabla"/>
          <p:cNvGraphicFramePr>
            <a:graphicFrameLocks noGrp="1"/>
          </p:cNvGraphicFramePr>
          <p:nvPr/>
        </p:nvGraphicFramePr>
        <p:xfrm>
          <a:off x="228600" y="4876800"/>
          <a:ext cx="9525001" cy="624840"/>
        </p:xfrm>
        <a:graphic>
          <a:graphicData uri="http://schemas.openxmlformats.org/drawingml/2006/table">
            <a:tbl>
              <a:tblPr/>
              <a:tblGrid>
                <a:gridCol w="1066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5010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220980">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1.100.000</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Bancos cuenta corriente (57)</a:t>
                      </a:r>
                      <a:endParaRPr lang="es-ES_tradnl" sz="1600" b="1" dirty="0" smtClean="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a/</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I.F. Participaciones de E (24)</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1.000.000</a:t>
                      </a:r>
                      <a:endParaRPr lang="es-ES" sz="1600" b="1" dirty="0">
                        <a:solidFill>
                          <a:srgbClr val="0000FF"/>
                        </a:solidFill>
                        <a:latin typeface="Arial"/>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396240">
                <a:tc>
                  <a:txBody>
                    <a:bodyPr/>
                    <a:lstStyle/>
                    <a:p>
                      <a:pPr algn="just">
                        <a:lnSpc>
                          <a:spcPts val="1800"/>
                        </a:lnSpc>
                        <a:spcAft>
                          <a:spcPts val="0"/>
                        </a:spcAft>
                      </a:pP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Beneficios en participaciones (76)</a:t>
                      </a: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100.000</a:t>
                      </a:r>
                      <a:endParaRPr lang="es-ES_tradnl" sz="1600" dirty="0">
                        <a:solidFill>
                          <a:srgbClr val="0000FF"/>
                        </a:solidFill>
                        <a:latin typeface="Times New Roman"/>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1"/>
                  </a:ext>
                </a:extLst>
              </a:tr>
            </a:tbl>
          </a:graphicData>
        </a:graphic>
      </p:graphicFrame>
      <p:sp>
        <p:nvSpPr>
          <p:cNvPr id="17" name="16 CuadroTexto"/>
          <p:cNvSpPr txBox="1"/>
          <p:nvPr/>
        </p:nvSpPr>
        <p:spPr>
          <a:xfrm>
            <a:off x="457200" y="3657600"/>
            <a:ext cx="9296400" cy="369332"/>
          </a:xfrm>
          <a:prstGeom prst="rect">
            <a:avLst/>
          </a:prstGeom>
          <a:noFill/>
        </p:spPr>
        <p:txBody>
          <a:bodyPr wrap="square">
            <a:spAutoFit/>
          </a:bodyPr>
          <a:lstStyle/>
          <a:p>
            <a:pPr marL="342900" indent="-342900">
              <a:buFont typeface="+mj-lt"/>
              <a:buAutoNum type="arabicPeriod" startAt="3"/>
              <a:defRPr/>
            </a:pPr>
            <a:r>
              <a:rPr lang="es-ES_tradnl" sz="1800" u="sng" dirty="0" smtClean="0">
                <a:effectLst>
                  <a:outerShdw blurRad="38100" dist="38100" dir="2700000" algn="tl">
                    <a:srgbClr val="000000">
                      <a:alpha val="43137"/>
                    </a:srgbClr>
                  </a:outerShdw>
                </a:effectLst>
              </a:rPr>
              <a:t>Año N+2 </a:t>
            </a:r>
            <a:r>
              <a:rPr lang="es-ES_tradnl" sz="1800" dirty="0" smtClean="0"/>
              <a:t>“A” Vende las acciones de “E”, procede reversión del D.V.:</a:t>
            </a:r>
            <a:endParaRPr lang="es-ES_tradnl" sz="1800" u="sng" dirty="0">
              <a:effectLst>
                <a:outerShdw blurRad="38100" dist="38100" dir="2700000" algn="tl">
                  <a:srgbClr val="000000">
                    <a:alpha val="43137"/>
                  </a:srgbClr>
                </a:outerShdw>
              </a:effectLst>
            </a:endParaRPr>
          </a:p>
        </p:txBody>
      </p:sp>
      <p:graphicFrame>
        <p:nvGraphicFramePr>
          <p:cNvPr id="18" name="17 Tabla"/>
          <p:cNvGraphicFramePr>
            <a:graphicFrameLocks noGrp="1"/>
          </p:cNvGraphicFramePr>
          <p:nvPr/>
        </p:nvGraphicFramePr>
        <p:xfrm>
          <a:off x="228600" y="4114800"/>
          <a:ext cx="9525001" cy="243840"/>
        </p:xfrm>
        <a:graphic>
          <a:graphicData uri="http://schemas.openxmlformats.org/drawingml/2006/table">
            <a:tbl>
              <a:tblPr/>
              <a:tblGrid>
                <a:gridCol w="1066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5010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220980">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200.000</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r>
                        <a:rPr lang="es-ES_tradnl" sz="1600" b="1" dirty="0" smtClean="0">
                          <a:solidFill>
                            <a:srgbClr val="0000FF"/>
                          </a:solidFill>
                        </a:rPr>
                        <a:t>Deterioro de Valor (598)</a:t>
                      </a: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a/</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_tradnl" sz="1600" b="1" dirty="0" smtClean="0">
                          <a:solidFill>
                            <a:srgbClr val="0000FF"/>
                          </a:solidFill>
                        </a:rPr>
                        <a:t>Reversión Deterioro de Valor (798)</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200.000</a:t>
                      </a:r>
                      <a:endParaRPr lang="es-ES" sz="1600" b="1" dirty="0">
                        <a:solidFill>
                          <a:srgbClr val="0000FF"/>
                        </a:solidFill>
                        <a:latin typeface="Arial"/>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0"/>
                  </a:ext>
                </a:extLst>
              </a:tr>
            </a:tbl>
          </a:graphicData>
        </a:graphic>
      </p:graphicFrame>
      <p:sp>
        <p:nvSpPr>
          <p:cNvPr id="19" name="18 CuadroTexto"/>
          <p:cNvSpPr txBox="1"/>
          <p:nvPr/>
        </p:nvSpPr>
        <p:spPr>
          <a:xfrm>
            <a:off x="1295400" y="4495800"/>
            <a:ext cx="8153400" cy="369332"/>
          </a:xfrm>
          <a:prstGeom prst="rect">
            <a:avLst/>
          </a:prstGeom>
          <a:noFill/>
        </p:spPr>
        <p:txBody>
          <a:bodyPr wrap="square">
            <a:spAutoFit/>
          </a:bodyPr>
          <a:lstStyle/>
          <a:p>
            <a:pPr marL="342900" indent="-342900">
              <a:buFont typeface="+mj-lt"/>
              <a:buAutoNum type="alphaLcParenR"/>
              <a:defRPr/>
            </a:pPr>
            <a:r>
              <a:rPr lang="es-ES_tradnl" sz="1800" u="sng" dirty="0" smtClean="0">
                <a:effectLst>
                  <a:outerShdw blurRad="38100" dist="38100" dir="2700000" algn="tl">
                    <a:srgbClr val="000000">
                      <a:alpha val="43137"/>
                    </a:srgbClr>
                  </a:outerShdw>
                </a:effectLst>
              </a:rPr>
              <a:t>Año N+2 </a:t>
            </a:r>
            <a:r>
              <a:rPr lang="es-ES_tradnl" sz="1800" dirty="0" smtClean="0"/>
              <a:t>“A” Vende las acciones de “E” por 1.100.000:</a:t>
            </a:r>
            <a:endParaRPr lang="es-ES_tradnl" sz="1800" u="sng" dirty="0">
              <a:effectLst>
                <a:outerShdw blurRad="38100" dist="38100" dir="2700000" algn="tl">
                  <a:srgbClr val="000000">
                    <a:alpha val="43137"/>
                  </a:srgbClr>
                </a:outerShdw>
              </a:effectLst>
            </a:endParaRPr>
          </a:p>
        </p:txBody>
      </p:sp>
      <p:sp>
        <p:nvSpPr>
          <p:cNvPr id="20" name="19 CuadroTexto"/>
          <p:cNvSpPr txBox="1"/>
          <p:nvPr/>
        </p:nvSpPr>
        <p:spPr>
          <a:xfrm>
            <a:off x="1295400" y="5574268"/>
            <a:ext cx="8153400" cy="369332"/>
          </a:xfrm>
          <a:prstGeom prst="rect">
            <a:avLst/>
          </a:prstGeom>
          <a:noFill/>
        </p:spPr>
        <p:txBody>
          <a:bodyPr wrap="square">
            <a:spAutoFit/>
          </a:bodyPr>
          <a:lstStyle/>
          <a:p>
            <a:pPr marL="342900" indent="-342900">
              <a:buFont typeface="+mj-lt"/>
              <a:buAutoNum type="alphaLcParenR" startAt="2"/>
              <a:defRPr/>
            </a:pPr>
            <a:r>
              <a:rPr lang="es-ES_tradnl" sz="1800" u="sng" dirty="0" smtClean="0">
                <a:effectLst>
                  <a:outerShdw blurRad="38100" dist="38100" dir="2700000" algn="tl">
                    <a:srgbClr val="000000">
                      <a:alpha val="43137"/>
                    </a:srgbClr>
                  </a:outerShdw>
                </a:effectLst>
              </a:rPr>
              <a:t>Año N+2 </a:t>
            </a:r>
            <a:r>
              <a:rPr lang="es-ES_tradnl" sz="1800" dirty="0" smtClean="0"/>
              <a:t>“A” Vende las acciones de “E” por 700.000:</a:t>
            </a:r>
            <a:endParaRPr lang="es-ES_tradnl" sz="1800" u="sng" dirty="0">
              <a:effectLst>
                <a:outerShdw blurRad="38100" dist="38100" dir="2700000" algn="tl">
                  <a:srgbClr val="000000">
                    <a:alpha val="43137"/>
                  </a:srgbClr>
                </a:outerShdw>
              </a:effectLst>
            </a:endParaRPr>
          </a:p>
        </p:txBody>
      </p:sp>
      <p:graphicFrame>
        <p:nvGraphicFramePr>
          <p:cNvPr id="21" name="20 Tabla"/>
          <p:cNvGraphicFramePr>
            <a:graphicFrameLocks noGrp="1"/>
          </p:cNvGraphicFramePr>
          <p:nvPr/>
        </p:nvGraphicFramePr>
        <p:xfrm>
          <a:off x="76200" y="5974080"/>
          <a:ext cx="9525001" cy="670560"/>
        </p:xfrm>
        <a:graphic>
          <a:graphicData uri="http://schemas.openxmlformats.org/drawingml/2006/table">
            <a:tbl>
              <a:tblPr/>
              <a:tblGrid>
                <a:gridCol w="1066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5010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220980">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700.000</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Bancos cuenta corriente (57)</a:t>
                      </a:r>
                      <a:endParaRPr lang="es-ES_tradnl" sz="1600" b="1" dirty="0" smtClean="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_tradnl" dirty="0">
                        <a:solidFill>
                          <a:srgbClr val="0000FF"/>
                        </a:solidFill>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_tradnl" dirty="0">
                        <a:solidFill>
                          <a:srgbClr val="0000FF"/>
                        </a:solidFill>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396240">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mn-lt"/>
                          <a:ea typeface="Times New Roman"/>
                          <a:cs typeface="Times New Roman"/>
                        </a:rPr>
                        <a:t>300.000</a:t>
                      </a: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Pérdidas en participaciones (66)</a:t>
                      </a: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a/</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I.F. Participaciones de E (24)</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1.000.000</a:t>
                      </a:r>
                      <a:endParaRPr lang="es-ES" sz="1600" b="1" dirty="0">
                        <a:solidFill>
                          <a:srgbClr val="0000FF"/>
                        </a:solidFill>
                        <a:latin typeface="Arial"/>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3705470165"/>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207</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15240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5%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5%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EJEMPLO-I-1-</a:t>
            </a:r>
            <a:r>
              <a:rPr lang="es-ES" u="sng" dirty="0" smtClean="0">
                <a:solidFill>
                  <a:srgbClr val="FF0000"/>
                </a:solidFill>
              </a:rPr>
              <a:t>R</a:t>
            </a:r>
            <a:r>
              <a:rPr lang="es-ES" dirty="0" smtClean="0">
                <a:solidFill>
                  <a:srgbClr val="FF0000"/>
                </a:solidFill>
              </a:rPr>
              <a:t> </a:t>
            </a:r>
            <a:r>
              <a:rPr lang="es-ES" dirty="0" smtClean="0">
                <a:solidFill>
                  <a:srgbClr val="0033CC"/>
                </a:solidFill>
              </a:rPr>
              <a:t>Trasmisión de</a:t>
            </a:r>
            <a:r>
              <a:rPr lang="es-ES" dirty="0" smtClean="0">
                <a:solidFill>
                  <a:srgbClr val="000066"/>
                </a:solidFill>
              </a:rPr>
              <a:t> </a:t>
            </a:r>
            <a:r>
              <a:rPr lang="es-ES_tradnl" dirty="0" smtClean="0">
                <a:solidFill>
                  <a:srgbClr val="FF0000"/>
                </a:solidFill>
              </a:rPr>
              <a:t>RESIDENTE (“cualificada”)</a:t>
            </a:r>
            <a:endParaRPr lang="es-ES" dirty="0">
              <a:solidFill>
                <a:srgbClr val="FF0000"/>
              </a:solidFill>
            </a:endParaRPr>
          </a:p>
        </p:txBody>
      </p:sp>
      <p:sp>
        <p:nvSpPr>
          <p:cNvPr id="30" name="29 CuadroTexto"/>
          <p:cNvSpPr txBox="1"/>
          <p:nvPr/>
        </p:nvSpPr>
        <p:spPr>
          <a:xfrm>
            <a:off x="7543800" y="381000"/>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graphicFrame>
        <p:nvGraphicFramePr>
          <p:cNvPr id="31" name="30 Tabla"/>
          <p:cNvGraphicFramePr>
            <a:graphicFrameLocks noGrp="1"/>
          </p:cNvGraphicFramePr>
          <p:nvPr>
            <p:extLst>
              <p:ext uri="{D42A27DB-BD31-4B8C-83A1-F6EECF244321}">
                <p14:modId xmlns="" xmlns:p14="http://schemas.microsoft.com/office/powerpoint/2010/main" val="1676332949"/>
              </p:ext>
            </p:extLst>
          </p:nvPr>
        </p:nvGraphicFramePr>
        <p:xfrm>
          <a:off x="76200" y="2590800"/>
          <a:ext cx="9679940" cy="4058497"/>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Deterioro de Valor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+ 200.000</a:t>
                      </a:r>
                      <a:r>
                        <a:rPr lang="es-ES_tradnl" sz="1400" b="1" dirty="0" smtClean="0">
                          <a:solidFill>
                            <a:srgbClr val="FF0000"/>
                          </a:solidFill>
                        </a:rPr>
                        <a:t>*</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15.K).1º</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1.000.000</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(+100.000)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11.5</a:t>
                      </a:r>
                    </a:p>
                    <a:p>
                      <a:pPr algn="ct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48260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FF0000"/>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FF0000"/>
                          </a:solidFill>
                        </a:rPr>
                        <a:t>(Exenta)</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4"/>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5"/>
                  </a:ext>
                </a:extLst>
              </a:tr>
              <a:tr h="411480">
                <a:tc rowSpan="3">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3">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(- 300.000)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11.5</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6"/>
                  </a:ext>
                </a:extLst>
              </a:tr>
              <a:tr h="41148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21.6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7"/>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484420912"/>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208</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5%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5%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EJEMPLO-I-2-</a:t>
            </a:r>
            <a:r>
              <a:rPr lang="es-ES" u="sng" dirty="0" smtClean="0">
                <a:solidFill>
                  <a:srgbClr val="FF0000"/>
                </a:solidFill>
              </a:rPr>
              <a:t>NR</a:t>
            </a:r>
            <a:r>
              <a:rPr lang="es-ES" dirty="0" smtClean="0">
                <a:solidFill>
                  <a:srgbClr val="FF0000"/>
                </a:solidFill>
              </a:rPr>
              <a:t> </a:t>
            </a:r>
            <a:r>
              <a:rPr lang="es-ES" dirty="0" smtClean="0">
                <a:solidFill>
                  <a:srgbClr val="0033CC"/>
                </a:solidFill>
              </a:rPr>
              <a:t>Trasmisión de</a:t>
            </a:r>
            <a:r>
              <a:rPr lang="es-ES" dirty="0" smtClean="0">
                <a:solidFill>
                  <a:srgbClr val="000066"/>
                </a:solidFill>
              </a:rPr>
              <a:t> </a:t>
            </a:r>
            <a:r>
              <a:rPr lang="es-ES" dirty="0" smtClean="0">
                <a:solidFill>
                  <a:srgbClr val="FF0000"/>
                </a:solidFill>
              </a:rPr>
              <a:t>No</a:t>
            </a:r>
            <a:r>
              <a:rPr lang="es-ES" dirty="0" smtClean="0">
                <a:solidFill>
                  <a:srgbClr val="000066"/>
                </a:solidFill>
              </a:rPr>
              <a:t> </a:t>
            </a:r>
            <a:r>
              <a:rPr lang="es-ES_tradnl" dirty="0" smtClean="0">
                <a:solidFill>
                  <a:srgbClr val="FF0000"/>
                </a:solidFill>
              </a:rPr>
              <a:t>RESIDENTE (“Cualificada”)</a:t>
            </a:r>
            <a:endParaRPr lang="es-ES" dirty="0">
              <a:solidFill>
                <a:srgbClr val="FF0000"/>
              </a:solidFill>
            </a:endParaRPr>
          </a:p>
        </p:txBody>
      </p:sp>
      <p:cxnSp>
        <p:nvCxnSpPr>
          <p:cNvPr id="20" name="23 Conector recto"/>
          <p:cNvCxnSpPr>
            <a:cxnSpLocks noChangeShapeType="1"/>
          </p:cNvCxnSpPr>
          <p:nvPr/>
        </p:nvCxnSpPr>
        <p:spPr bwMode="auto">
          <a:xfrm>
            <a:off x="7162800" y="381000"/>
            <a:ext cx="0" cy="1371600"/>
          </a:xfrm>
          <a:prstGeom prst="line">
            <a:avLst/>
          </a:prstGeom>
          <a:noFill/>
          <a:ln w="63500" algn="ctr">
            <a:solidFill>
              <a:schemeClr val="tx1"/>
            </a:solidFill>
            <a:round/>
            <a:headEnd/>
            <a:tailEnd/>
          </a:ln>
        </p:spPr>
      </p:cxnSp>
      <p:sp>
        <p:nvSpPr>
          <p:cNvPr id="23" name="22 CuadroTexto"/>
          <p:cNvSpPr txBox="1"/>
          <p:nvPr/>
        </p:nvSpPr>
        <p:spPr>
          <a:xfrm>
            <a:off x="72786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24" name="23 Tabla"/>
          <p:cNvGraphicFramePr>
            <a:graphicFrameLocks noGrp="1"/>
          </p:cNvGraphicFramePr>
          <p:nvPr/>
        </p:nvGraphicFramePr>
        <p:xfrm>
          <a:off x="7543800" y="1828800"/>
          <a:ext cx="2286000" cy="609600"/>
        </p:xfrm>
        <a:graphic>
          <a:graphicData uri="http://schemas.openxmlformats.org/drawingml/2006/table">
            <a:tbl>
              <a:tblPr firstRow="1" bandRow="1">
                <a:tableStyleId>{5C22544A-7EE6-4342-B048-85BDC9FD1C3A}</a:tableStyleId>
              </a:tblPr>
              <a:tblGrid>
                <a:gridCol w="2286000">
                  <a:extLst>
                    <a:ext uri="{9D8B030D-6E8A-4147-A177-3AD203B41FA5}">
                      <a16:colId xmlns="" xmlns:a16="http://schemas.microsoft.com/office/drawing/2014/main" val="20000"/>
                    </a:ext>
                  </a:extLst>
                </a:gridCol>
              </a:tblGrid>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tipo nominal ≥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400" baseline="0" dirty="0" smtClean="0">
                        <a:solidFill>
                          <a:srgbClr val="FFFF66"/>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Y </a:t>
                      </a:r>
                      <a:r>
                        <a:rPr lang="es-ES_tradnl" sz="1400" u="sng" baseline="0" dirty="0" smtClean="0">
                          <a:solidFill>
                            <a:srgbClr val="FFFF66"/>
                          </a:solidFill>
                        </a:rPr>
                        <a:t>No</a:t>
                      </a:r>
                      <a:r>
                        <a:rPr lang="es-ES_tradnl" sz="1400" baseline="0" dirty="0" smtClean="0">
                          <a:solidFill>
                            <a:srgbClr val="FFFF66"/>
                          </a:solidFill>
                        </a:rPr>
                        <a:t> Paraíso Fiscal</a:t>
                      </a:r>
                      <a:endParaRPr lang="es-ES_tradnl" sz="14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25" name="24 Tabla"/>
          <p:cNvGraphicFramePr>
            <a:graphicFrameLocks noGrp="1"/>
          </p:cNvGraphicFramePr>
          <p:nvPr>
            <p:extLst>
              <p:ext uri="{D42A27DB-BD31-4B8C-83A1-F6EECF244321}">
                <p14:modId xmlns="" xmlns:p14="http://schemas.microsoft.com/office/powerpoint/2010/main" val="1109797240"/>
              </p:ext>
            </p:extLst>
          </p:nvPr>
        </p:nvGraphicFramePr>
        <p:xfrm>
          <a:off x="76200" y="2590800"/>
          <a:ext cx="9679940" cy="4058497"/>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Deterioro de Valor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+ 200.000</a:t>
                      </a:r>
                      <a:r>
                        <a:rPr lang="es-ES_tradnl" sz="1400" b="1" dirty="0" smtClean="0">
                          <a:solidFill>
                            <a:srgbClr val="FF0000"/>
                          </a:solidFill>
                        </a:rPr>
                        <a:t>*</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15.K).1º</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1.000.000</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(+100.000)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11.5</a:t>
                      </a:r>
                    </a:p>
                    <a:p>
                      <a:pPr algn="ct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48260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FF0000"/>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FF0000"/>
                          </a:solidFill>
                        </a:rPr>
                        <a:t>(Exenta)</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4"/>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5"/>
                  </a:ext>
                </a:extLst>
              </a:tr>
              <a:tr h="411480">
                <a:tc rowSpan="3">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3">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(- 300.000)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11.5</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6"/>
                  </a:ext>
                </a:extLst>
              </a:tr>
              <a:tr h="41148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21.6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7"/>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1417604708"/>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209</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5%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5%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EJEMPLO-I-3-</a:t>
            </a:r>
            <a:r>
              <a:rPr lang="es-ES" u="sng" dirty="0" smtClean="0">
                <a:solidFill>
                  <a:srgbClr val="FF0000"/>
                </a:solidFill>
              </a:rPr>
              <a:t>NR</a:t>
            </a:r>
            <a:r>
              <a:rPr lang="es-ES" dirty="0" smtClean="0">
                <a:solidFill>
                  <a:srgbClr val="FF0000"/>
                </a:solidFill>
              </a:rPr>
              <a:t> </a:t>
            </a:r>
            <a:r>
              <a:rPr lang="es-ES" dirty="0" smtClean="0">
                <a:solidFill>
                  <a:srgbClr val="0033CC"/>
                </a:solidFill>
              </a:rPr>
              <a:t>Trasmisión de</a:t>
            </a:r>
            <a:r>
              <a:rPr lang="es-ES" dirty="0" smtClean="0">
                <a:solidFill>
                  <a:srgbClr val="000066"/>
                </a:solidFill>
              </a:rPr>
              <a:t> </a:t>
            </a:r>
            <a:r>
              <a:rPr lang="es-ES" dirty="0" smtClean="0">
                <a:solidFill>
                  <a:srgbClr val="FF0000"/>
                </a:solidFill>
              </a:rPr>
              <a:t>No</a:t>
            </a:r>
            <a:r>
              <a:rPr lang="es-ES" dirty="0" smtClean="0">
                <a:solidFill>
                  <a:srgbClr val="000066"/>
                </a:solidFill>
              </a:rPr>
              <a:t> </a:t>
            </a:r>
            <a:r>
              <a:rPr lang="es-ES_tradnl" dirty="0" smtClean="0">
                <a:solidFill>
                  <a:srgbClr val="FF0000"/>
                </a:solidFill>
              </a:rPr>
              <a:t>RESIDENTE (“País Malo”)</a:t>
            </a:r>
            <a:endParaRPr lang="es-ES" dirty="0">
              <a:solidFill>
                <a:srgbClr val="FF0000"/>
              </a:solidFill>
            </a:endParaRPr>
          </a:p>
        </p:txBody>
      </p:sp>
      <p:cxnSp>
        <p:nvCxnSpPr>
          <p:cNvPr id="20" name="23 Conector recto"/>
          <p:cNvCxnSpPr>
            <a:cxnSpLocks noChangeShapeType="1"/>
          </p:cNvCxnSpPr>
          <p:nvPr/>
        </p:nvCxnSpPr>
        <p:spPr bwMode="auto">
          <a:xfrm>
            <a:off x="7162800" y="381000"/>
            <a:ext cx="0" cy="1371600"/>
          </a:xfrm>
          <a:prstGeom prst="line">
            <a:avLst/>
          </a:prstGeom>
          <a:noFill/>
          <a:ln w="63500" algn="ctr">
            <a:solidFill>
              <a:schemeClr val="tx1"/>
            </a:solidFill>
            <a:round/>
            <a:headEnd/>
            <a:tailEnd/>
          </a:ln>
        </p:spPr>
      </p:cxnSp>
      <p:sp>
        <p:nvSpPr>
          <p:cNvPr id="23" name="22 CuadroTexto"/>
          <p:cNvSpPr txBox="1"/>
          <p:nvPr/>
        </p:nvSpPr>
        <p:spPr>
          <a:xfrm>
            <a:off x="72786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24" name="23 Tabla"/>
          <p:cNvGraphicFramePr>
            <a:graphicFrameLocks noGrp="1"/>
          </p:cNvGraphicFramePr>
          <p:nvPr/>
        </p:nvGraphicFramePr>
        <p:xfrm>
          <a:off x="7543800" y="1828800"/>
          <a:ext cx="2286000" cy="609600"/>
        </p:xfrm>
        <a:graphic>
          <a:graphicData uri="http://schemas.openxmlformats.org/drawingml/2006/table">
            <a:tbl>
              <a:tblPr firstRow="1" bandRow="1">
                <a:tableStyleId>{5C22544A-7EE6-4342-B048-85BDC9FD1C3A}</a:tableStyleId>
              </a:tblPr>
              <a:tblGrid>
                <a:gridCol w="2286000">
                  <a:extLst>
                    <a:ext uri="{9D8B030D-6E8A-4147-A177-3AD203B41FA5}">
                      <a16:colId xmlns="" xmlns:a16="http://schemas.microsoft.com/office/drawing/2014/main" val="20000"/>
                    </a:ext>
                  </a:extLst>
                </a:gridCol>
              </a:tblGrid>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tipo nominal &lt;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400" baseline="0" dirty="0" smtClean="0">
                        <a:solidFill>
                          <a:srgbClr val="FFFF66"/>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chemeClr val="tx1"/>
                          </a:solidFill>
                        </a:rPr>
                        <a:t>ó</a:t>
                      </a:r>
                      <a:r>
                        <a:rPr lang="es-ES_tradnl" sz="1400" baseline="0" dirty="0" smtClean="0">
                          <a:solidFill>
                            <a:srgbClr val="FFFF66"/>
                          </a:solidFill>
                        </a:rPr>
                        <a:t> Paraíso Fiscal</a:t>
                      </a:r>
                      <a:endParaRPr lang="es-ES_tradnl" sz="14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22" name="21 Tabla"/>
          <p:cNvGraphicFramePr>
            <a:graphicFrameLocks noGrp="1"/>
          </p:cNvGraphicFramePr>
          <p:nvPr>
            <p:extLst>
              <p:ext uri="{D42A27DB-BD31-4B8C-83A1-F6EECF244321}">
                <p14:modId xmlns="" xmlns:p14="http://schemas.microsoft.com/office/powerpoint/2010/main" val="3821115151"/>
              </p:ext>
            </p:extLst>
          </p:nvPr>
        </p:nvGraphicFramePr>
        <p:xfrm>
          <a:off x="76200" y="2590800"/>
          <a:ext cx="9679940" cy="4058497"/>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Deterioro de Valor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+ 200.000</a:t>
                      </a:r>
                      <a:r>
                        <a:rPr lang="es-ES_tradnl" sz="1400" b="1" dirty="0" smtClean="0">
                          <a:solidFill>
                            <a:srgbClr val="FF0000"/>
                          </a:solidFill>
                        </a:rPr>
                        <a:t>*</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15.K).2º</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1.000.000</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(+100.000)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11.5</a:t>
                      </a:r>
                    </a:p>
                    <a:p>
                      <a:pPr algn="ct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48260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 </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FF0000"/>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FF0000"/>
                          </a:solidFill>
                        </a:rPr>
                        <a:t>(</a:t>
                      </a:r>
                      <a:r>
                        <a:rPr lang="es-ES_tradnl" sz="1000" b="1" u="sng" dirty="0" smtClean="0">
                          <a:solidFill>
                            <a:srgbClr val="FF0000"/>
                          </a:solidFill>
                        </a:rPr>
                        <a:t>No</a:t>
                      </a:r>
                      <a:r>
                        <a:rPr lang="es-ES_tradnl" sz="1000" b="1" dirty="0" smtClean="0">
                          <a:solidFill>
                            <a:srgbClr val="FF0000"/>
                          </a:solidFill>
                        </a:rPr>
                        <a:t> Exenta)</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4"/>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5"/>
                  </a:ext>
                </a:extLst>
              </a:tr>
              <a:tr h="411480">
                <a:tc rowSpan="3">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3">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(- 300.000)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11.5</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6"/>
                  </a:ext>
                </a:extLst>
              </a:tr>
              <a:tr h="41148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21.6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7"/>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386041496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24600"/>
            <a:ext cx="2311400" cy="476250"/>
          </a:xfrm>
        </p:spPr>
        <p:txBody>
          <a:bodyPr/>
          <a:lstStyle/>
          <a:p>
            <a:pPr>
              <a:defRPr/>
            </a:pPr>
            <a:fld id="{DA67F686-EEF3-417D-A3D9-40C83C638DE3}" type="slidenum">
              <a:rPr lang="es-ES"/>
              <a:pPr>
                <a:defRPr/>
              </a:pPr>
              <a:t>21</a:t>
            </a:fld>
            <a:endParaRPr lang="es-ES" dirty="0"/>
          </a:p>
        </p:txBody>
      </p:sp>
      <p:sp>
        <p:nvSpPr>
          <p:cNvPr id="6" name="Text Box 5"/>
          <p:cNvSpPr txBox="1">
            <a:spLocks noChangeArrowheads="1"/>
          </p:cNvSpPr>
          <p:nvPr/>
        </p:nvSpPr>
        <p:spPr bwMode="auto">
          <a:xfrm>
            <a:off x="237969" y="228600"/>
            <a:ext cx="924022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CONTABILIZACIÓN</a:t>
            </a:r>
            <a:endParaRPr lang="es-ES_tradnl" sz="2800" dirty="0">
              <a:latin typeface="Arial" charset="0"/>
            </a:endParaRPr>
          </a:p>
        </p:txBody>
      </p:sp>
      <p:graphicFrame>
        <p:nvGraphicFramePr>
          <p:cNvPr id="5" name="Tabla 4"/>
          <p:cNvGraphicFramePr>
            <a:graphicFrameLocks noGrp="1"/>
          </p:cNvGraphicFramePr>
          <p:nvPr>
            <p:extLst>
              <p:ext uri="{D42A27DB-BD31-4B8C-83A1-F6EECF244321}">
                <p14:modId xmlns="" xmlns:p14="http://schemas.microsoft.com/office/powerpoint/2010/main" val="505840151"/>
              </p:ext>
            </p:extLst>
          </p:nvPr>
        </p:nvGraphicFramePr>
        <p:xfrm>
          <a:off x="304800" y="914400"/>
          <a:ext cx="9372600" cy="4097990"/>
        </p:xfrm>
        <a:graphic>
          <a:graphicData uri="http://schemas.openxmlformats.org/drawingml/2006/table">
            <a:tbl>
              <a:tblPr>
                <a:tableStyleId>{5C22544A-7EE6-4342-B048-85BDC9FD1C3A}</a:tableStyleId>
              </a:tblPr>
              <a:tblGrid>
                <a:gridCol w="3200400">
                  <a:extLst>
                    <a:ext uri="{9D8B030D-6E8A-4147-A177-3AD203B41FA5}">
                      <a16:colId xmlns="" xmlns:a16="http://schemas.microsoft.com/office/drawing/2014/main" val="3857329211"/>
                    </a:ext>
                  </a:extLst>
                </a:gridCol>
                <a:gridCol w="6172200">
                  <a:extLst>
                    <a:ext uri="{9D8B030D-6E8A-4147-A177-3AD203B41FA5}">
                      <a16:colId xmlns="" xmlns:a16="http://schemas.microsoft.com/office/drawing/2014/main" val="1862227160"/>
                    </a:ext>
                  </a:extLst>
                </a:gridCol>
              </a:tblGrid>
              <a:tr h="685800">
                <a:tc gridSpan="2">
                  <a:txBody>
                    <a:bodyPr/>
                    <a:lstStyle/>
                    <a:p>
                      <a:pPr lvl="0" algn="ctr"/>
                      <a:r>
                        <a:rPr lang="es-ES_tradnl" sz="2000" b="1" kern="1200" dirty="0" smtClean="0">
                          <a:solidFill>
                            <a:srgbClr val="0000FF"/>
                          </a:solidFill>
                          <a:effectLst/>
                          <a:latin typeface="+mn-lt"/>
                          <a:ea typeface="+mn-ea"/>
                          <a:cs typeface="+mn-cs"/>
                        </a:rPr>
                        <a:t>CUENTAS DE ACTIVO Y PASIVO: </a:t>
                      </a:r>
                    </a:p>
                    <a:p>
                      <a:pPr lvl="0" algn="ctr"/>
                      <a:r>
                        <a:rPr lang="es-ES_tradnl" sz="1800" b="1" kern="1200" dirty="0" smtClean="0">
                          <a:solidFill>
                            <a:srgbClr val="000066"/>
                          </a:solidFill>
                          <a:effectLst/>
                          <a:latin typeface="+mn-lt"/>
                          <a:ea typeface="+mn-ea"/>
                          <a:cs typeface="+mn-cs"/>
                        </a:rPr>
                        <a:t>POR IMPUESTO </a:t>
                      </a:r>
                      <a:r>
                        <a:rPr lang="es-ES_tradnl" sz="1800" b="1" u="sng" kern="1200" dirty="0" smtClean="0">
                          <a:solidFill>
                            <a:srgbClr val="000066"/>
                          </a:solidFill>
                          <a:effectLst/>
                          <a:latin typeface="+mn-lt"/>
                          <a:ea typeface="+mn-ea"/>
                          <a:cs typeface="+mn-cs"/>
                        </a:rPr>
                        <a:t>CORRIENTE</a:t>
                      </a:r>
                      <a:endParaRPr lang="es-ES" sz="2000" u="sng" kern="1200" dirty="0">
                        <a:solidFill>
                          <a:srgbClr val="000066"/>
                        </a:solidFill>
                        <a:effectLst/>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spcAft>
                          <a:spcPts val="0"/>
                        </a:spcAft>
                      </a:pP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623262912"/>
                  </a:ext>
                </a:extLst>
              </a:tr>
              <a:tr h="457200">
                <a:tc>
                  <a:txBody>
                    <a:bodyPr/>
                    <a:lstStyle/>
                    <a:p>
                      <a:pPr algn="ctr">
                        <a:spcAft>
                          <a:spcPts val="0"/>
                        </a:spcAft>
                      </a:pPr>
                      <a:r>
                        <a:rPr lang="es-ES" sz="1800" b="1" dirty="0">
                          <a:solidFill>
                            <a:srgbClr val="FFFF00"/>
                          </a:solidFill>
                          <a:effectLst/>
                        </a:rPr>
                        <a:t>Conceptos</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800" b="1" dirty="0">
                          <a:solidFill>
                            <a:srgbClr val="FFFF00"/>
                          </a:solidFill>
                          <a:effectLst/>
                        </a:rPr>
                        <a:t>CUENTAS </a:t>
                      </a:r>
                      <a:r>
                        <a:rPr lang="es-ES" sz="1800" b="1" dirty="0" smtClean="0">
                          <a:solidFill>
                            <a:srgbClr val="FFFF00"/>
                          </a:solidFill>
                          <a:effectLst/>
                        </a:rPr>
                        <a:t>PGC</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161151746"/>
                  </a:ext>
                </a:extLst>
              </a:tr>
              <a:tr h="1219200">
                <a:tc>
                  <a:txBody>
                    <a:bodyPr/>
                    <a:lstStyle/>
                    <a:p>
                      <a:pPr marL="342900" indent="-342900" algn="l">
                        <a:spcAft>
                          <a:spcPts val="0"/>
                        </a:spcAft>
                        <a:buFont typeface="Wingdings" panose="05000000000000000000" pitchFamily="2" charset="2"/>
                        <a:buChar char="Ø"/>
                      </a:pPr>
                      <a:r>
                        <a:rPr lang="es-ES" sz="1600" b="1" dirty="0" smtClean="0">
                          <a:solidFill>
                            <a:schemeClr val="tx1"/>
                          </a:solidFill>
                          <a:effectLst/>
                        </a:rPr>
                        <a:t>Pagos </a:t>
                      </a:r>
                      <a:r>
                        <a:rPr lang="es-ES" sz="1600" b="1" u="sng" dirty="0" smtClean="0">
                          <a:solidFill>
                            <a:schemeClr val="tx1"/>
                          </a:solidFill>
                          <a:effectLst/>
                        </a:rPr>
                        <a:t>a cuenta</a:t>
                      </a:r>
                      <a:r>
                        <a:rPr lang="es-ES" sz="1600" b="1" dirty="0" smtClean="0">
                          <a:solidFill>
                            <a:schemeClr val="tx1"/>
                          </a:solidFill>
                          <a:effectLst/>
                        </a:rPr>
                        <a:t> del IS</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ü"/>
                      </a:pPr>
                      <a:r>
                        <a:rPr lang="es-ES" sz="1600" dirty="0">
                          <a:solidFill>
                            <a:srgbClr val="0000FF"/>
                          </a:solidFill>
                          <a:effectLst/>
                        </a:rPr>
                        <a:t>Hª </a:t>
                      </a:r>
                      <a:r>
                        <a:rPr lang="es-ES" sz="1600" dirty="0" err="1">
                          <a:solidFill>
                            <a:srgbClr val="0000FF"/>
                          </a:solidFill>
                          <a:effectLst/>
                        </a:rPr>
                        <a:t>Pª</a:t>
                      </a:r>
                      <a:r>
                        <a:rPr lang="es-ES" sz="1600" dirty="0">
                          <a:solidFill>
                            <a:srgbClr val="0000FF"/>
                          </a:solidFill>
                          <a:effectLst/>
                        </a:rPr>
                        <a:t>,  </a:t>
                      </a:r>
                      <a:r>
                        <a:rPr lang="es-ES" sz="1600" u="sng" dirty="0">
                          <a:solidFill>
                            <a:srgbClr val="0000FF"/>
                          </a:solidFill>
                          <a:effectLst/>
                        </a:rPr>
                        <a:t>retenciones y pagos a cuenta </a:t>
                      </a:r>
                      <a:r>
                        <a:rPr lang="es-ES" sz="1600" dirty="0">
                          <a:solidFill>
                            <a:srgbClr val="0000FF"/>
                          </a:solidFill>
                          <a:effectLst/>
                        </a:rPr>
                        <a:t>(473) </a:t>
                      </a:r>
                      <a:r>
                        <a:rPr lang="es-ES" sz="1600" b="1" dirty="0">
                          <a:solidFill>
                            <a:srgbClr val="0000FF"/>
                          </a:solidFill>
                          <a:effectLst/>
                        </a:rPr>
                        <a:t>(A</a:t>
                      </a:r>
                      <a:r>
                        <a:rPr lang="es-ES" sz="1600" b="1" dirty="0" smtClean="0">
                          <a:solidFill>
                            <a:srgbClr val="0000FF"/>
                          </a:solidFill>
                          <a:effectLst/>
                        </a:rPr>
                        <a:t>)*</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2350462081"/>
                  </a:ext>
                </a:extLst>
              </a:tr>
              <a:tr h="762000">
                <a:tc>
                  <a:txBody>
                    <a:bodyPr/>
                    <a:lstStyle/>
                    <a:p>
                      <a:pPr marL="342900" indent="-342900" algn="l">
                        <a:spcAft>
                          <a:spcPts val="0"/>
                        </a:spcAft>
                        <a:buFont typeface="Wingdings" panose="05000000000000000000" pitchFamily="2" charset="2"/>
                        <a:buChar char="Ø"/>
                      </a:pPr>
                      <a:r>
                        <a:rPr lang="es-ES" sz="1600" b="1" dirty="0" smtClean="0">
                          <a:solidFill>
                            <a:schemeClr val="tx1"/>
                          </a:solidFill>
                          <a:effectLst/>
                        </a:rPr>
                        <a:t>Resultado </a:t>
                      </a:r>
                      <a:r>
                        <a:rPr lang="es-ES" sz="1600" b="1" u="sng" dirty="0" smtClean="0">
                          <a:solidFill>
                            <a:schemeClr val="tx1"/>
                          </a:solidFill>
                          <a:effectLst/>
                        </a:rPr>
                        <a:t>a pagar</a:t>
                      </a:r>
                      <a:r>
                        <a:rPr lang="es-ES" sz="1600" b="1" dirty="0" smtClean="0">
                          <a:solidFill>
                            <a:schemeClr val="tx1"/>
                          </a:solidFill>
                          <a:effectLst/>
                        </a:rPr>
                        <a:t> el IS</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marL="342900" indent="-342900" algn="l">
                        <a:spcAft>
                          <a:spcPts val="0"/>
                        </a:spcAft>
                        <a:buFont typeface="Wingdings" panose="05000000000000000000" pitchFamily="2" charset="2"/>
                        <a:buChar char="ü"/>
                      </a:pPr>
                      <a:r>
                        <a:rPr lang="es-ES" sz="1600" dirty="0">
                          <a:solidFill>
                            <a:srgbClr val="0000FF"/>
                          </a:solidFill>
                          <a:effectLst/>
                        </a:rPr>
                        <a:t>Hª </a:t>
                      </a:r>
                      <a:r>
                        <a:rPr lang="es-ES" sz="1600" dirty="0" err="1">
                          <a:solidFill>
                            <a:srgbClr val="0000FF"/>
                          </a:solidFill>
                          <a:effectLst/>
                        </a:rPr>
                        <a:t>Pª</a:t>
                      </a:r>
                      <a:r>
                        <a:rPr lang="es-ES" sz="1600" dirty="0">
                          <a:solidFill>
                            <a:srgbClr val="0000FF"/>
                          </a:solidFill>
                          <a:effectLst/>
                        </a:rPr>
                        <a:t>,  </a:t>
                      </a:r>
                      <a:r>
                        <a:rPr lang="es-ES" sz="1600" b="1" u="sng" dirty="0">
                          <a:solidFill>
                            <a:srgbClr val="0000FF"/>
                          </a:solidFill>
                          <a:effectLst/>
                        </a:rPr>
                        <a:t>acreedora</a:t>
                      </a:r>
                      <a:r>
                        <a:rPr lang="es-ES" sz="1600" dirty="0">
                          <a:solidFill>
                            <a:srgbClr val="0000FF"/>
                          </a:solidFill>
                          <a:effectLst/>
                        </a:rPr>
                        <a:t> por impuesto sobre sociedades (4752) </a:t>
                      </a:r>
                      <a:r>
                        <a:rPr lang="es-ES" sz="1600" b="1" dirty="0">
                          <a:solidFill>
                            <a:srgbClr val="0000FF"/>
                          </a:solidFill>
                          <a:effectLst/>
                        </a:rPr>
                        <a:t>(P</a:t>
                      </a:r>
                      <a:r>
                        <a:rPr lang="es-ES" sz="1600" b="1" dirty="0" smtClean="0">
                          <a:solidFill>
                            <a:srgbClr val="0000FF"/>
                          </a:solidFill>
                          <a:effectLst/>
                        </a:rPr>
                        <a:t>)*</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960338949"/>
                  </a:ext>
                </a:extLst>
              </a:tr>
              <a:tr h="973790">
                <a:tc>
                  <a:txBody>
                    <a:bodyPr/>
                    <a:lstStyle/>
                    <a:p>
                      <a:pPr marL="342900" indent="-342900" algn="l">
                        <a:spcAft>
                          <a:spcPts val="0"/>
                        </a:spcAft>
                        <a:buFont typeface="Wingdings" panose="05000000000000000000" pitchFamily="2" charset="2"/>
                        <a:buChar char="Ø"/>
                      </a:pPr>
                      <a:r>
                        <a:rPr lang="es-ES" sz="1600" b="1" dirty="0" smtClean="0">
                          <a:solidFill>
                            <a:schemeClr val="tx1"/>
                          </a:solidFill>
                          <a:effectLst/>
                        </a:rPr>
                        <a:t>Resultado </a:t>
                      </a:r>
                      <a:r>
                        <a:rPr lang="es-ES" sz="1600" b="1" u="sng" dirty="0" smtClean="0">
                          <a:solidFill>
                            <a:schemeClr val="tx1"/>
                          </a:solidFill>
                          <a:effectLst/>
                        </a:rPr>
                        <a:t>a devolver</a:t>
                      </a:r>
                      <a:r>
                        <a:rPr lang="es-ES" sz="1600" b="1" dirty="0" smtClean="0">
                          <a:solidFill>
                            <a:schemeClr val="tx1"/>
                          </a:solidFill>
                          <a:effectLst/>
                        </a:rPr>
                        <a:t> el IS</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ü"/>
                      </a:pPr>
                      <a:r>
                        <a:rPr lang="es-ES" sz="1600" dirty="0">
                          <a:solidFill>
                            <a:srgbClr val="0000FF"/>
                          </a:solidFill>
                          <a:effectLst/>
                        </a:rPr>
                        <a:t>Hª </a:t>
                      </a:r>
                      <a:r>
                        <a:rPr lang="es-ES" sz="1600" dirty="0" err="1">
                          <a:solidFill>
                            <a:srgbClr val="0000FF"/>
                          </a:solidFill>
                          <a:effectLst/>
                        </a:rPr>
                        <a:t>Pª</a:t>
                      </a:r>
                      <a:r>
                        <a:rPr lang="es-ES" sz="1600" dirty="0">
                          <a:solidFill>
                            <a:srgbClr val="0000FF"/>
                          </a:solidFill>
                          <a:effectLst/>
                        </a:rPr>
                        <a:t>,  </a:t>
                      </a:r>
                      <a:r>
                        <a:rPr lang="es-ES" sz="1600" b="1" u="sng" dirty="0">
                          <a:solidFill>
                            <a:srgbClr val="0000FF"/>
                          </a:solidFill>
                          <a:effectLst/>
                        </a:rPr>
                        <a:t>deudora</a:t>
                      </a:r>
                      <a:r>
                        <a:rPr lang="es-ES" sz="1600" dirty="0">
                          <a:solidFill>
                            <a:srgbClr val="0000FF"/>
                          </a:solidFill>
                          <a:effectLst/>
                        </a:rPr>
                        <a:t> por devolución de impuestos (4709) </a:t>
                      </a:r>
                      <a:r>
                        <a:rPr lang="es-ES" sz="1600" b="1" dirty="0">
                          <a:solidFill>
                            <a:srgbClr val="0000FF"/>
                          </a:solidFill>
                          <a:effectLst/>
                        </a:rPr>
                        <a:t>(A</a:t>
                      </a:r>
                      <a:r>
                        <a:rPr lang="es-ES" sz="1600" b="1" dirty="0" smtClean="0">
                          <a:solidFill>
                            <a:srgbClr val="0000FF"/>
                          </a:solidFill>
                          <a:effectLst/>
                        </a:rPr>
                        <a:t>)*</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3825137740"/>
                  </a:ext>
                </a:extLst>
              </a:tr>
            </a:tbl>
          </a:graphicData>
        </a:graphic>
      </p:graphicFrame>
      <p:graphicFrame>
        <p:nvGraphicFramePr>
          <p:cNvPr id="7" name="Tabla 6"/>
          <p:cNvGraphicFramePr>
            <a:graphicFrameLocks noGrp="1"/>
          </p:cNvGraphicFramePr>
          <p:nvPr>
            <p:extLst/>
          </p:nvPr>
        </p:nvGraphicFramePr>
        <p:xfrm>
          <a:off x="2514600" y="5562600"/>
          <a:ext cx="6019800" cy="533400"/>
        </p:xfrm>
        <a:graphic>
          <a:graphicData uri="http://schemas.openxmlformats.org/drawingml/2006/table">
            <a:tbl>
              <a:tblPr firstRow="1" bandRow="1">
                <a:tableStyleId>{5C22544A-7EE6-4342-B048-85BDC9FD1C3A}</a:tableStyleId>
              </a:tblPr>
              <a:tblGrid>
                <a:gridCol w="6019800">
                  <a:extLst>
                    <a:ext uri="{9D8B030D-6E8A-4147-A177-3AD203B41FA5}">
                      <a16:colId xmlns="" xmlns:a16="http://schemas.microsoft.com/office/drawing/2014/main" val="2968120187"/>
                    </a:ext>
                  </a:extLst>
                </a:gridCol>
              </a:tblGrid>
              <a:tr h="533400">
                <a:tc>
                  <a:txBody>
                    <a:bodyPr/>
                    <a:lstStyle/>
                    <a:p>
                      <a:pPr marL="342900" lvl="0" indent="-342900" algn="ctr">
                        <a:spcAft>
                          <a:spcPts val="0"/>
                        </a:spcAft>
                        <a:buFont typeface="Wingdings" panose="05000000000000000000" pitchFamily="2" charset="2"/>
                        <a:buChar char=""/>
                        <a:tabLst>
                          <a:tab pos="1143000" algn="l"/>
                        </a:tabLst>
                      </a:pPr>
                      <a:r>
                        <a:rPr lang="es-ES" sz="2000" u="sng" dirty="0" smtClean="0"/>
                        <a:t>Contrapartida</a:t>
                      </a:r>
                      <a:r>
                        <a:rPr lang="es-ES" sz="2000" dirty="0" smtClean="0"/>
                        <a:t>: </a:t>
                      </a:r>
                      <a:r>
                        <a:rPr lang="es-ES" sz="2000" b="0" dirty="0" smtClean="0">
                          <a:solidFill>
                            <a:srgbClr val="FFFF00"/>
                          </a:solidFill>
                          <a:effectLst/>
                        </a:rPr>
                        <a:t>Impuesto </a:t>
                      </a:r>
                      <a:r>
                        <a:rPr lang="es-ES" sz="2000" b="1" dirty="0" smtClean="0">
                          <a:solidFill>
                            <a:srgbClr val="FFFF00"/>
                          </a:solidFill>
                          <a:effectLst/>
                        </a:rPr>
                        <a:t>Corriente</a:t>
                      </a:r>
                      <a:r>
                        <a:rPr lang="es-ES" sz="2000" b="0" dirty="0" smtClean="0">
                          <a:solidFill>
                            <a:srgbClr val="FFFF00"/>
                          </a:solidFill>
                          <a:effectLst/>
                        </a:rPr>
                        <a:t> (6300)</a:t>
                      </a:r>
                      <a:endParaRPr lang="es-ES" sz="2000" dirty="0"/>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879571877"/>
                  </a:ext>
                </a:extLst>
              </a:tr>
            </a:tbl>
          </a:graphicData>
        </a:graphic>
      </p:graphicFrame>
    </p:spTree>
    <p:extLst>
      <p:ext uri="{BB962C8B-B14F-4D97-AF65-F5344CB8AC3E}">
        <p14:creationId xmlns="" xmlns:p14="http://schemas.microsoft.com/office/powerpoint/2010/main" val="4104546283"/>
      </p:ext>
    </p:extLst>
  </p:cSld>
  <p:clrMapOvr>
    <a:masterClrMapping/>
  </p:clrMapOvr>
  <p:transition advClick="0" advTm="0"/>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210</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15240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4%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4%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EJEMPLO-I-4-</a:t>
            </a:r>
            <a:r>
              <a:rPr lang="es-ES" u="sng" dirty="0" smtClean="0">
                <a:solidFill>
                  <a:srgbClr val="FF0000"/>
                </a:solidFill>
              </a:rPr>
              <a:t>R</a:t>
            </a:r>
            <a:r>
              <a:rPr lang="es-ES" dirty="0" smtClean="0">
                <a:solidFill>
                  <a:srgbClr val="FF0000"/>
                </a:solidFill>
              </a:rPr>
              <a:t> </a:t>
            </a:r>
            <a:r>
              <a:rPr lang="es-ES" dirty="0" smtClean="0">
                <a:solidFill>
                  <a:srgbClr val="0033CC"/>
                </a:solidFill>
              </a:rPr>
              <a:t>Trasmisión de</a:t>
            </a:r>
            <a:r>
              <a:rPr lang="es-ES" dirty="0" smtClean="0">
                <a:solidFill>
                  <a:srgbClr val="000066"/>
                </a:solidFill>
              </a:rPr>
              <a:t> </a:t>
            </a:r>
            <a:r>
              <a:rPr lang="es-ES_tradnl" dirty="0" smtClean="0">
                <a:solidFill>
                  <a:srgbClr val="FF0000"/>
                </a:solidFill>
              </a:rPr>
              <a:t>RESIDENTE (“</a:t>
            </a:r>
            <a:r>
              <a:rPr lang="es-ES_tradnl" u="sng" dirty="0" smtClean="0">
                <a:solidFill>
                  <a:srgbClr val="FF0000"/>
                </a:solidFill>
              </a:rPr>
              <a:t>No</a:t>
            </a:r>
            <a:r>
              <a:rPr lang="es-ES_tradnl" dirty="0" smtClean="0">
                <a:solidFill>
                  <a:srgbClr val="FF0000"/>
                </a:solidFill>
              </a:rPr>
              <a:t> cualificada”)</a:t>
            </a:r>
            <a:endParaRPr lang="es-ES" dirty="0">
              <a:solidFill>
                <a:srgbClr val="FF0000"/>
              </a:solidFill>
            </a:endParaRPr>
          </a:p>
        </p:txBody>
      </p:sp>
      <p:sp>
        <p:nvSpPr>
          <p:cNvPr id="30" name="29 CuadroTexto"/>
          <p:cNvSpPr txBox="1"/>
          <p:nvPr/>
        </p:nvSpPr>
        <p:spPr>
          <a:xfrm>
            <a:off x="7543800" y="381000"/>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graphicFrame>
        <p:nvGraphicFramePr>
          <p:cNvPr id="21" name="20 Tabla"/>
          <p:cNvGraphicFramePr>
            <a:graphicFrameLocks noGrp="1"/>
          </p:cNvGraphicFramePr>
          <p:nvPr>
            <p:extLst>
              <p:ext uri="{D42A27DB-BD31-4B8C-83A1-F6EECF244321}">
                <p14:modId xmlns="" xmlns:p14="http://schemas.microsoft.com/office/powerpoint/2010/main" val="669349666"/>
              </p:ext>
            </p:extLst>
          </p:nvPr>
        </p:nvGraphicFramePr>
        <p:xfrm>
          <a:off x="76200" y="2590800"/>
          <a:ext cx="9679940" cy="4058497"/>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Deterioro de Valor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+ 200.000</a:t>
                      </a:r>
                      <a:r>
                        <a:rPr lang="es-ES_tradnl" sz="1400" b="1" dirty="0" smtClean="0">
                          <a:solidFill>
                            <a:srgbClr val="FF0000"/>
                          </a:solidFill>
                        </a:rPr>
                        <a:t>*</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13.2.b).1ª</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1.000.000</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(+100.000)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11.5</a:t>
                      </a:r>
                    </a:p>
                    <a:p>
                      <a:pPr algn="ct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48260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 </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FF0000"/>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FF0000"/>
                          </a:solidFill>
                        </a:rPr>
                        <a:t>(</a:t>
                      </a:r>
                      <a:r>
                        <a:rPr lang="es-ES_tradnl" sz="1000" b="1" u="sng" dirty="0" smtClean="0">
                          <a:solidFill>
                            <a:srgbClr val="FF0000"/>
                          </a:solidFill>
                        </a:rPr>
                        <a:t>No</a:t>
                      </a:r>
                      <a:r>
                        <a:rPr lang="es-ES_tradnl" sz="1000" b="1" dirty="0" smtClean="0">
                          <a:solidFill>
                            <a:srgbClr val="FF0000"/>
                          </a:solidFill>
                        </a:rPr>
                        <a:t> Exenta)</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4"/>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5"/>
                  </a:ext>
                </a:extLst>
              </a:tr>
              <a:tr h="411480">
                <a:tc rowSpan="3">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3">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(- 300.000)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11.5</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6"/>
                  </a:ext>
                </a:extLst>
              </a:tr>
              <a:tr h="41148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13.2 y 10.3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Sí</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7"/>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3342211195"/>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211</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4%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4%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000066"/>
                </a:solidFill>
              </a:rPr>
              <a:t>EJEMPLO-I-5-</a:t>
            </a:r>
            <a:r>
              <a:rPr lang="es-ES" sz="1800" u="sng" dirty="0" smtClean="0">
                <a:solidFill>
                  <a:srgbClr val="FF0000"/>
                </a:solidFill>
              </a:rPr>
              <a:t>NR</a:t>
            </a:r>
            <a:r>
              <a:rPr lang="es-ES" sz="1800" dirty="0" smtClean="0">
                <a:solidFill>
                  <a:srgbClr val="FF0000"/>
                </a:solidFill>
              </a:rPr>
              <a:t> </a:t>
            </a:r>
            <a:r>
              <a:rPr lang="es-ES" sz="1800" dirty="0" smtClean="0">
                <a:solidFill>
                  <a:srgbClr val="0033CC"/>
                </a:solidFill>
              </a:rPr>
              <a:t>Trasmisión de</a:t>
            </a:r>
            <a:r>
              <a:rPr lang="es-ES" sz="1800" dirty="0" smtClean="0">
                <a:solidFill>
                  <a:srgbClr val="000066"/>
                </a:solidFill>
              </a:rPr>
              <a:t> </a:t>
            </a:r>
            <a:r>
              <a:rPr lang="es-ES" sz="1600" dirty="0" smtClean="0">
                <a:solidFill>
                  <a:srgbClr val="FF0000"/>
                </a:solidFill>
              </a:rPr>
              <a:t>No</a:t>
            </a:r>
            <a:r>
              <a:rPr lang="es-ES" sz="1600" dirty="0" smtClean="0">
                <a:solidFill>
                  <a:srgbClr val="000066"/>
                </a:solidFill>
              </a:rPr>
              <a:t> </a:t>
            </a:r>
            <a:r>
              <a:rPr lang="es-ES_tradnl" sz="1600" dirty="0" smtClean="0">
                <a:solidFill>
                  <a:srgbClr val="FF0000"/>
                </a:solidFill>
              </a:rPr>
              <a:t>RESIDENTE (“</a:t>
            </a:r>
            <a:r>
              <a:rPr lang="es-ES_tradnl" sz="1600" u="sng" dirty="0" smtClean="0">
                <a:solidFill>
                  <a:srgbClr val="FF0000"/>
                </a:solidFill>
              </a:rPr>
              <a:t>No</a:t>
            </a:r>
            <a:r>
              <a:rPr lang="es-ES_tradnl" sz="1600" dirty="0" smtClean="0">
                <a:solidFill>
                  <a:srgbClr val="FF0000"/>
                </a:solidFill>
              </a:rPr>
              <a:t> Cualificada” “</a:t>
            </a:r>
            <a:r>
              <a:rPr lang="es-ES_tradnl" sz="1600" u="sng" dirty="0" smtClean="0">
                <a:solidFill>
                  <a:srgbClr val="FF0000"/>
                </a:solidFill>
              </a:rPr>
              <a:t>Ni</a:t>
            </a:r>
            <a:r>
              <a:rPr lang="es-ES_tradnl" sz="1600" dirty="0" smtClean="0">
                <a:solidFill>
                  <a:srgbClr val="FF0000"/>
                </a:solidFill>
              </a:rPr>
              <a:t> País Malo“)</a:t>
            </a:r>
            <a:endParaRPr lang="es-ES" sz="1600" dirty="0">
              <a:solidFill>
                <a:srgbClr val="FF0000"/>
              </a:solidFill>
            </a:endParaRPr>
          </a:p>
        </p:txBody>
      </p:sp>
      <p:cxnSp>
        <p:nvCxnSpPr>
          <p:cNvPr id="20" name="23 Conector recto"/>
          <p:cNvCxnSpPr>
            <a:cxnSpLocks noChangeShapeType="1"/>
          </p:cNvCxnSpPr>
          <p:nvPr/>
        </p:nvCxnSpPr>
        <p:spPr bwMode="auto">
          <a:xfrm>
            <a:off x="7162800" y="381000"/>
            <a:ext cx="0" cy="1371600"/>
          </a:xfrm>
          <a:prstGeom prst="line">
            <a:avLst/>
          </a:prstGeom>
          <a:noFill/>
          <a:ln w="63500" algn="ctr">
            <a:solidFill>
              <a:schemeClr val="tx1"/>
            </a:solidFill>
            <a:round/>
            <a:headEnd/>
            <a:tailEnd/>
          </a:ln>
        </p:spPr>
      </p:cxnSp>
      <p:sp>
        <p:nvSpPr>
          <p:cNvPr id="23" name="22 CuadroTexto"/>
          <p:cNvSpPr txBox="1"/>
          <p:nvPr/>
        </p:nvSpPr>
        <p:spPr>
          <a:xfrm>
            <a:off x="72786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24" name="23 Tabla"/>
          <p:cNvGraphicFramePr>
            <a:graphicFrameLocks noGrp="1"/>
          </p:cNvGraphicFramePr>
          <p:nvPr/>
        </p:nvGraphicFramePr>
        <p:xfrm>
          <a:off x="7543800" y="1828800"/>
          <a:ext cx="2209800" cy="609600"/>
        </p:xfrm>
        <a:graphic>
          <a:graphicData uri="http://schemas.openxmlformats.org/drawingml/2006/table">
            <a:tbl>
              <a:tblPr firstRow="1" bandRow="1">
                <a:tableStyleId>{5C22544A-7EE6-4342-B048-85BDC9FD1C3A}</a:tableStyleId>
              </a:tblPr>
              <a:tblGrid>
                <a:gridCol w="2209800">
                  <a:extLst>
                    <a:ext uri="{9D8B030D-6E8A-4147-A177-3AD203B41FA5}">
                      <a16:colId xmlns="" xmlns:a16="http://schemas.microsoft.com/office/drawing/2014/main" val="20000"/>
                    </a:ext>
                  </a:extLst>
                </a:gridCol>
              </a:tblGrid>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tipo nominal ≥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400" baseline="0" dirty="0" smtClean="0">
                        <a:solidFill>
                          <a:srgbClr val="FFFF66"/>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Y </a:t>
                      </a:r>
                      <a:r>
                        <a:rPr lang="es-ES_tradnl" sz="1400" u="sng" baseline="0" dirty="0" smtClean="0">
                          <a:solidFill>
                            <a:srgbClr val="FFFF66"/>
                          </a:solidFill>
                        </a:rPr>
                        <a:t>No</a:t>
                      </a:r>
                      <a:r>
                        <a:rPr lang="es-ES_tradnl" sz="1400" baseline="0" dirty="0" smtClean="0">
                          <a:solidFill>
                            <a:srgbClr val="FFFF66"/>
                          </a:solidFill>
                        </a:rPr>
                        <a:t> Paraíso Fiscal</a:t>
                      </a:r>
                      <a:endParaRPr lang="es-ES_tradnl" sz="14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25" name="24 Tabla"/>
          <p:cNvGraphicFramePr>
            <a:graphicFrameLocks noGrp="1"/>
          </p:cNvGraphicFramePr>
          <p:nvPr>
            <p:extLst>
              <p:ext uri="{D42A27DB-BD31-4B8C-83A1-F6EECF244321}">
                <p14:modId xmlns="" xmlns:p14="http://schemas.microsoft.com/office/powerpoint/2010/main" val="566224535"/>
              </p:ext>
            </p:extLst>
          </p:nvPr>
        </p:nvGraphicFramePr>
        <p:xfrm>
          <a:off x="76200" y="2590800"/>
          <a:ext cx="9679940" cy="4058497"/>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Deterioro de Valor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+ 200.000</a:t>
                      </a:r>
                      <a:r>
                        <a:rPr lang="es-ES_tradnl" sz="1400" b="1" dirty="0" smtClean="0">
                          <a:solidFill>
                            <a:srgbClr val="FF0000"/>
                          </a:solidFill>
                        </a:rPr>
                        <a:t>*</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13.2.b).2ª</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1.000.000</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3">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(+100.000)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11.5</a:t>
                      </a:r>
                    </a:p>
                    <a:p>
                      <a:pPr algn="ct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48260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 </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FF0000"/>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FF0000"/>
                          </a:solidFill>
                        </a:rPr>
                        <a:t>(</a:t>
                      </a:r>
                      <a:r>
                        <a:rPr lang="es-ES_tradnl" sz="1000" b="1" u="sng" dirty="0" smtClean="0">
                          <a:solidFill>
                            <a:srgbClr val="FF0000"/>
                          </a:solidFill>
                        </a:rPr>
                        <a:t>No</a:t>
                      </a:r>
                      <a:r>
                        <a:rPr lang="es-ES_tradnl" sz="1000" b="1" dirty="0" smtClean="0">
                          <a:solidFill>
                            <a:srgbClr val="FF0000"/>
                          </a:solidFill>
                        </a:rPr>
                        <a:t> Exenta)</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4"/>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5"/>
                  </a:ext>
                </a:extLst>
              </a:tr>
              <a:tr h="411480">
                <a:tc rowSpan="3">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3">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(- 300.000)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r>
                        <a:rPr lang="es-ES_tradnl" sz="1400" b="1" dirty="0" smtClean="0">
                          <a:solidFill>
                            <a:schemeClr val="tx1"/>
                          </a:solidFill>
                        </a:rPr>
                        <a:t>Reversión del deterioro (798)</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r>
                        <a:rPr lang="es-ES_tradnl" sz="1400" b="1" dirty="0" smtClean="0">
                          <a:solidFill>
                            <a:srgbClr val="FF0000"/>
                          </a:solidFill>
                        </a:rPr>
                        <a:t>*</a:t>
                      </a:r>
                      <a:endParaRPr lang="es-ES_tradnl" sz="14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11.5</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800" b="1" dirty="0" smtClean="0">
                          <a:solidFill>
                            <a:srgbClr val="0000FF"/>
                          </a:solidFill>
                        </a:rPr>
                        <a:t>(“no burro y apaleado”)</a:t>
                      </a:r>
                      <a:r>
                        <a:rPr lang="es-ES_tradnl" sz="800" b="1" dirty="0" smtClean="0">
                          <a:solidFill>
                            <a:srgbClr val="FF0000"/>
                          </a:solidFill>
                        </a:rPr>
                        <a:t>*</a:t>
                      </a:r>
                      <a:endParaRPr lang="es-ES_tradnl" sz="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6"/>
                  </a:ext>
                </a:extLst>
              </a:tr>
              <a:tr h="411480">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13.2 y 10.3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Sí</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7"/>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3793170915"/>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381750"/>
            <a:ext cx="2311400" cy="476250"/>
          </a:xfrm>
        </p:spPr>
        <p:txBody>
          <a:bodyPr/>
          <a:lstStyle/>
          <a:p>
            <a:pPr>
              <a:defRPr/>
            </a:pPr>
            <a:fld id="{D62348D2-6080-4155-A3A1-70F854A23465}" type="slidenum">
              <a:rPr lang="es-ES"/>
              <a:pPr>
                <a:defRPr/>
              </a:pPr>
              <a:t>212</a:t>
            </a:fld>
            <a:endParaRPr lang="es-ES" dirty="0"/>
          </a:p>
        </p:txBody>
      </p:sp>
      <p:graphicFrame>
        <p:nvGraphicFramePr>
          <p:cNvPr id="8" name="7 Tabla"/>
          <p:cNvGraphicFramePr>
            <a:graphicFrameLocks noGrp="1"/>
          </p:cNvGraphicFramePr>
          <p:nvPr>
            <p:extLst>
              <p:ext uri="{D42A27DB-BD31-4B8C-83A1-F6EECF244321}">
                <p14:modId xmlns="" xmlns:p14="http://schemas.microsoft.com/office/powerpoint/2010/main" val="969888993"/>
              </p:ext>
            </p:extLst>
          </p:nvPr>
        </p:nvGraphicFramePr>
        <p:xfrm>
          <a:off x="152400" y="457200"/>
          <a:ext cx="9677400" cy="1234440"/>
        </p:xfrm>
        <a:graphic>
          <a:graphicData uri="http://schemas.openxmlformats.org/drawingml/2006/table">
            <a:tbl>
              <a:tblPr firstRow="1" bandRow="1">
                <a:tableStyleId>{5C22544A-7EE6-4342-B048-85BDC9FD1C3A}</a:tableStyleId>
              </a:tblPr>
              <a:tblGrid>
                <a:gridCol w="2590800">
                  <a:extLst>
                    <a:ext uri="{9D8B030D-6E8A-4147-A177-3AD203B41FA5}">
                      <a16:colId xmlns="" xmlns:a16="http://schemas.microsoft.com/office/drawing/2014/main" val="20000"/>
                    </a:ext>
                  </a:extLst>
                </a:gridCol>
                <a:gridCol w="7086600">
                  <a:extLst>
                    <a:ext uri="{9D8B030D-6E8A-4147-A177-3AD203B41FA5}">
                      <a16:colId xmlns="" xmlns:a16="http://schemas.microsoft.com/office/drawing/2014/main" val="20001"/>
                    </a:ext>
                  </a:extLst>
                </a:gridCol>
              </a:tblGrid>
              <a:tr h="990600">
                <a:tc>
                  <a:txBody>
                    <a:bodyPr/>
                    <a:lstStyle/>
                    <a:p>
                      <a:pPr algn="ctr"/>
                      <a:r>
                        <a:rPr lang="es-ES_tradnl" sz="2000" dirty="0" smtClean="0"/>
                        <a:t>Sociedad  “A”</a:t>
                      </a:r>
                    </a:p>
                    <a:p>
                      <a:pPr algn="ctr"/>
                      <a:endParaRPr lang="es-ES_tradnl" sz="800" dirty="0" smtClean="0"/>
                    </a:p>
                    <a:p>
                      <a:pPr algn="ctr"/>
                      <a:r>
                        <a:rPr lang="es-ES_tradnl" sz="1600" u="sng" dirty="0" smtClean="0">
                          <a:solidFill>
                            <a:srgbClr val="FFFF00"/>
                          </a:solidFill>
                        </a:rPr>
                        <a:t>Activos Financieros</a:t>
                      </a:r>
                      <a:r>
                        <a:rPr lang="es-ES_tradnl" sz="1600" dirty="0" smtClean="0">
                          <a:solidFill>
                            <a:srgbClr val="FFFF00"/>
                          </a:solidFill>
                        </a:rPr>
                        <a:t>:</a:t>
                      </a:r>
                    </a:p>
                    <a:p>
                      <a:pPr algn="ctr">
                        <a:buFont typeface="Wingdings" pitchFamily="2" charset="2"/>
                        <a:buNone/>
                      </a:pPr>
                      <a:endParaRPr lang="es-ES_tradnl" sz="500" dirty="0" smtClean="0">
                        <a:solidFill>
                          <a:srgbClr val="FFFF00"/>
                        </a:solidFill>
                      </a:endParaRPr>
                    </a:p>
                    <a:p>
                      <a:pPr algn="l">
                        <a:buFont typeface="Wingdings" pitchFamily="2" charset="2"/>
                        <a:buChar char="ü"/>
                      </a:pPr>
                      <a:r>
                        <a:rPr lang="es-ES_tradnl" sz="1600" dirty="0" smtClean="0">
                          <a:solidFill>
                            <a:srgbClr val="FFFF00"/>
                          </a:solidFill>
                        </a:rPr>
                        <a:t>  “Para Negociar”</a:t>
                      </a:r>
                    </a:p>
                    <a:p>
                      <a:pPr algn="l">
                        <a:buFont typeface="Wingdings" pitchFamily="2" charset="2"/>
                        <a:buChar char="ü"/>
                      </a:pPr>
                      <a:r>
                        <a:rPr lang="es-ES_tradnl" sz="1600" dirty="0" smtClean="0">
                          <a:solidFill>
                            <a:srgbClr val="FFFF00"/>
                          </a:solidFill>
                        </a:rPr>
                        <a:t>“a valor razonable”</a:t>
                      </a:r>
                      <a:endParaRPr lang="es-ES_tradnl" sz="1400" b="1" u="none" dirty="0" smtClean="0">
                        <a:solidFill>
                          <a:srgbClr val="FFFF00"/>
                        </a:solidFill>
                        <a:latin typeface="Arial"/>
                        <a:ea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marL="457200" indent="-457200">
                        <a:buFont typeface="+mj-lt"/>
                        <a:buAutoNum type="arabicPeriod"/>
                        <a:defRPr/>
                      </a:pPr>
                      <a:r>
                        <a:rPr lang="es-ES_tradnl" sz="1600" dirty="0" smtClean="0"/>
                        <a:t>Año N: “A” adquiere acciones  de “E” por 1.000.000 €</a:t>
                      </a:r>
                    </a:p>
                    <a:p>
                      <a:pPr marL="457200" indent="-457200">
                        <a:buFont typeface="+mj-lt"/>
                        <a:buAutoNum type="arabicPeriod"/>
                        <a:defRPr/>
                      </a:pPr>
                      <a:r>
                        <a:rPr lang="es-ES_tradnl" sz="1600" dirty="0" smtClean="0"/>
                        <a:t>Año N+1: Disminución de valor de “E” en  200.000 €</a:t>
                      </a:r>
                    </a:p>
                    <a:p>
                      <a:pPr marL="457200" indent="-457200">
                        <a:buFont typeface="+mj-lt"/>
                        <a:buAutoNum type="arabicPeriod"/>
                        <a:defRPr/>
                      </a:pPr>
                      <a:r>
                        <a:rPr lang="es-ES_tradnl" sz="1600" dirty="0" smtClean="0"/>
                        <a:t>Año N+2: </a:t>
                      </a:r>
                      <a:r>
                        <a:rPr lang="es-ES_tradnl" sz="1600" u="sng" dirty="0" smtClean="0">
                          <a:solidFill>
                            <a:srgbClr val="FFFF66"/>
                          </a:solidFill>
                          <a:effectLst>
                            <a:outerShdw blurRad="38100" dist="38100" dir="2700000" algn="tl">
                              <a:srgbClr val="000000">
                                <a:alpha val="43137"/>
                              </a:srgbClr>
                            </a:outerShdw>
                          </a:effectLst>
                        </a:rPr>
                        <a:t>vende acciones de “E” a la Sociedad “C”.</a:t>
                      </a:r>
                      <a:r>
                        <a:rPr lang="es-ES_tradnl" sz="1600" u="sng" dirty="0" smtClean="0">
                          <a:solidFill>
                            <a:srgbClr val="FFFF00"/>
                          </a:solidFill>
                          <a:effectLst>
                            <a:outerShdw blurRad="38100" dist="38100" dir="2700000" algn="tl">
                              <a:srgbClr val="000000">
                                <a:alpha val="43137"/>
                              </a:srgbClr>
                            </a:outerShdw>
                          </a:effectLst>
                        </a:rPr>
                        <a:t> Dos opciones:</a:t>
                      </a:r>
                    </a:p>
                    <a:p>
                      <a:pPr marL="457200" indent="-457200">
                        <a:buFont typeface="+mj-lt"/>
                        <a:buAutoNum type="alphaLcParenR"/>
                        <a:defRPr/>
                      </a:pPr>
                      <a:r>
                        <a:rPr lang="es-ES_tradnl" sz="1600" dirty="0" smtClean="0"/>
                        <a:t>Precio de Venta: 1.100.000 €</a:t>
                      </a:r>
                    </a:p>
                    <a:p>
                      <a:pPr marL="457200" indent="-457200">
                        <a:buFont typeface="+mj-lt"/>
                        <a:buAutoNum type="alphaLcParenR"/>
                        <a:defRPr/>
                      </a:pPr>
                      <a:r>
                        <a:rPr lang="es-ES_tradnl" sz="1600" dirty="0" smtClean="0"/>
                        <a:t>Precio de venta:     700.000 €</a:t>
                      </a:r>
                      <a:endParaRPr lang="es-ES_tradnl" sz="1600" b="1" dirty="0">
                        <a:solidFill>
                          <a:schemeClr val="tx1"/>
                        </a:solidFill>
                        <a:latin typeface="Arial"/>
                        <a:ea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5" name="4 Tabla"/>
          <p:cNvGraphicFramePr>
            <a:graphicFrameLocks noGrp="1"/>
          </p:cNvGraphicFramePr>
          <p:nvPr/>
        </p:nvGraphicFramePr>
        <p:xfrm>
          <a:off x="228600" y="2667000"/>
          <a:ext cx="9525001" cy="228600"/>
        </p:xfrm>
        <a:graphic>
          <a:graphicData uri="http://schemas.openxmlformats.org/drawingml/2006/table">
            <a:tbl>
              <a:tblPr/>
              <a:tblGrid>
                <a:gridCol w="1066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5010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220980">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1.000.000</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I.F. Participaciones de E (24)</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a/</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Bancos cuenta corriente (57)</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1.000.000</a:t>
                      </a:r>
                      <a:endParaRPr lang="es-ES" sz="1600" b="1" dirty="0">
                        <a:solidFill>
                          <a:srgbClr val="0000FF"/>
                        </a:solidFill>
                        <a:latin typeface="Arial"/>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bl>
          </a:graphicData>
        </a:graphic>
      </p:graphicFrame>
      <p:sp>
        <p:nvSpPr>
          <p:cNvPr id="6" name="5 CuadroTexto"/>
          <p:cNvSpPr txBox="1"/>
          <p:nvPr/>
        </p:nvSpPr>
        <p:spPr>
          <a:xfrm>
            <a:off x="3200400" y="1905000"/>
            <a:ext cx="4343400" cy="369887"/>
          </a:xfrm>
          <a:prstGeom prst="rect">
            <a:avLst/>
          </a:prstGeom>
          <a:noFill/>
        </p:spPr>
        <p:txBody>
          <a:bodyPr>
            <a:spAutoFit/>
          </a:bodyPr>
          <a:lstStyle/>
          <a:p>
            <a:pPr>
              <a:defRPr/>
            </a:pPr>
            <a:r>
              <a:rPr lang="es-ES_tradnl" sz="1800" u="sng" dirty="0" smtClean="0">
                <a:effectLst>
                  <a:outerShdw blurRad="38100" dist="38100" dir="2700000" algn="tl">
                    <a:srgbClr val="000000">
                      <a:alpha val="43137"/>
                    </a:srgbClr>
                  </a:outerShdw>
                </a:effectLst>
              </a:rPr>
              <a:t>ASIENTOS CONTABLES:</a:t>
            </a:r>
            <a:endParaRPr lang="es-ES_tradnl" sz="1800" u="sng" dirty="0">
              <a:effectLst>
                <a:outerShdw blurRad="38100" dist="38100" dir="2700000" algn="tl">
                  <a:srgbClr val="000000">
                    <a:alpha val="43137"/>
                  </a:srgbClr>
                </a:outerShdw>
              </a:effectLst>
            </a:endParaRPr>
          </a:p>
        </p:txBody>
      </p:sp>
      <p:sp>
        <p:nvSpPr>
          <p:cNvPr id="73781" name="Rectangle 1"/>
          <p:cNvSpPr>
            <a:spLocks noChangeArrowheads="1"/>
          </p:cNvSpPr>
          <p:nvPr/>
        </p:nvSpPr>
        <p:spPr bwMode="auto">
          <a:xfrm>
            <a:off x="0" y="0"/>
            <a:ext cx="9906000" cy="457200"/>
          </a:xfrm>
          <a:prstGeom prst="rect">
            <a:avLst/>
          </a:prstGeom>
          <a:noFill/>
          <a:ln w="9525">
            <a:noFill/>
            <a:miter lim="800000"/>
            <a:headEnd/>
            <a:tailEnd/>
          </a:ln>
        </p:spPr>
        <p:txBody>
          <a:bodyPr wrap="none" anchor="ctr">
            <a:spAutoFit/>
          </a:bodyPr>
          <a:lstStyle/>
          <a:p>
            <a:pPr eaLnBrk="0" hangingPunct="0"/>
            <a:endParaRPr lang="es-ES_tradnl"/>
          </a:p>
        </p:txBody>
      </p:sp>
      <p:sp>
        <p:nvSpPr>
          <p:cNvPr id="73803"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EJEMPLO-II</a:t>
            </a:r>
            <a:r>
              <a:rPr lang="es-ES" dirty="0" smtClean="0">
                <a:solidFill>
                  <a:srgbClr val="000066"/>
                </a:solidFill>
              </a:rPr>
              <a:t>. </a:t>
            </a:r>
            <a:r>
              <a:rPr lang="es-ES" u="sng" dirty="0" smtClean="0">
                <a:solidFill>
                  <a:srgbClr val="0000FF"/>
                </a:solidFill>
              </a:rPr>
              <a:t>Sin</a:t>
            </a:r>
            <a:r>
              <a:rPr lang="es-ES" dirty="0" smtClean="0">
                <a:solidFill>
                  <a:srgbClr val="000066"/>
                </a:solidFill>
              </a:rPr>
              <a:t> </a:t>
            </a:r>
            <a:r>
              <a:rPr lang="es-ES" dirty="0" smtClean="0">
                <a:solidFill>
                  <a:srgbClr val="0000FF"/>
                </a:solidFill>
              </a:rPr>
              <a:t>Deterioro de Valor</a:t>
            </a:r>
            <a:r>
              <a:rPr lang="es-ES" dirty="0" smtClean="0">
                <a:solidFill>
                  <a:srgbClr val="000066"/>
                </a:solidFill>
              </a:rPr>
              <a:t> </a:t>
            </a:r>
            <a:r>
              <a:rPr lang="es-ES" dirty="0" smtClean="0">
                <a:solidFill>
                  <a:srgbClr val="0000FF"/>
                </a:solidFill>
              </a:rPr>
              <a:t>Y</a:t>
            </a:r>
            <a:r>
              <a:rPr lang="es-ES" dirty="0" smtClean="0">
                <a:solidFill>
                  <a:srgbClr val="000066"/>
                </a:solidFill>
              </a:rPr>
              <a:t> </a:t>
            </a:r>
            <a:r>
              <a:rPr lang="es-ES" dirty="0" smtClean="0">
                <a:solidFill>
                  <a:srgbClr val="0033CC"/>
                </a:solidFill>
              </a:rPr>
              <a:t>Trasmisión</a:t>
            </a:r>
            <a:r>
              <a:rPr lang="es-ES" dirty="0" smtClean="0">
                <a:solidFill>
                  <a:srgbClr val="000066"/>
                </a:solidFill>
              </a:rPr>
              <a:t>.  </a:t>
            </a:r>
            <a:r>
              <a:rPr lang="es-ES_tradnl" u="sng" dirty="0" smtClean="0">
                <a:solidFill>
                  <a:srgbClr val="FF0000"/>
                </a:solidFill>
              </a:rPr>
              <a:t>Contablemente</a:t>
            </a:r>
            <a:endParaRPr lang="es-ES" u="sng" dirty="0">
              <a:solidFill>
                <a:srgbClr val="FF0000"/>
              </a:solidFill>
            </a:endParaRPr>
          </a:p>
        </p:txBody>
      </p:sp>
      <p:graphicFrame>
        <p:nvGraphicFramePr>
          <p:cNvPr id="13" name="12 Tabla"/>
          <p:cNvGraphicFramePr>
            <a:graphicFrameLocks noGrp="1"/>
          </p:cNvGraphicFramePr>
          <p:nvPr/>
        </p:nvGraphicFramePr>
        <p:xfrm>
          <a:off x="228600" y="3429000"/>
          <a:ext cx="9525001" cy="228600"/>
        </p:xfrm>
        <a:graphic>
          <a:graphicData uri="http://schemas.openxmlformats.org/drawingml/2006/table">
            <a:tbl>
              <a:tblPr/>
              <a:tblGrid>
                <a:gridCol w="1066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81000">
                  <a:extLst>
                    <a:ext uri="{9D8B030D-6E8A-4147-A177-3AD203B41FA5}">
                      <a16:colId xmlns="" xmlns:a16="http://schemas.microsoft.com/office/drawing/2014/main" val="20002"/>
                    </a:ext>
                  </a:extLst>
                </a:gridCol>
                <a:gridCol w="35010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167640">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200.000</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Pérdidas por valoraciones V.R.(663)</a:t>
                      </a: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a/</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I.F. Participaciones de E (24)</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200.000</a:t>
                      </a:r>
                      <a:endParaRPr lang="es-ES" sz="1600" b="1" dirty="0">
                        <a:solidFill>
                          <a:srgbClr val="0000FF"/>
                        </a:solidFill>
                        <a:latin typeface="Arial"/>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bl>
          </a:graphicData>
        </a:graphic>
      </p:graphicFrame>
      <p:sp>
        <p:nvSpPr>
          <p:cNvPr id="14" name="13 CuadroTexto"/>
          <p:cNvSpPr txBox="1"/>
          <p:nvPr/>
        </p:nvSpPr>
        <p:spPr>
          <a:xfrm>
            <a:off x="457200" y="2221468"/>
            <a:ext cx="8229600" cy="369332"/>
          </a:xfrm>
          <a:prstGeom prst="rect">
            <a:avLst/>
          </a:prstGeom>
          <a:noFill/>
        </p:spPr>
        <p:txBody>
          <a:bodyPr wrap="square">
            <a:spAutoFit/>
          </a:bodyPr>
          <a:lstStyle/>
          <a:p>
            <a:pPr marL="342900" indent="-342900">
              <a:buFont typeface="+mj-lt"/>
              <a:buAutoNum type="arabicPeriod"/>
              <a:defRPr/>
            </a:pPr>
            <a:r>
              <a:rPr lang="es-ES_tradnl" sz="1800" u="sng" dirty="0" smtClean="0">
                <a:effectLst>
                  <a:outerShdw blurRad="38100" dist="38100" dir="2700000" algn="tl">
                    <a:srgbClr val="000000">
                      <a:alpha val="43137"/>
                    </a:srgbClr>
                  </a:outerShdw>
                </a:effectLst>
              </a:rPr>
              <a:t>Año N </a:t>
            </a:r>
            <a:r>
              <a:rPr lang="es-ES_tradnl" sz="1800" dirty="0" smtClean="0"/>
              <a:t>“A” adquiere acciones  de “E” por 1.000.000:</a:t>
            </a:r>
            <a:endParaRPr lang="es-ES_tradnl" sz="1800" u="sng" dirty="0">
              <a:effectLst>
                <a:outerShdw blurRad="38100" dist="38100" dir="2700000" algn="tl">
                  <a:srgbClr val="000000">
                    <a:alpha val="43137"/>
                  </a:srgbClr>
                </a:outerShdw>
              </a:effectLst>
            </a:endParaRPr>
          </a:p>
        </p:txBody>
      </p:sp>
      <p:sp>
        <p:nvSpPr>
          <p:cNvPr id="15" name="14 CuadroTexto"/>
          <p:cNvSpPr txBox="1"/>
          <p:nvPr/>
        </p:nvSpPr>
        <p:spPr>
          <a:xfrm>
            <a:off x="381000" y="2971800"/>
            <a:ext cx="7162800" cy="369332"/>
          </a:xfrm>
          <a:prstGeom prst="rect">
            <a:avLst/>
          </a:prstGeom>
          <a:noFill/>
        </p:spPr>
        <p:txBody>
          <a:bodyPr wrap="square">
            <a:spAutoFit/>
          </a:bodyPr>
          <a:lstStyle/>
          <a:p>
            <a:pPr marL="342900" indent="-342900">
              <a:buFont typeface="+mj-lt"/>
              <a:buAutoNum type="arabicPeriod" startAt="2"/>
              <a:defRPr/>
            </a:pPr>
            <a:r>
              <a:rPr lang="es-ES_tradnl" sz="1800" u="sng" dirty="0" smtClean="0">
                <a:effectLst>
                  <a:outerShdw blurRad="38100" dist="38100" dir="2700000" algn="tl">
                    <a:srgbClr val="000000">
                      <a:alpha val="43137"/>
                    </a:srgbClr>
                  </a:outerShdw>
                </a:effectLst>
              </a:rPr>
              <a:t>Año N+1</a:t>
            </a:r>
            <a:r>
              <a:rPr lang="es-ES_tradnl" sz="1800" dirty="0" smtClean="0">
                <a:effectLst>
                  <a:outerShdw blurRad="38100" dist="38100" dir="2700000" algn="tl">
                    <a:srgbClr val="000000">
                      <a:alpha val="43137"/>
                    </a:srgbClr>
                  </a:outerShdw>
                </a:effectLst>
              </a:rPr>
              <a:t> </a:t>
            </a:r>
            <a:r>
              <a:rPr lang="es-ES_tradnl" sz="1800" dirty="0" smtClean="0"/>
              <a:t>Disminución de valor de “E” en 200.000 :</a:t>
            </a:r>
            <a:endParaRPr lang="es-ES_tradnl" sz="1800" u="sng" dirty="0">
              <a:effectLst>
                <a:outerShdw blurRad="38100" dist="38100" dir="2700000" algn="tl">
                  <a:srgbClr val="000000">
                    <a:alpha val="43137"/>
                  </a:srgbClr>
                </a:outerShdw>
              </a:effectLst>
            </a:endParaRPr>
          </a:p>
        </p:txBody>
      </p:sp>
      <p:graphicFrame>
        <p:nvGraphicFramePr>
          <p:cNvPr id="16" name="15 Tabla"/>
          <p:cNvGraphicFramePr>
            <a:graphicFrameLocks noGrp="1"/>
          </p:cNvGraphicFramePr>
          <p:nvPr/>
        </p:nvGraphicFramePr>
        <p:xfrm>
          <a:off x="228600" y="4876800"/>
          <a:ext cx="9525001" cy="624840"/>
        </p:xfrm>
        <a:graphic>
          <a:graphicData uri="http://schemas.openxmlformats.org/drawingml/2006/table">
            <a:tbl>
              <a:tblPr/>
              <a:tblGrid>
                <a:gridCol w="1066800">
                  <a:extLst>
                    <a:ext uri="{9D8B030D-6E8A-4147-A177-3AD203B41FA5}">
                      <a16:colId xmlns="" xmlns:a16="http://schemas.microsoft.com/office/drawing/2014/main" val="20000"/>
                    </a:ext>
                  </a:extLst>
                </a:gridCol>
                <a:gridCol w="3352800">
                  <a:extLst>
                    <a:ext uri="{9D8B030D-6E8A-4147-A177-3AD203B41FA5}">
                      <a16:colId xmlns="" xmlns:a16="http://schemas.microsoft.com/office/drawing/2014/main" val="20001"/>
                    </a:ext>
                  </a:extLst>
                </a:gridCol>
                <a:gridCol w="457200">
                  <a:extLst>
                    <a:ext uri="{9D8B030D-6E8A-4147-A177-3AD203B41FA5}">
                      <a16:colId xmlns="" xmlns:a16="http://schemas.microsoft.com/office/drawing/2014/main" val="20002"/>
                    </a:ext>
                  </a:extLst>
                </a:gridCol>
                <a:gridCol w="37296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228600">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1.100.000</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Bancos cuenta corriente (57)</a:t>
                      </a:r>
                      <a:endParaRPr lang="es-ES_tradnl" sz="1600" b="1" dirty="0" smtClean="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a/</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I.F. Participaciones de E (24)</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800.000</a:t>
                      </a:r>
                      <a:endParaRPr lang="es-ES" sz="1600" b="1" dirty="0">
                        <a:solidFill>
                          <a:srgbClr val="0000FF"/>
                        </a:solidFill>
                        <a:latin typeface="Arial"/>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396240">
                <a:tc>
                  <a:txBody>
                    <a:bodyPr/>
                    <a:lstStyle/>
                    <a:p>
                      <a:pPr algn="just">
                        <a:lnSpc>
                          <a:spcPts val="1800"/>
                        </a:lnSpc>
                        <a:spcAft>
                          <a:spcPts val="0"/>
                        </a:spcAft>
                      </a:pP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Beneficios en participaciones (7630)</a:t>
                      </a: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300.000</a:t>
                      </a:r>
                      <a:endParaRPr lang="es-ES_tradnl" sz="1600" dirty="0">
                        <a:solidFill>
                          <a:srgbClr val="0000FF"/>
                        </a:solidFill>
                        <a:latin typeface="Times New Roman"/>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1"/>
                  </a:ext>
                </a:extLst>
              </a:tr>
            </a:tbl>
          </a:graphicData>
        </a:graphic>
      </p:graphicFrame>
      <p:sp>
        <p:nvSpPr>
          <p:cNvPr id="17" name="16 CuadroTexto"/>
          <p:cNvSpPr txBox="1"/>
          <p:nvPr/>
        </p:nvSpPr>
        <p:spPr>
          <a:xfrm>
            <a:off x="457200" y="3897868"/>
            <a:ext cx="9296400" cy="369332"/>
          </a:xfrm>
          <a:prstGeom prst="rect">
            <a:avLst/>
          </a:prstGeom>
          <a:noFill/>
        </p:spPr>
        <p:txBody>
          <a:bodyPr wrap="square">
            <a:spAutoFit/>
          </a:bodyPr>
          <a:lstStyle/>
          <a:p>
            <a:pPr marL="342900" indent="-342900">
              <a:buFont typeface="+mj-lt"/>
              <a:buAutoNum type="arabicPeriod" startAt="3"/>
              <a:defRPr/>
            </a:pPr>
            <a:r>
              <a:rPr lang="es-ES_tradnl" sz="1800" u="sng" dirty="0" smtClean="0">
                <a:effectLst>
                  <a:outerShdw blurRad="38100" dist="38100" dir="2700000" algn="tl">
                    <a:srgbClr val="000000">
                      <a:alpha val="43137"/>
                    </a:srgbClr>
                  </a:outerShdw>
                </a:effectLst>
              </a:rPr>
              <a:t>Año N+2 </a:t>
            </a:r>
            <a:r>
              <a:rPr lang="es-ES_tradnl" sz="1800" dirty="0" smtClean="0"/>
              <a:t>“A” Vende las acciones de “E”:</a:t>
            </a:r>
            <a:endParaRPr lang="es-ES_tradnl" sz="1800" u="sng" dirty="0">
              <a:effectLst>
                <a:outerShdw blurRad="38100" dist="38100" dir="2700000" algn="tl">
                  <a:srgbClr val="000000">
                    <a:alpha val="43137"/>
                  </a:srgbClr>
                </a:outerShdw>
              </a:effectLst>
            </a:endParaRPr>
          </a:p>
        </p:txBody>
      </p:sp>
      <p:sp>
        <p:nvSpPr>
          <p:cNvPr id="19" name="18 CuadroTexto"/>
          <p:cNvSpPr txBox="1"/>
          <p:nvPr/>
        </p:nvSpPr>
        <p:spPr>
          <a:xfrm>
            <a:off x="1295400" y="4495800"/>
            <a:ext cx="8153400" cy="369332"/>
          </a:xfrm>
          <a:prstGeom prst="rect">
            <a:avLst/>
          </a:prstGeom>
          <a:noFill/>
        </p:spPr>
        <p:txBody>
          <a:bodyPr wrap="square">
            <a:spAutoFit/>
          </a:bodyPr>
          <a:lstStyle/>
          <a:p>
            <a:pPr marL="342900" indent="-342900">
              <a:buFont typeface="+mj-lt"/>
              <a:buAutoNum type="alphaLcParenR"/>
              <a:defRPr/>
            </a:pPr>
            <a:r>
              <a:rPr lang="es-ES_tradnl" sz="1800" u="sng" dirty="0" smtClean="0">
                <a:effectLst>
                  <a:outerShdw blurRad="38100" dist="38100" dir="2700000" algn="tl">
                    <a:srgbClr val="000000">
                      <a:alpha val="43137"/>
                    </a:srgbClr>
                  </a:outerShdw>
                </a:effectLst>
              </a:rPr>
              <a:t>Año N+2 </a:t>
            </a:r>
            <a:r>
              <a:rPr lang="es-ES_tradnl" sz="1800" dirty="0" smtClean="0"/>
              <a:t>“A” Vende las acciones de “E” por 1.100.000:</a:t>
            </a:r>
            <a:endParaRPr lang="es-ES_tradnl" sz="1800" u="sng" dirty="0">
              <a:effectLst>
                <a:outerShdw blurRad="38100" dist="38100" dir="2700000" algn="tl">
                  <a:srgbClr val="000000">
                    <a:alpha val="43137"/>
                  </a:srgbClr>
                </a:outerShdw>
              </a:effectLst>
            </a:endParaRPr>
          </a:p>
        </p:txBody>
      </p:sp>
      <p:sp>
        <p:nvSpPr>
          <p:cNvPr id="20" name="19 CuadroTexto"/>
          <p:cNvSpPr txBox="1"/>
          <p:nvPr/>
        </p:nvSpPr>
        <p:spPr>
          <a:xfrm>
            <a:off x="1295400" y="5574268"/>
            <a:ext cx="8153400" cy="369332"/>
          </a:xfrm>
          <a:prstGeom prst="rect">
            <a:avLst/>
          </a:prstGeom>
          <a:noFill/>
        </p:spPr>
        <p:txBody>
          <a:bodyPr wrap="square">
            <a:spAutoFit/>
          </a:bodyPr>
          <a:lstStyle/>
          <a:p>
            <a:pPr marL="342900" indent="-342900">
              <a:buFont typeface="+mj-lt"/>
              <a:buAutoNum type="alphaLcParenR" startAt="2"/>
              <a:defRPr/>
            </a:pPr>
            <a:r>
              <a:rPr lang="es-ES_tradnl" sz="1800" u="sng" dirty="0" smtClean="0">
                <a:effectLst>
                  <a:outerShdw blurRad="38100" dist="38100" dir="2700000" algn="tl">
                    <a:srgbClr val="000000">
                      <a:alpha val="43137"/>
                    </a:srgbClr>
                  </a:outerShdw>
                </a:effectLst>
              </a:rPr>
              <a:t>Año N+2 </a:t>
            </a:r>
            <a:r>
              <a:rPr lang="es-ES_tradnl" sz="1800" dirty="0" smtClean="0"/>
              <a:t>“A” Vende las acciones de “E” por 700.000:</a:t>
            </a:r>
            <a:endParaRPr lang="es-ES_tradnl" sz="1800" u="sng" dirty="0">
              <a:effectLst>
                <a:outerShdw blurRad="38100" dist="38100" dir="2700000" algn="tl">
                  <a:srgbClr val="000000">
                    <a:alpha val="43137"/>
                  </a:srgbClr>
                </a:outerShdw>
              </a:effectLst>
            </a:endParaRPr>
          </a:p>
        </p:txBody>
      </p:sp>
      <p:graphicFrame>
        <p:nvGraphicFramePr>
          <p:cNvPr id="21" name="20 Tabla"/>
          <p:cNvGraphicFramePr>
            <a:graphicFrameLocks noGrp="1"/>
          </p:cNvGraphicFramePr>
          <p:nvPr/>
        </p:nvGraphicFramePr>
        <p:xfrm>
          <a:off x="76200" y="5974080"/>
          <a:ext cx="9525001" cy="670560"/>
        </p:xfrm>
        <a:graphic>
          <a:graphicData uri="http://schemas.openxmlformats.org/drawingml/2006/table">
            <a:tbl>
              <a:tblPr/>
              <a:tblGrid>
                <a:gridCol w="1066800">
                  <a:extLst>
                    <a:ext uri="{9D8B030D-6E8A-4147-A177-3AD203B41FA5}">
                      <a16:colId xmlns="" xmlns:a16="http://schemas.microsoft.com/office/drawing/2014/main" val="20000"/>
                    </a:ext>
                  </a:extLst>
                </a:gridCol>
                <a:gridCol w="3810000">
                  <a:extLst>
                    <a:ext uri="{9D8B030D-6E8A-4147-A177-3AD203B41FA5}">
                      <a16:colId xmlns="" xmlns:a16="http://schemas.microsoft.com/office/drawing/2014/main" val="20001"/>
                    </a:ext>
                  </a:extLst>
                </a:gridCol>
                <a:gridCol w="457200">
                  <a:extLst>
                    <a:ext uri="{9D8B030D-6E8A-4147-A177-3AD203B41FA5}">
                      <a16:colId xmlns="" xmlns:a16="http://schemas.microsoft.com/office/drawing/2014/main" val="20002"/>
                    </a:ext>
                  </a:extLst>
                </a:gridCol>
                <a:gridCol w="3272498">
                  <a:extLst>
                    <a:ext uri="{9D8B030D-6E8A-4147-A177-3AD203B41FA5}">
                      <a16:colId xmlns="" xmlns:a16="http://schemas.microsoft.com/office/drawing/2014/main" val="20003"/>
                    </a:ext>
                  </a:extLst>
                </a:gridCol>
                <a:gridCol w="918503">
                  <a:extLst>
                    <a:ext uri="{9D8B030D-6E8A-4147-A177-3AD203B41FA5}">
                      <a16:colId xmlns="" xmlns:a16="http://schemas.microsoft.com/office/drawing/2014/main" val="20004"/>
                    </a:ext>
                  </a:extLst>
                </a:gridCol>
              </a:tblGrid>
              <a:tr h="220980">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700.000</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Bancos cuenta corriente (57)</a:t>
                      </a:r>
                      <a:endParaRPr lang="es-ES_tradnl" sz="1600" b="1" dirty="0" smtClean="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_tradnl" dirty="0">
                        <a:solidFill>
                          <a:srgbClr val="0000FF"/>
                        </a:solidFill>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_tradnl" dirty="0">
                        <a:solidFill>
                          <a:srgbClr val="0000FF"/>
                        </a:solidFill>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396240">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mn-lt"/>
                          <a:ea typeface="Times New Roman"/>
                          <a:cs typeface="Times New Roman"/>
                        </a:rPr>
                        <a:t>100.000</a:t>
                      </a: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Pérdidas en participaciones (6630)</a:t>
                      </a:r>
                      <a:endParaRPr lang="es-ES_tradnl" sz="1600"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solidFill>
                            <a:srgbClr val="0000FF"/>
                          </a:solidFill>
                          <a:latin typeface="Arial" pitchFamily="34" charset="0"/>
                          <a:ea typeface="Times New Roman"/>
                          <a:cs typeface="Arial" pitchFamily="34" charset="0"/>
                        </a:rPr>
                        <a:t>a/</a:t>
                      </a:r>
                      <a:endParaRPr lang="es-ES_tradnl"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I.F. Participaciones de E (24)</a:t>
                      </a:r>
                      <a:r>
                        <a:rPr lang="es-ES" sz="1600" b="1" baseline="0" dirty="0" smtClean="0">
                          <a:solidFill>
                            <a:srgbClr val="0000FF"/>
                          </a:solidFill>
                          <a:latin typeface="Arial" pitchFamily="34" charset="0"/>
                          <a:ea typeface="Times New Roman"/>
                          <a:cs typeface="Arial" pitchFamily="34" charset="0"/>
                        </a:rPr>
                        <a:t> </a:t>
                      </a:r>
                      <a:endParaRPr lang="es-ES" sz="1600" b="1" dirty="0">
                        <a:solidFill>
                          <a:srgbClr val="0000FF"/>
                        </a:solidFill>
                        <a:latin typeface="Arial" pitchFamily="34" charset="0"/>
                        <a:ea typeface="Times New Roman"/>
                        <a:cs typeface="Arial" pitchFamily="34" charset="0"/>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800.000</a:t>
                      </a:r>
                      <a:endParaRPr lang="es-ES" sz="1600" b="1" dirty="0">
                        <a:solidFill>
                          <a:srgbClr val="0000FF"/>
                        </a:solidFill>
                        <a:latin typeface="Arial"/>
                        <a:ea typeface="Times New Roman"/>
                        <a:cs typeface="Times New Roman"/>
                      </a:endParaRPr>
                    </a:p>
                  </a:txBody>
                  <a:tcPr marL="0" marR="0" marT="0" marB="0" anchor="ct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2575475257"/>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213</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15240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5%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5%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EJEMPLO-II-1-</a:t>
            </a:r>
            <a:r>
              <a:rPr lang="es-ES" u="sng" dirty="0" smtClean="0">
                <a:solidFill>
                  <a:srgbClr val="FF0000"/>
                </a:solidFill>
              </a:rPr>
              <a:t>R</a:t>
            </a:r>
            <a:r>
              <a:rPr lang="es-ES" dirty="0" smtClean="0">
                <a:solidFill>
                  <a:srgbClr val="FF0000"/>
                </a:solidFill>
              </a:rPr>
              <a:t> </a:t>
            </a:r>
            <a:r>
              <a:rPr lang="es-ES" dirty="0" smtClean="0">
                <a:solidFill>
                  <a:srgbClr val="0033CC"/>
                </a:solidFill>
              </a:rPr>
              <a:t>Trasmisión de</a:t>
            </a:r>
            <a:r>
              <a:rPr lang="es-ES" dirty="0" smtClean="0">
                <a:solidFill>
                  <a:srgbClr val="000066"/>
                </a:solidFill>
              </a:rPr>
              <a:t> </a:t>
            </a:r>
            <a:r>
              <a:rPr lang="es-ES_tradnl" dirty="0" smtClean="0">
                <a:solidFill>
                  <a:srgbClr val="FF0000"/>
                </a:solidFill>
              </a:rPr>
              <a:t>RESIDENTE (“cualificada”)</a:t>
            </a:r>
            <a:endParaRPr lang="es-ES" dirty="0">
              <a:solidFill>
                <a:srgbClr val="FF0000"/>
              </a:solidFill>
            </a:endParaRPr>
          </a:p>
        </p:txBody>
      </p:sp>
      <p:sp>
        <p:nvSpPr>
          <p:cNvPr id="30" name="29 CuadroTexto"/>
          <p:cNvSpPr txBox="1"/>
          <p:nvPr/>
        </p:nvSpPr>
        <p:spPr>
          <a:xfrm>
            <a:off x="7543800" y="381000"/>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graphicFrame>
        <p:nvGraphicFramePr>
          <p:cNvPr id="31" name="30 Tabla"/>
          <p:cNvGraphicFramePr>
            <a:graphicFrameLocks noGrp="1"/>
          </p:cNvGraphicFramePr>
          <p:nvPr>
            <p:extLst>
              <p:ext uri="{D42A27DB-BD31-4B8C-83A1-F6EECF244321}">
                <p14:modId xmlns="" xmlns:p14="http://schemas.microsoft.com/office/powerpoint/2010/main" val="2565295001"/>
              </p:ext>
            </p:extLst>
          </p:nvPr>
        </p:nvGraphicFramePr>
        <p:xfrm>
          <a:off x="76200" y="2804160"/>
          <a:ext cx="9679940" cy="3078480"/>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Pérdidas por aplicación V.R.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+ 200.000</a:t>
                      </a:r>
                      <a:r>
                        <a:rPr lang="es-ES_tradnl" sz="1400" b="1" dirty="0" smtClean="0">
                          <a:solidFill>
                            <a:srgbClr val="FF0000"/>
                          </a:solidFill>
                        </a:rPr>
                        <a:t>*</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15.l)</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1.000.000</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(+300.000)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0000FF"/>
                          </a:solidFill>
                        </a:rPr>
                        <a:t>(Exenta)</a:t>
                      </a:r>
                      <a:endParaRPr lang="es-ES_tradnl" sz="10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4"/>
                  </a:ext>
                </a:extLst>
              </a:tr>
              <a:tr h="411480">
                <a:tc rowSpan="2">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2">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(- 100.000)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21.6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5"/>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3987840738"/>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214</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5%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5%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EJEMPLO-II-2-</a:t>
            </a:r>
            <a:r>
              <a:rPr lang="es-ES" u="sng" dirty="0" smtClean="0">
                <a:solidFill>
                  <a:srgbClr val="FF0000"/>
                </a:solidFill>
              </a:rPr>
              <a:t>NR</a:t>
            </a:r>
            <a:r>
              <a:rPr lang="es-ES" dirty="0" smtClean="0">
                <a:solidFill>
                  <a:srgbClr val="FF0000"/>
                </a:solidFill>
              </a:rPr>
              <a:t> </a:t>
            </a:r>
            <a:r>
              <a:rPr lang="es-ES" dirty="0" smtClean="0">
                <a:solidFill>
                  <a:srgbClr val="0033CC"/>
                </a:solidFill>
              </a:rPr>
              <a:t>Trasmisión de</a:t>
            </a:r>
            <a:r>
              <a:rPr lang="es-ES" dirty="0" smtClean="0">
                <a:solidFill>
                  <a:srgbClr val="000066"/>
                </a:solidFill>
              </a:rPr>
              <a:t> </a:t>
            </a:r>
            <a:r>
              <a:rPr lang="es-ES" dirty="0" smtClean="0">
                <a:solidFill>
                  <a:srgbClr val="FF0000"/>
                </a:solidFill>
              </a:rPr>
              <a:t>No</a:t>
            </a:r>
            <a:r>
              <a:rPr lang="es-ES" dirty="0" smtClean="0">
                <a:solidFill>
                  <a:srgbClr val="000066"/>
                </a:solidFill>
              </a:rPr>
              <a:t> </a:t>
            </a:r>
            <a:r>
              <a:rPr lang="es-ES_tradnl" dirty="0" smtClean="0">
                <a:solidFill>
                  <a:srgbClr val="FF0000"/>
                </a:solidFill>
              </a:rPr>
              <a:t>RESIDENTE (“Cualificada”)</a:t>
            </a:r>
            <a:endParaRPr lang="es-ES" dirty="0">
              <a:solidFill>
                <a:srgbClr val="FF0000"/>
              </a:solidFill>
            </a:endParaRPr>
          </a:p>
        </p:txBody>
      </p:sp>
      <p:cxnSp>
        <p:nvCxnSpPr>
          <p:cNvPr id="20" name="23 Conector recto"/>
          <p:cNvCxnSpPr>
            <a:cxnSpLocks noChangeShapeType="1"/>
          </p:cNvCxnSpPr>
          <p:nvPr/>
        </p:nvCxnSpPr>
        <p:spPr bwMode="auto">
          <a:xfrm>
            <a:off x="7162800" y="381000"/>
            <a:ext cx="0" cy="1371600"/>
          </a:xfrm>
          <a:prstGeom prst="line">
            <a:avLst/>
          </a:prstGeom>
          <a:noFill/>
          <a:ln w="63500" algn="ctr">
            <a:solidFill>
              <a:schemeClr val="tx1"/>
            </a:solidFill>
            <a:round/>
            <a:headEnd/>
            <a:tailEnd/>
          </a:ln>
        </p:spPr>
      </p:cxnSp>
      <p:sp>
        <p:nvSpPr>
          <p:cNvPr id="23" name="22 CuadroTexto"/>
          <p:cNvSpPr txBox="1"/>
          <p:nvPr/>
        </p:nvSpPr>
        <p:spPr>
          <a:xfrm>
            <a:off x="72786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24" name="23 Tabla"/>
          <p:cNvGraphicFramePr>
            <a:graphicFrameLocks noGrp="1"/>
          </p:cNvGraphicFramePr>
          <p:nvPr/>
        </p:nvGraphicFramePr>
        <p:xfrm>
          <a:off x="7543800" y="1828800"/>
          <a:ext cx="2286000" cy="609600"/>
        </p:xfrm>
        <a:graphic>
          <a:graphicData uri="http://schemas.openxmlformats.org/drawingml/2006/table">
            <a:tbl>
              <a:tblPr firstRow="1" bandRow="1">
                <a:tableStyleId>{5C22544A-7EE6-4342-B048-85BDC9FD1C3A}</a:tableStyleId>
              </a:tblPr>
              <a:tblGrid>
                <a:gridCol w="2286000">
                  <a:extLst>
                    <a:ext uri="{9D8B030D-6E8A-4147-A177-3AD203B41FA5}">
                      <a16:colId xmlns="" xmlns:a16="http://schemas.microsoft.com/office/drawing/2014/main" val="20000"/>
                    </a:ext>
                  </a:extLst>
                </a:gridCol>
              </a:tblGrid>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tipo nominal ≥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400" baseline="0" dirty="0" smtClean="0">
                        <a:solidFill>
                          <a:srgbClr val="FFFF66"/>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Y </a:t>
                      </a:r>
                      <a:r>
                        <a:rPr lang="es-ES_tradnl" sz="1400" u="sng" baseline="0" dirty="0" smtClean="0">
                          <a:solidFill>
                            <a:srgbClr val="FFFF66"/>
                          </a:solidFill>
                        </a:rPr>
                        <a:t>No</a:t>
                      </a:r>
                      <a:r>
                        <a:rPr lang="es-ES_tradnl" sz="1400" baseline="0" dirty="0" smtClean="0">
                          <a:solidFill>
                            <a:srgbClr val="FFFF66"/>
                          </a:solidFill>
                        </a:rPr>
                        <a:t> Paraíso Fiscal</a:t>
                      </a:r>
                      <a:endParaRPr lang="es-ES_tradnl" sz="14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25" name="24 Tabla"/>
          <p:cNvGraphicFramePr>
            <a:graphicFrameLocks noGrp="1"/>
          </p:cNvGraphicFramePr>
          <p:nvPr>
            <p:extLst>
              <p:ext uri="{D42A27DB-BD31-4B8C-83A1-F6EECF244321}">
                <p14:modId xmlns="" xmlns:p14="http://schemas.microsoft.com/office/powerpoint/2010/main" val="1840720586"/>
              </p:ext>
            </p:extLst>
          </p:nvPr>
        </p:nvGraphicFramePr>
        <p:xfrm>
          <a:off x="76200" y="2804160"/>
          <a:ext cx="9679940" cy="3078480"/>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Pérdidas por aplicación V.R.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+ 200.000</a:t>
                      </a:r>
                      <a:r>
                        <a:rPr lang="es-ES_tradnl" sz="1400" b="1" dirty="0" smtClean="0">
                          <a:solidFill>
                            <a:srgbClr val="FF0000"/>
                          </a:solidFill>
                        </a:rPr>
                        <a:t>*</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15.l)</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1.000.000</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(+300.000)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0000FF"/>
                          </a:solidFill>
                        </a:rPr>
                        <a:t>(Exenta)</a:t>
                      </a:r>
                      <a:endParaRPr lang="es-ES_tradnl" sz="10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4"/>
                  </a:ext>
                </a:extLst>
              </a:tr>
              <a:tr h="411480">
                <a:tc rowSpan="2">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2">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(- 100.000)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21.6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5"/>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3830938685"/>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215</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5%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5%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EJEMPLO-II-3-</a:t>
            </a:r>
            <a:r>
              <a:rPr lang="es-ES" u="sng" dirty="0" smtClean="0">
                <a:solidFill>
                  <a:srgbClr val="FF0000"/>
                </a:solidFill>
              </a:rPr>
              <a:t>NR</a:t>
            </a:r>
            <a:r>
              <a:rPr lang="es-ES" dirty="0" smtClean="0">
                <a:solidFill>
                  <a:srgbClr val="FF0000"/>
                </a:solidFill>
              </a:rPr>
              <a:t> </a:t>
            </a:r>
            <a:r>
              <a:rPr lang="es-ES" dirty="0" smtClean="0">
                <a:solidFill>
                  <a:srgbClr val="0033CC"/>
                </a:solidFill>
              </a:rPr>
              <a:t>Trasmisión de</a:t>
            </a:r>
            <a:r>
              <a:rPr lang="es-ES" dirty="0" smtClean="0">
                <a:solidFill>
                  <a:srgbClr val="000066"/>
                </a:solidFill>
              </a:rPr>
              <a:t> </a:t>
            </a:r>
            <a:r>
              <a:rPr lang="es-ES" dirty="0" smtClean="0">
                <a:solidFill>
                  <a:srgbClr val="FF0000"/>
                </a:solidFill>
              </a:rPr>
              <a:t>No</a:t>
            </a:r>
            <a:r>
              <a:rPr lang="es-ES" dirty="0" smtClean="0">
                <a:solidFill>
                  <a:srgbClr val="000066"/>
                </a:solidFill>
              </a:rPr>
              <a:t> </a:t>
            </a:r>
            <a:r>
              <a:rPr lang="es-ES_tradnl" dirty="0" smtClean="0">
                <a:solidFill>
                  <a:srgbClr val="FF0000"/>
                </a:solidFill>
              </a:rPr>
              <a:t>RESIDENTE (“País Malo”)</a:t>
            </a:r>
            <a:endParaRPr lang="es-ES" dirty="0">
              <a:solidFill>
                <a:srgbClr val="FF0000"/>
              </a:solidFill>
            </a:endParaRPr>
          </a:p>
        </p:txBody>
      </p:sp>
      <p:cxnSp>
        <p:nvCxnSpPr>
          <p:cNvPr id="20" name="23 Conector recto"/>
          <p:cNvCxnSpPr>
            <a:cxnSpLocks noChangeShapeType="1"/>
          </p:cNvCxnSpPr>
          <p:nvPr/>
        </p:nvCxnSpPr>
        <p:spPr bwMode="auto">
          <a:xfrm>
            <a:off x="7162800" y="381000"/>
            <a:ext cx="0" cy="1371600"/>
          </a:xfrm>
          <a:prstGeom prst="line">
            <a:avLst/>
          </a:prstGeom>
          <a:noFill/>
          <a:ln w="63500" algn="ctr">
            <a:solidFill>
              <a:schemeClr val="tx1"/>
            </a:solidFill>
            <a:round/>
            <a:headEnd/>
            <a:tailEnd/>
          </a:ln>
        </p:spPr>
      </p:cxnSp>
      <p:sp>
        <p:nvSpPr>
          <p:cNvPr id="23" name="22 CuadroTexto"/>
          <p:cNvSpPr txBox="1"/>
          <p:nvPr/>
        </p:nvSpPr>
        <p:spPr>
          <a:xfrm>
            <a:off x="72786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24" name="23 Tabla"/>
          <p:cNvGraphicFramePr>
            <a:graphicFrameLocks noGrp="1"/>
          </p:cNvGraphicFramePr>
          <p:nvPr/>
        </p:nvGraphicFramePr>
        <p:xfrm>
          <a:off x="7543800" y="1828800"/>
          <a:ext cx="2286000" cy="609600"/>
        </p:xfrm>
        <a:graphic>
          <a:graphicData uri="http://schemas.openxmlformats.org/drawingml/2006/table">
            <a:tbl>
              <a:tblPr firstRow="1" bandRow="1">
                <a:tableStyleId>{5C22544A-7EE6-4342-B048-85BDC9FD1C3A}</a:tableStyleId>
              </a:tblPr>
              <a:tblGrid>
                <a:gridCol w="2286000">
                  <a:extLst>
                    <a:ext uri="{9D8B030D-6E8A-4147-A177-3AD203B41FA5}">
                      <a16:colId xmlns="" xmlns:a16="http://schemas.microsoft.com/office/drawing/2014/main" val="20000"/>
                    </a:ext>
                  </a:extLst>
                </a:gridCol>
              </a:tblGrid>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tipo nominal &lt;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400" baseline="0" dirty="0" smtClean="0">
                        <a:solidFill>
                          <a:srgbClr val="FFFF66"/>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chemeClr val="tx1"/>
                          </a:solidFill>
                        </a:rPr>
                        <a:t>ó</a:t>
                      </a:r>
                      <a:r>
                        <a:rPr lang="es-ES_tradnl" sz="1400" baseline="0" dirty="0" smtClean="0">
                          <a:solidFill>
                            <a:srgbClr val="FFFF66"/>
                          </a:solidFill>
                        </a:rPr>
                        <a:t> Paraíso Fiscal</a:t>
                      </a:r>
                      <a:endParaRPr lang="es-ES_tradnl" sz="14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22" name="21 Tabla"/>
          <p:cNvGraphicFramePr>
            <a:graphicFrameLocks noGrp="1"/>
          </p:cNvGraphicFramePr>
          <p:nvPr>
            <p:extLst>
              <p:ext uri="{D42A27DB-BD31-4B8C-83A1-F6EECF244321}">
                <p14:modId xmlns="" xmlns:p14="http://schemas.microsoft.com/office/powerpoint/2010/main" val="2881645390"/>
              </p:ext>
            </p:extLst>
          </p:nvPr>
        </p:nvGraphicFramePr>
        <p:xfrm>
          <a:off x="76200" y="2804160"/>
          <a:ext cx="9679940" cy="3078480"/>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Pérdidas por aplicación V.R.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+ 200.000</a:t>
                      </a:r>
                      <a:r>
                        <a:rPr lang="es-ES_tradnl" sz="1400" b="1" dirty="0" smtClean="0">
                          <a:solidFill>
                            <a:srgbClr val="FF0000"/>
                          </a:solidFill>
                        </a:rPr>
                        <a:t>*</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15.l)</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1.000.000</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(+300.000)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0000FF"/>
                          </a:solidFill>
                        </a:rPr>
                        <a:t>(No Exenta)</a:t>
                      </a:r>
                      <a:endParaRPr lang="es-ES_tradnl" sz="10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4"/>
                  </a:ext>
                </a:extLst>
              </a:tr>
              <a:tr h="411480">
                <a:tc rowSpan="2">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2">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(- 100.000)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21.6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No</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5"/>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1108942175"/>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216</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15240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4%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4%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EJEMPLO-II-4-</a:t>
            </a:r>
            <a:r>
              <a:rPr lang="es-ES" u="sng" dirty="0" smtClean="0">
                <a:solidFill>
                  <a:srgbClr val="FF0000"/>
                </a:solidFill>
              </a:rPr>
              <a:t>R</a:t>
            </a:r>
            <a:r>
              <a:rPr lang="es-ES" dirty="0" smtClean="0">
                <a:solidFill>
                  <a:srgbClr val="FF0000"/>
                </a:solidFill>
              </a:rPr>
              <a:t> </a:t>
            </a:r>
            <a:r>
              <a:rPr lang="es-ES" dirty="0" smtClean="0">
                <a:solidFill>
                  <a:srgbClr val="0033CC"/>
                </a:solidFill>
              </a:rPr>
              <a:t>Trasmisión de</a:t>
            </a:r>
            <a:r>
              <a:rPr lang="es-ES" dirty="0" smtClean="0">
                <a:solidFill>
                  <a:srgbClr val="000066"/>
                </a:solidFill>
              </a:rPr>
              <a:t> </a:t>
            </a:r>
            <a:r>
              <a:rPr lang="es-ES_tradnl" dirty="0" smtClean="0">
                <a:solidFill>
                  <a:srgbClr val="FF0000"/>
                </a:solidFill>
              </a:rPr>
              <a:t>RESIDENTE (“</a:t>
            </a:r>
            <a:r>
              <a:rPr lang="es-ES_tradnl" u="sng" dirty="0" smtClean="0">
                <a:solidFill>
                  <a:srgbClr val="FF0000"/>
                </a:solidFill>
              </a:rPr>
              <a:t>No</a:t>
            </a:r>
            <a:r>
              <a:rPr lang="es-ES_tradnl" dirty="0" smtClean="0">
                <a:solidFill>
                  <a:srgbClr val="FF0000"/>
                </a:solidFill>
              </a:rPr>
              <a:t> cualificada”)</a:t>
            </a:r>
            <a:endParaRPr lang="es-ES" dirty="0">
              <a:solidFill>
                <a:srgbClr val="FF0000"/>
              </a:solidFill>
            </a:endParaRPr>
          </a:p>
        </p:txBody>
      </p:sp>
      <p:sp>
        <p:nvSpPr>
          <p:cNvPr id="30" name="29 CuadroTexto"/>
          <p:cNvSpPr txBox="1"/>
          <p:nvPr/>
        </p:nvSpPr>
        <p:spPr>
          <a:xfrm>
            <a:off x="7543800" y="381000"/>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graphicFrame>
        <p:nvGraphicFramePr>
          <p:cNvPr id="21" name="20 Tabla"/>
          <p:cNvGraphicFramePr>
            <a:graphicFrameLocks noGrp="1"/>
          </p:cNvGraphicFramePr>
          <p:nvPr>
            <p:extLst>
              <p:ext uri="{D42A27DB-BD31-4B8C-83A1-F6EECF244321}">
                <p14:modId xmlns="" xmlns:p14="http://schemas.microsoft.com/office/powerpoint/2010/main" val="1853032633"/>
              </p:ext>
            </p:extLst>
          </p:nvPr>
        </p:nvGraphicFramePr>
        <p:xfrm>
          <a:off x="76200" y="2804160"/>
          <a:ext cx="9679940" cy="3078480"/>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Pérdidas por aplicación V.R.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Sí</a:t>
                      </a:r>
                      <a:r>
                        <a:rPr lang="es-ES_tradnl" sz="1000" b="1" u="none" dirty="0" smtClean="0">
                          <a:solidFill>
                            <a:srgbClr val="FF0000"/>
                          </a:solidFill>
                        </a:rPr>
                        <a:t> deducible</a:t>
                      </a:r>
                      <a:r>
                        <a:rPr lang="es-ES_tradnl" sz="1000" b="1" dirty="0" smtClean="0">
                          <a:solidFill>
                            <a:srgbClr val="FF0000"/>
                          </a:solidFill>
                        </a:rPr>
                        <a:t>)</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(+300.000)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0000FF"/>
                          </a:solidFill>
                        </a:rPr>
                        <a:t>(</a:t>
                      </a:r>
                      <a:r>
                        <a:rPr lang="es-ES_tradnl" sz="1000" b="1" u="sng" dirty="0" smtClean="0">
                          <a:solidFill>
                            <a:srgbClr val="0000FF"/>
                          </a:solidFill>
                        </a:rPr>
                        <a:t>No</a:t>
                      </a:r>
                      <a:r>
                        <a:rPr lang="es-ES_tradnl" sz="1000" b="1" dirty="0" smtClean="0">
                          <a:solidFill>
                            <a:srgbClr val="0000FF"/>
                          </a:solidFill>
                        </a:rPr>
                        <a:t> Exenta)</a:t>
                      </a:r>
                      <a:endParaRPr lang="es-ES_tradnl" sz="10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4"/>
                  </a:ext>
                </a:extLst>
              </a:tr>
              <a:tr h="411480">
                <a:tc rowSpan="2">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2">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(- 100.000)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10.3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Sí</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5"/>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3651174408"/>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76940AC5-765C-4451-96D4-609BC8C0BA00}" type="slidenum">
              <a:rPr lang="es-ES"/>
              <a:pPr>
                <a:defRPr/>
              </a:pPr>
              <a:t>217</a:t>
            </a:fld>
            <a:endParaRPr lang="es-ES"/>
          </a:p>
        </p:txBody>
      </p:sp>
      <p:graphicFrame>
        <p:nvGraphicFramePr>
          <p:cNvPr id="10" name="9 Tabla"/>
          <p:cNvGraphicFramePr>
            <a:graphicFrameLocks noGrp="1"/>
          </p:cNvGraphicFramePr>
          <p:nvPr/>
        </p:nvGraphicFramePr>
        <p:xfrm>
          <a:off x="457200" y="4572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762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057400"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886200" y="742890"/>
            <a:ext cx="2209800" cy="400110"/>
          </a:xfrm>
          <a:prstGeom prst="rect">
            <a:avLst/>
          </a:prstGeom>
          <a:noFill/>
          <a:ln w="9525">
            <a:noFill/>
            <a:miter lim="800000"/>
            <a:headEnd/>
            <a:tailEnd/>
          </a:ln>
        </p:spPr>
        <p:txBody>
          <a:bodyPr wrap="square">
            <a:spAutoFit/>
          </a:bodyPr>
          <a:lstStyle/>
          <a:p>
            <a:r>
              <a:rPr lang="es-ES_tradnl" b="0" dirty="0" smtClean="0"/>
              <a:t>(1.000.000 €) </a:t>
            </a:r>
            <a:endParaRPr lang="es-ES_tradnl" b="0" dirty="0"/>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0" y="1419761"/>
            <a:ext cx="7848600" cy="1169551"/>
          </a:xfrm>
          <a:prstGeom prst="rect">
            <a:avLst/>
          </a:prstGeom>
        </p:spPr>
        <p:txBody>
          <a:bodyPr wrap="square">
            <a:spAutoFit/>
          </a:bodyPr>
          <a:lstStyle/>
          <a:p>
            <a:pPr marL="457200" indent="-457200">
              <a:buFont typeface="+mj-lt"/>
              <a:buAutoNum type="arabicPeriod"/>
              <a:defRPr/>
            </a:pPr>
            <a:r>
              <a:rPr lang="es-ES_tradnl" sz="1400" dirty="0" smtClean="0"/>
              <a:t>Año N: “A” </a:t>
            </a:r>
            <a:r>
              <a:rPr lang="es-ES_tradnl" sz="1400" dirty="0"/>
              <a:t>adquiere el </a:t>
            </a:r>
            <a:r>
              <a:rPr lang="es-ES_tradnl" sz="1400" dirty="0" smtClean="0"/>
              <a:t>4%  </a:t>
            </a:r>
            <a:r>
              <a:rPr lang="es-ES_tradnl" sz="1400" dirty="0"/>
              <a:t>de </a:t>
            </a:r>
            <a:r>
              <a:rPr lang="es-ES_tradnl" sz="1400" dirty="0" smtClean="0"/>
              <a:t>“E” </a:t>
            </a:r>
            <a:r>
              <a:rPr lang="es-ES_tradnl" sz="1400" dirty="0"/>
              <a:t>por </a:t>
            </a:r>
            <a:r>
              <a:rPr lang="es-ES_tradnl" sz="1400" dirty="0" smtClean="0"/>
              <a:t>1.000.000</a:t>
            </a:r>
          </a:p>
          <a:p>
            <a:pPr marL="457200" indent="-457200">
              <a:buFont typeface="+mj-lt"/>
              <a:buAutoNum type="arabicPeriod"/>
              <a:defRPr/>
            </a:pPr>
            <a:r>
              <a:rPr lang="es-ES_tradnl" sz="1400" dirty="0" smtClean="0"/>
              <a:t>Año N+1: Deterioro contable de 200.000</a:t>
            </a:r>
          </a:p>
          <a:p>
            <a:pPr marL="457200" indent="-457200">
              <a:buFont typeface="+mj-lt"/>
              <a:buAutoNum type="arabicPeriod"/>
              <a:defRPr/>
            </a:pPr>
            <a:r>
              <a:rPr lang="es-ES_tradnl" sz="1400" dirty="0" smtClean="0"/>
              <a:t>Año N+2: </a:t>
            </a:r>
            <a:r>
              <a:rPr lang="es-ES_tradnl" sz="1400" u="sng" dirty="0" smtClean="0">
                <a:solidFill>
                  <a:srgbClr val="FFFF66"/>
                </a:solidFill>
                <a:effectLst>
                  <a:outerShdw blurRad="38100" dist="38100" dir="2700000" algn="tl">
                    <a:srgbClr val="000000">
                      <a:alpha val="43137"/>
                    </a:srgbClr>
                  </a:outerShdw>
                </a:effectLst>
              </a:rPr>
              <a:t>vende 4% </a:t>
            </a:r>
            <a:r>
              <a:rPr lang="es-ES_tradnl" sz="1400" u="sng" dirty="0">
                <a:solidFill>
                  <a:srgbClr val="FFFF66"/>
                </a:solidFill>
                <a:effectLst>
                  <a:outerShdw blurRad="38100" dist="38100" dir="2700000" algn="tl">
                    <a:srgbClr val="000000">
                      <a:alpha val="43137"/>
                    </a:srgbClr>
                  </a:outerShdw>
                </a:effectLst>
              </a:rPr>
              <a:t>de </a:t>
            </a:r>
            <a:r>
              <a:rPr lang="es-ES_tradnl" sz="1400" u="sng" dirty="0" smtClean="0">
                <a:solidFill>
                  <a:srgbClr val="FFFF66"/>
                </a:solidFill>
                <a:effectLst>
                  <a:outerShdw blurRad="38100" dist="38100" dir="2700000" algn="tl">
                    <a:srgbClr val="000000">
                      <a:alpha val="43137"/>
                    </a:srgbClr>
                  </a:outerShdw>
                </a:effectLst>
              </a:rPr>
              <a:t>“E” </a:t>
            </a:r>
            <a:r>
              <a:rPr lang="es-ES_tradnl" sz="1400" u="sng" dirty="0">
                <a:solidFill>
                  <a:srgbClr val="FFFF66"/>
                </a:solidFill>
                <a:effectLst>
                  <a:outerShdw blurRad="38100" dist="38100" dir="2700000" algn="tl">
                    <a:srgbClr val="000000">
                      <a:alpha val="43137"/>
                    </a:srgbClr>
                  </a:outerShdw>
                </a:effectLst>
              </a:rPr>
              <a:t>a la Sociedad </a:t>
            </a:r>
            <a:r>
              <a:rPr lang="es-ES_tradnl" sz="1400" u="sng" dirty="0" smtClean="0">
                <a:solidFill>
                  <a:srgbClr val="FFFF66"/>
                </a:solidFill>
                <a:effectLst>
                  <a:outerShdw blurRad="38100" dist="38100" dir="2700000" algn="tl">
                    <a:srgbClr val="000000">
                      <a:alpha val="43137"/>
                    </a:srgbClr>
                  </a:outerShdw>
                </a:effectLst>
              </a:rPr>
              <a:t>“C”.</a:t>
            </a:r>
            <a:r>
              <a:rPr lang="es-ES_tradnl" sz="1400" u="sng" dirty="0" smtClean="0">
                <a:solidFill>
                  <a:srgbClr val="FFFF00"/>
                </a:solidFill>
                <a:effectLst>
                  <a:outerShdw blurRad="38100" dist="38100" dir="2700000" algn="tl">
                    <a:srgbClr val="000000">
                      <a:alpha val="43137"/>
                    </a:srgbClr>
                  </a:outerShdw>
                </a:effectLst>
              </a:rPr>
              <a:t> Dos opciones:</a:t>
            </a:r>
            <a:endParaRPr lang="es-ES_tradnl" sz="1400" dirty="0"/>
          </a:p>
          <a:p>
            <a:pPr marL="457200" indent="-457200" algn="ctr">
              <a:buFont typeface="+mj-lt"/>
              <a:buAutoNum type="alphaLcParenR"/>
              <a:defRPr/>
            </a:pPr>
            <a:r>
              <a:rPr lang="es-ES_tradnl" sz="1400" dirty="0"/>
              <a:t>Precio de Venta: </a:t>
            </a:r>
            <a:r>
              <a:rPr lang="es-ES_tradnl" sz="1400" dirty="0" smtClean="0"/>
              <a:t>1.100.000</a:t>
            </a:r>
            <a:endParaRPr lang="es-ES_tradnl" sz="1400" dirty="0"/>
          </a:p>
          <a:p>
            <a:pPr marL="457200" indent="-457200" algn="ctr">
              <a:buFont typeface="+mj-lt"/>
              <a:buAutoNum type="alphaLcParenR"/>
              <a:defRPr/>
            </a:pPr>
            <a:r>
              <a:rPr lang="es-ES_tradnl" sz="1400" dirty="0"/>
              <a:t>Precio de venta:     </a:t>
            </a:r>
            <a:r>
              <a:rPr lang="es-ES_tradnl" sz="1400" dirty="0" smtClean="0"/>
              <a:t>700.000</a:t>
            </a:r>
            <a:r>
              <a:rPr lang="es-ES_tradnl" sz="1400" dirty="0" smtClean="0">
                <a:solidFill>
                  <a:srgbClr val="FFFF00"/>
                </a:solidFill>
              </a:rPr>
              <a:t>    </a:t>
            </a:r>
            <a:endParaRPr lang="es-ES_tradnl" sz="1400" dirty="0">
              <a:solidFill>
                <a:srgbClr val="FFFF00"/>
              </a:solidFill>
            </a:endParaRPr>
          </a:p>
        </p:txBody>
      </p:sp>
      <p:sp>
        <p:nvSpPr>
          <p:cNvPr id="74792" name="Text Box 3"/>
          <p:cNvSpPr txBox="1">
            <a:spLocks noChangeArrowheads="1"/>
          </p:cNvSpPr>
          <p:nvPr/>
        </p:nvSpPr>
        <p:spPr bwMode="auto">
          <a:xfrm>
            <a:off x="0" y="0"/>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EJEMPLO-II-5-</a:t>
            </a:r>
            <a:r>
              <a:rPr lang="es-ES" sz="1700" u="sng" dirty="0" smtClean="0">
                <a:solidFill>
                  <a:srgbClr val="FF0000"/>
                </a:solidFill>
              </a:rPr>
              <a:t>NR</a:t>
            </a:r>
            <a:r>
              <a:rPr lang="es-ES" sz="1700" dirty="0" smtClean="0">
                <a:solidFill>
                  <a:srgbClr val="FF0000"/>
                </a:solidFill>
              </a:rPr>
              <a:t> </a:t>
            </a:r>
            <a:r>
              <a:rPr lang="es-ES" sz="1700" dirty="0" smtClean="0">
                <a:solidFill>
                  <a:srgbClr val="0033CC"/>
                </a:solidFill>
              </a:rPr>
              <a:t>Trasmisión de</a:t>
            </a:r>
            <a:r>
              <a:rPr lang="es-ES" sz="1700" dirty="0" smtClean="0">
                <a:solidFill>
                  <a:srgbClr val="000066"/>
                </a:solidFill>
              </a:rPr>
              <a:t> </a:t>
            </a:r>
            <a:r>
              <a:rPr lang="es-ES" sz="1600" dirty="0" smtClean="0">
                <a:solidFill>
                  <a:srgbClr val="FF0000"/>
                </a:solidFill>
              </a:rPr>
              <a:t>No</a:t>
            </a:r>
            <a:r>
              <a:rPr lang="es-ES" sz="1600" dirty="0" smtClean="0">
                <a:solidFill>
                  <a:srgbClr val="000066"/>
                </a:solidFill>
              </a:rPr>
              <a:t> </a:t>
            </a:r>
            <a:r>
              <a:rPr lang="es-ES_tradnl" sz="1600" dirty="0" smtClean="0">
                <a:solidFill>
                  <a:srgbClr val="FF0000"/>
                </a:solidFill>
              </a:rPr>
              <a:t>RESIDENTE (“</a:t>
            </a:r>
            <a:r>
              <a:rPr lang="es-ES_tradnl" sz="1600" u="sng" dirty="0" smtClean="0">
                <a:solidFill>
                  <a:srgbClr val="FF0000"/>
                </a:solidFill>
              </a:rPr>
              <a:t>No</a:t>
            </a:r>
            <a:r>
              <a:rPr lang="es-ES_tradnl" sz="1600" dirty="0" smtClean="0">
                <a:solidFill>
                  <a:srgbClr val="FF0000"/>
                </a:solidFill>
              </a:rPr>
              <a:t> Cualificada” “</a:t>
            </a:r>
            <a:r>
              <a:rPr lang="es-ES_tradnl" sz="1600" u="sng" dirty="0" smtClean="0">
                <a:solidFill>
                  <a:srgbClr val="FF0000"/>
                </a:solidFill>
              </a:rPr>
              <a:t>Ni</a:t>
            </a:r>
            <a:r>
              <a:rPr lang="es-ES_tradnl" sz="1600" dirty="0" smtClean="0">
                <a:solidFill>
                  <a:srgbClr val="FF0000"/>
                </a:solidFill>
              </a:rPr>
              <a:t> País Malo“)</a:t>
            </a:r>
            <a:endParaRPr lang="es-ES" sz="1600" dirty="0">
              <a:solidFill>
                <a:srgbClr val="FF0000"/>
              </a:solidFill>
            </a:endParaRPr>
          </a:p>
        </p:txBody>
      </p:sp>
      <p:cxnSp>
        <p:nvCxnSpPr>
          <p:cNvPr id="20" name="23 Conector recto"/>
          <p:cNvCxnSpPr>
            <a:cxnSpLocks noChangeShapeType="1"/>
          </p:cNvCxnSpPr>
          <p:nvPr/>
        </p:nvCxnSpPr>
        <p:spPr bwMode="auto">
          <a:xfrm>
            <a:off x="7162800" y="381000"/>
            <a:ext cx="0" cy="1371600"/>
          </a:xfrm>
          <a:prstGeom prst="line">
            <a:avLst/>
          </a:prstGeom>
          <a:noFill/>
          <a:ln w="63500" algn="ctr">
            <a:solidFill>
              <a:schemeClr val="tx1"/>
            </a:solidFill>
            <a:round/>
            <a:headEnd/>
            <a:tailEnd/>
          </a:ln>
        </p:spPr>
      </p:cxnSp>
      <p:sp>
        <p:nvSpPr>
          <p:cNvPr id="23" name="22 CuadroTexto"/>
          <p:cNvSpPr txBox="1"/>
          <p:nvPr/>
        </p:nvSpPr>
        <p:spPr>
          <a:xfrm>
            <a:off x="72786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24" name="23 Tabla"/>
          <p:cNvGraphicFramePr>
            <a:graphicFrameLocks noGrp="1"/>
          </p:cNvGraphicFramePr>
          <p:nvPr/>
        </p:nvGraphicFramePr>
        <p:xfrm>
          <a:off x="7543800" y="1828800"/>
          <a:ext cx="2209800" cy="609600"/>
        </p:xfrm>
        <a:graphic>
          <a:graphicData uri="http://schemas.openxmlformats.org/drawingml/2006/table">
            <a:tbl>
              <a:tblPr firstRow="1" bandRow="1">
                <a:tableStyleId>{5C22544A-7EE6-4342-B048-85BDC9FD1C3A}</a:tableStyleId>
              </a:tblPr>
              <a:tblGrid>
                <a:gridCol w="2209800">
                  <a:extLst>
                    <a:ext uri="{9D8B030D-6E8A-4147-A177-3AD203B41FA5}">
                      <a16:colId xmlns="" xmlns:a16="http://schemas.microsoft.com/office/drawing/2014/main" val="20000"/>
                    </a:ext>
                  </a:extLst>
                </a:gridCol>
              </a:tblGrid>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tipo nominal ≥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400" baseline="0" dirty="0" smtClean="0">
                        <a:solidFill>
                          <a:srgbClr val="FFFF66"/>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aseline="0" dirty="0" smtClean="0">
                          <a:solidFill>
                            <a:srgbClr val="FFFF66"/>
                          </a:solidFill>
                        </a:rPr>
                        <a:t>Y </a:t>
                      </a:r>
                      <a:r>
                        <a:rPr lang="es-ES_tradnl" sz="1400" u="sng" baseline="0" dirty="0" smtClean="0">
                          <a:solidFill>
                            <a:srgbClr val="FFFF66"/>
                          </a:solidFill>
                        </a:rPr>
                        <a:t>No</a:t>
                      </a:r>
                      <a:r>
                        <a:rPr lang="es-ES_tradnl" sz="1400" baseline="0" dirty="0" smtClean="0">
                          <a:solidFill>
                            <a:srgbClr val="FFFF66"/>
                          </a:solidFill>
                        </a:rPr>
                        <a:t> Paraíso Fiscal</a:t>
                      </a:r>
                      <a:endParaRPr lang="es-ES_tradnl" sz="14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25" name="24 Tabla"/>
          <p:cNvGraphicFramePr>
            <a:graphicFrameLocks noGrp="1"/>
          </p:cNvGraphicFramePr>
          <p:nvPr>
            <p:extLst>
              <p:ext uri="{D42A27DB-BD31-4B8C-83A1-F6EECF244321}">
                <p14:modId xmlns="" xmlns:p14="http://schemas.microsoft.com/office/powerpoint/2010/main" val="15244822"/>
              </p:ext>
            </p:extLst>
          </p:nvPr>
        </p:nvGraphicFramePr>
        <p:xfrm>
          <a:off x="76200" y="2804160"/>
          <a:ext cx="9679940" cy="3078480"/>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167894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tblGrid>
              <a:tr h="304800">
                <a:tc>
                  <a:txBody>
                    <a:bodyPr/>
                    <a:lstStyle/>
                    <a:p>
                      <a:r>
                        <a:rPr lang="es-ES_tradnl" sz="1600" dirty="0" smtClean="0"/>
                        <a:t>AÑO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r>
                        <a:rPr lang="es-ES_tradnl" sz="1600" dirty="0" smtClean="0"/>
                        <a:t>CONCEPTOS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CONTABLE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FISCAL</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dirty="0" smtClean="0"/>
                        <a:t>AJUSTE</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ART. LIS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50520">
                <a:tc>
                  <a:txBody>
                    <a:bodyPr/>
                    <a:lstStyle/>
                    <a:p>
                      <a:r>
                        <a:rPr lang="es-ES_tradnl" sz="1800" b="1" dirty="0" smtClean="0">
                          <a:solidFill>
                            <a:schemeClr val="tx1"/>
                          </a:solidFill>
                        </a:rPr>
                        <a:t>N+1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gridSpan="2">
                  <a:txBody>
                    <a:bodyPr/>
                    <a:lstStyle/>
                    <a:p>
                      <a:r>
                        <a:rPr lang="es-ES_tradnl" sz="1400" b="1" dirty="0" smtClean="0">
                          <a:solidFill>
                            <a:schemeClr val="tx1"/>
                          </a:solidFill>
                        </a:rPr>
                        <a:t>(G) Pérdidas por aplicación V.R. (698)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(200.000)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Sí</a:t>
                      </a:r>
                      <a:r>
                        <a:rPr lang="es-ES_tradnl" sz="1000" b="1" u="none" dirty="0" smtClean="0">
                          <a:solidFill>
                            <a:srgbClr val="FF0000"/>
                          </a:solidFill>
                        </a:rPr>
                        <a:t> deducible</a:t>
                      </a:r>
                      <a:r>
                        <a:rPr lang="es-ES_tradnl" sz="1000" b="1" dirty="0" smtClean="0">
                          <a:solidFill>
                            <a:srgbClr val="FF0000"/>
                          </a:solidFill>
                        </a:rPr>
                        <a:t>)</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441960">
                <a:tc gridSpan="3">
                  <a:txBody>
                    <a:bodyPr/>
                    <a:lstStyle/>
                    <a:p>
                      <a:r>
                        <a:rPr lang="es-ES_tradnl" sz="1400" b="1" dirty="0" smtClean="0">
                          <a:solidFill>
                            <a:schemeClr val="tx1"/>
                          </a:solidFill>
                        </a:rPr>
                        <a:t>Valor de las acciones de “E”</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sz="14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800.000</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(1MM- 0,2MM)</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rPr>
                        <a:t>--------</a:t>
                      </a: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14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 xmlns:a16="http://schemas.microsoft.com/office/drawing/2014/main" val="10002"/>
                  </a:ext>
                </a:extLst>
              </a:tr>
              <a:tr h="553297">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400" b="1" dirty="0" smtClean="0">
                          <a:solidFill>
                            <a:schemeClr val="tx1"/>
                          </a:solidFill>
                        </a:rPr>
                        <a:t>PLUSVALÍA (+300.000)</a:t>
                      </a: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mj-lt"/>
                        <a:buNone/>
                        <a:tabLst/>
                        <a:defRPr/>
                      </a:pP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Beneficio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Ingreso</a:t>
                      </a:r>
                      <a:r>
                        <a:rPr lang="es-ES_tradnl" sz="1400" b="1" dirty="0" smtClean="0">
                          <a:solidFill>
                            <a:schemeClr val="tx1"/>
                          </a:solidFill>
                        </a:rPr>
                        <a:t> (76)</a:t>
                      </a:r>
                      <a:endParaRPr lang="es-ES_tradnl" sz="1400" b="1"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s-ES_tradnl" sz="1400" b="1" dirty="0" smtClean="0">
                          <a:solidFill>
                            <a:srgbClr val="0000FF"/>
                          </a:solidFill>
                        </a:rPr>
                        <a:t>21.3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dirty="0" smtClean="0">
                          <a:solidFill>
                            <a:srgbClr val="0000FF"/>
                          </a:solidFill>
                        </a:rPr>
                        <a:t>(</a:t>
                      </a:r>
                      <a:r>
                        <a:rPr lang="es-ES_tradnl" sz="1000" b="1" u="sng" dirty="0" smtClean="0">
                          <a:solidFill>
                            <a:srgbClr val="0000FF"/>
                          </a:solidFill>
                        </a:rPr>
                        <a:t>No</a:t>
                      </a:r>
                      <a:r>
                        <a:rPr lang="es-ES_tradnl" sz="1000" b="1" dirty="0" smtClean="0">
                          <a:solidFill>
                            <a:srgbClr val="0000FF"/>
                          </a:solidFill>
                        </a:rPr>
                        <a:t> Exenta)</a:t>
                      </a:r>
                      <a:endParaRPr lang="es-ES_tradnl" sz="10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3"/>
                  </a:ext>
                </a:extLst>
              </a:tr>
              <a:tr h="269663">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(Bº)</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300.000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0000FF"/>
                          </a:solidFill>
                        </a:rPr>
                        <a:t>300.000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4"/>
                  </a:ext>
                </a:extLst>
              </a:tr>
              <a:tr h="411480">
                <a:tc rowSpan="2">
                  <a:txBody>
                    <a:bodyPr/>
                    <a:lstStyle/>
                    <a:p>
                      <a:pPr marL="342900" indent="-342900">
                        <a:buFont typeface="+mj-lt"/>
                        <a:buNone/>
                      </a:pPr>
                      <a:r>
                        <a:rPr lang="es-ES_tradnl" sz="1600" b="1" dirty="0" smtClean="0">
                          <a:solidFill>
                            <a:schemeClr val="tx1"/>
                          </a:solidFill>
                        </a:rPr>
                        <a:t>N+2</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rowSpan="2">
                  <a:txBody>
                    <a:bodyPr/>
                    <a:lstStyle/>
                    <a:p>
                      <a:pPr marL="342900" indent="-342900">
                        <a:buFont typeface="+mj-lt"/>
                        <a:buAutoNum type="alphaLcParenR" startAt="2"/>
                      </a:pPr>
                      <a:r>
                        <a:rPr lang="es-ES_tradnl" sz="1400" b="1" dirty="0" smtClean="0">
                          <a:solidFill>
                            <a:schemeClr val="tx1"/>
                          </a:solidFill>
                        </a:rPr>
                        <a:t>MINUSVALÍA</a:t>
                      </a:r>
                      <a:r>
                        <a:rPr lang="es-ES_tradnl" sz="1400" b="1" baseline="0" dirty="0" smtClean="0">
                          <a:solidFill>
                            <a:schemeClr val="tx1"/>
                          </a:solidFill>
                        </a:rPr>
                        <a:t> </a:t>
                      </a:r>
                      <a:r>
                        <a:rPr lang="es-ES_tradnl" sz="1400" b="1" dirty="0" smtClean="0">
                          <a:solidFill>
                            <a:schemeClr val="tx1"/>
                          </a:solidFill>
                        </a:rPr>
                        <a:t> (- 100.000)</a:t>
                      </a:r>
                      <a:endParaRPr lang="es-ES_tradnl" sz="1400" b="1" dirty="0">
                        <a:solidFill>
                          <a:schemeClr val="tx1"/>
                        </a:solidFill>
                      </a:endParaRPr>
                    </a:p>
                  </a:txBody>
                  <a:tcPr>
                    <a:lnL w="3810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dirty="0" smtClean="0">
                          <a:solidFill>
                            <a:schemeClr val="tx1"/>
                          </a:solidFill>
                        </a:rPr>
                        <a:t>Venta: </a:t>
                      </a:r>
                      <a:r>
                        <a:rPr lang="es-ES_tradnl" sz="1400" b="1" dirty="0" smtClean="0">
                          <a:solidFill>
                            <a:srgbClr val="FFFF00"/>
                          </a:solidFill>
                        </a:rPr>
                        <a:t>Pérdida</a:t>
                      </a:r>
                      <a:r>
                        <a:rPr lang="es-ES_tradnl" sz="1400" b="1"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mj-lt"/>
                        <a:buNone/>
                        <a:tabLst/>
                        <a:defRPr/>
                      </a:pPr>
                      <a:r>
                        <a:rPr lang="es-ES_tradnl" sz="1400" b="1" u="sng" dirty="0" smtClean="0">
                          <a:solidFill>
                            <a:schemeClr val="tx1"/>
                          </a:solidFill>
                        </a:rPr>
                        <a:t>Gasto</a:t>
                      </a:r>
                      <a:r>
                        <a:rPr lang="es-ES_tradnl" sz="1400" b="1" u="none" dirty="0" smtClean="0">
                          <a:solidFill>
                            <a:schemeClr val="tx1"/>
                          </a:solidFill>
                        </a:rPr>
                        <a:t> (66)</a:t>
                      </a:r>
                      <a:endParaRPr lang="es-ES_tradnl" sz="1400" b="1" u="none" dirty="0">
                        <a:solidFill>
                          <a:schemeClr val="tx1"/>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(100.000)</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FF"/>
                          </a:solidFill>
                        </a:rPr>
                        <a:t>0 </a:t>
                      </a:r>
                      <a:endParaRPr lang="es-ES_tradnl" sz="14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00"/>
                          </a:solidFill>
                        </a:rPr>
                        <a:t>10.3</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000" b="1" u="none" dirty="0" smtClean="0">
                          <a:solidFill>
                            <a:srgbClr val="FF0000"/>
                          </a:solidFill>
                        </a:rPr>
                        <a:t>(</a:t>
                      </a:r>
                      <a:r>
                        <a:rPr lang="es-ES_tradnl" sz="1000" b="1" u="sng" dirty="0" smtClean="0">
                          <a:solidFill>
                            <a:srgbClr val="FF0000"/>
                          </a:solidFill>
                        </a:rPr>
                        <a:t>Sí</a:t>
                      </a:r>
                      <a:r>
                        <a:rPr lang="es-ES_tradnl" sz="1000" b="1" u="none" dirty="0" smtClean="0">
                          <a:solidFill>
                            <a:srgbClr val="FF0000"/>
                          </a:solidFill>
                        </a:rPr>
                        <a:t> deducible</a:t>
                      </a:r>
                      <a:r>
                        <a:rPr lang="es-ES_tradnl" sz="1000" b="1" dirty="0" smtClean="0">
                          <a:solidFill>
                            <a:srgbClr val="FF0000"/>
                          </a:solidFill>
                        </a:rPr>
                        <a:t>)</a:t>
                      </a:r>
                      <a:endParaRPr lang="es-ES_tradnl" sz="10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5"/>
                  </a:ext>
                </a:extLst>
              </a:tr>
              <a:tr h="274320">
                <a:tc vMerge="1">
                  <a:txBody>
                    <a:bodyPr/>
                    <a:lstStyle/>
                    <a:p>
                      <a:endParaRPr lang="es-ES_tradnl"/>
                    </a:p>
                  </a:txBody>
                  <a:tcPr/>
                </a:tc>
                <a:tc vMerge="1">
                  <a:txBody>
                    <a:bodyPr/>
                    <a:lstStyle/>
                    <a:p>
                      <a:endParaRPr lang="es-ES_tradnl"/>
                    </a:p>
                  </a:txBody>
                  <a:tcPr/>
                </a:tc>
                <a:tc>
                  <a:txBody>
                    <a:bodyPr/>
                    <a:lstStyle/>
                    <a:p>
                      <a:r>
                        <a:rPr lang="es-ES_tradnl" sz="1400" b="1" dirty="0" smtClean="0">
                          <a:solidFill>
                            <a:srgbClr val="FF0000"/>
                          </a:solidFill>
                        </a:rPr>
                        <a:t>Resumen (Pª)</a:t>
                      </a:r>
                      <a:endParaRPr lang="es-ES_tradnl" sz="1400" b="1" dirty="0">
                        <a:solidFill>
                          <a:srgbClr val="FF0000"/>
                        </a:solidFill>
                      </a:endParaRPr>
                    </a:p>
                  </a:txBody>
                  <a:tcPr>
                    <a:lnL w="1905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(100.000)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rPr>
                        <a:t>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_tradnl" sz="1400" b="1" dirty="0" smtClean="0">
                          <a:solidFill>
                            <a:srgbClr val="FF0000"/>
                          </a:solidFill>
                        </a:rPr>
                        <a:t>Total</a:t>
                      </a:r>
                      <a:endParaRPr lang="es-ES_tradnl" sz="14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3992477166"/>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918450" y="6400800"/>
            <a:ext cx="2063750" cy="457200"/>
          </a:xfrm>
        </p:spPr>
        <p:txBody>
          <a:bodyPr/>
          <a:lstStyle/>
          <a:p>
            <a:pPr>
              <a:defRPr/>
            </a:pPr>
            <a:fld id="{02B15079-B0BC-462C-97A5-648334910574}" type="slidenum">
              <a:rPr lang="es-ES"/>
              <a:pPr>
                <a:defRPr/>
              </a:pPr>
              <a:t>218</a:t>
            </a:fld>
            <a:endParaRPr lang="es-ES" dirty="0"/>
          </a:p>
        </p:txBody>
      </p:sp>
      <p:sp>
        <p:nvSpPr>
          <p:cNvPr id="56324" name="Text Box 3"/>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u="sng" dirty="0" smtClean="0">
                <a:solidFill>
                  <a:srgbClr val="FF0000"/>
                </a:solidFill>
              </a:rPr>
              <a:t>No</a:t>
            </a:r>
            <a:r>
              <a:rPr lang="es-ES" sz="2000" b="1" dirty="0" smtClean="0">
                <a:solidFill>
                  <a:srgbClr val="FF0000"/>
                </a:solidFill>
              </a:rPr>
              <a:t> deducible </a:t>
            </a:r>
            <a:r>
              <a:rPr lang="es-ES" sz="2000" b="1" dirty="0" smtClean="0">
                <a:solidFill>
                  <a:srgbClr val="000066"/>
                </a:solidFill>
              </a:rPr>
              <a:t>Rentas (-) por Transmisión</a:t>
            </a:r>
            <a:r>
              <a:rPr lang="es-ES" dirty="0" smtClean="0">
                <a:solidFill>
                  <a:srgbClr val="000066"/>
                </a:solidFill>
              </a:rPr>
              <a:t> de Participaciones.  </a:t>
            </a:r>
            <a:endParaRPr lang="es-ES" sz="2000" b="1" u="sng" dirty="0">
              <a:solidFill>
                <a:srgbClr val="000066"/>
              </a:solidFill>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sp>
        <p:nvSpPr>
          <p:cNvPr id="7" name="Rectangle 5"/>
          <p:cNvSpPr>
            <a:spLocks noChangeArrowheads="1"/>
          </p:cNvSpPr>
          <p:nvPr/>
        </p:nvSpPr>
        <p:spPr bwMode="auto">
          <a:xfrm>
            <a:off x="0" y="0"/>
            <a:ext cx="9906000" cy="457200"/>
          </a:xfrm>
          <a:prstGeom prst="rect">
            <a:avLst/>
          </a:prstGeom>
          <a:noFill/>
          <a:ln w="9525">
            <a:noFill/>
            <a:miter lim="800000"/>
            <a:headEnd/>
            <a:tailEnd/>
          </a:ln>
        </p:spPr>
        <p:txBody>
          <a:bodyPr anchor="t" anchorCtr="1"/>
          <a:lstStyle/>
          <a:p>
            <a:r>
              <a:rPr lang="es-ES_tradnl" sz="2600" b="1" dirty="0" smtClean="0">
                <a:latin typeface="Arial" pitchFamily="34" charset="0"/>
              </a:rPr>
              <a:t>RD Ley 3/2016 modifica LIS. </a:t>
            </a:r>
            <a:r>
              <a:rPr lang="es-ES_tradnl" sz="2600" b="1" u="sng" dirty="0" smtClean="0">
                <a:solidFill>
                  <a:srgbClr val="FFFF00"/>
                </a:solidFill>
              </a:rPr>
              <a:t>Desde 1/1/2017 </a:t>
            </a:r>
          </a:p>
          <a:p>
            <a:endParaRPr lang="es-ES" sz="2800" dirty="0">
              <a:solidFill>
                <a:srgbClr val="FFFF66"/>
              </a:solidFill>
              <a:latin typeface="Arial" pitchFamily="34" charset="0"/>
            </a:endParaRPr>
          </a:p>
        </p:txBody>
      </p:sp>
      <p:graphicFrame>
        <p:nvGraphicFramePr>
          <p:cNvPr id="9" name="8 Tabla"/>
          <p:cNvGraphicFramePr>
            <a:graphicFrameLocks noGrp="1"/>
          </p:cNvGraphicFramePr>
          <p:nvPr>
            <p:extLst>
              <p:ext uri="{D42A27DB-BD31-4B8C-83A1-F6EECF244321}">
                <p14:modId xmlns="" xmlns:p14="http://schemas.microsoft.com/office/powerpoint/2010/main" val="502983268"/>
              </p:ext>
            </p:extLst>
          </p:nvPr>
        </p:nvGraphicFramePr>
        <p:xfrm>
          <a:off x="76200" y="2438400"/>
          <a:ext cx="9753600" cy="2031503"/>
        </p:xfrm>
        <a:graphic>
          <a:graphicData uri="http://schemas.openxmlformats.org/drawingml/2006/table">
            <a:tbl>
              <a:tblPr firstRow="1" bandRow="1">
                <a:tableStyleId>{7DF18680-E054-41AD-8BC1-D1AEF772440D}</a:tableStyleId>
              </a:tblPr>
              <a:tblGrid>
                <a:gridCol w="4351343">
                  <a:extLst>
                    <a:ext uri="{9D8B030D-6E8A-4147-A177-3AD203B41FA5}">
                      <a16:colId xmlns="" xmlns:a16="http://schemas.microsoft.com/office/drawing/2014/main" val="20000"/>
                    </a:ext>
                  </a:extLst>
                </a:gridCol>
                <a:gridCol w="1668457">
                  <a:extLst>
                    <a:ext uri="{9D8B030D-6E8A-4147-A177-3AD203B41FA5}">
                      <a16:colId xmlns="" xmlns:a16="http://schemas.microsoft.com/office/drawing/2014/main" val="20001"/>
                    </a:ext>
                  </a:extLst>
                </a:gridCol>
                <a:gridCol w="1219200">
                  <a:extLst>
                    <a:ext uri="{9D8B030D-6E8A-4147-A177-3AD203B41FA5}">
                      <a16:colId xmlns="" xmlns:a16="http://schemas.microsoft.com/office/drawing/2014/main" val="20002"/>
                    </a:ext>
                  </a:extLst>
                </a:gridCol>
                <a:gridCol w="1524000">
                  <a:extLst>
                    <a:ext uri="{9D8B030D-6E8A-4147-A177-3AD203B41FA5}">
                      <a16:colId xmlns="" xmlns:a16="http://schemas.microsoft.com/office/drawing/2014/main" val="20003"/>
                    </a:ext>
                  </a:extLst>
                </a:gridCol>
                <a:gridCol w="990600">
                  <a:extLst>
                    <a:ext uri="{9D8B030D-6E8A-4147-A177-3AD203B41FA5}">
                      <a16:colId xmlns="" xmlns:a16="http://schemas.microsoft.com/office/drawing/2014/main" val="20004"/>
                    </a:ext>
                  </a:extLst>
                </a:gridCol>
              </a:tblGrid>
              <a:tr h="304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99"/>
                          </a:solidFill>
                        </a:rPr>
                        <a:t>Tipo de Valores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gridSpan="3">
                  <a:txBody>
                    <a:bodyPr/>
                    <a:lstStyle/>
                    <a:p>
                      <a:pPr marL="342900" indent="-342900">
                        <a:buFont typeface="Wingdings" pitchFamily="2" charset="2"/>
                        <a:buChar char="v"/>
                      </a:pPr>
                      <a:r>
                        <a:rPr lang="es-ES_tradnl" sz="2000" b="1" u="none" dirty="0" smtClean="0">
                          <a:solidFill>
                            <a:srgbClr val="FFFF66"/>
                          </a:solidFill>
                          <a:effectLst/>
                        </a:rPr>
                        <a:t>Circunstancias*</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hMerge="1">
                  <a:txBody>
                    <a:bodyPr/>
                    <a:lstStyle/>
                    <a:p>
                      <a:endParaRPr lang="es-ES_tradnl"/>
                    </a:p>
                  </a:txBody>
                  <a:tcPr/>
                </a:tc>
                <a:tc hMerge="1">
                  <a:txBody>
                    <a:bodyPr/>
                    <a:lstStyle/>
                    <a:p>
                      <a:endParaRPr lang="es-ES"/>
                    </a:p>
                  </a:txBody>
                  <a:tcPr/>
                </a:tc>
                <a:tc>
                  <a:txBody>
                    <a:bodyPr/>
                    <a:lstStyle/>
                    <a:p>
                      <a:pPr algn="ctr"/>
                      <a:r>
                        <a:rPr lang="es-ES_tradnl" sz="2000" b="1" dirty="0" smtClean="0">
                          <a:solidFill>
                            <a:schemeClr val="tx1"/>
                          </a:solidFill>
                        </a:rPr>
                        <a:t>LIS </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extLst>
                  <a:ext uri="{0D108BD9-81ED-4DB2-BD59-A6C34878D82A}">
                    <a16:rowId xmlns="" xmlns:a16="http://schemas.microsoft.com/office/drawing/2014/main" val="10000"/>
                  </a:ext>
                </a:extLst>
              </a:tr>
              <a:tr h="598560">
                <a:tc>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000" b="1" u="sng" dirty="0" smtClean="0">
                          <a:solidFill>
                            <a:srgbClr val="FFFF00"/>
                          </a:solidFill>
                          <a:latin typeface="Arial" pitchFamily="34" charset="0"/>
                        </a:rPr>
                        <a:t>Sí </a:t>
                      </a:r>
                      <a:r>
                        <a:rPr lang="es-ES_tradnl" sz="2000" b="1" dirty="0" smtClean="0">
                          <a:solidFill>
                            <a:srgbClr val="FFFF00"/>
                          </a:solidFill>
                          <a:latin typeface="Arial" pitchFamily="34" charset="0"/>
                        </a:rPr>
                        <a:t>cumplan requisitos del art. 21.3 </a:t>
                      </a:r>
                      <a:r>
                        <a:rPr lang="es-ES_tradnl" sz="2000" b="1" dirty="0" smtClean="0">
                          <a:solidFill>
                            <a:srgbClr val="FFFF00"/>
                          </a:solidFill>
                          <a:effectLst>
                            <a:outerShdw blurRad="38100" dist="38100" dir="2700000" algn="tl">
                              <a:srgbClr val="000000">
                                <a:alpha val="43137"/>
                              </a:srgbClr>
                            </a:outerShdw>
                          </a:effectLst>
                          <a:latin typeface="Arial" pitchFamily="34" charset="0"/>
                        </a:rPr>
                        <a:t>→</a:t>
                      </a:r>
                      <a:r>
                        <a:rPr lang="es-ES_tradnl" sz="2000" b="1" dirty="0" smtClean="0">
                          <a:solidFill>
                            <a:srgbClr val="FFFF00"/>
                          </a:solidFill>
                          <a:latin typeface="Arial" pitchFamily="34" charset="0"/>
                        </a:rPr>
                        <a:t> 21.1 LIS </a:t>
                      </a:r>
                      <a:endParaRPr lang="es-ES_tradnl" sz="2000" b="1" dirty="0" smtClean="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500" b="1" dirty="0" smtClean="0">
                          <a:solidFill>
                            <a:srgbClr val="0000FF"/>
                          </a:solidFill>
                          <a:latin typeface="Arial" pitchFamily="34" charset="0"/>
                        </a:rPr>
                        <a:t>≥ 5%     </a:t>
                      </a:r>
                      <a:r>
                        <a:rPr lang="es-ES_tradnl" sz="2800" b="1" dirty="0" smtClean="0">
                          <a:solidFill>
                            <a:srgbClr val="00B050"/>
                          </a:solidFill>
                          <a:latin typeface="Arial" pitchFamily="34" charset="0"/>
                        </a:rPr>
                        <a:t>→</a:t>
                      </a:r>
                      <a:r>
                        <a:rPr lang="es-ES_tradnl" sz="2400" b="1" dirty="0" smtClean="0">
                          <a:solidFill>
                            <a:srgbClr val="CC3300"/>
                          </a:solidFill>
                          <a:latin typeface="Arial" pitchFamily="34" charset="0"/>
                        </a:rPr>
                        <a:t> </a:t>
                      </a:r>
                      <a:r>
                        <a:rPr lang="es-ES_tradnl" sz="1500" b="1" dirty="0" smtClean="0">
                          <a:solidFill>
                            <a:srgbClr val="0000FF"/>
                          </a:solidFill>
                          <a:latin typeface="Arial" pitchFamily="34" charset="0"/>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500" b="1" dirty="0" smtClean="0">
                          <a:solidFill>
                            <a:srgbClr val="0000FF"/>
                          </a:solidFill>
                          <a:latin typeface="Arial" pitchFamily="34" charset="0"/>
                        </a:rPr>
                        <a:t>ó &gt; 20 MM €</a:t>
                      </a:r>
                      <a:endParaRPr lang="es-ES_tradnl" sz="15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100" b="1" dirty="0" smtClean="0">
                          <a:solidFill>
                            <a:srgbClr val="0000FF"/>
                          </a:solidFill>
                          <a:latin typeface="Arial" pitchFamily="34" charset="0"/>
                        </a:rPr>
                        <a:t>Durante </a:t>
                      </a:r>
                      <a:r>
                        <a:rPr lang="es-ES_tradnl" sz="1100" b="1" u="sng" dirty="0" smtClean="0">
                          <a:solidFill>
                            <a:srgbClr val="0000FF"/>
                          </a:solidFill>
                          <a:latin typeface="Arial" pitchFamily="34" charset="0"/>
                        </a:rPr>
                        <a:t>algún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100" b="1" u="sng" dirty="0" smtClean="0">
                          <a:solidFill>
                            <a:srgbClr val="0000FF"/>
                          </a:solidFill>
                          <a:latin typeface="Arial" pitchFamily="34" charset="0"/>
                        </a:rPr>
                        <a:t>momento</a:t>
                      </a:r>
                      <a:r>
                        <a:rPr lang="es-ES_tradnl" sz="1100" b="1" baseline="0" dirty="0" smtClean="0">
                          <a:solidFill>
                            <a:srgbClr val="0000FF"/>
                          </a:solidFill>
                          <a:latin typeface="Arial" pitchFamily="34" charset="0"/>
                        </a:rPr>
                        <a:t> del</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100" b="1" baseline="0" dirty="0" smtClean="0">
                          <a:solidFill>
                            <a:srgbClr val="0000FF"/>
                          </a:solidFill>
                          <a:latin typeface="Arial" pitchFamily="34" charset="0"/>
                        </a:rPr>
                        <a:t>Año anterior a</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100" b="1" baseline="0" dirty="0" smtClean="0">
                          <a:solidFill>
                            <a:srgbClr val="0000FF"/>
                          </a:solidFill>
                          <a:latin typeface="Arial" pitchFamily="34" charset="0"/>
                        </a:rPr>
                        <a:t>la venta</a:t>
                      </a:r>
                      <a:endParaRPr lang="es-ES_tradnl" sz="11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100" b="1" u="sng" dirty="0" smtClean="0">
                          <a:solidFill>
                            <a:srgbClr val="0000FF"/>
                          </a:solidFill>
                        </a:rPr>
                        <a:t>Caso de No Res</a:t>
                      </a:r>
                      <a:r>
                        <a:rPr lang="es-ES_tradnl" sz="1100" b="1" dirty="0" smtClean="0">
                          <a:solidFill>
                            <a:srgbClr val="0000FF"/>
                          </a:solidFill>
                        </a:rPr>
                        <a:t>.:</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100" dirty="0" smtClean="0">
                          <a:solidFill>
                            <a:srgbClr val="0000FF"/>
                          </a:solidFill>
                          <a:latin typeface="Arial" pitchFamily="34" charset="0"/>
                        </a:rPr>
                        <a:t>tributen a un tipo</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100" dirty="0" smtClean="0">
                          <a:solidFill>
                            <a:srgbClr val="0000FF"/>
                          </a:solidFill>
                          <a:latin typeface="Arial" pitchFamily="34" charset="0"/>
                        </a:rPr>
                        <a:t>nominal </a:t>
                      </a:r>
                      <a:r>
                        <a:rPr lang="es-ES_tradnl" sz="1100" b="1" dirty="0" smtClean="0">
                          <a:solidFill>
                            <a:srgbClr val="0000FF"/>
                          </a:solidFill>
                          <a:latin typeface="Arial" pitchFamily="34" charset="0"/>
                        </a:rPr>
                        <a:t>≥ 10%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100" b="1" dirty="0" smtClean="0">
                          <a:solidFill>
                            <a:srgbClr val="0000FF"/>
                          </a:solidFill>
                          <a:latin typeface="Arial" pitchFamily="34" charset="0"/>
                        </a:rPr>
                        <a:t>Y No Paraíso Fiscal</a:t>
                      </a:r>
                      <a:endParaRPr lang="es-ES_tradnl" sz="11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b="1" dirty="0" smtClean="0">
                          <a:solidFill>
                            <a:srgbClr val="FF0000"/>
                          </a:solidFill>
                        </a:rPr>
                        <a:t>21.6.a)</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873263">
                <a:tc>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2"/>
                        <a:tabLst/>
                        <a:defRPr/>
                      </a:pPr>
                      <a:r>
                        <a:rPr lang="es-ES_tradnl" sz="2000" b="1" u="none" dirty="0" smtClean="0">
                          <a:solidFill>
                            <a:srgbClr val="FFFF00"/>
                          </a:solidFill>
                          <a:latin typeface="Arial" pitchFamily="34" charset="0"/>
                        </a:rPr>
                        <a:t>ó </a:t>
                      </a:r>
                      <a:r>
                        <a:rPr lang="es-ES_tradnl" sz="2000" b="1" u="sng" dirty="0" smtClean="0">
                          <a:solidFill>
                            <a:srgbClr val="FFFF00"/>
                          </a:solidFill>
                          <a:latin typeface="Arial" pitchFamily="34" charset="0"/>
                        </a:rPr>
                        <a:t>No</a:t>
                      </a:r>
                      <a:r>
                        <a:rPr lang="es-ES_tradnl" sz="2000" b="1" dirty="0" smtClean="0">
                          <a:solidFill>
                            <a:srgbClr val="FFFF00"/>
                          </a:solidFill>
                          <a:latin typeface="Arial" pitchFamily="34" charset="0"/>
                        </a:rPr>
                        <a:t> cumplan requisito del art. 21.1.b) LIS</a:t>
                      </a:r>
                      <a:endParaRPr lang="es-ES_tradnl" sz="2000" b="1" dirty="0" smtClean="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dirty="0" smtClean="0">
                          <a:solidFill>
                            <a:srgbClr val="0000FF"/>
                          </a:solidFill>
                          <a:latin typeface="Arial" pitchFamily="34" charset="0"/>
                        </a:rPr>
                        <a:t>caso de </a:t>
                      </a:r>
                      <a:r>
                        <a:rPr lang="es-ES_tradnl" sz="1600" b="1" u="sng" dirty="0" smtClean="0">
                          <a:solidFill>
                            <a:srgbClr val="0000FF"/>
                          </a:solidFill>
                          <a:latin typeface="Arial" pitchFamily="34" charset="0"/>
                        </a:rPr>
                        <a:t>No</a:t>
                      </a:r>
                      <a:r>
                        <a:rPr lang="es-ES_tradnl" sz="1600" b="1" dirty="0" smtClean="0">
                          <a:solidFill>
                            <a:srgbClr val="0000FF"/>
                          </a:solidFill>
                          <a:latin typeface="Arial" pitchFamily="34" charset="0"/>
                        </a:rPr>
                        <a:t> Residente que</a:t>
                      </a:r>
                      <a:r>
                        <a:rPr lang="es-ES_tradnl" sz="1600" dirty="0" smtClean="0">
                          <a:solidFill>
                            <a:srgbClr val="0000FF"/>
                          </a:solidFill>
                          <a:latin typeface="Arial" pitchFamily="34" charset="0"/>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dirty="0" smtClean="0">
                          <a:solidFill>
                            <a:srgbClr val="0000FF"/>
                          </a:solidFill>
                          <a:latin typeface="Arial" pitchFamily="34" charset="0"/>
                        </a:rPr>
                        <a:t> tributen a un tipo nominal </a:t>
                      </a:r>
                      <a:r>
                        <a:rPr lang="es-ES_tradnl" sz="1600" b="1" dirty="0" smtClean="0">
                          <a:solidFill>
                            <a:srgbClr val="0000FF"/>
                          </a:solidFill>
                          <a:latin typeface="Arial" pitchFamily="34" charset="0"/>
                        </a:rPr>
                        <a:t>&lt; 10%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dirty="0" smtClean="0">
                          <a:solidFill>
                            <a:srgbClr val="0000FF"/>
                          </a:solidFill>
                          <a:latin typeface="Arial" pitchFamily="34" charset="0"/>
                        </a:rPr>
                        <a:t>ó</a:t>
                      </a:r>
                      <a:r>
                        <a:rPr lang="es-ES_tradnl" sz="1600" dirty="0" smtClean="0">
                          <a:solidFill>
                            <a:srgbClr val="0000FF"/>
                          </a:solidFill>
                          <a:latin typeface="Arial" pitchFamily="34" charset="0"/>
                        </a:rPr>
                        <a:t> sea </a:t>
                      </a:r>
                      <a:r>
                        <a:rPr lang="es-ES_tradnl" sz="1600" b="1" dirty="0" smtClean="0">
                          <a:solidFill>
                            <a:srgbClr val="0000FF"/>
                          </a:solidFill>
                          <a:latin typeface="Arial" pitchFamily="34" charset="0"/>
                        </a:rPr>
                        <a:t>Paraíso Fiscal</a:t>
                      </a:r>
                      <a:endParaRPr lang="es-ES_tradnl" sz="1600" b="1" u="sng"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hMerge="1">
                  <a:txBody>
                    <a:bodyPr/>
                    <a:lstStyle/>
                    <a:p>
                      <a:endParaRPr lang="es-ES"/>
                    </a:p>
                  </a:txBody>
                  <a:tcPr/>
                </a:tc>
                <a:tc>
                  <a:txBody>
                    <a:bodyPr/>
                    <a:lstStyle/>
                    <a:p>
                      <a:pPr algn="ctr"/>
                      <a:r>
                        <a:rPr lang="es-ES_tradnl" b="1" dirty="0" smtClean="0">
                          <a:solidFill>
                            <a:srgbClr val="FF0000"/>
                          </a:solidFill>
                        </a:rPr>
                        <a:t>21.6.b)</a:t>
                      </a:r>
                    </a:p>
                    <a:p>
                      <a:pPr algn="ct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graphicFrame>
        <p:nvGraphicFramePr>
          <p:cNvPr id="10" name="9 Tabla"/>
          <p:cNvGraphicFramePr>
            <a:graphicFrameLocks noGrp="1"/>
          </p:cNvGraphicFramePr>
          <p:nvPr>
            <p:extLst>
              <p:ext uri="{D42A27DB-BD31-4B8C-83A1-F6EECF244321}">
                <p14:modId xmlns="" xmlns:p14="http://schemas.microsoft.com/office/powerpoint/2010/main" val="3104768265"/>
              </p:ext>
            </p:extLst>
          </p:nvPr>
        </p:nvGraphicFramePr>
        <p:xfrm>
          <a:off x="76200" y="914400"/>
          <a:ext cx="9677400" cy="1036320"/>
        </p:xfrm>
        <a:graphic>
          <a:graphicData uri="http://schemas.openxmlformats.org/drawingml/2006/table">
            <a:tbl>
              <a:tblPr firstRow="1" bandRow="1">
                <a:tableStyleId>{5C22544A-7EE6-4342-B048-85BDC9FD1C3A}</a:tableStyleId>
              </a:tblPr>
              <a:tblGrid>
                <a:gridCol w="2743200">
                  <a:extLst>
                    <a:ext uri="{9D8B030D-6E8A-4147-A177-3AD203B41FA5}">
                      <a16:colId xmlns="" xmlns:a16="http://schemas.microsoft.com/office/drawing/2014/main" val="20000"/>
                    </a:ext>
                  </a:extLst>
                </a:gridCol>
                <a:gridCol w="6934200">
                  <a:extLst>
                    <a:ext uri="{9D8B030D-6E8A-4147-A177-3AD203B41FA5}">
                      <a16:colId xmlns="" xmlns:a16="http://schemas.microsoft.com/office/drawing/2014/main" val="20001"/>
                    </a:ext>
                  </a:extLst>
                </a:gridCol>
              </a:tblGrid>
              <a:tr h="396239">
                <a:tc gridSpan="2">
                  <a:txBody>
                    <a:bodyPr/>
                    <a:lstStyle/>
                    <a:p>
                      <a:pPr algn="ctr"/>
                      <a:r>
                        <a:rPr lang="es-ES_tradnl" sz="2000" dirty="0" smtClean="0"/>
                        <a:t>Transmisión de la participación </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381000">
                <a:tc>
                  <a:txBody>
                    <a:bodyPr/>
                    <a:lstStyle/>
                    <a:p>
                      <a:pPr marL="457200" indent="-457200" algn="l">
                        <a:buFont typeface="Wingdings" pitchFamily="2" charset="2"/>
                        <a:buChar char="q"/>
                      </a:pPr>
                      <a:r>
                        <a:rPr lang="es-ES_tradnl" sz="2000" b="1" u="none" dirty="0" smtClean="0">
                          <a:solidFill>
                            <a:schemeClr val="tx1"/>
                          </a:solidFill>
                        </a:rPr>
                        <a:t>Renta Negativa</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lgn="l">
                        <a:buFont typeface="Wingdings" pitchFamily="2" charset="2"/>
                        <a:buChar char="v"/>
                      </a:pPr>
                      <a:r>
                        <a:rPr lang="es-ES_tradnl" b="1" u="sng" dirty="0" smtClean="0">
                          <a:solidFill>
                            <a:srgbClr val="FF0000"/>
                          </a:solidFill>
                        </a:rPr>
                        <a:t>No</a:t>
                      </a:r>
                      <a:r>
                        <a:rPr lang="es-ES_tradnl" b="1" dirty="0" smtClean="0">
                          <a:solidFill>
                            <a:srgbClr val="0000FF"/>
                          </a:solidFill>
                        </a:rPr>
                        <a:t> deducible la renta negativa si se da </a:t>
                      </a:r>
                      <a:r>
                        <a:rPr lang="es-ES_tradnl" b="1" u="sng" dirty="0" smtClean="0">
                          <a:solidFill>
                            <a:srgbClr val="0000FF"/>
                          </a:solidFill>
                        </a:rPr>
                        <a:t>alguna</a:t>
                      </a:r>
                      <a:r>
                        <a:rPr lang="es-ES_tradnl" b="1" dirty="0" smtClean="0">
                          <a:solidFill>
                            <a:srgbClr val="0000FF"/>
                          </a:solidFill>
                        </a:rPr>
                        <a:t> de las 2 </a:t>
                      </a:r>
                      <a:r>
                        <a:rPr lang="es-ES_tradnl" b="1" u="sng" dirty="0" smtClean="0">
                          <a:solidFill>
                            <a:srgbClr val="0000FF"/>
                          </a:solidFill>
                        </a:rPr>
                        <a:t>circunstancias*</a:t>
                      </a:r>
                      <a:r>
                        <a:rPr lang="es-ES_tradnl" b="1" baseline="0" dirty="0" smtClean="0">
                          <a:solidFill>
                            <a:srgbClr val="0000FF"/>
                          </a:solidFill>
                        </a:rPr>
                        <a:t> del art. 21.6 LIS          </a:t>
                      </a:r>
                      <a:r>
                        <a:rPr lang="es-ES_tradnl" b="1" dirty="0" smtClean="0">
                          <a:solidFill>
                            <a:srgbClr val="FF0000"/>
                          </a:solidFill>
                        </a:rPr>
                        <a:t>(art. </a:t>
                      </a:r>
                      <a:r>
                        <a:rPr lang="es-ES_tradnl" sz="1800" b="1" dirty="0" smtClean="0">
                          <a:solidFill>
                            <a:srgbClr val="FF0000"/>
                          </a:solidFill>
                        </a:rPr>
                        <a:t>21.6LIS)</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sp>
        <p:nvSpPr>
          <p:cNvPr id="12" name="11 Flecha abajo"/>
          <p:cNvSpPr/>
          <p:nvPr/>
        </p:nvSpPr>
        <p:spPr bwMode="auto">
          <a:xfrm>
            <a:off x="5334000" y="1905000"/>
            <a:ext cx="609600" cy="597456"/>
          </a:xfrm>
          <a:prstGeom prst="downArrow">
            <a:avLst>
              <a:gd name="adj1" fmla="val 66897"/>
              <a:gd name="adj2" fmla="val 50000"/>
            </a:avLst>
          </a:prstGeom>
          <a:noFill/>
          <a:ln w="762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ES" sz="2000" b="1" i="0" u="none" strike="noStrike" cap="none" normalizeH="0" baseline="0" smtClean="0">
              <a:ln>
                <a:noFill/>
              </a:ln>
              <a:solidFill>
                <a:schemeClr val="tx1"/>
              </a:solidFill>
              <a:effectLst/>
              <a:latin typeface="Verdana" pitchFamily="34" charset="0"/>
            </a:endParaRPr>
          </a:p>
        </p:txBody>
      </p:sp>
      <p:graphicFrame>
        <p:nvGraphicFramePr>
          <p:cNvPr id="14" name="13 Tabla"/>
          <p:cNvGraphicFramePr>
            <a:graphicFrameLocks noGrp="1"/>
          </p:cNvGraphicFramePr>
          <p:nvPr/>
        </p:nvGraphicFramePr>
        <p:xfrm>
          <a:off x="76200" y="5593080"/>
          <a:ext cx="9448800" cy="1188720"/>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274320">
                <a:tc>
                  <a:txBody>
                    <a:bodyPr/>
                    <a:lstStyle/>
                    <a:p>
                      <a:pPr algn="ctr"/>
                      <a:r>
                        <a:rPr lang="es-ES_tradnl" sz="2000" dirty="0" smtClean="0">
                          <a:solidFill>
                            <a:srgbClr val="0000CC"/>
                          </a:solidFill>
                        </a:rPr>
                        <a:t>Si </a:t>
                      </a:r>
                      <a:r>
                        <a:rPr lang="es-ES_tradnl" sz="2000" u="sng" dirty="0" smtClean="0">
                          <a:solidFill>
                            <a:srgbClr val="0000CC"/>
                          </a:solidFill>
                        </a:rPr>
                        <a:t>no</a:t>
                      </a:r>
                      <a:r>
                        <a:rPr lang="es-ES_tradnl" sz="2000" dirty="0" smtClean="0">
                          <a:solidFill>
                            <a:srgbClr val="0000CC"/>
                          </a:solidFill>
                        </a:rPr>
                        <a:t> se cumplen ninguna de  las circunstancias* anteriores:</a:t>
                      </a:r>
                      <a:endParaRPr lang="es-ES_tradnl" sz="2000" dirty="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0"/>
                  </a:ext>
                </a:extLst>
              </a:tr>
              <a:tr h="396239">
                <a:tc>
                  <a:txBody>
                    <a:bodyPr/>
                    <a:lstStyle/>
                    <a:p>
                      <a:pPr algn="ctr"/>
                      <a:r>
                        <a:rPr lang="es-ES_tradnl" sz="2000" b="1" dirty="0" smtClean="0">
                          <a:solidFill>
                            <a:srgbClr val="0000CC"/>
                          </a:solidFill>
                        </a:rPr>
                        <a:t>Las rentas Negativas derivadas de la transmisión </a:t>
                      </a:r>
                      <a:r>
                        <a:rPr lang="es-ES_tradnl" sz="2000" b="1" u="sng" dirty="0" smtClean="0">
                          <a:solidFill>
                            <a:srgbClr val="0000CC"/>
                          </a:solidFill>
                        </a:rPr>
                        <a:t>pueden</a:t>
                      </a:r>
                      <a:r>
                        <a:rPr lang="es-ES_tradnl" sz="2000" b="1" dirty="0" smtClean="0">
                          <a:solidFill>
                            <a:srgbClr val="0000CC"/>
                          </a:solidFill>
                        </a:rPr>
                        <a:t> ser deducibles</a:t>
                      </a:r>
                      <a:endParaRPr lang="es-ES_tradnl" sz="2000" b="1" dirty="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20040">
                <a:tc>
                  <a:txBody>
                    <a:bodyPr/>
                    <a:lstStyle/>
                    <a:p>
                      <a:pPr algn="ctr"/>
                      <a:r>
                        <a:rPr lang="es-ES_tradnl" sz="2000" b="1" dirty="0" smtClean="0">
                          <a:solidFill>
                            <a:srgbClr val="FF0000"/>
                          </a:solidFill>
                        </a:rPr>
                        <a:t>Procede las </a:t>
                      </a:r>
                      <a:r>
                        <a:rPr lang="es-ES_tradnl" sz="2000" b="1" u="sng" dirty="0" smtClean="0">
                          <a:solidFill>
                            <a:srgbClr val="FF0000"/>
                          </a:solidFill>
                        </a:rPr>
                        <a:t>Especialidades</a:t>
                      </a:r>
                      <a:r>
                        <a:rPr lang="es-ES_tradnl" sz="2000" b="1" baseline="0" dirty="0" smtClean="0">
                          <a:solidFill>
                            <a:srgbClr val="FF0000"/>
                          </a:solidFill>
                        </a:rPr>
                        <a:t> del art. 21.7 LIS</a:t>
                      </a:r>
                      <a:endParaRPr lang="es-ES_tradnl" sz="20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graphicFrame>
        <p:nvGraphicFramePr>
          <p:cNvPr id="15" name="14 Tabla"/>
          <p:cNvGraphicFramePr>
            <a:graphicFrameLocks noGrp="1"/>
          </p:cNvGraphicFramePr>
          <p:nvPr/>
        </p:nvGraphicFramePr>
        <p:xfrm>
          <a:off x="152400" y="4572000"/>
          <a:ext cx="9525000" cy="944880"/>
        </p:xfrm>
        <a:graphic>
          <a:graphicData uri="http://schemas.openxmlformats.org/drawingml/2006/table">
            <a:tbl>
              <a:tblPr firstRow="1" bandRow="1">
                <a:tableStyleId>{5C22544A-7EE6-4342-B048-85BDC9FD1C3A}</a:tableStyleId>
              </a:tblPr>
              <a:tblGrid>
                <a:gridCol w="9525000">
                  <a:extLst>
                    <a:ext uri="{9D8B030D-6E8A-4147-A177-3AD203B41FA5}">
                      <a16:colId xmlns="" xmlns:a16="http://schemas.microsoft.com/office/drawing/2014/main" val="20000"/>
                    </a:ext>
                  </a:extLst>
                </a:gridCol>
              </a:tblGrid>
              <a:tr h="838200">
                <a:tc>
                  <a:txBody>
                    <a:bodyPr/>
                    <a:lstStyle/>
                    <a:p>
                      <a:pPr marL="342900" indent="-342900">
                        <a:buFont typeface="Wingdings" pitchFamily="2" charset="2"/>
                        <a:buChar char="Ø"/>
                      </a:pPr>
                      <a:r>
                        <a:rPr lang="es-ES_tradnl" sz="1800" b="1" u="sng" dirty="0" smtClean="0">
                          <a:solidFill>
                            <a:schemeClr val="tx1"/>
                          </a:solidFill>
                        </a:rPr>
                        <a:t>Será deducibles las rentas negativas </a:t>
                      </a:r>
                      <a:r>
                        <a:rPr lang="es-ES_tradnl" sz="1800" b="1" dirty="0" smtClean="0">
                          <a:solidFill>
                            <a:schemeClr val="tx1"/>
                          </a:solidFill>
                        </a:rPr>
                        <a:t> </a:t>
                      </a:r>
                      <a:r>
                        <a:rPr lang="es-ES_tradnl" sz="1800" b="1" u="sng" dirty="0" smtClean="0">
                          <a:solidFill>
                            <a:schemeClr val="tx1"/>
                          </a:solidFill>
                        </a:rPr>
                        <a:t>en</a:t>
                      </a:r>
                      <a:r>
                        <a:rPr lang="es-ES_tradnl" sz="1800" b="1" dirty="0" smtClean="0">
                          <a:solidFill>
                            <a:schemeClr val="tx1"/>
                          </a:solidFill>
                        </a:rPr>
                        <a:t> el caso de </a:t>
                      </a:r>
                      <a:r>
                        <a:rPr lang="es-ES_tradnl" sz="2000" b="1" u="sng" dirty="0" smtClean="0">
                          <a:solidFill>
                            <a:srgbClr val="FFFF99"/>
                          </a:solidFill>
                        </a:rPr>
                        <a:t>extinción</a:t>
                      </a:r>
                      <a:r>
                        <a:rPr lang="es-ES_tradnl" sz="1800" b="1" dirty="0" smtClean="0">
                          <a:solidFill>
                            <a:schemeClr val="tx1"/>
                          </a:solidFill>
                        </a:rPr>
                        <a:t> de la entidad participada, </a:t>
                      </a:r>
                      <a:r>
                        <a:rPr lang="es-ES_tradnl" sz="1800" b="0" u="sng" dirty="0" smtClean="0">
                          <a:solidFill>
                            <a:schemeClr val="tx1"/>
                          </a:solidFill>
                        </a:rPr>
                        <a:t>salvo reestructuración</a:t>
                      </a:r>
                      <a:r>
                        <a:rPr lang="es-ES_tradnl" sz="1800" b="0" u="none" dirty="0" smtClean="0">
                          <a:solidFill>
                            <a:schemeClr val="tx1"/>
                          </a:solidFill>
                        </a:rPr>
                        <a:t>. </a:t>
                      </a:r>
                      <a:r>
                        <a:rPr lang="es-ES_tradnl" sz="1800" b="1" u="none" dirty="0" smtClean="0">
                          <a:solidFill>
                            <a:srgbClr val="FFFF99"/>
                          </a:solidFill>
                        </a:rPr>
                        <a:t>(art. 21.8 LIS)</a:t>
                      </a:r>
                      <a:endParaRPr lang="es-ES_tradnl" sz="1800" b="0" u="none" dirty="0" smtClean="0">
                        <a:solidFill>
                          <a:schemeClr val="tx1"/>
                        </a:solidFill>
                      </a:endParaRPr>
                    </a:p>
                    <a:p>
                      <a:pPr marL="342900" indent="-342900">
                        <a:buFont typeface="Wingdings" pitchFamily="2" charset="2"/>
                        <a:buChar char="Ø"/>
                      </a:pPr>
                      <a:r>
                        <a:rPr lang="es-ES_tradnl" sz="1800" b="0" u="none" dirty="0" smtClean="0">
                          <a:solidFill>
                            <a:schemeClr val="tx1"/>
                          </a:solidFill>
                        </a:rPr>
                        <a:t> Rentas negativas </a:t>
                      </a:r>
                      <a:r>
                        <a:rPr lang="es-ES_tradnl" sz="1800" b="1" u="sng" dirty="0" smtClean="0">
                          <a:solidFill>
                            <a:schemeClr val="tx1"/>
                          </a:solidFill>
                        </a:rPr>
                        <a:t>minoradas</a:t>
                      </a:r>
                      <a:r>
                        <a:rPr lang="es-ES_tradnl" sz="1800" b="0" u="none" dirty="0" smtClean="0">
                          <a:solidFill>
                            <a:schemeClr val="tx1"/>
                          </a:solidFill>
                        </a:rPr>
                        <a:t> en los dividendos exentos de los últimos 10 años.</a:t>
                      </a:r>
                      <a:endParaRPr lang="es-ES_tradnl" sz="1800" b="1" u="none" dirty="0">
                        <a:solidFill>
                          <a:srgbClr val="FFFF99"/>
                        </a:solidFill>
                      </a:endParaRPr>
                    </a:p>
                  </a:txBody>
                  <a:tcPr>
                    <a:lnL w="38100" cap="flat" cmpd="sng" algn="ctr">
                      <a:solidFill>
                        <a:srgbClr val="00B050"/>
                      </a:solidFill>
                      <a:prstDash val="solid"/>
                      <a:round/>
                      <a:headEnd type="none" w="med" len="med"/>
                      <a:tailEnd type="none" w="med" len="med"/>
                    </a:lnL>
                    <a:lnR w="38100" cap="flat" cmpd="sng" algn="ctr">
                      <a:solidFill>
                        <a:srgbClr val="00B050"/>
                      </a:solidFill>
                      <a:prstDash val="solid"/>
                      <a:round/>
                      <a:headEnd type="none" w="med" len="med"/>
                      <a:tailEnd type="none" w="med" len="med"/>
                    </a:lnR>
                    <a:lnT w="38100" cap="flat" cmpd="sng" algn="ctr">
                      <a:solidFill>
                        <a:srgbClr val="00B050"/>
                      </a:solidFill>
                      <a:prstDash val="solid"/>
                      <a:round/>
                      <a:headEnd type="none" w="med" len="med"/>
                      <a:tailEnd type="none" w="med" len="med"/>
                    </a:lnT>
                    <a:lnB w="38100" cap="flat" cmpd="sng" algn="ctr">
                      <a:solidFill>
                        <a:srgbClr val="00B050"/>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3129484"/>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05550"/>
            <a:ext cx="2311400" cy="476250"/>
          </a:xfrm>
        </p:spPr>
        <p:txBody>
          <a:bodyPr/>
          <a:lstStyle/>
          <a:p>
            <a:pPr>
              <a:defRPr/>
            </a:pPr>
            <a:fld id="{76940AC5-765C-4451-96D4-609BC8C0BA00}" type="slidenum">
              <a:rPr lang="es-ES"/>
              <a:pPr>
                <a:defRPr/>
              </a:pPr>
              <a:t>219</a:t>
            </a:fld>
            <a:endParaRPr lang="es-ES"/>
          </a:p>
        </p:txBody>
      </p:sp>
      <p:graphicFrame>
        <p:nvGraphicFramePr>
          <p:cNvPr id="10" name="9 Tabla"/>
          <p:cNvGraphicFramePr>
            <a:graphicFrameLocks noGrp="1"/>
          </p:cNvGraphicFramePr>
          <p:nvPr/>
        </p:nvGraphicFramePr>
        <p:xfrm>
          <a:off x="457200" y="533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914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533400" y="41148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solidFill>
                      <a:schemeClr val="tx2">
                        <a:lumMod val="10000"/>
                      </a:schemeClr>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232025"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sp>
        <p:nvSpPr>
          <p:cNvPr id="22560" name="51 CuadroTexto"/>
          <p:cNvSpPr txBox="1">
            <a:spLocks noChangeArrowheads="1"/>
          </p:cNvSpPr>
          <p:nvPr/>
        </p:nvSpPr>
        <p:spPr bwMode="auto">
          <a:xfrm>
            <a:off x="76200" y="1524000"/>
            <a:ext cx="5588389" cy="584775"/>
          </a:xfrm>
          <a:prstGeom prst="rect">
            <a:avLst/>
          </a:prstGeom>
          <a:noFill/>
          <a:ln w="9525">
            <a:noFill/>
            <a:miter lim="800000"/>
            <a:headEnd/>
            <a:tailEnd/>
          </a:ln>
        </p:spPr>
        <p:txBody>
          <a:bodyPr wrap="none">
            <a:spAutoFit/>
          </a:bodyPr>
          <a:lstStyle/>
          <a:p>
            <a:pPr marL="457200" indent="-457200">
              <a:defRPr/>
            </a:pPr>
            <a:r>
              <a:rPr lang="es-ES_tradnl" sz="1600" dirty="0"/>
              <a:t>- A posee el </a:t>
            </a:r>
            <a:r>
              <a:rPr lang="es-ES_tradnl" sz="1600" dirty="0" smtClean="0"/>
              <a:t>5%  </a:t>
            </a:r>
            <a:r>
              <a:rPr lang="es-ES_tradnl" sz="1600" dirty="0"/>
              <a:t>de E adquirido por </a:t>
            </a:r>
            <a:r>
              <a:rPr lang="es-ES_tradnl" sz="1600" dirty="0" smtClean="0"/>
              <a:t>1.000.000 </a:t>
            </a:r>
            <a:endParaRPr lang="es-ES_tradnl" sz="1600" dirty="0"/>
          </a:p>
          <a:p>
            <a:pPr marL="457200" indent="-457200">
              <a:defRPr/>
            </a:pPr>
            <a:r>
              <a:rPr lang="es-ES_tradnl" sz="1600" dirty="0"/>
              <a:t>- Se lo </a:t>
            </a:r>
            <a:r>
              <a:rPr lang="es-ES_tradnl" sz="1600" u="sng" dirty="0">
                <a:effectLst>
                  <a:outerShdw blurRad="38100" dist="38100" dir="2700000" algn="tl">
                    <a:srgbClr val="000000">
                      <a:alpha val="43137"/>
                    </a:srgbClr>
                  </a:outerShdw>
                </a:effectLst>
              </a:rPr>
              <a:t>vende</a:t>
            </a:r>
            <a:r>
              <a:rPr lang="es-ES_tradnl" sz="1600" dirty="0"/>
              <a:t> a </a:t>
            </a:r>
            <a:r>
              <a:rPr lang="es-ES_tradnl" sz="1600" dirty="0" smtClean="0"/>
              <a:t>B</a:t>
            </a:r>
            <a:endParaRPr lang="es-ES_tradnl" sz="1600" dirty="0"/>
          </a:p>
        </p:txBody>
      </p:sp>
      <p:cxnSp>
        <p:nvCxnSpPr>
          <p:cNvPr id="74781" name="29 Conector recto de flecha"/>
          <p:cNvCxnSpPr>
            <a:cxnSpLocks noChangeShapeType="1"/>
          </p:cNvCxnSpPr>
          <p:nvPr/>
        </p:nvCxnSpPr>
        <p:spPr bwMode="auto">
          <a:xfrm flipV="1">
            <a:off x="1981200" y="1905000"/>
            <a:ext cx="6477000" cy="2667000"/>
          </a:xfrm>
          <a:prstGeom prst="straightConnector1">
            <a:avLst/>
          </a:prstGeom>
          <a:noFill/>
          <a:ln w="28575" algn="ctr">
            <a:solidFill>
              <a:schemeClr val="tx1"/>
            </a:solidFill>
            <a:round/>
            <a:headEnd/>
            <a:tailEnd type="arrow" w="med" len="med"/>
          </a:ln>
        </p:spPr>
      </p:cxn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124200" y="1143000"/>
            <a:ext cx="1828800" cy="400050"/>
          </a:xfrm>
          <a:prstGeom prst="rect">
            <a:avLst/>
          </a:prstGeom>
          <a:noFill/>
          <a:ln w="9525">
            <a:noFill/>
            <a:miter lim="800000"/>
            <a:headEnd/>
            <a:tailEnd/>
          </a:ln>
        </p:spPr>
        <p:txBody>
          <a:bodyPr>
            <a:spAutoFit/>
          </a:bodyPr>
          <a:lstStyle/>
          <a:p>
            <a:r>
              <a:rPr lang="es-ES_tradnl" b="0"/>
              <a:t>1.000.000 </a:t>
            </a:r>
          </a:p>
        </p:txBody>
      </p:sp>
      <p:sp>
        <p:nvSpPr>
          <p:cNvPr id="74786" name="48 CuadroTexto"/>
          <p:cNvSpPr txBox="1">
            <a:spLocks noChangeArrowheads="1"/>
          </p:cNvSpPr>
          <p:nvPr/>
        </p:nvSpPr>
        <p:spPr bwMode="auto">
          <a:xfrm>
            <a:off x="2819400" y="363849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1295400" y="2133600"/>
            <a:ext cx="4724400" cy="830997"/>
          </a:xfrm>
          <a:prstGeom prst="rect">
            <a:avLst/>
          </a:prstGeom>
        </p:spPr>
        <p:txBody>
          <a:bodyPr wrap="square">
            <a:spAutoFit/>
          </a:bodyPr>
          <a:lstStyle/>
          <a:p>
            <a:pPr marL="457200" indent="-457200">
              <a:defRPr/>
            </a:pPr>
            <a:r>
              <a:rPr lang="es-ES_tradnl" sz="1600" u="sng" dirty="0" smtClean="0">
                <a:solidFill>
                  <a:srgbClr val="FFFF66"/>
                </a:solidFill>
                <a:effectLst>
                  <a:outerShdw blurRad="38100" dist="38100" dir="2700000" algn="tl">
                    <a:srgbClr val="000000">
                      <a:alpha val="43137"/>
                    </a:srgbClr>
                  </a:outerShdw>
                </a:effectLst>
              </a:rPr>
              <a:t>A vende a B el 5% </a:t>
            </a:r>
            <a:r>
              <a:rPr lang="es-ES_tradnl" sz="1600" u="sng" dirty="0">
                <a:solidFill>
                  <a:srgbClr val="FFFF66"/>
                </a:solidFill>
                <a:effectLst>
                  <a:outerShdw blurRad="38100" dist="38100" dir="2700000" algn="tl">
                    <a:srgbClr val="000000">
                      <a:alpha val="43137"/>
                    </a:srgbClr>
                  </a:outerShdw>
                </a:effectLst>
              </a:rPr>
              <a:t>de </a:t>
            </a:r>
            <a:r>
              <a:rPr lang="es-ES_tradnl" sz="1600" u="sng" dirty="0" smtClean="0">
                <a:solidFill>
                  <a:srgbClr val="FFFF66"/>
                </a:solidFill>
                <a:effectLst>
                  <a:outerShdw blurRad="38100" dist="38100" dir="2700000" algn="tl">
                    <a:srgbClr val="000000">
                      <a:alpha val="43137"/>
                    </a:srgbClr>
                  </a:outerShdw>
                </a:effectLst>
              </a:rPr>
              <a:t>E.</a:t>
            </a:r>
            <a:r>
              <a:rPr lang="es-ES_tradnl" sz="1600" u="sng" dirty="0" smtClean="0">
                <a:solidFill>
                  <a:srgbClr val="FFFF00"/>
                </a:solidFill>
                <a:effectLst>
                  <a:outerShdw blurRad="38100" dist="38100" dir="2700000" algn="tl">
                    <a:srgbClr val="000000">
                      <a:alpha val="43137"/>
                    </a:srgbClr>
                  </a:outerShdw>
                </a:effectLst>
              </a:rPr>
              <a:t> Dos opciones:</a:t>
            </a:r>
            <a:endParaRPr lang="es-ES_tradnl" sz="1600" dirty="0"/>
          </a:p>
          <a:p>
            <a:pPr marL="457200" indent="-457200">
              <a:buFont typeface="+mj-lt"/>
              <a:buAutoNum type="alphaLcParenR"/>
              <a:defRPr/>
            </a:pPr>
            <a:r>
              <a:rPr lang="es-ES_tradnl" sz="1600" dirty="0"/>
              <a:t>Precio de Venta: </a:t>
            </a:r>
            <a:r>
              <a:rPr lang="es-ES_tradnl" sz="1600" dirty="0" smtClean="0"/>
              <a:t>1.200.000</a:t>
            </a:r>
            <a:endParaRPr lang="es-ES_tradnl" sz="1600" dirty="0"/>
          </a:p>
          <a:p>
            <a:pPr marL="457200" indent="-457200">
              <a:buFont typeface="+mj-lt"/>
              <a:buAutoNum type="alphaLcParenR"/>
              <a:defRPr/>
            </a:pPr>
            <a:r>
              <a:rPr lang="es-ES_tradnl" sz="1600" dirty="0"/>
              <a:t>Precio de venta:     </a:t>
            </a:r>
            <a:r>
              <a:rPr lang="es-ES_tradnl" sz="1600" dirty="0" smtClean="0"/>
              <a:t>900.000</a:t>
            </a:r>
            <a:r>
              <a:rPr lang="es-ES_tradnl" sz="1600" dirty="0" smtClean="0">
                <a:solidFill>
                  <a:srgbClr val="FFFF00"/>
                </a:solidFill>
              </a:rPr>
              <a:t>    </a:t>
            </a:r>
            <a:endParaRPr lang="es-ES_tradnl" sz="1600" dirty="0">
              <a:solidFill>
                <a:srgbClr val="FFFF00"/>
              </a:solidFill>
            </a:endParaRPr>
          </a:p>
        </p:txBody>
      </p:sp>
      <p:sp>
        <p:nvSpPr>
          <p:cNvPr id="74792"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EJEMPLO-1-</a:t>
            </a:r>
            <a:r>
              <a:rPr lang="es-ES" u="sng" dirty="0" smtClean="0">
                <a:solidFill>
                  <a:srgbClr val="FF0000"/>
                </a:solidFill>
              </a:rPr>
              <a:t>R</a:t>
            </a:r>
            <a:r>
              <a:rPr lang="es-ES" dirty="0" smtClean="0">
                <a:solidFill>
                  <a:srgbClr val="FF0000"/>
                </a:solidFill>
              </a:rPr>
              <a:t> </a:t>
            </a:r>
            <a:r>
              <a:rPr lang="es-ES" sz="1800" dirty="0" smtClean="0">
                <a:solidFill>
                  <a:srgbClr val="0033CC"/>
                </a:solidFill>
              </a:rPr>
              <a:t>Trasmisión de</a:t>
            </a:r>
            <a:r>
              <a:rPr lang="es-ES" sz="1800" dirty="0" smtClean="0">
                <a:solidFill>
                  <a:srgbClr val="000066"/>
                </a:solidFill>
              </a:rPr>
              <a:t> </a:t>
            </a:r>
            <a:r>
              <a:rPr lang="es-ES_tradnl" sz="1800" dirty="0" smtClean="0">
                <a:solidFill>
                  <a:srgbClr val="FF0000"/>
                </a:solidFill>
              </a:rPr>
              <a:t>RESIDENTE (≥ 5%)</a:t>
            </a:r>
            <a:endParaRPr lang="es-ES" sz="1800" dirty="0">
              <a:solidFill>
                <a:srgbClr val="FF0000"/>
              </a:solidFill>
            </a:endParaRPr>
          </a:p>
        </p:txBody>
      </p:sp>
      <p:cxnSp>
        <p:nvCxnSpPr>
          <p:cNvPr id="74794" name="29 Conector recto de flecha"/>
          <p:cNvCxnSpPr>
            <a:cxnSpLocks noChangeShapeType="1"/>
          </p:cNvCxnSpPr>
          <p:nvPr/>
        </p:nvCxnSpPr>
        <p:spPr bwMode="auto">
          <a:xfrm>
            <a:off x="1219200" y="2057400"/>
            <a:ext cx="0" cy="2057400"/>
          </a:xfrm>
          <a:prstGeom prst="straightConnector1">
            <a:avLst/>
          </a:prstGeom>
          <a:noFill/>
          <a:ln w="38100" algn="ctr">
            <a:solidFill>
              <a:srgbClr val="FFFF00"/>
            </a:solidFill>
            <a:round/>
            <a:headEnd/>
            <a:tailEnd type="arrow" w="med" len="med"/>
          </a:ln>
        </p:spPr>
      </p:cxnSp>
      <p:sp>
        <p:nvSpPr>
          <p:cNvPr id="30" name="29 CuadroTexto"/>
          <p:cNvSpPr txBox="1"/>
          <p:nvPr/>
        </p:nvSpPr>
        <p:spPr>
          <a:xfrm>
            <a:off x="7543800" y="457200"/>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graphicFrame>
        <p:nvGraphicFramePr>
          <p:cNvPr id="31" name="30 Tabla"/>
          <p:cNvGraphicFramePr>
            <a:graphicFrameLocks noGrp="1"/>
          </p:cNvGraphicFramePr>
          <p:nvPr/>
        </p:nvGraphicFramePr>
        <p:xfrm>
          <a:off x="762000" y="5562600"/>
          <a:ext cx="8458200" cy="1051560"/>
        </p:xfrm>
        <a:graphic>
          <a:graphicData uri="http://schemas.openxmlformats.org/drawingml/2006/table">
            <a:tbl>
              <a:tblPr firstRow="1" bandRow="1">
                <a:tableStyleId>{5C22544A-7EE6-4342-B048-85BDC9FD1C3A}</a:tableStyleId>
              </a:tblPr>
              <a:tblGrid>
                <a:gridCol w="3810000">
                  <a:extLst>
                    <a:ext uri="{9D8B030D-6E8A-4147-A177-3AD203B41FA5}">
                      <a16:colId xmlns="" xmlns:a16="http://schemas.microsoft.com/office/drawing/2014/main" val="20000"/>
                    </a:ext>
                  </a:extLst>
                </a:gridCol>
                <a:gridCol w="4648200">
                  <a:extLst>
                    <a:ext uri="{9D8B030D-6E8A-4147-A177-3AD203B41FA5}">
                      <a16:colId xmlns="" xmlns:a16="http://schemas.microsoft.com/office/drawing/2014/main" val="20001"/>
                    </a:ext>
                  </a:extLst>
                </a:gridCol>
              </a:tblGrid>
              <a:tr h="381000">
                <a:tc>
                  <a:txBody>
                    <a:bodyPr/>
                    <a:lstStyle/>
                    <a:p>
                      <a:r>
                        <a:rPr lang="es-ES_tradnl" sz="1600" dirty="0" smtClean="0"/>
                        <a:t>TRANSMISIÓN,</a:t>
                      </a:r>
                      <a:r>
                        <a:rPr lang="es-ES_tradnl" sz="1600" baseline="0" dirty="0" smtClean="0"/>
                        <a:t> </a:t>
                      </a:r>
                      <a:r>
                        <a:rPr lang="es-ES_tradnl" sz="1600" dirty="0" smtClean="0"/>
                        <a:t>para la sociedad A</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Se cumplen circunstancias</a:t>
                      </a:r>
                      <a:r>
                        <a:rPr lang="es-ES_tradnl" sz="1600" baseline="0" dirty="0" smtClean="0"/>
                        <a:t> del art. 21.6</a:t>
                      </a:r>
                      <a:r>
                        <a:rPr lang="es-ES_tradnl" sz="1600" dirty="0" smtClean="0"/>
                        <a:t> LIS</a:t>
                      </a: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294392">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600" b="1" dirty="0" smtClean="0">
                          <a:solidFill>
                            <a:schemeClr val="tx1"/>
                          </a:solidFill>
                        </a:rPr>
                        <a:t>PLUSVALÍA (+ 200.000)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600" b="1" dirty="0" smtClean="0">
                          <a:solidFill>
                            <a:srgbClr val="000066"/>
                          </a:solidFill>
                        </a:rPr>
                        <a:t>Exenta   (Art. 21.3 LIS)</a:t>
                      </a:r>
                      <a:r>
                        <a:rPr lang="es-ES_tradnl" sz="1600" b="1" u="none" dirty="0" smtClean="0">
                          <a:solidFill>
                            <a:srgbClr val="000066"/>
                          </a:solidFill>
                        </a:rPr>
                        <a:t> </a:t>
                      </a:r>
                      <a:endParaRPr lang="es-ES_tradnl" sz="1600"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1"/>
                  </a:ext>
                </a:extLst>
              </a:tr>
              <a:tr h="294392">
                <a:tc>
                  <a:txBody>
                    <a:bodyPr/>
                    <a:lstStyle/>
                    <a:p>
                      <a:pPr marL="342900" indent="-342900">
                        <a:buFont typeface="+mj-lt"/>
                        <a:buAutoNum type="alphaLcParenR" startAt="2"/>
                      </a:pPr>
                      <a:r>
                        <a:rPr lang="es-ES_tradnl" sz="1600" b="1" dirty="0" smtClean="0">
                          <a:solidFill>
                            <a:schemeClr val="tx1"/>
                          </a:solidFill>
                        </a:rPr>
                        <a:t>MINUSVALÍA (- 100.000)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0066"/>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u="sng" dirty="0" smtClean="0">
                          <a:solidFill>
                            <a:srgbClr val="FF0000"/>
                          </a:solidFill>
                        </a:rPr>
                        <a:t>No</a:t>
                      </a:r>
                      <a:r>
                        <a:rPr lang="es-ES_tradnl" sz="1600" b="1" dirty="0" smtClean="0">
                          <a:solidFill>
                            <a:srgbClr val="FF0000"/>
                          </a:solidFill>
                        </a:rPr>
                        <a:t> deducible </a:t>
                      </a:r>
                      <a:r>
                        <a:rPr lang="es-ES_tradnl" sz="1600" b="1" u="none" dirty="0" smtClean="0">
                          <a:solidFill>
                            <a:srgbClr val="FF0000"/>
                          </a:solidFill>
                        </a:rPr>
                        <a:t> (</a:t>
                      </a:r>
                      <a:r>
                        <a:rPr lang="es-ES_tradnl" sz="1600" b="1" dirty="0" smtClean="0">
                          <a:solidFill>
                            <a:srgbClr val="FF0000"/>
                          </a:solidFill>
                        </a:rPr>
                        <a:t>Art. 21.6 LIS)</a:t>
                      </a:r>
                      <a:r>
                        <a:rPr lang="es-ES_tradnl" sz="1600" b="1" u="none" dirty="0" smtClean="0">
                          <a:solidFill>
                            <a:srgbClr val="FF0000"/>
                          </a:solidFill>
                        </a:rPr>
                        <a:t> </a:t>
                      </a:r>
                      <a:endParaRPr lang="es-ES_tradnl" sz="1600" b="1" dirty="0">
                        <a:solidFill>
                          <a:srgbClr val="FF00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2"/>
                  </a:ext>
                </a:extLst>
              </a:tr>
            </a:tbl>
          </a:graphicData>
        </a:graphic>
      </p:graphicFrame>
      <p:sp>
        <p:nvSpPr>
          <p:cNvPr id="26" name="25 Rectángulo"/>
          <p:cNvSpPr/>
          <p:nvPr/>
        </p:nvSpPr>
        <p:spPr>
          <a:xfrm>
            <a:off x="2209800" y="4495800"/>
            <a:ext cx="3470822" cy="400110"/>
          </a:xfrm>
          <a:prstGeom prst="rect">
            <a:avLst/>
          </a:prstGeom>
        </p:spPr>
        <p:txBody>
          <a:bodyPr wrap="none">
            <a:spAutoFit/>
          </a:bodyPr>
          <a:lstStyle/>
          <a:p>
            <a:pPr marL="457200" indent="-457200">
              <a:defRPr/>
            </a:pPr>
            <a:r>
              <a:rPr lang="es-ES_tradnl" dirty="0" smtClean="0"/>
              <a:t>B adquiere el 5%  de E</a:t>
            </a:r>
          </a:p>
        </p:txBody>
      </p:sp>
    </p:spTree>
    <p:extLst>
      <p:ext uri="{BB962C8B-B14F-4D97-AF65-F5344CB8AC3E}">
        <p14:creationId xmlns="" xmlns:p14="http://schemas.microsoft.com/office/powerpoint/2010/main" val="407935931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3 Marcador de número de diapositiva"/>
          <p:cNvSpPr>
            <a:spLocks noGrp="1"/>
          </p:cNvSpPr>
          <p:nvPr>
            <p:ph type="sldNum" sz="quarter" idx="12"/>
          </p:nvPr>
        </p:nvSpPr>
        <p:spPr>
          <a:xfrm>
            <a:off x="7543800" y="6324600"/>
            <a:ext cx="2311400" cy="476250"/>
          </a:xfrm>
        </p:spPr>
        <p:txBody>
          <a:bodyPr/>
          <a:lstStyle/>
          <a:p>
            <a:fld id="{7C32CAAC-47D8-47AC-8605-AAABC9871B9F}" type="slidenum">
              <a:rPr lang="es-ES_tradnl" smtClean="0"/>
              <a:pPr/>
              <a:t>22</a:t>
            </a:fld>
            <a:endParaRPr lang="es-ES_tradnl"/>
          </a:p>
        </p:txBody>
      </p:sp>
      <p:sp>
        <p:nvSpPr>
          <p:cNvPr id="100356" name="Oval 4"/>
          <p:cNvSpPr>
            <a:spLocks noChangeArrowheads="1"/>
          </p:cNvSpPr>
          <p:nvPr/>
        </p:nvSpPr>
        <p:spPr bwMode="auto">
          <a:xfrm>
            <a:off x="3717925" y="5959475"/>
            <a:ext cx="1981200" cy="762000"/>
          </a:xfrm>
          <a:prstGeom prst="ellipse">
            <a:avLst/>
          </a:prstGeom>
          <a:solidFill>
            <a:srgbClr val="E8FFAE"/>
          </a:solidFill>
          <a:ln w="19050">
            <a:solidFill>
              <a:srgbClr val="FF69D3"/>
            </a:solidFill>
            <a:round/>
            <a:headEnd/>
            <a:tailEnd/>
          </a:ln>
        </p:spPr>
        <p:txBody>
          <a:bodyPr wrap="none" anchor="ctr"/>
          <a:lstStyle/>
          <a:p>
            <a:endParaRPr lang="es-ES_tradnl"/>
          </a:p>
        </p:txBody>
      </p:sp>
      <p:sp>
        <p:nvSpPr>
          <p:cNvPr id="19460" name="Rectangle 5"/>
          <p:cNvSpPr>
            <a:spLocks noChangeArrowheads="1"/>
          </p:cNvSpPr>
          <p:nvPr/>
        </p:nvSpPr>
        <p:spPr bwMode="auto">
          <a:xfrm>
            <a:off x="1447800" y="53975"/>
            <a:ext cx="7345363" cy="307975"/>
          </a:xfrm>
          <a:prstGeom prst="rect">
            <a:avLst/>
          </a:prstGeom>
          <a:noFill/>
          <a:ln w="9525">
            <a:noFill/>
            <a:miter lim="800000"/>
            <a:headEnd/>
            <a:tailEnd/>
          </a:ln>
        </p:spPr>
        <p:txBody>
          <a:bodyPr wrap="none" lIns="0" tIns="0" rIns="0" bIns="0">
            <a:spAutoFit/>
          </a:bodyPr>
          <a:lstStyle/>
          <a:p>
            <a:r>
              <a:rPr lang="es-ES_tradnl">
                <a:solidFill>
                  <a:srgbClr val="FFFF00"/>
                </a:solidFill>
              </a:rPr>
              <a:t>DETERMINACIÓN DE LA BASE IMPONIBLE EN EL IS</a:t>
            </a:r>
          </a:p>
        </p:txBody>
      </p:sp>
      <p:sp>
        <p:nvSpPr>
          <p:cNvPr id="100358" name="Rectangle 6"/>
          <p:cNvSpPr>
            <a:spLocks noChangeArrowheads="1"/>
          </p:cNvSpPr>
          <p:nvPr/>
        </p:nvSpPr>
        <p:spPr bwMode="auto">
          <a:xfrm>
            <a:off x="4094163" y="908050"/>
            <a:ext cx="1343025" cy="215900"/>
          </a:xfrm>
          <a:prstGeom prst="rect">
            <a:avLst/>
          </a:prstGeom>
          <a:noFill/>
          <a:ln w="9525">
            <a:noFill/>
            <a:miter lim="800000"/>
            <a:headEnd/>
            <a:tailEnd/>
          </a:ln>
        </p:spPr>
        <p:txBody>
          <a:bodyPr wrap="none" lIns="0" tIns="0" rIns="0" bIns="0">
            <a:spAutoFit/>
          </a:bodyPr>
          <a:lstStyle/>
          <a:p>
            <a:r>
              <a:rPr lang="es-ES_tradnl" sz="1400">
                <a:solidFill>
                  <a:srgbClr val="FFFF00"/>
                </a:solidFill>
              </a:rPr>
              <a:t>IMAGEN FIEL</a:t>
            </a:r>
          </a:p>
        </p:txBody>
      </p:sp>
      <p:sp>
        <p:nvSpPr>
          <p:cNvPr id="100359" name="Oval 7"/>
          <p:cNvSpPr>
            <a:spLocks noChangeArrowheads="1"/>
          </p:cNvSpPr>
          <p:nvPr/>
        </p:nvSpPr>
        <p:spPr bwMode="auto">
          <a:xfrm>
            <a:off x="3743325" y="2622550"/>
            <a:ext cx="1981200" cy="762000"/>
          </a:xfrm>
          <a:prstGeom prst="ellipse">
            <a:avLst/>
          </a:prstGeom>
          <a:solidFill>
            <a:srgbClr val="E8FFAE"/>
          </a:solidFill>
          <a:ln w="38100">
            <a:solidFill>
              <a:srgbClr val="FF69D3"/>
            </a:solidFill>
            <a:round/>
            <a:headEnd/>
            <a:tailEnd/>
          </a:ln>
        </p:spPr>
        <p:txBody>
          <a:bodyPr wrap="none" anchor="ctr"/>
          <a:lstStyle/>
          <a:p>
            <a:endParaRPr lang="es-ES_tradnl"/>
          </a:p>
        </p:txBody>
      </p:sp>
      <p:sp>
        <p:nvSpPr>
          <p:cNvPr id="100360" name="Oval 8"/>
          <p:cNvSpPr>
            <a:spLocks noChangeArrowheads="1"/>
          </p:cNvSpPr>
          <p:nvPr/>
        </p:nvSpPr>
        <p:spPr bwMode="auto">
          <a:xfrm>
            <a:off x="2344738" y="1117600"/>
            <a:ext cx="1981200" cy="763588"/>
          </a:xfrm>
          <a:prstGeom prst="ellipse">
            <a:avLst/>
          </a:prstGeom>
          <a:solidFill>
            <a:srgbClr val="E8FFAE"/>
          </a:solidFill>
          <a:ln w="38100">
            <a:solidFill>
              <a:srgbClr val="FF69D3"/>
            </a:solidFill>
            <a:round/>
            <a:headEnd/>
            <a:tailEnd/>
          </a:ln>
        </p:spPr>
        <p:txBody>
          <a:bodyPr wrap="none" anchor="ctr"/>
          <a:lstStyle/>
          <a:p>
            <a:endParaRPr lang="es-ES_tradnl"/>
          </a:p>
        </p:txBody>
      </p:sp>
      <p:sp>
        <p:nvSpPr>
          <p:cNvPr id="100361" name="Oval 9"/>
          <p:cNvSpPr>
            <a:spLocks noChangeArrowheads="1"/>
          </p:cNvSpPr>
          <p:nvPr/>
        </p:nvSpPr>
        <p:spPr bwMode="auto">
          <a:xfrm>
            <a:off x="5253038" y="1119188"/>
            <a:ext cx="1981200" cy="763587"/>
          </a:xfrm>
          <a:prstGeom prst="ellipse">
            <a:avLst/>
          </a:prstGeom>
          <a:solidFill>
            <a:srgbClr val="E8FFAE"/>
          </a:solidFill>
          <a:ln w="38100">
            <a:solidFill>
              <a:srgbClr val="FF69D3"/>
            </a:solidFill>
            <a:round/>
            <a:headEnd/>
            <a:tailEnd/>
          </a:ln>
        </p:spPr>
        <p:txBody>
          <a:bodyPr wrap="none" anchor="ctr"/>
          <a:lstStyle/>
          <a:p>
            <a:endParaRPr lang="es-ES_tradnl"/>
          </a:p>
        </p:txBody>
      </p:sp>
      <p:sp>
        <p:nvSpPr>
          <p:cNvPr id="100362" name="Oval 10"/>
          <p:cNvSpPr>
            <a:spLocks noChangeArrowheads="1"/>
          </p:cNvSpPr>
          <p:nvPr/>
        </p:nvSpPr>
        <p:spPr bwMode="auto">
          <a:xfrm>
            <a:off x="1555750" y="549275"/>
            <a:ext cx="6438900" cy="3063875"/>
          </a:xfrm>
          <a:prstGeom prst="ellipse">
            <a:avLst/>
          </a:prstGeom>
          <a:noFill/>
          <a:ln w="57150">
            <a:solidFill>
              <a:schemeClr val="tx1"/>
            </a:solidFill>
            <a:round/>
            <a:headEnd/>
            <a:tailEnd/>
          </a:ln>
        </p:spPr>
        <p:txBody>
          <a:bodyPr wrap="none" anchor="ctr"/>
          <a:lstStyle/>
          <a:p>
            <a:endParaRPr lang="es-ES_tradnl"/>
          </a:p>
        </p:txBody>
      </p:sp>
      <p:sp>
        <p:nvSpPr>
          <p:cNvPr id="100363" name="Rectangle 11"/>
          <p:cNvSpPr>
            <a:spLocks noChangeArrowheads="1"/>
          </p:cNvSpPr>
          <p:nvPr/>
        </p:nvSpPr>
        <p:spPr bwMode="auto">
          <a:xfrm>
            <a:off x="5661025" y="1290638"/>
            <a:ext cx="1162050" cy="425450"/>
          </a:xfrm>
          <a:prstGeom prst="rect">
            <a:avLst/>
          </a:prstGeom>
          <a:noFill/>
          <a:ln w="9525">
            <a:noFill/>
            <a:miter lim="800000"/>
            <a:headEnd/>
            <a:tailEnd/>
          </a:ln>
        </p:spPr>
        <p:txBody>
          <a:bodyPr wrap="none" lIns="0" tIns="0" rIns="0" bIns="0">
            <a:spAutoFit/>
          </a:bodyPr>
          <a:lstStyle/>
          <a:p>
            <a:pPr algn="ctr"/>
            <a:r>
              <a:rPr lang="es-ES_tradnl" sz="1200">
                <a:solidFill>
                  <a:srgbClr val="000000"/>
                </a:solidFill>
              </a:rPr>
              <a:t>NORMAS DE</a:t>
            </a:r>
          </a:p>
          <a:p>
            <a:pPr algn="ctr">
              <a:spcBef>
                <a:spcPct val="30000"/>
              </a:spcBef>
            </a:pPr>
            <a:r>
              <a:rPr lang="es-ES_tradnl" sz="1200">
                <a:solidFill>
                  <a:srgbClr val="000000"/>
                </a:solidFill>
              </a:rPr>
              <a:t>VALORACIÓN</a:t>
            </a:r>
            <a:endParaRPr lang="es-ES_tradnl" sz="1200"/>
          </a:p>
        </p:txBody>
      </p:sp>
      <p:sp>
        <p:nvSpPr>
          <p:cNvPr id="100364" name="Rectangle 12"/>
          <p:cNvSpPr>
            <a:spLocks noChangeArrowheads="1"/>
          </p:cNvSpPr>
          <p:nvPr/>
        </p:nvSpPr>
        <p:spPr bwMode="auto">
          <a:xfrm>
            <a:off x="2795588" y="1289050"/>
            <a:ext cx="1076325" cy="425450"/>
          </a:xfrm>
          <a:prstGeom prst="rect">
            <a:avLst/>
          </a:prstGeom>
          <a:noFill/>
          <a:ln w="9525">
            <a:noFill/>
            <a:miter lim="800000"/>
            <a:headEnd/>
            <a:tailEnd/>
          </a:ln>
        </p:spPr>
        <p:txBody>
          <a:bodyPr wrap="none" lIns="0" tIns="0" rIns="0" bIns="0">
            <a:spAutoFit/>
          </a:bodyPr>
          <a:lstStyle/>
          <a:p>
            <a:pPr algn="ctr"/>
            <a:r>
              <a:rPr lang="es-ES_tradnl" sz="1200">
                <a:solidFill>
                  <a:srgbClr val="000000"/>
                </a:solidFill>
              </a:rPr>
              <a:t>PRINCIPIOS</a:t>
            </a:r>
          </a:p>
          <a:p>
            <a:pPr algn="ctr">
              <a:spcBef>
                <a:spcPct val="30000"/>
              </a:spcBef>
            </a:pPr>
            <a:r>
              <a:rPr lang="es-ES_tradnl" sz="1200">
                <a:solidFill>
                  <a:srgbClr val="000000"/>
                </a:solidFill>
              </a:rPr>
              <a:t>CONTABLES</a:t>
            </a:r>
            <a:endParaRPr lang="es-ES_tradnl" sz="1200"/>
          </a:p>
        </p:txBody>
      </p:sp>
      <p:sp>
        <p:nvSpPr>
          <p:cNvPr id="100365" name="AutoShape 13"/>
          <p:cNvSpPr>
            <a:spLocks noChangeArrowheads="1"/>
          </p:cNvSpPr>
          <p:nvPr/>
        </p:nvSpPr>
        <p:spPr bwMode="auto">
          <a:xfrm rot="3891755">
            <a:off x="3721100" y="1993900"/>
            <a:ext cx="457200" cy="495300"/>
          </a:xfrm>
          <a:prstGeom prst="rightArrow">
            <a:avLst>
              <a:gd name="adj1" fmla="val 50000"/>
              <a:gd name="adj2" fmla="val 33333"/>
            </a:avLst>
          </a:prstGeom>
          <a:noFill/>
          <a:ln w="57150">
            <a:solidFill>
              <a:schemeClr val="tx1"/>
            </a:solidFill>
            <a:miter lim="800000"/>
            <a:headEnd/>
            <a:tailEnd/>
          </a:ln>
        </p:spPr>
        <p:txBody>
          <a:bodyPr wrap="none" anchor="ctr"/>
          <a:lstStyle/>
          <a:p>
            <a:endParaRPr lang="es-ES_tradnl"/>
          </a:p>
        </p:txBody>
      </p:sp>
      <p:sp>
        <p:nvSpPr>
          <p:cNvPr id="100366" name="AutoShape 14"/>
          <p:cNvSpPr>
            <a:spLocks noChangeArrowheads="1"/>
          </p:cNvSpPr>
          <p:nvPr/>
        </p:nvSpPr>
        <p:spPr bwMode="auto">
          <a:xfrm rot="7201718">
            <a:off x="5372100" y="1993900"/>
            <a:ext cx="457200" cy="495300"/>
          </a:xfrm>
          <a:prstGeom prst="rightArrow">
            <a:avLst>
              <a:gd name="adj1" fmla="val 50000"/>
              <a:gd name="adj2" fmla="val 33333"/>
            </a:avLst>
          </a:prstGeom>
          <a:noFill/>
          <a:ln w="57150">
            <a:solidFill>
              <a:schemeClr val="tx1"/>
            </a:solidFill>
            <a:miter lim="800000"/>
            <a:headEnd/>
            <a:tailEnd/>
          </a:ln>
        </p:spPr>
        <p:txBody>
          <a:bodyPr wrap="none" anchor="ctr"/>
          <a:lstStyle/>
          <a:p>
            <a:endParaRPr lang="es-ES_tradnl"/>
          </a:p>
        </p:txBody>
      </p:sp>
      <p:sp>
        <p:nvSpPr>
          <p:cNvPr id="100367" name="Rectangle 15"/>
          <p:cNvSpPr>
            <a:spLocks noChangeArrowheads="1"/>
          </p:cNvSpPr>
          <p:nvPr/>
        </p:nvSpPr>
        <p:spPr bwMode="auto">
          <a:xfrm>
            <a:off x="4027488" y="2794000"/>
            <a:ext cx="1420812" cy="425450"/>
          </a:xfrm>
          <a:prstGeom prst="rect">
            <a:avLst/>
          </a:prstGeom>
          <a:noFill/>
          <a:ln w="9525">
            <a:noFill/>
            <a:miter lim="800000"/>
            <a:headEnd/>
            <a:tailEnd/>
          </a:ln>
        </p:spPr>
        <p:txBody>
          <a:bodyPr wrap="none" lIns="0" tIns="0" rIns="0" bIns="0">
            <a:spAutoFit/>
          </a:bodyPr>
          <a:lstStyle/>
          <a:p>
            <a:pPr algn="ctr"/>
            <a:r>
              <a:rPr lang="es-ES_tradnl" sz="1200">
                <a:solidFill>
                  <a:srgbClr val="000000"/>
                </a:solidFill>
              </a:rPr>
              <a:t>RESULTADO</a:t>
            </a:r>
          </a:p>
          <a:p>
            <a:pPr algn="ctr">
              <a:spcBef>
                <a:spcPct val="30000"/>
              </a:spcBef>
            </a:pPr>
            <a:r>
              <a:rPr lang="es-ES_tradnl" sz="1200">
                <a:solidFill>
                  <a:srgbClr val="000000"/>
                </a:solidFill>
              </a:rPr>
              <a:t>CONTABLE  </a:t>
            </a:r>
            <a:r>
              <a:rPr lang="es-ES_tradnl" sz="1200">
                <a:solidFill>
                  <a:srgbClr val="0000FF"/>
                </a:solidFill>
              </a:rPr>
              <a:t>(RC)</a:t>
            </a:r>
            <a:endParaRPr lang="es-ES_tradnl" sz="1200"/>
          </a:p>
        </p:txBody>
      </p:sp>
      <p:sp>
        <p:nvSpPr>
          <p:cNvPr id="100368" name="Rectangle 16"/>
          <p:cNvSpPr>
            <a:spLocks noChangeArrowheads="1"/>
          </p:cNvSpPr>
          <p:nvPr/>
        </p:nvSpPr>
        <p:spPr bwMode="auto">
          <a:xfrm>
            <a:off x="3971925" y="6130925"/>
            <a:ext cx="1479550" cy="425450"/>
          </a:xfrm>
          <a:prstGeom prst="rect">
            <a:avLst/>
          </a:prstGeom>
          <a:noFill/>
          <a:ln w="9525">
            <a:noFill/>
            <a:miter lim="800000"/>
            <a:headEnd/>
            <a:tailEnd/>
          </a:ln>
        </p:spPr>
        <p:txBody>
          <a:bodyPr wrap="none" lIns="0" tIns="0" rIns="0" bIns="0">
            <a:spAutoFit/>
          </a:bodyPr>
          <a:lstStyle/>
          <a:p>
            <a:pPr algn="ctr"/>
            <a:r>
              <a:rPr lang="es-ES_tradnl" sz="1200">
                <a:solidFill>
                  <a:srgbClr val="000000"/>
                </a:solidFill>
              </a:rPr>
              <a:t>BASE</a:t>
            </a:r>
          </a:p>
          <a:p>
            <a:pPr algn="ctr">
              <a:spcBef>
                <a:spcPct val="30000"/>
              </a:spcBef>
            </a:pPr>
            <a:r>
              <a:rPr lang="es-ES_tradnl" sz="1200">
                <a:solidFill>
                  <a:srgbClr val="000000"/>
                </a:solidFill>
              </a:rPr>
              <a:t>IMPONIBLE  </a:t>
            </a:r>
            <a:r>
              <a:rPr lang="es-ES_tradnl" sz="1200">
                <a:solidFill>
                  <a:srgbClr val="0000FF"/>
                </a:solidFill>
              </a:rPr>
              <a:t>(BI)</a:t>
            </a:r>
          </a:p>
        </p:txBody>
      </p:sp>
      <p:sp>
        <p:nvSpPr>
          <p:cNvPr id="100369" name="AutoShape 17"/>
          <p:cNvSpPr>
            <a:spLocks noChangeArrowheads="1"/>
          </p:cNvSpPr>
          <p:nvPr/>
        </p:nvSpPr>
        <p:spPr bwMode="auto">
          <a:xfrm rot="5400000">
            <a:off x="3867944" y="4504531"/>
            <a:ext cx="1714500" cy="661988"/>
          </a:xfrm>
          <a:prstGeom prst="chevron">
            <a:avLst>
              <a:gd name="adj" fmla="val 70144"/>
            </a:avLst>
          </a:prstGeom>
          <a:solidFill>
            <a:srgbClr val="CAFF4D"/>
          </a:solidFill>
          <a:ln w="9525">
            <a:solidFill>
              <a:srgbClr val="FF69D3"/>
            </a:solidFill>
            <a:miter lim="800000"/>
            <a:headEnd/>
            <a:tailEnd/>
          </a:ln>
        </p:spPr>
        <p:txBody>
          <a:bodyPr wrap="none" anchor="ctr"/>
          <a:lstStyle/>
          <a:p>
            <a:endParaRPr lang="es-ES_tradnl"/>
          </a:p>
        </p:txBody>
      </p:sp>
      <p:sp>
        <p:nvSpPr>
          <p:cNvPr id="100370" name="Rectangle 18"/>
          <p:cNvSpPr>
            <a:spLocks noChangeArrowheads="1"/>
          </p:cNvSpPr>
          <p:nvPr/>
        </p:nvSpPr>
        <p:spPr bwMode="auto">
          <a:xfrm>
            <a:off x="1611313" y="5302250"/>
            <a:ext cx="3265487" cy="184150"/>
          </a:xfrm>
          <a:prstGeom prst="rect">
            <a:avLst/>
          </a:prstGeom>
          <a:noFill/>
          <a:ln w="9525">
            <a:noFill/>
            <a:miter lim="800000"/>
            <a:headEnd/>
            <a:tailEnd/>
          </a:ln>
        </p:spPr>
        <p:txBody>
          <a:bodyPr lIns="0" tIns="0" rIns="0" bIns="0">
            <a:spAutoFit/>
          </a:bodyPr>
          <a:lstStyle/>
          <a:p>
            <a:r>
              <a:rPr lang="es-ES_tradnl" sz="1200"/>
              <a:t>Por incorrecciones contables</a:t>
            </a:r>
          </a:p>
        </p:txBody>
      </p:sp>
      <p:sp>
        <p:nvSpPr>
          <p:cNvPr id="100371" name="AutoShape 19"/>
          <p:cNvSpPr>
            <a:spLocks noChangeArrowheads="1"/>
          </p:cNvSpPr>
          <p:nvPr/>
        </p:nvSpPr>
        <p:spPr bwMode="auto">
          <a:xfrm>
            <a:off x="330200" y="4437063"/>
            <a:ext cx="1492250" cy="647700"/>
          </a:xfrm>
          <a:prstGeom prst="roundRect">
            <a:avLst>
              <a:gd name="adj" fmla="val 16667"/>
            </a:avLst>
          </a:prstGeom>
          <a:noFill/>
          <a:ln w="38100">
            <a:solidFill>
              <a:srgbClr val="FFFF00"/>
            </a:solidFill>
            <a:round/>
            <a:headEnd/>
            <a:tailEnd/>
          </a:ln>
        </p:spPr>
        <p:txBody>
          <a:bodyPr wrap="none" anchor="ctr"/>
          <a:lstStyle/>
          <a:p>
            <a:endParaRPr lang="es-ES_tradnl"/>
          </a:p>
        </p:txBody>
      </p:sp>
      <p:sp>
        <p:nvSpPr>
          <p:cNvPr id="100372" name="Rectangle 20"/>
          <p:cNvSpPr>
            <a:spLocks noChangeArrowheads="1"/>
          </p:cNvSpPr>
          <p:nvPr/>
        </p:nvSpPr>
        <p:spPr bwMode="auto">
          <a:xfrm>
            <a:off x="439738" y="4535488"/>
            <a:ext cx="1274762" cy="425450"/>
          </a:xfrm>
          <a:prstGeom prst="rect">
            <a:avLst/>
          </a:prstGeom>
          <a:noFill/>
          <a:ln w="9525">
            <a:noFill/>
            <a:miter lim="800000"/>
            <a:headEnd/>
            <a:tailEnd/>
          </a:ln>
        </p:spPr>
        <p:txBody>
          <a:bodyPr wrap="none" lIns="0" tIns="0" rIns="0" bIns="0">
            <a:spAutoFit/>
          </a:bodyPr>
          <a:lstStyle/>
          <a:p>
            <a:pPr algn="ctr">
              <a:defRPr/>
            </a:pPr>
            <a:r>
              <a:rPr lang="es-ES_tradnl" sz="1200" dirty="0">
                <a:effectLst>
                  <a:outerShdw blurRad="38100" dist="38100" dir="2700000" algn="tl">
                    <a:srgbClr val="000000">
                      <a:alpha val="43137"/>
                    </a:srgbClr>
                  </a:outerShdw>
                </a:effectLst>
              </a:rPr>
              <a:t>AJUSTES</a:t>
            </a:r>
          </a:p>
          <a:p>
            <a:pPr algn="ctr">
              <a:spcBef>
                <a:spcPct val="30000"/>
              </a:spcBef>
              <a:defRPr/>
            </a:pPr>
            <a:r>
              <a:rPr lang="es-ES_tradnl" sz="1200" dirty="0">
                <a:effectLst>
                  <a:outerShdw blurRad="38100" dist="38100" dir="2700000" algn="tl">
                    <a:srgbClr val="000000">
                      <a:alpha val="43137"/>
                    </a:srgbClr>
                  </a:outerShdw>
                </a:effectLst>
              </a:rPr>
              <a:t>FISCALES (AF)</a:t>
            </a:r>
          </a:p>
        </p:txBody>
      </p:sp>
      <p:sp>
        <p:nvSpPr>
          <p:cNvPr id="100373" name="Line 21"/>
          <p:cNvSpPr>
            <a:spLocks noChangeShapeType="1"/>
          </p:cNvSpPr>
          <p:nvPr/>
        </p:nvSpPr>
        <p:spPr bwMode="auto">
          <a:xfrm>
            <a:off x="1944688" y="4597400"/>
            <a:ext cx="2144712" cy="0"/>
          </a:xfrm>
          <a:prstGeom prst="line">
            <a:avLst/>
          </a:prstGeom>
          <a:noFill/>
          <a:ln w="28575">
            <a:solidFill>
              <a:srgbClr val="FFFF00"/>
            </a:solidFill>
            <a:round/>
            <a:headEnd/>
            <a:tailEnd type="stealth" w="med" len="med"/>
          </a:ln>
        </p:spPr>
        <p:txBody>
          <a:bodyPr wrap="none" anchor="ctr"/>
          <a:lstStyle/>
          <a:p>
            <a:endParaRPr lang="es-ES_tradnl"/>
          </a:p>
        </p:txBody>
      </p:sp>
      <p:sp>
        <p:nvSpPr>
          <p:cNvPr id="100374" name="Line 22"/>
          <p:cNvSpPr>
            <a:spLocks noChangeShapeType="1"/>
          </p:cNvSpPr>
          <p:nvPr/>
        </p:nvSpPr>
        <p:spPr bwMode="auto">
          <a:xfrm>
            <a:off x="1944688" y="5084763"/>
            <a:ext cx="2144712" cy="0"/>
          </a:xfrm>
          <a:prstGeom prst="line">
            <a:avLst/>
          </a:prstGeom>
          <a:noFill/>
          <a:ln w="28575">
            <a:solidFill>
              <a:srgbClr val="FFFF00"/>
            </a:solidFill>
            <a:round/>
            <a:headEnd/>
            <a:tailEnd type="stealth" w="med" len="med"/>
          </a:ln>
        </p:spPr>
        <p:txBody>
          <a:bodyPr wrap="none" anchor="ctr"/>
          <a:lstStyle/>
          <a:p>
            <a:endParaRPr lang="es-ES_tradnl"/>
          </a:p>
        </p:txBody>
      </p:sp>
      <p:sp>
        <p:nvSpPr>
          <p:cNvPr id="100375" name="Rectangle 23"/>
          <p:cNvSpPr>
            <a:spLocks noChangeArrowheads="1"/>
          </p:cNvSpPr>
          <p:nvPr/>
        </p:nvSpPr>
        <p:spPr bwMode="auto">
          <a:xfrm>
            <a:off x="2755900" y="4325938"/>
            <a:ext cx="1200150" cy="184150"/>
          </a:xfrm>
          <a:prstGeom prst="rect">
            <a:avLst/>
          </a:prstGeom>
          <a:noFill/>
          <a:ln w="9525">
            <a:noFill/>
            <a:miter lim="800000"/>
            <a:headEnd/>
            <a:tailEnd/>
          </a:ln>
        </p:spPr>
        <p:txBody>
          <a:bodyPr wrap="none" lIns="0" tIns="0" rIns="0" bIns="0">
            <a:spAutoFit/>
          </a:bodyPr>
          <a:lstStyle/>
          <a:p>
            <a:pPr algn="ctr"/>
            <a:r>
              <a:rPr lang="es-ES_tradnl" sz="1200"/>
              <a:t>De Valoración</a:t>
            </a:r>
          </a:p>
        </p:txBody>
      </p:sp>
      <p:sp>
        <p:nvSpPr>
          <p:cNvPr id="100376" name="Line 24"/>
          <p:cNvSpPr>
            <a:spLocks noChangeShapeType="1"/>
          </p:cNvSpPr>
          <p:nvPr/>
        </p:nvSpPr>
        <p:spPr bwMode="auto">
          <a:xfrm>
            <a:off x="1436688" y="5559425"/>
            <a:ext cx="2651125" cy="0"/>
          </a:xfrm>
          <a:prstGeom prst="line">
            <a:avLst/>
          </a:prstGeom>
          <a:noFill/>
          <a:ln w="28575">
            <a:solidFill>
              <a:srgbClr val="FFFF00"/>
            </a:solidFill>
            <a:round/>
            <a:headEnd/>
            <a:tailEnd type="stealth" w="med" len="med"/>
          </a:ln>
        </p:spPr>
        <p:txBody>
          <a:bodyPr wrap="none" anchor="ctr"/>
          <a:lstStyle/>
          <a:p>
            <a:endParaRPr lang="es-ES_tradnl"/>
          </a:p>
        </p:txBody>
      </p:sp>
      <p:sp>
        <p:nvSpPr>
          <p:cNvPr id="100377" name="Rectangle 25"/>
          <p:cNvSpPr>
            <a:spLocks noChangeArrowheads="1"/>
          </p:cNvSpPr>
          <p:nvPr/>
        </p:nvSpPr>
        <p:spPr bwMode="auto">
          <a:xfrm>
            <a:off x="1871663" y="4816475"/>
            <a:ext cx="2146300" cy="184150"/>
          </a:xfrm>
          <a:prstGeom prst="rect">
            <a:avLst/>
          </a:prstGeom>
          <a:noFill/>
          <a:ln w="9525">
            <a:noFill/>
            <a:miter lim="800000"/>
            <a:headEnd/>
            <a:tailEnd/>
          </a:ln>
        </p:spPr>
        <p:txBody>
          <a:bodyPr wrap="none" lIns="0" tIns="0" rIns="0" bIns="0">
            <a:spAutoFit/>
          </a:bodyPr>
          <a:lstStyle/>
          <a:p>
            <a:pPr algn="ctr"/>
            <a:r>
              <a:rPr lang="es-ES_tradnl" sz="1200"/>
              <a:t>De Imputación Temporal</a:t>
            </a:r>
          </a:p>
        </p:txBody>
      </p:sp>
      <p:sp>
        <p:nvSpPr>
          <p:cNvPr id="100378" name="Line 26"/>
          <p:cNvSpPr>
            <a:spLocks noChangeShapeType="1"/>
          </p:cNvSpPr>
          <p:nvPr/>
        </p:nvSpPr>
        <p:spPr bwMode="auto">
          <a:xfrm flipV="1">
            <a:off x="1436688" y="5272088"/>
            <a:ext cx="0" cy="287337"/>
          </a:xfrm>
          <a:prstGeom prst="line">
            <a:avLst/>
          </a:prstGeom>
          <a:noFill/>
          <a:ln w="28575">
            <a:solidFill>
              <a:srgbClr val="FFFF00"/>
            </a:solidFill>
            <a:round/>
            <a:headEnd/>
            <a:tailEnd/>
          </a:ln>
        </p:spPr>
        <p:txBody>
          <a:bodyPr wrap="none" anchor="ctr"/>
          <a:lstStyle/>
          <a:p>
            <a:endParaRPr lang="es-ES_tradnl"/>
          </a:p>
        </p:txBody>
      </p:sp>
      <p:sp>
        <p:nvSpPr>
          <p:cNvPr id="100379" name="Line 27"/>
          <p:cNvSpPr>
            <a:spLocks noChangeShapeType="1"/>
          </p:cNvSpPr>
          <p:nvPr/>
        </p:nvSpPr>
        <p:spPr bwMode="auto">
          <a:xfrm>
            <a:off x="1436688" y="4113213"/>
            <a:ext cx="2651125" cy="0"/>
          </a:xfrm>
          <a:prstGeom prst="line">
            <a:avLst/>
          </a:prstGeom>
          <a:noFill/>
          <a:ln w="28575">
            <a:solidFill>
              <a:srgbClr val="FFFF00"/>
            </a:solidFill>
            <a:round/>
            <a:headEnd/>
            <a:tailEnd type="stealth" w="med" len="med"/>
          </a:ln>
        </p:spPr>
        <p:txBody>
          <a:bodyPr wrap="none" anchor="ctr"/>
          <a:lstStyle/>
          <a:p>
            <a:endParaRPr lang="es-ES_tradnl"/>
          </a:p>
        </p:txBody>
      </p:sp>
      <p:sp>
        <p:nvSpPr>
          <p:cNvPr id="100380" name="Line 28"/>
          <p:cNvSpPr>
            <a:spLocks noChangeShapeType="1"/>
          </p:cNvSpPr>
          <p:nvPr/>
        </p:nvSpPr>
        <p:spPr bwMode="auto">
          <a:xfrm flipV="1">
            <a:off x="1436688" y="4113213"/>
            <a:ext cx="0" cy="179387"/>
          </a:xfrm>
          <a:prstGeom prst="line">
            <a:avLst/>
          </a:prstGeom>
          <a:noFill/>
          <a:ln w="28575">
            <a:solidFill>
              <a:srgbClr val="FFFF00"/>
            </a:solidFill>
            <a:round/>
            <a:headEnd/>
            <a:tailEnd/>
          </a:ln>
        </p:spPr>
        <p:txBody>
          <a:bodyPr wrap="none" anchor="ctr"/>
          <a:lstStyle/>
          <a:p>
            <a:endParaRPr lang="es-ES_tradnl"/>
          </a:p>
        </p:txBody>
      </p:sp>
      <p:sp>
        <p:nvSpPr>
          <p:cNvPr id="100381" name="AutoShape 29"/>
          <p:cNvSpPr>
            <a:spLocks noChangeArrowheads="1"/>
          </p:cNvSpPr>
          <p:nvPr/>
        </p:nvSpPr>
        <p:spPr bwMode="auto">
          <a:xfrm>
            <a:off x="6026150" y="4149725"/>
            <a:ext cx="3314700" cy="647700"/>
          </a:xfrm>
          <a:prstGeom prst="roundRect">
            <a:avLst>
              <a:gd name="adj" fmla="val 16667"/>
            </a:avLst>
          </a:prstGeom>
          <a:noFill/>
          <a:ln w="38100">
            <a:solidFill>
              <a:schemeClr val="tx1"/>
            </a:solidFill>
            <a:round/>
            <a:headEnd/>
            <a:tailEnd/>
          </a:ln>
        </p:spPr>
        <p:txBody>
          <a:bodyPr wrap="none" anchor="ctr"/>
          <a:lstStyle/>
          <a:p>
            <a:endParaRPr lang="es-ES_tradnl"/>
          </a:p>
        </p:txBody>
      </p:sp>
      <p:sp>
        <p:nvSpPr>
          <p:cNvPr id="100382" name="Rectangle 30"/>
          <p:cNvSpPr>
            <a:spLocks noChangeArrowheads="1"/>
          </p:cNvSpPr>
          <p:nvPr/>
        </p:nvSpPr>
        <p:spPr bwMode="auto">
          <a:xfrm>
            <a:off x="6124575" y="4254500"/>
            <a:ext cx="3117850" cy="442913"/>
          </a:xfrm>
          <a:prstGeom prst="rect">
            <a:avLst/>
          </a:prstGeom>
          <a:noFill/>
          <a:ln w="9525" algn="ctr">
            <a:noFill/>
            <a:miter lim="800000"/>
            <a:headEnd/>
            <a:tailEnd/>
          </a:ln>
        </p:spPr>
        <p:txBody>
          <a:bodyPr wrap="none" lIns="0" tIns="0" rIns="0" bIns="0">
            <a:spAutoFit/>
          </a:bodyPr>
          <a:lstStyle/>
          <a:p>
            <a:pPr algn="ctr">
              <a:spcBef>
                <a:spcPct val="30000"/>
              </a:spcBef>
            </a:pPr>
            <a:r>
              <a:rPr lang="es-ES_tradnl" sz="1200"/>
              <a:t>COMPENSACIÓN DE BI NEGATIVAS</a:t>
            </a:r>
          </a:p>
          <a:p>
            <a:pPr algn="ctr">
              <a:spcBef>
                <a:spcPct val="40000"/>
              </a:spcBef>
            </a:pPr>
            <a:r>
              <a:rPr lang="es-ES_tradnl" sz="1200"/>
              <a:t>DE EJERCICIOS ANTERIORES  (BIN)</a:t>
            </a:r>
          </a:p>
        </p:txBody>
      </p:sp>
      <p:sp>
        <p:nvSpPr>
          <p:cNvPr id="100383" name="Line 31"/>
          <p:cNvSpPr>
            <a:spLocks noChangeShapeType="1"/>
          </p:cNvSpPr>
          <p:nvPr/>
        </p:nvSpPr>
        <p:spPr bwMode="auto">
          <a:xfrm flipH="1">
            <a:off x="5305425" y="4473575"/>
            <a:ext cx="508000" cy="0"/>
          </a:xfrm>
          <a:prstGeom prst="line">
            <a:avLst/>
          </a:prstGeom>
          <a:noFill/>
          <a:ln w="57150">
            <a:solidFill>
              <a:srgbClr val="FFFF00"/>
            </a:solidFill>
            <a:round/>
            <a:headEnd/>
            <a:tailEnd type="stealth" w="med" len="med"/>
          </a:ln>
        </p:spPr>
        <p:txBody>
          <a:bodyPr wrap="none" anchor="ctr"/>
          <a:lstStyle/>
          <a:p>
            <a:endParaRPr lang="es-ES_tradnl"/>
          </a:p>
        </p:txBody>
      </p:sp>
      <p:sp>
        <p:nvSpPr>
          <p:cNvPr id="100384" name="Rectangle 32"/>
          <p:cNvSpPr>
            <a:spLocks noChangeArrowheads="1"/>
          </p:cNvSpPr>
          <p:nvPr/>
        </p:nvSpPr>
        <p:spPr bwMode="auto">
          <a:xfrm>
            <a:off x="6681788" y="5253038"/>
            <a:ext cx="2646362" cy="1147762"/>
          </a:xfrm>
          <a:prstGeom prst="rect">
            <a:avLst/>
          </a:prstGeom>
          <a:noFill/>
          <a:ln w="38100" algn="ctr">
            <a:solidFill>
              <a:schemeClr val="tx1"/>
            </a:solidFill>
            <a:miter lim="800000"/>
            <a:headEnd/>
            <a:tailEnd/>
          </a:ln>
        </p:spPr>
        <p:txBody>
          <a:bodyPr wrap="none" lIns="0" tIns="0" rIns="0" bIns="0" anchor="ctr"/>
          <a:lstStyle/>
          <a:p>
            <a:pPr algn="ctr">
              <a:spcBef>
                <a:spcPct val="30000"/>
              </a:spcBef>
            </a:pPr>
            <a:r>
              <a:rPr lang="es-ES_tradnl" sz="1800"/>
              <a:t>BI = RC </a:t>
            </a:r>
            <a:r>
              <a:rPr lang="en-US" sz="1800"/>
              <a:t>±</a:t>
            </a:r>
            <a:r>
              <a:rPr lang="es-ES_tradnl" sz="1800"/>
              <a:t> AF – BIN</a:t>
            </a:r>
          </a:p>
          <a:p>
            <a:pPr algn="ctr">
              <a:spcBef>
                <a:spcPct val="30000"/>
              </a:spcBef>
            </a:pPr>
            <a:endParaRPr lang="es-ES_tradnl" sz="800"/>
          </a:p>
          <a:p>
            <a:pPr algn="ctr">
              <a:spcBef>
                <a:spcPct val="40000"/>
              </a:spcBef>
            </a:pPr>
            <a:r>
              <a:rPr lang="es-ES_tradnl" sz="1800"/>
              <a:t>Renta del período</a:t>
            </a:r>
          </a:p>
        </p:txBody>
      </p:sp>
      <p:sp>
        <p:nvSpPr>
          <p:cNvPr id="100385" name="Line 33"/>
          <p:cNvSpPr>
            <a:spLocks noChangeShapeType="1"/>
          </p:cNvSpPr>
          <p:nvPr/>
        </p:nvSpPr>
        <p:spPr bwMode="auto">
          <a:xfrm flipV="1">
            <a:off x="5888038" y="5876925"/>
            <a:ext cx="547687" cy="288925"/>
          </a:xfrm>
          <a:prstGeom prst="line">
            <a:avLst/>
          </a:prstGeom>
          <a:noFill/>
          <a:ln w="57150">
            <a:solidFill>
              <a:srgbClr val="FFFF00"/>
            </a:solidFill>
            <a:round/>
            <a:headEnd/>
            <a:tailEnd type="triangle" w="med" len="med"/>
          </a:ln>
        </p:spPr>
        <p:txBody>
          <a:bodyPr/>
          <a:lstStyle/>
          <a:p>
            <a:endParaRPr lang="es-ES_tradnl"/>
          </a:p>
        </p:txBody>
      </p:sp>
      <p:sp>
        <p:nvSpPr>
          <p:cNvPr id="19489" name="AutoShape 34"/>
          <p:cNvSpPr>
            <a:spLocks/>
          </p:cNvSpPr>
          <p:nvPr/>
        </p:nvSpPr>
        <p:spPr bwMode="auto">
          <a:xfrm rot="16200000" flipV="1">
            <a:off x="7816850" y="5640388"/>
            <a:ext cx="155575" cy="438150"/>
          </a:xfrm>
          <a:prstGeom prst="leftBrace">
            <a:avLst>
              <a:gd name="adj1" fmla="val 45935"/>
              <a:gd name="adj2" fmla="val 50000"/>
            </a:avLst>
          </a:prstGeom>
          <a:noFill/>
          <a:ln w="9525">
            <a:solidFill>
              <a:schemeClr val="tx1"/>
            </a:solidFill>
            <a:round/>
            <a:headEnd/>
            <a:tailEnd/>
          </a:ln>
        </p:spPr>
        <p:txBody>
          <a:bodyPr anchor="ctr">
            <a:spAutoFit/>
          </a:bodyPr>
          <a:lstStyle/>
          <a:p>
            <a:endParaRPr lang="es-ES_tradnl"/>
          </a:p>
        </p:txBody>
      </p:sp>
      <p:sp>
        <p:nvSpPr>
          <p:cNvPr id="100388" name="Rectangle 36"/>
          <p:cNvSpPr>
            <a:spLocks noChangeArrowheads="1"/>
          </p:cNvSpPr>
          <p:nvPr/>
        </p:nvSpPr>
        <p:spPr bwMode="auto">
          <a:xfrm>
            <a:off x="2722563" y="3860800"/>
            <a:ext cx="1271587" cy="184150"/>
          </a:xfrm>
          <a:prstGeom prst="rect">
            <a:avLst/>
          </a:prstGeom>
          <a:noFill/>
          <a:ln w="9525">
            <a:noFill/>
            <a:miter lim="800000"/>
            <a:headEnd/>
            <a:tailEnd/>
          </a:ln>
        </p:spPr>
        <p:txBody>
          <a:bodyPr wrap="none" lIns="0" tIns="0" rIns="0" bIns="0">
            <a:spAutoFit/>
          </a:bodyPr>
          <a:lstStyle/>
          <a:p>
            <a:r>
              <a:rPr lang="es-ES_tradnl" sz="1200"/>
              <a:t>De Calificación</a:t>
            </a:r>
          </a:p>
        </p:txBody>
      </p:sp>
      <p:sp>
        <p:nvSpPr>
          <p:cNvPr id="19491" name="Oval 47"/>
          <p:cNvSpPr>
            <a:spLocks noChangeArrowheads="1"/>
          </p:cNvSpPr>
          <p:nvPr/>
        </p:nvSpPr>
        <p:spPr bwMode="auto">
          <a:xfrm>
            <a:off x="195263" y="2667000"/>
            <a:ext cx="1651000" cy="1108075"/>
          </a:xfrm>
          <a:prstGeom prst="ellipse">
            <a:avLst/>
          </a:prstGeom>
          <a:noFill/>
          <a:ln w="57150">
            <a:solidFill>
              <a:srgbClr val="FFFF00"/>
            </a:solidFill>
            <a:round/>
            <a:headEnd/>
            <a:tailEnd/>
          </a:ln>
        </p:spPr>
        <p:txBody>
          <a:bodyPr wrap="none" anchor="ctr"/>
          <a:lstStyle/>
          <a:p>
            <a:endParaRPr lang="es-ES_tradnl"/>
          </a:p>
        </p:txBody>
      </p:sp>
      <p:sp>
        <p:nvSpPr>
          <p:cNvPr id="19492" name="36 Rectángulo"/>
          <p:cNvSpPr>
            <a:spLocks noChangeArrowheads="1"/>
          </p:cNvSpPr>
          <p:nvPr/>
        </p:nvSpPr>
        <p:spPr bwMode="auto">
          <a:xfrm>
            <a:off x="390525" y="2743200"/>
            <a:ext cx="4953000" cy="954088"/>
          </a:xfrm>
          <a:prstGeom prst="rect">
            <a:avLst/>
          </a:prstGeom>
          <a:noFill/>
          <a:ln w="9525">
            <a:noFill/>
            <a:miter lim="800000"/>
            <a:headEnd/>
            <a:tailEnd/>
          </a:ln>
        </p:spPr>
        <p:txBody>
          <a:bodyPr>
            <a:spAutoFit/>
          </a:bodyPr>
          <a:lstStyle/>
          <a:p>
            <a:r>
              <a:rPr lang="es-ES_tradnl" sz="1400" dirty="0"/>
              <a:t>ARTS. LIS </a:t>
            </a:r>
          </a:p>
          <a:p>
            <a:r>
              <a:rPr lang="es-ES_tradnl" sz="1400" dirty="0"/>
              <a:t>   10.3</a:t>
            </a:r>
          </a:p>
          <a:p>
            <a:r>
              <a:rPr lang="es-ES_tradnl" sz="1400" dirty="0"/>
              <a:t>   </a:t>
            </a:r>
            <a:r>
              <a:rPr lang="es-ES_tradnl" sz="1400" dirty="0" smtClean="0"/>
              <a:t>120 </a:t>
            </a:r>
            <a:endParaRPr lang="es-ES_tradnl" sz="1400" dirty="0"/>
          </a:p>
          <a:p>
            <a:r>
              <a:rPr lang="es-ES_tradnl" sz="1400" dirty="0"/>
              <a:t>   </a:t>
            </a:r>
            <a:r>
              <a:rPr lang="es-ES_tradnl" sz="1400" dirty="0" smtClean="0"/>
              <a:t>131</a:t>
            </a:r>
            <a:endParaRPr lang="es-ES_tradnl" sz="1400" dirty="0"/>
          </a:p>
        </p:txBody>
      </p:sp>
    </p:spTree>
    <p:extLst>
      <p:ext uri="{BB962C8B-B14F-4D97-AF65-F5344CB8AC3E}">
        <p14:creationId xmlns="" xmlns:p14="http://schemas.microsoft.com/office/powerpoint/2010/main" val="2856585563"/>
      </p:ext>
    </p:extLst>
  </p:cSld>
  <p:clrMapOvr>
    <a:masterClrMapping/>
  </p:clrMapOvr>
  <p:transition advClick="0"/>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05550"/>
            <a:ext cx="2311400" cy="476250"/>
          </a:xfrm>
        </p:spPr>
        <p:txBody>
          <a:bodyPr/>
          <a:lstStyle/>
          <a:p>
            <a:pPr>
              <a:defRPr/>
            </a:pPr>
            <a:fld id="{76940AC5-765C-4451-96D4-609BC8C0BA00}" type="slidenum">
              <a:rPr lang="es-ES"/>
              <a:pPr>
                <a:defRPr/>
              </a:pPr>
              <a:t>220</a:t>
            </a:fld>
            <a:endParaRPr lang="es-ES"/>
          </a:p>
        </p:txBody>
      </p:sp>
      <p:graphicFrame>
        <p:nvGraphicFramePr>
          <p:cNvPr id="10" name="9 Tabla"/>
          <p:cNvGraphicFramePr>
            <a:graphicFrameLocks noGrp="1"/>
          </p:cNvGraphicFramePr>
          <p:nvPr/>
        </p:nvGraphicFramePr>
        <p:xfrm>
          <a:off x="457200" y="533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914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533400" y="41148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solidFill>
                      <a:schemeClr val="tx2">
                        <a:lumMod val="10000"/>
                      </a:schemeClr>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232025"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sp>
        <p:nvSpPr>
          <p:cNvPr id="22560" name="51 CuadroTexto"/>
          <p:cNvSpPr txBox="1">
            <a:spLocks noChangeArrowheads="1"/>
          </p:cNvSpPr>
          <p:nvPr/>
        </p:nvSpPr>
        <p:spPr bwMode="auto">
          <a:xfrm>
            <a:off x="76200" y="1524000"/>
            <a:ext cx="5588389" cy="584775"/>
          </a:xfrm>
          <a:prstGeom prst="rect">
            <a:avLst/>
          </a:prstGeom>
          <a:noFill/>
          <a:ln w="9525">
            <a:noFill/>
            <a:miter lim="800000"/>
            <a:headEnd/>
            <a:tailEnd/>
          </a:ln>
        </p:spPr>
        <p:txBody>
          <a:bodyPr wrap="none">
            <a:spAutoFit/>
          </a:bodyPr>
          <a:lstStyle/>
          <a:p>
            <a:pPr marL="457200" indent="-457200">
              <a:defRPr/>
            </a:pPr>
            <a:r>
              <a:rPr lang="es-ES_tradnl" sz="1600" dirty="0"/>
              <a:t>- A posee el </a:t>
            </a:r>
            <a:r>
              <a:rPr lang="es-ES_tradnl" sz="1600" dirty="0" smtClean="0"/>
              <a:t>4%  </a:t>
            </a:r>
            <a:r>
              <a:rPr lang="es-ES_tradnl" sz="1600" dirty="0"/>
              <a:t>de E adquirido por </a:t>
            </a:r>
            <a:r>
              <a:rPr lang="es-ES_tradnl" sz="1600" dirty="0" smtClean="0"/>
              <a:t>1.000.000 </a:t>
            </a:r>
            <a:endParaRPr lang="es-ES_tradnl" sz="1600" dirty="0"/>
          </a:p>
          <a:p>
            <a:pPr marL="457200" indent="-457200">
              <a:defRPr/>
            </a:pPr>
            <a:r>
              <a:rPr lang="es-ES_tradnl" sz="1600" dirty="0"/>
              <a:t>- Se lo </a:t>
            </a:r>
            <a:r>
              <a:rPr lang="es-ES_tradnl" sz="1600" u="sng" dirty="0">
                <a:effectLst>
                  <a:outerShdw blurRad="38100" dist="38100" dir="2700000" algn="tl">
                    <a:srgbClr val="000000">
                      <a:alpha val="43137"/>
                    </a:srgbClr>
                  </a:outerShdw>
                </a:effectLst>
              </a:rPr>
              <a:t>vende</a:t>
            </a:r>
            <a:r>
              <a:rPr lang="es-ES_tradnl" sz="1600" dirty="0"/>
              <a:t> a </a:t>
            </a:r>
            <a:r>
              <a:rPr lang="es-ES_tradnl" sz="1600" dirty="0" smtClean="0"/>
              <a:t>B</a:t>
            </a:r>
            <a:endParaRPr lang="es-ES_tradnl" sz="1600" dirty="0"/>
          </a:p>
        </p:txBody>
      </p:sp>
      <p:cxnSp>
        <p:nvCxnSpPr>
          <p:cNvPr id="74781" name="29 Conector recto de flecha"/>
          <p:cNvCxnSpPr>
            <a:cxnSpLocks noChangeShapeType="1"/>
          </p:cNvCxnSpPr>
          <p:nvPr/>
        </p:nvCxnSpPr>
        <p:spPr bwMode="auto">
          <a:xfrm flipV="1">
            <a:off x="1981200" y="1905000"/>
            <a:ext cx="6477000" cy="2667000"/>
          </a:xfrm>
          <a:prstGeom prst="straightConnector1">
            <a:avLst/>
          </a:prstGeom>
          <a:noFill/>
          <a:ln w="28575" algn="ctr">
            <a:solidFill>
              <a:schemeClr val="tx1"/>
            </a:solidFill>
            <a:round/>
            <a:headEnd/>
            <a:tailEnd type="arrow" w="med" len="med"/>
          </a:ln>
        </p:spPr>
      </p:cxn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124200" y="1143000"/>
            <a:ext cx="1828800" cy="400050"/>
          </a:xfrm>
          <a:prstGeom prst="rect">
            <a:avLst/>
          </a:prstGeom>
          <a:noFill/>
          <a:ln w="9525">
            <a:noFill/>
            <a:miter lim="800000"/>
            <a:headEnd/>
            <a:tailEnd/>
          </a:ln>
        </p:spPr>
        <p:txBody>
          <a:bodyPr>
            <a:spAutoFit/>
          </a:bodyPr>
          <a:lstStyle/>
          <a:p>
            <a:r>
              <a:rPr lang="es-ES_tradnl" b="0"/>
              <a:t>1.000.000 </a:t>
            </a:r>
          </a:p>
        </p:txBody>
      </p:sp>
      <p:sp>
        <p:nvSpPr>
          <p:cNvPr id="74786" name="48 CuadroTexto"/>
          <p:cNvSpPr txBox="1">
            <a:spLocks noChangeArrowheads="1"/>
          </p:cNvSpPr>
          <p:nvPr/>
        </p:nvSpPr>
        <p:spPr bwMode="auto">
          <a:xfrm>
            <a:off x="2819400" y="363849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1295400" y="2133600"/>
            <a:ext cx="4724400" cy="830997"/>
          </a:xfrm>
          <a:prstGeom prst="rect">
            <a:avLst/>
          </a:prstGeom>
        </p:spPr>
        <p:txBody>
          <a:bodyPr wrap="square">
            <a:spAutoFit/>
          </a:bodyPr>
          <a:lstStyle/>
          <a:p>
            <a:pPr marL="457200" indent="-457200">
              <a:defRPr/>
            </a:pPr>
            <a:r>
              <a:rPr lang="es-ES_tradnl" sz="1600" u="sng" dirty="0" smtClean="0">
                <a:solidFill>
                  <a:srgbClr val="FFFF66"/>
                </a:solidFill>
                <a:effectLst>
                  <a:outerShdw blurRad="38100" dist="38100" dir="2700000" algn="tl">
                    <a:srgbClr val="000000">
                      <a:alpha val="43137"/>
                    </a:srgbClr>
                  </a:outerShdw>
                </a:effectLst>
              </a:rPr>
              <a:t>A vende a B el 4% </a:t>
            </a:r>
            <a:r>
              <a:rPr lang="es-ES_tradnl" sz="1600" u="sng" dirty="0">
                <a:solidFill>
                  <a:srgbClr val="FFFF66"/>
                </a:solidFill>
                <a:effectLst>
                  <a:outerShdw blurRad="38100" dist="38100" dir="2700000" algn="tl">
                    <a:srgbClr val="000000">
                      <a:alpha val="43137"/>
                    </a:srgbClr>
                  </a:outerShdw>
                </a:effectLst>
              </a:rPr>
              <a:t>de </a:t>
            </a:r>
            <a:r>
              <a:rPr lang="es-ES_tradnl" sz="1600" u="sng" dirty="0" smtClean="0">
                <a:solidFill>
                  <a:srgbClr val="FFFF66"/>
                </a:solidFill>
                <a:effectLst>
                  <a:outerShdw blurRad="38100" dist="38100" dir="2700000" algn="tl">
                    <a:srgbClr val="000000">
                      <a:alpha val="43137"/>
                    </a:srgbClr>
                  </a:outerShdw>
                </a:effectLst>
              </a:rPr>
              <a:t>E.</a:t>
            </a:r>
            <a:r>
              <a:rPr lang="es-ES_tradnl" sz="1600" u="sng" dirty="0" smtClean="0">
                <a:solidFill>
                  <a:srgbClr val="FFFF00"/>
                </a:solidFill>
                <a:effectLst>
                  <a:outerShdw blurRad="38100" dist="38100" dir="2700000" algn="tl">
                    <a:srgbClr val="000000">
                      <a:alpha val="43137"/>
                    </a:srgbClr>
                  </a:outerShdw>
                </a:effectLst>
              </a:rPr>
              <a:t> Dos opciones:</a:t>
            </a:r>
            <a:endParaRPr lang="es-ES_tradnl" sz="1600" dirty="0"/>
          </a:p>
          <a:p>
            <a:pPr marL="457200" indent="-457200">
              <a:buFont typeface="+mj-lt"/>
              <a:buAutoNum type="alphaLcParenR"/>
              <a:defRPr/>
            </a:pPr>
            <a:r>
              <a:rPr lang="es-ES_tradnl" sz="1600" dirty="0"/>
              <a:t>Precio de Venta: </a:t>
            </a:r>
            <a:r>
              <a:rPr lang="es-ES_tradnl" sz="1600" dirty="0" smtClean="0"/>
              <a:t>1.200.000</a:t>
            </a:r>
            <a:endParaRPr lang="es-ES_tradnl" sz="1600" dirty="0"/>
          </a:p>
          <a:p>
            <a:pPr marL="457200" indent="-457200">
              <a:buFont typeface="+mj-lt"/>
              <a:buAutoNum type="alphaLcParenR"/>
              <a:defRPr/>
            </a:pPr>
            <a:r>
              <a:rPr lang="es-ES_tradnl" sz="1600" dirty="0"/>
              <a:t>Precio de venta:     </a:t>
            </a:r>
            <a:r>
              <a:rPr lang="es-ES_tradnl" sz="1600" dirty="0" smtClean="0"/>
              <a:t>900.000</a:t>
            </a:r>
            <a:r>
              <a:rPr lang="es-ES_tradnl" sz="1600" dirty="0" smtClean="0">
                <a:solidFill>
                  <a:srgbClr val="FFFF00"/>
                </a:solidFill>
              </a:rPr>
              <a:t>    </a:t>
            </a:r>
            <a:endParaRPr lang="es-ES_tradnl" sz="1600" dirty="0">
              <a:solidFill>
                <a:srgbClr val="FFFF00"/>
              </a:solidFill>
            </a:endParaRPr>
          </a:p>
        </p:txBody>
      </p:sp>
      <p:sp>
        <p:nvSpPr>
          <p:cNvPr id="74792"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EJEMPLO-2-</a:t>
            </a:r>
            <a:r>
              <a:rPr lang="es-ES" u="sng" dirty="0" smtClean="0">
                <a:solidFill>
                  <a:srgbClr val="FF0000"/>
                </a:solidFill>
              </a:rPr>
              <a:t>R</a:t>
            </a:r>
            <a:r>
              <a:rPr lang="es-ES" dirty="0" smtClean="0">
                <a:solidFill>
                  <a:srgbClr val="FF0000"/>
                </a:solidFill>
              </a:rPr>
              <a:t> </a:t>
            </a:r>
            <a:r>
              <a:rPr lang="es-ES" sz="1800" dirty="0" smtClean="0">
                <a:solidFill>
                  <a:srgbClr val="0033CC"/>
                </a:solidFill>
              </a:rPr>
              <a:t>Trasmisión de</a:t>
            </a:r>
            <a:r>
              <a:rPr lang="es-ES" sz="1800" dirty="0" smtClean="0">
                <a:solidFill>
                  <a:srgbClr val="000066"/>
                </a:solidFill>
              </a:rPr>
              <a:t> </a:t>
            </a:r>
            <a:r>
              <a:rPr lang="es-ES_tradnl" sz="1800" dirty="0" smtClean="0">
                <a:solidFill>
                  <a:srgbClr val="FF0000"/>
                </a:solidFill>
              </a:rPr>
              <a:t>RESIDENTE (&lt; 5%) </a:t>
            </a:r>
            <a:endParaRPr lang="es-ES" sz="1800" dirty="0">
              <a:solidFill>
                <a:srgbClr val="FF0000"/>
              </a:solidFill>
            </a:endParaRPr>
          </a:p>
        </p:txBody>
      </p:sp>
      <p:cxnSp>
        <p:nvCxnSpPr>
          <p:cNvPr id="74794" name="29 Conector recto de flecha"/>
          <p:cNvCxnSpPr>
            <a:cxnSpLocks noChangeShapeType="1"/>
          </p:cNvCxnSpPr>
          <p:nvPr/>
        </p:nvCxnSpPr>
        <p:spPr bwMode="auto">
          <a:xfrm>
            <a:off x="1219200" y="2057400"/>
            <a:ext cx="0" cy="2057400"/>
          </a:xfrm>
          <a:prstGeom prst="straightConnector1">
            <a:avLst/>
          </a:prstGeom>
          <a:noFill/>
          <a:ln w="38100" algn="ctr">
            <a:solidFill>
              <a:srgbClr val="FFFF00"/>
            </a:solidFill>
            <a:round/>
            <a:headEnd/>
            <a:tailEnd type="arrow" w="med" len="med"/>
          </a:ln>
        </p:spPr>
      </p:cxnSp>
      <p:sp>
        <p:nvSpPr>
          <p:cNvPr id="30" name="29 CuadroTexto"/>
          <p:cNvSpPr txBox="1"/>
          <p:nvPr/>
        </p:nvSpPr>
        <p:spPr>
          <a:xfrm>
            <a:off x="7543800" y="457200"/>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graphicFrame>
        <p:nvGraphicFramePr>
          <p:cNvPr id="31" name="30 Tabla"/>
          <p:cNvGraphicFramePr>
            <a:graphicFrameLocks noGrp="1"/>
          </p:cNvGraphicFramePr>
          <p:nvPr/>
        </p:nvGraphicFramePr>
        <p:xfrm>
          <a:off x="457200" y="5486400"/>
          <a:ext cx="8839200" cy="1051560"/>
        </p:xfrm>
        <a:graphic>
          <a:graphicData uri="http://schemas.openxmlformats.org/drawingml/2006/table">
            <a:tbl>
              <a:tblPr firstRow="1" bandRow="1">
                <a:tableStyleId>{5C22544A-7EE6-4342-B048-85BDC9FD1C3A}</a:tableStyleId>
              </a:tblPr>
              <a:tblGrid>
                <a:gridCol w="3657600">
                  <a:extLst>
                    <a:ext uri="{9D8B030D-6E8A-4147-A177-3AD203B41FA5}">
                      <a16:colId xmlns="" xmlns:a16="http://schemas.microsoft.com/office/drawing/2014/main" val="20000"/>
                    </a:ext>
                  </a:extLst>
                </a:gridCol>
                <a:gridCol w="5181600">
                  <a:extLst>
                    <a:ext uri="{9D8B030D-6E8A-4147-A177-3AD203B41FA5}">
                      <a16:colId xmlns="" xmlns:a16="http://schemas.microsoft.com/office/drawing/2014/main" val="20001"/>
                    </a:ext>
                  </a:extLst>
                </a:gridCol>
              </a:tblGrid>
              <a:tr h="381000">
                <a:tc>
                  <a:txBody>
                    <a:bodyPr/>
                    <a:lstStyle/>
                    <a:p>
                      <a:r>
                        <a:rPr lang="es-ES_tradnl" sz="1600" dirty="0" smtClean="0"/>
                        <a:t>TRANSMISIÓN,</a:t>
                      </a:r>
                      <a:r>
                        <a:rPr lang="es-ES_tradnl" sz="1600" baseline="0" dirty="0" smtClean="0"/>
                        <a:t> </a:t>
                      </a:r>
                      <a:r>
                        <a:rPr lang="es-ES_tradnl" sz="1600" dirty="0" smtClean="0"/>
                        <a:t>para la sociedad A</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u="sng" dirty="0" smtClean="0"/>
                        <a:t>No</a:t>
                      </a:r>
                      <a:r>
                        <a:rPr lang="es-ES_tradnl" sz="1600" dirty="0" smtClean="0"/>
                        <a:t> Se cumplen circunstancias</a:t>
                      </a:r>
                      <a:r>
                        <a:rPr lang="es-ES_tradnl" sz="1600" baseline="0" dirty="0" smtClean="0"/>
                        <a:t> del art. 21.6</a:t>
                      </a:r>
                      <a:r>
                        <a:rPr lang="es-ES_tradnl" sz="1600" dirty="0" smtClean="0"/>
                        <a:t> LIS</a:t>
                      </a: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294392">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600" b="1" dirty="0" smtClean="0">
                          <a:solidFill>
                            <a:schemeClr val="tx1"/>
                          </a:solidFill>
                        </a:rPr>
                        <a:t>PLUSVALÍA (+ 200.000)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600" b="1" u="sng" dirty="0" smtClean="0">
                          <a:solidFill>
                            <a:srgbClr val="000066"/>
                          </a:solidFill>
                        </a:rPr>
                        <a:t>No</a:t>
                      </a:r>
                      <a:r>
                        <a:rPr lang="es-ES_tradnl" sz="1600" b="1" baseline="0" dirty="0" smtClean="0">
                          <a:solidFill>
                            <a:srgbClr val="000066"/>
                          </a:solidFill>
                        </a:rPr>
                        <a:t> </a:t>
                      </a:r>
                      <a:r>
                        <a:rPr lang="es-ES_tradnl" sz="1600" b="1" dirty="0" smtClean="0">
                          <a:solidFill>
                            <a:srgbClr val="000066"/>
                          </a:solidFill>
                        </a:rPr>
                        <a:t>Exenta. Tributa.  ▲BI: + 200.000</a:t>
                      </a:r>
                      <a:endParaRPr lang="es-ES_tradnl" sz="1600"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1"/>
                  </a:ext>
                </a:extLst>
              </a:tr>
              <a:tr h="294392">
                <a:tc>
                  <a:txBody>
                    <a:bodyPr/>
                    <a:lstStyle/>
                    <a:p>
                      <a:pPr marL="342900" indent="-342900">
                        <a:buFont typeface="+mj-lt"/>
                        <a:buAutoNum type="alphaLcParenR" startAt="2"/>
                      </a:pPr>
                      <a:r>
                        <a:rPr lang="es-ES_tradnl" sz="1600" b="1" dirty="0" smtClean="0">
                          <a:solidFill>
                            <a:schemeClr val="tx1"/>
                          </a:solidFill>
                        </a:rPr>
                        <a:t>MINUSVALÍA (- 100.000)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0066"/>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u="sng" dirty="0" smtClean="0">
                          <a:solidFill>
                            <a:srgbClr val="FF0000"/>
                          </a:solidFill>
                        </a:rPr>
                        <a:t>Sí</a:t>
                      </a:r>
                      <a:r>
                        <a:rPr lang="es-ES_tradnl" sz="1600" b="1" dirty="0" smtClean="0">
                          <a:solidFill>
                            <a:srgbClr val="FF0000"/>
                          </a:solidFill>
                        </a:rPr>
                        <a:t> deducible.▼BI: - 100.000</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2"/>
                  </a:ext>
                </a:extLst>
              </a:tr>
            </a:tbl>
          </a:graphicData>
        </a:graphic>
      </p:graphicFrame>
      <p:sp>
        <p:nvSpPr>
          <p:cNvPr id="26" name="25 Rectángulo"/>
          <p:cNvSpPr/>
          <p:nvPr/>
        </p:nvSpPr>
        <p:spPr>
          <a:xfrm>
            <a:off x="2209800" y="4495800"/>
            <a:ext cx="3470822" cy="400110"/>
          </a:xfrm>
          <a:prstGeom prst="rect">
            <a:avLst/>
          </a:prstGeom>
        </p:spPr>
        <p:txBody>
          <a:bodyPr wrap="none">
            <a:spAutoFit/>
          </a:bodyPr>
          <a:lstStyle/>
          <a:p>
            <a:pPr marL="457200" indent="-457200">
              <a:defRPr/>
            </a:pPr>
            <a:r>
              <a:rPr lang="es-ES_tradnl" dirty="0" smtClean="0"/>
              <a:t>B adquiere el 4%  de E</a:t>
            </a:r>
          </a:p>
        </p:txBody>
      </p:sp>
    </p:spTree>
    <p:extLst>
      <p:ext uri="{BB962C8B-B14F-4D97-AF65-F5344CB8AC3E}">
        <p14:creationId xmlns="" xmlns:p14="http://schemas.microsoft.com/office/powerpoint/2010/main" val="879648412"/>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05550"/>
            <a:ext cx="2311400" cy="476250"/>
          </a:xfrm>
        </p:spPr>
        <p:txBody>
          <a:bodyPr/>
          <a:lstStyle/>
          <a:p>
            <a:pPr>
              <a:defRPr/>
            </a:pPr>
            <a:fld id="{76940AC5-765C-4451-96D4-609BC8C0BA00}" type="slidenum">
              <a:rPr lang="es-ES"/>
              <a:pPr>
                <a:defRPr/>
              </a:pPr>
              <a:t>221</a:t>
            </a:fld>
            <a:endParaRPr lang="es-ES" dirty="0"/>
          </a:p>
        </p:txBody>
      </p:sp>
      <p:graphicFrame>
        <p:nvGraphicFramePr>
          <p:cNvPr id="10" name="9 Tabla"/>
          <p:cNvGraphicFramePr>
            <a:graphicFrameLocks noGrp="1"/>
          </p:cNvGraphicFramePr>
          <p:nvPr/>
        </p:nvGraphicFramePr>
        <p:xfrm>
          <a:off x="457200" y="533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914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457200" y="382524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solidFill>
                      <a:schemeClr val="tx2">
                        <a:lumMod val="10000"/>
                      </a:schemeClr>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dirty="0"/>
          </a:p>
        </p:txBody>
      </p:sp>
      <p:sp>
        <p:nvSpPr>
          <p:cNvPr id="47" name="46 CuadroTexto"/>
          <p:cNvSpPr txBox="1"/>
          <p:nvPr/>
        </p:nvSpPr>
        <p:spPr>
          <a:xfrm>
            <a:off x="2232025"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sp>
        <p:nvSpPr>
          <p:cNvPr id="22560" name="51 CuadroTexto"/>
          <p:cNvSpPr txBox="1">
            <a:spLocks noChangeArrowheads="1"/>
          </p:cNvSpPr>
          <p:nvPr/>
        </p:nvSpPr>
        <p:spPr bwMode="auto">
          <a:xfrm>
            <a:off x="50411" y="1524000"/>
            <a:ext cx="5588389" cy="584775"/>
          </a:xfrm>
          <a:prstGeom prst="rect">
            <a:avLst/>
          </a:prstGeom>
          <a:noFill/>
          <a:ln w="9525">
            <a:noFill/>
            <a:miter lim="800000"/>
            <a:headEnd/>
            <a:tailEnd/>
          </a:ln>
        </p:spPr>
        <p:txBody>
          <a:bodyPr wrap="none">
            <a:spAutoFit/>
          </a:bodyPr>
          <a:lstStyle/>
          <a:p>
            <a:pPr marL="457200" indent="-457200">
              <a:defRPr/>
            </a:pPr>
            <a:r>
              <a:rPr lang="es-ES_tradnl" sz="1600" dirty="0"/>
              <a:t>- A posee el </a:t>
            </a:r>
            <a:r>
              <a:rPr lang="es-ES_tradnl" sz="1600" dirty="0" smtClean="0"/>
              <a:t>5%  </a:t>
            </a:r>
            <a:r>
              <a:rPr lang="es-ES_tradnl" sz="1600" dirty="0"/>
              <a:t>de E adquirido por 1.000.000 </a:t>
            </a:r>
          </a:p>
          <a:p>
            <a:pPr marL="457200" indent="-457200">
              <a:defRPr/>
            </a:pPr>
            <a:r>
              <a:rPr lang="es-ES_tradnl" sz="1600" dirty="0"/>
              <a:t>- Se lo </a:t>
            </a:r>
            <a:r>
              <a:rPr lang="es-ES_tradnl" sz="1600" u="sng" dirty="0">
                <a:effectLst>
                  <a:outerShdw blurRad="38100" dist="38100" dir="2700000" algn="tl">
                    <a:srgbClr val="000000">
                      <a:alpha val="43137"/>
                    </a:srgbClr>
                  </a:outerShdw>
                </a:effectLst>
              </a:rPr>
              <a:t>vende</a:t>
            </a:r>
            <a:r>
              <a:rPr lang="es-ES_tradnl" sz="1600" dirty="0"/>
              <a:t> a </a:t>
            </a:r>
            <a:r>
              <a:rPr lang="es-ES_tradnl" sz="1600" dirty="0" smtClean="0"/>
              <a:t>B</a:t>
            </a:r>
            <a:endParaRPr lang="es-ES_tradnl" sz="1600" dirty="0"/>
          </a:p>
        </p:txBody>
      </p:sp>
      <p:cxnSp>
        <p:nvCxnSpPr>
          <p:cNvPr id="74781" name="29 Conector recto de flecha"/>
          <p:cNvCxnSpPr>
            <a:cxnSpLocks noChangeShapeType="1"/>
          </p:cNvCxnSpPr>
          <p:nvPr/>
        </p:nvCxnSpPr>
        <p:spPr bwMode="auto">
          <a:xfrm flipV="1">
            <a:off x="1905000" y="1905000"/>
            <a:ext cx="6172200" cy="2514600"/>
          </a:xfrm>
          <a:prstGeom prst="straightConnector1">
            <a:avLst/>
          </a:prstGeom>
          <a:noFill/>
          <a:ln w="28575" algn="ctr">
            <a:solidFill>
              <a:schemeClr val="tx1"/>
            </a:solidFill>
            <a:round/>
            <a:headEnd/>
            <a:tailEnd type="arrow" w="med" len="med"/>
          </a:ln>
        </p:spPr>
      </p:cxn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dirty="0"/>
          </a:p>
        </p:txBody>
      </p:sp>
      <p:sp>
        <p:nvSpPr>
          <p:cNvPr id="74783" name="48 CuadroTexto"/>
          <p:cNvSpPr txBox="1">
            <a:spLocks noChangeArrowheads="1"/>
          </p:cNvSpPr>
          <p:nvPr/>
        </p:nvSpPr>
        <p:spPr bwMode="auto">
          <a:xfrm>
            <a:off x="3124200" y="1143000"/>
            <a:ext cx="1828800" cy="400050"/>
          </a:xfrm>
          <a:prstGeom prst="rect">
            <a:avLst/>
          </a:prstGeom>
          <a:noFill/>
          <a:ln w="9525">
            <a:noFill/>
            <a:miter lim="800000"/>
            <a:headEnd/>
            <a:tailEnd/>
          </a:ln>
        </p:spPr>
        <p:txBody>
          <a:bodyPr>
            <a:spAutoFit/>
          </a:bodyPr>
          <a:lstStyle/>
          <a:p>
            <a:r>
              <a:rPr lang="es-ES_tradnl" b="0" dirty="0"/>
              <a:t>1.000.000 </a:t>
            </a:r>
          </a:p>
        </p:txBody>
      </p:sp>
      <p:sp>
        <p:nvSpPr>
          <p:cNvPr id="74786" name="48 CuadroTexto"/>
          <p:cNvSpPr txBox="1">
            <a:spLocks noChangeArrowheads="1"/>
          </p:cNvSpPr>
          <p:nvPr/>
        </p:nvSpPr>
        <p:spPr bwMode="auto">
          <a:xfrm>
            <a:off x="2209800" y="371469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74792"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EJEMPLO-3-</a:t>
            </a:r>
            <a:r>
              <a:rPr lang="es-ES" u="sng" dirty="0" smtClean="0">
                <a:solidFill>
                  <a:srgbClr val="FF0000"/>
                </a:solidFill>
              </a:rPr>
              <a:t>NR</a:t>
            </a:r>
            <a:r>
              <a:rPr lang="es-ES" dirty="0" smtClean="0">
                <a:solidFill>
                  <a:srgbClr val="000066"/>
                </a:solidFill>
              </a:rPr>
              <a:t> </a:t>
            </a:r>
            <a:r>
              <a:rPr lang="es-ES" sz="1800" dirty="0" smtClean="0">
                <a:solidFill>
                  <a:srgbClr val="0033CC"/>
                </a:solidFill>
              </a:rPr>
              <a:t>Trasmisión de</a:t>
            </a:r>
            <a:r>
              <a:rPr lang="es-ES" sz="1800" dirty="0" smtClean="0">
                <a:solidFill>
                  <a:srgbClr val="000066"/>
                </a:solidFill>
              </a:rPr>
              <a:t> </a:t>
            </a:r>
            <a:r>
              <a:rPr lang="es-ES_tradnl" sz="1800" u="sng" dirty="0" smtClean="0">
                <a:solidFill>
                  <a:srgbClr val="FF0000"/>
                </a:solidFill>
              </a:rPr>
              <a:t>NO</a:t>
            </a:r>
            <a:r>
              <a:rPr lang="es-ES_tradnl" sz="1800" dirty="0" smtClean="0">
                <a:solidFill>
                  <a:srgbClr val="FF0000"/>
                </a:solidFill>
              </a:rPr>
              <a:t> Residente (≥ 5% y </a:t>
            </a:r>
            <a:r>
              <a:rPr lang="es-ES_tradnl" sz="1800" u="sng" dirty="0" smtClean="0">
                <a:solidFill>
                  <a:srgbClr val="FF0000"/>
                </a:solidFill>
              </a:rPr>
              <a:t>No</a:t>
            </a:r>
            <a:r>
              <a:rPr lang="es-ES_tradnl" sz="1800" dirty="0" smtClean="0">
                <a:solidFill>
                  <a:srgbClr val="FF0000"/>
                </a:solidFill>
              </a:rPr>
              <a:t> Paraíso F)</a:t>
            </a:r>
            <a:endParaRPr lang="es-ES" sz="1800" dirty="0" smtClean="0">
              <a:solidFill>
                <a:srgbClr val="FF0000"/>
              </a:solidFill>
            </a:endParaRPr>
          </a:p>
        </p:txBody>
      </p:sp>
      <p:cxnSp>
        <p:nvCxnSpPr>
          <p:cNvPr id="74794" name="29 Conector recto de flecha"/>
          <p:cNvCxnSpPr>
            <a:cxnSpLocks noChangeShapeType="1"/>
          </p:cNvCxnSpPr>
          <p:nvPr/>
        </p:nvCxnSpPr>
        <p:spPr bwMode="auto">
          <a:xfrm>
            <a:off x="1143000" y="2057400"/>
            <a:ext cx="0" cy="1752600"/>
          </a:xfrm>
          <a:prstGeom prst="straightConnector1">
            <a:avLst/>
          </a:prstGeom>
          <a:noFill/>
          <a:ln w="38100" algn="ctr">
            <a:solidFill>
              <a:srgbClr val="FFFF00"/>
            </a:solidFill>
            <a:round/>
            <a:headEnd/>
            <a:tailEnd type="arrow" w="med" len="med"/>
          </a:ln>
        </p:spPr>
      </p:cxnSp>
      <p:cxnSp>
        <p:nvCxnSpPr>
          <p:cNvPr id="31" name="23 Conector recto"/>
          <p:cNvCxnSpPr>
            <a:cxnSpLocks noChangeShapeType="1"/>
          </p:cNvCxnSpPr>
          <p:nvPr/>
        </p:nvCxnSpPr>
        <p:spPr bwMode="auto">
          <a:xfrm>
            <a:off x="6096000" y="381000"/>
            <a:ext cx="0" cy="4572000"/>
          </a:xfrm>
          <a:prstGeom prst="line">
            <a:avLst/>
          </a:prstGeom>
          <a:noFill/>
          <a:ln w="63500" algn="ctr">
            <a:solidFill>
              <a:schemeClr val="tx1"/>
            </a:solidFill>
            <a:round/>
            <a:headEnd/>
            <a:tailEnd/>
          </a:ln>
        </p:spPr>
      </p:cxnSp>
      <p:sp>
        <p:nvSpPr>
          <p:cNvPr id="33" name="32 CuadroTexto"/>
          <p:cNvSpPr txBox="1"/>
          <p:nvPr/>
        </p:nvSpPr>
        <p:spPr>
          <a:xfrm>
            <a:off x="70500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34" name="33 Tabla"/>
          <p:cNvGraphicFramePr>
            <a:graphicFrameLocks noGrp="1"/>
          </p:cNvGraphicFramePr>
          <p:nvPr/>
        </p:nvGraphicFramePr>
        <p:xfrm>
          <a:off x="6858000" y="2667000"/>
          <a:ext cx="2895600" cy="1066800"/>
        </p:xfrm>
        <a:graphic>
          <a:graphicData uri="http://schemas.openxmlformats.org/drawingml/2006/table">
            <a:tbl>
              <a:tblPr firstRow="1" bandRow="1">
                <a:tableStyleId>{5C22544A-7EE6-4342-B048-85BDC9FD1C3A}</a:tableStyleId>
              </a:tblPr>
              <a:tblGrid>
                <a:gridCol w="2895600">
                  <a:extLst>
                    <a:ext uri="{9D8B030D-6E8A-4147-A177-3AD203B41FA5}">
                      <a16:colId xmlns="" xmlns:a16="http://schemas.microsoft.com/office/drawing/2014/main" val="20000"/>
                    </a:ext>
                  </a:extLst>
                </a:gridCol>
              </a:tblGrid>
              <a:tr h="1066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aseline="0" dirty="0" smtClean="0">
                          <a:solidFill>
                            <a:srgbClr val="FFFF66"/>
                          </a:solidFill>
                        </a:rPr>
                        <a:t>tipo nominal ≥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800" baseline="0"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aseline="0" dirty="0" smtClean="0">
                          <a:solidFill>
                            <a:schemeClr val="tx1"/>
                          </a:solidFill>
                        </a:rPr>
                        <a:t>Y </a:t>
                      </a:r>
                      <a:r>
                        <a:rPr lang="es-ES_tradnl" sz="1800" baseline="0" dirty="0" smtClean="0">
                          <a:solidFill>
                            <a:srgbClr val="FFFF66"/>
                          </a:solidFill>
                        </a:rPr>
                        <a:t>No Paraíso Fiscal</a:t>
                      </a:r>
                      <a:endParaRPr lang="es-ES_tradnl" sz="18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28" name="27 Tabla"/>
          <p:cNvGraphicFramePr>
            <a:graphicFrameLocks noGrp="1"/>
          </p:cNvGraphicFramePr>
          <p:nvPr/>
        </p:nvGraphicFramePr>
        <p:xfrm>
          <a:off x="304800" y="5486400"/>
          <a:ext cx="8686800" cy="1051560"/>
        </p:xfrm>
        <a:graphic>
          <a:graphicData uri="http://schemas.openxmlformats.org/drawingml/2006/table">
            <a:tbl>
              <a:tblPr firstRow="1" bandRow="1">
                <a:tableStyleId>{5C22544A-7EE6-4342-B048-85BDC9FD1C3A}</a:tableStyleId>
              </a:tblPr>
              <a:tblGrid>
                <a:gridCol w="3810000">
                  <a:extLst>
                    <a:ext uri="{9D8B030D-6E8A-4147-A177-3AD203B41FA5}">
                      <a16:colId xmlns="" xmlns:a16="http://schemas.microsoft.com/office/drawing/2014/main" val="20000"/>
                    </a:ext>
                  </a:extLst>
                </a:gridCol>
                <a:gridCol w="4876800">
                  <a:extLst>
                    <a:ext uri="{9D8B030D-6E8A-4147-A177-3AD203B41FA5}">
                      <a16:colId xmlns="" xmlns:a16="http://schemas.microsoft.com/office/drawing/2014/main" val="20001"/>
                    </a:ext>
                  </a:extLst>
                </a:gridCol>
              </a:tblGrid>
              <a:tr h="381000">
                <a:tc>
                  <a:txBody>
                    <a:bodyPr/>
                    <a:lstStyle/>
                    <a:p>
                      <a:r>
                        <a:rPr lang="es-ES_tradnl" sz="1600" dirty="0" smtClean="0"/>
                        <a:t>TRANSMISIÓN,</a:t>
                      </a:r>
                      <a:r>
                        <a:rPr lang="es-ES_tradnl" sz="1600" baseline="0" dirty="0" smtClean="0"/>
                        <a:t> </a:t>
                      </a:r>
                      <a:r>
                        <a:rPr lang="es-ES_tradnl" sz="1600" dirty="0" smtClean="0"/>
                        <a:t>para la sociedad A</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Se cumplen circunstancias</a:t>
                      </a:r>
                      <a:r>
                        <a:rPr lang="es-ES_tradnl" sz="1600" baseline="0" dirty="0" smtClean="0"/>
                        <a:t> del art. 21.6</a:t>
                      </a:r>
                      <a:r>
                        <a:rPr lang="es-ES_tradnl" sz="1600" dirty="0" smtClean="0"/>
                        <a:t> LIS</a:t>
                      </a: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294392">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600" b="1" dirty="0" smtClean="0">
                          <a:solidFill>
                            <a:schemeClr val="tx1"/>
                          </a:solidFill>
                        </a:rPr>
                        <a:t>PLUSVALÍA (+ 200.000)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600" b="1" dirty="0" smtClean="0">
                          <a:solidFill>
                            <a:srgbClr val="000066"/>
                          </a:solidFill>
                        </a:rPr>
                        <a:t>Exenta   (Art. 21.3 LIS)</a:t>
                      </a:r>
                      <a:r>
                        <a:rPr lang="es-ES_tradnl" sz="1600" b="1" u="none" dirty="0" smtClean="0">
                          <a:solidFill>
                            <a:srgbClr val="000066"/>
                          </a:solidFill>
                        </a:rPr>
                        <a:t> </a:t>
                      </a:r>
                      <a:endParaRPr lang="es-ES_tradnl" sz="1600"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1"/>
                  </a:ext>
                </a:extLst>
              </a:tr>
              <a:tr h="294392">
                <a:tc>
                  <a:txBody>
                    <a:bodyPr/>
                    <a:lstStyle/>
                    <a:p>
                      <a:pPr marL="342900" indent="-342900">
                        <a:buFont typeface="+mj-lt"/>
                        <a:buAutoNum type="alphaLcParenR" startAt="2"/>
                      </a:pPr>
                      <a:r>
                        <a:rPr lang="es-ES_tradnl" sz="1600" b="1" dirty="0" smtClean="0">
                          <a:solidFill>
                            <a:schemeClr val="tx1"/>
                          </a:solidFill>
                        </a:rPr>
                        <a:t>MINUSVALÍA (- 100.000)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0066"/>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u="sng" dirty="0" smtClean="0">
                          <a:solidFill>
                            <a:srgbClr val="FF0000"/>
                          </a:solidFill>
                        </a:rPr>
                        <a:t>No</a:t>
                      </a:r>
                      <a:r>
                        <a:rPr lang="es-ES_tradnl" sz="1600" b="1" dirty="0" smtClean="0">
                          <a:solidFill>
                            <a:srgbClr val="FF0000"/>
                          </a:solidFill>
                        </a:rPr>
                        <a:t> deducible </a:t>
                      </a:r>
                      <a:r>
                        <a:rPr lang="es-ES_tradnl" sz="1600" b="1" u="none" dirty="0" smtClean="0">
                          <a:solidFill>
                            <a:srgbClr val="FF0000"/>
                          </a:solidFill>
                        </a:rPr>
                        <a:t> (</a:t>
                      </a:r>
                      <a:r>
                        <a:rPr lang="es-ES_tradnl" sz="1600" b="1" dirty="0" smtClean="0">
                          <a:solidFill>
                            <a:srgbClr val="FF0000"/>
                          </a:solidFill>
                        </a:rPr>
                        <a:t>Art. 21.6 LIS)</a:t>
                      </a:r>
                      <a:r>
                        <a:rPr lang="es-ES_tradnl" sz="1600" b="1" u="none" dirty="0" smtClean="0">
                          <a:solidFill>
                            <a:srgbClr val="FF0000"/>
                          </a:solidFill>
                        </a:rPr>
                        <a:t> </a:t>
                      </a:r>
                      <a:endParaRPr lang="es-ES_tradnl" sz="1600" b="1" dirty="0">
                        <a:solidFill>
                          <a:srgbClr val="FF00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2"/>
                  </a:ext>
                </a:extLst>
              </a:tr>
            </a:tbl>
          </a:graphicData>
        </a:graphic>
      </p:graphicFrame>
      <p:sp>
        <p:nvSpPr>
          <p:cNvPr id="30" name="29 Rectángulo"/>
          <p:cNvSpPr/>
          <p:nvPr/>
        </p:nvSpPr>
        <p:spPr>
          <a:xfrm>
            <a:off x="1219200" y="2217003"/>
            <a:ext cx="4724400" cy="830997"/>
          </a:xfrm>
          <a:prstGeom prst="rect">
            <a:avLst/>
          </a:prstGeom>
        </p:spPr>
        <p:txBody>
          <a:bodyPr wrap="square">
            <a:spAutoFit/>
          </a:bodyPr>
          <a:lstStyle/>
          <a:p>
            <a:pPr marL="457200" indent="-457200">
              <a:defRPr/>
            </a:pPr>
            <a:r>
              <a:rPr lang="es-ES_tradnl" sz="1600" u="sng" dirty="0" smtClean="0">
                <a:solidFill>
                  <a:srgbClr val="FFFF66"/>
                </a:solidFill>
                <a:effectLst>
                  <a:outerShdw blurRad="38100" dist="38100" dir="2700000" algn="tl">
                    <a:srgbClr val="000000">
                      <a:alpha val="43137"/>
                    </a:srgbClr>
                  </a:outerShdw>
                </a:effectLst>
              </a:rPr>
              <a:t>A vende a B el 5% </a:t>
            </a:r>
            <a:r>
              <a:rPr lang="es-ES_tradnl" sz="1600" u="sng" dirty="0">
                <a:solidFill>
                  <a:srgbClr val="FFFF66"/>
                </a:solidFill>
                <a:effectLst>
                  <a:outerShdw blurRad="38100" dist="38100" dir="2700000" algn="tl">
                    <a:srgbClr val="000000">
                      <a:alpha val="43137"/>
                    </a:srgbClr>
                  </a:outerShdw>
                </a:effectLst>
              </a:rPr>
              <a:t>de </a:t>
            </a:r>
            <a:r>
              <a:rPr lang="es-ES_tradnl" sz="1600" u="sng" dirty="0" smtClean="0">
                <a:solidFill>
                  <a:srgbClr val="FFFF66"/>
                </a:solidFill>
                <a:effectLst>
                  <a:outerShdw blurRad="38100" dist="38100" dir="2700000" algn="tl">
                    <a:srgbClr val="000000">
                      <a:alpha val="43137"/>
                    </a:srgbClr>
                  </a:outerShdw>
                </a:effectLst>
              </a:rPr>
              <a:t>E.</a:t>
            </a:r>
            <a:r>
              <a:rPr lang="es-ES_tradnl" sz="1600" u="sng" dirty="0" smtClean="0">
                <a:solidFill>
                  <a:srgbClr val="FFFF00"/>
                </a:solidFill>
                <a:effectLst>
                  <a:outerShdw blurRad="38100" dist="38100" dir="2700000" algn="tl">
                    <a:srgbClr val="000000">
                      <a:alpha val="43137"/>
                    </a:srgbClr>
                  </a:outerShdw>
                </a:effectLst>
              </a:rPr>
              <a:t> Dos opciones:</a:t>
            </a:r>
            <a:endParaRPr lang="es-ES_tradnl" sz="1600" dirty="0"/>
          </a:p>
          <a:p>
            <a:pPr marL="457200" indent="-457200">
              <a:buFont typeface="+mj-lt"/>
              <a:buAutoNum type="alphaLcParenR"/>
              <a:defRPr/>
            </a:pPr>
            <a:r>
              <a:rPr lang="es-ES_tradnl" sz="1600" dirty="0"/>
              <a:t>Precio de Venta: </a:t>
            </a:r>
            <a:r>
              <a:rPr lang="es-ES_tradnl" sz="1600" dirty="0" smtClean="0"/>
              <a:t>1.200.000</a:t>
            </a:r>
            <a:endParaRPr lang="es-ES_tradnl" sz="1600" dirty="0"/>
          </a:p>
          <a:p>
            <a:pPr marL="457200" indent="-457200">
              <a:buFont typeface="+mj-lt"/>
              <a:buAutoNum type="alphaLcParenR"/>
              <a:defRPr/>
            </a:pPr>
            <a:r>
              <a:rPr lang="es-ES_tradnl" sz="1600" dirty="0"/>
              <a:t>Precio de venta:     </a:t>
            </a:r>
            <a:r>
              <a:rPr lang="es-ES_tradnl" sz="1600" dirty="0" smtClean="0"/>
              <a:t>900.000</a:t>
            </a:r>
            <a:r>
              <a:rPr lang="es-ES_tradnl" sz="1600" dirty="0" smtClean="0">
                <a:solidFill>
                  <a:srgbClr val="FFFF00"/>
                </a:solidFill>
              </a:rPr>
              <a:t>    </a:t>
            </a:r>
            <a:endParaRPr lang="es-ES_tradnl" sz="1600" dirty="0">
              <a:solidFill>
                <a:srgbClr val="FFFF00"/>
              </a:solidFill>
            </a:endParaRPr>
          </a:p>
        </p:txBody>
      </p:sp>
      <p:sp>
        <p:nvSpPr>
          <p:cNvPr id="40" name="39 Rectángulo"/>
          <p:cNvSpPr/>
          <p:nvPr/>
        </p:nvSpPr>
        <p:spPr>
          <a:xfrm>
            <a:off x="2057400" y="4343400"/>
            <a:ext cx="3470822" cy="400110"/>
          </a:xfrm>
          <a:prstGeom prst="rect">
            <a:avLst/>
          </a:prstGeom>
        </p:spPr>
        <p:txBody>
          <a:bodyPr wrap="none">
            <a:spAutoFit/>
          </a:bodyPr>
          <a:lstStyle/>
          <a:p>
            <a:pPr marL="457200" indent="-457200">
              <a:defRPr/>
            </a:pPr>
            <a:r>
              <a:rPr lang="es-ES_tradnl" dirty="0" smtClean="0"/>
              <a:t>B adquiere el 5%  de E</a:t>
            </a:r>
          </a:p>
        </p:txBody>
      </p:sp>
    </p:spTree>
    <p:extLst>
      <p:ext uri="{BB962C8B-B14F-4D97-AF65-F5344CB8AC3E}">
        <p14:creationId xmlns="" xmlns:p14="http://schemas.microsoft.com/office/powerpoint/2010/main" val="4195977387"/>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05550"/>
            <a:ext cx="2311400" cy="476250"/>
          </a:xfrm>
        </p:spPr>
        <p:txBody>
          <a:bodyPr/>
          <a:lstStyle/>
          <a:p>
            <a:pPr>
              <a:defRPr/>
            </a:pPr>
            <a:fld id="{76940AC5-765C-4451-96D4-609BC8C0BA00}" type="slidenum">
              <a:rPr lang="es-ES"/>
              <a:pPr>
                <a:defRPr/>
              </a:pPr>
              <a:t>222</a:t>
            </a:fld>
            <a:endParaRPr lang="es-ES"/>
          </a:p>
        </p:txBody>
      </p:sp>
      <p:graphicFrame>
        <p:nvGraphicFramePr>
          <p:cNvPr id="10" name="9 Tabla"/>
          <p:cNvGraphicFramePr>
            <a:graphicFrameLocks noGrp="1"/>
          </p:cNvGraphicFramePr>
          <p:nvPr/>
        </p:nvGraphicFramePr>
        <p:xfrm>
          <a:off x="457200" y="533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914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533400" y="41148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solidFill>
                      <a:schemeClr val="tx2">
                        <a:lumMod val="10000"/>
                      </a:schemeClr>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232025"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sp>
        <p:nvSpPr>
          <p:cNvPr id="22560" name="51 CuadroTexto"/>
          <p:cNvSpPr txBox="1">
            <a:spLocks noChangeArrowheads="1"/>
          </p:cNvSpPr>
          <p:nvPr/>
        </p:nvSpPr>
        <p:spPr bwMode="auto">
          <a:xfrm>
            <a:off x="76200" y="1524000"/>
            <a:ext cx="5588389" cy="584775"/>
          </a:xfrm>
          <a:prstGeom prst="rect">
            <a:avLst/>
          </a:prstGeom>
          <a:noFill/>
          <a:ln w="9525">
            <a:noFill/>
            <a:miter lim="800000"/>
            <a:headEnd/>
            <a:tailEnd/>
          </a:ln>
        </p:spPr>
        <p:txBody>
          <a:bodyPr wrap="none">
            <a:spAutoFit/>
          </a:bodyPr>
          <a:lstStyle/>
          <a:p>
            <a:pPr marL="457200" indent="-457200">
              <a:defRPr/>
            </a:pPr>
            <a:r>
              <a:rPr lang="es-ES_tradnl" sz="1600" dirty="0"/>
              <a:t>- A posee el </a:t>
            </a:r>
            <a:r>
              <a:rPr lang="es-ES_tradnl" sz="1600" dirty="0" smtClean="0"/>
              <a:t>4%  </a:t>
            </a:r>
            <a:r>
              <a:rPr lang="es-ES_tradnl" sz="1600" dirty="0"/>
              <a:t>de E adquirido por </a:t>
            </a:r>
            <a:r>
              <a:rPr lang="es-ES_tradnl" sz="1600" dirty="0" smtClean="0"/>
              <a:t>1.000.000 </a:t>
            </a:r>
            <a:endParaRPr lang="es-ES_tradnl" sz="1600" dirty="0"/>
          </a:p>
          <a:p>
            <a:pPr marL="457200" indent="-457200">
              <a:defRPr/>
            </a:pPr>
            <a:r>
              <a:rPr lang="es-ES_tradnl" sz="1600" dirty="0"/>
              <a:t>- Se lo </a:t>
            </a:r>
            <a:r>
              <a:rPr lang="es-ES_tradnl" sz="1600" u="sng" dirty="0">
                <a:effectLst>
                  <a:outerShdw blurRad="38100" dist="38100" dir="2700000" algn="tl">
                    <a:srgbClr val="000000">
                      <a:alpha val="43137"/>
                    </a:srgbClr>
                  </a:outerShdw>
                </a:effectLst>
              </a:rPr>
              <a:t>vende</a:t>
            </a:r>
            <a:r>
              <a:rPr lang="es-ES_tradnl" sz="1600" dirty="0"/>
              <a:t> a </a:t>
            </a:r>
            <a:r>
              <a:rPr lang="es-ES_tradnl" sz="1600" dirty="0" smtClean="0"/>
              <a:t>B</a:t>
            </a:r>
            <a:endParaRPr lang="es-ES_tradnl" sz="1600" dirty="0"/>
          </a:p>
        </p:txBody>
      </p:sp>
      <p:cxnSp>
        <p:nvCxnSpPr>
          <p:cNvPr id="74781" name="29 Conector recto de flecha"/>
          <p:cNvCxnSpPr>
            <a:cxnSpLocks noChangeShapeType="1"/>
          </p:cNvCxnSpPr>
          <p:nvPr/>
        </p:nvCxnSpPr>
        <p:spPr bwMode="auto">
          <a:xfrm flipV="1">
            <a:off x="1981200" y="1905000"/>
            <a:ext cx="6477000" cy="2667000"/>
          </a:xfrm>
          <a:prstGeom prst="straightConnector1">
            <a:avLst/>
          </a:prstGeom>
          <a:noFill/>
          <a:ln w="28575" algn="ctr">
            <a:solidFill>
              <a:schemeClr val="tx1"/>
            </a:solidFill>
            <a:round/>
            <a:headEnd/>
            <a:tailEnd type="arrow" w="med" len="med"/>
          </a:ln>
        </p:spPr>
      </p:cxn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4783" name="48 CuadroTexto"/>
          <p:cNvSpPr txBox="1">
            <a:spLocks noChangeArrowheads="1"/>
          </p:cNvSpPr>
          <p:nvPr/>
        </p:nvSpPr>
        <p:spPr bwMode="auto">
          <a:xfrm>
            <a:off x="3124200" y="1143000"/>
            <a:ext cx="1828800" cy="400050"/>
          </a:xfrm>
          <a:prstGeom prst="rect">
            <a:avLst/>
          </a:prstGeom>
          <a:noFill/>
          <a:ln w="9525">
            <a:noFill/>
            <a:miter lim="800000"/>
            <a:headEnd/>
            <a:tailEnd/>
          </a:ln>
        </p:spPr>
        <p:txBody>
          <a:bodyPr>
            <a:spAutoFit/>
          </a:bodyPr>
          <a:lstStyle/>
          <a:p>
            <a:r>
              <a:rPr lang="es-ES_tradnl" b="0"/>
              <a:t>1.000.000 </a:t>
            </a:r>
          </a:p>
        </p:txBody>
      </p:sp>
      <p:sp>
        <p:nvSpPr>
          <p:cNvPr id="74786" name="48 CuadroTexto"/>
          <p:cNvSpPr txBox="1">
            <a:spLocks noChangeArrowheads="1"/>
          </p:cNvSpPr>
          <p:nvPr/>
        </p:nvSpPr>
        <p:spPr bwMode="auto">
          <a:xfrm>
            <a:off x="2362200" y="3810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51" name="50 Rectángulo"/>
          <p:cNvSpPr/>
          <p:nvPr/>
        </p:nvSpPr>
        <p:spPr>
          <a:xfrm>
            <a:off x="1295400" y="2133600"/>
            <a:ext cx="4724400" cy="830997"/>
          </a:xfrm>
          <a:prstGeom prst="rect">
            <a:avLst/>
          </a:prstGeom>
        </p:spPr>
        <p:txBody>
          <a:bodyPr wrap="square">
            <a:spAutoFit/>
          </a:bodyPr>
          <a:lstStyle/>
          <a:p>
            <a:pPr marL="457200" indent="-457200">
              <a:defRPr/>
            </a:pPr>
            <a:r>
              <a:rPr lang="es-ES_tradnl" sz="1600" u="sng" dirty="0" smtClean="0">
                <a:solidFill>
                  <a:srgbClr val="FFFF66"/>
                </a:solidFill>
                <a:effectLst>
                  <a:outerShdw blurRad="38100" dist="38100" dir="2700000" algn="tl">
                    <a:srgbClr val="000000">
                      <a:alpha val="43137"/>
                    </a:srgbClr>
                  </a:outerShdw>
                </a:effectLst>
              </a:rPr>
              <a:t>A vende a B el 4% </a:t>
            </a:r>
            <a:r>
              <a:rPr lang="es-ES_tradnl" sz="1600" u="sng" dirty="0">
                <a:solidFill>
                  <a:srgbClr val="FFFF66"/>
                </a:solidFill>
                <a:effectLst>
                  <a:outerShdw blurRad="38100" dist="38100" dir="2700000" algn="tl">
                    <a:srgbClr val="000000">
                      <a:alpha val="43137"/>
                    </a:srgbClr>
                  </a:outerShdw>
                </a:effectLst>
              </a:rPr>
              <a:t>de </a:t>
            </a:r>
            <a:r>
              <a:rPr lang="es-ES_tradnl" sz="1600" u="sng" dirty="0" smtClean="0">
                <a:solidFill>
                  <a:srgbClr val="FFFF66"/>
                </a:solidFill>
                <a:effectLst>
                  <a:outerShdw blurRad="38100" dist="38100" dir="2700000" algn="tl">
                    <a:srgbClr val="000000">
                      <a:alpha val="43137"/>
                    </a:srgbClr>
                  </a:outerShdw>
                </a:effectLst>
              </a:rPr>
              <a:t>E.</a:t>
            </a:r>
            <a:r>
              <a:rPr lang="es-ES_tradnl" sz="1600" u="sng" dirty="0" smtClean="0">
                <a:solidFill>
                  <a:srgbClr val="FFFF00"/>
                </a:solidFill>
                <a:effectLst>
                  <a:outerShdw blurRad="38100" dist="38100" dir="2700000" algn="tl">
                    <a:srgbClr val="000000">
                      <a:alpha val="43137"/>
                    </a:srgbClr>
                  </a:outerShdw>
                </a:effectLst>
              </a:rPr>
              <a:t> Dos opciones:</a:t>
            </a:r>
            <a:endParaRPr lang="es-ES_tradnl" sz="1600" dirty="0"/>
          </a:p>
          <a:p>
            <a:pPr marL="457200" indent="-457200">
              <a:buFont typeface="+mj-lt"/>
              <a:buAutoNum type="alphaLcParenR"/>
              <a:defRPr/>
            </a:pPr>
            <a:r>
              <a:rPr lang="es-ES_tradnl" sz="1600" dirty="0"/>
              <a:t>Precio de Venta: </a:t>
            </a:r>
            <a:r>
              <a:rPr lang="es-ES_tradnl" sz="1600" dirty="0" smtClean="0"/>
              <a:t>1.200.000</a:t>
            </a:r>
            <a:endParaRPr lang="es-ES_tradnl" sz="1600" dirty="0"/>
          </a:p>
          <a:p>
            <a:pPr marL="457200" indent="-457200">
              <a:buFont typeface="+mj-lt"/>
              <a:buAutoNum type="alphaLcParenR"/>
              <a:defRPr/>
            </a:pPr>
            <a:r>
              <a:rPr lang="es-ES_tradnl" sz="1600" dirty="0"/>
              <a:t>Precio de venta:     </a:t>
            </a:r>
            <a:r>
              <a:rPr lang="es-ES_tradnl" sz="1600" dirty="0" smtClean="0"/>
              <a:t>900.000</a:t>
            </a:r>
            <a:r>
              <a:rPr lang="es-ES_tradnl" sz="1600" dirty="0" smtClean="0">
                <a:solidFill>
                  <a:srgbClr val="FFFF00"/>
                </a:solidFill>
              </a:rPr>
              <a:t>    </a:t>
            </a:r>
            <a:endParaRPr lang="es-ES_tradnl" sz="1600" dirty="0">
              <a:solidFill>
                <a:srgbClr val="FFFF00"/>
              </a:solidFill>
            </a:endParaRPr>
          </a:p>
        </p:txBody>
      </p:sp>
      <p:sp>
        <p:nvSpPr>
          <p:cNvPr id="74792"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EJEMPLO-4-</a:t>
            </a:r>
            <a:r>
              <a:rPr lang="es-ES" u="sng" dirty="0" smtClean="0">
                <a:solidFill>
                  <a:srgbClr val="FF0000"/>
                </a:solidFill>
              </a:rPr>
              <a:t>NR</a:t>
            </a:r>
            <a:r>
              <a:rPr lang="es-ES" dirty="0" smtClean="0">
                <a:solidFill>
                  <a:srgbClr val="FF0000"/>
                </a:solidFill>
              </a:rPr>
              <a:t> </a:t>
            </a:r>
            <a:r>
              <a:rPr lang="es-ES" sz="1800" dirty="0" smtClean="0">
                <a:solidFill>
                  <a:srgbClr val="0033CC"/>
                </a:solidFill>
              </a:rPr>
              <a:t>Trasmisión de</a:t>
            </a:r>
            <a:r>
              <a:rPr lang="es-ES" sz="1800" dirty="0" smtClean="0">
                <a:solidFill>
                  <a:srgbClr val="000066"/>
                </a:solidFill>
              </a:rPr>
              <a:t> </a:t>
            </a:r>
            <a:r>
              <a:rPr lang="es-ES_tradnl" sz="1800" u="sng" dirty="0" smtClean="0">
                <a:solidFill>
                  <a:srgbClr val="FF0000"/>
                </a:solidFill>
              </a:rPr>
              <a:t>NO</a:t>
            </a:r>
            <a:r>
              <a:rPr lang="es-ES_tradnl" sz="1800" dirty="0" smtClean="0">
                <a:solidFill>
                  <a:srgbClr val="FF0000"/>
                </a:solidFill>
              </a:rPr>
              <a:t> Residente (&lt; 5% y </a:t>
            </a:r>
            <a:r>
              <a:rPr lang="es-ES_tradnl" sz="1800" u="sng" dirty="0" smtClean="0">
                <a:solidFill>
                  <a:srgbClr val="FF0000"/>
                </a:solidFill>
              </a:rPr>
              <a:t>No</a:t>
            </a:r>
            <a:r>
              <a:rPr lang="es-ES_tradnl" sz="1800" dirty="0" smtClean="0">
                <a:solidFill>
                  <a:srgbClr val="FF0000"/>
                </a:solidFill>
              </a:rPr>
              <a:t> Paraíso F)</a:t>
            </a:r>
            <a:endParaRPr lang="es-ES" sz="1800" dirty="0" smtClean="0">
              <a:solidFill>
                <a:srgbClr val="FF0000"/>
              </a:solidFill>
            </a:endParaRPr>
          </a:p>
        </p:txBody>
      </p:sp>
      <p:cxnSp>
        <p:nvCxnSpPr>
          <p:cNvPr id="74794" name="29 Conector recto de flecha"/>
          <p:cNvCxnSpPr>
            <a:cxnSpLocks noChangeShapeType="1"/>
          </p:cNvCxnSpPr>
          <p:nvPr/>
        </p:nvCxnSpPr>
        <p:spPr bwMode="auto">
          <a:xfrm>
            <a:off x="1219200" y="2057400"/>
            <a:ext cx="0" cy="2057400"/>
          </a:xfrm>
          <a:prstGeom prst="straightConnector1">
            <a:avLst/>
          </a:prstGeom>
          <a:noFill/>
          <a:ln w="38100" algn="ctr">
            <a:solidFill>
              <a:srgbClr val="FFFF00"/>
            </a:solidFill>
            <a:round/>
            <a:headEnd/>
            <a:tailEnd type="arrow" w="med" len="med"/>
          </a:ln>
        </p:spPr>
      </p:cxnSp>
      <p:graphicFrame>
        <p:nvGraphicFramePr>
          <p:cNvPr id="31" name="30 Tabla"/>
          <p:cNvGraphicFramePr>
            <a:graphicFrameLocks noGrp="1"/>
          </p:cNvGraphicFramePr>
          <p:nvPr/>
        </p:nvGraphicFramePr>
        <p:xfrm>
          <a:off x="457200" y="5486400"/>
          <a:ext cx="8839200" cy="1051560"/>
        </p:xfrm>
        <a:graphic>
          <a:graphicData uri="http://schemas.openxmlformats.org/drawingml/2006/table">
            <a:tbl>
              <a:tblPr firstRow="1" bandRow="1">
                <a:tableStyleId>{5C22544A-7EE6-4342-B048-85BDC9FD1C3A}</a:tableStyleId>
              </a:tblPr>
              <a:tblGrid>
                <a:gridCol w="3657600">
                  <a:extLst>
                    <a:ext uri="{9D8B030D-6E8A-4147-A177-3AD203B41FA5}">
                      <a16:colId xmlns="" xmlns:a16="http://schemas.microsoft.com/office/drawing/2014/main" val="20000"/>
                    </a:ext>
                  </a:extLst>
                </a:gridCol>
                <a:gridCol w="5181600">
                  <a:extLst>
                    <a:ext uri="{9D8B030D-6E8A-4147-A177-3AD203B41FA5}">
                      <a16:colId xmlns="" xmlns:a16="http://schemas.microsoft.com/office/drawing/2014/main" val="20001"/>
                    </a:ext>
                  </a:extLst>
                </a:gridCol>
              </a:tblGrid>
              <a:tr h="381000">
                <a:tc>
                  <a:txBody>
                    <a:bodyPr/>
                    <a:lstStyle/>
                    <a:p>
                      <a:r>
                        <a:rPr lang="es-ES_tradnl" sz="1600" dirty="0" smtClean="0"/>
                        <a:t>TRANSMISIÓN,</a:t>
                      </a:r>
                      <a:r>
                        <a:rPr lang="es-ES_tradnl" sz="1600" baseline="0" dirty="0" smtClean="0"/>
                        <a:t> </a:t>
                      </a:r>
                      <a:r>
                        <a:rPr lang="es-ES_tradnl" sz="1600" dirty="0" smtClean="0"/>
                        <a:t>para la sociedad A</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u="sng" dirty="0" smtClean="0"/>
                        <a:t>No</a:t>
                      </a:r>
                      <a:r>
                        <a:rPr lang="es-ES_tradnl" sz="1600" dirty="0" smtClean="0"/>
                        <a:t> Se cumplen circunstancias</a:t>
                      </a:r>
                      <a:r>
                        <a:rPr lang="es-ES_tradnl" sz="1600" baseline="0" dirty="0" smtClean="0"/>
                        <a:t> del art. 21.6</a:t>
                      </a:r>
                      <a:r>
                        <a:rPr lang="es-ES_tradnl" sz="1600" dirty="0" smtClean="0"/>
                        <a:t> LIS</a:t>
                      </a: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294392">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600" b="1" dirty="0" smtClean="0">
                          <a:solidFill>
                            <a:schemeClr val="tx1"/>
                          </a:solidFill>
                        </a:rPr>
                        <a:t>PLUSVALÍA (+ 200.000)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600" b="1" u="sng" dirty="0" smtClean="0">
                          <a:solidFill>
                            <a:srgbClr val="000066"/>
                          </a:solidFill>
                        </a:rPr>
                        <a:t>No</a:t>
                      </a:r>
                      <a:r>
                        <a:rPr lang="es-ES_tradnl" sz="1600" b="1" baseline="0" dirty="0" smtClean="0">
                          <a:solidFill>
                            <a:srgbClr val="000066"/>
                          </a:solidFill>
                        </a:rPr>
                        <a:t> </a:t>
                      </a:r>
                      <a:r>
                        <a:rPr lang="es-ES_tradnl" sz="1600" b="1" dirty="0" smtClean="0">
                          <a:solidFill>
                            <a:srgbClr val="000066"/>
                          </a:solidFill>
                        </a:rPr>
                        <a:t>Exenta. Tributa.  ▲BI: + 200.000</a:t>
                      </a:r>
                      <a:endParaRPr lang="es-ES_tradnl" sz="1600"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1"/>
                  </a:ext>
                </a:extLst>
              </a:tr>
              <a:tr h="294392">
                <a:tc>
                  <a:txBody>
                    <a:bodyPr/>
                    <a:lstStyle/>
                    <a:p>
                      <a:pPr marL="342900" indent="-342900">
                        <a:buFont typeface="+mj-lt"/>
                        <a:buAutoNum type="alphaLcParenR" startAt="2"/>
                      </a:pPr>
                      <a:r>
                        <a:rPr lang="es-ES_tradnl" sz="1600" b="1" dirty="0" smtClean="0">
                          <a:solidFill>
                            <a:schemeClr val="tx1"/>
                          </a:solidFill>
                        </a:rPr>
                        <a:t>MINUSVALÍA (- 100.000)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0066"/>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u="sng" dirty="0" smtClean="0">
                          <a:solidFill>
                            <a:srgbClr val="FF0000"/>
                          </a:solidFill>
                        </a:rPr>
                        <a:t>Sí</a:t>
                      </a:r>
                      <a:r>
                        <a:rPr lang="es-ES_tradnl" sz="1600" b="1" dirty="0" smtClean="0">
                          <a:solidFill>
                            <a:srgbClr val="FF0000"/>
                          </a:solidFill>
                        </a:rPr>
                        <a:t> deducible.▼BI: - 100.000</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2"/>
                  </a:ext>
                </a:extLst>
              </a:tr>
            </a:tbl>
          </a:graphicData>
        </a:graphic>
      </p:graphicFrame>
      <p:sp>
        <p:nvSpPr>
          <p:cNvPr id="26" name="25 Rectángulo"/>
          <p:cNvSpPr/>
          <p:nvPr/>
        </p:nvSpPr>
        <p:spPr>
          <a:xfrm>
            <a:off x="2209800" y="4495800"/>
            <a:ext cx="3470822" cy="400110"/>
          </a:xfrm>
          <a:prstGeom prst="rect">
            <a:avLst/>
          </a:prstGeom>
        </p:spPr>
        <p:txBody>
          <a:bodyPr wrap="none">
            <a:spAutoFit/>
          </a:bodyPr>
          <a:lstStyle/>
          <a:p>
            <a:pPr marL="457200" indent="-457200">
              <a:defRPr/>
            </a:pPr>
            <a:r>
              <a:rPr lang="es-ES_tradnl" dirty="0" smtClean="0"/>
              <a:t>B adquiere el 4%  de E</a:t>
            </a:r>
          </a:p>
        </p:txBody>
      </p:sp>
      <p:cxnSp>
        <p:nvCxnSpPr>
          <p:cNvPr id="27" name="23 Conector recto"/>
          <p:cNvCxnSpPr>
            <a:cxnSpLocks noChangeShapeType="1"/>
          </p:cNvCxnSpPr>
          <p:nvPr/>
        </p:nvCxnSpPr>
        <p:spPr bwMode="auto">
          <a:xfrm>
            <a:off x="6096000" y="381000"/>
            <a:ext cx="0" cy="4724400"/>
          </a:xfrm>
          <a:prstGeom prst="line">
            <a:avLst/>
          </a:prstGeom>
          <a:noFill/>
          <a:ln w="63500" algn="ctr">
            <a:solidFill>
              <a:schemeClr val="tx1"/>
            </a:solidFill>
            <a:round/>
            <a:headEnd/>
            <a:tailEnd/>
          </a:ln>
        </p:spPr>
      </p:cxnSp>
      <p:sp>
        <p:nvSpPr>
          <p:cNvPr id="28" name="27 CuadroTexto"/>
          <p:cNvSpPr txBox="1"/>
          <p:nvPr/>
        </p:nvSpPr>
        <p:spPr>
          <a:xfrm>
            <a:off x="70500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34" name="33 Tabla"/>
          <p:cNvGraphicFramePr>
            <a:graphicFrameLocks noGrp="1"/>
          </p:cNvGraphicFramePr>
          <p:nvPr/>
        </p:nvGraphicFramePr>
        <p:xfrm>
          <a:off x="6858000" y="2667000"/>
          <a:ext cx="2895600" cy="1066800"/>
        </p:xfrm>
        <a:graphic>
          <a:graphicData uri="http://schemas.openxmlformats.org/drawingml/2006/table">
            <a:tbl>
              <a:tblPr firstRow="1" bandRow="1">
                <a:tableStyleId>{5C22544A-7EE6-4342-B048-85BDC9FD1C3A}</a:tableStyleId>
              </a:tblPr>
              <a:tblGrid>
                <a:gridCol w="2895600">
                  <a:extLst>
                    <a:ext uri="{9D8B030D-6E8A-4147-A177-3AD203B41FA5}">
                      <a16:colId xmlns="" xmlns:a16="http://schemas.microsoft.com/office/drawing/2014/main" val="20000"/>
                    </a:ext>
                  </a:extLst>
                </a:gridCol>
              </a:tblGrid>
              <a:tr h="1066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aseline="0" dirty="0" smtClean="0">
                          <a:solidFill>
                            <a:srgbClr val="FFFF66"/>
                          </a:solidFill>
                        </a:rPr>
                        <a:t>tipo nominal ≥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800" baseline="0" dirty="0" smtClean="0">
                          <a:solidFill>
                            <a:schemeClr val="tx1"/>
                          </a:solidFill>
                        </a:rPr>
                        <a:t>       </a:t>
                      </a:r>
                      <a:r>
                        <a:rPr lang="es-ES_tradnl" sz="800" baseline="0" dirty="0" smtClean="0">
                          <a:solidFill>
                            <a:schemeClr val="tx1"/>
                          </a:solidFill>
                        </a:rPr>
                        <a:t> </a:t>
                      </a:r>
                      <a:r>
                        <a:rPr lang="es-ES_tradnl" sz="900" baseline="0" dirty="0" smtClean="0">
                          <a:solidFill>
                            <a:schemeClr val="tx1"/>
                          </a:solidFill>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aseline="0" dirty="0" smtClean="0">
                          <a:solidFill>
                            <a:schemeClr val="tx1"/>
                          </a:solidFill>
                        </a:rPr>
                        <a:t>Y </a:t>
                      </a:r>
                      <a:r>
                        <a:rPr lang="es-ES_tradnl" sz="1800" baseline="0" dirty="0" smtClean="0">
                          <a:solidFill>
                            <a:srgbClr val="FFFF66"/>
                          </a:solidFill>
                        </a:rPr>
                        <a:t>No Paraíso Fiscal</a:t>
                      </a:r>
                      <a:endParaRPr lang="es-ES_tradnl" sz="18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855916402"/>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05550"/>
            <a:ext cx="2311400" cy="476250"/>
          </a:xfrm>
        </p:spPr>
        <p:txBody>
          <a:bodyPr/>
          <a:lstStyle/>
          <a:p>
            <a:pPr>
              <a:defRPr/>
            </a:pPr>
            <a:fld id="{76940AC5-765C-4451-96D4-609BC8C0BA00}" type="slidenum">
              <a:rPr lang="es-ES"/>
              <a:pPr>
                <a:defRPr/>
              </a:pPr>
              <a:t>223</a:t>
            </a:fld>
            <a:endParaRPr lang="es-ES" dirty="0"/>
          </a:p>
        </p:txBody>
      </p:sp>
      <p:graphicFrame>
        <p:nvGraphicFramePr>
          <p:cNvPr id="10" name="9 Tabla"/>
          <p:cNvGraphicFramePr>
            <a:graphicFrameLocks noGrp="1"/>
          </p:cNvGraphicFramePr>
          <p:nvPr/>
        </p:nvGraphicFramePr>
        <p:xfrm>
          <a:off x="457200" y="533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914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457200" y="40386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solidFill>
                      <a:schemeClr val="tx2">
                        <a:lumMod val="10000"/>
                      </a:schemeClr>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dirty="0"/>
          </a:p>
        </p:txBody>
      </p:sp>
      <p:sp>
        <p:nvSpPr>
          <p:cNvPr id="47" name="46 CuadroTexto"/>
          <p:cNvSpPr txBox="1"/>
          <p:nvPr/>
        </p:nvSpPr>
        <p:spPr>
          <a:xfrm>
            <a:off x="2232025"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sp>
        <p:nvSpPr>
          <p:cNvPr id="22560" name="51 CuadroTexto"/>
          <p:cNvSpPr txBox="1">
            <a:spLocks noChangeArrowheads="1"/>
          </p:cNvSpPr>
          <p:nvPr/>
        </p:nvSpPr>
        <p:spPr bwMode="auto">
          <a:xfrm>
            <a:off x="0" y="1524000"/>
            <a:ext cx="5588389" cy="584775"/>
          </a:xfrm>
          <a:prstGeom prst="rect">
            <a:avLst/>
          </a:prstGeom>
          <a:noFill/>
          <a:ln w="9525">
            <a:noFill/>
            <a:miter lim="800000"/>
            <a:headEnd/>
            <a:tailEnd/>
          </a:ln>
        </p:spPr>
        <p:txBody>
          <a:bodyPr wrap="none">
            <a:spAutoFit/>
          </a:bodyPr>
          <a:lstStyle/>
          <a:p>
            <a:pPr marL="457200" indent="-457200">
              <a:defRPr/>
            </a:pPr>
            <a:r>
              <a:rPr lang="es-ES_tradnl" sz="1600" dirty="0"/>
              <a:t>- A posee el </a:t>
            </a:r>
            <a:r>
              <a:rPr lang="es-ES_tradnl" sz="1600" dirty="0" smtClean="0"/>
              <a:t>5%  </a:t>
            </a:r>
            <a:r>
              <a:rPr lang="es-ES_tradnl" sz="1600" dirty="0"/>
              <a:t>de E adquirido por 1.000.000 </a:t>
            </a:r>
          </a:p>
          <a:p>
            <a:pPr marL="457200" indent="-457200">
              <a:defRPr/>
            </a:pPr>
            <a:r>
              <a:rPr lang="es-ES_tradnl" sz="1600" dirty="0"/>
              <a:t>- Se lo </a:t>
            </a:r>
            <a:r>
              <a:rPr lang="es-ES_tradnl" sz="1600" u="sng" dirty="0">
                <a:effectLst>
                  <a:outerShdw blurRad="38100" dist="38100" dir="2700000" algn="tl">
                    <a:srgbClr val="000000">
                      <a:alpha val="43137"/>
                    </a:srgbClr>
                  </a:outerShdw>
                </a:effectLst>
              </a:rPr>
              <a:t>vende</a:t>
            </a:r>
            <a:r>
              <a:rPr lang="es-ES_tradnl" sz="1600" dirty="0"/>
              <a:t> a </a:t>
            </a:r>
            <a:r>
              <a:rPr lang="es-ES_tradnl" sz="1600" dirty="0" smtClean="0"/>
              <a:t>B</a:t>
            </a:r>
            <a:endParaRPr lang="es-ES_tradnl" sz="1600" dirty="0"/>
          </a:p>
        </p:txBody>
      </p:sp>
      <p:cxnSp>
        <p:nvCxnSpPr>
          <p:cNvPr id="74781" name="29 Conector recto de flecha"/>
          <p:cNvCxnSpPr>
            <a:cxnSpLocks noChangeShapeType="1"/>
          </p:cNvCxnSpPr>
          <p:nvPr/>
        </p:nvCxnSpPr>
        <p:spPr bwMode="auto">
          <a:xfrm flipV="1">
            <a:off x="1905000" y="1905000"/>
            <a:ext cx="6400800" cy="2514600"/>
          </a:xfrm>
          <a:prstGeom prst="straightConnector1">
            <a:avLst/>
          </a:prstGeom>
          <a:noFill/>
          <a:ln w="28575" algn="ctr">
            <a:solidFill>
              <a:schemeClr val="tx1"/>
            </a:solidFill>
            <a:round/>
            <a:headEnd/>
            <a:tailEnd type="arrow" w="med" len="med"/>
          </a:ln>
        </p:spPr>
      </p:cxn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dirty="0"/>
          </a:p>
        </p:txBody>
      </p:sp>
      <p:sp>
        <p:nvSpPr>
          <p:cNvPr id="74783" name="48 CuadroTexto"/>
          <p:cNvSpPr txBox="1">
            <a:spLocks noChangeArrowheads="1"/>
          </p:cNvSpPr>
          <p:nvPr/>
        </p:nvSpPr>
        <p:spPr bwMode="auto">
          <a:xfrm>
            <a:off x="3124200" y="1143000"/>
            <a:ext cx="1828800" cy="400050"/>
          </a:xfrm>
          <a:prstGeom prst="rect">
            <a:avLst/>
          </a:prstGeom>
          <a:noFill/>
          <a:ln w="9525">
            <a:noFill/>
            <a:miter lim="800000"/>
            <a:headEnd/>
            <a:tailEnd/>
          </a:ln>
        </p:spPr>
        <p:txBody>
          <a:bodyPr>
            <a:spAutoFit/>
          </a:bodyPr>
          <a:lstStyle/>
          <a:p>
            <a:r>
              <a:rPr lang="es-ES_tradnl" b="0" dirty="0"/>
              <a:t>1.000.000 </a:t>
            </a:r>
          </a:p>
        </p:txBody>
      </p:sp>
      <p:sp>
        <p:nvSpPr>
          <p:cNvPr id="74786" name="48 CuadroTexto"/>
          <p:cNvSpPr txBox="1">
            <a:spLocks noChangeArrowheads="1"/>
          </p:cNvSpPr>
          <p:nvPr/>
        </p:nvSpPr>
        <p:spPr bwMode="auto">
          <a:xfrm>
            <a:off x="2057400" y="379089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5%</a:t>
            </a:r>
            <a:endParaRPr lang="es-ES_tradnl" dirty="0">
              <a:solidFill>
                <a:srgbClr val="FFFF99"/>
              </a:solidFill>
            </a:endParaRPr>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74792"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EJEMPLO-5-</a:t>
            </a:r>
            <a:r>
              <a:rPr lang="es-ES" u="sng" dirty="0" smtClean="0">
                <a:solidFill>
                  <a:srgbClr val="FF0000"/>
                </a:solidFill>
              </a:rPr>
              <a:t>NR</a:t>
            </a:r>
            <a:r>
              <a:rPr lang="es-ES" dirty="0" smtClean="0">
                <a:solidFill>
                  <a:srgbClr val="000066"/>
                </a:solidFill>
              </a:rPr>
              <a:t> </a:t>
            </a:r>
            <a:r>
              <a:rPr lang="es-ES" sz="1800" dirty="0" smtClean="0">
                <a:solidFill>
                  <a:srgbClr val="0033CC"/>
                </a:solidFill>
              </a:rPr>
              <a:t>Trasmisión de </a:t>
            </a:r>
            <a:r>
              <a:rPr lang="es-ES" sz="1800" dirty="0" smtClean="0">
                <a:solidFill>
                  <a:srgbClr val="000066"/>
                </a:solidFill>
              </a:rPr>
              <a:t> </a:t>
            </a:r>
            <a:r>
              <a:rPr lang="es-ES_tradnl" sz="1800" u="sng" dirty="0" smtClean="0">
                <a:solidFill>
                  <a:srgbClr val="FF0000"/>
                </a:solidFill>
              </a:rPr>
              <a:t>NO</a:t>
            </a:r>
            <a:r>
              <a:rPr lang="es-ES_tradnl" sz="1800" dirty="0" smtClean="0">
                <a:solidFill>
                  <a:srgbClr val="FF0000"/>
                </a:solidFill>
              </a:rPr>
              <a:t> Residente (Paraíso Fiscal ó &lt; 10%)</a:t>
            </a:r>
            <a:endParaRPr lang="es-ES" sz="1800" dirty="0">
              <a:solidFill>
                <a:srgbClr val="FF0000"/>
              </a:solidFill>
            </a:endParaRPr>
          </a:p>
        </p:txBody>
      </p:sp>
      <p:cxnSp>
        <p:nvCxnSpPr>
          <p:cNvPr id="74794" name="29 Conector recto de flecha"/>
          <p:cNvCxnSpPr>
            <a:cxnSpLocks noChangeShapeType="1"/>
          </p:cNvCxnSpPr>
          <p:nvPr/>
        </p:nvCxnSpPr>
        <p:spPr bwMode="auto">
          <a:xfrm>
            <a:off x="1066800" y="2057400"/>
            <a:ext cx="0" cy="1981200"/>
          </a:xfrm>
          <a:prstGeom prst="straightConnector1">
            <a:avLst/>
          </a:prstGeom>
          <a:noFill/>
          <a:ln w="38100" algn="ctr">
            <a:solidFill>
              <a:srgbClr val="FFFF00"/>
            </a:solidFill>
            <a:round/>
            <a:headEnd/>
            <a:tailEnd type="arrow" w="med" len="med"/>
          </a:ln>
        </p:spPr>
      </p:cxnSp>
      <p:cxnSp>
        <p:nvCxnSpPr>
          <p:cNvPr id="31" name="23 Conector recto"/>
          <p:cNvCxnSpPr>
            <a:cxnSpLocks noChangeShapeType="1"/>
          </p:cNvCxnSpPr>
          <p:nvPr/>
        </p:nvCxnSpPr>
        <p:spPr bwMode="auto">
          <a:xfrm>
            <a:off x="6096000" y="381000"/>
            <a:ext cx="0" cy="4648200"/>
          </a:xfrm>
          <a:prstGeom prst="line">
            <a:avLst/>
          </a:prstGeom>
          <a:noFill/>
          <a:ln w="63500" algn="ctr">
            <a:solidFill>
              <a:schemeClr val="tx1"/>
            </a:solidFill>
            <a:round/>
            <a:headEnd/>
            <a:tailEnd/>
          </a:ln>
        </p:spPr>
      </p:cxnSp>
      <p:sp>
        <p:nvSpPr>
          <p:cNvPr id="33" name="32 CuadroTexto"/>
          <p:cNvSpPr txBox="1"/>
          <p:nvPr/>
        </p:nvSpPr>
        <p:spPr>
          <a:xfrm>
            <a:off x="70500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30" name="29 Tabla"/>
          <p:cNvGraphicFramePr>
            <a:graphicFrameLocks noGrp="1"/>
          </p:cNvGraphicFramePr>
          <p:nvPr/>
        </p:nvGraphicFramePr>
        <p:xfrm>
          <a:off x="304800" y="5486400"/>
          <a:ext cx="8686800" cy="1051560"/>
        </p:xfrm>
        <a:graphic>
          <a:graphicData uri="http://schemas.openxmlformats.org/drawingml/2006/table">
            <a:tbl>
              <a:tblPr firstRow="1" bandRow="1">
                <a:tableStyleId>{5C22544A-7EE6-4342-B048-85BDC9FD1C3A}</a:tableStyleId>
              </a:tblPr>
              <a:tblGrid>
                <a:gridCol w="3886200">
                  <a:extLst>
                    <a:ext uri="{9D8B030D-6E8A-4147-A177-3AD203B41FA5}">
                      <a16:colId xmlns="" xmlns:a16="http://schemas.microsoft.com/office/drawing/2014/main" val="20000"/>
                    </a:ext>
                  </a:extLst>
                </a:gridCol>
                <a:gridCol w="4800600">
                  <a:extLst>
                    <a:ext uri="{9D8B030D-6E8A-4147-A177-3AD203B41FA5}">
                      <a16:colId xmlns="" xmlns:a16="http://schemas.microsoft.com/office/drawing/2014/main" val="20001"/>
                    </a:ext>
                  </a:extLst>
                </a:gridCol>
              </a:tblGrid>
              <a:tr h="381000">
                <a:tc>
                  <a:txBody>
                    <a:bodyPr/>
                    <a:lstStyle/>
                    <a:p>
                      <a:r>
                        <a:rPr lang="es-ES_tradnl" sz="1600" dirty="0" smtClean="0"/>
                        <a:t>TRANSMISIÓN,</a:t>
                      </a:r>
                      <a:r>
                        <a:rPr lang="es-ES_tradnl" sz="1600" baseline="0" dirty="0" smtClean="0"/>
                        <a:t> </a:t>
                      </a:r>
                      <a:r>
                        <a:rPr lang="es-ES_tradnl" sz="1600" dirty="0" smtClean="0"/>
                        <a:t>para la sociedad A</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Se cumplen circunstancias</a:t>
                      </a:r>
                      <a:r>
                        <a:rPr lang="es-ES_tradnl" sz="1600" baseline="0" dirty="0" smtClean="0"/>
                        <a:t> del art. 21.6</a:t>
                      </a:r>
                      <a:r>
                        <a:rPr lang="es-ES_tradnl" sz="1600" dirty="0" smtClean="0"/>
                        <a:t> LIS</a:t>
                      </a: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294392">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600" b="1" dirty="0" smtClean="0">
                          <a:solidFill>
                            <a:schemeClr val="tx1"/>
                          </a:solidFill>
                        </a:rPr>
                        <a:t>PLUSVALÍA (+ 200.000)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600" b="1" u="sng" dirty="0" smtClean="0">
                          <a:solidFill>
                            <a:srgbClr val="000066"/>
                          </a:solidFill>
                        </a:rPr>
                        <a:t>No</a:t>
                      </a:r>
                      <a:r>
                        <a:rPr lang="es-ES_tradnl" sz="1600" b="1" dirty="0" smtClean="0">
                          <a:solidFill>
                            <a:srgbClr val="000066"/>
                          </a:solidFill>
                        </a:rPr>
                        <a:t> exenta   (Art. 21.3 LIS)</a:t>
                      </a:r>
                      <a:r>
                        <a:rPr lang="es-ES_tradnl" sz="1600" b="1" u="none" dirty="0" smtClean="0">
                          <a:solidFill>
                            <a:srgbClr val="000066"/>
                          </a:solidFill>
                        </a:rPr>
                        <a:t> </a:t>
                      </a:r>
                      <a:r>
                        <a:rPr lang="es-ES_tradnl" sz="1600" b="1" u="none" dirty="0" smtClean="0">
                          <a:solidFill>
                            <a:srgbClr val="0000CC"/>
                          </a:solidFill>
                        </a:rPr>
                        <a:t>“Paraíso Fiscal”</a:t>
                      </a:r>
                      <a:endParaRPr lang="es-ES_tradnl" sz="1600" b="1" dirty="0">
                        <a:solidFill>
                          <a:srgbClr val="0000CC"/>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1"/>
                  </a:ext>
                </a:extLst>
              </a:tr>
              <a:tr h="294392">
                <a:tc>
                  <a:txBody>
                    <a:bodyPr/>
                    <a:lstStyle/>
                    <a:p>
                      <a:pPr marL="342900" indent="-342900">
                        <a:buFont typeface="+mj-lt"/>
                        <a:buAutoNum type="alphaLcParenR" startAt="2"/>
                      </a:pPr>
                      <a:r>
                        <a:rPr lang="es-ES_tradnl" sz="1600" b="1" dirty="0" smtClean="0">
                          <a:solidFill>
                            <a:schemeClr val="tx1"/>
                          </a:solidFill>
                        </a:rPr>
                        <a:t>MINUSVALÍA (- 100.000)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0066"/>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u="sng" dirty="0" smtClean="0">
                          <a:solidFill>
                            <a:srgbClr val="FF0000"/>
                          </a:solidFill>
                        </a:rPr>
                        <a:t>No</a:t>
                      </a:r>
                      <a:r>
                        <a:rPr lang="es-ES_tradnl" sz="1600" b="1" dirty="0" smtClean="0">
                          <a:solidFill>
                            <a:srgbClr val="FF0000"/>
                          </a:solidFill>
                        </a:rPr>
                        <a:t> deducible </a:t>
                      </a:r>
                      <a:r>
                        <a:rPr lang="es-ES_tradnl" sz="1600" b="1" u="none" dirty="0" smtClean="0">
                          <a:solidFill>
                            <a:srgbClr val="FF0000"/>
                          </a:solidFill>
                        </a:rPr>
                        <a:t> (</a:t>
                      </a:r>
                      <a:r>
                        <a:rPr lang="es-ES_tradnl" sz="1600" b="1" dirty="0" smtClean="0">
                          <a:solidFill>
                            <a:srgbClr val="FF0000"/>
                          </a:solidFill>
                        </a:rPr>
                        <a:t>Art. 21.6 LIS)</a:t>
                      </a:r>
                      <a:r>
                        <a:rPr lang="es-ES_tradnl" sz="1600" b="1" u="none" dirty="0" smtClean="0">
                          <a:solidFill>
                            <a:srgbClr val="FF0000"/>
                          </a:solidFill>
                        </a:rPr>
                        <a:t> </a:t>
                      </a:r>
                      <a:r>
                        <a:rPr lang="es-ES_tradnl" sz="1600" b="1" u="none" dirty="0" smtClean="0">
                          <a:solidFill>
                            <a:srgbClr val="0000CC"/>
                          </a:solidFill>
                        </a:rPr>
                        <a:t>“Paraíso Fiscal”</a:t>
                      </a:r>
                      <a:endParaRPr lang="es-ES_tradnl" sz="1600" b="1" dirty="0" smtClean="0">
                        <a:solidFill>
                          <a:srgbClr val="0000CC"/>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2"/>
                  </a:ext>
                </a:extLst>
              </a:tr>
            </a:tbl>
          </a:graphicData>
        </a:graphic>
      </p:graphicFrame>
      <p:sp>
        <p:nvSpPr>
          <p:cNvPr id="28" name="27 Rectángulo"/>
          <p:cNvSpPr/>
          <p:nvPr/>
        </p:nvSpPr>
        <p:spPr>
          <a:xfrm>
            <a:off x="1219200" y="2217003"/>
            <a:ext cx="4724400" cy="830997"/>
          </a:xfrm>
          <a:prstGeom prst="rect">
            <a:avLst/>
          </a:prstGeom>
        </p:spPr>
        <p:txBody>
          <a:bodyPr wrap="square">
            <a:spAutoFit/>
          </a:bodyPr>
          <a:lstStyle/>
          <a:p>
            <a:pPr marL="457200" indent="-457200">
              <a:defRPr/>
            </a:pPr>
            <a:r>
              <a:rPr lang="es-ES_tradnl" sz="1600" u="sng" dirty="0" smtClean="0">
                <a:solidFill>
                  <a:srgbClr val="FFFF66"/>
                </a:solidFill>
                <a:effectLst>
                  <a:outerShdw blurRad="38100" dist="38100" dir="2700000" algn="tl">
                    <a:srgbClr val="000000">
                      <a:alpha val="43137"/>
                    </a:srgbClr>
                  </a:outerShdw>
                </a:effectLst>
              </a:rPr>
              <a:t>A vende a B el 5% </a:t>
            </a:r>
            <a:r>
              <a:rPr lang="es-ES_tradnl" sz="1600" u="sng" dirty="0">
                <a:solidFill>
                  <a:srgbClr val="FFFF66"/>
                </a:solidFill>
                <a:effectLst>
                  <a:outerShdw blurRad="38100" dist="38100" dir="2700000" algn="tl">
                    <a:srgbClr val="000000">
                      <a:alpha val="43137"/>
                    </a:srgbClr>
                  </a:outerShdw>
                </a:effectLst>
              </a:rPr>
              <a:t>de </a:t>
            </a:r>
            <a:r>
              <a:rPr lang="es-ES_tradnl" sz="1600" u="sng" dirty="0" smtClean="0">
                <a:solidFill>
                  <a:srgbClr val="FFFF66"/>
                </a:solidFill>
                <a:effectLst>
                  <a:outerShdw blurRad="38100" dist="38100" dir="2700000" algn="tl">
                    <a:srgbClr val="000000">
                      <a:alpha val="43137"/>
                    </a:srgbClr>
                  </a:outerShdw>
                </a:effectLst>
              </a:rPr>
              <a:t>E.</a:t>
            </a:r>
            <a:r>
              <a:rPr lang="es-ES_tradnl" sz="1600" u="sng" dirty="0" smtClean="0">
                <a:solidFill>
                  <a:srgbClr val="FFFF00"/>
                </a:solidFill>
                <a:effectLst>
                  <a:outerShdw blurRad="38100" dist="38100" dir="2700000" algn="tl">
                    <a:srgbClr val="000000">
                      <a:alpha val="43137"/>
                    </a:srgbClr>
                  </a:outerShdw>
                </a:effectLst>
              </a:rPr>
              <a:t> Dos opciones:</a:t>
            </a:r>
            <a:endParaRPr lang="es-ES_tradnl" sz="1600" dirty="0"/>
          </a:p>
          <a:p>
            <a:pPr marL="457200" indent="-457200">
              <a:buFont typeface="+mj-lt"/>
              <a:buAutoNum type="alphaLcParenR"/>
              <a:defRPr/>
            </a:pPr>
            <a:r>
              <a:rPr lang="es-ES_tradnl" sz="1600" dirty="0"/>
              <a:t>Precio de Venta: </a:t>
            </a:r>
            <a:r>
              <a:rPr lang="es-ES_tradnl" sz="1600" dirty="0" smtClean="0"/>
              <a:t>1.200.000</a:t>
            </a:r>
            <a:endParaRPr lang="es-ES_tradnl" sz="1600" dirty="0"/>
          </a:p>
          <a:p>
            <a:pPr marL="457200" indent="-457200">
              <a:buFont typeface="+mj-lt"/>
              <a:buAutoNum type="alphaLcParenR"/>
              <a:defRPr/>
            </a:pPr>
            <a:r>
              <a:rPr lang="es-ES_tradnl" sz="1600" dirty="0"/>
              <a:t>Precio de venta:     </a:t>
            </a:r>
            <a:r>
              <a:rPr lang="es-ES_tradnl" sz="1600" dirty="0" smtClean="0"/>
              <a:t>900.000</a:t>
            </a:r>
            <a:r>
              <a:rPr lang="es-ES_tradnl" sz="1600" dirty="0" smtClean="0">
                <a:solidFill>
                  <a:srgbClr val="FFFF00"/>
                </a:solidFill>
              </a:rPr>
              <a:t>    </a:t>
            </a:r>
            <a:endParaRPr lang="es-ES_tradnl" sz="1600" dirty="0">
              <a:solidFill>
                <a:srgbClr val="FFFF00"/>
              </a:solidFill>
            </a:endParaRPr>
          </a:p>
        </p:txBody>
      </p:sp>
      <p:sp>
        <p:nvSpPr>
          <p:cNvPr id="32" name="31 Rectángulo"/>
          <p:cNvSpPr/>
          <p:nvPr/>
        </p:nvSpPr>
        <p:spPr>
          <a:xfrm>
            <a:off x="2057400" y="4343400"/>
            <a:ext cx="3470822" cy="400110"/>
          </a:xfrm>
          <a:prstGeom prst="rect">
            <a:avLst/>
          </a:prstGeom>
        </p:spPr>
        <p:txBody>
          <a:bodyPr wrap="none">
            <a:spAutoFit/>
          </a:bodyPr>
          <a:lstStyle/>
          <a:p>
            <a:pPr marL="457200" indent="-457200">
              <a:defRPr/>
            </a:pPr>
            <a:r>
              <a:rPr lang="es-ES_tradnl" dirty="0" smtClean="0"/>
              <a:t>B adquiere el 5%  de E</a:t>
            </a:r>
          </a:p>
        </p:txBody>
      </p:sp>
      <p:graphicFrame>
        <p:nvGraphicFramePr>
          <p:cNvPr id="38" name="37 Tabla"/>
          <p:cNvGraphicFramePr>
            <a:graphicFrameLocks noGrp="1"/>
          </p:cNvGraphicFramePr>
          <p:nvPr/>
        </p:nvGraphicFramePr>
        <p:xfrm>
          <a:off x="7010400" y="2743200"/>
          <a:ext cx="2743200" cy="960120"/>
        </p:xfrm>
        <a:graphic>
          <a:graphicData uri="http://schemas.openxmlformats.org/drawingml/2006/table">
            <a:tbl>
              <a:tblPr firstRow="1" bandRow="1">
                <a:tableStyleId>{5C22544A-7EE6-4342-B048-85BDC9FD1C3A}</a:tableStyleId>
              </a:tblPr>
              <a:tblGrid>
                <a:gridCol w="2743200">
                  <a:extLst>
                    <a:ext uri="{9D8B030D-6E8A-4147-A177-3AD203B41FA5}">
                      <a16:colId xmlns="" xmlns:a16="http://schemas.microsoft.com/office/drawing/2014/main" val="20000"/>
                    </a:ext>
                  </a:extLst>
                </a:gridCol>
              </a:tblGrid>
              <a:tr h="96012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aseline="0" dirty="0" smtClean="0">
                          <a:solidFill>
                            <a:srgbClr val="FFFF66"/>
                          </a:solidFill>
                        </a:rPr>
                        <a:t>tipo nominal &lt;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800" baseline="0" dirty="0" smtClean="0">
                        <a:solidFill>
                          <a:srgbClr val="FFFF66"/>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aseline="0" dirty="0" smtClean="0">
                          <a:solidFill>
                            <a:schemeClr val="tx1"/>
                          </a:solidFill>
                        </a:rPr>
                        <a:t>ó</a:t>
                      </a:r>
                      <a:r>
                        <a:rPr lang="es-ES_tradnl" sz="1800" baseline="0" dirty="0" smtClean="0">
                          <a:solidFill>
                            <a:srgbClr val="FFFF66"/>
                          </a:solidFill>
                        </a:rPr>
                        <a:t> Paraíso Fiscal</a:t>
                      </a:r>
                      <a:endParaRPr lang="es-ES_tradnl" sz="18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289174212"/>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05550"/>
            <a:ext cx="2311400" cy="476250"/>
          </a:xfrm>
        </p:spPr>
        <p:txBody>
          <a:bodyPr/>
          <a:lstStyle/>
          <a:p>
            <a:pPr>
              <a:defRPr/>
            </a:pPr>
            <a:fld id="{76940AC5-765C-4451-96D4-609BC8C0BA00}" type="slidenum">
              <a:rPr lang="es-ES"/>
              <a:pPr>
                <a:defRPr/>
              </a:pPr>
              <a:t>224</a:t>
            </a:fld>
            <a:endParaRPr lang="es-ES" dirty="0"/>
          </a:p>
        </p:txBody>
      </p:sp>
      <p:graphicFrame>
        <p:nvGraphicFramePr>
          <p:cNvPr id="10" name="9 Tabla"/>
          <p:cNvGraphicFramePr>
            <a:graphicFrameLocks noGrp="1"/>
          </p:cNvGraphicFramePr>
          <p:nvPr/>
        </p:nvGraphicFramePr>
        <p:xfrm>
          <a:off x="457200" y="533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620000" y="914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E</a:t>
                      </a:r>
                      <a:endParaRPr lang="es-ES_tradnl" sz="4000" dirty="0"/>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457200" y="40386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solidFill>
                      <a:schemeClr val="tx2">
                        <a:lumMod val="10000"/>
                      </a:schemeClr>
                    </a:solidFill>
                  </a:tcPr>
                </a:tc>
                <a:extLst>
                  <a:ext uri="{0D108BD9-81ED-4DB2-BD59-A6C34878D82A}">
                    <a16:rowId xmlns="" xmlns:a16="http://schemas.microsoft.com/office/drawing/2014/main" val="10000"/>
                  </a:ext>
                </a:extLst>
              </a:tr>
            </a:tbl>
          </a:graphicData>
        </a:graphic>
      </p:graphicFrame>
      <p:cxnSp>
        <p:nvCxnSpPr>
          <p:cNvPr id="7477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74775" name="29 Conector recto de flecha"/>
          <p:cNvCxnSpPr>
            <a:cxnSpLocks noChangeShapeType="1"/>
          </p:cNvCxnSpPr>
          <p:nvPr/>
        </p:nvCxnSpPr>
        <p:spPr bwMode="auto">
          <a:xfrm>
            <a:off x="1905000" y="1143000"/>
            <a:ext cx="5715000" cy="0"/>
          </a:xfrm>
          <a:prstGeom prst="straightConnector1">
            <a:avLst/>
          </a:prstGeom>
          <a:noFill/>
          <a:ln w="28575" algn="ctr">
            <a:solidFill>
              <a:schemeClr val="tx1"/>
            </a:solidFill>
            <a:round/>
            <a:headEnd/>
            <a:tailEnd type="arrow" w="med" len="med"/>
          </a:ln>
        </p:spPr>
      </p:cxnSp>
      <p:sp>
        <p:nvSpPr>
          <p:cNvPr id="74776"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dirty="0"/>
          </a:p>
        </p:txBody>
      </p:sp>
      <p:sp>
        <p:nvSpPr>
          <p:cNvPr id="47" name="46 CuadroTexto"/>
          <p:cNvSpPr txBox="1"/>
          <p:nvPr/>
        </p:nvSpPr>
        <p:spPr>
          <a:xfrm>
            <a:off x="2232025" y="376238"/>
            <a:ext cx="1577975" cy="461962"/>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74779" name="48 CuadroTexto"/>
          <p:cNvSpPr txBox="1">
            <a:spLocks noChangeArrowheads="1"/>
          </p:cNvSpPr>
          <p:nvPr/>
        </p:nvSpPr>
        <p:spPr bwMode="auto">
          <a:xfrm>
            <a:off x="3276600" y="76200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sp>
        <p:nvSpPr>
          <p:cNvPr id="22560" name="51 CuadroTexto"/>
          <p:cNvSpPr txBox="1">
            <a:spLocks noChangeArrowheads="1"/>
          </p:cNvSpPr>
          <p:nvPr/>
        </p:nvSpPr>
        <p:spPr bwMode="auto">
          <a:xfrm>
            <a:off x="0" y="1524000"/>
            <a:ext cx="5588389" cy="584775"/>
          </a:xfrm>
          <a:prstGeom prst="rect">
            <a:avLst/>
          </a:prstGeom>
          <a:noFill/>
          <a:ln w="9525">
            <a:noFill/>
            <a:miter lim="800000"/>
            <a:headEnd/>
            <a:tailEnd/>
          </a:ln>
        </p:spPr>
        <p:txBody>
          <a:bodyPr wrap="none">
            <a:spAutoFit/>
          </a:bodyPr>
          <a:lstStyle/>
          <a:p>
            <a:pPr marL="457200" indent="-457200">
              <a:defRPr/>
            </a:pPr>
            <a:r>
              <a:rPr lang="es-ES_tradnl" sz="1600" dirty="0"/>
              <a:t>- A posee el </a:t>
            </a:r>
            <a:r>
              <a:rPr lang="es-ES_tradnl" sz="1600" dirty="0" smtClean="0"/>
              <a:t>4%  </a:t>
            </a:r>
            <a:r>
              <a:rPr lang="es-ES_tradnl" sz="1600" dirty="0"/>
              <a:t>de E adquirido por 1.000.000 </a:t>
            </a:r>
          </a:p>
          <a:p>
            <a:pPr marL="457200" indent="-457200">
              <a:defRPr/>
            </a:pPr>
            <a:r>
              <a:rPr lang="es-ES_tradnl" sz="1600" dirty="0"/>
              <a:t>- Se lo </a:t>
            </a:r>
            <a:r>
              <a:rPr lang="es-ES_tradnl" sz="1600" u="sng" dirty="0">
                <a:effectLst>
                  <a:outerShdw blurRad="38100" dist="38100" dir="2700000" algn="tl">
                    <a:srgbClr val="000000">
                      <a:alpha val="43137"/>
                    </a:srgbClr>
                  </a:outerShdw>
                </a:effectLst>
              </a:rPr>
              <a:t>vende</a:t>
            </a:r>
            <a:r>
              <a:rPr lang="es-ES_tradnl" sz="1600" dirty="0"/>
              <a:t> a </a:t>
            </a:r>
            <a:r>
              <a:rPr lang="es-ES_tradnl" sz="1600" dirty="0" smtClean="0"/>
              <a:t>B</a:t>
            </a:r>
            <a:endParaRPr lang="es-ES_tradnl" sz="1600" dirty="0"/>
          </a:p>
        </p:txBody>
      </p:sp>
      <p:cxnSp>
        <p:nvCxnSpPr>
          <p:cNvPr id="74781" name="29 Conector recto de flecha"/>
          <p:cNvCxnSpPr>
            <a:cxnSpLocks noChangeShapeType="1"/>
          </p:cNvCxnSpPr>
          <p:nvPr/>
        </p:nvCxnSpPr>
        <p:spPr bwMode="auto">
          <a:xfrm flipV="1">
            <a:off x="1905000" y="1905000"/>
            <a:ext cx="6400800" cy="2514600"/>
          </a:xfrm>
          <a:prstGeom prst="straightConnector1">
            <a:avLst/>
          </a:prstGeom>
          <a:noFill/>
          <a:ln w="28575" algn="ctr">
            <a:solidFill>
              <a:schemeClr val="tx1"/>
            </a:solidFill>
            <a:round/>
            <a:headEnd/>
            <a:tailEnd type="arrow" w="med" len="med"/>
          </a:ln>
        </p:spPr>
      </p:cxnSp>
      <p:sp>
        <p:nvSpPr>
          <p:cNvPr id="74782"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dirty="0"/>
          </a:p>
        </p:txBody>
      </p:sp>
      <p:sp>
        <p:nvSpPr>
          <p:cNvPr id="74783" name="48 CuadroTexto"/>
          <p:cNvSpPr txBox="1">
            <a:spLocks noChangeArrowheads="1"/>
          </p:cNvSpPr>
          <p:nvPr/>
        </p:nvSpPr>
        <p:spPr bwMode="auto">
          <a:xfrm>
            <a:off x="3124200" y="1143000"/>
            <a:ext cx="1828800" cy="400050"/>
          </a:xfrm>
          <a:prstGeom prst="rect">
            <a:avLst/>
          </a:prstGeom>
          <a:noFill/>
          <a:ln w="9525">
            <a:noFill/>
            <a:miter lim="800000"/>
            <a:headEnd/>
            <a:tailEnd/>
          </a:ln>
        </p:spPr>
        <p:txBody>
          <a:bodyPr>
            <a:spAutoFit/>
          </a:bodyPr>
          <a:lstStyle/>
          <a:p>
            <a:r>
              <a:rPr lang="es-ES_tradnl" b="0" dirty="0"/>
              <a:t>1.000.000 </a:t>
            </a:r>
          </a:p>
        </p:txBody>
      </p:sp>
      <p:sp>
        <p:nvSpPr>
          <p:cNvPr id="74786" name="48 CuadroTexto"/>
          <p:cNvSpPr txBox="1">
            <a:spLocks noChangeArrowheads="1"/>
          </p:cNvSpPr>
          <p:nvPr/>
        </p:nvSpPr>
        <p:spPr bwMode="auto">
          <a:xfrm>
            <a:off x="2057400" y="3790890"/>
            <a:ext cx="694421" cy="400110"/>
          </a:xfrm>
          <a:prstGeom prst="rect">
            <a:avLst/>
          </a:prstGeom>
          <a:noFill/>
          <a:ln w="9525">
            <a:noFill/>
            <a:miter lim="800000"/>
            <a:headEnd/>
            <a:tailEnd/>
          </a:ln>
        </p:spPr>
        <p:txBody>
          <a:bodyPr wrap="none">
            <a:spAutoFit/>
          </a:bodyPr>
          <a:lstStyle/>
          <a:p>
            <a:r>
              <a:rPr lang="es-ES_tradnl" dirty="0" smtClean="0">
                <a:solidFill>
                  <a:srgbClr val="FFFF99"/>
                </a:solidFill>
              </a:rPr>
              <a:t>4%</a:t>
            </a:r>
            <a:endParaRPr lang="es-ES_tradnl" dirty="0">
              <a:solidFill>
                <a:srgbClr val="FFFF99"/>
              </a:solidFill>
            </a:endParaRPr>
          </a:p>
        </p:txBody>
      </p:sp>
      <p:cxnSp>
        <p:nvCxnSpPr>
          <p:cNvPr id="74787"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74788"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74789"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74790"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74792"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EJEMPLO-6-</a:t>
            </a:r>
            <a:r>
              <a:rPr lang="es-ES" u="sng" dirty="0" smtClean="0">
                <a:solidFill>
                  <a:srgbClr val="FF0000"/>
                </a:solidFill>
              </a:rPr>
              <a:t>NR</a:t>
            </a:r>
            <a:r>
              <a:rPr lang="es-ES" dirty="0" smtClean="0">
                <a:solidFill>
                  <a:srgbClr val="000066"/>
                </a:solidFill>
              </a:rPr>
              <a:t> </a:t>
            </a:r>
            <a:r>
              <a:rPr lang="es-ES" sz="1800" dirty="0" smtClean="0">
                <a:solidFill>
                  <a:srgbClr val="0033CC"/>
                </a:solidFill>
              </a:rPr>
              <a:t>Trasmisión de </a:t>
            </a:r>
            <a:r>
              <a:rPr lang="es-ES" sz="1800" dirty="0" smtClean="0">
                <a:solidFill>
                  <a:srgbClr val="000066"/>
                </a:solidFill>
              </a:rPr>
              <a:t> </a:t>
            </a:r>
            <a:r>
              <a:rPr lang="es-ES_tradnl" sz="1800" u="sng" dirty="0" smtClean="0">
                <a:solidFill>
                  <a:srgbClr val="FF0000"/>
                </a:solidFill>
              </a:rPr>
              <a:t>NO</a:t>
            </a:r>
            <a:r>
              <a:rPr lang="es-ES_tradnl" sz="1800" dirty="0" smtClean="0">
                <a:solidFill>
                  <a:srgbClr val="FF0000"/>
                </a:solidFill>
              </a:rPr>
              <a:t> Residente (Paraíso Fiscal ó &lt; 10%)</a:t>
            </a:r>
            <a:endParaRPr lang="es-ES" dirty="0">
              <a:solidFill>
                <a:srgbClr val="FF0000"/>
              </a:solidFill>
            </a:endParaRPr>
          </a:p>
        </p:txBody>
      </p:sp>
      <p:cxnSp>
        <p:nvCxnSpPr>
          <p:cNvPr id="74794" name="29 Conector recto de flecha"/>
          <p:cNvCxnSpPr>
            <a:cxnSpLocks noChangeShapeType="1"/>
          </p:cNvCxnSpPr>
          <p:nvPr/>
        </p:nvCxnSpPr>
        <p:spPr bwMode="auto">
          <a:xfrm>
            <a:off x="1066800" y="2057400"/>
            <a:ext cx="0" cy="1981200"/>
          </a:xfrm>
          <a:prstGeom prst="straightConnector1">
            <a:avLst/>
          </a:prstGeom>
          <a:noFill/>
          <a:ln w="38100" algn="ctr">
            <a:solidFill>
              <a:srgbClr val="FFFF00"/>
            </a:solidFill>
            <a:round/>
            <a:headEnd/>
            <a:tailEnd type="arrow" w="med" len="med"/>
          </a:ln>
        </p:spPr>
      </p:cxnSp>
      <p:cxnSp>
        <p:nvCxnSpPr>
          <p:cNvPr id="31" name="23 Conector recto"/>
          <p:cNvCxnSpPr>
            <a:cxnSpLocks noChangeShapeType="1"/>
          </p:cNvCxnSpPr>
          <p:nvPr/>
        </p:nvCxnSpPr>
        <p:spPr bwMode="auto">
          <a:xfrm>
            <a:off x="6096000" y="381000"/>
            <a:ext cx="0" cy="4724400"/>
          </a:xfrm>
          <a:prstGeom prst="line">
            <a:avLst/>
          </a:prstGeom>
          <a:noFill/>
          <a:ln w="63500" algn="ctr">
            <a:solidFill>
              <a:schemeClr val="tx1"/>
            </a:solidFill>
            <a:round/>
            <a:headEnd/>
            <a:tailEnd/>
          </a:ln>
        </p:spPr>
      </p:cxnSp>
      <p:sp>
        <p:nvSpPr>
          <p:cNvPr id="33" name="32 CuadroTexto"/>
          <p:cNvSpPr txBox="1"/>
          <p:nvPr/>
        </p:nvSpPr>
        <p:spPr>
          <a:xfrm>
            <a:off x="7050088" y="381000"/>
            <a:ext cx="2474912"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graphicFrame>
        <p:nvGraphicFramePr>
          <p:cNvPr id="30" name="29 Tabla"/>
          <p:cNvGraphicFramePr>
            <a:graphicFrameLocks noGrp="1"/>
          </p:cNvGraphicFramePr>
          <p:nvPr/>
        </p:nvGraphicFramePr>
        <p:xfrm>
          <a:off x="304800" y="5486400"/>
          <a:ext cx="8686800" cy="1051560"/>
        </p:xfrm>
        <a:graphic>
          <a:graphicData uri="http://schemas.openxmlformats.org/drawingml/2006/table">
            <a:tbl>
              <a:tblPr firstRow="1" bandRow="1">
                <a:tableStyleId>{5C22544A-7EE6-4342-B048-85BDC9FD1C3A}</a:tableStyleId>
              </a:tblPr>
              <a:tblGrid>
                <a:gridCol w="3886200">
                  <a:extLst>
                    <a:ext uri="{9D8B030D-6E8A-4147-A177-3AD203B41FA5}">
                      <a16:colId xmlns="" xmlns:a16="http://schemas.microsoft.com/office/drawing/2014/main" val="20000"/>
                    </a:ext>
                  </a:extLst>
                </a:gridCol>
                <a:gridCol w="4800600">
                  <a:extLst>
                    <a:ext uri="{9D8B030D-6E8A-4147-A177-3AD203B41FA5}">
                      <a16:colId xmlns="" xmlns:a16="http://schemas.microsoft.com/office/drawing/2014/main" val="20001"/>
                    </a:ext>
                  </a:extLst>
                </a:gridCol>
              </a:tblGrid>
              <a:tr h="381000">
                <a:tc>
                  <a:txBody>
                    <a:bodyPr/>
                    <a:lstStyle/>
                    <a:p>
                      <a:r>
                        <a:rPr lang="es-ES_tradnl" sz="1600" dirty="0" smtClean="0"/>
                        <a:t>TRANSMISIÓN,</a:t>
                      </a:r>
                      <a:r>
                        <a:rPr lang="es-ES_tradnl" sz="1600" baseline="0" dirty="0" smtClean="0"/>
                        <a:t> </a:t>
                      </a:r>
                      <a:r>
                        <a:rPr lang="es-ES_tradnl" sz="1600" dirty="0" smtClean="0"/>
                        <a:t>para la sociedad A</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Se cumplen circunstancias</a:t>
                      </a:r>
                      <a:r>
                        <a:rPr lang="es-ES_tradnl" sz="1600" baseline="0" dirty="0" smtClean="0"/>
                        <a:t> del art. 21.6</a:t>
                      </a:r>
                      <a:r>
                        <a:rPr lang="es-ES_tradnl" sz="1600" dirty="0" smtClean="0"/>
                        <a:t> LIS</a:t>
                      </a: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294392">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600" b="1" dirty="0" smtClean="0">
                          <a:solidFill>
                            <a:schemeClr val="tx1"/>
                          </a:solidFill>
                        </a:rPr>
                        <a:t>PLUSVALÍA (+ 200.000)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r>
                        <a:rPr lang="es-ES_tradnl" sz="1600" b="1" u="sng" dirty="0" smtClean="0">
                          <a:solidFill>
                            <a:srgbClr val="000066"/>
                          </a:solidFill>
                        </a:rPr>
                        <a:t>No</a:t>
                      </a:r>
                      <a:r>
                        <a:rPr lang="es-ES_tradnl" sz="1600" b="1" dirty="0" smtClean="0">
                          <a:solidFill>
                            <a:srgbClr val="000066"/>
                          </a:solidFill>
                        </a:rPr>
                        <a:t> exenta   (Art. 21.3 LIS)</a:t>
                      </a:r>
                      <a:r>
                        <a:rPr lang="es-ES_tradnl" sz="1600" b="1" u="none" dirty="0" smtClean="0">
                          <a:solidFill>
                            <a:srgbClr val="000066"/>
                          </a:solidFill>
                        </a:rPr>
                        <a:t> </a:t>
                      </a:r>
                      <a:r>
                        <a:rPr lang="es-ES_tradnl" sz="1600" b="1" u="none" dirty="0" smtClean="0">
                          <a:solidFill>
                            <a:srgbClr val="0000CC"/>
                          </a:solidFill>
                        </a:rPr>
                        <a:t>“Paraíso Fiscal”</a:t>
                      </a:r>
                      <a:endParaRPr lang="es-ES_tradnl" sz="1600" b="1" dirty="0">
                        <a:solidFill>
                          <a:srgbClr val="0000CC"/>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 xmlns:a16="http://schemas.microsoft.com/office/drawing/2014/main" val="10001"/>
                  </a:ext>
                </a:extLst>
              </a:tr>
              <a:tr h="294392">
                <a:tc>
                  <a:txBody>
                    <a:bodyPr/>
                    <a:lstStyle/>
                    <a:p>
                      <a:pPr marL="342900" indent="-342900">
                        <a:buFont typeface="+mj-lt"/>
                        <a:buAutoNum type="alphaLcParenR" startAt="2"/>
                      </a:pPr>
                      <a:r>
                        <a:rPr lang="es-ES_tradnl" sz="1600" b="1" dirty="0" smtClean="0">
                          <a:solidFill>
                            <a:schemeClr val="tx1"/>
                          </a:solidFill>
                        </a:rPr>
                        <a:t>MINUSVALÍA (- 100.000)</a:t>
                      </a:r>
                      <a:endParaRPr lang="es-ES_tradnl" sz="1600"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0066"/>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u="sng" dirty="0" smtClean="0">
                          <a:solidFill>
                            <a:srgbClr val="FF0000"/>
                          </a:solidFill>
                        </a:rPr>
                        <a:t>No</a:t>
                      </a:r>
                      <a:r>
                        <a:rPr lang="es-ES_tradnl" sz="1600" b="1" dirty="0" smtClean="0">
                          <a:solidFill>
                            <a:srgbClr val="FF0000"/>
                          </a:solidFill>
                        </a:rPr>
                        <a:t> deducible </a:t>
                      </a:r>
                      <a:r>
                        <a:rPr lang="es-ES_tradnl" sz="1600" b="1" u="none" dirty="0" smtClean="0">
                          <a:solidFill>
                            <a:srgbClr val="FF0000"/>
                          </a:solidFill>
                        </a:rPr>
                        <a:t> (</a:t>
                      </a:r>
                      <a:r>
                        <a:rPr lang="es-ES_tradnl" sz="1600" b="1" dirty="0" smtClean="0">
                          <a:solidFill>
                            <a:srgbClr val="FF0000"/>
                          </a:solidFill>
                        </a:rPr>
                        <a:t>Art. 21.6 LIS)</a:t>
                      </a:r>
                      <a:r>
                        <a:rPr lang="es-ES_tradnl" sz="1600" b="1" u="none" dirty="0" smtClean="0">
                          <a:solidFill>
                            <a:srgbClr val="FF0000"/>
                          </a:solidFill>
                        </a:rPr>
                        <a:t> </a:t>
                      </a:r>
                      <a:r>
                        <a:rPr lang="es-ES_tradnl" sz="1600" b="1" u="none" dirty="0" smtClean="0">
                          <a:solidFill>
                            <a:srgbClr val="0000CC"/>
                          </a:solidFill>
                        </a:rPr>
                        <a:t>“Paraíso Fiscal”</a:t>
                      </a:r>
                      <a:endParaRPr lang="es-ES_tradnl" sz="1600" b="1" dirty="0" smtClean="0">
                        <a:solidFill>
                          <a:srgbClr val="0000CC"/>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2"/>
                  </a:ext>
                </a:extLst>
              </a:tr>
            </a:tbl>
          </a:graphicData>
        </a:graphic>
      </p:graphicFrame>
      <p:sp>
        <p:nvSpPr>
          <p:cNvPr id="28" name="27 Rectángulo"/>
          <p:cNvSpPr/>
          <p:nvPr/>
        </p:nvSpPr>
        <p:spPr>
          <a:xfrm>
            <a:off x="1219200" y="2217003"/>
            <a:ext cx="4724400" cy="830997"/>
          </a:xfrm>
          <a:prstGeom prst="rect">
            <a:avLst/>
          </a:prstGeom>
        </p:spPr>
        <p:txBody>
          <a:bodyPr wrap="square">
            <a:spAutoFit/>
          </a:bodyPr>
          <a:lstStyle/>
          <a:p>
            <a:pPr marL="457200" indent="-457200">
              <a:defRPr/>
            </a:pPr>
            <a:r>
              <a:rPr lang="es-ES_tradnl" sz="1600" u="sng" dirty="0" smtClean="0">
                <a:solidFill>
                  <a:srgbClr val="FFFF66"/>
                </a:solidFill>
                <a:effectLst>
                  <a:outerShdw blurRad="38100" dist="38100" dir="2700000" algn="tl">
                    <a:srgbClr val="000000">
                      <a:alpha val="43137"/>
                    </a:srgbClr>
                  </a:outerShdw>
                </a:effectLst>
              </a:rPr>
              <a:t>A vende a B el 4% </a:t>
            </a:r>
            <a:r>
              <a:rPr lang="es-ES_tradnl" sz="1600" u="sng" dirty="0">
                <a:solidFill>
                  <a:srgbClr val="FFFF66"/>
                </a:solidFill>
                <a:effectLst>
                  <a:outerShdw blurRad="38100" dist="38100" dir="2700000" algn="tl">
                    <a:srgbClr val="000000">
                      <a:alpha val="43137"/>
                    </a:srgbClr>
                  </a:outerShdw>
                </a:effectLst>
              </a:rPr>
              <a:t>de </a:t>
            </a:r>
            <a:r>
              <a:rPr lang="es-ES_tradnl" sz="1600" u="sng" dirty="0" smtClean="0">
                <a:solidFill>
                  <a:srgbClr val="FFFF66"/>
                </a:solidFill>
                <a:effectLst>
                  <a:outerShdw blurRad="38100" dist="38100" dir="2700000" algn="tl">
                    <a:srgbClr val="000000">
                      <a:alpha val="43137"/>
                    </a:srgbClr>
                  </a:outerShdw>
                </a:effectLst>
              </a:rPr>
              <a:t>E.</a:t>
            </a:r>
            <a:r>
              <a:rPr lang="es-ES_tradnl" sz="1600" u="sng" dirty="0" smtClean="0">
                <a:solidFill>
                  <a:srgbClr val="FFFF00"/>
                </a:solidFill>
                <a:effectLst>
                  <a:outerShdw blurRad="38100" dist="38100" dir="2700000" algn="tl">
                    <a:srgbClr val="000000">
                      <a:alpha val="43137"/>
                    </a:srgbClr>
                  </a:outerShdw>
                </a:effectLst>
              </a:rPr>
              <a:t> Dos opciones:</a:t>
            </a:r>
            <a:endParaRPr lang="es-ES_tradnl" sz="1600" dirty="0"/>
          </a:p>
          <a:p>
            <a:pPr marL="457200" indent="-457200">
              <a:buFont typeface="+mj-lt"/>
              <a:buAutoNum type="alphaLcParenR"/>
              <a:defRPr/>
            </a:pPr>
            <a:r>
              <a:rPr lang="es-ES_tradnl" sz="1600" dirty="0"/>
              <a:t>Precio de Venta: </a:t>
            </a:r>
            <a:r>
              <a:rPr lang="es-ES_tradnl" sz="1600" dirty="0" smtClean="0"/>
              <a:t>1.200.000</a:t>
            </a:r>
            <a:endParaRPr lang="es-ES_tradnl" sz="1600" dirty="0"/>
          </a:p>
          <a:p>
            <a:pPr marL="457200" indent="-457200">
              <a:buFont typeface="+mj-lt"/>
              <a:buAutoNum type="alphaLcParenR"/>
              <a:defRPr/>
            </a:pPr>
            <a:r>
              <a:rPr lang="es-ES_tradnl" sz="1600" dirty="0"/>
              <a:t>Precio de venta:     </a:t>
            </a:r>
            <a:r>
              <a:rPr lang="es-ES_tradnl" sz="1600" dirty="0" smtClean="0"/>
              <a:t>900.000</a:t>
            </a:r>
            <a:r>
              <a:rPr lang="es-ES_tradnl" sz="1600" dirty="0" smtClean="0">
                <a:solidFill>
                  <a:srgbClr val="FFFF00"/>
                </a:solidFill>
              </a:rPr>
              <a:t>    </a:t>
            </a:r>
            <a:endParaRPr lang="es-ES_tradnl" sz="1600" dirty="0">
              <a:solidFill>
                <a:srgbClr val="FFFF00"/>
              </a:solidFill>
            </a:endParaRPr>
          </a:p>
        </p:txBody>
      </p:sp>
      <p:sp>
        <p:nvSpPr>
          <p:cNvPr id="32" name="31 Rectángulo"/>
          <p:cNvSpPr/>
          <p:nvPr/>
        </p:nvSpPr>
        <p:spPr>
          <a:xfrm>
            <a:off x="2057400" y="4343400"/>
            <a:ext cx="3470822" cy="400110"/>
          </a:xfrm>
          <a:prstGeom prst="rect">
            <a:avLst/>
          </a:prstGeom>
        </p:spPr>
        <p:txBody>
          <a:bodyPr wrap="none">
            <a:spAutoFit/>
          </a:bodyPr>
          <a:lstStyle/>
          <a:p>
            <a:pPr marL="457200" indent="-457200">
              <a:defRPr/>
            </a:pPr>
            <a:r>
              <a:rPr lang="es-ES_tradnl" dirty="0" smtClean="0"/>
              <a:t>B adquiere el 4%  de E</a:t>
            </a:r>
          </a:p>
        </p:txBody>
      </p:sp>
      <p:graphicFrame>
        <p:nvGraphicFramePr>
          <p:cNvPr id="35" name="34 Tabla"/>
          <p:cNvGraphicFramePr>
            <a:graphicFrameLocks noGrp="1"/>
          </p:cNvGraphicFramePr>
          <p:nvPr/>
        </p:nvGraphicFramePr>
        <p:xfrm>
          <a:off x="6934200" y="2667000"/>
          <a:ext cx="2743200" cy="960120"/>
        </p:xfrm>
        <a:graphic>
          <a:graphicData uri="http://schemas.openxmlformats.org/drawingml/2006/table">
            <a:tbl>
              <a:tblPr firstRow="1" bandRow="1">
                <a:tableStyleId>{5C22544A-7EE6-4342-B048-85BDC9FD1C3A}</a:tableStyleId>
              </a:tblPr>
              <a:tblGrid>
                <a:gridCol w="2743200">
                  <a:extLst>
                    <a:ext uri="{9D8B030D-6E8A-4147-A177-3AD203B41FA5}">
                      <a16:colId xmlns="" xmlns:a16="http://schemas.microsoft.com/office/drawing/2014/main" val="20000"/>
                    </a:ext>
                  </a:extLst>
                </a:gridCol>
              </a:tblGrid>
              <a:tr h="96012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aseline="0" dirty="0" smtClean="0">
                          <a:solidFill>
                            <a:srgbClr val="FFFF66"/>
                          </a:solidFill>
                        </a:rPr>
                        <a:t>tipo nominal &lt; 10%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800" baseline="0" dirty="0" smtClean="0">
                        <a:solidFill>
                          <a:srgbClr val="FFFF66"/>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aseline="0" dirty="0" smtClean="0">
                          <a:solidFill>
                            <a:schemeClr val="tx1"/>
                          </a:solidFill>
                        </a:rPr>
                        <a:t>ó</a:t>
                      </a:r>
                      <a:r>
                        <a:rPr lang="es-ES_tradnl" sz="1800" baseline="0" dirty="0" smtClean="0">
                          <a:solidFill>
                            <a:srgbClr val="FFFF66"/>
                          </a:solidFill>
                        </a:rPr>
                        <a:t> Paraíso Fiscal</a:t>
                      </a:r>
                      <a:endParaRPr lang="es-ES_tradnl" sz="1800" dirty="0" smtClean="0">
                        <a:solidFill>
                          <a:srgbClr val="FFFF66"/>
                        </a:solidFill>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270703011"/>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400800"/>
            <a:ext cx="2311400" cy="476250"/>
          </a:xfrm>
        </p:spPr>
        <p:txBody>
          <a:bodyPr/>
          <a:lstStyle/>
          <a:p>
            <a:pPr>
              <a:defRPr/>
            </a:pPr>
            <a:fld id="{75DE4F27-0F59-4BE8-B281-66C824774291}" type="slidenum">
              <a:rPr lang="es-ES"/>
              <a:pPr>
                <a:defRPr/>
              </a:pPr>
              <a:t>225</a:t>
            </a:fld>
            <a:endParaRPr lang="es-ES" dirty="0"/>
          </a:p>
        </p:txBody>
      </p:sp>
      <p:sp>
        <p:nvSpPr>
          <p:cNvPr id="14" name="Rectangle 5"/>
          <p:cNvSpPr>
            <a:spLocks noChangeArrowheads="1"/>
          </p:cNvSpPr>
          <p:nvPr/>
        </p:nvSpPr>
        <p:spPr bwMode="auto">
          <a:xfrm>
            <a:off x="152400" y="0"/>
            <a:ext cx="9906000" cy="457200"/>
          </a:xfrm>
          <a:prstGeom prst="rect">
            <a:avLst/>
          </a:prstGeom>
          <a:noFill/>
          <a:ln w="9525">
            <a:noFill/>
            <a:miter lim="800000"/>
            <a:headEnd/>
            <a:tailEnd/>
          </a:ln>
        </p:spPr>
        <p:txBody>
          <a:bodyPr anchor="ctr" anchorCtr="1"/>
          <a:lstStyle/>
          <a:p>
            <a:r>
              <a:rPr lang="es-ES_tradnl" sz="2800" u="sng" dirty="0" smtClean="0">
                <a:solidFill>
                  <a:srgbClr val="FFFF66"/>
                </a:solidFill>
                <a:latin typeface="Arial" pitchFamily="34" charset="0"/>
              </a:rPr>
              <a:t>TRANSMISIÓN de Participaciones</a:t>
            </a:r>
            <a:r>
              <a:rPr lang="es-ES_tradnl" sz="2800" dirty="0" smtClean="0">
                <a:solidFill>
                  <a:srgbClr val="FFFF66"/>
                </a:solidFill>
                <a:latin typeface="Arial" pitchFamily="34" charset="0"/>
              </a:rPr>
              <a:t>: art. 21 LIS</a:t>
            </a:r>
            <a:endParaRPr lang="es-ES" sz="2800" dirty="0">
              <a:solidFill>
                <a:srgbClr val="FFFF66"/>
              </a:solidFill>
              <a:latin typeface="Arial" pitchFamily="34" charset="0"/>
            </a:endParaRPr>
          </a:p>
        </p:txBody>
      </p:sp>
      <p:graphicFrame>
        <p:nvGraphicFramePr>
          <p:cNvPr id="15" name="14 Tabla"/>
          <p:cNvGraphicFramePr>
            <a:graphicFrameLocks noGrp="1"/>
          </p:cNvGraphicFramePr>
          <p:nvPr/>
        </p:nvGraphicFramePr>
        <p:xfrm>
          <a:off x="76200" y="960121"/>
          <a:ext cx="9677400" cy="5593079"/>
        </p:xfrm>
        <a:graphic>
          <a:graphicData uri="http://schemas.openxmlformats.org/drawingml/2006/table">
            <a:tbl>
              <a:tblPr firstRow="1" bandRow="1">
                <a:tableStyleId>{5C22544A-7EE6-4342-B048-85BDC9FD1C3A}</a:tableStyleId>
              </a:tblPr>
              <a:tblGrid>
                <a:gridCol w="5257800">
                  <a:extLst>
                    <a:ext uri="{9D8B030D-6E8A-4147-A177-3AD203B41FA5}">
                      <a16:colId xmlns="" xmlns:a16="http://schemas.microsoft.com/office/drawing/2014/main" val="20000"/>
                    </a:ext>
                  </a:extLst>
                </a:gridCol>
                <a:gridCol w="2209800">
                  <a:extLst>
                    <a:ext uri="{9D8B030D-6E8A-4147-A177-3AD203B41FA5}">
                      <a16:colId xmlns="" xmlns:a16="http://schemas.microsoft.com/office/drawing/2014/main" val="20001"/>
                    </a:ext>
                  </a:extLst>
                </a:gridCol>
                <a:gridCol w="2209800">
                  <a:extLst>
                    <a:ext uri="{9D8B030D-6E8A-4147-A177-3AD203B41FA5}">
                      <a16:colId xmlns="" xmlns:a16="http://schemas.microsoft.com/office/drawing/2014/main" val="20002"/>
                    </a:ext>
                  </a:extLst>
                </a:gridCol>
              </a:tblGrid>
              <a:tr h="457200">
                <a:tc gridSpan="3">
                  <a:txBody>
                    <a:bodyPr/>
                    <a:lstStyle/>
                    <a:p>
                      <a:pPr algn="ctr"/>
                      <a:r>
                        <a:rPr lang="es-ES_tradnl" sz="2400" dirty="0" smtClean="0">
                          <a:solidFill>
                            <a:srgbClr val="FFFF00"/>
                          </a:solidFill>
                          <a:effectLst>
                            <a:outerShdw blurRad="38100" dist="38100" dir="2700000" algn="tl">
                              <a:srgbClr val="000000">
                                <a:alpha val="43137"/>
                              </a:srgbClr>
                            </a:outerShdw>
                          </a:effectLst>
                        </a:rPr>
                        <a:t>PARA LA SOCIEDAD TRANSMITENTE</a:t>
                      </a:r>
                      <a:endParaRPr lang="es-ES_tradnl" sz="24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_tradnl" sz="2000"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_tradnl" sz="2000" dirty="0" smtClean="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81000">
                <a:tc>
                  <a:txBody>
                    <a:bodyPr/>
                    <a:lstStyle/>
                    <a:p>
                      <a:r>
                        <a:rPr lang="es-ES_tradnl" sz="2000" b="1" dirty="0" smtClean="0">
                          <a:solidFill>
                            <a:schemeClr val="tx1"/>
                          </a:solidFill>
                        </a:rPr>
                        <a:t>Participación condiciones</a:t>
                      </a:r>
                      <a:endParaRPr lang="es-ES_tradnl" sz="20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_tradnl" sz="2000" b="1" dirty="0" smtClean="0">
                          <a:solidFill>
                            <a:schemeClr val="tx1"/>
                          </a:solidFill>
                        </a:rPr>
                        <a:t>Resultado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algn="ctr"/>
                      <a:r>
                        <a:rPr lang="es-ES_tradnl" sz="2000" b="1" dirty="0" smtClean="0">
                          <a:solidFill>
                            <a:schemeClr val="tx1"/>
                          </a:solidFill>
                          <a:effectLst/>
                        </a:rPr>
                        <a:t>Fiscalmente</a:t>
                      </a:r>
                      <a:endParaRPr lang="es-ES_tradnl" sz="2000" dirty="0" smtClean="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1"/>
                  </a:ext>
                </a:extLst>
              </a:tr>
              <a:tr h="518160">
                <a:tc rowSpan="2">
                  <a:txBody>
                    <a:bodyPr/>
                    <a:lstStyle/>
                    <a:p>
                      <a:pPr marL="342900" indent="-342900">
                        <a:buFont typeface="Wingdings" pitchFamily="2" charset="2"/>
                        <a:buChar char="ü"/>
                      </a:pPr>
                      <a:r>
                        <a:rPr lang="es-ES_tradnl" sz="1800" b="1" baseline="0" dirty="0" smtClean="0">
                          <a:solidFill>
                            <a:schemeClr val="tx1"/>
                          </a:solidFill>
                        </a:rPr>
                        <a:t>≥  5% ó &gt; 20 MM €</a:t>
                      </a:r>
                    </a:p>
                    <a:p>
                      <a:pPr marL="342900" indent="-342900">
                        <a:buFont typeface="Wingdings" pitchFamily="2" charset="2"/>
                        <a:buChar char="ü"/>
                      </a:pPr>
                      <a:endParaRPr lang="es-ES_tradnl" sz="800" b="1" baseline="0" dirty="0" smtClean="0">
                        <a:solidFill>
                          <a:schemeClr val="tx1"/>
                        </a:solidFill>
                      </a:endParaRPr>
                    </a:p>
                    <a:p>
                      <a:pPr marL="342900" indent="-342900">
                        <a:buFont typeface="Wingdings" pitchFamily="2" charset="2"/>
                        <a:buChar char="ü"/>
                      </a:pPr>
                      <a:r>
                        <a:rPr lang="es-ES_tradnl" sz="1800" b="1" u="sng" baseline="0" dirty="0" smtClean="0">
                          <a:solidFill>
                            <a:schemeClr val="tx1"/>
                          </a:solidFill>
                        </a:rPr>
                        <a:t>caso de no residente</a:t>
                      </a:r>
                      <a:r>
                        <a:rPr lang="es-ES_tradnl" sz="1800" b="1" baseline="0" dirty="0" smtClean="0">
                          <a:solidFill>
                            <a:schemeClr val="tx1"/>
                          </a:solidFill>
                        </a:rPr>
                        <a:t> que tributen a un tipo nominal ≥ 10% y no sea Paraíso Fiscal</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chemeClr val="tx1"/>
                          </a:solidFill>
                        </a:rPr>
                        <a:t>PLUSVALÍA (+)</a:t>
                      </a:r>
                      <a:endParaRPr lang="es-ES_tradnl" sz="18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25000"/>
                      </a:schemeClr>
                    </a:solidFill>
                  </a:tcPr>
                </a:tc>
                <a:tc>
                  <a:txBody>
                    <a:bodyPr/>
                    <a:lstStyle/>
                    <a:p>
                      <a:pPr algn="ctr"/>
                      <a:r>
                        <a:rPr lang="es-ES_tradnl" sz="1800" b="1" dirty="0" smtClean="0">
                          <a:solidFill>
                            <a:srgbClr val="FF0000"/>
                          </a:solidFill>
                        </a:rPr>
                        <a:t>Exenta</a:t>
                      </a:r>
                    </a:p>
                    <a:p>
                      <a:pPr algn="ctr"/>
                      <a:r>
                        <a:rPr lang="es-ES_tradnl" sz="1600" b="1" dirty="0" smtClean="0">
                          <a:solidFill>
                            <a:srgbClr val="000066"/>
                          </a:solidFill>
                        </a:rPr>
                        <a:t> (art. 21.3 LIS)</a:t>
                      </a:r>
                      <a:endParaRPr lang="es-ES_tradnl" sz="16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2"/>
                  </a:ext>
                </a:extLst>
              </a:tr>
              <a:tr h="746760">
                <a:tc vMerge="1">
                  <a:txBody>
                    <a:bodyPr/>
                    <a:lstStyle/>
                    <a:p>
                      <a:endParaRPr lang="es-ES_tradnl"/>
                    </a:p>
                  </a:txBody>
                  <a:tcPr/>
                </a:tc>
                <a:tc>
                  <a:txBody>
                    <a:bodyPr/>
                    <a:lstStyle/>
                    <a:p>
                      <a:r>
                        <a:rPr lang="es-ES_tradnl" sz="1800" b="1" dirty="0" smtClean="0">
                          <a:solidFill>
                            <a:schemeClr val="bg1">
                              <a:lumMod val="50000"/>
                            </a:schemeClr>
                          </a:solidFill>
                        </a:rPr>
                        <a:t>MINUSVALÍA (-)</a:t>
                      </a:r>
                      <a:endParaRPr lang="es-ES_tradnl" sz="1800" b="1" dirty="0">
                        <a:solidFill>
                          <a:schemeClr val="bg1">
                            <a:lumMod val="50000"/>
                          </a:schemeClr>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FF0000"/>
                          </a:solidFill>
                        </a:rPr>
                        <a:t>No</a:t>
                      </a:r>
                      <a:r>
                        <a:rPr lang="es-ES_tradnl" sz="1800" b="1" dirty="0" smtClean="0">
                          <a:solidFill>
                            <a:srgbClr val="FF0000"/>
                          </a:solidFill>
                        </a:rPr>
                        <a:t> deducible </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chemeClr val="bg1">
                              <a:lumMod val="50000"/>
                            </a:schemeClr>
                          </a:solidFill>
                        </a:rPr>
                        <a:t>(art. 21.6.a) LIS)</a:t>
                      </a:r>
                      <a:endParaRPr lang="es-ES_tradnl" sz="1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3"/>
                  </a:ext>
                </a:extLst>
              </a:tr>
              <a:tr h="342900">
                <a:tc row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u="sng" baseline="0" dirty="0" smtClean="0">
                          <a:solidFill>
                            <a:schemeClr val="tx1"/>
                          </a:solidFill>
                        </a:rPr>
                        <a:t>caso de no residente</a:t>
                      </a:r>
                      <a:r>
                        <a:rPr lang="es-ES_tradnl" sz="1800" b="1" baseline="0" dirty="0" smtClean="0">
                          <a:solidFill>
                            <a:schemeClr val="tx1"/>
                          </a:solidFill>
                        </a:rPr>
                        <a:t> que tributen a un tipo nominal &lt; 10% ó sea Paraíso Fiscal</a:t>
                      </a:r>
                      <a:endParaRPr lang="es-ES_tradnl" sz="1800" b="1" dirty="0" smtClean="0">
                        <a:solidFill>
                          <a:schemeClr val="tx1"/>
                        </a:solidFill>
                      </a:endParaRPr>
                    </a:p>
                    <a:p>
                      <a:pPr marL="342900" indent="-342900">
                        <a:buFont typeface="Wingdings" pitchFamily="2" charset="2"/>
                        <a:buChar char="ü"/>
                      </a:pPr>
                      <a:endParaRPr lang="es-ES_tradnl" sz="20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chemeClr val="tx1"/>
                          </a:solidFill>
                        </a:rPr>
                        <a:t>PLUSVALÍA (+)</a:t>
                      </a:r>
                      <a:endParaRPr lang="es-ES_tradnl" sz="18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s-ES_tradnl" sz="1800" b="1" u="sng" dirty="0" smtClean="0">
                          <a:solidFill>
                            <a:srgbClr val="FF0000"/>
                          </a:solidFill>
                        </a:rPr>
                        <a:t>No</a:t>
                      </a:r>
                      <a:r>
                        <a:rPr lang="es-ES_tradnl" sz="1800" b="1" dirty="0" smtClean="0">
                          <a:solidFill>
                            <a:srgbClr val="FF0000"/>
                          </a:solidFill>
                        </a:rPr>
                        <a:t> exenta</a:t>
                      </a:r>
                    </a:p>
                    <a:p>
                      <a:pPr algn="ctr"/>
                      <a:r>
                        <a:rPr lang="es-ES_tradnl" sz="1600" b="1" dirty="0" smtClean="0">
                          <a:solidFill>
                            <a:srgbClr val="000066"/>
                          </a:solidFill>
                        </a:rPr>
                        <a:t> (art. 21.3 LIS)</a:t>
                      </a:r>
                      <a:endParaRPr lang="es-ES_tradnl" sz="16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4"/>
                  </a:ext>
                </a:extLst>
              </a:tr>
              <a:tr h="342900">
                <a:tc vMerge="1">
                  <a:txBody>
                    <a:bodyPr/>
                    <a:lstStyle/>
                    <a:p>
                      <a:endParaRPr lang="es-ES_tradnl"/>
                    </a:p>
                  </a:txBody>
                  <a:tcPr/>
                </a:tc>
                <a:tc>
                  <a:txBody>
                    <a:bodyPr/>
                    <a:lstStyle/>
                    <a:p>
                      <a:r>
                        <a:rPr lang="es-ES_tradnl" sz="1800" b="1" dirty="0" smtClean="0">
                          <a:solidFill>
                            <a:schemeClr val="bg1">
                              <a:lumMod val="50000"/>
                            </a:schemeClr>
                          </a:solidFill>
                        </a:rPr>
                        <a:t>MINUSVALÍA (-)</a:t>
                      </a:r>
                      <a:endParaRPr lang="es-ES_tradnl" sz="1800" b="1" dirty="0">
                        <a:solidFill>
                          <a:schemeClr val="bg1">
                            <a:lumMod val="50000"/>
                          </a:schemeClr>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FF0000"/>
                          </a:solidFill>
                        </a:rPr>
                        <a:t>No</a:t>
                      </a:r>
                      <a:r>
                        <a:rPr lang="es-ES_tradnl" sz="1800" b="1" dirty="0" smtClean="0">
                          <a:solidFill>
                            <a:srgbClr val="FF0000"/>
                          </a:solidFill>
                        </a:rPr>
                        <a:t> deducible </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chemeClr val="bg1">
                              <a:lumMod val="50000"/>
                            </a:schemeClr>
                          </a:solidFill>
                        </a:rPr>
                        <a:t>(art. 21.6.b) LIS)</a:t>
                      </a:r>
                      <a:endParaRPr lang="es-ES_tradnl" sz="18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5"/>
                  </a:ext>
                </a:extLst>
              </a:tr>
              <a:tr h="701039">
                <a:tc rowSpan="2">
                  <a:txBody>
                    <a:bodyPr/>
                    <a:lstStyle/>
                    <a:p>
                      <a:pPr marL="342900" indent="-342900">
                        <a:buFont typeface="Wingdings" pitchFamily="2" charset="2"/>
                        <a:buChar char="ü"/>
                      </a:pPr>
                      <a:r>
                        <a:rPr lang="es-ES_tradnl" sz="1800" b="1" baseline="0" dirty="0" smtClean="0">
                          <a:solidFill>
                            <a:schemeClr val="tx1"/>
                          </a:solidFill>
                        </a:rPr>
                        <a:t>&lt; 5% y &lt; 20 MM €</a:t>
                      </a:r>
                    </a:p>
                    <a:p>
                      <a:pPr marL="342900" indent="-342900">
                        <a:buFont typeface="Wingdings" pitchFamily="2" charset="2"/>
                        <a:buChar char="ü"/>
                      </a:pPr>
                      <a:endParaRPr lang="es-ES_tradnl" sz="800" b="1" baseline="0" dirty="0" smtClean="0">
                        <a:solidFill>
                          <a:schemeClr val="tx1"/>
                        </a:solidFill>
                      </a:endParaRPr>
                    </a:p>
                    <a:p>
                      <a:pPr marL="342900" indent="-342900">
                        <a:buFont typeface="Wingdings" pitchFamily="2" charset="2"/>
                        <a:buChar char="ü"/>
                      </a:pPr>
                      <a:r>
                        <a:rPr lang="es-ES_tradnl" sz="1800" b="1" u="sng" baseline="0" dirty="0" smtClean="0">
                          <a:solidFill>
                            <a:schemeClr val="tx1"/>
                          </a:solidFill>
                        </a:rPr>
                        <a:t>caso de no residente</a:t>
                      </a:r>
                      <a:r>
                        <a:rPr lang="es-ES_tradnl" sz="1800" b="1" baseline="0" dirty="0" smtClean="0">
                          <a:solidFill>
                            <a:schemeClr val="tx1"/>
                          </a:solidFill>
                        </a:rPr>
                        <a:t> que tributen a un tipo nominal ≥ 10% y no sea Paraíso Fiscal</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chemeClr val="tx1"/>
                          </a:solidFill>
                        </a:rPr>
                        <a:t>PLUSVALÍA (+)</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es-ES_tradnl" sz="1800" b="1" u="sng" dirty="0" smtClean="0">
                          <a:solidFill>
                            <a:srgbClr val="FF0000"/>
                          </a:solidFill>
                        </a:rPr>
                        <a:t>No</a:t>
                      </a:r>
                      <a:r>
                        <a:rPr lang="es-ES_tradnl" sz="1800" b="1" dirty="0" smtClean="0">
                          <a:solidFill>
                            <a:srgbClr val="FF0000"/>
                          </a:solidFill>
                        </a:rPr>
                        <a:t> Exenta</a:t>
                      </a:r>
                    </a:p>
                    <a:p>
                      <a:pPr algn="ctr"/>
                      <a:r>
                        <a:rPr lang="es-ES_tradnl" sz="1800" b="1" dirty="0" smtClean="0">
                          <a:solidFill>
                            <a:srgbClr val="000066"/>
                          </a:solidFill>
                        </a:rPr>
                        <a:t> (art. 21.3 LIS)</a:t>
                      </a:r>
                      <a:endParaRPr lang="es-ES_tradnl" sz="18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6"/>
                  </a:ext>
                </a:extLst>
              </a:tr>
              <a:tr h="914400">
                <a:tc vMerge="1">
                  <a:txBody>
                    <a:bodyPr/>
                    <a:lstStyle/>
                    <a:p>
                      <a:endParaRPr lang="es-ES_tradnl"/>
                    </a:p>
                  </a:txBody>
                  <a:tcPr/>
                </a:tc>
                <a:tc>
                  <a:txBody>
                    <a:bodyPr/>
                    <a:lstStyle/>
                    <a:p>
                      <a:r>
                        <a:rPr lang="es-ES_tradnl" sz="1800" b="1" dirty="0" smtClean="0">
                          <a:solidFill>
                            <a:schemeClr val="bg1">
                              <a:lumMod val="50000"/>
                            </a:schemeClr>
                          </a:solidFill>
                        </a:rPr>
                        <a:t>MINUSVALÍA (-)</a:t>
                      </a:r>
                      <a:endParaRPr lang="es-ES_tradnl" sz="1800" b="1" dirty="0">
                        <a:solidFill>
                          <a:schemeClr val="bg1">
                            <a:lumMod val="50000"/>
                          </a:schemeClr>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0000"/>
                          </a:solidFill>
                        </a:rPr>
                        <a:t>Sí deducible</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rPr>
                        <a:t>(art. 10.3 LIS)</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0000FF"/>
                          </a:solidFill>
                        </a:rPr>
                        <a:t>Salvo que</a:t>
                      </a:r>
                      <a:r>
                        <a:rPr lang="es-ES_tradnl" sz="1800" b="1" u="none" dirty="0" smtClean="0">
                          <a:solidFill>
                            <a:srgbClr val="0000FF"/>
                          </a:solidFill>
                        </a:rPr>
                        <a:t> </a:t>
                      </a:r>
                      <a:r>
                        <a:rPr lang="es-ES_tradnl" sz="1800" b="1" dirty="0" smtClean="0">
                          <a:solidFill>
                            <a:srgbClr val="0000FF"/>
                          </a:solidFill>
                        </a:rPr>
                        <a:t>proceda</a:t>
                      </a:r>
                      <a:r>
                        <a:rPr lang="es-ES_tradnl" sz="1800" b="1" baseline="0" dirty="0" smtClean="0">
                          <a:solidFill>
                            <a:srgbClr val="0000FF"/>
                          </a:solidFill>
                        </a:rPr>
                        <a:t> el art. 21.7 LIS</a:t>
                      </a:r>
                      <a:endParaRPr lang="es-ES_tradnl" sz="18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7"/>
                  </a:ext>
                </a:extLst>
              </a:tr>
            </a:tbl>
          </a:graphicData>
        </a:graphic>
      </p:graphicFrame>
      <p:sp>
        <p:nvSpPr>
          <p:cNvPr id="10" name="Text Box 3"/>
          <p:cNvSpPr txBox="1">
            <a:spLocks noChangeArrowheads="1"/>
          </p:cNvSpPr>
          <p:nvPr/>
        </p:nvSpPr>
        <p:spPr bwMode="auto">
          <a:xfrm>
            <a:off x="0" y="457200"/>
            <a:ext cx="9906000" cy="430213"/>
          </a:xfrm>
          <a:prstGeom prst="rect">
            <a:avLst/>
          </a:prstGeom>
          <a:solidFill>
            <a:srgbClr val="CCFFFF"/>
          </a:solidFill>
          <a:ln w="9525">
            <a:noFill/>
            <a:miter lim="800000"/>
            <a:headEnd/>
            <a:tailEnd/>
          </a:ln>
        </p:spPr>
        <p:txBody>
          <a:bodyPr>
            <a:spAutoFit/>
          </a:bodyPr>
          <a:lstStyle/>
          <a:p>
            <a:pPr marL="457200" indent="-457200" algn="ctr">
              <a:spcBef>
                <a:spcPct val="50000"/>
              </a:spcBef>
            </a:pPr>
            <a:r>
              <a:rPr lang="es-ES" sz="2200" dirty="0" smtClean="0">
                <a:solidFill>
                  <a:srgbClr val="000066"/>
                </a:solidFill>
              </a:rPr>
              <a:t>Distintas Situaciones. </a:t>
            </a:r>
            <a:r>
              <a:rPr lang="es-ES" sz="2200" u="sng" dirty="0" smtClean="0">
                <a:solidFill>
                  <a:srgbClr val="FF0000"/>
                </a:solidFill>
              </a:rPr>
              <a:t>Resumen</a:t>
            </a:r>
            <a:r>
              <a:rPr lang="es-ES" sz="2200" dirty="0" smtClean="0">
                <a:solidFill>
                  <a:srgbClr val="FF0000"/>
                </a:solidFill>
              </a:rPr>
              <a:t>. </a:t>
            </a:r>
            <a:endParaRPr lang="es-ES" dirty="0">
              <a:solidFill>
                <a:srgbClr val="FF0066"/>
              </a:solidFill>
            </a:endParaRPr>
          </a:p>
        </p:txBody>
      </p:sp>
    </p:spTree>
    <p:extLst>
      <p:ext uri="{BB962C8B-B14F-4D97-AF65-F5344CB8AC3E}">
        <p14:creationId xmlns="" xmlns:p14="http://schemas.microsoft.com/office/powerpoint/2010/main" val="3153230026"/>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75DE4F27-0F59-4BE8-B281-66C824774291}" type="slidenum">
              <a:rPr lang="es-ES"/>
              <a:pPr>
                <a:defRPr/>
              </a:pPr>
              <a:t>226</a:t>
            </a:fld>
            <a:endParaRPr lang="es-ES" dirty="0"/>
          </a:p>
        </p:txBody>
      </p:sp>
      <p:sp>
        <p:nvSpPr>
          <p:cNvPr id="6451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4000" u="sng" dirty="0" smtClean="0">
                <a:solidFill>
                  <a:srgbClr val="FFFF66"/>
                </a:solidFill>
                <a:latin typeface="Arial" pitchFamily="34" charset="0"/>
              </a:rPr>
              <a:t>R D Ley 3/2016</a:t>
            </a:r>
            <a:r>
              <a:rPr lang="es-ES_tradnl" sz="4000" dirty="0" smtClean="0">
                <a:solidFill>
                  <a:srgbClr val="FFFF66"/>
                </a:solidFill>
                <a:latin typeface="Arial" pitchFamily="34" charset="0"/>
              </a:rPr>
              <a:t> Modifica SOCIMI</a:t>
            </a:r>
            <a:endParaRPr lang="es-ES" sz="4000" dirty="0">
              <a:solidFill>
                <a:srgbClr val="FFFF66"/>
              </a:solidFill>
              <a:latin typeface="Arial" pitchFamily="34" charset="0"/>
            </a:endParaRPr>
          </a:p>
        </p:txBody>
      </p:sp>
      <p:sp>
        <p:nvSpPr>
          <p:cNvPr id="64517" name="Text Box 3"/>
          <p:cNvSpPr txBox="1">
            <a:spLocks noChangeArrowheads="1"/>
          </p:cNvSpPr>
          <p:nvPr/>
        </p:nvSpPr>
        <p:spPr bwMode="auto">
          <a:xfrm>
            <a:off x="0" y="673924"/>
            <a:ext cx="9906000" cy="4801314"/>
          </a:xfrm>
          <a:prstGeom prst="rect">
            <a:avLst/>
          </a:prstGeom>
          <a:solidFill>
            <a:srgbClr val="CCFFFF"/>
          </a:solidFill>
          <a:ln w="9525">
            <a:noFill/>
            <a:miter lim="800000"/>
            <a:headEnd/>
            <a:tailEnd/>
          </a:ln>
        </p:spPr>
        <p:txBody>
          <a:bodyPr>
            <a:spAutoFit/>
          </a:bodyPr>
          <a:lstStyle/>
          <a:p>
            <a:pPr algn="ctr">
              <a:spcBef>
                <a:spcPct val="50000"/>
              </a:spcBef>
            </a:pPr>
            <a:r>
              <a:rPr lang="es-ES" sz="4800" u="sng" dirty="0" smtClean="0">
                <a:solidFill>
                  <a:srgbClr val="000066"/>
                </a:solidFill>
              </a:rPr>
              <a:t>No</a:t>
            </a:r>
            <a:r>
              <a:rPr lang="es-ES" sz="4800" dirty="0" smtClean="0">
                <a:solidFill>
                  <a:srgbClr val="000066"/>
                </a:solidFill>
              </a:rPr>
              <a:t> exención art. 21 LIS</a:t>
            </a:r>
            <a:endParaRPr lang="es-ES" sz="4800" u="sng" dirty="0" smtClean="0">
              <a:solidFill>
                <a:srgbClr val="000066"/>
              </a:solidFill>
            </a:endParaRPr>
          </a:p>
          <a:p>
            <a:pPr algn="ctr">
              <a:spcBef>
                <a:spcPct val="50000"/>
              </a:spcBef>
            </a:pPr>
            <a:r>
              <a:rPr lang="es-ES" sz="4800" u="sng" dirty="0" smtClean="0">
                <a:solidFill>
                  <a:srgbClr val="FF0000"/>
                </a:solidFill>
              </a:rPr>
              <a:t>Desde 1/1/2017</a:t>
            </a:r>
          </a:p>
          <a:p>
            <a:pPr algn="ctr">
              <a:spcBef>
                <a:spcPct val="50000"/>
              </a:spcBef>
            </a:pPr>
            <a:r>
              <a:rPr lang="es-ES_tradnl" sz="4800" dirty="0" smtClean="0">
                <a:solidFill>
                  <a:srgbClr val="0000CC"/>
                </a:solidFill>
              </a:rPr>
              <a:t>SOCIMIS</a:t>
            </a:r>
          </a:p>
          <a:p>
            <a:pPr marL="742950" indent="-742950">
              <a:spcBef>
                <a:spcPct val="50000"/>
              </a:spcBef>
              <a:buFont typeface="Wingdings" pitchFamily="2" charset="2"/>
              <a:buChar char="v"/>
            </a:pPr>
            <a:endParaRPr lang="es-ES" sz="800" dirty="0" smtClean="0">
              <a:solidFill>
                <a:srgbClr val="FF0000"/>
              </a:solidFill>
            </a:endParaRPr>
          </a:p>
          <a:p>
            <a:pPr marL="742950" indent="-742950">
              <a:spcBef>
                <a:spcPct val="50000"/>
              </a:spcBef>
              <a:buFont typeface="Wingdings" pitchFamily="2" charset="2"/>
              <a:buChar char="Ø"/>
            </a:pPr>
            <a:r>
              <a:rPr lang="es-ES_tradnl" sz="2800" dirty="0" smtClean="0">
                <a:solidFill>
                  <a:srgbClr val="0000FF"/>
                </a:solidFill>
                <a:latin typeface="Arial" pitchFamily="34" charset="0"/>
              </a:rPr>
              <a:t>Real Decreto-ley 3/2016 (BOE de 3-12-2016)</a:t>
            </a:r>
            <a:r>
              <a:rPr lang="es-ES_tradnl" sz="2800" dirty="0" smtClean="0">
                <a:solidFill>
                  <a:srgbClr val="000066"/>
                </a:solidFill>
                <a:latin typeface="Arial" pitchFamily="34" charset="0"/>
              </a:rPr>
              <a:t>: </a:t>
            </a:r>
          </a:p>
          <a:p>
            <a:pPr marL="742950" indent="-742950">
              <a:spcBef>
                <a:spcPct val="50000"/>
              </a:spcBef>
              <a:buFont typeface="Wingdings" pitchFamily="2" charset="2"/>
              <a:buChar char="§"/>
            </a:pPr>
            <a:r>
              <a:rPr lang="es-ES_tradnl" sz="2400" dirty="0" smtClean="0">
                <a:solidFill>
                  <a:srgbClr val="000066"/>
                </a:solidFill>
                <a:latin typeface="Arial" pitchFamily="34" charset="0"/>
              </a:rPr>
              <a:t>El artículo 2 del RD Ley 3/2016 </a:t>
            </a:r>
            <a:r>
              <a:rPr lang="es-ES_tradnl" sz="2400" u="sng" dirty="0" smtClean="0">
                <a:solidFill>
                  <a:srgbClr val="000066"/>
                </a:solidFill>
                <a:latin typeface="Arial" pitchFamily="34" charset="0"/>
              </a:rPr>
              <a:t>modifica</a:t>
            </a:r>
            <a:r>
              <a:rPr lang="es-ES_tradnl" sz="2400" dirty="0" smtClean="0">
                <a:solidFill>
                  <a:srgbClr val="000066"/>
                </a:solidFill>
                <a:latin typeface="Arial" pitchFamily="34" charset="0"/>
              </a:rPr>
              <a:t> </a:t>
            </a:r>
            <a:r>
              <a:rPr lang="es-ES_tradnl" sz="2400" dirty="0" smtClean="0">
                <a:solidFill>
                  <a:srgbClr val="FF0000"/>
                </a:solidFill>
                <a:latin typeface="Arial" pitchFamily="34" charset="0"/>
              </a:rPr>
              <a:t>letra a) del apartado 2 del art. 10 de la Ley 11/2009 de las SOCIMI.</a:t>
            </a:r>
            <a:r>
              <a:rPr lang="es-ES_tradnl" sz="2400" dirty="0" smtClean="0">
                <a:solidFill>
                  <a:srgbClr val="000066"/>
                </a:solidFill>
                <a:latin typeface="Arial" pitchFamily="34" charset="0"/>
              </a:rPr>
              <a:t> </a:t>
            </a:r>
            <a:endParaRPr lang="es-ES" sz="2400" dirty="0" smtClean="0">
              <a:solidFill>
                <a:srgbClr val="000066"/>
              </a:solidFill>
            </a:endParaRPr>
          </a:p>
        </p:txBody>
      </p:sp>
    </p:spTree>
    <p:extLst>
      <p:ext uri="{BB962C8B-B14F-4D97-AF65-F5344CB8AC3E}">
        <p14:creationId xmlns="" xmlns:p14="http://schemas.microsoft.com/office/powerpoint/2010/main" val="326896088"/>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842250" y="6400800"/>
            <a:ext cx="2063750" cy="457200"/>
          </a:xfrm>
        </p:spPr>
        <p:txBody>
          <a:bodyPr/>
          <a:lstStyle/>
          <a:p>
            <a:pPr>
              <a:defRPr/>
            </a:pPr>
            <a:fld id="{02B15079-B0BC-462C-97A5-648334910574}" type="slidenum">
              <a:rPr lang="es-ES"/>
              <a:pPr>
                <a:defRPr/>
              </a:pPr>
              <a:t>227</a:t>
            </a:fld>
            <a:endParaRPr lang="es-ES" dirty="0"/>
          </a:p>
        </p:txBody>
      </p:sp>
      <p:sp>
        <p:nvSpPr>
          <p:cNvPr id="56324" name="Text Box 3"/>
          <p:cNvSpPr txBox="1">
            <a:spLocks noChangeArrowheads="1"/>
          </p:cNvSpPr>
          <p:nvPr/>
        </p:nvSpPr>
        <p:spPr bwMode="auto">
          <a:xfrm>
            <a:off x="0" y="50861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err="1" smtClean="0">
                <a:solidFill>
                  <a:srgbClr val="FF0000"/>
                </a:solidFill>
              </a:rPr>
              <a:t>SOCIMIs</a:t>
            </a:r>
            <a:r>
              <a:rPr lang="es-ES" dirty="0" smtClean="0">
                <a:solidFill>
                  <a:srgbClr val="000066"/>
                </a:solidFill>
              </a:rPr>
              <a:t>: </a:t>
            </a:r>
            <a:r>
              <a:rPr lang="es-ES" sz="2000" b="1" u="sng" dirty="0" smtClean="0">
                <a:solidFill>
                  <a:srgbClr val="000066"/>
                </a:solidFill>
              </a:rPr>
              <a:t>No</a:t>
            </a:r>
            <a:r>
              <a:rPr lang="es-ES" sz="2000" b="1" dirty="0" smtClean="0">
                <a:solidFill>
                  <a:srgbClr val="000066"/>
                </a:solidFill>
              </a:rPr>
              <a:t> exención del art. 21 NLIS. </a:t>
            </a:r>
            <a:r>
              <a:rPr lang="es-ES" sz="2000" b="1" dirty="0" smtClean="0">
                <a:solidFill>
                  <a:srgbClr val="FF0000"/>
                </a:solidFill>
              </a:rPr>
              <a:t>Desde 1/1/2017</a:t>
            </a:r>
            <a:endParaRPr lang="es-ES" sz="2000" b="1"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_tradnl" sz="3600" dirty="0" smtClean="0">
              <a:solidFill>
                <a:srgbClr val="FFFF66"/>
              </a:solidFill>
              <a:latin typeface="Arial" pitchFamily="34" charset="0"/>
            </a:endParaRPr>
          </a:p>
          <a:p>
            <a:r>
              <a:rPr lang="es-ES_tradnl" sz="2200" b="1" dirty="0" smtClean="0">
                <a:latin typeface="Arial" pitchFamily="34" charset="0"/>
              </a:rPr>
              <a:t>RD Ley 3/2016 modifica art. 10.2.a)Ley 11/2009.   </a:t>
            </a:r>
            <a:r>
              <a:rPr lang="es-ES_tradnl" sz="2200" b="1" u="sng" dirty="0" smtClean="0">
                <a:solidFill>
                  <a:srgbClr val="FFFF00"/>
                </a:solidFill>
              </a:rPr>
              <a:t>Desde 1/1/2017 </a:t>
            </a:r>
          </a:p>
          <a:p>
            <a:endParaRPr lang="es-ES" sz="3600" dirty="0">
              <a:solidFill>
                <a:srgbClr val="FFFF66"/>
              </a:solidFill>
              <a:latin typeface="Arial" pitchFamily="34" charset="0"/>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152400" y="990600"/>
          <a:ext cx="9635327" cy="5486400"/>
        </p:xfrm>
        <a:graphic>
          <a:graphicData uri="http://schemas.openxmlformats.org/drawingml/2006/table">
            <a:tbl>
              <a:tblPr firstRow="1" bandRow="1">
                <a:tableStyleId>{7DF18680-E054-41AD-8BC1-D1AEF772440D}</a:tableStyleId>
              </a:tblPr>
              <a:tblGrid>
                <a:gridCol w="9635327">
                  <a:extLst>
                    <a:ext uri="{9D8B030D-6E8A-4147-A177-3AD203B41FA5}">
                      <a16:colId xmlns="" xmlns:a16="http://schemas.microsoft.com/office/drawing/2014/main" val="20000"/>
                    </a:ext>
                  </a:extLst>
                </a:gridCol>
              </a:tblGrid>
              <a:tr h="3077303">
                <a:tc>
                  <a:txBody>
                    <a:bodyPr/>
                    <a:lstStyle/>
                    <a:p>
                      <a:endParaRPr lang="es-ES_tradnl" sz="1800" b="1" kern="1200" baseline="0" dirty="0" smtClean="0">
                        <a:solidFill>
                          <a:schemeClr val="lt1"/>
                        </a:solidFill>
                        <a:latin typeface="+mn-lt"/>
                        <a:ea typeface="+mn-ea"/>
                        <a:cs typeface="+mn-cs"/>
                      </a:endParaRPr>
                    </a:p>
                    <a:p>
                      <a:pPr marL="342900" indent="-342900">
                        <a:buFont typeface="Wingdings" pitchFamily="2" charset="2"/>
                        <a:buChar char="q"/>
                      </a:pPr>
                      <a:r>
                        <a:rPr lang="es-ES_tradnl" sz="2400" b="1" u="sng" kern="1200" baseline="0" dirty="0" smtClean="0">
                          <a:solidFill>
                            <a:srgbClr val="0000CC"/>
                          </a:solidFill>
                          <a:latin typeface="+mn-lt"/>
                          <a:ea typeface="+mn-ea"/>
                          <a:cs typeface="+mn-cs"/>
                        </a:rPr>
                        <a:t>Modificaciones en la Ley 11/2009 </a:t>
                      </a:r>
                      <a:r>
                        <a:rPr lang="es-ES_tradnl" sz="2400" b="0" kern="1200" baseline="0" dirty="0" smtClean="0">
                          <a:solidFill>
                            <a:srgbClr val="0000CC"/>
                          </a:solidFill>
                          <a:latin typeface="+mn-lt"/>
                          <a:ea typeface="+mn-ea"/>
                          <a:cs typeface="+mn-cs"/>
                        </a:rPr>
                        <a:t>por la que se regulan las Sociedades Anónimas Cotizadas de Inversión en el Mercado Inmobiliario, con efectos para los períodos impositivos que se inicien a partir del 1 de enero de 2017. </a:t>
                      </a:r>
                    </a:p>
                    <a:p>
                      <a:pPr marL="342900" indent="-342900">
                        <a:buFont typeface="+mj-lt"/>
                        <a:buAutoNum type="arabicPeriod"/>
                      </a:pPr>
                      <a:endParaRPr lang="es-ES_tradnl" sz="2400" b="0" kern="1200" baseline="0" dirty="0" smtClean="0">
                        <a:solidFill>
                          <a:srgbClr val="0000CC"/>
                        </a:solidFill>
                        <a:latin typeface="+mn-lt"/>
                        <a:ea typeface="+mn-ea"/>
                        <a:cs typeface="+mn-cs"/>
                      </a:endParaRPr>
                    </a:p>
                    <a:p>
                      <a:pPr marL="342900" indent="-342900">
                        <a:buFont typeface="Wingdings" pitchFamily="2" charset="2"/>
                        <a:buChar char="q"/>
                      </a:pPr>
                      <a:r>
                        <a:rPr lang="es-ES_tradnl" sz="2400" b="0" kern="1200" baseline="0" dirty="0" smtClean="0">
                          <a:solidFill>
                            <a:srgbClr val="0000CC"/>
                          </a:solidFill>
                          <a:latin typeface="+mn-lt"/>
                          <a:ea typeface="+mn-ea"/>
                          <a:cs typeface="+mn-cs"/>
                        </a:rPr>
                        <a:t>Para los períodos impositivos que se inicien a partir del 1 de enero de 2017, el Real Decreto-Ley 3/2016, en su artículo 2, modifica la letra a) del artículo 10.2 de la Ley 11/2009 de </a:t>
                      </a:r>
                      <a:r>
                        <a:rPr lang="es-ES_tradnl" sz="2400" b="0" kern="1200" baseline="0" dirty="0" err="1" smtClean="0">
                          <a:solidFill>
                            <a:srgbClr val="0000CC"/>
                          </a:solidFill>
                          <a:latin typeface="+mn-lt"/>
                          <a:ea typeface="+mn-ea"/>
                          <a:cs typeface="+mn-cs"/>
                        </a:rPr>
                        <a:t>SOCIMIs</a:t>
                      </a:r>
                      <a:r>
                        <a:rPr lang="es-ES_tradnl" sz="2400" b="0" kern="1200" baseline="0" dirty="0" smtClean="0">
                          <a:solidFill>
                            <a:srgbClr val="0000CC"/>
                          </a:solidFill>
                          <a:latin typeface="+mn-lt"/>
                          <a:ea typeface="+mn-ea"/>
                          <a:cs typeface="+mn-cs"/>
                        </a:rPr>
                        <a:t>, e indica:</a:t>
                      </a:r>
                    </a:p>
                    <a:p>
                      <a:pPr marL="342900" indent="-342900">
                        <a:buFont typeface="Wingdings" pitchFamily="2" charset="2"/>
                        <a:buChar char="q"/>
                      </a:pPr>
                      <a:endParaRPr lang="es-ES_tradnl" sz="2400" b="0" kern="1200" baseline="0" dirty="0" smtClean="0">
                        <a:solidFill>
                          <a:srgbClr val="0000CC"/>
                        </a:solidFill>
                        <a:latin typeface="+mn-lt"/>
                        <a:ea typeface="+mn-ea"/>
                        <a:cs typeface="+mn-cs"/>
                      </a:endParaRPr>
                    </a:p>
                    <a:p>
                      <a:pPr marL="342900" indent="-342900">
                        <a:buFont typeface="Wingdings" pitchFamily="2" charset="2"/>
                        <a:buChar char="Ø"/>
                      </a:pPr>
                      <a:r>
                        <a:rPr lang="es-ES_tradnl" sz="2400" b="0" kern="1200" baseline="0" dirty="0" smtClean="0">
                          <a:solidFill>
                            <a:srgbClr val="0000CC"/>
                          </a:solidFill>
                          <a:latin typeface="+mn-lt"/>
                          <a:ea typeface="+mn-ea"/>
                          <a:cs typeface="+mn-cs"/>
                        </a:rPr>
                        <a:t> Que cuando </a:t>
                      </a:r>
                      <a:r>
                        <a:rPr lang="es-ES_tradnl" sz="2400" b="1" kern="1200" baseline="0" dirty="0" smtClean="0">
                          <a:solidFill>
                            <a:srgbClr val="0000CC"/>
                          </a:solidFill>
                          <a:latin typeface="+mn-lt"/>
                          <a:ea typeface="+mn-ea"/>
                          <a:cs typeface="+mn-cs"/>
                        </a:rPr>
                        <a:t>el transmitente o perceptor sea un contribuyente del Impuesto sobre Sociedades o del Impuesto sobre la Renta de no Residentes con establecimiento permanente</a:t>
                      </a:r>
                      <a:r>
                        <a:rPr lang="es-ES_tradnl" sz="2400" b="0" kern="1200" baseline="0" dirty="0" smtClean="0">
                          <a:solidFill>
                            <a:srgbClr val="0000CC"/>
                          </a:solidFill>
                          <a:latin typeface="+mn-lt"/>
                          <a:ea typeface="+mn-ea"/>
                          <a:cs typeface="+mn-cs"/>
                        </a:rPr>
                        <a:t>, </a:t>
                      </a:r>
                      <a:r>
                        <a:rPr lang="es-ES_tradnl" sz="2400" b="1" u="sng" kern="1200" baseline="0" dirty="0" smtClean="0">
                          <a:solidFill>
                            <a:srgbClr val="FF0000"/>
                          </a:solidFill>
                          <a:latin typeface="+mn-lt"/>
                          <a:ea typeface="+mn-ea"/>
                          <a:cs typeface="+mn-cs"/>
                        </a:rPr>
                        <a:t>no</a:t>
                      </a:r>
                      <a:r>
                        <a:rPr lang="es-ES_tradnl" sz="2400" b="1" kern="1200" baseline="0" dirty="0" smtClean="0">
                          <a:solidFill>
                            <a:srgbClr val="FF0000"/>
                          </a:solidFill>
                          <a:latin typeface="+mn-lt"/>
                          <a:ea typeface="+mn-ea"/>
                          <a:cs typeface="+mn-cs"/>
                        </a:rPr>
                        <a:t> será de aplicación la </a:t>
                      </a:r>
                      <a:r>
                        <a:rPr lang="es-ES_tradnl" sz="2400" b="1" u="sng" kern="1200" baseline="0" dirty="0" smtClean="0">
                          <a:solidFill>
                            <a:srgbClr val="FF0000"/>
                          </a:solidFill>
                          <a:latin typeface="+mn-lt"/>
                          <a:ea typeface="+mn-ea"/>
                          <a:cs typeface="+mn-cs"/>
                        </a:rPr>
                        <a:t>exención</a:t>
                      </a:r>
                      <a:r>
                        <a:rPr lang="es-ES_tradnl" sz="2400" b="1" kern="1200" baseline="0" dirty="0" smtClean="0">
                          <a:solidFill>
                            <a:srgbClr val="FF0000"/>
                          </a:solidFill>
                          <a:latin typeface="+mn-lt"/>
                          <a:ea typeface="+mn-ea"/>
                          <a:cs typeface="+mn-cs"/>
                        </a:rPr>
                        <a:t> establecida en el </a:t>
                      </a:r>
                      <a:r>
                        <a:rPr lang="es-ES_tradnl" sz="2400" b="1" u="sng" kern="1200" baseline="0" dirty="0" smtClean="0">
                          <a:solidFill>
                            <a:srgbClr val="FF0000"/>
                          </a:solidFill>
                          <a:latin typeface="+mn-lt"/>
                          <a:ea typeface="+mn-ea"/>
                          <a:cs typeface="+mn-cs"/>
                        </a:rPr>
                        <a:t>artículo 21 LIS</a:t>
                      </a:r>
                      <a:r>
                        <a:rPr lang="es-ES_tradnl" sz="2400" b="1" kern="1200" baseline="0" dirty="0" smtClean="0">
                          <a:solidFill>
                            <a:srgbClr val="FF0000"/>
                          </a:solidFill>
                          <a:latin typeface="+mn-lt"/>
                          <a:ea typeface="+mn-ea"/>
                          <a:cs typeface="+mn-cs"/>
                        </a:rPr>
                        <a:t> en relación con las rentas positivas obtenidas. </a:t>
                      </a:r>
                      <a:endParaRPr lang="es-ES_tradnl" sz="2400" b="1" dirty="0" smtClean="0">
                        <a:solidFill>
                          <a:srgbClr val="FF00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692496916"/>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4" name="Rectangle 4"/>
          <p:cNvSpPr>
            <a:spLocks noChangeArrowheads="1"/>
          </p:cNvSpPr>
          <p:nvPr/>
        </p:nvSpPr>
        <p:spPr bwMode="auto">
          <a:xfrm>
            <a:off x="194337" y="1484313"/>
            <a:ext cx="9360826" cy="1873250"/>
          </a:xfrm>
          <a:prstGeom prst="rect">
            <a:avLst/>
          </a:prstGeom>
          <a:noFill/>
          <a:ln w="9525">
            <a:noFill/>
            <a:miter lim="800000"/>
            <a:headEnd/>
            <a:tailEnd/>
          </a:ln>
          <a:effectLst/>
        </p:spPr>
        <p:txBody>
          <a:bodyPr anchor="ctr"/>
          <a:lstStyle/>
          <a:p>
            <a:pPr algn="ctr"/>
            <a:r>
              <a:rPr lang="es-ES_tradnl" sz="6800" b="1" dirty="0" smtClean="0">
                <a:solidFill>
                  <a:srgbClr val="FFFF00"/>
                </a:solidFill>
              </a:rPr>
              <a:t>Provisiones</a:t>
            </a:r>
            <a:endParaRPr lang="es-ES_tradnl" sz="6800" b="1" dirty="0">
              <a:solidFill>
                <a:srgbClr val="FFFF00"/>
              </a:solidFill>
            </a:endParaRPr>
          </a:p>
        </p:txBody>
      </p:sp>
      <p:sp>
        <p:nvSpPr>
          <p:cNvPr id="128005" name="Rectangle 5"/>
          <p:cNvSpPr>
            <a:spLocks noChangeArrowheads="1"/>
          </p:cNvSpPr>
          <p:nvPr/>
        </p:nvSpPr>
        <p:spPr bwMode="auto">
          <a:xfrm>
            <a:off x="914400" y="3906515"/>
            <a:ext cx="5943600" cy="1656085"/>
          </a:xfrm>
          <a:prstGeom prst="rect">
            <a:avLst/>
          </a:prstGeom>
          <a:noFill/>
          <a:ln w="9525">
            <a:noFill/>
            <a:miter lim="800000"/>
            <a:headEnd/>
            <a:tailEnd/>
          </a:ln>
          <a:effectLst/>
        </p:spPr>
        <p:txBody>
          <a:bodyPr/>
          <a:lstStyle/>
          <a:p>
            <a:pPr marL="342900" indent="-342900">
              <a:spcBef>
                <a:spcPct val="20000"/>
              </a:spcBef>
              <a:buFont typeface="Wingdings" pitchFamily="2" charset="2"/>
              <a:buChar char="ü"/>
            </a:pPr>
            <a:r>
              <a:rPr lang="es-ES_tradnl" sz="3200" b="1" dirty="0"/>
              <a:t>Art. </a:t>
            </a:r>
            <a:r>
              <a:rPr lang="es-ES_tradnl" sz="3200" b="1" dirty="0" smtClean="0"/>
              <a:t>14 LIS </a:t>
            </a:r>
          </a:p>
          <a:p>
            <a:pPr marL="342900" indent="-342900">
              <a:spcBef>
                <a:spcPct val="20000"/>
              </a:spcBef>
              <a:buFont typeface="Wingdings" pitchFamily="2" charset="2"/>
              <a:buChar char="ü"/>
            </a:pPr>
            <a:r>
              <a:rPr lang="es-ES_tradnl" sz="3200" b="1" dirty="0" smtClean="0"/>
              <a:t>Arts. 10 a 12 NRIS</a:t>
            </a:r>
          </a:p>
        </p:txBody>
      </p:sp>
      <p:sp>
        <p:nvSpPr>
          <p:cNvPr id="128006" name="Rectangle 6"/>
          <p:cNvSpPr>
            <a:spLocks noChangeArrowheads="1"/>
          </p:cNvSpPr>
          <p:nvPr/>
        </p:nvSpPr>
        <p:spPr bwMode="auto">
          <a:xfrm>
            <a:off x="6435460" y="5876925"/>
            <a:ext cx="3219151" cy="307777"/>
          </a:xfrm>
          <a:prstGeom prst="rect">
            <a:avLst/>
          </a:prstGeom>
          <a:noFill/>
          <a:ln w="9525">
            <a:noFill/>
            <a:miter lim="800000"/>
            <a:headEnd/>
            <a:tailEnd/>
          </a:ln>
          <a:effectLst/>
        </p:spPr>
        <p:txBody>
          <a:bodyPr wrap="none">
            <a:spAutoFit/>
          </a:bodyPr>
          <a:lstStyle/>
          <a:p>
            <a:r>
              <a:rPr lang="es-ES_tradnl" sz="1400" b="1">
                <a:solidFill>
                  <a:schemeClr val="accent2"/>
                </a:solidFill>
              </a:rPr>
              <a:t>José Antonio Fernández Pérez</a:t>
            </a:r>
          </a:p>
        </p:txBody>
      </p:sp>
      <p:sp>
        <p:nvSpPr>
          <p:cNvPr id="8" name="7 Marcador de número de diapositiva"/>
          <p:cNvSpPr>
            <a:spLocks noGrp="1"/>
          </p:cNvSpPr>
          <p:nvPr>
            <p:ph type="sldNum" sz="quarter" idx="12"/>
          </p:nvPr>
        </p:nvSpPr>
        <p:spPr>
          <a:xfrm>
            <a:off x="7842250" y="6400800"/>
            <a:ext cx="2063750" cy="457200"/>
          </a:xfrm>
        </p:spPr>
        <p:txBody>
          <a:bodyPr/>
          <a:lstStyle/>
          <a:p>
            <a:fld id="{340BFD81-A555-4D43-8BC0-2D590787B909}" type="slidenum">
              <a:rPr lang="es-ES_tradnl" smtClean="0"/>
              <a:pPr/>
              <a:t>228</a:t>
            </a:fld>
            <a:endParaRPr lang="es-ES_tradnl"/>
          </a:p>
        </p:txBody>
      </p:sp>
      <p:sp>
        <p:nvSpPr>
          <p:cNvPr id="7" name="Text Box 5"/>
          <p:cNvSpPr txBox="1">
            <a:spLocks noChangeArrowheads="1"/>
          </p:cNvSpPr>
          <p:nvPr/>
        </p:nvSpPr>
        <p:spPr bwMode="auto">
          <a:xfrm>
            <a:off x="185355" y="228600"/>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IMPONIBLE-8</a:t>
            </a:r>
            <a:endParaRPr lang="es-ES_tradnl" sz="2800" dirty="0">
              <a:latin typeface="Arial" charset="0"/>
            </a:endParaRPr>
          </a:p>
        </p:txBody>
      </p:sp>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84996" name="Rectangle 4"/>
          <p:cNvSpPr>
            <a:spLocks noChangeArrowheads="1"/>
          </p:cNvSpPr>
          <p:nvPr/>
        </p:nvSpPr>
        <p:spPr bwMode="auto">
          <a:xfrm>
            <a:off x="457200" y="1887379"/>
            <a:ext cx="2415726" cy="246221"/>
          </a:xfrm>
          <a:prstGeom prst="rect">
            <a:avLst/>
          </a:prstGeom>
          <a:noFill/>
          <a:ln w="9525">
            <a:noFill/>
            <a:miter lim="800000"/>
            <a:headEnd/>
            <a:tailEnd/>
          </a:ln>
        </p:spPr>
        <p:txBody>
          <a:bodyPr wrap="none" lIns="0" tIns="0" rIns="0" bIns="0">
            <a:spAutoFit/>
          </a:bodyPr>
          <a:lstStyle/>
          <a:p>
            <a:r>
              <a:rPr lang="es-ES_tradnl" sz="1600" u="none" dirty="0">
                <a:solidFill>
                  <a:srgbClr val="D60093"/>
                </a:solidFill>
                <a:sym typeface="Wingdings" pitchFamily="2" charset="2"/>
              </a:rPr>
              <a:t></a:t>
            </a:r>
            <a:r>
              <a:rPr lang="es-ES_tradnl" sz="1600" u="none" dirty="0">
                <a:solidFill>
                  <a:srgbClr val="000000"/>
                </a:solidFill>
              </a:rPr>
              <a:t> </a:t>
            </a:r>
            <a:r>
              <a:rPr lang="es-ES_tradnl" sz="1600" u="none" dirty="0" smtClean="0">
                <a:solidFill>
                  <a:srgbClr val="000000"/>
                </a:solidFill>
              </a:rPr>
              <a:t> </a:t>
            </a:r>
            <a:r>
              <a:rPr lang="es-ES_tradnl" sz="1600" b="1" u="none" dirty="0">
                <a:solidFill>
                  <a:srgbClr val="0000FF"/>
                </a:solidFill>
              </a:rPr>
              <a:t>REGLA </a:t>
            </a:r>
            <a:r>
              <a:rPr lang="es-ES_tradnl" sz="1600" b="1" u="none" dirty="0" smtClean="0">
                <a:solidFill>
                  <a:srgbClr val="0000FF"/>
                </a:solidFill>
              </a:rPr>
              <a:t>GENERAL:</a:t>
            </a:r>
            <a:r>
              <a:rPr lang="es-ES_tradnl" sz="1600" b="1" u="none" dirty="0" smtClean="0">
                <a:solidFill>
                  <a:srgbClr val="000000"/>
                </a:solidFill>
              </a:rPr>
              <a:t>  </a:t>
            </a:r>
            <a:endParaRPr lang="es-ES_tradnl" sz="1600" b="1" u="none" dirty="0">
              <a:solidFill>
                <a:srgbClr val="000000"/>
              </a:solidFill>
            </a:endParaRPr>
          </a:p>
        </p:txBody>
      </p:sp>
      <p:sp>
        <p:nvSpPr>
          <p:cNvPr id="84998" name="Rectangle 6"/>
          <p:cNvSpPr>
            <a:spLocks noChangeArrowheads="1"/>
          </p:cNvSpPr>
          <p:nvPr/>
        </p:nvSpPr>
        <p:spPr bwMode="auto">
          <a:xfrm>
            <a:off x="1874043" y="762000"/>
            <a:ext cx="7955757" cy="461665"/>
          </a:xfrm>
          <a:prstGeom prst="rect">
            <a:avLst/>
          </a:prstGeom>
          <a:noFill/>
          <a:ln w="9525">
            <a:noFill/>
            <a:miter lim="800000"/>
            <a:headEnd/>
            <a:tailEnd/>
          </a:ln>
        </p:spPr>
        <p:txBody>
          <a:bodyPr wrap="square" lIns="0" tIns="0" rIns="0" bIns="0">
            <a:spAutoFit/>
          </a:bodyPr>
          <a:lstStyle/>
          <a:p>
            <a:r>
              <a:rPr lang="es-ES_tradnl" sz="1500" u="none" dirty="0" smtClean="0">
                <a:solidFill>
                  <a:srgbClr val="000000"/>
                </a:solidFill>
                <a:latin typeface="Arial" pitchFamily="34" charset="0"/>
                <a:cs typeface="Arial" pitchFamily="34" charset="0"/>
              </a:rPr>
              <a:t>Se </a:t>
            </a:r>
            <a:r>
              <a:rPr lang="es-ES_tradnl" sz="1500" u="none" dirty="0">
                <a:solidFill>
                  <a:srgbClr val="000000"/>
                </a:solidFill>
                <a:latin typeface="Arial" pitchFamily="34" charset="0"/>
                <a:cs typeface="Arial" pitchFamily="34" charset="0"/>
              </a:rPr>
              <a:t>dotan las provisiones para cubrir: </a:t>
            </a:r>
            <a:r>
              <a:rPr lang="es-ES" sz="1500" b="1" u="none" dirty="0">
                <a:solidFill>
                  <a:srgbClr val="0000FF"/>
                </a:solidFill>
                <a:latin typeface="Arial" pitchFamily="34" charset="0"/>
                <a:cs typeface="Arial" pitchFamily="34" charset="0"/>
              </a:rPr>
              <a:t>-Gastos -Pérdidas -Deudas</a:t>
            </a:r>
            <a:r>
              <a:rPr lang="es-ES_tradnl" sz="1500" u="none" dirty="0">
                <a:solidFill>
                  <a:srgbClr val="0000FF"/>
                </a:solidFill>
                <a:latin typeface="Arial" pitchFamily="34" charset="0"/>
                <a:cs typeface="Arial" pitchFamily="34" charset="0"/>
              </a:rPr>
              <a:t>  en las que es</a:t>
            </a:r>
            <a:r>
              <a:rPr lang="es-ES_tradnl" sz="1500" b="1" u="none" dirty="0">
                <a:solidFill>
                  <a:srgbClr val="0000FF"/>
                </a:solidFill>
                <a:latin typeface="Arial" pitchFamily="34" charset="0"/>
                <a:cs typeface="Arial" pitchFamily="34" charset="0"/>
              </a:rPr>
              <a:t> </a:t>
            </a:r>
            <a:r>
              <a:rPr lang="es-ES" sz="1500" b="1" u="none" dirty="0">
                <a:solidFill>
                  <a:srgbClr val="0000FF"/>
                </a:solidFill>
                <a:latin typeface="Arial" pitchFamily="34" charset="0"/>
                <a:cs typeface="Arial" pitchFamily="34" charset="0"/>
              </a:rPr>
              <a:t>INDETERMINADA: La </a:t>
            </a:r>
            <a:r>
              <a:rPr lang="es-ES" sz="1500" b="1" u="none" dirty="0" smtClean="0">
                <a:solidFill>
                  <a:srgbClr val="0000FF"/>
                </a:solidFill>
                <a:latin typeface="Arial" pitchFamily="34" charset="0"/>
                <a:cs typeface="Arial" pitchFamily="34" charset="0"/>
              </a:rPr>
              <a:t>   fecha </a:t>
            </a:r>
            <a:r>
              <a:rPr lang="es-ES" sz="1500" b="1" u="none" dirty="0">
                <a:solidFill>
                  <a:srgbClr val="0000FF"/>
                </a:solidFill>
                <a:latin typeface="Arial" pitchFamily="34" charset="0"/>
                <a:cs typeface="Arial" pitchFamily="34" charset="0"/>
              </a:rPr>
              <a:t>y Cuantía.             </a:t>
            </a:r>
            <a:r>
              <a:rPr lang="es-ES" sz="1500" b="1" u="none" dirty="0">
                <a:solidFill>
                  <a:srgbClr val="009900"/>
                </a:solidFill>
                <a:latin typeface="Arial" pitchFamily="34" charset="0"/>
                <a:cs typeface="Arial" pitchFamily="34" charset="0"/>
              </a:rPr>
              <a:t>Pueden ser -Expresas*** ó -Tácitas</a:t>
            </a:r>
            <a:r>
              <a:rPr lang="es-ES_tradnl" sz="1500" u="none" dirty="0">
                <a:latin typeface="Arial" pitchFamily="34" charset="0"/>
                <a:cs typeface="Arial" pitchFamily="34" charset="0"/>
              </a:rPr>
              <a:t> </a:t>
            </a:r>
          </a:p>
        </p:txBody>
      </p:sp>
      <p:sp>
        <p:nvSpPr>
          <p:cNvPr id="85008" name="Rectangle 16"/>
          <p:cNvSpPr>
            <a:spLocks noChangeArrowheads="1"/>
          </p:cNvSpPr>
          <p:nvPr/>
        </p:nvSpPr>
        <p:spPr bwMode="auto">
          <a:xfrm>
            <a:off x="450817" y="2306240"/>
            <a:ext cx="6160341" cy="307777"/>
          </a:xfrm>
          <a:prstGeom prst="rect">
            <a:avLst/>
          </a:prstGeom>
          <a:noFill/>
          <a:ln w="9525">
            <a:noFill/>
            <a:miter lim="800000"/>
            <a:headEnd/>
            <a:tailEnd/>
          </a:ln>
        </p:spPr>
        <p:txBody>
          <a:bodyPr wrap="none" lIns="0" tIns="0" rIns="0" bIns="0">
            <a:spAutoFit/>
          </a:bodyPr>
          <a:lstStyle/>
          <a:p>
            <a:r>
              <a:rPr lang="es-ES_tradnl" sz="1600" u="none" dirty="0">
                <a:solidFill>
                  <a:srgbClr val="D60093"/>
                </a:solidFill>
                <a:sym typeface="Wingdings" pitchFamily="2" charset="2"/>
              </a:rPr>
              <a:t></a:t>
            </a:r>
            <a:r>
              <a:rPr lang="es-ES_tradnl" u="none" dirty="0">
                <a:solidFill>
                  <a:srgbClr val="000000"/>
                </a:solidFill>
              </a:rPr>
              <a:t>  </a:t>
            </a:r>
            <a:r>
              <a:rPr lang="es-ES_tradnl" sz="1200" u="none" dirty="0">
                <a:solidFill>
                  <a:srgbClr val="000000"/>
                </a:solidFill>
              </a:rPr>
              <a:t> </a:t>
            </a:r>
            <a:r>
              <a:rPr lang="es-ES_tradnl" sz="1600" b="1" dirty="0">
                <a:solidFill>
                  <a:schemeClr val="accent2"/>
                </a:solidFill>
              </a:rPr>
              <a:t>SÍ</a:t>
            </a:r>
            <a:r>
              <a:rPr lang="es-ES_tradnl" sz="1600" b="1" u="none" dirty="0">
                <a:solidFill>
                  <a:schemeClr val="accent2"/>
                </a:solidFill>
              </a:rPr>
              <a:t> SON DEDUCIBLES las provisiones dotadas por</a:t>
            </a:r>
            <a:r>
              <a:rPr lang="es-ES_tradnl" sz="1600" u="none" dirty="0">
                <a:solidFill>
                  <a:srgbClr val="000000"/>
                </a:solidFill>
              </a:rPr>
              <a:t> :</a:t>
            </a:r>
            <a:endParaRPr lang="es-ES_tradnl" sz="1600" b="1" u="none" dirty="0">
              <a:solidFill>
                <a:srgbClr val="000000"/>
              </a:solidFill>
            </a:endParaRPr>
          </a:p>
        </p:txBody>
      </p:sp>
      <p:sp>
        <p:nvSpPr>
          <p:cNvPr id="85130" name="Rectangle 138"/>
          <p:cNvSpPr>
            <a:spLocks noChangeArrowheads="1"/>
          </p:cNvSpPr>
          <p:nvPr/>
        </p:nvSpPr>
        <p:spPr bwMode="auto">
          <a:xfrm>
            <a:off x="1079312" y="191069"/>
            <a:ext cx="8397922" cy="369332"/>
          </a:xfrm>
          <a:prstGeom prst="rect">
            <a:avLst/>
          </a:prstGeom>
          <a:noFill/>
          <a:ln w="9525">
            <a:noFill/>
            <a:miter lim="800000"/>
            <a:headEnd/>
            <a:tailEnd/>
          </a:ln>
        </p:spPr>
        <p:txBody>
          <a:bodyPr wrap="square" lIns="0" tIns="0" rIns="0" bIns="0">
            <a:spAutoFit/>
          </a:bodyPr>
          <a:lstStyle/>
          <a:p>
            <a:r>
              <a:rPr lang="es-ES_tradnl" sz="2400" b="1" u="none" dirty="0" smtClean="0">
                <a:solidFill>
                  <a:srgbClr val="FF0000"/>
                </a:solidFill>
              </a:rPr>
              <a:t>PROVISIONES. </a:t>
            </a:r>
            <a:r>
              <a:rPr lang="es-ES_tradnl" sz="2400" b="1" u="none" dirty="0" smtClean="0">
                <a:solidFill>
                  <a:srgbClr val="0000FF"/>
                </a:solidFill>
              </a:rPr>
              <a:t>FISCALMENTE</a:t>
            </a:r>
            <a:r>
              <a:rPr lang="es-ES_tradnl" sz="2400" b="1" u="none" dirty="0" smtClean="0">
                <a:solidFill>
                  <a:srgbClr val="FF0000"/>
                </a:solidFill>
              </a:rPr>
              <a:t> </a:t>
            </a:r>
            <a:r>
              <a:rPr lang="es-ES_tradnl" sz="2400" b="1" u="none" dirty="0">
                <a:solidFill>
                  <a:srgbClr val="FF0066"/>
                </a:solidFill>
              </a:rPr>
              <a:t>(Art. </a:t>
            </a:r>
            <a:r>
              <a:rPr lang="es-ES_tradnl" sz="2400" b="1" u="none" dirty="0" smtClean="0">
                <a:solidFill>
                  <a:srgbClr val="FF0066"/>
                </a:solidFill>
              </a:rPr>
              <a:t>14 </a:t>
            </a:r>
            <a:r>
              <a:rPr lang="es-ES_tradnl" sz="2400" b="1" u="none" dirty="0">
                <a:solidFill>
                  <a:srgbClr val="FF0066"/>
                </a:solidFill>
              </a:rPr>
              <a:t>L)</a:t>
            </a:r>
            <a:endParaRPr lang="es-ES_tradnl" sz="2400" u="none" dirty="0">
              <a:solidFill>
                <a:srgbClr val="FF0066"/>
              </a:solidFill>
            </a:endParaRPr>
          </a:p>
        </p:txBody>
      </p:sp>
      <p:sp>
        <p:nvSpPr>
          <p:cNvPr id="85016" name="Rectangle 24"/>
          <p:cNvSpPr>
            <a:spLocks noChangeArrowheads="1"/>
          </p:cNvSpPr>
          <p:nvPr/>
        </p:nvSpPr>
        <p:spPr bwMode="auto">
          <a:xfrm>
            <a:off x="532822" y="2734842"/>
            <a:ext cx="6333465" cy="184666"/>
          </a:xfrm>
          <a:prstGeom prst="rect">
            <a:avLst/>
          </a:prstGeom>
          <a:noFill/>
          <a:ln w="9525">
            <a:noFill/>
            <a:miter lim="800000"/>
            <a:headEnd/>
            <a:tailEnd/>
          </a:ln>
        </p:spPr>
        <p:txBody>
          <a:bodyPr wrap="none" lIns="0" tIns="0" rIns="0" bIns="0">
            <a:spAutoFit/>
          </a:bodyPr>
          <a:lstStyle/>
          <a:p>
            <a:r>
              <a:rPr lang="es-ES_tradnl" sz="1100" u="none" dirty="0">
                <a:solidFill>
                  <a:srgbClr val="FF0000"/>
                </a:solidFill>
                <a:sym typeface="Wingdings" pitchFamily="2" charset="2"/>
              </a:rPr>
              <a:t></a:t>
            </a:r>
            <a:r>
              <a:rPr lang="es-ES_tradnl" sz="1200" u="none" dirty="0">
                <a:solidFill>
                  <a:srgbClr val="000000"/>
                </a:solidFill>
                <a:sym typeface="Wingdings" pitchFamily="2" charset="2"/>
              </a:rPr>
              <a:t>   </a:t>
            </a:r>
            <a:r>
              <a:rPr lang="es-ES_tradnl" sz="1200" b="1" u="none" dirty="0">
                <a:solidFill>
                  <a:srgbClr val="993300"/>
                </a:solidFill>
              </a:rPr>
              <a:t>RESPONSABILIDADES: </a:t>
            </a:r>
            <a:r>
              <a:rPr lang="es-ES_tradnl" sz="1200" b="1" u="none" dirty="0">
                <a:solidFill>
                  <a:srgbClr val="009900"/>
                </a:solidFill>
              </a:rPr>
              <a:t>LAS EXPRESAS </a:t>
            </a:r>
            <a:r>
              <a:rPr lang="es-ES_tradnl" sz="1200" b="1" u="none" dirty="0">
                <a:solidFill>
                  <a:srgbClr val="FF3300"/>
                </a:solidFill>
              </a:rPr>
              <a:t>(No son deducibles las Tácitas)</a:t>
            </a:r>
            <a:endParaRPr lang="es-ES_tradnl" sz="1200" u="none" dirty="0">
              <a:solidFill>
                <a:srgbClr val="FF3300"/>
              </a:solidFill>
            </a:endParaRPr>
          </a:p>
        </p:txBody>
      </p:sp>
      <p:grpSp>
        <p:nvGrpSpPr>
          <p:cNvPr id="2" name="Group 167"/>
          <p:cNvGrpSpPr>
            <a:grpSpLocks/>
          </p:cNvGrpSpPr>
          <p:nvPr/>
        </p:nvGrpSpPr>
        <p:grpSpPr bwMode="auto">
          <a:xfrm>
            <a:off x="495300" y="2719392"/>
            <a:ext cx="660400" cy="461963"/>
            <a:chOff x="288" y="1747"/>
            <a:chExt cx="384" cy="291"/>
          </a:xfrm>
        </p:grpSpPr>
        <p:sp>
          <p:nvSpPr>
            <p:cNvPr id="85030" name="Rectangle 38"/>
            <p:cNvSpPr>
              <a:spLocks noChangeArrowheads="1"/>
            </p:cNvSpPr>
            <p:nvPr/>
          </p:nvSpPr>
          <p:spPr bwMode="auto">
            <a:xfrm>
              <a:off x="288" y="1747"/>
              <a:ext cx="0" cy="116"/>
            </a:xfrm>
            <a:prstGeom prst="rect">
              <a:avLst/>
            </a:prstGeom>
            <a:noFill/>
            <a:ln w="9525">
              <a:noFill/>
              <a:miter lim="800000"/>
              <a:headEnd/>
              <a:tailEnd/>
            </a:ln>
          </p:spPr>
          <p:txBody>
            <a:bodyPr wrap="none" lIns="0" tIns="0" rIns="0" bIns="0">
              <a:spAutoFit/>
            </a:bodyPr>
            <a:lstStyle/>
            <a:p>
              <a:endParaRPr lang="es-ES_tradnl" sz="1200" b="1" dirty="0">
                <a:solidFill>
                  <a:srgbClr val="000000"/>
                </a:solidFill>
              </a:endParaRPr>
            </a:p>
          </p:txBody>
        </p:sp>
        <p:sp>
          <p:nvSpPr>
            <p:cNvPr id="85031" name="Rectangle 39"/>
            <p:cNvSpPr>
              <a:spLocks noChangeArrowheads="1"/>
            </p:cNvSpPr>
            <p:nvPr/>
          </p:nvSpPr>
          <p:spPr bwMode="auto">
            <a:xfrm>
              <a:off x="672" y="1922"/>
              <a:ext cx="0" cy="116"/>
            </a:xfrm>
            <a:prstGeom prst="rect">
              <a:avLst/>
            </a:prstGeom>
            <a:noFill/>
            <a:ln w="9525">
              <a:noFill/>
              <a:miter lim="800000"/>
              <a:headEnd/>
              <a:tailEnd/>
            </a:ln>
          </p:spPr>
          <p:txBody>
            <a:bodyPr wrap="none" lIns="0" tIns="0" rIns="0" bIns="0">
              <a:spAutoFit/>
            </a:bodyPr>
            <a:lstStyle/>
            <a:p>
              <a:endParaRPr lang="es-ES_tradnl" sz="1200" dirty="0">
                <a:solidFill>
                  <a:srgbClr val="000000"/>
                </a:solidFill>
              </a:endParaRPr>
            </a:p>
          </p:txBody>
        </p:sp>
      </p:grpSp>
      <p:sp>
        <p:nvSpPr>
          <p:cNvPr id="85134" name="Rectangle 142"/>
          <p:cNvSpPr>
            <a:spLocks noChangeArrowheads="1"/>
          </p:cNvSpPr>
          <p:nvPr/>
        </p:nvSpPr>
        <p:spPr bwMode="auto">
          <a:xfrm>
            <a:off x="653329" y="4319167"/>
            <a:ext cx="7055778" cy="307777"/>
          </a:xfrm>
          <a:prstGeom prst="rect">
            <a:avLst/>
          </a:prstGeom>
          <a:noFill/>
          <a:ln w="9525">
            <a:noFill/>
            <a:miter lim="800000"/>
            <a:headEnd/>
            <a:tailEnd/>
          </a:ln>
        </p:spPr>
        <p:txBody>
          <a:bodyPr wrap="none" lIns="0" tIns="0" rIns="0" bIns="0">
            <a:spAutoFit/>
          </a:bodyPr>
          <a:lstStyle/>
          <a:p>
            <a:r>
              <a:rPr lang="es-ES_tradnl" sz="1100" u="none" dirty="0">
                <a:solidFill>
                  <a:srgbClr val="FF0000"/>
                </a:solidFill>
                <a:latin typeface="Arial" pitchFamily="34" charset="0"/>
                <a:cs typeface="Arial" pitchFamily="34" charset="0"/>
                <a:sym typeface="Wingdings" pitchFamily="2" charset="2"/>
              </a:rPr>
              <a:t></a:t>
            </a:r>
            <a:r>
              <a:rPr lang="es-ES_tradnl" sz="1200" u="none" dirty="0">
                <a:solidFill>
                  <a:srgbClr val="000000"/>
                </a:solidFill>
                <a:latin typeface="Arial" pitchFamily="34" charset="0"/>
                <a:cs typeface="Arial" pitchFamily="34" charset="0"/>
                <a:sym typeface="Wingdings" pitchFamily="2" charset="2"/>
              </a:rPr>
              <a:t>   </a:t>
            </a:r>
            <a:r>
              <a:rPr lang="es-ES" sz="1200" b="1" u="none" dirty="0">
                <a:solidFill>
                  <a:srgbClr val="993300"/>
                </a:solidFill>
                <a:latin typeface="Arial" pitchFamily="34" charset="0"/>
                <a:cs typeface="Arial" pitchFamily="34" charset="0"/>
              </a:rPr>
              <a:t>MEDIOAMBIENTALES</a:t>
            </a:r>
            <a:r>
              <a:rPr lang="es-ES_tradnl" u="none" dirty="0">
                <a:latin typeface="Arial" pitchFamily="34" charset="0"/>
                <a:cs typeface="Arial" pitchFamily="34" charset="0"/>
              </a:rPr>
              <a:t> </a:t>
            </a:r>
            <a:r>
              <a:rPr lang="es-ES_tradnl" sz="1200" b="1" u="none" dirty="0">
                <a:solidFill>
                  <a:srgbClr val="FF0000"/>
                </a:solidFill>
                <a:latin typeface="Arial" pitchFamily="34" charset="0"/>
                <a:cs typeface="Arial" pitchFamily="34" charset="0"/>
                <a:sym typeface="Monotype Sorts" charset="2"/>
              </a:rPr>
              <a:t></a:t>
            </a:r>
            <a:r>
              <a:rPr lang="es-ES_tradnl" sz="1200" b="1" u="none" dirty="0">
                <a:solidFill>
                  <a:srgbClr val="000000"/>
                </a:solidFill>
                <a:latin typeface="Arial" pitchFamily="34" charset="0"/>
                <a:cs typeface="Arial" pitchFamily="34" charset="0"/>
              </a:rPr>
              <a:t>   </a:t>
            </a:r>
            <a:r>
              <a:rPr lang="es-ES_tradnl" sz="1200" u="none" dirty="0">
                <a:solidFill>
                  <a:srgbClr val="000000"/>
                </a:solidFill>
                <a:latin typeface="Arial" pitchFamily="34" charset="0"/>
                <a:cs typeface="Arial" pitchFamily="34" charset="0"/>
              </a:rPr>
              <a:t>Según</a:t>
            </a:r>
            <a:r>
              <a:rPr lang="es-ES_tradnl" sz="1200" b="1" u="none" dirty="0">
                <a:solidFill>
                  <a:srgbClr val="000000"/>
                </a:solidFill>
                <a:latin typeface="Arial" pitchFamily="34" charset="0"/>
                <a:cs typeface="Arial" pitchFamily="34" charset="0"/>
              </a:rPr>
              <a:t> </a:t>
            </a:r>
            <a:r>
              <a:rPr lang="es-ES_tradnl" sz="1400" b="1" u="none" dirty="0">
                <a:solidFill>
                  <a:srgbClr val="0066FF"/>
                </a:solidFill>
                <a:latin typeface="Arial" pitchFamily="34" charset="0"/>
                <a:cs typeface="Arial" pitchFamily="34" charset="0"/>
              </a:rPr>
              <a:t>Plan</a:t>
            </a:r>
            <a:r>
              <a:rPr lang="es-ES_tradnl" sz="1200" u="none" dirty="0">
                <a:solidFill>
                  <a:srgbClr val="000000"/>
                </a:solidFill>
                <a:latin typeface="Arial" pitchFamily="34" charset="0"/>
                <a:cs typeface="Arial" pitchFamily="34" charset="0"/>
              </a:rPr>
              <a:t> formulado por el SP y aprobado por la Administración</a:t>
            </a:r>
          </a:p>
        </p:txBody>
      </p:sp>
      <p:sp>
        <p:nvSpPr>
          <p:cNvPr id="85141" name="Rectangle 149"/>
          <p:cNvSpPr>
            <a:spLocks noChangeArrowheads="1"/>
          </p:cNvSpPr>
          <p:nvPr/>
        </p:nvSpPr>
        <p:spPr bwMode="auto">
          <a:xfrm>
            <a:off x="658003" y="4797666"/>
            <a:ext cx="7913833" cy="184666"/>
          </a:xfrm>
          <a:prstGeom prst="rect">
            <a:avLst/>
          </a:prstGeom>
          <a:noFill/>
          <a:ln w="9525">
            <a:noFill/>
            <a:miter lim="800000"/>
            <a:headEnd/>
            <a:tailEnd/>
          </a:ln>
        </p:spPr>
        <p:txBody>
          <a:bodyPr wrap="none" lIns="0" tIns="0" rIns="0" bIns="0">
            <a:spAutoFit/>
          </a:bodyPr>
          <a:lstStyle/>
          <a:p>
            <a:r>
              <a:rPr lang="es-ES_tradnl" sz="1100" u="none" dirty="0">
                <a:solidFill>
                  <a:srgbClr val="FF0000"/>
                </a:solidFill>
                <a:latin typeface="Arial" pitchFamily="34" charset="0"/>
                <a:cs typeface="Arial" pitchFamily="34" charset="0"/>
                <a:sym typeface="Wingdings" pitchFamily="2" charset="2"/>
              </a:rPr>
              <a:t></a:t>
            </a:r>
            <a:r>
              <a:rPr lang="es-ES_tradnl" sz="1200" u="none" dirty="0">
                <a:solidFill>
                  <a:srgbClr val="000000"/>
                </a:solidFill>
                <a:latin typeface="Arial" pitchFamily="34" charset="0"/>
                <a:cs typeface="Arial" pitchFamily="34" charset="0"/>
                <a:sym typeface="Wingdings" pitchFamily="2" charset="2"/>
              </a:rPr>
              <a:t>   </a:t>
            </a:r>
            <a:r>
              <a:rPr lang="es-ES_tradnl" sz="1200" b="1" u="none" dirty="0">
                <a:solidFill>
                  <a:srgbClr val="993300"/>
                </a:solidFill>
                <a:latin typeface="Arial" pitchFamily="34" charset="0"/>
                <a:cs typeface="Arial" pitchFamily="34" charset="0"/>
              </a:rPr>
              <a:t>PROVISIONES TECNICAS</a:t>
            </a:r>
            <a:r>
              <a:rPr lang="es-ES_tradnl" sz="1200" b="1" u="none" dirty="0">
                <a:solidFill>
                  <a:srgbClr val="000000"/>
                </a:solidFill>
                <a:latin typeface="Arial" pitchFamily="34" charset="0"/>
                <a:cs typeface="Arial" pitchFamily="34" charset="0"/>
              </a:rPr>
              <a:t>  </a:t>
            </a:r>
            <a:r>
              <a:rPr lang="es-ES_tradnl" sz="1200" u="none" dirty="0">
                <a:solidFill>
                  <a:srgbClr val="000000"/>
                </a:solidFill>
                <a:latin typeface="Arial" pitchFamily="34" charset="0"/>
                <a:cs typeface="Arial" pitchFamily="34" charset="0"/>
              </a:rPr>
              <a:t>de ENTIDADES ASEGURADORAS y SOCIEDADES de GARANTIA RECIPROCA</a:t>
            </a:r>
          </a:p>
        </p:txBody>
      </p:sp>
      <p:sp>
        <p:nvSpPr>
          <p:cNvPr id="85149" name="Rectangle 157"/>
          <p:cNvSpPr>
            <a:spLocks noChangeArrowheads="1"/>
          </p:cNvSpPr>
          <p:nvPr/>
        </p:nvSpPr>
        <p:spPr bwMode="auto">
          <a:xfrm>
            <a:off x="472520" y="3152994"/>
            <a:ext cx="8768161" cy="184666"/>
          </a:xfrm>
          <a:prstGeom prst="rect">
            <a:avLst/>
          </a:prstGeom>
          <a:noFill/>
          <a:ln w="9525">
            <a:noFill/>
            <a:miter lim="800000"/>
            <a:headEnd/>
            <a:tailEnd/>
          </a:ln>
        </p:spPr>
        <p:txBody>
          <a:bodyPr wrap="square" lIns="0" tIns="0" rIns="0" bIns="0">
            <a:spAutoFit/>
          </a:bodyPr>
          <a:lstStyle/>
          <a:p>
            <a:r>
              <a:rPr lang="es-ES_tradnl" sz="1100" u="none" dirty="0">
                <a:solidFill>
                  <a:srgbClr val="FF0000"/>
                </a:solidFill>
                <a:sym typeface="Wingdings" pitchFamily="2" charset="2"/>
              </a:rPr>
              <a:t></a:t>
            </a:r>
            <a:r>
              <a:rPr lang="es-ES_tradnl" sz="1200" u="none" dirty="0">
                <a:solidFill>
                  <a:srgbClr val="000000"/>
                </a:solidFill>
                <a:sym typeface="Wingdings" pitchFamily="2" charset="2"/>
              </a:rPr>
              <a:t>   </a:t>
            </a:r>
            <a:r>
              <a:rPr lang="es-ES_tradnl" sz="1200" b="1" u="none" dirty="0">
                <a:solidFill>
                  <a:srgbClr val="993300"/>
                </a:solidFill>
              </a:rPr>
              <a:t>CONTRIBUCIONES A PLANES DE PENSIONES </a:t>
            </a:r>
            <a:r>
              <a:rPr lang="es-ES_tradnl" sz="1200" b="1" u="none" dirty="0">
                <a:solidFill>
                  <a:srgbClr val="009900"/>
                </a:solidFill>
              </a:rPr>
              <a:t>EXTERNOS</a:t>
            </a:r>
            <a:r>
              <a:rPr lang="es-ES_tradnl" sz="1200" b="1" u="none" dirty="0">
                <a:solidFill>
                  <a:srgbClr val="993300"/>
                </a:solidFill>
              </a:rPr>
              <a:t> </a:t>
            </a:r>
            <a:r>
              <a:rPr lang="es-ES_tradnl" sz="1200" b="1" u="none" dirty="0">
                <a:solidFill>
                  <a:srgbClr val="FF3300"/>
                </a:solidFill>
              </a:rPr>
              <a:t>(No son deducibles los Internos</a:t>
            </a:r>
            <a:r>
              <a:rPr lang="es-ES_tradnl" sz="1200" b="1" u="none" dirty="0" smtClean="0">
                <a:solidFill>
                  <a:srgbClr val="FF3300"/>
                </a:solidFill>
              </a:rPr>
              <a:t>)</a:t>
            </a:r>
            <a:r>
              <a:rPr lang="es-ES_tradnl" sz="1200" u="none" dirty="0" smtClean="0"/>
              <a:t> </a:t>
            </a:r>
            <a:endParaRPr lang="es-ES_tradnl" sz="1200" u="none" dirty="0"/>
          </a:p>
        </p:txBody>
      </p:sp>
      <p:grpSp>
        <p:nvGrpSpPr>
          <p:cNvPr id="3" name="Group 165"/>
          <p:cNvGrpSpPr>
            <a:grpSpLocks/>
          </p:cNvGrpSpPr>
          <p:nvPr/>
        </p:nvGrpSpPr>
        <p:grpSpPr bwMode="auto">
          <a:xfrm>
            <a:off x="259355" y="5282916"/>
            <a:ext cx="9484652" cy="1122561"/>
            <a:chOff x="207" y="3287"/>
            <a:chExt cx="5515" cy="420"/>
          </a:xfrm>
        </p:grpSpPr>
        <p:sp>
          <p:nvSpPr>
            <p:cNvPr id="85044" name="Rectangle 52"/>
            <p:cNvSpPr>
              <a:spLocks noChangeArrowheads="1"/>
            </p:cNvSpPr>
            <p:nvPr/>
          </p:nvSpPr>
          <p:spPr bwMode="auto">
            <a:xfrm>
              <a:off x="417" y="3287"/>
              <a:ext cx="4570" cy="69"/>
            </a:xfrm>
            <a:prstGeom prst="rect">
              <a:avLst/>
            </a:prstGeom>
            <a:noFill/>
            <a:ln w="9525">
              <a:noFill/>
              <a:miter lim="800000"/>
              <a:headEnd/>
              <a:tailEnd/>
            </a:ln>
          </p:spPr>
          <p:txBody>
            <a:bodyPr wrap="none" lIns="0" tIns="0" rIns="0" bIns="0">
              <a:spAutoFit/>
            </a:bodyPr>
            <a:lstStyle/>
            <a:p>
              <a:r>
                <a:rPr lang="es-ES_tradnl" sz="1100" u="none" dirty="0">
                  <a:solidFill>
                    <a:srgbClr val="FF0000"/>
                  </a:solidFill>
                  <a:latin typeface="Arial" pitchFamily="34" charset="0"/>
                  <a:cs typeface="Arial" pitchFamily="34" charset="0"/>
                  <a:sym typeface="Wingdings" pitchFamily="2" charset="2"/>
                </a:rPr>
                <a:t></a:t>
              </a:r>
              <a:r>
                <a:rPr lang="es-ES_tradnl" sz="1200" u="none" dirty="0">
                  <a:solidFill>
                    <a:srgbClr val="000000"/>
                  </a:solidFill>
                  <a:latin typeface="Arial" pitchFamily="34" charset="0"/>
                  <a:cs typeface="Arial" pitchFamily="34" charset="0"/>
                  <a:sym typeface="Wingdings" pitchFamily="2" charset="2"/>
                </a:rPr>
                <a:t>   </a:t>
              </a:r>
              <a:r>
                <a:rPr lang="es-ES_tradnl" sz="1200" b="1" u="none" dirty="0">
                  <a:solidFill>
                    <a:srgbClr val="993300"/>
                  </a:solidFill>
                  <a:latin typeface="Arial" pitchFamily="34" charset="0"/>
                  <a:cs typeface="Arial" pitchFamily="34" charset="0"/>
                </a:rPr>
                <a:t>GARANTIAS DE REPARACION, REVISION Y GASTOS ACCESORIOS POR DEVOLUCIONES DE VENTAS :</a:t>
              </a:r>
              <a:endParaRPr lang="es-ES_tradnl" sz="1200" b="1" u="none" dirty="0">
                <a:solidFill>
                  <a:srgbClr val="000000"/>
                </a:solidFill>
                <a:latin typeface="Arial" pitchFamily="34" charset="0"/>
                <a:cs typeface="Arial" pitchFamily="34" charset="0"/>
              </a:endParaRPr>
            </a:p>
          </p:txBody>
        </p:sp>
        <p:sp>
          <p:nvSpPr>
            <p:cNvPr id="85048" name="Rectangle 56"/>
            <p:cNvSpPr>
              <a:spLocks noChangeArrowheads="1"/>
            </p:cNvSpPr>
            <p:nvPr/>
          </p:nvSpPr>
          <p:spPr bwMode="auto">
            <a:xfrm>
              <a:off x="207" y="3446"/>
              <a:ext cx="2065" cy="166"/>
            </a:xfrm>
            <a:prstGeom prst="rect">
              <a:avLst/>
            </a:prstGeom>
            <a:noFill/>
            <a:ln w="9525">
              <a:noFill/>
              <a:miter lim="800000"/>
              <a:headEnd/>
              <a:tailEnd/>
            </a:ln>
          </p:spPr>
          <p:txBody>
            <a:bodyPr wrap="none" lIns="0" tIns="0" rIns="0" bIns="0">
              <a:spAutoFit/>
            </a:bodyPr>
            <a:lstStyle/>
            <a:p>
              <a:r>
                <a:rPr lang="es-ES_tradnl" sz="1000" b="1" u="none" dirty="0">
                  <a:solidFill>
                    <a:srgbClr val="FF3300"/>
                  </a:solidFill>
                  <a:sym typeface="Monotype Sorts" charset="2"/>
                </a:rPr>
                <a:t></a:t>
              </a:r>
              <a:r>
                <a:rPr lang="es-ES_tradnl" sz="1200" u="none" dirty="0">
                  <a:solidFill>
                    <a:srgbClr val="000000"/>
                  </a:solidFill>
                  <a:sym typeface="Monotype Sorts" charset="2"/>
                </a:rPr>
                <a:t>   </a:t>
              </a:r>
              <a:r>
                <a:rPr lang="es-ES_tradnl" sz="1200" u="none" dirty="0">
                  <a:solidFill>
                    <a:srgbClr val="000000"/>
                  </a:solidFill>
                </a:rPr>
                <a:t>por el importe necesario hasta que el</a:t>
              </a:r>
            </a:p>
            <a:p>
              <a:pPr>
                <a:spcBef>
                  <a:spcPct val="20000"/>
                </a:spcBef>
              </a:pPr>
              <a:r>
                <a:rPr lang="es-ES_tradnl" sz="1200" u="none" dirty="0">
                  <a:solidFill>
                    <a:srgbClr val="000000"/>
                  </a:solidFill>
                </a:rPr>
                <a:t>    SALDO DE LA PROVISIÓN </a:t>
              </a:r>
              <a:r>
                <a:rPr lang="es-ES_tradnl" sz="1400" b="1" u="none" dirty="0">
                  <a:solidFill>
                    <a:srgbClr val="FF3300"/>
                  </a:solidFill>
                </a:rPr>
                <a:t>no supere:</a:t>
              </a:r>
            </a:p>
          </p:txBody>
        </p:sp>
        <p:sp>
          <p:nvSpPr>
            <p:cNvPr id="85055" name="Rectangle 63"/>
            <p:cNvSpPr>
              <a:spLocks noChangeArrowheads="1"/>
            </p:cNvSpPr>
            <p:nvPr/>
          </p:nvSpPr>
          <p:spPr bwMode="auto">
            <a:xfrm>
              <a:off x="3468" y="3579"/>
              <a:ext cx="99" cy="69"/>
            </a:xfrm>
            <a:prstGeom prst="rect">
              <a:avLst/>
            </a:prstGeom>
            <a:noFill/>
            <a:ln w="9525">
              <a:noFill/>
              <a:miter lim="800000"/>
              <a:headEnd/>
              <a:tailEnd/>
            </a:ln>
          </p:spPr>
          <p:txBody>
            <a:bodyPr wrap="none" lIns="0" tIns="0" rIns="0" bIns="0">
              <a:spAutoFit/>
            </a:bodyPr>
            <a:lstStyle/>
            <a:p>
              <a:r>
                <a:rPr lang="es-ES_tradnl" sz="1200" u="none" dirty="0">
                  <a:solidFill>
                    <a:srgbClr val="000000"/>
                  </a:solidFill>
                </a:rPr>
                <a:t> X</a:t>
              </a:r>
              <a:endParaRPr lang="es-ES_tradnl" sz="1200" u="none" dirty="0"/>
            </a:p>
          </p:txBody>
        </p:sp>
        <p:grpSp>
          <p:nvGrpSpPr>
            <p:cNvPr id="4" name="Group 161"/>
            <p:cNvGrpSpPr>
              <a:grpSpLocks/>
            </p:cNvGrpSpPr>
            <p:nvPr/>
          </p:nvGrpSpPr>
          <p:grpSpPr bwMode="auto">
            <a:xfrm>
              <a:off x="2519" y="3547"/>
              <a:ext cx="882" cy="141"/>
              <a:chOff x="2370" y="3939"/>
              <a:chExt cx="882" cy="141"/>
            </a:xfrm>
          </p:grpSpPr>
          <p:sp>
            <p:nvSpPr>
              <p:cNvPr id="85054" name="Rectangle 62"/>
              <p:cNvSpPr>
                <a:spLocks noChangeArrowheads="1"/>
              </p:cNvSpPr>
              <p:nvPr/>
            </p:nvSpPr>
            <p:spPr bwMode="auto">
              <a:xfrm>
                <a:off x="2370" y="3939"/>
                <a:ext cx="882" cy="63"/>
              </a:xfrm>
              <a:prstGeom prst="rect">
                <a:avLst/>
              </a:prstGeom>
              <a:noFill/>
              <a:ln w="9525">
                <a:noFill/>
                <a:miter lim="800000"/>
                <a:headEnd/>
                <a:tailEnd/>
              </a:ln>
            </p:spPr>
            <p:txBody>
              <a:bodyPr wrap="none" lIns="0" tIns="0" rIns="0" bIns="0">
                <a:spAutoFit/>
              </a:bodyPr>
              <a:lstStyle/>
              <a:p>
                <a:r>
                  <a:rPr lang="es-ES_tradnl" sz="1100" i="1" u="none" dirty="0">
                    <a:solidFill>
                      <a:srgbClr val="000000"/>
                    </a:solidFill>
                    <a:latin typeface="Arial" pitchFamily="34" charset="0"/>
                    <a:cs typeface="Arial" pitchFamily="34" charset="0"/>
                  </a:rPr>
                  <a:t>VTAS CON </a:t>
                </a:r>
                <a:r>
                  <a:rPr lang="es-ES_tradnl" sz="1100" u="none" dirty="0">
                    <a:solidFill>
                      <a:srgbClr val="000000"/>
                    </a:solidFill>
                    <a:latin typeface="Arial" pitchFamily="34" charset="0"/>
                    <a:cs typeface="Arial" pitchFamily="34" charset="0"/>
                  </a:rPr>
                  <a:t>GARANTÍA</a:t>
                </a:r>
                <a:endParaRPr lang="es-ES_tradnl" sz="1100" u="none" dirty="0">
                  <a:latin typeface="Arial" pitchFamily="34" charset="0"/>
                  <a:cs typeface="Arial" pitchFamily="34" charset="0"/>
                </a:endParaRPr>
              </a:p>
            </p:txBody>
          </p:sp>
          <p:sp>
            <p:nvSpPr>
              <p:cNvPr id="85084" name="Rectangle 92"/>
              <p:cNvSpPr>
                <a:spLocks noChangeArrowheads="1"/>
              </p:cNvSpPr>
              <p:nvPr/>
            </p:nvSpPr>
            <p:spPr bwMode="auto">
              <a:xfrm>
                <a:off x="2543" y="4017"/>
                <a:ext cx="658" cy="63"/>
              </a:xfrm>
              <a:prstGeom prst="rect">
                <a:avLst/>
              </a:prstGeom>
              <a:noFill/>
              <a:ln w="9525">
                <a:noFill/>
                <a:miter lim="800000"/>
                <a:headEnd/>
                <a:tailEnd/>
              </a:ln>
            </p:spPr>
            <p:txBody>
              <a:bodyPr wrap="none" lIns="0" tIns="0" rIns="0" bIns="0">
                <a:spAutoFit/>
              </a:bodyPr>
              <a:lstStyle/>
              <a:p>
                <a:r>
                  <a:rPr lang="es-ES_tradnl" sz="1100" u="none" dirty="0">
                    <a:solidFill>
                      <a:srgbClr val="000000"/>
                    </a:solidFill>
                    <a:latin typeface="Arial" pitchFamily="34" charset="0"/>
                    <a:cs typeface="Arial" pitchFamily="34" charset="0"/>
                  </a:rPr>
                  <a:t>VIVA AL CIERRE</a:t>
                </a:r>
                <a:endParaRPr lang="es-ES_tradnl" sz="1100" u="none" dirty="0">
                  <a:latin typeface="Arial" pitchFamily="34" charset="0"/>
                  <a:cs typeface="Arial" pitchFamily="34" charset="0"/>
                </a:endParaRPr>
              </a:p>
            </p:txBody>
          </p:sp>
        </p:grpSp>
        <p:sp>
          <p:nvSpPr>
            <p:cNvPr id="85056" name="Rectangle 64"/>
            <p:cNvSpPr>
              <a:spLocks noChangeArrowheads="1"/>
            </p:cNvSpPr>
            <p:nvPr/>
          </p:nvSpPr>
          <p:spPr bwMode="auto">
            <a:xfrm>
              <a:off x="3661" y="3506"/>
              <a:ext cx="2061" cy="63"/>
            </a:xfrm>
            <a:prstGeom prst="rect">
              <a:avLst/>
            </a:prstGeom>
            <a:noFill/>
            <a:ln w="9525">
              <a:noFill/>
              <a:miter lim="800000"/>
              <a:headEnd/>
              <a:tailEnd/>
            </a:ln>
          </p:spPr>
          <p:txBody>
            <a:bodyPr wrap="square" lIns="0" tIns="0" rIns="0" bIns="0">
              <a:spAutoFit/>
            </a:bodyPr>
            <a:lstStyle/>
            <a:p>
              <a:r>
                <a:rPr lang="es-ES_tradnl" sz="1100" u="none" dirty="0">
                  <a:solidFill>
                    <a:srgbClr val="000000"/>
                  </a:solidFill>
                  <a:latin typeface="Arial" pitchFamily="34" charset="0"/>
                  <a:cs typeface="Arial" pitchFamily="34" charset="0"/>
                </a:rPr>
                <a:t>GASTOS c/ GARANTÍA  (EJ. + 2 EJ. Anteriores)</a:t>
              </a:r>
            </a:p>
          </p:txBody>
        </p:sp>
        <p:sp>
          <p:nvSpPr>
            <p:cNvPr id="85085" name="Rectangle 93"/>
            <p:cNvSpPr>
              <a:spLocks noChangeArrowheads="1"/>
            </p:cNvSpPr>
            <p:nvPr/>
          </p:nvSpPr>
          <p:spPr bwMode="auto">
            <a:xfrm>
              <a:off x="3657" y="3644"/>
              <a:ext cx="1864" cy="63"/>
            </a:xfrm>
            <a:prstGeom prst="rect">
              <a:avLst/>
            </a:prstGeom>
            <a:noFill/>
            <a:ln w="9525">
              <a:noFill/>
              <a:miter lim="800000"/>
              <a:headEnd/>
              <a:tailEnd/>
            </a:ln>
          </p:spPr>
          <p:txBody>
            <a:bodyPr wrap="none" lIns="0" tIns="0" rIns="0" bIns="0">
              <a:spAutoFit/>
            </a:bodyPr>
            <a:lstStyle/>
            <a:p>
              <a:r>
                <a:rPr lang="es-ES_tradnl" sz="1100" u="none" dirty="0">
                  <a:solidFill>
                    <a:srgbClr val="000000"/>
                  </a:solidFill>
                  <a:latin typeface="Arial" pitchFamily="34" charset="0"/>
                  <a:cs typeface="Arial" pitchFamily="34" charset="0"/>
                </a:rPr>
                <a:t>VENTAS c/ GARANTIA   (EJ. + 2  EJ. Anteriores)</a:t>
              </a:r>
            </a:p>
          </p:txBody>
        </p:sp>
        <p:sp>
          <p:nvSpPr>
            <p:cNvPr id="85151" name="Line 159"/>
            <p:cNvSpPr>
              <a:spLocks noChangeShapeType="1"/>
            </p:cNvSpPr>
            <p:nvPr/>
          </p:nvSpPr>
          <p:spPr bwMode="auto">
            <a:xfrm>
              <a:off x="3646" y="3606"/>
              <a:ext cx="1904" cy="0"/>
            </a:xfrm>
            <a:prstGeom prst="line">
              <a:avLst/>
            </a:prstGeom>
            <a:noFill/>
            <a:ln w="9525">
              <a:solidFill>
                <a:srgbClr val="0000FF"/>
              </a:solidFill>
              <a:round/>
              <a:headEnd/>
              <a:tailEnd/>
            </a:ln>
            <a:effectLst/>
          </p:spPr>
          <p:txBody>
            <a:bodyPr wrap="none" anchor="ctr"/>
            <a:lstStyle/>
            <a:p>
              <a:endParaRPr lang="es-ES_tradnl" dirty="0"/>
            </a:p>
          </p:txBody>
        </p:sp>
      </p:grpSp>
      <p:sp>
        <p:nvSpPr>
          <p:cNvPr id="85162" name="Rectangle 170"/>
          <p:cNvSpPr>
            <a:spLocks noChangeArrowheads="1"/>
          </p:cNvSpPr>
          <p:nvPr/>
        </p:nvSpPr>
        <p:spPr bwMode="auto">
          <a:xfrm>
            <a:off x="2743200" y="1828800"/>
            <a:ext cx="3722494" cy="307777"/>
          </a:xfrm>
          <a:prstGeom prst="rect">
            <a:avLst/>
          </a:prstGeom>
          <a:noFill/>
          <a:ln w="9525">
            <a:noFill/>
            <a:miter lim="800000"/>
            <a:headEnd/>
            <a:tailEnd/>
          </a:ln>
          <a:effectLst/>
        </p:spPr>
        <p:txBody>
          <a:bodyPr wrap="none">
            <a:spAutoFit/>
          </a:bodyPr>
          <a:lstStyle/>
          <a:p>
            <a:r>
              <a:rPr lang="es-ES_tradnl" sz="1400" b="1" u="none" dirty="0">
                <a:solidFill>
                  <a:srgbClr val="FF3300"/>
                </a:solidFill>
              </a:rPr>
              <a:t>NO SON DEDUCIBLES LAS </a:t>
            </a:r>
            <a:r>
              <a:rPr lang="es-ES" sz="1400" b="1" u="none" dirty="0">
                <a:solidFill>
                  <a:srgbClr val="FF3300"/>
                </a:solidFill>
              </a:rPr>
              <a:t>TÁCITAS</a:t>
            </a:r>
            <a:endParaRPr lang="es-ES_tradnl" sz="1400" b="1" u="none" dirty="0">
              <a:solidFill>
                <a:srgbClr val="FF3300"/>
              </a:solidFill>
            </a:endParaRPr>
          </a:p>
        </p:txBody>
      </p:sp>
      <p:sp>
        <p:nvSpPr>
          <p:cNvPr id="85163" name="Rectangle 171"/>
          <p:cNvSpPr>
            <a:spLocks noChangeArrowheads="1"/>
          </p:cNvSpPr>
          <p:nvPr/>
        </p:nvSpPr>
        <p:spPr bwMode="auto">
          <a:xfrm>
            <a:off x="140516" y="666690"/>
            <a:ext cx="2069284" cy="400110"/>
          </a:xfrm>
          <a:prstGeom prst="rect">
            <a:avLst/>
          </a:prstGeom>
          <a:noFill/>
          <a:ln w="9525">
            <a:noFill/>
            <a:miter lim="800000"/>
            <a:headEnd/>
            <a:tailEnd/>
          </a:ln>
          <a:effectLst/>
        </p:spPr>
        <p:txBody>
          <a:bodyPr wrap="none">
            <a:spAutoFit/>
          </a:bodyPr>
          <a:lstStyle/>
          <a:p>
            <a:r>
              <a:rPr lang="es-ES_tradnl" sz="1600" u="none" dirty="0">
                <a:solidFill>
                  <a:srgbClr val="D60093"/>
                </a:solidFill>
                <a:sym typeface="Wingdings" pitchFamily="2" charset="2"/>
              </a:rPr>
              <a:t></a:t>
            </a:r>
            <a:r>
              <a:rPr lang="es-ES_tradnl" sz="1600" u="none" dirty="0">
                <a:solidFill>
                  <a:srgbClr val="000000"/>
                </a:solidFill>
              </a:rPr>
              <a:t>  </a:t>
            </a:r>
            <a:r>
              <a:rPr lang="es-ES_tradnl" sz="1600" b="1" u="none" dirty="0" smtClean="0">
                <a:solidFill>
                  <a:srgbClr val="0000FF"/>
                </a:solidFill>
                <a:latin typeface="Arial" pitchFamily="34" charset="0"/>
                <a:cs typeface="Arial" pitchFamily="34" charset="0"/>
              </a:rPr>
              <a:t>CONCEPTO:</a:t>
            </a:r>
            <a:r>
              <a:rPr lang="es-ES_tradnl" sz="1400" b="1" u="none" dirty="0" smtClean="0">
                <a:solidFill>
                  <a:srgbClr val="0000FF"/>
                </a:solidFill>
                <a:latin typeface="Arial" pitchFamily="34" charset="0"/>
                <a:cs typeface="Arial" pitchFamily="34" charset="0"/>
              </a:rPr>
              <a:t>  </a:t>
            </a:r>
            <a:r>
              <a:rPr lang="es-ES_tradnl" b="1" u="none" dirty="0" smtClean="0">
                <a:solidFill>
                  <a:srgbClr val="0000FF"/>
                </a:solidFill>
              </a:rPr>
              <a:t> </a:t>
            </a:r>
            <a:r>
              <a:rPr lang="es-ES_tradnl" u="none" dirty="0" smtClean="0"/>
              <a:t>  </a:t>
            </a:r>
            <a:endParaRPr lang="es-ES_tradnl" u="none" dirty="0"/>
          </a:p>
        </p:txBody>
      </p:sp>
      <p:sp>
        <p:nvSpPr>
          <p:cNvPr id="85164" name="Rectangle 172"/>
          <p:cNvSpPr>
            <a:spLocks noChangeArrowheads="1"/>
          </p:cNvSpPr>
          <p:nvPr/>
        </p:nvSpPr>
        <p:spPr bwMode="auto">
          <a:xfrm>
            <a:off x="769673" y="1275665"/>
            <a:ext cx="9517327" cy="584775"/>
          </a:xfrm>
          <a:prstGeom prst="rect">
            <a:avLst/>
          </a:prstGeom>
          <a:noFill/>
          <a:ln w="9525">
            <a:noFill/>
            <a:miter lim="800000"/>
            <a:headEnd/>
            <a:tailEnd/>
          </a:ln>
          <a:effectLst/>
        </p:spPr>
        <p:txBody>
          <a:bodyPr>
            <a:spAutoFit/>
          </a:bodyPr>
          <a:lstStyle/>
          <a:p>
            <a:pPr>
              <a:spcBef>
                <a:spcPct val="50000"/>
              </a:spcBef>
              <a:buFont typeface="Wingdings" pitchFamily="2" charset="2"/>
              <a:buNone/>
            </a:pPr>
            <a:r>
              <a:rPr lang="es-ES" sz="1600" b="1" u="none" dirty="0">
                <a:solidFill>
                  <a:srgbClr val="009900"/>
                </a:solidFill>
                <a:latin typeface="Arial" pitchFamily="34" charset="0"/>
                <a:cs typeface="Arial" pitchFamily="34" charset="0"/>
              </a:rPr>
              <a:t>Expresas***:</a:t>
            </a:r>
            <a:r>
              <a:rPr lang="es-ES" sz="1600" b="1" u="none" dirty="0">
                <a:latin typeface="Arial" pitchFamily="34" charset="0"/>
                <a:cs typeface="Arial" pitchFamily="34" charset="0"/>
              </a:rPr>
              <a:t> </a:t>
            </a:r>
            <a:r>
              <a:rPr lang="es-ES" sz="1400" b="1" u="none" dirty="0">
                <a:solidFill>
                  <a:srgbClr val="7030A0"/>
                </a:solidFill>
                <a:latin typeface="Arial" pitchFamily="34" charset="0"/>
                <a:cs typeface="Arial" pitchFamily="34" charset="0"/>
              </a:rPr>
              <a:t>Obligaciones legales o contractuales, si vienen determinadas por una disposición legal o contractual    </a:t>
            </a:r>
            <a:r>
              <a:rPr lang="es-ES" sz="1600" b="1" u="none" dirty="0">
                <a:solidFill>
                  <a:srgbClr val="FF33CC"/>
                </a:solidFill>
                <a:latin typeface="Arial" pitchFamily="34" charset="0"/>
                <a:cs typeface="Arial" pitchFamily="34" charset="0"/>
              </a:rPr>
              <a:t>(Art. </a:t>
            </a:r>
            <a:r>
              <a:rPr lang="es-ES" sz="1600" b="1" u="none" dirty="0" smtClean="0">
                <a:solidFill>
                  <a:srgbClr val="FF33CC"/>
                </a:solidFill>
                <a:latin typeface="Arial" pitchFamily="34" charset="0"/>
                <a:cs typeface="Arial" pitchFamily="34" charset="0"/>
              </a:rPr>
              <a:t>14.3.c) LIS </a:t>
            </a:r>
            <a:r>
              <a:rPr lang="es-ES" sz="1600" b="1" u="none" dirty="0">
                <a:solidFill>
                  <a:srgbClr val="FF33CC"/>
                </a:solidFill>
                <a:latin typeface="Arial" pitchFamily="34" charset="0"/>
                <a:cs typeface="Arial" pitchFamily="34" charset="0"/>
              </a:rPr>
              <a:t>y NV 15 PGC y NV 17 PGC de PYMES)</a:t>
            </a:r>
            <a:endParaRPr lang="es-ES_tradnl" sz="1600" u="none" dirty="0">
              <a:solidFill>
                <a:srgbClr val="FF33CC"/>
              </a:solidFill>
              <a:latin typeface="Arial" pitchFamily="34" charset="0"/>
              <a:cs typeface="Arial" pitchFamily="34" charset="0"/>
            </a:endParaRPr>
          </a:p>
        </p:txBody>
      </p:sp>
      <p:sp>
        <p:nvSpPr>
          <p:cNvPr id="85165" name="Rectangle 173"/>
          <p:cNvSpPr>
            <a:spLocks noChangeArrowheads="1"/>
          </p:cNvSpPr>
          <p:nvPr/>
        </p:nvSpPr>
        <p:spPr bwMode="auto">
          <a:xfrm>
            <a:off x="478712" y="3453385"/>
            <a:ext cx="6484467" cy="276999"/>
          </a:xfrm>
          <a:prstGeom prst="rect">
            <a:avLst/>
          </a:prstGeom>
          <a:noFill/>
          <a:ln w="9525">
            <a:noFill/>
            <a:miter lim="800000"/>
            <a:headEnd/>
            <a:tailEnd/>
          </a:ln>
          <a:effectLst/>
        </p:spPr>
        <p:txBody>
          <a:bodyPr wrap="none">
            <a:spAutoFit/>
          </a:bodyPr>
          <a:lstStyle/>
          <a:p>
            <a:r>
              <a:rPr lang="es-ES_tradnl" sz="1200" u="none" dirty="0">
                <a:solidFill>
                  <a:srgbClr val="FF0000"/>
                </a:solidFill>
                <a:sym typeface="Wingdings" pitchFamily="2" charset="2"/>
              </a:rPr>
              <a:t></a:t>
            </a:r>
            <a:r>
              <a:rPr lang="es-ES_tradnl" sz="1200" u="none" dirty="0">
                <a:solidFill>
                  <a:srgbClr val="000000"/>
                </a:solidFill>
                <a:sym typeface="Wingdings" pitchFamily="2" charset="2"/>
              </a:rPr>
              <a:t>   </a:t>
            </a:r>
            <a:r>
              <a:rPr lang="es-ES_tradnl" sz="1200" b="1" u="none" dirty="0">
                <a:solidFill>
                  <a:srgbClr val="993300"/>
                </a:solidFill>
              </a:rPr>
              <a:t>DESMANTELAMIENTO: </a:t>
            </a:r>
            <a:r>
              <a:rPr lang="es-ES_tradnl" sz="1200" b="1" u="none" dirty="0">
                <a:solidFill>
                  <a:srgbClr val="009900"/>
                </a:solidFill>
              </a:rPr>
              <a:t>LAS EXPRESAS </a:t>
            </a:r>
            <a:r>
              <a:rPr lang="es-ES_tradnl" sz="1200" b="1" u="none" dirty="0">
                <a:solidFill>
                  <a:srgbClr val="FF3300"/>
                </a:solidFill>
              </a:rPr>
              <a:t>(No son deducibles las Tácitas)</a:t>
            </a:r>
          </a:p>
        </p:txBody>
      </p:sp>
      <p:sp>
        <p:nvSpPr>
          <p:cNvPr id="85166" name="Rectangle 174"/>
          <p:cNvSpPr>
            <a:spLocks noChangeArrowheads="1"/>
          </p:cNvSpPr>
          <p:nvPr/>
        </p:nvSpPr>
        <p:spPr bwMode="auto">
          <a:xfrm>
            <a:off x="548126" y="3860072"/>
            <a:ext cx="6657592" cy="276999"/>
          </a:xfrm>
          <a:prstGeom prst="rect">
            <a:avLst/>
          </a:prstGeom>
          <a:noFill/>
          <a:ln w="9525">
            <a:noFill/>
            <a:miter lim="800000"/>
            <a:headEnd/>
            <a:tailEnd/>
          </a:ln>
          <a:effectLst/>
        </p:spPr>
        <p:txBody>
          <a:bodyPr wrap="none">
            <a:spAutoFit/>
          </a:bodyPr>
          <a:lstStyle/>
          <a:p>
            <a:r>
              <a:rPr lang="es-ES_tradnl" sz="1200" u="none" dirty="0">
                <a:solidFill>
                  <a:srgbClr val="FF0000"/>
                </a:solidFill>
                <a:sym typeface="Wingdings" pitchFamily="2" charset="2"/>
              </a:rPr>
              <a:t></a:t>
            </a:r>
            <a:r>
              <a:rPr lang="es-ES_tradnl" sz="1200" u="none" dirty="0">
                <a:solidFill>
                  <a:srgbClr val="000000"/>
                </a:solidFill>
                <a:sym typeface="Wingdings" pitchFamily="2" charset="2"/>
              </a:rPr>
              <a:t>   </a:t>
            </a:r>
            <a:r>
              <a:rPr lang="es-ES_tradnl" sz="1200" b="1" u="none" dirty="0">
                <a:solidFill>
                  <a:srgbClr val="993300"/>
                </a:solidFill>
              </a:rPr>
              <a:t>REESTRUCTURACIONES: </a:t>
            </a:r>
            <a:r>
              <a:rPr lang="es-ES_tradnl" sz="1200" b="1" u="none" dirty="0">
                <a:solidFill>
                  <a:srgbClr val="009900"/>
                </a:solidFill>
              </a:rPr>
              <a:t>LAS EXPRESAS </a:t>
            </a:r>
            <a:r>
              <a:rPr lang="es-ES_tradnl" sz="1200" b="1" u="none" dirty="0">
                <a:solidFill>
                  <a:srgbClr val="FF3300"/>
                </a:solidFill>
              </a:rPr>
              <a:t>(No son deducibles las Tácitas)</a:t>
            </a:r>
          </a:p>
        </p:txBody>
      </p:sp>
      <p:sp>
        <p:nvSpPr>
          <p:cNvPr id="29" name="28 Marcador de número de diapositiva"/>
          <p:cNvSpPr>
            <a:spLocks noGrp="1"/>
          </p:cNvSpPr>
          <p:nvPr>
            <p:ph type="sldNum" sz="quarter" idx="10"/>
          </p:nvPr>
        </p:nvSpPr>
        <p:spPr>
          <a:xfrm>
            <a:off x="9423400" y="6381750"/>
            <a:ext cx="2311400" cy="476250"/>
          </a:xfrm>
        </p:spPr>
        <p:txBody>
          <a:bodyPr/>
          <a:lstStyle/>
          <a:p>
            <a:fld id="{949DDCB8-1AC9-4D31-A51E-B559B51F8616}" type="slidenum">
              <a:rPr lang="en-US" smtClean="0">
                <a:solidFill>
                  <a:srgbClr val="000066"/>
                </a:solidFill>
                <a:effectLst/>
              </a:rPr>
              <a:pPr/>
              <a:t>229</a:t>
            </a:fld>
            <a:endParaRPr lang="en-US" dirty="0">
              <a:solidFill>
                <a:srgbClr val="000066"/>
              </a:solidFill>
              <a:effectLst/>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44" name="3 Marcador de número de diapositiva"/>
          <p:cNvSpPr>
            <a:spLocks noGrp="1"/>
          </p:cNvSpPr>
          <p:nvPr>
            <p:ph type="sldNum" sz="quarter" idx="12"/>
          </p:nvPr>
        </p:nvSpPr>
        <p:spPr>
          <a:xfrm>
            <a:off x="7543800" y="6324600"/>
            <a:ext cx="2311400" cy="476250"/>
          </a:xfrm>
        </p:spPr>
        <p:txBody>
          <a:bodyPr/>
          <a:lstStyle/>
          <a:p>
            <a:pPr>
              <a:defRPr/>
            </a:pPr>
            <a:fld id="{4165B111-C4A7-4A71-8262-33B0695A03B6}" type="slidenum">
              <a:rPr lang="es-ES_tradnl">
                <a:solidFill>
                  <a:srgbClr val="000000"/>
                </a:solidFill>
                <a:effectLst/>
              </a:rPr>
              <a:pPr>
                <a:defRPr/>
              </a:pPr>
              <a:t>23</a:t>
            </a:fld>
            <a:endParaRPr lang="es-ES_tradnl" dirty="0">
              <a:solidFill>
                <a:srgbClr val="000000"/>
              </a:solidFill>
              <a:effectLst/>
            </a:endParaRPr>
          </a:p>
        </p:txBody>
      </p:sp>
      <p:sp>
        <p:nvSpPr>
          <p:cNvPr id="6147" name="Rectangle 3"/>
          <p:cNvSpPr>
            <a:spLocks noChangeArrowheads="1"/>
          </p:cNvSpPr>
          <p:nvPr/>
        </p:nvSpPr>
        <p:spPr bwMode="auto">
          <a:xfrm>
            <a:off x="1905000" y="104001"/>
            <a:ext cx="6695744" cy="276999"/>
          </a:xfrm>
          <a:prstGeom prst="rect">
            <a:avLst/>
          </a:prstGeom>
          <a:noFill/>
          <a:ln w="9525">
            <a:noFill/>
            <a:miter lim="800000"/>
            <a:headEnd/>
            <a:tailEnd/>
          </a:ln>
        </p:spPr>
        <p:txBody>
          <a:bodyPr wrap="none" lIns="0" tIns="0" rIns="0" bIns="0">
            <a:spAutoFit/>
          </a:bodyPr>
          <a:lstStyle/>
          <a:p>
            <a:pPr eaLnBrk="0" hangingPunct="0"/>
            <a:r>
              <a:rPr lang="es-ES_tradnl" sz="1800" b="1" dirty="0">
                <a:solidFill>
                  <a:srgbClr val="FF0000"/>
                </a:solidFill>
              </a:rPr>
              <a:t>AJUSTES FISCALES  (EXTRACONTABLES)  EN EL I.S.</a:t>
            </a:r>
          </a:p>
        </p:txBody>
      </p:sp>
      <p:sp>
        <p:nvSpPr>
          <p:cNvPr id="6148" name="Rectangle 6"/>
          <p:cNvSpPr>
            <a:spLocks noChangeArrowheads="1"/>
          </p:cNvSpPr>
          <p:nvPr/>
        </p:nvSpPr>
        <p:spPr bwMode="auto">
          <a:xfrm>
            <a:off x="3302000" y="611188"/>
            <a:ext cx="5992025" cy="161583"/>
          </a:xfrm>
          <a:prstGeom prst="rect">
            <a:avLst/>
          </a:prstGeom>
          <a:noFill/>
          <a:ln w="9525">
            <a:noFill/>
            <a:miter lim="800000"/>
            <a:headEnd/>
            <a:tailEnd/>
          </a:ln>
        </p:spPr>
        <p:txBody>
          <a:bodyPr wrap="none" lIns="0" tIns="0" rIns="0" bIns="0">
            <a:spAutoFit/>
          </a:bodyPr>
          <a:lstStyle/>
          <a:p>
            <a:pPr eaLnBrk="0" hangingPunct="0"/>
            <a:r>
              <a:rPr lang="es-ES_tradnl" sz="1050">
                <a:solidFill>
                  <a:srgbClr val="000000"/>
                </a:solidFill>
              </a:rPr>
              <a:t>Resultado de las </a:t>
            </a:r>
            <a:r>
              <a:rPr lang="es-ES_tradnl" sz="1050" b="1">
                <a:solidFill>
                  <a:srgbClr val="000000"/>
                </a:solidFill>
              </a:rPr>
              <a:t>diferencias entre los criterios fiscales y los criterios contables</a:t>
            </a:r>
          </a:p>
        </p:txBody>
      </p:sp>
      <p:sp>
        <p:nvSpPr>
          <p:cNvPr id="6149" name="Rectangle 39"/>
          <p:cNvSpPr>
            <a:spLocks noChangeArrowheads="1"/>
          </p:cNvSpPr>
          <p:nvPr/>
        </p:nvSpPr>
        <p:spPr bwMode="auto">
          <a:xfrm>
            <a:off x="1568450" y="2971800"/>
            <a:ext cx="1891543" cy="355482"/>
          </a:xfrm>
          <a:prstGeom prst="rect">
            <a:avLst/>
          </a:prstGeom>
          <a:noFill/>
          <a:ln w="9525">
            <a:noFill/>
            <a:miter lim="800000"/>
            <a:headEnd/>
            <a:tailEnd/>
          </a:ln>
        </p:spPr>
        <p:txBody>
          <a:bodyPr wrap="none" lIns="0" tIns="0" rIns="0" bIns="0">
            <a:spAutoFit/>
          </a:bodyPr>
          <a:lstStyle/>
          <a:p>
            <a:pPr eaLnBrk="0" hangingPunct="0"/>
            <a:r>
              <a:rPr lang="es-ES_tradnl" sz="1050">
                <a:solidFill>
                  <a:srgbClr val="D60093"/>
                </a:solidFill>
                <a:sym typeface="Wingdings" pitchFamily="2" charset="2"/>
              </a:rPr>
              <a:t></a:t>
            </a:r>
            <a:r>
              <a:rPr lang="es-ES_tradnl" sz="1050">
                <a:solidFill>
                  <a:srgbClr val="000000"/>
                </a:solidFill>
              </a:rPr>
              <a:t>   </a:t>
            </a:r>
            <a:r>
              <a:rPr lang="es-ES_tradnl" sz="1050" b="1">
                <a:solidFill>
                  <a:srgbClr val="993300"/>
                </a:solidFill>
              </a:rPr>
              <a:t>Imputación temporal </a:t>
            </a:r>
          </a:p>
          <a:p>
            <a:pPr eaLnBrk="0" hangingPunct="0">
              <a:spcBef>
                <a:spcPct val="20000"/>
              </a:spcBef>
            </a:pPr>
            <a:r>
              <a:rPr lang="es-ES_tradnl" sz="1050" b="1">
                <a:solidFill>
                  <a:srgbClr val="993300"/>
                </a:solidFill>
              </a:rPr>
              <a:t>     de ingresos y gastos :</a:t>
            </a:r>
            <a:endParaRPr lang="es-ES_tradnl" sz="1050" b="1">
              <a:solidFill>
                <a:srgbClr val="000000"/>
              </a:solidFill>
            </a:endParaRPr>
          </a:p>
        </p:txBody>
      </p:sp>
      <p:sp>
        <p:nvSpPr>
          <p:cNvPr id="6150" name="Rectangle 42"/>
          <p:cNvSpPr>
            <a:spLocks noChangeArrowheads="1"/>
          </p:cNvSpPr>
          <p:nvPr/>
        </p:nvSpPr>
        <p:spPr bwMode="auto">
          <a:xfrm>
            <a:off x="3810000" y="2990851"/>
            <a:ext cx="5895845" cy="323165"/>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u="sng" dirty="0" smtClean="0">
                <a:solidFill>
                  <a:srgbClr val="000000"/>
                </a:solidFill>
              </a:rPr>
              <a:t>Regla </a:t>
            </a:r>
            <a:r>
              <a:rPr lang="es-ES_tradnl" sz="1050" u="sng" dirty="0">
                <a:solidFill>
                  <a:srgbClr val="000000"/>
                </a:solidFill>
              </a:rPr>
              <a:t>general</a:t>
            </a:r>
            <a:r>
              <a:rPr lang="es-ES_tradnl" sz="1050" dirty="0">
                <a:solidFill>
                  <a:srgbClr val="000000"/>
                </a:solidFill>
              </a:rPr>
              <a:t>  :   se aceptan los criterios de imputación contables </a:t>
            </a:r>
          </a:p>
          <a:p>
            <a:pPr eaLnBrk="0" hangingPunct="0"/>
            <a:r>
              <a:rPr lang="es-ES_tradnl" sz="1050" dirty="0">
                <a:solidFill>
                  <a:srgbClr val="000000"/>
                </a:solidFill>
              </a:rPr>
              <a:t>	            (normas para atribuir ingresos y gastos a los  </a:t>
            </a:r>
            <a:r>
              <a:rPr lang="es-ES_tradnl" sz="1050" dirty="0">
                <a:solidFill>
                  <a:srgbClr val="000000"/>
                </a:solidFill>
                <a:sym typeface="Symbol" pitchFamily="18" charset="2"/>
              </a:rPr>
              <a:t> </a:t>
            </a:r>
            <a:r>
              <a:rPr lang="es-ES_tradnl" sz="1050" dirty="0">
                <a:solidFill>
                  <a:srgbClr val="000000"/>
                </a:solidFill>
              </a:rPr>
              <a:t> períodos)</a:t>
            </a:r>
          </a:p>
        </p:txBody>
      </p:sp>
      <p:sp>
        <p:nvSpPr>
          <p:cNvPr id="6151" name="Rectangle 48"/>
          <p:cNvSpPr>
            <a:spLocks noChangeArrowheads="1"/>
          </p:cNvSpPr>
          <p:nvPr/>
        </p:nvSpPr>
        <p:spPr bwMode="auto">
          <a:xfrm>
            <a:off x="3797301" y="3465514"/>
            <a:ext cx="4599016" cy="339324"/>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dirty="0" smtClean="0">
                <a:solidFill>
                  <a:srgbClr val="000000"/>
                </a:solidFill>
              </a:rPr>
              <a:t>La </a:t>
            </a:r>
            <a:r>
              <a:rPr lang="es-ES_tradnl" sz="1050" dirty="0">
                <a:solidFill>
                  <a:srgbClr val="000000"/>
                </a:solidFill>
              </a:rPr>
              <a:t>legislación fiscal establece para ciertas operaciones </a:t>
            </a:r>
          </a:p>
          <a:p>
            <a:pPr eaLnBrk="0" hangingPunct="0">
              <a:spcBef>
                <a:spcPct val="10000"/>
              </a:spcBef>
            </a:pPr>
            <a:r>
              <a:rPr lang="es-ES_tradnl" sz="1050" dirty="0">
                <a:solidFill>
                  <a:srgbClr val="000000"/>
                </a:solidFill>
              </a:rPr>
              <a:t>     criterios de imputación temporal </a:t>
            </a:r>
            <a:r>
              <a:rPr lang="es-ES_tradnl" sz="1050" dirty="0">
                <a:solidFill>
                  <a:srgbClr val="000000"/>
                </a:solidFill>
                <a:sym typeface="Symbol" pitchFamily="18" charset="2"/>
              </a:rPr>
              <a:t>distintos </a:t>
            </a:r>
            <a:r>
              <a:rPr lang="es-ES_tradnl" sz="1050" dirty="0">
                <a:solidFill>
                  <a:srgbClr val="000000"/>
                </a:solidFill>
              </a:rPr>
              <a:t>a los contables</a:t>
            </a:r>
          </a:p>
        </p:txBody>
      </p:sp>
      <p:sp>
        <p:nvSpPr>
          <p:cNvPr id="6152" name="Rectangle 53"/>
          <p:cNvSpPr>
            <a:spLocks noChangeArrowheads="1"/>
          </p:cNvSpPr>
          <p:nvPr/>
        </p:nvSpPr>
        <p:spPr bwMode="auto">
          <a:xfrm>
            <a:off x="3124200" y="3957638"/>
            <a:ext cx="6710170" cy="161583"/>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dirty="0" smtClean="0">
                <a:solidFill>
                  <a:srgbClr val="000000"/>
                </a:solidFill>
              </a:rPr>
              <a:t>Principios </a:t>
            </a:r>
            <a:r>
              <a:rPr lang="es-ES_tradnl" sz="1050" dirty="0">
                <a:solidFill>
                  <a:srgbClr val="000000"/>
                </a:solidFill>
              </a:rPr>
              <a:t>contables afectados :  devengo, registro y correlación de ingresos y gastos</a:t>
            </a:r>
          </a:p>
        </p:txBody>
      </p:sp>
      <p:sp>
        <p:nvSpPr>
          <p:cNvPr id="6153" name="Rectangle 60"/>
          <p:cNvSpPr>
            <a:spLocks noChangeArrowheads="1"/>
          </p:cNvSpPr>
          <p:nvPr/>
        </p:nvSpPr>
        <p:spPr bwMode="auto">
          <a:xfrm>
            <a:off x="1568450" y="4267200"/>
            <a:ext cx="5049459" cy="161583"/>
          </a:xfrm>
          <a:prstGeom prst="rect">
            <a:avLst/>
          </a:prstGeom>
          <a:noFill/>
          <a:ln w="9525">
            <a:noFill/>
            <a:miter lim="800000"/>
            <a:headEnd/>
            <a:tailEnd/>
          </a:ln>
        </p:spPr>
        <p:txBody>
          <a:bodyPr wrap="none" lIns="0" tIns="0" rIns="0" bIns="0">
            <a:spAutoFit/>
          </a:bodyPr>
          <a:lstStyle/>
          <a:p>
            <a:pPr eaLnBrk="0" hangingPunct="0"/>
            <a:r>
              <a:rPr lang="es-ES_tradnl" sz="1050" dirty="0">
                <a:solidFill>
                  <a:srgbClr val="000000"/>
                </a:solidFill>
                <a:sym typeface="Monotype Sorts"/>
              </a:rPr>
              <a:t> </a:t>
            </a:r>
            <a:r>
              <a:rPr lang="es-ES_tradnl" sz="1050" dirty="0">
                <a:solidFill>
                  <a:srgbClr val="D60093"/>
                </a:solidFill>
                <a:sym typeface="Wingdings" pitchFamily="2" charset="2"/>
              </a:rPr>
              <a:t> </a:t>
            </a:r>
            <a:r>
              <a:rPr lang="es-ES_tradnl" sz="1050" dirty="0">
                <a:solidFill>
                  <a:srgbClr val="000000"/>
                </a:solidFill>
                <a:sym typeface="Monotype Sorts"/>
              </a:rPr>
              <a:t> </a:t>
            </a:r>
            <a:r>
              <a:rPr lang="es-ES_tradnl" sz="1050" b="1" dirty="0">
                <a:solidFill>
                  <a:srgbClr val="993300"/>
                </a:solidFill>
              </a:rPr>
              <a:t>Errores Contables:</a:t>
            </a:r>
            <a:r>
              <a:rPr lang="es-ES_tradnl" sz="1050" dirty="0">
                <a:solidFill>
                  <a:srgbClr val="000000"/>
                </a:solidFill>
              </a:rPr>
              <a:t>   </a:t>
            </a:r>
            <a:r>
              <a:rPr lang="es-ES_tradnl" sz="1050" dirty="0">
                <a:solidFill>
                  <a:srgbClr val="000000"/>
                </a:solidFill>
                <a:sym typeface="Symbol" pitchFamily="18" charset="2"/>
              </a:rPr>
              <a:t>  </a:t>
            </a:r>
            <a:r>
              <a:rPr lang="es-ES_tradnl" sz="1050" dirty="0">
                <a:solidFill>
                  <a:srgbClr val="000000"/>
                </a:solidFill>
              </a:rPr>
              <a:t>de incorrecciones contables  </a:t>
            </a:r>
            <a:r>
              <a:rPr lang="es-ES_tradnl" sz="1050" b="1" dirty="0">
                <a:solidFill>
                  <a:srgbClr val="D60093"/>
                </a:solidFill>
              </a:rPr>
              <a:t>(Art. </a:t>
            </a:r>
            <a:r>
              <a:rPr lang="es-ES_tradnl" sz="1050" b="1" dirty="0" smtClean="0">
                <a:solidFill>
                  <a:srgbClr val="D60093"/>
                </a:solidFill>
              </a:rPr>
              <a:t>131 </a:t>
            </a:r>
            <a:r>
              <a:rPr lang="es-ES_tradnl" sz="1050" b="1" dirty="0">
                <a:solidFill>
                  <a:srgbClr val="D60093"/>
                </a:solidFill>
              </a:rPr>
              <a:t>L)</a:t>
            </a:r>
          </a:p>
        </p:txBody>
      </p:sp>
      <p:sp>
        <p:nvSpPr>
          <p:cNvPr id="6154" name="Rectangle 5"/>
          <p:cNvSpPr>
            <a:spLocks noChangeArrowheads="1"/>
          </p:cNvSpPr>
          <p:nvPr/>
        </p:nvSpPr>
        <p:spPr bwMode="auto">
          <a:xfrm>
            <a:off x="495301" y="609601"/>
            <a:ext cx="1444306" cy="161583"/>
          </a:xfrm>
          <a:prstGeom prst="rect">
            <a:avLst/>
          </a:prstGeom>
          <a:noFill/>
          <a:ln w="9525">
            <a:noFill/>
            <a:miter lim="800000"/>
            <a:headEnd/>
            <a:tailEnd/>
          </a:ln>
        </p:spPr>
        <p:txBody>
          <a:bodyPr wrap="none" lIns="0" tIns="0" rIns="0" bIns="0">
            <a:spAutoFit/>
          </a:bodyPr>
          <a:lstStyle/>
          <a:p>
            <a:pPr eaLnBrk="0" hangingPunct="0"/>
            <a:r>
              <a:rPr lang="es-ES_tradnl" sz="1050" b="1">
                <a:solidFill>
                  <a:srgbClr val="000000"/>
                </a:solidFill>
              </a:rPr>
              <a:t>AJUSTES FISCALES</a:t>
            </a:r>
            <a:endParaRPr lang="es-ES_tradnl" sz="1050" b="1"/>
          </a:p>
        </p:txBody>
      </p:sp>
      <p:sp>
        <p:nvSpPr>
          <p:cNvPr id="6155" name="AutoShape 65"/>
          <p:cNvSpPr>
            <a:spLocks noChangeArrowheads="1"/>
          </p:cNvSpPr>
          <p:nvPr/>
        </p:nvSpPr>
        <p:spPr bwMode="auto">
          <a:xfrm>
            <a:off x="330201" y="533400"/>
            <a:ext cx="2151460" cy="338138"/>
          </a:xfrm>
          <a:prstGeom prst="roundRect">
            <a:avLst>
              <a:gd name="adj" fmla="val 16667"/>
            </a:avLst>
          </a:prstGeom>
          <a:noFill/>
          <a:ln w="9525">
            <a:solidFill>
              <a:srgbClr val="009900"/>
            </a:solidFill>
            <a:round/>
            <a:headEnd/>
            <a:tailEnd/>
          </a:ln>
        </p:spPr>
        <p:txBody>
          <a:bodyPr wrap="none" anchor="ctr"/>
          <a:lstStyle/>
          <a:p>
            <a:pPr eaLnBrk="0" hangingPunct="0"/>
            <a:endParaRPr lang="es-ES_tradnl" sz="1050"/>
          </a:p>
        </p:txBody>
      </p:sp>
      <p:sp>
        <p:nvSpPr>
          <p:cNvPr id="6156" name="AutoShape 66"/>
          <p:cNvSpPr>
            <a:spLocks noChangeArrowheads="1"/>
          </p:cNvSpPr>
          <p:nvPr/>
        </p:nvSpPr>
        <p:spPr bwMode="auto">
          <a:xfrm>
            <a:off x="2724150" y="638176"/>
            <a:ext cx="330200" cy="130175"/>
          </a:xfrm>
          <a:prstGeom prst="rightArrow">
            <a:avLst>
              <a:gd name="adj1" fmla="val 61111"/>
              <a:gd name="adj2" fmla="val 97561"/>
            </a:avLst>
          </a:prstGeom>
          <a:noFill/>
          <a:ln w="9525">
            <a:solidFill>
              <a:srgbClr val="009900"/>
            </a:solidFill>
            <a:miter lim="800000"/>
            <a:headEnd/>
            <a:tailEnd/>
          </a:ln>
        </p:spPr>
        <p:txBody>
          <a:bodyPr wrap="none" anchor="ctr"/>
          <a:lstStyle/>
          <a:p>
            <a:pPr eaLnBrk="0" hangingPunct="0"/>
            <a:endParaRPr lang="es-ES_tradnl" sz="1050"/>
          </a:p>
        </p:txBody>
      </p:sp>
      <p:grpSp>
        <p:nvGrpSpPr>
          <p:cNvPr id="2" name="Group 128"/>
          <p:cNvGrpSpPr>
            <a:grpSpLocks/>
          </p:cNvGrpSpPr>
          <p:nvPr/>
        </p:nvGrpSpPr>
        <p:grpSpPr bwMode="auto">
          <a:xfrm>
            <a:off x="330201" y="1096967"/>
            <a:ext cx="2263246" cy="166688"/>
            <a:chOff x="192" y="701"/>
            <a:chExt cx="1316" cy="105"/>
          </a:xfrm>
        </p:grpSpPr>
        <p:sp>
          <p:nvSpPr>
            <p:cNvPr id="6186" name="Rectangle 11"/>
            <p:cNvSpPr>
              <a:spLocks noChangeArrowheads="1"/>
            </p:cNvSpPr>
            <p:nvPr/>
          </p:nvSpPr>
          <p:spPr bwMode="auto">
            <a:xfrm>
              <a:off x="397" y="701"/>
              <a:ext cx="1111" cy="102"/>
            </a:xfrm>
            <a:prstGeom prst="rect">
              <a:avLst/>
            </a:prstGeom>
            <a:noFill/>
            <a:ln w="9525">
              <a:noFill/>
              <a:miter lim="800000"/>
              <a:headEnd/>
              <a:tailEnd/>
            </a:ln>
          </p:spPr>
          <p:txBody>
            <a:bodyPr wrap="none" lIns="0" tIns="0" rIns="0" bIns="0">
              <a:spAutoFit/>
            </a:bodyPr>
            <a:lstStyle/>
            <a:p>
              <a:pPr eaLnBrk="0" hangingPunct="0"/>
              <a:r>
                <a:rPr lang="es-ES_tradnl" sz="1050" b="1" i="1">
                  <a:solidFill>
                    <a:srgbClr val="0000FF"/>
                  </a:solidFill>
                </a:rPr>
                <a:t>CAUSAS DE LOS AJUSTES</a:t>
              </a:r>
              <a:endParaRPr lang="es-ES_tradnl" sz="1050">
                <a:solidFill>
                  <a:srgbClr val="0000FF"/>
                </a:solidFill>
              </a:endParaRPr>
            </a:p>
          </p:txBody>
        </p:sp>
        <p:sp>
          <p:nvSpPr>
            <p:cNvPr id="6187" name="AutoShape 70"/>
            <p:cNvSpPr>
              <a:spLocks noChangeArrowheads="1"/>
            </p:cNvSpPr>
            <p:nvPr/>
          </p:nvSpPr>
          <p:spPr bwMode="auto">
            <a:xfrm>
              <a:off x="192" y="710"/>
              <a:ext cx="119" cy="96"/>
            </a:xfrm>
            <a:prstGeom prst="rightArrow">
              <a:avLst>
                <a:gd name="adj1" fmla="val 60417"/>
                <a:gd name="adj2" fmla="val 120831"/>
              </a:avLst>
            </a:prstGeom>
            <a:solidFill>
              <a:schemeClr val="accent1"/>
            </a:solidFill>
            <a:ln w="9525">
              <a:noFill/>
              <a:miter lim="800000"/>
              <a:headEnd/>
              <a:tailEnd/>
            </a:ln>
          </p:spPr>
          <p:txBody>
            <a:bodyPr wrap="none" anchor="ctr"/>
            <a:lstStyle/>
            <a:p>
              <a:pPr eaLnBrk="0" hangingPunct="0"/>
              <a:endParaRPr lang="es-ES_tradnl" sz="1050"/>
            </a:p>
          </p:txBody>
        </p:sp>
      </p:grpSp>
      <p:sp>
        <p:nvSpPr>
          <p:cNvPr id="6158" name="Rectangle 13"/>
          <p:cNvSpPr>
            <a:spLocks noChangeArrowheads="1"/>
          </p:cNvSpPr>
          <p:nvPr/>
        </p:nvSpPr>
        <p:spPr bwMode="auto">
          <a:xfrm>
            <a:off x="1568450" y="1441451"/>
            <a:ext cx="3072957" cy="161583"/>
          </a:xfrm>
          <a:prstGeom prst="rect">
            <a:avLst/>
          </a:prstGeom>
          <a:noFill/>
          <a:ln w="9525">
            <a:noFill/>
            <a:miter lim="800000"/>
            <a:headEnd/>
            <a:tailEnd/>
          </a:ln>
        </p:spPr>
        <p:txBody>
          <a:bodyPr wrap="none" lIns="0" tIns="0" rIns="0" bIns="0">
            <a:spAutoFit/>
          </a:bodyPr>
          <a:lstStyle/>
          <a:p>
            <a:pPr eaLnBrk="0" hangingPunct="0"/>
            <a:r>
              <a:rPr lang="es-ES_tradnl" sz="1050" dirty="0">
                <a:solidFill>
                  <a:srgbClr val="D60093"/>
                </a:solidFill>
                <a:sym typeface="Wingdings" pitchFamily="2" charset="2"/>
              </a:rPr>
              <a:t></a:t>
            </a:r>
            <a:r>
              <a:rPr lang="es-ES_tradnl" sz="1050" dirty="0">
                <a:solidFill>
                  <a:srgbClr val="000000"/>
                </a:solidFill>
              </a:rPr>
              <a:t>   </a:t>
            </a:r>
            <a:r>
              <a:rPr lang="es-ES_tradnl" sz="1050" b="1" dirty="0">
                <a:solidFill>
                  <a:srgbClr val="993300"/>
                </a:solidFill>
              </a:rPr>
              <a:t>Calificación de las distintas partidas :</a:t>
            </a:r>
            <a:endParaRPr lang="es-ES_tradnl" sz="1050" b="1" dirty="0">
              <a:solidFill>
                <a:srgbClr val="000000"/>
              </a:solidFill>
            </a:endParaRPr>
          </a:p>
        </p:txBody>
      </p:sp>
      <p:sp>
        <p:nvSpPr>
          <p:cNvPr id="6159" name="Rectangle 18"/>
          <p:cNvSpPr>
            <a:spLocks noChangeArrowheads="1"/>
          </p:cNvSpPr>
          <p:nvPr/>
        </p:nvSpPr>
        <p:spPr bwMode="auto">
          <a:xfrm>
            <a:off x="5035551" y="1335088"/>
            <a:ext cx="3778278" cy="347403"/>
          </a:xfrm>
          <a:prstGeom prst="rect">
            <a:avLst/>
          </a:prstGeom>
          <a:noFill/>
          <a:ln w="9525">
            <a:noFill/>
            <a:miter lim="800000"/>
            <a:headEnd/>
            <a:tailEnd/>
          </a:ln>
        </p:spPr>
        <p:txBody>
          <a:bodyPr wrap="none" lIns="0" tIns="0" rIns="0" bIns="0">
            <a:spAutoFit/>
          </a:bodyPr>
          <a:lstStyle/>
          <a:p>
            <a:pPr eaLnBrk="0" hangingPunct="0"/>
            <a:r>
              <a:rPr lang="es-ES_tradnl" sz="1050">
                <a:solidFill>
                  <a:srgbClr val="000000"/>
                </a:solidFill>
              </a:rPr>
              <a:t>diferencias en la consideración como gasto o</a:t>
            </a:r>
          </a:p>
          <a:p>
            <a:pPr eaLnBrk="0" hangingPunct="0">
              <a:spcBef>
                <a:spcPct val="15000"/>
              </a:spcBef>
            </a:pPr>
            <a:r>
              <a:rPr lang="es-ES_tradnl" sz="1050">
                <a:solidFill>
                  <a:srgbClr val="000000"/>
                </a:solidFill>
              </a:rPr>
              <a:t>ingreso de las distintas partidas a efectos fiscales</a:t>
            </a:r>
          </a:p>
        </p:txBody>
      </p:sp>
      <p:sp>
        <p:nvSpPr>
          <p:cNvPr id="6160" name="Line 71"/>
          <p:cNvSpPr>
            <a:spLocks noChangeShapeType="1"/>
          </p:cNvSpPr>
          <p:nvPr/>
        </p:nvSpPr>
        <p:spPr bwMode="auto">
          <a:xfrm>
            <a:off x="1167740" y="1535113"/>
            <a:ext cx="194336" cy="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61" name="Line 72"/>
          <p:cNvSpPr>
            <a:spLocks noChangeShapeType="1"/>
          </p:cNvSpPr>
          <p:nvPr/>
        </p:nvSpPr>
        <p:spPr bwMode="auto">
          <a:xfrm flipV="1">
            <a:off x="1167739" y="1384301"/>
            <a:ext cx="0" cy="150813"/>
          </a:xfrm>
          <a:prstGeom prst="line">
            <a:avLst/>
          </a:prstGeom>
          <a:noFill/>
          <a:ln w="9525">
            <a:solidFill>
              <a:srgbClr val="009900"/>
            </a:solidFill>
            <a:round/>
            <a:headEnd/>
            <a:tailEnd/>
          </a:ln>
        </p:spPr>
        <p:txBody>
          <a:bodyPr wrap="none" anchor="ctr"/>
          <a:lstStyle/>
          <a:p>
            <a:endParaRPr lang="es-ES_tradnl" sz="1050"/>
          </a:p>
        </p:txBody>
      </p:sp>
      <p:sp>
        <p:nvSpPr>
          <p:cNvPr id="6162" name="Rectangle 22"/>
          <p:cNvSpPr>
            <a:spLocks noChangeArrowheads="1"/>
          </p:cNvSpPr>
          <p:nvPr/>
        </p:nvSpPr>
        <p:spPr bwMode="auto">
          <a:xfrm>
            <a:off x="1568450" y="1765301"/>
            <a:ext cx="1994136" cy="161583"/>
          </a:xfrm>
          <a:prstGeom prst="rect">
            <a:avLst/>
          </a:prstGeom>
          <a:noFill/>
          <a:ln w="9525">
            <a:noFill/>
            <a:miter lim="800000"/>
            <a:headEnd/>
            <a:tailEnd/>
          </a:ln>
        </p:spPr>
        <p:txBody>
          <a:bodyPr wrap="none" lIns="0" tIns="0" rIns="0" bIns="0">
            <a:spAutoFit/>
          </a:bodyPr>
          <a:lstStyle/>
          <a:p>
            <a:pPr eaLnBrk="0" hangingPunct="0"/>
            <a:r>
              <a:rPr lang="es-ES_tradnl" sz="1050">
                <a:solidFill>
                  <a:srgbClr val="D60093"/>
                </a:solidFill>
                <a:sym typeface="Wingdings" pitchFamily="2" charset="2"/>
              </a:rPr>
              <a:t></a:t>
            </a:r>
            <a:r>
              <a:rPr lang="es-ES_tradnl" sz="1050">
                <a:solidFill>
                  <a:srgbClr val="000000"/>
                </a:solidFill>
              </a:rPr>
              <a:t>   </a:t>
            </a:r>
            <a:r>
              <a:rPr lang="es-ES_tradnl" sz="1050" b="1">
                <a:solidFill>
                  <a:srgbClr val="993300"/>
                </a:solidFill>
              </a:rPr>
              <a:t>Normas de valoración :</a:t>
            </a:r>
            <a:endParaRPr lang="es-ES_tradnl" sz="1050" b="1">
              <a:solidFill>
                <a:srgbClr val="000000"/>
              </a:solidFill>
            </a:endParaRPr>
          </a:p>
        </p:txBody>
      </p:sp>
      <p:sp>
        <p:nvSpPr>
          <p:cNvPr id="6163" name="Rectangle 26"/>
          <p:cNvSpPr>
            <a:spLocks noChangeArrowheads="1"/>
          </p:cNvSpPr>
          <p:nvPr/>
        </p:nvSpPr>
        <p:spPr bwMode="auto">
          <a:xfrm>
            <a:off x="2252748" y="2053244"/>
            <a:ext cx="7362739" cy="167327"/>
          </a:xfrm>
          <a:prstGeom prst="rect">
            <a:avLst/>
          </a:prstGeom>
          <a:noFill/>
          <a:ln w="9525">
            <a:noFill/>
            <a:miter lim="800000"/>
            <a:headEnd/>
            <a:tailEnd/>
          </a:ln>
        </p:spPr>
        <p:txBody>
          <a:bodyPr wrap="square" lIns="0" tIns="0" rIns="0" bIns="0">
            <a:spAutoFit/>
          </a:bodyPr>
          <a:lstStyle/>
          <a:p>
            <a:pPr marL="228600" indent="-228600" eaLnBrk="0" hangingPunct="0">
              <a:buClr>
                <a:srgbClr val="FF0000"/>
              </a:buClr>
              <a:buFont typeface="Wingdings" panose="05000000000000000000" pitchFamily="2" charset="2"/>
              <a:buChar char="v"/>
            </a:pPr>
            <a:r>
              <a:rPr lang="es-ES_tradnl" sz="1050" u="sng" dirty="0" smtClean="0">
                <a:solidFill>
                  <a:srgbClr val="000000"/>
                </a:solidFill>
              </a:rPr>
              <a:t>Regla </a:t>
            </a:r>
            <a:r>
              <a:rPr lang="es-ES_tradnl" sz="1050" u="sng" dirty="0">
                <a:solidFill>
                  <a:srgbClr val="000000"/>
                </a:solidFill>
              </a:rPr>
              <a:t>general</a:t>
            </a:r>
            <a:r>
              <a:rPr lang="es-ES_tradnl" sz="1050" dirty="0">
                <a:solidFill>
                  <a:srgbClr val="000000"/>
                </a:solidFill>
              </a:rPr>
              <a:t> :  se acepta la valoración contable de las distintas partidas de gastos e ingresos</a:t>
            </a:r>
          </a:p>
        </p:txBody>
      </p:sp>
      <p:sp>
        <p:nvSpPr>
          <p:cNvPr id="6164" name="Rectangle 30"/>
          <p:cNvSpPr>
            <a:spLocks noChangeArrowheads="1"/>
          </p:cNvSpPr>
          <p:nvPr/>
        </p:nvSpPr>
        <p:spPr bwMode="auto">
          <a:xfrm>
            <a:off x="2228851" y="2324101"/>
            <a:ext cx="7120539" cy="161583"/>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dirty="0" smtClean="0">
                <a:solidFill>
                  <a:srgbClr val="000000"/>
                </a:solidFill>
              </a:rPr>
              <a:t>La </a:t>
            </a:r>
            <a:r>
              <a:rPr lang="es-ES_tradnl" sz="1050" dirty="0">
                <a:solidFill>
                  <a:srgbClr val="000000"/>
                </a:solidFill>
              </a:rPr>
              <a:t>legislación fiscal prevé </a:t>
            </a:r>
            <a:r>
              <a:rPr lang="es-ES_tradnl" sz="1050" u="sng" dirty="0">
                <a:solidFill>
                  <a:srgbClr val="000000"/>
                </a:solidFill>
              </a:rPr>
              <a:t>reglas especiales</a:t>
            </a:r>
            <a:r>
              <a:rPr lang="es-ES_tradnl" sz="1050" dirty="0">
                <a:solidFill>
                  <a:srgbClr val="000000"/>
                </a:solidFill>
              </a:rPr>
              <a:t>  de valoración para determinados supuestos</a:t>
            </a:r>
          </a:p>
        </p:txBody>
      </p:sp>
      <p:sp>
        <p:nvSpPr>
          <p:cNvPr id="6165" name="Rectangle 35"/>
          <p:cNvSpPr>
            <a:spLocks noChangeArrowheads="1"/>
          </p:cNvSpPr>
          <p:nvPr/>
        </p:nvSpPr>
        <p:spPr bwMode="auto">
          <a:xfrm>
            <a:off x="2228851" y="2587626"/>
            <a:ext cx="5293116" cy="161583"/>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dirty="0" smtClean="0">
                <a:solidFill>
                  <a:srgbClr val="000000"/>
                </a:solidFill>
              </a:rPr>
              <a:t>Principios </a:t>
            </a:r>
            <a:r>
              <a:rPr lang="es-ES_tradnl" sz="1050" dirty="0">
                <a:solidFill>
                  <a:srgbClr val="000000"/>
                </a:solidFill>
              </a:rPr>
              <a:t>contables afectados :  Principio de precio de adquisición</a:t>
            </a:r>
          </a:p>
        </p:txBody>
      </p:sp>
      <p:sp>
        <p:nvSpPr>
          <p:cNvPr id="6166" name="Line 73"/>
          <p:cNvSpPr>
            <a:spLocks noChangeShapeType="1"/>
          </p:cNvSpPr>
          <p:nvPr/>
        </p:nvSpPr>
        <p:spPr bwMode="auto">
          <a:xfrm>
            <a:off x="1007798" y="1855788"/>
            <a:ext cx="323321" cy="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67" name="Line 74"/>
          <p:cNvSpPr>
            <a:spLocks noChangeShapeType="1"/>
          </p:cNvSpPr>
          <p:nvPr/>
        </p:nvSpPr>
        <p:spPr bwMode="auto">
          <a:xfrm flipV="1">
            <a:off x="1007798" y="1389063"/>
            <a:ext cx="0" cy="463550"/>
          </a:xfrm>
          <a:prstGeom prst="line">
            <a:avLst/>
          </a:prstGeom>
          <a:noFill/>
          <a:ln w="9525">
            <a:solidFill>
              <a:srgbClr val="009900"/>
            </a:solidFill>
            <a:round/>
            <a:headEnd/>
            <a:tailEnd/>
          </a:ln>
        </p:spPr>
        <p:txBody>
          <a:bodyPr wrap="none" anchor="ctr"/>
          <a:lstStyle/>
          <a:p>
            <a:endParaRPr lang="es-ES_tradnl" sz="1050"/>
          </a:p>
        </p:txBody>
      </p:sp>
      <p:sp>
        <p:nvSpPr>
          <p:cNvPr id="6168" name="Line 77"/>
          <p:cNvSpPr>
            <a:spLocks noChangeShapeType="1"/>
          </p:cNvSpPr>
          <p:nvPr/>
        </p:nvSpPr>
        <p:spPr bwMode="auto">
          <a:xfrm>
            <a:off x="825501" y="3065463"/>
            <a:ext cx="507339" cy="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69" name="Line 78"/>
          <p:cNvSpPr>
            <a:spLocks noChangeShapeType="1"/>
          </p:cNvSpPr>
          <p:nvPr/>
        </p:nvSpPr>
        <p:spPr bwMode="auto">
          <a:xfrm flipV="1">
            <a:off x="825500" y="1384300"/>
            <a:ext cx="0" cy="1676400"/>
          </a:xfrm>
          <a:prstGeom prst="line">
            <a:avLst/>
          </a:prstGeom>
          <a:noFill/>
          <a:ln w="9525">
            <a:solidFill>
              <a:srgbClr val="009900"/>
            </a:solidFill>
            <a:round/>
            <a:headEnd/>
            <a:tailEnd/>
          </a:ln>
        </p:spPr>
        <p:txBody>
          <a:bodyPr wrap="none" anchor="ctr"/>
          <a:lstStyle/>
          <a:p>
            <a:endParaRPr lang="es-ES_tradnl" sz="1050"/>
          </a:p>
        </p:txBody>
      </p:sp>
      <p:grpSp>
        <p:nvGrpSpPr>
          <p:cNvPr id="3" name="Group 120"/>
          <p:cNvGrpSpPr>
            <a:grpSpLocks/>
          </p:cNvGrpSpPr>
          <p:nvPr/>
        </p:nvGrpSpPr>
        <p:grpSpPr bwMode="auto">
          <a:xfrm>
            <a:off x="3048000" y="4713291"/>
            <a:ext cx="6880887" cy="1455738"/>
            <a:chOff x="1872" y="2976"/>
            <a:chExt cx="4001" cy="917"/>
          </a:xfrm>
        </p:grpSpPr>
        <p:sp>
          <p:nvSpPr>
            <p:cNvPr id="6182" name="Rectangle 86"/>
            <p:cNvSpPr>
              <a:spLocks noChangeArrowheads="1"/>
            </p:cNvSpPr>
            <p:nvPr/>
          </p:nvSpPr>
          <p:spPr bwMode="auto">
            <a:xfrm>
              <a:off x="1872" y="2976"/>
              <a:ext cx="4001" cy="214"/>
            </a:xfrm>
            <a:prstGeom prst="rect">
              <a:avLst/>
            </a:prstGeom>
            <a:noFill/>
            <a:ln w="9525">
              <a:noFill/>
              <a:miter lim="800000"/>
              <a:headEnd/>
              <a:tailEnd/>
            </a:ln>
          </p:spPr>
          <p:txBody>
            <a:bodyPr wrap="none" lIns="0" tIns="0" rIns="0" bIns="0">
              <a:spAutoFit/>
            </a:bodyPr>
            <a:lstStyle/>
            <a:p>
              <a:pPr eaLnBrk="0" hangingPunct="0"/>
              <a:r>
                <a:rPr lang="es-ES_tradnl" sz="1050" dirty="0">
                  <a:solidFill>
                    <a:srgbClr val="D60093"/>
                  </a:solidFill>
                  <a:sym typeface="Wingdings" pitchFamily="2" charset="2"/>
                </a:rPr>
                <a:t></a:t>
              </a:r>
              <a:r>
                <a:rPr lang="es-ES_tradnl" sz="1050" dirty="0">
                  <a:solidFill>
                    <a:srgbClr val="000000"/>
                  </a:solidFill>
                </a:rPr>
                <a:t>   </a:t>
              </a:r>
              <a:r>
                <a:rPr lang="es-ES_tradnl" sz="1050" b="1" dirty="0">
                  <a:solidFill>
                    <a:srgbClr val="FF0000"/>
                  </a:solidFill>
                </a:rPr>
                <a:t>Permanentes:</a:t>
              </a:r>
              <a:r>
                <a:rPr lang="es-ES_tradnl" sz="1050" dirty="0">
                  <a:solidFill>
                    <a:srgbClr val="000000"/>
                  </a:solidFill>
                </a:rPr>
                <a:t>    las producidas entre la B.I. y el resultado contable antes de impuestos </a:t>
              </a:r>
            </a:p>
            <a:p>
              <a:pPr eaLnBrk="0" hangingPunct="0">
                <a:spcBef>
                  <a:spcPct val="10000"/>
                </a:spcBef>
              </a:pPr>
              <a:r>
                <a:rPr lang="es-ES_tradnl" sz="1050" dirty="0">
                  <a:solidFill>
                    <a:srgbClr val="000000"/>
                  </a:solidFill>
                </a:rPr>
                <a:t>	            que </a:t>
              </a:r>
              <a:r>
                <a:rPr lang="es-ES_tradnl" sz="1050" b="1" u="sng" dirty="0">
                  <a:solidFill>
                    <a:srgbClr val="000000"/>
                  </a:solidFill>
                </a:rPr>
                <a:t>no</a:t>
              </a:r>
              <a:r>
                <a:rPr lang="es-ES_tradnl" sz="1050" b="1" dirty="0">
                  <a:solidFill>
                    <a:srgbClr val="000000"/>
                  </a:solidFill>
                </a:rPr>
                <a:t> revierten</a:t>
              </a:r>
              <a:r>
                <a:rPr lang="es-ES_tradnl" sz="1050" dirty="0">
                  <a:solidFill>
                    <a:srgbClr val="000000"/>
                  </a:solidFill>
                </a:rPr>
                <a:t> en períodos posteriores</a:t>
              </a:r>
            </a:p>
          </p:txBody>
        </p:sp>
        <p:sp>
          <p:nvSpPr>
            <p:cNvPr id="6183" name="Rectangle 92"/>
            <p:cNvSpPr>
              <a:spLocks noChangeArrowheads="1"/>
            </p:cNvSpPr>
            <p:nvPr/>
          </p:nvSpPr>
          <p:spPr bwMode="auto">
            <a:xfrm>
              <a:off x="2448" y="3287"/>
              <a:ext cx="3200" cy="102"/>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Ø"/>
              </a:pPr>
              <a:r>
                <a:rPr lang="es-ES_tradnl" sz="1050" dirty="0" smtClean="0">
                  <a:solidFill>
                    <a:srgbClr val="000000"/>
                  </a:solidFill>
                </a:rPr>
                <a:t>Son  </a:t>
              </a:r>
              <a:r>
                <a:rPr lang="es-ES_tradnl" sz="1050" b="1" dirty="0">
                  <a:solidFill>
                    <a:srgbClr val="000000"/>
                  </a:solidFill>
                </a:rPr>
                <a:t>diferencias irreconciliables</a:t>
              </a:r>
              <a:r>
                <a:rPr lang="es-ES_tradnl" sz="1050" dirty="0">
                  <a:solidFill>
                    <a:srgbClr val="000000"/>
                  </a:solidFill>
                </a:rPr>
                <a:t> entre el resultado contable y el fiscal</a:t>
              </a:r>
            </a:p>
          </p:txBody>
        </p:sp>
        <p:sp>
          <p:nvSpPr>
            <p:cNvPr id="6184" name="Rectangle 98"/>
            <p:cNvSpPr>
              <a:spLocks noChangeArrowheads="1"/>
            </p:cNvSpPr>
            <p:nvPr/>
          </p:nvSpPr>
          <p:spPr bwMode="auto">
            <a:xfrm>
              <a:off x="1872" y="3479"/>
              <a:ext cx="3703" cy="214"/>
            </a:xfrm>
            <a:prstGeom prst="rect">
              <a:avLst/>
            </a:prstGeom>
            <a:noFill/>
            <a:ln w="9525">
              <a:noFill/>
              <a:miter lim="800000"/>
              <a:headEnd/>
              <a:tailEnd/>
            </a:ln>
          </p:spPr>
          <p:txBody>
            <a:bodyPr wrap="none" lIns="0" tIns="0" rIns="0" bIns="0">
              <a:spAutoFit/>
            </a:bodyPr>
            <a:lstStyle/>
            <a:p>
              <a:pPr eaLnBrk="0" hangingPunct="0"/>
              <a:r>
                <a:rPr lang="es-ES_tradnl" sz="1050" dirty="0">
                  <a:solidFill>
                    <a:srgbClr val="D60093"/>
                  </a:solidFill>
                  <a:sym typeface="Wingdings" pitchFamily="2" charset="2"/>
                </a:rPr>
                <a:t></a:t>
              </a:r>
              <a:r>
                <a:rPr lang="es-ES_tradnl" sz="1050" dirty="0">
                  <a:solidFill>
                    <a:srgbClr val="000000"/>
                  </a:solidFill>
                </a:rPr>
                <a:t> </a:t>
              </a:r>
              <a:r>
                <a:rPr lang="es-ES_tradnl" sz="1050" dirty="0" smtClean="0">
                  <a:solidFill>
                    <a:srgbClr val="FF0000"/>
                  </a:solidFill>
                </a:rPr>
                <a:t>Temporarias</a:t>
              </a:r>
              <a:r>
                <a:rPr lang="es-ES_tradnl" sz="1050" b="1" dirty="0" smtClean="0">
                  <a:solidFill>
                    <a:srgbClr val="FF0000"/>
                  </a:solidFill>
                </a:rPr>
                <a:t>:</a:t>
              </a:r>
              <a:r>
                <a:rPr lang="es-ES_tradnl" sz="1050" b="1" dirty="0" smtClean="0">
                  <a:solidFill>
                    <a:srgbClr val="000000"/>
                  </a:solidFill>
                </a:rPr>
                <a:t>    </a:t>
              </a:r>
              <a:r>
                <a:rPr lang="es-ES_tradnl" sz="1050" dirty="0" smtClean="0">
                  <a:solidFill>
                    <a:srgbClr val="000000"/>
                  </a:solidFill>
                </a:rPr>
                <a:t> </a:t>
              </a:r>
              <a:r>
                <a:rPr lang="es-ES_tradnl" sz="1050" dirty="0">
                  <a:solidFill>
                    <a:srgbClr val="000000"/>
                  </a:solidFill>
                </a:rPr>
                <a:t>producidas por aplicación de criterios de </a:t>
              </a:r>
              <a:r>
                <a:rPr lang="es-ES_tradnl" sz="1050" u="sng" dirty="0">
                  <a:solidFill>
                    <a:srgbClr val="000000"/>
                  </a:solidFill>
                </a:rPr>
                <a:t>imputación temporal</a:t>
              </a:r>
              <a:r>
                <a:rPr lang="es-ES_tradnl" sz="1050" dirty="0">
                  <a:solidFill>
                    <a:srgbClr val="000000"/>
                  </a:solidFill>
                </a:rPr>
                <a:t> </a:t>
              </a:r>
            </a:p>
            <a:p>
              <a:pPr eaLnBrk="0" hangingPunct="0">
                <a:spcBef>
                  <a:spcPct val="10000"/>
                </a:spcBef>
              </a:pPr>
              <a:r>
                <a:rPr lang="es-ES_tradnl" sz="1050" dirty="0">
                  <a:solidFill>
                    <a:srgbClr val="000000"/>
                  </a:solidFill>
                </a:rPr>
                <a:t>  </a:t>
              </a:r>
              <a:r>
                <a:rPr lang="es-ES_tradnl" sz="1050" b="1" dirty="0" smtClean="0">
                  <a:solidFill>
                    <a:srgbClr val="FF0000"/>
                  </a:solidFill>
                </a:rPr>
                <a:t>(</a:t>
              </a:r>
              <a:r>
                <a:rPr lang="es-ES_tradnl" sz="1050" dirty="0" smtClean="0">
                  <a:solidFill>
                    <a:srgbClr val="FF0000"/>
                  </a:solidFill>
                </a:rPr>
                <a:t>Temporales</a:t>
              </a:r>
              <a:r>
                <a:rPr lang="es-ES_tradnl" sz="1050" b="1" dirty="0" smtClean="0">
                  <a:solidFill>
                    <a:srgbClr val="FF0000"/>
                  </a:solidFill>
                </a:rPr>
                <a:t>)</a:t>
              </a:r>
              <a:r>
                <a:rPr lang="es-ES_tradnl" sz="1050" dirty="0" smtClean="0">
                  <a:solidFill>
                    <a:srgbClr val="000000"/>
                  </a:solidFill>
                </a:rPr>
                <a:t>     </a:t>
              </a:r>
              <a:r>
                <a:rPr lang="es-ES_tradnl" sz="1050" dirty="0">
                  <a:solidFill>
                    <a:srgbClr val="000000"/>
                  </a:solidFill>
                </a:rPr>
                <a:t>distintos entre la contabilidad y la fiscalidad</a:t>
              </a:r>
            </a:p>
          </p:txBody>
        </p:sp>
        <p:sp>
          <p:nvSpPr>
            <p:cNvPr id="6185" name="Rectangle 105"/>
            <p:cNvSpPr>
              <a:spLocks noChangeArrowheads="1"/>
            </p:cNvSpPr>
            <p:nvPr/>
          </p:nvSpPr>
          <p:spPr bwMode="auto">
            <a:xfrm>
              <a:off x="2546" y="3791"/>
              <a:ext cx="2693" cy="102"/>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Ø"/>
              </a:pPr>
              <a:r>
                <a:rPr lang="es-ES_tradnl" sz="1050" dirty="0" smtClean="0">
                  <a:solidFill>
                    <a:srgbClr val="000000"/>
                  </a:solidFill>
                  <a:sym typeface="Monotype Sorts"/>
                </a:rPr>
                <a:t> </a:t>
              </a:r>
              <a:r>
                <a:rPr lang="es-ES_tradnl" sz="1050" dirty="0">
                  <a:solidFill>
                    <a:srgbClr val="000000"/>
                  </a:solidFill>
                </a:rPr>
                <a:t>Nacen en un ejercicio y </a:t>
              </a:r>
              <a:r>
                <a:rPr lang="es-ES_tradnl" sz="1050" b="1" u="sng" dirty="0">
                  <a:solidFill>
                    <a:srgbClr val="000000"/>
                  </a:solidFill>
                </a:rPr>
                <a:t>revierten</a:t>
              </a:r>
              <a:r>
                <a:rPr lang="es-ES_tradnl" sz="1050" dirty="0">
                  <a:solidFill>
                    <a:srgbClr val="000000"/>
                  </a:solidFill>
                </a:rPr>
                <a:t> en períodos posteriores</a:t>
              </a:r>
            </a:p>
          </p:txBody>
        </p:sp>
      </p:grpSp>
      <p:sp>
        <p:nvSpPr>
          <p:cNvPr id="6171" name="Rectangle 108"/>
          <p:cNvSpPr>
            <a:spLocks noChangeArrowheads="1"/>
          </p:cNvSpPr>
          <p:nvPr/>
        </p:nvSpPr>
        <p:spPr bwMode="auto">
          <a:xfrm>
            <a:off x="908051" y="6494463"/>
            <a:ext cx="3682098" cy="161583"/>
          </a:xfrm>
          <a:prstGeom prst="rect">
            <a:avLst/>
          </a:prstGeom>
          <a:noFill/>
          <a:ln w="9525">
            <a:noFill/>
            <a:miter lim="800000"/>
            <a:headEnd/>
            <a:tailEnd/>
          </a:ln>
        </p:spPr>
        <p:txBody>
          <a:bodyPr wrap="none" lIns="0" tIns="0" rIns="0" bIns="0">
            <a:spAutoFit/>
          </a:bodyPr>
          <a:lstStyle/>
          <a:p>
            <a:pPr eaLnBrk="0" hangingPunct="0"/>
            <a:r>
              <a:rPr lang="es-ES_tradnl" sz="1050">
                <a:solidFill>
                  <a:srgbClr val="000000"/>
                </a:solidFill>
              </a:rPr>
              <a:t>Ambos tipos de diferencias pueden ser de </a:t>
            </a:r>
            <a:r>
              <a:rPr lang="es-ES_tradnl" sz="1050" b="1" u="sng">
                <a:solidFill>
                  <a:schemeClr val="accent1"/>
                </a:solidFill>
              </a:rPr>
              <a:t>signo:</a:t>
            </a:r>
          </a:p>
        </p:txBody>
      </p:sp>
      <p:sp>
        <p:nvSpPr>
          <p:cNvPr id="6172" name="Rectangle 109"/>
          <p:cNvSpPr>
            <a:spLocks noChangeArrowheads="1"/>
          </p:cNvSpPr>
          <p:nvPr/>
        </p:nvSpPr>
        <p:spPr bwMode="auto">
          <a:xfrm>
            <a:off x="4903127" y="6397626"/>
            <a:ext cx="3754233" cy="161583"/>
          </a:xfrm>
          <a:prstGeom prst="rect">
            <a:avLst/>
          </a:prstGeom>
          <a:noFill/>
          <a:ln w="9525">
            <a:noFill/>
            <a:miter lim="800000"/>
            <a:headEnd/>
            <a:tailEnd/>
          </a:ln>
        </p:spPr>
        <p:txBody>
          <a:bodyPr wrap="none" lIns="0" tIns="0" rIns="0" bIns="0">
            <a:spAutoFit/>
          </a:bodyPr>
          <a:lstStyle/>
          <a:p>
            <a:pPr eaLnBrk="0" hangingPunct="0"/>
            <a:r>
              <a:rPr lang="es-ES_tradnl" sz="1050" b="1">
                <a:solidFill>
                  <a:srgbClr val="00CC00"/>
                </a:solidFill>
              </a:rPr>
              <a:t>positivo</a:t>
            </a:r>
            <a:r>
              <a:rPr lang="es-ES_tradnl" sz="1050">
                <a:solidFill>
                  <a:srgbClr val="00CC00"/>
                </a:solidFill>
              </a:rPr>
              <a:t> </a:t>
            </a:r>
            <a:r>
              <a:rPr lang="es-ES_tradnl" sz="1050">
                <a:solidFill>
                  <a:srgbClr val="000000"/>
                </a:solidFill>
              </a:rPr>
              <a:t>  </a:t>
            </a:r>
            <a:r>
              <a:rPr lang="es-ES_tradnl" sz="1050">
                <a:solidFill>
                  <a:srgbClr val="000000"/>
                </a:solidFill>
                <a:sym typeface="Symbol" pitchFamily="18" charset="2"/>
              </a:rPr>
              <a:t>  </a:t>
            </a:r>
            <a:r>
              <a:rPr lang="es-ES_tradnl" sz="1050">
                <a:solidFill>
                  <a:srgbClr val="000000"/>
                </a:solidFill>
              </a:rPr>
              <a:t>incremento del resultado contable, o</a:t>
            </a:r>
          </a:p>
        </p:txBody>
      </p:sp>
      <p:sp>
        <p:nvSpPr>
          <p:cNvPr id="6173" name="Rectangle 113"/>
          <p:cNvSpPr>
            <a:spLocks noChangeArrowheads="1"/>
          </p:cNvSpPr>
          <p:nvPr/>
        </p:nvSpPr>
        <p:spPr bwMode="auto">
          <a:xfrm>
            <a:off x="4903127" y="6627813"/>
            <a:ext cx="3632405" cy="161583"/>
          </a:xfrm>
          <a:prstGeom prst="rect">
            <a:avLst/>
          </a:prstGeom>
          <a:noFill/>
          <a:ln w="9525">
            <a:noFill/>
            <a:miter lim="800000"/>
            <a:headEnd/>
            <a:tailEnd/>
          </a:ln>
        </p:spPr>
        <p:txBody>
          <a:bodyPr wrap="none" lIns="0" tIns="0" rIns="0" bIns="0">
            <a:spAutoFit/>
          </a:bodyPr>
          <a:lstStyle/>
          <a:p>
            <a:pPr eaLnBrk="0" hangingPunct="0"/>
            <a:r>
              <a:rPr lang="es-ES_tradnl" sz="1050" b="1">
                <a:solidFill>
                  <a:srgbClr val="00CC00"/>
                </a:solidFill>
              </a:rPr>
              <a:t>negativo</a:t>
            </a:r>
            <a:r>
              <a:rPr lang="es-ES_tradnl" sz="1050" b="1">
                <a:solidFill>
                  <a:srgbClr val="000000"/>
                </a:solidFill>
              </a:rPr>
              <a:t> </a:t>
            </a:r>
            <a:r>
              <a:rPr lang="es-ES_tradnl" sz="1050">
                <a:solidFill>
                  <a:srgbClr val="000000"/>
                </a:solidFill>
              </a:rPr>
              <a:t> </a:t>
            </a:r>
            <a:r>
              <a:rPr lang="es-ES_tradnl" sz="1050">
                <a:solidFill>
                  <a:srgbClr val="000000"/>
                </a:solidFill>
                <a:sym typeface="Symbol" pitchFamily="18" charset="2"/>
              </a:rPr>
              <a:t> </a:t>
            </a:r>
            <a:r>
              <a:rPr lang="es-ES_tradnl" sz="1050">
                <a:solidFill>
                  <a:srgbClr val="000000"/>
                </a:solidFill>
              </a:rPr>
              <a:t> disminución del resultado contable</a:t>
            </a:r>
          </a:p>
        </p:txBody>
      </p:sp>
      <p:sp>
        <p:nvSpPr>
          <p:cNvPr id="6174" name="Rectangle 117"/>
          <p:cNvSpPr>
            <a:spLocks noChangeArrowheads="1"/>
          </p:cNvSpPr>
          <p:nvPr/>
        </p:nvSpPr>
        <p:spPr bwMode="auto">
          <a:xfrm>
            <a:off x="682758" y="4878389"/>
            <a:ext cx="1631857" cy="363561"/>
          </a:xfrm>
          <a:prstGeom prst="rect">
            <a:avLst/>
          </a:prstGeom>
          <a:noFill/>
          <a:ln w="9525">
            <a:noFill/>
            <a:miter lim="800000"/>
            <a:headEnd/>
            <a:tailEnd/>
          </a:ln>
        </p:spPr>
        <p:txBody>
          <a:bodyPr wrap="none" lIns="0" tIns="0" rIns="0" bIns="0">
            <a:spAutoFit/>
          </a:bodyPr>
          <a:lstStyle/>
          <a:p>
            <a:pPr eaLnBrk="0" hangingPunct="0"/>
            <a:r>
              <a:rPr lang="es-ES_tradnl" sz="1050" b="1" i="1">
                <a:solidFill>
                  <a:srgbClr val="0000FF"/>
                </a:solidFill>
              </a:rPr>
              <a:t>CLASIFICACIÓN  </a:t>
            </a:r>
          </a:p>
          <a:p>
            <a:pPr eaLnBrk="0" hangingPunct="0">
              <a:spcBef>
                <a:spcPct val="25000"/>
              </a:spcBef>
            </a:pPr>
            <a:r>
              <a:rPr lang="es-ES_tradnl" sz="1050" b="1" i="1">
                <a:solidFill>
                  <a:srgbClr val="0000FF"/>
                </a:solidFill>
              </a:rPr>
              <a:t>DE LAS DIFERENCIAS</a:t>
            </a:r>
            <a:endParaRPr lang="es-ES_tradnl" sz="1050" b="1" i="1">
              <a:solidFill>
                <a:srgbClr val="000000"/>
              </a:solidFill>
            </a:endParaRPr>
          </a:p>
        </p:txBody>
      </p:sp>
      <p:sp>
        <p:nvSpPr>
          <p:cNvPr id="6175" name="AutoShape 118"/>
          <p:cNvSpPr>
            <a:spLocks noChangeArrowheads="1"/>
          </p:cNvSpPr>
          <p:nvPr/>
        </p:nvSpPr>
        <p:spPr bwMode="auto">
          <a:xfrm>
            <a:off x="330200" y="4886325"/>
            <a:ext cx="204656" cy="152400"/>
          </a:xfrm>
          <a:prstGeom prst="rightArrow">
            <a:avLst>
              <a:gd name="adj1" fmla="val 60417"/>
              <a:gd name="adj2" fmla="val 120831"/>
            </a:avLst>
          </a:prstGeom>
          <a:solidFill>
            <a:schemeClr val="accent1"/>
          </a:solidFill>
          <a:ln w="9525">
            <a:noFill/>
            <a:miter lim="800000"/>
            <a:headEnd/>
            <a:tailEnd/>
          </a:ln>
        </p:spPr>
        <p:txBody>
          <a:bodyPr wrap="none" anchor="ctr"/>
          <a:lstStyle/>
          <a:p>
            <a:pPr eaLnBrk="0" hangingPunct="0"/>
            <a:endParaRPr lang="es-ES_tradnl" sz="1050"/>
          </a:p>
        </p:txBody>
      </p:sp>
      <p:sp>
        <p:nvSpPr>
          <p:cNvPr id="6176" name="Line 121"/>
          <p:cNvSpPr>
            <a:spLocks noChangeShapeType="1"/>
          </p:cNvSpPr>
          <p:nvPr/>
        </p:nvSpPr>
        <p:spPr bwMode="auto">
          <a:xfrm>
            <a:off x="2514600" y="5105400"/>
            <a:ext cx="233892" cy="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77" name="Line 122"/>
          <p:cNvSpPr>
            <a:spLocks noChangeShapeType="1"/>
          </p:cNvSpPr>
          <p:nvPr/>
        </p:nvSpPr>
        <p:spPr bwMode="auto">
          <a:xfrm>
            <a:off x="2895600" y="4743451"/>
            <a:ext cx="0" cy="1425575"/>
          </a:xfrm>
          <a:prstGeom prst="line">
            <a:avLst/>
          </a:prstGeom>
          <a:noFill/>
          <a:ln w="9525">
            <a:solidFill>
              <a:srgbClr val="009900"/>
            </a:solidFill>
            <a:round/>
            <a:headEnd/>
            <a:tailEnd/>
          </a:ln>
        </p:spPr>
        <p:txBody>
          <a:bodyPr wrap="none" anchor="ctr"/>
          <a:lstStyle/>
          <a:p>
            <a:endParaRPr lang="es-ES_tradnl" sz="1050"/>
          </a:p>
        </p:txBody>
      </p:sp>
      <p:sp>
        <p:nvSpPr>
          <p:cNvPr id="6178" name="Line 123"/>
          <p:cNvSpPr>
            <a:spLocks noChangeShapeType="1"/>
          </p:cNvSpPr>
          <p:nvPr/>
        </p:nvSpPr>
        <p:spPr bwMode="auto">
          <a:xfrm>
            <a:off x="1155700" y="5381625"/>
            <a:ext cx="0" cy="99060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79" name="Line 124"/>
          <p:cNvSpPr>
            <a:spLocks noChangeShapeType="1"/>
          </p:cNvSpPr>
          <p:nvPr/>
        </p:nvSpPr>
        <p:spPr bwMode="auto">
          <a:xfrm>
            <a:off x="4705350" y="6437313"/>
            <a:ext cx="0" cy="315912"/>
          </a:xfrm>
          <a:prstGeom prst="line">
            <a:avLst/>
          </a:prstGeom>
          <a:noFill/>
          <a:ln w="9525">
            <a:solidFill>
              <a:srgbClr val="009900"/>
            </a:solidFill>
            <a:round/>
            <a:headEnd/>
            <a:tailEnd/>
          </a:ln>
        </p:spPr>
        <p:txBody>
          <a:bodyPr wrap="none" anchor="ctr"/>
          <a:lstStyle/>
          <a:p>
            <a:endParaRPr lang="es-ES_tradnl" sz="1050"/>
          </a:p>
        </p:txBody>
      </p:sp>
      <p:sp>
        <p:nvSpPr>
          <p:cNvPr id="6180" name="Line 132"/>
          <p:cNvSpPr>
            <a:spLocks noChangeShapeType="1"/>
          </p:cNvSpPr>
          <p:nvPr/>
        </p:nvSpPr>
        <p:spPr bwMode="auto">
          <a:xfrm flipV="1">
            <a:off x="660400" y="1371600"/>
            <a:ext cx="0" cy="2971800"/>
          </a:xfrm>
          <a:prstGeom prst="line">
            <a:avLst/>
          </a:prstGeom>
          <a:noFill/>
          <a:ln w="9525">
            <a:solidFill>
              <a:srgbClr val="009900"/>
            </a:solidFill>
            <a:round/>
            <a:headEnd/>
            <a:tailEnd/>
          </a:ln>
        </p:spPr>
        <p:txBody>
          <a:bodyPr wrap="none" anchor="ctr"/>
          <a:lstStyle/>
          <a:p>
            <a:endParaRPr lang="es-ES_tradnl" sz="1050"/>
          </a:p>
        </p:txBody>
      </p:sp>
      <p:sp>
        <p:nvSpPr>
          <p:cNvPr id="6181" name="Line 133"/>
          <p:cNvSpPr>
            <a:spLocks noChangeShapeType="1"/>
          </p:cNvSpPr>
          <p:nvPr/>
        </p:nvSpPr>
        <p:spPr bwMode="auto">
          <a:xfrm>
            <a:off x="660401" y="4343400"/>
            <a:ext cx="754989" cy="0"/>
          </a:xfrm>
          <a:prstGeom prst="line">
            <a:avLst/>
          </a:prstGeom>
          <a:noFill/>
          <a:ln w="9525">
            <a:solidFill>
              <a:srgbClr val="009900"/>
            </a:solidFill>
            <a:round/>
            <a:headEnd/>
            <a:tailEnd type="stealth" w="med" len="med"/>
          </a:ln>
        </p:spPr>
        <p:txBody>
          <a:bodyPr wrap="none" anchor="ctr"/>
          <a:lstStyle/>
          <a:p>
            <a:endParaRPr lang="es-ES_tradnl" sz="1050"/>
          </a:p>
        </p:txBody>
      </p:sp>
    </p:spTree>
    <p:extLst>
      <p:ext uri="{BB962C8B-B14F-4D97-AF65-F5344CB8AC3E}">
        <p14:creationId xmlns="" xmlns:p14="http://schemas.microsoft.com/office/powerpoint/2010/main" val="1804522290"/>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2034" name="AutoShape 2"/>
          <p:cNvSpPr>
            <a:spLocks noChangeArrowheads="1"/>
          </p:cNvSpPr>
          <p:nvPr/>
        </p:nvSpPr>
        <p:spPr bwMode="auto">
          <a:xfrm>
            <a:off x="1066799" y="609600"/>
            <a:ext cx="8263071" cy="3706813"/>
          </a:xfrm>
          <a:prstGeom prst="roundRect">
            <a:avLst>
              <a:gd name="adj" fmla="val 16667"/>
            </a:avLst>
          </a:prstGeom>
          <a:solidFill>
            <a:srgbClr val="FFFFCC"/>
          </a:solidFill>
          <a:ln w="9525">
            <a:noFill/>
            <a:round/>
            <a:headEnd/>
            <a:tailEnd/>
          </a:ln>
          <a:effectLst>
            <a:outerShdw dist="71842" dir="2700000" algn="ctr" rotWithShape="0">
              <a:srgbClr val="000099"/>
            </a:outerShdw>
          </a:effectLst>
        </p:spPr>
        <p:txBody>
          <a:bodyPr wrap="none" anchor="ctr"/>
          <a:lstStyle/>
          <a:p>
            <a:endParaRPr lang="es-ES_tradnl" dirty="0"/>
          </a:p>
        </p:txBody>
      </p:sp>
      <p:sp>
        <p:nvSpPr>
          <p:cNvPr id="2092037" name="Rectangle 5"/>
          <p:cNvSpPr>
            <a:spLocks noChangeArrowheads="1"/>
          </p:cNvSpPr>
          <p:nvPr/>
        </p:nvSpPr>
        <p:spPr bwMode="auto">
          <a:xfrm>
            <a:off x="1066800" y="1593850"/>
            <a:ext cx="7744222" cy="2673350"/>
          </a:xfrm>
          <a:prstGeom prst="rect">
            <a:avLst/>
          </a:prstGeom>
          <a:noFill/>
          <a:ln w="28575">
            <a:noFill/>
            <a:miter lim="800000"/>
            <a:headEnd/>
            <a:tailEnd/>
          </a:ln>
          <a:effectLst/>
        </p:spPr>
        <p:txBody>
          <a:bodyPr anchor="ctr"/>
          <a:lstStyle/>
          <a:p>
            <a:pPr algn="ctr">
              <a:spcBef>
                <a:spcPct val="0"/>
              </a:spcBef>
            </a:pPr>
            <a:r>
              <a:rPr lang="es-ES_tradnl" sz="4100" i="1" u="none" dirty="0">
                <a:solidFill>
                  <a:srgbClr val="0000FF"/>
                </a:solidFill>
                <a:effectLst>
                  <a:outerShdw blurRad="38100" dist="38100" dir="2700000" algn="tl">
                    <a:srgbClr val="C0C0C0"/>
                  </a:outerShdw>
                </a:effectLst>
                <a:latin typeface="Cancun" pitchFamily="66" charset="0"/>
              </a:rPr>
              <a:t>EL PLAN GENERAL DE CONTABILIDAD</a:t>
            </a:r>
            <a:br>
              <a:rPr lang="es-ES_tradnl" sz="4100" i="1" u="none" dirty="0">
                <a:solidFill>
                  <a:srgbClr val="0000FF"/>
                </a:solidFill>
                <a:effectLst>
                  <a:outerShdw blurRad="38100" dist="38100" dir="2700000" algn="tl">
                    <a:srgbClr val="C0C0C0"/>
                  </a:outerShdw>
                </a:effectLst>
                <a:latin typeface="Cancun" pitchFamily="66" charset="0"/>
              </a:rPr>
            </a:br>
            <a:r>
              <a:rPr lang="es-ES_tradnl" sz="2500" i="1" u="none" dirty="0" smtClean="0">
                <a:solidFill>
                  <a:srgbClr val="0000FF"/>
                </a:solidFill>
                <a:effectLst>
                  <a:outerShdw blurRad="38100" dist="38100" dir="2700000" algn="tl">
                    <a:srgbClr val="C0C0C0"/>
                  </a:outerShdw>
                </a:effectLst>
                <a:latin typeface="Cancun" pitchFamily="66" charset="0"/>
              </a:rPr>
              <a:t> </a:t>
            </a:r>
          </a:p>
          <a:p>
            <a:pPr algn="ctr">
              <a:spcBef>
                <a:spcPct val="0"/>
              </a:spcBef>
            </a:pPr>
            <a:r>
              <a:rPr lang="es-ES_tradnl" sz="4400" u="none" dirty="0" smtClean="0">
                <a:solidFill>
                  <a:srgbClr val="FF0000"/>
                </a:solidFill>
                <a:effectLst>
                  <a:outerShdw blurRad="38100" dist="38100" dir="2700000" algn="tl">
                    <a:srgbClr val="C0C0C0"/>
                  </a:outerShdw>
                </a:effectLst>
                <a:latin typeface="Cancun" pitchFamily="66" charset="0"/>
              </a:rPr>
              <a:t>Provisiones </a:t>
            </a:r>
            <a:r>
              <a:rPr lang="es-ES_tradnl" sz="4400" u="none" dirty="0">
                <a:solidFill>
                  <a:srgbClr val="FF0000"/>
                </a:solidFill>
                <a:effectLst>
                  <a:outerShdw blurRad="38100" dist="38100" dir="2700000" algn="tl">
                    <a:srgbClr val="C0C0C0"/>
                  </a:outerShdw>
                </a:effectLst>
                <a:latin typeface="Cancun" pitchFamily="66" charset="0"/>
              </a:rPr>
              <a:t>y </a:t>
            </a:r>
            <a:r>
              <a:rPr lang="es-ES_tradnl" sz="4400" u="none" dirty="0" smtClean="0">
                <a:solidFill>
                  <a:srgbClr val="FF0000"/>
                </a:solidFill>
                <a:effectLst>
                  <a:outerShdw blurRad="38100" dist="38100" dir="2700000" algn="tl">
                    <a:srgbClr val="C0C0C0"/>
                  </a:outerShdw>
                </a:effectLst>
                <a:latin typeface="Cancun" pitchFamily="66" charset="0"/>
              </a:rPr>
              <a:t>contingencias</a:t>
            </a:r>
          </a:p>
          <a:p>
            <a:pPr algn="ctr"/>
            <a:endParaRPr lang="es-ES" dirty="0" smtClean="0">
              <a:solidFill>
                <a:srgbClr val="FF0000"/>
              </a:solidFill>
            </a:endParaRPr>
          </a:p>
          <a:p>
            <a:pPr algn="ctr"/>
            <a:endParaRPr lang="es-ES" dirty="0" smtClean="0">
              <a:solidFill>
                <a:srgbClr val="FF0000"/>
              </a:solidFill>
            </a:endParaRPr>
          </a:p>
          <a:p>
            <a:pPr marL="457200" indent="-457200" algn="ctr">
              <a:buFont typeface="Wingdings" pitchFamily="2" charset="2"/>
              <a:buChar char="ü"/>
            </a:pPr>
            <a:r>
              <a:rPr lang="es-ES" dirty="0" smtClean="0">
                <a:solidFill>
                  <a:srgbClr val="0000FF"/>
                </a:solidFill>
              </a:rPr>
              <a:t>NRV 15ª a 17ª PGC y NRV 17ª PGC de PYMES</a:t>
            </a:r>
          </a:p>
          <a:p>
            <a:pPr algn="ctr">
              <a:spcBef>
                <a:spcPct val="0"/>
              </a:spcBef>
            </a:pPr>
            <a:endParaRPr lang="es-ES_tradnl" sz="3600" i="1" u="none" dirty="0" smtClean="0">
              <a:solidFill>
                <a:srgbClr val="FF0000"/>
              </a:solidFill>
              <a:effectLst>
                <a:outerShdw blurRad="38100" dist="38100" dir="2700000" algn="tl">
                  <a:srgbClr val="C0C0C0"/>
                </a:outerShdw>
              </a:effectLst>
              <a:latin typeface="Cancun" pitchFamily="66" charset="0"/>
            </a:endParaRPr>
          </a:p>
          <a:p>
            <a:pPr algn="ctr">
              <a:spcBef>
                <a:spcPct val="0"/>
              </a:spcBef>
            </a:pPr>
            <a:r>
              <a:rPr lang="es-ES_tradnl" sz="4000" i="1" u="none" dirty="0" smtClean="0">
                <a:solidFill>
                  <a:srgbClr val="FF0000"/>
                </a:solidFill>
                <a:effectLst>
                  <a:outerShdw blurRad="38100" dist="38100" dir="2700000" algn="tl">
                    <a:srgbClr val="C0C0C0"/>
                  </a:outerShdw>
                </a:effectLst>
                <a:latin typeface="Cancun" pitchFamily="66" charset="0"/>
              </a:rPr>
              <a:t> </a:t>
            </a:r>
            <a:endParaRPr lang="es-ES_tradnl" sz="4000" i="1" u="none" dirty="0">
              <a:solidFill>
                <a:srgbClr val="FF0000"/>
              </a:solidFill>
              <a:effectLst>
                <a:outerShdw blurRad="38100" dist="38100" dir="2700000" algn="tl">
                  <a:srgbClr val="C0C0C0"/>
                </a:outerShdw>
              </a:effectLst>
              <a:latin typeface="Cancun" pitchFamily="66" charset="0"/>
            </a:endParaRPr>
          </a:p>
        </p:txBody>
      </p:sp>
      <p:sp>
        <p:nvSpPr>
          <p:cNvPr id="6" name="5 Marcador de número de diapositiva"/>
          <p:cNvSpPr>
            <a:spLocks noGrp="1"/>
          </p:cNvSpPr>
          <p:nvPr>
            <p:ph type="sldNum" sz="quarter" idx="10"/>
          </p:nvPr>
        </p:nvSpPr>
        <p:spPr>
          <a:xfrm>
            <a:off x="9271000" y="6324600"/>
            <a:ext cx="2311400" cy="476250"/>
          </a:xfrm>
        </p:spPr>
        <p:txBody>
          <a:bodyPr/>
          <a:lstStyle/>
          <a:p>
            <a:fld id="{949DDCB8-1AC9-4D31-A51E-B559B51F8616}" type="slidenum">
              <a:rPr lang="en-US" smtClean="0"/>
              <a:pPr/>
              <a:t>230</a:t>
            </a:fld>
            <a:endParaRPr lang="en-US" dirty="0"/>
          </a:p>
        </p:txBody>
      </p:sp>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7234" name="Rectangle 2"/>
          <p:cNvSpPr>
            <a:spLocks noGrp="1" noChangeArrowheads="1"/>
          </p:cNvSpPr>
          <p:nvPr>
            <p:ph type="title"/>
          </p:nvPr>
        </p:nvSpPr>
        <p:spPr>
          <a:xfrm>
            <a:off x="495300" y="-76200"/>
            <a:ext cx="8915400" cy="1139825"/>
          </a:xfrm>
        </p:spPr>
        <p:txBody>
          <a:bodyPr/>
          <a:lstStyle/>
          <a:p>
            <a:pPr algn="r"/>
            <a:r>
              <a:rPr lang="es-ES" dirty="0" smtClean="0">
                <a:solidFill>
                  <a:srgbClr val="FFFF00"/>
                </a:solidFill>
              </a:rPr>
              <a:t>Provisiones-Contablemente  </a:t>
            </a:r>
            <a:endParaRPr lang="es-ES" dirty="0">
              <a:solidFill>
                <a:srgbClr val="FFFF00"/>
              </a:solidFill>
            </a:endParaRPr>
          </a:p>
        </p:txBody>
      </p:sp>
      <p:sp>
        <p:nvSpPr>
          <p:cNvPr id="1887235" name="Text Box 3"/>
          <p:cNvSpPr txBox="1">
            <a:spLocks noChangeArrowheads="1"/>
          </p:cNvSpPr>
          <p:nvPr/>
        </p:nvSpPr>
        <p:spPr bwMode="auto">
          <a:xfrm>
            <a:off x="152400" y="914400"/>
            <a:ext cx="9601200" cy="4895828"/>
          </a:xfrm>
          <a:prstGeom prst="rect">
            <a:avLst/>
          </a:prstGeom>
          <a:solidFill>
            <a:srgbClr val="CCFFFF"/>
          </a:solidFill>
          <a:ln w="9525" algn="ctr">
            <a:solidFill>
              <a:srgbClr val="0000FF"/>
            </a:solidFill>
            <a:miter lim="800000"/>
            <a:headEnd/>
            <a:tailEnd/>
          </a:ln>
          <a:effectLst/>
        </p:spPr>
        <p:txBody>
          <a:bodyPr wrap="square" lIns="90000" tIns="46800" rIns="90000" bIns="46800">
            <a:spAutoFit/>
          </a:bodyPr>
          <a:lstStyle/>
          <a:p>
            <a:endParaRPr lang="es-ES" sz="2400" u="none" dirty="0" smtClean="0">
              <a:solidFill>
                <a:srgbClr val="000066"/>
              </a:solidFill>
            </a:endParaRPr>
          </a:p>
          <a:p>
            <a:r>
              <a:rPr lang="es-ES" sz="2400" u="none" dirty="0" smtClean="0">
                <a:solidFill>
                  <a:srgbClr val="000066"/>
                </a:solidFill>
              </a:rPr>
              <a:t>Las </a:t>
            </a:r>
            <a:r>
              <a:rPr lang="es-ES" sz="2400" u="none" dirty="0">
                <a:solidFill>
                  <a:srgbClr val="000066"/>
                </a:solidFill>
              </a:rPr>
              <a:t>provisiones pueden venir determinadas </a:t>
            </a:r>
            <a:r>
              <a:rPr lang="es-ES" sz="2400" u="none" dirty="0" smtClean="0">
                <a:solidFill>
                  <a:srgbClr val="000066"/>
                </a:solidFill>
              </a:rPr>
              <a:t>por</a:t>
            </a:r>
          </a:p>
          <a:p>
            <a:endParaRPr lang="es-ES" sz="2400" u="none" dirty="0" smtClean="0">
              <a:solidFill>
                <a:srgbClr val="000066"/>
              </a:solidFill>
            </a:endParaRPr>
          </a:p>
          <a:p>
            <a:pPr marL="457200" indent="-457200">
              <a:buFont typeface="+mj-lt"/>
              <a:buAutoNum type="arabicPeriod"/>
            </a:pPr>
            <a:r>
              <a:rPr lang="es-ES" sz="2400" u="none" dirty="0" smtClean="0">
                <a:solidFill>
                  <a:srgbClr val="FF0000"/>
                </a:solidFill>
              </a:rPr>
              <a:t>una </a:t>
            </a:r>
            <a:r>
              <a:rPr lang="es-ES" sz="2400" u="none" dirty="0">
                <a:solidFill>
                  <a:srgbClr val="FF0000"/>
                </a:solidFill>
              </a:rPr>
              <a:t>disposición legal, contractual </a:t>
            </a:r>
            <a:r>
              <a:rPr lang="es-ES" sz="2400" dirty="0" smtClean="0">
                <a:solidFill>
                  <a:srgbClr val="FF0000"/>
                </a:solidFill>
              </a:rPr>
              <a:t>o</a:t>
            </a:r>
            <a:r>
              <a:rPr lang="es-ES" sz="2400" u="none" dirty="0" smtClean="0">
                <a:solidFill>
                  <a:srgbClr val="FF0000"/>
                </a:solidFill>
              </a:rPr>
              <a:t> </a:t>
            </a:r>
          </a:p>
          <a:p>
            <a:pPr marL="457200" indent="-457200">
              <a:buFont typeface="+mj-lt"/>
              <a:buAutoNum type="arabicPeriod"/>
            </a:pPr>
            <a:r>
              <a:rPr lang="es-ES" sz="2400" u="none" dirty="0" smtClean="0">
                <a:solidFill>
                  <a:srgbClr val="FF0000"/>
                </a:solidFill>
              </a:rPr>
              <a:t>por </a:t>
            </a:r>
            <a:r>
              <a:rPr lang="es-ES" sz="2400" u="none" dirty="0">
                <a:solidFill>
                  <a:srgbClr val="FF0000"/>
                </a:solidFill>
              </a:rPr>
              <a:t>una obligación implícita o tácita.</a:t>
            </a:r>
          </a:p>
          <a:p>
            <a:pPr algn="l"/>
            <a:r>
              <a:rPr lang="es-ES" sz="2400" u="none" dirty="0">
                <a:solidFill>
                  <a:schemeClr val="tx1"/>
                </a:solidFill>
              </a:rPr>
              <a:t> </a:t>
            </a:r>
            <a:endParaRPr lang="es-ES" sz="2400" u="none" dirty="0" smtClean="0">
              <a:solidFill>
                <a:schemeClr val="tx1"/>
              </a:solidFill>
            </a:endParaRPr>
          </a:p>
          <a:p>
            <a:pPr algn="l"/>
            <a:r>
              <a:rPr lang="es-ES" sz="2400" dirty="0" smtClean="0">
                <a:solidFill>
                  <a:srgbClr val="0000CC"/>
                </a:solidFill>
              </a:rPr>
              <a:t>En </a:t>
            </a:r>
            <a:r>
              <a:rPr lang="es-ES" sz="2400" dirty="0">
                <a:solidFill>
                  <a:srgbClr val="0000CC"/>
                </a:solidFill>
              </a:rPr>
              <a:t>este último </a:t>
            </a:r>
            <a:r>
              <a:rPr lang="es-ES" sz="2400" dirty="0" smtClean="0">
                <a:solidFill>
                  <a:srgbClr val="0000CC"/>
                </a:solidFill>
              </a:rPr>
              <a:t>caso (</a:t>
            </a:r>
            <a:r>
              <a:rPr lang="es-ES" sz="2400" dirty="0" smtClean="0">
                <a:solidFill>
                  <a:srgbClr val="FF0000"/>
                </a:solidFill>
              </a:rPr>
              <a:t>tácita</a:t>
            </a:r>
            <a:r>
              <a:rPr lang="es-ES" sz="2400" dirty="0" smtClean="0">
                <a:solidFill>
                  <a:srgbClr val="0000CC"/>
                </a:solidFill>
              </a:rPr>
              <a:t>):</a:t>
            </a:r>
          </a:p>
          <a:p>
            <a:pPr marL="457200" indent="-457200" algn="l">
              <a:buFont typeface="Wingdings" pitchFamily="2" charset="2"/>
              <a:buChar char="v"/>
            </a:pPr>
            <a:r>
              <a:rPr lang="es-ES" sz="2400" u="none" dirty="0" smtClean="0">
                <a:solidFill>
                  <a:srgbClr val="0000FF"/>
                </a:solidFill>
              </a:rPr>
              <a:t>su </a:t>
            </a:r>
            <a:r>
              <a:rPr lang="es-ES" sz="2400" u="none" dirty="0">
                <a:solidFill>
                  <a:srgbClr val="0000FF"/>
                </a:solidFill>
              </a:rPr>
              <a:t>nacimiento se sitúa en la </a:t>
            </a:r>
            <a:r>
              <a:rPr lang="es-ES" sz="2400" dirty="0">
                <a:solidFill>
                  <a:srgbClr val="0000FF"/>
                </a:solidFill>
              </a:rPr>
              <a:t>expectativa válida</a:t>
            </a:r>
            <a:r>
              <a:rPr lang="es-ES" sz="2400" u="none" dirty="0">
                <a:solidFill>
                  <a:srgbClr val="0000FF"/>
                </a:solidFill>
              </a:rPr>
              <a:t> creada por la empresa frente a terceros, de asunción de una obligación por parte de aquélla</a:t>
            </a:r>
            <a:r>
              <a:rPr lang="es-ES" sz="2400" u="none" dirty="0" smtClean="0">
                <a:solidFill>
                  <a:srgbClr val="0000FF"/>
                </a:solidFill>
              </a:rPr>
              <a:t>.</a:t>
            </a:r>
          </a:p>
          <a:p>
            <a:pPr marL="457200" indent="-457200" algn="l">
              <a:buFont typeface="Wingdings" pitchFamily="2" charset="2"/>
              <a:buChar char="v"/>
            </a:pPr>
            <a:endParaRPr lang="es-ES" sz="2400" dirty="0" smtClean="0">
              <a:solidFill>
                <a:srgbClr val="0000FF"/>
              </a:solidFill>
            </a:endParaRPr>
          </a:p>
          <a:p>
            <a:pPr marL="457200" indent="-457200">
              <a:buFont typeface="Wingdings" pitchFamily="2" charset="2"/>
              <a:buChar char="ü"/>
            </a:pPr>
            <a:r>
              <a:rPr lang="es-ES" sz="2400" u="none" dirty="0" smtClean="0">
                <a:solidFill>
                  <a:srgbClr val="FF0000"/>
                </a:solidFill>
              </a:rPr>
              <a:t>NRV 15ª PGC y </a:t>
            </a:r>
            <a:r>
              <a:rPr lang="es-ES" sz="2400" dirty="0" smtClean="0">
                <a:solidFill>
                  <a:srgbClr val="FF0000"/>
                </a:solidFill>
              </a:rPr>
              <a:t>NRV 17ª PGC de PYMES</a:t>
            </a:r>
            <a:endParaRPr lang="es-ES" sz="2400" u="none" dirty="0" smtClean="0">
              <a:solidFill>
                <a:srgbClr val="0000FF"/>
              </a:solidFill>
            </a:endParaRPr>
          </a:p>
          <a:p>
            <a:pPr marL="457200" indent="-457200" algn="l">
              <a:buFont typeface="Wingdings" pitchFamily="2" charset="2"/>
              <a:buChar char="v"/>
            </a:pPr>
            <a:endParaRPr lang="es-ES" sz="2400" u="none" dirty="0">
              <a:solidFill>
                <a:srgbClr val="0000FF"/>
              </a:solidFill>
            </a:endParaRPr>
          </a:p>
        </p:txBody>
      </p:sp>
      <p:sp>
        <p:nvSpPr>
          <p:cNvPr id="6" name="5 Marcador de número de diapositiva"/>
          <p:cNvSpPr>
            <a:spLocks noGrp="1"/>
          </p:cNvSpPr>
          <p:nvPr>
            <p:ph type="sldNum" sz="quarter" idx="10"/>
          </p:nvPr>
        </p:nvSpPr>
        <p:spPr>
          <a:xfrm>
            <a:off x="9423400" y="6324600"/>
            <a:ext cx="2311400" cy="476250"/>
          </a:xfrm>
        </p:spPr>
        <p:txBody>
          <a:bodyPr/>
          <a:lstStyle/>
          <a:p>
            <a:fld id="{E8DBB5DA-FFA5-47DF-B963-928503127F34}" type="slidenum">
              <a:rPr lang="en-US" smtClean="0"/>
              <a:pPr/>
              <a:t>231</a:t>
            </a:fld>
            <a:endParaRPr lang="en-US" dirty="0"/>
          </a:p>
        </p:txBody>
      </p:sp>
    </p:spTree>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5426" name="Rectangle 2"/>
          <p:cNvSpPr>
            <a:spLocks noGrp="1" noChangeArrowheads="1"/>
          </p:cNvSpPr>
          <p:nvPr>
            <p:ph type="title"/>
          </p:nvPr>
        </p:nvSpPr>
        <p:spPr>
          <a:xfrm>
            <a:off x="76200" y="-228600"/>
            <a:ext cx="8915400" cy="1139825"/>
          </a:xfrm>
        </p:spPr>
        <p:txBody>
          <a:bodyPr/>
          <a:lstStyle/>
          <a:p>
            <a:pPr algn="r"/>
            <a:r>
              <a:rPr lang="es-ES" sz="2800" b="1" dirty="0">
                <a:solidFill>
                  <a:srgbClr val="FFFF00"/>
                </a:solidFill>
              </a:rPr>
              <a:t>Reconocimiento de </a:t>
            </a:r>
            <a:r>
              <a:rPr lang="es-ES" sz="2800" b="1" dirty="0" smtClean="0">
                <a:solidFill>
                  <a:srgbClr val="FFFF00"/>
                </a:solidFill>
              </a:rPr>
              <a:t>provisiones: </a:t>
            </a:r>
            <a:endParaRPr lang="es-ES" sz="2800" b="1" dirty="0">
              <a:solidFill>
                <a:srgbClr val="FFFF00"/>
              </a:solidFill>
            </a:endParaRPr>
          </a:p>
        </p:txBody>
      </p:sp>
      <p:sp>
        <p:nvSpPr>
          <p:cNvPr id="1895427" name="Rectangle 3"/>
          <p:cNvSpPr>
            <a:spLocks noGrp="1" noChangeArrowheads="1"/>
          </p:cNvSpPr>
          <p:nvPr>
            <p:ph type="body" idx="1"/>
          </p:nvPr>
        </p:nvSpPr>
        <p:spPr>
          <a:xfrm>
            <a:off x="149623" y="609600"/>
            <a:ext cx="9451577" cy="2819400"/>
          </a:xfrm>
          <a:solidFill>
            <a:srgbClr val="FFFFCC"/>
          </a:solidFill>
          <a:ln>
            <a:solidFill>
              <a:srgbClr val="0000FF"/>
            </a:solidFill>
          </a:ln>
        </p:spPr>
        <p:txBody>
          <a:bodyPr/>
          <a:lstStyle/>
          <a:p>
            <a:pPr>
              <a:buFont typeface="Monotype Sorts" pitchFamily="2" charset="2"/>
              <a:buNone/>
            </a:pPr>
            <a:r>
              <a:rPr lang="es-ES" sz="2000" dirty="0">
                <a:solidFill>
                  <a:srgbClr val="0000FF"/>
                </a:solidFill>
                <a:effectLst/>
              </a:rPr>
              <a:t>En consecuencia se </a:t>
            </a:r>
            <a:r>
              <a:rPr lang="es-ES" sz="2000" b="1" u="sng" dirty="0">
                <a:solidFill>
                  <a:srgbClr val="0000FF"/>
                </a:solidFill>
                <a:effectLst/>
              </a:rPr>
              <a:t>reconocerá una provisión</a:t>
            </a:r>
            <a:r>
              <a:rPr lang="es-ES" sz="2000" dirty="0">
                <a:solidFill>
                  <a:srgbClr val="0000FF"/>
                </a:solidFill>
                <a:effectLst/>
              </a:rPr>
              <a:t> cuando se den las siguientes </a:t>
            </a:r>
            <a:r>
              <a:rPr lang="es-ES" sz="2000" b="1" u="sng" dirty="0">
                <a:solidFill>
                  <a:srgbClr val="FF0000"/>
                </a:solidFill>
                <a:effectLst/>
              </a:rPr>
              <a:t>condiciones</a:t>
            </a:r>
            <a:r>
              <a:rPr lang="es-ES" sz="2000" dirty="0">
                <a:solidFill>
                  <a:srgbClr val="0000FF"/>
                </a:solidFill>
                <a:effectLst/>
              </a:rPr>
              <a:t>:</a:t>
            </a:r>
            <a:endParaRPr lang="es-ES" sz="2000" b="1" dirty="0">
              <a:solidFill>
                <a:srgbClr val="0000FF"/>
              </a:solidFill>
              <a:effectLst/>
            </a:endParaRPr>
          </a:p>
          <a:p>
            <a:pPr>
              <a:buClr>
                <a:srgbClr val="000066"/>
              </a:buClr>
              <a:buSzPct val="100000"/>
            </a:pPr>
            <a:r>
              <a:rPr lang="es-ES" sz="2000" b="1" dirty="0">
                <a:solidFill>
                  <a:srgbClr val="0000FF"/>
                </a:solidFill>
                <a:effectLst/>
              </a:rPr>
              <a:t>La empresa tiene una </a:t>
            </a:r>
            <a:r>
              <a:rPr lang="es-ES" sz="2000" b="1" u="sng" dirty="0">
                <a:solidFill>
                  <a:srgbClr val="0000FF"/>
                </a:solidFill>
                <a:effectLst/>
              </a:rPr>
              <a:t>obligación presente</a:t>
            </a:r>
            <a:r>
              <a:rPr lang="es-ES" sz="2000" b="1" dirty="0">
                <a:solidFill>
                  <a:srgbClr val="0000FF"/>
                </a:solidFill>
                <a:effectLst/>
              </a:rPr>
              <a:t> (ya sea legal, contractual o implícita) como resultado de </a:t>
            </a:r>
            <a:r>
              <a:rPr lang="es-ES" sz="2000" b="1" u="sng" dirty="0">
                <a:solidFill>
                  <a:srgbClr val="0000FF"/>
                </a:solidFill>
                <a:effectLst/>
              </a:rPr>
              <a:t>un suceso pasado</a:t>
            </a:r>
            <a:r>
              <a:rPr lang="es-ES" sz="2000" b="1" dirty="0">
                <a:solidFill>
                  <a:srgbClr val="0000FF"/>
                </a:solidFill>
                <a:effectLst/>
              </a:rPr>
              <a:t>;</a:t>
            </a:r>
          </a:p>
          <a:p>
            <a:pPr>
              <a:buClr>
                <a:srgbClr val="000066"/>
              </a:buClr>
              <a:buSzPct val="100000"/>
            </a:pPr>
            <a:r>
              <a:rPr lang="es-ES" sz="2000" b="1" dirty="0">
                <a:solidFill>
                  <a:srgbClr val="0000FF"/>
                </a:solidFill>
                <a:effectLst/>
              </a:rPr>
              <a:t>Es </a:t>
            </a:r>
            <a:r>
              <a:rPr lang="es-ES" sz="2000" b="1" u="sng" dirty="0">
                <a:solidFill>
                  <a:srgbClr val="0000FF"/>
                </a:solidFill>
                <a:effectLst/>
              </a:rPr>
              <a:t>probable</a:t>
            </a:r>
            <a:r>
              <a:rPr lang="es-ES" sz="2000" b="1" dirty="0">
                <a:solidFill>
                  <a:srgbClr val="0000FF"/>
                </a:solidFill>
                <a:effectLst/>
              </a:rPr>
              <a:t> que tenga que </a:t>
            </a:r>
            <a:r>
              <a:rPr lang="es-ES" sz="2000" b="1" u="sng" dirty="0">
                <a:solidFill>
                  <a:srgbClr val="0000FF"/>
                </a:solidFill>
                <a:effectLst/>
              </a:rPr>
              <a:t>desprenderse de recursos</a:t>
            </a:r>
            <a:r>
              <a:rPr lang="es-ES" sz="2000" b="1" dirty="0">
                <a:solidFill>
                  <a:srgbClr val="0000FF"/>
                </a:solidFill>
                <a:effectLst/>
              </a:rPr>
              <a:t> que incorporen beneficios económicos para cancelar tal obligación; y</a:t>
            </a:r>
          </a:p>
          <a:p>
            <a:pPr>
              <a:buClr>
                <a:srgbClr val="000066"/>
              </a:buClr>
              <a:buSzPct val="100000"/>
            </a:pPr>
            <a:r>
              <a:rPr lang="es-ES" sz="2000" b="1" dirty="0">
                <a:solidFill>
                  <a:srgbClr val="0000FF"/>
                </a:solidFill>
                <a:effectLst/>
              </a:rPr>
              <a:t>Puede hacerse una </a:t>
            </a:r>
            <a:r>
              <a:rPr lang="es-ES" sz="2000" b="1" u="sng" dirty="0">
                <a:solidFill>
                  <a:srgbClr val="0000FF"/>
                </a:solidFill>
                <a:effectLst/>
              </a:rPr>
              <a:t>estimación fiable</a:t>
            </a:r>
            <a:r>
              <a:rPr lang="es-ES" sz="2000" b="1" dirty="0">
                <a:solidFill>
                  <a:srgbClr val="0000FF"/>
                </a:solidFill>
                <a:effectLst/>
              </a:rPr>
              <a:t> del importe de la obligación, ya que </a:t>
            </a:r>
            <a:r>
              <a:rPr lang="es-ES" sz="2000" b="1" u="sng" dirty="0">
                <a:solidFill>
                  <a:srgbClr val="0000FF"/>
                </a:solidFill>
                <a:effectLst/>
              </a:rPr>
              <a:t>se desconoce</a:t>
            </a:r>
            <a:r>
              <a:rPr lang="es-ES" sz="2000" b="1" dirty="0">
                <a:solidFill>
                  <a:srgbClr val="0000FF"/>
                </a:solidFill>
                <a:effectLst/>
              </a:rPr>
              <a:t> su cuantía y la fecha de su realización.</a:t>
            </a:r>
          </a:p>
        </p:txBody>
      </p:sp>
      <p:sp>
        <p:nvSpPr>
          <p:cNvPr id="6" name="5 Marcador de número de diapositiva"/>
          <p:cNvSpPr>
            <a:spLocks noGrp="1"/>
          </p:cNvSpPr>
          <p:nvPr>
            <p:ph type="sldNum" sz="quarter" idx="10"/>
          </p:nvPr>
        </p:nvSpPr>
        <p:spPr>
          <a:xfrm>
            <a:off x="9423400" y="6324600"/>
            <a:ext cx="2311400" cy="476250"/>
          </a:xfrm>
        </p:spPr>
        <p:txBody>
          <a:bodyPr/>
          <a:lstStyle/>
          <a:p>
            <a:fld id="{ECCEAFEF-A6B8-4545-BFE0-1E1212BC99A6}" type="slidenum">
              <a:rPr lang="en-US" smtClean="0"/>
              <a:pPr/>
              <a:t>232</a:t>
            </a:fld>
            <a:endParaRPr lang="en-US" dirty="0"/>
          </a:p>
        </p:txBody>
      </p:sp>
      <p:sp>
        <p:nvSpPr>
          <p:cNvPr id="5" name="Text Box 2"/>
          <p:cNvSpPr txBox="1">
            <a:spLocks noChangeArrowheads="1"/>
          </p:cNvSpPr>
          <p:nvPr/>
        </p:nvSpPr>
        <p:spPr bwMode="auto">
          <a:xfrm>
            <a:off x="304800" y="4120277"/>
            <a:ext cx="9044385" cy="2585323"/>
          </a:xfrm>
          <a:prstGeom prst="rect">
            <a:avLst/>
          </a:prstGeom>
          <a:solidFill>
            <a:srgbClr val="CCFFFF"/>
          </a:solidFill>
          <a:ln w="9525" algn="ctr">
            <a:solidFill>
              <a:schemeClr val="tx1"/>
            </a:solidFill>
            <a:miter lim="800000"/>
            <a:headEnd/>
            <a:tailEnd/>
          </a:ln>
          <a:effectLst/>
        </p:spPr>
        <p:txBody>
          <a:bodyPr>
            <a:spAutoFit/>
          </a:bodyPr>
          <a:lstStyle/>
          <a:p>
            <a:pPr marL="457200" indent="-457200" algn="l">
              <a:lnSpc>
                <a:spcPct val="90000"/>
              </a:lnSpc>
              <a:tabLst>
                <a:tab pos="803275" algn="l"/>
              </a:tabLst>
            </a:pPr>
            <a:r>
              <a:rPr lang="es-ES" sz="1800" b="0" u="none" dirty="0" smtClean="0">
                <a:solidFill>
                  <a:srgbClr val="0000FF"/>
                </a:solidFill>
              </a:rPr>
              <a:t>De </a:t>
            </a:r>
            <a:r>
              <a:rPr lang="es-ES" sz="1800" b="0" u="none" dirty="0">
                <a:solidFill>
                  <a:srgbClr val="0000FF"/>
                </a:solidFill>
              </a:rPr>
              <a:t>acuerdo con la información disponible en cada momento, las provisiones se valorarán </a:t>
            </a:r>
            <a:r>
              <a:rPr lang="es-ES" sz="1800" dirty="0">
                <a:solidFill>
                  <a:srgbClr val="FF0000"/>
                </a:solidFill>
              </a:rPr>
              <a:t>en la fecha de cierre del ejercicio</a:t>
            </a:r>
            <a:r>
              <a:rPr lang="es-ES" sz="1800" b="0" dirty="0">
                <a:solidFill>
                  <a:srgbClr val="0000FF"/>
                </a:solidFill>
              </a:rPr>
              <a:t>:</a:t>
            </a:r>
            <a:br>
              <a:rPr lang="es-ES" sz="1800" b="0" dirty="0">
                <a:solidFill>
                  <a:srgbClr val="0000FF"/>
                </a:solidFill>
              </a:rPr>
            </a:br>
            <a:endParaRPr lang="es-ES_tradnl" sz="1800" b="0" u="none" dirty="0">
              <a:solidFill>
                <a:srgbClr val="0000FF"/>
              </a:solidFill>
            </a:endParaRPr>
          </a:p>
          <a:p>
            <a:pPr marL="457200" indent="-457200" algn="l">
              <a:lnSpc>
                <a:spcPct val="90000"/>
              </a:lnSpc>
              <a:buFontTx/>
              <a:buChar char="•"/>
              <a:tabLst>
                <a:tab pos="803275" algn="l"/>
              </a:tabLst>
            </a:pPr>
            <a:r>
              <a:rPr lang="es-ES_tradnl" sz="1800" u="none" dirty="0">
                <a:solidFill>
                  <a:srgbClr val="0000FF"/>
                </a:solidFill>
              </a:rPr>
              <a:t>Por  el   valor   actual   </a:t>
            </a:r>
            <a:r>
              <a:rPr lang="es-ES_tradnl" sz="1800" b="0" u="none" dirty="0">
                <a:solidFill>
                  <a:srgbClr val="0000FF"/>
                </a:solidFill>
              </a:rPr>
              <a:t>del  importe  necesario  para cancelar  o   transferir  a  un  tercero  la  obligación, </a:t>
            </a:r>
            <a:r>
              <a:rPr lang="es-ES_tradnl" sz="1800" b="0" u="sng" dirty="0">
                <a:solidFill>
                  <a:srgbClr val="0000FF"/>
                </a:solidFill>
              </a:rPr>
              <a:t>registrándose los ajustes por actualización como un gasto financiero (cuenta 660)conforme se vayan devengando</a:t>
            </a:r>
          </a:p>
          <a:p>
            <a:pPr marL="457200" indent="-457200" algn="l">
              <a:lnSpc>
                <a:spcPct val="90000"/>
              </a:lnSpc>
              <a:buFontTx/>
              <a:buChar char="•"/>
              <a:tabLst>
                <a:tab pos="803275" algn="l"/>
              </a:tabLst>
            </a:pPr>
            <a:endParaRPr lang="es-ES_tradnl" sz="1800" b="0" u="none" dirty="0">
              <a:solidFill>
                <a:srgbClr val="0000FF"/>
              </a:solidFill>
            </a:endParaRPr>
          </a:p>
          <a:p>
            <a:pPr marL="457200" indent="-457200" algn="l">
              <a:lnSpc>
                <a:spcPct val="90000"/>
              </a:lnSpc>
              <a:buFontTx/>
              <a:buChar char="•"/>
              <a:tabLst>
                <a:tab pos="803275" algn="l"/>
              </a:tabLst>
            </a:pPr>
            <a:r>
              <a:rPr lang="es-ES_tradnl" sz="1800" b="0" u="none" dirty="0">
                <a:solidFill>
                  <a:srgbClr val="0000FF"/>
                </a:solidFill>
              </a:rPr>
              <a:t>En las provisiones  </a:t>
            </a:r>
            <a:r>
              <a:rPr lang="es-ES_tradnl" sz="1800" b="0" u="sng" dirty="0">
                <a:solidFill>
                  <a:srgbClr val="0000FF"/>
                </a:solidFill>
              </a:rPr>
              <a:t>con vencimiento ≤ 1 año</a:t>
            </a:r>
            <a:r>
              <a:rPr lang="es-ES_tradnl" sz="1800" b="0" dirty="0">
                <a:solidFill>
                  <a:srgbClr val="0000FF"/>
                </a:solidFill>
              </a:rPr>
              <a:t> </a:t>
            </a:r>
            <a:r>
              <a:rPr lang="es-ES_tradnl" sz="1800" b="0" u="none" dirty="0">
                <a:solidFill>
                  <a:srgbClr val="0000FF"/>
                </a:solidFill>
              </a:rPr>
              <a:t>no se efectuará ningún tipo de descuento cuando el efecto financiero no sea significativo</a:t>
            </a:r>
          </a:p>
        </p:txBody>
      </p:sp>
      <p:sp>
        <p:nvSpPr>
          <p:cNvPr id="7" name="Rectangle 3"/>
          <p:cNvSpPr txBox="1">
            <a:spLocks noChangeArrowheads="1"/>
          </p:cNvSpPr>
          <p:nvPr/>
        </p:nvSpPr>
        <p:spPr bwMode="auto">
          <a:xfrm>
            <a:off x="1828800" y="3429000"/>
            <a:ext cx="5959078" cy="9144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s-ES" sz="2800" i="0" u="none" strike="noStrike" kern="0" cap="none" spc="0" normalizeH="0" baseline="0" noProof="0" dirty="0" smtClean="0">
                <a:ln>
                  <a:noFill/>
                </a:ln>
                <a:solidFill>
                  <a:srgbClr val="FFFF00"/>
                </a:solidFill>
                <a:effectLst>
                  <a:outerShdw blurRad="38100" dist="38100" dir="2700000" algn="tl">
                    <a:srgbClr val="000000">
                      <a:alpha val="43137"/>
                    </a:srgbClr>
                  </a:outerShdw>
                </a:effectLst>
                <a:uLnTx/>
                <a:uFillTx/>
                <a:latin typeface="+mj-lt"/>
                <a:ea typeface="+mj-ea"/>
                <a:cs typeface="+mj-cs"/>
              </a:rPr>
              <a:t>Valoración de las provisiones:</a:t>
            </a:r>
            <a:endParaRPr kumimoji="0" lang="es-ES" sz="2800"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79362" name="Rectangle 2"/>
          <p:cNvSpPr>
            <a:spLocks noGrp="1" noChangeArrowheads="1"/>
          </p:cNvSpPr>
          <p:nvPr>
            <p:ph type="title"/>
          </p:nvPr>
        </p:nvSpPr>
        <p:spPr>
          <a:xfrm>
            <a:off x="1779092" y="-228600"/>
            <a:ext cx="7060107" cy="762000"/>
          </a:xfrm>
        </p:spPr>
        <p:txBody>
          <a:bodyPr/>
          <a:lstStyle/>
          <a:p>
            <a:pPr algn="r"/>
            <a:r>
              <a:rPr lang="es-ES" sz="3200" b="1" dirty="0">
                <a:solidFill>
                  <a:srgbClr val="FFFF00"/>
                </a:solidFill>
              </a:rPr>
              <a:t>Las cuentas de </a:t>
            </a:r>
            <a:r>
              <a:rPr lang="es-ES" sz="3200" b="1" dirty="0" smtClean="0">
                <a:solidFill>
                  <a:srgbClr val="FFFF00"/>
                </a:solidFill>
              </a:rPr>
              <a:t>provisiones:</a:t>
            </a:r>
            <a:endParaRPr lang="es-ES" sz="3200" b="1" dirty="0">
              <a:solidFill>
                <a:srgbClr val="FFFF00"/>
              </a:solidFill>
            </a:endParaRPr>
          </a:p>
        </p:txBody>
      </p:sp>
      <p:sp>
        <p:nvSpPr>
          <p:cNvPr id="1679363" name="Text Box 3"/>
          <p:cNvSpPr txBox="1">
            <a:spLocks noChangeArrowheads="1"/>
          </p:cNvSpPr>
          <p:nvPr/>
        </p:nvSpPr>
        <p:spPr bwMode="auto">
          <a:xfrm>
            <a:off x="457200" y="381000"/>
            <a:ext cx="8839200" cy="2679837"/>
          </a:xfrm>
          <a:prstGeom prst="rect">
            <a:avLst/>
          </a:prstGeom>
          <a:solidFill>
            <a:srgbClr val="CCFFFF"/>
          </a:solidFill>
          <a:ln w="9525" algn="ctr">
            <a:solidFill>
              <a:schemeClr val="tx1"/>
            </a:solidFill>
            <a:miter lim="800000"/>
            <a:headEnd/>
            <a:tailEnd/>
          </a:ln>
          <a:effectLst/>
        </p:spPr>
        <p:txBody>
          <a:bodyPr wrap="square" lIns="90000" tIns="46800" rIns="90000" bIns="46800">
            <a:spAutoFit/>
          </a:bodyPr>
          <a:lstStyle/>
          <a:p>
            <a:r>
              <a:rPr lang="es-ES" sz="2400" u="none" dirty="0">
                <a:solidFill>
                  <a:srgbClr val="FF0000"/>
                </a:solidFill>
              </a:rPr>
              <a:t>14    PROVISIONES</a:t>
            </a:r>
          </a:p>
          <a:p>
            <a:pPr algn="l"/>
            <a:r>
              <a:rPr lang="es-ES" sz="1800" u="none" dirty="0">
                <a:solidFill>
                  <a:srgbClr val="0000FF"/>
                </a:solidFill>
              </a:rPr>
              <a:t>140.	Para retribuciones y otras prestaciones al personal</a:t>
            </a:r>
          </a:p>
          <a:p>
            <a:pPr algn="l"/>
            <a:r>
              <a:rPr lang="es-ES" sz="1800" u="none" dirty="0">
                <a:solidFill>
                  <a:srgbClr val="0000FF"/>
                </a:solidFill>
              </a:rPr>
              <a:t>141.	Para impuestos</a:t>
            </a:r>
          </a:p>
          <a:p>
            <a:pPr algn="l"/>
            <a:r>
              <a:rPr lang="es-ES" sz="1800" u="none" dirty="0">
                <a:solidFill>
                  <a:srgbClr val="0000FF"/>
                </a:solidFill>
              </a:rPr>
              <a:t>142.	Para otras responsabilidades</a:t>
            </a:r>
          </a:p>
          <a:p>
            <a:pPr algn="l"/>
            <a:r>
              <a:rPr lang="es-ES" sz="1800" u="none" dirty="0">
                <a:solidFill>
                  <a:srgbClr val="0000FF"/>
                </a:solidFill>
              </a:rPr>
              <a:t>143.	Por desmantelamiento, retiro o rehabilitación </a:t>
            </a:r>
          </a:p>
          <a:p>
            <a:pPr algn="l"/>
            <a:r>
              <a:rPr lang="es-ES" sz="1800" u="none" dirty="0">
                <a:solidFill>
                  <a:srgbClr val="0000FF"/>
                </a:solidFill>
              </a:rPr>
              <a:t>145.	Para actuaciones medioambientales</a:t>
            </a:r>
          </a:p>
          <a:p>
            <a:pPr algn="l"/>
            <a:r>
              <a:rPr lang="es-ES" sz="1800" u="none" dirty="0">
                <a:solidFill>
                  <a:srgbClr val="0000FF"/>
                </a:solidFill>
              </a:rPr>
              <a:t>146.	Para reestructuraciones</a:t>
            </a:r>
          </a:p>
          <a:p>
            <a:pPr algn="l"/>
            <a:r>
              <a:rPr lang="es-ES" sz="1800" u="none" dirty="0">
                <a:solidFill>
                  <a:srgbClr val="0000FF"/>
                </a:solidFill>
              </a:rPr>
              <a:t>147.	Por    transacciones     con     pagos    basados    en </a:t>
            </a:r>
          </a:p>
          <a:p>
            <a:pPr algn="l"/>
            <a:r>
              <a:rPr lang="es-ES" sz="1800" u="none" dirty="0">
                <a:solidFill>
                  <a:srgbClr val="0000FF"/>
                </a:solidFill>
              </a:rPr>
              <a:t>            instrumentos de patrimonio</a:t>
            </a:r>
          </a:p>
        </p:txBody>
      </p:sp>
      <p:sp>
        <p:nvSpPr>
          <p:cNvPr id="1679364" name="Text Box 4"/>
          <p:cNvSpPr txBox="1">
            <a:spLocks noChangeArrowheads="1"/>
          </p:cNvSpPr>
          <p:nvPr/>
        </p:nvSpPr>
        <p:spPr bwMode="auto">
          <a:xfrm>
            <a:off x="1014677" y="5562600"/>
            <a:ext cx="3241808" cy="833178"/>
          </a:xfrm>
          <a:prstGeom prst="rect">
            <a:avLst/>
          </a:prstGeom>
          <a:noFill/>
          <a:ln w="9525" algn="ctr">
            <a:noFill/>
            <a:miter lim="800000"/>
            <a:headEnd/>
            <a:tailEnd/>
          </a:ln>
          <a:effectLst/>
        </p:spPr>
        <p:txBody>
          <a:bodyPr lIns="90000" tIns="46800" rIns="90000" bIns="46800">
            <a:spAutoFit/>
          </a:bodyPr>
          <a:lstStyle/>
          <a:p>
            <a:pPr algn="l"/>
            <a:endParaRPr lang="es-ES" sz="2400" b="0" u="none" dirty="0">
              <a:solidFill>
                <a:srgbClr val="33CC33"/>
              </a:solidFill>
              <a:latin typeface="Times New Roman" pitchFamily="18" charset="0"/>
            </a:endParaRPr>
          </a:p>
          <a:p>
            <a:pPr algn="l"/>
            <a:endParaRPr lang="es-ES" sz="2400" b="0" u="none" dirty="0">
              <a:solidFill>
                <a:srgbClr val="33CC33"/>
              </a:solidFill>
              <a:latin typeface="Times New Roman" pitchFamily="18" charset="0"/>
            </a:endParaRPr>
          </a:p>
        </p:txBody>
      </p:sp>
      <p:sp>
        <p:nvSpPr>
          <p:cNvPr id="8" name="7 Marcador de número de diapositiva"/>
          <p:cNvSpPr>
            <a:spLocks noGrp="1"/>
          </p:cNvSpPr>
          <p:nvPr>
            <p:ph type="sldNum" sz="quarter" idx="10"/>
          </p:nvPr>
        </p:nvSpPr>
        <p:spPr>
          <a:xfrm>
            <a:off x="9423400" y="6381750"/>
            <a:ext cx="2311400" cy="476250"/>
          </a:xfrm>
        </p:spPr>
        <p:txBody>
          <a:bodyPr/>
          <a:lstStyle/>
          <a:p>
            <a:fld id="{ECCEAFEF-A6B8-4545-BFE0-1E1212BC99A6}" type="slidenum">
              <a:rPr lang="en-US" smtClean="0"/>
              <a:pPr/>
              <a:t>233</a:t>
            </a:fld>
            <a:endParaRPr lang="en-US" dirty="0"/>
          </a:p>
        </p:txBody>
      </p:sp>
      <p:sp>
        <p:nvSpPr>
          <p:cNvPr id="7" name="Text Box 3"/>
          <p:cNvSpPr txBox="1">
            <a:spLocks noChangeArrowheads="1"/>
          </p:cNvSpPr>
          <p:nvPr/>
        </p:nvSpPr>
        <p:spPr bwMode="auto">
          <a:xfrm>
            <a:off x="457200" y="3124200"/>
            <a:ext cx="8458200" cy="2802948"/>
          </a:xfrm>
          <a:prstGeom prst="rect">
            <a:avLst/>
          </a:prstGeom>
          <a:solidFill>
            <a:srgbClr val="CCFFCC"/>
          </a:solidFill>
          <a:ln w="9525" algn="ctr">
            <a:solidFill>
              <a:schemeClr val="tx1"/>
            </a:solidFill>
            <a:miter lim="800000"/>
            <a:headEnd/>
            <a:tailEnd/>
          </a:ln>
          <a:effectLst/>
        </p:spPr>
        <p:txBody>
          <a:bodyPr wrap="square" lIns="90000" tIns="46800" rIns="90000" bIns="46800">
            <a:spAutoFit/>
          </a:bodyPr>
          <a:lstStyle/>
          <a:p>
            <a:pPr marL="457200" indent="-457200"/>
            <a:r>
              <a:rPr lang="es-ES" sz="2400" u="none" dirty="0">
                <a:solidFill>
                  <a:schemeClr val="tx1"/>
                </a:solidFill>
              </a:rPr>
              <a:t>   </a:t>
            </a:r>
            <a:r>
              <a:rPr lang="es-ES" sz="2400" u="none" dirty="0">
                <a:solidFill>
                  <a:srgbClr val="FF0000"/>
                </a:solidFill>
              </a:rPr>
              <a:t>529   PROVISIONES A CORTO PLAZO</a:t>
            </a:r>
            <a:endParaRPr lang="es-ES" sz="800" u="none" dirty="0">
              <a:solidFill>
                <a:srgbClr val="FF0000"/>
              </a:solidFill>
            </a:endParaRPr>
          </a:p>
          <a:p>
            <a:pPr marL="457200" indent="-457200" algn="l"/>
            <a:r>
              <a:rPr lang="es-ES" sz="1800" u="none" dirty="0">
                <a:solidFill>
                  <a:srgbClr val="0000FF"/>
                </a:solidFill>
              </a:rPr>
              <a:t>5290.   Para retribuciones y otras prestaciones al personal </a:t>
            </a:r>
          </a:p>
          <a:p>
            <a:pPr marL="457200" indent="-457200" algn="l"/>
            <a:r>
              <a:rPr lang="es-ES" sz="1800" u="none" dirty="0">
                <a:solidFill>
                  <a:srgbClr val="0000FF"/>
                </a:solidFill>
              </a:rPr>
              <a:t>5291.   Para impuestos</a:t>
            </a:r>
          </a:p>
          <a:p>
            <a:pPr marL="457200" indent="-457200" algn="l"/>
            <a:r>
              <a:rPr lang="es-ES" sz="1800" u="none" dirty="0">
                <a:solidFill>
                  <a:srgbClr val="0000FF"/>
                </a:solidFill>
              </a:rPr>
              <a:t>5292.   Para otras responsabilidades</a:t>
            </a:r>
          </a:p>
          <a:p>
            <a:pPr marL="457200" indent="-457200" algn="l"/>
            <a:r>
              <a:rPr lang="es-ES" sz="1800" u="none" dirty="0">
                <a:solidFill>
                  <a:srgbClr val="0000FF"/>
                </a:solidFill>
              </a:rPr>
              <a:t>5293.   Por desmantelamiento, retiro o rehabilitación</a:t>
            </a:r>
          </a:p>
          <a:p>
            <a:pPr marL="457200" indent="-457200" algn="l"/>
            <a:r>
              <a:rPr lang="es-ES" sz="1800" u="none" dirty="0">
                <a:solidFill>
                  <a:srgbClr val="0000FF"/>
                </a:solidFill>
              </a:rPr>
              <a:t>5295.   Para actuaciones medioambientales</a:t>
            </a:r>
          </a:p>
          <a:p>
            <a:pPr marL="457200" indent="-457200" algn="l"/>
            <a:r>
              <a:rPr lang="es-ES" sz="1800" u="none" dirty="0">
                <a:solidFill>
                  <a:srgbClr val="0000FF"/>
                </a:solidFill>
              </a:rPr>
              <a:t>5296.   Para reestructuraciones</a:t>
            </a:r>
          </a:p>
          <a:p>
            <a:pPr marL="457200" indent="-457200" algn="l"/>
            <a:r>
              <a:rPr lang="es-ES" sz="1800" u="none" dirty="0">
                <a:solidFill>
                  <a:srgbClr val="0000FF"/>
                </a:solidFill>
              </a:rPr>
              <a:t>5297.   Por    transacciones    con     pagos    basados    en     </a:t>
            </a:r>
          </a:p>
          <a:p>
            <a:pPr marL="457200" indent="-457200" algn="l"/>
            <a:r>
              <a:rPr lang="es-ES" sz="1800" u="none" dirty="0">
                <a:solidFill>
                  <a:srgbClr val="0000FF"/>
                </a:solidFill>
              </a:rPr>
              <a:t>             instrumentos de patrimonio </a:t>
            </a:r>
            <a:r>
              <a:rPr lang="es-ES" sz="1800" u="none" dirty="0" smtClean="0">
                <a:solidFill>
                  <a:srgbClr val="0000FF"/>
                </a:solidFill>
              </a:rPr>
              <a:t>   </a:t>
            </a:r>
            <a:endParaRPr lang="es-ES" sz="1800" u="none" dirty="0">
              <a:solidFill>
                <a:srgbClr val="0000FF"/>
              </a:solidFill>
            </a:endParaRPr>
          </a:p>
          <a:p>
            <a:pPr marL="457200" indent="-457200" algn="l"/>
            <a:endParaRPr lang="es-ES" sz="800" u="none" dirty="0">
              <a:solidFill>
                <a:srgbClr val="0000FF"/>
              </a:solidFill>
            </a:endParaRPr>
          </a:p>
        </p:txBody>
      </p:sp>
      <p:graphicFrame>
        <p:nvGraphicFramePr>
          <p:cNvPr id="10" name="9 Tabla"/>
          <p:cNvGraphicFramePr>
            <a:graphicFrameLocks noGrp="1"/>
          </p:cNvGraphicFramePr>
          <p:nvPr/>
        </p:nvGraphicFramePr>
        <p:xfrm>
          <a:off x="609600" y="5867400"/>
          <a:ext cx="7162800" cy="944880"/>
        </p:xfrm>
        <a:graphic>
          <a:graphicData uri="http://schemas.openxmlformats.org/drawingml/2006/table">
            <a:tbl>
              <a:tblPr firstRow="1" bandRow="1">
                <a:tableStyleId>{5C22544A-7EE6-4342-B048-85BDC9FD1C3A}</a:tableStyleId>
              </a:tblPr>
              <a:tblGrid>
                <a:gridCol w="7162800">
                  <a:extLst>
                    <a:ext uri="{9D8B030D-6E8A-4147-A177-3AD203B41FA5}">
                      <a16:colId xmlns="" xmlns:a16="http://schemas.microsoft.com/office/drawing/2014/main" val="20000"/>
                    </a:ext>
                  </a:extLst>
                </a:gridCol>
              </a:tblGrid>
              <a:tr h="762000">
                <a:tc>
                  <a:txBody>
                    <a:bodyPr/>
                    <a:lstStyle/>
                    <a:p>
                      <a:pPr marL="457200" indent="-457200" algn="l">
                        <a:buNone/>
                      </a:pPr>
                      <a:r>
                        <a:rPr lang="es-ES_tradnl" sz="2000" u="none" dirty="0" smtClean="0">
                          <a:solidFill>
                            <a:srgbClr val="FFFF00"/>
                          </a:solidFill>
                          <a:effectLst/>
                          <a:latin typeface="Times New Roman" pitchFamily="18" charset="0"/>
                        </a:rPr>
                        <a:t>499 Provisión para operaciones comerciales:</a:t>
                      </a:r>
                    </a:p>
                    <a:p>
                      <a:pPr marL="457200" indent="-457200" algn="l"/>
                      <a:r>
                        <a:rPr lang="es-ES_tradnl" sz="1800" i="1" u="none" dirty="0" smtClean="0">
                          <a:solidFill>
                            <a:schemeClr val="tx1"/>
                          </a:solidFill>
                          <a:effectLst/>
                          <a:latin typeface="Times New Roman" pitchFamily="18" charset="0"/>
                        </a:rPr>
                        <a:t>4994.  </a:t>
                      </a:r>
                      <a:r>
                        <a:rPr lang="es-ES_tradnl" sz="1800" i="1" dirty="0" smtClean="0">
                          <a:solidFill>
                            <a:schemeClr val="tx1"/>
                          </a:solidFill>
                          <a:effectLst/>
                          <a:latin typeface="Times New Roman" pitchFamily="18" charset="0"/>
                        </a:rPr>
                        <a:t>Provisión por contratos onerosos</a:t>
                      </a:r>
                    </a:p>
                    <a:p>
                      <a:pPr marL="457200" indent="-457200" algn="l"/>
                      <a:r>
                        <a:rPr lang="es-ES_tradnl" sz="1800" i="1" u="none" dirty="0" smtClean="0">
                          <a:solidFill>
                            <a:schemeClr val="tx1"/>
                          </a:solidFill>
                          <a:effectLst/>
                          <a:latin typeface="Times New Roman" pitchFamily="18" charset="0"/>
                        </a:rPr>
                        <a:t>4999.  Provisión para </a:t>
                      </a:r>
                      <a:r>
                        <a:rPr lang="es-ES_tradnl" sz="1800" i="1" dirty="0" smtClean="0">
                          <a:solidFill>
                            <a:schemeClr val="tx1"/>
                          </a:solidFill>
                          <a:effectLst/>
                          <a:latin typeface="Times New Roman" pitchFamily="18" charset="0"/>
                        </a:rPr>
                        <a:t>otras</a:t>
                      </a:r>
                      <a:r>
                        <a:rPr lang="es-ES_tradnl" sz="1800" i="1" u="none" dirty="0" smtClean="0">
                          <a:solidFill>
                            <a:schemeClr val="tx1"/>
                          </a:solidFill>
                          <a:effectLst/>
                          <a:latin typeface="Times New Roman" pitchFamily="18" charset="0"/>
                        </a:rPr>
                        <a:t> operaciones </a:t>
                      </a:r>
                      <a:r>
                        <a:rPr lang="es-ES_tradnl" sz="1800" i="1" dirty="0" smtClean="0">
                          <a:solidFill>
                            <a:schemeClr val="tx1"/>
                          </a:solidFill>
                          <a:effectLst/>
                          <a:latin typeface="Times New Roman" pitchFamily="18" charset="0"/>
                        </a:rPr>
                        <a:t>comerciales</a:t>
                      </a:r>
                      <a:r>
                        <a:rPr lang="es-ES_tradnl" i="1" u="none" dirty="0" smtClean="0">
                          <a:solidFill>
                            <a:schemeClr val="tx1"/>
                          </a:solidFill>
                          <a:effectLst/>
                        </a:rPr>
                        <a:t> </a:t>
                      </a:r>
                      <a:endParaRPr lang="es-ES_tradnl" dirty="0">
                        <a:solidFill>
                          <a:schemeClr val="tx1"/>
                        </a:solidFill>
                        <a:effectLst/>
                      </a:endParaRPr>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7936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63" grpId="0" animBg="1"/>
      <p:bldP spid="7" grpId="0" animBg="1"/>
    </p:bldLst>
  </p:timing>
</p:sld>
</file>

<file path=ppt/slides/slide23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28007" name="Rectangle 7"/>
          <p:cNvSpPr>
            <a:spLocks noChangeArrowheads="1"/>
          </p:cNvSpPr>
          <p:nvPr/>
        </p:nvSpPr>
        <p:spPr bwMode="auto">
          <a:xfrm>
            <a:off x="133062" y="127905"/>
            <a:ext cx="9373737" cy="553998"/>
          </a:xfrm>
          <a:prstGeom prst="rect">
            <a:avLst/>
          </a:prstGeom>
          <a:noFill/>
          <a:ln w="9525">
            <a:noFill/>
            <a:miter lim="800000"/>
            <a:headEnd/>
            <a:tailEnd/>
          </a:ln>
          <a:effectLst/>
        </p:spPr>
        <p:txBody>
          <a:bodyPr wrap="square" anchor="ctr">
            <a:spAutoFit/>
          </a:bodyPr>
          <a:lstStyle/>
          <a:p>
            <a:pPr algn="ctr"/>
            <a:r>
              <a:rPr lang="es-ES_tradnl" sz="3000" b="1" u="none" dirty="0" smtClean="0">
                <a:solidFill>
                  <a:srgbClr val="0000CC"/>
                </a:solidFill>
              </a:rPr>
              <a:t>PROVISIONES:</a:t>
            </a:r>
            <a:r>
              <a:rPr lang="es-ES_tradnl" sz="3000" b="1" u="none" dirty="0" smtClean="0">
                <a:solidFill>
                  <a:srgbClr val="FF3300"/>
                </a:solidFill>
              </a:rPr>
              <a:t>  CONTABLE/FISCAL</a:t>
            </a:r>
            <a:endParaRPr lang="es-ES_tradnl" sz="3000" dirty="0">
              <a:latin typeface="Times" pitchFamily="18" charset="0"/>
            </a:endParaRPr>
          </a:p>
        </p:txBody>
      </p:sp>
      <p:graphicFrame>
        <p:nvGraphicFramePr>
          <p:cNvPr id="10" name="9 Tabla"/>
          <p:cNvGraphicFramePr>
            <a:graphicFrameLocks noGrp="1"/>
          </p:cNvGraphicFramePr>
          <p:nvPr/>
        </p:nvGraphicFramePr>
        <p:xfrm>
          <a:off x="201217" y="685800"/>
          <a:ext cx="9580960" cy="5562600"/>
        </p:xfrm>
        <a:graphic>
          <a:graphicData uri="http://schemas.openxmlformats.org/drawingml/2006/table">
            <a:tbl>
              <a:tblPr/>
              <a:tblGrid>
                <a:gridCol w="2933220">
                  <a:extLst>
                    <a:ext uri="{9D8B030D-6E8A-4147-A177-3AD203B41FA5}">
                      <a16:colId xmlns="" xmlns:a16="http://schemas.microsoft.com/office/drawing/2014/main" val="20000"/>
                    </a:ext>
                  </a:extLst>
                </a:gridCol>
                <a:gridCol w="2099483">
                  <a:extLst>
                    <a:ext uri="{9D8B030D-6E8A-4147-A177-3AD203B41FA5}">
                      <a16:colId xmlns="" xmlns:a16="http://schemas.microsoft.com/office/drawing/2014/main" val="20001"/>
                    </a:ext>
                  </a:extLst>
                </a:gridCol>
                <a:gridCol w="887103">
                  <a:extLst>
                    <a:ext uri="{9D8B030D-6E8A-4147-A177-3AD203B41FA5}">
                      <a16:colId xmlns="" xmlns:a16="http://schemas.microsoft.com/office/drawing/2014/main" val="20002"/>
                    </a:ext>
                  </a:extLst>
                </a:gridCol>
                <a:gridCol w="2453859">
                  <a:extLst>
                    <a:ext uri="{9D8B030D-6E8A-4147-A177-3AD203B41FA5}">
                      <a16:colId xmlns="" xmlns:a16="http://schemas.microsoft.com/office/drawing/2014/main" val="20003"/>
                    </a:ext>
                  </a:extLst>
                </a:gridCol>
                <a:gridCol w="1207295">
                  <a:extLst>
                    <a:ext uri="{9D8B030D-6E8A-4147-A177-3AD203B41FA5}">
                      <a16:colId xmlns="" xmlns:a16="http://schemas.microsoft.com/office/drawing/2014/main" val="20004"/>
                    </a:ext>
                  </a:extLst>
                </a:gridCol>
              </a:tblGrid>
              <a:tr h="254000">
                <a:tc>
                  <a:txBody>
                    <a:bodyPr/>
                    <a:lstStyle/>
                    <a:p>
                      <a:pPr algn="ctr">
                        <a:lnSpc>
                          <a:spcPts val="1800"/>
                        </a:lnSpc>
                        <a:spcAft>
                          <a:spcPts val="0"/>
                        </a:spcAft>
                      </a:pPr>
                      <a:r>
                        <a:rPr lang="es-ES" sz="1200" b="1" dirty="0">
                          <a:solidFill>
                            <a:srgbClr val="0000FF"/>
                          </a:solidFill>
                          <a:latin typeface="Arial"/>
                          <a:ea typeface="Times New Roman"/>
                          <a:cs typeface="Times New Roman"/>
                        </a:rPr>
                        <a:t>PROVISIONES DE POSIBLES GASTOS</a:t>
                      </a:r>
                      <a:endParaRPr lang="es-ES_tradnl" sz="1200" dirty="0">
                        <a:solidFill>
                          <a:srgbClr val="000000"/>
                        </a:solidFill>
                        <a:latin typeface="Arial"/>
                        <a:ea typeface="Times New Roman"/>
                        <a:cs typeface="Times New Roman"/>
                      </a:endParaRPr>
                    </a:p>
                  </a:txBody>
                  <a:tcPr marL="41275" marR="412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200" b="1" spc="5" dirty="0">
                          <a:solidFill>
                            <a:srgbClr val="000080"/>
                          </a:solidFill>
                          <a:latin typeface="Arial"/>
                          <a:ea typeface="Times New Roman"/>
                          <a:cs typeface="Times New Roman"/>
                        </a:rPr>
                        <a:t>CONTABLEMENTE</a:t>
                      </a:r>
                      <a:endParaRPr lang="es-ES_tradnl" sz="1200" dirty="0">
                        <a:solidFill>
                          <a:srgbClr val="000000"/>
                        </a:solidFill>
                        <a:latin typeface="Arial"/>
                        <a:ea typeface="Times New Roman"/>
                        <a:cs typeface="Times New Roman"/>
                      </a:endParaRPr>
                    </a:p>
                  </a:txBody>
                  <a:tcPr marL="41275" marR="412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200" b="1" dirty="0" smtClean="0">
                          <a:solidFill>
                            <a:srgbClr val="000000"/>
                          </a:solidFill>
                          <a:latin typeface="Arial"/>
                          <a:ea typeface="Times New Roman"/>
                          <a:cs typeface="Times New Roman"/>
                        </a:rPr>
                        <a:t>NRV</a:t>
                      </a:r>
                    </a:p>
                    <a:p>
                      <a:pPr algn="ctr">
                        <a:lnSpc>
                          <a:spcPts val="1800"/>
                        </a:lnSpc>
                        <a:spcAft>
                          <a:spcPts val="0"/>
                        </a:spcAft>
                      </a:pPr>
                      <a:r>
                        <a:rPr lang="es-ES" sz="1200" b="1" dirty="0" smtClean="0">
                          <a:solidFill>
                            <a:srgbClr val="000000"/>
                          </a:solidFill>
                          <a:latin typeface="Arial"/>
                          <a:ea typeface="Times New Roman"/>
                          <a:cs typeface="Times New Roman"/>
                        </a:rPr>
                        <a:t>nº cuenta</a:t>
                      </a:r>
                      <a:endParaRPr lang="es-ES_tradnl" sz="1200" dirty="0">
                        <a:solidFill>
                          <a:srgbClr val="000000"/>
                        </a:solidFill>
                        <a:latin typeface="Arial"/>
                        <a:ea typeface="Times New Roman"/>
                        <a:cs typeface="Times New Roman"/>
                      </a:endParaRPr>
                    </a:p>
                  </a:txBody>
                  <a:tcPr marL="41275" marR="412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200" b="1" dirty="0">
                          <a:solidFill>
                            <a:srgbClr val="000080"/>
                          </a:solidFill>
                          <a:latin typeface="Arial"/>
                          <a:ea typeface="Times New Roman"/>
                          <a:cs typeface="Times New Roman"/>
                        </a:rPr>
                        <a:t>FISCALMENTE</a:t>
                      </a:r>
                      <a:endParaRPr lang="es-ES_tradnl" sz="1200" dirty="0">
                        <a:solidFill>
                          <a:srgbClr val="000000"/>
                        </a:solidFill>
                        <a:latin typeface="Arial"/>
                        <a:ea typeface="Times New Roman"/>
                        <a:cs typeface="Times New Roman"/>
                      </a:endParaRPr>
                    </a:p>
                  </a:txBody>
                  <a:tcPr marL="41275" marR="412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200" b="1" dirty="0">
                          <a:solidFill>
                            <a:srgbClr val="FF0000"/>
                          </a:solidFill>
                          <a:latin typeface="Arial"/>
                          <a:ea typeface="Times New Roman"/>
                          <a:cs typeface="Times New Roman"/>
                        </a:rPr>
                        <a:t>ART. </a:t>
                      </a:r>
                      <a:r>
                        <a:rPr lang="es-ES" sz="1200" b="1" baseline="0" dirty="0" smtClean="0">
                          <a:solidFill>
                            <a:srgbClr val="FF0000"/>
                          </a:solidFill>
                          <a:latin typeface="Arial"/>
                          <a:ea typeface="Times New Roman"/>
                          <a:cs typeface="Times New Roman"/>
                        </a:rPr>
                        <a:t> </a:t>
                      </a:r>
                      <a:r>
                        <a:rPr lang="es-ES" sz="1200" b="1" dirty="0" smtClean="0">
                          <a:solidFill>
                            <a:srgbClr val="FF0000"/>
                          </a:solidFill>
                          <a:latin typeface="Arial"/>
                          <a:ea typeface="Times New Roman"/>
                          <a:cs typeface="Times New Roman"/>
                        </a:rPr>
                        <a:t>LIS</a:t>
                      </a:r>
                      <a:endParaRPr lang="es-ES_tradnl" sz="1200" dirty="0">
                        <a:solidFill>
                          <a:srgbClr val="000000"/>
                        </a:solidFill>
                        <a:latin typeface="Arial"/>
                        <a:ea typeface="Times New Roman"/>
                        <a:cs typeface="Times New Roman"/>
                      </a:endParaRPr>
                    </a:p>
                  </a:txBody>
                  <a:tcPr marL="41275" marR="412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0"/>
                  </a:ext>
                </a:extLst>
              </a:tr>
              <a:tr h="508000">
                <a:tc>
                  <a:txBody>
                    <a:bodyPr/>
                    <a:lstStyle/>
                    <a:p>
                      <a:pPr algn="just">
                        <a:lnSpc>
                          <a:spcPts val="1800"/>
                        </a:lnSpc>
                        <a:spcAft>
                          <a:spcPts val="0"/>
                        </a:spcAft>
                      </a:pPr>
                      <a:r>
                        <a:rPr lang="es-ES" sz="1200" b="1" dirty="0">
                          <a:solidFill>
                            <a:srgbClr val="0000FF"/>
                          </a:solidFill>
                          <a:latin typeface="Arial"/>
                          <a:ea typeface="Times New Roman"/>
                          <a:cs typeface="Times New Roman"/>
                        </a:rPr>
                        <a:t>-Gastos</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0000FF"/>
                          </a:solidFill>
                          <a:latin typeface="Arial"/>
                          <a:ea typeface="Times New Roman"/>
                          <a:cs typeface="Times New Roman"/>
                        </a:rPr>
                        <a:t>-Pérdidas</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0000FF"/>
                          </a:solidFill>
                          <a:latin typeface="Arial"/>
                          <a:ea typeface="Times New Roman"/>
                          <a:cs typeface="Times New Roman"/>
                        </a:rPr>
                        <a:t>-Deudas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just">
                        <a:lnSpc>
                          <a:spcPts val="1800"/>
                        </a:lnSpc>
                        <a:spcAft>
                          <a:spcPts val="0"/>
                        </a:spcAft>
                      </a:pPr>
                      <a:r>
                        <a:rPr lang="es-ES" sz="1200" b="1" dirty="0">
                          <a:solidFill>
                            <a:srgbClr val="FF0000"/>
                          </a:solidFill>
                          <a:latin typeface="Arial"/>
                          <a:ea typeface="Times New Roman"/>
                          <a:cs typeface="Times New Roman"/>
                        </a:rPr>
                        <a:t>INDETERMINADA:</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dirty="0">
                          <a:solidFill>
                            <a:srgbClr val="FF0000"/>
                          </a:solidFill>
                          <a:latin typeface="Arial"/>
                          <a:ea typeface="Times New Roman"/>
                          <a:cs typeface="Times New Roman"/>
                        </a:rPr>
                        <a:t>La fecha </a:t>
                      </a:r>
                      <a:r>
                        <a:rPr lang="es-ES" sz="1200" dirty="0" smtClean="0">
                          <a:solidFill>
                            <a:srgbClr val="FF0000"/>
                          </a:solidFill>
                          <a:latin typeface="Arial"/>
                          <a:ea typeface="Times New Roman"/>
                          <a:cs typeface="Times New Roman"/>
                        </a:rPr>
                        <a:t>ó </a:t>
                      </a:r>
                      <a:r>
                        <a:rPr lang="es-ES" sz="1200" dirty="0">
                          <a:solidFill>
                            <a:srgbClr val="FF0000"/>
                          </a:solidFill>
                          <a:latin typeface="Arial"/>
                          <a:ea typeface="Times New Roman"/>
                          <a:cs typeface="Times New Roman"/>
                        </a:rPr>
                        <a:t>Cuantía</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339966"/>
                          </a:solidFill>
                          <a:latin typeface="Arial"/>
                          <a:ea typeface="Times New Roman"/>
                          <a:cs typeface="Times New Roman"/>
                        </a:rPr>
                        <a:t>-Expresas</a:t>
                      </a:r>
                      <a:r>
                        <a:rPr lang="es-ES" sz="1200" b="1" dirty="0">
                          <a:solidFill>
                            <a:srgbClr val="000000"/>
                          </a:solidFill>
                          <a:latin typeface="Arial"/>
                          <a:ea typeface="Times New Roman"/>
                          <a:cs typeface="Times New Roman"/>
                        </a:rPr>
                        <a:t>***</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FF00FF"/>
                          </a:solidFill>
                          <a:latin typeface="Arial"/>
                          <a:ea typeface="Times New Roman"/>
                          <a:cs typeface="Times New Roman"/>
                        </a:rPr>
                        <a:t>-Tácitas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FF"/>
                          </a:solidFill>
                          <a:latin typeface="Arial"/>
                          <a:ea typeface="Times New Roman"/>
                          <a:cs typeface="Times New Roman"/>
                        </a:rPr>
                        <a:t>NV15</a:t>
                      </a:r>
                      <a:endParaRPr lang="es-ES_tradnl" sz="1200" dirty="0">
                        <a:solidFill>
                          <a:srgbClr val="000000"/>
                        </a:solidFill>
                        <a:latin typeface="Arial"/>
                        <a:ea typeface="Times New Roman"/>
                        <a:cs typeface="Times New Roman"/>
                      </a:endParaRPr>
                    </a:p>
                  </a:txBody>
                  <a:tcPr marL="41275" marR="412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endParaRPr lang="es-ES" sz="1200" dirty="0" smtClean="0">
                        <a:solidFill>
                          <a:srgbClr val="000000"/>
                        </a:solidFill>
                        <a:latin typeface="Arial"/>
                        <a:ea typeface="Times New Roman"/>
                        <a:cs typeface="Times New Roman"/>
                      </a:endParaRPr>
                    </a:p>
                    <a:p>
                      <a:pPr algn="just">
                        <a:lnSpc>
                          <a:spcPts val="1800"/>
                        </a:lnSpc>
                        <a:spcAft>
                          <a:spcPts val="0"/>
                        </a:spcAft>
                      </a:pPr>
                      <a:endParaRPr lang="es-ES" sz="1200" dirty="0">
                        <a:solidFill>
                          <a:srgbClr val="000000"/>
                        </a:solidFill>
                        <a:latin typeface="Arial"/>
                        <a:ea typeface="Times New Roman"/>
                        <a:cs typeface="Times New Roman"/>
                      </a:endParaRPr>
                    </a:p>
                    <a:p>
                      <a:pPr algn="just">
                        <a:lnSpc>
                          <a:spcPts val="1800"/>
                        </a:lnSpc>
                        <a:spcAft>
                          <a:spcPts val="0"/>
                        </a:spcAft>
                      </a:pPr>
                      <a:r>
                        <a:rPr lang="es-ES" sz="1200" dirty="0">
                          <a:solidFill>
                            <a:srgbClr val="000000"/>
                          </a:solidFill>
                          <a:latin typeface="Arial"/>
                          <a:ea typeface="Times New Roman"/>
                          <a:cs typeface="Times New Roman"/>
                        </a:rPr>
                        <a:t>- </a:t>
                      </a:r>
                      <a:r>
                        <a:rPr lang="es-ES" sz="1200" b="1" dirty="0">
                          <a:solidFill>
                            <a:srgbClr val="0000FF"/>
                          </a:solidFill>
                          <a:latin typeface="Arial"/>
                          <a:ea typeface="Times New Roman"/>
                          <a:cs typeface="Times New Roman"/>
                        </a:rPr>
                        <a:t>SÍ</a:t>
                      </a:r>
                      <a:r>
                        <a:rPr lang="es-ES" sz="1200" b="1" dirty="0">
                          <a:solidFill>
                            <a:srgbClr val="339966"/>
                          </a:solidFill>
                          <a:latin typeface="Arial"/>
                          <a:ea typeface="Times New Roman"/>
                          <a:cs typeface="Times New Roman"/>
                        </a:rPr>
                        <a:t> </a:t>
                      </a:r>
                      <a:r>
                        <a:rPr lang="es-ES" sz="1200" dirty="0">
                          <a:solidFill>
                            <a:srgbClr val="000000"/>
                          </a:solidFill>
                          <a:latin typeface="Arial"/>
                          <a:ea typeface="Times New Roman"/>
                          <a:cs typeface="Times New Roman"/>
                        </a:rPr>
                        <a:t>Deducible</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dirty="0">
                          <a:solidFill>
                            <a:srgbClr val="000000"/>
                          </a:solidFill>
                          <a:latin typeface="Arial"/>
                          <a:ea typeface="Times New Roman"/>
                          <a:cs typeface="Times New Roman"/>
                        </a:rPr>
                        <a:t>- </a:t>
                      </a:r>
                      <a:r>
                        <a:rPr lang="es-ES" sz="1200" b="1" dirty="0">
                          <a:solidFill>
                            <a:srgbClr val="FF00FF"/>
                          </a:solidFill>
                          <a:latin typeface="Arial"/>
                          <a:ea typeface="Times New Roman"/>
                          <a:cs typeface="Times New Roman"/>
                        </a:rPr>
                        <a:t>NO</a:t>
                      </a:r>
                      <a:r>
                        <a:rPr lang="es-ES" sz="1200" dirty="0">
                          <a:solidFill>
                            <a:srgbClr val="000000"/>
                          </a:solidFill>
                          <a:latin typeface="Arial"/>
                          <a:ea typeface="Times New Roman"/>
                          <a:cs typeface="Times New Roman"/>
                        </a:rPr>
                        <a:t> Deducible</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endParaRPr lang="es-ES_tradnl" sz="1200" dirty="0">
                        <a:solidFill>
                          <a:srgbClr val="000000"/>
                        </a:solidFill>
                        <a:latin typeface="Arial"/>
                        <a:ea typeface="Times New Roman"/>
                        <a:cs typeface="Times New Roman"/>
                      </a:endParaRPr>
                    </a:p>
                    <a:p>
                      <a:pPr algn="ctr">
                        <a:lnSpc>
                          <a:spcPts val="1800"/>
                        </a:lnSpc>
                        <a:spcAft>
                          <a:spcPts val="0"/>
                        </a:spcAft>
                      </a:pPr>
                      <a:endParaRPr lang="es-ES" sz="1200" b="1" dirty="0" smtClean="0">
                        <a:solidFill>
                          <a:srgbClr val="FF0000"/>
                        </a:solidFill>
                        <a:latin typeface="Arial"/>
                        <a:ea typeface="Times New Roman"/>
                        <a:cs typeface="Times New Roman"/>
                      </a:endParaRPr>
                    </a:p>
                    <a:p>
                      <a:pPr algn="ctr">
                        <a:lnSpc>
                          <a:spcPts val="1800"/>
                        </a:lnSpc>
                        <a:spcAft>
                          <a:spcPts val="0"/>
                        </a:spcAft>
                      </a:pPr>
                      <a:r>
                        <a:rPr lang="es-ES" sz="1200" b="1" dirty="0" smtClean="0">
                          <a:solidFill>
                            <a:srgbClr val="FF0000"/>
                          </a:solidFill>
                          <a:latin typeface="Arial"/>
                          <a:ea typeface="Times New Roman"/>
                          <a:cs typeface="Times New Roman"/>
                        </a:rPr>
                        <a:t>14.3.a</a:t>
                      </a:r>
                      <a:r>
                        <a:rPr lang="es-ES" sz="1200" b="1" dirty="0">
                          <a:solidFill>
                            <a:srgbClr val="FF0000"/>
                          </a:solidFill>
                          <a:latin typeface="Arial"/>
                          <a:ea typeface="Times New Roman"/>
                          <a:cs typeface="Times New Roman"/>
                        </a:rPr>
                        <a:t>)</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r h="381000">
                <a:tc>
                  <a:txBody>
                    <a:bodyPr/>
                    <a:lstStyle/>
                    <a:p>
                      <a:pPr algn="just">
                        <a:lnSpc>
                          <a:spcPts val="1800"/>
                        </a:lnSpc>
                        <a:spcAft>
                          <a:spcPts val="0"/>
                        </a:spcAft>
                      </a:pPr>
                      <a:r>
                        <a:rPr lang="es-ES" sz="1200" b="1" u="sng" dirty="0">
                          <a:solidFill>
                            <a:srgbClr val="0000FF"/>
                          </a:solidFill>
                          <a:latin typeface="Arial"/>
                          <a:ea typeface="Times New Roman"/>
                          <a:cs typeface="Times New Roman"/>
                        </a:rPr>
                        <a:t>- EMPLEADOS:</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dirty="0">
                          <a:solidFill>
                            <a:srgbClr val="000000"/>
                          </a:solidFill>
                          <a:latin typeface="Arial"/>
                          <a:ea typeface="Times New Roman"/>
                          <a:cs typeface="Times New Roman"/>
                        </a:rPr>
                        <a:t>-</a:t>
                      </a:r>
                      <a:r>
                        <a:rPr lang="es-ES" sz="1200" b="1" dirty="0">
                          <a:solidFill>
                            <a:srgbClr val="008000"/>
                          </a:solidFill>
                          <a:latin typeface="Arial"/>
                          <a:ea typeface="Times New Roman"/>
                          <a:cs typeface="Times New Roman"/>
                        </a:rPr>
                        <a:t>planes de </a:t>
                      </a:r>
                      <a:r>
                        <a:rPr lang="es-ES" sz="1200" b="1" dirty="0" smtClean="0">
                          <a:solidFill>
                            <a:srgbClr val="008000"/>
                          </a:solidFill>
                          <a:latin typeface="Arial"/>
                          <a:ea typeface="Times New Roman"/>
                          <a:cs typeface="Times New Roman"/>
                        </a:rPr>
                        <a:t>pensiones </a:t>
                      </a:r>
                      <a:r>
                        <a:rPr lang="es-ES" sz="1200" b="1" baseline="0" dirty="0" smtClean="0">
                          <a:solidFill>
                            <a:srgbClr val="008000"/>
                          </a:solidFill>
                          <a:latin typeface="Arial"/>
                          <a:ea typeface="Times New Roman"/>
                          <a:cs typeface="Times New Roman"/>
                        </a:rPr>
                        <a:t> externos</a:t>
                      </a:r>
                      <a:endParaRPr lang="es-ES_tradnl" sz="1200" u="sng" dirty="0">
                        <a:solidFill>
                          <a:srgbClr val="000000"/>
                        </a:solidFill>
                        <a:latin typeface="Arial"/>
                        <a:ea typeface="Times New Roman"/>
                        <a:cs typeface="Times New Roman"/>
                      </a:endParaRPr>
                    </a:p>
                    <a:p>
                      <a:pPr algn="just">
                        <a:lnSpc>
                          <a:spcPts val="1800"/>
                        </a:lnSpc>
                        <a:spcAft>
                          <a:spcPts val="0"/>
                        </a:spcAft>
                      </a:pPr>
                      <a:r>
                        <a:rPr lang="es-ES" sz="1200" dirty="0">
                          <a:solidFill>
                            <a:srgbClr val="000000"/>
                          </a:solidFill>
                          <a:latin typeface="Arial"/>
                          <a:ea typeface="Times New Roman"/>
                          <a:cs typeface="Times New Roman"/>
                        </a:rPr>
                        <a:t>-</a:t>
                      </a:r>
                      <a:r>
                        <a:rPr lang="es-ES" sz="1200" b="1" dirty="0">
                          <a:solidFill>
                            <a:srgbClr val="FF00FF"/>
                          </a:solidFill>
                          <a:latin typeface="Arial"/>
                          <a:ea typeface="Times New Roman"/>
                          <a:cs typeface="Times New Roman"/>
                        </a:rPr>
                        <a:t>resto</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just">
                        <a:lnSpc>
                          <a:spcPts val="1800"/>
                        </a:lnSpc>
                        <a:spcAft>
                          <a:spcPts val="0"/>
                        </a:spcAft>
                      </a:pPr>
                      <a:r>
                        <a:rPr lang="es-ES" sz="1200" dirty="0">
                          <a:solidFill>
                            <a:srgbClr val="000000"/>
                          </a:solidFill>
                          <a:latin typeface="Arial"/>
                          <a:ea typeface="Times New Roman"/>
                          <a:cs typeface="Times New Roman"/>
                        </a:rPr>
                        <a:t>… </a:t>
                      </a:r>
                      <a:r>
                        <a:rPr lang="es-ES" sz="1200" b="1" u="sng" dirty="0" smtClean="0">
                          <a:solidFill>
                            <a:srgbClr val="0000FF"/>
                          </a:solidFill>
                          <a:latin typeface="Arial"/>
                          <a:ea typeface="Times New Roman"/>
                          <a:cs typeface="Times New Roman"/>
                        </a:rPr>
                        <a:t>POST-EMPLEO:</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dirty="0">
                          <a:solidFill>
                            <a:srgbClr val="008000"/>
                          </a:solidFill>
                          <a:latin typeface="Arial"/>
                          <a:ea typeface="Times New Roman"/>
                          <a:cs typeface="Times New Roman"/>
                        </a:rPr>
                        <a:t>- Aportación Definida</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dirty="0">
                          <a:solidFill>
                            <a:srgbClr val="FF00FF"/>
                          </a:solidFill>
                          <a:latin typeface="Arial"/>
                          <a:ea typeface="Times New Roman"/>
                          <a:cs typeface="Times New Roman"/>
                        </a:rPr>
                        <a:t>- Prestación Definida</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140</a:t>
                      </a:r>
                      <a:r>
                        <a:rPr lang="es-ES" sz="1200" dirty="0">
                          <a:solidFill>
                            <a:srgbClr val="FF0000"/>
                          </a:solidFill>
                          <a:latin typeface="Arial"/>
                          <a:ea typeface="Times New Roman"/>
                          <a:cs typeface="Times New Roman"/>
                        </a:rPr>
                        <a:t>*</a:t>
                      </a:r>
                      <a:endParaRPr lang="es-ES_tradnl" sz="1200" dirty="0">
                        <a:solidFill>
                          <a:srgbClr val="FF0000"/>
                        </a:solidFill>
                        <a:latin typeface="Arial"/>
                        <a:ea typeface="Times New Roman"/>
                        <a:cs typeface="Times New Roman"/>
                      </a:endParaRPr>
                    </a:p>
                    <a:p>
                      <a:pPr algn="ctr">
                        <a:lnSpc>
                          <a:spcPts val="1800"/>
                        </a:lnSpc>
                        <a:spcAft>
                          <a:spcPts val="0"/>
                        </a:spcAft>
                      </a:pPr>
                      <a:r>
                        <a:rPr lang="es-ES" sz="1200" b="1" dirty="0">
                          <a:solidFill>
                            <a:srgbClr val="0000FF"/>
                          </a:solidFill>
                          <a:latin typeface="Arial"/>
                          <a:ea typeface="Times New Roman"/>
                          <a:cs typeface="Times New Roman"/>
                        </a:rPr>
                        <a:t>NV16</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r>
                        <a:rPr lang="es-ES" sz="1200" b="1" u="sng" dirty="0" smtClean="0">
                          <a:solidFill>
                            <a:srgbClr val="000000"/>
                          </a:solidFill>
                          <a:latin typeface="Arial"/>
                          <a:ea typeface="Times New Roman"/>
                          <a:cs typeface="Times New Roman"/>
                        </a:rPr>
                        <a:t>Internos</a:t>
                      </a:r>
                      <a:r>
                        <a:rPr lang="es-ES" sz="1200" b="1" u="none" dirty="0" smtClean="0">
                          <a:solidFill>
                            <a:srgbClr val="000000"/>
                          </a:solidFill>
                          <a:latin typeface="Arial"/>
                          <a:ea typeface="Times New Roman"/>
                          <a:cs typeface="Times New Roman"/>
                        </a:rPr>
                        <a:t>: </a:t>
                      </a:r>
                      <a:r>
                        <a:rPr lang="es-ES" sz="1200" dirty="0" smtClean="0">
                          <a:solidFill>
                            <a:srgbClr val="000000"/>
                          </a:solidFill>
                          <a:latin typeface="Arial"/>
                          <a:ea typeface="Times New Roman"/>
                          <a:cs typeface="Times New Roman"/>
                        </a:rPr>
                        <a:t>al pagar la prestación</a:t>
                      </a:r>
                      <a:endParaRPr lang="es-ES"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0000FF"/>
                          </a:solidFill>
                          <a:latin typeface="Arial"/>
                          <a:ea typeface="Times New Roman"/>
                          <a:cs typeface="Times New Roman"/>
                        </a:rPr>
                        <a:t>SÍ</a:t>
                      </a:r>
                      <a:r>
                        <a:rPr lang="es-ES" sz="1200" b="1" dirty="0">
                          <a:solidFill>
                            <a:srgbClr val="008000"/>
                          </a:solidFill>
                          <a:latin typeface="Arial"/>
                          <a:ea typeface="Times New Roman"/>
                          <a:cs typeface="Times New Roman"/>
                        </a:rPr>
                        <a:t> </a:t>
                      </a:r>
                      <a:r>
                        <a:rPr lang="es-ES" sz="1200" dirty="0" smtClean="0">
                          <a:solidFill>
                            <a:srgbClr val="000000"/>
                          </a:solidFill>
                          <a:latin typeface="Arial"/>
                          <a:ea typeface="Times New Roman"/>
                          <a:cs typeface="Times New Roman"/>
                        </a:rPr>
                        <a:t>Deducible (PP externos)</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FF00FF"/>
                          </a:solidFill>
                          <a:latin typeface="Arial"/>
                          <a:ea typeface="Times New Roman"/>
                          <a:cs typeface="Times New Roman"/>
                        </a:rPr>
                        <a:t>NO</a:t>
                      </a:r>
                      <a:r>
                        <a:rPr lang="es-ES" sz="1200" dirty="0">
                          <a:solidFill>
                            <a:srgbClr val="000000"/>
                          </a:solidFill>
                          <a:latin typeface="Arial"/>
                          <a:ea typeface="Times New Roman"/>
                          <a:cs typeface="Times New Roman"/>
                        </a:rPr>
                        <a:t> Deducible</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200" b="1" dirty="0" smtClean="0">
                          <a:solidFill>
                            <a:srgbClr val="FF0000"/>
                          </a:solidFill>
                          <a:latin typeface="Arial"/>
                          <a:ea typeface="Times New Roman"/>
                          <a:cs typeface="Times New Roman"/>
                        </a:rPr>
                        <a:t>14.1</a:t>
                      </a:r>
                      <a:endParaRPr lang="es-ES_tradnl" sz="1200" dirty="0" smtClean="0">
                        <a:solidFill>
                          <a:srgbClr val="000000"/>
                        </a:solidFill>
                        <a:latin typeface="Arial"/>
                        <a:ea typeface="Times New Roman"/>
                        <a:cs typeface="Times New Roman"/>
                      </a:endParaRPr>
                    </a:p>
                    <a:p>
                      <a:pPr algn="ctr">
                        <a:lnSpc>
                          <a:spcPts val="1800"/>
                        </a:lnSpc>
                        <a:spcAft>
                          <a:spcPts val="0"/>
                        </a:spcAft>
                      </a:pPr>
                      <a:r>
                        <a:rPr lang="es-ES" sz="1200" b="1" dirty="0" smtClean="0">
                          <a:solidFill>
                            <a:srgbClr val="FF0000"/>
                          </a:solidFill>
                          <a:latin typeface="Arial"/>
                          <a:ea typeface="Times New Roman"/>
                          <a:cs typeface="Times New Roman"/>
                        </a:rPr>
                        <a:t>14.2</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2"/>
                  </a:ext>
                </a:extLst>
              </a:tr>
              <a:tr h="127000">
                <a:tc>
                  <a:txBody>
                    <a:bodyPr/>
                    <a:lstStyle/>
                    <a:p>
                      <a:pPr algn="just">
                        <a:lnSpc>
                          <a:spcPts val="1800"/>
                        </a:lnSpc>
                        <a:spcAft>
                          <a:spcPts val="0"/>
                        </a:spcAft>
                      </a:pPr>
                      <a:r>
                        <a:rPr lang="es-ES" sz="1200" dirty="0">
                          <a:solidFill>
                            <a:srgbClr val="000000"/>
                          </a:solidFill>
                          <a:latin typeface="Arial"/>
                          <a:ea typeface="Times New Roman"/>
                          <a:cs typeface="Times New Roman"/>
                        </a:rPr>
                        <a:t>- Impuestos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just">
                        <a:lnSpc>
                          <a:spcPts val="1800"/>
                        </a:lnSpc>
                        <a:spcAft>
                          <a:spcPts val="0"/>
                        </a:spcAft>
                      </a:pPr>
                      <a:r>
                        <a:rPr lang="es-ES" sz="1200" dirty="0">
                          <a:solidFill>
                            <a:srgbClr val="000000"/>
                          </a:solidFill>
                          <a:latin typeface="Arial"/>
                          <a:ea typeface="Times New Roman"/>
                          <a:cs typeface="Times New Roman"/>
                        </a:rPr>
                        <a:t>…Impuestos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141</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r>
                        <a:rPr lang="es-ES" sz="1200" dirty="0">
                          <a:solidFill>
                            <a:srgbClr val="000000"/>
                          </a:solidFill>
                          <a:latin typeface="Arial"/>
                          <a:ea typeface="Times New Roman"/>
                          <a:cs typeface="Times New Roman"/>
                        </a:rPr>
                        <a:t>DEPENDE. </a:t>
                      </a:r>
                      <a:r>
                        <a:rPr lang="es-ES" sz="1200" b="1" dirty="0">
                          <a:solidFill>
                            <a:srgbClr val="FF00FF"/>
                          </a:solidFill>
                          <a:latin typeface="Arial"/>
                          <a:ea typeface="Times New Roman"/>
                          <a:cs typeface="Times New Roman"/>
                        </a:rPr>
                        <a:t>EL IS NO</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r>
                        <a:rPr lang="es-ES" sz="1200" b="1" dirty="0" smtClean="0">
                          <a:solidFill>
                            <a:srgbClr val="FF0000"/>
                          </a:solidFill>
                          <a:latin typeface="Arial"/>
                          <a:ea typeface="Times New Roman"/>
                          <a:cs typeface="Times New Roman"/>
                        </a:rPr>
                        <a:t>15.b)</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3"/>
                  </a:ext>
                </a:extLst>
              </a:tr>
              <a:tr h="127000">
                <a:tc>
                  <a:txBody>
                    <a:bodyPr/>
                    <a:lstStyle/>
                    <a:p>
                      <a:pPr algn="just">
                        <a:lnSpc>
                          <a:spcPts val="1800"/>
                        </a:lnSpc>
                        <a:spcAft>
                          <a:spcPts val="0"/>
                        </a:spcAft>
                      </a:pPr>
                      <a:r>
                        <a:rPr lang="es-ES" sz="1200" b="1" dirty="0">
                          <a:solidFill>
                            <a:srgbClr val="0000FF"/>
                          </a:solidFill>
                          <a:latin typeface="Arial"/>
                          <a:ea typeface="Times New Roman"/>
                          <a:cs typeface="Times New Roman"/>
                        </a:rPr>
                        <a:t>- Responsabilidades </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just">
                        <a:lnSpc>
                          <a:spcPts val="1800"/>
                        </a:lnSpc>
                        <a:spcAft>
                          <a:spcPts val="0"/>
                        </a:spcAft>
                      </a:pPr>
                      <a:r>
                        <a:rPr lang="es-ES" sz="1200" dirty="0">
                          <a:solidFill>
                            <a:srgbClr val="000000"/>
                          </a:solidFill>
                          <a:latin typeface="Arial"/>
                          <a:ea typeface="Times New Roman"/>
                          <a:cs typeface="Times New Roman"/>
                        </a:rPr>
                        <a:t>Responsabilidades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142</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r>
                        <a:rPr lang="es-ES" sz="1200" b="1" dirty="0">
                          <a:solidFill>
                            <a:srgbClr val="FF00FF"/>
                          </a:solidFill>
                          <a:latin typeface="Arial"/>
                          <a:ea typeface="Times New Roman"/>
                          <a:cs typeface="Times New Roman"/>
                        </a:rPr>
                        <a:t>NO LAS TÁCITAS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r>
                        <a:rPr lang="es-ES" sz="1200" b="1" dirty="0" smtClean="0">
                          <a:solidFill>
                            <a:srgbClr val="FF0000"/>
                          </a:solidFill>
                          <a:latin typeface="Arial"/>
                          <a:ea typeface="Times New Roman"/>
                          <a:cs typeface="Times New Roman"/>
                        </a:rPr>
                        <a:t>14.3.a</a:t>
                      </a:r>
                      <a:r>
                        <a:rPr lang="es-ES" sz="1200" b="1" dirty="0">
                          <a:solidFill>
                            <a:srgbClr val="FF0000"/>
                          </a:solidFill>
                          <a:latin typeface="Arial"/>
                          <a:ea typeface="Times New Roman"/>
                          <a:cs typeface="Times New Roman"/>
                        </a:rPr>
                        <a:t>)</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4"/>
                  </a:ext>
                </a:extLst>
              </a:tr>
              <a:tr h="381000">
                <a:tc>
                  <a:txBody>
                    <a:bodyPr/>
                    <a:lstStyle/>
                    <a:p>
                      <a:pPr algn="just">
                        <a:lnSpc>
                          <a:spcPts val="1800"/>
                        </a:lnSpc>
                        <a:spcAft>
                          <a:spcPts val="0"/>
                        </a:spcAft>
                      </a:pPr>
                      <a:r>
                        <a:rPr lang="es-ES" sz="1200" b="1" dirty="0">
                          <a:solidFill>
                            <a:srgbClr val="0000FF"/>
                          </a:solidFill>
                          <a:latin typeface="Arial"/>
                          <a:ea typeface="Times New Roman"/>
                          <a:cs typeface="Times New Roman"/>
                        </a:rPr>
                        <a:t>- Desmantelamiento</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just">
                        <a:lnSpc>
                          <a:spcPts val="1800"/>
                        </a:lnSpc>
                        <a:spcAft>
                          <a:spcPts val="0"/>
                        </a:spcAft>
                      </a:pPr>
                      <a:r>
                        <a:rPr lang="es-ES" sz="1200" dirty="0">
                          <a:solidFill>
                            <a:srgbClr val="000000"/>
                          </a:solidFill>
                          <a:latin typeface="Arial"/>
                          <a:ea typeface="Times New Roman"/>
                          <a:cs typeface="Times New Roman"/>
                        </a:rPr>
                        <a:t>Desmantelamiento, retiro, …</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143</a:t>
                      </a:r>
                      <a:endParaRPr lang="es-ES_tradnl" sz="1200" dirty="0">
                        <a:solidFill>
                          <a:srgbClr val="000000"/>
                        </a:solidFill>
                        <a:latin typeface="Arial"/>
                        <a:ea typeface="Times New Roman"/>
                        <a:cs typeface="Times New Roman"/>
                      </a:endParaRPr>
                    </a:p>
                    <a:p>
                      <a:pPr algn="ctr">
                        <a:lnSpc>
                          <a:spcPts val="1800"/>
                        </a:lnSpc>
                        <a:spcAft>
                          <a:spcPts val="0"/>
                        </a:spcAft>
                      </a:pPr>
                      <a:r>
                        <a:rPr lang="es-ES" sz="1200" b="1" dirty="0">
                          <a:solidFill>
                            <a:srgbClr val="000000"/>
                          </a:solidFill>
                          <a:latin typeface="Arial"/>
                          <a:ea typeface="Times New Roman"/>
                          <a:cs typeface="Times New Roman"/>
                        </a:rPr>
                        <a:t>NRV 2ª.1</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r>
                        <a:rPr lang="es-ES" sz="1200" b="1" dirty="0">
                          <a:solidFill>
                            <a:srgbClr val="FF00FF"/>
                          </a:solidFill>
                          <a:latin typeface="Arial"/>
                          <a:ea typeface="Times New Roman"/>
                          <a:cs typeface="Times New Roman"/>
                        </a:rPr>
                        <a:t>NO LAS TÁCITAS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r>
                        <a:rPr lang="es-ES" sz="1200" b="1" dirty="0" smtClean="0">
                          <a:solidFill>
                            <a:srgbClr val="FF0000"/>
                          </a:solidFill>
                          <a:latin typeface="Arial"/>
                          <a:ea typeface="Times New Roman"/>
                          <a:cs typeface="Times New Roman"/>
                        </a:rPr>
                        <a:t>14.3.a</a:t>
                      </a:r>
                      <a:r>
                        <a:rPr lang="es-ES" sz="1200" b="1" dirty="0">
                          <a:solidFill>
                            <a:srgbClr val="FF0000"/>
                          </a:solidFill>
                          <a:latin typeface="Arial"/>
                          <a:ea typeface="Times New Roman"/>
                          <a:cs typeface="Times New Roman"/>
                        </a:rPr>
                        <a:t>)</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5"/>
                  </a:ext>
                </a:extLst>
              </a:tr>
              <a:tr h="127000">
                <a:tc>
                  <a:txBody>
                    <a:bodyPr/>
                    <a:lstStyle/>
                    <a:p>
                      <a:pPr algn="just">
                        <a:lnSpc>
                          <a:spcPts val="1800"/>
                        </a:lnSpc>
                        <a:spcAft>
                          <a:spcPts val="0"/>
                        </a:spcAft>
                      </a:pPr>
                      <a:r>
                        <a:rPr lang="es-ES" sz="1200" b="1" dirty="0">
                          <a:solidFill>
                            <a:srgbClr val="0000FF"/>
                          </a:solidFill>
                          <a:latin typeface="Arial"/>
                          <a:ea typeface="Times New Roman"/>
                          <a:cs typeface="Times New Roman"/>
                        </a:rPr>
                        <a:t>- Medioambientales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just">
                        <a:lnSpc>
                          <a:spcPts val="1800"/>
                        </a:lnSpc>
                        <a:spcAft>
                          <a:spcPts val="0"/>
                        </a:spcAft>
                      </a:pPr>
                      <a:r>
                        <a:rPr lang="es-ES" sz="1200" dirty="0">
                          <a:solidFill>
                            <a:srgbClr val="000000"/>
                          </a:solidFill>
                          <a:latin typeface="Arial"/>
                          <a:ea typeface="Times New Roman"/>
                          <a:cs typeface="Times New Roman"/>
                        </a:rPr>
                        <a:t>Medioambientales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145</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r>
                        <a:rPr lang="es-ES" sz="1200" dirty="0">
                          <a:solidFill>
                            <a:srgbClr val="000000"/>
                          </a:solidFill>
                          <a:latin typeface="Arial"/>
                          <a:ea typeface="Times New Roman"/>
                          <a:cs typeface="Times New Roman"/>
                        </a:rPr>
                        <a:t>Sí, si hay  </a:t>
                      </a:r>
                      <a:r>
                        <a:rPr lang="es-ES" sz="1200" b="1" dirty="0">
                          <a:solidFill>
                            <a:srgbClr val="008000"/>
                          </a:solidFill>
                          <a:latin typeface="Arial"/>
                          <a:ea typeface="Times New Roman"/>
                          <a:cs typeface="Times New Roman"/>
                        </a:rPr>
                        <a:t>UN PLAN</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r>
                        <a:rPr lang="es-ES" sz="1200" b="1" dirty="0" smtClean="0">
                          <a:solidFill>
                            <a:srgbClr val="FF0000"/>
                          </a:solidFill>
                          <a:latin typeface="Arial"/>
                          <a:ea typeface="Times New Roman"/>
                          <a:cs typeface="Times New Roman"/>
                        </a:rPr>
                        <a:t>14.4</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6"/>
                  </a:ext>
                </a:extLst>
              </a:tr>
              <a:tr h="127000">
                <a:tc>
                  <a:txBody>
                    <a:bodyPr/>
                    <a:lstStyle/>
                    <a:p>
                      <a:pPr algn="just">
                        <a:lnSpc>
                          <a:spcPts val="1800"/>
                        </a:lnSpc>
                        <a:spcAft>
                          <a:spcPts val="0"/>
                        </a:spcAft>
                      </a:pPr>
                      <a:r>
                        <a:rPr lang="es-ES" sz="1200" b="1" dirty="0">
                          <a:solidFill>
                            <a:srgbClr val="0000FF"/>
                          </a:solidFill>
                          <a:latin typeface="Arial"/>
                          <a:ea typeface="Times New Roman"/>
                          <a:cs typeface="Times New Roman"/>
                        </a:rPr>
                        <a:t>- Reestructuraciones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just">
                        <a:lnSpc>
                          <a:spcPts val="1800"/>
                        </a:lnSpc>
                        <a:spcAft>
                          <a:spcPts val="0"/>
                        </a:spcAft>
                      </a:pPr>
                      <a:r>
                        <a:rPr lang="es-ES" sz="1200" dirty="0">
                          <a:solidFill>
                            <a:srgbClr val="000000"/>
                          </a:solidFill>
                          <a:latin typeface="Arial"/>
                          <a:ea typeface="Times New Roman"/>
                          <a:cs typeface="Times New Roman"/>
                        </a:rPr>
                        <a:t>Reestructuraciones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146</a:t>
                      </a:r>
                      <a:r>
                        <a:rPr lang="es-ES" sz="1200" dirty="0">
                          <a:solidFill>
                            <a:srgbClr val="FF0000"/>
                          </a:solidFill>
                          <a:latin typeface="Arial"/>
                          <a:ea typeface="Times New Roman"/>
                          <a:cs typeface="Times New Roman"/>
                        </a:rPr>
                        <a:t>*</a:t>
                      </a:r>
                      <a:endParaRPr lang="es-ES_tradnl" sz="1200" dirty="0">
                        <a:solidFill>
                          <a:srgbClr val="FF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r>
                        <a:rPr lang="es-ES" sz="1200" b="1" dirty="0">
                          <a:solidFill>
                            <a:srgbClr val="FF00FF"/>
                          </a:solidFill>
                          <a:latin typeface="Arial"/>
                          <a:ea typeface="Times New Roman"/>
                          <a:cs typeface="Times New Roman"/>
                        </a:rPr>
                        <a:t>NO LAS TÁCITAS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r>
                        <a:rPr lang="es-ES" sz="1200" b="1" dirty="0" smtClean="0">
                          <a:solidFill>
                            <a:srgbClr val="FF0000"/>
                          </a:solidFill>
                          <a:latin typeface="Arial"/>
                          <a:ea typeface="Times New Roman"/>
                          <a:cs typeface="Times New Roman"/>
                        </a:rPr>
                        <a:t>14.3.c)</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7"/>
                  </a:ext>
                </a:extLst>
              </a:tr>
              <a:tr h="254000">
                <a:tc>
                  <a:txBody>
                    <a:bodyPr/>
                    <a:lstStyle/>
                    <a:p>
                      <a:pPr algn="just">
                        <a:lnSpc>
                          <a:spcPts val="1800"/>
                        </a:lnSpc>
                        <a:spcAft>
                          <a:spcPts val="0"/>
                        </a:spcAft>
                      </a:pPr>
                      <a:r>
                        <a:rPr lang="es-ES" sz="1200" dirty="0">
                          <a:solidFill>
                            <a:srgbClr val="0000FF"/>
                          </a:solidFill>
                          <a:latin typeface="Arial"/>
                          <a:ea typeface="Times New Roman"/>
                          <a:cs typeface="Times New Roman"/>
                        </a:rPr>
                        <a:t>- </a:t>
                      </a:r>
                      <a:r>
                        <a:rPr lang="es-ES" sz="1200" b="1" dirty="0">
                          <a:solidFill>
                            <a:srgbClr val="0000FF"/>
                          </a:solidFill>
                          <a:latin typeface="Arial"/>
                          <a:ea typeface="Times New Roman"/>
                          <a:cs typeface="Times New Roman"/>
                        </a:rPr>
                        <a:t>Pago “stock-</a:t>
                      </a:r>
                      <a:r>
                        <a:rPr lang="es-ES" sz="1200" b="1" dirty="0" err="1">
                          <a:solidFill>
                            <a:srgbClr val="0000FF"/>
                          </a:solidFill>
                          <a:latin typeface="Arial"/>
                          <a:ea typeface="Times New Roman"/>
                          <a:cs typeface="Times New Roman"/>
                        </a:rPr>
                        <a:t>options</a:t>
                      </a:r>
                      <a:r>
                        <a:rPr lang="es-ES" sz="1200" b="1" dirty="0">
                          <a:solidFill>
                            <a:srgbClr val="0000FF"/>
                          </a:solidFill>
                          <a:latin typeface="Arial"/>
                          <a:ea typeface="Times New Roman"/>
                          <a:cs typeface="Times New Roman"/>
                        </a:rPr>
                        <a:t>”</a:t>
                      </a:r>
                      <a:endParaRPr lang="es-ES_tradnl" sz="1200" b="1"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just">
                        <a:lnSpc>
                          <a:spcPts val="1800"/>
                        </a:lnSpc>
                        <a:spcAft>
                          <a:spcPts val="0"/>
                        </a:spcAft>
                      </a:pPr>
                      <a:r>
                        <a:rPr lang="es-ES" sz="1200" dirty="0">
                          <a:solidFill>
                            <a:srgbClr val="000000"/>
                          </a:solidFill>
                          <a:latin typeface="Arial"/>
                          <a:ea typeface="Times New Roman"/>
                          <a:cs typeface="Times New Roman"/>
                        </a:rPr>
                        <a:t>…Pagos Instrumento de Patrimonio</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147</a:t>
                      </a:r>
                      <a:r>
                        <a:rPr lang="es-ES" sz="1200" dirty="0">
                          <a:solidFill>
                            <a:srgbClr val="FF0000"/>
                          </a:solidFill>
                          <a:latin typeface="Arial"/>
                          <a:ea typeface="Times New Roman"/>
                          <a:cs typeface="Times New Roman"/>
                        </a:rPr>
                        <a:t>*</a:t>
                      </a:r>
                      <a:endParaRPr lang="es-ES_tradnl" sz="1200" dirty="0">
                        <a:solidFill>
                          <a:srgbClr val="FF0000"/>
                        </a:solidFill>
                        <a:latin typeface="Arial"/>
                        <a:ea typeface="Times New Roman"/>
                        <a:cs typeface="Times New Roman"/>
                      </a:endParaRPr>
                    </a:p>
                    <a:p>
                      <a:pPr algn="ctr">
                        <a:lnSpc>
                          <a:spcPts val="1800"/>
                        </a:lnSpc>
                        <a:spcAft>
                          <a:spcPts val="0"/>
                        </a:spcAft>
                      </a:pPr>
                      <a:r>
                        <a:rPr lang="es-ES" sz="1200" b="1" dirty="0">
                          <a:solidFill>
                            <a:srgbClr val="0000FF"/>
                          </a:solidFill>
                          <a:latin typeface="Arial"/>
                          <a:ea typeface="Times New Roman"/>
                          <a:cs typeface="Times New Roman"/>
                        </a:rPr>
                        <a:t>NV17</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r>
                        <a:rPr lang="es-ES" sz="1200" b="1" dirty="0">
                          <a:solidFill>
                            <a:srgbClr val="FF00FF"/>
                          </a:solidFill>
                          <a:latin typeface="Arial"/>
                          <a:ea typeface="Times New Roman"/>
                          <a:cs typeface="Times New Roman"/>
                        </a:rPr>
                        <a:t>NO</a:t>
                      </a:r>
                      <a:r>
                        <a:rPr lang="es-ES" sz="1200" dirty="0">
                          <a:solidFill>
                            <a:srgbClr val="000000"/>
                          </a:solidFill>
                          <a:latin typeface="Arial"/>
                          <a:ea typeface="Times New Roman"/>
                          <a:cs typeface="Times New Roman"/>
                        </a:rPr>
                        <a:t> Deducibles</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0000FF"/>
                          </a:solidFill>
                          <a:latin typeface="Arial"/>
                          <a:ea typeface="Times New Roman"/>
                          <a:cs typeface="Times New Roman"/>
                        </a:rPr>
                        <a:t>SÍ AL PAGAR</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r>
                        <a:rPr lang="es-ES" sz="1200" b="1" dirty="0" smtClean="0">
                          <a:solidFill>
                            <a:srgbClr val="FF0000"/>
                          </a:solidFill>
                          <a:latin typeface="Arial"/>
                          <a:ea typeface="Times New Roman"/>
                          <a:cs typeface="Times New Roman"/>
                        </a:rPr>
                        <a:t>14.3.e)</a:t>
                      </a:r>
                      <a:endParaRPr lang="es-ES_tradnl" sz="1200" dirty="0">
                        <a:solidFill>
                          <a:srgbClr val="000000"/>
                        </a:solidFill>
                        <a:latin typeface="Arial"/>
                        <a:ea typeface="Times New Roman"/>
                        <a:cs typeface="Times New Roman"/>
                      </a:endParaRPr>
                    </a:p>
                    <a:p>
                      <a:pPr algn="ctr">
                        <a:lnSpc>
                          <a:spcPts val="1800"/>
                        </a:lnSpc>
                        <a:spcAft>
                          <a:spcPts val="0"/>
                        </a:spcAft>
                      </a:pPr>
                      <a:r>
                        <a:rPr lang="es-ES" sz="1200" b="1" dirty="0" smtClean="0">
                          <a:solidFill>
                            <a:srgbClr val="FF0000"/>
                          </a:solidFill>
                          <a:latin typeface="Arial"/>
                          <a:ea typeface="Times New Roman"/>
                          <a:cs typeface="Times New Roman"/>
                        </a:rPr>
                        <a:t>14.6</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8"/>
                  </a:ext>
                </a:extLst>
              </a:tr>
              <a:tr h="508000">
                <a:tc>
                  <a:txBody>
                    <a:bodyPr/>
                    <a:lstStyle/>
                    <a:p>
                      <a:pPr algn="just">
                        <a:lnSpc>
                          <a:spcPts val="1800"/>
                        </a:lnSpc>
                        <a:spcAft>
                          <a:spcPts val="0"/>
                        </a:spcAft>
                      </a:pPr>
                      <a:r>
                        <a:rPr lang="es-ES" sz="1200" b="1" dirty="0">
                          <a:solidFill>
                            <a:srgbClr val="0000FF"/>
                          </a:solidFill>
                          <a:latin typeface="Arial"/>
                          <a:ea typeface="Times New Roman"/>
                          <a:cs typeface="Times New Roman"/>
                        </a:rPr>
                        <a:t>-Reparaciones</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0000FF"/>
                          </a:solidFill>
                          <a:latin typeface="Arial"/>
                          <a:ea typeface="Times New Roman"/>
                          <a:cs typeface="Times New Roman"/>
                        </a:rPr>
                        <a:t>-Revisiones</a:t>
                      </a:r>
                      <a:endParaRPr lang="es-ES_tradnl" sz="1200" dirty="0">
                        <a:solidFill>
                          <a:srgbClr val="000000"/>
                        </a:solidFill>
                        <a:latin typeface="Arial"/>
                        <a:ea typeface="Times New Roman"/>
                        <a:cs typeface="Times New Roman"/>
                      </a:endParaRPr>
                    </a:p>
                    <a:p>
                      <a:pPr algn="l">
                        <a:lnSpc>
                          <a:spcPts val="1800"/>
                        </a:lnSpc>
                        <a:spcAft>
                          <a:spcPts val="0"/>
                        </a:spcAft>
                      </a:pPr>
                      <a:r>
                        <a:rPr lang="es-ES" sz="1200" b="1" dirty="0">
                          <a:solidFill>
                            <a:srgbClr val="0000FF"/>
                          </a:solidFill>
                          <a:latin typeface="Arial"/>
                          <a:ea typeface="Times New Roman"/>
                          <a:cs typeface="Times New Roman"/>
                        </a:rPr>
                        <a:t>-</a:t>
                      </a:r>
                      <a:r>
                        <a:rPr lang="es-ES" sz="1200" b="1" dirty="0" smtClean="0">
                          <a:solidFill>
                            <a:srgbClr val="0000FF"/>
                          </a:solidFill>
                          <a:latin typeface="Arial"/>
                          <a:ea typeface="Times New Roman"/>
                          <a:cs typeface="Times New Roman"/>
                        </a:rPr>
                        <a:t>Gastos  </a:t>
                      </a:r>
                      <a:r>
                        <a:rPr lang="es-ES" sz="1200" b="1" u="sng" dirty="0" smtClean="0">
                          <a:solidFill>
                            <a:srgbClr val="0000FF"/>
                          </a:solidFill>
                          <a:latin typeface="Arial"/>
                          <a:ea typeface="Times New Roman"/>
                          <a:cs typeface="Times New Roman"/>
                        </a:rPr>
                        <a:t>Accesorios</a:t>
                      </a:r>
                      <a:r>
                        <a:rPr lang="es-ES" sz="1200" b="1" dirty="0" smtClean="0">
                          <a:solidFill>
                            <a:srgbClr val="0000FF"/>
                          </a:solidFill>
                          <a:latin typeface="Arial"/>
                          <a:ea typeface="Times New Roman"/>
                          <a:cs typeface="Times New Roman"/>
                        </a:rPr>
                        <a:t> </a:t>
                      </a:r>
                      <a:r>
                        <a:rPr lang="es-ES" sz="1200" b="1" dirty="0">
                          <a:solidFill>
                            <a:srgbClr val="0000FF"/>
                          </a:solidFill>
                          <a:latin typeface="Arial"/>
                          <a:ea typeface="Times New Roman"/>
                          <a:cs typeface="Times New Roman"/>
                        </a:rPr>
                        <a:t>por devolución venta</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l">
                        <a:lnSpc>
                          <a:spcPts val="1800"/>
                        </a:lnSpc>
                        <a:spcAft>
                          <a:spcPts val="0"/>
                        </a:spcAft>
                      </a:pPr>
                      <a:r>
                        <a:rPr lang="es-ES" sz="1200" b="1" dirty="0">
                          <a:solidFill>
                            <a:srgbClr val="000000"/>
                          </a:solidFill>
                          <a:latin typeface="Arial"/>
                          <a:ea typeface="Times New Roman"/>
                          <a:cs typeface="Times New Roman"/>
                        </a:rPr>
                        <a:t>Provisiones  </a:t>
                      </a:r>
                      <a:r>
                        <a:rPr lang="es-ES" sz="1200" b="1" dirty="0" smtClean="0">
                          <a:solidFill>
                            <a:srgbClr val="000000"/>
                          </a:solidFill>
                          <a:latin typeface="Arial"/>
                          <a:ea typeface="Times New Roman"/>
                          <a:cs typeface="Times New Roman"/>
                        </a:rPr>
                        <a:t>para </a:t>
                      </a:r>
                      <a:r>
                        <a:rPr lang="es-ES" sz="1200" b="1" u="none" dirty="0" smtClean="0">
                          <a:solidFill>
                            <a:srgbClr val="000000"/>
                          </a:solidFill>
                          <a:latin typeface="Arial"/>
                          <a:ea typeface="Times New Roman"/>
                          <a:cs typeface="Times New Roman"/>
                        </a:rPr>
                        <a:t>otras </a:t>
                      </a:r>
                      <a:r>
                        <a:rPr lang="es-ES" sz="1200" b="1" dirty="0" smtClean="0">
                          <a:solidFill>
                            <a:srgbClr val="000000"/>
                          </a:solidFill>
                          <a:latin typeface="Arial"/>
                          <a:ea typeface="Times New Roman"/>
                          <a:cs typeface="Times New Roman"/>
                        </a:rPr>
                        <a:t>Operaciones </a:t>
                      </a:r>
                      <a:r>
                        <a:rPr lang="es-ES" sz="1200" b="1" dirty="0">
                          <a:solidFill>
                            <a:srgbClr val="000000"/>
                          </a:solidFill>
                          <a:latin typeface="Arial"/>
                          <a:ea typeface="Times New Roman"/>
                          <a:cs typeface="Times New Roman"/>
                        </a:rPr>
                        <a:t>Comerciales </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4999</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endParaRPr lang="es-ES"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0000FF"/>
                          </a:solidFill>
                          <a:latin typeface="Arial"/>
                          <a:ea typeface="Times New Roman"/>
                          <a:cs typeface="Times New Roman"/>
                        </a:rPr>
                        <a:t>SÍ Deducible</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300" b="1" dirty="0">
                          <a:solidFill>
                            <a:srgbClr val="FF0000"/>
                          </a:solidFill>
                          <a:latin typeface="Arial"/>
                          <a:ea typeface="Times New Roman"/>
                          <a:cs typeface="Times New Roman"/>
                        </a:rPr>
                        <a:t>Con un límite</a:t>
                      </a:r>
                      <a:endParaRPr lang="es-ES_tradnl" sz="1300" b="1" dirty="0">
                        <a:solidFill>
                          <a:srgbClr val="FF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endParaRPr lang="es-ES_tradnl" sz="1200" dirty="0">
                        <a:solidFill>
                          <a:srgbClr val="000000"/>
                        </a:solidFill>
                        <a:latin typeface="Arial"/>
                        <a:ea typeface="Times New Roman"/>
                        <a:cs typeface="Times New Roman"/>
                      </a:endParaRPr>
                    </a:p>
                    <a:p>
                      <a:pPr algn="ctr">
                        <a:lnSpc>
                          <a:spcPts val="1800"/>
                        </a:lnSpc>
                        <a:spcAft>
                          <a:spcPts val="0"/>
                        </a:spcAft>
                      </a:pPr>
                      <a:r>
                        <a:rPr lang="es-ES" sz="1200" b="1" dirty="0" smtClean="0">
                          <a:solidFill>
                            <a:srgbClr val="FF0000"/>
                          </a:solidFill>
                          <a:latin typeface="Arial"/>
                          <a:ea typeface="Times New Roman"/>
                          <a:cs typeface="Times New Roman"/>
                        </a:rPr>
                        <a:t>14.9</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9"/>
                  </a:ext>
                </a:extLst>
              </a:tr>
              <a:tr h="254000">
                <a:tc>
                  <a:txBody>
                    <a:bodyPr/>
                    <a:lstStyle/>
                    <a:p>
                      <a:pPr>
                        <a:lnSpc>
                          <a:spcPts val="1800"/>
                        </a:lnSpc>
                        <a:spcAft>
                          <a:spcPts val="0"/>
                        </a:spcAft>
                      </a:pPr>
                      <a:r>
                        <a:rPr lang="es-ES" sz="1200" b="1" u="sng">
                          <a:solidFill>
                            <a:srgbClr val="0000FF"/>
                          </a:solidFill>
                          <a:latin typeface="Arial"/>
                          <a:ea typeface="Times New Roman"/>
                          <a:cs typeface="Times New Roman"/>
                        </a:rPr>
                        <a:t>Riesgo</a:t>
                      </a:r>
                      <a:r>
                        <a:rPr lang="es-ES" sz="1200" b="1">
                          <a:solidFill>
                            <a:srgbClr val="0000FF"/>
                          </a:solidFill>
                          <a:latin typeface="Arial"/>
                          <a:ea typeface="Times New Roman"/>
                          <a:cs typeface="Times New Roman"/>
                        </a:rPr>
                        <a:t> por devolución de ventas</a:t>
                      </a:r>
                      <a:endParaRPr lang="es-ES_tradnl" sz="120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ctr">
                        <a:lnSpc>
                          <a:spcPts val="1800"/>
                        </a:lnSpc>
                        <a:spcAft>
                          <a:spcPts val="0"/>
                        </a:spcAft>
                      </a:pPr>
                      <a:r>
                        <a:rPr lang="es-ES" sz="1200" b="1">
                          <a:solidFill>
                            <a:srgbClr val="000000"/>
                          </a:solidFill>
                          <a:latin typeface="Arial"/>
                          <a:ea typeface="Times New Roman"/>
                          <a:cs typeface="Times New Roman"/>
                        </a:rPr>
                        <a:t>”</a:t>
                      </a:r>
                      <a:endParaRPr lang="es-ES_tradnl" sz="1200">
                        <a:solidFill>
                          <a:srgbClr val="000000"/>
                        </a:solidFill>
                        <a:latin typeface="Arial"/>
                        <a:ea typeface="Times New Roman"/>
                        <a:cs typeface="Times New Roman"/>
                      </a:endParaRPr>
                    </a:p>
                  </a:txBody>
                  <a:tcPr marL="41275" marR="412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a:t>
                      </a:r>
                      <a:endParaRPr lang="es-ES_tradnl" sz="1200" dirty="0">
                        <a:solidFill>
                          <a:srgbClr val="000000"/>
                        </a:solidFill>
                        <a:latin typeface="Arial"/>
                        <a:ea typeface="Times New Roman"/>
                        <a:cs typeface="Times New Roman"/>
                      </a:endParaRPr>
                    </a:p>
                  </a:txBody>
                  <a:tcPr marL="41275" marR="4127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r>
                        <a:rPr lang="es-ES" sz="1200" b="1" dirty="0">
                          <a:solidFill>
                            <a:srgbClr val="FF00FF"/>
                          </a:solidFill>
                          <a:latin typeface="Arial"/>
                          <a:ea typeface="Times New Roman"/>
                          <a:cs typeface="Times New Roman"/>
                        </a:rPr>
                        <a:t>NO</a:t>
                      </a:r>
                      <a:r>
                        <a:rPr lang="es-ES" sz="1200" dirty="0">
                          <a:solidFill>
                            <a:srgbClr val="000000"/>
                          </a:solidFill>
                          <a:latin typeface="Arial"/>
                          <a:ea typeface="Times New Roman"/>
                          <a:cs typeface="Times New Roman"/>
                        </a:rPr>
                        <a:t> </a:t>
                      </a:r>
                      <a:r>
                        <a:rPr lang="es-ES" sz="1200" b="1" dirty="0">
                          <a:solidFill>
                            <a:srgbClr val="FF00FF"/>
                          </a:solidFill>
                          <a:latin typeface="Arial"/>
                          <a:ea typeface="Times New Roman"/>
                          <a:cs typeface="Times New Roman"/>
                        </a:rPr>
                        <a:t>Deducibles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r>
                        <a:rPr lang="es-ES" sz="1200" b="1" dirty="0" smtClean="0">
                          <a:solidFill>
                            <a:srgbClr val="FF0000"/>
                          </a:solidFill>
                          <a:latin typeface="Arial"/>
                          <a:ea typeface="Times New Roman"/>
                          <a:cs typeface="Times New Roman"/>
                        </a:rPr>
                        <a:t>14.3.d)</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10"/>
                  </a:ext>
                </a:extLst>
              </a:tr>
              <a:tr h="508000">
                <a:tc>
                  <a:txBody>
                    <a:bodyPr/>
                    <a:lstStyle/>
                    <a:p>
                      <a:pPr algn="just">
                        <a:lnSpc>
                          <a:spcPts val="1800"/>
                        </a:lnSpc>
                        <a:spcAft>
                          <a:spcPts val="0"/>
                        </a:spcAft>
                      </a:pPr>
                      <a:r>
                        <a:rPr lang="es-ES" sz="1200" b="1" dirty="0">
                          <a:solidFill>
                            <a:srgbClr val="333399"/>
                          </a:solidFill>
                          <a:latin typeface="Arial"/>
                          <a:ea typeface="Times New Roman"/>
                          <a:cs typeface="Times New Roman"/>
                        </a:rPr>
                        <a:t>Coste de un Contrato</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FF0000"/>
                          </a:solidFill>
                          <a:latin typeface="Arial"/>
                          <a:ea typeface="Times New Roman"/>
                          <a:cs typeface="Times New Roman"/>
                        </a:rPr>
                        <a:t>&gt; </a:t>
                      </a:r>
                      <a:r>
                        <a:rPr lang="es-ES" sz="1200" b="1" dirty="0">
                          <a:solidFill>
                            <a:srgbClr val="000000"/>
                          </a:solidFill>
                          <a:latin typeface="Arial"/>
                          <a:ea typeface="Times New Roman"/>
                          <a:cs typeface="Times New Roman"/>
                        </a:rPr>
                        <a:t>Bº que se espera</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CC"/>
                    </a:solidFill>
                  </a:tcPr>
                </a:tc>
                <a:tc>
                  <a:txBody>
                    <a:bodyPr/>
                    <a:lstStyle/>
                    <a:p>
                      <a:pPr algn="just">
                        <a:lnSpc>
                          <a:spcPts val="1800"/>
                        </a:lnSpc>
                        <a:spcAft>
                          <a:spcPts val="0"/>
                        </a:spcAft>
                      </a:pPr>
                      <a:r>
                        <a:rPr lang="es-ES" sz="1200" b="1" dirty="0">
                          <a:solidFill>
                            <a:srgbClr val="000000"/>
                          </a:solidFill>
                          <a:latin typeface="Arial"/>
                          <a:ea typeface="Times New Roman"/>
                          <a:cs typeface="Times New Roman"/>
                        </a:rPr>
                        <a:t>Provisiones Para</a:t>
                      </a:r>
                      <a:endParaRPr lang="es-ES_tradnl" sz="1200" dirty="0">
                        <a:solidFill>
                          <a:srgbClr val="000000"/>
                        </a:solidFill>
                        <a:latin typeface="Arial"/>
                        <a:ea typeface="Times New Roman"/>
                        <a:cs typeface="Times New Roman"/>
                      </a:endParaRPr>
                    </a:p>
                    <a:p>
                      <a:pPr algn="just">
                        <a:lnSpc>
                          <a:spcPts val="1800"/>
                        </a:lnSpc>
                        <a:spcAft>
                          <a:spcPts val="0"/>
                        </a:spcAft>
                      </a:pPr>
                      <a:r>
                        <a:rPr lang="es-ES" sz="1200" b="1" dirty="0">
                          <a:solidFill>
                            <a:srgbClr val="000000"/>
                          </a:solidFill>
                          <a:latin typeface="Arial"/>
                          <a:ea typeface="Times New Roman"/>
                          <a:cs typeface="Times New Roman"/>
                        </a:rPr>
                        <a:t>Contratos Onerosos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s-ES" sz="1200" b="1" dirty="0">
                          <a:solidFill>
                            <a:srgbClr val="000000"/>
                          </a:solidFill>
                          <a:latin typeface="Arial"/>
                          <a:ea typeface="Times New Roman"/>
                          <a:cs typeface="Times New Roman"/>
                        </a:rPr>
                        <a:t>4994</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Aft>
                          <a:spcPts val="0"/>
                        </a:spcAft>
                      </a:pPr>
                      <a:r>
                        <a:rPr lang="es-ES" sz="1200" b="1" dirty="0">
                          <a:solidFill>
                            <a:srgbClr val="FF00FF"/>
                          </a:solidFill>
                          <a:latin typeface="Arial"/>
                          <a:ea typeface="Times New Roman"/>
                          <a:cs typeface="Times New Roman"/>
                        </a:rPr>
                        <a:t>NO</a:t>
                      </a:r>
                      <a:r>
                        <a:rPr lang="es-ES" sz="1200" dirty="0">
                          <a:solidFill>
                            <a:srgbClr val="000000"/>
                          </a:solidFill>
                          <a:latin typeface="Arial"/>
                          <a:ea typeface="Times New Roman"/>
                          <a:cs typeface="Times New Roman"/>
                        </a:rPr>
                        <a:t> </a:t>
                      </a:r>
                      <a:r>
                        <a:rPr lang="es-ES" sz="1200" b="1" dirty="0">
                          <a:solidFill>
                            <a:srgbClr val="FF00FF"/>
                          </a:solidFill>
                          <a:latin typeface="Arial"/>
                          <a:ea typeface="Times New Roman"/>
                          <a:cs typeface="Times New Roman"/>
                        </a:rPr>
                        <a:t>Deducibles</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800"/>
                        </a:lnSpc>
                        <a:spcAft>
                          <a:spcPts val="0"/>
                        </a:spcAft>
                      </a:pPr>
                      <a:r>
                        <a:rPr lang="es-ES" sz="1200" b="1" dirty="0" smtClean="0">
                          <a:solidFill>
                            <a:srgbClr val="FF0000"/>
                          </a:solidFill>
                          <a:latin typeface="Arial"/>
                          <a:ea typeface="Times New Roman"/>
                          <a:cs typeface="Times New Roman"/>
                        </a:rPr>
                        <a:t>14.3.b)</a:t>
                      </a:r>
                      <a:endParaRPr lang="es-ES_tradnl" sz="1200" dirty="0">
                        <a:solidFill>
                          <a:srgbClr val="000000"/>
                        </a:solidFill>
                        <a:latin typeface="Arial"/>
                        <a:ea typeface="Times New Roman"/>
                        <a:cs typeface="Times New Roman"/>
                      </a:endParaRPr>
                    </a:p>
                  </a:txBody>
                  <a:tcPr marL="41275" marR="4127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11"/>
                  </a:ext>
                </a:extLst>
              </a:tr>
            </a:tbl>
          </a:graphicData>
        </a:graphic>
      </p:graphicFrame>
      <p:sp>
        <p:nvSpPr>
          <p:cNvPr id="2100226" name="Rectangle 2"/>
          <p:cNvSpPr>
            <a:spLocks noChangeArrowheads="1"/>
          </p:cNvSpPr>
          <p:nvPr/>
        </p:nvSpPr>
        <p:spPr bwMode="auto">
          <a:xfrm>
            <a:off x="147853" y="6439577"/>
            <a:ext cx="8044190" cy="40011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63525" algn="l"/>
              </a:tabLst>
            </a:pPr>
            <a:r>
              <a:rPr kumimoji="0" lang="es-ES" sz="1000" b="1" i="0" u="none" strike="noStrike" cap="none" normalizeH="0" baseline="0" dirty="0" smtClean="0">
                <a:ln>
                  <a:noFill/>
                </a:ln>
                <a:solidFill>
                  <a:srgbClr val="339966"/>
                </a:solidFill>
                <a:effectLst/>
                <a:latin typeface="Arial" pitchFamily="34" charset="0"/>
                <a:ea typeface="Times New Roman" pitchFamily="18" charset="0"/>
                <a:cs typeface="Arial" pitchFamily="34" charset="0"/>
              </a:rPr>
              <a:t>-</a:t>
            </a:r>
            <a:r>
              <a:rPr kumimoji="0" lang="es-ES" sz="900" b="1" i="0" u="none" strike="noStrike" cap="none" normalizeH="0" baseline="0" dirty="0" smtClean="0">
                <a:ln>
                  <a:noFill/>
                </a:ln>
                <a:solidFill>
                  <a:srgbClr val="339966"/>
                </a:solidFill>
                <a:effectLst/>
                <a:latin typeface="Arial" pitchFamily="34" charset="0"/>
                <a:ea typeface="Times New Roman" pitchFamily="18" charset="0"/>
                <a:cs typeface="Arial" pitchFamily="34" charset="0"/>
              </a:rPr>
              <a:t>Expresas</a:t>
            </a:r>
            <a:r>
              <a:rPr kumimoji="0" lang="es-ES" sz="900" b="1" i="0" u="none" strike="noStrike" cap="none" normalizeH="0" baseline="0" dirty="0" smtClean="0">
                <a:ln>
                  <a:noFill/>
                </a:ln>
                <a:solidFill>
                  <a:srgbClr val="000000"/>
                </a:solidFill>
                <a:effectLst/>
                <a:latin typeface="Arial" pitchFamily="34" charset="0"/>
                <a:ea typeface="Times New Roman" pitchFamily="18" charset="0"/>
                <a:cs typeface="Arial" pitchFamily="34" charset="0"/>
              </a:rPr>
              <a:t>***: Obligaciones legales o contractuales, si vienen determinadas por una disposición legal o contractual </a:t>
            </a:r>
            <a:r>
              <a:rPr kumimoji="0" lang="es-ES" sz="900" b="1" i="0" u="none" strike="noStrike" cap="none" normalizeH="0" baseline="0" dirty="0" smtClean="0">
                <a:ln>
                  <a:noFill/>
                </a:ln>
                <a:solidFill>
                  <a:srgbClr val="FF00FF"/>
                </a:solidFill>
                <a:effectLst/>
                <a:latin typeface="Arial" pitchFamily="34" charset="0"/>
                <a:ea typeface="Times New Roman" pitchFamily="18" charset="0"/>
                <a:cs typeface="Arial" pitchFamily="34" charset="0"/>
              </a:rPr>
              <a:t>(Art. 14.3.c)LIS  NV 15 PGC)</a:t>
            </a:r>
            <a:endParaRPr kumimoji="0" lang="es-ES" sz="900" b="0" i="0" u="none" strike="noStrike" cap="none" normalizeH="0" baseline="0" dirty="0" smtClean="0">
              <a:ln>
                <a:noFill/>
              </a:ln>
              <a:solidFill>
                <a:srgbClr val="000000"/>
              </a:solidFill>
              <a:effectLst/>
              <a:latin typeface="Arial" pitchFamily="34" charset="0"/>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263525" algn="l"/>
              </a:tabLst>
            </a:pPr>
            <a:r>
              <a:rPr kumimoji="0" lang="es-ES" sz="900" b="0" i="0" u="none" strike="noStrike" cap="none" normalizeH="0" baseline="0" dirty="0" smtClean="0">
                <a:ln>
                  <a:noFill/>
                </a:ln>
                <a:solidFill>
                  <a:srgbClr val="000000"/>
                </a:solidFill>
                <a:effectLst/>
                <a:latin typeface="Arial" pitchFamily="34" charset="0"/>
                <a:ea typeface="Times New Roman" pitchFamily="18" charset="0"/>
                <a:cs typeface="Arial" pitchFamily="34" charset="0"/>
              </a:rPr>
              <a:t>	</a:t>
            </a:r>
            <a:r>
              <a:rPr kumimoji="0" lang="es-ES" sz="1000" b="1"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a:t>
            </a:r>
            <a:r>
              <a:rPr kumimoji="0" lang="es-ES" sz="1000" b="1" i="0" u="none" strike="noStrike" cap="none" normalizeH="0" baseline="0" dirty="0" smtClean="0">
                <a:ln>
                  <a:noFill/>
                </a:ln>
                <a:solidFill>
                  <a:srgbClr val="339966"/>
                </a:solidFill>
                <a:effectLst/>
                <a:latin typeface="Arial" pitchFamily="34" charset="0"/>
                <a:ea typeface="Times New Roman" pitchFamily="18" charset="0"/>
                <a:cs typeface="Arial" pitchFamily="34" charset="0"/>
              </a:rPr>
              <a:t> Estas provisiones NO existen en el PGC de PYMES</a:t>
            </a:r>
            <a:endParaRPr kumimoji="0" lang="es-ES" sz="1000" b="0" i="0" u="none" strike="noStrike" cap="none" normalizeH="0" baseline="0" dirty="0" smtClean="0">
              <a:ln>
                <a:noFill/>
              </a:ln>
              <a:solidFill>
                <a:schemeClr val="tx1"/>
              </a:solidFill>
              <a:effectLst/>
              <a:latin typeface="Arial" pitchFamily="34" charset="0"/>
              <a:cs typeface="Arial" pitchFamily="34" charset="0"/>
            </a:endParaRPr>
          </a:p>
        </p:txBody>
      </p:sp>
      <p:sp>
        <p:nvSpPr>
          <p:cNvPr id="6" name="5 Marcador de número de diapositiva"/>
          <p:cNvSpPr>
            <a:spLocks noGrp="1"/>
          </p:cNvSpPr>
          <p:nvPr>
            <p:ph type="sldNum" sz="quarter" idx="10"/>
          </p:nvPr>
        </p:nvSpPr>
        <p:spPr>
          <a:xfrm>
            <a:off x="9220200" y="6381750"/>
            <a:ext cx="2311400" cy="476250"/>
          </a:xfrm>
        </p:spPr>
        <p:txBody>
          <a:bodyPr/>
          <a:lstStyle/>
          <a:p>
            <a:fld id="{949DDCB8-1AC9-4D31-A51E-B559B51F8616}" type="slidenum">
              <a:rPr lang="en-US" smtClean="0">
                <a:solidFill>
                  <a:srgbClr val="000000"/>
                </a:solidFill>
                <a:effectLst/>
              </a:rPr>
              <a:pPr/>
              <a:t>234</a:t>
            </a:fld>
            <a:endParaRPr lang="en-US" dirty="0">
              <a:solidFill>
                <a:srgbClr val="000000"/>
              </a:solidFill>
              <a:effectLst/>
            </a:endParaRPr>
          </a:p>
        </p:txBody>
      </p:sp>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0243" name="Rectangle 3"/>
          <p:cNvSpPr>
            <a:spLocks noChangeArrowheads="1"/>
          </p:cNvSpPr>
          <p:nvPr/>
        </p:nvSpPr>
        <p:spPr bwMode="auto">
          <a:xfrm>
            <a:off x="0" y="177969"/>
            <a:ext cx="9926472" cy="507831"/>
          </a:xfrm>
          <a:prstGeom prst="rect">
            <a:avLst/>
          </a:prstGeom>
          <a:noFill/>
          <a:ln w="9525">
            <a:noFill/>
            <a:miter lim="800000"/>
            <a:headEnd/>
            <a:tailEnd/>
          </a:ln>
        </p:spPr>
        <p:txBody>
          <a:bodyPr wrap="square" lIns="0" tIns="0" rIns="0" bIns="0">
            <a:spAutoFit/>
          </a:bodyPr>
          <a:lstStyle/>
          <a:p>
            <a:pPr algn="ctr" eaLnBrk="0" hangingPunct="0"/>
            <a:r>
              <a:rPr lang="es-ES_tradnl" sz="1700" b="1" dirty="0" smtClean="0">
                <a:solidFill>
                  <a:srgbClr val="0000FF"/>
                </a:solidFill>
              </a:rPr>
              <a:t>PLANES</a:t>
            </a:r>
            <a:r>
              <a:rPr lang="es-ES_tradnl" sz="1700" b="1" u="none" dirty="0" smtClean="0">
                <a:solidFill>
                  <a:srgbClr val="0000FF"/>
                </a:solidFill>
              </a:rPr>
              <a:t> DE GASTOS CORRESPONDIENTES A ACTUACIONES MEDIAMBIENTALES</a:t>
            </a:r>
            <a:r>
              <a:rPr lang="es-ES_tradnl" sz="1600" b="1" u="none" dirty="0" smtClean="0">
                <a:solidFill>
                  <a:srgbClr val="0000FF"/>
                </a:solidFill>
              </a:rPr>
              <a:t>:</a:t>
            </a:r>
            <a:r>
              <a:rPr lang="es-ES_tradnl" sz="1600" b="1" u="none" dirty="0" smtClean="0">
                <a:solidFill>
                  <a:srgbClr val="FF0000"/>
                </a:solidFill>
              </a:rPr>
              <a:t>   ARTS. 10 a 12 NRIS</a:t>
            </a:r>
            <a:endParaRPr lang="es-ES_tradnl" sz="1600" b="1" u="none" dirty="0">
              <a:solidFill>
                <a:srgbClr val="000000"/>
              </a:solidFill>
            </a:endParaRPr>
          </a:p>
        </p:txBody>
      </p:sp>
      <p:grpSp>
        <p:nvGrpSpPr>
          <p:cNvPr id="2" name="Group 57"/>
          <p:cNvGrpSpPr>
            <a:grpSpLocks/>
          </p:cNvGrpSpPr>
          <p:nvPr/>
        </p:nvGrpSpPr>
        <p:grpSpPr bwMode="auto">
          <a:xfrm>
            <a:off x="2177666" y="989014"/>
            <a:ext cx="5377789" cy="382586"/>
            <a:chOff x="226" y="664"/>
            <a:chExt cx="3127" cy="241"/>
          </a:xfrm>
        </p:grpSpPr>
        <p:sp>
          <p:nvSpPr>
            <p:cNvPr id="10275" name="AutoShape 47"/>
            <p:cNvSpPr>
              <a:spLocks noChangeArrowheads="1"/>
            </p:cNvSpPr>
            <p:nvPr/>
          </p:nvSpPr>
          <p:spPr bwMode="auto">
            <a:xfrm>
              <a:off x="226" y="664"/>
              <a:ext cx="3127" cy="241"/>
            </a:xfrm>
            <a:prstGeom prst="roundRect">
              <a:avLst>
                <a:gd name="adj" fmla="val 0"/>
              </a:avLst>
            </a:prstGeom>
            <a:solidFill>
              <a:srgbClr val="EAEAEA"/>
            </a:solidFill>
            <a:ln w="9525">
              <a:solidFill>
                <a:srgbClr val="009900"/>
              </a:solidFill>
              <a:round/>
              <a:headEnd/>
              <a:tailEnd/>
            </a:ln>
          </p:spPr>
          <p:txBody>
            <a:bodyPr wrap="none" anchor="ctr"/>
            <a:lstStyle/>
            <a:p>
              <a:pPr eaLnBrk="0" hangingPunct="0"/>
              <a:endParaRPr lang="es-ES_tradnl" sz="1400"/>
            </a:p>
          </p:txBody>
        </p:sp>
        <p:sp>
          <p:nvSpPr>
            <p:cNvPr id="10276" name="Rectangle 48"/>
            <p:cNvSpPr>
              <a:spLocks noChangeArrowheads="1"/>
            </p:cNvSpPr>
            <p:nvPr/>
          </p:nvSpPr>
          <p:spPr bwMode="auto">
            <a:xfrm>
              <a:off x="1030" y="697"/>
              <a:ext cx="1399" cy="174"/>
            </a:xfrm>
            <a:prstGeom prst="rect">
              <a:avLst/>
            </a:prstGeom>
            <a:noFill/>
            <a:ln w="9525">
              <a:noFill/>
              <a:miter lim="800000"/>
              <a:headEnd/>
              <a:tailEnd/>
            </a:ln>
          </p:spPr>
          <p:txBody>
            <a:bodyPr wrap="none" lIns="0" tIns="0" rIns="0" bIns="0">
              <a:spAutoFit/>
            </a:bodyPr>
            <a:lstStyle/>
            <a:p>
              <a:pPr algn="ctr" eaLnBrk="0" hangingPunct="0"/>
              <a:r>
                <a:rPr lang="es-ES_tradnl" sz="1800" b="1" u="none" dirty="0" smtClean="0">
                  <a:solidFill>
                    <a:srgbClr val="0000FF"/>
                  </a:solidFill>
                </a:rPr>
                <a:t>SOLICITUD PLAN: </a:t>
              </a:r>
              <a:endParaRPr lang="es-ES_tradnl" sz="1800" u="none" dirty="0"/>
            </a:p>
          </p:txBody>
        </p:sp>
      </p:grpSp>
      <p:grpSp>
        <p:nvGrpSpPr>
          <p:cNvPr id="3" name="Group 66"/>
          <p:cNvGrpSpPr>
            <a:grpSpLocks/>
          </p:cNvGrpSpPr>
          <p:nvPr/>
        </p:nvGrpSpPr>
        <p:grpSpPr bwMode="auto">
          <a:xfrm>
            <a:off x="824676" y="1770676"/>
            <a:ext cx="5499895" cy="215899"/>
            <a:chOff x="256" y="1104"/>
            <a:chExt cx="3198" cy="136"/>
          </a:xfrm>
        </p:grpSpPr>
        <p:sp>
          <p:nvSpPr>
            <p:cNvPr id="10272" name="Rectangle 6"/>
            <p:cNvSpPr>
              <a:spLocks noChangeArrowheads="1"/>
            </p:cNvSpPr>
            <p:nvPr/>
          </p:nvSpPr>
          <p:spPr bwMode="auto">
            <a:xfrm>
              <a:off x="256" y="1104"/>
              <a:ext cx="775" cy="136"/>
            </a:xfrm>
            <a:prstGeom prst="rect">
              <a:avLst/>
            </a:prstGeom>
            <a:noFill/>
            <a:ln w="9525">
              <a:noFill/>
              <a:miter lim="800000"/>
              <a:headEnd/>
              <a:tailEnd/>
            </a:ln>
          </p:spPr>
          <p:txBody>
            <a:bodyPr wrap="none" lIns="0" tIns="0" rIns="0" bIns="0">
              <a:spAutoFit/>
            </a:bodyPr>
            <a:lstStyle/>
            <a:p>
              <a:pPr eaLnBrk="0" hangingPunct="0"/>
              <a:r>
                <a:rPr lang="es-ES_tradnl" sz="1400" u="none" dirty="0">
                  <a:solidFill>
                    <a:srgbClr val="FF33CC"/>
                  </a:solidFill>
                  <a:sym typeface="Wingdings" pitchFamily="2" charset="2"/>
                </a:rPr>
                <a:t></a:t>
              </a:r>
              <a:r>
                <a:rPr lang="es-ES_tradnl" sz="1400" u="none" dirty="0">
                  <a:solidFill>
                    <a:srgbClr val="0000FF"/>
                  </a:solidFill>
                </a:rPr>
                <a:t>   </a:t>
              </a:r>
              <a:r>
                <a:rPr lang="es-ES_tradnl" sz="1400" b="1" i="1" u="none" dirty="0">
                  <a:solidFill>
                    <a:srgbClr val="0000FF"/>
                  </a:solidFill>
                </a:rPr>
                <a:t>¿ QUIEN ?</a:t>
              </a:r>
            </a:p>
          </p:txBody>
        </p:sp>
        <p:sp>
          <p:nvSpPr>
            <p:cNvPr id="10273" name="Rectangle 8"/>
            <p:cNvSpPr>
              <a:spLocks noChangeArrowheads="1"/>
            </p:cNvSpPr>
            <p:nvPr/>
          </p:nvSpPr>
          <p:spPr bwMode="auto">
            <a:xfrm>
              <a:off x="2102" y="1104"/>
              <a:ext cx="1352" cy="136"/>
            </a:xfrm>
            <a:prstGeom prst="rect">
              <a:avLst/>
            </a:prstGeom>
            <a:noFill/>
            <a:ln w="9525">
              <a:noFill/>
              <a:miter lim="800000"/>
              <a:headEnd/>
              <a:tailEnd/>
            </a:ln>
          </p:spPr>
          <p:txBody>
            <a:bodyPr wrap="none" lIns="0" tIns="0" rIns="0" bIns="0">
              <a:spAutoFit/>
            </a:bodyPr>
            <a:lstStyle/>
            <a:p>
              <a:pPr eaLnBrk="0" hangingPunct="0"/>
              <a:r>
                <a:rPr lang="es-ES_tradnl" sz="1400" u="none" dirty="0">
                  <a:solidFill>
                    <a:srgbClr val="000000"/>
                  </a:solidFill>
                </a:rPr>
                <a:t>El propio Sujeto Pasivo</a:t>
              </a:r>
            </a:p>
          </p:txBody>
        </p:sp>
        <p:sp>
          <p:nvSpPr>
            <p:cNvPr id="10274" name="Line 49"/>
            <p:cNvSpPr>
              <a:spLocks noChangeShapeType="1"/>
            </p:cNvSpPr>
            <p:nvPr/>
          </p:nvSpPr>
          <p:spPr bwMode="auto">
            <a:xfrm>
              <a:off x="1248" y="1161"/>
              <a:ext cx="768" cy="0"/>
            </a:xfrm>
            <a:prstGeom prst="line">
              <a:avLst/>
            </a:prstGeom>
            <a:noFill/>
            <a:ln w="9525">
              <a:solidFill>
                <a:srgbClr val="009900"/>
              </a:solidFill>
              <a:round/>
              <a:headEnd/>
              <a:tailEnd type="stealth" w="med" len="med"/>
            </a:ln>
          </p:spPr>
          <p:txBody>
            <a:bodyPr wrap="none" anchor="ctr"/>
            <a:lstStyle/>
            <a:p>
              <a:endParaRPr lang="es-ES_tradnl" sz="1400"/>
            </a:p>
          </p:txBody>
        </p:sp>
      </p:grpSp>
      <p:sp>
        <p:nvSpPr>
          <p:cNvPr id="10246" name="Rectangle 11"/>
          <p:cNvSpPr>
            <a:spLocks noChangeArrowheads="1"/>
          </p:cNvSpPr>
          <p:nvPr/>
        </p:nvSpPr>
        <p:spPr bwMode="auto">
          <a:xfrm>
            <a:off x="479809" y="2615727"/>
            <a:ext cx="1803379" cy="215444"/>
          </a:xfrm>
          <a:prstGeom prst="rect">
            <a:avLst/>
          </a:prstGeom>
          <a:noFill/>
          <a:ln w="9525">
            <a:noFill/>
            <a:miter lim="800000"/>
            <a:headEnd/>
            <a:tailEnd/>
          </a:ln>
        </p:spPr>
        <p:txBody>
          <a:bodyPr wrap="none" lIns="0" tIns="0" rIns="0" bIns="0">
            <a:spAutoFit/>
          </a:bodyPr>
          <a:lstStyle/>
          <a:p>
            <a:pPr eaLnBrk="0" hangingPunct="0"/>
            <a:r>
              <a:rPr lang="es-ES_tradnl" sz="1400" u="none" dirty="0" smtClean="0">
                <a:solidFill>
                  <a:srgbClr val="D60093"/>
                </a:solidFill>
                <a:sym typeface="Wingdings" pitchFamily="2" charset="2"/>
              </a:rPr>
              <a:t></a:t>
            </a:r>
            <a:r>
              <a:rPr lang="es-ES_tradnl" sz="1400" u="none" dirty="0" smtClean="0">
                <a:solidFill>
                  <a:srgbClr val="000000"/>
                </a:solidFill>
              </a:rPr>
              <a:t>   </a:t>
            </a:r>
            <a:r>
              <a:rPr lang="es-ES_tradnl" sz="1400" b="1" i="1" u="none" dirty="0" smtClean="0">
                <a:solidFill>
                  <a:srgbClr val="0000FF"/>
                </a:solidFill>
              </a:rPr>
              <a:t>¿ QUÉ PLAZO ?</a:t>
            </a:r>
            <a:endParaRPr lang="es-ES_tradnl" sz="1400" b="1" i="1" u="none" dirty="0">
              <a:solidFill>
                <a:srgbClr val="0000FF"/>
              </a:solidFill>
            </a:endParaRPr>
          </a:p>
        </p:txBody>
      </p:sp>
      <p:sp>
        <p:nvSpPr>
          <p:cNvPr id="10247" name="Rectangle 16"/>
          <p:cNvSpPr>
            <a:spLocks noChangeArrowheads="1"/>
          </p:cNvSpPr>
          <p:nvPr/>
        </p:nvSpPr>
        <p:spPr bwMode="auto">
          <a:xfrm>
            <a:off x="4038600" y="2588430"/>
            <a:ext cx="5652188" cy="215444"/>
          </a:xfrm>
          <a:prstGeom prst="rect">
            <a:avLst/>
          </a:prstGeom>
          <a:noFill/>
          <a:ln w="9525">
            <a:noFill/>
            <a:miter lim="800000"/>
            <a:headEnd/>
            <a:tailEnd/>
          </a:ln>
        </p:spPr>
        <p:txBody>
          <a:bodyPr wrap="none" lIns="0" tIns="0" rIns="0" bIns="0">
            <a:spAutoFit/>
          </a:bodyPr>
          <a:lstStyle/>
          <a:p>
            <a:pPr eaLnBrk="0" hangingPunct="0"/>
            <a:r>
              <a:rPr lang="es-ES_tradnl" sz="1400" u="none" dirty="0">
                <a:solidFill>
                  <a:srgbClr val="000000"/>
                </a:solidFill>
              </a:rPr>
              <a:t>3 meses </a:t>
            </a:r>
            <a:r>
              <a:rPr lang="es-ES_tradnl" sz="1400" u="none" dirty="0" smtClean="0">
                <a:solidFill>
                  <a:srgbClr val="000000"/>
                </a:solidFill>
              </a:rPr>
              <a:t>SS compromiso de la actuación </a:t>
            </a:r>
            <a:r>
              <a:rPr lang="es-ES_tradnl" sz="1400" u="none" dirty="0" err="1" smtClean="0">
                <a:solidFill>
                  <a:srgbClr val="000000"/>
                </a:solidFill>
              </a:rPr>
              <a:t>mediambiental</a:t>
            </a:r>
            <a:r>
              <a:rPr lang="es-ES_tradnl" sz="1400" u="none" dirty="0" smtClean="0">
                <a:solidFill>
                  <a:srgbClr val="000000"/>
                </a:solidFill>
              </a:rPr>
              <a:t> </a:t>
            </a:r>
            <a:endParaRPr lang="es-ES_tradnl" sz="1400" u="none" dirty="0">
              <a:solidFill>
                <a:srgbClr val="000000"/>
              </a:solidFill>
            </a:endParaRPr>
          </a:p>
        </p:txBody>
      </p:sp>
      <p:sp>
        <p:nvSpPr>
          <p:cNvPr id="10248" name="Line 50"/>
          <p:cNvSpPr>
            <a:spLocks noChangeShapeType="1"/>
          </p:cNvSpPr>
          <p:nvPr/>
        </p:nvSpPr>
        <p:spPr bwMode="auto">
          <a:xfrm>
            <a:off x="2846127" y="2721448"/>
            <a:ext cx="990600" cy="0"/>
          </a:xfrm>
          <a:prstGeom prst="line">
            <a:avLst/>
          </a:prstGeom>
          <a:noFill/>
          <a:ln w="9525">
            <a:solidFill>
              <a:srgbClr val="009900"/>
            </a:solidFill>
            <a:round/>
            <a:headEnd/>
            <a:tailEnd type="stealth" w="med" len="med"/>
          </a:ln>
        </p:spPr>
        <p:txBody>
          <a:bodyPr wrap="none" anchor="ctr"/>
          <a:lstStyle/>
          <a:p>
            <a:endParaRPr lang="es-ES_tradnl" sz="1400"/>
          </a:p>
        </p:txBody>
      </p:sp>
      <p:grpSp>
        <p:nvGrpSpPr>
          <p:cNvPr id="4" name="Group 65"/>
          <p:cNvGrpSpPr>
            <a:grpSpLocks/>
          </p:cNvGrpSpPr>
          <p:nvPr/>
        </p:nvGrpSpPr>
        <p:grpSpPr bwMode="auto">
          <a:xfrm>
            <a:off x="414755" y="3270971"/>
            <a:ext cx="8798456" cy="430215"/>
            <a:chOff x="138" y="1654"/>
            <a:chExt cx="5116" cy="271"/>
          </a:xfrm>
        </p:grpSpPr>
        <p:sp>
          <p:nvSpPr>
            <p:cNvPr id="10269" name="Rectangle 22"/>
            <p:cNvSpPr>
              <a:spLocks noChangeArrowheads="1"/>
            </p:cNvSpPr>
            <p:nvPr/>
          </p:nvSpPr>
          <p:spPr bwMode="auto">
            <a:xfrm>
              <a:off x="138" y="1680"/>
              <a:ext cx="1678" cy="136"/>
            </a:xfrm>
            <a:prstGeom prst="rect">
              <a:avLst/>
            </a:prstGeom>
            <a:noFill/>
            <a:ln w="9525">
              <a:noFill/>
              <a:miter lim="800000"/>
              <a:headEnd/>
              <a:tailEnd/>
            </a:ln>
          </p:spPr>
          <p:txBody>
            <a:bodyPr wrap="none" lIns="0" tIns="0" rIns="0" bIns="0">
              <a:spAutoFit/>
            </a:bodyPr>
            <a:lstStyle/>
            <a:p>
              <a:pPr eaLnBrk="0" hangingPunct="0"/>
              <a:r>
                <a:rPr lang="es-ES_tradnl" sz="1400" u="none" dirty="0">
                  <a:solidFill>
                    <a:srgbClr val="D60093"/>
                  </a:solidFill>
                  <a:sym typeface="Wingdings" pitchFamily="2" charset="2"/>
                </a:rPr>
                <a:t></a:t>
              </a:r>
              <a:r>
                <a:rPr lang="es-ES_tradnl" sz="1400" u="none" dirty="0">
                  <a:solidFill>
                    <a:srgbClr val="000000"/>
                  </a:solidFill>
                </a:rPr>
                <a:t>   </a:t>
              </a:r>
              <a:r>
                <a:rPr lang="es-ES_tradnl" sz="1400" b="1" i="1" u="none" dirty="0">
                  <a:solidFill>
                    <a:srgbClr val="0000FF"/>
                  </a:solidFill>
                </a:rPr>
                <a:t>¿ QUÉ PROCEDIMIENTO ?</a:t>
              </a:r>
            </a:p>
          </p:txBody>
        </p:sp>
        <p:sp>
          <p:nvSpPr>
            <p:cNvPr id="10270" name="Rectangle 23"/>
            <p:cNvSpPr>
              <a:spLocks noChangeArrowheads="1"/>
            </p:cNvSpPr>
            <p:nvPr/>
          </p:nvSpPr>
          <p:spPr bwMode="auto">
            <a:xfrm>
              <a:off x="2507" y="1654"/>
              <a:ext cx="2747" cy="271"/>
            </a:xfrm>
            <a:prstGeom prst="rect">
              <a:avLst/>
            </a:prstGeom>
            <a:noFill/>
            <a:ln w="9525">
              <a:noFill/>
              <a:miter lim="800000"/>
              <a:headEnd/>
              <a:tailEnd/>
            </a:ln>
          </p:spPr>
          <p:txBody>
            <a:bodyPr wrap="none" lIns="0" tIns="0" rIns="0" bIns="0">
              <a:spAutoFit/>
            </a:bodyPr>
            <a:lstStyle/>
            <a:p>
              <a:pPr eaLnBrk="0" hangingPunct="0"/>
              <a:r>
                <a:rPr lang="es-ES_tradnl" sz="1400" b="1" u="none" dirty="0" smtClean="0">
                  <a:solidFill>
                    <a:srgbClr val="FF0000"/>
                  </a:solidFill>
                </a:rPr>
                <a:t>    La </a:t>
              </a:r>
              <a:r>
                <a:rPr lang="es-ES_tradnl" sz="1400" b="1" u="none" dirty="0">
                  <a:solidFill>
                    <a:srgbClr val="FF0000"/>
                  </a:solidFill>
                </a:rPr>
                <a:t>A.T.</a:t>
              </a:r>
              <a:r>
                <a:rPr lang="es-ES_tradnl" sz="1400" u="none" dirty="0">
                  <a:solidFill>
                    <a:srgbClr val="000000"/>
                  </a:solidFill>
                </a:rPr>
                <a:t> podrá recabar información del S.P. y </a:t>
              </a:r>
              <a:endParaRPr lang="es-ES_tradnl" sz="1400" u="none" dirty="0" smtClean="0">
                <a:solidFill>
                  <a:srgbClr val="000000"/>
                </a:solidFill>
              </a:endParaRPr>
            </a:p>
            <a:p>
              <a:pPr eaLnBrk="0" hangingPunct="0"/>
              <a:r>
                <a:rPr lang="es-ES_tradnl" sz="1400" b="1" u="none" dirty="0" smtClean="0">
                  <a:solidFill>
                    <a:srgbClr val="FF0000"/>
                  </a:solidFill>
                </a:rPr>
                <a:t>resolverá </a:t>
              </a:r>
              <a:r>
                <a:rPr lang="es-ES_tradnl" sz="1400" b="1" u="none" dirty="0">
                  <a:solidFill>
                    <a:srgbClr val="FF0000"/>
                  </a:solidFill>
                </a:rPr>
                <a:t>en 3 </a:t>
              </a:r>
              <a:r>
                <a:rPr lang="es-ES_tradnl" sz="1400" b="1" u="none" dirty="0" smtClean="0">
                  <a:solidFill>
                    <a:srgbClr val="FF0000"/>
                  </a:solidFill>
                </a:rPr>
                <a:t>meses</a:t>
              </a:r>
              <a:r>
                <a:rPr lang="es-ES_tradnl" sz="1400" u="none" dirty="0" smtClean="0">
                  <a:solidFill>
                    <a:srgbClr val="FF0000"/>
                  </a:solidFill>
                </a:rPr>
                <a:t>  </a:t>
              </a:r>
              <a:r>
                <a:rPr lang="es-ES_tradnl" sz="1400" b="1" u="none" dirty="0" smtClean="0">
                  <a:solidFill>
                    <a:srgbClr val="FF0000"/>
                  </a:solidFill>
                </a:rPr>
                <a:t> </a:t>
              </a:r>
              <a:r>
                <a:rPr lang="es-ES_tradnl" sz="1400" b="1" u="none" dirty="0">
                  <a:solidFill>
                    <a:srgbClr val="FF0000"/>
                  </a:solidFill>
                </a:rPr>
                <a:t>(Silencio +)</a:t>
              </a:r>
            </a:p>
          </p:txBody>
        </p:sp>
        <p:sp>
          <p:nvSpPr>
            <p:cNvPr id="10271" name="Line 51"/>
            <p:cNvSpPr>
              <a:spLocks noChangeShapeType="1"/>
            </p:cNvSpPr>
            <p:nvPr/>
          </p:nvSpPr>
          <p:spPr bwMode="auto">
            <a:xfrm>
              <a:off x="2063" y="1734"/>
              <a:ext cx="464" cy="9"/>
            </a:xfrm>
            <a:prstGeom prst="line">
              <a:avLst/>
            </a:prstGeom>
            <a:noFill/>
            <a:ln w="9525">
              <a:solidFill>
                <a:srgbClr val="009900"/>
              </a:solidFill>
              <a:round/>
              <a:headEnd/>
              <a:tailEnd type="stealth" w="med" len="med"/>
            </a:ln>
          </p:spPr>
          <p:txBody>
            <a:bodyPr wrap="none" anchor="ctr"/>
            <a:lstStyle/>
            <a:p>
              <a:endParaRPr lang="es-ES_tradnl" sz="1400"/>
            </a:p>
          </p:txBody>
        </p:sp>
      </p:grpSp>
      <p:grpSp>
        <p:nvGrpSpPr>
          <p:cNvPr id="5" name="Group 68"/>
          <p:cNvGrpSpPr>
            <a:grpSpLocks/>
          </p:cNvGrpSpPr>
          <p:nvPr/>
        </p:nvGrpSpPr>
        <p:grpSpPr bwMode="auto">
          <a:xfrm>
            <a:off x="420290" y="5513706"/>
            <a:ext cx="9164126" cy="216013"/>
            <a:chOff x="210" y="2429"/>
            <a:chExt cx="4964" cy="119"/>
          </a:xfrm>
        </p:grpSpPr>
        <p:sp>
          <p:nvSpPr>
            <p:cNvPr id="10266" name="Rectangle 40"/>
            <p:cNvSpPr>
              <a:spLocks noChangeArrowheads="1"/>
            </p:cNvSpPr>
            <p:nvPr/>
          </p:nvSpPr>
          <p:spPr bwMode="auto">
            <a:xfrm>
              <a:off x="210" y="2429"/>
              <a:ext cx="1031" cy="119"/>
            </a:xfrm>
            <a:prstGeom prst="rect">
              <a:avLst/>
            </a:prstGeom>
            <a:noFill/>
            <a:ln w="9525">
              <a:noFill/>
              <a:miter lim="800000"/>
              <a:headEnd/>
              <a:tailEnd/>
            </a:ln>
          </p:spPr>
          <p:txBody>
            <a:bodyPr wrap="none" lIns="0" tIns="0" rIns="0" bIns="0">
              <a:spAutoFit/>
            </a:bodyPr>
            <a:lstStyle/>
            <a:p>
              <a:pPr eaLnBrk="0" hangingPunct="0"/>
              <a:r>
                <a:rPr lang="es-ES_tradnl" sz="1400" u="none" dirty="0">
                  <a:solidFill>
                    <a:srgbClr val="D60093"/>
                  </a:solidFill>
                  <a:sym typeface="Wingdings" pitchFamily="2" charset="2"/>
                </a:rPr>
                <a:t></a:t>
              </a:r>
              <a:r>
                <a:rPr lang="es-ES_tradnl" sz="1400" u="none" dirty="0">
                  <a:solidFill>
                    <a:srgbClr val="000000"/>
                  </a:solidFill>
                </a:rPr>
                <a:t>   </a:t>
              </a:r>
              <a:r>
                <a:rPr lang="es-ES_tradnl" sz="1400" b="1" i="1" u="none" dirty="0">
                  <a:solidFill>
                    <a:srgbClr val="0000FF"/>
                  </a:solidFill>
                </a:rPr>
                <a:t>MODIFICACIÓN</a:t>
              </a:r>
            </a:p>
          </p:txBody>
        </p:sp>
        <p:sp>
          <p:nvSpPr>
            <p:cNvPr id="10267" name="Rectangle 41"/>
            <p:cNvSpPr>
              <a:spLocks noChangeArrowheads="1"/>
            </p:cNvSpPr>
            <p:nvPr/>
          </p:nvSpPr>
          <p:spPr bwMode="auto">
            <a:xfrm>
              <a:off x="1875" y="2429"/>
              <a:ext cx="3299" cy="119"/>
            </a:xfrm>
            <a:prstGeom prst="rect">
              <a:avLst/>
            </a:prstGeom>
            <a:noFill/>
            <a:ln w="9525">
              <a:noFill/>
              <a:miter lim="800000"/>
              <a:headEnd/>
              <a:tailEnd/>
            </a:ln>
          </p:spPr>
          <p:txBody>
            <a:bodyPr wrap="none" lIns="0" tIns="0" rIns="0" bIns="0">
              <a:spAutoFit/>
            </a:bodyPr>
            <a:lstStyle/>
            <a:p>
              <a:pPr eaLnBrk="0" hangingPunct="0"/>
              <a:r>
                <a:rPr lang="es-ES_tradnl" sz="1400" u="none" dirty="0">
                  <a:solidFill>
                    <a:srgbClr val="000000"/>
                  </a:solidFill>
                </a:rPr>
                <a:t>Los planes se pueden modificar a instancia del sujeto pasivo</a:t>
              </a:r>
            </a:p>
          </p:txBody>
        </p:sp>
        <p:sp>
          <p:nvSpPr>
            <p:cNvPr id="10268" name="Line 53"/>
            <p:cNvSpPr>
              <a:spLocks noChangeShapeType="1"/>
            </p:cNvSpPr>
            <p:nvPr/>
          </p:nvSpPr>
          <p:spPr bwMode="auto">
            <a:xfrm>
              <a:off x="1389" y="2486"/>
              <a:ext cx="459" cy="11"/>
            </a:xfrm>
            <a:prstGeom prst="line">
              <a:avLst/>
            </a:prstGeom>
            <a:noFill/>
            <a:ln w="9525">
              <a:solidFill>
                <a:srgbClr val="009900"/>
              </a:solidFill>
              <a:round/>
              <a:headEnd/>
              <a:tailEnd type="stealth" w="med" len="med"/>
            </a:ln>
          </p:spPr>
          <p:txBody>
            <a:bodyPr wrap="none" anchor="ctr"/>
            <a:lstStyle/>
            <a:p>
              <a:endParaRPr lang="es-ES_tradnl" sz="1400"/>
            </a:p>
          </p:txBody>
        </p:sp>
      </p:grpSp>
      <p:sp>
        <p:nvSpPr>
          <p:cNvPr id="10251" name="Rectangle 30"/>
          <p:cNvSpPr>
            <a:spLocks noChangeArrowheads="1"/>
          </p:cNvSpPr>
          <p:nvPr/>
        </p:nvSpPr>
        <p:spPr bwMode="auto">
          <a:xfrm>
            <a:off x="460313" y="4428344"/>
            <a:ext cx="1654299" cy="215444"/>
          </a:xfrm>
          <a:prstGeom prst="rect">
            <a:avLst/>
          </a:prstGeom>
          <a:noFill/>
          <a:ln w="9525">
            <a:noFill/>
            <a:miter lim="800000"/>
            <a:headEnd/>
            <a:tailEnd/>
          </a:ln>
        </p:spPr>
        <p:txBody>
          <a:bodyPr wrap="none" lIns="0" tIns="0" rIns="0" bIns="0">
            <a:spAutoFit/>
          </a:bodyPr>
          <a:lstStyle/>
          <a:p>
            <a:pPr eaLnBrk="0" hangingPunct="0"/>
            <a:r>
              <a:rPr lang="es-ES_tradnl" sz="1400" u="none" dirty="0">
                <a:solidFill>
                  <a:srgbClr val="D60093"/>
                </a:solidFill>
                <a:sym typeface="Wingdings" pitchFamily="2" charset="2"/>
              </a:rPr>
              <a:t></a:t>
            </a:r>
            <a:r>
              <a:rPr lang="es-ES_tradnl" sz="1400" u="none" dirty="0">
                <a:solidFill>
                  <a:srgbClr val="000000"/>
                </a:solidFill>
              </a:rPr>
              <a:t>   </a:t>
            </a:r>
            <a:r>
              <a:rPr lang="es-ES_tradnl" sz="1400" b="1" i="1" u="none" dirty="0">
                <a:solidFill>
                  <a:srgbClr val="0000FF"/>
                </a:solidFill>
              </a:rPr>
              <a:t>RESOLUCIÓN</a:t>
            </a:r>
          </a:p>
        </p:txBody>
      </p:sp>
      <p:sp>
        <p:nvSpPr>
          <p:cNvPr id="10252" name="Line 52"/>
          <p:cNvSpPr>
            <a:spLocks noChangeShapeType="1"/>
          </p:cNvSpPr>
          <p:nvPr/>
        </p:nvSpPr>
        <p:spPr bwMode="auto">
          <a:xfrm>
            <a:off x="2444466" y="4555012"/>
            <a:ext cx="1155700" cy="0"/>
          </a:xfrm>
          <a:prstGeom prst="line">
            <a:avLst/>
          </a:prstGeom>
          <a:noFill/>
          <a:ln w="9525">
            <a:solidFill>
              <a:srgbClr val="009900"/>
            </a:solidFill>
            <a:round/>
            <a:headEnd/>
            <a:tailEnd type="stealth" w="med" len="med"/>
          </a:ln>
        </p:spPr>
        <p:txBody>
          <a:bodyPr wrap="none" anchor="ctr"/>
          <a:lstStyle/>
          <a:p>
            <a:endParaRPr lang="es-ES_tradnl" sz="1400"/>
          </a:p>
        </p:txBody>
      </p:sp>
      <p:sp>
        <p:nvSpPr>
          <p:cNvPr id="10253" name="Rectangle 54"/>
          <p:cNvSpPr>
            <a:spLocks noChangeArrowheads="1"/>
          </p:cNvSpPr>
          <p:nvPr/>
        </p:nvSpPr>
        <p:spPr bwMode="auto">
          <a:xfrm>
            <a:off x="3995026" y="4408230"/>
            <a:ext cx="4654243" cy="506292"/>
          </a:xfrm>
          <a:prstGeom prst="rect">
            <a:avLst/>
          </a:prstGeom>
          <a:noFill/>
          <a:ln w="9525">
            <a:noFill/>
            <a:miter lim="800000"/>
            <a:headEnd/>
            <a:tailEnd/>
          </a:ln>
        </p:spPr>
        <p:txBody>
          <a:bodyPr wrap="square" lIns="0" tIns="0" rIns="0" bIns="0">
            <a:spAutoFit/>
          </a:bodyPr>
          <a:lstStyle/>
          <a:p>
            <a:pPr eaLnBrk="0" hangingPunct="0"/>
            <a:r>
              <a:rPr lang="es-ES_tradnl" sz="1400" u="none" dirty="0">
                <a:solidFill>
                  <a:srgbClr val="000000"/>
                </a:solidFill>
              </a:rPr>
              <a:t>El plan podrá ser aprobado o desestimado </a:t>
            </a:r>
          </a:p>
          <a:p>
            <a:pPr eaLnBrk="0" hangingPunct="0">
              <a:spcBef>
                <a:spcPct val="35000"/>
              </a:spcBef>
            </a:pPr>
            <a:r>
              <a:rPr lang="es-ES_tradnl" sz="1400" u="none" dirty="0">
                <a:solidFill>
                  <a:srgbClr val="000000"/>
                </a:solidFill>
              </a:rPr>
              <a:t>o la administración formulará uno alternativo</a:t>
            </a:r>
          </a:p>
        </p:txBody>
      </p:sp>
      <p:sp>
        <p:nvSpPr>
          <p:cNvPr id="32" name="31 Marcador de número de diapositiva"/>
          <p:cNvSpPr>
            <a:spLocks noGrp="1"/>
          </p:cNvSpPr>
          <p:nvPr>
            <p:ph type="sldNum" sz="quarter" idx="10"/>
          </p:nvPr>
        </p:nvSpPr>
        <p:spPr>
          <a:xfrm>
            <a:off x="9347200" y="6324600"/>
            <a:ext cx="2311400" cy="476250"/>
          </a:xfrm>
        </p:spPr>
        <p:txBody>
          <a:bodyPr/>
          <a:lstStyle/>
          <a:p>
            <a:fld id="{949DDCB8-1AC9-4D31-A51E-B559B51F8616}" type="slidenum">
              <a:rPr lang="en-US" smtClean="0">
                <a:solidFill>
                  <a:srgbClr val="000000"/>
                </a:solidFill>
                <a:effectLst/>
              </a:rPr>
              <a:pPr/>
              <a:t>235</a:t>
            </a:fld>
            <a:endParaRPr lang="en-US" dirty="0">
              <a:solidFill>
                <a:srgbClr val="000000"/>
              </a:solidFill>
              <a:effectLst/>
            </a:endParaRPr>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Marcador de número de diapositiva"/>
          <p:cNvSpPr>
            <a:spLocks noGrp="1"/>
          </p:cNvSpPr>
          <p:nvPr>
            <p:ph type="sldNum" sz="quarter" idx="10"/>
          </p:nvPr>
        </p:nvSpPr>
        <p:spPr>
          <a:xfrm>
            <a:off x="9423400" y="6324600"/>
            <a:ext cx="2311400" cy="476250"/>
          </a:xfrm>
        </p:spPr>
        <p:txBody>
          <a:bodyPr/>
          <a:lstStyle/>
          <a:p>
            <a:fld id="{E8DBB5DA-FFA5-47DF-B963-928503127F34}" type="slidenum">
              <a:rPr lang="en-US" smtClean="0"/>
              <a:pPr/>
              <a:t>236</a:t>
            </a:fld>
            <a:endParaRPr lang="en-US" dirty="0"/>
          </a:p>
        </p:txBody>
      </p:sp>
      <p:sp>
        <p:nvSpPr>
          <p:cNvPr id="7"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FF0000"/>
                </a:solidFill>
              </a:rPr>
              <a:t>EJEMPLO-1 (a)</a:t>
            </a:r>
            <a:r>
              <a:rPr lang="es-ES" dirty="0" smtClean="0">
                <a:solidFill>
                  <a:srgbClr val="FF0000"/>
                </a:solidFill>
              </a:rPr>
              <a:t>  </a:t>
            </a:r>
            <a:r>
              <a:rPr lang="es-ES" dirty="0" smtClean="0">
                <a:solidFill>
                  <a:srgbClr val="000066"/>
                </a:solidFill>
              </a:rPr>
              <a:t>PROVISIONES para </a:t>
            </a:r>
            <a:r>
              <a:rPr lang="es-ES" dirty="0" smtClean="0">
                <a:solidFill>
                  <a:srgbClr val="FF0000"/>
                </a:solidFill>
              </a:rPr>
              <a:t>Responsabilidades</a:t>
            </a:r>
            <a:endParaRPr lang="es-ES" u="sng" dirty="0">
              <a:solidFill>
                <a:srgbClr val="FF0000"/>
              </a:solidFill>
            </a:endParaRPr>
          </a:p>
        </p:txBody>
      </p:sp>
      <p:sp>
        <p:nvSpPr>
          <p:cNvPr id="8" name="Rectangle 3"/>
          <p:cNvSpPr txBox="1">
            <a:spLocks noChangeArrowheads="1"/>
          </p:cNvSpPr>
          <p:nvPr/>
        </p:nvSpPr>
        <p:spPr bwMode="auto">
          <a:xfrm>
            <a:off x="76200" y="457200"/>
            <a:ext cx="9753600" cy="2590800"/>
          </a:xfrm>
          <a:prstGeom prst="rect">
            <a:avLst/>
          </a:prstGeom>
          <a:solidFill>
            <a:srgbClr val="FFFFCC"/>
          </a:solidFill>
          <a:ln w="9525">
            <a:solidFill>
              <a:srgbClr val="0000FF"/>
            </a:solidFill>
            <a:miter lim="800000"/>
            <a:headEnd/>
            <a:tailEnd/>
          </a:ln>
          <a:effectLst/>
        </p:spPr>
        <p:txBody>
          <a:bodyPr vert="horz" wrap="square" lIns="91440" tIns="45720" rIns="91440" bIns="45720" numCol="1" anchor="t" anchorCtr="0" compatLnSpc="1">
            <a:prstTxWarp prst="textNoShape">
              <a:avLst/>
            </a:prstTxWarp>
          </a:bodyPr>
          <a:lstStyle/>
          <a:p>
            <a:r>
              <a:rPr lang="es-ES" sz="1800" b="0" dirty="0">
                <a:solidFill>
                  <a:srgbClr val="0000FF"/>
                </a:solidFill>
                <a:latin typeface="+mn-lt"/>
              </a:rPr>
              <a:t>Una empresa se enfrenta a la siguiente situación derivada de la venta de </a:t>
            </a:r>
            <a:r>
              <a:rPr lang="es-ES" sz="1800" b="0" u="sng" dirty="0">
                <a:solidFill>
                  <a:srgbClr val="0000FF"/>
                </a:solidFill>
                <a:latin typeface="+mn-lt"/>
              </a:rPr>
              <a:t>un producto supuestamente defectuoso</a:t>
            </a:r>
            <a:r>
              <a:rPr lang="es-ES" sz="1800" b="0" dirty="0">
                <a:solidFill>
                  <a:srgbClr val="0000FF"/>
                </a:solidFill>
                <a:latin typeface="+mn-lt"/>
              </a:rPr>
              <a:t>:</a:t>
            </a:r>
          </a:p>
          <a:p>
            <a:r>
              <a:rPr lang="es-ES" sz="1800" b="0" dirty="0">
                <a:solidFill>
                  <a:srgbClr val="0000FF"/>
                </a:solidFill>
                <a:latin typeface="+mn-lt"/>
              </a:rPr>
              <a:t>1-. En el </a:t>
            </a:r>
            <a:r>
              <a:rPr lang="es-ES" sz="1800" u="sng" dirty="0">
                <a:solidFill>
                  <a:srgbClr val="FF0000"/>
                </a:solidFill>
                <a:latin typeface="+mn-lt"/>
              </a:rPr>
              <a:t>año </a:t>
            </a:r>
            <a:r>
              <a:rPr lang="es-ES" sz="1800" u="sng" dirty="0" smtClean="0">
                <a:solidFill>
                  <a:srgbClr val="FF0000"/>
                </a:solidFill>
                <a:latin typeface="+mn-lt"/>
              </a:rPr>
              <a:t>N</a:t>
            </a:r>
            <a:r>
              <a:rPr lang="es-ES" sz="1800" dirty="0" smtClean="0">
                <a:solidFill>
                  <a:srgbClr val="FF0000"/>
                </a:solidFill>
                <a:latin typeface="+mn-lt"/>
              </a:rPr>
              <a:t> </a:t>
            </a:r>
            <a:r>
              <a:rPr lang="es-ES" sz="1800" b="0" dirty="0">
                <a:solidFill>
                  <a:srgbClr val="0000FF"/>
                </a:solidFill>
                <a:latin typeface="+mn-lt"/>
              </a:rPr>
              <a:t>la empresa aprecia que ha vendido producto defectuoso. Ante la </a:t>
            </a:r>
            <a:r>
              <a:rPr lang="es-ES" sz="1800" b="0" u="sng" dirty="0">
                <a:solidFill>
                  <a:srgbClr val="0000FF"/>
                </a:solidFill>
                <a:latin typeface="+mn-lt"/>
              </a:rPr>
              <a:t>amenaza de uno de sus clientes de demandarle</a:t>
            </a:r>
            <a:r>
              <a:rPr lang="es-ES" sz="1800" b="0" dirty="0">
                <a:solidFill>
                  <a:srgbClr val="0000FF"/>
                </a:solidFill>
                <a:latin typeface="+mn-lt"/>
              </a:rPr>
              <a:t>, la empresa </a:t>
            </a:r>
            <a:r>
              <a:rPr lang="es-ES" sz="1800" b="0" u="sng" dirty="0" smtClean="0">
                <a:solidFill>
                  <a:srgbClr val="0000FF"/>
                </a:solidFill>
                <a:latin typeface="+mn-lt"/>
              </a:rPr>
              <a:t>dota contablemente</a:t>
            </a:r>
            <a:r>
              <a:rPr lang="es-ES" sz="1800" b="0" dirty="0" smtClean="0">
                <a:solidFill>
                  <a:srgbClr val="0000FF"/>
                </a:solidFill>
                <a:latin typeface="+mn-lt"/>
              </a:rPr>
              <a:t> </a:t>
            </a:r>
            <a:r>
              <a:rPr lang="es-ES" sz="1800" b="0" dirty="0">
                <a:solidFill>
                  <a:srgbClr val="0000FF"/>
                </a:solidFill>
                <a:latin typeface="+mn-lt"/>
              </a:rPr>
              <a:t>una provisión para responsabilidades de 50.000€, aunque no acepta que deba indemnizarle.</a:t>
            </a:r>
          </a:p>
          <a:p>
            <a:r>
              <a:rPr lang="es-ES" sz="1800" b="0" dirty="0">
                <a:solidFill>
                  <a:srgbClr val="0000FF"/>
                </a:solidFill>
                <a:latin typeface="+mn-lt"/>
              </a:rPr>
              <a:t>2-. En el </a:t>
            </a:r>
            <a:r>
              <a:rPr lang="es-ES" sz="1800" u="sng" dirty="0">
                <a:solidFill>
                  <a:srgbClr val="FF0000"/>
                </a:solidFill>
                <a:latin typeface="+mn-lt"/>
              </a:rPr>
              <a:t>año </a:t>
            </a:r>
            <a:r>
              <a:rPr lang="es-ES" sz="1800" u="sng" dirty="0" smtClean="0">
                <a:solidFill>
                  <a:srgbClr val="FF0000"/>
                </a:solidFill>
                <a:latin typeface="+mn-lt"/>
              </a:rPr>
              <a:t>N+1</a:t>
            </a:r>
            <a:r>
              <a:rPr lang="es-ES" sz="1800" dirty="0" smtClean="0">
                <a:solidFill>
                  <a:srgbClr val="FF0000"/>
                </a:solidFill>
                <a:latin typeface="+mn-lt"/>
              </a:rPr>
              <a:t> </a:t>
            </a:r>
            <a:r>
              <a:rPr lang="es-ES" sz="1800" b="0" dirty="0">
                <a:solidFill>
                  <a:srgbClr val="0000FF"/>
                </a:solidFill>
                <a:latin typeface="+mn-lt"/>
              </a:rPr>
              <a:t>el cliente </a:t>
            </a:r>
            <a:r>
              <a:rPr lang="es-ES" sz="1800" b="0" u="sng" dirty="0">
                <a:solidFill>
                  <a:srgbClr val="0000FF"/>
                </a:solidFill>
                <a:latin typeface="+mn-lt"/>
              </a:rPr>
              <a:t>le lleva a juicio</a:t>
            </a:r>
            <a:r>
              <a:rPr lang="es-ES" sz="1800" b="0" dirty="0">
                <a:solidFill>
                  <a:srgbClr val="0000FF"/>
                </a:solidFill>
                <a:latin typeface="+mn-lt"/>
              </a:rPr>
              <a:t>. La sociedad mantiene el importe de la provisión por considerar que su importe cubre adecuadamente el riesgo.</a:t>
            </a:r>
          </a:p>
          <a:p>
            <a:r>
              <a:rPr lang="es-ES" sz="1800" b="0" dirty="0">
                <a:solidFill>
                  <a:srgbClr val="0000FF"/>
                </a:solidFill>
                <a:latin typeface="+mn-lt"/>
              </a:rPr>
              <a:t>3-. En el </a:t>
            </a:r>
            <a:r>
              <a:rPr lang="es-ES" sz="1800" u="sng" dirty="0">
                <a:solidFill>
                  <a:srgbClr val="FF0000"/>
                </a:solidFill>
                <a:latin typeface="+mn-lt"/>
              </a:rPr>
              <a:t>año </a:t>
            </a:r>
            <a:r>
              <a:rPr lang="es-ES" sz="1800" u="sng" dirty="0" smtClean="0">
                <a:solidFill>
                  <a:srgbClr val="FF0000"/>
                </a:solidFill>
                <a:latin typeface="+mn-lt"/>
              </a:rPr>
              <a:t>N+2</a:t>
            </a:r>
            <a:r>
              <a:rPr lang="es-ES" sz="1800" b="0" dirty="0" smtClean="0">
                <a:solidFill>
                  <a:srgbClr val="0000FF"/>
                </a:solidFill>
                <a:latin typeface="+mn-lt"/>
              </a:rPr>
              <a:t> </a:t>
            </a:r>
            <a:r>
              <a:rPr lang="es-ES" sz="1800" b="0" dirty="0">
                <a:solidFill>
                  <a:srgbClr val="0000FF"/>
                </a:solidFill>
                <a:latin typeface="+mn-lt"/>
              </a:rPr>
              <a:t>la sociedad </a:t>
            </a:r>
            <a:r>
              <a:rPr lang="es-ES" sz="1800" b="0" u="sng" dirty="0">
                <a:solidFill>
                  <a:srgbClr val="0000FF"/>
                </a:solidFill>
                <a:latin typeface="+mn-lt"/>
              </a:rPr>
              <a:t>pierde el juicio</a:t>
            </a:r>
            <a:r>
              <a:rPr lang="es-ES" sz="1800" b="0" dirty="0">
                <a:solidFill>
                  <a:srgbClr val="0000FF"/>
                </a:solidFill>
                <a:latin typeface="+mn-lt"/>
              </a:rPr>
              <a:t> y es obligada a indemnizar a su cliente con 30.000€. </a:t>
            </a:r>
          </a:p>
          <a:p>
            <a:pPr marL="342900" indent="-342900">
              <a:buFont typeface="+mj-lt"/>
              <a:buAutoNum type="arabicPeriod"/>
            </a:pPr>
            <a:endParaRPr lang="es-ES_tradnl" sz="1800" b="0" dirty="0" smtClean="0">
              <a:solidFill>
                <a:srgbClr val="0000FF"/>
              </a:solidFill>
              <a:latin typeface="+mn-lt"/>
            </a:endParaRPr>
          </a:p>
          <a:p>
            <a:pPr marL="342900" indent="-342900">
              <a:buFont typeface="+mj-lt"/>
              <a:buAutoNum type="arabicPeriod"/>
            </a:pPr>
            <a:endParaRPr lang="es-ES_tradnl" sz="1800" b="0" dirty="0" smtClean="0">
              <a:solidFill>
                <a:srgbClr val="0000FF"/>
              </a:solidFill>
            </a:endParaRPr>
          </a:p>
          <a:p>
            <a:pPr marL="342900" indent="-342900">
              <a:buFont typeface="+mj-lt"/>
              <a:buAutoNum type="arabicPeriod"/>
            </a:pPr>
            <a:endParaRPr lang="es-ES_tradnl" sz="1800" b="0" dirty="0">
              <a:solidFill>
                <a:srgbClr val="0000FF"/>
              </a:solidFill>
            </a:endParaRPr>
          </a:p>
        </p:txBody>
      </p:sp>
      <p:graphicFrame>
        <p:nvGraphicFramePr>
          <p:cNvPr id="9" name="8 Tabla"/>
          <p:cNvGraphicFramePr>
            <a:graphicFrameLocks noGrp="1"/>
          </p:cNvGraphicFramePr>
          <p:nvPr>
            <p:extLst>
              <p:ext uri="{D42A27DB-BD31-4B8C-83A1-F6EECF244321}">
                <p14:modId xmlns="" xmlns:p14="http://schemas.microsoft.com/office/powerpoint/2010/main" val="1018972051"/>
              </p:ext>
            </p:extLst>
          </p:nvPr>
        </p:nvGraphicFramePr>
        <p:xfrm>
          <a:off x="3505200" y="3200400"/>
          <a:ext cx="1905000" cy="381000"/>
        </p:xfrm>
        <a:graphic>
          <a:graphicData uri="http://schemas.openxmlformats.org/drawingml/2006/table">
            <a:tbl>
              <a:tblPr firstRow="1" bandRow="1">
                <a:tableStyleId>{5C22544A-7EE6-4342-B048-85BDC9FD1C3A}</a:tableStyleId>
              </a:tblPr>
              <a:tblGrid>
                <a:gridCol w="1905000">
                  <a:extLst>
                    <a:ext uri="{9D8B030D-6E8A-4147-A177-3AD203B41FA5}">
                      <a16:colId xmlns="" xmlns:a16="http://schemas.microsoft.com/office/drawing/2014/main" val="20000"/>
                    </a:ext>
                  </a:extLst>
                </a:gridCol>
              </a:tblGrid>
              <a:tr h="381000">
                <a:tc>
                  <a:txBody>
                    <a:bodyPr/>
                    <a:lstStyle/>
                    <a:p>
                      <a:pPr marL="457200" marR="0" lvl="0" indent="-457200" algn="ctr" defTabSz="914400" rtl="0" eaLnBrk="1" fontAlgn="auto" latinLnBrk="0" hangingPunct="1">
                        <a:lnSpc>
                          <a:spcPct val="100000"/>
                        </a:lnSpc>
                        <a:spcBef>
                          <a:spcPts val="0"/>
                        </a:spcBef>
                        <a:spcAft>
                          <a:spcPts val="0"/>
                        </a:spcAft>
                        <a:buClrTx/>
                        <a:buSzTx/>
                        <a:buFontTx/>
                        <a:buNone/>
                        <a:tabLst/>
                        <a:defRPr/>
                      </a:pPr>
                      <a:r>
                        <a:rPr lang="es-ES" sz="1800" b="1" u="sng" kern="1200" dirty="0" smtClean="0">
                          <a:solidFill>
                            <a:schemeClr val="lt1"/>
                          </a:solidFill>
                          <a:effectLst/>
                          <a:latin typeface="+mn-lt"/>
                          <a:ea typeface="+mn-ea"/>
                          <a:cs typeface="+mn-cs"/>
                        </a:rPr>
                        <a:t>Año N</a:t>
                      </a:r>
                      <a:endParaRPr lang="es-ES_tradnl" sz="1800" b="1" kern="1200" dirty="0" smtClean="0">
                        <a:solidFill>
                          <a:srgbClr val="FFFF00"/>
                        </a:solidFill>
                        <a:latin typeface="+mn-lt"/>
                        <a:ea typeface="+mn-ea"/>
                        <a:cs typeface="+mn-cs"/>
                      </a:endParaRPr>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
        <p:nvSpPr>
          <p:cNvPr id="2" name="Rectángulo 1"/>
          <p:cNvSpPr/>
          <p:nvPr/>
        </p:nvSpPr>
        <p:spPr>
          <a:xfrm>
            <a:off x="240145" y="3581400"/>
            <a:ext cx="9347200" cy="584775"/>
          </a:xfrm>
          <a:prstGeom prst="rect">
            <a:avLst/>
          </a:prstGeom>
        </p:spPr>
        <p:txBody>
          <a:bodyPr wrap="square">
            <a:spAutoFit/>
          </a:bodyPr>
          <a:lstStyle/>
          <a:p>
            <a:pPr algn="ctr"/>
            <a:r>
              <a:rPr lang="es-ES" sz="1600" u="sng" dirty="0">
                <a:solidFill>
                  <a:srgbClr val="FFFF00"/>
                </a:solidFill>
              </a:rPr>
              <a:t>CONTABLEMENTE:</a:t>
            </a:r>
            <a:r>
              <a:rPr lang="es-ES" sz="1600" b="0" dirty="0">
                <a:solidFill>
                  <a:schemeClr val="lt1"/>
                </a:solidFill>
              </a:rPr>
              <a:t> (NRV 15 PGC y NRV 17 PGC de PYMES)</a:t>
            </a:r>
          </a:p>
          <a:p>
            <a:pPr marL="342900" indent="-342900">
              <a:buFont typeface="Wingdings" panose="05000000000000000000" pitchFamily="2" charset="2"/>
              <a:buChar char="ü"/>
            </a:pPr>
            <a:r>
              <a:rPr lang="es-ES" sz="1600" b="0" dirty="0">
                <a:solidFill>
                  <a:schemeClr val="lt1"/>
                </a:solidFill>
              </a:rPr>
              <a:t>Contablemente la empresa debe contabilizar el importe de la provisión. </a:t>
            </a:r>
            <a:r>
              <a:rPr lang="es-ES" sz="1600" u="sng" dirty="0">
                <a:solidFill>
                  <a:srgbClr val="FFFF00"/>
                </a:solidFill>
              </a:rPr>
              <a:t>Es tácita</a:t>
            </a:r>
            <a:r>
              <a:rPr lang="es-ES" sz="1600" b="0" dirty="0">
                <a:solidFill>
                  <a:schemeClr val="lt1"/>
                </a:solidFill>
              </a:rPr>
              <a:t>:</a:t>
            </a:r>
          </a:p>
        </p:txBody>
      </p:sp>
      <p:graphicFrame>
        <p:nvGraphicFramePr>
          <p:cNvPr id="3" name="Tabla 2"/>
          <p:cNvGraphicFramePr>
            <a:graphicFrameLocks noGrp="1"/>
          </p:cNvGraphicFramePr>
          <p:nvPr>
            <p:extLst>
              <p:ext uri="{D42A27DB-BD31-4B8C-83A1-F6EECF244321}">
                <p14:modId xmlns="" xmlns:p14="http://schemas.microsoft.com/office/powerpoint/2010/main" val="3613353188"/>
              </p:ext>
            </p:extLst>
          </p:nvPr>
        </p:nvGraphicFramePr>
        <p:xfrm>
          <a:off x="182416" y="4191000"/>
          <a:ext cx="9347201" cy="457200"/>
        </p:xfrm>
        <a:graphic>
          <a:graphicData uri="http://schemas.openxmlformats.org/drawingml/2006/table">
            <a:tbl>
              <a:tblPr>
                <a:tableStyleId>{5C22544A-7EE6-4342-B048-85BDC9FD1C3A}</a:tableStyleId>
              </a:tblPr>
              <a:tblGrid>
                <a:gridCol w="868362">
                  <a:extLst>
                    <a:ext uri="{9D8B030D-6E8A-4147-A177-3AD203B41FA5}">
                      <a16:colId xmlns="" xmlns:a16="http://schemas.microsoft.com/office/drawing/2014/main" val="624702733"/>
                    </a:ext>
                  </a:extLst>
                </a:gridCol>
                <a:gridCol w="3354832">
                  <a:extLst>
                    <a:ext uri="{9D8B030D-6E8A-4147-A177-3AD203B41FA5}">
                      <a16:colId xmlns="" xmlns:a16="http://schemas.microsoft.com/office/drawing/2014/main" val="959854682"/>
                    </a:ext>
                  </a:extLst>
                </a:gridCol>
                <a:gridCol w="389420">
                  <a:extLst>
                    <a:ext uri="{9D8B030D-6E8A-4147-A177-3AD203B41FA5}">
                      <a16:colId xmlns="" xmlns:a16="http://schemas.microsoft.com/office/drawing/2014/main" val="3896693929"/>
                    </a:ext>
                  </a:extLst>
                </a:gridCol>
                <a:gridCol w="3933366">
                  <a:extLst>
                    <a:ext uri="{9D8B030D-6E8A-4147-A177-3AD203B41FA5}">
                      <a16:colId xmlns="" xmlns:a16="http://schemas.microsoft.com/office/drawing/2014/main" val="2698993848"/>
                    </a:ext>
                  </a:extLst>
                </a:gridCol>
                <a:gridCol w="801221">
                  <a:extLst>
                    <a:ext uri="{9D8B030D-6E8A-4147-A177-3AD203B41FA5}">
                      <a16:colId xmlns="" xmlns:a16="http://schemas.microsoft.com/office/drawing/2014/main" val="1949247668"/>
                    </a:ext>
                  </a:extLst>
                </a:gridCol>
              </a:tblGrid>
              <a:tr h="332190">
                <a:tc>
                  <a:txBody>
                    <a:bodyPr/>
                    <a:lstStyle/>
                    <a:p>
                      <a:pPr algn="just">
                        <a:lnSpc>
                          <a:spcPts val="1800"/>
                        </a:lnSpc>
                        <a:spcAft>
                          <a:spcPts val="0"/>
                        </a:spcAft>
                      </a:pPr>
                      <a:r>
                        <a:rPr lang="es-ES" sz="1400" b="1" dirty="0">
                          <a:solidFill>
                            <a:srgbClr val="FF0000"/>
                          </a:solidFill>
                          <a:effectLst/>
                        </a:rPr>
                        <a:t>50.000</a:t>
                      </a:r>
                      <a:endParaRPr lang="es-ES" sz="1400" b="1" dirty="0">
                        <a:solidFill>
                          <a:srgbClr val="FF0000"/>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tc>
                  <a:txBody>
                    <a:bodyPr/>
                    <a:lstStyle/>
                    <a:p>
                      <a:pPr algn="just">
                        <a:lnSpc>
                          <a:spcPts val="1800"/>
                        </a:lnSpc>
                        <a:spcAft>
                          <a:spcPts val="0"/>
                        </a:spcAft>
                      </a:pPr>
                      <a:r>
                        <a:rPr lang="es-ES" sz="1400" b="1" dirty="0">
                          <a:solidFill>
                            <a:srgbClr val="FF0000"/>
                          </a:solidFill>
                          <a:effectLst/>
                        </a:rPr>
                        <a:t>Gastos excepcionales (678)</a:t>
                      </a:r>
                      <a:endParaRPr lang="es-ES" sz="1400" b="1" dirty="0">
                        <a:solidFill>
                          <a:srgbClr val="FF0000"/>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tc>
                  <a:txBody>
                    <a:bodyPr/>
                    <a:lstStyle/>
                    <a:p>
                      <a:pPr algn="ctr">
                        <a:lnSpc>
                          <a:spcPts val="1800"/>
                        </a:lnSpc>
                        <a:spcAft>
                          <a:spcPts val="0"/>
                        </a:spcAft>
                      </a:pPr>
                      <a:r>
                        <a:rPr lang="es-ES" sz="1400" dirty="0" smtClean="0">
                          <a:solidFill>
                            <a:srgbClr val="0000FF"/>
                          </a:solidFill>
                          <a:effectLst/>
                        </a:rPr>
                        <a:t>a/</a:t>
                      </a:r>
                      <a:endParaRPr lang="es-ES" sz="14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tc>
                  <a:txBody>
                    <a:bodyPr/>
                    <a:lstStyle/>
                    <a:p>
                      <a:pPr algn="just">
                        <a:lnSpc>
                          <a:spcPts val="1800"/>
                        </a:lnSpc>
                        <a:spcAft>
                          <a:spcPts val="0"/>
                        </a:spcAft>
                      </a:pPr>
                      <a:r>
                        <a:rPr lang="es-ES" sz="1400" b="1" dirty="0">
                          <a:solidFill>
                            <a:srgbClr val="0000FF"/>
                          </a:solidFill>
                          <a:effectLst/>
                        </a:rPr>
                        <a:t> </a:t>
                      </a:r>
                    </a:p>
                    <a:p>
                      <a:pPr algn="just">
                        <a:lnSpc>
                          <a:spcPts val="1800"/>
                        </a:lnSpc>
                        <a:spcAft>
                          <a:spcPts val="0"/>
                        </a:spcAft>
                      </a:pPr>
                      <a:r>
                        <a:rPr lang="es-ES" sz="1400" b="1" dirty="0">
                          <a:solidFill>
                            <a:srgbClr val="0000FF"/>
                          </a:solidFill>
                          <a:effectLst/>
                        </a:rPr>
                        <a:t>Provisión para responsabilidades (142)</a:t>
                      </a:r>
                      <a:endParaRPr lang="es-ES" sz="1400" b="1"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tc>
                  <a:txBody>
                    <a:bodyPr/>
                    <a:lstStyle/>
                    <a:p>
                      <a:pPr algn="r">
                        <a:lnSpc>
                          <a:spcPts val="1800"/>
                        </a:lnSpc>
                        <a:spcAft>
                          <a:spcPts val="0"/>
                        </a:spcAft>
                      </a:pPr>
                      <a:r>
                        <a:rPr lang="es-ES" sz="1400" b="1" dirty="0">
                          <a:solidFill>
                            <a:srgbClr val="0000FF"/>
                          </a:solidFill>
                          <a:effectLst/>
                        </a:rPr>
                        <a:t> </a:t>
                      </a:r>
                    </a:p>
                    <a:p>
                      <a:pPr algn="r">
                        <a:lnSpc>
                          <a:spcPts val="1800"/>
                        </a:lnSpc>
                        <a:spcAft>
                          <a:spcPts val="0"/>
                        </a:spcAft>
                      </a:pPr>
                      <a:r>
                        <a:rPr lang="es-ES" sz="1400" b="1" dirty="0">
                          <a:solidFill>
                            <a:srgbClr val="0000FF"/>
                          </a:solidFill>
                          <a:effectLst/>
                        </a:rPr>
                        <a:t> 50.000</a:t>
                      </a:r>
                      <a:endParaRPr lang="es-ES" sz="1400" b="1"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extLst>
                  <a:ext uri="{0D108BD9-81ED-4DB2-BD59-A6C34878D82A}">
                    <a16:rowId xmlns="" xmlns:a16="http://schemas.microsoft.com/office/drawing/2014/main" val="992926956"/>
                  </a:ext>
                </a:extLst>
              </a:tr>
            </a:tbl>
          </a:graphicData>
        </a:graphic>
      </p:graphicFrame>
      <p:graphicFrame>
        <p:nvGraphicFramePr>
          <p:cNvPr id="11" name="9 Tabla"/>
          <p:cNvGraphicFramePr>
            <a:graphicFrameLocks noGrp="1"/>
          </p:cNvGraphicFramePr>
          <p:nvPr>
            <p:extLst>
              <p:ext uri="{D42A27DB-BD31-4B8C-83A1-F6EECF244321}">
                <p14:modId xmlns="" xmlns:p14="http://schemas.microsoft.com/office/powerpoint/2010/main" val="376414240"/>
              </p:ext>
            </p:extLst>
          </p:nvPr>
        </p:nvGraphicFramePr>
        <p:xfrm>
          <a:off x="235989" y="4800600"/>
          <a:ext cx="9296399" cy="905470"/>
        </p:xfrm>
        <a:graphic>
          <a:graphicData uri="http://schemas.openxmlformats.org/drawingml/2006/table">
            <a:tbl>
              <a:tblPr/>
              <a:tblGrid>
                <a:gridCol w="914400">
                  <a:extLst>
                    <a:ext uri="{9D8B030D-6E8A-4147-A177-3AD203B41FA5}">
                      <a16:colId xmlns="" xmlns:a16="http://schemas.microsoft.com/office/drawing/2014/main" val="20000"/>
                    </a:ext>
                  </a:extLst>
                </a:gridCol>
                <a:gridCol w="4876800">
                  <a:extLst>
                    <a:ext uri="{9D8B030D-6E8A-4147-A177-3AD203B41FA5}">
                      <a16:colId xmlns="" xmlns:a16="http://schemas.microsoft.com/office/drawing/2014/main" val="20001"/>
                    </a:ext>
                  </a:extLst>
                </a:gridCol>
                <a:gridCol w="1219200">
                  <a:extLst>
                    <a:ext uri="{9D8B030D-6E8A-4147-A177-3AD203B41FA5}">
                      <a16:colId xmlns="" xmlns:a16="http://schemas.microsoft.com/office/drawing/2014/main" val="20002"/>
                    </a:ext>
                  </a:extLst>
                </a:gridCol>
                <a:gridCol w="957942">
                  <a:extLst>
                    <a:ext uri="{9D8B030D-6E8A-4147-A177-3AD203B41FA5}">
                      <a16:colId xmlns="" xmlns:a16="http://schemas.microsoft.com/office/drawing/2014/main" val="20003"/>
                    </a:ext>
                  </a:extLst>
                </a:gridCol>
                <a:gridCol w="1328057">
                  <a:extLst>
                    <a:ext uri="{9D8B030D-6E8A-4147-A177-3AD203B41FA5}">
                      <a16:colId xmlns="" xmlns:a16="http://schemas.microsoft.com/office/drawing/2014/main" val="20004"/>
                    </a:ext>
                  </a:extLst>
                </a:gridCol>
              </a:tblGrid>
              <a:tr h="381000">
                <a:tc>
                  <a:txBody>
                    <a:bodyPr/>
                    <a:lstStyle/>
                    <a:p>
                      <a:pPr algn="l">
                        <a:spcBef>
                          <a:spcPts val="300"/>
                        </a:spcBef>
                        <a:spcAft>
                          <a:spcPts val="300"/>
                        </a:spcAft>
                      </a:pPr>
                      <a:r>
                        <a:rPr lang="es-ES_tradnl" sz="1800" dirty="0" smtClean="0">
                          <a:latin typeface="Arial"/>
                          <a:ea typeface="Times New Roman"/>
                          <a:cs typeface="Times New Roman"/>
                        </a:rPr>
                        <a:t>Año </a:t>
                      </a:r>
                      <a:endParaRPr lang="es-ES_tradnl" sz="18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25000"/>
                      </a:schemeClr>
                    </a:solidFill>
                  </a:tcPr>
                </a:tc>
                <a:tc>
                  <a:txBody>
                    <a:bodyPr/>
                    <a:lstStyle/>
                    <a:p>
                      <a:pPr algn="ctr">
                        <a:spcBef>
                          <a:spcPts val="300"/>
                        </a:spcBef>
                        <a:spcAft>
                          <a:spcPts val="300"/>
                        </a:spcAft>
                      </a:pPr>
                      <a:r>
                        <a:rPr lang="es-ES_tradnl" sz="1600" b="1" dirty="0">
                          <a:latin typeface="Arial"/>
                          <a:ea typeface="Times New Roman"/>
                          <a:cs typeface="Times New Roman"/>
                        </a:rPr>
                        <a:t>Concepto</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tc>
                  <a:txBody>
                    <a:bodyPr/>
                    <a:lstStyle/>
                    <a:p>
                      <a:pPr algn="ctr">
                        <a:spcBef>
                          <a:spcPts val="300"/>
                        </a:spcBef>
                        <a:spcAft>
                          <a:spcPts val="300"/>
                        </a:spcAft>
                      </a:pPr>
                      <a:r>
                        <a:rPr lang="es-ES_tradnl" sz="1600" b="1" dirty="0">
                          <a:latin typeface="Arial"/>
                          <a:ea typeface="Times New Roman"/>
                          <a:cs typeface="Times New Roman"/>
                        </a:rPr>
                        <a:t>Contable</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25000"/>
                      </a:schemeClr>
                    </a:solidFill>
                  </a:tcPr>
                </a:tc>
                <a:tc>
                  <a:txBody>
                    <a:bodyPr/>
                    <a:lstStyle/>
                    <a:p>
                      <a:pPr algn="ctr">
                        <a:spcBef>
                          <a:spcPts val="300"/>
                        </a:spcBef>
                        <a:spcAft>
                          <a:spcPts val="300"/>
                        </a:spcAft>
                      </a:pPr>
                      <a:r>
                        <a:rPr lang="es-ES_tradnl" sz="1600" b="1" dirty="0">
                          <a:latin typeface="Arial"/>
                          <a:ea typeface="Times New Roman"/>
                          <a:cs typeface="Times New Roman"/>
                        </a:rPr>
                        <a:t>FISCAL</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tc>
                  <a:txBody>
                    <a:bodyPr/>
                    <a:lstStyle/>
                    <a:p>
                      <a:pPr algn="ctr">
                        <a:spcBef>
                          <a:spcPts val="300"/>
                        </a:spcBef>
                        <a:spcAft>
                          <a:spcPts val="300"/>
                        </a:spcAft>
                      </a:pPr>
                      <a:r>
                        <a:rPr lang="es-ES_tradnl" sz="1600" b="1" dirty="0">
                          <a:latin typeface="Arial"/>
                          <a:ea typeface="Times New Roman"/>
                          <a:cs typeface="Times New Roman"/>
                        </a:rPr>
                        <a:t>AJUSTE</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25000"/>
                      </a:schemeClr>
                    </a:solidFill>
                  </a:tcPr>
                </a:tc>
                <a:extLst>
                  <a:ext uri="{0D108BD9-81ED-4DB2-BD59-A6C34878D82A}">
                    <a16:rowId xmlns="" xmlns:a16="http://schemas.microsoft.com/office/drawing/2014/main" val="10000"/>
                  </a:ext>
                </a:extLst>
              </a:tr>
              <a:tr h="524470">
                <a:tc>
                  <a:txBody>
                    <a:bodyPr/>
                    <a:lstStyle/>
                    <a:p>
                      <a:pPr algn="ctr">
                        <a:spcBef>
                          <a:spcPts val="200"/>
                        </a:spcBef>
                        <a:spcAft>
                          <a:spcPts val="200"/>
                        </a:spcAft>
                      </a:pPr>
                      <a:r>
                        <a:rPr lang="es-ES_tradnl" sz="1800" b="1" dirty="0" smtClean="0">
                          <a:solidFill>
                            <a:schemeClr val="tx1"/>
                          </a:solidFill>
                          <a:latin typeface="Calibri"/>
                          <a:ea typeface="Times New Roman"/>
                          <a:cs typeface="Times New Roman"/>
                        </a:rPr>
                        <a:t>N</a:t>
                      </a:r>
                      <a:endParaRPr lang="es-ES_tradnl" sz="1800" b="1" dirty="0">
                        <a:solidFill>
                          <a:schemeClr val="tx1"/>
                        </a:solidFill>
                        <a:latin typeface="Calibri"/>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tc>
                  <a:txBody>
                    <a:bodyPr/>
                    <a:lstStyle/>
                    <a:p>
                      <a:pPr algn="ctr">
                        <a:spcBef>
                          <a:spcPts val="200"/>
                        </a:spcBef>
                        <a:spcAft>
                          <a:spcPts val="200"/>
                        </a:spcAft>
                      </a:pPr>
                      <a:r>
                        <a:rPr lang="es-ES_tradnl" sz="1800" b="1" u="sng" dirty="0" smtClean="0">
                          <a:solidFill>
                            <a:srgbClr val="FFFF00"/>
                          </a:solidFill>
                          <a:latin typeface="Calibri"/>
                          <a:ea typeface="Times New Roman"/>
                          <a:cs typeface="Arial"/>
                        </a:rPr>
                        <a:t>Gasto</a:t>
                      </a:r>
                      <a:r>
                        <a:rPr lang="es-ES_tradnl" sz="1800" b="1" u="none" dirty="0" smtClean="0">
                          <a:solidFill>
                            <a:srgbClr val="FFFF00"/>
                          </a:solidFill>
                          <a:latin typeface="Calibri"/>
                          <a:ea typeface="Times New Roman"/>
                          <a:cs typeface="Arial"/>
                        </a:rPr>
                        <a:t>:  </a:t>
                      </a:r>
                      <a:r>
                        <a:rPr lang="es-ES_tradnl" sz="1600" b="1" dirty="0" smtClean="0">
                          <a:solidFill>
                            <a:schemeClr val="tx1"/>
                          </a:solidFill>
                          <a:latin typeface="Calibri"/>
                          <a:ea typeface="Times New Roman"/>
                          <a:cs typeface="Arial"/>
                        </a:rPr>
                        <a:t>Dotación </a:t>
                      </a:r>
                      <a:r>
                        <a:rPr lang="es-ES_tradnl" sz="1600" b="1" dirty="0">
                          <a:solidFill>
                            <a:schemeClr val="tx1"/>
                          </a:solidFill>
                          <a:latin typeface="Calibri"/>
                          <a:ea typeface="Times New Roman"/>
                          <a:cs typeface="Arial"/>
                        </a:rPr>
                        <a:t>a la provisión para </a:t>
                      </a:r>
                      <a:r>
                        <a:rPr lang="es-ES_tradnl" sz="1600" b="1" dirty="0" smtClean="0">
                          <a:solidFill>
                            <a:schemeClr val="tx1"/>
                          </a:solidFill>
                          <a:latin typeface="Calibri"/>
                          <a:ea typeface="Times New Roman"/>
                          <a:cs typeface="Arial"/>
                        </a:rPr>
                        <a:t>responsabilidades Gasto excepcional(678)</a:t>
                      </a:r>
                      <a:endParaRPr lang="es-ES_tradnl" sz="1600" b="1" dirty="0">
                        <a:solidFill>
                          <a:schemeClr val="tx1"/>
                        </a:solidFill>
                        <a:latin typeface="Calibri"/>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spcBef>
                          <a:spcPts val="200"/>
                        </a:spcBef>
                        <a:spcAft>
                          <a:spcPts val="200"/>
                        </a:spcAft>
                      </a:pPr>
                      <a:r>
                        <a:rPr lang="es-ES_tradnl" sz="1600" b="1" dirty="0" smtClean="0">
                          <a:solidFill>
                            <a:schemeClr val="tx1"/>
                          </a:solidFill>
                          <a:latin typeface="Arial"/>
                          <a:ea typeface="Times New Roman"/>
                          <a:cs typeface="Times New Roman"/>
                        </a:rPr>
                        <a:t>50.000</a:t>
                      </a:r>
                      <a:endParaRPr lang="es-ES_tradnl" sz="1600" b="1" dirty="0">
                        <a:solidFill>
                          <a:schemeClr val="tx1"/>
                        </a:solidFill>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spcBef>
                          <a:spcPts val="200"/>
                        </a:spcBef>
                        <a:spcAft>
                          <a:spcPts val="200"/>
                        </a:spcAft>
                        <a:tabLst>
                          <a:tab pos="935990" algn="r"/>
                        </a:tabLst>
                      </a:pPr>
                      <a:r>
                        <a:rPr lang="es-ES_tradnl" sz="1600" b="1" dirty="0" smtClean="0">
                          <a:latin typeface="Arial"/>
                          <a:ea typeface="Times New Roman"/>
                          <a:cs typeface="Times New Roman"/>
                        </a:rPr>
                        <a:t>0</a:t>
                      </a:r>
                      <a:endParaRPr lang="es-ES_tradnl" sz="1600" b="1"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spcBef>
                          <a:spcPts val="200"/>
                        </a:spcBef>
                        <a:spcAft>
                          <a:spcPts val="200"/>
                        </a:spcAft>
                        <a:tabLst>
                          <a:tab pos="972185" algn="r"/>
                        </a:tabLst>
                      </a:pPr>
                      <a:r>
                        <a:rPr lang="es-ES_tradnl" sz="1600" b="1" dirty="0" smtClean="0">
                          <a:solidFill>
                            <a:srgbClr val="0000FF"/>
                          </a:solidFill>
                          <a:latin typeface="Arial"/>
                          <a:ea typeface="Times New Roman"/>
                          <a:cs typeface="Times New Roman"/>
                        </a:rPr>
                        <a:t>+ 50.000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00"/>
                    </a:solidFill>
                  </a:tcPr>
                </a:tc>
                <a:extLst>
                  <a:ext uri="{0D108BD9-81ED-4DB2-BD59-A6C34878D82A}">
                    <a16:rowId xmlns="" xmlns:a16="http://schemas.microsoft.com/office/drawing/2014/main" val="10001"/>
                  </a:ext>
                </a:extLst>
              </a:tr>
            </a:tbl>
          </a:graphicData>
        </a:graphic>
      </p:graphicFrame>
      <p:graphicFrame>
        <p:nvGraphicFramePr>
          <p:cNvPr id="5" name="Tabla 4"/>
          <p:cNvGraphicFramePr>
            <a:graphicFrameLocks noGrp="1"/>
          </p:cNvGraphicFramePr>
          <p:nvPr>
            <p:extLst>
              <p:ext uri="{D42A27DB-BD31-4B8C-83A1-F6EECF244321}">
                <p14:modId xmlns="" xmlns:p14="http://schemas.microsoft.com/office/powerpoint/2010/main" val="2697107420"/>
              </p:ext>
            </p:extLst>
          </p:nvPr>
        </p:nvGraphicFramePr>
        <p:xfrm>
          <a:off x="0" y="5943600"/>
          <a:ext cx="9453416" cy="777240"/>
        </p:xfrm>
        <a:graphic>
          <a:graphicData uri="http://schemas.openxmlformats.org/drawingml/2006/table">
            <a:tbl>
              <a:tblPr firstRow="1" bandRow="1">
                <a:tableStyleId>{5C22544A-7EE6-4342-B048-85BDC9FD1C3A}</a:tableStyleId>
              </a:tblPr>
              <a:tblGrid>
                <a:gridCol w="9453416">
                  <a:extLst>
                    <a:ext uri="{9D8B030D-6E8A-4147-A177-3AD203B41FA5}">
                      <a16:colId xmlns="" xmlns:a16="http://schemas.microsoft.com/office/drawing/2014/main" val="1651353721"/>
                    </a:ext>
                  </a:extLst>
                </a:gridCol>
              </a:tblGrid>
              <a:tr h="548283">
                <a:tc>
                  <a:txBody>
                    <a:bodyPr/>
                    <a:lstStyle/>
                    <a:p>
                      <a:pPr marL="342900" indent="-342900" algn="just">
                        <a:lnSpc>
                          <a:spcPts val="1800"/>
                        </a:lnSpc>
                        <a:buFont typeface="Wingdings" panose="05000000000000000000" pitchFamily="2" charset="2"/>
                        <a:buChar char="§"/>
                      </a:pPr>
                      <a:r>
                        <a:rPr lang="es-ES_tradnl" sz="1400" b="1" u="sng" dirty="0" smtClean="0">
                          <a:solidFill>
                            <a:srgbClr val="0000FF"/>
                          </a:solidFill>
                          <a:latin typeface="+mn-lt"/>
                          <a:ea typeface="Times New Roman" panose="02020603050405020304" pitchFamily="18" charset="0"/>
                        </a:rPr>
                        <a:t>Fiscalmente:</a:t>
                      </a:r>
                      <a:r>
                        <a:rPr lang="es-ES_tradnl" sz="1400" b="0" dirty="0" smtClean="0">
                          <a:solidFill>
                            <a:srgbClr val="000000"/>
                          </a:solidFill>
                          <a:latin typeface="+mn-lt"/>
                          <a:ea typeface="Times New Roman" panose="02020603050405020304" pitchFamily="18" charset="0"/>
                        </a:rPr>
                        <a:t> Las Provisiones por  </a:t>
                      </a:r>
                      <a:r>
                        <a:rPr lang="es-ES_tradnl" sz="1400" b="1" u="sng" dirty="0" smtClean="0">
                          <a:solidFill>
                            <a:srgbClr val="000000"/>
                          </a:solidFill>
                          <a:latin typeface="+mn-lt"/>
                          <a:ea typeface="Times New Roman" panose="02020603050405020304" pitchFamily="18" charset="0"/>
                        </a:rPr>
                        <a:t>RESPONSABILIDADES</a:t>
                      </a:r>
                      <a:r>
                        <a:rPr lang="es-ES_tradnl" sz="1400" b="0" dirty="0" smtClean="0">
                          <a:solidFill>
                            <a:srgbClr val="000000"/>
                          </a:solidFill>
                          <a:latin typeface="+mn-lt"/>
                          <a:ea typeface="Times New Roman" panose="02020603050405020304" pitchFamily="18" charset="0"/>
                        </a:rPr>
                        <a:t> son deducibles las </a:t>
                      </a:r>
                      <a:r>
                        <a:rPr lang="es-ES" sz="1400" b="1" dirty="0" smtClean="0">
                          <a:solidFill>
                            <a:srgbClr val="FF0000"/>
                          </a:solidFill>
                          <a:latin typeface="+mn-lt"/>
                          <a:ea typeface="Times New Roman" panose="02020603050405020304" pitchFamily="18" charset="0"/>
                        </a:rPr>
                        <a:t>Expresas</a:t>
                      </a:r>
                      <a:r>
                        <a:rPr lang="es-ES" sz="1400" b="0" dirty="0" smtClean="0">
                          <a:solidFill>
                            <a:srgbClr val="FF0000"/>
                          </a:solidFill>
                          <a:latin typeface="+mn-lt"/>
                          <a:ea typeface="Times New Roman" panose="02020603050405020304" pitchFamily="18" charset="0"/>
                        </a:rPr>
                        <a:t>***</a:t>
                      </a:r>
                      <a:r>
                        <a:rPr lang="es-ES_tradnl" sz="1400" b="0" dirty="0" smtClean="0">
                          <a:solidFill>
                            <a:srgbClr val="000000"/>
                          </a:solidFill>
                          <a:latin typeface="+mn-lt"/>
                          <a:ea typeface="Times New Roman" panose="02020603050405020304" pitchFamily="18" charset="0"/>
                        </a:rPr>
                        <a:t> (</a:t>
                      </a:r>
                      <a:r>
                        <a:rPr lang="es-ES_tradnl" sz="1400" b="0" u="sng" dirty="0" smtClean="0">
                          <a:solidFill>
                            <a:srgbClr val="000000"/>
                          </a:solidFill>
                          <a:latin typeface="+mn-lt"/>
                          <a:ea typeface="Times New Roman" panose="02020603050405020304" pitchFamily="18" charset="0"/>
                        </a:rPr>
                        <a:t>No</a:t>
                      </a:r>
                      <a:r>
                        <a:rPr lang="es-ES_tradnl" sz="1400" b="0" dirty="0" smtClean="0">
                          <a:solidFill>
                            <a:srgbClr val="000000"/>
                          </a:solidFill>
                          <a:latin typeface="+mn-lt"/>
                          <a:ea typeface="Times New Roman" panose="02020603050405020304" pitchFamily="18" charset="0"/>
                        </a:rPr>
                        <a:t> son deducibles las Tácitas). </a:t>
                      </a:r>
                      <a:r>
                        <a:rPr lang="es-ES_tradnl" sz="1400" b="0" dirty="0" smtClean="0">
                          <a:solidFill>
                            <a:srgbClr val="FF00FF"/>
                          </a:solidFill>
                          <a:latin typeface="+mn-lt"/>
                          <a:ea typeface="Times New Roman" panose="02020603050405020304" pitchFamily="18" charset="0"/>
                        </a:rPr>
                        <a:t>(Art. 14.3.a) L)</a:t>
                      </a:r>
                      <a:endParaRPr lang="es-ES" sz="1400" b="0" dirty="0" smtClean="0">
                        <a:solidFill>
                          <a:srgbClr val="000000"/>
                        </a:solidFill>
                        <a:latin typeface="+mn-lt"/>
                        <a:ea typeface="Times New Roman" panose="02020603050405020304" pitchFamily="18" charset="0"/>
                      </a:endParaRPr>
                    </a:p>
                    <a:p>
                      <a:pPr marL="342900" indent="-342900" algn="just">
                        <a:lnSpc>
                          <a:spcPts val="1800"/>
                        </a:lnSpc>
                        <a:spcAft>
                          <a:spcPts val="0"/>
                        </a:spcAft>
                        <a:buFont typeface="Wingdings" panose="05000000000000000000" pitchFamily="2" charset="2"/>
                        <a:buChar char="§"/>
                      </a:pPr>
                      <a:r>
                        <a:rPr lang="es-ES" sz="1200" b="1" dirty="0" smtClean="0">
                          <a:solidFill>
                            <a:srgbClr val="FF0000"/>
                          </a:solidFill>
                          <a:latin typeface="+mn-lt"/>
                          <a:ea typeface="Times New Roman" panose="02020603050405020304" pitchFamily="18" charset="0"/>
                        </a:rPr>
                        <a:t>Expresas</a:t>
                      </a:r>
                      <a:r>
                        <a:rPr lang="es-ES" sz="1200" b="0" dirty="0" smtClean="0">
                          <a:solidFill>
                            <a:srgbClr val="FF0000"/>
                          </a:solidFill>
                          <a:latin typeface="+mn-lt"/>
                          <a:ea typeface="Times New Roman" panose="02020603050405020304" pitchFamily="18" charset="0"/>
                        </a:rPr>
                        <a:t>***</a:t>
                      </a:r>
                      <a:r>
                        <a:rPr lang="es-ES" sz="1200" b="0" dirty="0" smtClean="0">
                          <a:solidFill>
                            <a:srgbClr val="000000"/>
                          </a:solidFill>
                          <a:latin typeface="+mn-lt"/>
                          <a:ea typeface="Times New Roman" panose="02020603050405020304" pitchFamily="18" charset="0"/>
                        </a:rPr>
                        <a:t>: Obligaciones legales o contractuales, si vienen determinadas por una disposición legal o contractual. </a:t>
                      </a:r>
                      <a:r>
                        <a:rPr lang="es-ES" sz="1200" b="0" dirty="0" smtClean="0">
                          <a:solidFill>
                            <a:srgbClr val="FF0000"/>
                          </a:solidFill>
                          <a:latin typeface="+mn-lt"/>
                          <a:ea typeface="Times New Roman" panose="02020603050405020304" pitchFamily="18" charset="0"/>
                        </a:rPr>
                        <a:t>No es el caso.</a:t>
                      </a:r>
                      <a:endParaRPr lang="es-ES" sz="1400" dirty="0"/>
                    </a:p>
                  </a:txBody>
                  <a:tcP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528072379"/>
                  </a:ext>
                </a:extLst>
              </a:tr>
            </a:tbl>
          </a:graphicData>
        </a:graphic>
      </p:graphicFrame>
    </p:spTree>
    <p:extLst>
      <p:ext uri="{BB962C8B-B14F-4D97-AF65-F5344CB8AC3E}">
        <p14:creationId xmlns="" xmlns:p14="http://schemas.microsoft.com/office/powerpoint/2010/main" val="3064818442"/>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Marcador de número de diapositiva"/>
          <p:cNvSpPr>
            <a:spLocks noGrp="1"/>
          </p:cNvSpPr>
          <p:nvPr>
            <p:ph type="sldNum" sz="quarter" idx="10"/>
          </p:nvPr>
        </p:nvSpPr>
        <p:spPr>
          <a:xfrm>
            <a:off x="9423400" y="6324600"/>
            <a:ext cx="2311400" cy="476250"/>
          </a:xfrm>
        </p:spPr>
        <p:txBody>
          <a:bodyPr/>
          <a:lstStyle/>
          <a:p>
            <a:fld id="{E8DBB5DA-FFA5-47DF-B963-928503127F34}" type="slidenum">
              <a:rPr lang="en-US" smtClean="0"/>
              <a:pPr/>
              <a:t>237</a:t>
            </a:fld>
            <a:endParaRPr lang="en-US" dirty="0"/>
          </a:p>
        </p:txBody>
      </p:sp>
      <p:sp>
        <p:nvSpPr>
          <p:cNvPr id="7"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FF0000"/>
                </a:solidFill>
              </a:rPr>
              <a:t>EJEMPLO-1 (b)</a:t>
            </a:r>
            <a:r>
              <a:rPr lang="es-ES" dirty="0" smtClean="0">
                <a:solidFill>
                  <a:srgbClr val="FF0000"/>
                </a:solidFill>
              </a:rPr>
              <a:t>  </a:t>
            </a:r>
            <a:r>
              <a:rPr lang="es-ES" dirty="0" smtClean="0">
                <a:solidFill>
                  <a:srgbClr val="000066"/>
                </a:solidFill>
              </a:rPr>
              <a:t>PROVISIONES para </a:t>
            </a:r>
            <a:r>
              <a:rPr lang="es-ES" dirty="0" smtClean="0">
                <a:solidFill>
                  <a:srgbClr val="FF0000"/>
                </a:solidFill>
              </a:rPr>
              <a:t>Responsabilidades</a:t>
            </a:r>
            <a:endParaRPr lang="es-ES" u="sng" dirty="0">
              <a:solidFill>
                <a:srgbClr val="FF0000"/>
              </a:solidFill>
            </a:endParaRPr>
          </a:p>
        </p:txBody>
      </p:sp>
      <p:sp>
        <p:nvSpPr>
          <p:cNvPr id="8" name="Rectangle 3"/>
          <p:cNvSpPr txBox="1">
            <a:spLocks noChangeArrowheads="1"/>
          </p:cNvSpPr>
          <p:nvPr/>
        </p:nvSpPr>
        <p:spPr bwMode="auto">
          <a:xfrm>
            <a:off x="76200" y="457200"/>
            <a:ext cx="9753600" cy="685800"/>
          </a:xfrm>
          <a:prstGeom prst="rect">
            <a:avLst/>
          </a:prstGeom>
          <a:solidFill>
            <a:srgbClr val="FFFFCC"/>
          </a:solidFill>
          <a:ln w="9525">
            <a:solidFill>
              <a:srgbClr val="0000FF"/>
            </a:solidFill>
            <a:miter lim="800000"/>
            <a:headEnd/>
            <a:tailEnd/>
          </a:ln>
          <a:effectLst/>
        </p:spPr>
        <p:txBody>
          <a:bodyPr vert="horz" wrap="square" lIns="91440" tIns="45720" rIns="91440" bIns="45720" numCol="1" anchor="t" anchorCtr="0" compatLnSpc="1">
            <a:prstTxWarp prst="textNoShape">
              <a:avLst/>
            </a:prstTxWarp>
          </a:bodyPr>
          <a:lstStyle/>
          <a:p>
            <a:r>
              <a:rPr lang="es-ES" sz="1800" b="0" dirty="0" smtClean="0">
                <a:solidFill>
                  <a:srgbClr val="0000FF"/>
                </a:solidFill>
                <a:latin typeface="+mn-lt"/>
              </a:rPr>
              <a:t>2-</a:t>
            </a:r>
            <a:r>
              <a:rPr lang="es-ES" sz="1800" b="0" dirty="0">
                <a:solidFill>
                  <a:srgbClr val="0000FF"/>
                </a:solidFill>
                <a:latin typeface="+mn-lt"/>
              </a:rPr>
              <a:t>. En el </a:t>
            </a:r>
            <a:r>
              <a:rPr lang="es-ES" sz="1800" u="sng" dirty="0">
                <a:solidFill>
                  <a:srgbClr val="FF0000"/>
                </a:solidFill>
                <a:latin typeface="+mn-lt"/>
              </a:rPr>
              <a:t>año </a:t>
            </a:r>
            <a:r>
              <a:rPr lang="es-ES" sz="1800" u="sng" dirty="0" smtClean="0">
                <a:solidFill>
                  <a:srgbClr val="FF0000"/>
                </a:solidFill>
                <a:latin typeface="+mn-lt"/>
              </a:rPr>
              <a:t>N+1</a:t>
            </a:r>
            <a:r>
              <a:rPr lang="es-ES" sz="1800" dirty="0" smtClean="0">
                <a:solidFill>
                  <a:srgbClr val="FF0000"/>
                </a:solidFill>
                <a:latin typeface="+mn-lt"/>
              </a:rPr>
              <a:t> </a:t>
            </a:r>
            <a:r>
              <a:rPr lang="es-ES" sz="1800" b="0" dirty="0">
                <a:solidFill>
                  <a:srgbClr val="0000FF"/>
                </a:solidFill>
                <a:latin typeface="+mn-lt"/>
              </a:rPr>
              <a:t>el cliente </a:t>
            </a:r>
            <a:r>
              <a:rPr lang="es-ES" sz="1800" b="0" u="sng" dirty="0">
                <a:solidFill>
                  <a:srgbClr val="0000FF"/>
                </a:solidFill>
                <a:latin typeface="+mn-lt"/>
              </a:rPr>
              <a:t>le lleva a juicio</a:t>
            </a:r>
            <a:r>
              <a:rPr lang="es-ES" sz="1800" b="0" dirty="0">
                <a:solidFill>
                  <a:srgbClr val="0000FF"/>
                </a:solidFill>
                <a:latin typeface="+mn-lt"/>
              </a:rPr>
              <a:t>. La sociedad mantiene el importe de la provisión por considerar que su importe cubre adecuadamente el riesgo.</a:t>
            </a:r>
          </a:p>
          <a:p>
            <a:pPr marL="342900" indent="-342900">
              <a:buFont typeface="+mj-lt"/>
              <a:buAutoNum type="arabicPeriod"/>
            </a:pPr>
            <a:endParaRPr lang="es-ES_tradnl" sz="1800" b="0" dirty="0" smtClean="0">
              <a:solidFill>
                <a:srgbClr val="0000FF"/>
              </a:solidFill>
              <a:latin typeface="+mn-lt"/>
            </a:endParaRPr>
          </a:p>
          <a:p>
            <a:endParaRPr lang="es-ES_tradnl" sz="1800" b="0" dirty="0" smtClean="0">
              <a:solidFill>
                <a:srgbClr val="0000FF"/>
              </a:solidFill>
            </a:endParaRPr>
          </a:p>
          <a:p>
            <a:pPr marL="342900" indent="-342900">
              <a:buFont typeface="+mj-lt"/>
              <a:buAutoNum type="arabicPeriod"/>
            </a:pPr>
            <a:endParaRPr lang="es-ES_tradnl" sz="1800" b="0" dirty="0">
              <a:solidFill>
                <a:srgbClr val="0000FF"/>
              </a:solidFill>
            </a:endParaRPr>
          </a:p>
        </p:txBody>
      </p:sp>
      <p:graphicFrame>
        <p:nvGraphicFramePr>
          <p:cNvPr id="9" name="8 Tabla"/>
          <p:cNvGraphicFramePr>
            <a:graphicFrameLocks noGrp="1"/>
          </p:cNvGraphicFramePr>
          <p:nvPr>
            <p:extLst>
              <p:ext uri="{D42A27DB-BD31-4B8C-83A1-F6EECF244321}">
                <p14:modId xmlns="" xmlns:p14="http://schemas.microsoft.com/office/powerpoint/2010/main" val="3581927997"/>
              </p:ext>
            </p:extLst>
          </p:nvPr>
        </p:nvGraphicFramePr>
        <p:xfrm>
          <a:off x="3581400" y="1371600"/>
          <a:ext cx="1905000" cy="381000"/>
        </p:xfrm>
        <a:graphic>
          <a:graphicData uri="http://schemas.openxmlformats.org/drawingml/2006/table">
            <a:tbl>
              <a:tblPr firstRow="1" bandRow="1">
                <a:tableStyleId>{5C22544A-7EE6-4342-B048-85BDC9FD1C3A}</a:tableStyleId>
              </a:tblPr>
              <a:tblGrid>
                <a:gridCol w="1905000">
                  <a:extLst>
                    <a:ext uri="{9D8B030D-6E8A-4147-A177-3AD203B41FA5}">
                      <a16:colId xmlns="" xmlns:a16="http://schemas.microsoft.com/office/drawing/2014/main" val="20000"/>
                    </a:ext>
                  </a:extLst>
                </a:gridCol>
              </a:tblGrid>
              <a:tr h="381000">
                <a:tc>
                  <a:txBody>
                    <a:bodyPr/>
                    <a:lstStyle/>
                    <a:p>
                      <a:pPr marL="457200" marR="0" lvl="0" indent="-457200" algn="ctr" defTabSz="914400" rtl="0" eaLnBrk="1" fontAlgn="auto" latinLnBrk="0" hangingPunct="1">
                        <a:lnSpc>
                          <a:spcPct val="100000"/>
                        </a:lnSpc>
                        <a:spcBef>
                          <a:spcPts val="0"/>
                        </a:spcBef>
                        <a:spcAft>
                          <a:spcPts val="0"/>
                        </a:spcAft>
                        <a:buClrTx/>
                        <a:buSzTx/>
                        <a:buFontTx/>
                        <a:buNone/>
                        <a:tabLst/>
                        <a:defRPr/>
                      </a:pPr>
                      <a:r>
                        <a:rPr lang="es-ES" sz="1800" b="1" u="sng" kern="1200" dirty="0" smtClean="0">
                          <a:solidFill>
                            <a:schemeClr val="lt1"/>
                          </a:solidFill>
                          <a:effectLst/>
                          <a:latin typeface="+mn-lt"/>
                          <a:ea typeface="+mn-ea"/>
                          <a:cs typeface="+mn-cs"/>
                        </a:rPr>
                        <a:t>Año N+1</a:t>
                      </a:r>
                      <a:endParaRPr lang="es-ES_tradnl" sz="1800" b="1" kern="1200" dirty="0" smtClean="0">
                        <a:solidFill>
                          <a:srgbClr val="FFFF00"/>
                        </a:solidFill>
                        <a:latin typeface="+mn-lt"/>
                        <a:ea typeface="+mn-ea"/>
                        <a:cs typeface="+mn-cs"/>
                      </a:endParaRPr>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
        <p:nvSpPr>
          <p:cNvPr id="2" name="Rectángulo 1"/>
          <p:cNvSpPr/>
          <p:nvPr/>
        </p:nvSpPr>
        <p:spPr>
          <a:xfrm>
            <a:off x="154708" y="2082225"/>
            <a:ext cx="9347200" cy="584775"/>
          </a:xfrm>
          <a:prstGeom prst="rect">
            <a:avLst/>
          </a:prstGeom>
        </p:spPr>
        <p:txBody>
          <a:bodyPr wrap="square">
            <a:spAutoFit/>
          </a:bodyPr>
          <a:lstStyle/>
          <a:p>
            <a:pPr algn="ctr"/>
            <a:r>
              <a:rPr lang="es-ES" sz="1600" u="sng" dirty="0">
                <a:solidFill>
                  <a:srgbClr val="FFFF00"/>
                </a:solidFill>
              </a:rPr>
              <a:t>CONTABLEMENTE:</a:t>
            </a:r>
            <a:r>
              <a:rPr lang="es-ES" sz="1600" b="0" dirty="0">
                <a:solidFill>
                  <a:schemeClr val="lt1"/>
                </a:solidFill>
              </a:rPr>
              <a:t> (NRV 15 PGC y NRV 17 PGC de PYMES)</a:t>
            </a:r>
          </a:p>
          <a:p>
            <a:pPr marL="342900" indent="-342900">
              <a:buFont typeface="Wingdings" panose="05000000000000000000" pitchFamily="2" charset="2"/>
              <a:buChar char="ü"/>
            </a:pPr>
            <a:r>
              <a:rPr lang="es-ES" sz="1600" b="0" dirty="0">
                <a:solidFill>
                  <a:schemeClr val="lt1"/>
                </a:solidFill>
              </a:rPr>
              <a:t>Contablemente la empresa </a:t>
            </a:r>
            <a:r>
              <a:rPr lang="es-ES" sz="1600" b="0" u="sng" dirty="0" smtClean="0">
                <a:solidFill>
                  <a:schemeClr val="lt1"/>
                </a:solidFill>
              </a:rPr>
              <a:t>ya contabilizó</a:t>
            </a:r>
            <a:r>
              <a:rPr lang="es-ES" sz="1600" b="0" dirty="0" smtClean="0">
                <a:solidFill>
                  <a:schemeClr val="lt1"/>
                </a:solidFill>
              </a:rPr>
              <a:t> </a:t>
            </a:r>
            <a:r>
              <a:rPr lang="es-ES" sz="1600" b="0" dirty="0">
                <a:solidFill>
                  <a:schemeClr val="lt1"/>
                </a:solidFill>
              </a:rPr>
              <a:t>el importe de la </a:t>
            </a:r>
            <a:r>
              <a:rPr lang="es-ES" sz="1600" b="0" dirty="0" smtClean="0">
                <a:solidFill>
                  <a:schemeClr val="lt1"/>
                </a:solidFill>
              </a:rPr>
              <a:t>provisión </a:t>
            </a:r>
            <a:r>
              <a:rPr lang="es-ES" sz="1600" b="0" u="sng" dirty="0" smtClean="0">
                <a:solidFill>
                  <a:srgbClr val="FFFF00"/>
                </a:solidFill>
              </a:rPr>
              <a:t>el año anterior</a:t>
            </a:r>
            <a:r>
              <a:rPr lang="es-ES" sz="1600" b="0" dirty="0" smtClean="0">
                <a:solidFill>
                  <a:srgbClr val="FFFF00"/>
                </a:solidFill>
              </a:rPr>
              <a:t>. </a:t>
            </a:r>
            <a:endParaRPr lang="es-ES" sz="1600" b="0" dirty="0">
              <a:solidFill>
                <a:srgbClr val="FFFF00"/>
              </a:solidFill>
            </a:endParaRPr>
          </a:p>
        </p:txBody>
      </p:sp>
      <p:graphicFrame>
        <p:nvGraphicFramePr>
          <p:cNvPr id="11" name="9 Tabla"/>
          <p:cNvGraphicFramePr>
            <a:graphicFrameLocks noGrp="1"/>
          </p:cNvGraphicFramePr>
          <p:nvPr>
            <p:extLst>
              <p:ext uri="{D42A27DB-BD31-4B8C-83A1-F6EECF244321}">
                <p14:modId xmlns="" xmlns:p14="http://schemas.microsoft.com/office/powerpoint/2010/main" val="3279994699"/>
              </p:ext>
            </p:extLst>
          </p:nvPr>
        </p:nvGraphicFramePr>
        <p:xfrm>
          <a:off x="240145" y="2980730"/>
          <a:ext cx="9296399" cy="905470"/>
        </p:xfrm>
        <a:graphic>
          <a:graphicData uri="http://schemas.openxmlformats.org/drawingml/2006/table">
            <a:tbl>
              <a:tblPr/>
              <a:tblGrid>
                <a:gridCol w="914400">
                  <a:extLst>
                    <a:ext uri="{9D8B030D-6E8A-4147-A177-3AD203B41FA5}">
                      <a16:colId xmlns="" xmlns:a16="http://schemas.microsoft.com/office/drawing/2014/main" val="20000"/>
                    </a:ext>
                  </a:extLst>
                </a:gridCol>
                <a:gridCol w="4876800">
                  <a:extLst>
                    <a:ext uri="{9D8B030D-6E8A-4147-A177-3AD203B41FA5}">
                      <a16:colId xmlns="" xmlns:a16="http://schemas.microsoft.com/office/drawing/2014/main" val="20001"/>
                    </a:ext>
                  </a:extLst>
                </a:gridCol>
                <a:gridCol w="1219200">
                  <a:extLst>
                    <a:ext uri="{9D8B030D-6E8A-4147-A177-3AD203B41FA5}">
                      <a16:colId xmlns="" xmlns:a16="http://schemas.microsoft.com/office/drawing/2014/main" val="20002"/>
                    </a:ext>
                  </a:extLst>
                </a:gridCol>
                <a:gridCol w="957942">
                  <a:extLst>
                    <a:ext uri="{9D8B030D-6E8A-4147-A177-3AD203B41FA5}">
                      <a16:colId xmlns="" xmlns:a16="http://schemas.microsoft.com/office/drawing/2014/main" val="20003"/>
                    </a:ext>
                  </a:extLst>
                </a:gridCol>
                <a:gridCol w="1328057">
                  <a:extLst>
                    <a:ext uri="{9D8B030D-6E8A-4147-A177-3AD203B41FA5}">
                      <a16:colId xmlns="" xmlns:a16="http://schemas.microsoft.com/office/drawing/2014/main" val="20004"/>
                    </a:ext>
                  </a:extLst>
                </a:gridCol>
              </a:tblGrid>
              <a:tr h="381000">
                <a:tc>
                  <a:txBody>
                    <a:bodyPr/>
                    <a:lstStyle/>
                    <a:p>
                      <a:pPr algn="l">
                        <a:spcBef>
                          <a:spcPts val="300"/>
                        </a:spcBef>
                        <a:spcAft>
                          <a:spcPts val="300"/>
                        </a:spcAft>
                      </a:pPr>
                      <a:r>
                        <a:rPr lang="es-ES_tradnl" sz="1800" dirty="0" smtClean="0">
                          <a:latin typeface="Arial"/>
                          <a:ea typeface="Times New Roman"/>
                          <a:cs typeface="Times New Roman"/>
                        </a:rPr>
                        <a:t>Año </a:t>
                      </a:r>
                      <a:endParaRPr lang="es-ES_tradnl" sz="18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25000"/>
                      </a:schemeClr>
                    </a:solidFill>
                  </a:tcPr>
                </a:tc>
                <a:tc>
                  <a:txBody>
                    <a:bodyPr/>
                    <a:lstStyle/>
                    <a:p>
                      <a:pPr algn="ctr">
                        <a:spcBef>
                          <a:spcPts val="300"/>
                        </a:spcBef>
                        <a:spcAft>
                          <a:spcPts val="300"/>
                        </a:spcAft>
                      </a:pPr>
                      <a:r>
                        <a:rPr lang="es-ES_tradnl" sz="1600" b="1" dirty="0">
                          <a:latin typeface="Arial"/>
                          <a:ea typeface="Times New Roman"/>
                          <a:cs typeface="Times New Roman"/>
                        </a:rPr>
                        <a:t>Concepto</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tc>
                  <a:txBody>
                    <a:bodyPr/>
                    <a:lstStyle/>
                    <a:p>
                      <a:pPr algn="ctr">
                        <a:spcBef>
                          <a:spcPts val="300"/>
                        </a:spcBef>
                        <a:spcAft>
                          <a:spcPts val="300"/>
                        </a:spcAft>
                      </a:pPr>
                      <a:r>
                        <a:rPr lang="es-ES_tradnl" sz="1600" b="1" dirty="0">
                          <a:latin typeface="Arial"/>
                          <a:ea typeface="Times New Roman"/>
                          <a:cs typeface="Times New Roman"/>
                        </a:rPr>
                        <a:t>Contable</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25000"/>
                      </a:schemeClr>
                    </a:solidFill>
                  </a:tcPr>
                </a:tc>
                <a:tc>
                  <a:txBody>
                    <a:bodyPr/>
                    <a:lstStyle/>
                    <a:p>
                      <a:pPr algn="ctr">
                        <a:spcBef>
                          <a:spcPts val="300"/>
                        </a:spcBef>
                        <a:spcAft>
                          <a:spcPts val="300"/>
                        </a:spcAft>
                      </a:pPr>
                      <a:r>
                        <a:rPr lang="es-ES_tradnl" sz="1600" b="1" dirty="0">
                          <a:latin typeface="Arial"/>
                          <a:ea typeface="Times New Roman"/>
                          <a:cs typeface="Times New Roman"/>
                        </a:rPr>
                        <a:t>FISCAL</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tc>
                  <a:txBody>
                    <a:bodyPr/>
                    <a:lstStyle/>
                    <a:p>
                      <a:pPr algn="ctr">
                        <a:spcBef>
                          <a:spcPts val="300"/>
                        </a:spcBef>
                        <a:spcAft>
                          <a:spcPts val="300"/>
                        </a:spcAft>
                      </a:pPr>
                      <a:r>
                        <a:rPr lang="es-ES_tradnl" sz="1600" b="1" dirty="0">
                          <a:latin typeface="Arial"/>
                          <a:ea typeface="Times New Roman"/>
                          <a:cs typeface="Times New Roman"/>
                        </a:rPr>
                        <a:t>AJUSTE</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25000"/>
                      </a:schemeClr>
                    </a:solidFill>
                  </a:tcPr>
                </a:tc>
                <a:extLst>
                  <a:ext uri="{0D108BD9-81ED-4DB2-BD59-A6C34878D82A}">
                    <a16:rowId xmlns="" xmlns:a16="http://schemas.microsoft.com/office/drawing/2014/main" val="10000"/>
                  </a:ext>
                </a:extLst>
              </a:tr>
              <a:tr h="524470">
                <a:tc>
                  <a:txBody>
                    <a:bodyPr/>
                    <a:lstStyle/>
                    <a:p>
                      <a:pPr algn="ctr">
                        <a:spcBef>
                          <a:spcPts val="200"/>
                        </a:spcBef>
                        <a:spcAft>
                          <a:spcPts val="200"/>
                        </a:spcAft>
                      </a:pPr>
                      <a:r>
                        <a:rPr lang="es-ES_tradnl" sz="1800" b="1" dirty="0" smtClean="0">
                          <a:solidFill>
                            <a:schemeClr val="tx1"/>
                          </a:solidFill>
                          <a:latin typeface="Calibri"/>
                          <a:ea typeface="Times New Roman"/>
                          <a:cs typeface="Times New Roman"/>
                        </a:rPr>
                        <a:t>N+1</a:t>
                      </a:r>
                      <a:endParaRPr lang="es-ES_tradnl" sz="1800" b="1" dirty="0">
                        <a:solidFill>
                          <a:schemeClr val="tx1"/>
                        </a:solidFill>
                        <a:latin typeface="Calibri"/>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tc>
                  <a:txBody>
                    <a:bodyPr/>
                    <a:lstStyle/>
                    <a:p>
                      <a:pPr algn="ctr">
                        <a:spcBef>
                          <a:spcPts val="200"/>
                        </a:spcBef>
                        <a:spcAft>
                          <a:spcPts val="200"/>
                        </a:spcAft>
                      </a:pPr>
                      <a:r>
                        <a:rPr lang="es-ES_tradnl" sz="1800" b="1" u="sng" dirty="0" smtClean="0">
                          <a:solidFill>
                            <a:srgbClr val="FFFF00"/>
                          </a:solidFill>
                          <a:latin typeface="Calibri"/>
                          <a:ea typeface="Times New Roman"/>
                          <a:cs typeface="Arial"/>
                        </a:rPr>
                        <a:t>Gasto</a:t>
                      </a:r>
                      <a:r>
                        <a:rPr lang="es-ES_tradnl" sz="1800" b="1" u="none" dirty="0" smtClean="0">
                          <a:solidFill>
                            <a:srgbClr val="FFFF00"/>
                          </a:solidFill>
                          <a:latin typeface="Calibri"/>
                          <a:ea typeface="Times New Roman"/>
                          <a:cs typeface="Arial"/>
                        </a:rPr>
                        <a:t>:  </a:t>
                      </a:r>
                      <a:r>
                        <a:rPr lang="es-ES_tradnl" sz="1600" b="1" dirty="0" smtClean="0">
                          <a:solidFill>
                            <a:schemeClr val="tx1"/>
                          </a:solidFill>
                          <a:latin typeface="Calibri"/>
                          <a:ea typeface="Times New Roman"/>
                          <a:cs typeface="Arial"/>
                        </a:rPr>
                        <a:t>Dotación </a:t>
                      </a:r>
                      <a:r>
                        <a:rPr lang="es-ES_tradnl" sz="1600" b="1" dirty="0">
                          <a:solidFill>
                            <a:schemeClr val="tx1"/>
                          </a:solidFill>
                          <a:latin typeface="Calibri"/>
                          <a:ea typeface="Times New Roman"/>
                          <a:cs typeface="Arial"/>
                        </a:rPr>
                        <a:t>a la provisión para </a:t>
                      </a:r>
                      <a:r>
                        <a:rPr lang="es-ES_tradnl" sz="1600" b="1" dirty="0" smtClean="0">
                          <a:solidFill>
                            <a:schemeClr val="tx1"/>
                          </a:solidFill>
                          <a:latin typeface="Calibri"/>
                          <a:ea typeface="Times New Roman"/>
                          <a:cs typeface="Arial"/>
                        </a:rPr>
                        <a:t>responsabilidades Gasto excepcional(678)</a:t>
                      </a:r>
                      <a:endParaRPr lang="es-ES_tradnl" sz="1600" b="1" dirty="0">
                        <a:solidFill>
                          <a:schemeClr val="tx1"/>
                        </a:solidFill>
                        <a:latin typeface="Calibri"/>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spcBef>
                          <a:spcPts val="200"/>
                        </a:spcBef>
                        <a:spcAft>
                          <a:spcPts val="200"/>
                        </a:spcAft>
                      </a:pPr>
                      <a:r>
                        <a:rPr lang="es-ES_tradnl" sz="1600" b="1" dirty="0" smtClean="0">
                          <a:solidFill>
                            <a:schemeClr val="tx1"/>
                          </a:solidFill>
                          <a:latin typeface="Arial"/>
                          <a:ea typeface="Times New Roman"/>
                          <a:cs typeface="Times New Roman"/>
                        </a:rPr>
                        <a:t>0</a:t>
                      </a:r>
                      <a:endParaRPr lang="es-ES_tradnl" sz="1600" b="1" dirty="0">
                        <a:solidFill>
                          <a:schemeClr val="tx1"/>
                        </a:solidFill>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spcBef>
                          <a:spcPts val="200"/>
                        </a:spcBef>
                        <a:spcAft>
                          <a:spcPts val="200"/>
                        </a:spcAft>
                      </a:pPr>
                      <a:r>
                        <a:rPr lang="es-ES_tradnl" sz="1600" b="1" dirty="0" smtClean="0">
                          <a:solidFill>
                            <a:schemeClr val="tx1"/>
                          </a:solidFill>
                          <a:latin typeface="+mn-lt"/>
                          <a:ea typeface="Times New Roman"/>
                          <a:cs typeface="Times New Roman"/>
                        </a:rPr>
                        <a:t>50.000</a:t>
                      </a:r>
                      <a:endParaRPr lang="es-ES_tradnl" sz="1600" b="1" dirty="0">
                        <a:solidFill>
                          <a:schemeClr val="tx1"/>
                        </a:solidFill>
                        <a:latin typeface="+mn-lt"/>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spcBef>
                          <a:spcPts val="200"/>
                        </a:spcBef>
                        <a:spcAft>
                          <a:spcPts val="200"/>
                        </a:spcAft>
                        <a:tabLst>
                          <a:tab pos="972185" algn="r"/>
                        </a:tabLst>
                      </a:pPr>
                      <a:r>
                        <a:rPr lang="es-ES_tradnl" sz="1600" b="1" dirty="0" smtClean="0">
                          <a:solidFill>
                            <a:srgbClr val="0000FF"/>
                          </a:solidFill>
                          <a:latin typeface="Arial"/>
                          <a:ea typeface="Times New Roman"/>
                          <a:cs typeface="Times New Roman"/>
                        </a:rPr>
                        <a:t>- 50.000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00"/>
                    </a:solidFill>
                  </a:tcPr>
                </a:tc>
                <a:extLst>
                  <a:ext uri="{0D108BD9-81ED-4DB2-BD59-A6C34878D82A}">
                    <a16:rowId xmlns="" xmlns:a16="http://schemas.microsoft.com/office/drawing/2014/main" val="10001"/>
                  </a:ext>
                </a:extLst>
              </a:tr>
            </a:tbl>
          </a:graphicData>
        </a:graphic>
      </p:graphicFrame>
      <p:graphicFrame>
        <p:nvGraphicFramePr>
          <p:cNvPr id="5" name="Tabla 4"/>
          <p:cNvGraphicFramePr>
            <a:graphicFrameLocks noGrp="1"/>
          </p:cNvGraphicFramePr>
          <p:nvPr>
            <p:extLst>
              <p:ext uri="{D42A27DB-BD31-4B8C-83A1-F6EECF244321}">
                <p14:modId xmlns="" xmlns:p14="http://schemas.microsoft.com/office/powerpoint/2010/main" val="1125503624"/>
              </p:ext>
            </p:extLst>
          </p:nvPr>
        </p:nvGraphicFramePr>
        <p:xfrm>
          <a:off x="258156" y="4328160"/>
          <a:ext cx="9453416" cy="1539240"/>
        </p:xfrm>
        <a:graphic>
          <a:graphicData uri="http://schemas.openxmlformats.org/drawingml/2006/table">
            <a:tbl>
              <a:tblPr firstRow="1" bandRow="1">
                <a:tableStyleId>{5C22544A-7EE6-4342-B048-85BDC9FD1C3A}</a:tableStyleId>
              </a:tblPr>
              <a:tblGrid>
                <a:gridCol w="9453416">
                  <a:extLst>
                    <a:ext uri="{9D8B030D-6E8A-4147-A177-3AD203B41FA5}">
                      <a16:colId xmlns="" xmlns:a16="http://schemas.microsoft.com/office/drawing/2014/main" val="1651353721"/>
                    </a:ext>
                  </a:extLst>
                </a:gridCol>
              </a:tblGrid>
              <a:tr h="1539240">
                <a:tc>
                  <a:txBody>
                    <a:bodyPr/>
                    <a:lstStyle/>
                    <a:p>
                      <a:pPr marL="342900" indent="-342900" algn="just">
                        <a:lnSpc>
                          <a:spcPts val="1800"/>
                        </a:lnSpc>
                        <a:buFont typeface="Wingdings" panose="05000000000000000000" pitchFamily="2" charset="2"/>
                        <a:buChar char="§"/>
                      </a:pPr>
                      <a:r>
                        <a:rPr lang="es-ES_tradnl" sz="1600" b="1" u="sng" dirty="0" smtClean="0">
                          <a:solidFill>
                            <a:srgbClr val="0000FF"/>
                          </a:solidFill>
                          <a:latin typeface="+mn-lt"/>
                          <a:ea typeface="Times New Roman" panose="02020603050405020304" pitchFamily="18" charset="0"/>
                        </a:rPr>
                        <a:t>Fiscalmente:</a:t>
                      </a:r>
                      <a:r>
                        <a:rPr lang="es-ES_tradnl" sz="1600" b="0" dirty="0" smtClean="0">
                          <a:solidFill>
                            <a:srgbClr val="000000"/>
                          </a:solidFill>
                          <a:latin typeface="+mn-lt"/>
                          <a:ea typeface="Times New Roman" panose="02020603050405020304" pitchFamily="18" charset="0"/>
                        </a:rPr>
                        <a:t> Las Provisiones por  </a:t>
                      </a:r>
                      <a:r>
                        <a:rPr lang="es-ES_tradnl" sz="1600" b="1" u="sng" dirty="0" smtClean="0">
                          <a:solidFill>
                            <a:srgbClr val="000000"/>
                          </a:solidFill>
                          <a:latin typeface="+mn-lt"/>
                          <a:ea typeface="Times New Roman" panose="02020603050405020304" pitchFamily="18" charset="0"/>
                        </a:rPr>
                        <a:t>RESPONSABILIDADES</a:t>
                      </a:r>
                      <a:r>
                        <a:rPr lang="es-ES_tradnl" sz="1600" b="0" dirty="0" smtClean="0">
                          <a:solidFill>
                            <a:srgbClr val="000000"/>
                          </a:solidFill>
                          <a:latin typeface="+mn-lt"/>
                          <a:ea typeface="Times New Roman" panose="02020603050405020304" pitchFamily="18" charset="0"/>
                        </a:rPr>
                        <a:t> son deducibles las </a:t>
                      </a:r>
                      <a:r>
                        <a:rPr lang="es-ES" sz="1600" b="1" dirty="0" smtClean="0">
                          <a:solidFill>
                            <a:srgbClr val="FF0000"/>
                          </a:solidFill>
                          <a:latin typeface="+mn-lt"/>
                          <a:ea typeface="Times New Roman" panose="02020603050405020304" pitchFamily="18" charset="0"/>
                        </a:rPr>
                        <a:t>Expresas</a:t>
                      </a:r>
                      <a:r>
                        <a:rPr lang="es-ES" sz="1600" b="0" dirty="0" smtClean="0">
                          <a:solidFill>
                            <a:srgbClr val="FF0000"/>
                          </a:solidFill>
                          <a:latin typeface="+mn-lt"/>
                          <a:ea typeface="Times New Roman" panose="02020603050405020304" pitchFamily="18" charset="0"/>
                        </a:rPr>
                        <a:t>***</a:t>
                      </a:r>
                      <a:r>
                        <a:rPr lang="es-ES_tradnl" sz="1600" b="0" dirty="0" smtClean="0">
                          <a:solidFill>
                            <a:srgbClr val="000000"/>
                          </a:solidFill>
                          <a:latin typeface="+mn-lt"/>
                          <a:ea typeface="Times New Roman" panose="02020603050405020304" pitchFamily="18" charset="0"/>
                        </a:rPr>
                        <a:t> </a:t>
                      </a:r>
                      <a:r>
                        <a:rPr lang="es-ES_tradnl" sz="1600" b="0" dirty="0" smtClean="0">
                          <a:solidFill>
                            <a:srgbClr val="FF00FF"/>
                          </a:solidFill>
                          <a:latin typeface="+mn-lt"/>
                          <a:ea typeface="Times New Roman" panose="02020603050405020304" pitchFamily="18" charset="0"/>
                        </a:rPr>
                        <a:t>(Art. 14.3.a) L)</a:t>
                      </a:r>
                      <a:endParaRPr lang="es-ES" sz="1600" b="0" dirty="0" smtClean="0">
                        <a:solidFill>
                          <a:srgbClr val="000000"/>
                        </a:solidFill>
                        <a:latin typeface="+mn-lt"/>
                        <a:ea typeface="Times New Roman" panose="02020603050405020304" pitchFamily="18" charset="0"/>
                      </a:endParaRPr>
                    </a:p>
                    <a:p>
                      <a:pPr marL="342900" indent="-342900" algn="just">
                        <a:lnSpc>
                          <a:spcPts val="1800"/>
                        </a:lnSpc>
                        <a:spcAft>
                          <a:spcPts val="0"/>
                        </a:spcAft>
                        <a:buFont typeface="Wingdings" panose="05000000000000000000" pitchFamily="2" charset="2"/>
                        <a:buChar char="§"/>
                      </a:pPr>
                      <a:r>
                        <a:rPr lang="es-ES" sz="1600" b="1" dirty="0" smtClean="0">
                          <a:solidFill>
                            <a:srgbClr val="FF0000"/>
                          </a:solidFill>
                          <a:latin typeface="+mn-lt"/>
                          <a:ea typeface="Times New Roman" panose="02020603050405020304" pitchFamily="18" charset="0"/>
                        </a:rPr>
                        <a:t>Expresas</a:t>
                      </a:r>
                      <a:r>
                        <a:rPr lang="es-ES" sz="1600" b="0" dirty="0" smtClean="0">
                          <a:solidFill>
                            <a:srgbClr val="FF0000"/>
                          </a:solidFill>
                          <a:latin typeface="+mn-lt"/>
                          <a:ea typeface="Times New Roman" panose="02020603050405020304" pitchFamily="18" charset="0"/>
                        </a:rPr>
                        <a:t>***</a:t>
                      </a:r>
                      <a:r>
                        <a:rPr lang="es-ES" sz="1600" b="0" dirty="0" smtClean="0">
                          <a:solidFill>
                            <a:srgbClr val="000000"/>
                          </a:solidFill>
                          <a:latin typeface="+mn-lt"/>
                          <a:ea typeface="Times New Roman" panose="02020603050405020304" pitchFamily="18" charset="0"/>
                        </a:rPr>
                        <a:t>: Obligaciones legales o contractuales, si vienen determinadas por una disposición legal o contractual. </a:t>
                      </a:r>
                      <a:r>
                        <a:rPr lang="es-ES" sz="1600" b="0" dirty="0" smtClean="0">
                          <a:solidFill>
                            <a:srgbClr val="FF0000"/>
                          </a:solidFill>
                          <a:latin typeface="+mn-lt"/>
                          <a:ea typeface="Times New Roman" panose="02020603050405020304" pitchFamily="18" charset="0"/>
                        </a:rPr>
                        <a:t>Sí es el caso, este año (hay una demanda judicial).</a:t>
                      </a:r>
                    </a:p>
                    <a:p>
                      <a:pPr marL="342900" indent="-342900" algn="just">
                        <a:lnSpc>
                          <a:spcPts val="1800"/>
                        </a:lnSpc>
                        <a:spcAft>
                          <a:spcPts val="0"/>
                        </a:spcAft>
                        <a:buFont typeface="Wingdings" panose="05000000000000000000" pitchFamily="2" charset="2"/>
                        <a:buChar char="§"/>
                      </a:pPr>
                      <a:endParaRPr lang="es-ES" sz="800" b="0" dirty="0" smtClean="0">
                        <a:solidFill>
                          <a:srgbClr val="FF0000"/>
                        </a:solidFill>
                        <a:latin typeface="+mn-lt"/>
                        <a:ea typeface="Times New Roman" panose="02020603050405020304" pitchFamily="18" charset="0"/>
                      </a:endParaRPr>
                    </a:p>
                    <a:p>
                      <a:pPr marL="342900" indent="-342900" algn="just">
                        <a:lnSpc>
                          <a:spcPts val="1800"/>
                        </a:lnSpc>
                        <a:spcAft>
                          <a:spcPts val="0"/>
                        </a:spcAft>
                        <a:buFont typeface="Wingdings" panose="05000000000000000000" pitchFamily="2" charset="2"/>
                        <a:buChar char="§"/>
                      </a:pPr>
                      <a:r>
                        <a:rPr lang="es-ES" sz="1600" b="1" dirty="0" smtClean="0">
                          <a:solidFill>
                            <a:srgbClr val="0000FF"/>
                          </a:solidFill>
                          <a:latin typeface="+mn-lt"/>
                        </a:rPr>
                        <a:t>Y ya fue dotada contablemente en el año anterior</a:t>
                      </a:r>
                      <a:endParaRPr lang="es-ES" sz="1600" b="1" dirty="0">
                        <a:solidFill>
                          <a:srgbClr val="0000FF"/>
                        </a:solidFill>
                      </a:endParaRPr>
                    </a:p>
                  </a:txBody>
                  <a:tcP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528072379"/>
                  </a:ext>
                </a:extLst>
              </a:tr>
            </a:tbl>
          </a:graphicData>
        </a:graphic>
      </p:graphicFrame>
    </p:spTree>
    <p:extLst>
      <p:ext uri="{BB962C8B-B14F-4D97-AF65-F5344CB8AC3E}">
        <p14:creationId xmlns="" xmlns:p14="http://schemas.microsoft.com/office/powerpoint/2010/main" val="436662748"/>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Marcador de número de diapositiva"/>
          <p:cNvSpPr>
            <a:spLocks noGrp="1"/>
          </p:cNvSpPr>
          <p:nvPr>
            <p:ph type="sldNum" sz="quarter" idx="10"/>
          </p:nvPr>
        </p:nvSpPr>
        <p:spPr>
          <a:xfrm>
            <a:off x="9423400" y="6324600"/>
            <a:ext cx="2311400" cy="476250"/>
          </a:xfrm>
        </p:spPr>
        <p:txBody>
          <a:bodyPr/>
          <a:lstStyle/>
          <a:p>
            <a:fld id="{E8DBB5DA-FFA5-47DF-B963-928503127F34}" type="slidenum">
              <a:rPr lang="en-US" smtClean="0"/>
              <a:pPr/>
              <a:t>238</a:t>
            </a:fld>
            <a:endParaRPr lang="en-US" dirty="0"/>
          </a:p>
        </p:txBody>
      </p:sp>
      <p:sp>
        <p:nvSpPr>
          <p:cNvPr id="7"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FF0000"/>
                </a:solidFill>
              </a:rPr>
              <a:t>EJEMPLO-1 (c)</a:t>
            </a:r>
            <a:r>
              <a:rPr lang="es-ES" dirty="0" smtClean="0">
                <a:solidFill>
                  <a:srgbClr val="FF0000"/>
                </a:solidFill>
              </a:rPr>
              <a:t>  </a:t>
            </a:r>
            <a:r>
              <a:rPr lang="es-ES" dirty="0" smtClean="0">
                <a:solidFill>
                  <a:srgbClr val="000066"/>
                </a:solidFill>
              </a:rPr>
              <a:t>PROVISIONES para </a:t>
            </a:r>
            <a:r>
              <a:rPr lang="es-ES" dirty="0" smtClean="0">
                <a:solidFill>
                  <a:srgbClr val="FF0000"/>
                </a:solidFill>
              </a:rPr>
              <a:t>Responsabilidades</a:t>
            </a:r>
            <a:endParaRPr lang="es-ES" u="sng" dirty="0">
              <a:solidFill>
                <a:srgbClr val="FF0000"/>
              </a:solidFill>
            </a:endParaRPr>
          </a:p>
        </p:txBody>
      </p:sp>
      <p:sp>
        <p:nvSpPr>
          <p:cNvPr id="8" name="Rectangle 3"/>
          <p:cNvSpPr txBox="1">
            <a:spLocks noChangeArrowheads="1"/>
          </p:cNvSpPr>
          <p:nvPr/>
        </p:nvSpPr>
        <p:spPr bwMode="auto">
          <a:xfrm>
            <a:off x="76200" y="457200"/>
            <a:ext cx="9753599" cy="685800"/>
          </a:xfrm>
          <a:prstGeom prst="rect">
            <a:avLst/>
          </a:prstGeom>
          <a:solidFill>
            <a:srgbClr val="FFFFCC"/>
          </a:solidFill>
          <a:ln w="9525">
            <a:solidFill>
              <a:srgbClr val="0000FF"/>
            </a:solidFill>
            <a:miter lim="800000"/>
            <a:headEnd/>
            <a:tailEnd/>
          </a:ln>
          <a:effectLst/>
        </p:spPr>
        <p:txBody>
          <a:bodyPr vert="horz" wrap="square" lIns="91440" tIns="45720" rIns="91440" bIns="45720" numCol="1" anchor="t" anchorCtr="0" compatLnSpc="1">
            <a:prstTxWarp prst="textNoShape">
              <a:avLst/>
            </a:prstTxWarp>
          </a:bodyPr>
          <a:lstStyle/>
          <a:p>
            <a:r>
              <a:rPr lang="es-ES" sz="1800" b="0" dirty="0" smtClean="0">
                <a:solidFill>
                  <a:srgbClr val="0000FF"/>
                </a:solidFill>
                <a:latin typeface="+mn-lt"/>
              </a:rPr>
              <a:t>3-</a:t>
            </a:r>
            <a:r>
              <a:rPr lang="es-ES" sz="1800" b="0" dirty="0">
                <a:solidFill>
                  <a:srgbClr val="0000FF"/>
                </a:solidFill>
                <a:latin typeface="+mn-lt"/>
              </a:rPr>
              <a:t>. En el </a:t>
            </a:r>
            <a:r>
              <a:rPr lang="es-ES" sz="1800" u="sng" dirty="0">
                <a:solidFill>
                  <a:srgbClr val="FF0000"/>
                </a:solidFill>
                <a:latin typeface="+mn-lt"/>
              </a:rPr>
              <a:t>año </a:t>
            </a:r>
            <a:r>
              <a:rPr lang="es-ES" sz="1800" u="sng" dirty="0" smtClean="0">
                <a:solidFill>
                  <a:srgbClr val="FF0000"/>
                </a:solidFill>
                <a:latin typeface="+mn-lt"/>
              </a:rPr>
              <a:t>N+2</a:t>
            </a:r>
            <a:r>
              <a:rPr lang="es-ES" sz="1800" b="0" dirty="0" smtClean="0">
                <a:solidFill>
                  <a:srgbClr val="0000FF"/>
                </a:solidFill>
                <a:latin typeface="+mn-lt"/>
              </a:rPr>
              <a:t> </a:t>
            </a:r>
            <a:r>
              <a:rPr lang="es-ES" sz="1800" b="0" dirty="0">
                <a:solidFill>
                  <a:srgbClr val="0000FF"/>
                </a:solidFill>
                <a:latin typeface="+mn-lt"/>
              </a:rPr>
              <a:t>la sociedad </a:t>
            </a:r>
            <a:r>
              <a:rPr lang="es-ES" sz="1800" b="0" u="sng" dirty="0">
                <a:solidFill>
                  <a:srgbClr val="0000FF"/>
                </a:solidFill>
                <a:latin typeface="+mn-lt"/>
              </a:rPr>
              <a:t>pierde el juicio</a:t>
            </a:r>
            <a:r>
              <a:rPr lang="es-ES" sz="1800" b="0" dirty="0">
                <a:solidFill>
                  <a:srgbClr val="0000FF"/>
                </a:solidFill>
                <a:latin typeface="+mn-lt"/>
              </a:rPr>
              <a:t> y es </a:t>
            </a:r>
            <a:r>
              <a:rPr lang="es-ES" sz="1800" b="0" u="sng" dirty="0">
                <a:solidFill>
                  <a:srgbClr val="0000FF"/>
                </a:solidFill>
                <a:latin typeface="+mn-lt"/>
              </a:rPr>
              <a:t>obligada a indemnizar</a:t>
            </a:r>
            <a:r>
              <a:rPr lang="es-ES" sz="1800" b="0" dirty="0">
                <a:solidFill>
                  <a:srgbClr val="0000FF"/>
                </a:solidFill>
                <a:latin typeface="+mn-lt"/>
              </a:rPr>
              <a:t> a su cliente con </a:t>
            </a:r>
            <a:r>
              <a:rPr lang="es-ES" sz="1800" b="0" u="sng" dirty="0">
                <a:solidFill>
                  <a:srgbClr val="0000FF"/>
                </a:solidFill>
                <a:latin typeface="+mn-lt"/>
              </a:rPr>
              <a:t>30.000€</a:t>
            </a:r>
            <a:r>
              <a:rPr lang="es-ES" sz="1800" b="0" dirty="0" smtClean="0">
                <a:solidFill>
                  <a:srgbClr val="0000FF"/>
                </a:solidFill>
                <a:latin typeface="+mn-lt"/>
              </a:rPr>
              <a:t>.</a:t>
            </a:r>
            <a:endParaRPr lang="es-ES_tradnl" sz="1800" b="0" dirty="0" smtClean="0">
              <a:solidFill>
                <a:srgbClr val="0000FF"/>
              </a:solidFill>
            </a:endParaRPr>
          </a:p>
          <a:p>
            <a:pPr marL="342900" indent="-342900">
              <a:buFont typeface="+mj-lt"/>
              <a:buAutoNum type="arabicPeriod"/>
            </a:pPr>
            <a:endParaRPr lang="es-ES_tradnl" sz="1800" b="0" dirty="0">
              <a:solidFill>
                <a:srgbClr val="0000FF"/>
              </a:solidFill>
            </a:endParaRPr>
          </a:p>
        </p:txBody>
      </p:sp>
      <p:graphicFrame>
        <p:nvGraphicFramePr>
          <p:cNvPr id="9" name="8 Tabla"/>
          <p:cNvGraphicFramePr>
            <a:graphicFrameLocks noGrp="1"/>
          </p:cNvGraphicFramePr>
          <p:nvPr>
            <p:extLst>
              <p:ext uri="{D42A27DB-BD31-4B8C-83A1-F6EECF244321}">
                <p14:modId xmlns="" xmlns:p14="http://schemas.microsoft.com/office/powerpoint/2010/main" val="3784946423"/>
              </p:ext>
            </p:extLst>
          </p:nvPr>
        </p:nvGraphicFramePr>
        <p:xfrm>
          <a:off x="3429000" y="1219200"/>
          <a:ext cx="1905000" cy="381000"/>
        </p:xfrm>
        <a:graphic>
          <a:graphicData uri="http://schemas.openxmlformats.org/drawingml/2006/table">
            <a:tbl>
              <a:tblPr firstRow="1" bandRow="1">
                <a:tableStyleId>{5C22544A-7EE6-4342-B048-85BDC9FD1C3A}</a:tableStyleId>
              </a:tblPr>
              <a:tblGrid>
                <a:gridCol w="1905000">
                  <a:extLst>
                    <a:ext uri="{9D8B030D-6E8A-4147-A177-3AD203B41FA5}">
                      <a16:colId xmlns="" xmlns:a16="http://schemas.microsoft.com/office/drawing/2014/main" val="20000"/>
                    </a:ext>
                  </a:extLst>
                </a:gridCol>
              </a:tblGrid>
              <a:tr h="381000">
                <a:tc>
                  <a:txBody>
                    <a:bodyPr/>
                    <a:lstStyle/>
                    <a:p>
                      <a:pPr marL="457200" marR="0" lvl="0" indent="-457200" algn="ctr" defTabSz="914400" rtl="0" eaLnBrk="1" fontAlgn="auto" latinLnBrk="0" hangingPunct="1">
                        <a:lnSpc>
                          <a:spcPct val="100000"/>
                        </a:lnSpc>
                        <a:spcBef>
                          <a:spcPts val="0"/>
                        </a:spcBef>
                        <a:spcAft>
                          <a:spcPts val="0"/>
                        </a:spcAft>
                        <a:buClrTx/>
                        <a:buSzTx/>
                        <a:buFontTx/>
                        <a:buNone/>
                        <a:tabLst/>
                        <a:defRPr/>
                      </a:pPr>
                      <a:r>
                        <a:rPr lang="es-ES" sz="1800" b="1" u="sng" kern="1200" dirty="0" smtClean="0">
                          <a:solidFill>
                            <a:schemeClr val="lt1"/>
                          </a:solidFill>
                          <a:effectLst/>
                          <a:latin typeface="+mn-lt"/>
                          <a:ea typeface="+mn-ea"/>
                          <a:cs typeface="+mn-cs"/>
                        </a:rPr>
                        <a:t>Año N+2</a:t>
                      </a:r>
                      <a:endParaRPr lang="es-ES_tradnl" sz="1800" b="1" kern="1200" dirty="0" smtClean="0">
                        <a:solidFill>
                          <a:srgbClr val="FFFF00"/>
                        </a:solidFill>
                        <a:latin typeface="+mn-lt"/>
                        <a:ea typeface="+mn-ea"/>
                        <a:cs typeface="+mn-cs"/>
                      </a:endParaRPr>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
        <p:nvSpPr>
          <p:cNvPr id="2" name="Rectángulo 1"/>
          <p:cNvSpPr/>
          <p:nvPr/>
        </p:nvSpPr>
        <p:spPr>
          <a:xfrm>
            <a:off x="279400" y="1663005"/>
            <a:ext cx="9347200" cy="1384995"/>
          </a:xfrm>
          <a:prstGeom prst="rect">
            <a:avLst/>
          </a:prstGeom>
        </p:spPr>
        <p:txBody>
          <a:bodyPr wrap="square">
            <a:spAutoFit/>
          </a:bodyPr>
          <a:lstStyle/>
          <a:p>
            <a:pPr algn="ctr"/>
            <a:r>
              <a:rPr lang="es-ES" sz="1600" u="sng" dirty="0">
                <a:solidFill>
                  <a:srgbClr val="FFFF00"/>
                </a:solidFill>
              </a:rPr>
              <a:t>CONTABLEMENTE:</a:t>
            </a:r>
            <a:r>
              <a:rPr lang="es-ES" sz="1600" b="0" dirty="0">
                <a:solidFill>
                  <a:schemeClr val="lt1"/>
                </a:solidFill>
              </a:rPr>
              <a:t> (NRV 15 PGC y NRV 17 PGC de PYMES</a:t>
            </a:r>
            <a:r>
              <a:rPr lang="es-ES" sz="1600" b="0" dirty="0" smtClean="0">
                <a:solidFill>
                  <a:schemeClr val="lt1"/>
                </a:solidFill>
              </a:rPr>
              <a:t>)</a:t>
            </a:r>
          </a:p>
          <a:p>
            <a:pPr algn="ctr"/>
            <a:endParaRPr lang="es-ES" sz="800" b="0" dirty="0">
              <a:solidFill>
                <a:schemeClr val="lt1"/>
              </a:solidFill>
            </a:endParaRPr>
          </a:p>
          <a:p>
            <a:pPr marL="342900" indent="-342900" algn="just">
              <a:lnSpc>
                <a:spcPts val="1800"/>
              </a:lnSpc>
              <a:spcAft>
                <a:spcPts val="0"/>
              </a:spcAft>
              <a:buFont typeface="Wingdings" panose="05000000000000000000" pitchFamily="2" charset="2"/>
              <a:buChar char="ü"/>
            </a:pPr>
            <a:r>
              <a:rPr lang="es-ES" sz="1600" b="0" dirty="0">
                <a:latin typeface="Arial" panose="020B0604020202020204" pitchFamily="34" charset="0"/>
                <a:ea typeface="Times New Roman" panose="02020603050405020304" pitchFamily="18" charset="0"/>
              </a:rPr>
              <a:t>En este momento, los 30.000 € dejan de ser una provisión y se convierten en una deuda. </a:t>
            </a:r>
            <a:endParaRPr lang="es-ES" sz="1600" b="0" dirty="0" smtClean="0">
              <a:latin typeface="Arial" panose="020B0604020202020204" pitchFamily="34" charset="0"/>
              <a:ea typeface="Times New Roman" panose="02020603050405020304" pitchFamily="18" charset="0"/>
            </a:endParaRPr>
          </a:p>
          <a:p>
            <a:pPr marL="342900" indent="-342900" algn="just">
              <a:lnSpc>
                <a:spcPts val="1800"/>
              </a:lnSpc>
              <a:spcAft>
                <a:spcPts val="0"/>
              </a:spcAft>
              <a:buFont typeface="Wingdings" panose="05000000000000000000" pitchFamily="2" charset="2"/>
              <a:buChar char="ü"/>
            </a:pPr>
            <a:r>
              <a:rPr lang="es-ES" sz="1600" b="0" u="sng" dirty="0" smtClean="0">
                <a:latin typeface="Arial" panose="020B0604020202020204" pitchFamily="34" charset="0"/>
                <a:ea typeface="Times New Roman" panose="02020603050405020304" pitchFamily="18" charset="0"/>
              </a:rPr>
              <a:t>Los </a:t>
            </a:r>
            <a:r>
              <a:rPr lang="es-ES" sz="1600" b="0" u="sng" dirty="0">
                <a:latin typeface="Arial" panose="020B0604020202020204" pitchFamily="34" charset="0"/>
                <a:ea typeface="Times New Roman" panose="02020603050405020304" pitchFamily="18" charset="0"/>
              </a:rPr>
              <a:t>otros 20.000 son un exceso de provisión</a:t>
            </a:r>
            <a:r>
              <a:rPr lang="es-ES" sz="1600" b="0" dirty="0">
                <a:latin typeface="Arial" panose="020B0604020202020204" pitchFamily="34" charset="0"/>
                <a:ea typeface="Times New Roman" panose="02020603050405020304" pitchFamily="18" charset="0"/>
              </a:rPr>
              <a:t>, pero dejan de ser deducibles porque ya no cubren un riesgo derivado de un litigio en curso, ni se deben a una indemnización o pago pendiente, y ahora van a ser un ingreso contable y fiscal (porque fue un gasto en años anteriores).</a:t>
            </a:r>
            <a:endParaRPr lang="es-ES" sz="2400" b="0" dirty="0">
              <a:latin typeface="Times New Roman" panose="02020603050405020304" pitchFamily="18" charset="0"/>
              <a:ea typeface="Times New Roman" panose="02020603050405020304" pitchFamily="18" charset="0"/>
            </a:endParaRPr>
          </a:p>
        </p:txBody>
      </p:sp>
      <p:graphicFrame>
        <p:nvGraphicFramePr>
          <p:cNvPr id="11" name="9 Tabla"/>
          <p:cNvGraphicFramePr>
            <a:graphicFrameLocks noGrp="1"/>
          </p:cNvGraphicFramePr>
          <p:nvPr>
            <p:extLst>
              <p:ext uri="{D42A27DB-BD31-4B8C-83A1-F6EECF244321}">
                <p14:modId xmlns="" xmlns:p14="http://schemas.microsoft.com/office/powerpoint/2010/main" val="3144179644"/>
              </p:ext>
            </p:extLst>
          </p:nvPr>
        </p:nvGraphicFramePr>
        <p:xfrm>
          <a:off x="235989" y="4809530"/>
          <a:ext cx="9517611" cy="1057870"/>
        </p:xfrm>
        <a:graphic>
          <a:graphicData uri="http://schemas.openxmlformats.org/drawingml/2006/table">
            <a:tbl>
              <a:tblPr/>
              <a:tblGrid>
                <a:gridCol w="830811">
                  <a:extLst>
                    <a:ext uri="{9D8B030D-6E8A-4147-A177-3AD203B41FA5}">
                      <a16:colId xmlns="" xmlns:a16="http://schemas.microsoft.com/office/drawing/2014/main" val="20000"/>
                    </a:ext>
                  </a:extLst>
                </a:gridCol>
                <a:gridCol w="5105400">
                  <a:extLst>
                    <a:ext uri="{9D8B030D-6E8A-4147-A177-3AD203B41FA5}">
                      <a16:colId xmlns="" xmlns:a16="http://schemas.microsoft.com/office/drawing/2014/main" val="20001"/>
                    </a:ext>
                  </a:extLst>
                </a:gridCol>
                <a:gridCol w="1219200">
                  <a:extLst>
                    <a:ext uri="{9D8B030D-6E8A-4147-A177-3AD203B41FA5}">
                      <a16:colId xmlns="" xmlns:a16="http://schemas.microsoft.com/office/drawing/2014/main" val="20002"/>
                    </a:ext>
                  </a:extLst>
                </a:gridCol>
                <a:gridCol w="1066800">
                  <a:extLst>
                    <a:ext uri="{9D8B030D-6E8A-4147-A177-3AD203B41FA5}">
                      <a16:colId xmlns="" xmlns:a16="http://schemas.microsoft.com/office/drawing/2014/main" val="20003"/>
                    </a:ext>
                  </a:extLst>
                </a:gridCol>
                <a:gridCol w="1295400">
                  <a:extLst>
                    <a:ext uri="{9D8B030D-6E8A-4147-A177-3AD203B41FA5}">
                      <a16:colId xmlns="" xmlns:a16="http://schemas.microsoft.com/office/drawing/2014/main" val="20004"/>
                    </a:ext>
                  </a:extLst>
                </a:gridCol>
              </a:tblGrid>
              <a:tr h="381000">
                <a:tc>
                  <a:txBody>
                    <a:bodyPr/>
                    <a:lstStyle/>
                    <a:p>
                      <a:pPr algn="l">
                        <a:spcBef>
                          <a:spcPts val="300"/>
                        </a:spcBef>
                        <a:spcAft>
                          <a:spcPts val="300"/>
                        </a:spcAft>
                      </a:pPr>
                      <a:r>
                        <a:rPr lang="es-ES_tradnl" sz="1800" b="1" dirty="0" smtClean="0">
                          <a:latin typeface="Arial"/>
                          <a:ea typeface="Times New Roman"/>
                          <a:cs typeface="Times New Roman"/>
                        </a:rPr>
                        <a:t>Año </a:t>
                      </a:r>
                      <a:endParaRPr lang="es-ES_tradnl" sz="1800" b="1"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25000"/>
                      </a:schemeClr>
                    </a:solidFill>
                  </a:tcPr>
                </a:tc>
                <a:tc>
                  <a:txBody>
                    <a:bodyPr/>
                    <a:lstStyle/>
                    <a:p>
                      <a:pPr algn="ctr">
                        <a:spcBef>
                          <a:spcPts val="300"/>
                        </a:spcBef>
                        <a:spcAft>
                          <a:spcPts val="300"/>
                        </a:spcAft>
                      </a:pPr>
                      <a:r>
                        <a:rPr lang="es-ES_tradnl" sz="1600" b="1" dirty="0">
                          <a:latin typeface="Arial"/>
                          <a:ea typeface="Times New Roman"/>
                          <a:cs typeface="Times New Roman"/>
                        </a:rPr>
                        <a:t>Concepto</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tc>
                  <a:txBody>
                    <a:bodyPr/>
                    <a:lstStyle/>
                    <a:p>
                      <a:pPr algn="ctr">
                        <a:spcBef>
                          <a:spcPts val="300"/>
                        </a:spcBef>
                        <a:spcAft>
                          <a:spcPts val="300"/>
                        </a:spcAft>
                      </a:pPr>
                      <a:r>
                        <a:rPr lang="es-ES_tradnl" sz="1600" b="1" dirty="0">
                          <a:latin typeface="Arial"/>
                          <a:ea typeface="Times New Roman"/>
                          <a:cs typeface="Times New Roman"/>
                        </a:rPr>
                        <a:t>Contable</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25000"/>
                      </a:schemeClr>
                    </a:solidFill>
                  </a:tcPr>
                </a:tc>
                <a:tc>
                  <a:txBody>
                    <a:bodyPr/>
                    <a:lstStyle/>
                    <a:p>
                      <a:pPr algn="ctr">
                        <a:spcBef>
                          <a:spcPts val="300"/>
                        </a:spcBef>
                        <a:spcAft>
                          <a:spcPts val="300"/>
                        </a:spcAft>
                      </a:pPr>
                      <a:r>
                        <a:rPr lang="es-ES_tradnl" sz="1600" b="1" dirty="0">
                          <a:latin typeface="Arial"/>
                          <a:ea typeface="Times New Roman"/>
                          <a:cs typeface="Times New Roman"/>
                        </a:rPr>
                        <a:t>FISCAL</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tc>
                  <a:txBody>
                    <a:bodyPr/>
                    <a:lstStyle/>
                    <a:p>
                      <a:pPr algn="ctr">
                        <a:spcBef>
                          <a:spcPts val="300"/>
                        </a:spcBef>
                        <a:spcAft>
                          <a:spcPts val="300"/>
                        </a:spcAft>
                      </a:pPr>
                      <a:r>
                        <a:rPr lang="es-ES_tradnl" sz="1600" b="1" dirty="0">
                          <a:latin typeface="Arial"/>
                          <a:ea typeface="Times New Roman"/>
                          <a:cs typeface="Times New Roman"/>
                        </a:rPr>
                        <a:t>AJUSTE</a:t>
                      </a:r>
                      <a:endParaRPr lang="es-ES_tradnl" sz="1600" dirty="0">
                        <a:latin typeface="Arial"/>
                        <a:ea typeface="Times New Roman"/>
                        <a:cs typeface="Times New Roman"/>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25000"/>
                      </a:schemeClr>
                    </a:solidFill>
                  </a:tcPr>
                </a:tc>
                <a:extLst>
                  <a:ext uri="{0D108BD9-81ED-4DB2-BD59-A6C34878D82A}">
                    <a16:rowId xmlns="" xmlns:a16="http://schemas.microsoft.com/office/drawing/2014/main" val="10000"/>
                  </a:ext>
                </a:extLst>
              </a:tr>
              <a:tr h="676870">
                <a:tc>
                  <a:txBody>
                    <a:bodyPr/>
                    <a:lstStyle/>
                    <a:p>
                      <a:pPr algn="ctr">
                        <a:spcBef>
                          <a:spcPts val="200"/>
                        </a:spcBef>
                        <a:spcAft>
                          <a:spcPts val="200"/>
                        </a:spcAft>
                      </a:pPr>
                      <a:r>
                        <a:rPr lang="es-ES_tradnl" sz="1800" b="1" dirty="0" smtClean="0">
                          <a:solidFill>
                            <a:schemeClr val="tx1"/>
                          </a:solidFill>
                          <a:latin typeface="Calibri" panose="020F0502020204030204" pitchFamily="34" charset="0"/>
                          <a:ea typeface="Times New Roman"/>
                          <a:cs typeface="Calibri" panose="020F0502020204030204" pitchFamily="34" charset="0"/>
                        </a:rPr>
                        <a:t>N+2</a:t>
                      </a:r>
                      <a:endParaRPr lang="es-ES_tradnl" sz="1800" b="1" dirty="0">
                        <a:solidFill>
                          <a:schemeClr val="tx1"/>
                        </a:solidFill>
                        <a:latin typeface="Calibri" panose="020F0502020204030204" pitchFamily="34" charset="0"/>
                        <a:ea typeface="Times New Roman"/>
                        <a:cs typeface="Calibri" panose="020F0502020204030204" pitchFamily="34" charset="0"/>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tc>
                  <a:txBody>
                    <a:bodyPr/>
                    <a:lstStyle/>
                    <a:p>
                      <a:pPr algn="l">
                        <a:lnSpc>
                          <a:spcPts val="1800"/>
                        </a:lnSpc>
                        <a:spcAft>
                          <a:spcPts val="0"/>
                        </a:spcAft>
                      </a:pPr>
                      <a:r>
                        <a:rPr lang="es-ES_tradnl" sz="1800" b="1" u="sng" dirty="0" smtClean="0">
                          <a:solidFill>
                            <a:srgbClr val="FFFF00"/>
                          </a:solidFill>
                          <a:latin typeface="Calibri" panose="020F0502020204030204" pitchFamily="34" charset="0"/>
                          <a:ea typeface="Times New Roman"/>
                          <a:cs typeface="Calibri" panose="020F0502020204030204" pitchFamily="34" charset="0"/>
                        </a:rPr>
                        <a:t>Ingreso</a:t>
                      </a:r>
                      <a:r>
                        <a:rPr lang="es-ES_tradnl" sz="1800" b="1" u="none" dirty="0" smtClean="0">
                          <a:solidFill>
                            <a:srgbClr val="FFFF00"/>
                          </a:solidFill>
                          <a:latin typeface="Calibri" panose="020F0502020204030204" pitchFamily="34" charset="0"/>
                          <a:ea typeface="Times New Roman"/>
                          <a:cs typeface="Calibri" panose="020F0502020204030204" pitchFamily="34" charset="0"/>
                        </a:rPr>
                        <a:t>:</a:t>
                      </a:r>
                      <a:r>
                        <a:rPr lang="es-ES_tradnl" sz="1800" b="1" u="none" baseline="0" dirty="0" smtClean="0">
                          <a:solidFill>
                            <a:srgbClr val="FFFF00"/>
                          </a:solidFill>
                          <a:latin typeface="Calibri" panose="020F0502020204030204" pitchFamily="34" charset="0"/>
                          <a:ea typeface="Times New Roman"/>
                          <a:cs typeface="Calibri" panose="020F0502020204030204" pitchFamily="34" charset="0"/>
                        </a:rPr>
                        <a:t> </a:t>
                      </a:r>
                      <a:r>
                        <a:rPr lang="es-ES_tradnl" sz="1600" b="1" dirty="0" smtClean="0">
                          <a:solidFill>
                            <a:schemeClr val="tx1"/>
                          </a:solidFill>
                          <a:latin typeface="Calibri" panose="020F0502020204030204" pitchFamily="34" charset="0"/>
                          <a:ea typeface="Times New Roman"/>
                          <a:cs typeface="Calibri" panose="020F0502020204030204" pitchFamily="34" charset="0"/>
                        </a:rPr>
                        <a:t>Exceso de </a:t>
                      </a:r>
                      <a:r>
                        <a:rPr lang="es-ES_tradnl" sz="1600" b="1" dirty="0">
                          <a:solidFill>
                            <a:schemeClr val="tx1"/>
                          </a:solidFill>
                          <a:latin typeface="Calibri" panose="020F0502020204030204" pitchFamily="34" charset="0"/>
                          <a:ea typeface="Times New Roman"/>
                          <a:cs typeface="Calibri" panose="020F0502020204030204" pitchFamily="34" charset="0"/>
                        </a:rPr>
                        <a:t>la provisión para </a:t>
                      </a:r>
                      <a:r>
                        <a:rPr lang="es-ES_tradnl" sz="1600" b="1" dirty="0" smtClean="0">
                          <a:solidFill>
                            <a:schemeClr val="tx1"/>
                          </a:solidFill>
                          <a:latin typeface="Calibri" panose="020F0502020204030204" pitchFamily="34" charset="0"/>
                          <a:ea typeface="Times New Roman"/>
                          <a:cs typeface="Calibri" panose="020F0502020204030204" pitchFamily="34" charset="0"/>
                        </a:rPr>
                        <a:t>responsabilidades </a:t>
                      </a:r>
                      <a:r>
                        <a:rPr lang="es-ES" sz="1400" b="1" dirty="0" smtClean="0">
                          <a:solidFill>
                            <a:srgbClr val="FFFF00"/>
                          </a:solidFill>
                          <a:effectLst/>
                          <a:latin typeface="Calibri" panose="020F0502020204030204" pitchFamily="34" charset="0"/>
                          <a:cs typeface="Calibri" panose="020F0502020204030204" pitchFamily="34" charset="0"/>
                        </a:rPr>
                        <a:t>(</a:t>
                      </a:r>
                      <a:r>
                        <a:rPr lang="es-ES" sz="1600" b="1" dirty="0" smtClean="0">
                          <a:solidFill>
                            <a:srgbClr val="FFFF00"/>
                          </a:solidFill>
                          <a:effectLst/>
                          <a:latin typeface="Calibri" panose="020F0502020204030204" pitchFamily="34" charset="0"/>
                          <a:cs typeface="Calibri" panose="020F0502020204030204" pitchFamily="34" charset="0"/>
                        </a:rPr>
                        <a:t>7952) Exceso de provisión para responsabilidades</a:t>
                      </a:r>
                      <a:endParaRPr lang="es-ES" sz="1600" b="1" dirty="0">
                        <a:solidFill>
                          <a:srgbClr val="FFFF00"/>
                        </a:solidFill>
                        <a:effectLst/>
                        <a:latin typeface="Calibri" panose="020F0502020204030204" pitchFamily="34" charset="0"/>
                        <a:cs typeface="Calibri" panose="020F0502020204030204" pitchFamily="34" charset="0"/>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spcBef>
                          <a:spcPts val="200"/>
                        </a:spcBef>
                        <a:spcAft>
                          <a:spcPts val="200"/>
                        </a:spcAft>
                      </a:pPr>
                      <a:r>
                        <a:rPr lang="es-ES_tradnl" sz="1600" b="1" dirty="0" smtClean="0">
                          <a:solidFill>
                            <a:schemeClr val="tx1"/>
                          </a:solidFill>
                          <a:latin typeface="Calibri" panose="020F0502020204030204" pitchFamily="34" charset="0"/>
                          <a:ea typeface="Times New Roman"/>
                          <a:cs typeface="Calibri" panose="020F0502020204030204" pitchFamily="34" charset="0"/>
                        </a:rPr>
                        <a:t>20.000</a:t>
                      </a:r>
                      <a:endParaRPr lang="es-ES_tradnl" sz="1600" b="1" dirty="0">
                        <a:solidFill>
                          <a:schemeClr val="tx1"/>
                        </a:solidFill>
                        <a:latin typeface="Calibri" panose="020F0502020204030204" pitchFamily="34" charset="0"/>
                        <a:ea typeface="Times New Roman"/>
                        <a:cs typeface="Calibri" panose="020F0502020204030204" pitchFamily="34" charset="0"/>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spcBef>
                          <a:spcPts val="200"/>
                        </a:spcBef>
                        <a:spcAft>
                          <a:spcPts val="200"/>
                        </a:spcAft>
                      </a:pPr>
                      <a:r>
                        <a:rPr lang="es-ES_tradnl" sz="1600" b="1" dirty="0" smtClean="0">
                          <a:solidFill>
                            <a:schemeClr val="tx1"/>
                          </a:solidFill>
                          <a:latin typeface="Calibri" panose="020F0502020204030204" pitchFamily="34" charset="0"/>
                          <a:ea typeface="Times New Roman"/>
                          <a:cs typeface="Calibri" panose="020F0502020204030204" pitchFamily="34" charset="0"/>
                        </a:rPr>
                        <a:t>20.000</a:t>
                      </a:r>
                      <a:endParaRPr lang="es-ES_tradnl" sz="1600" b="1" dirty="0">
                        <a:solidFill>
                          <a:schemeClr val="tx1"/>
                        </a:solidFill>
                        <a:latin typeface="Calibri" panose="020F0502020204030204" pitchFamily="34" charset="0"/>
                        <a:ea typeface="Times New Roman"/>
                        <a:cs typeface="Calibri" panose="020F0502020204030204" pitchFamily="34" charset="0"/>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ctr">
                        <a:spcBef>
                          <a:spcPts val="200"/>
                        </a:spcBef>
                        <a:spcAft>
                          <a:spcPts val="200"/>
                        </a:spcAft>
                        <a:tabLst>
                          <a:tab pos="972185" algn="r"/>
                        </a:tabLst>
                      </a:pPr>
                      <a:r>
                        <a:rPr lang="es-ES_tradnl" sz="1600" b="1" dirty="0" smtClean="0">
                          <a:solidFill>
                            <a:srgbClr val="0000FF"/>
                          </a:solidFill>
                          <a:latin typeface="Calibri" panose="020F0502020204030204" pitchFamily="34" charset="0"/>
                          <a:ea typeface="Times New Roman"/>
                          <a:cs typeface="Calibri" panose="020F0502020204030204" pitchFamily="34" charset="0"/>
                        </a:rPr>
                        <a:t>0</a:t>
                      </a:r>
                      <a:endParaRPr lang="es-ES_tradnl" sz="1600" dirty="0">
                        <a:solidFill>
                          <a:srgbClr val="0000FF"/>
                        </a:solidFill>
                        <a:latin typeface="Calibri" panose="020F0502020204030204" pitchFamily="34" charset="0"/>
                        <a:ea typeface="Times New Roman"/>
                        <a:cs typeface="Calibri" panose="020F0502020204030204" pitchFamily="34" charset="0"/>
                      </a:endParaRPr>
                    </a:p>
                  </a:txBody>
                  <a:tcPr marL="44450" marR="4445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00"/>
                    </a:solidFill>
                  </a:tcPr>
                </a:tc>
                <a:extLst>
                  <a:ext uri="{0D108BD9-81ED-4DB2-BD59-A6C34878D82A}">
                    <a16:rowId xmlns="" xmlns:a16="http://schemas.microsoft.com/office/drawing/2014/main" val="10001"/>
                  </a:ext>
                </a:extLst>
              </a:tr>
            </a:tbl>
          </a:graphicData>
        </a:graphic>
      </p:graphicFrame>
      <p:graphicFrame>
        <p:nvGraphicFramePr>
          <p:cNvPr id="5" name="Tabla 4"/>
          <p:cNvGraphicFramePr>
            <a:graphicFrameLocks noGrp="1"/>
          </p:cNvGraphicFramePr>
          <p:nvPr>
            <p:extLst>
              <p:ext uri="{D42A27DB-BD31-4B8C-83A1-F6EECF244321}">
                <p14:modId xmlns="" xmlns:p14="http://schemas.microsoft.com/office/powerpoint/2010/main" val="4234016509"/>
              </p:ext>
            </p:extLst>
          </p:nvPr>
        </p:nvGraphicFramePr>
        <p:xfrm>
          <a:off x="1066800" y="6172200"/>
          <a:ext cx="7010400" cy="381000"/>
        </p:xfrm>
        <a:graphic>
          <a:graphicData uri="http://schemas.openxmlformats.org/drawingml/2006/table">
            <a:tbl>
              <a:tblPr firstRow="1" bandRow="1">
                <a:tableStyleId>{5C22544A-7EE6-4342-B048-85BDC9FD1C3A}</a:tableStyleId>
              </a:tblPr>
              <a:tblGrid>
                <a:gridCol w="7010400">
                  <a:extLst>
                    <a:ext uri="{9D8B030D-6E8A-4147-A177-3AD203B41FA5}">
                      <a16:colId xmlns="" xmlns:a16="http://schemas.microsoft.com/office/drawing/2014/main" val="1651353721"/>
                    </a:ext>
                  </a:extLst>
                </a:gridCol>
              </a:tblGrid>
              <a:tr h="381000">
                <a:tc>
                  <a:txBody>
                    <a:bodyPr/>
                    <a:lstStyle/>
                    <a:p>
                      <a:pPr marL="342900" marR="0" lvl="0" indent="-342900" algn="ctr" defTabSz="914400" rtl="0" eaLnBrk="1" fontAlgn="auto" latinLnBrk="0" hangingPunct="1">
                        <a:lnSpc>
                          <a:spcPts val="18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latin typeface="+mn-lt"/>
                          <a:ea typeface="Times New Roman" panose="02020603050405020304" pitchFamily="18" charset="0"/>
                        </a:rPr>
                        <a:t>Fiscalmente:</a:t>
                      </a:r>
                      <a:r>
                        <a:rPr lang="es-ES_tradnl" sz="1600" b="0" dirty="0" smtClean="0">
                          <a:solidFill>
                            <a:srgbClr val="000000"/>
                          </a:solidFill>
                          <a:latin typeface="+mn-lt"/>
                          <a:ea typeface="Times New Roman" panose="02020603050405020304" pitchFamily="18" charset="0"/>
                        </a:rPr>
                        <a:t> </a:t>
                      </a:r>
                      <a:r>
                        <a:rPr lang="es-ES_tradnl" sz="1600" b="1" kern="1200" dirty="0" smtClean="0">
                          <a:solidFill>
                            <a:srgbClr val="0000CC"/>
                          </a:solidFill>
                          <a:effectLst/>
                          <a:latin typeface="+mn-lt"/>
                          <a:ea typeface="+mn-ea"/>
                          <a:cs typeface="+mn-cs"/>
                        </a:rPr>
                        <a:t>Coincide con la contabilidad</a:t>
                      </a:r>
                      <a:r>
                        <a:rPr lang="es-ES_tradnl" sz="1600" b="1" kern="1200" dirty="0" smtClean="0">
                          <a:solidFill>
                            <a:schemeClr val="lt1"/>
                          </a:solidFill>
                          <a:effectLst/>
                          <a:latin typeface="+mn-lt"/>
                          <a:ea typeface="+mn-ea"/>
                          <a:cs typeface="+mn-cs"/>
                        </a:rPr>
                        <a:t>.</a:t>
                      </a:r>
                      <a:r>
                        <a:rPr lang="es-ES_tradnl" sz="1600" b="0" dirty="0" smtClean="0">
                          <a:solidFill>
                            <a:srgbClr val="FF00FF"/>
                          </a:solidFill>
                          <a:latin typeface="+mn-lt"/>
                          <a:ea typeface="Times New Roman" panose="02020603050405020304" pitchFamily="18" charset="0"/>
                        </a:rPr>
                        <a:t>(Art. 10.3 L)</a:t>
                      </a:r>
                      <a:endParaRPr lang="es-ES" sz="1600" b="0" dirty="0" smtClean="0">
                        <a:solidFill>
                          <a:srgbClr val="000000"/>
                        </a:solidFill>
                        <a:latin typeface="+mn-lt"/>
                        <a:ea typeface="Times New Roman" panose="02020603050405020304" pitchFamily="18" charset="0"/>
                      </a:endParaRPr>
                    </a:p>
                  </a:txBody>
                  <a:tcPr>
                    <a:lnL w="28575" cap="flat" cmpd="sng" algn="ctr">
                      <a:solidFill>
                        <a:srgbClr val="000066"/>
                      </a:solidFill>
                      <a:prstDash val="solid"/>
                      <a:round/>
                      <a:headEnd type="none" w="med" len="med"/>
                      <a:tailEnd type="none" w="med" len="med"/>
                    </a:lnL>
                    <a:lnR w="28575" cap="flat" cmpd="sng" algn="ctr">
                      <a:solidFill>
                        <a:srgbClr val="000066"/>
                      </a:solidFill>
                      <a:prstDash val="solid"/>
                      <a:round/>
                      <a:headEnd type="none" w="med" len="med"/>
                      <a:tailEnd type="none" w="med" len="med"/>
                    </a:lnR>
                    <a:lnT w="28575" cap="flat" cmpd="sng" algn="ctr">
                      <a:solidFill>
                        <a:srgbClr val="000066"/>
                      </a:solidFill>
                      <a:prstDash val="solid"/>
                      <a:round/>
                      <a:headEnd type="none" w="med" len="med"/>
                      <a:tailEnd type="none" w="med" len="med"/>
                    </a:lnT>
                    <a:lnB w="28575"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528072379"/>
                  </a:ext>
                </a:extLst>
              </a:tr>
            </a:tbl>
          </a:graphicData>
        </a:graphic>
      </p:graphicFrame>
      <p:graphicFrame>
        <p:nvGraphicFramePr>
          <p:cNvPr id="10" name="Tabla 9"/>
          <p:cNvGraphicFramePr>
            <a:graphicFrameLocks noGrp="1"/>
          </p:cNvGraphicFramePr>
          <p:nvPr>
            <p:extLst>
              <p:ext uri="{D42A27DB-BD31-4B8C-83A1-F6EECF244321}">
                <p14:modId xmlns="" xmlns:p14="http://schemas.microsoft.com/office/powerpoint/2010/main" val="4020072864"/>
              </p:ext>
            </p:extLst>
          </p:nvPr>
        </p:nvGraphicFramePr>
        <p:xfrm>
          <a:off x="89593" y="3178039"/>
          <a:ext cx="9740206" cy="1317761"/>
        </p:xfrm>
        <a:graphic>
          <a:graphicData uri="http://schemas.openxmlformats.org/drawingml/2006/table">
            <a:tbl>
              <a:tblPr>
                <a:tableStyleId>{5C22544A-7EE6-4342-B048-85BDC9FD1C3A}</a:tableStyleId>
              </a:tblPr>
              <a:tblGrid>
                <a:gridCol w="872978">
                  <a:extLst>
                    <a:ext uri="{9D8B030D-6E8A-4147-A177-3AD203B41FA5}">
                      <a16:colId xmlns="" xmlns:a16="http://schemas.microsoft.com/office/drawing/2014/main" val="1699501248"/>
                    </a:ext>
                  </a:extLst>
                </a:gridCol>
                <a:gridCol w="3428011">
                  <a:extLst>
                    <a:ext uri="{9D8B030D-6E8A-4147-A177-3AD203B41FA5}">
                      <a16:colId xmlns="" xmlns:a16="http://schemas.microsoft.com/office/drawing/2014/main" val="832354414"/>
                    </a:ext>
                  </a:extLst>
                </a:gridCol>
                <a:gridCol w="375437">
                  <a:extLst>
                    <a:ext uri="{9D8B030D-6E8A-4147-A177-3AD203B41FA5}">
                      <a16:colId xmlns="" xmlns:a16="http://schemas.microsoft.com/office/drawing/2014/main" val="1048055664"/>
                    </a:ext>
                  </a:extLst>
                </a:gridCol>
                <a:gridCol w="4377981">
                  <a:extLst>
                    <a:ext uri="{9D8B030D-6E8A-4147-A177-3AD203B41FA5}">
                      <a16:colId xmlns="" xmlns:a16="http://schemas.microsoft.com/office/drawing/2014/main" val="1810194784"/>
                    </a:ext>
                  </a:extLst>
                </a:gridCol>
                <a:gridCol w="685799">
                  <a:extLst>
                    <a:ext uri="{9D8B030D-6E8A-4147-A177-3AD203B41FA5}">
                      <a16:colId xmlns="" xmlns:a16="http://schemas.microsoft.com/office/drawing/2014/main" val="2292798894"/>
                    </a:ext>
                  </a:extLst>
                </a:gridCol>
              </a:tblGrid>
              <a:tr h="668537">
                <a:tc>
                  <a:txBody>
                    <a:bodyPr/>
                    <a:lstStyle/>
                    <a:p>
                      <a:pPr algn="just">
                        <a:lnSpc>
                          <a:spcPts val="1800"/>
                        </a:lnSpc>
                        <a:spcAft>
                          <a:spcPts val="0"/>
                        </a:spcAft>
                      </a:pPr>
                      <a:r>
                        <a:rPr lang="es-ES" sz="1400" b="1" dirty="0">
                          <a:solidFill>
                            <a:srgbClr val="0000FF"/>
                          </a:solidFill>
                          <a:effectLst/>
                        </a:rPr>
                        <a:t>50.000</a:t>
                      </a:r>
                      <a:endParaRPr lang="es-ES" sz="1400" b="1"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tc>
                  <a:txBody>
                    <a:bodyPr/>
                    <a:lstStyle/>
                    <a:p>
                      <a:pPr algn="just">
                        <a:lnSpc>
                          <a:spcPts val="1800"/>
                        </a:lnSpc>
                        <a:spcAft>
                          <a:spcPts val="0"/>
                        </a:spcAft>
                      </a:pPr>
                      <a:r>
                        <a:rPr lang="es-ES" sz="1400" b="1" dirty="0">
                          <a:solidFill>
                            <a:srgbClr val="0000FF"/>
                          </a:solidFill>
                          <a:effectLst/>
                        </a:rPr>
                        <a:t>Provisión para responsabilidades (142)</a:t>
                      </a:r>
                      <a:endParaRPr lang="es-ES" sz="1400" b="1"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tc>
                  <a:txBody>
                    <a:bodyPr/>
                    <a:lstStyle/>
                    <a:p>
                      <a:pPr algn="just">
                        <a:lnSpc>
                          <a:spcPts val="1800"/>
                        </a:lnSpc>
                        <a:spcAft>
                          <a:spcPts val="0"/>
                        </a:spcAft>
                      </a:pPr>
                      <a:r>
                        <a:rPr lang="es-ES" sz="1400" dirty="0">
                          <a:solidFill>
                            <a:srgbClr val="0000FF"/>
                          </a:solidFill>
                          <a:effectLst/>
                        </a:rPr>
                        <a:t> </a:t>
                      </a:r>
                    </a:p>
                    <a:p>
                      <a:pPr algn="just">
                        <a:lnSpc>
                          <a:spcPts val="1800"/>
                        </a:lnSpc>
                        <a:spcAft>
                          <a:spcPts val="0"/>
                        </a:spcAft>
                      </a:pPr>
                      <a:r>
                        <a:rPr lang="es-ES" sz="1400" dirty="0">
                          <a:solidFill>
                            <a:srgbClr val="0000FF"/>
                          </a:solidFill>
                          <a:effectLst/>
                        </a:rPr>
                        <a:t> </a:t>
                      </a:r>
                    </a:p>
                    <a:p>
                      <a:pPr algn="just">
                        <a:lnSpc>
                          <a:spcPts val="1800"/>
                        </a:lnSpc>
                        <a:spcAft>
                          <a:spcPts val="0"/>
                        </a:spcAft>
                      </a:pPr>
                      <a:r>
                        <a:rPr lang="es-ES" sz="1400" dirty="0" smtClean="0">
                          <a:solidFill>
                            <a:srgbClr val="0000FF"/>
                          </a:solidFill>
                          <a:effectLst/>
                        </a:rPr>
                        <a:t>a/</a:t>
                      </a:r>
                      <a:endParaRPr lang="es-ES" sz="14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tc>
                  <a:txBody>
                    <a:bodyPr/>
                    <a:lstStyle/>
                    <a:p>
                      <a:pPr algn="just">
                        <a:lnSpc>
                          <a:spcPts val="1800"/>
                        </a:lnSpc>
                        <a:spcAft>
                          <a:spcPts val="0"/>
                        </a:spcAft>
                      </a:pPr>
                      <a:r>
                        <a:rPr lang="es-ES" sz="1400" dirty="0" smtClean="0">
                          <a:solidFill>
                            <a:srgbClr val="0000FF"/>
                          </a:solidFill>
                          <a:effectLst/>
                        </a:rPr>
                        <a:t>Bancos </a:t>
                      </a:r>
                      <a:r>
                        <a:rPr lang="es-ES" sz="1400" dirty="0" err="1" smtClean="0">
                          <a:solidFill>
                            <a:srgbClr val="0000FF"/>
                          </a:solidFill>
                          <a:effectLst/>
                        </a:rPr>
                        <a:t>ó</a:t>
                      </a:r>
                      <a:r>
                        <a:rPr lang="es-ES" sz="1400" dirty="0" smtClean="0">
                          <a:solidFill>
                            <a:srgbClr val="0000FF"/>
                          </a:solidFill>
                          <a:effectLst/>
                        </a:rPr>
                        <a:t> Deudas</a:t>
                      </a:r>
                      <a:endParaRPr lang="es-ES" sz="14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b">
                    <a:solidFill>
                      <a:schemeClr val="accent1">
                        <a:lumMod val="20000"/>
                        <a:lumOff val="80000"/>
                      </a:schemeClr>
                    </a:solidFill>
                  </a:tcPr>
                </a:tc>
                <a:tc>
                  <a:txBody>
                    <a:bodyPr/>
                    <a:lstStyle/>
                    <a:p>
                      <a:pPr algn="r">
                        <a:lnSpc>
                          <a:spcPts val="1800"/>
                        </a:lnSpc>
                        <a:spcAft>
                          <a:spcPts val="0"/>
                        </a:spcAft>
                      </a:pPr>
                      <a:r>
                        <a:rPr lang="es-ES" sz="1400" dirty="0">
                          <a:solidFill>
                            <a:srgbClr val="0000FF"/>
                          </a:solidFill>
                          <a:effectLst/>
                        </a:rPr>
                        <a:t>30.000</a:t>
                      </a:r>
                      <a:endParaRPr lang="es-ES" sz="14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b">
                    <a:solidFill>
                      <a:schemeClr val="accent1">
                        <a:lumMod val="20000"/>
                        <a:lumOff val="80000"/>
                      </a:schemeClr>
                    </a:solidFill>
                  </a:tcPr>
                </a:tc>
                <a:extLst>
                  <a:ext uri="{0D108BD9-81ED-4DB2-BD59-A6C34878D82A}">
                    <a16:rowId xmlns="" xmlns:a16="http://schemas.microsoft.com/office/drawing/2014/main" val="1199725520"/>
                  </a:ext>
                </a:extLst>
              </a:tr>
              <a:tr h="631961">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tc>
                  <a:txBody>
                    <a:bodyPr/>
                    <a:lstStyle/>
                    <a:p>
                      <a:pPr algn="just">
                        <a:lnSpc>
                          <a:spcPts val="1800"/>
                        </a:lnSpc>
                        <a:spcAft>
                          <a:spcPts val="0"/>
                        </a:spcAft>
                      </a:pPr>
                      <a:r>
                        <a:rPr lang="es-ES" sz="1400" dirty="0">
                          <a:solidFill>
                            <a:srgbClr val="0000FF"/>
                          </a:solidFill>
                          <a:effectLst/>
                        </a:rPr>
                        <a:t> </a:t>
                      </a:r>
                    </a:p>
                    <a:p>
                      <a:pPr algn="just">
                        <a:lnSpc>
                          <a:spcPts val="1800"/>
                        </a:lnSpc>
                        <a:spcAft>
                          <a:spcPts val="0"/>
                        </a:spcAft>
                      </a:pPr>
                      <a:r>
                        <a:rPr lang="es-ES" sz="1400" dirty="0">
                          <a:solidFill>
                            <a:srgbClr val="0000FF"/>
                          </a:solidFill>
                          <a:effectLst/>
                        </a:rPr>
                        <a:t> </a:t>
                      </a:r>
                    </a:p>
                  </a:txBody>
                  <a:tcPr marL="0" marR="0" marT="0" marB="0" anchor="ctr">
                    <a:solidFill>
                      <a:schemeClr val="accent1">
                        <a:lumMod val="20000"/>
                        <a:lumOff val="80000"/>
                      </a:schemeClr>
                    </a:solidFill>
                  </a:tcPr>
                </a:tc>
                <a:tc>
                  <a:txBody>
                    <a:bodyPr/>
                    <a:lstStyle/>
                    <a:p>
                      <a:pPr marL="0" marR="0" lvl="0" indent="0" algn="just" defTabSz="914400" rtl="0" eaLnBrk="1" fontAlgn="auto" latinLnBrk="0" hangingPunct="1">
                        <a:lnSpc>
                          <a:spcPts val="1800"/>
                        </a:lnSpc>
                        <a:spcBef>
                          <a:spcPts val="0"/>
                        </a:spcBef>
                        <a:spcAft>
                          <a:spcPts val="0"/>
                        </a:spcAft>
                        <a:buClrTx/>
                        <a:buSzTx/>
                        <a:buFontTx/>
                        <a:buNone/>
                        <a:tabLst/>
                        <a:defRPr/>
                      </a:pPr>
                      <a:r>
                        <a:rPr lang="es-ES" sz="1400" dirty="0">
                          <a:solidFill>
                            <a:srgbClr val="0000FF"/>
                          </a:solidFill>
                          <a:effectLst/>
                        </a:rPr>
                        <a:t> </a:t>
                      </a:r>
                      <a:r>
                        <a:rPr lang="es-ES" sz="1400" dirty="0" smtClean="0">
                          <a:solidFill>
                            <a:srgbClr val="0000FF"/>
                          </a:solidFill>
                          <a:effectLst/>
                        </a:rPr>
                        <a:t>a/</a:t>
                      </a:r>
                      <a:endParaRPr lang="es-ES" sz="1400" dirty="0" smtClean="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p>
                      <a:pPr algn="just">
                        <a:lnSpc>
                          <a:spcPts val="1800"/>
                        </a:lnSpc>
                        <a:spcAft>
                          <a:spcPts val="0"/>
                        </a:spcAft>
                      </a:pPr>
                      <a:endParaRPr lang="es-ES" sz="14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chemeClr val="accent1">
                        <a:lumMod val="20000"/>
                        <a:lumOff val="80000"/>
                      </a:schemeClr>
                    </a:solidFill>
                  </a:tcPr>
                </a:tc>
                <a:tc>
                  <a:txBody>
                    <a:bodyPr/>
                    <a:lstStyle/>
                    <a:p>
                      <a:pPr algn="just">
                        <a:lnSpc>
                          <a:spcPts val="1800"/>
                        </a:lnSpc>
                        <a:spcAft>
                          <a:spcPts val="0"/>
                        </a:spcAft>
                      </a:pPr>
                      <a:r>
                        <a:rPr lang="es-ES" sz="1400" b="1" dirty="0">
                          <a:solidFill>
                            <a:srgbClr val="FF0000"/>
                          </a:solidFill>
                          <a:effectLst/>
                        </a:rPr>
                        <a:t>(7952) Exceso de provisión </a:t>
                      </a:r>
                    </a:p>
                    <a:p>
                      <a:pPr algn="just">
                        <a:lnSpc>
                          <a:spcPts val="1800"/>
                        </a:lnSpc>
                        <a:spcAft>
                          <a:spcPts val="0"/>
                        </a:spcAft>
                      </a:pPr>
                      <a:r>
                        <a:rPr lang="es-ES" sz="1400" b="1" dirty="0">
                          <a:solidFill>
                            <a:srgbClr val="FF0000"/>
                          </a:solidFill>
                          <a:effectLst/>
                        </a:rPr>
                        <a:t>para </a:t>
                      </a:r>
                      <a:r>
                        <a:rPr lang="es-ES" sz="1400" b="1" dirty="0" smtClean="0">
                          <a:solidFill>
                            <a:srgbClr val="FF0000"/>
                          </a:solidFill>
                          <a:effectLst/>
                        </a:rPr>
                        <a:t>responsabilidades</a:t>
                      </a:r>
                      <a:endParaRPr lang="es-ES" sz="1400" b="1" dirty="0">
                        <a:solidFill>
                          <a:srgbClr val="FF0000"/>
                        </a:solidFill>
                        <a:effectLst/>
                      </a:endParaRPr>
                    </a:p>
                  </a:txBody>
                  <a:tcPr marL="0" marR="0" marT="0" marB="0" anchor="b">
                    <a:solidFill>
                      <a:schemeClr val="accent1">
                        <a:lumMod val="20000"/>
                        <a:lumOff val="80000"/>
                      </a:schemeClr>
                    </a:solidFill>
                  </a:tcPr>
                </a:tc>
                <a:tc>
                  <a:txBody>
                    <a:bodyPr/>
                    <a:lstStyle/>
                    <a:p>
                      <a:pPr algn="r">
                        <a:lnSpc>
                          <a:spcPts val="1800"/>
                        </a:lnSpc>
                        <a:spcAft>
                          <a:spcPts val="0"/>
                        </a:spcAft>
                      </a:pPr>
                      <a:r>
                        <a:rPr lang="es-ES" sz="1400" b="1" dirty="0">
                          <a:solidFill>
                            <a:srgbClr val="FF0000"/>
                          </a:solidFill>
                          <a:effectLst/>
                        </a:rPr>
                        <a:t>20.000 </a:t>
                      </a:r>
                      <a:endParaRPr lang="es-ES" sz="1400" b="1" dirty="0">
                        <a:solidFill>
                          <a:srgbClr val="FF0000"/>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b">
                    <a:solidFill>
                      <a:schemeClr val="accent1">
                        <a:lumMod val="20000"/>
                        <a:lumOff val="80000"/>
                      </a:schemeClr>
                    </a:solidFill>
                  </a:tcPr>
                </a:tc>
                <a:extLst>
                  <a:ext uri="{0D108BD9-81ED-4DB2-BD59-A6C34878D82A}">
                    <a16:rowId xmlns="" xmlns:a16="http://schemas.microsoft.com/office/drawing/2014/main" val="3556695823"/>
                  </a:ext>
                </a:extLst>
              </a:tr>
            </a:tbl>
          </a:graphicData>
        </a:graphic>
      </p:graphicFrame>
    </p:spTree>
    <p:extLst>
      <p:ext uri="{BB962C8B-B14F-4D97-AF65-F5344CB8AC3E}">
        <p14:creationId xmlns="" xmlns:p14="http://schemas.microsoft.com/office/powerpoint/2010/main" val="2367182588"/>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Marcador de número de diapositiva"/>
          <p:cNvSpPr>
            <a:spLocks noGrp="1"/>
          </p:cNvSpPr>
          <p:nvPr>
            <p:ph type="sldNum" sz="quarter" idx="10"/>
          </p:nvPr>
        </p:nvSpPr>
        <p:spPr>
          <a:xfrm>
            <a:off x="9423400" y="6324600"/>
            <a:ext cx="2311400" cy="476250"/>
          </a:xfrm>
        </p:spPr>
        <p:txBody>
          <a:bodyPr/>
          <a:lstStyle/>
          <a:p>
            <a:fld id="{E8DBB5DA-FFA5-47DF-B963-928503127F34}" type="slidenum">
              <a:rPr lang="en-US" smtClean="0"/>
              <a:pPr/>
              <a:t>239</a:t>
            </a:fld>
            <a:endParaRPr lang="en-US" dirty="0"/>
          </a:p>
        </p:txBody>
      </p:sp>
      <p:sp>
        <p:nvSpPr>
          <p:cNvPr id="7"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FF0000"/>
                </a:solidFill>
              </a:rPr>
              <a:t>EJEMPLO-2</a:t>
            </a:r>
            <a:r>
              <a:rPr lang="es-ES" dirty="0" smtClean="0">
                <a:solidFill>
                  <a:srgbClr val="FF0000"/>
                </a:solidFill>
              </a:rPr>
              <a:t>  </a:t>
            </a:r>
            <a:r>
              <a:rPr lang="es-ES" dirty="0" smtClean="0">
                <a:solidFill>
                  <a:srgbClr val="000066"/>
                </a:solidFill>
              </a:rPr>
              <a:t>PROVISIONES para </a:t>
            </a:r>
            <a:r>
              <a:rPr lang="es-ES" u="sng" dirty="0" smtClean="0">
                <a:solidFill>
                  <a:srgbClr val="FF0000"/>
                </a:solidFill>
              </a:rPr>
              <a:t>Otras</a:t>
            </a:r>
            <a:r>
              <a:rPr lang="es-ES" dirty="0" smtClean="0">
                <a:solidFill>
                  <a:srgbClr val="FF0000"/>
                </a:solidFill>
              </a:rPr>
              <a:t> Operaciones Comerciales</a:t>
            </a:r>
            <a:endParaRPr lang="es-ES" u="sng" dirty="0">
              <a:solidFill>
                <a:srgbClr val="FF0000"/>
              </a:solidFill>
            </a:endParaRPr>
          </a:p>
        </p:txBody>
      </p:sp>
      <p:sp>
        <p:nvSpPr>
          <p:cNvPr id="8" name="Rectangle 3"/>
          <p:cNvSpPr txBox="1">
            <a:spLocks noChangeArrowheads="1"/>
          </p:cNvSpPr>
          <p:nvPr/>
        </p:nvSpPr>
        <p:spPr bwMode="auto">
          <a:xfrm>
            <a:off x="152400" y="476672"/>
            <a:ext cx="9677400" cy="2295454"/>
          </a:xfrm>
          <a:prstGeom prst="rect">
            <a:avLst/>
          </a:prstGeom>
          <a:solidFill>
            <a:srgbClr val="FFFFCC"/>
          </a:solidFill>
          <a:ln w="9525">
            <a:solidFill>
              <a:srgbClr val="0000FF"/>
            </a:solidFill>
            <a:miter lim="800000"/>
            <a:headEnd/>
            <a:tailEnd/>
          </a:ln>
          <a:effectLst/>
        </p:spPr>
        <p:txBody>
          <a:bodyPr vert="horz" wrap="square" lIns="91440" tIns="45720" rIns="91440" bIns="45720" numCol="1" anchor="t" anchorCtr="0" compatLnSpc="1">
            <a:prstTxWarp prst="textNoShape">
              <a:avLst/>
            </a:prstTxWarp>
          </a:bodyPr>
          <a:lstStyle/>
          <a:p>
            <a:r>
              <a:rPr lang="es-ES_tradnl" sz="1600" b="0" dirty="0" smtClean="0">
                <a:solidFill>
                  <a:srgbClr val="0000FF"/>
                </a:solidFill>
                <a:latin typeface="+mn-lt"/>
              </a:rPr>
              <a:t>La empresa CALIDASA </a:t>
            </a:r>
            <a:r>
              <a:rPr lang="es-ES_tradnl" sz="1600" u="sng" dirty="0" smtClean="0">
                <a:solidFill>
                  <a:srgbClr val="0000FF"/>
                </a:solidFill>
                <a:latin typeface="+mn-lt"/>
              </a:rPr>
              <a:t>garantiza</a:t>
            </a:r>
            <a:r>
              <a:rPr lang="es-ES_tradnl" sz="1600" b="0" dirty="0" smtClean="0">
                <a:solidFill>
                  <a:srgbClr val="0000FF"/>
                </a:solidFill>
                <a:latin typeface="+mn-lt"/>
              </a:rPr>
              <a:t> las reparaciones y revisiones de todas sus ventas durante los </a:t>
            </a:r>
            <a:r>
              <a:rPr lang="es-ES_tradnl" sz="1600" b="0" u="sng" dirty="0" smtClean="0">
                <a:solidFill>
                  <a:srgbClr val="0000FF"/>
                </a:solidFill>
                <a:latin typeface="+mn-lt"/>
              </a:rPr>
              <a:t>dos primeros años</a:t>
            </a:r>
            <a:r>
              <a:rPr lang="es-ES_tradnl" sz="1600" b="0" dirty="0" smtClean="0">
                <a:solidFill>
                  <a:srgbClr val="0000FF"/>
                </a:solidFill>
                <a:latin typeface="+mn-lt"/>
              </a:rPr>
              <a:t> desde su facturación.   </a:t>
            </a:r>
          </a:p>
          <a:p>
            <a:pPr marL="342900" indent="-342900">
              <a:buFont typeface="+mj-lt"/>
              <a:buAutoNum type="arabicPeriod"/>
            </a:pPr>
            <a:r>
              <a:rPr lang="es-ES_tradnl" sz="1600" dirty="0" smtClean="0">
                <a:solidFill>
                  <a:srgbClr val="0000FF"/>
                </a:solidFill>
                <a:latin typeface="+mn-lt"/>
              </a:rPr>
              <a:t>Al término </a:t>
            </a:r>
            <a:r>
              <a:rPr lang="es-ES_tradnl" sz="1600" b="0" dirty="0" smtClean="0">
                <a:solidFill>
                  <a:srgbClr val="0000FF"/>
                </a:solidFill>
                <a:latin typeface="+mn-lt"/>
              </a:rPr>
              <a:t>del </a:t>
            </a:r>
            <a:r>
              <a:rPr lang="es-ES_tradnl" sz="1600" dirty="0" smtClean="0">
                <a:solidFill>
                  <a:srgbClr val="0000FF"/>
                </a:solidFill>
                <a:latin typeface="+mn-lt"/>
              </a:rPr>
              <a:t>año N</a:t>
            </a:r>
            <a:r>
              <a:rPr lang="es-ES_tradnl" sz="1600" b="0" dirty="0" smtClean="0">
                <a:solidFill>
                  <a:srgbClr val="0000FF"/>
                </a:solidFill>
                <a:latin typeface="+mn-lt"/>
              </a:rPr>
              <a:t> el </a:t>
            </a:r>
            <a:r>
              <a:rPr lang="es-ES_tradnl" sz="1600" dirty="0" smtClean="0">
                <a:solidFill>
                  <a:srgbClr val="0000FF"/>
                </a:solidFill>
                <a:latin typeface="+mn-lt"/>
              </a:rPr>
              <a:t>volumen total de las ventas </a:t>
            </a:r>
            <a:r>
              <a:rPr lang="es-ES_tradnl" sz="1600" b="0" dirty="0" smtClean="0">
                <a:solidFill>
                  <a:srgbClr val="0000FF"/>
                </a:solidFill>
                <a:latin typeface="+mn-lt"/>
              </a:rPr>
              <a:t>realizadas en el pasado </a:t>
            </a:r>
            <a:r>
              <a:rPr lang="es-ES_tradnl" sz="1600" dirty="0" smtClean="0">
                <a:solidFill>
                  <a:srgbClr val="0000FF"/>
                </a:solidFill>
                <a:latin typeface="+mn-lt"/>
              </a:rPr>
              <a:t>con garantías vivas </a:t>
            </a:r>
            <a:r>
              <a:rPr lang="es-ES_tradnl" sz="1600" b="0" dirty="0" smtClean="0">
                <a:solidFill>
                  <a:srgbClr val="0000FF"/>
                </a:solidFill>
                <a:latin typeface="+mn-lt"/>
              </a:rPr>
              <a:t>era de </a:t>
            </a:r>
            <a:r>
              <a:rPr lang="es-ES_tradnl" sz="1600" dirty="0" smtClean="0">
                <a:solidFill>
                  <a:srgbClr val="0000FF"/>
                </a:solidFill>
                <a:latin typeface="+mn-lt"/>
              </a:rPr>
              <a:t>5.400.000 euros</a:t>
            </a:r>
            <a:r>
              <a:rPr lang="es-ES_tradnl" sz="1600" b="0" dirty="0" smtClean="0">
                <a:solidFill>
                  <a:srgbClr val="0000FF"/>
                </a:solidFill>
                <a:latin typeface="+mn-lt"/>
              </a:rPr>
              <a:t>.   </a:t>
            </a:r>
          </a:p>
          <a:p>
            <a:pPr marL="342900" indent="-342900">
              <a:buFont typeface="+mj-lt"/>
              <a:buAutoNum type="arabicPeriod"/>
            </a:pPr>
            <a:r>
              <a:rPr lang="es-ES_tradnl" sz="1600" b="0" dirty="0" smtClean="0">
                <a:solidFill>
                  <a:srgbClr val="0000FF"/>
                </a:solidFill>
                <a:latin typeface="+mn-lt"/>
              </a:rPr>
              <a:t>El jefe de contabilidad sabe que </a:t>
            </a:r>
            <a:r>
              <a:rPr lang="es-ES_tradnl" sz="1600" b="0" u="sng" dirty="0" smtClean="0">
                <a:solidFill>
                  <a:srgbClr val="0000FF"/>
                </a:solidFill>
                <a:latin typeface="+mn-lt"/>
              </a:rPr>
              <a:t>el año que termina y los dos anteriores, las ventas con garantías ascendieron a 9.000.000 euros </a:t>
            </a:r>
          </a:p>
          <a:p>
            <a:pPr marL="342900" indent="-342900">
              <a:buFont typeface="+mj-lt"/>
              <a:buAutoNum type="arabicPeriod"/>
            </a:pPr>
            <a:r>
              <a:rPr lang="es-ES_tradnl" sz="1600" b="0" dirty="0" smtClean="0">
                <a:solidFill>
                  <a:srgbClr val="0000FF"/>
                </a:solidFill>
                <a:latin typeface="+mn-lt"/>
              </a:rPr>
              <a:t>y que los </a:t>
            </a:r>
            <a:r>
              <a:rPr lang="es-ES_tradnl" sz="1600" b="0" u="sng" dirty="0" smtClean="0">
                <a:solidFill>
                  <a:srgbClr val="0000FF"/>
                </a:solidFill>
                <a:latin typeface="+mn-lt"/>
              </a:rPr>
              <a:t>gastos</a:t>
            </a:r>
            <a:r>
              <a:rPr lang="es-ES_tradnl" sz="1600" b="0" dirty="0" smtClean="0">
                <a:solidFill>
                  <a:srgbClr val="0000FF"/>
                </a:solidFill>
                <a:latin typeface="+mn-lt"/>
              </a:rPr>
              <a:t> realizados en esos tres años para hacer frente a dicha responsabilidad fueron de </a:t>
            </a:r>
            <a:r>
              <a:rPr lang="es-ES_tradnl" sz="1600" b="0" u="sng" dirty="0" smtClean="0">
                <a:solidFill>
                  <a:srgbClr val="0000FF"/>
                </a:solidFill>
                <a:latin typeface="+mn-lt"/>
              </a:rPr>
              <a:t>90.000 euros</a:t>
            </a:r>
            <a:r>
              <a:rPr lang="es-ES_tradnl" sz="1600" b="0" dirty="0" smtClean="0">
                <a:solidFill>
                  <a:srgbClr val="0000FF"/>
                </a:solidFill>
                <a:latin typeface="+mn-lt"/>
              </a:rPr>
              <a:t>.</a:t>
            </a:r>
          </a:p>
          <a:p>
            <a:pPr marL="342900" indent="-342900">
              <a:buFont typeface="+mj-lt"/>
              <a:buAutoNum type="arabicPeriod"/>
            </a:pPr>
            <a:r>
              <a:rPr lang="es-ES_tradnl" sz="1600" dirty="0" smtClean="0">
                <a:solidFill>
                  <a:srgbClr val="FF0000"/>
                </a:solidFill>
                <a:latin typeface="+mn-lt"/>
              </a:rPr>
              <a:t>Dota contablemente en el año N: una provisión de 60.000 €.</a:t>
            </a:r>
          </a:p>
          <a:p>
            <a:pPr marL="342900" indent="-342900">
              <a:buFont typeface="+mj-lt"/>
              <a:buAutoNum type="arabicPeriod"/>
            </a:pPr>
            <a:endParaRPr lang="es-ES_tradnl" sz="1800" b="0" dirty="0" smtClean="0">
              <a:solidFill>
                <a:srgbClr val="0000FF"/>
              </a:solidFill>
              <a:latin typeface="+mn-lt"/>
            </a:endParaRPr>
          </a:p>
          <a:p>
            <a:pPr marL="342900" indent="-342900">
              <a:buFont typeface="+mj-lt"/>
              <a:buAutoNum type="arabicPeriod"/>
            </a:pPr>
            <a:endParaRPr lang="es-ES_tradnl" sz="1800" b="0" dirty="0" smtClean="0">
              <a:solidFill>
                <a:srgbClr val="0000FF"/>
              </a:solidFill>
              <a:latin typeface="+mn-lt"/>
            </a:endParaRPr>
          </a:p>
          <a:p>
            <a:pPr marL="342900" indent="-342900">
              <a:buFont typeface="+mj-lt"/>
              <a:buAutoNum type="arabicPeriod"/>
            </a:pPr>
            <a:endParaRPr lang="es-ES_tradnl" sz="1800" b="0" dirty="0">
              <a:solidFill>
                <a:srgbClr val="0000FF"/>
              </a:solidFill>
              <a:latin typeface="+mn-lt"/>
            </a:endParaRPr>
          </a:p>
        </p:txBody>
      </p:sp>
      <p:graphicFrame>
        <p:nvGraphicFramePr>
          <p:cNvPr id="9" name="8 Tabla"/>
          <p:cNvGraphicFramePr>
            <a:graphicFrameLocks noGrp="1"/>
          </p:cNvGraphicFramePr>
          <p:nvPr>
            <p:extLst>
              <p:ext uri="{D42A27DB-BD31-4B8C-83A1-F6EECF244321}">
                <p14:modId xmlns="" xmlns:p14="http://schemas.microsoft.com/office/powerpoint/2010/main" val="1372536285"/>
              </p:ext>
            </p:extLst>
          </p:nvPr>
        </p:nvGraphicFramePr>
        <p:xfrm>
          <a:off x="119113" y="3714752"/>
          <a:ext cx="9601200" cy="1433107"/>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1433107">
                <a:tc>
                  <a:txBody>
                    <a:bodyPr/>
                    <a:lstStyle/>
                    <a:p>
                      <a:pPr marL="457200" indent="-457200" algn="ctr">
                        <a:buNone/>
                      </a:pPr>
                      <a:r>
                        <a:rPr lang="es-ES_tradnl" sz="1600" u="none" dirty="0" smtClean="0">
                          <a:solidFill>
                            <a:srgbClr val="CC0099"/>
                          </a:solidFill>
                          <a:effectLst/>
                          <a:latin typeface="+mn-lt"/>
                        </a:rPr>
                        <a:t>4994 Provisión para  otras operaciones comerciales:</a:t>
                      </a:r>
                      <a:endParaRPr lang="es-ES_tradnl" sz="1600" i="1" u="none" dirty="0" smtClean="0">
                        <a:solidFill>
                          <a:srgbClr val="CC0099"/>
                        </a:solidFill>
                        <a:effectLst/>
                        <a:latin typeface="+mn-lt"/>
                      </a:endParaRPr>
                    </a:p>
                    <a:p>
                      <a:r>
                        <a:rPr lang="es-ES_tradnl" sz="1600" b="1" u="sng" kern="1200" dirty="0" smtClean="0">
                          <a:solidFill>
                            <a:srgbClr val="0000CC"/>
                          </a:solidFill>
                          <a:latin typeface="+mn-lt"/>
                          <a:ea typeface="+mn-ea"/>
                          <a:cs typeface="+mn-cs"/>
                        </a:rPr>
                        <a:t>FISCALMENTE:</a:t>
                      </a:r>
                      <a:r>
                        <a:rPr lang="es-ES_tradnl" sz="1600" b="1" kern="1200" dirty="0" smtClean="0">
                          <a:solidFill>
                            <a:srgbClr val="0000CC"/>
                          </a:solidFill>
                          <a:latin typeface="+mn-lt"/>
                          <a:ea typeface="+mn-ea"/>
                          <a:cs typeface="+mn-cs"/>
                        </a:rPr>
                        <a:t> </a:t>
                      </a:r>
                      <a:r>
                        <a:rPr lang="es-ES_tradnl" sz="1600" b="1" u="sng" kern="1200" dirty="0" smtClean="0">
                          <a:solidFill>
                            <a:srgbClr val="0000CC"/>
                          </a:solidFill>
                          <a:latin typeface="+mn-lt"/>
                          <a:ea typeface="+mn-ea"/>
                          <a:cs typeface="+mn-cs"/>
                        </a:rPr>
                        <a:t>(Art. 14.9 LIS)</a:t>
                      </a:r>
                      <a:r>
                        <a:rPr lang="es-ES_tradnl" sz="1600" b="1" u="none" kern="1200" dirty="0" smtClean="0">
                          <a:solidFill>
                            <a:srgbClr val="0000CC"/>
                          </a:solidFill>
                          <a:latin typeface="+mn-lt"/>
                          <a:ea typeface="+mn-ea"/>
                          <a:cs typeface="+mn-cs"/>
                        </a:rPr>
                        <a:t> </a:t>
                      </a:r>
                      <a:r>
                        <a:rPr lang="es-ES_tradnl" sz="1600" b="1" kern="1200" dirty="0" smtClean="0">
                          <a:solidFill>
                            <a:srgbClr val="0000CC"/>
                          </a:solidFill>
                          <a:latin typeface="+mn-lt"/>
                          <a:ea typeface="+mn-ea"/>
                          <a:cs typeface="+mn-cs"/>
                        </a:rPr>
                        <a:t>Proceso a realizar a final de año N: </a:t>
                      </a:r>
                    </a:p>
                    <a:p>
                      <a:r>
                        <a:rPr lang="es-ES_tradnl" sz="1600" b="0" kern="1200" dirty="0" smtClean="0">
                          <a:solidFill>
                            <a:srgbClr val="0000CC"/>
                          </a:solidFill>
                          <a:latin typeface="+mn-lt"/>
                          <a:ea typeface="+mn-ea"/>
                          <a:cs typeface="+mn-cs"/>
                        </a:rPr>
                        <a:t>a)Ventas con garantías vivas al final de año N </a:t>
                      </a:r>
                      <a:r>
                        <a:rPr lang="es-ES_tradnl" sz="1600" b="1" kern="1200" dirty="0" smtClean="0">
                          <a:solidFill>
                            <a:srgbClr val="0000CC"/>
                          </a:solidFill>
                          <a:latin typeface="+mn-lt"/>
                          <a:ea typeface="+mn-ea"/>
                          <a:cs typeface="+mn-cs"/>
                        </a:rPr>
                        <a:t>=   5.400.000 </a:t>
                      </a:r>
                      <a:r>
                        <a:rPr lang="es-ES_tradnl" sz="1600" b="0" kern="1200" dirty="0" smtClean="0">
                          <a:solidFill>
                            <a:srgbClr val="0000CC"/>
                          </a:solidFill>
                          <a:latin typeface="+mn-lt"/>
                          <a:ea typeface="+mn-ea"/>
                          <a:cs typeface="+mn-cs"/>
                        </a:rPr>
                        <a:t>€</a:t>
                      </a:r>
                    </a:p>
                    <a:p>
                      <a:r>
                        <a:rPr lang="es-ES_tradnl" sz="1600" b="0" kern="1200" dirty="0" smtClean="0">
                          <a:solidFill>
                            <a:srgbClr val="0000CC"/>
                          </a:solidFill>
                          <a:latin typeface="+mn-lt"/>
                          <a:ea typeface="+mn-ea"/>
                          <a:cs typeface="+mn-cs"/>
                        </a:rPr>
                        <a:t>b)Gastos por Garantías 3 años / Ventas con Garantía 3 años = 90.000 / 9.000.000 = </a:t>
                      </a:r>
                      <a:r>
                        <a:rPr lang="es-ES_tradnl" sz="1600" b="1" kern="1200" dirty="0" smtClean="0">
                          <a:solidFill>
                            <a:srgbClr val="0000CC"/>
                          </a:solidFill>
                          <a:latin typeface="+mn-lt"/>
                          <a:ea typeface="+mn-ea"/>
                          <a:cs typeface="+mn-cs"/>
                        </a:rPr>
                        <a:t>0,01 </a:t>
                      </a:r>
                    </a:p>
                    <a:p>
                      <a:r>
                        <a:rPr lang="es-ES_tradnl" sz="1600" b="0" kern="1200" dirty="0" smtClean="0">
                          <a:solidFill>
                            <a:srgbClr val="0000CC"/>
                          </a:solidFill>
                          <a:latin typeface="+mn-lt"/>
                          <a:ea typeface="+mn-ea"/>
                          <a:cs typeface="+mn-cs"/>
                        </a:rPr>
                        <a:t>c)Provisión fiscalmente deducible =  5.400.000 x  90.000 / 9.000.000 =</a:t>
                      </a:r>
                      <a:r>
                        <a:rPr lang="es-ES_tradnl" sz="1600" b="1" kern="1200" dirty="0" smtClean="0">
                          <a:solidFill>
                            <a:srgbClr val="0000CC"/>
                          </a:solidFill>
                          <a:latin typeface="+mn-lt"/>
                          <a:ea typeface="+mn-ea"/>
                          <a:cs typeface="+mn-cs"/>
                        </a:rPr>
                        <a:t> 54.000 € </a:t>
                      </a:r>
                      <a:r>
                        <a:rPr lang="es-ES_tradnl" sz="1600" b="1" u="sng" kern="1200" dirty="0" smtClean="0">
                          <a:solidFill>
                            <a:srgbClr val="FF0000"/>
                          </a:solidFill>
                          <a:latin typeface="+mn-lt"/>
                          <a:ea typeface="+mn-ea"/>
                          <a:cs typeface="+mn-cs"/>
                        </a:rPr>
                        <a:t>LÍMITE</a:t>
                      </a:r>
                      <a:r>
                        <a:rPr lang="es-ES_tradnl" sz="1600" b="1" u="none" kern="1200" dirty="0" smtClean="0">
                          <a:solidFill>
                            <a:srgbClr val="FF0000"/>
                          </a:solidFill>
                          <a:latin typeface="+mn-lt"/>
                          <a:ea typeface="+mn-ea"/>
                          <a:cs typeface="+mn-cs"/>
                        </a:rPr>
                        <a:t>*</a:t>
                      </a:r>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graphicFrame>
        <p:nvGraphicFramePr>
          <p:cNvPr id="10" name="9 Tabla"/>
          <p:cNvGraphicFramePr>
            <a:graphicFrameLocks noGrp="1"/>
          </p:cNvGraphicFramePr>
          <p:nvPr>
            <p:extLst>
              <p:ext uri="{D42A27DB-BD31-4B8C-83A1-F6EECF244321}">
                <p14:modId xmlns="" xmlns:p14="http://schemas.microsoft.com/office/powerpoint/2010/main" val="2816751576"/>
              </p:ext>
            </p:extLst>
          </p:nvPr>
        </p:nvGraphicFramePr>
        <p:xfrm>
          <a:off x="127001" y="5286388"/>
          <a:ext cx="9296399" cy="1434852"/>
        </p:xfrm>
        <a:graphic>
          <a:graphicData uri="http://schemas.openxmlformats.org/drawingml/2006/table">
            <a:tbl>
              <a:tblPr/>
              <a:tblGrid>
                <a:gridCol w="914400">
                  <a:extLst>
                    <a:ext uri="{9D8B030D-6E8A-4147-A177-3AD203B41FA5}">
                      <a16:colId xmlns="" xmlns:a16="http://schemas.microsoft.com/office/drawing/2014/main" val="20000"/>
                    </a:ext>
                  </a:extLst>
                </a:gridCol>
                <a:gridCol w="4876800">
                  <a:extLst>
                    <a:ext uri="{9D8B030D-6E8A-4147-A177-3AD203B41FA5}">
                      <a16:colId xmlns="" xmlns:a16="http://schemas.microsoft.com/office/drawing/2014/main" val="20001"/>
                    </a:ext>
                  </a:extLst>
                </a:gridCol>
                <a:gridCol w="1219200">
                  <a:extLst>
                    <a:ext uri="{9D8B030D-6E8A-4147-A177-3AD203B41FA5}">
                      <a16:colId xmlns="" xmlns:a16="http://schemas.microsoft.com/office/drawing/2014/main" val="20002"/>
                    </a:ext>
                  </a:extLst>
                </a:gridCol>
                <a:gridCol w="957942">
                  <a:extLst>
                    <a:ext uri="{9D8B030D-6E8A-4147-A177-3AD203B41FA5}">
                      <a16:colId xmlns="" xmlns:a16="http://schemas.microsoft.com/office/drawing/2014/main" val="20003"/>
                    </a:ext>
                  </a:extLst>
                </a:gridCol>
                <a:gridCol w="1328057">
                  <a:extLst>
                    <a:ext uri="{9D8B030D-6E8A-4147-A177-3AD203B41FA5}">
                      <a16:colId xmlns="" xmlns:a16="http://schemas.microsoft.com/office/drawing/2014/main" val="20004"/>
                    </a:ext>
                  </a:extLst>
                </a:gridCol>
              </a:tblGrid>
              <a:tr h="338186">
                <a:tc>
                  <a:txBody>
                    <a:bodyPr/>
                    <a:lstStyle/>
                    <a:p>
                      <a:pPr algn="l">
                        <a:spcBef>
                          <a:spcPts val="300"/>
                        </a:spcBef>
                        <a:spcAft>
                          <a:spcPts val="300"/>
                        </a:spcAft>
                      </a:pPr>
                      <a:r>
                        <a:rPr lang="es-ES_tradnl" sz="1600" b="1" dirty="0" smtClean="0">
                          <a:latin typeface="+mn-lt"/>
                          <a:ea typeface="Times New Roman"/>
                          <a:cs typeface="Times New Roman"/>
                        </a:rPr>
                        <a:t>Año </a:t>
                      </a:r>
                      <a:endParaRPr lang="es-ES_tradnl" sz="1600" b="1" dirty="0">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75000"/>
                      </a:schemeClr>
                    </a:solidFill>
                  </a:tcPr>
                </a:tc>
                <a:tc>
                  <a:txBody>
                    <a:bodyPr/>
                    <a:lstStyle/>
                    <a:p>
                      <a:pPr algn="ctr">
                        <a:spcBef>
                          <a:spcPts val="300"/>
                        </a:spcBef>
                        <a:spcAft>
                          <a:spcPts val="300"/>
                        </a:spcAft>
                      </a:pPr>
                      <a:r>
                        <a:rPr lang="es-ES_tradnl" sz="1600" b="1" dirty="0">
                          <a:latin typeface="+mn-lt"/>
                          <a:ea typeface="Times New Roman"/>
                          <a:cs typeface="Times New Roman"/>
                        </a:rPr>
                        <a:t>Concepto</a:t>
                      </a:r>
                      <a:endParaRPr lang="es-ES_tradnl" sz="1600" dirty="0">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pPr>
                      <a:r>
                        <a:rPr lang="es-ES_tradnl" sz="1600" b="1" dirty="0">
                          <a:latin typeface="+mn-lt"/>
                          <a:ea typeface="Times New Roman"/>
                          <a:cs typeface="Times New Roman"/>
                        </a:rPr>
                        <a:t>Contable</a:t>
                      </a:r>
                      <a:endParaRPr lang="es-ES_tradnl" sz="1600" dirty="0">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75000"/>
                      </a:schemeClr>
                    </a:solidFill>
                  </a:tcPr>
                </a:tc>
                <a:tc>
                  <a:txBody>
                    <a:bodyPr/>
                    <a:lstStyle/>
                    <a:p>
                      <a:pPr algn="ctr">
                        <a:spcBef>
                          <a:spcPts val="300"/>
                        </a:spcBef>
                        <a:spcAft>
                          <a:spcPts val="300"/>
                        </a:spcAft>
                      </a:pPr>
                      <a:r>
                        <a:rPr lang="es-ES_tradnl" sz="1600" b="1" dirty="0">
                          <a:latin typeface="+mn-lt"/>
                          <a:ea typeface="Times New Roman"/>
                          <a:cs typeface="Times New Roman"/>
                        </a:rPr>
                        <a:t>FISCAL</a:t>
                      </a:r>
                      <a:endParaRPr lang="es-ES_tradnl" sz="1600" dirty="0">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50000"/>
                      </a:schemeClr>
                    </a:solidFill>
                  </a:tcPr>
                </a:tc>
                <a:tc>
                  <a:txBody>
                    <a:bodyPr/>
                    <a:lstStyle/>
                    <a:p>
                      <a:pPr algn="ctr">
                        <a:spcBef>
                          <a:spcPts val="300"/>
                        </a:spcBef>
                        <a:spcAft>
                          <a:spcPts val="300"/>
                        </a:spcAft>
                      </a:pPr>
                      <a:r>
                        <a:rPr lang="es-ES_tradnl" sz="1600" b="1" dirty="0">
                          <a:latin typeface="+mn-lt"/>
                          <a:ea typeface="Times New Roman"/>
                          <a:cs typeface="Times New Roman"/>
                        </a:rPr>
                        <a:t>AJUSTE</a:t>
                      </a:r>
                      <a:endParaRPr lang="es-ES_tradnl" sz="1600" dirty="0">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19070">
                <a:tc>
                  <a:txBody>
                    <a:bodyPr/>
                    <a:lstStyle/>
                    <a:p>
                      <a:pPr algn="ctr">
                        <a:spcBef>
                          <a:spcPts val="200"/>
                        </a:spcBef>
                        <a:spcAft>
                          <a:spcPts val="200"/>
                        </a:spcAft>
                      </a:pPr>
                      <a:r>
                        <a:rPr lang="es-ES_tradnl" sz="1400" b="1" dirty="0" smtClean="0">
                          <a:solidFill>
                            <a:schemeClr val="tx1"/>
                          </a:solidFill>
                          <a:latin typeface="+mn-lt"/>
                          <a:ea typeface="Times New Roman"/>
                          <a:cs typeface="Times New Roman"/>
                        </a:rPr>
                        <a:t>N</a:t>
                      </a:r>
                      <a:endParaRPr lang="es-ES_tradnl" sz="1400" b="1" dirty="0">
                        <a:solidFill>
                          <a:schemeClr val="tx1"/>
                        </a:solidFill>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2">
                        <a:lumMod val="10000"/>
                      </a:schemeClr>
                    </a:solidFill>
                  </a:tcPr>
                </a:tc>
                <a:tc>
                  <a:txBody>
                    <a:bodyPr/>
                    <a:lstStyle/>
                    <a:p>
                      <a:pPr algn="l">
                        <a:spcBef>
                          <a:spcPts val="200"/>
                        </a:spcBef>
                        <a:spcAft>
                          <a:spcPts val="200"/>
                        </a:spcAft>
                      </a:pPr>
                      <a:r>
                        <a:rPr lang="es-ES_tradnl" sz="1400" b="1" u="sng" dirty="0" smtClean="0">
                          <a:solidFill>
                            <a:srgbClr val="0000CC"/>
                          </a:solidFill>
                          <a:latin typeface="+mn-lt"/>
                          <a:ea typeface="Times New Roman"/>
                          <a:cs typeface="Arial"/>
                        </a:rPr>
                        <a:t>Gasto</a:t>
                      </a:r>
                      <a:r>
                        <a:rPr lang="es-ES_tradnl" sz="1400" b="1" u="none" dirty="0" smtClean="0">
                          <a:solidFill>
                            <a:srgbClr val="0000CC"/>
                          </a:solidFill>
                          <a:latin typeface="+mn-lt"/>
                          <a:ea typeface="Times New Roman"/>
                          <a:cs typeface="Arial"/>
                        </a:rPr>
                        <a:t>:  </a:t>
                      </a:r>
                      <a:r>
                        <a:rPr lang="es-ES_tradnl" sz="1400" b="1" dirty="0" smtClean="0">
                          <a:solidFill>
                            <a:srgbClr val="0000CC"/>
                          </a:solidFill>
                          <a:latin typeface="+mn-lt"/>
                          <a:ea typeface="Times New Roman"/>
                          <a:cs typeface="Arial"/>
                        </a:rPr>
                        <a:t>Dotación </a:t>
                      </a:r>
                      <a:r>
                        <a:rPr lang="es-ES_tradnl" sz="1400" b="1" dirty="0">
                          <a:solidFill>
                            <a:srgbClr val="0000CC"/>
                          </a:solidFill>
                          <a:latin typeface="+mn-lt"/>
                          <a:ea typeface="Times New Roman"/>
                          <a:cs typeface="Arial"/>
                        </a:rPr>
                        <a:t>a la provisión para otras operaciones comerciales (6959)</a:t>
                      </a:r>
                      <a:endParaRPr lang="es-ES_tradnl" sz="1400" b="1" dirty="0">
                        <a:solidFill>
                          <a:srgbClr val="0000CC"/>
                        </a:solidFill>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a:solidFill>
                            <a:srgbClr val="0000CC"/>
                          </a:solidFill>
                          <a:latin typeface="+mn-lt"/>
                          <a:ea typeface="Times New Roman"/>
                          <a:cs typeface="Times New Roman"/>
                        </a:rPr>
                        <a:t>60.000</a:t>
                      </a: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35990" algn="r"/>
                        </a:tabLst>
                      </a:pPr>
                      <a:r>
                        <a:rPr lang="es-ES_tradnl" sz="1400" b="1" dirty="0">
                          <a:solidFill>
                            <a:srgbClr val="0000CC"/>
                          </a:solidFill>
                          <a:latin typeface="+mn-lt"/>
                          <a:ea typeface="Times New Roman"/>
                          <a:cs typeface="Times New Roman"/>
                        </a:rPr>
                        <a:t>54.000</a:t>
                      </a: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72185" algn="r"/>
                        </a:tabLst>
                      </a:pPr>
                      <a:r>
                        <a:rPr lang="es-ES_tradnl" sz="1400" b="1" dirty="0" smtClean="0">
                          <a:solidFill>
                            <a:srgbClr val="0000FF"/>
                          </a:solidFill>
                          <a:latin typeface="+mn-lt"/>
                          <a:ea typeface="Times New Roman"/>
                          <a:cs typeface="Times New Roman"/>
                        </a:rPr>
                        <a:t>+ 6.000</a:t>
                      </a:r>
                      <a:endParaRPr lang="es-ES_tradnl" sz="1400" dirty="0">
                        <a:solidFill>
                          <a:srgbClr val="0000FF"/>
                        </a:solidFill>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1"/>
                  </a:ext>
                </a:extLst>
              </a:tr>
              <a:tr h="577596">
                <a:tc>
                  <a:txBody>
                    <a:bodyPr/>
                    <a:lstStyle/>
                    <a:p>
                      <a:pPr algn="ctr">
                        <a:spcBef>
                          <a:spcPts val="200"/>
                        </a:spcBef>
                        <a:spcAft>
                          <a:spcPts val="200"/>
                        </a:spcAft>
                      </a:pPr>
                      <a:r>
                        <a:rPr lang="es-ES_tradnl" sz="1400" b="1" dirty="0" smtClean="0">
                          <a:solidFill>
                            <a:schemeClr val="tx1"/>
                          </a:solidFill>
                          <a:latin typeface="+mn-lt"/>
                          <a:ea typeface="Times New Roman"/>
                          <a:cs typeface="Times New Roman"/>
                        </a:rPr>
                        <a:t>N+1</a:t>
                      </a:r>
                      <a:endParaRPr lang="es-ES_tradnl" sz="1400" b="1" dirty="0">
                        <a:solidFill>
                          <a:schemeClr val="tx1"/>
                        </a:solidFill>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bg1">
                        <a:lumMod val="60000"/>
                        <a:lumOff val="40000"/>
                      </a:schemeClr>
                    </a:solidFill>
                  </a:tcPr>
                </a:tc>
                <a:tc>
                  <a:txBody>
                    <a:bodyPr/>
                    <a:lstStyle/>
                    <a:p>
                      <a:pPr algn="l">
                        <a:spcBef>
                          <a:spcPts val="200"/>
                        </a:spcBef>
                        <a:spcAft>
                          <a:spcPts val="200"/>
                        </a:spcAft>
                      </a:pPr>
                      <a:r>
                        <a:rPr lang="es-ES_tradnl" sz="1400" b="1" u="sng" dirty="0">
                          <a:solidFill>
                            <a:srgbClr val="0000CC"/>
                          </a:solidFill>
                          <a:latin typeface="+mn-lt"/>
                          <a:ea typeface="Times New Roman"/>
                          <a:cs typeface="Arial"/>
                        </a:rPr>
                        <a:t>Ingreso</a:t>
                      </a:r>
                      <a:r>
                        <a:rPr lang="es-ES_tradnl" sz="1400" b="1" u="sng" dirty="0" smtClean="0">
                          <a:solidFill>
                            <a:srgbClr val="0000CC"/>
                          </a:solidFill>
                          <a:latin typeface="+mn-lt"/>
                          <a:ea typeface="Times New Roman"/>
                          <a:cs typeface="Arial"/>
                        </a:rPr>
                        <a:t>:</a:t>
                      </a:r>
                      <a:r>
                        <a:rPr lang="es-ES_tradnl" sz="1400" b="1" u="none" dirty="0" smtClean="0">
                          <a:solidFill>
                            <a:srgbClr val="0000CC"/>
                          </a:solidFill>
                          <a:latin typeface="+mn-lt"/>
                          <a:ea typeface="Times New Roman"/>
                          <a:cs typeface="Arial"/>
                        </a:rPr>
                        <a:t>   </a:t>
                      </a:r>
                      <a:r>
                        <a:rPr lang="es-ES_tradnl" sz="1400" b="1" dirty="0" smtClean="0">
                          <a:solidFill>
                            <a:srgbClr val="0000CC"/>
                          </a:solidFill>
                          <a:latin typeface="+mn-lt"/>
                          <a:ea typeface="Times New Roman"/>
                          <a:cs typeface="Arial"/>
                        </a:rPr>
                        <a:t>Exceso </a:t>
                      </a:r>
                      <a:r>
                        <a:rPr lang="es-ES_tradnl" sz="1400" b="1" dirty="0">
                          <a:solidFill>
                            <a:srgbClr val="0000CC"/>
                          </a:solidFill>
                          <a:latin typeface="+mn-lt"/>
                          <a:ea typeface="Times New Roman"/>
                          <a:cs typeface="Arial"/>
                        </a:rPr>
                        <a:t>de provisión para otras operaciones comerciales (79549)</a:t>
                      </a:r>
                      <a:endParaRPr lang="es-ES_tradnl" sz="1400" b="1" dirty="0">
                        <a:solidFill>
                          <a:srgbClr val="0000CC"/>
                        </a:solidFill>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algn="ctr">
                        <a:spcBef>
                          <a:spcPts val="200"/>
                        </a:spcBef>
                        <a:spcAft>
                          <a:spcPts val="200"/>
                        </a:spcAft>
                      </a:pPr>
                      <a:r>
                        <a:rPr lang="es-ES_tradnl" sz="1400" b="1" dirty="0" smtClean="0">
                          <a:solidFill>
                            <a:srgbClr val="0000CC"/>
                          </a:solidFill>
                          <a:latin typeface="+mn-lt"/>
                          <a:ea typeface="Times New Roman"/>
                          <a:cs typeface="Times New Roman"/>
                        </a:rPr>
                        <a:t>60.000</a:t>
                      </a:r>
                      <a:endParaRPr lang="es-ES_tradnl" sz="1400" b="1" dirty="0">
                        <a:solidFill>
                          <a:srgbClr val="0000CC"/>
                        </a:solidFill>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35990" algn="r"/>
                        </a:tabLst>
                      </a:pPr>
                      <a:r>
                        <a:rPr lang="es-ES_tradnl" sz="1400" b="1" dirty="0" smtClean="0">
                          <a:solidFill>
                            <a:srgbClr val="0000CC"/>
                          </a:solidFill>
                          <a:latin typeface="+mn-lt"/>
                          <a:ea typeface="Times New Roman"/>
                          <a:cs typeface="Times New Roman"/>
                        </a:rPr>
                        <a:t>54.000</a:t>
                      </a:r>
                      <a:endParaRPr lang="es-ES_tradnl" sz="1400" b="1" dirty="0">
                        <a:solidFill>
                          <a:srgbClr val="0000CC"/>
                        </a:solidFill>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chemeClr val="tx1"/>
                    </a:solidFill>
                  </a:tcPr>
                </a:tc>
                <a:tc>
                  <a:txBody>
                    <a:bodyPr/>
                    <a:lstStyle/>
                    <a:p>
                      <a:pPr algn="ctr">
                        <a:spcBef>
                          <a:spcPts val="200"/>
                        </a:spcBef>
                        <a:spcAft>
                          <a:spcPts val="200"/>
                        </a:spcAft>
                        <a:tabLst>
                          <a:tab pos="972185" algn="r"/>
                        </a:tabLst>
                      </a:pPr>
                      <a:r>
                        <a:rPr lang="es-ES_tradnl" sz="1400" b="1" dirty="0" smtClean="0">
                          <a:solidFill>
                            <a:srgbClr val="FF0000"/>
                          </a:solidFill>
                          <a:latin typeface="+mn-lt"/>
                          <a:ea typeface="Times New Roman"/>
                          <a:cs typeface="Times New Roman"/>
                        </a:rPr>
                        <a:t>- 6.000</a:t>
                      </a:r>
                      <a:endParaRPr lang="es-ES_tradnl" sz="1400" dirty="0">
                        <a:solidFill>
                          <a:srgbClr val="FF0000"/>
                        </a:solidFill>
                        <a:latin typeface="+mn-lt"/>
                        <a:ea typeface="Times New Roman"/>
                        <a:cs typeface="Times New Roman"/>
                      </a:endParaRPr>
                    </a:p>
                  </a:txBody>
                  <a:tcPr marL="44450" marR="44450" marT="0" marB="0"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2"/>
                  </a:ext>
                </a:extLst>
              </a:tr>
            </a:tbl>
          </a:graphicData>
        </a:graphic>
      </p:graphicFrame>
      <p:graphicFrame>
        <p:nvGraphicFramePr>
          <p:cNvPr id="2" name="Tabla 1"/>
          <p:cNvGraphicFramePr>
            <a:graphicFrameLocks noGrp="1"/>
          </p:cNvGraphicFramePr>
          <p:nvPr>
            <p:extLst>
              <p:ext uri="{D42A27DB-BD31-4B8C-83A1-F6EECF244321}">
                <p14:modId xmlns="" xmlns:p14="http://schemas.microsoft.com/office/powerpoint/2010/main" val="624126721"/>
              </p:ext>
            </p:extLst>
          </p:nvPr>
        </p:nvGraphicFramePr>
        <p:xfrm>
          <a:off x="152400" y="2924944"/>
          <a:ext cx="9583012" cy="646932"/>
        </p:xfrm>
        <a:graphic>
          <a:graphicData uri="http://schemas.openxmlformats.org/drawingml/2006/table">
            <a:tbl>
              <a:tblPr firstRow="1" bandRow="1">
                <a:tableStyleId>{5C22544A-7EE6-4342-B048-85BDC9FD1C3A}</a:tableStyleId>
              </a:tblPr>
              <a:tblGrid>
                <a:gridCol w="9583012">
                  <a:extLst>
                    <a:ext uri="{9D8B030D-6E8A-4147-A177-3AD203B41FA5}">
                      <a16:colId xmlns="" xmlns:a16="http://schemas.microsoft.com/office/drawing/2014/main" val="3600353086"/>
                    </a:ext>
                  </a:extLst>
                </a:gridCol>
              </a:tblGrid>
              <a:tr h="64693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400" b="1" u="sng" dirty="0" smtClean="0">
                          <a:solidFill>
                            <a:srgbClr val="FF0000"/>
                          </a:solidFill>
                          <a:latin typeface="+mn-lt"/>
                        </a:rPr>
                        <a:t>LIMITE</a:t>
                      </a:r>
                      <a:r>
                        <a:rPr lang="es-ES" sz="1400" b="1" u="none" dirty="0" smtClean="0">
                          <a:solidFill>
                            <a:srgbClr val="FF0000"/>
                          </a:solidFill>
                          <a:latin typeface="+mn-lt"/>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1300" b="0" dirty="0" smtClean="0">
                          <a:solidFill>
                            <a:srgbClr val="0000CC"/>
                          </a:solidFill>
                          <a:latin typeface="+mn-lt"/>
                        </a:rPr>
                        <a:t>Ventas con garantías vivas al cierre </a:t>
                      </a:r>
                      <a:r>
                        <a:rPr lang="es-ES" sz="1300" b="1" dirty="0" smtClean="0">
                          <a:solidFill>
                            <a:srgbClr val="0000CC"/>
                          </a:solidFill>
                          <a:latin typeface="+mn-lt"/>
                        </a:rPr>
                        <a:t>x</a:t>
                      </a:r>
                      <a:r>
                        <a:rPr lang="es-ES" sz="1300" b="0" dirty="0" smtClean="0">
                          <a:solidFill>
                            <a:srgbClr val="0000CC"/>
                          </a:solidFill>
                          <a:latin typeface="+mn-lt"/>
                        </a:rPr>
                        <a:t> [</a:t>
                      </a:r>
                      <a:r>
                        <a:rPr lang="es-ES_tradnl" sz="1300" b="0" u="none" dirty="0" smtClean="0">
                          <a:solidFill>
                            <a:srgbClr val="0000CC"/>
                          </a:solidFill>
                          <a:latin typeface="+mn-lt"/>
                          <a:cs typeface="Arial" pitchFamily="34" charset="0"/>
                        </a:rPr>
                        <a:t>gastos c/ garantía  (ej. + 2 ej. anteriores) </a:t>
                      </a:r>
                      <a:r>
                        <a:rPr lang="es-ES_tradnl" sz="1300" b="1" u="none" dirty="0" smtClean="0">
                          <a:solidFill>
                            <a:srgbClr val="0000CC"/>
                          </a:solidFill>
                          <a:latin typeface="+mn-lt"/>
                          <a:cs typeface="Arial" pitchFamily="34" charset="0"/>
                        </a:rPr>
                        <a:t>/</a:t>
                      </a:r>
                      <a:r>
                        <a:rPr lang="es-ES_tradnl" sz="1300" b="0" u="none" dirty="0" smtClean="0">
                          <a:solidFill>
                            <a:srgbClr val="0000CC"/>
                          </a:solidFill>
                          <a:latin typeface="+mn-lt"/>
                          <a:cs typeface="Arial" pitchFamily="34" charset="0"/>
                        </a:rPr>
                        <a:t> ventas c/ garantía (ej. + 2  ej. anteriores)</a:t>
                      </a:r>
                      <a:endParaRPr lang="es-ES_tradnl" sz="1300" b="0" u="none" dirty="0">
                        <a:solidFill>
                          <a:srgbClr val="000000"/>
                        </a:solidFill>
                        <a:latin typeface="+mn-lt"/>
                        <a:cs typeface="Arial" pitchFamily="34" charset="0"/>
                      </a:endParaRPr>
                    </a:p>
                  </a:txBody>
                  <a:tcPr anchor="ctr">
                    <a:lnL w="28575" cap="flat" cmpd="sng" algn="ctr">
                      <a:solidFill>
                        <a:srgbClr val="CC0066"/>
                      </a:solidFill>
                      <a:prstDash val="solid"/>
                      <a:round/>
                      <a:headEnd type="none" w="med" len="med"/>
                      <a:tailEnd type="none" w="med" len="med"/>
                    </a:lnL>
                    <a:lnR w="28575" cap="flat" cmpd="sng" algn="ctr">
                      <a:solidFill>
                        <a:srgbClr val="CC0066"/>
                      </a:solidFill>
                      <a:prstDash val="solid"/>
                      <a:round/>
                      <a:headEnd type="none" w="med" len="med"/>
                      <a:tailEnd type="none" w="med" len="med"/>
                    </a:lnR>
                    <a:lnT w="28575" cap="flat" cmpd="sng" algn="ctr">
                      <a:solidFill>
                        <a:srgbClr val="CC0066"/>
                      </a:solidFill>
                      <a:prstDash val="solid"/>
                      <a:round/>
                      <a:headEnd type="none" w="med" len="med"/>
                      <a:tailEnd type="none" w="med" len="med"/>
                    </a:lnT>
                    <a:lnB w="28575" cap="flat" cmpd="sng" algn="ctr">
                      <a:solidFill>
                        <a:srgbClr val="CC0066"/>
                      </a:solidFill>
                      <a:prstDash val="solid"/>
                      <a:round/>
                      <a:headEnd type="none" w="med" len="med"/>
                      <a:tailEnd type="none" w="med" len="med"/>
                    </a:lnB>
                    <a:solidFill>
                      <a:srgbClr val="FFFF00"/>
                    </a:solidFill>
                  </a:tcPr>
                </a:tc>
                <a:extLst>
                  <a:ext uri="{0D108BD9-81ED-4DB2-BD59-A6C34878D82A}">
                    <a16:rowId xmlns="" xmlns:a16="http://schemas.microsoft.com/office/drawing/2014/main" val="4184421909"/>
                  </a:ext>
                </a:extLst>
              </a:tr>
            </a:tbl>
          </a:graphicData>
        </a:graphic>
      </p:graphicFrame>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7" name="Marcador de número de diapositiva 1"/>
          <p:cNvSpPr>
            <a:spLocks noGrp="1"/>
          </p:cNvSpPr>
          <p:nvPr>
            <p:ph type="sldNum" sz="quarter" idx="10"/>
          </p:nvPr>
        </p:nvSpPr>
        <p:spPr>
          <a:xfrm>
            <a:off x="9144000" y="6381750"/>
            <a:ext cx="2311400" cy="476250"/>
          </a:xfrm>
        </p:spPr>
        <p:txBody>
          <a:bodyPr/>
          <a:lstStyle/>
          <a:p>
            <a:fld id="{5A7AE640-1738-4626-9C8D-8F0CF95E104E}" type="slidenum">
              <a:rPr lang="en-US" altLang="es-ES">
                <a:solidFill>
                  <a:srgbClr val="000000"/>
                </a:solidFill>
              </a:rPr>
              <a:pPr/>
              <a:t>24</a:t>
            </a:fld>
            <a:endParaRPr lang="en-US" altLang="es-ES" dirty="0">
              <a:solidFill>
                <a:srgbClr val="000000"/>
              </a:solidFill>
            </a:endParaRPr>
          </a:p>
        </p:txBody>
      </p:sp>
      <p:sp>
        <p:nvSpPr>
          <p:cNvPr id="2268162"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sp>
        <p:nvSpPr>
          <p:cNvPr id="2268163" name="Rectangle 3"/>
          <p:cNvSpPr>
            <a:spLocks noChangeArrowheads="1"/>
          </p:cNvSpPr>
          <p:nvPr/>
        </p:nvSpPr>
        <p:spPr bwMode="auto">
          <a:xfrm>
            <a:off x="1957389" y="0"/>
            <a:ext cx="6956425" cy="9144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rPr>
              <a:t>Ajustes versus diferencias</a:t>
            </a:r>
          </a:p>
        </p:txBody>
      </p:sp>
      <p:sp>
        <p:nvSpPr>
          <p:cNvPr id="2268164" name="Text Box 4"/>
          <p:cNvSpPr txBox="1">
            <a:spLocks noChangeArrowheads="1"/>
          </p:cNvSpPr>
          <p:nvPr/>
        </p:nvSpPr>
        <p:spPr bwMode="auto">
          <a:xfrm>
            <a:off x="1166814" y="2987675"/>
            <a:ext cx="2249487" cy="648512"/>
          </a:xfrm>
          <a:prstGeom prst="rect">
            <a:avLst/>
          </a:prstGeom>
          <a:noFill/>
          <a:ln w="31750" algn="ctr">
            <a:solidFill>
              <a:srgbClr val="FF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latin typeface="Times New Roman" panose="02020603050405020304" pitchFamily="18" charset="0"/>
              </a:rPr>
              <a:t>Ajustes del Impuesto sobre Sociedades</a:t>
            </a:r>
          </a:p>
        </p:txBody>
      </p:sp>
      <p:sp>
        <p:nvSpPr>
          <p:cNvPr id="2268165" name="AutoShape 5"/>
          <p:cNvSpPr>
            <a:spLocks/>
          </p:cNvSpPr>
          <p:nvPr/>
        </p:nvSpPr>
        <p:spPr bwMode="auto">
          <a:xfrm>
            <a:off x="3574741" y="2379664"/>
            <a:ext cx="370197" cy="2268536"/>
          </a:xfrm>
          <a:prstGeom prst="leftBrace">
            <a:avLst>
              <a:gd name="adj1" fmla="val 43185"/>
              <a:gd name="adj2" fmla="val 50000"/>
            </a:avLst>
          </a:prstGeom>
          <a:noFill/>
          <a:ln w="38100">
            <a:solidFill>
              <a:srgbClr val="008000"/>
            </a:solidFill>
            <a:round/>
            <a:headEn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nchor="ctr">
            <a:spAutoFit/>
          </a:bodyPr>
          <a:lstStyle/>
          <a:p>
            <a:endParaRPr lang="es-ES"/>
          </a:p>
        </p:txBody>
      </p:sp>
      <p:sp>
        <p:nvSpPr>
          <p:cNvPr id="2268166" name="Text Box 6"/>
          <p:cNvSpPr txBox="1">
            <a:spLocks noChangeArrowheads="1"/>
          </p:cNvSpPr>
          <p:nvPr/>
        </p:nvSpPr>
        <p:spPr bwMode="auto">
          <a:xfrm>
            <a:off x="4227513" y="1901825"/>
            <a:ext cx="1828800" cy="673100"/>
          </a:xfrm>
          <a:prstGeom prst="rect">
            <a:avLst/>
          </a:prstGeom>
          <a:noFill/>
          <a:ln w="31750" algn="ctr">
            <a:solidFill>
              <a:srgbClr val="00008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latin typeface="Times New Roman" panose="02020603050405020304" pitchFamily="18" charset="0"/>
              </a:rPr>
              <a:t>Diferencias </a:t>
            </a:r>
            <a:r>
              <a:rPr lang="es-ES" altLang="es-ES" sz="1800" u="sng" dirty="0">
                <a:solidFill>
                  <a:srgbClr val="333399"/>
                </a:solidFill>
                <a:latin typeface="Times New Roman" panose="02020603050405020304" pitchFamily="18" charset="0"/>
              </a:rPr>
              <a:t>permanentes</a:t>
            </a:r>
          </a:p>
        </p:txBody>
      </p:sp>
      <p:sp>
        <p:nvSpPr>
          <p:cNvPr id="2268167" name="Text Box 7"/>
          <p:cNvSpPr txBox="1">
            <a:spLocks noChangeArrowheads="1"/>
          </p:cNvSpPr>
          <p:nvPr/>
        </p:nvSpPr>
        <p:spPr bwMode="auto">
          <a:xfrm>
            <a:off x="4286250" y="4356100"/>
            <a:ext cx="1828800" cy="673100"/>
          </a:xfrm>
          <a:prstGeom prst="rect">
            <a:avLst/>
          </a:prstGeom>
          <a:noFill/>
          <a:ln w="31750" algn="ctr">
            <a:solidFill>
              <a:srgbClr val="00008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latin typeface="Times New Roman" panose="02020603050405020304" pitchFamily="18" charset="0"/>
              </a:rPr>
              <a:t>Diferencias </a:t>
            </a:r>
            <a:r>
              <a:rPr lang="es-ES" altLang="es-ES" sz="1800" u="sng" dirty="0">
                <a:solidFill>
                  <a:srgbClr val="333399"/>
                </a:solidFill>
                <a:latin typeface="Times New Roman" panose="02020603050405020304" pitchFamily="18" charset="0"/>
              </a:rPr>
              <a:t>temporarias</a:t>
            </a:r>
          </a:p>
        </p:txBody>
      </p:sp>
      <p:sp>
        <p:nvSpPr>
          <p:cNvPr id="2268168" name="AutoShape 8"/>
          <p:cNvSpPr>
            <a:spLocks/>
          </p:cNvSpPr>
          <p:nvPr/>
        </p:nvSpPr>
        <p:spPr bwMode="auto">
          <a:xfrm>
            <a:off x="6265862" y="3941763"/>
            <a:ext cx="363538" cy="1620837"/>
          </a:xfrm>
          <a:prstGeom prst="leftBrace">
            <a:avLst>
              <a:gd name="adj1" fmla="val 53340"/>
              <a:gd name="adj2" fmla="val 50000"/>
            </a:avLst>
          </a:prstGeom>
          <a:noFill/>
          <a:ln w="34925">
            <a:solidFill>
              <a:srgbClr val="008000"/>
            </a:solidFill>
            <a:round/>
            <a:headEn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nchor="ctr">
            <a:spAutoFit/>
          </a:bodyPr>
          <a:lstStyle/>
          <a:p>
            <a:endParaRPr lang="es-ES"/>
          </a:p>
        </p:txBody>
      </p:sp>
      <p:sp>
        <p:nvSpPr>
          <p:cNvPr id="2268169" name="Text Box 9"/>
          <p:cNvSpPr txBox="1">
            <a:spLocks noChangeArrowheads="1"/>
          </p:cNvSpPr>
          <p:nvPr/>
        </p:nvSpPr>
        <p:spPr bwMode="auto">
          <a:xfrm>
            <a:off x="6988175" y="4276687"/>
            <a:ext cx="1828800" cy="371513"/>
          </a:xfrm>
          <a:prstGeom prst="rect">
            <a:avLst/>
          </a:prstGeom>
          <a:noFill/>
          <a:ln w="31750" algn="ctr">
            <a:solidFill>
              <a:srgbClr val="00008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a:solidFill>
                  <a:srgbClr val="333399"/>
                </a:solidFill>
                <a:latin typeface="Times New Roman" panose="02020603050405020304" pitchFamily="18" charset="0"/>
              </a:rPr>
              <a:t>Deducibles</a:t>
            </a:r>
          </a:p>
        </p:txBody>
      </p:sp>
      <p:sp>
        <p:nvSpPr>
          <p:cNvPr id="2268170" name="Text Box 10"/>
          <p:cNvSpPr txBox="1">
            <a:spLocks noChangeArrowheads="1"/>
          </p:cNvSpPr>
          <p:nvPr/>
        </p:nvSpPr>
        <p:spPr bwMode="auto">
          <a:xfrm>
            <a:off x="7018338" y="4992689"/>
            <a:ext cx="1828800" cy="371513"/>
          </a:xfrm>
          <a:prstGeom prst="rect">
            <a:avLst/>
          </a:prstGeom>
          <a:noFill/>
          <a:ln w="31750" algn="ctr">
            <a:solidFill>
              <a:srgbClr val="00008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a:solidFill>
                  <a:srgbClr val="333399"/>
                </a:solidFill>
                <a:latin typeface="Times New Roman" panose="02020603050405020304" pitchFamily="18" charset="0"/>
              </a:rPr>
              <a:t>Imponibles</a:t>
            </a:r>
          </a:p>
        </p:txBody>
      </p:sp>
      <p:sp>
        <p:nvSpPr>
          <p:cNvPr id="2268171" name="Text Box 11"/>
          <p:cNvSpPr txBox="1">
            <a:spLocks noChangeArrowheads="1"/>
          </p:cNvSpPr>
          <p:nvPr/>
        </p:nvSpPr>
        <p:spPr bwMode="auto">
          <a:xfrm>
            <a:off x="1150938" y="1117601"/>
            <a:ext cx="2540000" cy="371513"/>
          </a:xfrm>
          <a:prstGeom prst="rect">
            <a:avLst/>
          </a:prstGeom>
          <a:solidFill>
            <a:srgbClr val="FFFF99"/>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rPr>
              <a:t>AMBITO FISCAL</a:t>
            </a:r>
          </a:p>
        </p:txBody>
      </p:sp>
      <p:sp>
        <p:nvSpPr>
          <p:cNvPr id="2268172" name="Text Box 12"/>
          <p:cNvSpPr txBox="1">
            <a:spLocks noChangeArrowheads="1"/>
          </p:cNvSpPr>
          <p:nvPr/>
        </p:nvSpPr>
        <p:spPr bwMode="auto">
          <a:xfrm>
            <a:off x="5472113" y="1089026"/>
            <a:ext cx="2540000" cy="371513"/>
          </a:xfrm>
          <a:prstGeom prst="rect">
            <a:avLst/>
          </a:prstGeom>
          <a:solidFill>
            <a:srgbClr val="FFFF99"/>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rPr>
              <a:t>AMBITO PGC</a:t>
            </a:r>
          </a:p>
        </p:txBody>
      </p:sp>
      <p:sp>
        <p:nvSpPr>
          <p:cNvPr id="2268173" name="Text Box 13"/>
          <p:cNvSpPr txBox="1">
            <a:spLocks noChangeArrowheads="1"/>
          </p:cNvSpPr>
          <p:nvPr/>
        </p:nvSpPr>
        <p:spPr bwMode="auto">
          <a:xfrm>
            <a:off x="6942139" y="3209887"/>
            <a:ext cx="1812925" cy="371513"/>
          </a:xfrm>
          <a:prstGeom prst="rect">
            <a:avLst/>
          </a:prstGeom>
          <a:noFill/>
          <a:ln w="38100" algn="ctr">
            <a:solidFill>
              <a:srgbClr val="FF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smtClean="0">
                <a:solidFill>
                  <a:srgbClr val="333399"/>
                </a:solidFill>
              </a:rPr>
              <a:t>4740</a:t>
            </a:r>
            <a:endParaRPr lang="es-ES" altLang="es-ES" sz="1800" dirty="0">
              <a:solidFill>
                <a:srgbClr val="333399"/>
              </a:solidFill>
            </a:endParaRPr>
          </a:p>
        </p:txBody>
      </p:sp>
      <p:sp>
        <p:nvSpPr>
          <p:cNvPr id="2268174" name="Line 14"/>
          <p:cNvSpPr>
            <a:spLocks noChangeShapeType="1"/>
          </p:cNvSpPr>
          <p:nvPr/>
        </p:nvSpPr>
        <p:spPr bwMode="auto">
          <a:xfrm flipV="1">
            <a:off x="7870825" y="3556000"/>
            <a:ext cx="0" cy="711200"/>
          </a:xfrm>
          <a:prstGeom prst="line">
            <a:avLst/>
          </a:prstGeom>
          <a:noFill/>
          <a:ln w="7620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
        <p:nvSpPr>
          <p:cNvPr id="2268175" name="Text Box 15"/>
          <p:cNvSpPr txBox="1">
            <a:spLocks noChangeArrowheads="1"/>
          </p:cNvSpPr>
          <p:nvPr/>
        </p:nvSpPr>
        <p:spPr bwMode="auto">
          <a:xfrm>
            <a:off x="7042151" y="6078539"/>
            <a:ext cx="1812925" cy="371513"/>
          </a:xfrm>
          <a:prstGeom prst="rect">
            <a:avLst/>
          </a:prstGeom>
          <a:noFill/>
          <a:ln w="38100" algn="ctr">
            <a:solidFill>
              <a:srgbClr val="FF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a:solidFill>
                  <a:srgbClr val="333399"/>
                </a:solidFill>
              </a:rPr>
              <a:t>479</a:t>
            </a:r>
          </a:p>
        </p:txBody>
      </p:sp>
      <p:sp>
        <p:nvSpPr>
          <p:cNvPr id="2268176" name="Line 16"/>
          <p:cNvSpPr>
            <a:spLocks noChangeShapeType="1"/>
          </p:cNvSpPr>
          <p:nvPr/>
        </p:nvSpPr>
        <p:spPr bwMode="auto">
          <a:xfrm>
            <a:off x="7870825" y="5384801"/>
            <a:ext cx="0" cy="652463"/>
          </a:xfrm>
          <a:prstGeom prst="line">
            <a:avLst/>
          </a:prstGeom>
          <a:noFill/>
          <a:ln w="7620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Tree>
    <p:extLst>
      <p:ext uri="{BB962C8B-B14F-4D97-AF65-F5344CB8AC3E}">
        <p14:creationId xmlns="" xmlns:p14="http://schemas.microsoft.com/office/powerpoint/2010/main" val="2973244098"/>
      </p:ext>
    </p:extLst>
  </p:cSld>
  <p:clrMapOvr>
    <a:masterClrMapping/>
  </p:clrMapOvr>
  <p:transition/>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3 Marcador de número de diapositiva"/>
          <p:cNvSpPr>
            <a:spLocks noGrp="1"/>
          </p:cNvSpPr>
          <p:nvPr>
            <p:ph type="sldNum" sz="quarter" idx="12"/>
          </p:nvPr>
        </p:nvSpPr>
        <p:spPr/>
        <p:txBody>
          <a:bodyPr/>
          <a:lstStyle/>
          <a:p>
            <a:pPr>
              <a:defRPr/>
            </a:pPr>
            <a:fld id="{6AA87BC9-0581-4257-A35F-339A2BC9D80F}" type="slidenum">
              <a:rPr lang="es-ES"/>
              <a:pPr>
                <a:defRPr/>
              </a:pPr>
              <a:t>240</a:t>
            </a:fld>
            <a:endParaRPr lang="es-ES"/>
          </a:p>
        </p:txBody>
      </p:sp>
      <p:sp>
        <p:nvSpPr>
          <p:cNvPr id="3075" name="Rectangle 4"/>
          <p:cNvSpPr>
            <a:spLocks noChangeArrowheads="1"/>
          </p:cNvSpPr>
          <p:nvPr/>
        </p:nvSpPr>
        <p:spPr bwMode="auto">
          <a:xfrm>
            <a:off x="228600" y="990124"/>
            <a:ext cx="9296400" cy="3200876"/>
          </a:xfrm>
          <a:prstGeom prst="rect">
            <a:avLst/>
          </a:prstGeom>
          <a:noFill/>
          <a:ln w="9525">
            <a:noFill/>
            <a:miter lim="800000"/>
            <a:headEnd/>
            <a:tailEnd/>
          </a:ln>
        </p:spPr>
        <p:txBody>
          <a:bodyPr>
            <a:spAutoFit/>
          </a:bodyPr>
          <a:lstStyle/>
          <a:p>
            <a:pPr algn="ctr"/>
            <a:endParaRPr lang="es-ES" sz="1400" dirty="0">
              <a:solidFill>
                <a:srgbClr val="FF3300"/>
              </a:solidFill>
              <a:latin typeface="Arial" pitchFamily="34" charset="0"/>
            </a:endParaRPr>
          </a:p>
          <a:p>
            <a:pPr algn="ctr"/>
            <a:r>
              <a:rPr lang="es-ES_tradnl" sz="6600" dirty="0">
                <a:solidFill>
                  <a:srgbClr val="FFFF00"/>
                </a:solidFill>
              </a:rPr>
              <a:t>GASTOS FINANCIEROS </a:t>
            </a:r>
          </a:p>
          <a:p>
            <a:pPr algn="ctr"/>
            <a:endParaRPr lang="es-ES_tradnl" sz="2800" dirty="0">
              <a:solidFill>
                <a:srgbClr val="FFFF00"/>
              </a:solidFill>
            </a:endParaRPr>
          </a:p>
          <a:p>
            <a:pPr algn="ctr"/>
            <a:r>
              <a:rPr lang="es-ES" sz="1400" dirty="0"/>
              <a:t/>
            </a:r>
            <a:br>
              <a:rPr lang="es-ES" sz="1400" dirty="0"/>
            </a:br>
            <a:endParaRPr lang="es-ES_tradnl" sz="1400" dirty="0"/>
          </a:p>
        </p:txBody>
      </p:sp>
      <p:sp>
        <p:nvSpPr>
          <p:cNvPr id="7" name="Rectangle 5"/>
          <p:cNvSpPr>
            <a:spLocks noChangeArrowheads="1"/>
          </p:cNvSpPr>
          <p:nvPr/>
        </p:nvSpPr>
        <p:spPr bwMode="auto">
          <a:xfrm>
            <a:off x="685800" y="3429000"/>
            <a:ext cx="8871044" cy="1596788"/>
          </a:xfrm>
          <a:prstGeom prst="rect">
            <a:avLst/>
          </a:prstGeom>
          <a:noFill/>
          <a:ln w="9525">
            <a:noFill/>
            <a:miter lim="800000"/>
            <a:headEnd/>
            <a:tailEnd/>
          </a:ln>
          <a:effectLst/>
        </p:spPr>
        <p:txBody>
          <a:bodyPr/>
          <a:lstStyle/>
          <a:p>
            <a:pPr marL="342900" indent="-342900" algn="l">
              <a:spcBef>
                <a:spcPct val="20000"/>
              </a:spcBef>
              <a:buFont typeface="Wingdings" pitchFamily="2" charset="2"/>
              <a:buChar char="ü"/>
            </a:pPr>
            <a:r>
              <a:rPr lang="es-ES_tradnl" sz="4800" b="1" u="none" dirty="0">
                <a:solidFill>
                  <a:srgbClr val="FFFF66"/>
                </a:solidFill>
                <a:latin typeface="Arial" pitchFamily="34" charset="0"/>
                <a:cs typeface="Arial" pitchFamily="34" charset="0"/>
              </a:rPr>
              <a:t>Art. </a:t>
            </a:r>
            <a:r>
              <a:rPr lang="es-ES_tradnl" sz="4800" b="1" u="none" dirty="0" smtClean="0">
                <a:solidFill>
                  <a:srgbClr val="FFFF66"/>
                </a:solidFill>
                <a:latin typeface="Arial" pitchFamily="34" charset="0"/>
                <a:cs typeface="Arial" pitchFamily="34" charset="0"/>
              </a:rPr>
              <a:t>16 LIS </a:t>
            </a:r>
            <a:r>
              <a:rPr lang="es-ES_tradnl" sz="2800" b="1" u="none" dirty="0" smtClean="0">
                <a:solidFill>
                  <a:srgbClr val="FFFF66"/>
                </a:solidFill>
                <a:latin typeface="Arial" pitchFamily="34" charset="0"/>
                <a:cs typeface="Arial" pitchFamily="34" charset="0"/>
              </a:rPr>
              <a:t>(</a:t>
            </a:r>
            <a:r>
              <a:rPr lang="es-ES_tradnl" sz="2800" b="1" u="sng" dirty="0" smtClean="0">
                <a:solidFill>
                  <a:srgbClr val="FFFF66"/>
                </a:solidFill>
                <a:latin typeface="Arial" pitchFamily="34" charset="0"/>
                <a:cs typeface="Arial" pitchFamily="34" charset="0"/>
              </a:rPr>
              <a:t>antes</a:t>
            </a:r>
            <a:r>
              <a:rPr lang="es-ES_tradnl" sz="2800" b="1" u="none" dirty="0" smtClean="0">
                <a:solidFill>
                  <a:srgbClr val="FFFF66"/>
                </a:solidFill>
                <a:latin typeface="Arial" pitchFamily="34" charset="0"/>
                <a:cs typeface="Arial" pitchFamily="34" charset="0"/>
              </a:rPr>
              <a:t> de 2015: art. 20 TRLIS) </a:t>
            </a:r>
            <a:endParaRPr lang="es-ES_tradnl" sz="2800" b="1" u="none" dirty="0">
              <a:solidFill>
                <a:srgbClr val="FFFF66"/>
              </a:solidFill>
              <a:latin typeface="Arial" pitchFamily="34" charset="0"/>
              <a:cs typeface="Arial" pitchFamily="34" charset="0"/>
            </a:endParaRPr>
          </a:p>
          <a:p>
            <a:pPr marL="342900" indent="-342900" algn="l">
              <a:spcBef>
                <a:spcPct val="20000"/>
              </a:spcBef>
              <a:buFont typeface="Wingdings" pitchFamily="2" charset="2"/>
              <a:buChar char="ü"/>
            </a:pPr>
            <a:r>
              <a:rPr lang="es-ES_tradnl" sz="2600" b="1" u="none" dirty="0" smtClean="0">
                <a:solidFill>
                  <a:srgbClr val="FFFF66"/>
                </a:solidFill>
                <a:latin typeface="Arial" pitchFamily="34" charset="0"/>
                <a:cs typeface="Arial" pitchFamily="34" charset="0"/>
              </a:rPr>
              <a:t>Art. 15.g), h) y j) </a:t>
            </a:r>
            <a:r>
              <a:rPr lang="es-ES_tradnl" sz="2600" dirty="0" smtClean="0">
                <a:solidFill>
                  <a:srgbClr val="FFFF66"/>
                </a:solidFill>
                <a:latin typeface="Arial" pitchFamily="34" charset="0"/>
              </a:rPr>
              <a:t>L</a:t>
            </a:r>
            <a:r>
              <a:rPr lang="es-ES_tradnl" sz="2600" b="1" u="none" dirty="0" smtClean="0">
                <a:solidFill>
                  <a:srgbClr val="FFFF66"/>
                </a:solidFill>
                <a:latin typeface="Arial" pitchFamily="34" charset="0"/>
                <a:cs typeface="Arial" pitchFamily="34" charset="0"/>
              </a:rPr>
              <a:t>IS</a:t>
            </a:r>
          </a:p>
          <a:p>
            <a:pPr marL="342900" indent="-342900">
              <a:spcBef>
                <a:spcPct val="20000"/>
              </a:spcBef>
              <a:buFont typeface="Wingdings" pitchFamily="2" charset="2"/>
              <a:buChar char="ü"/>
            </a:pPr>
            <a:r>
              <a:rPr lang="es-ES_tradnl" sz="2600" dirty="0" smtClean="0">
                <a:solidFill>
                  <a:srgbClr val="FFFF66"/>
                </a:solidFill>
                <a:latin typeface="Arial" pitchFamily="34" charset="0"/>
              </a:rPr>
              <a:t>Resolución de 16 de julio de 2012 de la DGT</a:t>
            </a:r>
          </a:p>
          <a:p>
            <a:pPr marL="342900" indent="-342900">
              <a:spcBef>
                <a:spcPct val="20000"/>
              </a:spcBef>
              <a:buFont typeface="Wingdings" pitchFamily="2" charset="2"/>
              <a:buChar char="ü"/>
            </a:pPr>
            <a:r>
              <a:rPr lang="es-ES_tradnl" u="none" dirty="0" smtClean="0">
                <a:solidFill>
                  <a:srgbClr val="FFFF66"/>
                </a:solidFill>
                <a:latin typeface="Arial" pitchFamily="34" charset="0"/>
              </a:rPr>
              <a:t>Nota Nº 1/15 de SG de Ordenación Legal y Asistencia  Jurídica</a:t>
            </a:r>
          </a:p>
          <a:p>
            <a:pPr marL="342900" indent="-342900" algn="l">
              <a:spcBef>
                <a:spcPct val="20000"/>
              </a:spcBef>
              <a:buFont typeface="Wingdings" pitchFamily="2" charset="2"/>
              <a:buChar char="ü"/>
            </a:pPr>
            <a:endParaRPr lang="es-ES_tradnl" sz="2600" b="1" u="none" dirty="0">
              <a:solidFill>
                <a:srgbClr val="FFFF66"/>
              </a:solidFill>
              <a:latin typeface="Arial" pitchFamily="34" charset="0"/>
            </a:endParaRPr>
          </a:p>
        </p:txBody>
      </p:sp>
      <p:sp>
        <p:nvSpPr>
          <p:cNvPr id="8" name="Text Box 5"/>
          <p:cNvSpPr txBox="1">
            <a:spLocks noChangeArrowheads="1"/>
          </p:cNvSpPr>
          <p:nvPr/>
        </p:nvSpPr>
        <p:spPr bwMode="auto">
          <a:xfrm>
            <a:off x="185355" y="228600"/>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IMPONIBLE-9</a:t>
            </a:r>
            <a:endParaRPr lang="es-ES_tradnl" sz="2800" dirty="0">
              <a:latin typeface="Arial" charset="0"/>
            </a:endParaRPr>
          </a:p>
        </p:txBody>
      </p:sp>
    </p:spTree>
  </p:cSld>
  <p:clrMapOvr>
    <a:masterClrMapping/>
  </p:clrMapOvr>
  <p:transition/>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18400" y="6381750"/>
            <a:ext cx="2311400" cy="476250"/>
          </a:xfrm>
        </p:spPr>
        <p:txBody>
          <a:bodyPr/>
          <a:lstStyle/>
          <a:p>
            <a:pPr>
              <a:defRPr/>
            </a:pPr>
            <a:fld id="{336749B7-E9FB-4E16-AFAB-EE7ACA8D6CD7}" type="slidenum">
              <a:rPr lang="es-ES"/>
              <a:pPr>
                <a:defRPr/>
              </a:pPr>
              <a:t>241</a:t>
            </a:fld>
            <a:endParaRPr lang="es-ES"/>
          </a:p>
        </p:txBody>
      </p:sp>
      <p:sp>
        <p:nvSpPr>
          <p:cNvPr id="4" name="Text Box 3"/>
          <p:cNvSpPr txBox="1">
            <a:spLocks noChangeArrowheads="1"/>
          </p:cNvSpPr>
          <p:nvPr/>
        </p:nvSpPr>
        <p:spPr bwMode="auto">
          <a:xfrm>
            <a:off x="0" y="5709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a:solidFill>
                  <a:srgbClr val="000066"/>
                </a:solidFill>
              </a:rPr>
              <a:t>GASTOS </a:t>
            </a:r>
            <a:r>
              <a:rPr lang="es-ES" dirty="0" smtClean="0">
                <a:solidFill>
                  <a:srgbClr val="000066"/>
                </a:solidFill>
              </a:rPr>
              <a:t>FINANCIEROS.</a:t>
            </a:r>
            <a:r>
              <a:rPr lang="es-ES" dirty="0" smtClean="0">
                <a:solidFill>
                  <a:schemeClr val="bg2"/>
                </a:solidFill>
              </a:rPr>
              <a:t>  </a:t>
            </a:r>
            <a:r>
              <a:rPr lang="es-ES" dirty="0" smtClean="0">
                <a:solidFill>
                  <a:srgbClr val="FF0066"/>
                </a:solidFill>
              </a:rPr>
              <a:t>ART</a:t>
            </a:r>
            <a:r>
              <a:rPr lang="es-ES" dirty="0">
                <a:solidFill>
                  <a:srgbClr val="FF0066"/>
                </a:solidFill>
              </a:rPr>
              <a:t>. 20 </a:t>
            </a:r>
            <a:r>
              <a:rPr lang="es-ES" u="sng" dirty="0" smtClean="0">
                <a:solidFill>
                  <a:srgbClr val="FF0066"/>
                </a:solidFill>
              </a:rPr>
              <a:t>TRLIS</a:t>
            </a:r>
            <a:r>
              <a:rPr lang="es-ES" dirty="0" smtClean="0">
                <a:solidFill>
                  <a:srgbClr val="FF0066"/>
                </a:solidFill>
              </a:rPr>
              <a:t> desde 1/1/2012</a:t>
            </a:r>
            <a:endParaRPr lang="es-ES" dirty="0">
              <a:solidFill>
                <a:srgbClr val="FF0066"/>
              </a:solidFill>
            </a:endParaRPr>
          </a:p>
        </p:txBody>
      </p:sp>
      <p:sp>
        <p:nvSpPr>
          <p:cNvPr id="6" name="Text Box 3"/>
          <p:cNvSpPr txBox="1">
            <a:spLocks noChangeArrowheads="1"/>
          </p:cNvSpPr>
          <p:nvPr/>
        </p:nvSpPr>
        <p:spPr bwMode="auto">
          <a:xfrm>
            <a:off x="0" y="6096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a:solidFill>
                  <a:srgbClr val="000066"/>
                </a:solidFill>
              </a:rPr>
              <a:t>GASTOS </a:t>
            </a:r>
            <a:r>
              <a:rPr lang="es-ES" dirty="0" smtClean="0">
                <a:solidFill>
                  <a:srgbClr val="000066"/>
                </a:solidFill>
              </a:rPr>
              <a:t>FINANCIEROS.</a:t>
            </a:r>
            <a:r>
              <a:rPr lang="es-ES" dirty="0" smtClean="0">
                <a:solidFill>
                  <a:schemeClr val="bg2"/>
                </a:solidFill>
              </a:rPr>
              <a:t> </a:t>
            </a:r>
            <a:r>
              <a:rPr lang="es-ES" dirty="0" smtClean="0">
                <a:solidFill>
                  <a:srgbClr val="FF0000"/>
                </a:solidFill>
              </a:rPr>
              <a:t>ART</a:t>
            </a:r>
            <a:r>
              <a:rPr lang="es-ES" dirty="0">
                <a:solidFill>
                  <a:srgbClr val="FF0000"/>
                </a:solidFill>
              </a:rPr>
              <a:t>. </a:t>
            </a:r>
            <a:r>
              <a:rPr lang="es-ES" dirty="0" smtClean="0">
                <a:solidFill>
                  <a:srgbClr val="FF0000"/>
                </a:solidFill>
              </a:rPr>
              <a:t>16 </a:t>
            </a:r>
            <a:r>
              <a:rPr lang="es-ES" u="sng" dirty="0" smtClean="0">
                <a:solidFill>
                  <a:srgbClr val="FF0000"/>
                </a:solidFill>
              </a:rPr>
              <a:t>NLIS</a:t>
            </a:r>
            <a:r>
              <a:rPr lang="es-ES" dirty="0" smtClean="0">
                <a:solidFill>
                  <a:srgbClr val="FF0000"/>
                </a:solidFill>
              </a:rPr>
              <a:t> desde 1/1/2015</a:t>
            </a:r>
            <a:endParaRPr lang="es-ES" dirty="0">
              <a:solidFill>
                <a:srgbClr val="FF0000"/>
              </a:solidFill>
            </a:endParaRPr>
          </a:p>
        </p:txBody>
      </p:sp>
      <p:graphicFrame>
        <p:nvGraphicFramePr>
          <p:cNvPr id="7" name="6 Tabla"/>
          <p:cNvGraphicFramePr>
            <a:graphicFrameLocks noGrp="1"/>
          </p:cNvGraphicFramePr>
          <p:nvPr>
            <p:extLst>
              <p:ext uri="{D42A27DB-BD31-4B8C-83A1-F6EECF244321}">
                <p14:modId xmlns="" xmlns:p14="http://schemas.microsoft.com/office/powerpoint/2010/main" val="4049970706"/>
              </p:ext>
            </p:extLst>
          </p:nvPr>
        </p:nvGraphicFramePr>
        <p:xfrm>
          <a:off x="152400" y="1264920"/>
          <a:ext cx="9525000" cy="4526280"/>
        </p:xfrm>
        <a:graphic>
          <a:graphicData uri="http://schemas.openxmlformats.org/drawingml/2006/table">
            <a:tbl>
              <a:tblPr firstRow="1" bandRow="1">
                <a:tableStyleId>{7DF18680-E054-41AD-8BC1-D1AEF772440D}</a:tableStyleId>
              </a:tblPr>
              <a:tblGrid>
                <a:gridCol w="2133600">
                  <a:extLst>
                    <a:ext uri="{9D8B030D-6E8A-4147-A177-3AD203B41FA5}">
                      <a16:colId xmlns="" xmlns:a16="http://schemas.microsoft.com/office/drawing/2014/main" val="20000"/>
                    </a:ext>
                  </a:extLst>
                </a:gridCol>
                <a:gridCol w="7391400">
                  <a:extLst>
                    <a:ext uri="{9D8B030D-6E8A-4147-A177-3AD203B41FA5}">
                      <a16:colId xmlns="" xmlns:a16="http://schemas.microsoft.com/office/drawing/2014/main" val="20001"/>
                    </a:ext>
                  </a:extLst>
                </a:gridCol>
              </a:tblGrid>
              <a:tr h="716280">
                <a:tc gridSpan="2">
                  <a:txBody>
                    <a:bodyPr/>
                    <a:lstStyle/>
                    <a:p>
                      <a:pPr marL="457200" marR="0" indent="-457200" algn="ctr" defTabSz="914400" rtl="0" eaLnBrk="1" fontAlgn="auto" latinLnBrk="0" hangingPunct="1">
                        <a:lnSpc>
                          <a:spcPct val="100000"/>
                        </a:lnSpc>
                        <a:spcBef>
                          <a:spcPts val="0"/>
                        </a:spcBef>
                        <a:spcAft>
                          <a:spcPts val="0"/>
                        </a:spcAft>
                        <a:buClrTx/>
                        <a:buSzTx/>
                        <a:buFont typeface="+mj-lt"/>
                        <a:buNone/>
                        <a:tabLst/>
                        <a:defRPr/>
                      </a:pPr>
                      <a:r>
                        <a:rPr lang="es-ES_tradnl" sz="2400" b="1" dirty="0" smtClean="0">
                          <a:solidFill>
                            <a:srgbClr val="FFFF99"/>
                          </a:solidFill>
                          <a:effectLst/>
                        </a:rPr>
                        <a:t>COMPENSACIÓN DE GASTOS FINANCIEROS </a:t>
                      </a:r>
                      <a:r>
                        <a:rPr lang="es-ES_tradnl" sz="2400" b="1" baseline="0" dirty="0" smtClean="0">
                          <a:solidFill>
                            <a:srgbClr val="FFFF99"/>
                          </a:solidFill>
                        </a:rPr>
                        <a:t>(Art.  </a:t>
                      </a:r>
                      <a:r>
                        <a:rPr lang="es-ES_tradnl" sz="2400" b="1" baseline="0" dirty="0" smtClean="0">
                          <a:solidFill>
                            <a:srgbClr val="FFFF00"/>
                          </a:solidFill>
                          <a:effectLst>
                            <a:outerShdw blurRad="38100" dist="38100" dir="2700000" algn="tl">
                              <a:srgbClr val="000000">
                                <a:alpha val="43137"/>
                              </a:srgbClr>
                            </a:outerShdw>
                          </a:effectLst>
                        </a:rPr>
                        <a:t>16</a:t>
                      </a:r>
                      <a:r>
                        <a:rPr lang="es-ES_tradnl" sz="2400" b="1" baseline="0" dirty="0" smtClean="0">
                          <a:solidFill>
                            <a:srgbClr val="FFFF99"/>
                          </a:solidFill>
                        </a:rPr>
                        <a:t> LIS)</a:t>
                      </a:r>
                      <a:endParaRPr lang="es-ES_tradnl" sz="2400" b="1" dirty="0">
                        <a:solidFill>
                          <a:srgbClr val="FFFF99"/>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_tradnl" sz="2000" dirty="0"/>
                    </a:p>
                  </a:txBody>
                  <a:tcPr/>
                </a:tc>
                <a:extLst>
                  <a:ext uri="{0D108BD9-81ED-4DB2-BD59-A6C34878D82A}">
                    <a16:rowId xmlns="" xmlns:a16="http://schemas.microsoft.com/office/drawing/2014/main" val="10000"/>
                  </a:ext>
                </a:extLst>
              </a:tr>
              <a:tr h="1981200">
                <a:tc>
                  <a:txBody>
                    <a:bodyPr/>
                    <a:lstStyle/>
                    <a:p>
                      <a:pPr marL="342900" indent="-342900">
                        <a:buFont typeface="Wingdings" pitchFamily="2" charset="2"/>
                        <a:buChar char="q"/>
                      </a:pPr>
                      <a:r>
                        <a:rPr lang="es-ES_tradnl" sz="2400" b="1" u="none" dirty="0" smtClean="0">
                          <a:solidFill>
                            <a:schemeClr val="tx1"/>
                          </a:solidFill>
                        </a:rPr>
                        <a:t>Límite en el Importe</a:t>
                      </a:r>
                      <a:endParaRPr lang="es-ES_tradnl" sz="24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2400" b="1" kern="1200" baseline="0" dirty="0" smtClean="0">
                          <a:solidFill>
                            <a:srgbClr val="000066"/>
                          </a:solidFill>
                          <a:latin typeface="+mn-lt"/>
                          <a:ea typeface="+mn-ea"/>
                          <a:cs typeface="+mn-cs"/>
                        </a:rPr>
                        <a:t>Solo se podrá compensar </a:t>
                      </a:r>
                      <a:r>
                        <a:rPr lang="es-ES_tradnl" sz="2400" kern="1200" baseline="0" dirty="0" smtClean="0">
                          <a:solidFill>
                            <a:srgbClr val="000066"/>
                          </a:solidFill>
                          <a:latin typeface="+mn-lt"/>
                          <a:ea typeface="+mn-ea"/>
                          <a:cs typeface="+mn-cs"/>
                        </a:rPr>
                        <a:t>el </a:t>
                      </a:r>
                      <a:r>
                        <a:rPr lang="es-ES_tradnl" sz="2400" b="1" kern="1200" baseline="0" dirty="0" smtClean="0">
                          <a:solidFill>
                            <a:srgbClr val="FF0000"/>
                          </a:solidFill>
                          <a:latin typeface="+mn-lt"/>
                          <a:ea typeface="+mn-ea"/>
                          <a:cs typeface="+mn-cs"/>
                        </a:rPr>
                        <a:t>30% del BOE</a:t>
                      </a:r>
                      <a:r>
                        <a:rPr lang="es-ES_tradnl" sz="2400" kern="1200" baseline="0" dirty="0" smtClean="0">
                          <a:solidFill>
                            <a:srgbClr val="000066"/>
                          </a:solidFill>
                          <a:latin typeface="+mn-lt"/>
                          <a:ea typeface="+mn-ea"/>
                          <a:cs typeface="+mn-cs"/>
                        </a:rPr>
                        <a:t>, </a:t>
                      </a:r>
                    </a:p>
                    <a:p>
                      <a:pPr marL="342900" indent="-342900">
                        <a:buFont typeface="Wingdings" pitchFamily="2" charset="2"/>
                        <a:buChar char="v"/>
                      </a:pPr>
                      <a:endParaRPr lang="es-ES_tradnl" sz="2400" kern="1200" baseline="0" dirty="0" smtClean="0">
                        <a:solidFill>
                          <a:srgbClr val="000066"/>
                        </a:solidFill>
                        <a:latin typeface="+mn-lt"/>
                        <a:ea typeface="+mn-ea"/>
                        <a:cs typeface="+mn-cs"/>
                      </a:endParaRPr>
                    </a:p>
                    <a:p>
                      <a:pPr marL="342900" indent="-342900">
                        <a:buFont typeface="Wingdings" pitchFamily="2" charset="2"/>
                        <a:buChar char="v"/>
                      </a:pPr>
                      <a:r>
                        <a:rPr lang="es-ES_tradnl" sz="2400" u="sng" kern="1200" baseline="0" dirty="0" smtClean="0">
                          <a:solidFill>
                            <a:srgbClr val="000066"/>
                          </a:solidFill>
                          <a:latin typeface="+mn-lt"/>
                          <a:ea typeface="+mn-ea"/>
                          <a:cs typeface="+mn-cs"/>
                        </a:rPr>
                        <a:t>Admitiéndose</a:t>
                      </a:r>
                      <a:r>
                        <a:rPr lang="es-ES_tradnl" sz="2400" kern="1200" baseline="0" dirty="0" smtClean="0">
                          <a:solidFill>
                            <a:srgbClr val="000066"/>
                          </a:solidFill>
                          <a:latin typeface="+mn-lt"/>
                          <a:ea typeface="+mn-ea"/>
                          <a:cs typeface="+mn-cs"/>
                        </a:rPr>
                        <a:t>, en todo caso, un importe </a:t>
                      </a:r>
                      <a:r>
                        <a:rPr lang="es-ES_tradnl" sz="2400" b="1" u="none" kern="1200" baseline="0" dirty="0" smtClean="0">
                          <a:solidFill>
                            <a:srgbClr val="000066"/>
                          </a:solidFill>
                          <a:latin typeface="+mn-lt"/>
                          <a:ea typeface="+mn-ea"/>
                          <a:cs typeface="+mn-cs"/>
                        </a:rPr>
                        <a:t>mínimo</a:t>
                      </a:r>
                      <a:r>
                        <a:rPr lang="es-ES_tradnl" sz="2400" b="1" kern="1200" baseline="0" dirty="0" smtClean="0">
                          <a:solidFill>
                            <a:srgbClr val="000066"/>
                          </a:solidFill>
                          <a:latin typeface="+mn-lt"/>
                          <a:ea typeface="+mn-ea"/>
                          <a:cs typeface="+mn-cs"/>
                        </a:rPr>
                        <a:t> de </a:t>
                      </a:r>
                      <a:r>
                        <a:rPr lang="es-ES_tradnl" sz="2400" b="1" u="sng" kern="1200" baseline="0" dirty="0" smtClean="0">
                          <a:solidFill>
                            <a:srgbClr val="FF0000"/>
                          </a:solidFill>
                          <a:latin typeface="+mn-lt"/>
                          <a:ea typeface="+mn-ea"/>
                          <a:cs typeface="+mn-cs"/>
                        </a:rPr>
                        <a:t>1.000.000 €</a:t>
                      </a:r>
                      <a:endParaRPr lang="es-ES_tradnl" sz="2400" u="sng"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828800">
                <a:tc>
                  <a:txBody>
                    <a:bodyPr/>
                    <a:lstStyle/>
                    <a:p>
                      <a:pPr marL="342900" indent="-342900">
                        <a:buFont typeface="Wingdings" pitchFamily="2" charset="2"/>
                        <a:buChar char="q"/>
                      </a:pPr>
                      <a:r>
                        <a:rPr lang="es-ES_tradnl" sz="2400" b="1" u="none" dirty="0" smtClean="0">
                          <a:solidFill>
                            <a:schemeClr val="tx1"/>
                          </a:solidFill>
                        </a:rPr>
                        <a:t>Gastos no deducidos</a:t>
                      </a:r>
                      <a:endParaRPr lang="es-ES_tradnl" sz="24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indent="-342900">
                        <a:buFont typeface="Wingdings" pitchFamily="2" charset="2"/>
                        <a:buChar char="v"/>
                      </a:pPr>
                      <a:r>
                        <a:rPr lang="es-ES_tradnl" sz="2400" b="1" kern="1200" baseline="0" dirty="0" smtClean="0">
                          <a:solidFill>
                            <a:srgbClr val="000066"/>
                          </a:solidFill>
                          <a:latin typeface="+mn-lt"/>
                          <a:ea typeface="+mn-ea"/>
                          <a:cs typeface="+mn-cs"/>
                        </a:rPr>
                        <a:t>Por exceder del límite del 30% del BOE: se podrán compensar en los  ejercicios siguientes </a:t>
                      </a:r>
                      <a:r>
                        <a:rPr lang="es-ES_tradnl" sz="2400" b="1" u="sng" kern="1200" baseline="0" dirty="0" smtClean="0">
                          <a:solidFill>
                            <a:srgbClr val="FF0000"/>
                          </a:solidFill>
                          <a:latin typeface="+mn-lt"/>
                          <a:ea typeface="+mn-ea"/>
                          <a:cs typeface="+mn-cs"/>
                        </a:rPr>
                        <a:t>sin</a:t>
                      </a:r>
                      <a:r>
                        <a:rPr lang="es-ES_tradnl" sz="2400" b="1" kern="1200" baseline="0" dirty="0" smtClean="0">
                          <a:solidFill>
                            <a:srgbClr val="FF0000"/>
                          </a:solidFill>
                          <a:latin typeface="+mn-lt"/>
                          <a:ea typeface="+mn-ea"/>
                          <a:cs typeface="+mn-cs"/>
                        </a:rPr>
                        <a:t> límite temporal (antes 18 años)</a:t>
                      </a:r>
                      <a:r>
                        <a:rPr lang="es-ES_tradnl" sz="2400" kern="1200" baseline="0" dirty="0" smtClean="0">
                          <a:solidFill>
                            <a:srgbClr val="000066"/>
                          </a:solidFill>
                          <a:latin typeface="+mn-lt"/>
                          <a:ea typeface="+mn-ea"/>
                          <a:cs typeface="+mn-cs"/>
                        </a:rPr>
                        <a:t>.</a:t>
                      </a:r>
                      <a:endParaRPr lang="es-ES_tradnl" sz="24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Tree>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993C12A4-A02C-4CBD-8441-5D3178CCF44E}" type="slidenum">
              <a:rPr lang="es-ES"/>
              <a:pPr>
                <a:defRPr/>
              </a:pPr>
              <a:t>242</a:t>
            </a:fld>
            <a:endParaRPr lang="es-ES"/>
          </a:p>
        </p:txBody>
      </p:sp>
      <p:sp>
        <p:nvSpPr>
          <p:cNvPr id="10243"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0244" name="Text Box 3"/>
          <p:cNvSpPr txBox="1">
            <a:spLocks noChangeArrowheads="1"/>
          </p:cNvSpPr>
          <p:nvPr/>
        </p:nvSpPr>
        <p:spPr bwMode="auto">
          <a:xfrm>
            <a:off x="0" y="685800"/>
            <a:ext cx="9906000" cy="457200"/>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a:t>
            </a:r>
            <a:r>
              <a:rPr lang="es-ES" sz="2400" dirty="0" smtClean="0">
                <a:solidFill>
                  <a:srgbClr val="000066"/>
                </a:solidFill>
              </a:rPr>
              <a:t>FINANCIEROS. </a:t>
            </a:r>
            <a:r>
              <a:rPr lang="es-ES" sz="2400" dirty="0" smtClean="0">
                <a:solidFill>
                  <a:srgbClr val="FF0000"/>
                </a:solidFill>
              </a:rPr>
              <a:t>ART</a:t>
            </a:r>
            <a:r>
              <a:rPr lang="es-ES" sz="2400" dirty="0">
                <a:solidFill>
                  <a:srgbClr val="FF0000"/>
                </a:solidFill>
              </a:rPr>
              <a:t>. </a:t>
            </a:r>
            <a:r>
              <a:rPr lang="es-ES" sz="2400" dirty="0" smtClean="0">
                <a:solidFill>
                  <a:srgbClr val="FF0000"/>
                </a:solidFill>
              </a:rPr>
              <a:t>16 LIS (1)</a:t>
            </a:r>
            <a:endParaRPr lang="es-ES" sz="2400" dirty="0">
              <a:solidFill>
                <a:srgbClr val="FF0000"/>
              </a:solidFill>
            </a:endParaRPr>
          </a:p>
        </p:txBody>
      </p:sp>
      <p:sp>
        <p:nvSpPr>
          <p:cNvPr id="2477060" name="Text Box 4"/>
          <p:cNvSpPr txBox="1">
            <a:spLocks noChangeArrowheads="1"/>
          </p:cNvSpPr>
          <p:nvPr/>
        </p:nvSpPr>
        <p:spPr bwMode="auto">
          <a:xfrm>
            <a:off x="0" y="1219200"/>
            <a:ext cx="9753600" cy="5355312"/>
          </a:xfrm>
          <a:prstGeom prst="rect">
            <a:avLst/>
          </a:prstGeom>
          <a:noFill/>
          <a:ln w="9525">
            <a:noFill/>
            <a:miter lim="800000"/>
            <a:headEnd/>
            <a:tailEnd/>
          </a:ln>
          <a:effectLst/>
        </p:spPr>
        <p:txBody>
          <a:bodyPr wrap="square">
            <a:spAutoFit/>
          </a:bodyPr>
          <a:lstStyle/>
          <a:p>
            <a:pPr marL="457200" indent="-457200" algn="ctr">
              <a:tabLst>
                <a:tab pos="2338388" algn="l"/>
              </a:tabLst>
              <a:defRPr/>
            </a:pPr>
            <a:r>
              <a:rPr lang="es-ES_tradnl" dirty="0" smtClean="0"/>
              <a:t>MEDIDAS DESDE 1/1/2012. </a:t>
            </a:r>
            <a:r>
              <a:rPr lang="es-ES_tradnl" u="sng" dirty="0" smtClean="0"/>
              <a:t>CONTINÚA DESDE 2015</a:t>
            </a:r>
            <a:r>
              <a:rPr lang="es-ES_tradnl" dirty="0" smtClean="0"/>
              <a:t>:</a:t>
            </a:r>
          </a:p>
          <a:p>
            <a:pPr marL="457200" indent="-457200">
              <a:tabLst>
                <a:tab pos="2338388" algn="l"/>
              </a:tabLst>
              <a:defRPr/>
            </a:pPr>
            <a:endParaRPr lang="es-ES_tradnl" sz="1800" dirty="0">
              <a:cs typeface="+mn-cs"/>
            </a:endParaRPr>
          </a:p>
          <a:p>
            <a:pPr marL="457200" indent="-457200">
              <a:buFontTx/>
              <a:buAutoNum type="arabicPeriod"/>
              <a:tabLst>
                <a:tab pos="2338388" algn="l"/>
              </a:tabLst>
              <a:defRPr/>
            </a:pPr>
            <a:r>
              <a:rPr lang="es-ES_tradnl" sz="2400" dirty="0">
                <a:solidFill>
                  <a:srgbClr val="FFFF66"/>
                </a:solidFill>
                <a:effectLst>
                  <a:outerShdw blurRad="38100" dist="38100" dir="2700000" algn="tl">
                    <a:srgbClr val="000000">
                      <a:alpha val="43137"/>
                    </a:srgbClr>
                  </a:outerShdw>
                </a:effectLst>
                <a:cs typeface="+mn-cs"/>
              </a:rPr>
              <a:t>Limitación deducibilidad de gastos financieros netos: 30% del beneficio operativo del ejercicio.</a:t>
            </a:r>
          </a:p>
          <a:p>
            <a:pPr marL="457200" indent="-457200">
              <a:buFont typeface="Wingdings" pitchFamily="2" charset="2"/>
              <a:buChar char="Ø"/>
              <a:tabLst>
                <a:tab pos="2338388" algn="l"/>
              </a:tabLst>
              <a:defRPr/>
            </a:pPr>
            <a:r>
              <a:rPr lang="es-ES_tradnl" u="sng" dirty="0">
                <a:solidFill>
                  <a:srgbClr val="FFFF00"/>
                </a:solidFill>
                <a:effectLst>
                  <a:outerShdw blurRad="38100" dist="38100" dir="2700000" algn="tl">
                    <a:srgbClr val="000000"/>
                  </a:outerShdw>
                </a:effectLst>
                <a:cs typeface="+mn-cs"/>
              </a:rPr>
              <a:t>Gastos financieros netos:</a:t>
            </a:r>
          </a:p>
          <a:p>
            <a:pPr marL="457200" indent="-457200">
              <a:buFont typeface="Wingdings" pitchFamily="2" charset="2"/>
              <a:buChar char="Ø"/>
              <a:tabLst>
                <a:tab pos="2338388" algn="l"/>
              </a:tabLst>
              <a:defRPr/>
            </a:pPr>
            <a:r>
              <a:rPr lang="es-ES_tradnl" sz="1400" u="sng" dirty="0">
                <a:effectLst>
                  <a:outerShdw blurRad="38100" dist="38100" dir="2700000" algn="tl">
                    <a:srgbClr val="000000"/>
                  </a:outerShdw>
                </a:effectLst>
                <a:cs typeface="+mn-cs"/>
              </a:rPr>
              <a:t>El exceso de</a:t>
            </a:r>
            <a:r>
              <a:rPr lang="es-ES_tradnl" sz="1400" dirty="0">
                <a:cs typeface="+mn-cs"/>
              </a:rPr>
              <a:t> gastos financieros respecto de los ingresos derivados de la cesión a terceros de capitales propios devengados en el período impositivo, excluidos aquellos gastos a que se refiere </a:t>
            </a:r>
            <a:r>
              <a:rPr lang="es-ES_tradnl" sz="1400" dirty="0" smtClean="0">
                <a:cs typeface="+mn-cs"/>
              </a:rPr>
              <a:t>las letras g), </a:t>
            </a:r>
            <a:r>
              <a:rPr lang="es-ES_tradnl" sz="1400" dirty="0">
                <a:cs typeface="+mn-cs"/>
              </a:rPr>
              <a:t>h</a:t>
            </a:r>
            <a:r>
              <a:rPr lang="es-ES_tradnl" sz="1400" dirty="0" smtClean="0">
                <a:cs typeface="+mn-cs"/>
              </a:rPr>
              <a:t>) y j) </a:t>
            </a:r>
            <a:r>
              <a:rPr lang="es-ES_tradnl" sz="1400" dirty="0">
                <a:cs typeface="+mn-cs"/>
              </a:rPr>
              <a:t>del </a:t>
            </a:r>
            <a:r>
              <a:rPr lang="es-ES_tradnl" sz="1400" dirty="0" smtClean="0">
                <a:cs typeface="+mn-cs"/>
              </a:rPr>
              <a:t>artículo 15 </a:t>
            </a:r>
            <a:r>
              <a:rPr lang="es-ES_tradnl" sz="1400" dirty="0">
                <a:cs typeface="+mn-cs"/>
              </a:rPr>
              <a:t>LIS.</a:t>
            </a:r>
          </a:p>
          <a:p>
            <a:pPr marL="457200" indent="-457200">
              <a:buFont typeface="Wingdings" pitchFamily="2" charset="2"/>
              <a:buChar char="Ø"/>
              <a:tabLst>
                <a:tab pos="2338388" algn="l"/>
              </a:tabLst>
              <a:defRPr/>
            </a:pPr>
            <a:endParaRPr lang="es-ES_tradnl" sz="1400" dirty="0">
              <a:cs typeface="+mn-cs"/>
            </a:endParaRPr>
          </a:p>
          <a:p>
            <a:pPr marL="457200" indent="-457200">
              <a:buFont typeface="Wingdings" pitchFamily="2" charset="2"/>
              <a:buChar char="Ø"/>
              <a:tabLst>
                <a:tab pos="2338388" algn="l"/>
              </a:tabLst>
              <a:defRPr/>
            </a:pPr>
            <a:r>
              <a:rPr lang="es-ES_tradnl" u="sng" dirty="0">
                <a:solidFill>
                  <a:srgbClr val="FFFF00"/>
                </a:solidFill>
                <a:effectLst>
                  <a:outerShdw blurRad="38100" dist="38100" dir="2700000" algn="tl">
                    <a:srgbClr val="000000"/>
                  </a:outerShdw>
                </a:effectLst>
                <a:cs typeface="+mn-cs"/>
              </a:rPr>
              <a:t>Beneficio operativo del ejercicio:</a:t>
            </a:r>
          </a:p>
          <a:p>
            <a:pPr marL="457200" indent="-457200">
              <a:buFont typeface="Wingdings" pitchFamily="2" charset="2"/>
              <a:buChar char="Ø"/>
              <a:tabLst>
                <a:tab pos="2338388" algn="l"/>
              </a:tabLst>
              <a:defRPr/>
            </a:pPr>
            <a:r>
              <a:rPr lang="es-ES_tradnl" sz="1400" dirty="0">
                <a:cs typeface="+mn-cs"/>
              </a:rPr>
              <a:t>El beneficio operativo se determinará a partir del </a:t>
            </a:r>
            <a:r>
              <a:rPr lang="es-ES_tradnl" sz="1400" u="sng" dirty="0">
                <a:effectLst>
                  <a:outerShdw blurRad="38100" dist="38100" dir="2700000" algn="tl">
                    <a:srgbClr val="000000"/>
                  </a:outerShdw>
                </a:effectLst>
                <a:cs typeface="+mn-cs"/>
              </a:rPr>
              <a:t>resultado de explotación de la cuenta de pérdidas y ganancias del ejercicio</a:t>
            </a:r>
            <a:r>
              <a:rPr lang="es-ES_tradnl" sz="1400" dirty="0">
                <a:cs typeface="+mn-cs"/>
              </a:rPr>
              <a:t> determinado de acuerdo con el Código de Comercio y demás normativa contable de desarrollo, </a:t>
            </a:r>
            <a:r>
              <a:rPr lang="es-ES_tradnl" sz="1400" u="sng" dirty="0">
                <a:effectLst>
                  <a:outerShdw blurRad="38100" dist="38100" dir="2700000" algn="tl">
                    <a:srgbClr val="000000"/>
                  </a:outerShdw>
                </a:effectLst>
                <a:cs typeface="+mn-cs"/>
              </a:rPr>
              <a:t>eliminando</a:t>
            </a:r>
            <a:r>
              <a:rPr lang="es-ES_tradnl" sz="1400" dirty="0">
                <a:cs typeface="+mn-cs"/>
              </a:rPr>
              <a:t> la amortización del inmovilizado, la imputación de subvenciones de inmovilizado no financiero y otras, el deterioro y resultado por enajenaciones de inmovilizado, </a:t>
            </a:r>
            <a:r>
              <a:rPr lang="es-ES_tradnl" sz="1400" u="sng" dirty="0">
                <a:effectLst>
                  <a:outerShdw blurRad="38100" dist="38100" dir="2700000" algn="tl">
                    <a:srgbClr val="000000"/>
                  </a:outerShdw>
                </a:effectLst>
                <a:cs typeface="+mn-cs"/>
              </a:rPr>
              <a:t>y adicionando</a:t>
            </a:r>
            <a:r>
              <a:rPr lang="es-ES_tradnl" sz="1400" dirty="0">
                <a:cs typeface="+mn-cs"/>
              </a:rPr>
              <a:t> los ingresos financieros de participaciones en instrumentos de patrimonio, siempre que se correspondan con dividendos o participaciones en beneficios de entidades en las que, o bien el porcentaje de participación, directo o indirecto, sea al menos el 5%, o bien el valor de adquisición de la participación sea superior a </a:t>
            </a:r>
            <a:r>
              <a:rPr lang="es-ES_tradnl" sz="1400" dirty="0" smtClean="0">
                <a:cs typeface="+mn-cs"/>
              </a:rPr>
              <a:t>20 </a:t>
            </a:r>
            <a:r>
              <a:rPr lang="es-ES_tradnl" sz="1400" dirty="0">
                <a:cs typeface="+mn-cs"/>
              </a:rPr>
              <a:t>millones de euros, excepto que dichas participaciones hayan sido adquiridas con deudas cuyos gastos financieros no resulten deducibles por aplicación de la letra h) </a:t>
            </a:r>
            <a:r>
              <a:rPr lang="es-ES_tradnl" sz="1400" dirty="0" smtClean="0">
                <a:cs typeface="+mn-cs"/>
              </a:rPr>
              <a:t>del </a:t>
            </a:r>
            <a:r>
              <a:rPr lang="es-ES_tradnl" sz="1400" dirty="0">
                <a:cs typeface="+mn-cs"/>
              </a:rPr>
              <a:t>artículo </a:t>
            </a:r>
            <a:r>
              <a:rPr lang="es-ES_tradnl" sz="1400" dirty="0" smtClean="0">
                <a:cs typeface="+mn-cs"/>
              </a:rPr>
              <a:t>15 </a:t>
            </a:r>
            <a:r>
              <a:rPr lang="es-ES_tradnl" sz="1400" dirty="0">
                <a:cs typeface="+mn-cs"/>
              </a:rPr>
              <a:t>de esta </a:t>
            </a:r>
            <a:r>
              <a:rPr lang="es-ES_tradnl" sz="1400" dirty="0" smtClean="0">
                <a:cs typeface="+mn-cs"/>
              </a:rPr>
              <a:t>Ley</a:t>
            </a:r>
            <a:r>
              <a:rPr lang="es-ES_tradnl" dirty="0" smtClean="0">
                <a:cs typeface="+mn-cs"/>
              </a:rPr>
              <a:t> </a:t>
            </a:r>
            <a:endParaRPr lang="es-ES_tradnl" dirty="0">
              <a:cs typeface="+mn-cs"/>
            </a:endParaRPr>
          </a:p>
        </p:txBody>
      </p:sp>
      <p:sp>
        <p:nvSpPr>
          <p:cNvPr id="9" name="Rectangle 5"/>
          <p:cNvSpPr>
            <a:spLocks noChangeArrowheads="1"/>
          </p:cNvSpPr>
          <p:nvPr/>
        </p:nvSpPr>
        <p:spPr bwMode="auto">
          <a:xfrm>
            <a:off x="0" y="0"/>
            <a:ext cx="9906000" cy="381000"/>
          </a:xfrm>
          <a:prstGeom prst="rect">
            <a:avLst/>
          </a:prstGeom>
          <a:noFill/>
          <a:ln w="9525">
            <a:noFill/>
            <a:miter lim="800000"/>
            <a:headEnd/>
            <a:tailEnd/>
          </a:ln>
        </p:spPr>
        <p:txBody>
          <a:bodyPr anchor="ctr" anchorCtr="1"/>
          <a:lstStyle/>
          <a:p>
            <a:r>
              <a:rPr lang="es-ES_tradnl" sz="2800" dirty="0">
                <a:solidFill>
                  <a:srgbClr val="FFFF66"/>
                </a:solidFill>
                <a:latin typeface="Arial" pitchFamily="34" charset="0"/>
              </a:rPr>
              <a:t>Art. </a:t>
            </a:r>
            <a:r>
              <a:rPr lang="es-ES_tradnl" sz="2800" dirty="0" smtClean="0">
                <a:solidFill>
                  <a:srgbClr val="FFFF66"/>
                </a:solidFill>
                <a:latin typeface="Arial" pitchFamily="34" charset="0"/>
              </a:rPr>
              <a:t>16 </a:t>
            </a:r>
            <a:r>
              <a:rPr lang="es-ES_tradnl" sz="2800" dirty="0">
                <a:solidFill>
                  <a:srgbClr val="FFFF66"/>
                </a:solidFill>
                <a:latin typeface="Arial" pitchFamily="34" charset="0"/>
              </a:rPr>
              <a:t>N</a:t>
            </a:r>
            <a:r>
              <a:rPr lang="es-ES_tradnl" sz="2800" dirty="0" smtClean="0">
                <a:solidFill>
                  <a:srgbClr val="FFFF66"/>
                </a:solidFill>
                <a:latin typeface="Arial" pitchFamily="34" charset="0"/>
              </a:rPr>
              <a:t>LIS </a:t>
            </a:r>
            <a:r>
              <a:rPr lang="es-ES_tradnl" dirty="0" smtClean="0">
                <a:solidFill>
                  <a:srgbClr val="FFFF66"/>
                </a:solidFill>
                <a:latin typeface="Arial" pitchFamily="34" charset="0"/>
              </a:rPr>
              <a:t>[antes de 2015: art</a:t>
            </a:r>
            <a:r>
              <a:rPr lang="es-ES_tradnl" dirty="0">
                <a:solidFill>
                  <a:srgbClr val="FFFF66"/>
                </a:solidFill>
                <a:latin typeface="Arial" pitchFamily="34" charset="0"/>
              </a:rPr>
              <a:t>. 20 </a:t>
            </a:r>
            <a:r>
              <a:rPr lang="es-ES_tradnl" dirty="0" smtClean="0">
                <a:solidFill>
                  <a:srgbClr val="FFFF66"/>
                </a:solidFill>
                <a:latin typeface="Arial" pitchFamily="34" charset="0"/>
              </a:rPr>
              <a:t>TRLIS]</a:t>
            </a:r>
            <a:endParaRPr lang="es-ES" dirty="0">
              <a:solidFill>
                <a:srgbClr val="FFFF66"/>
              </a:solidFill>
              <a:latin typeface="Arial" pitchFamily="34" charset="0"/>
            </a:endParaRPr>
          </a:p>
        </p:txBody>
      </p:sp>
    </p:spTree>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EEA2BEF-9457-4C6F-98F1-356E89D9E0CD}" type="slidenum">
              <a:rPr lang="es-ES"/>
              <a:pPr>
                <a:defRPr/>
              </a:pPr>
              <a:t>243</a:t>
            </a:fld>
            <a:endParaRPr lang="es-ES"/>
          </a:p>
        </p:txBody>
      </p:sp>
      <p:sp>
        <p:nvSpPr>
          <p:cNvPr id="2493444" name="Text Box 4"/>
          <p:cNvSpPr txBox="1">
            <a:spLocks noChangeArrowheads="1"/>
          </p:cNvSpPr>
          <p:nvPr/>
        </p:nvSpPr>
        <p:spPr bwMode="auto">
          <a:xfrm>
            <a:off x="0" y="1143000"/>
            <a:ext cx="9906000" cy="5416868"/>
          </a:xfrm>
          <a:prstGeom prst="rect">
            <a:avLst/>
          </a:prstGeom>
          <a:noFill/>
          <a:ln w="9525">
            <a:noFill/>
            <a:miter lim="800000"/>
            <a:headEnd/>
            <a:tailEnd/>
          </a:ln>
          <a:effectLst/>
        </p:spPr>
        <p:txBody>
          <a:bodyPr wrap="square">
            <a:spAutoFit/>
          </a:bodyPr>
          <a:lstStyle/>
          <a:p>
            <a:pPr marL="457200" indent="-457200" algn="ctr">
              <a:tabLst>
                <a:tab pos="2338388" algn="l"/>
              </a:tabLst>
              <a:defRPr/>
            </a:pPr>
            <a:r>
              <a:rPr lang="es-ES_tradnl" dirty="0" smtClean="0"/>
              <a:t>MEDIDAS DESDE 1/1/2012. </a:t>
            </a:r>
            <a:r>
              <a:rPr lang="es-ES_tradnl" u="sng" dirty="0" smtClean="0"/>
              <a:t>CONTINÚA DESDE 2015</a:t>
            </a:r>
            <a:r>
              <a:rPr lang="es-ES_tradnl" dirty="0" smtClean="0"/>
              <a:t>:</a:t>
            </a:r>
          </a:p>
          <a:p>
            <a:pPr marL="457200" indent="-457200" algn="ctr">
              <a:tabLst>
                <a:tab pos="2338388" algn="l"/>
              </a:tabLst>
              <a:defRPr/>
            </a:pPr>
            <a:endParaRPr lang="es-ES_tradnl" dirty="0" smtClean="0"/>
          </a:p>
          <a:p>
            <a:pPr marL="457200" indent="-457200">
              <a:buFontTx/>
              <a:buAutoNum type="arabicPeriod" startAt="2"/>
              <a:tabLst>
                <a:tab pos="2338388" algn="l"/>
              </a:tabLst>
              <a:defRPr/>
            </a:pPr>
            <a:r>
              <a:rPr lang="es-ES_tradnl" sz="2400" dirty="0" smtClean="0">
                <a:solidFill>
                  <a:srgbClr val="FFFF66"/>
                </a:solidFill>
                <a:effectLst>
                  <a:outerShdw blurRad="38100" dist="38100" dir="2700000" algn="tl">
                    <a:srgbClr val="000000">
                      <a:alpha val="43137"/>
                    </a:srgbClr>
                  </a:outerShdw>
                </a:effectLst>
                <a:cs typeface="+mn-cs"/>
              </a:rPr>
              <a:t>Limitación </a:t>
            </a:r>
            <a:r>
              <a:rPr lang="es-ES_tradnl" sz="2400" dirty="0">
                <a:solidFill>
                  <a:srgbClr val="FFFF66"/>
                </a:solidFill>
                <a:effectLst>
                  <a:outerShdw blurRad="38100" dist="38100" dir="2700000" algn="tl">
                    <a:srgbClr val="000000">
                      <a:alpha val="43137"/>
                    </a:srgbClr>
                  </a:outerShdw>
                </a:effectLst>
                <a:cs typeface="+mn-cs"/>
              </a:rPr>
              <a:t>deducibilidad de gastos financieros netos: 30% del beneficio operativo del ejercicio.</a:t>
            </a:r>
          </a:p>
          <a:p>
            <a:pPr marL="457200" indent="-457200">
              <a:buFont typeface="Wingdings" pitchFamily="2" charset="2"/>
              <a:buChar char="v"/>
              <a:tabLst>
                <a:tab pos="2338388" algn="l"/>
              </a:tabLst>
              <a:defRPr/>
            </a:pPr>
            <a:r>
              <a:rPr lang="es-ES_tradnl" sz="1600" dirty="0">
                <a:solidFill>
                  <a:srgbClr val="FFFF00"/>
                </a:solidFill>
                <a:effectLst>
                  <a:outerShdw blurRad="38100" dist="38100" dir="2700000" algn="tl">
                    <a:srgbClr val="000000"/>
                  </a:outerShdw>
                </a:effectLst>
                <a:cs typeface="+mn-cs"/>
              </a:rPr>
              <a:t>En todo caso</a:t>
            </a:r>
            <a:r>
              <a:rPr lang="es-ES_tradnl" sz="1600" dirty="0">
                <a:cs typeface="+mn-cs"/>
              </a:rPr>
              <a:t>, serán deducibles gastos financieros netos del período impositivo por importe de </a:t>
            </a:r>
            <a:r>
              <a:rPr lang="es-ES_tradnl" sz="1600" dirty="0">
                <a:solidFill>
                  <a:srgbClr val="FFFF00"/>
                </a:solidFill>
                <a:effectLst>
                  <a:outerShdw blurRad="38100" dist="38100" dir="2700000" algn="tl">
                    <a:srgbClr val="000000"/>
                  </a:outerShdw>
                </a:effectLst>
                <a:cs typeface="+mn-cs"/>
              </a:rPr>
              <a:t>1 millón de euros</a:t>
            </a:r>
            <a:r>
              <a:rPr lang="es-ES_tradnl" sz="1600" dirty="0">
                <a:cs typeface="+mn-cs"/>
              </a:rPr>
              <a:t>.</a:t>
            </a:r>
          </a:p>
          <a:p>
            <a:pPr marL="457200" indent="-457200">
              <a:buFont typeface="Wingdings" pitchFamily="2" charset="2"/>
              <a:buChar char="v"/>
              <a:tabLst>
                <a:tab pos="2338388" algn="l"/>
              </a:tabLst>
              <a:defRPr/>
            </a:pPr>
            <a:r>
              <a:rPr lang="es-ES_tradnl" sz="1600" dirty="0">
                <a:cs typeface="+mn-cs"/>
              </a:rPr>
              <a:t>Los gastos financieros netos que no hayan sido objeto de deducción </a:t>
            </a:r>
            <a:r>
              <a:rPr lang="es-ES_tradnl" sz="1600" u="sng" dirty="0">
                <a:effectLst>
                  <a:outerShdw blurRad="38100" dist="38100" dir="2700000" algn="tl">
                    <a:srgbClr val="000000"/>
                  </a:outerShdw>
                </a:effectLst>
                <a:cs typeface="+mn-cs"/>
              </a:rPr>
              <a:t>podrán deducirse en los períodos impositivos que concluyan en los </a:t>
            </a:r>
            <a:r>
              <a:rPr lang="es-ES_tradnl" sz="1600" u="sng" dirty="0" smtClean="0">
                <a:effectLst>
                  <a:outerShdw blurRad="38100" dist="38100" dir="2700000" algn="tl">
                    <a:srgbClr val="000000"/>
                  </a:outerShdw>
                </a:effectLst>
                <a:cs typeface="+mn-cs"/>
              </a:rPr>
              <a:t>ejercicios inmediatos </a:t>
            </a:r>
            <a:r>
              <a:rPr lang="es-ES_tradnl" sz="1600" u="sng" dirty="0">
                <a:effectLst>
                  <a:outerShdw blurRad="38100" dist="38100" dir="2700000" algn="tl">
                    <a:srgbClr val="000000"/>
                  </a:outerShdw>
                </a:effectLst>
                <a:cs typeface="+mn-cs"/>
              </a:rPr>
              <a:t>y sucesivos</a:t>
            </a:r>
            <a:r>
              <a:rPr lang="es-ES_tradnl" sz="1600" dirty="0">
                <a:cs typeface="+mn-cs"/>
              </a:rPr>
              <a:t>, conjuntamente con los del período impositivo correspondiente.</a:t>
            </a:r>
          </a:p>
          <a:p>
            <a:pPr marL="457200" indent="-457200">
              <a:buFont typeface="Wingdings" pitchFamily="2" charset="2"/>
              <a:buChar char="v"/>
              <a:tabLst>
                <a:tab pos="2338388" algn="l"/>
              </a:tabLst>
              <a:defRPr/>
            </a:pPr>
            <a:r>
              <a:rPr lang="es-ES_tradnl" sz="1600" dirty="0">
                <a:cs typeface="+mn-cs"/>
              </a:rPr>
              <a:t>RÉGIMEN DE CONSOLIDACIÓN FISCAL: EL LÍMITE ES AL GRUPO FISCAL</a:t>
            </a:r>
            <a:r>
              <a:rPr lang="es-ES_tradnl" sz="1600" dirty="0" smtClean="0">
                <a:cs typeface="+mn-cs"/>
              </a:rPr>
              <a:t>.</a:t>
            </a:r>
          </a:p>
          <a:p>
            <a:pPr marL="457200" indent="-457200">
              <a:buFont typeface="Wingdings" pitchFamily="2" charset="2"/>
              <a:buChar char="§"/>
              <a:tabLst>
                <a:tab pos="2338388" algn="l"/>
              </a:tabLst>
              <a:defRPr/>
            </a:pPr>
            <a:r>
              <a:rPr lang="es-ES_tradnl" sz="1600" dirty="0" smtClean="0">
                <a:cs typeface="+mn-cs"/>
              </a:rPr>
              <a:t> (art 63.a) LIS)</a:t>
            </a:r>
            <a:endParaRPr lang="es-ES_tradnl" sz="1600" dirty="0">
              <a:cs typeface="+mn-cs"/>
            </a:endParaRPr>
          </a:p>
          <a:p>
            <a:pPr marL="457200" indent="-457200">
              <a:buFont typeface="Wingdings" pitchFamily="2" charset="2"/>
              <a:buNone/>
              <a:tabLst>
                <a:tab pos="2338388" algn="l"/>
              </a:tabLst>
              <a:defRPr/>
            </a:pPr>
            <a:endParaRPr lang="es-ES_tradnl" sz="1400" dirty="0">
              <a:cs typeface="+mn-cs"/>
            </a:endParaRPr>
          </a:p>
          <a:p>
            <a:pPr marL="457200" indent="-457200">
              <a:tabLst>
                <a:tab pos="2338388" algn="l"/>
              </a:tabLst>
              <a:defRPr/>
            </a:pPr>
            <a:r>
              <a:rPr lang="es-ES_tradnl" u="sng" dirty="0">
                <a:solidFill>
                  <a:srgbClr val="FFFF99"/>
                </a:solidFill>
                <a:effectLst>
                  <a:outerShdw blurRad="38100" dist="38100" dir="2700000" algn="tl">
                    <a:srgbClr val="000000"/>
                  </a:outerShdw>
                </a:effectLst>
                <a:cs typeface="+mn-cs"/>
              </a:rPr>
              <a:t>No</a:t>
            </a:r>
            <a:r>
              <a:rPr lang="es-ES_tradnl" sz="1800" u="sng" dirty="0">
                <a:solidFill>
                  <a:srgbClr val="FFFF99"/>
                </a:solidFill>
                <a:effectLst>
                  <a:outerShdw blurRad="38100" dist="38100" dir="2700000" algn="tl">
                    <a:srgbClr val="000000"/>
                  </a:outerShdw>
                </a:effectLst>
                <a:cs typeface="+mn-cs"/>
              </a:rPr>
              <a:t> resultará de aplicación el límite anterior, en los siguientes </a:t>
            </a:r>
            <a:r>
              <a:rPr lang="es-ES_tradnl" sz="1800" u="sng" dirty="0" smtClean="0">
                <a:solidFill>
                  <a:srgbClr val="FFFF99"/>
                </a:solidFill>
                <a:effectLst>
                  <a:outerShdw blurRad="38100" dist="38100" dir="2700000" algn="tl">
                    <a:srgbClr val="000000"/>
                  </a:outerShdw>
                </a:effectLst>
                <a:cs typeface="+mn-cs"/>
              </a:rPr>
              <a:t>casos:</a:t>
            </a:r>
            <a:endParaRPr lang="es-ES_tradnl" sz="1800" u="sng" dirty="0">
              <a:solidFill>
                <a:srgbClr val="FFFF99"/>
              </a:solidFill>
              <a:effectLst>
                <a:outerShdw blurRad="38100" dist="38100" dir="2700000" algn="tl">
                  <a:srgbClr val="000000"/>
                </a:outerShdw>
              </a:effectLst>
              <a:cs typeface="+mn-cs"/>
            </a:endParaRPr>
          </a:p>
          <a:p>
            <a:pPr marL="457200" indent="-457200">
              <a:buFontTx/>
              <a:buAutoNum type="alphaLcParenR"/>
              <a:tabLst>
                <a:tab pos="2338388" algn="l"/>
              </a:tabLst>
              <a:defRPr/>
            </a:pPr>
            <a:r>
              <a:rPr lang="es-ES_tradnl" sz="1600" u="sng" dirty="0">
                <a:effectLst>
                  <a:outerShdw blurRad="38100" dist="38100" dir="2700000" algn="tl">
                    <a:srgbClr val="000000"/>
                  </a:outerShdw>
                </a:effectLst>
                <a:cs typeface="+mn-cs"/>
              </a:rPr>
              <a:t>A las entidades de crédito</a:t>
            </a:r>
            <a:r>
              <a:rPr lang="es-ES_tradnl" sz="1600" dirty="0">
                <a:cs typeface="+mn-cs"/>
              </a:rPr>
              <a:t>. </a:t>
            </a:r>
          </a:p>
          <a:p>
            <a:pPr marL="457200" indent="-457200">
              <a:buFontTx/>
              <a:buAutoNum type="alphaLcParenR"/>
              <a:tabLst>
                <a:tab pos="2338388" algn="l"/>
              </a:tabLst>
              <a:defRPr/>
            </a:pPr>
            <a:r>
              <a:rPr lang="es-ES_tradnl" sz="1600" u="sng" dirty="0">
                <a:effectLst>
                  <a:outerShdw blurRad="38100" dist="38100" dir="2700000" algn="tl">
                    <a:srgbClr val="000000"/>
                  </a:outerShdw>
                </a:effectLst>
                <a:cs typeface="+mn-cs"/>
              </a:rPr>
              <a:t>Ni a entidades Aseguradoras</a:t>
            </a:r>
            <a:r>
              <a:rPr lang="es-ES_tradnl" sz="1600" dirty="0">
                <a:cs typeface="+mn-cs"/>
              </a:rPr>
              <a:t> </a:t>
            </a:r>
            <a:endParaRPr lang="es-ES_tradnl" sz="1600" dirty="0" smtClean="0">
              <a:cs typeface="+mn-cs"/>
            </a:endParaRPr>
          </a:p>
          <a:p>
            <a:pPr marL="457200" indent="-457200">
              <a:buFontTx/>
              <a:buAutoNum type="alphaLcParenR"/>
              <a:tabLst>
                <a:tab pos="2338388" algn="l"/>
              </a:tabLst>
              <a:defRPr/>
            </a:pPr>
            <a:r>
              <a:rPr lang="es-ES_tradnl" sz="1600" u="sng" dirty="0" smtClean="0">
                <a:effectLst>
                  <a:outerShdw blurRad="38100" dist="38100" dir="2700000" algn="tl">
                    <a:srgbClr val="000000"/>
                  </a:outerShdw>
                </a:effectLst>
              </a:rPr>
              <a:t>Ni a los fondos de titulación hipotecaria</a:t>
            </a:r>
          </a:p>
          <a:p>
            <a:pPr marL="457200" indent="-457200">
              <a:buFontTx/>
              <a:buAutoNum type="alphaLcParenR"/>
              <a:tabLst>
                <a:tab pos="2338388" algn="l"/>
              </a:tabLst>
              <a:defRPr/>
            </a:pPr>
            <a:r>
              <a:rPr lang="es-ES_tradnl" sz="1600" u="sng" dirty="0" smtClean="0">
                <a:effectLst>
                  <a:outerShdw blurRad="38100" dist="38100" dir="2700000" algn="tl">
                    <a:srgbClr val="000000"/>
                  </a:outerShdw>
                </a:effectLst>
              </a:rPr>
              <a:t>Ni en el período que se produzca la extinción de la entidad</a:t>
            </a:r>
            <a:endParaRPr lang="es-ES_tradnl" sz="1600" dirty="0" smtClean="0">
              <a:cs typeface="+mn-cs"/>
            </a:endParaRPr>
          </a:p>
          <a:p>
            <a:pPr marL="457200" indent="-457200">
              <a:buFont typeface="Wingdings" pitchFamily="2" charset="2"/>
              <a:buChar char="Ø"/>
              <a:tabLst>
                <a:tab pos="2338388" algn="l"/>
              </a:tabLst>
              <a:defRPr/>
            </a:pPr>
            <a:r>
              <a:rPr lang="es-ES_tradnl" sz="1200" dirty="0" smtClean="0">
                <a:effectLst>
                  <a:outerShdw blurRad="38100" dist="38100" dir="2700000" algn="tl">
                    <a:srgbClr val="000000"/>
                  </a:outerShdw>
                </a:effectLst>
                <a:cs typeface="+mn-cs"/>
              </a:rPr>
              <a:t>No obstante</a:t>
            </a:r>
            <a:r>
              <a:rPr lang="es-ES_tradnl" sz="1200" dirty="0" smtClean="0">
                <a:cs typeface="+mn-cs"/>
              </a:rPr>
              <a:t>, en el caso de entidades de crédito  o aseguradoras que tributen en el régimen de consolidación fiscal conjuntamente con otras entidades que no tengan esta consideración, el límite establecido en este artículo se calculará teniendo en cuenta el beneficio operativo y los gastos financieros netos de estas últimas entidades. </a:t>
            </a:r>
            <a:r>
              <a:rPr lang="es-ES_tradnl" sz="1200" dirty="0" smtClean="0"/>
              <a:t>(art 63.a) LIS)</a:t>
            </a:r>
            <a:endParaRPr lang="es-ES_tradnl" sz="1200" dirty="0">
              <a:solidFill>
                <a:srgbClr val="00FFFF"/>
              </a:solidFill>
              <a:cs typeface="+mn-cs"/>
            </a:endParaRPr>
          </a:p>
        </p:txBody>
      </p:sp>
      <p:sp>
        <p:nvSpPr>
          <p:cNvPr id="9"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0" name="Text Box 3"/>
          <p:cNvSpPr txBox="1">
            <a:spLocks noChangeArrowheads="1"/>
          </p:cNvSpPr>
          <p:nvPr/>
        </p:nvSpPr>
        <p:spPr bwMode="auto">
          <a:xfrm>
            <a:off x="0" y="609600"/>
            <a:ext cx="9906000" cy="457200"/>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a:t>
            </a:r>
            <a:r>
              <a:rPr lang="es-ES" sz="2400" dirty="0" smtClean="0">
                <a:solidFill>
                  <a:srgbClr val="000066"/>
                </a:solidFill>
              </a:rPr>
              <a:t>FINANCIEROS. </a:t>
            </a:r>
            <a:r>
              <a:rPr lang="es-ES" sz="2400" dirty="0" smtClean="0">
                <a:solidFill>
                  <a:srgbClr val="FF0000"/>
                </a:solidFill>
              </a:rPr>
              <a:t>ART</a:t>
            </a:r>
            <a:r>
              <a:rPr lang="es-ES" sz="2400" dirty="0">
                <a:solidFill>
                  <a:srgbClr val="FF0000"/>
                </a:solidFill>
              </a:rPr>
              <a:t>. </a:t>
            </a:r>
            <a:r>
              <a:rPr lang="es-ES" sz="2400" dirty="0" smtClean="0">
                <a:solidFill>
                  <a:srgbClr val="FF0000"/>
                </a:solidFill>
              </a:rPr>
              <a:t>16 LIS (2)</a:t>
            </a:r>
            <a:endParaRPr lang="es-ES" sz="2400" dirty="0">
              <a:solidFill>
                <a:srgbClr val="FF0000"/>
              </a:solidFill>
            </a:endParaRPr>
          </a:p>
        </p:txBody>
      </p:sp>
      <p:sp>
        <p:nvSpPr>
          <p:cNvPr id="11" name="Rectangle 5"/>
          <p:cNvSpPr>
            <a:spLocks noChangeArrowheads="1"/>
          </p:cNvSpPr>
          <p:nvPr/>
        </p:nvSpPr>
        <p:spPr bwMode="auto">
          <a:xfrm>
            <a:off x="0" y="0"/>
            <a:ext cx="9906000" cy="381000"/>
          </a:xfrm>
          <a:prstGeom prst="rect">
            <a:avLst/>
          </a:prstGeom>
          <a:noFill/>
          <a:ln w="9525">
            <a:noFill/>
            <a:miter lim="800000"/>
            <a:headEnd/>
            <a:tailEnd/>
          </a:ln>
        </p:spPr>
        <p:txBody>
          <a:bodyPr anchor="ctr" anchorCtr="1"/>
          <a:lstStyle/>
          <a:p>
            <a:r>
              <a:rPr lang="es-ES_tradnl" sz="2800" dirty="0">
                <a:solidFill>
                  <a:srgbClr val="FFFF66"/>
                </a:solidFill>
                <a:latin typeface="Arial" pitchFamily="34" charset="0"/>
              </a:rPr>
              <a:t>Art. </a:t>
            </a:r>
            <a:r>
              <a:rPr lang="es-ES_tradnl" sz="2800" dirty="0" smtClean="0">
                <a:solidFill>
                  <a:srgbClr val="FFFF66"/>
                </a:solidFill>
                <a:latin typeface="Arial" pitchFamily="34" charset="0"/>
              </a:rPr>
              <a:t>16 </a:t>
            </a:r>
            <a:r>
              <a:rPr lang="es-ES_tradnl" sz="2800" dirty="0">
                <a:solidFill>
                  <a:srgbClr val="FFFF66"/>
                </a:solidFill>
                <a:latin typeface="Arial" pitchFamily="34" charset="0"/>
              </a:rPr>
              <a:t>N</a:t>
            </a:r>
            <a:r>
              <a:rPr lang="es-ES_tradnl" sz="2800" dirty="0" smtClean="0">
                <a:solidFill>
                  <a:srgbClr val="FFFF66"/>
                </a:solidFill>
                <a:latin typeface="Arial" pitchFamily="34" charset="0"/>
              </a:rPr>
              <a:t>LIS </a:t>
            </a:r>
            <a:r>
              <a:rPr lang="es-ES_tradnl" dirty="0" smtClean="0">
                <a:solidFill>
                  <a:srgbClr val="FFFF66"/>
                </a:solidFill>
                <a:latin typeface="Arial" pitchFamily="34" charset="0"/>
              </a:rPr>
              <a:t>[antes de 2015: art</a:t>
            </a:r>
            <a:r>
              <a:rPr lang="es-ES_tradnl" dirty="0">
                <a:solidFill>
                  <a:srgbClr val="FFFF66"/>
                </a:solidFill>
                <a:latin typeface="Arial" pitchFamily="34" charset="0"/>
              </a:rPr>
              <a:t>. 20 </a:t>
            </a:r>
            <a:r>
              <a:rPr lang="es-ES_tradnl" dirty="0" smtClean="0">
                <a:solidFill>
                  <a:srgbClr val="FFFF66"/>
                </a:solidFill>
                <a:latin typeface="Arial" pitchFamily="34" charset="0"/>
              </a:rPr>
              <a:t>TRLIS]</a:t>
            </a:r>
            <a:endParaRPr lang="es-ES" dirty="0">
              <a:solidFill>
                <a:srgbClr val="FFFF66"/>
              </a:solidFill>
              <a:latin typeface="Arial" pitchFamily="34" charset="0"/>
            </a:endParaRPr>
          </a:p>
        </p:txBody>
      </p:sp>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3 Marcador de número de diapositiva"/>
          <p:cNvSpPr>
            <a:spLocks noGrp="1"/>
          </p:cNvSpPr>
          <p:nvPr>
            <p:ph type="sldNum" sz="quarter" idx="12"/>
          </p:nvPr>
        </p:nvSpPr>
        <p:spPr>
          <a:xfrm>
            <a:off x="7670800" y="6457950"/>
            <a:ext cx="2311400" cy="476250"/>
          </a:xfrm>
        </p:spPr>
        <p:txBody>
          <a:bodyPr/>
          <a:lstStyle/>
          <a:p>
            <a:pPr>
              <a:defRPr/>
            </a:pPr>
            <a:fld id="{4AE72139-3312-42B0-81C0-49966D279F38}" type="slidenum">
              <a:rPr lang="es-ES"/>
              <a:pPr>
                <a:defRPr/>
              </a:pPr>
              <a:t>244</a:t>
            </a:fld>
            <a:endParaRPr lang="es-ES" dirty="0"/>
          </a:p>
        </p:txBody>
      </p:sp>
      <p:sp>
        <p:nvSpPr>
          <p:cNvPr id="12291" name="Oval 2"/>
          <p:cNvSpPr>
            <a:spLocks noChangeArrowheads="1"/>
          </p:cNvSpPr>
          <p:nvPr/>
        </p:nvSpPr>
        <p:spPr bwMode="auto">
          <a:xfrm rot="5400000">
            <a:off x="4854575" y="-42449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graphicFrame>
        <p:nvGraphicFramePr>
          <p:cNvPr id="2516243" name="Group 275"/>
          <p:cNvGraphicFramePr>
            <a:graphicFrameLocks noGrp="1"/>
          </p:cNvGraphicFramePr>
          <p:nvPr/>
        </p:nvGraphicFramePr>
        <p:xfrm>
          <a:off x="76200" y="1021081"/>
          <a:ext cx="9677400" cy="5608320"/>
        </p:xfrm>
        <a:graphic>
          <a:graphicData uri="http://schemas.openxmlformats.org/drawingml/2006/table">
            <a:tbl>
              <a:tblPr/>
              <a:tblGrid>
                <a:gridCol w="1524000">
                  <a:extLst>
                    <a:ext uri="{9D8B030D-6E8A-4147-A177-3AD203B41FA5}">
                      <a16:colId xmlns="" xmlns:a16="http://schemas.microsoft.com/office/drawing/2014/main" val="20000"/>
                    </a:ext>
                  </a:extLst>
                </a:gridCol>
                <a:gridCol w="3733800">
                  <a:extLst>
                    <a:ext uri="{9D8B030D-6E8A-4147-A177-3AD203B41FA5}">
                      <a16:colId xmlns="" xmlns:a16="http://schemas.microsoft.com/office/drawing/2014/main" val="20001"/>
                    </a:ext>
                  </a:extLst>
                </a:gridCol>
                <a:gridCol w="304800">
                  <a:extLst>
                    <a:ext uri="{9D8B030D-6E8A-4147-A177-3AD203B41FA5}">
                      <a16:colId xmlns="" xmlns:a16="http://schemas.microsoft.com/office/drawing/2014/main" val="20002"/>
                    </a:ext>
                  </a:extLst>
                </a:gridCol>
                <a:gridCol w="4114800">
                  <a:extLst>
                    <a:ext uri="{9D8B030D-6E8A-4147-A177-3AD203B41FA5}">
                      <a16:colId xmlns="" xmlns:a16="http://schemas.microsoft.com/office/drawing/2014/main" val="20003"/>
                    </a:ext>
                  </a:extLst>
                </a:gridCol>
              </a:tblGrid>
              <a:tr h="1962912">
                <a:tc gridSpan="3">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GASTOS FINANCIEROS NETOS (GFN)  </a:t>
                      </a:r>
                      <a:r>
                        <a:rPr kumimoji="0" lang="es-ES_tradnl" sz="1600" b="1" i="0" u="sng" strike="noStrike" cap="none" normalizeH="0" baseline="0" dirty="0" smtClean="0">
                          <a:ln>
                            <a:noFill/>
                          </a:ln>
                          <a:solidFill>
                            <a:srgbClr val="FFFF00"/>
                          </a:solidFill>
                          <a:effectLst>
                            <a:outerShdw blurRad="38100" dist="38100" dir="2700000" algn="tl">
                              <a:srgbClr val="000000"/>
                            </a:outerShdw>
                          </a:effectLst>
                          <a:latin typeface="Arial" charset="0"/>
                        </a:rPr>
                        <a:t>DEDUCIBLES</a:t>
                      </a: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a:t>
                      </a:r>
                    </a:p>
                    <a:p>
                      <a:pPr marL="0" marR="0" lvl="0" indent="0" algn="l" defTabSz="914400" rtl="0" eaLnBrk="1" fontAlgn="base" latinLnBrk="0" hangingPunct="1">
                        <a:lnSpc>
                          <a:spcPct val="100000"/>
                        </a:lnSpc>
                        <a:spcBef>
                          <a:spcPct val="20000"/>
                        </a:spcBef>
                        <a:spcAft>
                          <a:spcPct val="0"/>
                        </a:spcAft>
                        <a:buClr>
                          <a:srgbClr val="FFFF00"/>
                        </a:buClr>
                        <a:buSzPct val="80000"/>
                        <a:buFont typeface="Wingdings" pitchFamily="2" charset="2"/>
                        <a:buChar char="q"/>
                        <a:tabLst/>
                        <a:defRPr/>
                      </a:pPr>
                      <a:r>
                        <a:rPr kumimoji="0" lang="es-ES_tradnl" sz="1500" b="1" i="0" u="none" strike="noStrike" cap="none" normalizeH="0" baseline="0" dirty="0" smtClean="0">
                          <a:ln>
                            <a:noFill/>
                          </a:ln>
                          <a:solidFill>
                            <a:srgbClr val="FFFF99"/>
                          </a:solidFill>
                          <a:effectLst>
                            <a:outerShdw blurRad="38100" dist="38100" dir="2700000" algn="tl">
                              <a:srgbClr val="000000"/>
                            </a:outerShdw>
                          </a:effectLst>
                          <a:latin typeface="Arial" charset="0"/>
                        </a:rPr>
                        <a:t>Si GFN ≤  al límite y al mínimo: </a:t>
                      </a:r>
                      <a:r>
                        <a:rPr kumimoji="0" lang="es-ES_tradnl" sz="1500" b="1" i="0" u="none" strike="noStrike" cap="none" normalizeH="0" baseline="0" dirty="0" smtClean="0">
                          <a:ln>
                            <a:noFill/>
                          </a:ln>
                          <a:solidFill>
                            <a:schemeClr val="tx1"/>
                          </a:solidFill>
                          <a:effectLst>
                            <a:outerShdw blurRad="38100" dist="38100" dir="2700000" algn="tl">
                              <a:srgbClr val="000000"/>
                            </a:outerShdw>
                          </a:effectLst>
                          <a:latin typeface="Arial" charset="0"/>
                        </a:rPr>
                        <a:t>deducibles </a:t>
                      </a:r>
                      <a:r>
                        <a:rPr kumimoji="0" lang="es-ES_tradnl" sz="1500" b="1" i="0" u="sng" strike="noStrike" cap="none" normalizeH="0" baseline="0" dirty="0" smtClean="0">
                          <a:ln>
                            <a:noFill/>
                          </a:ln>
                          <a:solidFill>
                            <a:schemeClr val="tx1"/>
                          </a:solidFill>
                          <a:effectLst>
                            <a:outerShdw blurRad="38100" dist="38100" dir="2700000" algn="tl">
                              <a:srgbClr val="000000"/>
                            </a:outerShdw>
                          </a:effectLst>
                          <a:latin typeface="Arial" charset="0"/>
                        </a:rPr>
                        <a:t>todos</a:t>
                      </a:r>
                      <a:r>
                        <a:rPr kumimoji="0" lang="es-ES_tradnl" sz="1500" b="1" i="0" u="none" strike="noStrike" cap="none" normalizeH="0" baseline="0" dirty="0" smtClean="0">
                          <a:ln>
                            <a:noFill/>
                          </a:ln>
                          <a:solidFill>
                            <a:schemeClr val="tx1"/>
                          </a:solidFill>
                          <a:effectLst>
                            <a:outerShdw blurRad="38100" dist="38100" dir="2700000" algn="tl">
                              <a:srgbClr val="000000"/>
                            </a:outerShdw>
                          </a:effectLst>
                          <a:latin typeface="Arial" charset="0"/>
                        </a:rPr>
                        <a:t> los  GFN</a:t>
                      </a:r>
                    </a:p>
                    <a:p>
                      <a:pPr marL="0" marR="0" lvl="0" indent="0" algn="l" defTabSz="914400" rtl="0" eaLnBrk="1" fontAlgn="base" latinLnBrk="0" hangingPunct="1">
                        <a:lnSpc>
                          <a:spcPct val="100000"/>
                        </a:lnSpc>
                        <a:spcBef>
                          <a:spcPct val="20000"/>
                        </a:spcBef>
                        <a:spcAft>
                          <a:spcPct val="0"/>
                        </a:spcAft>
                        <a:buClr>
                          <a:srgbClr val="FFFF00"/>
                        </a:buClr>
                        <a:buSzPct val="80000"/>
                        <a:buFont typeface="Wingdings" pitchFamily="2" charset="2"/>
                        <a:buChar char="q"/>
                        <a:tabLst/>
                        <a:defRPr/>
                      </a:pPr>
                      <a:r>
                        <a:rPr kumimoji="0" lang="es-ES_tradnl" sz="1500" b="1" i="0" u="none" strike="noStrike" cap="none" normalizeH="0" baseline="0" dirty="0" smtClean="0">
                          <a:ln>
                            <a:noFill/>
                          </a:ln>
                          <a:solidFill>
                            <a:srgbClr val="FFFF99"/>
                          </a:solidFill>
                          <a:effectLst>
                            <a:outerShdw blurRad="38100" dist="38100" dir="2700000" algn="tl">
                              <a:srgbClr val="000000"/>
                            </a:outerShdw>
                          </a:effectLst>
                          <a:latin typeface="Arial" charset="0"/>
                        </a:rPr>
                        <a:t>Si GFN &gt;  al límite y al mínimo: </a:t>
                      </a:r>
                      <a:r>
                        <a:rPr kumimoji="0" lang="es-ES_tradnl" sz="1500" b="1" i="0" u="none" strike="noStrike" cap="none" normalizeH="0" baseline="0" dirty="0" smtClean="0">
                          <a:ln>
                            <a:noFill/>
                          </a:ln>
                          <a:solidFill>
                            <a:schemeClr val="tx1"/>
                          </a:solidFill>
                          <a:effectLst>
                            <a:outerShdw blurRad="38100" dist="38100" dir="2700000" algn="tl">
                              <a:srgbClr val="000000"/>
                            </a:outerShdw>
                          </a:effectLst>
                          <a:latin typeface="Arial" charset="0"/>
                        </a:rPr>
                        <a:t>opera el límite* ó mínimo**</a:t>
                      </a:r>
                      <a:r>
                        <a:rPr kumimoji="0" lang="es-ES_tradnl" sz="1500" b="1" i="0" u="none" strike="noStrike" cap="none" normalizeH="0" baseline="0" dirty="0" smtClean="0">
                          <a:ln>
                            <a:noFill/>
                          </a:ln>
                          <a:solidFill>
                            <a:srgbClr val="FFFF99"/>
                          </a:solidFill>
                          <a:effectLst>
                            <a:outerShdw blurRad="38100" dist="38100" dir="2700000" algn="tl">
                              <a:srgbClr val="000000"/>
                            </a:outerShdw>
                          </a:effectLst>
                          <a:latin typeface="Arial" charset="0"/>
                        </a:rPr>
                        <a:t> </a:t>
                      </a:r>
                    </a:p>
                    <a:p>
                      <a:pPr marL="0" marR="0" lvl="0" indent="0" algn="l" defTabSz="914400" rtl="0" eaLnBrk="1" fontAlgn="base" latinLnBrk="0" hangingPunct="1">
                        <a:lnSpc>
                          <a:spcPct val="100000"/>
                        </a:lnSpc>
                        <a:spcBef>
                          <a:spcPct val="20000"/>
                        </a:spcBef>
                        <a:spcAft>
                          <a:spcPct val="0"/>
                        </a:spcAft>
                        <a:buClr>
                          <a:srgbClr val="FFFF00"/>
                        </a:buClr>
                        <a:buSzPct val="80000"/>
                        <a:buFont typeface="Wingdings" pitchFamily="2" charset="2"/>
                        <a:buChar char="v"/>
                        <a:tabLst/>
                        <a:defRPr/>
                      </a:pPr>
                      <a:r>
                        <a:rPr kumimoji="0" lang="es-ES_tradnl" sz="1500" b="1" i="0" u="sng" strike="noStrike" cap="none" normalizeH="0" baseline="0" dirty="0" smtClean="0">
                          <a:ln>
                            <a:noFill/>
                          </a:ln>
                          <a:solidFill>
                            <a:srgbClr val="FFFF00"/>
                          </a:solidFill>
                          <a:effectLst>
                            <a:outerShdw blurRad="38100" dist="38100" dir="2700000" algn="tl">
                              <a:srgbClr val="000000"/>
                            </a:outerShdw>
                          </a:effectLst>
                          <a:latin typeface="Arial" charset="0"/>
                        </a:rPr>
                        <a:t>En el último caso, la cantidad mayor de las siguientes</a:t>
                      </a:r>
                      <a:r>
                        <a:rPr kumimoji="0" lang="es-ES_tradnl" sz="1500" b="1" i="0" u="none" strike="noStrike" cap="none" normalizeH="0" baseline="0" dirty="0" smtClean="0">
                          <a:ln>
                            <a:noFill/>
                          </a:ln>
                          <a:solidFill>
                            <a:srgbClr val="FFFF99"/>
                          </a:solidFill>
                          <a:effectLst>
                            <a:outerShdw blurRad="38100" dist="38100" dir="2700000" algn="tl">
                              <a:srgbClr val="000000"/>
                            </a:outerShdw>
                          </a:effectLst>
                          <a:latin typeface="Arial" charset="0"/>
                        </a:rPr>
                        <a:t>:</a:t>
                      </a:r>
                    </a:p>
                    <a:p>
                      <a:pPr marL="0" marR="0" lvl="0" indent="0" algn="l" defTabSz="914400" rtl="0" eaLnBrk="1" fontAlgn="base" latinLnBrk="0" hangingPunct="1">
                        <a:lnSpc>
                          <a:spcPct val="100000"/>
                        </a:lnSpc>
                        <a:spcBef>
                          <a:spcPct val="20000"/>
                        </a:spcBef>
                        <a:spcAft>
                          <a:spcPct val="0"/>
                        </a:spcAft>
                        <a:buClr>
                          <a:srgbClr val="FFFF00"/>
                        </a:buClr>
                        <a:buSzPct val="80000"/>
                        <a:buFont typeface="Wingdings" pitchFamily="2" charset="2"/>
                        <a:buChar char="Ø"/>
                        <a:tabLst/>
                        <a:defRPr/>
                      </a:pPr>
                      <a:r>
                        <a:rPr kumimoji="0" lang="es-ES_tradnl" sz="1600" b="1" i="0" u="none" strike="noStrike" cap="none" normalizeH="0" baseline="0" dirty="0" smtClean="0">
                          <a:ln>
                            <a:noFill/>
                          </a:ln>
                          <a:solidFill>
                            <a:srgbClr val="FFFF99"/>
                          </a:solidFill>
                          <a:effectLst>
                            <a:outerShdw blurRad="38100" dist="38100" dir="2700000" algn="tl">
                              <a:srgbClr val="000000"/>
                            </a:outerShdw>
                          </a:effectLst>
                          <a:latin typeface="Arial" charset="0"/>
                        </a:rPr>
                        <a:t>30% del BOE  </a:t>
                      </a: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(límite*)</a:t>
                      </a:r>
                    </a:p>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Char char="Ø"/>
                        <a:tabLst/>
                        <a:defRPr/>
                      </a:pPr>
                      <a:r>
                        <a:rPr kumimoji="0" lang="es-ES_tradnl" sz="1600" b="1" i="0" u="none" strike="noStrike" cap="none" normalizeH="0" baseline="0" dirty="0" smtClean="0">
                          <a:ln>
                            <a:noFill/>
                          </a:ln>
                          <a:solidFill>
                            <a:srgbClr val="FFFF99"/>
                          </a:solidFill>
                          <a:effectLst>
                            <a:outerShdw blurRad="38100" dist="38100" dir="2700000" algn="tl">
                              <a:srgbClr val="000000"/>
                            </a:outerShdw>
                          </a:effectLst>
                          <a:latin typeface="Arial" charset="0"/>
                        </a:rPr>
                        <a:t> 1.000.000 € </a:t>
                      </a: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(importe mínimo**)</a:t>
                      </a:r>
                      <a:endParaRPr kumimoji="0" lang="en-US" sz="16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n-US" sz="16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endParaRPr lang="es-ES_tradnl"/>
                    </a:p>
                  </a:txBody>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Tx/>
                        <a:buNone/>
                        <a:tabLst/>
                        <a:defRPr/>
                      </a:pPr>
                      <a:r>
                        <a:rPr kumimoji="0" lang="es-ES_tradnl" sz="1600" b="1" i="0" u="sng" strike="noStrike" cap="none" normalizeH="0" baseline="0" dirty="0" smtClean="0">
                          <a:ln>
                            <a:noFill/>
                          </a:ln>
                          <a:solidFill>
                            <a:srgbClr val="FFFF99"/>
                          </a:solidFill>
                          <a:effectLst>
                            <a:outerShdw blurRad="38100" dist="38100" dir="2700000" algn="tl">
                              <a:srgbClr val="000000"/>
                            </a:outerShdw>
                          </a:effectLst>
                          <a:latin typeface="Arial" charset="0"/>
                        </a:rPr>
                        <a:t>GASTOS FINANCIEROS NETOS (GFN) =</a:t>
                      </a:r>
                      <a:endParaRPr kumimoji="0" lang="es-ES_tradnl" sz="1600" b="1" i="0" u="sng" strike="noStrike" cap="none" normalizeH="0" baseline="0" dirty="0" smtClean="0">
                        <a:ln>
                          <a:noFill/>
                        </a:ln>
                        <a:solidFill>
                          <a:schemeClr val="tx1"/>
                        </a:solidFill>
                        <a:effectLst>
                          <a:outerShdw blurRad="38100" dist="38100" dir="2700000" algn="tl">
                            <a:srgbClr val="000000"/>
                          </a:outerShdw>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Tx/>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 GASTOS FINANCIEROS</a:t>
                      </a: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 </a:t>
                      </a:r>
                    </a:p>
                    <a:p>
                      <a:pPr marL="0" marR="0" lvl="0" indent="0" algn="l" defTabSz="914400" rtl="0" eaLnBrk="1" fontAlgn="base" latinLnBrk="0" hangingPunct="1">
                        <a:lnSpc>
                          <a:spcPct val="100000"/>
                        </a:lnSpc>
                        <a:spcBef>
                          <a:spcPct val="20000"/>
                        </a:spcBef>
                        <a:spcAft>
                          <a:spcPct val="0"/>
                        </a:spcAft>
                        <a:buClr>
                          <a:schemeClr val="hlink"/>
                        </a:buClr>
                        <a:buSzPct val="80000"/>
                        <a:buFontTx/>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devengados en el período impositivo</a:t>
                      </a:r>
                    </a:p>
                    <a:p>
                      <a:pPr marL="0" marR="0" lvl="0" indent="0" algn="l" defTabSz="914400" rtl="0" eaLnBrk="1" fontAlgn="base" latinLnBrk="0" hangingPunct="1">
                        <a:lnSpc>
                          <a:spcPct val="100000"/>
                        </a:lnSpc>
                        <a:spcBef>
                          <a:spcPct val="0"/>
                        </a:spcBef>
                        <a:spcAft>
                          <a:spcPct val="0"/>
                        </a:spcAft>
                        <a:buClrTx/>
                        <a:buSzTx/>
                        <a:buFont typeface="Wingdings" pitchFamily="2" charset="2"/>
                        <a:buNone/>
                        <a:tabLst/>
                      </a:pPr>
                      <a:r>
                        <a:rPr kumimoji="0" lang="es-ES_tradnl" sz="1400" b="1" i="0" u="sng" strike="noStrike" cap="none" normalizeH="0" baseline="0" dirty="0" smtClean="0">
                          <a:ln>
                            <a:noFill/>
                          </a:ln>
                          <a:solidFill>
                            <a:schemeClr val="tx1"/>
                          </a:solidFill>
                          <a:effectLst>
                            <a:outerShdw blurRad="38100" dist="38100" dir="2700000" algn="tl">
                              <a:srgbClr val="000000"/>
                            </a:outerShdw>
                          </a:effectLst>
                          <a:latin typeface="Arial" charset="0"/>
                        </a:rPr>
                        <a:t>Excluidos</a:t>
                      </a: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 los gastos financieros no deducibles del art. 15.g), h) y j) LIS</a:t>
                      </a:r>
                      <a:endPar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Tx/>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 INGRESOS FINANCIEROS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devengados en el período impositivo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r h="290513">
                <a:tc gridSpan="4">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66"/>
                          </a:solidFill>
                          <a:effectLst>
                            <a:outerShdw blurRad="38100" dist="38100" dir="2700000" algn="tl">
                              <a:srgbClr val="000000"/>
                            </a:outerShdw>
                          </a:effectLst>
                          <a:latin typeface="Arial" charset="0"/>
                        </a:rPr>
                        <a:t>BENEFICIO OPERATIVO DEL EJERCICIO (BOE) =</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10000"/>
                      </a:schemeClr>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10000"/>
                      </a:schemeClr>
                    </a:solidFill>
                  </a:tcPr>
                </a:tc>
                <a:tc hMerge="1">
                  <a:txBody>
                    <a:bodyPr/>
                    <a:lstStyle/>
                    <a:p>
                      <a:endParaRPr lang="es-ES_tradnl"/>
                    </a:p>
                  </a:txBody>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1"/>
                  </a:ext>
                </a:extLst>
              </a:tr>
              <a:tr h="292608">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resultado de </a:t>
                      </a:r>
                      <a:r>
                        <a:rPr kumimoji="0" lang="es-ES_tradnl" sz="1600" b="1" i="0" u="sng" strike="noStrike" cap="none" normalizeH="0" baseline="0" dirty="0" smtClean="0">
                          <a:ln>
                            <a:noFill/>
                          </a:ln>
                          <a:solidFill>
                            <a:srgbClr val="FFFF00"/>
                          </a:solidFill>
                          <a:effectLst>
                            <a:outerShdw blurRad="38100" dist="38100" dir="2700000" algn="tl">
                              <a:srgbClr val="000000"/>
                            </a:outerShdw>
                          </a:effectLst>
                          <a:latin typeface="Arial" charset="0"/>
                        </a:rPr>
                        <a:t>explotación</a:t>
                      </a: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de P y 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ELIMINANDO: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0066"/>
                    </a:solidFill>
                  </a:tcPr>
                </a:tc>
                <a:tc grid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ADICIONANDO: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3399"/>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3366"/>
                    </a:solidFill>
                  </a:tcPr>
                </a:tc>
                <a:extLst>
                  <a:ext uri="{0D108BD9-81ED-4DB2-BD59-A6C34878D82A}">
                    <a16:rowId xmlns="" xmlns:a16="http://schemas.microsoft.com/office/drawing/2014/main" val="10002"/>
                  </a:ext>
                </a:extLst>
              </a:tr>
              <a:tr h="1664208">
                <a:tc v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33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 - amortización del inmovilizado,</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 -  la imputación de subvenciones de inmovilizado no financiero y otras,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 - el deterioro y</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 -  resultado por enajenaciones de inmovilizado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0066"/>
                    </a:solidFill>
                  </a:tcPr>
                </a:tc>
                <a:tc grid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 </a:t>
                      </a: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los ingresos financieros de </a:t>
                      </a: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dividendos o participaciones en beneficios</a:t>
                      </a: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 procedentes de las participaciones en dichas sociedades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200" b="1" i="0" u="sng" strike="noStrike" cap="none" normalizeH="0" baseline="0" dirty="0" smtClean="0">
                          <a:ln>
                            <a:noFill/>
                          </a:ln>
                          <a:solidFill>
                            <a:srgbClr val="FFFF66"/>
                          </a:solidFill>
                          <a:effectLst>
                            <a:outerShdw blurRad="38100" dist="38100" dir="2700000" algn="tl">
                              <a:srgbClr val="000000"/>
                            </a:outerShdw>
                          </a:effectLst>
                          <a:latin typeface="Arial" charset="0"/>
                        </a:rPr>
                        <a:t>PARTICIPACIONES EN SOCIEDADES</a:t>
                      </a:r>
                      <a:r>
                        <a:rPr kumimoji="0" lang="es-ES_tradnl" sz="1200" b="1" i="0" u="none" strike="noStrike" cap="none" normalizeH="0" baseline="0" dirty="0" smtClean="0">
                          <a:ln>
                            <a:noFill/>
                          </a:ln>
                          <a:solidFill>
                            <a:srgbClr val="FFFF66"/>
                          </a:solidFill>
                          <a:effectLst>
                            <a:outerShdw blurRad="38100" dist="38100" dir="2700000" algn="tl">
                              <a:srgbClr val="000000"/>
                            </a:outerShdw>
                          </a:effectLst>
                          <a:latin typeface="Arial" charset="0"/>
                        </a:rPr>
                        <a:t>:</a:t>
                      </a: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 D ó I </a:t>
                      </a:r>
                      <a:r>
                        <a:rPr kumimoji="0" lang="en-US" sz="12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rPr>
                        <a:t>&gt;= </a:t>
                      </a: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5%, (o el valor de adquisición de la participación </a:t>
                      </a:r>
                      <a:r>
                        <a:rPr kumimoji="0" lang="en-US" sz="12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rPr>
                        <a:t>&gt;</a:t>
                      </a: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 20.000.000 €), </a:t>
                      </a:r>
                      <a:r>
                        <a:rPr kumimoji="0" lang="es-ES_tradnl" sz="1200" b="1" i="0" u="sng" strike="noStrike" cap="none" normalizeH="0" baseline="0" dirty="0" smtClean="0">
                          <a:ln>
                            <a:noFill/>
                          </a:ln>
                          <a:solidFill>
                            <a:srgbClr val="FFFF66"/>
                          </a:solidFill>
                          <a:effectLst>
                            <a:outerShdw blurRad="38100" dist="38100" dir="2700000" algn="tl">
                              <a:srgbClr val="000000"/>
                            </a:outerShdw>
                          </a:effectLst>
                          <a:latin typeface="Arial" charset="0"/>
                        </a:rPr>
                        <a:t>excepto que</a:t>
                      </a:r>
                      <a:r>
                        <a:rPr kumimoji="0" lang="es-ES_tradnl" sz="1200" b="1" i="0" u="none" strike="noStrike" cap="none" normalizeH="0" baseline="0" dirty="0" smtClean="0">
                          <a:ln>
                            <a:noFill/>
                          </a:ln>
                          <a:solidFill>
                            <a:srgbClr val="FFFF66"/>
                          </a:solidFill>
                          <a:effectLst>
                            <a:outerShdw blurRad="38100" dist="38100" dir="2700000" algn="tl">
                              <a:srgbClr val="000000"/>
                            </a:outerShdw>
                          </a:effectLst>
                          <a:latin typeface="Arial" charset="0"/>
                        </a:rPr>
                        <a:t> </a:t>
                      </a:r>
                      <a:r>
                        <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rPr>
                        <a:t>dichas participaciones hayan sido adquiridas con deudas cuyos gastos financieros no resulten deducibles por aplicación de art. 15.h) LIS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3399"/>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3366"/>
                    </a:solidFill>
                  </a:tcPr>
                </a:tc>
                <a:extLst>
                  <a:ext uri="{0D108BD9-81ED-4DB2-BD59-A6C34878D82A}">
                    <a16:rowId xmlns="" xmlns:a16="http://schemas.microsoft.com/office/drawing/2014/main" val="10003"/>
                  </a:ext>
                </a:extLst>
              </a:tr>
              <a:tr h="362712">
                <a:tc gridSpan="4">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Si los GFN </a:t>
                      </a:r>
                      <a:r>
                        <a:rPr kumimoji="0" lang="es-ES_tradnl" sz="1600" b="1" i="0" u="sng" strike="noStrike" cap="none" normalizeH="0" baseline="0" dirty="0" smtClean="0">
                          <a:ln>
                            <a:noFill/>
                          </a:ln>
                          <a:solidFill>
                            <a:srgbClr val="FFFF00"/>
                          </a:solidFill>
                          <a:effectLst>
                            <a:outerShdw blurRad="38100" dist="38100" dir="2700000" algn="tl">
                              <a:srgbClr val="000000"/>
                            </a:outerShdw>
                          </a:effectLst>
                          <a:latin typeface="Arial" charset="0"/>
                        </a:rPr>
                        <a:t>no</a:t>
                      </a: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 alcanzan el límite del 30% BOE: </a:t>
                      </a:r>
                    </a:p>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Char char="Ø"/>
                        <a:tabLst/>
                        <a:defRPr/>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 la diferencia se   aplicará en  5</a:t>
                      </a:r>
                      <a:r>
                        <a:rPr kumimoji="0" lang="es-ES_tradnl" sz="1800" b="1" i="0" u="none" strike="noStrike" cap="none" normalizeH="0" baseline="0" dirty="0" smtClean="0">
                          <a:ln>
                            <a:noFill/>
                          </a:ln>
                          <a:solidFill>
                            <a:schemeClr val="tx1"/>
                          </a:solidFill>
                          <a:effectLst>
                            <a:outerShdw blurRad="38100" dist="38100" dir="2700000" algn="tl">
                              <a:srgbClr val="000000"/>
                            </a:outerShdw>
                          </a:effectLst>
                          <a:latin typeface="Arial" charset="0"/>
                        </a:rPr>
                        <a:t> años</a:t>
                      </a: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 inmediatos y sucesivos</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4"/>
                  </a:ext>
                </a:extLst>
              </a:tr>
              <a:tr h="582168">
                <a:tc gridSpan="4">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E l importe de GFN  </a:t>
                      </a:r>
                      <a:r>
                        <a:rPr kumimoji="0" lang="es-ES_tradnl" sz="1600" b="1" i="0" u="sng" strike="noStrike" cap="none" normalizeH="0" baseline="0" dirty="0" smtClean="0">
                          <a:ln>
                            <a:noFill/>
                          </a:ln>
                          <a:solidFill>
                            <a:srgbClr val="FFFF00"/>
                          </a:solidFill>
                          <a:effectLst>
                            <a:outerShdw blurRad="38100" dist="38100" dir="2700000" algn="tl">
                              <a:srgbClr val="000000"/>
                            </a:outerShdw>
                          </a:effectLst>
                          <a:latin typeface="Arial" charset="0"/>
                        </a:rPr>
                        <a:t>No deducibles,</a:t>
                      </a: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 porque exceda de 1.000.000 € y de 30% del BOE (límite):</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 </a:t>
                      </a:r>
                      <a:r>
                        <a:rPr kumimoji="0" lang="es-ES_tradnl" sz="1600" b="1" i="0" u="none" strike="noStrike" cap="none" normalizeH="0" baseline="0" dirty="0" smtClean="0">
                          <a:ln>
                            <a:noFill/>
                          </a:ln>
                          <a:solidFill>
                            <a:srgbClr val="FFFF99"/>
                          </a:solidFill>
                          <a:effectLst>
                            <a:outerShdw blurRad="38100" dist="38100" dir="2700000" algn="tl">
                              <a:srgbClr val="000000"/>
                            </a:outerShdw>
                          </a:effectLst>
                          <a:latin typeface="Arial" charset="0"/>
                        </a:rPr>
                        <a:t>Se deducirán en los períodos inmediatos y sucesivos </a:t>
                      </a:r>
                      <a:r>
                        <a:rPr kumimoji="0" lang="es-ES_tradnl" sz="1400" b="1" i="0" u="none" strike="noStrike" cap="none" normalizeH="0" baseline="0" dirty="0" smtClean="0">
                          <a:ln>
                            <a:noFill/>
                          </a:ln>
                          <a:solidFill>
                            <a:srgbClr val="FFFF99"/>
                          </a:solidFill>
                          <a:effectLst>
                            <a:outerShdw blurRad="38100" dist="38100" dir="2700000" algn="tl">
                              <a:srgbClr val="000000"/>
                            </a:outerShdw>
                          </a:effectLst>
                          <a:latin typeface="Arial" charset="0"/>
                        </a:rPr>
                        <a:t>(antes de 2015: 18 años)</a:t>
                      </a:r>
                      <a:endPar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3366"/>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3366"/>
                    </a:solidFill>
                  </a:tcPr>
                </a:tc>
                <a:extLst>
                  <a:ext uri="{0D108BD9-81ED-4DB2-BD59-A6C34878D82A}">
                    <a16:rowId xmlns="" xmlns:a16="http://schemas.microsoft.com/office/drawing/2014/main" val="10005"/>
                  </a:ext>
                </a:extLst>
              </a:tr>
            </a:tbl>
          </a:graphicData>
        </a:graphic>
      </p:graphicFrame>
      <p:sp>
        <p:nvSpPr>
          <p:cNvPr id="7" name="Rectangle 5"/>
          <p:cNvSpPr>
            <a:spLocks noChangeArrowheads="1"/>
          </p:cNvSpPr>
          <p:nvPr/>
        </p:nvSpPr>
        <p:spPr bwMode="auto">
          <a:xfrm>
            <a:off x="0" y="0"/>
            <a:ext cx="9906000" cy="381000"/>
          </a:xfrm>
          <a:prstGeom prst="rect">
            <a:avLst/>
          </a:prstGeom>
          <a:noFill/>
          <a:ln w="9525">
            <a:noFill/>
            <a:miter lim="800000"/>
            <a:headEnd/>
            <a:tailEnd/>
          </a:ln>
        </p:spPr>
        <p:txBody>
          <a:bodyPr anchor="ctr" anchorCtr="1"/>
          <a:lstStyle/>
          <a:p>
            <a:r>
              <a:rPr lang="es-ES_tradnl" sz="2800" dirty="0">
                <a:solidFill>
                  <a:srgbClr val="FFFF66"/>
                </a:solidFill>
                <a:latin typeface="Arial" pitchFamily="34" charset="0"/>
              </a:rPr>
              <a:t>Art. </a:t>
            </a:r>
            <a:r>
              <a:rPr lang="es-ES_tradnl" sz="2800" dirty="0" smtClean="0">
                <a:solidFill>
                  <a:srgbClr val="FFFF66"/>
                </a:solidFill>
                <a:latin typeface="Arial" pitchFamily="34" charset="0"/>
              </a:rPr>
              <a:t>16 </a:t>
            </a:r>
            <a:r>
              <a:rPr lang="es-ES_tradnl" sz="2800" dirty="0">
                <a:solidFill>
                  <a:srgbClr val="FFFF66"/>
                </a:solidFill>
                <a:latin typeface="Arial" pitchFamily="34" charset="0"/>
              </a:rPr>
              <a:t>N</a:t>
            </a:r>
            <a:r>
              <a:rPr lang="es-ES_tradnl" sz="2800" dirty="0" smtClean="0">
                <a:solidFill>
                  <a:srgbClr val="FFFF66"/>
                </a:solidFill>
                <a:latin typeface="Arial" pitchFamily="34" charset="0"/>
              </a:rPr>
              <a:t>LIS </a:t>
            </a:r>
            <a:r>
              <a:rPr lang="es-ES_tradnl" dirty="0" smtClean="0">
                <a:solidFill>
                  <a:srgbClr val="FFFF66"/>
                </a:solidFill>
                <a:latin typeface="Arial" pitchFamily="34" charset="0"/>
              </a:rPr>
              <a:t>[antes de 2015: art</a:t>
            </a:r>
            <a:r>
              <a:rPr lang="es-ES_tradnl" dirty="0">
                <a:solidFill>
                  <a:srgbClr val="FFFF66"/>
                </a:solidFill>
                <a:latin typeface="Arial" pitchFamily="34" charset="0"/>
              </a:rPr>
              <a:t>. 20 </a:t>
            </a:r>
            <a:r>
              <a:rPr lang="es-ES_tradnl" dirty="0" smtClean="0">
                <a:solidFill>
                  <a:srgbClr val="FFFF66"/>
                </a:solidFill>
                <a:latin typeface="Arial" pitchFamily="34" charset="0"/>
              </a:rPr>
              <a:t>TRLIS]</a:t>
            </a:r>
            <a:endParaRPr lang="es-ES" dirty="0">
              <a:solidFill>
                <a:srgbClr val="FFFF66"/>
              </a:solidFill>
              <a:latin typeface="Arial" pitchFamily="34" charset="0"/>
            </a:endParaRPr>
          </a:p>
        </p:txBody>
      </p:sp>
      <p:sp>
        <p:nvSpPr>
          <p:cNvPr id="8" name="Text Box 3"/>
          <p:cNvSpPr txBox="1">
            <a:spLocks noChangeArrowheads="1"/>
          </p:cNvSpPr>
          <p:nvPr/>
        </p:nvSpPr>
        <p:spPr bwMode="auto">
          <a:xfrm>
            <a:off x="0" y="533400"/>
            <a:ext cx="9906000" cy="457200"/>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a:t>
            </a:r>
            <a:r>
              <a:rPr lang="es-ES" sz="2400" dirty="0" smtClean="0">
                <a:solidFill>
                  <a:srgbClr val="000066"/>
                </a:solidFill>
              </a:rPr>
              <a:t>FINANCIEROS. </a:t>
            </a:r>
            <a:r>
              <a:rPr lang="es-ES" sz="2400" dirty="0" smtClean="0">
                <a:solidFill>
                  <a:srgbClr val="FF0000"/>
                </a:solidFill>
              </a:rPr>
              <a:t>ART</a:t>
            </a:r>
            <a:r>
              <a:rPr lang="es-ES" sz="2400" dirty="0">
                <a:solidFill>
                  <a:srgbClr val="FF0000"/>
                </a:solidFill>
              </a:rPr>
              <a:t>. </a:t>
            </a:r>
            <a:r>
              <a:rPr lang="es-ES" sz="2400" dirty="0" smtClean="0">
                <a:solidFill>
                  <a:srgbClr val="FF0000"/>
                </a:solidFill>
              </a:rPr>
              <a:t>16 LIS. </a:t>
            </a:r>
            <a:r>
              <a:rPr lang="es-ES" sz="2400" u="sng" dirty="0" smtClean="0">
                <a:solidFill>
                  <a:srgbClr val="FF0000"/>
                </a:solidFill>
              </a:rPr>
              <a:t>Resumen</a:t>
            </a:r>
            <a:endParaRPr lang="es-ES" sz="2400" u="sng" dirty="0">
              <a:solidFill>
                <a:srgbClr val="FF0000"/>
              </a:solidFill>
            </a:endParaRPr>
          </a:p>
        </p:txBody>
      </p:sp>
    </p:spTree>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49C4B486-C333-4031-8348-1B44A1A4A3DC}" type="slidenum">
              <a:rPr lang="es-ES"/>
              <a:pPr>
                <a:defRPr/>
              </a:pPr>
              <a:t>245</a:t>
            </a:fld>
            <a:endParaRPr lang="es-ES"/>
          </a:p>
        </p:txBody>
      </p:sp>
      <p:sp>
        <p:nvSpPr>
          <p:cNvPr id="2630658" name="Rectangle 2"/>
          <p:cNvSpPr>
            <a:spLocks noChangeArrowheads="1"/>
          </p:cNvSpPr>
          <p:nvPr/>
        </p:nvSpPr>
        <p:spPr bwMode="auto">
          <a:xfrm>
            <a:off x="228600" y="0"/>
            <a:ext cx="9677400" cy="4462760"/>
          </a:xfrm>
          <a:prstGeom prst="rect">
            <a:avLst/>
          </a:prstGeom>
          <a:noFill/>
          <a:ln w="9525">
            <a:noFill/>
            <a:miter lim="800000"/>
            <a:headEnd/>
            <a:tailEnd/>
          </a:ln>
          <a:effectLst/>
        </p:spPr>
        <p:txBody>
          <a:bodyPr>
            <a:spAutoFit/>
          </a:bodyPr>
          <a:lstStyle/>
          <a:p>
            <a:pPr marL="342900" indent="-342900" algn="ctr">
              <a:defRPr/>
            </a:pPr>
            <a:endParaRPr lang="es-ES" sz="4000" dirty="0">
              <a:latin typeface="Arial" charset="0"/>
              <a:cs typeface="+mn-cs"/>
            </a:endParaRPr>
          </a:p>
          <a:p>
            <a:pPr marL="342900" indent="-342900" algn="ctr">
              <a:defRPr/>
            </a:pPr>
            <a:r>
              <a:rPr lang="es-ES" sz="4800" dirty="0">
                <a:latin typeface="Arial" charset="0"/>
                <a:cs typeface="+mn-cs"/>
              </a:rPr>
              <a:t>GASTOS FINANCIEROS</a:t>
            </a:r>
          </a:p>
          <a:p>
            <a:pPr marL="342900" indent="-342900" algn="ctr">
              <a:defRPr/>
            </a:pPr>
            <a:endParaRPr lang="es-ES" sz="4000" dirty="0">
              <a:latin typeface="Arial" charset="0"/>
              <a:cs typeface="+mn-cs"/>
            </a:endParaRPr>
          </a:p>
          <a:p>
            <a:pPr marL="342900" indent="-342900" algn="ctr">
              <a:defRPr/>
            </a:pPr>
            <a:endParaRPr lang="es-ES" sz="1200" dirty="0">
              <a:latin typeface="Arial" charset="0"/>
              <a:cs typeface="+mn-cs"/>
            </a:endParaRPr>
          </a:p>
          <a:p>
            <a:pPr marL="457200" indent="-457200">
              <a:buFont typeface="Wingdings" pitchFamily="2" charset="2"/>
              <a:buChar char="Ø"/>
              <a:defRPr/>
            </a:pPr>
            <a:r>
              <a:rPr lang="es-ES_tradnl" sz="3200" dirty="0">
                <a:solidFill>
                  <a:srgbClr val="FFFF00"/>
                </a:solidFill>
                <a:cs typeface="+mn-cs"/>
              </a:rPr>
              <a:t>Resolución de 16 de julio de 2012</a:t>
            </a:r>
            <a:r>
              <a:rPr lang="es-ES_tradnl" sz="2800" dirty="0">
                <a:cs typeface="+mn-cs"/>
              </a:rPr>
              <a:t>, de la Dirección General de Tributos, en relación con la limitación en la deducibilidad de gastos financieros en el Impuesto sobre Sociedades </a:t>
            </a:r>
            <a:r>
              <a:rPr lang="es-ES_tradnl" sz="2800" dirty="0">
                <a:solidFill>
                  <a:srgbClr val="CCFFFF"/>
                </a:solidFill>
                <a:cs typeface="+mn-cs"/>
              </a:rPr>
              <a:t>(BOE 17/07/2012)</a:t>
            </a:r>
            <a:endParaRPr lang="es-ES_tradnl" sz="2800" dirty="0">
              <a:latin typeface="Arial" charset="0"/>
              <a:cs typeface="+mn-cs"/>
            </a:endParaRPr>
          </a:p>
        </p:txBody>
      </p:sp>
    </p:spTree>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80745" y="6363463"/>
            <a:ext cx="2311400" cy="476250"/>
          </a:xfrm>
        </p:spPr>
        <p:txBody>
          <a:bodyPr/>
          <a:lstStyle/>
          <a:p>
            <a:pPr>
              <a:defRPr/>
            </a:pPr>
            <a:fld id="{8A3A4446-DA1A-4A4A-9223-AC18B9C73FE8}" type="slidenum">
              <a:rPr lang="es-ES"/>
              <a:pPr>
                <a:defRPr/>
              </a:pPr>
              <a:t>246</a:t>
            </a:fld>
            <a:endParaRPr lang="es-ES"/>
          </a:p>
        </p:txBody>
      </p:sp>
      <p:sp>
        <p:nvSpPr>
          <p:cNvPr id="14340" name="Text Box 3"/>
          <p:cNvSpPr txBox="1">
            <a:spLocks noChangeArrowheads="1"/>
          </p:cNvSpPr>
          <p:nvPr/>
        </p:nvSpPr>
        <p:spPr bwMode="auto">
          <a:xfrm>
            <a:off x="0" y="604837"/>
            <a:ext cx="9906000" cy="461963"/>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FINANCIEROS.</a:t>
            </a:r>
            <a:r>
              <a:rPr lang="es-ES" sz="2400" dirty="0">
                <a:solidFill>
                  <a:schemeClr val="bg2"/>
                </a:solidFill>
              </a:rPr>
              <a:t> </a:t>
            </a:r>
            <a:r>
              <a:rPr lang="es-ES" sz="2400" dirty="0">
                <a:solidFill>
                  <a:srgbClr val="FF0000"/>
                </a:solidFill>
              </a:rPr>
              <a:t>RESOLUCIÓN DGT 16/7/12</a:t>
            </a:r>
          </a:p>
        </p:txBody>
      </p:sp>
      <p:sp>
        <p:nvSpPr>
          <p:cNvPr id="2493444" name="Text Box 4"/>
          <p:cNvSpPr txBox="1">
            <a:spLocks noChangeArrowheads="1"/>
          </p:cNvSpPr>
          <p:nvPr/>
        </p:nvSpPr>
        <p:spPr bwMode="auto">
          <a:xfrm>
            <a:off x="228600" y="1143000"/>
            <a:ext cx="9677400" cy="4955203"/>
          </a:xfrm>
          <a:prstGeom prst="rect">
            <a:avLst/>
          </a:prstGeom>
          <a:noFill/>
          <a:ln w="9525">
            <a:noFill/>
            <a:miter lim="800000"/>
            <a:headEnd/>
            <a:tailEnd/>
          </a:ln>
          <a:effectLst/>
        </p:spPr>
        <p:txBody>
          <a:bodyPr>
            <a:spAutoFit/>
          </a:bodyPr>
          <a:lstStyle/>
          <a:p>
            <a:pPr marL="457200" indent="-457200">
              <a:defRPr/>
            </a:pPr>
            <a:r>
              <a:rPr lang="es-ES" sz="1800" u="sng" dirty="0">
                <a:effectLst>
                  <a:outerShdw blurRad="38100" dist="38100" dir="2700000" algn="tl">
                    <a:srgbClr val="000000">
                      <a:alpha val="43137"/>
                    </a:srgbClr>
                  </a:outerShdw>
                </a:effectLst>
                <a:cs typeface="+mn-cs"/>
              </a:rPr>
              <a:t>La  Resolución de la DGT de 16/7/2012 contiene criterios interpretativos de la DGT en relación con</a:t>
            </a:r>
            <a:r>
              <a:rPr lang="es-ES" sz="1800" u="sng" dirty="0" smtClean="0">
                <a:effectLst>
                  <a:outerShdw blurRad="38100" dist="38100" dir="2700000" algn="tl">
                    <a:srgbClr val="000000">
                      <a:alpha val="43137"/>
                    </a:srgbClr>
                  </a:outerShdw>
                </a:effectLst>
                <a:cs typeface="+mn-cs"/>
              </a:rPr>
              <a:t>:</a:t>
            </a:r>
            <a:endParaRPr lang="es-ES" sz="1800" u="sng" dirty="0">
              <a:effectLst>
                <a:outerShdw blurRad="38100" dist="38100" dir="2700000" algn="tl">
                  <a:srgbClr val="000000">
                    <a:alpha val="43137"/>
                  </a:srgbClr>
                </a:outerShdw>
              </a:effectLst>
              <a:cs typeface="+mn-cs"/>
            </a:endParaRPr>
          </a:p>
          <a:p>
            <a:pPr marL="457200" indent="-457200">
              <a:buFont typeface="+mj-lt"/>
              <a:buAutoNum type="arabicPeriod"/>
              <a:defRPr/>
            </a:pPr>
            <a:r>
              <a:rPr lang="es-ES" sz="1400" b="0" dirty="0">
                <a:cs typeface="+mn-cs"/>
              </a:rPr>
              <a:t>El concepto de gastos financieros e ingresos procedentes de la cesión a terceros de capitales propios.</a:t>
            </a:r>
          </a:p>
          <a:p>
            <a:pPr marL="457200" indent="-457200">
              <a:buFont typeface="+mj-lt"/>
              <a:buAutoNum type="arabicPeriod"/>
              <a:defRPr/>
            </a:pPr>
            <a:r>
              <a:rPr lang="es-ES" sz="1400" b="0" dirty="0">
                <a:cs typeface="+mn-cs"/>
              </a:rPr>
              <a:t>El beneficio operativo.</a:t>
            </a:r>
          </a:p>
          <a:p>
            <a:pPr marL="457200" indent="-457200">
              <a:buFont typeface="+mj-lt"/>
              <a:buAutoNum type="arabicPeriod"/>
              <a:defRPr/>
            </a:pPr>
            <a:r>
              <a:rPr lang="es-ES" sz="1400" b="0" dirty="0">
                <a:cs typeface="+mn-cs"/>
              </a:rPr>
              <a:t>La aplicación de gastos financieros procedentes de ejercicios anteriores.</a:t>
            </a:r>
          </a:p>
          <a:p>
            <a:pPr marL="457200" indent="-457200">
              <a:buFont typeface="+mj-lt"/>
              <a:buAutoNum type="arabicPeriod"/>
              <a:defRPr/>
            </a:pPr>
            <a:r>
              <a:rPr lang="es-ES" sz="1400" b="0" dirty="0">
                <a:cs typeface="+mn-cs"/>
              </a:rPr>
              <a:t>El beneficio operativo que no ha determinado la deducibilidad de gastos financieros en un período impositivo.</a:t>
            </a:r>
          </a:p>
          <a:p>
            <a:pPr marL="457200" indent="-457200">
              <a:buFont typeface="+mj-lt"/>
              <a:buAutoNum type="arabicPeriod"/>
              <a:defRPr/>
            </a:pPr>
            <a:r>
              <a:rPr lang="es-ES" sz="1400" b="0" dirty="0">
                <a:cs typeface="+mn-cs"/>
              </a:rPr>
              <a:t>La determinación de la limitación en la deducibilidad de gastos financieros en los grupos de consolidación fiscal.</a:t>
            </a:r>
          </a:p>
          <a:p>
            <a:pPr marL="457200" indent="-457200">
              <a:buFont typeface="+mj-lt"/>
              <a:buAutoNum type="arabicPeriod"/>
              <a:defRPr/>
            </a:pPr>
            <a:r>
              <a:rPr lang="es-ES" sz="1400" b="0" dirty="0">
                <a:cs typeface="+mn-cs"/>
              </a:rPr>
              <a:t>Las reglas específicas para grupos de consolidación fiscal en los que participen entidades de crédito.</a:t>
            </a:r>
          </a:p>
          <a:p>
            <a:pPr marL="457200" indent="-457200">
              <a:buFont typeface="+mj-lt"/>
              <a:buAutoNum type="arabicPeriod"/>
              <a:defRPr/>
            </a:pPr>
            <a:r>
              <a:rPr lang="es-ES" sz="1400" b="0" dirty="0">
                <a:cs typeface="+mn-cs"/>
              </a:rPr>
              <a:t>Las entidades que se incorporan a un grupo de consolidación fiscal con gastos financieros de períodos impositivos anteriores a dicha incorporación, pendientes de deducir.</a:t>
            </a:r>
          </a:p>
          <a:p>
            <a:pPr marL="457200" indent="-457200">
              <a:buFont typeface="+mj-lt"/>
              <a:buAutoNum type="arabicPeriod"/>
              <a:defRPr/>
            </a:pPr>
            <a:r>
              <a:rPr lang="es-ES" sz="1400" b="0" dirty="0">
                <a:cs typeface="+mn-cs"/>
              </a:rPr>
              <a:t>Las entidades que se incorporan a un grupo de consolidación fiscal con beneficio operativo de períodos impositivos anteriores a dicha incorporación, pendiente de utilizar en la deducción de gastos financieros.</a:t>
            </a:r>
          </a:p>
          <a:p>
            <a:pPr marL="457200" indent="-457200">
              <a:buFont typeface="+mj-lt"/>
              <a:buAutoNum type="arabicPeriod"/>
              <a:defRPr/>
            </a:pPr>
            <a:r>
              <a:rPr lang="es-ES" sz="1400" b="0" dirty="0">
                <a:cs typeface="+mn-cs"/>
              </a:rPr>
              <a:t>El cálculo del deterioro de valor de la participación en entidades que forman parte de un grupo de consolidación fiscal.</a:t>
            </a:r>
          </a:p>
          <a:p>
            <a:pPr marL="457200" indent="-457200">
              <a:buFont typeface="+mj-lt"/>
              <a:buAutoNum type="arabicPeriod"/>
              <a:defRPr/>
            </a:pPr>
            <a:r>
              <a:rPr lang="es-ES" sz="1400" b="0" dirty="0">
                <a:cs typeface="+mn-cs"/>
              </a:rPr>
              <a:t>Las entidades que abandonan el grupo de consolidación fiscal o extinción del grupo fiscal.</a:t>
            </a:r>
          </a:p>
          <a:p>
            <a:pPr marL="457200" indent="-457200">
              <a:buFont typeface="+mj-lt"/>
              <a:buAutoNum type="arabicPeriod"/>
              <a:defRPr/>
            </a:pPr>
            <a:r>
              <a:rPr lang="es-ES" sz="1400" b="0" dirty="0">
                <a:cs typeface="+mn-cs"/>
              </a:rPr>
              <a:t>Dichos criterios se acompañan de numerosos ejemplos de la aplicación del artículo 20 del TRLIS en régimen individual de tributación y dentro del grupo de consolidación fiscal.</a:t>
            </a:r>
            <a:endParaRPr lang="es-ES_tradnl" sz="1400" dirty="0">
              <a:cs typeface="+mn-cs"/>
            </a:endParaRPr>
          </a:p>
          <a:p>
            <a:pPr>
              <a:defRPr/>
            </a:pPr>
            <a:r>
              <a:rPr lang="es-ES" sz="1400" dirty="0">
                <a:cs typeface="+mn-cs"/>
              </a:rPr>
              <a:t> </a:t>
            </a:r>
            <a:endParaRPr lang="es-ES_tradnl" sz="1400" dirty="0">
              <a:cs typeface="+mn-cs"/>
            </a:endParaRPr>
          </a:p>
        </p:txBody>
      </p:sp>
      <p:sp>
        <p:nvSpPr>
          <p:cNvPr id="8"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RESOLUCIÓN </a:t>
            </a:r>
            <a:r>
              <a:rPr lang="es-ES_tradnl" sz="2800" dirty="0">
                <a:solidFill>
                  <a:srgbClr val="FFFF66"/>
                </a:solidFill>
                <a:latin typeface="Arial" pitchFamily="34" charset="0"/>
              </a:rPr>
              <a:t>DGT 16/7/12 </a:t>
            </a:r>
            <a:endParaRPr lang="es-ES" sz="2800" dirty="0">
              <a:solidFill>
                <a:srgbClr val="FFFF66"/>
              </a:solidFill>
              <a:latin typeface="Arial" pitchFamily="34" charset="0"/>
            </a:endParaRPr>
          </a:p>
        </p:txBody>
      </p:sp>
      <p:sp>
        <p:nvSpPr>
          <p:cNvPr id="9"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0" name="9 Rectángulo"/>
          <p:cNvSpPr/>
          <p:nvPr/>
        </p:nvSpPr>
        <p:spPr>
          <a:xfrm>
            <a:off x="762000" y="5867400"/>
            <a:ext cx="7467600" cy="830997"/>
          </a:xfrm>
          <a:prstGeom prst="rect">
            <a:avLst/>
          </a:prstGeom>
        </p:spPr>
        <p:txBody>
          <a:bodyPr wrap="square">
            <a:spAutoFit/>
          </a:bodyPr>
          <a:lstStyle/>
          <a:p>
            <a:pPr marL="457200" indent="-457200" algn="ctr">
              <a:defRPr/>
            </a:pPr>
            <a:r>
              <a:rPr lang="es-ES" sz="1600" u="sng" dirty="0" smtClean="0">
                <a:solidFill>
                  <a:srgbClr val="FFFF00"/>
                </a:solidFill>
                <a:effectLst>
                  <a:outerShdw blurRad="38100" dist="38100" dir="2700000" algn="tl">
                    <a:srgbClr val="000000">
                      <a:alpha val="43137"/>
                    </a:srgbClr>
                  </a:outerShdw>
                </a:effectLst>
              </a:rPr>
              <a:t>NOMENCLATURA:</a:t>
            </a:r>
          </a:p>
          <a:p>
            <a:pPr marL="457200" indent="-457200">
              <a:buFont typeface="+mj-lt"/>
              <a:buAutoNum type="arabicPeriod"/>
              <a:defRPr/>
            </a:pPr>
            <a:r>
              <a:rPr lang="es-ES_tradnl" sz="1600" dirty="0" smtClean="0">
                <a:solidFill>
                  <a:srgbClr val="FFFF00"/>
                </a:solidFill>
                <a:effectLst>
                  <a:outerShdw blurRad="38100" dist="38100" dir="2700000" algn="tl">
                    <a:srgbClr val="000000">
                      <a:alpha val="43137"/>
                    </a:srgbClr>
                  </a:outerShdw>
                </a:effectLst>
              </a:rPr>
              <a:t>BO:</a:t>
            </a:r>
            <a:r>
              <a:rPr lang="es-ES_tradnl" sz="1600" dirty="0" smtClean="0">
                <a:effectLst>
                  <a:outerShdw blurRad="38100" dist="38100" dir="2700000" algn="tl">
                    <a:srgbClr val="000000">
                      <a:alpha val="43137"/>
                    </a:srgbClr>
                  </a:outerShdw>
                </a:effectLst>
              </a:rPr>
              <a:t> </a:t>
            </a:r>
            <a:r>
              <a:rPr lang="es-ES_tradnl" sz="1600" dirty="0" smtClean="0"/>
              <a:t>beneficio operativo del período impositivo.</a:t>
            </a:r>
          </a:p>
          <a:p>
            <a:pPr marL="457200" indent="-457200">
              <a:buFont typeface="+mj-lt"/>
              <a:buAutoNum type="arabicPeriod"/>
              <a:defRPr/>
            </a:pPr>
            <a:r>
              <a:rPr lang="es-ES_tradnl" sz="1600" dirty="0" smtClean="0">
                <a:solidFill>
                  <a:srgbClr val="FFFF00"/>
                </a:solidFill>
                <a:effectLst>
                  <a:outerShdw blurRad="38100" dist="38100" dir="2700000" algn="tl">
                    <a:srgbClr val="000000">
                      <a:alpha val="43137"/>
                    </a:srgbClr>
                  </a:outerShdw>
                </a:effectLst>
              </a:rPr>
              <a:t>GF:</a:t>
            </a:r>
            <a:r>
              <a:rPr lang="es-ES_tradnl" sz="1600" dirty="0" smtClean="0">
                <a:solidFill>
                  <a:srgbClr val="FFFF00"/>
                </a:solidFill>
              </a:rPr>
              <a:t> </a:t>
            </a:r>
            <a:r>
              <a:rPr lang="es-ES_tradnl" sz="1600" dirty="0" smtClean="0"/>
              <a:t>gastos financieros netos del período impositivo.</a:t>
            </a:r>
            <a:endParaRPr lang="es-ES_tradnl" sz="1600" dirty="0"/>
          </a:p>
        </p:txBody>
      </p:sp>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381750"/>
            <a:ext cx="2311400" cy="476250"/>
          </a:xfrm>
        </p:spPr>
        <p:txBody>
          <a:bodyPr/>
          <a:lstStyle/>
          <a:p>
            <a:pPr>
              <a:defRPr/>
            </a:pPr>
            <a:fld id="{2B91E598-35E8-48C1-B615-064358E212CC}" type="slidenum">
              <a:rPr lang="es-ES"/>
              <a:pPr>
                <a:defRPr/>
              </a:pPr>
              <a:t>247</a:t>
            </a:fld>
            <a:endParaRPr lang="es-ES" dirty="0"/>
          </a:p>
        </p:txBody>
      </p:sp>
      <p:sp>
        <p:nvSpPr>
          <p:cNvPr id="15363" name="Oval 2"/>
          <p:cNvSpPr>
            <a:spLocks noChangeArrowheads="1"/>
          </p:cNvSpPr>
          <p:nvPr/>
        </p:nvSpPr>
        <p:spPr bwMode="auto">
          <a:xfrm rot="5400000">
            <a:off x="4854575" y="-42449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493444" name="Text Box 4"/>
          <p:cNvSpPr txBox="1">
            <a:spLocks noChangeArrowheads="1"/>
          </p:cNvSpPr>
          <p:nvPr/>
        </p:nvSpPr>
        <p:spPr bwMode="auto">
          <a:xfrm>
            <a:off x="0" y="457200"/>
            <a:ext cx="9906000" cy="3139321"/>
          </a:xfrm>
          <a:prstGeom prst="rect">
            <a:avLst/>
          </a:prstGeom>
          <a:noFill/>
          <a:ln w="9525">
            <a:noFill/>
            <a:miter lim="800000"/>
            <a:headEnd/>
            <a:tailEnd/>
          </a:ln>
          <a:effectLst/>
        </p:spPr>
        <p:txBody>
          <a:bodyPr wrap="square">
            <a:spAutoFit/>
          </a:bodyPr>
          <a:lstStyle/>
          <a:p>
            <a:pPr>
              <a:defRPr/>
            </a:pPr>
            <a:r>
              <a:rPr lang="es-ES_tradnl" sz="1400" dirty="0" smtClean="0">
                <a:cs typeface="+mn-cs"/>
              </a:rPr>
              <a:t>La </a:t>
            </a:r>
            <a:r>
              <a:rPr lang="es-ES_tradnl" sz="1400" dirty="0">
                <a:cs typeface="+mn-cs"/>
              </a:rPr>
              <a:t>entidad A presenta los siguientes datos (</a:t>
            </a:r>
            <a:r>
              <a:rPr lang="es-ES_tradnl" sz="1400" u="sng" dirty="0">
                <a:solidFill>
                  <a:srgbClr val="FFFF66"/>
                </a:solidFill>
                <a:effectLst>
                  <a:outerShdw blurRad="38100" dist="38100" dir="2700000" algn="tl">
                    <a:srgbClr val="000000">
                      <a:alpha val="43137"/>
                    </a:srgbClr>
                  </a:outerShdw>
                </a:effectLst>
                <a:cs typeface="+mn-cs"/>
              </a:rPr>
              <a:t>cifras en millones de euros</a:t>
            </a:r>
            <a:r>
              <a:rPr lang="es-ES_tradnl" sz="1400" dirty="0">
                <a:cs typeface="+mn-cs"/>
              </a:rPr>
              <a:t>):</a:t>
            </a:r>
          </a:p>
          <a:p>
            <a:pPr>
              <a:defRPr/>
            </a:pPr>
            <a:r>
              <a:rPr lang="pt-BR" sz="1800" dirty="0">
                <a:solidFill>
                  <a:srgbClr val="FFFF00"/>
                </a:solidFill>
                <a:effectLst>
                  <a:outerShdw blurRad="38100" dist="38100" dir="2700000" algn="tl">
                    <a:srgbClr val="000000">
                      <a:alpha val="43137"/>
                    </a:srgbClr>
                  </a:outerShdw>
                </a:effectLst>
                <a:cs typeface="+mn-cs"/>
              </a:rPr>
              <a:t>BO</a:t>
            </a:r>
            <a:r>
              <a:rPr lang="pt-BR" sz="1400" dirty="0">
                <a:cs typeface="+mn-cs"/>
              </a:rPr>
              <a:t> anual de cada período impositivo: 100.</a:t>
            </a:r>
          </a:p>
          <a:p>
            <a:pPr>
              <a:defRPr/>
            </a:pPr>
            <a:r>
              <a:rPr lang="es-ES_tradnl" sz="1800" dirty="0" smtClean="0">
                <a:solidFill>
                  <a:srgbClr val="FFFF00"/>
                </a:solidFill>
                <a:effectLst>
                  <a:outerShdw blurRad="38100" dist="38100" dir="2700000" algn="tl">
                    <a:srgbClr val="000000">
                      <a:alpha val="43137"/>
                    </a:srgbClr>
                  </a:outerShdw>
                </a:effectLst>
                <a:cs typeface="+mn-cs"/>
              </a:rPr>
              <a:t>GF:</a:t>
            </a:r>
            <a:r>
              <a:rPr lang="es-ES_tradnl" sz="1800" dirty="0" smtClean="0">
                <a:effectLst>
                  <a:outerShdw blurRad="38100" dist="38100" dir="2700000" algn="tl">
                    <a:srgbClr val="000000">
                      <a:alpha val="43137"/>
                    </a:srgbClr>
                  </a:outerShdw>
                </a:effectLst>
                <a:cs typeface="+mn-cs"/>
              </a:rPr>
              <a:t> </a:t>
            </a:r>
            <a:r>
              <a:rPr lang="es-ES_tradnl" sz="1400" dirty="0" smtClean="0">
                <a:cs typeface="+mn-cs"/>
              </a:rPr>
              <a:t>Año 0: 80. Año </a:t>
            </a:r>
            <a:r>
              <a:rPr lang="es-ES_tradnl" sz="1400" dirty="0">
                <a:cs typeface="+mn-cs"/>
              </a:rPr>
              <a:t>1: 20</a:t>
            </a:r>
            <a:r>
              <a:rPr lang="es-ES_tradnl" sz="1400" dirty="0" smtClean="0">
                <a:cs typeface="+mn-cs"/>
              </a:rPr>
              <a:t>. Año </a:t>
            </a:r>
            <a:r>
              <a:rPr lang="es-ES_tradnl" sz="1400" dirty="0">
                <a:cs typeface="+mn-cs"/>
              </a:rPr>
              <a:t>2: 40</a:t>
            </a:r>
            <a:r>
              <a:rPr lang="es-ES_tradnl" sz="1400" dirty="0" smtClean="0">
                <a:cs typeface="+mn-cs"/>
              </a:rPr>
              <a:t>. </a:t>
            </a:r>
            <a:endParaRPr lang="es-ES_tradnl" sz="1400" dirty="0">
              <a:cs typeface="+mn-cs"/>
            </a:endParaRPr>
          </a:p>
          <a:p>
            <a:pPr algn="ctr">
              <a:defRPr/>
            </a:pPr>
            <a:r>
              <a:rPr lang="es-ES_tradnl" u="sng" dirty="0">
                <a:solidFill>
                  <a:srgbClr val="FFFF00"/>
                </a:solidFill>
                <a:effectLst>
                  <a:outerShdw blurRad="38100" dist="38100" dir="2700000" algn="tl">
                    <a:srgbClr val="000000">
                      <a:alpha val="43137"/>
                    </a:srgbClr>
                  </a:outerShdw>
                </a:effectLst>
                <a:cs typeface="+mn-cs"/>
              </a:rPr>
              <a:t>Solución:</a:t>
            </a:r>
          </a:p>
          <a:p>
            <a:pPr marL="342900" indent="-342900">
              <a:buFont typeface="Wingdings" pitchFamily="2" charset="2"/>
              <a:buChar char="Ø"/>
              <a:defRPr/>
            </a:pPr>
            <a:r>
              <a:rPr lang="es-ES_tradnl" sz="1400" u="sng" dirty="0">
                <a:solidFill>
                  <a:srgbClr val="FFFF66"/>
                </a:solidFill>
                <a:effectLst>
                  <a:outerShdw blurRad="38100" dist="38100" dir="2700000" algn="tl">
                    <a:srgbClr val="000000">
                      <a:alpha val="43137"/>
                    </a:srgbClr>
                  </a:outerShdw>
                </a:effectLst>
                <a:cs typeface="+mn-cs"/>
              </a:rPr>
              <a:t>Año 0:</a:t>
            </a:r>
            <a:r>
              <a:rPr lang="es-ES_tradnl" sz="1400" dirty="0">
                <a:cs typeface="+mn-cs"/>
              </a:rPr>
              <a:t> Límite BO = 30 (30% de 100). Son deducibles GF en el período impositivo por importe de 30 y </a:t>
            </a:r>
            <a:r>
              <a:rPr lang="es-ES_tradnl" sz="1400" u="sng" dirty="0">
                <a:cs typeface="+mn-cs"/>
              </a:rPr>
              <a:t>quedan GF pendientes de deducir en los </a:t>
            </a:r>
            <a:r>
              <a:rPr lang="es-ES_tradnl" sz="1400" u="sng" dirty="0" smtClean="0">
                <a:cs typeface="+mn-cs"/>
              </a:rPr>
              <a:t> años </a:t>
            </a:r>
            <a:r>
              <a:rPr lang="es-ES_tradnl" sz="1400" u="sng" dirty="0">
                <a:cs typeface="+mn-cs"/>
              </a:rPr>
              <a:t>inmediatos y sucesivos </a:t>
            </a:r>
            <a:r>
              <a:rPr lang="es-ES_tradnl" sz="1400" dirty="0">
                <a:cs typeface="+mn-cs"/>
              </a:rPr>
              <a:t>por importe de 50</a:t>
            </a:r>
            <a:r>
              <a:rPr lang="es-ES_tradnl" sz="1400" dirty="0" smtClean="0">
                <a:cs typeface="+mn-cs"/>
              </a:rPr>
              <a:t>.</a:t>
            </a:r>
            <a:endParaRPr lang="es-ES_tradnl" sz="1400" dirty="0">
              <a:cs typeface="+mn-cs"/>
            </a:endParaRPr>
          </a:p>
          <a:p>
            <a:pPr marL="342900" indent="-342900">
              <a:buFont typeface="Wingdings" pitchFamily="2" charset="2"/>
              <a:buChar char="Ø"/>
              <a:defRPr/>
            </a:pPr>
            <a:r>
              <a:rPr lang="es-ES_tradnl" sz="1400" u="sng" dirty="0">
                <a:solidFill>
                  <a:srgbClr val="FFFF66"/>
                </a:solidFill>
                <a:effectLst>
                  <a:outerShdw blurRad="38100" dist="38100" dir="2700000" algn="tl">
                    <a:srgbClr val="000000">
                      <a:alpha val="43137"/>
                    </a:srgbClr>
                  </a:outerShdw>
                </a:effectLst>
                <a:cs typeface="+mn-cs"/>
              </a:rPr>
              <a:t>Año 1:</a:t>
            </a:r>
            <a:r>
              <a:rPr lang="es-ES_tradnl" sz="1400" dirty="0">
                <a:cs typeface="+mn-cs"/>
              </a:rPr>
              <a:t> Límite BO = 30. Son deducibles GF por importe de 20 del período impositivo y, adicionalmente, 10 del año 0. Quedan pendientes del año 0 para ejercicios futuros, GF por importe de 40</a:t>
            </a:r>
            <a:r>
              <a:rPr lang="es-ES_tradnl" sz="1400" dirty="0" smtClean="0">
                <a:cs typeface="+mn-cs"/>
              </a:rPr>
              <a:t>.</a:t>
            </a:r>
            <a:endParaRPr lang="es-ES_tradnl" sz="1400" dirty="0">
              <a:cs typeface="+mn-cs"/>
            </a:endParaRPr>
          </a:p>
          <a:p>
            <a:pPr marL="342900" indent="-342900">
              <a:buFont typeface="Wingdings" pitchFamily="2" charset="2"/>
              <a:buChar char="Ø"/>
              <a:defRPr/>
            </a:pPr>
            <a:r>
              <a:rPr lang="es-ES_tradnl" sz="1400" u="sng" dirty="0">
                <a:solidFill>
                  <a:srgbClr val="FFFF66"/>
                </a:solidFill>
                <a:effectLst>
                  <a:outerShdw blurRad="38100" dist="38100" dir="2700000" algn="tl">
                    <a:srgbClr val="000000">
                      <a:alpha val="43137"/>
                    </a:srgbClr>
                  </a:outerShdw>
                </a:effectLst>
                <a:cs typeface="+mn-cs"/>
              </a:rPr>
              <a:t>Año 2:</a:t>
            </a:r>
            <a:r>
              <a:rPr lang="es-ES_tradnl" sz="1400" dirty="0">
                <a:solidFill>
                  <a:srgbClr val="FFFF66"/>
                </a:solidFill>
                <a:cs typeface="+mn-cs"/>
              </a:rPr>
              <a:t> </a:t>
            </a:r>
            <a:r>
              <a:rPr lang="es-ES_tradnl" sz="1400" dirty="0">
                <a:cs typeface="+mn-cs"/>
              </a:rPr>
              <a:t>Límite BO = 30. Son deducibles GF del período impositivo por importe de 30 y quedan 10 para ejercicios futuros</a:t>
            </a:r>
            <a:r>
              <a:rPr lang="es-ES_tradnl" sz="1400" dirty="0" smtClean="0">
                <a:cs typeface="+mn-cs"/>
              </a:rPr>
              <a:t>.</a:t>
            </a:r>
            <a:endParaRPr lang="es-ES_tradnl" sz="1400" dirty="0">
              <a:cs typeface="+mn-cs"/>
            </a:endParaRPr>
          </a:p>
          <a:p>
            <a:pPr marL="342900" indent="-342900">
              <a:buFont typeface="Wingdings" pitchFamily="2" charset="2"/>
              <a:buChar char="v"/>
              <a:defRPr/>
            </a:pPr>
            <a:r>
              <a:rPr lang="es-ES_tradnl" sz="1600" dirty="0">
                <a:solidFill>
                  <a:srgbClr val="FFFF66"/>
                </a:solidFill>
                <a:effectLst>
                  <a:outerShdw blurRad="38100" dist="38100" dir="2700000" algn="tl">
                    <a:srgbClr val="000000">
                      <a:alpha val="43137"/>
                    </a:srgbClr>
                  </a:outerShdw>
                </a:effectLst>
                <a:cs typeface="+mn-cs"/>
              </a:rPr>
              <a:t> Total GF pendientes: 40 del año 0 y 10 del año 2</a:t>
            </a:r>
            <a:r>
              <a:rPr lang="es-ES_tradnl" sz="1600" dirty="0">
                <a:effectLst>
                  <a:outerShdw blurRad="38100" dist="38100" dir="2700000" algn="tl">
                    <a:srgbClr val="000000">
                      <a:alpha val="43137"/>
                    </a:srgbClr>
                  </a:outerShdw>
                </a:effectLst>
                <a:cs typeface="+mn-cs"/>
              </a:rPr>
              <a:t>.</a:t>
            </a:r>
          </a:p>
        </p:txBody>
      </p:sp>
      <p:sp>
        <p:nvSpPr>
          <p:cNvPr id="15366" name="Rectangle 5"/>
          <p:cNvSpPr>
            <a:spLocks noChangeArrowheads="1"/>
          </p:cNvSpPr>
          <p:nvPr/>
        </p:nvSpPr>
        <p:spPr bwMode="auto">
          <a:xfrm>
            <a:off x="0" y="0"/>
            <a:ext cx="9906000" cy="381000"/>
          </a:xfrm>
          <a:prstGeom prst="rect">
            <a:avLst/>
          </a:prstGeom>
          <a:noFill/>
          <a:ln w="9525">
            <a:noFill/>
            <a:miter lim="800000"/>
            <a:headEnd/>
            <a:tailEnd/>
          </a:ln>
        </p:spPr>
        <p:txBody>
          <a:bodyPr anchor="ctr" anchorCtr="1"/>
          <a:lstStyle/>
          <a:p>
            <a:r>
              <a:rPr lang="es-ES_tradnl" sz="2800" dirty="0">
                <a:solidFill>
                  <a:srgbClr val="FFFF66"/>
                </a:solidFill>
                <a:latin typeface="Arial" pitchFamily="34" charset="0"/>
              </a:rPr>
              <a:t>EJEMPLO-1. RESOLUCIÓN DGT 16/7/12 </a:t>
            </a:r>
            <a:endParaRPr lang="es-ES" sz="2800" dirty="0">
              <a:solidFill>
                <a:srgbClr val="FFFF66"/>
              </a:solidFill>
              <a:latin typeface="Arial" pitchFamily="34" charset="0"/>
            </a:endParaRPr>
          </a:p>
        </p:txBody>
      </p:sp>
      <p:graphicFrame>
        <p:nvGraphicFramePr>
          <p:cNvPr id="8" name="Group 275"/>
          <p:cNvGraphicFramePr>
            <a:graphicFrameLocks noGrp="1"/>
          </p:cNvGraphicFramePr>
          <p:nvPr>
            <p:extLst/>
          </p:nvPr>
        </p:nvGraphicFramePr>
        <p:xfrm>
          <a:off x="76201" y="3642360"/>
          <a:ext cx="9372599" cy="3093720"/>
        </p:xfrm>
        <a:graphic>
          <a:graphicData uri="http://schemas.openxmlformats.org/drawingml/2006/table">
            <a:tbl>
              <a:tblPr/>
              <a:tblGrid>
                <a:gridCol w="6458430">
                  <a:extLst>
                    <a:ext uri="{9D8B030D-6E8A-4147-A177-3AD203B41FA5}">
                      <a16:colId xmlns="" xmlns:a16="http://schemas.microsoft.com/office/drawing/2014/main" val="20000"/>
                    </a:ext>
                  </a:extLst>
                </a:gridCol>
                <a:gridCol w="1023897">
                  <a:extLst>
                    <a:ext uri="{9D8B030D-6E8A-4147-A177-3AD203B41FA5}">
                      <a16:colId xmlns="" xmlns:a16="http://schemas.microsoft.com/office/drawing/2014/main" val="20001"/>
                    </a:ext>
                  </a:extLst>
                </a:gridCol>
                <a:gridCol w="945136">
                  <a:extLst>
                    <a:ext uri="{9D8B030D-6E8A-4147-A177-3AD203B41FA5}">
                      <a16:colId xmlns="" xmlns:a16="http://schemas.microsoft.com/office/drawing/2014/main" val="20002"/>
                    </a:ext>
                  </a:extLst>
                </a:gridCol>
                <a:gridCol w="945136">
                  <a:extLst>
                    <a:ext uri="{9D8B030D-6E8A-4147-A177-3AD203B41FA5}">
                      <a16:colId xmlns="" xmlns:a16="http://schemas.microsoft.com/office/drawing/2014/main" val="20003"/>
                    </a:ext>
                  </a:extLst>
                </a:gridCol>
              </a:tblGrid>
              <a:tr h="32004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rPr>
                        <a:t>GASTOS FINANCIEROS NETOS (GFN)  </a:t>
                      </a:r>
                      <a:r>
                        <a:rPr kumimoji="0" lang="es-ES_tradnl" sz="1400" b="1" i="0" u="sng" strike="noStrike" cap="none" normalizeH="0" baseline="0" dirty="0" smtClean="0">
                          <a:ln>
                            <a:noFill/>
                          </a:ln>
                          <a:solidFill>
                            <a:srgbClr val="FFFF00"/>
                          </a:solidFill>
                          <a:effectLst>
                            <a:outerShdw blurRad="38100" dist="38100" dir="2700000" algn="tl">
                              <a:srgbClr val="000000"/>
                            </a:outerShdw>
                          </a:effectLst>
                          <a:latin typeface="Arial" charset="0"/>
                        </a:rPr>
                        <a:t>DEDUCIBLES</a:t>
                      </a:r>
                      <a:r>
                        <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a:t>
                      </a:r>
                      <a:r>
                        <a:rPr kumimoji="0" lang="en-US" sz="1400" b="1" i="0" u="none" strike="noStrike" cap="none" normalizeH="0" baseline="0" dirty="0" err="1" smtClean="0">
                          <a:ln>
                            <a:noFill/>
                          </a:ln>
                          <a:solidFill>
                            <a:srgbClr val="FFFF00"/>
                          </a:solidFill>
                          <a:effectLst>
                            <a:outerShdw blurRad="38100" dist="38100" dir="2700000" algn="tl">
                              <a:srgbClr val="000000"/>
                            </a:outerShdw>
                          </a:effectLst>
                          <a:latin typeface="Arial" charset="0"/>
                          <a:cs typeface="Arial" charset="0"/>
                        </a:rPr>
                        <a:t>año</a:t>
                      </a: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err="1" smtClean="0">
                          <a:ln>
                            <a:noFill/>
                          </a:ln>
                          <a:solidFill>
                            <a:srgbClr val="FFFF00"/>
                          </a:solidFill>
                          <a:effectLst>
                            <a:outerShdw blurRad="38100" dist="38100" dir="2700000" algn="tl">
                              <a:srgbClr val="000000"/>
                            </a:outerShdw>
                          </a:effectLst>
                          <a:latin typeface="Arial" charset="0"/>
                          <a:cs typeface="Arial" charset="0"/>
                        </a:rPr>
                        <a:t>año</a:t>
                      </a: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1</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err="1" smtClean="0">
                          <a:ln>
                            <a:noFill/>
                          </a:ln>
                          <a:solidFill>
                            <a:srgbClr val="FFFF00"/>
                          </a:solidFill>
                          <a:effectLst>
                            <a:outerShdw blurRad="38100" dist="38100" dir="2700000" algn="tl">
                              <a:srgbClr val="000000"/>
                            </a:outerShdw>
                          </a:effectLst>
                          <a:latin typeface="Arial" charset="0"/>
                          <a:cs typeface="Arial" charset="0"/>
                        </a:rPr>
                        <a:t>año</a:t>
                      </a: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2</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279806">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5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Si GFN ≤  al límite y al mínimo: deducibles </a:t>
                      </a:r>
                      <a:r>
                        <a:rPr kumimoji="0" lang="es-ES_tradnl" sz="1500" b="1" i="0" u="sng"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todos</a:t>
                      </a:r>
                      <a:r>
                        <a:rPr kumimoji="0" lang="es-ES_tradnl" sz="15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los  GFN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20MM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279807">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5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Si GFN &gt;  al límite y al mínimo: opera el límite* ó mínimo**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80MM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40MM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279806">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sng"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En el último caso, la cantidad mayor de las siguientes</a:t>
                      </a:r>
                      <a:r>
                        <a:rPr kumimoji="0" lang="es-ES_tradnl"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a:t>
                      </a:r>
                      <a:endPar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endParaRPr kumimoji="0" lang="en-US" sz="1400" b="1" i="0" u="none" strike="noStrike" cap="none" normalizeH="0" baseline="0" dirty="0" smtClean="0">
                        <a:ln>
                          <a:noFill/>
                        </a:ln>
                        <a:solidFill>
                          <a:srgbClr val="0000FF"/>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Char char="Ø"/>
                        <a:tabLst/>
                        <a:defRPr/>
                      </a:pPr>
                      <a:endParaRPr kumimoji="0" lang="en-US" sz="1400" b="1" i="0" u="none" strike="noStrike" cap="none" normalizeH="0" baseline="0" dirty="0" smtClean="0">
                        <a:ln>
                          <a:noFill/>
                        </a:ln>
                        <a:solidFill>
                          <a:srgbClr val="0000FF"/>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endParaRPr kumimoji="0" lang="en-US" sz="1400" b="1" i="0" u="none" strike="noStrike" cap="none" normalizeH="0" baseline="0" dirty="0" smtClean="0">
                        <a:ln>
                          <a:noFill/>
                        </a:ln>
                        <a:solidFill>
                          <a:srgbClr val="0000FF"/>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279807">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30% del BOE  (límite*)</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279806">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1.000.000 € (importe mínimo**)</a:t>
                      </a:r>
                      <a:endPar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GFN DEDUCIBLES del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ejercicio</a:t>
                      </a:r>
                      <a:endPar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20MM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6"/>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GFN no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deducibles</a:t>
                      </a: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pendientes</a:t>
                      </a: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 a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deducir</a:t>
                      </a: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 en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ejercicios</a:t>
                      </a: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ss</a:t>
                      </a: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minoración</a:t>
                      </a: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50MM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7"/>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GFN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deducibles</a:t>
                      </a: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 de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ejercicios</a:t>
                      </a: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 </a:t>
                      </a:r>
                      <a:r>
                        <a:rPr kumimoji="0" lang="en-US" sz="1400" b="1"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cs typeface="Arial" charset="0"/>
                        </a:rPr>
                        <a:t>anteriores</a:t>
                      </a: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 xmlns:a16="http://schemas.microsoft.com/office/drawing/2014/main" val="10008"/>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rPr>
                        <a:t>GFN DEDUCIBLES en TOTAL</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extLst>
                  <a:ext uri="{0D108BD9-81ED-4DB2-BD59-A6C34878D82A}">
                    <a16:rowId xmlns="" xmlns:a16="http://schemas.microsoft.com/office/drawing/2014/main" val="10009"/>
                  </a:ext>
                </a:extLst>
              </a:tr>
            </a:tbl>
          </a:graphicData>
        </a:graphic>
      </p:graphicFrame>
    </p:spTree>
    <p:extLst>
      <p:ext uri="{BB962C8B-B14F-4D97-AF65-F5344CB8AC3E}">
        <p14:creationId xmlns="" xmlns:p14="http://schemas.microsoft.com/office/powerpoint/2010/main" val="357859199"/>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400800"/>
            <a:ext cx="2311400" cy="476250"/>
          </a:xfrm>
        </p:spPr>
        <p:txBody>
          <a:bodyPr/>
          <a:lstStyle/>
          <a:p>
            <a:pPr>
              <a:defRPr/>
            </a:pPr>
            <a:fld id="{B0FCC933-B450-4529-BF31-DA43CC5D5FB9}" type="slidenum">
              <a:rPr lang="es-ES"/>
              <a:pPr>
                <a:defRPr/>
              </a:pPr>
              <a:t>248</a:t>
            </a:fld>
            <a:endParaRPr lang="es-ES" dirty="0"/>
          </a:p>
        </p:txBody>
      </p:sp>
      <p:sp>
        <p:nvSpPr>
          <p:cNvPr id="16387"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493444" name="Text Box 4"/>
          <p:cNvSpPr txBox="1">
            <a:spLocks noChangeArrowheads="1"/>
          </p:cNvSpPr>
          <p:nvPr/>
        </p:nvSpPr>
        <p:spPr bwMode="auto">
          <a:xfrm>
            <a:off x="228600" y="533400"/>
            <a:ext cx="9677400" cy="3139321"/>
          </a:xfrm>
          <a:prstGeom prst="rect">
            <a:avLst/>
          </a:prstGeom>
          <a:noFill/>
          <a:ln w="9525">
            <a:noFill/>
            <a:miter lim="800000"/>
            <a:headEnd/>
            <a:tailEnd/>
          </a:ln>
          <a:effectLst/>
        </p:spPr>
        <p:txBody>
          <a:bodyPr>
            <a:spAutoFit/>
          </a:bodyPr>
          <a:lstStyle/>
          <a:p>
            <a:pPr>
              <a:defRPr/>
            </a:pPr>
            <a:r>
              <a:rPr lang="es-ES_tradnl" sz="1400" dirty="0" smtClean="0">
                <a:cs typeface="+mn-cs"/>
              </a:rPr>
              <a:t>La </a:t>
            </a:r>
            <a:r>
              <a:rPr lang="es-ES_tradnl" sz="1400" dirty="0">
                <a:cs typeface="+mn-cs"/>
              </a:rPr>
              <a:t>entidad B presenta los siguientes datos (</a:t>
            </a:r>
            <a:r>
              <a:rPr lang="es-ES_tradnl" sz="1400" u="sng" dirty="0">
                <a:cs typeface="+mn-cs"/>
              </a:rPr>
              <a:t>cifras en millones de euros</a:t>
            </a:r>
            <a:r>
              <a:rPr lang="es-ES_tradnl" sz="1400" dirty="0">
                <a:cs typeface="+mn-cs"/>
              </a:rPr>
              <a:t>):</a:t>
            </a:r>
          </a:p>
          <a:p>
            <a:pPr>
              <a:defRPr/>
            </a:pPr>
            <a:r>
              <a:rPr lang="pt-BR" sz="1800" dirty="0">
                <a:solidFill>
                  <a:srgbClr val="FFFF00"/>
                </a:solidFill>
                <a:effectLst>
                  <a:outerShdw blurRad="38100" dist="38100" dir="2700000" algn="tl">
                    <a:srgbClr val="000000">
                      <a:alpha val="43137"/>
                    </a:srgbClr>
                  </a:outerShdw>
                </a:effectLst>
                <a:cs typeface="+mn-cs"/>
              </a:rPr>
              <a:t>BO</a:t>
            </a:r>
            <a:r>
              <a:rPr lang="pt-BR" sz="1400" dirty="0">
                <a:cs typeface="+mn-cs"/>
              </a:rPr>
              <a:t> anual de cada período impositivo: 100.</a:t>
            </a:r>
          </a:p>
          <a:p>
            <a:pPr>
              <a:defRPr/>
            </a:pPr>
            <a:r>
              <a:rPr lang="es-ES_tradnl" sz="1800" dirty="0" smtClean="0">
                <a:solidFill>
                  <a:srgbClr val="FFFF00"/>
                </a:solidFill>
                <a:effectLst>
                  <a:outerShdw blurRad="38100" dist="38100" dir="2700000" algn="tl">
                    <a:srgbClr val="000000">
                      <a:alpha val="43137"/>
                    </a:srgbClr>
                  </a:outerShdw>
                </a:effectLst>
                <a:cs typeface="+mn-cs"/>
              </a:rPr>
              <a:t>GF:</a:t>
            </a:r>
            <a:r>
              <a:rPr lang="es-ES_tradnl" sz="1800" dirty="0" smtClean="0">
                <a:effectLst>
                  <a:outerShdw blurRad="38100" dist="38100" dir="2700000" algn="tl">
                    <a:srgbClr val="000000">
                      <a:alpha val="43137"/>
                    </a:srgbClr>
                  </a:outerShdw>
                </a:effectLst>
                <a:cs typeface="+mn-cs"/>
              </a:rPr>
              <a:t> </a:t>
            </a:r>
            <a:r>
              <a:rPr lang="es-ES_tradnl" sz="1400" dirty="0" smtClean="0">
                <a:cs typeface="+mn-cs"/>
              </a:rPr>
              <a:t>Año </a:t>
            </a:r>
            <a:r>
              <a:rPr lang="es-ES_tradnl" sz="1400" dirty="0">
                <a:cs typeface="+mn-cs"/>
              </a:rPr>
              <a:t>0: 20</a:t>
            </a:r>
            <a:r>
              <a:rPr lang="es-ES_tradnl" sz="1400" dirty="0" smtClean="0">
                <a:cs typeface="+mn-cs"/>
              </a:rPr>
              <a:t>. Año </a:t>
            </a:r>
            <a:r>
              <a:rPr lang="es-ES_tradnl" sz="1400" dirty="0">
                <a:cs typeface="+mn-cs"/>
              </a:rPr>
              <a:t>1: 10</a:t>
            </a:r>
            <a:r>
              <a:rPr lang="es-ES_tradnl" sz="1400" dirty="0" smtClean="0">
                <a:cs typeface="+mn-cs"/>
              </a:rPr>
              <a:t>. Año </a:t>
            </a:r>
            <a:r>
              <a:rPr lang="es-ES_tradnl" sz="1400" dirty="0">
                <a:cs typeface="+mn-cs"/>
              </a:rPr>
              <a:t>2: 60.</a:t>
            </a:r>
          </a:p>
          <a:p>
            <a:pPr algn="ctr">
              <a:defRPr/>
            </a:pPr>
            <a:r>
              <a:rPr lang="es-ES_tradnl" u="sng" dirty="0">
                <a:solidFill>
                  <a:srgbClr val="FFFF00"/>
                </a:solidFill>
                <a:effectLst>
                  <a:outerShdw blurRad="38100" dist="38100" dir="2700000" algn="tl">
                    <a:srgbClr val="000000">
                      <a:alpha val="43137"/>
                    </a:srgbClr>
                  </a:outerShdw>
                </a:effectLst>
                <a:cs typeface="+mn-cs"/>
              </a:rPr>
              <a:t>Solución</a:t>
            </a:r>
            <a:r>
              <a:rPr lang="es-ES_tradnl" u="sng" dirty="0" smtClean="0">
                <a:solidFill>
                  <a:srgbClr val="FFFF00"/>
                </a:solidFill>
                <a:effectLst>
                  <a:outerShdw blurRad="38100" dist="38100" dir="2700000" algn="tl">
                    <a:srgbClr val="000000">
                      <a:alpha val="43137"/>
                    </a:srgbClr>
                  </a:outerShdw>
                </a:effectLst>
                <a:cs typeface="+mn-cs"/>
              </a:rPr>
              <a:t>:</a:t>
            </a:r>
            <a:endParaRPr lang="es-ES_tradnl" sz="1400" dirty="0">
              <a:cs typeface="+mn-cs"/>
            </a:endParaRPr>
          </a:p>
          <a:p>
            <a:pPr marL="342900" indent="-342900">
              <a:buFont typeface="Wingdings" pitchFamily="2" charset="2"/>
              <a:buChar char="Ø"/>
              <a:defRPr/>
            </a:pPr>
            <a:r>
              <a:rPr lang="es-ES_tradnl" sz="1400" u="sng" dirty="0">
                <a:solidFill>
                  <a:srgbClr val="FFFF66"/>
                </a:solidFill>
                <a:effectLst>
                  <a:outerShdw blurRad="38100" dist="38100" dir="2700000" algn="tl">
                    <a:srgbClr val="000000">
                      <a:alpha val="43137"/>
                    </a:srgbClr>
                  </a:outerShdw>
                </a:effectLst>
                <a:cs typeface="+mn-cs"/>
              </a:rPr>
              <a:t>Año 0:</a:t>
            </a:r>
            <a:r>
              <a:rPr lang="es-ES_tradnl" sz="1400" dirty="0">
                <a:cs typeface="+mn-cs"/>
              </a:rPr>
              <a:t> Límite BO = </a:t>
            </a:r>
            <a:r>
              <a:rPr lang="es-ES_tradnl" sz="1400" dirty="0"/>
              <a:t>30 (30% de 100).</a:t>
            </a:r>
            <a:r>
              <a:rPr lang="es-ES_tradnl" sz="1400" dirty="0">
                <a:cs typeface="+mn-cs"/>
              </a:rPr>
              <a:t>. Como los GF son 20, son deducibles en su totalidad y queda </a:t>
            </a:r>
            <a:r>
              <a:rPr lang="es-ES_tradnl" sz="1400" u="sng" dirty="0">
                <a:cs typeface="+mn-cs"/>
              </a:rPr>
              <a:t>un exceso de BO</a:t>
            </a:r>
            <a:r>
              <a:rPr lang="es-ES_tradnl" sz="1400" dirty="0">
                <a:cs typeface="+mn-cs"/>
              </a:rPr>
              <a:t> </a:t>
            </a:r>
            <a:r>
              <a:rPr lang="es-ES_tradnl" sz="1400" dirty="0"/>
              <a:t>de 10</a:t>
            </a:r>
            <a:r>
              <a:rPr lang="es-ES_tradnl" sz="1400" dirty="0">
                <a:cs typeface="+mn-cs"/>
              </a:rPr>
              <a:t> </a:t>
            </a:r>
            <a:r>
              <a:rPr lang="es-ES_tradnl" sz="1400" u="sng" dirty="0">
                <a:cs typeface="+mn-cs"/>
              </a:rPr>
              <a:t>para ejercicios futuros</a:t>
            </a:r>
            <a:r>
              <a:rPr lang="es-ES_tradnl" sz="1400" dirty="0">
                <a:cs typeface="+mn-cs"/>
              </a:rPr>
              <a:t> (</a:t>
            </a:r>
            <a:r>
              <a:rPr lang="es-ES_tradnl" sz="1400" u="sng" dirty="0">
                <a:cs typeface="+mn-cs"/>
              </a:rPr>
              <a:t>el exceso de BO se puede aplicar en los 5 </a:t>
            </a:r>
            <a:r>
              <a:rPr lang="es-ES_tradnl" sz="1400" u="sng" dirty="0"/>
              <a:t>años inmediatos y sucesivos</a:t>
            </a:r>
            <a:r>
              <a:rPr lang="es-ES_tradnl" sz="1400" u="sng" dirty="0" smtClean="0"/>
              <a:t>)</a:t>
            </a:r>
            <a:r>
              <a:rPr lang="es-ES_tradnl" sz="1400" dirty="0" smtClean="0">
                <a:cs typeface="+mn-cs"/>
              </a:rPr>
              <a:t>.</a:t>
            </a:r>
            <a:endParaRPr lang="es-ES_tradnl" sz="1400" dirty="0">
              <a:cs typeface="+mn-cs"/>
            </a:endParaRPr>
          </a:p>
          <a:p>
            <a:pPr marL="342900" indent="-342900">
              <a:buFont typeface="Wingdings" pitchFamily="2" charset="2"/>
              <a:buChar char="Ø"/>
              <a:defRPr/>
            </a:pPr>
            <a:r>
              <a:rPr lang="es-ES_tradnl" sz="1400" u="sng" dirty="0">
                <a:solidFill>
                  <a:srgbClr val="FFFF66"/>
                </a:solidFill>
                <a:effectLst>
                  <a:outerShdw blurRad="38100" dist="38100" dir="2700000" algn="tl">
                    <a:srgbClr val="000000">
                      <a:alpha val="43137"/>
                    </a:srgbClr>
                  </a:outerShdw>
                </a:effectLst>
                <a:cs typeface="+mn-cs"/>
              </a:rPr>
              <a:t>Año 1:</a:t>
            </a:r>
            <a:r>
              <a:rPr lang="es-ES_tradnl" sz="1400" dirty="0">
                <a:cs typeface="+mn-cs"/>
              </a:rPr>
              <a:t> Límite BO = 30. Como los GF son 10, son deducibles en su totalidad y queda un </a:t>
            </a:r>
            <a:r>
              <a:rPr lang="es-ES_tradnl" sz="1400" u="sng" dirty="0">
                <a:cs typeface="+mn-cs"/>
              </a:rPr>
              <a:t>exceso de BO</a:t>
            </a:r>
            <a:r>
              <a:rPr lang="es-ES_tradnl" sz="1400" dirty="0">
                <a:cs typeface="+mn-cs"/>
              </a:rPr>
              <a:t> </a:t>
            </a:r>
            <a:r>
              <a:rPr lang="es-ES_tradnl" sz="1400" dirty="0"/>
              <a:t>de 20</a:t>
            </a:r>
            <a:r>
              <a:rPr lang="es-ES_tradnl" sz="1400" dirty="0">
                <a:cs typeface="+mn-cs"/>
              </a:rPr>
              <a:t> </a:t>
            </a:r>
            <a:r>
              <a:rPr lang="es-ES_tradnl" sz="1400" u="sng" dirty="0">
                <a:cs typeface="+mn-cs"/>
              </a:rPr>
              <a:t>para ejercicios futuros</a:t>
            </a:r>
            <a:r>
              <a:rPr lang="es-ES_tradnl" sz="1400" dirty="0">
                <a:cs typeface="+mn-cs"/>
              </a:rPr>
              <a:t> </a:t>
            </a:r>
            <a:r>
              <a:rPr lang="es-ES_tradnl" sz="1400" dirty="0"/>
              <a:t>(</a:t>
            </a:r>
            <a:r>
              <a:rPr lang="es-ES_tradnl" sz="1400" u="sng" dirty="0"/>
              <a:t>5 años inmediatos y sucesivos</a:t>
            </a:r>
            <a:r>
              <a:rPr lang="es-ES_tradnl" sz="1400" u="sng" dirty="0" smtClean="0"/>
              <a:t>)</a:t>
            </a:r>
            <a:r>
              <a:rPr lang="es-ES_tradnl" sz="1400" dirty="0" smtClean="0"/>
              <a:t>.</a:t>
            </a:r>
            <a:endParaRPr lang="es-ES_tradnl" sz="1400" dirty="0">
              <a:cs typeface="+mn-cs"/>
            </a:endParaRPr>
          </a:p>
          <a:p>
            <a:pPr marL="342900" indent="-342900">
              <a:buFont typeface="Wingdings" pitchFamily="2" charset="2"/>
              <a:buChar char="Ø"/>
              <a:defRPr/>
            </a:pPr>
            <a:r>
              <a:rPr lang="es-ES_tradnl" sz="1400" u="sng" dirty="0">
                <a:solidFill>
                  <a:srgbClr val="FFFF66"/>
                </a:solidFill>
                <a:effectLst>
                  <a:outerShdw blurRad="38100" dist="38100" dir="2700000" algn="tl">
                    <a:srgbClr val="000000">
                      <a:alpha val="43137"/>
                    </a:srgbClr>
                  </a:outerShdw>
                </a:effectLst>
                <a:cs typeface="+mn-cs"/>
              </a:rPr>
              <a:t>Año 2:</a:t>
            </a:r>
            <a:r>
              <a:rPr lang="es-ES_tradnl" sz="1400" dirty="0">
                <a:cs typeface="+mn-cs"/>
              </a:rPr>
              <a:t> Límite BO = 30. Como los GF son 60, son deducibles 30 (por la aplicación del límite del período impositivo) y, </a:t>
            </a:r>
            <a:r>
              <a:rPr lang="es-ES_tradnl" sz="1400" u="sng" dirty="0">
                <a:cs typeface="+mn-cs"/>
              </a:rPr>
              <a:t>adicionalmente</a:t>
            </a:r>
            <a:r>
              <a:rPr lang="es-ES_tradnl" sz="1400" dirty="0">
                <a:cs typeface="+mn-cs"/>
              </a:rPr>
              <a:t>, 30 que proceden de </a:t>
            </a:r>
            <a:r>
              <a:rPr lang="es-ES_tradnl" sz="1400" u="sng" dirty="0">
                <a:cs typeface="+mn-cs"/>
              </a:rPr>
              <a:t>excesos de BO de períodos impositivos anteriores</a:t>
            </a:r>
            <a:r>
              <a:rPr lang="es-ES_tradnl" sz="1400" dirty="0">
                <a:cs typeface="+mn-cs"/>
              </a:rPr>
              <a:t> </a:t>
            </a:r>
            <a:r>
              <a:rPr lang="es-ES_tradnl" sz="1400" dirty="0"/>
              <a:t>(</a:t>
            </a:r>
            <a:r>
              <a:rPr lang="es-ES_tradnl" sz="1400" u="sng" dirty="0"/>
              <a:t>5 ejercicios anteriores)</a:t>
            </a:r>
            <a:r>
              <a:rPr lang="es-ES_tradnl" sz="1400" dirty="0">
                <a:cs typeface="+mn-cs"/>
              </a:rPr>
              <a:t>. En total, son deducibles los 60.</a:t>
            </a:r>
          </a:p>
          <a:p>
            <a:pPr marL="342900" indent="-342900">
              <a:defRPr/>
            </a:pPr>
            <a:r>
              <a:rPr lang="es-ES_tradnl" sz="1600" dirty="0">
                <a:effectLst>
                  <a:outerShdw blurRad="38100" dist="38100" dir="2700000" algn="tl">
                    <a:srgbClr val="000000">
                      <a:alpha val="43137"/>
                    </a:srgbClr>
                  </a:outerShdw>
                </a:effectLst>
                <a:cs typeface="+mn-cs"/>
              </a:rPr>
              <a:t> </a:t>
            </a:r>
          </a:p>
        </p:txBody>
      </p:sp>
      <p:sp>
        <p:nvSpPr>
          <p:cNvPr id="1639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a:solidFill>
                  <a:srgbClr val="FFFF66"/>
                </a:solidFill>
                <a:latin typeface="Arial" pitchFamily="34" charset="0"/>
              </a:rPr>
              <a:t>EJEMPLO-2. RESOLUCIÓN DGT 16/7/12 </a:t>
            </a:r>
            <a:endParaRPr lang="es-ES" sz="2800" dirty="0">
              <a:solidFill>
                <a:srgbClr val="FFFF66"/>
              </a:solidFill>
              <a:latin typeface="Arial" pitchFamily="34" charset="0"/>
            </a:endParaRPr>
          </a:p>
        </p:txBody>
      </p:sp>
      <p:graphicFrame>
        <p:nvGraphicFramePr>
          <p:cNvPr id="8" name="Group 275"/>
          <p:cNvGraphicFramePr>
            <a:graphicFrameLocks noGrp="1"/>
          </p:cNvGraphicFramePr>
          <p:nvPr>
            <p:extLst/>
          </p:nvPr>
        </p:nvGraphicFramePr>
        <p:xfrm>
          <a:off x="304800" y="3657600"/>
          <a:ext cx="9067800" cy="3093720"/>
        </p:xfrm>
        <a:graphic>
          <a:graphicData uri="http://schemas.openxmlformats.org/drawingml/2006/table">
            <a:tbl>
              <a:tblPr/>
              <a:tblGrid>
                <a:gridCol w="6248400">
                  <a:extLst>
                    <a:ext uri="{9D8B030D-6E8A-4147-A177-3AD203B41FA5}">
                      <a16:colId xmlns="" xmlns:a16="http://schemas.microsoft.com/office/drawing/2014/main" val="20000"/>
                    </a:ext>
                  </a:extLst>
                </a:gridCol>
                <a:gridCol w="990600">
                  <a:extLst>
                    <a:ext uri="{9D8B030D-6E8A-4147-A177-3AD203B41FA5}">
                      <a16:colId xmlns="" xmlns:a16="http://schemas.microsoft.com/office/drawing/2014/main" val="20001"/>
                    </a:ext>
                  </a:extLst>
                </a:gridCol>
                <a:gridCol w="914400">
                  <a:extLst>
                    <a:ext uri="{9D8B030D-6E8A-4147-A177-3AD203B41FA5}">
                      <a16:colId xmlns="" xmlns:a16="http://schemas.microsoft.com/office/drawing/2014/main" val="20002"/>
                    </a:ext>
                  </a:extLst>
                </a:gridCol>
                <a:gridCol w="914400">
                  <a:extLst>
                    <a:ext uri="{9D8B030D-6E8A-4147-A177-3AD203B41FA5}">
                      <a16:colId xmlns="" xmlns:a16="http://schemas.microsoft.com/office/drawing/2014/main" val="20003"/>
                    </a:ext>
                  </a:extLst>
                </a:gridCol>
              </a:tblGrid>
              <a:tr h="32004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rPr>
                        <a:t>GASTOS FINANCIEROS NETOS (GFN)  </a:t>
                      </a:r>
                      <a:r>
                        <a:rPr kumimoji="0" lang="es-ES_tradnl" sz="1400" b="1" i="0" u="sng" strike="noStrike" cap="none" normalizeH="0" baseline="0" dirty="0" smtClean="0">
                          <a:ln>
                            <a:noFill/>
                          </a:ln>
                          <a:solidFill>
                            <a:srgbClr val="FFFF00"/>
                          </a:solidFill>
                          <a:effectLst>
                            <a:outerShdw blurRad="38100" dist="38100" dir="2700000" algn="tl">
                              <a:srgbClr val="000000"/>
                            </a:outerShdw>
                          </a:effectLst>
                          <a:latin typeface="Arial" charset="0"/>
                        </a:rPr>
                        <a:t>DEDUCIBLES</a:t>
                      </a:r>
                      <a:r>
                        <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a:t>
                      </a:r>
                      <a:r>
                        <a:rPr kumimoji="0" lang="en-US" sz="1400" b="1" i="0" u="none" strike="noStrike" cap="none" normalizeH="0" baseline="0" dirty="0" err="1" smtClean="0">
                          <a:ln>
                            <a:noFill/>
                          </a:ln>
                          <a:solidFill>
                            <a:srgbClr val="FFFF00"/>
                          </a:solidFill>
                          <a:effectLst>
                            <a:outerShdw blurRad="38100" dist="38100" dir="2700000" algn="tl">
                              <a:srgbClr val="000000"/>
                            </a:outerShdw>
                          </a:effectLst>
                          <a:latin typeface="Arial" charset="0"/>
                          <a:cs typeface="Arial" charset="0"/>
                        </a:rPr>
                        <a:t>año</a:t>
                      </a: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err="1" smtClean="0">
                          <a:ln>
                            <a:noFill/>
                          </a:ln>
                          <a:solidFill>
                            <a:srgbClr val="FFFF00"/>
                          </a:solidFill>
                          <a:effectLst>
                            <a:outerShdw blurRad="38100" dist="38100" dir="2700000" algn="tl">
                              <a:srgbClr val="000000"/>
                            </a:outerShdw>
                          </a:effectLst>
                          <a:latin typeface="Arial" charset="0"/>
                          <a:cs typeface="Arial" charset="0"/>
                        </a:rPr>
                        <a:t>año</a:t>
                      </a: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1</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err="1" smtClean="0">
                          <a:ln>
                            <a:noFill/>
                          </a:ln>
                          <a:solidFill>
                            <a:srgbClr val="FFFF00"/>
                          </a:solidFill>
                          <a:effectLst>
                            <a:outerShdw blurRad="38100" dist="38100" dir="2700000" algn="tl">
                              <a:srgbClr val="000000"/>
                            </a:outerShdw>
                          </a:effectLst>
                          <a:latin typeface="Arial" charset="0"/>
                          <a:cs typeface="Arial" charset="0"/>
                        </a:rPr>
                        <a:t>año</a:t>
                      </a: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2</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279806">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500" b="1" i="0" u="none" strike="noStrike" cap="none" normalizeH="0" baseline="0" dirty="0" smtClean="0">
                          <a:ln>
                            <a:noFill/>
                          </a:ln>
                          <a:solidFill>
                            <a:schemeClr val="tx1"/>
                          </a:solidFill>
                          <a:effectLst>
                            <a:outerShdw blurRad="38100" dist="38100" dir="2700000" algn="tl">
                              <a:srgbClr val="000000"/>
                            </a:outerShdw>
                          </a:effectLst>
                          <a:latin typeface="Arial" charset="0"/>
                        </a:rPr>
                        <a:t>Si GFN ≤  al límite y al mínimo: deducibles </a:t>
                      </a:r>
                      <a:r>
                        <a:rPr kumimoji="0" lang="es-ES_tradnl" sz="1500" b="1" i="0" u="sng" strike="noStrike" cap="none" normalizeH="0" baseline="0" dirty="0" smtClean="0">
                          <a:ln>
                            <a:noFill/>
                          </a:ln>
                          <a:solidFill>
                            <a:schemeClr val="tx1"/>
                          </a:solidFill>
                          <a:effectLst>
                            <a:outerShdw blurRad="38100" dist="38100" dir="2700000" algn="tl">
                              <a:srgbClr val="000000"/>
                            </a:outerShdw>
                          </a:effectLst>
                          <a:latin typeface="Arial" charset="0"/>
                        </a:rPr>
                        <a:t>todos</a:t>
                      </a:r>
                      <a:r>
                        <a:rPr kumimoji="0" lang="es-ES_tradnl" sz="1500" b="1" i="0" u="none" strike="noStrike" cap="none" normalizeH="0" baseline="0" dirty="0" smtClean="0">
                          <a:ln>
                            <a:noFill/>
                          </a:ln>
                          <a:solidFill>
                            <a:schemeClr val="tx1"/>
                          </a:solidFill>
                          <a:effectLst>
                            <a:outerShdw blurRad="38100" dist="38100" dir="2700000" algn="tl">
                              <a:srgbClr val="000000"/>
                            </a:outerShdw>
                          </a:effectLst>
                          <a:latin typeface="Arial" charset="0"/>
                        </a:rPr>
                        <a:t> los  GFN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20MM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279807">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500" b="1" i="0" u="none" strike="noStrike" cap="none" normalizeH="0" baseline="0" dirty="0" smtClean="0">
                          <a:ln>
                            <a:noFill/>
                          </a:ln>
                          <a:solidFill>
                            <a:schemeClr val="tx1"/>
                          </a:solidFill>
                          <a:effectLst>
                            <a:outerShdw blurRad="38100" dist="38100" dir="2700000" algn="tl">
                              <a:srgbClr val="000000"/>
                            </a:outerShdw>
                          </a:effectLst>
                          <a:latin typeface="Arial" charset="0"/>
                        </a:rPr>
                        <a:t>Si GFN &gt;  al límite y al mínimo: opera el límite* ó mínimo**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60MM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279806">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itchFamily="2" charset="2"/>
                        <a:buChar char="v"/>
                        <a:tabLst/>
                        <a:defRPr/>
                      </a:pPr>
                      <a:r>
                        <a:rPr kumimoji="0" lang="es-ES_tradnl" sz="1400" b="1" i="0" u="sng" strike="noStrike" cap="none" normalizeH="0" baseline="0" dirty="0" smtClean="0">
                          <a:ln>
                            <a:noFill/>
                          </a:ln>
                          <a:solidFill>
                            <a:schemeClr val="tx1"/>
                          </a:solidFill>
                          <a:effectLst>
                            <a:outerShdw blurRad="38100" dist="38100" dir="2700000" algn="tl">
                              <a:srgbClr val="000000"/>
                            </a:outerShdw>
                          </a:effectLst>
                          <a:latin typeface="Arial" charset="0"/>
                        </a:rPr>
                        <a:t>En el último caso, la cantidad mayor de las siguientes</a:t>
                      </a: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a:t>
                      </a:r>
                      <a:endPar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endParaRPr kumimoji="0" lang="en-US" sz="1400" b="1" i="0" u="none" strike="noStrike" cap="none" normalizeH="0" baseline="0" dirty="0" smtClean="0">
                        <a:ln>
                          <a:noFill/>
                        </a:ln>
                        <a:solidFill>
                          <a:srgbClr val="0000FF"/>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Char char="Ø"/>
                        <a:tabLst/>
                        <a:defRPr/>
                      </a:pPr>
                      <a:endParaRPr kumimoji="0" lang="en-US" sz="1400" b="1" i="0" u="none" strike="noStrike" cap="none" normalizeH="0" baseline="0" dirty="0" smtClean="0">
                        <a:ln>
                          <a:noFill/>
                        </a:ln>
                        <a:solidFill>
                          <a:srgbClr val="0000FF"/>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endParaRPr kumimoji="0" lang="en-US" sz="1400" b="1" i="0" u="none" strike="noStrike" cap="none" normalizeH="0" baseline="0" dirty="0" smtClean="0">
                        <a:ln>
                          <a:noFill/>
                        </a:ln>
                        <a:solidFill>
                          <a:srgbClr val="0000FF"/>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279807">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30% del BOE  (límite*)</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279806">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1.000.000 € (importe mínimo**)</a:t>
                      </a:r>
                      <a:endPar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rPr>
                        <a:t>GFN DEDUCIBLES del </a:t>
                      </a:r>
                      <a:r>
                        <a:rPr kumimoji="0" lang="en-US" sz="1400" b="1" i="0" u="none" strike="noStrike" cap="none" normalizeH="0" baseline="0" dirty="0" err="1" smtClean="0">
                          <a:ln>
                            <a:noFill/>
                          </a:ln>
                          <a:solidFill>
                            <a:schemeClr val="tx1"/>
                          </a:solidFill>
                          <a:effectLst>
                            <a:outerShdw blurRad="38100" dist="38100" dir="2700000" algn="tl">
                              <a:srgbClr val="000000"/>
                            </a:outerShdw>
                          </a:effectLst>
                          <a:latin typeface="Arial" charset="0"/>
                          <a:cs typeface="Arial" charset="0"/>
                        </a:rPr>
                        <a:t>ejercicio</a:t>
                      </a:r>
                      <a:endPar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20MM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6"/>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latin typeface="Arial" charset="0"/>
                          <a:cs typeface="Arial" charset="0"/>
                        </a:rPr>
                        <a:t>GFN </a:t>
                      </a:r>
                      <a:r>
                        <a:rPr kumimoji="0" lang="es-ES_tradnl" sz="1400" b="1" i="0" u="none" strike="noStrike" cap="none" normalizeH="0" baseline="0" dirty="0" smtClean="0">
                          <a:ln>
                            <a:noFill/>
                          </a:ln>
                          <a:solidFill>
                            <a:schemeClr val="tx1"/>
                          </a:solidFill>
                          <a:effectLst/>
                          <a:latin typeface="Arial" charset="0"/>
                        </a:rPr>
                        <a:t>que </a:t>
                      </a:r>
                      <a:r>
                        <a:rPr kumimoji="0" lang="es-ES_tradnl" sz="1400" b="1" i="0" u="sng" strike="noStrike" cap="none" normalizeH="0" baseline="0" dirty="0" smtClean="0">
                          <a:ln>
                            <a:noFill/>
                          </a:ln>
                          <a:solidFill>
                            <a:schemeClr val="tx1"/>
                          </a:solidFill>
                          <a:effectLst/>
                          <a:latin typeface="Arial" charset="0"/>
                        </a:rPr>
                        <a:t>no</a:t>
                      </a:r>
                      <a:r>
                        <a:rPr kumimoji="0" lang="es-ES_tradnl" sz="1400" b="1" i="0" u="none" strike="noStrike" cap="none" normalizeH="0" baseline="0" dirty="0" smtClean="0">
                          <a:ln>
                            <a:noFill/>
                          </a:ln>
                          <a:solidFill>
                            <a:schemeClr val="tx1"/>
                          </a:solidFill>
                          <a:effectLst/>
                          <a:latin typeface="Arial" charset="0"/>
                        </a:rPr>
                        <a:t> alcanzan el límite del 30% BOE aplicable en 5 ejercicios</a:t>
                      </a:r>
                      <a:endParaRPr kumimoji="0" lang="en-US" sz="1400" b="1" i="0" u="none" strike="noStrike" cap="none" normalizeH="0" baseline="0" dirty="0" smtClean="0">
                        <a:ln>
                          <a:noFill/>
                        </a:ln>
                        <a:solidFill>
                          <a:schemeClr val="tx1"/>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20MM*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7"/>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err="1" smtClean="0">
                          <a:ln>
                            <a:noFill/>
                          </a:ln>
                          <a:solidFill>
                            <a:schemeClr val="tx1"/>
                          </a:solidFill>
                          <a:effectLst/>
                          <a:latin typeface="Arial" charset="0"/>
                          <a:cs typeface="Arial" charset="0"/>
                        </a:rPr>
                        <a:t>Aplicación</a:t>
                      </a:r>
                      <a:r>
                        <a:rPr kumimoji="0" lang="en-US" sz="1400" b="1" i="0" u="none" strike="noStrike" cap="none" normalizeH="0" baseline="0" dirty="0" smtClean="0">
                          <a:ln>
                            <a:noFill/>
                          </a:ln>
                          <a:solidFill>
                            <a:schemeClr val="tx1"/>
                          </a:solidFill>
                          <a:effectLst/>
                          <a:latin typeface="Arial" charset="0"/>
                          <a:cs typeface="Arial" charset="0"/>
                        </a:rPr>
                        <a:t> de los </a:t>
                      </a:r>
                      <a:r>
                        <a:rPr kumimoji="0" lang="en-US" sz="1400" b="1" i="0" u="none" strike="noStrike" cap="none" normalizeH="0" baseline="0" dirty="0" err="1" smtClean="0">
                          <a:ln>
                            <a:noFill/>
                          </a:ln>
                          <a:solidFill>
                            <a:schemeClr val="tx1"/>
                          </a:solidFill>
                          <a:effectLst/>
                          <a:latin typeface="Arial" charset="0"/>
                          <a:cs typeface="Arial" charset="0"/>
                        </a:rPr>
                        <a:t>excesos</a:t>
                      </a:r>
                      <a:r>
                        <a:rPr kumimoji="0" lang="en-US" sz="1400" b="1" i="0" u="none" strike="noStrike" cap="none" normalizeH="0" baseline="0" dirty="0" smtClean="0">
                          <a:ln>
                            <a:noFill/>
                          </a:ln>
                          <a:solidFill>
                            <a:schemeClr val="tx1"/>
                          </a:solidFill>
                          <a:effectLst/>
                          <a:latin typeface="Arial" charset="0"/>
                          <a:cs typeface="Arial" charset="0"/>
                        </a:rPr>
                        <a:t> de 5 </a:t>
                      </a:r>
                      <a:r>
                        <a:rPr kumimoji="0" lang="en-US" sz="1400" b="1" i="0" u="none" strike="noStrike" cap="none" normalizeH="0" baseline="0" dirty="0" err="1" smtClean="0">
                          <a:ln>
                            <a:noFill/>
                          </a:ln>
                          <a:solidFill>
                            <a:schemeClr val="tx1"/>
                          </a:solidFill>
                          <a:effectLst/>
                          <a:latin typeface="Arial" charset="0"/>
                          <a:cs typeface="Arial" charset="0"/>
                        </a:rPr>
                        <a:t>ejercicios</a:t>
                      </a:r>
                      <a:r>
                        <a:rPr kumimoji="0" lang="en-US" sz="1400" b="1" i="0" u="none" strike="noStrike" cap="none" normalizeH="0" baseline="0" dirty="0" smtClean="0">
                          <a:ln>
                            <a:noFill/>
                          </a:ln>
                          <a:solidFill>
                            <a:schemeClr val="tx1"/>
                          </a:solidFill>
                          <a:effectLst/>
                          <a:latin typeface="Arial" charset="0"/>
                          <a:cs typeface="Arial" charset="0"/>
                        </a:rPr>
                        <a:t> </a:t>
                      </a:r>
                      <a:r>
                        <a:rPr kumimoji="0" lang="en-US" sz="1400" b="1" i="0" u="none" strike="noStrike" cap="none" normalizeH="0" baseline="0" dirty="0" err="1" smtClean="0">
                          <a:ln>
                            <a:noFill/>
                          </a:ln>
                          <a:solidFill>
                            <a:schemeClr val="tx1"/>
                          </a:solidFill>
                          <a:effectLst/>
                          <a:latin typeface="Arial" charset="0"/>
                          <a:cs typeface="Arial" charset="0"/>
                        </a:rPr>
                        <a:t>anteriores</a:t>
                      </a:r>
                      <a:endParaRPr kumimoji="0" lang="en-US" sz="1400" b="1" i="0" u="none" strike="noStrike" cap="none" normalizeH="0" baseline="0" dirty="0" smtClean="0">
                        <a:ln>
                          <a:noFill/>
                        </a:ln>
                        <a:solidFill>
                          <a:schemeClr val="tx1"/>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30MM*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8"/>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rPr>
                        <a:t>GFN DEDUCIBLES en TOTAL</a:t>
                      </a:r>
                      <a:endParaRPr kumimoji="0" lang="en-US" sz="1400" b="1" i="0" u="none" strike="noStrike" cap="none" normalizeH="0" baseline="0" dirty="0" smtClean="0">
                        <a:ln>
                          <a:noFill/>
                        </a:ln>
                        <a:solidFill>
                          <a:schemeClr val="tx1"/>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latin typeface="Arial" charset="0"/>
                          <a:cs typeface="Arial" charset="0"/>
                        </a:rPr>
                        <a:t>20MM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latin typeface="Arial" charset="0"/>
                          <a:cs typeface="Arial" charset="0"/>
                        </a:rPr>
                        <a:t>10MM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latin typeface="Arial" charset="0"/>
                          <a:cs typeface="Arial" charset="0"/>
                        </a:rPr>
                        <a:t>60MM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extLst>
                  <a:ext uri="{0D108BD9-81ED-4DB2-BD59-A6C34878D82A}">
                    <a16:rowId xmlns="" xmlns:a16="http://schemas.microsoft.com/office/drawing/2014/main" val="10009"/>
                  </a:ext>
                </a:extLst>
              </a:tr>
            </a:tbl>
          </a:graphicData>
        </a:graphic>
      </p:graphicFrame>
    </p:spTree>
    <p:extLst>
      <p:ext uri="{BB962C8B-B14F-4D97-AF65-F5344CB8AC3E}">
        <p14:creationId xmlns="" xmlns:p14="http://schemas.microsoft.com/office/powerpoint/2010/main" val="2452578803"/>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400800"/>
            <a:ext cx="2311400" cy="476250"/>
          </a:xfrm>
        </p:spPr>
        <p:txBody>
          <a:bodyPr/>
          <a:lstStyle/>
          <a:p>
            <a:pPr>
              <a:defRPr/>
            </a:pPr>
            <a:fld id="{D2BB1019-D703-416E-8BC9-65B56795CDB9}" type="slidenum">
              <a:rPr lang="es-ES"/>
              <a:pPr>
                <a:defRPr/>
              </a:pPr>
              <a:t>249</a:t>
            </a:fld>
            <a:endParaRPr lang="es-ES" dirty="0"/>
          </a:p>
        </p:txBody>
      </p:sp>
      <p:sp>
        <p:nvSpPr>
          <p:cNvPr id="17411"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493444" name="Text Box 4"/>
          <p:cNvSpPr txBox="1">
            <a:spLocks noChangeArrowheads="1"/>
          </p:cNvSpPr>
          <p:nvPr/>
        </p:nvSpPr>
        <p:spPr bwMode="auto">
          <a:xfrm>
            <a:off x="228600" y="228600"/>
            <a:ext cx="9677400" cy="3200876"/>
          </a:xfrm>
          <a:prstGeom prst="rect">
            <a:avLst/>
          </a:prstGeom>
          <a:noFill/>
          <a:ln w="9525">
            <a:noFill/>
            <a:miter lim="800000"/>
            <a:headEnd/>
            <a:tailEnd/>
          </a:ln>
          <a:effectLst/>
        </p:spPr>
        <p:txBody>
          <a:bodyPr>
            <a:spAutoFit/>
          </a:bodyPr>
          <a:lstStyle/>
          <a:p>
            <a:pPr marL="457200" indent="-457200">
              <a:defRPr/>
            </a:pPr>
            <a:endParaRPr lang="es-ES_tradnl" dirty="0">
              <a:solidFill>
                <a:srgbClr val="FFFF00"/>
              </a:solidFill>
              <a:effectLst>
                <a:outerShdw blurRad="38100" dist="38100" dir="2700000" algn="tl">
                  <a:srgbClr val="000000">
                    <a:alpha val="43137"/>
                  </a:srgbClr>
                </a:outerShdw>
              </a:effectLst>
              <a:cs typeface="+mn-cs"/>
            </a:endParaRPr>
          </a:p>
          <a:p>
            <a:pPr>
              <a:defRPr/>
            </a:pPr>
            <a:r>
              <a:rPr lang="es-ES_tradnl" sz="1400" dirty="0">
                <a:cs typeface="+mn-cs"/>
              </a:rPr>
              <a:t>La entidad C presenta los siguientes datos:</a:t>
            </a:r>
          </a:p>
          <a:p>
            <a:pPr>
              <a:defRPr/>
            </a:pPr>
            <a:r>
              <a:rPr lang="pt-BR" sz="1800" dirty="0">
                <a:solidFill>
                  <a:srgbClr val="FFFF00"/>
                </a:solidFill>
                <a:effectLst>
                  <a:outerShdw blurRad="38100" dist="38100" dir="2700000" algn="tl">
                    <a:srgbClr val="000000">
                      <a:alpha val="43137"/>
                    </a:srgbClr>
                  </a:outerShdw>
                </a:effectLst>
                <a:cs typeface="+mn-cs"/>
              </a:rPr>
              <a:t>BO</a:t>
            </a:r>
            <a:r>
              <a:rPr lang="pt-BR" sz="1400" dirty="0">
                <a:solidFill>
                  <a:srgbClr val="FFFF00"/>
                </a:solidFill>
                <a:cs typeface="+mn-cs"/>
              </a:rPr>
              <a:t> </a:t>
            </a:r>
            <a:r>
              <a:rPr lang="pt-BR" sz="1400" dirty="0">
                <a:cs typeface="+mn-cs"/>
              </a:rPr>
              <a:t>anual de cada período impositivo: 2 millones de euros.</a:t>
            </a:r>
          </a:p>
          <a:p>
            <a:pPr>
              <a:defRPr/>
            </a:pPr>
            <a:r>
              <a:rPr lang="es-ES_tradnl" sz="1800" dirty="0">
                <a:solidFill>
                  <a:srgbClr val="FFFF00"/>
                </a:solidFill>
                <a:effectLst>
                  <a:outerShdw blurRad="38100" dist="38100" dir="2700000" algn="tl">
                    <a:srgbClr val="000000">
                      <a:alpha val="43137"/>
                    </a:srgbClr>
                  </a:outerShdw>
                </a:effectLst>
                <a:cs typeface="+mn-cs"/>
              </a:rPr>
              <a:t>GF</a:t>
            </a:r>
            <a:r>
              <a:rPr lang="es-ES_tradnl" sz="1800" dirty="0" smtClean="0">
                <a:solidFill>
                  <a:srgbClr val="FFFF00"/>
                </a:solidFill>
                <a:effectLst>
                  <a:outerShdw blurRad="38100" dist="38100" dir="2700000" algn="tl">
                    <a:srgbClr val="000000">
                      <a:alpha val="43137"/>
                    </a:srgbClr>
                  </a:outerShdw>
                </a:effectLst>
                <a:cs typeface="+mn-cs"/>
              </a:rPr>
              <a:t>:</a:t>
            </a:r>
            <a:r>
              <a:rPr lang="es-ES_tradnl" sz="1800" dirty="0" smtClean="0">
                <a:effectLst>
                  <a:outerShdw blurRad="38100" dist="38100" dir="2700000" algn="tl">
                    <a:srgbClr val="000000">
                      <a:alpha val="43137"/>
                    </a:srgbClr>
                  </a:outerShdw>
                </a:effectLst>
                <a:cs typeface="+mn-cs"/>
              </a:rPr>
              <a:t> </a:t>
            </a:r>
            <a:r>
              <a:rPr lang="es-ES_tradnl" sz="1400" dirty="0" smtClean="0">
                <a:cs typeface="+mn-cs"/>
              </a:rPr>
              <a:t>Año </a:t>
            </a:r>
            <a:r>
              <a:rPr lang="es-ES_tradnl" sz="1400" dirty="0">
                <a:cs typeface="+mn-cs"/>
              </a:rPr>
              <a:t>0: 800.000</a:t>
            </a:r>
            <a:r>
              <a:rPr lang="es-ES_tradnl" sz="1400" dirty="0" smtClean="0">
                <a:cs typeface="+mn-cs"/>
              </a:rPr>
              <a:t>. Año </a:t>
            </a:r>
            <a:r>
              <a:rPr lang="es-ES_tradnl" sz="1400" dirty="0">
                <a:cs typeface="+mn-cs"/>
              </a:rPr>
              <a:t>1: 1.100.000</a:t>
            </a:r>
            <a:r>
              <a:rPr lang="es-ES_tradnl" sz="1400" dirty="0" smtClean="0">
                <a:cs typeface="+mn-cs"/>
              </a:rPr>
              <a:t>. Año </a:t>
            </a:r>
            <a:r>
              <a:rPr lang="es-ES_tradnl" sz="1400" dirty="0">
                <a:cs typeface="+mn-cs"/>
              </a:rPr>
              <a:t>2: 800.000.</a:t>
            </a:r>
          </a:p>
          <a:p>
            <a:pPr algn="ctr">
              <a:defRPr/>
            </a:pPr>
            <a:r>
              <a:rPr lang="es-ES_tradnl" u="sng" dirty="0">
                <a:solidFill>
                  <a:srgbClr val="FFFF00"/>
                </a:solidFill>
                <a:effectLst>
                  <a:outerShdw blurRad="38100" dist="38100" dir="2700000" algn="tl">
                    <a:srgbClr val="000000">
                      <a:alpha val="43137"/>
                    </a:srgbClr>
                  </a:outerShdw>
                </a:effectLst>
                <a:cs typeface="+mn-cs"/>
              </a:rPr>
              <a:t>Solución:</a:t>
            </a:r>
          </a:p>
          <a:p>
            <a:pPr>
              <a:defRPr/>
            </a:pPr>
            <a:endParaRPr lang="es-ES_tradnl" sz="1400" dirty="0">
              <a:cs typeface="+mn-cs"/>
            </a:endParaRPr>
          </a:p>
          <a:p>
            <a:pPr marL="342900" indent="-342900">
              <a:buFont typeface="Wingdings" pitchFamily="2" charset="2"/>
              <a:buChar char="v"/>
              <a:defRPr/>
            </a:pPr>
            <a:r>
              <a:rPr lang="es-ES_tradnl" sz="1400" dirty="0">
                <a:cs typeface="+mn-cs"/>
              </a:rPr>
              <a:t>Límite anual del 30% s/ BO (2.000.000) = 600.000.</a:t>
            </a:r>
          </a:p>
          <a:p>
            <a:pPr marL="342900" indent="-342900">
              <a:buFont typeface="Wingdings" pitchFamily="2" charset="2"/>
              <a:buChar char="v"/>
              <a:defRPr/>
            </a:pPr>
            <a:endParaRPr lang="es-ES_tradnl" sz="1400" dirty="0">
              <a:cs typeface="+mn-cs"/>
            </a:endParaRPr>
          </a:p>
          <a:p>
            <a:pPr marL="342900" indent="-342900">
              <a:buFont typeface="Wingdings" pitchFamily="2" charset="2"/>
              <a:buChar char="Ø"/>
              <a:defRPr/>
            </a:pPr>
            <a:r>
              <a:rPr lang="es-ES_tradnl" sz="1400" u="sng" dirty="0">
                <a:solidFill>
                  <a:srgbClr val="FFFF00"/>
                </a:solidFill>
                <a:effectLst>
                  <a:outerShdw blurRad="38100" dist="38100" dir="2700000" algn="tl">
                    <a:srgbClr val="000000">
                      <a:alpha val="43137"/>
                    </a:srgbClr>
                  </a:outerShdw>
                </a:effectLst>
                <a:cs typeface="+mn-cs"/>
              </a:rPr>
              <a:t>Año 0:</a:t>
            </a:r>
            <a:r>
              <a:rPr lang="es-ES_tradnl" sz="1400" u="sng" dirty="0">
                <a:effectLst>
                  <a:outerShdw blurRad="38100" dist="38100" dir="2700000" algn="tl">
                    <a:srgbClr val="000000">
                      <a:alpha val="43137"/>
                    </a:srgbClr>
                  </a:outerShdw>
                </a:effectLst>
                <a:cs typeface="+mn-cs"/>
              </a:rPr>
              <a:t> </a:t>
            </a:r>
            <a:r>
              <a:rPr lang="es-ES_tradnl" sz="1400" dirty="0">
                <a:cs typeface="+mn-cs"/>
              </a:rPr>
              <a:t>Son deducibles GF por importe de 800.000 por ser menor de 1 millón</a:t>
            </a:r>
            <a:r>
              <a:rPr lang="es-ES_tradnl" sz="1400" dirty="0" smtClean="0">
                <a:cs typeface="+mn-cs"/>
              </a:rPr>
              <a:t>.</a:t>
            </a:r>
            <a:endParaRPr lang="es-ES_tradnl" sz="1400" dirty="0">
              <a:cs typeface="+mn-cs"/>
            </a:endParaRPr>
          </a:p>
          <a:p>
            <a:pPr marL="342900" indent="-342900">
              <a:buFont typeface="Wingdings" pitchFamily="2" charset="2"/>
              <a:buChar char="Ø"/>
              <a:defRPr/>
            </a:pPr>
            <a:r>
              <a:rPr lang="es-ES_tradnl" sz="1400" u="sng" dirty="0">
                <a:solidFill>
                  <a:srgbClr val="FFFF00"/>
                </a:solidFill>
                <a:effectLst>
                  <a:outerShdw blurRad="38100" dist="38100" dir="2700000" algn="tl">
                    <a:srgbClr val="000000">
                      <a:alpha val="43137"/>
                    </a:srgbClr>
                  </a:outerShdw>
                </a:effectLst>
                <a:cs typeface="+mn-cs"/>
              </a:rPr>
              <a:t>Año 1:</a:t>
            </a:r>
            <a:r>
              <a:rPr lang="es-ES_tradnl" sz="1400" dirty="0">
                <a:cs typeface="+mn-cs"/>
              </a:rPr>
              <a:t> Son deducibles GF por importe de 1 millón y </a:t>
            </a:r>
            <a:r>
              <a:rPr lang="es-ES_tradnl" sz="1400" u="sng" dirty="0">
                <a:cs typeface="+mn-cs"/>
              </a:rPr>
              <a:t>queda pendiente</a:t>
            </a:r>
            <a:r>
              <a:rPr lang="es-ES_tradnl" sz="1400" dirty="0">
                <a:cs typeface="+mn-cs"/>
              </a:rPr>
              <a:t> 100.000 </a:t>
            </a:r>
            <a:r>
              <a:rPr lang="es-ES_tradnl" sz="1400" u="sng" dirty="0">
                <a:cs typeface="+mn-cs"/>
              </a:rPr>
              <a:t>para los </a:t>
            </a:r>
            <a:r>
              <a:rPr lang="es-ES_tradnl" sz="1400" u="sng" dirty="0" smtClean="0">
                <a:cs typeface="+mn-cs"/>
              </a:rPr>
              <a:t>años </a:t>
            </a:r>
            <a:r>
              <a:rPr lang="es-ES_tradnl" sz="1400" u="sng" dirty="0">
                <a:cs typeface="+mn-cs"/>
              </a:rPr>
              <a:t>siguientes</a:t>
            </a:r>
            <a:r>
              <a:rPr lang="es-ES_tradnl" sz="1400" dirty="0" smtClean="0">
                <a:cs typeface="+mn-cs"/>
              </a:rPr>
              <a:t>.</a:t>
            </a:r>
            <a:endParaRPr lang="es-ES_tradnl" sz="1400" dirty="0">
              <a:cs typeface="+mn-cs"/>
            </a:endParaRPr>
          </a:p>
          <a:p>
            <a:pPr marL="342900" indent="-342900">
              <a:buFont typeface="Wingdings" pitchFamily="2" charset="2"/>
              <a:buChar char="Ø"/>
              <a:defRPr/>
            </a:pPr>
            <a:r>
              <a:rPr lang="es-ES_tradnl" sz="1400" u="sng" dirty="0">
                <a:solidFill>
                  <a:srgbClr val="FFFF00"/>
                </a:solidFill>
                <a:effectLst>
                  <a:outerShdw blurRad="38100" dist="38100" dir="2700000" algn="tl">
                    <a:srgbClr val="000000">
                      <a:alpha val="43137"/>
                    </a:srgbClr>
                  </a:outerShdw>
                </a:effectLst>
                <a:cs typeface="+mn-cs"/>
              </a:rPr>
              <a:t>Año 2:</a:t>
            </a:r>
            <a:r>
              <a:rPr lang="es-ES_tradnl" sz="1400" dirty="0">
                <a:cs typeface="+mn-cs"/>
              </a:rPr>
              <a:t> Son deducibles GF por importe de 800.000 y, adicionalmente, 100.000 del año anterior. En total, se deducen 900.000.</a:t>
            </a:r>
            <a:endParaRPr lang="es-ES_tradnl" sz="1600" dirty="0">
              <a:effectLst>
                <a:outerShdw blurRad="38100" dist="38100" dir="2700000" algn="tl">
                  <a:srgbClr val="000000">
                    <a:alpha val="43137"/>
                  </a:srgbClr>
                </a:outerShdw>
              </a:effectLst>
              <a:cs typeface="+mn-cs"/>
            </a:endParaRPr>
          </a:p>
        </p:txBody>
      </p:sp>
      <p:sp>
        <p:nvSpPr>
          <p:cNvPr id="17414"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a:solidFill>
                  <a:srgbClr val="FFFF66"/>
                </a:solidFill>
                <a:latin typeface="Arial" pitchFamily="34" charset="0"/>
              </a:rPr>
              <a:t>EJEMPLO-3. RESOLUCIÓN DGT 16/7/12 </a:t>
            </a:r>
            <a:endParaRPr lang="es-ES" sz="2800" dirty="0">
              <a:solidFill>
                <a:srgbClr val="FFFF66"/>
              </a:solidFill>
              <a:latin typeface="Arial" pitchFamily="34" charset="0"/>
            </a:endParaRPr>
          </a:p>
        </p:txBody>
      </p:sp>
      <p:graphicFrame>
        <p:nvGraphicFramePr>
          <p:cNvPr id="8" name="Group 275"/>
          <p:cNvGraphicFramePr>
            <a:graphicFrameLocks noGrp="1"/>
          </p:cNvGraphicFramePr>
          <p:nvPr>
            <p:extLst/>
          </p:nvPr>
        </p:nvGraphicFramePr>
        <p:xfrm>
          <a:off x="152400" y="3581400"/>
          <a:ext cx="9525000" cy="3093720"/>
        </p:xfrm>
        <a:graphic>
          <a:graphicData uri="http://schemas.openxmlformats.org/drawingml/2006/table">
            <a:tbl>
              <a:tblPr/>
              <a:tblGrid>
                <a:gridCol w="6405923">
                  <a:extLst>
                    <a:ext uri="{9D8B030D-6E8A-4147-A177-3AD203B41FA5}">
                      <a16:colId xmlns="" xmlns:a16="http://schemas.microsoft.com/office/drawing/2014/main" val="20000"/>
                    </a:ext>
                  </a:extLst>
                </a:gridCol>
                <a:gridCol w="1015573">
                  <a:extLst>
                    <a:ext uri="{9D8B030D-6E8A-4147-A177-3AD203B41FA5}">
                      <a16:colId xmlns="" xmlns:a16="http://schemas.microsoft.com/office/drawing/2014/main" val="20001"/>
                    </a:ext>
                  </a:extLst>
                </a:gridCol>
                <a:gridCol w="1036704">
                  <a:extLst>
                    <a:ext uri="{9D8B030D-6E8A-4147-A177-3AD203B41FA5}">
                      <a16:colId xmlns="" xmlns:a16="http://schemas.microsoft.com/office/drawing/2014/main" val="20002"/>
                    </a:ext>
                  </a:extLst>
                </a:gridCol>
                <a:gridCol w="1066800">
                  <a:extLst>
                    <a:ext uri="{9D8B030D-6E8A-4147-A177-3AD203B41FA5}">
                      <a16:colId xmlns="" xmlns:a16="http://schemas.microsoft.com/office/drawing/2014/main" val="20003"/>
                    </a:ext>
                  </a:extLst>
                </a:gridCol>
              </a:tblGrid>
              <a:tr h="32004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rPr>
                        <a:t>GASTOS FINANCIEROS NETOS (GFN)  </a:t>
                      </a:r>
                      <a:r>
                        <a:rPr kumimoji="0" lang="es-ES_tradnl" sz="1400" b="1" i="0" u="sng" strike="noStrike" cap="none" normalizeH="0" baseline="0" dirty="0" smtClean="0">
                          <a:ln>
                            <a:noFill/>
                          </a:ln>
                          <a:solidFill>
                            <a:srgbClr val="FFFF00"/>
                          </a:solidFill>
                          <a:effectLst>
                            <a:outerShdw blurRad="38100" dist="38100" dir="2700000" algn="tl">
                              <a:srgbClr val="000000"/>
                            </a:outerShdw>
                          </a:effectLst>
                          <a:latin typeface="Arial" charset="0"/>
                        </a:rPr>
                        <a:t>DEDUCIBLES</a:t>
                      </a:r>
                      <a:r>
                        <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a:t>
                      </a:r>
                      <a:r>
                        <a:rPr kumimoji="0" lang="en-US" sz="1400" b="1" i="0" u="none" strike="noStrike" cap="none" normalizeH="0" baseline="0" dirty="0" err="1" smtClean="0">
                          <a:ln>
                            <a:noFill/>
                          </a:ln>
                          <a:solidFill>
                            <a:srgbClr val="FFFF00"/>
                          </a:solidFill>
                          <a:effectLst>
                            <a:outerShdw blurRad="38100" dist="38100" dir="2700000" algn="tl">
                              <a:srgbClr val="000000"/>
                            </a:outerShdw>
                          </a:effectLst>
                          <a:latin typeface="Arial" charset="0"/>
                          <a:cs typeface="Arial" charset="0"/>
                        </a:rPr>
                        <a:t>año</a:t>
                      </a: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err="1" smtClean="0">
                          <a:ln>
                            <a:noFill/>
                          </a:ln>
                          <a:solidFill>
                            <a:srgbClr val="FFFF00"/>
                          </a:solidFill>
                          <a:effectLst>
                            <a:outerShdw blurRad="38100" dist="38100" dir="2700000" algn="tl">
                              <a:srgbClr val="000000"/>
                            </a:outerShdw>
                          </a:effectLst>
                          <a:latin typeface="Arial" charset="0"/>
                          <a:cs typeface="Arial" charset="0"/>
                        </a:rPr>
                        <a:t>año</a:t>
                      </a: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1</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err="1" smtClean="0">
                          <a:ln>
                            <a:noFill/>
                          </a:ln>
                          <a:solidFill>
                            <a:srgbClr val="FFFF00"/>
                          </a:solidFill>
                          <a:effectLst>
                            <a:outerShdw blurRad="38100" dist="38100" dir="2700000" algn="tl">
                              <a:srgbClr val="000000"/>
                            </a:outerShdw>
                          </a:effectLst>
                          <a:latin typeface="Arial" charset="0"/>
                          <a:cs typeface="Arial" charset="0"/>
                        </a:rPr>
                        <a:t>año</a:t>
                      </a:r>
                      <a:r>
                        <a:rPr kumimoji="0" lang="en-US" sz="14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Arial" charset="0"/>
                        </a:rPr>
                        <a:t> 2</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279806">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500" b="1" i="0" u="none" strike="noStrike" cap="none" normalizeH="0" baseline="0" dirty="0" smtClean="0">
                          <a:ln>
                            <a:noFill/>
                          </a:ln>
                          <a:solidFill>
                            <a:schemeClr val="tx1"/>
                          </a:solidFill>
                          <a:effectLst>
                            <a:outerShdw blurRad="38100" dist="38100" dir="2700000" algn="tl">
                              <a:srgbClr val="000000"/>
                            </a:outerShdw>
                          </a:effectLst>
                          <a:latin typeface="Arial" charset="0"/>
                        </a:rPr>
                        <a:t>Si GFN ≤  al límite y al mínimo: deducibles </a:t>
                      </a:r>
                      <a:r>
                        <a:rPr kumimoji="0" lang="es-ES_tradnl" sz="1500" b="1" i="0" u="sng" strike="noStrike" cap="none" normalizeH="0" baseline="0" dirty="0" smtClean="0">
                          <a:ln>
                            <a:noFill/>
                          </a:ln>
                          <a:solidFill>
                            <a:schemeClr val="tx1"/>
                          </a:solidFill>
                          <a:effectLst>
                            <a:outerShdw blurRad="38100" dist="38100" dir="2700000" algn="tl">
                              <a:srgbClr val="000000"/>
                            </a:outerShdw>
                          </a:effectLst>
                          <a:latin typeface="Arial" charset="0"/>
                        </a:rPr>
                        <a:t>todos</a:t>
                      </a:r>
                      <a:r>
                        <a:rPr kumimoji="0" lang="es-ES_tradnl" sz="1500" b="1" i="0" u="none" strike="noStrike" cap="none" normalizeH="0" baseline="0" dirty="0" smtClean="0">
                          <a:ln>
                            <a:noFill/>
                          </a:ln>
                          <a:solidFill>
                            <a:schemeClr val="tx1"/>
                          </a:solidFill>
                          <a:effectLst>
                            <a:outerShdw blurRad="38100" dist="38100" dir="2700000" algn="tl">
                              <a:srgbClr val="000000"/>
                            </a:outerShdw>
                          </a:effectLst>
                          <a:latin typeface="Arial" charset="0"/>
                        </a:rPr>
                        <a:t> los  GFN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800.000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800.000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279807">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500" b="1" i="0" u="none" strike="noStrike" cap="none" normalizeH="0" baseline="0" dirty="0" smtClean="0">
                          <a:ln>
                            <a:noFill/>
                          </a:ln>
                          <a:solidFill>
                            <a:schemeClr val="tx1"/>
                          </a:solidFill>
                          <a:effectLst>
                            <a:outerShdw blurRad="38100" dist="38100" dir="2700000" algn="tl">
                              <a:srgbClr val="000000"/>
                            </a:outerShdw>
                          </a:effectLst>
                          <a:latin typeface="Arial" charset="0"/>
                        </a:rPr>
                        <a:t>Si GFN &gt;  al límite y al mínimo: opera el límite* ó mínimo**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1.100.000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279806">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sng" strike="noStrike" cap="none" normalizeH="0" baseline="0" dirty="0" smtClean="0">
                          <a:ln>
                            <a:noFill/>
                          </a:ln>
                          <a:solidFill>
                            <a:schemeClr val="tx1"/>
                          </a:solidFill>
                          <a:effectLst>
                            <a:outerShdw blurRad="38100" dist="38100" dir="2700000" algn="tl">
                              <a:srgbClr val="000000"/>
                            </a:outerShdw>
                          </a:effectLst>
                          <a:latin typeface="Arial" charset="0"/>
                        </a:rPr>
                        <a:t>En el último caso, la cantidad mayor de las siguientes</a:t>
                      </a: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a:t>
                      </a:r>
                      <a:endPar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endParaRPr kumimoji="0" lang="en-US" sz="1400" b="1" i="0" u="none" strike="noStrike" cap="none" normalizeH="0" baseline="0" dirty="0" smtClean="0">
                        <a:ln>
                          <a:noFill/>
                        </a:ln>
                        <a:solidFill>
                          <a:srgbClr val="0000FF"/>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Char char="Ø"/>
                        <a:tabLst/>
                        <a:defRPr/>
                      </a:pPr>
                      <a:endParaRPr kumimoji="0" lang="en-US" sz="1400" b="1" i="0" u="none" strike="noStrike" cap="none" normalizeH="0" baseline="0" dirty="0" smtClean="0">
                        <a:ln>
                          <a:noFill/>
                        </a:ln>
                        <a:solidFill>
                          <a:srgbClr val="0000FF"/>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endParaRPr kumimoji="0" lang="en-US" sz="1400" b="1" i="0" u="none" strike="noStrike" cap="none" normalizeH="0" baseline="0" dirty="0" smtClean="0">
                        <a:ln>
                          <a:noFill/>
                        </a:ln>
                        <a:solidFill>
                          <a:srgbClr val="0000FF"/>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279807">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30% del BOE  (límite*)</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600.000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600.000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600.000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279806">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1.000.000 € (importe mínimo**)</a:t>
                      </a:r>
                      <a:endPar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rPr>
                        <a:t>GFN DEDUCIBLES del </a:t>
                      </a:r>
                      <a:r>
                        <a:rPr kumimoji="0" lang="en-US" sz="1400" b="1" i="0" u="none" strike="noStrike" cap="none" normalizeH="0" baseline="0" dirty="0" err="1" smtClean="0">
                          <a:ln>
                            <a:noFill/>
                          </a:ln>
                          <a:solidFill>
                            <a:schemeClr val="tx1"/>
                          </a:solidFill>
                          <a:effectLst>
                            <a:outerShdw blurRad="38100" dist="38100" dir="2700000" algn="tl">
                              <a:srgbClr val="000000"/>
                            </a:outerShdw>
                          </a:effectLst>
                          <a:latin typeface="Arial" charset="0"/>
                          <a:cs typeface="Arial" charset="0"/>
                        </a:rPr>
                        <a:t>ejercicio</a:t>
                      </a:r>
                      <a:endPar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800.000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800.000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6"/>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latin typeface="Arial" charset="0"/>
                          <a:cs typeface="Arial" charset="0"/>
                        </a:rPr>
                        <a:t>GFN no </a:t>
                      </a:r>
                      <a:r>
                        <a:rPr kumimoji="0" lang="en-US" sz="1400" b="1" i="0" u="none" strike="noStrike" cap="none" normalizeH="0" baseline="0" dirty="0" err="1" smtClean="0">
                          <a:ln>
                            <a:noFill/>
                          </a:ln>
                          <a:solidFill>
                            <a:schemeClr val="tx1"/>
                          </a:solidFill>
                          <a:effectLst/>
                          <a:latin typeface="Arial" charset="0"/>
                          <a:cs typeface="Arial" charset="0"/>
                        </a:rPr>
                        <a:t>deducibles</a:t>
                      </a:r>
                      <a:r>
                        <a:rPr kumimoji="0" lang="en-US" sz="1400" b="1" i="0" u="none" strike="noStrike" cap="none" normalizeH="0" baseline="0" dirty="0" smtClean="0">
                          <a:ln>
                            <a:noFill/>
                          </a:ln>
                          <a:solidFill>
                            <a:schemeClr val="tx1"/>
                          </a:solidFill>
                          <a:effectLst/>
                          <a:latin typeface="Arial" charset="0"/>
                          <a:cs typeface="Arial" charset="0"/>
                        </a:rPr>
                        <a:t> </a:t>
                      </a:r>
                      <a:r>
                        <a:rPr kumimoji="0" lang="en-US" sz="1400" b="1" i="0" u="none" strike="noStrike" cap="none" normalizeH="0" baseline="0" dirty="0" err="1" smtClean="0">
                          <a:ln>
                            <a:noFill/>
                          </a:ln>
                          <a:solidFill>
                            <a:schemeClr val="tx1"/>
                          </a:solidFill>
                          <a:effectLst/>
                          <a:latin typeface="Arial" charset="0"/>
                          <a:cs typeface="Arial" charset="0"/>
                        </a:rPr>
                        <a:t>pendientes</a:t>
                      </a:r>
                      <a:r>
                        <a:rPr kumimoji="0" lang="en-US" sz="1400" b="1" i="0" u="none" strike="noStrike" cap="none" normalizeH="0" baseline="0" dirty="0" smtClean="0">
                          <a:ln>
                            <a:noFill/>
                          </a:ln>
                          <a:solidFill>
                            <a:schemeClr val="tx1"/>
                          </a:solidFill>
                          <a:effectLst/>
                          <a:latin typeface="Arial" charset="0"/>
                          <a:cs typeface="Arial" charset="0"/>
                        </a:rPr>
                        <a:t> a </a:t>
                      </a:r>
                      <a:r>
                        <a:rPr kumimoji="0" lang="en-US" sz="1400" b="1" i="0" u="none" strike="noStrike" cap="none" normalizeH="0" baseline="0" dirty="0" err="1" smtClean="0">
                          <a:ln>
                            <a:noFill/>
                          </a:ln>
                          <a:solidFill>
                            <a:schemeClr val="tx1"/>
                          </a:solidFill>
                          <a:effectLst/>
                          <a:latin typeface="Arial" charset="0"/>
                          <a:cs typeface="Arial" charset="0"/>
                        </a:rPr>
                        <a:t>deducir</a:t>
                      </a:r>
                      <a:r>
                        <a:rPr kumimoji="0" lang="en-US" sz="1400" b="1" i="0" u="none" strike="noStrike" cap="none" normalizeH="0" baseline="0" dirty="0" smtClean="0">
                          <a:ln>
                            <a:noFill/>
                          </a:ln>
                          <a:solidFill>
                            <a:schemeClr val="tx1"/>
                          </a:solidFill>
                          <a:effectLst/>
                          <a:latin typeface="Arial" charset="0"/>
                          <a:cs typeface="Arial" charset="0"/>
                        </a:rPr>
                        <a:t> en </a:t>
                      </a:r>
                      <a:r>
                        <a:rPr kumimoji="0" lang="en-US" sz="1400" b="1" i="0" u="none" strike="noStrike" cap="none" normalizeH="0" baseline="0" dirty="0" err="1" smtClean="0">
                          <a:ln>
                            <a:noFill/>
                          </a:ln>
                          <a:solidFill>
                            <a:schemeClr val="tx1"/>
                          </a:solidFill>
                          <a:effectLst/>
                          <a:latin typeface="Arial" charset="0"/>
                          <a:cs typeface="Arial" charset="0"/>
                        </a:rPr>
                        <a:t>ejercicios</a:t>
                      </a:r>
                      <a:r>
                        <a:rPr kumimoji="0" lang="en-US" sz="1400" b="1" i="0" u="none" strike="noStrike" cap="none" normalizeH="0" baseline="0" dirty="0" smtClean="0">
                          <a:ln>
                            <a:noFill/>
                          </a:ln>
                          <a:solidFill>
                            <a:schemeClr val="tx1"/>
                          </a:solidFill>
                          <a:effectLst/>
                          <a:latin typeface="Arial" charset="0"/>
                          <a:cs typeface="Arial" charset="0"/>
                        </a:rPr>
                        <a:t> </a:t>
                      </a:r>
                      <a:r>
                        <a:rPr kumimoji="0" lang="en-US" sz="1400" b="1" i="0" u="none" strike="noStrike" cap="none" normalizeH="0" baseline="0" dirty="0" err="1" smtClean="0">
                          <a:ln>
                            <a:noFill/>
                          </a:ln>
                          <a:solidFill>
                            <a:schemeClr val="tx1"/>
                          </a:solidFill>
                          <a:effectLst/>
                          <a:latin typeface="Arial" charset="0"/>
                          <a:cs typeface="Arial" charset="0"/>
                        </a:rPr>
                        <a:t>ss</a:t>
                      </a:r>
                      <a:r>
                        <a:rPr kumimoji="0" lang="en-US" sz="1400" b="1" i="0" u="none" strike="noStrike" cap="none" normalizeH="0" baseline="0" dirty="0" smtClean="0">
                          <a:ln>
                            <a:noFill/>
                          </a:ln>
                          <a:solidFill>
                            <a:schemeClr val="tx1"/>
                          </a:solidFill>
                          <a:effectLst/>
                          <a:latin typeface="Arial" charset="0"/>
                          <a:cs typeface="Arial" charset="0"/>
                        </a:rPr>
                        <a:t> (</a:t>
                      </a:r>
                      <a:r>
                        <a:rPr kumimoji="0" lang="en-US" sz="1400" b="1" i="0" u="none" strike="noStrike" cap="none" normalizeH="0" baseline="0" dirty="0" err="1" smtClean="0">
                          <a:ln>
                            <a:noFill/>
                          </a:ln>
                          <a:solidFill>
                            <a:schemeClr val="tx1"/>
                          </a:solidFill>
                          <a:effectLst/>
                          <a:latin typeface="Arial" charset="0"/>
                          <a:cs typeface="Arial" charset="0"/>
                        </a:rPr>
                        <a:t>minoración</a:t>
                      </a:r>
                      <a:r>
                        <a:rPr kumimoji="0" lang="en-US" sz="1400" b="1" i="0" u="none" strike="noStrike" cap="none" normalizeH="0" baseline="0" dirty="0" smtClean="0">
                          <a:ln>
                            <a:noFill/>
                          </a:ln>
                          <a:solidFill>
                            <a:schemeClr val="tx1"/>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7"/>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latin typeface="Arial" charset="0"/>
                          <a:cs typeface="Arial" charset="0"/>
                        </a:rPr>
                        <a:t>GFN </a:t>
                      </a:r>
                      <a:r>
                        <a:rPr kumimoji="0" lang="en-US" sz="1400" b="1" i="0" u="none" strike="noStrike" cap="none" normalizeH="0" baseline="0" dirty="0" err="1" smtClean="0">
                          <a:ln>
                            <a:noFill/>
                          </a:ln>
                          <a:solidFill>
                            <a:schemeClr val="tx1"/>
                          </a:solidFill>
                          <a:effectLst/>
                          <a:latin typeface="Arial" charset="0"/>
                          <a:cs typeface="Arial" charset="0"/>
                        </a:rPr>
                        <a:t>deducibles</a:t>
                      </a:r>
                      <a:r>
                        <a:rPr kumimoji="0" lang="en-US" sz="1400" b="1" i="0" u="none" strike="noStrike" cap="none" normalizeH="0" baseline="0" dirty="0" smtClean="0">
                          <a:ln>
                            <a:noFill/>
                          </a:ln>
                          <a:solidFill>
                            <a:schemeClr val="tx1"/>
                          </a:solidFill>
                          <a:effectLst/>
                          <a:latin typeface="Arial" charset="0"/>
                          <a:cs typeface="Arial" charset="0"/>
                        </a:rPr>
                        <a:t> de </a:t>
                      </a:r>
                      <a:r>
                        <a:rPr kumimoji="0" lang="en-US" sz="1400" b="1" i="0" u="none" strike="noStrike" cap="none" normalizeH="0" baseline="0" dirty="0" err="1" smtClean="0">
                          <a:ln>
                            <a:noFill/>
                          </a:ln>
                          <a:solidFill>
                            <a:schemeClr val="tx1"/>
                          </a:solidFill>
                          <a:effectLst/>
                          <a:latin typeface="Arial" charset="0"/>
                          <a:cs typeface="Arial" charset="0"/>
                        </a:rPr>
                        <a:t>ejercicios</a:t>
                      </a:r>
                      <a:r>
                        <a:rPr kumimoji="0" lang="en-US" sz="1400" b="1" i="0" u="none" strike="noStrike" cap="none" normalizeH="0" baseline="0" dirty="0" smtClean="0">
                          <a:ln>
                            <a:noFill/>
                          </a:ln>
                          <a:solidFill>
                            <a:schemeClr val="tx1"/>
                          </a:solidFill>
                          <a:effectLst/>
                          <a:latin typeface="Arial" charset="0"/>
                          <a:cs typeface="Arial" charset="0"/>
                        </a:rPr>
                        <a:t> </a:t>
                      </a:r>
                      <a:r>
                        <a:rPr kumimoji="0" lang="en-US" sz="1400" b="1" i="0" u="none" strike="noStrike" cap="none" normalizeH="0" baseline="0" dirty="0" err="1" smtClean="0">
                          <a:ln>
                            <a:noFill/>
                          </a:ln>
                          <a:solidFill>
                            <a:schemeClr val="tx1"/>
                          </a:solidFill>
                          <a:effectLst/>
                          <a:latin typeface="Arial" charset="0"/>
                          <a:cs typeface="Arial" charset="0"/>
                        </a:rPr>
                        <a:t>anteriores</a:t>
                      </a:r>
                      <a:r>
                        <a:rPr kumimoji="0" lang="en-US" sz="1400" b="1" i="0" u="none" strike="noStrike" cap="none" normalizeH="0" baseline="0" dirty="0" smtClean="0">
                          <a:ln>
                            <a:noFill/>
                          </a:ln>
                          <a:solidFill>
                            <a:schemeClr val="tx1"/>
                          </a:solidFill>
                          <a:effectLst/>
                          <a:latin typeface="Arial" charset="0"/>
                          <a:cs typeface="Arial" charset="0"/>
                        </a:rPr>
                        <a:t>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0000FF"/>
                          </a:solidFill>
                          <a:effectLst/>
                          <a:latin typeface="Arial" charset="0"/>
                          <a:cs typeface="Arial" charset="0"/>
                        </a:rPr>
                        <a:t>100.000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8"/>
                  </a:ext>
                </a:extLst>
              </a:tr>
              <a:tr h="152400">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kumimoji="0" lang="en-US" sz="1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Arial" charset="0"/>
                        </a:rPr>
                        <a:t>GFN DEDUCIBLES en TOTAL</a:t>
                      </a:r>
                      <a:endParaRPr kumimoji="0" lang="en-US" sz="1400" b="1" i="0" u="none" strike="noStrike" cap="none" normalizeH="0" baseline="0" dirty="0" smtClean="0">
                        <a:ln>
                          <a:noFill/>
                        </a:ln>
                        <a:solidFill>
                          <a:schemeClr val="tx1"/>
                        </a:solidFill>
                        <a:effectLst/>
                        <a:latin typeface="Arial" charset="0"/>
                        <a:cs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latin typeface="Arial" charset="0"/>
                          <a:cs typeface="Arial" charset="0"/>
                        </a:rPr>
                        <a:t>800.000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latin typeface="Arial" charset="0"/>
                          <a:cs typeface="Arial" charset="0"/>
                        </a:rPr>
                        <a:t>1MM</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rgbClr val="FFFF66"/>
                        </a:buClr>
                        <a:buSzPct val="80000"/>
                        <a:buFont typeface="Wingdings" pitchFamily="2" charset="2"/>
                        <a:buNone/>
                        <a:tabLst/>
                        <a:defRPr/>
                      </a:pPr>
                      <a:r>
                        <a:rPr kumimoji="0" lang="en-US" sz="1400" b="1" i="0" u="none" strike="noStrike" cap="none" normalizeH="0" baseline="0" dirty="0" smtClean="0">
                          <a:ln>
                            <a:noFill/>
                          </a:ln>
                          <a:solidFill>
                            <a:srgbClr val="FFFF00"/>
                          </a:solidFill>
                          <a:effectLst/>
                          <a:latin typeface="Arial" charset="0"/>
                          <a:cs typeface="Arial" charset="0"/>
                        </a:rPr>
                        <a:t>900.000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extLst>
                  <a:ext uri="{0D108BD9-81ED-4DB2-BD59-A6C34878D82A}">
                    <a16:rowId xmlns="" xmlns:a16="http://schemas.microsoft.com/office/drawing/2014/main" val="10009"/>
                  </a:ext>
                </a:extLst>
              </a:tr>
            </a:tbl>
          </a:graphicData>
        </a:graphic>
      </p:graphicFrame>
    </p:spTree>
    <p:extLst>
      <p:ext uri="{BB962C8B-B14F-4D97-AF65-F5344CB8AC3E}">
        <p14:creationId xmlns="" xmlns:p14="http://schemas.microsoft.com/office/powerpoint/2010/main" val="152981352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6" name="Marcador de número de diapositiva 1"/>
          <p:cNvSpPr>
            <a:spLocks noGrp="1"/>
          </p:cNvSpPr>
          <p:nvPr>
            <p:ph type="sldNum" sz="quarter" idx="10"/>
          </p:nvPr>
        </p:nvSpPr>
        <p:spPr>
          <a:xfrm>
            <a:off x="9220200" y="6248400"/>
            <a:ext cx="585787" cy="476250"/>
          </a:xfrm>
        </p:spPr>
        <p:txBody>
          <a:bodyPr/>
          <a:lstStyle/>
          <a:p>
            <a:fld id="{298EA89D-29F7-4FB4-AFD2-BF1CD5BF828E}" type="slidenum">
              <a:rPr lang="en-US" altLang="es-ES">
                <a:solidFill>
                  <a:srgbClr val="000000"/>
                </a:solidFill>
              </a:rPr>
              <a:pPr/>
              <a:t>25</a:t>
            </a:fld>
            <a:endParaRPr lang="en-US" altLang="es-ES" dirty="0">
              <a:solidFill>
                <a:srgbClr val="000000"/>
              </a:solidFill>
            </a:endParaRPr>
          </a:p>
        </p:txBody>
      </p:sp>
      <p:sp>
        <p:nvSpPr>
          <p:cNvPr id="2262018"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sp>
        <p:nvSpPr>
          <p:cNvPr id="2262019" name="Rectangle 3"/>
          <p:cNvSpPr>
            <a:spLocks noChangeArrowheads="1"/>
          </p:cNvSpPr>
          <p:nvPr/>
        </p:nvSpPr>
        <p:spPr bwMode="auto">
          <a:xfrm>
            <a:off x="2286000" y="18184"/>
            <a:ext cx="7620000" cy="59141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effectLst/>
                <a:latin typeface="+mj-lt"/>
              </a:rPr>
              <a:t>Contabilización del </a:t>
            </a:r>
            <a:r>
              <a:rPr lang="es-ES" altLang="es-ES" dirty="0" smtClean="0">
                <a:solidFill>
                  <a:srgbClr val="990033"/>
                </a:solidFill>
                <a:effectLst/>
                <a:latin typeface="+mj-lt"/>
              </a:rPr>
              <a:t>IS: </a:t>
            </a:r>
            <a:r>
              <a:rPr lang="es-ES" altLang="es-ES" u="sng" dirty="0" smtClean="0">
                <a:solidFill>
                  <a:srgbClr val="990033"/>
                </a:solidFill>
                <a:effectLst/>
                <a:latin typeface="+mj-lt"/>
              </a:rPr>
              <a:t>Diferencias Permanentes</a:t>
            </a:r>
            <a:endParaRPr lang="es-ES" altLang="es-ES" u="sng" dirty="0">
              <a:solidFill>
                <a:srgbClr val="990033"/>
              </a:solidFill>
              <a:effectLst/>
              <a:latin typeface="+mj-lt"/>
            </a:endParaRPr>
          </a:p>
        </p:txBody>
      </p:sp>
      <p:sp>
        <p:nvSpPr>
          <p:cNvPr id="2262020" name="Text Box 4"/>
          <p:cNvSpPr txBox="1">
            <a:spLocks noChangeArrowheads="1"/>
          </p:cNvSpPr>
          <p:nvPr/>
        </p:nvSpPr>
        <p:spPr bwMode="auto">
          <a:xfrm>
            <a:off x="76200" y="76200"/>
            <a:ext cx="2498725"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1-1</a:t>
            </a:r>
            <a:endParaRPr lang="es-ES" altLang="es-ES" dirty="0">
              <a:solidFill>
                <a:srgbClr val="333399"/>
              </a:solidFill>
              <a:latin typeface="Times New Roman" panose="02020603050405020304" pitchFamily="18" charset="0"/>
            </a:endParaRPr>
          </a:p>
        </p:txBody>
      </p:sp>
      <p:graphicFrame>
        <p:nvGraphicFramePr>
          <p:cNvPr id="2262021" name="Object 5"/>
          <p:cNvGraphicFramePr>
            <a:graphicFrameLocks noChangeAspect="1"/>
          </p:cNvGraphicFramePr>
          <p:nvPr>
            <p:extLst>
              <p:ext uri="{D42A27DB-BD31-4B8C-83A1-F6EECF244321}">
                <p14:modId xmlns="" xmlns:p14="http://schemas.microsoft.com/office/powerpoint/2010/main" val="2679985884"/>
              </p:ext>
            </p:extLst>
          </p:nvPr>
        </p:nvGraphicFramePr>
        <p:xfrm>
          <a:off x="1219200" y="3887368"/>
          <a:ext cx="7110413" cy="2743200"/>
        </p:xfrm>
        <a:graphic>
          <a:graphicData uri="http://schemas.openxmlformats.org/presentationml/2006/ole">
            <p:oleObj spid="_x0000_s466152" name="Document" r:id="rId4" imgW="6267867" imgH="2564547" progId="">
              <p:embed/>
            </p:oleObj>
          </a:graphicData>
        </a:graphic>
      </p:graphicFrame>
      <p:sp>
        <p:nvSpPr>
          <p:cNvPr id="2" name="Rectángulo 1"/>
          <p:cNvSpPr/>
          <p:nvPr/>
        </p:nvSpPr>
        <p:spPr>
          <a:xfrm>
            <a:off x="228600" y="685800"/>
            <a:ext cx="9372600" cy="2062103"/>
          </a:xfrm>
          <a:prstGeom prst="rect">
            <a:avLst/>
          </a:prstGeom>
        </p:spPr>
        <p:txBody>
          <a:bodyPr wrap="square">
            <a:spAutoFit/>
          </a:bodyPr>
          <a:lstStyle/>
          <a:p>
            <a:pPr marL="800100" indent="-342900" algn="just">
              <a:spcAft>
                <a:spcPts val="0"/>
              </a:spcAft>
              <a:buFont typeface="Wingdings" panose="05000000000000000000" pitchFamily="2" charset="2"/>
              <a:buChar char="§"/>
              <a:tabLst>
                <a:tab pos="2700020" algn="ctr"/>
                <a:tab pos="5400040" algn="r"/>
                <a:tab pos="449580" algn="l"/>
              </a:tabLst>
            </a:pPr>
            <a:r>
              <a:rPr lang="es-ES" sz="1600" b="0" dirty="0" smtClean="0">
                <a:solidFill>
                  <a:srgbClr val="0000FF"/>
                </a:solidFill>
                <a:latin typeface="+mn-lt"/>
                <a:ea typeface="Times New Roman" panose="02020603050405020304" pitchFamily="18" charset="0"/>
              </a:rPr>
              <a:t>La sociedad </a:t>
            </a:r>
            <a:r>
              <a:rPr lang="es-ES" sz="1600" b="0" dirty="0">
                <a:solidFill>
                  <a:srgbClr val="0000FF"/>
                </a:solidFill>
                <a:latin typeface="+mn-lt"/>
                <a:ea typeface="Times New Roman" panose="02020603050405020304" pitchFamily="18" charset="0"/>
              </a:rPr>
              <a:t>“MOREIRAS S.A</a:t>
            </a:r>
            <a:r>
              <a:rPr lang="es-ES" sz="1600" b="0" dirty="0" smtClean="0">
                <a:solidFill>
                  <a:srgbClr val="0000FF"/>
                </a:solidFill>
                <a:latin typeface="+mn-lt"/>
                <a:ea typeface="Times New Roman" panose="02020603050405020304" pitchFamily="18" charset="0"/>
              </a:rPr>
              <a:t>.” </a:t>
            </a:r>
            <a:r>
              <a:rPr lang="es-ES" sz="1600" b="0" dirty="0">
                <a:solidFill>
                  <a:srgbClr val="0000FF"/>
                </a:solidFill>
                <a:latin typeface="+mn-lt"/>
                <a:ea typeface="Times New Roman" panose="02020603050405020304" pitchFamily="18" charset="0"/>
              </a:rPr>
              <a:t>(ERD) ha obtenido en el ejercicio N un </a:t>
            </a:r>
            <a:r>
              <a:rPr lang="es-ES" sz="1600" u="sng" dirty="0">
                <a:solidFill>
                  <a:srgbClr val="0000FF"/>
                </a:solidFill>
                <a:latin typeface="+mn-lt"/>
                <a:ea typeface="Times New Roman" panose="02020603050405020304" pitchFamily="18" charset="0"/>
              </a:rPr>
              <a:t>beneficio antes de impuestos de </a:t>
            </a:r>
            <a:r>
              <a:rPr lang="es-ES" sz="1600" u="sng" dirty="0" smtClean="0">
                <a:solidFill>
                  <a:srgbClr val="0000FF"/>
                </a:solidFill>
                <a:latin typeface="+mn-lt"/>
                <a:ea typeface="Times New Roman" panose="02020603050405020304" pitchFamily="18" charset="0"/>
              </a:rPr>
              <a:t>50.000 </a:t>
            </a:r>
            <a:r>
              <a:rPr lang="es-ES" sz="1600" u="sng" dirty="0">
                <a:solidFill>
                  <a:srgbClr val="0000FF"/>
                </a:solidFill>
                <a:latin typeface="+mn-lt"/>
                <a:ea typeface="Times New Roman" panose="02020603050405020304" pitchFamily="18" charset="0"/>
              </a:rPr>
              <a:t>€</a:t>
            </a:r>
            <a:r>
              <a:rPr lang="es-ES" sz="1600" b="0" dirty="0" smtClean="0">
                <a:solidFill>
                  <a:srgbClr val="0000FF"/>
                </a:solidFill>
                <a:latin typeface="+mn-lt"/>
                <a:ea typeface="Times New Roman" panose="02020603050405020304" pitchFamily="18" charset="0"/>
              </a:rPr>
              <a:t>.</a:t>
            </a:r>
          </a:p>
          <a:p>
            <a:pPr marL="800100" indent="-342900" algn="just">
              <a:spcAft>
                <a:spcPts val="0"/>
              </a:spcAft>
              <a:buFont typeface="Wingdings" panose="05000000000000000000" pitchFamily="2" charset="2"/>
              <a:buChar char="ü"/>
              <a:tabLst>
                <a:tab pos="2700020" algn="ctr"/>
                <a:tab pos="5400040" algn="r"/>
                <a:tab pos="449580" algn="l"/>
              </a:tabLst>
            </a:pPr>
            <a:r>
              <a:rPr lang="es-ES" sz="1600" b="0" u="sng" dirty="0" smtClean="0">
                <a:solidFill>
                  <a:srgbClr val="0000FF"/>
                </a:solidFill>
                <a:latin typeface="+mn-lt"/>
                <a:ea typeface="Times New Roman" panose="02020603050405020304" pitchFamily="18" charset="0"/>
              </a:rPr>
              <a:t>La </a:t>
            </a:r>
            <a:r>
              <a:rPr lang="es-ES" sz="1600" b="0" u="sng" dirty="0">
                <a:solidFill>
                  <a:srgbClr val="0000FF"/>
                </a:solidFill>
                <a:latin typeface="+mn-lt"/>
                <a:ea typeface="Times New Roman" panose="02020603050405020304" pitchFamily="18" charset="0"/>
              </a:rPr>
              <a:t>única diferencia entre criterios contables y fiscales</a:t>
            </a:r>
            <a:r>
              <a:rPr lang="es-ES" sz="1600" b="0" dirty="0">
                <a:solidFill>
                  <a:srgbClr val="0000FF"/>
                </a:solidFill>
                <a:latin typeface="+mn-lt"/>
                <a:ea typeface="Times New Roman" panose="02020603050405020304" pitchFamily="18" charset="0"/>
              </a:rPr>
              <a:t>, ha sido una </a:t>
            </a:r>
            <a:r>
              <a:rPr lang="es-ES" sz="1600" dirty="0" smtClean="0">
                <a:solidFill>
                  <a:srgbClr val="0000FF"/>
                </a:solidFill>
                <a:latin typeface="+mn-lt"/>
                <a:ea typeface="Times New Roman" panose="02020603050405020304" pitchFamily="18" charset="0"/>
              </a:rPr>
              <a:t>“multa” (sanción) </a:t>
            </a:r>
            <a:r>
              <a:rPr lang="es-ES" sz="1600" b="0" dirty="0">
                <a:solidFill>
                  <a:srgbClr val="0000FF"/>
                </a:solidFill>
                <a:latin typeface="+mn-lt"/>
                <a:ea typeface="Times New Roman" panose="02020603050405020304" pitchFamily="18" charset="0"/>
              </a:rPr>
              <a:t>impuesta a la empresa de </a:t>
            </a:r>
            <a:r>
              <a:rPr lang="es-ES" sz="1600" dirty="0">
                <a:solidFill>
                  <a:srgbClr val="0000FF"/>
                </a:solidFill>
                <a:latin typeface="+mn-lt"/>
                <a:ea typeface="Times New Roman" panose="02020603050405020304" pitchFamily="18" charset="0"/>
              </a:rPr>
              <a:t>10.000 €</a:t>
            </a:r>
            <a:r>
              <a:rPr lang="es-ES" sz="1600" b="0" dirty="0">
                <a:solidFill>
                  <a:srgbClr val="0000FF"/>
                </a:solidFill>
                <a:latin typeface="+mn-lt"/>
                <a:ea typeface="Times New Roman" panose="02020603050405020304" pitchFamily="18" charset="0"/>
              </a:rPr>
              <a:t>. </a:t>
            </a:r>
          </a:p>
          <a:p>
            <a:pPr marL="800100" indent="-342900" algn="just">
              <a:spcAft>
                <a:spcPts val="0"/>
              </a:spcAft>
              <a:buFont typeface="Wingdings" panose="05000000000000000000" pitchFamily="2" charset="2"/>
              <a:buChar char="ü"/>
              <a:tabLst>
                <a:tab pos="2700020" algn="ctr"/>
                <a:tab pos="5400040" algn="r"/>
                <a:tab pos="449580" algn="l"/>
              </a:tabLst>
            </a:pPr>
            <a:r>
              <a:rPr lang="es-ES" sz="1600" b="0" dirty="0">
                <a:solidFill>
                  <a:srgbClr val="0000FF"/>
                </a:solidFill>
                <a:latin typeface="+mn-lt"/>
                <a:ea typeface="Times New Roman" panose="02020603050405020304" pitchFamily="18" charset="0"/>
              </a:rPr>
              <a:t>Tipo de gravamen del 25%</a:t>
            </a:r>
          </a:p>
          <a:p>
            <a:pPr marL="793115" indent="-342900" hangingPunct="0">
              <a:spcAft>
                <a:spcPts val="0"/>
              </a:spcAft>
              <a:buFont typeface="Wingdings" panose="05000000000000000000" pitchFamily="2" charset="2"/>
              <a:buChar char="ü"/>
            </a:pPr>
            <a:r>
              <a:rPr lang="es-ES_tradnl" sz="1600" b="0" dirty="0">
                <a:solidFill>
                  <a:srgbClr val="0000FF"/>
                </a:solidFill>
                <a:latin typeface="+mn-lt"/>
                <a:ea typeface="Times New Roman" panose="02020603050405020304" pitchFamily="18" charset="0"/>
              </a:rPr>
              <a:t>Las deducciones aplicadas han sido: </a:t>
            </a:r>
            <a:r>
              <a:rPr lang="es-ES_tradnl" sz="1600" b="0" dirty="0" smtClean="0">
                <a:solidFill>
                  <a:srgbClr val="0000FF"/>
                </a:solidFill>
                <a:latin typeface="+mn-lt"/>
                <a:ea typeface="Times New Roman" panose="02020603050405020304" pitchFamily="18" charset="0"/>
              </a:rPr>
              <a:t>3.000 </a:t>
            </a:r>
            <a:r>
              <a:rPr lang="es-ES_tradnl" sz="1600" b="0" dirty="0">
                <a:solidFill>
                  <a:srgbClr val="0000FF"/>
                </a:solidFill>
                <a:latin typeface="+mn-lt"/>
                <a:ea typeface="Times New Roman" panose="02020603050405020304" pitchFamily="18" charset="0"/>
              </a:rPr>
              <a:t>€;  </a:t>
            </a:r>
            <a:endParaRPr lang="es-ES_tradnl" sz="1600" b="0" dirty="0" smtClean="0">
              <a:solidFill>
                <a:srgbClr val="0000FF"/>
              </a:solidFill>
              <a:latin typeface="+mn-lt"/>
              <a:ea typeface="Times New Roman" panose="02020603050405020304" pitchFamily="18" charset="0"/>
            </a:endParaRPr>
          </a:p>
          <a:p>
            <a:pPr marL="793115" indent="-342900" hangingPunct="0">
              <a:spcAft>
                <a:spcPts val="0"/>
              </a:spcAft>
              <a:buFont typeface="Wingdings" panose="05000000000000000000" pitchFamily="2" charset="2"/>
              <a:buChar char="ü"/>
            </a:pPr>
            <a:r>
              <a:rPr lang="es-ES_tradnl" sz="1600" dirty="0" smtClean="0">
                <a:solidFill>
                  <a:srgbClr val="FF0000"/>
                </a:solidFill>
                <a:latin typeface="+mn-lt"/>
                <a:ea typeface="Times New Roman" panose="02020603050405020304" pitchFamily="18" charset="0"/>
              </a:rPr>
              <a:t>Las retenciones </a:t>
            </a:r>
            <a:r>
              <a:rPr lang="es-ES_tradnl" sz="1600" dirty="0">
                <a:solidFill>
                  <a:srgbClr val="FF0000"/>
                </a:solidFill>
                <a:latin typeface="+mn-lt"/>
                <a:ea typeface="Times New Roman" panose="02020603050405020304" pitchFamily="18" charset="0"/>
              </a:rPr>
              <a:t>y pagos fraccionados: </a:t>
            </a:r>
            <a:r>
              <a:rPr lang="es-ES_tradnl" sz="1600" dirty="0" smtClean="0">
                <a:solidFill>
                  <a:srgbClr val="FF0000"/>
                </a:solidFill>
                <a:latin typeface="+mn-lt"/>
                <a:ea typeface="Times New Roman" panose="02020603050405020304" pitchFamily="18" charset="0"/>
              </a:rPr>
              <a:t>2.000 </a:t>
            </a:r>
            <a:r>
              <a:rPr lang="es-ES_tradnl" sz="1600" dirty="0">
                <a:solidFill>
                  <a:srgbClr val="FF0000"/>
                </a:solidFill>
                <a:latin typeface="+mn-lt"/>
                <a:ea typeface="Times New Roman" panose="02020603050405020304" pitchFamily="18" charset="0"/>
              </a:rPr>
              <a:t>€</a:t>
            </a:r>
            <a:endParaRPr lang="es-ES" sz="1600" i="1" dirty="0">
              <a:solidFill>
                <a:srgbClr val="FF0000"/>
              </a:solidFill>
              <a:latin typeface="+mn-lt"/>
              <a:ea typeface="Times New Roman" panose="02020603050405020304" pitchFamily="18" charset="0"/>
            </a:endParaRPr>
          </a:p>
          <a:p>
            <a:pPr marL="793115" indent="-342900" hangingPunct="0">
              <a:spcAft>
                <a:spcPts val="0"/>
              </a:spcAft>
              <a:buFont typeface="Wingdings" panose="05000000000000000000" pitchFamily="2" charset="2"/>
              <a:buChar char="Ø"/>
            </a:pPr>
            <a:r>
              <a:rPr lang="es-ES_tradnl" sz="1600" dirty="0">
                <a:solidFill>
                  <a:srgbClr val="0000FF"/>
                </a:solidFill>
                <a:latin typeface="+mn-lt"/>
                <a:ea typeface="Times New Roman" panose="02020603050405020304" pitchFamily="18" charset="0"/>
              </a:rPr>
              <a:t> </a:t>
            </a:r>
            <a:r>
              <a:rPr lang="es-ES_tradnl" sz="1600" dirty="0" smtClean="0">
                <a:solidFill>
                  <a:srgbClr val="0000FF"/>
                </a:solidFill>
                <a:latin typeface="+mn-lt"/>
                <a:ea typeface="Times New Roman" panose="02020603050405020304" pitchFamily="18" charset="0"/>
              </a:rPr>
              <a:t>Realizar </a:t>
            </a:r>
            <a:r>
              <a:rPr lang="es-ES_tradnl" sz="1600" dirty="0">
                <a:solidFill>
                  <a:srgbClr val="0000FF"/>
                </a:solidFill>
                <a:latin typeface="+mn-lt"/>
                <a:ea typeface="Times New Roman" panose="02020603050405020304" pitchFamily="18" charset="0"/>
              </a:rPr>
              <a:t>los cálculos y contabilización del impuesto sobre beneficios.</a:t>
            </a:r>
            <a:endParaRPr lang="es-ES" sz="1600" i="1" dirty="0">
              <a:solidFill>
                <a:srgbClr val="0000FF"/>
              </a:solidFill>
              <a:effectLst/>
              <a:latin typeface="+mn-lt"/>
              <a:ea typeface="Times New Roman" panose="02020603050405020304" pitchFamily="18" charset="0"/>
            </a:endParaRPr>
          </a:p>
        </p:txBody>
      </p:sp>
      <p:graphicFrame>
        <p:nvGraphicFramePr>
          <p:cNvPr id="3" name="Tabla 2"/>
          <p:cNvGraphicFramePr>
            <a:graphicFrameLocks noGrp="1"/>
          </p:cNvGraphicFramePr>
          <p:nvPr>
            <p:extLst>
              <p:ext uri="{D42A27DB-BD31-4B8C-83A1-F6EECF244321}">
                <p14:modId xmlns="" xmlns:p14="http://schemas.microsoft.com/office/powerpoint/2010/main" val="934373739"/>
              </p:ext>
            </p:extLst>
          </p:nvPr>
        </p:nvGraphicFramePr>
        <p:xfrm>
          <a:off x="228601" y="2978912"/>
          <a:ext cx="9372599" cy="675132"/>
        </p:xfrm>
        <a:graphic>
          <a:graphicData uri="http://schemas.openxmlformats.org/drawingml/2006/table">
            <a:tbl>
              <a:tblPr>
                <a:tableStyleId>{5C22544A-7EE6-4342-B048-85BDC9FD1C3A}</a:tableStyleId>
              </a:tblPr>
              <a:tblGrid>
                <a:gridCol w="2191624">
                  <a:extLst>
                    <a:ext uri="{9D8B030D-6E8A-4147-A177-3AD203B41FA5}">
                      <a16:colId xmlns="" xmlns:a16="http://schemas.microsoft.com/office/drawing/2014/main" val="1444817175"/>
                    </a:ext>
                  </a:extLst>
                </a:gridCol>
                <a:gridCol w="1390475">
                  <a:extLst>
                    <a:ext uri="{9D8B030D-6E8A-4147-A177-3AD203B41FA5}">
                      <a16:colId xmlns="" xmlns:a16="http://schemas.microsoft.com/office/drawing/2014/main" val="4284736851"/>
                    </a:ext>
                  </a:extLst>
                </a:gridCol>
                <a:gridCol w="1390475">
                  <a:extLst>
                    <a:ext uri="{9D8B030D-6E8A-4147-A177-3AD203B41FA5}">
                      <a16:colId xmlns="" xmlns:a16="http://schemas.microsoft.com/office/drawing/2014/main" val="2452879109"/>
                    </a:ext>
                  </a:extLst>
                </a:gridCol>
                <a:gridCol w="1580625">
                  <a:extLst>
                    <a:ext uri="{9D8B030D-6E8A-4147-A177-3AD203B41FA5}">
                      <a16:colId xmlns="" xmlns:a16="http://schemas.microsoft.com/office/drawing/2014/main" val="679692163"/>
                    </a:ext>
                  </a:extLst>
                </a:gridCol>
                <a:gridCol w="1295400">
                  <a:extLst>
                    <a:ext uri="{9D8B030D-6E8A-4147-A177-3AD203B41FA5}">
                      <a16:colId xmlns="" xmlns:a16="http://schemas.microsoft.com/office/drawing/2014/main" val="1161770518"/>
                    </a:ext>
                  </a:extLst>
                </a:gridCol>
                <a:gridCol w="1524000">
                  <a:extLst>
                    <a:ext uri="{9D8B030D-6E8A-4147-A177-3AD203B41FA5}">
                      <a16:colId xmlns="" xmlns:a16="http://schemas.microsoft.com/office/drawing/2014/main" val="749570797"/>
                    </a:ext>
                  </a:extLst>
                </a:gridCol>
              </a:tblGrid>
              <a:tr h="297688">
                <a:tc>
                  <a:txBody>
                    <a:bodyPr/>
                    <a:lstStyle/>
                    <a:p>
                      <a:pPr>
                        <a:spcAft>
                          <a:spcPts val="0"/>
                        </a:spcAft>
                      </a:pPr>
                      <a:r>
                        <a:rPr lang="es-ES" sz="1400" dirty="0">
                          <a:solidFill>
                            <a:srgbClr val="000066"/>
                          </a:solidFill>
                          <a:effectLst/>
                        </a:rPr>
                        <a:t>Conceptos</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dirty="0">
                          <a:solidFill>
                            <a:srgbClr val="000066"/>
                          </a:solidFill>
                          <a:effectLst/>
                        </a:rPr>
                        <a:t>CONTABLE</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dirty="0">
                          <a:solidFill>
                            <a:srgbClr val="000066"/>
                          </a:solidFill>
                          <a:effectLst/>
                        </a:rPr>
                        <a:t>FISCAL</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b="1" dirty="0">
                          <a:solidFill>
                            <a:srgbClr val="000066"/>
                          </a:solidFill>
                          <a:effectLst/>
                        </a:rPr>
                        <a:t>AJUSTE</a:t>
                      </a:r>
                      <a:endParaRPr lang="es-ES" sz="1400" b="1"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 sz="1400" dirty="0">
                          <a:solidFill>
                            <a:srgbClr val="000066"/>
                          </a:solidFill>
                          <a:effectLst/>
                        </a:rPr>
                        <a:t>TIPO de ajuste</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n-GB" sz="1400" dirty="0">
                          <a:solidFill>
                            <a:srgbClr val="000066"/>
                          </a:solidFill>
                          <a:effectLst/>
                        </a:rPr>
                        <a:t>Art. LIS</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extLst>
                  <a:ext uri="{0D108BD9-81ED-4DB2-BD59-A6C34878D82A}">
                    <a16:rowId xmlns="" xmlns:a16="http://schemas.microsoft.com/office/drawing/2014/main" val="1233325706"/>
                  </a:ext>
                </a:extLst>
              </a:tr>
              <a:tr h="377444">
                <a:tc>
                  <a:txBody>
                    <a:bodyPr/>
                    <a:lstStyle/>
                    <a:p>
                      <a:pPr>
                        <a:spcAft>
                          <a:spcPts val="0"/>
                        </a:spcAft>
                      </a:pPr>
                      <a:r>
                        <a:rPr lang="es-ES_tradnl" sz="1400" dirty="0" smtClean="0">
                          <a:solidFill>
                            <a:srgbClr val="0000FF"/>
                          </a:solidFill>
                          <a:effectLst/>
                        </a:rPr>
                        <a:t>“Multa” Sanción </a:t>
                      </a:r>
                      <a:r>
                        <a:rPr lang="es-ES_tradnl" sz="1400" dirty="0">
                          <a:solidFill>
                            <a:srgbClr val="0000FF"/>
                          </a:solidFill>
                          <a:effectLst/>
                        </a:rPr>
                        <a:t>(</a:t>
                      </a:r>
                      <a:r>
                        <a:rPr lang="es-ES_tradnl" sz="1400" b="1" dirty="0">
                          <a:solidFill>
                            <a:srgbClr val="002060"/>
                          </a:solidFill>
                          <a:effectLst/>
                        </a:rPr>
                        <a:t>Gasto</a:t>
                      </a:r>
                      <a:r>
                        <a:rPr lang="es-ES_tradnl" sz="1400" dirty="0">
                          <a:solidFill>
                            <a:srgbClr val="0000FF"/>
                          </a:solidFill>
                          <a:effectLst/>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10.000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+10.000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2060"/>
                          </a:solidFill>
                          <a:effectLst/>
                        </a:rPr>
                        <a:t>Permanente</a:t>
                      </a:r>
                      <a:endParaRPr lang="es-ES" sz="1400" b="1" dirty="0">
                        <a:solidFill>
                          <a:srgbClr val="00206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a:solidFill>
                            <a:srgbClr val="0000FF"/>
                          </a:solidFill>
                          <a:effectLst/>
                        </a:rPr>
                        <a:t>15.c)</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878331548"/>
                  </a:ext>
                </a:extLst>
              </a:tr>
            </a:tbl>
          </a:graphicData>
        </a:graphic>
      </p:graphicFrame>
    </p:spTree>
    <p:extLst>
      <p:ext uri="{BB962C8B-B14F-4D97-AF65-F5344CB8AC3E}">
        <p14:creationId xmlns="" xmlns:p14="http://schemas.microsoft.com/office/powerpoint/2010/main" val="948582096"/>
      </p:ext>
    </p:extLst>
  </p:cSld>
  <p:clrMapOvr>
    <a:masterClrMapping/>
  </p:clrMapOvr>
  <p:transition/>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400800"/>
            <a:ext cx="2311400" cy="476250"/>
          </a:xfrm>
        </p:spPr>
        <p:txBody>
          <a:bodyPr/>
          <a:lstStyle/>
          <a:p>
            <a:pPr>
              <a:defRPr/>
            </a:pPr>
            <a:fld id="{DEEF7630-CAFE-4373-B1A9-D8EF9DB0FA94}" type="slidenum">
              <a:rPr lang="es-ES"/>
              <a:pPr>
                <a:defRPr/>
              </a:pPr>
              <a:t>250</a:t>
            </a:fld>
            <a:endParaRPr lang="es-ES"/>
          </a:p>
        </p:txBody>
      </p:sp>
      <p:sp>
        <p:nvSpPr>
          <p:cNvPr id="18435" name="Oval 2"/>
          <p:cNvSpPr>
            <a:spLocks noChangeArrowheads="1"/>
          </p:cNvSpPr>
          <p:nvPr/>
        </p:nvSpPr>
        <p:spPr bwMode="auto">
          <a:xfrm rot="5400000">
            <a:off x="4816475" y="-4130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8436" name="Text Box 3"/>
          <p:cNvSpPr txBox="1">
            <a:spLocks noChangeArrowheads="1"/>
          </p:cNvSpPr>
          <p:nvPr/>
        </p:nvSpPr>
        <p:spPr bwMode="auto">
          <a:xfrm>
            <a:off x="0" y="609600"/>
            <a:ext cx="9906000" cy="830263"/>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FINANCIEROS  DEDUCIBLES EN LOS        </a:t>
            </a:r>
            <a:r>
              <a:rPr lang="es-ES" sz="2400" u="sng" dirty="0">
                <a:solidFill>
                  <a:srgbClr val="FF0000"/>
                </a:solidFill>
              </a:rPr>
              <a:t>GRUPOS</a:t>
            </a:r>
            <a:r>
              <a:rPr lang="es-ES" sz="2400" dirty="0">
                <a:solidFill>
                  <a:srgbClr val="000066"/>
                </a:solidFill>
              </a:rPr>
              <a:t> DE CONSOLIDACIÓN FISCAL</a:t>
            </a:r>
            <a:endParaRPr lang="es-ES" sz="2400" dirty="0">
              <a:solidFill>
                <a:srgbClr val="FF0066"/>
              </a:solidFill>
            </a:endParaRPr>
          </a:p>
        </p:txBody>
      </p:sp>
      <p:sp>
        <p:nvSpPr>
          <p:cNvPr id="2493444" name="Text Box 4"/>
          <p:cNvSpPr txBox="1">
            <a:spLocks noChangeArrowheads="1"/>
          </p:cNvSpPr>
          <p:nvPr/>
        </p:nvSpPr>
        <p:spPr bwMode="auto">
          <a:xfrm>
            <a:off x="0" y="1371600"/>
            <a:ext cx="9906000" cy="5509200"/>
          </a:xfrm>
          <a:prstGeom prst="rect">
            <a:avLst/>
          </a:prstGeom>
          <a:noFill/>
          <a:ln w="9525">
            <a:noFill/>
            <a:miter lim="800000"/>
            <a:headEnd/>
            <a:tailEnd/>
          </a:ln>
          <a:effectLst/>
        </p:spPr>
        <p:txBody>
          <a:bodyPr wrap="square">
            <a:spAutoFit/>
          </a:bodyPr>
          <a:lstStyle/>
          <a:p>
            <a:pPr marL="342900" indent="-342900">
              <a:buFont typeface="Wingdings" pitchFamily="2" charset="2"/>
              <a:buChar char="q"/>
              <a:defRPr/>
            </a:pPr>
            <a:r>
              <a:rPr lang="es-ES_tradnl" dirty="0" smtClean="0">
                <a:solidFill>
                  <a:srgbClr val="FFFF00"/>
                </a:solidFill>
              </a:rPr>
              <a:t>Determinación </a:t>
            </a:r>
            <a:r>
              <a:rPr lang="es-ES_tradnl" dirty="0">
                <a:solidFill>
                  <a:srgbClr val="FFFF00"/>
                </a:solidFill>
              </a:rPr>
              <a:t>de la limitación en la deducibilidad de gastos financieros en los grupos de consolidación fiscal: </a:t>
            </a:r>
          </a:p>
          <a:p>
            <a:pPr marL="342900" indent="-342900">
              <a:buFont typeface="+mj-lt"/>
              <a:buAutoNum type="arabicPeriod"/>
              <a:defRPr/>
            </a:pPr>
            <a:r>
              <a:rPr lang="es-ES_tradnl" sz="1200" dirty="0"/>
              <a:t>En el supuesto de entidades que tributen en el régimen de consolidación fiscal, de acuerdo con el artículo 20.4 del TRLIS, </a:t>
            </a:r>
            <a:r>
              <a:rPr lang="es-ES_tradnl" sz="1200" u="sng" dirty="0">
                <a:effectLst>
                  <a:outerShdw blurRad="38100" dist="38100" dir="2700000" algn="tl">
                    <a:srgbClr val="000000">
                      <a:alpha val="43137"/>
                    </a:srgbClr>
                  </a:outerShdw>
                </a:effectLst>
              </a:rPr>
              <a:t>el límite </a:t>
            </a:r>
            <a:r>
              <a:rPr lang="es-ES_tradnl" sz="1200" dirty="0"/>
              <a:t>relativo a la deducibilidad de gastos financieros netos </a:t>
            </a:r>
            <a:r>
              <a:rPr lang="es-ES_tradnl" sz="1200" u="sng" dirty="0"/>
              <a:t>se referirá al grupo fiscal</a:t>
            </a:r>
            <a:r>
              <a:rPr lang="es-ES_tradnl" sz="1200" dirty="0"/>
              <a:t>. </a:t>
            </a:r>
          </a:p>
          <a:p>
            <a:pPr marL="342900" indent="-342900">
              <a:buFont typeface="+mj-lt"/>
              <a:buAutoNum type="arabicPeriod"/>
              <a:defRPr/>
            </a:pPr>
            <a:r>
              <a:rPr lang="es-ES_tradnl" sz="1200" dirty="0"/>
              <a:t>En el caso de grupos de consolidación fiscal, la base imponible del grupo se determina en los términos establecidos en el artículo 71 del TRLIS, mediante la suma de las bases imponibles individuales de las entidades del grupo, las eliminaciones, las incorporaciones que corresponda realizar y la compensación de las bases imponibles negativas del grupo fiscal. Ello significa que cada entidad del grupo fiscal es ajena a su participación en el mismo a la hora de determinar su base imponible, de manera que </a:t>
            </a:r>
            <a:r>
              <a:rPr lang="es-ES_tradnl" sz="1200" u="sng" dirty="0"/>
              <a:t>sólo a partir del momento en que se produce la suma de bases imponibles</a:t>
            </a:r>
            <a:r>
              <a:rPr lang="es-ES_tradnl" sz="1200" dirty="0"/>
              <a:t> de las entidades que conforman el perímetro de consolidación fiscal, </a:t>
            </a:r>
            <a:r>
              <a:rPr lang="es-ES_tradnl" sz="1200" u="sng" dirty="0">
                <a:effectLst>
                  <a:outerShdw blurRad="38100" dist="38100" dir="2700000" algn="tl">
                    <a:srgbClr val="000000">
                      <a:alpha val="43137"/>
                    </a:srgbClr>
                  </a:outerShdw>
                </a:effectLst>
              </a:rPr>
              <a:t>el grupo es tratado a efectos fiscales como tal. </a:t>
            </a:r>
          </a:p>
          <a:p>
            <a:pPr marL="342900" indent="-342900">
              <a:buFont typeface="+mj-lt"/>
              <a:buAutoNum type="arabicPeriod"/>
              <a:defRPr/>
            </a:pPr>
            <a:r>
              <a:rPr lang="es-ES_tradnl" sz="1200" dirty="0"/>
              <a:t>No obstante, el TRLIS establece una excepción a dicha regla general, en el caso de la determinación de la deducibilidad de gastos financieros de entidades del grupo de consolidación fiscal, de manera que, en aplicación de lo establecido en el artículo 20 del TRLIS, en el cálculo de la base imponible individual de cada entidad que forma parte del grupo deberán tenerse en cuenta los gastos financieros netos que </a:t>
            </a:r>
            <a:r>
              <a:rPr lang="es-ES_tradnl" sz="1200" u="sng" dirty="0"/>
              <a:t>resulten deducibles por aplicación del límite del 30% del beneficio operativo (BO) o de 1.000.000 €, determinado </a:t>
            </a:r>
            <a:r>
              <a:rPr lang="es-ES_tradnl" sz="1200" u="sng" dirty="0">
                <a:effectLst>
                  <a:outerShdw blurRad="38100" dist="38100" dir="2700000" algn="tl">
                    <a:srgbClr val="000000">
                      <a:alpha val="43137"/>
                    </a:srgbClr>
                  </a:outerShdw>
                </a:effectLst>
              </a:rPr>
              <a:t>a nivel del grupo fiscal</a:t>
            </a:r>
            <a:r>
              <a:rPr lang="es-ES_tradnl" sz="1200" u="sng" dirty="0"/>
              <a:t>. </a:t>
            </a:r>
          </a:p>
          <a:p>
            <a:pPr marL="342900" indent="-342900">
              <a:buFont typeface="+mj-lt"/>
              <a:buAutoNum type="arabicPeriod"/>
              <a:defRPr/>
            </a:pPr>
            <a:r>
              <a:rPr lang="es-ES_tradnl" sz="1200" dirty="0"/>
              <a:t>Esta configuración en la determinación de la deducibilidad de los gastos financieros supone considerar, excepcionalmente a nivel de base imponible individual, </a:t>
            </a:r>
            <a:r>
              <a:rPr lang="es-ES_tradnl" sz="1200" u="sng" dirty="0">
                <a:effectLst>
                  <a:outerShdw blurRad="38100" dist="38100" dir="2700000" algn="tl">
                    <a:srgbClr val="000000">
                      <a:alpha val="43137"/>
                    </a:srgbClr>
                  </a:outerShdw>
                </a:effectLst>
              </a:rPr>
              <a:t>al grupo como una única entidad</a:t>
            </a:r>
            <a:r>
              <a:rPr lang="es-ES_tradnl" sz="1200" dirty="0"/>
              <a:t>, teniendo en cuenta tanto los gastos financieros netos totales del período impositivo como el beneficio operativo del grupo fiscal, a efectos de determinar el ajuste a realizar en la base imponible de las entidades que forman parte del mismo. Es decir, se determinarán los gastos financieros netos del grupo fiscal, los cuales estarán limitados por el 30% del beneficio operativo del mismo, determinado a través de los estados contables consolidados del grupo fiscal, o bien por el importe de 1.000.000 €. </a:t>
            </a:r>
          </a:p>
          <a:p>
            <a:pPr marL="342900" indent="-342900">
              <a:buFont typeface="+mj-lt"/>
              <a:buAutoNum type="arabicPeriod"/>
              <a:defRPr/>
            </a:pPr>
            <a:r>
              <a:rPr lang="es-ES_tradnl" sz="1200" dirty="0"/>
              <a:t>En el supuesto de que los gastos financieros netos del grupo fiscal superen el importe de 1.000.000 € y el 30%  del BO del grupo fiscal, existirán </a:t>
            </a:r>
            <a:r>
              <a:rPr lang="es-ES_tradnl" sz="1200" u="sng" dirty="0">
                <a:effectLst>
                  <a:outerShdw blurRad="38100" dist="38100" dir="2700000" algn="tl">
                    <a:srgbClr val="000000">
                      <a:alpha val="43137"/>
                    </a:srgbClr>
                  </a:outerShdw>
                </a:effectLst>
              </a:rPr>
              <a:t>gastos financieros no deducibles </a:t>
            </a:r>
            <a:r>
              <a:rPr lang="es-ES_tradnl" sz="1200" dirty="0"/>
              <a:t>que </a:t>
            </a:r>
            <a:r>
              <a:rPr lang="es-ES_tradnl" sz="1200" u="sng" dirty="0">
                <a:effectLst>
                  <a:outerShdw blurRad="38100" dist="38100" dir="2700000" algn="tl">
                    <a:srgbClr val="000000">
                      <a:alpha val="43137"/>
                    </a:srgbClr>
                  </a:outerShdw>
                </a:effectLst>
              </a:rPr>
              <a:t>deberán distribuirse entre las distintas entidades</a:t>
            </a:r>
            <a:r>
              <a:rPr lang="es-ES_tradnl" sz="1200" dirty="0"/>
              <a:t> que forman parte del grupo fiscal, </a:t>
            </a:r>
            <a:r>
              <a:rPr lang="es-ES_tradnl" sz="1200" u="sng" dirty="0"/>
              <a:t>con el objeto de que cada entidad del grupo determine sus gastos financieros netos deducibles</a:t>
            </a:r>
            <a:r>
              <a:rPr lang="es-ES_tradnl" sz="1200" dirty="0"/>
              <a:t> </a:t>
            </a:r>
            <a:r>
              <a:rPr lang="es-ES_tradnl" sz="1200" u="sng" dirty="0"/>
              <a:t>a la hora de calcular su base imponible individual</a:t>
            </a:r>
            <a:r>
              <a:rPr lang="es-ES_tradnl" sz="1200" dirty="0"/>
              <a:t>.</a:t>
            </a:r>
            <a:endParaRPr lang="es-ES_tradnl" sz="1200" dirty="0">
              <a:effectLst>
                <a:outerShdw blurRad="38100" dist="38100" dir="2700000" algn="tl">
                  <a:srgbClr val="000000">
                    <a:alpha val="43137"/>
                  </a:srgbClr>
                </a:outerShdw>
              </a:effectLst>
              <a:cs typeface="+mn-cs"/>
            </a:endParaRPr>
          </a:p>
        </p:txBody>
      </p:sp>
      <p:sp>
        <p:nvSpPr>
          <p:cNvPr id="18438"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000">
                <a:solidFill>
                  <a:srgbClr val="FFFF66"/>
                </a:solidFill>
                <a:latin typeface="Arial" pitchFamily="34" charset="0"/>
              </a:rPr>
              <a:t>RESOLUCIÓN DGT 16/7/12. GASTOS FINANCIEROS</a:t>
            </a:r>
            <a:endParaRPr lang="es-ES" sz="3000">
              <a:solidFill>
                <a:srgbClr val="FFFF66"/>
              </a:solidFill>
              <a:latin typeface="Arial" pitchFamily="34" charset="0"/>
            </a:endParaRPr>
          </a:p>
        </p:txBody>
      </p:sp>
    </p:spTree>
    <p:extLst>
      <p:ext uri="{BB962C8B-B14F-4D97-AF65-F5344CB8AC3E}">
        <p14:creationId xmlns="" xmlns:p14="http://schemas.microsoft.com/office/powerpoint/2010/main" val="4194259272"/>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CADC7EBA-F6A3-45BC-A929-D1C3C8D3EA92}" type="slidenum">
              <a:rPr lang="es-ES"/>
              <a:pPr>
                <a:defRPr/>
              </a:pPr>
              <a:t>251</a:t>
            </a:fld>
            <a:endParaRPr lang="es-ES"/>
          </a:p>
        </p:txBody>
      </p:sp>
      <p:sp>
        <p:nvSpPr>
          <p:cNvPr id="19459" name="Oval 2"/>
          <p:cNvSpPr>
            <a:spLocks noChangeArrowheads="1"/>
          </p:cNvSpPr>
          <p:nvPr/>
        </p:nvSpPr>
        <p:spPr bwMode="auto">
          <a:xfrm rot="5400000">
            <a:off x="4816475" y="-4130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493444" name="Text Box 4"/>
          <p:cNvSpPr txBox="1">
            <a:spLocks noChangeArrowheads="1"/>
          </p:cNvSpPr>
          <p:nvPr/>
        </p:nvSpPr>
        <p:spPr bwMode="auto">
          <a:xfrm>
            <a:off x="152400" y="1410355"/>
            <a:ext cx="9677400" cy="5447645"/>
          </a:xfrm>
          <a:prstGeom prst="rect">
            <a:avLst/>
          </a:prstGeom>
          <a:noFill/>
          <a:ln w="9525">
            <a:noFill/>
            <a:miter lim="800000"/>
            <a:headEnd/>
            <a:tailEnd/>
          </a:ln>
          <a:effectLst/>
        </p:spPr>
        <p:txBody>
          <a:bodyPr>
            <a:spAutoFit/>
          </a:bodyPr>
          <a:lstStyle/>
          <a:p>
            <a:pPr algn="ctr">
              <a:defRPr/>
            </a:pPr>
            <a:r>
              <a:rPr lang="es-ES_tradnl" dirty="0">
                <a:solidFill>
                  <a:srgbClr val="FFFF00"/>
                </a:solidFill>
                <a:effectLst>
                  <a:outerShdw blurRad="38100" dist="38100" dir="2700000" algn="tl">
                    <a:srgbClr val="000000">
                      <a:alpha val="43137"/>
                    </a:srgbClr>
                  </a:outerShdw>
                </a:effectLst>
                <a:cs typeface="+mn-cs"/>
              </a:rPr>
              <a:t>Ejemplo-4:</a:t>
            </a:r>
          </a:p>
          <a:p>
            <a:pPr>
              <a:defRPr/>
            </a:pPr>
            <a:r>
              <a:rPr lang="es-ES_tradnl" sz="1400" dirty="0"/>
              <a:t>A, B y C, forman un grupo de consolidación fiscal; se presume que no hay eliminaciones ni incorporaciones por operaciones internas (</a:t>
            </a:r>
            <a:r>
              <a:rPr lang="es-ES_tradnl" sz="1400" u="sng" dirty="0"/>
              <a:t>cifras en miles de euros</a:t>
            </a:r>
            <a:r>
              <a:rPr lang="es-ES_tradnl" sz="1400" dirty="0"/>
              <a:t>). </a:t>
            </a:r>
          </a:p>
          <a:p>
            <a:pPr marL="342900" indent="-342900">
              <a:buFont typeface="+mj-lt"/>
              <a:buAutoNum type="alphaUcPeriod"/>
              <a:defRPr/>
            </a:pPr>
            <a:r>
              <a:rPr lang="es-ES_tradnl" sz="1400" dirty="0"/>
              <a:t>BO de A: 1.000; GF: 400. </a:t>
            </a:r>
          </a:p>
          <a:p>
            <a:pPr marL="342900" indent="-342900">
              <a:buFont typeface="+mj-lt"/>
              <a:buAutoNum type="alphaUcPeriod"/>
              <a:defRPr/>
            </a:pPr>
            <a:r>
              <a:rPr lang="sv-SE" sz="1400" dirty="0"/>
              <a:t>BO de B: 2.000; GF: 400. </a:t>
            </a:r>
          </a:p>
          <a:p>
            <a:pPr marL="342900" indent="-342900">
              <a:buFont typeface="+mj-lt"/>
              <a:buAutoNum type="alphaUcPeriod"/>
              <a:defRPr/>
            </a:pPr>
            <a:r>
              <a:rPr lang="sv-SE" sz="1400" dirty="0"/>
              <a:t>BO de C: 1.000; GF: 600. </a:t>
            </a:r>
          </a:p>
          <a:p>
            <a:pPr marL="342900" indent="-342900">
              <a:buFont typeface="+mj-lt"/>
              <a:buAutoNum type="alphaUcPeriod"/>
              <a:defRPr/>
            </a:pPr>
            <a:endParaRPr lang="sv-SE" sz="1400" dirty="0"/>
          </a:p>
          <a:p>
            <a:pPr marL="342900" indent="-342900">
              <a:buFont typeface="+mj-lt"/>
              <a:buAutoNum type="arabicPeriod"/>
              <a:defRPr/>
            </a:pPr>
            <a:r>
              <a:rPr lang="es-ES_tradnl" sz="1400" dirty="0">
                <a:effectLst>
                  <a:outerShdw blurRad="38100" dist="38100" dir="2700000" algn="tl">
                    <a:srgbClr val="000000">
                      <a:alpha val="43137"/>
                    </a:srgbClr>
                  </a:outerShdw>
                </a:effectLst>
              </a:rPr>
              <a:t>BO del grupo: 4.000. </a:t>
            </a:r>
          </a:p>
          <a:p>
            <a:pPr marL="342900" indent="-342900">
              <a:buFont typeface="+mj-lt"/>
              <a:buAutoNum type="arabicPeriod"/>
              <a:defRPr/>
            </a:pPr>
            <a:r>
              <a:rPr lang="es-ES_tradnl" sz="1400" dirty="0">
                <a:effectLst>
                  <a:outerShdw blurRad="38100" dist="38100" dir="2700000" algn="tl">
                    <a:srgbClr val="000000">
                      <a:alpha val="43137"/>
                    </a:srgbClr>
                  </a:outerShdw>
                </a:effectLst>
              </a:rPr>
              <a:t>GF del grupo: 1.400. </a:t>
            </a:r>
          </a:p>
          <a:p>
            <a:pPr algn="ctr">
              <a:defRPr/>
            </a:pPr>
            <a:r>
              <a:rPr lang="es-ES_tradnl" u="sng" dirty="0">
                <a:solidFill>
                  <a:srgbClr val="FFFF00"/>
                </a:solidFill>
                <a:effectLst>
                  <a:outerShdw blurRad="38100" dist="38100" dir="2700000" algn="tl">
                    <a:srgbClr val="000000">
                      <a:alpha val="43137"/>
                    </a:srgbClr>
                  </a:outerShdw>
                </a:effectLst>
              </a:rPr>
              <a:t>Solución:</a:t>
            </a:r>
          </a:p>
          <a:p>
            <a:pPr algn="ctr">
              <a:defRPr/>
            </a:pPr>
            <a:endParaRPr lang="es-ES_tradnl" sz="1400" dirty="0"/>
          </a:p>
          <a:p>
            <a:pPr marL="342900" indent="-342900">
              <a:buFont typeface="Wingdings" pitchFamily="2" charset="2"/>
              <a:buChar char="v"/>
              <a:defRPr/>
            </a:pPr>
            <a:r>
              <a:rPr lang="es-ES_tradnl" sz="1400" dirty="0"/>
              <a:t>Límite 30% s/ BO (4.000) = 1.200 (superan el límite de 1 millón de euros). </a:t>
            </a:r>
          </a:p>
          <a:p>
            <a:pPr marL="342900" indent="-342900">
              <a:buFont typeface="Wingdings" pitchFamily="2" charset="2"/>
              <a:buChar char="v"/>
              <a:defRPr/>
            </a:pPr>
            <a:r>
              <a:rPr lang="es-ES_tradnl" sz="1400" dirty="0"/>
              <a:t>Hay 200 de GF no deducible. </a:t>
            </a:r>
          </a:p>
          <a:p>
            <a:pPr marL="342900" indent="-342900">
              <a:buFont typeface="Wingdings" pitchFamily="2" charset="2"/>
              <a:buChar char="v"/>
              <a:defRPr/>
            </a:pPr>
            <a:r>
              <a:rPr lang="es-ES_tradnl" sz="1400" dirty="0"/>
              <a:t>Excedentarias del 30 % de su BO individual: A en 100 y C en 300 Total excedente: 400. </a:t>
            </a:r>
          </a:p>
          <a:p>
            <a:pPr marL="342900" indent="-342900">
              <a:buFont typeface="Wingdings" pitchFamily="2" charset="2"/>
              <a:buChar char="v"/>
              <a:defRPr/>
            </a:pPr>
            <a:endParaRPr lang="es-ES_tradnl" sz="1400" dirty="0"/>
          </a:p>
          <a:p>
            <a:pPr marL="342900" indent="-342900">
              <a:buFont typeface="Wingdings" pitchFamily="2" charset="2"/>
              <a:buChar char="v"/>
              <a:defRPr/>
            </a:pPr>
            <a:r>
              <a:rPr lang="es-ES_tradnl" sz="1400" u="sng" dirty="0">
                <a:solidFill>
                  <a:srgbClr val="FFFF00"/>
                </a:solidFill>
              </a:rPr>
              <a:t>Distribución del gasto financiero no deducible entre las sociedades A y C del grupo:</a:t>
            </a:r>
            <a:r>
              <a:rPr lang="es-ES_tradnl" sz="1400" dirty="0">
                <a:solidFill>
                  <a:srgbClr val="FFFF00"/>
                </a:solidFill>
              </a:rPr>
              <a:t> </a:t>
            </a:r>
          </a:p>
          <a:p>
            <a:pPr>
              <a:buFont typeface="Wingdings" pitchFamily="2" charset="2"/>
              <a:buChar char="§"/>
              <a:defRPr/>
            </a:pPr>
            <a:r>
              <a:rPr lang="es-ES_tradnl" sz="1400" dirty="0"/>
              <a:t> En A: 200 × 100/400 = 50. </a:t>
            </a:r>
          </a:p>
          <a:p>
            <a:pPr>
              <a:buFont typeface="Wingdings" pitchFamily="2" charset="2"/>
              <a:buChar char="§"/>
              <a:defRPr/>
            </a:pPr>
            <a:r>
              <a:rPr lang="es-ES_tradnl" sz="1400" dirty="0"/>
              <a:t> En C: 200 × 300/400 = 150. </a:t>
            </a:r>
          </a:p>
          <a:p>
            <a:pPr>
              <a:defRPr/>
            </a:pPr>
            <a:r>
              <a:rPr lang="es-ES_tradnl" sz="1400" dirty="0"/>
              <a:t> </a:t>
            </a:r>
          </a:p>
          <a:p>
            <a:pPr>
              <a:buFont typeface="Wingdings" pitchFamily="2" charset="2"/>
              <a:buChar char="Ø"/>
              <a:defRPr/>
            </a:pPr>
            <a:r>
              <a:rPr lang="es-ES_tradnl" sz="1400" dirty="0"/>
              <a:t> </a:t>
            </a:r>
            <a:r>
              <a:rPr lang="es-ES_tradnl" sz="1400" u="sng" dirty="0"/>
              <a:t>En A</a:t>
            </a:r>
            <a:r>
              <a:rPr lang="es-ES_tradnl" sz="1400" dirty="0"/>
              <a:t> son deducibles GF por importe de 350 y </a:t>
            </a:r>
            <a:r>
              <a:rPr lang="es-ES_tradnl" sz="1400" u="sng" dirty="0"/>
              <a:t>quedan pendientes 50</a:t>
            </a:r>
            <a:r>
              <a:rPr lang="es-ES_tradnl" sz="1400" dirty="0"/>
              <a:t> para ejercicios futuros. </a:t>
            </a:r>
          </a:p>
          <a:p>
            <a:pPr>
              <a:buFont typeface="Wingdings" pitchFamily="2" charset="2"/>
              <a:buChar char="Ø"/>
              <a:defRPr/>
            </a:pPr>
            <a:r>
              <a:rPr lang="es-ES_tradnl" sz="1400" dirty="0"/>
              <a:t> </a:t>
            </a:r>
            <a:r>
              <a:rPr lang="es-ES_tradnl" sz="1400" u="sng" dirty="0"/>
              <a:t>En B</a:t>
            </a:r>
            <a:r>
              <a:rPr lang="es-ES_tradnl" sz="1400" dirty="0"/>
              <a:t> son deducibles GF por importe de 400 en su totalidad.</a:t>
            </a:r>
          </a:p>
          <a:p>
            <a:pPr>
              <a:buFont typeface="Wingdings" pitchFamily="2" charset="2"/>
              <a:buChar char="Ø"/>
              <a:defRPr/>
            </a:pPr>
            <a:r>
              <a:rPr lang="es-ES_tradnl" sz="1400" dirty="0"/>
              <a:t> </a:t>
            </a:r>
            <a:r>
              <a:rPr lang="es-ES_tradnl" sz="1400" u="sng" dirty="0"/>
              <a:t>En C</a:t>
            </a:r>
            <a:r>
              <a:rPr lang="es-ES_tradnl" sz="1400" dirty="0"/>
              <a:t> son deducibles GF por importe de 450 y </a:t>
            </a:r>
            <a:r>
              <a:rPr lang="es-ES_tradnl" sz="1400" u="sng" dirty="0"/>
              <a:t>quedan pendientes 150</a:t>
            </a:r>
            <a:r>
              <a:rPr lang="es-ES_tradnl" sz="1400" dirty="0"/>
              <a:t> para ejercicios futuros. </a:t>
            </a:r>
          </a:p>
          <a:p>
            <a:pPr>
              <a:buFont typeface="Wingdings" pitchFamily="2" charset="2"/>
              <a:buChar char="v"/>
              <a:defRPr/>
            </a:pPr>
            <a:r>
              <a:rPr lang="es-ES_tradnl" sz="1400" dirty="0"/>
              <a:t> </a:t>
            </a:r>
            <a:r>
              <a:rPr lang="es-ES_tradnl" sz="1400" u="sng" dirty="0"/>
              <a:t>El grupo fiscal</a:t>
            </a:r>
            <a:r>
              <a:rPr lang="es-ES_tradnl" sz="1400" dirty="0"/>
              <a:t> tiene GF no deducibles para aplicar en períodos impositivos futuros por importe de </a:t>
            </a:r>
            <a:r>
              <a:rPr lang="es-ES_tradnl" sz="1400" u="sng" dirty="0"/>
              <a:t>200</a:t>
            </a:r>
            <a:r>
              <a:rPr lang="es-ES_tradnl" sz="1400" dirty="0"/>
              <a:t>, </a:t>
            </a:r>
            <a:r>
              <a:rPr lang="es-ES_tradnl" sz="1400" u="sng" dirty="0"/>
              <a:t>para </a:t>
            </a:r>
            <a:r>
              <a:rPr lang="es-ES_tradnl" sz="1400" u="sng" dirty="0" smtClean="0"/>
              <a:t>los años </a:t>
            </a:r>
            <a:r>
              <a:rPr lang="es-ES_tradnl" sz="1400" u="sng" dirty="0"/>
              <a:t>siguientes</a:t>
            </a:r>
            <a:r>
              <a:rPr lang="es-ES_tradnl" sz="1400" dirty="0"/>
              <a:t>. </a:t>
            </a:r>
            <a:endParaRPr lang="es-ES_tradnl" sz="1600" dirty="0">
              <a:effectLst>
                <a:outerShdw blurRad="38100" dist="38100" dir="2700000" algn="tl">
                  <a:srgbClr val="000000">
                    <a:alpha val="43137"/>
                  </a:srgbClr>
                </a:outerShdw>
              </a:effectLst>
              <a:cs typeface="+mn-cs"/>
            </a:endParaRPr>
          </a:p>
        </p:txBody>
      </p:sp>
      <p:sp>
        <p:nvSpPr>
          <p:cNvPr id="19461"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000">
                <a:solidFill>
                  <a:srgbClr val="FFFF66"/>
                </a:solidFill>
                <a:latin typeface="Arial" pitchFamily="34" charset="0"/>
              </a:rPr>
              <a:t>EJEMPLO-4. RESOLUCIÓN DGT 16/7/12 </a:t>
            </a:r>
            <a:endParaRPr lang="es-ES" sz="3000">
              <a:solidFill>
                <a:srgbClr val="FFFF66"/>
              </a:solidFill>
              <a:latin typeface="Arial" pitchFamily="34" charset="0"/>
            </a:endParaRPr>
          </a:p>
        </p:txBody>
      </p:sp>
      <p:sp>
        <p:nvSpPr>
          <p:cNvPr id="19462" name="Text Box 3"/>
          <p:cNvSpPr txBox="1">
            <a:spLocks noChangeArrowheads="1"/>
          </p:cNvSpPr>
          <p:nvPr/>
        </p:nvSpPr>
        <p:spPr bwMode="auto">
          <a:xfrm>
            <a:off x="0" y="609600"/>
            <a:ext cx="9906000" cy="830263"/>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FINANCIEROS  DEDUCIBLES EN LOS        </a:t>
            </a:r>
            <a:r>
              <a:rPr lang="es-ES" sz="2400" u="sng" dirty="0">
                <a:solidFill>
                  <a:srgbClr val="FF0000"/>
                </a:solidFill>
              </a:rPr>
              <a:t>GRUPOS</a:t>
            </a:r>
            <a:r>
              <a:rPr lang="es-ES" sz="2400" dirty="0">
                <a:solidFill>
                  <a:srgbClr val="000066"/>
                </a:solidFill>
              </a:rPr>
              <a:t> DE CONSOLIDACIÓN FISCAL</a:t>
            </a:r>
            <a:endParaRPr lang="es-ES" sz="2400" dirty="0">
              <a:solidFill>
                <a:srgbClr val="FF0066"/>
              </a:solidFill>
            </a:endParaRPr>
          </a:p>
        </p:txBody>
      </p:sp>
    </p:spTree>
    <p:extLst>
      <p:ext uri="{BB962C8B-B14F-4D97-AF65-F5344CB8AC3E}">
        <p14:creationId xmlns="" xmlns:p14="http://schemas.microsoft.com/office/powerpoint/2010/main" val="594932862"/>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45288" y="6381328"/>
            <a:ext cx="2311400" cy="476250"/>
          </a:xfrm>
        </p:spPr>
        <p:txBody>
          <a:bodyPr/>
          <a:lstStyle/>
          <a:p>
            <a:pPr>
              <a:defRPr/>
            </a:pPr>
            <a:fld id="{819C5029-87C5-495A-95FE-EF45EFB15051}" type="slidenum">
              <a:rPr lang="es-ES"/>
              <a:pPr>
                <a:defRPr/>
              </a:pPr>
              <a:t>252</a:t>
            </a:fld>
            <a:endParaRPr lang="es-ES"/>
          </a:p>
        </p:txBody>
      </p:sp>
      <p:sp>
        <p:nvSpPr>
          <p:cNvPr id="20483" name="Oval 2"/>
          <p:cNvSpPr>
            <a:spLocks noChangeArrowheads="1"/>
          </p:cNvSpPr>
          <p:nvPr/>
        </p:nvSpPr>
        <p:spPr bwMode="auto">
          <a:xfrm rot="5400000">
            <a:off x="4816475" y="-4130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493444" name="Text Box 4"/>
          <p:cNvSpPr txBox="1">
            <a:spLocks noChangeArrowheads="1"/>
          </p:cNvSpPr>
          <p:nvPr/>
        </p:nvSpPr>
        <p:spPr bwMode="auto">
          <a:xfrm>
            <a:off x="228600" y="1446213"/>
            <a:ext cx="9677400" cy="4154487"/>
          </a:xfrm>
          <a:prstGeom prst="rect">
            <a:avLst/>
          </a:prstGeom>
          <a:noFill/>
          <a:ln w="9525">
            <a:noFill/>
            <a:miter lim="800000"/>
            <a:headEnd/>
            <a:tailEnd/>
          </a:ln>
          <a:effectLst/>
        </p:spPr>
        <p:txBody>
          <a:bodyPr>
            <a:spAutoFit/>
          </a:bodyPr>
          <a:lstStyle/>
          <a:p>
            <a:pPr algn="ctr">
              <a:defRPr/>
            </a:pPr>
            <a:r>
              <a:rPr lang="es-ES_tradnl" dirty="0">
                <a:solidFill>
                  <a:srgbClr val="FFFF00"/>
                </a:solidFill>
                <a:effectLst>
                  <a:outerShdw blurRad="38100" dist="38100" dir="2700000" algn="tl">
                    <a:srgbClr val="000000">
                      <a:alpha val="43137"/>
                    </a:srgbClr>
                  </a:outerShdw>
                </a:effectLst>
                <a:cs typeface="+mn-cs"/>
              </a:rPr>
              <a:t>Ejemplo-5:</a:t>
            </a:r>
          </a:p>
          <a:p>
            <a:pPr>
              <a:defRPr/>
            </a:pPr>
            <a:r>
              <a:rPr lang="es-ES_tradnl" sz="1400" dirty="0"/>
              <a:t>A, B y C, forman un grupo de consolidación fiscal; se presume que no hay eliminaciones ni incorporaciones por operaciones internas (</a:t>
            </a:r>
            <a:r>
              <a:rPr lang="es-ES_tradnl" sz="1400" u="sng" dirty="0"/>
              <a:t>cifras en millones de euros</a:t>
            </a:r>
            <a:r>
              <a:rPr lang="es-ES_tradnl" sz="1400" dirty="0"/>
              <a:t>). </a:t>
            </a:r>
          </a:p>
          <a:p>
            <a:pPr marL="342900" indent="-342900">
              <a:buFont typeface="+mj-lt"/>
              <a:buAutoNum type="alphaUcPeriod"/>
              <a:defRPr/>
            </a:pPr>
            <a:r>
              <a:rPr lang="es-ES_tradnl" sz="1400" dirty="0"/>
              <a:t>BO de A: 100; GF: 20.</a:t>
            </a:r>
          </a:p>
          <a:p>
            <a:pPr marL="342900" indent="-342900">
              <a:buFont typeface="+mj-lt"/>
              <a:buAutoNum type="alphaUcPeriod"/>
              <a:defRPr/>
            </a:pPr>
            <a:r>
              <a:rPr lang="sv-SE" sz="1400" dirty="0"/>
              <a:t>BO de B: 200; GF: 40. </a:t>
            </a:r>
          </a:p>
          <a:p>
            <a:pPr marL="342900" indent="-342900">
              <a:buFont typeface="+mj-lt"/>
              <a:buAutoNum type="alphaUcPeriod"/>
              <a:defRPr/>
            </a:pPr>
            <a:r>
              <a:rPr lang="sv-SE" sz="1400" dirty="0"/>
              <a:t>BO de C: –100; GF: 20. </a:t>
            </a:r>
          </a:p>
          <a:p>
            <a:pPr marL="342900" indent="-342900">
              <a:buFont typeface="+mj-lt"/>
              <a:buAutoNum type="alphaUcPeriod"/>
              <a:defRPr/>
            </a:pPr>
            <a:endParaRPr lang="sv-SE" sz="1400" dirty="0"/>
          </a:p>
          <a:p>
            <a:pPr marL="342900" indent="-342900">
              <a:buFont typeface="+mj-lt"/>
              <a:buAutoNum type="arabicPeriod"/>
              <a:defRPr/>
            </a:pPr>
            <a:r>
              <a:rPr lang="es-ES_tradnl" sz="1400" dirty="0">
                <a:effectLst>
                  <a:outerShdw blurRad="38100" dist="38100" dir="2700000" algn="tl">
                    <a:srgbClr val="000000">
                      <a:alpha val="43137"/>
                    </a:srgbClr>
                  </a:outerShdw>
                </a:effectLst>
              </a:rPr>
              <a:t>BO del grupo: 200. </a:t>
            </a:r>
          </a:p>
          <a:p>
            <a:pPr marL="342900" indent="-342900">
              <a:buFont typeface="+mj-lt"/>
              <a:buAutoNum type="arabicPeriod"/>
              <a:defRPr/>
            </a:pPr>
            <a:r>
              <a:rPr lang="es-ES_tradnl" sz="1400" dirty="0">
                <a:effectLst>
                  <a:outerShdw blurRad="38100" dist="38100" dir="2700000" algn="tl">
                    <a:srgbClr val="000000">
                      <a:alpha val="43137"/>
                    </a:srgbClr>
                  </a:outerShdw>
                </a:effectLst>
              </a:rPr>
              <a:t>GF del grupo: 80. </a:t>
            </a:r>
          </a:p>
          <a:p>
            <a:pPr marL="342900" indent="-342900">
              <a:buFont typeface="+mj-lt"/>
              <a:buAutoNum type="arabicPeriod"/>
              <a:defRPr/>
            </a:pPr>
            <a:endParaRPr lang="es-ES_tradnl" sz="1400" dirty="0"/>
          </a:p>
          <a:p>
            <a:pPr algn="ctr">
              <a:defRPr/>
            </a:pPr>
            <a:r>
              <a:rPr lang="es-ES_tradnl" u="sng" dirty="0">
                <a:solidFill>
                  <a:srgbClr val="FFFF00"/>
                </a:solidFill>
                <a:effectLst>
                  <a:outerShdw blurRad="38100" dist="38100" dir="2700000" algn="tl">
                    <a:srgbClr val="000000">
                      <a:alpha val="43137"/>
                    </a:srgbClr>
                  </a:outerShdw>
                </a:effectLst>
              </a:rPr>
              <a:t>Solución:</a:t>
            </a:r>
          </a:p>
          <a:p>
            <a:pPr>
              <a:defRPr/>
            </a:pPr>
            <a:endParaRPr lang="es-ES_tradnl" sz="1400" dirty="0"/>
          </a:p>
          <a:p>
            <a:pPr>
              <a:buFont typeface="Wingdings" pitchFamily="2" charset="2"/>
              <a:buChar char="v"/>
              <a:defRPr/>
            </a:pPr>
            <a:r>
              <a:rPr lang="es-ES_tradnl" sz="1400" dirty="0"/>
              <a:t>Límite 30% s/ BO (200) = 60. </a:t>
            </a:r>
          </a:p>
          <a:p>
            <a:pPr>
              <a:buFont typeface="Wingdings" pitchFamily="2" charset="2"/>
              <a:buChar char="v"/>
              <a:defRPr/>
            </a:pPr>
            <a:r>
              <a:rPr lang="es-ES_tradnl" sz="1400" dirty="0"/>
              <a:t>Hay GF no deducibles por importe de 20. </a:t>
            </a:r>
          </a:p>
          <a:p>
            <a:pPr>
              <a:buFont typeface="Wingdings" pitchFamily="2" charset="2"/>
              <a:buChar char="v"/>
              <a:defRPr/>
            </a:pPr>
            <a:endParaRPr lang="es-ES_tradnl" sz="1400" dirty="0"/>
          </a:p>
          <a:p>
            <a:pPr>
              <a:buFont typeface="Wingdings" pitchFamily="2" charset="2"/>
              <a:buChar char="v"/>
              <a:defRPr/>
            </a:pPr>
            <a:r>
              <a:rPr lang="es-ES_tradnl" sz="1400" dirty="0">
                <a:solidFill>
                  <a:srgbClr val="FFFF66"/>
                </a:solidFill>
              </a:rPr>
              <a:t>Entidades excedentarias del 30 % de su BO individual:  sólo la entidad C. En consecuencia, los GF no deducibles por importe de 20 </a:t>
            </a:r>
            <a:r>
              <a:rPr lang="es-ES_tradnl" sz="1400" u="sng" dirty="0">
                <a:solidFill>
                  <a:srgbClr val="FFFF66"/>
                </a:solidFill>
              </a:rPr>
              <a:t>son imputables a C en su totalidad</a:t>
            </a:r>
            <a:r>
              <a:rPr lang="es-ES_tradnl" sz="1400" dirty="0">
                <a:solidFill>
                  <a:srgbClr val="FFFF66"/>
                </a:solidFill>
              </a:rPr>
              <a:t>.</a:t>
            </a:r>
            <a:endParaRPr lang="es-ES_tradnl" sz="1400" dirty="0">
              <a:solidFill>
                <a:srgbClr val="FFFF66"/>
              </a:solidFill>
              <a:effectLst>
                <a:outerShdw blurRad="38100" dist="38100" dir="2700000" algn="tl">
                  <a:srgbClr val="000000">
                    <a:alpha val="43137"/>
                  </a:srgbClr>
                </a:outerShdw>
              </a:effectLst>
            </a:endParaRPr>
          </a:p>
          <a:p>
            <a:pPr algn="ctr">
              <a:defRPr/>
            </a:pPr>
            <a:endParaRPr lang="es-ES_tradnl" sz="1400" dirty="0"/>
          </a:p>
        </p:txBody>
      </p:sp>
      <p:sp>
        <p:nvSpPr>
          <p:cNvPr id="20485"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000">
                <a:solidFill>
                  <a:srgbClr val="FFFF66"/>
                </a:solidFill>
                <a:latin typeface="Arial" pitchFamily="34" charset="0"/>
              </a:rPr>
              <a:t>EJEMPLO-5. RESOLUCIÓN DGT 16/7/12 </a:t>
            </a:r>
            <a:endParaRPr lang="es-ES" sz="3000">
              <a:solidFill>
                <a:srgbClr val="FFFF66"/>
              </a:solidFill>
              <a:latin typeface="Arial" pitchFamily="34" charset="0"/>
            </a:endParaRPr>
          </a:p>
        </p:txBody>
      </p:sp>
      <p:sp>
        <p:nvSpPr>
          <p:cNvPr id="20486" name="Text Box 3"/>
          <p:cNvSpPr txBox="1">
            <a:spLocks noChangeArrowheads="1"/>
          </p:cNvSpPr>
          <p:nvPr/>
        </p:nvSpPr>
        <p:spPr bwMode="auto">
          <a:xfrm>
            <a:off x="0" y="609600"/>
            <a:ext cx="9906000" cy="830263"/>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FINANCIEROS  DEDUCIBLES EN LOS        </a:t>
            </a:r>
            <a:r>
              <a:rPr lang="es-ES" sz="2400" u="sng" dirty="0">
                <a:solidFill>
                  <a:srgbClr val="FF0000"/>
                </a:solidFill>
              </a:rPr>
              <a:t>GRUPOS</a:t>
            </a:r>
            <a:r>
              <a:rPr lang="es-ES" sz="2400" dirty="0">
                <a:solidFill>
                  <a:srgbClr val="000066"/>
                </a:solidFill>
              </a:rPr>
              <a:t> DE CONSOLIDACIÓN FISCAL</a:t>
            </a:r>
            <a:endParaRPr lang="es-ES" sz="2400" dirty="0">
              <a:solidFill>
                <a:srgbClr val="FF0066"/>
              </a:solidFill>
            </a:endParaRPr>
          </a:p>
        </p:txBody>
      </p:sp>
    </p:spTree>
    <p:extLst>
      <p:ext uri="{BB962C8B-B14F-4D97-AF65-F5344CB8AC3E}">
        <p14:creationId xmlns="" xmlns:p14="http://schemas.microsoft.com/office/powerpoint/2010/main" val="3468800082"/>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60632" y="6309320"/>
            <a:ext cx="2311400" cy="476250"/>
          </a:xfrm>
        </p:spPr>
        <p:txBody>
          <a:bodyPr/>
          <a:lstStyle/>
          <a:p>
            <a:pPr>
              <a:defRPr/>
            </a:pPr>
            <a:fld id="{49C4B486-C333-4031-8348-1B44A1A4A3DC}" type="slidenum">
              <a:rPr lang="es-ES"/>
              <a:pPr>
                <a:defRPr/>
              </a:pPr>
              <a:t>253</a:t>
            </a:fld>
            <a:endParaRPr lang="es-ES"/>
          </a:p>
        </p:txBody>
      </p:sp>
      <p:sp>
        <p:nvSpPr>
          <p:cNvPr id="2630658" name="Rectangle 2"/>
          <p:cNvSpPr>
            <a:spLocks noChangeArrowheads="1"/>
          </p:cNvSpPr>
          <p:nvPr/>
        </p:nvSpPr>
        <p:spPr bwMode="auto">
          <a:xfrm>
            <a:off x="152400" y="173534"/>
            <a:ext cx="9677400" cy="5693866"/>
          </a:xfrm>
          <a:prstGeom prst="rect">
            <a:avLst/>
          </a:prstGeom>
          <a:noFill/>
          <a:ln w="9525">
            <a:noFill/>
            <a:miter lim="800000"/>
            <a:headEnd/>
            <a:tailEnd/>
          </a:ln>
          <a:effectLst/>
        </p:spPr>
        <p:txBody>
          <a:bodyPr>
            <a:spAutoFit/>
          </a:bodyPr>
          <a:lstStyle/>
          <a:p>
            <a:pPr marL="342900" indent="-342900" algn="ctr">
              <a:defRPr/>
            </a:pPr>
            <a:endParaRPr lang="es-ES" sz="4000" dirty="0">
              <a:latin typeface="Arial" charset="0"/>
              <a:cs typeface="+mn-cs"/>
            </a:endParaRPr>
          </a:p>
          <a:p>
            <a:pPr marL="342900" indent="-342900" algn="ctr">
              <a:defRPr/>
            </a:pPr>
            <a:r>
              <a:rPr lang="es-ES" sz="4800" dirty="0">
                <a:latin typeface="Arial" charset="0"/>
                <a:cs typeface="+mn-cs"/>
              </a:rPr>
              <a:t>GASTOS FINANCIEROS</a:t>
            </a:r>
          </a:p>
          <a:p>
            <a:pPr marL="342900" indent="-342900" algn="ctr">
              <a:defRPr/>
            </a:pPr>
            <a:endParaRPr lang="es-ES" sz="4000" dirty="0">
              <a:latin typeface="Arial" charset="0"/>
              <a:cs typeface="+mn-cs"/>
            </a:endParaRPr>
          </a:p>
          <a:p>
            <a:pPr marL="342900" indent="-342900" algn="ctr">
              <a:defRPr/>
            </a:pPr>
            <a:endParaRPr lang="es-ES" sz="1200" dirty="0">
              <a:latin typeface="Arial" charset="0"/>
              <a:cs typeface="+mn-cs"/>
            </a:endParaRPr>
          </a:p>
          <a:p>
            <a:endParaRPr lang="es-ES_tradnl" sz="3200" dirty="0" smtClean="0"/>
          </a:p>
          <a:p>
            <a:pPr marL="514350" indent="-514350">
              <a:buFont typeface="Wingdings" pitchFamily="2" charset="2"/>
              <a:buChar char="q"/>
            </a:pPr>
            <a:r>
              <a:rPr lang="es-ES_tradnl" sz="3200" u="sng" dirty="0" smtClean="0">
                <a:solidFill>
                  <a:srgbClr val="FFFF00"/>
                </a:solidFill>
              </a:rPr>
              <a:t>NOTA Nº 1/15</a:t>
            </a:r>
            <a:r>
              <a:rPr lang="es-ES_tradnl" sz="3200" dirty="0" smtClean="0">
                <a:solidFill>
                  <a:srgbClr val="FFFF00"/>
                </a:solidFill>
              </a:rPr>
              <a:t> de </a:t>
            </a:r>
            <a:r>
              <a:rPr lang="es-ES_tradnl" sz="2800" dirty="0" smtClean="0">
                <a:solidFill>
                  <a:srgbClr val="FFFF00"/>
                </a:solidFill>
              </a:rPr>
              <a:t>Subdirección General de Ordenación Legal y Asistencia Jurídica de la Agencia Tributaria de 03/02/2015</a:t>
            </a:r>
          </a:p>
          <a:p>
            <a:pPr marL="514350" indent="-514350">
              <a:buFont typeface="Wingdings" pitchFamily="2" charset="2"/>
              <a:buChar char="q"/>
            </a:pPr>
            <a:endParaRPr lang="es-ES_tradnl" sz="2800" dirty="0" smtClean="0">
              <a:solidFill>
                <a:srgbClr val="FFFF00"/>
              </a:solidFill>
            </a:endParaRPr>
          </a:p>
          <a:p>
            <a:endParaRPr lang="es-ES_tradnl" sz="2800" dirty="0" smtClean="0"/>
          </a:p>
          <a:p>
            <a:pPr marL="514350" indent="-514350">
              <a:buFont typeface="Wingdings" pitchFamily="2" charset="2"/>
              <a:buChar char="v"/>
            </a:pPr>
            <a:r>
              <a:rPr lang="es-ES_tradnl" sz="2800" dirty="0" smtClean="0"/>
              <a:t> </a:t>
            </a:r>
            <a:r>
              <a:rPr lang="es-ES_tradnl" dirty="0" smtClean="0"/>
              <a:t>NOTA RELATIVA A LA LIMITACIÓN DE GASTOS FINANCIEROS PREVISTA EN EL ARTÍCULO 16 LIS</a:t>
            </a:r>
            <a:endParaRPr lang="es-ES_tradnl" dirty="0">
              <a:latin typeface="Arial" charset="0"/>
              <a:cs typeface="+mn-cs"/>
            </a:endParaRPr>
          </a:p>
        </p:txBody>
      </p:sp>
    </p:spTree>
    <p:extLst>
      <p:ext uri="{BB962C8B-B14F-4D97-AF65-F5344CB8AC3E}">
        <p14:creationId xmlns="" xmlns:p14="http://schemas.microsoft.com/office/powerpoint/2010/main" val="1746689609"/>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61603"/>
            <a:ext cx="2311400" cy="476250"/>
          </a:xfrm>
        </p:spPr>
        <p:txBody>
          <a:bodyPr/>
          <a:lstStyle/>
          <a:p>
            <a:pPr>
              <a:defRPr/>
            </a:pPr>
            <a:fld id="{8A3A4446-DA1A-4A4A-9223-AC18B9C73FE8}" type="slidenum">
              <a:rPr lang="es-ES"/>
              <a:pPr>
                <a:defRPr/>
              </a:pPr>
              <a:t>254</a:t>
            </a:fld>
            <a:endParaRPr lang="es-ES"/>
          </a:p>
        </p:txBody>
      </p:sp>
      <p:sp>
        <p:nvSpPr>
          <p:cNvPr id="14340" name="Text Box 3"/>
          <p:cNvSpPr txBox="1">
            <a:spLocks noChangeArrowheads="1"/>
          </p:cNvSpPr>
          <p:nvPr/>
        </p:nvSpPr>
        <p:spPr bwMode="auto">
          <a:xfrm>
            <a:off x="0" y="604837"/>
            <a:ext cx="9906000" cy="461963"/>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FINANCIEROS.</a:t>
            </a:r>
            <a:r>
              <a:rPr lang="es-ES" sz="2400" dirty="0">
                <a:solidFill>
                  <a:schemeClr val="bg2"/>
                </a:solidFill>
              </a:rPr>
              <a:t> </a:t>
            </a:r>
            <a:r>
              <a:rPr lang="es-ES" sz="2400" dirty="0" smtClean="0">
                <a:solidFill>
                  <a:srgbClr val="FF0000"/>
                </a:solidFill>
              </a:rPr>
              <a:t>NOTA 1/2015</a:t>
            </a:r>
            <a:endParaRPr lang="es-ES" sz="2400" dirty="0">
              <a:solidFill>
                <a:srgbClr val="FF0000"/>
              </a:solidFill>
            </a:endParaRPr>
          </a:p>
        </p:txBody>
      </p:sp>
      <p:sp>
        <p:nvSpPr>
          <p:cNvPr id="2493444" name="Text Box 4"/>
          <p:cNvSpPr txBox="1">
            <a:spLocks noChangeArrowheads="1"/>
          </p:cNvSpPr>
          <p:nvPr/>
        </p:nvSpPr>
        <p:spPr bwMode="auto">
          <a:xfrm>
            <a:off x="228600" y="1143000"/>
            <a:ext cx="9677400" cy="4985980"/>
          </a:xfrm>
          <a:prstGeom prst="rect">
            <a:avLst/>
          </a:prstGeom>
          <a:noFill/>
          <a:ln w="9525">
            <a:noFill/>
            <a:miter lim="800000"/>
            <a:headEnd/>
            <a:tailEnd/>
          </a:ln>
          <a:effectLst/>
        </p:spPr>
        <p:txBody>
          <a:bodyPr>
            <a:spAutoFit/>
          </a:bodyPr>
          <a:lstStyle/>
          <a:p>
            <a:endParaRPr lang="es-ES_tradnl" sz="1800" dirty="0" smtClean="0"/>
          </a:p>
          <a:p>
            <a:pPr marL="342900" indent="-342900">
              <a:buFont typeface="Wingdings" pitchFamily="2" charset="2"/>
              <a:buChar char="Ø"/>
            </a:pPr>
            <a:r>
              <a:rPr lang="es-ES_tradnl" sz="1800" dirty="0" smtClean="0"/>
              <a:t> </a:t>
            </a:r>
            <a:r>
              <a:rPr lang="es-ES_tradnl" dirty="0" smtClean="0"/>
              <a:t>En especial la presente Nota se emite para aclarar la forma en que debe “adicionarse”, dentro de los </a:t>
            </a:r>
            <a:r>
              <a:rPr lang="es-ES_tradnl" u="sng" dirty="0" smtClean="0">
                <a:solidFill>
                  <a:srgbClr val="FFFF00"/>
                </a:solidFill>
              </a:rPr>
              <a:t>5 años siguientes y sucesivos</a:t>
            </a:r>
            <a:r>
              <a:rPr lang="es-ES_tradnl" dirty="0" smtClean="0"/>
              <a:t>, la diferencia de beneficio operativo que no hubiera determinado la deducibilidad del gasto financiero neto en un periodo impositivo.</a:t>
            </a:r>
          </a:p>
          <a:p>
            <a:pPr marL="342900" indent="-342900">
              <a:buFont typeface="Wingdings" pitchFamily="2" charset="2"/>
              <a:buChar char="Ø"/>
            </a:pPr>
            <a:endParaRPr lang="es-ES_tradnl" dirty="0" smtClean="0"/>
          </a:p>
          <a:p>
            <a:pPr marL="342900" indent="-342900">
              <a:buFont typeface="Wingdings" pitchFamily="2" charset="2"/>
              <a:buChar char="Ø"/>
            </a:pPr>
            <a:r>
              <a:rPr lang="es-ES_tradnl" dirty="0" smtClean="0"/>
              <a:t>la Resolución de la DGT resuelve el orden en que debe operar cada uno de los límites relativos al beneficio operativo (</a:t>
            </a:r>
            <a:r>
              <a:rPr lang="es-ES_tradnl" dirty="0" smtClean="0">
                <a:solidFill>
                  <a:srgbClr val="FFFF00"/>
                </a:solidFill>
              </a:rPr>
              <a:t>una suerte de LIFO de beneficio operativo</a:t>
            </a:r>
            <a:r>
              <a:rPr lang="es-ES_tradnl" dirty="0" smtClean="0"/>
              <a:t>), entendiendo que </a:t>
            </a:r>
            <a:r>
              <a:rPr lang="es-ES_tradnl" u="sng" dirty="0" smtClean="0"/>
              <a:t>en primer lugar se aplica el propio límite del período impositivo </a:t>
            </a:r>
            <a:r>
              <a:rPr lang="es-ES_tradnl" dirty="0" smtClean="0"/>
              <a:t>(se refiere al 30 por ciento del beneficio operativo del periodo impositivo) y </a:t>
            </a:r>
            <a:r>
              <a:rPr lang="es-ES_tradnl" u="sng" dirty="0" smtClean="0"/>
              <a:t>adicionalmente y con posterioridad </a:t>
            </a:r>
            <a:r>
              <a:rPr lang="es-ES_tradnl" dirty="0" smtClean="0"/>
              <a:t>a este, es cuando se deducirán los gastos financieros netos hasta alcanzar la diferencia que proviene de períodos impositivos anteriores.</a:t>
            </a:r>
            <a:endParaRPr lang="es-ES_tradnl" dirty="0">
              <a:cs typeface="+mn-cs"/>
            </a:endParaRPr>
          </a:p>
        </p:txBody>
      </p:sp>
      <p:sp>
        <p:nvSpPr>
          <p:cNvPr id="8"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000" dirty="0" smtClean="0">
                <a:solidFill>
                  <a:srgbClr val="FFFF66"/>
                </a:solidFill>
                <a:latin typeface="Arial" pitchFamily="34" charset="0"/>
              </a:rPr>
              <a:t>NOTA 1/2015  de 03/2/15 </a:t>
            </a:r>
            <a:endParaRPr lang="es-ES" sz="3000" dirty="0">
              <a:solidFill>
                <a:srgbClr val="FFFF66"/>
              </a:solidFill>
              <a:latin typeface="Arial" pitchFamily="34" charset="0"/>
            </a:endParaRPr>
          </a:p>
        </p:txBody>
      </p:sp>
      <p:sp>
        <p:nvSpPr>
          <p:cNvPr id="9"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Tree>
    <p:extLst>
      <p:ext uri="{BB962C8B-B14F-4D97-AF65-F5344CB8AC3E}">
        <p14:creationId xmlns="" xmlns:p14="http://schemas.microsoft.com/office/powerpoint/2010/main" val="2135794974"/>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20000" y="6400800"/>
            <a:ext cx="2311400" cy="476250"/>
          </a:xfrm>
        </p:spPr>
        <p:txBody>
          <a:bodyPr/>
          <a:lstStyle/>
          <a:p>
            <a:pPr>
              <a:defRPr/>
            </a:pPr>
            <a:fld id="{8A3A4446-DA1A-4A4A-9223-AC18B9C73FE8}" type="slidenum">
              <a:rPr lang="es-ES"/>
              <a:pPr>
                <a:defRPr/>
              </a:pPr>
              <a:t>255</a:t>
            </a:fld>
            <a:endParaRPr lang="es-ES" dirty="0"/>
          </a:p>
        </p:txBody>
      </p:sp>
      <p:sp>
        <p:nvSpPr>
          <p:cNvPr id="14340" name="Text Box 3"/>
          <p:cNvSpPr txBox="1">
            <a:spLocks noChangeArrowheads="1"/>
          </p:cNvSpPr>
          <p:nvPr/>
        </p:nvSpPr>
        <p:spPr bwMode="auto">
          <a:xfrm>
            <a:off x="0" y="533400"/>
            <a:ext cx="9906000" cy="461963"/>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FINANCIEROS.</a:t>
            </a:r>
            <a:r>
              <a:rPr lang="es-ES" sz="2400" dirty="0">
                <a:solidFill>
                  <a:schemeClr val="bg2"/>
                </a:solidFill>
              </a:rPr>
              <a:t> </a:t>
            </a:r>
            <a:r>
              <a:rPr lang="es-ES" sz="2400" dirty="0" smtClean="0">
                <a:solidFill>
                  <a:srgbClr val="FF0000"/>
                </a:solidFill>
              </a:rPr>
              <a:t>NOTA 1/2015</a:t>
            </a:r>
            <a:endParaRPr lang="es-ES" sz="2400" dirty="0">
              <a:solidFill>
                <a:srgbClr val="FF0000"/>
              </a:solidFill>
            </a:endParaRPr>
          </a:p>
        </p:txBody>
      </p:sp>
      <p:sp>
        <p:nvSpPr>
          <p:cNvPr id="2493444" name="Text Box 4"/>
          <p:cNvSpPr txBox="1">
            <a:spLocks noChangeArrowheads="1"/>
          </p:cNvSpPr>
          <p:nvPr/>
        </p:nvSpPr>
        <p:spPr bwMode="auto">
          <a:xfrm>
            <a:off x="304800" y="990600"/>
            <a:ext cx="9677400" cy="2862322"/>
          </a:xfrm>
          <a:prstGeom prst="rect">
            <a:avLst/>
          </a:prstGeom>
          <a:noFill/>
          <a:ln w="9525">
            <a:noFill/>
            <a:miter lim="800000"/>
            <a:headEnd/>
            <a:tailEnd/>
          </a:ln>
          <a:effectLst/>
        </p:spPr>
        <p:txBody>
          <a:bodyPr>
            <a:spAutoFit/>
          </a:bodyPr>
          <a:lstStyle/>
          <a:p>
            <a:r>
              <a:rPr lang="es-ES_tradnl" sz="1800" u="sng" dirty="0" smtClean="0"/>
              <a:t>Ejemplo supuesto 1: </a:t>
            </a:r>
          </a:p>
          <a:p>
            <a:r>
              <a:rPr lang="es-ES_tradnl" sz="1800" dirty="0" smtClean="0">
                <a:solidFill>
                  <a:srgbClr val="FFFF00"/>
                </a:solidFill>
              </a:rPr>
              <a:t>GFN (gasto financiero neto): </a:t>
            </a:r>
          </a:p>
          <a:p>
            <a:r>
              <a:rPr lang="es-ES_tradnl" sz="1800" dirty="0" smtClean="0">
                <a:solidFill>
                  <a:srgbClr val="FFFF00"/>
                </a:solidFill>
              </a:rPr>
              <a:t>Año 0:</a:t>
            </a:r>
            <a:r>
              <a:rPr lang="es-ES_tradnl" sz="1800" dirty="0" smtClean="0"/>
              <a:t> 800.000. </a:t>
            </a:r>
          </a:p>
          <a:p>
            <a:r>
              <a:rPr lang="es-ES_tradnl" sz="1800" dirty="0" smtClean="0">
                <a:solidFill>
                  <a:srgbClr val="FFFF00"/>
                </a:solidFill>
              </a:rPr>
              <a:t>Año 1:</a:t>
            </a:r>
            <a:r>
              <a:rPr lang="es-ES_tradnl" sz="1800" dirty="0" smtClean="0"/>
              <a:t> 1.200.000. </a:t>
            </a:r>
          </a:p>
          <a:p>
            <a:r>
              <a:rPr lang="es-ES_tradnl" sz="1800" dirty="0" smtClean="0">
                <a:solidFill>
                  <a:srgbClr val="FFFF99"/>
                </a:solidFill>
              </a:rPr>
              <a:t>Límite del BO (beneficio operativo): </a:t>
            </a:r>
          </a:p>
          <a:p>
            <a:pPr>
              <a:buFont typeface="Wingdings" pitchFamily="2" charset="2"/>
              <a:buChar char="Ø"/>
            </a:pPr>
            <a:r>
              <a:rPr lang="es-ES_tradnl" sz="1800" b="0" dirty="0" smtClean="0"/>
              <a:t>Límite anual </a:t>
            </a:r>
            <a:r>
              <a:rPr lang="es-ES_tradnl" sz="1800" dirty="0" smtClean="0">
                <a:solidFill>
                  <a:srgbClr val="FFFF99"/>
                </a:solidFill>
              </a:rPr>
              <a:t>del año 0 </a:t>
            </a:r>
            <a:r>
              <a:rPr lang="es-ES_tradnl" sz="1800" b="0" dirty="0" smtClean="0"/>
              <a:t>(30% BO) = </a:t>
            </a:r>
            <a:r>
              <a:rPr lang="es-ES_tradnl" sz="1800" dirty="0" smtClean="0">
                <a:solidFill>
                  <a:srgbClr val="FFFF99"/>
                </a:solidFill>
              </a:rPr>
              <a:t>1.150.000 </a:t>
            </a:r>
          </a:p>
          <a:p>
            <a:pPr>
              <a:buFont typeface="Wingdings" pitchFamily="2" charset="2"/>
              <a:buChar char="Ø"/>
            </a:pPr>
            <a:r>
              <a:rPr lang="es-ES_tradnl" sz="1800" b="0" dirty="0" smtClean="0"/>
              <a:t>Límite anual </a:t>
            </a:r>
            <a:r>
              <a:rPr lang="es-ES_tradnl" sz="1800" dirty="0" smtClean="0">
                <a:solidFill>
                  <a:srgbClr val="FFFF99"/>
                </a:solidFill>
              </a:rPr>
              <a:t>del año 1 </a:t>
            </a:r>
            <a:r>
              <a:rPr lang="es-ES_tradnl" sz="1800" b="0" dirty="0" smtClean="0"/>
              <a:t>(30% BO) = </a:t>
            </a:r>
            <a:r>
              <a:rPr lang="es-ES_tradnl" sz="1800" dirty="0" smtClean="0">
                <a:solidFill>
                  <a:srgbClr val="FFFF99"/>
                </a:solidFill>
              </a:rPr>
              <a:t>950.000 </a:t>
            </a:r>
            <a:endParaRPr lang="es-ES_tradnl" sz="1800" b="0" dirty="0" smtClean="0"/>
          </a:p>
          <a:p>
            <a:pPr>
              <a:buFont typeface="Wingdings" pitchFamily="2" charset="2"/>
              <a:buChar char="v"/>
            </a:pPr>
            <a:r>
              <a:rPr lang="es-ES_tradnl" sz="1800" b="0" dirty="0" smtClean="0"/>
              <a:t> </a:t>
            </a:r>
            <a:r>
              <a:rPr lang="es-ES_tradnl" sz="1800" u="sng" dirty="0" smtClean="0">
                <a:solidFill>
                  <a:srgbClr val="FFFF99"/>
                </a:solidFill>
              </a:rPr>
              <a:t>Año 1:</a:t>
            </a:r>
            <a:r>
              <a:rPr lang="es-ES_tradnl" sz="1800" b="0" dirty="0" smtClean="0"/>
              <a:t> </a:t>
            </a:r>
            <a:r>
              <a:rPr lang="es-ES_tradnl" sz="1800" u="sng" dirty="0" smtClean="0">
                <a:solidFill>
                  <a:srgbClr val="FFFF00"/>
                </a:solidFill>
              </a:rPr>
              <a:t>Límite acumulado: </a:t>
            </a:r>
            <a:r>
              <a:rPr lang="es-ES_tradnl" sz="1800" b="0" dirty="0" smtClean="0"/>
              <a:t>límite anual </a:t>
            </a:r>
            <a:r>
              <a:rPr lang="es-ES_tradnl" sz="1800" b="0" dirty="0" smtClean="0">
                <a:solidFill>
                  <a:srgbClr val="FFFF99"/>
                </a:solidFill>
              </a:rPr>
              <a:t>del año 1 (</a:t>
            </a:r>
            <a:r>
              <a:rPr lang="es-ES_tradnl" sz="1800" b="0" dirty="0" smtClean="0"/>
              <a:t>30% BO) </a:t>
            </a:r>
            <a:r>
              <a:rPr lang="es-ES_tradnl" sz="1800" b="0" dirty="0" smtClean="0">
                <a:solidFill>
                  <a:srgbClr val="FFFF99"/>
                </a:solidFill>
              </a:rPr>
              <a:t>+</a:t>
            </a:r>
            <a:r>
              <a:rPr lang="es-ES_tradnl" sz="1800" b="0" dirty="0" smtClean="0"/>
              <a:t> Diferencia pendiente del año 0 = 950.000 a los que se adicionará </a:t>
            </a:r>
            <a:r>
              <a:rPr lang="es-ES_tradnl" sz="1800" dirty="0" smtClean="0">
                <a:solidFill>
                  <a:srgbClr val="FFFF99"/>
                </a:solidFill>
              </a:rPr>
              <a:t>350.000</a:t>
            </a:r>
            <a:r>
              <a:rPr lang="es-ES_tradnl" sz="1800" b="0" dirty="0" smtClean="0"/>
              <a:t> (1.150.000 – 800.000) del ejercicio anterior = 1.250.000 </a:t>
            </a:r>
            <a:endParaRPr lang="es-ES_tradnl" sz="1400" b="0" dirty="0">
              <a:cs typeface="+mn-cs"/>
            </a:endParaRPr>
          </a:p>
        </p:txBody>
      </p:sp>
      <p:sp>
        <p:nvSpPr>
          <p:cNvPr id="8"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000" dirty="0" smtClean="0">
                <a:solidFill>
                  <a:srgbClr val="FFFF66"/>
                </a:solidFill>
                <a:latin typeface="Arial" pitchFamily="34" charset="0"/>
              </a:rPr>
              <a:t>EJEMPLO 1 de la  NOTA 1/2015  de 03/2/15 </a:t>
            </a:r>
            <a:endParaRPr lang="es-ES" sz="3000" dirty="0">
              <a:solidFill>
                <a:srgbClr val="FFFF66"/>
              </a:solidFill>
              <a:latin typeface="Arial" pitchFamily="34" charset="0"/>
            </a:endParaRPr>
          </a:p>
        </p:txBody>
      </p:sp>
      <p:sp>
        <p:nvSpPr>
          <p:cNvPr id="9"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graphicFrame>
        <p:nvGraphicFramePr>
          <p:cNvPr id="11" name="10 Tabla"/>
          <p:cNvGraphicFramePr>
            <a:graphicFrameLocks noGrp="1"/>
          </p:cNvGraphicFramePr>
          <p:nvPr/>
        </p:nvGraphicFramePr>
        <p:xfrm>
          <a:off x="152400" y="3836928"/>
          <a:ext cx="9525000" cy="2792472"/>
        </p:xfrm>
        <a:graphic>
          <a:graphicData uri="http://schemas.openxmlformats.org/drawingml/2006/table">
            <a:tbl>
              <a:tblPr firstRow="1" bandRow="1">
                <a:tableStyleId>{5C22544A-7EE6-4342-B048-85BDC9FD1C3A}</a:tableStyleId>
              </a:tblPr>
              <a:tblGrid>
                <a:gridCol w="1523999">
                  <a:extLst>
                    <a:ext uri="{9D8B030D-6E8A-4147-A177-3AD203B41FA5}">
                      <a16:colId xmlns="" xmlns:a16="http://schemas.microsoft.com/office/drawing/2014/main" val="20000"/>
                    </a:ext>
                  </a:extLst>
                </a:gridCol>
                <a:gridCol w="3581401">
                  <a:extLst>
                    <a:ext uri="{9D8B030D-6E8A-4147-A177-3AD203B41FA5}">
                      <a16:colId xmlns="" xmlns:a16="http://schemas.microsoft.com/office/drawing/2014/main" val="20001"/>
                    </a:ext>
                  </a:extLst>
                </a:gridCol>
                <a:gridCol w="4419600">
                  <a:extLst>
                    <a:ext uri="{9D8B030D-6E8A-4147-A177-3AD203B41FA5}">
                      <a16:colId xmlns="" xmlns:a16="http://schemas.microsoft.com/office/drawing/2014/main" val="20002"/>
                    </a:ext>
                  </a:extLst>
                </a:gridCol>
              </a:tblGrid>
              <a:tr h="415032">
                <a:tc>
                  <a:txBody>
                    <a:bodyPr/>
                    <a:lstStyle/>
                    <a:p>
                      <a:endParaRPr lang="es-ES_tradnl" dirty="0"/>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tc>
                  <a:txBody>
                    <a:bodyPr/>
                    <a:lstStyle/>
                    <a:p>
                      <a:r>
                        <a:rPr lang="es-ES_tradnl" dirty="0" smtClean="0"/>
                        <a:t>Año</a:t>
                      </a:r>
                      <a:r>
                        <a:rPr lang="es-ES_tradnl" baseline="0" dirty="0" smtClean="0"/>
                        <a:t> 0</a:t>
                      </a:r>
                      <a:endParaRPr lang="es-ES_tradnl" dirty="0"/>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tc>
                  <a:txBody>
                    <a:bodyPr/>
                    <a:lstStyle/>
                    <a:p>
                      <a:r>
                        <a:rPr lang="es-ES_tradnl" dirty="0" smtClean="0"/>
                        <a:t>Año 1</a:t>
                      </a:r>
                      <a:endParaRPr lang="es-ES_tradnl" dirty="0"/>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22573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FFFF00"/>
                          </a:solidFill>
                          <a:latin typeface="+mn-lt"/>
                          <a:ea typeface="+mn-ea"/>
                          <a:cs typeface="+mn-cs"/>
                        </a:rPr>
                        <a:t>LÍMITE B.O 	</a:t>
                      </a:r>
                    </a:p>
                    <a:p>
                      <a:endParaRPr lang="es-ES_tradnl" dirty="0">
                        <a:solidFill>
                          <a:srgbClr val="FFFF00"/>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
                      </a:pPr>
                      <a:r>
                        <a:rPr lang="es-ES_tradnl" sz="1800" b="1" kern="1200" baseline="0" dirty="0" smtClean="0">
                          <a:solidFill>
                            <a:srgbClr val="000066"/>
                          </a:solidFill>
                          <a:latin typeface="+mn-lt"/>
                          <a:ea typeface="+mn-ea"/>
                          <a:cs typeface="+mn-cs"/>
                        </a:rPr>
                        <a:t>Deducible año 0: 800.000 </a:t>
                      </a:r>
                    </a:p>
                    <a:p>
                      <a:pPr marL="342900" indent="-342900">
                        <a:buFont typeface="Wingdings" pitchFamily="2" charset="2"/>
                        <a:buChar char="§"/>
                      </a:pPr>
                      <a:r>
                        <a:rPr lang="es-ES_tradnl" sz="1800" kern="1200" baseline="0" dirty="0" smtClean="0">
                          <a:solidFill>
                            <a:srgbClr val="000066"/>
                          </a:solidFill>
                          <a:latin typeface="+mn-lt"/>
                          <a:ea typeface="+mn-ea"/>
                          <a:cs typeface="+mn-cs"/>
                        </a:rPr>
                        <a:t>BO año 0 </a:t>
                      </a:r>
                      <a:r>
                        <a:rPr lang="es-ES_tradnl" sz="1800" b="1" kern="1200" baseline="0" dirty="0" smtClean="0">
                          <a:solidFill>
                            <a:srgbClr val="000066"/>
                          </a:solidFill>
                          <a:latin typeface="+mn-lt"/>
                          <a:ea typeface="+mn-ea"/>
                          <a:cs typeface="+mn-cs"/>
                        </a:rPr>
                        <a:t>a adicionar en los 5 años siguientes y sucesivos: </a:t>
                      </a:r>
                      <a:r>
                        <a:rPr lang="es-ES_tradnl" sz="1800" b="1" kern="1200" baseline="0" dirty="0" smtClean="0">
                          <a:solidFill>
                            <a:srgbClr val="0000FF"/>
                          </a:solidFill>
                          <a:latin typeface="+mn-lt"/>
                          <a:ea typeface="+mn-ea"/>
                          <a:cs typeface="+mn-cs"/>
                        </a:rPr>
                        <a:t>350.000* </a:t>
                      </a:r>
                      <a:r>
                        <a:rPr lang="es-ES_tradnl" sz="1800" b="1" kern="1200" baseline="0" dirty="0" smtClean="0">
                          <a:solidFill>
                            <a:srgbClr val="000066"/>
                          </a:solidFill>
                          <a:latin typeface="+mn-lt"/>
                          <a:ea typeface="+mn-ea"/>
                          <a:cs typeface="+mn-cs"/>
                        </a:rPr>
                        <a:t>(1.150.000-800.000) </a:t>
                      </a:r>
                      <a:endParaRPr lang="es-ES_tradnl" b="1" dirty="0">
                        <a:solidFill>
                          <a:srgbClr val="000066"/>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marL="342900" indent="-342900">
                        <a:buFont typeface="Wingdings" pitchFamily="2" charset="2"/>
                        <a:buChar char="§"/>
                      </a:pPr>
                      <a:r>
                        <a:rPr lang="es-ES_tradnl" sz="1800" b="1" kern="1200" baseline="0" dirty="0" smtClean="0">
                          <a:solidFill>
                            <a:srgbClr val="000066"/>
                          </a:solidFill>
                          <a:latin typeface="+mn-lt"/>
                          <a:ea typeface="+mn-ea"/>
                          <a:cs typeface="+mn-cs"/>
                        </a:rPr>
                        <a:t>Deducible del año 1: 950.000 </a:t>
                      </a:r>
                    </a:p>
                    <a:p>
                      <a:pPr marL="342900" indent="-342900">
                        <a:buFont typeface="Wingdings" pitchFamily="2" charset="2"/>
                        <a:buChar char="§"/>
                      </a:pPr>
                      <a:r>
                        <a:rPr lang="es-ES_tradnl" sz="1800" b="1" kern="1200" baseline="0" dirty="0" smtClean="0">
                          <a:solidFill>
                            <a:srgbClr val="000066"/>
                          </a:solidFill>
                          <a:latin typeface="+mn-lt"/>
                          <a:ea typeface="+mn-ea"/>
                          <a:cs typeface="+mn-cs"/>
                        </a:rPr>
                        <a:t>Deducible del año 0: 250.000** </a:t>
                      </a:r>
                    </a:p>
                    <a:p>
                      <a:pPr marL="342900" indent="-342900">
                        <a:buFont typeface="Wingdings" pitchFamily="2" charset="2"/>
                        <a:buChar char="§"/>
                      </a:pPr>
                      <a:r>
                        <a:rPr lang="es-ES_tradnl" sz="1800" b="1" kern="1200" baseline="0" dirty="0" smtClean="0">
                          <a:solidFill>
                            <a:srgbClr val="0000FF"/>
                          </a:solidFill>
                          <a:latin typeface="+mn-lt"/>
                          <a:ea typeface="+mn-ea"/>
                          <a:cs typeface="+mn-cs"/>
                        </a:rPr>
                        <a:t>GFN total deducibles: 1.200.000</a:t>
                      </a:r>
                    </a:p>
                    <a:p>
                      <a:pPr marL="342900" indent="-342900">
                        <a:buFont typeface="Wingdings" pitchFamily="2" charset="2"/>
                        <a:buChar char="§"/>
                      </a:pPr>
                      <a:r>
                        <a:rPr lang="es-ES_tradnl" sz="1800" b="1" kern="1200" baseline="0" dirty="0" smtClean="0">
                          <a:solidFill>
                            <a:srgbClr val="FF0000"/>
                          </a:solidFill>
                          <a:latin typeface="+mn-lt"/>
                          <a:ea typeface="+mn-ea"/>
                          <a:cs typeface="+mn-cs"/>
                        </a:rPr>
                        <a:t>BO año 0 pendiente de adicionar </a:t>
                      </a:r>
                      <a:r>
                        <a:rPr lang="es-ES_tradnl" sz="1800" b="1" u="none" kern="1200" baseline="0" dirty="0" smtClean="0">
                          <a:solidFill>
                            <a:srgbClr val="FF0000"/>
                          </a:solidFill>
                          <a:latin typeface="+mn-lt"/>
                          <a:ea typeface="+mn-ea"/>
                          <a:cs typeface="+mn-cs"/>
                        </a:rPr>
                        <a:t>en los 4 años siguientes y sucesivos: 100.000 </a:t>
                      </a:r>
                      <a:r>
                        <a:rPr lang="es-ES_tradnl" sz="1800" b="1" u="none" kern="1200" baseline="0" dirty="0" smtClean="0">
                          <a:solidFill>
                            <a:srgbClr val="000066"/>
                          </a:solidFill>
                          <a:latin typeface="+mn-lt"/>
                          <a:ea typeface="+mn-ea"/>
                          <a:cs typeface="+mn-cs"/>
                        </a:rPr>
                        <a:t>(</a:t>
                      </a:r>
                      <a:r>
                        <a:rPr lang="es-ES_tradnl" sz="1800" b="1" u="none" kern="1200" baseline="0" dirty="0" smtClean="0">
                          <a:solidFill>
                            <a:srgbClr val="0000FF"/>
                          </a:solidFill>
                          <a:latin typeface="+mn-lt"/>
                          <a:ea typeface="+mn-ea"/>
                          <a:cs typeface="+mn-cs"/>
                        </a:rPr>
                        <a:t>350.000*</a:t>
                      </a:r>
                      <a:r>
                        <a:rPr lang="es-ES_tradnl" sz="1800" b="1" u="none" kern="1200" baseline="0" dirty="0" smtClean="0">
                          <a:solidFill>
                            <a:srgbClr val="000066"/>
                          </a:solidFill>
                          <a:latin typeface="+mn-lt"/>
                          <a:ea typeface="+mn-ea"/>
                          <a:cs typeface="+mn-cs"/>
                        </a:rPr>
                        <a:t> - 250.000**) </a:t>
                      </a:r>
                      <a:endParaRPr lang="es-ES_tradnl" dirty="0">
                        <a:solidFill>
                          <a:srgbClr val="000066"/>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2906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FFFF00"/>
                          </a:solidFill>
                          <a:latin typeface="+mn-lt"/>
                          <a:ea typeface="+mn-ea"/>
                          <a:cs typeface="+mn-cs"/>
                        </a:rPr>
                        <a:t>LÍMITE </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FFFF00"/>
                          </a:solidFill>
                          <a:latin typeface="+mn-lt"/>
                          <a:ea typeface="+mn-ea"/>
                          <a:cs typeface="+mn-cs"/>
                        </a:rPr>
                        <a:t>1 MM</a:t>
                      </a:r>
                      <a:endParaRPr lang="es-ES_tradnl" dirty="0">
                        <a:solidFill>
                          <a:srgbClr val="FFFF00"/>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2">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Año 0: 0 </a:t>
                      </a:r>
                      <a:endParaRPr lang="es-ES_tradnl" b="1" dirty="0">
                        <a:solidFill>
                          <a:srgbClr val="000066"/>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Año 1: 0 </a:t>
                      </a:r>
                      <a:endParaRPr lang="es-ES_tradnl" b="1" dirty="0">
                        <a:solidFill>
                          <a:srgbClr val="000066"/>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497118975"/>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34308" y="6328791"/>
            <a:ext cx="2311400" cy="476250"/>
          </a:xfrm>
        </p:spPr>
        <p:txBody>
          <a:bodyPr/>
          <a:lstStyle/>
          <a:p>
            <a:pPr>
              <a:defRPr/>
            </a:pPr>
            <a:fld id="{8A3A4446-DA1A-4A4A-9223-AC18B9C73FE8}" type="slidenum">
              <a:rPr lang="es-ES"/>
              <a:pPr>
                <a:defRPr/>
              </a:pPr>
              <a:t>256</a:t>
            </a:fld>
            <a:endParaRPr lang="es-ES"/>
          </a:p>
        </p:txBody>
      </p:sp>
      <p:sp>
        <p:nvSpPr>
          <p:cNvPr id="14340" name="Text Box 3"/>
          <p:cNvSpPr txBox="1">
            <a:spLocks noChangeArrowheads="1"/>
          </p:cNvSpPr>
          <p:nvPr/>
        </p:nvSpPr>
        <p:spPr bwMode="auto">
          <a:xfrm>
            <a:off x="0" y="604837"/>
            <a:ext cx="9906000" cy="461963"/>
          </a:xfrm>
          <a:prstGeom prst="rect">
            <a:avLst/>
          </a:prstGeom>
          <a:solidFill>
            <a:srgbClr val="CCFFFF"/>
          </a:solidFill>
          <a:ln w="9525">
            <a:noFill/>
            <a:miter lim="800000"/>
            <a:headEnd/>
            <a:tailEnd/>
          </a:ln>
        </p:spPr>
        <p:txBody>
          <a:bodyPr>
            <a:spAutoFit/>
          </a:bodyPr>
          <a:lstStyle/>
          <a:p>
            <a:pPr algn="ctr">
              <a:spcBef>
                <a:spcPct val="50000"/>
              </a:spcBef>
            </a:pPr>
            <a:r>
              <a:rPr lang="es-ES" sz="2400" dirty="0">
                <a:solidFill>
                  <a:srgbClr val="000066"/>
                </a:solidFill>
              </a:rPr>
              <a:t>GASTOS FINANCIEROS.</a:t>
            </a:r>
            <a:r>
              <a:rPr lang="es-ES" sz="2400" dirty="0">
                <a:solidFill>
                  <a:schemeClr val="bg2"/>
                </a:solidFill>
              </a:rPr>
              <a:t> </a:t>
            </a:r>
            <a:r>
              <a:rPr lang="es-ES" sz="2400" dirty="0" smtClean="0">
                <a:solidFill>
                  <a:srgbClr val="FF0000"/>
                </a:solidFill>
              </a:rPr>
              <a:t>NOTA 1/2015</a:t>
            </a:r>
            <a:endParaRPr lang="es-ES" sz="2400" dirty="0">
              <a:solidFill>
                <a:srgbClr val="FF0000"/>
              </a:solidFill>
            </a:endParaRPr>
          </a:p>
        </p:txBody>
      </p:sp>
      <p:sp>
        <p:nvSpPr>
          <p:cNvPr id="8"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000" dirty="0" smtClean="0">
                <a:solidFill>
                  <a:srgbClr val="FFFF66"/>
                </a:solidFill>
                <a:latin typeface="Arial" pitchFamily="34" charset="0"/>
              </a:rPr>
              <a:t>NOTA 1/2015  de 03/2/15 </a:t>
            </a:r>
            <a:endParaRPr lang="es-ES" sz="3000" dirty="0">
              <a:solidFill>
                <a:srgbClr val="FFFF66"/>
              </a:solidFill>
              <a:latin typeface="Arial" pitchFamily="34" charset="0"/>
            </a:endParaRPr>
          </a:p>
        </p:txBody>
      </p:sp>
      <p:sp>
        <p:nvSpPr>
          <p:cNvPr id="9"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1" name="10 Rectángulo"/>
          <p:cNvSpPr/>
          <p:nvPr/>
        </p:nvSpPr>
        <p:spPr>
          <a:xfrm>
            <a:off x="228600" y="1143000"/>
            <a:ext cx="9601200" cy="5632311"/>
          </a:xfrm>
          <a:prstGeom prst="rect">
            <a:avLst/>
          </a:prstGeom>
        </p:spPr>
        <p:txBody>
          <a:bodyPr wrap="square">
            <a:spAutoFit/>
          </a:bodyPr>
          <a:lstStyle/>
          <a:p>
            <a:pPr algn="ctr"/>
            <a:r>
              <a:rPr lang="es-ES_tradnl" u="sng" dirty="0" smtClean="0">
                <a:solidFill>
                  <a:srgbClr val="FFFF00"/>
                </a:solidFill>
                <a:effectLst>
                  <a:outerShdw blurRad="38100" dist="38100" dir="2700000" algn="tl">
                    <a:srgbClr val="000000">
                      <a:alpha val="43137"/>
                    </a:srgbClr>
                  </a:outerShdw>
                </a:effectLst>
              </a:rPr>
              <a:t>Explicación del ejemplo: </a:t>
            </a:r>
          </a:p>
          <a:p>
            <a:pPr algn="ctr"/>
            <a:endParaRPr lang="es-ES_tradnl" u="sng" dirty="0" smtClean="0">
              <a:solidFill>
                <a:srgbClr val="FFFF00"/>
              </a:solidFill>
              <a:effectLst>
                <a:outerShdw blurRad="38100" dist="38100" dir="2700000" algn="tl">
                  <a:srgbClr val="000000">
                    <a:alpha val="43137"/>
                  </a:srgbClr>
                </a:outerShdw>
              </a:effectLst>
            </a:endParaRPr>
          </a:p>
          <a:p>
            <a:pPr marL="342900" indent="-342900">
              <a:buFont typeface="+mj-lt"/>
              <a:buAutoNum type="alphaUcPeriod"/>
            </a:pPr>
            <a:r>
              <a:rPr lang="es-ES_tradnl" sz="1600" dirty="0" smtClean="0"/>
              <a:t>En el año 1 los GFN superan el 30 por ciento del BO del propio periodo impositivo. Hasta dicho importe será fiscalmente deducible en su totalidad. (950.000 euros) </a:t>
            </a:r>
          </a:p>
          <a:p>
            <a:pPr marL="342900" indent="-342900">
              <a:buFont typeface="+mj-lt"/>
              <a:buAutoNum type="alphaUcPeriod"/>
            </a:pPr>
            <a:endParaRPr lang="es-ES_tradnl" sz="1600" dirty="0" smtClean="0"/>
          </a:p>
          <a:p>
            <a:pPr marL="342900" indent="-342900">
              <a:buFont typeface="+mj-lt"/>
              <a:buAutoNum type="alphaUcPeriod"/>
            </a:pPr>
            <a:r>
              <a:rPr lang="es-ES_tradnl" sz="1600" dirty="0" smtClean="0"/>
              <a:t> Adicionalmente, el exceso de GFN del año 1 podrá deducirse hasta el límite del BO que se arrastre de los 5 periodos impositivos anteriores. (250.000 euros). </a:t>
            </a:r>
            <a:r>
              <a:rPr lang="es-ES_tradnl" sz="1600" u="sng" dirty="0" smtClean="0"/>
              <a:t>El BO del año 0 pendiente de adicionar en los 4 años siguientes y sucesivos (a </a:t>
            </a:r>
            <a:r>
              <a:rPr lang="es-ES_tradnl" sz="1600" u="sng" dirty="0" err="1" smtClean="0"/>
              <a:t>partirdel</a:t>
            </a:r>
            <a:r>
              <a:rPr lang="es-ES_tradnl" sz="1600" u="sng" dirty="0" smtClean="0"/>
              <a:t> año 1 ya sólo quedarían 4 años): 100.000 (350.000-250.000).</a:t>
            </a:r>
          </a:p>
          <a:p>
            <a:pPr marL="342900" indent="-342900">
              <a:buFont typeface="+mj-lt"/>
              <a:buAutoNum type="alphaUcPeriod"/>
            </a:pPr>
            <a:endParaRPr lang="es-ES_tradnl" sz="1600" u="sng" dirty="0" smtClean="0"/>
          </a:p>
          <a:p>
            <a:pPr marL="342900" indent="-342900">
              <a:buFont typeface="+mj-lt"/>
              <a:buAutoNum type="alphaUcPeriod"/>
            </a:pPr>
            <a:r>
              <a:rPr lang="es-ES_tradnl" sz="1600" dirty="0" smtClean="0"/>
              <a:t>Si aún así hubiera GFN del periodo impositivo pendientes de deducir porque su importe fuera superior al del límite conjunto, cosa que no ocurre en el ejemplo, es cuando deberemos comprobar si el total deducido en el periodo impositivo es superior o inferior a 1 millón de euros:</a:t>
            </a:r>
          </a:p>
          <a:p>
            <a:pPr marL="342900" indent="-342900">
              <a:buFont typeface="Wingdings" pitchFamily="2" charset="2"/>
              <a:buChar char="Ø"/>
            </a:pPr>
            <a:r>
              <a:rPr lang="es-ES_tradnl" sz="1600" dirty="0" smtClean="0"/>
              <a:t>Si lo que se ha deducido en el periodo impositivo fuera ya superior a 1 millón de euros: no habrá posibilidad de deducir más GFN.</a:t>
            </a:r>
          </a:p>
          <a:p>
            <a:pPr marL="342900" indent="-342900">
              <a:buFont typeface="Wingdings" pitchFamily="2" charset="2"/>
              <a:buChar char="Ø"/>
            </a:pPr>
            <a:r>
              <a:rPr lang="es-ES_tradnl" sz="1600" dirty="0" smtClean="0"/>
              <a:t>Si lo que se ha deducido en el periodo impositivo fuera inferior a 1 millón de euros: se podrá deducir hasta el importe de 1millón. Si bien no quedaría beneficio operativo que arrastrar a los periodos impositivos siguientes.</a:t>
            </a:r>
          </a:p>
          <a:p>
            <a:endParaRPr lang="es-ES_tradnl" sz="1600" dirty="0" smtClean="0"/>
          </a:p>
        </p:txBody>
      </p:sp>
    </p:spTree>
    <p:extLst>
      <p:ext uri="{BB962C8B-B14F-4D97-AF65-F5344CB8AC3E}">
        <p14:creationId xmlns="" xmlns:p14="http://schemas.microsoft.com/office/powerpoint/2010/main" val="3511683630"/>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3 Marcador de número de diapositiva"/>
          <p:cNvSpPr>
            <a:spLocks noGrp="1"/>
          </p:cNvSpPr>
          <p:nvPr>
            <p:ph type="sldNum" sz="quarter" idx="12"/>
          </p:nvPr>
        </p:nvSpPr>
        <p:spPr>
          <a:xfrm>
            <a:off x="7543800" y="6324600"/>
            <a:ext cx="2311400" cy="476250"/>
          </a:xfrm>
        </p:spPr>
        <p:txBody>
          <a:bodyPr/>
          <a:lstStyle/>
          <a:p>
            <a:pPr>
              <a:defRPr/>
            </a:pPr>
            <a:fld id="{6AA87BC9-0581-4257-A35F-339A2BC9D80F}" type="slidenum">
              <a:rPr lang="es-ES"/>
              <a:pPr>
                <a:defRPr/>
              </a:pPr>
              <a:t>257</a:t>
            </a:fld>
            <a:endParaRPr lang="es-ES"/>
          </a:p>
        </p:txBody>
      </p:sp>
      <p:sp>
        <p:nvSpPr>
          <p:cNvPr id="3075" name="Rectangle 4"/>
          <p:cNvSpPr>
            <a:spLocks noChangeArrowheads="1"/>
          </p:cNvSpPr>
          <p:nvPr/>
        </p:nvSpPr>
        <p:spPr bwMode="auto">
          <a:xfrm>
            <a:off x="228600" y="762000"/>
            <a:ext cx="9296400" cy="4216539"/>
          </a:xfrm>
          <a:prstGeom prst="rect">
            <a:avLst/>
          </a:prstGeom>
          <a:noFill/>
          <a:ln w="9525">
            <a:noFill/>
            <a:miter lim="800000"/>
            <a:headEnd/>
            <a:tailEnd/>
          </a:ln>
        </p:spPr>
        <p:txBody>
          <a:bodyPr>
            <a:spAutoFit/>
          </a:bodyPr>
          <a:lstStyle/>
          <a:p>
            <a:pPr algn="ctr"/>
            <a:endParaRPr lang="es-ES" sz="1400" dirty="0">
              <a:solidFill>
                <a:srgbClr val="FF3300"/>
              </a:solidFill>
              <a:latin typeface="Arial" pitchFamily="34" charset="0"/>
            </a:endParaRPr>
          </a:p>
          <a:p>
            <a:pPr algn="ctr"/>
            <a:r>
              <a:rPr lang="es-ES_tradnl" sz="6600" dirty="0" smtClean="0">
                <a:solidFill>
                  <a:srgbClr val="FFFF00"/>
                </a:solidFill>
              </a:rPr>
              <a:t>Supuestos Especiales de Valoración</a:t>
            </a:r>
            <a:endParaRPr lang="es-ES_tradnl" sz="6600" dirty="0">
              <a:solidFill>
                <a:srgbClr val="FFFF00"/>
              </a:solidFill>
            </a:endParaRPr>
          </a:p>
          <a:p>
            <a:pPr algn="ctr"/>
            <a:endParaRPr lang="es-ES_tradnl" sz="2800" dirty="0">
              <a:solidFill>
                <a:srgbClr val="FFFF00"/>
              </a:solidFill>
            </a:endParaRPr>
          </a:p>
          <a:p>
            <a:pPr algn="ctr"/>
            <a:r>
              <a:rPr lang="es-ES" sz="1400" dirty="0"/>
              <a:t/>
            </a:r>
            <a:br>
              <a:rPr lang="es-ES" sz="1400" dirty="0"/>
            </a:br>
            <a:endParaRPr lang="es-ES_tradnl" sz="1400" dirty="0"/>
          </a:p>
        </p:txBody>
      </p:sp>
      <p:sp>
        <p:nvSpPr>
          <p:cNvPr id="7" name="Rectangle 5"/>
          <p:cNvSpPr>
            <a:spLocks noChangeArrowheads="1"/>
          </p:cNvSpPr>
          <p:nvPr/>
        </p:nvSpPr>
        <p:spPr bwMode="auto">
          <a:xfrm>
            <a:off x="2209800" y="4800600"/>
            <a:ext cx="5715000" cy="1752600"/>
          </a:xfrm>
          <a:prstGeom prst="rect">
            <a:avLst/>
          </a:prstGeom>
          <a:noFill/>
          <a:ln w="9525">
            <a:noFill/>
            <a:miter lim="800000"/>
            <a:headEnd/>
            <a:tailEnd/>
          </a:ln>
          <a:effectLst/>
        </p:spPr>
        <p:txBody>
          <a:bodyPr/>
          <a:lstStyle/>
          <a:p>
            <a:pPr marL="342900" indent="-342900" algn="l">
              <a:spcBef>
                <a:spcPct val="20000"/>
              </a:spcBef>
              <a:buFont typeface="Wingdings" pitchFamily="2" charset="2"/>
              <a:buChar char="ü"/>
            </a:pPr>
            <a:r>
              <a:rPr lang="es-ES_tradnl" sz="4800" b="1" u="none" dirty="0">
                <a:solidFill>
                  <a:srgbClr val="FFFF66"/>
                </a:solidFill>
                <a:latin typeface="Arial" pitchFamily="34" charset="0"/>
                <a:cs typeface="Arial" pitchFamily="34" charset="0"/>
              </a:rPr>
              <a:t>Art. </a:t>
            </a:r>
            <a:r>
              <a:rPr lang="es-ES_tradnl" sz="4800" b="1" u="none" dirty="0" smtClean="0">
                <a:solidFill>
                  <a:srgbClr val="FFFF66"/>
                </a:solidFill>
                <a:latin typeface="Arial" pitchFamily="34" charset="0"/>
                <a:cs typeface="Arial" pitchFamily="34" charset="0"/>
              </a:rPr>
              <a:t>17 a 20 LIS</a:t>
            </a:r>
            <a:endParaRPr lang="es-ES_tradnl" sz="2600" b="1" u="none" dirty="0">
              <a:solidFill>
                <a:srgbClr val="FFFF66"/>
              </a:solidFill>
              <a:latin typeface="Arial" pitchFamily="34" charset="0"/>
            </a:endParaRPr>
          </a:p>
        </p:txBody>
      </p:sp>
      <p:sp>
        <p:nvSpPr>
          <p:cNvPr id="8" name="Text Box 5"/>
          <p:cNvSpPr txBox="1">
            <a:spLocks noChangeArrowheads="1"/>
          </p:cNvSpPr>
          <p:nvPr/>
        </p:nvSpPr>
        <p:spPr bwMode="auto">
          <a:xfrm>
            <a:off x="85168" y="228600"/>
            <a:ext cx="9545818"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IMPONIBLE-10</a:t>
            </a:r>
            <a:endParaRPr lang="es-ES_tradnl" sz="2800" dirty="0">
              <a:latin typeface="Arial" charset="0"/>
            </a:endParaRPr>
          </a:p>
        </p:txBody>
      </p:sp>
    </p:spTree>
  </p:cSld>
  <p:clrMapOvr>
    <a:masterClrMapping/>
  </p:clrMapOvr>
  <p:transition/>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848600" y="6400800"/>
            <a:ext cx="2063750" cy="457200"/>
          </a:xfrm>
        </p:spPr>
        <p:txBody>
          <a:bodyPr/>
          <a:lstStyle/>
          <a:p>
            <a:pPr>
              <a:defRPr/>
            </a:pPr>
            <a:fld id="{02B15079-B0BC-462C-97A5-648334910574}" type="slidenum">
              <a:rPr lang="es-ES"/>
              <a:pPr>
                <a:defRPr/>
              </a:pPr>
              <a:t>258</a:t>
            </a:fld>
            <a:endParaRPr lang="es-ES" dirty="0"/>
          </a:p>
        </p:txBody>
      </p:sp>
      <p:sp>
        <p:nvSpPr>
          <p:cNvPr id="56324" name="Text Box 3"/>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b="1" dirty="0" smtClean="0">
                <a:solidFill>
                  <a:srgbClr val="000066"/>
                </a:solidFill>
                <a:latin typeface="+mn-lt"/>
              </a:rPr>
              <a:t>MODIFICACIONES EN </a:t>
            </a:r>
            <a:r>
              <a:rPr lang="es-ES" b="1" dirty="0" smtClean="0">
                <a:solidFill>
                  <a:srgbClr val="FF0000"/>
                </a:solidFill>
                <a:latin typeface="+mn-lt"/>
              </a:rPr>
              <a:t>reglas especiales de VALORACIÓN </a:t>
            </a:r>
            <a:endParaRPr lang="es-ES" b="1" dirty="0">
              <a:solidFill>
                <a:srgbClr val="FF0000"/>
              </a:solidFill>
              <a:latin typeface="+mn-lt"/>
            </a:endParaRPr>
          </a:p>
        </p:txBody>
      </p:sp>
      <p:sp>
        <p:nvSpPr>
          <p:cNvPr id="9" name="Rectangle 5"/>
          <p:cNvSpPr>
            <a:spLocks noChangeArrowheads="1"/>
          </p:cNvSpPr>
          <p:nvPr/>
        </p:nvSpPr>
        <p:spPr bwMode="auto">
          <a:xfrm>
            <a:off x="21035" y="0"/>
            <a:ext cx="9884965" cy="380775"/>
          </a:xfrm>
          <a:prstGeom prst="rect">
            <a:avLst/>
          </a:prstGeom>
          <a:noFill/>
          <a:ln w="9525">
            <a:noFill/>
            <a:miter lim="800000"/>
            <a:headEnd/>
            <a:tailEnd/>
          </a:ln>
        </p:spPr>
        <p:txBody>
          <a:bodyPr anchor="ctr" anchorCtr="1"/>
          <a:lstStyle/>
          <a:p>
            <a:r>
              <a:rPr lang="es-ES_tradnl" sz="2400" b="1" dirty="0" smtClean="0">
                <a:solidFill>
                  <a:srgbClr val="FFFF99"/>
                </a:solidFill>
                <a:latin typeface="+mn-lt"/>
              </a:rPr>
              <a:t>Art. 17 NUEVA LIS   Desde 1/1/2015</a:t>
            </a:r>
            <a:endParaRPr lang="es-ES" sz="2400" b="1" dirty="0">
              <a:solidFill>
                <a:srgbClr val="FFFF99"/>
              </a:solidFill>
              <a:latin typeface="+mn-lt"/>
            </a:endParaRPr>
          </a:p>
        </p:txBody>
      </p:sp>
      <p:sp>
        <p:nvSpPr>
          <p:cNvPr id="13" name="Text Box 4"/>
          <p:cNvSpPr txBox="1">
            <a:spLocks noChangeArrowheads="1"/>
          </p:cNvSpPr>
          <p:nvPr/>
        </p:nvSpPr>
        <p:spPr bwMode="auto">
          <a:xfrm>
            <a:off x="118271" y="980729"/>
            <a:ext cx="9711529" cy="5232202"/>
          </a:xfrm>
          <a:prstGeom prst="rect">
            <a:avLst/>
          </a:prstGeom>
          <a:noFill/>
          <a:ln w="9525">
            <a:noFill/>
            <a:miter lim="800000"/>
            <a:headEnd/>
            <a:tailEnd/>
          </a:ln>
          <a:effectLst/>
        </p:spPr>
        <p:txBody>
          <a:bodyPr wrap="square">
            <a:spAutoFit/>
          </a:bodyPr>
          <a:lstStyle/>
          <a:p>
            <a:pPr marL="342900" indent="-342900">
              <a:buFont typeface="Wingdings" pitchFamily="2" charset="2"/>
              <a:buChar char="q"/>
            </a:pPr>
            <a:r>
              <a:rPr lang="es-ES_tradnl" b="1" dirty="0" smtClean="0">
                <a:solidFill>
                  <a:srgbClr val="FFFF00"/>
                </a:solidFill>
                <a:latin typeface="+mn-lt"/>
              </a:rPr>
              <a:t>EN MATERIA DE REGLAS ESPECIALES DE VALORACIÓN:</a:t>
            </a:r>
          </a:p>
          <a:p>
            <a:pPr marL="342900" indent="-342900">
              <a:buFont typeface="Wingdings" pitchFamily="2" charset="2"/>
              <a:buChar char="v"/>
            </a:pPr>
            <a:r>
              <a:rPr lang="es-ES_tradnl" sz="1800" b="1" dirty="0" smtClean="0">
                <a:solidFill>
                  <a:srgbClr val="FFFF66"/>
                </a:solidFill>
                <a:latin typeface="+mn-lt"/>
              </a:rPr>
              <a:t>Art. 17 LIS (15 del TRLIS) </a:t>
            </a:r>
            <a:r>
              <a:rPr lang="es-ES_tradnl" sz="1800" b="0" dirty="0" smtClean="0">
                <a:latin typeface="+mn-lt"/>
              </a:rPr>
              <a:t>contiene las reglas de valoración general y las reglas especiales de valoración en los supuestos de transmisiones lucrativas y societarias. </a:t>
            </a:r>
            <a:r>
              <a:rPr lang="es-ES_tradnl" sz="1800" b="1" u="sng" dirty="0" smtClean="0">
                <a:solidFill>
                  <a:srgbClr val="FFFF00"/>
                </a:solidFill>
                <a:latin typeface="+mn-lt"/>
              </a:rPr>
              <a:t>Sustancialmente no cambia nada</a:t>
            </a:r>
            <a:r>
              <a:rPr lang="es-ES_tradnl" sz="1800" b="0" dirty="0" smtClean="0">
                <a:latin typeface="+mn-lt"/>
              </a:rPr>
              <a:t>.</a:t>
            </a:r>
          </a:p>
          <a:p>
            <a:pPr marL="342900" indent="-342900">
              <a:buFont typeface="Wingdings" pitchFamily="2" charset="2"/>
              <a:buChar char="v"/>
            </a:pPr>
            <a:endParaRPr lang="es-ES_tradnl" sz="1800" b="0" dirty="0" smtClean="0">
              <a:latin typeface="+mn-lt"/>
            </a:endParaRPr>
          </a:p>
          <a:p>
            <a:pPr marL="342900" indent="-342900">
              <a:buFont typeface="Wingdings" pitchFamily="2" charset="2"/>
              <a:buChar char="v"/>
            </a:pPr>
            <a:r>
              <a:rPr lang="es-ES_tradnl" sz="1800" b="1" u="sng" dirty="0" smtClean="0">
                <a:solidFill>
                  <a:srgbClr val="FFFF00"/>
                </a:solidFill>
                <a:latin typeface="+mn-lt"/>
              </a:rPr>
              <a:t>Destacamos dos precisiones importantes:</a:t>
            </a:r>
          </a:p>
          <a:p>
            <a:pPr marL="342900" indent="-342900">
              <a:buFont typeface="+mj-lt"/>
              <a:buAutoNum type="arabicPeriod"/>
            </a:pPr>
            <a:r>
              <a:rPr lang="es-ES_tradnl" sz="1600" b="1" u="sng" dirty="0" smtClean="0">
                <a:solidFill>
                  <a:srgbClr val="FFFF66"/>
                </a:solidFill>
                <a:latin typeface="+mn-lt"/>
              </a:rPr>
              <a:t>La primera</a:t>
            </a:r>
            <a:r>
              <a:rPr lang="es-ES_tradnl" sz="1600" b="1" dirty="0" smtClean="0">
                <a:solidFill>
                  <a:srgbClr val="FFFF66"/>
                </a:solidFill>
                <a:latin typeface="+mn-lt"/>
              </a:rPr>
              <a:t> es la que nos indica en su </a:t>
            </a:r>
            <a:r>
              <a:rPr lang="es-ES_tradnl" sz="1600" b="1" u="sng" dirty="0" smtClean="0">
                <a:solidFill>
                  <a:srgbClr val="FFFF66"/>
                </a:solidFill>
                <a:latin typeface="+mn-lt"/>
              </a:rPr>
              <a:t>apartado 3</a:t>
            </a:r>
            <a:r>
              <a:rPr lang="es-ES_tradnl" sz="1600" b="0" dirty="0" smtClean="0">
                <a:latin typeface="+mn-lt"/>
              </a:rPr>
              <a:t> que establece que los elementos patrimoniales transmitidos en virtud de una fusión y escisión total o parcial, los elementos patrimoniales aportados y los valores recibidos en contraprestación, así como los valores adquiridos por canje, </a:t>
            </a:r>
            <a:r>
              <a:rPr lang="es-ES_tradnl" sz="1600" b="1" dirty="0" smtClean="0">
                <a:solidFill>
                  <a:srgbClr val="FFFF66"/>
                </a:solidFill>
                <a:latin typeface="+mn-lt"/>
              </a:rPr>
              <a:t>se valorarán, en sede de las entidades y de sus socios</a:t>
            </a:r>
            <a:r>
              <a:rPr lang="es-ES_tradnl" sz="1600" b="0" dirty="0" smtClean="0">
                <a:solidFill>
                  <a:srgbClr val="FFFF66"/>
                </a:solidFill>
                <a:latin typeface="+mn-lt"/>
              </a:rPr>
              <a:t>, </a:t>
            </a:r>
            <a:r>
              <a:rPr lang="es-ES_tradnl" sz="1600" b="1" dirty="0" smtClean="0">
                <a:solidFill>
                  <a:srgbClr val="FFFF66"/>
                </a:solidFill>
                <a:latin typeface="+mn-lt"/>
              </a:rPr>
              <a:t>de acuerdo con lo establecido en el capítulo VII del título VII de la LIS </a:t>
            </a:r>
            <a:r>
              <a:rPr lang="es-ES_tradnl" sz="1600" b="0" dirty="0" smtClean="0">
                <a:latin typeface="+mn-lt"/>
              </a:rPr>
              <a:t>(</a:t>
            </a:r>
            <a:r>
              <a:rPr lang="es-ES_tradnl" sz="1600" b="1" dirty="0" smtClean="0">
                <a:solidFill>
                  <a:srgbClr val="FFFF00"/>
                </a:solidFill>
                <a:latin typeface="+mn-lt"/>
              </a:rPr>
              <a:t>régimen especial de reestructuraciones empresariales, FEACC</a:t>
            </a:r>
            <a:r>
              <a:rPr lang="es-ES_tradnl" sz="1600" b="0" dirty="0" smtClean="0">
                <a:latin typeface="+mn-lt"/>
              </a:rPr>
              <a:t>), es decir, por el </a:t>
            </a:r>
            <a:r>
              <a:rPr lang="es-ES_tradnl" sz="1600" b="1" u="sng" dirty="0" smtClean="0">
                <a:solidFill>
                  <a:srgbClr val="FFFF99"/>
                </a:solidFill>
                <a:latin typeface="+mn-lt"/>
              </a:rPr>
              <a:t>valor histórico fiscal</a:t>
            </a:r>
            <a:r>
              <a:rPr lang="es-ES_tradnl" sz="1600" b="1" dirty="0" smtClean="0">
                <a:solidFill>
                  <a:srgbClr val="FFFF99"/>
                </a:solidFill>
                <a:latin typeface="+mn-lt"/>
              </a:rPr>
              <a:t> </a:t>
            </a:r>
            <a:r>
              <a:rPr lang="es-ES_tradnl" sz="1600" b="0" dirty="0" smtClean="0">
                <a:latin typeface="+mn-lt"/>
              </a:rPr>
              <a:t>que tenían en sede de las entidades transmitentes. Como luego veremos, el régimen especial se configura en la nueva Ley como el régimen por el que se van a integrar todas las operaciones de reestructuración</a:t>
            </a:r>
            <a:r>
              <a:rPr lang="es-ES_tradnl" sz="1600" b="0" dirty="0" smtClean="0">
                <a:solidFill>
                  <a:srgbClr val="FFFF99"/>
                </a:solidFill>
                <a:latin typeface="+mn-lt"/>
              </a:rPr>
              <a:t>. </a:t>
            </a:r>
            <a:r>
              <a:rPr lang="es-ES_tradnl" sz="1600" b="1" u="sng" dirty="0" smtClean="0">
                <a:solidFill>
                  <a:srgbClr val="FFFF99"/>
                </a:solidFill>
                <a:latin typeface="+mn-lt"/>
              </a:rPr>
              <a:t>No obstante, matiza</a:t>
            </a:r>
            <a:r>
              <a:rPr lang="es-ES_tradnl" sz="1600" b="1" dirty="0" smtClean="0">
                <a:solidFill>
                  <a:srgbClr val="FFFF99"/>
                </a:solidFill>
                <a:latin typeface="+mn-lt"/>
              </a:rPr>
              <a:t> </a:t>
            </a:r>
            <a:r>
              <a:rPr lang="es-ES_tradnl" sz="1600" b="0" dirty="0" smtClean="0">
                <a:latin typeface="+mn-lt"/>
              </a:rPr>
              <a:t>el precepto </a:t>
            </a:r>
            <a:r>
              <a:rPr lang="es-ES_tradnl" sz="1600" b="1" u="sng" dirty="0" smtClean="0">
                <a:solidFill>
                  <a:srgbClr val="FFFF99"/>
                </a:solidFill>
                <a:latin typeface="+mn-lt"/>
              </a:rPr>
              <a:t>que en caso de no resultar aplicable el régimen especial </a:t>
            </a:r>
            <a:r>
              <a:rPr lang="es-ES_tradnl" sz="1600" b="0" dirty="0" smtClean="0">
                <a:latin typeface="+mn-lt"/>
              </a:rPr>
              <a:t>se valorarán, tal y como indica el artículo en los apartados siguientes, que es </a:t>
            </a:r>
            <a:r>
              <a:rPr lang="es-ES_tradnl" sz="1600" b="1" u="sng" dirty="0" smtClean="0">
                <a:solidFill>
                  <a:srgbClr val="FFFF99"/>
                </a:solidFill>
                <a:latin typeface="+mn-lt"/>
              </a:rPr>
              <a:t>por su valor de mercado</a:t>
            </a:r>
            <a:r>
              <a:rPr lang="es-ES_tradnl" sz="1600" u="sng" dirty="0" smtClean="0">
                <a:latin typeface="+mn-lt"/>
              </a:rPr>
              <a:t>.</a:t>
            </a:r>
          </a:p>
          <a:p>
            <a:pPr marL="342900" indent="-342900">
              <a:buFont typeface="+mj-lt"/>
              <a:buAutoNum type="arabicPeriod"/>
            </a:pPr>
            <a:r>
              <a:rPr lang="es-ES_tradnl" sz="1600" b="1" u="sng" dirty="0" smtClean="0">
                <a:solidFill>
                  <a:srgbClr val="FFFF99"/>
                </a:solidFill>
                <a:latin typeface="+mn-lt"/>
              </a:rPr>
              <a:t>La segunda</a:t>
            </a:r>
            <a:r>
              <a:rPr lang="es-ES_tradnl" sz="1600" b="1" dirty="0" smtClean="0">
                <a:solidFill>
                  <a:srgbClr val="FFFF99"/>
                </a:solidFill>
                <a:latin typeface="+mn-lt"/>
              </a:rPr>
              <a:t> es la que nos indica en su </a:t>
            </a:r>
            <a:r>
              <a:rPr lang="es-ES_tradnl" sz="1600" b="1" u="sng" dirty="0" smtClean="0">
                <a:solidFill>
                  <a:srgbClr val="FFFF99"/>
                </a:solidFill>
                <a:latin typeface="+mn-lt"/>
              </a:rPr>
              <a:t>apartado 5</a:t>
            </a:r>
            <a:r>
              <a:rPr lang="es-ES_tradnl" sz="1600" b="1" dirty="0" smtClean="0">
                <a:solidFill>
                  <a:srgbClr val="FFFF99"/>
                </a:solidFill>
                <a:latin typeface="+mn-lt"/>
              </a:rPr>
              <a:t> </a:t>
            </a:r>
            <a:r>
              <a:rPr lang="es-ES_tradnl" sz="1600" b="0" dirty="0" smtClean="0">
                <a:latin typeface="+mn-lt"/>
              </a:rPr>
              <a:t>que en las operaciones societarias que se valoren de acuerdo con este artículo</a:t>
            </a:r>
            <a:r>
              <a:rPr lang="es-ES_tradnl" sz="1600" b="1" dirty="0" smtClean="0">
                <a:solidFill>
                  <a:srgbClr val="FFFF99"/>
                </a:solidFill>
                <a:latin typeface="+mn-lt"/>
              </a:rPr>
              <a:t>, </a:t>
            </a:r>
            <a:r>
              <a:rPr lang="es-ES_tradnl" sz="1600" b="1" u="sng" dirty="0" smtClean="0">
                <a:solidFill>
                  <a:srgbClr val="FFFF99"/>
                </a:solidFill>
                <a:latin typeface="+mn-lt"/>
              </a:rPr>
              <a:t>las sociedades transmitentes </a:t>
            </a:r>
            <a:r>
              <a:rPr lang="es-ES_tradnl" sz="1600" b="0" dirty="0" smtClean="0">
                <a:latin typeface="+mn-lt"/>
              </a:rPr>
              <a:t>integrarán en su base imponible </a:t>
            </a:r>
            <a:r>
              <a:rPr lang="es-ES_tradnl" sz="1600" b="1" u="sng" dirty="0" smtClean="0">
                <a:solidFill>
                  <a:srgbClr val="FFFF00"/>
                </a:solidFill>
                <a:latin typeface="+mn-lt"/>
              </a:rPr>
              <a:t>la diferencia entre el valor de mercado de los elementos transmitidos y su valor fiscal</a:t>
            </a:r>
            <a:r>
              <a:rPr lang="es-ES_tradnl" sz="1600" b="1" dirty="0" smtClean="0">
                <a:solidFill>
                  <a:srgbClr val="FFFF00"/>
                </a:solidFill>
                <a:latin typeface="+mn-lt"/>
              </a:rPr>
              <a:t>*,</a:t>
            </a:r>
            <a:r>
              <a:rPr lang="es-ES_tradnl" sz="1600" b="0" dirty="0" smtClean="0">
                <a:latin typeface="+mn-lt"/>
              </a:rPr>
              <a:t> cuando </a:t>
            </a:r>
            <a:r>
              <a:rPr lang="es-ES_tradnl" sz="1600" b="1" u="sng" dirty="0" smtClean="0">
                <a:solidFill>
                  <a:srgbClr val="FFFF66"/>
                </a:solidFill>
                <a:latin typeface="+mn-lt"/>
              </a:rPr>
              <a:t>anteriormente era</a:t>
            </a:r>
            <a:r>
              <a:rPr lang="es-ES_tradnl" sz="1600" b="1" dirty="0" smtClean="0">
                <a:solidFill>
                  <a:srgbClr val="FFFF66"/>
                </a:solidFill>
                <a:latin typeface="+mn-lt"/>
              </a:rPr>
              <a:t> </a:t>
            </a:r>
            <a:r>
              <a:rPr lang="es-ES_tradnl" sz="1600" b="0" dirty="0" smtClean="0">
                <a:latin typeface="+mn-lt"/>
              </a:rPr>
              <a:t>la diferencia entre los elementos transmitidos </a:t>
            </a:r>
            <a:r>
              <a:rPr lang="es-ES_tradnl" sz="1600" b="1" u="sng" dirty="0" smtClean="0">
                <a:solidFill>
                  <a:srgbClr val="FFFF00"/>
                </a:solidFill>
                <a:latin typeface="+mn-lt"/>
              </a:rPr>
              <a:t>y su valor contable</a:t>
            </a:r>
            <a:r>
              <a:rPr lang="es-ES_tradnl" sz="1600" b="1" dirty="0" smtClean="0">
                <a:solidFill>
                  <a:srgbClr val="FFFF00"/>
                </a:solidFill>
                <a:latin typeface="+mn-lt"/>
              </a:rPr>
              <a:t>*.</a:t>
            </a:r>
            <a:endParaRPr lang="es-ES_tradnl" sz="1600" b="1" u="sng" dirty="0" smtClean="0">
              <a:solidFill>
                <a:srgbClr val="FFFF00"/>
              </a:solidFill>
              <a:effectLst>
                <a:outerShdw blurRad="38100" dist="38100" dir="2700000" algn="tl">
                  <a:srgbClr val="000000">
                    <a:alpha val="43137"/>
                  </a:srgbClr>
                </a:outerShdw>
              </a:effectLst>
              <a:latin typeface="+mn-lt"/>
            </a:endParaRPr>
          </a:p>
        </p:txBody>
      </p:sp>
    </p:spTree>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259</a:t>
            </a:fld>
            <a:endParaRPr lang="es-ES" dirty="0"/>
          </a:p>
        </p:txBody>
      </p:sp>
      <p:sp>
        <p:nvSpPr>
          <p:cNvPr id="56324" name="Text Box 3"/>
          <p:cNvSpPr txBox="1">
            <a:spLocks noChangeArrowheads="1"/>
          </p:cNvSpPr>
          <p:nvPr/>
        </p:nvSpPr>
        <p:spPr bwMode="auto">
          <a:xfrm>
            <a:off x="0" y="407313"/>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Regímenes Especiales: Régimen FEACC.  </a:t>
            </a:r>
            <a:r>
              <a:rPr lang="es-ES" dirty="0" smtClean="0">
                <a:solidFill>
                  <a:srgbClr val="FF0000"/>
                </a:solidFill>
              </a:rPr>
              <a:t>Novedades desde 2015</a:t>
            </a:r>
            <a:endParaRPr lang="es-ES" dirty="0">
              <a:solidFill>
                <a:srgbClr val="FF0000"/>
              </a:solidFill>
            </a:endParaRPr>
          </a:p>
        </p:txBody>
      </p:sp>
      <p:sp>
        <p:nvSpPr>
          <p:cNvPr id="9" name="Rectangle 5"/>
          <p:cNvSpPr>
            <a:spLocks noChangeArrowheads="1"/>
          </p:cNvSpPr>
          <p:nvPr/>
        </p:nvSpPr>
        <p:spPr bwMode="auto">
          <a:xfrm>
            <a:off x="0" y="0"/>
            <a:ext cx="9906000" cy="407313"/>
          </a:xfrm>
          <a:prstGeom prst="rect">
            <a:avLst/>
          </a:prstGeom>
          <a:noFill/>
          <a:ln w="9525">
            <a:noFill/>
            <a:miter lim="800000"/>
            <a:headEnd/>
            <a:tailEnd/>
          </a:ln>
        </p:spPr>
        <p:txBody>
          <a:bodyPr anchor="ctr" anchorCtr="1"/>
          <a:lstStyle/>
          <a:p>
            <a:r>
              <a:rPr lang="es-ES_tradnl" sz="2400" dirty="0" smtClean="0">
                <a:solidFill>
                  <a:srgbClr val="FFFF66"/>
                </a:solidFill>
                <a:latin typeface="Arial" pitchFamily="34" charset="0"/>
              </a:rPr>
              <a:t>Capítulo VII del Título VII,  Arts. 76 a 89 LIS</a:t>
            </a:r>
            <a:endParaRPr lang="es-ES" sz="2400"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3864060334"/>
              </p:ext>
            </p:extLst>
          </p:nvPr>
        </p:nvGraphicFramePr>
        <p:xfrm>
          <a:off x="228601" y="914400"/>
          <a:ext cx="9601199" cy="5715000"/>
        </p:xfrm>
        <a:graphic>
          <a:graphicData uri="http://schemas.openxmlformats.org/drawingml/2006/table">
            <a:tbl>
              <a:tblPr firstRow="1" bandRow="1">
                <a:tableStyleId>{7DF18680-E054-41AD-8BC1-D1AEF772440D}</a:tableStyleId>
              </a:tblPr>
              <a:tblGrid>
                <a:gridCol w="2285999">
                  <a:extLst>
                    <a:ext uri="{9D8B030D-6E8A-4147-A177-3AD203B41FA5}">
                      <a16:colId xmlns="" xmlns:a16="http://schemas.microsoft.com/office/drawing/2014/main" val="20000"/>
                    </a:ext>
                  </a:extLst>
                </a:gridCol>
                <a:gridCol w="7315200">
                  <a:extLst>
                    <a:ext uri="{9D8B030D-6E8A-4147-A177-3AD203B41FA5}">
                      <a16:colId xmlns="" xmlns:a16="http://schemas.microsoft.com/office/drawing/2014/main" val="20001"/>
                    </a:ext>
                  </a:extLst>
                </a:gridCol>
              </a:tblGrid>
              <a:tr h="381000">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MODIFICACIÓN    </a:t>
                      </a:r>
                      <a:r>
                        <a:rPr lang="es-ES_tradnl" sz="2000" dirty="0" smtClean="0">
                          <a:solidFill>
                            <a:srgbClr val="FFFF00"/>
                          </a:solidFill>
                          <a:effectLst>
                            <a:outerShdw blurRad="38100" dist="38100" dir="2700000" algn="tl">
                              <a:srgbClr val="000000">
                                <a:alpha val="43137"/>
                              </a:srgbClr>
                            </a:outerShdw>
                          </a:effectLst>
                        </a:rPr>
                        <a:t>Desde 1/1/2015</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7200">
                <a:tc>
                  <a:txBody>
                    <a:bodyPr/>
                    <a:lstStyle/>
                    <a:p>
                      <a:pPr marL="342900" indent="-342900">
                        <a:buFont typeface="Wingdings" pitchFamily="2" charset="2"/>
                        <a:buChar char="q"/>
                      </a:pPr>
                      <a:r>
                        <a:rPr lang="es-ES_tradnl" sz="2000" b="1" kern="1200" baseline="0" dirty="0" smtClean="0">
                          <a:solidFill>
                            <a:schemeClr val="tx1"/>
                          </a:solidFill>
                          <a:latin typeface="+mn-lt"/>
                          <a:ea typeface="+mn-ea"/>
                          <a:cs typeface="+mn-cs"/>
                        </a:rPr>
                        <a:t>Régimen especial</a:t>
                      </a:r>
                      <a:r>
                        <a:rPr lang="es-ES_tradnl" sz="2000" b="0" kern="1200" baseline="0" dirty="0" smtClean="0">
                          <a:solidFill>
                            <a:schemeClr val="tx1"/>
                          </a:solidFill>
                          <a:latin typeface="+mn-lt"/>
                          <a:ea typeface="+mn-ea"/>
                          <a:cs typeface="+mn-cs"/>
                        </a:rPr>
                        <a:t> de </a:t>
                      </a:r>
                      <a:r>
                        <a:rPr lang="es-ES_tradnl" sz="2000" b="1" kern="1200" baseline="0" dirty="0" smtClean="0">
                          <a:solidFill>
                            <a:srgbClr val="FFFF00"/>
                          </a:solidFill>
                          <a:latin typeface="+mn-lt"/>
                          <a:ea typeface="+mn-ea"/>
                          <a:cs typeface="+mn-cs"/>
                        </a:rPr>
                        <a:t>F</a:t>
                      </a:r>
                      <a:r>
                        <a:rPr lang="es-ES_tradnl" sz="2000" b="0" kern="1200" baseline="0" dirty="0" smtClean="0">
                          <a:solidFill>
                            <a:schemeClr val="tx1"/>
                          </a:solidFill>
                          <a:latin typeface="+mn-lt"/>
                          <a:ea typeface="+mn-ea"/>
                          <a:cs typeface="+mn-cs"/>
                        </a:rPr>
                        <a:t>usiones, </a:t>
                      </a:r>
                      <a:r>
                        <a:rPr lang="es-ES_tradnl" sz="2000" b="1" kern="1200" baseline="0" dirty="0" smtClean="0">
                          <a:solidFill>
                            <a:srgbClr val="FFFF00"/>
                          </a:solidFill>
                          <a:latin typeface="+mn-lt"/>
                          <a:ea typeface="+mn-ea"/>
                          <a:cs typeface="+mn-cs"/>
                        </a:rPr>
                        <a:t>E</a:t>
                      </a:r>
                      <a:r>
                        <a:rPr lang="es-ES_tradnl" sz="2000" b="0" kern="1200" baseline="0" dirty="0" smtClean="0">
                          <a:solidFill>
                            <a:schemeClr val="tx1"/>
                          </a:solidFill>
                          <a:latin typeface="+mn-lt"/>
                          <a:ea typeface="+mn-ea"/>
                          <a:cs typeface="+mn-cs"/>
                        </a:rPr>
                        <a:t>scisiones, </a:t>
                      </a:r>
                      <a:r>
                        <a:rPr lang="es-ES_tradnl" sz="2000" b="1" kern="1200" baseline="0" dirty="0" smtClean="0">
                          <a:solidFill>
                            <a:srgbClr val="FFFF00"/>
                          </a:solidFill>
                          <a:latin typeface="+mn-lt"/>
                          <a:ea typeface="+mn-ea"/>
                          <a:cs typeface="+mn-cs"/>
                        </a:rPr>
                        <a:t>A</a:t>
                      </a:r>
                      <a:r>
                        <a:rPr lang="es-ES_tradnl" sz="2000" b="0" kern="1200" baseline="0" dirty="0" smtClean="0">
                          <a:solidFill>
                            <a:schemeClr val="tx1"/>
                          </a:solidFill>
                          <a:latin typeface="+mn-lt"/>
                          <a:ea typeface="+mn-ea"/>
                          <a:cs typeface="+mn-cs"/>
                        </a:rPr>
                        <a:t>portaciones de activos,       </a:t>
                      </a:r>
                      <a:r>
                        <a:rPr lang="es-ES_tradnl" sz="2000" b="1" kern="1200" baseline="0" dirty="0" smtClean="0">
                          <a:solidFill>
                            <a:srgbClr val="FFFF00"/>
                          </a:solidFill>
                          <a:latin typeface="+mn-lt"/>
                          <a:ea typeface="+mn-ea"/>
                          <a:cs typeface="+mn-cs"/>
                        </a:rPr>
                        <a:t>C</a:t>
                      </a:r>
                      <a:r>
                        <a:rPr lang="es-ES_tradnl" sz="2000" b="0" kern="1200" baseline="0" dirty="0" smtClean="0">
                          <a:solidFill>
                            <a:schemeClr val="tx1"/>
                          </a:solidFill>
                          <a:latin typeface="+mn-lt"/>
                          <a:ea typeface="+mn-ea"/>
                          <a:cs typeface="+mn-cs"/>
                        </a:rPr>
                        <a:t>anje de valores y               </a:t>
                      </a:r>
                      <a:r>
                        <a:rPr lang="es-ES_tradnl" sz="2000" b="1" kern="1200" baseline="0" dirty="0" smtClean="0">
                          <a:solidFill>
                            <a:srgbClr val="FFFF00"/>
                          </a:solidFill>
                          <a:latin typeface="+mn-lt"/>
                          <a:ea typeface="+mn-ea"/>
                          <a:cs typeface="+mn-cs"/>
                        </a:rPr>
                        <a:t>C</a:t>
                      </a:r>
                      <a:r>
                        <a:rPr lang="es-ES_tradnl" sz="2000" b="0" kern="1200" baseline="0" dirty="0" smtClean="0">
                          <a:solidFill>
                            <a:schemeClr val="tx1"/>
                          </a:solidFill>
                          <a:latin typeface="+mn-lt"/>
                          <a:ea typeface="+mn-ea"/>
                          <a:cs typeface="+mn-cs"/>
                        </a:rPr>
                        <a:t>ambio de domicilio social de una sociedad Europea de un Estado a otro de la Unión Europea </a:t>
                      </a:r>
                      <a:r>
                        <a:rPr lang="es-ES_tradnl" sz="2000" b="1" kern="1200" baseline="0" dirty="0" smtClean="0">
                          <a:solidFill>
                            <a:srgbClr val="FFFF00"/>
                          </a:solidFill>
                          <a:latin typeface="+mn-lt"/>
                          <a:ea typeface="+mn-ea"/>
                          <a:cs typeface="+mn-cs"/>
                        </a:rPr>
                        <a:t>(FEACC)</a:t>
                      </a:r>
                      <a:endParaRPr lang="es-ES_tradnl" sz="2000"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la novedad principal es que el régimen especial </a:t>
                      </a:r>
                      <a:r>
                        <a:rPr lang="es-ES_tradnl" sz="1800" b="1" u="sng" kern="1200" baseline="0" dirty="0" smtClean="0">
                          <a:solidFill>
                            <a:srgbClr val="FF0000"/>
                          </a:solidFill>
                          <a:latin typeface="+mn-lt"/>
                          <a:ea typeface="+mn-ea"/>
                          <a:cs typeface="+mn-cs"/>
                        </a:rPr>
                        <a:t>se convierte en el régimen general</a:t>
                      </a:r>
                      <a:r>
                        <a:rPr lang="es-ES_tradnl" sz="1800" b="1" u="none" kern="1200" baseline="0" dirty="0" smtClean="0">
                          <a:solidFill>
                            <a:srgbClr val="FF0000"/>
                          </a:solidFill>
                          <a:latin typeface="+mn-lt"/>
                          <a:ea typeface="+mn-ea"/>
                          <a:cs typeface="+mn-cs"/>
                        </a:rPr>
                        <a:t>*</a:t>
                      </a:r>
                      <a:r>
                        <a:rPr lang="es-ES_tradnl" sz="1800" b="1" kern="1200" baseline="0" dirty="0" smtClean="0">
                          <a:solidFill>
                            <a:srgbClr val="000066"/>
                          </a:solidFill>
                          <a:latin typeface="+mn-lt"/>
                          <a:ea typeface="+mn-ea"/>
                          <a:cs typeface="+mn-cs"/>
                        </a:rPr>
                        <a:t> de tributación de las citadas operaciones de reestructuración</a:t>
                      </a:r>
                      <a:r>
                        <a:rPr lang="es-ES_tradnl" sz="1800" kern="1200" baseline="0" dirty="0" smtClean="0">
                          <a:solidFill>
                            <a:srgbClr val="000066"/>
                          </a:solidFill>
                          <a:latin typeface="+mn-lt"/>
                          <a:ea typeface="+mn-ea"/>
                          <a:cs typeface="+mn-cs"/>
                        </a:rPr>
                        <a:t>, </a:t>
                      </a:r>
                      <a:r>
                        <a:rPr lang="es-ES_tradnl" sz="1800" b="1" u="sng" kern="1200" baseline="0" dirty="0" smtClean="0">
                          <a:solidFill>
                            <a:srgbClr val="000066"/>
                          </a:solidFill>
                          <a:latin typeface="+mn-lt"/>
                          <a:ea typeface="+mn-ea"/>
                          <a:cs typeface="+mn-cs"/>
                        </a:rPr>
                        <a:t>salvo que expresamente se indique lo contrario</a:t>
                      </a:r>
                      <a:r>
                        <a:rPr lang="es-ES_tradnl" sz="1800" kern="1200" baseline="0" dirty="0" smtClean="0">
                          <a:solidFill>
                            <a:srgbClr val="000066"/>
                          </a:solidFill>
                          <a:latin typeface="+mn-lt"/>
                          <a:ea typeface="+mn-ea"/>
                          <a:cs typeface="+mn-cs"/>
                        </a:rPr>
                        <a:t>, a través de la </a:t>
                      </a:r>
                      <a:r>
                        <a:rPr lang="es-ES_tradnl" sz="1800" b="1" u="sng" kern="1200" baseline="0" dirty="0" smtClean="0">
                          <a:solidFill>
                            <a:srgbClr val="FF0000"/>
                          </a:solidFill>
                          <a:latin typeface="+mn-lt"/>
                          <a:ea typeface="+mn-ea"/>
                          <a:cs typeface="+mn-cs"/>
                        </a:rPr>
                        <a:t>comunicación</a:t>
                      </a:r>
                      <a:r>
                        <a:rPr lang="es-ES_tradnl" sz="1800" b="1" u="none" kern="1200" baseline="0" dirty="0" smtClean="0">
                          <a:solidFill>
                            <a:srgbClr val="FF0000"/>
                          </a:solidFill>
                          <a:latin typeface="+mn-lt"/>
                          <a:ea typeface="+mn-ea"/>
                          <a:cs typeface="+mn-cs"/>
                        </a:rPr>
                        <a:t>*.</a:t>
                      </a:r>
                    </a:p>
                    <a:p>
                      <a:pPr marL="342900" indent="-342900">
                        <a:buFont typeface="Wingdings" pitchFamily="2" charset="2"/>
                        <a:buChar char="v"/>
                      </a:pPr>
                      <a:endParaRPr lang="es-ES_tradnl" sz="1000" kern="1200" baseline="0" dirty="0" smtClean="0">
                        <a:solidFill>
                          <a:srgbClr val="000066"/>
                        </a:solidFill>
                        <a:latin typeface="+mn-lt"/>
                        <a:ea typeface="+mn-ea"/>
                        <a:cs typeface="+mn-cs"/>
                      </a:endParaRPr>
                    </a:p>
                    <a:p>
                      <a:pPr marL="342900" indent="-342900">
                        <a:buFont typeface="Wingdings" pitchFamily="2" charset="2"/>
                        <a:buChar char="§"/>
                      </a:pPr>
                      <a:r>
                        <a:rPr lang="es-ES_tradnl" sz="1800" b="1" u="sng" kern="1200" baseline="0" dirty="0" smtClean="0">
                          <a:solidFill>
                            <a:srgbClr val="FF0000"/>
                          </a:solidFill>
                          <a:latin typeface="+mn-lt"/>
                          <a:ea typeface="+mn-ea"/>
                          <a:cs typeface="+mn-cs"/>
                        </a:rPr>
                        <a:t>Comunicación</a:t>
                      </a:r>
                      <a:r>
                        <a:rPr lang="es-ES_tradnl" sz="1800" b="1" u="none" kern="1200" baseline="0" dirty="0" smtClean="0">
                          <a:solidFill>
                            <a:srgbClr val="FF0000"/>
                          </a:solidFill>
                          <a:latin typeface="+mn-lt"/>
                          <a:ea typeface="+mn-ea"/>
                          <a:cs typeface="+mn-cs"/>
                        </a:rPr>
                        <a:t>*</a:t>
                      </a:r>
                      <a:r>
                        <a:rPr lang="es-ES_tradnl" sz="1800" kern="1200" baseline="0" dirty="0" smtClean="0">
                          <a:solidFill>
                            <a:srgbClr val="FF0000"/>
                          </a:solidFill>
                          <a:latin typeface="+mn-lt"/>
                          <a:ea typeface="+mn-ea"/>
                          <a:cs typeface="+mn-cs"/>
                        </a:rPr>
                        <a:t> </a:t>
                      </a:r>
                      <a:r>
                        <a:rPr lang="es-ES_tradnl" sz="1800" b="1" kern="1200" baseline="0" dirty="0" smtClean="0">
                          <a:solidFill>
                            <a:srgbClr val="FF0000"/>
                          </a:solidFill>
                          <a:latin typeface="+mn-lt"/>
                          <a:ea typeface="+mn-ea"/>
                          <a:cs typeface="+mn-cs"/>
                        </a:rPr>
                        <a:t>que tienen que realizar, </a:t>
                      </a:r>
                      <a:r>
                        <a:rPr lang="es-ES_tradnl" sz="1800" b="1" u="sng" kern="1200" baseline="0" dirty="0" smtClean="0">
                          <a:solidFill>
                            <a:srgbClr val="FF0000"/>
                          </a:solidFill>
                          <a:latin typeface="+mn-lt"/>
                          <a:ea typeface="+mn-ea"/>
                          <a:cs typeface="+mn-cs"/>
                        </a:rPr>
                        <a:t>en todo caso</a:t>
                      </a:r>
                      <a:r>
                        <a:rPr lang="es-ES_tradnl" sz="1800" b="1" u="none" kern="1200" baseline="0" dirty="0" smtClean="0">
                          <a:solidFill>
                            <a:srgbClr val="FF0000"/>
                          </a:solidFill>
                          <a:latin typeface="+mn-lt"/>
                          <a:ea typeface="+mn-ea"/>
                          <a:cs typeface="+mn-cs"/>
                        </a:rPr>
                        <a:t>*</a:t>
                      </a:r>
                      <a:r>
                        <a:rPr lang="es-ES_tradnl" sz="1800" kern="1200" baseline="0" dirty="0" smtClean="0">
                          <a:solidFill>
                            <a:srgbClr val="000066"/>
                          </a:solidFill>
                          <a:latin typeface="+mn-lt"/>
                          <a:ea typeface="+mn-ea"/>
                          <a:cs typeface="+mn-cs"/>
                        </a:rPr>
                        <a:t>, por cualquier operación de este tipo que realicen (siempre hay que realizar la comunicación a la AEAT, aplique o no el Régimen Esp.). </a:t>
                      </a:r>
                    </a:p>
                    <a:p>
                      <a:pPr marL="342900" indent="-342900">
                        <a:buFont typeface="Wingdings" pitchFamily="2" charset="2"/>
                        <a:buChar char="§"/>
                      </a:pPr>
                      <a:r>
                        <a:rPr lang="es-ES_tradnl" sz="1800" kern="1200" baseline="0" dirty="0" smtClean="0">
                          <a:solidFill>
                            <a:srgbClr val="FF0066"/>
                          </a:solidFill>
                          <a:latin typeface="+mn-lt"/>
                          <a:ea typeface="+mn-ea"/>
                          <a:cs typeface="+mn-cs"/>
                        </a:rPr>
                        <a:t>[</a:t>
                      </a:r>
                      <a:r>
                        <a:rPr lang="es-ES_tradnl" sz="1800" b="1" u="sng" kern="1200" baseline="0" dirty="0" smtClean="0">
                          <a:solidFill>
                            <a:srgbClr val="FF0066"/>
                          </a:solidFill>
                          <a:latin typeface="+mn-lt"/>
                          <a:ea typeface="+mn-ea"/>
                          <a:cs typeface="+mn-cs"/>
                        </a:rPr>
                        <a:t>La</a:t>
                      </a:r>
                      <a:r>
                        <a:rPr lang="es-ES_tradnl" sz="1800" kern="1200" baseline="0" dirty="0" smtClean="0">
                          <a:solidFill>
                            <a:srgbClr val="FF0066"/>
                          </a:solidFill>
                          <a:latin typeface="+mn-lt"/>
                          <a:ea typeface="+mn-ea"/>
                          <a:cs typeface="+mn-cs"/>
                        </a:rPr>
                        <a:t> </a:t>
                      </a:r>
                      <a:r>
                        <a:rPr lang="es-ES_tradnl" sz="1800" b="1" u="sng" kern="1200" baseline="0" dirty="0" smtClean="0">
                          <a:solidFill>
                            <a:srgbClr val="FF0066"/>
                          </a:solidFill>
                          <a:latin typeface="+mn-lt"/>
                          <a:ea typeface="+mn-ea"/>
                          <a:cs typeface="+mn-cs"/>
                        </a:rPr>
                        <a:t>Comunicación</a:t>
                      </a:r>
                      <a:r>
                        <a:rPr lang="es-ES_tradnl" sz="1800" b="1" kern="1200" baseline="0" dirty="0" smtClean="0">
                          <a:solidFill>
                            <a:srgbClr val="FF0066"/>
                          </a:solidFill>
                          <a:latin typeface="+mn-lt"/>
                          <a:ea typeface="+mn-ea"/>
                          <a:cs typeface="+mn-cs"/>
                        </a:rPr>
                        <a:t>:</a:t>
                      </a:r>
                      <a:r>
                        <a:rPr lang="es-ES_tradnl" sz="1800" kern="1200" baseline="0" dirty="0" smtClean="0">
                          <a:solidFill>
                            <a:srgbClr val="FF0066"/>
                          </a:solidFill>
                          <a:latin typeface="+mn-lt"/>
                          <a:ea typeface="+mn-ea"/>
                          <a:cs typeface="+mn-cs"/>
                        </a:rPr>
                        <a:t> </a:t>
                      </a:r>
                      <a:r>
                        <a:rPr lang="es-ES_tradnl" sz="1800" b="1" kern="1200" baseline="0" dirty="0" smtClean="0">
                          <a:solidFill>
                            <a:srgbClr val="FF0066"/>
                          </a:solidFill>
                          <a:latin typeface="+mn-lt"/>
                          <a:ea typeface="+mn-ea"/>
                          <a:cs typeface="+mn-cs"/>
                        </a:rPr>
                        <a:t>3 meses</a:t>
                      </a:r>
                      <a:r>
                        <a:rPr lang="es-ES_tradnl" sz="1800" kern="1200" baseline="0" dirty="0" smtClean="0">
                          <a:solidFill>
                            <a:srgbClr val="FF0066"/>
                          </a:solidFill>
                          <a:latin typeface="+mn-lt"/>
                          <a:ea typeface="+mn-ea"/>
                          <a:cs typeface="+mn-cs"/>
                        </a:rPr>
                        <a:t> </a:t>
                      </a:r>
                      <a:r>
                        <a:rPr lang="es-ES_tradnl" sz="1800" kern="1200" baseline="0" dirty="0" err="1" smtClean="0">
                          <a:solidFill>
                            <a:srgbClr val="FF0066"/>
                          </a:solidFill>
                          <a:latin typeface="+mn-lt"/>
                          <a:ea typeface="+mn-ea"/>
                          <a:cs typeface="+mn-cs"/>
                        </a:rPr>
                        <a:t>ss</a:t>
                      </a:r>
                      <a:r>
                        <a:rPr lang="es-ES_tradnl" sz="1800" kern="1200" baseline="0" dirty="0" smtClean="0">
                          <a:solidFill>
                            <a:srgbClr val="FF0066"/>
                          </a:solidFill>
                          <a:latin typeface="+mn-lt"/>
                          <a:ea typeface="+mn-ea"/>
                          <a:cs typeface="+mn-cs"/>
                        </a:rPr>
                        <a:t> a la fecha de la inscripción de E.P., arts. 48 y 49 RIS]</a:t>
                      </a:r>
                    </a:p>
                    <a:p>
                      <a:pPr marL="0" indent="0">
                        <a:buFont typeface="Wingdings" pitchFamily="2" charset="2"/>
                        <a:buNone/>
                      </a:pPr>
                      <a:endParaRPr lang="es-ES_tradnl" sz="1100" kern="1200" baseline="0" dirty="0" smtClean="0">
                        <a:solidFill>
                          <a:srgbClr val="FF0066"/>
                        </a:solidFill>
                        <a:latin typeface="+mn-lt"/>
                        <a:ea typeface="+mn-ea"/>
                        <a:cs typeface="+mn-cs"/>
                      </a:endParaRPr>
                    </a:p>
                    <a:p>
                      <a:pPr marL="342900" indent="-342900">
                        <a:buFont typeface="Courier New" panose="02070309020205020404" pitchFamily="49" charset="0"/>
                        <a:buChar char="o"/>
                      </a:pPr>
                      <a:r>
                        <a:rPr lang="es-ES_tradnl" sz="1600" kern="1200" baseline="0" dirty="0" smtClean="0">
                          <a:solidFill>
                            <a:srgbClr val="000066"/>
                          </a:solidFill>
                          <a:latin typeface="+mn-lt"/>
                          <a:ea typeface="+mn-ea"/>
                          <a:cs typeface="+mn-cs"/>
                        </a:rPr>
                        <a:t>Y se sigue estableciendo que </a:t>
                      </a:r>
                      <a:r>
                        <a:rPr lang="es-ES_tradnl" sz="1600" b="1" u="sng" kern="1200" baseline="0" dirty="0" smtClean="0">
                          <a:solidFill>
                            <a:srgbClr val="000066"/>
                          </a:solidFill>
                          <a:latin typeface="+mn-lt"/>
                          <a:ea typeface="+mn-ea"/>
                          <a:cs typeface="+mn-cs"/>
                        </a:rPr>
                        <a:t>no se aplicará </a:t>
                      </a:r>
                      <a:r>
                        <a:rPr lang="es-ES_tradnl" sz="1600" u="sng" kern="1200" baseline="0" dirty="0" smtClean="0">
                          <a:solidFill>
                            <a:srgbClr val="000066"/>
                          </a:solidFill>
                          <a:latin typeface="+mn-lt"/>
                          <a:ea typeface="+mn-ea"/>
                          <a:cs typeface="+mn-cs"/>
                        </a:rPr>
                        <a:t>el régimen cuando la operación realizada tenga como principal objetivo el fraude o la evasión fiscal</a:t>
                      </a:r>
                      <a:r>
                        <a:rPr lang="es-ES_tradnl" sz="1600" kern="1200" baseline="0" dirty="0" smtClean="0">
                          <a:solidFill>
                            <a:srgbClr val="000066"/>
                          </a:solidFill>
                          <a:latin typeface="+mn-lt"/>
                          <a:ea typeface="+mn-ea"/>
                          <a:cs typeface="+mn-cs"/>
                        </a:rPr>
                        <a:t>. </a:t>
                      </a:r>
                    </a:p>
                    <a:p>
                      <a:pPr marL="342900" indent="-342900">
                        <a:buFont typeface="Courier New" panose="02070309020205020404" pitchFamily="49" charset="0"/>
                        <a:buChar char="o"/>
                      </a:pPr>
                      <a:r>
                        <a:rPr lang="es-ES_tradnl" sz="1600" kern="1200" baseline="0" dirty="0" smtClean="0">
                          <a:solidFill>
                            <a:srgbClr val="000066"/>
                          </a:solidFill>
                          <a:latin typeface="+mn-lt"/>
                          <a:ea typeface="+mn-ea"/>
                          <a:cs typeface="+mn-cs"/>
                        </a:rPr>
                        <a:t>En particular, </a:t>
                      </a:r>
                      <a:r>
                        <a:rPr lang="es-ES_tradnl" sz="1600" b="1" u="sng" kern="1200" baseline="0" dirty="0" smtClean="0">
                          <a:solidFill>
                            <a:srgbClr val="000066"/>
                          </a:solidFill>
                          <a:latin typeface="+mn-lt"/>
                          <a:ea typeface="+mn-ea"/>
                          <a:cs typeface="+mn-cs"/>
                        </a:rPr>
                        <a:t>no se aplicará </a:t>
                      </a:r>
                      <a:r>
                        <a:rPr lang="es-ES_tradnl" sz="1600" u="sng" kern="1200" baseline="0" dirty="0" smtClean="0">
                          <a:solidFill>
                            <a:srgbClr val="000066"/>
                          </a:solidFill>
                          <a:latin typeface="+mn-lt"/>
                          <a:ea typeface="+mn-ea"/>
                          <a:cs typeface="+mn-cs"/>
                        </a:rPr>
                        <a:t>cuando la operación no se efectúe por motivos económicos válidos</a:t>
                      </a:r>
                      <a:r>
                        <a:rPr lang="es-ES_tradnl" sz="1600" kern="1200" baseline="0" dirty="0" smtClean="0">
                          <a:solidFill>
                            <a:srgbClr val="000066"/>
                          </a:solidFill>
                          <a:latin typeface="+mn-lt"/>
                          <a:ea typeface="+mn-ea"/>
                          <a:cs typeface="+mn-cs"/>
                        </a:rPr>
                        <a:t>, tales como la restructuración o la racionalización de las actividades de las entidades que participen en la operación, sino con la mera finalidad de conseguir una ventaja fiscal.</a:t>
                      </a:r>
                    </a:p>
                    <a:p>
                      <a:pPr marL="342900" indent="-342900">
                        <a:buFont typeface="Courier New" panose="02070309020205020404" pitchFamily="49" charset="0"/>
                        <a:buChar char="o"/>
                      </a:pPr>
                      <a:r>
                        <a:rPr lang="es-ES_tradnl" sz="1600" kern="1200" baseline="0" dirty="0" smtClean="0">
                          <a:solidFill>
                            <a:srgbClr val="000066"/>
                          </a:solidFill>
                          <a:latin typeface="+mn-lt"/>
                          <a:ea typeface="+mn-ea"/>
                          <a:cs typeface="+mn-cs"/>
                        </a:rPr>
                        <a:t>Por otra parte, </a:t>
                      </a:r>
                      <a:r>
                        <a:rPr lang="es-ES_tradnl" sz="1600" b="1" kern="1200" baseline="0" dirty="0" smtClean="0">
                          <a:solidFill>
                            <a:srgbClr val="000066"/>
                          </a:solidFill>
                          <a:latin typeface="+mn-lt"/>
                          <a:ea typeface="+mn-ea"/>
                          <a:cs typeface="+mn-cs"/>
                        </a:rPr>
                        <a:t>dado que el fondo de comercio no es deducible</a:t>
                      </a:r>
                      <a:r>
                        <a:rPr lang="es-ES_tradnl" sz="1600" kern="1200" baseline="0" dirty="0" smtClean="0">
                          <a:solidFill>
                            <a:srgbClr val="000066"/>
                          </a:solidFill>
                          <a:latin typeface="+mn-lt"/>
                          <a:ea typeface="+mn-ea"/>
                          <a:cs typeface="+mn-cs"/>
                        </a:rPr>
                        <a:t>, </a:t>
                      </a:r>
                      <a:r>
                        <a:rPr lang="es-ES_tradnl" sz="1600" u="sng" kern="1200" baseline="0" dirty="0" smtClean="0">
                          <a:solidFill>
                            <a:srgbClr val="000066"/>
                          </a:solidFill>
                          <a:latin typeface="+mn-lt"/>
                          <a:ea typeface="+mn-ea"/>
                          <a:cs typeface="+mn-cs"/>
                        </a:rPr>
                        <a:t>se elimina toda referencia a la posibilidad de deducibilidad del fondo de comercio</a:t>
                      </a:r>
                      <a:r>
                        <a:rPr lang="es-ES_tradnl" sz="1600" kern="1200" baseline="0" dirty="0" smtClean="0">
                          <a:solidFill>
                            <a:srgbClr val="000066"/>
                          </a:solidFill>
                          <a:latin typeface="+mn-lt"/>
                          <a:ea typeface="+mn-ea"/>
                          <a:cs typeface="+mn-cs"/>
                        </a:rPr>
                        <a:t> en las operaciones de reestructuración.</a:t>
                      </a:r>
                      <a:endParaRPr lang="es-ES_tradnl" sz="1600" b="0" kern="1200" baseline="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FF"/>
                    </a:solidFill>
                  </a:tcPr>
                </a:tc>
                <a:extLst>
                  <a:ext uri="{0D108BD9-81ED-4DB2-BD59-A6C34878D82A}">
                    <a16:rowId xmlns="" xmlns:a16="http://schemas.microsoft.com/office/drawing/2014/main" val="10001"/>
                  </a:ext>
                </a:extLst>
              </a:tr>
            </a:tbl>
          </a:graphicData>
        </a:graphic>
      </p:graphicFrame>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6" name="Marcador de número de diapositiva 1"/>
          <p:cNvSpPr>
            <a:spLocks noGrp="1"/>
          </p:cNvSpPr>
          <p:nvPr>
            <p:ph type="sldNum" sz="quarter" idx="10"/>
          </p:nvPr>
        </p:nvSpPr>
        <p:spPr>
          <a:xfrm>
            <a:off x="9448800" y="6402195"/>
            <a:ext cx="2311400" cy="476250"/>
          </a:xfrm>
        </p:spPr>
        <p:txBody>
          <a:bodyPr/>
          <a:lstStyle/>
          <a:p>
            <a:fld id="{298EA89D-29F7-4FB4-AFD2-BF1CD5BF828E}" type="slidenum">
              <a:rPr lang="en-US" altLang="es-ES">
                <a:solidFill>
                  <a:srgbClr val="000000"/>
                </a:solidFill>
              </a:rPr>
              <a:pPr/>
              <a:t>26</a:t>
            </a:fld>
            <a:endParaRPr lang="en-US" altLang="es-ES" dirty="0">
              <a:solidFill>
                <a:srgbClr val="000000"/>
              </a:solidFill>
            </a:endParaRPr>
          </a:p>
        </p:txBody>
      </p:sp>
      <p:sp>
        <p:nvSpPr>
          <p:cNvPr id="2262018"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sp>
        <p:nvSpPr>
          <p:cNvPr id="2262020" name="Text Box 4"/>
          <p:cNvSpPr txBox="1">
            <a:spLocks noChangeArrowheads="1"/>
          </p:cNvSpPr>
          <p:nvPr/>
        </p:nvSpPr>
        <p:spPr bwMode="auto">
          <a:xfrm>
            <a:off x="76200" y="108557"/>
            <a:ext cx="2498725"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1-2</a:t>
            </a:r>
            <a:endParaRPr lang="es-ES" altLang="es-ES" dirty="0">
              <a:solidFill>
                <a:srgbClr val="333399"/>
              </a:solidFill>
              <a:latin typeface="Times New Roman" panose="02020603050405020304" pitchFamily="18" charset="0"/>
            </a:endParaRPr>
          </a:p>
        </p:txBody>
      </p:sp>
      <p:graphicFrame>
        <p:nvGraphicFramePr>
          <p:cNvPr id="2262021" name="Object 5"/>
          <p:cNvGraphicFramePr>
            <a:graphicFrameLocks noChangeAspect="1"/>
          </p:cNvGraphicFramePr>
          <p:nvPr>
            <p:extLst>
              <p:ext uri="{D42A27DB-BD31-4B8C-83A1-F6EECF244321}">
                <p14:modId xmlns="" xmlns:p14="http://schemas.microsoft.com/office/powerpoint/2010/main" val="1805131139"/>
              </p:ext>
            </p:extLst>
          </p:nvPr>
        </p:nvGraphicFramePr>
        <p:xfrm>
          <a:off x="1981200" y="671403"/>
          <a:ext cx="7110413" cy="2907834"/>
        </p:xfrm>
        <a:graphic>
          <a:graphicData uri="http://schemas.openxmlformats.org/presentationml/2006/ole">
            <p:oleObj spid="_x0000_s460376" name="Document" r:id="rId4" imgW="6267867" imgH="2564547" progId="">
              <p:embed/>
            </p:oleObj>
          </a:graphicData>
        </a:graphic>
      </p:graphicFrame>
      <p:graphicFrame>
        <p:nvGraphicFramePr>
          <p:cNvPr id="2262022" name="Object 6"/>
          <p:cNvGraphicFramePr>
            <a:graphicFrameLocks noChangeAspect="1"/>
          </p:cNvGraphicFramePr>
          <p:nvPr>
            <p:extLst>
              <p:ext uri="{D42A27DB-BD31-4B8C-83A1-F6EECF244321}">
                <p14:modId xmlns="" xmlns:p14="http://schemas.microsoft.com/office/powerpoint/2010/main" val="196732137"/>
              </p:ext>
            </p:extLst>
          </p:nvPr>
        </p:nvGraphicFramePr>
        <p:xfrm>
          <a:off x="1905000" y="3739792"/>
          <a:ext cx="6919912" cy="2054777"/>
        </p:xfrm>
        <a:graphic>
          <a:graphicData uri="http://schemas.openxmlformats.org/presentationml/2006/ole">
            <p:oleObj spid="_x0000_s460377" name="Document" r:id="rId5" imgW="6240017" imgH="2036542" progId="">
              <p:embed/>
            </p:oleObj>
          </a:graphicData>
        </a:graphic>
      </p:graphicFrame>
      <p:sp>
        <p:nvSpPr>
          <p:cNvPr id="2262023" name="Line 7"/>
          <p:cNvSpPr>
            <a:spLocks noChangeShapeType="1"/>
          </p:cNvSpPr>
          <p:nvPr/>
        </p:nvSpPr>
        <p:spPr bwMode="auto">
          <a:xfrm flipH="1">
            <a:off x="826032" y="2648258"/>
            <a:ext cx="1231367" cy="0"/>
          </a:xfrm>
          <a:prstGeom prst="line">
            <a:avLst/>
          </a:prstGeom>
          <a:noFill/>
          <a:ln w="5080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2024" name="Line 8"/>
          <p:cNvSpPr>
            <a:spLocks noChangeShapeType="1"/>
          </p:cNvSpPr>
          <p:nvPr/>
        </p:nvSpPr>
        <p:spPr bwMode="auto">
          <a:xfrm>
            <a:off x="840036" y="2633551"/>
            <a:ext cx="11389" cy="1375180"/>
          </a:xfrm>
          <a:prstGeom prst="line">
            <a:avLst/>
          </a:prstGeom>
          <a:noFill/>
          <a:ln w="5080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2025" name="Line 9"/>
          <p:cNvSpPr>
            <a:spLocks noChangeShapeType="1"/>
          </p:cNvSpPr>
          <p:nvPr/>
        </p:nvSpPr>
        <p:spPr bwMode="auto">
          <a:xfrm flipV="1">
            <a:off x="826032" y="3993651"/>
            <a:ext cx="1358375" cy="15080"/>
          </a:xfrm>
          <a:prstGeom prst="line">
            <a:avLst/>
          </a:prstGeom>
          <a:noFill/>
          <a:ln w="5080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2026" name="Line 10"/>
          <p:cNvSpPr>
            <a:spLocks noChangeShapeType="1"/>
          </p:cNvSpPr>
          <p:nvPr/>
        </p:nvSpPr>
        <p:spPr bwMode="auto">
          <a:xfrm>
            <a:off x="8572298" y="2895600"/>
            <a:ext cx="766761" cy="0"/>
          </a:xfrm>
          <a:prstGeom prst="line">
            <a:avLst/>
          </a:prstGeom>
          <a:noFill/>
          <a:ln w="5080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2027" name="Line 11"/>
          <p:cNvSpPr>
            <a:spLocks noChangeShapeType="1"/>
          </p:cNvSpPr>
          <p:nvPr/>
        </p:nvSpPr>
        <p:spPr bwMode="auto">
          <a:xfrm>
            <a:off x="9317339" y="2879230"/>
            <a:ext cx="5137" cy="1262063"/>
          </a:xfrm>
          <a:prstGeom prst="line">
            <a:avLst/>
          </a:prstGeom>
          <a:noFill/>
          <a:ln w="5080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2028" name="Line 12"/>
          <p:cNvSpPr>
            <a:spLocks noChangeShapeType="1"/>
          </p:cNvSpPr>
          <p:nvPr/>
        </p:nvSpPr>
        <p:spPr bwMode="auto">
          <a:xfrm flipH="1" flipV="1">
            <a:off x="8377034" y="4157663"/>
            <a:ext cx="956887" cy="0"/>
          </a:xfrm>
          <a:prstGeom prst="line">
            <a:avLst/>
          </a:prstGeom>
          <a:noFill/>
          <a:ln w="5080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2029" name="Line 13"/>
          <p:cNvSpPr>
            <a:spLocks noChangeShapeType="1"/>
          </p:cNvSpPr>
          <p:nvPr/>
        </p:nvSpPr>
        <p:spPr bwMode="auto">
          <a:xfrm flipV="1">
            <a:off x="8572298" y="3154688"/>
            <a:ext cx="1054100" cy="1"/>
          </a:xfrm>
          <a:prstGeom prst="line">
            <a:avLst/>
          </a:prstGeom>
          <a:noFill/>
          <a:ln w="5080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2030" name="Line 14"/>
          <p:cNvSpPr>
            <a:spLocks noChangeShapeType="1"/>
          </p:cNvSpPr>
          <p:nvPr/>
        </p:nvSpPr>
        <p:spPr bwMode="auto">
          <a:xfrm>
            <a:off x="9600623" y="3154688"/>
            <a:ext cx="0" cy="1727200"/>
          </a:xfrm>
          <a:prstGeom prst="line">
            <a:avLst/>
          </a:prstGeom>
          <a:noFill/>
          <a:ln w="5080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
        <p:nvSpPr>
          <p:cNvPr id="2262031" name="Line 15"/>
          <p:cNvSpPr>
            <a:spLocks noChangeShapeType="1"/>
          </p:cNvSpPr>
          <p:nvPr/>
        </p:nvSpPr>
        <p:spPr bwMode="auto">
          <a:xfrm flipH="1">
            <a:off x="8377035" y="4861106"/>
            <a:ext cx="1249363" cy="0"/>
          </a:xfrm>
          <a:prstGeom prst="line">
            <a:avLst/>
          </a:prstGeom>
          <a:noFill/>
          <a:ln w="5080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
        <p:nvSpPr>
          <p:cNvPr id="18" name="Rectangle 3"/>
          <p:cNvSpPr>
            <a:spLocks noChangeArrowheads="1"/>
          </p:cNvSpPr>
          <p:nvPr/>
        </p:nvSpPr>
        <p:spPr bwMode="auto">
          <a:xfrm>
            <a:off x="2438400" y="17281"/>
            <a:ext cx="7620000" cy="59141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effectLst/>
                <a:latin typeface="+mj-lt"/>
              </a:rPr>
              <a:t>Contabilización del </a:t>
            </a:r>
            <a:r>
              <a:rPr lang="es-ES" altLang="es-ES" dirty="0" smtClean="0">
                <a:solidFill>
                  <a:srgbClr val="990033"/>
                </a:solidFill>
                <a:effectLst/>
                <a:latin typeface="+mj-lt"/>
              </a:rPr>
              <a:t>IS: </a:t>
            </a:r>
            <a:r>
              <a:rPr lang="es-ES" altLang="es-ES" u="sng" dirty="0" smtClean="0">
                <a:solidFill>
                  <a:srgbClr val="990033"/>
                </a:solidFill>
                <a:effectLst/>
                <a:latin typeface="+mj-lt"/>
              </a:rPr>
              <a:t>Diferencias Permanentes</a:t>
            </a:r>
            <a:endParaRPr lang="es-ES" altLang="es-ES" u="sng" dirty="0">
              <a:solidFill>
                <a:srgbClr val="990033"/>
              </a:solidFill>
              <a:effectLst/>
              <a:latin typeface="+mj-lt"/>
            </a:endParaRPr>
          </a:p>
        </p:txBody>
      </p:sp>
      <p:graphicFrame>
        <p:nvGraphicFramePr>
          <p:cNvPr id="3" name="Tabla 2"/>
          <p:cNvGraphicFramePr>
            <a:graphicFrameLocks noGrp="1"/>
          </p:cNvGraphicFramePr>
          <p:nvPr>
            <p:extLst>
              <p:ext uri="{D42A27DB-BD31-4B8C-83A1-F6EECF244321}">
                <p14:modId xmlns="" xmlns:p14="http://schemas.microsoft.com/office/powerpoint/2010/main" val="249184271"/>
              </p:ext>
            </p:extLst>
          </p:nvPr>
        </p:nvGraphicFramePr>
        <p:xfrm>
          <a:off x="92825" y="6016467"/>
          <a:ext cx="9601200" cy="64008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4190109264"/>
                    </a:ext>
                  </a:extLst>
                </a:gridCol>
              </a:tblGrid>
              <a:tr h="4502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1200" b="1" u="sng" dirty="0" smtClean="0">
                          <a:solidFill>
                            <a:srgbClr val="FFFF00"/>
                          </a:solidFill>
                          <a:latin typeface="+mn-lt"/>
                          <a:ea typeface="Times New Roman" panose="02020603050405020304" pitchFamily="18" charset="0"/>
                        </a:rPr>
                        <a:t>El impuesto corriente</a:t>
                      </a:r>
                      <a:r>
                        <a:rPr lang="es-ES" sz="1200" b="1" u="none" dirty="0" smtClean="0">
                          <a:solidFill>
                            <a:srgbClr val="FFFF00"/>
                          </a:solidFill>
                          <a:latin typeface="+mn-lt"/>
                          <a:ea typeface="Times New Roman" panose="02020603050405020304" pitchFamily="18" charset="0"/>
                        </a:rPr>
                        <a:t>:</a:t>
                      </a:r>
                      <a:r>
                        <a:rPr lang="es-ES" sz="1200" b="1" u="none" dirty="0" smtClean="0">
                          <a:solidFill>
                            <a:schemeClr val="tx1"/>
                          </a:solidFill>
                          <a:latin typeface="+mn-lt"/>
                          <a:ea typeface="Times New Roman" panose="02020603050405020304" pitchFamily="18" charset="0"/>
                        </a:rPr>
                        <a:t> </a:t>
                      </a:r>
                      <a:r>
                        <a:rPr lang="es-ES" sz="1200" b="0" dirty="0" smtClean="0">
                          <a:solidFill>
                            <a:schemeClr val="tx1"/>
                          </a:solidFill>
                          <a:latin typeface="+mn-lt"/>
                          <a:ea typeface="Times New Roman" panose="02020603050405020304" pitchFamily="18" charset="0"/>
                        </a:rPr>
                        <a:t>se corresponde con las cantidades que satisface la empresa como consecuencia de las liquidaciones fiscales del impuesto sobre beneficios (después de tener en cuenta las bases imponibles negativas de ejercicios anteriores y que se aplican en este ejercicio y las bonificaciones y deducciones que disminuyen la cuota). </a:t>
                      </a:r>
                      <a:r>
                        <a:rPr lang="es-ES" sz="1200" b="1" u="sng" dirty="0" smtClean="0">
                          <a:solidFill>
                            <a:srgbClr val="FFFF00"/>
                          </a:solidFill>
                          <a:latin typeface="+mn-lt"/>
                          <a:ea typeface="Times New Roman" panose="02020603050405020304" pitchFamily="18" charset="0"/>
                        </a:rPr>
                        <a:t>Coincide con la cuota líquida </a:t>
                      </a:r>
                      <a:endParaRPr lang="es-ES" b="1" dirty="0">
                        <a:solidFill>
                          <a:srgbClr val="FFFF00"/>
                        </a:solidFill>
                      </a:endParaRPr>
                    </a:p>
                  </a:txBody>
                  <a:tcPr>
                    <a:lnL w="38100" cap="flat" cmpd="sng" algn="ctr">
                      <a:solidFill>
                        <a:srgbClr val="FF66FF"/>
                      </a:solidFill>
                      <a:prstDash val="solid"/>
                      <a:round/>
                      <a:headEnd type="none" w="med" len="med"/>
                      <a:tailEnd type="none" w="med" len="med"/>
                    </a:lnL>
                    <a:lnR w="38100" cap="flat" cmpd="sng" algn="ctr">
                      <a:solidFill>
                        <a:srgbClr val="FF66FF"/>
                      </a:solidFill>
                      <a:prstDash val="solid"/>
                      <a:round/>
                      <a:headEnd type="none" w="med" len="med"/>
                      <a:tailEnd type="none" w="med" len="med"/>
                    </a:lnR>
                    <a:lnT w="38100" cap="flat" cmpd="sng" algn="ctr">
                      <a:solidFill>
                        <a:srgbClr val="FF66FF"/>
                      </a:solidFill>
                      <a:prstDash val="solid"/>
                      <a:round/>
                      <a:headEnd type="none" w="med" len="med"/>
                      <a:tailEnd type="none" w="med" len="med"/>
                    </a:lnT>
                    <a:lnB w="38100" cap="flat" cmpd="sng" algn="ctr">
                      <a:solidFill>
                        <a:srgbClr val="FF66FF"/>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006729447"/>
                  </a:ext>
                </a:extLst>
              </a:tr>
            </a:tbl>
          </a:graphicData>
        </a:graphic>
      </p:graphicFrame>
    </p:spTree>
    <p:extLst>
      <p:ext uri="{BB962C8B-B14F-4D97-AF65-F5344CB8AC3E}">
        <p14:creationId xmlns="" xmlns:p14="http://schemas.microsoft.com/office/powerpoint/2010/main" val="38196658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6202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6202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26202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26202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26202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26202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2262029"/>
                                        </p:tgtEl>
                                        <p:attrNameLst>
                                          <p:attrName>style.visibility</p:attrName>
                                        </p:attrNameLst>
                                      </p:cBhvr>
                                      <p:to>
                                        <p:strVal val="visible"/>
                                      </p:to>
                                    </p:set>
                                    <p:animEffect transition="in" filter="box(in)">
                                      <p:cBhvr>
                                        <p:cTn id="23" dur="500"/>
                                        <p:tgtEl>
                                          <p:spTgt spid="2262029"/>
                                        </p:tgtEl>
                                      </p:cBhvr>
                                    </p:animEffect>
                                  </p:childTnLst>
                                </p:cTn>
                              </p:par>
                              <p:par>
                                <p:cTn id="24" presetID="5" presetClass="entr" presetSubtype="10" fill="hold" nodeType="withEffect">
                                  <p:stCondLst>
                                    <p:cond delay="0"/>
                                  </p:stCondLst>
                                  <p:childTnLst>
                                    <p:set>
                                      <p:cBhvr>
                                        <p:cTn id="25" dur="1" fill="hold">
                                          <p:stCondLst>
                                            <p:cond delay="0"/>
                                          </p:stCondLst>
                                        </p:cTn>
                                        <p:tgtEl>
                                          <p:spTgt spid="2262030"/>
                                        </p:tgtEl>
                                        <p:attrNameLst>
                                          <p:attrName>style.visibility</p:attrName>
                                        </p:attrNameLst>
                                      </p:cBhvr>
                                      <p:to>
                                        <p:strVal val="visible"/>
                                      </p:to>
                                    </p:set>
                                    <p:animEffect transition="in" filter="checkerboard(across)">
                                      <p:cBhvr>
                                        <p:cTn id="26" dur="500"/>
                                        <p:tgtEl>
                                          <p:spTgt spid="2262030"/>
                                        </p:tgtEl>
                                      </p:cBhvr>
                                    </p:animEffect>
                                  </p:childTnLst>
                                </p:cTn>
                              </p:par>
                              <p:par>
                                <p:cTn id="27" presetID="3" presetClass="entr" presetSubtype="10" fill="hold" nodeType="withEffect">
                                  <p:stCondLst>
                                    <p:cond delay="0"/>
                                  </p:stCondLst>
                                  <p:childTnLst>
                                    <p:set>
                                      <p:cBhvr>
                                        <p:cTn id="28" dur="1" fill="hold">
                                          <p:stCondLst>
                                            <p:cond delay="0"/>
                                          </p:stCondLst>
                                        </p:cTn>
                                        <p:tgtEl>
                                          <p:spTgt spid="2262031"/>
                                        </p:tgtEl>
                                        <p:attrNameLst>
                                          <p:attrName>style.visibility</p:attrName>
                                        </p:attrNameLst>
                                      </p:cBhvr>
                                      <p:to>
                                        <p:strVal val="visible"/>
                                      </p:to>
                                    </p:set>
                                    <p:animEffect transition="in" filter="blinds(horizontal)">
                                      <p:cBhvr>
                                        <p:cTn id="29" dur="500"/>
                                        <p:tgtEl>
                                          <p:spTgt spid="22620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260</a:t>
            </a:fld>
            <a:endParaRPr lang="es-ES"/>
          </a:p>
        </p:txBody>
      </p:sp>
      <p:sp>
        <p:nvSpPr>
          <p:cNvPr id="56324" name="Text Box 3"/>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latin typeface="+mn-lt"/>
              </a:rPr>
              <a:t>MODIFICACIONES EN </a:t>
            </a:r>
            <a:r>
              <a:rPr lang="es-ES" dirty="0" smtClean="0">
                <a:solidFill>
                  <a:srgbClr val="FF0000"/>
                </a:solidFill>
                <a:latin typeface="+mn-lt"/>
              </a:rPr>
              <a:t>OPERACIONES VINCULADAS</a:t>
            </a:r>
            <a:endParaRPr lang="es-ES" dirty="0">
              <a:solidFill>
                <a:srgbClr val="FF0000"/>
              </a:solidFill>
              <a:latin typeface="+mn-lt"/>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400" dirty="0" smtClean="0">
                <a:solidFill>
                  <a:srgbClr val="FFFF66"/>
                </a:solidFill>
                <a:latin typeface="+mn-lt"/>
              </a:rPr>
              <a:t>Art. 18 NUEVA LIS  </a:t>
            </a:r>
            <a:r>
              <a:rPr lang="es-ES_tradnl" sz="2400" dirty="0" smtClean="0">
                <a:solidFill>
                  <a:srgbClr val="FFFF00"/>
                </a:solidFill>
                <a:effectLst>
                  <a:outerShdw blurRad="38100" dist="38100" dir="2700000" algn="tl">
                    <a:srgbClr val="000000">
                      <a:alpha val="43137"/>
                    </a:srgbClr>
                  </a:outerShdw>
                </a:effectLst>
                <a:latin typeface="+mn-lt"/>
              </a:rPr>
              <a:t>Desde 1/1/2015</a:t>
            </a:r>
            <a:endParaRPr lang="es-ES" sz="2400" dirty="0">
              <a:solidFill>
                <a:srgbClr val="FFFF66"/>
              </a:solidFill>
              <a:latin typeface="+mn-lt"/>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2502642935"/>
              </p:ext>
            </p:extLst>
          </p:nvPr>
        </p:nvGraphicFramePr>
        <p:xfrm>
          <a:off x="304800" y="931985"/>
          <a:ext cx="9372600" cy="5545015"/>
        </p:xfrm>
        <a:graphic>
          <a:graphicData uri="http://schemas.openxmlformats.org/drawingml/2006/table">
            <a:tbl>
              <a:tblPr firstRow="1" bandRow="1">
                <a:tableStyleId>{7DF18680-E054-41AD-8BC1-D1AEF772440D}</a:tableStyleId>
              </a:tblPr>
              <a:tblGrid>
                <a:gridCol w="2362200">
                  <a:extLst>
                    <a:ext uri="{9D8B030D-6E8A-4147-A177-3AD203B41FA5}">
                      <a16:colId xmlns="" xmlns:a16="http://schemas.microsoft.com/office/drawing/2014/main" val="20000"/>
                    </a:ext>
                  </a:extLst>
                </a:gridCol>
                <a:gridCol w="7010400">
                  <a:extLst>
                    <a:ext uri="{9D8B030D-6E8A-4147-A177-3AD203B41FA5}">
                      <a16:colId xmlns="" xmlns:a16="http://schemas.microsoft.com/office/drawing/2014/main" val="20001"/>
                    </a:ext>
                  </a:extLst>
                </a:gridCol>
              </a:tblGrid>
              <a:tr h="457200">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solidFill>
                            <a:srgbClr val="FFFF99"/>
                          </a:solidFill>
                          <a:effectLst>
                            <a:outerShdw blurRad="38100" dist="38100" dir="2700000" algn="tl">
                              <a:srgbClr val="000000">
                                <a:alpha val="43137"/>
                              </a:srgbClr>
                            </a:outerShdw>
                          </a:effectLst>
                        </a:rPr>
                        <a:t>EN MATERIA DE </a:t>
                      </a:r>
                      <a:r>
                        <a:rPr lang="es-ES_tradnl" dirty="0" smtClean="0">
                          <a:solidFill>
                            <a:srgbClr val="FFFF99"/>
                          </a:solidFill>
                        </a:rPr>
                        <a:t>OPERACIONES VINCULADAS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38200">
                <a:tc>
                  <a:txBody>
                    <a:bodyPr/>
                    <a:lstStyle/>
                    <a:p>
                      <a:pPr marL="342900" indent="-342900">
                        <a:buFont typeface="Wingdings" pitchFamily="2" charset="2"/>
                        <a:buChar char="q"/>
                      </a:pPr>
                      <a:r>
                        <a:rPr lang="es-ES_tradnl" sz="1800" b="1" u="none" dirty="0" smtClean="0">
                          <a:solidFill>
                            <a:schemeClr val="tx1"/>
                          </a:solidFill>
                          <a:effectLst/>
                        </a:rPr>
                        <a:t>Relación socio-sociedad</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0" dirty="0" smtClean="0">
                          <a:solidFill>
                            <a:srgbClr val="000066"/>
                          </a:solidFill>
                          <a:effectLst/>
                        </a:rPr>
                        <a:t>Se restringe el perímetro de la vinculación en el ámbito de la </a:t>
                      </a:r>
                      <a:r>
                        <a:rPr lang="es-ES_tradnl" sz="1800" u="sng" dirty="0" smtClean="0">
                          <a:solidFill>
                            <a:srgbClr val="000066"/>
                          </a:solidFill>
                          <a:effectLst/>
                        </a:rPr>
                        <a:t>relación socio-sociedad</a:t>
                      </a:r>
                      <a:r>
                        <a:rPr lang="es-ES_tradnl" sz="1800" b="0" dirty="0" smtClean="0">
                          <a:solidFill>
                            <a:srgbClr val="000066"/>
                          </a:solidFill>
                          <a:effectLst/>
                        </a:rPr>
                        <a:t>, quedando fijado en </a:t>
                      </a:r>
                      <a:r>
                        <a:rPr lang="es-ES_tradnl" sz="1800" dirty="0" smtClean="0">
                          <a:solidFill>
                            <a:srgbClr val="000066"/>
                          </a:solidFill>
                          <a:effectLst/>
                        </a:rPr>
                        <a:t>el </a:t>
                      </a:r>
                      <a:r>
                        <a:rPr lang="es-ES_tradnl" sz="1800" b="1" dirty="0" smtClean="0">
                          <a:solidFill>
                            <a:srgbClr val="FF0000"/>
                          </a:solidFill>
                          <a:effectLst/>
                        </a:rPr>
                        <a:t>25 % </a:t>
                      </a:r>
                      <a:r>
                        <a:rPr lang="es-ES_tradnl" sz="1800" dirty="0" smtClean="0">
                          <a:solidFill>
                            <a:srgbClr val="000066"/>
                          </a:solidFill>
                          <a:effectLst/>
                        </a:rPr>
                        <a:t>de participación </a:t>
                      </a:r>
                      <a:r>
                        <a:rPr lang="es-ES_tradnl" sz="1800" b="0" dirty="0" smtClean="0">
                          <a:solidFill>
                            <a:srgbClr val="000066"/>
                          </a:solidFill>
                          <a:effectLst/>
                        </a:rPr>
                        <a:t>(anteriormente era el 5 %).</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57200">
                <a:tc>
                  <a:txBody>
                    <a:bodyPr/>
                    <a:lstStyle/>
                    <a:p>
                      <a:pPr marL="342900" indent="-342900">
                        <a:buFont typeface="Wingdings" pitchFamily="2" charset="2"/>
                        <a:buChar char="q"/>
                      </a:pPr>
                      <a:r>
                        <a:rPr lang="es-ES_tradnl" b="1" u="none" dirty="0" smtClean="0">
                          <a:solidFill>
                            <a:schemeClr val="tx1"/>
                          </a:solidFill>
                        </a:rPr>
                        <a:t>Administradores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u="sng" dirty="0" smtClean="0">
                          <a:solidFill>
                            <a:srgbClr val="000066"/>
                          </a:solidFill>
                          <a:effectLst/>
                        </a:rPr>
                        <a:t>La </a:t>
                      </a:r>
                      <a:r>
                        <a:rPr lang="es-ES_tradnl" b="1" u="sng" dirty="0" smtClean="0">
                          <a:solidFill>
                            <a:srgbClr val="000066"/>
                          </a:solidFill>
                          <a:effectLst/>
                        </a:rPr>
                        <a:t>retribución</a:t>
                      </a:r>
                      <a:r>
                        <a:rPr lang="es-ES_tradnl" u="sng" dirty="0" smtClean="0">
                          <a:solidFill>
                            <a:srgbClr val="000066"/>
                          </a:solidFill>
                          <a:effectLst/>
                        </a:rPr>
                        <a:t> por sus funciones</a:t>
                      </a:r>
                      <a:r>
                        <a:rPr lang="es-ES_tradnl" dirty="0" smtClean="0">
                          <a:solidFill>
                            <a:srgbClr val="000066"/>
                          </a:solidFill>
                          <a:effectLst/>
                        </a:rPr>
                        <a:t>: </a:t>
                      </a:r>
                      <a:r>
                        <a:rPr lang="es-ES_tradnl" b="1" u="sng" dirty="0" smtClean="0">
                          <a:solidFill>
                            <a:srgbClr val="000066"/>
                          </a:solidFill>
                          <a:effectLst/>
                        </a:rPr>
                        <a:t>No</a:t>
                      </a:r>
                      <a:r>
                        <a:rPr lang="es-ES_tradnl" dirty="0" smtClean="0">
                          <a:solidFill>
                            <a:srgbClr val="000066"/>
                          </a:solidFill>
                          <a:effectLst/>
                        </a:rPr>
                        <a:t> es operación vinculada</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219200">
                <a:tc>
                  <a:txBody>
                    <a:bodyPr/>
                    <a:lstStyle/>
                    <a:p>
                      <a:pPr marL="342900" indent="-342900">
                        <a:buFont typeface="Wingdings" pitchFamily="2" charset="2"/>
                        <a:buChar char="q"/>
                      </a:pPr>
                      <a:r>
                        <a:rPr lang="es-ES_tradnl" sz="1800" b="1" u="none" dirty="0" smtClean="0">
                          <a:solidFill>
                            <a:srgbClr val="FFFF00"/>
                          </a:solidFill>
                          <a:effectLst/>
                        </a:rPr>
                        <a:t>Documentación</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u="sng" dirty="0" smtClean="0">
                          <a:solidFill>
                            <a:srgbClr val="000066"/>
                          </a:solidFill>
                          <a:effectLst/>
                        </a:rPr>
                        <a:t>La documentación</a:t>
                      </a:r>
                      <a:r>
                        <a:rPr lang="es-ES_tradnl" sz="1800" b="0" dirty="0" smtClean="0">
                          <a:solidFill>
                            <a:srgbClr val="000066"/>
                          </a:solidFill>
                          <a:effectLst/>
                        </a:rPr>
                        <a:t> </a:t>
                      </a:r>
                      <a:r>
                        <a:rPr lang="es-ES_tradnl" sz="1800" b="1" u="sng" dirty="0" smtClean="0">
                          <a:solidFill>
                            <a:srgbClr val="000066"/>
                          </a:solidFill>
                          <a:effectLst/>
                        </a:rPr>
                        <a:t>específica</a:t>
                      </a:r>
                      <a:r>
                        <a:rPr lang="es-ES_tradnl" sz="1800" b="0" dirty="0" smtClean="0">
                          <a:solidFill>
                            <a:srgbClr val="000066"/>
                          </a:solidFill>
                          <a:effectLst/>
                        </a:rPr>
                        <a:t> que tienen que elaborar las entidades afectadas, se precisa que </a:t>
                      </a:r>
                      <a:r>
                        <a:rPr lang="es-ES_tradnl" sz="1800" dirty="0" smtClean="0">
                          <a:solidFill>
                            <a:srgbClr val="000066"/>
                          </a:solidFill>
                          <a:effectLst/>
                        </a:rPr>
                        <a:t>tendrán un contenido </a:t>
                      </a:r>
                      <a:r>
                        <a:rPr lang="es-ES_tradnl" sz="1800" b="1" u="sng" dirty="0" smtClean="0">
                          <a:solidFill>
                            <a:srgbClr val="FF0000"/>
                          </a:solidFill>
                          <a:effectLst/>
                        </a:rPr>
                        <a:t>simplificado</a:t>
                      </a:r>
                      <a:r>
                        <a:rPr lang="es-ES_tradnl" sz="1800" dirty="0" smtClean="0">
                          <a:solidFill>
                            <a:srgbClr val="000066"/>
                          </a:solidFill>
                          <a:effectLst/>
                        </a:rPr>
                        <a:t> </a:t>
                      </a:r>
                      <a:r>
                        <a:rPr lang="es-ES_tradnl" sz="1800" b="0" dirty="0" smtClean="0">
                          <a:solidFill>
                            <a:srgbClr val="000066"/>
                          </a:solidFill>
                          <a:effectLst/>
                        </a:rPr>
                        <a:t>aquellas </a:t>
                      </a:r>
                      <a:r>
                        <a:rPr lang="es-ES_tradnl" sz="1800" b="1" u="sng" dirty="0" smtClean="0">
                          <a:solidFill>
                            <a:srgbClr val="000066"/>
                          </a:solidFill>
                          <a:effectLst/>
                        </a:rPr>
                        <a:t>entidades o grupos de entidades</a:t>
                      </a:r>
                      <a:r>
                        <a:rPr lang="es-ES_tradnl" sz="1800" b="1" u="none" dirty="0" smtClean="0">
                          <a:solidFill>
                            <a:srgbClr val="000066"/>
                          </a:solidFill>
                          <a:effectLst/>
                        </a:rPr>
                        <a:t> </a:t>
                      </a:r>
                      <a:r>
                        <a:rPr lang="es-ES_tradnl" sz="1800" b="1" dirty="0" smtClean="0">
                          <a:solidFill>
                            <a:srgbClr val="000066"/>
                          </a:solidFill>
                          <a:effectLst/>
                        </a:rPr>
                        <a:t>cuyo importe neto de la cifra de negocios (INCN) &lt; </a:t>
                      </a:r>
                      <a:r>
                        <a:rPr lang="es-ES_tradnl" sz="1800" b="1" u="sng" dirty="0" smtClean="0">
                          <a:solidFill>
                            <a:srgbClr val="000066"/>
                          </a:solidFill>
                          <a:effectLst/>
                        </a:rPr>
                        <a:t>45.000.000 €.</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1432560">
                <a:tc>
                  <a:txBody>
                    <a:bodyPr/>
                    <a:lstStyle/>
                    <a:p>
                      <a:pPr marL="342900" indent="-342900">
                        <a:buFont typeface="Wingdings" pitchFamily="2" charset="2"/>
                        <a:buChar char="q"/>
                      </a:pPr>
                      <a:r>
                        <a:rPr lang="es-ES_tradnl" sz="1800" b="1" u="none" kern="1200" dirty="0" smtClean="0">
                          <a:solidFill>
                            <a:srgbClr val="FFFF00"/>
                          </a:solidFill>
                          <a:latin typeface="+mn-lt"/>
                          <a:ea typeface="+mn-ea"/>
                          <a:cs typeface="+mn-cs"/>
                        </a:rPr>
                        <a:t>Métodos</a:t>
                      </a:r>
                      <a:r>
                        <a:rPr lang="es-ES_tradnl" sz="1800" b="1" u="none" kern="1200" dirty="0" smtClean="0">
                          <a:solidFill>
                            <a:schemeClr val="tx1"/>
                          </a:solidFill>
                          <a:latin typeface="+mn-lt"/>
                          <a:ea typeface="+mn-ea"/>
                          <a:cs typeface="+mn-cs"/>
                        </a:rPr>
                        <a:t> en la valoración </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sng" dirty="0" smtClean="0">
                          <a:solidFill>
                            <a:srgbClr val="000066"/>
                          </a:solidFill>
                          <a:effectLst/>
                        </a:rPr>
                        <a:t>Se elimina la jerarquía de los métodos en la valoración</a:t>
                      </a:r>
                      <a:r>
                        <a:rPr lang="es-ES_tradnl" sz="1800" b="1" dirty="0" smtClean="0">
                          <a:solidFill>
                            <a:srgbClr val="000066"/>
                          </a:solidFill>
                          <a:effectLst/>
                        </a:rPr>
                        <a:t> </a:t>
                      </a:r>
                      <a:r>
                        <a:rPr lang="es-ES_tradnl" sz="1800" b="0" dirty="0" smtClean="0">
                          <a:solidFill>
                            <a:srgbClr val="000066"/>
                          </a:solidFill>
                          <a:effectLst/>
                        </a:rPr>
                        <a:t>de operaciones vinculadas,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0" dirty="0" smtClean="0">
                          <a:solidFill>
                            <a:srgbClr val="000066"/>
                          </a:solidFill>
                          <a:effectLst/>
                        </a:rPr>
                        <a:t>y </a:t>
                      </a:r>
                      <a:r>
                        <a:rPr lang="es-ES_tradnl" sz="1800" b="1" u="sng" dirty="0" smtClean="0">
                          <a:solidFill>
                            <a:srgbClr val="000066"/>
                          </a:solidFill>
                          <a:effectLst/>
                        </a:rPr>
                        <a:t>se admiten</a:t>
                      </a:r>
                      <a:r>
                        <a:rPr lang="es-ES_tradnl" sz="1800" b="0" dirty="0" smtClean="0">
                          <a:solidFill>
                            <a:srgbClr val="000066"/>
                          </a:solidFill>
                          <a:effectLst/>
                        </a:rPr>
                        <a:t>, adicionalmente, </a:t>
                      </a:r>
                      <a:r>
                        <a:rPr lang="es-ES_tradnl" sz="1800" b="1" dirty="0" smtClean="0">
                          <a:solidFill>
                            <a:srgbClr val="000066"/>
                          </a:solidFill>
                          <a:effectLst/>
                        </a:rPr>
                        <a:t>con carácter subsidiario </a:t>
                      </a:r>
                      <a:r>
                        <a:rPr lang="es-ES_tradnl" sz="1800" b="1" u="sng" dirty="0" smtClean="0">
                          <a:solidFill>
                            <a:srgbClr val="0000FF"/>
                          </a:solidFill>
                          <a:effectLst/>
                        </a:rPr>
                        <a:t>otros</a:t>
                      </a:r>
                      <a:r>
                        <a:rPr lang="es-ES_tradnl" sz="1800" b="1" u="sng" dirty="0" smtClean="0">
                          <a:solidFill>
                            <a:srgbClr val="000066"/>
                          </a:solidFill>
                          <a:effectLst/>
                        </a:rPr>
                        <a:t> métodos</a:t>
                      </a:r>
                      <a:r>
                        <a:rPr lang="es-ES_tradnl" sz="1800" b="0" dirty="0" smtClean="0">
                          <a:solidFill>
                            <a:srgbClr val="000066"/>
                          </a:solidFill>
                          <a:effectLst/>
                        </a:rPr>
                        <a:t> y técnicas de valoración, siempre que </a:t>
                      </a:r>
                      <a:r>
                        <a:rPr lang="es-ES_tradnl" sz="1800" b="0" u="sng" dirty="0" smtClean="0">
                          <a:solidFill>
                            <a:srgbClr val="000066"/>
                          </a:solidFill>
                          <a:effectLst/>
                        </a:rPr>
                        <a:t>respeten el principio de libre competencia</a:t>
                      </a:r>
                      <a:r>
                        <a:rPr lang="es-ES_tradnl" sz="1800" b="0" dirty="0" smtClean="0">
                          <a:solidFill>
                            <a:srgbClr val="000066"/>
                          </a:solidFill>
                          <a:effectLst/>
                        </a:rPr>
                        <a:t>.</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93895">
                <a:tc>
                  <a:txBody>
                    <a:bodyPr/>
                    <a:lstStyle/>
                    <a:p>
                      <a:pPr marL="342900" indent="-342900">
                        <a:buFont typeface="Wingdings" pitchFamily="2" charset="2"/>
                        <a:buChar char="q"/>
                      </a:pPr>
                      <a:r>
                        <a:rPr lang="es-ES_tradnl" b="1" dirty="0" smtClean="0">
                          <a:solidFill>
                            <a:schemeClr val="tx1"/>
                          </a:solidFill>
                        </a:rPr>
                        <a:t>En LIS </a:t>
                      </a:r>
                      <a:r>
                        <a:rPr lang="es-ES_tradnl" b="1" dirty="0" smtClean="0">
                          <a:solidFill>
                            <a:srgbClr val="FFFF00"/>
                          </a:solidFill>
                        </a:rPr>
                        <a:t>Ajuste Secundario </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u="sng" dirty="0" smtClean="0">
                          <a:solidFill>
                            <a:srgbClr val="000066"/>
                          </a:solidFill>
                          <a:effectLst/>
                        </a:rPr>
                        <a:t>Regula relación socio-sociedad (el</a:t>
                      </a:r>
                      <a:r>
                        <a:rPr lang="es-ES_tradnl" u="sng" baseline="0" dirty="0" smtClean="0">
                          <a:solidFill>
                            <a:srgbClr val="000066"/>
                          </a:solidFill>
                          <a:effectLst/>
                        </a:rPr>
                        <a:t> % de socio y el resto)</a:t>
                      </a:r>
                      <a:r>
                        <a:rPr lang="es-ES_tradnl" dirty="0" smtClean="0">
                          <a:solidFill>
                            <a:srgbClr val="000066"/>
                          </a:solidFill>
                          <a:effectLst/>
                        </a:rPr>
                        <a:t>.  </a:t>
                      </a:r>
                    </a:p>
                    <a:p>
                      <a:pPr marL="342900" indent="-342900">
                        <a:buFont typeface="Wingdings" pitchFamily="2" charset="2"/>
                        <a:buChar char="v"/>
                      </a:pPr>
                      <a:r>
                        <a:rPr lang="es-ES_tradnl" dirty="0" smtClean="0">
                          <a:solidFill>
                            <a:srgbClr val="000066"/>
                          </a:solidFill>
                          <a:effectLst/>
                        </a:rPr>
                        <a:t>Para</a:t>
                      </a:r>
                      <a:r>
                        <a:rPr lang="es-ES_tradnl" baseline="0" dirty="0" smtClean="0">
                          <a:solidFill>
                            <a:srgbClr val="000066"/>
                          </a:solidFill>
                          <a:effectLst/>
                        </a:rPr>
                        <a:t> sufragar error RIS que declaró </a:t>
                      </a:r>
                      <a:r>
                        <a:rPr lang="es-ES_tradnl" b="0" baseline="0" dirty="0" smtClean="0">
                          <a:solidFill>
                            <a:srgbClr val="000066"/>
                          </a:solidFill>
                          <a:effectLst/>
                        </a:rPr>
                        <a:t>nulo la </a:t>
                      </a:r>
                      <a:r>
                        <a:rPr lang="es-ES_tradnl" b="1" baseline="0" dirty="0" smtClean="0">
                          <a:solidFill>
                            <a:srgbClr val="FF0000"/>
                          </a:solidFill>
                          <a:effectLst/>
                        </a:rPr>
                        <a:t>STS de 27/5/14</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93895">
                <a:tc>
                  <a:txBody>
                    <a:bodyPr/>
                    <a:lstStyle/>
                    <a:p>
                      <a:pPr marL="342900" indent="-342900">
                        <a:buFont typeface="Wingdings" pitchFamily="2" charset="2"/>
                        <a:buChar char="q"/>
                      </a:pPr>
                      <a:r>
                        <a:rPr lang="es-ES_tradnl" sz="1800" b="1" dirty="0" smtClean="0">
                          <a:solidFill>
                            <a:schemeClr val="tx1"/>
                          </a:solidFill>
                          <a:effectLst/>
                        </a:rPr>
                        <a:t>R. Sancionador</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0" dirty="0" smtClean="0">
                          <a:solidFill>
                            <a:srgbClr val="000066"/>
                          </a:solidFill>
                          <a:effectLst/>
                        </a:rPr>
                        <a:t>Se modifica el régimen sancionador, siendo, </a:t>
                      </a:r>
                      <a:r>
                        <a:rPr lang="es-ES_tradnl" sz="1800" b="1" dirty="0" smtClean="0">
                          <a:solidFill>
                            <a:srgbClr val="000066"/>
                          </a:solidFill>
                          <a:effectLst/>
                        </a:rPr>
                        <a:t>menos gravoso</a:t>
                      </a:r>
                      <a:r>
                        <a:rPr lang="es-ES_tradnl" sz="1800" b="0" dirty="0" smtClean="0">
                          <a:solidFill>
                            <a:srgbClr val="000066"/>
                          </a:solidFill>
                          <a:effectLst/>
                        </a:rPr>
                        <a:t>.</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Tree>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ChangeArrowheads="1"/>
          </p:cNvSpPr>
          <p:nvPr/>
        </p:nvSpPr>
        <p:spPr bwMode="auto">
          <a:xfrm>
            <a:off x="1599407" y="35332"/>
            <a:ext cx="6547370" cy="400110"/>
          </a:xfrm>
          <a:prstGeom prst="rect">
            <a:avLst/>
          </a:prstGeom>
          <a:noFill/>
          <a:ln w="9525">
            <a:noFill/>
            <a:miter lim="800000"/>
            <a:headEnd/>
            <a:tailEnd/>
          </a:ln>
        </p:spPr>
        <p:txBody>
          <a:bodyPr wrap="none">
            <a:spAutoFit/>
          </a:bodyPr>
          <a:lstStyle/>
          <a:p>
            <a:pPr eaLnBrk="0" hangingPunct="0"/>
            <a:r>
              <a:rPr lang="es-ES_tradnl" b="1" dirty="0">
                <a:solidFill>
                  <a:srgbClr val="FFFF00"/>
                </a:solidFill>
                <a:latin typeface="+mn-lt"/>
              </a:rPr>
              <a:t>SUPUESTOS  ESPECIALES  DE  VALORACIÓN </a:t>
            </a:r>
            <a:r>
              <a:rPr lang="es-ES_tradnl" b="1" dirty="0" smtClean="0">
                <a:solidFill>
                  <a:srgbClr val="FFFF00"/>
                </a:solidFill>
                <a:latin typeface="+mn-lt"/>
              </a:rPr>
              <a:t>(1).   </a:t>
            </a:r>
            <a:endParaRPr lang="es-ES_tradnl" b="1" dirty="0">
              <a:solidFill>
                <a:srgbClr val="FFFF00"/>
              </a:solidFill>
              <a:latin typeface="+mn-lt"/>
            </a:endParaRPr>
          </a:p>
        </p:txBody>
      </p:sp>
      <p:graphicFrame>
        <p:nvGraphicFramePr>
          <p:cNvPr id="154667" name="Group 43"/>
          <p:cNvGraphicFramePr>
            <a:graphicFrameLocks noGrp="1"/>
          </p:cNvGraphicFramePr>
          <p:nvPr>
            <p:extLst>
              <p:ext uri="{D42A27DB-BD31-4B8C-83A1-F6EECF244321}">
                <p14:modId xmlns="" xmlns:p14="http://schemas.microsoft.com/office/powerpoint/2010/main" val="1310606854"/>
              </p:ext>
            </p:extLst>
          </p:nvPr>
        </p:nvGraphicFramePr>
        <p:xfrm>
          <a:off x="116463" y="500042"/>
          <a:ext cx="9594717" cy="5945832"/>
        </p:xfrm>
        <a:graphic>
          <a:graphicData uri="http://schemas.openxmlformats.org/drawingml/2006/table">
            <a:tbl>
              <a:tblPr/>
              <a:tblGrid>
                <a:gridCol w="5850650">
                  <a:extLst>
                    <a:ext uri="{9D8B030D-6E8A-4147-A177-3AD203B41FA5}">
                      <a16:colId xmlns="" xmlns:a16="http://schemas.microsoft.com/office/drawing/2014/main" val="20000"/>
                    </a:ext>
                  </a:extLst>
                </a:gridCol>
                <a:gridCol w="2418403">
                  <a:extLst>
                    <a:ext uri="{9D8B030D-6E8A-4147-A177-3AD203B41FA5}">
                      <a16:colId xmlns="" xmlns:a16="http://schemas.microsoft.com/office/drawing/2014/main" val="20001"/>
                    </a:ext>
                  </a:extLst>
                </a:gridCol>
                <a:gridCol w="1325664">
                  <a:extLst>
                    <a:ext uri="{9D8B030D-6E8A-4147-A177-3AD203B41FA5}">
                      <a16:colId xmlns="" xmlns:a16="http://schemas.microsoft.com/office/drawing/2014/main" val="20002"/>
                    </a:ext>
                  </a:extLst>
                </a:gridCol>
              </a:tblGrid>
              <a:tr h="43204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pitchFamily="34" charset="0"/>
                          <a:cs typeface="Arial" pitchFamily="34" charset="0"/>
                        </a:rPr>
                        <a:t>OPERACIÓN</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pitchFamily="34" charset="0"/>
                          <a:cs typeface="Arial" pitchFamily="34" charset="0"/>
                        </a:rPr>
                        <a:t>FISCALMENTE</a:t>
                      </a:r>
                    </a:p>
                  </a:txBody>
                  <a:tcPr marL="99060" marR="99060" anchor="b"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pitchFamily="34" charset="0"/>
                          <a:cs typeface="Arial" pitchFamily="34" charset="0"/>
                        </a:rPr>
                        <a:t>Art. LIS</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86409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lang="es-ES_tradnl" sz="1800" b="1" u="sng" dirty="0" smtClean="0">
                          <a:solidFill>
                            <a:srgbClr val="FFFF66"/>
                          </a:solidFill>
                          <a:latin typeface="Arial" pitchFamily="34" charset="0"/>
                          <a:cs typeface="Arial" pitchFamily="34" charset="0"/>
                        </a:rPr>
                        <a:t>REGLA GENERAL</a:t>
                      </a:r>
                      <a:r>
                        <a:rPr lang="es-ES_tradnl" sz="1800" b="1" dirty="0" smtClean="0">
                          <a:solidFill>
                            <a:srgbClr val="FFFF66"/>
                          </a:solidFill>
                          <a:latin typeface="Arial" pitchFamily="34" charset="0"/>
                          <a:cs typeface="Arial" pitchFamily="34" charset="0"/>
                        </a:rPr>
                        <a:t> </a:t>
                      </a:r>
                      <a:r>
                        <a:rPr lang="es-ES_tradnl" sz="1800" b="1" dirty="0" smtClean="0">
                          <a:solidFill>
                            <a:schemeClr val="tx1"/>
                          </a:solidFill>
                          <a:latin typeface="Arial" pitchFamily="34" charset="0"/>
                          <a:cs typeface="Arial" pitchFamily="34" charset="0"/>
                        </a:rPr>
                        <a:t>DE VALORACION:</a:t>
                      </a:r>
                    </a:p>
                    <a:p>
                      <a:pPr marL="342900" marR="0" lvl="0" indent="-342900" algn="l" defTabSz="914400" rtl="0" eaLnBrk="0" fontAlgn="base" latinLnBrk="0" hangingPunct="0">
                        <a:lnSpc>
                          <a:spcPct val="100000"/>
                        </a:lnSpc>
                        <a:spcBef>
                          <a:spcPct val="20000"/>
                        </a:spcBef>
                        <a:spcAft>
                          <a:spcPct val="0"/>
                        </a:spcAft>
                        <a:buClrTx/>
                        <a:buSzTx/>
                        <a:buFont typeface="Wingdings" pitchFamily="2" charset="2"/>
                        <a:buChar char="Ø"/>
                        <a:tabLst/>
                        <a:defRPr/>
                      </a:pPr>
                      <a:r>
                        <a:rPr lang="es-ES_tradnl" sz="1800" b="1" u="none" dirty="0" smtClean="0">
                          <a:solidFill>
                            <a:schemeClr val="tx1"/>
                          </a:solidFill>
                          <a:latin typeface="Arial" pitchFamily="34" charset="0"/>
                          <a:cs typeface="Arial" pitchFamily="34" charset="0"/>
                        </a:rPr>
                        <a:t>Precio de Adquisición (PA) </a:t>
                      </a:r>
                    </a:p>
                    <a:p>
                      <a:pPr marL="342900" marR="0" lvl="0" indent="-342900" algn="l" defTabSz="914400" rtl="0" eaLnBrk="0" fontAlgn="base" latinLnBrk="0" hangingPunct="0">
                        <a:lnSpc>
                          <a:spcPct val="100000"/>
                        </a:lnSpc>
                        <a:spcBef>
                          <a:spcPct val="20000"/>
                        </a:spcBef>
                        <a:spcAft>
                          <a:spcPct val="0"/>
                        </a:spcAft>
                        <a:buClrTx/>
                        <a:buSzTx/>
                        <a:buFont typeface="Wingdings" pitchFamily="2" charset="2"/>
                        <a:buChar char="Ø"/>
                        <a:tabLst/>
                        <a:defRPr/>
                      </a:pPr>
                      <a:r>
                        <a:rPr lang="es-ES_tradnl" sz="1800" b="1" u="none" dirty="0" smtClean="0">
                          <a:solidFill>
                            <a:schemeClr val="tx1"/>
                          </a:solidFill>
                          <a:latin typeface="Arial" pitchFamily="34" charset="0"/>
                          <a:cs typeface="Arial" pitchFamily="34" charset="0"/>
                        </a:rPr>
                        <a:t>ó Coste de Producción (CP)</a:t>
                      </a:r>
                      <a:endParaRPr kumimoji="0" lang="es-ES_tradnl" sz="1800" b="1" i="0" u="none" strike="noStrike" cap="none" normalizeH="0" baseline="0" dirty="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lang="es-ES_tradnl" sz="1600" b="1" u="none" dirty="0" smtClean="0">
                          <a:solidFill>
                            <a:schemeClr val="tx1"/>
                          </a:solidFill>
                          <a:latin typeface="Arial" pitchFamily="34" charset="0"/>
                          <a:cs typeface="Arial" pitchFamily="34" charset="0"/>
                        </a:rPr>
                        <a:t>PA  ó CP</a:t>
                      </a:r>
                      <a:endParaRPr kumimoji="0" lang="es-ES_tradnl" sz="1600" b="1" i="0" u="none" strike="noStrike" cap="none" normalizeH="0" baseline="0" dirty="0" smtClean="0">
                        <a:ln>
                          <a:noFill/>
                        </a:ln>
                        <a:solidFill>
                          <a:schemeClr val="tx1"/>
                        </a:solidFill>
                        <a:effectLst/>
                        <a:latin typeface="Arial" pitchFamily="34" charset="0"/>
                        <a:cs typeface="Arial" pitchFamily="34" charset="0"/>
                      </a:endParaRP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lang="es-ES_tradnl" sz="1600" b="1" dirty="0" smtClean="0">
                          <a:solidFill>
                            <a:schemeClr val="tx1"/>
                          </a:solidFill>
                          <a:latin typeface="Arial" pitchFamily="34" charset="0"/>
                          <a:cs typeface="Arial" pitchFamily="34" charset="0"/>
                        </a:rPr>
                        <a:t>17.1</a:t>
                      </a:r>
                      <a:endParaRPr lang="es-ES_tradnl" sz="1600" b="1" dirty="0">
                        <a:solidFill>
                          <a:schemeClr val="tx1"/>
                        </a:solidFill>
                        <a:latin typeface="Arial" pitchFamily="34" charset="0"/>
                        <a:cs typeface="Arial" pitchFamily="34" charset="0"/>
                      </a:endParaRP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489952">
                <a:tc gridSpan="3">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sng" strike="noStrike" cap="none" normalizeH="0" baseline="0" dirty="0" smtClean="0">
                          <a:ln>
                            <a:noFill/>
                          </a:ln>
                          <a:solidFill>
                            <a:schemeClr val="tx1"/>
                          </a:solidFill>
                          <a:effectLst>
                            <a:outerShdw blurRad="38100" dist="38100" dir="2700000" algn="tl">
                              <a:srgbClr val="000000">
                                <a:alpha val="43137"/>
                              </a:srgbClr>
                            </a:outerShdw>
                          </a:effectLst>
                          <a:latin typeface="Arial" pitchFamily="34" charset="0"/>
                          <a:cs typeface="Arial" pitchFamily="34" charset="0"/>
                        </a:rPr>
                        <a:t>EXCEPCIONES</a:t>
                      </a:r>
                      <a:r>
                        <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pitchFamily="34" charset="0"/>
                          <a:cs typeface="Arial" pitchFamily="34" charset="0"/>
                        </a:rPr>
                        <a:t> A DICHA RECLA GENERAL  (VALORA EL SUJETO PASIVO):</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2"/>
                  </a:ext>
                </a:extLst>
              </a:tr>
              <a:tr h="56847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Arial" pitchFamily="34" charset="0"/>
                        </a:rPr>
                        <a:t>LUCRATIVAS</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tx2">
                        <a:lumMod val="1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FF"/>
                          </a:solidFill>
                          <a:effectLst/>
                          <a:latin typeface="Arial" pitchFamily="34" charset="0"/>
                          <a:cs typeface="Arial" pitchFamily="34" charset="0"/>
                        </a:rPr>
                        <a:t>VALOR MERCADO</a:t>
                      </a: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ctr"/>
                      <a:r>
                        <a:rPr lang="es-ES_tradnl" sz="1600" b="1" dirty="0" smtClean="0">
                          <a:solidFill>
                            <a:schemeClr val="tx1"/>
                          </a:solidFill>
                          <a:latin typeface="Arial" pitchFamily="34" charset="0"/>
                          <a:cs typeface="Arial" pitchFamily="34" charset="0"/>
                        </a:rPr>
                        <a:t>17.4</a:t>
                      </a:r>
                      <a:endParaRPr lang="es-ES_tradnl" sz="1600" b="1" dirty="0">
                        <a:solidFill>
                          <a:schemeClr val="tx1"/>
                        </a:solidFill>
                        <a:latin typeface="Arial" pitchFamily="34" charset="0"/>
                        <a:cs typeface="Arial" pitchFamily="34" charset="0"/>
                      </a:endParaRP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81532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Arial" pitchFamily="34" charset="0"/>
                        </a:rPr>
                        <a:t>OPERACIONES SOCIETARIAS </a:t>
                      </a:r>
                      <a:r>
                        <a:rPr kumimoji="0" lang="es-ES_tradnl" sz="1800" b="1" i="0" u="sng" strike="noStrike" cap="none" normalizeH="0" baseline="0" dirty="0" smtClean="0">
                          <a:ln>
                            <a:noFill/>
                          </a:ln>
                          <a:solidFill>
                            <a:schemeClr val="tx1"/>
                          </a:solidFill>
                          <a:effectLst/>
                          <a:latin typeface="Arial" pitchFamily="34" charset="0"/>
                          <a:cs typeface="Arial" pitchFamily="34" charset="0"/>
                        </a:rPr>
                        <a:t>NO</a:t>
                      </a:r>
                      <a:r>
                        <a:rPr kumimoji="0" lang="es-ES_tradnl" sz="1800" b="1" i="0" u="none" strike="noStrike" cap="none" normalizeH="0" baseline="0" dirty="0" smtClean="0">
                          <a:ln>
                            <a:noFill/>
                          </a:ln>
                          <a:solidFill>
                            <a:schemeClr val="tx1"/>
                          </a:solidFill>
                          <a:effectLst/>
                          <a:latin typeface="Arial" pitchFamily="34" charset="0"/>
                          <a:cs typeface="Arial" pitchFamily="34" charset="0"/>
                        </a:rPr>
                        <a:t> DINERARIAS </a:t>
                      </a:r>
                      <a:r>
                        <a:rPr kumimoji="0" lang="es-ES_tradnl" sz="1800" b="0" i="0" u="none" strike="noStrike" cap="none" normalizeH="0" baseline="0" dirty="0" smtClean="0">
                          <a:ln>
                            <a:noFill/>
                          </a:ln>
                          <a:solidFill>
                            <a:schemeClr val="tx1"/>
                          </a:solidFill>
                          <a:effectLst/>
                          <a:latin typeface="Arial" pitchFamily="34" charset="0"/>
                          <a:cs typeface="Arial" pitchFamily="34" charset="0"/>
                        </a:rPr>
                        <a:t>(AND, permutas, combinaciones de negocios,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6">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FF"/>
                          </a:solidFill>
                          <a:effectLst/>
                          <a:latin typeface="Arial" pitchFamily="34" charset="0"/>
                          <a:cs typeface="Arial" pitchFamily="34" charset="0"/>
                        </a:rPr>
                        <a:t>VALOR MERCADO</a:t>
                      </a: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ctr"/>
                      <a:r>
                        <a:rPr lang="es-ES_tradnl" sz="1600" b="1" dirty="0" smtClean="0">
                          <a:solidFill>
                            <a:schemeClr val="tx1"/>
                          </a:solidFill>
                          <a:latin typeface="Arial" pitchFamily="34" charset="0"/>
                          <a:cs typeface="Arial" pitchFamily="34" charset="0"/>
                        </a:rPr>
                        <a:t>17.4</a:t>
                      </a:r>
                      <a:endParaRPr lang="es-ES_tradnl" sz="1600" b="1" dirty="0">
                        <a:solidFill>
                          <a:schemeClr val="tx1"/>
                        </a:solidFill>
                        <a:latin typeface="Arial" pitchFamily="34" charset="0"/>
                        <a:cs typeface="Arial" pitchFamily="34" charset="0"/>
                      </a:endParaRP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708648">
                <a:tc>
                  <a:txBody>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lang="es-ES_tradnl" sz="1800" dirty="0" smtClean="0">
                          <a:solidFill>
                            <a:schemeClr val="tx1"/>
                          </a:solidFill>
                          <a:latin typeface="Arial" pitchFamily="34" charset="0"/>
                          <a:cs typeface="Arial" pitchFamily="34" charset="0"/>
                        </a:rPr>
                        <a:t>OP. REALIZADAS ENTRE PERSONAS O ENTIDADES FISCALMENTE  </a:t>
                      </a:r>
                      <a:r>
                        <a:rPr lang="es-ES_tradnl" sz="1800" b="1" dirty="0" smtClean="0">
                          <a:solidFill>
                            <a:schemeClr val="tx1"/>
                          </a:solidFill>
                          <a:latin typeface="Arial" pitchFamily="34" charset="0"/>
                          <a:cs typeface="Arial" pitchFamily="34" charset="0"/>
                        </a:rPr>
                        <a:t>VINCULADAS </a:t>
                      </a:r>
                      <a:endParaRPr kumimoji="0" lang="es-ES_tradnl" sz="1800" b="1" i="0" u="none" strike="noStrike" cap="none" normalizeH="0" baseline="0" dirty="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tx2">
                        <a:lumMod val="1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FF"/>
                          </a:solidFill>
                          <a:effectLst/>
                          <a:latin typeface="Arial" pitchFamily="34" charset="0"/>
                          <a:cs typeface="Arial" pitchFamily="34" charset="0"/>
                        </a:rPr>
                        <a:t>VALOR MERCADO</a:t>
                      </a: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ctr"/>
                      <a:r>
                        <a:rPr lang="es-ES_tradnl" sz="1600" b="1" dirty="0" smtClean="0">
                          <a:solidFill>
                            <a:schemeClr val="tx1"/>
                          </a:solidFill>
                          <a:latin typeface="Arial" pitchFamily="34" charset="0"/>
                          <a:cs typeface="Arial" pitchFamily="34" charset="0"/>
                        </a:rPr>
                        <a:t>18</a:t>
                      </a:r>
                      <a:endParaRPr lang="es-ES_tradnl" sz="1600" b="1" dirty="0">
                        <a:solidFill>
                          <a:schemeClr val="tx1"/>
                        </a:solidFill>
                        <a:latin typeface="Arial" pitchFamily="34" charset="0"/>
                        <a:cs typeface="Arial" pitchFamily="34" charset="0"/>
                      </a:endParaRP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76202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lang="es-ES_tradnl" sz="1800" b="1" dirty="0" smtClean="0">
                          <a:solidFill>
                            <a:schemeClr val="tx1"/>
                          </a:solidFill>
                          <a:latin typeface="Arial" pitchFamily="34" charset="0"/>
                          <a:cs typeface="Arial" pitchFamily="34" charset="0"/>
                        </a:rPr>
                        <a:t>CAMBIOS DE RESIDENCIA</a:t>
                      </a:r>
                      <a:r>
                        <a:rPr lang="es-ES_tradnl" sz="1800" dirty="0" smtClean="0">
                          <a:solidFill>
                            <a:schemeClr val="tx1"/>
                          </a:solidFill>
                          <a:latin typeface="Arial" pitchFamily="34" charset="0"/>
                          <a:cs typeface="Arial" pitchFamily="34" charset="0"/>
                        </a:rPr>
                        <a:t> O CESE DE ESTABLECIMIENTOS PERMANENTES </a:t>
                      </a:r>
                      <a:endParaRPr kumimoji="0" lang="es-ES_tradnl" sz="1800" b="1" i="0" u="none" strike="noStrike" cap="none" normalizeH="0" baseline="0" dirty="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6">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FF"/>
                          </a:solidFill>
                          <a:effectLst/>
                          <a:latin typeface="Arial" pitchFamily="34" charset="0"/>
                          <a:cs typeface="Arial" pitchFamily="34" charset="0"/>
                        </a:rPr>
                        <a:t>VALOR MERCADO</a:t>
                      </a: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ctr"/>
                      <a:r>
                        <a:rPr lang="es-ES_tradnl" sz="1600" b="1" dirty="0" smtClean="0">
                          <a:solidFill>
                            <a:schemeClr val="tx1"/>
                          </a:solidFill>
                          <a:latin typeface="Arial" pitchFamily="34" charset="0"/>
                          <a:cs typeface="Arial" pitchFamily="34" charset="0"/>
                        </a:rPr>
                        <a:t>19.1</a:t>
                      </a:r>
                      <a:endParaRPr lang="es-ES_tradnl" sz="1600" b="1" dirty="0">
                        <a:solidFill>
                          <a:schemeClr val="tx1"/>
                        </a:solidFill>
                        <a:latin typeface="Arial" pitchFamily="34" charset="0"/>
                        <a:cs typeface="Arial" pitchFamily="34" charset="0"/>
                      </a:endParaRP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r h="55725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lang="es-ES_tradnl" sz="1800" dirty="0" smtClean="0">
                          <a:solidFill>
                            <a:schemeClr val="tx1"/>
                          </a:solidFill>
                          <a:latin typeface="Arial" pitchFamily="34" charset="0"/>
                          <a:cs typeface="Arial" pitchFamily="34" charset="0"/>
                        </a:rPr>
                        <a:t>OP. REALIZADAS CON PERSONAS O ENTIDADES RESIDENTES EN </a:t>
                      </a:r>
                      <a:r>
                        <a:rPr lang="es-ES_tradnl" sz="1800" b="1" dirty="0" smtClean="0">
                          <a:solidFill>
                            <a:schemeClr val="tx1"/>
                          </a:solidFill>
                          <a:latin typeface="Arial" pitchFamily="34" charset="0"/>
                          <a:cs typeface="Arial" pitchFamily="34" charset="0"/>
                        </a:rPr>
                        <a:t>PARAÍSOS FISCALES</a:t>
                      </a:r>
                      <a:endParaRPr kumimoji="0" lang="es-ES_tradnl" sz="1800" b="1" i="0" u="none" strike="noStrike" cap="none" normalizeH="0" baseline="0" dirty="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tx2">
                        <a:lumMod val="1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FF"/>
                          </a:solidFill>
                          <a:effectLst/>
                          <a:latin typeface="Arial" pitchFamily="34" charset="0"/>
                          <a:cs typeface="Arial" pitchFamily="34" charset="0"/>
                        </a:rPr>
                        <a:t>VALOR MERCADO</a:t>
                      </a: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ctr"/>
                      <a:r>
                        <a:rPr lang="es-ES_tradnl" sz="1600" b="1" dirty="0" smtClean="0">
                          <a:solidFill>
                            <a:schemeClr val="tx1"/>
                          </a:solidFill>
                          <a:latin typeface="Arial" pitchFamily="34" charset="0"/>
                          <a:cs typeface="Arial" pitchFamily="34" charset="0"/>
                        </a:rPr>
                        <a:t>19.2</a:t>
                      </a:r>
                      <a:endParaRPr lang="es-ES_tradnl" sz="1600" b="1" dirty="0">
                        <a:solidFill>
                          <a:schemeClr val="tx1"/>
                        </a:solidFill>
                        <a:latin typeface="Arial" pitchFamily="34" charset="0"/>
                        <a:cs typeface="Arial" pitchFamily="34" charset="0"/>
                      </a:endParaRP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7"/>
                  </a:ext>
                </a:extLst>
              </a:tr>
              <a:tr h="505152">
                <a:tc gridSpan="3">
                  <a:txBody>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s-ES_tradnl" sz="1800" b="1" i="0" u="none" strike="noStrike" cap="none" normalizeH="0" baseline="0" dirty="0" smtClean="0">
                          <a:ln>
                            <a:noFill/>
                          </a:ln>
                          <a:solidFill>
                            <a:schemeClr val="tx1"/>
                          </a:solidFill>
                          <a:effectLst/>
                          <a:latin typeface="Arial" pitchFamily="34" charset="0"/>
                          <a:cs typeface="Arial" pitchFamily="34" charset="0"/>
                        </a:rPr>
                        <a:t>VALOR MERCADO: </a:t>
                      </a:r>
                      <a:r>
                        <a:rPr lang="es-ES_tradnl" sz="1800" b="1" u="sng" dirty="0" smtClean="0">
                          <a:solidFill>
                            <a:schemeClr val="tx1"/>
                          </a:solidFill>
                          <a:latin typeface="Arial" pitchFamily="34" charset="0"/>
                          <a:cs typeface="Arial" pitchFamily="34" charset="0"/>
                        </a:rPr>
                        <a:t>Métodos de Valoración</a:t>
                      </a:r>
                      <a:r>
                        <a:rPr lang="es-ES_tradnl" sz="1800" b="1" dirty="0" smtClean="0">
                          <a:solidFill>
                            <a:schemeClr val="tx1"/>
                          </a:solidFill>
                          <a:latin typeface="Arial" pitchFamily="34" charset="0"/>
                          <a:cs typeface="Arial" pitchFamily="34" charset="0"/>
                        </a:rPr>
                        <a:t>. Los recogidos en el  Art. 18.4 L</a:t>
                      </a:r>
                      <a:endParaRPr kumimoji="0" lang="es-ES_tradnl" sz="1800" b="1" i="0" u="none" strike="noStrike" cap="none" normalizeH="0" baseline="0" dirty="0" smtClean="0">
                        <a:ln>
                          <a:noFill/>
                        </a:ln>
                        <a:solidFill>
                          <a:schemeClr val="tx1"/>
                        </a:solidFill>
                        <a:effectLst/>
                        <a:latin typeface="Arial" pitchFamily="34" charset="0"/>
                        <a:cs typeface="Arial" pitchFamily="34" charset="0"/>
                      </a:endParaRPr>
                    </a:p>
                  </a:txBody>
                  <a:tcPr marL="99060" marR="99060"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hMerge="1">
                  <a:txBody>
                    <a:bodyPr/>
                    <a:lstStyle/>
                    <a:p>
                      <a:endParaRPr lang="es-ES_tradnl" dirty="0"/>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s-ES_tradnl" b="1" dirty="0">
                        <a:solidFill>
                          <a:srgbClr val="FF3399"/>
                        </a:solidFil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8"/>
                  </a:ext>
                </a:extLst>
              </a:tr>
            </a:tbl>
          </a:graphicData>
        </a:graphic>
      </p:graphicFrame>
      <p:sp>
        <p:nvSpPr>
          <p:cNvPr id="5" name="4 Marcador de número de diapositiva"/>
          <p:cNvSpPr>
            <a:spLocks noGrp="1"/>
          </p:cNvSpPr>
          <p:nvPr>
            <p:ph type="sldNum" sz="quarter" idx="12"/>
          </p:nvPr>
        </p:nvSpPr>
        <p:spPr>
          <a:xfrm>
            <a:off x="7766050" y="6429396"/>
            <a:ext cx="2063750" cy="457200"/>
          </a:xfrm>
        </p:spPr>
        <p:txBody>
          <a:bodyPr/>
          <a:lstStyle/>
          <a:p>
            <a:pPr>
              <a:defRPr/>
            </a:pPr>
            <a:fld id="{C892A849-B7D6-4816-ABD9-1EBF0C32EA10}" type="slidenum">
              <a:rPr lang="es-ES_tradnl" smtClean="0"/>
              <a:pPr>
                <a:defRPr/>
              </a:pPr>
              <a:t>261</a:t>
            </a:fld>
            <a:endParaRPr lang="es-ES_tradnl" dirty="0"/>
          </a:p>
        </p:txBody>
      </p:sp>
    </p:spTree>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ChangeArrowheads="1"/>
          </p:cNvSpPr>
          <p:nvPr/>
        </p:nvSpPr>
        <p:spPr bwMode="auto">
          <a:xfrm>
            <a:off x="685800" y="57090"/>
            <a:ext cx="7733720" cy="400110"/>
          </a:xfrm>
          <a:prstGeom prst="rect">
            <a:avLst/>
          </a:prstGeom>
          <a:noFill/>
          <a:ln w="9525">
            <a:noFill/>
            <a:miter lim="800000"/>
            <a:headEnd/>
            <a:tailEnd/>
          </a:ln>
        </p:spPr>
        <p:txBody>
          <a:bodyPr wrap="none">
            <a:spAutoFit/>
          </a:bodyPr>
          <a:lstStyle/>
          <a:p>
            <a:pPr eaLnBrk="0" hangingPunct="0"/>
            <a:r>
              <a:rPr lang="es-ES_tradnl" b="1" dirty="0">
                <a:solidFill>
                  <a:srgbClr val="FFFF00"/>
                </a:solidFill>
                <a:latin typeface="+mn-lt"/>
              </a:rPr>
              <a:t>SUPUESTOS  ESPECIALES  DE  VALORACIÓN </a:t>
            </a:r>
            <a:r>
              <a:rPr lang="es-ES_tradnl" b="1" dirty="0" smtClean="0">
                <a:solidFill>
                  <a:srgbClr val="FFFF00"/>
                </a:solidFill>
                <a:latin typeface="+mn-lt"/>
              </a:rPr>
              <a:t>(2).  </a:t>
            </a:r>
            <a:r>
              <a:rPr lang="es-ES_tradnl" b="1" dirty="0">
                <a:solidFill>
                  <a:srgbClr val="FFFF00"/>
                </a:solidFill>
                <a:latin typeface="+mn-lt"/>
              </a:rPr>
              <a:t>Art. </a:t>
            </a:r>
            <a:r>
              <a:rPr lang="es-ES_tradnl" b="1" dirty="0" smtClean="0">
                <a:solidFill>
                  <a:srgbClr val="FFFF00"/>
                </a:solidFill>
                <a:latin typeface="+mn-lt"/>
              </a:rPr>
              <a:t>17 LIS</a:t>
            </a:r>
            <a:endParaRPr lang="es-ES_tradnl" b="1" dirty="0">
              <a:solidFill>
                <a:srgbClr val="FFFF00"/>
              </a:solidFill>
              <a:latin typeface="+mn-lt"/>
            </a:endParaRPr>
          </a:p>
        </p:txBody>
      </p:sp>
      <p:graphicFrame>
        <p:nvGraphicFramePr>
          <p:cNvPr id="154667" name="Group 43"/>
          <p:cNvGraphicFramePr>
            <a:graphicFrameLocks noGrp="1"/>
          </p:cNvGraphicFramePr>
          <p:nvPr>
            <p:extLst>
              <p:ext uri="{D42A27DB-BD31-4B8C-83A1-F6EECF244321}">
                <p14:modId xmlns="" xmlns:p14="http://schemas.microsoft.com/office/powerpoint/2010/main" val="1193803029"/>
              </p:ext>
            </p:extLst>
          </p:nvPr>
        </p:nvGraphicFramePr>
        <p:xfrm>
          <a:off x="116462" y="697672"/>
          <a:ext cx="9672592" cy="5550728"/>
        </p:xfrm>
        <a:graphic>
          <a:graphicData uri="http://schemas.openxmlformats.org/drawingml/2006/table">
            <a:tbl>
              <a:tblPr/>
              <a:tblGrid>
                <a:gridCol w="4758529">
                  <a:extLst>
                    <a:ext uri="{9D8B030D-6E8A-4147-A177-3AD203B41FA5}">
                      <a16:colId xmlns="" xmlns:a16="http://schemas.microsoft.com/office/drawing/2014/main" val="20000"/>
                    </a:ext>
                  </a:extLst>
                </a:gridCol>
                <a:gridCol w="2730303">
                  <a:extLst>
                    <a:ext uri="{9D8B030D-6E8A-4147-A177-3AD203B41FA5}">
                      <a16:colId xmlns="" xmlns:a16="http://schemas.microsoft.com/office/drawing/2014/main" val="20001"/>
                    </a:ext>
                  </a:extLst>
                </a:gridCol>
                <a:gridCol w="2183760">
                  <a:extLst>
                    <a:ext uri="{9D8B030D-6E8A-4147-A177-3AD203B41FA5}">
                      <a16:colId xmlns="" xmlns:a16="http://schemas.microsoft.com/office/drawing/2014/main" val="20002"/>
                    </a:ext>
                  </a:extLst>
                </a:gridCol>
              </a:tblGrid>
              <a:tr h="576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chemeClr val="tx1"/>
                          </a:solidFill>
                          <a:effectLst/>
                          <a:latin typeface="Arial" pitchFamily="34" charset="0"/>
                          <a:cs typeface="Arial" pitchFamily="34" charset="0"/>
                        </a:rPr>
                        <a:t>OPERACIÓN</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chemeClr val="tx1"/>
                          </a:solidFill>
                          <a:effectLst/>
                          <a:latin typeface="Arial" pitchFamily="34" charset="0"/>
                          <a:cs typeface="Arial" pitchFamily="34" charset="0"/>
                        </a:rPr>
                        <a:t>CONTABLEMENTE</a:t>
                      </a:r>
                      <a:endParaRPr kumimoji="0" lang="en-US" sz="2000" b="1" i="0" u="none" strike="noStrike" cap="none" normalizeH="0" baseline="0" dirty="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chemeClr val="tx1"/>
                          </a:solidFill>
                          <a:effectLst/>
                          <a:latin typeface="Arial" pitchFamily="34" charset="0"/>
                          <a:cs typeface="Arial" pitchFamily="34" charset="0"/>
                        </a:rPr>
                        <a:t>FISCALMENTE</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5984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smtClean="0">
                          <a:ln>
                            <a:noFill/>
                          </a:ln>
                          <a:solidFill>
                            <a:schemeClr val="tx1"/>
                          </a:solidFill>
                          <a:effectLst/>
                          <a:latin typeface="Arial" pitchFamily="34" charset="0"/>
                          <a:cs typeface="Arial" pitchFamily="34" charset="0"/>
                        </a:rPr>
                        <a:t>LUCRATIVAS</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dirty="0" smtClean="0">
                          <a:ln>
                            <a:noFill/>
                          </a:ln>
                          <a:solidFill>
                            <a:schemeClr val="tx1"/>
                          </a:solidFill>
                          <a:effectLst/>
                          <a:latin typeface="Arial" pitchFamily="34" charset="0"/>
                          <a:cs typeface="Arial" pitchFamily="34" charset="0"/>
                        </a:rPr>
                        <a:t>VALOR RAZONABLE</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smtClean="0">
                          <a:ln>
                            <a:noFill/>
                          </a:ln>
                          <a:solidFill>
                            <a:schemeClr val="tx1"/>
                          </a:solidFill>
                          <a:effectLst/>
                          <a:latin typeface="Arial" pitchFamily="34" charset="0"/>
                          <a:cs typeface="Arial" pitchFamily="34" charset="0"/>
                        </a:rPr>
                        <a:t>VALOR MERCADO</a:t>
                      </a:r>
                      <a:endParaRPr kumimoji="0" lang="es-ES_tradnl" sz="2800" b="1" i="0" u="none" strike="noStrike" cap="none" normalizeH="0" baseline="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59848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Arial" pitchFamily="34" charset="0"/>
                        </a:rPr>
                        <a:t>AND </a:t>
                      </a:r>
                      <a:r>
                        <a:rPr kumimoji="0" lang="es-ES_tradnl" sz="1400" b="1" i="0" u="none" strike="noStrike" cap="none" normalizeH="0" baseline="0" dirty="0" smtClean="0">
                          <a:ln>
                            <a:noFill/>
                          </a:ln>
                          <a:solidFill>
                            <a:schemeClr val="tx1"/>
                          </a:solidFill>
                          <a:effectLst/>
                          <a:latin typeface="Arial" pitchFamily="34" charset="0"/>
                          <a:cs typeface="Arial" pitchFamily="34" charset="0"/>
                        </a:rPr>
                        <a:t>(No del Grupo)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dirty="0" smtClean="0">
                          <a:ln>
                            <a:noFill/>
                          </a:ln>
                          <a:solidFill>
                            <a:schemeClr val="tx1"/>
                          </a:solidFill>
                          <a:effectLst/>
                          <a:latin typeface="Arial" pitchFamily="34" charset="0"/>
                          <a:cs typeface="Arial" pitchFamily="34" charset="0"/>
                        </a:rPr>
                        <a:t>VALOR RAZONABLE</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smtClean="0">
                          <a:ln>
                            <a:noFill/>
                          </a:ln>
                          <a:solidFill>
                            <a:schemeClr val="tx1"/>
                          </a:solidFill>
                          <a:effectLst/>
                          <a:latin typeface="Arial" pitchFamily="34" charset="0"/>
                          <a:cs typeface="Arial" pitchFamily="34" charset="0"/>
                        </a:rPr>
                        <a:t>VALOR MERCADO</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53086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smtClean="0">
                          <a:ln>
                            <a:noFill/>
                          </a:ln>
                          <a:solidFill>
                            <a:schemeClr val="tx1"/>
                          </a:solidFill>
                          <a:effectLst/>
                          <a:latin typeface="Arial" pitchFamily="34" charset="0"/>
                          <a:cs typeface="Arial" pitchFamily="34" charset="0"/>
                        </a:rPr>
                        <a:t>PERMUTAS COMERCIALES</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dirty="0" smtClean="0">
                          <a:ln>
                            <a:noFill/>
                          </a:ln>
                          <a:solidFill>
                            <a:schemeClr val="tx1"/>
                          </a:solidFill>
                          <a:effectLst/>
                          <a:latin typeface="Arial" pitchFamily="34" charset="0"/>
                          <a:cs typeface="Arial" pitchFamily="34" charset="0"/>
                        </a:rPr>
                        <a:t>VALOR RAZONABLE</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_tradnl" sz="1400" b="1" i="0" u="none" strike="noStrike" cap="none" normalizeH="0" baseline="0" dirty="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smtClean="0">
                          <a:ln>
                            <a:noFill/>
                          </a:ln>
                          <a:solidFill>
                            <a:schemeClr val="tx1"/>
                          </a:solidFill>
                          <a:effectLst/>
                          <a:latin typeface="Arial" pitchFamily="34" charset="0"/>
                          <a:cs typeface="Arial" pitchFamily="34" charset="0"/>
                        </a:rPr>
                        <a:t>VALOR MERCADO</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_tradnl" sz="1200" b="1" i="0" u="none" strike="noStrike" cap="none" normalizeH="0" baseline="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6175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Arial" pitchFamily="34" charset="0"/>
                        </a:rPr>
                        <a:t>PERMUTAS </a:t>
                      </a:r>
                      <a:r>
                        <a:rPr kumimoji="0" lang="es-ES_tradnl" sz="1800" b="1" i="0" u="sng" strike="noStrike" cap="none" normalizeH="0" baseline="0" dirty="0" smtClean="0">
                          <a:ln>
                            <a:noFill/>
                          </a:ln>
                          <a:solidFill>
                            <a:schemeClr val="tx1"/>
                          </a:solidFill>
                          <a:effectLst/>
                          <a:latin typeface="Arial" pitchFamily="34" charset="0"/>
                          <a:cs typeface="Arial" pitchFamily="34" charset="0"/>
                        </a:rPr>
                        <a:t>NO</a:t>
                      </a:r>
                      <a:r>
                        <a:rPr kumimoji="0" lang="es-ES_tradnl" sz="1800" b="1" i="0" u="none" strike="noStrike" cap="none" normalizeH="0" baseline="0" dirty="0" smtClean="0">
                          <a:ln>
                            <a:noFill/>
                          </a:ln>
                          <a:solidFill>
                            <a:schemeClr val="tx1"/>
                          </a:solidFill>
                          <a:effectLst/>
                          <a:latin typeface="Arial" pitchFamily="34" charset="0"/>
                          <a:cs typeface="Arial" pitchFamily="34" charset="0"/>
                        </a:rPr>
                        <a:t> COMERCIALES</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sng" strike="noStrike" cap="none" normalizeH="0" baseline="0" dirty="0" smtClean="0">
                          <a:ln>
                            <a:noFill/>
                          </a:ln>
                          <a:solidFill>
                            <a:schemeClr val="tx1"/>
                          </a:solidFill>
                          <a:effectLst/>
                          <a:latin typeface="Arial" pitchFamily="34" charset="0"/>
                          <a:cs typeface="Arial" pitchFamily="34" charset="0"/>
                        </a:rPr>
                        <a:t>VALOR CONTABLE</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dirty="0" smtClean="0">
                          <a:ln>
                            <a:noFill/>
                          </a:ln>
                          <a:solidFill>
                            <a:schemeClr val="tx1"/>
                          </a:solidFill>
                          <a:effectLst/>
                          <a:latin typeface="Arial" pitchFamily="34" charset="0"/>
                          <a:cs typeface="Arial" pitchFamily="34" charset="0"/>
                        </a:rPr>
                        <a:t>VALOR MERCADO</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4"/>
                  </a:ext>
                </a:extLst>
              </a:tr>
              <a:tr h="61753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smtClean="0">
                          <a:ln>
                            <a:noFill/>
                          </a:ln>
                          <a:solidFill>
                            <a:schemeClr val="tx1"/>
                          </a:solidFill>
                          <a:effectLst/>
                          <a:latin typeface="Arial" pitchFamily="34" charset="0"/>
                          <a:cs typeface="Arial" pitchFamily="34" charset="0"/>
                        </a:rPr>
                        <a:t>COMBINACIONES DE NEGOCIOS</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smtClean="0">
                          <a:ln>
                            <a:noFill/>
                          </a:ln>
                          <a:solidFill>
                            <a:schemeClr val="tx1"/>
                          </a:solidFill>
                          <a:effectLst/>
                          <a:latin typeface="Arial" pitchFamily="34" charset="0"/>
                          <a:cs typeface="Arial" pitchFamily="34" charset="0"/>
                        </a:rPr>
                        <a:t>(No del Grupo) (**)</a:t>
                      </a:r>
                      <a:endParaRPr kumimoji="0" lang="es-ES_tradnl" sz="1800" b="1" i="0" u="none" strike="noStrike" cap="none" normalizeH="0" baseline="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dirty="0" smtClean="0">
                          <a:ln>
                            <a:noFill/>
                          </a:ln>
                          <a:solidFill>
                            <a:schemeClr val="tx1"/>
                          </a:solidFill>
                          <a:effectLst/>
                          <a:latin typeface="Arial" pitchFamily="34" charset="0"/>
                          <a:cs typeface="Arial" pitchFamily="34" charset="0"/>
                        </a:rPr>
                        <a:t>VALOR RAZONABLE</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smtClean="0">
                          <a:ln>
                            <a:noFill/>
                          </a:ln>
                          <a:solidFill>
                            <a:schemeClr val="tx1"/>
                          </a:solidFill>
                          <a:effectLst/>
                          <a:latin typeface="Arial" pitchFamily="34" charset="0"/>
                          <a:cs typeface="Arial" pitchFamily="34" charset="0"/>
                        </a:rPr>
                        <a:t>VALOR MERCADO</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_tradnl" sz="1200" b="1"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_tradnl" sz="1200" b="1" i="0" u="none" strike="noStrike" cap="none" normalizeH="0" baseline="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7032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smtClean="0">
                          <a:ln>
                            <a:noFill/>
                          </a:ln>
                          <a:solidFill>
                            <a:schemeClr val="tx1"/>
                          </a:solidFill>
                          <a:effectLst/>
                          <a:latin typeface="Arial" pitchFamily="34" charset="0"/>
                          <a:cs typeface="Arial" pitchFamily="34" charset="0"/>
                        </a:rPr>
                        <a:t>OPERACIONES ENTRE EMPRESAS DEL </a:t>
                      </a:r>
                      <a:r>
                        <a:rPr kumimoji="0" lang="es-ES_tradnl" sz="1800" b="1" i="0" u="sng" strike="noStrike" cap="none" normalizeH="0" baseline="0" smtClean="0">
                          <a:ln>
                            <a:noFill/>
                          </a:ln>
                          <a:solidFill>
                            <a:schemeClr val="tx1"/>
                          </a:solidFill>
                          <a:effectLst/>
                          <a:latin typeface="Arial" pitchFamily="34" charset="0"/>
                          <a:cs typeface="Arial" pitchFamily="34" charset="0"/>
                        </a:rPr>
                        <a:t>GRUPO</a:t>
                      </a:r>
                      <a:r>
                        <a:rPr kumimoji="0" lang="es-ES_tradnl" sz="1800" b="1" i="0" u="none" strike="noStrike" cap="none" normalizeH="0" baseline="0" smtClean="0">
                          <a:ln>
                            <a:noFill/>
                          </a:ln>
                          <a:solidFill>
                            <a:schemeClr val="tx1"/>
                          </a:solidFill>
                          <a:effectLst/>
                          <a:latin typeface="Arial" pitchFamily="34" charset="0"/>
                          <a:cs typeface="Arial" pitchFamily="34" charset="0"/>
                        </a:rPr>
                        <a:t> DISTINTAS A LAS SIGUIENTES</a:t>
                      </a:r>
                      <a:endParaRPr kumimoji="0" lang="es-ES_tradnl" sz="2800" b="0" i="0" u="none" strike="noStrike" cap="none" normalizeH="0" baseline="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dirty="0" smtClean="0">
                          <a:ln>
                            <a:noFill/>
                          </a:ln>
                          <a:solidFill>
                            <a:schemeClr val="tx1"/>
                          </a:solidFill>
                          <a:effectLst/>
                          <a:latin typeface="Arial" pitchFamily="34" charset="0"/>
                          <a:cs typeface="Arial" pitchFamily="34" charset="0"/>
                        </a:rPr>
                        <a:t>VALOR RAZONABLE</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smtClean="0">
                          <a:ln>
                            <a:noFill/>
                          </a:ln>
                          <a:solidFill>
                            <a:schemeClr val="tx1"/>
                          </a:solidFill>
                          <a:effectLst/>
                          <a:latin typeface="Arial" pitchFamily="34" charset="0"/>
                          <a:cs typeface="Arial" pitchFamily="34" charset="0"/>
                        </a:rPr>
                        <a:t>VALOR MERCADO</a:t>
                      </a:r>
                    </a:p>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_tradnl" sz="1200" b="1" i="0" u="none" strike="noStrike" cap="none" normalizeH="0" baseline="0" smtClean="0">
                        <a:ln>
                          <a:noFill/>
                        </a:ln>
                        <a:solidFill>
                          <a:schemeClr val="tx1"/>
                        </a:solidFill>
                        <a:effectLst/>
                        <a:latin typeface="Arial" pitchFamily="34" charset="0"/>
                        <a:cs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r h="10461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Arial" pitchFamily="34" charset="0"/>
                        </a:rPr>
                        <a:t>OPERACIONES ENTRE EMPRESAS DEL </a:t>
                      </a:r>
                      <a:r>
                        <a:rPr kumimoji="0" lang="es-ES_tradnl" sz="1800" b="1" i="0" u="sng" strike="noStrike" cap="none" normalizeH="0" baseline="0" dirty="0" smtClean="0">
                          <a:ln>
                            <a:noFill/>
                          </a:ln>
                          <a:solidFill>
                            <a:schemeClr val="tx1"/>
                          </a:solidFill>
                          <a:effectLst/>
                          <a:latin typeface="Arial" pitchFamily="34" charset="0"/>
                          <a:cs typeface="Arial" pitchFamily="34" charset="0"/>
                        </a:rPr>
                        <a:t>GRUPO</a:t>
                      </a:r>
                      <a:r>
                        <a:rPr kumimoji="0" lang="es-ES_tradnl" sz="1800" b="1" i="0" u="none" strike="noStrike" cap="none" normalizeH="0" baseline="0" dirty="0" smtClean="0">
                          <a:ln>
                            <a:noFill/>
                          </a:ln>
                          <a:solidFill>
                            <a:schemeClr val="tx1"/>
                          </a:solidFill>
                          <a:effectLst/>
                          <a:latin typeface="Arial" pitchFamily="34" charset="0"/>
                          <a:cs typeface="Arial" pitchFamily="34" charset="0"/>
                        </a:rPr>
                        <a:t>:</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400" b="1" i="0" u="none" strike="noStrike" cap="none" normalizeH="0" baseline="0" dirty="0" smtClean="0">
                          <a:ln>
                            <a:noFill/>
                          </a:ln>
                          <a:solidFill>
                            <a:schemeClr val="tx1"/>
                          </a:solidFill>
                          <a:effectLst/>
                          <a:latin typeface="Arial" pitchFamily="34" charset="0"/>
                          <a:cs typeface="Arial" pitchFamily="34" charset="0"/>
                        </a:rPr>
                        <a:t>AND</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400" b="1" i="0" u="none" strike="noStrike" cap="none" normalizeH="0" baseline="0" dirty="0" smtClean="0">
                          <a:ln>
                            <a:noFill/>
                          </a:ln>
                          <a:solidFill>
                            <a:schemeClr val="tx1"/>
                          </a:solidFill>
                          <a:effectLst/>
                          <a:latin typeface="Arial" pitchFamily="34" charset="0"/>
                          <a:cs typeface="Arial" pitchFamily="34" charset="0"/>
                        </a:rPr>
                        <a:t>Combinaciones de Negocios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sng" strike="noStrike" cap="none" normalizeH="0" baseline="0" dirty="0" smtClean="0">
                          <a:ln>
                            <a:noFill/>
                          </a:ln>
                          <a:solidFill>
                            <a:schemeClr val="tx1"/>
                          </a:solidFill>
                          <a:effectLst/>
                          <a:latin typeface="Arial" pitchFamily="34" charset="0"/>
                          <a:cs typeface="Arial" pitchFamily="34" charset="0"/>
                        </a:rPr>
                        <a:t>VALOR CONTABLE</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400" b="1" i="0" u="none" strike="noStrike" cap="none" normalizeH="0" baseline="0" dirty="0" smtClean="0">
                          <a:ln>
                            <a:noFill/>
                          </a:ln>
                          <a:solidFill>
                            <a:schemeClr val="tx1"/>
                          </a:solidFill>
                          <a:effectLst/>
                          <a:latin typeface="Arial" pitchFamily="34" charset="0"/>
                          <a:cs typeface="Arial" pitchFamily="34" charset="0"/>
                        </a:rPr>
                        <a:t>VALOR MERCADO</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7"/>
                  </a:ext>
                </a:extLst>
              </a:tr>
            </a:tbl>
          </a:graphicData>
        </a:graphic>
      </p:graphicFrame>
      <p:sp>
        <p:nvSpPr>
          <p:cNvPr id="5" name="4 Marcador de número de diapositiva"/>
          <p:cNvSpPr>
            <a:spLocks noGrp="1"/>
          </p:cNvSpPr>
          <p:nvPr>
            <p:ph type="sldNum" sz="quarter" idx="12"/>
          </p:nvPr>
        </p:nvSpPr>
        <p:spPr>
          <a:xfrm>
            <a:off x="7803796" y="6400800"/>
            <a:ext cx="2063750" cy="457200"/>
          </a:xfrm>
        </p:spPr>
        <p:txBody>
          <a:bodyPr/>
          <a:lstStyle/>
          <a:p>
            <a:pPr>
              <a:defRPr/>
            </a:pPr>
            <a:fld id="{C892A849-B7D6-4816-ABD9-1EBF0C32EA10}" type="slidenum">
              <a:rPr lang="es-ES_tradnl" smtClean="0"/>
              <a:pPr>
                <a:defRPr/>
              </a:pPr>
              <a:t>262</a:t>
            </a:fld>
            <a:endParaRPr lang="es-ES_tradnl" dirty="0"/>
          </a:p>
        </p:txBody>
      </p:sp>
    </p:spTree>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09" name="Rectangle 81"/>
          <p:cNvSpPr>
            <a:spLocks noChangeArrowheads="1"/>
          </p:cNvSpPr>
          <p:nvPr/>
        </p:nvSpPr>
        <p:spPr bwMode="auto">
          <a:xfrm>
            <a:off x="152400" y="73223"/>
            <a:ext cx="9638946" cy="307777"/>
          </a:xfrm>
          <a:prstGeom prst="rect">
            <a:avLst/>
          </a:prstGeom>
          <a:noFill/>
          <a:ln w="9525">
            <a:noFill/>
            <a:miter lim="800000"/>
            <a:headEnd/>
            <a:tailEnd/>
          </a:ln>
        </p:spPr>
        <p:txBody>
          <a:bodyPr wrap="square" lIns="0" tIns="0" rIns="0" bIns="0">
            <a:spAutoFit/>
          </a:bodyPr>
          <a:lstStyle/>
          <a:p>
            <a:pPr algn="ctr" eaLnBrk="0" hangingPunct="0"/>
            <a:r>
              <a:rPr lang="es-ES_tradnl" b="1" dirty="0">
                <a:solidFill>
                  <a:srgbClr val="FFFF00"/>
                </a:solidFill>
                <a:latin typeface="+mn-lt"/>
              </a:rPr>
              <a:t>SUPUESTOS  ESPECIALES  DE  VALORACIÓN </a:t>
            </a:r>
            <a:r>
              <a:rPr lang="es-ES_tradnl" b="1" dirty="0" smtClean="0">
                <a:solidFill>
                  <a:srgbClr val="FFFF00"/>
                </a:solidFill>
                <a:latin typeface="+mn-lt"/>
              </a:rPr>
              <a:t>(3).  </a:t>
            </a:r>
            <a:r>
              <a:rPr lang="es-ES_tradnl" b="1" dirty="0">
                <a:solidFill>
                  <a:srgbClr val="FFFF00"/>
                </a:solidFill>
                <a:latin typeface="+mn-lt"/>
              </a:rPr>
              <a:t>Arts. </a:t>
            </a:r>
            <a:r>
              <a:rPr lang="es-ES_tradnl" b="1" dirty="0" smtClean="0">
                <a:solidFill>
                  <a:srgbClr val="FFFF00"/>
                </a:solidFill>
                <a:latin typeface="+mn-lt"/>
              </a:rPr>
              <a:t>17 </a:t>
            </a:r>
            <a:r>
              <a:rPr lang="es-ES_tradnl" b="1" dirty="0">
                <a:solidFill>
                  <a:srgbClr val="FFFF00"/>
                </a:solidFill>
                <a:latin typeface="+mn-lt"/>
              </a:rPr>
              <a:t>y </a:t>
            </a:r>
            <a:r>
              <a:rPr lang="es-ES_tradnl" b="1" dirty="0" smtClean="0">
                <a:solidFill>
                  <a:srgbClr val="FFFF00"/>
                </a:solidFill>
                <a:latin typeface="+mn-lt"/>
              </a:rPr>
              <a:t>76 </a:t>
            </a:r>
            <a:r>
              <a:rPr lang="es-ES_tradnl" b="1" dirty="0">
                <a:solidFill>
                  <a:srgbClr val="FFFF00"/>
                </a:solidFill>
                <a:latin typeface="+mn-lt"/>
              </a:rPr>
              <a:t>a </a:t>
            </a:r>
            <a:r>
              <a:rPr lang="es-ES_tradnl" b="1" dirty="0" smtClean="0">
                <a:solidFill>
                  <a:srgbClr val="FFFF00"/>
                </a:solidFill>
                <a:latin typeface="+mn-lt"/>
              </a:rPr>
              <a:t>89 </a:t>
            </a:r>
            <a:r>
              <a:rPr lang="es-ES_tradnl" b="1" dirty="0">
                <a:solidFill>
                  <a:srgbClr val="FFFF00"/>
                </a:solidFill>
                <a:latin typeface="+mn-lt"/>
              </a:rPr>
              <a:t>L</a:t>
            </a:r>
          </a:p>
        </p:txBody>
      </p:sp>
      <p:sp>
        <p:nvSpPr>
          <p:cNvPr id="11310" name="Rectangle 82"/>
          <p:cNvSpPr>
            <a:spLocks noChangeArrowheads="1"/>
          </p:cNvSpPr>
          <p:nvPr/>
        </p:nvSpPr>
        <p:spPr bwMode="auto">
          <a:xfrm>
            <a:off x="378354" y="381000"/>
            <a:ext cx="9410699" cy="523220"/>
          </a:xfrm>
          <a:prstGeom prst="rect">
            <a:avLst/>
          </a:prstGeom>
          <a:noFill/>
          <a:ln w="9525">
            <a:noFill/>
            <a:miter lim="800000"/>
            <a:headEnd/>
            <a:tailEnd/>
          </a:ln>
        </p:spPr>
        <p:txBody>
          <a:bodyPr wrap="square" lIns="0" tIns="0" rIns="0" bIns="0">
            <a:spAutoFit/>
          </a:bodyPr>
          <a:lstStyle/>
          <a:p>
            <a:pPr eaLnBrk="0" hangingPunct="0">
              <a:buFont typeface="Wingdings" pitchFamily="2" charset="2"/>
              <a:buChar char="v"/>
            </a:pPr>
            <a:r>
              <a:rPr lang="es-ES_tradnl" sz="1700" b="1" dirty="0">
                <a:latin typeface="+mn-lt"/>
              </a:rPr>
              <a:t> APORTACIONES NO DINERARIAS (AND)</a:t>
            </a:r>
          </a:p>
          <a:p>
            <a:pPr eaLnBrk="0" hangingPunct="0">
              <a:buFont typeface="Wingdings" pitchFamily="2" charset="2"/>
              <a:buChar char="v"/>
            </a:pPr>
            <a:r>
              <a:rPr lang="es-ES_tradnl" sz="1700" b="1" dirty="0">
                <a:latin typeface="+mn-lt"/>
              </a:rPr>
              <a:t> COMBINACIÓN DE NEGOCIOS (fusiones, escisiones, y adquisición de negocios)</a:t>
            </a:r>
          </a:p>
        </p:txBody>
      </p:sp>
      <p:sp>
        <p:nvSpPr>
          <p:cNvPr id="11311" name="Rectangle 290"/>
          <p:cNvSpPr>
            <a:spLocks noChangeArrowheads="1"/>
          </p:cNvSpPr>
          <p:nvPr/>
        </p:nvSpPr>
        <p:spPr bwMode="auto">
          <a:xfrm>
            <a:off x="378355" y="1628776"/>
            <a:ext cx="229230" cy="307777"/>
          </a:xfrm>
          <a:prstGeom prst="rect">
            <a:avLst/>
          </a:prstGeom>
          <a:noFill/>
          <a:ln w="9525">
            <a:noFill/>
            <a:miter lim="800000"/>
            <a:headEnd/>
            <a:tailEnd/>
          </a:ln>
        </p:spPr>
        <p:txBody>
          <a:bodyPr wrap="none" lIns="0" tIns="0" rIns="0" bIns="0">
            <a:spAutoFit/>
          </a:bodyPr>
          <a:lstStyle/>
          <a:p>
            <a:pPr eaLnBrk="0" hangingPunct="0">
              <a:buFont typeface="Wingdings" pitchFamily="2" charset="2"/>
              <a:buChar char="q"/>
            </a:pPr>
            <a:endParaRPr lang="es-ES_tradnl" b="1">
              <a:solidFill>
                <a:srgbClr val="FF33CC"/>
              </a:solidFill>
            </a:endParaRPr>
          </a:p>
        </p:txBody>
      </p:sp>
      <p:graphicFrame>
        <p:nvGraphicFramePr>
          <p:cNvPr id="173372" name="Group 316"/>
          <p:cNvGraphicFramePr>
            <a:graphicFrameLocks noGrp="1"/>
          </p:cNvGraphicFramePr>
          <p:nvPr>
            <p:extLst>
              <p:ext uri="{D42A27DB-BD31-4B8C-83A1-F6EECF244321}">
                <p14:modId xmlns="" xmlns:p14="http://schemas.microsoft.com/office/powerpoint/2010/main" val="4221298733"/>
              </p:ext>
            </p:extLst>
          </p:nvPr>
        </p:nvGraphicFramePr>
        <p:xfrm>
          <a:off x="76200" y="926236"/>
          <a:ext cx="9672108" cy="407987"/>
        </p:xfrm>
        <a:graphic>
          <a:graphicData uri="http://schemas.openxmlformats.org/drawingml/2006/table">
            <a:tbl>
              <a:tblPr/>
              <a:tblGrid>
                <a:gridCol w="9672108">
                  <a:extLst>
                    <a:ext uri="{9D8B030D-6E8A-4147-A177-3AD203B41FA5}">
                      <a16:colId xmlns="" xmlns:a16="http://schemas.microsoft.com/office/drawing/2014/main" val="20000"/>
                    </a:ext>
                  </a:extLst>
                </a:gridCol>
              </a:tblGrid>
              <a:tr h="40798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dirty="0" smtClean="0">
                          <a:ln>
                            <a:noFill/>
                          </a:ln>
                          <a:solidFill>
                            <a:schemeClr val="bg1"/>
                          </a:solidFill>
                          <a:effectLst/>
                          <a:latin typeface="Times" pitchFamily="18" charset="0"/>
                        </a:rPr>
                        <a:t>  </a:t>
                      </a:r>
                      <a:r>
                        <a:rPr kumimoji="0" lang="es-ES_tradnl" sz="1600" b="1" i="0" u="none" strike="noStrike" cap="none" normalizeH="0" baseline="0" dirty="0" smtClean="0">
                          <a:ln>
                            <a:noFill/>
                          </a:ln>
                          <a:solidFill>
                            <a:schemeClr val="tx1"/>
                          </a:solidFill>
                          <a:effectLst/>
                          <a:latin typeface="Times" pitchFamily="18" charset="0"/>
                        </a:rPr>
                        <a:t>ACOGERSE O NO AL RÉGIMEN ESPECIAL DEL CAPÍTULO VII DEL TÍTULO VII LIS (Arts. 76 a 89 L) </a:t>
                      </a:r>
                    </a:p>
                  </a:txBody>
                  <a:tcPr marL="0" marR="0" marT="0" marB="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
        <p:nvSpPr>
          <p:cNvPr id="8" name="7 Marcador de número de diapositiva"/>
          <p:cNvSpPr>
            <a:spLocks noGrp="1"/>
          </p:cNvSpPr>
          <p:nvPr>
            <p:ph type="sldNum" sz="quarter" idx="12"/>
          </p:nvPr>
        </p:nvSpPr>
        <p:spPr>
          <a:xfrm>
            <a:off x="7838910" y="6434741"/>
            <a:ext cx="2063750" cy="457200"/>
          </a:xfrm>
        </p:spPr>
        <p:txBody>
          <a:bodyPr/>
          <a:lstStyle/>
          <a:p>
            <a:pPr>
              <a:defRPr/>
            </a:pPr>
            <a:fld id="{C892A849-B7D6-4816-ABD9-1EBF0C32EA10}" type="slidenum">
              <a:rPr lang="es-ES_tradnl" smtClean="0"/>
              <a:pPr>
                <a:defRPr/>
              </a:pPr>
              <a:t>263</a:t>
            </a:fld>
            <a:endParaRPr lang="es-ES_tradnl" dirty="0"/>
          </a:p>
        </p:txBody>
      </p:sp>
      <p:graphicFrame>
        <p:nvGraphicFramePr>
          <p:cNvPr id="9" name="Group 289"/>
          <p:cNvGraphicFramePr>
            <a:graphicFrameLocks noGrp="1"/>
          </p:cNvGraphicFramePr>
          <p:nvPr>
            <p:extLst>
              <p:ext uri="{D42A27DB-BD31-4B8C-83A1-F6EECF244321}">
                <p14:modId xmlns="" xmlns:p14="http://schemas.microsoft.com/office/powerpoint/2010/main" val="4096970738"/>
              </p:ext>
            </p:extLst>
          </p:nvPr>
        </p:nvGraphicFramePr>
        <p:xfrm>
          <a:off x="76200" y="1447657"/>
          <a:ext cx="9713337" cy="5215684"/>
        </p:xfrm>
        <a:graphic>
          <a:graphicData uri="http://schemas.openxmlformats.org/drawingml/2006/table">
            <a:tbl>
              <a:tblPr/>
              <a:tblGrid>
                <a:gridCol w="5293737">
                  <a:extLst>
                    <a:ext uri="{9D8B030D-6E8A-4147-A177-3AD203B41FA5}">
                      <a16:colId xmlns="" xmlns:a16="http://schemas.microsoft.com/office/drawing/2014/main" val="20000"/>
                    </a:ext>
                  </a:extLst>
                </a:gridCol>
                <a:gridCol w="1447800">
                  <a:extLst>
                    <a:ext uri="{9D8B030D-6E8A-4147-A177-3AD203B41FA5}">
                      <a16:colId xmlns="" xmlns:a16="http://schemas.microsoft.com/office/drawing/2014/main" val="20001"/>
                    </a:ext>
                  </a:extLst>
                </a:gridCol>
                <a:gridCol w="1828800">
                  <a:extLst>
                    <a:ext uri="{9D8B030D-6E8A-4147-A177-3AD203B41FA5}">
                      <a16:colId xmlns="" xmlns:a16="http://schemas.microsoft.com/office/drawing/2014/main" val="20002"/>
                    </a:ext>
                  </a:extLst>
                </a:gridCol>
                <a:gridCol w="1143000">
                  <a:extLst>
                    <a:ext uri="{9D8B030D-6E8A-4147-A177-3AD203B41FA5}">
                      <a16:colId xmlns="" xmlns:a16="http://schemas.microsoft.com/office/drawing/2014/main" val="20003"/>
                    </a:ext>
                  </a:extLst>
                </a:gridCol>
              </a:tblGrid>
              <a:tr h="381143">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rgbClr val="FFFF00"/>
                          </a:solidFill>
                          <a:effectLst/>
                          <a:latin typeface="Arial" charset="0"/>
                        </a:rPr>
                        <a:t>OPERACIÓN</a:t>
                      </a:r>
                    </a:p>
                  </a:txBody>
                  <a:tcPr marL="0" marR="0" marT="36000" marB="36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rgbClr val="FFFF00"/>
                          </a:solidFill>
                          <a:effectLst/>
                          <a:latin typeface="Arial" charset="0"/>
                        </a:rPr>
                        <a:t>CONTABLE</a:t>
                      </a:r>
                      <a:endParaRPr kumimoji="0" lang="en-US" sz="2000" b="1" i="0" u="none" strike="noStrike" cap="none" normalizeH="0" baseline="0" dirty="0" smtClean="0">
                        <a:ln>
                          <a:noFill/>
                        </a:ln>
                        <a:solidFill>
                          <a:srgbClr val="FFFF00"/>
                        </a:solidFill>
                        <a:effectLst/>
                        <a:latin typeface="Arial" charset="0"/>
                      </a:endParaRPr>
                    </a:p>
                  </a:txBody>
                  <a:tcPr marL="0" marR="0" marT="36000" marB="36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rgbClr val="FFFF00"/>
                          </a:solidFill>
                          <a:effectLst/>
                          <a:latin typeface="Arial" charset="0"/>
                        </a:rPr>
                        <a:t>FISCAL</a:t>
                      </a:r>
                    </a:p>
                  </a:txBody>
                  <a:tcPr marL="0" marR="0" marT="36000" marB="36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rgbClr val="FFFF00"/>
                          </a:solidFill>
                          <a:effectLst/>
                          <a:latin typeface="Arial" charset="0"/>
                        </a:rPr>
                        <a:t>AJUSTE</a:t>
                      </a:r>
                    </a:p>
                  </a:txBody>
                  <a:tcPr marL="0" marR="0" marT="36000" marB="36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6401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FFFF00"/>
                          </a:solidFill>
                          <a:effectLst/>
                          <a:latin typeface="Arial" charset="0"/>
                        </a:rPr>
                        <a:t>NO</a:t>
                      </a:r>
                      <a:r>
                        <a:rPr kumimoji="0" lang="es-ES_tradnl" sz="1600" b="1" i="0" u="none" strike="noStrike" cap="none" normalizeH="0" baseline="0" dirty="0" smtClean="0">
                          <a:ln>
                            <a:noFill/>
                          </a:ln>
                          <a:solidFill>
                            <a:schemeClr val="tx1"/>
                          </a:solidFill>
                          <a:effectLst/>
                          <a:latin typeface="Arial" charset="0"/>
                        </a:rPr>
                        <a:t> ACOGERSE AL RÉGIMEN ESPECIAL del capítulo VII del título VII LIS:</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206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_tradnl" sz="1600" b="0" i="0" u="none" strike="noStrike" cap="none" normalizeH="0" baseline="0" dirty="0" smtClean="0">
                        <a:ln>
                          <a:noFill/>
                        </a:ln>
                        <a:solidFill>
                          <a:schemeClr val="bg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10800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dirty="0" smtClean="0">
                          <a:ln>
                            <a:noFill/>
                          </a:ln>
                          <a:solidFill>
                            <a:srgbClr val="FFFF66"/>
                          </a:solidFill>
                          <a:effectLst/>
                          <a:latin typeface="Arial" charset="0"/>
                        </a:rPr>
                        <a:t> </a:t>
                      </a:r>
                      <a:r>
                        <a:rPr kumimoji="0" lang="es-ES_tradnl" sz="1600" b="1" i="0" u="none" strike="noStrike" cap="none" normalizeH="0" baseline="0" dirty="0" smtClean="0">
                          <a:ln>
                            <a:noFill/>
                          </a:ln>
                          <a:solidFill>
                            <a:srgbClr val="FFFF00"/>
                          </a:solidFill>
                          <a:effectLst/>
                          <a:latin typeface="Arial" charset="0"/>
                        </a:rPr>
                        <a:t>RENUNCIA </a:t>
                      </a:r>
                      <a:r>
                        <a:rPr kumimoji="0" lang="es-ES_tradnl" sz="1600" b="1" i="0" u="none" strike="noStrike" cap="none" normalizeH="0" baseline="0" dirty="0" smtClean="0">
                          <a:ln>
                            <a:noFill/>
                          </a:ln>
                          <a:solidFill>
                            <a:schemeClr val="tx1"/>
                          </a:solidFill>
                          <a:effectLst/>
                          <a:latin typeface="Arial" charset="0"/>
                        </a:rPr>
                        <a:t>EXPRESAMENTE</a:t>
                      </a:r>
                      <a:endParaRPr kumimoji="0" lang="es-ES_tradnl" sz="1600" b="0" i="0" u="none" strike="noStrike" cap="none" normalizeH="0" baseline="0" dirty="0" smtClean="0">
                        <a:ln>
                          <a:noFill/>
                        </a:ln>
                        <a:solidFill>
                          <a:schemeClr val="tx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_tradnl" sz="1600" b="0" i="0" u="none" strike="noStrike" cap="none" normalizeH="0" baseline="0" dirty="0" smtClean="0">
                        <a:ln>
                          <a:noFill/>
                        </a:ln>
                        <a:solidFill>
                          <a:schemeClr val="tx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69383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chemeClr val="tx1"/>
                          </a:solidFill>
                          <a:effectLst/>
                          <a:latin typeface="Arial" charset="0"/>
                        </a:rPr>
                        <a:t>OPERACIONES ENTRE EMPRESAS  </a:t>
                      </a:r>
                      <a:r>
                        <a:rPr kumimoji="0" lang="es-ES_tradnl" sz="1600" b="1" i="0" u="sng" strike="noStrike" cap="none" normalizeH="0" baseline="0" dirty="0" smtClean="0">
                          <a:ln>
                            <a:noFill/>
                          </a:ln>
                          <a:solidFill>
                            <a:srgbClr val="FFFF00"/>
                          </a:solidFill>
                          <a:effectLst/>
                          <a:latin typeface="Arial" charset="0"/>
                        </a:rPr>
                        <a:t>NO</a:t>
                      </a:r>
                      <a:r>
                        <a:rPr kumimoji="0" lang="es-ES_tradnl" sz="1600" b="1" i="0" u="none" strike="noStrike" cap="none" normalizeH="0" baseline="0" dirty="0" smtClean="0">
                          <a:ln>
                            <a:noFill/>
                          </a:ln>
                          <a:solidFill>
                            <a:schemeClr val="tx1"/>
                          </a:solidFill>
                          <a:effectLst/>
                          <a:latin typeface="Arial" charset="0"/>
                        </a:rPr>
                        <a:t>  del </a:t>
                      </a:r>
                      <a:r>
                        <a:rPr kumimoji="0" lang="es-ES_tradnl" sz="1600" b="1" i="0" u="sng" strike="noStrike" cap="none" normalizeH="0" baseline="0" dirty="0" smtClean="0">
                          <a:ln>
                            <a:noFill/>
                          </a:ln>
                          <a:solidFill>
                            <a:schemeClr val="tx1"/>
                          </a:solidFill>
                          <a:effectLst/>
                          <a:latin typeface="Arial" charset="0"/>
                        </a:rPr>
                        <a:t>GRUPO</a:t>
                      </a:r>
                      <a:r>
                        <a:rPr kumimoji="0" lang="es-ES_tradnl" sz="1600" b="1" i="0" u="none" strike="noStrike" cap="none" normalizeH="0" baseline="0" dirty="0" smtClean="0">
                          <a:ln>
                            <a:noFill/>
                          </a:ln>
                          <a:solidFill>
                            <a:schemeClr val="tx1"/>
                          </a:solidFill>
                          <a:effectLst/>
                          <a:latin typeface="Arial" charset="0"/>
                        </a:rPr>
                        <a:t>:</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AND</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Combinaciones de Negocios (fusión, escisión)</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VALOR RAZONABLE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VALOR  MERCADO</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NO</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71918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chemeClr val="tx1"/>
                          </a:solidFill>
                          <a:effectLst/>
                          <a:latin typeface="Arial" charset="0"/>
                        </a:rPr>
                        <a:t>OPERACIONES ENTRE EMPRESAS del </a:t>
                      </a:r>
                      <a:r>
                        <a:rPr kumimoji="0" lang="es-ES_tradnl" sz="1600" b="1" i="0" u="sng" strike="noStrike" cap="none" normalizeH="0" baseline="0" dirty="0" smtClean="0">
                          <a:ln>
                            <a:noFill/>
                          </a:ln>
                          <a:solidFill>
                            <a:srgbClr val="FFFF00"/>
                          </a:solidFill>
                          <a:effectLst/>
                          <a:latin typeface="Arial" charset="0"/>
                        </a:rPr>
                        <a:t>GRUPO</a:t>
                      </a:r>
                      <a:r>
                        <a:rPr kumimoji="0" lang="es-ES_tradnl" sz="1600" b="1" i="0" u="none" strike="noStrike" cap="none" normalizeH="0" baseline="0" dirty="0" smtClean="0">
                          <a:ln>
                            <a:noFill/>
                          </a:ln>
                          <a:solidFill>
                            <a:schemeClr val="tx1"/>
                          </a:solidFill>
                          <a:effectLst/>
                          <a:latin typeface="Arial" charset="0"/>
                        </a:rPr>
                        <a:t>:</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AND de Un Negocio</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Combinaciones de Negocios (fusión, escisión)</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60000"/>
                        <a:lumOff val="4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0000FF"/>
                          </a:solidFill>
                          <a:effectLst/>
                          <a:latin typeface="Arial" charset="0"/>
                        </a:rPr>
                        <a:t>VALOR CONTABLE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VALOR  MERCADO</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FF0000"/>
                          </a:solidFill>
                          <a:effectLst/>
                          <a:latin typeface="Arial" charset="0"/>
                        </a:rPr>
                        <a:t>SÍ</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59019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FFFF00"/>
                          </a:solidFill>
                          <a:effectLst/>
                          <a:latin typeface="Arial" charset="0"/>
                        </a:rPr>
                        <a:t>SÍ</a:t>
                      </a:r>
                      <a:r>
                        <a:rPr kumimoji="0" lang="es-ES_tradnl" sz="1600" b="1" i="0" u="none" strike="noStrike" cap="none" normalizeH="0" baseline="0" dirty="0" smtClean="0">
                          <a:ln>
                            <a:noFill/>
                          </a:ln>
                          <a:solidFill>
                            <a:srgbClr val="FFFF99"/>
                          </a:solidFill>
                          <a:effectLst/>
                          <a:latin typeface="Arial" charset="0"/>
                        </a:rPr>
                        <a:t> </a:t>
                      </a:r>
                      <a:r>
                        <a:rPr kumimoji="0" lang="es-ES_tradnl" sz="1600" b="1" i="0" u="none" strike="noStrike" cap="none" normalizeH="0" baseline="0" dirty="0" smtClean="0">
                          <a:ln>
                            <a:noFill/>
                          </a:ln>
                          <a:solidFill>
                            <a:schemeClr val="tx1"/>
                          </a:solidFill>
                          <a:effectLst/>
                          <a:latin typeface="Arial" charset="0"/>
                        </a:rPr>
                        <a:t>ACOGERSE AL RÉGIMEN ESPECIAL del capítulo VII del título VII LIS:</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206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_tradnl" sz="1600" b="0" i="0" u="none" strike="noStrike" cap="none" normalizeH="0" baseline="0" dirty="0" smtClean="0">
                        <a:ln>
                          <a:noFill/>
                        </a:ln>
                        <a:solidFill>
                          <a:schemeClr val="bg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FFFF00"/>
                          </a:solidFill>
                          <a:effectLst/>
                          <a:latin typeface="Arial" charset="0"/>
                        </a:rPr>
                        <a:t>NO</a:t>
                      </a:r>
                      <a:r>
                        <a:rPr kumimoji="0" lang="es-ES_tradnl" sz="1600" b="1" i="0" u="none" strike="noStrike" cap="none" normalizeH="0" baseline="0" dirty="0" smtClean="0">
                          <a:ln>
                            <a:noFill/>
                          </a:ln>
                          <a:solidFill>
                            <a:schemeClr val="tx1"/>
                          </a:solidFill>
                          <a:effectLst/>
                          <a:latin typeface="Arial" charset="0"/>
                        </a:rPr>
                        <a:t> RENUNCIA</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_tradnl" sz="1600" b="1" i="0" u="none" strike="noStrike" cap="none" normalizeH="0" baseline="0" dirty="0" smtClean="0">
                        <a:ln>
                          <a:noFill/>
                        </a:ln>
                        <a:solidFill>
                          <a:schemeClr val="bg1"/>
                        </a:solidFill>
                        <a:effectLst/>
                        <a:latin typeface="Arial" charset="0"/>
                      </a:endParaRPr>
                    </a:p>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_tradnl" sz="1600" b="0" i="0" u="none" strike="noStrike" cap="none" normalizeH="0" baseline="0" dirty="0" smtClean="0">
                        <a:ln>
                          <a:noFill/>
                        </a:ln>
                        <a:solidFill>
                          <a:schemeClr val="bg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69383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chemeClr val="tx1"/>
                          </a:solidFill>
                          <a:effectLst/>
                          <a:latin typeface="Arial" charset="0"/>
                        </a:rPr>
                        <a:t>OPERACIONES ENTRE EMPRESAS  </a:t>
                      </a:r>
                      <a:r>
                        <a:rPr kumimoji="0" lang="es-ES_tradnl" sz="1600" b="1" i="0" u="sng" strike="noStrike" cap="none" normalizeH="0" baseline="0" dirty="0" smtClean="0">
                          <a:ln>
                            <a:noFill/>
                          </a:ln>
                          <a:solidFill>
                            <a:srgbClr val="FFFF00"/>
                          </a:solidFill>
                          <a:effectLst/>
                          <a:latin typeface="Arial" charset="0"/>
                        </a:rPr>
                        <a:t>NO</a:t>
                      </a:r>
                      <a:r>
                        <a:rPr kumimoji="0" lang="es-ES_tradnl" sz="1600" b="1" i="0" u="none" strike="noStrike" cap="none" normalizeH="0" baseline="0" dirty="0" smtClean="0">
                          <a:ln>
                            <a:noFill/>
                          </a:ln>
                          <a:solidFill>
                            <a:schemeClr val="tx1"/>
                          </a:solidFill>
                          <a:effectLst/>
                          <a:latin typeface="Arial" charset="0"/>
                        </a:rPr>
                        <a:t>  del </a:t>
                      </a:r>
                      <a:r>
                        <a:rPr kumimoji="0" lang="es-ES_tradnl" sz="1600" b="1" i="0" u="sng" strike="noStrike" cap="none" normalizeH="0" baseline="0" dirty="0" smtClean="0">
                          <a:ln>
                            <a:noFill/>
                          </a:ln>
                          <a:solidFill>
                            <a:schemeClr val="tx1"/>
                          </a:solidFill>
                          <a:effectLst/>
                          <a:latin typeface="Arial" charset="0"/>
                        </a:rPr>
                        <a:t>GRUPO</a:t>
                      </a:r>
                      <a:r>
                        <a:rPr kumimoji="0" lang="es-ES_tradnl" sz="1600" b="1" i="0" u="none" strike="noStrike" cap="none" normalizeH="0" baseline="0" dirty="0" smtClean="0">
                          <a:ln>
                            <a:noFill/>
                          </a:ln>
                          <a:solidFill>
                            <a:schemeClr val="tx1"/>
                          </a:solidFill>
                          <a:effectLst/>
                          <a:latin typeface="Arial" charset="0"/>
                        </a:rPr>
                        <a:t>:</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AND</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Combinaciones de Negocios (fusión, escisión)</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VALOR RAZONABLE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0000FF"/>
                          </a:solidFill>
                          <a:effectLst/>
                          <a:latin typeface="Arial" charset="0"/>
                        </a:rPr>
                        <a:t>VALOR CONTABLE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FF0000"/>
                          </a:solidFill>
                          <a:effectLst/>
                          <a:latin typeface="Arial" charset="0"/>
                        </a:rPr>
                        <a:t>SÍ</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5"/>
                  </a:ext>
                </a:extLst>
              </a:tr>
              <a:tr h="81285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chemeClr val="tx1"/>
                          </a:solidFill>
                          <a:effectLst/>
                          <a:latin typeface="Arial" charset="0"/>
                        </a:rPr>
                        <a:t>OPERACIONES ENTRE EMPRESAS del </a:t>
                      </a:r>
                      <a:r>
                        <a:rPr kumimoji="0" lang="es-ES_tradnl" sz="1600" b="1" i="0" u="sng" strike="noStrike" cap="none" normalizeH="0" baseline="0" dirty="0" smtClean="0">
                          <a:ln>
                            <a:noFill/>
                          </a:ln>
                          <a:solidFill>
                            <a:srgbClr val="FFFF00"/>
                          </a:solidFill>
                          <a:effectLst/>
                          <a:latin typeface="Arial" charset="0"/>
                        </a:rPr>
                        <a:t>GRUPO</a:t>
                      </a:r>
                      <a:r>
                        <a:rPr kumimoji="0" lang="es-ES_tradnl" sz="1600" b="1" i="0" u="none" strike="noStrike" cap="none" normalizeH="0" baseline="0" dirty="0" smtClean="0">
                          <a:ln>
                            <a:noFill/>
                          </a:ln>
                          <a:solidFill>
                            <a:schemeClr val="tx1"/>
                          </a:solidFill>
                          <a:effectLst/>
                          <a:latin typeface="Arial" charset="0"/>
                        </a:rPr>
                        <a:t>:</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AND de Un Negocio </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Combinaciones de Negocios (fusión, escisión)</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60000"/>
                        <a:lumOff val="4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0000FF"/>
                          </a:solidFill>
                          <a:effectLst/>
                          <a:latin typeface="Arial" charset="0"/>
                        </a:rPr>
                        <a:t>VALOR CONTABLE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ES_tradnl" sz="1600" b="1" i="0" u="sng" strike="noStrike" cap="none" normalizeH="0" baseline="0" dirty="0" smtClean="0">
                          <a:ln>
                            <a:noFill/>
                          </a:ln>
                          <a:solidFill>
                            <a:srgbClr val="0000FF"/>
                          </a:solidFill>
                          <a:effectLst/>
                          <a:latin typeface="Arial" charset="0"/>
                        </a:rPr>
                        <a:t>VALOR CONTABLE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NO</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2097275073"/>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2"/>
          <p:cNvSpPr>
            <a:spLocks noChangeArrowheads="1"/>
          </p:cNvSpPr>
          <p:nvPr/>
        </p:nvSpPr>
        <p:spPr bwMode="auto">
          <a:xfrm>
            <a:off x="194338" y="485745"/>
            <a:ext cx="9440085" cy="200055"/>
          </a:xfrm>
          <a:prstGeom prst="rect">
            <a:avLst/>
          </a:prstGeom>
          <a:noFill/>
          <a:ln w="9525">
            <a:noFill/>
            <a:miter lim="800000"/>
            <a:headEnd/>
            <a:tailEnd/>
          </a:ln>
        </p:spPr>
        <p:txBody>
          <a:bodyPr wrap="none" lIns="0" tIns="0" rIns="0" bIns="0">
            <a:spAutoFit/>
          </a:bodyPr>
          <a:lstStyle/>
          <a:p>
            <a:pPr eaLnBrk="0" hangingPunct="0"/>
            <a:r>
              <a:rPr lang="es-ES_tradnl" sz="1300" dirty="0">
                <a:solidFill>
                  <a:srgbClr val="FFFF66"/>
                </a:solidFill>
                <a:sym typeface="Wingdings" pitchFamily="2" charset="2"/>
              </a:rPr>
              <a:t></a:t>
            </a:r>
            <a:r>
              <a:rPr lang="es-ES_tradnl" sz="1300" dirty="0">
                <a:solidFill>
                  <a:srgbClr val="FFFF66"/>
                </a:solidFill>
              </a:rPr>
              <a:t> </a:t>
            </a:r>
            <a:r>
              <a:rPr lang="es-ES_tradnl" sz="1300" b="1" u="sng" dirty="0">
                <a:solidFill>
                  <a:srgbClr val="FFFF66"/>
                </a:solidFill>
              </a:rPr>
              <a:t>RECUPERACION DE LA </a:t>
            </a:r>
            <a:r>
              <a:rPr lang="es-ES_tradnl" sz="1300" b="1" u="sng" dirty="0">
                <a:solidFill>
                  <a:srgbClr val="FFFF66"/>
                </a:solidFill>
                <a:latin typeface="+mn-lt"/>
              </a:rPr>
              <a:t>SUSTITUCION</a:t>
            </a:r>
            <a:r>
              <a:rPr lang="es-ES_tradnl" sz="1300" b="1" u="sng" dirty="0">
                <a:solidFill>
                  <a:srgbClr val="FFFF66"/>
                </a:solidFill>
              </a:rPr>
              <a:t> DE VALOR (Art. </a:t>
            </a:r>
            <a:r>
              <a:rPr lang="es-ES_tradnl" sz="1300" b="1" u="sng" dirty="0" smtClean="0">
                <a:solidFill>
                  <a:srgbClr val="FFFF66"/>
                </a:solidFill>
              </a:rPr>
              <a:t>20 </a:t>
            </a:r>
            <a:r>
              <a:rPr lang="es-ES_tradnl" sz="1300" b="1" u="sng" dirty="0">
                <a:solidFill>
                  <a:srgbClr val="FFFF66"/>
                </a:solidFill>
              </a:rPr>
              <a:t>L).</a:t>
            </a:r>
            <a:r>
              <a:rPr lang="es-ES_tradnl" sz="1300" b="1" dirty="0">
                <a:solidFill>
                  <a:srgbClr val="FFFF66"/>
                </a:solidFill>
              </a:rPr>
              <a:t>   ESTÁ EN RELACIÓN CON EL ART. </a:t>
            </a:r>
            <a:r>
              <a:rPr lang="es-ES_tradnl" sz="1300" b="1" dirty="0" smtClean="0">
                <a:solidFill>
                  <a:srgbClr val="FFFF66"/>
                </a:solidFill>
              </a:rPr>
              <a:t>17 </a:t>
            </a:r>
            <a:r>
              <a:rPr lang="es-ES_tradnl" sz="1300" b="1" dirty="0">
                <a:solidFill>
                  <a:srgbClr val="FFFF66"/>
                </a:solidFill>
              </a:rPr>
              <a:t>L</a:t>
            </a:r>
          </a:p>
        </p:txBody>
      </p:sp>
      <p:sp>
        <p:nvSpPr>
          <p:cNvPr id="14340" name="Rectangle 3"/>
          <p:cNvSpPr>
            <a:spLocks noChangeArrowheads="1"/>
          </p:cNvSpPr>
          <p:nvPr/>
        </p:nvSpPr>
        <p:spPr bwMode="auto">
          <a:xfrm>
            <a:off x="144774" y="812935"/>
            <a:ext cx="9566754" cy="406265"/>
          </a:xfrm>
          <a:prstGeom prst="rect">
            <a:avLst/>
          </a:prstGeom>
          <a:noFill/>
          <a:ln w="9525">
            <a:noFill/>
            <a:miter lim="800000"/>
            <a:headEnd/>
            <a:tailEnd/>
          </a:ln>
        </p:spPr>
        <p:txBody>
          <a:bodyPr wrap="square" lIns="0" tIns="0" rIns="0" bIns="0">
            <a:spAutoFit/>
          </a:bodyPr>
          <a:lstStyle/>
          <a:p>
            <a:pPr eaLnBrk="0" hangingPunct="0"/>
            <a:r>
              <a:rPr lang="es-ES_tradnl" sz="1200" dirty="0">
                <a:latin typeface="+mn-lt"/>
                <a:sym typeface="Wingdings" pitchFamily="2" charset="2"/>
              </a:rPr>
              <a:t> </a:t>
            </a:r>
            <a:r>
              <a:rPr lang="es-ES_tradnl" sz="1200" dirty="0" smtClean="0">
                <a:latin typeface="+mn-lt"/>
                <a:sym typeface="Wingdings" pitchFamily="2" charset="2"/>
              </a:rPr>
              <a:t> </a:t>
            </a:r>
            <a:r>
              <a:rPr lang="es-ES_tradnl" sz="1200" dirty="0">
                <a:latin typeface="+mn-lt"/>
              </a:rPr>
              <a:t>En aquellas operaciones en las que,  aplicando la norma especial de valoración de </a:t>
            </a:r>
            <a:r>
              <a:rPr lang="es-ES_tradnl" sz="1200" dirty="0" smtClean="0">
                <a:latin typeface="+mn-lt"/>
              </a:rPr>
              <a:t>Valor de </a:t>
            </a:r>
            <a:r>
              <a:rPr lang="es-ES_tradnl" sz="1200" dirty="0">
                <a:latin typeface="+mn-lt"/>
              </a:rPr>
              <a:t>Mercado (</a:t>
            </a:r>
            <a:r>
              <a:rPr lang="es-ES_tradnl" sz="1200" dirty="0" smtClean="0">
                <a:latin typeface="+mn-lt"/>
              </a:rPr>
              <a:t>VM</a:t>
            </a:r>
            <a:r>
              <a:rPr lang="es-ES_tradnl" sz="1200" dirty="0">
                <a:latin typeface="+mn-lt"/>
              </a:rPr>
              <a:t>),</a:t>
            </a:r>
          </a:p>
          <a:p>
            <a:pPr eaLnBrk="0" hangingPunct="0">
              <a:spcBef>
                <a:spcPct val="20000"/>
              </a:spcBef>
            </a:pPr>
            <a:r>
              <a:rPr lang="es-ES_tradnl" sz="1200" dirty="0">
                <a:latin typeface="+mn-lt"/>
              </a:rPr>
              <a:t>  </a:t>
            </a:r>
            <a:r>
              <a:rPr lang="es-ES_tradnl" sz="1200" b="1" dirty="0" smtClean="0">
                <a:latin typeface="+mn-lt"/>
              </a:rPr>
              <a:t>la </a:t>
            </a:r>
            <a:r>
              <a:rPr lang="es-ES_tradnl" sz="1200" b="1" dirty="0">
                <a:latin typeface="+mn-lt"/>
              </a:rPr>
              <a:t>entidad integró en su B.I.  la diferencia entre el V. Mercado y el V. </a:t>
            </a:r>
            <a:r>
              <a:rPr lang="es-ES_tradnl" sz="1200" b="1" dirty="0" smtClean="0">
                <a:latin typeface="+mn-lt"/>
              </a:rPr>
              <a:t>Fiscal </a:t>
            </a:r>
            <a:r>
              <a:rPr lang="es-ES_tradnl" sz="1200" b="1" dirty="0">
                <a:latin typeface="+mn-lt"/>
              </a:rPr>
              <a:t>y tributó por aplicación del Art. </a:t>
            </a:r>
            <a:r>
              <a:rPr lang="es-ES_tradnl" sz="1200" b="1" dirty="0" smtClean="0">
                <a:latin typeface="+mn-lt"/>
              </a:rPr>
              <a:t>17 </a:t>
            </a:r>
            <a:r>
              <a:rPr lang="es-ES_tradnl" sz="1200" b="1" dirty="0">
                <a:latin typeface="+mn-lt"/>
              </a:rPr>
              <a:t>L:</a:t>
            </a:r>
          </a:p>
        </p:txBody>
      </p:sp>
      <p:sp>
        <p:nvSpPr>
          <p:cNvPr id="14355" name="Rectangle 24"/>
          <p:cNvSpPr>
            <a:spLocks noChangeArrowheads="1"/>
          </p:cNvSpPr>
          <p:nvPr/>
        </p:nvSpPr>
        <p:spPr bwMode="auto">
          <a:xfrm>
            <a:off x="2455863" y="7823200"/>
            <a:ext cx="13758" cy="1588"/>
          </a:xfrm>
          <a:prstGeom prst="rect">
            <a:avLst/>
          </a:prstGeom>
          <a:solidFill>
            <a:srgbClr val="FFFFFF"/>
          </a:solidFill>
          <a:ln w="9525">
            <a:noFill/>
            <a:miter lim="800000"/>
            <a:headEnd/>
            <a:tailEnd/>
          </a:ln>
        </p:spPr>
        <p:txBody>
          <a:bodyPr/>
          <a:lstStyle/>
          <a:p>
            <a:pPr eaLnBrk="0" hangingPunct="0"/>
            <a:endParaRPr lang="es-ES_tradnl"/>
          </a:p>
        </p:txBody>
      </p:sp>
      <p:sp>
        <p:nvSpPr>
          <p:cNvPr id="14356" name="Rectangle 25"/>
          <p:cNvSpPr>
            <a:spLocks noChangeArrowheads="1"/>
          </p:cNvSpPr>
          <p:nvPr/>
        </p:nvSpPr>
        <p:spPr bwMode="auto">
          <a:xfrm>
            <a:off x="5867929" y="7823200"/>
            <a:ext cx="13758" cy="1588"/>
          </a:xfrm>
          <a:prstGeom prst="rect">
            <a:avLst/>
          </a:prstGeom>
          <a:solidFill>
            <a:srgbClr val="FFFFFF"/>
          </a:solidFill>
          <a:ln w="9525">
            <a:noFill/>
            <a:miter lim="800000"/>
            <a:headEnd/>
            <a:tailEnd/>
          </a:ln>
        </p:spPr>
        <p:txBody>
          <a:bodyPr/>
          <a:lstStyle/>
          <a:p>
            <a:pPr eaLnBrk="0" hangingPunct="0"/>
            <a:endParaRPr lang="es-ES_tradnl"/>
          </a:p>
        </p:txBody>
      </p:sp>
      <p:sp>
        <p:nvSpPr>
          <p:cNvPr id="14357" name="Rectangle 39"/>
          <p:cNvSpPr>
            <a:spLocks noChangeArrowheads="1"/>
          </p:cNvSpPr>
          <p:nvPr/>
        </p:nvSpPr>
        <p:spPr bwMode="auto">
          <a:xfrm>
            <a:off x="228599" y="0"/>
            <a:ext cx="9560939" cy="400110"/>
          </a:xfrm>
          <a:prstGeom prst="rect">
            <a:avLst/>
          </a:prstGeom>
          <a:noFill/>
          <a:ln w="9525">
            <a:noFill/>
            <a:miter lim="800000"/>
            <a:headEnd/>
            <a:tailEnd/>
          </a:ln>
        </p:spPr>
        <p:txBody>
          <a:bodyPr wrap="square">
            <a:spAutoFit/>
          </a:bodyPr>
          <a:lstStyle/>
          <a:p>
            <a:pPr algn="ctr" eaLnBrk="0" hangingPunct="0"/>
            <a:r>
              <a:rPr lang="es-ES_tradnl" b="1" dirty="0">
                <a:solidFill>
                  <a:srgbClr val="FFFF00"/>
                </a:solidFill>
                <a:latin typeface="+mn-lt"/>
              </a:rPr>
              <a:t>SUPUESTOS  ESPECIALES  DE  VALORACIÓN </a:t>
            </a:r>
            <a:r>
              <a:rPr lang="es-ES_tradnl" b="1" dirty="0" smtClean="0">
                <a:solidFill>
                  <a:srgbClr val="FFFF00"/>
                </a:solidFill>
                <a:latin typeface="+mn-lt"/>
              </a:rPr>
              <a:t>(4)      </a:t>
            </a:r>
            <a:r>
              <a:rPr lang="es-ES_tradnl" b="1" dirty="0">
                <a:solidFill>
                  <a:srgbClr val="FFFF00"/>
                </a:solidFill>
                <a:latin typeface="+mn-lt"/>
              </a:rPr>
              <a:t>(Art. </a:t>
            </a:r>
            <a:r>
              <a:rPr lang="es-ES_tradnl" b="1" dirty="0" smtClean="0">
                <a:solidFill>
                  <a:srgbClr val="FFFF00"/>
                </a:solidFill>
                <a:latin typeface="+mn-lt"/>
              </a:rPr>
              <a:t>20 </a:t>
            </a:r>
            <a:r>
              <a:rPr lang="es-ES_tradnl" b="1" dirty="0">
                <a:solidFill>
                  <a:srgbClr val="FFFF00"/>
                </a:solidFill>
                <a:latin typeface="+mn-lt"/>
              </a:rPr>
              <a:t>L)</a:t>
            </a:r>
            <a:r>
              <a:rPr lang="es-ES_tradnl" dirty="0">
                <a:solidFill>
                  <a:srgbClr val="FFFF00"/>
                </a:solidFill>
                <a:latin typeface="+mn-lt"/>
              </a:rPr>
              <a:t> </a:t>
            </a:r>
          </a:p>
        </p:txBody>
      </p:sp>
      <p:sp>
        <p:nvSpPr>
          <p:cNvPr id="162856" name="Rectangle 40"/>
          <p:cNvSpPr>
            <a:spLocks noChangeArrowheads="1"/>
          </p:cNvSpPr>
          <p:nvPr/>
        </p:nvSpPr>
        <p:spPr bwMode="auto">
          <a:xfrm>
            <a:off x="110527" y="1272570"/>
            <a:ext cx="9601002" cy="784830"/>
          </a:xfrm>
          <a:prstGeom prst="rect">
            <a:avLst/>
          </a:prstGeom>
          <a:noFill/>
          <a:ln w="9525">
            <a:noFill/>
            <a:miter lim="800000"/>
            <a:headEnd/>
            <a:tailEnd/>
          </a:ln>
          <a:effectLst/>
        </p:spPr>
        <p:txBody>
          <a:bodyPr wrap="square">
            <a:spAutoFit/>
          </a:bodyPr>
          <a:lstStyle/>
          <a:p>
            <a:pPr algn="just" eaLnBrk="0" hangingPunct="0">
              <a:defRPr/>
            </a:pPr>
            <a:r>
              <a:rPr lang="es-ES_tradnl" sz="1500" b="1" dirty="0" smtClean="0">
                <a:solidFill>
                  <a:srgbClr val="FFFF66"/>
                </a:solidFill>
                <a:latin typeface="Arial" charset="0"/>
                <a:cs typeface="+mn-cs"/>
              </a:rPr>
              <a:t>Casos </a:t>
            </a:r>
            <a:r>
              <a:rPr lang="es-ES_tradnl" sz="1500" b="1" dirty="0">
                <a:solidFill>
                  <a:srgbClr val="FFFF66"/>
                </a:solidFill>
                <a:latin typeface="Arial" charset="0"/>
                <a:cs typeface="+mn-cs"/>
              </a:rPr>
              <a:t>que en la contabilidad </a:t>
            </a:r>
            <a:r>
              <a:rPr lang="es-ES_tradnl" sz="1500" b="1" u="sng" dirty="0">
                <a:solidFill>
                  <a:srgbClr val="FFFF66"/>
                </a:solidFill>
                <a:latin typeface="Arial" charset="0"/>
                <a:cs typeface="+mn-cs"/>
              </a:rPr>
              <a:t>no</a:t>
            </a:r>
            <a:r>
              <a:rPr lang="es-ES_tradnl" sz="1500" b="1" dirty="0">
                <a:solidFill>
                  <a:srgbClr val="FFFF66"/>
                </a:solidFill>
                <a:latin typeface="Arial" charset="0"/>
                <a:cs typeface="+mn-cs"/>
              </a:rPr>
              <a:t> se </a:t>
            </a:r>
            <a:r>
              <a:rPr lang="es-ES_tradnl" sz="1500" b="1" dirty="0" smtClean="0">
                <a:solidFill>
                  <a:srgbClr val="FFFF66"/>
                </a:solidFill>
                <a:latin typeface="Arial" charset="0"/>
                <a:cs typeface="+mn-cs"/>
              </a:rPr>
              <a:t>valora </a:t>
            </a:r>
            <a:r>
              <a:rPr lang="es-ES_tradnl" sz="1500" b="1" dirty="0">
                <a:solidFill>
                  <a:srgbClr val="FFFF66"/>
                </a:solidFill>
                <a:latin typeface="Arial" charset="0"/>
                <a:cs typeface="+mn-cs"/>
              </a:rPr>
              <a:t>a valor </a:t>
            </a:r>
            <a:r>
              <a:rPr lang="es-ES_tradnl" sz="1500" b="1" dirty="0" smtClean="0">
                <a:solidFill>
                  <a:srgbClr val="FFFF66"/>
                </a:solidFill>
                <a:latin typeface="Arial" charset="0"/>
                <a:cs typeface="+mn-cs"/>
              </a:rPr>
              <a:t>razonable y </a:t>
            </a:r>
            <a:r>
              <a:rPr lang="es-ES_tradnl" sz="1500" b="1" dirty="0">
                <a:solidFill>
                  <a:srgbClr val="FFFF66"/>
                </a:solidFill>
                <a:latin typeface="Arial" charset="0"/>
                <a:cs typeface="+mn-cs"/>
              </a:rPr>
              <a:t>fiscalmente se valora a valor </a:t>
            </a:r>
            <a:r>
              <a:rPr lang="es-ES_tradnl" sz="1500" b="1" dirty="0" smtClean="0">
                <a:solidFill>
                  <a:srgbClr val="FFFF66"/>
                </a:solidFill>
                <a:latin typeface="Arial" charset="0"/>
                <a:cs typeface="+mn-cs"/>
              </a:rPr>
              <a:t>de </a:t>
            </a:r>
            <a:r>
              <a:rPr lang="es-ES_tradnl" sz="1500" b="1" dirty="0">
                <a:solidFill>
                  <a:srgbClr val="FFFF66"/>
                </a:solidFill>
                <a:latin typeface="Arial" charset="0"/>
                <a:cs typeface="+mn-cs"/>
              </a:rPr>
              <a:t>mercado  por aplicación </a:t>
            </a:r>
            <a:r>
              <a:rPr lang="es-ES_tradnl" sz="1500" b="1" dirty="0" smtClean="0">
                <a:solidFill>
                  <a:srgbClr val="FFFF66"/>
                </a:solidFill>
                <a:latin typeface="Arial" charset="0"/>
                <a:cs typeface="+mn-cs"/>
              </a:rPr>
              <a:t>del Art</a:t>
            </a:r>
            <a:r>
              <a:rPr lang="es-ES_tradnl" sz="1500" b="1" dirty="0">
                <a:solidFill>
                  <a:srgbClr val="FFFF66"/>
                </a:solidFill>
                <a:latin typeface="Arial" charset="0"/>
                <a:cs typeface="+mn-cs"/>
              </a:rPr>
              <a:t>. </a:t>
            </a:r>
            <a:r>
              <a:rPr lang="es-ES_tradnl" sz="1500" b="1" dirty="0" smtClean="0">
                <a:solidFill>
                  <a:srgbClr val="FFFF66"/>
                </a:solidFill>
                <a:latin typeface="Arial" charset="0"/>
                <a:cs typeface="+mn-cs"/>
              </a:rPr>
              <a:t>17.2 </a:t>
            </a:r>
            <a:r>
              <a:rPr lang="es-ES_tradnl" sz="1500" b="1" dirty="0">
                <a:solidFill>
                  <a:srgbClr val="FFFF66"/>
                </a:solidFill>
                <a:latin typeface="Arial" charset="0"/>
                <a:cs typeface="+mn-cs"/>
              </a:rPr>
              <a:t>y </a:t>
            </a:r>
            <a:r>
              <a:rPr lang="es-ES_tradnl" sz="1500" b="1" dirty="0" smtClean="0">
                <a:solidFill>
                  <a:srgbClr val="FFFF66"/>
                </a:solidFill>
                <a:latin typeface="Arial" charset="0"/>
                <a:cs typeface="+mn-cs"/>
              </a:rPr>
              <a:t>17.3</a:t>
            </a:r>
            <a:r>
              <a:rPr lang="es-ES_tradnl" sz="1500" b="1" dirty="0">
                <a:solidFill>
                  <a:srgbClr val="FFFF66"/>
                </a:solidFill>
                <a:latin typeface="Arial" charset="0"/>
                <a:cs typeface="+mn-cs"/>
              </a:rPr>
              <a:t>, </a:t>
            </a:r>
            <a:r>
              <a:rPr lang="es-ES_tradnl" sz="1500" b="1" u="sng" dirty="0">
                <a:solidFill>
                  <a:srgbClr val="FFFF66"/>
                </a:solidFill>
                <a:latin typeface="Arial" charset="0"/>
                <a:cs typeface="+mn-cs"/>
              </a:rPr>
              <a:t>entonces hay ajustes</a:t>
            </a:r>
            <a:r>
              <a:rPr lang="es-ES_tradnl" sz="1500" b="1" dirty="0">
                <a:solidFill>
                  <a:srgbClr val="FFFF66"/>
                </a:solidFill>
                <a:latin typeface="Arial" charset="0"/>
                <a:cs typeface="+mn-cs"/>
              </a:rPr>
              <a:t> </a:t>
            </a:r>
            <a:r>
              <a:rPr lang="es-ES_tradnl" sz="1500" b="1" dirty="0" smtClean="0">
                <a:solidFill>
                  <a:srgbClr val="FFFF66"/>
                </a:solidFill>
                <a:latin typeface="Arial" charset="0"/>
                <a:cs typeface="+mn-cs"/>
              </a:rPr>
              <a:t>(*)  </a:t>
            </a:r>
            <a:r>
              <a:rPr lang="es-ES_tradnl" sz="1500" b="1" dirty="0">
                <a:solidFill>
                  <a:srgbClr val="FFFF66"/>
                </a:solidFill>
                <a:latin typeface="Arial" charset="0"/>
                <a:cs typeface="+mn-cs"/>
              </a:rPr>
              <a:t>(para tributar por el IS</a:t>
            </a:r>
            <a:r>
              <a:rPr lang="es-ES_tradnl" sz="1500" b="1" dirty="0" smtClean="0">
                <a:solidFill>
                  <a:srgbClr val="FFFF66"/>
                </a:solidFill>
                <a:latin typeface="Arial" charset="0"/>
                <a:cs typeface="+mn-cs"/>
              </a:rPr>
              <a:t>). </a:t>
            </a:r>
          </a:p>
          <a:p>
            <a:pPr algn="just" eaLnBrk="0" hangingPunct="0">
              <a:defRPr/>
            </a:pPr>
            <a:r>
              <a:rPr lang="es-ES_tradnl" sz="1500" b="1" u="sng" dirty="0" smtClean="0">
                <a:solidFill>
                  <a:srgbClr val="FFFF66"/>
                </a:solidFill>
                <a:effectLst>
                  <a:outerShdw blurRad="38100" dist="38100" dir="2700000" algn="tl">
                    <a:srgbClr val="C0C0C0"/>
                  </a:outerShdw>
                </a:effectLst>
                <a:latin typeface="Arial" charset="0"/>
                <a:cs typeface="+mn-cs"/>
              </a:rPr>
              <a:t>En </a:t>
            </a:r>
            <a:r>
              <a:rPr lang="es-ES_tradnl" sz="1500" b="1" u="sng" dirty="0">
                <a:solidFill>
                  <a:srgbClr val="FFFF66"/>
                </a:solidFill>
                <a:effectLst>
                  <a:outerShdw blurRad="38100" dist="38100" dir="2700000" algn="tl">
                    <a:srgbClr val="C0C0C0"/>
                  </a:outerShdw>
                </a:effectLst>
                <a:latin typeface="Arial" charset="0"/>
                <a:cs typeface="+mn-cs"/>
              </a:rPr>
              <a:t>el futuro</a:t>
            </a:r>
            <a:r>
              <a:rPr lang="es-ES_tradnl" sz="1500" b="1" dirty="0">
                <a:solidFill>
                  <a:srgbClr val="FFFF66"/>
                </a:solidFill>
                <a:latin typeface="Arial" charset="0"/>
                <a:cs typeface="+mn-cs"/>
              </a:rPr>
              <a:t> procede aplicar el Art. </a:t>
            </a:r>
            <a:r>
              <a:rPr lang="es-ES_tradnl" sz="1500" b="1" dirty="0" smtClean="0">
                <a:solidFill>
                  <a:srgbClr val="FFFF66"/>
                </a:solidFill>
                <a:latin typeface="Arial" charset="0"/>
                <a:cs typeface="+mn-cs"/>
              </a:rPr>
              <a:t>20 L y </a:t>
            </a:r>
            <a:r>
              <a:rPr lang="es-ES_tradnl" sz="1500" b="1" u="sng" dirty="0">
                <a:solidFill>
                  <a:srgbClr val="FFFF66"/>
                </a:solidFill>
                <a:latin typeface="Arial" charset="0"/>
                <a:cs typeface="+mn-cs"/>
              </a:rPr>
              <a:t>hay ajustes</a:t>
            </a:r>
            <a:r>
              <a:rPr lang="es-ES_tradnl" sz="1500" b="1" dirty="0">
                <a:solidFill>
                  <a:srgbClr val="FFFF66"/>
                </a:solidFill>
                <a:latin typeface="Arial" charset="0"/>
                <a:cs typeface="+mn-cs"/>
              </a:rPr>
              <a:t> (*) </a:t>
            </a:r>
            <a:r>
              <a:rPr lang="es-ES_tradnl" sz="1500" b="1" dirty="0" smtClean="0">
                <a:solidFill>
                  <a:srgbClr val="FFFF66"/>
                </a:solidFill>
                <a:latin typeface="Arial" charset="0"/>
                <a:cs typeface="+mn-cs"/>
              </a:rPr>
              <a:t> para </a:t>
            </a:r>
            <a:r>
              <a:rPr lang="es-ES_tradnl" sz="1500" b="1" dirty="0">
                <a:solidFill>
                  <a:srgbClr val="FFFF66"/>
                </a:solidFill>
                <a:latin typeface="Arial" charset="0"/>
                <a:cs typeface="+mn-cs"/>
              </a:rPr>
              <a:t>evitar la doble tributación  </a:t>
            </a:r>
          </a:p>
        </p:txBody>
      </p:sp>
      <p:sp>
        <p:nvSpPr>
          <p:cNvPr id="27" name="26 Marcador de número de diapositiva"/>
          <p:cNvSpPr>
            <a:spLocks noGrp="1"/>
          </p:cNvSpPr>
          <p:nvPr>
            <p:ph type="sldNum" sz="quarter" idx="12"/>
          </p:nvPr>
        </p:nvSpPr>
        <p:spPr>
          <a:xfrm>
            <a:off x="7881805" y="6400800"/>
            <a:ext cx="2063750" cy="457200"/>
          </a:xfrm>
        </p:spPr>
        <p:txBody>
          <a:bodyPr/>
          <a:lstStyle/>
          <a:p>
            <a:pPr>
              <a:defRPr/>
            </a:pPr>
            <a:fld id="{C892A849-B7D6-4816-ABD9-1EBF0C32EA10}" type="slidenum">
              <a:rPr lang="es-ES_tradnl" smtClean="0"/>
              <a:pPr>
                <a:defRPr/>
              </a:pPr>
              <a:t>264</a:t>
            </a:fld>
            <a:endParaRPr lang="es-ES_tradnl" dirty="0"/>
          </a:p>
        </p:txBody>
      </p:sp>
      <p:graphicFrame>
        <p:nvGraphicFramePr>
          <p:cNvPr id="26" name="25 Tabla"/>
          <p:cNvGraphicFramePr>
            <a:graphicFrameLocks noGrp="1"/>
          </p:cNvGraphicFramePr>
          <p:nvPr/>
        </p:nvGraphicFramePr>
        <p:xfrm>
          <a:off x="166654" y="5929330"/>
          <a:ext cx="9315836" cy="648072"/>
        </p:xfrm>
        <a:graphic>
          <a:graphicData uri="http://schemas.openxmlformats.org/drawingml/2006/table">
            <a:tbl>
              <a:tblPr firstRow="1" bandRow="1">
                <a:tableStyleId>{5C22544A-7EE6-4342-B048-85BDC9FD1C3A}</a:tableStyleId>
              </a:tblPr>
              <a:tblGrid>
                <a:gridCol w="9315836">
                  <a:extLst>
                    <a:ext uri="{9D8B030D-6E8A-4147-A177-3AD203B41FA5}">
                      <a16:colId xmlns="" xmlns:a16="http://schemas.microsoft.com/office/drawing/2014/main" val="20000"/>
                    </a:ext>
                  </a:extLst>
                </a:gridCol>
              </a:tblGrid>
              <a:tr h="648072">
                <a:tc>
                  <a:txBody>
                    <a:bodyPr/>
                    <a:lstStyle/>
                    <a:p>
                      <a:pPr marL="342900" indent="-342900">
                        <a:buFont typeface="Wingdings" pitchFamily="2" charset="2"/>
                        <a:buChar char="v"/>
                      </a:pPr>
                      <a:r>
                        <a:rPr lang="es-ES_tradnl" u="sng" dirty="0" smtClean="0">
                          <a:solidFill>
                            <a:srgbClr val="FFFF00"/>
                          </a:solidFill>
                        </a:rPr>
                        <a:t>DESAPARECE</a:t>
                      </a:r>
                      <a:r>
                        <a:rPr lang="es-ES_tradnl" u="none" dirty="0" smtClean="0">
                          <a:solidFill>
                            <a:srgbClr val="FFFF00"/>
                          </a:solidFill>
                        </a:rPr>
                        <a:t>** </a:t>
                      </a:r>
                      <a:r>
                        <a:rPr lang="es-ES_tradnl" u="sng" dirty="0" smtClean="0">
                          <a:solidFill>
                            <a:srgbClr val="FFFF00"/>
                          </a:solidFill>
                        </a:rPr>
                        <a:t>desde 2015</a:t>
                      </a:r>
                      <a:r>
                        <a:rPr lang="es-ES_tradnl" u="none" dirty="0" smtClean="0">
                          <a:solidFill>
                            <a:srgbClr val="FFFF00"/>
                          </a:solidFill>
                        </a:rPr>
                        <a:t>:</a:t>
                      </a:r>
                      <a:r>
                        <a:rPr lang="es-ES_tradnl" dirty="0" smtClean="0"/>
                        <a:t> La </a:t>
                      </a:r>
                      <a:r>
                        <a:rPr lang="es-ES_tradnl" u="sng" dirty="0" smtClean="0"/>
                        <a:t>corrección</a:t>
                      </a:r>
                      <a:r>
                        <a:rPr lang="es-ES_tradnl" dirty="0" smtClean="0"/>
                        <a:t> de la </a:t>
                      </a:r>
                      <a:r>
                        <a:rPr lang="es-ES_tradnl" u="sng" dirty="0" smtClean="0"/>
                        <a:t>depreciación monetaria</a:t>
                      </a:r>
                      <a:r>
                        <a:rPr lang="es-ES_tradnl" dirty="0" smtClean="0"/>
                        <a:t>, en el caso de rentas positivas por la  transmisión de </a:t>
                      </a:r>
                      <a:r>
                        <a:rPr lang="es-ES_tradnl" u="sng" dirty="0" smtClean="0">
                          <a:solidFill>
                            <a:srgbClr val="FFFF99"/>
                          </a:solidFill>
                          <a:effectLst>
                            <a:outerShdw blurRad="38100" dist="38100" dir="2700000" algn="tl">
                              <a:srgbClr val="000000">
                                <a:alpha val="43137"/>
                              </a:srgbClr>
                            </a:outerShdw>
                          </a:effectLst>
                        </a:rPr>
                        <a:t>Inmuebles</a:t>
                      </a:r>
                      <a:r>
                        <a:rPr lang="es-ES_tradnl" dirty="0" smtClean="0"/>
                        <a:t>    (art.</a:t>
                      </a:r>
                      <a:r>
                        <a:rPr lang="es-ES_tradnl" baseline="0" dirty="0" smtClean="0"/>
                        <a:t> 15.9 TRLIS</a:t>
                      </a:r>
                      <a:r>
                        <a:rPr lang="es-ES_tradnl" baseline="0" dirty="0" smtClean="0">
                          <a:solidFill>
                            <a:srgbClr val="FFFF00"/>
                          </a:solidFill>
                        </a:rPr>
                        <a:t>**</a:t>
                      </a:r>
                      <a:r>
                        <a:rPr lang="es-ES_tradnl" baseline="0" dirty="0" smtClean="0"/>
                        <a:t>)</a:t>
                      </a:r>
                      <a:endParaRPr lang="es-ES_tradnl" dirty="0"/>
                    </a:p>
                  </a:txBody>
                  <a:tcPr marL="99060" marR="9906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0"/>
                  </a:ext>
                </a:extLst>
              </a:tr>
            </a:tbl>
          </a:graphicData>
        </a:graphic>
      </p:graphicFrame>
      <p:graphicFrame>
        <p:nvGraphicFramePr>
          <p:cNvPr id="28" name="27 Tabla"/>
          <p:cNvGraphicFramePr>
            <a:graphicFrameLocks noGrp="1"/>
          </p:cNvGraphicFramePr>
          <p:nvPr>
            <p:extLst/>
          </p:nvPr>
        </p:nvGraphicFramePr>
        <p:xfrm>
          <a:off x="116463" y="2242574"/>
          <a:ext cx="9673075" cy="3288798"/>
        </p:xfrm>
        <a:graphic>
          <a:graphicData uri="http://schemas.openxmlformats.org/drawingml/2006/table">
            <a:tbl>
              <a:tblPr firstRow="1" bandRow="1">
                <a:tableStyleId>{5C22544A-7EE6-4342-B048-85BDC9FD1C3A}</a:tableStyleId>
              </a:tblPr>
              <a:tblGrid>
                <a:gridCol w="4758529">
                  <a:extLst>
                    <a:ext uri="{9D8B030D-6E8A-4147-A177-3AD203B41FA5}">
                      <a16:colId xmlns="" xmlns:a16="http://schemas.microsoft.com/office/drawing/2014/main" val="20000"/>
                    </a:ext>
                  </a:extLst>
                </a:gridCol>
                <a:gridCol w="4914546">
                  <a:extLst>
                    <a:ext uri="{9D8B030D-6E8A-4147-A177-3AD203B41FA5}">
                      <a16:colId xmlns="" xmlns:a16="http://schemas.microsoft.com/office/drawing/2014/main" val="20001"/>
                    </a:ext>
                  </a:extLst>
                </a:gridCol>
              </a:tblGrid>
              <a:tr h="404251">
                <a:tc gridSpan="2">
                  <a:txBody>
                    <a:bodyPr/>
                    <a:lstStyle/>
                    <a:p>
                      <a:r>
                        <a:rPr lang="es-ES_tradnl" sz="1800" b="1" u="sng" dirty="0" smtClean="0">
                          <a:solidFill>
                            <a:srgbClr val="0000FF"/>
                          </a:solidFill>
                          <a:latin typeface="Arial" pitchFamily="34" charset="0"/>
                          <a:cs typeface="Arial" pitchFamily="34" charset="0"/>
                        </a:rPr>
                        <a:t>La entidad  </a:t>
                      </a:r>
                      <a:r>
                        <a:rPr lang="es-ES_tradnl" sz="1600" b="1" u="sng" dirty="0" smtClean="0">
                          <a:solidFill>
                            <a:srgbClr val="0000FF"/>
                          </a:solidFill>
                          <a:latin typeface="Arial" pitchFamily="34" charset="0"/>
                          <a:cs typeface="Arial" pitchFamily="34" charset="0"/>
                        </a:rPr>
                        <a:t>ADQUIRENTE</a:t>
                      </a:r>
                      <a:r>
                        <a:rPr lang="es-ES_tradnl" sz="1800" dirty="0" smtClean="0">
                          <a:solidFill>
                            <a:srgbClr val="0000FF"/>
                          </a:solidFill>
                          <a:latin typeface="Arial" pitchFamily="34" charset="0"/>
                          <a:cs typeface="Arial" pitchFamily="34" charset="0"/>
                        </a:rPr>
                        <a:t>  </a:t>
                      </a:r>
                      <a:r>
                        <a:rPr lang="es-ES_tradnl" sz="1800" b="1" dirty="0" smtClean="0">
                          <a:solidFill>
                            <a:srgbClr val="0000FF"/>
                          </a:solidFill>
                          <a:latin typeface="Arial" pitchFamily="34" charset="0"/>
                          <a:cs typeface="Arial" pitchFamily="34" charset="0"/>
                        </a:rPr>
                        <a:t>integrará en su B. I. la diferencia  entre el Valor Fiscal y el  Valor Contable de la siguiente forma :</a:t>
                      </a:r>
                      <a:endParaRPr lang="es-ES_tradnl" dirty="0">
                        <a:solidFill>
                          <a:srgbClr val="0000FF"/>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dirty="0">
                        <a:latin typeface="Arial" pitchFamily="34" charset="0"/>
                        <a:cs typeface="Arial"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404251">
                <a:tc>
                  <a:txBody>
                    <a:bodyPr/>
                    <a:lstStyle/>
                    <a:p>
                      <a:r>
                        <a:rPr lang="es-ES_tradnl" sz="1800" b="1" dirty="0" smtClean="0">
                          <a:solidFill>
                            <a:schemeClr val="tx1"/>
                          </a:solidFill>
                          <a:latin typeface="Arial" pitchFamily="34" charset="0"/>
                          <a:cs typeface="Arial" pitchFamily="34" charset="0"/>
                        </a:rPr>
                        <a:t>ELEMENTOS</a:t>
                      </a:r>
                      <a:endParaRPr lang="es-ES_tradnl" dirty="0">
                        <a:solidFill>
                          <a:schemeClr val="tx1"/>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r>
                        <a:rPr lang="es-ES_tradnl" b="1" u="sng" dirty="0" smtClean="0">
                          <a:solidFill>
                            <a:srgbClr val="FFFF00"/>
                          </a:solidFill>
                          <a:latin typeface="Arial" pitchFamily="34" charset="0"/>
                          <a:cs typeface="Arial" pitchFamily="34" charset="0"/>
                        </a:rPr>
                        <a:t>MOMENTO</a:t>
                      </a:r>
                      <a:r>
                        <a:rPr lang="es-ES_tradnl" b="1" dirty="0" smtClean="0">
                          <a:solidFill>
                            <a:srgbClr val="FFFF00"/>
                          </a:solidFill>
                          <a:latin typeface="Arial" pitchFamily="34" charset="0"/>
                          <a:cs typeface="Arial" pitchFamily="34" charset="0"/>
                        </a:rPr>
                        <a:t> de integración en</a:t>
                      </a:r>
                      <a:r>
                        <a:rPr lang="es-ES_tradnl" b="1" baseline="0" dirty="0" smtClean="0">
                          <a:solidFill>
                            <a:srgbClr val="FFFF00"/>
                          </a:solidFill>
                          <a:latin typeface="Arial" pitchFamily="34" charset="0"/>
                          <a:cs typeface="Arial" pitchFamily="34" charset="0"/>
                        </a:rPr>
                        <a:t> la BI</a:t>
                      </a:r>
                      <a:endParaRPr lang="es-ES_tradnl" b="1" dirty="0">
                        <a:solidFill>
                          <a:srgbClr val="FFFF00"/>
                        </a:solidFill>
                        <a:latin typeface="Arial" pitchFamily="34" charset="0"/>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1"/>
                  </a:ext>
                </a:extLst>
              </a:tr>
              <a:tr h="523095">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chemeClr val="tx1"/>
                          </a:solidFill>
                          <a:latin typeface="Arial" pitchFamily="34" charset="0"/>
                          <a:cs typeface="Arial" pitchFamily="34" charset="0"/>
                        </a:rPr>
                        <a:t>DEL ACTIVO CIRCULANTE </a:t>
                      </a:r>
                      <a:endParaRPr lang="es-ES_tradnl" sz="1800" dirty="0">
                        <a:solidFill>
                          <a:schemeClr val="tx1"/>
                        </a:solidFill>
                        <a:latin typeface="Arial" pitchFamily="34" charset="0"/>
                        <a:cs typeface="Arial" pitchFamily="34" charset="0"/>
                      </a:endParaRPr>
                    </a:p>
                  </a:txBody>
                  <a:tcPr marL="99060" marR="9906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0000FF"/>
                          </a:solidFill>
                          <a:latin typeface="Arial" pitchFamily="34" charset="0"/>
                          <a:cs typeface="Arial" pitchFamily="34" charset="0"/>
                        </a:rPr>
                        <a:t>AL DEVENGAR UN INGRESO</a:t>
                      </a:r>
                      <a:endParaRPr lang="es-ES_tradnl" sz="1800" b="1" dirty="0">
                        <a:solidFill>
                          <a:srgbClr val="0000FF"/>
                        </a:solidFill>
                        <a:latin typeface="Arial" pitchFamily="34" charset="0"/>
                        <a:cs typeface="Arial" pitchFamily="34" charset="0"/>
                      </a:endParaRPr>
                    </a:p>
                  </a:txBody>
                  <a:tcPr marL="99060" marR="9906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33026">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chemeClr val="tx1"/>
                          </a:solidFill>
                          <a:latin typeface="Arial" pitchFamily="34" charset="0"/>
                          <a:cs typeface="Arial" pitchFamily="34" charset="0"/>
                        </a:rPr>
                        <a:t>INMOVILIZADO </a:t>
                      </a:r>
                      <a:r>
                        <a:rPr lang="es-ES_tradnl" sz="1800" b="1" u="sng" dirty="0" smtClean="0">
                          <a:solidFill>
                            <a:schemeClr val="tx1"/>
                          </a:solidFill>
                          <a:latin typeface="Arial" pitchFamily="34" charset="0"/>
                          <a:cs typeface="Arial" pitchFamily="34" charset="0"/>
                        </a:rPr>
                        <a:t>NO</a:t>
                      </a:r>
                      <a:r>
                        <a:rPr lang="es-ES_tradnl" sz="1800" b="1" dirty="0" smtClean="0">
                          <a:solidFill>
                            <a:schemeClr val="tx1"/>
                          </a:solidFill>
                          <a:latin typeface="Arial" pitchFamily="34" charset="0"/>
                          <a:cs typeface="Arial" pitchFamily="34" charset="0"/>
                        </a:rPr>
                        <a:t> AMORTIZABLE </a:t>
                      </a:r>
                      <a:endParaRPr lang="es-ES_tradnl" sz="1800" dirty="0">
                        <a:solidFill>
                          <a:schemeClr val="tx1"/>
                        </a:solidFill>
                        <a:latin typeface="Arial" pitchFamily="34" charset="0"/>
                        <a:cs typeface="Arial" pitchFamily="34" charset="0"/>
                      </a:endParaRPr>
                    </a:p>
                  </a:txBody>
                  <a:tcPr marL="99060" marR="9906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0000FF"/>
                          </a:solidFill>
                          <a:latin typeface="Arial" pitchFamily="34" charset="0"/>
                          <a:cs typeface="Arial" pitchFamily="34" charset="0"/>
                        </a:rPr>
                        <a:t>CUANDO SE TRANSMITA</a:t>
                      </a:r>
                      <a:endParaRPr lang="es-ES_tradnl" sz="1800" b="1" dirty="0">
                        <a:solidFill>
                          <a:srgbClr val="0000FF"/>
                        </a:solidFill>
                        <a:latin typeface="Arial" pitchFamily="34" charset="0"/>
                        <a:cs typeface="Arial" pitchFamily="34" charset="0"/>
                      </a:endParaRPr>
                    </a:p>
                  </a:txBody>
                  <a:tcPr marL="99060" marR="9906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04251">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chemeClr val="tx1"/>
                          </a:solidFill>
                          <a:latin typeface="Arial" pitchFamily="34" charset="0"/>
                          <a:cs typeface="Arial" pitchFamily="34" charset="0"/>
                        </a:rPr>
                        <a:t>INMOVILIZADO AMORTIZABLE </a:t>
                      </a:r>
                      <a:endParaRPr lang="es-ES_tradnl" sz="1800" dirty="0">
                        <a:solidFill>
                          <a:schemeClr val="tx1"/>
                        </a:solidFill>
                        <a:latin typeface="Arial" pitchFamily="34" charset="0"/>
                        <a:cs typeface="Arial" pitchFamily="34" charset="0"/>
                      </a:endParaRPr>
                    </a:p>
                  </a:txBody>
                  <a:tcPr marL="99060" marR="9906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0000FF"/>
                          </a:solidFill>
                          <a:latin typeface="Arial" pitchFamily="34" charset="0"/>
                          <a:cs typeface="Arial" pitchFamily="34" charset="0"/>
                        </a:rPr>
                        <a:t>SEGÚN SE AMORTICEN</a:t>
                      </a:r>
                    </a:p>
                  </a:txBody>
                  <a:tcPr marL="99060" marR="9906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784095">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chemeClr val="tx1"/>
                          </a:solidFill>
                          <a:latin typeface="Arial" pitchFamily="34" charset="0"/>
                          <a:cs typeface="Arial" pitchFamily="34" charset="0"/>
                        </a:rPr>
                        <a:t>SERVICIOS </a:t>
                      </a:r>
                      <a:endParaRPr lang="es-ES_tradnl" sz="1800" dirty="0">
                        <a:solidFill>
                          <a:schemeClr val="tx1"/>
                        </a:solidFill>
                        <a:latin typeface="Arial" pitchFamily="34" charset="0"/>
                        <a:cs typeface="Arial" pitchFamily="34" charset="0"/>
                      </a:endParaRPr>
                    </a:p>
                  </a:txBody>
                  <a:tcPr marL="99060" marR="9906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0000FF"/>
                          </a:solidFill>
                          <a:latin typeface="Arial" pitchFamily="34" charset="0"/>
                          <a:cs typeface="Arial" pitchFamily="34" charset="0"/>
                        </a:rPr>
                        <a:t>A LA RECEPCION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FF"/>
                          </a:solidFill>
                          <a:latin typeface="Arial" pitchFamily="34" charset="0"/>
                          <a:cs typeface="Arial" pitchFamily="34" charset="0"/>
                        </a:rPr>
                        <a:t>(salvo que sean capitalizables)</a:t>
                      </a:r>
                      <a:endParaRPr lang="es-ES_tradnl" sz="1800" b="1" dirty="0">
                        <a:solidFill>
                          <a:srgbClr val="0000FF"/>
                        </a:solidFill>
                        <a:latin typeface="Arial" pitchFamily="34" charset="0"/>
                        <a:cs typeface="Arial" pitchFamily="34" charset="0"/>
                      </a:endParaRPr>
                    </a:p>
                  </a:txBody>
                  <a:tcPr marL="99060" marR="9906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3307744760"/>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660B659E-C064-4CCD-AFE9-B6492FF7993B}" type="slidenum">
              <a:rPr lang="es-ES"/>
              <a:pPr>
                <a:defRPr/>
              </a:pPr>
              <a:t>265</a:t>
            </a:fld>
            <a:endParaRPr lang="es-ES" dirty="0"/>
          </a:p>
        </p:txBody>
      </p:sp>
      <p:sp>
        <p:nvSpPr>
          <p:cNvPr id="3075" name="Rectangle 2"/>
          <p:cNvSpPr>
            <a:spLocks noChangeArrowheads="1"/>
          </p:cNvSpPr>
          <p:nvPr/>
        </p:nvSpPr>
        <p:spPr bwMode="auto">
          <a:xfrm>
            <a:off x="152400" y="1522780"/>
            <a:ext cx="9677400" cy="3277820"/>
          </a:xfrm>
          <a:prstGeom prst="rect">
            <a:avLst/>
          </a:prstGeom>
          <a:noFill/>
          <a:ln w="9525">
            <a:noFill/>
            <a:miter lim="800000"/>
            <a:headEnd/>
            <a:tailEnd/>
          </a:ln>
        </p:spPr>
        <p:txBody>
          <a:bodyPr>
            <a:spAutoFit/>
          </a:bodyPr>
          <a:lstStyle/>
          <a:p>
            <a:pPr marL="342900" indent="-342900" algn="ctr"/>
            <a:endParaRPr lang="es-ES" sz="900" dirty="0">
              <a:latin typeface="Arial" pitchFamily="34" charset="0"/>
            </a:endParaRPr>
          </a:p>
          <a:p>
            <a:pPr marL="342900" indent="-342900" algn="ctr"/>
            <a:r>
              <a:rPr lang="es-ES_tradnl" sz="9600" dirty="0" smtClean="0">
                <a:solidFill>
                  <a:srgbClr val="FFFF00"/>
                </a:solidFill>
                <a:latin typeface="Arial" pitchFamily="34" charset="0"/>
              </a:rPr>
              <a:t>REDUCCIONES</a:t>
            </a:r>
          </a:p>
          <a:p>
            <a:pPr marL="342900" indent="-342900" algn="ctr"/>
            <a:endParaRPr lang="es-ES_tradnl" sz="1400" dirty="0" smtClean="0">
              <a:latin typeface="Arial" pitchFamily="34" charset="0"/>
            </a:endParaRPr>
          </a:p>
          <a:p>
            <a:pPr marL="342900" indent="-342900" algn="ctr"/>
            <a:endParaRPr lang="es-ES_tradnl" sz="4000" dirty="0" smtClean="0">
              <a:latin typeface="Arial" pitchFamily="34" charset="0"/>
            </a:endParaRPr>
          </a:p>
          <a:p>
            <a:pPr marL="342900" indent="-342900" algn="ctr">
              <a:buFont typeface="Wingdings" pitchFamily="2" charset="2"/>
              <a:buChar char="ü"/>
            </a:pPr>
            <a:r>
              <a:rPr lang="es-ES_tradnl" sz="4800" dirty="0" smtClean="0">
                <a:solidFill>
                  <a:srgbClr val="FFFF66"/>
                </a:solidFill>
                <a:latin typeface="Arial" pitchFamily="34" charset="0"/>
              </a:rPr>
              <a:t>Arts. 23, 25 y 105 LIS  </a:t>
            </a:r>
            <a:endParaRPr lang="es-ES" sz="4800" dirty="0">
              <a:solidFill>
                <a:srgbClr val="FFFF66"/>
              </a:solidFill>
              <a:latin typeface="Arial" pitchFamily="34" charset="0"/>
            </a:endParaRPr>
          </a:p>
        </p:txBody>
      </p:sp>
      <p:sp>
        <p:nvSpPr>
          <p:cNvPr id="3076" name="Rectangle 5"/>
          <p:cNvSpPr>
            <a:spLocks noChangeArrowheads="1"/>
          </p:cNvSpPr>
          <p:nvPr/>
        </p:nvSpPr>
        <p:spPr bwMode="auto">
          <a:xfrm>
            <a:off x="5257800" y="62484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
        <p:nvSpPr>
          <p:cNvPr id="5" name="Text Box 5"/>
          <p:cNvSpPr txBox="1">
            <a:spLocks noChangeArrowheads="1"/>
          </p:cNvSpPr>
          <p:nvPr/>
        </p:nvSpPr>
        <p:spPr bwMode="auto">
          <a:xfrm>
            <a:off x="1099037" y="152400"/>
            <a:ext cx="7518084"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smtClean="0">
                <a:latin typeface="Arial" charset="0"/>
              </a:rPr>
              <a:t>I S- REDUCCIONES en la  BASE IMPONIBLE</a:t>
            </a:r>
            <a:endParaRPr lang="es-ES_tradnl" sz="2800" dirty="0">
              <a:latin typeface="Arial" charset="0"/>
            </a:endParaRPr>
          </a:p>
        </p:txBody>
      </p:sp>
    </p:spTree>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442200" y="6305550"/>
            <a:ext cx="2311400" cy="476250"/>
          </a:xfrm>
        </p:spPr>
        <p:txBody>
          <a:bodyPr/>
          <a:lstStyle/>
          <a:p>
            <a:pPr>
              <a:defRPr/>
            </a:pPr>
            <a:fld id="{E408A1FA-ABC6-49E7-87CD-26C4218B5508}" type="slidenum">
              <a:rPr lang="es-ES"/>
              <a:pPr>
                <a:defRPr/>
              </a:pPr>
              <a:t>266</a:t>
            </a:fld>
            <a:endParaRPr lang="es-ES" dirty="0"/>
          </a:p>
        </p:txBody>
      </p:sp>
      <p:sp>
        <p:nvSpPr>
          <p:cNvPr id="3075" name="Rectangle 4"/>
          <p:cNvSpPr>
            <a:spLocks noChangeArrowheads="1"/>
          </p:cNvSpPr>
          <p:nvPr/>
        </p:nvSpPr>
        <p:spPr bwMode="auto">
          <a:xfrm>
            <a:off x="381000" y="914400"/>
            <a:ext cx="9296400" cy="2616101"/>
          </a:xfrm>
          <a:prstGeom prst="rect">
            <a:avLst/>
          </a:prstGeom>
          <a:noFill/>
          <a:ln w="9525">
            <a:noFill/>
            <a:miter lim="800000"/>
            <a:headEnd/>
            <a:tailEnd/>
          </a:ln>
        </p:spPr>
        <p:txBody>
          <a:bodyPr>
            <a:spAutoFit/>
          </a:bodyPr>
          <a:lstStyle/>
          <a:p>
            <a:pPr algn="ctr"/>
            <a:endParaRPr lang="es-ES" sz="1400" dirty="0">
              <a:solidFill>
                <a:srgbClr val="FF3300"/>
              </a:solidFill>
              <a:latin typeface="Arial" pitchFamily="34" charset="0"/>
            </a:endParaRPr>
          </a:p>
          <a:p>
            <a:pPr marL="742950" indent="-742950" fontAlgn="auto">
              <a:spcBef>
                <a:spcPts val="0"/>
              </a:spcBef>
              <a:spcAft>
                <a:spcPts val="0"/>
              </a:spcAft>
              <a:buFont typeface="Wingdings" pitchFamily="2" charset="2"/>
              <a:buChar char="v"/>
              <a:defRPr/>
            </a:pPr>
            <a:r>
              <a:rPr lang="es-ES_tradnl" sz="5400" dirty="0" smtClean="0">
                <a:solidFill>
                  <a:srgbClr val="FFFF99"/>
                </a:solidFill>
                <a:effectLst>
                  <a:outerShdw blurRad="38100" dist="38100" dir="2700000" algn="tl">
                    <a:srgbClr val="000000">
                      <a:alpha val="43137"/>
                    </a:srgbClr>
                  </a:outerShdw>
                </a:effectLst>
              </a:rPr>
              <a:t>“PATENT BOX”: </a:t>
            </a:r>
            <a:r>
              <a:rPr lang="es-ES_tradnl" sz="3200" dirty="0" smtClean="0">
                <a:solidFill>
                  <a:schemeClr val="lt1"/>
                </a:solidFill>
                <a:effectLst>
                  <a:outerShdw blurRad="38100" dist="38100" dir="2700000" algn="tl">
                    <a:srgbClr val="000000">
                      <a:alpha val="43137"/>
                    </a:srgbClr>
                  </a:outerShdw>
                </a:effectLst>
              </a:rPr>
              <a:t>REDUCCIÓN DE RENTAS PROCEDENTES DE DETERMINADOS ACTIVOS INTANGIBLES</a:t>
            </a:r>
            <a:endParaRPr lang="es-ES_tradnl" sz="3200" dirty="0">
              <a:effectLst>
                <a:outerShdw blurRad="38100" dist="38100" dir="2700000" algn="tl">
                  <a:srgbClr val="000000">
                    <a:alpha val="43137"/>
                  </a:srgbClr>
                </a:outerShdw>
              </a:effectLst>
            </a:endParaRPr>
          </a:p>
        </p:txBody>
      </p:sp>
      <p:sp>
        <p:nvSpPr>
          <p:cNvPr id="6" name="Rectangle 4"/>
          <p:cNvSpPr>
            <a:spLocks noChangeArrowheads="1"/>
          </p:cNvSpPr>
          <p:nvPr/>
        </p:nvSpPr>
        <p:spPr bwMode="auto">
          <a:xfrm>
            <a:off x="903784" y="76201"/>
            <a:ext cx="7706816" cy="609600"/>
          </a:xfrm>
          <a:prstGeom prst="rect">
            <a:avLst/>
          </a:prstGeom>
          <a:noFill/>
          <a:ln w="9525">
            <a:noFill/>
            <a:miter lim="800000"/>
            <a:headEnd/>
            <a:tailEnd/>
          </a:ln>
          <a:effectLst/>
        </p:spPr>
        <p:txBody>
          <a:bodyPr anchor="ctr"/>
          <a:lstStyle/>
          <a:p>
            <a:pPr algn="ctr"/>
            <a:r>
              <a:rPr lang="es-ES_tradnl" sz="4000" b="1" dirty="0">
                <a:solidFill>
                  <a:srgbClr val="00CC00"/>
                </a:solidFill>
                <a:latin typeface="Times" charset="0"/>
              </a:rPr>
              <a:t/>
            </a:r>
            <a:br>
              <a:rPr lang="es-ES_tradnl" sz="4000" b="1" dirty="0">
                <a:solidFill>
                  <a:srgbClr val="00CC00"/>
                </a:solidFill>
                <a:latin typeface="Times" charset="0"/>
              </a:rPr>
            </a:br>
            <a:r>
              <a:rPr lang="es-ES_tradnl" sz="4000" b="1" dirty="0">
                <a:solidFill>
                  <a:srgbClr val="00CC00"/>
                </a:solidFill>
                <a:latin typeface="Times" charset="0"/>
              </a:rPr>
              <a:t/>
            </a:r>
            <a:br>
              <a:rPr lang="es-ES_tradnl" sz="4000" b="1" dirty="0">
                <a:solidFill>
                  <a:srgbClr val="00CC00"/>
                </a:solidFill>
                <a:latin typeface="Times" charset="0"/>
              </a:rPr>
            </a:br>
            <a:r>
              <a:rPr lang="es-ES_tradnl" sz="4000" b="1" dirty="0">
                <a:solidFill>
                  <a:srgbClr val="00CC00"/>
                </a:solidFill>
                <a:latin typeface="Times" charset="0"/>
              </a:rPr>
              <a:t/>
            </a:r>
            <a:br>
              <a:rPr lang="es-ES_tradnl" sz="4000" b="1" dirty="0">
                <a:solidFill>
                  <a:srgbClr val="00CC00"/>
                </a:solidFill>
                <a:latin typeface="Times" charset="0"/>
              </a:rPr>
            </a:br>
            <a:r>
              <a:rPr lang="es-ES_tradnl" sz="3200" b="1" dirty="0" smtClean="0">
                <a:solidFill>
                  <a:srgbClr val="FFFF00"/>
                </a:solidFill>
                <a:latin typeface="Arial" pitchFamily="34" charset="0"/>
                <a:cs typeface="Arial" pitchFamily="34" charset="0"/>
              </a:rPr>
              <a:t>IMPUESTO </a:t>
            </a:r>
            <a:r>
              <a:rPr lang="es-ES_tradnl" sz="3200" b="1" dirty="0">
                <a:solidFill>
                  <a:srgbClr val="FFFF00"/>
                </a:solidFill>
                <a:latin typeface="Arial" pitchFamily="34" charset="0"/>
                <a:cs typeface="Arial" pitchFamily="34" charset="0"/>
              </a:rPr>
              <a:t>SOBRE SOCIEDADES</a:t>
            </a:r>
            <a:r>
              <a:rPr lang="es-ES_tradnl" sz="4400" dirty="0">
                <a:solidFill>
                  <a:srgbClr val="FFFF00"/>
                </a:solidFill>
                <a:latin typeface="Arial" pitchFamily="34" charset="0"/>
                <a:cs typeface="Arial" pitchFamily="34" charset="0"/>
              </a:rPr>
              <a:t> </a:t>
            </a:r>
            <a:r>
              <a:rPr lang="es-ES_tradnl" sz="4000" b="1" dirty="0">
                <a:solidFill>
                  <a:srgbClr val="00CC00"/>
                </a:solidFill>
                <a:latin typeface="Times" charset="0"/>
              </a:rPr>
              <a:t/>
            </a:r>
            <a:br>
              <a:rPr lang="es-ES_tradnl" sz="4000" b="1" dirty="0">
                <a:solidFill>
                  <a:srgbClr val="00CC00"/>
                </a:solidFill>
                <a:latin typeface="Times" charset="0"/>
              </a:rPr>
            </a:br>
            <a:r>
              <a:rPr lang="es-ES_tradnl" sz="4000" b="1" dirty="0">
                <a:solidFill>
                  <a:srgbClr val="00CC00"/>
                </a:solidFill>
                <a:latin typeface="Times" charset="0"/>
              </a:rPr>
              <a:t/>
            </a:r>
            <a:br>
              <a:rPr lang="es-ES_tradnl" sz="4000" b="1" dirty="0">
                <a:solidFill>
                  <a:srgbClr val="00CC00"/>
                </a:solidFill>
                <a:latin typeface="Times" charset="0"/>
              </a:rPr>
            </a:br>
            <a:endParaRPr lang="es-ES_tradnl" sz="8800" b="1" dirty="0">
              <a:solidFill>
                <a:srgbClr val="00CC00"/>
              </a:solidFill>
              <a:latin typeface="Arial" pitchFamily="34" charset="0"/>
              <a:cs typeface="Arial" pitchFamily="34" charset="0"/>
            </a:endParaRPr>
          </a:p>
        </p:txBody>
      </p:sp>
      <p:sp>
        <p:nvSpPr>
          <p:cNvPr id="7" name="Rectangle 5"/>
          <p:cNvSpPr>
            <a:spLocks noChangeArrowheads="1"/>
          </p:cNvSpPr>
          <p:nvPr/>
        </p:nvSpPr>
        <p:spPr bwMode="auto">
          <a:xfrm>
            <a:off x="762000" y="4343400"/>
            <a:ext cx="8991600" cy="1600200"/>
          </a:xfrm>
          <a:prstGeom prst="rect">
            <a:avLst/>
          </a:prstGeom>
          <a:noFill/>
          <a:ln w="9525">
            <a:noFill/>
            <a:miter lim="800000"/>
            <a:headEnd/>
            <a:tailEnd/>
          </a:ln>
          <a:effectLst/>
        </p:spPr>
        <p:txBody>
          <a:bodyPr/>
          <a:lstStyle/>
          <a:p>
            <a:pPr marL="342900" indent="-342900" algn="l">
              <a:spcBef>
                <a:spcPct val="20000"/>
              </a:spcBef>
              <a:buFont typeface="Wingdings" pitchFamily="2" charset="2"/>
              <a:buChar char="ü"/>
            </a:pPr>
            <a:r>
              <a:rPr lang="es-ES_tradnl" sz="3600" b="1" u="none" dirty="0">
                <a:solidFill>
                  <a:srgbClr val="FFFF99"/>
                </a:solidFill>
                <a:latin typeface="Arial" pitchFamily="34" charset="0"/>
                <a:cs typeface="Arial" pitchFamily="34" charset="0"/>
              </a:rPr>
              <a:t>Art. </a:t>
            </a:r>
            <a:r>
              <a:rPr lang="es-ES_tradnl" sz="3600" b="1" u="none" dirty="0" smtClean="0">
                <a:solidFill>
                  <a:srgbClr val="FFFF99"/>
                </a:solidFill>
                <a:latin typeface="Arial" pitchFamily="34" charset="0"/>
                <a:cs typeface="Arial" pitchFamily="34" charset="0"/>
              </a:rPr>
              <a:t>23 LIS </a:t>
            </a:r>
            <a:endParaRPr lang="es-ES_tradnl" sz="3600" b="1" u="none" dirty="0">
              <a:solidFill>
                <a:srgbClr val="FFFF99"/>
              </a:solidFill>
              <a:latin typeface="Arial" pitchFamily="34" charset="0"/>
              <a:cs typeface="Arial" pitchFamily="34" charset="0"/>
            </a:endParaRPr>
          </a:p>
          <a:p>
            <a:pPr marL="342900" indent="-342900" algn="l">
              <a:spcBef>
                <a:spcPct val="20000"/>
              </a:spcBef>
              <a:buFont typeface="Wingdings" pitchFamily="2" charset="2"/>
              <a:buChar char="ü"/>
            </a:pPr>
            <a:r>
              <a:rPr lang="es-ES_tradnl" sz="2800" b="1" u="none" dirty="0">
                <a:solidFill>
                  <a:srgbClr val="FFFF99"/>
                </a:solidFill>
                <a:latin typeface="Arial" pitchFamily="34" charset="0"/>
                <a:cs typeface="Arial" pitchFamily="34" charset="0"/>
              </a:rPr>
              <a:t>Arts. </a:t>
            </a:r>
            <a:r>
              <a:rPr lang="es-ES_tradnl" sz="2800" b="1" u="none" dirty="0" smtClean="0">
                <a:solidFill>
                  <a:srgbClr val="FFFF99"/>
                </a:solidFill>
                <a:latin typeface="Arial" pitchFamily="34" charset="0"/>
                <a:cs typeface="Arial" pitchFamily="34" charset="0"/>
              </a:rPr>
              <a:t>39 a 44 NRIS</a:t>
            </a:r>
            <a:endParaRPr lang="es-ES_tradnl" sz="2800" b="1" u="none" dirty="0">
              <a:solidFill>
                <a:srgbClr val="FFFF99"/>
              </a:solidFill>
              <a:latin typeface="Arial" pitchFamily="34" charset="0"/>
              <a:cs typeface="Arial" pitchFamily="34" charset="0"/>
            </a:endParaRPr>
          </a:p>
        </p:txBody>
      </p:sp>
    </p:spTree>
    <p:extLst>
      <p:ext uri="{BB962C8B-B14F-4D97-AF65-F5344CB8AC3E}">
        <p14:creationId xmlns="" xmlns:p14="http://schemas.microsoft.com/office/powerpoint/2010/main" val="2777658904"/>
      </p:ext>
    </p:extLst>
  </p:cSld>
  <p:clrMapOvr>
    <a:masterClrMapping/>
  </p:clrMapOvr>
  <p:transition/>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00800"/>
            <a:ext cx="2311400" cy="476250"/>
          </a:xfrm>
        </p:spPr>
        <p:txBody>
          <a:bodyPr/>
          <a:lstStyle/>
          <a:p>
            <a:pPr>
              <a:defRPr/>
            </a:pPr>
            <a:fld id="{0E8ED8F6-563B-4BD4-9CC2-3A49A22866C9}" type="slidenum">
              <a:rPr lang="es-ES"/>
              <a:pPr>
                <a:defRPr/>
              </a:pPr>
              <a:t>267</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4197914276"/>
              </p:ext>
            </p:extLst>
          </p:nvPr>
        </p:nvGraphicFramePr>
        <p:xfrm>
          <a:off x="169025" y="838200"/>
          <a:ext cx="9660775" cy="5715000"/>
        </p:xfrm>
        <a:graphic>
          <a:graphicData uri="http://schemas.openxmlformats.org/drawingml/2006/table">
            <a:tbl>
              <a:tblPr firstRow="1" bandRow="1">
                <a:tableStyleId>{5C22544A-7EE6-4342-B048-85BDC9FD1C3A}</a:tableStyleId>
              </a:tblPr>
              <a:tblGrid>
                <a:gridCol w="1431175">
                  <a:extLst>
                    <a:ext uri="{9D8B030D-6E8A-4147-A177-3AD203B41FA5}">
                      <a16:colId xmlns="" xmlns:a16="http://schemas.microsoft.com/office/drawing/2014/main" val="4009538841"/>
                    </a:ext>
                  </a:extLst>
                </a:gridCol>
                <a:gridCol w="8229600">
                  <a:extLst>
                    <a:ext uri="{9D8B030D-6E8A-4147-A177-3AD203B41FA5}">
                      <a16:colId xmlns="" xmlns:a16="http://schemas.microsoft.com/office/drawing/2014/main" val="193500059"/>
                    </a:ext>
                  </a:extLst>
                </a:gridCol>
              </a:tblGrid>
              <a:tr h="352727">
                <a:tc>
                  <a:txBody>
                    <a:bodyPr/>
                    <a:lstStyle/>
                    <a:p>
                      <a:r>
                        <a:rPr lang="es-ES" sz="1800" dirty="0" smtClean="0">
                          <a:solidFill>
                            <a:schemeClr val="tx1"/>
                          </a:solidFill>
                        </a:rPr>
                        <a:t>Concepto:</a:t>
                      </a:r>
                      <a:endParaRPr lang="es-ES" sz="18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tc>
                  <a:txBody>
                    <a:bodyPr/>
                    <a:lstStyle/>
                    <a:p>
                      <a:r>
                        <a:rPr lang="es-ES" sz="1800" dirty="0" smtClean="0">
                          <a:solidFill>
                            <a:schemeClr val="tx1"/>
                          </a:solidFill>
                        </a:rPr>
                        <a:t>Modificación:</a:t>
                      </a:r>
                      <a:endParaRPr lang="es-ES" sz="18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863236019"/>
                  </a:ext>
                </a:extLst>
              </a:tr>
              <a:tr h="1014694">
                <a:tc row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u="none" dirty="0" smtClean="0">
                          <a:solidFill>
                            <a:schemeClr val="tx1"/>
                          </a:solidFill>
                          <a:latin typeface="+mn-lt"/>
                        </a:rPr>
                        <a:t>Ámbito de Aplicación</a:t>
                      </a:r>
                      <a:endParaRPr lang="es-ES" b="1" u="none" dirty="0" smtClean="0">
                        <a:solidFill>
                          <a:schemeClr val="tx1"/>
                        </a:solidFill>
                        <a:effectLst/>
                      </a:endParaRPr>
                    </a:p>
                    <a:p>
                      <a:pPr marL="457200" indent="-457200">
                        <a:buFont typeface="Wingdings" panose="05000000000000000000" pitchFamily="2" charset="2"/>
                        <a:buChar char="v"/>
                      </a:pPr>
                      <a:endParaRPr lang="es-ES" b="1" dirty="0">
                        <a:solidFill>
                          <a:schemeClr val="tx1"/>
                        </a:solidFill>
                        <a:effectLst/>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s-ES_tradnl" sz="1600" b="1" u="none" kern="1200" dirty="0" smtClean="0">
                          <a:solidFill>
                            <a:srgbClr val="0000FF"/>
                          </a:solidFill>
                          <a:effectLst/>
                          <a:latin typeface="+mn-lt"/>
                          <a:ea typeface="+mn-ea"/>
                          <a:cs typeface="+mn-cs"/>
                        </a:rPr>
                        <a:t>Se </a:t>
                      </a:r>
                      <a:r>
                        <a:rPr lang="es-ES_tradnl" sz="1600" b="1" u="sng" kern="1200" dirty="0" smtClean="0">
                          <a:solidFill>
                            <a:srgbClr val="0000FF"/>
                          </a:solidFill>
                          <a:effectLst/>
                          <a:latin typeface="+mn-lt"/>
                          <a:ea typeface="+mn-ea"/>
                          <a:cs typeface="+mn-cs"/>
                        </a:rPr>
                        <a:t>suprime</a:t>
                      </a:r>
                      <a:r>
                        <a:rPr lang="es-ES_tradnl" sz="1600" b="1" u="none" kern="1200" dirty="0" smtClean="0">
                          <a:solidFill>
                            <a:srgbClr val="0000FF"/>
                          </a:solidFill>
                          <a:effectLst/>
                          <a:latin typeface="+mn-lt"/>
                          <a:ea typeface="+mn-ea"/>
                          <a:cs typeface="+mn-cs"/>
                        </a:rPr>
                        <a:t> la mención a:</a:t>
                      </a:r>
                    </a:p>
                    <a:p>
                      <a:pPr marL="34290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s-ES_tradnl" sz="1600" b="1" u="none" kern="1200" dirty="0" smtClean="0">
                          <a:solidFill>
                            <a:srgbClr val="0000FF"/>
                          </a:solidFill>
                          <a:effectLst/>
                          <a:latin typeface="+mn-lt"/>
                          <a:ea typeface="+mn-ea"/>
                          <a:cs typeface="+mn-cs"/>
                        </a:rPr>
                        <a:t> </a:t>
                      </a:r>
                      <a:r>
                        <a:rPr lang="es-ES_tradnl" sz="1600" kern="1200" dirty="0" smtClean="0">
                          <a:solidFill>
                            <a:srgbClr val="0000FF"/>
                          </a:solidFill>
                          <a:effectLst/>
                          <a:latin typeface="+mn-lt"/>
                          <a:ea typeface="+mn-ea"/>
                          <a:cs typeface="+mn-cs"/>
                        </a:rPr>
                        <a:t>«</a:t>
                      </a:r>
                      <a:r>
                        <a:rPr lang="es-ES_tradnl" sz="1600" strike="sngStrike" kern="1200" dirty="0" smtClean="0">
                          <a:solidFill>
                            <a:srgbClr val="0000FF"/>
                          </a:solidFill>
                          <a:effectLst/>
                          <a:latin typeface="+mn-lt"/>
                          <a:ea typeface="+mn-ea"/>
                          <a:cs typeface="+mn-cs"/>
                        </a:rPr>
                        <a:t>planos, fórmulas o procedimientos secretos, de derechos sobre informaciones relativas a experiencias industriales, comerciales o científicas</a:t>
                      </a:r>
                      <a:r>
                        <a:rPr lang="es-ES_tradnl" sz="1600" kern="1200" dirty="0" smtClean="0">
                          <a:solidFill>
                            <a:srgbClr val="0000FF"/>
                          </a:solidFill>
                          <a:effectLst/>
                          <a:latin typeface="+mn-lt"/>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1600" kern="1200" dirty="0" smtClean="0">
                          <a:solidFill>
                            <a:srgbClr val="0000FF"/>
                          </a:solidFill>
                          <a:effectLst/>
                          <a:latin typeface="+mn-lt"/>
                          <a:ea typeface="+mn-ea"/>
                          <a:cs typeface="+mn-cs"/>
                        </a:rPr>
                        <a:t> </a:t>
                      </a:r>
                      <a:r>
                        <a:rPr lang="es-ES_tradnl" sz="1600" b="1" kern="1200" dirty="0" smtClean="0">
                          <a:solidFill>
                            <a:srgbClr val="FF0000"/>
                          </a:solidFill>
                          <a:effectLst/>
                          <a:latin typeface="+mn-lt"/>
                          <a:ea typeface="+mn-ea"/>
                          <a:cs typeface="+mn-cs"/>
                        </a:rPr>
                        <a:t>[se</a:t>
                      </a:r>
                      <a:r>
                        <a:rPr lang="es-ES_tradnl" sz="1600" b="1" kern="1200" baseline="0" dirty="0" smtClean="0">
                          <a:solidFill>
                            <a:srgbClr val="FF0000"/>
                          </a:solidFill>
                          <a:effectLst/>
                          <a:latin typeface="+mn-lt"/>
                          <a:ea typeface="+mn-ea"/>
                          <a:cs typeface="+mn-cs"/>
                        </a:rPr>
                        <a:t> </a:t>
                      </a:r>
                      <a:r>
                        <a:rPr lang="es-ES_tradnl" sz="1600" b="1" u="sng" kern="1200" baseline="0" dirty="0" smtClean="0">
                          <a:solidFill>
                            <a:srgbClr val="FF0000"/>
                          </a:solidFill>
                          <a:effectLst/>
                          <a:latin typeface="+mn-lt"/>
                          <a:ea typeface="+mn-ea"/>
                          <a:cs typeface="+mn-cs"/>
                        </a:rPr>
                        <a:t>suprime</a:t>
                      </a:r>
                      <a:r>
                        <a:rPr lang="es-ES_tradnl" sz="1600" b="1" kern="1200" baseline="0" dirty="0" smtClean="0">
                          <a:solidFill>
                            <a:srgbClr val="FF0000"/>
                          </a:solidFill>
                          <a:effectLst/>
                          <a:latin typeface="+mn-lt"/>
                          <a:ea typeface="+mn-ea"/>
                          <a:cs typeface="+mn-cs"/>
                        </a:rPr>
                        <a:t> el “know-how”]</a:t>
                      </a:r>
                      <a:endParaRPr lang="es-ES_tradnl" sz="1600" kern="1200" dirty="0" smtClean="0">
                        <a:solidFill>
                          <a:srgbClr val="0000FF"/>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542513556"/>
                  </a:ext>
                </a:extLst>
              </a:tr>
              <a:tr h="1014694">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kern="1200" dirty="0" smtClean="0">
                          <a:solidFill>
                            <a:srgbClr val="0000FF"/>
                          </a:solidFill>
                          <a:effectLst/>
                          <a:latin typeface="+mn-lt"/>
                          <a:ea typeface="+mn-ea"/>
                          <a:cs typeface="+mn-cs"/>
                        </a:rPr>
                        <a:t>Se </a:t>
                      </a:r>
                      <a:r>
                        <a:rPr lang="es-ES_tradnl" sz="1600" b="1" u="sng" kern="1200" dirty="0" smtClean="0">
                          <a:solidFill>
                            <a:srgbClr val="0000FF"/>
                          </a:solidFill>
                          <a:effectLst/>
                          <a:latin typeface="+mn-lt"/>
                          <a:ea typeface="+mn-ea"/>
                          <a:cs typeface="+mn-cs"/>
                        </a:rPr>
                        <a:t>amplía</a:t>
                      </a:r>
                      <a:r>
                        <a:rPr lang="es-ES_tradnl" sz="1600" b="1" kern="1200" dirty="0" smtClean="0">
                          <a:solidFill>
                            <a:srgbClr val="0000FF"/>
                          </a:solidFill>
                          <a:effectLst/>
                          <a:latin typeface="+mn-lt"/>
                          <a:ea typeface="+mn-ea"/>
                          <a:cs typeface="+mn-cs"/>
                        </a:rPr>
                        <a:t> a:</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kern="1200" dirty="0" smtClean="0">
                          <a:solidFill>
                            <a:srgbClr val="0000FF"/>
                          </a:solidFill>
                          <a:effectLst/>
                          <a:latin typeface="+mn-lt"/>
                          <a:ea typeface="+mn-ea"/>
                          <a:cs typeface="+mn-cs"/>
                        </a:rPr>
                        <a:t> </a:t>
                      </a:r>
                      <a:r>
                        <a:rPr lang="es-ES_tradnl" sz="1600" kern="1200" dirty="0" smtClean="0">
                          <a:solidFill>
                            <a:srgbClr val="FF0066"/>
                          </a:solidFill>
                          <a:effectLst/>
                          <a:latin typeface="+mn-lt"/>
                          <a:ea typeface="+mn-ea"/>
                          <a:cs typeface="+mn-cs"/>
                        </a:rPr>
                        <a:t>«modelos de utilidad, certificados complementarios de protección de medicamentos y de productos fitosanitarios …., y software avanzado registrado que derive de actividades de investigación y desarrollo».</a:t>
                      </a:r>
                      <a:endParaRPr lang="es-ES" sz="1600" b="1" dirty="0">
                        <a:solidFill>
                          <a:srgbClr val="FF0066"/>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3919286842"/>
                  </a:ext>
                </a:extLst>
              </a:tr>
              <a:tr h="1314270">
                <a:tc>
                  <a:txBody>
                    <a:bodyPr/>
                    <a:lstStyle/>
                    <a:p>
                      <a:pPr marL="0" indent="0">
                        <a:buFont typeface="Wingdings" panose="05000000000000000000" pitchFamily="2" charset="2"/>
                        <a:buNone/>
                      </a:pPr>
                      <a:r>
                        <a:rPr lang="es-ES" b="1" dirty="0" smtClean="0">
                          <a:solidFill>
                            <a:srgbClr val="FFFF00"/>
                          </a:solidFill>
                          <a:effectLst/>
                        </a:rPr>
                        <a:t>Rentas +</a:t>
                      </a:r>
                      <a:endParaRPr lang="es-ES" b="1" dirty="0">
                        <a:solidFill>
                          <a:srgbClr val="FFFF00"/>
                        </a:solidFill>
                        <a:effectLst/>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400" i="1" kern="1200" dirty="0" smtClean="0">
                          <a:solidFill>
                            <a:srgbClr val="0000FF"/>
                          </a:solidFill>
                          <a:effectLst/>
                          <a:latin typeface="+mn-lt"/>
                          <a:ea typeface="+mn-ea"/>
                          <a:cs typeface="+mn-cs"/>
                        </a:rPr>
                        <a:t>«los ingresos procedentes de la cesión del derecho de uso o de explotación de los activos y las </a:t>
                      </a:r>
                      <a:r>
                        <a:rPr lang="es-ES_tradnl" sz="1400" i="1" u="sng" kern="1200" dirty="0" smtClean="0">
                          <a:solidFill>
                            <a:srgbClr val="0000FF"/>
                          </a:solidFill>
                          <a:effectLst/>
                          <a:latin typeface="+mn-lt"/>
                          <a:ea typeface="+mn-ea"/>
                          <a:cs typeface="+mn-cs"/>
                        </a:rPr>
                        <a:t>rentas positivas procedentes de su transmisión</a:t>
                      </a:r>
                      <a:r>
                        <a:rPr lang="es-ES_tradnl" sz="1400" i="1" kern="1200" dirty="0" smtClean="0">
                          <a:solidFill>
                            <a:srgbClr val="0000FF"/>
                          </a:solidFill>
                          <a:effectLst/>
                          <a:latin typeface="+mn-lt"/>
                          <a:ea typeface="+mn-ea"/>
                          <a:cs typeface="+mn-cs"/>
                        </a:rPr>
                        <a:t>, </a:t>
                      </a:r>
                      <a:r>
                        <a:rPr lang="es-ES_tradnl" sz="1400" i="1" u="sng" kern="1200" dirty="0" smtClean="0">
                          <a:solidFill>
                            <a:srgbClr val="0000FF"/>
                          </a:solidFill>
                          <a:effectLst/>
                          <a:latin typeface="+mn-lt"/>
                          <a:ea typeface="+mn-ea"/>
                          <a:cs typeface="+mn-cs"/>
                        </a:rPr>
                        <a:t>que superen la suma de los gastos incurridos por la entidad directamente relacionados con la creación de los activos</a:t>
                      </a:r>
                      <a:r>
                        <a:rPr lang="es-ES_tradnl" sz="1400" i="1" kern="1200" dirty="0" smtClean="0">
                          <a:solidFill>
                            <a:srgbClr val="0000FF"/>
                          </a:solidFill>
                          <a:effectLst/>
                          <a:latin typeface="+mn-lt"/>
                          <a:ea typeface="+mn-ea"/>
                          <a:cs typeface="+mn-cs"/>
                        </a:rPr>
                        <a:t> que no hubieran sido incorporados al valor de los activos, de las cantidades deducidas por aplicación del artículo 12.2 de esta Ley en relación con los activos, y de aquellos gastos directamente relacionados con los activos, que se hubieran integrado en la base imponible. »</a:t>
                      </a:r>
                      <a:r>
                        <a:rPr lang="es-ES_tradnl" sz="1400" kern="1200" dirty="0" smtClean="0">
                          <a:solidFill>
                            <a:srgbClr val="0000FF"/>
                          </a:solidFill>
                          <a:effectLst/>
                          <a:latin typeface="+mn-lt"/>
                          <a:ea typeface="+mn-ea"/>
                          <a:cs typeface="+mn-cs"/>
                        </a:rPr>
                        <a:t>.</a:t>
                      </a:r>
                      <a:endParaRPr lang="es-ES" sz="1400" b="1" dirty="0">
                        <a:solidFill>
                          <a:srgbClr val="3333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2715277015"/>
                  </a:ext>
                </a:extLst>
              </a:tr>
              <a:tr h="184404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b="1" dirty="0" smtClean="0">
                          <a:solidFill>
                            <a:srgbClr val="FFFF00"/>
                          </a:solidFill>
                          <a:effectLst/>
                        </a:rPr>
                        <a:t>Rentas -</a:t>
                      </a:r>
                    </a:p>
                    <a:p>
                      <a:pPr marL="457200" indent="-457200">
                        <a:buFont typeface="Wingdings" panose="05000000000000000000" pitchFamily="2" charset="2"/>
                        <a:buChar char="v"/>
                      </a:pPr>
                      <a:endParaRPr lang="es-ES" b="1" dirty="0">
                        <a:solidFill>
                          <a:srgbClr val="FFFF00"/>
                        </a:solidFill>
                        <a:effectLst/>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50000"/>
                      </a:schemeClr>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kern="1200" dirty="0" smtClean="0">
                          <a:solidFill>
                            <a:srgbClr val="0000FF"/>
                          </a:solidFill>
                          <a:effectLst/>
                          <a:latin typeface="+mn-lt"/>
                          <a:ea typeface="+mn-ea"/>
                          <a:cs typeface="+mn-cs"/>
                        </a:rPr>
                        <a:t>Se aplicará esta reducción a las rentas negativas obtenidas en un período impositivo </a:t>
                      </a:r>
                      <a:r>
                        <a:rPr lang="es-ES_tradnl" sz="1600" u="sng" kern="1200" dirty="0" smtClean="0">
                          <a:solidFill>
                            <a:srgbClr val="0000FF"/>
                          </a:solidFill>
                          <a:effectLst/>
                          <a:latin typeface="+mn-lt"/>
                          <a:ea typeface="+mn-ea"/>
                          <a:cs typeface="+mn-cs"/>
                        </a:rPr>
                        <a:t>si en periodos impositivos anteriores se hubieran obtenido rentas positivas a las que se hubiera aplicado la reducción</a:t>
                      </a:r>
                      <a:r>
                        <a:rPr lang="es-ES_tradnl" sz="1600" kern="1200" dirty="0" smtClean="0">
                          <a:solidFill>
                            <a:srgbClr val="0000FF"/>
                          </a:solidFill>
                          <a:effectLst/>
                          <a:latin typeface="+mn-lt"/>
                          <a:ea typeface="+mn-ea"/>
                          <a:cs typeface="+mn-cs"/>
                        </a:rPr>
                        <a:t>, siempre que las rentas negativas </a:t>
                      </a:r>
                      <a:r>
                        <a:rPr lang="es-ES_tradnl" sz="1600" u="sng" kern="1200" dirty="0" smtClean="0">
                          <a:solidFill>
                            <a:srgbClr val="0000FF"/>
                          </a:solidFill>
                          <a:effectLst/>
                          <a:latin typeface="+mn-lt"/>
                          <a:ea typeface="+mn-ea"/>
                          <a:cs typeface="+mn-cs"/>
                        </a:rPr>
                        <a:t>no superen</a:t>
                      </a:r>
                      <a:r>
                        <a:rPr lang="es-ES_tradnl" sz="1600" kern="1200" dirty="0" smtClean="0">
                          <a:solidFill>
                            <a:srgbClr val="0000FF"/>
                          </a:solidFill>
                          <a:effectLst/>
                          <a:latin typeface="+mn-lt"/>
                          <a:ea typeface="+mn-ea"/>
                          <a:cs typeface="+mn-cs"/>
                        </a:rPr>
                        <a:t> el importe de las rentas positivas integradas en períodos impositivos anteriores aplicando la reducción. </a:t>
                      </a:r>
                      <a:r>
                        <a:rPr lang="es-ES_tradnl" sz="1600" u="sng" kern="1200" dirty="0" smtClean="0">
                          <a:solidFill>
                            <a:srgbClr val="0000FF"/>
                          </a:solidFill>
                          <a:effectLst/>
                          <a:latin typeface="+mn-lt"/>
                          <a:ea typeface="+mn-ea"/>
                          <a:cs typeface="+mn-cs"/>
                        </a:rPr>
                        <a:t>El exceso</a:t>
                      </a:r>
                      <a:r>
                        <a:rPr lang="es-ES_tradnl" sz="1600" kern="1200" dirty="0" smtClean="0">
                          <a:solidFill>
                            <a:srgbClr val="0000FF"/>
                          </a:solidFill>
                          <a:effectLst/>
                          <a:latin typeface="+mn-lt"/>
                          <a:ea typeface="+mn-ea"/>
                          <a:cs typeface="+mn-cs"/>
                        </a:rPr>
                        <a:t> se integrará en la base imponible su totalidad y en este caso </a:t>
                      </a:r>
                      <a:r>
                        <a:rPr lang="es-ES_tradnl" sz="1600" u="sng" kern="1200" dirty="0" smtClean="0">
                          <a:solidFill>
                            <a:srgbClr val="0000FF"/>
                          </a:solidFill>
                          <a:effectLst/>
                          <a:latin typeface="+mn-lt"/>
                          <a:ea typeface="+mn-ea"/>
                          <a:cs typeface="+mn-cs"/>
                        </a:rPr>
                        <a:t>las rentas positivas obtenidas en un período impositivo posterior se integrarán hasta dicho importe</a:t>
                      </a:r>
                      <a:r>
                        <a:rPr lang="es-ES_tradnl" sz="1600" kern="1200" dirty="0" smtClean="0">
                          <a:solidFill>
                            <a:srgbClr val="0000FF"/>
                          </a:solidFill>
                          <a:effectLst/>
                          <a:latin typeface="+mn-lt"/>
                          <a:ea typeface="+mn-ea"/>
                          <a:cs typeface="+mn-cs"/>
                        </a:rPr>
                        <a:t>.</a:t>
                      </a:r>
                      <a:endParaRPr lang="es-ES" sz="1600" b="1"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3726356861"/>
                  </a:ext>
                </a:extLst>
              </a:tr>
            </a:tbl>
          </a:graphicData>
        </a:graphic>
      </p:graphicFrame>
      <p:sp>
        <p:nvSpPr>
          <p:cNvPr id="8" name="Text Box 3"/>
          <p:cNvSpPr txBox="1">
            <a:spLocks noChangeArrowheads="1"/>
          </p:cNvSpPr>
          <p:nvPr/>
        </p:nvSpPr>
        <p:spPr bwMode="auto">
          <a:xfrm>
            <a:off x="-21475" y="381000"/>
            <a:ext cx="9906000" cy="400110"/>
          </a:xfrm>
          <a:prstGeom prst="rect">
            <a:avLst/>
          </a:prstGeom>
          <a:solidFill>
            <a:srgbClr val="CCFFFF"/>
          </a:solidFill>
          <a:ln w="9525">
            <a:noFill/>
            <a:miter lim="800000"/>
            <a:headEnd/>
            <a:tailEnd/>
          </a:ln>
        </p:spPr>
        <p:txBody>
          <a:bodyPr>
            <a:spAutoFit/>
          </a:bodyPr>
          <a:lstStyle/>
          <a:p>
            <a:pPr marL="457200" indent="-457200" algn="ctr">
              <a:buFont typeface="Wingdings" panose="05000000000000000000" pitchFamily="2" charset="2"/>
              <a:buChar char="v"/>
            </a:pPr>
            <a:r>
              <a:rPr lang="es-ES" u="sng" dirty="0">
                <a:solidFill>
                  <a:srgbClr val="0000FF"/>
                </a:solidFill>
                <a:latin typeface="+mn-lt"/>
              </a:rPr>
              <a:t>R</a:t>
            </a:r>
            <a:r>
              <a:rPr lang="es-ES" u="sng" dirty="0" smtClean="0">
                <a:solidFill>
                  <a:srgbClr val="0000FF"/>
                </a:solidFill>
                <a:latin typeface="+mn-lt"/>
              </a:rPr>
              <a:t>educción</a:t>
            </a:r>
            <a:r>
              <a:rPr lang="es-ES" dirty="0" smtClean="0">
                <a:solidFill>
                  <a:srgbClr val="0000FF"/>
                </a:solidFill>
                <a:latin typeface="+mn-lt"/>
              </a:rPr>
              <a:t> “</a:t>
            </a:r>
            <a:r>
              <a:rPr lang="es-ES" dirty="0" err="1" smtClean="0">
                <a:solidFill>
                  <a:srgbClr val="0000FF"/>
                </a:solidFill>
                <a:latin typeface="+mn-lt"/>
              </a:rPr>
              <a:t>Patent</a:t>
            </a:r>
            <a:r>
              <a:rPr lang="es-ES" dirty="0" smtClean="0">
                <a:solidFill>
                  <a:srgbClr val="0000FF"/>
                </a:solidFill>
                <a:latin typeface="+mn-lt"/>
              </a:rPr>
              <a:t> Box”  </a:t>
            </a:r>
            <a:r>
              <a:rPr lang="es-ES" u="sng" dirty="0" smtClean="0">
                <a:solidFill>
                  <a:srgbClr val="FF0000"/>
                </a:solidFill>
                <a:latin typeface="+mn-lt"/>
              </a:rPr>
              <a:t>Novedades</a:t>
            </a:r>
            <a:r>
              <a:rPr lang="es-ES" dirty="0" smtClean="0">
                <a:solidFill>
                  <a:srgbClr val="FF0066"/>
                </a:solidFill>
                <a:latin typeface="+mn-lt"/>
              </a:rPr>
              <a:t> </a:t>
            </a:r>
            <a:r>
              <a:rPr lang="es-ES" dirty="0" smtClean="0">
                <a:solidFill>
                  <a:srgbClr val="FF0000"/>
                </a:solidFill>
                <a:latin typeface="+mn-lt"/>
              </a:rPr>
              <a:t>desde 1/1/2018</a:t>
            </a:r>
            <a:endParaRPr lang="es-ES" dirty="0">
              <a:solidFill>
                <a:srgbClr val="FF0000"/>
              </a:solidFill>
              <a:latin typeface="+mn-lt"/>
            </a:endParaRPr>
          </a:p>
        </p:txBody>
      </p:sp>
      <p:sp>
        <p:nvSpPr>
          <p:cNvPr id="4" name="Rectángulo 3"/>
          <p:cNvSpPr/>
          <p:nvPr/>
        </p:nvSpPr>
        <p:spPr>
          <a:xfrm>
            <a:off x="0" y="0"/>
            <a:ext cx="9906000" cy="400110"/>
          </a:xfrm>
          <a:prstGeom prst="rect">
            <a:avLst/>
          </a:prstGeom>
        </p:spPr>
        <p:txBody>
          <a:bodyPr wrap="square">
            <a:spAutoFit/>
          </a:bodyPr>
          <a:lstStyle/>
          <a:p>
            <a:pPr marL="342900" indent="-342900" algn="ctr">
              <a:buFont typeface="Wingdings" panose="05000000000000000000" pitchFamily="2" charset="2"/>
              <a:buChar char="q"/>
            </a:pPr>
            <a:r>
              <a:rPr lang="es-ES_tradnl" dirty="0">
                <a:latin typeface="+mn-lt"/>
              </a:rPr>
              <a:t>Art. </a:t>
            </a:r>
            <a:r>
              <a:rPr lang="es-ES_tradnl" dirty="0" smtClean="0">
                <a:latin typeface="+mn-lt"/>
              </a:rPr>
              <a:t>68 Ley 6/2018 PGE-18: </a:t>
            </a:r>
            <a:r>
              <a:rPr lang="es-ES_tradnl" u="sng" dirty="0" smtClean="0">
                <a:solidFill>
                  <a:srgbClr val="FFFF00"/>
                </a:solidFill>
                <a:latin typeface="+mn-lt"/>
              </a:rPr>
              <a:t>Modifica</a:t>
            </a:r>
            <a:r>
              <a:rPr lang="es-ES_tradnl" dirty="0" smtClean="0">
                <a:solidFill>
                  <a:srgbClr val="FFFF00"/>
                </a:solidFill>
                <a:latin typeface="+mn-lt"/>
              </a:rPr>
              <a:t> a</a:t>
            </a:r>
            <a:r>
              <a:rPr lang="es-ES" dirty="0" err="1" smtClean="0">
                <a:solidFill>
                  <a:srgbClr val="FFFF00"/>
                </a:solidFill>
                <a:latin typeface="+mn-lt"/>
              </a:rPr>
              <a:t>rt</a:t>
            </a:r>
            <a:r>
              <a:rPr lang="es-ES" dirty="0" smtClean="0">
                <a:solidFill>
                  <a:srgbClr val="FFFF00"/>
                </a:solidFill>
                <a:latin typeface="+mn-lt"/>
              </a:rPr>
              <a:t>. 23 LIS</a:t>
            </a:r>
            <a:endParaRPr lang="es-ES" dirty="0">
              <a:solidFill>
                <a:srgbClr val="FFFF00"/>
              </a:solidFill>
              <a:latin typeface="+mn-lt"/>
            </a:endParaRPr>
          </a:p>
        </p:txBody>
      </p:sp>
    </p:spTree>
    <p:extLst>
      <p:ext uri="{BB962C8B-B14F-4D97-AF65-F5344CB8AC3E}">
        <p14:creationId xmlns="" xmlns:p14="http://schemas.microsoft.com/office/powerpoint/2010/main" val="3351962109"/>
      </p:ext>
    </p:extLst>
  </p:cSld>
  <p:clrMapOvr>
    <a:masterClrMapping/>
  </p:clrMapOvr>
  <p:transition/>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53336"/>
            <a:ext cx="2311400" cy="476250"/>
          </a:xfrm>
        </p:spPr>
        <p:txBody>
          <a:bodyPr/>
          <a:lstStyle/>
          <a:p>
            <a:pPr>
              <a:defRPr/>
            </a:pPr>
            <a:fld id="{0E8ED8F6-563B-4BD4-9CC2-3A49A22866C9}" type="slidenum">
              <a:rPr lang="es-ES"/>
              <a:pPr>
                <a:defRPr/>
              </a:pPr>
              <a:t>268</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3243706674"/>
              </p:ext>
            </p:extLst>
          </p:nvPr>
        </p:nvGraphicFramePr>
        <p:xfrm>
          <a:off x="152400" y="838201"/>
          <a:ext cx="9660776" cy="5852160"/>
        </p:xfrm>
        <a:graphic>
          <a:graphicData uri="http://schemas.openxmlformats.org/drawingml/2006/table">
            <a:tbl>
              <a:tblPr firstRow="1" bandRow="1">
                <a:tableStyleId>{5C22544A-7EE6-4342-B048-85BDC9FD1C3A}</a:tableStyleId>
              </a:tblPr>
              <a:tblGrid>
                <a:gridCol w="9660776">
                  <a:extLst>
                    <a:ext uri="{9D8B030D-6E8A-4147-A177-3AD203B41FA5}">
                      <a16:colId xmlns="" xmlns:a16="http://schemas.microsoft.com/office/drawing/2014/main" val="193500059"/>
                    </a:ext>
                  </a:extLst>
                </a:gridCol>
              </a:tblGrid>
              <a:tr h="622959">
                <a:tc>
                  <a:txBody>
                    <a:bodyPr/>
                    <a:lstStyle/>
                    <a:p>
                      <a:pPr marL="342900" lvl="0" indent="-342900">
                        <a:buFont typeface="Wingdings" panose="05000000000000000000" pitchFamily="2" charset="2"/>
                        <a:buChar char="v"/>
                      </a:pPr>
                      <a:r>
                        <a:rPr lang="es-ES_tradnl" sz="1800" b="1" kern="1200" dirty="0" smtClean="0">
                          <a:solidFill>
                            <a:srgbClr val="FFFF00"/>
                          </a:solidFill>
                          <a:effectLst/>
                          <a:latin typeface="+mn-lt"/>
                          <a:ea typeface="+mn-ea"/>
                          <a:cs typeface="+mn-cs"/>
                        </a:rPr>
                        <a:t>Régimen Transitorio</a:t>
                      </a:r>
                      <a:r>
                        <a:rPr lang="es-ES_tradnl" sz="1800" kern="1200" dirty="0" smtClean="0">
                          <a:solidFill>
                            <a:srgbClr val="FFFF00"/>
                          </a:solidFill>
                          <a:effectLst/>
                          <a:latin typeface="+mn-lt"/>
                          <a:ea typeface="+mn-ea"/>
                          <a:cs typeface="+mn-cs"/>
                        </a:rPr>
                        <a:t> para los activos </a:t>
                      </a:r>
                      <a:r>
                        <a:rPr lang="es-ES_tradnl" sz="1800" u="sng" kern="1200" dirty="0" smtClean="0">
                          <a:solidFill>
                            <a:srgbClr val="FFFF00"/>
                          </a:solidFill>
                          <a:effectLst/>
                          <a:latin typeface="+mn-lt"/>
                          <a:ea typeface="+mn-ea"/>
                          <a:cs typeface="+mn-cs"/>
                        </a:rPr>
                        <a:t>intangibles</a:t>
                      </a:r>
                      <a:r>
                        <a:rPr lang="es-ES_tradnl" sz="1800" kern="1200" dirty="0" smtClean="0">
                          <a:solidFill>
                            <a:srgbClr val="FFFF00"/>
                          </a:solidFill>
                          <a:effectLst/>
                          <a:latin typeface="+mn-lt"/>
                          <a:ea typeface="+mn-ea"/>
                          <a:cs typeface="+mn-cs"/>
                        </a:rPr>
                        <a:t> del </a:t>
                      </a:r>
                      <a:r>
                        <a:rPr lang="es-ES_tradnl" sz="1800" u="none" kern="1200" dirty="0" smtClean="0">
                          <a:solidFill>
                            <a:srgbClr val="FFFF00"/>
                          </a:solidFill>
                          <a:effectLst/>
                          <a:latin typeface="+mn-lt"/>
                          <a:ea typeface="+mn-ea"/>
                          <a:cs typeface="+mn-cs"/>
                        </a:rPr>
                        <a:t>contribuyente </a:t>
                      </a:r>
                      <a:r>
                        <a:rPr lang="es-ES_tradnl" sz="1800" u="sng" kern="1200" dirty="0" smtClean="0">
                          <a:solidFill>
                            <a:srgbClr val="FFFF00"/>
                          </a:solidFill>
                          <a:effectLst/>
                          <a:latin typeface="+mn-lt"/>
                          <a:ea typeface="+mn-ea"/>
                          <a:cs typeface="+mn-cs"/>
                        </a:rPr>
                        <a:t>disponibles</a:t>
                      </a:r>
                      <a:r>
                        <a:rPr lang="es-ES_tradnl" sz="1800" u="none" kern="1200" dirty="0" smtClean="0">
                          <a:solidFill>
                            <a:srgbClr val="FFFF00"/>
                          </a:solidFill>
                          <a:effectLst/>
                          <a:latin typeface="+mn-lt"/>
                          <a:ea typeface="+mn-ea"/>
                          <a:cs typeface="+mn-cs"/>
                        </a:rPr>
                        <a:t> </a:t>
                      </a:r>
                      <a:r>
                        <a:rPr lang="es-ES_tradnl" sz="1800" u="sng" kern="1200" dirty="0" smtClean="0">
                          <a:solidFill>
                            <a:srgbClr val="FFFF00"/>
                          </a:solidFill>
                          <a:effectLst/>
                          <a:latin typeface="+mn-lt"/>
                          <a:ea typeface="+mn-ea"/>
                          <a:cs typeface="+mn-cs"/>
                        </a:rPr>
                        <a:t>con anterioridad a 1 de julio de 2016</a:t>
                      </a:r>
                      <a:r>
                        <a:rPr lang="es-ES_tradnl" sz="1800" kern="1200" dirty="0" smtClean="0">
                          <a:solidFill>
                            <a:srgbClr val="FFFF00"/>
                          </a:solidFill>
                          <a:effectLst/>
                          <a:latin typeface="+mn-lt"/>
                          <a:ea typeface="+mn-ea"/>
                          <a:cs typeface="+mn-cs"/>
                        </a:rPr>
                        <a:t>, se establece: </a:t>
                      </a:r>
                      <a:endParaRPr lang="es-ES" sz="1800" kern="1200" dirty="0" smtClean="0">
                        <a:solidFill>
                          <a:srgbClr val="FFFF00"/>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863236019"/>
                  </a:ext>
                </a:extLst>
              </a:tr>
              <a:tr h="5015841">
                <a:tc>
                  <a:txBody>
                    <a:bodyPr/>
                    <a:lstStyle/>
                    <a:p>
                      <a:pPr marL="342900" lvl="0" indent="-342900">
                        <a:buFont typeface="Wingdings" panose="05000000000000000000" pitchFamily="2" charset="2"/>
                        <a:buChar char="§"/>
                      </a:pPr>
                      <a:r>
                        <a:rPr lang="es-ES_tradnl" sz="1400" kern="1200" dirty="0" smtClean="0">
                          <a:solidFill>
                            <a:srgbClr val="0000FF"/>
                          </a:solidFill>
                          <a:effectLst/>
                          <a:latin typeface="+mn-lt"/>
                          <a:ea typeface="+mn-ea"/>
                          <a:cs typeface="+mn-cs"/>
                        </a:rPr>
                        <a:t>Por lo que respecta al Las </a:t>
                      </a:r>
                      <a:r>
                        <a:rPr lang="es-ES_tradnl" sz="1400" b="1" kern="1200" dirty="0" smtClean="0">
                          <a:solidFill>
                            <a:srgbClr val="FF0000"/>
                          </a:solidFill>
                          <a:effectLst/>
                          <a:latin typeface="+mn-lt"/>
                          <a:ea typeface="+mn-ea"/>
                          <a:cs typeface="+mn-cs"/>
                        </a:rPr>
                        <a:t>cesiones de activos intangibles</a:t>
                      </a:r>
                      <a:r>
                        <a:rPr lang="es-ES_tradnl" sz="1400" kern="1200" dirty="0" smtClean="0">
                          <a:solidFill>
                            <a:srgbClr val="0000FF"/>
                          </a:solidFill>
                          <a:effectLst/>
                          <a:latin typeface="+mn-lt"/>
                          <a:ea typeface="+mn-ea"/>
                          <a:cs typeface="+mn-cs"/>
                        </a:rPr>
                        <a:t> </a:t>
                      </a:r>
                      <a:r>
                        <a:rPr lang="es-ES_tradnl" sz="1400" b="1" u="sng" kern="1200" dirty="0" smtClean="0">
                          <a:solidFill>
                            <a:srgbClr val="0000FF"/>
                          </a:solidFill>
                          <a:effectLst/>
                          <a:latin typeface="+mn-lt"/>
                          <a:ea typeface="+mn-ea"/>
                          <a:cs typeface="+mn-cs"/>
                        </a:rPr>
                        <a:t>que se hayan realizado con anterioridad al 29 de septiembre de 2013</a:t>
                      </a:r>
                      <a:r>
                        <a:rPr lang="es-ES_tradnl" sz="1400" kern="1200" dirty="0" smtClean="0">
                          <a:solidFill>
                            <a:srgbClr val="0000FF"/>
                          </a:solidFill>
                          <a:effectLst/>
                          <a:latin typeface="+mn-lt"/>
                          <a:ea typeface="+mn-ea"/>
                          <a:cs typeface="+mn-cs"/>
                        </a:rPr>
                        <a:t> (fecha de entrada en vigor de la Ley 14/2013) podrán optar, a través de la declaración del periodo impositivo 2016, por aplicar en todos los periodos impositivos que resten hasta la finalización de los contratos correspondientes el régimen establecido en el artículo 23 del TRLIS, en su redacción dada por la disposición adicional 8.ª 1.Ocho de la Ley 16/2007, con el límite de aplicación de hasta el 30 de junio de 2021. A partir del 1 de julio de 2021, a estas cesiones que acabamos de indicar, se les aplicará la nueva regulación del régimen. </a:t>
                      </a:r>
                      <a:endParaRPr lang="es-ES" sz="1400" kern="1200" dirty="0" smtClean="0">
                        <a:solidFill>
                          <a:srgbClr val="0000FF"/>
                        </a:solidFill>
                        <a:effectLst/>
                        <a:latin typeface="+mn-lt"/>
                        <a:ea typeface="+mn-ea"/>
                        <a:cs typeface="+mn-cs"/>
                      </a:endParaRPr>
                    </a:p>
                    <a:p>
                      <a:pPr marL="342900" lvl="0" indent="-342900">
                        <a:buFont typeface="Wingdings" panose="05000000000000000000" pitchFamily="2" charset="2"/>
                        <a:buChar char="§"/>
                      </a:pPr>
                      <a:r>
                        <a:rPr lang="es-ES_tradnl" sz="1400" kern="1200" dirty="0" smtClean="0">
                          <a:solidFill>
                            <a:srgbClr val="0000FF"/>
                          </a:solidFill>
                          <a:effectLst/>
                          <a:latin typeface="+mn-lt"/>
                          <a:ea typeface="+mn-ea"/>
                          <a:cs typeface="+mn-cs"/>
                        </a:rPr>
                        <a:t>Las </a:t>
                      </a:r>
                      <a:r>
                        <a:rPr lang="es-ES_tradnl" sz="1400" b="1" kern="1200" dirty="0" smtClean="0">
                          <a:solidFill>
                            <a:srgbClr val="FF0000"/>
                          </a:solidFill>
                          <a:effectLst/>
                          <a:latin typeface="+mn-lt"/>
                          <a:ea typeface="+mn-ea"/>
                          <a:cs typeface="+mn-cs"/>
                        </a:rPr>
                        <a:t>cesiones de activos intangibles</a:t>
                      </a:r>
                      <a:r>
                        <a:rPr lang="es-ES_tradnl" sz="1400" kern="1200" dirty="0" smtClean="0">
                          <a:solidFill>
                            <a:srgbClr val="0000FF"/>
                          </a:solidFill>
                          <a:effectLst/>
                          <a:latin typeface="+mn-lt"/>
                          <a:ea typeface="+mn-ea"/>
                          <a:cs typeface="+mn-cs"/>
                        </a:rPr>
                        <a:t> </a:t>
                      </a:r>
                      <a:r>
                        <a:rPr lang="es-ES_tradnl" sz="1400" b="1" u="sng" kern="1200" dirty="0" smtClean="0">
                          <a:solidFill>
                            <a:srgbClr val="0000FF"/>
                          </a:solidFill>
                          <a:effectLst/>
                          <a:latin typeface="+mn-lt"/>
                          <a:ea typeface="+mn-ea"/>
                          <a:cs typeface="+mn-cs"/>
                        </a:rPr>
                        <a:t>que se hayan realizado o se realicen desde el 29 de septiembre de 2013 </a:t>
                      </a:r>
                      <a:r>
                        <a:rPr lang="es-ES_tradnl" sz="1400" kern="1200" dirty="0" smtClean="0">
                          <a:solidFill>
                            <a:srgbClr val="0000FF"/>
                          </a:solidFill>
                          <a:effectLst/>
                          <a:latin typeface="+mn-lt"/>
                          <a:ea typeface="+mn-ea"/>
                          <a:cs typeface="+mn-cs"/>
                        </a:rPr>
                        <a:t>(fecha de entrada en vigor de la Ley 14/2013) </a:t>
                      </a:r>
                      <a:r>
                        <a:rPr lang="es-ES_tradnl" sz="1400" b="1" u="sng" kern="1200" dirty="0" smtClean="0">
                          <a:solidFill>
                            <a:srgbClr val="0000FF"/>
                          </a:solidFill>
                          <a:effectLst/>
                          <a:latin typeface="+mn-lt"/>
                          <a:ea typeface="+mn-ea"/>
                          <a:cs typeface="+mn-cs"/>
                        </a:rPr>
                        <a:t>hasta el 30 de junio de 2016</a:t>
                      </a:r>
                      <a:r>
                        <a:rPr lang="es-ES_tradnl" sz="1400" kern="1200" dirty="0" smtClean="0">
                          <a:solidFill>
                            <a:srgbClr val="0000FF"/>
                          </a:solidFill>
                          <a:effectLst/>
                          <a:latin typeface="+mn-lt"/>
                          <a:ea typeface="+mn-ea"/>
                          <a:cs typeface="+mn-cs"/>
                        </a:rPr>
                        <a:t> podrán optar, a través de la declaración del periodo impositivo 2016, por aplicar en todos los periodos impositivos que resten hasta la finalización de los contratos correspondientes el régimen establecido en el artículo 23 de la LIS, según redacción a 1 de enero de 2015, con el límite de aplicación de hasta el 30 de junio de 2021. No obstante, en el caso de que los activos intangibles se hubieran adquirido entre el 1 de enero y el 30 de junio de 2016 a una entidad vinculada con el cedente y no hubieran estado acogidos al régimen de reducción el límite de aplicación es hasta 31 de diciembre de 2017. A partir del 1 de julio de 2021 o del 1 de enero de 2018, a estas cesiones que acabamos de indicar se les aplicará la nueva regulación del régimen.</a:t>
                      </a:r>
                      <a:endParaRPr lang="es-ES" sz="1400" kern="1200" dirty="0" smtClean="0">
                        <a:solidFill>
                          <a:srgbClr val="0000FF"/>
                        </a:solidFill>
                        <a:effectLst/>
                        <a:latin typeface="+mn-lt"/>
                        <a:ea typeface="+mn-ea"/>
                        <a:cs typeface="+mn-cs"/>
                      </a:endParaRPr>
                    </a:p>
                    <a:p>
                      <a:pPr marL="342900" lvl="0" indent="-342900">
                        <a:buFont typeface="Wingdings" panose="05000000000000000000" pitchFamily="2" charset="2"/>
                        <a:buChar char="§"/>
                      </a:pPr>
                      <a:r>
                        <a:rPr lang="es-ES_tradnl" sz="1400" b="1" kern="1200" dirty="0" smtClean="0">
                          <a:solidFill>
                            <a:srgbClr val="FF0000"/>
                          </a:solidFill>
                          <a:effectLst/>
                          <a:latin typeface="+mn-lt"/>
                          <a:ea typeface="+mn-ea"/>
                          <a:cs typeface="+mn-cs"/>
                        </a:rPr>
                        <a:t>Las transmisiones</a:t>
                      </a:r>
                      <a:r>
                        <a:rPr lang="es-ES_tradnl" sz="1400" kern="1200" dirty="0" smtClean="0">
                          <a:solidFill>
                            <a:srgbClr val="0000FF"/>
                          </a:solidFill>
                          <a:effectLst/>
                          <a:latin typeface="+mn-lt"/>
                          <a:ea typeface="+mn-ea"/>
                          <a:cs typeface="+mn-cs"/>
                        </a:rPr>
                        <a:t> de activos intangibles que previamente hubieran sido objeto de cesiones para las que se hubiera ejercitado la opción establecida en los dos apartados anteriores, </a:t>
                      </a:r>
                      <a:r>
                        <a:rPr lang="es-ES_tradnl" sz="1400" b="1" u="sng" kern="1200" dirty="0" smtClean="0">
                          <a:solidFill>
                            <a:srgbClr val="0000FF"/>
                          </a:solidFill>
                          <a:effectLst/>
                          <a:latin typeface="+mn-lt"/>
                          <a:ea typeface="+mn-ea"/>
                          <a:cs typeface="+mn-cs"/>
                        </a:rPr>
                        <a:t>que se realicen desde el 1 de julio de 2016 hasta 30 de junio de 2021</a:t>
                      </a:r>
                      <a:r>
                        <a:rPr lang="es-ES_tradnl" sz="1400" kern="1200" dirty="0" smtClean="0">
                          <a:solidFill>
                            <a:srgbClr val="0000FF"/>
                          </a:solidFill>
                          <a:effectLst/>
                          <a:latin typeface="+mn-lt"/>
                          <a:ea typeface="+mn-ea"/>
                          <a:cs typeface="+mn-cs"/>
                        </a:rPr>
                        <a:t> podrán optar en la declaración correspondiente al periodo impositivo en que se realizó la transmisión por aplicar el régimen establecido en el artículo 23 de la LIS, según redacción vigente a 1 de enero de 2015, salvo para los activos adquiridos entre el 1 de enero y el 30 de junio de 2016 a una entidad vinculada con el transmitente y en el momento de la adquisición no hubieran estado acogidos a un régimen de reducción, que en este caso solo pueden aplicar dicho régimen las que se realicen hasta el 31 de diciembre de 2017.</a:t>
                      </a:r>
                      <a:endParaRPr lang="es-ES_tradnl" sz="1600" kern="1200" dirty="0" smtClean="0">
                        <a:solidFill>
                          <a:srgbClr val="0000FF"/>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542513556"/>
                  </a:ext>
                </a:extLst>
              </a:tr>
            </a:tbl>
          </a:graphicData>
        </a:graphic>
      </p:graphicFrame>
      <p:sp>
        <p:nvSpPr>
          <p:cNvPr id="8" name="Text Box 3"/>
          <p:cNvSpPr txBox="1">
            <a:spLocks noChangeArrowheads="1"/>
          </p:cNvSpPr>
          <p:nvPr/>
        </p:nvSpPr>
        <p:spPr bwMode="auto">
          <a:xfrm>
            <a:off x="-21475" y="381000"/>
            <a:ext cx="9906000" cy="400110"/>
          </a:xfrm>
          <a:prstGeom prst="rect">
            <a:avLst/>
          </a:prstGeom>
          <a:solidFill>
            <a:srgbClr val="CCFFFF"/>
          </a:solidFill>
          <a:ln w="9525">
            <a:noFill/>
            <a:miter lim="800000"/>
            <a:headEnd/>
            <a:tailEnd/>
          </a:ln>
        </p:spPr>
        <p:txBody>
          <a:bodyPr>
            <a:spAutoFit/>
          </a:bodyPr>
          <a:lstStyle/>
          <a:p>
            <a:pPr marL="457200" indent="-457200" algn="ctr">
              <a:buFont typeface="Wingdings" panose="05000000000000000000" pitchFamily="2" charset="2"/>
              <a:buChar char="v"/>
            </a:pPr>
            <a:r>
              <a:rPr lang="es-ES" u="sng" dirty="0">
                <a:solidFill>
                  <a:srgbClr val="0000FF"/>
                </a:solidFill>
                <a:latin typeface="+mn-lt"/>
              </a:rPr>
              <a:t>R</a:t>
            </a:r>
            <a:r>
              <a:rPr lang="es-ES" u="sng" dirty="0" smtClean="0">
                <a:solidFill>
                  <a:srgbClr val="0000FF"/>
                </a:solidFill>
                <a:latin typeface="+mn-lt"/>
              </a:rPr>
              <a:t>educción</a:t>
            </a:r>
            <a:r>
              <a:rPr lang="es-ES" dirty="0" smtClean="0">
                <a:solidFill>
                  <a:srgbClr val="0000FF"/>
                </a:solidFill>
                <a:latin typeface="+mn-lt"/>
              </a:rPr>
              <a:t> “</a:t>
            </a:r>
            <a:r>
              <a:rPr lang="es-ES" dirty="0" err="1" smtClean="0">
                <a:solidFill>
                  <a:srgbClr val="0000FF"/>
                </a:solidFill>
                <a:latin typeface="+mn-lt"/>
              </a:rPr>
              <a:t>Patent</a:t>
            </a:r>
            <a:r>
              <a:rPr lang="es-ES" dirty="0" smtClean="0">
                <a:solidFill>
                  <a:srgbClr val="0000FF"/>
                </a:solidFill>
                <a:latin typeface="+mn-lt"/>
              </a:rPr>
              <a:t> Box” </a:t>
            </a:r>
            <a:r>
              <a:rPr lang="es-ES" u="sng" dirty="0" smtClean="0">
                <a:solidFill>
                  <a:srgbClr val="FF0000"/>
                </a:solidFill>
                <a:latin typeface="+mn-lt"/>
              </a:rPr>
              <a:t>Régimen Transitorio</a:t>
            </a:r>
            <a:r>
              <a:rPr lang="es-ES" dirty="0" smtClean="0">
                <a:solidFill>
                  <a:srgbClr val="0000FF"/>
                </a:solidFill>
                <a:latin typeface="+mn-lt"/>
              </a:rPr>
              <a:t> </a:t>
            </a:r>
            <a:r>
              <a:rPr lang="es-ES" dirty="0" smtClean="0">
                <a:solidFill>
                  <a:srgbClr val="FF0000"/>
                </a:solidFill>
                <a:latin typeface="+mn-lt"/>
              </a:rPr>
              <a:t>desde 1/1/2018</a:t>
            </a:r>
            <a:endParaRPr lang="es-ES" dirty="0">
              <a:solidFill>
                <a:srgbClr val="FF0000"/>
              </a:solidFill>
              <a:latin typeface="+mn-lt"/>
            </a:endParaRPr>
          </a:p>
        </p:txBody>
      </p:sp>
      <p:sp>
        <p:nvSpPr>
          <p:cNvPr id="4" name="Rectángulo 3"/>
          <p:cNvSpPr/>
          <p:nvPr/>
        </p:nvSpPr>
        <p:spPr>
          <a:xfrm>
            <a:off x="0" y="0"/>
            <a:ext cx="9906000" cy="400110"/>
          </a:xfrm>
          <a:prstGeom prst="rect">
            <a:avLst/>
          </a:prstGeom>
        </p:spPr>
        <p:txBody>
          <a:bodyPr wrap="square">
            <a:spAutoFit/>
          </a:bodyPr>
          <a:lstStyle/>
          <a:p>
            <a:pPr marL="342900" indent="-342900" algn="ctr">
              <a:buFont typeface="Wingdings" panose="05000000000000000000" pitchFamily="2" charset="2"/>
              <a:buChar char="q"/>
            </a:pPr>
            <a:r>
              <a:rPr lang="es-ES_tradnl" dirty="0">
                <a:latin typeface="+mn-lt"/>
              </a:rPr>
              <a:t>Art. </a:t>
            </a:r>
            <a:r>
              <a:rPr lang="es-ES_tradnl" dirty="0" smtClean="0">
                <a:latin typeface="+mn-lt"/>
              </a:rPr>
              <a:t>72 Ley 6/2018 PGE-18: </a:t>
            </a:r>
            <a:r>
              <a:rPr lang="es-ES_tradnl" u="sng" dirty="0">
                <a:solidFill>
                  <a:srgbClr val="FFFF00"/>
                </a:solidFill>
              </a:rPr>
              <a:t>Modifica</a:t>
            </a:r>
            <a:r>
              <a:rPr lang="es-ES" dirty="0" smtClean="0">
                <a:solidFill>
                  <a:srgbClr val="FFFF00"/>
                </a:solidFill>
                <a:latin typeface="+mn-lt"/>
              </a:rPr>
              <a:t> D.T. 20ª LIS</a:t>
            </a:r>
            <a:endParaRPr lang="es-ES" dirty="0">
              <a:solidFill>
                <a:srgbClr val="FFFF00"/>
              </a:solidFill>
              <a:latin typeface="+mn-lt"/>
            </a:endParaRPr>
          </a:p>
        </p:txBody>
      </p:sp>
    </p:spTree>
    <p:extLst>
      <p:ext uri="{BB962C8B-B14F-4D97-AF65-F5344CB8AC3E}">
        <p14:creationId xmlns="" xmlns:p14="http://schemas.microsoft.com/office/powerpoint/2010/main" val="3640465464"/>
      </p:ext>
    </p:extLst>
  </p:cSld>
  <p:clrMapOvr>
    <a:masterClrMapping/>
  </p:clrMapOvr>
  <p:transition/>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457950"/>
            <a:ext cx="2311400" cy="476250"/>
          </a:xfrm>
        </p:spPr>
        <p:txBody>
          <a:bodyPr/>
          <a:lstStyle/>
          <a:p>
            <a:pPr>
              <a:defRPr/>
            </a:pPr>
            <a:fld id="{0A918443-A5D7-4BD6-883E-809BEF2A278C}" type="slidenum">
              <a:rPr lang="es-ES"/>
              <a:pPr>
                <a:defRPr/>
              </a:pPr>
              <a:t>269</a:t>
            </a:fld>
            <a:endParaRPr lang="es-ES" dirty="0"/>
          </a:p>
        </p:txBody>
      </p:sp>
      <p:graphicFrame>
        <p:nvGraphicFramePr>
          <p:cNvPr id="7" name="6 Tabla"/>
          <p:cNvGraphicFramePr>
            <a:graphicFrameLocks noGrp="1"/>
          </p:cNvGraphicFramePr>
          <p:nvPr>
            <p:extLst>
              <p:ext uri="{D42A27DB-BD31-4B8C-83A1-F6EECF244321}">
                <p14:modId xmlns="" xmlns:p14="http://schemas.microsoft.com/office/powerpoint/2010/main" val="2971751699"/>
              </p:ext>
            </p:extLst>
          </p:nvPr>
        </p:nvGraphicFramePr>
        <p:xfrm>
          <a:off x="76200" y="537512"/>
          <a:ext cx="9753600" cy="6131848"/>
        </p:xfrm>
        <a:graphic>
          <a:graphicData uri="http://schemas.openxmlformats.org/drawingml/2006/table">
            <a:tbl>
              <a:tblPr firstRow="1" bandRow="1">
                <a:tableStyleId>{5C22544A-7EE6-4342-B048-85BDC9FD1C3A}</a:tableStyleId>
              </a:tblPr>
              <a:tblGrid>
                <a:gridCol w="1676400">
                  <a:extLst>
                    <a:ext uri="{9D8B030D-6E8A-4147-A177-3AD203B41FA5}">
                      <a16:colId xmlns="" xmlns:a16="http://schemas.microsoft.com/office/drawing/2014/main" val="20000"/>
                    </a:ext>
                  </a:extLst>
                </a:gridCol>
                <a:gridCol w="533400">
                  <a:extLst>
                    <a:ext uri="{9D8B030D-6E8A-4147-A177-3AD203B41FA5}">
                      <a16:colId xmlns="" xmlns:a16="http://schemas.microsoft.com/office/drawing/2014/main" val="1432874339"/>
                    </a:ext>
                  </a:extLst>
                </a:gridCol>
                <a:gridCol w="7543800">
                  <a:extLst>
                    <a:ext uri="{9D8B030D-6E8A-4147-A177-3AD203B41FA5}">
                      <a16:colId xmlns="" xmlns:a16="http://schemas.microsoft.com/office/drawing/2014/main" val="20001"/>
                    </a:ext>
                  </a:extLst>
                </a:gridCol>
              </a:tblGrid>
              <a:tr h="371128">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t>Reducción de determinados Activos Intangibles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51216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u="sng" dirty="0" smtClean="0">
                          <a:solidFill>
                            <a:schemeClr val="tx1"/>
                          </a:solidFill>
                        </a:rPr>
                        <a:t>Rentas</a:t>
                      </a:r>
                      <a:r>
                        <a:rPr lang="es-ES_tradnl" b="1" u="none" dirty="0" smtClean="0">
                          <a:solidFill>
                            <a:schemeClr val="tx1"/>
                          </a:solidFill>
                        </a:rPr>
                        <a:t> que dan derecho</a:t>
                      </a:r>
                      <a:r>
                        <a:rPr lang="es-ES_tradnl" b="1" u="none" baseline="0" dirty="0" smtClean="0">
                          <a:solidFill>
                            <a:schemeClr val="tx1"/>
                          </a:solidFill>
                        </a:rPr>
                        <a:t> a reducción</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b="1" u="none" baseline="0" dirty="0" smtClean="0">
                          <a:solidFill>
                            <a:srgbClr val="FFFF00"/>
                          </a:solidFill>
                        </a:rPr>
                        <a:t>LAS MISMAS</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200" u="sng" kern="1200" dirty="0" smtClean="0">
                          <a:solidFill>
                            <a:srgbClr val="0000CC"/>
                          </a:solidFill>
                          <a:latin typeface="+mn-lt"/>
                          <a:ea typeface="+mn-ea"/>
                          <a:cs typeface="+mn-cs"/>
                        </a:rPr>
                        <a:t>Cesión del derecho de uso o de explotación de</a:t>
                      </a:r>
                      <a:r>
                        <a:rPr lang="es-ES_tradnl" sz="1200" kern="1200" dirty="0" smtClean="0">
                          <a:solidFill>
                            <a:srgbClr val="0000CC"/>
                          </a:solidFill>
                          <a:latin typeface="+mn-lt"/>
                          <a:ea typeface="+mn-ea"/>
                          <a:cs typeface="+mn-cs"/>
                        </a:rPr>
                        <a:t> patentes, dibujos o modelos, </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200" u="sng" kern="1200" dirty="0" smtClean="0">
                          <a:solidFill>
                            <a:srgbClr val="FF0000"/>
                          </a:solidFill>
                          <a:latin typeface="+mn-lt"/>
                          <a:ea typeface="+mn-ea"/>
                          <a:cs typeface="+mn-cs"/>
                        </a:rPr>
                        <a:t>Suprimido desde 1/1/2018</a:t>
                      </a:r>
                      <a:r>
                        <a:rPr lang="es-ES_tradnl" sz="1200" u="none" kern="1200" dirty="0" smtClean="0">
                          <a:solidFill>
                            <a:srgbClr val="FF0000"/>
                          </a:solidFill>
                          <a:latin typeface="+mn-lt"/>
                          <a:ea typeface="+mn-ea"/>
                          <a:cs typeface="+mn-cs"/>
                        </a:rPr>
                        <a:t>*:</a:t>
                      </a:r>
                    </a:p>
                    <a:p>
                      <a:pPr marL="228600" marR="0" indent="-2286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200" strike="sngStrike" kern="1200" dirty="0" smtClean="0">
                          <a:solidFill>
                            <a:srgbClr val="0000CC"/>
                          </a:solidFill>
                          <a:latin typeface="+mn-lt"/>
                          <a:ea typeface="+mn-ea"/>
                          <a:cs typeface="+mn-cs"/>
                        </a:rPr>
                        <a:t>planos, fórmulas o procedimientos secretos</a:t>
                      </a:r>
                      <a:r>
                        <a:rPr lang="es-ES_tradnl" sz="1200" u="none" kern="1200" dirty="0" smtClean="0">
                          <a:solidFill>
                            <a:srgbClr val="FF0000"/>
                          </a:solidFill>
                          <a:latin typeface="+mn-lt"/>
                          <a:ea typeface="+mn-ea"/>
                          <a:cs typeface="+mn-cs"/>
                        </a:rPr>
                        <a:t>*        </a:t>
                      </a:r>
                      <a:r>
                        <a:rPr lang="es-ES_tradnl" sz="1200" u="sng" kern="1200" dirty="0" smtClean="0">
                          <a:solidFill>
                            <a:srgbClr val="FF0000"/>
                          </a:solidFill>
                          <a:latin typeface="+mn-lt"/>
                          <a:ea typeface="+mn-ea"/>
                          <a:cs typeface="+mn-cs"/>
                        </a:rPr>
                        <a:t>Se suprime</a:t>
                      </a:r>
                      <a:r>
                        <a:rPr lang="es-ES_tradnl" sz="1200" u="none" kern="1200" dirty="0" smtClean="0">
                          <a:solidFill>
                            <a:srgbClr val="FF0000"/>
                          </a:solidFill>
                          <a:latin typeface="+mn-lt"/>
                          <a:ea typeface="+mn-ea"/>
                          <a:cs typeface="+mn-cs"/>
                        </a:rPr>
                        <a:t>, también,</a:t>
                      </a:r>
                      <a:r>
                        <a:rPr lang="es-ES_tradnl" sz="1200" u="none" kern="1200" baseline="0" dirty="0" smtClean="0">
                          <a:solidFill>
                            <a:srgbClr val="FF0000"/>
                          </a:solidFill>
                          <a:latin typeface="+mn-lt"/>
                          <a:ea typeface="+mn-ea"/>
                          <a:cs typeface="+mn-cs"/>
                        </a:rPr>
                        <a:t> </a:t>
                      </a:r>
                      <a:r>
                        <a:rPr lang="es-ES_tradnl" sz="1200" b="0" u="sng" kern="1200" baseline="0" dirty="0" smtClean="0">
                          <a:solidFill>
                            <a:srgbClr val="FF0000"/>
                          </a:solidFill>
                          <a:latin typeface="+mn-lt"/>
                          <a:ea typeface="+mn-ea"/>
                          <a:cs typeface="+mn-cs"/>
                        </a:rPr>
                        <a:t>el </a:t>
                      </a:r>
                      <a:r>
                        <a:rPr lang="es-ES_tradnl" sz="1200" b="0" u="sng" kern="1200" baseline="0" dirty="0" smtClean="0">
                          <a:solidFill>
                            <a:srgbClr val="FF0000"/>
                          </a:solidFill>
                          <a:effectLst/>
                          <a:latin typeface="+mn-lt"/>
                          <a:ea typeface="+mn-ea"/>
                          <a:cs typeface="+mn-cs"/>
                        </a:rPr>
                        <a:t>“know-how”</a:t>
                      </a:r>
                      <a:r>
                        <a:rPr lang="es-ES_tradnl" sz="1200" b="0" kern="1200" baseline="0" dirty="0" smtClean="0">
                          <a:solidFill>
                            <a:srgbClr val="FF0000"/>
                          </a:solidFill>
                          <a:effectLst/>
                          <a:latin typeface="+mn-lt"/>
                          <a:ea typeface="+mn-ea"/>
                          <a:cs typeface="+mn-cs"/>
                        </a:rPr>
                        <a:t>, desde 1/1/2018*:</a:t>
                      </a:r>
                      <a:endParaRPr lang="es-ES_tradnl" sz="1200" b="0" u="none" kern="1200" dirty="0" smtClean="0">
                        <a:solidFill>
                          <a:srgbClr val="FF0000"/>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200" u="none" strike="sngStrike" kern="1200" dirty="0" smtClean="0">
                          <a:solidFill>
                            <a:srgbClr val="0000CC"/>
                          </a:solidFill>
                          <a:latin typeface="+mn-lt"/>
                          <a:ea typeface="+mn-ea"/>
                          <a:cs typeface="+mn-cs"/>
                        </a:rPr>
                        <a:t>Cesión de derechos sobre </a:t>
                      </a:r>
                      <a:r>
                        <a:rPr lang="es-ES_tradnl" sz="1200" strike="sngStrike" kern="1200" dirty="0" smtClean="0">
                          <a:solidFill>
                            <a:srgbClr val="0000CC"/>
                          </a:solidFill>
                          <a:latin typeface="+mn-lt"/>
                          <a:ea typeface="+mn-ea"/>
                          <a:cs typeface="+mn-cs"/>
                        </a:rPr>
                        <a:t>informaciones relativas a experiencias industriales, comerciales o científicas</a:t>
                      </a:r>
                      <a:r>
                        <a:rPr lang="es-ES_tradnl" sz="1200" u="none" kern="1200" dirty="0" smtClean="0">
                          <a:solidFill>
                            <a:srgbClr val="FF0000"/>
                          </a:solidFill>
                          <a:latin typeface="+mn-lt"/>
                          <a:ea typeface="+mn-ea"/>
                          <a:cs typeface="+mn-cs"/>
                        </a:rPr>
                        <a:t>*</a:t>
                      </a:r>
                      <a:endParaRPr lang="es-ES_tradnl" sz="1200" u="none" strike="sngStrike" kern="1200" dirty="0" smtClean="0">
                        <a:solidFill>
                          <a:srgbClr val="0000CC"/>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200" u="sng" kern="1200" dirty="0" smtClean="0">
                          <a:solidFill>
                            <a:srgbClr val="FF0000"/>
                          </a:solidFill>
                          <a:effectLst/>
                          <a:latin typeface="+mn-lt"/>
                          <a:ea typeface="+mn-ea"/>
                          <a:cs typeface="+mn-cs"/>
                        </a:rPr>
                        <a:t>Añadido desde 1/1/2018</a:t>
                      </a:r>
                      <a:r>
                        <a:rPr lang="es-ES_tradnl" sz="1200" kern="1200" dirty="0" smtClean="0">
                          <a:solidFill>
                            <a:srgbClr val="FF0000"/>
                          </a:solidFill>
                          <a:effectLst/>
                          <a:latin typeface="+mn-lt"/>
                          <a:ea typeface="+mn-ea"/>
                          <a:cs typeface="+mn-cs"/>
                        </a:rPr>
                        <a:t>**:</a:t>
                      </a:r>
                      <a:endParaRPr lang="es-ES_tradnl" sz="1200" strike="sngStrike" kern="1200" dirty="0" smtClean="0">
                        <a:solidFill>
                          <a:srgbClr val="0000CC"/>
                        </a:solidFill>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200" kern="1200" dirty="0" smtClean="0">
                          <a:solidFill>
                            <a:srgbClr val="0000FF"/>
                          </a:solidFill>
                          <a:effectLst/>
                          <a:latin typeface="+mn-lt"/>
                          <a:ea typeface="+mn-ea"/>
                          <a:cs typeface="+mn-cs"/>
                        </a:rPr>
                        <a:t>«modelos de utilidad, certificados complementarios de protección de medicamentos y de productos fitosanitarios …., y software avanzado registrado que derive de actividades de investigación y desarrollo»</a:t>
                      </a:r>
                      <a:r>
                        <a:rPr lang="es-ES_tradnl" sz="1200" kern="1200" dirty="0" smtClean="0">
                          <a:solidFill>
                            <a:srgbClr val="FF0000"/>
                          </a:solidFill>
                          <a:effectLst/>
                          <a:latin typeface="+mn-lt"/>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400" b="1" u="none" kern="1200" dirty="0" smtClean="0">
                          <a:solidFill>
                            <a:srgbClr val="0000CC"/>
                          </a:solidFill>
                          <a:effectLst/>
                          <a:latin typeface="+mn-lt"/>
                          <a:ea typeface="+mn-ea"/>
                          <a:cs typeface="+mn-cs"/>
                        </a:rPr>
                        <a:t>La transmisión de esos activos (que </a:t>
                      </a:r>
                      <a:r>
                        <a:rPr lang="es-ES_tradnl" sz="1400" b="1" u="sng" kern="1200" dirty="0" smtClean="0">
                          <a:solidFill>
                            <a:srgbClr val="0000CC"/>
                          </a:solidFill>
                          <a:effectLst/>
                          <a:latin typeface="+mn-lt"/>
                          <a:ea typeface="+mn-ea"/>
                          <a:cs typeface="+mn-cs"/>
                        </a:rPr>
                        <a:t>no</a:t>
                      </a:r>
                      <a:r>
                        <a:rPr lang="es-ES_tradnl" sz="1400" b="1" u="none" kern="1200" dirty="0" smtClean="0">
                          <a:solidFill>
                            <a:srgbClr val="0000CC"/>
                          </a:solidFill>
                          <a:effectLst/>
                          <a:latin typeface="+mn-lt"/>
                          <a:ea typeface="+mn-ea"/>
                          <a:cs typeface="+mn-cs"/>
                        </a:rPr>
                        <a:t> sea </a:t>
                      </a:r>
                      <a:r>
                        <a:rPr lang="es-ES_tradnl" sz="1400" b="1" u="sng" kern="1200" dirty="0" smtClean="0">
                          <a:solidFill>
                            <a:srgbClr val="0000CC"/>
                          </a:solidFill>
                          <a:effectLst/>
                          <a:latin typeface="+mn-lt"/>
                          <a:ea typeface="+mn-ea"/>
                          <a:cs typeface="+mn-cs"/>
                        </a:rPr>
                        <a:t>entre</a:t>
                      </a:r>
                      <a:r>
                        <a:rPr lang="es-ES_tradnl" sz="1400" b="1" u="none" kern="1200" dirty="0" smtClean="0">
                          <a:solidFill>
                            <a:srgbClr val="0000CC"/>
                          </a:solidFill>
                          <a:effectLst/>
                          <a:latin typeface="+mn-lt"/>
                          <a:ea typeface="+mn-ea"/>
                          <a:cs typeface="+mn-cs"/>
                        </a:rPr>
                        <a:t> sociedades </a:t>
                      </a:r>
                      <a:r>
                        <a:rPr lang="es-ES_tradnl" sz="1400" b="1" u="sng" kern="1200" dirty="0" smtClean="0">
                          <a:solidFill>
                            <a:srgbClr val="0000CC"/>
                          </a:solidFill>
                          <a:effectLst/>
                          <a:latin typeface="+mn-lt"/>
                          <a:ea typeface="+mn-ea"/>
                          <a:cs typeface="+mn-cs"/>
                        </a:rPr>
                        <a:t>vinculadas</a:t>
                      </a:r>
                      <a:r>
                        <a:rPr lang="es-ES_tradnl" sz="1400" b="1" u="none" kern="1200" dirty="0" smtClean="0">
                          <a:solidFill>
                            <a:srgbClr val="0000CC"/>
                          </a:solidFill>
                          <a:effectLst/>
                          <a:latin typeface="+mn-lt"/>
                          <a:ea typeface="+mn-ea"/>
                          <a:cs typeface="+mn-cs"/>
                        </a:rPr>
                        <a:t>)</a:t>
                      </a:r>
                      <a:endParaRPr lang="es-ES_tradnl" sz="14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6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7192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u="none" dirty="0" smtClean="0">
                          <a:solidFill>
                            <a:srgbClr val="FFFF00"/>
                          </a:solidFill>
                        </a:rPr>
                        <a:t>Rentas +  =</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b="1" u="none" dirty="0" smtClean="0">
                          <a:solidFill>
                            <a:srgbClr val="0000FF"/>
                          </a:solidFill>
                          <a:effectLst/>
                        </a:rPr>
                        <a:t>+</a:t>
                      </a:r>
                      <a:r>
                        <a:rPr lang="es-ES_tradnl" sz="1600" b="0" u="none" dirty="0" smtClean="0">
                          <a:solidFill>
                            <a:srgbClr val="0000FF"/>
                          </a:solidFill>
                          <a:effectLst/>
                        </a:rPr>
                        <a:t> Ingresos del ejercicio  procedentes de la cesión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b="1" u="none" dirty="0" smtClean="0">
                          <a:solidFill>
                            <a:srgbClr val="0000FF"/>
                          </a:solidFill>
                          <a:effectLst/>
                        </a:rPr>
                        <a:t>-</a:t>
                      </a:r>
                      <a:r>
                        <a:rPr lang="es-ES_tradnl" sz="1600" b="0" u="none" dirty="0" smtClean="0">
                          <a:solidFill>
                            <a:srgbClr val="0000FF"/>
                          </a:solidFill>
                          <a:effectLst/>
                        </a:rPr>
                        <a:t> Reducciones por amortización del </a:t>
                      </a:r>
                      <a:r>
                        <a:rPr lang="es-ES_tradnl" sz="1600" b="0" u="none" dirty="0" err="1" smtClean="0">
                          <a:solidFill>
                            <a:srgbClr val="0000FF"/>
                          </a:solidFill>
                          <a:effectLst/>
                        </a:rPr>
                        <a:t>Inmov</a:t>
                      </a:r>
                      <a:r>
                        <a:rPr lang="es-ES_tradnl" sz="1600" b="0" u="none" dirty="0" smtClean="0">
                          <a:solidFill>
                            <a:srgbClr val="0000FF"/>
                          </a:solidFill>
                          <a:effectLst/>
                        </a:rPr>
                        <a:t>. Intangible cedido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b="1" u="none" dirty="0" smtClean="0">
                          <a:solidFill>
                            <a:srgbClr val="0000FF"/>
                          </a:solidFill>
                          <a:effectLst/>
                        </a:rPr>
                        <a:t>-</a:t>
                      </a:r>
                      <a:r>
                        <a:rPr lang="es-ES_tradnl" sz="1600" b="0" u="none" dirty="0" smtClean="0">
                          <a:solidFill>
                            <a:srgbClr val="0000FF"/>
                          </a:solidFill>
                          <a:effectLst/>
                        </a:rPr>
                        <a:t> Gastos del ejercicio directamente relacionados</a:t>
                      </a:r>
                      <a:r>
                        <a:rPr lang="es-ES_tradnl" sz="1600" b="0" u="none" baseline="0" dirty="0" smtClean="0">
                          <a:solidFill>
                            <a:srgbClr val="0000FF"/>
                          </a:solidFill>
                          <a:effectLst/>
                        </a:rPr>
                        <a:t> con el activo cedido</a:t>
                      </a:r>
                      <a:endParaRPr lang="es-ES_tradnl" sz="1600" b="0"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600" b="0"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318512">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u="none" dirty="0" smtClean="0">
                          <a:solidFill>
                            <a:schemeClr val="tx1"/>
                          </a:solidFill>
                          <a:effectLst/>
                        </a:rPr>
                        <a:t>Dichas Rentas se reducen </a:t>
                      </a:r>
                      <a:endParaRPr lang="es-ES_tradnl" b="1" u="none" dirty="0">
                        <a:solidFill>
                          <a:schemeClr val="tx1"/>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50"/>
                    </a:solidFill>
                  </a:tcPr>
                </a:tc>
                <a:tc hMerge="1">
                  <a:txBody>
                    <a:bodyPr/>
                    <a:lstStyle/>
                    <a:p>
                      <a:endParaRPr lang="es-ES"/>
                    </a:p>
                  </a:txBody>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_tradnl" b="1" u="none" dirty="0">
                        <a:solidFill>
                          <a:srgbClr val="0000FF"/>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r h="304800">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u="none" dirty="0" smtClean="0">
                          <a:solidFill>
                            <a:schemeClr val="tx1"/>
                          </a:solidFill>
                          <a:effectLst/>
                        </a:rPr>
                        <a:t>Cálculo de la Reducción (página siguiente) </a:t>
                      </a:r>
                      <a:endParaRPr lang="es-ES_tradnl" b="1" u="none" dirty="0">
                        <a:solidFill>
                          <a:schemeClr val="tx1"/>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0000"/>
                    </a:solidFill>
                  </a:tcPr>
                </a:tc>
                <a:tc hMerge="1">
                  <a:txBody>
                    <a:bodyPr/>
                    <a:lstStyle/>
                    <a:p>
                      <a:endParaRPr lang="es-ES"/>
                    </a:p>
                  </a:txBody>
                  <a:tcPr/>
                </a:tc>
                <a:tc hMerge="1">
                  <a:txBody>
                    <a:bodyPr/>
                    <a:lstStyle/>
                    <a:p>
                      <a:endParaRPr lang="es-ES_tradnl"/>
                    </a:p>
                  </a:txBody>
                  <a:tcPr/>
                </a:tc>
                <a:extLst>
                  <a:ext uri="{0D108BD9-81ED-4DB2-BD59-A6C34878D82A}">
                    <a16:rowId xmlns="" xmlns:a16="http://schemas.microsoft.com/office/drawing/2014/main" val="10004"/>
                  </a:ext>
                </a:extLst>
              </a:tr>
              <a:tr h="30480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u="none" dirty="0" smtClean="0">
                          <a:solidFill>
                            <a:schemeClr val="tx1"/>
                          </a:solidFill>
                        </a:rPr>
                        <a:t>Objeto</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h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kern="1200" dirty="0" smtClean="0">
                          <a:solidFill>
                            <a:srgbClr val="0000FF"/>
                          </a:solidFill>
                          <a:latin typeface="+mn-lt"/>
                          <a:ea typeface="+mn-ea"/>
                          <a:cs typeface="+mn-cs"/>
                        </a:rPr>
                        <a:t>Adaptarla</a:t>
                      </a:r>
                      <a:r>
                        <a:rPr lang="es-ES_tradnl" sz="1600" kern="1200" dirty="0" smtClean="0">
                          <a:solidFill>
                            <a:srgbClr val="0000FF"/>
                          </a:solidFill>
                          <a:latin typeface="+mn-lt"/>
                          <a:ea typeface="+mn-ea"/>
                          <a:cs typeface="+mn-cs"/>
                        </a:rPr>
                        <a:t> a los acuerdos adoptados por la </a:t>
                      </a:r>
                      <a:r>
                        <a:rPr lang="es-ES_tradnl" sz="1600" b="1" kern="1200" dirty="0" smtClean="0">
                          <a:solidFill>
                            <a:srgbClr val="0000FF"/>
                          </a:solidFill>
                          <a:latin typeface="+mn-lt"/>
                          <a:ea typeface="+mn-ea"/>
                          <a:cs typeface="+mn-cs"/>
                        </a:rPr>
                        <a:t>Unión Europea </a:t>
                      </a:r>
                      <a:r>
                        <a:rPr lang="es-ES_tradnl" sz="1600" kern="1200" dirty="0" smtClean="0">
                          <a:solidFill>
                            <a:srgbClr val="0000FF"/>
                          </a:solidFill>
                          <a:latin typeface="+mn-lt"/>
                          <a:ea typeface="+mn-ea"/>
                          <a:cs typeface="+mn-cs"/>
                        </a:rPr>
                        <a:t>y la </a:t>
                      </a:r>
                      <a:r>
                        <a:rPr lang="es-ES_tradnl" sz="1600" b="1" kern="1200" dirty="0" smtClean="0">
                          <a:solidFill>
                            <a:srgbClr val="0000FF"/>
                          </a:solidFill>
                          <a:latin typeface="+mn-lt"/>
                          <a:ea typeface="+mn-ea"/>
                          <a:cs typeface="+mn-cs"/>
                        </a:rPr>
                        <a:t>OCDE</a:t>
                      </a:r>
                      <a:r>
                        <a:rPr lang="es-ES_tradnl" sz="1600" kern="1200" dirty="0" smtClean="0">
                          <a:solidFill>
                            <a:srgbClr val="0000FF"/>
                          </a:solidFill>
                          <a:latin typeface="+mn-lt"/>
                          <a:ea typeface="+mn-ea"/>
                          <a:cs typeface="+mn-cs"/>
                        </a:rPr>
                        <a:t>. </a:t>
                      </a:r>
                      <a:endParaRPr lang="es-ES_tradnl" sz="16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5"/>
                  </a:ext>
                </a:extLst>
              </a:tr>
              <a:tr h="36576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dirty="0" smtClean="0">
                          <a:solidFill>
                            <a:schemeClr val="tx1"/>
                          </a:solidFill>
                        </a:rPr>
                        <a:t>Modificación LIS </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hMerge="1">
                  <a:txBody>
                    <a:bodyPr/>
                    <a:lstStyle/>
                    <a:p>
                      <a:endParaRPr lang="es-ES"/>
                    </a:p>
                  </a:txBody>
                  <a:tcPr/>
                </a:tc>
                <a:tc>
                  <a:txBody>
                    <a:bodyPr/>
                    <a:lstStyle/>
                    <a:p>
                      <a:pPr marL="342900" indent="-342900">
                        <a:buFont typeface="Wingdings" pitchFamily="2" charset="2"/>
                        <a:buChar char="§"/>
                      </a:pPr>
                      <a:r>
                        <a:rPr lang="es-ES_tradnl" sz="1800" b="1" u="none" dirty="0" smtClean="0">
                          <a:solidFill>
                            <a:srgbClr val="FF0000"/>
                          </a:solidFill>
                          <a:effectLst/>
                        </a:rPr>
                        <a:t>Desde 1/7/2016 y desde 1/1/2018</a:t>
                      </a:r>
                      <a:endParaRPr lang="es-ES_tradnl" sz="1800" b="1"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521528">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u="none" kern="1200" baseline="0" dirty="0" smtClean="0">
                          <a:solidFill>
                            <a:schemeClr val="tx1"/>
                          </a:solidFill>
                          <a:effectLst>
                            <a:outerShdw blurRad="38100" dist="38100" dir="2700000" algn="tl">
                              <a:srgbClr val="000000">
                                <a:alpha val="43137"/>
                              </a:srgbClr>
                            </a:outerShdw>
                          </a:effectLst>
                          <a:latin typeface="+mn-lt"/>
                          <a:ea typeface="+mn-ea"/>
                          <a:cs typeface="+mn-cs"/>
                        </a:rPr>
                        <a:t>Procede la reducción </a:t>
                      </a:r>
                      <a:r>
                        <a:rPr lang="es-ES_tradnl" sz="1600" b="1" u="none" kern="1200" baseline="0" dirty="0" smtClean="0">
                          <a:solidFill>
                            <a:schemeClr val="lt1"/>
                          </a:solidFill>
                          <a:latin typeface="+mn-lt"/>
                          <a:ea typeface="+mn-ea"/>
                          <a:cs typeface="+mn-cs"/>
                        </a:rPr>
                        <a:t>cuando se cumplan ciertos </a:t>
                      </a:r>
                      <a:r>
                        <a:rPr lang="es-ES_tradnl" sz="1600" b="1" u="sng" kern="1200" baseline="0" dirty="0" smtClean="0">
                          <a:solidFill>
                            <a:srgbClr val="FFFF99"/>
                          </a:solidFill>
                          <a:latin typeface="+mn-lt"/>
                          <a:ea typeface="+mn-ea"/>
                          <a:cs typeface="+mn-cs"/>
                        </a:rPr>
                        <a:t>requisitos</a:t>
                      </a:r>
                      <a:r>
                        <a:rPr lang="es-ES_tradnl" sz="1600" b="1" u="none" kern="1200" baseline="0" dirty="0" smtClean="0">
                          <a:solidFill>
                            <a:schemeClr val="lt1"/>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Courier New" pitchFamily="49" charset="0"/>
                        <a:buChar char="o"/>
                        <a:tabLst/>
                        <a:defRPr/>
                      </a:pPr>
                      <a:r>
                        <a:rPr lang="es-ES_tradnl" sz="1600" b="1" u="none" kern="1200" baseline="0" dirty="0" smtClean="0">
                          <a:solidFill>
                            <a:schemeClr val="lt1"/>
                          </a:solidFill>
                          <a:latin typeface="+mn-lt"/>
                          <a:ea typeface="+mn-ea"/>
                          <a:cs typeface="+mn-cs"/>
                        </a:rPr>
                        <a:t>Se elimina un requisito: </a:t>
                      </a:r>
                      <a:r>
                        <a:rPr lang="es-ES_tradnl" sz="1600" b="1" u="none" kern="1200" baseline="0" dirty="0" smtClean="0">
                          <a:solidFill>
                            <a:srgbClr val="FFFF66"/>
                          </a:solidFill>
                          <a:latin typeface="+mn-lt"/>
                          <a:ea typeface="+mn-ea"/>
                          <a:cs typeface="+mn-cs"/>
                        </a:rPr>
                        <a:t>no se exige la creación por la cedente en al menos el 25%.</a:t>
                      </a:r>
                      <a:endParaRPr lang="es-ES_tradnl" sz="1600" b="1" dirty="0" smtClean="0">
                        <a:solidFill>
                          <a:srgbClr val="FFFF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hMerge="1">
                  <a:txBody>
                    <a:bodyPr/>
                    <a:lstStyle/>
                    <a:p>
                      <a:endParaRPr lang="es-ES"/>
                    </a:p>
                  </a:txBody>
                  <a:tcPr/>
                </a:tc>
                <a:tc hMerge="1">
                  <a:txBody>
                    <a:bodyPr/>
                    <a:lstStyle/>
                    <a:p>
                      <a:pPr marL="342900" indent="-342900">
                        <a:buFont typeface="Wingdings" pitchFamily="2" charset="2"/>
                        <a:buChar char="§"/>
                      </a:pPr>
                      <a:endParaRPr lang="es-ES_tradnl" sz="1600" b="1" u="none"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722997">
                <a:tc gridSpan="3">
                  <a:txBody>
                    <a:bodyPr/>
                    <a:lstStyle/>
                    <a:p>
                      <a:pPr marL="342900" indent="-342900">
                        <a:buFont typeface="Wingdings" pitchFamily="2" charset="2"/>
                        <a:buChar char="§"/>
                      </a:pPr>
                      <a:r>
                        <a:rPr lang="es-ES_tradnl" sz="1600" b="1" u="none" kern="1200" dirty="0" smtClean="0">
                          <a:solidFill>
                            <a:srgbClr val="FFFF00"/>
                          </a:solidFill>
                          <a:latin typeface="+mn-lt"/>
                          <a:ea typeface="+mn-ea"/>
                          <a:cs typeface="+mn-cs"/>
                        </a:rPr>
                        <a:t>Procede</a:t>
                      </a:r>
                      <a:r>
                        <a:rPr lang="es-ES_tradnl" sz="1600" b="1" u="none" kern="1200" baseline="0" dirty="0" smtClean="0">
                          <a:solidFill>
                            <a:srgbClr val="FFFF00"/>
                          </a:solidFill>
                          <a:latin typeface="+mn-lt"/>
                          <a:ea typeface="+mn-ea"/>
                          <a:cs typeface="+mn-cs"/>
                        </a:rPr>
                        <a:t> reducción por las rentas de </a:t>
                      </a:r>
                      <a:r>
                        <a:rPr lang="es-ES_tradnl" sz="1600" b="1" u="none" kern="1200" dirty="0" smtClean="0">
                          <a:solidFill>
                            <a:srgbClr val="FFFF00"/>
                          </a:solidFill>
                          <a:latin typeface="+mn-lt"/>
                          <a:ea typeface="+mn-ea"/>
                          <a:cs typeface="+mn-cs"/>
                        </a:rPr>
                        <a:t>la </a:t>
                      </a:r>
                      <a:r>
                        <a:rPr lang="es-ES_tradnl" sz="1600" b="1" u="sng" kern="1200" dirty="0" smtClean="0">
                          <a:solidFill>
                            <a:srgbClr val="FFFF00"/>
                          </a:solidFill>
                          <a:latin typeface="+mn-lt"/>
                          <a:ea typeface="+mn-ea"/>
                          <a:cs typeface="+mn-cs"/>
                        </a:rPr>
                        <a:t>transmisión</a:t>
                      </a:r>
                      <a:r>
                        <a:rPr lang="es-ES_tradnl" sz="1600" b="1" kern="1200" dirty="0" smtClean="0">
                          <a:solidFill>
                            <a:srgbClr val="FFFF00"/>
                          </a:solidFill>
                          <a:latin typeface="+mn-lt"/>
                          <a:ea typeface="+mn-ea"/>
                          <a:cs typeface="+mn-cs"/>
                        </a:rPr>
                        <a:t> de estos activos intangibles.</a:t>
                      </a:r>
                      <a:r>
                        <a:rPr lang="es-ES_tradnl" sz="1600" kern="1200" dirty="0" smtClean="0">
                          <a:solidFill>
                            <a:srgbClr val="FFFF00"/>
                          </a:solidFill>
                          <a:latin typeface="+mn-lt"/>
                          <a:ea typeface="+mn-ea"/>
                          <a:cs typeface="+mn-cs"/>
                        </a:rPr>
                        <a:t> </a:t>
                      </a:r>
                    </a:p>
                    <a:p>
                      <a:pPr marL="342900" indent="-342900">
                        <a:buFont typeface="Wingdings" pitchFamily="2" charset="2"/>
                        <a:buChar char="Ø"/>
                      </a:pPr>
                      <a:r>
                        <a:rPr lang="es-ES_tradnl" sz="1600" b="1" u="none" kern="1200" dirty="0" smtClean="0">
                          <a:solidFill>
                            <a:schemeClr val="tx1"/>
                          </a:solidFill>
                          <a:effectLst/>
                          <a:latin typeface="+mn-lt"/>
                          <a:ea typeface="+mn-ea"/>
                          <a:cs typeface="+mn-cs"/>
                        </a:rPr>
                        <a:t>Siempre que </a:t>
                      </a:r>
                      <a:r>
                        <a:rPr lang="es-ES_tradnl" sz="1600" b="1" u="sng" kern="1200" dirty="0" smtClean="0">
                          <a:solidFill>
                            <a:srgbClr val="FFFF66"/>
                          </a:solidFill>
                          <a:effectLst/>
                          <a:latin typeface="+mn-lt"/>
                          <a:ea typeface="+mn-ea"/>
                          <a:cs typeface="+mn-cs"/>
                        </a:rPr>
                        <a:t>no</a:t>
                      </a:r>
                      <a:r>
                        <a:rPr lang="es-ES_tradnl" sz="1600" b="1" u="none" kern="1200" dirty="0" smtClean="0">
                          <a:solidFill>
                            <a:schemeClr val="tx1"/>
                          </a:solidFill>
                          <a:effectLst/>
                          <a:latin typeface="+mn-lt"/>
                          <a:ea typeface="+mn-ea"/>
                          <a:cs typeface="+mn-cs"/>
                        </a:rPr>
                        <a:t> se realice entre entidades </a:t>
                      </a:r>
                      <a:r>
                        <a:rPr lang="es-ES_tradnl" sz="1600" b="1" u="sng" kern="1200" dirty="0" smtClean="0">
                          <a:solidFill>
                            <a:srgbClr val="FFFF66"/>
                          </a:solidFill>
                          <a:effectLst/>
                          <a:latin typeface="+mn-lt"/>
                          <a:ea typeface="+mn-ea"/>
                          <a:cs typeface="+mn-cs"/>
                        </a:rPr>
                        <a:t>vinculadas</a:t>
                      </a:r>
                    </a:p>
                    <a:p>
                      <a:pPr marL="342900" indent="-342900">
                        <a:buFont typeface="Wingdings" pitchFamily="2" charset="2"/>
                        <a:buChar char="§"/>
                      </a:pPr>
                      <a:r>
                        <a:rPr lang="es-ES_tradnl" sz="1400" b="1" u="sng" kern="1200" dirty="0" smtClean="0">
                          <a:solidFill>
                            <a:schemeClr val="tx1"/>
                          </a:solidFill>
                          <a:effectLst/>
                          <a:latin typeface="+mn-lt"/>
                          <a:ea typeface="+mn-ea"/>
                          <a:cs typeface="+mn-cs"/>
                        </a:rPr>
                        <a:t>Antes</a:t>
                      </a:r>
                      <a:r>
                        <a:rPr lang="es-ES_tradnl" sz="1400" b="1" u="none" kern="1200" dirty="0" smtClean="0">
                          <a:solidFill>
                            <a:schemeClr val="tx1"/>
                          </a:solidFill>
                          <a:effectLst/>
                          <a:latin typeface="+mn-lt"/>
                          <a:ea typeface="+mn-ea"/>
                          <a:cs typeface="+mn-cs"/>
                        </a:rPr>
                        <a:t> </a:t>
                      </a:r>
                      <a:r>
                        <a:rPr lang="es-ES_tradnl" sz="1400" b="1" u="sng" kern="1200" dirty="0" smtClean="0">
                          <a:solidFill>
                            <a:schemeClr val="tx1"/>
                          </a:solidFill>
                          <a:effectLst/>
                          <a:latin typeface="+mn-lt"/>
                          <a:ea typeface="+mn-ea"/>
                          <a:cs typeface="+mn-cs"/>
                        </a:rPr>
                        <a:t>de 1/7/2016</a:t>
                      </a:r>
                      <a:r>
                        <a:rPr lang="es-ES_tradnl" sz="1400" b="1" u="none" kern="1200" dirty="0" smtClean="0">
                          <a:solidFill>
                            <a:schemeClr val="tx1"/>
                          </a:solidFill>
                          <a:effectLst/>
                          <a:latin typeface="+mn-lt"/>
                          <a:ea typeface="+mn-ea"/>
                          <a:cs typeface="+mn-cs"/>
                        </a:rPr>
                        <a:t>: </a:t>
                      </a:r>
                      <a:r>
                        <a:rPr lang="es-ES_tradnl" sz="1400" b="0" u="none" kern="1200" dirty="0" smtClean="0">
                          <a:solidFill>
                            <a:schemeClr val="tx1"/>
                          </a:solidFill>
                          <a:effectLst/>
                          <a:latin typeface="+mn-lt"/>
                          <a:ea typeface="+mn-ea"/>
                          <a:cs typeface="+mn-cs"/>
                        </a:rPr>
                        <a:t>no procedía cuando eran del </a:t>
                      </a:r>
                      <a:r>
                        <a:rPr lang="es-ES_tradnl" sz="1400" b="0" u="sng" kern="1200" dirty="0" smtClean="0">
                          <a:solidFill>
                            <a:schemeClr val="tx1"/>
                          </a:solidFill>
                          <a:effectLst/>
                          <a:latin typeface="+mn-lt"/>
                          <a:ea typeface="+mn-ea"/>
                          <a:cs typeface="+mn-cs"/>
                        </a:rPr>
                        <a:t>grupo</a:t>
                      </a:r>
                      <a:r>
                        <a:rPr lang="es-ES_tradnl" sz="1400" b="0" u="none" kern="1200" dirty="0" smtClean="0">
                          <a:solidFill>
                            <a:schemeClr val="tx1"/>
                          </a:solidFill>
                          <a:effectLst/>
                          <a:latin typeface="+mn-lt"/>
                          <a:ea typeface="+mn-ea"/>
                          <a:cs typeface="+mn-cs"/>
                        </a:rPr>
                        <a:t> según art. 42</a:t>
                      </a:r>
                      <a:r>
                        <a:rPr lang="es-ES_tradnl" sz="1400" b="0" u="none" kern="1200" baseline="0" dirty="0" smtClean="0">
                          <a:solidFill>
                            <a:schemeClr val="tx1"/>
                          </a:solidFill>
                          <a:effectLst/>
                          <a:latin typeface="+mn-lt"/>
                          <a:ea typeface="+mn-ea"/>
                          <a:cs typeface="+mn-cs"/>
                        </a:rPr>
                        <a:t> C de C.</a:t>
                      </a:r>
                      <a:endParaRPr lang="es-ES_tradnl" sz="1400" b="0"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hMerge="1">
                  <a:txBody>
                    <a:bodyPr/>
                    <a:lstStyle/>
                    <a:p>
                      <a:endParaRPr lang="es-ES"/>
                    </a:p>
                  </a:txBody>
                  <a:tcPr/>
                </a:tc>
                <a:tc hMerge="1">
                  <a:txBody>
                    <a:bodyPr/>
                    <a:lstStyle/>
                    <a:p>
                      <a:endParaRPr lang="es-ES_tradnl"/>
                    </a:p>
                  </a:txBody>
                  <a:tcPr/>
                </a:tc>
                <a:extLst>
                  <a:ext uri="{0D108BD9-81ED-4DB2-BD59-A6C34878D82A}">
                    <a16:rowId xmlns="" xmlns:a16="http://schemas.microsoft.com/office/drawing/2014/main" val="10008"/>
                  </a:ext>
                </a:extLst>
              </a:tr>
              <a:tr h="446072">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400" b="1" kern="1200" dirty="0" smtClean="0">
                          <a:solidFill>
                            <a:srgbClr val="0000FF"/>
                          </a:solidFill>
                          <a:latin typeface="+mn-lt"/>
                          <a:ea typeface="+mn-ea"/>
                          <a:cs typeface="+mn-cs"/>
                        </a:rPr>
                        <a:t>Se modifica la DT 20ª</a:t>
                      </a:r>
                      <a:r>
                        <a:rPr lang="es-ES_tradnl" sz="1400" kern="1200" dirty="0" smtClean="0">
                          <a:solidFill>
                            <a:srgbClr val="0000FF"/>
                          </a:solidFill>
                          <a:latin typeface="+mn-lt"/>
                          <a:ea typeface="+mn-ea"/>
                          <a:cs typeface="+mn-cs"/>
                        </a:rPr>
                        <a:t>, en la que se regula el </a:t>
                      </a:r>
                      <a:r>
                        <a:rPr lang="es-ES_tradnl" sz="1400" b="1" kern="1200" dirty="0" smtClean="0">
                          <a:solidFill>
                            <a:srgbClr val="0000FF"/>
                          </a:solidFill>
                          <a:latin typeface="+mn-lt"/>
                          <a:ea typeface="+mn-ea"/>
                          <a:cs typeface="+mn-cs"/>
                        </a:rPr>
                        <a:t>régimen transitorio </a:t>
                      </a:r>
                      <a:r>
                        <a:rPr lang="es-ES_tradnl" sz="1400" kern="1200" dirty="0" smtClean="0">
                          <a:solidFill>
                            <a:srgbClr val="0000FF"/>
                          </a:solidFill>
                          <a:latin typeface="+mn-lt"/>
                          <a:ea typeface="+mn-ea"/>
                          <a:cs typeface="+mn-cs"/>
                        </a:rPr>
                        <a:t>de la reducción de ingresos procedentes de determinados activos intangibles</a:t>
                      </a:r>
                      <a:endParaRPr lang="es-ES_tradnl" sz="1400" b="1"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tc hMerge="1">
                  <a:txBody>
                    <a:bodyPr/>
                    <a:lstStyle/>
                    <a:p>
                      <a:endParaRPr lang="es-ES"/>
                    </a:p>
                  </a:txBody>
                  <a:tcPr/>
                </a:tc>
                <a:tc hMerge="1">
                  <a:txBody>
                    <a:bodyPr/>
                    <a:lstStyle/>
                    <a:p>
                      <a:pPr marL="342900" indent="-342900">
                        <a:buFont typeface="Wingdings" pitchFamily="2" charset="2"/>
                        <a:buChar char="§"/>
                      </a:pPr>
                      <a:endParaRPr lang="es-ES_tradnl" sz="1600" b="1" u="none"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9"/>
                  </a:ext>
                </a:extLst>
              </a:tr>
            </a:tbl>
          </a:graphicData>
        </a:graphic>
      </p:graphicFrame>
      <p:graphicFrame>
        <p:nvGraphicFramePr>
          <p:cNvPr id="8" name="7 Tabla"/>
          <p:cNvGraphicFramePr>
            <a:graphicFrameLocks noGrp="1"/>
          </p:cNvGraphicFramePr>
          <p:nvPr>
            <p:extLst>
              <p:ext uri="{D42A27DB-BD31-4B8C-83A1-F6EECF244321}">
                <p14:modId xmlns="" xmlns:p14="http://schemas.microsoft.com/office/powerpoint/2010/main" val="1558326180"/>
              </p:ext>
            </p:extLst>
          </p:nvPr>
        </p:nvGraphicFramePr>
        <p:xfrm>
          <a:off x="76200" y="44624"/>
          <a:ext cx="9677400" cy="457200"/>
        </p:xfrm>
        <a:graphic>
          <a:graphicData uri="http://schemas.openxmlformats.org/drawingml/2006/table">
            <a:tbl>
              <a:tblPr firstRow="1" bandRow="1">
                <a:tableStyleId>{5C22544A-7EE6-4342-B048-85BDC9FD1C3A}</a:tableStyleId>
              </a:tblPr>
              <a:tblGrid>
                <a:gridCol w="9677400">
                  <a:extLst>
                    <a:ext uri="{9D8B030D-6E8A-4147-A177-3AD203B41FA5}">
                      <a16:colId xmlns="" xmlns:a16="http://schemas.microsoft.com/office/drawing/2014/main" val="20000"/>
                    </a:ext>
                  </a:extLst>
                </a:gridCol>
              </a:tblGrid>
              <a:tr h="457200">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400" b="1" kern="1200" baseline="0" dirty="0" smtClean="0">
                          <a:solidFill>
                            <a:srgbClr val="FF0000"/>
                          </a:solidFill>
                          <a:effectLst/>
                          <a:latin typeface="+mn-lt"/>
                          <a:ea typeface="+mn-ea"/>
                          <a:cs typeface="+mn-cs"/>
                        </a:rPr>
                        <a:t>“PATENT BOX”: </a:t>
                      </a:r>
                      <a:r>
                        <a:rPr lang="es-ES_tradnl" sz="2400" b="1" kern="1200" baseline="0" dirty="0" smtClean="0">
                          <a:solidFill>
                            <a:srgbClr val="000066"/>
                          </a:solidFill>
                          <a:effectLst/>
                          <a:latin typeface="+mn-lt"/>
                          <a:ea typeface="+mn-ea"/>
                          <a:cs typeface="+mn-cs"/>
                        </a:rPr>
                        <a:t>¿Cuándo?</a:t>
                      </a:r>
                      <a:endParaRPr lang="es-ES_tradnl" sz="2400" u="sng"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CFF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61672054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6" name="Marcador de número de diapositiva 1"/>
          <p:cNvSpPr>
            <a:spLocks noGrp="1"/>
          </p:cNvSpPr>
          <p:nvPr>
            <p:ph type="sldNum" sz="quarter" idx="10"/>
          </p:nvPr>
        </p:nvSpPr>
        <p:spPr>
          <a:xfrm>
            <a:off x="9220200" y="6248400"/>
            <a:ext cx="585787" cy="476250"/>
          </a:xfrm>
        </p:spPr>
        <p:txBody>
          <a:bodyPr/>
          <a:lstStyle/>
          <a:p>
            <a:fld id="{298EA89D-29F7-4FB4-AFD2-BF1CD5BF828E}" type="slidenum">
              <a:rPr lang="en-US" altLang="es-ES">
                <a:solidFill>
                  <a:srgbClr val="000000"/>
                </a:solidFill>
              </a:rPr>
              <a:pPr/>
              <a:t>27</a:t>
            </a:fld>
            <a:endParaRPr lang="en-US" altLang="es-ES" dirty="0">
              <a:solidFill>
                <a:srgbClr val="000000"/>
              </a:solidFill>
            </a:endParaRPr>
          </a:p>
        </p:txBody>
      </p:sp>
      <p:sp>
        <p:nvSpPr>
          <p:cNvPr id="2262018"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sp>
        <p:nvSpPr>
          <p:cNvPr id="2262019" name="Rectangle 3"/>
          <p:cNvSpPr>
            <a:spLocks noChangeArrowheads="1"/>
          </p:cNvSpPr>
          <p:nvPr/>
        </p:nvSpPr>
        <p:spPr bwMode="auto">
          <a:xfrm>
            <a:off x="2286000" y="18184"/>
            <a:ext cx="7620000" cy="59141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effectLst/>
                <a:latin typeface="+mj-lt"/>
              </a:rPr>
              <a:t>Contabilización del </a:t>
            </a:r>
            <a:r>
              <a:rPr lang="es-ES" altLang="es-ES" dirty="0" smtClean="0">
                <a:solidFill>
                  <a:srgbClr val="990033"/>
                </a:solidFill>
                <a:effectLst/>
                <a:latin typeface="+mj-lt"/>
              </a:rPr>
              <a:t>IS: </a:t>
            </a:r>
            <a:r>
              <a:rPr lang="es-ES" altLang="es-ES" u="sng" dirty="0" smtClean="0">
                <a:solidFill>
                  <a:srgbClr val="990033"/>
                </a:solidFill>
                <a:effectLst/>
                <a:latin typeface="+mj-lt"/>
              </a:rPr>
              <a:t>Diferencias Permanentes</a:t>
            </a:r>
            <a:endParaRPr lang="es-ES" altLang="es-ES" u="sng" dirty="0">
              <a:solidFill>
                <a:srgbClr val="990033"/>
              </a:solidFill>
              <a:effectLst/>
              <a:latin typeface="+mj-lt"/>
            </a:endParaRPr>
          </a:p>
        </p:txBody>
      </p:sp>
      <p:sp>
        <p:nvSpPr>
          <p:cNvPr id="2262020" name="Text Box 4"/>
          <p:cNvSpPr txBox="1">
            <a:spLocks noChangeArrowheads="1"/>
          </p:cNvSpPr>
          <p:nvPr/>
        </p:nvSpPr>
        <p:spPr bwMode="auto">
          <a:xfrm>
            <a:off x="76200" y="76200"/>
            <a:ext cx="2498725"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2-1</a:t>
            </a:r>
            <a:endParaRPr lang="es-ES" altLang="es-ES" dirty="0">
              <a:solidFill>
                <a:srgbClr val="333399"/>
              </a:solidFill>
              <a:latin typeface="Times New Roman" panose="02020603050405020304" pitchFamily="18" charset="0"/>
            </a:endParaRPr>
          </a:p>
        </p:txBody>
      </p:sp>
      <p:sp>
        <p:nvSpPr>
          <p:cNvPr id="2" name="Rectángulo 1"/>
          <p:cNvSpPr/>
          <p:nvPr/>
        </p:nvSpPr>
        <p:spPr>
          <a:xfrm>
            <a:off x="228600" y="685800"/>
            <a:ext cx="9372600" cy="2062103"/>
          </a:xfrm>
          <a:prstGeom prst="rect">
            <a:avLst/>
          </a:prstGeom>
        </p:spPr>
        <p:txBody>
          <a:bodyPr wrap="square">
            <a:spAutoFit/>
          </a:bodyPr>
          <a:lstStyle/>
          <a:p>
            <a:pPr marL="800100" indent="-342900" algn="just">
              <a:spcAft>
                <a:spcPts val="0"/>
              </a:spcAft>
              <a:buFont typeface="Wingdings" panose="05000000000000000000" pitchFamily="2" charset="2"/>
              <a:buChar char="§"/>
              <a:tabLst>
                <a:tab pos="2700020" algn="ctr"/>
                <a:tab pos="5400040" algn="r"/>
                <a:tab pos="449580" algn="l"/>
              </a:tabLst>
            </a:pPr>
            <a:r>
              <a:rPr lang="es-ES" sz="1600" b="0" dirty="0" smtClean="0">
                <a:solidFill>
                  <a:srgbClr val="0000FF"/>
                </a:solidFill>
                <a:latin typeface="+mn-lt"/>
                <a:ea typeface="Times New Roman" panose="02020603050405020304" pitchFamily="18" charset="0"/>
              </a:rPr>
              <a:t>La sociedad </a:t>
            </a:r>
            <a:r>
              <a:rPr lang="es-ES" sz="1600" b="0" dirty="0">
                <a:solidFill>
                  <a:srgbClr val="0000FF"/>
                </a:solidFill>
                <a:latin typeface="+mn-lt"/>
                <a:ea typeface="Times New Roman" panose="02020603050405020304" pitchFamily="18" charset="0"/>
              </a:rPr>
              <a:t>“MOREIRAS S.A</a:t>
            </a:r>
            <a:r>
              <a:rPr lang="es-ES" sz="1600" b="0" dirty="0" smtClean="0">
                <a:solidFill>
                  <a:srgbClr val="0000FF"/>
                </a:solidFill>
                <a:latin typeface="+mn-lt"/>
                <a:ea typeface="Times New Roman" panose="02020603050405020304" pitchFamily="18" charset="0"/>
              </a:rPr>
              <a:t>.” </a:t>
            </a:r>
            <a:r>
              <a:rPr lang="es-ES" sz="1600" b="0" dirty="0">
                <a:solidFill>
                  <a:srgbClr val="0000FF"/>
                </a:solidFill>
                <a:latin typeface="+mn-lt"/>
                <a:ea typeface="Times New Roman" panose="02020603050405020304" pitchFamily="18" charset="0"/>
              </a:rPr>
              <a:t>(ERD) ha obtenido en el ejercicio N un </a:t>
            </a:r>
            <a:r>
              <a:rPr lang="es-ES" sz="1600" u="sng" dirty="0">
                <a:solidFill>
                  <a:srgbClr val="0000FF"/>
                </a:solidFill>
                <a:latin typeface="+mn-lt"/>
                <a:ea typeface="Times New Roman" panose="02020603050405020304" pitchFamily="18" charset="0"/>
              </a:rPr>
              <a:t>beneficio antes de impuestos de </a:t>
            </a:r>
            <a:r>
              <a:rPr lang="es-ES" sz="1600" u="sng" dirty="0" smtClean="0">
                <a:solidFill>
                  <a:srgbClr val="0000FF"/>
                </a:solidFill>
                <a:latin typeface="+mn-lt"/>
                <a:ea typeface="Times New Roman" panose="02020603050405020304" pitchFamily="18" charset="0"/>
              </a:rPr>
              <a:t>50.000 </a:t>
            </a:r>
            <a:r>
              <a:rPr lang="es-ES" sz="1600" u="sng" dirty="0">
                <a:solidFill>
                  <a:srgbClr val="0000FF"/>
                </a:solidFill>
                <a:latin typeface="+mn-lt"/>
                <a:ea typeface="Times New Roman" panose="02020603050405020304" pitchFamily="18" charset="0"/>
              </a:rPr>
              <a:t>€</a:t>
            </a:r>
            <a:r>
              <a:rPr lang="es-ES" sz="1600" b="0" dirty="0" smtClean="0">
                <a:solidFill>
                  <a:srgbClr val="0000FF"/>
                </a:solidFill>
                <a:latin typeface="+mn-lt"/>
                <a:ea typeface="Times New Roman" panose="02020603050405020304" pitchFamily="18" charset="0"/>
              </a:rPr>
              <a:t>.</a:t>
            </a:r>
          </a:p>
          <a:p>
            <a:pPr marL="800100" indent="-342900" algn="just">
              <a:spcAft>
                <a:spcPts val="0"/>
              </a:spcAft>
              <a:buFont typeface="Wingdings" panose="05000000000000000000" pitchFamily="2" charset="2"/>
              <a:buChar char="ü"/>
              <a:tabLst>
                <a:tab pos="2700020" algn="ctr"/>
                <a:tab pos="5400040" algn="r"/>
                <a:tab pos="449580" algn="l"/>
              </a:tabLst>
            </a:pPr>
            <a:r>
              <a:rPr lang="es-ES" sz="1600" b="0" u="sng" dirty="0" smtClean="0">
                <a:solidFill>
                  <a:srgbClr val="0000FF"/>
                </a:solidFill>
                <a:latin typeface="+mn-lt"/>
                <a:ea typeface="Times New Roman" panose="02020603050405020304" pitchFamily="18" charset="0"/>
              </a:rPr>
              <a:t>La </a:t>
            </a:r>
            <a:r>
              <a:rPr lang="es-ES" sz="1600" b="0" u="sng" dirty="0">
                <a:solidFill>
                  <a:srgbClr val="0000FF"/>
                </a:solidFill>
                <a:latin typeface="+mn-lt"/>
                <a:ea typeface="Times New Roman" panose="02020603050405020304" pitchFamily="18" charset="0"/>
              </a:rPr>
              <a:t>única diferencia entre criterios contables y fiscales</a:t>
            </a:r>
            <a:r>
              <a:rPr lang="es-ES" sz="1600" b="0" dirty="0">
                <a:solidFill>
                  <a:srgbClr val="0000FF"/>
                </a:solidFill>
                <a:latin typeface="+mn-lt"/>
                <a:ea typeface="Times New Roman" panose="02020603050405020304" pitchFamily="18" charset="0"/>
              </a:rPr>
              <a:t>, ha sido una </a:t>
            </a:r>
            <a:r>
              <a:rPr lang="es-ES" sz="1600" dirty="0" smtClean="0">
                <a:solidFill>
                  <a:srgbClr val="0000FF"/>
                </a:solidFill>
                <a:latin typeface="+mn-lt"/>
                <a:ea typeface="Times New Roman" panose="02020603050405020304" pitchFamily="18" charset="0"/>
              </a:rPr>
              <a:t>“multa” (sanción) </a:t>
            </a:r>
            <a:r>
              <a:rPr lang="es-ES" sz="1600" b="0" dirty="0">
                <a:solidFill>
                  <a:srgbClr val="0000FF"/>
                </a:solidFill>
                <a:latin typeface="+mn-lt"/>
                <a:ea typeface="Times New Roman" panose="02020603050405020304" pitchFamily="18" charset="0"/>
              </a:rPr>
              <a:t>impuesta a la empresa de </a:t>
            </a:r>
            <a:r>
              <a:rPr lang="es-ES" sz="1600" dirty="0">
                <a:solidFill>
                  <a:srgbClr val="0000FF"/>
                </a:solidFill>
                <a:latin typeface="+mn-lt"/>
                <a:ea typeface="Times New Roman" panose="02020603050405020304" pitchFamily="18" charset="0"/>
              </a:rPr>
              <a:t>10.000 €</a:t>
            </a:r>
            <a:r>
              <a:rPr lang="es-ES" sz="1600" b="0" dirty="0">
                <a:solidFill>
                  <a:srgbClr val="0000FF"/>
                </a:solidFill>
                <a:latin typeface="+mn-lt"/>
                <a:ea typeface="Times New Roman" panose="02020603050405020304" pitchFamily="18" charset="0"/>
              </a:rPr>
              <a:t>. </a:t>
            </a:r>
          </a:p>
          <a:p>
            <a:pPr marL="800100" indent="-342900" algn="just">
              <a:spcAft>
                <a:spcPts val="0"/>
              </a:spcAft>
              <a:buFont typeface="Wingdings" panose="05000000000000000000" pitchFamily="2" charset="2"/>
              <a:buChar char="ü"/>
              <a:tabLst>
                <a:tab pos="2700020" algn="ctr"/>
                <a:tab pos="5400040" algn="r"/>
                <a:tab pos="449580" algn="l"/>
              </a:tabLst>
            </a:pPr>
            <a:r>
              <a:rPr lang="es-ES" sz="1600" b="0" dirty="0">
                <a:solidFill>
                  <a:srgbClr val="0000FF"/>
                </a:solidFill>
                <a:latin typeface="+mn-lt"/>
                <a:ea typeface="Times New Roman" panose="02020603050405020304" pitchFamily="18" charset="0"/>
              </a:rPr>
              <a:t>Tipo de gravamen del 25%</a:t>
            </a:r>
          </a:p>
          <a:p>
            <a:pPr marL="793115" indent="-342900" hangingPunct="0">
              <a:spcAft>
                <a:spcPts val="0"/>
              </a:spcAft>
              <a:buFont typeface="Wingdings" panose="05000000000000000000" pitchFamily="2" charset="2"/>
              <a:buChar char="ü"/>
            </a:pPr>
            <a:r>
              <a:rPr lang="es-ES_tradnl" sz="1600" b="0" dirty="0">
                <a:solidFill>
                  <a:srgbClr val="0000FF"/>
                </a:solidFill>
                <a:latin typeface="+mn-lt"/>
                <a:ea typeface="Times New Roman" panose="02020603050405020304" pitchFamily="18" charset="0"/>
              </a:rPr>
              <a:t>Las deducciones aplicadas han sido: </a:t>
            </a:r>
            <a:r>
              <a:rPr lang="es-ES_tradnl" sz="1600" b="0" dirty="0" smtClean="0">
                <a:solidFill>
                  <a:srgbClr val="0000FF"/>
                </a:solidFill>
                <a:latin typeface="+mn-lt"/>
                <a:ea typeface="Times New Roman" panose="02020603050405020304" pitchFamily="18" charset="0"/>
              </a:rPr>
              <a:t>3.000 </a:t>
            </a:r>
            <a:r>
              <a:rPr lang="es-ES_tradnl" sz="1600" b="0" dirty="0">
                <a:solidFill>
                  <a:srgbClr val="0000FF"/>
                </a:solidFill>
                <a:latin typeface="+mn-lt"/>
                <a:ea typeface="Times New Roman" panose="02020603050405020304" pitchFamily="18" charset="0"/>
              </a:rPr>
              <a:t>€;  </a:t>
            </a:r>
            <a:endParaRPr lang="es-ES_tradnl" sz="1600" b="0" dirty="0" smtClean="0">
              <a:solidFill>
                <a:srgbClr val="0000FF"/>
              </a:solidFill>
              <a:latin typeface="+mn-lt"/>
              <a:ea typeface="Times New Roman" panose="02020603050405020304" pitchFamily="18" charset="0"/>
            </a:endParaRPr>
          </a:p>
          <a:p>
            <a:pPr marL="793115" indent="-342900" hangingPunct="0">
              <a:spcAft>
                <a:spcPts val="0"/>
              </a:spcAft>
              <a:buFont typeface="Wingdings" panose="05000000000000000000" pitchFamily="2" charset="2"/>
              <a:buChar char="ü"/>
            </a:pPr>
            <a:r>
              <a:rPr lang="es-ES_tradnl" sz="1600" dirty="0" smtClean="0">
                <a:solidFill>
                  <a:srgbClr val="FF0000"/>
                </a:solidFill>
                <a:latin typeface="+mn-lt"/>
                <a:ea typeface="Times New Roman" panose="02020603050405020304" pitchFamily="18" charset="0"/>
              </a:rPr>
              <a:t>Las retenciones </a:t>
            </a:r>
            <a:r>
              <a:rPr lang="es-ES_tradnl" sz="1600" dirty="0">
                <a:solidFill>
                  <a:srgbClr val="FF0000"/>
                </a:solidFill>
                <a:latin typeface="+mn-lt"/>
                <a:ea typeface="Times New Roman" panose="02020603050405020304" pitchFamily="18" charset="0"/>
              </a:rPr>
              <a:t>y pagos fraccionados: </a:t>
            </a:r>
            <a:r>
              <a:rPr lang="es-ES_tradnl" sz="1600" dirty="0" smtClean="0">
                <a:solidFill>
                  <a:srgbClr val="FF0000"/>
                </a:solidFill>
                <a:latin typeface="+mn-lt"/>
                <a:ea typeface="Times New Roman" panose="02020603050405020304" pitchFamily="18" charset="0"/>
              </a:rPr>
              <a:t>16.000 </a:t>
            </a:r>
            <a:r>
              <a:rPr lang="es-ES_tradnl" sz="1600" dirty="0">
                <a:solidFill>
                  <a:srgbClr val="FF0000"/>
                </a:solidFill>
                <a:latin typeface="+mn-lt"/>
                <a:ea typeface="Times New Roman" panose="02020603050405020304" pitchFamily="18" charset="0"/>
              </a:rPr>
              <a:t>€</a:t>
            </a:r>
            <a:endParaRPr lang="es-ES" sz="1600" i="1" dirty="0">
              <a:solidFill>
                <a:srgbClr val="FF0000"/>
              </a:solidFill>
              <a:latin typeface="+mn-lt"/>
              <a:ea typeface="Times New Roman" panose="02020603050405020304" pitchFamily="18" charset="0"/>
            </a:endParaRPr>
          </a:p>
          <a:p>
            <a:pPr marL="793115" indent="-342900" hangingPunct="0">
              <a:spcAft>
                <a:spcPts val="0"/>
              </a:spcAft>
              <a:buFont typeface="Wingdings" panose="05000000000000000000" pitchFamily="2" charset="2"/>
              <a:buChar char="Ø"/>
            </a:pPr>
            <a:r>
              <a:rPr lang="es-ES_tradnl" sz="1600" dirty="0">
                <a:solidFill>
                  <a:srgbClr val="0000FF"/>
                </a:solidFill>
                <a:latin typeface="+mn-lt"/>
                <a:ea typeface="Times New Roman" panose="02020603050405020304" pitchFamily="18" charset="0"/>
              </a:rPr>
              <a:t> </a:t>
            </a:r>
            <a:r>
              <a:rPr lang="es-ES_tradnl" sz="1600" dirty="0" smtClean="0">
                <a:solidFill>
                  <a:srgbClr val="0000FF"/>
                </a:solidFill>
                <a:latin typeface="+mn-lt"/>
                <a:ea typeface="Times New Roman" panose="02020603050405020304" pitchFamily="18" charset="0"/>
              </a:rPr>
              <a:t>Realizar </a:t>
            </a:r>
            <a:r>
              <a:rPr lang="es-ES_tradnl" sz="1600" dirty="0">
                <a:solidFill>
                  <a:srgbClr val="0000FF"/>
                </a:solidFill>
                <a:latin typeface="+mn-lt"/>
                <a:ea typeface="Times New Roman" panose="02020603050405020304" pitchFamily="18" charset="0"/>
              </a:rPr>
              <a:t>los cálculos y contabilización del impuesto sobre beneficios.</a:t>
            </a:r>
            <a:endParaRPr lang="es-ES" sz="1600" i="1" dirty="0">
              <a:solidFill>
                <a:srgbClr val="0000FF"/>
              </a:solidFill>
              <a:effectLst/>
              <a:latin typeface="+mn-lt"/>
              <a:ea typeface="Times New Roman" panose="02020603050405020304" pitchFamily="18" charset="0"/>
            </a:endParaRPr>
          </a:p>
        </p:txBody>
      </p:sp>
      <p:graphicFrame>
        <p:nvGraphicFramePr>
          <p:cNvPr id="3" name="Tabla 2"/>
          <p:cNvGraphicFramePr>
            <a:graphicFrameLocks noGrp="1"/>
          </p:cNvGraphicFramePr>
          <p:nvPr/>
        </p:nvGraphicFramePr>
        <p:xfrm>
          <a:off x="228601" y="2978912"/>
          <a:ext cx="9372599" cy="675132"/>
        </p:xfrm>
        <a:graphic>
          <a:graphicData uri="http://schemas.openxmlformats.org/drawingml/2006/table">
            <a:tbl>
              <a:tblPr>
                <a:tableStyleId>{5C22544A-7EE6-4342-B048-85BDC9FD1C3A}</a:tableStyleId>
              </a:tblPr>
              <a:tblGrid>
                <a:gridCol w="2191624">
                  <a:extLst>
                    <a:ext uri="{9D8B030D-6E8A-4147-A177-3AD203B41FA5}">
                      <a16:colId xmlns="" xmlns:a16="http://schemas.microsoft.com/office/drawing/2014/main" val="1444817175"/>
                    </a:ext>
                  </a:extLst>
                </a:gridCol>
                <a:gridCol w="1390475">
                  <a:extLst>
                    <a:ext uri="{9D8B030D-6E8A-4147-A177-3AD203B41FA5}">
                      <a16:colId xmlns="" xmlns:a16="http://schemas.microsoft.com/office/drawing/2014/main" val="4284736851"/>
                    </a:ext>
                  </a:extLst>
                </a:gridCol>
                <a:gridCol w="1390475">
                  <a:extLst>
                    <a:ext uri="{9D8B030D-6E8A-4147-A177-3AD203B41FA5}">
                      <a16:colId xmlns="" xmlns:a16="http://schemas.microsoft.com/office/drawing/2014/main" val="2452879109"/>
                    </a:ext>
                  </a:extLst>
                </a:gridCol>
                <a:gridCol w="1580625">
                  <a:extLst>
                    <a:ext uri="{9D8B030D-6E8A-4147-A177-3AD203B41FA5}">
                      <a16:colId xmlns="" xmlns:a16="http://schemas.microsoft.com/office/drawing/2014/main" val="679692163"/>
                    </a:ext>
                  </a:extLst>
                </a:gridCol>
                <a:gridCol w="1295400">
                  <a:extLst>
                    <a:ext uri="{9D8B030D-6E8A-4147-A177-3AD203B41FA5}">
                      <a16:colId xmlns="" xmlns:a16="http://schemas.microsoft.com/office/drawing/2014/main" val="1161770518"/>
                    </a:ext>
                  </a:extLst>
                </a:gridCol>
                <a:gridCol w="1524000">
                  <a:extLst>
                    <a:ext uri="{9D8B030D-6E8A-4147-A177-3AD203B41FA5}">
                      <a16:colId xmlns="" xmlns:a16="http://schemas.microsoft.com/office/drawing/2014/main" val="749570797"/>
                    </a:ext>
                  </a:extLst>
                </a:gridCol>
              </a:tblGrid>
              <a:tr h="297688">
                <a:tc>
                  <a:txBody>
                    <a:bodyPr/>
                    <a:lstStyle/>
                    <a:p>
                      <a:pPr>
                        <a:spcAft>
                          <a:spcPts val="0"/>
                        </a:spcAft>
                      </a:pPr>
                      <a:r>
                        <a:rPr lang="es-ES" sz="1400" dirty="0">
                          <a:solidFill>
                            <a:srgbClr val="000066"/>
                          </a:solidFill>
                          <a:effectLst/>
                        </a:rPr>
                        <a:t>Conceptos</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dirty="0">
                          <a:solidFill>
                            <a:srgbClr val="000066"/>
                          </a:solidFill>
                          <a:effectLst/>
                        </a:rPr>
                        <a:t>CONTABLE</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dirty="0">
                          <a:solidFill>
                            <a:srgbClr val="000066"/>
                          </a:solidFill>
                          <a:effectLst/>
                        </a:rPr>
                        <a:t>FISCAL</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b="1" dirty="0">
                          <a:solidFill>
                            <a:srgbClr val="000066"/>
                          </a:solidFill>
                          <a:effectLst/>
                        </a:rPr>
                        <a:t>AJUSTE</a:t>
                      </a:r>
                      <a:endParaRPr lang="es-ES" sz="1400" b="1"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 sz="1400" dirty="0">
                          <a:solidFill>
                            <a:srgbClr val="000066"/>
                          </a:solidFill>
                          <a:effectLst/>
                        </a:rPr>
                        <a:t>TIPO de ajuste</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n-GB" sz="1400" dirty="0">
                          <a:solidFill>
                            <a:srgbClr val="000066"/>
                          </a:solidFill>
                          <a:effectLst/>
                        </a:rPr>
                        <a:t>Art. LIS</a:t>
                      </a:r>
                      <a:endParaRPr lang="es-ES" sz="1400"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extLst>
                  <a:ext uri="{0D108BD9-81ED-4DB2-BD59-A6C34878D82A}">
                    <a16:rowId xmlns="" xmlns:a16="http://schemas.microsoft.com/office/drawing/2014/main" val="1233325706"/>
                  </a:ext>
                </a:extLst>
              </a:tr>
              <a:tr h="377444">
                <a:tc>
                  <a:txBody>
                    <a:bodyPr/>
                    <a:lstStyle/>
                    <a:p>
                      <a:pPr>
                        <a:spcAft>
                          <a:spcPts val="0"/>
                        </a:spcAft>
                      </a:pPr>
                      <a:r>
                        <a:rPr lang="es-ES_tradnl" sz="1400" dirty="0" smtClean="0">
                          <a:solidFill>
                            <a:srgbClr val="0000FF"/>
                          </a:solidFill>
                          <a:effectLst/>
                        </a:rPr>
                        <a:t>“Multa” Sanción </a:t>
                      </a:r>
                      <a:r>
                        <a:rPr lang="es-ES_tradnl" sz="1400" dirty="0">
                          <a:solidFill>
                            <a:srgbClr val="0000FF"/>
                          </a:solidFill>
                          <a:effectLst/>
                        </a:rPr>
                        <a:t>(</a:t>
                      </a:r>
                      <a:r>
                        <a:rPr lang="es-ES_tradnl" sz="1400" b="1" dirty="0">
                          <a:solidFill>
                            <a:srgbClr val="002060"/>
                          </a:solidFill>
                          <a:effectLst/>
                        </a:rPr>
                        <a:t>Gasto</a:t>
                      </a:r>
                      <a:r>
                        <a:rPr lang="es-ES_tradnl" sz="1400" dirty="0">
                          <a:solidFill>
                            <a:srgbClr val="0000FF"/>
                          </a:solidFill>
                          <a:effectLst/>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10.000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+10.000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400" b="1" dirty="0">
                          <a:solidFill>
                            <a:srgbClr val="002060"/>
                          </a:solidFill>
                          <a:effectLst/>
                        </a:rPr>
                        <a:t>Permanente</a:t>
                      </a:r>
                      <a:endParaRPr lang="es-ES" sz="1400" b="1" dirty="0">
                        <a:solidFill>
                          <a:srgbClr val="00206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a:solidFill>
                            <a:srgbClr val="0000FF"/>
                          </a:solidFill>
                          <a:effectLst/>
                        </a:rPr>
                        <a:t>15.c)</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878331548"/>
                  </a:ext>
                </a:extLst>
              </a:tr>
            </a:tbl>
          </a:graphicData>
        </a:graphic>
      </p:graphicFrame>
      <p:graphicFrame>
        <p:nvGraphicFramePr>
          <p:cNvPr id="9" name="Object 5"/>
          <p:cNvGraphicFramePr>
            <a:graphicFrameLocks noChangeAspect="1"/>
          </p:cNvGraphicFramePr>
          <p:nvPr>
            <p:extLst>
              <p:ext uri="{D42A27DB-BD31-4B8C-83A1-F6EECF244321}">
                <p14:modId xmlns="" xmlns:p14="http://schemas.microsoft.com/office/powerpoint/2010/main" val="1449871209"/>
              </p:ext>
            </p:extLst>
          </p:nvPr>
        </p:nvGraphicFramePr>
        <p:xfrm>
          <a:off x="1066800" y="3941763"/>
          <a:ext cx="7575550" cy="2686050"/>
        </p:xfrm>
        <a:graphic>
          <a:graphicData uri="http://schemas.openxmlformats.org/presentationml/2006/ole">
            <p:oleObj spid="_x0000_s467173" name="Document" r:id="rId4" imgW="6366150" imgH="2571017" progId="">
              <p:embed/>
            </p:oleObj>
          </a:graphicData>
        </a:graphic>
      </p:graphicFrame>
    </p:spTree>
    <p:extLst>
      <p:ext uri="{BB962C8B-B14F-4D97-AF65-F5344CB8AC3E}">
        <p14:creationId xmlns="" xmlns:p14="http://schemas.microsoft.com/office/powerpoint/2010/main" val="3350066704"/>
      </p:ext>
    </p:extLst>
  </p:cSld>
  <p:clrMapOvr>
    <a:masterClrMapping/>
  </p:clrMapOvr>
  <p:transition/>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381750"/>
            <a:ext cx="2311400" cy="476250"/>
          </a:xfrm>
        </p:spPr>
        <p:txBody>
          <a:bodyPr/>
          <a:lstStyle/>
          <a:p>
            <a:pPr>
              <a:defRPr/>
            </a:pPr>
            <a:fld id="{0A918443-A5D7-4BD6-883E-809BEF2A278C}" type="slidenum">
              <a:rPr lang="es-ES"/>
              <a:pPr>
                <a:defRPr/>
              </a:pPr>
              <a:t>270</a:t>
            </a:fld>
            <a:endParaRPr lang="es-ES" dirty="0"/>
          </a:p>
        </p:txBody>
      </p:sp>
      <p:graphicFrame>
        <p:nvGraphicFramePr>
          <p:cNvPr id="7" name="6 Tabla"/>
          <p:cNvGraphicFramePr>
            <a:graphicFrameLocks noGrp="1"/>
          </p:cNvGraphicFramePr>
          <p:nvPr>
            <p:extLst>
              <p:ext uri="{D42A27DB-BD31-4B8C-83A1-F6EECF244321}">
                <p14:modId xmlns="" xmlns:p14="http://schemas.microsoft.com/office/powerpoint/2010/main" val="3525011753"/>
              </p:ext>
            </p:extLst>
          </p:nvPr>
        </p:nvGraphicFramePr>
        <p:xfrm>
          <a:off x="76200" y="589597"/>
          <a:ext cx="9753600" cy="5582603"/>
        </p:xfrm>
        <a:graphic>
          <a:graphicData uri="http://schemas.openxmlformats.org/drawingml/2006/table">
            <a:tbl>
              <a:tblPr firstRow="1" bandRow="1">
                <a:tableStyleId>{5C22544A-7EE6-4342-B048-85BDC9FD1C3A}</a:tableStyleId>
              </a:tblPr>
              <a:tblGrid>
                <a:gridCol w="1858061">
                  <a:extLst>
                    <a:ext uri="{9D8B030D-6E8A-4147-A177-3AD203B41FA5}">
                      <a16:colId xmlns="" xmlns:a16="http://schemas.microsoft.com/office/drawing/2014/main" val="20000"/>
                    </a:ext>
                  </a:extLst>
                </a:gridCol>
                <a:gridCol w="7895539">
                  <a:extLst>
                    <a:ext uri="{9D8B030D-6E8A-4147-A177-3AD203B41FA5}">
                      <a16:colId xmlns="" xmlns:a16="http://schemas.microsoft.com/office/drawing/2014/main" val="20001"/>
                    </a:ext>
                  </a:extLst>
                </a:gridCol>
              </a:tblGrid>
              <a:tr h="379542">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t>Reducción de determinados Activos Intangibles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643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chemeClr val="tx1"/>
                          </a:solidFill>
                        </a:rPr>
                        <a:t>REDUCCIÓN =</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u="none" dirty="0" smtClean="0">
                          <a:solidFill>
                            <a:srgbClr val="FF0000"/>
                          </a:solidFill>
                        </a:rPr>
                        <a:t>60% </a:t>
                      </a:r>
                      <a:r>
                        <a:rPr lang="es-ES_tradnl" b="1" u="none" dirty="0" smtClean="0">
                          <a:solidFill>
                            <a:srgbClr val="0000FF"/>
                          </a:solidFill>
                        </a:rPr>
                        <a:t>x Coeficiente*</a:t>
                      </a:r>
                      <a:endParaRPr lang="es-ES_tradnl"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476861">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_tradnl" sz="2000" b="1"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u="none" dirty="0" smtClean="0">
                          <a:solidFill>
                            <a:schemeClr val="tx1"/>
                          </a:solidFill>
                          <a:effectLst/>
                        </a:rPr>
                        <a:t>Coeficiente*</a:t>
                      </a:r>
                      <a:r>
                        <a:rPr lang="es-ES_tradnl" sz="2000" b="1" u="none" baseline="0" dirty="0" smtClean="0">
                          <a:solidFill>
                            <a:schemeClr val="tx1"/>
                          </a:solidFill>
                          <a:effectLst/>
                        </a:rPr>
                        <a:t> </a:t>
                      </a:r>
                      <a:endParaRPr lang="es-ES_tradnl" sz="2000" b="1"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u="none" dirty="0" smtClean="0">
                          <a:solidFill>
                            <a:srgbClr val="FF0000"/>
                          </a:solidFill>
                          <a:effectLst/>
                        </a:rPr>
                        <a:t>Numerador:</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b="1" u="sng" kern="1200" dirty="0" smtClean="0">
                          <a:solidFill>
                            <a:srgbClr val="0000FF"/>
                          </a:solidFill>
                          <a:latin typeface="+mn-lt"/>
                          <a:ea typeface="+mn-ea"/>
                          <a:cs typeface="+mn-cs"/>
                        </a:rPr>
                        <a:t>Gastos  incurridos  por  la  entidad  cedente</a:t>
                      </a:r>
                      <a:r>
                        <a:rPr lang="es-ES_tradnl" sz="1600" b="1" kern="1200" dirty="0" smtClean="0">
                          <a:solidFill>
                            <a:srgbClr val="0000FF"/>
                          </a:solidFill>
                          <a:latin typeface="+mn-lt"/>
                          <a:ea typeface="+mn-ea"/>
                          <a:cs typeface="+mn-cs"/>
                        </a:rPr>
                        <a:t> </a:t>
                      </a:r>
                      <a:r>
                        <a:rPr lang="es-ES_tradnl" sz="1600" kern="1200" dirty="0" smtClean="0">
                          <a:solidFill>
                            <a:srgbClr val="0000FF"/>
                          </a:solidFill>
                          <a:latin typeface="+mn-lt"/>
                          <a:ea typeface="+mn-ea"/>
                          <a:cs typeface="+mn-cs"/>
                        </a:rPr>
                        <a:t>directamente relacionados con la creación del activo, incluidos los derivados de la subcontratación con 3º no vinculados.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kern="1200" dirty="0" smtClean="0">
                          <a:solidFill>
                            <a:srgbClr val="0000FF"/>
                          </a:solidFill>
                          <a:latin typeface="+mn-lt"/>
                          <a:ea typeface="+mn-ea"/>
                          <a:cs typeface="+mn-cs"/>
                        </a:rPr>
                        <a:t> Estos  gastos  </a:t>
                      </a:r>
                      <a:r>
                        <a:rPr lang="es-ES_tradnl" sz="1600" u="sng" kern="1200" dirty="0" smtClean="0">
                          <a:solidFill>
                            <a:srgbClr val="0000FF"/>
                          </a:solidFill>
                          <a:latin typeface="+mn-lt"/>
                          <a:ea typeface="+mn-ea"/>
                          <a:cs typeface="+mn-cs"/>
                        </a:rPr>
                        <a:t>se incrementarán en un 30%</a:t>
                      </a:r>
                      <a:r>
                        <a:rPr lang="es-ES_tradnl" sz="1600" kern="1200" dirty="0" smtClean="0">
                          <a:solidFill>
                            <a:srgbClr val="0000FF"/>
                          </a:solidFill>
                          <a:latin typeface="+mn-lt"/>
                          <a:ea typeface="+mn-ea"/>
                          <a:cs typeface="+mn-cs"/>
                        </a:rPr>
                        <a:t>, sin que, en ningún caso, el numerador pueda superar el importe del denominador.</a:t>
                      </a:r>
                      <a:endParaRPr lang="es-ES_tradnl"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extLst>
                  <a:ext uri="{0D108BD9-81ED-4DB2-BD59-A6C34878D82A}">
                    <a16:rowId xmlns="" xmlns:a16="http://schemas.microsoft.com/office/drawing/2014/main" val="10002"/>
                  </a:ext>
                </a:extLst>
              </a:tr>
              <a:tr h="1093081">
                <a:tc vMerge="1">
                  <a:txBody>
                    <a:bodyPr/>
                    <a:lstStyle/>
                    <a:p>
                      <a:endParaRPr lang="es-ES_tradnl"/>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u="none" dirty="0" smtClean="0">
                          <a:solidFill>
                            <a:srgbClr val="FF0000"/>
                          </a:solidFill>
                          <a:effectLst/>
                        </a:rPr>
                        <a:t>Denominador:</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b="1" u="sng" kern="1200" dirty="0" smtClean="0">
                          <a:solidFill>
                            <a:srgbClr val="0000FF"/>
                          </a:solidFill>
                          <a:latin typeface="+mn-lt"/>
                          <a:ea typeface="+mn-ea"/>
                          <a:cs typeface="+mn-cs"/>
                        </a:rPr>
                        <a:t>Gastos  incurridos  por  la  entidad  cedente</a:t>
                      </a:r>
                      <a:r>
                        <a:rPr lang="es-ES_tradnl" sz="1600" b="1" kern="1200" dirty="0" smtClean="0">
                          <a:solidFill>
                            <a:srgbClr val="0000FF"/>
                          </a:solidFill>
                          <a:latin typeface="+mn-lt"/>
                          <a:ea typeface="+mn-ea"/>
                          <a:cs typeface="+mn-cs"/>
                        </a:rPr>
                        <a:t> </a:t>
                      </a:r>
                      <a:r>
                        <a:rPr lang="es-ES_tradnl" sz="1600" kern="1200" dirty="0" smtClean="0">
                          <a:solidFill>
                            <a:srgbClr val="0000FF"/>
                          </a:solidFill>
                          <a:latin typeface="+mn-lt"/>
                          <a:ea typeface="+mn-ea"/>
                          <a:cs typeface="+mn-cs"/>
                        </a:rPr>
                        <a:t>directamente relacionados con la creación del activo, incluidos los derivados de la subcontratación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kern="1200" dirty="0" smtClean="0">
                          <a:solidFill>
                            <a:srgbClr val="0000FF"/>
                          </a:solidFill>
                          <a:latin typeface="+mn-lt"/>
                          <a:ea typeface="+mn-ea"/>
                          <a:cs typeface="+mn-cs"/>
                        </a:rPr>
                        <a:t>Y en su caso de adquisición del activo</a:t>
                      </a:r>
                      <a:endParaRPr lang="es-ES_tradnl"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99205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u="sng" dirty="0" smtClean="0">
                          <a:solidFill>
                            <a:schemeClr val="tx1"/>
                          </a:solidFill>
                          <a:effectLst/>
                        </a:rPr>
                        <a:t>No</a:t>
                      </a:r>
                      <a:r>
                        <a:rPr lang="es-ES_tradnl" b="1" u="none" dirty="0" smtClean="0">
                          <a:solidFill>
                            <a:schemeClr val="tx1"/>
                          </a:solidFill>
                          <a:effectLst/>
                        </a:rPr>
                        <a:t> se incluirán </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b="1" u="none" dirty="0" smtClean="0">
                          <a:solidFill>
                            <a:schemeClr val="tx1"/>
                          </a:solidFill>
                          <a:effectLst/>
                        </a:rPr>
                        <a:t>en</a:t>
                      </a:r>
                      <a:r>
                        <a:rPr lang="es-ES_tradnl" b="1" u="none" baseline="0" dirty="0" smtClean="0">
                          <a:solidFill>
                            <a:schemeClr val="tx1"/>
                          </a:solidFill>
                          <a:effectLst/>
                        </a:rPr>
                        <a:t> el coeficiente</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lvl="0" indent="-342900">
                        <a:buFont typeface="Courier New" pitchFamily="49" charset="0"/>
                        <a:buChar char="o"/>
                      </a:pPr>
                      <a:r>
                        <a:rPr lang="es-ES_tradnl" sz="1600" kern="1200" dirty="0" smtClean="0">
                          <a:solidFill>
                            <a:srgbClr val="0000FF"/>
                          </a:solidFill>
                          <a:latin typeface="+mn-lt"/>
                          <a:ea typeface="+mn-ea"/>
                          <a:cs typeface="+mn-cs"/>
                        </a:rPr>
                        <a:t>Gastos financieros.</a:t>
                      </a:r>
                    </a:p>
                    <a:p>
                      <a:pPr marL="342900" lvl="0" indent="-342900">
                        <a:buFont typeface="Courier New" pitchFamily="49" charset="0"/>
                        <a:buChar char="o"/>
                      </a:pPr>
                      <a:r>
                        <a:rPr lang="es-ES_tradnl" sz="1600" kern="1200" dirty="0" smtClean="0">
                          <a:solidFill>
                            <a:srgbClr val="0000FF"/>
                          </a:solidFill>
                          <a:latin typeface="+mn-lt"/>
                          <a:ea typeface="+mn-ea"/>
                          <a:cs typeface="+mn-cs"/>
                        </a:rPr>
                        <a:t>Amortizaciones de  inmuebles.  </a:t>
                      </a:r>
                    </a:p>
                    <a:p>
                      <a:pPr marL="342900" lvl="0" indent="-342900">
                        <a:buFont typeface="Courier New" pitchFamily="49" charset="0"/>
                        <a:buChar char="o"/>
                      </a:pPr>
                      <a:r>
                        <a:rPr lang="es-ES_tradnl" sz="1600" kern="1200" dirty="0" smtClean="0">
                          <a:solidFill>
                            <a:srgbClr val="0000FF"/>
                          </a:solidFill>
                          <a:latin typeface="+mn-lt"/>
                          <a:ea typeface="+mn-ea"/>
                          <a:cs typeface="+mn-cs"/>
                        </a:rPr>
                        <a:t>Gastos  no  relacionados directamente con la creación del activo</a:t>
                      </a:r>
                      <a:r>
                        <a:rPr lang="es-ES_tradnl" sz="1800" kern="1200" dirty="0" smtClean="0">
                          <a:solidFill>
                            <a:srgbClr val="0000FF"/>
                          </a:solidFill>
                          <a:latin typeface="+mn-lt"/>
                          <a:ea typeface="+mn-ea"/>
                          <a:cs typeface="+mn-cs"/>
                        </a:rPr>
                        <a:t>. </a:t>
                      </a:r>
                      <a:endParaRPr lang="es-ES_tradnl" sz="1600" b="1" u="sng" dirty="0">
                        <a:solidFill>
                          <a:srgbClr val="0000CC"/>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53816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chemeClr val="tx1"/>
                          </a:solidFill>
                          <a:latin typeface="+mn-lt"/>
                          <a:ea typeface="+mn-ea"/>
                          <a:cs typeface="+mn-cs"/>
                        </a:rPr>
                        <a:t>También </a:t>
                      </a:r>
                      <a:r>
                        <a:rPr lang="es-ES_tradnl" sz="1800" b="1" kern="1200" dirty="0" err="1" smtClean="0">
                          <a:solidFill>
                            <a:schemeClr val="tx1"/>
                          </a:solidFill>
                          <a:latin typeface="+mn-lt"/>
                          <a:ea typeface="+mn-ea"/>
                          <a:cs typeface="+mn-cs"/>
                        </a:rPr>
                        <a:t>Redu</a:t>
                      </a:r>
                      <a:r>
                        <a:rPr lang="es-ES_tradnl" sz="1800" b="1" kern="1200" dirty="0" smtClean="0">
                          <a:solidFill>
                            <a:schemeClr val="tx1"/>
                          </a:solidFill>
                          <a:latin typeface="+mn-lt"/>
                          <a:ea typeface="+mn-ea"/>
                          <a:cs typeface="+mn-cs"/>
                        </a:rPr>
                        <a:t>.</a:t>
                      </a:r>
                      <a:endParaRPr lang="es-ES_tradnl"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indent="-342900">
                        <a:buFont typeface="Wingdings" pitchFamily="2" charset="2"/>
                        <a:buChar char="§"/>
                      </a:pPr>
                      <a:r>
                        <a:rPr lang="es-ES_tradnl" sz="1600" b="1" u="sng" kern="1200" dirty="0" smtClean="0">
                          <a:solidFill>
                            <a:srgbClr val="FF0000"/>
                          </a:solidFill>
                          <a:latin typeface="+mn-lt"/>
                          <a:ea typeface="+mn-ea"/>
                          <a:cs typeface="+mn-cs"/>
                        </a:rPr>
                        <a:t>la transmisión</a:t>
                      </a:r>
                      <a:r>
                        <a:rPr lang="es-ES_tradnl" sz="1600" b="1" kern="1200" dirty="0" smtClean="0">
                          <a:solidFill>
                            <a:srgbClr val="FF0000"/>
                          </a:solidFill>
                          <a:latin typeface="+mn-lt"/>
                          <a:ea typeface="+mn-ea"/>
                          <a:cs typeface="+mn-cs"/>
                        </a:rPr>
                        <a:t> de esos activos intangibles.</a:t>
                      </a:r>
                      <a:r>
                        <a:rPr lang="es-ES_tradnl" sz="1600" kern="1200" dirty="0" smtClean="0">
                          <a:solidFill>
                            <a:srgbClr val="000066"/>
                          </a:solidFill>
                          <a:latin typeface="+mn-lt"/>
                          <a:ea typeface="+mn-ea"/>
                          <a:cs typeface="+mn-cs"/>
                        </a:rPr>
                        <a:t> </a:t>
                      </a:r>
                    </a:p>
                    <a:p>
                      <a:pPr marL="342900" indent="-342900">
                        <a:buFont typeface="Wingdings" pitchFamily="2" charset="2"/>
                        <a:buChar char="Ø"/>
                      </a:pPr>
                      <a:r>
                        <a:rPr lang="es-ES_tradnl" sz="1600" b="1" u="none" kern="1200" dirty="0" smtClean="0">
                          <a:solidFill>
                            <a:srgbClr val="000066"/>
                          </a:solidFill>
                          <a:effectLst/>
                          <a:latin typeface="+mn-lt"/>
                          <a:ea typeface="+mn-ea"/>
                          <a:cs typeface="+mn-cs"/>
                        </a:rPr>
                        <a:t>Siempre que </a:t>
                      </a:r>
                      <a:r>
                        <a:rPr lang="es-ES_tradnl" sz="1600" b="1" u="sng" kern="1200" dirty="0" smtClean="0">
                          <a:solidFill>
                            <a:srgbClr val="000066"/>
                          </a:solidFill>
                          <a:effectLst/>
                          <a:latin typeface="+mn-lt"/>
                          <a:ea typeface="+mn-ea"/>
                          <a:cs typeface="+mn-cs"/>
                        </a:rPr>
                        <a:t>no</a:t>
                      </a:r>
                      <a:r>
                        <a:rPr lang="es-ES_tradnl" sz="1600" b="1" u="none" kern="1200" dirty="0" smtClean="0">
                          <a:solidFill>
                            <a:srgbClr val="000066"/>
                          </a:solidFill>
                          <a:effectLst/>
                          <a:latin typeface="+mn-lt"/>
                          <a:ea typeface="+mn-ea"/>
                          <a:cs typeface="+mn-cs"/>
                        </a:rPr>
                        <a:t> se realice entre entidades </a:t>
                      </a:r>
                      <a:r>
                        <a:rPr lang="es-ES_tradnl" sz="1600" b="1" u="sng" kern="1200" dirty="0" smtClean="0">
                          <a:solidFill>
                            <a:srgbClr val="000066"/>
                          </a:solidFill>
                          <a:effectLst/>
                          <a:latin typeface="+mn-lt"/>
                          <a:ea typeface="+mn-ea"/>
                          <a:cs typeface="+mn-cs"/>
                        </a:rPr>
                        <a:t>vinculadas</a:t>
                      </a:r>
                      <a:endParaRPr lang="es-ES_tradnl" sz="1600"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583883">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u="sng" kern="1200" baseline="0" dirty="0" smtClean="0">
                          <a:solidFill>
                            <a:srgbClr val="000066"/>
                          </a:solidFill>
                          <a:latin typeface="+mn-lt"/>
                          <a:ea typeface="+mn-ea"/>
                          <a:cs typeface="+mn-cs"/>
                        </a:rPr>
                        <a:t>Esta reducción deberá tenerse en cuenta</a:t>
                      </a:r>
                      <a:r>
                        <a:rPr lang="es-ES_tradnl" sz="1600" u="none" kern="1200" baseline="0" dirty="0" smtClean="0">
                          <a:solidFill>
                            <a:srgbClr val="000066"/>
                          </a:solidFill>
                          <a:latin typeface="+mn-lt"/>
                          <a:ea typeface="+mn-ea"/>
                          <a:cs typeface="+mn-cs"/>
                        </a:rPr>
                        <a:t> </a:t>
                      </a:r>
                      <a:r>
                        <a:rPr lang="es-ES_tradnl" sz="1600" u="sng" kern="1200" baseline="0" dirty="0" smtClean="0">
                          <a:solidFill>
                            <a:srgbClr val="000066"/>
                          </a:solidFill>
                          <a:latin typeface="+mn-lt"/>
                          <a:ea typeface="+mn-ea"/>
                          <a:cs typeface="+mn-cs"/>
                        </a:rPr>
                        <a:t>a efectos de</a:t>
                      </a:r>
                      <a:r>
                        <a:rPr lang="es-ES_tradnl" sz="1600" kern="1200" baseline="0" dirty="0" smtClean="0">
                          <a:solidFill>
                            <a:srgbClr val="000066"/>
                          </a:solidFill>
                          <a:latin typeface="+mn-lt"/>
                          <a:ea typeface="+mn-ea"/>
                          <a:cs typeface="+mn-cs"/>
                        </a:rPr>
                        <a:t> la determinación del importe de la cuota íntegra a que se refiere el artículo 31.1.b) LIS (DDI Internacional).</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indent="-342900">
                        <a:buFont typeface="Wingdings" pitchFamily="2" charset="2"/>
                        <a:buChar char="§"/>
                      </a:pPr>
                      <a:endParaRPr lang="es-ES_tradnl" sz="1600" b="1" u="none"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6"/>
                  </a:ext>
                </a:extLst>
              </a:tr>
            </a:tbl>
          </a:graphicData>
        </a:graphic>
      </p:graphicFrame>
      <p:graphicFrame>
        <p:nvGraphicFramePr>
          <p:cNvPr id="8" name="7 Tabla"/>
          <p:cNvGraphicFramePr>
            <a:graphicFrameLocks noGrp="1"/>
          </p:cNvGraphicFramePr>
          <p:nvPr>
            <p:extLst>
              <p:ext uri="{D42A27DB-BD31-4B8C-83A1-F6EECF244321}">
                <p14:modId xmlns="" xmlns:p14="http://schemas.microsoft.com/office/powerpoint/2010/main" val="2983702934"/>
              </p:ext>
            </p:extLst>
          </p:nvPr>
        </p:nvGraphicFramePr>
        <p:xfrm>
          <a:off x="76200" y="0"/>
          <a:ext cx="9677400" cy="457200"/>
        </p:xfrm>
        <a:graphic>
          <a:graphicData uri="http://schemas.openxmlformats.org/drawingml/2006/table">
            <a:tbl>
              <a:tblPr firstRow="1" bandRow="1">
                <a:tableStyleId>{5C22544A-7EE6-4342-B048-85BDC9FD1C3A}</a:tableStyleId>
              </a:tblPr>
              <a:tblGrid>
                <a:gridCol w="9677400">
                  <a:extLst>
                    <a:ext uri="{9D8B030D-6E8A-4147-A177-3AD203B41FA5}">
                      <a16:colId xmlns="" xmlns:a16="http://schemas.microsoft.com/office/drawing/2014/main" val="20000"/>
                    </a:ext>
                  </a:extLst>
                </a:gridCol>
              </a:tblGrid>
              <a:tr h="457200">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400" b="1" kern="1200" baseline="0" dirty="0" smtClean="0">
                          <a:solidFill>
                            <a:srgbClr val="FF0000"/>
                          </a:solidFill>
                          <a:effectLst/>
                          <a:latin typeface="+mn-lt"/>
                          <a:ea typeface="+mn-ea"/>
                          <a:cs typeface="+mn-cs"/>
                        </a:rPr>
                        <a:t>“PATENT BOX”:</a:t>
                      </a:r>
                      <a:r>
                        <a:rPr lang="es-ES_tradnl" sz="2400" b="1" kern="1200" baseline="0" dirty="0" smtClean="0">
                          <a:solidFill>
                            <a:srgbClr val="000066"/>
                          </a:solidFill>
                          <a:effectLst/>
                          <a:latin typeface="+mn-lt"/>
                          <a:ea typeface="+mn-ea"/>
                          <a:cs typeface="+mn-cs"/>
                        </a:rPr>
                        <a:t> Cálculo de la Reducción</a:t>
                      </a:r>
                      <a:endParaRPr lang="es-ES_tradnl" sz="2400" u="sng" dirty="0">
                        <a:solidFill>
                          <a:srgbClr val="FF0000"/>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CFFFF"/>
                    </a:solidFill>
                  </a:tcPr>
                </a:tc>
                <a:extLst>
                  <a:ext uri="{0D108BD9-81ED-4DB2-BD59-A6C34878D82A}">
                    <a16:rowId xmlns="" xmlns:a16="http://schemas.microsoft.com/office/drawing/2014/main" val="10000"/>
                  </a:ext>
                </a:extLst>
              </a:tr>
            </a:tbl>
          </a:graphicData>
        </a:graphic>
      </p:graphicFrame>
      <p:graphicFrame>
        <p:nvGraphicFramePr>
          <p:cNvPr id="9" name="8 Tabla"/>
          <p:cNvGraphicFramePr>
            <a:graphicFrameLocks noGrp="1"/>
          </p:cNvGraphicFramePr>
          <p:nvPr/>
        </p:nvGraphicFramePr>
        <p:xfrm>
          <a:off x="76200" y="6324600"/>
          <a:ext cx="9448800" cy="381000"/>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none" kern="1200" baseline="0" dirty="0" smtClean="0">
                          <a:solidFill>
                            <a:schemeClr val="tx1"/>
                          </a:solidFill>
                          <a:effectLst>
                            <a:outerShdw blurRad="38100" dist="38100" dir="2700000" algn="tl">
                              <a:srgbClr val="000000">
                                <a:alpha val="43137"/>
                              </a:srgbClr>
                            </a:outerShdw>
                          </a:effectLst>
                          <a:latin typeface="+mn-lt"/>
                          <a:ea typeface="+mn-ea"/>
                          <a:cs typeface="+mn-cs"/>
                        </a:rPr>
                        <a:t>Procede la reducción </a:t>
                      </a:r>
                      <a:r>
                        <a:rPr lang="es-ES_tradnl" sz="1800" b="1" u="none" kern="1200" baseline="0" dirty="0" smtClean="0">
                          <a:solidFill>
                            <a:schemeClr val="lt1"/>
                          </a:solidFill>
                          <a:latin typeface="+mn-lt"/>
                          <a:ea typeface="+mn-ea"/>
                          <a:cs typeface="+mn-cs"/>
                        </a:rPr>
                        <a:t>cuando se cumplan ciertos </a:t>
                      </a:r>
                      <a:r>
                        <a:rPr lang="es-ES_tradnl" sz="1800" b="1" u="sng" kern="1200" baseline="0" dirty="0" smtClean="0">
                          <a:solidFill>
                            <a:srgbClr val="FFFF99"/>
                          </a:solidFill>
                          <a:latin typeface="+mn-lt"/>
                          <a:ea typeface="+mn-ea"/>
                          <a:cs typeface="+mn-cs"/>
                        </a:rPr>
                        <a:t>requisitos</a:t>
                      </a:r>
                      <a:r>
                        <a:rPr lang="es-ES_tradnl" sz="1800" b="1" u="none" kern="1200" baseline="0" dirty="0" smtClean="0">
                          <a:solidFill>
                            <a:schemeClr val="lt1"/>
                          </a:solidFill>
                          <a:latin typeface="+mn-lt"/>
                          <a:ea typeface="+mn-ea"/>
                          <a:cs typeface="+mn-cs"/>
                        </a:rPr>
                        <a:t> (página siguiente).</a:t>
                      </a:r>
                      <a:endParaRPr lang="es-ES_tradnl" sz="1800" u="none"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414266531"/>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D0AE1457-1A50-4DF4-9783-14C0FC46C51E}" type="slidenum">
              <a:rPr lang="es-ES"/>
              <a:pPr>
                <a:defRPr/>
              </a:pPr>
              <a:t>271</a:t>
            </a:fld>
            <a:endParaRPr lang="es-ES" dirty="0"/>
          </a:p>
        </p:txBody>
      </p:sp>
      <p:graphicFrame>
        <p:nvGraphicFramePr>
          <p:cNvPr id="9" name="8 Tabla"/>
          <p:cNvGraphicFramePr>
            <a:graphicFrameLocks noGrp="1"/>
          </p:cNvGraphicFramePr>
          <p:nvPr>
            <p:extLst>
              <p:ext uri="{D42A27DB-BD31-4B8C-83A1-F6EECF244321}">
                <p14:modId xmlns="" xmlns:p14="http://schemas.microsoft.com/office/powerpoint/2010/main" val="457938734"/>
              </p:ext>
            </p:extLst>
          </p:nvPr>
        </p:nvGraphicFramePr>
        <p:xfrm>
          <a:off x="228600" y="457200"/>
          <a:ext cx="9448800" cy="5638800"/>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400" u="none" dirty="0" smtClean="0">
                          <a:effectLst>
                            <a:outerShdw blurRad="38100" dist="38100" dir="2700000" algn="tl">
                              <a:srgbClr val="000000">
                                <a:alpha val="43137"/>
                              </a:srgbClr>
                            </a:outerShdw>
                          </a:effectLst>
                        </a:rPr>
                        <a:t>REQUISITOS:  </a:t>
                      </a:r>
                      <a:r>
                        <a:rPr lang="es-ES_tradnl" sz="2000" dirty="0" smtClean="0"/>
                        <a:t>(art. 23.2 LIS)</a:t>
                      </a:r>
                      <a:endParaRPr lang="es-ES_tradnl" sz="2000" u="sng"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33400">
                <a:tc>
                  <a:txBody>
                    <a:bodyPr/>
                    <a:lstStyle/>
                    <a:p>
                      <a:pPr marL="342900" marR="0" indent="-342900" algn="l" defTabSz="914400" rtl="0" eaLnBrk="1" fontAlgn="auto" latinLnBrk="0" hangingPunct="1">
                        <a:lnSpc>
                          <a:spcPct val="100000"/>
                        </a:lnSpc>
                        <a:spcBef>
                          <a:spcPts val="0"/>
                        </a:spcBef>
                        <a:spcAft>
                          <a:spcPts val="0"/>
                        </a:spcAft>
                        <a:buClrTx/>
                        <a:buSzTx/>
                        <a:buFont typeface="Courier New" pitchFamily="49" charset="0"/>
                        <a:buChar char="o"/>
                        <a:tabLst/>
                        <a:defRPr/>
                      </a:pPr>
                      <a:r>
                        <a:rPr lang="es-ES_tradnl" sz="1800" kern="1200" dirty="0" smtClean="0">
                          <a:solidFill>
                            <a:srgbClr val="000066"/>
                          </a:solidFill>
                          <a:latin typeface="+mn-lt"/>
                          <a:ea typeface="+mn-ea"/>
                          <a:cs typeface="+mn-cs"/>
                        </a:rPr>
                        <a:t> </a:t>
                      </a:r>
                      <a:r>
                        <a:rPr lang="es-ES_tradnl" sz="1800" strike="sngStrike" kern="1200" dirty="0" smtClean="0">
                          <a:solidFill>
                            <a:srgbClr val="000066"/>
                          </a:solidFill>
                          <a:latin typeface="+mn-lt"/>
                          <a:ea typeface="+mn-ea"/>
                          <a:cs typeface="+mn-cs"/>
                        </a:rPr>
                        <a:t>Que </a:t>
                      </a:r>
                      <a:r>
                        <a:rPr lang="es-ES_tradnl" sz="1800" u="sng" strike="sngStrike" kern="1200" dirty="0" smtClean="0">
                          <a:solidFill>
                            <a:srgbClr val="000066"/>
                          </a:solidFill>
                          <a:latin typeface="+mn-lt"/>
                          <a:ea typeface="+mn-ea"/>
                          <a:cs typeface="+mn-cs"/>
                        </a:rPr>
                        <a:t>la entidad </a:t>
                      </a:r>
                      <a:r>
                        <a:rPr lang="es-ES_tradnl" sz="1800" b="1" u="sng" strike="sngStrike" kern="1200" dirty="0" smtClean="0">
                          <a:solidFill>
                            <a:srgbClr val="0000FF"/>
                          </a:solidFill>
                          <a:latin typeface="+mn-lt"/>
                          <a:ea typeface="+mn-ea"/>
                          <a:cs typeface="+mn-cs"/>
                        </a:rPr>
                        <a:t>cedente</a:t>
                      </a:r>
                      <a:r>
                        <a:rPr lang="es-ES_tradnl" sz="1800" strike="sngStrike" kern="1200" dirty="0" smtClean="0">
                          <a:solidFill>
                            <a:srgbClr val="000066"/>
                          </a:solidFill>
                          <a:latin typeface="+mn-lt"/>
                          <a:ea typeface="+mn-ea"/>
                          <a:cs typeface="+mn-cs"/>
                        </a:rPr>
                        <a:t> </a:t>
                      </a:r>
                      <a:r>
                        <a:rPr lang="es-ES_tradnl" sz="1800" b="1" u="sng" strike="sngStrike" kern="1200" dirty="0" smtClean="0">
                          <a:solidFill>
                            <a:srgbClr val="FF0000"/>
                          </a:solidFill>
                          <a:latin typeface="+mn-lt"/>
                          <a:ea typeface="+mn-ea"/>
                          <a:cs typeface="+mn-cs"/>
                        </a:rPr>
                        <a:t>haya creado</a:t>
                      </a:r>
                      <a:r>
                        <a:rPr lang="es-ES_tradnl" sz="1800" b="1" strike="sngStrike" kern="1200" dirty="0" smtClean="0">
                          <a:solidFill>
                            <a:srgbClr val="FF0000"/>
                          </a:solidFill>
                          <a:latin typeface="+mn-lt"/>
                          <a:ea typeface="+mn-ea"/>
                          <a:cs typeface="+mn-cs"/>
                        </a:rPr>
                        <a:t> </a:t>
                      </a:r>
                      <a:r>
                        <a:rPr lang="es-ES_tradnl" sz="1800" strike="sngStrike" kern="1200" dirty="0" smtClean="0">
                          <a:solidFill>
                            <a:srgbClr val="000066"/>
                          </a:solidFill>
                          <a:latin typeface="+mn-lt"/>
                          <a:ea typeface="+mn-ea"/>
                          <a:cs typeface="+mn-cs"/>
                        </a:rPr>
                        <a:t>los activos objeto de cesión, </a:t>
                      </a:r>
                      <a:r>
                        <a:rPr lang="es-ES_tradnl" sz="1800" b="1" strike="sngStrike" kern="1200" dirty="0" smtClean="0">
                          <a:solidFill>
                            <a:srgbClr val="FF0000"/>
                          </a:solidFill>
                          <a:latin typeface="+mn-lt"/>
                          <a:ea typeface="+mn-ea"/>
                          <a:cs typeface="+mn-cs"/>
                        </a:rPr>
                        <a:t>al menos, en un 25% de su coste</a:t>
                      </a:r>
                      <a:r>
                        <a:rPr lang="es-ES_tradnl" sz="1800" b="1" kern="1200" dirty="0" smtClean="0">
                          <a:solidFill>
                            <a:srgbClr val="000066"/>
                          </a:solidFill>
                          <a:latin typeface="+mn-lt"/>
                          <a:ea typeface="+mn-ea"/>
                          <a:cs typeface="+mn-cs"/>
                        </a:rPr>
                        <a:t>.</a:t>
                      </a:r>
                      <a:r>
                        <a:rPr lang="es-ES_tradnl" sz="1800" kern="1200" dirty="0" smtClean="0">
                          <a:solidFill>
                            <a:srgbClr val="000066"/>
                          </a:solidFill>
                          <a:latin typeface="+mn-lt"/>
                          <a:ea typeface="+mn-ea"/>
                          <a:cs typeface="+mn-cs"/>
                        </a:rPr>
                        <a:t>            </a:t>
                      </a:r>
                      <a:r>
                        <a:rPr lang="es-ES_tradnl" sz="1800" b="1" kern="1200" dirty="0" smtClean="0">
                          <a:solidFill>
                            <a:srgbClr val="00B050"/>
                          </a:solidFill>
                          <a:latin typeface="+mn-lt"/>
                          <a:ea typeface="+mn-ea"/>
                          <a:cs typeface="+mn-cs"/>
                        </a:rPr>
                        <a:t>Se elimina este requisito desde 1/7/2016</a:t>
                      </a:r>
                      <a:endParaRPr lang="es-ES_tradnl" sz="1900" b="1" dirty="0" smtClean="0">
                        <a:solidFill>
                          <a:srgbClr val="00B05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402079">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800" kern="1200" dirty="0" smtClean="0">
                          <a:solidFill>
                            <a:srgbClr val="000066"/>
                          </a:solidFill>
                          <a:latin typeface="+mn-lt"/>
                          <a:ea typeface="+mn-ea"/>
                          <a:cs typeface="+mn-cs"/>
                        </a:rPr>
                        <a:t>Que </a:t>
                      </a:r>
                      <a:r>
                        <a:rPr lang="es-ES_tradnl" sz="1800" b="1" u="sng" kern="1200" dirty="0" smtClean="0">
                          <a:solidFill>
                            <a:srgbClr val="0000FF"/>
                          </a:solidFill>
                          <a:latin typeface="+mn-lt"/>
                          <a:ea typeface="+mn-ea"/>
                          <a:cs typeface="+mn-cs"/>
                        </a:rPr>
                        <a:t>el cesionario </a:t>
                      </a:r>
                      <a:r>
                        <a:rPr lang="es-ES_tradnl" sz="1800" b="1" u="sng" kern="1200" dirty="0" smtClean="0">
                          <a:solidFill>
                            <a:srgbClr val="000066"/>
                          </a:solidFill>
                          <a:latin typeface="+mn-lt"/>
                          <a:ea typeface="+mn-ea"/>
                          <a:cs typeface="+mn-cs"/>
                        </a:rPr>
                        <a:t>utilice</a:t>
                      </a:r>
                      <a:r>
                        <a:rPr lang="es-ES_tradnl" sz="1800" kern="1200" dirty="0" smtClean="0">
                          <a:solidFill>
                            <a:srgbClr val="000066"/>
                          </a:solidFill>
                          <a:latin typeface="+mn-lt"/>
                          <a:ea typeface="+mn-ea"/>
                          <a:cs typeface="+mn-cs"/>
                        </a:rPr>
                        <a:t> los derechos de uso o de explotación </a:t>
                      </a:r>
                      <a:r>
                        <a:rPr lang="es-ES_tradnl" sz="1800" b="1" u="sng" kern="1200" dirty="0" smtClean="0">
                          <a:solidFill>
                            <a:srgbClr val="000066"/>
                          </a:solidFill>
                          <a:latin typeface="+mn-lt"/>
                          <a:ea typeface="+mn-ea"/>
                          <a:cs typeface="+mn-cs"/>
                        </a:rPr>
                        <a:t>en el desarrollo de una actividad económica</a:t>
                      </a:r>
                      <a:r>
                        <a:rPr lang="es-ES_tradnl" sz="1800" kern="1200" dirty="0" smtClean="0">
                          <a:solidFill>
                            <a:srgbClr val="000066"/>
                          </a:solidFill>
                          <a:latin typeface="+mn-lt"/>
                          <a:ea typeface="+mn-ea"/>
                          <a:cs typeface="+mn-cs"/>
                        </a:rPr>
                        <a:t> y que los resultados de esa utilización </a:t>
                      </a:r>
                      <a:r>
                        <a:rPr lang="es-ES_tradnl" sz="1800" u="sng" kern="1200" dirty="0" smtClean="0">
                          <a:solidFill>
                            <a:srgbClr val="000066"/>
                          </a:solidFill>
                          <a:latin typeface="+mn-lt"/>
                          <a:ea typeface="+mn-ea"/>
                          <a:cs typeface="+mn-cs"/>
                        </a:rPr>
                        <a:t>no se materialicen </a:t>
                      </a:r>
                      <a:r>
                        <a:rPr lang="es-ES_tradnl" sz="1800" kern="1200" dirty="0" smtClean="0">
                          <a:solidFill>
                            <a:srgbClr val="000066"/>
                          </a:solidFill>
                          <a:latin typeface="+mn-lt"/>
                          <a:ea typeface="+mn-ea"/>
                          <a:cs typeface="+mn-cs"/>
                        </a:rPr>
                        <a:t>en la entrega de bienes o prestación de servicios por el cesionario que generen </a:t>
                      </a:r>
                      <a:r>
                        <a:rPr lang="es-ES_tradnl" sz="1800" u="sng" kern="1200" dirty="0" smtClean="0">
                          <a:solidFill>
                            <a:srgbClr val="000066"/>
                          </a:solidFill>
                          <a:latin typeface="+mn-lt"/>
                          <a:ea typeface="+mn-ea"/>
                          <a:cs typeface="+mn-cs"/>
                        </a:rPr>
                        <a:t>gastos fiscalmente deducibles en la entidad cedente</a:t>
                      </a:r>
                      <a:r>
                        <a:rPr lang="es-ES_tradnl" sz="1800" kern="1200" dirty="0" smtClean="0">
                          <a:solidFill>
                            <a:srgbClr val="000066"/>
                          </a:solidFill>
                          <a:latin typeface="+mn-lt"/>
                          <a:ea typeface="+mn-ea"/>
                          <a:cs typeface="+mn-cs"/>
                        </a:rPr>
                        <a:t>, siempre que, en este último caso, dicha entidad esté vinculada con el cesionario. </a:t>
                      </a:r>
                      <a:endParaRPr lang="es-ES_tradnl" sz="1900" b="1" dirty="0" smtClean="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234439">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r>
                        <a:rPr lang="es-ES_tradnl" sz="1800" kern="1200" dirty="0" smtClean="0">
                          <a:solidFill>
                            <a:srgbClr val="000066"/>
                          </a:solidFill>
                          <a:latin typeface="+mn-lt"/>
                          <a:ea typeface="+mn-ea"/>
                          <a:cs typeface="+mn-cs"/>
                        </a:rPr>
                        <a:t> Que </a:t>
                      </a:r>
                      <a:r>
                        <a:rPr lang="es-ES_tradnl" sz="1800" b="1" u="sng" kern="1200" dirty="0" smtClean="0">
                          <a:solidFill>
                            <a:srgbClr val="0000FF"/>
                          </a:solidFill>
                          <a:latin typeface="+mn-lt"/>
                          <a:ea typeface="+mn-ea"/>
                          <a:cs typeface="+mn-cs"/>
                        </a:rPr>
                        <a:t>el cesionario</a:t>
                      </a:r>
                      <a:r>
                        <a:rPr lang="es-ES_tradnl" sz="1800" b="1" kern="1200" dirty="0" smtClean="0">
                          <a:solidFill>
                            <a:srgbClr val="0000FF"/>
                          </a:solidFill>
                          <a:latin typeface="+mn-lt"/>
                          <a:ea typeface="+mn-ea"/>
                          <a:cs typeface="+mn-cs"/>
                        </a:rPr>
                        <a:t> </a:t>
                      </a:r>
                      <a:r>
                        <a:rPr lang="es-ES_tradnl" sz="1800" b="1" u="sng" kern="1200" dirty="0" smtClean="0">
                          <a:solidFill>
                            <a:srgbClr val="FF0000"/>
                          </a:solidFill>
                          <a:latin typeface="+mn-lt"/>
                          <a:ea typeface="+mn-ea"/>
                          <a:cs typeface="+mn-cs"/>
                        </a:rPr>
                        <a:t>no</a:t>
                      </a:r>
                      <a:r>
                        <a:rPr lang="es-ES_tradnl" sz="1800" b="1" u="sng" kern="1200" dirty="0" smtClean="0">
                          <a:solidFill>
                            <a:srgbClr val="000066"/>
                          </a:solidFill>
                          <a:latin typeface="+mn-lt"/>
                          <a:ea typeface="+mn-ea"/>
                          <a:cs typeface="+mn-cs"/>
                        </a:rPr>
                        <a:t> resida en</a:t>
                      </a:r>
                      <a:r>
                        <a:rPr lang="es-ES_tradnl" sz="1800" b="1" kern="1200" dirty="0" smtClean="0">
                          <a:solidFill>
                            <a:srgbClr val="000066"/>
                          </a:solidFill>
                          <a:latin typeface="+mn-lt"/>
                          <a:ea typeface="+mn-ea"/>
                          <a:cs typeface="+mn-cs"/>
                        </a:rPr>
                        <a:t> </a:t>
                      </a:r>
                      <a:r>
                        <a:rPr lang="es-ES_tradnl" sz="1800" kern="1200" dirty="0" smtClean="0">
                          <a:solidFill>
                            <a:srgbClr val="000066"/>
                          </a:solidFill>
                          <a:latin typeface="+mn-lt"/>
                          <a:ea typeface="+mn-ea"/>
                          <a:cs typeface="+mn-cs"/>
                        </a:rPr>
                        <a:t>un país o territorio de nula tributación o considerado como </a:t>
                      </a:r>
                      <a:r>
                        <a:rPr lang="es-ES_tradnl" sz="1800" b="1" u="sng" kern="1200" dirty="0" smtClean="0">
                          <a:solidFill>
                            <a:srgbClr val="FF0000"/>
                          </a:solidFill>
                          <a:latin typeface="+mn-lt"/>
                          <a:ea typeface="+mn-ea"/>
                          <a:cs typeface="+mn-cs"/>
                        </a:rPr>
                        <a:t>paraíso fiscal</a:t>
                      </a:r>
                      <a:r>
                        <a:rPr lang="es-ES_tradnl" sz="1800" b="0" kern="1200" dirty="0" smtClean="0">
                          <a:solidFill>
                            <a:srgbClr val="0000FF"/>
                          </a:solidFill>
                          <a:latin typeface="+mn-lt"/>
                          <a:ea typeface="+mn-ea"/>
                          <a:cs typeface="+mn-cs"/>
                        </a:rPr>
                        <a:t>, </a:t>
                      </a:r>
                      <a:r>
                        <a:rPr lang="es-ES_tradnl" sz="1800" b="1" u="sng" kern="1200" dirty="0" smtClean="0">
                          <a:solidFill>
                            <a:srgbClr val="0000FF"/>
                          </a:solidFill>
                          <a:latin typeface="+mn-lt"/>
                          <a:ea typeface="+mn-ea"/>
                          <a:cs typeface="+mn-cs"/>
                        </a:rPr>
                        <a:t>salvo que </a:t>
                      </a:r>
                      <a:r>
                        <a:rPr lang="es-ES_tradnl" sz="1800" b="0" kern="1200" dirty="0" smtClean="0">
                          <a:solidFill>
                            <a:srgbClr val="0000FF"/>
                          </a:solidFill>
                          <a:latin typeface="+mn-lt"/>
                          <a:ea typeface="+mn-ea"/>
                          <a:cs typeface="+mn-cs"/>
                        </a:rPr>
                        <a:t>esté situado en un Estado Miembro de la </a:t>
                      </a:r>
                      <a:r>
                        <a:rPr lang="es-ES_tradnl" sz="1800" b="0" u="sng" kern="1200" dirty="0" smtClean="0">
                          <a:solidFill>
                            <a:srgbClr val="0000FF"/>
                          </a:solidFill>
                          <a:latin typeface="+mn-lt"/>
                          <a:ea typeface="+mn-ea"/>
                          <a:cs typeface="+mn-cs"/>
                        </a:rPr>
                        <a:t>Unión Europea</a:t>
                      </a:r>
                      <a:r>
                        <a:rPr lang="es-ES_tradnl" sz="1800" b="0" u="none" kern="1200" dirty="0" smtClean="0">
                          <a:solidFill>
                            <a:srgbClr val="0000FF"/>
                          </a:solidFill>
                          <a:latin typeface="+mn-lt"/>
                          <a:ea typeface="+mn-ea"/>
                          <a:cs typeface="+mn-cs"/>
                        </a:rPr>
                        <a:t> </a:t>
                      </a:r>
                      <a:r>
                        <a:rPr lang="es-ES_tradnl" sz="1800" b="0" kern="1200" dirty="0" smtClean="0">
                          <a:solidFill>
                            <a:srgbClr val="0000FF"/>
                          </a:solidFill>
                          <a:latin typeface="+mn-lt"/>
                          <a:ea typeface="+mn-ea"/>
                          <a:cs typeface="+mn-cs"/>
                        </a:rPr>
                        <a:t>y el sujeto pasivo acredite que la operativa responde a </a:t>
                      </a:r>
                      <a:r>
                        <a:rPr lang="es-ES_tradnl" sz="1800" b="0" u="sng" kern="1200" dirty="0" smtClean="0">
                          <a:solidFill>
                            <a:srgbClr val="0000FF"/>
                          </a:solidFill>
                          <a:latin typeface="+mn-lt"/>
                          <a:ea typeface="+mn-ea"/>
                          <a:cs typeface="+mn-cs"/>
                        </a:rPr>
                        <a:t>motivos económicos válidos</a:t>
                      </a:r>
                      <a:r>
                        <a:rPr lang="es-ES_tradnl" sz="1800" b="0" kern="1200" dirty="0" smtClean="0">
                          <a:solidFill>
                            <a:srgbClr val="0000FF"/>
                          </a:solidFill>
                          <a:latin typeface="+mn-lt"/>
                          <a:ea typeface="+mn-ea"/>
                          <a:cs typeface="+mn-cs"/>
                        </a:rPr>
                        <a:t> y </a:t>
                      </a:r>
                      <a:r>
                        <a:rPr lang="es-ES_tradnl" sz="1800" b="0" u="sng" kern="1200" dirty="0" smtClean="0">
                          <a:solidFill>
                            <a:srgbClr val="0000FF"/>
                          </a:solidFill>
                          <a:latin typeface="+mn-lt"/>
                          <a:ea typeface="+mn-ea"/>
                          <a:cs typeface="+mn-cs"/>
                        </a:rPr>
                        <a:t>realice</a:t>
                      </a:r>
                      <a:r>
                        <a:rPr lang="es-ES_tradnl" sz="1800" b="0" kern="1200" dirty="0" smtClean="0">
                          <a:solidFill>
                            <a:srgbClr val="0000FF"/>
                          </a:solidFill>
                          <a:latin typeface="+mn-lt"/>
                          <a:ea typeface="+mn-ea"/>
                          <a:cs typeface="+mn-cs"/>
                        </a:rPr>
                        <a:t> </a:t>
                      </a:r>
                      <a:r>
                        <a:rPr lang="es-ES_tradnl" sz="1800" b="0" u="sng" kern="1200" dirty="0" smtClean="0">
                          <a:solidFill>
                            <a:srgbClr val="0000FF"/>
                          </a:solidFill>
                          <a:latin typeface="+mn-lt"/>
                          <a:ea typeface="+mn-ea"/>
                          <a:cs typeface="+mn-cs"/>
                        </a:rPr>
                        <a:t>actividades económicas</a:t>
                      </a:r>
                      <a:r>
                        <a:rPr lang="es-ES_tradnl" sz="1800" b="0" kern="1200" dirty="0" smtClean="0">
                          <a:solidFill>
                            <a:srgbClr val="0000FF"/>
                          </a:solidFill>
                          <a:latin typeface="+mn-lt"/>
                          <a:ea typeface="+mn-ea"/>
                          <a:cs typeface="+mn-cs"/>
                        </a:rPr>
                        <a:t>. </a:t>
                      </a:r>
                      <a:endParaRPr lang="es-ES_tradnl" sz="1900" b="0" u="none"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853441">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3"/>
                        <a:tabLst/>
                        <a:defRPr/>
                      </a:pPr>
                      <a:r>
                        <a:rPr lang="es-ES_tradnl" sz="1800" kern="1200" dirty="0" smtClean="0">
                          <a:solidFill>
                            <a:srgbClr val="000066"/>
                          </a:solidFill>
                          <a:latin typeface="+mn-lt"/>
                          <a:ea typeface="+mn-ea"/>
                          <a:cs typeface="+mn-cs"/>
                        </a:rPr>
                        <a:t> Cuando un mismo contrato de cesión </a:t>
                      </a:r>
                      <a:r>
                        <a:rPr lang="es-ES_tradnl" sz="1800" u="sng" kern="1200" dirty="0" smtClean="0">
                          <a:solidFill>
                            <a:srgbClr val="000066"/>
                          </a:solidFill>
                          <a:latin typeface="+mn-lt"/>
                          <a:ea typeface="+mn-ea"/>
                          <a:cs typeface="+mn-cs"/>
                        </a:rPr>
                        <a:t>incluya prestaciones </a:t>
                      </a:r>
                      <a:r>
                        <a:rPr lang="es-ES_tradnl" sz="1800" b="1" u="sng" kern="1200" dirty="0" smtClean="0">
                          <a:solidFill>
                            <a:srgbClr val="000066"/>
                          </a:solidFill>
                          <a:latin typeface="+mn-lt"/>
                          <a:ea typeface="+mn-ea"/>
                          <a:cs typeface="+mn-cs"/>
                        </a:rPr>
                        <a:t>accesorias</a:t>
                      </a:r>
                      <a:r>
                        <a:rPr lang="es-ES_tradnl" sz="1800" u="sng" kern="1200" dirty="0" smtClean="0">
                          <a:solidFill>
                            <a:srgbClr val="000066"/>
                          </a:solidFill>
                          <a:latin typeface="+mn-lt"/>
                          <a:ea typeface="+mn-ea"/>
                          <a:cs typeface="+mn-cs"/>
                        </a:rPr>
                        <a:t> de servicios</a:t>
                      </a:r>
                      <a:r>
                        <a:rPr lang="es-ES_tradnl" sz="1800" kern="1200" dirty="0" smtClean="0">
                          <a:solidFill>
                            <a:srgbClr val="000066"/>
                          </a:solidFill>
                          <a:latin typeface="+mn-lt"/>
                          <a:ea typeface="+mn-ea"/>
                          <a:cs typeface="+mn-cs"/>
                        </a:rPr>
                        <a:t>, </a:t>
                      </a:r>
                      <a:r>
                        <a:rPr lang="es-ES_tradnl" sz="1800" b="1" u="sng" kern="1200" dirty="0" smtClean="0">
                          <a:solidFill>
                            <a:srgbClr val="000066"/>
                          </a:solidFill>
                          <a:latin typeface="+mn-lt"/>
                          <a:ea typeface="+mn-ea"/>
                          <a:cs typeface="+mn-cs"/>
                        </a:rPr>
                        <a:t>deberá diferenciarse</a:t>
                      </a:r>
                      <a:r>
                        <a:rPr lang="es-ES_tradnl" sz="1800" b="1" kern="1200" dirty="0" smtClean="0">
                          <a:solidFill>
                            <a:srgbClr val="000066"/>
                          </a:solidFill>
                          <a:latin typeface="+mn-lt"/>
                          <a:ea typeface="+mn-ea"/>
                          <a:cs typeface="+mn-cs"/>
                        </a:rPr>
                        <a:t> </a:t>
                      </a:r>
                      <a:r>
                        <a:rPr lang="es-ES_tradnl" sz="1800" kern="1200" dirty="0" smtClean="0">
                          <a:solidFill>
                            <a:srgbClr val="000066"/>
                          </a:solidFill>
                          <a:latin typeface="+mn-lt"/>
                          <a:ea typeface="+mn-ea"/>
                          <a:cs typeface="+mn-cs"/>
                        </a:rPr>
                        <a:t>en dicho contrato la contraprestación correspondiente a los mismos. </a:t>
                      </a:r>
                      <a:endParaRPr lang="es-ES_tradnl" sz="1900" b="1" u="none" dirty="0" smtClean="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929641">
                <a:tc>
                  <a:txBody>
                    <a:bodyPr/>
                    <a:lstStyle/>
                    <a:p>
                      <a:pPr marL="342900" indent="-342900">
                        <a:buFont typeface="+mj-lt"/>
                        <a:buAutoNum type="alphaLcParenR" startAt="4"/>
                      </a:pPr>
                      <a:r>
                        <a:rPr lang="es-ES_tradnl" sz="1800" kern="1200" dirty="0" smtClean="0">
                          <a:solidFill>
                            <a:srgbClr val="000066"/>
                          </a:solidFill>
                          <a:latin typeface="+mn-lt"/>
                          <a:ea typeface="+mn-ea"/>
                          <a:cs typeface="+mn-cs"/>
                        </a:rPr>
                        <a:t>Que la entidad </a:t>
                      </a:r>
                      <a:r>
                        <a:rPr lang="es-ES_tradnl" sz="1800" u="sng" kern="1200" dirty="0" smtClean="0">
                          <a:solidFill>
                            <a:srgbClr val="000066"/>
                          </a:solidFill>
                          <a:latin typeface="+mn-lt"/>
                          <a:ea typeface="+mn-ea"/>
                          <a:cs typeface="+mn-cs"/>
                        </a:rPr>
                        <a:t>disponga de los </a:t>
                      </a:r>
                      <a:r>
                        <a:rPr lang="es-ES_tradnl" sz="1800" b="1" u="sng" kern="1200" dirty="0" smtClean="0">
                          <a:solidFill>
                            <a:srgbClr val="000066"/>
                          </a:solidFill>
                          <a:latin typeface="+mn-lt"/>
                          <a:ea typeface="+mn-ea"/>
                          <a:cs typeface="+mn-cs"/>
                        </a:rPr>
                        <a:t>registros contables necesarios</a:t>
                      </a:r>
                      <a:r>
                        <a:rPr lang="es-ES_tradnl" sz="1800" b="1" kern="1200" dirty="0" smtClean="0">
                          <a:solidFill>
                            <a:srgbClr val="000066"/>
                          </a:solidFill>
                          <a:latin typeface="+mn-lt"/>
                          <a:ea typeface="+mn-ea"/>
                          <a:cs typeface="+mn-cs"/>
                        </a:rPr>
                        <a:t> </a:t>
                      </a:r>
                      <a:r>
                        <a:rPr lang="es-ES_tradnl" sz="1800" kern="1200" dirty="0" smtClean="0">
                          <a:solidFill>
                            <a:srgbClr val="000066"/>
                          </a:solidFill>
                          <a:latin typeface="+mn-lt"/>
                          <a:ea typeface="+mn-ea"/>
                          <a:cs typeface="+mn-cs"/>
                        </a:rPr>
                        <a:t>para poder </a:t>
                      </a:r>
                      <a:r>
                        <a:rPr lang="es-ES_tradnl" sz="1800" b="1" u="sng" kern="1200" dirty="0" smtClean="0">
                          <a:solidFill>
                            <a:srgbClr val="000066"/>
                          </a:solidFill>
                          <a:latin typeface="+mn-lt"/>
                          <a:ea typeface="+mn-ea"/>
                          <a:cs typeface="+mn-cs"/>
                        </a:rPr>
                        <a:t>determinar los ingresos y gastos</a:t>
                      </a:r>
                      <a:r>
                        <a:rPr lang="es-ES_tradnl" sz="1800" u="sng" kern="1200" dirty="0" smtClean="0">
                          <a:solidFill>
                            <a:srgbClr val="000066"/>
                          </a:solidFill>
                          <a:latin typeface="+mn-lt"/>
                          <a:ea typeface="+mn-ea"/>
                          <a:cs typeface="+mn-cs"/>
                        </a:rPr>
                        <a:t>, directos e indirectos</a:t>
                      </a:r>
                      <a:r>
                        <a:rPr lang="es-ES_tradnl" sz="1800" kern="1200" dirty="0" smtClean="0">
                          <a:solidFill>
                            <a:srgbClr val="000066"/>
                          </a:solidFill>
                          <a:latin typeface="+mn-lt"/>
                          <a:ea typeface="+mn-ea"/>
                          <a:cs typeface="+mn-cs"/>
                        </a:rPr>
                        <a:t>, correspondientes a los </a:t>
                      </a:r>
                      <a:r>
                        <a:rPr lang="es-ES_tradnl" sz="1800" b="1" u="sng" kern="1200" dirty="0" smtClean="0">
                          <a:solidFill>
                            <a:srgbClr val="0000FF"/>
                          </a:solidFill>
                          <a:latin typeface="+mn-lt"/>
                          <a:ea typeface="+mn-ea"/>
                          <a:cs typeface="+mn-cs"/>
                        </a:rPr>
                        <a:t>activos objeto de cesión</a:t>
                      </a:r>
                      <a:r>
                        <a:rPr lang="es-ES_tradnl" sz="1800" kern="1200" dirty="0" smtClean="0">
                          <a:solidFill>
                            <a:srgbClr val="000066"/>
                          </a:solidFill>
                          <a:latin typeface="+mn-lt"/>
                          <a:ea typeface="+mn-ea"/>
                          <a:cs typeface="+mn-cs"/>
                        </a:rPr>
                        <a:t>. </a:t>
                      </a:r>
                      <a:endParaRPr lang="es-ES_tradnl" sz="1800" kern="1200" dirty="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sp>
        <p:nvSpPr>
          <p:cNvPr id="102421"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dirty="0">
                <a:solidFill>
                  <a:srgbClr val="000066"/>
                </a:solidFill>
              </a:rPr>
              <a:t>Reducción por cesiones de activos </a:t>
            </a:r>
            <a:r>
              <a:rPr lang="es-ES_tradnl" dirty="0" smtClean="0">
                <a:solidFill>
                  <a:srgbClr val="000066"/>
                </a:solidFill>
              </a:rPr>
              <a:t>intangibles.  </a:t>
            </a:r>
            <a:r>
              <a:rPr lang="es-ES_tradnl" u="sng" dirty="0" smtClean="0">
                <a:solidFill>
                  <a:srgbClr val="FF0000"/>
                </a:solidFill>
              </a:rPr>
              <a:t>REQUISITOS</a:t>
            </a:r>
            <a:r>
              <a:rPr lang="es-ES_tradnl" dirty="0" smtClean="0">
                <a:solidFill>
                  <a:srgbClr val="FF0000"/>
                </a:solidFill>
              </a:rPr>
              <a:t>:</a:t>
            </a:r>
            <a:endParaRPr lang="es-ES" dirty="0">
              <a:solidFill>
                <a:srgbClr val="000066"/>
              </a:solidFill>
            </a:endParaRPr>
          </a:p>
        </p:txBody>
      </p:sp>
      <p:graphicFrame>
        <p:nvGraphicFramePr>
          <p:cNvPr id="5" name="4 Tabla"/>
          <p:cNvGraphicFramePr>
            <a:graphicFrameLocks noGrp="1"/>
          </p:cNvGraphicFramePr>
          <p:nvPr/>
        </p:nvGraphicFramePr>
        <p:xfrm>
          <a:off x="228600" y="6141720"/>
          <a:ext cx="9220200" cy="640080"/>
        </p:xfrm>
        <a:graphic>
          <a:graphicData uri="http://schemas.openxmlformats.org/drawingml/2006/table">
            <a:tbl>
              <a:tblPr firstRow="1" bandRow="1">
                <a:tableStyleId>{5C22544A-7EE6-4342-B048-85BDC9FD1C3A}</a:tableStyleId>
              </a:tblPr>
              <a:tblGrid>
                <a:gridCol w="1180186">
                  <a:extLst>
                    <a:ext uri="{9D8B030D-6E8A-4147-A177-3AD203B41FA5}">
                      <a16:colId xmlns="" xmlns:a16="http://schemas.microsoft.com/office/drawing/2014/main" val="20000"/>
                    </a:ext>
                  </a:extLst>
                </a:gridCol>
                <a:gridCol w="8040014">
                  <a:extLst>
                    <a:ext uri="{9D8B030D-6E8A-4147-A177-3AD203B41FA5}">
                      <a16:colId xmlns="" xmlns:a16="http://schemas.microsoft.com/office/drawing/2014/main" val="20001"/>
                    </a:ext>
                  </a:extLst>
                </a:gridCol>
              </a:tblGrid>
              <a:tr h="5638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chemeClr val="tx1"/>
                          </a:solidFill>
                          <a:latin typeface="+mn-lt"/>
                          <a:ea typeface="+mn-ea"/>
                          <a:cs typeface="+mn-cs"/>
                        </a:rPr>
                        <a:t>Incluida</a:t>
                      </a:r>
                      <a:endParaRPr lang="es-ES_tradnl" b="1"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s-ES_tradnl"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
                      </a:pPr>
                      <a:r>
                        <a:rPr lang="es-ES_tradnl" sz="1600" b="1" u="sng" kern="1200" dirty="0" smtClean="0">
                          <a:solidFill>
                            <a:srgbClr val="FFFF99"/>
                          </a:solidFill>
                          <a:latin typeface="+mn-lt"/>
                          <a:ea typeface="+mn-ea"/>
                          <a:cs typeface="+mn-cs"/>
                        </a:rPr>
                        <a:t>la transmisión</a:t>
                      </a:r>
                      <a:r>
                        <a:rPr lang="es-ES_tradnl" sz="1600" b="1" kern="1200" dirty="0" smtClean="0">
                          <a:solidFill>
                            <a:srgbClr val="FFFF99"/>
                          </a:solidFill>
                          <a:latin typeface="+mn-lt"/>
                          <a:ea typeface="+mn-ea"/>
                          <a:cs typeface="+mn-cs"/>
                        </a:rPr>
                        <a:t> de estos activos intangibles</a:t>
                      </a:r>
                      <a:r>
                        <a:rPr lang="es-ES_tradnl" sz="1600" b="1" kern="1200" dirty="0" smtClean="0">
                          <a:solidFill>
                            <a:schemeClr val="tx1"/>
                          </a:solidFill>
                          <a:latin typeface="+mn-lt"/>
                          <a:ea typeface="+mn-ea"/>
                          <a:cs typeface="+mn-cs"/>
                        </a:rPr>
                        <a:t>.</a:t>
                      </a:r>
                      <a:r>
                        <a:rPr lang="es-ES_tradnl" sz="1600" kern="1200" dirty="0" smtClean="0">
                          <a:solidFill>
                            <a:schemeClr val="tx1"/>
                          </a:solidFill>
                          <a:latin typeface="+mn-lt"/>
                          <a:ea typeface="+mn-ea"/>
                          <a:cs typeface="+mn-cs"/>
                        </a:rPr>
                        <a:t> </a:t>
                      </a:r>
                    </a:p>
                    <a:p>
                      <a:pPr marL="342900" indent="-342900">
                        <a:buFont typeface="Wingdings" pitchFamily="2" charset="2"/>
                        <a:buChar char="Ø"/>
                      </a:pPr>
                      <a:r>
                        <a:rPr lang="es-ES_tradnl" sz="1600" b="1" u="none" kern="1200" dirty="0" smtClean="0">
                          <a:solidFill>
                            <a:schemeClr val="tx1"/>
                          </a:solidFill>
                          <a:effectLst/>
                          <a:latin typeface="+mn-lt"/>
                          <a:ea typeface="+mn-ea"/>
                          <a:cs typeface="+mn-cs"/>
                        </a:rPr>
                        <a:t>Siempre que </a:t>
                      </a:r>
                      <a:r>
                        <a:rPr lang="es-ES_tradnl" sz="1600" b="1" u="sng" kern="1200" dirty="0" smtClean="0">
                          <a:solidFill>
                            <a:schemeClr val="tx1"/>
                          </a:solidFill>
                          <a:effectLst/>
                          <a:latin typeface="+mn-lt"/>
                          <a:ea typeface="+mn-ea"/>
                          <a:cs typeface="+mn-cs"/>
                        </a:rPr>
                        <a:t>no</a:t>
                      </a:r>
                      <a:r>
                        <a:rPr lang="es-ES_tradnl" sz="1600" b="1" u="none" kern="1200" dirty="0" smtClean="0">
                          <a:solidFill>
                            <a:schemeClr val="tx1"/>
                          </a:solidFill>
                          <a:effectLst/>
                          <a:latin typeface="+mn-lt"/>
                          <a:ea typeface="+mn-ea"/>
                          <a:cs typeface="+mn-cs"/>
                        </a:rPr>
                        <a:t> se realice entre entidades </a:t>
                      </a:r>
                      <a:r>
                        <a:rPr lang="es-ES_tradnl" sz="1600" b="1" u="sng" kern="1200" dirty="0" smtClean="0">
                          <a:solidFill>
                            <a:schemeClr val="tx1"/>
                          </a:solidFill>
                          <a:effectLst/>
                          <a:latin typeface="+mn-lt"/>
                          <a:ea typeface="+mn-ea"/>
                          <a:cs typeface="+mn-cs"/>
                        </a:rPr>
                        <a:t>vinculadas</a:t>
                      </a:r>
                      <a:endParaRPr lang="es-ES_tradnl" sz="1600" b="1" u="none" dirty="0">
                        <a:solidFill>
                          <a:schemeClr val="tx1"/>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648436051"/>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381750"/>
            <a:ext cx="2311400" cy="476250"/>
          </a:xfrm>
        </p:spPr>
        <p:txBody>
          <a:bodyPr/>
          <a:lstStyle/>
          <a:p>
            <a:pPr>
              <a:defRPr/>
            </a:pPr>
            <a:fld id="{13B4D5F4-EA53-4507-BB1D-3AC0D89D9918}" type="slidenum">
              <a:rPr lang="es-ES"/>
              <a:pPr>
                <a:defRPr/>
              </a:pPr>
              <a:t>272</a:t>
            </a:fld>
            <a:endParaRPr lang="es-ES" dirty="0"/>
          </a:p>
        </p:txBody>
      </p:sp>
      <p:graphicFrame>
        <p:nvGraphicFramePr>
          <p:cNvPr id="9" name="8 Tabla"/>
          <p:cNvGraphicFramePr>
            <a:graphicFrameLocks noGrp="1"/>
          </p:cNvGraphicFramePr>
          <p:nvPr/>
        </p:nvGraphicFramePr>
        <p:xfrm>
          <a:off x="228600" y="533400"/>
          <a:ext cx="9448800" cy="5867400"/>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3352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400" u="none" dirty="0" smtClean="0">
                          <a:effectLst>
                            <a:outerShdw blurRad="38100" dist="38100" dir="2700000" algn="tl">
                              <a:srgbClr val="000000">
                                <a:alpha val="43137"/>
                              </a:srgbClr>
                            </a:outerShdw>
                          </a:effectLst>
                        </a:rPr>
                        <a:t>COMENTARIOS-1:  </a:t>
                      </a:r>
                      <a:r>
                        <a:rPr lang="es-ES_tradnl" sz="2000" dirty="0" smtClean="0"/>
                        <a:t>(art. 23 LIS)</a:t>
                      </a:r>
                      <a:endParaRPr lang="es-ES_tradnl" sz="2000" u="sng"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965325">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sng" kern="1200" dirty="0" smtClean="0">
                          <a:solidFill>
                            <a:srgbClr val="FF0000"/>
                          </a:solidFill>
                          <a:latin typeface="+mn-lt"/>
                          <a:ea typeface="+mn-ea"/>
                          <a:cs typeface="+mn-cs"/>
                        </a:rPr>
                        <a:t>Definición de rentas</a:t>
                      </a:r>
                      <a:r>
                        <a:rPr lang="es-ES_tradnl" sz="1800" b="1" kern="1200" dirty="0" smtClean="0">
                          <a:solidFill>
                            <a:srgbClr val="000066"/>
                          </a:solidFill>
                          <a:latin typeface="+mn-lt"/>
                          <a:ea typeface="+mn-ea"/>
                          <a:cs typeface="+mn-cs"/>
                        </a:rPr>
                        <a:t>, a efectos del artículo 23 LIS, </a:t>
                      </a:r>
                      <a:r>
                        <a:rPr lang="es-ES_tradnl" sz="1800" b="1" u="sng" kern="1200" dirty="0" smtClean="0">
                          <a:solidFill>
                            <a:srgbClr val="000066"/>
                          </a:solidFill>
                          <a:latin typeface="+mn-lt"/>
                          <a:ea typeface="+mn-ea"/>
                          <a:cs typeface="+mn-cs"/>
                        </a:rPr>
                        <a:t>la diferencia positiva</a:t>
                      </a:r>
                      <a:r>
                        <a:rPr lang="es-ES_tradnl" sz="1800" b="1" kern="1200" dirty="0" smtClean="0">
                          <a:solidFill>
                            <a:srgbClr val="000066"/>
                          </a:solidFill>
                          <a:latin typeface="+mn-lt"/>
                          <a:ea typeface="+mn-ea"/>
                          <a:cs typeface="+mn-cs"/>
                        </a:rPr>
                        <a:t>:</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kern="1200" dirty="0" smtClean="0">
                          <a:solidFill>
                            <a:srgbClr val="000066"/>
                          </a:solidFill>
                          <a:latin typeface="+mn-lt"/>
                          <a:ea typeface="+mn-ea"/>
                          <a:cs typeface="+mn-cs"/>
                        </a:rPr>
                        <a:t>Rentas + = [(</a:t>
                      </a:r>
                      <a:r>
                        <a:rPr lang="es-ES_tradnl" sz="1800" b="1" u="none" kern="1200" dirty="0" smtClean="0">
                          <a:solidFill>
                            <a:srgbClr val="000066"/>
                          </a:solidFill>
                          <a:latin typeface="+mn-lt"/>
                          <a:ea typeface="+mn-ea"/>
                          <a:cs typeface="+mn-cs"/>
                        </a:rPr>
                        <a:t>ingresos</a:t>
                      </a:r>
                      <a:r>
                        <a:rPr lang="es-ES_tradnl" sz="1800" u="none" kern="1200" dirty="0" smtClean="0">
                          <a:solidFill>
                            <a:srgbClr val="000066"/>
                          </a:solidFill>
                          <a:latin typeface="+mn-lt"/>
                          <a:ea typeface="+mn-ea"/>
                          <a:cs typeface="+mn-cs"/>
                        </a:rPr>
                        <a:t> del ejercicio procedentes de la cesión) </a:t>
                      </a:r>
                      <a:r>
                        <a:rPr lang="es-ES_tradnl" sz="1800" b="1" u="none" kern="1200" dirty="0" smtClean="0">
                          <a:solidFill>
                            <a:srgbClr val="000066"/>
                          </a:solidFill>
                          <a:latin typeface="+mn-lt"/>
                          <a:ea typeface="+mn-ea"/>
                          <a:cs typeface="+mn-cs"/>
                        </a:rPr>
                        <a:t>-</a:t>
                      </a:r>
                      <a:r>
                        <a:rPr lang="es-ES_tradnl" sz="1800" u="none" kern="1200" dirty="0" smtClean="0">
                          <a:solidFill>
                            <a:srgbClr val="000066"/>
                          </a:solidFill>
                          <a:latin typeface="+mn-lt"/>
                          <a:ea typeface="+mn-ea"/>
                          <a:cs typeface="+mn-cs"/>
                        </a:rPr>
                        <a:t>  (cantidades que sean deducidas en el ejercicio </a:t>
                      </a:r>
                      <a:r>
                        <a:rPr lang="es-ES_tradnl" sz="1800" b="1" u="none" kern="1200" dirty="0" smtClean="0">
                          <a:solidFill>
                            <a:srgbClr val="000066"/>
                          </a:solidFill>
                          <a:latin typeface="+mn-lt"/>
                          <a:ea typeface="+mn-ea"/>
                          <a:cs typeface="+mn-cs"/>
                        </a:rPr>
                        <a:t>por deterioros y por aquellos gastos del ejercicio directamente relacionados con el activo cedido</a:t>
                      </a:r>
                      <a:r>
                        <a:rPr lang="es-ES_tradnl" sz="1800" u="none" kern="1200" dirty="0" smtClean="0">
                          <a:solidFill>
                            <a:srgbClr val="000066"/>
                          </a:solidFill>
                          <a:latin typeface="+mn-lt"/>
                          <a:ea typeface="+mn-ea"/>
                          <a:cs typeface="+mn-cs"/>
                        </a:rPr>
                        <a:t> por aplicación de los arts. 12.2 ó 13.3 LIS)] </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strike="noStrike" kern="1200" dirty="0" smtClean="0">
                          <a:solidFill>
                            <a:srgbClr val="000066"/>
                          </a:solidFill>
                          <a:latin typeface="+mn-lt"/>
                          <a:ea typeface="+mn-ea"/>
                          <a:cs typeface="+mn-cs"/>
                        </a:rPr>
                        <a:t> </a:t>
                      </a:r>
                      <a:r>
                        <a:rPr lang="es-ES_tradnl" sz="1800" strike="sngStrike" kern="1200" dirty="0" smtClean="0">
                          <a:solidFill>
                            <a:srgbClr val="000066"/>
                          </a:solidFill>
                          <a:latin typeface="+mn-lt"/>
                          <a:ea typeface="+mn-ea"/>
                          <a:cs typeface="+mn-cs"/>
                        </a:rPr>
                        <a:t>En el caso de </a:t>
                      </a:r>
                      <a:r>
                        <a:rPr lang="es-ES_tradnl" sz="1800" u="sng" strike="sngStrike" kern="1200" dirty="0" smtClean="0">
                          <a:solidFill>
                            <a:srgbClr val="000066"/>
                          </a:solidFill>
                          <a:latin typeface="+mn-lt"/>
                          <a:ea typeface="+mn-ea"/>
                          <a:cs typeface="+mn-cs"/>
                        </a:rPr>
                        <a:t>activos intangibles</a:t>
                      </a:r>
                      <a:r>
                        <a:rPr lang="es-ES_tradnl" sz="1800" strike="sngStrike" kern="1200" dirty="0" smtClean="0">
                          <a:solidFill>
                            <a:srgbClr val="000066"/>
                          </a:solidFill>
                          <a:latin typeface="+mn-lt"/>
                          <a:ea typeface="+mn-ea"/>
                          <a:cs typeface="+mn-cs"/>
                        </a:rPr>
                        <a:t> </a:t>
                      </a:r>
                      <a:r>
                        <a:rPr lang="es-ES_tradnl" sz="1800" b="1" u="sng" strike="sngStrike" kern="1200" dirty="0" smtClean="0">
                          <a:solidFill>
                            <a:srgbClr val="000066"/>
                          </a:solidFill>
                          <a:latin typeface="+mn-lt"/>
                          <a:ea typeface="+mn-ea"/>
                          <a:cs typeface="+mn-cs"/>
                        </a:rPr>
                        <a:t>no reconocidos en el balance </a:t>
                      </a:r>
                      <a:r>
                        <a:rPr lang="es-ES_tradnl" sz="1800" strike="sngStrike" kern="1200" dirty="0" smtClean="0">
                          <a:solidFill>
                            <a:srgbClr val="000066"/>
                          </a:solidFill>
                          <a:latin typeface="+mn-lt"/>
                          <a:ea typeface="+mn-ea"/>
                          <a:cs typeface="+mn-cs"/>
                        </a:rPr>
                        <a:t>de la entidad: </a:t>
                      </a:r>
                      <a:r>
                        <a:rPr lang="es-ES_tradnl" sz="1800" b="1" strike="sngStrike" kern="1200" dirty="0" smtClean="0">
                          <a:solidFill>
                            <a:srgbClr val="000066"/>
                          </a:solidFill>
                          <a:latin typeface="+mn-lt"/>
                          <a:ea typeface="+mn-ea"/>
                          <a:cs typeface="+mn-cs"/>
                        </a:rPr>
                        <a:t>Rentas + =  80% s/</a:t>
                      </a:r>
                      <a:r>
                        <a:rPr lang="es-ES_tradnl" sz="1800" b="1" strike="sngStrike" kern="1200" baseline="0" dirty="0" smtClean="0">
                          <a:solidFill>
                            <a:srgbClr val="000066"/>
                          </a:solidFill>
                          <a:latin typeface="+mn-lt"/>
                          <a:ea typeface="+mn-ea"/>
                          <a:cs typeface="+mn-cs"/>
                        </a:rPr>
                        <a:t> </a:t>
                      </a:r>
                      <a:r>
                        <a:rPr lang="es-ES_tradnl" sz="1800" b="1" strike="sngStrike" kern="1200" dirty="0" smtClean="0">
                          <a:solidFill>
                            <a:srgbClr val="000066"/>
                          </a:solidFill>
                          <a:latin typeface="+mn-lt"/>
                          <a:ea typeface="+mn-ea"/>
                          <a:cs typeface="+mn-cs"/>
                        </a:rPr>
                        <a:t>ingresos </a:t>
                      </a:r>
                      <a:r>
                        <a:rPr lang="es-ES_tradnl" sz="1800" strike="sngStrike" kern="1200" dirty="0" smtClean="0">
                          <a:solidFill>
                            <a:srgbClr val="000066"/>
                          </a:solidFill>
                          <a:latin typeface="+mn-lt"/>
                          <a:ea typeface="+mn-ea"/>
                          <a:cs typeface="+mn-cs"/>
                        </a:rPr>
                        <a:t>procedentes de la cesión</a:t>
                      </a:r>
                      <a:r>
                        <a:rPr lang="es-ES_tradnl" sz="1800" kern="1200" dirty="0" smtClean="0">
                          <a:solidFill>
                            <a:srgbClr val="000066"/>
                          </a:solidFill>
                          <a:latin typeface="+mn-lt"/>
                          <a:ea typeface="+mn-ea"/>
                          <a:cs typeface="+mn-cs"/>
                        </a:rPr>
                        <a:t>. </a:t>
                      </a:r>
                      <a:r>
                        <a:rPr lang="es-ES_tradnl" sz="1800" b="1" kern="1200" dirty="0" smtClean="0">
                          <a:solidFill>
                            <a:srgbClr val="FF0000"/>
                          </a:solidFill>
                          <a:latin typeface="+mn-lt"/>
                          <a:ea typeface="+mn-ea"/>
                          <a:cs typeface="+mn-cs"/>
                        </a:rPr>
                        <a:t>Desaparece con la NLIS</a:t>
                      </a:r>
                      <a:endParaRPr lang="es-ES_tradnl" sz="1900" b="1" dirty="0" smtClean="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209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kern="1200" dirty="0" smtClean="0">
                          <a:solidFill>
                            <a:srgbClr val="000066"/>
                          </a:solidFill>
                          <a:latin typeface="+mn-lt"/>
                          <a:ea typeface="+mn-ea"/>
                          <a:cs typeface="+mn-cs"/>
                        </a:rPr>
                        <a:t>Se mantiene </a:t>
                      </a:r>
                      <a:r>
                        <a:rPr lang="es-ES_tradnl" sz="1800" b="1" u="sng" kern="1200" dirty="0" smtClean="0">
                          <a:solidFill>
                            <a:srgbClr val="FF0000"/>
                          </a:solidFill>
                          <a:latin typeface="+mn-lt"/>
                          <a:ea typeface="+mn-ea"/>
                          <a:cs typeface="+mn-cs"/>
                        </a:rPr>
                        <a:t>la exclusión</a:t>
                      </a:r>
                      <a:r>
                        <a:rPr lang="es-ES_tradnl" sz="1800" b="1" kern="1200" dirty="0" smtClean="0">
                          <a:solidFill>
                            <a:srgbClr val="000066"/>
                          </a:solidFill>
                          <a:latin typeface="+mn-lt"/>
                          <a:ea typeface="+mn-ea"/>
                          <a:cs typeface="+mn-cs"/>
                        </a:rPr>
                        <a:t> del beneficio fiscal</a:t>
                      </a:r>
                      <a:r>
                        <a:rPr lang="es-ES_tradnl" sz="1800" kern="1200" dirty="0" smtClean="0">
                          <a:solidFill>
                            <a:srgbClr val="000066"/>
                          </a:solidFill>
                          <a:latin typeface="+mn-lt"/>
                          <a:ea typeface="+mn-ea"/>
                          <a:cs typeface="+mn-cs"/>
                        </a:rPr>
                        <a:t> de las rentas procedentes de la cesión del derecho de uso o de explotación:</a:t>
                      </a:r>
                    </a:p>
                    <a:p>
                      <a:pPr marL="342900" marR="0" indent="-342900" algn="l" defTabSz="914400" rtl="0" eaLnBrk="1" fontAlgn="auto" latinLnBrk="0" hangingPunct="1">
                        <a:lnSpc>
                          <a:spcPct val="100000"/>
                        </a:lnSpc>
                        <a:spcBef>
                          <a:spcPts val="0"/>
                        </a:spcBef>
                        <a:spcAft>
                          <a:spcPts val="0"/>
                        </a:spcAft>
                        <a:buClrTx/>
                        <a:buSzTx/>
                        <a:buFont typeface="Courier New" pitchFamily="49" charset="0"/>
                        <a:buChar char="o"/>
                        <a:tabLst/>
                        <a:defRPr/>
                      </a:pPr>
                      <a:r>
                        <a:rPr lang="es-ES_tradnl" sz="1800" i="1" u="sng" kern="1200" dirty="0" smtClean="0">
                          <a:solidFill>
                            <a:srgbClr val="0000CC"/>
                          </a:solidFill>
                          <a:latin typeface="+mn-lt"/>
                          <a:ea typeface="+mn-ea"/>
                          <a:cs typeface="+mn-cs"/>
                        </a:rPr>
                        <a:t>de marcas,</a:t>
                      </a:r>
                    </a:p>
                    <a:p>
                      <a:pPr marL="342900" marR="0" indent="-342900" algn="l" defTabSz="914400" rtl="0" eaLnBrk="1" fontAlgn="auto" latinLnBrk="0" hangingPunct="1">
                        <a:lnSpc>
                          <a:spcPct val="100000"/>
                        </a:lnSpc>
                        <a:spcBef>
                          <a:spcPts val="0"/>
                        </a:spcBef>
                        <a:spcAft>
                          <a:spcPts val="0"/>
                        </a:spcAft>
                        <a:buClrTx/>
                        <a:buSzTx/>
                        <a:buFont typeface="Courier New" pitchFamily="49" charset="0"/>
                        <a:buChar char="o"/>
                        <a:tabLst/>
                        <a:defRPr/>
                      </a:pPr>
                      <a:r>
                        <a:rPr lang="es-ES_tradnl" sz="1800" i="1" u="sng" kern="1200" dirty="0" smtClean="0">
                          <a:solidFill>
                            <a:srgbClr val="0000CC"/>
                          </a:solidFill>
                          <a:latin typeface="+mn-lt"/>
                          <a:ea typeface="+mn-ea"/>
                          <a:cs typeface="+mn-cs"/>
                        </a:rPr>
                        <a:t>obras literarias, artísticas o científicas, incluidas las películas cinematográficas, </a:t>
                      </a:r>
                    </a:p>
                    <a:p>
                      <a:pPr marL="342900" marR="0" indent="-342900" algn="l" defTabSz="914400" rtl="0" eaLnBrk="1" fontAlgn="auto" latinLnBrk="0" hangingPunct="1">
                        <a:lnSpc>
                          <a:spcPct val="100000"/>
                        </a:lnSpc>
                        <a:spcBef>
                          <a:spcPts val="0"/>
                        </a:spcBef>
                        <a:spcAft>
                          <a:spcPts val="0"/>
                        </a:spcAft>
                        <a:buClrTx/>
                        <a:buSzTx/>
                        <a:buFont typeface="Courier New" pitchFamily="49" charset="0"/>
                        <a:buChar char="o"/>
                        <a:tabLst/>
                        <a:defRPr/>
                      </a:pPr>
                      <a:r>
                        <a:rPr lang="es-ES_tradnl" sz="1800" i="1" u="sng" kern="1200" dirty="0" smtClean="0">
                          <a:solidFill>
                            <a:srgbClr val="0000CC"/>
                          </a:solidFill>
                          <a:latin typeface="+mn-lt"/>
                          <a:ea typeface="+mn-ea"/>
                          <a:cs typeface="+mn-cs"/>
                        </a:rPr>
                        <a:t>de derechos personales susceptibles de cesión, como los derechos de imagen, de programas informáticos, equipos industriales, comerciales o científicos</a:t>
                      </a:r>
                      <a:r>
                        <a:rPr lang="es-ES_tradnl" sz="1800" kern="1200" dirty="0" smtClean="0">
                          <a:solidFill>
                            <a:srgbClr val="0000CC"/>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Courier New" pitchFamily="49" charset="0"/>
                        <a:buChar char="o"/>
                        <a:tabLst/>
                        <a:defRPr/>
                      </a:pPr>
                      <a:r>
                        <a:rPr lang="es-ES_tradnl" sz="1800" u="sng" kern="1200" dirty="0" smtClean="0">
                          <a:solidFill>
                            <a:srgbClr val="0000CC"/>
                          </a:solidFill>
                          <a:latin typeface="+mn-lt"/>
                          <a:ea typeface="+mn-ea"/>
                          <a:cs typeface="+mn-cs"/>
                        </a:rPr>
                        <a:t>ni</a:t>
                      </a:r>
                      <a:r>
                        <a:rPr lang="es-ES_tradnl" sz="1800" kern="1200" dirty="0" smtClean="0">
                          <a:solidFill>
                            <a:srgbClr val="0000CC"/>
                          </a:solidFill>
                          <a:latin typeface="+mn-lt"/>
                          <a:ea typeface="+mn-ea"/>
                          <a:cs typeface="+mn-cs"/>
                        </a:rPr>
                        <a:t> de cualquier </a:t>
                      </a:r>
                      <a:r>
                        <a:rPr lang="es-ES_tradnl" sz="1800" u="sng" kern="1200" dirty="0" smtClean="0">
                          <a:solidFill>
                            <a:srgbClr val="0000CC"/>
                          </a:solidFill>
                          <a:latin typeface="+mn-lt"/>
                          <a:ea typeface="+mn-ea"/>
                          <a:cs typeface="+mn-cs"/>
                        </a:rPr>
                        <a:t>otro</a:t>
                      </a:r>
                      <a:r>
                        <a:rPr lang="es-ES_tradnl" sz="1800" kern="1200" dirty="0" smtClean="0">
                          <a:solidFill>
                            <a:srgbClr val="0000CC"/>
                          </a:solidFill>
                          <a:latin typeface="+mn-lt"/>
                          <a:ea typeface="+mn-ea"/>
                          <a:cs typeface="+mn-cs"/>
                        </a:rPr>
                        <a:t> derecho o activo </a:t>
                      </a:r>
                      <a:r>
                        <a:rPr lang="es-ES_tradnl" sz="1800" u="sng" kern="1200" dirty="0" smtClean="0">
                          <a:solidFill>
                            <a:srgbClr val="0000CC"/>
                          </a:solidFill>
                          <a:latin typeface="+mn-lt"/>
                          <a:ea typeface="+mn-ea"/>
                          <a:cs typeface="+mn-cs"/>
                        </a:rPr>
                        <a:t>distinto</a:t>
                      </a:r>
                      <a:r>
                        <a:rPr lang="es-ES_tradnl" sz="1800" kern="1200" dirty="0" smtClean="0">
                          <a:solidFill>
                            <a:srgbClr val="0000CC"/>
                          </a:solidFill>
                          <a:latin typeface="+mn-lt"/>
                          <a:ea typeface="+mn-ea"/>
                          <a:cs typeface="+mn-cs"/>
                        </a:rPr>
                        <a:t> de los señalados en el apartado 1 del artículo  23 LIS.</a:t>
                      </a:r>
                      <a:endParaRPr lang="es-ES_tradnl" sz="1900" b="1" dirty="0" smtClean="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112520">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kern="1200" baseline="0" dirty="0" smtClean="0">
                          <a:solidFill>
                            <a:srgbClr val="000066"/>
                          </a:solidFill>
                          <a:latin typeface="+mn-lt"/>
                          <a:ea typeface="+mn-ea"/>
                          <a:cs typeface="+mn-cs"/>
                        </a:rPr>
                        <a:t>Las entidades que tributen en el </a:t>
                      </a:r>
                      <a:r>
                        <a:rPr lang="es-ES_tradnl" sz="1800" b="1" u="sng" kern="1200" baseline="0" dirty="0" smtClean="0">
                          <a:solidFill>
                            <a:srgbClr val="000066"/>
                          </a:solidFill>
                          <a:latin typeface="+mn-lt"/>
                          <a:ea typeface="+mn-ea"/>
                          <a:cs typeface="+mn-cs"/>
                        </a:rPr>
                        <a:t>régimen de </a:t>
                      </a:r>
                      <a:r>
                        <a:rPr lang="es-ES_tradnl" sz="1800" b="1" u="sng" kern="1200" baseline="0" dirty="0" smtClean="0">
                          <a:solidFill>
                            <a:srgbClr val="FF0000"/>
                          </a:solidFill>
                          <a:latin typeface="+mn-lt"/>
                          <a:ea typeface="+mn-ea"/>
                          <a:cs typeface="+mn-cs"/>
                        </a:rPr>
                        <a:t>consolidación fiscal</a:t>
                      </a:r>
                      <a:r>
                        <a:rPr lang="es-ES_tradnl" sz="1800" kern="1200" baseline="0" dirty="0" smtClean="0">
                          <a:solidFill>
                            <a:srgbClr val="000066"/>
                          </a:solidFill>
                          <a:latin typeface="+mn-lt"/>
                          <a:ea typeface="+mn-ea"/>
                          <a:cs typeface="+mn-cs"/>
                        </a:rPr>
                        <a:t>, las operaciones que den lugar a la </a:t>
                      </a:r>
                      <a:r>
                        <a:rPr lang="es-ES_tradnl" sz="1800" u="sng" kern="1200" baseline="0" dirty="0" smtClean="0">
                          <a:solidFill>
                            <a:srgbClr val="000066"/>
                          </a:solidFill>
                          <a:latin typeface="+mn-lt"/>
                          <a:ea typeface="+mn-ea"/>
                          <a:cs typeface="+mn-cs"/>
                        </a:rPr>
                        <a:t>aplicación de lo dispuesto en este artículo  23 LIS</a:t>
                      </a:r>
                      <a:r>
                        <a:rPr lang="es-ES_tradnl" sz="1800" kern="1200" baseline="0" dirty="0" smtClean="0">
                          <a:solidFill>
                            <a:srgbClr val="000066"/>
                          </a:solidFill>
                          <a:latin typeface="+mn-lt"/>
                          <a:ea typeface="+mn-ea"/>
                          <a:cs typeface="+mn-cs"/>
                        </a:rPr>
                        <a:t>: estarán sometidas a las </a:t>
                      </a:r>
                      <a:r>
                        <a:rPr lang="es-ES_tradnl" sz="1800" u="sng" kern="1200" baseline="0" dirty="0" smtClean="0">
                          <a:solidFill>
                            <a:srgbClr val="000066"/>
                          </a:solidFill>
                          <a:latin typeface="+mn-lt"/>
                          <a:ea typeface="+mn-ea"/>
                          <a:cs typeface="+mn-cs"/>
                        </a:rPr>
                        <a:t>obligaciones de </a:t>
                      </a:r>
                      <a:r>
                        <a:rPr lang="es-ES_tradnl" sz="1800" b="1" u="sng" kern="1200" baseline="0" dirty="0" smtClean="0">
                          <a:solidFill>
                            <a:srgbClr val="FF0000"/>
                          </a:solidFill>
                          <a:latin typeface="+mn-lt"/>
                          <a:ea typeface="+mn-ea"/>
                          <a:cs typeface="+mn-cs"/>
                        </a:rPr>
                        <a:t>documentación</a:t>
                      </a:r>
                      <a:r>
                        <a:rPr lang="es-ES_tradnl" sz="1800" kern="1200" baseline="0" dirty="0" smtClean="0">
                          <a:solidFill>
                            <a:srgbClr val="000066"/>
                          </a:solidFill>
                          <a:latin typeface="+mn-lt"/>
                          <a:ea typeface="+mn-ea"/>
                          <a:cs typeface="+mn-cs"/>
                        </a:rPr>
                        <a:t> </a:t>
                      </a:r>
                      <a:r>
                        <a:rPr lang="es-ES_tradnl" sz="1800" u="sng" kern="1200" baseline="0" dirty="0" smtClean="0">
                          <a:solidFill>
                            <a:srgbClr val="000066"/>
                          </a:solidFill>
                          <a:latin typeface="+mn-lt"/>
                          <a:ea typeface="+mn-ea"/>
                          <a:cs typeface="+mn-cs"/>
                        </a:rPr>
                        <a:t>a que se refiere el artículo </a:t>
                      </a:r>
                      <a:r>
                        <a:rPr lang="es-ES_tradnl" sz="1800" b="1" u="sng" kern="1200" baseline="0" dirty="0" smtClean="0">
                          <a:solidFill>
                            <a:srgbClr val="000066"/>
                          </a:solidFill>
                          <a:latin typeface="+mn-lt"/>
                          <a:ea typeface="+mn-ea"/>
                          <a:cs typeface="+mn-cs"/>
                        </a:rPr>
                        <a:t>18.2 LIS</a:t>
                      </a:r>
                      <a:r>
                        <a:rPr lang="es-ES_tradnl" sz="1800" u="sng" kern="1200" baseline="0" dirty="0" smtClean="0">
                          <a:solidFill>
                            <a:srgbClr val="000066"/>
                          </a:solidFill>
                          <a:latin typeface="+mn-lt"/>
                          <a:ea typeface="+mn-ea"/>
                          <a:cs typeface="+mn-cs"/>
                        </a:rPr>
                        <a:t>.</a:t>
                      </a:r>
                      <a:endParaRPr lang="es-ES_tradnl" sz="1900" b="1" u="sng" dirty="0" smtClean="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sp>
        <p:nvSpPr>
          <p:cNvPr id="103441" name="Text Box 3"/>
          <p:cNvSpPr txBox="1">
            <a:spLocks noChangeArrowheads="1"/>
          </p:cNvSpPr>
          <p:nvPr/>
        </p:nvSpPr>
        <p:spPr bwMode="auto">
          <a:xfrm>
            <a:off x="0" y="0"/>
            <a:ext cx="9906000" cy="384175"/>
          </a:xfrm>
          <a:prstGeom prst="rect">
            <a:avLst/>
          </a:prstGeom>
          <a:solidFill>
            <a:srgbClr val="CCFFFF"/>
          </a:solidFill>
          <a:ln w="9525">
            <a:noFill/>
            <a:miter lim="800000"/>
            <a:headEnd/>
            <a:tailEnd/>
          </a:ln>
        </p:spPr>
        <p:txBody>
          <a:bodyPr>
            <a:spAutoFit/>
          </a:bodyPr>
          <a:lstStyle/>
          <a:p>
            <a:pPr algn="ctr">
              <a:spcBef>
                <a:spcPct val="50000"/>
              </a:spcBef>
            </a:pPr>
            <a:r>
              <a:rPr lang="es-ES_tradnl" sz="1900" dirty="0">
                <a:solidFill>
                  <a:srgbClr val="000066"/>
                </a:solidFill>
              </a:rPr>
              <a:t>Reducción por cesiones de activos intangibles </a:t>
            </a:r>
            <a:r>
              <a:rPr lang="es-ES_tradnl" sz="1900" dirty="0" smtClean="0">
                <a:solidFill>
                  <a:srgbClr val="FF0000"/>
                </a:solidFill>
              </a:rPr>
              <a:t>COMENTARIOS-1</a:t>
            </a:r>
            <a:endParaRPr lang="es-ES" sz="1900" dirty="0">
              <a:solidFill>
                <a:srgbClr val="000066"/>
              </a:solidFill>
            </a:endParaRPr>
          </a:p>
        </p:txBody>
      </p:sp>
    </p:spTree>
    <p:extLst>
      <p:ext uri="{BB962C8B-B14F-4D97-AF65-F5344CB8AC3E}">
        <p14:creationId xmlns="" xmlns:p14="http://schemas.microsoft.com/office/powerpoint/2010/main" val="1128975742"/>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43800" y="6381750"/>
            <a:ext cx="2311400" cy="476250"/>
          </a:xfrm>
        </p:spPr>
        <p:txBody>
          <a:bodyPr/>
          <a:lstStyle/>
          <a:p>
            <a:pPr>
              <a:defRPr/>
            </a:pPr>
            <a:fld id="{77932CF0-48E8-49E7-A49A-D421055CFF1C}" type="slidenum">
              <a:rPr lang="es-ES"/>
              <a:pPr>
                <a:defRPr/>
              </a:pPr>
              <a:t>273</a:t>
            </a:fld>
            <a:endParaRPr lang="es-ES" dirty="0"/>
          </a:p>
        </p:txBody>
      </p:sp>
      <p:graphicFrame>
        <p:nvGraphicFramePr>
          <p:cNvPr id="9" name="8 Tabla"/>
          <p:cNvGraphicFramePr>
            <a:graphicFrameLocks noGrp="1"/>
          </p:cNvGraphicFramePr>
          <p:nvPr/>
        </p:nvGraphicFramePr>
        <p:xfrm>
          <a:off x="228600" y="609600"/>
          <a:ext cx="9448800" cy="5974080"/>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3048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400" u="none" dirty="0" smtClean="0">
                          <a:effectLst>
                            <a:outerShdw blurRad="38100" dist="38100" dir="2700000" algn="tl">
                              <a:srgbClr val="000000">
                                <a:alpha val="43137"/>
                              </a:srgbClr>
                            </a:outerShdw>
                          </a:effectLst>
                        </a:rPr>
                        <a:t>COMENTARIOS-2:  </a:t>
                      </a:r>
                      <a:r>
                        <a:rPr lang="es-ES_tradnl" sz="2000" dirty="0" smtClean="0"/>
                        <a:t>(art. 23 LIS)</a:t>
                      </a:r>
                      <a:endParaRPr lang="es-ES_tradnl" sz="2000" u="sng"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508759">
                <a:tc>
                  <a:txBody>
                    <a:bodyPr/>
                    <a:lstStyle/>
                    <a:p>
                      <a:pPr marL="342900" indent="-342900">
                        <a:buFont typeface="Wingdings" pitchFamily="2" charset="2"/>
                        <a:buChar char="v"/>
                      </a:pPr>
                      <a:r>
                        <a:rPr lang="es-ES_tradnl" sz="1800" kern="1200" dirty="0" smtClean="0">
                          <a:solidFill>
                            <a:srgbClr val="000066"/>
                          </a:solidFill>
                          <a:latin typeface="+mn-lt"/>
                          <a:ea typeface="+mn-ea"/>
                          <a:cs typeface="+mn-cs"/>
                        </a:rPr>
                        <a:t>A efectos de aplicar la presente reducción, </a:t>
                      </a:r>
                      <a:r>
                        <a:rPr lang="es-ES_tradnl" sz="1800" b="1" kern="1200" dirty="0" smtClean="0">
                          <a:solidFill>
                            <a:srgbClr val="000066"/>
                          </a:solidFill>
                          <a:latin typeface="+mn-lt"/>
                          <a:ea typeface="+mn-ea"/>
                          <a:cs typeface="+mn-cs"/>
                        </a:rPr>
                        <a:t>con carácter previo a la realización de las operaciones</a:t>
                      </a:r>
                      <a:r>
                        <a:rPr lang="es-ES_tradnl" sz="1800" kern="1200" dirty="0" smtClean="0">
                          <a:solidFill>
                            <a:srgbClr val="000066"/>
                          </a:solidFill>
                          <a:latin typeface="+mn-lt"/>
                          <a:ea typeface="+mn-ea"/>
                          <a:cs typeface="+mn-cs"/>
                        </a:rPr>
                        <a:t>, el sujeto pasivo </a:t>
                      </a:r>
                      <a:r>
                        <a:rPr lang="es-ES_tradnl" sz="1800" b="1" u="sng" kern="1200" dirty="0" smtClean="0">
                          <a:solidFill>
                            <a:srgbClr val="0000FF"/>
                          </a:solidFill>
                          <a:latin typeface="+mn-lt"/>
                          <a:ea typeface="+mn-ea"/>
                          <a:cs typeface="+mn-cs"/>
                        </a:rPr>
                        <a:t>podrá</a:t>
                      </a:r>
                      <a:r>
                        <a:rPr lang="es-ES_tradnl" sz="1800" u="sng" kern="1200" dirty="0" smtClean="0">
                          <a:solidFill>
                            <a:srgbClr val="000066"/>
                          </a:solidFill>
                          <a:latin typeface="+mn-lt"/>
                          <a:ea typeface="+mn-ea"/>
                          <a:cs typeface="+mn-cs"/>
                        </a:rPr>
                        <a:t> solicitar a la Administración tributaria</a:t>
                      </a:r>
                      <a:r>
                        <a:rPr lang="es-ES_tradnl" sz="1800" kern="1200" dirty="0" smtClean="0">
                          <a:solidFill>
                            <a:srgbClr val="000066"/>
                          </a:solidFill>
                          <a:latin typeface="+mn-lt"/>
                          <a:ea typeface="+mn-ea"/>
                          <a:cs typeface="+mn-cs"/>
                        </a:rPr>
                        <a:t> la adopción de un </a:t>
                      </a:r>
                      <a:r>
                        <a:rPr lang="es-ES_tradnl" sz="1800" b="1" kern="1200" dirty="0" smtClean="0">
                          <a:solidFill>
                            <a:srgbClr val="FF0000"/>
                          </a:solidFill>
                          <a:latin typeface="+mn-lt"/>
                          <a:ea typeface="+mn-ea"/>
                          <a:cs typeface="+mn-cs"/>
                        </a:rPr>
                        <a:t>acuerdo previo de </a:t>
                      </a:r>
                      <a:r>
                        <a:rPr lang="es-ES_tradnl" sz="1800" b="1" u="sng" kern="1200" dirty="0" smtClean="0">
                          <a:solidFill>
                            <a:srgbClr val="FF0000"/>
                          </a:solidFill>
                          <a:latin typeface="+mn-lt"/>
                          <a:ea typeface="+mn-ea"/>
                          <a:cs typeface="+mn-cs"/>
                        </a:rPr>
                        <a:t>valoración</a:t>
                      </a:r>
                      <a:r>
                        <a:rPr lang="es-ES_tradnl" sz="1800" kern="1200" dirty="0" smtClean="0">
                          <a:solidFill>
                            <a:srgbClr val="FF0000"/>
                          </a:solidFill>
                          <a:latin typeface="+mn-lt"/>
                          <a:ea typeface="+mn-ea"/>
                          <a:cs typeface="+mn-cs"/>
                        </a:rPr>
                        <a:t> </a:t>
                      </a:r>
                      <a:r>
                        <a:rPr lang="es-ES_tradnl" sz="1800" b="1" kern="1200" dirty="0" smtClean="0">
                          <a:solidFill>
                            <a:srgbClr val="FF0000"/>
                          </a:solidFill>
                          <a:latin typeface="+mn-lt"/>
                          <a:ea typeface="+mn-ea"/>
                          <a:cs typeface="+mn-cs"/>
                        </a:rPr>
                        <a:t>en relación con los ingresos</a:t>
                      </a:r>
                      <a:r>
                        <a:rPr lang="es-ES_tradnl" sz="1800" kern="1200" dirty="0" smtClean="0">
                          <a:solidFill>
                            <a:srgbClr val="FF0000"/>
                          </a:solidFill>
                          <a:latin typeface="+mn-lt"/>
                          <a:ea typeface="+mn-ea"/>
                          <a:cs typeface="+mn-cs"/>
                        </a:rPr>
                        <a:t> </a:t>
                      </a:r>
                      <a:r>
                        <a:rPr lang="es-ES_tradnl" sz="1800" kern="1200" dirty="0" smtClean="0">
                          <a:solidFill>
                            <a:srgbClr val="000066"/>
                          </a:solidFill>
                          <a:latin typeface="+mn-lt"/>
                          <a:ea typeface="+mn-ea"/>
                          <a:cs typeface="+mn-cs"/>
                        </a:rPr>
                        <a:t>procedentes de la cesión de los activos y de los gastos asociados, así como de las rentas generadas en la transmisión. </a:t>
                      </a:r>
                      <a:endParaRPr lang="es-ES_tradnl" sz="1800" kern="1200" dirty="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402079">
                <a:tc>
                  <a:txBody>
                    <a:bodyPr/>
                    <a:lstStyle/>
                    <a:p>
                      <a:pPr marL="342900" indent="-342900">
                        <a:buFont typeface="Wingdings" pitchFamily="2" charset="2"/>
                        <a:buChar char="v"/>
                      </a:pPr>
                      <a:r>
                        <a:rPr lang="es-ES_tradnl" sz="1800" kern="1200" dirty="0" smtClean="0">
                          <a:solidFill>
                            <a:srgbClr val="000066"/>
                          </a:solidFill>
                          <a:latin typeface="+mn-lt"/>
                          <a:ea typeface="+mn-ea"/>
                          <a:cs typeface="+mn-cs"/>
                        </a:rPr>
                        <a:t>Asimismo, </a:t>
                      </a:r>
                      <a:r>
                        <a:rPr lang="es-ES_tradnl" sz="1800" b="1" kern="1200" dirty="0" smtClean="0">
                          <a:solidFill>
                            <a:srgbClr val="000066"/>
                          </a:solidFill>
                          <a:latin typeface="+mn-lt"/>
                          <a:ea typeface="+mn-ea"/>
                          <a:cs typeface="+mn-cs"/>
                        </a:rPr>
                        <a:t>con carácter previo a la realización de las operaciones</a:t>
                      </a:r>
                      <a:r>
                        <a:rPr lang="es-ES_tradnl" sz="1800" kern="1200" dirty="0" smtClean="0">
                          <a:solidFill>
                            <a:srgbClr val="000066"/>
                          </a:solidFill>
                          <a:latin typeface="+mn-lt"/>
                          <a:ea typeface="+mn-ea"/>
                          <a:cs typeface="+mn-cs"/>
                        </a:rPr>
                        <a:t>, el sujeto pasivo </a:t>
                      </a:r>
                      <a:r>
                        <a:rPr lang="es-ES_tradnl" sz="1800" b="1" kern="1200" dirty="0" smtClean="0">
                          <a:solidFill>
                            <a:srgbClr val="0000FF"/>
                          </a:solidFill>
                          <a:latin typeface="+mn-lt"/>
                          <a:ea typeface="+mn-ea"/>
                          <a:cs typeface="+mn-cs"/>
                        </a:rPr>
                        <a:t>podrá</a:t>
                      </a:r>
                      <a:r>
                        <a:rPr lang="es-ES_tradnl" sz="1800" kern="1200" dirty="0" smtClean="0">
                          <a:solidFill>
                            <a:srgbClr val="000066"/>
                          </a:solidFill>
                          <a:latin typeface="+mn-lt"/>
                          <a:ea typeface="+mn-ea"/>
                          <a:cs typeface="+mn-cs"/>
                        </a:rPr>
                        <a:t> solicitar a la Administración tributaria un </a:t>
                      </a:r>
                      <a:r>
                        <a:rPr lang="es-ES_tradnl" sz="1800" b="1" kern="1200" dirty="0" smtClean="0">
                          <a:solidFill>
                            <a:srgbClr val="FF0000"/>
                          </a:solidFill>
                          <a:latin typeface="+mn-lt"/>
                          <a:ea typeface="+mn-ea"/>
                          <a:cs typeface="+mn-cs"/>
                        </a:rPr>
                        <a:t>acuerdo previo de </a:t>
                      </a:r>
                      <a:r>
                        <a:rPr lang="es-ES_tradnl" sz="1800" b="1" u="sng" kern="1200" dirty="0" smtClean="0">
                          <a:solidFill>
                            <a:srgbClr val="FF0000"/>
                          </a:solidFill>
                          <a:latin typeface="+mn-lt"/>
                          <a:ea typeface="+mn-ea"/>
                          <a:cs typeface="+mn-cs"/>
                        </a:rPr>
                        <a:t>calificación</a:t>
                      </a:r>
                      <a:r>
                        <a:rPr lang="es-ES_tradnl" sz="1800" b="1" kern="1200" dirty="0" smtClean="0">
                          <a:solidFill>
                            <a:srgbClr val="FF0000"/>
                          </a:solidFill>
                          <a:latin typeface="+mn-lt"/>
                          <a:ea typeface="+mn-ea"/>
                          <a:cs typeface="+mn-cs"/>
                        </a:rPr>
                        <a:t> de los activos</a:t>
                      </a:r>
                      <a:r>
                        <a:rPr lang="es-ES_tradnl" sz="1800" kern="1200" dirty="0" smtClean="0">
                          <a:solidFill>
                            <a:srgbClr val="000066"/>
                          </a:solidFill>
                          <a:latin typeface="+mn-lt"/>
                          <a:ea typeface="+mn-ea"/>
                          <a:cs typeface="+mn-cs"/>
                        </a:rPr>
                        <a:t> como pertenecientes a alguna de las categorías a que se refiere el apartado 1 del artículo 23 LIS.</a:t>
                      </a:r>
                    </a:p>
                    <a:p>
                      <a:pPr marL="342900" indent="-342900">
                        <a:buFont typeface="Wingdings" pitchFamily="2" charset="2"/>
                        <a:buChar char="v"/>
                      </a:pPr>
                      <a:r>
                        <a:rPr lang="es-ES_tradnl" sz="1800" kern="1200" dirty="0" smtClean="0">
                          <a:solidFill>
                            <a:srgbClr val="000066"/>
                          </a:solidFill>
                          <a:latin typeface="+mn-lt"/>
                          <a:ea typeface="+mn-ea"/>
                          <a:cs typeface="+mn-cs"/>
                        </a:rPr>
                        <a:t> y </a:t>
                      </a:r>
                      <a:r>
                        <a:rPr lang="es-ES_tradnl" sz="1800" u="sng" kern="1200" dirty="0" smtClean="0">
                          <a:solidFill>
                            <a:srgbClr val="000066"/>
                          </a:solidFill>
                          <a:latin typeface="+mn-lt"/>
                          <a:ea typeface="+mn-ea"/>
                          <a:cs typeface="+mn-cs"/>
                        </a:rPr>
                        <a:t>de </a:t>
                      </a:r>
                      <a:r>
                        <a:rPr lang="es-ES_tradnl" sz="1800" b="1" u="sng" kern="1200" dirty="0" smtClean="0">
                          <a:solidFill>
                            <a:srgbClr val="FF0000"/>
                          </a:solidFill>
                          <a:latin typeface="+mn-lt"/>
                          <a:ea typeface="+mn-ea"/>
                          <a:cs typeface="+mn-cs"/>
                        </a:rPr>
                        <a:t>valoración</a:t>
                      </a:r>
                      <a:r>
                        <a:rPr lang="es-ES_tradnl" sz="1800" u="sng" kern="1200" dirty="0" smtClean="0">
                          <a:solidFill>
                            <a:srgbClr val="000066"/>
                          </a:solidFill>
                          <a:latin typeface="+mn-lt"/>
                          <a:ea typeface="+mn-ea"/>
                          <a:cs typeface="+mn-cs"/>
                        </a:rPr>
                        <a:t> en relación con</a:t>
                      </a:r>
                      <a:r>
                        <a:rPr lang="es-ES_tradnl" sz="1800" kern="1200" dirty="0" smtClean="0">
                          <a:solidFill>
                            <a:srgbClr val="000066"/>
                          </a:solidFill>
                          <a:latin typeface="+mn-lt"/>
                          <a:ea typeface="+mn-ea"/>
                          <a:cs typeface="+mn-cs"/>
                        </a:rPr>
                        <a:t> los ingresos procedentes de la cesión de aquellos y de los gastos asociados, así como de las rentas generadas en la transmisión.</a:t>
                      </a:r>
                      <a:r>
                        <a:rPr lang="es-ES_tradnl" sz="1800" u="sng" kern="1200" dirty="0" smtClean="0">
                          <a:solidFill>
                            <a:srgbClr val="000066"/>
                          </a:solidFill>
                          <a:latin typeface="+mn-lt"/>
                          <a:ea typeface="+mn-ea"/>
                          <a:cs typeface="+mn-cs"/>
                        </a:rPr>
                        <a:t> </a:t>
                      </a:r>
                    </a:p>
                    <a:p>
                      <a:pPr marL="342900" indent="-342900">
                        <a:buFont typeface="Wingdings" pitchFamily="2" charset="2"/>
                        <a:buChar char="§"/>
                      </a:pPr>
                      <a:r>
                        <a:rPr lang="es-ES_tradnl" sz="1800" u="sng" kern="1200" dirty="0" smtClean="0">
                          <a:solidFill>
                            <a:srgbClr val="000066"/>
                          </a:solidFill>
                          <a:latin typeface="+mn-lt"/>
                          <a:ea typeface="+mn-ea"/>
                          <a:cs typeface="+mn-cs"/>
                        </a:rPr>
                        <a:t>La resolución de este acuerdo requerirá informe vinculante emitido por la Dirección General de Tributos (DGT)</a:t>
                      </a:r>
                      <a:r>
                        <a:rPr lang="es-ES_tradnl" sz="1800" kern="1200" dirty="0" smtClean="0">
                          <a:solidFill>
                            <a:srgbClr val="000066"/>
                          </a:solidFill>
                          <a:latin typeface="+mn-lt"/>
                          <a:ea typeface="+mn-ea"/>
                          <a:cs typeface="+mn-cs"/>
                        </a:rPr>
                        <a:t>, en relación con la calificación de los activos. </a:t>
                      </a:r>
                    </a:p>
                    <a:p>
                      <a:pPr marL="342900" indent="-342900">
                        <a:buFont typeface="Wingdings" pitchFamily="2" charset="2"/>
                        <a:buChar char="§"/>
                      </a:pPr>
                      <a:r>
                        <a:rPr lang="es-ES_tradnl" sz="1800" kern="1200" dirty="0" smtClean="0">
                          <a:solidFill>
                            <a:srgbClr val="000066"/>
                          </a:solidFill>
                          <a:latin typeface="+mn-lt"/>
                          <a:ea typeface="+mn-ea"/>
                          <a:cs typeface="+mn-cs"/>
                        </a:rPr>
                        <a:t>En caso de estimarlo procedente, </a:t>
                      </a:r>
                      <a:r>
                        <a:rPr lang="es-ES_tradnl" sz="1800" u="sng" kern="1200" dirty="0" smtClean="0">
                          <a:solidFill>
                            <a:srgbClr val="000066"/>
                          </a:solidFill>
                          <a:latin typeface="+mn-lt"/>
                          <a:ea typeface="+mn-ea"/>
                          <a:cs typeface="+mn-cs"/>
                        </a:rPr>
                        <a:t>la DGT podrá solicitar opinión no vinculante al respecto, al Ministerio de Economía y Competitividad</a:t>
                      </a:r>
                      <a:r>
                        <a:rPr lang="es-ES_tradnl" sz="1800" kern="1200" dirty="0" smtClean="0">
                          <a:solidFill>
                            <a:srgbClr val="000066"/>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33401">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sng" dirty="0" smtClean="0">
                          <a:solidFill>
                            <a:srgbClr val="FF0000"/>
                          </a:solidFill>
                          <a:effectLst/>
                        </a:rPr>
                        <a:t>Silencio Negativo</a:t>
                      </a:r>
                      <a:r>
                        <a:rPr lang="es-ES_tradnl" sz="1800" b="1" dirty="0" smtClean="0">
                          <a:solidFill>
                            <a:srgbClr val="0000FF"/>
                          </a:solidFill>
                          <a:effectLst/>
                        </a:rPr>
                        <a:t>: si no resuelven en plazo se entiende desestimado</a:t>
                      </a:r>
                      <a:endParaRPr lang="es-ES_tradnl" sz="1800" kern="1200" dirty="0">
                        <a:solidFill>
                          <a:srgbClr val="0000FF"/>
                        </a:solidFill>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533401">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kern="1200" dirty="0" smtClean="0">
                          <a:solidFill>
                            <a:srgbClr val="000066"/>
                          </a:solidFill>
                          <a:latin typeface="+mn-lt"/>
                          <a:ea typeface="+mn-ea"/>
                          <a:cs typeface="+mn-cs"/>
                        </a:rPr>
                        <a:t>Por lo que se refiere al procedimiento para </a:t>
                      </a:r>
                      <a:r>
                        <a:rPr lang="es-ES_tradnl" sz="1800" b="1" u="sng" kern="1200" dirty="0" smtClean="0">
                          <a:solidFill>
                            <a:srgbClr val="000066"/>
                          </a:solidFill>
                          <a:latin typeface="+mn-lt"/>
                          <a:ea typeface="+mn-ea"/>
                          <a:cs typeface="+mn-cs"/>
                        </a:rPr>
                        <a:t>ambos acuerdos</a:t>
                      </a:r>
                      <a:r>
                        <a:rPr lang="es-ES_tradnl" sz="1800" kern="1200" dirty="0" smtClean="0">
                          <a:solidFill>
                            <a:srgbClr val="000066"/>
                          </a:solidFill>
                          <a:latin typeface="+mn-lt"/>
                          <a:ea typeface="+mn-ea"/>
                          <a:cs typeface="+mn-cs"/>
                        </a:rPr>
                        <a:t>,  </a:t>
                      </a:r>
                      <a:r>
                        <a:rPr lang="es-ES_tradnl" sz="1800" u="sng" kern="1200" dirty="0" smtClean="0">
                          <a:solidFill>
                            <a:srgbClr val="000066"/>
                          </a:solidFill>
                          <a:latin typeface="+mn-lt"/>
                          <a:ea typeface="+mn-ea"/>
                          <a:cs typeface="+mn-cs"/>
                        </a:rPr>
                        <a:t>la Ley se remite</a:t>
                      </a:r>
                      <a:r>
                        <a:rPr lang="es-ES_tradnl" sz="1800" u="none" kern="1200" dirty="0" smtClean="0">
                          <a:solidFill>
                            <a:srgbClr val="000066"/>
                          </a:solidFill>
                          <a:latin typeface="+mn-lt"/>
                          <a:ea typeface="+mn-ea"/>
                          <a:cs typeface="+mn-cs"/>
                        </a:rPr>
                        <a:t> </a:t>
                      </a:r>
                      <a:r>
                        <a:rPr lang="es-ES_tradnl" sz="1800" kern="1200" dirty="0" smtClean="0">
                          <a:solidFill>
                            <a:srgbClr val="000066"/>
                          </a:solidFill>
                          <a:latin typeface="+mn-lt"/>
                          <a:ea typeface="+mn-ea"/>
                          <a:cs typeface="+mn-cs"/>
                        </a:rPr>
                        <a:t>a </a:t>
                      </a:r>
                      <a:r>
                        <a:rPr lang="es-ES_tradnl" sz="1800" b="1" u="sng" kern="1200" dirty="0" smtClean="0">
                          <a:solidFill>
                            <a:srgbClr val="000066"/>
                          </a:solidFill>
                          <a:latin typeface="+mn-lt"/>
                          <a:ea typeface="+mn-ea"/>
                          <a:cs typeface="+mn-cs"/>
                        </a:rPr>
                        <a:t>desarrollo reglamentario</a:t>
                      </a:r>
                      <a:r>
                        <a:rPr lang="es-ES_tradnl" sz="1800" kern="1200" dirty="0" smtClean="0">
                          <a:solidFill>
                            <a:srgbClr val="000066"/>
                          </a:solidFill>
                          <a:latin typeface="+mn-lt"/>
                          <a:ea typeface="+mn-ea"/>
                          <a:cs typeface="+mn-cs"/>
                        </a:rPr>
                        <a:t>. </a:t>
                      </a:r>
                      <a:endParaRPr lang="es-ES_tradnl" sz="1800" kern="1200" dirty="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sp>
        <p:nvSpPr>
          <p:cNvPr id="7" name="Text Box 3"/>
          <p:cNvSpPr txBox="1">
            <a:spLocks noChangeArrowheads="1"/>
          </p:cNvSpPr>
          <p:nvPr/>
        </p:nvSpPr>
        <p:spPr bwMode="auto">
          <a:xfrm>
            <a:off x="0" y="0"/>
            <a:ext cx="9906000" cy="384175"/>
          </a:xfrm>
          <a:prstGeom prst="rect">
            <a:avLst/>
          </a:prstGeom>
          <a:solidFill>
            <a:srgbClr val="CCFFFF"/>
          </a:solidFill>
          <a:ln w="9525">
            <a:noFill/>
            <a:miter lim="800000"/>
            <a:headEnd/>
            <a:tailEnd/>
          </a:ln>
        </p:spPr>
        <p:txBody>
          <a:bodyPr>
            <a:spAutoFit/>
          </a:bodyPr>
          <a:lstStyle/>
          <a:p>
            <a:pPr algn="ctr">
              <a:spcBef>
                <a:spcPct val="50000"/>
              </a:spcBef>
            </a:pPr>
            <a:r>
              <a:rPr lang="es-ES_tradnl" sz="1900" dirty="0">
                <a:solidFill>
                  <a:srgbClr val="000066"/>
                </a:solidFill>
              </a:rPr>
              <a:t>Reducción por cesiones de activos intangibles </a:t>
            </a:r>
            <a:r>
              <a:rPr lang="es-ES_tradnl" sz="1900" dirty="0" smtClean="0">
                <a:solidFill>
                  <a:srgbClr val="FF0000"/>
                </a:solidFill>
              </a:rPr>
              <a:t>COMENTARIOS-2</a:t>
            </a:r>
            <a:endParaRPr lang="es-ES" sz="1900" dirty="0">
              <a:solidFill>
                <a:srgbClr val="000066"/>
              </a:solidFill>
            </a:endParaRPr>
          </a:p>
        </p:txBody>
      </p:sp>
    </p:spTree>
    <p:extLst>
      <p:ext uri="{BB962C8B-B14F-4D97-AF65-F5344CB8AC3E}">
        <p14:creationId xmlns="" xmlns:p14="http://schemas.microsoft.com/office/powerpoint/2010/main" val="1097460236"/>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18400" y="6324600"/>
            <a:ext cx="2311400" cy="476250"/>
          </a:xfrm>
        </p:spPr>
        <p:txBody>
          <a:bodyPr/>
          <a:lstStyle/>
          <a:p>
            <a:pPr>
              <a:defRPr/>
            </a:pPr>
            <a:fld id="{E408A1FA-ABC6-49E7-87CD-26C4218B5508}" type="slidenum">
              <a:rPr lang="es-ES"/>
              <a:pPr>
                <a:defRPr/>
              </a:pPr>
              <a:t>274</a:t>
            </a:fld>
            <a:endParaRPr lang="es-ES" dirty="0"/>
          </a:p>
        </p:txBody>
      </p:sp>
      <p:sp>
        <p:nvSpPr>
          <p:cNvPr id="3075" name="Rectangle 4"/>
          <p:cNvSpPr>
            <a:spLocks noChangeArrowheads="1"/>
          </p:cNvSpPr>
          <p:nvPr/>
        </p:nvSpPr>
        <p:spPr bwMode="auto">
          <a:xfrm>
            <a:off x="0" y="959584"/>
            <a:ext cx="9906000" cy="3108543"/>
          </a:xfrm>
          <a:prstGeom prst="rect">
            <a:avLst/>
          </a:prstGeom>
          <a:noFill/>
          <a:ln w="9525">
            <a:noFill/>
            <a:miter lim="800000"/>
            <a:headEnd/>
            <a:tailEnd/>
          </a:ln>
        </p:spPr>
        <p:txBody>
          <a:bodyPr wrap="square">
            <a:spAutoFit/>
          </a:bodyPr>
          <a:lstStyle/>
          <a:p>
            <a:pPr algn="ctr"/>
            <a:endParaRPr lang="es-ES" sz="1400" dirty="0">
              <a:solidFill>
                <a:srgbClr val="FF3300"/>
              </a:solidFill>
              <a:latin typeface="Arial" pitchFamily="34" charset="0"/>
            </a:endParaRPr>
          </a:p>
          <a:p>
            <a:pPr marL="742950" indent="-742950" algn="ctr" fontAlgn="auto">
              <a:spcBef>
                <a:spcPts val="0"/>
              </a:spcBef>
              <a:spcAft>
                <a:spcPts val="0"/>
              </a:spcAft>
              <a:buFont typeface="Wingdings" pitchFamily="2" charset="2"/>
              <a:buChar char="v"/>
              <a:defRPr/>
            </a:pPr>
            <a:r>
              <a:rPr lang="es-ES_tradnl" sz="5400" dirty="0" smtClean="0">
                <a:solidFill>
                  <a:srgbClr val="FFFF99"/>
                </a:solidFill>
                <a:effectLst>
                  <a:outerShdw blurRad="38100" dist="38100" dir="2700000" algn="tl">
                    <a:srgbClr val="000000">
                      <a:alpha val="43137"/>
                    </a:srgbClr>
                  </a:outerShdw>
                </a:effectLst>
              </a:rPr>
              <a:t>“RESERVAS”:    </a:t>
            </a:r>
            <a:r>
              <a:rPr lang="es-ES_tradnl" sz="3200" dirty="0" smtClean="0">
                <a:solidFill>
                  <a:schemeClr val="lt1"/>
                </a:solidFill>
                <a:effectLst>
                  <a:outerShdw blurRad="38100" dist="38100" dir="2700000" algn="tl">
                    <a:srgbClr val="000000">
                      <a:alpha val="43137"/>
                    </a:srgbClr>
                  </a:outerShdw>
                </a:effectLst>
              </a:rPr>
              <a:t>REDUCCIONES EN LA BASE IMPONIBLE</a:t>
            </a:r>
          </a:p>
          <a:p>
            <a:pPr marL="742950" indent="-742950" algn="ctr" fontAlgn="auto">
              <a:spcBef>
                <a:spcPts val="0"/>
              </a:spcBef>
              <a:spcAft>
                <a:spcPts val="0"/>
              </a:spcAft>
              <a:buFont typeface="Wingdings" pitchFamily="2" charset="2"/>
              <a:buChar char="v"/>
              <a:defRPr/>
            </a:pPr>
            <a:endParaRPr lang="es-ES_tradnl" sz="3200" dirty="0" smtClean="0">
              <a:solidFill>
                <a:schemeClr val="lt1"/>
              </a:solidFill>
              <a:effectLst>
                <a:outerShdw blurRad="38100" dist="38100" dir="2700000" algn="tl">
                  <a:srgbClr val="000000">
                    <a:alpha val="43137"/>
                  </a:srgbClr>
                </a:outerShdw>
              </a:effectLst>
            </a:endParaRPr>
          </a:p>
          <a:p>
            <a:pPr marL="742950" indent="-742950" fontAlgn="auto">
              <a:spcBef>
                <a:spcPts val="0"/>
              </a:spcBef>
              <a:spcAft>
                <a:spcPts val="0"/>
              </a:spcAft>
              <a:buFont typeface="Wingdings" pitchFamily="2" charset="2"/>
              <a:buChar char="v"/>
              <a:defRPr/>
            </a:pPr>
            <a:r>
              <a:rPr lang="es-ES_tradnl" sz="3200" dirty="0" smtClean="0">
                <a:solidFill>
                  <a:schemeClr val="lt1"/>
                </a:solidFill>
                <a:effectLst>
                  <a:outerShdw blurRad="38100" dist="38100" dir="2700000" algn="tl">
                    <a:srgbClr val="000000">
                      <a:alpha val="43137"/>
                    </a:srgbClr>
                  </a:outerShdw>
                </a:effectLst>
              </a:rPr>
              <a:t>RESERVA DE </a:t>
            </a:r>
            <a:r>
              <a:rPr lang="es-ES_tradnl" sz="3200" dirty="0" smtClean="0">
                <a:solidFill>
                  <a:srgbClr val="FFFF99"/>
                </a:solidFill>
                <a:effectLst>
                  <a:outerShdw blurRad="38100" dist="38100" dir="2700000" algn="tl">
                    <a:srgbClr val="000000">
                      <a:alpha val="43137"/>
                    </a:srgbClr>
                  </a:outerShdw>
                </a:effectLst>
              </a:rPr>
              <a:t>CAPITALIZACIÓN</a:t>
            </a:r>
          </a:p>
          <a:p>
            <a:pPr marL="742950" indent="-742950" fontAlgn="auto">
              <a:spcBef>
                <a:spcPts val="0"/>
              </a:spcBef>
              <a:spcAft>
                <a:spcPts val="0"/>
              </a:spcAft>
              <a:buFont typeface="Wingdings" pitchFamily="2" charset="2"/>
              <a:buChar char="v"/>
              <a:defRPr/>
            </a:pPr>
            <a:r>
              <a:rPr lang="es-ES_tradnl" sz="3200" dirty="0" smtClean="0">
                <a:solidFill>
                  <a:schemeClr val="lt1"/>
                </a:solidFill>
                <a:effectLst>
                  <a:outerShdw blurRad="38100" dist="38100" dir="2700000" algn="tl">
                    <a:srgbClr val="000000">
                      <a:alpha val="43137"/>
                    </a:srgbClr>
                  </a:outerShdw>
                </a:effectLst>
              </a:rPr>
              <a:t>RESERVA DE </a:t>
            </a:r>
            <a:r>
              <a:rPr lang="es-ES_tradnl" sz="3200" dirty="0" smtClean="0">
                <a:solidFill>
                  <a:srgbClr val="FFFF99"/>
                </a:solidFill>
                <a:effectLst>
                  <a:outerShdw blurRad="38100" dist="38100" dir="2700000" algn="tl">
                    <a:srgbClr val="000000">
                      <a:alpha val="43137"/>
                    </a:srgbClr>
                  </a:outerShdw>
                </a:effectLst>
              </a:rPr>
              <a:t>NIVELACIÓN</a:t>
            </a:r>
            <a:endParaRPr lang="es-ES_tradnl" sz="3200" dirty="0">
              <a:solidFill>
                <a:srgbClr val="FFFF99"/>
              </a:solidFill>
              <a:effectLst>
                <a:outerShdw blurRad="38100" dist="38100" dir="2700000" algn="tl">
                  <a:srgbClr val="000000">
                    <a:alpha val="43137"/>
                  </a:srgbClr>
                </a:outerShdw>
              </a:effectLst>
            </a:endParaRPr>
          </a:p>
        </p:txBody>
      </p:sp>
      <p:sp>
        <p:nvSpPr>
          <p:cNvPr id="6" name="Rectangle 4"/>
          <p:cNvSpPr>
            <a:spLocks noChangeArrowheads="1"/>
          </p:cNvSpPr>
          <p:nvPr/>
        </p:nvSpPr>
        <p:spPr bwMode="auto">
          <a:xfrm>
            <a:off x="903784" y="76201"/>
            <a:ext cx="7706816" cy="609600"/>
          </a:xfrm>
          <a:prstGeom prst="rect">
            <a:avLst/>
          </a:prstGeom>
          <a:noFill/>
          <a:ln w="9525">
            <a:noFill/>
            <a:miter lim="800000"/>
            <a:headEnd/>
            <a:tailEnd/>
          </a:ln>
          <a:effectLst/>
        </p:spPr>
        <p:txBody>
          <a:bodyPr anchor="ctr"/>
          <a:lstStyle/>
          <a:p>
            <a:pPr algn="ctr"/>
            <a:r>
              <a:rPr lang="es-ES_tradnl" sz="4000" b="1" dirty="0">
                <a:solidFill>
                  <a:srgbClr val="00CC00"/>
                </a:solidFill>
                <a:latin typeface="Times" charset="0"/>
              </a:rPr>
              <a:t/>
            </a:r>
            <a:br>
              <a:rPr lang="es-ES_tradnl" sz="4000" b="1" dirty="0">
                <a:solidFill>
                  <a:srgbClr val="00CC00"/>
                </a:solidFill>
                <a:latin typeface="Times" charset="0"/>
              </a:rPr>
            </a:br>
            <a:r>
              <a:rPr lang="es-ES_tradnl" sz="4000" b="1" dirty="0">
                <a:solidFill>
                  <a:srgbClr val="00CC00"/>
                </a:solidFill>
                <a:latin typeface="Times" charset="0"/>
              </a:rPr>
              <a:t/>
            </a:r>
            <a:br>
              <a:rPr lang="es-ES_tradnl" sz="4000" b="1" dirty="0">
                <a:solidFill>
                  <a:srgbClr val="00CC00"/>
                </a:solidFill>
                <a:latin typeface="Times" charset="0"/>
              </a:rPr>
            </a:br>
            <a:r>
              <a:rPr lang="es-ES_tradnl" sz="4000" b="1" dirty="0">
                <a:solidFill>
                  <a:srgbClr val="00CC00"/>
                </a:solidFill>
                <a:latin typeface="Times" charset="0"/>
              </a:rPr>
              <a:t/>
            </a:r>
            <a:br>
              <a:rPr lang="es-ES_tradnl" sz="4000" b="1" dirty="0">
                <a:solidFill>
                  <a:srgbClr val="00CC00"/>
                </a:solidFill>
                <a:latin typeface="Times" charset="0"/>
              </a:rPr>
            </a:br>
            <a:r>
              <a:rPr lang="es-ES_tradnl" sz="3200" b="1" dirty="0" smtClean="0">
                <a:solidFill>
                  <a:srgbClr val="FFFF00"/>
                </a:solidFill>
                <a:latin typeface="Arial" pitchFamily="34" charset="0"/>
                <a:cs typeface="Arial" pitchFamily="34" charset="0"/>
              </a:rPr>
              <a:t>IMPUESTO </a:t>
            </a:r>
            <a:r>
              <a:rPr lang="es-ES_tradnl" sz="3200" b="1" dirty="0">
                <a:solidFill>
                  <a:srgbClr val="FFFF00"/>
                </a:solidFill>
                <a:latin typeface="Arial" pitchFamily="34" charset="0"/>
                <a:cs typeface="Arial" pitchFamily="34" charset="0"/>
              </a:rPr>
              <a:t>SOBRE SOCIEDADES</a:t>
            </a:r>
            <a:r>
              <a:rPr lang="es-ES_tradnl" sz="4400" dirty="0">
                <a:solidFill>
                  <a:srgbClr val="FFFF00"/>
                </a:solidFill>
                <a:latin typeface="Arial" pitchFamily="34" charset="0"/>
                <a:cs typeface="Arial" pitchFamily="34" charset="0"/>
              </a:rPr>
              <a:t> </a:t>
            </a:r>
            <a:r>
              <a:rPr lang="es-ES_tradnl" sz="4000" b="1" dirty="0">
                <a:solidFill>
                  <a:srgbClr val="00CC00"/>
                </a:solidFill>
                <a:latin typeface="Times" charset="0"/>
              </a:rPr>
              <a:t/>
            </a:r>
            <a:br>
              <a:rPr lang="es-ES_tradnl" sz="4000" b="1" dirty="0">
                <a:solidFill>
                  <a:srgbClr val="00CC00"/>
                </a:solidFill>
                <a:latin typeface="Times" charset="0"/>
              </a:rPr>
            </a:br>
            <a:r>
              <a:rPr lang="es-ES_tradnl" sz="4000" b="1" dirty="0">
                <a:solidFill>
                  <a:srgbClr val="00CC00"/>
                </a:solidFill>
                <a:latin typeface="Times" charset="0"/>
              </a:rPr>
              <a:t/>
            </a:r>
            <a:br>
              <a:rPr lang="es-ES_tradnl" sz="4000" b="1" dirty="0">
                <a:solidFill>
                  <a:srgbClr val="00CC00"/>
                </a:solidFill>
                <a:latin typeface="Times" charset="0"/>
              </a:rPr>
            </a:br>
            <a:endParaRPr lang="es-ES_tradnl" sz="8800" b="1" dirty="0">
              <a:solidFill>
                <a:srgbClr val="00CC00"/>
              </a:solidFill>
              <a:latin typeface="Arial" pitchFamily="34" charset="0"/>
              <a:cs typeface="Arial" pitchFamily="34" charset="0"/>
            </a:endParaRPr>
          </a:p>
        </p:txBody>
      </p:sp>
      <p:sp>
        <p:nvSpPr>
          <p:cNvPr id="7" name="Rectangle 5"/>
          <p:cNvSpPr>
            <a:spLocks noChangeArrowheads="1"/>
          </p:cNvSpPr>
          <p:nvPr/>
        </p:nvSpPr>
        <p:spPr bwMode="auto">
          <a:xfrm>
            <a:off x="1143000" y="4900613"/>
            <a:ext cx="7467600" cy="1576387"/>
          </a:xfrm>
          <a:prstGeom prst="rect">
            <a:avLst/>
          </a:prstGeom>
          <a:noFill/>
          <a:ln w="9525">
            <a:noFill/>
            <a:miter lim="800000"/>
            <a:headEnd/>
            <a:tailEnd/>
          </a:ln>
          <a:effectLst/>
        </p:spPr>
        <p:txBody>
          <a:bodyPr/>
          <a:lstStyle/>
          <a:p>
            <a:pPr marL="342900" indent="-342900" algn="l">
              <a:spcBef>
                <a:spcPct val="20000"/>
              </a:spcBef>
              <a:buFont typeface="Wingdings" pitchFamily="2" charset="2"/>
              <a:buChar char="ü"/>
            </a:pPr>
            <a:r>
              <a:rPr lang="es-ES_tradnl" sz="3600" b="1" u="none" dirty="0" smtClean="0">
                <a:solidFill>
                  <a:srgbClr val="FFFF99"/>
                </a:solidFill>
                <a:latin typeface="Arial" pitchFamily="34" charset="0"/>
                <a:cs typeface="Arial" pitchFamily="34" charset="0"/>
              </a:rPr>
              <a:t>Arts. 25 y 105 LIS </a:t>
            </a:r>
            <a:endParaRPr lang="es-ES_tradnl" sz="3600" b="1" u="none" dirty="0">
              <a:solidFill>
                <a:srgbClr val="FFFF99"/>
              </a:solidFill>
              <a:latin typeface="Arial" pitchFamily="34" charset="0"/>
              <a:cs typeface="Arial" pitchFamily="34" charset="0"/>
            </a:endParaRPr>
          </a:p>
        </p:txBody>
      </p:sp>
    </p:spTree>
    <p:extLst>
      <p:ext uri="{BB962C8B-B14F-4D97-AF65-F5344CB8AC3E}">
        <p14:creationId xmlns="" xmlns:p14="http://schemas.microsoft.com/office/powerpoint/2010/main" val="477012789"/>
      </p:ext>
    </p:extLst>
  </p:cSld>
  <p:clrMapOvr>
    <a:masterClrMapping/>
  </p:clrMapOvr>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18400" y="6381750"/>
            <a:ext cx="2311400" cy="476250"/>
          </a:xfrm>
        </p:spPr>
        <p:txBody>
          <a:bodyPr/>
          <a:lstStyle/>
          <a:p>
            <a:pPr>
              <a:defRPr/>
            </a:pPr>
            <a:fld id="{02B15079-B0BC-462C-97A5-648334910574}" type="slidenum">
              <a:rPr lang="es-ES"/>
              <a:pPr>
                <a:defRPr/>
              </a:pPr>
              <a:t>275</a:t>
            </a:fld>
            <a:endParaRPr lang="es-ES"/>
          </a:p>
        </p:txBody>
      </p:sp>
      <p:sp>
        <p:nvSpPr>
          <p:cNvPr id="56324" name="Text Box 3"/>
          <p:cNvSpPr txBox="1">
            <a:spLocks noChangeArrowheads="1"/>
          </p:cNvSpPr>
          <p:nvPr/>
        </p:nvSpPr>
        <p:spPr bwMode="auto">
          <a:xfrm>
            <a:off x="0" y="5334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NUEVA </a:t>
            </a:r>
            <a:r>
              <a:rPr lang="es-ES" sz="2200" dirty="0" smtClean="0">
                <a:solidFill>
                  <a:srgbClr val="FF0000"/>
                </a:solidFill>
              </a:rPr>
              <a:t>RESERVA DE CAPITALIZACIÓN-1</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25 NLIS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sp>
        <p:nvSpPr>
          <p:cNvPr id="13" name="Text Box 4"/>
          <p:cNvSpPr txBox="1">
            <a:spLocks noChangeArrowheads="1"/>
          </p:cNvSpPr>
          <p:nvPr/>
        </p:nvSpPr>
        <p:spPr bwMode="auto">
          <a:xfrm>
            <a:off x="76200" y="990600"/>
            <a:ext cx="9753600" cy="5816977"/>
          </a:xfrm>
          <a:prstGeom prst="rect">
            <a:avLst/>
          </a:prstGeom>
          <a:noFill/>
          <a:ln w="9525">
            <a:noFill/>
            <a:miter lim="800000"/>
            <a:headEnd/>
            <a:tailEnd/>
          </a:ln>
          <a:effectLst/>
        </p:spPr>
        <p:txBody>
          <a:bodyPr wrap="square">
            <a:spAutoFit/>
          </a:bodyPr>
          <a:lstStyle/>
          <a:p>
            <a:pPr marL="457200" indent="-457200">
              <a:buFont typeface="Wingdings" pitchFamily="2" charset="2"/>
              <a:buChar char="q"/>
            </a:pPr>
            <a:r>
              <a:rPr lang="es-ES_tradnl" dirty="0" smtClean="0"/>
              <a:t>UNA REDUCCIÓN DE LA BASE IMPONIBLE POR LA CREACIÓN DE LA </a:t>
            </a:r>
            <a:r>
              <a:rPr lang="es-ES_tradnl" dirty="0" smtClean="0">
                <a:solidFill>
                  <a:srgbClr val="FFFF00"/>
                </a:solidFill>
                <a:effectLst>
                  <a:outerShdw blurRad="38100" dist="38100" dir="2700000" algn="tl">
                    <a:srgbClr val="000000">
                      <a:alpha val="43137"/>
                    </a:srgbClr>
                  </a:outerShdw>
                </a:effectLst>
              </a:rPr>
              <a:t>RESERVA DE CAPITALIZACIÓN:</a:t>
            </a:r>
            <a:endParaRPr lang="es-ES_tradnl" sz="1800" b="0" dirty="0" smtClean="0"/>
          </a:p>
          <a:p>
            <a:pPr marL="342900" indent="-342900">
              <a:buFont typeface="Wingdings" pitchFamily="2" charset="2"/>
              <a:buChar char="v"/>
            </a:pPr>
            <a:r>
              <a:rPr lang="es-ES_tradnl" sz="1800" b="0" dirty="0" smtClean="0"/>
              <a:t>Para las entidades que tributen al tipo general (25%), o para las entidades de tributen al tipo del 30 % (las de crédito o las que se dedican a la explotación de hidrocarburos), </a:t>
            </a:r>
          </a:p>
          <a:p>
            <a:pPr marL="342900" indent="-342900">
              <a:buFont typeface="Wingdings" pitchFamily="2" charset="2"/>
              <a:buChar char="v"/>
            </a:pPr>
            <a:r>
              <a:rPr lang="es-ES_tradnl" sz="1800" b="0" dirty="0" smtClean="0"/>
              <a:t>se establece </a:t>
            </a:r>
            <a:r>
              <a:rPr lang="es-ES_tradnl" sz="1800" u="sng" dirty="0" smtClean="0">
                <a:solidFill>
                  <a:srgbClr val="FFFF00"/>
                </a:solidFill>
                <a:effectLst>
                  <a:outerShdw blurRad="38100" dist="38100" dir="2700000" algn="tl">
                    <a:srgbClr val="000000">
                      <a:alpha val="43137"/>
                    </a:srgbClr>
                  </a:outerShdw>
                </a:effectLst>
              </a:rPr>
              <a:t>una reducción en la base imponible del 10 % del Incremento de los Fondos Propios (</a:t>
            </a:r>
            <a:r>
              <a:rPr lang="es-ES_tradnl" u="sng" dirty="0" smtClean="0">
                <a:solidFill>
                  <a:srgbClr val="FFFF00"/>
                </a:solidFill>
                <a:effectLst>
                  <a:outerShdw blurRad="38100" dist="38100" dir="2700000" algn="tl">
                    <a:srgbClr val="000000">
                      <a:alpha val="43137"/>
                    </a:srgbClr>
                  </a:outerShdw>
                </a:effectLst>
                <a:latin typeface="Arial"/>
                <a:cs typeface="Arial"/>
              </a:rPr>
              <a:t>▲</a:t>
            </a:r>
            <a:r>
              <a:rPr lang="es-ES_tradnl" u="sng" dirty="0" smtClean="0">
                <a:solidFill>
                  <a:srgbClr val="FFFF00"/>
                </a:solidFill>
                <a:effectLst>
                  <a:outerShdw blurRad="38100" dist="38100" dir="2700000" algn="tl">
                    <a:srgbClr val="000000">
                      <a:alpha val="43137"/>
                    </a:srgbClr>
                  </a:outerShdw>
                </a:effectLst>
              </a:rPr>
              <a:t>FP</a:t>
            </a:r>
            <a:r>
              <a:rPr lang="es-ES_tradnl" sz="1800" u="sng" dirty="0" smtClean="0">
                <a:solidFill>
                  <a:srgbClr val="FFFF00"/>
                </a:solidFill>
                <a:effectLst>
                  <a:outerShdw blurRad="38100" dist="38100" dir="2700000" algn="tl">
                    <a:srgbClr val="000000">
                      <a:alpha val="43137"/>
                    </a:srgbClr>
                  </a:outerShdw>
                </a:effectLst>
              </a:rPr>
              <a:t>)</a:t>
            </a:r>
            <a:r>
              <a:rPr lang="es-ES_tradnl" sz="1800" b="0" dirty="0" smtClean="0"/>
              <a:t>, </a:t>
            </a:r>
          </a:p>
          <a:p>
            <a:pPr marL="342900" indent="-342900">
              <a:buFont typeface="Wingdings" pitchFamily="2" charset="2"/>
              <a:buChar char="v"/>
            </a:pPr>
            <a:r>
              <a:rPr lang="es-ES_tradnl" sz="1800" u="sng" dirty="0" smtClean="0">
                <a:solidFill>
                  <a:srgbClr val="FFFF99"/>
                </a:solidFill>
                <a:effectLst>
                  <a:outerShdw blurRad="38100" dist="38100" dir="2700000" algn="tl">
                    <a:srgbClr val="000000">
                      <a:alpha val="43137"/>
                    </a:srgbClr>
                  </a:outerShdw>
                </a:effectLst>
              </a:rPr>
              <a:t>Requisitos:</a:t>
            </a:r>
          </a:p>
          <a:p>
            <a:pPr marL="342900" indent="-342900">
              <a:buFont typeface="Wingdings" pitchFamily="2" charset="2"/>
              <a:buChar char="ü"/>
            </a:pPr>
            <a:r>
              <a:rPr lang="es-ES_tradnl" sz="1800" b="0" dirty="0" smtClean="0"/>
              <a:t>siempre que </a:t>
            </a:r>
            <a:r>
              <a:rPr lang="es-ES_tradnl" sz="1800" u="sng" dirty="0" smtClean="0">
                <a:solidFill>
                  <a:srgbClr val="FFFFCC"/>
                </a:solidFill>
                <a:effectLst>
                  <a:outerShdw blurRad="38100" dist="38100" dir="2700000" algn="tl">
                    <a:srgbClr val="000000">
                      <a:alpha val="43137"/>
                    </a:srgbClr>
                  </a:outerShdw>
                </a:effectLst>
              </a:rPr>
              <a:t>Incremento de los Fondos Propios (</a:t>
            </a:r>
            <a:r>
              <a:rPr lang="es-ES_tradnl" u="sng" dirty="0" smtClean="0">
                <a:solidFill>
                  <a:srgbClr val="FFFFCC"/>
                </a:solidFill>
                <a:effectLst>
                  <a:outerShdw blurRad="38100" dist="38100" dir="2700000" algn="tl">
                    <a:srgbClr val="000000">
                      <a:alpha val="43137"/>
                    </a:srgbClr>
                  </a:outerShdw>
                </a:effectLst>
                <a:latin typeface="Arial"/>
                <a:cs typeface="Arial"/>
              </a:rPr>
              <a:t>▲</a:t>
            </a:r>
            <a:r>
              <a:rPr lang="es-ES_tradnl" u="sng" dirty="0" smtClean="0">
                <a:solidFill>
                  <a:srgbClr val="FFFFCC"/>
                </a:solidFill>
                <a:effectLst>
                  <a:outerShdw blurRad="38100" dist="38100" dir="2700000" algn="tl">
                    <a:srgbClr val="000000">
                      <a:alpha val="43137"/>
                    </a:srgbClr>
                  </a:outerShdw>
                </a:effectLst>
              </a:rPr>
              <a:t>FP</a:t>
            </a:r>
            <a:r>
              <a:rPr lang="es-ES_tradnl" sz="1800" u="sng" dirty="0" smtClean="0">
                <a:solidFill>
                  <a:srgbClr val="FFFFCC"/>
                </a:solidFill>
                <a:effectLst>
                  <a:outerShdw blurRad="38100" dist="38100" dir="2700000" algn="tl">
                    <a:srgbClr val="000000">
                      <a:alpha val="43137"/>
                    </a:srgbClr>
                  </a:outerShdw>
                </a:effectLst>
              </a:rPr>
              <a:t>)</a:t>
            </a:r>
            <a:r>
              <a:rPr lang="es-ES_tradnl" sz="1800" dirty="0" smtClean="0">
                <a:solidFill>
                  <a:srgbClr val="FFFFCC"/>
                </a:solidFill>
                <a:effectLst>
                  <a:outerShdw blurRad="38100" dist="38100" dir="2700000" algn="tl">
                    <a:srgbClr val="000000">
                      <a:alpha val="43137"/>
                    </a:srgbClr>
                  </a:outerShdw>
                </a:effectLst>
              </a:rPr>
              <a:t> </a:t>
            </a:r>
            <a:r>
              <a:rPr lang="es-ES_tradnl" sz="1800" dirty="0" smtClean="0">
                <a:effectLst>
                  <a:outerShdw blurRad="38100" dist="38100" dir="2700000" algn="tl">
                    <a:srgbClr val="000000">
                      <a:alpha val="43137"/>
                    </a:srgbClr>
                  </a:outerShdw>
                </a:effectLst>
              </a:rPr>
              <a:t>se mantenga durante un plazo de 5 años</a:t>
            </a:r>
            <a:r>
              <a:rPr lang="es-ES_tradnl" sz="1800" b="0" dirty="0" smtClean="0"/>
              <a:t> </a:t>
            </a:r>
          </a:p>
          <a:p>
            <a:pPr marL="342900" indent="-342900">
              <a:buFont typeface="Wingdings" pitchFamily="2" charset="2"/>
              <a:buChar char="ü"/>
            </a:pPr>
            <a:r>
              <a:rPr lang="es-ES_tradnl" sz="1800" b="0" dirty="0" smtClean="0"/>
              <a:t>y </a:t>
            </a:r>
            <a:r>
              <a:rPr lang="es-ES_tradnl" sz="1800" dirty="0" smtClean="0">
                <a:effectLst>
                  <a:outerShdw blurRad="38100" dist="38100" dir="2700000" algn="tl">
                    <a:srgbClr val="000000">
                      <a:alpha val="43137"/>
                    </a:srgbClr>
                  </a:outerShdw>
                </a:effectLst>
              </a:rPr>
              <a:t>se dote una reserva indisponible, durante 5 años,</a:t>
            </a:r>
            <a:r>
              <a:rPr lang="es-ES_tradnl" sz="1800" b="0" dirty="0" smtClean="0"/>
              <a:t> </a:t>
            </a:r>
            <a:r>
              <a:rPr lang="es-ES_tradnl" sz="1800" dirty="0" smtClean="0"/>
              <a:t>por el importe de la reducción</a:t>
            </a:r>
            <a:r>
              <a:rPr lang="es-ES_tradnl" sz="1800" b="0" dirty="0" smtClean="0"/>
              <a:t>.</a:t>
            </a:r>
          </a:p>
          <a:p>
            <a:pPr marL="342900" indent="-342900">
              <a:buFont typeface="Wingdings" pitchFamily="2" charset="2"/>
              <a:buChar char="§"/>
            </a:pPr>
            <a:r>
              <a:rPr lang="es-ES_tradnl" sz="1600" dirty="0" smtClean="0"/>
              <a:t>Se entenderá que </a:t>
            </a:r>
            <a:r>
              <a:rPr lang="es-ES_tradnl" sz="1600" u="sng" dirty="0" smtClean="0">
                <a:effectLst>
                  <a:outerShdw blurRad="38100" dist="38100" dir="2700000" algn="tl">
                    <a:srgbClr val="000000">
                      <a:alpha val="43137"/>
                    </a:srgbClr>
                  </a:outerShdw>
                </a:effectLst>
              </a:rPr>
              <a:t>no se ha dispuesto de la referida reserva</a:t>
            </a:r>
            <a:r>
              <a:rPr lang="es-ES_tradnl" sz="1600" dirty="0" smtClean="0"/>
              <a:t>, en los siguientes </a:t>
            </a:r>
            <a:r>
              <a:rPr lang="es-ES_tradnl" sz="1600" u="sng" dirty="0" smtClean="0">
                <a:effectLst>
                  <a:outerShdw blurRad="38100" dist="38100" dir="2700000" algn="tl">
                    <a:srgbClr val="000000">
                      <a:alpha val="43137"/>
                    </a:srgbClr>
                  </a:outerShdw>
                </a:effectLst>
              </a:rPr>
              <a:t>casos</a:t>
            </a:r>
            <a:r>
              <a:rPr lang="es-ES_tradnl" sz="1600" dirty="0" smtClean="0"/>
              <a:t>:</a:t>
            </a:r>
            <a:endParaRPr lang="es-ES_tradnl" sz="1600" b="0" dirty="0" smtClean="0"/>
          </a:p>
          <a:p>
            <a:r>
              <a:rPr lang="es-ES_tradnl" sz="1600" b="0" dirty="0" smtClean="0"/>
              <a:t>a)Cuando el socio o accionista ejerza su derecho a separarse de la entidad.</a:t>
            </a:r>
          </a:p>
          <a:p>
            <a:r>
              <a:rPr lang="es-ES_tradnl" sz="1600" b="0" dirty="0" smtClean="0"/>
              <a:t>b) Cuando la reserva se elimine, total o parcialmente, como consecuencia de operaciones FEACC régimen fiscal especial establecido en el capítulo VII del título VII LIS.</a:t>
            </a:r>
          </a:p>
          <a:p>
            <a:r>
              <a:rPr lang="es-ES_tradnl" sz="1600" b="0" dirty="0" smtClean="0"/>
              <a:t>c) Cuando la entidad deba aplicar la referida reserva en virtud de una obligación de carácter legal.</a:t>
            </a:r>
            <a:endParaRPr lang="es-ES_tradnl" sz="1800" b="0" dirty="0" smtClean="0"/>
          </a:p>
          <a:p>
            <a:pPr marL="342900" indent="-342900">
              <a:buFont typeface="Wingdings" pitchFamily="2" charset="2"/>
              <a:buChar char="v"/>
            </a:pPr>
            <a:r>
              <a:rPr lang="es-ES_tradnl" sz="1800" u="sng" dirty="0" smtClean="0">
                <a:effectLst>
                  <a:outerShdw blurRad="38100" dist="38100" dir="2700000" algn="tl">
                    <a:srgbClr val="000000">
                      <a:alpha val="43137"/>
                    </a:srgbClr>
                  </a:outerShdw>
                </a:effectLst>
              </a:rPr>
              <a:t>No</a:t>
            </a:r>
            <a:r>
              <a:rPr lang="es-ES_tradnl" sz="1800" dirty="0" smtClean="0"/>
              <a:t> hace falta que el importe de la reserva de capitalización se materialice en inversiones concretas</a:t>
            </a:r>
            <a:r>
              <a:rPr lang="es-ES_tradnl" sz="1800" b="0" dirty="0" smtClean="0"/>
              <a:t>.</a:t>
            </a:r>
            <a:endParaRPr lang="es-ES_tradnl" sz="1600" b="0" dirty="0" smtClean="0"/>
          </a:p>
        </p:txBody>
      </p:sp>
    </p:spTree>
    <p:extLst>
      <p:ext uri="{BB962C8B-B14F-4D97-AF65-F5344CB8AC3E}">
        <p14:creationId xmlns="" xmlns:p14="http://schemas.microsoft.com/office/powerpoint/2010/main" val="3894467242"/>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02B15079-B0BC-462C-97A5-648334910574}" type="slidenum">
              <a:rPr lang="es-ES"/>
              <a:pPr>
                <a:defRPr/>
              </a:pPr>
              <a:t>276</a:t>
            </a:fld>
            <a:endParaRPr lang="es-ES"/>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NUEVA </a:t>
            </a:r>
            <a:r>
              <a:rPr lang="es-ES" sz="2200" dirty="0" smtClean="0">
                <a:solidFill>
                  <a:srgbClr val="FF0000"/>
                </a:solidFill>
              </a:rPr>
              <a:t>RESERVA DE CAPITALIZACIÓN-2</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25 NLIS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341946150"/>
              </p:ext>
            </p:extLst>
          </p:nvPr>
        </p:nvGraphicFramePr>
        <p:xfrm>
          <a:off x="76200" y="960121"/>
          <a:ext cx="9677400" cy="5730238"/>
        </p:xfrm>
        <a:graphic>
          <a:graphicData uri="http://schemas.openxmlformats.org/drawingml/2006/table">
            <a:tbl>
              <a:tblPr firstRow="1" bandRow="1">
                <a:tableStyleId>{7DF18680-E054-41AD-8BC1-D1AEF772440D}</a:tableStyleId>
              </a:tblPr>
              <a:tblGrid>
                <a:gridCol w="2438399">
                  <a:extLst>
                    <a:ext uri="{9D8B030D-6E8A-4147-A177-3AD203B41FA5}">
                      <a16:colId xmlns="" xmlns:a16="http://schemas.microsoft.com/office/drawing/2014/main" val="20000"/>
                    </a:ext>
                  </a:extLst>
                </a:gridCol>
                <a:gridCol w="7239001">
                  <a:extLst>
                    <a:ext uri="{9D8B030D-6E8A-4147-A177-3AD203B41FA5}">
                      <a16:colId xmlns="" xmlns:a16="http://schemas.microsoft.com/office/drawing/2014/main" val="20001"/>
                    </a:ext>
                  </a:extLst>
                </a:gridCol>
              </a:tblGrid>
              <a:tr h="381000">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chemeClr val="tx1"/>
                          </a:solidFill>
                        </a:rPr>
                        <a:t>RESERVA DE CAPITALIZACIÓN</a:t>
                      </a:r>
                      <a:endParaRPr lang="es-ES_tradnl" sz="2000"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11479">
                <a:tc>
                  <a:txBody>
                    <a:bodyPr/>
                    <a:lstStyle/>
                    <a:p>
                      <a:pPr marL="342900" indent="-342900">
                        <a:buFont typeface="Wingdings" pitchFamily="2" charset="2"/>
                        <a:buChar char="q"/>
                      </a:pPr>
                      <a:r>
                        <a:rPr lang="es-ES_tradnl" sz="2000" b="1" u="none" dirty="0" smtClean="0">
                          <a:solidFill>
                            <a:schemeClr val="tx1"/>
                          </a:solidFill>
                        </a:rPr>
                        <a:t>¿QUIÉN?:  SP</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dirty="0" smtClean="0">
                          <a:solidFill>
                            <a:srgbClr val="000066"/>
                          </a:solidFill>
                          <a:effectLst/>
                        </a:rPr>
                        <a:t>Tributen a los </a:t>
                      </a:r>
                      <a:r>
                        <a:rPr lang="es-ES_tradnl" sz="1800" b="1" dirty="0" smtClean="0">
                          <a:solidFill>
                            <a:srgbClr val="000066"/>
                          </a:solidFill>
                          <a:effectLst/>
                        </a:rPr>
                        <a:t>tipos </a:t>
                      </a:r>
                      <a:r>
                        <a:rPr lang="es-ES_tradnl" sz="1800" b="0" dirty="0" smtClean="0">
                          <a:solidFill>
                            <a:srgbClr val="000066"/>
                          </a:solidFill>
                          <a:effectLst/>
                        </a:rPr>
                        <a:t>del </a:t>
                      </a:r>
                      <a:r>
                        <a:rPr lang="es-ES_tradnl" sz="1800" b="1" dirty="0" smtClean="0">
                          <a:solidFill>
                            <a:srgbClr val="000066"/>
                          </a:solidFill>
                          <a:effectLst/>
                        </a:rPr>
                        <a:t>25% ó </a:t>
                      </a:r>
                      <a:r>
                        <a:rPr lang="es-ES_tradnl" sz="1800" b="1" baseline="0" dirty="0" smtClean="0">
                          <a:solidFill>
                            <a:srgbClr val="000066"/>
                          </a:solidFill>
                          <a:effectLst/>
                        </a:rPr>
                        <a:t>30% (ó 15% por ser Nuevas)</a:t>
                      </a:r>
                      <a:endParaRPr lang="es-ES_tradnl" sz="18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761999">
                <a:tc>
                  <a:txBody>
                    <a:bodyPr/>
                    <a:lstStyle/>
                    <a:p>
                      <a:pPr marL="342900" indent="-342900">
                        <a:buFont typeface="Wingdings" pitchFamily="2" charset="2"/>
                        <a:buChar char="q"/>
                      </a:pPr>
                      <a:r>
                        <a:rPr lang="es-ES_tradnl" sz="2000" b="1" u="none" dirty="0" smtClean="0">
                          <a:solidFill>
                            <a:schemeClr val="tx1"/>
                          </a:solidFill>
                        </a:rPr>
                        <a:t>Reducción  (R) en la BI</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itchFamily="2" charset="2"/>
                        <a:buChar char="v"/>
                      </a:pPr>
                      <a:r>
                        <a:rPr lang="es-ES_tradnl" sz="1800" b="1" u="none" dirty="0" smtClean="0">
                          <a:solidFill>
                            <a:srgbClr val="000066"/>
                          </a:solidFill>
                          <a:effectLst/>
                        </a:rPr>
                        <a:t>R = 10%</a:t>
                      </a:r>
                      <a:r>
                        <a:rPr lang="es-ES_tradnl" sz="1800" b="1" u="none" baseline="0" dirty="0" smtClean="0">
                          <a:solidFill>
                            <a:srgbClr val="000066"/>
                          </a:solidFill>
                          <a:effectLst/>
                        </a:rPr>
                        <a:t> s/ ▲FP (FP final – FP inicio) [</a:t>
                      </a:r>
                      <a:r>
                        <a:rPr lang="es-ES_tradnl" sz="1800" b="0" u="none" baseline="0" dirty="0" smtClean="0">
                          <a:solidFill>
                            <a:srgbClr val="000066"/>
                          </a:solidFill>
                          <a:effectLst/>
                        </a:rPr>
                        <a:t>FP</a:t>
                      </a:r>
                      <a:r>
                        <a:rPr lang="es-ES_tradnl" sz="1800" b="1" u="none" baseline="0" dirty="0" smtClean="0">
                          <a:solidFill>
                            <a:srgbClr val="000066"/>
                          </a:solidFill>
                          <a:effectLst/>
                        </a:rPr>
                        <a:t> </a:t>
                      </a:r>
                      <a:r>
                        <a:rPr lang="es-ES_tradnl" sz="1800" b="1" u="sng" baseline="0" dirty="0" smtClean="0">
                          <a:solidFill>
                            <a:srgbClr val="000066"/>
                          </a:solidFill>
                          <a:effectLst/>
                        </a:rPr>
                        <a:t>sin</a:t>
                      </a:r>
                      <a:r>
                        <a:rPr lang="es-ES_tradnl" sz="1800" b="0" u="sng" baseline="0" dirty="0" smtClean="0">
                          <a:solidFill>
                            <a:srgbClr val="000066"/>
                          </a:solidFill>
                          <a:effectLst/>
                        </a:rPr>
                        <a:t> RC del ejercicio</a:t>
                      </a:r>
                      <a:r>
                        <a:rPr lang="es-ES_tradnl" sz="1800" b="0" u="none" baseline="0" dirty="0" smtClean="0">
                          <a:solidFill>
                            <a:srgbClr val="000066"/>
                          </a:solidFill>
                          <a:effectLst/>
                        </a:rPr>
                        <a:t>]</a:t>
                      </a:r>
                    </a:p>
                    <a:p>
                      <a:pPr marL="342900" indent="-342900">
                        <a:buFont typeface="Wingdings" pitchFamily="2" charset="2"/>
                        <a:buChar char="v"/>
                      </a:pPr>
                      <a:r>
                        <a:rPr lang="es-ES_tradnl" sz="1800" b="1" u="none" baseline="0" dirty="0" smtClean="0">
                          <a:solidFill>
                            <a:srgbClr val="000066"/>
                          </a:solidFill>
                          <a:effectLst/>
                        </a:rPr>
                        <a:t>R ≤ 10% BI previa </a:t>
                      </a:r>
                      <a:r>
                        <a:rPr lang="es-ES_tradnl" sz="1800" b="0" u="none" baseline="0" dirty="0" smtClean="0">
                          <a:solidFill>
                            <a:srgbClr val="000066"/>
                          </a:solidFill>
                          <a:effectLst/>
                        </a:rPr>
                        <a:t>[BI </a:t>
                      </a:r>
                      <a:r>
                        <a:rPr lang="es-ES_tradnl" sz="1800" b="0" u="sng" baseline="0" dirty="0" smtClean="0">
                          <a:solidFill>
                            <a:srgbClr val="000066"/>
                          </a:solidFill>
                          <a:effectLst/>
                        </a:rPr>
                        <a:t>antes de restar</a:t>
                      </a:r>
                      <a:r>
                        <a:rPr lang="es-ES_tradnl" sz="1800" b="0" u="none" baseline="0" dirty="0" smtClean="0">
                          <a:solidFill>
                            <a:srgbClr val="000066"/>
                          </a:solidFill>
                          <a:effectLst/>
                        </a:rPr>
                        <a:t>: esta reducción, gastos del art. 11.12 LIS y BI(-)]  </a:t>
                      </a:r>
                      <a:r>
                        <a:rPr lang="es-ES_tradnl" sz="1800" b="1" u="none" baseline="0" dirty="0" smtClean="0">
                          <a:solidFill>
                            <a:srgbClr val="FF0000"/>
                          </a:solidFill>
                          <a:effectLst/>
                        </a:rPr>
                        <a:t>(límite de la reducción*)</a:t>
                      </a:r>
                      <a:endParaRPr lang="es-ES_tradnl" sz="1800" b="1"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85799">
                <a:tc>
                  <a:txBody>
                    <a:bodyPr/>
                    <a:lstStyle/>
                    <a:p>
                      <a:pPr marL="342900" indent="-342900">
                        <a:buFont typeface="Wingdings" pitchFamily="2" charset="2"/>
                        <a:buChar char="q"/>
                      </a:pPr>
                      <a:r>
                        <a:rPr lang="es-ES_tradnl" sz="1800" b="1" u="none" dirty="0" smtClean="0">
                          <a:solidFill>
                            <a:schemeClr val="tx1"/>
                          </a:solidFill>
                        </a:rPr>
                        <a:t>R. Pendiente por  Insuficiente BI</a:t>
                      </a:r>
                      <a:endParaRPr lang="es-ES_tradnl" sz="18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b="1" u="none" baseline="0" dirty="0" smtClean="0">
                          <a:solidFill>
                            <a:srgbClr val="000066"/>
                          </a:solidFill>
                          <a:effectLst/>
                        </a:rPr>
                        <a:t>Se aplicará en los 2 años inmediatos y sucesivos</a:t>
                      </a:r>
                    </a:p>
                    <a:p>
                      <a:pPr marL="342900" indent="-342900">
                        <a:buFont typeface="Wingdings" pitchFamily="2" charset="2"/>
                        <a:buChar char="v"/>
                      </a:pPr>
                      <a:r>
                        <a:rPr lang="es-ES_tradnl" sz="1800" b="1" u="none" baseline="0" dirty="0" smtClean="0">
                          <a:solidFill>
                            <a:srgbClr val="000066"/>
                          </a:solidFill>
                          <a:effectLst/>
                        </a:rPr>
                        <a:t>Ʃ con la reducción de ese año posterior y el límite de ese año</a:t>
                      </a:r>
                      <a:endParaRPr lang="es-ES_tradnl" sz="1800"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70560">
                <a:tc>
                  <a:txBody>
                    <a:bodyPr/>
                    <a:lstStyle/>
                    <a:p>
                      <a:pPr marL="342900" indent="-342900">
                        <a:buFont typeface="Wingdings" pitchFamily="2" charset="2"/>
                        <a:buChar char="q"/>
                      </a:pPr>
                      <a:r>
                        <a:rPr lang="es-ES_tradnl" sz="2000" b="1" u="none" dirty="0" smtClean="0">
                          <a:solidFill>
                            <a:schemeClr val="tx1"/>
                          </a:solidFill>
                        </a:rPr>
                        <a:t>Requisitos</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indent="-342900">
                        <a:buFont typeface="+mj-lt"/>
                        <a:buAutoNum type="arabicPeriod"/>
                      </a:pPr>
                      <a:r>
                        <a:rPr lang="es-ES_tradnl" sz="1800" b="1" u="none" baseline="0" dirty="0" smtClean="0">
                          <a:solidFill>
                            <a:srgbClr val="000066"/>
                          </a:solidFill>
                          <a:effectLst/>
                        </a:rPr>
                        <a:t>▲FP : mantenerlo 5 años (salvo pérdidas contables)</a:t>
                      </a:r>
                    </a:p>
                    <a:p>
                      <a:pPr marL="342900" indent="-342900">
                        <a:buFont typeface="+mj-lt"/>
                        <a:buAutoNum type="arabicPeriod"/>
                      </a:pPr>
                      <a:r>
                        <a:rPr lang="es-ES_tradnl" sz="1800" b="1" u="none" baseline="0" dirty="0" smtClean="0">
                          <a:solidFill>
                            <a:srgbClr val="000066"/>
                          </a:solidFill>
                          <a:effectLst/>
                        </a:rPr>
                        <a:t>Dotar una Reserva Indisponible = R, durante 5 años</a:t>
                      </a:r>
                      <a:endParaRPr lang="es-ES_tradnl" sz="1800"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1584960">
                <a:tc>
                  <a:txBody>
                    <a:bodyPr/>
                    <a:lstStyle/>
                    <a:p>
                      <a:pPr marL="342900" indent="-342900">
                        <a:buFont typeface="Wingdings" pitchFamily="2" charset="2"/>
                        <a:buChar char="q"/>
                      </a:pPr>
                      <a:r>
                        <a:rPr lang="es-ES_tradnl" sz="1800" b="1" u="none" baseline="0" dirty="0" smtClean="0">
                          <a:solidFill>
                            <a:srgbClr val="FFFF66"/>
                          </a:solidFill>
                          <a:effectLst>
                            <a:outerShdw blurRad="38100" dist="38100" dir="2700000" algn="tl">
                              <a:srgbClr val="000000">
                                <a:alpha val="43137"/>
                              </a:srgbClr>
                            </a:outerShdw>
                          </a:effectLst>
                        </a:rPr>
                        <a:t>Cálculo de ▲FP:</a:t>
                      </a:r>
                      <a:r>
                        <a:rPr lang="es-ES_tradnl" sz="1800" b="1" u="none" baseline="0" dirty="0" smtClean="0">
                          <a:solidFill>
                            <a:schemeClr val="tx1"/>
                          </a:solidFill>
                          <a:effectLst/>
                        </a:rPr>
                        <a:t> </a:t>
                      </a:r>
                      <a:r>
                        <a:rPr lang="es-ES_tradnl" sz="1800" b="1" u="none" dirty="0" smtClean="0">
                          <a:solidFill>
                            <a:schemeClr val="tx1"/>
                          </a:solidFill>
                        </a:rPr>
                        <a:t> </a:t>
                      </a:r>
                      <a:endParaRPr lang="es-ES_tradnl" sz="2000" b="1" u="none" dirty="0" smtClean="0">
                        <a:solidFill>
                          <a:schemeClr val="tx1"/>
                        </a:solidFill>
                      </a:endParaRPr>
                    </a:p>
                    <a:p>
                      <a:pPr marL="342900" indent="-342900">
                        <a:buFont typeface="Wingdings" pitchFamily="2" charset="2"/>
                        <a:buChar char="v"/>
                      </a:pPr>
                      <a:r>
                        <a:rPr lang="es-ES_tradnl" sz="1800" b="1" u="sng" dirty="0" smtClean="0">
                          <a:solidFill>
                            <a:srgbClr val="FFFF00"/>
                          </a:solidFill>
                          <a:effectLst>
                            <a:outerShdw blurRad="38100" dist="38100" dir="2700000" algn="tl">
                              <a:srgbClr val="000000">
                                <a:alpha val="43137"/>
                              </a:srgbClr>
                            </a:outerShdw>
                          </a:effectLst>
                        </a:rPr>
                        <a:t>FP que No</a:t>
                      </a:r>
                      <a:r>
                        <a:rPr lang="es-ES_tradnl" sz="1800" b="1" u="none" dirty="0" smtClean="0">
                          <a:solidFill>
                            <a:schemeClr val="tx1"/>
                          </a:solidFill>
                        </a:rPr>
                        <a:t> se tendrán en cuenta </a:t>
                      </a:r>
                      <a:r>
                        <a:rPr lang="es-ES_tradnl" sz="1600" b="1" u="none" dirty="0" smtClean="0">
                          <a:solidFill>
                            <a:schemeClr val="tx1"/>
                          </a:solidFill>
                        </a:rPr>
                        <a:t>al inicio y al final del período</a:t>
                      </a:r>
                      <a:endParaRPr lang="es-ES_tradnl" sz="16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mj-lt"/>
                        <a:buAutoNum type="alphaLcParenR"/>
                      </a:pPr>
                      <a:r>
                        <a:rPr lang="es-ES_tradnl" sz="1600" kern="1200" baseline="0" dirty="0" smtClean="0">
                          <a:solidFill>
                            <a:srgbClr val="000066"/>
                          </a:solidFill>
                          <a:latin typeface="+mn-lt"/>
                          <a:ea typeface="+mn-ea"/>
                          <a:cs typeface="+mn-cs"/>
                        </a:rPr>
                        <a:t> </a:t>
                      </a:r>
                      <a:r>
                        <a:rPr lang="es-ES_tradnl" sz="1400" kern="1200" baseline="0" dirty="0" smtClean="0">
                          <a:solidFill>
                            <a:srgbClr val="000066"/>
                          </a:solidFill>
                          <a:latin typeface="+mn-lt"/>
                          <a:ea typeface="+mn-ea"/>
                          <a:cs typeface="+mn-cs"/>
                        </a:rPr>
                        <a:t>Las aportaciones de los </a:t>
                      </a:r>
                      <a:r>
                        <a:rPr lang="es-ES_tradnl" sz="1400" b="1" kern="1200" baseline="0" dirty="0" smtClean="0">
                          <a:solidFill>
                            <a:srgbClr val="000066"/>
                          </a:solidFill>
                          <a:latin typeface="+mn-lt"/>
                          <a:ea typeface="+mn-ea"/>
                          <a:cs typeface="+mn-cs"/>
                        </a:rPr>
                        <a:t>socios</a:t>
                      </a:r>
                      <a:r>
                        <a:rPr lang="es-ES_tradnl" sz="1400" kern="1200" baseline="0" dirty="0" smtClean="0">
                          <a:solidFill>
                            <a:srgbClr val="000066"/>
                          </a:solidFill>
                          <a:latin typeface="+mn-lt"/>
                          <a:ea typeface="+mn-ea"/>
                          <a:cs typeface="+mn-cs"/>
                        </a:rPr>
                        <a:t>.</a:t>
                      </a:r>
                    </a:p>
                    <a:p>
                      <a:pPr marL="342900" indent="-342900">
                        <a:buFont typeface="+mj-lt"/>
                        <a:buAutoNum type="alphaLcParenR"/>
                      </a:pPr>
                      <a:r>
                        <a:rPr lang="es-ES_tradnl" sz="1400" kern="1200" baseline="0" dirty="0" smtClean="0">
                          <a:solidFill>
                            <a:srgbClr val="000066"/>
                          </a:solidFill>
                          <a:latin typeface="+mn-lt"/>
                          <a:ea typeface="+mn-ea"/>
                          <a:cs typeface="+mn-cs"/>
                        </a:rPr>
                        <a:t> Las ampliaciones de capital ó FP por compensación de créditos.</a:t>
                      </a:r>
                    </a:p>
                    <a:p>
                      <a:pPr marL="342900" indent="-342900">
                        <a:buFont typeface="+mj-lt"/>
                        <a:buAutoNum type="alphaLcParenR"/>
                      </a:pPr>
                      <a:r>
                        <a:rPr lang="es-ES_tradnl" sz="1400" kern="1200" baseline="0" dirty="0" smtClean="0">
                          <a:solidFill>
                            <a:srgbClr val="000066"/>
                          </a:solidFill>
                          <a:latin typeface="+mn-lt"/>
                          <a:ea typeface="+mn-ea"/>
                          <a:cs typeface="+mn-cs"/>
                        </a:rPr>
                        <a:t> Las ampliaciones de fondos propios por operaciones con </a:t>
                      </a:r>
                      <a:r>
                        <a:rPr lang="es-ES_tradnl" sz="1400" b="1" kern="1200" baseline="0" dirty="0" smtClean="0">
                          <a:solidFill>
                            <a:srgbClr val="000066"/>
                          </a:solidFill>
                          <a:latin typeface="+mn-lt"/>
                          <a:ea typeface="+mn-ea"/>
                          <a:cs typeface="+mn-cs"/>
                        </a:rPr>
                        <a:t>acciones propias o de reestructuración.</a:t>
                      </a:r>
                    </a:p>
                    <a:p>
                      <a:pPr marL="342900" indent="-342900">
                        <a:buFont typeface="+mj-lt"/>
                        <a:buAutoNum type="alphaLcParenR"/>
                      </a:pPr>
                      <a:r>
                        <a:rPr lang="es-ES_tradnl" sz="1400" kern="1200" baseline="0" dirty="0" smtClean="0">
                          <a:solidFill>
                            <a:srgbClr val="000066"/>
                          </a:solidFill>
                          <a:latin typeface="+mn-lt"/>
                          <a:ea typeface="+mn-ea"/>
                          <a:cs typeface="+mn-cs"/>
                        </a:rPr>
                        <a:t>Las reservas de carácter </a:t>
                      </a:r>
                      <a:r>
                        <a:rPr lang="es-ES_tradnl" sz="1400" b="1" kern="1200" baseline="0" dirty="0" smtClean="0">
                          <a:solidFill>
                            <a:srgbClr val="000066"/>
                          </a:solidFill>
                          <a:latin typeface="+mn-lt"/>
                          <a:ea typeface="+mn-ea"/>
                          <a:cs typeface="+mn-cs"/>
                        </a:rPr>
                        <a:t>legal o estatutario.</a:t>
                      </a:r>
                    </a:p>
                    <a:p>
                      <a:pPr marL="342900" indent="-342900">
                        <a:buFont typeface="+mj-lt"/>
                        <a:buAutoNum type="alphaLcParenR"/>
                      </a:pPr>
                      <a:r>
                        <a:rPr lang="es-ES_tradnl" sz="1400" kern="1200" baseline="0" dirty="0" smtClean="0">
                          <a:solidFill>
                            <a:srgbClr val="000066"/>
                          </a:solidFill>
                          <a:latin typeface="+mn-lt"/>
                          <a:ea typeface="+mn-ea"/>
                          <a:cs typeface="+mn-cs"/>
                        </a:rPr>
                        <a:t>Las </a:t>
                      </a:r>
                      <a:r>
                        <a:rPr lang="es-ES_tradnl" sz="1400" b="1" kern="1200" baseline="0" dirty="0" smtClean="0">
                          <a:solidFill>
                            <a:srgbClr val="000066"/>
                          </a:solidFill>
                          <a:latin typeface="+mn-lt"/>
                          <a:ea typeface="+mn-ea"/>
                          <a:cs typeface="+mn-cs"/>
                        </a:rPr>
                        <a:t>reservas indisponibles </a:t>
                      </a:r>
                      <a:r>
                        <a:rPr lang="es-ES_tradnl" sz="1400" kern="1200" baseline="0" dirty="0" smtClean="0">
                          <a:solidFill>
                            <a:srgbClr val="000066"/>
                          </a:solidFill>
                          <a:latin typeface="+mn-lt"/>
                          <a:ea typeface="+mn-ea"/>
                          <a:cs typeface="+mn-cs"/>
                        </a:rPr>
                        <a:t>que se doten por aplicación de lo dispuesto en el artículo 105 LIS (R.de Nivelación) y del Régimen Económico y Fiscal de Canarias.</a:t>
                      </a:r>
                    </a:p>
                    <a:p>
                      <a:pPr marL="342900" indent="-342900">
                        <a:buFont typeface="+mj-lt"/>
                        <a:buAutoNum type="alphaLcParenR"/>
                      </a:pPr>
                      <a:r>
                        <a:rPr lang="es-ES_tradnl" sz="1400" kern="1200" baseline="0" dirty="0" smtClean="0">
                          <a:solidFill>
                            <a:srgbClr val="000066"/>
                          </a:solidFill>
                          <a:latin typeface="+mn-lt"/>
                          <a:ea typeface="+mn-ea"/>
                          <a:cs typeface="+mn-cs"/>
                        </a:rPr>
                        <a:t>correspondan a una emisión de instrumentos financieros compuestos.</a:t>
                      </a:r>
                    </a:p>
                    <a:p>
                      <a:pPr marL="342900" indent="-342900">
                        <a:buFont typeface="+mj-lt"/>
                        <a:buAutoNum type="alphaLcParenR"/>
                      </a:pPr>
                      <a:r>
                        <a:rPr lang="es-ES_tradnl" sz="1400" kern="1200" baseline="0" dirty="0" smtClean="0">
                          <a:solidFill>
                            <a:srgbClr val="000066"/>
                          </a:solidFill>
                          <a:latin typeface="+mn-lt"/>
                          <a:ea typeface="+mn-ea"/>
                          <a:cs typeface="+mn-cs"/>
                        </a:rPr>
                        <a:t>correspondan con variaciones en activos por impuesto diferido derivadas de una disminución o aumento del tipo de gravamen IS.</a:t>
                      </a:r>
                      <a:endParaRPr lang="es-ES_tradnl" sz="14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65761">
                <a:tc>
                  <a:txBody>
                    <a:bodyPr/>
                    <a:lstStyle/>
                    <a:p>
                      <a:pPr marL="342900" indent="-342900">
                        <a:buFont typeface="Wingdings" pitchFamily="2" charset="2"/>
                        <a:buChar char="q"/>
                      </a:pPr>
                      <a:r>
                        <a:rPr lang="es-ES_tradnl" sz="2000" b="1" dirty="0" smtClean="0">
                          <a:solidFill>
                            <a:schemeClr val="tx1"/>
                          </a:solidFill>
                        </a:rPr>
                        <a:t>Incompatibles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indent="-342900">
                        <a:buFont typeface="Wingdings" pitchFamily="2" charset="2"/>
                        <a:buChar char="v"/>
                      </a:pPr>
                      <a:r>
                        <a:rPr lang="es-ES_tradnl" sz="1600" b="1" dirty="0" smtClean="0">
                          <a:solidFill>
                            <a:srgbClr val="000066"/>
                          </a:solidFill>
                          <a:effectLst/>
                        </a:rPr>
                        <a:t>Factor de agotamiento</a:t>
                      </a:r>
                      <a:r>
                        <a:rPr lang="es-ES_tradnl" sz="1600" b="0" dirty="0" smtClean="0">
                          <a:solidFill>
                            <a:srgbClr val="000066"/>
                          </a:solidFill>
                          <a:effectLst/>
                        </a:rPr>
                        <a:t>: </a:t>
                      </a:r>
                      <a:r>
                        <a:rPr lang="es-ES_tradnl" sz="1600" b="0" u="sng" dirty="0" smtClean="0">
                          <a:solidFill>
                            <a:srgbClr val="000066"/>
                          </a:solidFill>
                          <a:effectLst/>
                        </a:rPr>
                        <a:t>Minería</a:t>
                      </a:r>
                      <a:r>
                        <a:rPr lang="es-ES_tradnl" sz="1600" b="0" dirty="0" smtClean="0">
                          <a:solidFill>
                            <a:srgbClr val="000066"/>
                          </a:solidFill>
                          <a:effectLst/>
                        </a:rPr>
                        <a:t> (art. 91)</a:t>
                      </a:r>
                      <a:r>
                        <a:rPr lang="es-ES_tradnl" sz="1600" b="0" baseline="0" dirty="0" smtClean="0">
                          <a:solidFill>
                            <a:srgbClr val="000066"/>
                          </a:solidFill>
                          <a:effectLst/>
                        </a:rPr>
                        <a:t> y de </a:t>
                      </a:r>
                      <a:r>
                        <a:rPr lang="es-ES_tradnl" sz="1600" b="0" u="sng" baseline="0" dirty="0" smtClean="0">
                          <a:solidFill>
                            <a:srgbClr val="000066"/>
                          </a:solidFill>
                          <a:effectLst/>
                        </a:rPr>
                        <a:t>Hidrocarburos</a:t>
                      </a:r>
                      <a:r>
                        <a:rPr lang="es-ES_tradnl" sz="1600" b="0" baseline="0" dirty="0" smtClean="0">
                          <a:solidFill>
                            <a:srgbClr val="000066"/>
                          </a:solidFill>
                          <a:effectLst/>
                        </a:rPr>
                        <a:t> </a:t>
                      </a:r>
                      <a:r>
                        <a:rPr lang="es-ES_tradnl" sz="1600" b="0" dirty="0" smtClean="0">
                          <a:solidFill>
                            <a:srgbClr val="000066"/>
                          </a:solidFill>
                          <a:effectLst/>
                        </a:rPr>
                        <a:t>(art. 95). </a:t>
                      </a:r>
                      <a:endParaRPr lang="es-ES_tradnl" sz="1600" b="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2408609727"/>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02B15079-B0BC-462C-97A5-648334910574}" type="slidenum">
              <a:rPr lang="es-ES"/>
              <a:pPr>
                <a:defRPr/>
              </a:pPr>
              <a:t>277</a:t>
            </a:fld>
            <a:endParaRPr lang="es-ES"/>
          </a:p>
        </p:txBody>
      </p:sp>
      <p:sp>
        <p:nvSpPr>
          <p:cNvPr id="56324" name="Text Box 3"/>
          <p:cNvSpPr txBox="1">
            <a:spLocks noChangeArrowheads="1"/>
          </p:cNvSpPr>
          <p:nvPr/>
        </p:nvSpPr>
        <p:spPr bwMode="auto">
          <a:xfrm>
            <a:off x="0" y="381000"/>
            <a:ext cx="9906000" cy="461665"/>
          </a:xfrm>
          <a:prstGeom prst="rect">
            <a:avLst/>
          </a:prstGeom>
          <a:solidFill>
            <a:srgbClr val="CCFFFF"/>
          </a:solidFill>
          <a:ln w="9525">
            <a:noFill/>
            <a:miter lim="800000"/>
            <a:headEnd/>
            <a:tailEnd/>
          </a:ln>
        </p:spPr>
        <p:txBody>
          <a:bodyPr>
            <a:spAutoFit/>
          </a:bodyPr>
          <a:lstStyle/>
          <a:p>
            <a:pPr algn="ctr"/>
            <a:r>
              <a:rPr lang="es-ES_tradnl" sz="2400" dirty="0" smtClean="0">
                <a:solidFill>
                  <a:srgbClr val="000066"/>
                </a:solidFill>
                <a:latin typeface="+mn-lt"/>
              </a:rPr>
              <a:t>Consulta DGT </a:t>
            </a:r>
            <a:r>
              <a:rPr lang="es-ES_tradnl" sz="2400" dirty="0" smtClean="0">
                <a:solidFill>
                  <a:srgbClr val="FF0000"/>
                </a:solidFill>
                <a:latin typeface="+mn-lt"/>
              </a:rPr>
              <a:t>V4127/2015</a:t>
            </a:r>
            <a:r>
              <a:rPr lang="es-ES_tradnl" sz="2400" dirty="0" smtClean="0">
                <a:solidFill>
                  <a:srgbClr val="000066"/>
                </a:solidFill>
                <a:latin typeface="+mn-lt"/>
              </a:rPr>
              <a:t> de 22 diciembre 2015.</a:t>
            </a:r>
            <a:endParaRPr lang="es-ES_tradnl" sz="2400" dirty="0">
              <a:solidFill>
                <a:srgbClr val="000066"/>
              </a:solidFill>
              <a:latin typeface="+mn-lt"/>
            </a:endParaRPr>
          </a:p>
        </p:txBody>
      </p:sp>
      <p:sp>
        <p:nvSpPr>
          <p:cNvPr id="9"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pPr algn="r"/>
            <a:r>
              <a:rPr lang="es-ES_tradnl" sz="2400" u="sng" dirty="0" smtClean="0">
                <a:solidFill>
                  <a:srgbClr val="FFFF66"/>
                </a:solidFill>
                <a:latin typeface="Arial" pitchFamily="34" charset="0"/>
              </a:rPr>
              <a:t>FECHA</a:t>
            </a:r>
            <a:r>
              <a:rPr lang="es-ES_tradnl" sz="2400" dirty="0" smtClean="0">
                <a:solidFill>
                  <a:srgbClr val="FFFF66"/>
                </a:solidFill>
                <a:latin typeface="Arial" pitchFamily="34" charset="0"/>
              </a:rPr>
              <a:t> de Dotación de la Reserva de Capitalización</a:t>
            </a:r>
            <a:endParaRPr lang="es-ES" sz="2400"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410427832"/>
              </p:ext>
            </p:extLst>
          </p:nvPr>
        </p:nvGraphicFramePr>
        <p:xfrm>
          <a:off x="76200" y="914400"/>
          <a:ext cx="9677400" cy="5791200"/>
        </p:xfrm>
        <a:graphic>
          <a:graphicData uri="http://schemas.openxmlformats.org/drawingml/2006/table">
            <a:tbl>
              <a:tblPr firstRow="1" bandRow="1">
                <a:tableStyleId>{7DF18680-E054-41AD-8BC1-D1AEF772440D}</a:tableStyleId>
              </a:tblPr>
              <a:tblGrid>
                <a:gridCol w="2362200">
                  <a:extLst>
                    <a:ext uri="{9D8B030D-6E8A-4147-A177-3AD203B41FA5}">
                      <a16:colId xmlns="" xmlns:a16="http://schemas.microsoft.com/office/drawing/2014/main" val="20000"/>
                    </a:ext>
                  </a:extLst>
                </a:gridCol>
                <a:gridCol w="7315200">
                  <a:extLst>
                    <a:ext uri="{9D8B030D-6E8A-4147-A177-3AD203B41FA5}">
                      <a16:colId xmlns="" xmlns:a16="http://schemas.microsoft.com/office/drawing/2014/main" val="20001"/>
                    </a:ext>
                  </a:extLst>
                </a:gridCol>
              </a:tblGrid>
              <a:tr h="320039">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chemeClr val="tx1"/>
                          </a:solidFill>
                        </a:rPr>
                        <a:t>RESERVA DE CAPITALIZACIÓN</a:t>
                      </a:r>
                      <a:endParaRPr lang="es-ES_tradnl" sz="2000"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609599">
                <a:tc>
                  <a:txBody>
                    <a:bodyPr/>
                    <a:lstStyle/>
                    <a:p>
                      <a:pPr marL="342900" indent="-342900">
                        <a:buFont typeface="Wingdings" pitchFamily="2" charset="2"/>
                        <a:buChar char="q"/>
                      </a:pPr>
                      <a:r>
                        <a:rPr lang="es-ES_tradnl" sz="2000" b="1" u="none" dirty="0" smtClean="0">
                          <a:solidFill>
                            <a:schemeClr val="tx1"/>
                          </a:solidFill>
                        </a:rPr>
                        <a:t>Cuestión</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kern="1200" dirty="0" smtClean="0">
                          <a:solidFill>
                            <a:srgbClr val="0000CC"/>
                          </a:solidFill>
                          <a:latin typeface="+mn-lt"/>
                          <a:ea typeface="+mn-ea"/>
                          <a:cs typeface="+mn-cs"/>
                        </a:rPr>
                        <a:t>Se plantean cuestiones en cuanto a la </a:t>
                      </a:r>
                      <a:r>
                        <a:rPr lang="es-ES_tradnl" sz="1800" b="1" u="sng" kern="1200" dirty="0" smtClean="0">
                          <a:solidFill>
                            <a:srgbClr val="0000CC"/>
                          </a:solidFill>
                          <a:latin typeface="+mn-lt"/>
                          <a:ea typeface="+mn-ea"/>
                          <a:cs typeface="+mn-cs"/>
                        </a:rPr>
                        <a:t>fecha</a:t>
                      </a:r>
                      <a:r>
                        <a:rPr lang="es-ES_tradnl" sz="1800" kern="1200" dirty="0" smtClean="0">
                          <a:solidFill>
                            <a:srgbClr val="0000CC"/>
                          </a:solidFill>
                          <a:latin typeface="+mn-lt"/>
                          <a:ea typeface="+mn-ea"/>
                          <a:cs typeface="+mn-cs"/>
                        </a:rPr>
                        <a:t> en que las reservas </a:t>
                      </a:r>
                      <a:r>
                        <a:rPr lang="es-ES_tradnl" sz="1800" b="1" kern="1200" dirty="0" smtClean="0">
                          <a:solidFill>
                            <a:srgbClr val="FF0000"/>
                          </a:solidFill>
                          <a:latin typeface="+mn-lt"/>
                          <a:ea typeface="+mn-ea"/>
                          <a:cs typeface="+mn-cs"/>
                        </a:rPr>
                        <a:t>de capitalización </a:t>
                      </a:r>
                      <a:r>
                        <a:rPr lang="es-ES_tradnl" sz="1800" kern="1200" dirty="0" smtClean="0">
                          <a:solidFill>
                            <a:srgbClr val="0000CC"/>
                          </a:solidFill>
                          <a:latin typeface="+mn-lt"/>
                          <a:ea typeface="+mn-ea"/>
                          <a:cs typeface="+mn-cs"/>
                        </a:rPr>
                        <a:t>y de  nivelación deben dotarse</a:t>
                      </a:r>
                      <a:endParaRPr lang="es-ES_tradnl" sz="1800" b="1" dirty="0">
                        <a:solidFill>
                          <a:srgbClr val="0000CC"/>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099559">
                <a:tc>
                  <a:txBody>
                    <a:bodyPr/>
                    <a:lstStyle/>
                    <a:p>
                      <a:pPr marL="342900" indent="-342900">
                        <a:buFont typeface="Wingdings" pitchFamily="2" charset="2"/>
                        <a:buChar char="q"/>
                      </a:pPr>
                      <a:r>
                        <a:rPr lang="es-ES_tradnl" sz="2000" b="1" u="sng" dirty="0" smtClean="0">
                          <a:solidFill>
                            <a:schemeClr val="tx1"/>
                          </a:solidFill>
                        </a:rPr>
                        <a:t>Fecha</a:t>
                      </a:r>
                      <a:r>
                        <a:rPr lang="es-ES_tradnl" sz="2000" b="1" u="none" dirty="0" smtClean="0">
                          <a:solidFill>
                            <a:schemeClr val="tx1"/>
                          </a:solidFill>
                        </a:rPr>
                        <a:t> de dotación de la Reserva de Capitalización</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700" b="0" kern="1200" dirty="0" smtClean="0">
                          <a:solidFill>
                            <a:srgbClr val="0000CC"/>
                          </a:solidFill>
                          <a:latin typeface="+mn-lt"/>
                          <a:ea typeface="+mn-ea"/>
                          <a:cs typeface="+mn-cs"/>
                        </a:rPr>
                        <a:t>“A  efectos de aplicar una reducción en la base imponible del periodo impositivo 2015 (supuesto, coincida con el año natural), en la medida en que a 31 de diciembre de 2015 se haya producido un incremento de los fondos propios respecto a los existentes a 1 de enero de 2015 en los términos definidos en el artículo 25 de la LIS, y se haya producido un incremento de reservas, con independencia de que no esté formalmente registrada la reserva de capitalización, podrá aplicarse la reducción prevista en dicho artículo en la base imponible del período impositivo 2015, </a:t>
                      </a:r>
                      <a:r>
                        <a:rPr lang="es-ES_tradnl" sz="1700" b="1" u="sng" kern="1200" dirty="0" smtClean="0">
                          <a:solidFill>
                            <a:srgbClr val="0000CC"/>
                          </a:solidFill>
                          <a:latin typeface="+mn-lt"/>
                          <a:ea typeface="+mn-ea"/>
                          <a:cs typeface="+mn-cs"/>
                        </a:rPr>
                        <a:t>disponiéndose del plazo previsto en la norma mercantil para la aprobación de las cuentas anuales del ejercicio 2015</a:t>
                      </a:r>
                      <a:r>
                        <a:rPr lang="es-ES_tradnl" sz="1700" b="1" u="none" kern="1200" dirty="0" smtClean="0">
                          <a:solidFill>
                            <a:srgbClr val="0000CC"/>
                          </a:solidFill>
                          <a:latin typeface="+mn-lt"/>
                          <a:ea typeface="+mn-ea"/>
                          <a:cs typeface="+mn-cs"/>
                        </a:rPr>
                        <a:t> </a:t>
                      </a:r>
                      <a:r>
                        <a:rPr lang="es-ES_tradnl" sz="1700" b="0" kern="1200" dirty="0" smtClean="0">
                          <a:solidFill>
                            <a:srgbClr val="0000CC"/>
                          </a:solidFill>
                          <a:latin typeface="+mn-lt"/>
                          <a:ea typeface="+mn-ea"/>
                          <a:cs typeface="+mn-cs"/>
                        </a:rPr>
                        <a:t>para reclasificar la reserva correspondiente a la reserva de capitalización, con objeto de que la misma figure en el balance con absoluta separación y título apropiado, </a:t>
                      </a:r>
                      <a:r>
                        <a:rPr lang="es-ES_tradnl" sz="1700" b="1" u="sng" kern="1200" dirty="0" smtClean="0">
                          <a:solidFill>
                            <a:srgbClr val="FF0000"/>
                          </a:solidFill>
                          <a:latin typeface="+mn-lt"/>
                          <a:ea typeface="+mn-ea"/>
                          <a:cs typeface="+mn-cs"/>
                        </a:rPr>
                        <a:t>aunque dicho cumplimiento formal se realice en el balance de las cuentas anuales del ejercicio 2016</a:t>
                      </a:r>
                      <a:r>
                        <a:rPr lang="es-ES_tradnl" sz="1700" b="0" kern="1200" dirty="0" smtClean="0">
                          <a:solidFill>
                            <a:srgbClr val="0000CC"/>
                          </a:solidFill>
                          <a:latin typeface="+mn-lt"/>
                          <a:ea typeface="+mn-ea"/>
                          <a:cs typeface="+mn-cs"/>
                        </a:rPr>
                        <a:t> y no en el de 2015”.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_tradnl" sz="1700" b="0" kern="1200" dirty="0" smtClean="0">
                        <a:solidFill>
                          <a:srgbClr val="0000CC"/>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700" b="0" kern="1200" dirty="0" smtClean="0">
                          <a:solidFill>
                            <a:srgbClr val="0000CC"/>
                          </a:solidFill>
                          <a:latin typeface="+mn-lt"/>
                          <a:ea typeface="+mn-ea"/>
                          <a:cs typeface="+mn-cs"/>
                        </a:rPr>
                        <a:t>“Esta reserva será </a:t>
                      </a:r>
                      <a:r>
                        <a:rPr lang="es-ES_tradnl" sz="1700" b="1" u="sng" kern="1200" dirty="0" smtClean="0">
                          <a:solidFill>
                            <a:srgbClr val="0000CC"/>
                          </a:solidFill>
                          <a:latin typeface="+mn-lt"/>
                          <a:ea typeface="+mn-ea"/>
                          <a:cs typeface="+mn-cs"/>
                        </a:rPr>
                        <a:t>indisponible</a:t>
                      </a:r>
                      <a:r>
                        <a:rPr lang="es-ES_tradnl" sz="1700" b="0" kern="1200" dirty="0" smtClean="0">
                          <a:solidFill>
                            <a:srgbClr val="0000CC"/>
                          </a:solidFill>
                          <a:latin typeface="+mn-lt"/>
                          <a:ea typeface="+mn-ea"/>
                          <a:cs typeface="+mn-cs"/>
                        </a:rPr>
                        <a:t> durante el plazo de </a:t>
                      </a:r>
                      <a:r>
                        <a:rPr lang="es-ES_tradnl" sz="1700" b="0" u="sng" kern="1200" dirty="0" smtClean="0">
                          <a:solidFill>
                            <a:srgbClr val="0000CC"/>
                          </a:solidFill>
                          <a:latin typeface="+mn-lt"/>
                          <a:ea typeface="+mn-ea"/>
                          <a:cs typeface="+mn-cs"/>
                        </a:rPr>
                        <a:t>5 años desde el 31 de diciembre de 2015</a:t>
                      </a:r>
                      <a:r>
                        <a:rPr lang="es-ES_tradnl" sz="1700" b="0" kern="1200" dirty="0" smtClean="0">
                          <a:solidFill>
                            <a:srgbClr val="0000CC"/>
                          </a:solidFill>
                          <a:latin typeface="+mn-lt"/>
                          <a:ea typeface="+mn-ea"/>
                          <a:cs typeface="+mn-cs"/>
                        </a:rPr>
                        <a:t>”: </a:t>
                      </a:r>
                      <a:r>
                        <a:rPr lang="es-ES_tradnl" sz="1700" b="1" kern="1200" dirty="0" smtClean="0">
                          <a:solidFill>
                            <a:srgbClr val="0000CC"/>
                          </a:solidFill>
                          <a:latin typeface="+mn-lt"/>
                          <a:ea typeface="+mn-ea"/>
                          <a:cs typeface="+mn-cs"/>
                        </a:rPr>
                        <a:t>Desde 31/12/2015  hasta 31/12/2020. </a:t>
                      </a:r>
                      <a:endParaRPr lang="es-ES_tradnl" sz="1600" b="1"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1463122801"/>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00800"/>
            <a:ext cx="2311400" cy="476250"/>
          </a:xfrm>
        </p:spPr>
        <p:txBody>
          <a:bodyPr/>
          <a:lstStyle/>
          <a:p>
            <a:pPr>
              <a:defRPr/>
            </a:pPr>
            <a:fld id="{02B15079-B0BC-462C-97A5-648334910574}" type="slidenum">
              <a:rPr lang="es-ES"/>
              <a:pPr>
                <a:defRPr/>
              </a:pPr>
              <a:t>278</a:t>
            </a:fld>
            <a:endParaRPr lang="es-ES"/>
          </a:p>
        </p:txBody>
      </p:sp>
      <p:sp>
        <p:nvSpPr>
          <p:cNvPr id="56324" name="Text Box 3"/>
          <p:cNvSpPr txBox="1">
            <a:spLocks noChangeArrowheads="1"/>
          </p:cNvSpPr>
          <p:nvPr/>
        </p:nvSpPr>
        <p:spPr bwMode="auto">
          <a:xfrm>
            <a:off x="0" y="762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000066"/>
                </a:solidFill>
              </a:rPr>
              <a:t>EJEMPLO-1 - Solución-1</a:t>
            </a:r>
            <a:r>
              <a:rPr lang="es-ES" sz="1800" dirty="0" smtClean="0">
                <a:solidFill>
                  <a:srgbClr val="000066"/>
                </a:solidFill>
              </a:rPr>
              <a:t>.</a:t>
            </a:r>
            <a:r>
              <a:rPr lang="es-ES" sz="1800" dirty="0" smtClean="0">
                <a:solidFill>
                  <a:srgbClr val="000099"/>
                </a:solidFill>
              </a:rPr>
              <a:t> </a:t>
            </a:r>
            <a:r>
              <a:rPr lang="es-ES" sz="1800" dirty="0" smtClean="0">
                <a:solidFill>
                  <a:srgbClr val="0000CC"/>
                </a:solidFill>
              </a:rPr>
              <a:t>RESERVA DE CAPITALIZACIÓN</a:t>
            </a:r>
            <a:r>
              <a:rPr lang="es-ES" sz="1800" dirty="0" smtClean="0">
                <a:solidFill>
                  <a:srgbClr val="FF0000"/>
                </a:solidFill>
              </a:rPr>
              <a:t>. Calculo de </a:t>
            </a:r>
            <a:r>
              <a:rPr lang="es-ES" sz="1800" dirty="0" smtClean="0">
                <a:solidFill>
                  <a:srgbClr val="FF0000"/>
                </a:solidFill>
                <a:latin typeface="Arial"/>
                <a:cs typeface="Arial"/>
              </a:rPr>
              <a:t>▲</a:t>
            </a:r>
            <a:r>
              <a:rPr lang="es-ES" sz="1800" dirty="0" smtClean="0">
                <a:solidFill>
                  <a:srgbClr val="FF0000"/>
                </a:solidFill>
              </a:rPr>
              <a:t>FP</a:t>
            </a:r>
            <a:endParaRPr lang="es-ES" sz="1800" dirty="0">
              <a:solidFill>
                <a:srgbClr val="FF0000"/>
              </a:solidFill>
            </a:endParaRPr>
          </a:p>
        </p:txBody>
      </p:sp>
      <p:graphicFrame>
        <p:nvGraphicFramePr>
          <p:cNvPr id="10" name="9 Tabla"/>
          <p:cNvGraphicFramePr>
            <a:graphicFrameLocks noGrp="1"/>
          </p:cNvGraphicFramePr>
          <p:nvPr>
            <p:extLst>
              <p:ext uri="{D42A27DB-BD31-4B8C-83A1-F6EECF244321}">
                <p14:modId xmlns="" xmlns:p14="http://schemas.microsoft.com/office/powerpoint/2010/main" val="3240386534"/>
              </p:ext>
            </p:extLst>
          </p:nvPr>
        </p:nvGraphicFramePr>
        <p:xfrm>
          <a:off x="228600" y="685800"/>
          <a:ext cx="9525000" cy="5105400"/>
        </p:xfrm>
        <a:graphic>
          <a:graphicData uri="http://schemas.openxmlformats.org/drawingml/2006/table">
            <a:tbl>
              <a:tblPr/>
              <a:tblGrid>
                <a:gridCol w="5791200">
                  <a:extLst>
                    <a:ext uri="{9D8B030D-6E8A-4147-A177-3AD203B41FA5}">
                      <a16:colId xmlns="" xmlns:a16="http://schemas.microsoft.com/office/drawing/2014/main" val="20000"/>
                    </a:ext>
                  </a:extLst>
                </a:gridCol>
                <a:gridCol w="1828800">
                  <a:extLst>
                    <a:ext uri="{9D8B030D-6E8A-4147-A177-3AD203B41FA5}">
                      <a16:colId xmlns="" xmlns:a16="http://schemas.microsoft.com/office/drawing/2014/main" val="20001"/>
                    </a:ext>
                  </a:extLst>
                </a:gridCol>
                <a:gridCol w="1905000">
                  <a:extLst>
                    <a:ext uri="{9D8B030D-6E8A-4147-A177-3AD203B41FA5}">
                      <a16:colId xmlns="" xmlns:a16="http://schemas.microsoft.com/office/drawing/2014/main" val="20002"/>
                    </a:ext>
                  </a:extLst>
                </a:gridCol>
              </a:tblGrid>
              <a:tr h="281400">
                <a:tc>
                  <a:txBody>
                    <a:bodyPr/>
                    <a:lstStyle/>
                    <a:p>
                      <a:pPr algn="l" fontAlgn="b"/>
                      <a:r>
                        <a:rPr lang="es-ES_tradnl" sz="2000" b="1" i="0" u="none" strike="noStrike" dirty="0" smtClean="0">
                          <a:solidFill>
                            <a:srgbClr val="FFFFCC"/>
                          </a:solidFill>
                          <a:latin typeface="+mn-lt"/>
                        </a:rPr>
                        <a:t>Conceptos</a:t>
                      </a:r>
                      <a:endParaRPr lang="es-ES_tradnl" sz="2000" b="1" i="0"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fontAlgn="b"/>
                      <a:r>
                        <a:rPr lang="es-ES_tradnl" sz="2000" b="1" i="0" u="none" strike="noStrike" dirty="0" smtClean="0">
                          <a:solidFill>
                            <a:schemeClr val="tx1"/>
                          </a:solidFill>
                          <a:latin typeface="+mn-lt"/>
                        </a:rPr>
                        <a:t>Año</a:t>
                      </a:r>
                      <a:r>
                        <a:rPr lang="es-ES_tradnl" sz="2000" b="1" i="0" u="none" strike="noStrike" baseline="0" dirty="0" smtClean="0">
                          <a:solidFill>
                            <a:schemeClr val="tx1"/>
                          </a:solidFill>
                          <a:latin typeface="+mn-lt"/>
                        </a:rPr>
                        <a:t> N-1</a:t>
                      </a:r>
                      <a:endParaRPr lang="es-ES_tradnl" sz="2000" b="1" i="0" u="none" strike="noStrike" dirty="0">
                        <a:solidFill>
                          <a:schemeClr val="tx1"/>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fontAlgn="b"/>
                      <a:r>
                        <a:rPr lang="es-ES_tradnl" sz="2000" b="1" i="0" u="none" strike="noStrike" dirty="0" smtClean="0">
                          <a:solidFill>
                            <a:schemeClr val="tx1"/>
                          </a:solidFill>
                          <a:latin typeface="+mn-lt"/>
                        </a:rPr>
                        <a:t>Año N</a:t>
                      </a:r>
                      <a:endParaRPr lang="es-ES_tradnl" sz="2000" b="1" i="0" u="none" strike="noStrike" dirty="0">
                        <a:solidFill>
                          <a:schemeClr val="tx1"/>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95275">
                <a:tc>
                  <a:txBody>
                    <a:bodyPr/>
                    <a:lstStyle/>
                    <a:p>
                      <a:pPr algn="l" fontAlgn="b"/>
                      <a:r>
                        <a:rPr lang="es-ES_tradnl" sz="1800" b="0" i="0" u="none" strike="noStrike" dirty="0" smtClean="0">
                          <a:solidFill>
                            <a:srgbClr val="FFFFCC"/>
                          </a:solidFill>
                          <a:latin typeface="+mn-lt"/>
                        </a:rPr>
                        <a:t>Capital Social</a:t>
                      </a:r>
                      <a:endParaRPr lang="es-ES_tradnl" sz="1800" b="0" i="0"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r" fontAlgn="b"/>
                      <a:r>
                        <a:rPr lang="es-ES_tradnl" sz="1800" b="0" i="0" u="none" strike="noStrike" dirty="0" smtClean="0">
                          <a:solidFill>
                            <a:srgbClr val="0000CC"/>
                          </a:solidFill>
                          <a:latin typeface="+mn-lt"/>
                        </a:rPr>
                        <a:t>100.000</a:t>
                      </a:r>
                      <a:endParaRPr lang="es-ES_tradnl" sz="1800" b="0"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fontAlgn="b"/>
                      <a:r>
                        <a:rPr lang="es-ES_tradnl" sz="1800" b="0" i="0" u="none" strike="noStrike" dirty="0" smtClean="0">
                          <a:solidFill>
                            <a:srgbClr val="0000CC"/>
                          </a:solidFill>
                          <a:latin typeface="+mn-lt"/>
                        </a:rPr>
                        <a:t>100.000</a:t>
                      </a:r>
                      <a:endParaRPr lang="es-ES_tradnl" sz="1800" b="0"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81400">
                <a:tc>
                  <a:txBody>
                    <a:bodyPr/>
                    <a:lstStyle/>
                    <a:p>
                      <a:pPr algn="l" fontAlgn="b"/>
                      <a:r>
                        <a:rPr lang="es-ES_tradnl" sz="1800" b="0" i="0" u="none" strike="noStrike" dirty="0" smtClean="0">
                          <a:solidFill>
                            <a:srgbClr val="FFFFCC"/>
                          </a:solidFill>
                          <a:latin typeface="+mn-lt"/>
                        </a:rPr>
                        <a:t>Prima de Emisión</a:t>
                      </a:r>
                      <a:endParaRPr lang="es-ES_tradnl" sz="1800" b="0" i="0"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r" fontAlgn="b"/>
                      <a:r>
                        <a:rPr lang="es-ES_tradnl" sz="1800" b="0" i="0" u="none" strike="noStrike" dirty="0" smtClean="0">
                          <a:solidFill>
                            <a:srgbClr val="0000CC"/>
                          </a:solidFill>
                          <a:latin typeface="+mn-lt"/>
                        </a:rPr>
                        <a:t>20.000</a:t>
                      </a:r>
                      <a:endParaRPr lang="es-ES_tradnl" sz="1800" b="0"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fontAlgn="b"/>
                      <a:r>
                        <a:rPr lang="es-ES_tradnl" sz="1800" b="0" i="0" u="none" strike="noStrike" dirty="0" smtClean="0">
                          <a:solidFill>
                            <a:srgbClr val="0000CC"/>
                          </a:solidFill>
                          <a:latin typeface="+mn-lt"/>
                        </a:rPr>
                        <a:t>20.000</a:t>
                      </a:r>
                      <a:endParaRPr lang="es-ES_tradnl" sz="1800" b="0"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81400">
                <a:tc>
                  <a:txBody>
                    <a:bodyPr/>
                    <a:lstStyle/>
                    <a:p>
                      <a:pPr algn="l" fontAlgn="b"/>
                      <a:r>
                        <a:rPr lang="es-ES_tradnl" sz="1800" b="1" i="0" u="none" strike="noStrike" dirty="0" smtClean="0">
                          <a:solidFill>
                            <a:srgbClr val="FFFFCC"/>
                          </a:solidFill>
                          <a:latin typeface="+mn-lt"/>
                        </a:rPr>
                        <a:t>Reserva Legal</a:t>
                      </a:r>
                      <a:endParaRPr lang="es-ES_tradnl" sz="1800" b="1" i="0"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r" fontAlgn="b"/>
                      <a:r>
                        <a:rPr lang="es-ES_tradnl" sz="1800" b="1" i="0" u="none" strike="noStrike" dirty="0" smtClean="0">
                          <a:solidFill>
                            <a:srgbClr val="0000CC"/>
                          </a:solidFill>
                          <a:latin typeface="+mn-lt"/>
                        </a:rPr>
                        <a:t>18.000</a:t>
                      </a:r>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99FFCC"/>
                    </a:solidFill>
                  </a:tcPr>
                </a:tc>
                <a:tc>
                  <a:txBody>
                    <a:bodyPr/>
                    <a:lstStyle/>
                    <a:p>
                      <a:pPr algn="r" fontAlgn="b"/>
                      <a:r>
                        <a:rPr lang="es-ES_tradnl" sz="1800" b="1" i="0" u="none" strike="noStrike" dirty="0" smtClean="0">
                          <a:solidFill>
                            <a:srgbClr val="0000CC"/>
                          </a:solidFill>
                          <a:latin typeface="+mn-lt"/>
                        </a:rPr>
                        <a:t>20.000</a:t>
                      </a:r>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99FFCC"/>
                    </a:solidFill>
                  </a:tcPr>
                </a:tc>
                <a:extLst>
                  <a:ext uri="{0D108BD9-81ED-4DB2-BD59-A6C34878D82A}">
                    <a16:rowId xmlns="" xmlns:a16="http://schemas.microsoft.com/office/drawing/2014/main" val="10003"/>
                  </a:ext>
                </a:extLst>
              </a:tr>
              <a:tr h="281400">
                <a:tc>
                  <a:txBody>
                    <a:bodyPr/>
                    <a:lstStyle/>
                    <a:p>
                      <a:pPr algn="l" fontAlgn="b"/>
                      <a:r>
                        <a:rPr lang="es-ES_tradnl" sz="1800" b="1" i="0" u="none" strike="noStrike" dirty="0" smtClean="0">
                          <a:solidFill>
                            <a:srgbClr val="FFFFCC"/>
                          </a:solidFill>
                          <a:latin typeface="+mn-lt"/>
                        </a:rPr>
                        <a:t>Reservas Voluntarias</a:t>
                      </a:r>
                      <a:endParaRPr lang="es-ES_tradnl" sz="1800" b="1" i="0"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algn="r" fontAlgn="b"/>
                      <a:r>
                        <a:rPr lang="es-ES_tradnl" sz="1800" b="1" i="0" u="none" strike="noStrike" dirty="0" smtClean="0">
                          <a:solidFill>
                            <a:srgbClr val="0000CC"/>
                          </a:solidFill>
                          <a:latin typeface="+mn-lt"/>
                        </a:rPr>
                        <a:t>2.000</a:t>
                      </a:r>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fontAlgn="b"/>
                      <a:r>
                        <a:rPr lang="es-ES_tradnl" sz="1800" b="1" i="0" u="none" strike="noStrike" dirty="0" smtClean="0">
                          <a:solidFill>
                            <a:srgbClr val="0000CC"/>
                          </a:solidFill>
                          <a:latin typeface="+mn-lt"/>
                        </a:rPr>
                        <a:t>12.000</a:t>
                      </a:r>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r h="281400">
                <a:tc>
                  <a:txBody>
                    <a:bodyPr/>
                    <a:lstStyle/>
                    <a:p>
                      <a:pPr algn="l" fontAlgn="b"/>
                      <a:r>
                        <a:rPr lang="es-ES_tradnl" sz="1800" b="1" i="1" u="none" strike="noStrike" dirty="0" smtClean="0">
                          <a:solidFill>
                            <a:srgbClr val="FFFFCC"/>
                          </a:solidFill>
                          <a:latin typeface="+mn-lt"/>
                        </a:rPr>
                        <a:t>Resultados</a:t>
                      </a:r>
                      <a:r>
                        <a:rPr lang="es-ES_tradnl" sz="1800" b="1" i="1" u="none" strike="noStrike" baseline="0" dirty="0" smtClean="0">
                          <a:solidFill>
                            <a:srgbClr val="FFFFCC"/>
                          </a:solidFill>
                          <a:latin typeface="+mn-lt"/>
                        </a:rPr>
                        <a:t> del ejercicio N-1</a:t>
                      </a:r>
                      <a:endParaRPr lang="es-ES_tradnl" sz="1800" b="1" i="1"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r" fontAlgn="b"/>
                      <a:r>
                        <a:rPr lang="es-ES_tradnl" sz="1800" b="1" i="1" u="none" strike="noStrike" dirty="0" smtClean="0">
                          <a:solidFill>
                            <a:srgbClr val="990099"/>
                          </a:solidFill>
                          <a:latin typeface="+mn-lt"/>
                        </a:rPr>
                        <a:t>20.000</a:t>
                      </a:r>
                      <a:endParaRPr lang="es-ES_tradnl" sz="1800" b="1" i="1" u="none" strike="noStrike" dirty="0">
                        <a:solidFill>
                          <a:srgbClr val="990099"/>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99FFCC"/>
                    </a:solidFill>
                  </a:tcPr>
                </a:tc>
                <a:tc>
                  <a:txBody>
                    <a:bodyPr/>
                    <a:lstStyle/>
                    <a:p>
                      <a:pPr algn="r" fontAlgn="b"/>
                      <a:r>
                        <a:rPr lang="es-ES_tradnl" sz="1800" b="0" i="1" u="none" strike="noStrike" dirty="0" smtClean="0">
                          <a:solidFill>
                            <a:srgbClr val="0000CC"/>
                          </a:solidFill>
                          <a:latin typeface="+mn-lt"/>
                        </a:rPr>
                        <a:t>----------</a:t>
                      </a:r>
                      <a:endParaRPr lang="es-ES_tradnl" sz="1800" b="0" i="1"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2814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800" b="1" i="1" u="none" strike="noStrike" dirty="0" smtClean="0">
                          <a:solidFill>
                            <a:srgbClr val="FFFFCC"/>
                          </a:solidFill>
                          <a:latin typeface="+mn-lt"/>
                        </a:rPr>
                        <a:t>Resultados</a:t>
                      </a:r>
                      <a:r>
                        <a:rPr lang="es-ES_tradnl" sz="1800" b="1" i="1" u="none" strike="noStrike" baseline="0" dirty="0" smtClean="0">
                          <a:solidFill>
                            <a:srgbClr val="FFFFCC"/>
                          </a:solidFill>
                          <a:latin typeface="+mn-lt"/>
                        </a:rPr>
                        <a:t> del ejercicio N</a:t>
                      </a:r>
                      <a:endParaRPr lang="es-ES_tradnl" sz="1800" b="1" i="1" u="none" strike="noStrike" dirty="0" smtClean="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r" fontAlgn="b"/>
                      <a:r>
                        <a:rPr lang="es-ES_tradnl" sz="1800" b="0" i="1" u="none" strike="noStrike" dirty="0" smtClean="0">
                          <a:solidFill>
                            <a:srgbClr val="0000CC"/>
                          </a:solidFill>
                          <a:latin typeface="+mn-lt"/>
                        </a:rPr>
                        <a:t>----------</a:t>
                      </a:r>
                      <a:endParaRPr lang="es-ES_tradnl" sz="1800" b="0" i="1"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fontAlgn="b"/>
                      <a:r>
                        <a:rPr lang="es-ES_tradnl" sz="1800" b="1" i="1" u="none" strike="noStrike" dirty="0" smtClean="0">
                          <a:solidFill>
                            <a:srgbClr val="990099"/>
                          </a:solidFill>
                          <a:latin typeface="+mn-lt"/>
                        </a:rPr>
                        <a:t>25.000</a:t>
                      </a:r>
                      <a:endParaRPr lang="es-ES_tradnl" sz="1800" b="1" i="1" u="none" strike="noStrike" dirty="0">
                        <a:solidFill>
                          <a:srgbClr val="990099"/>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99FFCC"/>
                    </a:solidFill>
                  </a:tcPr>
                </a:tc>
                <a:extLst>
                  <a:ext uri="{0D108BD9-81ED-4DB2-BD59-A6C34878D82A}">
                    <a16:rowId xmlns="" xmlns:a16="http://schemas.microsoft.com/office/drawing/2014/main" val="10006"/>
                  </a:ext>
                </a:extLst>
              </a:tr>
              <a:tr h="464089">
                <a:tc>
                  <a:txBody>
                    <a:bodyPr/>
                    <a:lstStyle/>
                    <a:p>
                      <a:pPr algn="l" fontAlgn="b"/>
                      <a:r>
                        <a:rPr lang="es-ES_tradnl" sz="1800" b="1" i="0" u="none" strike="noStrike" dirty="0" smtClean="0">
                          <a:solidFill>
                            <a:srgbClr val="FFFFCC"/>
                          </a:solidFill>
                          <a:latin typeface="+mn-lt"/>
                        </a:rPr>
                        <a:t>FONDOS PROPIOS (FP)</a:t>
                      </a:r>
                      <a:endParaRPr lang="es-ES_tradnl" sz="1800" b="1" i="0"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algn="r" fontAlgn="b"/>
                      <a:r>
                        <a:rPr lang="es-ES_tradnl" sz="1800" b="1" i="0" u="none" strike="noStrike" dirty="0" smtClean="0">
                          <a:solidFill>
                            <a:srgbClr val="0000CC"/>
                          </a:solidFill>
                          <a:latin typeface="+mn-lt"/>
                        </a:rPr>
                        <a:t>160.000</a:t>
                      </a:r>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r" fontAlgn="b"/>
                      <a:r>
                        <a:rPr lang="es-ES_tradnl" sz="1800" b="1" i="0" u="none" strike="noStrike" dirty="0" smtClean="0">
                          <a:solidFill>
                            <a:srgbClr val="0000CC"/>
                          </a:solidFill>
                          <a:latin typeface="+mn-lt"/>
                        </a:rPr>
                        <a:t>177.000</a:t>
                      </a:r>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7"/>
                  </a:ext>
                </a:extLst>
              </a:tr>
              <a:tr h="386715">
                <a:tc>
                  <a:txBody>
                    <a:bodyPr/>
                    <a:lstStyle/>
                    <a:p>
                      <a:pPr algn="ctr" fontAlgn="b"/>
                      <a:r>
                        <a:rPr lang="es-ES_tradnl" sz="1800" b="1" i="0" u="sng" strike="noStrike" dirty="0">
                          <a:solidFill>
                            <a:srgbClr val="FFFFCC"/>
                          </a:solidFill>
                          <a:latin typeface="+mn-lt"/>
                        </a:rPr>
                        <a:t>Cálculo </a:t>
                      </a:r>
                      <a:r>
                        <a:rPr lang="es-ES_tradnl" sz="1800" b="1" i="0" u="sng" strike="noStrike" dirty="0" smtClean="0">
                          <a:solidFill>
                            <a:srgbClr val="FFFFCC"/>
                          </a:solidFill>
                          <a:latin typeface="+mn-lt"/>
                        </a:rPr>
                        <a:t>FP para </a:t>
                      </a:r>
                      <a:r>
                        <a:rPr lang="es-ES_tradnl" sz="1800" b="1" i="0" u="none" strike="noStrike" dirty="0" smtClean="0">
                          <a:solidFill>
                            <a:srgbClr val="FFFFCC"/>
                          </a:solidFill>
                          <a:latin typeface="+mn-lt"/>
                        </a:rPr>
                        <a:t> </a:t>
                      </a:r>
                      <a:r>
                        <a:rPr lang="es-ES_tradnl" sz="1800" b="1" i="0" u="none" strike="noStrike" dirty="0" smtClean="0">
                          <a:solidFill>
                            <a:schemeClr val="tx1"/>
                          </a:solidFill>
                          <a:latin typeface="+mn-lt"/>
                        </a:rPr>
                        <a:t>Reserva Capitalización:</a:t>
                      </a:r>
                      <a:endParaRPr lang="es-ES_tradnl" sz="1800" b="1" i="0" u="sng"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l" fontAlgn="b"/>
                      <a:endParaRPr lang="es-ES_tradnl" sz="1800" b="0"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l" fontAlgn="b"/>
                      <a:endParaRPr lang="es-ES_tradnl" sz="1800" b="0"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r h="320771">
                <a:tc>
                  <a:txBody>
                    <a:bodyPr/>
                    <a:lstStyle/>
                    <a:p>
                      <a:pPr algn="r" fontAlgn="b"/>
                      <a:r>
                        <a:rPr lang="es-ES_tradnl" sz="1800" b="1" i="0" u="none" strike="noStrike" dirty="0" smtClean="0">
                          <a:solidFill>
                            <a:srgbClr val="FFFFCC"/>
                          </a:solidFill>
                          <a:latin typeface="+mn-lt"/>
                        </a:rPr>
                        <a:t>- Reserva Legal</a:t>
                      </a:r>
                      <a:endParaRPr lang="es-ES_tradnl" sz="1800" b="1" i="0"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r" fontAlgn="b"/>
                      <a:r>
                        <a:rPr lang="es-ES_tradnl" sz="1800" b="1" i="0" u="none" strike="noStrike" dirty="0" smtClean="0">
                          <a:solidFill>
                            <a:srgbClr val="0000CC"/>
                          </a:solidFill>
                          <a:latin typeface="+mn-lt"/>
                        </a:rPr>
                        <a:t>-18.000</a:t>
                      </a:r>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99FFCC"/>
                    </a:solidFill>
                  </a:tcPr>
                </a:tc>
                <a:tc>
                  <a:txBody>
                    <a:bodyPr/>
                    <a:lstStyle/>
                    <a:p>
                      <a:pPr algn="r" fontAlgn="b"/>
                      <a:r>
                        <a:rPr lang="es-ES_tradnl" sz="1800" b="1" i="0" u="none" strike="noStrike" dirty="0" smtClean="0">
                          <a:solidFill>
                            <a:srgbClr val="0000CC"/>
                          </a:solidFill>
                          <a:latin typeface="+mn-lt"/>
                        </a:rPr>
                        <a:t>-20.000</a:t>
                      </a:r>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99FFCC"/>
                    </a:solidFill>
                  </a:tcPr>
                </a:tc>
                <a:extLst>
                  <a:ext uri="{0D108BD9-81ED-4DB2-BD59-A6C34878D82A}">
                    <a16:rowId xmlns="" xmlns:a16="http://schemas.microsoft.com/office/drawing/2014/main" val="10009"/>
                  </a:ext>
                </a:extLst>
              </a:tr>
              <a:tr h="315056">
                <a:tc>
                  <a:txBody>
                    <a:bodyPr/>
                    <a:lstStyle/>
                    <a:p>
                      <a:pPr algn="r" fontAlgn="b"/>
                      <a:r>
                        <a:rPr lang="es-ES_tradnl" sz="1800" b="1" i="1" u="none" strike="noStrike" dirty="0" smtClean="0">
                          <a:solidFill>
                            <a:srgbClr val="FFFFCC"/>
                          </a:solidFill>
                          <a:latin typeface="+mn-lt"/>
                        </a:rPr>
                        <a:t>- Resultado</a:t>
                      </a:r>
                      <a:r>
                        <a:rPr lang="es-ES_tradnl" sz="1800" b="1" i="1" u="none" strike="noStrike" baseline="0" dirty="0" smtClean="0">
                          <a:solidFill>
                            <a:srgbClr val="FFFFCC"/>
                          </a:solidFill>
                          <a:latin typeface="+mn-lt"/>
                        </a:rPr>
                        <a:t> del propio ejercicio</a:t>
                      </a:r>
                      <a:endParaRPr lang="es-ES_tradnl" sz="1800" b="1" i="1"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r" fontAlgn="b"/>
                      <a:r>
                        <a:rPr lang="es-ES_tradnl" sz="1800" b="1" i="1" u="none" strike="noStrike" dirty="0" smtClean="0">
                          <a:solidFill>
                            <a:srgbClr val="990099"/>
                          </a:solidFill>
                          <a:latin typeface="+mn-lt"/>
                        </a:rPr>
                        <a:t>-20.000</a:t>
                      </a:r>
                      <a:endParaRPr lang="es-ES_tradnl" sz="1800" b="1" i="1" u="none" strike="noStrike" dirty="0">
                        <a:solidFill>
                          <a:srgbClr val="990099"/>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99FFCC"/>
                    </a:solidFill>
                  </a:tcPr>
                </a:tc>
                <a:tc>
                  <a:txBody>
                    <a:bodyPr/>
                    <a:lstStyle/>
                    <a:p>
                      <a:pPr algn="r" fontAlgn="b"/>
                      <a:r>
                        <a:rPr lang="es-ES_tradnl" sz="1800" b="1" i="1" u="none" strike="noStrike" dirty="0" smtClean="0">
                          <a:solidFill>
                            <a:srgbClr val="990099"/>
                          </a:solidFill>
                          <a:latin typeface="+mn-lt"/>
                        </a:rPr>
                        <a:t>-25.000</a:t>
                      </a:r>
                      <a:endParaRPr lang="es-ES_tradnl" sz="1800" b="1" i="1" u="none" strike="noStrike" dirty="0">
                        <a:solidFill>
                          <a:srgbClr val="990099"/>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99FFCC"/>
                    </a:solidFill>
                  </a:tcPr>
                </a:tc>
                <a:extLst>
                  <a:ext uri="{0D108BD9-81ED-4DB2-BD59-A6C34878D82A}">
                    <a16:rowId xmlns="" xmlns:a16="http://schemas.microsoft.com/office/drawing/2014/main" val="10010"/>
                  </a:ext>
                </a:extLst>
              </a:tr>
              <a:tr h="412654">
                <a:tc>
                  <a:txBody>
                    <a:bodyPr/>
                    <a:lstStyle/>
                    <a:p>
                      <a:pPr marL="0" marR="0" indent="0" algn="r" defTabSz="914400" rtl="0" eaLnBrk="1" fontAlgn="b" latinLnBrk="0" hangingPunct="1">
                        <a:lnSpc>
                          <a:spcPct val="100000"/>
                        </a:lnSpc>
                        <a:spcBef>
                          <a:spcPts val="0"/>
                        </a:spcBef>
                        <a:spcAft>
                          <a:spcPts val="0"/>
                        </a:spcAft>
                        <a:buClrTx/>
                        <a:buSzTx/>
                        <a:buFontTx/>
                        <a:buNone/>
                        <a:tabLst/>
                        <a:defRPr/>
                      </a:pPr>
                      <a:r>
                        <a:rPr lang="es-ES_tradnl" sz="1800" b="1" i="0" u="none" strike="noStrike" dirty="0" smtClean="0">
                          <a:solidFill>
                            <a:srgbClr val="FFFFCC"/>
                          </a:solidFill>
                          <a:latin typeface="+mn-lt"/>
                        </a:rPr>
                        <a:t>= FONDOS PROPIOS</a:t>
                      </a:r>
                      <a:r>
                        <a:rPr lang="es-ES_tradnl" sz="1800" b="0" i="0" u="none" strike="noStrike" baseline="0" dirty="0">
                          <a:solidFill>
                            <a:srgbClr val="FFFFCC"/>
                          </a:solidFill>
                          <a:latin typeface="+mn-lt"/>
                        </a:rPr>
                        <a:t> </a:t>
                      </a:r>
                      <a:r>
                        <a:rPr lang="es-ES_tradnl" sz="1800" b="1" i="0" u="none" strike="noStrike" baseline="0" dirty="0" smtClean="0">
                          <a:solidFill>
                            <a:srgbClr val="FFFFCC"/>
                          </a:solidFill>
                          <a:latin typeface="+mn-lt"/>
                        </a:rPr>
                        <a:t>para </a:t>
                      </a:r>
                      <a:r>
                        <a:rPr lang="es-ES_tradnl" sz="1800" b="1" i="0" u="none" strike="noStrike" baseline="0" dirty="0" err="1" smtClean="0">
                          <a:solidFill>
                            <a:srgbClr val="FFFFCC"/>
                          </a:solidFill>
                          <a:latin typeface="+mn-lt"/>
                        </a:rPr>
                        <a:t>Rva</a:t>
                      </a:r>
                      <a:r>
                        <a:rPr lang="es-ES_tradnl" sz="1800" b="1" i="0" u="none" strike="noStrike" baseline="0" dirty="0" smtClean="0">
                          <a:solidFill>
                            <a:srgbClr val="FFFFCC"/>
                          </a:solidFill>
                          <a:latin typeface="+mn-lt"/>
                        </a:rPr>
                        <a:t>. Capitalización</a:t>
                      </a:r>
                      <a:endParaRPr lang="es-ES_tradnl" sz="1800" b="1" i="0" u="none" strike="noStrike" dirty="0" smtClean="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r" fontAlgn="b"/>
                      <a:r>
                        <a:rPr lang="es-ES_tradnl" sz="1800" b="1" i="0" u="none" strike="noStrike" dirty="0" smtClean="0">
                          <a:solidFill>
                            <a:srgbClr val="FF0000"/>
                          </a:solidFill>
                          <a:latin typeface="+mn-lt"/>
                        </a:rPr>
                        <a:t>122.000</a:t>
                      </a:r>
                      <a:endParaRPr lang="es-ES_tradnl" sz="1800" b="1" i="0" u="none" strike="noStrike" dirty="0">
                        <a:solidFill>
                          <a:srgbClr val="FF0000"/>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fontAlgn="b"/>
                      <a:r>
                        <a:rPr lang="es-ES_tradnl" sz="1800" b="1" i="0" u="none" strike="noStrike" dirty="0" smtClean="0">
                          <a:solidFill>
                            <a:srgbClr val="FF0000"/>
                          </a:solidFill>
                          <a:latin typeface="+mn-lt"/>
                        </a:rPr>
                        <a:t>132.000</a:t>
                      </a:r>
                      <a:endParaRPr lang="es-ES_tradnl" sz="1800" b="1" i="0" u="none" strike="noStrike" dirty="0">
                        <a:solidFill>
                          <a:srgbClr val="FF0000"/>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11"/>
                  </a:ext>
                </a:extLst>
              </a:tr>
              <a:tr h="348903">
                <a:tc>
                  <a:txBody>
                    <a:bodyPr/>
                    <a:lstStyle/>
                    <a:p>
                      <a:pPr algn="r" fontAlgn="b"/>
                      <a:r>
                        <a:rPr lang="es-ES_tradnl" sz="1800" b="1" i="0" u="none" strike="noStrike" dirty="0">
                          <a:solidFill>
                            <a:srgbClr val="FFFFCC"/>
                          </a:solidFill>
                          <a:latin typeface="+mn-lt"/>
                        </a:rPr>
                        <a:t>Incremento </a:t>
                      </a:r>
                      <a:r>
                        <a:rPr lang="es-ES_tradnl" sz="1800" b="1" i="0" u="none" strike="noStrike" dirty="0" smtClean="0">
                          <a:solidFill>
                            <a:srgbClr val="FFFFCC"/>
                          </a:solidFill>
                          <a:latin typeface="+mn-lt"/>
                        </a:rPr>
                        <a:t>FP en el año N </a:t>
                      </a:r>
                      <a:endParaRPr lang="es-ES_tradnl" sz="1800" b="1" i="0"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fontAlgn="b"/>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fontAlgn="b"/>
                      <a:r>
                        <a:rPr lang="es-ES_tradnl" sz="1800" b="1" i="0" u="none" strike="noStrike" dirty="0">
                          <a:solidFill>
                            <a:schemeClr val="tx1"/>
                          </a:solidFill>
                          <a:latin typeface="+mn-lt"/>
                        </a:rPr>
                        <a:t>10.000</a:t>
                      </a: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12"/>
                  </a:ext>
                </a:extLst>
              </a:tr>
              <a:tr h="378364">
                <a:tc>
                  <a:txBody>
                    <a:bodyPr/>
                    <a:lstStyle/>
                    <a:p>
                      <a:pPr algn="l" fontAlgn="b"/>
                      <a:r>
                        <a:rPr lang="es-ES_tradnl" sz="1800" b="1" i="0" u="none" strike="noStrike" dirty="0">
                          <a:solidFill>
                            <a:srgbClr val="FFFFCC"/>
                          </a:solidFill>
                          <a:latin typeface="+mn-lt"/>
                        </a:rPr>
                        <a:t>Reducción (10</a:t>
                      </a:r>
                      <a:r>
                        <a:rPr lang="es-ES_tradnl" sz="1800" b="1" i="0" u="none" strike="noStrike" dirty="0" smtClean="0">
                          <a:solidFill>
                            <a:srgbClr val="FFFFCC"/>
                          </a:solidFill>
                          <a:latin typeface="+mn-lt"/>
                        </a:rPr>
                        <a:t>% s/▲ FP calculados)</a:t>
                      </a:r>
                      <a:endParaRPr lang="es-ES_tradnl" sz="1800" b="1" i="0" u="none" strike="noStrike" dirty="0">
                        <a:solidFill>
                          <a:srgbClr val="FFFF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50"/>
                    </a:solidFill>
                  </a:tcPr>
                </a:tc>
                <a:tc>
                  <a:txBody>
                    <a:bodyPr/>
                    <a:lstStyle/>
                    <a:p>
                      <a:pPr algn="r" fontAlgn="b"/>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fontAlgn="b"/>
                      <a:r>
                        <a:rPr lang="es-ES_tradnl" sz="1800" b="1" i="0" u="none" strike="noStrike" dirty="0">
                          <a:solidFill>
                            <a:srgbClr val="FF0000"/>
                          </a:solidFill>
                          <a:latin typeface="+mn-lt"/>
                        </a:rPr>
                        <a:t>1.000</a:t>
                      </a: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13"/>
                  </a:ext>
                </a:extLst>
              </a:tr>
              <a:tr h="45002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800" b="1" i="0" u="sng" strike="noStrike" dirty="0" smtClean="0">
                          <a:solidFill>
                            <a:srgbClr val="FFFFCC"/>
                          </a:solidFill>
                          <a:latin typeface="+mn-lt"/>
                        </a:rPr>
                        <a:t>Límite Reducción</a:t>
                      </a:r>
                      <a:r>
                        <a:rPr lang="es-ES_tradnl" sz="1800" b="1" i="0" u="none" strike="noStrike" dirty="0" smtClean="0">
                          <a:solidFill>
                            <a:srgbClr val="FFFFCC"/>
                          </a:solidFill>
                          <a:latin typeface="+mn-lt"/>
                        </a:rPr>
                        <a:t>: </a:t>
                      </a:r>
                      <a:r>
                        <a:rPr lang="es-ES_tradnl" sz="1800" b="1" i="0" u="none" strike="noStrike" dirty="0" smtClean="0">
                          <a:solidFill>
                            <a:srgbClr val="FFFF66"/>
                          </a:solidFill>
                          <a:latin typeface="+mn-lt"/>
                        </a:rPr>
                        <a:t>10</a:t>
                      </a:r>
                      <a:r>
                        <a:rPr lang="es-ES_tradnl" sz="1800" b="1" i="0" u="none" strike="noStrike" dirty="0">
                          <a:solidFill>
                            <a:srgbClr val="FFFF66"/>
                          </a:solidFill>
                          <a:latin typeface="+mn-lt"/>
                        </a:rPr>
                        <a:t>% s/ BI </a:t>
                      </a:r>
                      <a:r>
                        <a:rPr lang="es-ES_tradnl" sz="1800" b="1" i="0" u="none" strike="noStrike" dirty="0" smtClean="0">
                          <a:solidFill>
                            <a:srgbClr val="FFFF66"/>
                          </a:solidFill>
                          <a:latin typeface="+mn-lt"/>
                        </a:rPr>
                        <a:t>previa (10% s/ 25.000)</a:t>
                      </a:r>
                      <a:endParaRPr lang="es-ES_tradnl" sz="1800" b="1" i="0" u="none" strike="noStrike" dirty="0">
                        <a:solidFill>
                          <a:srgbClr val="FFFF66"/>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fontAlgn="b"/>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fontAlgn="b"/>
                      <a:r>
                        <a:rPr lang="es-ES_tradnl" sz="1800" b="1" i="0" u="none" strike="noStrike" dirty="0" smtClean="0">
                          <a:solidFill>
                            <a:srgbClr val="0000CC"/>
                          </a:solidFill>
                          <a:latin typeface="+mn-lt"/>
                        </a:rPr>
                        <a:t>[2.500]</a:t>
                      </a:r>
                      <a:endParaRPr lang="es-ES_tradnl" sz="1800" b="1" i="0" u="none" strike="noStrike" dirty="0">
                        <a:solidFill>
                          <a:srgbClr val="0000CC"/>
                        </a:solidFill>
                        <a:latin typeface="+mn-lt"/>
                      </a:endParaRPr>
                    </a:p>
                  </a:txBody>
                  <a:tcPr marL="9525" marR="9525" marT="9525"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14"/>
                  </a:ext>
                </a:extLst>
              </a:tr>
            </a:tbl>
          </a:graphicData>
        </a:graphic>
      </p:graphicFrame>
      <p:graphicFrame>
        <p:nvGraphicFramePr>
          <p:cNvPr id="6" name="5 Tabla"/>
          <p:cNvGraphicFramePr>
            <a:graphicFrameLocks noGrp="1"/>
          </p:cNvGraphicFramePr>
          <p:nvPr/>
        </p:nvGraphicFramePr>
        <p:xfrm>
          <a:off x="304800" y="6096000"/>
          <a:ext cx="8991600" cy="640080"/>
        </p:xfrm>
        <a:graphic>
          <a:graphicData uri="http://schemas.openxmlformats.org/drawingml/2006/table">
            <a:tbl>
              <a:tblPr firstRow="1" bandRow="1">
                <a:tableStyleId>{5C22544A-7EE6-4342-B048-85BDC9FD1C3A}</a:tableStyleId>
              </a:tblPr>
              <a:tblGrid>
                <a:gridCol w="8991600">
                  <a:extLst>
                    <a:ext uri="{9D8B030D-6E8A-4147-A177-3AD203B41FA5}">
                      <a16:colId xmlns="" xmlns:a16="http://schemas.microsoft.com/office/drawing/2014/main" val="20000"/>
                    </a:ext>
                  </a:extLst>
                </a:gridCol>
              </a:tblGrid>
              <a:tr h="563880">
                <a:tc>
                  <a:txBody>
                    <a:bodyPr/>
                    <a:lstStyle/>
                    <a:p>
                      <a:pPr marL="342900" indent="-342900">
                        <a:buFont typeface="+mj-lt"/>
                        <a:buAutoNum type="arabicPeriod"/>
                      </a:pPr>
                      <a:r>
                        <a:rPr lang="es-ES_tradnl" sz="1800" b="1" u="none" baseline="0" dirty="0" smtClean="0">
                          <a:solidFill>
                            <a:schemeClr val="tx1"/>
                          </a:solidFill>
                          <a:effectLst/>
                        </a:rPr>
                        <a:t>▲FP : 10.000, </a:t>
                      </a:r>
                      <a:r>
                        <a:rPr lang="es-ES_tradnl" sz="1800" b="1" u="none" baseline="0" dirty="0" smtClean="0">
                          <a:solidFill>
                            <a:srgbClr val="FFFF00"/>
                          </a:solidFill>
                          <a:effectLst/>
                        </a:rPr>
                        <a:t>mantener el  ▲FP durante 5 años </a:t>
                      </a:r>
                      <a:r>
                        <a:rPr lang="es-ES_tradnl" sz="1800" b="1" u="none" baseline="0" dirty="0" smtClean="0">
                          <a:solidFill>
                            <a:schemeClr val="tx1"/>
                          </a:solidFill>
                          <a:effectLst/>
                        </a:rPr>
                        <a:t>(salvo pérdidas contables)</a:t>
                      </a:r>
                    </a:p>
                    <a:p>
                      <a:pPr marL="342900" indent="-342900">
                        <a:buFont typeface="+mj-lt"/>
                        <a:buAutoNum type="arabicPeriod"/>
                      </a:pPr>
                      <a:r>
                        <a:rPr lang="es-ES_tradnl" sz="1800" b="1" u="none" baseline="0" dirty="0" smtClean="0">
                          <a:solidFill>
                            <a:schemeClr val="tx1"/>
                          </a:solidFill>
                          <a:effectLst/>
                        </a:rPr>
                        <a:t>Dotar una </a:t>
                      </a:r>
                      <a:r>
                        <a:rPr lang="es-ES_tradnl" sz="1800" b="1" u="none" baseline="0" dirty="0" smtClean="0">
                          <a:solidFill>
                            <a:srgbClr val="FFFF00"/>
                          </a:solidFill>
                          <a:effectLst/>
                        </a:rPr>
                        <a:t>Reserva</a:t>
                      </a:r>
                      <a:r>
                        <a:rPr lang="es-ES_tradnl" sz="1800" b="1" u="none" baseline="0" dirty="0" smtClean="0">
                          <a:solidFill>
                            <a:schemeClr val="tx1"/>
                          </a:solidFill>
                          <a:effectLst/>
                        </a:rPr>
                        <a:t> Indisponible = 1.000, </a:t>
                      </a:r>
                      <a:r>
                        <a:rPr lang="es-ES_tradnl" sz="1800" b="1" u="none" baseline="0" dirty="0" smtClean="0">
                          <a:solidFill>
                            <a:srgbClr val="FFFF00"/>
                          </a:solidFill>
                          <a:effectLst/>
                        </a:rPr>
                        <a:t>indisponible durante 5 años</a:t>
                      </a:r>
                      <a:endParaRPr lang="es-ES_tradnl" sz="1800" b="1" u="none" dirty="0" smtClean="0">
                        <a:solidFill>
                          <a:srgbClr val="FFFF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419000282"/>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279</a:t>
            </a:fld>
            <a:endParaRPr lang="es-ES"/>
          </a:p>
        </p:txBody>
      </p:sp>
      <p:sp>
        <p:nvSpPr>
          <p:cNvPr id="3" name="Rectángulo 2"/>
          <p:cNvSpPr/>
          <p:nvPr/>
        </p:nvSpPr>
        <p:spPr>
          <a:xfrm>
            <a:off x="0" y="514290"/>
            <a:ext cx="9753600" cy="615553"/>
          </a:xfrm>
          <a:prstGeom prst="rect">
            <a:avLst/>
          </a:prstGeom>
        </p:spPr>
        <p:txBody>
          <a:bodyPr wrap="square">
            <a:spAutoFit/>
          </a:bodyPr>
          <a:lstStyle/>
          <a:p>
            <a:pPr marL="342900" lvl="0" indent="-342900" algn="just">
              <a:spcAft>
                <a:spcPts val="0"/>
              </a:spcAft>
              <a:buFont typeface="+mj-lt"/>
              <a:buAutoNum type="arabicParenR"/>
              <a:tabLst>
                <a:tab pos="2700020" algn="ctr"/>
                <a:tab pos="5400040" algn="r"/>
                <a:tab pos="685800" algn="l"/>
              </a:tabLst>
            </a:pPr>
            <a:r>
              <a:rPr lang="es-ES" sz="1800" dirty="0" smtClean="0">
                <a:latin typeface="Arial" panose="020B0604020202020204" pitchFamily="34" charset="0"/>
                <a:ea typeface="Times New Roman" panose="02020603050405020304" pitchFamily="18" charset="0"/>
              </a:rPr>
              <a:t>contabilización del </a:t>
            </a:r>
            <a:r>
              <a:rPr lang="es-ES" sz="1800" u="sng" dirty="0" smtClean="0">
                <a:solidFill>
                  <a:srgbClr val="FFFF00"/>
                </a:solidFill>
                <a:latin typeface="Arial" panose="020B0604020202020204" pitchFamily="34" charset="0"/>
                <a:ea typeface="Times New Roman" panose="02020603050405020304" pitchFamily="18" charset="0"/>
              </a:rPr>
              <a:t>impuesto corriente</a:t>
            </a:r>
            <a:r>
              <a:rPr lang="es-ES" sz="1800" u="sng" dirty="0" smtClean="0">
                <a:latin typeface="Arial" panose="020B0604020202020204" pitchFamily="34" charset="0"/>
                <a:ea typeface="Times New Roman" panose="02020603050405020304" pitchFamily="18" charset="0"/>
              </a:rPr>
              <a:t>: </a:t>
            </a:r>
          </a:p>
          <a:p>
            <a:pPr marL="342900" lvl="0" indent="-342900" algn="just">
              <a:spcAft>
                <a:spcPts val="0"/>
              </a:spcAft>
              <a:buFont typeface="Wingdings" panose="05000000000000000000" pitchFamily="2" charset="2"/>
              <a:buChar char="§"/>
              <a:tabLst>
                <a:tab pos="2700020" algn="ctr"/>
                <a:tab pos="5400040" algn="r"/>
                <a:tab pos="685800" algn="l"/>
              </a:tabLst>
            </a:pPr>
            <a:r>
              <a:rPr lang="es-ES" sz="1600" b="0" dirty="0" smtClean="0">
                <a:latin typeface="Arial" panose="020B0604020202020204" pitchFamily="34" charset="0"/>
                <a:ea typeface="Times New Roman" panose="02020603050405020304" pitchFamily="18" charset="0"/>
              </a:rPr>
              <a:t>Supongamos: que </a:t>
            </a:r>
            <a:r>
              <a:rPr lang="es-ES" sz="1600" b="0" u="sng" dirty="0" smtClean="0">
                <a:latin typeface="Arial" panose="020B0604020202020204" pitchFamily="34" charset="0"/>
                <a:ea typeface="Times New Roman" panose="02020603050405020304" pitchFamily="18" charset="0"/>
              </a:rPr>
              <a:t>no</a:t>
            </a:r>
            <a:r>
              <a:rPr lang="es-ES" sz="1600" b="0" dirty="0" smtClean="0">
                <a:latin typeface="Arial" panose="020B0604020202020204" pitchFamily="34" charset="0"/>
                <a:ea typeface="Times New Roman" panose="02020603050405020304" pitchFamily="18" charset="0"/>
              </a:rPr>
              <a:t> hay Diferencias Permanentes </a:t>
            </a:r>
            <a:r>
              <a:rPr lang="es-ES" sz="1600" b="0" u="sng" dirty="0" smtClean="0">
                <a:latin typeface="Arial" panose="020B0604020202020204" pitchFamily="34" charset="0"/>
                <a:ea typeface="Times New Roman" panose="02020603050405020304" pitchFamily="18" charset="0"/>
              </a:rPr>
              <a:t>ni</a:t>
            </a:r>
            <a:r>
              <a:rPr lang="es-ES" sz="1600" b="0" dirty="0" smtClean="0">
                <a:latin typeface="Arial" panose="020B0604020202020204" pitchFamily="34" charset="0"/>
                <a:ea typeface="Times New Roman" panose="02020603050405020304" pitchFamily="18" charset="0"/>
              </a:rPr>
              <a:t> temporarias y Pagos fraccionados de 2.000 €</a:t>
            </a:r>
            <a:endParaRPr lang="es-ES" sz="1600" b="0" strike="noStrike" dirty="0">
              <a:effectLst/>
              <a:latin typeface="Times New Roman" panose="02020603050405020304" pitchFamily="18" charset="0"/>
              <a:ea typeface="Times New Roman" panose="02020603050405020304" pitchFamily="18" charset="0"/>
            </a:endParaRPr>
          </a:p>
        </p:txBody>
      </p:sp>
      <p:graphicFrame>
        <p:nvGraphicFramePr>
          <p:cNvPr id="5" name="Tabla 4"/>
          <p:cNvGraphicFramePr>
            <a:graphicFrameLocks noGrp="1"/>
          </p:cNvGraphicFramePr>
          <p:nvPr>
            <p:extLst>
              <p:ext uri="{D42A27DB-BD31-4B8C-83A1-F6EECF244321}">
                <p14:modId xmlns="" xmlns:p14="http://schemas.microsoft.com/office/powerpoint/2010/main" val="2461875469"/>
              </p:ext>
            </p:extLst>
          </p:nvPr>
        </p:nvGraphicFramePr>
        <p:xfrm>
          <a:off x="609600" y="1676467"/>
          <a:ext cx="8382000" cy="3581333"/>
        </p:xfrm>
        <a:graphic>
          <a:graphicData uri="http://schemas.openxmlformats.org/drawingml/2006/table">
            <a:tbl>
              <a:tblPr>
                <a:tableStyleId>{5C22544A-7EE6-4342-B048-85BDC9FD1C3A}</a:tableStyleId>
              </a:tblPr>
              <a:tblGrid>
                <a:gridCol w="5747054">
                  <a:extLst>
                    <a:ext uri="{9D8B030D-6E8A-4147-A177-3AD203B41FA5}">
                      <a16:colId xmlns="" xmlns:a16="http://schemas.microsoft.com/office/drawing/2014/main" val="1250219330"/>
                    </a:ext>
                  </a:extLst>
                </a:gridCol>
                <a:gridCol w="2634946">
                  <a:extLst>
                    <a:ext uri="{9D8B030D-6E8A-4147-A177-3AD203B41FA5}">
                      <a16:colId xmlns="" xmlns:a16="http://schemas.microsoft.com/office/drawing/2014/main" val="2092829158"/>
                    </a:ext>
                  </a:extLst>
                </a:gridCol>
              </a:tblGrid>
              <a:tr h="263548">
                <a:tc>
                  <a:txBody>
                    <a:bodyPr/>
                    <a:lstStyle/>
                    <a:p>
                      <a:pPr algn="r">
                        <a:spcAft>
                          <a:spcPts val="0"/>
                        </a:spcAft>
                      </a:pPr>
                      <a:r>
                        <a:rPr lang="es-ES" sz="1400" b="1" dirty="0">
                          <a:solidFill>
                            <a:srgbClr val="0000FF"/>
                          </a:solidFill>
                          <a:effectLst/>
                          <a:latin typeface="+mn-lt"/>
                        </a:rPr>
                        <a:t>Resultado </a:t>
                      </a:r>
                      <a:r>
                        <a:rPr lang="es-ES" sz="1400" b="1" u="sng" dirty="0">
                          <a:solidFill>
                            <a:srgbClr val="0000FF"/>
                          </a:solidFill>
                          <a:effectLst/>
                          <a:latin typeface="+mn-lt"/>
                        </a:rPr>
                        <a:t>antes</a:t>
                      </a:r>
                      <a:r>
                        <a:rPr lang="es-ES" sz="1400" b="1" dirty="0">
                          <a:solidFill>
                            <a:srgbClr val="0000FF"/>
                          </a:solidFill>
                          <a:effectLst/>
                          <a:latin typeface="+mn-lt"/>
                        </a:rPr>
                        <a:t> de impuestos</a:t>
                      </a: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2700020" algn="ctr"/>
                          <a:tab pos="5400040" algn="r"/>
                          <a:tab pos="-44450" algn="l"/>
                          <a:tab pos="1187450" algn="dec"/>
                        </a:tabLst>
                      </a:pPr>
                      <a:r>
                        <a:rPr lang="es-ES_tradnl" sz="1400" b="1" dirty="0" smtClean="0">
                          <a:solidFill>
                            <a:srgbClr val="0000FF"/>
                          </a:solidFill>
                          <a:effectLst/>
                          <a:latin typeface="+mn-lt"/>
                        </a:rPr>
                        <a:t>25.000</a:t>
                      </a:r>
                      <a:endParaRPr lang="es-ES" sz="1400" b="1" dirty="0">
                        <a:solidFill>
                          <a:srgbClr val="0000FF"/>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500747617"/>
                  </a:ext>
                </a:extLst>
              </a:tr>
              <a:tr h="278788">
                <a:tc>
                  <a:txBody>
                    <a:bodyPr/>
                    <a:lstStyle/>
                    <a:p>
                      <a:pPr marL="50800" algn="r">
                        <a:spcAft>
                          <a:spcPts val="0"/>
                        </a:spcAft>
                      </a:pPr>
                      <a:r>
                        <a:rPr lang="es-ES" sz="1400" b="1" dirty="0">
                          <a:solidFill>
                            <a:srgbClr val="FF0000"/>
                          </a:solidFill>
                          <a:effectLst/>
                          <a:latin typeface="+mn-lt"/>
                          <a:sym typeface="Symbol" panose="05050102010706020507" pitchFamily="18" charset="2"/>
                        </a:rPr>
                        <a:t></a:t>
                      </a:r>
                      <a:r>
                        <a:rPr lang="es-ES" sz="1400" b="1" dirty="0">
                          <a:solidFill>
                            <a:srgbClr val="FF0000"/>
                          </a:solidFill>
                          <a:effectLst/>
                          <a:latin typeface="+mn-lt"/>
                        </a:rPr>
                        <a:t>Ajustes:</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latin typeface="+mn-lt"/>
                        </a:rPr>
                        <a:t> </a:t>
                      </a:r>
                      <a:endParaRPr lang="es-ES" sz="1400"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460129805"/>
                  </a:ext>
                </a:extLst>
              </a:tr>
              <a:tr h="140116">
                <a:tc>
                  <a:txBody>
                    <a:bodyPr/>
                    <a:lstStyle/>
                    <a:p>
                      <a:pPr marL="50800" algn="r">
                        <a:spcAft>
                          <a:spcPts val="0"/>
                        </a:spcAft>
                      </a:pPr>
                      <a:r>
                        <a:rPr lang="es-ES" sz="1400" b="1" dirty="0" smtClean="0">
                          <a:solidFill>
                            <a:srgbClr val="0000CC"/>
                          </a:solidFill>
                          <a:effectLst/>
                          <a:latin typeface="+mn-lt"/>
                        </a:rPr>
                        <a:t>PERMANENTE:</a:t>
                      </a:r>
                      <a:endParaRPr lang="es-ES" sz="1400"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smtClean="0">
                          <a:solidFill>
                            <a:srgbClr val="0000CC"/>
                          </a:solidFill>
                          <a:effectLst/>
                          <a:latin typeface="+mn-lt"/>
                        </a:rPr>
                        <a:t>0</a:t>
                      </a:r>
                      <a:endParaRPr lang="es-ES" sz="1400"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581085117"/>
                  </a:ext>
                </a:extLst>
              </a:tr>
              <a:tr h="140116">
                <a:tc>
                  <a:txBody>
                    <a:bodyPr/>
                    <a:lstStyle/>
                    <a:p>
                      <a:pPr marL="50800" algn="r">
                        <a:spcAft>
                          <a:spcPts val="0"/>
                        </a:spcAft>
                      </a:pPr>
                      <a:r>
                        <a:rPr lang="es-ES" sz="1400" b="1" dirty="0">
                          <a:solidFill>
                            <a:srgbClr val="0000CC"/>
                          </a:solidFill>
                          <a:effectLst/>
                          <a:latin typeface="+mn-lt"/>
                        </a:rPr>
                        <a:t>TEMPORARIAS:</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latin typeface="+mn-lt"/>
                        </a:rPr>
                        <a:t> </a:t>
                      </a:r>
                      <a:r>
                        <a:rPr lang="es-ES" sz="1400" dirty="0" smtClean="0">
                          <a:solidFill>
                            <a:srgbClr val="0000CC"/>
                          </a:solidFill>
                          <a:effectLst/>
                          <a:latin typeface="+mn-lt"/>
                        </a:rPr>
                        <a:t>0</a:t>
                      </a:r>
                      <a:endParaRPr lang="es-ES" sz="1400"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475998004"/>
                  </a:ext>
                </a:extLst>
              </a:tr>
              <a:tr h="140116">
                <a:tc>
                  <a:txBody>
                    <a:bodyPr/>
                    <a:lstStyle/>
                    <a:p>
                      <a:pPr marL="50800" algn="r">
                        <a:spcAft>
                          <a:spcPts val="0"/>
                        </a:spcAft>
                      </a:pPr>
                      <a:r>
                        <a:rPr lang="es-ES" sz="1400" b="1" dirty="0" smtClean="0">
                          <a:solidFill>
                            <a:srgbClr val="0000CC"/>
                          </a:solidFill>
                          <a:effectLst/>
                          <a:latin typeface="+mn-lt"/>
                          <a:ea typeface="Times New Roman" panose="02020603050405020304" pitchFamily="18" charset="0"/>
                        </a:rPr>
                        <a:t>Base Imponible previa a reducciones</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latin typeface="+mn-lt"/>
                          <a:ea typeface="Times New Roman" panose="02020603050405020304" pitchFamily="18" charset="0"/>
                        </a:rPr>
                        <a:t>25.000</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650793603"/>
                  </a:ext>
                </a:extLst>
              </a:tr>
              <a:tr h="140116">
                <a:tc>
                  <a:txBody>
                    <a:bodyPr/>
                    <a:lstStyle/>
                    <a:p>
                      <a:pPr marL="50800" algn="r">
                        <a:spcAft>
                          <a:spcPts val="0"/>
                        </a:spcAft>
                      </a:pPr>
                      <a:r>
                        <a:rPr lang="es-ES" sz="1400" b="1" dirty="0" smtClean="0">
                          <a:solidFill>
                            <a:srgbClr val="FF00FF"/>
                          </a:solidFill>
                          <a:effectLst/>
                          <a:latin typeface="+mn-lt"/>
                          <a:ea typeface="Times New Roman" panose="02020603050405020304" pitchFamily="18" charset="0"/>
                        </a:rPr>
                        <a:t>- Reducción art. 25</a:t>
                      </a:r>
                      <a:endParaRPr lang="es-ES" sz="1400" b="1" dirty="0">
                        <a:solidFill>
                          <a:srgbClr val="FF00FF"/>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marL="45720" algn="ctr">
                        <a:spcAft>
                          <a:spcPts val="0"/>
                        </a:spcAft>
                        <a:tabLst>
                          <a:tab pos="1187450" algn="dec"/>
                        </a:tabLst>
                      </a:pPr>
                      <a:r>
                        <a:rPr lang="es-ES" sz="1400" b="1" dirty="0" smtClean="0">
                          <a:solidFill>
                            <a:srgbClr val="FF00FF"/>
                          </a:solidFill>
                          <a:effectLst/>
                          <a:latin typeface="+mn-lt"/>
                          <a:ea typeface="Times New Roman" panose="02020603050405020304" pitchFamily="18" charset="0"/>
                        </a:rPr>
                        <a:t>(1.000)</a:t>
                      </a:r>
                      <a:endParaRPr lang="es-ES" sz="1400" b="1" dirty="0">
                        <a:solidFill>
                          <a:srgbClr val="FF00FF"/>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extLst>
                  <a:ext uri="{0D108BD9-81ED-4DB2-BD59-A6C34878D82A}">
                    <a16:rowId xmlns="" xmlns:a16="http://schemas.microsoft.com/office/drawing/2014/main" val="2526237446"/>
                  </a:ext>
                </a:extLst>
              </a:tr>
              <a:tr h="140116">
                <a:tc>
                  <a:txBody>
                    <a:bodyPr/>
                    <a:lstStyle/>
                    <a:p>
                      <a:pPr marL="50800" algn="r">
                        <a:spcAft>
                          <a:spcPts val="0"/>
                        </a:spcAft>
                      </a:pPr>
                      <a:r>
                        <a:rPr lang="es-ES" sz="1400" b="1" dirty="0">
                          <a:solidFill>
                            <a:srgbClr val="0000CC"/>
                          </a:solidFill>
                          <a:effectLst/>
                          <a:latin typeface="+mn-lt"/>
                        </a:rPr>
                        <a:t>    Resultado Fiscal</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latin typeface="+mn-lt"/>
                        </a:rPr>
                        <a:t>24.000</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42216401"/>
                  </a:ext>
                </a:extLst>
              </a:tr>
              <a:tr h="280232">
                <a:tc>
                  <a:txBody>
                    <a:bodyPr/>
                    <a:lstStyle/>
                    <a:p>
                      <a:pPr marL="50800" algn="r">
                        <a:spcAft>
                          <a:spcPts val="0"/>
                        </a:spcAft>
                      </a:pPr>
                      <a:r>
                        <a:rPr lang="es-ES" sz="1400" dirty="0">
                          <a:solidFill>
                            <a:srgbClr val="0000CC"/>
                          </a:solidFill>
                          <a:effectLst/>
                          <a:latin typeface="+mn-lt"/>
                        </a:rPr>
                        <a:t>Compensación de </a:t>
                      </a:r>
                      <a:r>
                        <a:rPr lang="es-ES" sz="1400" dirty="0" err="1" smtClean="0">
                          <a:solidFill>
                            <a:srgbClr val="0000CC"/>
                          </a:solidFill>
                          <a:effectLst/>
                          <a:latin typeface="+mn-lt"/>
                        </a:rPr>
                        <a:t>BINs</a:t>
                      </a:r>
                      <a:r>
                        <a:rPr lang="es-ES" sz="1400" dirty="0" smtClean="0">
                          <a:solidFill>
                            <a:srgbClr val="0000CC"/>
                          </a:solidFill>
                          <a:effectLst/>
                          <a:latin typeface="+mn-lt"/>
                        </a:rPr>
                        <a:t> </a:t>
                      </a:r>
                      <a:r>
                        <a:rPr lang="es-ES" sz="1400" dirty="0">
                          <a:solidFill>
                            <a:srgbClr val="0000CC"/>
                          </a:solidFill>
                          <a:effectLst/>
                          <a:latin typeface="+mn-lt"/>
                        </a:rPr>
                        <a:t>de ejercicios anteriores </a:t>
                      </a:r>
                      <a:endParaRPr lang="es-ES" sz="1400"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latin typeface="+mn-lt"/>
                        </a:rPr>
                        <a:t> </a:t>
                      </a:r>
                      <a:r>
                        <a:rPr lang="es-ES" sz="1400" dirty="0" smtClean="0">
                          <a:solidFill>
                            <a:srgbClr val="0000CC"/>
                          </a:solidFill>
                          <a:effectLst/>
                          <a:latin typeface="+mn-lt"/>
                        </a:rPr>
                        <a:t>0</a:t>
                      </a:r>
                      <a:endParaRPr lang="es-ES" sz="1400"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02698587"/>
                  </a:ext>
                </a:extLst>
              </a:tr>
              <a:tr h="233527">
                <a:tc>
                  <a:txBody>
                    <a:bodyPr/>
                    <a:lstStyle/>
                    <a:p>
                      <a:pPr algn="r">
                        <a:lnSpc>
                          <a:spcPts val="1800"/>
                        </a:lnSpc>
                        <a:spcAft>
                          <a:spcPts val="0"/>
                        </a:spcAft>
                      </a:pPr>
                      <a:r>
                        <a:rPr lang="es-ES" sz="1400" b="1" dirty="0">
                          <a:solidFill>
                            <a:srgbClr val="0000CC"/>
                          </a:solidFill>
                          <a:effectLst/>
                          <a:latin typeface="+mn-lt"/>
                        </a:rPr>
                        <a:t>Base Imponible del ejercicio</a:t>
                      </a: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rPr>
                        <a:t>24.000</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364850874"/>
                  </a:ext>
                </a:extLst>
              </a:tr>
              <a:tr h="140116">
                <a:tc>
                  <a:txBody>
                    <a:bodyPr/>
                    <a:lstStyle/>
                    <a:p>
                      <a:pPr marL="50800" algn="r">
                        <a:spcAft>
                          <a:spcPts val="0"/>
                        </a:spcAft>
                      </a:pPr>
                      <a:r>
                        <a:rPr lang="es-ES" sz="1400">
                          <a:solidFill>
                            <a:srgbClr val="0000CC"/>
                          </a:solidFill>
                          <a:effectLst/>
                          <a:latin typeface="+mn-lt"/>
                        </a:rPr>
                        <a:t>x tipo</a:t>
                      </a:r>
                      <a:endParaRPr lang="es-ES" sz="140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latin typeface="+mn-lt"/>
                        </a:rPr>
                        <a:t>x0,25</a:t>
                      </a:r>
                      <a:endParaRPr lang="es-ES" sz="1400"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55718673"/>
                  </a:ext>
                </a:extLst>
              </a:tr>
              <a:tr h="140116">
                <a:tc>
                  <a:txBody>
                    <a:bodyPr/>
                    <a:lstStyle/>
                    <a:p>
                      <a:pPr marL="50800" algn="r">
                        <a:spcAft>
                          <a:spcPts val="0"/>
                        </a:spcAft>
                      </a:pPr>
                      <a:r>
                        <a:rPr lang="es-ES" sz="1400">
                          <a:solidFill>
                            <a:srgbClr val="0000CC"/>
                          </a:solidFill>
                          <a:effectLst/>
                          <a:latin typeface="+mn-lt"/>
                        </a:rPr>
                        <a:t>Cuota Integra</a:t>
                      </a:r>
                      <a:endParaRPr lang="es-ES" sz="140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smtClean="0">
                          <a:solidFill>
                            <a:srgbClr val="0000CC"/>
                          </a:solidFill>
                          <a:effectLst/>
                          <a:latin typeface="+mn-lt"/>
                        </a:rPr>
                        <a:t>6.000</a:t>
                      </a:r>
                      <a:endParaRPr lang="es-ES" sz="1400"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224861269"/>
                  </a:ext>
                </a:extLst>
              </a:tr>
              <a:tr h="140116">
                <a:tc>
                  <a:txBody>
                    <a:bodyPr/>
                    <a:lstStyle/>
                    <a:p>
                      <a:pPr marL="50800" algn="r">
                        <a:spcAft>
                          <a:spcPts val="0"/>
                        </a:spcAft>
                      </a:pPr>
                      <a:r>
                        <a:rPr lang="es-ES" sz="1400">
                          <a:solidFill>
                            <a:srgbClr val="0000CC"/>
                          </a:solidFill>
                          <a:effectLst/>
                          <a:latin typeface="+mn-lt"/>
                        </a:rPr>
                        <a:t>-Deducciones y bonif</a:t>
                      </a:r>
                      <a:endParaRPr lang="es-ES" sz="140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latin typeface="+mn-lt"/>
                        </a:rPr>
                        <a:t>0</a:t>
                      </a:r>
                      <a:endParaRPr lang="es-ES" sz="1400"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122553378"/>
                  </a:ext>
                </a:extLst>
              </a:tr>
              <a:tr h="140116">
                <a:tc>
                  <a:txBody>
                    <a:bodyPr/>
                    <a:lstStyle/>
                    <a:p>
                      <a:pPr marL="50800" algn="r">
                        <a:spcAft>
                          <a:spcPts val="0"/>
                        </a:spcAft>
                      </a:pPr>
                      <a:r>
                        <a:rPr lang="es-ES" sz="1400" b="1" dirty="0">
                          <a:solidFill>
                            <a:srgbClr val="FF0000"/>
                          </a:solidFill>
                          <a:effectLst/>
                          <a:latin typeface="+mn-lt"/>
                        </a:rPr>
                        <a:t>Cuota Líquida</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marL="45720" algn="ctr">
                        <a:spcAft>
                          <a:spcPts val="0"/>
                        </a:spcAft>
                        <a:tabLst>
                          <a:tab pos="1187450" algn="dec"/>
                        </a:tabLst>
                      </a:pPr>
                      <a:r>
                        <a:rPr lang="es-ES" sz="1400" b="1" dirty="0" smtClean="0">
                          <a:solidFill>
                            <a:srgbClr val="FF0000"/>
                          </a:solidFill>
                          <a:effectLst/>
                          <a:latin typeface="+mn-lt"/>
                        </a:rPr>
                        <a:t>6.000</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extLst>
                  <a:ext uri="{0D108BD9-81ED-4DB2-BD59-A6C34878D82A}">
                    <a16:rowId xmlns="" xmlns:a16="http://schemas.microsoft.com/office/drawing/2014/main" val="3729196178"/>
                  </a:ext>
                </a:extLst>
              </a:tr>
              <a:tr h="294879">
                <a:tc>
                  <a:txBody>
                    <a:bodyPr/>
                    <a:lstStyle/>
                    <a:p>
                      <a:pPr marL="50800" algn="r">
                        <a:spcAft>
                          <a:spcPts val="0"/>
                        </a:spcAft>
                      </a:pPr>
                      <a:r>
                        <a:rPr lang="es-ES" sz="1400" b="1" dirty="0">
                          <a:solidFill>
                            <a:srgbClr val="0000CC"/>
                          </a:solidFill>
                          <a:effectLst/>
                          <a:latin typeface="+mn-lt"/>
                        </a:rPr>
                        <a:t>-Retenciones y pagos cta.</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latin typeface="+mn-lt"/>
                        </a:rPr>
                        <a:t>(2.000)</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19808330"/>
                  </a:ext>
                </a:extLst>
              </a:tr>
              <a:tr h="310119">
                <a:tc>
                  <a:txBody>
                    <a:bodyPr/>
                    <a:lstStyle/>
                    <a:p>
                      <a:pPr marL="476250" algn="r">
                        <a:spcAft>
                          <a:spcPts val="0"/>
                        </a:spcAft>
                      </a:pPr>
                      <a:r>
                        <a:rPr lang="es-ES" sz="1400" b="1" dirty="0">
                          <a:solidFill>
                            <a:srgbClr val="FF3399"/>
                          </a:solidFill>
                          <a:effectLst/>
                          <a:latin typeface="+mn-lt"/>
                        </a:rPr>
                        <a:t>Cuota a pagar</a:t>
                      </a:r>
                      <a:endParaRPr lang="es-ES" sz="1400" b="1" dirty="0">
                        <a:solidFill>
                          <a:srgbClr val="FF3399"/>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66"/>
                    </a:solidFill>
                  </a:tcPr>
                </a:tc>
                <a:tc>
                  <a:txBody>
                    <a:bodyPr/>
                    <a:lstStyle/>
                    <a:p>
                      <a:pPr marL="45720" algn="ctr">
                        <a:spcAft>
                          <a:spcPts val="0"/>
                        </a:spcAft>
                        <a:tabLst>
                          <a:tab pos="1187450" algn="dec"/>
                        </a:tabLst>
                      </a:pPr>
                      <a:r>
                        <a:rPr lang="es-ES" sz="1400" b="1" dirty="0" smtClean="0">
                          <a:solidFill>
                            <a:srgbClr val="FF3399"/>
                          </a:solidFill>
                          <a:effectLst/>
                          <a:latin typeface="+mn-lt"/>
                        </a:rPr>
                        <a:t>4.000</a:t>
                      </a:r>
                      <a:endParaRPr lang="es-ES" sz="1400" b="1" dirty="0">
                        <a:solidFill>
                          <a:srgbClr val="FF3399"/>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66"/>
                    </a:solidFill>
                  </a:tcPr>
                </a:tc>
                <a:extLst>
                  <a:ext uri="{0D108BD9-81ED-4DB2-BD59-A6C34878D82A}">
                    <a16:rowId xmlns="" xmlns:a16="http://schemas.microsoft.com/office/drawing/2014/main" val="3986213787"/>
                  </a:ext>
                </a:extLst>
              </a:tr>
            </a:tbl>
          </a:graphicData>
        </a:graphic>
      </p:graphicFrame>
      <p:sp>
        <p:nvSpPr>
          <p:cNvPr id="6" name="Rectángulo 5"/>
          <p:cNvSpPr/>
          <p:nvPr/>
        </p:nvSpPr>
        <p:spPr>
          <a:xfrm>
            <a:off x="457200" y="1200835"/>
            <a:ext cx="8915400" cy="323165"/>
          </a:xfrm>
          <a:prstGeom prst="rect">
            <a:avLst/>
          </a:prstGeom>
        </p:spPr>
        <p:txBody>
          <a:bodyPr wrap="square">
            <a:spAutoFit/>
          </a:bodyPr>
          <a:lstStyle/>
          <a:p>
            <a:pPr>
              <a:lnSpc>
                <a:spcPts val="1800"/>
              </a:lnSpc>
              <a:spcAft>
                <a:spcPts val="0"/>
              </a:spcAft>
              <a:tabLst>
                <a:tab pos="461010" algn="l"/>
                <a:tab pos="3239770" algn="ctr"/>
              </a:tabLst>
            </a:pPr>
            <a:r>
              <a:rPr lang="es-ES" sz="1800" u="sng" dirty="0">
                <a:solidFill>
                  <a:srgbClr val="FFFF00"/>
                </a:solidFill>
                <a:latin typeface="Arial" panose="020B0604020202020204" pitchFamily="34" charset="0"/>
                <a:ea typeface="Times New Roman" panose="02020603050405020304" pitchFamily="18" charset="0"/>
              </a:rPr>
              <a:t>El esquema a seguir para determinar el Impuesto sobre Sociedades:</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graphicFrame>
        <p:nvGraphicFramePr>
          <p:cNvPr id="7" name="Tabla 6"/>
          <p:cNvGraphicFramePr>
            <a:graphicFrameLocks noGrp="1"/>
          </p:cNvGraphicFramePr>
          <p:nvPr>
            <p:extLst>
              <p:ext uri="{D42A27DB-BD31-4B8C-83A1-F6EECF244321}">
                <p14:modId xmlns="" xmlns:p14="http://schemas.microsoft.com/office/powerpoint/2010/main" val="372339302"/>
              </p:ext>
            </p:extLst>
          </p:nvPr>
        </p:nvGraphicFramePr>
        <p:xfrm>
          <a:off x="152400" y="5410200"/>
          <a:ext cx="9677400" cy="1143000"/>
        </p:xfrm>
        <a:graphic>
          <a:graphicData uri="http://schemas.openxmlformats.org/drawingml/2006/table">
            <a:tbl>
              <a:tblPr>
                <a:tableStyleId>{5C22544A-7EE6-4342-B048-85BDC9FD1C3A}</a:tableStyleId>
              </a:tblPr>
              <a:tblGrid>
                <a:gridCol w="685800">
                  <a:extLst>
                    <a:ext uri="{9D8B030D-6E8A-4147-A177-3AD203B41FA5}">
                      <a16:colId xmlns="" xmlns:a16="http://schemas.microsoft.com/office/drawing/2014/main" val="4168250566"/>
                    </a:ext>
                  </a:extLst>
                </a:gridCol>
                <a:gridCol w="3124200">
                  <a:extLst>
                    <a:ext uri="{9D8B030D-6E8A-4147-A177-3AD203B41FA5}">
                      <a16:colId xmlns="" xmlns:a16="http://schemas.microsoft.com/office/drawing/2014/main" val="1617162063"/>
                    </a:ext>
                  </a:extLst>
                </a:gridCol>
                <a:gridCol w="762000">
                  <a:extLst>
                    <a:ext uri="{9D8B030D-6E8A-4147-A177-3AD203B41FA5}">
                      <a16:colId xmlns="" xmlns:a16="http://schemas.microsoft.com/office/drawing/2014/main" val="1309119101"/>
                    </a:ext>
                  </a:extLst>
                </a:gridCol>
                <a:gridCol w="4343400">
                  <a:extLst>
                    <a:ext uri="{9D8B030D-6E8A-4147-A177-3AD203B41FA5}">
                      <a16:colId xmlns="" xmlns:a16="http://schemas.microsoft.com/office/drawing/2014/main" val="1164751104"/>
                    </a:ext>
                  </a:extLst>
                </a:gridCol>
                <a:gridCol w="762000">
                  <a:extLst>
                    <a:ext uri="{9D8B030D-6E8A-4147-A177-3AD203B41FA5}">
                      <a16:colId xmlns="" xmlns:a16="http://schemas.microsoft.com/office/drawing/2014/main" val="4098126101"/>
                    </a:ext>
                  </a:extLst>
                </a:gridCol>
              </a:tblGrid>
              <a:tr h="0">
                <a:tc>
                  <a:txBody>
                    <a:bodyPr/>
                    <a:lstStyle/>
                    <a:p>
                      <a:pPr algn="just">
                        <a:lnSpc>
                          <a:spcPts val="1800"/>
                        </a:lnSpc>
                        <a:spcAft>
                          <a:spcPts val="0"/>
                        </a:spcAft>
                      </a:pPr>
                      <a:r>
                        <a:rPr lang="es-ES" sz="1400" dirty="0">
                          <a:solidFill>
                            <a:srgbClr val="0000CC"/>
                          </a:solidFill>
                          <a:effectLst/>
                          <a:latin typeface="Arial" panose="020B0604020202020204" pitchFamily="34" charset="0"/>
                          <a:cs typeface="Arial" panose="020B0604020202020204" pitchFamily="34" charset="0"/>
                        </a:rPr>
                        <a:t> </a:t>
                      </a: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Arial" panose="020B0604020202020204" pitchFamily="34" charset="0"/>
                          <a:ea typeface="Times New Roman" panose="02020603050405020304" pitchFamily="18" charset="0"/>
                          <a:cs typeface="Arial" panose="020B0604020202020204" pitchFamily="34" charset="0"/>
                        </a:rPr>
                        <a:t>31/12/N</a:t>
                      </a:r>
                      <a:endParaRPr lang="es-ES" sz="14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a:solidFill>
                            <a:srgbClr val="0000CC"/>
                          </a:solidFill>
                          <a:effectLst/>
                          <a:latin typeface="Arial" panose="020B0604020202020204" pitchFamily="34" charset="0"/>
                          <a:cs typeface="Arial" panose="020B0604020202020204" pitchFamily="34" charset="0"/>
                        </a:rPr>
                        <a:t> </a:t>
                      </a:r>
                      <a:endParaRPr lang="es-ES" sz="140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89926726"/>
                  </a:ext>
                </a:extLst>
              </a:tr>
              <a:tr h="0">
                <a:tc>
                  <a:txBody>
                    <a:bodyPr/>
                    <a:lstStyle/>
                    <a:p>
                      <a:pPr algn="ctr">
                        <a:lnSpc>
                          <a:spcPts val="1800"/>
                        </a:lnSpc>
                        <a:spcAft>
                          <a:spcPts val="0"/>
                        </a:spcAft>
                      </a:pPr>
                      <a:r>
                        <a:rPr lang="es-ES" sz="1400" b="1" dirty="0" smtClean="0">
                          <a:solidFill>
                            <a:srgbClr val="FF0000"/>
                          </a:solidFill>
                          <a:effectLst/>
                          <a:latin typeface="Arial" panose="020B0604020202020204" pitchFamily="34" charset="0"/>
                          <a:cs typeface="Arial" panose="020B0604020202020204" pitchFamily="34" charset="0"/>
                        </a:rPr>
                        <a:t>6.000</a:t>
                      </a:r>
                      <a:endParaRPr lang="es-ES" sz="1400" b="1" dirty="0">
                        <a:solidFill>
                          <a:srgbClr val="FF0000"/>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latin typeface="Arial" panose="020B0604020202020204" pitchFamily="34" charset="0"/>
                          <a:cs typeface="Arial" panose="020B0604020202020204" pitchFamily="34" charset="0"/>
                        </a:rPr>
                        <a:t>Impuesto sobre </a:t>
                      </a:r>
                      <a:r>
                        <a:rPr lang="es-ES" sz="1400" b="1" dirty="0" smtClean="0">
                          <a:solidFill>
                            <a:srgbClr val="FF0000"/>
                          </a:solidFill>
                          <a:effectLst/>
                          <a:latin typeface="Arial" panose="020B0604020202020204" pitchFamily="34" charset="0"/>
                          <a:cs typeface="Arial" panose="020B0604020202020204" pitchFamily="34" charset="0"/>
                        </a:rPr>
                        <a:t>Beneficios </a:t>
                      </a:r>
                      <a:r>
                        <a:rPr lang="es-ES" sz="1400" b="1" u="sng" dirty="0" smtClean="0">
                          <a:solidFill>
                            <a:srgbClr val="FF0000"/>
                          </a:solidFill>
                          <a:effectLst/>
                          <a:latin typeface="Arial" panose="020B0604020202020204" pitchFamily="34" charset="0"/>
                          <a:cs typeface="Arial" panose="020B0604020202020204" pitchFamily="34" charset="0"/>
                        </a:rPr>
                        <a:t>corriente</a:t>
                      </a:r>
                      <a:r>
                        <a:rPr lang="es-ES" sz="1400" b="1" dirty="0" smtClean="0">
                          <a:solidFill>
                            <a:srgbClr val="FF0000"/>
                          </a:solidFill>
                          <a:effectLst/>
                          <a:latin typeface="Arial" panose="020B0604020202020204" pitchFamily="34" charset="0"/>
                          <a:cs typeface="Arial" panose="020B0604020202020204" pitchFamily="34" charset="0"/>
                        </a:rPr>
                        <a:t> </a:t>
                      </a:r>
                      <a:r>
                        <a:rPr lang="es-ES" sz="1400" b="1" dirty="0">
                          <a:solidFill>
                            <a:srgbClr val="FF0000"/>
                          </a:solidFill>
                          <a:effectLst/>
                          <a:latin typeface="Arial" panose="020B0604020202020204" pitchFamily="34" charset="0"/>
                          <a:cs typeface="Arial" panose="020B0604020202020204" pitchFamily="34" charset="0"/>
                        </a:rPr>
                        <a:t>(6300)</a:t>
                      </a:r>
                      <a:endParaRPr lang="es-ES" sz="1400" b="1" dirty="0">
                        <a:solidFill>
                          <a:srgbClr val="FF0000"/>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latin typeface="Arial" panose="020B0604020202020204" pitchFamily="34" charset="0"/>
                          <a:cs typeface="Arial" panose="020B0604020202020204" pitchFamily="34" charset="0"/>
                        </a:rPr>
                        <a:t>a/</a:t>
                      </a: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dirty="0">
                          <a:solidFill>
                            <a:srgbClr val="0000CC"/>
                          </a:solidFill>
                          <a:effectLst/>
                          <a:latin typeface="Arial" panose="020B0604020202020204" pitchFamily="34" charset="0"/>
                          <a:cs typeface="Arial" panose="020B0604020202020204" pitchFamily="34" charset="0"/>
                        </a:rPr>
                        <a:t>Hacienda Pública </a:t>
                      </a:r>
                      <a:r>
                        <a:rPr lang="es-ES" sz="1400" dirty="0" smtClean="0">
                          <a:solidFill>
                            <a:srgbClr val="0000CC"/>
                          </a:solidFill>
                          <a:effectLst/>
                          <a:latin typeface="Arial" panose="020B0604020202020204" pitchFamily="34" charset="0"/>
                          <a:cs typeface="Arial" panose="020B0604020202020204" pitchFamily="34" charset="0"/>
                        </a:rPr>
                        <a:t>retenciones y pagos acta. </a:t>
                      </a:r>
                      <a:r>
                        <a:rPr lang="es-ES" sz="1400" dirty="0">
                          <a:solidFill>
                            <a:srgbClr val="0000CC"/>
                          </a:solidFill>
                          <a:effectLst/>
                          <a:latin typeface="Arial" panose="020B0604020202020204" pitchFamily="34" charset="0"/>
                          <a:cs typeface="Arial" panose="020B0604020202020204" pitchFamily="34" charset="0"/>
                        </a:rPr>
                        <a:t>(</a:t>
                      </a:r>
                      <a:r>
                        <a:rPr lang="es-ES" sz="1400" b="1" dirty="0" smtClean="0">
                          <a:solidFill>
                            <a:srgbClr val="0000CC"/>
                          </a:solidFill>
                          <a:effectLst/>
                          <a:latin typeface="Arial" panose="020B0604020202020204" pitchFamily="34" charset="0"/>
                          <a:cs typeface="Arial" panose="020B0604020202020204" pitchFamily="34" charset="0"/>
                        </a:rPr>
                        <a:t>473</a:t>
                      </a:r>
                      <a:r>
                        <a:rPr lang="es-ES" sz="1400" dirty="0" smtClean="0">
                          <a:solidFill>
                            <a:srgbClr val="0000CC"/>
                          </a:solidFill>
                          <a:effectLst/>
                          <a:latin typeface="Arial" panose="020B0604020202020204" pitchFamily="34" charset="0"/>
                          <a:cs typeface="Arial" panose="020B0604020202020204" pitchFamily="34" charset="0"/>
                        </a:rPr>
                        <a:t>) </a:t>
                      </a: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Arial" panose="020B0604020202020204" pitchFamily="34" charset="0"/>
                          <a:cs typeface="Arial" panose="020B0604020202020204" pitchFamily="34" charset="0"/>
                        </a:rPr>
                        <a:t>2.000</a:t>
                      </a:r>
                      <a:endParaRPr lang="es-ES" sz="14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824001601"/>
                  </a:ext>
                </a:extLst>
              </a:tr>
              <a:tr h="0">
                <a:tc>
                  <a:txBody>
                    <a:bodyPr/>
                    <a:lstStyle/>
                    <a:p>
                      <a:pPr algn="just">
                        <a:lnSpc>
                          <a:spcPts val="1800"/>
                        </a:lnSpc>
                        <a:spcAft>
                          <a:spcPts val="0"/>
                        </a:spcAft>
                      </a:pPr>
                      <a:r>
                        <a:rPr lang="es-ES" sz="1400">
                          <a:solidFill>
                            <a:srgbClr val="0000CC"/>
                          </a:solidFill>
                          <a:effectLst/>
                          <a:latin typeface="Arial" panose="020B0604020202020204" pitchFamily="34" charset="0"/>
                          <a:cs typeface="Arial" panose="020B0604020202020204" pitchFamily="34" charset="0"/>
                        </a:rPr>
                        <a:t> </a:t>
                      </a:r>
                      <a:endParaRPr lang="es-ES" sz="140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a:solidFill>
                            <a:srgbClr val="0000CC"/>
                          </a:solidFill>
                          <a:effectLst/>
                          <a:latin typeface="Arial" panose="020B0604020202020204" pitchFamily="34" charset="0"/>
                          <a:cs typeface="Arial" panose="020B0604020202020204" pitchFamily="34" charset="0"/>
                        </a:rPr>
                        <a:t> </a:t>
                      </a:r>
                      <a:endParaRPr lang="es-ES" sz="140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a:solidFill>
                            <a:srgbClr val="FF3399"/>
                          </a:solidFill>
                          <a:effectLst/>
                          <a:latin typeface="Arial" panose="020B0604020202020204" pitchFamily="34" charset="0"/>
                          <a:cs typeface="Arial" panose="020B0604020202020204" pitchFamily="34" charset="0"/>
                        </a:rPr>
                        <a:t>Hacienda Pública acreedora por impuesto s/ Sociedades (4752) </a:t>
                      </a:r>
                      <a:r>
                        <a:rPr lang="es-ES" sz="1400" b="1" dirty="0" smtClean="0">
                          <a:solidFill>
                            <a:srgbClr val="FF3399"/>
                          </a:solidFill>
                          <a:effectLst/>
                          <a:latin typeface="Arial" panose="020B0604020202020204" pitchFamily="34" charset="0"/>
                          <a:cs typeface="Arial" panose="020B0604020202020204" pitchFamily="34" charset="0"/>
                        </a:rPr>
                        <a:t>(</a:t>
                      </a:r>
                      <a:r>
                        <a:rPr lang="es-ES" sz="1400" b="1" dirty="0">
                          <a:solidFill>
                            <a:srgbClr val="FF3399"/>
                          </a:solidFill>
                          <a:effectLst/>
                          <a:latin typeface="Arial" panose="020B0604020202020204" pitchFamily="34" charset="0"/>
                          <a:cs typeface="Arial" panose="020B0604020202020204" pitchFamily="34" charset="0"/>
                        </a:rPr>
                        <a:t>Pasivo por impuesto corriente)</a:t>
                      </a:r>
                      <a:endParaRPr lang="es-ES" sz="1400" b="1" dirty="0">
                        <a:solidFill>
                          <a:srgbClr val="FF3399"/>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3399"/>
                          </a:solidFill>
                          <a:effectLst/>
                          <a:latin typeface="Arial" panose="020B0604020202020204" pitchFamily="34" charset="0"/>
                          <a:cs typeface="Arial" panose="020B0604020202020204" pitchFamily="34" charset="0"/>
                        </a:rPr>
                        <a:t>4.000</a:t>
                      </a:r>
                      <a:endParaRPr lang="es-ES" sz="1400" b="1" dirty="0">
                        <a:solidFill>
                          <a:srgbClr val="FF3399"/>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68629482"/>
                  </a:ext>
                </a:extLst>
              </a:tr>
            </a:tbl>
          </a:graphicData>
        </a:graphic>
      </p:graphicFrame>
      <p:sp>
        <p:nvSpPr>
          <p:cNvPr id="9" name="Text Box 3"/>
          <p:cNvSpPr txBox="1">
            <a:spLocks noChangeArrowheads="1"/>
          </p:cNvSpPr>
          <p:nvPr/>
        </p:nvSpPr>
        <p:spPr bwMode="auto">
          <a:xfrm>
            <a:off x="-3495"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1 - Solución-2</a:t>
            </a:r>
            <a:r>
              <a:rPr lang="es-ES" sz="1700" dirty="0" smtClean="0">
                <a:solidFill>
                  <a:srgbClr val="FF0000"/>
                </a:solidFill>
              </a:rPr>
              <a:t> Cierre Contable y Fiscal </a:t>
            </a:r>
            <a:r>
              <a:rPr lang="es-ES" sz="1200" dirty="0">
                <a:solidFill>
                  <a:srgbClr val="FF0000"/>
                </a:solidFill>
              </a:rPr>
              <a:t>[Con Reserva de Capitalización] </a:t>
            </a:r>
            <a:endParaRPr lang="es-ES" sz="1200" u="sng" dirty="0">
              <a:solidFill>
                <a:srgbClr val="FF0000"/>
              </a:solidFill>
            </a:endParaRPr>
          </a:p>
        </p:txBody>
      </p:sp>
    </p:spTree>
    <p:extLst>
      <p:ext uri="{BB962C8B-B14F-4D97-AF65-F5344CB8AC3E}">
        <p14:creationId xmlns="" xmlns:p14="http://schemas.microsoft.com/office/powerpoint/2010/main" val="1958826092"/>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6" name="Marcador de número de diapositiva 1"/>
          <p:cNvSpPr>
            <a:spLocks noGrp="1"/>
          </p:cNvSpPr>
          <p:nvPr>
            <p:ph type="sldNum" sz="quarter" idx="10"/>
          </p:nvPr>
        </p:nvSpPr>
        <p:spPr>
          <a:xfrm>
            <a:off x="9448800" y="6383787"/>
            <a:ext cx="2311400" cy="476250"/>
          </a:xfrm>
        </p:spPr>
        <p:txBody>
          <a:bodyPr/>
          <a:lstStyle/>
          <a:p>
            <a:fld id="{5E46A911-5AE4-413D-9CBE-8A77C67AD930}" type="slidenum">
              <a:rPr lang="en-US" altLang="es-ES">
                <a:solidFill>
                  <a:srgbClr val="000000"/>
                </a:solidFill>
              </a:rPr>
              <a:pPr/>
              <a:t>28</a:t>
            </a:fld>
            <a:endParaRPr lang="en-US" altLang="es-ES" dirty="0">
              <a:solidFill>
                <a:srgbClr val="000000"/>
              </a:solidFill>
            </a:endParaRPr>
          </a:p>
        </p:txBody>
      </p:sp>
      <p:sp>
        <p:nvSpPr>
          <p:cNvPr id="2266114"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graphicFrame>
        <p:nvGraphicFramePr>
          <p:cNvPr id="2266117" name="Object 5"/>
          <p:cNvGraphicFramePr>
            <a:graphicFrameLocks noChangeAspect="1"/>
          </p:cNvGraphicFramePr>
          <p:nvPr>
            <p:extLst>
              <p:ext uri="{D42A27DB-BD31-4B8C-83A1-F6EECF244321}">
                <p14:modId xmlns="" xmlns:p14="http://schemas.microsoft.com/office/powerpoint/2010/main" val="4243162336"/>
              </p:ext>
            </p:extLst>
          </p:nvPr>
        </p:nvGraphicFramePr>
        <p:xfrm>
          <a:off x="1492250" y="1002506"/>
          <a:ext cx="7575550" cy="3067050"/>
        </p:xfrm>
        <a:graphic>
          <a:graphicData uri="http://schemas.openxmlformats.org/presentationml/2006/ole">
            <p:oleObj spid="_x0000_s461394" name="Document" r:id="rId4" imgW="6366150" imgH="2571017" progId="">
              <p:embed/>
            </p:oleObj>
          </a:graphicData>
        </a:graphic>
      </p:graphicFrame>
      <p:graphicFrame>
        <p:nvGraphicFramePr>
          <p:cNvPr id="2266118" name="Object 6"/>
          <p:cNvGraphicFramePr>
            <a:graphicFrameLocks noChangeAspect="1"/>
          </p:cNvGraphicFramePr>
          <p:nvPr>
            <p:extLst>
              <p:ext uri="{D42A27DB-BD31-4B8C-83A1-F6EECF244321}">
                <p14:modId xmlns="" xmlns:p14="http://schemas.microsoft.com/office/powerpoint/2010/main" val="326595097"/>
              </p:ext>
            </p:extLst>
          </p:nvPr>
        </p:nvGraphicFramePr>
        <p:xfrm>
          <a:off x="1822793" y="4282787"/>
          <a:ext cx="6557962" cy="1481323"/>
        </p:xfrm>
        <a:graphic>
          <a:graphicData uri="http://schemas.openxmlformats.org/presentationml/2006/ole">
            <p:oleObj spid="_x0000_s461395" name="Document" r:id="rId5" imgW="6240017" imgH="1803630" progId="">
              <p:embed/>
            </p:oleObj>
          </a:graphicData>
        </a:graphic>
      </p:graphicFrame>
      <p:sp>
        <p:nvSpPr>
          <p:cNvPr id="2266119" name="Line 7"/>
          <p:cNvSpPr>
            <a:spLocks noChangeShapeType="1"/>
          </p:cNvSpPr>
          <p:nvPr/>
        </p:nvSpPr>
        <p:spPr bwMode="auto">
          <a:xfrm flipH="1">
            <a:off x="1026630" y="3705875"/>
            <a:ext cx="893764" cy="2"/>
          </a:xfrm>
          <a:prstGeom prst="line">
            <a:avLst/>
          </a:prstGeom>
          <a:noFill/>
          <a:ln w="317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6120" name="Line 8"/>
          <p:cNvSpPr>
            <a:spLocks noChangeShapeType="1"/>
          </p:cNvSpPr>
          <p:nvPr/>
        </p:nvSpPr>
        <p:spPr bwMode="auto">
          <a:xfrm>
            <a:off x="1026630" y="3687762"/>
            <a:ext cx="0" cy="1160463"/>
          </a:xfrm>
          <a:prstGeom prst="line">
            <a:avLst/>
          </a:prstGeom>
          <a:noFill/>
          <a:ln w="317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
        <p:nvSpPr>
          <p:cNvPr id="2266121" name="Line 9"/>
          <p:cNvSpPr>
            <a:spLocks noChangeShapeType="1"/>
          </p:cNvSpPr>
          <p:nvPr/>
        </p:nvSpPr>
        <p:spPr bwMode="auto">
          <a:xfrm>
            <a:off x="1017979" y="4848225"/>
            <a:ext cx="1262063" cy="0"/>
          </a:xfrm>
          <a:prstGeom prst="line">
            <a:avLst/>
          </a:prstGeom>
          <a:noFill/>
          <a:ln w="317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
        <p:nvSpPr>
          <p:cNvPr id="2266122" name="Line 10"/>
          <p:cNvSpPr>
            <a:spLocks noChangeShapeType="1"/>
          </p:cNvSpPr>
          <p:nvPr/>
        </p:nvSpPr>
        <p:spPr bwMode="auto">
          <a:xfrm flipV="1">
            <a:off x="8211236" y="3352800"/>
            <a:ext cx="685800" cy="0"/>
          </a:xfrm>
          <a:prstGeom prst="line">
            <a:avLst/>
          </a:prstGeom>
          <a:noFill/>
          <a:ln w="317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6123" name="Line 11"/>
          <p:cNvSpPr>
            <a:spLocks noChangeShapeType="1"/>
          </p:cNvSpPr>
          <p:nvPr/>
        </p:nvSpPr>
        <p:spPr bwMode="auto">
          <a:xfrm>
            <a:off x="8897036" y="3352800"/>
            <a:ext cx="0" cy="1408112"/>
          </a:xfrm>
          <a:prstGeom prst="line">
            <a:avLst/>
          </a:prstGeom>
          <a:noFill/>
          <a:ln w="317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
        <p:nvSpPr>
          <p:cNvPr id="2266124" name="Line 12"/>
          <p:cNvSpPr>
            <a:spLocks noChangeShapeType="1"/>
          </p:cNvSpPr>
          <p:nvPr/>
        </p:nvSpPr>
        <p:spPr bwMode="auto">
          <a:xfrm flipH="1">
            <a:off x="7938980" y="4755370"/>
            <a:ext cx="958056" cy="0"/>
          </a:xfrm>
          <a:prstGeom prst="line">
            <a:avLst/>
          </a:prstGeom>
          <a:noFill/>
          <a:ln w="317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6125" name="Line 13"/>
          <p:cNvSpPr>
            <a:spLocks noChangeShapeType="1"/>
          </p:cNvSpPr>
          <p:nvPr/>
        </p:nvSpPr>
        <p:spPr bwMode="auto">
          <a:xfrm flipH="1" flipV="1">
            <a:off x="1306512" y="3128964"/>
            <a:ext cx="546101" cy="1"/>
          </a:xfrm>
          <a:prstGeom prst="line">
            <a:avLst/>
          </a:prstGeom>
          <a:noFill/>
          <a:ln w="317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endParaRPr lang="es-ES"/>
          </a:p>
        </p:txBody>
      </p:sp>
      <p:sp>
        <p:nvSpPr>
          <p:cNvPr id="2266126" name="Line 14"/>
          <p:cNvSpPr>
            <a:spLocks noChangeShapeType="1"/>
          </p:cNvSpPr>
          <p:nvPr/>
        </p:nvSpPr>
        <p:spPr bwMode="auto">
          <a:xfrm>
            <a:off x="1306512" y="3128964"/>
            <a:ext cx="0" cy="1247775"/>
          </a:xfrm>
          <a:prstGeom prst="line">
            <a:avLst/>
          </a:prstGeom>
          <a:noFill/>
          <a:ln w="317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
        <p:nvSpPr>
          <p:cNvPr id="2266127" name="Line 15"/>
          <p:cNvSpPr>
            <a:spLocks noChangeShapeType="1"/>
          </p:cNvSpPr>
          <p:nvPr/>
        </p:nvSpPr>
        <p:spPr bwMode="auto">
          <a:xfrm>
            <a:off x="1306512" y="4376739"/>
            <a:ext cx="796925" cy="0"/>
          </a:xfrm>
          <a:prstGeom prst="line">
            <a:avLst/>
          </a:prstGeom>
          <a:noFill/>
          <a:ln w="317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
        <p:nvSpPr>
          <p:cNvPr id="17" name="Text Box 4"/>
          <p:cNvSpPr txBox="1">
            <a:spLocks noChangeArrowheads="1"/>
          </p:cNvSpPr>
          <p:nvPr/>
        </p:nvSpPr>
        <p:spPr bwMode="auto">
          <a:xfrm>
            <a:off x="76200" y="76200"/>
            <a:ext cx="2498725"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2-2</a:t>
            </a:r>
            <a:endParaRPr lang="es-ES" altLang="es-ES" dirty="0">
              <a:solidFill>
                <a:srgbClr val="333399"/>
              </a:solidFill>
              <a:latin typeface="Times New Roman" panose="02020603050405020304" pitchFamily="18" charset="0"/>
            </a:endParaRPr>
          </a:p>
        </p:txBody>
      </p:sp>
      <p:sp>
        <p:nvSpPr>
          <p:cNvPr id="18" name="Rectangle 3"/>
          <p:cNvSpPr>
            <a:spLocks noChangeArrowheads="1"/>
          </p:cNvSpPr>
          <p:nvPr/>
        </p:nvSpPr>
        <p:spPr bwMode="auto">
          <a:xfrm>
            <a:off x="2325689" y="187260"/>
            <a:ext cx="7620000" cy="59141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effectLst/>
                <a:latin typeface="+mj-lt"/>
              </a:rPr>
              <a:t>Contabilización del </a:t>
            </a:r>
            <a:r>
              <a:rPr lang="es-ES" altLang="es-ES" dirty="0" smtClean="0">
                <a:solidFill>
                  <a:srgbClr val="990033"/>
                </a:solidFill>
                <a:effectLst/>
                <a:latin typeface="+mj-lt"/>
              </a:rPr>
              <a:t>IS: </a:t>
            </a:r>
            <a:r>
              <a:rPr lang="es-ES" altLang="es-ES" u="sng" dirty="0" smtClean="0">
                <a:solidFill>
                  <a:srgbClr val="990033"/>
                </a:solidFill>
                <a:effectLst/>
                <a:latin typeface="+mj-lt"/>
              </a:rPr>
              <a:t>Diferencias Permanentes</a:t>
            </a:r>
            <a:endParaRPr lang="es-ES" altLang="es-ES" u="sng" dirty="0">
              <a:solidFill>
                <a:srgbClr val="990033"/>
              </a:solidFill>
              <a:effectLst/>
              <a:latin typeface="+mj-lt"/>
            </a:endParaRPr>
          </a:p>
        </p:txBody>
      </p:sp>
      <p:graphicFrame>
        <p:nvGraphicFramePr>
          <p:cNvPr id="19" name="Tabla 18"/>
          <p:cNvGraphicFramePr>
            <a:graphicFrameLocks noGrp="1"/>
          </p:cNvGraphicFramePr>
          <p:nvPr>
            <p:extLst>
              <p:ext uri="{D42A27DB-BD31-4B8C-83A1-F6EECF244321}">
                <p14:modId xmlns="" xmlns:p14="http://schemas.microsoft.com/office/powerpoint/2010/main" val="2717999483"/>
              </p:ext>
            </p:extLst>
          </p:nvPr>
        </p:nvGraphicFramePr>
        <p:xfrm>
          <a:off x="77585" y="5907417"/>
          <a:ext cx="9601200" cy="64008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4190109264"/>
                    </a:ext>
                  </a:extLst>
                </a:gridCol>
              </a:tblGrid>
              <a:tr h="4502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1200" b="1" u="sng" dirty="0" smtClean="0">
                          <a:solidFill>
                            <a:srgbClr val="FFFF00"/>
                          </a:solidFill>
                          <a:latin typeface="+mn-lt"/>
                          <a:ea typeface="Times New Roman" panose="02020603050405020304" pitchFamily="18" charset="0"/>
                        </a:rPr>
                        <a:t>El impuesto corriente</a:t>
                      </a:r>
                      <a:r>
                        <a:rPr lang="es-ES" sz="1200" b="1" u="none" dirty="0" smtClean="0">
                          <a:solidFill>
                            <a:srgbClr val="FFFF00"/>
                          </a:solidFill>
                          <a:latin typeface="+mn-lt"/>
                          <a:ea typeface="Times New Roman" panose="02020603050405020304" pitchFamily="18" charset="0"/>
                        </a:rPr>
                        <a:t>: </a:t>
                      </a:r>
                      <a:r>
                        <a:rPr lang="es-ES" sz="1200" b="0" dirty="0" smtClean="0">
                          <a:solidFill>
                            <a:schemeClr val="tx1"/>
                          </a:solidFill>
                          <a:latin typeface="+mn-lt"/>
                          <a:ea typeface="Times New Roman" panose="02020603050405020304" pitchFamily="18" charset="0"/>
                        </a:rPr>
                        <a:t>se corresponde con las cantidades que satisface la empresa como consecuencia de las liquidaciones fiscales del impuesto sobre beneficios (después de tener en cuenta las bases imponibles negativas de ejercicios anteriores y que se aplican en este ejercicio y las bonificaciones y deducciones que disminuyen la cuota). </a:t>
                      </a:r>
                      <a:r>
                        <a:rPr lang="es-ES" sz="1200" b="1" u="sng" dirty="0" smtClean="0">
                          <a:solidFill>
                            <a:srgbClr val="FFFF00"/>
                          </a:solidFill>
                          <a:latin typeface="+mn-lt"/>
                          <a:ea typeface="Times New Roman" panose="02020603050405020304" pitchFamily="18" charset="0"/>
                        </a:rPr>
                        <a:t>Coincide con la cuota líquida </a:t>
                      </a:r>
                      <a:endParaRPr lang="es-ES" b="1" dirty="0">
                        <a:solidFill>
                          <a:srgbClr val="FFFF00"/>
                        </a:solidFill>
                      </a:endParaRPr>
                    </a:p>
                  </a:txBody>
                  <a:tcPr>
                    <a:lnL w="38100" cap="flat" cmpd="sng" algn="ctr">
                      <a:solidFill>
                        <a:srgbClr val="FF66FF"/>
                      </a:solidFill>
                      <a:prstDash val="solid"/>
                      <a:round/>
                      <a:headEnd type="none" w="med" len="med"/>
                      <a:tailEnd type="none" w="med" len="med"/>
                    </a:lnL>
                    <a:lnR w="38100" cap="flat" cmpd="sng" algn="ctr">
                      <a:solidFill>
                        <a:srgbClr val="FF66FF"/>
                      </a:solidFill>
                      <a:prstDash val="solid"/>
                      <a:round/>
                      <a:headEnd type="none" w="med" len="med"/>
                      <a:tailEnd type="none" w="med" len="med"/>
                    </a:lnR>
                    <a:lnT w="38100" cap="flat" cmpd="sng" algn="ctr">
                      <a:solidFill>
                        <a:srgbClr val="FF66FF"/>
                      </a:solidFill>
                      <a:prstDash val="solid"/>
                      <a:round/>
                      <a:headEnd type="none" w="med" len="med"/>
                      <a:tailEnd type="none" w="med" len="med"/>
                    </a:lnT>
                    <a:lnB w="38100" cap="flat" cmpd="sng" algn="ctr">
                      <a:solidFill>
                        <a:srgbClr val="FF66FF"/>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006729447"/>
                  </a:ext>
                </a:extLst>
              </a:tr>
            </a:tbl>
          </a:graphicData>
        </a:graphic>
      </p:graphicFrame>
    </p:spTree>
    <p:extLst>
      <p:ext uri="{BB962C8B-B14F-4D97-AF65-F5344CB8AC3E}">
        <p14:creationId xmlns="" xmlns:p14="http://schemas.microsoft.com/office/powerpoint/2010/main" val="3407473600"/>
      </p:ext>
    </p:extLst>
  </p:cSld>
  <p:clrMapOvr>
    <a:masterClrMapping/>
  </p:clrMapOvr>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280</a:t>
            </a:fld>
            <a:endParaRPr lang="es-ES"/>
          </a:p>
        </p:txBody>
      </p:sp>
      <p:graphicFrame>
        <p:nvGraphicFramePr>
          <p:cNvPr id="2" name="Tabla 1"/>
          <p:cNvGraphicFramePr>
            <a:graphicFrameLocks noGrp="1"/>
          </p:cNvGraphicFramePr>
          <p:nvPr>
            <p:extLst>
              <p:ext uri="{D42A27DB-BD31-4B8C-83A1-F6EECF244321}">
                <p14:modId xmlns="" xmlns:p14="http://schemas.microsoft.com/office/powerpoint/2010/main" val="2233852004"/>
              </p:ext>
            </p:extLst>
          </p:nvPr>
        </p:nvGraphicFramePr>
        <p:xfrm>
          <a:off x="69210" y="1447800"/>
          <a:ext cx="9677400" cy="745358"/>
        </p:xfrm>
        <a:graphic>
          <a:graphicData uri="http://schemas.openxmlformats.org/drawingml/2006/table">
            <a:tbl>
              <a:tblPr>
                <a:tableStyleId>{5C22544A-7EE6-4342-B048-85BDC9FD1C3A}</a:tableStyleId>
              </a:tblPr>
              <a:tblGrid>
                <a:gridCol w="1101213">
                  <a:extLst>
                    <a:ext uri="{9D8B030D-6E8A-4147-A177-3AD203B41FA5}">
                      <a16:colId xmlns="" xmlns:a16="http://schemas.microsoft.com/office/drawing/2014/main" val="2882770680"/>
                    </a:ext>
                  </a:extLst>
                </a:gridCol>
                <a:gridCol w="2937387">
                  <a:extLst>
                    <a:ext uri="{9D8B030D-6E8A-4147-A177-3AD203B41FA5}">
                      <a16:colId xmlns="" xmlns:a16="http://schemas.microsoft.com/office/drawing/2014/main" val="2962475808"/>
                    </a:ext>
                  </a:extLst>
                </a:gridCol>
                <a:gridCol w="914400">
                  <a:extLst>
                    <a:ext uri="{9D8B030D-6E8A-4147-A177-3AD203B41FA5}">
                      <a16:colId xmlns="" xmlns:a16="http://schemas.microsoft.com/office/drawing/2014/main" val="4182599387"/>
                    </a:ext>
                  </a:extLst>
                </a:gridCol>
                <a:gridCol w="3962400">
                  <a:extLst>
                    <a:ext uri="{9D8B030D-6E8A-4147-A177-3AD203B41FA5}">
                      <a16:colId xmlns="" xmlns:a16="http://schemas.microsoft.com/office/drawing/2014/main" val="3382694916"/>
                    </a:ext>
                  </a:extLst>
                </a:gridCol>
                <a:gridCol w="762000">
                  <a:extLst>
                    <a:ext uri="{9D8B030D-6E8A-4147-A177-3AD203B41FA5}">
                      <a16:colId xmlns="" xmlns:a16="http://schemas.microsoft.com/office/drawing/2014/main" val="150555020"/>
                    </a:ext>
                  </a:extLst>
                </a:gridCol>
              </a:tblGrid>
              <a:tr h="296479">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448879">
                <a:tc>
                  <a:txBody>
                    <a:bodyPr/>
                    <a:lstStyle/>
                    <a:p>
                      <a:pPr algn="ctr">
                        <a:lnSpc>
                          <a:spcPts val="1800"/>
                        </a:lnSpc>
                        <a:spcAft>
                          <a:spcPts val="0"/>
                        </a:spcAft>
                      </a:pPr>
                      <a:r>
                        <a:rPr lang="es-ES" sz="1400" b="1" dirty="0" smtClean="0">
                          <a:solidFill>
                            <a:srgbClr val="0000CC"/>
                          </a:solidFill>
                          <a:effectLst/>
                        </a:rPr>
                        <a:t>6.000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Resultado del ejercicio N (129)</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Impuesto sobre beneficios </a:t>
                      </a:r>
                      <a:r>
                        <a:rPr lang="es-ES" sz="1400" b="1" u="sng" dirty="0" smtClean="0">
                          <a:solidFill>
                            <a:srgbClr val="FF0000"/>
                          </a:solidFill>
                          <a:effectLst/>
                        </a:rPr>
                        <a:t>corriente</a:t>
                      </a:r>
                      <a:r>
                        <a:rPr lang="es-ES" sz="1400" b="1" dirty="0" smtClean="0">
                          <a:solidFill>
                            <a:srgbClr val="FF0000"/>
                          </a:solidFill>
                          <a:effectLst/>
                        </a:rPr>
                        <a:t> </a:t>
                      </a:r>
                      <a:r>
                        <a:rPr lang="es-ES" sz="1400" b="1" dirty="0">
                          <a:solidFill>
                            <a:srgbClr val="FF0000"/>
                          </a:solidFill>
                          <a:effectLst/>
                        </a:rPr>
                        <a:t>(</a:t>
                      </a:r>
                      <a:r>
                        <a:rPr lang="es-ES" sz="1400" b="1" dirty="0" smtClean="0">
                          <a:solidFill>
                            <a:srgbClr val="FF0000"/>
                          </a:solidFill>
                          <a:effectLst/>
                        </a:rPr>
                        <a:t>6300)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0000"/>
                          </a:solidFill>
                          <a:effectLst/>
                        </a:rPr>
                        <a:t>6.000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sp>
        <p:nvSpPr>
          <p:cNvPr id="3" name="Rectángulo 2"/>
          <p:cNvSpPr/>
          <p:nvPr/>
        </p:nvSpPr>
        <p:spPr>
          <a:xfrm>
            <a:off x="152400" y="568404"/>
            <a:ext cx="9525000" cy="738664"/>
          </a:xfrm>
          <a:prstGeom prst="rect">
            <a:avLst/>
          </a:prstGeom>
        </p:spPr>
        <p:txBody>
          <a:bodyPr wrap="square">
            <a:spAutoFit/>
          </a:bodyPr>
          <a:lstStyle/>
          <a:p>
            <a:pPr marL="342900" indent="-342900" algn="just">
              <a:spcAft>
                <a:spcPts val="0"/>
              </a:spcAft>
              <a:buFont typeface="+mj-lt"/>
              <a:buAutoNum type="arabicParenR" startAt="2"/>
              <a:tabLst>
                <a:tab pos="2700020" algn="ctr"/>
                <a:tab pos="5400040" algn="r"/>
                <a:tab pos="685800" algn="l"/>
              </a:tabLst>
            </a:pPr>
            <a:r>
              <a:rPr lang="es-ES" sz="1800" dirty="0" smtClean="0">
                <a:latin typeface="Arial" panose="020B0604020202020204" pitchFamily="34" charset="0"/>
                <a:ea typeface="Times New Roman" panose="02020603050405020304" pitchFamily="18" charset="0"/>
              </a:rPr>
              <a:t>contabilización del  impuesto al </a:t>
            </a:r>
            <a:r>
              <a:rPr lang="es-ES" sz="1800" u="sng" dirty="0" smtClean="0">
                <a:solidFill>
                  <a:srgbClr val="FFFF00"/>
                </a:solidFill>
              </a:rPr>
              <a:t>Resultado del Ejercicio:</a:t>
            </a:r>
          </a:p>
          <a:p>
            <a:pPr marL="342900" indent="-342900" algn="just">
              <a:spcAft>
                <a:spcPts val="0"/>
              </a:spcAft>
              <a:buFont typeface="+mj-lt"/>
              <a:buAutoNum type="arabicParenR" startAt="2"/>
              <a:tabLst>
                <a:tab pos="2700020" algn="ctr"/>
                <a:tab pos="5400040" algn="r"/>
                <a:tab pos="685800" algn="l"/>
              </a:tabLst>
            </a:pPr>
            <a:endParaRPr lang="es-ES" sz="800" u="sng" dirty="0" smtClean="0"/>
          </a:p>
          <a:p>
            <a:pPr marL="342900" indent="-342900" algn="just">
              <a:spcAft>
                <a:spcPts val="0"/>
              </a:spcAft>
              <a:buFont typeface="Wingdings" pitchFamily="2" charset="2"/>
              <a:buChar char="Ø"/>
              <a:tabLst>
                <a:tab pos="2700020" algn="ctr"/>
                <a:tab pos="5400040" algn="r"/>
                <a:tab pos="685800" algn="l"/>
              </a:tabLst>
            </a:pPr>
            <a:r>
              <a:rPr lang="es-ES" sz="1600" b="0" dirty="0" smtClean="0">
                <a:latin typeface="+mn-lt"/>
              </a:rPr>
              <a:t>En este caso sólo hay </a:t>
            </a:r>
            <a:r>
              <a:rPr lang="es-ES" sz="1600" b="0" u="sng" dirty="0" smtClean="0">
                <a:latin typeface="+mn-lt"/>
              </a:rPr>
              <a:t>gasto por impuesto corriente</a:t>
            </a:r>
            <a:endParaRPr lang="es-ES" sz="1800" u="sng" strike="noStrike" dirty="0">
              <a:solidFill>
                <a:srgbClr val="FFFFCC"/>
              </a:solidFill>
              <a:effectLst/>
              <a:latin typeface="Times New Roman" panose="02020603050405020304" pitchFamily="18" charset="0"/>
              <a:ea typeface="Times New Roman" panose="02020603050405020304" pitchFamily="18" charset="0"/>
            </a:endParaRPr>
          </a:p>
        </p:txBody>
      </p:sp>
      <p:graphicFrame>
        <p:nvGraphicFramePr>
          <p:cNvPr id="4" name="Tabla 3"/>
          <p:cNvGraphicFramePr>
            <a:graphicFrameLocks noGrp="1"/>
          </p:cNvGraphicFramePr>
          <p:nvPr>
            <p:extLst>
              <p:ext uri="{D42A27DB-BD31-4B8C-83A1-F6EECF244321}">
                <p14:modId xmlns="" xmlns:p14="http://schemas.microsoft.com/office/powerpoint/2010/main" val="2553230814"/>
              </p:ext>
            </p:extLst>
          </p:nvPr>
        </p:nvGraphicFramePr>
        <p:xfrm>
          <a:off x="190500" y="5791200"/>
          <a:ext cx="9524999" cy="762000"/>
        </p:xfrm>
        <a:graphic>
          <a:graphicData uri="http://schemas.openxmlformats.org/drawingml/2006/table">
            <a:tbl>
              <a:tblPr>
                <a:tableStyleId>{5C22544A-7EE6-4342-B048-85BDC9FD1C3A}</a:tableStyleId>
              </a:tblPr>
              <a:tblGrid>
                <a:gridCol w="1066800">
                  <a:extLst>
                    <a:ext uri="{9D8B030D-6E8A-4147-A177-3AD203B41FA5}">
                      <a16:colId xmlns="" xmlns:a16="http://schemas.microsoft.com/office/drawing/2014/main" val="1623362537"/>
                    </a:ext>
                  </a:extLst>
                </a:gridCol>
                <a:gridCol w="3657599">
                  <a:extLst>
                    <a:ext uri="{9D8B030D-6E8A-4147-A177-3AD203B41FA5}">
                      <a16:colId xmlns="" xmlns:a16="http://schemas.microsoft.com/office/drawing/2014/main" val="1436730330"/>
                    </a:ext>
                  </a:extLst>
                </a:gridCol>
                <a:gridCol w="914400">
                  <a:extLst>
                    <a:ext uri="{9D8B030D-6E8A-4147-A177-3AD203B41FA5}">
                      <a16:colId xmlns="" xmlns:a16="http://schemas.microsoft.com/office/drawing/2014/main" val="2076611150"/>
                    </a:ext>
                  </a:extLst>
                </a:gridCol>
                <a:gridCol w="3048000">
                  <a:extLst>
                    <a:ext uri="{9D8B030D-6E8A-4147-A177-3AD203B41FA5}">
                      <a16:colId xmlns="" xmlns:a16="http://schemas.microsoft.com/office/drawing/2014/main" val="3386640337"/>
                    </a:ext>
                  </a:extLst>
                </a:gridCol>
                <a:gridCol w="838200">
                  <a:extLst>
                    <a:ext uri="{9D8B030D-6E8A-4147-A177-3AD203B41FA5}">
                      <a16:colId xmlns="" xmlns:a16="http://schemas.microsoft.com/office/drawing/2014/main" val="1963941001"/>
                    </a:ext>
                  </a:extLst>
                </a:gridCol>
              </a:tblGrid>
              <a:tr h="304800">
                <a:tc>
                  <a:txBody>
                    <a:bodyPr/>
                    <a:lstStyle/>
                    <a:p>
                      <a:pPr algn="ctr">
                        <a:lnSpc>
                          <a:spcPts val="1800"/>
                        </a:lnSpc>
                        <a:spcAft>
                          <a:spcPts val="0"/>
                        </a:spcAft>
                      </a:pP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457200">
                <a:tc>
                  <a:txBody>
                    <a:bodyPr/>
                    <a:lstStyle/>
                    <a:p>
                      <a:pPr algn="ctr">
                        <a:lnSpc>
                          <a:spcPts val="1800"/>
                        </a:lnSpc>
                        <a:spcAft>
                          <a:spcPts val="0"/>
                        </a:spcAft>
                      </a:pPr>
                      <a:r>
                        <a:rPr lang="es-ES" sz="1400" b="1" dirty="0" smtClean="0">
                          <a:solidFill>
                            <a:srgbClr val="0000FF"/>
                          </a:solidFill>
                          <a:effectLst/>
                          <a:latin typeface="+mn-lt"/>
                        </a:rPr>
                        <a:t>1.000</a:t>
                      </a: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FF"/>
                          </a:solidFill>
                          <a:effectLst/>
                          <a:latin typeface="+mn-lt"/>
                        </a:rPr>
                        <a:t>Resultado </a:t>
                      </a:r>
                      <a:r>
                        <a:rPr lang="es-ES" sz="1400" b="1" dirty="0" smtClean="0">
                          <a:solidFill>
                            <a:srgbClr val="0000CC"/>
                          </a:solidFill>
                          <a:effectLst/>
                          <a:latin typeface="+mn-lt"/>
                        </a:rPr>
                        <a:t>del ejercicio N </a:t>
                      </a:r>
                      <a:r>
                        <a:rPr lang="es-ES" sz="1400" b="1" dirty="0" smtClean="0">
                          <a:solidFill>
                            <a:srgbClr val="0000FF"/>
                          </a:solidFill>
                          <a:effectLst/>
                          <a:latin typeface="+mn-lt"/>
                        </a:rPr>
                        <a:t>(129)</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FF0000"/>
                          </a:solidFill>
                          <a:effectLst/>
                          <a:latin typeface="+mn-lt"/>
                        </a:rPr>
                        <a:t>Reserva de  Capitalización (1145)</a:t>
                      </a: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400" b="1" dirty="0" smtClean="0">
                          <a:solidFill>
                            <a:srgbClr val="FF0000"/>
                          </a:solidFill>
                          <a:effectLst/>
                          <a:latin typeface="+mn-lt"/>
                        </a:rPr>
                        <a:t>1.000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extLst>
                  <a:ext uri="{0D108BD9-81ED-4DB2-BD59-A6C34878D82A}">
                    <a16:rowId xmlns="" xmlns:a16="http://schemas.microsoft.com/office/drawing/2014/main" val="1867132512"/>
                  </a:ext>
                </a:extLst>
              </a:tr>
            </a:tbl>
          </a:graphicData>
        </a:graphic>
      </p:graphicFrame>
      <p:graphicFrame>
        <p:nvGraphicFramePr>
          <p:cNvPr id="12" name="Tabla 4"/>
          <p:cNvGraphicFramePr>
            <a:graphicFrameLocks noGrp="1"/>
          </p:cNvGraphicFramePr>
          <p:nvPr>
            <p:extLst>
              <p:ext uri="{D42A27DB-BD31-4B8C-83A1-F6EECF244321}">
                <p14:modId xmlns="" xmlns:p14="http://schemas.microsoft.com/office/powerpoint/2010/main" val="3000361673"/>
              </p:ext>
            </p:extLst>
          </p:nvPr>
        </p:nvGraphicFramePr>
        <p:xfrm>
          <a:off x="838200" y="2392680"/>
          <a:ext cx="7467600" cy="1264920"/>
        </p:xfrm>
        <a:graphic>
          <a:graphicData uri="http://schemas.openxmlformats.org/drawingml/2006/table">
            <a:tbl>
              <a:tblPr>
                <a:tableStyleId>{5C22544A-7EE6-4342-B048-85BDC9FD1C3A}</a:tableStyleId>
              </a:tblPr>
              <a:tblGrid>
                <a:gridCol w="4832654">
                  <a:extLst>
                    <a:ext uri="{9D8B030D-6E8A-4147-A177-3AD203B41FA5}">
                      <a16:colId xmlns="" xmlns:a16="http://schemas.microsoft.com/office/drawing/2014/main" val="1250219330"/>
                    </a:ext>
                  </a:extLst>
                </a:gridCol>
                <a:gridCol w="2634946">
                  <a:extLst>
                    <a:ext uri="{9D8B030D-6E8A-4147-A177-3AD203B41FA5}">
                      <a16:colId xmlns="" xmlns:a16="http://schemas.microsoft.com/office/drawing/2014/main" val="2092829158"/>
                    </a:ext>
                  </a:extLst>
                </a:gridCol>
              </a:tblGrid>
              <a:tr h="457200">
                <a:tc>
                  <a:txBody>
                    <a:bodyPr/>
                    <a:lstStyle/>
                    <a:p>
                      <a:pPr algn="r">
                        <a:spcAft>
                          <a:spcPts val="0"/>
                        </a:spcAft>
                      </a:pPr>
                      <a:r>
                        <a:rPr lang="es-ES" sz="1400" b="1" dirty="0">
                          <a:solidFill>
                            <a:srgbClr val="003300"/>
                          </a:solidFill>
                          <a:effectLst/>
                          <a:latin typeface="+mn-lt"/>
                        </a:rPr>
                        <a:t>Resultado </a:t>
                      </a:r>
                      <a:r>
                        <a:rPr lang="es-ES" sz="1400" b="1" u="sng" dirty="0">
                          <a:solidFill>
                            <a:srgbClr val="003300"/>
                          </a:solidFill>
                          <a:effectLst/>
                          <a:latin typeface="+mn-lt"/>
                        </a:rPr>
                        <a:t>antes</a:t>
                      </a:r>
                      <a:r>
                        <a:rPr lang="es-ES" sz="1400" b="1" dirty="0">
                          <a:solidFill>
                            <a:srgbClr val="003300"/>
                          </a:solidFill>
                          <a:effectLst/>
                          <a:latin typeface="+mn-lt"/>
                        </a:rPr>
                        <a:t> de impuestos</a:t>
                      </a: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marL="45720" algn="ctr">
                        <a:spcAft>
                          <a:spcPts val="0"/>
                        </a:spcAft>
                        <a:tabLst>
                          <a:tab pos="2700020" algn="ctr"/>
                          <a:tab pos="5400040" algn="r"/>
                          <a:tab pos="-44450" algn="l"/>
                          <a:tab pos="1187450" algn="dec"/>
                        </a:tabLst>
                      </a:pPr>
                      <a:r>
                        <a:rPr lang="es-ES_tradnl" sz="1400" b="1" dirty="0" smtClean="0">
                          <a:solidFill>
                            <a:srgbClr val="003300"/>
                          </a:solidFill>
                          <a:effectLst/>
                          <a:latin typeface="+mn-lt"/>
                        </a:rPr>
                        <a:t>25.000</a:t>
                      </a:r>
                      <a:endParaRPr lang="es-ES" sz="1400" b="1" dirty="0">
                        <a:solidFill>
                          <a:srgbClr val="0033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extLst>
                  <a:ext uri="{0D108BD9-81ED-4DB2-BD59-A6C34878D82A}">
                    <a16:rowId xmlns="" xmlns:a16="http://schemas.microsoft.com/office/drawing/2014/main" val="3500747617"/>
                  </a:ext>
                </a:extLst>
              </a:tr>
              <a:tr h="365760">
                <a:tc>
                  <a:txBody>
                    <a:bodyPr/>
                    <a:lstStyle/>
                    <a:p>
                      <a:pPr marL="50800" marR="0" indent="0" algn="r" defTabSz="914400" rtl="0" eaLnBrk="1" fontAlgn="auto" latinLnBrk="0" hangingPunct="1">
                        <a:lnSpc>
                          <a:spcPct val="100000"/>
                        </a:lnSpc>
                        <a:spcBef>
                          <a:spcPts val="0"/>
                        </a:spcBef>
                        <a:spcAft>
                          <a:spcPts val="0"/>
                        </a:spcAft>
                        <a:buClrTx/>
                        <a:buSzTx/>
                        <a:buFontTx/>
                        <a:buNone/>
                        <a:tabLst/>
                        <a:defRPr/>
                      </a:pPr>
                      <a:r>
                        <a:rPr lang="es-ES" sz="1400" b="1" dirty="0" smtClean="0">
                          <a:solidFill>
                            <a:srgbClr val="FF0000"/>
                          </a:solidFill>
                          <a:effectLst/>
                          <a:latin typeface="+mn-lt"/>
                        </a:rPr>
                        <a:t>Impuesto sobre beneficios </a:t>
                      </a:r>
                      <a:r>
                        <a:rPr lang="es-ES" sz="1400" b="1" u="sng" dirty="0" smtClean="0">
                          <a:solidFill>
                            <a:srgbClr val="FF0000"/>
                          </a:solidFill>
                          <a:effectLst/>
                          <a:latin typeface="+mn-lt"/>
                        </a:rPr>
                        <a:t>corriente</a:t>
                      </a:r>
                      <a:r>
                        <a:rPr lang="es-ES" sz="1400" b="1" dirty="0" smtClean="0">
                          <a:solidFill>
                            <a:srgbClr val="FF0000"/>
                          </a:solidFill>
                          <a:effectLst/>
                          <a:latin typeface="+mn-lt"/>
                        </a:rPr>
                        <a:t> (6300)</a:t>
                      </a:r>
                      <a:endParaRPr lang="es-ES" sz="1400" b="1" dirty="0" smtClean="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FF0000"/>
                          </a:solidFill>
                          <a:effectLst/>
                          <a:latin typeface="+mn-lt"/>
                          <a:ea typeface="Times New Roman" panose="02020603050405020304" pitchFamily="18" charset="0"/>
                        </a:rPr>
                        <a:t>- 6.000</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224861269"/>
                  </a:ext>
                </a:extLst>
              </a:tr>
              <a:tr h="441960">
                <a:tc>
                  <a:txBody>
                    <a:bodyPr/>
                    <a:lstStyle/>
                    <a:p>
                      <a:pPr marL="50800" marR="0" indent="0" algn="r" defTabSz="914400" rtl="0" eaLnBrk="1" fontAlgn="auto" latinLnBrk="0" hangingPunct="1">
                        <a:lnSpc>
                          <a:spcPct val="100000"/>
                        </a:lnSpc>
                        <a:spcBef>
                          <a:spcPts val="0"/>
                        </a:spcBef>
                        <a:spcAft>
                          <a:spcPts val="0"/>
                        </a:spcAft>
                        <a:buClrTx/>
                        <a:buSzTx/>
                        <a:buFontTx/>
                        <a:buNone/>
                        <a:tabLst/>
                        <a:defRPr/>
                      </a:pPr>
                      <a:r>
                        <a:rPr lang="es-ES" sz="1400" b="1" dirty="0" smtClean="0">
                          <a:solidFill>
                            <a:srgbClr val="0000CC"/>
                          </a:solidFill>
                          <a:effectLst/>
                          <a:latin typeface="+mn-lt"/>
                        </a:rPr>
                        <a:t>Resultado </a:t>
                      </a:r>
                      <a:r>
                        <a:rPr lang="es-ES" sz="1400" b="1" u="sng" dirty="0" smtClean="0">
                          <a:solidFill>
                            <a:srgbClr val="0000CC"/>
                          </a:solidFill>
                          <a:effectLst/>
                          <a:latin typeface="+mn-lt"/>
                        </a:rPr>
                        <a:t>después</a:t>
                      </a:r>
                      <a:r>
                        <a:rPr lang="es-ES" sz="1400" b="1" dirty="0" smtClean="0">
                          <a:solidFill>
                            <a:srgbClr val="0000CC"/>
                          </a:solidFill>
                          <a:effectLst/>
                          <a:latin typeface="+mn-lt"/>
                        </a:rPr>
                        <a:t> de impuestos</a:t>
                      </a: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marL="45720" algn="ctr">
                        <a:spcAft>
                          <a:spcPts val="0"/>
                        </a:spcAft>
                        <a:tabLst>
                          <a:tab pos="1187450" algn="dec"/>
                        </a:tabLst>
                      </a:pPr>
                      <a:r>
                        <a:rPr lang="es-ES" sz="1400" b="1" dirty="0" smtClean="0">
                          <a:solidFill>
                            <a:srgbClr val="0000CC"/>
                          </a:solidFill>
                          <a:effectLst/>
                          <a:latin typeface="+mn-lt"/>
                          <a:ea typeface="Times New Roman" panose="02020603050405020304" pitchFamily="18" charset="0"/>
                        </a:rPr>
                        <a:t>19.000</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extLst>
                  <a:ext uri="{0D108BD9-81ED-4DB2-BD59-A6C34878D82A}">
                    <a16:rowId xmlns="" xmlns:a16="http://schemas.microsoft.com/office/drawing/2014/main" val="3729196178"/>
                  </a:ext>
                </a:extLst>
              </a:tr>
            </a:tbl>
          </a:graphicData>
        </a:graphic>
      </p:graphicFrame>
      <p:sp>
        <p:nvSpPr>
          <p:cNvPr id="11"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1 - Solución-3</a:t>
            </a:r>
            <a:r>
              <a:rPr lang="es-ES" sz="1700" dirty="0" smtClean="0">
                <a:solidFill>
                  <a:srgbClr val="FF0000"/>
                </a:solidFill>
              </a:rPr>
              <a:t> Cierre Contable y Fiscal </a:t>
            </a:r>
            <a:r>
              <a:rPr lang="es-ES" sz="1200" dirty="0">
                <a:solidFill>
                  <a:srgbClr val="FF0000"/>
                </a:solidFill>
              </a:rPr>
              <a:t>[Con Reserva de Capitalización] </a:t>
            </a:r>
            <a:endParaRPr lang="es-ES" sz="1200" u="sng" dirty="0">
              <a:solidFill>
                <a:srgbClr val="FF0000"/>
              </a:solidFill>
            </a:endParaRPr>
          </a:p>
        </p:txBody>
      </p:sp>
      <p:sp>
        <p:nvSpPr>
          <p:cNvPr id="14" name="Rectángulo 13"/>
          <p:cNvSpPr/>
          <p:nvPr/>
        </p:nvSpPr>
        <p:spPr>
          <a:xfrm>
            <a:off x="228600" y="3897868"/>
            <a:ext cx="9525000" cy="369332"/>
          </a:xfrm>
          <a:prstGeom prst="rect">
            <a:avLst/>
          </a:prstGeom>
        </p:spPr>
        <p:txBody>
          <a:bodyPr wrap="square">
            <a:spAutoFit/>
          </a:bodyPr>
          <a:lstStyle/>
          <a:p>
            <a:pPr marL="342900" indent="-342900" algn="just">
              <a:spcAft>
                <a:spcPts val="0"/>
              </a:spcAft>
              <a:buFont typeface="+mj-lt"/>
              <a:buAutoNum type="arabicParenR" startAt="3"/>
              <a:tabLst>
                <a:tab pos="2700020" algn="ctr"/>
                <a:tab pos="5400040" algn="r"/>
                <a:tab pos="685800" algn="l"/>
              </a:tabLst>
            </a:pPr>
            <a:r>
              <a:rPr lang="es-ES" sz="1800" dirty="0" smtClean="0">
                <a:latin typeface="+mn-lt"/>
                <a:ea typeface="Times New Roman" panose="02020603050405020304" pitchFamily="18" charset="0"/>
              </a:rPr>
              <a:t>contabilización de la </a:t>
            </a:r>
            <a:r>
              <a:rPr lang="es-ES" sz="1800" u="sng" dirty="0" smtClean="0">
                <a:solidFill>
                  <a:srgbClr val="FFFF00"/>
                </a:solidFill>
                <a:latin typeface="+mn-lt"/>
              </a:rPr>
              <a:t>Reserva de capitalización:</a:t>
            </a:r>
          </a:p>
        </p:txBody>
      </p:sp>
      <p:sp>
        <p:nvSpPr>
          <p:cNvPr id="5" name="Rectángulo 4"/>
          <p:cNvSpPr/>
          <p:nvPr/>
        </p:nvSpPr>
        <p:spPr>
          <a:xfrm>
            <a:off x="38100" y="4343400"/>
            <a:ext cx="9715500" cy="1200329"/>
          </a:xfrm>
          <a:prstGeom prst="rect">
            <a:avLst/>
          </a:prstGeom>
        </p:spPr>
        <p:txBody>
          <a:bodyPr wrap="square">
            <a:spAutoFit/>
          </a:bodyPr>
          <a:lstStyle/>
          <a:p>
            <a:pPr marL="745200" lvl="1" indent="-342900" algn="just">
              <a:spcAft>
                <a:spcPts val="0"/>
              </a:spcAft>
              <a:buFont typeface="Wingdings" pitchFamily="2" charset="2"/>
              <a:buChar char="ü"/>
              <a:tabLst>
                <a:tab pos="2700020" algn="ctr"/>
                <a:tab pos="5400040" algn="r"/>
                <a:tab pos="685800" algn="l"/>
              </a:tabLst>
            </a:pPr>
            <a:r>
              <a:rPr lang="es-ES" sz="1800" u="sng" baseline="30000" dirty="0" smtClean="0">
                <a:latin typeface="+mn-lt"/>
              </a:rPr>
              <a:t>Por </a:t>
            </a:r>
            <a:r>
              <a:rPr lang="es-ES" sz="1800" u="sng" baseline="30000" dirty="0">
                <a:latin typeface="+mn-lt"/>
              </a:rPr>
              <a:t>la dotación de la reserva:</a:t>
            </a:r>
            <a:r>
              <a:rPr lang="es-ES" sz="1800" b="0" baseline="30000" dirty="0">
                <a:latin typeface="+mn-lt"/>
              </a:rPr>
              <a:t> Recordemos que para no perder el derecho a la reducción de la base imponible que acabamos de realizar, es necesario dotar una reserva por el importe de dicha reducción, que deberá figurar en el balance con absoluta separación y título apropiado y </a:t>
            </a:r>
            <a:r>
              <a:rPr lang="es-ES" sz="1800" b="0" u="sng" baseline="30000" dirty="0">
                <a:latin typeface="+mn-lt"/>
              </a:rPr>
              <a:t>será indisponible durante un plazo de 5 años desde el cierre del período impositivo al que corresponda la reducción</a:t>
            </a:r>
            <a:r>
              <a:rPr lang="es-ES" sz="1800" b="0" baseline="30000" dirty="0">
                <a:latin typeface="+mn-lt"/>
              </a:rPr>
              <a:t>, salvo la existencia de pérdidas contables de la entidad. </a:t>
            </a:r>
            <a:endParaRPr lang="es-ES" sz="1800" b="0" baseline="30000" dirty="0" smtClean="0">
              <a:latin typeface="+mn-lt"/>
            </a:endParaRPr>
          </a:p>
          <a:p>
            <a:pPr marL="745200" lvl="1" indent="-342900">
              <a:spcAft>
                <a:spcPts val="0"/>
              </a:spcAft>
              <a:buFont typeface="Wingdings" pitchFamily="2" charset="2"/>
              <a:buChar char="ü"/>
              <a:tabLst>
                <a:tab pos="2700020" algn="ctr"/>
                <a:tab pos="5400040" algn="r"/>
                <a:tab pos="685800" algn="l"/>
              </a:tabLst>
            </a:pPr>
            <a:r>
              <a:rPr lang="es-ES" sz="1800" b="0" baseline="30000" dirty="0" smtClean="0">
                <a:latin typeface="+mn-lt"/>
              </a:rPr>
              <a:t>Por </a:t>
            </a:r>
            <a:r>
              <a:rPr lang="es-ES" sz="1800" b="0" baseline="30000" dirty="0">
                <a:latin typeface="+mn-lt"/>
              </a:rPr>
              <a:t>lo menos, </a:t>
            </a:r>
            <a:r>
              <a:rPr lang="es-ES" sz="1800" u="sng" baseline="30000" dirty="0">
                <a:solidFill>
                  <a:srgbClr val="FFFF00"/>
                </a:solidFill>
                <a:latin typeface="+mn-lt"/>
              </a:rPr>
              <a:t>la reserva de capitalización debe ser de 1.000</a:t>
            </a:r>
            <a:r>
              <a:rPr lang="es-ES" sz="1800" b="0" baseline="30000" dirty="0">
                <a:latin typeface="+mn-lt"/>
              </a:rPr>
              <a:t>. Por ello, </a:t>
            </a:r>
            <a:r>
              <a:rPr lang="es-ES" sz="1800" b="0" u="sng" baseline="30000" dirty="0">
                <a:latin typeface="+mn-lt"/>
              </a:rPr>
              <a:t>a la hora de distribuir el resultado del </a:t>
            </a:r>
            <a:r>
              <a:rPr lang="es-ES" sz="1800" b="0" u="sng" baseline="30000" dirty="0" smtClean="0">
                <a:latin typeface="+mn-lt"/>
              </a:rPr>
              <a:t>año N, </a:t>
            </a:r>
            <a:r>
              <a:rPr lang="es-ES" sz="1800" b="0" u="sng" baseline="30000" dirty="0">
                <a:latin typeface="+mn-lt"/>
              </a:rPr>
              <a:t>uno de los destinos será:</a:t>
            </a:r>
          </a:p>
        </p:txBody>
      </p:sp>
    </p:spTree>
    <p:extLst>
      <p:ext uri="{BB962C8B-B14F-4D97-AF65-F5344CB8AC3E}">
        <p14:creationId xmlns="" xmlns:p14="http://schemas.microsoft.com/office/powerpoint/2010/main" val="2904538391"/>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281</a:t>
            </a:fld>
            <a:endParaRPr lang="es-ES"/>
          </a:p>
        </p:txBody>
      </p:sp>
      <p:sp>
        <p:nvSpPr>
          <p:cNvPr id="3" name="Rectángulo 2"/>
          <p:cNvSpPr/>
          <p:nvPr/>
        </p:nvSpPr>
        <p:spPr>
          <a:xfrm>
            <a:off x="533400" y="457200"/>
            <a:ext cx="8382000" cy="369332"/>
          </a:xfrm>
          <a:prstGeom prst="rect">
            <a:avLst/>
          </a:prstGeom>
        </p:spPr>
        <p:txBody>
          <a:bodyPr wrap="square">
            <a:spAutoFit/>
          </a:bodyPr>
          <a:lstStyle/>
          <a:p>
            <a:pPr marL="342900" indent="-342900" algn="ctr">
              <a:spcAft>
                <a:spcPts val="0"/>
              </a:spcAft>
              <a:buFont typeface="+mj-lt"/>
              <a:buAutoNum type="alphaUcPeriod" startAt="2"/>
              <a:tabLst>
                <a:tab pos="2700020" algn="ctr"/>
                <a:tab pos="5400040" algn="r"/>
                <a:tab pos="685800" algn="l"/>
              </a:tabLst>
            </a:pPr>
            <a:r>
              <a:rPr lang="es-ES" sz="1800" u="sng" dirty="0" smtClean="0">
                <a:solidFill>
                  <a:srgbClr val="FFFF99"/>
                </a:solidFill>
                <a:latin typeface="Arial" panose="020B0604020202020204" pitchFamily="34" charset="0"/>
              </a:rPr>
              <a:t>Liquidación del IS del año N, </a:t>
            </a:r>
            <a:r>
              <a:rPr lang="es-ES" sz="1800" b="0" u="sng" dirty="0" smtClean="0">
                <a:solidFill>
                  <a:srgbClr val="FFFF99"/>
                </a:solidFill>
                <a:latin typeface="Arial" panose="020B0604020202020204" pitchFamily="34" charset="0"/>
              </a:rPr>
              <a:t>en julio de N+1 </a:t>
            </a:r>
            <a:r>
              <a:rPr lang="es-ES" sz="1800" u="sng" dirty="0" smtClean="0">
                <a:solidFill>
                  <a:srgbClr val="FFFF99"/>
                </a:solidFill>
                <a:latin typeface="Arial" panose="020B0604020202020204" pitchFamily="34" charset="0"/>
              </a:rPr>
              <a:t>(Modelo 200): </a:t>
            </a:r>
            <a:endParaRPr lang="es-ES" sz="1800" u="none" strike="noStrike" dirty="0">
              <a:effectLst/>
              <a:latin typeface="Times New Roman" panose="02020603050405020304" pitchFamily="18" charset="0"/>
              <a:ea typeface="Times New Roman" panose="02020603050405020304" pitchFamily="18" charset="0"/>
            </a:endParaRPr>
          </a:p>
        </p:txBody>
      </p:sp>
      <p:graphicFrame>
        <p:nvGraphicFramePr>
          <p:cNvPr id="11" name="Tabla 4"/>
          <p:cNvGraphicFramePr>
            <a:graphicFrameLocks noGrp="1"/>
          </p:cNvGraphicFramePr>
          <p:nvPr>
            <p:extLst>
              <p:ext uri="{D42A27DB-BD31-4B8C-83A1-F6EECF244321}">
                <p14:modId xmlns="" xmlns:p14="http://schemas.microsoft.com/office/powerpoint/2010/main" val="2822242935"/>
              </p:ext>
            </p:extLst>
          </p:nvPr>
        </p:nvGraphicFramePr>
        <p:xfrm>
          <a:off x="609600" y="904613"/>
          <a:ext cx="8382000" cy="3621667"/>
        </p:xfrm>
        <a:graphic>
          <a:graphicData uri="http://schemas.openxmlformats.org/drawingml/2006/table">
            <a:tbl>
              <a:tblPr>
                <a:tableStyleId>{5C22544A-7EE6-4342-B048-85BDC9FD1C3A}</a:tableStyleId>
              </a:tblPr>
              <a:tblGrid>
                <a:gridCol w="5747054">
                  <a:extLst>
                    <a:ext uri="{9D8B030D-6E8A-4147-A177-3AD203B41FA5}">
                      <a16:colId xmlns="" xmlns:a16="http://schemas.microsoft.com/office/drawing/2014/main" val="1250219330"/>
                    </a:ext>
                  </a:extLst>
                </a:gridCol>
                <a:gridCol w="2634946">
                  <a:extLst>
                    <a:ext uri="{9D8B030D-6E8A-4147-A177-3AD203B41FA5}">
                      <a16:colId xmlns="" xmlns:a16="http://schemas.microsoft.com/office/drawing/2014/main" val="2092829158"/>
                    </a:ext>
                  </a:extLst>
                </a:gridCol>
              </a:tblGrid>
              <a:tr h="263548">
                <a:tc>
                  <a:txBody>
                    <a:bodyPr/>
                    <a:lstStyle/>
                    <a:p>
                      <a:pPr algn="r">
                        <a:spcAft>
                          <a:spcPts val="0"/>
                        </a:spcAft>
                      </a:pPr>
                      <a:r>
                        <a:rPr lang="es-ES" sz="1400" b="1" dirty="0">
                          <a:solidFill>
                            <a:srgbClr val="003300"/>
                          </a:solidFill>
                          <a:effectLst/>
                        </a:rPr>
                        <a:t>Resultado </a:t>
                      </a:r>
                      <a:r>
                        <a:rPr lang="es-ES" sz="1400" b="1" u="sng" dirty="0" smtClean="0">
                          <a:solidFill>
                            <a:srgbClr val="003300"/>
                          </a:solidFill>
                          <a:effectLst/>
                        </a:rPr>
                        <a:t>después</a:t>
                      </a:r>
                      <a:r>
                        <a:rPr lang="es-ES" sz="1400" b="1" dirty="0" smtClean="0">
                          <a:solidFill>
                            <a:srgbClr val="003300"/>
                          </a:solidFill>
                          <a:effectLst/>
                        </a:rPr>
                        <a:t> </a:t>
                      </a:r>
                      <a:r>
                        <a:rPr lang="es-ES" sz="1400" b="1" dirty="0">
                          <a:solidFill>
                            <a:srgbClr val="003300"/>
                          </a:solidFill>
                          <a:effectLst/>
                        </a:rPr>
                        <a:t>de impuestos</a:t>
                      </a:r>
                      <a:endParaRPr lang="es-ES" sz="1400" b="1" dirty="0">
                        <a:solidFill>
                          <a:srgbClr val="003300"/>
                        </a:solidFill>
                        <a:effectLst/>
                        <a:latin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marL="45720" algn="ctr">
                        <a:spcAft>
                          <a:spcPts val="0"/>
                        </a:spcAft>
                        <a:tabLst>
                          <a:tab pos="2700020" algn="ctr"/>
                          <a:tab pos="5400040" algn="r"/>
                          <a:tab pos="-44450" algn="l"/>
                          <a:tab pos="1187450" algn="dec"/>
                        </a:tabLst>
                      </a:pPr>
                      <a:r>
                        <a:rPr lang="es-ES_tradnl" sz="1400" b="1" dirty="0" smtClean="0">
                          <a:solidFill>
                            <a:srgbClr val="003300"/>
                          </a:solidFill>
                          <a:effectLst/>
                        </a:rPr>
                        <a:t>19.000</a:t>
                      </a:r>
                      <a:endParaRPr lang="es-ES" sz="1400" b="1" dirty="0">
                        <a:solidFill>
                          <a:srgbClr val="0033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extLst>
                  <a:ext uri="{0D108BD9-81ED-4DB2-BD59-A6C34878D82A}">
                    <a16:rowId xmlns="" xmlns:a16="http://schemas.microsoft.com/office/drawing/2014/main" val="3500747617"/>
                  </a:ext>
                </a:extLst>
              </a:tr>
              <a:tr h="278788">
                <a:tc>
                  <a:txBody>
                    <a:bodyPr/>
                    <a:lstStyle/>
                    <a:p>
                      <a:pPr marL="50800" algn="r">
                        <a:spcAft>
                          <a:spcPts val="0"/>
                        </a:spcAft>
                      </a:pPr>
                      <a:r>
                        <a:rPr lang="es-ES" sz="1400" b="1" dirty="0">
                          <a:solidFill>
                            <a:srgbClr val="FF0000"/>
                          </a:solidFill>
                          <a:effectLst/>
                          <a:sym typeface="Symbol" panose="05050102010706020507" pitchFamily="18" charset="2"/>
                        </a:rPr>
                        <a:t></a:t>
                      </a:r>
                      <a:r>
                        <a:rPr lang="es-ES" sz="1400" b="1" dirty="0">
                          <a:solidFill>
                            <a:srgbClr val="FF0000"/>
                          </a:solidFill>
                          <a:effectLst/>
                        </a:rPr>
                        <a:t>Ajustes:</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460129805"/>
                  </a:ext>
                </a:extLst>
              </a:tr>
              <a:tr h="140116">
                <a:tc>
                  <a:txBody>
                    <a:bodyPr/>
                    <a:lstStyle/>
                    <a:p>
                      <a:pPr marL="50800" marR="0" indent="0" algn="r" defTabSz="914400" rtl="0" eaLnBrk="1" fontAlgn="auto" latinLnBrk="0" hangingPunct="1">
                        <a:lnSpc>
                          <a:spcPct val="100000"/>
                        </a:lnSpc>
                        <a:spcBef>
                          <a:spcPts val="0"/>
                        </a:spcBef>
                        <a:spcAft>
                          <a:spcPts val="0"/>
                        </a:spcAft>
                        <a:buClrTx/>
                        <a:buSzTx/>
                        <a:buFontTx/>
                        <a:buNone/>
                        <a:tabLst/>
                        <a:defRPr/>
                      </a:pPr>
                      <a:r>
                        <a:rPr lang="es-ES" sz="1400" b="1" dirty="0" smtClean="0">
                          <a:solidFill>
                            <a:srgbClr val="0000CC"/>
                          </a:solidFill>
                          <a:effectLst/>
                        </a:rPr>
                        <a:t>PERMANENTE: </a:t>
                      </a:r>
                      <a:r>
                        <a:rPr lang="es-ES" sz="1400" b="1" dirty="0" smtClean="0">
                          <a:solidFill>
                            <a:srgbClr val="FF0000"/>
                          </a:solidFill>
                          <a:effectLst/>
                          <a:latin typeface="+mn-lt"/>
                        </a:rPr>
                        <a:t>Impuesto sobre beneficios </a:t>
                      </a:r>
                      <a:r>
                        <a:rPr lang="es-ES" sz="1400" b="1" u="sng" dirty="0" smtClean="0">
                          <a:solidFill>
                            <a:srgbClr val="FF0000"/>
                          </a:solidFill>
                          <a:effectLst/>
                          <a:latin typeface="+mn-lt"/>
                        </a:rPr>
                        <a:t>corriente</a:t>
                      </a:r>
                      <a:r>
                        <a:rPr lang="es-ES" sz="1400" b="1" dirty="0" smtClean="0">
                          <a:solidFill>
                            <a:srgbClr val="FF0000"/>
                          </a:solidFill>
                          <a:effectLst/>
                          <a:latin typeface="+mn-lt"/>
                        </a:rPr>
                        <a:t> (6300)</a:t>
                      </a:r>
                      <a:endParaRPr lang="es-ES" sz="1400" b="1" dirty="0" smtClean="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FF0000"/>
                          </a:solidFill>
                          <a:effectLst/>
                          <a:latin typeface="+mn-lt"/>
                          <a:ea typeface="Times New Roman" panose="02020603050405020304" pitchFamily="18" charset="0"/>
                        </a:rPr>
                        <a:t>+6.000</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140116">
                <a:tc>
                  <a:txBody>
                    <a:bodyPr/>
                    <a:lstStyle/>
                    <a:p>
                      <a:pPr marL="50800" algn="r">
                        <a:spcAft>
                          <a:spcPts val="0"/>
                        </a:spcAft>
                      </a:pPr>
                      <a:r>
                        <a:rPr lang="es-ES" sz="1400" dirty="0">
                          <a:solidFill>
                            <a:srgbClr val="0000CC"/>
                          </a:solidFill>
                          <a:effectLst/>
                        </a:rPr>
                        <a:t>TEMPORARIAS:</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r>
                        <a:rPr lang="es-ES" sz="1400" dirty="0" smtClean="0">
                          <a:solidFill>
                            <a:srgbClr val="0000CC"/>
                          </a:solidFill>
                          <a:effectLst/>
                        </a:rPr>
                        <a:t>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475998004"/>
                  </a:ext>
                </a:extLst>
              </a:tr>
              <a:tr h="233527">
                <a:tc>
                  <a:txBody>
                    <a:bodyPr/>
                    <a:lstStyle/>
                    <a:p>
                      <a:pPr marL="50800" algn="r">
                        <a:spcAft>
                          <a:spcPts val="0"/>
                        </a:spcAft>
                      </a:pPr>
                      <a:r>
                        <a:rPr lang="es-ES" sz="1400" b="1" dirty="0" smtClean="0">
                          <a:solidFill>
                            <a:srgbClr val="0000CC"/>
                          </a:solidFill>
                          <a:effectLst/>
                          <a:latin typeface="+mn-lt"/>
                          <a:ea typeface="Times New Roman" panose="02020603050405020304" pitchFamily="18" charset="0"/>
                        </a:rPr>
                        <a:t>Base Imponible previa a reducciones</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latin typeface="+mn-lt"/>
                          <a:ea typeface="Times New Roman" panose="02020603050405020304" pitchFamily="18" charset="0"/>
                        </a:rPr>
                        <a:t>25.000</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87436329"/>
                  </a:ext>
                </a:extLst>
              </a:tr>
              <a:tr h="233527">
                <a:tc>
                  <a:txBody>
                    <a:bodyPr/>
                    <a:lstStyle/>
                    <a:p>
                      <a:pPr marL="50800" algn="r">
                        <a:spcAft>
                          <a:spcPts val="0"/>
                        </a:spcAft>
                      </a:pPr>
                      <a:r>
                        <a:rPr lang="es-ES" sz="1400" b="1" dirty="0" smtClean="0">
                          <a:solidFill>
                            <a:srgbClr val="FF00FF"/>
                          </a:solidFill>
                          <a:effectLst/>
                          <a:latin typeface="+mn-lt"/>
                          <a:ea typeface="Times New Roman" panose="02020603050405020304" pitchFamily="18" charset="0"/>
                        </a:rPr>
                        <a:t>- Reducción art. 25</a:t>
                      </a:r>
                      <a:endParaRPr lang="es-ES" sz="1400" b="1" dirty="0">
                        <a:solidFill>
                          <a:srgbClr val="FF00FF"/>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FF00FF"/>
                          </a:solidFill>
                          <a:effectLst/>
                          <a:latin typeface="+mn-lt"/>
                          <a:ea typeface="Times New Roman" panose="02020603050405020304" pitchFamily="18" charset="0"/>
                        </a:rPr>
                        <a:t>(1.000)</a:t>
                      </a:r>
                      <a:endParaRPr lang="es-ES" sz="1400" b="1" dirty="0">
                        <a:solidFill>
                          <a:srgbClr val="FF00FF"/>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605117051"/>
                  </a:ext>
                </a:extLst>
              </a:tr>
              <a:tr h="140116">
                <a:tc>
                  <a:txBody>
                    <a:bodyPr/>
                    <a:lstStyle/>
                    <a:p>
                      <a:pPr marL="50800" algn="r">
                        <a:spcAft>
                          <a:spcPts val="0"/>
                        </a:spcAft>
                      </a:pPr>
                      <a:r>
                        <a:rPr lang="es-ES" sz="1400" b="1" dirty="0">
                          <a:solidFill>
                            <a:srgbClr val="0000CC"/>
                          </a:solidFill>
                          <a:effectLst/>
                          <a:latin typeface="+mn-lt"/>
                        </a:rPr>
                        <a:t>    Resultado Fiscal</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latin typeface="+mn-lt"/>
                        </a:rPr>
                        <a:t>24.000</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42216401"/>
                  </a:ext>
                </a:extLst>
              </a:tr>
              <a:tr h="280232">
                <a:tc>
                  <a:txBody>
                    <a:bodyPr/>
                    <a:lstStyle/>
                    <a:p>
                      <a:pPr marL="50800" algn="r">
                        <a:spcAft>
                          <a:spcPts val="0"/>
                        </a:spcAft>
                      </a:pPr>
                      <a:r>
                        <a:rPr lang="es-ES" sz="1400" dirty="0">
                          <a:solidFill>
                            <a:srgbClr val="0000CC"/>
                          </a:solidFill>
                          <a:effectLst/>
                        </a:rPr>
                        <a:t>Compensación de </a:t>
                      </a:r>
                      <a:r>
                        <a:rPr lang="es-ES" sz="1400" dirty="0" err="1" smtClean="0">
                          <a:solidFill>
                            <a:srgbClr val="0000CC"/>
                          </a:solidFill>
                          <a:effectLst/>
                        </a:rPr>
                        <a:t>BINs</a:t>
                      </a:r>
                      <a:r>
                        <a:rPr lang="es-ES" sz="1400" dirty="0" smtClean="0">
                          <a:solidFill>
                            <a:srgbClr val="0000CC"/>
                          </a:solidFill>
                          <a:effectLst/>
                        </a:rPr>
                        <a:t> </a:t>
                      </a:r>
                      <a:r>
                        <a:rPr lang="es-ES" sz="1400" dirty="0">
                          <a:solidFill>
                            <a:srgbClr val="0000CC"/>
                          </a:solidFill>
                          <a:effectLst/>
                        </a:rPr>
                        <a:t>de ejercicios anteriores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r>
                        <a:rPr lang="es-ES" sz="1400" dirty="0" smtClean="0">
                          <a:solidFill>
                            <a:srgbClr val="0000CC"/>
                          </a:solidFill>
                          <a:effectLst/>
                        </a:rPr>
                        <a:t>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02698587"/>
                  </a:ext>
                </a:extLst>
              </a:tr>
              <a:tr h="233527">
                <a:tc>
                  <a:txBody>
                    <a:bodyPr/>
                    <a:lstStyle/>
                    <a:p>
                      <a:pPr algn="r">
                        <a:lnSpc>
                          <a:spcPts val="1800"/>
                        </a:lnSpc>
                        <a:spcAft>
                          <a:spcPts val="0"/>
                        </a:spcAft>
                      </a:pPr>
                      <a:r>
                        <a:rPr lang="es-ES" sz="1400" b="1" dirty="0">
                          <a:solidFill>
                            <a:srgbClr val="0000CC"/>
                          </a:solidFill>
                          <a:effectLst/>
                        </a:rPr>
                        <a:t>Base Imponible del ejercicio</a:t>
                      </a:r>
                      <a:endParaRPr lang="es-ES" sz="1400" b="1" dirty="0">
                        <a:solidFill>
                          <a:srgbClr val="0000CC"/>
                        </a:solidFill>
                        <a:effectLst/>
                        <a:latin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rPr>
                        <a:t>24.000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364850874"/>
                  </a:ext>
                </a:extLst>
              </a:tr>
              <a:tr h="140116">
                <a:tc>
                  <a:txBody>
                    <a:bodyPr/>
                    <a:lstStyle/>
                    <a:p>
                      <a:pPr marL="50800" algn="r">
                        <a:spcAft>
                          <a:spcPts val="0"/>
                        </a:spcAft>
                      </a:pPr>
                      <a:r>
                        <a:rPr lang="es-ES" sz="1400">
                          <a:solidFill>
                            <a:srgbClr val="0000CC"/>
                          </a:solidFill>
                          <a:effectLst/>
                        </a:rPr>
                        <a:t>x tipo</a:t>
                      </a:r>
                      <a:endParaRPr lang="es-ES" sz="140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x0,25</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55718673"/>
                  </a:ext>
                </a:extLst>
              </a:tr>
              <a:tr h="140116">
                <a:tc>
                  <a:txBody>
                    <a:bodyPr/>
                    <a:lstStyle/>
                    <a:p>
                      <a:pPr marL="50800" algn="r">
                        <a:spcAft>
                          <a:spcPts val="0"/>
                        </a:spcAft>
                      </a:pPr>
                      <a:r>
                        <a:rPr lang="es-ES" sz="1400">
                          <a:solidFill>
                            <a:srgbClr val="0000CC"/>
                          </a:solidFill>
                          <a:effectLst/>
                        </a:rPr>
                        <a:t>Cuota Integra</a:t>
                      </a:r>
                      <a:endParaRPr lang="es-ES" sz="140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smtClean="0">
                          <a:solidFill>
                            <a:srgbClr val="0000CC"/>
                          </a:solidFill>
                          <a:effectLst/>
                        </a:rPr>
                        <a:t>6.000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224861269"/>
                  </a:ext>
                </a:extLst>
              </a:tr>
              <a:tr h="140116">
                <a:tc>
                  <a:txBody>
                    <a:bodyPr/>
                    <a:lstStyle/>
                    <a:p>
                      <a:pPr marL="50800" algn="r">
                        <a:spcAft>
                          <a:spcPts val="0"/>
                        </a:spcAft>
                      </a:pPr>
                      <a:r>
                        <a:rPr lang="es-ES" sz="1400">
                          <a:solidFill>
                            <a:srgbClr val="0000CC"/>
                          </a:solidFill>
                          <a:effectLst/>
                        </a:rPr>
                        <a:t>-Deducciones y bonif</a:t>
                      </a:r>
                      <a:endParaRPr lang="es-ES" sz="140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122553378"/>
                  </a:ext>
                </a:extLst>
              </a:tr>
              <a:tr h="140116">
                <a:tc>
                  <a:txBody>
                    <a:bodyPr/>
                    <a:lstStyle/>
                    <a:p>
                      <a:pPr marL="50800" algn="r">
                        <a:spcAft>
                          <a:spcPts val="0"/>
                        </a:spcAft>
                      </a:pPr>
                      <a:r>
                        <a:rPr lang="es-ES" sz="1400" b="1" dirty="0">
                          <a:solidFill>
                            <a:srgbClr val="FF0000"/>
                          </a:solidFill>
                          <a:effectLst/>
                        </a:rPr>
                        <a:t>Cuota Líquida</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marL="45720" algn="ctr">
                        <a:spcAft>
                          <a:spcPts val="0"/>
                        </a:spcAft>
                        <a:tabLst>
                          <a:tab pos="1187450" algn="dec"/>
                        </a:tabLst>
                      </a:pPr>
                      <a:r>
                        <a:rPr lang="es-ES" sz="1400" b="1" dirty="0" smtClean="0">
                          <a:solidFill>
                            <a:srgbClr val="FF0000"/>
                          </a:solidFill>
                          <a:effectLst/>
                        </a:rPr>
                        <a:t>6.000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extLst>
                  <a:ext uri="{0D108BD9-81ED-4DB2-BD59-A6C34878D82A}">
                    <a16:rowId xmlns="" xmlns:a16="http://schemas.microsoft.com/office/drawing/2014/main" val="3729196178"/>
                  </a:ext>
                </a:extLst>
              </a:tr>
              <a:tr h="294879">
                <a:tc>
                  <a:txBody>
                    <a:bodyPr/>
                    <a:lstStyle/>
                    <a:p>
                      <a:pPr marL="50800" algn="r">
                        <a:spcAft>
                          <a:spcPts val="0"/>
                        </a:spcAft>
                      </a:pPr>
                      <a:r>
                        <a:rPr lang="es-ES" sz="1400" b="1" dirty="0">
                          <a:solidFill>
                            <a:srgbClr val="0000CC"/>
                          </a:solidFill>
                          <a:effectLst/>
                        </a:rPr>
                        <a:t>-Retenciones y pagos cta.</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rPr>
                        <a:t>(2.000)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19808330"/>
                  </a:ext>
                </a:extLst>
              </a:tr>
              <a:tr h="310119">
                <a:tc>
                  <a:txBody>
                    <a:bodyPr/>
                    <a:lstStyle/>
                    <a:p>
                      <a:pPr marL="476250" algn="r">
                        <a:spcAft>
                          <a:spcPts val="0"/>
                        </a:spcAft>
                      </a:pPr>
                      <a:r>
                        <a:rPr lang="es-ES" sz="1400" b="1" dirty="0">
                          <a:solidFill>
                            <a:srgbClr val="FF3399"/>
                          </a:solidFill>
                          <a:effectLst/>
                        </a:rPr>
                        <a:t>Cuota a pagar</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66"/>
                    </a:solidFill>
                  </a:tcPr>
                </a:tc>
                <a:tc>
                  <a:txBody>
                    <a:bodyPr/>
                    <a:lstStyle/>
                    <a:p>
                      <a:pPr marL="45720" algn="ctr">
                        <a:spcAft>
                          <a:spcPts val="0"/>
                        </a:spcAft>
                        <a:tabLst>
                          <a:tab pos="1187450" algn="dec"/>
                        </a:tabLst>
                      </a:pPr>
                      <a:r>
                        <a:rPr lang="es-ES" sz="1400" b="1" dirty="0" smtClean="0">
                          <a:solidFill>
                            <a:srgbClr val="FF3399"/>
                          </a:solidFill>
                          <a:effectLst/>
                        </a:rPr>
                        <a:t>4.000</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66"/>
                    </a:solidFill>
                  </a:tcPr>
                </a:tc>
                <a:extLst>
                  <a:ext uri="{0D108BD9-81ED-4DB2-BD59-A6C34878D82A}">
                    <a16:rowId xmlns="" xmlns:a16="http://schemas.microsoft.com/office/drawing/2014/main" val="3986213787"/>
                  </a:ext>
                </a:extLst>
              </a:tr>
            </a:tbl>
          </a:graphicData>
        </a:graphic>
      </p:graphicFrame>
      <p:graphicFrame>
        <p:nvGraphicFramePr>
          <p:cNvPr id="13" name="12 Tabla"/>
          <p:cNvGraphicFramePr>
            <a:graphicFrameLocks noGrp="1"/>
          </p:cNvGraphicFramePr>
          <p:nvPr>
            <p:extLst>
              <p:ext uri="{D42A27DB-BD31-4B8C-83A1-F6EECF244321}">
                <p14:modId xmlns="" xmlns:p14="http://schemas.microsoft.com/office/powerpoint/2010/main" val="3456265015"/>
              </p:ext>
            </p:extLst>
          </p:nvPr>
        </p:nvGraphicFramePr>
        <p:xfrm>
          <a:off x="228600" y="5105400"/>
          <a:ext cx="9372600" cy="990600"/>
        </p:xfrm>
        <a:graphic>
          <a:graphicData uri="http://schemas.openxmlformats.org/drawingml/2006/table">
            <a:tbl>
              <a:tblPr/>
              <a:tblGrid>
                <a:gridCol w="2438400">
                  <a:extLst>
                    <a:ext uri="{9D8B030D-6E8A-4147-A177-3AD203B41FA5}">
                      <a16:colId xmlns="" xmlns:a16="http://schemas.microsoft.com/office/drawing/2014/main" val="20000"/>
                    </a:ext>
                  </a:extLst>
                </a:gridCol>
                <a:gridCol w="1447800">
                  <a:extLst>
                    <a:ext uri="{9D8B030D-6E8A-4147-A177-3AD203B41FA5}">
                      <a16:colId xmlns="" xmlns:a16="http://schemas.microsoft.com/office/drawing/2014/main" val="20001"/>
                    </a:ext>
                  </a:extLst>
                </a:gridCol>
                <a:gridCol w="1219200">
                  <a:extLst>
                    <a:ext uri="{9D8B030D-6E8A-4147-A177-3AD203B41FA5}">
                      <a16:colId xmlns="" xmlns:a16="http://schemas.microsoft.com/office/drawing/2014/main" val="20002"/>
                    </a:ext>
                  </a:extLst>
                </a:gridCol>
                <a:gridCol w="1295400">
                  <a:extLst>
                    <a:ext uri="{9D8B030D-6E8A-4147-A177-3AD203B41FA5}">
                      <a16:colId xmlns="" xmlns:a16="http://schemas.microsoft.com/office/drawing/2014/main" val="20003"/>
                    </a:ext>
                  </a:extLst>
                </a:gridCol>
                <a:gridCol w="16764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tblGrid>
              <a:tr h="454429">
                <a:tc>
                  <a:txBody>
                    <a:bodyPr/>
                    <a:lstStyle/>
                    <a:p>
                      <a:pPr>
                        <a:spcAft>
                          <a:spcPts val="0"/>
                        </a:spcAft>
                      </a:pPr>
                      <a:r>
                        <a:rPr lang="es-ES" sz="1400" b="1" dirty="0">
                          <a:latin typeface="Arial"/>
                          <a:ea typeface="Times New Roman"/>
                          <a:cs typeface="Times New Roman"/>
                        </a:rPr>
                        <a:t>CONCEPTOS</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400" b="1" dirty="0">
                          <a:latin typeface="Arial"/>
                          <a:ea typeface="Times New Roman"/>
                          <a:cs typeface="Times New Roman"/>
                        </a:rPr>
                        <a:t>CONTABLE</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400" b="1" dirty="0">
                          <a:latin typeface="Arial"/>
                          <a:ea typeface="Times New Roman"/>
                          <a:cs typeface="Times New Roman"/>
                        </a:rPr>
                        <a:t>FISCAL</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400" b="1" dirty="0">
                          <a:latin typeface="Arial"/>
                          <a:ea typeface="Times New Roman"/>
                          <a:cs typeface="Times New Roman"/>
                        </a:rPr>
                        <a:t>AJUSTE</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spcAft>
                          <a:spcPts val="0"/>
                        </a:spcAft>
                      </a:pPr>
                      <a:r>
                        <a:rPr lang="es-ES" sz="1400" b="1" dirty="0">
                          <a:latin typeface="Arial"/>
                          <a:ea typeface="Times New Roman"/>
                          <a:cs typeface="Times New Roman"/>
                        </a:rPr>
                        <a:t>TIPO DE AJUSTE</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_tradnl" sz="1400" b="1" dirty="0">
                          <a:latin typeface="Arial"/>
                          <a:ea typeface="Times New Roman"/>
                          <a:cs typeface="Times New Roman"/>
                        </a:rPr>
                        <a:t>ART. LIS</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36171">
                <a:tc>
                  <a:txBody>
                    <a:bodyPr/>
                    <a:lstStyle/>
                    <a:p>
                      <a:pPr>
                        <a:spcAft>
                          <a:spcPts val="0"/>
                        </a:spcAft>
                      </a:pPr>
                      <a:r>
                        <a:rPr lang="es-ES" sz="1400" b="1" dirty="0">
                          <a:solidFill>
                            <a:srgbClr val="FF0000"/>
                          </a:solidFill>
                          <a:latin typeface="Arial"/>
                          <a:ea typeface="Times New Roman"/>
                          <a:cs typeface="Times New Roman"/>
                        </a:rPr>
                        <a:t>Impuesto sobre Beneficios </a:t>
                      </a:r>
                      <a:r>
                        <a:rPr lang="es-ES" sz="1400" b="1" u="sng" dirty="0">
                          <a:solidFill>
                            <a:srgbClr val="FF0000"/>
                          </a:solidFill>
                          <a:latin typeface="Arial"/>
                          <a:ea typeface="Times New Roman"/>
                          <a:cs typeface="Times New Roman"/>
                        </a:rPr>
                        <a:t>corriente</a:t>
                      </a:r>
                      <a:r>
                        <a:rPr lang="es-ES" sz="1400" b="1" dirty="0">
                          <a:solidFill>
                            <a:srgbClr val="FF0000"/>
                          </a:solidFill>
                          <a:latin typeface="Arial"/>
                          <a:ea typeface="Times New Roman"/>
                          <a:cs typeface="Times New Roman"/>
                        </a:rPr>
                        <a:t> (6300). </a:t>
                      </a:r>
                      <a:r>
                        <a:rPr lang="es-ES" sz="1400" b="1" u="sng" dirty="0">
                          <a:solidFill>
                            <a:srgbClr val="0000CC"/>
                          </a:solidFill>
                          <a:latin typeface="Arial"/>
                          <a:ea typeface="Times New Roman"/>
                          <a:cs typeface="Times New Roman"/>
                        </a:rPr>
                        <a:t>GASTO</a:t>
                      </a:r>
                      <a:endParaRPr lang="es-ES_tradnl" sz="1400" dirty="0">
                        <a:solidFill>
                          <a:srgbClr val="0000CC"/>
                        </a:solidFill>
                        <a:latin typeface="Times New Roman"/>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 sz="1400" b="1" dirty="0" smtClean="0">
                          <a:solidFill>
                            <a:srgbClr val="0000CC"/>
                          </a:solidFill>
                          <a:latin typeface="Arial"/>
                          <a:ea typeface="Times New Roman"/>
                          <a:cs typeface="Times New Roman"/>
                        </a:rPr>
                        <a:t>6.000</a:t>
                      </a:r>
                      <a:endParaRPr lang="es-ES_tradnl" sz="1400" b="1" dirty="0">
                        <a:solidFill>
                          <a:srgbClr val="0000CC"/>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CC"/>
                          </a:solidFill>
                          <a:latin typeface="Arial"/>
                          <a:ea typeface="Times New Roman"/>
                          <a:cs typeface="Times New Roman"/>
                        </a:rPr>
                        <a:t>0</a:t>
                      </a:r>
                      <a:endParaRPr lang="es-ES_tradnl" sz="1400" b="1" dirty="0">
                        <a:solidFill>
                          <a:srgbClr val="0000CC"/>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 sz="1400" b="1" dirty="0" smtClean="0">
                          <a:solidFill>
                            <a:srgbClr val="FF0000"/>
                          </a:solidFill>
                          <a:latin typeface="Arial"/>
                          <a:ea typeface="Times New Roman"/>
                          <a:cs typeface="Times New Roman"/>
                        </a:rPr>
                        <a:t>+ 6.000</a:t>
                      </a:r>
                      <a:endParaRPr lang="es-ES_tradnl" sz="1400" dirty="0">
                        <a:solidFill>
                          <a:srgbClr val="FF0000"/>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c>
                  <a:txBody>
                    <a:bodyPr/>
                    <a:lstStyle/>
                    <a:p>
                      <a:pPr algn="ctr">
                        <a:spcAft>
                          <a:spcPts val="0"/>
                        </a:spcAft>
                      </a:pPr>
                      <a:r>
                        <a:rPr lang="es-ES_tradnl" sz="1400" b="1" dirty="0">
                          <a:solidFill>
                            <a:srgbClr val="0000CC"/>
                          </a:solidFill>
                          <a:latin typeface="Arial"/>
                          <a:ea typeface="Times New Roman"/>
                          <a:cs typeface="Times New Roman"/>
                        </a:rPr>
                        <a:t>PERMANENTE</a:t>
                      </a:r>
                      <a:endParaRPr lang="es-ES_tradnl" sz="1400" b="1" dirty="0">
                        <a:solidFill>
                          <a:srgbClr val="0000CC"/>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FF00FF"/>
                          </a:solidFill>
                          <a:latin typeface="Arial"/>
                          <a:ea typeface="Times New Roman"/>
                          <a:cs typeface="Times New Roman"/>
                        </a:rPr>
                        <a:t>15.b)</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358030100"/>
                  </a:ext>
                </a:extLst>
              </a:tr>
            </a:tbl>
          </a:graphicData>
        </a:graphic>
      </p:graphicFrame>
      <p:sp>
        <p:nvSpPr>
          <p:cNvPr id="7"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1 - Solución-4</a:t>
            </a:r>
            <a:r>
              <a:rPr lang="es-ES" sz="1700" dirty="0" smtClean="0">
                <a:solidFill>
                  <a:srgbClr val="FF0000"/>
                </a:solidFill>
              </a:rPr>
              <a:t> Cierre Contable y Fiscal </a:t>
            </a:r>
            <a:r>
              <a:rPr lang="es-ES" sz="1200" dirty="0" smtClean="0">
                <a:solidFill>
                  <a:srgbClr val="FF0000"/>
                </a:solidFill>
              </a:rPr>
              <a:t>[Con Reserva de Capitalización] </a:t>
            </a:r>
            <a:endParaRPr lang="es-ES" sz="1200" u="sng" dirty="0">
              <a:solidFill>
                <a:srgbClr val="FF0000"/>
              </a:solidFill>
            </a:endParaRPr>
          </a:p>
        </p:txBody>
      </p:sp>
    </p:spTree>
    <p:extLst>
      <p:ext uri="{BB962C8B-B14F-4D97-AF65-F5344CB8AC3E}">
        <p14:creationId xmlns="" xmlns:p14="http://schemas.microsoft.com/office/powerpoint/2010/main" val="1319993099"/>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00800"/>
            <a:ext cx="2311400" cy="476250"/>
          </a:xfrm>
        </p:spPr>
        <p:txBody>
          <a:bodyPr/>
          <a:lstStyle/>
          <a:p>
            <a:pPr>
              <a:defRPr/>
            </a:pPr>
            <a:fld id="{02B15079-B0BC-462C-97A5-648334910574}" type="slidenum">
              <a:rPr lang="es-ES"/>
              <a:pPr>
                <a:defRPr/>
              </a:pPr>
              <a:t>282</a:t>
            </a:fld>
            <a:endParaRPr lang="es-ES"/>
          </a:p>
        </p:txBody>
      </p:sp>
      <p:sp>
        <p:nvSpPr>
          <p:cNvPr id="56324" name="Text Box 3"/>
          <p:cNvSpPr txBox="1">
            <a:spLocks noChangeArrowheads="1"/>
          </p:cNvSpPr>
          <p:nvPr/>
        </p:nvSpPr>
        <p:spPr bwMode="auto">
          <a:xfrm>
            <a:off x="0" y="762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latin typeface="+mn-lt"/>
              </a:rPr>
              <a:t>EJEMPLO-2. Dos casos diferentes. </a:t>
            </a:r>
            <a:r>
              <a:rPr lang="es-ES" dirty="0" smtClean="0">
                <a:solidFill>
                  <a:srgbClr val="0000FF"/>
                </a:solidFill>
                <a:latin typeface="+mn-lt"/>
              </a:rPr>
              <a:t>Reserva de Capitalización</a:t>
            </a:r>
            <a:endParaRPr lang="es-ES" dirty="0">
              <a:solidFill>
                <a:srgbClr val="0000FF"/>
              </a:solidFill>
              <a:latin typeface="+mn-lt"/>
            </a:endParaRPr>
          </a:p>
        </p:txBody>
      </p:sp>
      <p:graphicFrame>
        <p:nvGraphicFramePr>
          <p:cNvPr id="10" name="9 Tabla"/>
          <p:cNvGraphicFramePr>
            <a:graphicFrameLocks noGrp="1"/>
          </p:cNvGraphicFramePr>
          <p:nvPr>
            <p:extLst>
              <p:ext uri="{D42A27DB-BD31-4B8C-83A1-F6EECF244321}">
                <p14:modId xmlns="" xmlns:p14="http://schemas.microsoft.com/office/powerpoint/2010/main" val="80385639"/>
              </p:ext>
            </p:extLst>
          </p:nvPr>
        </p:nvGraphicFramePr>
        <p:xfrm>
          <a:off x="228600" y="838200"/>
          <a:ext cx="9525000" cy="5562600"/>
        </p:xfrm>
        <a:graphic>
          <a:graphicData uri="http://schemas.openxmlformats.org/drawingml/2006/table">
            <a:tbl>
              <a:tblPr/>
              <a:tblGrid>
                <a:gridCol w="5562600">
                  <a:extLst>
                    <a:ext uri="{9D8B030D-6E8A-4147-A177-3AD203B41FA5}">
                      <a16:colId xmlns="" xmlns:a16="http://schemas.microsoft.com/office/drawing/2014/main" val="20000"/>
                    </a:ext>
                  </a:extLst>
                </a:gridCol>
                <a:gridCol w="2133600">
                  <a:extLst>
                    <a:ext uri="{9D8B030D-6E8A-4147-A177-3AD203B41FA5}">
                      <a16:colId xmlns="" xmlns:a16="http://schemas.microsoft.com/office/drawing/2014/main" val="20001"/>
                    </a:ext>
                  </a:extLst>
                </a:gridCol>
                <a:gridCol w="1828800">
                  <a:extLst>
                    <a:ext uri="{9D8B030D-6E8A-4147-A177-3AD203B41FA5}">
                      <a16:colId xmlns="" xmlns:a16="http://schemas.microsoft.com/office/drawing/2014/main" val="20002"/>
                    </a:ext>
                  </a:extLst>
                </a:gridCol>
              </a:tblGrid>
              <a:tr h="281400">
                <a:tc>
                  <a:txBody>
                    <a:bodyPr/>
                    <a:lstStyle/>
                    <a:p>
                      <a:pPr algn="l" fontAlgn="b"/>
                      <a:r>
                        <a:rPr lang="es-ES_tradnl" sz="1800" b="1" i="0" u="none" strike="noStrike" dirty="0">
                          <a:solidFill>
                            <a:srgbClr val="FFFFCC"/>
                          </a:solidFill>
                          <a:latin typeface="+mn-lt"/>
                        </a:rPr>
                        <a:t>CONCEPTOS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800" b="1" i="0" u="none" strike="noStrike" dirty="0">
                          <a:solidFill>
                            <a:srgbClr val="FFFFCC"/>
                          </a:solidFill>
                          <a:latin typeface="+mn-lt"/>
                        </a:rPr>
                        <a:t>CASO 1º</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800" b="1" i="0" u="none" strike="noStrike" dirty="0">
                          <a:solidFill>
                            <a:srgbClr val="FFFFCC"/>
                          </a:solidFill>
                          <a:latin typeface="+mn-lt"/>
                        </a:rPr>
                        <a:t>CASO 2º</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81400">
                <a:tc>
                  <a:txBody>
                    <a:bodyPr/>
                    <a:lstStyle/>
                    <a:p>
                      <a:pPr algn="l" fontAlgn="b"/>
                      <a:r>
                        <a:rPr lang="es-ES_tradnl" sz="1800" b="1" i="0" u="none" strike="noStrike" dirty="0">
                          <a:solidFill>
                            <a:srgbClr val="FFFFCC"/>
                          </a:solidFill>
                          <a:latin typeface="+mn-lt"/>
                        </a:rPr>
                        <a:t>LIQUIDACIÓN:</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l" fontAlgn="b"/>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l" fontAlgn="b"/>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93161">
                <a:tc>
                  <a:txBody>
                    <a:bodyPr/>
                    <a:lstStyle/>
                    <a:p>
                      <a:pPr algn="l" fontAlgn="b"/>
                      <a:r>
                        <a:rPr lang="es-ES_tradnl" sz="1800" b="0" i="0" u="none" strike="noStrike" dirty="0" smtClean="0">
                          <a:solidFill>
                            <a:srgbClr val="FFFFCC"/>
                          </a:solidFill>
                          <a:latin typeface="+mn-lt"/>
                        </a:rPr>
                        <a:t>RC del ejercicio  (“después” </a:t>
                      </a:r>
                      <a:r>
                        <a:rPr lang="es-ES_tradnl" sz="1800" b="0" i="0" u="none" strike="noStrike" dirty="0">
                          <a:solidFill>
                            <a:srgbClr val="FFFFCC"/>
                          </a:solidFill>
                          <a:latin typeface="+mn-lt"/>
                        </a:rPr>
                        <a:t>de </a:t>
                      </a:r>
                      <a:r>
                        <a:rPr lang="es-ES_tradnl" sz="1800" b="0" i="0" u="none" strike="noStrike" dirty="0" smtClean="0">
                          <a:solidFill>
                            <a:srgbClr val="FFFFCC"/>
                          </a:solidFill>
                          <a:latin typeface="+mn-lt"/>
                        </a:rPr>
                        <a:t>impuestos)</a:t>
                      </a:r>
                      <a:endParaRPr lang="es-ES_tradnl" sz="1800" b="0"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800" b="0" i="0" u="none" strike="noStrike" dirty="0">
                          <a:solidFill>
                            <a:srgbClr val="0000CC"/>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0" i="0" u="none" strike="noStrike" dirty="0">
                          <a:solidFill>
                            <a:srgbClr val="0000CC"/>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81400">
                <a:tc>
                  <a:txBody>
                    <a:bodyPr/>
                    <a:lstStyle/>
                    <a:p>
                      <a:pPr algn="l" fontAlgn="b"/>
                      <a:r>
                        <a:rPr lang="es-ES_tradnl" sz="1800" b="0" i="0" u="none" strike="noStrike" dirty="0">
                          <a:solidFill>
                            <a:srgbClr val="FFFFCC"/>
                          </a:solidFill>
                          <a:latin typeface="+mn-lt"/>
                        </a:rPr>
                        <a:t>Ajuste (impuesto IS)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800" b="0" i="0" u="none" strike="noStrike" dirty="0" smtClean="0">
                          <a:solidFill>
                            <a:srgbClr val="0000CC"/>
                          </a:solidFill>
                          <a:latin typeface="+mn-lt"/>
                        </a:rPr>
                        <a:t>+3.000</a:t>
                      </a:r>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0" i="0" u="none" strike="noStrike" dirty="0" smtClean="0">
                          <a:solidFill>
                            <a:srgbClr val="0000CC"/>
                          </a:solidFill>
                          <a:latin typeface="+mn-lt"/>
                        </a:rPr>
                        <a:t>+2.900</a:t>
                      </a:r>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281400">
                <a:tc>
                  <a:txBody>
                    <a:bodyPr/>
                    <a:lstStyle/>
                    <a:p>
                      <a:pPr algn="l" fontAlgn="b"/>
                      <a:r>
                        <a:rPr lang="es-ES_tradnl" sz="1800" b="1" i="0" u="none" strike="noStrike">
                          <a:solidFill>
                            <a:srgbClr val="FFFFCC"/>
                          </a:solidFill>
                          <a:latin typeface="+mn-lt"/>
                        </a:rPr>
                        <a:t>BI previa</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800" b="1" i="0" u="none" strike="noStrike">
                          <a:solidFill>
                            <a:srgbClr val="0000CC"/>
                          </a:solidFill>
                          <a:latin typeface="+mn-lt"/>
                        </a:rPr>
                        <a:t>13.000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1" i="0" u="none" strike="noStrike" dirty="0">
                          <a:solidFill>
                            <a:srgbClr val="0000CC"/>
                          </a:solidFill>
                          <a:latin typeface="+mn-lt"/>
                        </a:rPr>
                        <a:t>12.900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281400">
                <a:tc>
                  <a:txBody>
                    <a:bodyPr/>
                    <a:lstStyle/>
                    <a:p>
                      <a:pPr algn="ctr" fontAlgn="b"/>
                      <a:r>
                        <a:rPr lang="es-ES_tradnl" sz="1800" b="1" i="0" u="none" strike="noStrike" dirty="0" smtClean="0">
                          <a:solidFill>
                            <a:srgbClr val="0000FF"/>
                          </a:solidFill>
                          <a:latin typeface="+mn-lt"/>
                        </a:rPr>
                        <a:t> - Reducción  Reserva Capitalización</a:t>
                      </a:r>
                      <a:endParaRPr lang="es-ES_tradnl" sz="18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800" b="1" i="0" u="none" strike="noStrike" dirty="0" smtClean="0">
                          <a:solidFill>
                            <a:srgbClr val="0000FF"/>
                          </a:solidFill>
                          <a:latin typeface="+mn-lt"/>
                        </a:rPr>
                        <a:t>-500</a:t>
                      </a:r>
                      <a:endParaRPr lang="es-ES_tradnl" sz="18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800" b="1" i="0" u="none" strike="noStrike" dirty="0" smtClean="0">
                          <a:solidFill>
                            <a:srgbClr val="0000CC"/>
                          </a:solidFill>
                          <a:latin typeface="+mn-lt"/>
                        </a:rPr>
                        <a:t>-1.000</a:t>
                      </a:r>
                      <a:endParaRPr lang="es-ES_tradnl" sz="1800" b="1"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r h="281400">
                <a:tc>
                  <a:txBody>
                    <a:bodyPr/>
                    <a:lstStyle/>
                    <a:p>
                      <a:pPr algn="l" fontAlgn="b"/>
                      <a:r>
                        <a:rPr lang="es-ES_tradnl" sz="1800" b="1" i="0" u="none" strike="noStrike">
                          <a:solidFill>
                            <a:srgbClr val="FFFFCC"/>
                          </a:solidFill>
                          <a:latin typeface="+mn-lt"/>
                        </a:rPr>
                        <a:t>BI negativa e.a.</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800" b="1" i="0" u="none" strike="noStrike">
                          <a:solidFill>
                            <a:srgbClr val="0000CC"/>
                          </a:solidFill>
                          <a:latin typeface="+mn-lt"/>
                        </a:rPr>
                        <a:t>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1" i="0" u="none" strike="noStrike" dirty="0">
                          <a:solidFill>
                            <a:srgbClr val="0000CC"/>
                          </a:solidFill>
                          <a:latin typeface="+mn-lt"/>
                        </a:rPr>
                        <a:t>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281400">
                <a:tc>
                  <a:txBody>
                    <a:bodyPr/>
                    <a:lstStyle/>
                    <a:p>
                      <a:pPr algn="l" fontAlgn="b"/>
                      <a:r>
                        <a:rPr lang="es-ES_tradnl" sz="1800" b="1" i="0" u="none" strike="noStrike" dirty="0">
                          <a:solidFill>
                            <a:srgbClr val="FFFF00"/>
                          </a:solidFill>
                          <a:latin typeface="+mn-lt"/>
                        </a:rPr>
                        <a:t>BI</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50000"/>
                      </a:schemeClr>
                    </a:solidFill>
                  </a:tcPr>
                </a:tc>
                <a:tc>
                  <a:txBody>
                    <a:bodyPr/>
                    <a:lstStyle/>
                    <a:p>
                      <a:pPr algn="r" fontAlgn="b"/>
                      <a:r>
                        <a:rPr lang="es-ES_tradnl" sz="1800" b="1" i="0" u="none" strike="noStrike" dirty="0">
                          <a:solidFill>
                            <a:srgbClr val="0000CC"/>
                          </a:solidFill>
                          <a:latin typeface="+mn-lt"/>
                        </a:rPr>
                        <a:t>12.500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r" fontAlgn="b"/>
                      <a:r>
                        <a:rPr lang="es-ES_tradnl" sz="1800" b="1" i="0" u="none" strike="noStrike" dirty="0">
                          <a:solidFill>
                            <a:srgbClr val="0000CC"/>
                          </a:solidFill>
                          <a:latin typeface="+mn-lt"/>
                        </a:rPr>
                        <a:t>11.900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extLst>
                  <a:ext uri="{0D108BD9-81ED-4DB2-BD59-A6C34878D82A}">
                    <a16:rowId xmlns="" xmlns:a16="http://schemas.microsoft.com/office/drawing/2014/main" val="10007"/>
                  </a:ext>
                </a:extLst>
              </a:tr>
              <a:tr h="281400">
                <a:tc>
                  <a:txBody>
                    <a:bodyPr/>
                    <a:lstStyle/>
                    <a:p>
                      <a:pPr algn="l" fontAlgn="b"/>
                      <a:r>
                        <a:rPr lang="es-ES_tradnl" sz="1800" b="0" i="0" u="none" strike="noStrike" dirty="0">
                          <a:solidFill>
                            <a:srgbClr val="FFFFCC"/>
                          </a:solidFill>
                          <a:latin typeface="+mn-lt"/>
                        </a:rPr>
                        <a:t>CI (tipo 25%)</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800" b="0" i="0" u="none" strike="noStrike" dirty="0">
                          <a:solidFill>
                            <a:srgbClr val="0000CC"/>
                          </a:solidFill>
                          <a:latin typeface="+mn-lt"/>
                        </a:rPr>
                        <a:t>3.125</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0" i="0" u="none" strike="noStrike" dirty="0">
                          <a:solidFill>
                            <a:srgbClr val="0000CC"/>
                          </a:solidFill>
                          <a:latin typeface="+mn-lt"/>
                        </a:rPr>
                        <a:t>2.975</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r h="281400">
                <a:tc>
                  <a:txBody>
                    <a:bodyPr/>
                    <a:lstStyle/>
                    <a:p>
                      <a:pPr algn="l" fontAlgn="b"/>
                      <a:r>
                        <a:rPr lang="es-ES_tradnl" sz="1800" b="0" i="0" u="none" strike="noStrike">
                          <a:solidFill>
                            <a:srgbClr val="FFFFCC"/>
                          </a:solidFill>
                          <a:latin typeface="+mn-lt"/>
                        </a:rPr>
                        <a:t>(Deducciones)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800" b="0" i="0" u="none" strike="noStrike" dirty="0" smtClean="0">
                          <a:solidFill>
                            <a:srgbClr val="0000CC"/>
                          </a:solidFill>
                          <a:latin typeface="+mn-lt"/>
                        </a:rPr>
                        <a:t>-125</a:t>
                      </a:r>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0" i="0" u="none" strike="noStrike" dirty="0" smtClean="0">
                          <a:solidFill>
                            <a:srgbClr val="0000CC"/>
                          </a:solidFill>
                          <a:latin typeface="+mn-lt"/>
                        </a:rPr>
                        <a:t>-75</a:t>
                      </a:r>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9"/>
                  </a:ext>
                </a:extLst>
              </a:tr>
              <a:tr h="365760">
                <a:tc>
                  <a:txBody>
                    <a:bodyPr/>
                    <a:lstStyle/>
                    <a:p>
                      <a:pPr algn="l" fontAlgn="b"/>
                      <a:r>
                        <a:rPr lang="es-ES_tradnl" sz="1800" b="0" i="0" u="none" strike="noStrike" dirty="0">
                          <a:solidFill>
                            <a:srgbClr val="FFFFCC"/>
                          </a:solidFill>
                          <a:latin typeface="+mn-lt"/>
                        </a:rPr>
                        <a:t>CL</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800" b="0" i="0" u="none" strike="noStrike">
                          <a:solidFill>
                            <a:srgbClr val="0000CC"/>
                          </a:solidFill>
                          <a:latin typeface="+mn-lt"/>
                        </a:rPr>
                        <a:t>3.000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0" i="0" u="none" strike="noStrike" dirty="0">
                          <a:solidFill>
                            <a:srgbClr val="0000CC"/>
                          </a:solidFill>
                          <a:latin typeface="+mn-lt"/>
                        </a:rPr>
                        <a:t>2.900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0"/>
                  </a:ext>
                </a:extLst>
              </a:tr>
              <a:tr h="386715">
                <a:tc gridSpan="3">
                  <a:txBody>
                    <a:bodyPr/>
                    <a:lstStyle/>
                    <a:p>
                      <a:pPr algn="l" fontAlgn="b"/>
                      <a:r>
                        <a:rPr lang="es-ES_tradnl" sz="1800" b="1" i="0" u="sng" strike="noStrike" dirty="0">
                          <a:solidFill>
                            <a:srgbClr val="FFFFCC"/>
                          </a:solidFill>
                          <a:latin typeface="+mn-lt"/>
                        </a:rPr>
                        <a:t>Cálculo </a:t>
                      </a:r>
                      <a:r>
                        <a:rPr lang="es-ES_tradnl" sz="1800" b="1" i="0" u="sng" strike="noStrike" dirty="0" smtClean="0">
                          <a:solidFill>
                            <a:srgbClr val="FFFFCC"/>
                          </a:solidFill>
                          <a:latin typeface="+mn-lt"/>
                        </a:rPr>
                        <a:t>Reducción</a:t>
                      </a:r>
                      <a:r>
                        <a:rPr lang="es-ES_tradnl" sz="1800" b="1" i="0" u="none" strike="noStrike" dirty="0" smtClean="0">
                          <a:solidFill>
                            <a:srgbClr val="FFFFCC"/>
                          </a:solidFill>
                          <a:latin typeface="+mn-lt"/>
                        </a:rPr>
                        <a:t> </a:t>
                      </a:r>
                      <a:r>
                        <a:rPr lang="es-ES_tradnl" sz="1800" b="1" i="0" u="none" strike="noStrike" dirty="0" smtClean="0">
                          <a:solidFill>
                            <a:schemeClr val="tx1"/>
                          </a:solidFill>
                          <a:latin typeface="+mn-lt"/>
                        </a:rPr>
                        <a:t>Reserva Capitalización:</a:t>
                      </a:r>
                      <a:endParaRPr lang="es-ES_tradnl" sz="1800" b="1" i="0" u="sng" strike="noStrike" dirty="0">
                        <a:solidFill>
                          <a:srgbClr val="FFFFCC"/>
                        </a:solidFill>
                        <a:latin typeface="+mn-lt"/>
                      </a:endParaRPr>
                    </a:p>
                  </a:txBody>
                  <a:tcPr marL="9525" marR="9525" marT="9525"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hMerge="1">
                  <a:txBody>
                    <a:bodyPr/>
                    <a:lstStyle/>
                    <a:p>
                      <a:pPr algn="l" fontAlgn="b"/>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hMerge="1">
                  <a:txBody>
                    <a:bodyPr/>
                    <a:lstStyle/>
                    <a:p>
                      <a:pPr algn="l" fontAlgn="b"/>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1"/>
                  </a:ext>
                </a:extLst>
              </a:tr>
              <a:tr h="281400">
                <a:tc>
                  <a:txBody>
                    <a:bodyPr/>
                    <a:lstStyle/>
                    <a:p>
                      <a:pPr algn="l" fontAlgn="b"/>
                      <a:r>
                        <a:rPr lang="es-ES_tradnl" sz="1800" b="0" i="0" u="none" strike="noStrike" dirty="0">
                          <a:solidFill>
                            <a:srgbClr val="FFFFCC"/>
                          </a:solidFill>
                          <a:latin typeface="+mn-lt"/>
                        </a:rPr>
                        <a:t>FP </a:t>
                      </a:r>
                      <a:r>
                        <a:rPr lang="es-ES_tradnl" sz="1800" b="0" i="0" u="none" strike="noStrike" dirty="0" smtClean="0">
                          <a:solidFill>
                            <a:srgbClr val="FFFFCC"/>
                          </a:solidFill>
                          <a:latin typeface="+mn-lt"/>
                        </a:rPr>
                        <a:t>final (“</a:t>
                      </a:r>
                      <a:r>
                        <a:rPr lang="es-ES_tradnl" sz="1800" b="0" i="0" u="sng" strike="noStrike" dirty="0" smtClean="0">
                          <a:solidFill>
                            <a:srgbClr val="FFFFCC"/>
                          </a:solidFill>
                          <a:latin typeface="+mn-lt"/>
                        </a:rPr>
                        <a:t>sin</a:t>
                      </a:r>
                      <a:r>
                        <a:rPr lang="es-ES_tradnl" sz="1800" b="0" i="0" u="none" strike="noStrike" baseline="0" dirty="0" smtClean="0">
                          <a:solidFill>
                            <a:srgbClr val="FFFFCC"/>
                          </a:solidFill>
                          <a:latin typeface="+mn-lt"/>
                        </a:rPr>
                        <a:t> RC del ejercicio actual”)</a:t>
                      </a:r>
                      <a:endParaRPr lang="es-ES_tradnl" sz="1800" b="0"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r" fontAlgn="b"/>
                      <a:r>
                        <a:rPr lang="es-ES_tradnl" sz="1800" b="0" i="0" u="none" strike="noStrike">
                          <a:solidFill>
                            <a:srgbClr val="0000CC"/>
                          </a:solidFill>
                          <a:latin typeface="+mn-lt"/>
                        </a:rPr>
                        <a:t>105.000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0" i="0" u="none" strike="noStrike" dirty="0">
                          <a:solidFill>
                            <a:srgbClr val="0000CC"/>
                          </a:solidFill>
                          <a:latin typeface="+mn-lt"/>
                        </a:rPr>
                        <a:t>110.000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2"/>
                  </a:ext>
                </a:extLst>
              </a:tr>
              <a:tr h="2814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800" b="0" i="0" u="none" strike="noStrike" dirty="0">
                          <a:solidFill>
                            <a:srgbClr val="FFFFCC"/>
                          </a:solidFill>
                          <a:latin typeface="+mn-lt"/>
                        </a:rPr>
                        <a:t>FP </a:t>
                      </a:r>
                      <a:r>
                        <a:rPr lang="es-ES_tradnl" sz="1800" b="0" i="0" u="none" strike="noStrike" dirty="0" smtClean="0">
                          <a:solidFill>
                            <a:srgbClr val="FFFFCC"/>
                          </a:solidFill>
                          <a:latin typeface="+mn-lt"/>
                        </a:rPr>
                        <a:t>inicio (“</a:t>
                      </a:r>
                      <a:r>
                        <a:rPr lang="es-ES_tradnl" sz="1800" b="0" i="0" u="sng" strike="noStrike" dirty="0" smtClean="0">
                          <a:solidFill>
                            <a:srgbClr val="FFFFCC"/>
                          </a:solidFill>
                          <a:latin typeface="+mn-lt"/>
                        </a:rPr>
                        <a:t>sin</a:t>
                      </a:r>
                      <a:r>
                        <a:rPr lang="es-ES_tradnl" sz="1800" b="0" i="0" u="none" strike="noStrike" baseline="0" dirty="0" smtClean="0">
                          <a:solidFill>
                            <a:srgbClr val="FFFFCC"/>
                          </a:solidFill>
                          <a:latin typeface="+mn-lt"/>
                        </a:rPr>
                        <a:t> RC del ejercicio anterior”)</a:t>
                      </a:r>
                      <a:endParaRPr lang="es-ES_tradnl" sz="1800" b="0"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r" fontAlgn="b"/>
                      <a:r>
                        <a:rPr lang="es-ES_tradnl" sz="1800" b="0" i="0" u="none" strike="noStrike" dirty="0" smtClean="0">
                          <a:solidFill>
                            <a:srgbClr val="0000CC"/>
                          </a:solidFill>
                          <a:latin typeface="+mn-lt"/>
                        </a:rPr>
                        <a:t>-100.000</a:t>
                      </a:r>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0" i="0" u="none" strike="noStrike" dirty="0" smtClean="0">
                          <a:solidFill>
                            <a:srgbClr val="0000CC"/>
                          </a:solidFill>
                          <a:latin typeface="+mn-lt"/>
                        </a:rPr>
                        <a:t>-100.000</a:t>
                      </a:r>
                      <a:endParaRPr lang="es-ES_tradnl" sz="1800" b="0"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3"/>
                  </a:ext>
                </a:extLst>
              </a:tr>
              <a:tr h="281400">
                <a:tc>
                  <a:txBody>
                    <a:bodyPr/>
                    <a:lstStyle/>
                    <a:p>
                      <a:pPr algn="l" fontAlgn="b"/>
                      <a:r>
                        <a:rPr lang="es-ES_tradnl" sz="1800" b="1" i="0" u="none" strike="noStrike" dirty="0">
                          <a:solidFill>
                            <a:srgbClr val="FFFFCC"/>
                          </a:solidFill>
                          <a:latin typeface="+mn-lt"/>
                        </a:rPr>
                        <a:t>Incremento FP</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6">
                        <a:lumMod val="50000"/>
                      </a:schemeClr>
                    </a:solidFill>
                  </a:tcPr>
                </a:tc>
                <a:tc>
                  <a:txBody>
                    <a:bodyPr/>
                    <a:lstStyle/>
                    <a:p>
                      <a:pPr algn="r" fontAlgn="b"/>
                      <a:r>
                        <a:rPr lang="es-ES_tradnl" sz="1800" b="1" i="0" u="none" strike="noStrike" dirty="0">
                          <a:solidFill>
                            <a:srgbClr val="0000CC"/>
                          </a:solidFill>
                          <a:latin typeface="+mn-lt"/>
                        </a:rPr>
                        <a:t>5.000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99"/>
                    </a:solidFill>
                  </a:tcPr>
                </a:tc>
                <a:tc>
                  <a:txBody>
                    <a:bodyPr/>
                    <a:lstStyle/>
                    <a:p>
                      <a:pPr algn="r" fontAlgn="b"/>
                      <a:r>
                        <a:rPr lang="es-ES_tradnl" sz="1800" b="1" i="0" u="none" strike="noStrike" dirty="0">
                          <a:solidFill>
                            <a:srgbClr val="0000CC"/>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99"/>
                    </a:solidFill>
                  </a:tcPr>
                </a:tc>
                <a:extLst>
                  <a:ext uri="{0D108BD9-81ED-4DB2-BD59-A6C34878D82A}">
                    <a16:rowId xmlns="" xmlns:a16="http://schemas.microsoft.com/office/drawing/2014/main" val="10014"/>
                  </a:ext>
                </a:extLst>
              </a:tr>
              <a:tr h="281400">
                <a:tc>
                  <a:txBody>
                    <a:bodyPr/>
                    <a:lstStyle/>
                    <a:p>
                      <a:pPr algn="l" fontAlgn="b"/>
                      <a:r>
                        <a:rPr lang="es-ES_tradnl" sz="1800" b="1" i="0" u="none" strike="noStrike" dirty="0">
                          <a:solidFill>
                            <a:srgbClr val="FFFFCC"/>
                          </a:solidFill>
                          <a:latin typeface="+mn-lt"/>
                        </a:rPr>
                        <a:t>Reducción (10</a:t>
                      </a:r>
                      <a:r>
                        <a:rPr lang="es-ES_tradnl" sz="1800" b="1" i="0" u="none" strike="noStrike" dirty="0" smtClean="0">
                          <a:solidFill>
                            <a:srgbClr val="FFFFCC"/>
                          </a:solidFill>
                          <a:latin typeface="+mn-lt"/>
                        </a:rPr>
                        <a:t>% s/▲ FP)</a:t>
                      </a:r>
                      <a:endParaRPr lang="es-ES_tradnl" sz="1800" b="1"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0000"/>
                    </a:solidFill>
                  </a:tcPr>
                </a:tc>
                <a:tc>
                  <a:txBody>
                    <a:bodyPr/>
                    <a:lstStyle/>
                    <a:p>
                      <a:pPr algn="r" fontAlgn="b"/>
                      <a:r>
                        <a:rPr lang="es-ES_tradnl" sz="1800" b="1" i="0" u="none" strike="noStrike" dirty="0">
                          <a:solidFill>
                            <a:srgbClr val="0000CC"/>
                          </a:solidFill>
                          <a:latin typeface="+mn-lt"/>
                        </a:rPr>
                        <a:t>500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1" i="0" u="none" strike="noStrike" dirty="0">
                          <a:solidFill>
                            <a:srgbClr val="0000CC"/>
                          </a:solidFill>
                          <a:latin typeface="+mn-lt"/>
                        </a:rPr>
                        <a:t>1.000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5"/>
                  </a:ext>
                </a:extLst>
              </a:tr>
              <a:tr h="34597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800" b="1" i="0" u="sng" strike="noStrike" dirty="0" smtClean="0">
                          <a:solidFill>
                            <a:srgbClr val="FFFFCC"/>
                          </a:solidFill>
                          <a:latin typeface="+mn-lt"/>
                        </a:rPr>
                        <a:t>Límite Reducción</a:t>
                      </a:r>
                      <a:r>
                        <a:rPr lang="es-ES_tradnl" sz="1800" b="1" i="0" u="none" strike="noStrike" dirty="0" smtClean="0">
                          <a:solidFill>
                            <a:srgbClr val="FFFFCC"/>
                          </a:solidFill>
                          <a:latin typeface="+mn-lt"/>
                        </a:rPr>
                        <a:t>: </a:t>
                      </a:r>
                      <a:r>
                        <a:rPr lang="es-ES_tradnl" sz="1800" b="1" i="0" u="none" strike="noStrike" dirty="0" smtClean="0">
                          <a:solidFill>
                            <a:srgbClr val="FFFF66"/>
                          </a:solidFill>
                          <a:latin typeface="+mn-lt"/>
                        </a:rPr>
                        <a:t>10</a:t>
                      </a:r>
                      <a:r>
                        <a:rPr lang="es-ES_tradnl" sz="1800" b="1" i="0" u="none" strike="noStrike" dirty="0">
                          <a:solidFill>
                            <a:srgbClr val="FFFF66"/>
                          </a:solidFill>
                          <a:latin typeface="+mn-lt"/>
                        </a:rPr>
                        <a:t>% s/ BI previa</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r" fontAlgn="b"/>
                      <a:r>
                        <a:rPr lang="es-ES_tradnl" sz="1800" b="1" i="0" u="none" strike="noStrike" dirty="0">
                          <a:solidFill>
                            <a:srgbClr val="0000CC"/>
                          </a:solidFill>
                          <a:latin typeface="+mn-lt"/>
                        </a:rPr>
                        <a:t>1.300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800" b="1" i="0" u="none" strike="noStrike" dirty="0" smtClean="0">
                          <a:solidFill>
                            <a:srgbClr val="0000CC"/>
                          </a:solidFill>
                          <a:latin typeface="+mn-lt"/>
                        </a:rPr>
                        <a:t>1.290</a:t>
                      </a:r>
                      <a:endParaRPr lang="es-ES_tradnl" sz="1800" b="1" i="0" u="none" strike="noStrike" dirty="0">
                        <a:solidFill>
                          <a:srgbClr val="0000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6"/>
                  </a:ext>
                </a:extLst>
              </a:tr>
              <a:tr h="381000">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_tradnl" sz="1800" b="1" i="0" u="none" strike="noStrike" dirty="0" smtClean="0">
                          <a:solidFill>
                            <a:srgbClr val="FFFFCC"/>
                          </a:solidFill>
                          <a:latin typeface="+mn-lt"/>
                        </a:rPr>
                        <a:t>Reducción </a:t>
                      </a:r>
                      <a:r>
                        <a:rPr lang="es-ES_tradnl" sz="1800" b="1" i="0" u="none" strike="noStrike" dirty="0" err="1" smtClean="0">
                          <a:solidFill>
                            <a:schemeClr val="tx1"/>
                          </a:solidFill>
                          <a:latin typeface="+mn-lt"/>
                        </a:rPr>
                        <a:t>Rva</a:t>
                      </a:r>
                      <a:r>
                        <a:rPr lang="es-ES_tradnl" sz="1800" b="1" i="0" u="none" strike="noStrike" dirty="0" smtClean="0">
                          <a:solidFill>
                            <a:schemeClr val="tx1"/>
                          </a:solidFill>
                          <a:latin typeface="+mn-lt"/>
                        </a:rPr>
                        <a:t>. Capitalización</a:t>
                      </a:r>
                      <a:r>
                        <a:rPr lang="es-ES_tradnl" sz="1800" b="1" i="0" u="none" strike="noStrike" dirty="0" smtClean="0">
                          <a:solidFill>
                            <a:srgbClr val="FFFFCC"/>
                          </a:solidFill>
                          <a:latin typeface="+mn-lt"/>
                        </a:rPr>
                        <a:t> aplicada TOTAL</a:t>
                      </a:r>
                      <a:endParaRPr lang="es-ES_tradnl" sz="1800" b="1" i="0" u="none" strike="noStrike" dirty="0">
                        <a:solidFill>
                          <a:srgbClr val="FFFF66"/>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0000"/>
                    </a:solidFill>
                  </a:tcPr>
                </a:tc>
                <a:tc>
                  <a:txBody>
                    <a:bodyPr/>
                    <a:lstStyle/>
                    <a:p>
                      <a:pPr algn="r" fontAlgn="b"/>
                      <a:r>
                        <a:rPr lang="es-ES_tradnl" sz="1800" b="1" i="0" u="none" strike="noStrike" dirty="0">
                          <a:solidFill>
                            <a:srgbClr val="0000CC"/>
                          </a:solidFill>
                          <a:latin typeface="+mn-lt"/>
                        </a:rPr>
                        <a:t>500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800" b="1" i="0" u="none" strike="noStrike" dirty="0">
                          <a:solidFill>
                            <a:srgbClr val="0000CC"/>
                          </a:solidFill>
                          <a:latin typeface="+mn-lt"/>
                        </a:rPr>
                        <a:t>1.000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17"/>
                  </a:ext>
                </a:extLst>
              </a:tr>
            </a:tbl>
          </a:graphicData>
        </a:graphic>
      </p:graphicFrame>
    </p:spTree>
    <p:extLst>
      <p:ext uri="{BB962C8B-B14F-4D97-AF65-F5344CB8AC3E}">
        <p14:creationId xmlns="" xmlns:p14="http://schemas.microsoft.com/office/powerpoint/2010/main" val="1758060082"/>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fld id="{02B15079-B0BC-462C-97A5-648334910574}" type="slidenum">
              <a:rPr lang="es-ES" smtClean="0"/>
              <a:pPr/>
              <a:t>283</a:t>
            </a:fld>
            <a:endParaRPr lang="es-ES"/>
          </a:p>
        </p:txBody>
      </p:sp>
      <p:sp>
        <p:nvSpPr>
          <p:cNvPr id="56324"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smtClean="0">
                <a:solidFill>
                  <a:srgbClr val="000066"/>
                </a:solidFill>
                <a:latin typeface="+mn-lt"/>
              </a:rPr>
              <a:t>EJEMPLO-3 Reserva de Capitalización.  </a:t>
            </a:r>
            <a:r>
              <a:rPr lang="es-ES" sz="1800" dirty="0" smtClean="0">
                <a:solidFill>
                  <a:srgbClr val="FF0000"/>
                </a:solidFill>
                <a:latin typeface="+mn-lt"/>
              </a:rPr>
              <a:t>Insuficiencia de B.I. </a:t>
            </a:r>
            <a:r>
              <a:rPr lang="es-ES" sz="1800" dirty="0" smtClean="0">
                <a:solidFill>
                  <a:srgbClr val="FF0000"/>
                </a:solidFill>
                <a:latin typeface="Arial"/>
                <a:cs typeface="Arial"/>
              </a:rPr>
              <a:t>→</a:t>
            </a:r>
            <a:r>
              <a:rPr lang="es-ES" sz="1800" dirty="0" smtClean="0">
                <a:solidFill>
                  <a:srgbClr val="FF0000"/>
                </a:solidFill>
                <a:latin typeface="+mn-lt"/>
              </a:rPr>
              <a:t> Traslado a 2 años </a:t>
            </a:r>
            <a:r>
              <a:rPr lang="es-ES" sz="1800" dirty="0" err="1" smtClean="0">
                <a:solidFill>
                  <a:srgbClr val="FF0000"/>
                </a:solidFill>
                <a:latin typeface="+mn-lt"/>
              </a:rPr>
              <a:t>ss</a:t>
            </a:r>
            <a:endParaRPr lang="es-ES" sz="1800" dirty="0">
              <a:solidFill>
                <a:srgbClr val="FF0000"/>
              </a:solidFill>
              <a:latin typeface="+mn-lt"/>
            </a:endParaRPr>
          </a:p>
        </p:txBody>
      </p:sp>
      <p:graphicFrame>
        <p:nvGraphicFramePr>
          <p:cNvPr id="6" name="5 Tabla"/>
          <p:cNvGraphicFramePr>
            <a:graphicFrameLocks noGrp="1"/>
          </p:cNvGraphicFramePr>
          <p:nvPr>
            <p:extLst>
              <p:ext uri="{D42A27DB-BD31-4B8C-83A1-F6EECF244321}">
                <p14:modId xmlns="" xmlns:p14="http://schemas.microsoft.com/office/powerpoint/2010/main" val="4200559765"/>
              </p:ext>
            </p:extLst>
          </p:nvPr>
        </p:nvGraphicFramePr>
        <p:xfrm>
          <a:off x="228601" y="762000"/>
          <a:ext cx="9448800" cy="5486400"/>
        </p:xfrm>
        <a:graphic>
          <a:graphicData uri="http://schemas.openxmlformats.org/drawingml/2006/table">
            <a:tbl>
              <a:tblPr/>
              <a:tblGrid>
                <a:gridCol w="5105400">
                  <a:extLst>
                    <a:ext uri="{9D8B030D-6E8A-4147-A177-3AD203B41FA5}">
                      <a16:colId xmlns="" xmlns:a16="http://schemas.microsoft.com/office/drawing/2014/main" val="20000"/>
                    </a:ext>
                  </a:extLst>
                </a:gridCol>
                <a:gridCol w="1452923">
                  <a:extLst>
                    <a:ext uri="{9D8B030D-6E8A-4147-A177-3AD203B41FA5}">
                      <a16:colId xmlns="" xmlns:a16="http://schemas.microsoft.com/office/drawing/2014/main" val="20001"/>
                    </a:ext>
                  </a:extLst>
                </a:gridCol>
                <a:gridCol w="1562420">
                  <a:extLst>
                    <a:ext uri="{9D8B030D-6E8A-4147-A177-3AD203B41FA5}">
                      <a16:colId xmlns="" xmlns:a16="http://schemas.microsoft.com/office/drawing/2014/main" val="20002"/>
                    </a:ext>
                  </a:extLst>
                </a:gridCol>
                <a:gridCol w="1328057">
                  <a:extLst>
                    <a:ext uri="{9D8B030D-6E8A-4147-A177-3AD203B41FA5}">
                      <a16:colId xmlns="" xmlns:a16="http://schemas.microsoft.com/office/drawing/2014/main" val="20003"/>
                    </a:ext>
                  </a:extLst>
                </a:gridCol>
              </a:tblGrid>
              <a:tr h="256993">
                <a:tc>
                  <a:txBody>
                    <a:bodyPr/>
                    <a:lstStyle/>
                    <a:p>
                      <a:pPr algn="l" fontAlgn="b"/>
                      <a:r>
                        <a:rPr lang="es-ES_tradnl" sz="1600" b="1" i="0" u="none" strike="noStrike" dirty="0">
                          <a:solidFill>
                            <a:srgbClr val="FFFFCC"/>
                          </a:solidFill>
                          <a:latin typeface="+mn-lt"/>
                        </a:rPr>
                        <a:t>CONCEPTOS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dirty="0">
                          <a:solidFill>
                            <a:srgbClr val="FFFFCC"/>
                          </a:solidFill>
                          <a:latin typeface="+mn-lt"/>
                        </a:rPr>
                        <a:t>AÑO </a:t>
                      </a:r>
                      <a:r>
                        <a:rPr lang="es-ES_tradnl" sz="1600" b="1" i="0" u="none" strike="noStrike" dirty="0" smtClean="0">
                          <a:solidFill>
                            <a:srgbClr val="FFFFCC"/>
                          </a:solidFill>
                          <a:latin typeface="+mn-lt"/>
                        </a:rPr>
                        <a:t>N</a:t>
                      </a:r>
                      <a:endParaRPr lang="es-ES_tradnl" sz="1600" b="1"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dirty="0">
                          <a:solidFill>
                            <a:srgbClr val="FFFFCC"/>
                          </a:solidFill>
                          <a:latin typeface="+mn-lt"/>
                        </a:rPr>
                        <a:t>AÑO </a:t>
                      </a:r>
                      <a:r>
                        <a:rPr lang="es-ES_tradnl" sz="1600" b="1" i="0" u="none" strike="noStrike" dirty="0" smtClean="0">
                          <a:solidFill>
                            <a:srgbClr val="FFFFCC"/>
                          </a:solidFill>
                          <a:latin typeface="+mn-lt"/>
                        </a:rPr>
                        <a:t>N+1</a:t>
                      </a:r>
                      <a:endParaRPr lang="es-ES_tradnl" sz="1600" b="1"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dirty="0">
                          <a:solidFill>
                            <a:srgbClr val="FFFFCC"/>
                          </a:solidFill>
                          <a:latin typeface="+mn-lt"/>
                        </a:rPr>
                        <a:t>AÑO </a:t>
                      </a:r>
                      <a:r>
                        <a:rPr lang="es-ES_tradnl" sz="1600" b="1" i="0" u="none" strike="noStrike" dirty="0" smtClean="0">
                          <a:solidFill>
                            <a:srgbClr val="FFFFCC"/>
                          </a:solidFill>
                          <a:latin typeface="+mn-lt"/>
                        </a:rPr>
                        <a:t> N+2</a:t>
                      </a:r>
                      <a:endParaRPr lang="es-ES_tradnl" sz="1600" b="1"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256993">
                <a:tc>
                  <a:txBody>
                    <a:bodyPr/>
                    <a:lstStyle/>
                    <a:p>
                      <a:pPr algn="l" fontAlgn="b"/>
                      <a:r>
                        <a:rPr lang="es-ES_tradnl" sz="1600" b="1" i="0" u="none" strike="noStrike" dirty="0">
                          <a:solidFill>
                            <a:srgbClr val="FFFFCC"/>
                          </a:solidFill>
                          <a:latin typeface="+mn-lt"/>
                        </a:rPr>
                        <a:t>LIQUIDACIÓN:</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l" fontAlgn="b"/>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l" fontAlgn="b"/>
                      <a:endParaRPr lang="es-ES_tradnl" sz="1600" b="0" i="0" u="none" strike="noStrike">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l" fontAlgn="b"/>
                      <a:endParaRPr lang="es-ES_tradnl" sz="1600" b="0" i="0" u="none" strike="noStrike">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56993">
                <a:tc>
                  <a:txBody>
                    <a:bodyPr/>
                    <a:lstStyle/>
                    <a:p>
                      <a:pPr algn="l" fontAlgn="b"/>
                      <a:r>
                        <a:rPr lang="es-ES_tradnl" sz="1600" b="0" i="0" u="none" strike="noStrike" dirty="0" smtClean="0">
                          <a:solidFill>
                            <a:srgbClr val="FFFFCC"/>
                          </a:solidFill>
                          <a:latin typeface="+mn-lt"/>
                        </a:rPr>
                        <a:t>RC del ejercicio  (“después” de impuestos)</a:t>
                      </a:r>
                      <a:endParaRPr lang="es-ES_tradnl" sz="1600" b="0"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smtClean="0">
                          <a:solidFill>
                            <a:srgbClr val="0000FF"/>
                          </a:solidFill>
                          <a:latin typeface="+mn-lt"/>
                        </a:rPr>
                        <a:t>13.000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a:solidFill>
                            <a:srgbClr val="0000FF"/>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a:solidFill>
                            <a:srgbClr val="0000FF"/>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56993">
                <a:tc>
                  <a:txBody>
                    <a:bodyPr/>
                    <a:lstStyle/>
                    <a:p>
                      <a:pPr algn="l" fontAlgn="b"/>
                      <a:r>
                        <a:rPr lang="es-ES_tradnl" sz="1600" b="0" i="0" u="none" strike="noStrike" dirty="0">
                          <a:solidFill>
                            <a:srgbClr val="FFFFCC"/>
                          </a:solidFill>
                          <a:latin typeface="+mn-lt"/>
                        </a:rPr>
                        <a:t>Ajuste (impuesto IS)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smtClean="0">
                          <a:solidFill>
                            <a:srgbClr val="0000FF"/>
                          </a:solidFill>
                          <a:latin typeface="+mn-lt"/>
                        </a:rPr>
                        <a:t>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+2.900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+2.900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256993">
                <a:tc>
                  <a:txBody>
                    <a:bodyPr/>
                    <a:lstStyle/>
                    <a:p>
                      <a:pPr algn="l" fontAlgn="b"/>
                      <a:r>
                        <a:rPr lang="es-ES_tradnl" sz="1600" b="1" i="0" u="none" strike="noStrike" dirty="0">
                          <a:solidFill>
                            <a:srgbClr val="FFFFCC"/>
                          </a:solidFill>
                          <a:latin typeface="+mn-lt"/>
                        </a:rPr>
                        <a:t>BI previa</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1" i="0" u="none" strike="noStrike" dirty="0">
                          <a:solidFill>
                            <a:srgbClr val="0000FF"/>
                          </a:solidFill>
                          <a:latin typeface="+mn-lt"/>
                        </a:rPr>
                        <a:t>13.000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12.900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12.900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256993">
                <a:tc>
                  <a:txBody>
                    <a:bodyPr/>
                    <a:lstStyle/>
                    <a:p>
                      <a:pPr algn="ctr" fontAlgn="b"/>
                      <a:r>
                        <a:rPr lang="es-ES_tradnl" sz="1600" b="1" i="0" u="none" strike="noStrike" baseline="0" dirty="0" smtClean="0">
                          <a:solidFill>
                            <a:srgbClr val="0000FF"/>
                          </a:solidFill>
                          <a:latin typeface="+mn-lt"/>
                        </a:rPr>
                        <a:t> </a:t>
                      </a:r>
                      <a:r>
                        <a:rPr lang="es-ES_tradnl" sz="1600" b="1" i="0" u="none" strike="noStrike" dirty="0" smtClean="0">
                          <a:solidFill>
                            <a:srgbClr val="0000FF"/>
                          </a:solidFill>
                          <a:latin typeface="+mn-lt"/>
                        </a:rPr>
                        <a:t>- Reducción  Reserva Capitalización</a:t>
                      </a:r>
                      <a:endParaRPr lang="es-ES_tradnl" sz="16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a:solidFill>
                            <a:srgbClr val="0000FF"/>
                          </a:solidFill>
                          <a:latin typeface="+mn-lt"/>
                        </a:rPr>
                        <a:t>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smtClean="0">
                          <a:solidFill>
                            <a:srgbClr val="0000FF"/>
                          </a:solidFill>
                          <a:latin typeface="+mn-lt"/>
                        </a:rPr>
                        <a:t>-1.290</a:t>
                      </a:r>
                      <a:endParaRPr lang="es-ES_tradnl" sz="16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smtClean="0">
                          <a:solidFill>
                            <a:srgbClr val="0000FF"/>
                          </a:solidFill>
                          <a:latin typeface="+mn-lt"/>
                        </a:rPr>
                        <a:t>-1.210</a:t>
                      </a:r>
                      <a:endParaRPr lang="es-ES_tradnl" sz="16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r h="256993">
                <a:tc>
                  <a:txBody>
                    <a:bodyPr/>
                    <a:lstStyle/>
                    <a:p>
                      <a:pPr algn="l" fontAlgn="b"/>
                      <a:r>
                        <a:rPr lang="es-ES_tradnl" sz="1600" b="1" i="0" u="none" strike="noStrike" dirty="0">
                          <a:solidFill>
                            <a:srgbClr val="FFFFCC"/>
                          </a:solidFill>
                          <a:latin typeface="+mn-lt"/>
                        </a:rPr>
                        <a:t>BI negativa </a:t>
                      </a:r>
                      <a:r>
                        <a:rPr lang="es-ES_tradnl" sz="1600" b="1" i="0" u="none" strike="noStrike" dirty="0" err="1">
                          <a:solidFill>
                            <a:srgbClr val="FFFFCC"/>
                          </a:solidFill>
                          <a:latin typeface="+mn-lt"/>
                        </a:rPr>
                        <a:t>e.a.</a:t>
                      </a:r>
                      <a:endParaRPr lang="es-ES_tradnl" sz="1600" b="1"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1" i="0" u="none" strike="noStrike" dirty="0" smtClean="0">
                          <a:solidFill>
                            <a:srgbClr val="0000FF"/>
                          </a:solidFill>
                          <a:latin typeface="+mn-lt"/>
                        </a:rPr>
                        <a:t>-13.000</a:t>
                      </a:r>
                      <a:endParaRPr lang="es-ES_tradnl" sz="16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256993">
                <a:tc>
                  <a:txBody>
                    <a:bodyPr/>
                    <a:lstStyle/>
                    <a:p>
                      <a:pPr algn="l" fontAlgn="b"/>
                      <a:r>
                        <a:rPr lang="es-ES_tradnl" sz="1600" b="1" i="0" u="none" strike="noStrike" dirty="0">
                          <a:solidFill>
                            <a:srgbClr val="FFFF00"/>
                          </a:solidFill>
                          <a:latin typeface="+mn-lt"/>
                        </a:rPr>
                        <a:t>BI</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50000"/>
                      </a:schemeClr>
                    </a:solidFill>
                  </a:tcPr>
                </a:tc>
                <a:tc>
                  <a:txBody>
                    <a:bodyPr/>
                    <a:lstStyle/>
                    <a:p>
                      <a:pPr algn="r" fontAlgn="b"/>
                      <a:r>
                        <a:rPr lang="es-ES_tradnl" sz="1600" b="1" i="0" u="none" strike="noStrike" dirty="0">
                          <a:solidFill>
                            <a:srgbClr val="0000FF"/>
                          </a:solidFill>
                          <a:latin typeface="+mn-lt"/>
                        </a:rPr>
                        <a:t>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11.610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11.690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256993">
                <a:tc>
                  <a:txBody>
                    <a:bodyPr/>
                    <a:lstStyle/>
                    <a:p>
                      <a:pPr algn="l" fontAlgn="b"/>
                      <a:r>
                        <a:rPr lang="es-ES_tradnl" sz="1600" b="0" i="0" u="none" strike="noStrike">
                          <a:solidFill>
                            <a:srgbClr val="FFFFCC"/>
                          </a:solidFill>
                          <a:latin typeface="+mn-lt"/>
                        </a:rPr>
                        <a:t>CI (tipo 25%)</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a:solidFill>
                            <a:srgbClr val="0000FF"/>
                          </a:solidFill>
                          <a:latin typeface="+mn-lt"/>
                        </a:rPr>
                        <a:t>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a:solidFill>
                            <a:srgbClr val="0000FF"/>
                          </a:solidFill>
                          <a:latin typeface="+mn-lt"/>
                        </a:rPr>
                        <a:t>2.903</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a:solidFill>
                            <a:srgbClr val="0000FF"/>
                          </a:solidFill>
                          <a:latin typeface="+mn-lt"/>
                        </a:rPr>
                        <a:t>2.923</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r h="256993">
                <a:tc>
                  <a:txBody>
                    <a:bodyPr/>
                    <a:lstStyle/>
                    <a:p>
                      <a:pPr algn="l" fontAlgn="b"/>
                      <a:r>
                        <a:rPr lang="es-ES_tradnl" sz="1600" b="0" i="0" u="none" strike="noStrike">
                          <a:solidFill>
                            <a:srgbClr val="FFFFCC"/>
                          </a:solidFill>
                          <a:latin typeface="+mn-lt"/>
                        </a:rPr>
                        <a:t>(Deducciones)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smtClean="0">
                          <a:solidFill>
                            <a:srgbClr val="0000FF"/>
                          </a:solidFill>
                          <a:latin typeface="+mn-lt"/>
                        </a:rPr>
                        <a:t>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-3</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-23</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9"/>
                  </a:ext>
                </a:extLst>
              </a:tr>
              <a:tr h="256993">
                <a:tc>
                  <a:txBody>
                    <a:bodyPr/>
                    <a:lstStyle/>
                    <a:p>
                      <a:pPr algn="l" fontAlgn="b"/>
                      <a:r>
                        <a:rPr lang="es-ES_tradnl" sz="1600" b="0" i="0" u="none" strike="noStrike">
                          <a:solidFill>
                            <a:srgbClr val="FFFFCC"/>
                          </a:solidFill>
                          <a:latin typeface="+mn-lt"/>
                        </a:rPr>
                        <a:t>CL</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smtClean="0">
                          <a:solidFill>
                            <a:srgbClr val="0000FF"/>
                          </a:solidFill>
                          <a:latin typeface="+mn-lt"/>
                        </a:rPr>
                        <a:t>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a:solidFill>
                            <a:srgbClr val="0000FF"/>
                          </a:solidFill>
                          <a:latin typeface="+mn-lt"/>
                        </a:rPr>
                        <a:t>2.900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a:solidFill>
                            <a:srgbClr val="0000FF"/>
                          </a:solidFill>
                          <a:latin typeface="+mn-lt"/>
                        </a:rPr>
                        <a:t>2.900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0"/>
                  </a:ext>
                </a:extLst>
              </a:tr>
              <a:tr h="373477">
                <a:tc gridSpan="4">
                  <a:txBody>
                    <a:bodyPr/>
                    <a:lstStyle/>
                    <a:p>
                      <a:pPr algn="l" fontAlgn="b"/>
                      <a:r>
                        <a:rPr lang="es-ES_tradnl" sz="1600" b="1" i="0" u="sng" strike="noStrike" dirty="0">
                          <a:solidFill>
                            <a:srgbClr val="FFFFCC"/>
                          </a:solidFill>
                          <a:latin typeface="+mn-lt"/>
                        </a:rPr>
                        <a:t>Cálculo </a:t>
                      </a:r>
                      <a:r>
                        <a:rPr lang="es-ES_tradnl" sz="1600" b="1" i="0" u="sng" strike="noStrike" dirty="0" smtClean="0">
                          <a:solidFill>
                            <a:srgbClr val="FFFFCC"/>
                          </a:solidFill>
                          <a:latin typeface="+mn-lt"/>
                        </a:rPr>
                        <a:t>Reducción</a:t>
                      </a:r>
                      <a:r>
                        <a:rPr lang="es-ES_tradnl" sz="1600" b="1" i="0" u="none" strike="noStrike" dirty="0" smtClean="0">
                          <a:solidFill>
                            <a:srgbClr val="FFFFCC"/>
                          </a:solidFill>
                          <a:latin typeface="+mn-lt"/>
                        </a:rPr>
                        <a:t>  </a:t>
                      </a:r>
                      <a:r>
                        <a:rPr lang="es-ES_tradnl" sz="1600" b="1" i="0" u="none" strike="noStrike" dirty="0" smtClean="0">
                          <a:solidFill>
                            <a:schemeClr val="tx1"/>
                          </a:solidFill>
                          <a:latin typeface="+mn-lt"/>
                        </a:rPr>
                        <a:t>Reserva Capitalización:</a:t>
                      </a:r>
                      <a:endParaRPr lang="es-ES_tradnl" sz="1600" b="1" i="0" u="sng" strike="noStrike" dirty="0">
                        <a:solidFill>
                          <a:srgbClr val="FFFFCC"/>
                        </a:solidFill>
                        <a:latin typeface="+mn-lt"/>
                      </a:endParaRPr>
                    </a:p>
                  </a:txBody>
                  <a:tcPr marL="9525" marR="9525" marT="9525"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hMerge="1">
                  <a:txBody>
                    <a:bodyPr/>
                    <a:lstStyle/>
                    <a:p>
                      <a:pPr algn="l" fontAlgn="b"/>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hMerge="1">
                  <a:txBody>
                    <a:bodyPr/>
                    <a:lstStyle/>
                    <a:p>
                      <a:pPr algn="l" fontAlgn="b"/>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hMerge="1">
                  <a:txBody>
                    <a:bodyPr/>
                    <a:lstStyle/>
                    <a:p>
                      <a:pPr algn="l" fontAlgn="b"/>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1"/>
                  </a:ext>
                </a:extLst>
              </a:tr>
              <a:tr h="256993">
                <a:tc>
                  <a:txBody>
                    <a:bodyPr/>
                    <a:lstStyle/>
                    <a:p>
                      <a:pPr algn="l" fontAlgn="b"/>
                      <a:r>
                        <a:rPr lang="es-ES_tradnl" sz="1600" b="0" i="0" u="none" strike="noStrike" dirty="0">
                          <a:solidFill>
                            <a:srgbClr val="FFFFCC"/>
                          </a:solidFill>
                          <a:latin typeface="+mn-lt"/>
                        </a:rPr>
                        <a:t>FP </a:t>
                      </a:r>
                      <a:r>
                        <a:rPr lang="es-ES_tradnl" sz="1600" b="0" i="0" u="none" strike="noStrike" dirty="0" smtClean="0">
                          <a:solidFill>
                            <a:srgbClr val="FFFFCC"/>
                          </a:solidFill>
                          <a:latin typeface="+mn-lt"/>
                        </a:rPr>
                        <a:t>final (“</a:t>
                      </a:r>
                      <a:r>
                        <a:rPr lang="es-ES_tradnl" sz="1600" b="0" i="0" u="sng" strike="noStrike" dirty="0" smtClean="0">
                          <a:solidFill>
                            <a:srgbClr val="FFFFCC"/>
                          </a:solidFill>
                          <a:latin typeface="+mn-lt"/>
                        </a:rPr>
                        <a:t>sin</a:t>
                      </a:r>
                      <a:r>
                        <a:rPr lang="es-ES_tradnl" sz="1600" b="0" i="0" u="none" strike="noStrike" baseline="0" dirty="0" smtClean="0">
                          <a:solidFill>
                            <a:srgbClr val="FFFFCC"/>
                          </a:solidFill>
                          <a:latin typeface="+mn-lt"/>
                        </a:rPr>
                        <a:t> RC del ejercicio actual”)</a:t>
                      </a:r>
                      <a:endParaRPr lang="es-ES_tradnl" sz="1600" b="0"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r" fontAlgn="b"/>
                      <a:r>
                        <a:rPr lang="es-ES_tradnl" sz="1600" b="0" i="0" u="none" strike="noStrike">
                          <a:solidFill>
                            <a:srgbClr val="0000FF"/>
                          </a:solidFill>
                          <a:latin typeface="+mn-lt"/>
                        </a:rPr>
                        <a:t>105.000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115.000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125.000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2"/>
                  </a:ext>
                </a:extLst>
              </a:tr>
              <a:tr h="25699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600" b="0" i="0" u="none" strike="noStrike" dirty="0">
                          <a:solidFill>
                            <a:srgbClr val="FFFFCC"/>
                          </a:solidFill>
                          <a:latin typeface="+mn-lt"/>
                        </a:rPr>
                        <a:t>FP </a:t>
                      </a:r>
                      <a:r>
                        <a:rPr lang="es-ES_tradnl" sz="1600" b="0" i="0" u="none" strike="noStrike" dirty="0" smtClean="0">
                          <a:solidFill>
                            <a:srgbClr val="FFFFCC"/>
                          </a:solidFill>
                          <a:latin typeface="+mn-lt"/>
                        </a:rPr>
                        <a:t>inicio (“</a:t>
                      </a:r>
                      <a:r>
                        <a:rPr lang="es-ES_tradnl" sz="1600" b="0" i="0" u="sng" strike="noStrike" dirty="0" smtClean="0">
                          <a:solidFill>
                            <a:srgbClr val="FFFFCC"/>
                          </a:solidFill>
                          <a:latin typeface="+mn-lt"/>
                        </a:rPr>
                        <a:t>sin</a:t>
                      </a:r>
                      <a:r>
                        <a:rPr lang="es-ES_tradnl" sz="1600" b="0" i="0" u="none" strike="noStrike" baseline="0" dirty="0" smtClean="0">
                          <a:solidFill>
                            <a:srgbClr val="FFFFCC"/>
                          </a:solidFill>
                          <a:latin typeface="+mn-lt"/>
                        </a:rPr>
                        <a:t> RC del ejercicio anterior”)</a:t>
                      </a:r>
                      <a:endParaRPr lang="es-ES_tradnl" sz="1600" b="0"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r" fontAlgn="b"/>
                      <a:r>
                        <a:rPr lang="es-ES_tradnl" sz="1600" b="0" i="0" u="none" strike="noStrike" dirty="0" smtClean="0">
                          <a:solidFill>
                            <a:srgbClr val="0000FF"/>
                          </a:solidFill>
                          <a:latin typeface="+mn-lt"/>
                        </a:rPr>
                        <a:t>-100.000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-105.000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-115.000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3"/>
                  </a:ext>
                </a:extLst>
              </a:tr>
              <a:tr h="256993">
                <a:tc>
                  <a:txBody>
                    <a:bodyPr/>
                    <a:lstStyle/>
                    <a:p>
                      <a:pPr algn="l" fontAlgn="b"/>
                      <a:r>
                        <a:rPr lang="es-ES_tradnl" sz="1600" b="1" i="0" u="none" strike="noStrike" dirty="0">
                          <a:solidFill>
                            <a:srgbClr val="FFFFCC"/>
                          </a:solidFill>
                          <a:latin typeface="+mn-lt"/>
                        </a:rPr>
                        <a:t>Incremento FP</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00FF"/>
                    </a:solidFill>
                  </a:tcPr>
                </a:tc>
                <a:tc>
                  <a:txBody>
                    <a:bodyPr/>
                    <a:lstStyle/>
                    <a:p>
                      <a:pPr algn="r" fontAlgn="b"/>
                      <a:r>
                        <a:rPr lang="es-ES_tradnl" sz="1600" b="1" i="0" u="none" strike="noStrike" dirty="0">
                          <a:solidFill>
                            <a:srgbClr val="0000FF"/>
                          </a:solidFill>
                          <a:latin typeface="+mn-lt"/>
                        </a:rPr>
                        <a:t>5.000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99"/>
                    </a:solidFill>
                  </a:tcPr>
                </a:tc>
                <a:tc>
                  <a:txBody>
                    <a:bodyPr/>
                    <a:lstStyle/>
                    <a:p>
                      <a:pPr algn="r" fontAlgn="b"/>
                      <a:r>
                        <a:rPr lang="es-ES_tradnl" sz="1600" b="1" i="0" u="none" strike="noStrike" dirty="0">
                          <a:solidFill>
                            <a:srgbClr val="0000FF"/>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99"/>
                    </a:solidFill>
                  </a:tcPr>
                </a:tc>
                <a:tc>
                  <a:txBody>
                    <a:bodyPr/>
                    <a:lstStyle/>
                    <a:p>
                      <a:pPr algn="r" fontAlgn="b"/>
                      <a:r>
                        <a:rPr lang="es-ES_tradnl" sz="1600" b="1" i="0" u="none" strike="noStrike" dirty="0">
                          <a:solidFill>
                            <a:srgbClr val="0000FF"/>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99"/>
                    </a:solidFill>
                  </a:tcPr>
                </a:tc>
                <a:extLst>
                  <a:ext uri="{0D108BD9-81ED-4DB2-BD59-A6C34878D82A}">
                    <a16:rowId xmlns="" xmlns:a16="http://schemas.microsoft.com/office/drawing/2014/main" val="10014"/>
                  </a:ext>
                </a:extLst>
              </a:tr>
              <a:tr h="256993">
                <a:tc>
                  <a:txBody>
                    <a:bodyPr/>
                    <a:lstStyle/>
                    <a:p>
                      <a:pPr algn="l" fontAlgn="b"/>
                      <a:r>
                        <a:rPr lang="es-ES_tradnl" sz="1600" b="1" i="0" u="none" strike="noStrike" dirty="0" smtClean="0">
                          <a:solidFill>
                            <a:srgbClr val="FFFFCC"/>
                          </a:solidFill>
                          <a:latin typeface="+mn-lt"/>
                        </a:rPr>
                        <a:t>Reducción del propio año (10% s/▲ FP)</a:t>
                      </a:r>
                      <a:endParaRPr lang="es-ES_tradnl" sz="1600" b="1"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0000"/>
                    </a:solidFill>
                  </a:tcPr>
                </a:tc>
                <a:tc>
                  <a:txBody>
                    <a:bodyPr/>
                    <a:lstStyle/>
                    <a:p>
                      <a:pPr algn="r" fontAlgn="b"/>
                      <a:r>
                        <a:rPr lang="es-ES_tradnl" sz="1600" b="1" i="0" u="none" strike="noStrike" dirty="0">
                          <a:solidFill>
                            <a:srgbClr val="FF0000"/>
                          </a:solidFill>
                          <a:latin typeface="+mn-lt"/>
                        </a:rPr>
                        <a:t>500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99FFCC"/>
                    </a:solidFill>
                  </a:tcPr>
                </a:tc>
                <a:tc>
                  <a:txBody>
                    <a:bodyPr/>
                    <a:lstStyle/>
                    <a:p>
                      <a:pPr algn="r" fontAlgn="b"/>
                      <a:r>
                        <a:rPr lang="es-ES_tradnl" sz="1600" b="1" i="0" u="none" strike="noStrike" dirty="0">
                          <a:solidFill>
                            <a:srgbClr val="0000FF"/>
                          </a:solidFill>
                          <a:latin typeface="+mn-lt"/>
                        </a:rPr>
                        <a:t>1.000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a:solidFill>
                            <a:srgbClr val="0000FF"/>
                          </a:solidFill>
                          <a:latin typeface="+mn-lt"/>
                        </a:rPr>
                        <a:t>1.000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15"/>
                  </a:ext>
                </a:extLst>
              </a:tr>
              <a:tr h="25699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600" b="1" i="0" u="sng" strike="noStrike" dirty="0" smtClean="0">
                          <a:solidFill>
                            <a:srgbClr val="FFFFCC"/>
                          </a:solidFill>
                          <a:latin typeface="+mn-lt"/>
                        </a:rPr>
                        <a:t>Límite Reducción</a:t>
                      </a:r>
                      <a:r>
                        <a:rPr lang="es-ES_tradnl" sz="1600" b="1" i="0" u="none" strike="noStrike" dirty="0" smtClean="0">
                          <a:solidFill>
                            <a:srgbClr val="FFFFCC"/>
                          </a:solidFill>
                          <a:latin typeface="+mn-lt"/>
                        </a:rPr>
                        <a:t>: </a:t>
                      </a:r>
                      <a:r>
                        <a:rPr lang="es-ES_tradnl" sz="1600" b="1" i="0" u="none" strike="noStrike" dirty="0" smtClean="0">
                          <a:solidFill>
                            <a:srgbClr val="FFFF66"/>
                          </a:solidFill>
                          <a:latin typeface="+mn-lt"/>
                        </a:rPr>
                        <a:t>10</a:t>
                      </a:r>
                      <a:r>
                        <a:rPr lang="es-ES_tradnl" sz="1600" b="1" i="0" u="none" strike="noStrike" dirty="0">
                          <a:solidFill>
                            <a:srgbClr val="FFFF66"/>
                          </a:solidFill>
                          <a:latin typeface="+mn-lt"/>
                        </a:rPr>
                        <a:t>% s/ BI previa</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r" fontAlgn="b"/>
                      <a:r>
                        <a:rPr lang="es-ES_tradnl" sz="1600" b="1" i="0" u="none" strike="noStrike" dirty="0">
                          <a:solidFill>
                            <a:srgbClr val="0000FF"/>
                          </a:solidFill>
                          <a:latin typeface="+mn-lt"/>
                        </a:rPr>
                        <a:t>1.300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1.290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1.290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6"/>
                  </a:ext>
                </a:extLst>
              </a:tr>
              <a:tr h="315235">
                <a:tc>
                  <a:txBody>
                    <a:bodyPr/>
                    <a:lstStyle/>
                    <a:p>
                      <a:pPr algn="l" fontAlgn="b"/>
                      <a:r>
                        <a:rPr lang="es-ES_tradnl" sz="1600" b="1" i="0" u="none" strike="noStrike" dirty="0" smtClean="0">
                          <a:solidFill>
                            <a:srgbClr val="000066"/>
                          </a:solidFill>
                          <a:latin typeface="+mn-lt"/>
                        </a:rPr>
                        <a:t>Reducción  </a:t>
                      </a:r>
                      <a:r>
                        <a:rPr lang="es-ES_tradnl" sz="1600" b="1" i="0" u="none" strike="noStrike" dirty="0">
                          <a:solidFill>
                            <a:srgbClr val="000066"/>
                          </a:solidFill>
                          <a:latin typeface="+mn-lt"/>
                        </a:rPr>
                        <a:t>Aplicada </a:t>
                      </a:r>
                      <a:r>
                        <a:rPr lang="es-ES_tradnl" sz="1600" b="1" i="0" u="none" strike="noStrike" dirty="0" smtClean="0">
                          <a:solidFill>
                            <a:srgbClr val="000066"/>
                          </a:solidFill>
                          <a:latin typeface="+mn-lt"/>
                        </a:rPr>
                        <a:t>de  </a:t>
                      </a:r>
                      <a:r>
                        <a:rPr lang="es-ES_tradnl" sz="1600" b="1" i="0" u="none" strike="noStrike" dirty="0">
                          <a:solidFill>
                            <a:srgbClr val="000066"/>
                          </a:solidFill>
                          <a:latin typeface="+mn-lt"/>
                        </a:rPr>
                        <a:t>2 años anteriores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99FFCC"/>
                    </a:solidFill>
                  </a:tcPr>
                </a:tc>
                <a:tc>
                  <a:txBody>
                    <a:bodyPr/>
                    <a:lstStyle/>
                    <a:p>
                      <a:pPr algn="r" fontAlgn="b"/>
                      <a:r>
                        <a:rPr lang="es-ES_tradnl" sz="1600" b="1" i="0" u="none" strike="noStrike" dirty="0" smtClean="0">
                          <a:solidFill>
                            <a:srgbClr val="0000FF"/>
                          </a:solidFill>
                          <a:latin typeface="+mn-lt"/>
                        </a:rPr>
                        <a:t>-----</a:t>
                      </a:r>
                      <a:endParaRPr lang="es-ES_tradnl" sz="16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FF0000"/>
                          </a:solidFill>
                          <a:latin typeface="+mn-lt"/>
                        </a:rPr>
                        <a:t>290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99FFCC"/>
                    </a:solidFill>
                  </a:tcPr>
                </a:tc>
                <a:tc>
                  <a:txBody>
                    <a:bodyPr/>
                    <a:lstStyle/>
                    <a:p>
                      <a:pPr algn="r" fontAlgn="b"/>
                      <a:r>
                        <a:rPr lang="es-ES_tradnl" sz="1600" b="1" i="0" u="none" strike="noStrike" dirty="0">
                          <a:solidFill>
                            <a:srgbClr val="FF0000"/>
                          </a:solidFill>
                          <a:latin typeface="+mn-lt"/>
                        </a:rPr>
                        <a:t>210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99FFCC"/>
                    </a:solidFill>
                  </a:tcPr>
                </a:tc>
                <a:extLst>
                  <a:ext uri="{0D108BD9-81ED-4DB2-BD59-A6C34878D82A}">
                    <a16:rowId xmlns="" xmlns:a16="http://schemas.microsoft.com/office/drawing/2014/main" val="10017"/>
                  </a:ext>
                </a:extLst>
              </a:tr>
              <a:tr h="256993">
                <a:tc>
                  <a:txBody>
                    <a:bodyPr/>
                    <a:lstStyle/>
                    <a:p>
                      <a:pPr algn="l" fontAlgn="b"/>
                      <a:r>
                        <a:rPr lang="es-ES_tradnl" sz="1600" b="1" i="0" u="none" strike="noStrike" dirty="0">
                          <a:solidFill>
                            <a:srgbClr val="0000FF"/>
                          </a:solidFill>
                          <a:latin typeface="+mn-lt"/>
                        </a:rPr>
                        <a:t>Reducción </a:t>
                      </a:r>
                      <a:r>
                        <a:rPr lang="es-ES_tradnl" sz="1600" b="1" i="0" u="none" strike="noStrike" dirty="0" smtClean="0">
                          <a:solidFill>
                            <a:srgbClr val="0000FF"/>
                          </a:solidFill>
                          <a:latin typeface="+mn-lt"/>
                        </a:rPr>
                        <a:t>pendiente insuficiente BI</a:t>
                      </a:r>
                      <a:endParaRPr lang="es-ES_tradnl" sz="16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99FFCC"/>
                    </a:solidFill>
                  </a:tcPr>
                </a:tc>
                <a:tc>
                  <a:txBody>
                    <a:bodyPr/>
                    <a:lstStyle/>
                    <a:p>
                      <a:pPr algn="r" fontAlgn="b"/>
                      <a:r>
                        <a:rPr lang="es-ES_tradnl" sz="1600" b="1" i="0" u="none" strike="noStrike" dirty="0" smtClean="0">
                          <a:solidFill>
                            <a:srgbClr val="FF0066"/>
                          </a:solidFill>
                          <a:latin typeface="+mn-lt"/>
                        </a:rPr>
                        <a:t>[500]</a:t>
                      </a:r>
                      <a:endParaRPr lang="es-ES_tradnl" sz="1600" b="1" i="0" u="none" strike="noStrike" dirty="0">
                        <a:solidFill>
                          <a:srgbClr val="FF0066"/>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99FFCC"/>
                    </a:solidFill>
                  </a:tcPr>
                </a:tc>
                <a:tc>
                  <a:txBody>
                    <a:bodyPr/>
                    <a:lstStyle/>
                    <a:p>
                      <a:pPr algn="r" fontAlgn="b"/>
                      <a:r>
                        <a:rPr lang="es-ES_tradnl" sz="1600" b="0" i="0" u="none" strike="noStrike" dirty="0" smtClean="0">
                          <a:solidFill>
                            <a:srgbClr val="FF0066"/>
                          </a:solidFill>
                          <a:latin typeface="+mn-lt"/>
                        </a:rPr>
                        <a:t>[210]</a:t>
                      </a:r>
                      <a:endParaRPr lang="es-ES_tradnl" sz="1600" b="0" i="0" u="none" strike="noStrike" dirty="0">
                        <a:solidFill>
                          <a:srgbClr val="FF0066"/>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99FFCC"/>
                    </a:solidFill>
                  </a:tcPr>
                </a:tc>
                <a:tc>
                  <a:txBody>
                    <a:bodyPr/>
                    <a:lstStyle/>
                    <a:p>
                      <a:pPr algn="r" fontAlgn="b"/>
                      <a:r>
                        <a:rPr lang="es-ES_tradnl" sz="1600" b="0" i="0" u="none" strike="noStrike" dirty="0" smtClean="0">
                          <a:solidFill>
                            <a:srgbClr val="FF0066"/>
                          </a:solidFill>
                          <a:latin typeface="+mn-lt"/>
                        </a:rPr>
                        <a:t>[0]</a:t>
                      </a:r>
                      <a:endParaRPr lang="es-ES_tradnl" sz="1600" b="0" i="0" u="none" strike="noStrike" dirty="0">
                        <a:solidFill>
                          <a:srgbClr val="FF0066"/>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99FFCC"/>
                    </a:solidFill>
                  </a:tcPr>
                </a:tc>
                <a:extLst>
                  <a:ext uri="{0D108BD9-81ED-4DB2-BD59-A6C34878D82A}">
                    <a16:rowId xmlns="" xmlns:a16="http://schemas.microsoft.com/office/drawing/2014/main" val="10018"/>
                  </a:ext>
                </a:extLst>
              </a:tr>
              <a:tr h="428807">
                <a:tc>
                  <a:txBody>
                    <a:bodyPr/>
                    <a:lstStyle/>
                    <a:p>
                      <a:pPr algn="ctr" fontAlgn="b"/>
                      <a:r>
                        <a:rPr lang="es-ES_tradnl" sz="1600" b="1" i="0" u="none" strike="noStrike" dirty="0">
                          <a:solidFill>
                            <a:srgbClr val="0000FF"/>
                          </a:solidFill>
                          <a:latin typeface="+mn-lt"/>
                        </a:rPr>
                        <a:t>Reducción </a:t>
                      </a:r>
                      <a:r>
                        <a:rPr lang="es-ES_tradnl" sz="1600" b="1" i="0" u="none" strike="noStrike" dirty="0" err="1" smtClean="0">
                          <a:solidFill>
                            <a:srgbClr val="0000FF"/>
                          </a:solidFill>
                          <a:latin typeface="+mn-lt"/>
                        </a:rPr>
                        <a:t>Rva</a:t>
                      </a:r>
                      <a:r>
                        <a:rPr lang="es-ES_tradnl" sz="1600" b="1" i="0" u="none" strike="noStrike" dirty="0" smtClean="0">
                          <a:solidFill>
                            <a:srgbClr val="0000FF"/>
                          </a:solidFill>
                          <a:latin typeface="+mn-lt"/>
                        </a:rPr>
                        <a:t>. Capitalización aplicada TOTAL</a:t>
                      </a:r>
                      <a:endParaRPr lang="es-ES_tradnl" sz="16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a:solidFill>
                            <a:srgbClr val="0000FF"/>
                          </a:solidFill>
                          <a:latin typeface="+mn-lt"/>
                        </a:rPr>
                        <a:t>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a:solidFill>
                            <a:srgbClr val="0000FF"/>
                          </a:solidFill>
                          <a:latin typeface="+mn-lt"/>
                        </a:rPr>
                        <a:t>1.290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a:solidFill>
                            <a:srgbClr val="0000FF"/>
                          </a:solidFill>
                          <a:latin typeface="+mn-lt"/>
                        </a:rPr>
                        <a:t>1.210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19"/>
                  </a:ext>
                </a:extLst>
              </a:tr>
            </a:tbl>
          </a:graphicData>
        </a:graphic>
      </p:graphicFrame>
    </p:spTree>
    <p:extLst>
      <p:ext uri="{BB962C8B-B14F-4D97-AF65-F5344CB8AC3E}">
        <p14:creationId xmlns="" xmlns:p14="http://schemas.microsoft.com/office/powerpoint/2010/main" val="182078538"/>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284</a:t>
            </a:fld>
            <a:endParaRPr lang="es-ES"/>
          </a:p>
        </p:txBody>
      </p:sp>
      <p:graphicFrame>
        <p:nvGraphicFramePr>
          <p:cNvPr id="2" name="Tabla 1"/>
          <p:cNvGraphicFramePr>
            <a:graphicFrameLocks noGrp="1"/>
          </p:cNvGraphicFramePr>
          <p:nvPr>
            <p:extLst>
              <p:ext uri="{D42A27DB-BD31-4B8C-83A1-F6EECF244321}">
                <p14:modId xmlns="" xmlns:p14="http://schemas.microsoft.com/office/powerpoint/2010/main" val="2233852004"/>
              </p:ext>
            </p:extLst>
          </p:nvPr>
        </p:nvGraphicFramePr>
        <p:xfrm>
          <a:off x="69210" y="1693042"/>
          <a:ext cx="9677400" cy="804916"/>
        </p:xfrm>
        <a:graphic>
          <a:graphicData uri="http://schemas.openxmlformats.org/drawingml/2006/table">
            <a:tbl>
              <a:tblPr>
                <a:tableStyleId>{5C22544A-7EE6-4342-B048-85BDC9FD1C3A}</a:tableStyleId>
              </a:tblPr>
              <a:tblGrid>
                <a:gridCol w="845190">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914400">
                  <a:extLst>
                    <a:ext uri="{9D8B030D-6E8A-4147-A177-3AD203B41FA5}">
                      <a16:colId xmlns="" xmlns:a16="http://schemas.microsoft.com/office/drawing/2014/main" val="4182599387"/>
                    </a:ext>
                  </a:extLst>
                </a:gridCol>
                <a:gridCol w="365760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288158">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516758">
                <a:tc>
                  <a:txBody>
                    <a:bodyPr/>
                    <a:lstStyle/>
                    <a:p>
                      <a:pPr algn="ctr">
                        <a:lnSpc>
                          <a:spcPts val="1800"/>
                        </a:lnSpc>
                        <a:spcAft>
                          <a:spcPts val="0"/>
                        </a:spcAft>
                      </a:pPr>
                      <a:r>
                        <a:rPr lang="es-ES" sz="1400" b="1" dirty="0" smtClean="0">
                          <a:solidFill>
                            <a:srgbClr val="0000CC"/>
                          </a:solidFill>
                          <a:effectLst/>
                        </a:rPr>
                        <a:t>125</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Derechos por reducciones de la B.I.</a:t>
                      </a:r>
                      <a:r>
                        <a:rPr lang="es-ES" sz="1400" b="1" baseline="0" dirty="0" smtClean="0">
                          <a:solidFill>
                            <a:srgbClr val="0000CC"/>
                          </a:solidFill>
                          <a:effectLst/>
                          <a:latin typeface="+mn-lt"/>
                        </a:rPr>
                        <a:t> pendientes de aplicar</a:t>
                      </a:r>
                      <a:r>
                        <a:rPr lang="es-ES" sz="1400" b="1" dirty="0" smtClean="0">
                          <a:solidFill>
                            <a:srgbClr val="0000CC"/>
                          </a:solidFill>
                          <a:effectLst/>
                          <a:latin typeface="+mn-lt"/>
                        </a:rPr>
                        <a:t> del ejercicio N (4742)</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a:t>
                      </a:r>
                      <a:r>
                        <a:rPr lang="es-ES" sz="1400" b="1" dirty="0">
                          <a:solidFill>
                            <a:srgbClr val="FF0000"/>
                          </a:solidFill>
                          <a:effectLst/>
                        </a:rPr>
                        <a:t>(</a:t>
                      </a:r>
                      <a:r>
                        <a:rPr lang="es-ES" sz="1400" b="1" dirty="0" smtClean="0">
                          <a:solidFill>
                            <a:srgbClr val="FF0000"/>
                          </a:solidFill>
                          <a:effectLst/>
                        </a:rPr>
                        <a:t>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[500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0000"/>
                          </a:solidFill>
                          <a:effectLst/>
                        </a:rPr>
                        <a:t>125</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sp>
        <p:nvSpPr>
          <p:cNvPr id="3" name="Rectángulo 2"/>
          <p:cNvSpPr/>
          <p:nvPr/>
        </p:nvSpPr>
        <p:spPr>
          <a:xfrm>
            <a:off x="0" y="568404"/>
            <a:ext cx="9906000" cy="984885"/>
          </a:xfrm>
          <a:prstGeom prst="rect">
            <a:avLst/>
          </a:prstGeom>
        </p:spPr>
        <p:txBody>
          <a:bodyPr wrap="square">
            <a:spAutoFit/>
          </a:bodyPr>
          <a:lstStyle/>
          <a:p>
            <a:pPr marL="342900" indent="-342900" algn="just">
              <a:spcAft>
                <a:spcPts val="0"/>
              </a:spcAft>
              <a:buFont typeface="+mj-lt"/>
              <a:buAutoNum type="arabicParenR"/>
              <a:tabLst>
                <a:tab pos="2700020" algn="ctr"/>
                <a:tab pos="5400040" algn="r"/>
                <a:tab pos="685800" algn="l"/>
              </a:tabLst>
            </a:pPr>
            <a:r>
              <a:rPr lang="es-ES" sz="1800" dirty="0" smtClean="0">
                <a:latin typeface="+mn-lt"/>
                <a:ea typeface="Times New Roman" panose="02020603050405020304" pitchFamily="18" charset="0"/>
              </a:rPr>
              <a:t>Contabilización</a:t>
            </a:r>
            <a:r>
              <a:rPr lang="es-ES" sz="1800" b="0" dirty="0" smtClean="0">
                <a:latin typeface="+mn-lt"/>
                <a:ea typeface="Times New Roman" panose="02020603050405020304" pitchFamily="18" charset="0"/>
              </a:rPr>
              <a:t> del </a:t>
            </a:r>
            <a:r>
              <a:rPr lang="es-ES" sz="1800" b="0" u="sng" dirty="0" smtClean="0">
                <a:solidFill>
                  <a:srgbClr val="FFFF00"/>
                </a:solidFill>
                <a:latin typeface="+mn-lt"/>
              </a:rPr>
              <a:t>impuesto diferido año </a:t>
            </a:r>
            <a:r>
              <a:rPr lang="es-ES" sz="1800" u="sng" dirty="0" smtClean="0">
                <a:solidFill>
                  <a:srgbClr val="FFFF00"/>
                </a:solidFill>
                <a:latin typeface="+mn-lt"/>
              </a:rPr>
              <a:t>N:</a:t>
            </a:r>
          </a:p>
          <a:p>
            <a:pPr marL="342900" indent="-342900" algn="just">
              <a:spcAft>
                <a:spcPts val="0"/>
              </a:spcAft>
              <a:buFont typeface="+mj-lt"/>
              <a:buAutoNum type="arabicParenR"/>
              <a:tabLst>
                <a:tab pos="2700020" algn="ctr"/>
                <a:tab pos="5400040" algn="r"/>
                <a:tab pos="685800" algn="l"/>
              </a:tabLst>
            </a:pPr>
            <a:endParaRPr lang="es-ES" sz="800" u="sng" dirty="0" smtClean="0"/>
          </a:p>
          <a:p>
            <a:pPr marL="342900" indent="-342900" algn="just">
              <a:spcAft>
                <a:spcPts val="0"/>
              </a:spcAft>
              <a:buFont typeface="Wingdings" pitchFamily="2" charset="2"/>
              <a:buChar char="Ø"/>
              <a:tabLst>
                <a:tab pos="2700020" algn="ctr"/>
                <a:tab pos="5400040" algn="r"/>
                <a:tab pos="685800" algn="l"/>
              </a:tabLst>
            </a:pPr>
            <a:r>
              <a:rPr lang="es-ES" sz="1600" b="0" dirty="0" smtClean="0">
                <a:latin typeface="+mn-lt"/>
              </a:rPr>
              <a:t>Correspondiente a la parte de la reducción por la </a:t>
            </a:r>
            <a:r>
              <a:rPr lang="es-ES" sz="1600" b="0" dirty="0" err="1" smtClean="0">
                <a:latin typeface="+mn-lt"/>
              </a:rPr>
              <a:t>Rva</a:t>
            </a:r>
            <a:r>
              <a:rPr lang="es-ES" sz="1600" b="0" dirty="0" smtClean="0">
                <a:latin typeface="+mn-lt"/>
              </a:rPr>
              <a:t>. de Capitalización que no se ha podido aplicar</a:t>
            </a:r>
          </a:p>
          <a:p>
            <a:pPr marL="342900" indent="-342900" algn="just">
              <a:spcAft>
                <a:spcPts val="0"/>
              </a:spcAft>
              <a:buFont typeface="Wingdings" pitchFamily="2" charset="2"/>
              <a:buChar char="Ø"/>
              <a:tabLst>
                <a:tab pos="2700020" algn="ctr"/>
                <a:tab pos="5400040" algn="r"/>
                <a:tab pos="685800" algn="l"/>
              </a:tabLst>
            </a:pPr>
            <a:r>
              <a:rPr lang="es-ES" sz="1600" b="0" dirty="0" smtClean="0">
                <a:latin typeface="+mn-lt"/>
              </a:rPr>
              <a:t>En términos de cuota: 500 x 25% = 125. </a:t>
            </a:r>
            <a:r>
              <a:rPr lang="es-ES" sz="1600" b="0" u="sng" dirty="0" smtClean="0">
                <a:latin typeface="+mn-lt"/>
              </a:rPr>
              <a:t>Nace un derecho de crédito</a:t>
            </a:r>
            <a:endParaRPr lang="es-ES" sz="1800" u="sng" strike="noStrike" dirty="0">
              <a:solidFill>
                <a:srgbClr val="FFFFCC"/>
              </a:solidFill>
              <a:effectLst/>
              <a:latin typeface="Times New Roman" panose="02020603050405020304" pitchFamily="18" charset="0"/>
              <a:ea typeface="Times New Roman" panose="02020603050405020304" pitchFamily="18" charset="0"/>
            </a:endParaRPr>
          </a:p>
        </p:txBody>
      </p:sp>
      <p:sp>
        <p:nvSpPr>
          <p:cNvPr id="11"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3 - Solución-2</a:t>
            </a:r>
            <a:r>
              <a:rPr lang="es-ES" sz="1700" dirty="0" smtClean="0">
                <a:solidFill>
                  <a:srgbClr val="FF0000"/>
                </a:solidFill>
              </a:rPr>
              <a:t> </a:t>
            </a:r>
            <a:r>
              <a:rPr lang="es-ES" sz="1600" dirty="0" smtClean="0">
                <a:solidFill>
                  <a:srgbClr val="FF0000"/>
                </a:solidFill>
              </a:rPr>
              <a:t>Insuficiencia de B.I. </a:t>
            </a:r>
            <a:r>
              <a:rPr lang="es-ES" sz="1600" dirty="0" smtClean="0">
                <a:solidFill>
                  <a:srgbClr val="FF0000"/>
                </a:solidFill>
                <a:latin typeface="Arial"/>
                <a:cs typeface="Arial"/>
              </a:rPr>
              <a:t>→</a:t>
            </a:r>
            <a:r>
              <a:rPr lang="es-ES" sz="1600" dirty="0" smtClean="0">
                <a:solidFill>
                  <a:srgbClr val="FF0000"/>
                </a:solidFill>
              </a:rPr>
              <a:t> Traslado a 2 años </a:t>
            </a:r>
            <a:r>
              <a:rPr lang="es-ES" sz="1600" dirty="0" err="1" smtClean="0">
                <a:solidFill>
                  <a:srgbClr val="FF0000"/>
                </a:solidFill>
              </a:rPr>
              <a:t>ss</a:t>
            </a:r>
            <a:r>
              <a:rPr lang="es-ES" sz="1600" dirty="0" smtClean="0">
                <a:solidFill>
                  <a:srgbClr val="FF0000"/>
                </a:solidFill>
              </a:rPr>
              <a:t> </a:t>
            </a:r>
            <a:r>
              <a:rPr lang="es-ES" sz="1200" dirty="0" smtClean="0">
                <a:solidFill>
                  <a:srgbClr val="FF0000"/>
                </a:solidFill>
              </a:rPr>
              <a:t>[</a:t>
            </a:r>
            <a:r>
              <a:rPr lang="es-ES" sz="1200" dirty="0" err="1" smtClean="0">
                <a:solidFill>
                  <a:srgbClr val="FF0000"/>
                </a:solidFill>
              </a:rPr>
              <a:t>Rva</a:t>
            </a:r>
            <a:r>
              <a:rPr lang="es-ES" sz="1200" dirty="0" smtClean="0">
                <a:solidFill>
                  <a:srgbClr val="FF0000"/>
                </a:solidFill>
              </a:rPr>
              <a:t>. </a:t>
            </a:r>
            <a:r>
              <a:rPr lang="es-ES" sz="1200" dirty="0">
                <a:solidFill>
                  <a:srgbClr val="FF0000"/>
                </a:solidFill>
              </a:rPr>
              <a:t>Capitalización] </a:t>
            </a:r>
            <a:endParaRPr lang="es-ES" sz="1200" u="sng" dirty="0">
              <a:solidFill>
                <a:srgbClr val="FF0000"/>
              </a:solidFill>
            </a:endParaRPr>
          </a:p>
        </p:txBody>
      </p:sp>
      <p:graphicFrame>
        <p:nvGraphicFramePr>
          <p:cNvPr id="10" name="9 Tabla"/>
          <p:cNvGraphicFramePr>
            <a:graphicFrameLocks noGrp="1"/>
          </p:cNvGraphicFramePr>
          <p:nvPr/>
        </p:nvGraphicFramePr>
        <p:xfrm>
          <a:off x="5562600" y="548641"/>
          <a:ext cx="3886200" cy="365760"/>
        </p:xfrm>
        <a:graphic>
          <a:graphicData uri="http://schemas.openxmlformats.org/drawingml/2006/table">
            <a:tbl>
              <a:tblPr firstRow="1" bandRow="1">
                <a:tableStyleId>{5C22544A-7EE6-4342-B048-85BDC9FD1C3A}</a:tableStyleId>
              </a:tblPr>
              <a:tblGrid>
                <a:gridCol w="3886200">
                  <a:extLst>
                    <a:ext uri="{9D8B030D-6E8A-4147-A177-3AD203B41FA5}">
                      <a16:colId xmlns="" xmlns:a16="http://schemas.microsoft.com/office/drawing/2014/main" val="20000"/>
                    </a:ext>
                  </a:extLst>
                </a:gridCol>
              </a:tblGrid>
              <a:tr h="304800">
                <a:tc>
                  <a:txBody>
                    <a:bodyPr/>
                    <a:lstStyle/>
                    <a:p>
                      <a:pPr algn="ctr"/>
                      <a:r>
                        <a:rPr lang="es-ES_tradnl" u="sng" dirty="0" smtClean="0"/>
                        <a:t>Año N</a:t>
                      </a:r>
                      <a:r>
                        <a:rPr lang="es-ES_tradnl" dirty="0" smtClean="0"/>
                        <a:t>: Traslado a 2 años </a:t>
                      </a:r>
                      <a:r>
                        <a:rPr lang="es-ES_tradnl" dirty="0" err="1" smtClean="0"/>
                        <a:t>ss</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
        <p:nvSpPr>
          <p:cNvPr id="13" name="Rectángulo 13"/>
          <p:cNvSpPr/>
          <p:nvPr/>
        </p:nvSpPr>
        <p:spPr>
          <a:xfrm>
            <a:off x="-76200" y="2743200"/>
            <a:ext cx="6248400" cy="369332"/>
          </a:xfrm>
          <a:prstGeom prst="rect">
            <a:avLst/>
          </a:prstGeom>
        </p:spPr>
        <p:txBody>
          <a:bodyPr wrap="square">
            <a:spAutoFit/>
          </a:bodyPr>
          <a:lstStyle/>
          <a:p>
            <a:pPr marL="342900" indent="-342900" algn="just">
              <a:spcAft>
                <a:spcPts val="0"/>
              </a:spcAft>
              <a:buFont typeface="+mj-lt"/>
              <a:buAutoNum type="arabicParenR" startAt="2"/>
              <a:tabLst>
                <a:tab pos="2700020" algn="ctr"/>
                <a:tab pos="5400040" algn="r"/>
                <a:tab pos="685800" algn="l"/>
              </a:tabLst>
            </a:pPr>
            <a:r>
              <a:rPr lang="es-ES" sz="1800" b="0" dirty="0" smtClean="0">
                <a:latin typeface="Arial" panose="020B0604020202020204" pitchFamily="34" charset="0"/>
                <a:ea typeface="Times New Roman" panose="02020603050405020304" pitchFamily="18" charset="0"/>
              </a:rPr>
              <a:t>C</a:t>
            </a:r>
            <a:r>
              <a:rPr lang="es-ES" sz="1800" dirty="0" smtClean="0">
                <a:latin typeface="Arial" panose="020B0604020202020204" pitchFamily="34" charset="0"/>
                <a:ea typeface="Times New Roman" panose="02020603050405020304" pitchFamily="18" charset="0"/>
              </a:rPr>
              <a:t>ontabilización</a:t>
            </a:r>
            <a:r>
              <a:rPr lang="es-ES" sz="1800" b="0" dirty="0" smtClean="0">
                <a:latin typeface="Arial" panose="020B0604020202020204" pitchFamily="34" charset="0"/>
                <a:ea typeface="Times New Roman" panose="02020603050405020304" pitchFamily="18" charset="0"/>
              </a:rPr>
              <a:t> del </a:t>
            </a:r>
            <a:r>
              <a:rPr lang="es-ES" sz="1800" b="0" u="sng" dirty="0" smtClean="0">
                <a:solidFill>
                  <a:srgbClr val="FFFF00"/>
                </a:solidFill>
              </a:rPr>
              <a:t>Impuesto diferido año </a:t>
            </a:r>
            <a:r>
              <a:rPr lang="es-ES" sz="1800" u="sng" dirty="0" smtClean="0">
                <a:solidFill>
                  <a:srgbClr val="FFFF00"/>
                </a:solidFill>
              </a:rPr>
              <a:t>N+1:</a:t>
            </a:r>
          </a:p>
        </p:txBody>
      </p:sp>
      <p:graphicFrame>
        <p:nvGraphicFramePr>
          <p:cNvPr id="16" name="15 Tabla"/>
          <p:cNvGraphicFramePr>
            <a:graphicFrameLocks noGrp="1"/>
          </p:cNvGraphicFramePr>
          <p:nvPr/>
        </p:nvGraphicFramePr>
        <p:xfrm>
          <a:off x="6019800" y="4511040"/>
          <a:ext cx="3657600" cy="365760"/>
        </p:xfrm>
        <a:graphic>
          <a:graphicData uri="http://schemas.openxmlformats.org/drawingml/2006/table">
            <a:tbl>
              <a:tblPr firstRow="1" bandRow="1">
                <a:tableStyleId>{5C22544A-7EE6-4342-B048-85BDC9FD1C3A}</a:tableStyleId>
              </a:tblPr>
              <a:tblGrid>
                <a:gridCol w="3657600">
                  <a:extLst>
                    <a:ext uri="{9D8B030D-6E8A-4147-A177-3AD203B41FA5}">
                      <a16:colId xmlns="" xmlns:a16="http://schemas.microsoft.com/office/drawing/2014/main" val="20000"/>
                    </a:ext>
                  </a:extLst>
                </a:gridCol>
              </a:tblGrid>
              <a:tr h="304800">
                <a:tc>
                  <a:txBody>
                    <a:bodyPr/>
                    <a:lstStyle/>
                    <a:p>
                      <a:pPr algn="ctr"/>
                      <a:r>
                        <a:rPr lang="es-ES_tradnl" u="sng" dirty="0" smtClean="0"/>
                        <a:t>Año N+2</a:t>
                      </a:r>
                      <a:r>
                        <a:rPr lang="es-ES_tradnl" dirty="0" smtClean="0"/>
                        <a:t>: Aplicación del resto</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17" name="Tabla 1"/>
          <p:cNvGraphicFramePr>
            <a:graphicFrameLocks noGrp="1"/>
          </p:cNvGraphicFramePr>
          <p:nvPr>
            <p:extLst>
              <p:ext uri="{D42A27DB-BD31-4B8C-83A1-F6EECF244321}">
                <p14:modId xmlns="" xmlns:p14="http://schemas.microsoft.com/office/powerpoint/2010/main" val="2233852004"/>
              </p:ext>
            </p:extLst>
          </p:nvPr>
        </p:nvGraphicFramePr>
        <p:xfrm>
          <a:off x="76200" y="3309884"/>
          <a:ext cx="9677400" cy="804916"/>
        </p:xfrm>
        <a:graphic>
          <a:graphicData uri="http://schemas.openxmlformats.org/drawingml/2006/table">
            <a:tbl>
              <a:tblPr>
                <a:tableStyleId>{5C22544A-7EE6-4342-B048-85BDC9FD1C3A}</a:tableStyleId>
              </a:tblPr>
              <a:tblGrid>
                <a:gridCol w="845190">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914400">
                  <a:extLst>
                    <a:ext uri="{9D8B030D-6E8A-4147-A177-3AD203B41FA5}">
                      <a16:colId xmlns="" xmlns:a16="http://schemas.microsoft.com/office/drawing/2014/main" val="4182599387"/>
                    </a:ext>
                  </a:extLst>
                </a:gridCol>
                <a:gridCol w="365760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288158">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31/12/N+1</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516758">
                <a:tc>
                  <a:txBody>
                    <a:bodyPr/>
                    <a:lstStyle/>
                    <a:p>
                      <a:pPr algn="ctr">
                        <a:lnSpc>
                          <a:spcPts val="1800"/>
                        </a:lnSpc>
                        <a:spcAft>
                          <a:spcPts val="0"/>
                        </a:spcAft>
                      </a:pPr>
                      <a:r>
                        <a:rPr lang="es-ES" sz="1400" b="1" dirty="0" smtClean="0">
                          <a:solidFill>
                            <a:srgbClr val="FF0000"/>
                          </a:solidFill>
                          <a:effectLst/>
                        </a:rPr>
                        <a:t>72,5</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[290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Derechos por reducciones de la B.I.</a:t>
                      </a:r>
                      <a:r>
                        <a:rPr lang="es-ES" sz="1400" b="1" baseline="0" dirty="0" smtClean="0">
                          <a:solidFill>
                            <a:srgbClr val="0000CC"/>
                          </a:solidFill>
                          <a:effectLst/>
                          <a:latin typeface="+mn-lt"/>
                        </a:rPr>
                        <a:t> pendientes de aplicar</a:t>
                      </a:r>
                      <a:r>
                        <a:rPr lang="es-ES" sz="1400" b="1" dirty="0" smtClean="0">
                          <a:solidFill>
                            <a:srgbClr val="0000CC"/>
                          </a:solidFill>
                          <a:effectLst/>
                          <a:latin typeface="+mn-lt"/>
                        </a:rPr>
                        <a:t> del ejercicio N (4742)</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rPr>
                        <a:t>72,5</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sp>
        <p:nvSpPr>
          <p:cNvPr id="18" name="Rectángulo 13"/>
          <p:cNvSpPr/>
          <p:nvPr/>
        </p:nvSpPr>
        <p:spPr>
          <a:xfrm>
            <a:off x="76200" y="4431268"/>
            <a:ext cx="6019800" cy="369332"/>
          </a:xfrm>
          <a:prstGeom prst="rect">
            <a:avLst/>
          </a:prstGeom>
        </p:spPr>
        <p:txBody>
          <a:bodyPr wrap="square">
            <a:spAutoFit/>
          </a:bodyPr>
          <a:lstStyle/>
          <a:p>
            <a:pPr marL="342900" indent="-342900" algn="just">
              <a:spcAft>
                <a:spcPts val="0"/>
              </a:spcAft>
              <a:buFont typeface="+mj-lt"/>
              <a:buAutoNum type="arabicParenR" startAt="3"/>
              <a:tabLst>
                <a:tab pos="2700020" algn="ctr"/>
                <a:tab pos="5400040" algn="r"/>
                <a:tab pos="685800" algn="l"/>
              </a:tabLst>
            </a:pPr>
            <a:r>
              <a:rPr lang="es-ES" sz="1800" dirty="0" smtClean="0">
                <a:latin typeface="Arial" panose="020B0604020202020204" pitchFamily="34" charset="0"/>
                <a:ea typeface="Times New Roman" panose="02020603050405020304" pitchFamily="18" charset="0"/>
              </a:rPr>
              <a:t>Contabilización</a:t>
            </a:r>
            <a:r>
              <a:rPr lang="es-ES" sz="1800" b="0" dirty="0" smtClean="0">
                <a:latin typeface="Arial" panose="020B0604020202020204" pitchFamily="34" charset="0"/>
                <a:ea typeface="Times New Roman" panose="02020603050405020304" pitchFamily="18" charset="0"/>
              </a:rPr>
              <a:t> del </a:t>
            </a:r>
            <a:r>
              <a:rPr lang="es-ES" sz="1800" b="0" u="sng" dirty="0" smtClean="0">
                <a:solidFill>
                  <a:srgbClr val="FFFF00"/>
                </a:solidFill>
              </a:rPr>
              <a:t>Impuesto diferido año </a:t>
            </a:r>
            <a:r>
              <a:rPr lang="es-ES" sz="1800" u="sng" dirty="0" smtClean="0">
                <a:solidFill>
                  <a:srgbClr val="FFFF00"/>
                </a:solidFill>
              </a:rPr>
              <a:t>N+2</a:t>
            </a:r>
            <a:r>
              <a:rPr lang="es-ES" sz="1800" b="0" u="sng" dirty="0" smtClean="0">
                <a:solidFill>
                  <a:srgbClr val="FFFF00"/>
                </a:solidFill>
              </a:rPr>
              <a:t>:</a:t>
            </a:r>
          </a:p>
        </p:txBody>
      </p:sp>
      <p:graphicFrame>
        <p:nvGraphicFramePr>
          <p:cNvPr id="19" name="18 Tabla"/>
          <p:cNvGraphicFramePr>
            <a:graphicFrameLocks noGrp="1"/>
          </p:cNvGraphicFramePr>
          <p:nvPr/>
        </p:nvGraphicFramePr>
        <p:xfrm>
          <a:off x="6096000" y="2758440"/>
          <a:ext cx="3581400" cy="365760"/>
        </p:xfrm>
        <a:graphic>
          <a:graphicData uri="http://schemas.openxmlformats.org/drawingml/2006/table">
            <a:tbl>
              <a:tblPr firstRow="1" bandRow="1">
                <a:tableStyleId>{5C22544A-7EE6-4342-B048-85BDC9FD1C3A}</a:tableStyleId>
              </a:tblPr>
              <a:tblGrid>
                <a:gridCol w="3581400">
                  <a:extLst>
                    <a:ext uri="{9D8B030D-6E8A-4147-A177-3AD203B41FA5}">
                      <a16:colId xmlns="" xmlns:a16="http://schemas.microsoft.com/office/drawing/2014/main" val="20000"/>
                    </a:ext>
                  </a:extLst>
                </a:gridCol>
              </a:tblGrid>
              <a:tr h="304800">
                <a:tc>
                  <a:txBody>
                    <a:bodyPr/>
                    <a:lstStyle/>
                    <a:p>
                      <a:pPr algn="ctr"/>
                      <a:r>
                        <a:rPr lang="es-ES_tradnl" u="sng" dirty="0" smtClean="0"/>
                        <a:t>Año N+1</a:t>
                      </a:r>
                      <a:r>
                        <a:rPr lang="es-ES_tradnl" dirty="0" smtClean="0"/>
                        <a:t>: Aplicación de parte</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20" name="Tabla 1"/>
          <p:cNvGraphicFramePr>
            <a:graphicFrameLocks noGrp="1"/>
          </p:cNvGraphicFramePr>
          <p:nvPr>
            <p:extLst>
              <p:ext uri="{D42A27DB-BD31-4B8C-83A1-F6EECF244321}">
                <p14:modId xmlns="" xmlns:p14="http://schemas.microsoft.com/office/powerpoint/2010/main" val="2233852004"/>
              </p:ext>
            </p:extLst>
          </p:nvPr>
        </p:nvGraphicFramePr>
        <p:xfrm>
          <a:off x="76200" y="5029200"/>
          <a:ext cx="9677400" cy="804916"/>
        </p:xfrm>
        <a:graphic>
          <a:graphicData uri="http://schemas.openxmlformats.org/drawingml/2006/table">
            <a:tbl>
              <a:tblPr>
                <a:tableStyleId>{5C22544A-7EE6-4342-B048-85BDC9FD1C3A}</a:tableStyleId>
              </a:tblPr>
              <a:tblGrid>
                <a:gridCol w="845190">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914400">
                  <a:extLst>
                    <a:ext uri="{9D8B030D-6E8A-4147-A177-3AD203B41FA5}">
                      <a16:colId xmlns="" xmlns:a16="http://schemas.microsoft.com/office/drawing/2014/main" val="4182599387"/>
                    </a:ext>
                  </a:extLst>
                </a:gridCol>
                <a:gridCol w="365760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288158">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31/12/N+2</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516758">
                <a:tc>
                  <a:txBody>
                    <a:bodyPr/>
                    <a:lstStyle/>
                    <a:p>
                      <a:pPr algn="ctr">
                        <a:lnSpc>
                          <a:spcPts val="1800"/>
                        </a:lnSpc>
                        <a:spcAft>
                          <a:spcPts val="0"/>
                        </a:spcAft>
                      </a:pPr>
                      <a:r>
                        <a:rPr lang="es-ES" sz="1400" b="1" dirty="0" smtClean="0">
                          <a:solidFill>
                            <a:srgbClr val="FF0000"/>
                          </a:solidFill>
                          <a:effectLst/>
                        </a:rPr>
                        <a:t>52,5</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[210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Derechos por reducciones de la B.I.</a:t>
                      </a:r>
                      <a:r>
                        <a:rPr lang="es-ES" sz="1400" b="1" baseline="0" dirty="0" smtClean="0">
                          <a:solidFill>
                            <a:srgbClr val="0000CC"/>
                          </a:solidFill>
                          <a:effectLst/>
                          <a:latin typeface="+mn-lt"/>
                        </a:rPr>
                        <a:t> pendientes de aplicar</a:t>
                      </a:r>
                      <a:r>
                        <a:rPr lang="es-ES" sz="1400" b="1" dirty="0" smtClean="0">
                          <a:solidFill>
                            <a:srgbClr val="0000CC"/>
                          </a:solidFill>
                          <a:effectLst/>
                          <a:latin typeface="+mn-lt"/>
                        </a:rPr>
                        <a:t> del ejercicio N (4742)</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rPr>
                        <a:t>52,5</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graphicFrame>
        <p:nvGraphicFramePr>
          <p:cNvPr id="21" name="20 Tabla"/>
          <p:cNvGraphicFramePr>
            <a:graphicFrameLocks noGrp="1"/>
          </p:cNvGraphicFramePr>
          <p:nvPr/>
        </p:nvGraphicFramePr>
        <p:xfrm>
          <a:off x="152400" y="5943600"/>
          <a:ext cx="9601200" cy="64008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609600">
                <a:tc>
                  <a:txBody>
                    <a:bodyPr/>
                    <a:lstStyle/>
                    <a:p>
                      <a:pPr marL="342900" indent="-342900">
                        <a:buFont typeface="Wingdings" pitchFamily="2" charset="2"/>
                        <a:buChar char="§"/>
                      </a:pPr>
                      <a:r>
                        <a:rPr lang="es-ES_tradnl" dirty="0" smtClean="0"/>
                        <a:t>Además</a:t>
                      </a:r>
                      <a:r>
                        <a:rPr lang="es-ES_tradnl" baseline="0" dirty="0" smtClean="0"/>
                        <a:t> de realizar el resto de asientos contables</a:t>
                      </a:r>
                    </a:p>
                    <a:p>
                      <a:pPr marL="342900" indent="-342900">
                        <a:buFont typeface="Wingdings" pitchFamily="2" charset="2"/>
                        <a:buChar char="§"/>
                      </a:pPr>
                      <a:r>
                        <a:rPr lang="es-ES_tradnl" baseline="0" dirty="0" smtClean="0"/>
                        <a:t>Y en los </a:t>
                      </a:r>
                      <a:r>
                        <a:rPr lang="es-ES_tradnl" u="sng" baseline="0" dirty="0" smtClean="0"/>
                        <a:t>años N+1 y N+2:</a:t>
                      </a:r>
                      <a:r>
                        <a:rPr lang="es-ES_tradnl" baseline="0" dirty="0" smtClean="0"/>
                        <a:t> </a:t>
                      </a:r>
                      <a:r>
                        <a:rPr lang="es-ES_tradnl" u="sng" baseline="0" dirty="0" smtClean="0"/>
                        <a:t>dotar</a:t>
                      </a:r>
                      <a:r>
                        <a:rPr lang="es-ES_tradnl" baseline="0" dirty="0" smtClean="0"/>
                        <a:t> la </a:t>
                      </a:r>
                      <a:r>
                        <a:rPr lang="es-ES_tradnl" u="sng" baseline="0" dirty="0" err="1" smtClean="0"/>
                        <a:t>Rva</a:t>
                      </a:r>
                      <a:r>
                        <a:rPr lang="es-ES_tradnl" u="sng" baseline="0" dirty="0" smtClean="0"/>
                        <a:t>. de capitalización</a:t>
                      </a:r>
                      <a:r>
                        <a:rPr lang="es-ES_tradnl" baseline="0" dirty="0" smtClean="0"/>
                        <a:t>, </a:t>
                      </a:r>
                      <a:r>
                        <a:rPr lang="es-ES_tradnl" b="0" baseline="0" dirty="0" smtClean="0"/>
                        <a:t>indisponible durante 5 años</a:t>
                      </a:r>
                      <a:endParaRPr lang="es-ES_tradnl" b="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04538391"/>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18400" y="6381750"/>
            <a:ext cx="2311400" cy="476250"/>
          </a:xfrm>
        </p:spPr>
        <p:txBody>
          <a:bodyPr/>
          <a:lstStyle/>
          <a:p>
            <a:pPr>
              <a:defRPr/>
            </a:pPr>
            <a:fld id="{02B15079-B0BC-462C-97A5-648334910574}" type="slidenum">
              <a:rPr lang="es-ES"/>
              <a:pPr>
                <a:defRPr/>
              </a:pPr>
              <a:t>285</a:t>
            </a:fld>
            <a:endParaRPr lang="es-ES"/>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NUEVA </a:t>
            </a:r>
            <a:r>
              <a:rPr lang="es-ES" sz="2200" dirty="0" smtClean="0">
                <a:solidFill>
                  <a:srgbClr val="FF0000"/>
                </a:solidFill>
              </a:rPr>
              <a:t>RESERVA DE NIVELACIÓN PARA ERD (1)</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105 NLIS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sp>
        <p:nvSpPr>
          <p:cNvPr id="13" name="Text Box 4"/>
          <p:cNvSpPr txBox="1">
            <a:spLocks noChangeArrowheads="1"/>
          </p:cNvSpPr>
          <p:nvPr/>
        </p:nvSpPr>
        <p:spPr bwMode="auto">
          <a:xfrm>
            <a:off x="76200" y="914400"/>
            <a:ext cx="9753600" cy="5909310"/>
          </a:xfrm>
          <a:prstGeom prst="rect">
            <a:avLst/>
          </a:prstGeom>
          <a:noFill/>
          <a:ln w="9525">
            <a:noFill/>
            <a:miter lim="800000"/>
            <a:headEnd/>
            <a:tailEnd/>
          </a:ln>
          <a:effectLst/>
        </p:spPr>
        <p:txBody>
          <a:bodyPr wrap="square">
            <a:spAutoFit/>
          </a:bodyPr>
          <a:lstStyle/>
          <a:p>
            <a:pPr marL="342900" indent="-342900">
              <a:buFont typeface="+mj-lt"/>
              <a:buAutoNum type="arabicPeriod"/>
            </a:pPr>
            <a:r>
              <a:rPr lang="es-ES_tradnl" sz="1800" dirty="0" smtClean="0"/>
              <a:t>ESTABLECIMIENTO DE UNA REDUCCIÓN DE LA BASE IMPONIBLE, EXCLUSIVAMENTE PARA ERD, POR LA CREACIÓN DE UNA RESERVA DE NIVELACIÓN DE BASES IMPONIBLES</a:t>
            </a:r>
          </a:p>
          <a:p>
            <a:pPr marL="342900" indent="-342900">
              <a:buFont typeface="Wingdings" pitchFamily="2" charset="2"/>
              <a:buChar char="v"/>
            </a:pPr>
            <a:r>
              <a:rPr lang="es-ES_tradnl" sz="1800" b="0" dirty="0" smtClean="0"/>
              <a:t>Dentro del régimen especial para las entidades de reducida dimensión (ERD) se establece para estas entidades que tributen al tipo del 25 % </a:t>
            </a:r>
            <a:r>
              <a:rPr lang="es-ES_tradnl" sz="1800" u="sng" dirty="0" smtClean="0">
                <a:solidFill>
                  <a:srgbClr val="FFFF00"/>
                </a:solidFill>
                <a:effectLst>
                  <a:outerShdw blurRad="38100" dist="38100" dir="2700000" algn="tl">
                    <a:srgbClr val="000000">
                      <a:alpha val="43137"/>
                    </a:srgbClr>
                  </a:outerShdw>
                </a:effectLst>
              </a:rPr>
              <a:t>otra reducción de la base imponible del 10 % de su importe</a:t>
            </a:r>
            <a:r>
              <a:rPr lang="es-ES_tradnl" sz="1800" b="0" dirty="0" smtClean="0"/>
              <a:t>, </a:t>
            </a:r>
            <a:r>
              <a:rPr lang="es-ES_tradnl" sz="1800" dirty="0" smtClean="0"/>
              <a:t>no pudiendo superar el importe de </a:t>
            </a:r>
            <a:r>
              <a:rPr lang="es-ES_tradnl" sz="1800" dirty="0" smtClean="0">
                <a:solidFill>
                  <a:srgbClr val="FFFF66"/>
                </a:solidFill>
              </a:rPr>
              <a:t>1.000.000 € (límite anual; </a:t>
            </a:r>
            <a:r>
              <a:rPr lang="es-ES_tradnl" sz="1800" b="0" dirty="0" smtClean="0">
                <a:solidFill>
                  <a:srgbClr val="FFFF66"/>
                </a:solidFill>
              </a:rPr>
              <a:t>inferior al año: la proporción)</a:t>
            </a:r>
            <a:r>
              <a:rPr lang="es-ES_tradnl" sz="1800" b="0" dirty="0" smtClean="0"/>
              <a:t>. </a:t>
            </a:r>
          </a:p>
          <a:p>
            <a:pPr marL="342900" indent="-342900">
              <a:buFont typeface="Wingdings" pitchFamily="2" charset="2"/>
              <a:buChar char="v"/>
            </a:pPr>
            <a:r>
              <a:rPr lang="es-ES_tradnl" sz="1800" b="0" dirty="0" smtClean="0"/>
              <a:t>Las cantidades deducidas se adicionarán a la base imponible que concluya en los cinco años inmediatos y sucesivos, siempre que el contribuyente tenga una base imponible negativa, hasta el importe de la misma. </a:t>
            </a:r>
          </a:p>
          <a:p>
            <a:pPr marL="342900" indent="-342900">
              <a:buFont typeface="Wingdings" pitchFamily="2" charset="2"/>
              <a:buChar char="v"/>
            </a:pPr>
            <a:r>
              <a:rPr lang="es-ES_tradnl" sz="1800" b="0" dirty="0" smtClean="0"/>
              <a:t>El importe restante se adicionará a la base imponible del periodo impositivo a la fecha de conclusión de los </a:t>
            </a:r>
            <a:r>
              <a:rPr lang="es-ES_tradnl" sz="1800" dirty="0" smtClean="0">
                <a:effectLst>
                  <a:outerShdw blurRad="38100" dist="38100" dir="2700000" algn="tl">
                    <a:srgbClr val="000000">
                      <a:alpha val="43137"/>
                    </a:srgbClr>
                  </a:outerShdw>
                </a:effectLst>
              </a:rPr>
              <a:t>cinco años</a:t>
            </a:r>
            <a:r>
              <a:rPr lang="es-ES_tradnl" sz="1800" b="0" dirty="0" smtClean="0"/>
              <a:t>. </a:t>
            </a:r>
          </a:p>
          <a:p>
            <a:pPr marL="342900" indent="-342900">
              <a:buFont typeface="Wingdings" pitchFamily="2" charset="2"/>
              <a:buChar char="v"/>
            </a:pPr>
            <a:r>
              <a:rPr lang="es-ES_tradnl" sz="1800" b="0" dirty="0" smtClean="0"/>
              <a:t>Se deberá dotar una </a:t>
            </a:r>
            <a:r>
              <a:rPr lang="es-ES_tradnl" sz="1800" u="sng" dirty="0" smtClean="0">
                <a:solidFill>
                  <a:srgbClr val="FFFF99"/>
                </a:solidFill>
                <a:effectLst>
                  <a:outerShdw blurRad="38100" dist="38100" dir="2700000" algn="tl">
                    <a:srgbClr val="000000">
                      <a:alpha val="43137"/>
                    </a:srgbClr>
                  </a:outerShdw>
                </a:effectLst>
              </a:rPr>
              <a:t>reserva indisponible </a:t>
            </a:r>
            <a:r>
              <a:rPr lang="es-ES_tradnl" sz="1800" b="0" dirty="0" smtClean="0"/>
              <a:t>por el importe de la minoración de la base imponible. </a:t>
            </a:r>
          </a:p>
          <a:p>
            <a:pPr marL="342900" indent="-342900">
              <a:buFont typeface="Wingdings" pitchFamily="2" charset="2"/>
              <a:buChar char="v"/>
            </a:pPr>
            <a:r>
              <a:rPr lang="es-ES_tradnl" sz="1800" u="sng" dirty="0" smtClean="0">
                <a:effectLst>
                  <a:outerShdw blurRad="38100" dist="38100" dir="2700000" algn="tl">
                    <a:srgbClr val="000000">
                      <a:alpha val="43137"/>
                    </a:srgbClr>
                  </a:outerShdw>
                </a:effectLst>
              </a:rPr>
              <a:t>El incumplimiento</a:t>
            </a:r>
            <a:r>
              <a:rPr lang="es-ES_tradnl" sz="1800" b="0" dirty="0" smtClean="0"/>
              <a:t> de lo dispuesto en este artículo determinará la integración en la cuota íntegra del período impositivo en que tenga lugar el incumplimiento, </a:t>
            </a:r>
            <a:r>
              <a:rPr lang="es-ES_tradnl" sz="1800" b="0" u="sng" dirty="0" smtClean="0"/>
              <a:t>la cuota íntegra correspondiente a las cantidades que han sido objeto de minoración</a:t>
            </a:r>
            <a:r>
              <a:rPr lang="es-ES_tradnl" sz="1800" b="0" dirty="0" smtClean="0"/>
              <a:t>, </a:t>
            </a:r>
            <a:r>
              <a:rPr lang="es-ES_tradnl" sz="1800" b="0" u="sng" dirty="0" smtClean="0"/>
              <a:t>incrementadas en un </a:t>
            </a:r>
            <a:r>
              <a:rPr lang="es-ES_tradnl" sz="1800" u="sng" dirty="0" smtClean="0"/>
              <a:t>5 %</a:t>
            </a:r>
            <a:r>
              <a:rPr lang="es-ES_tradnl" sz="1800" b="0" dirty="0" smtClean="0"/>
              <a:t>, </a:t>
            </a:r>
            <a:r>
              <a:rPr lang="es-ES_tradnl" sz="1800" b="0" u="sng" dirty="0" smtClean="0"/>
              <a:t>más intereses de demora</a:t>
            </a:r>
            <a:r>
              <a:rPr lang="es-ES_tradnl" sz="1800" b="0" dirty="0" smtClean="0"/>
              <a:t>.</a:t>
            </a:r>
          </a:p>
          <a:p>
            <a:pPr marL="342900" indent="-342900">
              <a:buFont typeface="Wingdings" pitchFamily="2" charset="2"/>
              <a:buChar char="v"/>
            </a:pPr>
            <a:r>
              <a:rPr lang="es-ES_tradnl" sz="1800" u="sng" dirty="0" smtClean="0">
                <a:effectLst>
                  <a:outerShdw blurRad="38100" dist="38100" dir="2700000" algn="tl">
                    <a:srgbClr val="000000">
                      <a:alpha val="43137"/>
                    </a:srgbClr>
                  </a:outerShdw>
                </a:effectLst>
              </a:rPr>
              <a:t>La minoración</a:t>
            </a:r>
            <a:r>
              <a:rPr lang="es-ES_tradnl" sz="1800" b="0" dirty="0" smtClean="0">
                <a:effectLst>
                  <a:outerShdw blurRad="38100" dist="38100" dir="2700000" algn="tl">
                    <a:srgbClr val="000000">
                      <a:alpha val="43137"/>
                    </a:srgbClr>
                  </a:outerShdw>
                </a:effectLst>
              </a:rPr>
              <a:t> </a:t>
            </a:r>
            <a:r>
              <a:rPr lang="es-ES_tradnl" sz="1800" b="0" dirty="0" smtClean="0"/>
              <a:t>se tendrá </a:t>
            </a:r>
            <a:r>
              <a:rPr lang="es-ES_tradnl" sz="1800" b="0" u="sng" dirty="0" smtClean="0"/>
              <a:t>en cuenta para los PF del 40.3 LIS</a:t>
            </a:r>
            <a:r>
              <a:rPr lang="es-ES_tradnl" sz="1800" b="0" dirty="0" smtClean="0"/>
              <a:t>.</a:t>
            </a:r>
          </a:p>
          <a:p>
            <a:pPr marL="342900" indent="-342900">
              <a:buFont typeface="Wingdings" pitchFamily="2" charset="2"/>
              <a:buChar char="v"/>
            </a:pPr>
            <a:r>
              <a:rPr lang="es-ES_tradnl" sz="1800" b="0" dirty="0" smtClean="0"/>
              <a:t>Esta reducción de la base imponible es </a:t>
            </a:r>
            <a:r>
              <a:rPr lang="es-ES_tradnl" sz="1800" u="sng" dirty="0" smtClean="0">
                <a:solidFill>
                  <a:srgbClr val="FFFF00"/>
                </a:solidFill>
                <a:effectLst>
                  <a:outerShdw blurRad="38100" dist="38100" dir="2700000" algn="tl">
                    <a:srgbClr val="000000">
                      <a:alpha val="43137"/>
                    </a:srgbClr>
                  </a:outerShdw>
                </a:effectLst>
              </a:rPr>
              <a:t>compatible</a:t>
            </a:r>
            <a:r>
              <a:rPr lang="es-ES_tradnl" sz="1800" dirty="0" smtClean="0"/>
              <a:t> </a:t>
            </a:r>
            <a:r>
              <a:rPr lang="es-ES_tradnl" sz="1800" u="sng" dirty="0" smtClean="0">
                <a:solidFill>
                  <a:srgbClr val="FFFF99"/>
                </a:solidFill>
                <a:effectLst>
                  <a:outerShdw blurRad="38100" dist="38100" dir="2700000" algn="tl">
                    <a:srgbClr val="000000">
                      <a:alpha val="43137"/>
                    </a:srgbClr>
                  </a:outerShdw>
                </a:effectLst>
              </a:rPr>
              <a:t>con</a:t>
            </a:r>
            <a:r>
              <a:rPr lang="es-ES_tradnl" sz="1800" dirty="0" smtClean="0"/>
              <a:t> la reducción por la creación de </a:t>
            </a:r>
            <a:r>
              <a:rPr lang="es-ES_tradnl" sz="1800" u="sng" dirty="0" smtClean="0">
                <a:solidFill>
                  <a:srgbClr val="FFFF99"/>
                </a:solidFill>
                <a:effectLst>
                  <a:outerShdw blurRad="38100" dist="38100" dir="2700000" algn="tl">
                    <a:srgbClr val="000000">
                      <a:alpha val="43137"/>
                    </a:srgbClr>
                  </a:outerShdw>
                </a:effectLst>
              </a:rPr>
              <a:t>la reserva de capitalización (del art. 25 LIS)</a:t>
            </a:r>
            <a:r>
              <a:rPr lang="es-ES_tradnl" sz="1800" dirty="0" smtClean="0"/>
              <a:t>.</a:t>
            </a:r>
            <a:endParaRPr lang="es-ES_tradnl" sz="1600" dirty="0" smtClean="0"/>
          </a:p>
        </p:txBody>
      </p:sp>
    </p:spTree>
    <p:extLst>
      <p:ext uri="{BB962C8B-B14F-4D97-AF65-F5344CB8AC3E}">
        <p14:creationId xmlns="" xmlns:p14="http://schemas.microsoft.com/office/powerpoint/2010/main" val="1917881037"/>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286</a:t>
            </a:fld>
            <a:endParaRPr lang="es-ES" dirty="0"/>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NUEVA </a:t>
            </a:r>
            <a:r>
              <a:rPr lang="es-ES" sz="2200" dirty="0" smtClean="0">
                <a:solidFill>
                  <a:srgbClr val="FF0000"/>
                </a:solidFill>
              </a:rPr>
              <a:t>RESERVA DE NIVELACIÓN PARA ERD (2)</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105 NLIS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836257873"/>
              </p:ext>
            </p:extLst>
          </p:nvPr>
        </p:nvGraphicFramePr>
        <p:xfrm>
          <a:off x="76200" y="960121"/>
          <a:ext cx="9677400" cy="5669279"/>
        </p:xfrm>
        <a:graphic>
          <a:graphicData uri="http://schemas.openxmlformats.org/drawingml/2006/table">
            <a:tbl>
              <a:tblPr firstRow="1" bandRow="1">
                <a:tableStyleId>{7DF18680-E054-41AD-8BC1-D1AEF772440D}</a:tableStyleId>
              </a:tblPr>
              <a:tblGrid>
                <a:gridCol w="2438399">
                  <a:extLst>
                    <a:ext uri="{9D8B030D-6E8A-4147-A177-3AD203B41FA5}">
                      <a16:colId xmlns="" xmlns:a16="http://schemas.microsoft.com/office/drawing/2014/main" val="20000"/>
                    </a:ext>
                  </a:extLst>
                </a:gridCol>
                <a:gridCol w="7239001">
                  <a:extLst>
                    <a:ext uri="{9D8B030D-6E8A-4147-A177-3AD203B41FA5}">
                      <a16:colId xmlns="" xmlns:a16="http://schemas.microsoft.com/office/drawing/2014/main" val="20001"/>
                    </a:ext>
                  </a:extLst>
                </a:gridCol>
              </a:tblGrid>
              <a:tr h="381000">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chemeClr val="tx1"/>
                          </a:solidFill>
                        </a:rPr>
                        <a:t>RESERVA DE NIVELACIÓN</a:t>
                      </a:r>
                      <a:endParaRPr lang="es-ES_tradnl" sz="2000"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11479">
                <a:tc>
                  <a:txBody>
                    <a:bodyPr/>
                    <a:lstStyle/>
                    <a:p>
                      <a:pPr marL="342900" indent="-342900">
                        <a:buFont typeface="Wingdings" pitchFamily="2" charset="2"/>
                        <a:buChar char="q"/>
                      </a:pPr>
                      <a:r>
                        <a:rPr lang="es-ES_tradnl" sz="2000" b="1" u="none" dirty="0" smtClean="0">
                          <a:solidFill>
                            <a:schemeClr val="tx1"/>
                          </a:solidFill>
                        </a:rPr>
                        <a:t>¿QUIÉN?:  SP</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solidFill>
                  </a:tcPr>
                </a:tc>
                <a:tc>
                  <a:txBody>
                    <a:bodyPr/>
                    <a:lstStyle/>
                    <a:p>
                      <a:pPr marL="342900" indent="-342900">
                        <a:buFont typeface="Wingdings" pitchFamily="2" charset="2"/>
                        <a:buChar char="v"/>
                      </a:pPr>
                      <a:r>
                        <a:rPr lang="es-ES_tradnl" sz="1800" b="1" dirty="0" smtClean="0">
                          <a:solidFill>
                            <a:srgbClr val="000066"/>
                          </a:solidFill>
                          <a:effectLst/>
                        </a:rPr>
                        <a:t>ERD  que </a:t>
                      </a:r>
                      <a:r>
                        <a:rPr lang="es-ES_tradnl" sz="1800" dirty="0" smtClean="0">
                          <a:solidFill>
                            <a:srgbClr val="000066"/>
                          </a:solidFill>
                          <a:effectLst/>
                        </a:rPr>
                        <a:t>Tributen al </a:t>
                      </a:r>
                      <a:r>
                        <a:rPr lang="es-ES_tradnl" sz="1800" b="1" dirty="0" smtClean="0">
                          <a:solidFill>
                            <a:srgbClr val="000066"/>
                          </a:solidFill>
                          <a:effectLst/>
                        </a:rPr>
                        <a:t>tipo </a:t>
                      </a:r>
                      <a:r>
                        <a:rPr lang="es-ES_tradnl" sz="1800" b="0" dirty="0" smtClean="0">
                          <a:solidFill>
                            <a:srgbClr val="000066"/>
                          </a:solidFill>
                          <a:effectLst/>
                        </a:rPr>
                        <a:t>del </a:t>
                      </a:r>
                      <a:r>
                        <a:rPr lang="es-ES_tradnl" sz="1800" b="1" dirty="0" smtClean="0">
                          <a:solidFill>
                            <a:srgbClr val="000066"/>
                          </a:solidFill>
                          <a:effectLst/>
                        </a:rPr>
                        <a:t>25%</a:t>
                      </a:r>
                      <a:endParaRPr lang="es-ES_tradnl" sz="18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70560">
                <a:tc>
                  <a:txBody>
                    <a:bodyPr/>
                    <a:lstStyle/>
                    <a:p>
                      <a:pPr marL="342900" indent="-342900">
                        <a:buFont typeface="Wingdings" pitchFamily="2" charset="2"/>
                        <a:buChar char="q"/>
                      </a:pPr>
                      <a:r>
                        <a:rPr lang="es-ES_tradnl" sz="2000" b="1" u="none" dirty="0" smtClean="0">
                          <a:solidFill>
                            <a:schemeClr val="tx1"/>
                          </a:solidFill>
                        </a:rPr>
                        <a:t>Reducción  (R) en la BI +</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itchFamily="2" charset="2"/>
                        <a:buChar char="v"/>
                      </a:pPr>
                      <a:r>
                        <a:rPr lang="es-ES_tradnl" sz="1800" b="1" u="none" dirty="0" smtClean="0">
                          <a:solidFill>
                            <a:srgbClr val="000066"/>
                          </a:solidFill>
                          <a:effectLst/>
                        </a:rPr>
                        <a:t>R = 10%</a:t>
                      </a:r>
                      <a:r>
                        <a:rPr lang="es-ES_tradnl" sz="1800" b="1" u="none" baseline="0" dirty="0" smtClean="0">
                          <a:solidFill>
                            <a:srgbClr val="000066"/>
                          </a:solidFill>
                          <a:effectLst/>
                        </a:rPr>
                        <a:t> s/ BI +</a:t>
                      </a:r>
                      <a:endParaRPr lang="es-ES_tradnl" sz="1800" b="0" u="none" baseline="0" dirty="0" smtClean="0">
                        <a:solidFill>
                          <a:srgbClr val="000066"/>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baseline="0" dirty="0" smtClean="0">
                          <a:solidFill>
                            <a:srgbClr val="000066"/>
                          </a:solidFill>
                          <a:effectLst/>
                        </a:rPr>
                        <a:t>R ≤ 1.000.000 €</a:t>
                      </a:r>
                      <a:r>
                        <a:rPr lang="es-ES_tradnl" sz="1800" b="0" u="none" baseline="0" dirty="0" smtClean="0">
                          <a:solidFill>
                            <a:srgbClr val="000066"/>
                          </a:solidFill>
                          <a:effectLst/>
                        </a:rPr>
                        <a:t>  </a:t>
                      </a:r>
                      <a:r>
                        <a:rPr lang="es-ES_tradnl" sz="1800" b="1" u="none" baseline="0" dirty="0" smtClean="0">
                          <a:solidFill>
                            <a:srgbClr val="FF0000"/>
                          </a:solidFill>
                          <a:effectLst/>
                        </a:rPr>
                        <a:t>(límite anual; </a:t>
                      </a:r>
                      <a:r>
                        <a:rPr lang="es-ES_tradnl" sz="1800" b="0" baseline="0" dirty="0" smtClean="0">
                          <a:solidFill>
                            <a:srgbClr val="000066"/>
                          </a:solidFill>
                        </a:rPr>
                        <a:t>inferior al año: la proporción)</a:t>
                      </a:r>
                      <a:endParaRPr lang="es-ES_tradnl" sz="1800" b="1"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2"/>
                  </a:ext>
                </a:extLst>
              </a:tr>
              <a:tr h="685799">
                <a:tc>
                  <a:txBody>
                    <a:bodyPr/>
                    <a:lstStyle/>
                    <a:p>
                      <a:pPr marL="342900" indent="-342900">
                        <a:buFont typeface="Wingdings" pitchFamily="2" charset="2"/>
                        <a:buChar char="q"/>
                      </a:pPr>
                      <a:r>
                        <a:rPr lang="es-ES_tradnl" sz="2000" b="1" u="sng" dirty="0" smtClean="0">
                          <a:solidFill>
                            <a:srgbClr val="FFFF00"/>
                          </a:solidFill>
                          <a:effectLst>
                            <a:outerShdw blurRad="38100" dist="38100" dir="2700000" algn="tl">
                              <a:srgbClr val="000000">
                                <a:alpha val="43137"/>
                              </a:srgbClr>
                            </a:outerShdw>
                          </a:effectLst>
                        </a:rPr>
                        <a:t>Adición</a:t>
                      </a:r>
                      <a:r>
                        <a:rPr lang="es-ES_tradnl" sz="2000" b="1" u="none" dirty="0" smtClean="0">
                          <a:solidFill>
                            <a:srgbClr val="FFFF00"/>
                          </a:solidFill>
                        </a:rPr>
                        <a:t> posterior</a:t>
                      </a:r>
                      <a:endParaRPr lang="es-ES_tradnl" sz="2000"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u="none" baseline="0" dirty="0" smtClean="0">
                          <a:solidFill>
                            <a:srgbClr val="000066"/>
                          </a:solidFill>
                          <a:effectLst/>
                        </a:rPr>
                        <a:t>En el año N+5</a:t>
                      </a:r>
                    </a:p>
                    <a:p>
                      <a:pPr marL="342900" indent="-342900">
                        <a:buFont typeface="Wingdings" pitchFamily="2" charset="2"/>
                        <a:buChar char="v"/>
                      </a:pPr>
                      <a:r>
                        <a:rPr lang="es-ES_tradnl" sz="1800" b="1" u="none" baseline="0" dirty="0" smtClean="0">
                          <a:solidFill>
                            <a:srgbClr val="000066"/>
                          </a:solidFill>
                          <a:effectLst/>
                        </a:rPr>
                        <a:t>Si hay BI (-) en N+1 a N+5: se minoran hasta R</a:t>
                      </a:r>
                      <a:endParaRPr lang="es-ES_tradnl" sz="1800"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87680">
                <a:tc>
                  <a:txBody>
                    <a:bodyPr/>
                    <a:lstStyle/>
                    <a:p>
                      <a:pPr marL="342900" indent="-342900">
                        <a:buFont typeface="Wingdings" pitchFamily="2" charset="2"/>
                        <a:buChar char="q"/>
                      </a:pPr>
                      <a:r>
                        <a:rPr lang="es-ES_tradnl" sz="2000" b="1" u="none" dirty="0" smtClean="0">
                          <a:solidFill>
                            <a:schemeClr val="tx1"/>
                          </a:solidFill>
                        </a:rPr>
                        <a:t>Requisitos</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mj-lt"/>
                        <a:buAutoNum type="arabicPeriod"/>
                      </a:pPr>
                      <a:r>
                        <a:rPr lang="es-ES_tradnl" sz="1600" b="1" u="none" baseline="0" dirty="0" smtClean="0">
                          <a:solidFill>
                            <a:srgbClr val="000066"/>
                          </a:solidFill>
                          <a:effectLst/>
                        </a:rPr>
                        <a:t>Dotar una </a:t>
                      </a:r>
                      <a:r>
                        <a:rPr lang="es-ES_tradnl" sz="1600" b="1" u="none" baseline="0" dirty="0" smtClean="0">
                          <a:solidFill>
                            <a:srgbClr val="FF0000"/>
                          </a:solidFill>
                          <a:effectLst/>
                        </a:rPr>
                        <a:t>Reserva </a:t>
                      </a:r>
                      <a:r>
                        <a:rPr lang="es-ES_tradnl" sz="1600" b="1" u="sng" baseline="0" dirty="0" smtClean="0">
                          <a:solidFill>
                            <a:srgbClr val="FF0000"/>
                          </a:solidFill>
                          <a:effectLst/>
                        </a:rPr>
                        <a:t>Indisponible</a:t>
                      </a:r>
                      <a:r>
                        <a:rPr lang="es-ES_tradnl" sz="1600" b="1" u="none" baseline="0" dirty="0" smtClean="0">
                          <a:solidFill>
                            <a:srgbClr val="FF0000"/>
                          </a:solidFill>
                          <a:effectLst/>
                        </a:rPr>
                        <a:t> = R</a:t>
                      </a:r>
                      <a:r>
                        <a:rPr lang="es-ES_tradnl" sz="1600" b="0" u="none" baseline="0" dirty="0" smtClean="0">
                          <a:solidFill>
                            <a:srgbClr val="000066"/>
                          </a:solidFill>
                          <a:effectLst/>
                        </a:rPr>
                        <a:t>, </a:t>
                      </a:r>
                      <a:r>
                        <a:rPr lang="es-ES_tradnl" sz="1600" b="0" u="sng" baseline="0" dirty="0" smtClean="0">
                          <a:solidFill>
                            <a:srgbClr val="000066"/>
                          </a:solidFill>
                          <a:effectLst/>
                        </a:rPr>
                        <a:t>hasta</a:t>
                      </a:r>
                      <a:r>
                        <a:rPr lang="es-ES_tradnl" sz="1600" b="0" u="none" baseline="0" dirty="0" smtClean="0">
                          <a:solidFill>
                            <a:srgbClr val="000066"/>
                          </a:solidFill>
                          <a:effectLst/>
                        </a:rPr>
                        <a:t> que se produzca la adición</a:t>
                      </a:r>
                      <a:endParaRPr lang="es-ES_tradnl" sz="1600" b="0"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r h="1584960">
                <a:tc>
                  <a:txBody>
                    <a:bodyPr/>
                    <a:lstStyle/>
                    <a:p>
                      <a:pPr marL="342900" indent="-342900">
                        <a:buFont typeface="Wingdings" pitchFamily="2" charset="2"/>
                        <a:buChar char="q"/>
                      </a:pPr>
                      <a:r>
                        <a:rPr lang="es-ES_tradnl" sz="2000" b="1" u="none" dirty="0" smtClean="0">
                          <a:solidFill>
                            <a:schemeClr val="tx1"/>
                          </a:solidFill>
                        </a:rPr>
                        <a:t>Dotación de la Reserva Indisponible</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600" b="1" kern="1200" baseline="0" dirty="0" smtClean="0">
                          <a:solidFill>
                            <a:srgbClr val="000066"/>
                          </a:solidFill>
                          <a:latin typeface="+mn-lt"/>
                          <a:ea typeface="+mn-ea"/>
                          <a:cs typeface="+mn-cs"/>
                        </a:rPr>
                        <a:t>Con RC(+)del ejercicio en que se realice la minoración en BI</a:t>
                      </a:r>
                    </a:p>
                    <a:p>
                      <a:pPr marL="342900" indent="-342900">
                        <a:buFont typeface="Wingdings" pitchFamily="2" charset="2"/>
                        <a:buChar char="v"/>
                      </a:pPr>
                      <a:r>
                        <a:rPr lang="es-ES_tradnl" sz="1600" b="1" kern="1200" baseline="0" dirty="0" smtClean="0">
                          <a:solidFill>
                            <a:srgbClr val="000066"/>
                          </a:solidFill>
                          <a:latin typeface="+mn-lt"/>
                          <a:ea typeface="+mn-ea"/>
                          <a:cs typeface="+mn-cs"/>
                        </a:rPr>
                        <a:t>Caso de no poder</a:t>
                      </a:r>
                      <a:r>
                        <a:rPr lang="es-ES_tradnl" sz="1600" kern="1200" baseline="0" dirty="0" smtClean="0">
                          <a:solidFill>
                            <a:srgbClr val="000066"/>
                          </a:solidFill>
                          <a:latin typeface="+mn-lt"/>
                          <a:ea typeface="+mn-ea"/>
                          <a:cs typeface="+mn-cs"/>
                        </a:rPr>
                        <a:t> estará condicionada que dote con cargo a los </a:t>
                      </a:r>
                      <a:r>
                        <a:rPr lang="es-ES_tradnl" sz="1600" u="sng" kern="1200" baseline="0" dirty="0" smtClean="0">
                          <a:solidFill>
                            <a:srgbClr val="000066"/>
                          </a:solidFill>
                          <a:latin typeface="+mn-lt"/>
                          <a:ea typeface="+mn-ea"/>
                          <a:cs typeface="+mn-cs"/>
                        </a:rPr>
                        <a:t>primeros resultados positivos</a:t>
                      </a:r>
                      <a:r>
                        <a:rPr lang="es-ES_tradnl" sz="1600" kern="1200" baseline="0" dirty="0" smtClean="0">
                          <a:solidFill>
                            <a:srgbClr val="000066"/>
                          </a:solidFill>
                          <a:latin typeface="+mn-lt"/>
                          <a:ea typeface="+mn-ea"/>
                          <a:cs typeface="+mn-cs"/>
                        </a:rPr>
                        <a:t> de </a:t>
                      </a:r>
                      <a:r>
                        <a:rPr lang="es-ES_tradnl" sz="1600" u="sng" kern="1200" baseline="0" dirty="0" smtClean="0">
                          <a:solidFill>
                            <a:srgbClr val="000066"/>
                          </a:solidFill>
                          <a:latin typeface="+mn-lt"/>
                          <a:ea typeface="+mn-ea"/>
                          <a:cs typeface="+mn-cs"/>
                        </a:rPr>
                        <a:t>ejercicios siguientes que resulte posible</a:t>
                      </a:r>
                    </a:p>
                    <a:p>
                      <a:pPr marL="342900" indent="-342900">
                        <a:buFont typeface="Wingdings" pitchFamily="2" charset="2"/>
                        <a:buChar char="Ø"/>
                      </a:pPr>
                      <a:r>
                        <a:rPr lang="es-ES_tradnl" sz="1400" b="1" u="sng" kern="1200" baseline="0" dirty="0" smtClean="0">
                          <a:solidFill>
                            <a:srgbClr val="000066"/>
                          </a:solidFill>
                          <a:latin typeface="+mn-lt"/>
                          <a:ea typeface="+mn-ea"/>
                          <a:cs typeface="+mn-cs"/>
                        </a:rPr>
                        <a:t>Se entenderá que </a:t>
                      </a:r>
                      <a:r>
                        <a:rPr lang="es-ES_tradnl" sz="1600" b="1" u="sng" kern="1200" baseline="0" dirty="0" smtClean="0">
                          <a:solidFill>
                            <a:srgbClr val="000066"/>
                          </a:solidFill>
                          <a:latin typeface="+mn-lt"/>
                          <a:ea typeface="+mn-ea"/>
                          <a:cs typeface="+mn-cs"/>
                        </a:rPr>
                        <a:t>No se ha dispuesto de la reserva</a:t>
                      </a:r>
                      <a:r>
                        <a:rPr lang="es-ES_tradnl" sz="1400" kern="1200" baseline="0" dirty="0" smtClean="0">
                          <a:solidFill>
                            <a:srgbClr val="000066"/>
                          </a:solidFill>
                          <a:latin typeface="+mn-lt"/>
                          <a:ea typeface="+mn-ea"/>
                          <a:cs typeface="+mn-cs"/>
                        </a:rPr>
                        <a:t>, </a:t>
                      </a:r>
                      <a:r>
                        <a:rPr lang="es-ES_tradnl" sz="1600" b="1" u="sng" kern="1200" baseline="0" dirty="0" smtClean="0">
                          <a:solidFill>
                            <a:srgbClr val="000066"/>
                          </a:solidFill>
                          <a:latin typeface="+mn-lt"/>
                          <a:ea typeface="+mn-ea"/>
                          <a:cs typeface="+mn-cs"/>
                        </a:rPr>
                        <a:t>casos:</a:t>
                      </a:r>
                    </a:p>
                    <a:p>
                      <a:r>
                        <a:rPr lang="es-ES_tradnl" sz="1400" kern="1200" baseline="0" dirty="0" smtClean="0">
                          <a:solidFill>
                            <a:srgbClr val="000066"/>
                          </a:solidFill>
                          <a:latin typeface="+mn-lt"/>
                          <a:ea typeface="+mn-ea"/>
                          <a:cs typeface="+mn-cs"/>
                        </a:rPr>
                        <a:t>a) Cuando el socio o accionista ejerza su derecho a separarse de la entidad.</a:t>
                      </a:r>
                    </a:p>
                    <a:p>
                      <a:r>
                        <a:rPr lang="es-ES_tradnl" sz="1400" kern="1200" baseline="0" dirty="0" smtClean="0">
                          <a:solidFill>
                            <a:srgbClr val="000066"/>
                          </a:solidFill>
                          <a:latin typeface="+mn-lt"/>
                          <a:ea typeface="+mn-ea"/>
                          <a:cs typeface="+mn-cs"/>
                        </a:rPr>
                        <a:t>b) Cuando la reserva se elimine, total o parcialmente, como consecuencia de operaciones FEACC régimen fiscal especial del capítulo VII del título VII de esta Ley.</a:t>
                      </a:r>
                    </a:p>
                    <a:p>
                      <a:r>
                        <a:rPr lang="es-ES_tradnl" sz="1400" kern="1200" baseline="0" dirty="0" smtClean="0">
                          <a:solidFill>
                            <a:srgbClr val="000066"/>
                          </a:solidFill>
                          <a:latin typeface="+mn-lt"/>
                          <a:ea typeface="+mn-ea"/>
                          <a:cs typeface="+mn-cs"/>
                        </a:rPr>
                        <a:t>c) Cuando la entidad deba aplicar la referida reserva en virtud de una obligación de carácter legal.</a:t>
                      </a:r>
                      <a:endParaRPr lang="es-ES_tradnl" sz="14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838200">
                <a:tc>
                  <a:txBody>
                    <a:bodyPr/>
                    <a:lstStyle/>
                    <a:p>
                      <a:pPr marL="342900" indent="-342900">
                        <a:buFont typeface="Wingdings" pitchFamily="2" charset="2"/>
                        <a:buChar char="q"/>
                      </a:pPr>
                      <a:r>
                        <a:rPr lang="es-ES_tradnl" sz="2000" b="1" dirty="0" err="1" smtClean="0">
                          <a:solidFill>
                            <a:schemeClr val="tx1"/>
                          </a:solidFill>
                        </a:rPr>
                        <a:t>Rvas</a:t>
                      </a:r>
                      <a:r>
                        <a:rPr lang="es-ES_tradnl" sz="2000" b="1" dirty="0" smtClean="0">
                          <a:solidFill>
                            <a:schemeClr val="tx1"/>
                          </a:solidFill>
                        </a:rPr>
                        <a:t>. Distintas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r>
                        <a:rPr lang="es-ES_tradnl" sz="1600" kern="1200" baseline="0" dirty="0" smtClean="0">
                          <a:solidFill>
                            <a:srgbClr val="000066"/>
                          </a:solidFill>
                          <a:latin typeface="+mn-lt"/>
                          <a:ea typeface="+mn-ea"/>
                          <a:cs typeface="+mn-cs"/>
                        </a:rPr>
                        <a:t>Las cantidades destinadas a la </a:t>
                      </a:r>
                      <a:r>
                        <a:rPr lang="es-ES_tradnl" sz="1600" kern="1200" baseline="0" dirty="0" err="1" smtClean="0">
                          <a:solidFill>
                            <a:srgbClr val="000066"/>
                          </a:solidFill>
                          <a:latin typeface="+mn-lt"/>
                          <a:ea typeface="+mn-ea"/>
                          <a:cs typeface="+mn-cs"/>
                        </a:rPr>
                        <a:t>Rva</a:t>
                      </a:r>
                      <a:r>
                        <a:rPr lang="es-ES_tradnl" sz="1600" kern="1200" baseline="0" dirty="0" smtClean="0">
                          <a:solidFill>
                            <a:srgbClr val="000066"/>
                          </a:solidFill>
                          <a:latin typeface="+mn-lt"/>
                          <a:ea typeface="+mn-ea"/>
                          <a:cs typeface="+mn-cs"/>
                        </a:rPr>
                        <a:t>. Nivelación no podrán aplicarse, simultáneamente, al cumplimiento de la reserva de capitalización ni de la Reserva para Inversiones en Canarias. </a:t>
                      </a:r>
                      <a:endParaRPr lang="es-ES_tradnl" sz="1600" b="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2597254596"/>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02B15079-B0BC-462C-97A5-648334910574}" type="slidenum">
              <a:rPr lang="es-ES"/>
              <a:pPr>
                <a:defRPr/>
              </a:pPr>
              <a:t>287</a:t>
            </a:fld>
            <a:endParaRPr lang="es-ES"/>
          </a:p>
        </p:txBody>
      </p:sp>
      <p:sp>
        <p:nvSpPr>
          <p:cNvPr id="56324" name="Text Box 3"/>
          <p:cNvSpPr txBox="1">
            <a:spLocks noChangeArrowheads="1"/>
          </p:cNvSpPr>
          <p:nvPr/>
        </p:nvSpPr>
        <p:spPr bwMode="auto">
          <a:xfrm>
            <a:off x="0" y="528935"/>
            <a:ext cx="9906000" cy="461665"/>
          </a:xfrm>
          <a:prstGeom prst="rect">
            <a:avLst/>
          </a:prstGeom>
          <a:solidFill>
            <a:srgbClr val="CCFFFF"/>
          </a:solidFill>
          <a:ln w="9525">
            <a:noFill/>
            <a:miter lim="800000"/>
            <a:headEnd/>
            <a:tailEnd/>
          </a:ln>
        </p:spPr>
        <p:txBody>
          <a:bodyPr>
            <a:spAutoFit/>
          </a:bodyPr>
          <a:lstStyle/>
          <a:p>
            <a:pPr algn="ctr"/>
            <a:r>
              <a:rPr lang="es-ES_tradnl" sz="2400" dirty="0" smtClean="0">
                <a:solidFill>
                  <a:srgbClr val="000066"/>
                </a:solidFill>
                <a:latin typeface="+mn-lt"/>
              </a:rPr>
              <a:t>Consulta DGT </a:t>
            </a:r>
            <a:r>
              <a:rPr lang="es-ES_tradnl" sz="2400" dirty="0" smtClean="0">
                <a:solidFill>
                  <a:srgbClr val="FF0000"/>
                </a:solidFill>
                <a:latin typeface="+mn-lt"/>
              </a:rPr>
              <a:t>V4127/2015</a:t>
            </a:r>
            <a:r>
              <a:rPr lang="es-ES_tradnl" sz="2400" dirty="0" smtClean="0">
                <a:solidFill>
                  <a:srgbClr val="000066"/>
                </a:solidFill>
                <a:latin typeface="+mn-lt"/>
              </a:rPr>
              <a:t> de 22 diciembre 2015.</a:t>
            </a:r>
            <a:endParaRPr lang="es-ES_tradnl" sz="2400" dirty="0">
              <a:solidFill>
                <a:srgbClr val="000066"/>
              </a:solidFill>
              <a:latin typeface="+mn-lt"/>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400" u="sng" dirty="0" smtClean="0">
                <a:solidFill>
                  <a:srgbClr val="FFFF66"/>
                </a:solidFill>
                <a:latin typeface="Arial" pitchFamily="34" charset="0"/>
              </a:rPr>
              <a:t>FECHA</a:t>
            </a:r>
            <a:r>
              <a:rPr lang="es-ES_tradnl" sz="2400" dirty="0" smtClean="0">
                <a:solidFill>
                  <a:srgbClr val="FFFF66"/>
                </a:solidFill>
                <a:latin typeface="Arial" pitchFamily="34" charset="0"/>
              </a:rPr>
              <a:t> de Dotación de la Reserva de Nivelación</a:t>
            </a:r>
            <a:endParaRPr lang="es-ES" sz="2400"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3815995758"/>
              </p:ext>
            </p:extLst>
          </p:nvPr>
        </p:nvGraphicFramePr>
        <p:xfrm>
          <a:off x="76200" y="1112520"/>
          <a:ext cx="9677400" cy="3688080"/>
        </p:xfrm>
        <a:graphic>
          <a:graphicData uri="http://schemas.openxmlformats.org/drawingml/2006/table">
            <a:tbl>
              <a:tblPr firstRow="1" bandRow="1">
                <a:tableStyleId>{7DF18680-E054-41AD-8BC1-D1AEF772440D}</a:tableStyleId>
              </a:tblPr>
              <a:tblGrid>
                <a:gridCol w="2362200">
                  <a:extLst>
                    <a:ext uri="{9D8B030D-6E8A-4147-A177-3AD203B41FA5}">
                      <a16:colId xmlns="" xmlns:a16="http://schemas.microsoft.com/office/drawing/2014/main" val="20000"/>
                    </a:ext>
                  </a:extLst>
                </a:gridCol>
                <a:gridCol w="7315200">
                  <a:extLst>
                    <a:ext uri="{9D8B030D-6E8A-4147-A177-3AD203B41FA5}">
                      <a16:colId xmlns="" xmlns:a16="http://schemas.microsoft.com/office/drawing/2014/main" val="20001"/>
                    </a:ext>
                  </a:extLst>
                </a:gridCol>
              </a:tblGrid>
              <a:tr h="320039">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chemeClr val="tx1"/>
                          </a:solidFill>
                        </a:rPr>
                        <a:t>RESERVA DE NIVELACIÓN</a:t>
                      </a:r>
                      <a:endParaRPr lang="es-ES_tradnl" sz="2000"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22960">
                <a:tc>
                  <a:txBody>
                    <a:bodyPr/>
                    <a:lstStyle/>
                    <a:p>
                      <a:pPr marL="342900" indent="-342900">
                        <a:buFont typeface="Wingdings" pitchFamily="2" charset="2"/>
                        <a:buChar char="q"/>
                      </a:pPr>
                      <a:r>
                        <a:rPr lang="es-ES_tradnl" sz="2000" b="1" u="none" dirty="0" smtClean="0">
                          <a:solidFill>
                            <a:schemeClr val="tx1"/>
                          </a:solidFill>
                        </a:rPr>
                        <a:t>Cuestión</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solidFill>
                  </a:tcPr>
                </a:tc>
                <a:tc>
                  <a:txBody>
                    <a:bodyPr/>
                    <a:lstStyle/>
                    <a:p>
                      <a:pPr marL="342900" indent="-342900">
                        <a:buFont typeface="Wingdings" pitchFamily="2" charset="2"/>
                        <a:buChar char="v"/>
                      </a:pPr>
                      <a:r>
                        <a:rPr lang="es-ES_tradnl" sz="1800" kern="1200" dirty="0" smtClean="0">
                          <a:solidFill>
                            <a:srgbClr val="0000CC"/>
                          </a:solidFill>
                          <a:latin typeface="+mn-lt"/>
                          <a:ea typeface="+mn-ea"/>
                          <a:cs typeface="+mn-cs"/>
                        </a:rPr>
                        <a:t>Se plantean cuestiones en cuanto a la </a:t>
                      </a:r>
                      <a:r>
                        <a:rPr lang="es-ES_tradnl" sz="1800" b="1" u="sng" kern="1200" dirty="0" smtClean="0">
                          <a:solidFill>
                            <a:srgbClr val="0000CC"/>
                          </a:solidFill>
                          <a:latin typeface="+mn-lt"/>
                          <a:ea typeface="+mn-ea"/>
                          <a:cs typeface="+mn-cs"/>
                        </a:rPr>
                        <a:t>fecha</a:t>
                      </a:r>
                      <a:r>
                        <a:rPr lang="es-ES_tradnl" sz="1800" kern="1200" dirty="0" smtClean="0">
                          <a:solidFill>
                            <a:srgbClr val="0000CC"/>
                          </a:solidFill>
                          <a:latin typeface="+mn-lt"/>
                          <a:ea typeface="+mn-ea"/>
                          <a:cs typeface="+mn-cs"/>
                        </a:rPr>
                        <a:t> en que las reservas de capitalización y </a:t>
                      </a:r>
                      <a:r>
                        <a:rPr lang="es-ES_tradnl" sz="1800" b="1" kern="1200" dirty="0" smtClean="0">
                          <a:solidFill>
                            <a:srgbClr val="FF0000"/>
                          </a:solidFill>
                          <a:latin typeface="+mn-lt"/>
                          <a:ea typeface="+mn-ea"/>
                          <a:cs typeface="+mn-cs"/>
                        </a:rPr>
                        <a:t>de nivelación </a:t>
                      </a:r>
                      <a:r>
                        <a:rPr lang="es-ES_tradnl" sz="1800" kern="1200" dirty="0" smtClean="0">
                          <a:solidFill>
                            <a:srgbClr val="0000CC"/>
                          </a:solidFill>
                          <a:latin typeface="+mn-lt"/>
                          <a:ea typeface="+mn-ea"/>
                          <a:cs typeface="+mn-cs"/>
                        </a:rPr>
                        <a:t>deben dotarse</a:t>
                      </a:r>
                      <a:endParaRPr lang="es-ES_tradnl" sz="1800" b="1" dirty="0">
                        <a:solidFill>
                          <a:srgbClr val="0000CC"/>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468880">
                <a:tc>
                  <a:txBody>
                    <a:bodyPr/>
                    <a:lstStyle/>
                    <a:p>
                      <a:pPr marL="342900" indent="-342900">
                        <a:buFont typeface="Wingdings" pitchFamily="2" charset="2"/>
                        <a:buChar char="q"/>
                      </a:pPr>
                      <a:r>
                        <a:rPr lang="es-ES_tradnl" sz="2000" b="1" u="sng" dirty="0" smtClean="0">
                          <a:solidFill>
                            <a:schemeClr val="tx1"/>
                          </a:solidFill>
                        </a:rPr>
                        <a:t>Fecha</a:t>
                      </a:r>
                      <a:r>
                        <a:rPr lang="es-ES_tradnl" sz="2000" b="1" u="none" dirty="0" smtClean="0">
                          <a:solidFill>
                            <a:schemeClr val="tx1"/>
                          </a:solidFill>
                        </a:rPr>
                        <a:t> de dotación de la Reserva de Nivelación</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700" b="0" kern="1200" dirty="0" smtClean="0">
                          <a:solidFill>
                            <a:srgbClr val="0000CC"/>
                          </a:solidFill>
                          <a:latin typeface="+mn-lt"/>
                          <a:ea typeface="+mn-ea"/>
                          <a:cs typeface="+mn-cs"/>
                        </a:rPr>
                        <a:t>“</a:t>
                      </a:r>
                      <a:r>
                        <a:rPr lang="es-ES_tradnl" sz="1800" b="0" kern="1200" dirty="0" smtClean="0">
                          <a:solidFill>
                            <a:srgbClr val="0000CC"/>
                          </a:solidFill>
                          <a:latin typeface="+mn-lt"/>
                          <a:ea typeface="+mn-ea"/>
                          <a:cs typeface="+mn-cs"/>
                        </a:rPr>
                        <a:t>En concreto, a efectos de minorar la base imponible del periodo impositivo 2015 (supuesto, como se ha planteado en el escrito de consulta, que el ejercicio económico de la entidad coincida con el año natural), </a:t>
                      </a:r>
                      <a:r>
                        <a:rPr lang="es-ES_tradnl" sz="1800" b="1" kern="1200" dirty="0" smtClean="0">
                          <a:solidFill>
                            <a:srgbClr val="FF0000"/>
                          </a:solidFill>
                          <a:latin typeface="+mn-lt"/>
                          <a:ea typeface="+mn-ea"/>
                          <a:cs typeface="+mn-cs"/>
                        </a:rPr>
                        <a:t>cuando la junta general </a:t>
                      </a:r>
                      <a:r>
                        <a:rPr lang="es-ES_tradnl" sz="1800" b="1" u="sng" kern="1200" dirty="0" smtClean="0">
                          <a:solidFill>
                            <a:srgbClr val="FF0000"/>
                          </a:solidFill>
                          <a:latin typeface="+mn-lt"/>
                          <a:ea typeface="+mn-ea"/>
                          <a:cs typeface="+mn-cs"/>
                        </a:rPr>
                        <a:t>resuelva sobre la aplicación del resultado del ejercicio 2015</a:t>
                      </a:r>
                      <a:r>
                        <a:rPr lang="es-ES_tradnl" sz="1800" b="0" kern="1200" dirty="0" smtClean="0">
                          <a:solidFill>
                            <a:srgbClr val="0000CC"/>
                          </a:solidFill>
                          <a:latin typeface="+mn-lt"/>
                          <a:ea typeface="+mn-ea"/>
                          <a:cs typeface="+mn-cs"/>
                        </a:rPr>
                        <a:t>, </a:t>
                      </a:r>
                      <a:r>
                        <a:rPr lang="es-ES_tradnl" sz="1800" b="1" kern="1200" dirty="0" smtClean="0">
                          <a:solidFill>
                            <a:srgbClr val="0000CC"/>
                          </a:solidFill>
                          <a:latin typeface="+mn-lt"/>
                          <a:ea typeface="+mn-ea"/>
                          <a:cs typeface="+mn-cs"/>
                        </a:rPr>
                        <a:t>deberá (de ser posible) dotarse la reserva de nivelación”</a:t>
                      </a:r>
                      <a:r>
                        <a:rPr lang="es-ES_tradnl" sz="1700" b="1" kern="1200" dirty="0" smtClean="0">
                          <a:solidFill>
                            <a:srgbClr val="0000CC"/>
                          </a:solidFill>
                          <a:latin typeface="+mn-lt"/>
                          <a:ea typeface="+mn-ea"/>
                          <a:cs typeface="+mn-cs"/>
                        </a:rPr>
                        <a:t> </a:t>
                      </a:r>
                      <a:endParaRPr lang="es-ES_tradnl" sz="1600" b="1" u="none" dirty="0">
                        <a:solidFill>
                          <a:srgbClr val="0000CC"/>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3583261626"/>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00800"/>
            <a:ext cx="2311400" cy="476250"/>
          </a:xfrm>
        </p:spPr>
        <p:txBody>
          <a:bodyPr/>
          <a:lstStyle/>
          <a:p>
            <a:pPr>
              <a:defRPr/>
            </a:pPr>
            <a:fld id="{02B15079-B0BC-462C-97A5-648334910574}" type="slidenum">
              <a:rPr lang="es-ES"/>
              <a:pPr>
                <a:defRPr/>
              </a:pPr>
              <a:t>288</a:t>
            </a:fld>
            <a:endParaRPr lang="es-ES" dirty="0"/>
          </a:p>
        </p:txBody>
      </p:sp>
      <p:sp>
        <p:nvSpPr>
          <p:cNvPr id="56324" name="Text Box 3"/>
          <p:cNvSpPr txBox="1">
            <a:spLocks noChangeArrowheads="1"/>
          </p:cNvSpPr>
          <p:nvPr/>
        </p:nvSpPr>
        <p:spPr bwMode="auto">
          <a:xfrm>
            <a:off x="0" y="26313"/>
            <a:ext cx="9906000" cy="861774"/>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latin typeface="+mn-lt"/>
              </a:rPr>
              <a:t>EJEMPLO-4</a:t>
            </a:r>
            <a:r>
              <a:rPr lang="es-ES" dirty="0" smtClean="0">
                <a:solidFill>
                  <a:srgbClr val="000066"/>
                </a:solidFill>
                <a:latin typeface="+mn-lt"/>
              </a:rPr>
              <a:t>. </a:t>
            </a:r>
            <a:r>
              <a:rPr lang="es-ES" u="sng" dirty="0">
                <a:solidFill>
                  <a:srgbClr val="6600CC"/>
                </a:solidFill>
              </a:rPr>
              <a:t>Dos casos </a:t>
            </a:r>
            <a:r>
              <a:rPr lang="es-ES" u="sng" dirty="0" smtClean="0">
                <a:solidFill>
                  <a:srgbClr val="6600CC"/>
                </a:solidFill>
              </a:rPr>
              <a:t>diferentes</a:t>
            </a:r>
          </a:p>
          <a:p>
            <a:pPr algn="ctr">
              <a:spcBef>
                <a:spcPct val="50000"/>
              </a:spcBef>
            </a:pPr>
            <a:r>
              <a:rPr lang="es-ES" dirty="0" smtClean="0">
                <a:solidFill>
                  <a:srgbClr val="000066"/>
                </a:solidFill>
                <a:latin typeface="+mn-lt"/>
              </a:rPr>
              <a:t> </a:t>
            </a:r>
            <a:r>
              <a:rPr lang="es-ES" dirty="0" smtClean="0">
                <a:solidFill>
                  <a:srgbClr val="FF0000"/>
                </a:solidFill>
                <a:latin typeface="+mn-lt"/>
              </a:rPr>
              <a:t>RESERVAS de CAPITALIZACIÓN + NIVELACIÓN (art. 25 y 105 LIS)</a:t>
            </a:r>
            <a:endParaRPr lang="es-ES" dirty="0">
              <a:solidFill>
                <a:srgbClr val="FF0000"/>
              </a:solidFill>
              <a:latin typeface="+mn-lt"/>
            </a:endParaRPr>
          </a:p>
        </p:txBody>
      </p:sp>
      <p:graphicFrame>
        <p:nvGraphicFramePr>
          <p:cNvPr id="6" name="5 Tabla"/>
          <p:cNvGraphicFramePr>
            <a:graphicFrameLocks noGrp="1"/>
          </p:cNvGraphicFramePr>
          <p:nvPr>
            <p:extLst>
              <p:ext uri="{D42A27DB-BD31-4B8C-83A1-F6EECF244321}">
                <p14:modId xmlns="" xmlns:p14="http://schemas.microsoft.com/office/powerpoint/2010/main" val="3493275023"/>
              </p:ext>
            </p:extLst>
          </p:nvPr>
        </p:nvGraphicFramePr>
        <p:xfrm>
          <a:off x="152400" y="965835"/>
          <a:ext cx="9372600" cy="5739765"/>
        </p:xfrm>
        <a:graphic>
          <a:graphicData uri="http://schemas.openxmlformats.org/drawingml/2006/table">
            <a:tbl>
              <a:tblPr/>
              <a:tblGrid>
                <a:gridCol w="5699385">
                  <a:extLst>
                    <a:ext uri="{9D8B030D-6E8A-4147-A177-3AD203B41FA5}">
                      <a16:colId xmlns="" xmlns:a16="http://schemas.microsoft.com/office/drawing/2014/main" val="20000"/>
                    </a:ext>
                  </a:extLst>
                </a:gridCol>
                <a:gridCol w="1844415">
                  <a:extLst>
                    <a:ext uri="{9D8B030D-6E8A-4147-A177-3AD203B41FA5}">
                      <a16:colId xmlns="" xmlns:a16="http://schemas.microsoft.com/office/drawing/2014/main" val="20001"/>
                    </a:ext>
                  </a:extLst>
                </a:gridCol>
                <a:gridCol w="1828800">
                  <a:extLst>
                    <a:ext uri="{9D8B030D-6E8A-4147-A177-3AD203B41FA5}">
                      <a16:colId xmlns="" xmlns:a16="http://schemas.microsoft.com/office/drawing/2014/main" val="20002"/>
                    </a:ext>
                  </a:extLst>
                </a:gridCol>
              </a:tblGrid>
              <a:tr h="254663">
                <a:tc>
                  <a:txBody>
                    <a:bodyPr/>
                    <a:lstStyle/>
                    <a:p>
                      <a:pPr algn="l" fontAlgn="b"/>
                      <a:r>
                        <a:rPr lang="es-ES_tradnl" sz="1600" b="1" i="0" u="none" strike="noStrike" dirty="0">
                          <a:solidFill>
                            <a:schemeClr val="tx1"/>
                          </a:solidFill>
                          <a:latin typeface="+mn-lt"/>
                        </a:rPr>
                        <a:t>CONCEPTOS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dirty="0">
                          <a:solidFill>
                            <a:schemeClr val="tx1"/>
                          </a:solidFill>
                          <a:latin typeface="+mn-lt"/>
                        </a:rPr>
                        <a:t>CASO 1º</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dirty="0">
                          <a:solidFill>
                            <a:schemeClr val="tx1"/>
                          </a:solidFill>
                          <a:latin typeface="+mn-lt"/>
                        </a:rPr>
                        <a:t>CASO 2º</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42537">
                <a:tc>
                  <a:txBody>
                    <a:bodyPr/>
                    <a:lstStyle/>
                    <a:p>
                      <a:pPr algn="l" fontAlgn="b"/>
                      <a:r>
                        <a:rPr lang="es-ES_tradnl" sz="1600" b="1" i="0" u="none" strike="noStrike" dirty="0">
                          <a:solidFill>
                            <a:schemeClr val="tx1"/>
                          </a:solidFill>
                          <a:latin typeface="+mn-lt"/>
                        </a:rPr>
                        <a:t>LIQUIDACIÓN:</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l" fontAlgn="b"/>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l" fontAlgn="b"/>
                      <a:endParaRPr lang="es-ES_tradnl" sz="1600" b="0" i="0" u="none" strike="noStrike">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42537">
                <a:tc>
                  <a:txBody>
                    <a:bodyPr/>
                    <a:lstStyle/>
                    <a:p>
                      <a:pPr algn="l" fontAlgn="b"/>
                      <a:r>
                        <a:rPr lang="es-ES_tradnl" sz="1600" b="0" i="0" u="none" strike="noStrike" dirty="0" smtClean="0">
                          <a:solidFill>
                            <a:srgbClr val="FFFFCC"/>
                          </a:solidFill>
                          <a:latin typeface="+mn-lt"/>
                        </a:rPr>
                        <a:t>RC del ejercicio  (“después” de impuestos)</a:t>
                      </a:r>
                      <a:endParaRPr lang="es-ES_tradnl" sz="1600" b="0"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a:solidFill>
                            <a:srgbClr val="0000FF"/>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a:solidFill>
                            <a:srgbClr val="0000FF"/>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42537">
                <a:tc>
                  <a:txBody>
                    <a:bodyPr/>
                    <a:lstStyle/>
                    <a:p>
                      <a:pPr algn="l" fontAlgn="b"/>
                      <a:r>
                        <a:rPr lang="es-ES_tradnl" sz="1600" b="0" i="0" u="none" strike="noStrike">
                          <a:solidFill>
                            <a:schemeClr val="tx1"/>
                          </a:solidFill>
                          <a:latin typeface="+mn-lt"/>
                        </a:rPr>
                        <a:t>Ajuste (impuesto IS)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smtClean="0">
                          <a:solidFill>
                            <a:srgbClr val="0000FF"/>
                          </a:solidFill>
                          <a:latin typeface="+mn-lt"/>
                        </a:rPr>
                        <a:t>+2.700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+2.600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242537">
                <a:tc>
                  <a:txBody>
                    <a:bodyPr/>
                    <a:lstStyle/>
                    <a:p>
                      <a:pPr algn="l" fontAlgn="b"/>
                      <a:r>
                        <a:rPr lang="es-ES_tradnl" sz="1600" b="1" i="0" u="none" strike="noStrike">
                          <a:solidFill>
                            <a:schemeClr val="tx1"/>
                          </a:solidFill>
                          <a:latin typeface="+mn-lt"/>
                        </a:rPr>
                        <a:t>BI previa</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1" i="0" u="none" strike="noStrike" dirty="0">
                          <a:solidFill>
                            <a:srgbClr val="0000FF"/>
                          </a:solidFill>
                          <a:latin typeface="+mn-lt"/>
                        </a:rPr>
                        <a:t>12.700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a:solidFill>
                            <a:srgbClr val="0000FF"/>
                          </a:solidFill>
                          <a:latin typeface="+mn-lt"/>
                        </a:rPr>
                        <a:t>12.600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242537">
                <a:tc>
                  <a:txBody>
                    <a:bodyPr/>
                    <a:lstStyle/>
                    <a:p>
                      <a:pPr algn="ctr" fontAlgn="b"/>
                      <a:r>
                        <a:rPr lang="es-ES_tradnl" sz="1600" b="1" i="0" u="none" strike="noStrike" dirty="0">
                          <a:solidFill>
                            <a:srgbClr val="0000FF"/>
                          </a:solidFill>
                          <a:latin typeface="+mn-lt"/>
                        </a:rPr>
                        <a:t>(Reducción </a:t>
                      </a:r>
                      <a:r>
                        <a:rPr lang="es-ES_tradnl" sz="1600" b="1" i="0" u="none" strike="noStrike" dirty="0" err="1">
                          <a:solidFill>
                            <a:srgbClr val="0000FF"/>
                          </a:solidFill>
                          <a:latin typeface="+mn-lt"/>
                        </a:rPr>
                        <a:t>Rva</a:t>
                      </a:r>
                      <a:r>
                        <a:rPr lang="es-ES_tradnl" sz="1600" b="1" i="0" u="none" strike="noStrike" dirty="0">
                          <a:solidFill>
                            <a:srgbClr val="0000FF"/>
                          </a:solidFill>
                          <a:latin typeface="+mn-lt"/>
                        </a:rPr>
                        <a:t>. Capitalización)</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smtClean="0">
                          <a:solidFill>
                            <a:srgbClr val="0000FF"/>
                          </a:solidFill>
                          <a:latin typeface="+mn-lt"/>
                        </a:rPr>
                        <a:t>-500</a:t>
                      </a:r>
                      <a:endParaRPr lang="es-ES_tradnl" sz="16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smtClean="0">
                          <a:solidFill>
                            <a:srgbClr val="0000FF"/>
                          </a:solidFill>
                          <a:latin typeface="+mn-lt"/>
                        </a:rPr>
                        <a:t>-1.000</a:t>
                      </a:r>
                      <a:endParaRPr lang="es-ES_tradnl" sz="1600" b="1"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r h="242537">
                <a:tc>
                  <a:txBody>
                    <a:bodyPr/>
                    <a:lstStyle/>
                    <a:p>
                      <a:pPr algn="l" fontAlgn="b"/>
                      <a:r>
                        <a:rPr lang="es-ES_tradnl" sz="1600" b="1" i="0" u="none" strike="noStrike" dirty="0">
                          <a:solidFill>
                            <a:srgbClr val="FFFF99"/>
                          </a:solidFill>
                          <a:effectLst>
                            <a:outerShdw blurRad="38100" dist="38100" dir="2700000" algn="tl">
                              <a:srgbClr val="000000">
                                <a:alpha val="43137"/>
                              </a:srgbClr>
                            </a:outerShdw>
                          </a:effectLst>
                          <a:latin typeface="+mn-lt"/>
                        </a:rPr>
                        <a:t>BI antes </a:t>
                      </a:r>
                      <a:r>
                        <a:rPr lang="es-ES_tradnl" sz="1600" b="1" i="0" u="none" strike="noStrike" dirty="0" err="1">
                          <a:solidFill>
                            <a:srgbClr val="FFFF99"/>
                          </a:solidFill>
                          <a:effectLst>
                            <a:outerShdw blurRad="38100" dist="38100" dir="2700000" algn="tl">
                              <a:srgbClr val="000000">
                                <a:alpha val="43137"/>
                              </a:srgbClr>
                            </a:outerShdw>
                          </a:effectLst>
                          <a:latin typeface="+mn-lt"/>
                        </a:rPr>
                        <a:t>Rva</a:t>
                      </a:r>
                      <a:r>
                        <a:rPr lang="es-ES_tradnl" sz="1600" b="1" i="0" u="none" strike="noStrike" dirty="0">
                          <a:solidFill>
                            <a:srgbClr val="FFFF99"/>
                          </a:solidFill>
                          <a:effectLst>
                            <a:outerShdw blurRad="38100" dist="38100" dir="2700000" algn="tl">
                              <a:srgbClr val="000000">
                                <a:alpha val="43137"/>
                              </a:srgbClr>
                            </a:outerShdw>
                          </a:effectLst>
                          <a:latin typeface="+mn-lt"/>
                        </a:rPr>
                        <a:t>. </a:t>
                      </a:r>
                      <a:r>
                        <a:rPr lang="es-ES_tradnl" sz="1600" b="1" i="0" u="none" strike="noStrike" dirty="0" err="1">
                          <a:solidFill>
                            <a:srgbClr val="FFFF99"/>
                          </a:solidFill>
                          <a:effectLst>
                            <a:outerShdw blurRad="38100" dist="38100" dir="2700000" algn="tl">
                              <a:srgbClr val="000000">
                                <a:alpha val="43137"/>
                              </a:srgbClr>
                            </a:outerShdw>
                          </a:effectLst>
                          <a:latin typeface="+mn-lt"/>
                        </a:rPr>
                        <a:t>Nivelac</a:t>
                      </a:r>
                      <a:r>
                        <a:rPr lang="es-ES_tradnl" sz="1600" b="1" i="0" u="none" strike="noStrike" dirty="0">
                          <a:solidFill>
                            <a:srgbClr val="FFFF99"/>
                          </a:solidFill>
                          <a:effectLst>
                            <a:outerShdw blurRad="38100" dist="38100" dir="2700000" algn="tl">
                              <a:srgbClr val="000000">
                                <a:alpha val="43137"/>
                              </a:srgbClr>
                            </a:outerShdw>
                          </a:effectLst>
                          <a:latin typeface="+mn-lt"/>
                        </a:rPr>
                        <a:t>.</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1" i="0" u="none" strike="noStrike" dirty="0">
                          <a:solidFill>
                            <a:srgbClr val="0000FF"/>
                          </a:solidFill>
                          <a:effectLst>
                            <a:outerShdw blurRad="38100" dist="38100" dir="2700000" algn="tl">
                              <a:srgbClr val="000000">
                                <a:alpha val="43137"/>
                              </a:srgbClr>
                            </a:outerShdw>
                          </a:effectLst>
                          <a:latin typeface="+mn-lt"/>
                        </a:rPr>
                        <a:t>12.200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effectLst>
                            <a:outerShdw blurRad="38100" dist="38100" dir="2700000" algn="tl">
                              <a:srgbClr val="000000">
                                <a:alpha val="43137"/>
                              </a:srgbClr>
                            </a:outerShdw>
                          </a:effectLst>
                          <a:latin typeface="+mn-lt"/>
                        </a:rPr>
                        <a:t>11.600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242537">
                <a:tc>
                  <a:txBody>
                    <a:bodyPr/>
                    <a:lstStyle/>
                    <a:p>
                      <a:pPr algn="ctr" fontAlgn="b"/>
                      <a:r>
                        <a:rPr lang="es-ES_tradnl" sz="1600" b="1" i="0" u="none" strike="noStrike" dirty="0">
                          <a:solidFill>
                            <a:srgbClr val="FF0000"/>
                          </a:solidFill>
                          <a:latin typeface="+mn-lt"/>
                        </a:rPr>
                        <a:t>(Reducción </a:t>
                      </a:r>
                      <a:r>
                        <a:rPr lang="es-ES_tradnl" sz="1600" b="1" i="0" u="none" strike="noStrike" dirty="0" err="1">
                          <a:solidFill>
                            <a:srgbClr val="FF0000"/>
                          </a:solidFill>
                          <a:latin typeface="+mn-lt"/>
                        </a:rPr>
                        <a:t>Rva</a:t>
                      </a:r>
                      <a:r>
                        <a:rPr lang="es-ES_tradnl" sz="1600" b="1" i="0" u="none" strike="noStrike" dirty="0">
                          <a:solidFill>
                            <a:srgbClr val="FF0000"/>
                          </a:solidFill>
                          <a:latin typeface="+mn-lt"/>
                        </a:rPr>
                        <a:t>. Nivelación)</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r" fontAlgn="b"/>
                      <a:r>
                        <a:rPr lang="es-ES_tradnl" sz="1600" b="1" i="0" u="none" strike="noStrike" dirty="0" smtClean="0">
                          <a:solidFill>
                            <a:srgbClr val="FF0000"/>
                          </a:solidFill>
                          <a:latin typeface="+mn-lt"/>
                        </a:rPr>
                        <a:t>-1.220</a:t>
                      </a:r>
                      <a:endParaRPr lang="es-ES_tradnl" sz="1600" b="1" i="0" u="none" strike="noStrike" dirty="0">
                        <a:solidFill>
                          <a:srgbClr val="FF0000"/>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r" fontAlgn="b"/>
                      <a:r>
                        <a:rPr lang="es-ES_tradnl" sz="1600" b="1" i="0" u="none" strike="noStrike" dirty="0" smtClean="0">
                          <a:solidFill>
                            <a:srgbClr val="FF0000"/>
                          </a:solidFill>
                          <a:latin typeface="+mn-lt"/>
                        </a:rPr>
                        <a:t>-1.160</a:t>
                      </a:r>
                      <a:endParaRPr lang="es-ES_tradnl" sz="1600" b="1" i="0" u="none" strike="noStrike" dirty="0">
                        <a:solidFill>
                          <a:srgbClr val="FF0000"/>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extLst>
                  <a:ext uri="{0D108BD9-81ED-4DB2-BD59-A6C34878D82A}">
                    <a16:rowId xmlns="" xmlns:a16="http://schemas.microsoft.com/office/drawing/2014/main" val="10007"/>
                  </a:ext>
                </a:extLst>
              </a:tr>
              <a:tr h="242537">
                <a:tc>
                  <a:txBody>
                    <a:bodyPr/>
                    <a:lstStyle/>
                    <a:p>
                      <a:pPr algn="l" fontAlgn="b"/>
                      <a:r>
                        <a:rPr lang="es-ES_tradnl" sz="1600" b="1" i="0" u="none" strike="noStrike" dirty="0">
                          <a:solidFill>
                            <a:srgbClr val="FFFF00"/>
                          </a:solidFill>
                          <a:latin typeface="+mn-lt"/>
                        </a:rPr>
                        <a:t>BI</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50000"/>
                      </a:schemeClr>
                    </a:solidFill>
                  </a:tcPr>
                </a:tc>
                <a:tc>
                  <a:txBody>
                    <a:bodyPr/>
                    <a:lstStyle/>
                    <a:p>
                      <a:pPr algn="r" fontAlgn="b"/>
                      <a:r>
                        <a:rPr lang="es-ES_tradnl" sz="1600" b="1" i="0" u="none" strike="noStrike" dirty="0">
                          <a:solidFill>
                            <a:srgbClr val="0000FF"/>
                          </a:solidFill>
                          <a:latin typeface="+mn-lt"/>
                        </a:rPr>
                        <a:t>10.980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10.440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r h="242537">
                <a:tc>
                  <a:txBody>
                    <a:bodyPr/>
                    <a:lstStyle/>
                    <a:p>
                      <a:pPr algn="l" fontAlgn="b"/>
                      <a:r>
                        <a:rPr lang="es-ES_tradnl" sz="1600" b="0" i="0" u="none" strike="noStrike">
                          <a:solidFill>
                            <a:schemeClr val="tx1"/>
                          </a:solidFill>
                          <a:latin typeface="+mn-lt"/>
                        </a:rPr>
                        <a:t>CI (tipo 25%)</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a:solidFill>
                            <a:srgbClr val="0000FF"/>
                          </a:solidFill>
                          <a:latin typeface="+mn-lt"/>
                        </a:rPr>
                        <a:t>2.745</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a:solidFill>
                            <a:srgbClr val="0000FF"/>
                          </a:solidFill>
                          <a:latin typeface="+mn-lt"/>
                        </a:rPr>
                        <a:t>2.610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9"/>
                  </a:ext>
                </a:extLst>
              </a:tr>
              <a:tr h="242537">
                <a:tc>
                  <a:txBody>
                    <a:bodyPr/>
                    <a:lstStyle/>
                    <a:p>
                      <a:pPr algn="l" fontAlgn="b"/>
                      <a:r>
                        <a:rPr lang="es-ES_tradnl" sz="1600" b="0" i="0" u="none" strike="noStrike">
                          <a:solidFill>
                            <a:schemeClr val="tx1"/>
                          </a:solidFill>
                          <a:latin typeface="+mn-lt"/>
                        </a:rPr>
                        <a:t>(Deducciones)</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smtClean="0">
                          <a:solidFill>
                            <a:srgbClr val="0000FF"/>
                          </a:solidFill>
                          <a:latin typeface="+mn-lt"/>
                        </a:rPr>
                        <a:t>-45</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-10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0"/>
                  </a:ext>
                </a:extLst>
              </a:tr>
              <a:tr h="242537">
                <a:tc>
                  <a:txBody>
                    <a:bodyPr/>
                    <a:lstStyle/>
                    <a:p>
                      <a:pPr algn="l" fontAlgn="b"/>
                      <a:r>
                        <a:rPr lang="es-ES_tradnl" sz="1600" b="0" i="0" u="none" strike="noStrike">
                          <a:solidFill>
                            <a:schemeClr val="tx1"/>
                          </a:solidFill>
                          <a:latin typeface="+mn-lt"/>
                        </a:rPr>
                        <a:t>CL</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0" i="0" u="none" strike="noStrike" dirty="0">
                          <a:solidFill>
                            <a:srgbClr val="0000FF"/>
                          </a:solidFill>
                          <a:latin typeface="+mn-lt"/>
                        </a:rPr>
                        <a:t>2.700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a:solidFill>
                            <a:srgbClr val="0000FF"/>
                          </a:solidFill>
                          <a:latin typeface="+mn-lt"/>
                        </a:rPr>
                        <a:t>2.600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1"/>
                  </a:ext>
                </a:extLst>
              </a:tr>
              <a:tr h="387322">
                <a:tc gridSpan="3">
                  <a:txBody>
                    <a:bodyPr/>
                    <a:lstStyle/>
                    <a:p>
                      <a:pPr algn="l" fontAlgn="b"/>
                      <a:r>
                        <a:rPr lang="es-ES_tradnl" sz="1600" b="1" i="0" u="sng" strike="noStrike" dirty="0">
                          <a:solidFill>
                            <a:schemeClr val="tx1"/>
                          </a:solidFill>
                          <a:latin typeface="+mn-lt"/>
                        </a:rPr>
                        <a:t>Cálculo Reducción </a:t>
                      </a:r>
                      <a:r>
                        <a:rPr lang="es-ES_tradnl" sz="1600" b="1" i="0" u="sng" strike="noStrike" dirty="0" err="1">
                          <a:solidFill>
                            <a:schemeClr val="tx1"/>
                          </a:solidFill>
                          <a:latin typeface="+mn-lt"/>
                        </a:rPr>
                        <a:t>Rva</a:t>
                      </a:r>
                      <a:r>
                        <a:rPr lang="es-ES_tradnl" sz="1600" b="1" i="0" u="sng" strike="noStrike" dirty="0">
                          <a:solidFill>
                            <a:schemeClr val="tx1"/>
                          </a:solidFill>
                          <a:latin typeface="+mn-lt"/>
                        </a:rPr>
                        <a:t> Capitalización:</a:t>
                      </a:r>
                    </a:p>
                  </a:txBody>
                  <a:tcPr marL="9525" marR="9525" marT="9525"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hMerge="1">
                  <a:txBody>
                    <a:bodyPr/>
                    <a:lstStyle/>
                    <a:p>
                      <a:pPr algn="l" fontAlgn="b"/>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hMerge="1">
                  <a:txBody>
                    <a:bodyPr/>
                    <a:lstStyle/>
                    <a:p>
                      <a:pPr algn="l" fontAlgn="b"/>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2"/>
                  </a:ext>
                </a:extLst>
              </a:tr>
              <a:tr h="242537">
                <a:tc>
                  <a:txBody>
                    <a:bodyPr/>
                    <a:lstStyle/>
                    <a:p>
                      <a:pPr algn="l" fontAlgn="b"/>
                      <a:r>
                        <a:rPr lang="es-ES_tradnl" sz="1600" b="0" i="0" u="none" strike="noStrike" dirty="0">
                          <a:solidFill>
                            <a:srgbClr val="FFFFCC"/>
                          </a:solidFill>
                          <a:latin typeface="+mn-lt"/>
                        </a:rPr>
                        <a:t>FP </a:t>
                      </a:r>
                      <a:r>
                        <a:rPr lang="es-ES_tradnl" sz="1600" b="0" i="0" u="none" strike="noStrike" dirty="0" smtClean="0">
                          <a:solidFill>
                            <a:srgbClr val="FFFFCC"/>
                          </a:solidFill>
                          <a:latin typeface="+mn-lt"/>
                        </a:rPr>
                        <a:t>final (“</a:t>
                      </a:r>
                      <a:r>
                        <a:rPr lang="es-ES_tradnl" sz="1600" b="0" i="0" u="sng" strike="noStrike" dirty="0" smtClean="0">
                          <a:solidFill>
                            <a:srgbClr val="FFFFCC"/>
                          </a:solidFill>
                          <a:latin typeface="+mn-lt"/>
                        </a:rPr>
                        <a:t>sin</a:t>
                      </a:r>
                      <a:r>
                        <a:rPr lang="es-ES_tradnl" sz="1600" b="0" i="0" u="none" strike="noStrike" baseline="0" dirty="0" smtClean="0">
                          <a:solidFill>
                            <a:srgbClr val="FFFFCC"/>
                          </a:solidFill>
                          <a:latin typeface="+mn-lt"/>
                        </a:rPr>
                        <a:t> RC del ejercicio actual”)</a:t>
                      </a:r>
                      <a:endParaRPr lang="es-ES_tradnl" sz="1600" b="0"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r" fontAlgn="b"/>
                      <a:r>
                        <a:rPr lang="es-ES_tradnl" sz="1600" b="0" i="0" u="none" strike="noStrike">
                          <a:solidFill>
                            <a:srgbClr val="0000FF"/>
                          </a:solidFill>
                          <a:latin typeface="+mn-lt"/>
                        </a:rPr>
                        <a:t>105.000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a:solidFill>
                            <a:srgbClr val="0000FF"/>
                          </a:solidFill>
                          <a:latin typeface="+mn-lt"/>
                        </a:rPr>
                        <a:t>110.000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3"/>
                  </a:ext>
                </a:extLst>
              </a:tr>
              <a:tr h="24253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600" b="0" i="0" u="none" strike="noStrike" dirty="0">
                          <a:solidFill>
                            <a:srgbClr val="FFFFCC"/>
                          </a:solidFill>
                          <a:latin typeface="+mn-lt"/>
                        </a:rPr>
                        <a:t>FP </a:t>
                      </a:r>
                      <a:r>
                        <a:rPr lang="es-ES_tradnl" sz="1600" b="0" i="0" u="none" strike="noStrike" dirty="0" smtClean="0">
                          <a:solidFill>
                            <a:srgbClr val="FFFFCC"/>
                          </a:solidFill>
                          <a:latin typeface="+mn-lt"/>
                        </a:rPr>
                        <a:t>inicio (“</a:t>
                      </a:r>
                      <a:r>
                        <a:rPr lang="es-ES_tradnl" sz="1600" b="0" i="0" u="sng" strike="noStrike" dirty="0" smtClean="0">
                          <a:solidFill>
                            <a:srgbClr val="FFFFCC"/>
                          </a:solidFill>
                          <a:latin typeface="+mn-lt"/>
                        </a:rPr>
                        <a:t>sin</a:t>
                      </a:r>
                      <a:r>
                        <a:rPr lang="es-ES_tradnl" sz="1600" b="0" i="0" u="none" strike="noStrike" baseline="0" dirty="0" smtClean="0">
                          <a:solidFill>
                            <a:srgbClr val="FFFFCC"/>
                          </a:solidFill>
                          <a:latin typeface="+mn-lt"/>
                        </a:rPr>
                        <a:t> RC del ejercicio anterior”)</a:t>
                      </a:r>
                      <a:endParaRPr lang="es-ES_tradnl" sz="1600" b="0" i="0" u="none" strike="noStrike" dirty="0">
                        <a:solidFill>
                          <a:srgbClr val="FFFFCC"/>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r" fontAlgn="b"/>
                      <a:r>
                        <a:rPr lang="es-ES_tradnl" sz="1600" b="0" i="0" u="none" strike="noStrike" dirty="0" smtClean="0">
                          <a:solidFill>
                            <a:srgbClr val="0000FF"/>
                          </a:solidFill>
                          <a:latin typeface="+mn-lt"/>
                        </a:rPr>
                        <a:t>-100.000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0" i="0" u="none" strike="noStrike" dirty="0" smtClean="0">
                          <a:solidFill>
                            <a:srgbClr val="0000FF"/>
                          </a:solidFill>
                          <a:latin typeface="+mn-lt"/>
                        </a:rPr>
                        <a:t>-100.000</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4"/>
                  </a:ext>
                </a:extLst>
              </a:tr>
              <a:tr h="242537">
                <a:tc>
                  <a:txBody>
                    <a:bodyPr/>
                    <a:lstStyle/>
                    <a:p>
                      <a:pPr algn="l" fontAlgn="b"/>
                      <a:r>
                        <a:rPr lang="es-ES_tradnl" sz="1600" b="1" i="0" u="none" strike="noStrike">
                          <a:solidFill>
                            <a:schemeClr val="tx1"/>
                          </a:solidFill>
                          <a:latin typeface="+mn-lt"/>
                        </a:rPr>
                        <a:t>Incremento FP</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r" fontAlgn="b"/>
                      <a:r>
                        <a:rPr lang="es-ES_tradnl" sz="1600" b="1" i="0" u="none" strike="noStrike">
                          <a:solidFill>
                            <a:srgbClr val="0000FF"/>
                          </a:solidFill>
                          <a:latin typeface="+mn-lt"/>
                        </a:rPr>
                        <a:t>5.000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10.000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5"/>
                  </a:ext>
                </a:extLst>
              </a:tr>
              <a:tr h="24253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600" b="1" i="0" u="none" strike="noStrike" dirty="0">
                          <a:solidFill>
                            <a:schemeClr val="tx1"/>
                          </a:solidFill>
                          <a:latin typeface="+mn-lt"/>
                        </a:rPr>
                        <a:t>Reducción </a:t>
                      </a:r>
                      <a:r>
                        <a:rPr lang="es-ES_tradnl" sz="1600" b="1" i="0" u="none" strike="noStrike" dirty="0" smtClean="0">
                          <a:solidFill>
                            <a:schemeClr val="tx1"/>
                          </a:solidFill>
                          <a:latin typeface="+mn-lt"/>
                        </a:rPr>
                        <a:t> </a:t>
                      </a:r>
                      <a:r>
                        <a:rPr lang="es-ES_tradnl" sz="1600" b="1" i="0" u="none" strike="noStrike" dirty="0" smtClean="0">
                          <a:solidFill>
                            <a:srgbClr val="FFFFCC"/>
                          </a:solidFill>
                          <a:latin typeface="+mn-lt"/>
                        </a:rPr>
                        <a:t>(10% s/▲ FP)</a:t>
                      </a:r>
                      <a:endParaRPr lang="es-ES_tradnl" sz="1600" b="1" i="0" u="none" strike="noStrike" dirty="0">
                        <a:solidFill>
                          <a:schemeClr val="tx1"/>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0000"/>
                    </a:solidFill>
                  </a:tcPr>
                </a:tc>
                <a:tc>
                  <a:txBody>
                    <a:bodyPr/>
                    <a:lstStyle/>
                    <a:p>
                      <a:pPr algn="r" fontAlgn="b"/>
                      <a:r>
                        <a:rPr lang="es-ES_tradnl" sz="1600" b="1" i="0" u="none" strike="noStrike" dirty="0">
                          <a:solidFill>
                            <a:srgbClr val="0000FF"/>
                          </a:solidFill>
                          <a:latin typeface="+mn-lt"/>
                        </a:rPr>
                        <a:t>500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a:solidFill>
                            <a:srgbClr val="0000FF"/>
                          </a:solidFill>
                          <a:latin typeface="+mn-lt"/>
                        </a:rPr>
                        <a:t>1.000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16"/>
                  </a:ext>
                </a:extLst>
              </a:tr>
              <a:tr h="24253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600" b="1" i="0" u="none" strike="noStrike" dirty="0" smtClean="0">
                          <a:solidFill>
                            <a:schemeClr val="tx1"/>
                          </a:solidFill>
                          <a:latin typeface="+mn-lt"/>
                        </a:rPr>
                        <a:t>Límite Reducción:  </a:t>
                      </a:r>
                      <a:r>
                        <a:rPr lang="es-ES_tradnl" sz="1600" b="1" i="0" u="none" strike="noStrike" dirty="0" smtClean="0">
                          <a:solidFill>
                            <a:srgbClr val="FFFF99"/>
                          </a:solidFill>
                          <a:latin typeface="+mn-lt"/>
                        </a:rPr>
                        <a:t>10</a:t>
                      </a:r>
                      <a:r>
                        <a:rPr lang="es-ES_tradnl" sz="1600" b="1" i="0" u="none" strike="noStrike" dirty="0">
                          <a:solidFill>
                            <a:srgbClr val="FFFF99"/>
                          </a:solidFill>
                          <a:latin typeface="+mn-lt"/>
                        </a:rPr>
                        <a:t>% s/ BI previa</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r" fontAlgn="b"/>
                      <a:r>
                        <a:rPr lang="es-ES_tradnl" sz="1600" b="1" i="0" u="none" strike="noStrike" dirty="0">
                          <a:solidFill>
                            <a:srgbClr val="0000FF"/>
                          </a:solidFill>
                          <a:latin typeface="+mn-lt"/>
                        </a:rPr>
                        <a:t>1.270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r" fontAlgn="b"/>
                      <a:r>
                        <a:rPr lang="es-ES_tradnl" sz="1600" b="1" i="0" u="none" strike="noStrike" dirty="0">
                          <a:solidFill>
                            <a:srgbClr val="0000FF"/>
                          </a:solidFill>
                          <a:latin typeface="+mn-lt"/>
                        </a:rPr>
                        <a:t>1.260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7"/>
                  </a:ext>
                </a:extLst>
              </a:tr>
              <a:tr h="35814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_tradnl" sz="1600" b="1" i="0" u="none" strike="noStrike" dirty="0" smtClean="0">
                          <a:solidFill>
                            <a:srgbClr val="0000FF"/>
                          </a:solidFill>
                          <a:latin typeface="+mn-lt"/>
                        </a:rPr>
                        <a:t>Reducción </a:t>
                      </a:r>
                      <a:r>
                        <a:rPr lang="es-ES_tradnl" sz="1600" b="1" i="0" u="none" strike="noStrike" dirty="0" err="1" smtClean="0">
                          <a:solidFill>
                            <a:srgbClr val="0000FF"/>
                          </a:solidFill>
                          <a:latin typeface="+mn-lt"/>
                        </a:rPr>
                        <a:t>Rva</a:t>
                      </a:r>
                      <a:r>
                        <a:rPr lang="es-ES_tradnl" sz="1600" b="1" i="0" u="none" strike="noStrike" dirty="0" smtClean="0">
                          <a:solidFill>
                            <a:srgbClr val="0000FF"/>
                          </a:solidFill>
                          <a:latin typeface="+mn-lt"/>
                        </a:rPr>
                        <a:t>. Capitalización aplicada TOTAL</a:t>
                      </a:r>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a:solidFill>
                            <a:srgbClr val="0000FF"/>
                          </a:solidFill>
                          <a:latin typeface="+mn-lt"/>
                        </a:rPr>
                        <a:t>500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r" fontAlgn="b"/>
                      <a:r>
                        <a:rPr lang="es-ES_tradnl" sz="1600" b="1" i="0" u="none" strike="noStrike" dirty="0">
                          <a:solidFill>
                            <a:srgbClr val="0000FF"/>
                          </a:solidFill>
                          <a:latin typeface="+mn-lt"/>
                        </a:rPr>
                        <a:t>1.000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18"/>
                  </a:ext>
                </a:extLst>
              </a:tr>
              <a:tr h="409575">
                <a:tc>
                  <a:txBody>
                    <a:bodyPr/>
                    <a:lstStyle/>
                    <a:p>
                      <a:pPr algn="ctr" fontAlgn="b"/>
                      <a:r>
                        <a:rPr lang="es-ES_tradnl" sz="1600" b="1" i="0" u="sng" strike="noStrike" dirty="0">
                          <a:solidFill>
                            <a:srgbClr val="0000FF"/>
                          </a:solidFill>
                          <a:latin typeface="+mn-lt"/>
                        </a:rPr>
                        <a:t>Cálculo Reducción </a:t>
                      </a:r>
                      <a:r>
                        <a:rPr lang="es-ES_tradnl" sz="1600" b="1" i="0" u="sng" strike="noStrike" dirty="0" err="1">
                          <a:solidFill>
                            <a:srgbClr val="0000FF"/>
                          </a:solidFill>
                          <a:latin typeface="+mn-lt"/>
                        </a:rPr>
                        <a:t>Rva</a:t>
                      </a:r>
                      <a:r>
                        <a:rPr lang="es-ES_tradnl" sz="1600" b="1" i="0" u="sng" strike="noStrike" dirty="0">
                          <a:solidFill>
                            <a:srgbClr val="0000FF"/>
                          </a:solidFill>
                          <a:latin typeface="+mn-lt"/>
                        </a:rPr>
                        <a:t> Nivelación:</a:t>
                      </a:r>
                    </a:p>
                  </a:txBody>
                  <a:tcPr marL="9525" marR="9525" marT="9525"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66"/>
                    </a:solidFill>
                  </a:tcPr>
                </a:tc>
                <a:tc>
                  <a:txBody>
                    <a:bodyPr/>
                    <a:lstStyle/>
                    <a:p>
                      <a:pPr algn="l" fontAlgn="b"/>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l" fontAlgn="b"/>
                      <a:endParaRPr lang="es-ES_tradnl" sz="1600" b="0" i="0" u="none" strike="noStrike" dirty="0">
                        <a:solidFill>
                          <a:srgbClr val="0000FF"/>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19"/>
                  </a:ext>
                </a:extLst>
              </a:tr>
              <a:tr h="276225">
                <a:tc>
                  <a:txBody>
                    <a:bodyPr/>
                    <a:lstStyle/>
                    <a:p>
                      <a:pPr algn="l" fontAlgn="b"/>
                      <a:r>
                        <a:rPr lang="es-ES_tradnl" sz="1600" b="1" i="0" u="none" strike="noStrike" dirty="0" smtClean="0">
                          <a:solidFill>
                            <a:srgbClr val="FF0000"/>
                          </a:solidFill>
                          <a:latin typeface="+mn-lt"/>
                        </a:rPr>
                        <a:t>Reducción </a:t>
                      </a:r>
                      <a:r>
                        <a:rPr lang="es-ES_tradnl" sz="1600" b="1" i="0" u="sng" strike="noStrike" dirty="0" err="1" smtClean="0">
                          <a:solidFill>
                            <a:srgbClr val="FF0000"/>
                          </a:solidFill>
                          <a:latin typeface="+mn-lt"/>
                        </a:rPr>
                        <a:t>Rva</a:t>
                      </a:r>
                      <a:r>
                        <a:rPr lang="es-ES_tradnl" sz="1600" b="1" i="0" u="sng" strike="noStrike" dirty="0" smtClean="0">
                          <a:solidFill>
                            <a:srgbClr val="FF0000"/>
                          </a:solidFill>
                          <a:latin typeface="+mn-lt"/>
                        </a:rPr>
                        <a:t> Nivelación</a:t>
                      </a:r>
                      <a:r>
                        <a:rPr lang="es-ES_tradnl" sz="1600" b="1" i="0" u="none" strike="noStrike" dirty="0" smtClean="0">
                          <a:solidFill>
                            <a:srgbClr val="FF0000"/>
                          </a:solidFill>
                          <a:latin typeface="+mn-lt"/>
                        </a:rPr>
                        <a:t> </a:t>
                      </a:r>
                      <a:r>
                        <a:rPr lang="es-ES_tradnl" sz="1600" b="1" i="0" u="none" strike="noStrike" dirty="0">
                          <a:solidFill>
                            <a:srgbClr val="FF0000"/>
                          </a:solidFill>
                          <a:latin typeface="+mn-lt"/>
                        </a:rPr>
                        <a:t>(10% s/ </a:t>
                      </a:r>
                      <a:r>
                        <a:rPr lang="es-ES_tradnl" sz="1600" b="1" i="0" u="none" strike="noStrike" dirty="0" smtClean="0">
                          <a:solidFill>
                            <a:srgbClr val="FF0000"/>
                          </a:solidFill>
                          <a:latin typeface="+mn-lt"/>
                        </a:rPr>
                        <a:t>BI antes de la </a:t>
                      </a:r>
                      <a:r>
                        <a:rPr lang="es-ES_tradnl" sz="1600" b="1" i="0" u="none" strike="noStrike" dirty="0" err="1" smtClean="0">
                          <a:solidFill>
                            <a:srgbClr val="FF0000"/>
                          </a:solidFill>
                          <a:latin typeface="+mn-lt"/>
                        </a:rPr>
                        <a:t>Rva</a:t>
                      </a:r>
                      <a:r>
                        <a:rPr lang="es-ES_tradnl" sz="1600" b="1" i="0" u="none" strike="noStrike" dirty="0" smtClean="0">
                          <a:solidFill>
                            <a:srgbClr val="FF0000"/>
                          </a:solidFill>
                          <a:latin typeface="+mn-lt"/>
                        </a:rPr>
                        <a:t>.)</a:t>
                      </a:r>
                      <a:endParaRPr lang="es-ES_tradnl" sz="1600" b="1" i="0" u="none" strike="noStrike" dirty="0">
                        <a:solidFill>
                          <a:srgbClr val="FF0000"/>
                        </a:solidFill>
                        <a:latin typeface="+mn-lt"/>
                      </a:endParaRP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r" fontAlgn="b"/>
                      <a:r>
                        <a:rPr lang="es-ES_tradnl" sz="1600" b="1" i="0" u="none" strike="noStrike" dirty="0">
                          <a:solidFill>
                            <a:srgbClr val="FF0000"/>
                          </a:solidFill>
                          <a:latin typeface="+mn-lt"/>
                        </a:rPr>
                        <a:t>1.220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r" fontAlgn="b"/>
                      <a:r>
                        <a:rPr lang="es-ES_tradnl" sz="1600" b="1" i="0" u="none" strike="noStrike" dirty="0">
                          <a:solidFill>
                            <a:srgbClr val="FF0000"/>
                          </a:solidFill>
                          <a:latin typeface="+mn-lt"/>
                        </a:rPr>
                        <a:t>1.160</a:t>
                      </a:r>
                    </a:p>
                  </a:txBody>
                  <a:tcPr marL="9525" marR="9525" marT="9525" marB="0" anchor="b">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extLst>
                  <a:ext uri="{0D108BD9-81ED-4DB2-BD59-A6C34878D82A}">
                    <a16:rowId xmlns="" xmlns:a16="http://schemas.microsoft.com/office/drawing/2014/main" val="10020"/>
                  </a:ext>
                </a:extLst>
              </a:tr>
            </a:tbl>
          </a:graphicData>
        </a:graphic>
      </p:graphicFrame>
    </p:spTree>
    <p:extLst>
      <p:ext uri="{BB962C8B-B14F-4D97-AF65-F5344CB8AC3E}">
        <p14:creationId xmlns="" xmlns:p14="http://schemas.microsoft.com/office/powerpoint/2010/main" val="919158346"/>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00800"/>
            <a:ext cx="2311400" cy="476250"/>
          </a:xfrm>
        </p:spPr>
        <p:txBody>
          <a:bodyPr/>
          <a:lstStyle/>
          <a:p>
            <a:pPr>
              <a:defRPr/>
            </a:pPr>
            <a:fld id="{02B15079-B0BC-462C-97A5-648334910574}" type="slidenum">
              <a:rPr lang="es-ES"/>
              <a:pPr>
                <a:defRPr/>
              </a:pPr>
              <a:t>289</a:t>
            </a:fld>
            <a:endParaRPr lang="es-ES"/>
          </a:p>
        </p:txBody>
      </p:sp>
      <p:sp>
        <p:nvSpPr>
          <p:cNvPr id="56324" name="Text Box 3"/>
          <p:cNvSpPr txBox="1">
            <a:spLocks noChangeArrowheads="1"/>
          </p:cNvSpPr>
          <p:nvPr/>
        </p:nvSpPr>
        <p:spPr bwMode="auto">
          <a:xfrm>
            <a:off x="0" y="1524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latin typeface="+mn-lt"/>
              </a:rPr>
              <a:t>EJEMPLOS-5</a:t>
            </a:r>
            <a:r>
              <a:rPr lang="es-ES" dirty="0" smtClean="0">
                <a:solidFill>
                  <a:srgbClr val="000066"/>
                </a:solidFill>
                <a:latin typeface="+mn-lt"/>
              </a:rPr>
              <a:t> </a:t>
            </a:r>
            <a:r>
              <a:rPr lang="es-ES" dirty="0" smtClean="0">
                <a:solidFill>
                  <a:srgbClr val="FF0000"/>
                </a:solidFill>
                <a:latin typeface="+mn-lt"/>
              </a:rPr>
              <a:t>RESERVAS de NIVELACIÓN    </a:t>
            </a:r>
            <a:r>
              <a:rPr lang="es-ES" u="sng" dirty="0" smtClean="0">
                <a:solidFill>
                  <a:srgbClr val="0000FF"/>
                </a:solidFill>
                <a:latin typeface="+mn-lt"/>
              </a:rPr>
              <a:t>Adición</a:t>
            </a:r>
            <a:r>
              <a:rPr lang="es-ES" dirty="0" smtClean="0">
                <a:solidFill>
                  <a:srgbClr val="0000FF"/>
                </a:solidFill>
                <a:latin typeface="+mn-lt"/>
              </a:rPr>
              <a:t> </a:t>
            </a:r>
            <a:r>
              <a:rPr lang="es-ES" u="sng" dirty="0" smtClean="0">
                <a:solidFill>
                  <a:srgbClr val="0000FF"/>
                </a:solidFill>
                <a:latin typeface="+mn-lt"/>
              </a:rPr>
              <a:t>Ejercicios futuros</a:t>
            </a:r>
            <a:endParaRPr lang="es-ES" u="sng" dirty="0">
              <a:solidFill>
                <a:srgbClr val="0000FF"/>
              </a:solidFill>
              <a:latin typeface="+mn-lt"/>
            </a:endParaRPr>
          </a:p>
        </p:txBody>
      </p:sp>
      <p:graphicFrame>
        <p:nvGraphicFramePr>
          <p:cNvPr id="7" name="6 Tabla"/>
          <p:cNvGraphicFramePr>
            <a:graphicFrameLocks noGrp="1"/>
          </p:cNvGraphicFramePr>
          <p:nvPr>
            <p:extLst>
              <p:ext uri="{D42A27DB-BD31-4B8C-83A1-F6EECF244321}">
                <p14:modId xmlns="" xmlns:p14="http://schemas.microsoft.com/office/powerpoint/2010/main" val="2605074843"/>
              </p:ext>
            </p:extLst>
          </p:nvPr>
        </p:nvGraphicFramePr>
        <p:xfrm>
          <a:off x="76200" y="4191000"/>
          <a:ext cx="9753600" cy="2366009"/>
        </p:xfrm>
        <a:graphic>
          <a:graphicData uri="http://schemas.openxmlformats.org/drawingml/2006/table">
            <a:tbl>
              <a:tblPr/>
              <a:tblGrid>
                <a:gridCol w="4114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990600">
                  <a:extLst>
                    <a:ext uri="{9D8B030D-6E8A-4147-A177-3AD203B41FA5}">
                      <a16:colId xmlns="" xmlns:a16="http://schemas.microsoft.com/office/drawing/2014/main" val="20002"/>
                    </a:ext>
                  </a:extLst>
                </a:gridCol>
                <a:gridCol w="914400">
                  <a:extLst>
                    <a:ext uri="{9D8B030D-6E8A-4147-A177-3AD203B41FA5}">
                      <a16:colId xmlns="" xmlns:a16="http://schemas.microsoft.com/office/drawing/2014/main" val="20003"/>
                    </a:ext>
                  </a:extLst>
                </a:gridCol>
                <a:gridCol w="1022556">
                  <a:extLst>
                    <a:ext uri="{9D8B030D-6E8A-4147-A177-3AD203B41FA5}">
                      <a16:colId xmlns="" xmlns:a16="http://schemas.microsoft.com/office/drawing/2014/main" val="20004"/>
                    </a:ext>
                  </a:extLst>
                </a:gridCol>
                <a:gridCol w="958644">
                  <a:extLst>
                    <a:ext uri="{9D8B030D-6E8A-4147-A177-3AD203B41FA5}">
                      <a16:colId xmlns="" xmlns:a16="http://schemas.microsoft.com/office/drawing/2014/main" val="20005"/>
                    </a:ext>
                  </a:extLst>
                </a:gridCol>
                <a:gridCol w="914400">
                  <a:extLst>
                    <a:ext uri="{9D8B030D-6E8A-4147-A177-3AD203B41FA5}">
                      <a16:colId xmlns="" xmlns:a16="http://schemas.microsoft.com/office/drawing/2014/main" val="20006"/>
                    </a:ext>
                  </a:extLst>
                </a:gridCol>
              </a:tblGrid>
              <a:tr h="252499">
                <a:tc>
                  <a:txBody>
                    <a:bodyPr/>
                    <a:lstStyle/>
                    <a:p>
                      <a:pPr algn="l" fontAlgn="b"/>
                      <a:r>
                        <a:rPr lang="es-ES_tradnl" sz="1600" b="1" i="0" u="none" strike="noStrike" dirty="0">
                          <a:solidFill>
                            <a:schemeClr val="tx1"/>
                          </a:solidFill>
                          <a:latin typeface="+mn-lt"/>
                        </a:rPr>
                        <a:t>CONCEPTOS</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N+1</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N+2</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N+3</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N+4</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N+5</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52499">
                <a:tc>
                  <a:txBody>
                    <a:bodyPr/>
                    <a:lstStyle/>
                    <a:p>
                      <a:pPr algn="l" fontAlgn="b"/>
                      <a:r>
                        <a:rPr lang="es-ES_tradnl" sz="1600" b="1" i="0" u="none" strike="noStrike" dirty="0">
                          <a:solidFill>
                            <a:schemeClr val="tx1"/>
                          </a:solidFill>
                          <a:latin typeface="+mn-lt"/>
                        </a:rPr>
                        <a:t>LIQUIDACIÓN:</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52499">
                <a:tc>
                  <a:txBody>
                    <a:bodyPr/>
                    <a:lstStyle/>
                    <a:p>
                      <a:pPr algn="ctr" fontAlgn="b"/>
                      <a:r>
                        <a:rPr lang="es-ES_tradnl" sz="1600" b="1" i="0" u="none" strike="noStrike" dirty="0">
                          <a:solidFill>
                            <a:schemeClr val="tx1"/>
                          </a:solidFill>
                          <a:latin typeface="+mn-lt"/>
                        </a:rPr>
                        <a:t>BI previa</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rgbClr val="FFFF00"/>
                          </a:solidFill>
                          <a:latin typeface="+mn-lt"/>
                        </a:rPr>
                        <a:t>-100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rgbClr val="FFFF00"/>
                          </a:solidFill>
                          <a:latin typeface="+mn-lt"/>
                        </a:rPr>
                        <a:t>-320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smtClean="0">
                          <a:solidFill>
                            <a:schemeClr val="tx1"/>
                          </a:solidFill>
                          <a:latin typeface="+mn-lt"/>
                        </a:rPr>
                        <a:t>100</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rgbClr val="FFFF00"/>
                          </a:solidFill>
                          <a:latin typeface="+mn-lt"/>
                        </a:rPr>
                        <a:t>-200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smtClean="0">
                          <a:solidFill>
                            <a:schemeClr val="tx1"/>
                          </a:solidFill>
                          <a:latin typeface="+mn-lt"/>
                        </a:rPr>
                        <a:t>50</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2"/>
                  </a:ext>
                </a:extLst>
              </a:tr>
              <a:tr h="252499">
                <a:tc>
                  <a:txBody>
                    <a:bodyPr/>
                    <a:lstStyle/>
                    <a:p>
                      <a:pPr algn="l" fontAlgn="b"/>
                      <a:r>
                        <a:rPr lang="es-ES_tradnl" sz="1600" b="1" i="0" u="none" strike="noStrike" dirty="0" smtClean="0">
                          <a:solidFill>
                            <a:srgbClr val="FF0000"/>
                          </a:solidFill>
                          <a:latin typeface="+mn-lt"/>
                        </a:rPr>
                        <a:t>Reducción  </a:t>
                      </a:r>
                      <a:r>
                        <a:rPr lang="es-ES_tradnl" sz="1600" b="1" i="0" u="none" strike="noStrike" dirty="0" err="1" smtClean="0">
                          <a:solidFill>
                            <a:srgbClr val="FF0000"/>
                          </a:solidFill>
                          <a:latin typeface="+mn-lt"/>
                        </a:rPr>
                        <a:t>Rva</a:t>
                      </a:r>
                      <a:r>
                        <a:rPr lang="es-ES_tradnl" sz="1600" b="1" i="0" u="none" strike="noStrike" dirty="0" smtClean="0">
                          <a:solidFill>
                            <a:srgbClr val="FF0000"/>
                          </a:solidFill>
                          <a:latin typeface="+mn-lt"/>
                        </a:rPr>
                        <a:t>.</a:t>
                      </a:r>
                      <a:r>
                        <a:rPr lang="es-ES_tradnl" sz="1600" b="1" i="0" u="none" strike="noStrike" baseline="0" dirty="0" smtClean="0">
                          <a:solidFill>
                            <a:srgbClr val="FF0000"/>
                          </a:solidFill>
                          <a:latin typeface="+mn-lt"/>
                        </a:rPr>
                        <a:t> Nivelación año N</a:t>
                      </a:r>
                      <a:endParaRPr lang="es-ES_tradnl" sz="1600" b="1" i="0" u="none" strike="noStrike" dirty="0">
                        <a:solidFill>
                          <a:srgbClr val="FF0000"/>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ctr" fontAlgn="b"/>
                      <a:r>
                        <a:rPr lang="es-ES_tradnl" sz="1600" b="1" i="0" u="none" strike="noStrike" baseline="0" dirty="0">
                          <a:solidFill>
                            <a:srgbClr val="FF0000"/>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baseline="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750916">
                <a:tc>
                  <a:txBody>
                    <a:bodyPr/>
                    <a:lstStyle/>
                    <a:p>
                      <a:pPr algn="l" fontAlgn="b"/>
                      <a:r>
                        <a:rPr lang="es-ES_tradnl" sz="1600" b="1" i="0" u="none" strike="noStrike" dirty="0" smtClean="0">
                          <a:solidFill>
                            <a:srgbClr val="0000FF"/>
                          </a:solidFill>
                          <a:latin typeface="+mn-lt"/>
                        </a:rPr>
                        <a:t>Reducción </a:t>
                      </a:r>
                      <a:r>
                        <a:rPr lang="es-ES_tradnl" sz="1600" b="1" i="0" u="none" strike="noStrike" dirty="0">
                          <a:solidFill>
                            <a:srgbClr val="0000FF"/>
                          </a:solidFill>
                          <a:latin typeface="+mn-lt"/>
                        </a:rPr>
                        <a:t>año </a:t>
                      </a:r>
                      <a:r>
                        <a:rPr lang="es-ES_tradnl" sz="1600" b="1" i="0" u="none" strike="noStrike" dirty="0" smtClean="0">
                          <a:solidFill>
                            <a:srgbClr val="0000FF"/>
                          </a:solidFill>
                          <a:latin typeface="+mn-lt"/>
                        </a:rPr>
                        <a:t>N: </a:t>
                      </a:r>
                      <a:r>
                        <a:rPr lang="es-ES_tradnl" sz="1800" b="1" i="0" u="sng" strike="noStrike" dirty="0">
                          <a:solidFill>
                            <a:srgbClr val="0000FF"/>
                          </a:solidFill>
                          <a:latin typeface="+mn-lt"/>
                        </a:rPr>
                        <a:t>Adición</a:t>
                      </a:r>
                      <a:r>
                        <a:rPr lang="es-ES_tradnl" sz="1600" b="1" i="0" u="none" strike="noStrike" dirty="0">
                          <a:solidFill>
                            <a:srgbClr val="0000FF"/>
                          </a:solidFill>
                          <a:latin typeface="+mn-lt"/>
                        </a:rPr>
                        <a:t> ejercicios </a:t>
                      </a:r>
                      <a:r>
                        <a:rPr lang="es-ES_tradnl" sz="1600" b="1" i="0" u="none" strike="noStrike" dirty="0" smtClean="0">
                          <a:solidFill>
                            <a:srgbClr val="0000FF"/>
                          </a:solidFill>
                          <a:latin typeface="+mn-lt"/>
                        </a:rPr>
                        <a:t>futuros</a:t>
                      </a:r>
                      <a:endParaRPr lang="es-ES_tradnl" sz="1600" b="1"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endParaRPr lang="es-ES_tradnl" sz="1600" b="1" i="0" u="none" strike="noStrike" baseline="0"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baseline="0" dirty="0" smtClean="0">
                          <a:solidFill>
                            <a:srgbClr val="FF0066"/>
                          </a:solidFill>
                          <a:latin typeface="+mn-lt"/>
                        </a:rPr>
                        <a:t>+100</a:t>
                      </a:r>
                      <a:endParaRPr lang="es-ES_tradnl" sz="1600" b="1" i="0" u="none" strike="noStrike" baseline="0" dirty="0">
                        <a:solidFill>
                          <a:srgbClr val="FF0066"/>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r>
                        <a:rPr lang="es-ES_tradnl" sz="1600" b="1" i="0" u="none" strike="noStrike" baseline="0" dirty="0" smtClean="0">
                          <a:solidFill>
                            <a:srgbClr val="FF0066"/>
                          </a:solidFill>
                          <a:latin typeface="+mn-lt"/>
                        </a:rPr>
                        <a:t>+320</a:t>
                      </a:r>
                      <a:endParaRPr lang="es-ES_tradnl" sz="1600" b="1" i="0" u="none" strike="noStrike" baseline="0" dirty="0">
                        <a:solidFill>
                          <a:srgbClr val="FF0066"/>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r>
                        <a:rPr lang="es-ES_tradnl" sz="1600" b="1" i="0" u="none" strike="noStrike" baseline="0" dirty="0">
                          <a:solidFill>
                            <a:srgbClr val="FF0066"/>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baseline="0" dirty="0" smtClean="0">
                          <a:solidFill>
                            <a:srgbClr val="FF0066"/>
                          </a:solidFill>
                          <a:latin typeface="+mn-lt"/>
                        </a:rPr>
                        <a:t>+200</a:t>
                      </a:r>
                      <a:endParaRPr lang="es-ES_tradnl" sz="1600" b="1" i="0" u="none" strike="noStrike" baseline="0" dirty="0">
                        <a:solidFill>
                          <a:srgbClr val="FF0066"/>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r>
                        <a:rPr lang="es-ES_tradnl" sz="1600" b="1" i="0" u="none" strike="noStrike" baseline="0" dirty="0" smtClean="0">
                          <a:solidFill>
                            <a:srgbClr val="FF0066"/>
                          </a:solidFill>
                          <a:latin typeface="+mn-lt"/>
                        </a:rPr>
                        <a:t>+600</a:t>
                      </a:r>
                      <a:endParaRPr lang="es-ES_tradnl" sz="1600" b="1" i="0" u="none" strike="noStrike" baseline="0" dirty="0">
                        <a:solidFill>
                          <a:srgbClr val="FF0066"/>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r h="352598">
                <a:tc>
                  <a:txBody>
                    <a:bodyPr/>
                    <a:lstStyle/>
                    <a:p>
                      <a:pPr algn="ctr" fontAlgn="b"/>
                      <a:r>
                        <a:rPr lang="es-ES_tradnl" sz="1600" b="1" i="0" u="none" strike="noStrike" dirty="0">
                          <a:solidFill>
                            <a:schemeClr val="tx1"/>
                          </a:solidFill>
                          <a:latin typeface="+mn-lt"/>
                        </a:rPr>
                        <a:t>BI</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smtClean="0">
                          <a:solidFill>
                            <a:schemeClr val="tx1"/>
                          </a:solidFill>
                          <a:latin typeface="+mn-lt"/>
                        </a:rPr>
                        <a:t>100</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smtClean="0">
                          <a:solidFill>
                            <a:schemeClr val="tx1"/>
                          </a:solidFill>
                          <a:latin typeface="+mn-lt"/>
                        </a:rPr>
                        <a:t>650</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5"/>
                  </a:ext>
                </a:extLst>
              </a:tr>
              <a:tr h="191475">
                <a:tc>
                  <a:txBody>
                    <a:bodyPr/>
                    <a:lstStyle/>
                    <a:p>
                      <a:pPr algn="l" fontAlgn="b"/>
                      <a:r>
                        <a:rPr lang="es-ES_tradnl" sz="1600" b="1" i="0" u="none" strike="noStrike" dirty="0">
                          <a:solidFill>
                            <a:srgbClr val="0000FF"/>
                          </a:solidFill>
                          <a:latin typeface="+mn-lt"/>
                        </a:rPr>
                        <a:t>Reducción año </a:t>
                      </a:r>
                      <a:r>
                        <a:rPr lang="es-ES_tradnl" sz="1600" b="1" i="0" u="none" strike="noStrike" dirty="0" smtClean="0">
                          <a:solidFill>
                            <a:srgbClr val="0000FF"/>
                          </a:solidFill>
                          <a:latin typeface="+mn-lt"/>
                        </a:rPr>
                        <a:t>N </a:t>
                      </a:r>
                      <a:r>
                        <a:rPr lang="es-ES_tradnl" sz="1600" b="1" i="0" u="none" strike="noStrike" dirty="0">
                          <a:solidFill>
                            <a:srgbClr val="0000FF"/>
                          </a:solidFill>
                          <a:latin typeface="+mn-lt"/>
                        </a:rPr>
                        <a:t>pendiente de aplicación</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endParaRPr lang="es-ES_tradnl" sz="1600" b="1" i="0" u="none" strike="noStrike" baseline="0"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1.120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800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800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600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extLst>
                  <a:ext uri="{0D108BD9-81ED-4DB2-BD59-A6C34878D82A}">
                    <a16:rowId xmlns="" xmlns:a16="http://schemas.microsoft.com/office/drawing/2014/main" val="10006"/>
                  </a:ext>
                </a:extLst>
              </a:tr>
            </a:tbl>
          </a:graphicData>
        </a:graphic>
      </p:graphicFrame>
      <p:graphicFrame>
        <p:nvGraphicFramePr>
          <p:cNvPr id="10" name="9 Tabla"/>
          <p:cNvGraphicFramePr>
            <a:graphicFrameLocks noGrp="1"/>
          </p:cNvGraphicFramePr>
          <p:nvPr>
            <p:extLst>
              <p:ext uri="{D42A27DB-BD31-4B8C-83A1-F6EECF244321}">
                <p14:modId xmlns="" xmlns:p14="http://schemas.microsoft.com/office/powerpoint/2010/main" val="116774236"/>
              </p:ext>
            </p:extLst>
          </p:nvPr>
        </p:nvGraphicFramePr>
        <p:xfrm>
          <a:off x="76199" y="1092202"/>
          <a:ext cx="9753600" cy="2362199"/>
        </p:xfrm>
        <a:graphic>
          <a:graphicData uri="http://schemas.openxmlformats.org/drawingml/2006/table">
            <a:tbl>
              <a:tblPr/>
              <a:tblGrid>
                <a:gridCol w="4134463">
                  <a:extLst>
                    <a:ext uri="{9D8B030D-6E8A-4147-A177-3AD203B41FA5}">
                      <a16:colId xmlns="" xmlns:a16="http://schemas.microsoft.com/office/drawing/2014/main" val="20000"/>
                    </a:ext>
                  </a:extLst>
                </a:gridCol>
                <a:gridCol w="856636">
                  <a:extLst>
                    <a:ext uri="{9D8B030D-6E8A-4147-A177-3AD203B41FA5}">
                      <a16:colId xmlns="" xmlns:a16="http://schemas.microsoft.com/office/drawing/2014/main" val="20001"/>
                    </a:ext>
                  </a:extLst>
                </a:gridCol>
                <a:gridCol w="914400">
                  <a:extLst>
                    <a:ext uri="{9D8B030D-6E8A-4147-A177-3AD203B41FA5}">
                      <a16:colId xmlns="" xmlns:a16="http://schemas.microsoft.com/office/drawing/2014/main" val="20002"/>
                    </a:ext>
                  </a:extLst>
                </a:gridCol>
                <a:gridCol w="990600">
                  <a:extLst>
                    <a:ext uri="{9D8B030D-6E8A-4147-A177-3AD203B41FA5}">
                      <a16:colId xmlns="" xmlns:a16="http://schemas.microsoft.com/office/drawing/2014/main" val="20003"/>
                    </a:ext>
                  </a:extLst>
                </a:gridCol>
                <a:gridCol w="914400">
                  <a:extLst>
                    <a:ext uri="{9D8B030D-6E8A-4147-A177-3AD203B41FA5}">
                      <a16:colId xmlns="" xmlns:a16="http://schemas.microsoft.com/office/drawing/2014/main" val="20004"/>
                    </a:ext>
                  </a:extLst>
                </a:gridCol>
                <a:gridCol w="990600">
                  <a:extLst>
                    <a:ext uri="{9D8B030D-6E8A-4147-A177-3AD203B41FA5}">
                      <a16:colId xmlns="" xmlns:a16="http://schemas.microsoft.com/office/drawing/2014/main" val="20005"/>
                    </a:ext>
                  </a:extLst>
                </a:gridCol>
                <a:gridCol w="952501">
                  <a:extLst>
                    <a:ext uri="{9D8B030D-6E8A-4147-A177-3AD203B41FA5}">
                      <a16:colId xmlns="" xmlns:a16="http://schemas.microsoft.com/office/drawing/2014/main" val="20006"/>
                    </a:ext>
                  </a:extLst>
                </a:gridCol>
              </a:tblGrid>
              <a:tr h="270429">
                <a:tc>
                  <a:txBody>
                    <a:bodyPr/>
                    <a:lstStyle/>
                    <a:p>
                      <a:pPr algn="l" fontAlgn="b"/>
                      <a:r>
                        <a:rPr lang="es-ES_tradnl" sz="1600" b="1" i="0" u="none" strike="noStrike" dirty="0">
                          <a:solidFill>
                            <a:schemeClr val="tx1"/>
                          </a:solidFill>
                          <a:latin typeface="+mn-lt"/>
                        </a:rPr>
                        <a:t>CONCEPTOS</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N+1</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N+2</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N+3</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N+4</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N+5</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61336">
                <a:tc>
                  <a:txBody>
                    <a:bodyPr/>
                    <a:lstStyle/>
                    <a:p>
                      <a:pPr algn="l" fontAlgn="b"/>
                      <a:r>
                        <a:rPr lang="es-ES_tradnl" sz="1600" b="1" i="0" u="none" strike="noStrike" dirty="0">
                          <a:solidFill>
                            <a:schemeClr val="tx1"/>
                          </a:solidFill>
                          <a:latin typeface="+mn-lt"/>
                        </a:rPr>
                        <a:t>LIQUIDACIÓN:</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61336">
                <a:tc>
                  <a:txBody>
                    <a:bodyPr/>
                    <a:lstStyle/>
                    <a:p>
                      <a:pPr algn="ctr" fontAlgn="b"/>
                      <a:r>
                        <a:rPr lang="es-ES_tradnl" sz="1600" b="1" i="0" u="none" strike="noStrike" dirty="0">
                          <a:solidFill>
                            <a:schemeClr val="tx1"/>
                          </a:solidFill>
                          <a:latin typeface="+mn-lt"/>
                        </a:rPr>
                        <a:t>BI previa</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1.000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500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2.000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5.000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2"/>
                  </a:ext>
                </a:extLst>
              </a:tr>
              <a:tr h="261336">
                <a:tc>
                  <a:txBody>
                    <a:bodyPr/>
                    <a:lstStyle/>
                    <a:p>
                      <a:pPr algn="l" fontAlgn="b"/>
                      <a:r>
                        <a:rPr lang="es-ES_tradnl" sz="1600" b="1" i="0" u="none" strike="noStrike" dirty="0" smtClean="0">
                          <a:solidFill>
                            <a:srgbClr val="FF0000"/>
                          </a:solidFill>
                          <a:latin typeface="+mn-lt"/>
                        </a:rPr>
                        <a:t>Reducción  </a:t>
                      </a:r>
                      <a:r>
                        <a:rPr lang="es-ES_tradnl" sz="1600" b="1" i="0" u="none" strike="noStrike" dirty="0" err="1" smtClean="0">
                          <a:solidFill>
                            <a:srgbClr val="FF0000"/>
                          </a:solidFill>
                          <a:latin typeface="+mn-lt"/>
                        </a:rPr>
                        <a:t>Rva</a:t>
                      </a:r>
                      <a:r>
                        <a:rPr lang="es-ES_tradnl" sz="1600" b="1" i="0" u="none" strike="noStrike" dirty="0" smtClean="0">
                          <a:solidFill>
                            <a:srgbClr val="FF0000"/>
                          </a:solidFill>
                          <a:latin typeface="+mn-lt"/>
                        </a:rPr>
                        <a:t>.</a:t>
                      </a:r>
                      <a:r>
                        <a:rPr lang="es-ES_tradnl" sz="1600" b="1" i="0" u="none" strike="noStrike" baseline="0" dirty="0" smtClean="0">
                          <a:solidFill>
                            <a:srgbClr val="FF0000"/>
                          </a:solidFill>
                          <a:latin typeface="+mn-lt"/>
                        </a:rPr>
                        <a:t> Nivelación año N</a:t>
                      </a:r>
                      <a:endParaRPr lang="es-ES_tradnl" sz="1600" b="1" i="0" u="none" strike="noStrike" dirty="0">
                        <a:solidFill>
                          <a:srgbClr val="FF0000"/>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ctr" fontAlgn="b"/>
                      <a:r>
                        <a:rPr lang="es-ES_tradnl" sz="1600" b="1" i="0" u="none" strike="noStrike" dirty="0">
                          <a:solidFill>
                            <a:srgbClr val="FF0000"/>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ctr" fontAlgn="b"/>
                      <a:endParaRPr lang="es-ES_tradnl" sz="1600" b="1"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513711">
                <a:tc>
                  <a:txBody>
                    <a:bodyPr/>
                    <a:lstStyle/>
                    <a:p>
                      <a:pPr algn="l" fontAlgn="b"/>
                      <a:r>
                        <a:rPr lang="es-ES_tradnl" sz="1600" b="1" i="0" u="none" strike="noStrike" dirty="0" smtClean="0">
                          <a:solidFill>
                            <a:srgbClr val="0000FF"/>
                          </a:solidFill>
                          <a:effectLst/>
                          <a:latin typeface="+mn-lt"/>
                        </a:rPr>
                        <a:t>Reducción </a:t>
                      </a:r>
                      <a:r>
                        <a:rPr lang="es-ES_tradnl" sz="1600" b="1" i="0" u="none" strike="noStrike" dirty="0">
                          <a:solidFill>
                            <a:srgbClr val="0000FF"/>
                          </a:solidFill>
                          <a:effectLst/>
                          <a:latin typeface="+mn-lt"/>
                        </a:rPr>
                        <a:t>año </a:t>
                      </a:r>
                      <a:r>
                        <a:rPr lang="es-ES_tradnl" sz="1600" b="1" i="0" u="none" strike="noStrike" dirty="0" smtClean="0">
                          <a:solidFill>
                            <a:srgbClr val="0000FF"/>
                          </a:solidFill>
                          <a:effectLst/>
                          <a:latin typeface="+mn-lt"/>
                        </a:rPr>
                        <a:t>N: </a:t>
                      </a:r>
                      <a:r>
                        <a:rPr lang="es-ES_tradnl" sz="1600" b="1" i="0" u="sng" strike="noStrike" dirty="0">
                          <a:solidFill>
                            <a:srgbClr val="0000FF"/>
                          </a:solidFill>
                          <a:effectLst/>
                          <a:latin typeface="+mn-lt"/>
                        </a:rPr>
                        <a:t>Adición</a:t>
                      </a:r>
                      <a:r>
                        <a:rPr lang="es-ES_tradnl" sz="1600" b="1" i="0" u="none" strike="noStrike" dirty="0">
                          <a:solidFill>
                            <a:srgbClr val="0000FF"/>
                          </a:solidFill>
                          <a:effectLst/>
                          <a:latin typeface="+mn-lt"/>
                        </a:rPr>
                        <a:t> ejercicios </a:t>
                      </a:r>
                      <a:r>
                        <a:rPr lang="es-ES_tradnl" sz="1600" b="1" i="0" u="none" strike="noStrike" dirty="0" smtClean="0">
                          <a:solidFill>
                            <a:srgbClr val="0000FF"/>
                          </a:solidFill>
                          <a:effectLst/>
                          <a:latin typeface="+mn-lt"/>
                        </a:rPr>
                        <a:t>futuros</a:t>
                      </a:r>
                      <a:endParaRPr lang="es-ES_tradnl" sz="1600" b="1" i="0" u="none" strike="noStrike" dirty="0">
                        <a:solidFill>
                          <a:srgbClr val="0000FF"/>
                        </a:solidFill>
                        <a:effectLst/>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endParaRPr lang="es-ES_tradnl" sz="1600" b="1" i="0" u="none" strike="noStrike" dirty="0">
                        <a:solidFill>
                          <a:srgbClr val="0000FF"/>
                        </a:solidFill>
                        <a:effectLst>
                          <a:outerShdw blurRad="38100" dist="38100" dir="2700000" algn="tl">
                            <a:srgbClr val="000000">
                              <a:alpha val="43137"/>
                            </a:srgbClr>
                          </a:outerShdw>
                        </a:effectLst>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a:solidFill>
                            <a:srgbClr val="FF0066"/>
                          </a:solidFill>
                          <a:effectLst>
                            <a:outerShdw blurRad="38100" dist="38100" dir="2700000" algn="tl">
                              <a:srgbClr val="000000">
                                <a:alpha val="43137"/>
                              </a:srgbClr>
                            </a:outerShdw>
                          </a:effectLst>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a:solidFill>
                            <a:srgbClr val="FF0066"/>
                          </a:solidFill>
                          <a:effectLst>
                            <a:outerShdw blurRad="38100" dist="38100" dir="2700000" algn="tl">
                              <a:srgbClr val="000000">
                                <a:alpha val="43137"/>
                              </a:srgbClr>
                            </a:outerShdw>
                          </a:effectLst>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a:solidFill>
                            <a:srgbClr val="FF0066"/>
                          </a:solidFill>
                          <a:effectLst>
                            <a:outerShdw blurRad="38100" dist="38100" dir="2700000" algn="tl">
                              <a:srgbClr val="000000">
                                <a:alpha val="43137"/>
                              </a:srgbClr>
                            </a:outerShdw>
                          </a:effectLst>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a:solidFill>
                            <a:srgbClr val="FF0066"/>
                          </a:solidFill>
                          <a:effectLst>
                            <a:outerShdw blurRad="38100" dist="38100" dir="2700000" algn="tl">
                              <a:srgbClr val="000000">
                                <a:alpha val="43137"/>
                              </a:srgbClr>
                            </a:outerShdw>
                          </a:effectLst>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smtClean="0">
                          <a:solidFill>
                            <a:srgbClr val="FF0066"/>
                          </a:solidFill>
                          <a:effectLst/>
                          <a:latin typeface="+mn-lt"/>
                        </a:rPr>
                        <a:t>+1.220</a:t>
                      </a:r>
                      <a:endParaRPr lang="es-ES_tradnl" sz="1600" b="1" i="0" u="none" strike="noStrike" dirty="0">
                        <a:solidFill>
                          <a:srgbClr val="FF0066"/>
                        </a:solidFill>
                        <a:effectLst/>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r h="449468">
                <a:tc>
                  <a:txBody>
                    <a:bodyPr/>
                    <a:lstStyle/>
                    <a:p>
                      <a:pPr algn="ctr" fontAlgn="b"/>
                      <a:r>
                        <a:rPr lang="es-ES_tradnl" sz="1600" b="1" i="0" u="none" strike="noStrike" dirty="0">
                          <a:solidFill>
                            <a:schemeClr val="tx1"/>
                          </a:solidFill>
                          <a:latin typeface="+mn-lt"/>
                        </a:rPr>
                        <a:t>BI</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smtClean="0">
                          <a:solidFill>
                            <a:schemeClr val="tx1"/>
                          </a:solidFill>
                          <a:latin typeface="+mn-lt"/>
                        </a:rPr>
                        <a:t>1.000</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smtClean="0">
                          <a:solidFill>
                            <a:schemeClr val="tx1"/>
                          </a:solidFill>
                          <a:latin typeface="+mn-lt"/>
                        </a:rPr>
                        <a:t>500</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smtClean="0">
                          <a:solidFill>
                            <a:schemeClr val="tx1"/>
                          </a:solidFill>
                          <a:latin typeface="+mn-lt"/>
                        </a:rPr>
                        <a:t>2.000</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smtClean="0">
                          <a:solidFill>
                            <a:schemeClr val="tx1"/>
                          </a:solidFill>
                          <a:latin typeface="+mn-lt"/>
                        </a:rPr>
                        <a:t>6.220</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5"/>
                  </a:ext>
                </a:extLst>
              </a:tr>
              <a:tr h="344583">
                <a:tc>
                  <a:txBody>
                    <a:bodyPr/>
                    <a:lstStyle/>
                    <a:p>
                      <a:pPr algn="l" fontAlgn="b"/>
                      <a:r>
                        <a:rPr lang="es-ES_tradnl" sz="1600" b="1" i="0" u="none" strike="noStrike" dirty="0">
                          <a:solidFill>
                            <a:srgbClr val="0000FF"/>
                          </a:solidFill>
                          <a:latin typeface="+mn-lt"/>
                        </a:rPr>
                        <a:t>Reducción año </a:t>
                      </a:r>
                      <a:r>
                        <a:rPr lang="es-ES_tradnl" sz="1600" b="1" i="0" u="none" strike="noStrike" dirty="0" smtClean="0">
                          <a:solidFill>
                            <a:srgbClr val="0000FF"/>
                          </a:solidFill>
                          <a:latin typeface="+mn-lt"/>
                        </a:rPr>
                        <a:t>N </a:t>
                      </a:r>
                      <a:r>
                        <a:rPr lang="es-ES_tradnl" sz="1600" b="1" i="0" u="none" strike="noStrike" dirty="0">
                          <a:solidFill>
                            <a:srgbClr val="0000FF"/>
                          </a:solidFill>
                          <a:latin typeface="+mn-lt"/>
                        </a:rPr>
                        <a:t>pendiente de aplicación</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endParaRPr lang="es-ES_tradnl" sz="1600" b="1"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extLst>
                  <a:ext uri="{0D108BD9-81ED-4DB2-BD59-A6C34878D82A}">
                    <a16:rowId xmlns="" xmlns:a16="http://schemas.microsoft.com/office/drawing/2014/main" val="10006"/>
                  </a:ext>
                </a:extLst>
              </a:tr>
            </a:tbl>
          </a:graphicData>
        </a:graphic>
      </p:graphicFrame>
      <p:sp>
        <p:nvSpPr>
          <p:cNvPr id="11" name="10 Rectángulo"/>
          <p:cNvSpPr/>
          <p:nvPr/>
        </p:nvSpPr>
        <p:spPr>
          <a:xfrm>
            <a:off x="2667000" y="3657600"/>
            <a:ext cx="6333785" cy="400110"/>
          </a:xfrm>
          <a:prstGeom prst="rect">
            <a:avLst/>
          </a:prstGeom>
        </p:spPr>
        <p:txBody>
          <a:bodyPr wrap="none">
            <a:spAutoFit/>
          </a:bodyPr>
          <a:lstStyle/>
          <a:p>
            <a:pPr fontAlgn="b"/>
            <a:r>
              <a:rPr lang="es-ES_tradnl" u="sng" dirty="0" smtClean="0">
                <a:solidFill>
                  <a:srgbClr val="FFFF00"/>
                </a:solidFill>
                <a:effectLst>
                  <a:outerShdw blurRad="38100" dist="38100" dir="2700000" algn="tl">
                    <a:srgbClr val="000000">
                      <a:alpha val="43137"/>
                    </a:srgbClr>
                  </a:outerShdw>
                </a:effectLst>
              </a:rPr>
              <a:t>CASO 1º.b): </a:t>
            </a:r>
            <a:r>
              <a:rPr lang="es-ES_tradnl" u="sng" dirty="0" err="1" smtClean="0">
                <a:solidFill>
                  <a:srgbClr val="FFFF99"/>
                </a:solidFill>
                <a:effectLst>
                  <a:outerShdw blurRad="38100" dist="38100" dir="2700000" algn="tl">
                    <a:srgbClr val="000000">
                      <a:alpha val="43137"/>
                    </a:srgbClr>
                  </a:outerShdw>
                </a:effectLst>
              </a:rPr>
              <a:t>BINs</a:t>
            </a:r>
            <a:r>
              <a:rPr lang="es-ES_tradnl" u="sng" dirty="0" smtClean="0">
                <a:solidFill>
                  <a:srgbClr val="FFFF99"/>
                </a:solidFill>
                <a:effectLst>
                  <a:outerShdw blurRad="38100" dist="38100" dir="2700000" algn="tl">
                    <a:srgbClr val="000000">
                      <a:alpha val="43137"/>
                    </a:srgbClr>
                  </a:outerShdw>
                </a:effectLst>
              </a:rPr>
              <a:t> en ejercicios posteriores</a:t>
            </a:r>
            <a:endParaRPr lang="es-ES_tradnl" u="sng" dirty="0">
              <a:solidFill>
                <a:srgbClr val="FFFF99"/>
              </a:solidFill>
              <a:effectLst>
                <a:outerShdw blurRad="38100" dist="38100" dir="2700000" algn="tl">
                  <a:srgbClr val="000000">
                    <a:alpha val="43137"/>
                  </a:srgbClr>
                </a:outerShdw>
              </a:effectLst>
            </a:endParaRPr>
          </a:p>
        </p:txBody>
      </p:sp>
      <p:sp>
        <p:nvSpPr>
          <p:cNvPr id="12" name="11 Rectángulo"/>
          <p:cNvSpPr/>
          <p:nvPr/>
        </p:nvSpPr>
        <p:spPr>
          <a:xfrm>
            <a:off x="2971800" y="685800"/>
            <a:ext cx="1909497" cy="400110"/>
          </a:xfrm>
          <a:prstGeom prst="rect">
            <a:avLst/>
          </a:prstGeom>
        </p:spPr>
        <p:txBody>
          <a:bodyPr wrap="none">
            <a:spAutoFit/>
          </a:bodyPr>
          <a:lstStyle/>
          <a:p>
            <a:pPr fontAlgn="b"/>
            <a:r>
              <a:rPr lang="es-ES_tradnl" u="sng" dirty="0" smtClean="0">
                <a:solidFill>
                  <a:srgbClr val="FFFF00"/>
                </a:solidFill>
                <a:effectLst>
                  <a:outerShdw blurRad="38100" dist="38100" dir="2700000" algn="tl">
                    <a:srgbClr val="000000">
                      <a:alpha val="43137"/>
                    </a:srgbClr>
                  </a:outerShdw>
                </a:effectLst>
              </a:rPr>
              <a:t>CASO 1º.a):</a:t>
            </a:r>
            <a:endParaRPr lang="es-ES_tradnl" u="sng"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 xmlns:p14="http://schemas.microsoft.com/office/powerpoint/2010/main" val="131867531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24600"/>
            <a:ext cx="2311400" cy="476250"/>
          </a:xfrm>
        </p:spPr>
        <p:txBody>
          <a:bodyPr/>
          <a:lstStyle/>
          <a:p>
            <a:pPr>
              <a:defRPr/>
            </a:pPr>
            <a:fld id="{DA67F686-EEF3-417D-A3D9-40C83C638DE3}" type="slidenum">
              <a:rPr lang="es-ES"/>
              <a:pPr>
                <a:defRPr/>
              </a:pPr>
              <a:t>29</a:t>
            </a:fld>
            <a:endParaRPr lang="es-ES" dirty="0"/>
          </a:p>
        </p:txBody>
      </p:sp>
      <p:sp>
        <p:nvSpPr>
          <p:cNvPr id="6" name="Text Box 5"/>
          <p:cNvSpPr txBox="1">
            <a:spLocks noChangeArrowheads="1"/>
          </p:cNvSpPr>
          <p:nvPr/>
        </p:nvSpPr>
        <p:spPr bwMode="auto">
          <a:xfrm>
            <a:off x="237969" y="228600"/>
            <a:ext cx="924022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CONTABILIZACIÓN</a:t>
            </a:r>
            <a:endParaRPr lang="es-ES_tradnl" sz="2800" dirty="0">
              <a:latin typeface="Arial" charset="0"/>
            </a:endParaRPr>
          </a:p>
        </p:txBody>
      </p:sp>
      <p:graphicFrame>
        <p:nvGraphicFramePr>
          <p:cNvPr id="5" name="Tabla 4"/>
          <p:cNvGraphicFramePr>
            <a:graphicFrameLocks noGrp="1"/>
          </p:cNvGraphicFramePr>
          <p:nvPr>
            <p:extLst>
              <p:ext uri="{D42A27DB-BD31-4B8C-83A1-F6EECF244321}">
                <p14:modId xmlns="" xmlns:p14="http://schemas.microsoft.com/office/powerpoint/2010/main" val="2081287716"/>
              </p:ext>
            </p:extLst>
          </p:nvPr>
        </p:nvGraphicFramePr>
        <p:xfrm>
          <a:off x="304800" y="914400"/>
          <a:ext cx="9372600" cy="4919380"/>
        </p:xfrm>
        <a:graphic>
          <a:graphicData uri="http://schemas.openxmlformats.org/drawingml/2006/table">
            <a:tbl>
              <a:tblPr>
                <a:tableStyleId>{5C22544A-7EE6-4342-B048-85BDC9FD1C3A}</a:tableStyleId>
              </a:tblPr>
              <a:tblGrid>
                <a:gridCol w="3636966">
                  <a:extLst>
                    <a:ext uri="{9D8B030D-6E8A-4147-A177-3AD203B41FA5}">
                      <a16:colId xmlns="" xmlns:a16="http://schemas.microsoft.com/office/drawing/2014/main" val="3857329211"/>
                    </a:ext>
                  </a:extLst>
                </a:gridCol>
                <a:gridCol w="5735634">
                  <a:extLst>
                    <a:ext uri="{9D8B030D-6E8A-4147-A177-3AD203B41FA5}">
                      <a16:colId xmlns="" xmlns:a16="http://schemas.microsoft.com/office/drawing/2014/main" val="1862227160"/>
                    </a:ext>
                  </a:extLst>
                </a:gridCol>
              </a:tblGrid>
              <a:tr h="685800">
                <a:tc gridSpan="2">
                  <a:txBody>
                    <a:bodyPr/>
                    <a:lstStyle/>
                    <a:p>
                      <a:pPr lvl="0" algn="ctr"/>
                      <a:r>
                        <a:rPr lang="es-ES_tradnl" sz="2000" b="1" kern="1200" dirty="0" smtClean="0">
                          <a:solidFill>
                            <a:srgbClr val="0000FF"/>
                          </a:solidFill>
                          <a:effectLst/>
                          <a:latin typeface="+mn-lt"/>
                          <a:ea typeface="+mn-ea"/>
                          <a:cs typeface="+mn-cs"/>
                        </a:rPr>
                        <a:t>CUENTAS DE ACTIVO Y PASIVO: </a:t>
                      </a:r>
                    </a:p>
                    <a:p>
                      <a:pPr lvl="0" algn="ctr"/>
                      <a:r>
                        <a:rPr lang="es-ES_tradnl" sz="1800" b="1" kern="1200" dirty="0" smtClean="0">
                          <a:solidFill>
                            <a:srgbClr val="000066"/>
                          </a:solidFill>
                          <a:effectLst/>
                          <a:latin typeface="+mn-lt"/>
                          <a:ea typeface="+mn-ea"/>
                          <a:cs typeface="+mn-cs"/>
                        </a:rPr>
                        <a:t>POR IMPUESTO </a:t>
                      </a:r>
                      <a:r>
                        <a:rPr lang="es-ES_tradnl" sz="1800" b="1" u="sng" kern="1200" dirty="0" smtClean="0">
                          <a:solidFill>
                            <a:srgbClr val="000066"/>
                          </a:solidFill>
                          <a:effectLst/>
                          <a:latin typeface="+mn-lt"/>
                          <a:ea typeface="+mn-ea"/>
                          <a:cs typeface="+mn-cs"/>
                        </a:rPr>
                        <a:t>DIFERIDO</a:t>
                      </a:r>
                      <a:endParaRPr lang="es-ES" sz="2000" u="sng" kern="1200" dirty="0">
                        <a:solidFill>
                          <a:srgbClr val="000066"/>
                        </a:solidFill>
                        <a:effectLst/>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spcAft>
                          <a:spcPts val="0"/>
                        </a:spcAft>
                      </a:pP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623262912"/>
                  </a:ext>
                </a:extLst>
              </a:tr>
              <a:tr h="457200">
                <a:tc>
                  <a:txBody>
                    <a:bodyPr/>
                    <a:lstStyle/>
                    <a:p>
                      <a:pPr algn="ctr">
                        <a:spcAft>
                          <a:spcPts val="0"/>
                        </a:spcAft>
                      </a:pPr>
                      <a:r>
                        <a:rPr lang="es-ES" sz="1800" b="1" dirty="0">
                          <a:solidFill>
                            <a:srgbClr val="FFFF00"/>
                          </a:solidFill>
                          <a:effectLst/>
                        </a:rPr>
                        <a:t>Conceptos</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800" b="1" dirty="0">
                          <a:solidFill>
                            <a:srgbClr val="FFFF00"/>
                          </a:solidFill>
                          <a:effectLst/>
                        </a:rPr>
                        <a:t>CUENTAS </a:t>
                      </a:r>
                      <a:r>
                        <a:rPr lang="es-ES" sz="1800" b="1" dirty="0" smtClean="0">
                          <a:solidFill>
                            <a:srgbClr val="FFFF00"/>
                          </a:solidFill>
                          <a:effectLst/>
                        </a:rPr>
                        <a:t>PGC</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161151746"/>
                  </a:ext>
                </a:extLst>
              </a:tr>
              <a:tr h="1066800">
                <a:tc>
                  <a:txBody>
                    <a:bodyPr/>
                    <a:lstStyle/>
                    <a:p>
                      <a:pPr marL="342900" indent="-342900" algn="l">
                        <a:spcAft>
                          <a:spcPts val="0"/>
                        </a:spcAft>
                        <a:buFont typeface="+mj-lt"/>
                        <a:buAutoNum type="arabicPeriod"/>
                      </a:pPr>
                      <a:r>
                        <a:rPr lang="es-ES_tradnl" sz="1600" b="1" dirty="0" smtClean="0">
                          <a:solidFill>
                            <a:schemeClr val="tx1"/>
                          </a:solidFill>
                          <a:effectLst/>
                        </a:rPr>
                        <a:t>Diferencias TEMPORARIAS</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Diferencias Temporarias </a:t>
                      </a:r>
                      <a:r>
                        <a:rPr lang="es-ES" sz="1400" b="1" dirty="0">
                          <a:solidFill>
                            <a:srgbClr val="0000FF"/>
                          </a:solidFill>
                          <a:effectLst/>
                        </a:rPr>
                        <a:t>DEDUCIBLES</a:t>
                      </a:r>
                      <a:r>
                        <a:rPr lang="es-ES" sz="1400" dirty="0">
                          <a:solidFill>
                            <a:srgbClr val="0000FF"/>
                          </a:solidFill>
                          <a:effectLst/>
                        </a:rPr>
                        <a:t>  (4740) </a:t>
                      </a:r>
                      <a:r>
                        <a:rPr lang="es-ES" sz="1400" b="1" dirty="0">
                          <a:solidFill>
                            <a:srgbClr val="0000FF"/>
                          </a:solidFill>
                          <a:effectLst/>
                        </a:rPr>
                        <a:t>(A)*</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2350462081"/>
                  </a:ext>
                </a:extLst>
              </a:tr>
              <a:tr h="762000">
                <a:tc>
                  <a:txBody>
                    <a:bodyPr/>
                    <a:lstStyle/>
                    <a:p>
                      <a:pPr marL="342900" indent="-342900" algn="l">
                        <a:spcAft>
                          <a:spcPts val="0"/>
                        </a:spcAft>
                        <a:buFont typeface="+mj-lt"/>
                        <a:buAutoNum type="arabicPeriod" startAt="2"/>
                      </a:pPr>
                      <a:r>
                        <a:rPr lang="es-ES_tradnl" sz="1600" b="1" dirty="0" smtClean="0">
                          <a:solidFill>
                            <a:schemeClr val="tx1"/>
                          </a:solidFill>
                          <a:effectLst/>
                        </a:rPr>
                        <a:t>Diferencias TEMPORARIAS</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40000"/>
                        <a:lumOff val="60000"/>
                      </a:schemeClr>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Diferencias Temporarias </a:t>
                      </a:r>
                      <a:r>
                        <a:rPr lang="es-ES" sz="1400" b="1" dirty="0">
                          <a:solidFill>
                            <a:srgbClr val="0000FF"/>
                          </a:solidFill>
                          <a:effectLst/>
                        </a:rPr>
                        <a:t>IMPONIBLES</a:t>
                      </a:r>
                      <a:r>
                        <a:rPr lang="es-ES" sz="1400" dirty="0">
                          <a:solidFill>
                            <a:srgbClr val="0000FF"/>
                          </a:solidFill>
                          <a:effectLst/>
                        </a:rPr>
                        <a:t> (479)  </a:t>
                      </a:r>
                      <a:r>
                        <a:rPr lang="es-ES" sz="1400" b="1" dirty="0">
                          <a:solidFill>
                            <a:srgbClr val="0000FF"/>
                          </a:solidFill>
                          <a:effectLst/>
                        </a:rPr>
                        <a:t>(P)*</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960338949"/>
                  </a:ext>
                </a:extLst>
              </a:tr>
              <a:tr h="973790">
                <a:tc>
                  <a:txBody>
                    <a:bodyPr/>
                    <a:lstStyle/>
                    <a:p>
                      <a:pPr marL="342900" indent="-342900" algn="l">
                        <a:spcAft>
                          <a:spcPts val="0"/>
                        </a:spcAft>
                        <a:buFont typeface="+mj-lt"/>
                        <a:buAutoNum type="arabicPeriod" startAt="3"/>
                      </a:pPr>
                      <a:r>
                        <a:rPr lang="es-ES" sz="1600" b="1" u="none" dirty="0" smtClean="0">
                          <a:solidFill>
                            <a:schemeClr val="tx1"/>
                          </a:solidFill>
                          <a:effectLst/>
                        </a:rPr>
                        <a:t>Base Imponible Negativa (BIN)</a:t>
                      </a:r>
                      <a:endParaRPr lang="es-ES" sz="1600" b="1" u="none"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Crédito por </a:t>
                      </a:r>
                      <a:r>
                        <a:rPr lang="es-ES" sz="1400" b="1" dirty="0">
                          <a:solidFill>
                            <a:srgbClr val="0000FF"/>
                          </a:solidFill>
                          <a:effectLst/>
                        </a:rPr>
                        <a:t>Pérdidas a Compensar </a:t>
                      </a:r>
                      <a:r>
                        <a:rPr lang="es-ES" sz="1400" dirty="0">
                          <a:solidFill>
                            <a:srgbClr val="0000FF"/>
                          </a:solidFill>
                          <a:effectLst/>
                        </a:rPr>
                        <a:t>(</a:t>
                      </a:r>
                      <a:r>
                        <a:rPr lang="es-ES" sz="1400" b="1" dirty="0">
                          <a:solidFill>
                            <a:srgbClr val="0000FF"/>
                          </a:solidFill>
                          <a:effectLst/>
                        </a:rPr>
                        <a:t>CPC</a:t>
                      </a:r>
                      <a:r>
                        <a:rPr lang="es-ES" sz="1400" dirty="0">
                          <a:solidFill>
                            <a:srgbClr val="0000FF"/>
                          </a:solidFill>
                          <a:effectLst/>
                        </a:rPr>
                        <a:t>) (4745) </a:t>
                      </a:r>
                      <a:r>
                        <a:rPr lang="es-ES" sz="1400" b="1" dirty="0">
                          <a:solidFill>
                            <a:srgbClr val="0000FF"/>
                          </a:solidFill>
                          <a:effectLst/>
                        </a:rPr>
                        <a:t>(A)*</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3825137740"/>
                  </a:ext>
                </a:extLst>
              </a:tr>
              <a:tr h="973790">
                <a:tc>
                  <a:txBody>
                    <a:bodyPr/>
                    <a:lstStyle/>
                    <a:p>
                      <a:pPr marL="342900" indent="-342900" algn="l">
                        <a:spcAft>
                          <a:spcPts val="0"/>
                        </a:spcAft>
                        <a:buFont typeface="+mj-lt"/>
                        <a:buAutoNum type="arabicPeriod" startAt="4"/>
                      </a:pPr>
                      <a:r>
                        <a:rPr lang="es-ES" sz="1600" b="1" u="none" dirty="0" smtClean="0">
                          <a:solidFill>
                            <a:schemeClr val="tx1"/>
                          </a:solidFill>
                          <a:effectLst/>
                        </a:rPr>
                        <a:t>Deducciones pendientes</a:t>
                      </a:r>
                      <a:r>
                        <a:rPr lang="es-ES_tradnl" sz="1600" b="1" u="none" dirty="0">
                          <a:solidFill>
                            <a:schemeClr val="tx1"/>
                          </a:solidFill>
                          <a:effectLst/>
                        </a:rPr>
                        <a:t> </a:t>
                      </a:r>
                      <a:endParaRPr lang="es-ES" sz="1600" b="1" u="none"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Derechos por </a:t>
                      </a:r>
                      <a:r>
                        <a:rPr lang="es-ES" sz="1400" b="1" dirty="0">
                          <a:solidFill>
                            <a:srgbClr val="0000FF"/>
                          </a:solidFill>
                          <a:effectLst/>
                        </a:rPr>
                        <a:t>Deducciones pendientes</a:t>
                      </a:r>
                      <a:r>
                        <a:rPr lang="es-ES" sz="1400" dirty="0">
                          <a:solidFill>
                            <a:srgbClr val="0000FF"/>
                          </a:solidFill>
                          <a:effectLst/>
                        </a:rPr>
                        <a:t> de Aplicación (4742) </a:t>
                      </a:r>
                      <a:r>
                        <a:rPr lang="es-ES" sz="1400" b="1" dirty="0">
                          <a:solidFill>
                            <a:srgbClr val="0000FF"/>
                          </a:solidFill>
                          <a:effectLst/>
                        </a:rPr>
                        <a:t>(A)*</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2831984797"/>
                  </a:ext>
                </a:extLst>
              </a:tr>
            </a:tbl>
          </a:graphicData>
        </a:graphic>
      </p:graphicFrame>
      <p:graphicFrame>
        <p:nvGraphicFramePr>
          <p:cNvPr id="8" name="Tabla 7"/>
          <p:cNvGraphicFramePr>
            <a:graphicFrameLocks noGrp="1"/>
          </p:cNvGraphicFramePr>
          <p:nvPr>
            <p:extLst/>
          </p:nvPr>
        </p:nvGraphicFramePr>
        <p:xfrm>
          <a:off x="2819400" y="6088693"/>
          <a:ext cx="6019800" cy="533400"/>
        </p:xfrm>
        <a:graphic>
          <a:graphicData uri="http://schemas.openxmlformats.org/drawingml/2006/table">
            <a:tbl>
              <a:tblPr firstRow="1" bandRow="1">
                <a:tableStyleId>{5C22544A-7EE6-4342-B048-85BDC9FD1C3A}</a:tableStyleId>
              </a:tblPr>
              <a:tblGrid>
                <a:gridCol w="6019800">
                  <a:extLst>
                    <a:ext uri="{9D8B030D-6E8A-4147-A177-3AD203B41FA5}">
                      <a16:colId xmlns="" xmlns:a16="http://schemas.microsoft.com/office/drawing/2014/main" val="2968120187"/>
                    </a:ext>
                  </a:extLst>
                </a:gridCol>
              </a:tblGrid>
              <a:tr h="533400">
                <a:tc>
                  <a:txBody>
                    <a:bodyPr/>
                    <a:lstStyle/>
                    <a:p>
                      <a:pPr marL="342900" lvl="0" indent="-342900" algn="ctr">
                        <a:spcAft>
                          <a:spcPts val="0"/>
                        </a:spcAft>
                        <a:buFont typeface="Wingdings" panose="05000000000000000000" pitchFamily="2" charset="2"/>
                        <a:buChar char=""/>
                        <a:tabLst>
                          <a:tab pos="1143000" algn="l"/>
                        </a:tabLst>
                      </a:pPr>
                      <a:r>
                        <a:rPr lang="es-ES" sz="2000" u="sng" dirty="0" smtClean="0"/>
                        <a:t>Contrapartida</a:t>
                      </a:r>
                      <a:r>
                        <a:rPr lang="es-ES" sz="2000" dirty="0" smtClean="0"/>
                        <a:t>: </a:t>
                      </a:r>
                      <a:r>
                        <a:rPr lang="es-ES" sz="2000" b="0" dirty="0" smtClean="0">
                          <a:solidFill>
                            <a:srgbClr val="FFFF00"/>
                          </a:solidFill>
                          <a:effectLst/>
                        </a:rPr>
                        <a:t>Impuesto </a:t>
                      </a:r>
                      <a:r>
                        <a:rPr lang="es-ES" sz="2000" b="1" dirty="0" smtClean="0">
                          <a:solidFill>
                            <a:srgbClr val="FFFF00"/>
                          </a:solidFill>
                          <a:effectLst/>
                        </a:rPr>
                        <a:t>Diferido</a:t>
                      </a:r>
                      <a:r>
                        <a:rPr lang="es-ES" sz="2000" b="0" dirty="0" smtClean="0">
                          <a:solidFill>
                            <a:srgbClr val="FFFF00"/>
                          </a:solidFill>
                          <a:effectLst/>
                        </a:rPr>
                        <a:t> (6301)</a:t>
                      </a:r>
                      <a:endParaRPr lang="es-ES" sz="2000" dirty="0"/>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879571877"/>
                  </a:ext>
                </a:extLst>
              </a:tr>
            </a:tbl>
          </a:graphicData>
        </a:graphic>
      </p:graphicFrame>
    </p:spTree>
    <p:extLst>
      <p:ext uri="{BB962C8B-B14F-4D97-AF65-F5344CB8AC3E}">
        <p14:creationId xmlns="" xmlns:p14="http://schemas.microsoft.com/office/powerpoint/2010/main" val="3265157130"/>
      </p:ext>
    </p:extLst>
  </p:cSld>
  <p:clrMapOvr>
    <a:masterClrMapping/>
  </p:clrMapOvr>
  <p:transition advClick="0" advTm="0"/>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00800"/>
            <a:ext cx="2311400" cy="476250"/>
          </a:xfrm>
        </p:spPr>
        <p:txBody>
          <a:bodyPr/>
          <a:lstStyle/>
          <a:p>
            <a:pPr>
              <a:defRPr/>
            </a:pPr>
            <a:fld id="{02B15079-B0BC-462C-97A5-648334910574}" type="slidenum">
              <a:rPr lang="es-ES"/>
              <a:pPr>
                <a:defRPr/>
              </a:pPr>
              <a:t>290</a:t>
            </a:fld>
            <a:endParaRPr lang="es-ES"/>
          </a:p>
        </p:txBody>
      </p:sp>
      <p:sp>
        <p:nvSpPr>
          <p:cNvPr id="12" name="11 Rectángulo"/>
          <p:cNvSpPr/>
          <p:nvPr/>
        </p:nvSpPr>
        <p:spPr>
          <a:xfrm>
            <a:off x="2971800" y="685800"/>
            <a:ext cx="1909497" cy="400110"/>
          </a:xfrm>
          <a:prstGeom prst="rect">
            <a:avLst/>
          </a:prstGeom>
        </p:spPr>
        <p:txBody>
          <a:bodyPr wrap="none">
            <a:spAutoFit/>
          </a:bodyPr>
          <a:lstStyle/>
          <a:p>
            <a:pPr fontAlgn="b"/>
            <a:r>
              <a:rPr lang="es-ES_tradnl" u="sng" dirty="0" smtClean="0">
                <a:solidFill>
                  <a:srgbClr val="FFFF00"/>
                </a:solidFill>
                <a:effectLst>
                  <a:outerShdw blurRad="38100" dist="38100" dir="2700000" algn="tl">
                    <a:srgbClr val="000000">
                      <a:alpha val="43137"/>
                    </a:srgbClr>
                  </a:outerShdw>
                </a:effectLst>
              </a:rPr>
              <a:t>CASO 1º.a):</a:t>
            </a:r>
            <a:endParaRPr lang="es-ES_tradnl" u="sng" dirty="0">
              <a:solidFill>
                <a:srgbClr val="FFFF00"/>
              </a:solidFill>
              <a:effectLst>
                <a:outerShdw blurRad="38100" dist="38100" dir="2700000" algn="tl">
                  <a:srgbClr val="000000">
                    <a:alpha val="43137"/>
                  </a:srgbClr>
                </a:outerShdw>
              </a:effectLst>
            </a:endParaRPr>
          </a:p>
        </p:txBody>
      </p:sp>
      <p:sp>
        <p:nvSpPr>
          <p:cNvPr id="9"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5 Caso 1º.a) - Solución-1</a:t>
            </a:r>
            <a:r>
              <a:rPr lang="es-ES" sz="1700" dirty="0" smtClean="0">
                <a:solidFill>
                  <a:srgbClr val="FF0000"/>
                </a:solidFill>
              </a:rPr>
              <a:t>  </a:t>
            </a:r>
            <a:r>
              <a:rPr lang="es-ES" sz="1600" dirty="0" smtClean="0">
                <a:solidFill>
                  <a:srgbClr val="FF0000"/>
                </a:solidFill>
              </a:rPr>
              <a:t>Adicción ejercicios futuros </a:t>
            </a:r>
            <a:r>
              <a:rPr lang="es-ES" sz="1200" dirty="0" smtClean="0">
                <a:solidFill>
                  <a:srgbClr val="FF0000"/>
                </a:solidFill>
              </a:rPr>
              <a:t>[</a:t>
            </a:r>
            <a:r>
              <a:rPr lang="es-ES" sz="1200" dirty="0" err="1" smtClean="0">
                <a:solidFill>
                  <a:srgbClr val="FF0000"/>
                </a:solidFill>
              </a:rPr>
              <a:t>Rva</a:t>
            </a:r>
            <a:r>
              <a:rPr lang="es-ES" sz="1200" dirty="0" smtClean="0">
                <a:solidFill>
                  <a:srgbClr val="FF0000"/>
                </a:solidFill>
              </a:rPr>
              <a:t>. Nivelación</a:t>
            </a:r>
            <a:r>
              <a:rPr lang="es-ES" sz="1200" dirty="0">
                <a:solidFill>
                  <a:srgbClr val="FF0000"/>
                </a:solidFill>
              </a:rPr>
              <a:t>] </a:t>
            </a:r>
            <a:endParaRPr lang="es-ES" sz="1200" u="sng" dirty="0">
              <a:solidFill>
                <a:srgbClr val="FF0000"/>
              </a:solidFill>
            </a:endParaRPr>
          </a:p>
        </p:txBody>
      </p:sp>
      <p:graphicFrame>
        <p:nvGraphicFramePr>
          <p:cNvPr id="6" name="9 Tabla"/>
          <p:cNvGraphicFramePr>
            <a:graphicFrameLocks noGrp="1"/>
          </p:cNvGraphicFramePr>
          <p:nvPr>
            <p:extLst>
              <p:ext uri="{D42A27DB-BD31-4B8C-83A1-F6EECF244321}">
                <p14:modId xmlns="" xmlns:p14="http://schemas.microsoft.com/office/powerpoint/2010/main" val="2741495586"/>
              </p:ext>
            </p:extLst>
          </p:nvPr>
        </p:nvGraphicFramePr>
        <p:xfrm>
          <a:off x="76199" y="1447801"/>
          <a:ext cx="9753600" cy="4114799"/>
        </p:xfrm>
        <a:graphic>
          <a:graphicData uri="http://schemas.openxmlformats.org/drawingml/2006/table">
            <a:tbl>
              <a:tblPr/>
              <a:tblGrid>
                <a:gridCol w="4134463">
                  <a:extLst>
                    <a:ext uri="{9D8B030D-6E8A-4147-A177-3AD203B41FA5}">
                      <a16:colId xmlns="" xmlns:a16="http://schemas.microsoft.com/office/drawing/2014/main" val="20000"/>
                    </a:ext>
                  </a:extLst>
                </a:gridCol>
                <a:gridCol w="856636">
                  <a:extLst>
                    <a:ext uri="{9D8B030D-6E8A-4147-A177-3AD203B41FA5}">
                      <a16:colId xmlns="" xmlns:a16="http://schemas.microsoft.com/office/drawing/2014/main" val="20001"/>
                    </a:ext>
                  </a:extLst>
                </a:gridCol>
                <a:gridCol w="914400">
                  <a:extLst>
                    <a:ext uri="{9D8B030D-6E8A-4147-A177-3AD203B41FA5}">
                      <a16:colId xmlns="" xmlns:a16="http://schemas.microsoft.com/office/drawing/2014/main" val="20002"/>
                    </a:ext>
                  </a:extLst>
                </a:gridCol>
                <a:gridCol w="990600">
                  <a:extLst>
                    <a:ext uri="{9D8B030D-6E8A-4147-A177-3AD203B41FA5}">
                      <a16:colId xmlns="" xmlns:a16="http://schemas.microsoft.com/office/drawing/2014/main" val="20003"/>
                    </a:ext>
                  </a:extLst>
                </a:gridCol>
                <a:gridCol w="914400">
                  <a:extLst>
                    <a:ext uri="{9D8B030D-6E8A-4147-A177-3AD203B41FA5}">
                      <a16:colId xmlns="" xmlns:a16="http://schemas.microsoft.com/office/drawing/2014/main" val="20004"/>
                    </a:ext>
                  </a:extLst>
                </a:gridCol>
                <a:gridCol w="990600">
                  <a:extLst>
                    <a:ext uri="{9D8B030D-6E8A-4147-A177-3AD203B41FA5}">
                      <a16:colId xmlns="" xmlns:a16="http://schemas.microsoft.com/office/drawing/2014/main" val="20005"/>
                    </a:ext>
                  </a:extLst>
                </a:gridCol>
                <a:gridCol w="952501">
                  <a:extLst>
                    <a:ext uri="{9D8B030D-6E8A-4147-A177-3AD203B41FA5}">
                      <a16:colId xmlns="" xmlns:a16="http://schemas.microsoft.com/office/drawing/2014/main" val="20006"/>
                    </a:ext>
                  </a:extLst>
                </a:gridCol>
              </a:tblGrid>
              <a:tr h="533399">
                <a:tc>
                  <a:txBody>
                    <a:bodyPr/>
                    <a:lstStyle/>
                    <a:p>
                      <a:pPr algn="l" fontAlgn="b"/>
                      <a:r>
                        <a:rPr lang="es-ES_tradnl" sz="1600" b="1" i="0" u="none" strike="noStrike" dirty="0">
                          <a:solidFill>
                            <a:schemeClr val="tx1"/>
                          </a:solidFill>
                          <a:latin typeface="+mn-lt"/>
                        </a:rPr>
                        <a:t>CONCEPTOS</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N+1</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N+2</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N+3</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N+4</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dirty="0">
                          <a:solidFill>
                            <a:schemeClr val="tx1"/>
                          </a:solidFill>
                          <a:latin typeface="+mn-lt"/>
                        </a:rPr>
                        <a:t>AÑO </a:t>
                      </a:r>
                      <a:r>
                        <a:rPr lang="es-ES_tradnl" sz="1600" b="1" i="0" u="none" strike="noStrike" dirty="0" smtClean="0">
                          <a:solidFill>
                            <a:schemeClr val="tx1"/>
                          </a:solidFill>
                          <a:latin typeface="+mn-lt"/>
                        </a:rPr>
                        <a:t>N+5</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7200">
                <a:tc>
                  <a:txBody>
                    <a:bodyPr/>
                    <a:lstStyle/>
                    <a:p>
                      <a:pPr algn="l" fontAlgn="b"/>
                      <a:r>
                        <a:rPr lang="es-ES_tradnl" sz="1600" b="1" i="0" u="none" strike="noStrike" dirty="0">
                          <a:solidFill>
                            <a:schemeClr val="tx1"/>
                          </a:solidFill>
                          <a:latin typeface="+mn-lt"/>
                        </a:rPr>
                        <a:t>LIQUIDACIÓN:</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09600">
                <a:tc>
                  <a:txBody>
                    <a:bodyPr/>
                    <a:lstStyle/>
                    <a:p>
                      <a:pPr algn="ctr" fontAlgn="b"/>
                      <a:r>
                        <a:rPr lang="es-ES_tradnl" sz="1600" b="1" i="0" u="none" strike="noStrike" dirty="0">
                          <a:solidFill>
                            <a:schemeClr val="tx1"/>
                          </a:solidFill>
                          <a:latin typeface="+mn-lt"/>
                        </a:rPr>
                        <a:t>BI previa</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1.000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500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2.000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5.000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2"/>
                  </a:ext>
                </a:extLst>
              </a:tr>
              <a:tr h="457200">
                <a:tc>
                  <a:txBody>
                    <a:bodyPr/>
                    <a:lstStyle/>
                    <a:p>
                      <a:pPr algn="l" fontAlgn="b"/>
                      <a:r>
                        <a:rPr lang="es-ES_tradnl" sz="1600" b="1" i="0" u="none" strike="noStrike" dirty="0" smtClean="0">
                          <a:solidFill>
                            <a:srgbClr val="FF0000"/>
                          </a:solidFill>
                          <a:latin typeface="+mn-lt"/>
                        </a:rPr>
                        <a:t>Reducción  </a:t>
                      </a:r>
                      <a:r>
                        <a:rPr lang="es-ES_tradnl" sz="1600" b="1" i="0" u="none" strike="noStrike" dirty="0" err="1" smtClean="0">
                          <a:solidFill>
                            <a:srgbClr val="FF0000"/>
                          </a:solidFill>
                          <a:latin typeface="+mn-lt"/>
                        </a:rPr>
                        <a:t>Rva</a:t>
                      </a:r>
                      <a:r>
                        <a:rPr lang="es-ES_tradnl" sz="1600" b="1" i="0" u="none" strike="noStrike" dirty="0" smtClean="0">
                          <a:solidFill>
                            <a:srgbClr val="FF0000"/>
                          </a:solidFill>
                          <a:latin typeface="+mn-lt"/>
                        </a:rPr>
                        <a:t>.</a:t>
                      </a:r>
                      <a:r>
                        <a:rPr lang="es-ES_tradnl" sz="1600" b="1" i="0" u="none" strike="noStrike" baseline="0" dirty="0" smtClean="0">
                          <a:solidFill>
                            <a:srgbClr val="FF0000"/>
                          </a:solidFill>
                          <a:latin typeface="+mn-lt"/>
                        </a:rPr>
                        <a:t> Nivelación año N</a:t>
                      </a:r>
                      <a:endParaRPr lang="es-ES_tradnl" sz="1600" b="1" i="0" u="none" strike="noStrike" dirty="0">
                        <a:solidFill>
                          <a:srgbClr val="FF0000"/>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ctr" fontAlgn="b"/>
                      <a:r>
                        <a:rPr lang="es-ES_tradnl" sz="1600" b="1" i="0" u="none" strike="noStrike" dirty="0">
                          <a:solidFill>
                            <a:srgbClr val="FF0000"/>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ctr" fontAlgn="b"/>
                      <a:endParaRPr lang="es-ES_tradnl" sz="1600" b="1"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09600">
                <a:tc>
                  <a:txBody>
                    <a:bodyPr/>
                    <a:lstStyle/>
                    <a:p>
                      <a:pPr algn="l" fontAlgn="b"/>
                      <a:r>
                        <a:rPr lang="es-ES_tradnl" sz="1600" b="1" i="0" u="none" strike="noStrike" dirty="0" smtClean="0">
                          <a:solidFill>
                            <a:srgbClr val="0000FF"/>
                          </a:solidFill>
                          <a:effectLst/>
                          <a:latin typeface="+mn-lt"/>
                        </a:rPr>
                        <a:t>Reducción </a:t>
                      </a:r>
                      <a:r>
                        <a:rPr lang="es-ES_tradnl" sz="1600" b="1" i="0" u="none" strike="noStrike" dirty="0">
                          <a:solidFill>
                            <a:srgbClr val="0000FF"/>
                          </a:solidFill>
                          <a:effectLst/>
                          <a:latin typeface="+mn-lt"/>
                        </a:rPr>
                        <a:t>año </a:t>
                      </a:r>
                      <a:r>
                        <a:rPr lang="es-ES_tradnl" sz="1600" b="1" i="0" u="none" strike="noStrike" dirty="0" smtClean="0">
                          <a:solidFill>
                            <a:srgbClr val="0000FF"/>
                          </a:solidFill>
                          <a:effectLst/>
                          <a:latin typeface="+mn-lt"/>
                        </a:rPr>
                        <a:t>N: </a:t>
                      </a:r>
                      <a:r>
                        <a:rPr lang="es-ES_tradnl" sz="1600" b="1" i="0" u="sng" strike="noStrike" dirty="0">
                          <a:solidFill>
                            <a:srgbClr val="0000FF"/>
                          </a:solidFill>
                          <a:effectLst/>
                          <a:latin typeface="+mn-lt"/>
                        </a:rPr>
                        <a:t>Adición</a:t>
                      </a:r>
                      <a:r>
                        <a:rPr lang="es-ES_tradnl" sz="1600" b="1" i="0" u="none" strike="noStrike" dirty="0">
                          <a:solidFill>
                            <a:srgbClr val="0000FF"/>
                          </a:solidFill>
                          <a:effectLst/>
                          <a:latin typeface="+mn-lt"/>
                        </a:rPr>
                        <a:t> ejercicios </a:t>
                      </a:r>
                      <a:r>
                        <a:rPr lang="es-ES_tradnl" sz="1600" b="1" i="0" u="none" strike="noStrike" dirty="0" smtClean="0">
                          <a:solidFill>
                            <a:srgbClr val="0000FF"/>
                          </a:solidFill>
                          <a:effectLst/>
                          <a:latin typeface="+mn-lt"/>
                        </a:rPr>
                        <a:t>futuros</a:t>
                      </a:r>
                      <a:endParaRPr lang="es-ES_tradnl" sz="1600" b="1" i="0" u="none" strike="noStrike" dirty="0">
                        <a:solidFill>
                          <a:srgbClr val="0000FF"/>
                        </a:solidFill>
                        <a:effectLst/>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endParaRPr lang="es-ES_tradnl" sz="1600" b="1" i="0" u="none" strike="noStrike" dirty="0">
                        <a:solidFill>
                          <a:srgbClr val="0000FF"/>
                        </a:solidFill>
                        <a:effectLst>
                          <a:outerShdw blurRad="38100" dist="38100" dir="2700000" algn="tl">
                            <a:srgbClr val="000000">
                              <a:alpha val="43137"/>
                            </a:srgbClr>
                          </a:outerShdw>
                        </a:effectLst>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a:solidFill>
                            <a:srgbClr val="FF0066"/>
                          </a:solidFill>
                          <a:effectLst>
                            <a:outerShdw blurRad="38100" dist="38100" dir="2700000" algn="tl">
                              <a:srgbClr val="000000">
                                <a:alpha val="43137"/>
                              </a:srgbClr>
                            </a:outerShdw>
                          </a:effectLst>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a:solidFill>
                            <a:srgbClr val="FF0066"/>
                          </a:solidFill>
                          <a:effectLst>
                            <a:outerShdw blurRad="38100" dist="38100" dir="2700000" algn="tl">
                              <a:srgbClr val="000000">
                                <a:alpha val="43137"/>
                              </a:srgbClr>
                            </a:outerShdw>
                          </a:effectLst>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a:solidFill>
                            <a:srgbClr val="FF0066"/>
                          </a:solidFill>
                          <a:effectLst>
                            <a:outerShdw blurRad="38100" dist="38100" dir="2700000" algn="tl">
                              <a:srgbClr val="000000">
                                <a:alpha val="43137"/>
                              </a:srgbClr>
                            </a:outerShdw>
                          </a:effectLst>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a:solidFill>
                            <a:srgbClr val="FF0066"/>
                          </a:solidFill>
                          <a:effectLst>
                            <a:outerShdw blurRad="38100" dist="38100" dir="2700000" algn="tl">
                              <a:srgbClr val="000000">
                                <a:alpha val="43137"/>
                              </a:srgbClr>
                            </a:outerShdw>
                          </a:effectLst>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dirty="0" smtClean="0">
                          <a:solidFill>
                            <a:srgbClr val="FF0066"/>
                          </a:solidFill>
                          <a:effectLst/>
                          <a:latin typeface="+mn-lt"/>
                        </a:rPr>
                        <a:t>+1.220</a:t>
                      </a:r>
                      <a:endParaRPr lang="es-ES_tradnl" sz="1600" b="1" i="0" u="none" strike="noStrike" dirty="0">
                        <a:solidFill>
                          <a:srgbClr val="FF0066"/>
                        </a:solidFill>
                        <a:effectLst/>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r h="685800">
                <a:tc>
                  <a:txBody>
                    <a:bodyPr/>
                    <a:lstStyle/>
                    <a:p>
                      <a:pPr algn="ctr" fontAlgn="b"/>
                      <a:r>
                        <a:rPr lang="es-ES_tradnl" sz="1600" b="1" i="0" u="none" strike="noStrike" dirty="0">
                          <a:solidFill>
                            <a:schemeClr val="tx1"/>
                          </a:solidFill>
                          <a:latin typeface="+mn-lt"/>
                        </a:rPr>
                        <a:t>BI</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smtClean="0">
                          <a:solidFill>
                            <a:schemeClr val="tx1"/>
                          </a:solidFill>
                          <a:latin typeface="+mn-lt"/>
                        </a:rPr>
                        <a:t>1.000</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smtClean="0">
                          <a:solidFill>
                            <a:schemeClr val="tx1"/>
                          </a:solidFill>
                          <a:latin typeface="+mn-lt"/>
                        </a:rPr>
                        <a:t>500</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smtClean="0">
                          <a:solidFill>
                            <a:schemeClr val="tx1"/>
                          </a:solidFill>
                          <a:latin typeface="+mn-lt"/>
                        </a:rPr>
                        <a:t>2.000</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dirty="0" smtClean="0">
                          <a:solidFill>
                            <a:schemeClr val="tx1"/>
                          </a:solidFill>
                          <a:latin typeface="+mn-lt"/>
                        </a:rPr>
                        <a:t>6.220</a:t>
                      </a:r>
                      <a:endParaRPr lang="es-ES_tradnl" sz="1600" b="1" i="0" u="none" strike="noStrike"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5"/>
                  </a:ext>
                </a:extLst>
              </a:tr>
              <a:tr h="762000">
                <a:tc>
                  <a:txBody>
                    <a:bodyPr/>
                    <a:lstStyle/>
                    <a:p>
                      <a:pPr algn="l" fontAlgn="b"/>
                      <a:r>
                        <a:rPr lang="es-ES_tradnl" sz="1600" b="1" i="0" u="none" strike="noStrike" dirty="0">
                          <a:solidFill>
                            <a:srgbClr val="0000FF"/>
                          </a:solidFill>
                          <a:latin typeface="+mn-lt"/>
                        </a:rPr>
                        <a:t>Reducción año </a:t>
                      </a:r>
                      <a:r>
                        <a:rPr lang="es-ES_tradnl" sz="1600" b="1" i="0" u="none" strike="noStrike" dirty="0" smtClean="0">
                          <a:solidFill>
                            <a:srgbClr val="0000FF"/>
                          </a:solidFill>
                          <a:latin typeface="+mn-lt"/>
                        </a:rPr>
                        <a:t>N </a:t>
                      </a:r>
                      <a:r>
                        <a:rPr lang="es-ES_tradnl" sz="1600" b="1" i="0" u="sng" strike="noStrike" dirty="0">
                          <a:solidFill>
                            <a:srgbClr val="0000FF"/>
                          </a:solidFill>
                          <a:latin typeface="+mn-lt"/>
                        </a:rPr>
                        <a:t>pendiente</a:t>
                      </a:r>
                      <a:r>
                        <a:rPr lang="es-ES_tradnl" sz="1600" b="1" i="0" u="none" strike="noStrike" dirty="0">
                          <a:solidFill>
                            <a:srgbClr val="0000FF"/>
                          </a:solidFill>
                          <a:latin typeface="+mn-lt"/>
                        </a:rPr>
                        <a:t> de aplicación</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endParaRPr lang="es-ES_tradnl" sz="1600" b="1"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dirty="0">
                          <a:solidFill>
                            <a:srgbClr val="0000FF"/>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1318675316"/>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291</a:t>
            </a:fld>
            <a:endParaRPr lang="es-ES"/>
          </a:p>
        </p:txBody>
      </p:sp>
      <p:graphicFrame>
        <p:nvGraphicFramePr>
          <p:cNvPr id="2" name="Tabla 1"/>
          <p:cNvGraphicFramePr>
            <a:graphicFrameLocks noGrp="1"/>
          </p:cNvGraphicFramePr>
          <p:nvPr>
            <p:extLst>
              <p:ext uri="{D42A27DB-BD31-4B8C-83A1-F6EECF244321}">
                <p14:modId xmlns="" xmlns:p14="http://schemas.microsoft.com/office/powerpoint/2010/main" val="3608062107"/>
              </p:ext>
            </p:extLst>
          </p:nvPr>
        </p:nvGraphicFramePr>
        <p:xfrm>
          <a:off x="0" y="4648200"/>
          <a:ext cx="9677400" cy="804916"/>
        </p:xfrm>
        <a:graphic>
          <a:graphicData uri="http://schemas.openxmlformats.org/drawingml/2006/table">
            <a:tbl>
              <a:tblPr>
                <a:tableStyleId>{5C22544A-7EE6-4342-B048-85BDC9FD1C3A}</a:tableStyleId>
              </a:tblPr>
              <a:tblGrid>
                <a:gridCol w="845190">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1059810">
                  <a:extLst>
                    <a:ext uri="{9D8B030D-6E8A-4147-A177-3AD203B41FA5}">
                      <a16:colId xmlns="" xmlns:a16="http://schemas.microsoft.com/office/drawing/2014/main" val="4182599387"/>
                    </a:ext>
                  </a:extLst>
                </a:gridCol>
                <a:gridCol w="351219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288158">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31/12/N+5</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516758">
                <a:tc>
                  <a:txBody>
                    <a:bodyPr/>
                    <a:lstStyle/>
                    <a:p>
                      <a:pPr algn="ctr">
                        <a:lnSpc>
                          <a:spcPts val="1800"/>
                        </a:lnSpc>
                        <a:spcAft>
                          <a:spcPts val="0"/>
                        </a:spcAft>
                      </a:pPr>
                      <a:r>
                        <a:rPr lang="es-ES" sz="1400" b="1" dirty="0" smtClean="0">
                          <a:solidFill>
                            <a:srgbClr val="0000CC"/>
                          </a:solidFill>
                          <a:effectLst/>
                        </a:rPr>
                        <a:t>305</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Pasivos por D. Temporarias Imponibles, </a:t>
                      </a:r>
                      <a:r>
                        <a:rPr lang="es-ES" sz="1400" b="1" dirty="0" err="1" smtClean="0">
                          <a:solidFill>
                            <a:srgbClr val="0000CC"/>
                          </a:solidFill>
                          <a:effectLst/>
                          <a:latin typeface="+mn-lt"/>
                        </a:rPr>
                        <a:t>Rva</a:t>
                      </a:r>
                      <a:r>
                        <a:rPr lang="es-ES" sz="1400" b="1" dirty="0" smtClean="0">
                          <a:solidFill>
                            <a:srgbClr val="0000CC"/>
                          </a:solidFill>
                          <a:effectLst/>
                          <a:latin typeface="+mn-lt"/>
                        </a:rPr>
                        <a:t>.</a:t>
                      </a:r>
                      <a:r>
                        <a:rPr lang="es-ES" sz="1400" b="1" baseline="0" dirty="0" smtClean="0">
                          <a:solidFill>
                            <a:srgbClr val="0000CC"/>
                          </a:solidFill>
                          <a:effectLst/>
                          <a:latin typeface="+mn-lt"/>
                        </a:rPr>
                        <a:t> de Nivelación</a:t>
                      </a:r>
                      <a:r>
                        <a:rPr lang="es-ES" sz="1400" b="1" dirty="0" smtClean="0">
                          <a:solidFill>
                            <a:srgbClr val="0000CC"/>
                          </a:solidFill>
                          <a:effectLst/>
                          <a:latin typeface="+mn-lt"/>
                        </a:rPr>
                        <a:t> del ejercicio N (479)</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a:t>
                      </a:r>
                      <a:r>
                        <a:rPr lang="es-ES" sz="1400" b="1" dirty="0">
                          <a:solidFill>
                            <a:srgbClr val="FF0000"/>
                          </a:solidFill>
                          <a:effectLst/>
                        </a:rPr>
                        <a:t>(</a:t>
                      </a:r>
                      <a:r>
                        <a:rPr lang="es-ES" sz="1400" b="1" dirty="0" smtClean="0">
                          <a:solidFill>
                            <a:srgbClr val="FF0000"/>
                          </a:solidFill>
                          <a:effectLst/>
                        </a:rPr>
                        <a:t>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[1.220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0000"/>
                          </a:solidFill>
                          <a:effectLst/>
                        </a:rPr>
                        <a:t>305</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sp>
        <p:nvSpPr>
          <p:cNvPr id="3" name="Rectángulo 2"/>
          <p:cNvSpPr/>
          <p:nvPr/>
        </p:nvSpPr>
        <p:spPr>
          <a:xfrm>
            <a:off x="0" y="457200"/>
            <a:ext cx="9906000" cy="1261884"/>
          </a:xfrm>
          <a:prstGeom prst="rect">
            <a:avLst/>
          </a:prstGeom>
        </p:spPr>
        <p:txBody>
          <a:bodyPr wrap="square">
            <a:spAutoFit/>
          </a:bodyPr>
          <a:lstStyle/>
          <a:p>
            <a:pPr marL="342900" indent="-342900" algn="just">
              <a:spcAft>
                <a:spcPts val="0"/>
              </a:spcAft>
              <a:buFont typeface="+mj-lt"/>
              <a:buAutoNum type="arabicParenR"/>
              <a:tabLst>
                <a:tab pos="2700020" algn="ctr"/>
                <a:tab pos="5400040" algn="r"/>
                <a:tab pos="685800" algn="l"/>
              </a:tabLst>
            </a:pPr>
            <a:r>
              <a:rPr lang="es-ES" sz="1800" dirty="0" smtClean="0">
                <a:latin typeface="+mn-lt"/>
                <a:ea typeface="Times New Roman" panose="02020603050405020304" pitchFamily="18" charset="0"/>
              </a:rPr>
              <a:t>Contabilización</a:t>
            </a:r>
            <a:r>
              <a:rPr lang="es-ES" sz="1800" b="0" dirty="0" smtClean="0">
                <a:latin typeface="+mn-lt"/>
                <a:ea typeface="Times New Roman" panose="02020603050405020304" pitchFamily="18" charset="0"/>
              </a:rPr>
              <a:t> del </a:t>
            </a:r>
            <a:r>
              <a:rPr lang="es-ES" sz="1800" b="0" u="sng" dirty="0" smtClean="0">
                <a:solidFill>
                  <a:srgbClr val="FFFF00"/>
                </a:solidFill>
                <a:latin typeface="+mn-lt"/>
              </a:rPr>
              <a:t>impuesto diferido año </a:t>
            </a:r>
            <a:r>
              <a:rPr lang="es-ES" sz="1800" u="sng" dirty="0" smtClean="0">
                <a:solidFill>
                  <a:srgbClr val="FFFF00"/>
                </a:solidFill>
                <a:latin typeface="+mn-lt"/>
              </a:rPr>
              <a:t>N:</a:t>
            </a:r>
          </a:p>
          <a:p>
            <a:pPr marL="342900" indent="-342900" algn="just">
              <a:spcAft>
                <a:spcPts val="0"/>
              </a:spcAft>
              <a:buFont typeface="+mj-lt"/>
              <a:buAutoNum type="arabicParenR"/>
              <a:tabLst>
                <a:tab pos="2700020" algn="ctr"/>
                <a:tab pos="5400040" algn="r"/>
                <a:tab pos="685800" algn="l"/>
              </a:tabLst>
            </a:pPr>
            <a:endParaRPr lang="es-ES" sz="800" u="sng" dirty="0" smtClean="0"/>
          </a:p>
          <a:p>
            <a:pPr marL="342900" indent="-342900" algn="just">
              <a:spcAft>
                <a:spcPts val="0"/>
              </a:spcAft>
              <a:buFont typeface="Wingdings" pitchFamily="2" charset="2"/>
              <a:buChar char="Ø"/>
              <a:tabLst>
                <a:tab pos="2700020" algn="ctr"/>
                <a:tab pos="5400040" algn="r"/>
                <a:tab pos="685800" algn="l"/>
              </a:tabLst>
            </a:pPr>
            <a:r>
              <a:rPr lang="es-ES" sz="1600" b="0" dirty="0" smtClean="0">
                <a:latin typeface="+mn-lt"/>
              </a:rPr>
              <a:t>Se traslada a ejercicios  futuros el pago de la reducción, </a:t>
            </a:r>
            <a:r>
              <a:rPr lang="es-ES" sz="1600" b="0" u="sng" dirty="0" smtClean="0">
                <a:latin typeface="+mn-lt"/>
              </a:rPr>
              <a:t>en el futuro se sumará la reducción</a:t>
            </a:r>
            <a:r>
              <a:rPr lang="es-ES" sz="1600" b="0" dirty="0" smtClean="0">
                <a:latin typeface="+mn-lt"/>
              </a:rPr>
              <a:t>.</a:t>
            </a:r>
          </a:p>
          <a:p>
            <a:pPr marL="342900" indent="-342900" algn="just">
              <a:spcAft>
                <a:spcPts val="0"/>
              </a:spcAft>
              <a:buFont typeface="Wingdings" pitchFamily="2" charset="2"/>
              <a:buChar char="Ø"/>
              <a:tabLst>
                <a:tab pos="2700020" algn="ctr"/>
                <a:tab pos="5400040" algn="r"/>
                <a:tab pos="685800" algn="l"/>
              </a:tabLst>
            </a:pPr>
            <a:r>
              <a:rPr lang="es-ES" sz="1600" b="0" dirty="0" smtClean="0">
                <a:latin typeface="+mn-lt"/>
              </a:rPr>
              <a:t>En términos de cuota: 1.220 x 25% = 305. </a:t>
            </a:r>
            <a:r>
              <a:rPr lang="es-ES" sz="1600" b="0" u="sng" dirty="0" smtClean="0">
                <a:latin typeface="+mn-lt"/>
              </a:rPr>
              <a:t>Nace</a:t>
            </a:r>
            <a:r>
              <a:rPr lang="es-ES" sz="1600" b="0" dirty="0" smtClean="0">
                <a:latin typeface="+mn-lt"/>
              </a:rPr>
              <a:t> un</a:t>
            </a:r>
            <a:r>
              <a:rPr lang="es-ES" sz="1600" b="0" dirty="0" smtClean="0"/>
              <a:t> pasivo por </a:t>
            </a:r>
            <a:r>
              <a:rPr lang="es-ES" sz="1600" b="0" u="sng" dirty="0" smtClean="0"/>
              <a:t>D.T. Imponible</a:t>
            </a:r>
          </a:p>
          <a:p>
            <a:pPr marL="342900" indent="-342900" algn="just">
              <a:spcAft>
                <a:spcPts val="0"/>
              </a:spcAft>
              <a:buFont typeface="Wingdings" pitchFamily="2" charset="2"/>
              <a:buChar char="Ø"/>
              <a:tabLst>
                <a:tab pos="2700020" algn="ctr"/>
                <a:tab pos="5400040" algn="r"/>
                <a:tab pos="685800" algn="l"/>
              </a:tabLst>
            </a:pPr>
            <a:r>
              <a:rPr lang="es-ES" sz="1600" u="sng" strike="noStrike" dirty="0" smtClean="0">
                <a:solidFill>
                  <a:srgbClr val="FFFF00"/>
                </a:solidFill>
                <a:effectLst/>
                <a:latin typeface="+mn-lt"/>
                <a:ea typeface="Times New Roman" panose="02020603050405020304" pitchFamily="18" charset="0"/>
              </a:rPr>
              <a:t>Resolución ICAC  de 9/2/2016 y Consulta nº 1 del BOICAC 106, de junio de 2016</a:t>
            </a:r>
            <a:endParaRPr lang="es-ES" sz="1800" u="sng" strike="noStrike" dirty="0">
              <a:solidFill>
                <a:srgbClr val="FFFF00"/>
              </a:solidFill>
              <a:effectLst/>
              <a:latin typeface="+mn-lt"/>
              <a:ea typeface="Times New Roman" panose="02020603050405020304" pitchFamily="18" charset="0"/>
            </a:endParaRPr>
          </a:p>
        </p:txBody>
      </p:sp>
      <p:sp>
        <p:nvSpPr>
          <p:cNvPr id="11"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5 Caso 1º.a) - Solución-2</a:t>
            </a:r>
            <a:r>
              <a:rPr lang="es-ES" sz="1700" dirty="0" smtClean="0">
                <a:solidFill>
                  <a:srgbClr val="FF0000"/>
                </a:solidFill>
              </a:rPr>
              <a:t>  </a:t>
            </a:r>
            <a:r>
              <a:rPr lang="es-ES" sz="1600" dirty="0" smtClean="0">
                <a:solidFill>
                  <a:srgbClr val="FF0000"/>
                </a:solidFill>
              </a:rPr>
              <a:t>Adicción ejercicios futuros </a:t>
            </a:r>
            <a:r>
              <a:rPr lang="es-ES" sz="1200" dirty="0" smtClean="0">
                <a:solidFill>
                  <a:srgbClr val="FF0000"/>
                </a:solidFill>
              </a:rPr>
              <a:t>[</a:t>
            </a:r>
            <a:r>
              <a:rPr lang="es-ES" sz="1200" dirty="0" err="1" smtClean="0">
                <a:solidFill>
                  <a:srgbClr val="FF0000"/>
                </a:solidFill>
              </a:rPr>
              <a:t>Rva</a:t>
            </a:r>
            <a:r>
              <a:rPr lang="es-ES" sz="1200" dirty="0" smtClean="0">
                <a:solidFill>
                  <a:srgbClr val="FF0000"/>
                </a:solidFill>
              </a:rPr>
              <a:t>. Nivelación</a:t>
            </a:r>
            <a:r>
              <a:rPr lang="es-ES" sz="1200" dirty="0">
                <a:solidFill>
                  <a:srgbClr val="FF0000"/>
                </a:solidFill>
              </a:rPr>
              <a:t>] </a:t>
            </a:r>
            <a:endParaRPr lang="es-ES" sz="1200" u="sng" dirty="0">
              <a:solidFill>
                <a:srgbClr val="FF0000"/>
              </a:solidFill>
            </a:endParaRPr>
          </a:p>
        </p:txBody>
      </p:sp>
      <p:graphicFrame>
        <p:nvGraphicFramePr>
          <p:cNvPr id="10" name="9 Tabla"/>
          <p:cNvGraphicFramePr>
            <a:graphicFrameLocks noGrp="1"/>
          </p:cNvGraphicFramePr>
          <p:nvPr/>
        </p:nvGraphicFramePr>
        <p:xfrm>
          <a:off x="5562600" y="533400"/>
          <a:ext cx="3886200" cy="365760"/>
        </p:xfrm>
        <a:graphic>
          <a:graphicData uri="http://schemas.openxmlformats.org/drawingml/2006/table">
            <a:tbl>
              <a:tblPr firstRow="1" bandRow="1">
                <a:tableStyleId>{5C22544A-7EE6-4342-B048-85BDC9FD1C3A}</a:tableStyleId>
              </a:tblPr>
              <a:tblGrid>
                <a:gridCol w="3886200">
                  <a:extLst>
                    <a:ext uri="{9D8B030D-6E8A-4147-A177-3AD203B41FA5}">
                      <a16:colId xmlns="" xmlns:a16="http://schemas.microsoft.com/office/drawing/2014/main" val="20000"/>
                    </a:ext>
                  </a:extLst>
                </a:gridCol>
              </a:tblGrid>
              <a:tr h="304800">
                <a:tc>
                  <a:txBody>
                    <a:bodyPr/>
                    <a:lstStyle/>
                    <a:p>
                      <a:pPr algn="ctr"/>
                      <a:r>
                        <a:rPr lang="es-ES_tradnl" u="sng" dirty="0" smtClean="0"/>
                        <a:t>Año N</a:t>
                      </a:r>
                      <a:r>
                        <a:rPr lang="es-ES_tradnl" dirty="0" smtClean="0"/>
                        <a:t>: Traslado a 5 años </a:t>
                      </a:r>
                      <a:r>
                        <a:rPr lang="es-ES_tradnl" dirty="0" err="1" smtClean="0"/>
                        <a:t>ss</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
        <p:nvSpPr>
          <p:cNvPr id="13" name="Rectángulo 13"/>
          <p:cNvSpPr/>
          <p:nvPr/>
        </p:nvSpPr>
        <p:spPr>
          <a:xfrm>
            <a:off x="0" y="4038600"/>
            <a:ext cx="6248400" cy="369332"/>
          </a:xfrm>
          <a:prstGeom prst="rect">
            <a:avLst/>
          </a:prstGeom>
        </p:spPr>
        <p:txBody>
          <a:bodyPr wrap="square">
            <a:spAutoFit/>
          </a:bodyPr>
          <a:lstStyle/>
          <a:p>
            <a:pPr marL="342900" indent="-342900" algn="just">
              <a:spcAft>
                <a:spcPts val="0"/>
              </a:spcAft>
              <a:buFont typeface="+mj-lt"/>
              <a:buAutoNum type="arabicParenR" startAt="2"/>
              <a:tabLst>
                <a:tab pos="2700020" algn="ctr"/>
                <a:tab pos="5400040" algn="r"/>
                <a:tab pos="685800" algn="l"/>
              </a:tabLst>
            </a:pPr>
            <a:r>
              <a:rPr lang="es-ES" sz="1800" b="0" dirty="0" smtClean="0">
                <a:latin typeface="Arial" panose="020B0604020202020204" pitchFamily="34" charset="0"/>
                <a:ea typeface="Times New Roman" panose="02020603050405020304" pitchFamily="18" charset="0"/>
              </a:rPr>
              <a:t>C</a:t>
            </a:r>
            <a:r>
              <a:rPr lang="es-ES" sz="1800" dirty="0" smtClean="0">
                <a:latin typeface="Arial" panose="020B0604020202020204" pitchFamily="34" charset="0"/>
                <a:ea typeface="Times New Roman" panose="02020603050405020304" pitchFamily="18" charset="0"/>
              </a:rPr>
              <a:t>ontabilización</a:t>
            </a:r>
            <a:r>
              <a:rPr lang="es-ES" sz="1800" b="0" dirty="0" smtClean="0">
                <a:latin typeface="Arial" panose="020B0604020202020204" pitchFamily="34" charset="0"/>
                <a:ea typeface="Times New Roman" panose="02020603050405020304" pitchFamily="18" charset="0"/>
              </a:rPr>
              <a:t> del </a:t>
            </a:r>
            <a:r>
              <a:rPr lang="es-ES" sz="1800" b="0" u="sng" dirty="0" smtClean="0">
                <a:solidFill>
                  <a:srgbClr val="FFFF00"/>
                </a:solidFill>
              </a:rPr>
              <a:t>Impuesto diferido año </a:t>
            </a:r>
            <a:r>
              <a:rPr lang="es-ES" sz="1800" u="sng" dirty="0" smtClean="0">
                <a:solidFill>
                  <a:srgbClr val="FFFF00"/>
                </a:solidFill>
              </a:rPr>
              <a:t>N+5:</a:t>
            </a:r>
          </a:p>
        </p:txBody>
      </p:sp>
      <p:graphicFrame>
        <p:nvGraphicFramePr>
          <p:cNvPr id="17" name="Tabla 1"/>
          <p:cNvGraphicFramePr>
            <a:graphicFrameLocks noGrp="1"/>
          </p:cNvGraphicFramePr>
          <p:nvPr>
            <p:extLst>
              <p:ext uri="{D42A27DB-BD31-4B8C-83A1-F6EECF244321}">
                <p14:modId xmlns="" xmlns:p14="http://schemas.microsoft.com/office/powerpoint/2010/main" val="786406123"/>
              </p:ext>
            </p:extLst>
          </p:nvPr>
        </p:nvGraphicFramePr>
        <p:xfrm>
          <a:off x="76200" y="1752600"/>
          <a:ext cx="9677400" cy="804916"/>
        </p:xfrm>
        <a:graphic>
          <a:graphicData uri="http://schemas.openxmlformats.org/drawingml/2006/table">
            <a:tbl>
              <a:tblPr>
                <a:tableStyleId>{5C22544A-7EE6-4342-B048-85BDC9FD1C3A}</a:tableStyleId>
              </a:tblPr>
              <a:tblGrid>
                <a:gridCol w="845190">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914400">
                  <a:extLst>
                    <a:ext uri="{9D8B030D-6E8A-4147-A177-3AD203B41FA5}">
                      <a16:colId xmlns="" xmlns:a16="http://schemas.microsoft.com/office/drawing/2014/main" val="4182599387"/>
                    </a:ext>
                  </a:extLst>
                </a:gridCol>
                <a:gridCol w="365760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288158">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516758">
                <a:tc>
                  <a:txBody>
                    <a:bodyPr/>
                    <a:lstStyle/>
                    <a:p>
                      <a:pPr algn="ctr">
                        <a:lnSpc>
                          <a:spcPts val="1800"/>
                        </a:lnSpc>
                        <a:spcAft>
                          <a:spcPts val="0"/>
                        </a:spcAft>
                      </a:pPr>
                      <a:r>
                        <a:rPr lang="es-ES" sz="1400" b="1" dirty="0" smtClean="0">
                          <a:solidFill>
                            <a:srgbClr val="FF0000"/>
                          </a:solidFill>
                          <a:effectLst/>
                        </a:rPr>
                        <a:t>305</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[1.220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0000CC"/>
                          </a:solidFill>
                          <a:effectLst/>
                          <a:latin typeface="+mn-lt"/>
                        </a:rPr>
                        <a:t>Pasivos por D. Temporarias Imponibles, </a:t>
                      </a:r>
                      <a:r>
                        <a:rPr lang="es-ES" sz="1400" b="1" dirty="0" err="1" smtClean="0">
                          <a:solidFill>
                            <a:srgbClr val="0000CC"/>
                          </a:solidFill>
                          <a:effectLst/>
                          <a:latin typeface="+mn-lt"/>
                        </a:rPr>
                        <a:t>Rva</a:t>
                      </a:r>
                      <a:r>
                        <a:rPr lang="es-ES" sz="1400" b="1" dirty="0" smtClean="0">
                          <a:solidFill>
                            <a:srgbClr val="0000CC"/>
                          </a:solidFill>
                          <a:effectLst/>
                          <a:latin typeface="+mn-lt"/>
                        </a:rPr>
                        <a:t>.</a:t>
                      </a:r>
                      <a:r>
                        <a:rPr lang="es-ES" sz="1400" b="1" baseline="0" dirty="0" smtClean="0">
                          <a:solidFill>
                            <a:srgbClr val="0000CC"/>
                          </a:solidFill>
                          <a:effectLst/>
                          <a:latin typeface="+mn-lt"/>
                        </a:rPr>
                        <a:t> de Nivelación</a:t>
                      </a:r>
                      <a:r>
                        <a:rPr lang="es-ES" sz="1400" b="1" dirty="0" smtClean="0">
                          <a:solidFill>
                            <a:srgbClr val="0000CC"/>
                          </a:solidFill>
                          <a:effectLst/>
                          <a:latin typeface="+mn-lt"/>
                        </a:rPr>
                        <a:t> del ejercicio N (479)</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rPr>
                        <a:t>305</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graphicFrame>
        <p:nvGraphicFramePr>
          <p:cNvPr id="19" name="18 Tabla"/>
          <p:cNvGraphicFramePr>
            <a:graphicFrameLocks noGrp="1"/>
          </p:cNvGraphicFramePr>
          <p:nvPr/>
        </p:nvGraphicFramePr>
        <p:xfrm>
          <a:off x="6172200" y="4114800"/>
          <a:ext cx="3581400" cy="365760"/>
        </p:xfrm>
        <a:graphic>
          <a:graphicData uri="http://schemas.openxmlformats.org/drawingml/2006/table">
            <a:tbl>
              <a:tblPr firstRow="1" bandRow="1">
                <a:tableStyleId>{5C22544A-7EE6-4342-B048-85BDC9FD1C3A}</a:tableStyleId>
              </a:tblPr>
              <a:tblGrid>
                <a:gridCol w="3581400">
                  <a:extLst>
                    <a:ext uri="{9D8B030D-6E8A-4147-A177-3AD203B41FA5}">
                      <a16:colId xmlns="" xmlns:a16="http://schemas.microsoft.com/office/drawing/2014/main" val="20000"/>
                    </a:ext>
                  </a:extLst>
                </a:gridCol>
              </a:tblGrid>
              <a:tr h="304800">
                <a:tc>
                  <a:txBody>
                    <a:bodyPr/>
                    <a:lstStyle/>
                    <a:p>
                      <a:pPr algn="ctr"/>
                      <a:r>
                        <a:rPr lang="es-ES_tradnl" u="sng" dirty="0" smtClean="0"/>
                        <a:t>Año N+5</a:t>
                      </a:r>
                      <a:r>
                        <a:rPr lang="es-ES_tradnl" dirty="0" smtClean="0"/>
                        <a:t>: Adición de todo</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14" name="13 Tabla"/>
          <p:cNvGraphicFramePr>
            <a:graphicFrameLocks noGrp="1"/>
          </p:cNvGraphicFramePr>
          <p:nvPr>
            <p:extLst>
              <p:ext uri="{D42A27DB-BD31-4B8C-83A1-F6EECF244321}">
                <p14:modId xmlns="" xmlns:p14="http://schemas.microsoft.com/office/powerpoint/2010/main" val="1723170632"/>
              </p:ext>
            </p:extLst>
          </p:nvPr>
        </p:nvGraphicFramePr>
        <p:xfrm>
          <a:off x="76200" y="2743200"/>
          <a:ext cx="9677400" cy="381000"/>
        </p:xfrm>
        <a:graphic>
          <a:graphicData uri="http://schemas.openxmlformats.org/drawingml/2006/table">
            <a:tbl>
              <a:tblPr firstRow="1" bandRow="1">
                <a:tableStyleId>{5C22544A-7EE6-4342-B048-85BDC9FD1C3A}</a:tableStyleId>
              </a:tblPr>
              <a:tblGrid>
                <a:gridCol w="9677400">
                  <a:extLst>
                    <a:ext uri="{9D8B030D-6E8A-4147-A177-3AD203B41FA5}">
                      <a16:colId xmlns="" xmlns:a16="http://schemas.microsoft.com/office/drawing/2014/main" val="20000"/>
                    </a:ext>
                  </a:extLst>
                </a:gridCol>
              </a:tblGrid>
              <a:tr h="381000">
                <a:tc>
                  <a:txBody>
                    <a:bodyPr/>
                    <a:lstStyle/>
                    <a:p>
                      <a:pPr marL="342900" indent="-342900">
                        <a:buFont typeface="Wingdings" pitchFamily="2" charset="2"/>
                        <a:buChar char="§"/>
                      </a:pPr>
                      <a:r>
                        <a:rPr lang="es-ES_tradnl" sz="1600" baseline="0" dirty="0" smtClean="0"/>
                        <a:t>En el </a:t>
                      </a:r>
                      <a:r>
                        <a:rPr lang="es-ES_tradnl" sz="1600" u="sng" baseline="0" dirty="0" smtClean="0"/>
                        <a:t>año N</a:t>
                      </a:r>
                      <a:r>
                        <a:rPr lang="es-ES_tradnl" sz="1600" baseline="0" dirty="0" smtClean="0"/>
                        <a:t> </a:t>
                      </a:r>
                      <a:r>
                        <a:rPr lang="es-ES_tradnl" sz="1600" u="sng" baseline="0" dirty="0" smtClean="0"/>
                        <a:t>dotar</a:t>
                      </a:r>
                      <a:r>
                        <a:rPr lang="es-ES_tradnl" sz="1600" baseline="0" dirty="0" smtClean="0"/>
                        <a:t> la </a:t>
                      </a:r>
                      <a:r>
                        <a:rPr lang="es-ES_tradnl" sz="1600" u="sng" baseline="0" dirty="0" err="1" smtClean="0"/>
                        <a:t>Rva</a:t>
                      </a:r>
                      <a:r>
                        <a:rPr lang="es-ES_tradnl" sz="1600" u="sng" baseline="0" dirty="0" smtClean="0"/>
                        <a:t>. de Nivelación (1.220 €)</a:t>
                      </a:r>
                      <a:r>
                        <a:rPr lang="es-ES_tradnl" sz="1600" baseline="0" dirty="0" smtClean="0"/>
                        <a:t>, </a:t>
                      </a:r>
                      <a:r>
                        <a:rPr lang="es-ES_tradnl" sz="1600" b="0" baseline="0" dirty="0" smtClean="0"/>
                        <a:t>indisponible durante 5 años salvo adición  antes:</a:t>
                      </a:r>
                      <a:endParaRPr lang="es-ES_tradnl" sz="1600" b="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graphicFrame>
        <p:nvGraphicFramePr>
          <p:cNvPr id="15" name="Tabla 3"/>
          <p:cNvGraphicFramePr>
            <a:graphicFrameLocks noGrp="1"/>
          </p:cNvGraphicFramePr>
          <p:nvPr>
            <p:extLst>
              <p:ext uri="{D42A27DB-BD31-4B8C-83A1-F6EECF244321}">
                <p14:modId xmlns="" xmlns:p14="http://schemas.microsoft.com/office/powerpoint/2010/main" val="2460683024"/>
              </p:ext>
            </p:extLst>
          </p:nvPr>
        </p:nvGraphicFramePr>
        <p:xfrm>
          <a:off x="152400" y="3276600"/>
          <a:ext cx="9524999" cy="457200"/>
        </p:xfrm>
        <a:graphic>
          <a:graphicData uri="http://schemas.openxmlformats.org/drawingml/2006/table">
            <a:tbl>
              <a:tblPr>
                <a:tableStyleId>{5C22544A-7EE6-4342-B048-85BDC9FD1C3A}</a:tableStyleId>
              </a:tblPr>
              <a:tblGrid>
                <a:gridCol w="1066800">
                  <a:extLst>
                    <a:ext uri="{9D8B030D-6E8A-4147-A177-3AD203B41FA5}">
                      <a16:colId xmlns="" xmlns:a16="http://schemas.microsoft.com/office/drawing/2014/main" val="1623362537"/>
                    </a:ext>
                  </a:extLst>
                </a:gridCol>
                <a:gridCol w="3657599">
                  <a:extLst>
                    <a:ext uri="{9D8B030D-6E8A-4147-A177-3AD203B41FA5}">
                      <a16:colId xmlns="" xmlns:a16="http://schemas.microsoft.com/office/drawing/2014/main" val="1436730330"/>
                    </a:ext>
                  </a:extLst>
                </a:gridCol>
                <a:gridCol w="914400">
                  <a:extLst>
                    <a:ext uri="{9D8B030D-6E8A-4147-A177-3AD203B41FA5}">
                      <a16:colId xmlns="" xmlns:a16="http://schemas.microsoft.com/office/drawing/2014/main" val="2076611150"/>
                    </a:ext>
                  </a:extLst>
                </a:gridCol>
                <a:gridCol w="3048000">
                  <a:extLst>
                    <a:ext uri="{9D8B030D-6E8A-4147-A177-3AD203B41FA5}">
                      <a16:colId xmlns="" xmlns:a16="http://schemas.microsoft.com/office/drawing/2014/main" val="3386640337"/>
                    </a:ext>
                  </a:extLst>
                </a:gridCol>
                <a:gridCol w="838200">
                  <a:extLst>
                    <a:ext uri="{9D8B030D-6E8A-4147-A177-3AD203B41FA5}">
                      <a16:colId xmlns="" xmlns:a16="http://schemas.microsoft.com/office/drawing/2014/main" val="1963941001"/>
                    </a:ext>
                  </a:extLst>
                </a:gridCol>
              </a:tblGrid>
              <a:tr h="228600">
                <a:tc>
                  <a:txBody>
                    <a:bodyPr/>
                    <a:lstStyle/>
                    <a:p>
                      <a:pPr algn="ctr">
                        <a:lnSpc>
                          <a:spcPts val="1800"/>
                        </a:lnSpc>
                        <a:spcAft>
                          <a:spcPts val="0"/>
                        </a:spcAft>
                      </a:pP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228600">
                <a:tc>
                  <a:txBody>
                    <a:bodyPr/>
                    <a:lstStyle/>
                    <a:p>
                      <a:pPr algn="ctr">
                        <a:lnSpc>
                          <a:spcPts val="1800"/>
                        </a:lnSpc>
                        <a:spcAft>
                          <a:spcPts val="0"/>
                        </a:spcAft>
                      </a:pPr>
                      <a:r>
                        <a:rPr lang="es-ES" sz="1400" b="1" dirty="0" smtClean="0">
                          <a:solidFill>
                            <a:srgbClr val="0000FF"/>
                          </a:solidFill>
                          <a:effectLst/>
                          <a:latin typeface="+mn-lt"/>
                        </a:rPr>
                        <a:t>1.220</a:t>
                      </a: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FF"/>
                          </a:solidFill>
                          <a:effectLst/>
                          <a:latin typeface="+mn-lt"/>
                        </a:rPr>
                        <a:t>Resultado </a:t>
                      </a:r>
                      <a:r>
                        <a:rPr lang="es-ES" sz="1400" b="1" dirty="0" smtClean="0">
                          <a:solidFill>
                            <a:srgbClr val="0000CC"/>
                          </a:solidFill>
                          <a:effectLst/>
                          <a:latin typeface="+mn-lt"/>
                        </a:rPr>
                        <a:t>del ejercicio N </a:t>
                      </a:r>
                      <a:r>
                        <a:rPr lang="es-ES" sz="1400" b="1" dirty="0" smtClean="0">
                          <a:solidFill>
                            <a:srgbClr val="0000FF"/>
                          </a:solidFill>
                          <a:effectLst/>
                          <a:latin typeface="+mn-lt"/>
                        </a:rPr>
                        <a:t>(129)</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FF0000"/>
                          </a:solidFill>
                          <a:effectLst/>
                          <a:latin typeface="+mn-lt"/>
                        </a:rPr>
                        <a:t>Reserva de  Nivelación de N (117)</a:t>
                      </a: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00FFFF"/>
                    </a:solidFill>
                  </a:tcPr>
                </a:tc>
                <a:tc>
                  <a:txBody>
                    <a:bodyPr/>
                    <a:lstStyle/>
                    <a:p>
                      <a:pPr algn="ctr">
                        <a:lnSpc>
                          <a:spcPts val="1800"/>
                        </a:lnSpc>
                        <a:spcAft>
                          <a:spcPts val="0"/>
                        </a:spcAft>
                      </a:pPr>
                      <a:r>
                        <a:rPr lang="es-ES" sz="1400" b="1" dirty="0" smtClean="0">
                          <a:solidFill>
                            <a:srgbClr val="FF0000"/>
                          </a:solidFill>
                          <a:effectLst/>
                          <a:latin typeface="+mn-lt"/>
                        </a:rPr>
                        <a:t>1.220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00FFFF"/>
                    </a:solidFill>
                  </a:tcPr>
                </a:tc>
                <a:extLst>
                  <a:ext uri="{0D108BD9-81ED-4DB2-BD59-A6C34878D82A}">
                    <a16:rowId xmlns="" xmlns:a16="http://schemas.microsoft.com/office/drawing/2014/main" val="1867132512"/>
                  </a:ext>
                </a:extLst>
              </a:tr>
            </a:tbl>
          </a:graphicData>
        </a:graphic>
      </p:graphicFrame>
      <p:graphicFrame>
        <p:nvGraphicFramePr>
          <p:cNvPr id="22" name="21 Tabla"/>
          <p:cNvGraphicFramePr>
            <a:graphicFrameLocks noGrp="1"/>
          </p:cNvGraphicFramePr>
          <p:nvPr>
            <p:extLst>
              <p:ext uri="{D42A27DB-BD31-4B8C-83A1-F6EECF244321}">
                <p14:modId xmlns="" xmlns:p14="http://schemas.microsoft.com/office/powerpoint/2010/main" val="3161637274"/>
              </p:ext>
            </p:extLst>
          </p:nvPr>
        </p:nvGraphicFramePr>
        <p:xfrm>
          <a:off x="76200" y="5638800"/>
          <a:ext cx="9753600" cy="381000"/>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20000"/>
                    </a:ext>
                  </a:extLst>
                </a:gridCol>
              </a:tblGrid>
              <a:tr h="381000">
                <a:tc>
                  <a:txBody>
                    <a:bodyPr/>
                    <a:lstStyle/>
                    <a:p>
                      <a:pPr marL="342900" indent="-342900">
                        <a:buFont typeface="Wingdings" pitchFamily="2" charset="2"/>
                        <a:buChar char="§"/>
                      </a:pPr>
                      <a:r>
                        <a:rPr lang="es-ES_tradnl" sz="1600" baseline="0" dirty="0" smtClean="0"/>
                        <a:t>En el </a:t>
                      </a:r>
                      <a:r>
                        <a:rPr lang="es-ES_tradnl" sz="1600" u="sng" baseline="0" dirty="0" smtClean="0"/>
                        <a:t>año N+5</a:t>
                      </a:r>
                      <a:r>
                        <a:rPr lang="es-ES_tradnl" sz="1600" baseline="0" dirty="0" smtClean="0"/>
                        <a:t>  la </a:t>
                      </a:r>
                      <a:r>
                        <a:rPr lang="es-ES_tradnl" sz="1600" u="sng" baseline="0" dirty="0" err="1" smtClean="0"/>
                        <a:t>Rva</a:t>
                      </a:r>
                      <a:r>
                        <a:rPr lang="es-ES_tradnl" sz="1600" u="sng" baseline="0" dirty="0" smtClean="0"/>
                        <a:t>. de Nivelación (1.220 €)</a:t>
                      </a:r>
                      <a:r>
                        <a:rPr lang="es-ES_tradnl" sz="1600" baseline="0" dirty="0" smtClean="0"/>
                        <a:t>, ya es d</a:t>
                      </a:r>
                      <a:r>
                        <a:rPr lang="es-ES_tradnl" sz="1600" b="0" baseline="0" dirty="0" smtClean="0"/>
                        <a:t>isponible, se puede trasladar  R. Voluntarias:</a:t>
                      </a:r>
                      <a:endParaRPr lang="es-ES_tradnl" sz="1600" b="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graphicFrame>
        <p:nvGraphicFramePr>
          <p:cNvPr id="23" name="Tabla 3"/>
          <p:cNvGraphicFramePr>
            <a:graphicFrameLocks noGrp="1"/>
          </p:cNvGraphicFramePr>
          <p:nvPr>
            <p:extLst>
              <p:ext uri="{D42A27DB-BD31-4B8C-83A1-F6EECF244321}">
                <p14:modId xmlns="" xmlns:p14="http://schemas.microsoft.com/office/powerpoint/2010/main" val="2262184094"/>
              </p:ext>
            </p:extLst>
          </p:nvPr>
        </p:nvGraphicFramePr>
        <p:xfrm>
          <a:off x="76200" y="6096000"/>
          <a:ext cx="9524999" cy="533400"/>
        </p:xfrm>
        <a:graphic>
          <a:graphicData uri="http://schemas.openxmlformats.org/drawingml/2006/table">
            <a:tbl>
              <a:tblPr>
                <a:tableStyleId>{5C22544A-7EE6-4342-B048-85BDC9FD1C3A}</a:tableStyleId>
              </a:tblPr>
              <a:tblGrid>
                <a:gridCol w="1066800">
                  <a:extLst>
                    <a:ext uri="{9D8B030D-6E8A-4147-A177-3AD203B41FA5}">
                      <a16:colId xmlns="" xmlns:a16="http://schemas.microsoft.com/office/drawing/2014/main" val="1623362537"/>
                    </a:ext>
                  </a:extLst>
                </a:gridCol>
                <a:gridCol w="3505200">
                  <a:extLst>
                    <a:ext uri="{9D8B030D-6E8A-4147-A177-3AD203B41FA5}">
                      <a16:colId xmlns="" xmlns:a16="http://schemas.microsoft.com/office/drawing/2014/main" val="1436730330"/>
                    </a:ext>
                  </a:extLst>
                </a:gridCol>
                <a:gridCol w="1066799">
                  <a:extLst>
                    <a:ext uri="{9D8B030D-6E8A-4147-A177-3AD203B41FA5}">
                      <a16:colId xmlns="" xmlns:a16="http://schemas.microsoft.com/office/drawing/2014/main" val="2076611150"/>
                    </a:ext>
                  </a:extLst>
                </a:gridCol>
                <a:gridCol w="3048000">
                  <a:extLst>
                    <a:ext uri="{9D8B030D-6E8A-4147-A177-3AD203B41FA5}">
                      <a16:colId xmlns="" xmlns:a16="http://schemas.microsoft.com/office/drawing/2014/main" val="3386640337"/>
                    </a:ext>
                  </a:extLst>
                </a:gridCol>
                <a:gridCol w="838200">
                  <a:extLst>
                    <a:ext uri="{9D8B030D-6E8A-4147-A177-3AD203B41FA5}">
                      <a16:colId xmlns="" xmlns:a16="http://schemas.microsoft.com/office/drawing/2014/main" val="1963941001"/>
                    </a:ext>
                  </a:extLst>
                </a:gridCol>
              </a:tblGrid>
              <a:tr h="228600">
                <a:tc>
                  <a:txBody>
                    <a:bodyPr/>
                    <a:lstStyle/>
                    <a:p>
                      <a:pPr algn="ctr">
                        <a:lnSpc>
                          <a:spcPts val="1800"/>
                        </a:lnSpc>
                        <a:spcAft>
                          <a:spcPts val="0"/>
                        </a:spcAft>
                      </a:pP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31/12/N+5</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304800">
                <a:tc>
                  <a:txBody>
                    <a:bodyPr/>
                    <a:lstStyle/>
                    <a:p>
                      <a:pPr algn="ctr">
                        <a:lnSpc>
                          <a:spcPts val="1800"/>
                        </a:lnSpc>
                        <a:spcAft>
                          <a:spcPts val="0"/>
                        </a:spcAft>
                      </a:pPr>
                      <a:r>
                        <a:rPr lang="es-ES" sz="1400" b="1" dirty="0" smtClean="0">
                          <a:solidFill>
                            <a:srgbClr val="FF0000"/>
                          </a:solidFill>
                          <a:effectLst/>
                          <a:latin typeface="+mn-lt"/>
                        </a:rPr>
                        <a:t>1.220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nSpc>
                          <a:spcPts val="1800"/>
                        </a:lnSpc>
                        <a:spcAft>
                          <a:spcPts val="0"/>
                        </a:spcAft>
                      </a:pPr>
                      <a:r>
                        <a:rPr lang="es-ES" sz="1400" b="1" dirty="0" smtClean="0">
                          <a:solidFill>
                            <a:srgbClr val="FF0000"/>
                          </a:solidFill>
                          <a:effectLst/>
                          <a:latin typeface="+mn-lt"/>
                        </a:rPr>
                        <a:t>Reserva de  Nivelación de N (1146)</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0000FF"/>
                          </a:solidFill>
                          <a:effectLst/>
                          <a:latin typeface="+mn-lt"/>
                        </a:rPr>
                        <a:t>Reservas Voluntarias(113)</a:t>
                      </a:r>
                      <a:endParaRPr lang="es-ES" sz="1400"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FF"/>
                          </a:solidFill>
                          <a:effectLst/>
                          <a:latin typeface="+mn-lt"/>
                        </a:rPr>
                        <a:t>1.220</a:t>
                      </a: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867132512"/>
                  </a:ext>
                </a:extLst>
              </a:tr>
            </a:tbl>
          </a:graphicData>
        </a:graphic>
      </p:graphicFrame>
    </p:spTree>
    <p:extLst>
      <p:ext uri="{BB962C8B-B14F-4D97-AF65-F5344CB8AC3E}">
        <p14:creationId xmlns="" xmlns:p14="http://schemas.microsoft.com/office/powerpoint/2010/main" val="2904538391"/>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00800"/>
            <a:ext cx="2311400" cy="476250"/>
          </a:xfrm>
        </p:spPr>
        <p:txBody>
          <a:bodyPr/>
          <a:lstStyle/>
          <a:p>
            <a:pPr>
              <a:defRPr/>
            </a:pPr>
            <a:fld id="{02B15079-B0BC-462C-97A5-648334910574}" type="slidenum">
              <a:rPr lang="es-ES"/>
              <a:pPr>
                <a:defRPr/>
              </a:pPr>
              <a:t>292</a:t>
            </a:fld>
            <a:endParaRPr lang="es-ES"/>
          </a:p>
        </p:txBody>
      </p:sp>
      <p:sp>
        <p:nvSpPr>
          <p:cNvPr id="11" name="10 Rectángulo"/>
          <p:cNvSpPr/>
          <p:nvPr/>
        </p:nvSpPr>
        <p:spPr>
          <a:xfrm>
            <a:off x="1981200" y="914400"/>
            <a:ext cx="6359433" cy="400110"/>
          </a:xfrm>
          <a:prstGeom prst="rect">
            <a:avLst/>
          </a:prstGeom>
        </p:spPr>
        <p:txBody>
          <a:bodyPr wrap="none">
            <a:spAutoFit/>
          </a:bodyPr>
          <a:lstStyle/>
          <a:p>
            <a:pPr fontAlgn="b"/>
            <a:r>
              <a:rPr lang="es-ES_tradnl" u="sng" dirty="0" smtClean="0">
                <a:solidFill>
                  <a:srgbClr val="FFFF00"/>
                </a:solidFill>
                <a:effectLst>
                  <a:outerShdw blurRad="38100" dist="38100" dir="2700000" algn="tl">
                    <a:srgbClr val="000000">
                      <a:alpha val="43137"/>
                    </a:srgbClr>
                  </a:outerShdw>
                </a:effectLst>
              </a:rPr>
              <a:t>CASO 1º.b): </a:t>
            </a:r>
            <a:r>
              <a:rPr lang="es-ES_tradnl" u="sng" dirty="0" err="1" smtClean="0">
                <a:solidFill>
                  <a:srgbClr val="FFFF99"/>
                </a:solidFill>
                <a:effectLst>
                  <a:outerShdw blurRad="38100" dist="38100" dir="2700000" algn="tl">
                    <a:srgbClr val="000000">
                      <a:alpha val="43137"/>
                    </a:srgbClr>
                  </a:outerShdw>
                </a:effectLst>
              </a:rPr>
              <a:t>BINs</a:t>
            </a:r>
            <a:r>
              <a:rPr lang="es-ES_tradnl" u="sng" dirty="0" smtClean="0">
                <a:solidFill>
                  <a:srgbClr val="FFFF99"/>
                </a:solidFill>
                <a:effectLst>
                  <a:outerShdw blurRad="38100" dist="38100" dir="2700000" algn="tl">
                    <a:srgbClr val="000000">
                      <a:alpha val="43137"/>
                    </a:srgbClr>
                  </a:outerShdw>
                </a:effectLst>
              </a:rPr>
              <a:t> en ejercicios posteriores</a:t>
            </a:r>
            <a:endParaRPr lang="es-ES_tradnl" u="sng" dirty="0">
              <a:solidFill>
                <a:srgbClr val="FFFF99"/>
              </a:solidFill>
              <a:effectLst>
                <a:outerShdw blurRad="38100" dist="38100" dir="2700000" algn="tl">
                  <a:srgbClr val="000000">
                    <a:alpha val="43137"/>
                  </a:srgbClr>
                </a:outerShdw>
              </a:effectLst>
            </a:endParaRPr>
          </a:p>
        </p:txBody>
      </p:sp>
      <p:sp>
        <p:nvSpPr>
          <p:cNvPr id="9"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5 Caso 1º.b) - Solución-1</a:t>
            </a:r>
            <a:r>
              <a:rPr lang="es-ES" sz="1700" dirty="0" smtClean="0">
                <a:solidFill>
                  <a:srgbClr val="FF0000"/>
                </a:solidFill>
              </a:rPr>
              <a:t>  </a:t>
            </a:r>
            <a:r>
              <a:rPr lang="es-ES" sz="1600" dirty="0" smtClean="0">
                <a:solidFill>
                  <a:srgbClr val="FF0000"/>
                </a:solidFill>
              </a:rPr>
              <a:t>Adicción ejercicios futuros </a:t>
            </a:r>
            <a:r>
              <a:rPr lang="es-ES" sz="1200" dirty="0" smtClean="0">
                <a:solidFill>
                  <a:srgbClr val="FF0000"/>
                </a:solidFill>
              </a:rPr>
              <a:t>[</a:t>
            </a:r>
            <a:r>
              <a:rPr lang="es-ES" sz="1200" dirty="0" err="1" smtClean="0">
                <a:solidFill>
                  <a:srgbClr val="FF0000"/>
                </a:solidFill>
              </a:rPr>
              <a:t>Rva</a:t>
            </a:r>
            <a:r>
              <a:rPr lang="es-ES" sz="1200" dirty="0" smtClean="0">
                <a:solidFill>
                  <a:srgbClr val="FF0000"/>
                </a:solidFill>
              </a:rPr>
              <a:t>. Nivelación</a:t>
            </a:r>
            <a:r>
              <a:rPr lang="es-ES" sz="1200" dirty="0">
                <a:solidFill>
                  <a:srgbClr val="FF0000"/>
                </a:solidFill>
              </a:rPr>
              <a:t>] </a:t>
            </a:r>
            <a:endParaRPr lang="es-ES" sz="1200" u="sng" dirty="0">
              <a:solidFill>
                <a:srgbClr val="FF0000"/>
              </a:solidFill>
            </a:endParaRPr>
          </a:p>
        </p:txBody>
      </p:sp>
      <p:graphicFrame>
        <p:nvGraphicFramePr>
          <p:cNvPr id="6" name="6 Tabla"/>
          <p:cNvGraphicFramePr>
            <a:graphicFrameLocks noGrp="1"/>
          </p:cNvGraphicFramePr>
          <p:nvPr>
            <p:extLst>
              <p:ext uri="{D42A27DB-BD31-4B8C-83A1-F6EECF244321}">
                <p14:modId xmlns="" xmlns:p14="http://schemas.microsoft.com/office/powerpoint/2010/main" val="3045677593"/>
              </p:ext>
            </p:extLst>
          </p:nvPr>
        </p:nvGraphicFramePr>
        <p:xfrm>
          <a:off x="76200" y="1676400"/>
          <a:ext cx="9753600" cy="4343400"/>
        </p:xfrm>
        <a:graphic>
          <a:graphicData uri="http://schemas.openxmlformats.org/drawingml/2006/table">
            <a:tbl>
              <a:tblPr/>
              <a:tblGrid>
                <a:gridCol w="4114800">
                  <a:extLst>
                    <a:ext uri="{9D8B030D-6E8A-4147-A177-3AD203B41FA5}">
                      <a16:colId xmlns="" xmlns:a16="http://schemas.microsoft.com/office/drawing/2014/main" val="20000"/>
                    </a:ext>
                  </a:extLst>
                </a:gridCol>
                <a:gridCol w="838200">
                  <a:extLst>
                    <a:ext uri="{9D8B030D-6E8A-4147-A177-3AD203B41FA5}">
                      <a16:colId xmlns="" xmlns:a16="http://schemas.microsoft.com/office/drawing/2014/main" val="20001"/>
                    </a:ext>
                  </a:extLst>
                </a:gridCol>
                <a:gridCol w="990600">
                  <a:extLst>
                    <a:ext uri="{9D8B030D-6E8A-4147-A177-3AD203B41FA5}">
                      <a16:colId xmlns="" xmlns:a16="http://schemas.microsoft.com/office/drawing/2014/main" val="20002"/>
                    </a:ext>
                  </a:extLst>
                </a:gridCol>
                <a:gridCol w="914400">
                  <a:extLst>
                    <a:ext uri="{9D8B030D-6E8A-4147-A177-3AD203B41FA5}">
                      <a16:colId xmlns="" xmlns:a16="http://schemas.microsoft.com/office/drawing/2014/main" val="20003"/>
                    </a:ext>
                  </a:extLst>
                </a:gridCol>
                <a:gridCol w="1022556">
                  <a:extLst>
                    <a:ext uri="{9D8B030D-6E8A-4147-A177-3AD203B41FA5}">
                      <a16:colId xmlns="" xmlns:a16="http://schemas.microsoft.com/office/drawing/2014/main" val="20004"/>
                    </a:ext>
                  </a:extLst>
                </a:gridCol>
                <a:gridCol w="958644">
                  <a:extLst>
                    <a:ext uri="{9D8B030D-6E8A-4147-A177-3AD203B41FA5}">
                      <a16:colId xmlns="" xmlns:a16="http://schemas.microsoft.com/office/drawing/2014/main" val="20005"/>
                    </a:ext>
                  </a:extLst>
                </a:gridCol>
                <a:gridCol w="914400">
                  <a:extLst>
                    <a:ext uri="{9D8B030D-6E8A-4147-A177-3AD203B41FA5}">
                      <a16:colId xmlns="" xmlns:a16="http://schemas.microsoft.com/office/drawing/2014/main" val="20006"/>
                    </a:ext>
                  </a:extLst>
                </a:gridCol>
              </a:tblGrid>
              <a:tr h="685800">
                <a:tc>
                  <a:txBody>
                    <a:bodyPr/>
                    <a:lstStyle/>
                    <a:p>
                      <a:pPr algn="l" fontAlgn="b"/>
                      <a:r>
                        <a:rPr lang="es-ES_tradnl" sz="1600" b="1" i="0" u="none" strike="noStrike" dirty="0">
                          <a:solidFill>
                            <a:schemeClr val="tx1"/>
                          </a:solidFill>
                          <a:latin typeface="+mn-lt"/>
                        </a:rPr>
                        <a:t>CONCEPTOS</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N+1</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N+2</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N+3</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N+4</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75000"/>
                      </a:schemeClr>
                    </a:solidFill>
                  </a:tcPr>
                </a:tc>
                <a:tc>
                  <a:txBody>
                    <a:bodyPr/>
                    <a:lstStyle/>
                    <a:p>
                      <a:pPr algn="ctr" fontAlgn="b"/>
                      <a:r>
                        <a:rPr lang="es-ES_tradnl" sz="1600" b="1" i="0" u="none" strike="noStrike" baseline="0" dirty="0">
                          <a:solidFill>
                            <a:schemeClr val="tx1"/>
                          </a:solidFill>
                          <a:latin typeface="+mn-lt"/>
                        </a:rPr>
                        <a:t>AÑO </a:t>
                      </a:r>
                      <a:r>
                        <a:rPr lang="es-ES_tradnl" sz="1600" b="1" i="0" u="none" strike="noStrike" baseline="0" dirty="0" smtClean="0">
                          <a:solidFill>
                            <a:schemeClr val="tx1"/>
                          </a:solidFill>
                          <a:latin typeface="+mn-lt"/>
                        </a:rPr>
                        <a:t>N+5</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33400">
                <a:tc>
                  <a:txBody>
                    <a:bodyPr/>
                    <a:lstStyle/>
                    <a:p>
                      <a:pPr algn="l" fontAlgn="b"/>
                      <a:r>
                        <a:rPr lang="es-ES_tradnl" sz="1600" b="1" i="0" u="none" strike="noStrike" dirty="0">
                          <a:solidFill>
                            <a:schemeClr val="tx1"/>
                          </a:solidFill>
                          <a:latin typeface="+mn-lt"/>
                        </a:rPr>
                        <a:t>LIQUIDACIÓN:</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0"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09600">
                <a:tc>
                  <a:txBody>
                    <a:bodyPr/>
                    <a:lstStyle/>
                    <a:p>
                      <a:pPr algn="ctr" fontAlgn="b"/>
                      <a:r>
                        <a:rPr lang="es-ES_tradnl" sz="1600" b="1" i="0" u="none" strike="noStrike" dirty="0">
                          <a:solidFill>
                            <a:schemeClr val="tx1"/>
                          </a:solidFill>
                          <a:latin typeface="+mn-lt"/>
                        </a:rPr>
                        <a:t>BI previa</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rgbClr val="FFFF00"/>
                          </a:solidFill>
                          <a:latin typeface="+mn-lt"/>
                        </a:rPr>
                        <a:t>-100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rgbClr val="FFFF00"/>
                          </a:solidFill>
                          <a:latin typeface="+mn-lt"/>
                        </a:rPr>
                        <a:t>-320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smtClean="0">
                          <a:solidFill>
                            <a:schemeClr val="tx1"/>
                          </a:solidFill>
                          <a:latin typeface="+mn-lt"/>
                        </a:rPr>
                        <a:t>100</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rgbClr val="FFFF00"/>
                          </a:solidFill>
                          <a:latin typeface="+mn-lt"/>
                        </a:rPr>
                        <a:t>-200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smtClean="0">
                          <a:solidFill>
                            <a:schemeClr val="tx1"/>
                          </a:solidFill>
                          <a:latin typeface="+mn-lt"/>
                        </a:rPr>
                        <a:t>50</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2"/>
                  </a:ext>
                </a:extLst>
              </a:tr>
              <a:tr h="533400">
                <a:tc>
                  <a:txBody>
                    <a:bodyPr/>
                    <a:lstStyle/>
                    <a:p>
                      <a:pPr algn="l" fontAlgn="b"/>
                      <a:r>
                        <a:rPr lang="es-ES_tradnl" sz="1600" b="1" i="0" u="none" strike="noStrike" dirty="0" smtClean="0">
                          <a:solidFill>
                            <a:srgbClr val="FF0000"/>
                          </a:solidFill>
                          <a:latin typeface="+mn-lt"/>
                        </a:rPr>
                        <a:t>Reducción  </a:t>
                      </a:r>
                      <a:r>
                        <a:rPr lang="es-ES_tradnl" sz="1600" b="1" i="0" u="none" strike="noStrike" dirty="0" err="1" smtClean="0">
                          <a:solidFill>
                            <a:srgbClr val="FF0000"/>
                          </a:solidFill>
                          <a:latin typeface="+mn-lt"/>
                        </a:rPr>
                        <a:t>Rva</a:t>
                      </a:r>
                      <a:r>
                        <a:rPr lang="es-ES_tradnl" sz="1600" b="1" i="0" u="none" strike="noStrike" dirty="0" smtClean="0">
                          <a:solidFill>
                            <a:srgbClr val="FF0000"/>
                          </a:solidFill>
                          <a:latin typeface="+mn-lt"/>
                        </a:rPr>
                        <a:t>.</a:t>
                      </a:r>
                      <a:r>
                        <a:rPr lang="es-ES_tradnl" sz="1600" b="1" i="0" u="none" strike="noStrike" baseline="0" dirty="0" smtClean="0">
                          <a:solidFill>
                            <a:srgbClr val="FF0000"/>
                          </a:solidFill>
                          <a:latin typeface="+mn-lt"/>
                        </a:rPr>
                        <a:t> Nivelación año N</a:t>
                      </a:r>
                      <a:endParaRPr lang="es-ES_tradnl" sz="1600" b="1" i="0" u="none" strike="noStrike" dirty="0">
                        <a:solidFill>
                          <a:srgbClr val="FF0000"/>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ctr" fontAlgn="b"/>
                      <a:r>
                        <a:rPr lang="es-ES_tradnl" sz="1600" b="1" i="0" u="none" strike="noStrike" baseline="0" dirty="0">
                          <a:solidFill>
                            <a:srgbClr val="FF0000"/>
                          </a:solidFill>
                          <a:latin typeface="+mn-lt"/>
                        </a:rPr>
                        <a:t>1.220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00FFFF"/>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baseline="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750916">
                <a:tc>
                  <a:txBody>
                    <a:bodyPr/>
                    <a:lstStyle/>
                    <a:p>
                      <a:pPr algn="l" fontAlgn="b"/>
                      <a:r>
                        <a:rPr lang="es-ES_tradnl" sz="1600" b="1" i="0" u="none" strike="noStrike" dirty="0" smtClean="0">
                          <a:solidFill>
                            <a:srgbClr val="0000FF"/>
                          </a:solidFill>
                          <a:latin typeface="+mn-lt"/>
                        </a:rPr>
                        <a:t>Reducción </a:t>
                      </a:r>
                      <a:r>
                        <a:rPr lang="es-ES_tradnl" sz="1600" b="1" i="0" u="none" strike="noStrike" dirty="0">
                          <a:solidFill>
                            <a:srgbClr val="0000FF"/>
                          </a:solidFill>
                          <a:latin typeface="+mn-lt"/>
                        </a:rPr>
                        <a:t>año </a:t>
                      </a:r>
                      <a:r>
                        <a:rPr lang="es-ES_tradnl" sz="1600" b="1" i="0" u="none" strike="noStrike" dirty="0" smtClean="0">
                          <a:solidFill>
                            <a:srgbClr val="0000FF"/>
                          </a:solidFill>
                          <a:latin typeface="+mn-lt"/>
                        </a:rPr>
                        <a:t>N: </a:t>
                      </a:r>
                      <a:r>
                        <a:rPr lang="es-ES_tradnl" sz="1800" b="1" i="0" u="sng" strike="noStrike" dirty="0">
                          <a:solidFill>
                            <a:srgbClr val="0000FF"/>
                          </a:solidFill>
                          <a:latin typeface="+mn-lt"/>
                        </a:rPr>
                        <a:t>Adición</a:t>
                      </a:r>
                      <a:r>
                        <a:rPr lang="es-ES_tradnl" sz="1600" b="1" i="0" u="none" strike="noStrike" dirty="0">
                          <a:solidFill>
                            <a:srgbClr val="0000FF"/>
                          </a:solidFill>
                          <a:latin typeface="+mn-lt"/>
                        </a:rPr>
                        <a:t> ejercicios </a:t>
                      </a:r>
                      <a:r>
                        <a:rPr lang="es-ES_tradnl" sz="1600" b="1" i="0" u="none" strike="noStrike" dirty="0" smtClean="0">
                          <a:solidFill>
                            <a:srgbClr val="0000FF"/>
                          </a:solidFill>
                          <a:latin typeface="+mn-lt"/>
                        </a:rPr>
                        <a:t>futuros</a:t>
                      </a:r>
                      <a:endParaRPr lang="es-ES_tradnl" sz="1600" b="1" i="0" u="none" strike="noStrike"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endParaRPr lang="es-ES_tradnl" sz="1600" b="1" i="0" u="none" strike="noStrike" baseline="0"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baseline="0" dirty="0" smtClean="0">
                          <a:solidFill>
                            <a:srgbClr val="FF0066"/>
                          </a:solidFill>
                          <a:latin typeface="+mn-lt"/>
                        </a:rPr>
                        <a:t>+100</a:t>
                      </a:r>
                      <a:endParaRPr lang="es-ES_tradnl" sz="1600" b="1" i="0" u="none" strike="noStrike" baseline="0" dirty="0">
                        <a:solidFill>
                          <a:srgbClr val="FF0066"/>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r>
                        <a:rPr lang="es-ES_tradnl" sz="1600" b="1" i="0" u="none" strike="noStrike" baseline="0" dirty="0" smtClean="0">
                          <a:solidFill>
                            <a:srgbClr val="FF0066"/>
                          </a:solidFill>
                          <a:latin typeface="+mn-lt"/>
                        </a:rPr>
                        <a:t>+320</a:t>
                      </a:r>
                      <a:endParaRPr lang="es-ES_tradnl" sz="1600" b="1" i="0" u="none" strike="noStrike" baseline="0" dirty="0">
                        <a:solidFill>
                          <a:srgbClr val="FF0066"/>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r>
                        <a:rPr lang="es-ES_tradnl" sz="1600" b="1" i="0" u="none" strike="noStrike" baseline="0" dirty="0">
                          <a:solidFill>
                            <a:srgbClr val="FF0066"/>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tx1"/>
                    </a:solidFill>
                  </a:tcPr>
                </a:tc>
                <a:tc>
                  <a:txBody>
                    <a:bodyPr/>
                    <a:lstStyle/>
                    <a:p>
                      <a:pPr algn="ctr" fontAlgn="b"/>
                      <a:r>
                        <a:rPr lang="es-ES_tradnl" sz="1600" b="1" i="0" u="none" strike="noStrike" baseline="0" dirty="0" smtClean="0">
                          <a:solidFill>
                            <a:srgbClr val="FF0066"/>
                          </a:solidFill>
                          <a:latin typeface="+mn-lt"/>
                        </a:rPr>
                        <a:t>+200</a:t>
                      </a:r>
                      <a:endParaRPr lang="es-ES_tradnl" sz="1600" b="1" i="0" u="none" strike="noStrike" baseline="0" dirty="0">
                        <a:solidFill>
                          <a:srgbClr val="FF0066"/>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tc>
                  <a:txBody>
                    <a:bodyPr/>
                    <a:lstStyle/>
                    <a:p>
                      <a:pPr algn="ctr" fontAlgn="b"/>
                      <a:r>
                        <a:rPr lang="es-ES_tradnl" sz="1600" b="1" i="0" u="none" strike="noStrike" baseline="0" dirty="0" smtClean="0">
                          <a:solidFill>
                            <a:srgbClr val="FF0066"/>
                          </a:solidFill>
                          <a:latin typeface="+mn-lt"/>
                        </a:rPr>
                        <a:t>+600</a:t>
                      </a:r>
                      <a:endParaRPr lang="es-ES_tradnl" sz="1600" b="1" i="0" u="none" strike="noStrike" baseline="0" dirty="0">
                        <a:solidFill>
                          <a:srgbClr val="FF0066"/>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r h="544484">
                <a:tc>
                  <a:txBody>
                    <a:bodyPr/>
                    <a:lstStyle/>
                    <a:p>
                      <a:pPr algn="ctr" fontAlgn="b"/>
                      <a:r>
                        <a:rPr lang="es-ES_tradnl" sz="1600" b="1" i="0" u="none" strike="noStrike" dirty="0">
                          <a:solidFill>
                            <a:schemeClr val="tx1"/>
                          </a:solidFill>
                          <a:latin typeface="+mn-lt"/>
                        </a:rPr>
                        <a:t>BI</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smtClean="0">
                          <a:solidFill>
                            <a:schemeClr val="tx1"/>
                          </a:solidFill>
                          <a:latin typeface="+mn-lt"/>
                        </a:rPr>
                        <a:t>100</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a:solidFill>
                            <a:schemeClr val="tx1"/>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tc>
                  <a:txBody>
                    <a:bodyPr/>
                    <a:lstStyle/>
                    <a:p>
                      <a:pPr algn="ctr" fontAlgn="b"/>
                      <a:r>
                        <a:rPr lang="es-ES_tradnl" sz="1600" b="1" i="0" u="none" strike="noStrike" baseline="0" dirty="0" smtClean="0">
                          <a:solidFill>
                            <a:schemeClr val="tx1"/>
                          </a:solidFill>
                          <a:latin typeface="+mn-lt"/>
                        </a:rPr>
                        <a:t>650</a:t>
                      </a:r>
                      <a:endParaRPr lang="es-ES_tradnl" sz="1600" b="1" i="0" u="none" strike="noStrike" baseline="0" dirty="0">
                        <a:solidFill>
                          <a:schemeClr val="tx1"/>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5"/>
                  </a:ext>
                </a:extLst>
              </a:tr>
              <a:tr h="685800">
                <a:tc>
                  <a:txBody>
                    <a:bodyPr/>
                    <a:lstStyle/>
                    <a:p>
                      <a:pPr algn="l" fontAlgn="b"/>
                      <a:r>
                        <a:rPr lang="es-ES_tradnl" sz="1600" b="1" i="0" u="none" strike="noStrike" dirty="0">
                          <a:solidFill>
                            <a:srgbClr val="0000FF"/>
                          </a:solidFill>
                          <a:latin typeface="+mn-lt"/>
                        </a:rPr>
                        <a:t>Reducción año </a:t>
                      </a:r>
                      <a:r>
                        <a:rPr lang="es-ES_tradnl" sz="1600" b="1" i="0" u="none" strike="noStrike" dirty="0" smtClean="0">
                          <a:solidFill>
                            <a:srgbClr val="0000FF"/>
                          </a:solidFill>
                          <a:latin typeface="+mn-lt"/>
                        </a:rPr>
                        <a:t>N </a:t>
                      </a:r>
                      <a:r>
                        <a:rPr lang="es-ES_tradnl" sz="1600" b="1" i="0" u="sng" strike="noStrike" dirty="0">
                          <a:solidFill>
                            <a:srgbClr val="0000FF"/>
                          </a:solidFill>
                          <a:latin typeface="+mn-lt"/>
                        </a:rPr>
                        <a:t>pendiente</a:t>
                      </a:r>
                      <a:r>
                        <a:rPr lang="es-ES_tradnl" sz="1600" b="1" i="0" u="none" strike="noStrike" dirty="0">
                          <a:solidFill>
                            <a:srgbClr val="0000FF"/>
                          </a:solidFill>
                          <a:latin typeface="+mn-lt"/>
                        </a:rPr>
                        <a:t> de aplicación</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endParaRPr lang="es-ES_tradnl" sz="1600" b="1" i="0" u="none" strike="noStrike" baseline="0" dirty="0">
                        <a:solidFill>
                          <a:srgbClr val="0000FF"/>
                        </a:solidFill>
                        <a:latin typeface="+mn-lt"/>
                      </a:endParaRP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1.120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800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800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600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tc>
                  <a:txBody>
                    <a:bodyPr/>
                    <a:lstStyle/>
                    <a:p>
                      <a:pPr algn="ctr" fontAlgn="b"/>
                      <a:r>
                        <a:rPr lang="es-ES_tradnl" sz="1600" b="1" i="0" u="none" strike="noStrike" baseline="0" dirty="0">
                          <a:solidFill>
                            <a:srgbClr val="0000FF"/>
                          </a:solidFill>
                          <a:latin typeface="+mn-lt"/>
                        </a:rPr>
                        <a:t>0</a:t>
                      </a:r>
                    </a:p>
                  </a:txBody>
                  <a:tcPr marL="8659" marR="8659" marT="8659" marB="0" anchor="ctr">
                    <a:lnL w="19050" cap="flat" cmpd="sng" algn="ctr">
                      <a:solidFill>
                        <a:schemeClr val="accent4">
                          <a:lumMod val="10000"/>
                        </a:schemeClr>
                      </a:solidFill>
                      <a:prstDash val="solid"/>
                      <a:round/>
                      <a:headEnd type="none" w="med" len="med"/>
                      <a:tailEnd type="none" w="med" len="med"/>
                    </a:lnL>
                    <a:lnR w="19050" cap="flat" cmpd="sng" algn="ctr">
                      <a:solidFill>
                        <a:schemeClr val="accent4">
                          <a:lumMod val="10000"/>
                        </a:schemeClr>
                      </a:solidFill>
                      <a:prstDash val="solid"/>
                      <a:round/>
                      <a:headEnd type="none" w="med" len="med"/>
                      <a:tailEnd type="none" w="med" len="med"/>
                    </a:lnR>
                    <a:lnT w="19050" cap="flat" cmpd="sng" algn="ctr">
                      <a:solidFill>
                        <a:schemeClr val="accent4">
                          <a:lumMod val="10000"/>
                        </a:schemeClr>
                      </a:solidFill>
                      <a:prstDash val="solid"/>
                      <a:round/>
                      <a:headEnd type="none" w="med" len="med"/>
                      <a:tailEnd type="none" w="med" len="med"/>
                    </a:lnT>
                    <a:lnB w="19050" cap="flat" cmpd="sng" algn="ctr">
                      <a:solidFill>
                        <a:schemeClr val="accent4">
                          <a:lumMod val="10000"/>
                        </a:schemeClr>
                      </a:solidFill>
                      <a:prstDash val="solid"/>
                      <a:round/>
                      <a:headEnd type="none" w="med" len="med"/>
                      <a:tailEnd type="none" w="med" len="med"/>
                    </a:lnB>
                    <a:solidFill>
                      <a:srgbClr val="FFFFCC"/>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1318675316"/>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293</a:t>
            </a:fld>
            <a:endParaRPr lang="es-ES"/>
          </a:p>
        </p:txBody>
      </p:sp>
      <p:graphicFrame>
        <p:nvGraphicFramePr>
          <p:cNvPr id="2" name="Tabla 1"/>
          <p:cNvGraphicFramePr>
            <a:graphicFrameLocks noGrp="1"/>
          </p:cNvGraphicFramePr>
          <p:nvPr>
            <p:extLst>
              <p:ext uri="{D42A27DB-BD31-4B8C-83A1-F6EECF244321}">
                <p14:modId xmlns="" xmlns:p14="http://schemas.microsoft.com/office/powerpoint/2010/main" val="2636780532"/>
              </p:ext>
            </p:extLst>
          </p:nvPr>
        </p:nvGraphicFramePr>
        <p:xfrm>
          <a:off x="228599" y="4681484"/>
          <a:ext cx="9448799" cy="804916"/>
        </p:xfrm>
        <a:graphic>
          <a:graphicData uri="http://schemas.openxmlformats.org/drawingml/2006/table">
            <a:tbl>
              <a:tblPr>
                <a:tableStyleId>{5C22544A-7EE6-4342-B048-85BDC9FD1C3A}</a:tableStyleId>
              </a:tblPr>
              <a:tblGrid>
                <a:gridCol w="616589">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1059810">
                  <a:extLst>
                    <a:ext uri="{9D8B030D-6E8A-4147-A177-3AD203B41FA5}">
                      <a16:colId xmlns="" xmlns:a16="http://schemas.microsoft.com/office/drawing/2014/main" val="4182599387"/>
                    </a:ext>
                  </a:extLst>
                </a:gridCol>
                <a:gridCol w="351219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288158">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31/12/N+1</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516758">
                <a:tc>
                  <a:txBody>
                    <a:bodyPr/>
                    <a:lstStyle/>
                    <a:p>
                      <a:pPr algn="ctr">
                        <a:lnSpc>
                          <a:spcPts val="1800"/>
                        </a:lnSpc>
                        <a:spcAft>
                          <a:spcPts val="0"/>
                        </a:spcAft>
                      </a:pPr>
                      <a:r>
                        <a:rPr lang="es-ES" sz="1400" b="1" dirty="0" smtClean="0">
                          <a:solidFill>
                            <a:srgbClr val="0000CC"/>
                          </a:solidFill>
                          <a:effectLst/>
                        </a:rPr>
                        <a:t>25</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Pasivos por D. Temporarias Imponibles, </a:t>
                      </a:r>
                      <a:r>
                        <a:rPr lang="es-ES" sz="1400" b="1" dirty="0" err="1" smtClean="0">
                          <a:solidFill>
                            <a:srgbClr val="0000CC"/>
                          </a:solidFill>
                          <a:effectLst/>
                          <a:latin typeface="+mn-lt"/>
                        </a:rPr>
                        <a:t>Rva</a:t>
                      </a:r>
                      <a:r>
                        <a:rPr lang="es-ES" sz="1400" b="1" dirty="0" smtClean="0">
                          <a:solidFill>
                            <a:srgbClr val="0000CC"/>
                          </a:solidFill>
                          <a:effectLst/>
                          <a:latin typeface="+mn-lt"/>
                        </a:rPr>
                        <a:t>.</a:t>
                      </a:r>
                      <a:r>
                        <a:rPr lang="es-ES" sz="1400" b="1" baseline="0" dirty="0" smtClean="0">
                          <a:solidFill>
                            <a:srgbClr val="0000CC"/>
                          </a:solidFill>
                          <a:effectLst/>
                          <a:latin typeface="+mn-lt"/>
                        </a:rPr>
                        <a:t> de Nivelación</a:t>
                      </a:r>
                      <a:r>
                        <a:rPr lang="es-ES" sz="1400" b="1" dirty="0" smtClean="0">
                          <a:solidFill>
                            <a:srgbClr val="0000CC"/>
                          </a:solidFill>
                          <a:effectLst/>
                          <a:latin typeface="+mn-lt"/>
                        </a:rPr>
                        <a:t> del ejercicio N (479</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a:t>
                      </a:r>
                      <a:r>
                        <a:rPr lang="es-ES" sz="1400" b="1" dirty="0">
                          <a:solidFill>
                            <a:srgbClr val="FF0000"/>
                          </a:solidFill>
                          <a:effectLst/>
                        </a:rPr>
                        <a:t>(</a:t>
                      </a:r>
                      <a:r>
                        <a:rPr lang="es-ES" sz="1400" b="1" dirty="0" smtClean="0">
                          <a:solidFill>
                            <a:srgbClr val="FF0000"/>
                          </a:solidFill>
                          <a:effectLst/>
                        </a:rPr>
                        <a:t>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[100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0000"/>
                          </a:solidFill>
                          <a:effectLst/>
                        </a:rPr>
                        <a:t>25</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sp>
        <p:nvSpPr>
          <p:cNvPr id="3" name="Rectángulo 2"/>
          <p:cNvSpPr/>
          <p:nvPr/>
        </p:nvSpPr>
        <p:spPr>
          <a:xfrm>
            <a:off x="0" y="660737"/>
            <a:ext cx="9906000" cy="1015663"/>
          </a:xfrm>
          <a:prstGeom prst="rect">
            <a:avLst/>
          </a:prstGeom>
        </p:spPr>
        <p:txBody>
          <a:bodyPr wrap="square">
            <a:spAutoFit/>
          </a:bodyPr>
          <a:lstStyle/>
          <a:p>
            <a:pPr marL="342900" indent="-342900" algn="just">
              <a:spcAft>
                <a:spcPts val="0"/>
              </a:spcAft>
              <a:buFont typeface="+mj-lt"/>
              <a:buAutoNum type="arabicParenR"/>
              <a:tabLst>
                <a:tab pos="2700020" algn="ctr"/>
                <a:tab pos="5400040" algn="r"/>
                <a:tab pos="685800" algn="l"/>
              </a:tabLst>
            </a:pPr>
            <a:r>
              <a:rPr lang="es-ES" sz="1800" dirty="0" smtClean="0">
                <a:latin typeface="+mn-lt"/>
                <a:ea typeface="Times New Roman" panose="02020603050405020304" pitchFamily="18" charset="0"/>
              </a:rPr>
              <a:t>Contabilización</a:t>
            </a:r>
            <a:r>
              <a:rPr lang="es-ES" sz="1800" b="0" dirty="0" smtClean="0">
                <a:latin typeface="+mn-lt"/>
                <a:ea typeface="Times New Roman" panose="02020603050405020304" pitchFamily="18" charset="0"/>
              </a:rPr>
              <a:t> del </a:t>
            </a:r>
            <a:r>
              <a:rPr lang="es-ES" sz="1800" b="0" u="sng" dirty="0" smtClean="0">
                <a:solidFill>
                  <a:srgbClr val="FFFF00"/>
                </a:solidFill>
                <a:latin typeface="+mn-lt"/>
              </a:rPr>
              <a:t>impuesto diferido año </a:t>
            </a:r>
            <a:r>
              <a:rPr lang="es-ES" sz="1800" u="sng" dirty="0" smtClean="0">
                <a:solidFill>
                  <a:srgbClr val="FFFF00"/>
                </a:solidFill>
                <a:latin typeface="+mn-lt"/>
              </a:rPr>
              <a:t>N:</a:t>
            </a:r>
          </a:p>
          <a:p>
            <a:pPr marL="342900" indent="-342900" algn="just">
              <a:spcAft>
                <a:spcPts val="0"/>
              </a:spcAft>
              <a:buFont typeface="Wingdings" pitchFamily="2" charset="2"/>
              <a:buChar char="Ø"/>
              <a:tabLst>
                <a:tab pos="2700020" algn="ctr"/>
                <a:tab pos="5400040" algn="r"/>
                <a:tab pos="685800" algn="l"/>
              </a:tabLst>
            </a:pPr>
            <a:r>
              <a:rPr lang="es-ES" sz="1400" b="0" dirty="0" smtClean="0"/>
              <a:t>Se traslada a ejercicios  futuros el pago de la reducción, </a:t>
            </a:r>
            <a:r>
              <a:rPr lang="es-ES" sz="1400" b="0" u="sng" dirty="0"/>
              <a:t>en el futuro se </a:t>
            </a:r>
            <a:r>
              <a:rPr lang="es-ES" sz="1400" b="0" u="sng" dirty="0" smtClean="0"/>
              <a:t>sumará </a:t>
            </a:r>
            <a:r>
              <a:rPr lang="es-ES" sz="1400" b="0" u="sng" dirty="0"/>
              <a:t>la </a:t>
            </a:r>
            <a:r>
              <a:rPr lang="es-ES" sz="1400" b="0" u="sng" dirty="0" smtClean="0"/>
              <a:t>reducción.</a:t>
            </a:r>
          </a:p>
          <a:p>
            <a:pPr marL="342900" indent="-342900" algn="just">
              <a:spcAft>
                <a:spcPts val="0"/>
              </a:spcAft>
              <a:buFont typeface="Wingdings" pitchFamily="2" charset="2"/>
              <a:buChar char="Ø"/>
              <a:tabLst>
                <a:tab pos="2700020" algn="ctr"/>
                <a:tab pos="5400040" algn="r"/>
                <a:tab pos="685800" algn="l"/>
              </a:tabLst>
            </a:pPr>
            <a:r>
              <a:rPr lang="es-ES" sz="1400" b="0" dirty="0" smtClean="0"/>
              <a:t>En términos de cuota: 1.220 x 25% = 305. </a:t>
            </a:r>
            <a:r>
              <a:rPr lang="es-ES" sz="1400" b="0" u="sng" dirty="0" smtClean="0"/>
              <a:t>Nace</a:t>
            </a:r>
            <a:r>
              <a:rPr lang="es-ES" sz="1400" b="0" dirty="0" smtClean="0"/>
              <a:t> un pasivo por </a:t>
            </a:r>
            <a:r>
              <a:rPr lang="es-ES" sz="1400" b="0" u="sng" dirty="0" smtClean="0"/>
              <a:t>D.T. Imponible</a:t>
            </a:r>
          </a:p>
          <a:p>
            <a:pPr marL="342900" indent="-342900" algn="just">
              <a:spcAft>
                <a:spcPts val="0"/>
              </a:spcAft>
              <a:buFont typeface="Wingdings" pitchFamily="2" charset="2"/>
              <a:buChar char="Ø"/>
              <a:tabLst>
                <a:tab pos="2700020" algn="ctr"/>
                <a:tab pos="5400040" algn="r"/>
                <a:tab pos="685800" algn="l"/>
              </a:tabLst>
            </a:pPr>
            <a:r>
              <a:rPr lang="es-ES" sz="1400" u="sng" dirty="0" smtClean="0">
                <a:solidFill>
                  <a:srgbClr val="FFFF00"/>
                </a:solidFill>
                <a:ea typeface="Times New Roman" panose="02020603050405020304" pitchFamily="18" charset="0"/>
              </a:rPr>
              <a:t>Resolución ICAC  de 9/2/2016 y Consulta nº 1 del BOICAC 106, de junio de 2016</a:t>
            </a:r>
            <a:endParaRPr lang="es-ES" sz="800" u="sng" dirty="0" smtClean="0"/>
          </a:p>
        </p:txBody>
      </p:sp>
      <p:sp>
        <p:nvSpPr>
          <p:cNvPr id="11"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5 Caso 1º.b) - Solución-2</a:t>
            </a:r>
            <a:r>
              <a:rPr lang="es-ES" sz="1700" dirty="0" smtClean="0">
                <a:solidFill>
                  <a:srgbClr val="FF0000"/>
                </a:solidFill>
              </a:rPr>
              <a:t>  </a:t>
            </a:r>
            <a:r>
              <a:rPr lang="es-ES" sz="1600" dirty="0" smtClean="0">
                <a:solidFill>
                  <a:srgbClr val="FF0000"/>
                </a:solidFill>
              </a:rPr>
              <a:t>Adicción ejercicios futuros </a:t>
            </a:r>
            <a:r>
              <a:rPr lang="es-ES" sz="1200" dirty="0" smtClean="0">
                <a:solidFill>
                  <a:srgbClr val="FF0000"/>
                </a:solidFill>
              </a:rPr>
              <a:t>[</a:t>
            </a:r>
            <a:r>
              <a:rPr lang="es-ES" sz="1200" dirty="0" err="1" smtClean="0">
                <a:solidFill>
                  <a:srgbClr val="FF0000"/>
                </a:solidFill>
              </a:rPr>
              <a:t>Rva</a:t>
            </a:r>
            <a:r>
              <a:rPr lang="es-ES" sz="1200" dirty="0" smtClean="0">
                <a:solidFill>
                  <a:srgbClr val="FF0000"/>
                </a:solidFill>
              </a:rPr>
              <a:t>. Nivelación</a:t>
            </a:r>
            <a:r>
              <a:rPr lang="es-ES" sz="1200" dirty="0">
                <a:solidFill>
                  <a:srgbClr val="FF0000"/>
                </a:solidFill>
              </a:rPr>
              <a:t>] </a:t>
            </a:r>
            <a:endParaRPr lang="es-ES" sz="1200" u="sng" dirty="0">
              <a:solidFill>
                <a:srgbClr val="FF0000"/>
              </a:solidFill>
            </a:endParaRPr>
          </a:p>
        </p:txBody>
      </p:sp>
      <p:graphicFrame>
        <p:nvGraphicFramePr>
          <p:cNvPr id="10" name="9 Tabla"/>
          <p:cNvGraphicFramePr>
            <a:graphicFrameLocks noGrp="1"/>
          </p:cNvGraphicFramePr>
          <p:nvPr/>
        </p:nvGraphicFramePr>
        <p:xfrm>
          <a:off x="5562600" y="548641"/>
          <a:ext cx="3886200" cy="365760"/>
        </p:xfrm>
        <a:graphic>
          <a:graphicData uri="http://schemas.openxmlformats.org/drawingml/2006/table">
            <a:tbl>
              <a:tblPr firstRow="1" bandRow="1">
                <a:tableStyleId>{5C22544A-7EE6-4342-B048-85BDC9FD1C3A}</a:tableStyleId>
              </a:tblPr>
              <a:tblGrid>
                <a:gridCol w="3886200">
                  <a:extLst>
                    <a:ext uri="{9D8B030D-6E8A-4147-A177-3AD203B41FA5}">
                      <a16:colId xmlns="" xmlns:a16="http://schemas.microsoft.com/office/drawing/2014/main" val="20000"/>
                    </a:ext>
                  </a:extLst>
                </a:gridCol>
              </a:tblGrid>
              <a:tr h="304800">
                <a:tc>
                  <a:txBody>
                    <a:bodyPr/>
                    <a:lstStyle/>
                    <a:p>
                      <a:pPr algn="ctr"/>
                      <a:r>
                        <a:rPr lang="es-ES_tradnl" u="sng" dirty="0" smtClean="0"/>
                        <a:t>Año N</a:t>
                      </a:r>
                      <a:r>
                        <a:rPr lang="es-ES_tradnl" dirty="0" smtClean="0"/>
                        <a:t>: Traslado a 5 años </a:t>
                      </a:r>
                      <a:r>
                        <a:rPr lang="es-ES_tradnl" dirty="0" err="1" smtClean="0"/>
                        <a:t>ss</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
        <p:nvSpPr>
          <p:cNvPr id="13" name="Rectángulo 13"/>
          <p:cNvSpPr/>
          <p:nvPr/>
        </p:nvSpPr>
        <p:spPr>
          <a:xfrm>
            <a:off x="0" y="4202668"/>
            <a:ext cx="6248400" cy="369332"/>
          </a:xfrm>
          <a:prstGeom prst="rect">
            <a:avLst/>
          </a:prstGeom>
        </p:spPr>
        <p:txBody>
          <a:bodyPr wrap="square">
            <a:spAutoFit/>
          </a:bodyPr>
          <a:lstStyle/>
          <a:p>
            <a:pPr marL="342900" indent="-342900" algn="just">
              <a:spcAft>
                <a:spcPts val="0"/>
              </a:spcAft>
              <a:buFont typeface="+mj-lt"/>
              <a:buAutoNum type="arabicParenR" startAt="2"/>
              <a:tabLst>
                <a:tab pos="2700020" algn="ctr"/>
                <a:tab pos="5400040" algn="r"/>
                <a:tab pos="685800" algn="l"/>
              </a:tabLst>
            </a:pPr>
            <a:r>
              <a:rPr lang="es-ES" sz="1800" b="0" dirty="0" smtClean="0">
                <a:latin typeface="Arial" panose="020B0604020202020204" pitchFamily="34" charset="0"/>
                <a:ea typeface="Times New Roman" panose="02020603050405020304" pitchFamily="18" charset="0"/>
              </a:rPr>
              <a:t>C</a:t>
            </a:r>
            <a:r>
              <a:rPr lang="es-ES" sz="1800" dirty="0" smtClean="0">
                <a:latin typeface="Arial" panose="020B0604020202020204" pitchFamily="34" charset="0"/>
                <a:ea typeface="Times New Roman" panose="02020603050405020304" pitchFamily="18" charset="0"/>
              </a:rPr>
              <a:t>ontabilización</a:t>
            </a:r>
            <a:r>
              <a:rPr lang="es-ES" sz="1800" b="0" dirty="0" smtClean="0">
                <a:latin typeface="Arial" panose="020B0604020202020204" pitchFamily="34" charset="0"/>
                <a:ea typeface="Times New Roman" panose="02020603050405020304" pitchFamily="18" charset="0"/>
              </a:rPr>
              <a:t> del </a:t>
            </a:r>
            <a:r>
              <a:rPr lang="es-ES" sz="1800" b="0" u="sng" dirty="0" smtClean="0">
                <a:solidFill>
                  <a:srgbClr val="FFFF00"/>
                </a:solidFill>
              </a:rPr>
              <a:t>Impuesto diferido año </a:t>
            </a:r>
            <a:r>
              <a:rPr lang="es-ES" sz="1800" u="sng" dirty="0" smtClean="0">
                <a:solidFill>
                  <a:srgbClr val="FFFF00"/>
                </a:solidFill>
              </a:rPr>
              <a:t>N+1:</a:t>
            </a:r>
          </a:p>
        </p:txBody>
      </p:sp>
      <p:graphicFrame>
        <p:nvGraphicFramePr>
          <p:cNvPr id="17" name="Tabla 1"/>
          <p:cNvGraphicFramePr>
            <a:graphicFrameLocks noGrp="1"/>
          </p:cNvGraphicFramePr>
          <p:nvPr>
            <p:extLst>
              <p:ext uri="{D42A27DB-BD31-4B8C-83A1-F6EECF244321}">
                <p14:modId xmlns="" xmlns:p14="http://schemas.microsoft.com/office/powerpoint/2010/main" val="4061441571"/>
              </p:ext>
            </p:extLst>
          </p:nvPr>
        </p:nvGraphicFramePr>
        <p:xfrm>
          <a:off x="228600" y="1845442"/>
          <a:ext cx="9525000" cy="745358"/>
        </p:xfrm>
        <a:graphic>
          <a:graphicData uri="http://schemas.openxmlformats.org/drawingml/2006/table">
            <a:tbl>
              <a:tblPr>
                <a:tableStyleId>{5C22544A-7EE6-4342-B048-85BDC9FD1C3A}</a:tableStyleId>
              </a:tblPr>
              <a:tblGrid>
                <a:gridCol w="692790">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914400">
                  <a:extLst>
                    <a:ext uri="{9D8B030D-6E8A-4147-A177-3AD203B41FA5}">
                      <a16:colId xmlns="" xmlns:a16="http://schemas.microsoft.com/office/drawing/2014/main" val="4182599387"/>
                    </a:ext>
                  </a:extLst>
                </a:gridCol>
                <a:gridCol w="365760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228600">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516758">
                <a:tc>
                  <a:txBody>
                    <a:bodyPr/>
                    <a:lstStyle/>
                    <a:p>
                      <a:pPr algn="ctr">
                        <a:lnSpc>
                          <a:spcPts val="1800"/>
                        </a:lnSpc>
                        <a:spcAft>
                          <a:spcPts val="0"/>
                        </a:spcAft>
                      </a:pPr>
                      <a:r>
                        <a:rPr lang="es-ES" sz="1400" b="1" dirty="0" smtClean="0">
                          <a:solidFill>
                            <a:srgbClr val="FF0000"/>
                          </a:solidFill>
                          <a:effectLst/>
                        </a:rPr>
                        <a:t>305</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[1.220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0000CC"/>
                          </a:solidFill>
                          <a:effectLst/>
                          <a:latin typeface="+mn-lt"/>
                        </a:rPr>
                        <a:t>Pasivos por D. Temporarias Imponibles, </a:t>
                      </a:r>
                      <a:r>
                        <a:rPr lang="es-ES" sz="1400" b="1" dirty="0" err="1" smtClean="0">
                          <a:solidFill>
                            <a:srgbClr val="0000CC"/>
                          </a:solidFill>
                          <a:effectLst/>
                          <a:latin typeface="+mn-lt"/>
                        </a:rPr>
                        <a:t>Rva</a:t>
                      </a:r>
                      <a:r>
                        <a:rPr lang="es-ES" sz="1400" b="1" dirty="0" smtClean="0">
                          <a:solidFill>
                            <a:srgbClr val="0000CC"/>
                          </a:solidFill>
                          <a:effectLst/>
                          <a:latin typeface="+mn-lt"/>
                        </a:rPr>
                        <a:t>.</a:t>
                      </a:r>
                      <a:r>
                        <a:rPr lang="es-ES" sz="1400" b="1" baseline="0" dirty="0" smtClean="0">
                          <a:solidFill>
                            <a:srgbClr val="0000CC"/>
                          </a:solidFill>
                          <a:effectLst/>
                          <a:latin typeface="+mn-lt"/>
                        </a:rPr>
                        <a:t> de Nivelación</a:t>
                      </a:r>
                      <a:r>
                        <a:rPr lang="es-ES" sz="1400" b="1" dirty="0" smtClean="0">
                          <a:solidFill>
                            <a:srgbClr val="0000CC"/>
                          </a:solidFill>
                          <a:effectLst/>
                          <a:latin typeface="+mn-lt"/>
                        </a:rPr>
                        <a:t> del ejercicio N (479)</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rPr>
                        <a:t>305</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graphicFrame>
        <p:nvGraphicFramePr>
          <p:cNvPr id="19" name="18 Tabla"/>
          <p:cNvGraphicFramePr>
            <a:graphicFrameLocks noGrp="1"/>
          </p:cNvGraphicFramePr>
          <p:nvPr/>
        </p:nvGraphicFramePr>
        <p:xfrm>
          <a:off x="6172200" y="4206240"/>
          <a:ext cx="3581400" cy="365760"/>
        </p:xfrm>
        <a:graphic>
          <a:graphicData uri="http://schemas.openxmlformats.org/drawingml/2006/table">
            <a:tbl>
              <a:tblPr firstRow="1" bandRow="1">
                <a:tableStyleId>{5C22544A-7EE6-4342-B048-85BDC9FD1C3A}</a:tableStyleId>
              </a:tblPr>
              <a:tblGrid>
                <a:gridCol w="3581400">
                  <a:extLst>
                    <a:ext uri="{9D8B030D-6E8A-4147-A177-3AD203B41FA5}">
                      <a16:colId xmlns="" xmlns:a16="http://schemas.microsoft.com/office/drawing/2014/main" val="20000"/>
                    </a:ext>
                  </a:extLst>
                </a:gridCol>
              </a:tblGrid>
              <a:tr h="304800">
                <a:tc>
                  <a:txBody>
                    <a:bodyPr/>
                    <a:lstStyle/>
                    <a:p>
                      <a:pPr algn="ctr"/>
                      <a:r>
                        <a:rPr lang="es-ES_tradnl" u="sng" dirty="0" smtClean="0"/>
                        <a:t>Año N+1</a:t>
                      </a:r>
                      <a:r>
                        <a:rPr lang="es-ES_tradnl" dirty="0" smtClean="0"/>
                        <a:t>: Adición de 100</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15" name="Tabla 3"/>
          <p:cNvGraphicFramePr>
            <a:graphicFrameLocks noGrp="1"/>
          </p:cNvGraphicFramePr>
          <p:nvPr>
            <p:extLst>
              <p:ext uri="{D42A27DB-BD31-4B8C-83A1-F6EECF244321}">
                <p14:modId xmlns="" xmlns:p14="http://schemas.microsoft.com/office/powerpoint/2010/main" val="4232968667"/>
              </p:ext>
            </p:extLst>
          </p:nvPr>
        </p:nvGraphicFramePr>
        <p:xfrm>
          <a:off x="228600" y="3505200"/>
          <a:ext cx="9448799" cy="457200"/>
        </p:xfrm>
        <a:graphic>
          <a:graphicData uri="http://schemas.openxmlformats.org/drawingml/2006/table">
            <a:tbl>
              <a:tblPr>
                <a:tableStyleId>{5C22544A-7EE6-4342-B048-85BDC9FD1C3A}</a:tableStyleId>
              </a:tblPr>
              <a:tblGrid>
                <a:gridCol w="990600">
                  <a:extLst>
                    <a:ext uri="{9D8B030D-6E8A-4147-A177-3AD203B41FA5}">
                      <a16:colId xmlns="" xmlns:a16="http://schemas.microsoft.com/office/drawing/2014/main" val="1623362537"/>
                    </a:ext>
                  </a:extLst>
                </a:gridCol>
                <a:gridCol w="3657599">
                  <a:extLst>
                    <a:ext uri="{9D8B030D-6E8A-4147-A177-3AD203B41FA5}">
                      <a16:colId xmlns="" xmlns:a16="http://schemas.microsoft.com/office/drawing/2014/main" val="1436730330"/>
                    </a:ext>
                  </a:extLst>
                </a:gridCol>
                <a:gridCol w="914400">
                  <a:extLst>
                    <a:ext uri="{9D8B030D-6E8A-4147-A177-3AD203B41FA5}">
                      <a16:colId xmlns="" xmlns:a16="http://schemas.microsoft.com/office/drawing/2014/main" val="2076611150"/>
                    </a:ext>
                  </a:extLst>
                </a:gridCol>
                <a:gridCol w="3048000">
                  <a:extLst>
                    <a:ext uri="{9D8B030D-6E8A-4147-A177-3AD203B41FA5}">
                      <a16:colId xmlns="" xmlns:a16="http://schemas.microsoft.com/office/drawing/2014/main" val="3386640337"/>
                    </a:ext>
                  </a:extLst>
                </a:gridCol>
                <a:gridCol w="838200">
                  <a:extLst>
                    <a:ext uri="{9D8B030D-6E8A-4147-A177-3AD203B41FA5}">
                      <a16:colId xmlns="" xmlns:a16="http://schemas.microsoft.com/office/drawing/2014/main" val="1963941001"/>
                    </a:ext>
                  </a:extLst>
                </a:gridCol>
              </a:tblGrid>
              <a:tr h="228600">
                <a:tc>
                  <a:txBody>
                    <a:bodyPr/>
                    <a:lstStyle/>
                    <a:p>
                      <a:pPr algn="ctr">
                        <a:lnSpc>
                          <a:spcPts val="1800"/>
                        </a:lnSpc>
                        <a:spcAft>
                          <a:spcPts val="0"/>
                        </a:spcAft>
                      </a:pP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228600">
                <a:tc>
                  <a:txBody>
                    <a:bodyPr/>
                    <a:lstStyle/>
                    <a:p>
                      <a:pPr algn="ctr">
                        <a:lnSpc>
                          <a:spcPts val="1800"/>
                        </a:lnSpc>
                        <a:spcAft>
                          <a:spcPts val="0"/>
                        </a:spcAft>
                      </a:pPr>
                      <a:r>
                        <a:rPr lang="es-ES" sz="1400" b="1" dirty="0" smtClean="0">
                          <a:solidFill>
                            <a:srgbClr val="0000FF"/>
                          </a:solidFill>
                          <a:effectLst/>
                          <a:latin typeface="+mn-lt"/>
                        </a:rPr>
                        <a:t>1.220</a:t>
                      </a: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FF"/>
                          </a:solidFill>
                          <a:effectLst/>
                          <a:latin typeface="+mn-lt"/>
                        </a:rPr>
                        <a:t>Resultado </a:t>
                      </a:r>
                      <a:r>
                        <a:rPr lang="es-ES" sz="1400" b="1" dirty="0" smtClean="0">
                          <a:solidFill>
                            <a:srgbClr val="0000CC"/>
                          </a:solidFill>
                          <a:effectLst/>
                          <a:latin typeface="+mn-lt"/>
                        </a:rPr>
                        <a:t>del ejercicio N </a:t>
                      </a:r>
                      <a:r>
                        <a:rPr lang="es-ES" sz="1400" b="1" dirty="0" smtClean="0">
                          <a:solidFill>
                            <a:srgbClr val="0000FF"/>
                          </a:solidFill>
                          <a:effectLst/>
                          <a:latin typeface="+mn-lt"/>
                        </a:rPr>
                        <a:t>(129)</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FF0000"/>
                          </a:solidFill>
                          <a:effectLst/>
                          <a:latin typeface="+mn-lt"/>
                        </a:rPr>
                        <a:t>Reserva de  Nivelación de N (1146)</a:t>
                      </a: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00FFFF"/>
                    </a:solidFill>
                  </a:tcPr>
                </a:tc>
                <a:tc>
                  <a:txBody>
                    <a:bodyPr/>
                    <a:lstStyle/>
                    <a:p>
                      <a:pPr algn="ctr">
                        <a:lnSpc>
                          <a:spcPts val="1800"/>
                        </a:lnSpc>
                        <a:spcAft>
                          <a:spcPts val="0"/>
                        </a:spcAft>
                      </a:pPr>
                      <a:r>
                        <a:rPr lang="es-ES" sz="1400" b="1" dirty="0" smtClean="0">
                          <a:solidFill>
                            <a:srgbClr val="FF0000"/>
                          </a:solidFill>
                          <a:effectLst/>
                          <a:latin typeface="+mn-lt"/>
                        </a:rPr>
                        <a:t>1.220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00FFFF"/>
                    </a:solidFill>
                  </a:tcPr>
                </a:tc>
                <a:extLst>
                  <a:ext uri="{0D108BD9-81ED-4DB2-BD59-A6C34878D82A}">
                    <a16:rowId xmlns="" xmlns:a16="http://schemas.microsoft.com/office/drawing/2014/main" val="1867132512"/>
                  </a:ext>
                </a:extLst>
              </a:tr>
            </a:tbl>
          </a:graphicData>
        </a:graphic>
      </p:graphicFrame>
      <p:graphicFrame>
        <p:nvGraphicFramePr>
          <p:cNvPr id="22" name="21 Tabla"/>
          <p:cNvGraphicFramePr>
            <a:graphicFrameLocks noGrp="1"/>
          </p:cNvGraphicFramePr>
          <p:nvPr>
            <p:extLst>
              <p:ext uri="{D42A27DB-BD31-4B8C-83A1-F6EECF244321}">
                <p14:modId xmlns="" xmlns:p14="http://schemas.microsoft.com/office/powerpoint/2010/main" val="2194332884"/>
              </p:ext>
            </p:extLst>
          </p:nvPr>
        </p:nvGraphicFramePr>
        <p:xfrm>
          <a:off x="381000" y="5715000"/>
          <a:ext cx="8839200" cy="381000"/>
        </p:xfrm>
        <a:graphic>
          <a:graphicData uri="http://schemas.openxmlformats.org/drawingml/2006/table">
            <a:tbl>
              <a:tblPr firstRow="1" bandRow="1">
                <a:tableStyleId>{5C22544A-7EE6-4342-B048-85BDC9FD1C3A}</a:tableStyleId>
              </a:tblPr>
              <a:tblGrid>
                <a:gridCol w="8839200">
                  <a:extLst>
                    <a:ext uri="{9D8B030D-6E8A-4147-A177-3AD203B41FA5}">
                      <a16:colId xmlns="" xmlns:a16="http://schemas.microsoft.com/office/drawing/2014/main" val="20000"/>
                    </a:ext>
                  </a:extLst>
                </a:gridCol>
              </a:tblGrid>
              <a:tr h="381000">
                <a:tc>
                  <a:txBody>
                    <a:bodyPr/>
                    <a:lstStyle/>
                    <a:p>
                      <a:pPr marL="342900" indent="-342900">
                        <a:buFont typeface="Wingdings" pitchFamily="2" charset="2"/>
                        <a:buChar char="§"/>
                      </a:pPr>
                      <a:r>
                        <a:rPr lang="es-ES_tradnl" sz="1600" baseline="0" dirty="0" smtClean="0"/>
                        <a:t>En el </a:t>
                      </a:r>
                      <a:r>
                        <a:rPr lang="es-ES_tradnl" sz="1600" u="sng" baseline="0" dirty="0" smtClean="0"/>
                        <a:t>año N+1</a:t>
                      </a:r>
                      <a:r>
                        <a:rPr lang="es-ES_tradnl" sz="1600" baseline="0" dirty="0" smtClean="0"/>
                        <a:t>  la </a:t>
                      </a:r>
                      <a:r>
                        <a:rPr lang="es-ES_tradnl" sz="1600" u="sng" baseline="0" dirty="0" err="1" smtClean="0"/>
                        <a:t>Rva</a:t>
                      </a:r>
                      <a:r>
                        <a:rPr lang="es-ES_tradnl" sz="1600" u="sng" baseline="0" dirty="0" smtClean="0"/>
                        <a:t>. de Nivelación</a:t>
                      </a:r>
                      <a:r>
                        <a:rPr lang="es-ES_tradnl" sz="1600" baseline="0" dirty="0" smtClean="0"/>
                        <a:t>, ya es d</a:t>
                      </a:r>
                      <a:r>
                        <a:rPr lang="es-ES_tradnl" sz="1600" b="0" baseline="0" dirty="0" smtClean="0"/>
                        <a:t>isponible la parte correspondiente (100 €):</a:t>
                      </a:r>
                      <a:endParaRPr lang="es-ES_tradnl" sz="1600" b="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graphicFrame>
        <p:nvGraphicFramePr>
          <p:cNvPr id="23" name="Tabla 3"/>
          <p:cNvGraphicFramePr>
            <a:graphicFrameLocks noGrp="1"/>
          </p:cNvGraphicFramePr>
          <p:nvPr>
            <p:extLst>
              <p:ext uri="{D42A27DB-BD31-4B8C-83A1-F6EECF244321}">
                <p14:modId xmlns="" xmlns:p14="http://schemas.microsoft.com/office/powerpoint/2010/main" val="946156799"/>
              </p:ext>
            </p:extLst>
          </p:nvPr>
        </p:nvGraphicFramePr>
        <p:xfrm>
          <a:off x="380999" y="6172200"/>
          <a:ext cx="8839201" cy="533400"/>
        </p:xfrm>
        <a:graphic>
          <a:graphicData uri="http://schemas.openxmlformats.org/drawingml/2006/table">
            <a:tbl>
              <a:tblPr>
                <a:tableStyleId>{5C22544A-7EE6-4342-B048-85BDC9FD1C3A}</a:tableStyleId>
              </a:tblPr>
              <a:tblGrid>
                <a:gridCol w="898902">
                  <a:extLst>
                    <a:ext uri="{9D8B030D-6E8A-4147-A177-3AD203B41FA5}">
                      <a16:colId xmlns="" xmlns:a16="http://schemas.microsoft.com/office/drawing/2014/main" val="1623362537"/>
                    </a:ext>
                  </a:extLst>
                </a:gridCol>
                <a:gridCol w="3445790">
                  <a:extLst>
                    <a:ext uri="{9D8B030D-6E8A-4147-A177-3AD203B41FA5}">
                      <a16:colId xmlns="" xmlns:a16="http://schemas.microsoft.com/office/drawing/2014/main" val="1436730330"/>
                    </a:ext>
                  </a:extLst>
                </a:gridCol>
                <a:gridCol w="1048718">
                  <a:extLst>
                    <a:ext uri="{9D8B030D-6E8A-4147-A177-3AD203B41FA5}">
                      <a16:colId xmlns="" xmlns:a16="http://schemas.microsoft.com/office/drawing/2014/main" val="2076611150"/>
                    </a:ext>
                  </a:extLst>
                </a:gridCol>
                <a:gridCol w="2696706">
                  <a:extLst>
                    <a:ext uri="{9D8B030D-6E8A-4147-A177-3AD203B41FA5}">
                      <a16:colId xmlns="" xmlns:a16="http://schemas.microsoft.com/office/drawing/2014/main" val="3386640337"/>
                    </a:ext>
                  </a:extLst>
                </a:gridCol>
                <a:gridCol w="749085">
                  <a:extLst>
                    <a:ext uri="{9D8B030D-6E8A-4147-A177-3AD203B41FA5}">
                      <a16:colId xmlns="" xmlns:a16="http://schemas.microsoft.com/office/drawing/2014/main" val="1963941001"/>
                    </a:ext>
                  </a:extLst>
                </a:gridCol>
              </a:tblGrid>
              <a:tr h="228600">
                <a:tc>
                  <a:txBody>
                    <a:bodyPr/>
                    <a:lstStyle/>
                    <a:p>
                      <a:pPr algn="ctr">
                        <a:lnSpc>
                          <a:spcPts val="1800"/>
                        </a:lnSpc>
                        <a:spcAft>
                          <a:spcPts val="0"/>
                        </a:spcAft>
                      </a:pP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31/12/N+1</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304800">
                <a:tc>
                  <a:txBody>
                    <a:bodyPr/>
                    <a:lstStyle/>
                    <a:p>
                      <a:pPr algn="ctr">
                        <a:lnSpc>
                          <a:spcPts val="1800"/>
                        </a:lnSpc>
                        <a:spcAft>
                          <a:spcPts val="0"/>
                        </a:spcAft>
                      </a:pPr>
                      <a:r>
                        <a:rPr lang="es-ES" sz="1400" b="1" dirty="0" smtClean="0">
                          <a:solidFill>
                            <a:srgbClr val="FF0000"/>
                          </a:solidFill>
                          <a:effectLst/>
                          <a:latin typeface="+mn-lt"/>
                        </a:rPr>
                        <a:t>100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nSpc>
                          <a:spcPts val="1800"/>
                        </a:lnSpc>
                        <a:spcAft>
                          <a:spcPts val="0"/>
                        </a:spcAft>
                      </a:pPr>
                      <a:r>
                        <a:rPr lang="es-ES" sz="1400" b="1" dirty="0" smtClean="0">
                          <a:solidFill>
                            <a:srgbClr val="FF0000"/>
                          </a:solidFill>
                          <a:effectLst/>
                          <a:latin typeface="+mn-lt"/>
                        </a:rPr>
                        <a:t>Reserva de  Nivelación de N (1146)</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0000FF"/>
                          </a:solidFill>
                          <a:effectLst/>
                          <a:latin typeface="+mn-lt"/>
                        </a:rPr>
                        <a:t>Reservas Voluntarias(113)</a:t>
                      </a:r>
                      <a:endParaRPr lang="es-ES" sz="1400"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FF"/>
                          </a:solidFill>
                          <a:effectLst/>
                          <a:latin typeface="+mn-lt"/>
                        </a:rPr>
                        <a:t>100</a:t>
                      </a: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867132512"/>
                  </a:ext>
                </a:extLst>
              </a:tr>
            </a:tbl>
          </a:graphicData>
        </a:graphic>
      </p:graphicFrame>
      <p:graphicFrame>
        <p:nvGraphicFramePr>
          <p:cNvPr id="16" name="13 Tabla"/>
          <p:cNvGraphicFramePr>
            <a:graphicFrameLocks noGrp="1"/>
          </p:cNvGraphicFramePr>
          <p:nvPr>
            <p:extLst>
              <p:ext uri="{D42A27DB-BD31-4B8C-83A1-F6EECF244321}">
                <p14:modId xmlns="" xmlns:p14="http://schemas.microsoft.com/office/powerpoint/2010/main" val="2330099496"/>
              </p:ext>
            </p:extLst>
          </p:nvPr>
        </p:nvGraphicFramePr>
        <p:xfrm>
          <a:off x="76200" y="2743200"/>
          <a:ext cx="9677400" cy="381000"/>
        </p:xfrm>
        <a:graphic>
          <a:graphicData uri="http://schemas.openxmlformats.org/drawingml/2006/table">
            <a:tbl>
              <a:tblPr firstRow="1" bandRow="1">
                <a:tableStyleId>{5C22544A-7EE6-4342-B048-85BDC9FD1C3A}</a:tableStyleId>
              </a:tblPr>
              <a:tblGrid>
                <a:gridCol w="9677400">
                  <a:extLst>
                    <a:ext uri="{9D8B030D-6E8A-4147-A177-3AD203B41FA5}">
                      <a16:colId xmlns="" xmlns:a16="http://schemas.microsoft.com/office/drawing/2014/main" val="20000"/>
                    </a:ext>
                  </a:extLst>
                </a:gridCol>
              </a:tblGrid>
              <a:tr h="381000">
                <a:tc>
                  <a:txBody>
                    <a:bodyPr/>
                    <a:lstStyle/>
                    <a:p>
                      <a:pPr marL="342900" indent="-342900">
                        <a:buFont typeface="Wingdings" pitchFamily="2" charset="2"/>
                        <a:buChar char="§"/>
                      </a:pPr>
                      <a:r>
                        <a:rPr lang="es-ES_tradnl" sz="1600" baseline="0" dirty="0" smtClean="0"/>
                        <a:t>En el </a:t>
                      </a:r>
                      <a:r>
                        <a:rPr lang="es-ES_tradnl" sz="1600" u="sng" baseline="0" dirty="0" smtClean="0"/>
                        <a:t>año N</a:t>
                      </a:r>
                      <a:r>
                        <a:rPr lang="es-ES_tradnl" sz="1600" baseline="0" dirty="0" smtClean="0"/>
                        <a:t> </a:t>
                      </a:r>
                      <a:r>
                        <a:rPr lang="es-ES_tradnl" sz="1600" u="sng" baseline="0" dirty="0" smtClean="0"/>
                        <a:t>dotar</a:t>
                      </a:r>
                      <a:r>
                        <a:rPr lang="es-ES_tradnl" sz="1600" baseline="0" dirty="0" smtClean="0"/>
                        <a:t> la </a:t>
                      </a:r>
                      <a:r>
                        <a:rPr lang="es-ES_tradnl" sz="1600" u="sng" baseline="0" dirty="0" err="1" smtClean="0"/>
                        <a:t>Rva</a:t>
                      </a:r>
                      <a:r>
                        <a:rPr lang="es-ES_tradnl" sz="1600" u="sng" baseline="0" dirty="0" smtClean="0"/>
                        <a:t>. de Nivelación (1.220 €)</a:t>
                      </a:r>
                      <a:r>
                        <a:rPr lang="es-ES_tradnl" sz="1600" baseline="0" dirty="0" smtClean="0"/>
                        <a:t>, </a:t>
                      </a:r>
                      <a:r>
                        <a:rPr lang="es-ES_tradnl" sz="1600" b="0" baseline="0" dirty="0" smtClean="0"/>
                        <a:t>indisponible durante 5 años salvo adición  antes:</a:t>
                      </a:r>
                      <a:endParaRPr lang="es-ES_tradnl" sz="1600" b="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04538391"/>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294</a:t>
            </a:fld>
            <a:endParaRPr lang="es-ES"/>
          </a:p>
        </p:txBody>
      </p:sp>
      <p:graphicFrame>
        <p:nvGraphicFramePr>
          <p:cNvPr id="2" name="Tabla 1"/>
          <p:cNvGraphicFramePr>
            <a:graphicFrameLocks noGrp="1"/>
          </p:cNvGraphicFramePr>
          <p:nvPr>
            <p:extLst>
              <p:ext uri="{D42A27DB-BD31-4B8C-83A1-F6EECF244321}">
                <p14:modId xmlns="" xmlns:p14="http://schemas.microsoft.com/office/powerpoint/2010/main" val="2679555790"/>
              </p:ext>
            </p:extLst>
          </p:nvPr>
        </p:nvGraphicFramePr>
        <p:xfrm>
          <a:off x="304799" y="2971800"/>
          <a:ext cx="9448800" cy="685800"/>
        </p:xfrm>
        <a:graphic>
          <a:graphicData uri="http://schemas.openxmlformats.org/drawingml/2006/table">
            <a:tbl>
              <a:tblPr>
                <a:tableStyleId>{5C22544A-7EE6-4342-B048-85BDC9FD1C3A}</a:tableStyleId>
              </a:tblPr>
              <a:tblGrid>
                <a:gridCol w="616590">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1059810">
                  <a:extLst>
                    <a:ext uri="{9D8B030D-6E8A-4147-A177-3AD203B41FA5}">
                      <a16:colId xmlns="" xmlns:a16="http://schemas.microsoft.com/office/drawing/2014/main" val="4182599387"/>
                    </a:ext>
                  </a:extLst>
                </a:gridCol>
                <a:gridCol w="351219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152400">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31/12/N+4</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381000">
                <a:tc>
                  <a:txBody>
                    <a:bodyPr/>
                    <a:lstStyle/>
                    <a:p>
                      <a:pPr algn="ctr">
                        <a:lnSpc>
                          <a:spcPts val="1800"/>
                        </a:lnSpc>
                        <a:spcAft>
                          <a:spcPts val="0"/>
                        </a:spcAft>
                      </a:pPr>
                      <a:r>
                        <a:rPr lang="es-ES" sz="1400" b="1" dirty="0" smtClean="0">
                          <a:solidFill>
                            <a:srgbClr val="0000CC"/>
                          </a:solidFill>
                          <a:effectLst/>
                        </a:rPr>
                        <a:t>50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Pasivos por D. Temporarias Imponibles, </a:t>
                      </a:r>
                      <a:r>
                        <a:rPr lang="es-ES" sz="1400" b="1" dirty="0" err="1" smtClean="0">
                          <a:solidFill>
                            <a:srgbClr val="0000CC"/>
                          </a:solidFill>
                          <a:effectLst/>
                          <a:latin typeface="+mn-lt"/>
                        </a:rPr>
                        <a:t>Rva</a:t>
                      </a:r>
                      <a:r>
                        <a:rPr lang="es-ES" sz="1400" b="1" dirty="0" smtClean="0">
                          <a:solidFill>
                            <a:srgbClr val="0000CC"/>
                          </a:solidFill>
                          <a:effectLst/>
                          <a:latin typeface="+mn-lt"/>
                        </a:rPr>
                        <a:t>.</a:t>
                      </a:r>
                      <a:r>
                        <a:rPr lang="es-ES" sz="1400" b="1" baseline="0" dirty="0" smtClean="0">
                          <a:solidFill>
                            <a:srgbClr val="0000CC"/>
                          </a:solidFill>
                          <a:effectLst/>
                          <a:latin typeface="+mn-lt"/>
                        </a:rPr>
                        <a:t> de Nivelación</a:t>
                      </a:r>
                      <a:r>
                        <a:rPr lang="es-ES" sz="1400" b="1" dirty="0" smtClean="0">
                          <a:solidFill>
                            <a:srgbClr val="0000CC"/>
                          </a:solidFill>
                          <a:effectLst/>
                          <a:latin typeface="+mn-lt"/>
                        </a:rPr>
                        <a:t> del ejercicio N (479</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a:t>
                      </a:r>
                      <a:r>
                        <a:rPr lang="es-ES" sz="1400" b="1" dirty="0">
                          <a:solidFill>
                            <a:srgbClr val="FF0000"/>
                          </a:solidFill>
                          <a:effectLst/>
                        </a:rPr>
                        <a:t>(</a:t>
                      </a:r>
                      <a:r>
                        <a:rPr lang="es-ES" sz="1400" b="1" dirty="0" smtClean="0">
                          <a:solidFill>
                            <a:srgbClr val="FF0000"/>
                          </a:solidFill>
                          <a:effectLst/>
                        </a:rPr>
                        <a:t>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[200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0000"/>
                          </a:solidFill>
                          <a:effectLst/>
                        </a:rPr>
                        <a:t>50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sp>
        <p:nvSpPr>
          <p:cNvPr id="3" name="Rectángulo 2"/>
          <p:cNvSpPr/>
          <p:nvPr/>
        </p:nvSpPr>
        <p:spPr>
          <a:xfrm>
            <a:off x="0" y="381000"/>
            <a:ext cx="5562600" cy="492443"/>
          </a:xfrm>
          <a:prstGeom prst="rect">
            <a:avLst/>
          </a:prstGeom>
        </p:spPr>
        <p:txBody>
          <a:bodyPr wrap="square">
            <a:spAutoFit/>
          </a:bodyPr>
          <a:lstStyle/>
          <a:p>
            <a:pPr marL="342900" indent="-342900" algn="just">
              <a:spcAft>
                <a:spcPts val="0"/>
              </a:spcAft>
              <a:buFont typeface="+mj-lt"/>
              <a:buAutoNum type="arabicParenR" startAt="3"/>
              <a:tabLst>
                <a:tab pos="2700020" algn="ctr"/>
                <a:tab pos="5400040" algn="r"/>
                <a:tab pos="685800" algn="l"/>
              </a:tabLst>
            </a:pPr>
            <a:r>
              <a:rPr lang="es-ES" sz="1800" dirty="0" smtClean="0">
                <a:latin typeface="+mn-lt"/>
                <a:ea typeface="Times New Roman" panose="02020603050405020304" pitchFamily="18" charset="0"/>
              </a:rPr>
              <a:t>Contabilización</a:t>
            </a:r>
            <a:r>
              <a:rPr lang="es-ES" sz="1800" b="0" dirty="0" smtClean="0">
                <a:latin typeface="+mn-lt"/>
                <a:ea typeface="Times New Roman" panose="02020603050405020304" pitchFamily="18" charset="0"/>
              </a:rPr>
              <a:t> del </a:t>
            </a:r>
            <a:r>
              <a:rPr lang="es-ES" sz="1800" b="0" u="sng" dirty="0" smtClean="0">
                <a:solidFill>
                  <a:srgbClr val="FFFF00"/>
                </a:solidFill>
                <a:latin typeface="+mn-lt"/>
              </a:rPr>
              <a:t>impuesto diferido año </a:t>
            </a:r>
            <a:r>
              <a:rPr lang="es-ES" sz="1800" u="sng" dirty="0" smtClean="0">
                <a:solidFill>
                  <a:srgbClr val="FFFF00"/>
                </a:solidFill>
                <a:latin typeface="+mn-lt"/>
              </a:rPr>
              <a:t>N+2:</a:t>
            </a:r>
          </a:p>
          <a:p>
            <a:pPr marL="342900" indent="-342900" algn="just">
              <a:spcAft>
                <a:spcPts val="0"/>
              </a:spcAft>
              <a:buFont typeface="+mj-lt"/>
              <a:buAutoNum type="arabicParenR" startAt="3"/>
              <a:tabLst>
                <a:tab pos="2700020" algn="ctr"/>
                <a:tab pos="5400040" algn="r"/>
                <a:tab pos="685800" algn="l"/>
              </a:tabLst>
            </a:pPr>
            <a:endParaRPr lang="es-ES" sz="800" u="sng" dirty="0" smtClean="0"/>
          </a:p>
        </p:txBody>
      </p:sp>
      <p:sp>
        <p:nvSpPr>
          <p:cNvPr id="11"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5 Caso 1º.b) - Solución-3</a:t>
            </a:r>
            <a:r>
              <a:rPr lang="es-ES" sz="1700" dirty="0" smtClean="0">
                <a:solidFill>
                  <a:srgbClr val="FF0000"/>
                </a:solidFill>
              </a:rPr>
              <a:t>  </a:t>
            </a:r>
            <a:r>
              <a:rPr lang="es-ES" sz="1600" dirty="0" smtClean="0">
                <a:solidFill>
                  <a:srgbClr val="FF0000"/>
                </a:solidFill>
              </a:rPr>
              <a:t>Adicción ejercicios futuros </a:t>
            </a:r>
            <a:r>
              <a:rPr lang="es-ES" sz="1200" dirty="0" smtClean="0">
                <a:solidFill>
                  <a:srgbClr val="FF0000"/>
                </a:solidFill>
              </a:rPr>
              <a:t>[</a:t>
            </a:r>
            <a:r>
              <a:rPr lang="es-ES" sz="1200" dirty="0" err="1" smtClean="0">
                <a:solidFill>
                  <a:srgbClr val="FF0000"/>
                </a:solidFill>
              </a:rPr>
              <a:t>Rva</a:t>
            </a:r>
            <a:r>
              <a:rPr lang="es-ES" sz="1200" dirty="0" smtClean="0">
                <a:solidFill>
                  <a:srgbClr val="FF0000"/>
                </a:solidFill>
              </a:rPr>
              <a:t>. Nivelación</a:t>
            </a:r>
            <a:r>
              <a:rPr lang="es-ES" sz="1200" dirty="0">
                <a:solidFill>
                  <a:srgbClr val="FF0000"/>
                </a:solidFill>
              </a:rPr>
              <a:t>] </a:t>
            </a:r>
            <a:endParaRPr lang="es-ES" sz="1200" u="sng" dirty="0">
              <a:solidFill>
                <a:srgbClr val="FF0000"/>
              </a:solidFill>
            </a:endParaRPr>
          </a:p>
        </p:txBody>
      </p:sp>
      <p:sp>
        <p:nvSpPr>
          <p:cNvPr id="13" name="Rectángulo 13"/>
          <p:cNvSpPr/>
          <p:nvPr/>
        </p:nvSpPr>
        <p:spPr>
          <a:xfrm>
            <a:off x="0" y="2590800"/>
            <a:ext cx="6248400" cy="369332"/>
          </a:xfrm>
          <a:prstGeom prst="rect">
            <a:avLst/>
          </a:prstGeom>
        </p:spPr>
        <p:txBody>
          <a:bodyPr wrap="square">
            <a:spAutoFit/>
          </a:bodyPr>
          <a:lstStyle/>
          <a:p>
            <a:pPr marL="342900" indent="-342900" algn="just">
              <a:spcAft>
                <a:spcPts val="0"/>
              </a:spcAft>
              <a:buFont typeface="+mj-lt"/>
              <a:buAutoNum type="arabicParenR" startAt="4"/>
              <a:tabLst>
                <a:tab pos="2700020" algn="ctr"/>
                <a:tab pos="5400040" algn="r"/>
                <a:tab pos="685800" algn="l"/>
              </a:tabLst>
            </a:pPr>
            <a:r>
              <a:rPr lang="es-ES" sz="1800" b="0" dirty="0" smtClean="0">
                <a:latin typeface="Arial" panose="020B0604020202020204" pitchFamily="34" charset="0"/>
                <a:ea typeface="Times New Roman" panose="02020603050405020304" pitchFamily="18" charset="0"/>
              </a:rPr>
              <a:t>C</a:t>
            </a:r>
            <a:r>
              <a:rPr lang="es-ES" sz="1800" dirty="0" smtClean="0">
                <a:latin typeface="Arial" panose="020B0604020202020204" pitchFamily="34" charset="0"/>
                <a:ea typeface="Times New Roman" panose="02020603050405020304" pitchFamily="18" charset="0"/>
              </a:rPr>
              <a:t>ontabilización</a:t>
            </a:r>
            <a:r>
              <a:rPr lang="es-ES" sz="1800" b="0" dirty="0" smtClean="0">
                <a:latin typeface="Arial" panose="020B0604020202020204" pitchFamily="34" charset="0"/>
                <a:ea typeface="Times New Roman" panose="02020603050405020304" pitchFamily="18" charset="0"/>
              </a:rPr>
              <a:t> del </a:t>
            </a:r>
            <a:r>
              <a:rPr lang="es-ES" sz="1800" b="0" u="sng" dirty="0" smtClean="0">
                <a:solidFill>
                  <a:srgbClr val="FFFF00"/>
                </a:solidFill>
              </a:rPr>
              <a:t>Impuesto diferido año </a:t>
            </a:r>
            <a:r>
              <a:rPr lang="es-ES" sz="1800" u="sng" dirty="0" smtClean="0">
                <a:solidFill>
                  <a:srgbClr val="FFFF00"/>
                </a:solidFill>
              </a:rPr>
              <a:t>N+4:</a:t>
            </a:r>
          </a:p>
        </p:txBody>
      </p:sp>
      <p:graphicFrame>
        <p:nvGraphicFramePr>
          <p:cNvPr id="19" name="18 Tabla"/>
          <p:cNvGraphicFramePr>
            <a:graphicFrameLocks noGrp="1"/>
          </p:cNvGraphicFramePr>
          <p:nvPr/>
        </p:nvGraphicFramePr>
        <p:xfrm>
          <a:off x="6019800" y="4800600"/>
          <a:ext cx="3733800" cy="365760"/>
        </p:xfrm>
        <a:graphic>
          <a:graphicData uri="http://schemas.openxmlformats.org/drawingml/2006/table">
            <a:tbl>
              <a:tblPr firstRow="1" bandRow="1">
                <a:tableStyleId>{5C22544A-7EE6-4342-B048-85BDC9FD1C3A}</a:tableStyleId>
              </a:tblPr>
              <a:tblGrid>
                <a:gridCol w="3733800">
                  <a:extLst>
                    <a:ext uri="{9D8B030D-6E8A-4147-A177-3AD203B41FA5}">
                      <a16:colId xmlns="" xmlns:a16="http://schemas.microsoft.com/office/drawing/2014/main" val="20000"/>
                    </a:ext>
                  </a:extLst>
                </a:gridCol>
              </a:tblGrid>
              <a:tr h="304800">
                <a:tc>
                  <a:txBody>
                    <a:bodyPr/>
                    <a:lstStyle/>
                    <a:p>
                      <a:pPr algn="ctr"/>
                      <a:r>
                        <a:rPr lang="es-ES_tradnl" u="sng" dirty="0" smtClean="0"/>
                        <a:t>Año N+5</a:t>
                      </a:r>
                      <a:r>
                        <a:rPr lang="es-ES_tradnl" dirty="0" smtClean="0"/>
                        <a:t>: Adición de resto (600)</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22" name="21 Tabla"/>
          <p:cNvGraphicFramePr>
            <a:graphicFrameLocks noGrp="1"/>
          </p:cNvGraphicFramePr>
          <p:nvPr>
            <p:extLst>
              <p:ext uri="{D42A27DB-BD31-4B8C-83A1-F6EECF244321}">
                <p14:modId xmlns="" xmlns:p14="http://schemas.microsoft.com/office/powerpoint/2010/main" val="4178224206"/>
              </p:ext>
            </p:extLst>
          </p:nvPr>
        </p:nvGraphicFramePr>
        <p:xfrm>
          <a:off x="533400" y="3733800"/>
          <a:ext cx="8763000" cy="381000"/>
        </p:xfrm>
        <a:graphic>
          <a:graphicData uri="http://schemas.openxmlformats.org/drawingml/2006/table">
            <a:tbl>
              <a:tblPr firstRow="1" bandRow="1">
                <a:tableStyleId>{5C22544A-7EE6-4342-B048-85BDC9FD1C3A}</a:tableStyleId>
              </a:tblPr>
              <a:tblGrid>
                <a:gridCol w="8763000">
                  <a:extLst>
                    <a:ext uri="{9D8B030D-6E8A-4147-A177-3AD203B41FA5}">
                      <a16:colId xmlns="" xmlns:a16="http://schemas.microsoft.com/office/drawing/2014/main" val="20000"/>
                    </a:ext>
                  </a:extLst>
                </a:gridCol>
              </a:tblGrid>
              <a:tr h="381000">
                <a:tc>
                  <a:txBody>
                    <a:bodyPr/>
                    <a:lstStyle/>
                    <a:p>
                      <a:pPr marL="342900" indent="-342900">
                        <a:buFont typeface="Wingdings" pitchFamily="2" charset="2"/>
                        <a:buChar char="§"/>
                      </a:pPr>
                      <a:r>
                        <a:rPr lang="es-ES_tradnl" sz="1600" baseline="0" dirty="0" smtClean="0"/>
                        <a:t>En el </a:t>
                      </a:r>
                      <a:r>
                        <a:rPr lang="es-ES_tradnl" sz="1600" u="sng" baseline="0" dirty="0" smtClean="0"/>
                        <a:t>año N+4</a:t>
                      </a:r>
                      <a:r>
                        <a:rPr lang="es-ES_tradnl" sz="1600" baseline="0" dirty="0" smtClean="0"/>
                        <a:t>  la </a:t>
                      </a:r>
                      <a:r>
                        <a:rPr lang="es-ES_tradnl" sz="1600" u="sng" baseline="0" dirty="0" err="1" smtClean="0"/>
                        <a:t>Rva</a:t>
                      </a:r>
                      <a:r>
                        <a:rPr lang="es-ES_tradnl" sz="1600" u="sng" baseline="0" dirty="0" smtClean="0"/>
                        <a:t>. de Nivelación</a:t>
                      </a:r>
                      <a:r>
                        <a:rPr lang="es-ES_tradnl" sz="1600" baseline="0" dirty="0" smtClean="0"/>
                        <a:t>, ya es d</a:t>
                      </a:r>
                      <a:r>
                        <a:rPr lang="es-ES_tradnl" sz="1600" b="0" baseline="0" dirty="0" smtClean="0"/>
                        <a:t>isponible la parte correspondiente (200 €):</a:t>
                      </a:r>
                      <a:endParaRPr lang="es-ES_tradnl" sz="1600" b="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graphicFrame>
        <p:nvGraphicFramePr>
          <p:cNvPr id="23" name="Tabla 3"/>
          <p:cNvGraphicFramePr>
            <a:graphicFrameLocks noGrp="1"/>
          </p:cNvGraphicFramePr>
          <p:nvPr>
            <p:extLst>
              <p:ext uri="{D42A27DB-BD31-4B8C-83A1-F6EECF244321}">
                <p14:modId xmlns="" xmlns:p14="http://schemas.microsoft.com/office/powerpoint/2010/main" val="2329028446"/>
              </p:ext>
            </p:extLst>
          </p:nvPr>
        </p:nvGraphicFramePr>
        <p:xfrm>
          <a:off x="228599" y="4191000"/>
          <a:ext cx="9372599" cy="457200"/>
        </p:xfrm>
        <a:graphic>
          <a:graphicData uri="http://schemas.openxmlformats.org/drawingml/2006/table">
            <a:tbl>
              <a:tblPr>
                <a:tableStyleId>{5C22544A-7EE6-4342-B048-85BDC9FD1C3A}</a:tableStyleId>
              </a:tblPr>
              <a:tblGrid>
                <a:gridCol w="914400">
                  <a:extLst>
                    <a:ext uri="{9D8B030D-6E8A-4147-A177-3AD203B41FA5}">
                      <a16:colId xmlns="" xmlns:a16="http://schemas.microsoft.com/office/drawing/2014/main" val="1623362537"/>
                    </a:ext>
                  </a:extLst>
                </a:gridCol>
                <a:gridCol w="3505200">
                  <a:extLst>
                    <a:ext uri="{9D8B030D-6E8A-4147-A177-3AD203B41FA5}">
                      <a16:colId xmlns="" xmlns:a16="http://schemas.microsoft.com/office/drawing/2014/main" val="1436730330"/>
                    </a:ext>
                  </a:extLst>
                </a:gridCol>
                <a:gridCol w="1066799">
                  <a:extLst>
                    <a:ext uri="{9D8B030D-6E8A-4147-A177-3AD203B41FA5}">
                      <a16:colId xmlns="" xmlns:a16="http://schemas.microsoft.com/office/drawing/2014/main" val="2076611150"/>
                    </a:ext>
                  </a:extLst>
                </a:gridCol>
                <a:gridCol w="3048000">
                  <a:extLst>
                    <a:ext uri="{9D8B030D-6E8A-4147-A177-3AD203B41FA5}">
                      <a16:colId xmlns="" xmlns:a16="http://schemas.microsoft.com/office/drawing/2014/main" val="3386640337"/>
                    </a:ext>
                  </a:extLst>
                </a:gridCol>
                <a:gridCol w="838200">
                  <a:extLst>
                    <a:ext uri="{9D8B030D-6E8A-4147-A177-3AD203B41FA5}">
                      <a16:colId xmlns="" xmlns:a16="http://schemas.microsoft.com/office/drawing/2014/main" val="1963941001"/>
                    </a:ext>
                  </a:extLst>
                </a:gridCol>
              </a:tblGrid>
              <a:tr h="152400">
                <a:tc>
                  <a:txBody>
                    <a:bodyPr/>
                    <a:lstStyle/>
                    <a:p>
                      <a:pPr algn="ctr">
                        <a:lnSpc>
                          <a:spcPts val="1800"/>
                        </a:lnSpc>
                        <a:spcAft>
                          <a:spcPts val="0"/>
                        </a:spcAft>
                      </a:pP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31/12/N+4</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228600">
                <a:tc>
                  <a:txBody>
                    <a:bodyPr/>
                    <a:lstStyle/>
                    <a:p>
                      <a:pPr algn="ctr">
                        <a:lnSpc>
                          <a:spcPts val="1800"/>
                        </a:lnSpc>
                        <a:spcAft>
                          <a:spcPts val="0"/>
                        </a:spcAft>
                      </a:pPr>
                      <a:r>
                        <a:rPr lang="es-ES" sz="1400" b="1" dirty="0" smtClean="0">
                          <a:solidFill>
                            <a:srgbClr val="FF0000"/>
                          </a:solidFill>
                          <a:effectLst/>
                          <a:latin typeface="+mn-lt"/>
                        </a:rPr>
                        <a:t>200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nSpc>
                          <a:spcPts val="1800"/>
                        </a:lnSpc>
                        <a:spcAft>
                          <a:spcPts val="0"/>
                        </a:spcAft>
                      </a:pPr>
                      <a:r>
                        <a:rPr lang="es-ES" sz="1400" b="1" dirty="0" smtClean="0">
                          <a:solidFill>
                            <a:srgbClr val="FF0000"/>
                          </a:solidFill>
                          <a:effectLst/>
                          <a:latin typeface="+mn-lt"/>
                        </a:rPr>
                        <a:t>Reserva de  Nivelación de N (1146)</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0000FF"/>
                          </a:solidFill>
                          <a:effectLst/>
                          <a:latin typeface="+mn-lt"/>
                        </a:rPr>
                        <a:t>Reservas Voluntarias(113)</a:t>
                      </a:r>
                      <a:endParaRPr lang="es-ES" sz="1400"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FF"/>
                          </a:solidFill>
                          <a:effectLst/>
                          <a:latin typeface="+mn-lt"/>
                        </a:rPr>
                        <a:t>200</a:t>
                      </a: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867132512"/>
                  </a:ext>
                </a:extLst>
              </a:tr>
            </a:tbl>
          </a:graphicData>
        </a:graphic>
      </p:graphicFrame>
      <p:graphicFrame>
        <p:nvGraphicFramePr>
          <p:cNvPr id="16" name="15 Tabla"/>
          <p:cNvGraphicFramePr>
            <a:graphicFrameLocks noGrp="1"/>
          </p:cNvGraphicFramePr>
          <p:nvPr/>
        </p:nvGraphicFramePr>
        <p:xfrm>
          <a:off x="5791200" y="457200"/>
          <a:ext cx="3581400" cy="365760"/>
        </p:xfrm>
        <a:graphic>
          <a:graphicData uri="http://schemas.openxmlformats.org/drawingml/2006/table">
            <a:tbl>
              <a:tblPr firstRow="1" bandRow="1">
                <a:tableStyleId>{5C22544A-7EE6-4342-B048-85BDC9FD1C3A}</a:tableStyleId>
              </a:tblPr>
              <a:tblGrid>
                <a:gridCol w="3581400">
                  <a:extLst>
                    <a:ext uri="{9D8B030D-6E8A-4147-A177-3AD203B41FA5}">
                      <a16:colId xmlns="" xmlns:a16="http://schemas.microsoft.com/office/drawing/2014/main" val="20000"/>
                    </a:ext>
                  </a:extLst>
                </a:gridCol>
              </a:tblGrid>
              <a:tr h="304800">
                <a:tc>
                  <a:txBody>
                    <a:bodyPr/>
                    <a:lstStyle/>
                    <a:p>
                      <a:pPr algn="ctr"/>
                      <a:r>
                        <a:rPr lang="es-ES_tradnl" u="sng" dirty="0" smtClean="0"/>
                        <a:t>Año N+2</a:t>
                      </a:r>
                      <a:r>
                        <a:rPr lang="es-ES_tradnl" dirty="0" smtClean="0"/>
                        <a:t>: Adición de 320</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18" name="Tabla 1"/>
          <p:cNvGraphicFramePr>
            <a:graphicFrameLocks noGrp="1"/>
          </p:cNvGraphicFramePr>
          <p:nvPr>
            <p:extLst>
              <p:ext uri="{D42A27DB-BD31-4B8C-83A1-F6EECF244321}">
                <p14:modId xmlns="" xmlns:p14="http://schemas.microsoft.com/office/powerpoint/2010/main" val="1983100350"/>
              </p:ext>
            </p:extLst>
          </p:nvPr>
        </p:nvGraphicFramePr>
        <p:xfrm>
          <a:off x="228600" y="838200"/>
          <a:ext cx="9525000" cy="685800"/>
        </p:xfrm>
        <a:graphic>
          <a:graphicData uri="http://schemas.openxmlformats.org/drawingml/2006/table">
            <a:tbl>
              <a:tblPr>
                <a:tableStyleId>{5C22544A-7EE6-4342-B048-85BDC9FD1C3A}</a:tableStyleId>
              </a:tblPr>
              <a:tblGrid>
                <a:gridCol w="692790">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1059810">
                  <a:extLst>
                    <a:ext uri="{9D8B030D-6E8A-4147-A177-3AD203B41FA5}">
                      <a16:colId xmlns="" xmlns:a16="http://schemas.microsoft.com/office/drawing/2014/main" val="4182599387"/>
                    </a:ext>
                  </a:extLst>
                </a:gridCol>
                <a:gridCol w="351219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136715">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31/12/N+2</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381000">
                <a:tc>
                  <a:txBody>
                    <a:bodyPr/>
                    <a:lstStyle/>
                    <a:p>
                      <a:pPr algn="ctr">
                        <a:lnSpc>
                          <a:spcPts val="1800"/>
                        </a:lnSpc>
                        <a:spcAft>
                          <a:spcPts val="0"/>
                        </a:spcAft>
                      </a:pPr>
                      <a:r>
                        <a:rPr lang="es-ES" sz="1400" b="1" dirty="0" smtClean="0">
                          <a:solidFill>
                            <a:srgbClr val="0000CC"/>
                          </a:solidFill>
                          <a:effectLst/>
                        </a:rPr>
                        <a:t>80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Pasivos por D. Temporarias Imponibles, </a:t>
                      </a:r>
                      <a:r>
                        <a:rPr lang="es-ES" sz="1400" b="1" dirty="0" err="1" smtClean="0">
                          <a:solidFill>
                            <a:srgbClr val="0000CC"/>
                          </a:solidFill>
                          <a:effectLst/>
                          <a:latin typeface="+mn-lt"/>
                        </a:rPr>
                        <a:t>Rva</a:t>
                      </a:r>
                      <a:r>
                        <a:rPr lang="es-ES" sz="1400" b="1" dirty="0" smtClean="0">
                          <a:solidFill>
                            <a:srgbClr val="0000CC"/>
                          </a:solidFill>
                          <a:effectLst/>
                          <a:latin typeface="+mn-lt"/>
                        </a:rPr>
                        <a:t>.</a:t>
                      </a:r>
                      <a:r>
                        <a:rPr lang="es-ES" sz="1400" b="1" baseline="0" dirty="0" smtClean="0">
                          <a:solidFill>
                            <a:srgbClr val="0000CC"/>
                          </a:solidFill>
                          <a:effectLst/>
                          <a:latin typeface="+mn-lt"/>
                        </a:rPr>
                        <a:t> de Nivelación</a:t>
                      </a:r>
                      <a:r>
                        <a:rPr lang="es-ES" sz="1400" b="1" dirty="0" smtClean="0">
                          <a:solidFill>
                            <a:srgbClr val="0000CC"/>
                          </a:solidFill>
                          <a:effectLst/>
                          <a:latin typeface="+mn-lt"/>
                        </a:rPr>
                        <a:t> del ejercicio N (479)</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a:t>
                      </a:r>
                      <a:r>
                        <a:rPr lang="es-ES" sz="1400" b="1" dirty="0">
                          <a:solidFill>
                            <a:srgbClr val="FF0000"/>
                          </a:solidFill>
                          <a:effectLst/>
                        </a:rPr>
                        <a:t>(</a:t>
                      </a:r>
                      <a:r>
                        <a:rPr lang="es-ES" sz="1400" b="1" dirty="0" smtClean="0">
                          <a:solidFill>
                            <a:srgbClr val="FF0000"/>
                          </a:solidFill>
                          <a:effectLst/>
                        </a:rPr>
                        <a:t>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[320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0000"/>
                          </a:solidFill>
                          <a:effectLst/>
                        </a:rPr>
                        <a:t>80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graphicFrame>
        <p:nvGraphicFramePr>
          <p:cNvPr id="20" name="19 Tabla"/>
          <p:cNvGraphicFramePr>
            <a:graphicFrameLocks noGrp="1"/>
          </p:cNvGraphicFramePr>
          <p:nvPr>
            <p:extLst>
              <p:ext uri="{D42A27DB-BD31-4B8C-83A1-F6EECF244321}">
                <p14:modId xmlns="" xmlns:p14="http://schemas.microsoft.com/office/powerpoint/2010/main" val="452389696"/>
              </p:ext>
            </p:extLst>
          </p:nvPr>
        </p:nvGraphicFramePr>
        <p:xfrm>
          <a:off x="533400" y="1600200"/>
          <a:ext cx="8839200" cy="335280"/>
        </p:xfrm>
        <a:graphic>
          <a:graphicData uri="http://schemas.openxmlformats.org/drawingml/2006/table">
            <a:tbl>
              <a:tblPr firstRow="1" bandRow="1">
                <a:tableStyleId>{5C22544A-7EE6-4342-B048-85BDC9FD1C3A}</a:tableStyleId>
              </a:tblPr>
              <a:tblGrid>
                <a:gridCol w="8839200">
                  <a:extLst>
                    <a:ext uri="{9D8B030D-6E8A-4147-A177-3AD203B41FA5}">
                      <a16:colId xmlns="" xmlns:a16="http://schemas.microsoft.com/office/drawing/2014/main" val="20000"/>
                    </a:ext>
                  </a:extLst>
                </a:gridCol>
              </a:tblGrid>
              <a:tr h="228600">
                <a:tc>
                  <a:txBody>
                    <a:bodyPr/>
                    <a:lstStyle/>
                    <a:p>
                      <a:pPr marL="342900" indent="-342900">
                        <a:buFont typeface="Wingdings" pitchFamily="2" charset="2"/>
                        <a:buChar char="§"/>
                      </a:pPr>
                      <a:r>
                        <a:rPr lang="es-ES_tradnl" sz="1600" baseline="0" dirty="0" smtClean="0"/>
                        <a:t>En el </a:t>
                      </a:r>
                      <a:r>
                        <a:rPr lang="es-ES_tradnl" sz="1600" u="sng" baseline="0" dirty="0" smtClean="0"/>
                        <a:t>año N+2</a:t>
                      </a:r>
                      <a:r>
                        <a:rPr lang="es-ES_tradnl" sz="1600" baseline="0" dirty="0" smtClean="0"/>
                        <a:t>  la </a:t>
                      </a:r>
                      <a:r>
                        <a:rPr lang="es-ES_tradnl" sz="1600" u="sng" baseline="0" dirty="0" err="1" smtClean="0"/>
                        <a:t>Rva</a:t>
                      </a:r>
                      <a:r>
                        <a:rPr lang="es-ES_tradnl" sz="1600" u="sng" baseline="0" dirty="0" smtClean="0"/>
                        <a:t>. de Nivelación</a:t>
                      </a:r>
                      <a:r>
                        <a:rPr lang="es-ES_tradnl" sz="1600" baseline="0" dirty="0" smtClean="0"/>
                        <a:t>, ya es d</a:t>
                      </a:r>
                      <a:r>
                        <a:rPr lang="es-ES_tradnl" sz="1600" b="0" baseline="0" dirty="0" smtClean="0"/>
                        <a:t>isponible la parte correspondiente (320 €):</a:t>
                      </a:r>
                      <a:endParaRPr lang="es-ES_tradnl" sz="1600" b="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graphicFrame>
        <p:nvGraphicFramePr>
          <p:cNvPr id="21" name="Tabla 3"/>
          <p:cNvGraphicFramePr>
            <a:graphicFrameLocks noGrp="1"/>
          </p:cNvGraphicFramePr>
          <p:nvPr>
            <p:extLst>
              <p:ext uri="{D42A27DB-BD31-4B8C-83A1-F6EECF244321}">
                <p14:modId xmlns="" xmlns:p14="http://schemas.microsoft.com/office/powerpoint/2010/main" val="1999498195"/>
              </p:ext>
            </p:extLst>
          </p:nvPr>
        </p:nvGraphicFramePr>
        <p:xfrm>
          <a:off x="304799" y="1981200"/>
          <a:ext cx="9372600" cy="457200"/>
        </p:xfrm>
        <a:graphic>
          <a:graphicData uri="http://schemas.openxmlformats.org/drawingml/2006/table">
            <a:tbl>
              <a:tblPr>
                <a:tableStyleId>{5C22544A-7EE6-4342-B048-85BDC9FD1C3A}</a:tableStyleId>
              </a:tblPr>
              <a:tblGrid>
                <a:gridCol w="990600">
                  <a:extLst>
                    <a:ext uri="{9D8B030D-6E8A-4147-A177-3AD203B41FA5}">
                      <a16:colId xmlns="" xmlns:a16="http://schemas.microsoft.com/office/drawing/2014/main" val="1623362537"/>
                    </a:ext>
                  </a:extLst>
                </a:gridCol>
                <a:gridCol w="3505200">
                  <a:extLst>
                    <a:ext uri="{9D8B030D-6E8A-4147-A177-3AD203B41FA5}">
                      <a16:colId xmlns="" xmlns:a16="http://schemas.microsoft.com/office/drawing/2014/main" val="1436730330"/>
                    </a:ext>
                  </a:extLst>
                </a:gridCol>
                <a:gridCol w="1066799">
                  <a:extLst>
                    <a:ext uri="{9D8B030D-6E8A-4147-A177-3AD203B41FA5}">
                      <a16:colId xmlns="" xmlns:a16="http://schemas.microsoft.com/office/drawing/2014/main" val="2076611150"/>
                    </a:ext>
                  </a:extLst>
                </a:gridCol>
                <a:gridCol w="3048000">
                  <a:extLst>
                    <a:ext uri="{9D8B030D-6E8A-4147-A177-3AD203B41FA5}">
                      <a16:colId xmlns="" xmlns:a16="http://schemas.microsoft.com/office/drawing/2014/main" val="3386640337"/>
                    </a:ext>
                  </a:extLst>
                </a:gridCol>
                <a:gridCol w="762001">
                  <a:extLst>
                    <a:ext uri="{9D8B030D-6E8A-4147-A177-3AD203B41FA5}">
                      <a16:colId xmlns="" xmlns:a16="http://schemas.microsoft.com/office/drawing/2014/main" val="1963941001"/>
                    </a:ext>
                  </a:extLst>
                </a:gridCol>
              </a:tblGrid>
              <a:tr h="228600">
                <a:tc>
                  <a:txBody>
                    <a:bodyPr/>
                    <a:lstStyle/>
                    <a:p>
                      <a:pPr algn="ctr">
                        <a:lnSpc>
                          <a:spcPts val="1800"/>
                        </a:lnSpc>
                        <a:spcAft>
                          <a:spcPts val="0"/>
                        </a:spcAft>
                      </a:pP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31/12/N+2</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228600">
                <a:tc>
                  <a:txBody>
                    <a:bodyPr/>
                    <a:lstStyle/>
                    <a:p>
                      <a:pPr algn="ctr">
                        <a:lnSpc>
                          <a:spcPts val="1800"/>
                        </a:lnSpc>
                        <a:spcAft>
                          <a:spcPts val="0"/>
                        </a:spcAft>
                      </a:pPr>
                      <a:r>
                        <a:rPr lang="es-ES" sz="1400" b="1" dirty="0" smtClean="0">
                          <a:solidFill>
                            <a:srgbClr val="FF0000"/>
                          </a:solidFill>
                          <a:effectLst/>
                          <a:latin typeface="+mn-lt"/>
                        </a:rPr>
                        <a:t>320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nSpc>
                          <a:spcPts val="1800"/>
                        </a:lnSpc>
                        <a:spcAft>
                          <a:spcPts val="0"/>
                        </a:spcAft>
                      </a:pPr>
                      <a:r>
                        <a:rPr lang="es-ES" sz="1400" b="1" dirty="0" smtClean="0">
                          <a:solidFill>
                            <a:srgbClr val="FF0000"/>
                          </a:solidFill>
                          <a:effectLst/>
                          <a:latin typeface="+mn-lt"/>
                        </a:rPr>
                        <a:t>Reserva de  Nivelación de N (1146)</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0000FF"/>
                          </a:solidFill>
                          <a:effectLst/>
                          <a:latin typeface="+mn-lt"/>
                        </a:rPr>
                        <a:t>Reservas Voluntarias(113)</a:t>
                      </a:r>
                      <a:endParaRPr lang="es-ES" sz="1400"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FF"/>
                          </a:solidFill>
                          <a:effectLst/>
                          <a:latin typeface="+mn-lt"/>
                        </a:rPr>
                        <a:t>320</a:t>
                      </a: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867132512"/>
                  </a:ext>
                </a:extLst>
              </a:tr>
            </a:tbl>
          </a:graphicData>
        </a:graphic>
      </p:graphicFrame>
      <p:sp>
        <p:nvSpPr>
          <p:cNvPr id="24" name="Rectángulo 13"/>
          <p:cNvSpPr/>
          <p:nvPr/>
        </p:nvSpPr>
        <p:spPr>
          <a:xfrm>
            <a:off x="76200" y="4724400"/>
            <a:ext cx="6248400" cy="369332"/>
          </a:xfrm>
          <a:prstGeom prst="rect">
            <a:avLst/>
          </a:prstGeom>
        </p:spPr>
        <p:txBody>
          <a:bodyPr wrap="square">
            <a:spAutoFit/>
          </a:bodyPr>
          <a:lstStyle/>
          <a:p>
            <a:pPr marL="342900" indent="-342900" algn="just">
              <a:spcAft>
                <a:spcPts val="0"/>
              </a:spcAft>
              <a:buFont typeface="+mj-lt"/>
              <a:buAutoNum type="arabicParenR" startAt="5"/>
              <a:tabLst>
                <a:tab pos="2700020" algn="ctr"/>
                <a:tab pos="5400040" algn="r"/>
                <a:tab pos="685800" algn="l"/>
              </a:tabLst>
            </a:pPr>
            <a:r>
              <a:rPr lang="es-ES" sz="1800" b="0" dirty="0" smtClean="0">
                <a:latin typeface="Arial" panose="020B0604020202020204" pitchFamily="34" charset="0"/>
                <a:ea typeface="Times New Roman" panose="02020603050405020304" pitchFamily="18" charset="0"/>
              </a:rPr>
              <a:t>C</a:t>
            </a:r>
            <a:r>
              <a:rPr lang="es-ES" sz="1800" dirty="0" smtClean="0">
                <a:latin typeface="Arial" panose="020B0604020202020204" pitchFamily="34" charset="0"/>
                <a:ea typeface="Times New Roman" panose="02020603050405020304" pitchFamily="18" charset="0"/>
              </a:rPr>
              <a:t>ontabilización</a:t>
            </a:r>
            <a:r>
              <a:rPr lang="es-ES" sz="1800" b="0" dirty="0" smtClean="0">
                <a:latin typeface="Arial" panose="020B0604020202020204" pitchFamily="34" charset="0"/>
                <a:ea typeface="Times New Roman" panose="02020603050405020304" pitchFamily="18" charset="0"/>
              </a:rPr>
              <a:t> del </a:t>
            </a:r>
            <a:r>
              <a:rPr lang="es-ES" sz="1800" b="0" u="sng" dirty="0" smtClean="0">
                <a:solidFill>
                  <a:srgbClr val="FFFF00"/>
                </a:solidFill>
              </a:rPr>
              <a:t>Impuesto diferido año </a:t>
            </a:r>
            <a:r>
              <a:rPr lang="es-ES" sz="1800" u="sng" dirty="0" smtClean="0">
                <a:solidFill>
                  <a:srgbClr val="FFFF00"/>
                </a:solidFill>
              </a:rPr>
              <a:t>N+5:</a:t>
            </a:r>
          </a:p>
        </p:txBody>
      </p:sp>
      <p:graphicFrame>
        <p:nvGraphicFramePr>
          <p:cNvPr id="25" name="Tabla 1"/>
          <p:cNvGraphicFramePr>
            <a:graphicFrameLocks noGrp="1"/>
          </p:cNvGraphicFramePr>
          <p:nvPr>
            <p:extLst>
              <p:ext uri="{D42A27DB-BD31-4B8C-83A1-F6EECF244321}">
                <p14:modId xmlns="" xmlns:p14="http://schemas.microsoft.com/office/powerpoint/2010/main" val="2867652801"/>
              </p:ext>
            </p:extLst>
          </p:nvPr>
        </p:nvGraphicFramePr>
        <p:xfrm>
          <a:off x="228600" y="5181600"/>
          <a:ext cx="9448800" cy="685800"/>
        </p:xfrm>
        <a:graphic>
          <a:graphicData uri="http://schemas.openxmlformats.org/drawingml/2006/table">
            <a:tbl>
              <a:tblPr>
                <a:tableStyleId>{5C22544A-7EE6-4342-B048-85BDC9FD1C3A}</a:tableStyleId>
              </a:tblPr>
              <a:tblGrid>
                <a:gridCol w="616590">
                  <a:extLst>
                    <a:ext uri="{9D8B030D-6E8A-4147-A177-3AD203B41FA5}">
                      <a16:colId xmlns="" xmlns:a16="http://schemas.microsoft.com/office/drawing/2014/main" val="2882770680"/>
                    </a:ext>
                  </a:extLst>
                </a:gridCol>
                <a:gridCol w="3733800">
                  <a:extLst>
                    <a:ext uri="{9D8B030D-6E8A-4147-A177-3AD203B41FA5}">
                      <a16:colId xmlns="" xmlns:a16="http://schemas.microsoft.com/office/drawing/2014/main" val="2962475808"/>
                    </a:ext>
                  </a:extLst>
                </a:gridCol>
                <a:gridCol w="1059810">
                  <a:extLst>
                    <a:ext uri="{9D8B030D-6E8A-4147-A177-3AD203B41FA5}">
                      <a16:colId xmlns="" xmlns:a16="http://schemas.microsoft.com/office/drawing/2014/main" val="4182599387"/>
                    </a:ext>
                  </a:extLst>
                </a:gridCol>
                <a:gridCol w="3512190">
                  <a:extLst>
                    <a:ext uri="{9D8B030D-6E8A-4147-A177-3AD203B41FA5}">
                      <a16:colId xmlns="" xmlns:a16="http://schemas.microsoft.com/office/drawing/2014/main" val="3382694916"/>
                    </a:ext>
                  </a:extLst>
                </a:gridCol>
                <a:gridCol w="526410">
                  <a:extLst>
                    <a:ext uri="{9D8B030D-6E8A-4147-A177-3AD203B41FA5}">
                      <a16:colId xmlns="" xmlns:a16="http://schemas.microsoft.com/office/drawing/2014/main" val="150555020"/>
                    </a:ext>
                  </a:extLst>
                </a:gridCol>
              </a:tblGrid>
              <a:tr h="152400">
                <a:tc>
                  <a:txBody>
                    <a:bodyPr/>
                    <a:lstStyle/>
                    <a:p>
                      <a:pPr algn="ctr">
                        <a:lnSpc>
                          <a:spcPts val="1800"/>
                        </a:lnSpc>
                        <a:spcAft>
                          <a:spcPts val="0"/>
                        </a:spcAft>
                      </a:pP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31/12/N+5</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381000">
                <a:tc>
                  <a:txBody>
                    <a:bodyPr/>
                    <a:lstStyle/>
                    <a:p>
                      <a:pPr algn="ctr">
                        <a:lnSpc>
                          <a:spcPts val="1800"/>
                        </a:lnSpc>
                        <a:spcAft>
                          <a:spcPts val="0"/>
                        </a:spcAft>
                      </a:pPr>
                      <a:r>
                        <a:rPr lang="es-ES" sz="1400" b="1" dirty="0" smtClean="0">
                          <a:solidFill>
                            <a:srgbClr val="0000CC"/>
                          </a:solidFill>
                          <a:effectLst/>
                        </a:rPr>
                        <a:t>150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Pasivos por D. Temporarias Imponibles, </a:t>
                      </a:r>
                      <a:r>
                        <a:rPr lang="es-ES" sz="1400" b="1" dirty="0" err="1" smtClean="0">
                          <a:solidFill>
                            <a:srgbClr val="0000CC"/>
                          </a:solidFill>
                          <a:effectLst/>
                          <a:latin typeface="+mn-lt"/>
                        </a:rPr>
                        <a:t>Rva</a:t>
                      </a:r>
                      <a:r>
                        <a:rPr lang="es-ES" sz="1400" b="1" dirty="0" smtClean="0">
                          <a:solidFill>
                            <a:srgbClr val="0000CC"/>
                          </a:solidFill>
                          <a:effectLst/>
                          <a:latin typeface="+mn-lt"/>
                        </a:rPr>
                        <a:t>.</a:t>
                      </a:r>
                      <a:r>
                        <a:rPr lang="es-ES" sz="1400" b="1" baseline="0" dirty="0" smtClean="0">
                          <a:solidFill>
                            <a:srgbClr val="0000CC"/>
                          </a:solidFill>
                          <a:effectLst/>
                          <a:latin typeface="+mn-lt"/>
                        </a:rPr>
                        <a:t> de Nivelación</a:t>
                      </a:r>
                      <a:r>
                        <a:rPr lang="es-ES" sz="1400" b="1" dirty="0" smtClean="0">
                          <a:solidFill>
                            <a:srgbClr val="0000CC"/>
                          </a:solidFill>
                          <a:effectLst/>
                          <a:latin typeface="+mn-lt"/>
                        </a:rPr>
                        <a:t> del ejercicio N (479</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Impuesto sobre beneficios </a:t>
                      </a:r>
                      <a:r>
                        <a:rPr lang="es-ES" sz="1400" b="1" u="sng" dirty="0" smtClean="0">
                          <a:solidFill>
                            <a:srgbClr val="FF0000"/>
                          </a:solidFill>
                          <a:effectLst/>
                        </a:rPr>
                        <a:t>diferido</a:t>
                      </a:r>
                      <a:r>
                        <a:rPr lang="es-ES" sz="1400" b="1" dirty="0" smtClean="0">
                          <a:solidFill>
                            <a:srgbClr val="FF0000"/>
                          </a:solidFill>
                          <a:effectLst/>
                        </a:rPr>
                        <a:t> </a:t>
                      </a:r>
                      <a:r>
                        <a:rPr lang="es-ES" sz="1400" b="1" dirty="0">
                          <a:solidFill>
                            <a:srgbClr val="FF0000"/>
                          </a:solidFill>
                          <a:effectLst/>
                        </a:rPr>
                        <a:t>(</a:t>
                      </a:r>
                      <a:r>
                        <a:rPr lang="es-ES" sz="1400" b="1" dirty="0" smtClean="0">
                          <a:solidFill>
                            <a:srgbClr val="FF0000"/>
                          </a:solidFill>
                          <a:effectLst/>
                        </a:rPr>
                        <a:t>6301)</a:t>
                      </a:r>
                    </a:p>
                    <a:p>
                      <a:pPr algn="ctr">
                        <a:lnSpc>
                          <a:spcPts val="1800"/>
                        </a:lnSpc>
                        <a:spcAft>
                          <a:spcPts val="0"/>
                        </a:spcAft>
                      </a:pPr>
                      <a:r>
                        <a:rPr lang="es-ES" sz="1400" b="1" dirty="0" smtClean="0">
                          <a:solidFill>
                            <a:srgbClr val="FF0000"/>
                          </a:solidFill>
                          <a:effectLst/>
                          <a:latin typeface="+mn-lt"/>
                          <a:ea typeface="Times New Roman" panose="02020603050405020304" pitchFamily="18" charset="0"/>
                        </a:rPr>
                        <a:t>[600 x 25%]</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0000"/>
                          </a:solidFill>
                          <a:effectLst/>
                        </a:rPr>
                        <a:t>150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graphicFrame>
        <p:nvGraphicFramePr>
          <p:cNvPr id="26" name="25 Tabla"/>
          <p:cNvGraphicFramePr>
            <a:graphicFrameLocks noGrp="1"/>
          </p:cNvGraphicFramePr>
          <p:nvPr/>
        </p:nvGraphicFramePr>
        <p:xfrm>
          <a:off x="6096000" y="2590800"/>
          <a:ext cx="3581400" cy="365760"/>
        </p:xfrm>
        <a:graphic>
          <a:graphicData uri="http://schemas.openxmlformats.org/drawingml/2006/table">
            <a:tbl>
              <a:tblPr firstRow="1" bandRow="1">
                <a:tableStyleId>{5C22544A-7EE6-4342-B048-85BDC9FD1C3A}</a:tableStyleId>
              </a:tblPr>
              <a:tblGrid>
                <a:gridCol w="3581400">
                  <a:extLst>
                    <a:ext uri="{9D8B030D-6E8A-4147-A177-3AD203B41FA5}">
                      <a16:colId xmlns="" xmlns:a16="http://schemas.microsoft.com/office/drawing/2014/main" val="20000"/>
                    </a:ext>
                  </a:extLst>
                </a:gridCol>
              </a:tblGrid>
              <a:tr h="304800">
                <a:tc>
                  <a:txBody>
                    <a:bodyPr/>
                    <a:lstStyle/>
                    <a:p>
                      <a:pPr algn="ctr"/>
                      <a:r>
                        <a:rPr lang="es-ES_tradnl" u="sng" dirty="0" smtClean="0"/>
                        <a:t>Año N+4</a:t>
                      </a:r>
                      <a:r>
                        <a:rPr lang="es-ES_tradnl" dirty="0" smtClean="0"/>
                        <a:t>: Adición de 200</a:t>
                      </a:r>
                      <a:endParaRPr lang="es-ES_tradnl"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27" name="26 Tabla"/>
          <p:cNvGraphicFramePr>
            <a:graphicFrameLocks noGrp="1"/>
          </p:cNvGraphicFramePr>
          <p:nvPr>
            <p:extLst>
              <p:ext uri="{D42A27DB-BD31-4B8C-83A1-F6EECF244321}">
                <p14:modId xmlns="" xmlns:p14="http://schemas.microsoft.com/office/powerpoint/2010/main" val="3495974794"/>
              </p:ext>
            </p:extLst>
          </p:nvPr>
        </p:nvGraphicFramePr>
        <p:xfrm>
          <a:off x="609600" y="5943600"/>
          <a:ext cx="8839200" cy="335280"/>
        </p:xfrm>
        <a:graphic>
          <a:graphicData uri="http://schemas.openxmlformats.org/drawingml/2006/table">
            <a:tbl>
              <a:tblPr firstRow="1" bandRow="1">
                <a:tableStyleId>{5C22544A-7EE6-4342-B048-85BDC9FD1C3A}</a:tableStyleId>
              </a:tblPr>
              <a:tblGrid>
                <a:gridCol w="8839200">
                  <a:extLst>
                    <a:ext uri="{9D8B030D-6E8A-4147-A177-3AD203B41FA5}">
                      <a16:colId xmlns="" xmlns:a16="http://schemas.microsoft.com/office/drawing/2014/main" val="20000"/>
                    </a:ext>
                  </a:extLst>
                </a:gridCol>
              </a:tblGrid>
              <a:tr h="152400">
                <a:tc>
                  <a:txBody>
                    <a:bodyPr/>
                    <a:lstStyle/>
                    <a:p>
                      <a:pPr marL="342900" indent="-342900">
                        <a:buFont typeface="Wingdings" pitchFamily="2" charset="2"/>
                        <a:buChar char="§"/>
                      </a:pPr>
                      <a:r>
                        <a:rPr lang="es-ES_tradnl" sz="1600" baseline="0" dirty="0" smtClean="0"/>
                        <a:t>En el </a:t>
                      </a:r>
                      <a:r>
                        <a:rPr lang="es-ES_tradnl" sz="1600" u="sng" baseline="0" dirty="0" smtClean="0"/>
                        <a:t>año N+5</a:t>
                      </a:r>
                      <a:r>
                        <a:rPr lang="es-ES_tradnl" sz="1600" baseline="0" dirty="0" smtClean="0"/>
                        <a:t>  la </a:t>
                      </a:r>
                      <a:r>
                        <a:rPr lang="es-ES_tradnl" sz="1600" u="sng" baseline="0" dirty="0" err="1" smtClean="0"/>
                        <a:t>Rva</a:t>
                      </a:r>
                      <a:r>
                        <a:rPr lang="es-ES_tradnl" sz="1600" u="sng" baseline="0" dirty="0" smtClean="0"/>
                        <a:t>. de Nivelación</a:t>
                      </a:r>
                      <a:r>
                        <a:rPr lang="es-ES_tradnl" sz="1600" baseline="0" dirty="0" smtClean="0"/>
                        <a:t>, ya es d</a:t>
                      </a:r>
                      <a:r>
                        <a:rPr lang="es-ES_tradnl" sz="1600" b="0" baseline="0" dirty="0" smtClean="0"/>
                        <a:t>isponible el resto que falta (600 €):</a:t>
                      </a:r>
                      <a:endParaRPr lang="es-ES_tradnl" sz="1600" b="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graphicFrame>
        <p:nvGraphicFramePr>
          <p:cNvPr id="28" name="Tabla 3"/>
          <p:cNvGraphicFramePr>
            <a:graphicFrameLocks noGrp="1"/>
          </p:cNvGraphicFramePr>
          <p:nvPr>
            <p:extLst>
              <p:ext uri="{D42A27DB-BD31-4B8C-83A1-F6EECF244321}">
                <p14:modId xmlns="" xmlns:p14="http://schemas.microsoft.com/office/powerpoint/2010/main" val="2878870095"/>
              </p:ext>
            </p:extLst>
          </p:nvPr>
        </p:nvGraphicFramePr>
        <p:xfrm>
          <a:off x="304800" y="6324600"/>
          <a:ext cx="8991600" cy="457200"/>
        </p:xfrm>
        <a:graphic>
          <a:graphicData uri="http://schemas.openxmlformats.org/drawingml/2006/table">
            <a:tbl>
              <a:tblPr>
                <a:tableStyleId>{5C22544A-7EE6-4342-B048-85BDC9FD1C3A}</a:tableStyleId>
              </a:tblPr>
              <a:tblGrid>
                <a:gridCol w="838200">
                  <a:extLst>
                    <a:ext uri="{9D8B030D-6E8A-4147-A177-3AD203B41FA5}">
                      <a16:colId xmlns="" xmlns:a16="http://schemas.microsoft.com/office/drawing/2014/main" val="1623362537"/>
                    </a:ext>
                  </a:extLst>
                </a:gridCol>
                <a:gridCol w="3505200">
                  <a:extLst>
                    <a:ext uri="{9D8B030D-6E8A-4147-A177-3AD203B41FA5}">
                      <a16:colId xmlns="" xmlns:a16="http://schemas.microsoft.com/office/drawing/2014/main" val="1436730330"/>
                    </a:ext>
                  </a:extLst>
                </a:gridCol>
                <a:gridCol w="1066799">
                  <a:extLst>
                    <a:ext uri="{9D8B030D-6E8A-4147-A177-3AD203B41FA5}">
                      <a16:colId xmlns="" xmlns:a16="http://schemas.microsoft.com/office/drawing/2014/main" val="2076611150"/>
                    </a:ext>
                  </a:extLst>
                </a:gridCol>
                <a:gridCol w="2895601">
                  <a:extLst>
                    <a:ext uri="{9D8B030D-6E8A-4147-A177-3AD203B41FA5}">
                      <a16:colId xmlns="" xmlns:a16="http://schemas.microsoft.com/office/drawing/2014/main" val="3386640337"/>
                    </a:ext>
                  </a:extLst>
                </a:gridCol>
                <a:gridCol w="685800">
                  <a:extLst>
                    <a:ext uri="{9D8B030D-6E8A-4147-A177-3AD203B41FA5}">
                      <a16:colId xmlns="" xmlns:a16="http://schemas.microsoft.com/office/drawing/2014/main" val="1963941001"/>
                    </a:ext>
                  </a:extLst>
                </a:gridCol>
              </a:tblGrid>
              <a:tr h="152400">
                <a:tc>
                  <a:txBody>
                    <a:bodyPr/>
                    <a:lstStyle/>
                    <a:p>
                      <a:pPr algn="ctr">
                        <a:lnSpc>
                          <a:spcPts val="1800"/>
                        </a:lnSpc>
                        <a:spcAft>
                          <a:spcPts val="0"/>
                        </a:spcAft>
                      </a:pP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mn-lt"/>
                          <a:ea typeface="Times New Roman" panose="02020603050405020304" pitchFamily="18" charset="0"/>
                        </a:rPr>
                        <a:t>31/12/N+5</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endParaRPr lang="es-ES" sz="1400"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228600">
                <a:tc>
                  <a:txBody>
                    <a:bodyPr/>
                    <a:lstStyle/>
                    <a:p>
                      <a:pPr algn="ctr">
                        <a:lnSpc>
                          <a:spcPts val="1800"/>
                        </a:lnSpc>
                        <a:spcAft>
                          <a:spcPts val="0"/>
                        </a:spcAft>
                      </a:pPr>
                      <a:r>
                        <a:rPr lang="es-ES" sz="1400" b="1" dirty="0" smtClean="0">
                          <a:solidFill>
                            <a:srgbClr val="FF0000"/>
                          </a:solidFill>
                          <a:effectLst/>
                          <a:latin typeface="+mn-lt"/>
                        </a:rPr>
                        <a:t>600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nSpc>
                          <a:spcPts val="1800"/>
                        </a:lnSpc>
                        <a:spcAft>
                          <a:spcPts val="0"/>
                        </a:spcAft>
                      </a:pPr>
                      <a:r>
                        <a:rPr lang="es-ES" sz="1400" b="1" dirty="0" smtClean="0">
                          <a:solidFill>
                            <a:srgbClr val="FF0000"/>
                          </a:solidFill>
                          <a:effectLst/>
                          <a:latin typeface="+mn-lt"/>
                        </a:rPr>
                        <a:t>Reserva de  Nivelación de N (1146)</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0000FF"/>
                          </a:solidFill>
                          <a:effectLst/>
                          <a:latin typeface="+mn-lt"/>
                        </a:rPr>
                        <a:t>Reservas Voluntarias(113)</a:t>
                      </a:r>
                      <a:endParaRPr lang="es-ES" sz="1400"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FF"/>
                          </a:solidFill>
                          <a:effectLst/>
                          <a:latin typeface="+mn-lt"/>
                        </a:rPr>
                        <a:t>600</a:t>
                      </a:r>
                      <a:endParaRPr lang="es-ES" sz="1400" b="1" dirty="0">
                        <a:solidFill>
                          <a:srgbClr val="0000FF"/>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867132512"/>
                  </a:ext>
                </a:extLst>
              </a:tr>
            </a:tbl>
          </a:graphicData>
        </a:graphic>
      </p:graphicFrame>
    </p:spTree>
    <p:extLst>
      <p:ext uri="{BB962C8B-B14F-4D97-AF65-F5344CB8AC3E}">
        <p14:creationId xmlns="" xmlns:p14="http://schemas.microsoft.com/office/powerpoint/2010/main" val="2904538391"/>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3 Marcador de número de diapositiva"/>
          <p:cNvSpPr>
            <a:spLocks noGrp="1"/>
          </p:cNvSpPr>
          <p:nvPr>
            <p:ph type="sldNum" sz="quarter" idx="12"/>
          </p:nvPr>
        </p:nvSpPr>
        <p:spPr/>
        <p:txBody>
          <a:bodyPr/>
          <a:lstStyle/>
          <a:p>
            <a:pPr>
              <a:defRPr/>
            </a:pPr>
            <a:fld id="{6AA87BC9-0581-4257-A35F-339A2BC9D80F}" type="slidenum">
              <a:rPr lang="es-ES"/>
              <a:pPr>
                <a:defRPr/>
              </a:pPr>
              <a:t>295</a:t>
            </a:fld>
            <a:endParaRPr lang="es-ES"/>
          </a:p>
        </p:txBody>
      </p:sp>
      <p:sp>
        <p:nvSpPr>
          <p:cNvPr id="3075" name="Rectangle 4"/>
          <p:cNvSpPr>
            <a:spLocks noChangeArrowheads="1"/>
          </p:cNvSpPr>
          <p:nvPr/>
        </p:nvSpPr>
        <p:spPr bwMode="auto">
          <a:xfrm>
            <a:off x="228600" y="1161395"/>
            <a:ext cx="9296400" cy="5509200"/>
          </a:xfrm>
          <a:prstGeom prst="rect">
            <a:avLst/>
          </a:prstGeom>
          <a:noFill/>
          <a:ln w="9525">
            <a:noFill/>
            <a:miter lim="800000"/>
            <a:headEnd/>
            <a:tailEnd/>
          </a:ln>
        </p:spPr>
        <p:txBody>
          <a:bodyPr>
            <a:spAutoFit/>
          </a:bodyPr>
          <a:lstStyle/>
          <a:p>
            <a:pPr algn="ctr"/>
            <a:endParaRPr lang="es-ES" sz="1400" dirty="0">
              <a:solidFill>
                <a:srgbClr val="FF3300"/>
              </a:solidFill>
              <a:latin typeface="Arial" pitchFamily="34" charset="0"/>
            </a:endParaRPr>
          </a:p>
          <a:p>
            <a:pPr algn="ctr"/>
            <a:r>
              <a:rPr lang="es-ES_tradnl" sz="7200" dirty="0" smtClean="0">
                <a:solidFill>
                  <a:srgbClr val="FFFF00"/>
                </a:solidFill>
              </a:rPr>
              <a:t>RESUMEN</a:t>
            </a:r>
          </a:p>
          <a:p>
            <a:pPr algn="ctr"/>
            <a:r>
              <a:rPr lang="es-ES_tradnl" sz="7200" dirty="0" smtClean="0">
                <a:solidFill>
                  <a:srgbClr val="FFFF00"/>
                </a:solidFill>
              </a:rPr>
              <a:t>NOVEDADES</a:t>
            </a:r>
          </a:p>
          <a:p>
            <a:pPr algn="ctr"/>
            <a:r>
              <a:rPr lang="es-ES_tradnl" sz="7200" dirty="0" smtClean="0">
                <a:solidFill>
                  <a:srgbClr val="FFFF00"/>
                </a:solidFill>
              </a:rPr>
              <a:t>DESDE 2015</a:t>
            </a:r>
          </a:p>
          <a:p>
            <a:pPr algn="ctr"/>
            <a:r>
              <a:rPr lang="es-ES_tradnl" sz="6600" dirty="0" smtClean="0">
                <a:solidFill>
                  <a:srgbClr val="FFFF00"/>
                </a:solidFill>
              </a:rPr>
              <a:t> </a:t>
            </a:r>
            <a:endParaRPr lang="es-ES_tradnl" sz="6600" dirty="0">
              <a:solidFill>
                <a:srgbClr val="FFFF00"/>
              </a:solidFill>
            </a:endParaRPr>
          </a:p>
          <a:p>
            <a:pPr algn="ctr"/>
            <a:endParaRPr lang="es-ES_tradnl" sz="2800" dirty="0">
              <a:solidFill>
                <a:srgbClr val="FFFF00"/>
              </a:solidFill>
            </a:endParaRPr>
          </a:p>
          <a:p>
            <a:pPr algn="ctr"/>
            <a:r>
              <a:rPr lang="es-ES" sz="1400" dirty="0"/>
              <a:t/>
            </a:r>
            <a:br>
              <a:rPr lang="es-ES" sz="1400" dirty="0"/>
            </a:br>
            <a:endParaRPr lang="es-ES_tradnl" sz="1400" dirty="0"/>
          </a:p>
        </p:txBody>
      </p:sp>
      <p:sp>
        <p:nvSpPr>
          <p:cNvPr id="7" name="Rectangle 5"/>
          <p:cNvSpPr>
            <a:spLocks noChangeArrowheads="1"/>
          </p:cNvSpPr>
          <p:nvPr/>
        </p:nvSpPr>
        <p:spPr bwMode="auto">
          <a:xfrm>
            <a:off x="685800" y="3429000"/>
            <a:ext cx="8871044" cy="1596788"/>
          </a:xfrm>
          <a:prstGeom prst="rect">
            <a:avLst/>
          </a:prstGeom>
          <a:noFill/>
          <a:ln w="9525">
            <a:noFill/>
            <a:miter lim="800000"/>
            <a:headEnd/>
            <a:tailEnd/>
          </a:ln>
          <a:effectLst/>
        </p:spPr>
        <p:txBody>
          <a:bodyPr/>
          <a:lstStyle/>
          <a:p>
            <a:pPr marL="342900" indent="-342900" algn="l">
              <a:spcBef>
                <a:spcPct val="20000"/>
              </a:spcBef>
              <a:buFont typeface="Wingdings" pitchFamily="2" charset="2"/>
              <a:buChar char="ü"/>
            </a:pPr>
            <a:endParaRPr lang="es-ES_tradnl" u="none" dirty="0" smtClean="0">
              <a:solidFill>
                <a:srgbClr val="FFFF66"/>
              </a:solidFill>
              <a:latin typeface="Arial" pitchFamily="34" charset="0"/>
            </a:endParaRPr>
          </a:p>
          <a:p>
            <a:pPr marL="342900" indent="-342900" algn="l">
              <a:spcBef>
                <a:spcPct val="20000"/>
              </a:spcBef>
              <a:buFont typeface="Wingdings" pitchFamily="2" charset="2"/>
              <a:buChar char="ü"/>
            </a:pPr>
            <a:endParaRPr lang="es-ES_tradnl" sz="2600" b="1" u="none" dirty="0">
              <a:solidFill>
                <a:srgbClr val="FFFF66"/>
              </a:solidFill>
              <a:latin typeface="Arial" pitchFamily="34" charset="0"/>
            </a:endParaRPr>
          </a:p>
        </p:txBody>
      </p:sp>
      <p:sp>
        <p:nvSpPr>
          <p:cNvPr id="8" name="Text Box 5"/>
          <p:cNvSpPr txBox="1">
            <a:spLocks noChangeArrowheads="1"/>
          </p:cNvSpPr>
          <p:nvPr/>
        </p:nvSpPr>
        <p:spPr bwMode="auto">
          <a:xfrm>
            <a:off x="185355" y="331113"/>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a:t>
            </a:r>
            <a:endParaRPr lang="es-ES_tradnl" sz="2800" dirty="0">
              <a:latin typeface="Arial" charset="0"/>
            </a:endParaRPr>
          </a:p>
        </p:txBody>
      </p:sp>
    </p:spTree>
  </p:cSld>
  <p:clrMapOvr>
    <a:masterClrMapping/>
  </p:clrMapOvr>
  <p:transition/>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296</a:t>
            </a:fld>
            <a:endParaRPr lang="es-ES"/>
          </a:p>
        </p:txBody>
      </p:sp>
      <p:sp>
        <p:nvSpPr>
          <p:cNvPr id="56324" name="Text Box 3"/>
          <p:cNvSpPr txBox="1">
            <a:spLocks noChangeArrowheads="1"/>
          </p:cNvSpPr>
          <p:nvPr/>
        </p:nvSpPr>
        <p:spPr bwMode="auto">
          <a:xfrm>
            <a:off x="0" y="428604"/>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MODIFICACIONES EN </a:t>
            </a:r>
            <a:r>
              <a:rPr lang="es-ES" dirty="0" smtClean="0">
                <a:solidFill>
                  <a:srgbClr val="FF0000"/>
                </a:solidFill>
              </a:rPr>
              <a:t>BASE IMPONIBLE.  RESUMEN-1</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00"/>
                </a:solidFill>
                <a:latin typeface="Arial" pitchFamily="34" charset="0"/>
              </a:rPr>
              <a:t>NUEVA LIS    </a:t>
            </a:r>
            <a:r>
              <a:rPr lang="es-ES_tradnl" sz="2800" dirty="0" smtClean="0">
                <a:solidFill>
                  <a:srgbClr val="FFFF00"/>
                </a:solidFill>
                <a:effectLst>
                  <a:outerShdw blurRad="38100" dist="38100" dir="2700000" algn="tl">
                    <a:srgbClr val="000000">
                      <a:alpha val="43137"/>
                    </a:srgbClr>
                  </a:outerShdw>
                </a:effectLst>
                <a:latin typeface="Arial" pitchFamily="34" charset="0"/>
              </a:rPr>
              <a:t>desde 1/1/2015</a:t>
            </a:r>
            <a:endParaRPr lang="es-ES" sz="2800" dirty="0">
              <a:solidFill>
                <a:srgbClr val="FFFF00"/>
              </a:solidFill>
              <a:effectLst>
                <a:outerShdw blurRad="38100" dist="38100" dir="2700000" algn="tl">
                  <a:srgbClr val="000000">
                    <a:alpha val="43137"/>
                  </a:srgbClr>
                </a:outerShdw>
              </a:effectLst>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304800" y="914400"/>
          <a:ext cx="9448800" cy="5196840"/>
        </p:xfrm>
        <a:graphic>
          <a:graphicData uri="http://schemas.openxmlformats.org/drawingml/2006/table">
            <a:tbl>
              <a:tblPr firstRow="1" bandRow="1">
                <a:tableStyleId>{7DF18680-E054-41AD-8BC1-D1AEF772440D}</a:tableStyleId>
              </a:tblPr>
              <a:tblGrid>
                <a:gridCol w="2402840">
                  <a:extLst>
                    <a:ext uri="{9D8B030D-6E8A-4147-A177-3AD203B41FA5}">
                      <a16:colId xmlns="" xmlns:a16="http://schemas.microsoft.com/office/drawing/2014/main" val="20000"/>
                    </a:ext>
                  </a:extLst>
                </a:gridCol>
                <a:gridCol w="7045960">
                  <a:extLst>
                    <a:ext uri="{9D8B030D-6E8A-4147-A177-3AD203B41FA5}">
                      <a16:colId xmlns="" xmlns:a16="http://schemas.microsoft.com/office/drawing/2014/main" val="20001"/>
                    </a:ext>
                  </a:extLst>
                </a:gridCol>
              </a:tblGrid>
              <a:tr h="381000">
                <a:tc grid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000" dirty="0" smtClean="0">
                          <a:solidFill>
                            <a:srgbClr val="FFFF99"/>
                          </a:solidFill>
                        </a:rPr>
                        <a:t>IMPUTACIÓN</a:t>
                      </a:r>
                      <a:r>
                        <a:rPr lang="es-ES_tradnl" sz="2000" baseline="0" dirty="0" smtClean="0">
                          <a:solidFill>
                            <a:srgbClr val="FFFF99"/>
                          </a:solidFill>
                        </a:rPr>
                        <a:t> TEMPORAL  (Art.  </a:t>
                      </a:r>
                      <a:r>
                        <a:rPr lang="es-ES_tradnl" sz="2000" baseline="0" dirty="0" smtClean="0">
                          <a:solidFill>
                            <a:srgbClr val="FFFF00"/>
                          </a:solidFill>
                          <a:effectLst>
                            <a:outerShdw blurRad="38100" dist="38100" dir="2700000" algn="tl">
                              <a:srgbClr val="000000">
                                <a:alpha val="43137"/>
                              </a:srgbClr>
                            </a:outerShdw>
                          </a:effectLst>
                        </a:rPr>
                        <a:t>11</a:t>
                      </a:r>
                      <a:r>
                        <a:rPr lang="es-ES_tradnl" sz="2000" baseline="0" dirty="0" smtClean="0">
                          <a:solidFill>
                            <a:srgbClr val="FFFF99"/>
                          </a:solidFill>
                        </a:rPr>
                        <a:t> LIS)</a:t>
                      </a:r>
                      <a:endParaRPr lang="es-ES_tradnl" sz="2000"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33241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Devengo</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b="0" dirty="0" smtClean="0">
                          <a:solidFill>
                            <a:srgbClr val="000066"/>
                          </a:solidFill>
                        </a:rPr>
                        <a:t>en consonancia con el recogido en el </a:t>
                      </a:r>
                      <a:r>
                        <a:rPr lang="es-ES_tradnl" sz="1800" b="1" dirty="0" smtClean="0">
                          <a:solidFill>
                            <a:srgbClr val="000066"/>
                          </a:solidFill>
                        </a:rPr>
                        <a:t>PGC</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5">
                        <a:lumMod val="20000"/>
                        <a:lumOff val="80000"/>
                      </a:schemeClr>
                    </a:solidFill>
                  </a:tcPr>
                </a:tc>
                <a:extLst>
                  <a:ext uri="{0D108BD9-81ED-4DB2-BD59-A6C34878D82A}">
                    <a16:rowId xmlns="" xmlns:a16="http://schemas.microsoft.com/office/drawing/2014/main" val="10001"/>
                  </a:ext>
                </a:extLst>
              </a:tr>
              <a:tr h="381000">
                <a:tc grid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_tradnl" sz="2000" b="1" baseline="0" dirty="0" smtClean="0">
                          <a:solidFill>
                            <a:srgbClr val="FFFF99"/>
                          </a:solidFill>
                        </a:rPr>
                        <a:t>AMORTIZACIONES  (Art.  </a:t>
                      </a:r>
                      <a:r>
                        <a:rPr lang="es-ES_tradnl" sz="2000" b="1" baseline="0" dirty="0" smtClean="0">
                          <a:solidFill>
                            <a:srgbClr val="FFFF00"/>
                          </a:solidFill>
                          <a:effectLst>
                            <a:outerShdw blurRad="38100" dist="38100" dir="2700000" algn="tl">
                              <a:srgbClr val="000000">
                                <a:alpha val="43137"/>
                              </a:srgbClr>
                            </a:outerShdw>
                          </a:effectLst>
                        </a:rPr>
                        <a:t>12</a:t>
                      </a:r>
                      <a:r>
                        <a:rPr lang="es-ES_tradnl" sz="2000" b="1" baseline="0" dirty="0" smtClean="0">
                          <a:solidFill>
                            <a:srgbClr val="FFFF99"/>
                          </a:solidFill>
                        </a:rPr>
                        <a:t> LIS)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2"/>
                  </a:ext>
                </a:extLst>
              </a:tr>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rgbClr val="FFFF00"/>
                          </a:solidFill>
                          <a:effectLst>
                            <a:outerShdw blurRad="38100" dist="38100" dir="2700000" algn="tl">
                              <a:srgbClr val="000000">
                                <a:alpha val="43137"/>
                              </a:srgbClr>
                            </a:outerShdw>
                          </a:effectLst>
                        </a:rPr>
                        <a:t>Nuevas</a:t>
                      </a:r>
                      <a:r>
                        <a:rPr lang="es-ES_tradnl" b="1" dirty="0" smtClean="0">
                          <a:solidFill>
                            <a:schemeClr val="tx1"/>
                          </a:solidFill>
                        </a:rPr>
                        <a:t> Tablas</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b="1" dirty="0" smtClean="0">
                          <a:solidFill>
                            <a:srgbClr val="000066"/>
                          </a:solidFill>
                        </a:rPr>
                        <a:t>Se simplifican</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5">
                        <a:lumMod val="40000"/>
                        <a:lumOff val="60000"/>
                      </a:schemeClr>
                    </a:solidFill>
                  </a:tcPr>
                </a:tc>
                <a:extLst>
                  <a:ext uri="{0D108BD9-81ED-4DB2-BD59-A6C34878D82A}">
                    <a16:rowId xmlns="" xmlns:a16="http://schemas.microsoft.com/office/drawing/2014/main" val="10003"/>
                  </a:ext>
                </a:extLst>
              </a:tr>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Libertad para IM de Escaso Valor</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_tradnl" b="1" dirty="0" smtClean="0">
                          <a:solidFill>
                            <a:srgbClr val="000066"/>
                          </a:solidFill>
                        </a:rPr>
                        <a:t>IM Nuevos: Valor unitario </a:t>
                      </a:r>
                      <a:r>
                        <a:rPr lang="es-ES_tradnl" b="1" dirty="0" smtClean="0">
                          <a:solidFill>
                            <a:srgbClr val="FF0000"/>
                          </a:solidFill>
                        </a:rPr>
                        <a:t>≤ 300 €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u="sng" dirty="0" smtClean="0">
                          <a:solidFill>
                            <a:srgbClr val="000066"/>
                          </a:solidFill>
                        </a:rPr>
                        <a:t>Límite anual</a:t>
                      </a:r>
                      <a:r>
                        <a:rPr lang="es-ES_tradnl" b="1" dirty="0" smtClean="0">
                          <a:solidFill>
                            <a:srgbClr val="000066"/>
                          </a:solidFill>
                        </a:rPr>
                        <a:t>:</a:t>
                      </a:r>
                      <a:r>
                        <a:rPr lang="es-ES_tradnl" b="1" baseline="0" dirty="0" smtClean="0">
                          <a:solidFill>
                            <a:srgbClr val="000066"/>
                          </a:solidFill>
                        </a:rPr>
                        <a:t> </a:t>
                      </a:r>
                      <a:r>
                        <a:rPr lang="es-ES_tradnl" b="1" baseline="0" dirty="0" smtClean="0">
                          <a:solidFill>
                            <a:srgbClr val="FF0000"/>
                          </a:solidFill>
                        </a:rPr>
                        <a:t>25.000 € </a:t>
                      </a:r>
                      <a:r>
                        <a:rPr lang="es-ES_tradnl" b="1" baseline="0" dirty="0" smtClean="0">
                          <a:solidFill>
                            <a:srgbClr val="000066"/>
                          </a:solidFill>
                        </a:rPr>
                        <a:t>(inferior al año: la proporción)</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4"/>
                  </a:ext>
                </a:extLst>
              </a:tr>
              <a:tr h="381000">
                <a:tc grid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3"/>
                        <a:tabLst/>
                        <a:defRPr/>
                      </a:pPr>
                      <a:r>
                        <a:rPr lang="es-ES_tradnl" sz="2000" b="1" baseline="0" dirty="0" smtClean="0">
                          <a:solidFill>
                            <a:srgbClr val="FFFF99"/>
                          </a:solidFill>
                        </a:rPr>
                        <a:t>DETERIORO DE VALOR  (Art.  </a:t>
                      </a:r>
                      <a:r>
                        <a:rPr lang="es-ES_tradnl" sz="2000" b="1" baseline="0" dirty="0" smtClean="0">
                          <a:solidFill>
                            <a:srgbClr val="FFFF00"/>
                          </a:solidFill>
                          <a:effectLst>
                            <a:outerShdw blurRad="38100" dist="38100" dir="2700000" algn="tl">
                              <a:srgbClr val="000000">
                                <a:alpha val="43137"/>
                              </a:srgbClr>
                            </a:outerShdw>
                          </a:effectLst>
                        </a:rPr>
                        <a:t>13</a:t>
                      </a:r>
                      <a:r>
                        <a:rPr lang="es-ES_tradnl" sz="2000" b="1" baseline="0" dirty="0" smtClean="0">
                          <a:solidFill>
                            <a:srgbClr val="FFFF99"/>
                          </a:solidFill>
                        </a:rPr>
                        <a:t> LIS)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5"/>
                  </a:ext>
                </a:extLst>
              </a:tr>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rgbClr val="FFFF00"/>
                          </a:solidFill>
                          <a:effectLst>
                            <a:outerShdw blurRad="38100" dist="38100" dir="2700000" algn="tl">
                              <a:srgbClr val="000000">
                                <a:alpha val="43137"/>
                              </a:srgbClr>
                            </a:outerShdw>
                          </a:effectLst>
                        </a:rPr>
                        <a:t>Sólo</a:t>
                      </a:r>
                      <a:r>
                        <a:rPr lang="es-ES_tradnl" b="1" dirty="0" smtClean="0">
                          <a:solidFill>
                            <a:schemeClr val="tx1"/>
                          </a:solidFill>
                        </a:rPr>
                        <a:t> deducible</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b="1" u="none" dirty="0" smtClean="0">
                          <a:solidFill>
                            <a:srgbClr val="000066"/>
                          </a:solidFill>
                          <a:effectLst/>
                        </a:rPr>
                        <a:t> De las existencias y de los créditos y partidas a cobrar</a:t>
                      </a:r>
                      <a:endParaRPr lang="es-ES_tradnl"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6"/>
                  </a:ext>
                </a:extLst>
              </a:tr>
              <a:tr h="381000">
                <a:tc grid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4"/>
                        <a:tabLst/>
                        <a:defRPr/>
                      </a:pPr>
                      <a:r>
                        <a:rPr lang="es-ES_tradnl" sz="2000" b="1" baseline="0" dirty="0" smtClean="0">
                          <a:solidFill>
                            <a:srgbClr val="FFFF99"/>
                          </a:solidFill>
                        </a:rPr>
                        <a:t>GASTOS NO DEDUCIBLES  (Art.  </a:t>
                      </a:r>
                      <a:r>
                        <a:rPr lang="es-ES_tradnl" sz="2000" b="1" baseline="0" dirty="0" smtClean="0">
                          <a:solidFill>
                            <a:srgbClr val="FFFF00"/>
                          </a:solidFill>
                          <a:effectLst>
                            <a:outerShdw blurRad="38100" dist="38100" dir="2700000" algn="tl">
                              <a:srgbClr val="000000">
                                <a:alpha val="43137"/>
                              </a:srgbClr>
                            </a:outerShdw>
                          </a:effectLst>
                        </a:rPr>
                        <a:t>15</a:t>
                      </a:r>
                      <a:r>
                        <a:rPr lang="es-ES_tradnl" sz="2000" b="1" baseline="0" dirty="0" smtClean="0">
                          <a:solidFill>
                            <a:srgbClr val="FFFF99"/>
                          </a:solidFill>
                        </a:rPr>
                        <a:t> LIS)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7"/>
                  </a:ext>
                </a:extLst>
              </a:tr>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Atenciones</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b="1" u="sng" dirty="0" smtClean="0">
                          <a:solidFill>
                            <a:srgbClr val="000066"/>
                          </a:solidFill>
                        </a:rPr>
                        <a:t>Límite</a:t>
                      </a:r>
                      <a:r>
                        <a:rPr lang="es-ES_tradnl" b="1" dirty="0" smtClean="0">
                          <a:solidFill>
                            <a:srgbClr val="000066"/>
                          </a:solidFill>
                        </a:rPr>
                        <a:t>: </a:t>
                      </a:r>
                      <a:r>
                        <a:rPr lang="es-ES_tradnl" b="1" dirty="0" smtClean="0">
                          <a:solidFill>
                            <a:srgbClr val="FF0000"/>
                          </a:solidFill>
                        </a:rPr>
                        <a:t>1% INCN </a:t>
                      </a:r>
                      <a:r>
                        <a:rPr lang="es-ES_tradnl" b="1" dirty="0" smtClean="0">
                          <a:solidFill>
                            <a:srgbClr val="000066"/>
                          </a:solidFill>
                        </a:rPr>
                        <a:t>(“atenciones a clientes</a:t>
                      </a:r>
                      <a:r>
                        <a:rPr lang="es-ES_tradnl" b="1" baseline="0" dirty="0" smtClean="0">
                          <a:solidFill>
                            <a:srgbClr val="000066"/>
                          </a:solidFill>
                        </a:rPr>
                        <a:t> o proveedores”)</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8"/>
                  </a:ext>
                </a:extLst>
              </a:tr>
              <a:tr h="381000">
                <a:tc grid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5"/>
                        <a:tabLst/>
                        <a:defRPr/>
                      </a:pPr>
                      <a:r>
                        <a:rPr lang="es-ES_tradnl" sz="2000" b="1" dirty="0" smtClean="0">
                          <a:solidFill>
                            <a:srgbClr val="FFFF99"/>
                          </a:solidFill>
                          <a:effectLst>
                            <a:outerShdw blurRad="38100" dist="38100" dir="2700000" algn="tl">
                              <a:srgbClr val="000000">
                                <a:alpha val="43137"/>
                              </a:srgbClr>
                            </a:outerShdw>
                          </a:effectLst>
                        </a:rPr>
                        <a:t>EN MATERIA DE </a:t>
                      </a:r>
                      <a:r>
                        <a:rPr lang="es-ES_tradnl" sz="2000" b="1" dirty="0" smtClean="0">
                          <a:solidFill>
                            <a:srgbClr val="FFFF99"/>
                          </a:solidFill>
                        </a:rPr>
                        <a:t>OPERACIONES VINCULADAS  (Art. </a:t>
                      </a:r>
                      <a:r>
                        <a:rPr lang="es-ES_tradnl" sz="2000" b="1" dirty="0" smtClean="0">
                          <a:solidFill>
                            <a:srgbClr val="FFFF00"/>
                          </a:solidFill>
                          <a:effectLst>
                            <a:outerShdw blurRad="38100" dist="38100" dir="2700000" algn="tl">
                              <a:srgbClr val="000000">
                                <a:alpha val="43137"/>
                              </a:srgbClr>
                            </a:outerShdw>
                          </a:effectLst>
                        </a:rPr>
                        <a:t>18</a:t>
                      </a:r>
                      <a:r>
                        <a:rPr lang="es-ES_tradnl" sz="2000" b="1" dirty="0" smtClean="0">
                          <a:solidFill>
                            <a:srgbClr val="FFFF99"/>
                          </a:solidFill>
                        </a:rPr>
                        <a:t> LIS)</a:t>
                      </a:r>
                      <a:endParaRPr lang="es-ES_tradnl" sz="2000" b="1"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_tradnl"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9"/>
                  </a:ext>
                </a:extLst>
              </a:tr>
              <a:tr h="426720">
                <a:tc>
                  <a:txBody>
                    <a:bodyPr/>
                    <a:lstStyle/>
                    <a:p>
                      <a:pPr marL="342900" indent="-342900">
                        <a:buFont typeface="Wingdings" pitchFamily="2" charset="2"/>
                        <a:buChar char="q"/>
                      </a:pPr>
                      <a:r>
                        <a:rPr lang="es-ES_tradnl" sz="1800" b="1" u="none" dirty="0" smtClean="0">
                          <a:solidFill>
                            <a:schemeClr val="tx1"/>
                          </a:solidFill>
                          <a:effectLst/>
                        </a:rPr>
                        <a:t>socio-sociedad</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u="sng" dirty="0" smtClean="0">
                          <a:solidFill>
                            <a:srgbClr val="000066"/>
                          </a:solidFill>
                          <a:effectLst/>
                        </a:rPr>
                        <a:t>relación socio-sociedad</a:t>
                      </a:r>
                      <a:r>
                        <a:rPr lang="es-ES_tradnl" sz="1800" b="0" dirty="0" smtClean="0">
                          <a:solidFill>
                            <a:srgbClr val="000066"/>
                          </a:solidFill>
                          <a:effectLst/>
                        </a:rPr>
                        <a:t>, </a:t>
                      </a:r>
                      <a:r>
                        <a:rPr lang="es-ES_tradnl" sz="1800" b="1" dirty="0" smtClean="0">
                          <a:solidFill>
                            <a:srgbClr val="FF0000"/>
                          </a:solidFill>
                          <a:effectLst/>
                        </a:rPr>
                        <a:t>25 % </a:t>
                      </a:r>
                      <a:r>
                        <a:rPr lang="es-ES_tradnl" sz="1800" dirty="0" smtClean="0">
                          <a:solidFill>
                            <a:srgbClr val="000066"/>
                          </a:solidFill>
                          <a:effectLst/>
                        </a:rPr>
                        <a:t>de participación </a:t>
                      </a:r>
                      <a:r>
                        <a:rPr lang="es-ES_tradnl" sz="1800" b="0" dirty="0" smtClean="0">
                          <a:solidFill>
                            <a:srgbClr val="000066"/>
                          </a:solidFill>
                          <a:effectLst/>
                        </a:rPr>
                        <a:t>(antes 5 %).</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10"/>
                  </a:ext>
                </a:extLst>
              </a:tr>
              <a:tr h="609600">
                <a:tc>
                  <a:txBody>
                    <a:bodyPr/>
                    <a:lstStyle/>
                    <a:p>
                      <a:pPr marL="342900" indent="-342900">
                        <a:buFont typeface="Wingdings" pitchFamily="2" charset="2"/>
                        <a:buChar char="q"/>
                      </a:pPr>
                      <a:r>
                        <a:rPr lang="es-ES_tradnl" sz="1800" b="1" u="none" dirty="0" smtClean="0">
                          <a:solidFill>
                            <a:schemeClr val="tx1"/>
                          </a:solidFill>
                          <a:effectLst/>
                        </a:rPr>
                        <a:t>Documentación</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dirty="0" smtClean="0">
                          <a:solidFill>
                            <a:srgbClr val="000066"/>
                          </a:solidFill>
                          <a:effectLst/>
                        </a:rPr>
                        <a:t>contenido </a:t>
                      </a:r>
                      <a:r>
                        <a:rPr lang="es-ES_tradnl" sz="1800" b="1" u="sng" dirty="0" smtClean="0">
                          <a:solidFill>
                            <a:srgbClr val="FF0000"/>
                          </a:solidFill>
                          <a:effectLst/>
                        </a:rPr>
                        <a:t>simplificado</a:t>
                      </a:r>
                      <a:r>
                        <a:rPr lang="es-ES_tradnl" sz="1800" dirty="0" smtClean="0">
                          <a:solidFill>
                            <a:srgbClr val="000066"/>
                          </a:solidFill>
                          <a:effectLst/>
                        </a:rPr>
                        <a:t>  para </a:t>
                      </a:r>
                      <a:r>
                        <a:rPr lang="es-ES_tradnl" sz="1800" b="0" dirty="0" smtClean="0">
                          <a:solidFill>
                            <a:srgbClr val="000066"/>
                          </a:solidFill>
                          <a:effectLst/>
                        </a:rPr>
                        <a:t>aquellas entidades o grupos de entidades</a:t>
                      </a:r>
                      <a:r>
                        <a:rPr lang="es-ES_tradnl" sz="1800" b="1" dirty="0" smtClean="0">
                          <a:solidFill>
                            <a:srgbClr val="000066"/>
                          </a:solidFill>
                          <a:effectLst/>
                        </a:rPr>
                        <a:t> INCN &lt; </a:t>
                      </a:r>
                      <a:r>
                        <a:rPr lang="es-ES_tradnl" sz="1800" b="1" u="none" dirty="0" smtClean="0">
                          <a:solidFill>
                            <a:srgbClr val="000066"/>
                          </a:solidFill>
                          <a:effectLst/>
                        </a:rPr>
                        <a:t>45.000.000 €</a:t>
                      </a:r>
                      <a:r>
                        <a:rPr lang="es-ES_tradnl" sz="1800" b="0" u="none" dirty="0" smtClean="0">
                          <a:solidFill>
                            <a:srgbClr val="000066"/>
                          </a:solidFill>
                          <a:effectLst/>
                        </a:rPr>
                        <a:t>.</a:t>
                      </a:r>
                      <a:endParaRPr lang="es-ES_tradnl"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5">
                        <a:lumMod val="40000"/>
                        <a:lumOff val="60000"/>
                      </a:schemeClr>
                    </a:solidFill>
                  </a:tcPr>
                </a:tc>
                <a:extLst>
                  <a:ext uri="{0D108BD9-81ED-4DB2-BD59-A6C34878D82A}">
                    <a16:rowId xmlns="" xmlns:a16="http://schemas.microsoft.com/office/drawing/2014/main" val="10011"/>
                  </a:ext>
                </a:extLst>
              </a:tr>
            </a:tbl>
          </a:graphicData>
        </a:graphic>
      </p:graphicFrame>
      <p:graphicFrame>
        <p:nvGraphicFramePr>
          <p:cNvPr id="7" name="6 Tabla"/>
          <p:cNvGraphicFramePr>
            <a:graphicFrameLocks noGrp="1"/>
          </p:cNvGraphicFramePr>
          <p:nvPr/>
        </p:nvGraphicFramePr>
        <p:xfrm>
          <a:off x="76200" y="6172200"/>
          <a:ext cx="9305956" cy="640080"/>
        </p:xfrm>
        <a:graphic>
          <a:graphicData uri="http://schemas.openxmlformats.org/drawingml/2006/table">
            <a:tbl>
              <a:tblPr firstRow="1" bandRow="1">
                <a:tableStyleId>{5C22544A-7EE6-4342-B048-85BDC9FD1C3A}</a:tableStyleId>
              </a:tblPr>
              <a:tblGrid>
                <a:gridCol w="9305956">
                  <a:extLst>
                    <a:ext uri="{9D8B030D-6E8A-4147-A177-3AD203B41FA5}">
                      <a16:colId xmlns="" xmlns:a16="http://schemas.microsoft.com/office/drawing/2014/main" val="20000"/>
                    </a:ext>
                  </a:extLst>
                </a:gridCol>
              </a:tblGrid>
              <a:tr h="370840">
                <a:tc>
                  <a:txBody>
                    <a:bodyPr/>
                    <a:lstStyle/>
                    <a:p>
                      <a:pPr marL="342900" indent="-342900">
                        <a:buFont typeface="Wingdings" pitchFamily="2" charset="2"/>
                        <a:buChar char="v"/>
                      </a:pPr>
                      <a:r>
                        <a:rPr lang="es-ES_tradnl" u="sng" dirty="0" smtClean="0">
                          <a:solidFill>
                            <a:srgbClr val="FFFF00"/>
                          </a:solidFill>
                        </a:rPr>
                        <a:t>DESAPARECE</a:t>
                      </a:r>
                      <a:r>
                        <a:rPr lang="es-ES_tradnl" u="none" dirty="0" smtClean="0">
                          <a:solidFill>
                            <a:srgbClr val="FFFF00"/>
                          </a:solidFill>
                        </a:rPr>
                        <a:t>** </a:t>
                      </a:r>
                      <a:r>
                        <a:rPr lang="es-ES_tradnl" u="sng" dirty="0" smtClean="0">
                          <a:solidFill>
                            <a:srgbClr val="FFFF00"/>
                          </a:solidFill>
                        </a:rPr>
                        <a:t>desde 2015</a:t>
                      </a:r>
                      <a:r>
                        <a:rPr lang="es-ES_tradnl" u="none" dirty="0" smtClean="0">
                          <a:solidFill>
                            <a:srgbClr val="FFFF00"/>
                          </a:solidFill>
                        </a:rPr>
                        <a:t>:</a:t>
                      </a:r>
                      <a:r>
                        <a:rPr lang="es-ES_tradnl" dirty="0" smtClean="0"/>
                        <a:t> La </a:t>
                      </a:r>
                      <a:r>
                        <a:rPr lang="es-ES_tradnl" u="sng" dirty="0" smtClean="0"/>
                        <a:t>corrección</a:t>
                      </a:r>
                      <a:r>
                        <a:rPr lang="es-ES_tradnl" dirty="0" smtClean="0"/>
                        <a:t> de la </a:t>
                      </a:r>
                      <a:r>
                        <a:rPr lang="es-ES_tradnl" u="sng" dirty="0" smtClean="0"/>
                        <a:t>depreciación monetaria</a:t>
                      </a:r>
                      <a:r>
                        <a:rPr lang="es-ES_tradnl" dirty="0" smtClean="0"/>
                        <a:t>, en el caso de rentas positivas por la  transmisión de </a:t>
                      </a:r>
                      <a:r>
                        <a:rPr lang="es-ES_tradnl" u="sng" dirty="0" smtClean="0">
                          <a:solidFill>
                            <a:srgbClr val="FFFF99"/>
                          </a:solidFill>
                          <a:effectLst>
                            <a:outerShdw blurRad="38100" dist="38100" dir="2700000" algn="tl">
                              <a:srgbClr val="000000">
                                <a:alpha val="43137"/>
                              </a:srgbClr>
                            </a:outerShdw>
                          </a:effectLst>
                        </a:rPr>
                        <a:t>Inmuebles</a:t>
                      </a:r>
                      <a:r>
                        <a:rPr lang="es-ES_tradnl" dirty="0" smtClean="0"/>
                        <a:t>    (art.</a:t>
                      </a:r>
                      <a:r>
                        <a:rPr lang="es-ES_tradnl" baseline="0" dirty="0" smtClean="0"/>
                        <a:t> 15.9 TRLIS</a:t>
                      </a:r>
                      <a:r>
                        <a:rPr lang="es-ES_tradnl" baseline="0" dirty="0" smtClean="0">
                          <a:solidFill>
                            <a:srgbClr val="FFFF00"/>
                          </a:solidFill>
                        </a:rPr>
                        <a:t>**</a:t>
                      </a:r>
                      <a:r>
                        <a:rPr lang="es-ES_tradnl" baseline="0" dirty="0" smtClean="0"/>
                        <a:t>)</a:t>
                      </a:r>
                      <a:endParaRPr lang="es-ES_tradnl"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297</a:t>
            </a:fld>
            <a:endParaRPr lang="es-ES" dirty="0"/>
          </a:p>
        </p:txBody>
      </p:sp>
      <p:sp>
        <p:nvSpPr>
          <p:cNvPr id="56324" name="Text Box 3"/>
          <p:cNvSpPr txBox="1">
            <a:spLocks noChangeArrowheads="1"/>
          </p:cNvSpPr>
          <p:nvPr/>
        </p:nvSpPr>
        <p:spPr bwMode="auto">
          <a:xfrm>
            <a:off x="0" y="5334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MODIFICACIONES EN </a:t>
            </a:r>
            <a:r>
              <a:rPr lang="es-ES" dirty="0" smtClean="0">
                <a:solidFill>
                  <a:srgbClr val="FF0000"/>
                </a:solidFill>
              </a:rPr>
              <a:t>BASE IMPONIBLE.  RESUMEN-2</a:t>
            </a:r>
            <a:endParaRPr lang="es-ES" dirty="0">
              <a:solidFill>
                <a:srgbClr val="FF0000"/>
              </a:solidFill>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381000" y="1066800"/>
          <a:ext cx="9265920" cy="5105400"/>
        </p:xfrm>
        <a:graphic>
          <a:graphicData uri="http://schemas.openxmlformats.org/drawingml/2006/table">
            <a:tbl>
              <a:tblPr firstRow="1" bandRow="1">
                <a:tableStyleId>{7DF18680-E054-41AD-8BC1-D1AEF772440D}</a:tableStyleId>
              </a:tblPr>
              <a:tblGrid>
                <a:gridCol w="2402840">
                  <a:extLst>
                    <a:ext uri="{9D8B030D-6E8A-4147-A177-3AD203B41FA5}">
                      <a16:colId xmlns="" xmlns:a16="http://schemas.microsoft.com/office/drawing/2014/main" val="20000"/>
                    </a:ext>
                  </a:extLst>
                </a:gridCol>
                <a:gridCol w="6863080">
                  <a:extLst>
                    <a:ext uri="{9D8B030D-6E8A-4147-A177-3AD203B41FA5}">
                      <a16:colId xmlns="" xmlns:a16="http://schemas.microsoft.com/office/drawing/2014/main" val="20001"/>
                    </a:ext>
                  </a:extLst>
                </a:gridCol>
              </a:tblGrid>
              <a:tr h="381000">
                <a:tc gridSpan="2">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6"/>
                        <a:tabLst/>
                        <a:defRPr/>
                      </a:pPr>
                      <a:r>
                        <a:rPr lang="es-ES_tradnl" sz="2000" dirty="0" smtClean="0">
                          <a:solidFill>
                            <a:srgbClr val="FFFF99"/>
                          </a:solidFill>
                        </a:rPr>
                        <a:t>DOBLE IMPOSICIÓN  </a:t>
                      </a:r>
                      <a:r>
                        <a:rPr lang="es-ES_tradnl" sz="2000" baseline="0" dirty="0" smtClean="0">
                          <a:solidFill>
                            <a:srgbClr val="FFFF99"/>
                          </a:solidFill>
                        </a:rPr>
                        <a:t>(Art.  </a:t>
                      </a:r>
                      <a:r>
                        <a:rPr lang="es-ES_tradnl" sz="2000" baseline="0" dirty="0" smtClean="0">
                          <a:solidFill>
                            <a:srgbClr val="FFFF00"/>
                          </a:solidFill>
                          <a:effectLst>
                            <a:outerShdw blurRad="38100" dist="38100" dir="2700000" algn="tl">
                              <a:srgbClr val="000000">
                                <a:alpha val="43137"/>
                              </a:srgbClr>
                            </a:outerShdw>
                          </a:effectLst>
                        </a:rPr>
                        <a:t>21</a:t>
                      </a:r>
                      <a:r>
                        <a:rPr lang="es-ES_tradnl" sz="2000" baseline="0" dirty="0" smtClean="0">
                          <a:solidFill>
                            <a:srgbClr val="FFFF00"/>
                          </a:solidFill>
                        </a:rPr>
                        <a:t> </a:t>
                      </a:r>
                      <a:r>
                        <a:rPr lang="es-ES_tradnl" sz="2000" baseline="0" dirty="0" smtClean="0">
                          <a:solidFill>
                            <a:srgbClr val="FFFF99"/>
                          </a:solidFill>
                        </a:rPr>
                        <a:t>LIS)</a:t>
                      </a:r>
                      <a:endParaRPr lang="es-ES_tradnl" sz="2000"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Exención</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b="1" dirty="0" smtClean="0">
                          <a:solidFill>
                            <a:srgbClr val="000066"/>
                          </a:solidFill>
                          <a:effectLst/>
                        </a:rPr>
                        <a:t>doble imposición, </a:t>
                      </a:r>
                      <a:r>
                        <a:rPr lang="es-ES_tradnl" b="1" u="sng" dirty="0" smtClean="0">
                          <a:solidFill>
                            <a:srgbClr val="000066"/>
                          </a:solidFill>
                          <a:effectLst/>
                        </a:rPr>
                        <a:t>interna</a:t>
                      </a:r>
                      <a:r>
                        <a:rPr lang="es-ES_tradnl" b="1" dirty="0" smtClean="0">
                          <a:solidFill>
                            <a:srgbClr val="000066"/>
                          </a:solidFill>
                          <a:effectLst/>
                        </a:rPr>
                        <a:t> e internacional</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5">
                        <a:lumMod val="20000"/>
                        <a:lumOff val="80000"/>
                      </a:schemeClr>
                    </a:solidFill>
                  </a:tcPr>
                </a:tc>
                <a:extLst>
                  <a:ext uri="{0D108BD9-81ED-4DB2-BD59-A6C34878D82A}">
                    <a16:rowId xmlns="" xmlns:a16="http://schemas.microsoft.com/office/drawing/2014/main" val="10001"/>
                  </a:ext>
                </a:extLst>
              </a:tr>
              <a:tr h="381000">
                <a:tc gridSpan="2">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7"/>
                        <a:tabLst/>
                        <a:defRPr/>
                      </a:pPr>
                      <a:r>
                        <a:rPr lang="es-ES_tradnl" sz="2000" b="1" dirty="0" smtClean="0">
                          <a:solidFill>
                            <a:srgbClr val="FFFF99"/>
                          </a:solidFill>
                          <a:effectLst/>
                        </a:rPr>
                        <a:t>NUEVA RESERVA DE CAPITALIZACIÓN </a:t>
                      </a:r>
                      <a:r>
                        <a:rPr lang="es-ES_tradnl" sz="2000" b="1" baseline="0" dirty="0" smtClean="0">
                          <a:solidFill>
                            <a:srgbClr val="FFFF99"/>
                          </a:solidFill>
                        </a:rPr>
                        <a:t>(Art.  </a:t>
                      </a:r>
                      <a:r>
                        <a:rPr lang="es-ES_tradnl" sz="2000" b="1" baseline="0" dirty="0" smtClean="0">
                          <a:solidFill>
                            <a:srgbClr val="FFFF00"/>
                          </a:solidFill>
                          <a:effectLst>
                            <a:outerShdw blurRad="38100" dist="38100" dir="2700000" algn="tl">
                              <a:srgbClr val="000000">
                                <a:alpha val="43137"/>
                              </a:srgbClr>
                            </a:outerShdw>
                          </a:effectLst>
                        </a:rPr>
                        <a:t>25</a:t>
                      </a:r>
                      <a:r>
                        <a:rPr lang="es-ES_tradnl" sz="2000" b="1" baseline="0" dirty="0" smtClean="0">
                          <a:solidFill>
                            <a:srgbClr val="FFFF99"/>
                          </a:solidFill>
                        </a:rPr>
                        <a:t> LIS)</a:t>
                      </a:r>
                      <a:endParaRPr lang="es-ES_tradnl" sz="2000" b="1" dirty="0">
                        <a:solidFill>
                          <a:srgbClr val="FFFF99"/>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Char char="v"/>
                      </a:pPr>
                      <a:endParaRPr lang="es-ES_tradnl"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2"/>
                  </a:ext>
                </a:extLst>
              </a:tr>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Reducción en BI</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b="1" dirty="0" smtClean="0">
                          <a:solidFill>
                            <a:srgbClr val="FF0000"/>
                          </a:solidFill>
                          <a:effectLst/>
                        </a:rPr>
                        <a:t>10%  </a:t>
                      </a:r>
                      <a:r>
                        <a:rPr lang="es-ES_tradnl" dirty="0" smtClean="0">
                          <a:solidFill>
                            <a:srgbClr val="000066"/>
                          </a:solidFill>
                          <a:effectLst/>
                        </a:rPr>
                        <a:t>(</a:t>
                      </a:r>
                      <a:r>
                        <a:rPr lang="es-ES_tradnl" b="1" u="none" dirty="0" smtClean="0">
                          <a:solidFill>
                            <a:srgbClr val="000066"/>
                          </a:solidFill>
                          <a:effectLst/>
                        </a:rPr>
                        <a:t>límite:</a:t>
                      </a:r>
                      <a:r>
                        <a:rPr lang="es-ES_tradnl" baseline="0" dirty="0" smtClean="0">
                          <a:solidFill>
                            <a:srgbClr val="000066"/>
                          </a:solidFill>
                          <a:effectLst/>
                        </a:rPr>
                        <a:t> incremento de Fondos Propios)</a:t>
                      </a:r>
                      <a:r>
                        <a:rPr lang="es-ES_tradnl" dirty="0" smtClean="0">
                          <a:solidFill>
                            <a:srgbClr val="000066"/>
                          </a:solidFill>
                          <a:effectLst/>
                        </a:rPr>
                        <a:t>. </a:t>
                      </a:r>
                    </a:p>
                    <a:p>
                      <a:pPr marL="342900" indent="-342900">
                        <a:buFont typeface="Wingdings" pitchFamily="2" charset="2"/>
                        <a:buChar char="v"/>
                      </a:pPr>
                      <a:r>
                        <a:rPr lang="es-ES_tradnl" dirty="0" smtClean="0">
                          <a:solidFill>
                            <a:srgbClr val="000066"/>
                          </a:solidFill>
                          <a:effectLst/>
                        </a:rPr>
                        <a:t>Reserva indisponible:</a:t>
                      </a:r>
                      <a:r>
                        <a:rPr lang="es-ES_tradnl" baseline="0" dirty="0" smtClean="0">
                          <a:solidFill>
                            <a:srgbClr val="000066"/>
                          </a:solidFill>
                          <a:effectLst/>
                        </a:rPr>
                        <a:t> 5 años</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5">
                        <a:lumMod val="40000"/>
                        <a:lumOff val="60000"/>
                      </a:schemeClr>
                    </a:solidFill>
                  </a:tcPr>
                </a:tc>
                <a:extLst>
                  <a:ext uri="{0D108BD9-81ED-4DB2-BD59-A6C34878D82A}">
                    <a16:rowId xmlns="" xmlns:a16="http://schemas.microsoft.com/office/drawing/2014/main" val="10003"/>
                  </a:ext>
                </a:extLst>
              </a:tr>
              <a:tr h="381000">
                <a:tc gridSpan="2">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8"/>
                        <a:tabLst/>
                        <a:defRPr/>
                      </a:pPr>
                      <a:r>
                        <a:rPr lang="es-ES_tradnl" sz="2000" b="1" dirty="0" smtClean="0">
                          <a:solidFill>
                            <a:srgbClr val="FFFF99"/>
                          </a:solidFill>
                          <a:effectLst/>
                        </a:rPr>
                        <a:t>NUEVA RESERVA DE NIVELACIÓN </a:t>
                      </a:r>
                      <a:r>
                        <a:rPr lang="es-ES_tradnl" sz="2000" b="1" baseline="0" dirty="0" smtClean="0">
                          <a:solidFill>
                            <a:srgbClr val="FFFF99"/>
                          </a:solidFill>
                        </a:rPr>
                        <a:t>(Art.  </a:t>
                      </a:r>
                      <a:r>
                        <a:rPr lang="es-ES_tradnl" sz="2000" b="1" baseline="0" dirty="0" smtClean="0">
                          <a:solidFill>
                            <a:srgbClr val="FFFF00"/>
                          </a:solidFill>
                          <a:effectLst>
                            <a:outerShdw blurRad="38100" dist="38100" dir="2700000" algn="tl">
                              <a:srgbClr val="000000">
                                <a:alpha val="43137"/>
                              </a:srgbClr>
                            </a:outerShdw>
                          </a:effectLst>
                        </a:rPr>
                        <a:t>105</a:t>
                      </a:r>
                      <a:r>
                        <a:rPr lang="es-ES_tradnl" sz="2000" b="1" baseline="0" dirty="0" smtClean="0">
                          <a:solidFill>
                            <a:srgbClr val="FFFF99"/>
                          </a:solidFill>
                        </a:rPr>
                        <a:t> LIS)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4"/>
                  </a:ext>
                </a:extLst>
              </a:tr>
              <a:tr h="381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Reducción en BI</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dirty="0" smtClean="0">
                          <a:solidFill>
                            <a:schemeClr val="tx1"/>
                          </a:solidFill>
                        </a:rPr>
                        <a:t>Para </a:t>
                      </a:r>
                      <a:r>
                        <a:rPr lang="es-ES_tradnl" b="1" dirty="0" smtClean="0">
                          <a:solidFill>
                            <a:srgbClr val="FFFF00"/>
                          </a:solidFill>
                          <a:effectLst>
                            <a:outerShdw blurRad="38100" dist="38100" dir="2700000" algn="tl">
                              <a:srgbClr val="000000">
                                <a:alpha val="43137"/>
                              </a:srgbClr>
                            </a:outerShdw>
                          </a:effectLst>
                        </a:rPr>
                        <a:t>ERD</a:t>
                      </a: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FF0000"/>
                          </a:solidFill>
                          <a:effectLst/>
                        </a:rPr>
                        <a:t>10%</a:t>
                      </a:r>
                      <a:r>
                        <a:rPr lang="es-ES_tradnl" dirty="0" smtClean="0">
                          <a:solidFill>
                            <a:srgbClr val="000066"/>
                          </a:solidFill>
                          <a:effectLst/>
                        </a:rPr>
                        <a:t>  (</a:t>
                      </a:r>
                      <a:r>
                        <a:rPr lang="es-ES_tradnl" b="1" dirty="0" smtClean="0">
                          <a:solidFill>
                            <a:srgbClr val="000066"/>
                          </a:solidFill>
                          <a:effectLst/>
                        </a:rPr>
                        <a:t>límite anual:</a:t>
                      </a:r>
                      <a:r>
                        <a:rPr lang="es-ES_tradnl" dirty="0" smtClean="0">
                          <a:solidFill>
                            <a:srgbClr val="000066"/>
                          </a:solidFill>
                          <a:effectLst/>
                        </a:rPr>
                        <a:t> 1.000.000</a:t>
                      </a:r>
                      <a:r>
                        <a:rPr lang="es-ES_tradnl" baseline="0" dirty="0" smtClean="0">
                          <a:solidFill>
                            <a:srgbClr val="000066"/>
                          </a:solidFill>
                          <a:effectLst/>
                        </a:rPr>
                        <a:t> €; </a:t>
                      </a:r>
                      <a:r>
                        <a:rPr lang="es-ES_tradnl" sz="1800" b="0" baseline="0" dirty="0" smtClean="0">
                          <a:solidFill>
                            <a:srgbClr val="000066"/>
                          </a:solidFill>
                        </a:rPr>
                        <a:t>inferior al año: la proporción)</a:t>
                      </a:r>
                      <a:r>
                        <a:rPr lang="es-ES_tradnl" sz="1800" dirty="0" smtClean="0">
                          <a:solidFill>
                            <a:srgbClr val="000066"/>
                          </a:solidFill>
                          <a:effectLst/>
                        </a:rPr>
                        <a:t> </a:t>
                      </a:r>
                    </a:p>
                    <a:p>
                      <a:pPr marL="342900" indent="-342900">
                        <a:buFont typeface="Wingdings" pitchFamily="2" charset="2"/>
                        <a:buChar char="v"/>
                      </a:pPr>
                      <a:r>
                        <a:rPr lang="es-ES_tradnl" dirty="0" smtClean="0">
                          <a:solidFill>
                            <a:srgbClr val="000066"/>
                          </a:solidFill>
                          <a:effectLst/>
                        </a:rPr>
                        <a:t>Reserva indisponible:</a:t>
                      </a:r>
                      <a:r>
                        <a:rPr lang="es-ES_tradnl" baseline="0" dirty="0" smtClean="0">
                          <a:solidFill>
                            <a:srgbClr val="000066"/>
                          </a:solidFill>
                          <a:effectLst/>
                        </a:rPr>
                        <a:t> 5 años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0" u="sng" dirty="0" smtClean="0">
                          <a:solidFill>
                            <a:srgbClr val="000066"/>
                          </a:solidFill>
                          <a:effectLst/>
                        </a:rPr>
                        <a:t>Adición</a:t>
                      </a:r>
                      <a:r>
                        <a:rPr lang="es-ES_tradnl" sz="1800" b="0" u="none" dirty="0" smtClean="0">
                          <a:solidFill>
                            <a:srgbClr val="000066"/>
                          </a:solidFill>
                          <a:effectLst/>
                        </a:rPr>
                        <a:t> posterior (diferimiento</a:t>
                      </a:r>
                      <a:r>
                        <a:rPr lang="es-ES_tradnl" sz="1800" b="0" u="none" baseline="0" dirty="0" smtClean="0">
                          <a:solidFill>
                            <a:srgbClr val="000066"/>
                          </a:solidFill>
                          <a:effectLst/>
                        </a:rPr>
                        <a:t> del impuesto)</a:t>
                      </a:r>
                      <a:endParaRPr lang="es-ES_tradnl"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5"/>
                  </a:ext>
                </a:extLst>
              </a:tr>
              <a:tr h="381000">
                <a:tc gridSpan="2">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9"/>
                        <a:tabLst/>
                        <a:defRPr/>
                      </a:pPr>
                      <a:r>
                        <a:rPr lang="es-ES_tradnl" sz="2000" b="1" dirty="0" smtClean="0">
                          <a:solidFill>
                            <a:srgbClr val="FFFF99"/>
                          </a:solidFill>
                          <a:effectLst/>
                        </a:rPr>
                        <a:t>COMPENSACIÓN DE BASES IMPONIBLES NEGATIVAS  </a:t>
                      </a:r>
                      <a:r>
                        <a:rPr lang="es-ES_tradnl" sz="2000" b="1" baseline="0" dirty="0" smtClean="0">
                          <a:solidFill>
                            <a:srgbClr val="FFFF99"/>
                          </a:solidFill>
                        </a:rPr>
                        <a:t>(Art.  </a:t>
                      </a:r>
                      <a:r>
                        <a:rPr lang="es-ES_tradnl" sz="2000" b="1" baseline="0" dirty="0" smtClean="0">
                          <a:solidFill>
                            <a:srgbClr val="FFFF00"/>
                          </a:solidFill>
                          <a:effectLst>
                            <a:outerShdw blurRad="38100" dist="38100" dir="2700000" algn="tl">
                              <a:srgbClr val="000000">
                                <a:alpha val="43137"/>
                              </a:srgbClr>
                            </a:outerShdw>
                          </a:effectLst>
                        </a:rPr>
                        <a:t>26</a:t>
                      </a:r>
                      <a:r>
                        <a:rPr lang="es-ES_tradnl" sz="2000" b="1" baseline="0" dirty="0" smtClean="0">
                          <a:solidFill>
                            <a:srgbClr val="FFFF99"/>
                          </a:solidFill>
                        </a:rPr>
                        <a:t> LIS)</a:t>
                      </a:r>
                      <a:endParaRPr lang="es-ES_tradnl" sz="2000" b="1" dirty="0">
                        <a:solidFill>
                          <a:srgbClr val="FFFF99"/>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_tradnl" sz="2000" dirty="0"/>
                    </a:p>
                  </a:txBody>
                  <a:tcPr/>
                </a:tc>
                <a:extLst>
                  <a:ext uri="{0D108BD9-81ED-4DB2-BD59-A6C34878D82A}">
                    <a16:rowId xmlns="" xmlns:a16="http://schemas.microsoft.com/office/drawing/2014/main" val="10006"/>
                  </a:ext>
                </a:extLst>
              </a:tr>
              <a:tr h="381000">
                <a:tc>
                  <a:txBody>
                    <a:bodyPr/>
                    <a:lstStyle/>
                    <a:p>
                      <a:pPr marL="342900" indent="-342900">
                        <a:buFont typeface="Wingdings" pitchFamily="2" charset="2"/>
                        <a:buChar char="q"/>
                      </a:pPr>
                      <a:r>
                        <a:rPr lang="es-ES_tradnl" sz="2000" b="1" u="none" dirty="0" smtClean="0">
                          <a:solidFill>
                            <a:schemeClr val="tx1"/>
                          </a:solidFill>
                        </a:rPr>
                        <a:t>Período</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BI (-)</a:t>
                      </a:r>
                      <a:r>
                        <a:rPr lang="es-ES_tradnl" sz="1800" kern="1200" baseline="0" dirty="0" smtClean="0">
                          <a:solidFill>
                            <a:srgbClr val="000066"/>
                          </a:solidFill>
                          <a:latin typeface="+mn-lt"/>
                          <a:ea typeface="+mn-ea"/>
                          <a:cs typeface="+mn-cs"/>
                        </a:rPr>
                        <a:t> se podrán compensar </a:t>
                      </a:r>
                      <a:r>
                        <a:rPr lang="es-ES_tradnl" sz="1800" b="1" u="sng" kern="1200" baseline="0" dirty="0" smtClean="0">
                          <a:solidFill>
                            <a:srgbClr val="FF0000"/>
                          </a:solidFill>
                          <a:latin typeface="+mn-lt"/>
                          <a:ea typeface="+mn-ea"/>
                          <a:cs typeface="+mn-cs"/>
                        </a:rPr>
                        <a:t>sin</a:t>
                      </a:r>
                      <a:r>
                        <a:rPr lang="es-ES_tradnl" sz="1800" b="1" kern="1200" baseline="0" dirty="0" smtClean="0">
                          <a:solidFill>
                            <a:srgbClr val="FF0000"/>
                          </a:solidFill>
                          <a:latin typeface="+mn-lt"/>
                          <a:ea typeface="+mn-ea"/>
                          <a:cs typeface="+mn-cs"/>
                        </a:rPr>
                        <a:t> límite temporal </a:t>
                      </a:r>
                      <a:r>
                        <a:rPr lang="es-ES_tradnl" sz="1400" b="1" kern="1200" baseline="0" dirty="0" smtClean="0">
                          <a:solidFill>
                            <a:srgbClr val="FF0000"/>
                          </a:solidFill>
                          <a:latin typeface="+mn-lt"/>
                          <a:ea typeface="+mn-ea"/>
                          <a:cs typeface="+mn-cs"/>
                        </a:rPr>
                        <a:t>(antes 18 años)</a:t>
                      </a:r>
                      <a:r>
                        <a:rPr lang="es-ES_tradnl" sz="1400" kern="1200" baseline="0" dirty="0" smtClean="0">
                          <a:solidFill>
                            <a:srgbClr val="000066"/>
                          </a:solidFill>
                          <a:latin typeface="+mn-lt"/>
                          <a:ea typeface="+mn-ea"/>
                          <a:cs typeface="+mn-cs"/>
                        </a:rPr>
                        <a:t>.</a:t>
                      </a:r>
                      <a:endParaRPr lang="es-ES_tradnl" sz="14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7"/>
                  </a:ext>
                </a:extLst>
              </a:tr>
              <a:tr h="426720">
                <a:tc>
                  <a:txBody>
                    <a:bodyPr/>
                    <a:lstStyle/>
                    <a:p>
                      <a:pPr marL="342900" indent="-342900">
                        <a:buFont typeface="Wingdings" pitchFamily="2" charset="2"/>
                        <a:buChar char="q"/>
                      </a:pPr>
                      <a:r>
                        <a:rPr lang="es-ES_tradnl" sz="2000" b="1" u="none" dirty="0" smtClean="0">
                          <a:solidFill>
                            <a:schemeClr val="tx1"/>
                          </a:solidFill>
                        </a:rPr>
                        <a:t>Límite en el Importe</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Solo se podrá compensar </a:t>
                      </a:r>
                      <a:r>
                        <a:rPr lang="es-ES_tradnl" sz="1800" kern="1200" baseline="0" dirty="0" smtClean="0">
                          <a:solidFill>
                            <a:srgbClr val="000066"/>
                          </a:solidFill>
                          <a:latin typeface="+mn-lt"/>
                          <a:ea typeface="+mn-ea"/>
                          <a:cs typeface="+mn-cs"/>
                        </a:rPr>
                        <a:t>el </a:t>
                      </a:r>
                      <a:r>
                        <a:rPr lang="es-ES_tradnl" sz="1800" b="1" kern="1200" baseline="0" dirty="0" smtClean="0">
                          <a:solidFill>
                            <a:srgbClr val="FF0000"/>
                          </a:solidFill>
                          <a:latin typeface="+mn-lt"/>
                          <a:ea typeface="+mn-ea"/>
                          <a:cs typeface="+mn-cs"/>
                        </a:rPr>
                        <a:t>70% (2017 y </a:t>
                      </a:r>
                      <a:r>
                        <a:rPr lang="es-ES_tradnl" sz="1800" b="1" kern="1200" baseline="0" dirty="0" err="1" smtClean="0">
                          <a:solidFill>
                            <a:srgbClr val="FF0000"/>
                          </a:solidFill>
                          <a:latin typeface="+mn-lt"/>
                          <a:ea typeface="+mn-ea"/>
                          <a:cs typeface="+mn-cs"/>
                        </a:rPr>
                        <a:t>ss</a:t>
                      </a:r>
                      <a:r>
                        <a:rPr lang="es-ES_tradnl" sz="1800" b="1" kern="1200" baseline="0" dirty="0" smtClean="0">
                          <a:solidFill>
                            <a:srgbClr val="FF0000"/>
                          </a:solidFill>
                          <a:latin typeface="+mn-lt"/>
                          <a:ea typeface="+mn-ea"/>
                          <a:cs typeface="+mn-cs"/>
                        </a:rPr>
                        <a:t>); 60% (2016)</a:t>
                      </a:r>
                      <a:r>
                        <a:rPr lang="es-ES_tradnl" sz="1800" b="1" kern="1200" baseline="0" dirty="0" smtClean="0">
                          <a:solidFill>
                            <a:srgbClr val="000066"/>
                          </a:solidFill>
                          <a:latin typeface="+mn-lt"/>
                          <a:ea typeface="+mn-ea"/>
                          <a:cs typeface="+mn-cs"/>
                        </a:rPr>
                        <a:t> de la base imponible previa </a:t>
                      </a:r>
                      <a:r>
                        <a:rPr lang="es-ES_tradnl" sz="1800" kern="1200" baseline="0" dirty="0" smtClean="0">
                          <a:solidFill>
                            <a:srgbClr val="000066"/>
                          </a:solidFill>
                          <a:latin typeface="+mn-lt"/>
                          <a:ea typeface="+mn-ea"/>
                          <a:cs typeface="+mn-cs"/>
                        </a:rPr>
                        <a:t>a su compensación, </a:t>
                      </a:r>
                    </a:p>
                    <a:p>
                      <a:pPr marL="342900" indent="-342900">
                        <a:buFont typeface="Wingdings" pitchFamily="2" charset="2"/>
                        <a:buChar char="v"/>
                      </a:pPr>
                      <a:r>
                        <a:rPr lang="es-ES_tradnl" sz="1800" u="sng" kern="1200" baseline="0" dirty="0" smtClean="0">
                          <a:solidFill>
                            <a:srgbClr val="000066"/>
                          </a:solidFill>
                          <a:latin typeface="+mn-lt"/>
                          <a:ea typeface="+mn-ea"/>
                          <a:cs typeface="+mn-cs"/>
                        </a:rPr>
                        <a:t>Admitiéndose</a:t>
                      </a:r>
                      <a:r>
                        <a:rPr lang="es-ES_tradnl" sz="1800" kern="1200" baseline="0" dirty="0" smtClean="0">
                          <a:solidFill>
                            <a:srgbClr val="000066"/>
                          </a:solidFill>
                          <a:latin typeface="+mn-lt"/>
                          <a:ea typeface="+mn-ea"/>
                          <a:cs typeface="+mn-cs"/>
                        </a:rPr>
                        <a:t>, en todo caso, un importe </a:t>
                      </a:r>
                      <a:r>
                        <a:rPr lang="es-ES_tradnl" sz="1800" b="1" u="none" kern="1200" baseline="0" dirty="0" smtClean="0">
                          <a:solidFill>
                            <a:srgbClr val="000066"/>
                          </a:solidFill>
                          <a:latin typeface="+mn-lt"/>
                          <a:ea typeface="+mn-ea"/>
                          <a:cs typeface="+mn-cs"/>
                        </a:rPr>
                        <a:t>mínimo</a:t>
                      </a:r>
                      <a:r>
                        <a:rPr lang="es-ES_tradnl" sz="1800" b="1" kern="1200" baseline="0" dirty="0" smtClean="0">
                          <a:solidFill>
                            <a:srgbClr val="000066"/>
                          </a:solidFill>
                          <a:latin typeface="+mn-lt"/>
                          <a:ea typeface="+mn-ea"/>
                          <a:cs typeface="+mn-cs"/>
                        </a:rPr>
                        <a:t> de </a:t>
                      </a:r>
                      <a:r>
                        <a:rPr lang="es-ES_tradnl" sz="1800" b="1" u="sng" kern="1200" baseline="0" dirty="0" smtClean="0">
                          <a:solidFill>
                            <a:srgbClr val="FF0000"/>
                          </a:solidFill>
                          <a:latin typeface="+mn-lt"/>
                          <a:ea typeface="+mn-ea"/>
                          <a:cs typeface="+mn-cs"/>
                        </a:rPr>
                        <a:t>1.000.000€</a:t>
                      </a:r>
                      <a:endParaRPr lang="es-ES_tradnl" sz="1800" u="sng"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8"/>
                  </a:ext>
                </a:extLst>
              </a:tr>
            </a:tbl>
          </a:graphicData>
        </a:graphic>
      </p:graphicFrame>
      <p:sp>
        <p:nvSpPr>
          <p:cNvPr id="1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00"/>
                </a:solidFill>
                <a:latin typeface="Arial" pitchFamily="34" charset="0"/>
              </a:rPr>
              <a:t>NUEVA LIS    </a:t>
            </a:r>
            <a:r>
              <a:rPr lang="es-ES_tradnl" sz="2800" dirty="0" smtClean="0">
                <a:solidFill>
                  <a:srgbClr val="FFFF00"/>
                </a:solidFill>
                <a:effectLst>
                  <a:outerShdw blurRad="38100" dist="38100" dir="2700000" algn="tl">
                    <a:srgbClr val="000000">
                      <a:alpha val="43137"/>
                    </a:srgbClr>
                  </a:outerShdw>
                </a:effectLst>
                <a:latin typeface="Arial" pitchFamily="34" charset="0"/>
              </a:rPr>
              <a:t>desde 1/1/2015</a:t>
            </a:r>
            <a:endParaRPr lang="es-ES" sz="2800" dirty="0">
              <a:solidFill>
                <a:srgbClr val="FFFF00"/>
              </a:solidFill>
              <a:effectLst>
                <a:outerShdw blurRad="38100" dist="38100" dir="2700000" algn="tl">
                  <a:srgbClr val="000000">
                    <a:alpha val="43137"/>
                  </a:srgbClr>
                </a:outerShdw>
              </a:effectLst>
              <a:latin typeface="Arial" pitchFamily="34" charset="0"/>
            </a:endParaRPr>
          </a:p>
        </p:txBody>
      </p:sp>
    </p:spTree>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57950"/>
            <a:ext cx="2311400" cy="476250"/>
          </a:xfrm>
        </p:spPr>
        <p:txBody>
          <a:bodyPr/>
          <a:lstStyle/>
          <a:p>
            <a:pPr>
              <a:defRPr/>
            </a:pPr>
            <a:fld id="{02B15079-B0BC-462C-97A5-648334910574}" type="slidenum">
              <a:rPr lang="es-ES"/>
              <a:pPr>
                <a:defRPr/>
              </a:pPr>
              <a:t>298</a:t>
            </a:fld>
            <a:endParaRPr lang="es-ES"/>
          </a:p>
        </p:txBody>
      </p:sp>
      <p:sp>
        <p:nvSpPr>
          <p:cNvPr id="56324" name="Text Box 3"/>
          <p:cNvSpPr txBox="1">
            <a:spLocks noChangeArrowheads="1"/>
          </p:cNvSpPr>
          <p:nvPr/>
        </p:nvSpPr>
        <p:spPr bwMode="auto">
          <a:xfrm>
            <a:off x="0" y="5334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MODIFICACIONES EN </a:t>
            </a:r>
            <a:r>
              <a:rPr lang="es-ES" dirty="0" smtClean="0">
                <a:solidFill>
                  <a:srgbClr val="FF0000"/>
                </a:solidFill>
              </a:rPr>
              <a:t>GASTOS </a:t>
            </a:r>
            <a:r>
              <a:rPr lang="es-ES" u="sng" dirty="0" smtClean="0">
                <a:solidFill>
                  <a:srgbClr val="FF0000"/>
                </a:solidFill>
              </a:rPr>
              <a:t>NO</a:t>
            </a:r>
            <a:r>
              <a:rPr lang="es-ES" dirty="0" smtClean="0">
                <a:solidFill>
                  <a:srgbClr val="FF0000"/>
                </a:solidFill>
              </a:rPr>
              <a:t> DEDUCIBLES. </a:t>
            </a:r>
            <a:r>
              <a:rPr lang="es-ES" u="sng" dirty="0" smtClean="0">
                <a:solidFill>
                  <a:srgbClr val="FF0000"/>
                </a:solidFill>
              </a:rPr>
              <a:t>Resumen</a:t>
            </a:r>
            <a:endParaRPr lang="es-ES"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400" u="sng" dirty="0" smtClean="0">
                <a:solidFill>
                  <a:srgbClr val="FFFF00"/>
                </a:solidFill>
                <a:effectLst>
                  <a:outerShdw blurRad="38100" dist="38100" dir="2700000" algn="tl">
                    <a:srgbClr val="000000">
                      <a:alpha val="43137"/>
                    </a:srgbClr>
                  </a:outerShdw>
                </a:effectLst>
                <a:latin typeface="Arial" pitchFamily="34" charset="0"/>
              </a:rPr>
              <a:t>Novedades</a:t>
            </a:r>
            <a:r>
              <a:rPr lang="es-ES_tradnl" sz="2400" dirty="0" smtClean="0">
                <a:solidFill>
                  <a:srgbClr val="FFFF66"/>
                </a:solidFill>
                <a:latin typeface="Arial" pitchFamily="34" charset="0"/>
              </a:rPr>
              <a:t> del art. 15 NUEVA LIS </a:t>
            </a:r>
            <a:r>
              <a:rPr lang="es-ES_tradnl" sz="2400" dirty="0" smtClean="0">
                <a:solidFill>
                  <a:srgbClr val="FFFF00"/>
                </a:solidFill>
                <a:effectLst>
                  <a:outerShdw blurRad="38100" dist="38100" dir="2700000" algn="tl">
                    <a:srgbClr val="000000">
                      <a:alpha val="43137"/>
                    </a:srgbClr>
                  </a:outerShdw>
                </a:effectLst>
              </a:rPr>
              <a:t>Desde 1/1/2015</a:t>
            </a:r>
            <a:endParaRPr lang="es-ES" sz="2400" dirty="0">
              <a:solidFill>
                <a:srgbClr val="FFFF66"/>
              </a:solidFill>
              <a:latin typeface="Arial" pitchFamily="34" charset="0"/>
            </a:endParaRPr>
          </a:p>
        </p:txBody>
      </p:sp>
      <p:graphicFrame>
        <p:nvGraphicFramePr>
          <p:cNvPr id="6" name="5 Tabla"/>
          <p:cNvGraphicFramePr>
            <a:graphicFrameLocks noGrp="1"/>
          </p:cNvGraphicFramePr>
          <p:nvPr/>
        </p:nvGraphicFramePr>
        <p:xfrm>
          <a:off x="152400" y="1066800"/>
          <a:ext cx="9601200" cy="5582165"/>
        </p:xfrm>
        <a:graphic>
          <a:graphicData uri="http://schemas.openxmlformats.org/drawingml/2006/table">
            <a:tbl>
              <a:tblPr firstRow="1" bandRow="1">
                <a:tableStyleId>{7DF18680-E054-41AD-8BC1-D1AEF772440D}</a:tableStyleId>
              </a:tblPr>
              <a:tblGrid>
                <a:gridCol w="2459812">
                  <a:extLst>
                    <a:ext uri="{9D8B030D-6E8A-4147-A177-3AD203B41FA5}">
                      <a16:colId xmlns="" xmlns:a16="http://schemas.microsoft.com/office/drawing/2014/main" val="20000"/>
                    </a:ext>
                  </a:extLst>
                </a:gridCol>
                <a:gridCol w="7141388">
                  <a:extLst>
                    <a:ext uri="{9D8B030D-6E8A-4147-A177-3AD203B41FA5}">
                      <a16:colId xmlns="" xmlns:a16="http://schemas.microsoft.com/office/drawing/2014/main" val="20001"/>
                    </a:ext>
                  </a:extLst>
                </a:gridCol>
              </a:tblGrid>
              <a:tr h="457781">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rgbClr val="FFFF99"/>
                          </a:solidFill>
                        </a:rPr>
                        <a:t>GASTOS </a:t>
                      </a:r>
                      <a:r>
                        <a:rPr lang="es-ES" sz="2000" u="sng" dirty="0" smtClean="0">
                          <a:solidFill>
                            <a:srgbClr val="FFFF99"/>
                          </a:solidFill>
                        </a:rPr>
                        <a:t>NO</a:t>
                      </a:r>
                      <a:r>
                        <a:rPr lang="es-ES" sz="2000" dirty="0" smtClean="0">
                          <a:solidFill>
                            <a:srgbClr val="FFFF99"/>
                          </a:solidFill>
                        </a:rPr>
                        <a:t> DEDUCIBLES   </a:t>
                      </a:r>
                      <a:r>
                        <a:rPr lang="es-ES" sz="2000" u="sng" dirty="0" smtClean="0">
                          <a:solidFill>
                            <a:srgbClr val="FFFF00"/>
                          </a:solidFill>
                          <a:effectLst>
                            <a:outerShdw blurRad="38100" dist="38100" dir="2700000" algn="tl">
                              <a:srgbClr val="000000">
                                <a:alpha val="43137"/>
                              </a:srgbClr>
                            </a:outerShdw>
                          </a:effectLst>
                        </a:rPr>
                        <a:t>NOVEDADES desde</a:t>
                      </a:r>
                      <a:r>
                        <a:rPr lang="es-ES" sz="2000" u="sng" baseline="0" dirty="0" smtClean="0">
                          <a:solidFill>
                            <a:srgbClr val="FFFF00"/>
                          </a:solidFill>
                          <a:effectLst>
                            <a:outerShdw blurRad="38100" dist="38100" dir="2700000" algn="tl">
                              <a:srgbClr val="000000">
                                <a:alpha val="43137"/>
                              </a:srgbClr>
                            </a:outerShdw>
                          </a:effectLst>
                        </a:rPr>
                        <a:t> 2015</a:t>
                      </a:r>
                      <a:endParaRPr lang="es-ES_tradnl" sz="2000" u="sng"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923456">
                <a:tc>
                  <a:txBody>
                    <a:bodyPr/>
                    <a:lstStyle/>
                    <a:p>
                      <a:pPr marL="342900" indent="-342900">
                        <a:buFont typeface="Wingdings" pitchFamily="2" charset="2"/>
                        <a:buChar char="q"/>
                      </a:pPr>
                      <a:r>
                        <a:rPr lang="es-ES_tradnl" b="1" u="none" dirty="0" smtClean="0">
                          <a:solidFill>
                            <a:schemeClr val="tx1"/>
                          </a:solidFill>
                        </a:rPr>
                        <a:t>Retribución FP</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66"/>
                          </a:solidFill>
                        </a:rPr>
                        <a:t>Delimita el concepto de “retribución</a:t>
                      </a:r>
                      <a:r>
                        <a:rPr lang="es-ES_tradnl" sz="1800" b="1" u="none" baseline="0" dirty="0" smtClean="0">
                          <a:solidFill>
                            <a:srgbClr val="000066"/>
                          </a:solidFill>
                        </a:rPr>
                        <a:t> de Fondos propios”</a:t>
                      </a:r>
                      <a:r>
                        <a:rPr lang="es-ES_tradnl" sz="1800" b="1" u="none" dirty="0" smtClean="0">
                          <a:solidFill>
                            <a:srgbClr val="000066"/>
                          </a:solidFill>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66"/>
                          </a:solidFill>
                        </a:rPr>
                        <a:t>Considerando como tal y no deducible los gastos de: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sng" dirty="0" smtClean="0">
                          <a:solidFill>
                            <a:srgbClr val="0000FF"/>
                          </a:solidFill>
                        </a:rPr>
                        <a:t>Préstamos Participativos</a:t>
                      </a:r>
                      <a:r>
                        <a:rPr lang="es-ES_tradnl" sz="1800" b="1" dirty="0" smtClean="0">
                          <a:solidFill>
                            <a:srgbClr val="0000FF"/>
                          </a:solidFill>
                        </a:rPr>
                        <a:t> del mismo Grupo </a:t>
                      </a:r>
                      <a:r>
                        <a:rPr lang="es-ES_tradnl" sz="1800" b="0" dirty="0" smtClean="0">
                          <a:solidFill>
                            <a:srgbClr val="0000FF"/>
                          </a:solidFill>
                        </a:rPr>
                        <a:t>(art. 42 C de C)</a:t>
                      </a:r>
                      <a:r>
                        <a:rPr lang="es-ES_tradnl" sz="1800" b="1" u="none" dirty="0" smtClean="0">
                          <a:solidFill>
                            <a:srgbClr val="FF0000"/>
                          </a:solidFill>
                        </a:rPr>
                        <a:t> </a:t>
                      </a:r>
                      <a:r>
                        <a:rPr lang="es-ES_tradnl" sz="1600" b="1" u="none" dirty="0" smtClean="0">
                          <a:solidFill>
                            <a:srgbClr val="FF0066"/>
                          </a:solidFill>
                        </a:rPr>
                        <a:t>(art. 15.a) último párrafo NLIS)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u="none" dirty="0" smtClean="0">
                          <a:solidFill>
                            <a:srgbClr val="FF0000"/>
                          </a:solidFill>
                          <a:effectLst/>
                        </a:rPr>
                        <a:t>Otorgados desde 20/6/2014 (DT 17ª NLIS</a:t>
                      </a:r>
                      <a:r>
                        <a:rPr lang="es-ES_tradnl" sz="1600" b="1" u="none" dirty="0" smtClean="0">
                          <a:solidFill>
                            <a:srgbClr val="FF0066"/>
                          </a:solidFill>
                          <a:effectLst/>
                        </a:rPr>
                        <a:t>)</a:t>
                      </a:r>
                      <a:endParaRPr lang="es-ES_tradnl" sz="1600"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923456">
                <a:tc>
                  <a:txBody>
                    <a:bodyPr/>
                    <a:lstStyle/>
                    <a:p>
                      <a:pPr marL="342900" indent="-342900">
                        <a:buFont typeface="Wingdings" pitchFamily="2" charset="2"/>
                        <a:buChar char="q"/>
                      </a:pPr>
                      <a:r>
                        <a:rPr lang="es-ES_tradnl" b="1" u="none" dirty="0" smtClean="0">
                          <a:solidFill>
                            <a:schemeClr val="tx1"/>
                          </a:solidFill>
                        </a:rPr>
                        <a:t>Atenciones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FF"/>
                          </a:solidFill>
                          <a:effectLst/>
                        </a:rPr>
                        <a:t>atenciones a clientes o proveedores </a:t>
                      </a:r>
                      <a:r>
                        <a:rPr lang="es-ES_tradnl" sz="1800" b="1" u="sng" dirty="0" smtClean="0">
                          <a:solidFill>
                            <a:srgbClr val="0000FF"/>
                          </a:solidFill>
                          <a:effectLst/>
                        </a:rPr>
                        <a:t>justificadas</a:t>
                      </a:r>
                      <a:r>
                        <a:rPr lang="es-ES_tradnl" sz="1800" b="1" u="none" dirty="0" smtClean="0">
                          <a:solidFill>
                            <a:srgbClr val="0000FF"/>
                          </a:solidFill>
                          <a:effectLst/>
                        </a:rPr>
                        <a:t>: son deducibles. Pero, se les pone un límite.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b="1" u="sng" dirty="0" smtClean="0">
                          <a:solidFill>
                            <a:srgbClr val="000066"/>
                          </a:solidFill>
                          <a:effectLst/>
                        </a:rPr>
                        <a:t>Límite</a:t>
                      </a:r>
                      <a:r>
                        <a:rPr lang="es-ES_tradnl" b="1" dirty="0" smtClean="0">
                          <a:solidFill>
                            <a:srgbClr val="000066"/>
                          </a:solidFill>
                          <a:effectLst/>
                        </a:rPr>
                        <a:t>:</a:t>
                      </a:r>
                      <a:r>
                        <a:rPr lang="es-ES_tradnl" dirty="0" smtClean="0">
                          <a:solidFill>
                            <a:srgbClr val="000066"/>
                          </a:solidFill>
                          <a:effectLst/>
                        </a:rPr>
                        <a:t> </a:t>
                      </a:r>
                      <a:r>
                        <a:rPr lang="es-ES_tradnl" b="1" dirty="0" smtClean="0">
                          <a:solidFill>
                            <a:srgbClr val="FF0000"/>
                          </a:solidFill>
                          <a:effectLst/>
                        </a:rPr>
                        <a:t>1% s/ INCN del</a:t>
                      </a:r>
                      <a:r>
                        <a:rPr lang="es-ES_tradnl" b="1" baseline="0" dirty="0" smtClean="0">
                          <a:solidFill>
                            <a:srgbClr val="FF0000"/>
                          </a:solidFill>
                          <a:effectLst/>
                        </a:rPr>
                        <a:t> ejercicio. </a:t>
                      </a:r>
                      <a:r>
                        <a:rPr lang="es-ES_tradnl" sz="1600" b="1" u="none" dirty="0" smtClean="0">
                          <a:solidFill>
                            <a:srgbClr val="FF0066"/>
                          </a:solidFill>
                        </a:rPr>
                        <a:t>(art. 15.e) penúltimo </a:t>
                      </a:r>
                      <a:r>
                        <a:rPr lang="es-ES_tradnl" sz="1600" b="1" u="none" dirty="0" err="1" smtClean="0">
                          <a:solidFill>
                            <a:srgbClr val="FF0066"/>
                          </a:solidFill>
                        </a:rPr>
                        <a:t>pfo</a:t>
                      </a:r>
                      <a:r>
                        <a:rPr lang="es-ES_tradnl" sz="1600" b="1" u="none" dirty="0" smtClean="0">
                          <a:solidFill>
                            <a:srgbClr val="FF0066"/>
                          </a:solidFill>
                        </a:rPr>
                        <a:t>.  NLIS)</a:t>
                      </a:r>
                      <a:endParaRPr lang="es-ES_tradnl" sz="1600" b="1"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163843">
                <a:tc>
                  <a:txBody>
                    <a:bodyPr/>
                    <a:lstStyle/>
                    <a:p>
                      <a:pPr marL="342900" indent="-342900">
                        <a:buFont typeface="Wingdings" pitchFamily="2" charset="2"/>
                        <a:buChar char="q"/>
                      </a:pPr>
                      <a:r>
                        <a:rPr lang="es-ES_tradnl" b="1" u="none" dirty="0" smtClean="0">
                          <a:solidFill>
                            <a:schemeClr val="tx1"/>
                          </a:solidFill>
                        </a:rPr>
                        <a:t>Administradores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b="1" u="sng" dirty="0" smtClean="0">
                          <a:solidFill>
                            <a:srgbClr val="000066"/>
                          </a:solidFill>
                          <a:effectLst/>
                        </a:rPr>
                        <a:t>serán gastos deducibles</a:t>
                      </a:r>
                      <a:r>
                        <a:rPr lang="es-ES_tradnl" sz="1800" b="0" dirty="0" smtClean="0">
                          <a:solidFill>
                            <a:srgbClr val="000066"/>
                          </a:solidFill>
                          <a:effectLst/>
                        </a:rPr>
                        <a:t>, sus retribuciones por el desempeño de funciones de </a:t>
                      </a:r>
                      <a:r>
                        <a:rPr lang="es-ES_tradnl" sz="1800" b="0" u="sng" dirty="0" smtClean="0">
                          <a:solidFill>
                            <a:srgbClr val="000066"/>
                          </a:solidFill>
                          <a:effectLst/>
                        </a:rPr>
                        <a:t>alta dirección</a:t>
                      </a:r>
                      <a:r>
                        <a:rPr lang="es-ES_tradnl" sz="1800" b="0" dirty="0" smtClean="0">
                          <a:solidFill>
                            <a:srgbClr val="000066"/>
                          </a:solidFill>
                          <a:effectLst/>
                        </a:rPr>
                        <a:t>, u otras funciones derivadas de un </a:t>
                      </a:r>
                      <a:r>
                        <a:rPr lang="es-ES_tradnl" sz="1800" b="1" u="sng" dirty="0" smtClean="0">
                          <a:solidFill>
                            <a:srgbClr val="FF0000"/>
                          </a:solidFill>
                          <a:effectLst/>
                        </a:rPr>
                        <a:t>contrato laboral </a:t>
                      </a:r>
                      <a:r>
                        <a:rPr lang="es-ES_tradnl" sz="1800" b="0" u="sng" dirty="0" smtClean="0">
                          <a:solidFill>
                            <a:srgbClr val="000066"/>
                          </a:solidFill>
                          <a:effectLst/>
                        </a:rPr>
                        <a:t>con la entidad</a:t>
                      </a:r>
                      <a:r>
                        <a:rPr lang="es-ES_tradnl" sz="1800" b="0" dirty="0" smtClean="0">
                          <a:solidFill>
                            <a:srgbClr val="000066"/>
                          </a:solidFill>
                          <a:effectLst/>
                        </a:rPr>
                        <a:t>. </a:t>
                      </a:r>
                      <a:r>
                        <a:rPr lang="es-ES_tradnl" sz="1600" b="1" u="none" dirty="0" smtClean="0">
                          <a:solidFill>
                            <a:srgbClr val="FF0066"/>
                          </a:solidFill>
                        </a:rPr>
                        <a:t>(art. 15.e)</a:t>
                      </a:r>
                      <a:r>
                        <a:rPr lang="es-ES_tradnl" sz="1600" b="1" u="none" baseline="0" dirty="0" smtClean="0">
                          <a:solidFill>
                            <a:srgbClr val="FF0066"/>
                          </a:solidFill>
                        </a:rPr>
                        <a:t> ú</a:t>
                      </a:r>
                      <a:r>
                        <a:rPr lang="es-ES_tradnl" sz="1600" b="1" u="none" dirty="0" smtClean="0">
                          <a:solidFill>
                            <a:srgbClr val="FF0066"/>
                          </a:solidFill>
                        </a:rPr>
                        <a:t>ltimo</a:t>
                      </a:r>
                      <a:r>
                        <a:rPr lang="es-ES_tradnl" sz="1600" b="1" u="none" baseline="0" dirty="0" smtClean="0">
                          <a:solidFill>
                            <a:srgbClr val="FF0066"/>
                          </a:solidFill>
                        </a:rPr>
                        <a:t> párrafo</a:t>
                      </a:r>
                      <a:r>
                        <a:rPr lang="es-ES_tradnl" sz="1600" b="1" u="none" dirty="0" smtClean="0">
                          <a:solidFill>
                            <a:srgbClr val="FF0066"/>
                          </a:solidFill>
                        </a:rPr>
                        <a:t> NLIS)</a:t>
                      </a:r>
                      <a:endParaRPr lang="es-ES_tradnl" sz="1600" b="0" dirty="0" smtClean="0">
                        <a:solidFill>
                          <a:srgbClr val="FF0066"/>
                        </a:solidFill>
                        <a:effectLst/>
                      </a:endParaRPr>
                    </a:p>
                    <a:p>
                      <a:pPr marL="342900" indent="-342900">
                        <a:buFont typeface="Wingdings" pitchFamily="2" charset="2"/>
                        <a:buChar char="v"/>
                      </a:pPr>
                      <a:r>
                        <a:rPr lang="es-ES_tradnl" sz="1800" b="1" u="sng" dirty="0" smtClean="0">
                          <a:solidFill>
                            <a:srgbClr val="000066"/>
                          </a:solidFill>
                          <a:effectLst/>
                        </a:rPr>
                        <a:t>No</a:t>
                      </a:r>
                      <a:r>
                        <a:rPr lang="es-ES_tradnl" sz="1800" b="0" dirty="0" smtClean="0">
                          <a:solidFill>
                            <a:srgbClr val="000066"/>
                          </a:solidFill>
                          <a:effectLst/>
                        </a:rPr>
                        <a:t> es operación </a:t>
                      </a:r>
                      <a:r>
                        <a:rPr lang="es-ES_tradnl" sz="1800" b="0" u="sng" dirty="0" smtClean="0">
                          <a:solidFill>
                            <a:srgbClr val="000066"/>
                          </a:solidFill>
                          <a:effectLst/>
                        </a:rPr>
                        <a:t>vinculada</a:t>
                      </a:r>
                      <a:r>
                        <a:rPr lang="es-ES_tradnl" sz="1800" b="0" dirty="0" smtClean="0">
                          <a:solidFill>
                            <a:srgbClr val="000066"/>
                          </a:solidFill>
                          <a:effectLst/>
                        </a:rPr>
                        <a:t> dicha retribución. </a:t>
                      </a:r>
                      <a:r>
                        <a:rPr lang="es-ES_tradnl" sz="1600" b="1" u="none" dirty="0" smtClean="0">
                          <a:solidFill>
                            <a:srgbClr val="FF0066"/>
                          </a:solidFill>
                        </a:rPr>
                        <a:t>(art. 18.2.b) NLIS)</a:t>
                      </a:r>
                      <a:endParaRPr lang="es-ES_tradnl" sz="1600"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86672">
                <a:tc>
                  <a:txBody>
                    <a:bodyPr/>
                    <a:lstStyle/>
                    <a:p>
                      <a:pPr marL="342900" indent="-342900">
                        <a:buFont typeface="Wingdings" pitchFamily="2" charset="2"/>
                        <a:buChar char="q"/>
                      </a:pPr>
                      <a:r>
                        <a:rPr lang="es-ES_tradnl" b="1" dirty="0" smtClean="0">
                          <a:solidFill>
                            <a:schemeClr val="tx1"/>
                          </a:solidFill>
                        </a:rPr>
                        <a:t>Contrarios a la Ley</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sng" dirty="0" smtClean="0">
                          <a:solidFill>
                            <a:srgbClr val="000066"/>
                          </a:solidFill>
                          <a:effectLst/>
                        </a:rPr>
                        <a:t>No</a:t>
                      </a:r>
                      <a:r>
                        <a:rPr lang="es-ES_tradnl" sz="1800" dirty="0" smtClean="0">
                          <a:solidFill>
                            <a:srgbClr val="000066"/>
                          </a:solidFill>
                          <a:effectLst/>
                        </a:rPr>
                        <a:t> son gastos deducibles</a:t>
                      </a:r>
                      <a:r>
                        <a:rPr lang="es-ES_tradnl" sz="1800" b="0" dirty="0" smtClean="0">
                          <a:solidFill>
                            <a:srgbClr val="000066"/>
                          </a:solidFill>
                          <a:effectLst/>
                        </a:rPr>
                        <a:t> los derivados de </a:t>
                      </a:r>
                      <a:r>
                        <a:rPr lang="es-ES_tradnl" sz="1800" dirty="0" smtClean="0">
                          <a:solidFill>
                            <a:srgbClr val="000066"/>
                          </a:solidFill>
                          <a:effectLst/>
                        </a:rPr>
                        <a:t>actuaciones </a:t>
                      </a:r>
                      <a:r>
                        <a:rPr lang="es-ES_tradnl" sz="1800" u="sng" dirty="0" smtClean="0">
                          <a:solidFill>
                            <a:srgbClr val="000066"/>
                          </a:solidFill>
                          <a:effectLst/>
                        </a:rPr>
                        <a:t>contrarias al ordenamiento jurídico</a:t>
                      </a:r>
                      <a:r>
                        <a:rPr lang="es-ES_tradnl" sz="1800" dirty="0" smtClean="0">
                          <a:solidFill>
                            <a:srgbClr val="000066"/>
                          </a:solidFill>
                          <a:effectLst/>
                        </a:rPr>
                        <a:t>. </a:t>
                      </a:r>
                      <a:r>
                        <a:rPr lang="es-ES_tradnl" sz="1600" b="1" u="none" dirty="0" smtClean="0">
                          <a:solidFill>
                            <a:srgbClr val="FF0066"/>
                          </a:solidFill>
                        </a:rPr>
                        <a:t>(art. 15.f) NLIS)</a:t>
                      </a:r>
                      <a:endParaRPr lang="es-ES_tradnl" sz="1600"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4"/>
                  </a:ext>
                </a:extLst>
              </a:tr>
              <a:tr h="923456">
                <a:tc>
                  <a:txBody>
                    <a:bodyPr/>
                    <a:lstStyle/>
                    <a:p>
                      <a:pPr marL="342900" indent="-342900">
                        <a:buFont typeface="Wingdings" pitchFamily="2" charset="2"/>
                        <a:buChar char="q"/>
                      </a:pPr>
                      <a:r>
                        <a:rPr lang="es-ES_tradnl" b="1" dirty="0" smtClean="0">
                          <a:solidFill>
                            <a:schemeClr val="tx1"/>
                          </a:solidFill>
                        </a:rPr>
                        <a:t>Personas Vinculadas</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b="1" dirty="0" smtClean="0">
                          <a:solidFill>
                            <a:srgbClr val="000066"/>
                          </a:solidFill>
                          <a:effectLst/>
                        </a:rPr>
                        <a:t>Gasto </a:t>
                      </a:r>
                      <a:r>
                        <a:rPr lang="es-ES_tradnl" b="1" u="sng" dirty="0" smtClean="0">
                          <a:solidFill>
                            <a:srgbClr val="000066"/>
                          </a:solidFill>
                          <a:effectLst/>
                        </a:rPr>
                        <a:t>no</a:t>
                      </a:r>
                      <a:r>
                        <a:rPr lang="es-ES_tradnl" b="1" dirty="0" smtClean="0">
                          <a:solidFill>
                            <a:srgbClr val="000066"/>
                          </a:solidFill>
                          <a:effectLst/>
                        </a:rPr>
                        <a:t> </a:t>
                      </a:r>
                      <a:r>
                        <a:rPr lang="es-ES_tradnl" b="1" u="none" dirty="0" smtClean="0">
                          <a:solidFill>
                            <a:srgbClr val="000066"/>
                          </a:solidFill>
                          <a:effectLst/>
                        </a:rPr>
                        <a:t>deducible:</a:t>
                      </a:r>
                      <a:r>
                        <a:rPr lang="es-ES_tradnl" u="none" dirty="0" smtClean="0">
                          <a:solidFill>
                            <a:srgbClr val="000066"/>
                          </a:solidFill>
                          <a:effectLst/>
                        </a:rPr>
                        <a:t> </a:t>
                      </a:r>
                      <a:r>
                        <a:rPr lang="es-ES_tradnl" b="1" u="none" dirty="0" smtClean="0">
                          <a:solidFill>
                            <a:srgbClr val="000066"/>
                          </a:solidFill>
                          <a:effectLst/>
                        </a:rPr>
                        <a:t>si en la otra persona vinculada </a:t>
                      </a:r>
                      <a:r>
                        <a:rPr lang="es-ES_tradnl" sz="1800" u="sng" dirty="0" smtClean="0">
                          <a:solidFill>
                            <a:srgbClr val="000066"/>
                          </a:solidFill>
                        </a:rPr>
                        <a:t>no</a:t>
                      </a:r>
                      <a:r>
                        <a:rPr lang="es-ES_tradnl" sz="1800" b="0" u="sng" dirty="0" smtClean="0">
                          <a:solidFill>
                            <a:srgbClr val="000066"/>
                          </a:solidFill>
                        </a:rPr>
                        <a:t> generen ingreso</a:t>
                      </a:r>
                      <a:r>
                        <a:rPr lang="es-ES_tradnl" sz="1800" b="0" u="none" dirty="0" smtClean="0">
                          <a:solidFill>
                            <a:srgbClr val="000066"/>
                          </a:solidFill>
                        </a:rPr>
                        <a:t> </a:t>
                      </a:r>
                      <a:r>
                        <a:rPr lang="es-ES_tradnl" sz="1800" b="1" u="none" dirty="0" smtClean="0">
                          <a:solidFill>
                            <a:srgbClr val="000066"/>
                          </a:solidFill>
                        </a:rPr>
                        <a:t>ó</a:t>
                      </a:r>
                      <a:r>
                        <a:rPr lang="es-ES_tradnl" sz="1800" b="0" u="none" dirty="0" smtClean="0">
                          <a:solidFill>
                            <a:srgbClr val="000066"/>
                          </a:solidFill>
                        </a:rPr>
                        <a:t> generen un ingreso </a:t>
                      </a:r>
                      <a:r>
                        <a:rPr lang="es-ES_tradnl" sz="1800" b="0" u="sng" dirty="0" smtClean="0">
                          <a:solidFill>
                            <a:srgbClr val="000066"/>
                          </a:solidFill>
                        </a:rPr>
                        <a:t>exento</a:t>
                      </a:r>
                      <a:r>
                        <a:rPr lang="es-ES_tradnl" sz="1800" b="0" u="none" dirty="0" smtClean="0">
                          <a:solidFill>
                            <a:srgbClr val="000066"/>
                          </a:solidFill>
                        </a:rPr>
                        <a:t> </a:t>
                      </a:r>
                      <a:r>
                        <a:rPr lang="es-ES_tradnl" sz="1800" b="1" u="none" dirty="0" smtClean="0">
                          <a:solidFill>
                            <a:srgbClr val="000066"/>
                          </a:solidFill>
                        </a:rPr>
                        <a:t>ó</a:t>
                      </a:r>
                      <a:r>
                        <a:rPr lang="es-ES_tradnl" sz="1800" b="0" u="none" dirty="0" smtClean="0">
                          <a:solidFill>
                            <a:srgbClr val="000066"/>
                          </a:solidFill>
                        </a:rPr>
                        <a:t> sometido a un </a:t>
                      </a:r>
                      <a:r>
                        <a:rPr lang="es-ES_tradnl" sz="1800" b="0" u="sng" dirty="0" smtClean="0">
                          <a:solidFill>
                            <a:srgbClr val="000066"/>
                          </a:solidFill>
                        </a:rPr>
                        <a:t>tipo de gravamen nominal inferior al 10 %</a:t>
                      </a:r>
                      <a:r>
                        <a:rPr lang="es-ES_tradnl" sz="1800" b="0" u="none" dirty="0" smtClean="0">
                          <a:solidFill>
                            <a:srgbClr val="000066"/>
                          </a:solidFill>
                        </a:rPr>
                        <a:t>. </a:t>
                      </a:r>
                      <a:r>
                        <a:rPr lang="es-ES_tradnl" sz="1600" b="1" u="none" dirty="0" smtClean="0">
                          <a:solidFill>
                            <a:srgbClr val="FF0066"/>
                          </a:solidFill>
                        </a:rPr>
                        <a:t>(art. 15.j) NLIS)</a:t>
                      </a:r>
                      <a:endParaRPr lang="es-ES_tradnl" sz="16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spTree>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299</a:t>
            </a:fld>
            <a:endParaRPr lang="es-ES"/>
          </a:p>
        </p:txBody>
      </p:sp>
      <p:sp>
        <p:nvSpPr>
          <p:cNvPr id="56324" name="Text Box 3"/>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MODIFICACIONES EN </a:t>
            </a:r>
            <a:r>
              <a:rPr lang="es-ES" dirty="0" smtClean="0">
                <a:solidFill>
                  <a:srgbClr val="FF0000"/>
                </a:solidFill>
              </a:rPr>
              <a:t>OPERACIONES VINCULADAS </a:t>
            </a:r>
            <a:r>
              <a:rPr lang="es-ES" u="sng" dirty="0" smtClean="0">
                <a:solidFill>
                  <a:srgbClr val="FF0000"/>
                </a:solidFill>
              </a:rPr>
              <a:t>Resumen</a:t>
            </a:r>
            <a:endParaRPr lang="es-ES"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400" dirty="0" smtClean="0">
                <a:solidFill>
                  <a:srgbClr val="FFFF66"/>
                </a:solidFill>
                <a:latin typeface="Arial" pitchFamily="34" charset="0"/>
              </a:rPr>
              <a:t>Art. 18 NUEVA LIS  </a:t>
            </a:r>
            <a:r>
              <a:rPr lang="es-ES_tradnl" sz="2400" dirty="0" smtClean="0">
                <a:solidFill>
                  <a:srgbClr val="FFFF00"/>
                </a:solidFill>
                <a:effectLst>
                  <a:outerShdw blurRad="38100" dist="38100" dir="2700000" algn="tl">
                    <a:srgbClr val="000000">
                      <a:alpha val="43137"/>
                    </a:srgbClr>
                  </a:outerShdw>
                </a:effectLst>
              </a:rPr>
              <a:t>Desde 1/1/2015</a:t>
            </a:r>
            <a:endParaRPr lang="es-ES" sz="2400" dirty="0">
              <a:solidFill>
                <a:srgbClr val="FFFF66"/>
              </a:solidFill>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228600" y="1008185"/>
          <a:ext cx="9448800" cy="5545015"/>
        </p:xfrm>
        <a:graphic>
          <a:graphicData uri="http://schemas.openxmlformats.org/drawingml/2006/table">
            <a:tbl>
              <a:tblPr firstRow="1" bandRow="1">
                <a:tableStyleId>{7DF18680-E054-41AD-8BC1-D1AEF772440D}</a:tableStyleId>
              </a:tblPr>
              <a:tblGrid>
                <a:gridCol w="2362200">
                  <a:extLst>
                    <a:ext uri="{9D8B030D-6E8A-4147-A177-3AD203B41FA5}">
                      <a16:colId xmlns="" xmlns:a16="http://schemas.microsoft.com/office/drawing/2014/main" val="20000"/>
                    </a:ext>
                  </a:extLst>
                </a:gridCol>
                <a:gridCol w="7086600">
                  <a:extLst>
                    <a:ext uri="{9D8B030D-6E8A-4147-A177-3AD203B41FA5}">
                      <a16:colId xmlns="" xmlns:a16="http://schemas.microsoft.com/office/drawing/2014/main" val="20001"/>
                    </a:ext>
                  </a:extLst>
                </a:gridCol>
              </a:tblGrid>
              <a:tr h="457200">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solidFill>
                            <a:srgbClr val="FFFF99"/>
                          </a:solidFill>
                          <a:effectLst>
                            <a:outerShdw blurRad="38100" dist="38100" dir="2700000" algn="tl">
                              <a:srgbClr val="000000">
                                <a:alpha val="43137"/>
                              </a:srgbClr>
                            </a:outerShdw>
                          </a:effectLst>
                        </a:rPr>
                        <a:t>EN MATERIA DE </a:t>
                      </a:r>
                      <a:r>
                        <a:rPr lang="es-ES_tradnl" dirty="0" smtClean="0">
                          <a:solidFill>
                            <a:srgbClr val="FFFF99"/>
                          </a:solidFill>
                        </a:rPr>
                        <a:t>OPERACIONES VINCULADAS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838200">
                <a:tc>
                  <a:txBody>
                    <a:bodyPr/>
                    <a:lstStyle/>
                    <a:p>
                      <a:pPr marL="342900" indent="-342900">
                        <a:buFont typeface="Wingdings" pitchFamily="2" charset="2"/>
                        <a:buChar char="q"/>
                      </a:pPr>
                      <a:r>
                        <a:rPr lang="es-ES_tradnl" sz="1800" b="1" u="none" dirty="0" smtClean="0">
                          <a:solidFill>
                            <a:schemeClr val="tx1"/>
                          </a:solidFill>
                          <a:effectLst/>
                        </a:rPr>
                        <a:t>Relación socio-sociedad</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0" dirty="0" smtClean="0">
                          <a:solidFill>
                            <a:srgbClr val="000066"/>
                          </a:solidFill>
                          <a:effectLst/>
                        </a:rPr>
                        <a:t>Se restringe el perímetro de la vinculación en el ámbito de la </a:t>
                      </a:r>
                      <a:r>
                        <a:rPr lang="es-ES_tradnl" sz="1800" u="sng" dirty="0" smtClean="0">
                          <a:solidFill>
                            <a:srgbClr val="000066"/>
                          </a:solidFill>
                          <a:effectLst/>
                        </a:rPr>
                        <a:t>relación socio-sociedad</a:t>
                      </a:r>
                      <a:r>
                        <a:rPr lang="es-ES_tradnl" sz="1800" b="0" dirty="0" smtClean="0">
                          <a:solidFill>
                            <a:srgbClr val="000066"/>
                          </a:solidFill>
                          <a:effectLst/>
                        </a:rPr>
                        <a:t>, quedando fijado en </a:t>
                      </a:r>
                      <a:r>
                        <a:rPr lang="es-ES_tradnl" sz="1800" dirty="0" smtClean="0">
                          <a:solidFill>
                            <a:srgbClr val="000066"/>
                          </a:solidFill>
                          <a:effectLst/>
                        </a:rPr>
                        <a:t>el </a:t>
                      </a:r>
                      <a:r>
                        <a:rPr lang="es-ES_tradnl" sz="1800" b="1" dirty="0" smtClean="0">
                          <a:solidFill>
                            <a:srgbClr val="FF0000"/>
                          </a:solidFill>
                          <a:effectLst/>
                        </a:rPr>
                        <a:t>25 % </a:t>
                      </a:r>
                      <a:r>
                        <a:rPr lang="es-ES_tradnl" sz="1800" dirty="0" smtClean="0">
                          <a:solidFill>
                            <a:srgbClr val="000066"/>
                          </a:solidFill>
                          <a:effectLst/>
                        </a:rPr>
                        <a:t>de participación </a:t>
                      </a:r>
                      <a:r>
                        <a:rPr lang="es-ES_tradnl" sz="1800" b="0" dirty="0" smtClean="0">
                          <a:solidFill>
                            <a:srgbClr val="000066"/>
                          </a:solidFill>
                          <a:effectLst/>
                        </a:rPr>
                        <a:t>(anteriormente era el 5 %).</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57200">
                <a:tc>
                  <a:txBody>
                    <a:bodyPr/>
                    <a:lstStyle/>
                    <a:p>
                      <a:pPr marL="342900" indent="-342900">
                        <a:buFont typeface="Wingdings" pitchFamily="2" charset="2"/>
                        <a:buChar char="q"/>
                      </a:pPr>
                      <a:r>
                        <a:rPr lang="es-ES_tradnl" b="1" u="none" dirty="0" smtClean="0">
                          <a:solidFill>
                            <a:schemeClr val="tx1"/>
                          </a:solidFill>
                        </a:rPr>
                        <a:t>Administradores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u="sng" dirty="0" smtClean="0">
                          <a:solidFill>
                            <a:srgbClr val="000066"/>
                          </a:solidFill>
                          <a:effectLst/>
                        </a:rPr>
                        <a:t>La </a:t>
                      </a:r>
                      <a:r>
                        <a:rPr lang="es-ES_tradnl" b="1" u="sng" dirty="0" smtClean="0">
                          <a:solidFill>
                            <a:srgbClr val="000066"/>
                          </a:solidFill>
                          <a:effectLst/>
                        </a:rPr>
                        <a:t>retribución</a:t>
                      </a:r>
                      <a:r>
                        <a:rPr lang="es-ES_tradnl" u="sng" dirty="0" smtClean="0">
                          <a:solidFill>
                            <a:srgbClr val="000066"/>
                          </a:solidFill>
                          <a:effectLst/>
                        </a:rPr>
                        <a:t> por sus funciones</a:t>
                      </a:r>
                      <a:r>
                        <a:rPr lang="es-ES_tradnl" dirty="0" smtClean="0">
                          <a:solidFill>
                            <a:srgbClr val="000066"/>
                          </a:solidFill>
                          <a:effectLst/>
                        </a:rPr>
                        <a:t>: </a:t>
                      </a:r>
                      <a:r>
                        <a:rPr lang="es-ES_tradnl" b="1" u="sng" dirty="0" smtClean="0">
                          <a:solidFill>
                            <a:srgbClr val="000066"/>
                          </a:solidFill>
                          <a:effectLst/>
                        </a:rPr>
                        <a:t>No</a:t>
                      </a:r>
                      <a:r>
                        <a:rPr lang="es-ES_tradnl" dirty="0" smtClean="0">
                          <a:solidFill>
                            <a:srgbClr val="000066"/>
                          </a:solidFill>
                          <a:effectLst/>
                        </a:rPr>
                        <a:t> es operación vinculada</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2"/>
                  </a:ext>
                </a:extLst>
              </a:tr>
              <a:tr h="1219200">
                <a:tc>
                  <a:txBody>
                    <a:bodyPr/>
                    <a:lstStyle/>
                    <a:p>
                      <a:pPr marL="342900" indent="-342900">
                        <a:buFont typeface="Wingdings" pitchFamily="2" charset="2"/>
                        <a:buChar char="q"/>
                      </a:pPr>
                      <a:r>
                        <a:rPr lang="es-ES_tradnl" sz="1800" b="1" u="none" dirty="0" smtClean="0">
                          <a:solidFill>
                            <a:srgbClr val="FFFF00"/>
                          </a:solidFill>
                          <a:effectLst/>
                        </a:rPr>
                        <a:t>Documentación</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u="sng" dirty="0" smtClean="0">
                          <a:solidFill>
                            <a:srgbClr val="000066"/>
                          </a:solidFill>
                          <a:effectLst/>
                        </a:rPr>
                        <a:t>La documentación</a:t>
                      </a:r>
                      <a:r>
                        <a:rPr lang="es-ES_tradnl" sz="1800" b="0" dirty="0" smtClean="0">
                          <a:solidFill>
                            <a:srgbClr val="000066"/>
                          </a:solidFill>
                          <a:effectLst/>
                        </a:rPr>
                        <a:t> </a:t>
                      </a:r>
                      <a:r>
                        <a:rPr lang="es-ES_tradnl" sz="1800" b="1" u="sng" dirty="0" smtClean="0">
                          <a:solidFill>
                            <a:srgbClr val="000066"/>
                          </a:solidFill>
                          <a:effectLst/>
                        </a:rPr>
                        <a:t>específica</a:t>
                      </a:r>
                      <a:r>
                        <a:rPr lang="es-ES_tradnl" sz="1800" b="0" dirty="0" smtClean="0">
                          <a:solidFill>
                            <a:srgbClr val="000066"/>
                          </a:solidFill>
                          <a:effectLst/>
                        </a:rPr>
                        <a:t> que tienen que elaborar las entidades afectadas, se precisa que </a:t>
                      </a:r>
                      <a:r>
                        <a:rPr lang="es-ES_tradnl" sz="1800" dirty="0" smtClean="0">
                          <a:solidFill>
                            <a:srgbClr val="000066"/>
                          </a:solidFill>
                          <a:effectLst/>
                        </a:rPr>
                        <a:t>tendrán un contenido </a:t>
                      </a:r>
                      <a:r>
                        <a:rPr lang="es-ES_tradnl" sz="1800" b="1" u="sng" dirty="0" smtClean="0">
                          <a:solidFill>
                            <a:srgbClr val="FF0000"/>
                          </a:solidFill>
                          <a:effectLst/>
                        </a:rPr>
                        <a:t>simplificado</a:t>
                      </a:r>
                      <a:r>
                        <a:rPr lang="es-ES_tradnl" sz="1800" dirty="0" smtClean="0">
                          <a:solidFill>
                            <a:srgbClr val="000066"/>
                          </a:solidFill>
                          <a:effectLst/>
                        </a:rPr>
                        <a:t> </a:t>
                      </a:r>
                      <a:r>
                        <a:rPr lang="es-ES_tradnl" sz="1800" b="0" dirty="0" smtClean="0">
                          <a:solidFill>
                            <a:srgbClr val="000066"/>
                          </a:solidFill>
                          <a:effectLst/>
                        </a:rPr>
                        <a:t>aquellas </a:t>
                      </a:r>
                      <a:r>
                        <a:rPr lang="es-ES_tradnl" sz="1800" b="1" u="sng" dirty="0" smtClean="0">
                          <a:solidFill>
                            <a:srgbClr val="000066"/>
                          </a:solidFill>
                          <a:effectLst/>
                        </a:rPr>
                        <a:t>entidades o grupos de entidades</a:t>
                      </a:r>
                      <a:r>
                        <a:rPr lang="es-ES_tradnl" sz="1800" b="1" u="none" dirty="0" smtClean="0">
                          <a:solidFill>
                            <a:srgbClr val="000066"/>
                          </a:solidFill>
                          <a:effectLst/>
                        </a:rPr>
                        <a:t> </a:t>
                      </a:r>
                      <a:r>
                        <a:rPr lang="es-ES_tradnl" sz="1800" b="1" dirty="0" smtClean="0">
                          <a:solidFill>
                            <a:srgbClr val="000066"/>
                          </a:solidFill>
                          <a:effectLst/>
                        </a:rPr>
                        <a:t>cuyo importe neto de la cifra de negocios (INCN) &lt; </a:t>
                      </a:r>
                      <a:r>
                        <a:rPr lang="es-ES_tradnl" sz="1800" b="1" u="sng" dirty="0" smtClean="0">
                          <a:solidFill>
                            <a:srgbClr val="000066"/>
                          </a:solidFill>
                          <a:effectLst/>
                        </a:rPr>
                        <a:t>45.000.000 €.</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1432560">
                <a:tc>
                  <a:txBody>
                    <a:bodyPr/>
                    <a:lstStyle/>
                    <a:p>
                      <a:pPr marL="342900" indent="-342900">
                        <a:buFont typeface="Wingdings" pitchFamily="2" charset="2"/>
                        <a:buChar char="q"/>
                      </a:pPr>
                      <a:r>
                        <a:rPr lang="es-ES_tradnl" sz="1800" b="1" u="none" kern="1200" dirty="0" smtClean="0">
                          <a:solidFill>
                            <a:srgbClr val="FFFF00"/>
                          </a:solidFill>
                          <a:latin typeface="+mn-lt"/>
                          <a:ea typeface="+mn-ea"/>
                          <a:cs typeface="+mn-cs"/>
                        </a:rPr>
                        <a:t>Métodos</a:t>
                      </a:r>
                      <a:r>
                        <a:rPr lang="es-ES_tradnl" sz="1800" b="1" u="none" kern="1200" dirty="0" smtClean="0">
                          <a:solidFill>
                            <a:schemeClr val="tx1"/>
                          </a:solidFill>
                          <a:latin typeface="+mn-lt"/>
                          <a:ea typeface="+mn-ea"/>
                          <a:cs typeface="+mn-cs"/>
                        </a:rPr>
                        <a:t> en la valoración </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sng" dirty="0" smtClean="0">
                          <a:solidFill>
                            <a:srgbClr val="000066"/>
                          </a:solidFill>
                          <a:effectLst/>
                        </a:rPr>
                        <a:t>Se elimina la jerarquía de los métodos en la valoración</a:t>
                      </a:r>
                      <a:r>
                        <a:rPr lang="es-ES_tradnl" sz="1800" b="1" dirty="0" smtClean="0">
                          <a:solidFill>
                            <a:srgbClr val="000066"/>
                          </a:solidFill>
                          <a:effectLst/>
                        </a:rPr>
                        <a:t> </a:t>
                      </a:r>
                      <a:r>
                        <a:rPr lang="es-ES_tradnl" sz="1800" b="0" dirty="0" smtClean="0">
                          <a:solidFill>
                            <a:srgbClr val="000066"/>
                          </a:solidFill>
                          <a:effectLst/>
                        </a:rPr>
                        <a:t>de operaciones vinculadas,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0" dirty="0" smtClean="0">
                          <a:solidFill>
                            <a:srgbClr val="000066"/>
                          </a:solidFill>
                          <a:effectLst/>
                        </a:rPr>
                        <a:t>y </a:t>
                      </a:r>
                      <a:r>
                        <a:rPr lang="es-ES_tradnl" sz="1800" b="1" u="sng" dirty="0" smtClean="0">
                          <a:solidFill>
                            <a:srgbClr val="000066"/>
                          </a:solidFill>
                          <a:effectLst/>
                        </a:rPr>
                        <a:t>se admiten</a:t>
                      </a:r>
                      <a:r>
                        <a:rPr lang="es-ES_tradnl" sz="1800" b="0" dirty="0" smtClean="0">
                          <a:solidFill>
                            <a:srgbClr val="000066"/>
                          </a:solidFill>
                          <a:effectLst/>
                        </a:rPr>
                        <a:t>, adicionalmente, </a:t>
                      </a:r>
                      <a:r>
                        <a:rPr lang="es-ES_tradnl" sz="1800" b="1" dirty="0" smtClean="0">
                          <a:solidFill>
                            <a:srgbClr val="000066"/>
                          </a:solidFill>
                          <a:effectLst/>
                        </a:rPr>
                        <a:t>con carácter subsidiario </a:t>
                      </a:r>
                      <a:r>
                        <a:rPr lang="es-ES_tradnl" sz="1800" b="1" u="sng" dirty="0" smtClean="0">
                          <a:solidFill>
                            <a:srgbClr val="0000FF"/>
                          </a:solidFill>
                          <a:effectLst/>
                        </a:rPr>
                        <a:t>otros</a:t>
                      </a:r>
                      <a:r>
                        <a:rPr lang="es-ES_tradnl" sz="1800" b="1" u="sng" dirty="0" smtClean="0">
                          <a:solidFill>
                            <a:srgbClr val="000066"/>
                          </a:solidFill>
                          <a:effectLst/>
                        </a:rPr>
                        <a:t> métodos</a:t>
                      </a:r>
                      <a:r>
                        <a:rPr lang="es-ES_tradnl" sz="1800" b="0" dirty="0" smtClean="0">
                          <a:solidFill>
                            <a:srgbClr val="000066"/>
                          </a:solidFill>
                          <a:effectLst/>
                        </a:rPr>
                        <a:t> y técnicas de valoración, siempre que </a:t>
                      </a:r>
                      <a:r>
                        <a:rPr lang="es-ES_tradnl" sz="1800" b="0" u="sng" dirty="0" smtClean="0">
                          <a:solidFill>
                            <a:srgbClr val="000066"/>
                          </a:solidFill>
                          <a:effectLst/>
                        </a:rPr>
                        <a:t>respeten el principio de libre competencia</a:t>
                      </a:r>
                      <a:r>
                        <a:rPr lang="es-ES_tradnl" sz="1800" b="0" dirty="0" smtClean="0">
                          <a:solidFill>
                            <a:srgbClr val="000066"/>
                          </a:solidFill>
                          <a:effectLst/>
                        </a:rPr>
                        <a:t>.</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r h="393895">
                <a:tc>
                  <a:txBody>
                    <a:bodyPr/>
                    <a:lstStyle/>
                    <a:p>
                      <a:pPr marL="342900" indent="-342900">
                        <a:buFont typeface="Wingdings" pitchFamily="2" charset="2"/>
                        <a:buChar char="q"/>
                      </a:pPr>
                      <a:r>
                        <a:rPr lang="es-ES_tradnl" b="1" dirty="0" smtClean="0">
                          <a:solidFill>
                            <a:schemeClr val="tx1"/>
                          </a:solidFill>
                        </a:rPr>
                        <a:t>En LIS </a:t>
                      </a:r>
                      <a:r>
                        <a:rPr lang="es-ES_tradnl" b="1" dirty="0" smtClean="0">
                          <a:solidFill>
                            <a:srgbClr val="FFFF00"/>
                          </a:solidFill>
                        </a:rPr>
                        <a:t>Ajuste Secundario </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u="sng" dirty="0" smtClean="0">
                          <a:solidFill>
                            <a:srgbClr val="000066"/>
                          </a:solidFill>
                          <a:effectLst/>
                        </a:rPr>
                        <a:t>Regula relación socio-sociedad (el</a:t>
                      </a:r>
                      <a:r>
                        <a:rPr lang="es-ES_tradnl" u="sng" baseline="0" dirty="0" smtClean="0">
                          <a:solidFill>
                            <a:srgbClr val="000066"/>
                          </a:solidFill>
                          <a:effectLst/>
                        </a:rPr>
                        <a:t> % de socio y el resto)</a:t>
                      </a:r>
                      <a:r>
                        <a:rPr lang="es-ES_tradnl" dirty="0" smtClean="0">
                          <a:solidFill>
                            <a:srgbClr val="000066"/>
                          </a:solidFill>
                          <a:effectLst/>
                        </a:rPr>
                        <a:t>.  </a:t>
                      </a:r>
                    </a:p>
                    <a:p>
                      <a:pPr marL="342900" indent="-342900">
                        <a:buFont typeface="Wingdings" pitchFamily="2" charset="2"/>
                        <a:buChar char="v"/>
                      </a:pPr>
                      <a:r>
                        <a:rPr lang="es-ES_tradnl" dirty="0" smtClean="0">
                          <a:solidFill>
                            <a:srgbClr val="000066"/>
                          </a:solidFill>
                          <a:effectLst/>
                        </a:rPr>
                        <a:t>Para</a:t>
                      </a:r>
                      <a:r>
                        <a:rPr lang="es-ES_tradnl" baseline="0" dirty="0" smtClean="0">
                          <a:solidFill>
                            <a:srgbClr val="000066"/>
                          </a:solidFill>
                          <a:effectLst/>
                        </a:rPr>
                        <a:t> sufragar error RIS que declaró </a:t>
                      </a:r>
                      <a:r>
                        <a:rPr lang="es-ES_tradnl" b="0" baseline="0" dirty="0" smtClean="0">
                          <a:solidFill>
                            <a:srgbClr val="000066"/>
                          </a:solidFill>
                          <a:effectLst/>
                        </a:rPr>
                        <a:t>nulo la </a:t>
                      </a:r>
                      <a:r>
                        <a:rPr lang="es-ES_tradnl" b="1" baseline="0" dirty="0" smtClean="0">
                          <a:solidFill>
                            <a:srgbClr val="FF0000"/>
                          </a:solidFill>
                          <a:effectLst/>
                        </a:rPr>
                        <a:t>STS de 27/5/14</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93895">
                <a:tc>
                  <a:txBody>
                    <a:bodyPr/>
                    <a:lstStyle/>
                    <a:p>
                      <a:pPr marL="342900" indent="-342900">
                        <a:buFont typeface="Wingdings" pitchFamily="2" charset="2"/>
                        <a:buChar char="q"/>
                      </a:pPr>
                      <a:r>
                        <a:rPr lang="es-ES_tradnl" sz="1800" b="1" dirty="0" smtClean="0">
                          <a:solidFill>
                            <a:schemeClr val="tx1"/>
                          </a:solidFill>
                          <a:effectLst/>
                        </a:rPr>
                        <a:t>R. Sancionador</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0" dirty="0" smtClean="0">
                          <a:solidFill>
                            <a:srgbClr val="000066"/>
                          </a:solidFill>
                          <a:effectLst/>
                        </a:rPr>
                        <a:t>Se modifica el régimen sancionador, siendo, </a:t>
                      </a:r>
                      <a:r>
                        <a:rPr lang="es-ES_tradnl" sz="1800" b="1" dirty="0" smtClean="0">
                          <a:solidFill>
                            <a:srgbClr val="000066"/>
                          </a:solidFill>
                          <a:effectLst/>
                        </a:rPr>
                        <a:t>menos gravoso</a:t>
                      </a:r>
                      <a:r>
                        <a:rPr lang="es-ES_tradnl" sz="1800" b="0" dirty="0" smtClean="0">
                          <a:solidFill>
                            <a:srgbClr val="000066"/>
                          </a:solidFill>
                          <a:effectLst/>
                        </a:rPr>
                        <a:t>.</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6"/>
                  </a:ext>
                </a:extLst>
              </a:tr>
            </a:tbl>
          </a:graphicData>
        </a:graphic>
      </p:graphicFrame>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5 Marcador de número de diapositiva"/>
          <p:cNvSpPr>
            <a:spLocks noGrp="1"/>
          </p:cNvSpPr>
          <p:nvPr>
            <p:ph type="sldNum" sz="quarter" idx="12"/>
          </p:nvPr>
        </p:nvSpPr>
        <p:spPr>
          <a:xfrm>
            <a:off x="7442200" y="6381750"/>
            <a:ext cx="2311400" cy="476250"/>
          </a:xfrm>
        </p:spPr>
        <p:txBody>
          <a:bodyPr/>
          <a:lstStyle/>
          <a:p>
            <a:pPr>
              <a:defRPr/>
            </a:pPr>
            <a:fld id="{66B18297-98B7-477B-A0AD-9D34A0B78E23}" type="slidenum">
              <a:rPr lang="es-ES"/>
              <a:pPr>
                <a:defRPr/>
              </a:pPr>
              <a:t>3</a:t>
            </a:fld>
            <a:endParaRPr lang="es-ES" dirty="0"/>
          </a:p>
        </p:txBody>
      </p:sp>
      <p:graphicFrame>
        <p:nvGraphicFramePr>
          <p:cNvPr id="7" name="6 Tabla"/>
          <p:cNvGraphicFramePr>
            <a:graphicFrameLocks noGrp="1"/>
          </p:cNvGraphicFramePr>
          <p:nvPr>
            <p:extLst>
              <p:ext uri="{D42A27DB-BD31-4B8C-83A1-F6EECF244321}">
                <p14:modId xmlns="" xmlns:p14="http://schemas.microsoft.com/office/powerpoint/2010/main" val="2753231605"/>
              </p:ext>
            </p:extLst>
          </p:nvPr>
        </p:nvGraphicFramePr>
        <p:xfrm>
          <a:off x="228600" y="304800"/>
          <a:ext cx="9448800" cy="6141722"/>
        </p:xfrm>
        <a:graphic>
          <a:graphicData uri="http://schemas.openxmlformats.org/drawingml/2006/table">
            <a:tbl>
              <a:tblPr firstRow="1" bandRow="1">
                <a:tableStyleId>{5C22544A-7EE6-4342-B048-85BDC9FD1C3A}</a:tableStyleId>
              </a:tblPr>
              <a:tblGrid>
                <a:gridCol w="8382000">
                  <a:extLst>
                    <a:ext uri="{9D8B030D-6E8A-4147-A177-3AD203B41FA5}">
                      <a16:colId xmlns="" xmlns:a16="http://schemas.microsoft.com/office/drawing/2014/main" val="20000"/>
                    </a:ext>
                  </a:extLst>
                </a:gridCol>
                <a:gridCol w="1066800">
                  <a:extLst>
                    <a:ext uri="{9D8B030D-6E8A-4147-A177-3AD203B41FA5}">
                      <a16:colId xmlns="" xmlns:a16="http://schemas.microsoft.com/office/drawing/2014/main" val="20001"/>
                    </a:ext>
                  </a:extLst>
                </a:gridCol>
              </a:tblGrid>
              <a:tr h="533401">
                <a:tc>
                  <a:txBody>
                    <a:bodyPr/>
                    <a:lstStyle/>
                    <a:p>
                      <a:pPr algn="ctr"/>
                      <a:r>
                        <a:rPr lang="es-ES_tradnl" sz="1800" b="1" u="sng" dirty="0" smtClean="0">
                          <a:solidFill>
                            <a:srgbClr val="FFFF66"/>
                          </a:solidFill>
                          <a:latin typeface="Verdana" pitchFamily="34" charset="0"/>
                        </a:rPr>
                        <a:t>SUMARIO-1:</a:t>
                      </a: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dirty="0" err="1" smtClean="0">
                          <a:solidFill>
                            <a:srgbClr val="FFFF00"/>
                          </a:solidFill>
                        </a:rPr>
                        <a:t>Pags</a:t>
                      </a:r>
                      <a:r>
                        <a:rPr lang="es-ES_tradnl" dirty="0" smtClean="0">
                          <a:solidFill>
                            <a:srgbClr val="FFFF00"/>
                          </a:solidFill>
                        </a:rPr>
                        <a:t>.</a:t>
                      </a:r>
                      <a:endParaRPr lang="es-ES_tradnl"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608321">
                <a:tc>
                  <a:txBody>
                    <a:bodyPr/>
                    <a:lstStyle/>
                    <a:p>
                      <a:pPr marL="400050" marR="0" lvl="0" indent="-400050" algn="ctr" defTabSz="914400" rtl="0" eaLnBrk="1" fontAlgn="auto" latinLnBrk="0" hangingPunct="1">
                        <a:lnSpc>
                          <a:spcPts val="2000"/>
                        </a:lnSpc>
                        <a:spcBef>
                          <a:spcPts val="0"/>
                        </a:spcBef>
                        <a:spcAft>
                          <a:spcPts val="1000"/>
                        </a:spcAft>
                        <a:buClrTx/>
                        <a:buSzTx/>
                        <a:buFont typeface="+mj-lt"/>
                        <a:buAutoNum type="romanUcPeriod"/>
                        <a:tabLst>
                          <a:tab pos="144145" algn="l"/>
                        </a:tabLst>
                        <a:defRPr/>
                      </a:pPr>
                      <a:r>
                        <a:rPr lang="es-ES" b="1" u="sng" spc="-10" dirty="0" smtClean="0">
                          <a:solidFill>
                            <a:srgbClr val="FF0000"/>
                          </a:solidFill>
                          <a:latin typeface="Arial" panose="020B0604020202020204" pitchFamily="34" charset="0"/>
                          <a:ea typeface="Calibri" panose="020F0502020204030204" pitchFamily="34" charset="0"/>
                        </a:rPr>
                        <a:t>Impuesto sobre Sociedades (IS) </a:t>
                      </a:r>
                    </a:p>
                    <a:p>
                      <a:pPr marL="342900" lvl="0" indent="-342900" algn="just">
                        <a:lnSpc>
                          <a:spcPts val="2000"/>
                        </a:lnSpc>
                        <a:spcAft>
                          <a:spcPts val="1000"/>
                        </a:spcAft>
                        <a:buFont typeface="+mj-lt"/>
                        <a:buAutoNum type="arabicPeriod"/>
                        <a:tabLst>
                          <a:tab pos="144145" algn="l"/>
                        </a:tabLst>
                      </a:pPr>
                      <a:r>
                        <a:rPr lang="es-ES" sz="1600" spc="-10" dirty="0" smtClean="0">
                          <a:solidFill>
                            <a:srgbClr val="0000FF"/>
                          </a:solidFill>
                          <a:latin typeface="Arial" panose="020B0604020202020204" pitchFamily="34" charset="0"/>
                          <a:ea typeface="Calibri" panose="020F0502020204030204" pitchFamily="34" charset="0"/>
                        </a:rPr>
                        <a:t>Contribuyentes</a:t>
                      </a:r>
                      <a:r>
                        <a:rPr lang="es-ES" sz="1600" b="0" spc="-10" dirty="0" smtClean="0">
                          <a:solidFill>
                            <a:srgbClr val="0000FF"/>
                          </a:solidFill>
                          <a:latin typeface="Arial" panose="020B0604020202020204" pitchFamily="34" charset="0"/>
                          <a:ea typeface="Calibri" panose="020F0502020204030204" pitchFamily="34" charset="0"/>
                        </a:rPr>
                        <a:t>.</a:t>
                      </a:r>
                    </a:p>
                    <a:p>
                      <a:pPr marL="342900" lvl="0" indent="-342900" algn="just">
                        <a:lnSpc>
                          <a:spcPts val="2000"/>
                        </a:lnSpc>
                        <a:spcAft>
                          <a:spcPts val="1000"/>
                        </a:spcAft>
                        <a:buFont typeface="+mj-lt"/>
                        <a:buAutoNum type="arabicPeriod"/>
                        <a:tabLst>
                          <a:tab pos="144145" algn="l"/>
                        </a:tabLst>
                      </a:pPr>
                      <a:r>
                        <a:rPr lang="es-ES" sz="1600" spc="-10" dirty="0" smtClean="0">
                          <a:solidFill>
                            <a:srgbClr val="0000FF"/>
                          </a:solidFill>
                          <a:latin typeface="Arial" panose="020B0604020202020204" pitchFamily="34" charset="0"/>
                          <a:ea typeface="Calibri" panose="020F0502020204030204" pitchFamily="34" charset="0"/>
                        </a:rPr>
                        <a:t>Contabilización del impuesto</a:t>
                      </a:r>
                      <a:r>
                        <a:rPr lang="es-ES" sz="1600" b="0" spc="-10" dirty="0" smtClean="0">
                          <a:solidFill>
                            <a:srgbClr val="0000FF"/>
                          </a:solidFill>
                          <a:latin typeface="Arial" panose="020B0604020202020204" pitchFamily="34" charset="0"/>
                          <a:ea typeface="Calibri" panose="020F0502020204030204" pitchFamily="34" charset="0"/>
                        </a:rPr>
                        <a:t>. Impuesto corriente e impuesto diferido. </a:t>
                      </a:r>
                      <a:r>
                        <a:rPr lang="es-ES" sz="1600" b="0" u="sng" spc="-10" dirty="0" smtClean="0">
                          <a:solidFill>
                            <a:srgbClr val="0000FF"/>
                          </a:solidFill>
                          <a:latin typeface="Arial" panose="020B0604020202020204" pitchFamily="34" charset="0"/>
                          <a:ea typeface="Calibri" panose="020F0502020204030204" pitchFamily="34" charset="0"/>
                        </a:rPr>
                        <a:t>Ajustes fiscales</a:t>
                      </a:r>
                      <a:r>
                        <a:rPr lang="es-ES" sz="1600" b="0" spc="-10" dirty="0" smtClean="0">
                          <a:solidFill>
                            <a:srgbClr val="0000FF"/>
                          </a:solidFill>
                          <a:latin typeface="Arial" panose="020B0604020202020204" pitchFamily="34" charset="0"/>
                          <a:ea typeface="Calibri" panose="020F0502020204030204" pitchFamily="34" charset="0"/>
                        </a:rPr>
                        <a:t>: diferencias permanentes y temporarias, créditos por pérdidas a compensar y derechos por deducciones pendientes. </a:t>
                      </a:r>
                    </a:p>
                    <a:p>
                      <a:pPr marL="342900" lvl="0" indent="-342900" algn="just">
                        <a:lnSpc>
                          <a:spcPts val="2000"/>
                        </a:lnSpc>
                        <a:spcAft>
                          <a:spcPts val="1000"/>
                        </a:spcAft>
                        <a:buFont typeface="+mj-lt"/>
                        <a:buAutoNum type="arabicPeriod"/>
                        <a:tabLst>
                          <a:tab pos="144145" algn="l"/>
                        </a:tabLst>
                      </a:pPr>
                      <a:r>
                        <a:rPr lang="es-ES" sz="1600" spc="-10" dirty="0" smtClean="0">
                          <a:solidFill>
                            <a:srgbClr val="0000FF"/>
                          </a:solidFill>
                          <a:latin typeface="Arial" panose="020B0604020202020204" pitchFamily="34" charset="0"/>
                          <a:ea typeface="Calibri" panose="020F0502020204030204" pitchFamily="34" charset="0"/>
                        </a:rPr>
                        <a:t>Liquidación</a:t>
                      </a:r>
                      <a:r>
                        <a:rPr lang="es-ES" sz="1600" b="0" spc="-10" dirty="0" smtClean="0">
                          <a:solidFill>
                            <a:srgbClr val="0000FF"/>
                          </a:solidFill>
                          <a:latin typeface="Arial" panose="020B0604020202020204" pitchFamily="34" charset="0"/>
                          <a:ea typeface="Calibri" panose="020F0502020204030204" pitchFamily="34" charset="0"/>
                        </a:rPr>
                        <a:t>. Resultado Contable y Base Imponible. Ajustes en el resultado contable para </a:t>
                      </a:r>
                      <a:r>
                        <a:rPr lang="es-ES" sz="1600" u="sng" spc="-10" dirty="0" smtClean="0">
                          <a:solidFill>
                            <a:srgbClr val="0000FF"/>
                          </a:solidFill>
                          <a:latin typeface="Arial" panose="020B0604020202020204" pitchFamily="34" charset="0"/>
                          <a:ea typeface="Calibri" panose="020F0502020204030204" pitchFamily="34" charset="0"/>
                        </a:rPr>
                        <a:t>determinar la Base Imponible (BI)</a:t>
                      </a:r>
                      <a:r>
                        <a:rPr lang="es-ES" sz="1600" b="0" spc="-10" dirty="0" smtClean="0">
                          <a:solidFill>
                            <a:srgbClr val="0000FF"/>
                          </a:solidFill>
                          <a:latin typeface="Arial" panose="020B0604020202020204" pitchFamily="34" charset="0"/>
                          <a:ea typeface="Calibri" panose="020F0502020204030204" pitchFamily="34" charset="0"/>
                        </a:rPr>
                        <a:t>. </a:t>
                      </a: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3.1. </a:t>
                      </a:r>
                      <a:r>
                        <a:rPr lang="es-ES" sz="1600" spc="-10" dirty="0" smtClean="0">
                          <a:solidFill>
                            <a:srgbClr val="0000FF"/>
                          </a:solidFill>
                          <a:latin typeface="Arial" panose="020B0604020202020204" pitchFamily="34" charset="0"/>
                          <a:ea typeface="Calibri" panose="020F0502020204030204" pitchFamily="34" charset="0"/>
                        </a:rPr>
                        <a:t>IS. BI-1</a:t>
                      </a:r>
                      <a:r>
                        <a:rPr lang="es-ES" sz="1600" b="0" spc="-10" dirty="0" smtClean="0">
                          <a:solidFill>
                            <a:srgbClr val="0000FF"/>
                          </a:solidFill>
                          <a:latin typeface="Arial" panose="020B0604020202020204" pitchFamily="34" charset="0"/>
                          <a:ea typeface="Calibri" panose="020F0502020204030204" pitchFamily="34" charset="0"/>
                        </a:rPr>
                        <a:t>: Ingresos computables. Subvenciones</a:t>
                      </a: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3.2. </a:t>
                      </a:r>
                      <a:r>
                        <a:rPr lang="es-ES" sz="1600" spc="-10" dirty="0" smtClean="0">
                          <a:solidFill>
                            <a:srgbClr val="0000FF"/>
                          </a:solidFill>
                          <a:latin typeface="Arial" panose="020B0604020202020204" pitchFamily="34" charset="0"/>
                          <a:ea typeface="Calibri" panose="020F0502020204030204" pitchFamily="34" charset="0"/>
                        </a:rPr>
                        <a:t>IS. BI-2</a:t>
                      </a:r>
                      <a:r>
                        <a:rPr lang="es-ES" sz="1600" b="0" spc="-10" dirty="0" smtClean="0">
                          <a:solidFill>
                            <a:srgbClr val="0000FF"/>
                          </a:solidFill>
                          <a:latin typeface="Arial" panose="020B0604020202020204" pitchFamily="34" charset="0"/>
                          <a:ea typeface="Calibri" panose="020F0502020204030204" pitchFamily="34" charset="0"/>
                        </a:rPr>
                        <a:t>: Gastos deducibles: Requisitos para su deducibilidad fiscal. Gastos no deducibles. Administradores de sociedades;  análisis fiscal de las distintas consideraciones.</a:t>
                      </a: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3.3. </a:t>
                      </a:r>
                      <a:r>
                        <a:rPr lang="es-ES" sz="1600" spc="-10" dirty="0" smtClean="0">
                          <a:solidFill>
                            <a:srgbClr val="0000FF"/>
                          </a:solidFill>
                          <a:latin typeface="Arial" panose="020B0604020202020204" pitchFamily="34" charset="0"/>
                          <a:ea typeface="Calibri" panose="020F0502020204030204" pitchFamily="34" charset="0"/>
                        </a:rPr>
                        <a:t>IS. BI-3</a:t>
                      </a:r>
                      <a:r>
                        <a:rPr lang="es-ES" sz="1600" b="0" spc="-10" dirty="0" smtClean="0">
                          <a:solidFill>
                            <a:srgbClr val="0000FF"/>
                          </a:solidFill>
                          <a:latin typeface="Arial" panose="020B0604020202020204" pitchFamily="34" charset="0"/>
                          <a:ea typeface="Calibri" panose="020F0502020204030204" pitchFamily="34" charset="0"/>
                        </a:rPr>
                        <a:t>: Imputación temporal de ingresos y gastos. </a:t>
                      </a: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3.4. </a:t>
                      </a:r>
                      <a:r>
                        <a:rPr lang="es-ES" sz="1600" spc="-10" dirty="0" smtClean="0">
                          <a:solidFill>
                            <a:srgbClr val="0000FF"/>
                          </a:solidFill>
                          <a:latin typeface="Arial" panose="020B0604020202020204" pitchFamily="34" charset="0"/>
                          <a:ea typeface="Calibri" panose="020F0502020204030204" pitchFamily="34" charset="0"/>
                        </a:rPr>
                        <a:t>IS. BI-4</a:t>
                      </a:r>
                      <a:r>
                        <a:rPr lang="es-ES" sz="1600" b="0" spc="-10" dirty="0" smtClean="0">
                          <a:solidFill>
                            <a:srgbClr val="0000FF"/>
                          </a:solidFill>
                          <a:latin typeface="Arial" panose="020B0604020202020204" pitchFamily="34" charset="0"/>
                          <a:ea typeface="Calibri" panose="020F0502020204030204" pitchFamily="34" charset="0"/>
                        </a:rPr>
                        <a:t>: Amortizaciones. </a:t>
                      </a: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3.5. </a:t>
                      </a:r>
                      <a:r>
                        <a:rPr lang="es-ES" sz="1600" spc="-10" dirty="0" smtClean="0">
                          <a:solidFill>
                            <a:srgbClr val="0000FF"/>
                          </a:solidFill>
                          <a:latin typeface="Arial" panose="020B0604020202020204" pitchFamily="34" charset="0"/>
                          <a:ea typeface="Calibri" panose="020F0502020204030204" pitchFamily="34" charset="0"/>
                        </a:rPr>
                        <a:t>IS. BI-5</a:t>
                      </a:r>
                      <a:r>
                        <a:rPr lang="es-ES" sz="1600" b="0" spc="-10" dirty="0" smtClean="0">
                          <a:solidFill>
                            <a:srgbClr val="0000FF"/>
                          </a:solidFill>
                          <a:latin typeface="Arial" panose="020B0604020202020204" pitchFamily="34" charset="0"/>
                          <a:ea typeface="Calibri" panose="020F0502020204030204" pitchFamily="34" charset="0"/>
                        </a:rPr>
                        <a:t>: Arrendamiento Financiero. Leasing, </a:t>
                      </a:r>
                      <a:r>
                        <a:rPr lang="es-ES" sz="1600" b="0" spc="-10" dirty="0" err="1" smtClean="0">
                          <a:solidFill>
                            <a:srgbClr val="0000FF"/>
                          </a:solidFill>
                          <a:latin typeface="Arial" panose="020B0604020202020204" pitchFamily="34" charset="0"/>
                          <a:ea typeface="Calibri" panose="020F0502020204030204" pitchFamily="34" charset="0"/>
                        </a:rPr>
                        <a:t>lease</a:t>
                      </a:r>
                      <a:r>
                        <a:rPr lang="es-ES" sz="1600" b="0" spc="-10" dirty="0" smtClean="0">
                          <a:solidFill>
                            <a:srgbClr val="0000FF"/>
                          </a:solidFill>
                          <a:latin typeface="Arial" panose="020B0604020202020204" pitchFamily="34" charset="0"/>
                          <a:ea typeface="Calibri" panose="020F0502020204030204" pitchFamily="34" charset="0"/>
                        </a:rPr>
                        <a:t>-back, </a:t>
                      </a:r>
                      <a:r>
                        <a:rPr lang="es-ES" sz="1600" b="0" spc="-10" dirty="0" err="1" smtClean="0">
                          <a:solidFill>
                            <a:srgbClr val="0000FF"/>
                          </a:solidFill>
                          <a:latin typeface="Arial" panose="020B0604020202020204" pitchFamily="34" charset="0"/>
                          <a:ea typeface="Calibri" panose="020F0502020204030204" pitchFamily="34" charset="0"/>
                        </a:rPr>
                        <a:t>renting</a:t>
                      </a:r>
                      <a:r>
                        <a:rPr lang="es-ES" sz="1600" b="0" spc="-10" dirty="0" smtClean="0">
                          <a:solidFill>
                            <a:srgbClr val="0000FF"/>
                          </a:solidFill>
                          <a:latin typeface="Arial" panose="020B0604020202020204" pitchFamily="34" charset="0"/>
                          <a:ea typeface="Calibri" panose="020F0502020204030204" pitchFamily="34" charset="0"/>
                        </a:rPr>
                        <a:t>. </a:t>
                      </a: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3.6. </a:t>
                      </a:r>
                      <a:r>
                        <a:rPr lang="es-ES" sz="1600" spc="-10" dirty="0" smtClean="0">
                          <a:solidFill>
                            <a:srgbClr val="0000FF"/>
                          </a:solidFill>
                          <a:latin typeface="Arial" panose="020B0604020202020204" pitchFamily="34" charset="0"/>
                          <a:ea typeface="Calibri" panose="020F0502020204030204" pitchFamily="34" charset="0"/>
                        </a:rPr>
                        <a:t>IS. BI-6</a:t>
                      </a:r>
                      <a:r>
                        <a:rPr lang="es-ES" sz="1600" b="0" spc="-10" dirty="0" smtClean="0">
                          <a:solidFill>
                            <a:srgbClr val="0000FF"/>
                          </a:solidFill>
                          <a:latin typeface="Arial" panose="020B0604020202020204" pitchFamily="34" charset="0"/>
                          <a:ea typeface="Calibri" panose="020F0502020204030204" pitchFamily="34" charset="0"/>
                        </a:rPr>
                        <a:t>: Deterioros de Valor. </a:t>
                      </a: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3.7. </a:t>
                      </a:r>
                      <a:r>
                        <a:rPr lang="es-ES" sz="1600" spc="-10" dirty="0" smtClean="0">
                          <a:solidFill>
                            <a:srgbClr val="0000FF"/>
                          </a:solidFill>
                          <a:latin typeface="Arial" panose="020B0604020202020204" pitchFamily="34" charset="0"/>
                          <a:ea typeface="Calibri" panose="020F0502020204030204" pitchFamily="34" charset="0"/>
                        </a:rPr>
                        <a:t>IS. BI-7</a:t>
                      </a:r>
                      <a:r>
                        <a:rPr lang="es-ES" sz="1600" b="0" spc="-10" dirty="0" smtClean="0">
                          <a:solidFill>
                            <a:srgbClr val="0000FF"/>
                          </a:solidFill>
                          <a:latin typeface="Arial" panose="020B0604020202020204" pitchFamily="34" charset="0"/>
                          <a:ea typeface="Calibri" panose="020F0502020204030204" pitchFamily="34" charset="0"/>
                        </a:rPr>
                        <a:t>: Activos Financieros: los distintos tipos desde un punto de vista contable y sus implicaciones fiscales. Deterioros de Valor y transmisión de </a:t>
                      </a:r>
                      <a:r>
                        <a:rPr lang="es-ES" sz="1600" b="0" u="sng" spc="-10" dirty="0" smtClean="0">
                          <a:solidFill>
                            <a:srgbClr val="0000FF"/>
                          </a:solidFill>
                          <a:latin typeface="Arial" panose="020B0604020202020204" pitchFamily="34" charset="0"/>
                          <a:ea typeface="Calibri" panose="020F0502020204030204" pitchFamily="34" charset="0"/>
                        </a:rPr>
                        <a:t>Activos financieros</a:t>
                      </a:r>
                      <a:r>
                        <a:rPr lang="es-ES" sz="1600" b="0" spc="-10" dirty="0" smtClean="0">
                          <a:solidFill>
                            <a:srgbClr val="0000FF"/>
                          </a:solidFill>
                          <a:latin typeface="Arial" panose="020B0604020202020204" pitchFamily="34" charset="0"/>
                          <a:ea typeface="Calibri" panose="020F0502020204030204" pitchFamily="34" charset="0"/>
                        </a:rPr>
                        <a:t>.</a:t>
                      </a:r>
                      <a:endParaRPr lang="es-ES_tradnl" sz="160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l"/>
                      <a:endParaRPr lang="es-ES_tradnl" sz="1400" dirty="0" smtClean="0">
                        <a:solidFill>
                          <a:srgbClr val="0000FF"/>
                        </a:solidFill>
                      </a:endParaRPr>
                    </a:p>
                    <a:p>
                      <a:pPr algn="l"/>
                      <a:endParaRPr lang="es-ES_tradnl" sz="1200" dirty="0" smtClean="0">
                        <a:solidFill>
                          <a:srgbClr val="0000FF"/>
                        </a:solidFill>
                      </a:endParaRPr>
                    </a:p>
                    <a:p>
                      <a:pPr algn="ctr"/>
                      <a:r>
                        <a:rPr lang="es-ES_tradnl" sz="1600" b="1" dirty="0" smtClean="0">
                          <a:solidFill>
                            <a:srgbClr val="0000FF"/>
                          </a:solidFill>
                        </a:rPr>
                        <a:t>10-15</a:t>
                      </a:r>
                    </a:p>
                    <a:p>
                      <a:pPr algn="ctr"/>
                      <a:endParaRPr lang="es-ES_tradnl" sz="1600" b="1" dirty="0" smtClean="0">
                        <a:solidFill>
                          <a:srgbClr val="0000FF"/>
                        </a:solidFill>
                      </a:endParaRPr>
                    </a:p>
                    <a:p>
                      <a:pPr algn="ctr"/>
                      <a:r>
                        <a:rPr lang="es-ES_tradnl" sz="1600" b="1" dirty="0" smtClean="0">
                          <a:solidFill>
                            <a:srgbClr val="0000FF"/>
                          </a:solidFill>
                        </a:rPr>
                        <a:t>16-39</a:t>
                      </a:r>
                    </a:p>
                    <a:p>
                      <a:pPr algn="ctr"/>
                      <a:endParaRPr lang="es-ES_tradnl" sz="1600" b="1" dirty="0" smtClean="0">
                        <a:solidFill>
                          <a:srgbClr val="0000FF"/>
                        </a:solidFill>
                      </a:endParaRPr>
                    </a:p>
                    <a:p>
                      <a:pPr algn="ctr"/>
                      <a:endParaRPr lang="es-ES_tradnl" sz="1600" b="1" dirty="0" smtClean="0">
                        <a:solidFill>
                          <a:srgbClr val="0000FF"/>
                        </a:solidFill>
                      </a:endParaRPr>
                    </a:p>
                    <a:p>
                      <a:pPr algn="ctr"/>
                      <a:endParaRPr lang="es-ES_tradnl" sz="800" b="1" dirty="0" smtClean="0">
                        <a:solidFill>
                          <a:srgbClr val="0000FF"/>
                        </a:solidFill>
                      </a:endParaRPr>
                    </a:p>
                    <a:p>
                      <a:pPr algn="ctr"/>
                      <a:r>
                        <a:rPr lang="es-ES_tradnl" sz="1600" b="1" dirty="0" smtClean="0">
                          <a:solidFill>
                            <a:srgbClr val="0000FF"/>
                          </a:solidFill>
                        </a:rPr>
                        <a:t>40-45</a:t>
                      </a:r>
                    </a:p>
                    <a:p>
                      <a:pPr algn="ctr"/>
                      <a:endParaRPr lang="es-ES_tradnl" sz="1800" b="1" dirty="0" smtClean="0">
                        <a:solidFill>
                          <a:srgbClr val="0000FF"/>
                        </a:solidFill>
                      </a:endParaRPr>
                    </a:p>
                    <a:p>
                      <a:pPr algn="ctr"/>
                      <a:r>
                        <a:rPr lang="es-ES_tradnl" sz="1600" b="1" dirty="0" smtClean="0">
                          <a:solidFill>
                            <a:srgbClr val="0000FF"/>
                          </a:solidFill>
                        </a:rPr>
                        <a:t>46-54</a:t>
                      </a:r>
                    </a:p>
                    <a:p>
                      <a:pPr algn="ctr"/>
                      <a:endParaRPr lang="es-ES_tradnl" sz="1600" b="1" dirty="0" smtClean="0">
                        <a:solidFill>
                          <a:srgbClr val="0000FF"/>
                        </a:solidFill>
                      </a:endParaRPr>
                    </a:p>
                    <a:p>
                      <a:pPr algn="ctr"/>
                      <a:r>
                        <a:rPr lang="es-ES_tradnl" sz="1600" b="1" dirty="0" smtClean="0">
                          <a:solidFill>
                            <a:srgbClr val="0000FF"/>
                          </a:solidFill>
                        </a:rPr>
                        <a:t>55-96</a:t>
                      </a:r>
                    </a:p>
                    <a:p>
                      <a:pPr algn="ctr"/>
                      <a:endParaRPr lang="es-ES_tradnl" sz="1600" b="1" dirty="0" smtClean="0">
                        <a:solidFill>
                          <a:srgbClr val="0000FF"/>
                        </a:solidFill>
                      </a:endParaRPr>
                    </a:p>
                    <a:p>
                      <a:pPr algn="ctr"/>
                      <a:r>
                        <a:rPr lang="es-ES_tradnl" sz="1600" b="1" dirty="0" smtClean="0">
                          <a:solidFill>
                            <a:srgbClr val="0000FF"/>
                          </a:solidFill>
                        </a:rPr>
                        <a:t>97-107</a:t>
                      </a:r>
                    </a:p>
                    <a:p>
                      <a:pPr algn="ctr"/>
                      <a:endParaRPr lang="es-ES_tradnl" sz="1200" b="1" dirty="0" smtClean="0">
                        <a:solidFill>
                          <a:srgbClr val="0000FF"/>
                        </a:solidFill>
                      </a:endParaRPr>
                    </a:p>
                    <a:p>
                      <a:pPr algn="ctr"/>
                      <a:r>
                        <a:rPr lang="es-ES_tradnl" sz="1600" b="1" dirty="0" smtClean="0">
                          <a:solidFill>
                            <a:srgbClr val="0000FF"/>
                          </a:solidFill>
                        </a:rPr>
                        <a:t>108-152</a:t>
                      </a:r>
                    </a:p>
                    <a:p>
                      <a:pPr algn="ctr"/>
                      <a:endParaRPr lang="es-ES_tradnl" sz="1200" b="1" dirty="0" smtClean="0">
                        <a:solidFill>
                          <a:srgbClr val="0000FF"/>
                        </a:solidFill>
                      </a:endParaRPr>
                    </a:p>
                    <a:p>
                      <a:pPr algn="ctr"/>
                      <a:r>
                        <a:rPr lang="es-ES_tradnl" sz="1600" b="1" dirty="0" smtClean="0">
                          <a:solidFill>
                            <a:srgbClr val="0000FF"/>
                          </a:solidFill>
                        </a:rPr>
                        <a:t>153-166</a:t>
                      </a:r>
                    </a:p>
                    <a:p>
                      <a:pPr algn="ctr"/>
                      <a:endParaRPr lang="es-ES_tradnl" sz="1200" b="1" dirty="0" smtClean="0">
                        <a:solidFill>
                          <a:srgbClr val="0000FF"/>
                        </a:solidFill>
                      </a:endParaRPr>
                    </a:p>
                    <a:p>
                      <a:pPr algn="ctr"/>
                      <a:r>
                        <a:rPr lang="es-ES_tradnl" sz="1600" b="1" dirty="0" smtClean="0">
                          <a:solidFill>
                            <a:srgbClr val="0000FF"/>
                          </a:solidFill>
                        </a:rPr>
                        <a:t>167-175</a:t>
                      </a:r>
                    </a:p>
                    <a:p>
                      <a:pPr algn="ctr"/>
                      <a:endParaRPr lang="es-ES_tradnl" sz="1600" b="1" dirty="0" smtClean="0">
                        <a:solidFill>
                          <a:srgbClr val="0000FF"/>
                        </a:solidFill>
                      </a:endParaRPr>
                    </a:p>
                    <a:p>
                      <a:pPr algn="ctr"/>
                      <a:r>
                        <a:rPr lang="es-ES_tradnl" sz="1600" b="1" dirty="0" smtClean="0">
                          <a:solidFill>
                            <a:srgbClr val="0000FF"/>
                          </a:solidFill>
                        </a:rPr>
                        <a:t>176-227</a:t>
                      </a:r>
                    </a:p>
                    <a:p>
                      <a:pPr algn="l"/>
                      <a:endParaRPr lang="es-ES_tradnl" sz="160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84650724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24600"/>
            <a:ext cx="2311400" cy="476250"/>
          </a:xfrm>
        </p:spPr>
        <p:txBody>
          <a:bodyPr/>
          <a:lstStyle/>
          <a:p>
            <a:pPr>
              <a:defRPr/>
            </a:pPr>
            <a:fld id="{DA67F686-EEF3-417D-A3D9-40C83C638DE3}" type="slidenum">
              <a:rPr lang="es-ES"/>
              <a:pPr>
                <a:defRPr/>
              </a:pPr>
              <a:t>30</a:t>
            </a:fld>
            <a:endParaRPr lang="es-ES" dirty="0"/>
          </a:p>
        </p:txBody>
      </p:sp>
      <p:sp>
        <p:nvSpPr>
          <p:cNvPr id="6" name="Text Box 5"/>
          <p:cNvSpPr txBox="1">
            <a:spLocks noChangeArrowheads="1"/>
          </p:cNvSpPr>
          <p:nvPr/>
        </p:nvSpPr>
        <p:spPr bwMode="auto">
          <a:xfrm>
            <a:off x="237969" y="76200"/>
            <a:ext cx="924022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CONTABILIZACIÓN</a:t>
            </a:r>
            <a:endParaRPr lang="es-ES_tradnl" sz="2800" dirty="0">
              <a:latin typeface="Arial" charset="0"/>
            </a:endParaRPr>
          </a:p>
        </p:txBody>
      </p:sp>
      <p:graphicFrame>
        <p:nvGraphicFramePr>
          <p:cNvPr id="5" name="Tabla 4"/>
          <p:cNvGraphicFramePr>
            <a:graphicFrameLocks noGrp="1"/>
          </p:cNvGraphicFramePr>
          <p:nvPr>
            <p:extLst>
              <p:ext uri="{D42A27DB-BD31-4B8C-83A1-F6EECF244321}">
                <p14:modId xmlns="" xmlns:p14="http://schemas.microsoft.com/office/powerpoint/2010/main" val="4260654543"/>
              </p:ext>
            </p:extLst>
          </p:nvPr>
        </p:nvGraphicFramePr>
        <p:xfrm>
          <a:off x="457199" y="1219200"/>
          <a:ext cx="8458200" cy="2417233"/>
        </p:xfrm>
        <a:graphic>
          <a:graphicData uri="http://schemas.openxmlformats.org/drawingml/2006/table">
            <a:tbl>
              <a:tblPr>
                <a:tableStyleId>{5C22544A-7EE6-4342-B048-85BDC9FD1C3A}</a:tableStyleId>
              </a:tblPr>
              <a:tblGrid>
                <a:gridCol w="3238810">
                  <a:extLst>
                    <a:ext uri="{9D8B030D-6E8A-4147-A177-3AD203B41FA5}">
                      <a16:colId xmlns="" xmlns:a16="http://schemas.microsoft.com/office/drawing/2014/main" val="3857329211"/>
                    </a:ext>
                  </a:extLst>
                </a:gridCol>
                <a:gridCol w="5219390">
                  <a:extLst>
                    <a:ext uri="{9D8B030D-6E8A-4147-A177-3AD203B41FA5}">
                      <a16:colId xmlns="" xmlns:a16="http://schemas.microsoft.com/office/drawing/2014/main" val="1862227160"/>
                    </a:ext>
                  </a:extLst>
                </a:gridCol>
              </a:tblGrid>
              <a:tr h="666750">
                <a:tc gridSpan="2">
                  <a:txBody>
                    <a:bodyPr/>
                    <a:lstStyle/>
                    <a:p>
                      <a:pPr lvl="0" algn="ctr"/>
                      <a:r>
                        <a:rPr lang="es-ES_tradnl" sz="2000" b="1" kern="1200" dirty="0" smtClean="0">
                          <a:solidFill>
                            <a:srgbClr val="0000FF"/>
                          </a:solidFill>
                          <a:effectLst/>
                          <a:latin typeface="+mn-lt"/>
                          <a:ea typeface="+mn-ea"/>
                          <a:cs typeface="+mn-cs"/>
                        </a:rPr>
                        <a:t>Diferencias Temporarias (DT): </a:t>
                      </a:r>
                    </a:p>
                    <a:p>
                      <a:pPr lvl="0" algn="ctr"/>
                      <a:r>
                        <a:rPr lang="es-ES_tradnl" sz="1800" b="1" kern="1200" dirty="0" smtClean="0">
                          <a:solidFill>
                            <a:srgbClr val="000066"/>
                          </a:solidFill>
                          <a:effectLst/>
                          <a:latin typeface="+mn-lt"/>
                          <a:ea typeface="+mn-ea"/>
                          <a:cs typeface="+mn-cs"/>
                        </a:rPr>
                        <a:t>Con </a:t>
                      </a:r>
                      <a:r>
                        <a:rPr lang="es-ES_tradnl" sz="1800" b="1" u="sng" kern="1200" dirty="0" smtClean="0">
                          <a:solidFill>
                            <a:srgbClr val="000066"/>
                          </a:solidFill>
                          <a:effectLst/>
                          <a:latin typeface="+mn-lt"/>
                          <a:ea typeface="+mn-ea"/>
                          <a:cs typeface="+mn-cs"/>
                        </a:rPr>
                        <a:t>Origen</a:t>
                      </a:r>
                      <a:r>
                        <a:rPr lang="es-ES_tradnl" sz="1800" b="1" kern="1200" dirty="0" smtClean="0">
                          <a:solidFill>
                            <a:srgbClr val="000066"/>
                          </a:solidFill>
                          <a:effectLst/>
                          <a:latin typeface="+mn-lt"/>
                          <a:ea typeface="+mn-ea"/>
                          <a:cs typeface="+mn-cs"/>
                        </a:rPr>
                        <a:t> en el ejercicio actual (“</a:t>
                      </a:r>
                      <a:r>
                        <a:rPr lang="es-ES_tradnl" sz="1800" b="1" u="sng" kern="1200" dirty="0" smtClean="0">
                          <a:solidFill>
                            <a:srgbClr val="000066"/>
                          </a:solidFill>
                          <a:effectLst/>
                          <a:latin typeface="+mn-lt"/>
                          <a:ea typeface="+mn-ea"/>
                          <a:cs typeface="+mn-cs"/>
                        </a:rPr>
                        <a:t>nacen</a:t>
                      </a:r>
                      <a:r>
                        <a:rPr lang="es-ES_tradnl" sz="1800" b="1" kern="1200" dirty="0" smtClean="0">
                          <a:solidFill>
                            <a:srgbClr val="000066"/>
                          </a:solidFill>
                          <a:effectLst/>
                          <a:latin typeface="+mn-lt"/>
                          <a:ea typeface="+mn-ea"/>
                          <a:cs typeface="+mn-cs"/>
                        </a:rPr>
                        <a:t>”)</a:t>
                      </a:r>
                      <a:endParaRPr lang="es-ES" sz="2000" u="sng" kern="1200" dirty="0">
                        <a:solidFill>
                          <a:srgbClr val="000066"/>
                        </a:solidFill>
                        <a:effectLst/>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spcAft>
                          <a:spcPts val="0"/>
                        </a:spcAft>
                      </a:pP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623262912"/>
                  </a:ext>
                </a:extLst>
              </a:tr>
              <a:tr h="444500">
                <a:tc>
                  <a:txBody>
                    <a:bodyPr/>
                    <a:lstStyle/>
                    <a:p>
                      <a:pPr algn="ctr">
                        <a:spcAft>
                          <a:spcPts val="0"/>
                        </a:spcAft>
                      </a:pPr>
                      <a:r>
                        <a:rPr lang="es-ES" sz="1800" b="1" dirty="0">
                          <a:solidFill>
                            <a:srgbClr val="FFFF00"/>
                          </a:solidFill>
                          <a:effectLst/>
                        </a:rPr>
                        <a:t>Conceptos</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800" b="1" dirty="0">
                          <a:solidFill>
                            <a:srgbClr val="FFFF00"/>
                          </a:solidFill>
                          <a:effectLst/>
                        </a:rPr>
                        <a:t>CUENTAS </a:t>
                      </a:r>
                      <a:r>
                        <a:rPr lang="es-ES" sz="1800" b="1" dirty="0" smtClean="0">
                          <a:solidFill>
                            <a:srgbClr val="FFFF00"/>
                          </a:solidFill>
                          <a:effectLst/>
                        </a:rPr>
                        <a:t>PGC</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161151746"/>
                  </a:ext>
                </a:extLst>
              </a:tr>
              <a:tr h="565150">
                <a:tc>
                  <a:txBody>
                    <a:bodyPr/>
                    <a:lstStyle/>
                    <a:p>
                      <a:pPr marL="342900" indent="-342900" algn="l">
                        <a:spcAft>
                          <a:spcPts val="0"/>
                        </a:spcAft>
                        <a:buFont typeface="Wingdings" panose="05000000000000000000" pitchFamily="2" charset="2"/>
                        <a:buChar char="q"/>
                      </a:pPr>
                      <a:r>
                        <a:rPr lang="es-ES" sz="1600" b="1" dirty="0" smtClean="0">
                          <a:solidFill>
                            <a:schemeClr val="tx1"/>
                          </a:solidFill>
                          <a:effectLst/>
                        </a:rPr>
                        <a:t>DT </a:t>
                      </a:r>
                      <a:r>
                        <a:rPr lang="es-ES_tradnl" sz="1600" b="1" dirty="0" smtClean="0">
                          <a:solidFill>
                            <a:schemeClr val="tx1"/>
                          </a:solidFill>
                          <a:effectLst/>
                        </a:rPr>
                        <a:t>Positivas </a:t>
                      </a:r>
                      <a:r>
                        <a:rPr lang="es-ES_tradnl" sz="1600" b="1" dirty="0">
                          <a:solidFill>
                            <a:schemeClr val="tx1"/>
                          </a:solidFill>
                          <a:effectLst/>
                        </a:rPr>
                        <a:t>(+)</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Diferencias Temporarias </a:t>
                      </a:r>
                      <a:r>
                        <a:rPr lang="es-ES" sz="1400" b="1" dirty="0">
                          <a:solidFill>
                            <a:srgbClr val="0000FF"/>
                          </a:solidFill>
                          <a:effectLst/>
                        </a:rPr>
                        <a:t>DEDUCIBLES</a:t>
                      </a:r>
                      <a:r>
                        <a:rPr lang="es-ES" sz="1400" dirty="0">
                          <a:solidFill>
                            <a:srgbClr val="0000FF"/>
                          </a:solidFill>
                          <a:effectLst/>
                        </a:rPr>
                        <a:t>  (4740) (</a:t>
                      </a:r>
                      <a:r>
                        <a:rPr lang="es-ES" sz="1400" b="1" dirty="0">
                          <a:solidFill>
                            <a:srgbClr val="0000FF"/>
                          </a:solidFill>
                          <a:effectLst/>
                        </a:rPr>
                        <a:t>A</a:t>
                      </a:r>
                      <a:r>
                        <a:rPr lang="es-ES" sz="1400" dirty="0">
                          <a:solidFill>
                            <a:srgbClr val="0000FF"/>
                          </a:solidFill>
                          <a:effectLst/>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350462081"/>
                  </a:ext>
                </a:extLst>
              </a:tr>
              <a:tr h="740833">
                <a:tc>
                  <a:txBody>
                    <a:bodyPr/>
                    <a:lstStyle/>
                    <a:p>
                      <a:pPr marL="342900" indent="-342900" algn="l">
                        <a:spcAft>
                          <a:spcPts val="0"/>
                        </a:spcAft>
                        <a:buFont typeface="Wingdings" panose="05000000000000000000" pitchFamily="2" charset="2"/>
                        <a:buChar char="q"/>
                      </a:pPr>
                      <a:r>
                        <a:rPr lang="es-ES" sz="1600" b="1" dirty="0" smtClean="0">
                          <a:solidFill>
                            <a:schemeClr val="tx1"/>
                          </a:solidFill>
                          <a:effectLst/>
                        </a:rPr>
                        <a:t>DT</a:t>
                      </a:r>
                      <a:r>
                        <a:rPr lang="es-ES" sz="1600" b="1" baseline="0" dirty="0" smtClean="0">
                          <a:solidFill>
                            <a:schemeClr val="tx1"/>
                          </a:solidFill>
                          <a:effectLst/>
                        </a:rPr>
                        <a:t> </a:t>
                      </a:r>
                      <a:r>
                        <a:rPr lang="es-ES_tradnl" sz="1600" b="1" dirty="0" smtClean="0">
                          <a:solidFill>
                            <a:schemeClr val="tx1"/>
                          </a:solidFill>
                          <a:effectLst/>
                        </a:rPr>
                        <a:t>Negativas </a:t>
                      </a:r>
                      <a:r>
                        <a:rPr lang="es-ES_tradnl" sz="1600" b="1" dirty="0">
                          <a:solidFill>
                            <a:schemeClr val="tx1"/>
                          </a:solidFill>
                          <a:effectLst/>
                        </a:rPr>
                        <a:t>(-)</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Diferencias Temporarias </a:t>
                      </a:r>
                      <a:r>
                        <a:rPr lang="es-ES" sz="1400" b="1" dirty="0">
                          <a:solidFill>
                            <a:srgbClr val="0000FF"/>
                          </a:solidFill>
                          <a:effectLst/>
                        </a:rPr>
                        <a:t>IMPONIBLES</a:t>
                      </a:r>
                      <a:r>
                        <a:rPr lang="es-ES" sz="1400" dirty="0">
                          <a:solidFill>
                            <a:srgbClr val="0000FF"/>
                          </a:solidFill>
                          <a:effectLst/>
                        </a:rPr>
                        <a:t> (479)  (</a:t>
                      </a:r>
                      <a:r>
                        <a:rPr lang="es-ES" sz="1400" b="1" dirty="0">
                          <a:solidFill>
                            <a:srgbClr val="0000FF"/>
                          </a:solidFill>
                          <a:effectLst/>
                        </a:rPr>
                        <a:t>P</a:t>
                      </a:r>
                      <a:r>
                        <a:rPr lang="es-ES" sz="1400" dirty="0">
                          <a:solidFill>
                            <a:srgbClr val="0000FF"/>
                          </a:solidFill>
                          <a:effectLst/>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960338949"/>
                  </a:ext>
                </a:extLst>
              </a:tr>
            </a:tbl>
          </a:graphicData>
        </a:graphic>
      </p:graphicFrame>
      <p:graphicFrame>
        <p:nvGraphicFramePr>
          <p:cNvPr id="7" name="Tabla 6"/>
          <p:cNvGraphicFramePr>
            <a:graphicFrameLocks noGrp="1"/>
          </p:cNvGraphicFramePr>
          <p:nvPr>
            <p:extLst>
              <p:ext uri="{D42A27DB-BD31-4B8C-83A1-F6EECF244321}">
                <p14:modId xmlns="" xmlns:p14="http://schemas.microsoft.com/office/powerpoint/2010/main" val="3649130447"/>
              </p:ext>
            </p:extLst>
          </p:nvPr>
        </p:nvGraphicFramePr>
        <p:xfrm>
          <a:off x="410392" y="4059767"/>
          <a:ext cx="8505008" cy="2592916"/>
        </p:xfrm>
        <a:graphic>
          <a:graphicData uri="http://schemas.openxmlformats.org/drawingml/2006/table">
            <a:tbl>
              <a:tblPr>
                <a:tableStyleId>{5C22544A-7EE6-4342-B048-85BDC9FD1C3A}</a:tableStyleId>
              </a:tblPr>
              <a:tblGrid>
                <a:gridCol w="3391210">
                  <a:extLst>
                    <a:ext uri="{9D8B030D-6E8A-4147-A177-3AD203B41FA5}">
                      <a16:colId xmlns="" xmlns:a16="http://schemas.microsoft.com/office/drawing/2014/main" val="3857329211"/>
                    </a:ext>
                  </a:extLst>
                </a:gridCol>
                <a:gridCol w="5113798">
                  <a:extLst>
                    <a:ext uri="{9D8B030D-6E8A-4147-A177-3AD203B41FA5}">
                      <a16:colId xmlns="" xmlns:a16="http://schemas.microsoft.com/office/drawing/2014/main" val="1862227160"/>
                    </a:ext>
                  </a:extLst>
                </a:gridCol>
              </a:tblGrid>
              <a:tr h="666750">
                <a:tc gridSpan="2">
                  <a:txBody>
                    <a:bodyPr/>
                    <a:lstStyle/>
                    <a:p>
                      <a:pPr lvl="0" algn="ctr"/>
                      <a:r>
                        <a:rPr lang="es-ES_tradnl" sz="2000" b="1" kern="1200" dirty="0" smtClean="0">
                          <a:solidFill>
                            <a:srgbClr val="0000FF"/>
                          </a:solidFill>
                          <a:effectLst/>
                          <a:latin typeface="+mn-lt"/>
                          <a:ea typeface="+mn-ea"/>
                          <a:cs typeface="+mn-cs"/>
                        </a:rPr>
                        <a:t>Diferencias Temporarias (DT): </a:t>
                      </a:r>
                    </a:p>
                    <a:p>
                      <a:pPr lvl="0" algn="ctr"/>
                      <a:r>
                        <a:rPr lang="es-ES_tradnl" sz="1800" b="1" kern="1200" dirty="0" smtClean="0">
                          <a:solidFill>
                            <a:srgbClr val="000066"/>
                          </a:solidFill>
                          <a:effectLst/>
                          <a:latin typeface="+mn-lt"/>
                          <a:ea typeface="+mn-ea"/>
                          <a:cs typeface="+mn-cs"/>
                        </a:rPr>
                        <a:t>Con </a:t>
                      </a:r>
                      <a:r>
                        <a:rPr lang="es-ES_tradnl" sz="1800" b="1" u="none" kern="1200" dirty="0" smtClean="0">
                          <a:solidFill>
                            <a:srgbClr val="000066"/>
                          </a:solidFill>
                          <a:effectLst/>
                          <a:latin typeface="+mn-lt"/>
                          <a:ea typeface="+mn-ea"/>
                          <a:cs typeface="+mn-cs"/>
                        </a:rPr>
                        <a:t>origen en ejercicios anteriores, </a:t>
                      </a:r>
                      <a:r>
                        <a:rPr lang="es-ES_tradnl" sz="1800" b="1" u="sng" kern="1200" dirty="0" smtClean="0">
                          <a:solidFill>
                            <a:srgbClr val="000066"/>
                          </a:solidFill>
                          <a:effectLst/>
                          <a:latin typeface="+mn-lt"/>
                          <a:ea typeface="+mn-ea"/>
                          <a:cs typeface="+mn-cs"/>
                        </a:rPr>
                        <a:t>Revierten</a:t>
                      </a:r>
                      <a:r>
                        <a:rPr lang="es-ES_tradnl" sz="1800" b="1" u="none" kern="1200" dirty="0" smtClean="0">
                          <a:solidFill>
                            <a:srgbClr val="000066"/>
                          </a:solidFill>
                          <a:effectLst/>
                          <a:latin typeface="+mn-lt"/>
                          <a:ea typeface="+mn-ea"/>
                          <a:cs typeface="+mn-cs"/>
                        </a:rPr>
                        <a:t> en este</a:t>
                      </a:r>
                      <a:r>
                        <a:rPr lang="es-ES_tradnl" sz="1800" b="1" u="none" kern="1200" baseline="0" dirty="0" smtClean="0">
                          <a:solidFill>
                            <a:srgbClr val="000066"/>
                          </a:solidFill>
                          <a:effectLst/>
                          <a:latin typeface="+mn-lt"/>
                          <a:ea typeface="+mn-ea"/>
                          <a:cs typeface="+mn-cs"/>
                        </a:rPr>
                        <a:t> ejercicio</a:t>
                      </a:r>
                      <a:r>
                        <a:rPr lang="es-ES_tradnl" sz="1800" b="1" u="none" kern="1200" dirty="0" smtClean="0">
                          <a:solidFill>
                            <a:srgbClr val="000066"/>
                          </a:solidFill>
                          <a:effectLst/>
                          <a:latin typeface="+mn-lt"/>
                          <a:ea typeface="+mn-ea"/>
                          <a:cs typeface="+mn-cs"/>
                        </a:rPr>
                        <a:t> </a:t>
                      </a:r>
                      <a:r>
                        <a:rPr lang="es-ES_tradnl" sz="1800" b="1" kern="1200" dirty="0" smtClean="0">
                          <a:solidFill>
                            <a:srgbClr val="000066"/>
                          </a:solidFill>
                          <a:effectLst/>
                          <a:latin typeface="+mn-lt"/>
                          <a:ea typeface="+mn-ea"/>
                          <a:cs typeface="+mn-cs"/>
                        </a:rPr>
                        <a:t>(“</a:t>
                      </a:r>
                      <a:r>
                        <a:rPr lang="es-ES_tradnl" sz="1800" b="1" u="sng" kern="1200" dirty="0" smtClean="0">
                          <a:solidFill>
                            <a:srgbClr val="000066"/>
                          </a:solidFill>
                          <a:effectLst/>
                          <a:latin typeface="+mn-lt"/>
                          <a:ea typeface="+mn-ea"/>
                          <a:cs typeface="+mn-cs"/>
                        </a:rPr>
                        <a:t>mueren</a:t>
                      </a:r>
                      <a:r>
                        <a:rPr lang="es-ES_tradnl" sz="1800" b="1" kern="1200" dirty="0" smtClean="0">
                          <a:solidFill>
                            <a:srgbClr val="000066"/>
                          </a:solidFill>
                          <a:effectLst/>
                          <a:latin typeface="+mn-lt"/>
                          <a:ea typeface="+mn-ea"/>
                          <a:cs typeface="+mn-cs"/>
                        </a:rPr>
                        <a:t>”)</a:t>
                      </a:r>
                      <a:endParaRPr lang="es-ES" sz="2000" u="sng" kern="1200" dirty="0">
                        <a:solidFill>
                          <a:srgbClr val="000066"/>
                        </a:solidFill>
                        <a:effectLst/>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spcAft>
                          <a:spcPts val="0"/>
                        </a:spcAft>
                      </a:pP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623262912"/>
                  </a:ext>
                </a:extLst>
              </a:tr>
              <a:tr h="444500">
                <a:tc>
                  <a:txBody>
                    <a:bodyPr/>
                    <a:lstStyle/>
                    <a:p>
                      <a:pPr algn="ctr">
                        <a:spcAft>
                          <a:spcPts val="0"/>
                        </a:spcAft>
                      </a:pPr>
                      <a:r>
                        <a:rPr lang="es-ES" sz="1800" b="1" dirty="0">
                          <a:solidFill>
                            <a:srgbClr val="FFFF00"/>
                          </a:solidFill>
                          <a:effectLst/>
                        </a:rPr>
                        <a:t>Conceptos</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800" b="1" dirty="0">
                          <a:solidFill>
                            <a:srgbClr val="FFFF00"/>
                          </a:solidFill>
                          <a:effectLst/>
                        </a:rPr>
                        <a:t>CUENTAS </a:t>
                      </a:r>
                      <a:r>
                        <a:rPr lang="es-ES" sz="1800" b="1" dirty="0" smtClean="0">
                          <a:solidFill>
                            <a:srgbClr val="FFFF00"/>
                          </a:solidFill>
                          <a:effectLst/>
                        </a:rPr>
                        <a:t>PGC</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161151746"/>
                  </a:ext>
                </a:extLst>
              </a:tr>
              <a:tr h="740833">
                <a:tc>
                  <a:txBody>
                    <a:bodyPr/>
                    <a:lstStyle/>
                    <a:p>
                      <a:pPr marL="342900" indent="-342900" algn="l">
                        <a:spcAft>
                          <a:spcPts val="0"/>
                        </a:spcAft>
                        <a:buFont typeface="Wingdings" panose="05000000000000000000" pitchFamily="2" charset="2"/>
                        <a:buChar char="q"/>
                      </a:pPr>
                      <a:r>
                        <a:rPr lang="es-ES" sz="1600" b="1" dirty="0" smtClean="0">
                          <a:solidFill>
                            <a:schemeClr val="tx1"/>
                          </a:solidFill>
                          <a:effectLst/>
                        </a:rPr>
                        <a:t>DT</a:t>
                      </a:r>
                      <a:r>
                        <a:rPr lang="es-ES" sz="1600" b="1" baseline="0" dirty="0" smtClean="0">
                          <a:solidFill>
                            <a:schemeClr val="tx1"/>
                          </a:solidFill>
                          <a:effectLst/>
                        </a:rPr>
                        <a:t> </a:t>
                      </a:r>
                      <a:r>
                        <a:rPr lang="es-ES_tradnl" sz="1600" b="1" dirty="0" smtClean="0">
                          <a:solidFill>
                            <a:schemeClr val="tx1"/>
                          </a:solidFill>
                          <a:effectLst/>
                        </a:rPr>
                        <a:t>Negativas </a:t>
                      </a:r>
                      <a:r>
                        <a:rPr lang="es-ES_tradnl" sz="1600" b="1" dirty="0">
                          <a:solidFill>
                            <a:schemeClr val="tx1"/>
                          </a:solidFill>
                          <a:effectLst/>
                        </a:rPr>
                        <a:t>(-)</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lgn="l">
                        <a:spcAft>
                          <a:spcPts val="0"/>
                        </a:spcAft>
                        <a:buFont typeface="Wingdings" panose="05000000000000000000" pitchFamily="2" charset="2"/>
                        <a:buChar char="ü"/>
                      </a:pPr>
                      <a:r>
                        <a:rPr lang="es-ES" sz="1400" dirty="0" smtClean="0">
                          <a:solidFill>
                            <a:srgbClr val="0000FF"/>
                          </a:solidFill>
                          <a:effectLst/>
                        </a:rPr>
                        <a:t>Diferencias Temporarias </a:t>
                      </a:r>
                      <a:r>
                        <a:rPr lang="es-ES" sz="1400" b="1" dirty="0" smtClean="0">
                          <a:solidFill>
                            <a:srgbClr val="0000FF"/>
                          </a:solidFill>
                          <a:effectLst/>
                        </a:rPr>
                        <a:t>DEDUCIBLES</a:t>
                      </a:r>
                      <a:r>
                        <a:rPr lang="es-ES" sz="1400" dirty="0" smtClean="0">
                          <a:solidFill>
                            <a:srgbClr val="0000FF"/>
                          </a:solidFill>
                          <a:effectLst/>
                        </a:rPr>
                        <a:t>  (4740) (</a:t>
                      </a:r>
                      <a:r>
                        <a:rPr lang="es-ES" sz="1400" b="1" dirty="0" smtClean="0">
                          <a:solidFill>
                            <a:srgbClr val="0000FF"/>
                          </a:solidFill>
                          <a:effectLst/>
                        </a:rPr>
                        <a:t>A</a:t>
                      </a:r>
                      <a:r>
                        <a:rPr lang="es-ES" sz="1400" dirty="0" smtClean="0">
                          <a:solidFill>
                            <a:srgbClr val="0000FF"/>
                          </a:solidFill>
                          <a:effectLst/>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960338949"/>
                  </a:ext>
                </a:extLst>
              </a:tr>
              <a:tr h="740833">
                <a:tc>
                  <a:txBody>
                    <a:bodyPr/>
                    <a:lstStyle/>
                    <a:p>
                      <a:pPr marL="342900" indent="-342900" algn="l">
                        <a:spcAft>
                          <a:spcPts val="0"/>
                        </a:spcAft>
                        <a:buFont typeface="Wingdings" panose="05000000000000000000" pitchFamily="2" charset="2"/>
                        <a:buChar char="q"/>
                      </a:pPr>
                      <a:r>
                        <a:rPr lang="es-ES" sz="1600" b="1" dirty="0" smtClean="0">
                          <a:solidFill>
                            <a:schemeClr val="tx1"/>
                          </a:solidFill>
                          <a:effectLst/>
                        </a:rPr>
                        <a:t>DT </a:t>
                      </a:r>
                      <a:r>
                        <a:rPr lang="es-ES_tradnl" sz="1600" b="1" dirty="0" smtClean="0">
                          <a:solidFill>
                            <a:schemeClr val="tx1"/>
                          </a:solidFill>
                          <a:effectLst/>
                        </a:rPr>
                        <a:t>Positivas </a:t>
                      </a:r>
                      <a:r>
                        <a:rPr lang="es-ES_tradnl" sz="1600" b="1" dirty="0">
                          <a:solidFill>
                            <a:schemeClr val="tx1"/>
                          </a:solidFill>
                          <a:effectLst/>
                        </a:rPr>
                        <a:t>(+)</a:t>
                      </a:r>
                      <a:endParaRPr lang="es-ES" sz="16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ü"/>
                      </a:pPr>
                      <a:r>
                        <a:rPr lang="es-ES" sz="1400" dirty="0" smtClean="0">
                          <a:solidFill>
                            <a:srgbClr val="0000FF"/>
                          </a:solidFill>
                          <a:effectLst/>
                        </a:rPr>
                        <a:t>Diferencias Temporarias </a:t>
                      </a:r>
                      <a:r>
                        <a:rPr lang="es-ES" sz="1400" b="1" dirty="0" smtClean="0">
                          <a:solidFill>
                            <a:srgbClr val="0000FF"/>
                          </a:solidFill>
                          <a:effectLst/>
                        </a:rPr>
                        <a:t>IMPONIBLES</a:t>
                      </a:r>
                      <a:r>
                        <a:rPr lang="es-ES" sz="1400" dirty="0" smtClean="0">
                          <a:solidFill>
                            <a:srgbClr val="0000FF"/>
                          </a:solidFill>
                          <a:effectLst/>
                        </a:rPr>
                        <a:t> (479)  (</a:t>
                      </a:r>
                      <a:r>
                        <a:rPr lang="es-ES" sz="1400" b="1" dirty="0" smtClean="0">
                          <a:solidFill>
                            <a:srgbClr val="0000FF"/>
                          </a:solidFill>
                          <a:effectLst/>
                        </a:rPr>
                        <a:t>P</a:t>
                      </a:r>
                      <a:r>
                        <a:rPr lang="es-ES" sz="1400" dirty="0" smtClean="0">
                          <a:solidFill>
                            <a:srgbClr val="0000FF"/>
                          </a:solidFill>
                          <a:effectLst/>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465070981"/>
                  </a:ext>
                </a:extLst>
              </a:tr>
            </a:tbl>
          </a:graphicData>
        </a:graphic>
      </p:graphicFrame>
      <p:sp>
        <p:nvSpPr>
          <p:cNvPr id="9" name="Flecha curvada hacia la izquierda 8"/>
          <p:cNvSpPr/>
          <p:nvPr/>
        </p:nvSpPr>
        <p:spPr bwMode="auto">
          <a:xfrm>
            <a:off x="8915397" y="2438400"/>
            <a:ext cx="838203" cy="3429000"/>
          </a:xfrm>
          <a:prstGeom prst="curvedLeftArrow">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ES" sz="2000" b="1" i="0" u="none" strike="noStrike" cap="none" normalizeH="0" baseline="0" smtClean="0">
              <a:ln>
                <a:noFill/>
              </a:ln>
              <a:solidFill>
                <a:schemeClr val="tx1"/>
              </a:solidFill>
              <a:effectLst/>
              <a:latin typeface="Verdana" pitchFamily="34" charset="0"/>
            </a:endParaRPr>
          </a:p>
        </p:txBody>
      </p:sp>
      <p:graphicFrame>
        <p:nvGraphicFramePr>
          <p:cNvPr id="10" name="Tabla 9"/>
          <p:cNvGraphicFramePr>
            <a:graphicFrameLocks noGrp="1"/>
          </p:cNvGraphicFramePr>
          <p:nvPr>
            <p:extLst/>
          </p:nvPr>
        </p:nvGraphicFramePr>
        <p:xfrm>
          <a:off x="1066800" y="609600"/>
          <a:ext cx="7162800" cy="426720"/>
        </p:xfrm>
        <a:graphic>
          <a:graphicData uri="http://schemas.openxmlformats.org/drawingml/2006/table">
            <a:tbl>
              <a:tblPr firstRow="1" bandRow="1">
                <a:tableStyleId>{5C22544A-7EE6-4342-B048-85BDC9FD1C3A}</a:tableStyleId>
              </a:tblPr>
              <a:tblGrid>
                <a:gridCol w="7162800">
                  <a:extLst>
                    <a:ext uri="{9D8B030D-6E8A-4147-A177-3AD203B41FA5}">
                      <a16:colId xmlns="" xmlns:a16="http://schemas.microsoft.com/office/drawing/2014/main" val="2968120187"/>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2200" dirty="0" smtClean="0"/>
                        <a:t>Contabilización de las Diferencias </a:t>
                      </a:r>
                      <a:r>
                        <a:rPr lang="es-ES" sz="2200" u="sng" dirty="0" smtClean="0"/>
                        <a:t>Temporarias</a:t>
                      </a:r>
                      <a:r>
                        <a:rPr lang="es-ES" sz="2200" dirty="0" smtClean="0"/>
                        <a:t>: </a:t>
                      </a:r>
                      <a:endParaRPr lang="es-ES" sz="2200" dirty="0"/>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879571877"/>
                  </a:ext>
                </a:extLst>
              </a:tr>
            </a:tbl>
          </a:graphicData>
        </a:graphic>
      </p:graphicFrame>
      <p:sp>
        <p:nvSpPr>
          <p:cNvPr id="11" name="Flecha curvada hacia la izquierda 10"/>
          <p:cNvSpPr/>
          <p:nvPr/>
        </p:nvSpPr>
        <p:spPr bwMode="auto">
          <a:xfrm>
            <a:off x="8915400" y="3200400"/>
            <a:ext cx="762003" cy="3429000"/>
          </a:xfrm>
          <a:prstGeom prst="curvedLef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ES" sz="2000" b="1" i="0" u="none" strike="noStrike" cap="none" normalizeH="0" baseline="0" smtClean="0">
              <a:ln>
                <a:noFill/>
              </a:ln>
              <a:solidFill>
                <a:schemeClr val="tx1"/>
              </a:solidFill>
              <a:effectLst/>
              <a:latin typeface="Verdana" pitchFamily="34" charset="0"/>
            </a:endParaRPr>
          </a:p>
        </p:txBody>
      </p:sp>
    </p:spTree>
    <p:extLst>
      <p:ext uri="{BB962C8B-B14F-4D97-AF65-F5344CB8AC3E}">
        <p14:creationId xmlns="" xmlns:p14="http://schemas.microsoft.com/office/powerpoint/2010/main" val="1244920658"/>
      </p:ext>
    </p:extLst>
  </p:cSld>
  <p:clrMapOvr>
    <a:masterClrMapping/>
  </p:clrMapOvr>
  <p:transition advClick="0" advTm="0"/>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57950"/>
            <a:ext cx="2311400" cy="476250"/>
          </a:xfrm>
        </p:spPr>
        <p:txBody>
          <a:bodyPr/>
          <a:lstStyle/>
          <a:p>
            <a:pPr>
              <a:defRPr/>
            </a:pPr>
            <a:fld id="{02B15079-B0BC-462C-97A5-648334910574}" type="slidenum">
              <a:rPr lang="es-ES"/>
              <a:pPr>
                <a:defRPr/>
              </a:pPr>
              <a:t>300</a:t>
            </a:fld>
            <a:endParaRPr lang="es-ES"/>
          </a:p>
        </p:txBody>
      </p:sp>
      <p:sp>
        <p:nvSpPr>
          <p:cNvPr id="56324" name="Text Box 3"/>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MODIFICACIONES EN </a:t>
            </a:r>
            <a:r>
              <a:rPr lang="es-ES" dirty="0" smtClean="0">
                <a:solidFill>
                  <a:srgbClr val="FF0000"/>
                </a:solidFill>
              </a:rPr>
              <a:t>DOBLE IMPOSICIÓN </a:t>
            </a:r>
            <a:r>
              <a:rPr lang="es-ES" u="sng" dirty="0" smtClean="0">
                <a:solidFill>
                  <a:srgbClr val="FF0000"/>
                </a:solidFill>
              </a:rPr>
              <a:t>RESUMEN</a:t>
            </a:r>
            <a:endParaRPr lang="es-ES" u="sng"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400" dirty="0" smtClean="0">
                <a:solidFill>
                  <a:srgbClr val="FFFF66"/>
                </a:solidFill>
                <a:latin typeface="Arial" pitchFamily="34" charset="0"/>
              </a:rPr>
              <a:t>Art. 21 NUEVA LIS  </a:t>
            </a:r>
            <a:r>
              <a:rPr lang="es-ES_tradnl" sz="2400" dirty="0" smtClean="0">
                <a:solidFill>
                  <a:srgbClr val="FFFF00"/>
                </a:solidFill>
                <a:effectLst>
                  <a:outerShdw blurRad="38100" dist="38100" dir="2700000" algn="tl">
                    <a:srgbClr val="000000">
                      <a:alpha val="43137"/>
                    </a:srgbClr>
                  </a:outerShdw>
                </a:effectLst>
              </a:rPr>
              <a:t>Desde 1/1/2015</a:t>
            </a:r>
            <a:endParaRPr lang="es-ES" sz="2400" dirty="0">
              <a:solidFill>
                <a:srgbClr val="FFFF66"/>
              </a:solidFill>
              <a:latin typeface="Arial" pitchFamily="34" charset="0"/>
            </a:endParaRPr>
          </a:p>
        </p:txBody>
      </p:sp>
      <p:graphicFrame>
        <p:nvGraphicFramePr>
          <p:cNvPr id="6" name="5 Tabla"/>
          <p:cNvGraphicFramePr>
            <a:graphicFrameLocks noGrp="1"/>
          </p:cNvGraphicFramePr>
          <p:nvPr/>
        </p:nvGraphicFramePr>
        <p:xfrm>
          <a:off x="152400" y="914400"/>
          <a:ext cx="9601200" cy="5711943"/>
        </p:xfrm>
        <a:graphic>
          <a:graphicData uri="http://schemas.openxmlformats.org/drawingml/2006/table">
            <a:tbl>
              <a:tblPr firstRow="1" bandRow="1">
                <a:tableStyleId>{7DF18680-E054-41AD-8BC1-D1AEF772440D}</a:tableStyleId>
              </a:tblPr>
              <a:tblGrid>
                <a:gridCol w="1981200">
                  <a:extLst>
                    <a:ext uri="{9D8B030D-6E8A-4147-A177-3AD203B41FA5}">
                      <a16:colId xmlns="" xmlns:a16="http://schemas.microsoft.com/office/drawing/2014/main" val="20000"/>
                    </a:ext>
                  </a:extLst>
                </a:gridCol>
                <a:gridCol w="7620000">
                  <a:extLst>
                    <a:ext uri="{9D8B030D-6E8A-4147-A177-3AD203B41FA5}">
                      <a16:colId xmlns="" xmlns:a16="http://schemas.microsoft.com/office/drawing/2014/main" val="20001"/>
                    </a:ext>
                  </a:extLst>
                </a:gridCol>
              </a:tblGrid>
              <a:tr h="380999">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solidFill>
                            <a:schemeClr val="tx1"/>
                          </a:solidFill>
                          <a:effectLst/>
                        </a:rPr>
                        <a:t>EXENCIÓN DOBLE IMPOSICIÓN, </a:t>
                      </a:r>
                      <a:r>
                        <a:rPr lang="es-ES_tradnl" dirty="0" smtClean="0">
                          <a:solidFill>
                            <a:srgbClr val="FFFF00"/>
                          </a:solidFill>
                          <a:effectLst>
                            <a:outerShdw blurRad="38100" dist="38100" dir="2700000" algn="tl">
                              <a:srgbClr val="000000">
                                <a:alpha val="43137"/>
                              </a:srgbClr>
                            </a:outerShdw>
                          </a:effectLst>
                        </a:rPr>
                        <a:t>INTERNA</a:t>
                      </a:r>
                      <a:r>
                        <a:rPr lang="es-ES_tradnl" dirty="0" smtClean="0">
                          <a:solidFill>
                            <a:schemeClr val="tx1"/>
                          </a:solidFill>
                          <a:effectLst/>
                        </a:rPr>
                        <a:t> E </a:t>
                      </a:r>
                      <a:r>
                        <a:rPr lang="es-ES_tradnl" dirty="0" smtClean="0">
                          <a:solidFill>
                            <a:srgbClr val="FFFF00"/>
                          </a:solidFill>
                          <a:effectLst>
                            <a:outerShdw blurRad="38100" dist="38100" dir="2700000" algn="tl">
                              <a:srgbClr val="000000">
                                <a:alpha val="43137"/>
                              </a:srgbClr>
                            </a:outerShdw>
                          </a:effectLst>
                        </a:rPr>
                        <a:t>INTERNACIONAL</a:t>
                      </a:r>
                      <a:endParaRPr lang="es-ES_tradnl"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935557">
                <a:tc>
                  <a:txBody>
                    <a:bodyPr/>
                    <a:lstStyle/>
                    <a:p>
                      <a:pPr marL="342900" indent="-342900">
                        <a:buFont typeface="Wingdings" pitchFamily="2" charset="2"/>
                        <a:buChar char="q"/>
                      </a:pPr>
                      <a:r>
                        <a:rPr lang="es-ES_tradnl" b="1" u="none" dirty="0" smtClean="0">
                          <a:solidFill>
                            <a:schemeClr val="tx1"/>
                          </a:solidFill>
                        </a:rPr>
                        <a:t>EXENCIÓN</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457200" indent="-457200">
                        <a:buFont typeface="Wingdings" pitchFamily="2" charset="2"/>
                        <a:buChar char="v"/>
                      </a:pPr>
                      <a:r>
                        <a:rPr lang="es-ES_tradnl" sz="1800" dirty="0" smtClean="0">
                          <a:solidFill>
                            <a:srgbClr val="000066"/>
                          </a:solidFill>
                          <a:effectLst/>
                        </a:rPr>
                        <a:t>De los </a:t>
                      </a:r>
                      <a:r>
                        <a:rPr lang="es-ES_tradnl" sz="1800" b="1" dirty="0" smtClean="0">
                          <a:solidFill>
                            <a:srgbClr val="000066"/>
                          </a:solidFill>
                          <a:effectLst/>
                        </a:rPr>
                        <a:t>dividendos</a:t>
                      </a:r>
                      <a:r>
                        <a:rPr lang="es-ES_tradnl" sz="1800" dirty="0" smtClean="0">
                          <a:solidFill>
                            <a:srgbClr val="000066"/>
                          </a:solidFill>
                          <a:effectLst/>
                        </a:rPr>
                        <a:t>  y participación en beneficios percibidos. </a:t>
                      </a:r>
                    </a:p>
                    <a:p>
                      <a:pPr marL="457200" indent="-457200">
                        <a:buFont typeface="Wingdings" pitchFamily="2" charset="2"/>
                        <a:buChar char="v"/>
                      </a:pPr>
                      <a:r>
                        <a:rPr lang="es-ES_tradnl" sz="1800" b="1" dirty="0" smtClean="0">
                          <a:solidFill>
                            <a:srgbClr val="000066"/>
                          </a:solidFill>
                          <a:effectLst/>
                        </a:rPr>
                        <a:t>Y de la Renta +</a:t>
                      </a:r>
                      <a:r>
                        <a:rPr lang="es-ES_tradnl" sz="1800" dirty="0" smtClean="0">
                          <a:solidFill>
                            <a:srgbClr val="000066"/>
                          </a:solidFill>
                          <a:effectLst/>
                        </a:rPr>
                        <a:t> </a:t>
                      </a:r>
                      <a:r>
                        <a:rPr lang="es-ES_tradnl" sz="1800" b="1" dirty="0" smtClean="0">
                          <a:solidFill>
                            <a:srgbClr val="000066"/>
                          </a:solidFill>
                          <a:effectLst/>
                        </a:rPr>
                        <a:t>de la transmisión</a:t>
                      </a:r>
                      <a:r>
                        <a:rPr lang="es-ES_tradnl" sz="1800" dirty="0" smtClean="0">
                          <a:solidFill>
                            <a:srgbClr val="000066"/>
                          </a:solidFill>
                          <a:effectLst/>
                        </a:rPr>
                        <a:t> de acciones o participaciones</a:t>
                      </a:r>
                    </a:p>
                    <a:p>
                      <a:pPr marL="457200" indent="-457200">
                        <a:buFont typeface="Wingdings" pitchFamily="2" charset="2"/>
                        <a:buChar char="Ø"/>
                      </a:pPr>
                      <a:r>
                        <a:rPr lang="es-ES_tradnl" sz="1800" b="1" u="sng" dirty="0" smtClean="0">
                          <a:solidFill>
                            <a:srgbClr val="000066"/>
                          </a:solidFill>
                          <a:effectLst/>
                        </a:rPr>
                        <a:t>de entidades </a:t>
                      </a:r>
                      <a:r>
                        <a:rPr lang="es-ES_tradnl" sz="1800" b="1" u="sng" dirty="0" smtClean="0">
                          <a:solidFill>
                            <a:srgbClr val="FF0000"/>
                          </a:solidFill>
                          <a:effectLst/>
                        </a:rPr>
                        <a:t>españolas</a:t>
                      </a:r>
                      <a:r>
                        <a:rPr lang="es-ES_tradnl" sz="1800" b="1" u="sng" dirty="0" smtClean="0">
                          <a:solidFill>
                            <a:srgbClr val="000066"/>
                          </a:solidFill>
                          <a:effectLst/>
                        </a:rPr>
                        <a:t> y de las </a:t>
                      </a:r>
                      <a:r>
                        <a:rPr lang="es-ES_tradnl" sz="1800" b="1" u="sng" dirty="0" smtClean="0">
                          <a:solidFill>
                            <a:srgbClr val="FF0000"/>
                          </a:solidFill>
                          <a:effectLst/>
                        </a:rPr>
                        <a:t>extranjeras</a:t>
                      </a:r>
                      <a:r>
                        <a:rPr lang="es-ES_tradnl" sz="1800" b="1" u="none" dirty="0" smtClean="0">
                          <a:solidFill>
                            <a:srgbClr val="FF0000"/>
                          </a:solidFill>
                          <a:effectLst/>
                        </a:rPr>
                        <a:t>,  </a:t>
                      </a:r>
                      <a:r>
                        <a:rPr lang="es-ES_tradnl" sz="1800" b="1" u="sng" dirty="0" smtClean="0">
                          <a:solidFill>
                            <a:srgbClr val="FF0000"/>
                          </a:solidFill>
                          <a:effectLst/>
                        </a:rPr>
                        <a:t>REQUISITOS:</a:t>
                      </a:r>
                      <a:endParaRPr lang="es-ES_tradnl"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079049">
                <a:tc>
                  <a:txBody>
                    <a:bodyPr/>
                    <a:lstStyle/>
                    <a:p>
                      <a:pPr marL="342900" indent="-342900">
                        <a:buFont typeface="Wingdings" pitchFamily="2" charset="2"/>
                        <a:buChar char="q"/>
                      </a:pPr>
                      <a:r>
                        <a:rPr lang="es-ES_tradnl" sz="1800" b="1" u="none" dirty="0" smtClean="0">
                          <a:solidFill>
                            <a:schemeClr val="tx1"/>
                          </a:solidFill>
                          <a:effectLst/>
                        </a:rPr>
                        <a:t>De entidades </a:t>
                      </a:r>
                      <a:r>
                        <a:rPr lang="es-ES_tradnl" sz="1800" b="1" u="sng" dirty="0" smtClean="0">
                          <a:solidFill>
                            <a:srgbClr val="FFFF00"/>
                          </a:solidFill>
                          <a:effectLst/>
                        </a:rPr>
                        <a:t>españolas</a:t>
                      </a:r>
                      <a:r>
                        <a:rPr lang="es-ES_tradnl" sz="1800" b="1" u="none" dirty="0" smtClean="0">
                          <a:solidFill>
                            <a:schemeClr val="tx1"/>
                          </a:solidFill>
                          <a:effectLst/>
                        </a:rPr>
                        <a:t> </a:t>
                      </a:r>
                    </a:p>
                    <a:p>
                      <a:pPr marL="342900" indent="-342900">
                        <a:buFont typeface="Wingdings" pitchFamily="2" charset="2"/>
                        <a:buChar char="Ø"/>
                      </a:pPr>
                      <a:r>
                        <a:rPr lang="es-ES_tradnl" sz="1800" b="1" u="none" dirty="0" smtClean="0">
                          <a:solidFill>
                            <a:schemeClr val="tx1"/>
                          </a:solidFill>
                          <a:effectLst/>
                        </a:rPr>
                        <a:t>Requisitos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ü"/>
                      </a:pPr>
                      <a:r>
                        <a:rPr lang="es-ES_tradnl" sz="1600" b="0" dirty="0" smtClean="0">
                          <a:solidFill>
                            <a:srgbClr val="000066"/>
                          </a:solidFill>
                          <a:effectLst/>
                        </a:rPr>
                        <a:t>Participación </a:t>
                      </a:r>
                      <a:r>
                        <a:rPr lang="es-ES_tradnl" sz="1600" b="1" dirty="0" smtClean="0">
                          <a:solidFill>
                            <a:srgbClr val="FF0000"/>
                          </a:solidFill>
                          <a:effectLst/>
                        </a:rPr>
                        <a:t>≥ 5%</a:t>
                      </a:r>
                      <a:r>
                        <a:rPr lang="es-ES_tradnl" sz="1600" b="1" dirty="0" smtClean="0">
                          <a:solidFill>
                            <a:srgbClr val="000066"/>
                          </a:solidFill>
                          <a:effectLst/>
                        </a:rPr>
                        <a:t>, </a:t>
                      </a:r>
                    </a:p>
                    <a:p>
                      <a:pPr marL="342900" indent="-342900">
                        <a:buFont typeface="Wingdings" pitchFamily="2" charset="2"/>
                        <a:buChar char="ü"/>
                      </a:pPr>
                      <a:r>
                        <a:rPr lang="es-ES_tradnl" sz="1600" b="1" dirty="0" smtClean="0">
                          <a:solidFill>
                            <a:srgbClr val="FF0000"/>
                          </a:solidFill>
                          <a:effectLst/>
                        </a:rPr>
                        <a:t>ó</a:t>
                      </a:r>
                      <a:r>
                        <a:rPr lang="es-ES_tradnl" sz="1600" b="1" dirty="0" smtClean="0">
                          <a:solidFill>
                            <a:srgbClr val="000066"/>
                          </a:solidFill>
                          <a:effectLst/>
                        </a:rPr>
                        <a:t> </a:t>
                      </a:r>
                      <a:r>
                        <a:rPr lang="es-ES_tradnl" sz="1600" dirty="0" smtClean="0">
                          <a:solidFill>
                            <a:srgbClr val="000066"/>
                          </a:solidFill>
                          <a:effectLst/>
                        </a:rPr>
                        <a:t>que el importe</a:t>
                      </a:r>
                      <a:r>
                        <a:rPr lang="es-ES_tradnl" sz="1600" b="0" dirty="0" smtClean="0">
                          <a:solidFill>
                            <a:srgbClr val="000066"/>
                          </a:solidFill>
                          <a:effectLst/>
                        </a:rPr>
                        <a:t> de las acciones o participaciones </a:t>
                      </a:r>
                      <a:r>
                        <a:rPr lang="es-ES_tradnl" sz="1600" b="1" dirty="0" smtClean="0">
                          <a:solidFill>
                            <a:srgbClr val="FF0000"/>
                          </a:solidFill>
                          <a:effectLst/>
                        </a:rPr>
                        <a:t>&gt; 20.000.000 €</a:t>
                      </a:r>
                    </a:p>
                    <a:p>
                      <a:pPr marL="342900" indent="-342900">
                        <a:buFont typeface="Wingdings" pitchFamily="2" charset="2"/>
                        <a:buChar char="ü"/>
                      </a:pPr>
                      <a:r>
                        <a:rPr lang="es-ES_tradnl" sz="1600" b="0" dirty="0" smtClean="0">
                          <a:solidFill>
                            <a:srgbClr val="000066"/>
                          </a:solidFill>
                          <a:effectLst/>
                        </a:rPr>
                        <a:t> y que se posean de manera interrumpida </a:t>
                      </a:r>
                      <a:r>
                        <a:rPr lang="es-ES_tradnl" sz="1600" u="sng" dirty="0" smtClean="0">
                          <a:solidFill>
                            <a:srgbClr val="000066"/>
                          </a:solidFill>
                          <a:effectLst/>
                        </a:rPr>
                        <a:t>durante el </a:t>
                      </a:r>
                      <a:r>
                        <a:rPr lang="es-ES_tradnl" sz="1600" b="1" u="sng" dirty="0" smtClean="0">
                          <a:solidFill>
                            <a:srgbClr val="FF0000"/>
                          </a:solidFill>
                          <a:effectLst/>
                        </a:rPr>
                        <a:t>año </a:t>
                      </a:r>
                      <a:r>
                        <a:rPr lang="es-ES_tradnl" sz="1600" u="sng" dirty="0" smtClean="0">
                          <a:solidFill>
                            <a:srgbClr val="000066"/>
                          </a:solidFill>
                          <a:effectLst/>
                        </a:rPr>
                        <a:t>anterior </a:t>
                      </a:r>
                      <a:r>
                        <a:rPr lang="es-ES_tradnl" sz="1600" b="0" dirty="0" smtClean="0">
                          <a:solidFill>
                            <a:srgbClr val="000066"/>
                          </a:solidFill>
                          <a:effectLst/>
                        </a:rPr>
                        <a:t>, </a:t>
                      </a:r>
                      <a:r>
                        <a:rPr lang="es-ES_tradnl" sz="1600" b="0" u="sng" dirty="0" smtClean="0">
                          <a:solidFill>
                            <a:srgbClr val="000066"/>
                          </a:solidFill>
                          <a:effectLst/>
                        </a:rPr>
                        <a:t>o que se mantenga</a:t>
                      </a:r>
                      <a:r>
                        <a:rPr lang="es-ES_tradnl" sz="1600" b="0" dirty="0" smtClean="0">
                          <a:solidFill>
                            <a:srgbClr val="000066"/>
                          </a:solidFill>
                          <a:effectLst/>
                        </a:rPr>
                        <a:t> hasta </a:t>
                      </a:r>
                      <a:r>
                        <a:rPr lang="es-ES_tradnl" sz="1600" b="0" u="sng" dirty="0" smtClean="0">
                          <a:solidFill>
                            <a:srgbClr val="000066"/>
                          </a:solidFill>
                          <a:effectLst/>
                        </a:rPr>
                        <a:t>completar el año</a:t>
                      </a:r>
                      <a:r>
                        <a:rPr lang="es-ES_tradnl" sz="1600" b="0" dirty="0" smtClean="0">
                          <a:solidFill>
                            <a:srgbClr val="000066"/>
                          </a:solidFill>
                          <a:effectLst/>
                        </a:rPr>
                        <a:t>.</a:t>
                      </a:r>
                      <a:endParaRPr lang="es-ES_tradnl" sz="16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2"/>
                  </a:ext>
                </a:extLst>
              </a:tr>
              <a:tr h="1439639">
                <a:tc>
                  <a:txBody>
                    <a:bodyPr/>
                    <a:lstStyle/>
                    <a:p>
                      <a:pPr marL="342900" indent="-342900">
                        <a:buFont typeface="Wingdings" pitchFamily="2" charset="2"/>
                        <a:buChar char="q"/>
                      </a:pPr>
                      <a:r>
                        <a:rPr lang="es-ES_tradnl" sz="1800" b="1" u="none" dirty="0" smtClean="0">
                          <a:solidFill>
                            <a:schemeClr val="tx1"/>
                          </a:solidFill>
                          <a:effectLst/>
                        </a:rPr>
                        <a:t>De entidades </a:t>
                      </a:r>
                      <a:r>
                        <a:rPr lang="es-ES_tradnl" sz="1800" b="1" u="sng" dirty="0" smtClean="0">
                          <a:solidFill>
                            <a:srgbClr val="FFFF00"/>
                          </a:solidFill>
                          <a:effectLst/>
                        </a:rPr>
                        <a:t>extranjeras</a:t>
                      </a:r>
                      <a:r>
                        <a:rPr lang="es-ES_tradnl" sz="1800" b="1" u="none" dirty="0" smtClean="0">
                          <a:solidFill>
                            <a:schemeClr val="tx1"/>
                          </a:solidFill>
                          <a:effectLst/>
                        </a:rPr>
                        <a:t> </a:t>
                      </a:r>
                    </a:p>
                    <a:p>
                      <a:pPr marL="342900" indent="-342900">
                        <a:buFont typeface="Wingdings" pitchFamily="2" charset="2"/>
                        <a:buChar char="q"/>
                      </a:pPr>
                      <a:endParaRPr lang="es-ES_tradnl" sz="1800" b="1" u="none" dirty="0" smtClean="0">
                        <a:solidFill>
                          <a:schemeClr val="tx1"/>
                        </a:solidFill>
                        <a:effectLst/>
                      </a:endParaRPr>
                    </a:p>
                    <a:p>
                      <a:pPr marL="342900" indent="-342900">
                        <a:buFont typeface="Wingdings" pitchFamily="2" charset="2"/>
                        <a:buChar char="Ø"/>
                      </a:pPr>
                      <a:r>
                        <a:rPr lang="es-ES_tradnl" sz="1800" b="1" u="none" dirty="0" smtClean="0">
                          <a:solidFill>
                            <a:schemeClr val="tx1"/>
                          </a:solidFill>
                          <a:effectLst/>
                        </a:rPr>
                        <a:t>Requisitos</a:t>
                      </a:r>
                      <a:endParaRPr lang="es-ES_tradnl" b="1" u="none" dirty="0" smtClean="0">
                        <a:solidFill>
                          <a:schemeClr val="tx1"/>
                        </a:solidFill>
                      </a:endParaRPr>
                    </a:p>
                    <a:p>
                      <a:pPr marL="342900" indent="-342900">
                        <a:buFont typeface="Wingdings" pitchFamily="2" charset="2"/>
                        <a:buChar char="q"/>
                      </a:pP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ü"/>
                      </a:pPr>
                      <a:r>
                        <a:rPr lang="es-ES_tradnl" sz="1600" b="1" dirty="0" smtClean="0">
                          <a:solidFill>
                            <a:srgbClr val="FF0000"/>
                          </a:solidFill>
                          <a:effectLst/>
                        </a:rPr>
                        <a:t>Además</a:t>
                      </a:r>
                      <a:r>
                        <a:rPr lang="es-ES_tradnl" sz="1600" dirty="0" smtClean="0">
                          <a:solidFill>
                            <a:srgbClr val="000066"/>
                          </a:solidFill>
                          <a:effectLst/>
                        </a:rPr>
                        <a:t> de los </a:t>
                      </a:r>
                      <a:r>
                        <a:rPr lang="es-ES_tradnl" sz="1600" b="1" dirty="0" smtClean="0">
                          <a:solidFill>
                            <a:srgbClr val="000066"/>
                          </a:solidFill>
                          <a:effectLst/>
                        </a:rPr>
                        <a:t>anteriores</a:t>
                      </a:r>
                      <a:r>
                        <a:rPr lang="es-ES_tradnl" sz="1600" b="0" dirty="0" smtClean="0">
                          <a:solidFill>
                            <a:srgbClr val="000066"/>
                          </a:solidFill>
                          <a:effectLst/>
                        </a:rPr>
                        <a:t>,</a:t>
                      </a:r>
                    </a:p>
                    <a:p>
                      <a:pPr marL="342900" indent="-342900">
                        <a:buFont typeface="Wingdings" pitchFamily="2" charset="2"/>
                        <a:buChar char="ü"/>
                      </a:pPr>
                      <a:r>
                        <a:rPr lang="es-ES_tradnl" sz="1600" b="0" dirty="0" smtClean="0">
                          <a:solidFill>
                            <a:srgbClr val="000066"/>
                          </a:solidFill>
                          <a:effectLst/>
                        </a:rPr>
                        <a:t>Que la entidad participada haya estado </a:t>
                      </a:r>
                      <a:r>
                        <a:rPr lang="es-ES_tradnl" sz="1600" b="1" u="sng" dirty="0" smtClean="0">
                          <a:solidFill>
                            <a:srgbClr val="000066"/>
                          </a:solidFill>
                          <a:effectLst/>
                        </a:rPr>
                        <a:t>sujeta y no exenta </a:t>
                      </a:r>
                      <a:r>
                        <a:rPr lang="es-ES_tradnl" sz="1600" b="0" dirty="0" smtClean="0">
                          <a:solidFill>
                            <a:srgbClr val="000066"/>
                          </a:solidFill>
                          <a:effectLst/>
                        </a:rPr>
                        <a:t>por </a:t>
                      </a:r>
                      <a:r>
                        <a:rPr lang="es-ES_tradnl" sz="1600" u="sng" dirty="0" smtClean="0">
                          <a:solidFill>
                            <a:srgbClr val="000066"/>
                          </a:solidFill>
                          <a:effectLst/>
                        </a:rPr>
                        <a:t>un </a:t>
                      </a:r>
                      <a:r>
                        <a:rPr lang="es-ES_tradnl" sz="1600" b="1" u="sng" dirty="0" smtClean="0">
                          <a:solidFill>
                            <a:srgbClr val="FF0000"/>
                          </a:solidFill>
                          <a:effectLst/>
                        </a:rPr>
                        <a:t>impuesto extranjero</a:t>
                      </a:r>
                      <a:r>
                        <a:rPr lang="es-ES_tradnl" sz="1600" u="sng" dirty="0" smtClean="0">
                          <a:solidFill>
                            <a:srgbClr val="FF0000"/>
                          </a:solidFill>
                          <a:effectLst/>
                        </a:rPr>
                        <a:t> </a:t>
                      </a:r>
                      <a:r>
                        <a:rPr lang="es-ES_tradnl" sz="1600" u="sng" dirty="0" smtClean="0">
                          <a:solidFill>
                            <a:srgbClr val="000066"/>
                          </a:solidFill>
                          <a:effectLst/>
                        </a:rPr>
                        <a:t>de naturaleza idéntica o análoga al Impuesto sobre Sociedades </a:t>
                      </a:r>
                      <a:r>
                        <a:rPr lang="es-ES_tradnl" sz="1600" b="0" dirty="0" smtClean="0">
                          <a:solidFill>
                            <a:srgbClr val="000066"/>
                          </a:solidFill>
                          <a:effectLst/>
                        </a:rPr>
                        <a:t>de España a un </a:t>
                      </a:r>
                      <a:r>
                        <a:rPr lang="es-ES_tradnl" sz="1600" b="1" dirty="0" smtClean="0">
                          <a:solidFill>
                            <a:srgbClr val="FF0000"/>
                          </a:solidFill>
                          <a:effectLst/>
                        </a:rPr>
                        <a:t>tipo nominal ≥ 10 % </a:t>
                      </a:r>
                      <a:r>
                        <a:rPr lang="es-ES_tradnl" sz="1600" b="0" dirty="0" smtClean="0">
                          <a:solidFill>
                            <a:srgbClr val="000066"/>
                          </a:solidFill>
                          <a:effectLst/>
                        </a:rPr>
                        <a:t>en el ejercicio en que se hubieran obtenido los beneficios. </a:t>
                      </a:r>
                    </a:p>
                    <a:p>
                      <a:pPr marL="342900" indent="-342900">
                        <a:buFont typeface="Wingdings" pitchFamily="2" charset="2"/>
                        <a:buChar char="ü"/>
                      </a:pPr>
                      <a:r>
                        <a:rPr lang="es-ES_tradnl" sz="1500" b="1" dirty="0" smtClean="0">
                          <a:solidFill>
                            <a:srgbClr val="0000FF"/>
                          </a:solidFill>
                          <a:effectLst/>
                        </a:rPr>
                        <a:t>Que el País </a:t>
                      </a:r>
                      <a:r>
                        <a:rPr lang="es-ES_tradnl" sz="1500" b="1" u="sng" dirty="0" smtClean="0">
                          <a:solidFill>
                            <a:srgbClr val="0000FF"/>
                          </a:solidFill>
                          <a:effectLst/>
                        </a:rPr>
                        <a:t>no</a:t>
                      </a:r>
                      <a:r>
                        <a:rPr lang="es-ES_tradnl" sz="1500" b="0" dirty="0" smtClean="0">
                          <a:solidFill>
                            <a:srgbClr val="000066"/>
                          </a:solidFill>
                          <a:effectLst/>
                        </a:rPr>
                        <a:t> </a:t>
                      </a:r>
                      <a:r>
                        <a:rPr lang="es-ES_tradnl" sz="1500" b="1" dirty="0" smtClean="0">
                          <a:solidFill>
                            <a:srgbClr val="0000FF"/>
                          </a:solidFill>
                          <a:effectLst/>
                        </a:rPr>
                        <a:t>sea Paraíso Fiscal </a:t>
                      </a:r>
                      <a:r>
                        <a:rPr lang="es-ES_tradnl" sz="1500" b="0" dirty="0" smtClean="0">
                          <a:solidFill>
                            <a:srgbClr val="0000FF"/>
                          </a:solidFill>
                          <a:effectLst/>
                        </a:rPr>
                        <a:t>(salvo que resida en la UE y acredite motivos</a:t>
                      </a:r>
                      <a:r>
                        <a:rPr lang="es-ES_tradnl" sz="1500" b="0" baseline="0" dirty="0" smtClean="0">
                          <a:solidFill>
                            <a:srgbClr val="0000FF"/>
                          </a:solidFill>
                          <a:effectLst/>
                        </a:rPr>
                        <a:t>)</a:t>
                      </a:r>
                      <a:endParaRPr lang="es-ES_tradnl" sz="1500" b="0"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78009">
                <a:tc>
                  <a:txBody>
                    <a:bodyPr/>
                    <a:lstStyle/>
                    <a:p>
                      <a:pPr marL="342900" indent="-342900">
                        <a:buFont typeface="Wingdings" pitchFamily="2" charset="2"/>
                        <a:buChar char="q"/>
                      </a:pPr>
                      <a:r>
                        <a:rPr lang="es-ES_tradnl" sz="1800" b="1" u="sng" dirty="0" smtClean="0">
                          <a:solidFill>
                            <a:srgbClr val="FFFF00"/>
                          </a:solidFill>
                          <a:effectLst>
                            <a:outerShdw blurRad="38100" dist="38100" dir="2700000" algn="tl">
                              <a:srgbClr val="000000">
                                <a:alpha val="43137"/>
                              </a:srgbClr>
                            </a:outerShdw>
                          </a:effectLst>
                        </a:rPr>
                        <a:t>No</a:t>
                      </a:r>
                      <a:r>
                        <a:rPr lang="es-ES_tradnl" sz="1800" b="1" u="none" baseline="0" dirty="0" smtClean="0">
                          <a:solidFill>
                            <a:schemeClr val="tx1"/>
                          </a:solidFill>
                          <a:effectLst>
                            <a:outerShdw blurRad="38100" dist="38100" dir="2700000" algn="tl">
                              <a:srgbClr val="000000">
                                <a:alpha val="43137"/>
                              </a:srgbClr>
                            </a:outerShdw>
                          </a:effectLst>
                        </a:rPr>
                        <a:t> </a:t>
                      </a:r>
                      <a:r>
                        <a:rPr lang="es-ES_tradnl" sz="1800" b="1" u="none" dirty="0" smtClean="0">
                          <a:solidFill>
                            <a:schemeClr val="tx1"/>
                          </a:solidFill>
                          <a:effectLst>
                            <a:outerShdw blurRad="38100" dist="38100" dir="2700000" algn="tl">
                              <a:srgbClr val="000000">
                                <a:alpha val="43137"/>
                              </a:srgbClr>
                            </a:outerShdw>
                          </a:effectLst>
                        </a:rPr>
                        <a:t>se exige </a:t>
                      </a:r>
                      <a:endParaRPr lang="es-ES_tradnl" b="1" u="none"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u="none" dirty="0" smtClean="0">
                          <a:solidFill>
                            <a:srgbClr val="000066"/>
                          </a:solidFill>
                          <a:effectLst/>
                        </a:rPr>
                        <a:t>Que </a:t>
                      </a:r>
                      <a:r>
                        <a:rPr lang="es-ES_tradnl" sz="1600" b="0" u="sng" dirty="0" smtClean="0">
                          <a:solidFill>
                            <a:srgbClr val="000066"/>
                          </a:solidFill>
                          <a:effectLst/>
                        </a:rPr>
                        <a:t>la entidad</a:t>
                      </a:r>
                      <a:r>
                        <a:rPr lang="es-ES_tradnl" sz="1600" b="0" dirty="0" smtClean="0">
                          <a:solidFill>
                            <a:srgbClr val="000066"/>
                          </a:solidFill>
                          <a:effectLst/>
                        </a:rPr>
                        <a:t> </a:t>
                      </a:r>
                      <a:r>
                        <a:rPr lang="es-ES_tradnl" sz="1600" b="0" u="sng" dirty="0" smtClean="0">
                          <a:solidFill>
                            <a:srgbClr val="000066"/>
                          </a:solidFill>
                          <a:effectLst/>
                        </a:rPr>
                        <a:t>que</a:t>
                      </a:r>
                      <a:r>
                        <a:rPr lang="es-ES_tradnl" sz="1600" b="0" dirty="0" smtClean="0">
                          <a:solidFill>
                            <a:srgbClr val="000066"/>
                          </a:solidFill>
                          <a:effectLst/>
                        </a:rPr>
                        <a:t> </a:t>
                      </a:r>
                      <a:r>
                        <a:rPr lang="es-ES_tradnl" sz="1600" b="0" u="sng" dirty="0" smtClean="0">
                          <a:solidFill>
                            <a:srgbClr val="000066"/>
                          </a:solidFill>
                          <a:effectLst/>
                        </a:rPr>
                        <a:t>reparte los dividendos</a:t>
                      </a:r>
                      <a:r>
                        <a:rPr lang="es-ES_tradnl" sz="1600" b="0" dirty="0" smtClean="0">
                          <a:solidFill>
                            <a:srgbClr val="000066"/>
                          </a:solidFill>
                          <a:effectLst/>
                        </a:rPr>
                        <a:t> </a:t>
                      </a:r>
                      <a:r>
                        <a:rPr lang="es-ES_tradnl" sz="1600" dirty="0" smtClean="0">
                          <a:solidFill>
                            <a:srgbClr val="000066"/>
                          </a:solidFill>
                          <a:effectLst/>
                        </a:rPr>
                        <a:t>desarrolle una </a:t>
                      </a:r>
                      <a:r>
                        <a:rPr lang="es-ES_tradnl" sz="1600" u="sng" dirty="0" smtClean="0">
                          <a:solidFill>
                            <a:srgbClr val="000066"/>
                          </a:solidFill>
                          <a:effectLst/>
                        </a:rPr>
                        <a:t>actividad empresarial</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chemeClr val="tx1"/>
                          </a:solidFill>
                        </a:rPr>
                        <a:t>Limitaciones</a:t>
                      </a:r>
                    </a:p>
                    <a:p>
                      <a:pPr marL="342900" indent="-342900">
                        <a:buFont typeface="Wingdings" pitchFamily="2" charset="2"/>
                        <a:buChar char="q"/>
                      </a:pP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dirty="0" smtClean="0">
                          <a:solidFill>
                            <a:srgbClr val="000066"/>
                          </a:solidFill>
                          <a:effectLst/>
                        </a:rPr>
                        <a:t>Pero, la exención </a:t>
                      </a:r>
                      <a:r>
                        <a:rPr lang="es-ES_tradnl" sz="1600" b="1" u="sng" dirty="0" smtClean="0">
                          <a:solidFill>
                            <a:srgbClr val="0000FF"/>
                          </a:solidFill>
                          <a:effectLst/>
                        </a:rPr>
                        <a:t>no se aplicará</a:t>
                      </a:r>
                      <a:r>
                        <a:rPr lang="es-ES_tradnl" sz="1600" b="1" u="none" dirty="0" smtClean="0">
                          <a:solidFill>
                            <a:srgbClr val="0000FF"/>
                          </a:solidFill>
                          <a:effectLst/>
                        </a:rPr>
                        <a:t> </a:t>
                      </a:r>
                      <a:r>
                        <a:rPr lang="es-ES_tradnl" sz="1600" dirty="0" smtClean="0">
                          <a:solidFill>
                            <a:srgbClr val="000066"/>
                          </a:solidFill>
                          <a:effectLst/>
                        </a:rPr>
                        <a:t>a las rentas de las </a:t>
                      </a:r>
                      <a:r>
                        <a:rPr lang="es-ES_tradnl" sz="1600" b="1" u="sng" dirty="0" smtClean="0">
                          <a:solidFill>
                            <a:srgbClr val="000066"/>
                          </a:solidFill>
                          <a:effectLst/>
                        </a:rPr>
                        <a:t>transmisiones</a:t>
                      </a:r>
                      <a:r>
                        <a:rPr lang="es-ES_tradnl" sz="1600" dirty="0" smtClean="0">
                          <a:solidFill>
                            <a:srgbClr val="000066"/>
                          </a:solidFill>
                          <a:effectLst/>
                        </a:rPr>
                        <a:t> de participaciones de </a:t>
                      </a:r>
                      <a:r>
                        <a:rPr lang="es-ES_tradnl" sz="1600" u="sng" dirty="0" smtClean="0">
                          <a:solidFill>
                            <a:srgbClr val="000066"/>
                          </a:solidFill>
                          <a:effectLst/>
                        </a:rPr>
                        <a:t>entidad patrimonial ó Transparencia Fiscal Internacional</a:t>
                      </a:r>
                      <a:endParaRPr lang="es-ES_tradnl" sz="16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93249">
                <a:tc>
                  <a:txBody>
                    <a:bodyPr/>
                    <a:lstStyle/>
                    <a:p>
                      <a:pPr marL="342900" indent="-342900">
                        <a:buFont typeface="Wingdings" pitchFamily="2" charset="2"/>
                        <a:buChar char="q"/>
                      </a:pPr>
                      <a:r>
                        <a:rPr lang="es-ES_tradnl" b="1" dirty="0" smtClean="0">
                          <a:solidFill>
                            <a:srgbClr val="FFFF00"/>
                          </a:solidFill>
                        </a:rPr>
                        <a:t>Incompatible</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b="1" dirty="0" smtClean="0">
                          <a:solidFill>
                            <a:srgbClr val="000066"/>
                          </a:solidFill>
                          <a:effectLst/>
                        </a:rPr>
                        <a:t>Con </a:t>
                      </a:r>
                      <a:r>
                        <a:rPr lang="es-ES_tradnl" b="1" u="sng" dirty="0" smtClean="0">
                          <a:solidFill>
                            <a:srgbClr val="000066"/>
                          </a:solidFill>
                          <a:effectLst/>
                        </a:rPr>
                        <a:t>Deducciones</a:t>
                      </a:r>
                      <a:r>
                        <a:rPr lang="es-ES_tradnl" b="1" dirty="0" smtClean="0">
                          <a:solidFill>
                            <a:srgbClr val="000066"/>
                          </a:solidFill>
                          <a:effectLst/>
                        </a:rPr>
                        <a:t> doble imposición</a:t>
                      </a:r>
                      <a:r>
                        <a:rPr lang="es-ES_tradnl" b="1" baseline="0" dirty="0" smtClean="0">
                          <a:solidFill>
                            <a:srgbClr val="000066"/>
                          </a:solidFill>
                          <a:effectLst/>
                        </a:rPr>
                        <a:t> internacional </a:t>
                      </a:r>
                      <a:r>
                        <a:rPr lang="es-ES_tradnl" b="1" baseline="0" dirty="0" smtClean="0">
                          <a:solidFill>
                            <a:srgbClr val="FF0000"/>
                          </a:solidFill>
                          <a:effectLst/>
                        </a:rPr>
                        <a:t>arts. 31 y 32</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6"/>
                  </a:ext>
                </a:extLst>
              </a:tr>
              <a:tr h="268403">
                <a:tc>
                  <a:txBody>
                    <a:bodyPr/>
                    <a:lstStyle/>
                    <a:p>
                      <a:pPr marL="342900" indent="-342900">
                        <a:buFont typeface="Wingdings" pitchFamily="2" charset="2"/>
                        <a:buChar char="q"/>
                      </a:pPr>
                      <a:r>
                        <a:rPr lang="es-ES_tradnl" b="1" dirty="0" smtClean="0">
                          <a:solidFill>
                            <a:schemeClr val="tx1"/>
                          </a:solidFill>
                        </a:rPr>
                        <a:t>Desaparece</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Deducción</a:t>
                      </a:r>
                      <a:r>
                        <a:rPr lang="es-ES_tradnl" dirty="0" smtClean="0">
                          <a:solidFill>
                            <a:srgbClr val="000066"/>
                          </a:solidFill>
                          <a:effectLst/>
                        </a:rPr>
                        <a:t> Doble Imposición </a:t>
                      </a:r>
                      <a:r>
                        <a:rPr lang="es-ES_tradnl" b="1" dirty="0" smtClean="0">
                          <a:solidFill>
                            <a:srgbClr val="000066"/>
                          </a:solidFill>
                          <a:effectLst/>
                        </a:rPr>
                        <a:t>Interna (“la</a:t>
                      </a:r>
                      <a:r>
                        <a:rPr lang="es-ES_tradnl" b="1" baseline="0" dirty="0" smtClean="0">
                          <a:solidFill>
                            <a:srgbClr val="000066"/>
                          </a:solidFill>
                          <a:effectLst/>
                        </a:rPr>
                        <a:t> del 50%”)</a:t>
                      </a:r>
                      <a:r>
                        <a:rPr lang="es-ES_tradnl" dirty="0" smtClean="0">
                          <a:solidFill>
                            <a:srgbClr val="000066"/>
                          </a:solidFill>
                          <a:effectLst/>
                        </a:rPr>
                        <a:t>.   </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bl>
          </a:graphicData>
        </a:graphic>
      </p:graphicFrame>
    </p:spTree>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3 Marcador de número de diapositiva"/>
          <p:cNvSpPr>
            <a:spLocks noGrp="1"/>
          </p:cNvSpPr>
          <p:nvPr>
            <p:ph type="sldNum" sz="quarter" idx="12"/>
          </p:nvPr>
        </p:nvSpPr>
        <p:spPr>
          <a:xfrm>
            <a:off x="7518400" y="6324600"/>
            <a:ext cx="2311400" cy="476250"/>
          </a:xfrm>
        </p:spPr>
        <p:txBody>
          <a:bodyPr/>
          <a:lstStyle/>
          <a:p>
            <a:pPr>
              <a:defRPr/>
            </a:pPr>
            <a:fld id="{831A017F-8452-41E4-95F9-7E94795639C5}" type="slidenum">
              <a:rPr lang="es-ES_tradnl"/>
              <a:pPr>
                <a:defRPr/>
              </a:pPr>
              <a:t>301</a:t>
            </a:fld>
            <a:endParaRPr lang="es-ES_tradnl" dirty="0"/>
          </a:p>
        </p:txBody>
      </p:sp>
      <p:sp>
        <p:nvSpPr>
          <p:cNvPr id="2051" name="Rectangle 4"/>
          <p:cNvSpPr>
            <a:spLocks noChangeArrowheads="1"/>
          </p:cNvSpPr>
          <p:nvPr/>
        </p:nvSpPr>
        <p:spPr bwMode="auto">
          <a:xfrm>
            <a:off x="662522" y="457200"/>
            <a:ext cx="9014877" cy="658814"/>
          </a:xfrm>
          <a:prstGeom prst="rect">
            <a:avLst/>
          </a:prstGeom>
          <a:noFill/>
          <a:ln w="9525">
            <a:noFill/>
            <a:miter lim="800000"/>
            <a:headEnd/>
            <a:tailEnd/>
          </a:ln>
        </p:spPr>
        <p:txBody>
          <a:bodyPr anchor="ctr"/>
          <a:lstStyle/>
          <a:p>
            <a:pPr algn="ct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t>
            </a:r>
            <a:r>
              <a:rPr lang="es-ES_tradnl" sz="3600" b="1" dirty="0" smtClean="0">
                <a:solidFill>
                  <a:srgbClr val="FFFF00"/>
                </a:solidFill>
              </a:rPr>
              <a:t>IMPUESTO </a:t>
            </a:r>
            <a:r>
              <a:rPr lang="es-ES_tradnl" sz="3600" b="1" dirty="0">
                <a:solidFill>
                  <a:srgbClr val="FFFF00"/>
                </a:solidFill>
              </a:rPr>
              <a:t>SOBRE SOCIEDADES </a:t>
            </a:r>
            <a:r>
              <a:rPr lang="es-ES_tradnl" sz="3600" b="1" dirty="0">
                <a:solidFill>
                  <a:schemeClr val="tx2"/>
                </a:solidFill>
              </a:rPr>
              <a:t/>
            </a:r>
            <a:br>
              <a:rPr lang="es-ES_tradnl" sz="3600" b="1" dirty="0">
                <a:solidFill>
                  <a:schemeClr val="tx2"/>
                </a:solidFill>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8000" b="1" dirty="0"/>
              <a:t>LIQUIDACIÓN</a:t>
            </a:r>
          </a:p>
        </p:txBody>
      </p:sp>
      <p:sp>
        <p:nvSpPr>
          <p:cNvPr id="2052" name="Rectangle 5"/>
          <p:cNvSpPr>
            <a:spLocks noChangeArrowheads="1"/>
          </p:cNvSpPr>
          <p:nvPr/>
        </p:nvSpPr>
        <p:spPr bwMode="auto">
          <a:xfrm>
            <a:off x="0" y="1828800"/>
            <a:ext cx="9789054" cy="2962275"/>
          </a:xfrm>
          <a:prstGeom prst="rect">
            <a:avLst/>
          </a:prstGeom>
          <a:noFill/>
          <a:ln w="9525">
            <a:noFill/>
            <a:miter lim="800000"/>
            <a:headEnd/>
            <a:tailEnd/>
          </a:ln>
        </p:spPr>
        <p:txBody>
          <a:bodyPr/>
          <a:lstStyle/>
          <a:p>
            <a:pPr marL="342900" indent="-342900" algn="l">
              <a:spcBef>
                <a:spcPct val="20000"/>
              </a:spcBef>
            </a:pPr>
            <a:endParaRPr lang="es-ES_tradnl" sz="4800" b="1">
              <a:solidFill>
                <a:srgbClr val="FF66CC"/>
              </a:solidFill>
              <a:latin typeface="Times" pitchFamily="18" charset="0"/>
            </a:endParaRPr>
          </a:p>
          <a:p>
            <a:pPr marL="342900" indent="-342900">
              <a:spcBef>
                <a:spcPct val="20000"/>
              </a:spcBef>
            </a:pPr>
            <a:endParaRPr lang="es-ES_tradnl" sz="9600" b="1">
              <a:solidFill>
                <a:srgbClr val="FF66CC"/>
              </a:solidFill>
              <a:latin typeface="Times" pitchFamily="18" charset="0"/>
            </a:endParaRPr>
          </a:p>
        </p:txBody>
      </p:sp>
      <p:sp>
        <p:nvSpPr>
          <p:cNvPr id="2053" name="Rectangle 6"/>
          <p:cNvSpPr>
            <a:spLocks noChangeArrowheads="1"/>
          </p:cNvSpPr>
          <p:nvPr/>
        </p:nvSpPr>
        <p:spPr bwMode="auto">
          <a:xfrm>
            <a:off x="5943600" y="5876925"/>
            <a:ext cx="3219151" cy="307777"/>
          </a:xfrm>
          <a:prstGeom prst="rect">
            <a:avLst/>
          </a:prstGeom>
          <a:noFill/>
          <a:ln w="9525">
            <a:noFill/>
            <a:miter lim="800000"/>
            <a:headEnd/>
            <a:tailEnd/>
          </a:ln>
        </p:spPr>
        <p:txBody>
          <a:bodyPr wrap="none">
            <a:spAutoFit/>
          </a:bodyPr>
          <a:lstStyle/>
          <a:p>
            <a:pPr algn="l"/>
            <a:r>
              <a:rPr lang="es-ES_tradnl" sz="1400" b="1" dirty="0"/>
              <a:t>José Antonio Fernández Pérez</a:t>
            </a:r>
          </a:p>
        </p:txBody>
      </p:sp>
    </p:spTree>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92" name="3 Marcador de número de diapositiva"/>
          <p:cNvSpPr>
            <a:spLocks noGrp="1"/>
          </p:cNvSpPr>
          <p:nvPr>
            <p:ph type="sldNum" sz="quarter" idx="12"/>
          </p:nvPr>
        </p:nvSpPr>
        <p:spPr>
          <a:xfrm>
            <a:off x="7620000" y="6400800"/>
            <a:ext cx="2311400" cy="476250"/>
          </a:xfrm>
        </p:spPr>
        <p:txBody>
          <a:bodyPr/>
          <a:lstStyle/>
          <a:p>
            <a:pPr>
              <a:defRPr/>
            </a:pPr>
            <a:fld id="{0967E391-A9F0-4D4D-9AA9-51F9098500FD}" type="slidenum">
              <a:rPr lang="es-ES_tradnl">
                <a:solidFill>
                  <a:srgbClr val="000000"/>
                </a:solidFill>
                <a:effectLst/>
              </a:rPr>
              <a:pPr>
                <a:defRPr/>
              </a:pPr>
              <a:t>302</a:t>
            </a:fld>
            <a:endParaRPr lang="es-ES_tradnl" dirty="0">
              <a:solidFill>
                <a:srgbClr val="000000"/>
              </a:solidFill>
              <a:effectLst/>
            </a:endParaRPr>
          </a:p>
        </p:txBody>
      </p:sp>
      <p:grpSp>
        <p:nvGrpSpPr>
          <p:cNvPr id="2" name="Group 4"/>
          <p:cNvGrpSpPr>
            <a:grpSpLocks/>
          </p:cNvGrpSpPr>
          <p:nvPr/>
        </p:nvGrpSpPr>
        <p:grpSpPr bwMode="auto">
          <a:xfrm>
            <a:off x="76200" y="75457"/>
            <a:ext cx="9746060" cy="6659563"/>
            <a:chOff x="48" y="1"/>
            <a:chExt cx="5667" cy="4195"/>
          </a:xfrm>
        </p:grpSpPr>
        <p:sp>
          <p:nvSpPr>
            <p:cNvPr id="12292" name="Rectangle 5"/>
            <p:cNvSpPr>
              <a:spLocks noChangeArrowheads="1"/>
            </p:cNvSpPr>
            <p:nvPr/>
          </p:nvSpPr>
          <p:spPr bwMode="auto">
            <a:xfrm>
              <a:off x="358" y="1"/>
              <a:ext cx="5112" cy="233"/>
            </a:xfrm>
            <a:prstGeom prst="rect">
              <a:avLst/>
            </a:prstGeom>
            <a:noFill/>
            <a:ln w="9525">
              <a:noFill/>
              <a:miter lim="800000"/>
              <a:headEnd/>
              <a:tailEnd/>
            </a:ln>
          </p:spPr>
          <p:txBody>
            <a:bodyPr wrap="none" lIns="0" tIns="0" rIns="0" bIns="0">
              <a:spAutoFit/>
            </a:bodyPr>
            <a:lstStyle/>
            <a:p>
              <a:r>
                <a:rPr lang="es-ES_tradnl" sz="2400" b="1" dirty="0" smtClean="0">
                  <a:solidFill>
                    <a:srgbClr val="FF0000"/>
                  </a:solidFill>
                </a:rPr>
                <a:t>LIQUIDACIÓN </a:t>
              </a:r>
              <a:r>
                <a:rPr lang="es-ES_tradnl" sz="2400" b="1" dirty="0">
                  <a:solidFill>
                    <a:srgbClr val="FF0000"/>
                  </a:solidFill>
                </a:rPr>
                <a:t>DEL IMPUESTO SOBRE SOCIEDADES</a:t>
              </a:r>
              <a:endParaRPr lang="es-ES_tradnl" sz="2400" dirty="0"/>
            </a:p>
          </p:txBody>
        </p:sp>
        <p:sp>
          <p:nvSpPr>
            <p:cNvPr id="12293" name="Rectangle 6"/>
            <p:cNvSpPr>
              <a:spLocks noChangeArrowheads="1"/>
            </p:cNvSpPr>
            <p:nvPr/>
          </p:nvSpPr>
          <p:spPr bwMode="auto">
            <a:xfrm>
              <a:off x="267" y="3859"/>
              <a:ext cx="1926" cy="116"/>
            </a:xfrm>
            <a:prstGeom prst="rect">
              <a:avLst/>
            </a:prstGeom>
            <a:noFill/>
            <a:ln w="9525">
              <a:noFill/>
              <a:miter lim="800000"/>
              <a:headEnd/>
              <a:tailEnd/>
            </a:ln>
          </p:spPr>
          <p:txBody>
            <a:bodyPr wrap="none" lIns="0" tIns="0" rIns="0" bIns="0">
              <a:spAutoFit/>
            </a:bodyPr>
            <a:lstStyle/>
            <a:p>
              <a:r>
                <a:rPr lang="es-ES_tradnl" sz="1200" b="1" dirty="0">
                  <a:solidFill>
                    <a:srgbClr val="0000FF"/>
                  </a:solidFill>
                </a:rPr>
                <a:t>CUOTA INTEGRA AJUSTADA POSITIVA</a:t>
              </a:r>
              <a:endParaRPr lang="es-ES_tradnl" sz="1200" b="1" dirty="0">
                <a:solidFill>
                  <a:srgbClr val="000000"/>
                </a:solidFill>
              </a:endParaRPr>
            </a:p>
          </p:txBody>
        </p:sp>
        <p:sp>
          <p:nvSpPr>
            <p:cNvPr id="12294" name="Rectangle 7"/>
            <p:cNvSpPr>
              <a:spLocks noChangeArrowheads="1"/>
            </p:cNvSpPr>
            <p:nvPr/>
          </p:nvSpPr>
          <p:spPr bwMode="auto">
            <a:xfrm>
              <a:off x="617" y="4002"/>
              <a:ext cx="1255" cy="194"/>
            </a:xfrm>
            <a:prstGeom prst="rect">
              <a:avLst/>
            </a:prstGeom>
            <a:noFill/>
            <a:ln w="9525">
              <a:noFill/>
              <a:miter lim="800000"/>
              <a:headEnd/>
              <a:tailEnd/>
            </a:ln>
          </p:spPr>
          <p:txBody>
            <a:bodyPr wrap="none" lIns="0" tIns="0" rIns="0" bIns="0">
              <a:spAutoFit/>
            </a:bodyPr>
            <a:lstStyle/>
            <a:p>
              <a:r>
                <a:rPr lang="es-ES_tradnl" b="1" dirty="0">
                  <a:solidFill>
                    <a:srgbClr val="000000"/>
                  </a:solidFill>
                  <a:sym typeface="Symbol" pitchFamily="18" charset="2"/>
                </a:rPr>
                <a:t></a:t>
              </a:r>
              <a:r>
                <a:rPr lang="es-ES_tradnl" sz="1200" b="1" dirty="0">
                  <a:solidFill>
                    <a:srgbClr val="000000"/>
                  </a:solidFill>
                  <a:sym typeface="Symbol" pitchFamily="18" charset="2"/>
                </a:rPr>
                <a:t>   </a:t>
              </a:r>
              <a:r>
                <a:rPr lang="es-ES_tradnl" sz="1200" i="1" dirty="0">
                  <a:solidFill>
                    <a:srgbClr val="000066"/>
                  </a:solidFill>
                </a:rPr>
                <a:t>CUOTA SEMILÍQUIDA</a:t>
              </a:r>
              <a:endParaRPr lang="es-ES_tradnl" sz="1200" b="1" i="1" dirty="0">
                <a:solidFill>
                  <a:srgbClr val="000066"/>
                </a:solidFill>
              </a:endParaRPr>
            </a:p>
          </p:txBody>
        </p:sp>
        <p:sp>
          <p:nvSpPr>
            <p:cNvPr id="12295" name="AutoShape 8"/>
            <p:cNvSpPr>
              <a:spLocks noChangeArrowheads="1"/>
            </p:cNvSpPr>
            <p:nvPr/>
          </p:nvSpPr>
          <p:spPr bwMode="auto">
            <a:xfrm>
              <a:off x="156" y="3793"/>
              <a:ext cx="2045" cy="384"/>
            </a:xfrm>
            <a:prstGeom prst="roundRect">
              <a:avLst>
                <a:gd name="adj" fmla="val 16667"/>
              </a:avLst>
            </a:prstGeom>
            <a:noFill/>
            <a:ln w="9525">
              <a:solidFill>
                <a:srgbClr val="009900"/>
              </a:solidFill>
              <a:round/>
              <a:headEnd/>
              <a:tailEnd/>
            </a:ln>
          </p:spPr>
          <p:txBody>
            <a:bodyPr wrap="none" anchor="ctr"/>
            <a:lstStyle/>
            <a:p>
              <a:endParaRPr lang="es-ES_tradnl"/>
            </a:p>
          </p:txBody>
        </p:sp>
        <p:sp>
          <p:nvSpPr>
            <p:cNvPr id="12296" name="Rectangle 9"/>
            <p:cNvSpPr>
              <a:spLocks noChangeArrowheads="1"/>
            </p:cNvSpPr>
            <p:nvPr/>
          </p:nvSpPr>
          <p:spPr bwMode="auto">
            <a:xfrm>
              <a:off x="3602" y="3562"/>
              <a:ext cx="2113" cy="116"/>
            </a:xfrm>
            <a:prstGeom prst="rect">
              <a:avLst/>
            </a:prstGeom>
            <a:noFill/>
            <a:ln w="9525">
              <a:noFill/>
              <a:miter lim="800000"/>
              <a:headEnd/>
              <a:tailEnd/>
            </a:ln>
          </p:spPr>
          <p:txBody>
            <a:bodyPr wrap="none" lIns="0" tIns="0" rIns="0" bIns="0">
              <a:spAutoFit/>
            </a:bodyPr>
            <a:lstStyle/>
            <a:p>
              <a:r>
                <a:rPr lang="es-ES_tradnl" sz="1200" dirty="0">
                  <a:solidFill>
                    <a:srgbClr val="000000"/>
                  </a:solidFill>
                  <a:sym typeface="Symbol" pitchFamily="18" charset="2"/>
                </a:rPr>
                <a:t></a:t>
              </a:r>
              <a:r>
                <a:rPr lang="es-ES_tradnl" sz="1200" dirty="0">
                  <a:solidFill>
                    <a:srgbClr val="000000"/>
                  </a:solidFill>
                </a:rPr>
                <a:t> POR PERDIDA DE Bº FISCAL DE EJ. ANT.</a:t>
              </a:r>
            </a:p>
          </p:txBody>
        </p:sp>
        <p:sp>
          <p:nvSpPr>
            <p:cNvPr id="12297" name="Rectangle 10"/>
            <p:cNvSpPr>
              <a:spLocks noChangeArrowheads="1"/>
            </p:cNvSpPr>
            <p:nvPr/>
          </p:nvSpPr>
          <p:spPr bwMode="auto">
            <a:xfrm>
              <a:off x="3648" y="3729"/>
              <a:ext cx="1201"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INTERESES DE DEMORA</a:t>
              </a:r>
              <a:endParaRPr lang="es-ES_tradnl" sz="1200"/>
            </a:p>
          </p:txBody>
        </p:sp>
        <p:sp>
          <p:nvSpPr>
            <p:cNvPr id="12298" name="Rectangle 11"/>
            <p:cNvSpPr>
              <a:spLocks noChangeArrowheads="1"/>
            </p:cNvSpPr>
            <p:nvPr/>
          </p:nvSpPr>
          <p:spPr bwMode="auto">
            <a:xfrm>
              <a:off x="3795" y="3965"/>
              <a:ext cx="1791" cy="116"/>
            </a:xfrm>
            <a:prstGeom prst="rect">
              <a:avLst/>
            </a:prstGeom>
            <a:noFill/>
            <a:ln w="9525">
              <a:noFill/>
              <a:miter lim="800000"/>
              <a:headEnd/>
              <a:tailEnd/>
            </a:ln>
          </p:spPr>
          <p:txBody>
            <a:bodyPr wrap="none" lIns="0" tIns="0" rIns="0" bIns="0">
              <a:spAutoFit/>
            </a:bodyPr>
            <a:lstStyle/>
            <a:p>
              <a:r>
                <a:rPr lang="es-ES_tradnl" sz="1200" b="1" dirty="0">
                  <a:solidFill>
                    <a:srgbClr val="0000FF"/>
                  </a:solidFill>
                </a:rPr>
                <a:t>LIQUIDO A INGRESAR O DEVOLVER</a:t>
              </a:r>
              <a:endParaRPr lang="es-ES_tradnl" sz="1200" b="1" dirty="0">
                <a:solidFill>
                  <a:srgbClr val="000000"/>
                </a:solidFill>
              </a:endParaRPr>
            </a:p>
          </p:txBody>
        </p:sp>
        <p:sp>
          <p:nvSpPr>
            <p:cNvPr id="12299" name="AutoShape 12"/>
            <p:cNvSpPr>
              <a:spLocks noChangeArrowheads="1"/>
            </p:cNvSpPr>
            <p:nvPr/>
          </p:nvSpPr>
          <p:spPr bwMode="auto">
            <a:xfrm>
              <a:off x="3734" y="3925"/>
              <a:ext cx="1882" cy="204"/>
            </a:xfrm>
            <a:prstGeom prst="roundRect">
              <a:avLst>
                <a:gd name="adj" fmla="val 16667"/>
              </a:avLst>
            </a:prstGeom>
            <a:noFill/>
            <a:ln w="9525">
              <a:solidFill>
                <a:srgbClr val="009900"/>
              </a:solidFill>
              <a:round/>
              <a:headEnd/>
              <a:tailEnd/>
            </a:ln>
          </p:spPr>
          <p:txBody>
            <a:bodyPr wrap="none" anchor="ctr"/>
            <a:lstStyle/>
            <a:p>
              <a:endParaRPr lang="es-ES_tradnl"/>
            </a:p>
          </p:txBody>
        </p:sp>
        <p:grpSp>
          <p:nvGrpSpPr>
            <p:cNvPr id="3" name="Group 13"/>
            <p:cNvGrpSpPr>
              <a:grpSpLocks/>
            </p:cNvGrpSpPr>
            <p:nvPr/>
          </p:nvGrpSpPr>
          <p:grpSpPr bwMode="auto">
            <a:xfrm>
              <a:off x="3248" y="3384"/>
              <a:ext cx="343" cy="563"/>
              <a:chOff x="3248" y="3384"/>
              <a:chExt cx="343" cy="563"/>
            </a:xfrm>
          </p:grpSpPr>
          <p:grpSp>
            <p:nvGrpSpPr>
              <p:cNvPr id="4" name="Group 14"/>
              <p:cNvGrpSpPr>
                <a:grpSpLocks/>
              </p:cNvGrpSpPr>
              <p:nvPr/>
            </p:nvGrpSpPr>
            <p:grpSpPr bwMode="auto">
              <a:xfrm>
                <a:off x="3248" y="3384"/>
                <a:ext cx="304" cy="216"/>
                <a:chOff x="3152" y="3408"/>
                <a:chExt cx="304" cy="216"/>
              </a:xfrm>
            </p:grpSpPr>
            <p:sp>
              <p:nvSpPr>
                <p:cNvPr id="12378" name="Oval 15"/>
                <p:cNvSpPr>
                  <a:spLocks noChangeArrowheads="1"/>
                </p:cNvSpPr>
                <p:nvPr/>
              </p:nvSpPr>
              <p:spPr bwMode="auto">
                <a:xfrm>
                  <a:off x="3152" y="3408"/>
                  <a:ext cx="304" cy="216"/>
                </a:xfrm>
                <a:prstGeom prst="ellipse">
                  <a:avLst/>
                </a:prstGeom>
                <a:noFill/>
                <a:ln w="12700">
                  <a:solidFill>
                    <a:srgbClr val="D60093"/>
                  </a:solidFill>
                  <a:round/>
                  <a:headEnd/>
                  <a:tailEnd/>
                </a:ln>
              </p:spPr>
              <p:txBody>
                <a:bodyPr/>
                <a:lstStyle/>
                <a:p>
                  <a:endParaRPr lang="es-ES_tradnl"/>
                </a:p>
              </p:txBody>
            </p:sp>
            <p:sp>
              <p:nvSpPr>
                <p:cNvPr id="12379" name="Rectangle 16"/>
                <p:cNvSpPr>
                  <a:spLocks noChangeArrowheads="1"/>
                </p:cNvSpPr>
                <p:nvPr/>
              </p:nvSpPr>
              <p:spPr bwMode="auto">
                <a:xfrm>
                  <a:off x="3262" y="3432"/>
                  <a:ext cx="117" cy="174"/>
                </a:xfrm>
                <a:prstGeom prst="rect">
                  <a:avLst/>
                </a:prstGeom>
                <a:noFill/>
                <a:ln w="9525">
                  <a:noFill/>
                  <a:miter lim="800000"/>
                  <a:headEnd/>
                  <a:tailEnd/>
                </a:ln>
              </p:spPr>
              <p:txBody>
                <a:bodyPr wrap="none" lIns="0" tIns="0" rIns="0" bIns="0">
                  <a:spAutoFit/>
                </a:bodyPr>
                <a:lstStyle/>
                <a:p>
                  <a:r>
                    <a:rPr lang="es-ES_tradnl" sz="1800" b="1">
                      <a:solidFill>
                        <a:srgbClr val="D60093"/>
                      </a:solidFill>
                    </a:rPr>
                    <a:t>+</a:t>
                  </a:r>
                  <a:endParaRPr lang="es-ES_tradnl">
                    <a:solidFill>
                      <a:srgbClr val="D60093"/>
                    </a:solidFill>
                  </a:endParaRPr>
                </a:p>
              </p:txBody>
            </p:sp>
          </p:grpSp>
          <p:sp>
            <p:nvSpPr>
              <p:cNvPr id="12376" name="Line 17"/>
              <p:cNvSpPr>
                <a:spLocks noChangeShapeType="1"/>
              </p:cNvSpPr>
              <p:nvPr/>
            </p:nvSpPr>
            <p:spPr bwMode="auto">
              <a:xfrm>
                <a:off x="3399" y="3603"/>
                <a:ext cx="0" cy="249"/>
              </a:xfrm>
              <a:prstGeom prst="line">
                <a:avLst/>
              </a:prstGeom>
              <a:noFill/>
              <a:ln w="9525">
                <a:solidFill>
                  <a:srgbClr val="D60093"/>
                </a:solidFill>
                <a:round/>
                <a:headEnd/>
                <a:tailEnd/>
              </a:ln>
            </p:spPr>
            <p:txBody>
              <a:bodyPr wrap="none" anchor="ctr"/>
              <a:lstStyle/>
              <a:p>
                <a:endParaRPr lang="es-ES_tradnl"/>
              </a:p>
            </p:txBody>
          </p:sp>
          <p:sp>
            <p:nvSpPr>
              <p:cNvPr id="12377" name="Line 18"/>
              <p:cNvSpPr>
                <a:spLocks noChangeShapeType="1"/>
              </p:cNvSpPr>
              <p:nvPr/>
            </p:nvSpPr>
            <p:spPr bwMode="auto">
              <a:xfrm>
                <a:off x="3399" y="3851"/>
                <a:ext cx="192" cy="96"/>
              </a:xfrm>
              <a:prstGeom prst="line">
                <a:avLst/>
              </a:prstGeom>
              <a:noFill/>
              <a:ln w="9525">
                <a:solidFill>
                  <a:srgbClr val="D60093"/>
                </a:solidFill>
                <a:round/>
                <a:headEnd/>
                <a:tailEnd type="stealth" w="med" len="med"/>
              </a:ln>
            </p:spPr>
            <p:txBody>
              <a:bodyPr wrap="none" anchor="ctr"/>
              <a:lstStyle/>
              <a:p>
                <a:endParaRPr lang="es-ES_tradnl"/>
              </a:p>
            </p:txBody>
          </p:sp>
        </p:grpSp>
        <p:sp>
          <p:nvSpPr>
            <p:cNvPr id="12301" name="AutoShape 19"/>
            <p:cNvSpPr>
              <a:spLocks/>
            </p:cNvSpPr>
            <p:nvPr/>
          </p:nvSpPr>
          <p:spPr bwMode="auto">
            <a:xfrm>
              <a:off x="3120" y="838"/>
              <a:ext cx="34" cy="3174"/>
            </a:xfrm>
            <a:prstGeom prst="leftBracket">
              <a:avLst>
                <a:gd name="adj" fmla="val 777941"/>
              </a:avLst>
            </a:prstGeom>
            <a:noFill/>
            <a:ln w="9525">
              <a:solidFill>
                <a:srgbClr val="009900"/>
              </a:solidFill>
              <a:round/>
              <a:headEnd/>
              <a:tailEnd/>
            </a:ln>
          </p:spPr>
          <p:txBody>
            <a:bodyPr wrap="none" anchor="ctr"/>
            <a:lstStyle/>
            <a:p>
              <a:endParaRPr lang="es-ES_tradnl"/>
            </a:p>
          </p:txBody>
        </p:sp>
        <p:grpSp>
          <p:nvGrpSpPr>
            <p:cNvPr id="5" name="Group 20"/>
            <p:cNvGrpSpPr>
              <a:grpSpLocks/>
            </p:cNvGrpSpPr>
            <p:nvPr/>
          </p:nvGrpSpPr>
          <p:grpSpPr bwMode="auto">
            <a:xfrm>
              <a:off x="48" y="385"/>
              <a:ext cx="2787" cy="871"/>
              <a:chOff x="48" y="385"/>
              <a:chExt cx="2787" cy="871"/>
            </a:xfrm>
          </p:grpSpPr>
          <p:sp>
            <p:nvSpPr>
              <p:cNvPr id="12367" name="Rectangle 21"/>
              <p:cNvSpPr>
                <a:spLocks noChangeArrowheads="1"/>
              </p:cNvSpPr>
              <p:nvPr/>
            </p:nvSpPr>
            <p:spPr bwMode="auto">
              <a:xfrm>
                <a:off x="742" y="403"/>
                <a:ext cx="1170"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RESULTADO CONTABLE</a:t>
                </a:r>
                <a:endParaRPr lang="es-ES_tradnl" sz="1200"/>
              </a:p>
            </p:txBody>
          </p:sp>
          <p:sp>
            <p:nvSpPr>
              <p:cNvPr id="12368" name="Rectangle 22"/>
              <p:cNvSpPr>
                <a:spLocks noChangeArrowheads="1"/>
              </p:cNvSpPr>
              <p:nvPr/>
            </p:nvSpPr>
            <p:spPr bwMode="auto">
              <a:xfrm>
                <a:off x="120" y="539"/>
                <a:ext cx="2205" cy="11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(Según Código Comercio, PGC, </a:t>
                </a:r>
                <a:r>
                  <a:rPr lang="es-ES_tradnl" sz="1200" dirty="0" smtClean="0">
                    <a:solidFill>
                      <a:srgbClr val="000000"/>
                    </a:solidFill>
                  </a:rPr>
                  <a:t>LSC, ICAC</a:t>
                </a:r>
                <a:r>
                  <a:rPr lang="es-ES_tradnl" sz="1200" dirty="0">
                    <a:solidFill>
                      <a:srgbClr val="000000"/>
                    </a:solidFill>
                  </a:rPr>
                  <a:t>...)</a:t>
                </a:r>
              </a:p>
            </p:txBody>
          </p:sp>
          <p:sp>
            <p:nvSpPr>
              <p:cNvPr id="12369" name="AutoShape 23"/>
              <p:cNvSpPr>
                <a:spLocks noChangeArrowheads="1"/>
              </p:cNvSpPr>
              <p:nvPr/>
            </p:nvSpPr>
            <p:spPr bwMode="auto">
              <a:xfrm>
                <a:off x="48" y="385"/>
                <a:ext cx="2757" cy="335"/>
              </a:xfrm>
              <a:prstGeom prst="roundRect">
                <a:avLst>
                  <a:gd name="adj" fmla="val 16667"/>
                </a:avLst>
              </a:prstGeom>
              <a:noFill/>
              <a:ln w="9525">
                <a:solidFill>
                  <a:srgbClr val="009900"/>
                </a:solidFill>
                <a:round/>
                <a:headEnd/>
                <a:tailEnd/>
              </a:ln>
            </p:spPr>
            <p:txBody>
              <a:bodyPr wrap="none" anchor="ctr"/>
              <a:lstStyle/>
              <a:p>
                <a:endParaRPr lang="es-ES_tradnl"/>
              </a:p>
            </p:txBody>
          </p:sp>
          <p:grpSp>
            <p:nvGrpSpPr>
              <p:cNvPr id="6" name="Group 24"/>
              <p:cNvGrpSpPr>
                <a:grpSpLocks/>
              </p:cNvGrpSpPr>
              <p:nvPr/>
            </p:nvGrpSpPr>
            <p:grpSpPr bwMode="auto">
              <a:xfrm>
                <a:off x="432" y="887"/>
                <a:ext cx="453" cy="216"/>
                <a:chOff x="2804" y="420"/>
                <a:chExt cx="453" cy="216"/>
              </a:xfrm>
            </p:grpSpPr>
            <p:sp>
              <p:nvSpPr>
                <p:cNvPr id="12373" name="Oval 25"/>
                <p:cNvSpPr>
                  <a:spLocks noChangeArrowheads="1"/>
                </p:cNvSpPr>
                <p:nvPr/>
              </p:nvSpPr>
              <p:spPr bwMode="auto">
                <a:xfrm>
                  <a:off x="2804" y="420"/>
                  <a:ext cx="453" cy="216"/>
                </a:xfrm>
                <a:prstGeom prst="ellipse">
                  <a:avLst/>
                </a:prstGeom>
                <a:noFill/>
                <a:ln w="12700">
                  <a:solidFill>
                    <a:srgbClr val="D60093"/>
                  </a:solidFill>
                  <a:round/>
                  <a:headEnd/>
                  <a:tailEnd/>
                </a:ln>
              </p:spPr>
              <p:txBody>
                <a:bodyPr/>
                <a:lstStyle/>
                <a:p>
                  <a:endParaRPr lang="es-ES_tradnl"/>
                </a:p>
              </p:txBody>
            </p:sp>
            <p:sp>
              <p:nvSpPr>
                <p:cNvPr id="12374" name="Rectangle 26"/>
                <p:cNvSpPr>
                  <a:spLocks noChangeArrowheads="1"/>
                </p:cNvSpPr>
                <p:nvPr/>
              </p:nvSpPr>
              <p:spPr bwMode="auto">
                <a:xfrm>
                  <a:off x="2926" y="442"/>
                  <a:ext cx="314" cy="174"/>
                </a:xfrm>
                <a:prstGeom prst="rect">
                  <a:avLst/>
                </a:prstGeom>
                <a:noFill/>
                <a:ln w="9525">
                  <a:noFill/>
                  <a:miter lim="800000"/>
                  <a:headEnd/>
                  <a:tailEnd/>
                </a:ln>
              </p:spPr>
              <p:txBody>
                <a:bodyPr wrap="none" lIns="0" tIns="0" rIns="0" bIns="0">
                  <a:spAutoFit/>
                </a:bodyPr>
                <a:lstStyle/>
                <a:p>
                  <a:r>
                    <a:rPr lang="es-ES_tradnl" sz="1800" b="1">
                      <a:solidFill>
                        <a:srgbClr val="D60093"/>
                      </a:solidFill>
                    </a:rPr>
                    <a:t>+</a:t>
                  </a:r>
                  <a:r>
                    <a:rPr lang="es-ES_tradnl" sz="800" b="1">
                      <a:solidFill>
                        <a:srgbClr val="D60093"/>
                      </a:solidFill>
                    </a:rPr>
                    <a:t> </a:t>
                  </a:r>
                  <a:r>
                    <a:rPr lang="es-ES_tradnl" sz="1800" b="1">
                      <a:solidFill>
                        <a:srgbClr val="D60093"/>
                      </a:solidFill>
                    </a:rPr>
                    <a:t>/</a:t>
                  </a:r>
                  <a:r>
                    <a:rPr lang="es-ES_tradnl" sz="800" b="1">
                      <a:solidFill>
                        <a:srgbClr val="D60093"/>
                      </a:solidFill>
                    </a:rPr>
                    <a:t> </a:t>
                  </a:r>
                  <a:r>
                    <a:rPr lang="es-ES_tradnl" sz="1800" b="1">
                      <a:solidFill>
                        <a:srgbClr val="D60093"/>
                      </a:solidFill>
                    </a:rPr>
                    <a:t>-</a:t>
                  </a:r>
                  <a:endParaRPr lang="es-ES_tradnl">
                    <a:solidFill>
                      <a:srgbClr val="D60093"/>
                    </a:solidFill>
                  </a:endParaRPr>
                </a:p>
              </p:txBody>
            </p:sp>
          </p:grpSp>
          <p:sp>
            <p:nvSpPr>
              <p:cNvPr id="12371" name="Rectangle 27"/>
              <p:cNvSpPr>
                <a:spLocks noChangeArrowheads="1"/>
              </p:cNvSpPr>
              <p:nvPr/>
            </p:nvSpPr>
            <p:spPr bwMode="auto">
              <a:xfrm>
                <a:off x="981" y="911"/>
                <a:ext cx="1460" cy="268"/>
              </a:xfrm>
              <a:prstGeom prst="rect">
                <a:avLst/>
              </a:prstGeom>
              <a:noFill/>
              <a:ln w="9525">
                <a:noFill/>
                <a:miter lim="800000"/>
                <a:headEnd/>
                <a:tailEnd/>
              </a:ln>
            </p:spPr>
            <p:txBody>
              <a:bodyPr wrap="none" lIns="0" tIns="0" rIns="0" bIns="0">
                <a:spAutoFit/>
              </a:bodyPr>
              <a:lstStyle/>
              <a:p>
                <a:r>
                  <a:rPr lang="es-ES_tradnl" sz="1200">
                    <a:solidFill>
                      <a:srgbClr val="000000"/>
                    </a:solidFill>
                  </a:rPr>
                  <a:t>CORRECCIONES FISCALES </a:t>
                </a:r>
              </a:p>
              <a:p>
                <a:pPr>
                  <a:spcBef>
                    <a:spcPct val="30000"/>
                  </a:spcBef>
                </a:pPr>
                <a:r>
                  <a:rPr lang="es-ES_tradnl" sz="1200">
                    <a:solidFill>
                      <a:srgbClr val="000000"/>
                    </a:solidFill>
                  </a:rPr>
                  <a:t>SEGÚN LIS E IMPUTACIONES</a:t>
                </a:r>
                <a:endParaRPr lang="es-ES_tradnl" sz="1200"/>
              </a:p>
            </p:txBody>
          </p:sp>
          <p:sp>
            <p:nvSpPr>
              <p:cNvPr id="12372" name="Text Box 28"/>
              <p:cNvSpPr txBox="1">
                <a:spLocks noChangeArrowheads="1"/>
              </p:cNvSpPr>
              <p:nvPr/>
            </p:nvSpPr>
            <p:spPr bwMode="auto">
              <a:xfrm>
                <a:off x="2055" y="1178"/>
                <a:ext cx="780" cy="78"/>
              </a:xfrm>
              <a:prstGeom prst="rect">
                <a:avLst/>
              </a:prstGeom>
              <a:solidFill>
                <a:schemeClr val="tx1"/>
              </a:solidFill>
              <a:ln w="9525">
                <a:noFill/>
                <a:miter lim="800000"/>
                <a:headEnd/>
                <a:tailEnd/>
              </a:ln>
            </p:spPr>
            <p:txBody>
              <a:bodyPr wrap="square" lIns="0" tIns="0" rIns="0" bIns="0" anchor="ctr">
                <a:spAutoFit/>
              </a:bodyPr>
              <a:lstStyle/>
              <a:p>
                <a:pPr algn="ctr"/>
                <a:r>
                  <a:rPr lang="en-US" sz="800" dirty="0">
                    <a:solidFill>
                      <a:srgbClr val="FF0000"/>
                    </a:solidFill>
                    <a:cs typeface="Arial" pitchFamily="34" charset="0"/>
                  </a:rPr>
                  <a:t>(arts. </a:t>
                </a:r>
                <a:r>
                  <a:rPr lang="en-US" sz="800" dirty="0" smtClean="0">
                    <a:solidFill>
                      <a:srgbClr val="FF0000"/>
                    </a:solidFill>
                    <a:cs typeface="Arial" pitchFamily="34" charset="0"/>
                  </a:rPr>
                  <a:t>11-22 </a:t>
                </a:r>
                <a:r>
                  <a:rPr lang="en-US" sz="800" dirty="0">
                    <a:solidFill>
                      <a:srgbClr val="FF0000"/>
                    </a:solidFill>
                    <a:cs typeface="Arial" pitchFamily="34" charset="0"/>
                  </a:rPr>
                  <a:t>y </a:t>
                </a:r>
                <a:r>
                  <a:rPr lang="en-US" sz="800" dirty="0" smtClean="0">
                    <a:solidFill>
                      <a:srgbClr val="FF0000"/>
                    </a:solidFill>
                    <a:cs typeface="Arial" pitchFamily="34" charset="0"/>
                  </a:rPr>
                  <a:t>131  </a:t>
                </a:r>
                <a:r>
                  <a:rPr lang="en-US" sz="800" dirty="0">
                    <a:solidFill>
                      <a:srgbClr val="FF0000"/>
                    </a:solidFill>
                    <a:cs typeface="Arial" pitchFamily="34" charset="0"/>
                  </a:rPr>
                  <a:t>L)</a:t>
                </a:r>
                <a:endParaRPr lang="es-ES_tradnl" sz="800" dirty="0">
                  <a:solidFill>
                    <a:srgbClr val="FF0000"/>
                  </a:solidFill>
                </a:endParaRPr>
              </a:p>
            </p:txBody>
          </p:sp>
        </p:grpSp>
        <p:grpSp>
          <p:nvGrpSpPr>
            <p:cNvPr id="7" name="Group 29"/>
            <p:cNvGrpSpPr>
              <a:grpSpLocks/>
            </p:cNvGrpSpPr>
            <p:nvPr/>
          </p:nvGrpSpPr>
          <p:grpSpPr bwMode="auto">
            <a:xfrm>
              <a:off x="405" y="1351"/>
              <a:ext cx="2346" cy="810"/>
              <a:chOff x="405" y="1351"/>
              <a:chExt cx="2346" cy="810"/>
            </a:xfrm>
          </p:grpSpPr>
          <p:sp>
            <p:nvSpPr>
              <p:cNvPr id="12359" name="Rectangle 30"/>
              <p:cNvSpPr>
                <a:spLocks noChangeArrowheads="1"/>
              </p:cNvSpPr>
              <p:nvPr/>
            </p:nvSpPr>
            <p:spPr bwMode="auto">
              <a:xfrm>
                <a:off x="444" y="1383"/>
                <a:ext cx="1390" cy="250"/>
              </a:xfrm>
              <a:prstGeom prst="rect">
                <a:avLst/>
              </a:prstGeom>
              <a:noFill/>
              <a:ln w="9525">
                <a:noFill/>
                <a:miter lim="800000"/>
                <a:headEnd/>
                <a:tailEnd/>
              </a:ln>
            </p:spPr>
            <p:txBody>
              <a:bodyPr wrap="none" lIns="0" tIns="0" rIns="0" bIns="0">
                <a:spAutoFit/>
              </a:bodyPr>
              <a:lstStyle/>
              <a:p>
                <a:pPr algn="ctr"/>
                <a:r>
                  <a:rPr lang="es-ES_tradnl" sz="1200" b="1" dirty="0">
                    <a:solidFill>
                      <a:srgbClr val="0000FF"/>
                    </a:solidFill>
                  </a:rPr>
                  <a:t>RENTA DEL PERIODO</a:t>
                </a:r>
              </a:p>
              <a:p>
                <a:pPr algn="ctr">
                  <a:spcBef>
                    <a:spcPct val="15000"/>
                  </a:spcBef>
                </a:pPr>
                <a:r>
                  <a:rPr lang="es-ES_tradnl" sz="1200" i="1" dirty="0">
                    <a:solidFill>
                      <a:srgbClr val="0000FF"/>
                    </a:solidFill>
                  </a:rPr>
                  <a:t>(BASE IMPONIBLE PREVIA)</a:t>
                </a:r>
                <a:endParaRPr lang="es-ES_tradnl" sz="1200" dirty="0"/>
              </a:p>
            </p:txBody>
          </p:sp>
          <p:sp>
            <p:nvSpPr>
              <p:cNvPr id="12360" name="AutoShape 31"/>
              <p:cNvSpPr>
                <a:spLocks noChangeArrowheads="1"/>
              </p:cNvSpPr>
              <p:nvPr/>
            </p:nvSpPr>
            <p:spPr bwMode="auto">
              <a:xfrm>
                <a:off x="405" y="1351"/>
                <a:ext cx="1467" cy="329"/>
              </a:xfrm>
              <a:prstGeom prst="roundRect">
                <a:avLst>
                  <a:gd name="adj" fmla="val 16667"/>
                </a:avLst>
              </a:prstGeom>
              <a:noFill/>
              <a:ln w="9525">
                <a:solidFill>
                  <a:srgbClr val="009900"/>
                </a:solidFill>
                <a:round/>
                <a:headEnd/>
                <a:tailEnd/>
              </a:ln>
            </p:spPr>
            <p:txBody>
              <a:bodyPr wrap="none" anchor="ctr"/>
              <a:lstStyle/>
              <a:p>
                <a:endParaRPr lang="es-ES_tradnl"/>
              </a:p>
            </p:txBody>
          </p:sp>
          <p:grpSp>
            <p:nvGrpSpPr>
              <p:cNvPr id="8" name="Group 32"/>
              <p:cNvGrpSpPr>
                <a:grpSpLocks/>
              </p:cNvGrpSpPr>
              <p:nvPr/>
            </p:nvGrpSpPr>
            <p:grpSpPr bwMode="auto">
              <a:xfrm>
                <a:off x="432" y="1835"/>
                <a:ext cx="2319" cy="326"/>
                <a:chOff x="480" y="1799"/>
                <a:chExt cx="2319" cy="326"/>
              </a:xfrm>
            </p:grpSpPr>
            <p:grpSp>
              <p:nvGrpSpPr>
                <p:cNvPr id="9" name="Group 33"/>
                <p:cNvGrpSpPr>
                  <a:grpSpLocks/>
                </p:cNvGrpSpPr>
                <p:nvPr/>
              </p:nvGrpSpPr>
              <p:grpSpPr bwMode="auto">
                <a:xfrm>
                  <a:off x="480" y="1799"/>
                  <a:ext cx="304" cy="239"/>
                  <a:chOff x="2734" y="954"/>
                  <a:chExt cx="304" cy="239"/>
                </a:xfrm>
              </p:grpSpPr>
              <p:sp>
                <p:nvSpPr>
                  <p:cNvPr id="12365" name="Oval 34"/>
                  <p:cNvSpPr>
                    <a:spLocks noChangeArrowheads="1"/>
                  </p:cNvSpPr>
                  <p:nvPr/>
                </p:nvSpPr>
                <p:spPr bwMode="auto">
                  <a:xfrm>
                    <a:off x="2734" y="977"/>
                    <a:ext cx="304" cy="216"/>
                  </a:xfrm>
                  <a:prstGeom prst="ellipse">
                    <a:avLst/>
                  </a:prstGeom>
                  <a:noFill/>
                  <a:ln w="12700">
                    <a:solidFill>
                      <a:srgbClr val="D60093"/>
                    </a:solidFill>
                    <a:round/>
                    <a:headEnd/>
                    <a:tailEnd/>
                  </a:ln>
                </p:spPr>
                <p:txBody>
                  <a:bodyPr/>
                  <a:lstStyle/>
                  <a:p>
                    <a:endParaRPr lang="es-ES_tradnl"/>
                  </a:p>
                </p:txBody>
              </p:sp>
              <p:sp>
                <p:nvSpPr>
                  <p:cNvPr id="12366" name="Rectangle 35"/>
                  <p:cNvSpPr>
                    <a:spLocks noChangeArrowheads="1"/>
                  </p:cNvSpPr>
                  <p:nvPr/>
                </p:nvSpPr>
                <p:spPr bwMode="auto">
                  <a:xfrm>
                    <a:off x="2850" y="954"/>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grpSp>
            <p:sp>
              <p:nvSpPr>
                <p:cNvPr id="12364" name="Rectangle 36"/>
                <p:cNvSpPr>
                  <a:spLocks noChangeArrowheads="1"/>
                </p:cNvSpPr>
                <p:nvPr/>
              </p:nvSpPr>
              <p:spPr bwMode="auto">
                <a:xfrm>
                  <a:off x="849" y="1915"/>
                  <a:ext cx="1950" cy="210"/>
                </a:xfrm>
                <a:prstGeom prst="rect">
                  <a:avLst/>
                </a:prstGeom>
                <a:noFill/>
                <a:ln w="9525">
                  <a:noFill/>
                  <a:miter lim="800000"/>
                  <a:headEnd/>
                  <a:tailEnd/>
                </a:ln>
              </p:spPr>
              <p:txBody>
                <a:bodyPr wrap="square" lIns="0" tIns="0" rIns="0" bIns="0">
                  <a:spAutoFit/>
                </a:bodyPr>
                <a:lstStyle/>
                <a:p>
                  <a:r>
                    <a:rPr lang="es-ES_tradnl" sz="1000" dirty="0">
                      <a:solidFill>
                        <a:srgbClr val="000000"/>
                      </a:solidFill>
                    </a:rPr>
                    <a:t>B</a:t>
                  </a:r>
                  <a:r>
                    <a:rPr lang="es-ES_tradnl" sz="900" dirty="0">
                      <a:solidFill>
                        <a:srgbClr val="000000"/>
                      </a:solidFill>
                    </a:rPr>
                    <a:t>. IMPONIBLES </a:t>
                  </a:r>
                  <a:r>
                    <a:rPr lang="es-ES_tradnl" sz="900" dirty="0" smtClean="0">
                      <a:solidFill>
                        <a:srgbClr val="000000"/>
                      </a:solidFill>
                    </a:rPr>
                    <a:t>NEGATIVAS </a:t>
                  </a:r>
                  <a:endParaRPr lang="es-ES_tradnl" sz="900" dirty="0">
                    <a:solidFill>
                      <a:srgbClr val="000000"/>
                    </a:solidFill>
                  </a:endParaRPr>
                </a:p>
                <a:p>
                  <a:pPr>
                    <a:spcBef>
                      <a:spcPct val="30000"/>
                    </a:spcBef>
                  </a:pPr>
                  <a:r>
                    <a:rPr lang="es-ES_tradnl" sz="900" dirty="0">
                      <a:solidFill>
                        <a:srgbClr val="000000"/>
                      </a:solidFill>
                    </a:rPr>
                    <a:t>DE EJERCICIOS ANTERIORES</a:t>
                  </a:r>
                  <a:endParaRPr lang="es-ES_tradnl" sz="900" dirty="0"/>
                </a:p>
              </p:txBody>
            </p:sp>
          </p:grpSp>
          <p:sp>
            <p:nvSpPr>
              <p:cNvPr id="12362" name="Rectangle 37"/>
              <p:cNvSpPr>
                <a:spLocks noChangeArrowheads="1"/>
              </p:cNvSpPr>
              <p:nvPr/>
            </p:nvSpPr>
            <p:spPr bwMode="auto">
              <a:xfrm>
                <a:off x="1820" y="2017"/>
                <a:ext cx="442" cy="78"/>
              </a:xfrm>
              <a:prstGeom prst="rect">
                <a:avLst/>
              </a:prstGeom>
              <a:solidFill>
                <a:schemeClr val="tx1"/>
              </a:solidFill>
              <a:ln w="9525" algn="ctr">
                <a:noFill/>
                <a:miter lim="800000"/>
                <a:headEnd/>
                <a:tailEnd/>
              </a:ln>
            </p:spPr>
            <p:txBody>
              <a:bodyPr wrap="square" lIns="0" tIns="0" rIns="0" bIns="0" anchor="ctr">
                <a:spAutoFit/>
              </a:bodyPr>
              <a:lstStyle/>
              <a:p>
                <a:pPr algn="r"/>
                <a:r>
                  <a:rPr lang="es-ES_tradnl" sz="800" dirty="0">
                    <a:solidFill>
                      <a:srgbClr val="FF0000"/>
                    </a:solidFill>
                  </a:rPr>
                  <a:t>(art. </a:t>
                </a:r>
                <a:r>
                  <a:rPr lang="es-ES_tradnl" sz="800" dirty="0" smtClean="0">
                    <a:solidFill>
                      <a:srgbClr val="FF0000"/>
                    </a:solidFill>
                  </a:rPr>
                  <a:t>26 </a:t>
                </a:r>
                <a:r>
                  <a:rPr lang="es-ES_tradnl" sz="800" dirty="0">
                    <a:solidFill>
                      <a:srgbClr val="FF0000"/>
                    </a:solidFill>
                  </a:rPr>
                  <a:t>L)</a:t>
                </a:r>
              </a:p>
            </p:txBody>
          </p:sp>
        </p:grpSp>
        <p:grpSp>
          <p:nvGrpSpPr>
            <p:cNvPr id="10" name="Group 38"/>
            <p:cNvGrpSpPr>
              <a:grpSpLocks/>
            </p:cNvGrpSpPr>
            <p:nvPr/>
          </p:nvGrpSpPr>
          <p:grpSpPr bwMode="auto">
            <a:xfrm>
              <a:off x="235" y="2389"/>
              <a:ext cx="2651" cy="444"/>
              <a:chOff x="235" y="2389"/>
              <a:chExt cx="2651" cy="444"/>
            </a:xfrm>
          </p:grpSpPr>
          <p:sp>
            <p:nvSpPr>
              <p:cNvPr id="12352" name="Rectangle 39"/>
              <p:cNvSpPr>
                <a:spLocks noChangeArrowheads="1"/>
              </p:cNvSpPr>
              <p:nvPr/>
            </p:nvSpPr>
            <p:spPr bwMode="auto">
              <a:xfrm>
                <a:off x="336" y="2429"/>
                <a:ext cx="1678" cy="116"/>
              </a:xfrm>
              <a:prstGeom prst="rect">
                <a:avLst/>
              </a:prstGeom>
              <a:noFill/>
              <a:ln w="9525">
                <a:noFill/>
                <a:miter lim="800000"/>
                <a:headEnd/>
                <a:tailEnd/>
              </a:ln>
            </p:spPr>
            <p:txBody>
              <a:bodyPr wrap="none" lIns="0" tIns="0" rIns="0" bIns="0">
                <a:spAutoFit/>
              </a:bodyPr>
              <a:lstStyle/>
              <a:p>
                <a:r>
                  <a:rPr lang="es-ES_tradnl" sz="1200" b="1" dirty="0">
                    <a:solidFill>
                      <a:srgbClr val="0000FF"/>
                    </a:solidFill>
                  </a:rPr>
                  <a:t>BASE IMPONIBLE DEL EJERCICIO</a:t>
                </a:r>
                <a:endParaRPr lang="es-ES_tradnl" sz="1200" dirty="0"/>
              </a:p>
            </p:txBody>
          </p:sp>
          <p:sp>
            <p:nvSpPr>
              <p:cNvPr id="12353" name="AutoShape 40"/>
              <p:cNvSpPr>
                <a:spLocks noChangeArrowheads="1"/>
              </p:cNvSpPr>
              <p:nvPr/>
            </p:nvSpPr>
            <p:spPr bwMode="auto">
              <a:xfrm>
                <a:off x="235" y="2389"/>
                <a:ext cx="1791" cy="204"/>
              </a:xfrm>
              <a:prstGeom prst="roundRect">
                <a:avLst>
                  <a:gd name="adj" fmla="val 16667"/>
                </a:avLst>
              </a:prstGeom>
              <a:noFill/>
              <a:ln w="9525">
                <a:solidFill>
                  <a:srgbClr val="009900"/>
                </a:solidFill>
                <a:round/>
                <a:headEnd/>
                <a:tailEnd/>
              </a:ln>
            </p:spPr>
            <p:txBody>
              <a:bodyPr wrap="none" anchor="ctr"/>
              <a:lstStyle/>
              <a:p>
                <a:endParaRPr lang="es-ES_tradnl"/>
              </a:p>
            </p:txBody>
          </p:sp>
          <p:sp>
            <p:nvSpPr>
              <p:cNvPr id="12354" name="Oval 41"/>
              <p:cNvSpPr>
                <a:spLocks noChangeArrowheads="1"/>
              </p:cNvSpPr>
              <p:nvPr/>
            </p:nvSpPr>
            <p:spPr bwMode="auto">
              <a:xfrm>
                <a:off x="930" y="2617"/>
                <a:ext cx="304" cy="216"/>
              </a:xfrm>
              <a:prstGeom prst="ellipse">
                <a:avLst/>
              </a:prstGeom>
              <a:noFill/>
              <a:ln w="12700">
                <a:solidFill>
                  <a:srgbClr val="D60093"/>
                </a:solidFill>
                <a:round/>
                <a:headEnd/>
                <a:tailEnd/>
              </a:ln>
            </p:spPr>
            <p:txBody>
              <a:bodyPr/>
              <a:lstStyle/>
              <a:p>
                <a:endParaRPr lang="es-ES_tradnl"/>
              </a:p>
            </p:txBody>
          </p:sp>
          <p:sp>
            <p:nvSpPr>
              <p:cNvPr id="12355" name="Rectangle 42"/>
              <p:cNvSpPr>
                <a:spLocks noChangeArrowheads="1"/>
              </p:cNvSpPr>
              <p:nvPr/>
            </p:nvSpPr>
            <p:spPr bwMode="auto">
              <a:xfrm>
                <a:off x="1041" y="2612"/>
                <a:ext cx="89" cy="174"/>
              </a:xfrm>
              <a:prstGeom prst="rect">
                <a:avLst/>
              </a:prstGeom>
              <a:noFill/>
              <a:ln w="9525">
                <a:noFill/>
                <a:miter lim="800000"/>
                <a:headEnd/>
                <a:tailEnd/>
              </a:ln>
            </p:spPr>
            <p:txBody>
              <a:bodyPr wrap="none" lIns="0" tIns="0" rIns="0" bIns="0">
                <a:spAutoFit/>
              </a:bodyPr>
              <a:lstStyle/>
              <a:p>
                <a:r>
                  <a:rPr lang="es-ES_tradnl" sz="1800" b="1" dirty="0">
                    <a:solidFill>
                      <a:srgbClr val="D60093"/>
                    </a:solidFill>
                  </a:rPr>
                  <a:t>x</a:t>
                </a:r>
                <a:endParaRPr lang="es-ES_tradnl" dirty="0">
                  <a:solidFill>
                    <a:srgbClr val="D60093"/>
                  </a:solidFill>
                </a:endParaRPr>
              </a:p>
            </p:txBody>
          </p:sp>
          <p:sp>
            <p:nvSpPr>
              <p:cNvPr id="12357" name="Rectangle 44"/>
              <p:cNvSpPr>
                <a:spLocks noChangeArrowheads="1"/>
              </p:cNvSpPr>
              <p:nvPr/>
            </p:nvSpPr>
            <p:spPr bwMode="auto">
              <a:xfrm>
                <a:off x="1263" y="2669"/>
                <a:ext cx="922" cy="11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TIPO IMPOSITIVO</a:t>
                </a:r>
                <a:endParaRPr lang="es-ES_tradnl" sz="1200" dirty="0"/>
              </a:p>
            </p:txBody>
          </p:sp>
          <p:sp>
            <p:nvSpPr>
              <p:cNvPr id="12358" name="Text Box 45"/>
              <p:cNvSpPr txBox="1">
                <a:spLocks noChangeArrowheads="1"/>
              </p:cNvSpPr>
              <p:nvPr/>
            </p:nvSpPr>
            <p:spPr bwMode="auto">
              <a:xfrm>
                <a:off x="2184" y="2689"/>
                <a:ext cx="702" cy="96"/>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(arts. </a:t>
                </a:r>
                <a:r>
                  <a:rPr lang="es-ES_tradnl" sz="800" dirty="0" smtClean="0">
                    <a:solidFill>
                      <a:srgbClr val="FF0000"/>
                    </a:solidFill>
                  </a:rPr>
                  <a:t>29 </a:t>
                </a:r>
                <a:r>
                  <a:rPr lang="es-ES_tradnl" sz="800" dirty="0">
                    <a:solidFill>
                      <a:srgbClr val="FF0000"/>
                    </a:solidFill>
                  </a:rPr>
                  <a:t>y </a:t>
                </a:r>
                <a:r>
                  <a:rPr lang="es-ES_tradnl" sz="800" dirty="0" smtClean="0">
                    <a:solidFill>
                      <a:srgbClr val="FF0000"/>
                    </a:solidFill>
                  </a:rPr>
                  <a:t>DT 34ª </a:t>
                </a:r>
                <a:r>
                  <a:rPr lang="es-ES_tradnl" sz="800" dirty="0">
                    <a:solidFill>
                      <a:srgbClr val="FF0000"/>
                    </a:solidFill>
                  </a:rPr>
                  <a:t>L)</a:t>
                </a:r>
              </a:p>
            </p:txBody>
          </p:sp>
        </p:grpSp>
        <p:sp>
          <p:nvSpPr>
            <p:cNvPr id="12305" name="Rectangle 46"/>
            <p:cNvSpPr>
              <a:spLocks noChangeArrowheads="1"/>
            </p:cNvSpPr>
            <p:nvPr/>
          </p:nvSpPr>
          <p:spPr bwMode="auto">
            <a:xfrm>
              <a:off x="549" y="3328"/>
              <a:ext cx="899"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BONIFICACIONES</a:t>
              </a:r>
              <a:endParaRPr lang="es-ES_tradnl" sz="1200"/>
            </a:p>
          </p:txBody>
        </p:sp>
        <p:sp>
          <p:nvSpPr>
            <p:cNvPr id="12306" name="Rectangle 47"/>
            <p:cNvSpPr>
              <a:spLocks noChangeArrowheads="1"/>
            </p:cNvSpPr>
            <p:nvPr/>
          </p:nvSpPr>
          <p:spPr bwMode="auto">
            <a:xfrm>
              <a:off x="677" y="3009"/>
              <a:ext cx="833"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CUOTA INTEGRA</a:t>
              </a:r>
              <a:endParaRPr lang="es-ES_tradnl" sz="1200" b="1">
                <a:solidFill>
                  <a:srgbClr val="000000"/>
                </a:solidFill>
              </a:endParaRPr>
            </a:p>
          </p:txBody>
        </p:sp>
        <p:sp>
          <p:nvSpPr>
            <p:cNvPr id="12307" name="AutoShape 48"/>
            <p:cNvSpPr>
              <a:spLocks noChangeArrowheads="1"/>
            </p:cNvSpPr>
            <p:nvPr/>
          </p:nvSpPr>
          <p:spPr bwMode="auto">
            <a:xfrm>
              <a:off x="567" y="2964"/>
              <a:ext cx="1020" cy="204"/>
            </a:xfrm>
            <a:prstGeom prst="roundRect">
              <a:avLst>
                <a:gd name="adj" fmla="val 16667"/>
              </a:avLst>
            </a:prstGeom>
            <a:noFill/>
            <a:ln w="9525">
              <a:solidFill>
                <a:srgbClr val="009900"/>
              </a:solidFill>
              <a:round/>
              <a:headEnd/>
              <a:tailEnd/>
            </a:ln>
          </p:spPr>
          <p:txBody>
            <a:bodyPr wrap="none" anchor="ctr"/>
            <a:lstStyle/>
            <a:p>
              <a:endParaRPr lang="es-ES_tradnl"/>
            </a:p>
          </p:txBody>
        </p:sp>
        <p:sp>
          <p:nvSpPr>
            <p:cNvPr id="12308" name="Oval 49"/>
            <p:cNvSpPr>
              <a:spLocks noChangeArrowheads="1"/>
            </p:cNvSpPr>
            <p:nvPr/>
          </p:nvSpPr>
          <p:spPr bwMode="auto">
            <a:xfrm>
              <a:off x="172" y="3338"/>
              <a:ext cx="304" cy="216"/>
            </a:xfrm>
            <a:prstGeom prst="ellipse">
              <a:avLst/>
            </a:prstGeom>
            <a:noFill/>
            <a:ln w="12700">
              <a:solidFill>
                <a:srgbClr val="D60093"/>
              </a:solidFill>
              <a:round/>
              <a:headEnd/>
              <a:tailEnd/>
            </a:ln>
          </p:spPr>
          <p:txBody>
            <a:bodyPr/>
            <a:lstStyle/>
            <a:p>
              <a:endParaRPr lang="es-ES_tradnl"/>
            </a:p>
          </p:txBody>
        </p:sp>
        <p:sp>
          <p:nvSpPr>
            <p:cNvPr id="12309" name="Rectangle 50"/>
            <p:cNvSpPr>
              <a:spLocks noChangeArrowheads="1"/>
            </p:cNvSpPr>
            <p:nvPr/>
          </p:nvSpPr>
          <p:spPr bwMode="auto">
            <a:xfrm>
              <a:off x="288" y="3314"/>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sp>
          <p:nvSpPr>
            <p:cNvPr id="12310" name="Line 51"/>
            <p:cNvSpPr>
              <a:spLocks noChangeShapeType="1"/>
            </p:cNvSpPr>
            <p:nvPr/>
          </p:nvSpPr>
          <p:spPr bwMode="auto">
            <a:xfrm>
              <a:off x="313" y="3557"/>
              <a:ext cx="96" cy="139"/>
            </a:xfrm>
            <a:prstGeom prst="line">
              <a:avLst/>
            </a:prstGeom>
            <a:noFill/>
            <a:ln w="9525">
              <a:solidFill>
                <a:srgbClr val="D60093"/>
              </a:solidFill>
              <a:round/>
              <a:headEnd/>
              <a:tailEnd type="stealth" w="med" len="med"/>
            </a:ln>
          </p:spPr>
          <p:txBody>
            <a:bodyPr wrap="none" anchor="ctr"/>
            <a:lstStyle/>
            <a:p>
              <a:endParaRPr lang="es-ES_tradnl"/>
            </a:p>
          </p:txBody>
        </p:sp>
        <p:sp>
          <p:nvSpPr>
            <p:cNvPr id="12311" name="Text Box 52"/>
            <p:cNvSpPr txBox="1">
              <a:spLocks noChangeArrowheads="1"/>
            </p:cNvSpPr>
            <p:nvPr/>
          </p:nvSpPr>
          <p:spPr bwMode="auto">
            <a:xfrm>
              <a:off x="1698" y="3027"/>
              <a:ext cx="270" cy="93"/>
            </a:xfrm>
            <a:prstGeom prst="rect">
              <a:avLst/>
            </a:prstGeom>
            <a:solidFill>
              <a:schemeClr val="tx1"/>
            </a:solidFill>
            <a:ln w="9525">
              <a:noFill/>
              <a:miter lim="800000"/>
              <a:headEnd/>
              <a:tailEnd/>
            </a:ln>
          </p:spPr>
          <p:txBody>
            <a:bodyPr wrap="none" lIns="0" tIns="0" rIns="0" bIns="0" anchor="ctr"/>
            <a:lstStyle/>
            <a:p>
              <a:r>
                <a:rPr lang="es-ES_tradnl" sz="800" dirty="0">
                  <a:solidFill>
                    <a:srgbClr val="FF0000"/>
                  </a:solidFill>
                </a:rPr>
                <a:t>(art. </a:t>
              </a:r>
              <a:r>
                <a:rPr lang="es-ES_tradnl" sz="800" dirty="0" smtClean="0">
                  <a:solidFill>
                    <a:srgbClr val="FF0000"/>
                  </a:solidFill>
                </a:rPr>
                <a:t>30 </a:t>
              </a:r>
              <a:r>
                <a:rPr lang="es-ES_tradnl" sz="800" dirty="0">
                  <a:solidFill>
                    <a:srgbClr val="FF0000"/>
                  </a:solidFill>
                </a:rPr>
                <a:t>L)</a:t>
              </a:r>
            </a:p>
          </p:txBody>
        </p:sp>
        <p:sp>
          <p:nvSpPr>
            <p:cNvPr id="12312" name="Text Box 53"/>
            <p:cNvSpPr txBox="1">
              <a:spLocks noChangeArrowheads="1"/>
            </p:cNvSpPr>
            <p:nvPr/>
          </p:nvSpPr>
          <p:spPr bwMode="auto">
            <a:xfrm>
              <a:off x="1452" y="3326"/>
              <a:ext cx="511" cy="131"/>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(arts. 33-34 L)</a:t>
              </a:r>
            </a:p>
          </p:txBody>
        </p:sp>
        <p:sp>
          <p:nvSpPr>
            <p:cNvPr id="12313" name="Rectangle 54"/>
            <p:cNvSpPr>
              <a:spLocks noChangeArrowheads="1"/>
            </p:cNvSpPr>
            <p:nvPr/>
          </p:nvSpPr>
          <p:spPr bwMode="auto">
            <a:xfrm>
              <a:off x="549" y="3489"/>
              <a:ext cx="2526" cy="11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DEDUCCIONES </a:t>
              </a:r>
              <a:r>
                <a:rPr lang="es-ES_tradnl" sz="1200" dirty="0" smtClean="0">
                  <a:solidFill>
                    <a:srgbClr val="000000"/>
                  </a:solidFill>
                </a:rPr>
                <a:t>por doble imposición Internacional</a:t>
              </a:r>
              <a:endParaRPr lang="es-ES_tradnl" sz="1200" dirty="0"/>
            </a:p>
          </p:txBody>
        </p:sp>
        <p:sp>
          <p:nvSpPr>
            <p:cNvPr id="12314" name="Text Box 55"/>
            <p:cNvSpPr txBox="1">
              <a:spLocks noChangeArrowheads="1"/>
            </p:cNvSpPr>
            <p:nvPr/>
          </p:nvSpPr>
          <p:spPr bwMode="auto">
            <a:xfrm>
              <a:off x="2160" y="3601"/>
              <a:ext cx="403" cy="110"/>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(arts. </a:t>
              </a:r>
              <a:r>
                <a:rPr lang="es-ES_tradnl" sz="800" dirty="0" smtClean="0">
                  <a:solidFill>
                    <a:srgbClr val="FF0000"/>
                  </a:solidFill>
                </a:rPr>
                <a:t>31 y 32 </a:t>
              </a:r>
              <a:r>
                <a:rPr lang="es-ES_tradnl" sz="800" dirty="0">
                  <a:solidFill>
                    <a:srgbClr val="FF0000"/>
                  </a:solidFill>
                </a:rPr>
                <a:t>L)</a:t>
              </a:r>
            </a:p>
          </p:txBody>
        </p:sp>
        <p:grpSp>
          <p:nvGrpSpPr>
            <p:cNvPr id="11" name="Group 56"/>
            <p:cNvGrpSpPr>
              <a:grpSpLocks/>
            </p:cNvGrpSpPr>
            <p:nvPr/>
          </p:nvGrpSpPr>
          <p:grpSpPr bwMode="auto">
            <a:xfrm>
              <a:off x="3248" y="816"/>
              <a:ext cx="2173" cy="829"/>
              <a:chOff x="3248" y="816"/>
              <a:chExt cx="2173" cy="829"/>
            </a:xfrm>
          </p:grpSpPr>
          <p:sp>
            <p:nvSpPr>
              <p:cNvPr id="12342" name="Rectangle 57"/>
              <p:cNvSpPr>
                <a:spLocks noChangeArrowheads="1"/>
              </p:cNvSpPr>
              <p:nvPr/>
            </p:nvSpPr>
            <p:spPr bwMode="auto">
              <a:xfrm>
                <a:off x="3510" y="1309"/>
                <a:ext cx="1442"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CUOTA REDUCIDA POSITIVA</a:t>
                </a:r>
                <a:endParaRPr lang="es-ES_tradnl" sz="1200" b="1">
                  <a:solidFill>
                    <a:srgbClr val="000000"/>
                  </a:solidFill>
                </a:endParaRPr>
              </a:p>
            </p:txBody>
          </p:sp>
          <p:sp>
            <p:nvSpPr>
              <p:cNvPr id="12343" name="Rectangle 58"/>
              <p:cNvSpPr>
                <a:spLocks noChangeArrowheads="1"/>
              </p:cNvSpPr>
              <p:nvPr/>
            </p:nvSpPr>
            <p:spPr bwMode="auto">
              <a:xfrm>
                <a:off x="3740" y="1451"/>
                <a:ext cx="996" cy="194"/>
              </a:xfrm>
              <a:prstGeom prst="rect">
                <a:avLst/>
              </a:prstGeom>
              <a:noFill/>
              <a:ln w="9525">
                <a:noFill/>
                <a:miter lim="800000"/>
                <a:headEnd/>
                <a:tailEnd/>
              </a:ln>
            </p:spPr>
            <p:txBody>
              <a:bodyPr wrap="none" lIns="0" tIns="0" rIns="0" bIns="0">
                <a:spAutoFit/>
              </a:bodyPr>
              <a:lstStyle/>
              <a:p>
                <a:r>
                  <a:rPr lang="es-ES_tradnl" b="1" dirty="0">
                    <a:solidFill>
                      <a:srgbClr val="000000"/>
                    </a:solidFill>
                    <a:sym typeface="Symbol" pitchFamily="18" charset="2"/>
                  </a:rPr>
                  <a:t></a:t>
                </a:r>
                <a:r>
                  <a:rPr lang="es-ES_tradnl" sz="1200" b="1" dirty="0">
                    <a:solidFill>
                      <a:srgbClr val="000000"/>
                    </a:solidFill>
                    <a:sym typeface="Symbol" pitchFamily="18" charset="2"/>
                  </a:rPr>
                  <a:t>   </a:t>
                </a:r>
                <a:r>
                  <a:rPr lang="es-ES_tradnl" sz="1200" i="1" dirty="0">
                    <a:solidFill>
                      <a:srgbClr val="000066"/>
                    </a:solidFill>
                  </a:rPr>
                  <a:t>CUOTA LÍQUIDA</a:t>
                </a:r>
                <a:endParaRPr lang="es-ES_tradnl" sz="1200" b="1" i="1" dirty="0">
                  <a:solidFill>
                    <a:srgbClr val="000066"/>
                  </a:solidFill>
                </a:endParaRPr>
              </a:p>
            </p:txBody>
          </p:sp>
          <p:sp>
            <p:nvSpPr>
              <p:cNvPr id="12344" name="AutoShape 59"/>
              <p:cNvSpPr>
                <a:spLocks noChangeArrowheads="1"/>
              </p:cNvSpPr>
              <p:nvPr/>
            </p:nvSpPr>
            <p:spPr bwMode="auto">
              <a:xfrm>
                <a:off x="3377" y="1242"/>
                <a:ext cx="1614" cy="384"/>
              </a:xfrm>
              <a:prstGeom prst="roundRect">
                <a:avLst>
                  <a:gd name="adj" fmla="val 16667"/>
                </a:avLst>
              </a:prstGeom>
              <a:noFill/>
              <a:ln w="9525">
                <a:solidFill>
                  <a:srgbClr val="009900"/>
                </a:solidFill>
                <a:round/>
                <a:headEnd/>
                <a:tailEnd/>
              </a:ln>
            </p:spPr>
            <p:txBody>
              <a:bodyPr wrap="none" anchor="ctr"/>
              <a:lstStyle/>
              <a:p>
                <a:endParaRPr lang="es-ES_tradnl"/>
              </a:p>
            </p:txBody>
          </p:sp>
          <p:sp>
            <p:nvSpPr>
              <p:cNvPr id="12345" name="Rectangle 60"/>
              <p:cNvSpPr>
                <a:spLocks noChangeArrowheads="1"/>
              </p:cNvSpPr>
              <p:nvPr/>
            </p:nvSpPr>
            <p:spPr bwMode="auto">
              <a:xfrm>
                <a:off x="3698" y="983"/>
                <a:ext cx="1231"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Y CREACION DE EMPLEO</a:t>
                </a:r>
              </a:p>
            </p:txBody>
          </p:sp>
          <p:grpSp>
            <p:nvGrpSpPr>
              <p:cNvPr id="12" name="Group 61"/>
              <p:cNvGrpSpPr>
                <a:grpSpLocks/>
              </p:cNvGrpSpPr>
              <p:nvPr/>
            </p:nvGrpSpPr>
            <p:grpSpPr bwMode="auto">
              <a:xfrm>
                <a:off x="3248" y="816"/>
                <a:ext cx="2173" cy="382"/>
                <a:chOff x="3152" y="672"/>
                <a:chExt cx="2173" cy="382"/>
              </a:xfrm>
            </p:grpSpPr>
            <p:sp>
              <p:nvSpPr>
                <p:cNvPr id="12348" name="Rectangle 62"/>
                <p:cNvSpPr>
                  <a:spLocks noChangeArrowheads="1"/>
                </p:cNvSpPr>
                <p:nvPr/>
              </p:nvSpPr>
              <p:spPr bwMode="auto">
                <a:xfrm>
                  <a:off x="3602" y="687"/>
                  <a:ext cx="1723"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DEDUCCIONES POR INVERSIONES</a:t>
                  </a:r>
                </a:p>
              </p:txBody>
            </p:sp>
            <p:sp>
              <p:nvSpPr>
                <p:cNvPr id="12349" name="Oval 63"/>
                <p:cNvSpPr>
                  <a:spLocks noChangeArrowheads="1"/>
                </p:cNvSpPr>
                <p:nvPr/>
              </p:nvSpPr>
              <p:spPr bwMode="auto">
                <a:xfrm>
                  <a:off x="3152" y="697"/>
                  <a:ext cx="304" cy="216"/>
                </a:xfrm>
                <a:prstGeom prst="ellipse">
                  <a:avLst/>
                </a:prstGeom>
                <a:noFill/>
                <a:ln w="12700">
                  <a:solidFill>
                    <a:srgbClr val="D60093"/>
                  </a:solidFill>
                  <a:round/>
                  <a:headEnd/>
                  <a:tailEnd/>
                </a:ln>
              </p:spPr>
              <p:txBody>
                <a:bodyPr/>
                <a:lstStyle/>
                <a:p>
                  <a:endParaRPr lang="es-ES_tradnl"/>
                </a:p>
              </p:txBody>
            </p:sp>
            <p:sp>
              <p:nvSpPr>
                <p:cNvPr id="12350" name="Rectangle 64"/>
                <p:cNvSpPr>
                  <a:spLocks noChangeArrowheads="1"/>
                </p:cNvSpPr>
                <p:nvPr/>
              </p:nvSpPr>
              <p:spPr bwMode="auto">
                <a:xfrm>
                  <a:off x="3268" y="672"/>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sp>
              <p:nvSpPr>
                <p:cNvPr id="12351" name="Line 65"/>
                <p:cNvSpPr>
                  <a:spLocks noChangeShapeType="1"/>
                </p:cNvSpPr>
                <p:nvPr/>
              </p:nvSpPr>
              <p:spPr bwMode="auto">
                <a:xfrm>
                  <a:off x="3293" y="915"/>
                  <a:ext cx="96" cy="139"/>
                </a:xfrm>
                <a:prstGeom prst="line">
                  <a:avLst/>
                </a:prstGeom>
                <a:noFill/>
                <a:ln w="9525">
                  <a:solidFill>
                    <a:srgbClr val="D60093"/>
                  </a:solidFill>
                  <a:round/>
                  <a:headEnd/>
                  <a:tailEnd type="stealth" w="med" len="med"/>
                </a:ln>
              </p:spPr>
              <p:txBody>
                <a:bodyPr wrap="none" anchor="ctr"/>
                <a:lstStyle/>
                <a:p>
                  <a:endParaRPr lang="es-ES_tradnl"/>
                </a:p>
              </p:txBody>
            </p:sp>
          </p:grpSp>
          <p:sp>
            <p:nvSpPr>
              <p:cNvPr id="12347" name="Text Box 66"/>
              <p:cNvSpPr txBox="1">
                <a:spLocks noChangeArrowheads="1"/>
              </p:cNvSpPr>
              <p:nvPr/>
            </p:nvSpPr>
            <p:spPr bwMode="auto">
              <a:xfrm>
                <a:off x="4973" y="1006"/>
                <a:ext cx="432" cy="68"/>
              </a:xfrm>
              <a:prstGeom prst="rect">
                <a:avLst/>
              </a:prstGeom>
              <a:noFill/>
              <a:ln w="9525">
                <a:noFill/>
                <a:miter lim="800000"/>
                <a:headEnd/>
                <a:tailEnd/>
              </a:ln>
            </p:spPr>
            <p:txBody>
              <a:bodyPr wrap="none" lIns="0" tIns="0" rIns="0" bIns="0" anchor="ctr"/>
              <a:lstStyle/>
              <a:p>
                <a:r>
                  <a:rPr lang="es-ES_tradnl" sz="800" dirty="0">
                    <a:solidFill>
                      <a:srgbClr val="FF0000"/>
                    </a:solidFill>
                  </a:rPr>
                  <a:t>(arts. </a:t>
                </a:r>
                <a:r>
                  <a:rPr lang="es-ES_tradnl" sz="800" dirty="0" smtClean="0">
                    <a:solidFill>
                      <a:srgbClr val="FF0000"/>
                    </a:solidFill>
                  </a:rPr>
                  <a:t>35-39 </a:t>
                </a:r>
                <a:r>
                  <a:rPr lang="es-ES_tradnl" sz="800" dirty="0">
                    <a:solidFill>
                      <a:srgbClr val="FF0000"/>
                    </a:solidFill>
                  </a:rPr>
                  <a:t>L)</a:t>
                </a:r>
              </a:p>
            </p:txBody>
          </p:sp>
        </p:grpSp>
        <p:grpSp>
          <p:nvGrpSpPr>
            <p:cNvPr id="13" name="Group 67"/>
            <p:cNvGrpSpPr>
              <a:grpSpLocks/>
            </p:cNvGrpSpPr>
            <p:nvPr/>
          </p:nvGrpSpPr>
          <p:grpSpPr bwMode="auto">
            <a:xfrm>
              <a:off x="3248" y="1728"/>
              <a:ext cx="2334" cy="817"/>
              <a:chOff x="3248" y="1728"/>
              <a:chExt cx="2334" cy="817"/>
            </a:xfrm>
          </p:grpSpPr>
          <p:sp>
            <p:nvSpPr>
              <p:cNvPr id="12331" name="Rectangle 68"/>
              <p:cNvSpPr>
                <a:spLocks noChangeArrowheads="1"/>
              </p:cNvSpPr>
              <p:nvPr/>
            </p:nvSpPr>
            <p:spPr bwMode="auto">
              <a:xfrm>
                <a:off x="3862" y="2386"/>
                <a:ext cx="1681"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CUOTA A INGRESAR O DEVOLVER</a:t>
                </a:r>
                <a:endParaRPr lang="es-ES_tradnl" sz="1200" b="1">
                  <a:solidFill>
                    <a:srgbClr val="000000"/>
                  </a:solidFill>
                </a:endParaRPr>
              </a:p>
            </p:txBody>
          </p:sp>
          <p:sp>
            <p:nvSpPr>
              <p:cNvPr id="12332" name="AutoShape 69"/>
              <p:cNvSpPr>
                <a:spLocks noChangeArrowheads="1"/>
              </p:cNvSpPr>
              <p:nvPr/>
            </p:nvSpPr>
            <p:spPr bwMode="auto">
              <a:xfrm>
                <a:off x="3768" y="2341"/>
                <a:ext cx="1814" cy="204"/>
              </a:xfrm>
              <a:prstGeom prst="roundRect">
                <a:avLst>
                  <a:gd name="adj" fmla="val 16667"/>
                </a:avLst>
              </a:prstGeom>
              <a:noFill/>
              <a:ln w="9525">
                <a:solidFill>
                  <a:srgbClr val="009900"/>
                </a:solidFill>
                <a:round/>
                <a:headEnd/>
                <a:tailEnd/>
              </a:ln>
            </p:spPr>
            <p:txBody>
              <a:bodyPr wrap="none" anchor="ctr"/>
              <a:lstStyle/>
              <a:p>
                <a:endParaRPr lang="es-ES_tradnl"/>
              </a:p>
            </p:txBody>
          </p:sp>
          <p:grpSp>
            <p:nvGrpSpPr>
              <p:cNvPr id="14" name="Group 70"/>
              <p:cNvGrpSpPr>
                <a:grpSpLocks/>
              </p:cNvGrpSpPr>
              <p:nvPr/>
            </p:nvGrpSpPr>
            <p:grpSpPr bwMode="auto">
              <a:xfrm>
                <a:off x="3248" y="1728"/>
                <a:ext cx="304" cy="240"/>
                <a:chOff x="3152" y="1768"/>
                <a:chExt cx="304" cy="240"/>
              </a:xfrm>
            </p:grpSpPr>
            <p:sp>
              <p:nvSpPr>
                <p:cNvPr id="12340" name="Oval 71"/>
                <p:cNvSpPr>
                  <a:spLocks noChangeArrowheads="1"/>
                </p:cNvSpPr>
                <p:nvPr/>
              </p:nvSpPr>
              <p:spPr bwMode="auto">
                <a:xfrm>
                  <a:off x="3152" y="1792"/>
                  <a:ext cx="304" cy="216"/>
                </a:xfrm>
                <a:prstGeom prst="ellipse">
                  <a:avLst/>
                </a:prstGeom>
                <a:noFill/>
                <a:ln w="12700">
                  <a:solidFill>
                    <a:srgbClr val="D60093"/>
                  </a:solidFill>
                  <a:round/>
                  <a:headEnd/>
                  <a:tailEnd/>
                </a:ln>
              </p:spPr>
              <p:txBody>
                <a:bodyPr/>
                <a:lstStyle/>
                <a:p>
                  <a:endParaRPr lang="es-ES_tradnl"/>
                </a:p>
              </p:txBody>
            </p:sp>
            <p:sp>
              <p:nvSpPr>
                <p:cNvPr id="12341" name="Rectangle 72"/>
                <p:cNvSpPr>
                  <a:spLocks noChangeArrowheads="1"/>
                </p:cNvSpPr>
                <p:nvPr/>
              </p:nvSpPr>
              <p:spPr bwMode="auto">
                <a:xfrm>
                  <a:off x="3268" y="1768"/>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grpSp>
          <p:grpSp>
            <p:nvGrpSpPr>
              <p:cNvPr id="15" name="Group 73"/>
              <p:cNvGrpSpPr>
                <a:grpSpLocks/>
              </p:cNvGrpSpPr>
              <p:nvPr/>
            </p:nvGrpSpPr>
            <p:grpSpPr bwMode="auto">
              <a:xfrm>
                <a:off x="3648" y="1900"/>
                <a:ext cx="1255" cy="279"/>
                <a:chOff x="3552" y="1940"/>
                <a:chExt cx="1255" cy="279"/>
              </a:xfrm>
            </p:grpSpPr>
            <p:sp>
              <p:nvSpPr>
                <p:cNvPr id="12338" name="Rectangle 74"/>
                <p:cNvSpPr>
                  <a:spLocks noChangeArrowheads="1"/>
                </p:cNvSpPr>
                <p:nvPr/>
              </p:nvSpPr>
              <p:spPr bwMode="auto">
                <a:xfrm>
                  <a:off x="3552" y="1940"/>
                  <a:ext cx="1067"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INGRESOS A CUENTA</a:t>
                  </a:r>
                  <a:endParaRPr lang="es-ES_tradnl" sz="1200"/>
                </a:p>
              </p:txBody>
            </p:sp>
            <p:sp>
              <p:nvSpPr>
                <p:cNvPr id="12339" name="Rectangle 75"/>
                <p:cNvSpPr>
                  <a:spLocks noChangeArrowheads="1"/>
                </p:cNvSpPr>
                <p:nvPr/>
              </p:nvSpPr>
              <p:spPr bwMode="auto">
                <a:xfrm>
                  <a:off x="3552" y="2103"/>
                  <a:ext cx="1255"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RETENCIONES A CUENTA</a:t>
                  </a:r>
                  <a:endParaRPr lang="es-ES_tradnl" sz="1200"/>
                </a:p>
              </p:txBody>
            </p:sp>
          </p:grpSp>
          <p:sp>
            <p:nvSpPr>
              <p:cNvPr id="12335" name="Line 76"/>
              <p:cNvSpPr>
                <a:spLocks noChangeShapeType="1"/>
              </p:cNvSpPr>
              <p:nvPr/>
            </p:nvSpPr>
            <p:spPr bwMode="auto">
              <a:xfrm>
                <a:off x="3399" y="1968"/>
                <a:ext cx="0" cy="317"/>
              </a:xfrm>
              <a:prstGeom prst="line">
                <a:avLst/>
              </a:prstGeom>
              <a:noFill/>
              <a:ln w="9525">
                <a:solidFill>
                  <a:srgbClr val="D60093"/>
                </a:solidFill>
                <a:round/>
                <a:headEnd/>
                <a:tailEnd/>
              </a:ln>
            </p:spPr>
            <p:txBody>
              <a:bodyPr wrap="none" anchor="ctr"/>
              <a:lstStyle/>
              <a:p>
                <a:endParaRPr lang="es-ES_tradnl"/>
              </a:p>
            </p:txBody>
          </p:sp>
          <p:sp>
            <p:nvSpPr>
              <p:cNvPr id="12336" name="Line 77"/>
              <p:cNvSpPr>
                <a:spLocks noChangeShapeType="1"/>
              </p:cNvSpPr>
              <p:nvPr/>
            </p:nvSpPr>
            <p:spPr bwMode="auto">
              <a:xfrm>
                <a:off x="3399" y="2284"/>
                <a:ext cx="243" cy="83"/>
              </a:xfrm>
              <a:prstGeom prst="line">
                <a:avLst/>
              </a:prstGeom>
              <a:noFill/>
              <a:ln w="9525">
                <a:solidFill>
                  <a:srgbClr val="D60093"/>
                </a:solidFill>
                <a:round/>
                <a:headEnd/>
                <a:tailEnd type="stealth" w="med" len="med"/>
              </a:ln>
            </p:spPr>
            <p:txBody>
              <a:bodyPr wrap="none" anchor="ctr"/>
              <a:lstStyle/>
              <a:p>
                <a:endParaRPr lang="es-ES_tradnl"/>
              </a:p>
            </p:txBody>
          </p:sp>
          <p:sp>
            <p:nvSpPr>
              <p:cNvPr id="12337" name="Text Box 78"/>
              <p:cNvSpPr txBox="1">
                <a:spLocks noChangeArrowheads="1"/>
              </p:cNvSpPr>
              <p:nvPr/>
            </p:nvSpPr>
            <p:spPr bwMode="auto">
              <a:xfrm>
                <a:off x="4980" y="1928"/>
                <a:ext cx="300" cy="91"/>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 </a:t>
                </a:r>
                <a:r>
                  <a:rPr lang="es-ES_tradnl" sz="800" dirty="0" smtClean="0">
                    <a:solidFill>
                      <a:srgbClr val="FF0000"/>
                    </a:solidFill>
                  </a:rPr>
                  <a:t>41 L</a:t>
                </a:r>
                <a:r>
                  <a:rPr lang="es-ES_tradnl" sz="800" dirty="0">
                    <a:solidFill>
                      <a:srgbClr val="FF0000"/>
                    </a:solidFill>
                  </a:rPr>
                  <a:t>)</a:t>
                </a:r>
              </a:p>
            </p:txBody>
          </p:sp>
        </p:grpSp>
        <p:grpSp>
          <p:nvGrpSpPr>
            <p:cNvPr id="16" name="Group 79"/>
            <p:cNvGrpSpPr>
              <a:grpSpLocks/>
            </p:cNvGrpSpPr>
            <p:nvPr/>
          </p:nvGrpSpPr>
          <p:grpSpPr bwMode="auto">
            <a:xfrm>
              <a:off x="4086" y="3120"/>
              <a:ext cx="1179" cy="204"/>
              <a:chOff x="3990" y="3168"/>
              <a:chExt cx="1179" cy="204"/>
            </a:xfrm>
          </p:grpSpPr>
          <p:sp>
            <p:nvSpPr>
              <p:cNvPr id="12329" name="Rectangle 80"/>
              <p:cNvSpPr>
                <a:spLocks noChangeArrowheads="1"/>
              </p:cNvSpPr>
              <p:nvPr/>
            </p:nvSpPr>
            <p:spPr bwMode="auto">
              <a:xfrm>
                <a:off x="4073" y="3213"/>
                <a:ext cx="1064"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CUOTA DIFERENCIAL</a:t>
                </a:r>
                <a:endParaRPr lang="es-ES_tradnl" sz="1200" b="1">
                  <a:solidFill>
                    <a:srgbClr val="000000"/>
                  </a:solidFill>
                </a:endParaRPr>
              </a:p>
            </p:txBody>
          </p:sp>
          <p:sp>
            <p:nvSpPr>
              <p:cNvPr id="12330" name="AutoShape 81"/>
              <p:cNvSpPr>
                <a:spLocks noChangeArrowheads="1"/>
              </p:cNvSpPr>
              <p:nvPr/>
            </p:nvSpPr>
            <p:spPr bwMode="auto">
              <a:xfrm>
                <a:off x="3990" y="3168"/>
                <a:ext cx="1179" cy="204"/>
              </a:xfrm>
              <a:prstGeom prst="roundRect">
                <a:avLst>
                  <a:gd name="adj" fmla="val 16667"/>
                </a:avLst>
              </a:prstGeom>
              <a:noFill/>
              <a:ln w="9525">
                <a:solidFill>
                  <a:srgbClr val="009900"/>
                </a:solidFill>
                <a:round/>
                <a:headEnd/>
                <a:tailEnd/>
              </a:ln>
            </p:spPr>
            <p:txBody>
              <a:bodyPr wrap="none" anchor="ctr"/>
              <a:lstStyle/>
              <a:p>
                <a:endParaRPr lang="es-ES_tradnl"/>
              </a:p>
            </p:txBody>
          </p:sp>
        </p:grpSp>
        <p:sp>
          <p:nvSpPr>
            <p:cNvPr id="12318" name="Rectangle 82"/>
            <p:cNvSpPr>
              <a:spLocks noChangeArrowheads="1"/>
            </p:cNvSpPr>
            <p:nvPr/>
          </p:nvSpPr>
          <p:spPr bwMode="auto">
            <a:xfrm>
              <a:off x="3648" y="2847"/>
              <a:ext cx="1189"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PAGOS FRACCIONADOS</a:t>
              </a:r>
              <a:endParaRPr lang="es-ES_tradnl" sz="1200"/>
            </a:p>
          </p:txBody>
        </p:sp>
        <p:grpSp>
          <p:nvGrpSpPr>
            <p:cNvPr id="17" name="Group 83"/>
            <p:cNvGrpSpPr>
              <a:grpSpLocks/>
            </p:cNvGrpSpPr>
            <p:nvPr/>
          </p:nvGrpSpPr>
          <p:grpSpPr bwMode="auto">
            <a:xfrm>
              <a:off x="3248" y="2641"/>
              <a:ext cx="640" cy="527"/>
              <a:chOff x="3248" y="2641"/>
              <a:chExt cx="640" cy="527"/>
            </a:xfrm>
          </p:grpSpPr>
          <p:sp>
            <p:nvSpPr>
              <p:cNvPr id="12325" name="Line 84"/>
              <p:cNvSpPr>
                <a:spLocks noChangeShapeType="1"/>
              </p:cNvSpPr>
              <p:nvPr/>
            </p:nvSpPr>
            <p:spPr bwMode="auto">
              <a:xfrm>
                <a:off x="3399" y="3035"/>
                <a:ext cx="489" cy="133"/>
              </a:xfrm>
              <a:prstGeom prst="line">
                <a:avLst/>
              </a:prstGeom>
              <a:noFill/>
              <a:ln w="9525">
                <a:solidFill>
                  <a:srgbClr val="D60093"/>
                </a:solidFill>
                <a:round/>
                <a:headEnd/>
                <a:tailEnd type="stealth" w="med" len="med"/>
              </a:ln>
            </p:spPr>
            <p:txBody>
              <a:bodyPr wrap="none" anchor="ctr"/>
              <a:lstStyle/>
              <a:p>
                <a:endParaRPr lang="es-ES_tradnl"/>
              </a:p>
            </p:txBody>
          </p:sp>
          <p:sp>
            <p:nvSpPr>
              <p:cNvPr id="12326" name="Oval 85"/>
              <p:cNvSpPr>
                <a:spLocks noChangeArrowheads="1"/>
              </p:cNvSpPr>
              <p:nvPr/>
            </p:nvSpPr>
            <p:spPr bwMode="auto">
              <a:xfrm>
                <a:off x="3248" y="2666"/>
                <a:ext cx="304" cy="216"/>
              </a:xfrm>
              <a:prstGeom prst="ellipse">
                <a:avLst/>
              </a:prstGeom>
              <a:noFill/>
              <a:ln w="12700">
                <a:solidFill>
                  <a:srgbClr val="D60093"/>
                </a:solidFill>
                <a:round/>
                <a:headEnd/>
                <a:tailEnd/>
              </a:ln>
            </p:spPr>
            <p:txBody>
              <a:bodyPr/>
              <a:lstStyle/>
              <a:p>
                <a:endParaRPr lang="es-ES_tradnl"/>
              </a:p>
            </p:txBody>
          </p:sp>
          <p:sp>
            <p:nvSpPr>
              <p:cNvPr id="12327" name="Rectangle 86"/>
              <p:cNvSpPr>
                <a:spLocks noChangeArrowheads="1"/>
              </p:cNvSpPr>
              <p:nvPr/>
            </p:nvSpPr>
            <p:spPr bwMode="auto">
              <a:xfrm>
                <a:off x="3364" y="2641"/>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sp>
            <p:nvSpPr>
              <p:cNvPr id="12328" name="Line 87"/>
              <p:cNvSpPr>
                <a:spLocks noChangeShapeType="1"/>
              </p:cNvSpPr>
              <p:nvPr/>
            </p:nvSpPr>
            <p:spPr bwMode="auto">
              <a:xfrm>
                <a:off x="3399" y="2884"/>
                <a:ext cx="0" cy="150"/>
              </a:xfrm>
              <a:prstGeom prst="line">
                <a:avLst/>
              </a:prstGeom>
              <a:noFill/>
              <a:ln w="9525">
                <a:solidFill>
                  <a:srgbClr val="D60093"/>
                </a:solidFill>
                <a:round/>
                <a:headEnd/>
                <a:tailEnd/>
              </a:ln>
            </p:spPr>
            <p:txBody>
              <a:bodyPr wrap="none" anchor="ctr"/>
              <a:lstStyle/>
              <a:p>
                <a:endParaRPr lang="es-ES_tradnl"/>
              </a:p>
            </p:txBody>
          </p:sp>
        </p:grpSp>
        <p:sp>
          <p:nvSpPr>
            <p:cNvPr id="12320" name="Text Box 88"/>
            <p:cNvSpPr txBox="1">
              <a:spLocks noChangeArrowheads="1"/>
            </p:cNvSpPr>
            <p:nvPr/>
          </p:nvSpPr>
          <p:spPr bwMode="auto">
            <a:xfrm>
              <a:off x="5276" y="3169"/>
              <a:ext cx="401" cy="106"/>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t>
              </a:r>
              <a:r>
                <a:rPr lang="es-ES_tradnl" sz="800" dirty="0" smtClean="0">
                  <a:solidFill>
                    <a:srgbClr val="FF0000"/>
                  </a:solidFill>
                </a:rPr>
                <a:t>art. 41 </a:t>
              </a:r>
              <a:r>
                <a:rPr lang="es-ES_tradnl" sz="800" dirty="0">
                  <a:solidFill>
                    <a:srgbClr val="FF0000"/>
                  </a:solidFill>
                </a:rPr>
                <a:t>L)</a:t>
              </a:r>
            </a:p>
          </p:txBody>
        </p:sp>
        <p:sp>
          <p:nvSpPr>
            <p:cNvPr id="12321" name="Rectangle 89"/>
            <p:cNvSpPr>
              <a:spLocks noChangeArrowheads="1"/>
            </p:cNvSpPr>
            <p:nvPr/>
          </p:nvSpPr>
          <p:spPr bwMode="auto">
            <a:xfrm>
              <a:off x="5520" y="68"/>
              <a:ext cx="0" cy="65"/>
            </a:xfrm>
            <a:prstGeom prst="rect">
              <a:avLst/>
            </a:prstGeom>
            <a:noFill/>
            <a:ln w="9525">
              <a:noFill/>
              <a:miter lim="800000"/>
              <a:headEnd/>
              <a:tailEnd/>
            </a:ln>
          </p:spPr>
          <p:txBody>
            <a:bodyPr wrap="none" lIns="0" tIns="0" rIns="0" bIns="0">
              <a:spAutoFit/>
            </a:bodyPr>
            <a:lstStyle/>
            <a:p>
              <a:pPr>
                <a:lnSpc>
                  <a:spcPct val="75000"/>
                </a:lnSpc>
              </a:pPr>
              <a:endParaRPr lang="es-ES_tradnl" sz="900" b="1"/>
            </a:p>
          </p:txBody>
        </p:sp>
        <p:grpSp>
          <p:nvGrpSpPr>
            <p:cNvPr id="18" name="Group 90"/>
            <p:cNvGrpSpPr>
              <a:grpSpLocks/>
            </p:cNvGrpSpPr>
            <p:nvPr/>
          </p:nvGrpSpPr>
          <p:grpSpPr bwMode="auto">
            <a:xfrm>
              <a:off x="2208" y="2909"/>
              <a:ext cx="791" cy="1123"/>
              <a:chOff x="2160" y="2909"/>
              <a:chExt cx="791" cy="1123"/>
            </a:xfrm>
          </p:grpSpPr>
          <p:sp>
            <p:nvSpPr>
              <p:cNvPr id="12323" name="Line 91"/>
              <p:cNvSpPr>
                <a:spLocks noChangeShapeType="1"/>
              </p:cNvSpPr>
              <p:nvPr/>
            </p:nvSpPr>
            <p:spPr bwMode="auto">
              <a:xfrm flipV="1">
                <a:off x="2611" y="2909"/>
                <a:ext cx="340" cy="1123"/>
              </a:xfrm>
              <a:prstGeom prst="line">
                <a:avLst/>
              </a:prstGeom>
              <a:noFill/>
              <a:ln w="9525">
                <a:solidFill>
                  <a:srgbClr val="D60093"/>
                </a:solidFill>
                <a:prstDash val="dash"/>
                <a:round/>
                <a:headEnd/>
                <a:tailEnd type="triangle" w="med" len="med"/>
              </a:ln>
            </p:spPr>
            <p:txBody>
              <a:bodyPr wrap="none" anchor="ctr"/>
              <a:lstStyle/>
              <a:p>
                <a:endParaRPr lang="es-ES_tradnl"/>
              </a:p>
            </p:txBody>
          </p:sp>
          <p:sp>
            <p:nvSpPr>
              <p:cNvPr id="12324" name="Line 92"/>
              <p:cNvSpPr>
                <a:spLocks noChangeShapeType="1"/>
              </p:cNvSpPr>
              <p:nvPr/>
            </p:nvSpPr>
            <p:spPr bwMode="auto">
              <a:xfrm>
                <a:off x="2160" y="4032"/>
                <a:ext cx="451" cy="0"/>
              </a:xfrm>
              <a:prstGeom prst="line">
                <a:avLst/>
              </a:prstGeom>
              <a:noFill/>
              <a:ln w="9525">
                <a:solidFill>
                  <a:srgbClr val="D60093"/>
                </a:solidFill>
                <a:prstDash val="dash"/>
                <a:round/>
                <a:headEnd/>
                <a:tailEnd/>
              </a:ln>
            </p:spPr>
            <p:txBody>
              <a:bodyPr wrap="none" anchor="ctr"/>
              <a:lstStyle/>
              <a:p>
                <a:endParaRPr lang="es-ES_tradnl"/>
              </a:p>
            </p:txBody>
          </p:sp>
        </p:grpSp>
      </p:grpSp>
      <p:sp>
        <p:nvSpPr>
          <p:cNvPr id="93" name="Text Box 88"/>
          <p:cNvSpPr txBox="1">
            <a:spLocks noChangeArrowheads="1"/>
          </p:cNvSpPr>
          <p:nvPr/>
        </p:nvSpPr>
        <p:spPr bwMode="auto">
          <a:xfrm>
            <a:off x="8385381" y="5949281"/>
            <a:ext cx="689637" cy="168275"/>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t>
            </a:r>
            <a:r>
              <a:rPr lang="es-ES_tradnl" sz="800" dirty="0" smtClean="0">
                <a:solidFill>
                  <a:srgbClr val="FF0000"/>
                </a:solidFill>
              </a:rPr>
              <a:t>art. 125 </a:t>
            </a:r>
            <a:r>
              <a:rPr lang="es-ES_tradnl" sz="800" dirty="0">
                <a:solidFill>
                  <a:srgbClr val="FF0000"/>
                </a:solidFill>
              </a:rPr>
              <a:t>L)</a:t>
            </a:r>
          </a:p>
        </p:txBody>
      </p:sp>
      <p:sp>
        <p:nvSpPr>
          <p:cNvPr id="94" name="Rectangle 36"/>
          <p:cNvSpPr>
            <a:spLocks noChangeArrowheads="1"/>
          </p:cNvSpPr>
          <p:nvPr/>
        </p:nvSpPr>
        <p:spPr bwMode="auto">
          <a:xfrm>
            <a:off x="1371600" y="2895600"/>
            <a:ext cx="3352800" cy="153888"/>
          </a:xfrm>
          <a:prstGeom prst="rect">
            <a:avLst/>
          </a:prstGeom>
          <a:noFill/>
          <a:ln w="9525">
            <a:noFill/>
            <a:miter lim="800000"/>
            <a:headEnd/>
            <a:tailEnd/>
          </a:ln>
        </p:spPr>
        <p:txBody>
          <a:bodyPr wrap="square" lIns="0" tIns="0" rIns="0" bIns="0">
            <a:spAutoFit/>
          </a:bodyPr>
          <a:lstStyle/>
          <a:p>
            <a:r>
              <a:rPr lang="es-ES_tradnl" sz="1000" dirty="0" smtClean="0">
                <a:solidFill>
                  <a:srgbClr val="000066"/>
                </a:solidFill>
              </a:rPr>
              <a:t>REDUCCIONES en la BI</a:t>
            </a:r>
            <a:endParaRPr lang="es-ES_tradnl" sz="900" dirty="0">
              <a:solidFill>
                <a:srgbClr val="000066"/>
              </a:solidFill>
            </a:endParaRPr>
          </a:p>
        </p:txBody>
      </p:sp>
      <p:sp>
        <p:nvSpPr>
          <p:cNvPr id="95" name="Text Box 28"/>
          <p:cNvSpPr txBox="1">
            <a:spLocks noChangeArrowheads="1"/>
          </p:cNvSpPr>
          <p:nvPr/>
        </p:nvSpPr>
        <p:spPr bwMode="auto">
          <a:xfrm>
            <a:off x="3048000" y="2924175"/>
            <a:ext cx="1341438" cy="123825"/>
          </a:xfrm>
          <a:prstGeom prst="rect">
            <a:avLst/>
          </a:prstGeom>
          <a:solidFill>
            <a:schemeClr val="tx1"/>
          </a:solidFill>
          <a:ln w="9525">
            <a:noFill/>
            <a:miter lim="800000"/>
            <a:headEnd/>
            <a:tailEnd/>
          </a:ln>
        </p:spPr>
        <p:txBody>
          <a:bodyPr wrap="square" lIns="0" tIns="0" rIns="0" bIns="0" anchor="ctr">
            <a:spAutoFit/>
          </a:bodyPr>
          <a:lstStyle/>
          <a:p>
            <a:pPr algn="ctr"/>
            <a:r>
              <a:rPr lang="en-US" sz="800" dirty="0">
                <a:solidFill>
                  <a:srgbClr val="FF0000"/>
                </a:solidFill>
                <a:cs typeface="Arial" pitchFamily="34" charset="0"/>
              </a:rPr>
              <a:t>(arts. </a:t>
            </a:r>
            <a:r>
              <a:rPr lang="en-US" sz="800" dirty="0" smtClean="0">
                <a:solidFill>
                  <a:srgbClr val="FF0000"/>
                </a:solidFill>
                <a:cs typeface="Arial" pitchFamily="34" charset="0"/>
              </a:rPr>
              <a:t>23-25 </a:t>
            </a:r>
            <a:r>
              <a:rPr lang="en-US" sz="800" dirty="0">
                <a:solidFill>
                  <a:srgbClr val="FF0000"/>
                </a:solidFill>
                <a:cs typeface="Arial" pitchFamily="34" charset="0"/>
              </a:rPr>
              <a:t>y </a:t>
            </a:r>
            <a:r>
              <a:rPr lang="en-US" sz="800" dirty="0" smtClean="0">
                <a:solidFill>
                  <a:srgbClr val="FF0000"/>
                </a:solidFill>
                <a:cs typeface="Arial" pitchFamily="34" charset="0"/>
              </a:rPr>
              <a:t>105  </a:t>
            </a:r>
            <a:r>
              <a:rPr lang="en-US" sz="800" dirty="0">
                <a:solidFill>
                  <a:srgbClr val="FF0000"/>
                </a:solidFill>
                <a:cs typeface="Arial" pitchFamily="34" charset="0"/>
              </a:rPr>
              <a:t>L)</a:t>
            </a:r>
            <a:endParaRPr lang="es-ES_tradnl" sz="800" dirty="0">
              <a:solidFill>
                <a:srgbClr val="FF0000"/>
              </a:solidFill>
            </a:endParaRPr>
          </a:p>
        </p:txBody>
      </p:sp>
      <p:sp>
        <p:nvSpPr>
          <p:cNvPr id="96" name="Text Box 28"/>
          <p:cNvSpPr txBox="1">
            <a:spLocks noChangeArrowheads="1"/>
          </p:cNvSpPr>
          <p:nvPr/>
        </p:nvSpPr>
        <p:spPr bwMode="auto">
          <a:xfrm>
            <a:off x="3581400" y="1248489"/>
            <a:ext cx="1600200" cy="123111"/>
          </a:xfrm>
          <a:prstGeom prst="rect">
            <a:avLst/>
          </a:prstGeom>
          <a:solidFill>
            <a:schemeClr val="tx1"/>
          </a:solidFill>
          <a:ln w="9525">
            <a:noFill/>
            <a:miter lim="800000"/>
            <a:headEnd/>
            <a:tailEnd/>
          </a:ln>
        </p:spPr>
        <p:txBody>
          <a:bodyPr wrap="square" lIns="0" tIns="0" rIns="0" bIns="0" anchor="ctr">
            <a:spAutoFit/>
          </a:bodyPr>
          <a:lstStyle/>
          <a:p>
            <a:pPr algn="ctr"/>
            <a:r>
              <a:rPr lang="en-US" sz="800" dirty="0">
                <a:solidFill>
                  <a:srgbClr val="FF0000"/>
                </a:solidFill>
                <a:cs typeface="Arial" pitchFamily="34" charset="0"/>
              </a:rPr>
              <a:t>(arts. </a:t>
            </a:r>
            <a:r>
              <a:rPr lang="en-US" sz="800" dirty="0" smtClean="0">
                <a:solidFill>
                  <a:srgbClr val="FF0000"/>
                </a:solidFill>
                <a:cs typeface="Arial" pitchFamily="34" charset="0"/>
              </a:rPr>
              <a:t>10.3, 120 y 131 </a:t>
            </a:r>
            <a:r>
              <a:rPr lang="en-US" sz="800" dirty="0">
                <a:solidFill>
                  <a:srgbClr val="FF0000"/>
                </a:solidFill>
                <a:cs typeface="Arial" pitchFamily="34" charset="0"/>
              </a:rPr>
              <a:t>L)</a:t>
            </a:r>
            <a:endParaRPr lang="es-ES_tradnl" sz="800" dirty="0">
              <a:solidFill>
                <a:srgbClr val="FF0000"/>
              </a:solidFill>
            </a:endParaRPr>
          </a:p>
        </p:txBody>
      </p:sp>
      <p:sp>
        <p:nvSpPr>
          <p:cNvPr id="97" name="Text Box 78"/>
          <p:cNvSpPr txBox="1">
            <a:spLocks noChangeArrowheads="1"/>
          </p:cNvSpPr>
          <p:nvPr/>
        </p:nvSpPr>
        <p:spPr bwMode="auto">
          <a:xfrm>
            <a:off x="8610600" y="6629400"/>
            <a:ext cx="515938" cy="144463"/>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 </a:t>
            </a:r>
            <a:r>
              <a:rPr lang="es-ES_tradnl" sz="800" dirty="0" smtClean="0">
                <a:solidFill>
                  <a:srgbClr val="FF0000"/>
                </a:solidFill>
              </a:rPr>
              <a:t>41 L</a:t>
            </a:r>
            <a:r>
              <a:rPr lang="es-ES_tradnl" sz="800" dirty="0">
                <a:solidFill>
                  <a:srgbClr val="FF0000"/>
                </a:solidFill>
              </a:rPr>
              <a:t>)</a:t>
            </a:r>
          </a:p>
        </p:txBody>
      </p:sp>
      <p:sp>
        <p:nvSpPr>
          <p:cNvPr id="98" name="Text Box 88"/>
          <p:cNvSpPr txBox="1">
            <a:spLocks noChangeArrowheads="1"/>
          </p:cNvSpPr>
          <p:nvPr/>
        </p:nvSpPr>
        <p:spPr bwMode="auto">
          <a:xfrm>
            <a:off x="8305800" y="4632325"/>
            <a:ext cx="689637" cy="168275"/>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t>
            </a:r>
            <a:r>
              <a:rPr lang="es-ES_tradnl" sz="800" dirty="0" smtClean="0">
                <a:solidFill>
                  <a:srgbClr val="FF0000"/>
                </a:solidFill>
              </a:rPr>
              <a:t>art. 40 </a:t>
            </a:r>
            <a:r>
              <a:rPr lang="es-ES_tradnl" sz="800" dirty="0">
                <a:solidFill>
                  <a:srgbClr val="FF0000"/>
                </a:solidFill>
              </a:rPr>
              <a:t>L)</a:t>
            </a:r>
          </a:p>
        </p:txBody>
      </p:sp>
    </p:spTree>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303</a:t>
            </a:fld>
            <a:endParaRPr lang="es-ES" dirty="0"/>
          </a:p>
        </p:txBody>
      </p:sp>
      <p:sp>
        <p:nvSpPr>
          <p:cNvPr id="14341" name="Text Box 4"/>
          <p:cNvSpPr txBox="1">
            <a:spLocks noChangeArrowheads="1"/>
          </p:cNvSpPr>
          <p:nvPr/>
        </p:nvSpPr>
        <p:spPr bwMode="auto">
          <a:xfrm>
            <a:off x="0" y="914400"/>
            <a:ext cx="9906000" cy="3754874"/>
          </a:xfrm>
          <a:prstGeom prst="rect">
            <a:avLst/>
          </a:prstGeom>
          <a:solidFill>
            <a:srgbClr val="CCFFFF"/>
          </a:solidFill>
          <a:ln w="9525">
            <a:noFill/>
            <a:miter lim="800000"/>
            <a:headEnd/>
            <a:tailEnd/>
          </a:ln>
        </p:spPr>
        <p:txBody>
          <a:bodyPr>
            <a:spAutoFit/>
          </a:bodyPr>
          <a:lstStyle/>
          <a:p>
            <a:pPr algn="ctr"/>
            <a:r>
              <a:rPr lang="es-ES_tradnl" sz="6600" dirty="0" smtClean="0">
                <a:solidFill>
                  <a:srgbClr val="000066"/>
                </a:solidFill>
              </a:rPr>
              <a:t>Compensaciones de </a:t>
            </a:r>
            <a:r>
              <a:rPr lang="es-ES_tradnl" sz="6600" dirty="0" smtClean="0">
                <a:solidFill>
                  <a:srgbClr val="FF0000"/>
                </a:solidFill>
              </a:rPr>
              <a:t>BASES IMPONIBLES NEGATIVAS</a:t>
            </a:r>
          </a:p>
          <a:p>
            <a:pPr algn="ctr"/>
            <a:endParaRPr lang="es-ES_tradnl" sz="4000" dirty="0" smtClean="0">
              <a:solidFill>
                <a:srgbClr val="000066"/>
              </a:solidFill>
            </a:endParaRPr>
          </a:p>
        </p:txBody>
      </p:sp>
    </p:spTree>
    <p:extLst>
      <p:ext uri="{BB962C8B-B14F-4D97-AF65-F5344CB8AC3E}">
        <p14:creationId xmlns="" xmlns:p14="http://schemas.microsoft.com/office/powerpoint/2010/main" val="2786338991"/>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304</a:t>
            </a:fld>
            <a:endParaRPr lang="es-ES" dirty="0"/>
          </a:p>
        </p:txBody>
      </p:sp>
      <p:sp>
        <p:nvSpPr>
          <p:cNvPr id="14341" name="Text Box 4"/>
          <p:cNvSpPr txBox="1">
            <a:spLocks noChangeArrowheads="1"/>
          </p:cNvSpPr>
          <p:nvPr/>
        </p:nvSpPr>
        <p:spPr bwMode="auto">
          <a:xfrm>
            <a:off x="0" y="914400"/>
            <a:ext cx="9906000" cy="3908762"/>
          </a:xfrm>
          <a:prstGeom prst="rect">
            <a:avLst/>
          </a:prstGeom>
          <a:solidFill>
            <a:srgbClr val="CCFFFF"/>
          </a:solidFill>
          <a:ln w="9525">
            <a:noFill/>
            <a:miter lim="800000"/>
            <a:headEnd/>
            <a:tailEnd/>
          </a:ln>
        </p:spPr>
        <p:txBody>
          <a:bodyPr>
            <a:spAutoFit/>
          </a:bodyPr>
          <a:lstStyle/>
          <a:p>
            <a:pPr algn="ctr"/>
            <a:r>
              <a:rPr lang="es-ES_tradnl" sz="6000" dirty="0" smtClean="0">
                <a:solidFill>
                  <a:srgbClr val="000066"/>
                </a:solidFill>
              </a:rPr>
              <a:t>Compensaciones de </a:t>
            </a:r>
            <a:r>
              <a:rPr lang="es-ES_tradnl" sz="4000" dirty="0" smtClean="0">
                <a:solidFill>
                  <a:srgbClr val="FF0000"/>
                </a:solidFill>
              </a:rPr>
              <a:t>BASES IMPONIBLES NEGATIVAS</a:t>
            </a:r>
          </a:p>
          <a:p>
            <a:pPr algn="ctr"/>
            <a:endParaRPr lang="es-ES_tradnl" sz="4000" dirty="0" smtClean="0">
              <a:solidFill>
                <a:srgbClr val="000066"/>
              </a:solidFill>
            </a:endParaRPr>
          </a:p>
          <a:p>
            <a:pPr marL="742950" indent="-742950">
              <a:buFont typeface="+mj-lt"/>
              <a:buAutoNum type="arabicPeriod"/>
            </a:pPr>
            <a:r>
              <a:rPr lang="es-ES_tradnl" sz="3600" dirty="0" smtClean="0">
                <a:solidFill>
                  <a:srgbClr val="FF0000"/>
                </a:solidFill>
              </a:rPr>
              <a:t>2015: </a:t>
            </a:r>
            <a:r>
              <a:rPr lang="es-ES_tradnl" sz="2600" dirty="0" smtClean="0">
                <a:solidFill>
                  <a:srgbClr val="0000FF"/>
                </a:solidFill>
              </a:rPr>
              <a:t>límites específicos </a:t>
            </a:r>
            <a:r>
              <a:rPr lang="es-ES_tradnl" sz="2600" dirty="0" smtClean="0">
                <a:solidFill>
                  <a:srgbClr val="FF0066"/>
                </a:solidFill>
              </a:rPr>
              <a:t>(DT 34ª LIS) </a:t>
            </a:r>
          </a:p>
          <a:p>
            <a:pPr marL="742950" indent="-742950">
              <a:buFont typeface="+mj-lt"/>
              <a:buAutoNum type="arabicPeriod"/>
            </a:pPr>
            <a:r>
              <a:rPr lang="es-ES_tradnl" sz="3600" dirty="0" smtClean="0">
                <a:solidFill>
                  <a:srgbClr val="FF0000"/>
                </a:solidFill>
              </a:rPr>
              <a:t>2016: </a:t>
            </a:r>
            <a:r>
              <a:rPr lang="es-ES_tradnl" sz="2600" dirty="0" smtClean="0">
                <a:solidFill>
                  <a:srgbClr val="0000FF"/>
                </a:solidFill>
              </a:rPr>
              <a:t>límite </a:t>
            </a:r>
            <a:r>
              <a:rPr lang="es-ES_tradnl" sz="2600" dirty="0" smtClean="0">
                <a:solidFill>
                  <a:srgbClr val="FF0000"/>
                </a:solidFill>
              </a:rPr>
              <a:t>60%</a:t>
            </a:r>
            <a:r>
              <a:rPr lang="es-ES_tradnl" sz="2600" dirty="0" smtClean="0">
                <a:solidFill>
                  <a:srgbClr val="0000FF"/>
                </a:solidFill>
              </a:rPr>
              <a:t> s/ BI previa </a:t>
            </a:r>
            <a:r>
              <a:rPr lang="es-ES_tradnl" sz="2600" dirty="0" smtClean="0">
                <a:solidFill>
                  <a:srgbClr val="FF0066"/>
                </a:solidFill>
              </a:rPr>
              <a:t>(DT 36ª LIS)</a:t>
            </a:r>
          </a:p>
          <a:p>
            <a:pPr marL="742950" indent="-742950">
              <a:buFont typeface="+mj-lt"/>
              <a:buAutoNum type="arabicPeriod"/>
            </a:pPr>
            <a:r>
              <a:rPr lang="es-ES_tradnl" sz="3600" dirty="0" smtClean="0">
                <a:solidFill>
                  <a:srgbClr val="FF0000"/>
                </a:solidFill>
              </a:rPr>
              <a:t>2017: </a:t>
            </a:r>
            <a:r>
              <a:rPr lang="es-ES_tradnl" sz="2600" dirty="0" smtClean="0">
                <a:solidFill>
                  <a:srgbClr val="0000FF"/>
                </a:solidFill>
              </a:rPr>
              <a:t>límite </a:t>
            </a:r>
            <a:r>
              <a:rPr lang="es-ES_tradnl" sz="2600" dirty="0" smtClean="0">
                <a:solidFill>
                  <a:srgbClr val="FF0000"/>
                </a:solidFill>
              </a:rPr>
              <a:t>70%</a:t>
            </a:r>
            <a:r>
              <a:rPr lang="es-ES_tradnl" sz="2600" dirty="0" smtClean="0">
                <a:solidFill>
                  <a:srgbClr val="0000FF"/>
                </a:solidFill>
              </a:rPr>
              <a:t> s/ BI previa </a:t>
            </a:r>
            <a:r>
              <a:rPr lang="es-ES_tradnl" sz="2600" dirty="0" smtClean="0">
                <a:solidFill>
                  <a:srgbClr val="FF0066"/>
                </a:solidFill>
              </a:rPr>
              <a:t>(Art. 26 LIS)</a:t>
            </a:r>
          </a:p>
        </p:txBody>
      </p:sp>
    </p:spTree>
    <p:extLst>
      <p:ext uri="{BB962C8B-B14F-4D97-AF65-F5344CB8AC3E}">
        <p14:creationId xmlns="" xmlns:p14="http://schemas.microsoft.com/office/powerpoint/2010/main" val="1727046374"/>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3 Marcador de número de diapositiva"/>
          <p:cNvSpPr>
            <a:spLocks noGrp="1"/>
          </p:cNvSpPr>
          <p:nvPr>
            <p:ph type="sldNum" sz="quarter" idx="12"/>
          </p:nvPr>
        </p:nvSpPr>
        <p:spPr>
          <a:xfrm>
            <a:off x="7594600" y="6381750"/>
            <a:ext cx="2311400" cy="476250"/>
          </a:xfrm>
        </p:spPr>
        <p:txBody>
          <a:bodyPr/>
          <a:lstStyle/>
          <a:p>
            <a:pPr>
              <a:defRPr/>
            </a:pPr>
            <a:fld id="{38F313A2-DC37-4456-913D-DBAE751012EE}" type="slidenum">
              <a:rPr lang="es-ES"/>
              <a:pPr>
                <a:defRPr/>
              </a:pPr>
              <a:t>305</a:t>
            </a:fld>
            <a:endParaRPr lang="es-ES"/>
          </a:p>
        </p:txBody>
      </p:sp>
      <p:sp>
        <p:nvSpPr>
          <p:cNvPr id="185347"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5348" name="Rectangle 3"/>
          <p:cNvSpPr>
            <a:spLocks noChangeArrowheads="1"/>
          </p:cNvSpPr>
          <p:nvPr/>
        </p:nvSpPr>
        <p:spPr bwMode="auto">
          <a:xfrm>
            <a:off x="305676" y="0"/>
            <a:ext cx="9512861" cy="892552"/>
          </a:xfrm>
          <a:prstGeom prst="rect">
            <a:avLst/>
          </a:prstGeom>
          <a:noFill/>
          <a:ln w="9525">
            <a:noFill/>
            <a:miter lim="800000"/>
            <a:headEnd/>
            <a:tailEnd/>
          </a:ln>
        </p:spPr>
        <p:txBody>
          <a:bodyPr wrap="none">
            <a:spAutoFit/>
          </a:bodyPr>
          <a:lstStyle/>
          <a:p>
            <a:pPr algn="ctr"/>
            <a:r>
              <a:rPr lang="es-ES_tradnl" dirty="0" smtClean="0">
                <a:solidFill>
                  <a:srgbClr val="FFFF66"/>
                </a:solidFill>
                <a:latin typeface="Arial" pitchFamily="34" charset="0"/>
              </a:rPr>
              <a:t>Arts. 2.2º.2 Ley 16/2013  y Art. 26.Primero.Uno R</a:t>
            </a:r>
            <a:r>
              <a:rPr lang="es-ES_tradnl" dirty="0">
                <a:solidFill>
                  <a:srgbClr val="FFFF66"/>
                </a:solidFill>
                <a:latin typeface="Arial" pitchFamily="34" charset="0"/>
              </a:rPr>
              <a:t>. D-LEY 20/2012. </a:t>
            </a:r>
            <a:r>
              <a:rPr lang="es-ES_tradnl" dirty="0" smtClean="0">
                <a:solidFill>
                  <a:srgbClr val="FFFF66"/>
                </a:solidFill>
                <a:latin typeface="Arial" pitchFamily="34" charset="0"/>
              </a:rPr>
              <a:t> </a:t>
            </a:r>
            <a:r>
              <a:rPr lang="es-ES_tradnl" u="sng" dirty="0" smtClean="0">
                <a:solidFill>
                  <a:srgbClr val="FFFF66"/>
                </a:solidFill>
                <a:latin typeface="Arial" pitchFamily="34" charset="0"/>
              </a:rPr>
              <a:t>DT34ª NLIS</a:t>
            </a:r>
            <a:endParaRPr lang="es-ES_tradnl" u="sng" dirty="0">
              <a:solidFill>
                <a:srgbClr val="FFFF66"/>
              </a:solidFill>
              <a:latin typeface="Arial" pitchFamily="34" charset="0"/>
            </a:endParaRPr>
          </a:p>
          <a:p>
            <a:pPr algn="ctr"/>
            <a:endParaRPr lang="es-ES_tradnl" sz="3200" dirty="0">
              <a:solidFill>
                <a:srgbClr val="FFFF99"/>
              </a:solidFill>
              <a:latin typeface="Arial" pitchFamily="34" charset="0"/>
            </a:endParaRPr>
          </a:p>
        </p:txBody>
      </p:sp>
      <p:sp>
        <p:nvSpPr>
          <p:cNvPr id="185349" name="Oval 4"/>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85350" name="Text Box 5"/>
          <p:cNvSpPr txBox="1">
            <a:spLocks noChangeArrowheads="1"/>
          </p:cNvSpPr>
          <p:nvPr/>
        </p:nvSpPr>
        <p:spPr bwMode="auto">
          <a:xfrm>
            <a:off x="0" y="6858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dirty="0">
                <a:solidFill>
                  <a:srgbClr val="000066"/>
                </a:solidFill>
              </a:rPr>
              <a:t>Compensación de B. I. Negativas: </a:t>
            </a:r>
            <a:r>
              <a:rPr lang="es-ES_tradnl" dirty="0" smtClean="0">
                <a:solidFill>
                  <a:srgbClr val="FF0000"/>
                </a:solidFill>
              </a:rPr>
              <a:t>2012, 2013, 2014* y 2015*</a:t>
            </a:r>
            <a:endParaRPr lang="es-ES" sz="2400" dirty="0">
              <a:solidFill>
                <a:srgbClr val="000066"/>
              </a:solidFill>
            </a:endParaRPr>
          </a:p>
        </p:txBody>
      </p:sp>
      <p:graphicFrame>
        <p:nvGraphicFramePr>
          <p:cNvPr id="2562054" name="Group 6"/>
          <p:cNvGraphicFramePr>
            <a:graphicFrameLocks noGrp="1"/>
          </p:cNvGraphicFramePr>
          <p:nvPr>
            <p:extLst>
              <p:ext uri="{D42A27DB-BD31-4B8C-83A1-F6EECF244321}">
                <p14:modId xmlns="" xmlns:p14="http://schemas.microsoft.com/office/powerpoint/2010/main" val="2988422773"/>
              </p:ext>
            </p:extLst>
          </p:nvPr>
        </p:nvGraphicFramePr>
        <p:xfrm>
          <a:off x="381000" y="2176462"/>
          <a:ext cx="9220200" cy="3995738"/>
        </p:xfrm>
        <a:graphic>
          <a:graphicData uri="http://schemas.openxmlformats.org/drawingml/2006/table">
            <a:tbl>
              <a:tblPr/>
              <a:tblGrid>
                <a:gridCol w="5105400">
                  <a:extLst>
                    <a:ext uri="{9D8B030D-6E8A-4147-A177-3AD203B41FA5}">
                      <a16:colId xmlns="" xmlns:a16="http://schemas.microsoft.com/office/drawing/2014/main" val="20000"/>
                    </a:ext>
                  </a:extLst>
                </a:gridCol>
                <a:gridCol w="4114800">
                  <a:extLst>
                    <a:ext uri="{9D8B030D-6E8A-4147-A177-3AD203B41FA5}">
                      <a16:colId xmlns="" xmlns:a16="http://schemas.microsoft.com/office/drawing/2014/main" val="20001"/>
                    </a:ext>
                  </a:extLst>
                </a:gridCol>
              </a:tblGrid>
              <a:tr h="11001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rgbClr val="FFFF66"/>
                          </a:solidFill>
                          <a:effectLst>
                            <a:outerShdw blurRad="38100" dist="38100" dir="2700000" algn="tl">
                              <a:srgbClr val="000000"/>
                            </a:outerShdw>
                          </a:effectLst>
                          <a:latin typeface="Arial" charset="0"/>
                        </a:rPr>
                        <a:t>Importe neto de la cifra de negocios (INCN) en los 12 meses anteriores al inicio período impositivo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rgbClr val="FFFF66"/>
                          </a:solidFill>
                          <a:effectLst>
                            <a:outerShdw blurRad="38100" dist="38100" dir="2700000" algn="tl">
                              <a:srgbClr val="000000"/>
                            </a:outerShdw>
                          </a:effectLst>
                          <a:latin typeface="Arial" charset="0"/>
                        </a:rPr>
                        <a:t>LÍMITE DE LA COMPENSACIÓN                 DE B.I. NEGATIVAS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0"/>
                  </a:ext>
                </a:extLst>
              </a:tr>
              <a:tr h="80486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rPr>
                        <a:t>INCN &lt; 20.000.000 €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smtClean="0">
                          <a:ln>
                            <a:noFill/>
                          </a:ln>
                          <a:solidFill>
                            <a:schemeClr val="tx1"/>
                          </a:solidFill>
                          <a:effectLst>
                            <a:outerShdw blurRad="38100" dist="38100" dir="2700000" algn="tl">
                              <a:srgbClr val="000000"/>
                            </a:outerShdw>
                          </a:effectLst>
                          <a:latin typeface="Arial" charset="0"/>
                        </a:rPr>
                        <a:t>SIN LÍMITE</a:t>
                      </a:r>
                      <a:endParaRPr kumimoji="0" lang="es-ES_tradnl" sz="1600" b="1" i="0" u="none" strike="noStrike" cap="none" normalizeH="0" baseline="0" smtClean="0">
                        <a:ln>
                          <a:noFill/>
                        </a:ln>
                        <a:solidFill>
                          <a:schemeClr val="tx1"/>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9906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rPr>
                        <a:t>20.000.000 € ≤ INCN &lt; 60.000.000 €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00"/>
                          </a:solidFill>
                          <a:effectLst>
                            <a:outerShdw blurRad="38100" dist="38100" dir="2700000" algn="tl">
                              <a:srgbClr val="000000"/>
                            </a:outerShdw>
                          </a:effectLst>
                          <a:latin typeface="Arial" charset="0"/>
                        </a:rPr>
                        <a:t>50%</a:t>
                      </a: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 s/ Base Imponible Previa a la compensación</a:t>
                      </a:r>
                      <a:endPar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11001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rPr>
                        <a:t>INCN ≥ 60.000.000 €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400" b="1" i="0" u="none" strike="noStrike" cap="none" normalizeH="0" baseline="0" dirty="0" smtClean="0">
                          <a:ln>
                            <a:noFill/>
                          </a:ln>
                          <a:solidFill>
                            <a:srgbClr val="FFFF00"/>
                          </a:solidFill>
                          <a:effectLst>
                            <a:outerShdw blurRad="38100" dist="38100" dir="2700000" algn="tl">
                              <a:srgbClr val="000000"/>
                            </a:outerShdw>
                          </a:effectLst>
                          <a:latin typeface="Arial" charset="0"/>
                        </a:rPr>
                        <a:t>25%</a:t>
                      </a: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 s/ Base Imponible Previa a la compensación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graphicFrame>
        <p:nvGraphicFramePr>
          <p:cNvPr id="9" name="Group 13"/>
          <p:cNvGraphicFramePr>
            <a:graphicFrameLocks noGrp="1"/>
          </p:cNvGraphicFramePr>
          <p:nvPr/>
        </p:nvGraphicFramePr>
        <p:xfrm>
          <a:off x="228600" y="6248400"/>
          <a:ext cx="8686800" cy="457200"/>
        </p:xfrm>
        <a:graphic>
          <a:graphicData uri="http://schemas.openxmlformats.org/drawingml/2006/table">
            <a:tbl>
              <a:tblPr/>
              <a:tblGrid>
                <a:gridCol w="8686800">
                  <a:extLst>
                    <a:ext uri="{9D8B030D-6E8A-4147-A177-3AD203B41FA5}">
                      <a16:colId xmlns="" xmlns:a16="http://schemas.microsoft.com/office/drawing/2014/main" val="20000"/>
                    </a:ext>
                  </a:extLst>
                </a:gridCol>
              </a:tblGrid>
              <a:tr h="457200">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2400" b="1" i="0" u="none" strike="noStrike" cap="none" normalizeH="0" baseline="0" dirty="0" smtClean="0">
                          <a:ln>
                            <a:noFill/>
                          </a:ln>
                          <a:solidFill>
                            <a:schemeClr val="tx1"/>
                          </a:solidFill>
                          <a:effectLst/>
                          <a:latin typeface="Arial" pitchFamily="34" charset="0"/>
                        </a:rPr>
                        <a:t>Medidas con carácter Temporal: 2012, 2013, 2014 y 2015</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graphicFrame>
        <p:nvGraphicFramePr>
          <p:cNvPr id="10" name="9 Tabla"/>
          <p:cNvGraphicFramePr>
            <a:graphicFrameLocks noGrp="1"/>
          </p:cNvGraphicFramePr>
          <p:nvPr/>
        </p:nvGraphicFramePr>
        <p:xfrm>
          <a:off x="152400" y="1143000"/>
          <a:ext cx="9525000" cy="914400"/>
        </p:xfrm>
        <a:graphic>
          <a:graphicData uri="http://schemas.openxmlformats.org/drawingml/2006/table">
            <a:tbl>
              <a:tblPr firstRow="1" bandRow="1">
                <a:tableStyleId>{5C22544A-7EE6-4342-B048-85BDC9FD1C3A}</a:tableStyleId>
              </a:tblPr>
              <a:tblGrid>
                <a:gridCol w="9525000">
                  <a:extLst>
                    <a:ext uri="{9D8B030D-6E8A-4147-A177-3AD203B41FA5}">
                      <a16:colId xmlns="" xmlns:a16="http://schemas.microsoft.com/office/drawing/2014/main" val="20000"/>
                    </a:ext>
                  </a:extLst>
                </a:gridCol>
              </a:tblGrid>
              <a:tr h="914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effectLst>
                            <a:outerShdw blurRad="38100" dist="38100" dir="2700000" algn="tl">
                              <a:srgbClr val="000000"/>
                            </a:outerShdw>
                          </a:effectLst>
                          <a:cs typeface="+mn-cs"/>
                        </a:rPr>
                        <a:t>Grandes empresas,</a:t>
                      </a:r>
                      <a:r>
                        <a:rPr lang="es-ES_tradnl" sz="1800" dirty="0" smtClean="0">
                          <a:cs typeface="+mn-cs"/>
                        </a:rPr>
                        <a:t> aquellas cuyo volumen operaciones 12 meses anteriores  &gt;  6.010.121,04 €  (1000 </a:t>
                      </a:r>
                      <a:r>
                        <a:rPr lang="es-ES_tradnl" sz="1800" dirty="0" err="1" smtClean="0">
                          <a:cs typeface="+mn-cs"/>
                        </a:rPr>
                        <a:t>mill</a:t>
                      </a:r>
                      <a:r>
                        <a:rPr lang="es-ES_tradnl" sz="1800" dirty="0" smtClean="0">
                          <a:cs typeface="+mn-cs"/>
                        </a:rPr>
                        <a:t>. pts.). </a:t>
                      </a:r>
                      <a:r>
                        <a:rPr lang="es-ES_tradnl" sz="1800" dirty="0" smtClean="0">
                          <a:effectLst>
                            <a:outerShdw blurRad="38100" dist="38100" dir="2700000" algn="tl">
                              <a:srgbClr val="000000"/>
                            </a:outerShdw>
                          </a:effectLst>
                          <a:cs typeface="+mn-cs"/>
                        </a:rPr>
                        <a:t>LÍMITE TEMPORAL EN LA COMPENSACIÓN DE BASES IMPONIBLES NEGATIVAS DE EJERCICIOS ANTERIORES. </a:t>
                      </a:r>
                      <a:endParaRPr lang="es-ES_tradnl"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582845231"/>
      </p:ext>
    </p:extLst>
  </p:cSld>
  <p:clrMapOvr>
    <a:masterClrMapping/>
  </p:clrMapOvr>
  <p:transition/>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 Marcador de número de diapositiva"/>
          <p:cNvSpPr>
            <a:spLocks noGrp="1"/>
          </p:cNvSpPr>
          <p:nvPr>
            <p:ph type="sldNum" sz="quarter" idx="12"/>
          </p:nvPr>
        </p:nvSpPr>
        <p:spPr>
          <a:xfrm>
            <a:off x="7594600" y="6381750"/>
            <a:ext cx="2311400" cy="476250"/>
          </a:xfrm>
        </p:spPr>
        <p:txBody>
          <a:bodyPr/>
          <a:lstStyle/>
          <a:p>
            <a:pPr>
              <a:defRPr/>
            </a:pPr>
            <a:fld id="{B6A9D98E-44AB-4D9D-BC29-6177DB6E879C}" type="slidenum">
              <a:rPr lang="es-ES"/>
              <a:pPr>
                <a:defRPr/>
              </a:pPr>
              <a:t>306</a:t>
            </a:fld>
            <a:endParaRPr lang="es-ES" dirty="0"/>
          </a:p>
        </p:txBody>
      </p:sp>
      <p:sp>
        <p:nvSpPr>
          <p:cNvPr id="186371"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6373" name="Oval 4"/>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graphicFrame>
        <p:nvGraphicFramePr>
          <p:cNvPr id="2563078" name="Group 6"/>
          <p:cNvGraphicFramePr>
            <a:graphicFrameLocks noGrp="1"/>
          </p:cNvGraphicFramePr>
          <p:nvPr>
            <p:extLst/>
          </p:nvPr>
        </p:nvGraphicFramePr>
        <p:xfrm>
          <a:off x="152400" y="1295400"/>
          <a:ext cx="9677400" cy="4648200"/>
        </p:xfrm>
        <a:graphic>
          <a:graphicData uri="http://schemas.openxmlformats.org/drawingml/2006/table">
            <a:tbl>
              <a:tblPr/>
              <a:tblGrid>
                <a:gridCol w="2895600">
                  <a:extLst>
                    <a:ext uri="{9D8B030D-6E8A-4147-A177-3AD203B41FA5}">
                      <a16:colId xmlns="" xmlns:a16="http://schemas.microsoft.com/office/drawing/2014/main" val="20000"/>
                    </a:ext>
                  </a:extLst>
                </a:gridCol>
                <a:gridCol w="4191000">
                  <a:extLst>
                    <a:ext uri="{9D8B030D-6E8A-4147-A177-3AD203B41FA5}">
                      <a16:colId xmlns="" xmlns:a16="http://schemas.microsoft.com/office/drawing/2014/main" val="20001"/>
                    </a:ext>
                  </a:extLst>
                </a:gridCol>
                <a:gridCol w="2590800">
                  <a:extLst>
                    <a:ext uri="{9D8B030D-6E8A-4147-A177-3AD203B41FA5}">
                      <a16:colId xmlns="" xmlns:a16="http://schemas.microsoft.com/office/drawing/2014/main" val="20002"/>
                    </a:ext>
                  </a:extLst>
                </a:gridCol>
              </a:tblGrid>
              <a:tr h="5334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66"/>
                          </a:solidFill>
                          <a:effectLst>
                            <a:outerShdw blurRad="38100" dist="38100" dir="2700000" algn="tl">
                              <a:srgbClr val="000000"/>
                            </a:outerShdw>
                          </a:effectLst>
                          <a:latin typeface="Arial" charset="0"/>
                        </a:rPr>
                        <a:t>EJERCICIOS</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latin typeface="Arial" charset="0"/>
                        </a:rPr>
                        <a:t>INCN</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outerShdw blurRad="38100" dist="38100" dir="2700000" algn="tl">
                              <a:srgbClr val="000000"/>
                            </a:outerShdw>
                          </a:effectLst>
                          <a:latin typeface="Arial" charset="0"/>
                        </a:rPr>
                        <a:t>LÍMITE</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533400">
                <a:tc rowSpan="3">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2016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&lt; 20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CC"/>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60%</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CC"/>
                    </a:solidFill>
                  </a:tcPr>
                </a:tc>
                <a:extLst>
                  <a:ext uri="{0D108BD9-81ED-4DB2-BD59-A6C34878D82A}">
                    <a16:rowId xmlns="" xmlns:a16="http://schemas.microsoft.com/office/drawing/2014/main" val="10001"/>
                  </a:ext>
                </a:extLst>
              </a:tr>
              <a:tr h="839710">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 20 MM</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chemeClr val="tx1"/>
                          </a:solidFill>
                          <a:effectLst/>
                          <a:latin typeface="Arial" charset="0"/>
                        </a:rPr>
                        <a:t>INCN &lt; 60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50%</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2"/>
                  </a:ext>
                </a:extLst>
              </a:tr>
              <a:tr h="533400">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 60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25%</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70C0"/>
                    </a:solidFill>
                  </a:tcPr>
                </a:tc>
                <a:extLst>
                  <a:ext uri="{0D108BD9-81ED-4DB2-BD59-A6C34878D82A}">
                    <a16:rowId xmlns="" xmlns:a16="http://schemas.microsoft.com/office/drawing/2014/main" val="10003"/>
                  </a:ext>
                </a:extLst>
              </a:tr>
              <a:tr h="608090">
                <a:tc rowSpan="3">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2017 y siguientes</a:t>
                      </a:r>
                      <a:endParaRPr kumimoji="0" lang="es-ES_tradnl" sz="2000" b="1" i="0" u="none" strike="noStrike" cap="none" normalizeH="0" baseline="0" dirty="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&lt; 20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CC"/>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70%</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CC"/>
                    </a:solidFill>
                  </a:tcPr>
                </a:tc>
                <a:extLst>
                  <a:ext uri="{0D108BD9-81ED-4DB2-BD59-A6C34878D82A}">
                    <a16:rowId xmlns="" xmlns:a16="http://schemas.microsoft.com/office/drawing/2014/main" val="10004"/>
                  </a:ext>
                </a:extLst>
              </a:tr>
              <a:tr h="880184">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 20 MM</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chemeClr val="tx1"/>
                          </a:solidFill>
                          <a:effectLst/>
                          <a:latin typeface="Arial" charset="0"/>
                        </a:rPr>
                        <a:t>INCN &lt; 60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50%</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25000"/>
                      </a:schemeClr>
                    </a:solidFill>
                  </a:tcPr>
                </a:tc>
                <a:extLst>
                  <a:ext uri="{0D108BD9-81ED-4DB2-BD59-A6C34878D82A}">
                    <a16:rowId xmlns="" xmlns:a16="http://schemas.microsoft.com/office/drawing/2014/main" val="10005"/>
                  </a:ext>
                </a:extLst>
              </a:tr>
              <a:tr h="720016">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 60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25%</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70C0"/>
                    </a:solidFill>
                  </a:tcPr>
                </a:tc>
                <a:extLst>
                  <a:ext uri="{0D108BD9-81ED-4DB2-BD59-A6C34878D82A}">
                    <a16:rowId xmlns="" xmlns:a16="http://schemas.microsoft.com/office/drawing/2014/main" val="10006"/>
                  </a:ext>
                </a:extLst>
              </a:tr>
            </a:tbl>
          </a:graphicData>
        </a:graphic>
      </p:graphicFrame>
      <p:sp>
        <p:nvSpPr>
          <p:cNvPr id="10" name="Text Box 5"/>
          <p:cNvSpPr txBox="1">
            <a:spLocks noChangeArrowheads="1"/>
          </p:cNvSpPr>
          <p:nvPr/>
        </p:nvSpPr>
        <p:spPr bwMode="auto">
          <a:xfrm>
            <a:off x="0" y="6858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_tradnl" sz="1800" dirty="0">
                <a:solidFill>
                  <a:srgbClr val="000066"/>
                </a:solidFill>
              </a:rPr>
              <a:t>Compensación </a:t>
            </a:r>
            <a:r>
              <a:rPr lang="es-ES_tradnl" sz="1800" dirty="0" err="1" smtClean="0">
                <a:solidFill>
                  <a:srgbClr val="000066"/>
                </a:solidFill>
              </a:rPr>
              <a:t>BINs</a:t>
            </a:r>
            <a:r>
              <a:rPr lang="es-ES_tradnl" sz="1800" dirty="0" smtClean="0">
                <a:solidFill>
                  <a:srgbClr val="000066"/>
                </a:solidFill>
              </a:rPr>
              <a:t> y Cuotas  Negativas (Cooperativas): </a:t>
            </a:r>
            <a:r>
              <a:rPr lang="es-ES_tradnl" sz="1800" dirty="0" smtClean="0">
                <a:solidFill>
                  <a:srgbClr val="FF0000"/>
                </a:solidFill>
              </a:rPr>
              <a:t>2016, 2017 y </a:t>
            </a:r>
            <a:r>
              <a:rPr lang="es-ES_tradnl" sz="1800" dirty="0" err="1" smtClean="0">
                <a:solidFill>
                  <a:srgbClr val="FF0000"/>
                </a:solidFill>
              </a:rPr>
              <a:t>ss</a:t>
            </a:r>
            <a:endParaRPr lang="es-ES" sz="1800" dirty="0">
              <a:solidFill>
                <a:srgbClr val="000066"/>
              </a:solidFill>
            </a:endParaRPr>
          </a:p>
        </p:txBody>
      </p:sp>
      <p:graphicFrame>
        <p:nvGraphicFramePr>
          <p:cNvPr id="12" name="Group 13"/>
          <p:cNvGraphicFramePr>
            <a:graphicFrameLocks noGrp="1"/>
          </p:cNvGraphicFramePr>
          <p:nvPr/>
        </p:nvGraphicFramePr>
        <p:xfrm>
          <a:off x="228600" y="6172200"/>
          <a:ext cx="8686800" cy="457200"/>
        </p:xfrm>
        <a:graphic>
          <a:graphicData uri="http://schemas.openxmlformats.org/drawingml/2006/table">
            <a:tbl>
              <a:tblPr/>
              <a:tblGrid>
                <a:gridCol w="8686800">
                  <a:extLst>
                    <a:ext uri="{9D8B030D-6E8A-4147-A177-3AD203B41FA5}">
                      <a16:colId xmlns="" xmlns:a16="http://schemas.microsoft.com/office/drawing/2014/main" val="20000"/>
                    </a:ext>
                  </a:extLst>
                </a:gridCol>
              </a:tblGrid>
              <a:tr h="457200">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2400" b="1" i="0" u="none" strike="noStrike" cap="none" normalizeH="0" baseline="0" dirty="0" smtClean="0">
                          <a:ln>
                            <a:noFill/>
                          </a:ln>
                          <a:solidFill>
                            <a:schemeClr val="tx1"/>
                          </a:solidFill>
                          <a:effectLst/>
                          <a:latin typeface="Arial" pitchFamily="34" charset="0"/>
                        </a:rPr>
                        <a:t>Siempre deducible: hasta 1.000.000 €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
        <p:nvSpPr>
          <p:cNvPr id="13" name="Rectangle 3"/>
          <p:cNvSpPr>
            <a:spLocks noChangeArrowheads="1"/>
          </p:cNvSpPr>
          <p:nvPr/>
        </p:nvSpPr>
        <p:spPr bwMode="auto">
          <a:xfrm>
            <a:off x="152400" y="0"/>
            <a:ext cx="9576422" cy="523220"/>
          </a:xfrm>
          <a:prstGeom prst="rect">
            <a:avLst/>
          </a:prstGeom>
          <a:noFill/>
          <a:ln w="9525">
            <a:noFill/>
            <a:miter lim="800000"/>
            <a:headEnd/>
            <a:tailEnd/>
          </a:ln>
        </p:spPr>
        <p:txBody>
          <a:bodyPr wrap="square">
            <a:spAutoFit/>
          </a:bodyPr>
          <a:lstStyle/>
          <a:p>
            <a:pPr algn="ctr"/>
            <a:r>
              <a:rPr lang="es-ES_tradnl" sz="2800" u="sng" dirty="0" smtClean="0">
                <a:solidFill>
                  <a:srgbClr val="FFFF00"/>
                </a:solidFill>
                <a:latin typeface="Arial" pitchFamily="34" charset="0"/>
              </a:rPr>
              <a:t>RESUMEN:</a:t>
            </a:r>
            <a:r>
              <a:rPr lang="es-ES_tradnl" sz="2400" dirty="0" smtClean="0">
                <a:solidFill>
                  <a:srgbClr val="FFFF66"/>
                </a:solidFill>
                <a:latin typeface="Arial" pitchFamily="34" charset="0"/>
              </a:rPr>
              <a:t> Art. 26, DT 36ª y DA 15ª NLIS. DA 8ª Ley 20/1990</a:t>
            </a:r>
            <a:endParaRPr lang="es-ES_tradnl" sz="3200" dirty="0">
              <a:solidFill>
                <a:srgbClr val="FFFF99"/>
              </a:solidFill>
              <a:latin typeface="Arial" pitchFamily="34" charset="0"/>
            </a:endParaRPr>
          </a:p>
        </p:txBody>
      </p:sp>
    </p:spTree>
    <p:extLst>
      <p:ext uri="{BB962C8B-B14F-4D97-AF65-F5344CB8AC3E}">
        <p14:creationId xmlns="" xmlns:p14="http://schemas.microsoft.com/office/powerpoint/2010/main" val="1866511642"/>
      </p:ext>
    </p:extLst>
  </p:cSld>
  <p:clrMapOvr>
    <a:masterClrMapping/>
  </p:clrMapOvr>
  <p:transition/>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 Marcador de número de diapositiva"/>
          <p:cNvSpPr>
            <a:spLocks noGrp="1"/>
          </p:cNvSpPr>
          <p:nvPr>
            <p:ph type="sldNum" sz="quarter" idx="12"/>
          </p:nvPr>
        </p:nvSpPr>
        <p:spPr>
          <a:xfrm>
            <a:off x="7594600" y="6381750"/>
            <a:ext cx="2311400" cy="476250"/>
          </a:xfrm>
        </p:spPr>
        <p:txBody>
          <a:bodyPr/>
          <a:lstStyle/>
          <a:p>
            <a:pPr>
              <a:defRPr/>
            </a:pPr>
            <a:fld id="{B6A9D98E-44AB-4D9D-BC29-6177DB6E879C}" type="slidenum">
              <a:rPr lang="es-ES"/>
              <a:pPr>
                <a:defRPr/>
              </a:pPr>
              <a:t>307</a:t>
            </a:fld>
            <a:endParaRPr lang="es-ES" dirty="0"/>
          </a:p>
        </p:txBody>
      </p:sp>
      <p:sp>
        <p:nvSpPr>
          <p:cNvPr id="186371"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6373" name="Oval 4"/>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graphicFrame>
        <p:nvGraphicFramePr>
          <p:cNvPr id="2563078" name="Group 6"/>
          <p:cNvGraphicFramePr>
            <a:graphicFrameLocks noGrp="1"/>
          </p:cNvGraphicFramePr>
          <p:nvPr>
            <p:extLst>
              <p:ext uri="{D42A27DB-BD31-4B8C-83A1-F6EECF244321}">
                <p14:modId xmlns="" xmlns:p14="http://schemas.microsoft.com/office/powerpoint/2010/main" val="2957692945"/>
              </p:ext>
            </p:extLst>
          </p:nvPr>
        </p:nvGraphicFramePr>
        <p:xfrm>
          <a:off x="228600" y="1295400"/>
          <a:ext cx="9328150" cy="4267200"/>
        </p:xfrm>
        <a:graphic>
          <a:graphicData uri="http://schemas.openxmlformats.org/drawingml/2006/table">
            <a:tbl>
              <a:tblPr/>
              <a:tblGrid>
                <a:gridCol w="2537257">
                  <a:extLst>
                    <a:ext uri="{9D8B030D-6E8A-4147-A177-3AD203B41FA5}">
                      <a16:colId xmlns="" xmlns:a16="http://schemas.microsoft.com/office/drawing/2014/main" val="20000"/>
                    </a:ext>
                  </a:extLst>
                </a:gridCol>
                <a:gridCol w="3805885">
                  <a:extLst>
                    <a:ext uri="{9D8B030D-6E8A-4147-A177-3AD203B41FA5}">
                      <a16:colId xmlns="" xmlns:a16="http://schemas.microsoft.com/office/drawing/2014/main" val="20001"/>
                    </a:ext>
                  </a:extLst>
                </a:gridCol>
                <a:gridCol w="2985008">
                  <a:extLst>
                    <a:ext uri="{9D8B030D-6E8A-4147-A177-3AD203B41FA5}">
                      <a16:colId xmlns=""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66"/>
                          </a:solidFill>
                          <a:effectLst>
                            <a:outerShdw blurRad="38100" dist="38100" dir="2700000" algn="tl">
                              <a:srgbClr val="000000"/>
                            </a:outerShdw>
                          </a:effectLst>
                          <a:latin typeface="Arial" charset="0"/>
                        </a:rPr>
                        <a:t>EJERCICIOS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latin typeface="Arial" charset="0"/>
                        </a:rPr>
                        <a:t>INCN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outerShdw blurRad="38100" dist="38100" dir="2700000" algn="tl">
                              <a:srgbClr val="000000"/>
                            </a:outerShdw>
                          </a:effectLst>
                          <a:latin typeface="Arial" charset="0"/>
                        </a:rPr>
                        <a:t>LÍMITE</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914400">
                <a:tc rowSpan="3">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2017 y siguientes</a:t>
                      </a:r>
                      <a:endParaRPr kumimoji="0" lang="es-ES_tradnl" sz="2000" b="1" i="0" u="none" strike="noStrike" cap="none" normalizeH="0" baseline="0" dirty="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INCN &lt; 20 MM</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70%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1371600">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INCN ≥ 20 MM</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rgbClr val="0000FF"/>
                          </a:solidFill>
                          <a:effectLst/>
                          <a:latin typeface="Arial" charset="0"/>
                        </a:rPr>
                        <a:t>INCN &lt; 60 MM</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50%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1219200">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INCN ≥ 60 MM</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25%</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6"/>
                  </a:ext>
                </a:extLst>
              </a:tr>
            </a:tbl>
          </a:graphicData>
        </a:graphic>
      </p:graphicFrame>
      <p:sp>
        <p:nvSpPr>
          <p:cNvPr id="10" name="Text Box 5"/>
          <p:cNvSpPr txBox="1">
            <a:spLocks noChangeArrowheads="1"/>
          </p:cNvSpPr>
          <p:nvPr/>
        </p:nvSpPr>
        <p:spPr bwMode="auto">
          <a:xfrm>
            <a:off x="0" y="6858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_tradnl" sz="1800" dirty="0">
                <a:solidFill>
                  <a:srgbClr val="000066"/>
                </a:solidFill>
              </a:rPr>
              <a:t>Compensación </a:t>
            </a:r>
            <a:r>
              <a:rPr lang="es-ES_tradnl" sz="1800" dirty="0" err="1" smtClean="0">
                <a:solidFill>
                  <a:srgbClr val="000066"/>
                </a:solidFill>
              </a:rPr>
              <a:t>BINs</a:t>
            </a:r>
            <a:r>
              <a:rPr lang="es-ES_tradnl" sz="1800" dirty="0" smtClean="0">
                <a:solidFill>
                  <a:srgbClr val="000066"/>
                </a:solidFill>
              </a:rPr>
              <a:t> y Cuotas  Negativas (Cooperativas): </a:t>
            </a:r>
            <a:r>
              <a:rPr lang="es-ES_tradnl" sz="1800" dirty="0" smtClean="0">
                <a:solidFill>
                  <a:srgbClr val="FF0000"/>
                </a:solidFill>
              </a:rPr>
              <a:t>2017 y </a:t>
            </a:r>
            <a:r>
              <a:rPr lang="es-ES_tradnl" sz="1800" dirty="0" err="1" smtClean="0">
                <a:solidFill>
                  <a:srgbClr val="FF0000"/>
                </a:solidFill>
              </a:rPr>
              <a:t>ss</a:t>
            </a:r>
            <a:endParaRPr lang="es-ES" sz="1800" dirty="0">
              <a:solidFill>
                <a:srgbClr val="000066"/>
              </a:solidFill>
            </a:endParaRPr>
          </a:p>
        </p:txBody>
      </p:sp>
      <p:graphicFrame>
        <p:nvGraphicFramePr>
          <p:cNvPr id="12" name="Group 13"/>
          <p:cNvGraphicFramePr>
            <a:graphicFrameLocks noGrp="1"/>
          </p:cNvGraphicFramePr>
          <p:nvPr>
            <p:extLst>
              <p:ext uri="{D42A27DB-BD31-4B8C-83A1-F6EECF244321}">
                <p14:modId xmlns="" xmlns:p14="http://schemas.microsoft.com/office/powerpoint/2010/main" val="678151416"/>
              </p:ext>
            </p:extLst>
          </p:nvPr>
        </p:nvGraphicFramePr>
        <p:xfrm>
          <a:off x="2667000" y="5849838"/>
          <a:ext cx="6667500" cy="457200"/>
        </p:xfrm>
        <a:graphic>
          <a:graphicData uri="http://schemas.openxmlformats.org/drawingml/2006/table">
            <a:tbl>
              <a:tblPr/>
              <a:tblGrid>
                <a:gridCol w="6667500">
                  <a:extLst>
                    <a:ext uri="{9D8B030D-6E8A-4147-A177-3AD203B41FA5}">
                      <a16:colId xmlns="" xmlns:a16="http://schemas.microsoft.com/office/drawing/2014/main" val="20000"/>
                    </a:ext>
                  </a:extLst>
                </a:gridCol>
              </a:tblGrid>
              <a:tr h="221218">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2400" b="1" i="0" u="none" strike="noStrike" cap="none" normalizeH="0" baseline="0" dirty="0" smtClean="0">
                          <a:ln>
                            <a:noFill/>
                          </a:ln>
                          <a:solidFill>
                            <a:schemeClr val="tx1"/>
                          </a:solidFill>
                          <a:effectLst/>
                          <a:latin typeface="Arial" pitchFamily="34" charset="0"/>
                        </a:rPr>
                        <a:t>Siempre deducible: hasta 1.000.000 €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
        <p:nvSpPr>
          <p:cNvPr id="13" name="Rectangle 3"/>
          <p:cNvSpPr>
            <a:spLocks noChangeArrowheads="1"/>
          </p:cNvSpPr>
          <p:nvPr/>
        </p:nvSpPr>
        <p:spPr bwMode="auto">
          <a:xfrm>
            <a:off x="152400" y="0"/>
            <a:ext cx="9576422" cy="523220"/>
          </a:xfrm>
          <a:prstGeom prst="rect">
            <a:avLst/>
          </a:prstGeom>
          <a:noFill/>
          <a:ln w="9525">
            <a:noFill/>
            <a:miter lim="800000"/>
            <a:headEnd/>
            <a:tailEnd/>
          </a:ln>
        </p:spPr>
        <p:txBody>
          <a:bodyPr wrap="square">
            <a:spAutoFit/>
          </a:bodyPr>
          <a:lstStyle/>
          <a:p>
            <a:pPr algn="ctr"/>
            <a:r>
              <a:rPr lang="es-ES_tradnl" sz="2800" u="sng" dirty="0" smtClean="0">
                <a:solidFill>
                  <a:srgbClr val="FFFF00"/>
                </a:solidFill>
                <a:latin typeface="Arial" pitchFamily="34" charset="0"/>
              </a:rPr>
              <a:t>RESUMEN:</a:t>
            </a:r>
            <a:r>
              <a:rPr lang="es-ES_tradnl" sz="2400" dirty="0" smtClean="0">
                <a:solidFill>
                  <a:srgbClr val="FFFF66"/>
                </a:solidFill>
                <a:latin typeface="Arial" pitchFamily="34" charset="0"/>
              </a:rPr>
              <a:t> Art. 26, DT 36ª y DA 15ª NLIS. DA 8ª Ley 20/1990</a:t>
            </a:r>
            <a:endParaRPr lang="es-ES_tradnl" sz="3200" dirty="0">
              <a:solidFill>
                <a:srgbClr val="FFFF99"/>
              </a:solidFill>
              <a:latin typeface="Arial" pitchFamily="34" charset="0"/>
            </a:endParaRPr>
          </a:p>
        </p:txBody>
      </p:sp>
    </p:spTree>
    <p:extLst>
      <p:ext uri="{BB962C8B-B14F-4D97-AF65-F5344CB8AC3E}">
        <p14:creationId xmlns="" xmlns:p14="http://schemas.microsoft.com/office/powerpoint/2010/main" val="4206975984"/>
      </p:ext>
    </p:extLst>
  </p:cSld>
  <p:clrMapOvr>
    <a:masterClrMapping/>
  </p:clrMapOvr>
  <p:transition/>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308</a:t>
            </a:fld>
            <a:endParaRPr lang="es-ES" dirty="0"/>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MODIFICACIONES EN </a:t>
            </a:r>
            <a:r>
              <a:rPr lang="es-ES" sz="2200" dirty="0" smtClean="0">
                <a:solidFill>
                  <a:srgbClr val="FF0000"/>
                </a:solidFill>
              </a:rPr>
              <a:t>BI NEGATIVAS a partir de 2015</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26 y DT 36ª NLIS   </a:t>
            </a:r>
            <a:r>
              <a:rPr lang="es-ES_tradnl" sz="2400" dirty="0" smtClean="0">
                <a:solidFill>
                  <a:srgbClr val="FFFF00"/>
                </a:solidFill>
                <a:effectLst>
                  <a:outerShdw blurRad="38100" dist="38100" dir="2700000" algn="tl">
                    <a:srgbClr val="000000">
                      <a:alpha val="43137"/>
                    </a:srgbClr>
                  </a:outerShdw>
                </a:effectLst>
                <a:latin typeface="Arial" pitchFamily="34" charset="0"/>
              </a:rPr>
              <a:t>Desde 2015</a:t>
            </a:r>
            <a:endParaRPr lang="es-ES" sz="2400" dirty="0">
              <a:solidFill>
                <a:srgbClr val="FFFF00"/>
              </a:solidFill>
              <a:effectLst>
                <a:outerShdw blurRad="38100" dist="38100" dir="2700000" algn="tl">
                  <a:srgbClr val="000000">
                    <a:alpha val="43137"/>
                  </a:srgbClr>
                </a:outerShdw>
              </a:effectLst>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1090167888"/>
              </p:ext>
            </p:extLst>
          </p:nvPr>
        </p:nvGraphicFramePr>
        <p:xfrm>
          <a:off x="152400" y="914400"/>
          <a:ext cx="9677399" cy="5340753"/>
        </p:xfrm>
        <a:graphic>
          <a:graphicData uri="http://schemas.openxmlformats.org/drawingml/2006/table">
            <a:tbl>
              <a:tblPr firstRow="1" bandRow="1">
                <a:tableStyleId>{7DF18680-E054-41AD-8BC1-D1AEF772440D}</a:tableStyleId>
              </a:tblPr>
              <a:tblGrid>
                <a:gridCol w="2477413">
                  <a:extLst>
                    <a:ext uri="{9D8B030D-6E8A-4147-A177-3AD203B41FA5}">
                      <a16:colId xmlns="" xmlns:a16="http://schemas.microsoft.com/office/drawing/2014/main" val="20000"/>
                    </a:ext>
                  </a:extLst>
                </a:gridCol>
                <a:gridCol w="7199986">
                  <a:extLst>
                    <a:ext uri="{9D8B030D-6E8A-4147-A177-3AD203B41FA5}">
                      <a16:colId xmlns="" xmlns:a16="http://schemas.microsoft.com/office/drawing/2014/main" val="20001"/>
                    </a:ext>
                  </a:extLst>
                </a:gridCol>
              </a:tblGrid>
              <a:tr h="454602">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COMPENSACIÓN DE </a:t>
                      </a:r>
                      <a:r>
                        <a:rPr lang="es-ES_tradnl" sz="2000" dirty="0" smtClean="0">
                          <a:solidFill>
                            <a:srgbClr val="FFFF99"/>
                          </a:solidFill>
                        </a:rPr>
                        <a:t>BASES IMPONIBLES NEGATIVAS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4602">
                <a:tc>
                  <a:txBody>
                    <a:bodyPr/>
                    <a:lstStyle/>
                    <a:p>
                      <a:pPr marL="342900" indent="-342900">
                        <a:buFont typeface="Wingdings" pitchFamily="2" charset="2"/>
                        <a:buChar char="q"/>
                      </a:pPr>
                      <a:r>
                        <a:rPr lang="es-ES_tradnl" sz="2000" b="1" u="none" dirty="0" smtClean="0">
                          <a:solidFill>
                            <a:schemeClr val="tx1"/>
                          </a:solidFill>
                        </a:rPr>
                        <a:t>Período</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BI (-)</a:t>
                      </a:r>
                      <a:r>
                        <a:rPr lang="es-ES_tradnl" sz="1800" kern="1200" baseline="0" dirty="0" smtClean="0">
                          <a:solidFill>
                            <a:srgbClr val="000066"/>
                          </a:solidFill>
                          <a:latin typeface="+mn-lt"/>
                          <a:ea typeface="+mn-ea"/>
                          <a:cs typeface="+mn-cs"/>
                        </a:rPr>
                        <a:t> se podrán compensar </a:t>
                      </a:r>
                      <a:r>
                        <a:rPr lang="es-ES_tradnl" sz="1800" b="1" u="sng" kern="1200" baseline="0" dirty="0" smtClean="0">
                          <a:solidFill>
                            <a:srgbClr val="FF0000"/>
                          </a:solidFill>
                          <a:latin typeface="+mn-lt"/>
                          <a:ea typeface="+mn-ea"/>
                          <a:cs typeface="+mn-cs"/>
                        </a:rPr>
                        <a:t>sin</a:t>
                      </a:r>
                      <a:r>
                        <a:rPr lang="es-ES_tradnl" sz="1800" b="1" kern="1200" baseline="0" dirty="0" smtClean="0">
                          <a:solidFill>
                            <a:srgbClr val="FF0000"/>
                          </a:solidFill>
                          <a:latin typeface="+mn-lt"/>
                          <a:ea typeface="+mn-ea"/>
                          <a:cs typeface="+mn-cs"/>
                        </a:rPr>
                        <a:t> límite temporal </a:t>
                      </a:r>
                      <a:r>
                        <a:rPr lang="es-ES_tradnl" sz="1400" b="1" kern="1200" baseline="0" dirty="0" smtClean="0">
                          <a:solidFill>
                            <a:srgbClr val="FF0000"/>
                          </a:solidFill>
                          <a:latin typeface="+mn-lt"/>
                          <a:ea typeface="+mn-ea"/>
                          <a:cs typeface="+mn-cs"/>
                        </a:rPr>
                        <a:t>(antes 18 años)</a:t>
                      </a:r>
                      <a:r>
                        <a:rPr lang="es-ES_tradnl" sz="1400" kern="1200" baseline="0" dirty="0" smtClean="0">
                          <a:solidFill>
                            <a:srgbClr val="000066"/>
                          </a:solidFill>
                          <a:latin typeface="+mn-lt"/>
                          <a:ea typeface="+mn-ea"/>
                          <a:cs typeface="+mn-cs"/>
                        </a:rPr>
                        <a:t>.</a:t>
                      </a:r>
                      <a:endParaRPr lang="es-ES_tradnl" sz="14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181966">
                <a:tc>
                  <a:txBody>
                    <a:bodyPr/>
                    <a:lstStyle/>
                    <a:p>
                      <a:pPr marL="342900" indent="-342900">
                        <a:buFont typeface="Wingdings" pitchFamily="2" charset="2"/>
                        <a:buChar char="q"/>
                      </a:pPr>
                      <a:r>
                        <a:rPr lang="es-ES_tradnl" sz="2000" b="1" u="none" dirty="0" smtClean="0">
                          <a:solidFill>
                            <a:schemeClr val="tx1"/>
                          </a:solidFill>
                        </a:rPr>
                        <a:t>Límite en el Importe </a:t>
                      </a:r>
                      <a:r>
                        <a:rPr lang="es-ES_tradnl" sz="2000" b="1" u="none" dirty="0" smtClean="0">
                          <a:solidFill>
                            <a:srgbClr val="FFFF00"/>
                          </a:solidFill>
                        </a:rPr>
                        <a:t>2016/2017 y </a:t>
                      </a:r>
                      <a:r>
                        <a:rPr lang="es-ES_tradnl" sz="2000" b="1" u="none" dirty="0" err="1" smtClean="0">
                          <a:solidFill>
                            <a:srgbClr val="FFFF00"/>
                          </a:solidFill>
                        </a:rPr>
                        <a:t>ss</a:t>
                      </a:r>
                      <a:endParaRPr lang="es-ES_tradnl" sz="2000"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Solo se podrá compensar </a:t>
                      </a:r>
                      <a:r>
                        <a:rPr lang="es-ES_tradnl" sz="1800" kern="1200" baseline="0" dirty="0" smtClean="0">
                          <a:solidFill>
                            <a:srgbClr val="000066"/>
                          </a:solidFill>
                          <a:latin typeface="+mn-lt"/>
                          <a:ea typeface="+mn-ea"/>
                          <a:cs typeface="+mn-cs"/>
                        </a:rPr>
                        <a:t>el </a:t>
                      </a:r>
                      <a:r>
                        <a:rPr lang="es-ES_tradnl" sz="1800" b="1" kern="1200" baseline="0" dirty="0" smtClean="0">
                          <a:solidFill>
                            <a:srgbClr val="FF0000"/>
                          </a:solidFill>
                          <a:latin typeface="+mn-lt"/>
                          <a:ea typeface="+mn-ea"/>
                          <a:cs typeface="+mn-cs"/>
                        </a:rPr>
                        <a:t>60%*</a:t>
                      </a:r>
                      <a:r>
                        <a:rPr lang="es-ES_tradnl" sz="1800" b="1" kern="1200" baseline="0" dirty="0" smtClean="0">
                          <a:solidFill>
                            <a:srgbClr val="000066"/>
                          </a:solidFill>
                          <a:latin typeface="+mn-lt"/>
                          <a:ea typeface="+mn-ea"/>
                          <a:cs typeface="+mn-cs"/>
                        </a:rPr>
                        <a:t> </a:t>
                      </a:r>
                      <a:r>
                        <a:rPr lang="es-ES_tradnl" sz="1800" b="1" kern="1200" baseline="0" dirty="0" smtClean="0">
                          <a:solidFill>
                            <a:srgbClr val="0000FF"/>
                          </a:solidFill>
                          <a:latin typeface="+mn-lt"/>
                          <a:ea typeface="+mn-ea"/>
                          <a:cs typeface="+mn-cs"/>
                        </a:rPr>
                        <a:t>(2016) </a:t>
                      </a:r>
                      <a:r>
                        <a:rPr lang="es-ES_tradnl" sz="1800" b="1" kern="1200" baseline="0" dirty="0" smtClean="0">
                          <a:solidFill>
                            <a:srgbClr val="000066"/>
                          </a:solidFill>
                          <a:latin typeface="+mn-lt"/>
                          <a:ea typeface="+mn-ea"/>
                          <a:cs typeface="+mn-cs"/>
                        </a:rPr>
                        <a:t>ó </a:t>
                      </a:r>
                      <a:r>
                        <a:rPr lang="es-ES_tradnl" sz="1800" b="1" kern="1200" baseline="0" dirty="0" smtClean="0">
                          <a:solidFill>
                            <a:srgbClr val="FF0000"/>
                          </a:solidFill>
                          <a:latin typeface="+mn-lt"/>
                          <a:ea typeface="+mn-ea"/>
                          <a:cs typeface="+mn-cs"/>
                        </a:rPr>
                        <a:t>70%</a:t>
                      </a:r>
                      <a:r>
                        <a:rPr lang="es-ES_tradnl" sz="1800" b="1" kern="1200" baseline="0" dirty="0" smtClean="0">
                          <a:solidFill>
                            <a:srgbClr val="000066"/>
                          </a:solidFill>
                          <a:latin typeface="+mn-lt"/>
                          <a:ea typeface="+mn-ea"/>
                          <a:cs typeface="+mn-cs"/>
                        </a:rPr>
                        <a:t> </a:t>
                      </a:r>
                      <a:r>
                        <a:rPr lang="es-ES_tradnl" sz="1800" b="1" kern="1200" baseline="0" dirty="0" smtClean="0">
                          <a:solidFill>
                            <a:srgbClr val="0000FF"/>
                          </a:solidFill>
                          <a:latin typeface="+mn-lt"/>
                          <a:ea typeface="+mn-ea"/>
                          <a:cs typeface="+mn-cs"/>
                        </a:rPr>
                        <a:t>(2017 y </a:t>
                      </a:r>
                      <a:r>
                        <a:rPr lang="es-ES_tradnl" sz="1800" b="1" kern="1200" baseline="0" dirty="0" err="1" smtClean="0">
                          <a:solidFill>
                            <a:srgbClr val="0000FF"/>
                          </a:solidFill>
                          <a:latin typeface="+mn-lt"/>
                          <a:ea typeface="+mn-ea"/>
                          <a:cs typeface="+mn-cs"/>
                        </a:rPr>
                        <a:t>ss</a:t>
                      </a:r>
                      <a:r>
                        <a:rPr lang="es-ES_tradnl" sz="1800" b="1" kern="1200" baseline="0" dirty="0" smtClean="0">
                          <a:solidFill>
                            <a:srgbClr val="0000FF"/>
                          </a:solidFill>
                          <a:latin typeface="+mn-lt"/>
                          <a:ea typeface="+mn-ea"/>
                          <a:cs typeface="+mn-cs"/>
                        </a:rPr>
                        <a:t>) </a:t>
                      </a:r>
                      <a:r>
                        <a:rPr lang="es-ES_tradnl" sz="1800" b="1" kern="1200" baseline="0" dirty="0" smtClean="0">
                          <a:solidFill>
                            <a:srgbClr val="000066"/>
                          </a:solidFill>
                          <a:latin typeface="+mn-lt"/>
                          <a:ea typeface="+mn-ea"/>
                          <a:cs typeface="+mn-cs"/>
                        </a:rPr>
                        <a:t>de la base imponible </a:t>
                      </a:r>
                      <a:r>
                        <a:rPr lang="es-ES_tradnl" sz="1800" b="1" u="sng" kern="1200" baseline="0" dirty="0" smtClean="0">
                          <a:solidFill>
                            <a:srgbClr val="000066"/>
                          </a:solidFill>
                          <a:latin typeface="+mn-lt"/>
                          <a:ea typeface="+mn-ea"/>
                          <a:cs typeface="+mn-cs"/>
                        </a:rPr>
                        <a:t>previa a</a:t>
                      </a:r>
                      <a:r>
                        <a:rPr lang="es-ES_tradnl" sz="1800" u="none" kern="1200" baseline="0" dirty="0" smtClean="0">
                          <a:solidFill>
                            <a:srgbClr val="000066"/>
                          </a:solidFill>
                          <a:latin typeface="+mn-lt"/>
                          <a:ea typeface="+mn-ea"/>
                          <a:cs typeface="+mn-cs"/>
                        </a:rPr>
                        <a:t> </a:t>
                      </a:r>
                      <a:r>
                        <a:rPr lang="es-ES_tradnl" sz="1800" u="sng" kern="1200" baseline="0" dirty="0" smtClean="0">
                          <a:solidFill>
                            <a:srgbClr val="000066"/>
                          </a:solidFill>
                          <a:latin typeface="+mn-lt"/>
                          <a:ea typeface="+mn-ea"/>
                          <a:cs typeface="+mn-cs"/>
                        </a:rPr>
                        <a:t>su compensación y a la aplicación de la reserva de capitalización del art. 25 LIS</a:t>
                      </a:r>
                      <a:r>
                        <a:rPr lang="es-ES_tradnl" sz="1800" kern="1200" baseline="0" dirty="0" smtClean="0">
                          <a:solidFill>
                            <a:srgbClr val="000066"/>
                          </a:solidFill>
                          <a:latin typeface="+mn-lt"/>
                          <a:ea typeface="+mn-ea"/>
                          <a:cs typeface="+mn-cs"/>
                        </a:rPr>
                        <a:t>. </a:t>
                      </a:r>
                    </a:p>
                    <a:p>
                      <a:pPr marL="342900" indent="-342900">
                        <a:buFont typeface="Wingdings" pitchFamily="2" charset="2"/>
                        <a:buChar char="v"/>
                      </a:pPr>
                      <a:r>
                        <a:rPr lang="es-ES_tradnl" sz="1800" u="sng" kern="1200" baseline="0" dirty="0" smtClean="0">
                          <a:solidFill>
                            <a:srgbClr val="000066"/>
                          </a:solidFill>
                          <a:latin typeface="+mn-lt"/>
                          <a:ea typeface="+mn-ea"/>
                          <a:cs typeface="+mn-cs"/>
                        </a:rPr>
                        <a:t>Admitiéndose</a:t>
                      </a:r>
                      <a:r>
                        <a:rPr lang="es-ES_tradnl" sz="1800" kern="1200" baseline="0" dirty="0" smtClean="0">
                          <a:solidFill>
                            <a:srgbClr val="000066"/>
                          </a:solidFill>
                          <a:latin typeface="+mn-lt"/>
                          <a:ea typeface="+mn-ea"/>
                          <a:cs typeface="+mn-cs"/>
                        </a:rPr>
                        <a:t>, </a:t>
                      </a:r>
                      <a:r>
                        <a:rPr lang="es-ES_tradnl" sz="1800" u="sng" kern="1200" baseline="0" dirty="0" smtClean="0">
                          <a:solidFill>
                            <a:srgbClr val="000066"/>
                          </a:solidFill>
                          <a:latin typeface="+mn-lt"/>
                          <a:ea typeface="+mn-ea"/>
                          <a:cs typeface="+mn-cs"/>
                        </a:rPr>
                        <a:t>en todo caso</a:t>
                      </a:r>
                      <a:r>
                        <a:rPr lang="es-ES_tradnl" sz="1800" kern="1200" baseline="0" dirty="0" smtClean="0">
                          <a:solidFill>
                            <a:srgbClr val="000066"/>
                          </a:solidFill>
                          <a:latin typeface="+mn-lt"/>
                          <a:ea typeface="+mn-ea"/>
                          <a:cs typeface="+mn-cs"/>
                        </a:rPr>
                        <a:t>, un importe </a:t>
                      </a:r>
                      <a:r>
                        <a:rPr lang="es-ES_tradnl" sz="1800" b="1" u="none" kern="1200" baseline="0" dirty="0" smtClean="0">
                          <a:solidFill>
                            <a:srgbClr val="000066"/>
                          </a:solidFill>
                          <a:latin typeface="+mn-lt"/>
                          <a:ea typeface="+mn-ea"/>
                          <a:cs typeface="+mn-cs"/>
                        </a:rPr>
                        <a:t>mínimo</a:t>
                      </a:r>
                      <a:r>
                        <a:rPr lang="es-ES_tradnl" sz="1800" b="1" kern="1200" baseline="0" dirty="0" smtClean="0">
                          <a:solidFill>
                            <a:srgbClr val="000066"/>
                          </a:solidFill>
                          <a:latin typeface="+mn-lt"/>
                          <a:ea typeface="+mn-ea"/>
                          <a:cs typeface="+mn-cs"/>
                        </a:rPr>
                        <a:t> de </a:t>
                      </a:r>
                      <a:r>
                        <a:rPr lang="es-ES_tradnl" sz="1800" b="1" u="sng" kern="1200" baseline="0" dirty="0" smtClean="0">
                          <a:solidFill>
                            <a:srgbClr val="FF0000"/>
                          </a:solidFill>
                          <a:latin typeface="+mn-lt"/>
                          <a:ea typeface="+mn-ea"/>
                          <a:cs typeface="+mn-cs"/>
                        </a:rPr>
                        <a:t>1.000.000 €</a:t>
                      </a:r>
                      <a:endParaRPr lang="es-ES_tradnl" sz="1800" u="sng"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409392">
                <a:tc>
                  <a:txBody>
                    <a:bodyPr/>
                    <a:lstStyle/>
                    <a:p>
                      <a:pPr marL="342900" indent="-342900">
                        <a:buFont typeface="Wingdings" pitchFamily="2" charset="2"/>
                        <a:buChar char="q"/>
                      </a:pPr>
                      <a:r>
                        <a:rPr lang="es-ES_tradnl" sz="2000" b="1" u="sng" dirty="0" smtClean="0">
                          <a:solidFill>
                            <a:srgbClr val="FFFF00"/>
                          </a:solidFill>
                        </a:rPr>
                        <a:t>Comprobación</a:t>
                      </a:r>
                      <a:r>
                        <a:rPr lang="es-ES_tradnl" sz="2000" b="1" u="none" dirty="0" smtClean="0">
                          <a:solidFill>
                            <a:srgbClr val="FFFF00"/>
                          </a:solidFill>
                        </a:rPr>
                        <a:t> </a:t>
                      </a:r>
                      <a:r>
                        <a:rPr lang="es-ES_tradnl" sz="2000" b="1" u="sng" dirty="0" smtClean="0">
                          <a:solidFill>
                            <a:srgbClr val="FFFF00"/>
                          </a:solidFill>
                        </a:rPr>
                        <a:t>por la AT</a:t>
                      </a:r>
                      <a:r>
                        <a:rPr lang="es-ES_tradnl" sz="2000" b="1" u="none" dirty="0" smtClean="0">
                          <a:solidFill>
                            <a:srgbClr val="FFFF00"/>
                          </a:solidFill>
                        </a:rPr>
                        <a:t> </a:t>
                      </a:r>
                      <a:r>
                        <a:rPr lang="es-ES_tradnl" sz="2000" b="1" u="none" dirty="0" smtClean="0">
                          <a:solidFill>
                            <a:schemeClr val="tx1"/>
                          </a:solidFill>
                        </a:rPr>
                        <a:t>de las BI (-)</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700" kern="1200" baseline="0" dirty="0" smtClean="0">
                          <a:solidFill>
                            <a:srgbClr val="000066"/>
                          </a:solidFill>
                          <a:latin typeface="+mn-lt"/>
                          <a:ea typeface="+mn-ea"/>
                          <a:cs typeface="+mn-cs"/>
                        </a:rPr>
                        <a:t>El derecho de la Administración </a:t>
                      </a:r>
                      <a:r>
                        <a:rPr lang="es-ES_tradnl" sz="1700" b="1" kern="1200" baseline="0" dirty="0" smtClean="0">
                          <a:solidFill>
                            <a:srgbClr val="000066"/>
                          </a:solidFill>
                          <a:latin typeface="+mn-lt"/>
                          <a:ea typeface="+mn-ea"/>
                          <a:cs typeface="+mn-cs"/>
                        </a:rPr>
                        <a:t>para iniciar el procedimiento de comprobación de las bases imponibles negativas </a:t>
                      </a:r>
                      <a:r>
                        <a:rPr lang="es-ES_tradnl" sz="1700" b="0" kern="1200" baseline="0" dirty="0" smtClean="0">
                          <a:solidFill>
                            <a:srgbClr val="000066"/>
                          </a:solidFill>
                          <a:latin typeface="+mn-lt"/>
                          <a:ea typeface="+mn-ea"/>
                          <a:cs typeface="+mn-cs"/>
                        </a:rPr>
                        <a:t>compensadas o </a:t>
                      </a:r>
                      <a:r>
                        <a:rPr lang="es-ES_tradnl" sz="1700" kern="1200" baseline="0" dirty="0" smtClean="0">
                          <a:solidFill>
                            <a:srgbClr val="000066"/>
                          </a:solidFill>
                          <a:latin typeface="+mn-lt"/>
                          <a:ea typeface="+mn-ea"/>
                          <a:cs typeface="+mn-cs"/>
                        </a:rPr>
                        <a:t>pendientes de compensación </a:t>
                      </a:r>
                      <a:r>
                        <a:rPr lang="es-ES_tradnl" sz="1700" b="1" kern="1200" baseline="0" dirty="0" smtClean="0">
                          <a:solidFill>
                            <a:srgbClr val="FF0000"/>
                          </a:solidFill>
                          <a:latin typeface="+mn-lt"/>
                          <a:ea typeface="+mn-ea"/>
                          <a:cs typeface="+mn-cs"/>
                        </a:rPr>
                        <a:t>prescribe a los 10 años.</a:t>
                      </a:r>
                    </a:p>
                    <a:p>
                      <a:pPr marL="342900" indent="-342900">
                        <a:buFont typeface="Wingdings" pitchFamily="2" charset="2"/>
                        <a:buChar char="v"/>
                      </a:pPr>
                      <a:r>
                        <a:rPr lang="es-ES_tradnl" sz="1700" kern="1200" baseline="0" dirty="0" smtClean="0">
                          <a:solidFill>
                            <a:srgbClr val="000066"/>
                          </a:solidFill>
                          <a:latin typeface="+mn-lt"/>
                          <a:ea typeface="+mn-ea"/>
                          <a:cs typeface="+mn-cs"/>
                        </a:rPr>
                        <a:t> </a:t>
                      </a:r>
                      <a:r>
                        <a:rPr lang="es-ES_tradnl" sz="1700" b="1" u="sng" kern="1200" baseline="0" dirty="0" smtClean="0">
                          <a:solidFill>
                            <a:srgbClr val="0000FF"/>
                          </a:solidFill>
                          <a:latin typeface="+mn-lt"/>
                          <a:ea typeface="+mn-ea"/>
                          <a:cs typeface="+mn-cs"/>
                        </a:rPr>
                        <a:t>Transcurrido el plazo de los 10 años</a:t>
                      </a:r>
                      <a:r>
                        <a:rPr lang="es-ES_tradnl" sz="1700" kern="1200" baseline="0" dirty="0" smtClean="0">
                          <a:solidFill>
                            <a:srgbClr val="000066"/>
                          </a:solidFill>
                          <a:latin typeface="+mn-lt"/>
                          <a:ea typeface="+mn-ea"/>
                          <a:cs typeface="+mn-cs"/>
                        </a:rPr>
                        <a:t>, el contribuyente </a:t>
                      </a:r>
                      <a:r>
                        <a:rPr lang="es-ES_tradnl" sz="1700" b="1" u="sng" kern="1200" baseline="0" dirty="0" smtClean="0">
                          <a:solidFill>
                            <a:srgbClr val="000066"/>
                          </a:solidFill>
                          <a:latin typeface="+mn-lt"/>
                          <a:ea typeface="+mn-ea"/>
                          <a:cs typeface="+mn-cs"/>
                        </a:rPr>
                        <a:t>deberá acreditar</a:t>
                      </a:r>
                      <a:r>
                        <a:rPr lang="es-ES_tradnl" sz="1700" kern="1200" baseline="0" dirty="0" smtClean="0">
                          <a:solidFill>
                            <a:srgbClr val="000066"/>
                          </a:solidFill>
                          <a:latin typeface="+mn-lt"/>
                          <a:ea typeface="+mn-ea"/>
                          <a:cs typeface="+mn-cs"/>
                        </a:rPr>
                        <a:t> que las bases imponibles negativas cuya compensación pretenda mediante </a:t>
                      </a:r>
                      <a:r>
                        <a:rPr lang="es-ES_tradnl" sz="1700" b="1" kern="1200" baseline="0" dirty="0" smtClean="0">
                          <a:solidFill>
                            <a:srgbClr val="000066"/>
                          </a:solidFill>
                          <a:latin typeface="+mn-lt"/>
                          <a:ea typeface="+mn-ea"/>
                          <a:cs typeface="+mn-cs"/>
                        </a:rPr>
                        <a:t>la exhibición de la liquidación o autoliquidación, y de la contabilidad, con acreditación de su depósito durante el citado plazo en el Registro Mercantil</a:t>
                      </a:r>
                      <a:r>
                        <a:rPr lang="es-ES_tradnl" sz="1600" b="1" kern="1200" baseline="0" dirty="0" smtClean="0">
                          <a:solidFill>
                            <a:srgbClr val="000066"/>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kern="1200" baseline="0" dirty="0" smtClean="0">
                          <a:solidFill>
                            <a:srgbClr val="000066"/>
                          </a:solidFill>
                          <a:latin typeface="+mn-lt"/>
                          <a:ea typeface="+mn-ea"/>
                          <a:cs typeface="+mn-cs"/>
                        </a:rPr>
                        <a:t> </a:t>
                      </a:r>
                      <a:r>
                        <a:rPr lang="es-ES_tradnl" sz="1600" b="1" kern="1200" baseline="0" dirty="0" smtClean="0">
                          <a:solidFill>
                            <a:srgbClr val="FF0066"/>
                          </a:solidFill>
                          <a:latin typeface="+mn-lt"/>
                          <a:ea typeface="+mn-ea"/>
                          <a:cs typeface="+mn-cs"/>
                        </a:rPr>
                        <a:t>Art. 26.5 LIS (art. modificado por Ley 34/2015 – modificación LGT-)</a:t>
                      </a:r>
                      <a:endParaRPr lang="es-ES_tradnl" sz="16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833437">
                <a:tc>
                  <a:txBody>
                    <a:bodyPr/>
                    <a:lstStyle/>
                    <a:p>
                      <a:pPr marL="342900" indent="-342900">
                        <a:buFont typeface="Wingdings" pitchFamily="2" charset="2"/>
                        <a:buChar char="q"/>
                      </a:pPr>
                      <a:r>
                        <a:rPr lang="es-ES_tradnl" sz="2000" b="1" dirty="0" smtClean="0">
                          <a:solidFill>
                            <a:srgbClr val="FFFF00"/>
                          </a:solidFill>
                        </a:rPr>
                        <a:t>Limitación </a:t>
                      </a:r>
                      <a:r>
                        <a:rPr lang="es-ES_tradnl" sz="2000" b="1" u="sng" dirty="0" smtClean="0">
                          <a:solidFill>
                            <a:srgbClr val="FFFF00"/>
                          </a:solidFill>
                        </a:rPr>
                        <a:t>Total</a:t>
                      </a:r>
                    </a:p>
                    <a:p>
                      <a:pPr marL="342900" indent="-342900">
                        <a:buFont typeface="Wingdings" pitchFamily="2" charset="2"/>
                        <a:buChar char="v"/>
                      </a:pPr>
                      <a:r>
                        <a:rPr lang="es-ES_tradnl" sz="1800" b="1" dirty="0" smtClean="0">
                          <a:solidFill>
                            <a:schemeClr val="tx1"/>
                          </a:solidFill>
                        </a:rPr>
                        <a:t>Norma de Cautela</a:t>
                      </a:r>
                      <a:endParaRPr lang="es-ES_tradnl" sz="18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indent="-342900">
                        <a:buFont typeface="Wingdings" pitchFamily="2" charset="2"/>
                        <a:buChar char="v"/>
                      </a:pPr>
                      <a:r>
                        <a:rPr lang="es-ES_tradnl" sz="1600" b="1" kern="1200" baseline="0" dirty="0" smtClean="0">
                          <a:solidFill>
                            <a:srgbClr val="000066"/>
                          </a:solidFill>
                          <a:latin typeface="+mn-lt"/>
                          <a:ea typeface="+mn-ea"/>
                          <a:cs typeface="+mn-cs"/>
                        </a:rPr>
                        <a:t>Se establece</a:t>
                      </a:r>
                      <a:r>
                        <a:rPr lang="es-ES_tradnl" sz="1600" kern="1200" baseline="0" dirty="0" smtClean="0">
                          <a:solidFill>
                            <a:srgbClr val="000066"/>
                          </a:solidFill>
                          <a:latin typeface="+mn-lt"/>
                          <a:ea typeface="+mn-ea"/>
                          <a:cs typeface="+mn-cs"/>
                        </a:rPr>
                        <a:t> </a:t>
                      </a:r>
                      <a:r>
                        <a:rPr lang="es-ES_tradnl" sz="1600" b="1" u="sng" kern="1200" baseline="0" dirty="0" smtClean="0">
                          <a:solidFill>
                            <a:srgbClr val="0000FF"/>
                          </a:solidFill>
                          <a:latin typeface="+mn-lt"/>
                          <a:ea typeface="+mn-ea"/>
                          <a:cs typeface="+mn-cs"/>
                        </a:rPr>
                        <a:t>la limitación total </a:t>
                      </a:r>
                      <a:r>
                        <a:rPr lang="es-ES_tradnl" sz="1600" kern="1200" baseline="0" dirty="0" smtClean="0">
                          <a:solidFill>
                            <a:srgbClr val="000066"/>
                          </a:solidFill>
                          <a:latin typeface="+mn-lt"/>
                          <a:ea typeface="+mn-ea"/>
                          <a:cs typeface="+mn-cs"/>
                        </a:rPr>
                        <a:t>a la compensación de bases imponibles negativas </a:t>
                      </a:r>
                      <a:r>
                        <a:rPr lang="es-ES_tradnl" sz="1600" b="1" u="sng" kern="1200" baseline="0" dirty="0" smtClean="0">
                          <a:solidFill>
                            <a:srgbClr val="000066"/>
                          </a:solidFill>
                          <a:latin typeface="+mn-lt"/>
                          <a:ea typeface="+mn-ea"/>
                          <a:cs typeface="+mn-cs"/>
                        </a:rPr>
                        <a:t>en empresas que no realizaban una actividad económica</a:t>
                      </a:r>
                      <a:r>
                        <a:rPr lang="es-ES_tradnl" sz="1600" b="1" kern="1200" baseline="0" dirty="0" smtClean="0">
                          <a:solidFill>
                            <a:srgbClr val="000066"/>
                          </a:solidFill>
                          <a:latin typeface="+mn-lt"/>
                          <a:ea typeface="+mn-ea"/>
                          <a:cs typeface="+mn-cs"/>
                        </a:rPr>
                        <a:t>. </a:t>
                      </a:r>
                      <a:r>
                        <a:rPr lang="es-ES_tradnl" sz="1600" b="1" kern="1200" baseline="0" dirty="0" smtClean="0">
                          <a:solidFill>
                            <a:srgbClr val="FF0000"/>
                          </a:solidFill>
                          <a:latin typeface="+mn-lt"/>
                          <a:ea typeface="+mn-ea"/>
                          <a:cs typeface="+mn-cs"/>
                        </a:rPr>
                        <a:t>Norma de cautela</a:t>
                      </a:r>
                      <a:r>
                        <a:rPr lang="es-ES_tradnl" sz="1600" b="1" kern="1200" baseline="0" dirty="0" smtClean="0">
                          <a:solidFill>
                            <a:srgbClr val="000066"/>
                          </a:solidFill>
                          <a:latin typeface="+mn-lt"/>
                          <a:ea typeface="+mn-ea"/>
                          <a:cs typeface="+mn-cs"/>
                        </a:rPr>
                        <a:t>. </a:t>
                      </a:r>
                      <a:r>
                        <a:rPr lang="es-ES_tradnl" sz="1600" b="1" kern="1200" baseline="0" dirty="0" smtClean="0">
                          <a:solidFill>
                            <a:srgbClr val="FF0066"/>
                          </a:solidFill>
                          <a:latin typeface="+mn-lt"/>
                          <a:ea typeface="+mn-ea"/>
                          <a:cs typeface="+mn-cs"/>
                        </a:rPr>
                        <a:t>Art. 26.4 LIS</a:t>
                      </a:r>
                      <a:endParaRPr lang="es-ES_tradnl" b="1"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graphicFrame>
        <p:nvGraphicFramePr>
          <p:cNvPr id="7" name="Group 13"/>
          <p:cNvGraphicFramePr>
            <a:graphicFrameLocks noGrp="1"/>
          </p:cNvGraphicFramePr>
          <p:nvPr/>
        </p:nvGraphicFramePr>
        <p:xfrm>
          <a:off x="152400" y="6324600"/>
          <a:ext cx="8839200" cy="457200"/>
        </p:xfrm>
        <a:graphic>
          <a:graphicData uri="http://schemas.openxmlformats.org/drawingml/2006/table">
            <a:tbl>
              <a:tblPr/>
              <a:tblGrid>
                <a:gridCol w="8839200">
                  <a:extLst>
                    <a:ext uri="{9D8B030D-6E8A-4147-A177-3AD203B41FA5}">
                      <a16:colId xmlns="" xmlns:a16="http://schemas.microsoft.com/office/drawing/2014/main" val="20000"/>
                    </a:ext>
                  </a:extLst>
                </a:gridCol>
              </a:tblGrid>
              <a:tr h="457200">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1600" b="1" i="0" u="none" strike="noStrike" cap="none" normalizeH="0" baseline="0" dirty="0" smtClean="0">
                          <a:ln>
                            <a:noFill/>
                          </a:ln>
                          <a:solidFill>
                            <a:schemeClr val="tx1"/>
                          </a:solidFill>
                          <a:effectLst/>
                          <a:latin typeface="Arial" pitchFamily="34" charset="0"/>
                        </a:rPr>
                        <a:t>Error del Legislador en DT 36ª NLIS, se corrige en DF 21ª LPGE-2015: </a:t>
                      </a:r>
                      <a:r>
                        <a:rPr kumimoji="0" lang="es-ES_tradnl" sz="1800" b="1" i="0" u="none" strike="noStrike" cap="none" normalizeH="0" baseline="0" dirty="0" smtClean="0">
                          <a:ln>
                            <a:noFill/>
                          </a:ln>
                          <a:solidFill>
                            <a:srgbClr val="FFFF00"/>
                          </a:solidFill>
                          <a:effectLst/>
                          <a:latin typeface="Arial" pitchFamily="34" charset="0"/>
                        </a:rPr>
                        <a:t>60%</a:t>
                      </a:r>
                      <a:r>
                        <a:rPr lang="es-ES_tradnl" sz="1800" b="1" kern="1200" baseline="0" dirty="0" smtClean="0">
                          <a:solidFill>
                            <a:srgbClr val="FFFF00"/>
                          </a:solidFill>
                          <a:latin typeface="+mn-lt"/>
                          <a:ea typeface="+mn-ea"/>
                          <a:cs typeface="+mn-cs"/>
                        </a:rPr>
                        <a:t>*</a:t>
                      </a:r>
                      <a:r>
                        <a:rPr kumimoji="0" lang="es-ES_tradnl" sz="1800" b="1" i="0" u="none" strike="noStrike" cap="none" normalizeH="0" baseline="0" dirty="0" smtClean="0">
                          <a:ln>
                            <a:noFill/>
                          </a:ln>
                          <a:solidFill>
                            <a:srgbClr val="FFFF00"/>
                          </a:solidFill>
                          <a:effectLst/>
                          <a:latin typeface="Arial" pitchFamily="34" charset="0"/>
                        </a:rPr>
                        <a:t> para 2016</a:t>
                      </a:r>
                      <a:endParaRPr kumimoji="0" lang="es-ES_tradnl" sz="1400" b="1" i="0" u="none" strike="noStrike" cap="none" normalizeH="0" baseline="0" dirty="0" smtClean="0">
                        <a:ln>
                          <a:noFill/>
                        </a:ln>
                        <a:solidFill>
                          <a:schemeClr val="tx1"/>
                        </a:solidFill>
                        <a:effectLst/>
                        <a:latin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055968737"/>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309</a:t>
            </a:fld>
            <a:endParaRPr lang="es-ES" dirty="0"/>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u="sng" dirty="0" smtClean="0">
                <a:solidFill>
                  <a:srgbClr val="000066"/>
                </a:solidFill>
              </a:rPr>
              <a:t>LIMITACIONES</a:t>
            </a:r>
            <a:r>
              <a:rPr lang="es-ES" sz="2200" dirty="0" smtClean="0">
                <a:solidFill>
                  <a:srgbClr val="FF0000"/>
                </a:solidFill>
              </a:rPr>
              <a:t> BI NEGATIVAS a partir de 2016</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26 y DT 36ª NLIS   </a:t>
            </a:r>
            <a:r>
              <a:rPr lang="es-ES_tradnl" sz="2400" dirty="0" smtClean="0">
                <a:solidFill>
                  <a:srgbClr val="FFFF00"/>
                </a:solidFill>
                <a:effectLst>
                  <a:outerShdw blurRad="38100" dist="38100" dir="2700000" algn="tl">
                    <a:srgbClr val="000000">
                      <a:alpha val="43137"/>
                    </a:srgbClr>
                  </a:outerShdw>
                </a:effectLst>
                <a:latin typeface="Arial" pitchFamily="34" charset="0"/>
              </a:rPr>
              <a:t>Desde 2016</a:t>
            </a:r>
            <a:endParaRPr lang="es-ES" sz="2400" dirty="0">
              <a:solidFill>
                <a:srgbClr val="FFFF00"/>
              </a:solidFill>
              <a:effectLst>
                <a:outerShdw blurRad="38100" dist="38100" dir="2700000" algn="tl">
                  <a:srgbClr val="000000">
                    <a:alpha val="43137"/>
                  </a:srgbClr>
                </a:outerShdw>
              </a:effectLst>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3356046865"/>
              </p:ext>
            </p:extLst>
          </p:nvPr>
        </p:nvGraphicFramePr>
        <p:xfrm>
          <a:off x="76200" y="949643"/>
          <a:ext cx="9753600" cy="5527357"/>
        </p:xfrm>
        <a:graphic>
          <a:graphicData uri="http://schemas.openxmlformats.org/drawingml/2006/table">
            <a:tbl>
              <a:tblPr firstRow="1" bandRow="1">
                <a:tableStyleId>{7DF18680-E054-41AD-8BC1-D1AEF772440D}</a:tableStyleId>
              </a:tblPr>
              <a:tblGrid>
                <a:gridCol w="2477413">
                  <a:extLst>
                    <a:ext uri="{9D8B030D-6E8A-4147-A177-3AD203B41FA5}">
                      <a16:colId xmlns="" xmlns:a16="http://schemas.microsoft.com/office/drawing/2014/main" val="20000"/>
                    </a:ext>
                  </a:extLst>
                </a:gridCol>
                <a:gridCol w="7276187">
                  <a:extLst>
                    <a:ext uri="{9D8B030D-6E8A-4147-A177-3AD203B41FA5}">
                      <a16:colId xmlns="" xmlns:a16="http://schemas.microsoft.com/office/drawing/2014/main" val="20001"/>
                    </a:ext>
                  </a:extLst>
                </a:gridCol>
              </a:tblGrid>
              <a:tr h="454602">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COMPENSACIÓN DE </a:t>
                      </a:r>
                      <a:r>
                        <a:rPr lang="es-ES_tradnl" sz="2000" dirty="0" smtClean="0">
                          <a:solidFill>
                            <a:srgbClr val="FFFF99"/>
                          </a:solidFill>
                        </a:rPr>
                        <a:t>BASES IMPONIBLES NEGATIVAS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181966">
                <a:tc>
                  <a:txBody>
                    <a:bodyPr/>
                    <a:lstStyle/>
                    <a:p>
                      <a:pPr marL="342900" indent="-342900">
                        <a:buFont typeface="Wingdings" pitchFamily="2" charset="2"/>
                        <a:buChar char="q"/>
                      </a:pPr>
                      <a:r>
                        <a:rPr lang="es-ES_tradnl" sz="2000" b="1" u="sng" dirty="0" smtClean="0">
                          <a:solidFill>
                            <a:srgbClr val="FFFF00"/>
                          </a:solidFill>
                        </a:rPr>
                        <a:t>Límite</a:t>
                      </a:r>
                      <a:r>
                        <a:rPr lang="es-ES_tradnl" sz="2000" b="1" u="none" dirty="0" smtClean="0">
                          <a:solidFill>
                            <a:schemeClr val="tx1"/>
                          </a:solidFill>
                        </a:rPr>
                        <a:t> en el Importe </a:t>
                      </a:r>
                      <a:r>
                        <a:rPr lang="es-ES_tradnl" sz="2000" b="1" u="none" dirty="0" smtClean="0">
                          <a:solidFill>
                            <a:srgbClr val="FFFF00"/>
                          </a:solidFill>
                        </a:rPr>
                        <a:t>2016/2017 y </a:t>
                      </a:r>
                      <a:r>
                        <a:rPr lang="es-ES_tradnl" sz="2000" b="1" u="none" dirty="0" err="1" smtClean="0">
                          <a:solidFill>
                            <a:srgbClr val="FFFF00"/>
                          </a:solidFill>
                        </a:rPr>
                        <a:t>ss</a:t>
                      </a:r>
                      <a:endParaRPr lang="es-ES_tradnl" sz="2000"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Solo se podrá compensar </a:t>
                      </a:r>
                      <a:r>
                        <a:rPr lang="es-ES_tradnl" sz="1800" kern="1200" baseline="0" dirty="0" smtClean="0">
                          <a:solidFill>
                            <a:srgbClr val="000066"/>
                          </a:solidFill>
                          <a:latin typeface="+mn-lt"/>
                          <a:ea typeface="+mn-ea"/>
                          <a:cs typeface="+mn-cs"/>
                        </a:rPr>
                        <a:t>el </a:t>
                      </a:r>
                      <a:r>
                        <a:rPr lang="es-ES_tradnl" sz="1800" b="1" kern="1200" baseline="0" dirty="0" smtClean="0">
                          <a:solidFill>
                            <a:srgbClr val="FF0000"/>
                          </a:solidFill>
                          <a:latin typeface="+mn-lt"/>
                          <a:ea typeface="+mn-ea"/>
                          <a:cs typeface="+mn-cs"/>
                        </a:rPr>
                        <a:t>60%*</a:t>
                      </a:r>
                      <a:r>
                        <a:rPr lang="es-ES_tradnl" sz="1800" b="1" kern="1200" baseline="0" dirty="0" smtClean="0">
                          <a:solidFill>
                            <a:srgbClr val="000066"/>
                          </a:solidFill>
                          <a:latin typeface="+mn-lt"/>
                          <a:ea typeface="+mn-ea"/>
                          <a:cs typeface="+mn-cs"/>
                        </a:rPr>
                        <a:t> </a:t>
                      </a:r>
                      <a:r>
                        <a:rPr lang="es-ES_tradnl" sz="1800" b="1" kern="1200" baseline="0" dirty="0" smtClean="0">
                          <a:solidFill>
                            <a:srgbClr val="0000FF"/>
                          </a:solidFill>
                          <a:latin typeface="+mn-lt"/>
                          <a:ea typeface="+mn-ea"/>
                          <a:cs typeface="+mn-cs"/>
                        </a:rPr>
                        <a:t>(2016) </a:t>
                      </a:r>
                      <a:r>
                        <a:rPr lang="es-ES_tradnl" sz="1800" b="1" kern="1200" baseline="0" dirty="0" smtClean="0">
                          <a:solidFill>
                            <a:srgbClr val="000066"/>
                          </a:solidFill>
                          <a:latin typeface="+mn-lt"/>
                          <a:ea typeface="+mn-ea"/>
                          <a:cs typeface="+mn-cs"/>
                        </a:rPr>
                        <a:t>ó </a:t>
                      </a:r>
                      <a:r>
                        <a:rPr lang="es-ES_tradnl" sz="1800" b="1" kern="1200" baseline="0" dirty="0" smtClean="0">
                          <a:solidFill>
                            <a:srgbClr val="FF0000"/>
                          </a:solidFill>
                          <a:latin typeface="+mn-lt"/>
                          <a:ea typeface="+mn-ea"/>
                          <a:cs typeface="+mn-cs"/>
                        </a:rPr>
                        <a:t>70%</a:t>
                      </a:r>
                      <a:r>
                        <a:rPr lang="es-ES_tradnl" sz="1800" b="1" kern="1200" baseline="0" dirty="0" smtClean="0">
                          <a:solidFill>
                            <a:srgbClr val="000066"/>
                          </a:solidFill>
                          <a:latin typeface="+mn-lt"/>
                          <a:ea typeface="+mn-ea"/>
                          <a:cs typeface="+mn-cs"/>
                        </a:rPr>
                        <a:t> </a:t>
                      </a:r>
                      <a:r>
                        <a:rPr lang="es-ES_tradnl" sz="1800" b="1" kern="1200" baseline="0" dirty="0" smtClean="0">
                          <a:solidFill>
                            <a:srgbClr val="0000FF"/>
                          </a:solidFill>
                          <a:latin typeface="+mn-lt"/>
                          <a:ea typeface="+mn-ea"/>
                          <a:cs typeface="+mn-cs"/>
                        </a:rPr>
                        <a:t>(2017 y </a:t>
                      </a:r>
                      <a:r>
                        <a:rPr lang="es-ES_tradnl" sz="1800" b="1" kern="1200" baseline="0" dirty="0" err="1" smtClean="0">
                          <a:solidFill>
                            <a:srgbClr val="0000FF"/>
                          </a:solidFill>
                          <a:latin typeface="+mn-lt"/>
                          <a:ea typeface="+mn-ea"/>
                          <a:cs typeface="+mn-cs"/>
                        </a:rPr>
                        <a:t>ss</a:t>
                      </a:r>
                      <a:r>
                        <a:rPr lang="es-ES_tradnl" sz="1800" b="1" kern="1200" baseline="0" dirty="0" smtClean="0">
                          <a:solidFill>
                            <a:srgbClr val="0000FF"/>
                          </a:solidFill>
                          <a:latin typeface="+mn-lt"/>
                          <a:ea typeface="+mn-ea"/>
                          <a:cs typeface="+mn-cs"/>
                        </a:rPr>
                        <a:t>) </a:t>
                      </a:r>
                      <a:r>
                        <a:rPr lang="es-ES_tradnl" sz="1800" b="1" kern="1200" baseline="0" dirty="0" smtClean="0">
                          <a:solidFill>
                            <a:srgbClr val="000066"/>
                          </a:solidFill>
                          <a:latin typeface="+mn-lt"/>
                          <a:ea typeface="+mn-ea"/>
                          <a:cs typeface="+mn-cs"/>
                        </a:rPr>
                        <a:t>de la base imponible </a:t>
                      </a:r>
                      <a:r>
                        <a:rPr lang="es-ES_tradnl" sz="1800" b="1" u="sng" kern="1200" baseline="0" dirty="0" smtClean="0">
                          <a:solidFill>
                            <a:srgbClr val="000066"/>
                          </a:solidFill>
                          <a:latin typeface="+mn-lt"/>
                          <a:ea typeface="+mn-ea"/>
                          <a:cs typeface="+mn-cs"/>
                        </a:rPr>
                        <a:t>previa a:</a:t>
                      </a:r>
                      <a:r>
                        <a:rPr lang="es-ES_tradnl" sz="1800" u="none" kern="1200" baseline="0" dirty="0" smtClean="0">
                          <a:solidFill>
                            <a:srgbClr val="000066"/>
                          </a:solidFill>
                          <a:latin typeface="+mn-lt"/>
                          <a:ea typeface="+mn-ea"/>
                          <a:cs typeface="+mn-cs"/>
                        </a:rPr>
                        <a:t>                                      </a:t>
                      </a:r>
                      <a:r>
                        <a:rPr lang="es-ES_tradnl" sz="1600" b="1" kern="1200" baseline="0" dirty="0" smtClean="0">
                          <a:solidFill>
                            <a:srgbClr val="FF0066"/>
                          </a:solidFill>
                          <a:latin typeface="+mn-lt"/>
                          <a:ea typeface="+mn-ea"/>
                          <a:cs typeface="+mn-cs"/>
                        </a:rPr>
                        <a:t>Art. 26.1 LIS</a:t>
                      </a:r>
                      <a:endParaRPr lang="es-ES_tradnl" sz="1600" u="none" kern="1200" baseline="0" dirty="0" smtClean="0">
                        <a:solidFill>
                          <a:srgbClr val="000066"/>
                        </a:solidFill>
                        <a:latin typeface="+mn-lt"/>
                        <a:ea typeface="+mn-ea"/>
                        <a:cs typeface="+mn-cs"/>
                      </a:endParaRPr>
                    </a:p>
                    <a:p>
                      <a:pPr marL="342900" indent="-342900">
                        <a:buFont typeface="Wingdings" pitchFamily="2" charset="2"/>
                        <a:buChar char="§"/>
                      </a:pPr>
                      <a:r>
                        <a:rPr lang="es-ES_tradnl" sz="1800" u="none" kern="1200" baseline="0" dirty="0" smtClean="0">
                          <a:solidFill>
                            <a:srgbClr val="000066"/>
                          </a:solidFill>
                          <a:latin typeface="+mn-lt"/>
                          <a:ea typeface="+mn-ea"/>
                          <a:cs typeface="+mn-cs"/>
                        </a:rPr>
                        <a:t>previa a </a:t>
                      </a:r>
                      <a:r>
                        <a:rPr lang="es-ES_tradnl" sz="1800" u="sng" kern="1200" baseline="0" dirty="0" smtClean="0">
                          <a:solidFill>
                            <a:srgbClr val="000066"/>
                          </a:solidFill>
                          <a:latin typeface="+mn-lt"/>
                          <a:ea typeface="+mn-ea"/>
                          <a:cs typeface="+mn-cs"/>
                        </a:rPr>
                        <a:t>su compensación y</a:t>
                      </a:r>
                    </a:p>
                    <a:p>
                      <a:pPr marL="342900" indent="-342900">
                        <a:buFont typeface="Wingdings" pitchFamily="2" charset="2"/>
                        <a:buChar char="§"/>
                      </a:pPr>
                      <a:r>
                        <a:rPr lang="es-ES_tradnl" sz="1800" u="none" kern="1200" baseline="0" dirty="0" smtClean="0">
                          <a:solidFill>
                            <a:srgbClr val="000066"/>
                          </a:solidFill>
                          <a:latin typeface="+mn-lt"/>
                          <a:ea typeface="+mn-ea"/>
                          <a:cs typeface="+mn-cs"/>
                        </a:rPr>
                        <a:t>previa  a </a:t>
                      </a:r>
                      <a:r>
                        <a:rPr lang="es-ES_tradnl" sz="1800" u="sng" kern="1200" baseline="0" dirty="0" smtClean="0">
                          <a:solidFill>
                            <a:srgbClr val="000066"/>
                          </a:solidFill>
                          <a:latin typeface="+mn-lt"/>
                          <a:ea typeface="+mn-ea"/>
                          <a:cs typeface="+mn-cs"/>
                        </a:rPr>
                        <a:t>la aplicación de la reserva de capitalización del art. 25 L</a:t>
                      </a:r>
                      <a:r>
                        <a:rPr lang="es-ES_tradnl" sz="1800" kern="1200" baseline="0" dirty="0" smtClean="0">
                          <a:solidFill>
                            <a:srgbClr val="000066"/>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37878">
                <a:tc rowSpan="4">
                  <a:txBody>
                    <a:bodyPr/>
                    <a:lstStyle/>
                    <a:p>
                      <a:pPr marL="342900" indent="-342900">
                        <a:buFont typeface="Wingdings" pitchFamily="2" charset="2"/>
                        <a:buChar char="q"/>
                      </a:pPr>
                      <a:r>
                        <a:rPr lang="es-ES_tradnl" sz="2000" b="1" u="sng" dirty="0" smtClean="0">
                          <a:solidFill>
                            <a:srgbClr val="FFFF00"/>
                          </a:solidFill>
                        </a:rPr>
                        <a:t>Sin</a:t>
                      </a:r>
                      <a:r>
                        <a:rPr lang="es-ES_tradnl" sz="2000" b="1" u="none" dirty="0" smtClean="0">
                          <a:solidFill>
                            <a:schemeClr val="tx1"/>
                          </a:solidFill>
                        </a:rPr>
                        <a:t> limitación</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u="sng" kern="1200" baseline="0" dirty="0" smtClean="0">
                          <a:solidFill>
                            <a:srgbClr val="000066"/>
                          </a:solidFill>
                          <a:latin typeface="+mn-lt"/>
                          <a:ea typeface="+mn-ea"/>
                          <a:cs typeface="+mn-cs"/>
                        </a:rPr>
                        <a:t>Admitiéndose</a:t>
                      </a:r>
                      <a:r>
                        <a:rPr lang="es-ES_tradnl" sz="1600" kern="1200" baseline="0" dirty="0" smtClean="0">
                          <a:solidFill>
                            <a:srgbClr val="000066"/>
                          </a:solidFill>
                          <a:latin typeface="+mn-lt"/>
                          <a:ea typeface="+mn-ea"/>
                          <a:cs typeface="+mn-cs"/>
                        </a:rPr>
                        <a:t>, </a:t>
                      </a:r>
                      <a:r>
                        <a:rPr lang="es-ES_tradnl" sz="1600" u="sng" kern="1200" baseline="0" dirty="0" smtClean="0">
                          <a:solidFill>
                            <a:srgbClr val="000066"/>
                          </a:solidFill>
                          <a:latin typeface="+mn-lt"/>
                          <a:ea typeface="+mn-ea"/>
                          <a:cs typeface="+mn-cs"/>
                        </a:rPr>
                        <a:t>en todo caso</a:t>
                      </a:r>
                      <a:r>
                        <a:rPr lang="es-ES_tradnl" sz="1600" kern="1200" baseline="0" dirty="0" smtClean="0">
                          <a:solidFill>
                            <a:srgbClr val="000066"/>
                          </a:solidFill>
                          <a:latin typeface="+mn-lt"/>
                          <a:ea typeface="+mn-ea"/>
                          <a:cs typeface="+mn-cs"/>
                        </a:rPr>
                        <a:t>, un importe </a:t>
                      </a:r>
                      <a:r>
                        <a:rPr lang="es-ES_tradnl" sz="1600" b="1" u="none" kern="1200" baseline="0" dirty="0" smtClean="0">
                          <a:solidFill>
                            <a:srgbClr val="000066"/>
                          </a:solidFill>
                          <a:latin typeface="+mn-lt"/>
                          <a:ea typeface="+mn-ea"/>
                          <a:cs typeface="+mn-cs"/>
                        </a:rPr>
                        <a:t>mínimo</a:t>
                      </a:r>
                      <a:r>
                        <a:rPr lang="es-ES_tradnl" sz="1600" b="1" kern="1200" baseline="0" dirty="0" smtClean="0">
                          <a:solidFill>
                            <a:srgbClr val="000066"/>
                          </a:solidFill>
                          <a:latin typeface="+mn-lt"/>
                          <a:ea typeface="+mn-ea"/>
                          <a:cs typeface="+mn-cs"/>
                        </a:rPr>
                        <a:t> de </a:t>
                      </a:r>
                      <a:r>
                        <a:rPr lang="es-ES_tradnl" sz="1600" b="1" u="sng" kern="1200" baseline="0" dirty="0" smtClean="0">
                          <a:solidFill>
                            <a:srgbClr val="FF0000"/>
                          </a:solidFill>
                          <a:latin typeface="+mn-lt"/>
                          <a:ea typeface="+mn-ea"/>
                          <a:cs typeface="+mn-cs"/>
                        </a:rPr>
                        <a:t>1.000.000 €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u="none" kern="1200" baseline="0" dirty="0" smtClean="0">
                          <a:solidFill>
                            <a:srgbClr val="000066"/>
                          </a:solidFill>
                          <a:latin typeface="+mn-lt"/>
                          <a:ea typeface="+mn-ea"/>
                          <a:cs typeface="+mn-cs"/>
                        </a:rPr>
                        <a:t>período </a:t>
                      </a:r>
                      <a:r>
                        <a:rPr lang="es-ES_tradnl" sz="1600" b="1" u="sng" kern="1200" baseline="0" dirty="0" smtClean="0">
                          <a:solidFill>
                            <a:srgbClr val="000066"/>
                          </a:solidFill>
                          <a:latin typeface="+mn-lt"/>
                          <a:ea typeface="+mn-ea"/>
                          <a:cs typeface="+mn-cs"/>
                        </a:rPr>
                        <a:t>inferior</a:t>
                      </a:r>
                      <a:r>
                        <a:rPr lang="es-ES_tradnl" sz="1600" b="1" u="none" kern="1200" baseline="0" dirty="0" smtClean="0">
                          <a:solidFill>
                            <a:srgbClr val="000066"/>
                          </a:solidFill>
                          <a:latin typeface="+mn-lt"/>
                          <a:ea typeface="+mn-ea"/>
                          <a:cs typeface="+mn-cs"/>
                        </a:rPr>
                        <a:t> al año: la proporción</a:t>
                      </a:r>
                      <a:r>
                        <a:rPr lang="es-ES_tradnl" sz="1600" b="0" u="none" kern="1200" baseline="0" dirty="0" smtClean="0">
                          <a:solidFill>
                            <a:srgbClr val="000066"/>
                          </a:solidFill>
                          <a:latin typeface="+mn-lt"/>
                          <a:ea typeface="+mn-ea"/>
                          <a:cs typeface="+mn-cs"/>
                        </a:rPr>
                        <a:t>(</a:t>
                      </a:r>
                      <a:r>
                        <a:rPr lang="es-ES_tradnl" sz="1600" b="0" u="sng" kern="1200" baseline="0" dirty="0" smtClean="0">
                          <a:solidFill>
                            <a:srgbClr val="000066"/>
                          </a:solidFill>
                          <a:latin typeface="+mn-lt"/>
                          <a:ea typeface="+mn-ea"/>
                          <a:cs typeface="+mn-cs"/>
                        </a:rPr>
                        <a:t>6 meses</a:t>
                      </a:r>
                      <a:r>
                        <a:rPr lang="es-ES_tradnl" sz="1600" b="0" u="none" kern="1200" baseline="0" dirty="0" smtClean="0">
                          <a:solidFill>
                            <a:srgbClr val="000066"/>
                          </a:solidFill>
                          <a:latin typeface="+mn-lt"/>
                          <a:ea typeface="+mn-ea"/>
                          <a:cs typeface="+mn-cs"/>
                        </a:rPr>
                        <a:t> = 1MMx 6/12 = </a:t>
                      </a:r>
                      <a:r>
                        <a:rPr lang="es-ES_tradnl" sz="1600" b="1" u="none" kern="1200" baseline="0" dirty="0" smtClean="0">
                          <a:solidFill>
                            <a:srgbClr val="000066"/>
                          </a:solidFill>
                          <a:latin typeface="+mn-lt"/>
                          <a:ea typeface="+mn-ea"/>
                          <a:cs typeface="+mn-cs"/>
                        </a:rPr>
                        <a:t>0,5 MM</a:t>
                      </a:r>
                      <a:r>
                        <a:rPr lang="es-ES_tradnl" sz="1600" b="0" u="none" kern="1200" baseline="0" dirty="0" smtClean="0">
                          <a:solidFill>
                            <a:srgbClr val="000066"/>
                          </a:solidFill>
                          <a:latin typeface="+mn-lt"/>
                          <a:ea typeface="+mn-ea"/>
                          <a:cs typeface="+mn-cs"/>
                        </a:rPr>
                        <a:t>)</a:t>
                      </a:r>
                      <a:endParaRPr lang="es-ES_tradnl" sz="1600" b="0"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825558">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b="1" u="sng" kern="1200" baseline="0" dirty="0" smtClean="0">
                          <a:solidFill>
                            <a:srgbClr val="0000FF"/>
                          </a:solidFill>
                          <a:effectLst/>
                          <a:latin typeface="+mn-lt"/>
                          <a:ea typeface="+mn-ea"/>
                          <a:cs typeface="+mn-cs"/>
                        </a:rPr>
                        <a:t>QUITAS y Esperas (concurso de acreedores):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kern="1200" baseline="0" dirty="0" smtClean="0">
                          <a:solidFill>
                            <a:srgbClr val="000066"/>
                          </a:solidFill>
                          <a:latin typeface="+mn-lt"/>
                          <a:ea typeface="+mn-ea"/>
                          <a:cs typeface="+mn-cs"/>
                        </a:rPr>
                        <a:t>Las bases imponibles negativas que sean objeto de compensación con dichas rentas </a:t>
                      </a:r>
                      <a:r>
                        <a:rPr lang="es-ES_tradnl" sz="1600" b="1" u="sng" kern="1200" baseline="0" dirty="0" smtClean="0">
                          <a:solidFill>
                            <a:srgbClr val="000066"/>
                          </a:solidFill>
                          <a:latin typeface="+mn-lt"/>
                          <a:ea typeface="+mn-ea"/>
                          <a:cs typeface="+mn-cs"/>
                        </a:rPr>
                        <a:t>no</a:t>
                      </a:r>
                      <a:r>
                        <a:rPr lang="es-ES_tradnl" sz="1600" kern="1200" baseline="0" dirty="0" smtClean="0">
                          <a:solidFill>
                            <a:srgbClr val="000066"/>
                          </a:solidFill>
                          <a:latin typeface="+mn-lt"/>
                          <a:ea typeface="+mn-ea"/>
                          <a:cs typeface="+mn-cs"/>
                        </a:rPr>
                        <a:t> se tendrán en consideración respecto al 1.000.000 €.</a:t>
                      </a:r>
                      <a:endParaRPr lang="es-ES_tradnl" sz="16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11480">
                <a:tc vMerge="1">
                  <a:txBody>
                    <a:bodyPr/>
                    <a:lstStyle/>
                    <a:p>
                      <a:endParaRPr lang="es-ES_tradnl"/>
                    </a:p>
                  </a:txBody>
                  <a:tcPr/>
                </a:tc>
                <a:tc>
                  <a:txBody>
                    <a:bodyPr/>
                    <a:lstStyle/>
                    <a:p>
                      <a:pPr marL="342900" indent="-342900">
                        <a:buFont typeface="Wingdings" pitchFamily="2" charset="2"/>
                        <a:buChar char="v"/>
                      </a:pPr>
                      <a:r>
                        <a:rPr lang="es-ES_tradnl" sz="1600" kern="1200" baseline="0" dirty="0" smtClean="0">
                          <a:solidFill>
                            <a:srgbClr val="000066"/>
                          </a:solidFill>
                          <a:latin typeface="+mn-lt"/>
                          <a:ea typeface="+mn-ea"/>
                          <a:cs typeface="+mn-cs"/>
                        </a:rPr>
                        <a:t>en el período impositivo en que se produzca la </a:t>
                      </a:r>
                      <a:r>
                        <a:rPr lang="es-ES_tradnl" sz="1600" b="1" u="sng" kern="1200" baseline="0" dirty="0" smtClean="0">
                          <a:solidFill>
                            <a:srgbClr val="0000FF"/>
                          </a:solidFill>
                          <a:latin typeface="+mn-lt"/>
                          <a:ea typeface="+mn-ea"/>
                          <a:cs typeface="+mn-cs"/>
                        </a:rPr>
                        <a:t>extinción</a:t>
                      </a:r>
                      <a:r>
                        <a:rPr lang="es-ES_tradnl" sz="1600" b="1" kern="1200" baseline="0" dirty="0" smtClean="0">
                          <a:solidFill>
                            <a:srgbClr val="000066"/>
                          </a:solidFill>
                          <a:latin typeface="+mn-lt"/>
                          <a:ea typeface="+mn-ea"/>
                          <a:cs typeface="+mn-cs"/>
                        </a:rPr>
                        <a:t> de la entidad</a:t>
                      </a:r>
                      <a:r>
                        <a:rPr lang="es-ES_tradnl" sz="1600" kern="1200" baseline="0" dirty="0" smtClean="0">
                          <a:solidFill>
                            <a:srgbClr val="000066"/>
                          </a:solidFill>
                          <a:latin typeface="+mn-lt"/>
                          <a:ea typeface="+mn-ea"/>
                          <a:cs typeface="+mn-cs"/>
                        </a:rPr>
                        <a:t>, </a:t>
                      </a:r>
                      <a:r>
                        <a:rPr lang="es-ES_tradnl" sz="1600" u="sng" kern="1200" baseline="0" dirty="0" smtClean="0">
                          <a:solidFill>
                            <a:srgbClr val="000066"/>
                          </a:solidFill>
                          <a:latin typeface="+mn-lt"/>
                          <a:ea typeface="+mn-ea"/>
                          <a:cs typeface="+mn-cs"/>
                        </a:rPr>
                        <a:t>salvo que</a:t>
                      </a:r>
                      <a:r>
                        <a:rPr lang="es-ES_tradnl" sz="1600" kern="1200" baseline="0" dirty="0" smtClean="0">
                          <a:solidFill>
                            <a:srgbClr val="000066"/>
                          </a:solidFill>
                          <a:latin typeface="+mn-lt"/>
                          <a:ea typeface="+mn-ea"/>
                          <a:cs typeface="+mn-cs"/>
                        </a:rPr>
                        <a:t> la misma sea consecuencia de una operación de reestructuración  (FEACC) </a:t>
                      </a:r>
                      <a:r>
                        <a:rPr lang="es-ES_tradnl" sz="1600" b="1" kern="1200" baseline="0" dirty="0" smtClean="0">
                          <a:solidFill>
                            <a:srgbClr val="FF0066"/>
                          </a:solidFill>
                          <a:latin typeface="+mn-lt"/>
                          <a:ea typeface="+mn-ea"/>
                          <a:cs typeface="+mn-cs"/>
                        </a:rPr>
                        <a:t>Art. 26.1 LIS</a:t>
                      </a:r>
                      <a:endParaRPr lang="es-ES_tradnl" sz="16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411480">
                <a:tc vMerge="1">
                  <a:txBody>
                    <a:bodyPr/>
                    <a:lstStyle/>
                    <a:p>
                      <a:endParaRPr lang="es-ES_tradnl"/>
                    </a:p>
                  </a:txBody>
                  <a:tcPr/>
                </a:tc>
                <a:tc>
                  <a:txBody>
                    <a:bodyPr/>
                    <a:lstStyle/>
                    <a:p>
                      <a:pPr marL="342900" indent="-342900">
                        <a:buFont typeface="Wingdings" pitchFamily="2" charset="2"/>
                        <a:buChar char="v"/>
                      </a:pPr>
                      <a:r>
                        <a:rPr lang="es-ES_tradnl" sz="1600" b="1" u="sng" kern="1200" baseline="0" dirty="0" smtClean="0">
                          <a:solidFill>
                            <a:srgbClr val="000066"/>
                          </a:solidFill>
                          <a:latin typeface="+mn-lt"/>
                          <a:ea typeface="+mn-ea"/>
                          <a:cs typeface="+mn-cs"/>
                        </a:rPr>
                        <a:t>Entidades de nueva creación</a:t>
                      </a:r>
                      <a:r>
                        <a:rPr lang="es-ES_tradnl" sz="1600" kern="1200" baseline="0" dirty="0" smtClean="0">
                          <a:solidFill>
                            <a:srgbClr val="000066"/>
                          </a:solidFill>
                          <a:latin typeface="+mn-lt"/>
                          <a:ea typeface="+mn-ea"/>
                          <a:cs typeface="+mn-cs"/>
                        </a:rPr>
                        <a:t> (a que se refiere el artículo 29.1 LIS): en los </a:t>
                      </a:r>
                      <a:r>
                        <a:rPr lang="es-ES_tradnl" sz="1600" b="1" u="sng" kern="1200" baseline="0" dirty="0" smtClean="0">
                          <a:solidFill>
                            <a:srgbClr val="0000FF"/>
                          </a:solidFill>
                          <a:latin typeface="+mn-lt"/>
                          <a:ea typeface="+mn-ea"/>
                          <a:cs typeface="+mn-cs"/>
                        </a:rPr>
                        <a:t>3 primeros períodos impositivos</a:t>
                      </a:r>
                      <a:r>
                        <a:rPr lang="es-ES_tradnl" sz="1600" kern="1200" baseline="0" dirty="0" smtClean="0">
                          <a:solidFill>
                            <a:srgbClr val="000066"/>
                          </a:solidFill>
                          <a:latin typeface="+mn-lt"/>
                          <a:ea typeface="+mn-ea"/>
                          <a:cs typeface="+mn-cs"/>
                        </a:rPr>
                        <a:t> en que se genere una </a:t>
                      </a:r>
                      <a:r>
                        <a:rPr lang="es-ES_tradnl" sz="1600" b="1" kern="1200" baseline="0" dirty="0" smtClean="0">
                          <a:solidFill>
                            <a:srgbClr val="000066"/>
                          </a:solidFill>
                          <a:latin typeface="+mn-lt"/>
                          <a:ea typeface="+mn-ea"/>
                          <a:cs typeface="+mn-cs"/>
                        </a:rPr>
                        <a:t>base imponible positiva</a:t>
                      </a:r>
                      <a:r>
                        <a:rPr lang="es-ES_tradnl" sz="1600" kern="1200" baseline="0" dirty="0" smtClean="0">
                          <a:solidFill>
                            <a:srgbClr val="000066"/>
                          </a:solidFill>
                          <a:latin typeface="+mn-lt"/>
                          <a:ea typeface="+mn-ea"/>
                          <a:cs typeface="+mn-cs"/>
                        </a:rPr>
                        <a:t> previa a su compensación </a:t>
                      </a:r>
                      <a:r>
                        <a:rPr lang="es-ES_tradnl" sz="1600" b="1" kern="1200" baseline="0" dirty="0" smtClean="0">
                          <a:solidFill>
                            <a:srgbClr val="FF0066"/>
                          </a:solidFill>
                          <a:latin typeface="+mn-lt"/>
                          <a:ea typeface="+mn-ea"/>
                          <a:cs typeface="+mn-cs"/>
                        </a:rPr>
                        <a:t>Art. 26.3 LIS</a:t>
                      </a:r>
                      <a:endParaRPr lang="es-ES_tradnl" sz="16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5"/>
                  </a:ext>
                </a:extLst>
              </a:tr>
              <a:tr h="833437">
                <a:tc>
                  <a:txBody>
                    <a:bodyPr/>
                    <a:lstStyle/>
                    <a:p>
                      <a:pPr marL="342900" indent="-342900">
                        <a:buFont typeface="Wingdings" pitchFamily="2" charset="2"/>
                        <a:buChar char="q"/>
                      </a:pPr>
                      <a:r>
                        <a:rPr lang="es-ES_tradnl" sz="2000" b="1" dirty="0" smtClean="0">
                          <a:solidFill>
                            <a:srgbClr val="FFFF00"/>
                          </a:solidFill>
                        </a:rPr>
                        <a:t>Limitación </a:t>
                      </a:r>
                      <a:r>
                        <a:rPr lang="es-ES_tradnl" sz="2000" b="1" u="sng" dirty="0" smtClean="0">
                          <a:solidFill>
                            <a:srgbClr val="FFFF00"/>
                          </a:solidFill>
                        </a:rPr>
                        <a:t>Total</a:t>
                      </a:r>
                    </a:p>
                    <a:p>
                      <a:pPr marL="342900" indent="-342900">
                        <a:buFont typeface="Wingdings" pitchFamily="2" charset="2"/>
                        <a:buChar char="v"/>
                      </a:pPr>
                      <a:r>
                        <a:rPr lang="es-ES_tradnl" sz="1800" b="1" dirty="0" smtClean="0">
                          <a:solidFill>
                            <a:schemeClr val="tx1"/>
                          </a:solidFill>
                        </a:rPr>
                        <a:t>Norma de Cautela</a:t>
                      </a:r>
                      <a:endParaRPr lang="es-ES_tradnl" sz="18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600" b="1" u="sng" kern="1200" baseline="0" dirty="0" smtClean="0">
                          <a:solidFill>
                            <a:srgbClr val="0000FF"/>
                          </a:solidFill>
                          <a:latin typeface="+mn-lt"/>
                          <a:ea typeface="+mn-ea"/>
                          <a:cs typeface="+mn-cs"/>
                        </a:rPr>
                        <a:t>Limitación total</a:t>
                      </a:r>
                      <a:r>
                        <a:rPr lang="es-ES_tradnl" sz="1600" b="1" u="none" kern="1200" baseline="0" dirty="0" smtClean="0">
                          <a:solidFill>
                            <a:srgbClr val="0000FF"/>
                          </a:solidFill>
                          <a:latin typeface="+mn-lt"/>
                          <a:ea typeface="+mn-ea"/>
                          <a:cs typeface="+mn-cs"/>
                        </a:rPr>
                        <a:t> </a:t>
                      </a:r>
                      <a:r>
                        <a:rPr lang="es-ES_tradnl" sz="1600" kern="1200" baseline="0" dirty="0" smtClean="0">
                          <a:solidFill>
                            <a:srgbClr val="000066"/>
                          </a:solidFill>
                          <a:latin typeface="+mn-lt"/>
                          <a:ea typeface="+mn-ea"/>
                          <a:cs typeface="+mn-cs"/>
                        </a:rPr>
                        <a:t>a la compensación de bases imponibles negativas </a:t>
                      </a:r>
                      <a:r>
                        <a:rPr lang="es-ES_tradnl" sz="1600" b="1" u="sng" kern="1200" baseline="0" dirty="0" smtClean="0">
                          <a:solidFill>
                            <a:srgbClr val="000066"/>
                          </a:solidFill>
                          <a:latin typeface="+mn-lt"/>
                          <a:ea typeface="+mn-ea"/>
                          <a:cs typeface="+mn-cs"/>
                        </a:rPr>
                        <a:t>en la adquisición de empresas</a:t>
                      </a:r>
                      <a:r>
                        <a:rPr lang="es-ES_tradnl" sz="1600" b="1" u="none" kern="1200" baseline="0" dirty="0" smtClean="0">
                          <a:solidFill>
                            <a:srgbClr val="000066"/>
                          </a:solidFill>
                          <a:latin typeface="+mn-lt"/>
                          <a:ea typeface="+mn-ea"/>
                          <a:cs typeface="+mn-cs"/>
                        </a:rPr>
                        <a:t> que no realizaban una actividad económica u otras. </a:t>
                      </a:r>
                      <a:r>
                        <a:rPr lang="es-ES_tradnl" sz="1600" b="1" u="none" kern="1200" baseline="0" dirty="0" smtClean="0">
                          <a:solidFill>
                            <a:srgbClr val="0000FF"/>
                          </a:solidFill>
                          <a:latin typeface="+mn-lt"/>
                          <a:ea typeface="+mn-ea"/>
                          <a:cs typeface="+mn-cs"/>
                        </a:rPr>
                        <a:t>Determinadas circunstancias</a:t>
                      </a:r>
                      <a:r>
                        <a:rPr lang="es-ES_tradnl" sz="1600" b="1" u="none" kern="1200" baseline="0" dirty="0" smtClean="0">
                          <a:solidFill>
                            <a:srgbClr val="000066"/>
                          </a:solidFill>
                          <a:latin typeface="+mn-lt"/>
                          <a:ea typeface="+mn-ea"/>
                          <a:cs typeface="+mn-cs"/>
                        </a:rPr>
                        <a:t> </a:t>
                      </a:r>
                      <a:r>
                        <a:rPr lang="es-ES_tradnl" sz="1600" b="1" kern="1200" baseline="0" dirty="0" smtClean="0">
                          <a:solidFill>
                            <a:srgbClr val="FF0000"/>
                          </a:solidFill>
                          <a:latin typeface="+mn-lt"/>
                          <a:ea typeface="+mn-ea"/>
                          <a:cs typeface="+mn-cs"/>
                        </a:rPr>
                        <a:t>Norma de cautela</a:t>
                      </a:r>
                      <a:r>
                        <a:rPr lang="es-ES_tradnl" sz="1600" b="1" kern="1200" baseline="0" dirty="0" smtClean="0">
                          <a:solidFill>
                            <a:srgbClr val="000066"/>
                          </a:solidFill>
                          <a:latin typeface="+mn-lt"/>
                          <a:ea typeface="+mn-ea"/>
                          <a:cs typeface="+mn-cs"/>
                        </a:rPr>
                        <a:t>. </a:t>
                      </a:r>
                      <a:r>
                        <a:rPr lang="es-ES_tradnl" sz="1600" b="1" kern="1200" baseline="0" dirty="0" smtClean="0">
                          <a:solidFill>
                            <a:srgbClr val="FF0066"/>
                          </a:solidFill>
                          <a:latin typeface="+mn-lt"/>
                          <a:ea typeface="+mn-ea"/>
                          <a:cs typeface="+mn-cs"/>
                        </a:rPr>
                        <a:t>Art. 26.4 LIS</a:t>
                      </a:r>
                      <a:endParaRPr lang="es-ES_tradnl" b="1"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248023373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6" name="Marcador de número de diapositiva 1"/>
          <p:cNvSpPr>
            <a:spLocks noGrp="1"/>
          </p:cNvSpPr>
          <p:nvPr>
            <p:ph type="sldNum" sz="quarter" idx="10"/>
          </p:nvPr>
        </p:nvSpPr>
        <p:spPr>
          <a:xfrm>
            <a:off x="9220200" y="6248400"/>
            <a:ext cx="585787" cy="476250"/>
          </a:xfrm>
        </p:spPr>
        <p:txBody>
          <a:bodyPr/>
          <a:lstStyle/>
          <a:p>
            <a:fld id="{298EA89D-29F7-4FB4-AFD2-BF1CD5BF828E}" type="slidenum">
              <a:rPr lang="en-US" altLang="es-ES">
                <a:solidFill>
                  <a:srgbClr val="000000"/>
                </a:solidFill>
              </a:rPr>
              <a:pPr/>
              <a:t>31</a:t>
            </a:fld>
            <a:endParaRPr lang="en-US" altLang="es-ES" dirty="0">
              <a:solidFill>
                <a:srgbClr val="000000"/>
              </a:solidFill>
            </a:endParaRPr>
          </a:p>
        </p:txBody>
      </p:sp>
      <p:sp>
        <p:nvSpPr>
          <p:cNvPr id="2262018"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sp>
        <p:nvSpPr>
          <p:cNvPr id="2262019" name="Rectangle 3"/>
          <p:cNvSpPr>
            <a:spLocks noChangeArrowheads="1"/>
          </p:cNvSpPr>
          <p:nvPr/>
        </p:nvSpPr>
        <p:spPr bwMode="auto">
          <a:xfrm>
            <a:off x="2286000" y="18184"/>
            <a:ext cx="7620000" cy="59141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effectLst/>
                <a:latin typeface="+mj-lt"/>
              </a:rPr>
              <a:t>Contabilización del </a:t>
            </a:r>
            <a:r>
              <a:rPr lang="es-ES" altLang="es-ES" dirty="0" smtClean="0">
                <a:solidFill>
                  <a:srgbClr val="990033"/>
                </a:solidFill>
                <a:effectLst/>
                <a:latin typeface="+mj-lt"/>
              </a:rPr>
              <a:t>IS: </a:t>
            </a:r>
            <a:r>
              <a:rPr lang="es-ES" altLang="es-ES" u="sng" dirty="0" smtClean="0">
                <a:solidFill>
                  <a:srgbClr val="990033"/>
                </a:solidFill>
                <a:effectLst/>
                <a:latin typeface="+mj-lt"/>
              </a:rPr>
              <a:t>Diferencias Temporarias</a:t>
            </a:r>
            <a:endParaRPr lang="es-ES" altLang="es-ES" u="sng" dirty="0">
              <a:solidFill>
                <a:srgbClr val="990033"/>
              </a:solidFill>
              <a:effectLst/>
              <a:latin typeface="+mj-lt"/>
            </a:endParaRPr>
          </a:p>
        </p:txBody>
      </p:sp>
      <p:sp>
        <p:nvSpPr>
          <p:cNvPr id="2262020" name="Text Box 4"/>
          <p:cNvSpPr txBox="1">
            <a:spLocks noChangeArrowheads="1"/>
          </p:cNvSpPr>
          <p:nvPr/>
        </p:nvSpPr>
        <p:spPr bwMode="auto">
          <a:xfrm>
            <a:off x="76200" y="76200"/>
            <a:ext cx="2498725"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3-1</a:t>
            </a:r>
            <a:endParaRPr lang="es-ES" altLang="es-ES" dirty="0">
              <a:solidFill>
                <a:srgbClr val="333399"/>
              </a:solidFill>
              <a:latin typeface="Times New Roman" panose="02020603050405020304" pitchFamily="18" charset="0"/>
            </a:endParaRPr>
          </a:p>
        </p:txBody>
      </p:sp>
      <p:sp>
        <p:nvSpPr>
          <p:cNvPr id="2" name="Rectángulo 1"/>
          <p:cNvSpPr/>
          <p:nvPr/>
        </p:nvSpPr>
        <p:spPr>
          <a:xfrm>
            <a:off x="228600" y="685800"/>
            <a:ext cx="9525000" cy="3046988"/>
          </a:xfrm>
          <a:prstGeom prst="rect">
            <a:avLst/>
          </a:prstGeom>
        </p:spPr>
        <p:txBody>
          <a:bodyPr wrap="square">
            <a:spAutoFit/>
          </a:bodyPr>
          <a:lstStyle/>
          <a:p>
            <a:pPr marL="342900" indent="-342900" algn="just">
              <a:buFont typeface="Wingdings" panose="05000000000000000000" pitchFamily="2" charset="2"/>
              <a:buChar char="§"/>
            </a:pPr>
            <a:r>
              <a:rPr lang="es-ES" sz="1600" b="0" dirty="0">
                <a:solidFill>
                  <a:srgbClr val="0000FF"/>
                </a:solidFill>
                <a:latin typeface="+mn-lt"/>
              </a:rPr>
              <a:t>La sociedad “BUENAGENTE S.A.” (ERD) posee un derecho de cobro con la firma “JETA S.A.”. </a:t>
            </a:r>
            <a:r>
              <a:rPr lang="es-ES" sz="1600" dirty="0">
                <a:solidFill>
                  <a:srgbClr val="0000FF"/>
                </a:solidFill>
                <a:latin typeface="+mn-lt"/>
              </a:rPr>
              <a:t>El</a:t>
            </a:r>
            <a:r>
              <a:rPr lang="es-ES" sz="1600" b="0" dirty="0">
                <a:solidFill>
                  <a:srgbClr val="0000FF"/>
                </a:solidFill>
                <a:latin typeface="+mn-lt"/>
              </a:rPr>
              <a:t> </a:t>
            </a:r>
            <a:r>
              <a:rPr lang="es-ES" sz="1600" dirty="0">
                <a:solidFill>
                  <a:srgbClr val="0000FF"/>
                </a:solidFill>
                <a:latin typeface="+mn-lt"/>
              </a:rPr>
              <a:t>derecho de cobro, por importe de </a:t>
            </a:r>
            <a:r>
              <a:rPr lang="es-ES" sz="1600" dirty="0" smtClean="0">
                <a:solidFill>
                  <a:srgbClr val="0000FF"/>
                </a:solidFill>
                <a:latin typeface="+mn-lt"/>
              </a:rPr>
              <a:t>20.000 </a:t>
            </a:r>
            <a:r>
              <a:rPr lang="es-ES" sz="1600" dirty="0">
                <a:solidFill>
                  <a:srgbClr val="0000FF"/>
                </a:solidFill>
                <a:latin typeface="+mn-lt"/>
              </a:rPr>
              <a:t>€</a:t>
            </a:r>
            <a:r>
              <a:rPr lang="es-ES" sz="1600" b="0" dirty="0">
                <a:solidFill>
                  <a:srgbClr val="0000FF"/>
                </a:solidFill>
                <a:latin typeface="+mn-lt"/>
              </a:rPr>
              <a:t>, </a:t>
            </a:r>
            <a:r>
              <a:rPr lang="es-ES" sz="1600" dirty="0">
                <a:solidFill>
                  <a:srgbClr val="0000FF"/>
                </a:solidFill>
                <a:latin typeface="+mn-lt"/>
              </a:rPr>
              <a:t>es de fecha 15/10/N</a:t>
            </a:r>
            <a:r>
              <a:rPr lang="es-ES" sz="1600" b="0" dirty="0">
                <a:solidFill>
                  <a:srgbClr val="0000FF"/>
                </a:solidFill>
                <a:latin typeface="+mn-lt"/>
              </a:rPr>
              <a:t>. El cual se considera contablemente de difícil realización a </a:t>
            </a:r>
            <a:r>
              <a:rPr lang="es-ES" sz="1600" b="0" dirty="0" smtClean="0">
                <a:solidFill>
                  <a:srgbClr val="0000FF"/>
                </a:solidFill>
                <a:latin typeface="+mn-lt"/>
              </a:rPr>
              <a:t>31/12/N.</a:t>
            </a:r>
          </a:p>
          <a:p>
            <a:pPr marL="342900" indent="-342900" algn="just">
              <a:buFont typeface="Wingdings" panose="05000000000000000000" pitchFamily="2" charset="2"/>
              <a:buChar char="§"/>
            </a:pPr>
            <a:endParaRPr lang="es-ES" sz="800" b="0" dirty="0" smtClean="0">
              <a:solidFill>
                <a:srgbClr val="0000FF"/>
              </a:solidFill>
              <a:latin typeface="+mn-lt"/>
            </a:endParaRPr>
          </a:p>
          <a:p>
            <a:pPr marL="342900" indent="-342900" algn="just">
              <a:buFont typeface="Wingdings" panose="05000000000000000000" pitchFamily="2" charset="2"/>
              <a:buChar char="Ø"/>
            </a:pPr>
            <a:r>
              <a:rPr lang="es-ES" sz="1600" u="sng" dirty="0" smtClean="0">
                <a:solidFill>
                  <a:srgbClr val="0000FF"/>
                </a:solidFill>
                <a:latin typeface="+mn-lt"/>
              </a:rPr>
              <a:t>Contablemente:</a:t>
            </a:r>
            <a:r>
              <a:rPr lang="es-ES" sz="1600" b="0" dirty="0" smtClean="0">
                <a:solidFill>
                  <a:srgbClr val="0000FF"/>
                </a:solidFill>
                <a:latin typeface="+mn-lt"/>
              </a:rPr>
              <a:t>  contabilizó </a:t>
            </a:r>
            <a:r>
              <a:rPr lang="es-ES" sz="1600" b="0" dirty="0">
                <a:solidFill>
                  <a:srgbClr val="0000FF"/>
                </a:solidFill>
                <a:latin typeface="+mn-lt"/>
              </a:rPr>
              <a:t>el deterioro de valor del crédito por operaciones </a:t>
            </a:r>
            <a:r>
              <a:rPr lang="es-ES" sz="1600" b="0" dirty="0" smtClean="0">
                <a:solidFill>
                  <a:srgbClr val="0000FF"/>
                </a:solidFill>
                <a:latin typeface="+mn-lt"/>
              </a:rPr>
              <a:t>comerciales en el año N (</a:t>
            </a:r>
            <a:r>
              <a:rPr lang="es-ES" sz="1600" b="0" dirty="0">
                <a:solidFill>
                  <a:srgbClr val="0000FF"/>
                </a:solidFill>
                <a:latin typeface="+mn-lt"/>
              </a:rPr>
              <a:t>se dota el correspondiente deterioro de valor por insolvencias del cliente). </a:t>
            </a:r>
            <a:endParaRPr lang="es-ES" sz="1600" b="0" dirty="0" smtClean="0">
              <a:solidFill>
                <a:srgbClr val="0000FF"/>
              </a:solidFill>
              <a:latin typeface="+mn-lt"/>
            </a:endParaRPr>
          </a:p>
          <a:p>
            <a:pPr marL="342900" indent="-342900" algn="just">
              <a:buFont typeface="Wingdings" panose="05000000000000000000" pitchFamily="2" charset="2"/>
              <a:buChar char="Ø"/>
            </a:pPr>
            <a:r>
              <a:rPr lang="es-ES" sz="1600" u="sng" dirty="0" smtClean="0">
                <a:solidFill>
                  <a:srgbClr val="0000FF"/>
                </a:solidFill>
                <a:latin typeface="+mn-lt"/>
              </a:rPr>
              <a:t>Fiscalmente:</a:t>
            </a:r>
            <a:r>
              <a:rPr lang="es-ES" sz="1600" b="0" dirty="0" smtClean="0">
                <a:solidFill>
                  <a:srgbClr val="0000FF"/>
                </a:solidFill>
                <a:latin typeface="+mn-lt"/>
              </a:rPr>
              <a:t> no es deducible hasta el año N+1, transcurso de 6 meses (art. 13.1 LIS)</a:t>
            </a:r>
          </a:p>
          <a:p>
            <a:pPr marL="342900" indent="-342900">
              <a:buFont typeface="Wingdings" panose="05000000000000000000" pitchFamily="2" charset="2"/>
              <a:buChar char="§"/>
            </a:pPr>
            <a:r>
              <a:rPr lang="es-ES" sz="800" dirty="0" smtClean="0">
                <a:latin typeface="+mj-lt"/>
              </a:rPr>
              <a:t>5%</a:t>
            </a:r>
          </a:p>
          <a:p>
            <a:pPr marL="800100" indent="-342900" algn="just">
              <a:spcAft>
                <a:spcPts val="0"/>
              </a:spcAft>
              <a:buFont typeface="Wingdings" panose="05000000000000000000" pitchFamily="2" charset="2"/>
              <a:buChar char="ü"/>
              <a:tabLst>
                <a:tab pos="2700020" algn="ctr"/>
                <a:tab pos="5400040" algn="r"/>
                <a:tab pos="449580" algn="l"/>
              </a:tabLst>
            </a:pPr>
            <a:r>
              <a:rPr lang="es-ES" sz="1600" b="0" u="sng" dirty="0" smtClean="0">
                <a:solidFill>
                  <a:srgbClr val="0000FF"/>
                </a:solidFill>
                <a:latin typeface="+mn-lt"/>
                <a:ea typeface="Times New Roman" panose="02020603050405020304" pitchFamily="18" charset="0"/>
              </a:rPr>
              <a:t>La </a:t>
            </a:r>
            <a:r>
              <a:rPr lang="es-ES" sz="1600" b="0" u="sng" dirty="0">
                <a:solidFill>
                  <a:srgbClr val="0000FF"/>
                </a:solidFill>
                <a:latin typeface="+mn-lt"/>
                <a:ea typeface="Times New Roman" panose="02020603050405020304" pitchFamily="18" charset="0"/>
              </a:rPr>
              <a:t>única diferencia entre criterios contables y fiscales</a:t>
            </a:r>
            <a:r>
              <a:rPr lang="es-ES" sz="1600" b="0" dirty="0">
                <a:solidFill>
                  <a:srgbClr val="0000FF"/>
                </a:solidFill>
                <a:latin typeface="+mn-lt"/>
                <a:ea typeface="Times New Roman" panose="02020603050405020304" pitchFamily="18" charset="0"/>
              </a:rPr>
              <a:t>, ha sido </a:t>
            </a:r>
            <a:r>
              <a:rPr lang="es-ES" sz="1600" b="0" dirty="0" smtClean="0">
                <a:solidFill>
                  <a:srgbClr val="0000FF"/>
                </a:solidFill>
                <a:latin typeface="+mn-lt"/>
                <a:ea typeface="Times New Roman" panose="02020603050405020304" pitchFamily="18" charset="0"/>
              </a:rPr>
              <a:t>el </a:t>
            </a:r>
            <a:r>
              <a:rPr lang="es-ES" sz="1600" b="0" u="sng" dirty="0" smtClean="0">
                <a:solidFill>
                  <a:srgbClr val="0000FF"/>
                </a:solidFill>
                <a:latin typeface="+mn-lt"/>
                <a:ea typeface="Times New Roman" panose="02020603050405020304" pitchFamily="18" charset="0"/>
              </a:rPr>
              <a:t>deterioro de valor</a:t>
            </a:r>
            <a:r>
              <a:rPr lang="es-ES" sz="1600" u="sng" dirty="0" smtClean="0">
                <a:solidFill>
                  <a:srgbClr val="0000FF"/>
                </a:solidFill>
                <a:latin typeface="+mn-lt"/>
                <a:ea typeface="Times New Roman" panose="02020603050405020304" pitchFamily="18" charset="0"/>
              </a:rPr>
              <a:t> </a:t>
            </a:r>
            <a:r>
              <a:rPr lang="es-ES" sz="1600" b="0" u="sng" dirty="0" smtClean="0">
                <a:solidFill>
                  <a:srgbClr val="0000FF"/>
                </a:solidFill>
                <a:latin typeface="+mn-lt"/>
                <a:ea typeface="Times New Roman" panose="02020603050405020304" pitchFamily="18" charset="0"/>
              </a:rPr>
              <a:t>de créditos por insolvencia de clientes por importe de </a:t>
            </a:r>
            <a:r>
              <a:rPr lang="es-ES" sz="1600" u="sng" dirty="0" smtClean="0">
                <a:solidFill>
                  <a:srgbClr val="0000FF"/>
                </a:solidFill>
                <a:latin typeface="+mn-lt"/>
                <a:ea typeface="Times New Roman" panose="02020603050405020304" pitchFamily="18" charset="0"/>
              </a:rPr>
              <a:t>20.000 </a:t>
            </a:r>
            <a:r>
              <a:rPr lang="es-ES" sz="1600" u="sng" dirty="0">
                <a:solidFill>
                  <a:srgbClr val="0000FF"/>
                </a:solidFill>
                <a:latin typeface="+mn-lt"/>
                <a:ea typeface="Times New Roman" panose="02020603050405020304" pitchFamily="18" charset="0"/>
              </a:rPr>
              <a:t>€</a:t>
            </a:r>
            <a:r>
              <a:rPr lang="es-ES" sz="1600" b="0" dirty="0">
                <a:solidFill>
                  <a:srgbClr val="0000FF"/>
                </a:solidFill>
                <a:latin typeface="+mn-lt"/>
                <a:ea typeface="Times New Roman" panose="02020603050405020304" pitchFamily="18" charset="0"/>
              </a:rPr>
              <a:t>. </a:t>
            </a:r>
          </a:p>
          <a:p>
            <a:pPr marL="800100" indent="-342900" algn="just">
              <a:spcAft>
                <a:spcPts val="0"/>
              </a:spcAft>
              <a:buFont typeface="Wingdings" panose="05000000000000000000" pitchFamily="2" charset="2"/>
              <a:buChar char="ü"/>
              <a:tabLst>
                <a:tab pos="2700020" algn="ctr"/>
                <a:tab pos="5400040" algn="r"/>
                <a:tab pos="449580" algn="l"/>
              </a:tabLst>
            </a:pPr>
            <a:r>
              <a:rPr lang="es-ES" sz="1600" b="0" dirty="0" smtClean="0">
                <a:solidFill>
                  <a:srgbClr val="0000FF"/>
                </a:solidFill>
                <a:latin typeface="+mn-lt"/>
                <a:ea typeface="Times New Roman" panose="02020603050405020304" pitchFamily="18" charset="0"/>
              </a:rPr>
              <a:t>Tipo </a:t>
            </a:r>
            <a:r>
              <a:rPr lang="es-ES" sz="1600" b="0" dirty="0">
                <a:solidFill>
                  <a:srgbClr val="0000FF"/>
                </a:solidFill>
                <a:latin typeface="+mn-lt"/>
                <a:ea typeface="Times New Roman" panose="02020603050405020304" pitchFamily="18" charset="0"/>
              </a:rPr>
              <a:t>de gravamen del 25</a:t>
            </a:r>
            <a:r>
              <a:rPr lang="es-ES" sz="1600" b="0" dirty="0" smtClean="0">
                <a:solidFill>
                  <a:srgbClr val="0000FF"/>
                </a:solidFill>
                <a:latin typeface="+mn-lt"/>
                <a:ea typeface="Times New Roman" panose="02020603050405020304" pitchFamily="18" charset="0"/>
              </a:rPr>
              <a:t>%</a:t>
            </a:r>
          </a:p>
          <a:p>
            <a:pPr marL="457200" algn="just">
              <a:spcAft>
                <a:spcPts val="0"/>
              </a:spcAft>
              <a:tabLst>
                <a:tab pos="2700020" algn="ctr"/>
                <a:tab pos="5400040" algn="r"/>
                <a:tab pos="449580" algn="l"/>
              </a:tabLst>
            </a:pPr>
            <a:endParaRPr lang="es-ES" sz="1600" b="0" dirty="0">
              <a:solidFill>
                <a:srgbClr val="0000FF"/>
              </a:solidFill>
              <a:latin typeface="+mn-lt"/>
              <a:ea typeface="Times New Roman" panose="02020603050405020304" pitchFamily="18" charset="0"/>
            </a:endParaRPr>
          </a:p>
          <a:p>
            <a:pPr marL="742950" indent="-285750" algn="just">
              <a:spcAft>
                <a:spcPts val="0"/>
              </a:spcAft>
              <a:buFont typeface="Wingdings" panose="05000000000000000000" pitchFamily="2" charset="2"/>
              <a:buChar char="v"/>
              <a:tabLst>
                <a:tab pos="2700020" algn="ctr"/>
                <a:tab pos="5400040" algn="r"/>
                <a:tab pos="449580" algn="l"/>
              </a:tabLst>
            </a:pPr>
            <a:r>
              <a:rPr lang="es-ES_tradnl" sz="1600" dirty="0" smtClean="0">
                <a:solidFill>
                  <a:srgbClr val="FF0000"/>
                </a:solidFill>
                <a:latin typeface="+mn-lt"/>
                <a:ea typeface="Times New Roman" panose="02020603050405020304" pitchFamily="18" charset="0"/>
              </a:rPr>
              <a:t>Realizar </a:t>
            </a:r>
            <a:r>
              <a:rPr lang="es-ES_tradnl" sz="1600" dirty="0">
                <a:solidFill>
                  <a:srgbClr val="FF0000"/>
                </a:solidFill>
                <a:latin typeface="+mn-lt"/>
                <a:ea typeface="Times New Roman" panose="02020603050405020304" pitchFamily="18" charset="0"/>
              </a:rPr>
              <a:t>los cálculos y contabilización del impuesto </a:t>
            </a:r>
            <a:r>
              <a:rPr lang="es-ES_tradnl" sz="1600" dirty="0" smtClean="0">
                <a:solidFill>
                  <a:srgbClr val="FF0000"/>
                </a:solidFill>
                <a:latin typeface="+mn-lt"/>
                <a:ea typeface="Times New Roman" panose="02020603050405020304" pitchFamily="18" charset="0"/>
              </a:rPr>
              <a:t>diferido.</a:t>
            </a:r>
            <a:endParaRPr lang="es-ES" sz="1600" i="1" dirty="0">
              <a:solidFill>
                <a:srgbClr val="FF0000"/>
              </a:solidFill>
              <a:effectLst/>
              <a:latin typeface="+mn-lt"/>
              <a:ea typeface="Times New Roman" panose="02020603050405020304" pitchFamily="18" charset="0"/>
            </a:endParaRPr>
          </a:p>
        </p:txBody>
      </p:sp>
      <p:graphicFrame>
        <p:nvGraphicFramePr>
          <p:cNvPr id="4" name="Tabla 3"/>
          <p:cNvGraphicFramePr>
            <a:graphicFrameLocks noGrp="1"/>
          </p:cNvGraphicFramePr>
          <p:nvPr>
            <p:extLst>
              <p:ext uri="{D42A27DB-BD31-4B8C-83A1-F6EECF244321}">
                <p14:modId xmlns="" xmlns:p14="http://schemas.microsoft.com/office/powerpoint/2010/main" val="1811681905"/>
              </p:ext>
            </p:extLst>
          </p:nvPr>
        </p:nvGraphicFramePr>
        <p:xfrm>
          <a:off x="381000" y="3921154"/>
          <a:ext cx="9220200" cy="2327246"/>
        </p:xfrm>
        <a:graphic>
          <a:graphicData uri="http://schemas.openxmlformats.org/drawingml/2006/table">
            <a:tbl>
              <a:tblPr>
                <a:tableStyleId>{5C22544A-7EE6-4342-B048-85BDC9FD1C3A}</a:tableStyleId>
              </a:tblPr>
              <a:tblGrid>
                <a:gridCol w="958043">
                  <a:extLst>
                    <a:ext uri="{9D8B030D-6E8A-4147-A177-3AD203B41FA5}">
                      <a16:colId xmlns="" xmlns:a16="http://schemas.microsoft.com/office/drawing/2014/main" val="377099286"/>
                    </a:ext>
                  </a:extLst>
                </a:gridCol>
                <a:gridCol w="1275154">
                  <a:extLst>
                    <a:ext uri="{9D8B030D-6E8A-4147-A177-3AD203B41FA5}">
                      <a16:colId xmlns="" xmlns:a16="http://schemas.microsoft.com/office/drawing/2014/main" val="691691275"/>
                    </a:ext>
                  </a:extLst>
                </a:gridCol>
                <a:gridCol w="1348924">
                  <a:extLst>
                    <a:ext uri="{9D8B030D-6E8A-4147-A177-3AD203B41FA5}">
                      <a16:colId xmlns="" xmlns:a16="http://schemas.microsoft.com/office/drawing/2014/main" val="3659002408"/>
                    </a:ext>
                  </a:extLst>
                </a:gridCol>
                <a:gridCol w="1121869">
                  <a:extLst>
                    <a:ext uri="{9D8B030D-6E8A-4147-A177-3AD203B41FA5}">
                      <a16:colId xmlns="" xmlns:a16="http://schemas.microsoft.com/office/drawing/2014/main" val="1661918631"/>
                    </a:ext>
                  </a:extLst>
                </a:gridCol>
                <a:gridCol w="1175517">
                  <a:extLst>
                    <a:ext uri="{9D8B030D-6E8A-4147-A177-3AD203B41FA5}">
                      <a16:colId xmlns="" xmlns:a16="http://schemas.microsoft.com/office/drawing/2014/main" val="3154735958"/>
                    </a:ext>
                  </a:extLst>
                </a:gridCol>
                <a:gridCol w="1257910">
                  <a:extLst>
                    <a:ext uri="{9D8B030D-6E8A-4147-A177-3AD203B41FA5}">
                      <a16:colId xmlns="" xmlns:a16="http://schemas.microsoft.com/office/drawing/2014/main" val="1514262148"/>
                    </a:ext>
                  </a:extLst>
                </a:gridCol>
                <a:gridCol w="1028937">
                  <a:extLst>
                    <a:ext uri="{9D8B030D-6E8A-4147-A177-3AD203B41FA5}">
                      <a16:colId xmlns="" xmlns:a16="http://schemas.microsoft.com/office/drawing/2014/main" val="1295677331"/>
                    </a:ext>
                  </a:extLst>
                </a:gridCol>
                <a:gridCol w="1053846">
                  <a:extLst>
                    <a:ext uri="{9D8B030D-6E8A-4147-A177-3AD203B41FA5}">
                      <a16:colId xmlns="" xmlns:a16="http://schemas.microsoft.com/office/drawing/2014/main" val="4091887905"/>
                    </a:ext>
                  </a:extLst>
                </a:gridCol>
              </a:tblGrid>
              <a:tr h="547790">
                <a:tc>
                  <a:txBody>
                    <a:bodyPr/>
                    <a:lstStyle/>
                    <a:p>
                      <a:pPr algn="ctr">
                        <a:spcAft>
                          <a:spcPts val="0"/>
                        </a:spcAft>
                      </a:pPr>
                      <a:r>
                        <a:rPr lang="es-ES" sz="1400" b="1" dirty="0">
                          <a:solidFill>
                            <a:srgbClr val="0000FF"/>
                          </a:solidFill>
                          <a:effectLst/>
                        </a:rPr>
                        <a:t>AÑOS</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 sz="1400" dirty="0">
                          <a:solidFill>
                            <a:srgbClr val="0000FF"/>
                          </a:solidFill>
                          <a:effectLst/>
                        </a:rPr>
                        <a:t>Conceptos</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b="1" dirty="0">
                          <a:solidFill>
                            <a:srgbClr val="0000FF"/>
                          </a:solidFill>
                          <a:effectLst/>
                        </a:rPr>
                        <a:t>GASTO</a:t>
                      </a:r>
                    </a:p>
                    <a:p>
                      <a:pPr algn="ctr">
                        <a:spcAft>
                          <a:spcPts val="0"/>
                        </a:spcAft>
                      </a:pPr>
                      <a:r>
                        <a:rPr lang="es-ES" sz="1400" b="1" dirty="0">
                          <a:solidFill>
                            <a:srgbClr val="0000FF"/>
                          </a:solidFill>
                          <a:effectLst/>
                        </a:rPr>
                        <a:t>CONTABLE</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b="1" dirty="0">
                          <a:solidFill>
                            <a:srgbClr val="0000FF"/>
                          </a:solidFill>
                          <a:effectLst/>
                        </a:rPr>
                        <a:t>GASTO</a:t>
                      </a:r>
                    </a:p>
                    <a:p>
                      <a:pPr algn="ctr">
                        <a:spcAft>
                          <a:spcPts val="0"/>
                        </a:spcAft>
                      </a:pPr>
                      <a:r>
                        <a:rPr lang="es-ES" sz="1400" b="1" dirty="0">
                          <a:solidFill>
                            <a:srgbClr val="0000FF"/>
                          </a:solidFill>
                          <a:effectLst/>
                        </a:rPr>
                        <a:t>FISCAL</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b="1" dirty="0">
                          <a:solidFill>
                            <a:srgbClr val="0000FF"/>
                          </a:solidFill>
                          <a:effectLst/>
                        </a:rPr>
                        <a:t>AJUSTE</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 sz="1400" b="1" dirty="0">
                          <a:solidFill>
                            <a:srgbClr val="0000FF"/>
                          </a:solidFill>
                          <a:effectLst/>
                        </a:rPr>
                        <a:t>AJUSTE X 0,25 (x TG)</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 sz="1400" dirty="0">
                          <a:solidFill>
                            <a:srgbClr val="0000FF"/>
                          </a:solidFill>
                          <a:effectLst/>
                        </a:rPr>
                        <a:t>TIPO de ajuste</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dirty="0">
                          <a:solidFill>
                            <a:srgbClr val="0000FF"/>
                          </a:solidFill>
                          <a:effectLst/>
                        </a:rPr>
                        <a:t>Art. LIS</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extLst>
                  <a:ext uri="{0D108BD9-81ED-4DB2-BD59-A6C34878D82A}">
                    <a16:rowId xmlns="" xmlns:a16="http://schemas.microsoft.com/office/drawing/2014/main" val="3363265702"/>
                  </a:ext>
                </a:extLst>
              </a:tr>
              <a:tr h="547790">
                <a:tc>
                  <a:txBody>
                    <a:bodyPr/>
                    <a:lstStyle/>
                    <a:p>
                      <a:pPr algn="ctr">
                        <a:spcAft>
                          <a:spcPts val="0"/>
                        </a:spcAft>
                      </a:pPr>
                      <a:r>
                        <a:rPr lang="es-ES_tradnl" sz="1400" b="1" dirty="0" smtClean="0">
                          <a:solidFill>
                            <a:srgbClr val="0000FF"/>
                          </a:solidFill>
                          <a:effectLst/>
                        </a:rPr>
                        <a:t>N</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spcAft>
                          <a:spcPts val="0"/>
                        </a:spcAft>
                      </a:pPr>
                      <a:r>
                        <a:rPr lang="es-ES_tradnl" sz="1400" dirty="0">
                          <a:solidFill>
                            <a:srgbClr val="0000FF"/>
                          </a:solidFill>
                          <a:effectLst/>
                        </a:rPr>
                        <a:t>Deterioro de valor (Gasto)</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20.000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a:solidFill>
                            <a:srgbClr val="0000FF"/>
                          </a:solidFill>
                          <a:effectLst/>
                        </a:rPr>
                        <a:t>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 </a:t>
                      </a:r>
                      <a:r>
                        <a:rPr lang="es-ES_tradnl" sz="1400" b="1" dirty="0" smtClean="0">
                          <a:solidFill>
                            <a:srgbClr val="0000FF"/>
                          </a:solidFill>
                          <a:effectLst/>
                        </a:rPr>
                        <a:t>20.000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 </a:t>
                      </a:r>
                      <a:r>
                        <a:rPr lang="es-ES_tradnl" sz="1400" b="1" dirty="0" smtClean="0">
                          <a:solidFill>
                            <a:srgbClr val="0000FF"/>
                          </a:solidFill>
                          <a:effectLst/>
                        </a:rPr>
                        <a:t>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r>
                        <a:rPr lang="es-ES_tradnl" sz="1400" dirty="0" smtClean="0">
                          <a:solidFill>
                            <a:srgbClr val="0000FF"/>
                          </a:solidFill>
                          <a:effectLst/>
                        </a:rPr>
                        <a:t>Temporario</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13.1</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789811818"/>
                  </a:ext>
                </a:extLst>
              </a:tr>
              <a:tr h="774466">
                <a:tc>
                  <a:txBody>
                    <a:bodyPr/>
                    <a:lstStyle/>
                    <a:p>
                      <a:pPr algn="ctr">
                        <a:spcAft>
                          <a:spcPts val="0"/>
                        </a:spcAft>
                      </a:pPr>
                      <a:r>
                        <a:rPr lang="es-ES_tradnl" sz="1400" b="1" dirty="0">
                          <a:solidFill>
                            <a:srgbClr val="0000FF"/>
                          </a:solidFill>
                          <a:effectLst/>
                        </a:rPr>
                        <a:t>N+1</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spcAft>
                          <a:spcPts val="0"/>
                        </a:spcAft>
                      </a:pPr>
                      <a:r>
                        <a:rPr lang="es-ES_tradnl" sz="1400" dirty="0">
                          <a:solidFill>
                            <a:srgbClr val="0000FF"/>
                          </a:solidFill>
                          <a:effectLst/>
                        </a:rPr>
                        <a:t>Deterioro de valor (Gasto) </a:t>
                      </a:r>
                      <a:r>
                        <a:rPr lang="es-ES_tradnl" sz="1400" b="1" dirty="0">
                          <a:solidFill>
                            <a:srgbClr val="000066"/>
                          </a:solidFill>
                          <a:effectLst/>
                        </a:rPr>
                        <a:t>Reversión</a:t>
                      </a:r>
                      <a:endParaRPr lang="es-ES" sz="1400" b="1"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a:solidFill>
                            <a:srgbClr val="0000FF"/>
                          </a:solidFill>
                          <a:effectLst/>
                        </a:rPr>
                        <a:t>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20.000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 </a:t>
                      </a:r>
                      <a:r>
                        <a:rPr lang="es-ES_tradnl" sz="1400" b="1" dirty="0" smtClean="0">
                          <a:solidFill>
                            <a:srgbClr val="0000FF"/>
                          </a:solidFill>
                          <a:effectLst/>
                        </a:rPr>
                        <a:t>20.000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smtClean="0">
                          <a:solidFill>
                            <a:srgbClr val="0000FF"/>
                          </a:solidFill>
                          <a:effectLst/>
                        </a:rPr>
                        <a:t>- 5.000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r>
                        <a:rPr lang="es-ES_tradnl" sz="1400" dirty="0" smtClean="0">
                          <a:solidFill>
                            <a:srgbClr val="0000FF"/>
                          </a:solidFill>
                          <a:effectLst/>
                        </a:rPr>
                        <a:t>Temporario</a:t>
                      </a:r>
                      <a:endParaRPr lang="es-ES" sz="1400" dirty="0">
                        <a:solidFill>
                          <a:srgbClr val="0000FF"/>
                        </a:solidFill>
                        <a:effectLst/>
                      </a:endParaRPr>
                    </a:p>
                    <a:p>
                      <a:pPr>
                        <a:spcAft>
                          <a:spcPts val="0"/>
                        </a:spcAft>
                      </a:pPr>
                      <a:r>
                        <a:rPr lang="es-ES_tradnl" sz="1400" dirty="0">
                          <a:solidFill>
                            <a:srgbClr val="0000FF"/>
                          </a:solidFill>
                          <a:effectLst/>
                        </a:rPr>
                        <a:t>(Reversión)</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a:solidFill>
                            <a:srgbClr val="0000FF"/>
                          </a:solidFill>
                          <a:effectLst/>
                        </a:rPr>
                        <a:t>13.1</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736404085"/>
                  </a:ext>
                </a:extLst>
              </a:tr>
              <a:tr h="457200">
                <a:tc>
                  <a:txBody>
                    <a:bodyPr/>
                    <a:lstStyle/>
                    <a:p>
                      <a:pPr algn="ctr">
                        <a:spcAft>
                          <a:spcPts val="0"/>
                        </a:spcAft>
                      </a:pPr>
                      <a:r>
                        <a:rPr lang="es-ES_tradnl" sz="1400" b="1" dirty="0">
                          <a:solidFill>
                            <a:srgbClr val="0000FF"/>
                          </a:solidFill>
                          <a:effectLst/>
                        </a:rPr>
                        <a:t>TOTAL</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_tradnl" sz="1400">
                          <a:solidFill>
                            <a:srgbClr val="0000FF"/>
                          </a:solidFill>
                          <a:effectLst/>
                        </a:rPr>
                        <a:t> </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b="1" dirty="0" smtClean="0">
                          <a:solidFill>
                            <a:srgbClr val="0000FF"/>
                          </a:solidFill>
                          <a:effectLst/>
                        </a:rPr>
                        <a:t>20.000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b="1" dirty="0" smtClean="0">
                          <a:solidFill>
                            <a:srgbClr val="0000FF"/>
                          </a:solidFill>
                          <a:effectLst/>
                        </a:rPr>
                        <a:t>20.000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b="1" dirty="0">
                          <a:solidFill>
                            <a:srgbClr val="0000FF"/>
                          </a:solidFill>
                          <a:effectLst/>
                        </a:rPr>
                        <a:t>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b="1" dirty="0">
                          <a:solidFill>
                            <a:srgbClr val="0000FF"/>
                          </a:solidFill>
                          <a:effectLst/>
                        </a:rPr>
                        <a:t>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_tradnl"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extLst>
                  <a:ext uri="{0D108BD9-81ED-4DB2-BD59-A6C34878D82A}">
                    <a16:rowId xmlns="" xmlns:a16="http://schemas.microsoft.com/office/drawing/2014/main" val="581364246"/>
                  </a:ext>
                </a:extLst>
              </a:tr>
            </a:tbl>
          </a:graphicData>
        </a:graphic>
      </p:graphicFrame>
    </p:spTree>
    <p:extLst>
      <p:ext uri="{BB962C8B-B14F-4D97-AF65-F5344CB8AC3E}">
        <p14:creationId xmlns="" xmlns:p14="http://schemas.microsoft.com/office/powerpoint/2010/main" val="3365060543"/>
      </p:ext>
    </p:extLst>
  </p:cSld>
  <p:clrMapOvr>
    <a:masterClrMapping/>
  </p:clrMapOvr>
  <p:transition/>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75DE4F27-0F59-4BE8-B281-66C824774291}" type="slidenum">
              <a:rPr lang="es-ES"/>
              <a:pPr>
                <a:defRPr/>
              </a:pPr>
              <a:t>310</a:t>
            </a:fld>
            <a:endParaRPr lang="es-ES" dirty="0"/>
          </a:p>
        </p:txBody>
      </p:sp>
      <p:sp>
        <p:nvSpPr>
          <p:cNvPr id="6451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4000" u="sng" dirty="0" smtClean="0">
                <a:solidFill>
                  <a:srgbClr val="FFFF66"/>
                </a:solidFill>
                <a:latin typeface="Arial" pitchFamily="34" charset="0"/>
              </a:rPr>
              <a:t>R D Ley 3/2016</a:t>
            </a:r>
            <a:r>
              <a:rPr lang="es-ES_tradnl" sz="4000" dirty="0" smtClean="0">
                <a:solidFill>
                  <a:srgbClr val="FFFF66"/>
                </a:solidFill>
                <a:latin typeface="Arial" pitchFamily="34" charset="0"/>
              </a:rPr>
              <a:t> Modifica varios LIS </a:t>
            </a:r>
            <a:endParaRPr lang="es-ES" sz="4000" dirty="0">
              <a:solidFill>
                <a:srgbClr val="FFFF66"/>
              </a:solidFill>
              <a:latin typeface="Arial" pitchFamily="34" charset="0"/>
            </a:endParaRPr>
          </a:p>
        </p:txBody>
      </p:sp>
      <p:sp>
        <p:nvSpPr>
          <p:cNvPr id="64517" name="Text Box 3"/>
          <p:cNvSpPr txBox="1">
            <a:spLocks noChangeArrowheads="1"/>
          </p:cNvSpPr>
          <p:nvPr/>
        </p:nvSpPr>
        <p:spPr bwMode="auto">
          <a:xfrm>
            <a:off x="0" y="712143"/>
            <a:ext cx="9906000" cy="5155257"/>
          </a:xfrm>
          <a:prstGeom prst="rect">
            <a:avLst/>
          </a:prstGeom>
          <a:solidFill>
            <a:srgbClr val="CCFFFF"/>
          </a:solidFill>
          <a:ln w="9525">
            <a:noFill/>
            <a:miter lim="800000"/>
            <a:headEnd/>
            <a:tailEnd/>
          </a:ln>
        </p:spPr>
        <p:txBody>
          <a:bodyPr>
            <a:spAutoFit/>
          </a:bodyPr>
          <a:lstStyle/>
          <a:p>
            <a:pPr algn="ctr">
              <a:spcBef>
                <a:spcPct val="50000"/>
              </a:spcBef>
            </a:pPr>
            <a:r>
              <a:rPr lang="es-ES" sz="4800" dirty="0" smtClean="0">
                <a:solidFill>
                  <a:srgbClr val="000066"/>
                </a:solidFill>
              </a:rPr>
              <a:t>Compensación BI Negativas</a:t>
            </a:r>
            <a:endParaRPr lang="es-ES" sz="4800" u="sng" dirty="0" smtClean="0">
              <a:solidFill>
                <a:srgbClr val="000066"/>
              </a:solidFill>
            </a:endParaRPr>
          </a:p>
          <a:p>
            <a:pPr algn="ctr">
              <a:spcBef>
                <a:spcPct val="50000"/>
              </a:spcBef>
            </a:pPr>
            <a:r>
              <a:rPr lang="es-ES" sz="4800" u="sng" dirty="0" smtClean="0">
                <a:solidFill>
                  <a:srgbClr val="FF0000"/>
                </a:solidFill>
              </a:rPr>
              <a:t>Desde 1/1/2016</a:t>
            </a:r>
          </a:p>
          <a:p>
            <a:pPr algn="ctr">
              <a:spcBef>
                <a:spcPct val="50000"/>
              </a:spcBef>
            </a:pPr>
            <a:r>
              <a:rPr lang="es-ES_tradnl" sz="4800" dirty="0" smtClean="0">
                <a:solidFill>
                  <a:srgbClr val="0000CC"/>
                </a:solidFill>
              </a:rPr>
              <a:t>INCN ≥ 20.000.000 €</a:t>
            </a:r>
          </a:p>
          <a:p>
            <a:pPr marL="742950" indent="-742950">
              <a:spcBef>
                <a:spcPct val="50000"/>
              </a:spcBef>
              <a:buFont typeface="Wingdings" pitchFamily="2" charset="2"/>
              <a:buChar char="v"/>
            </a:pPr>
            <a:endParaRPr lang="es-ES" sz="800" dirty="0" smtClean="0">
              <a:solidFill>
                <a:srgbClr val="FF0000"/>
              </a:solidFill>
            </a:endParaRPr>
          </a:p>
          <a:p>
            <a:pPr marL="742950" indent="-742950">
              <a:spcBef>
                <a:spcPct val="50000"/>
              </a:spcBef>
              <a:buFont typeface="Wingdings" pitchFamily="2" charset="2"/>
              <a:buChar char="Ø"/>
            </a:pPr>
            <a:r>
              <a:rPr lang="es-ES_tradnl" sz="2800" dirty="0" smtClean="0">
                <a:solidFill>
                  <a:srgbClr val="0000FF"/>
                </a:solidFill>
                <a:latin typeface="Arial" pitchFamily="34" charset="0"/>
              </a:rPr>
              <a:t>Real Decreto-ley 3/2016 (BOE de 3-12-2016)</a:t>
            </a:r>
            <a:r>
              <a:rPr lang="es-ES_tradnl" sz="2800" dirty="0" smtClean="0">
                <a:solidFill>
                  <a:srgbClr val="000066"/>
                </a:solidFill>
                <a:latin typeface="Arial" pitchFamily="34" charset="0"/>
              </a:rPr>
              <a:t>: </a:t>
            </a:r>
          </a:p>
          <a:p>
            <a:pPr marL="742950" indent="-742950">
              <a:spcBef>
                <a:spcPct val="50000"/>
              </a:spcBef>
              <a:buFont typeface="Wingdings" pitchFamily="2" charset="2"/>
              <a:buChar char="§"/>
            </a:pPr>
            <a:r>
              <a:rPr lang="es-ES_tradnl" sz="2200" dirty="0" smtClean="0">
                <a:solidFill>
                  <a:srgbClr val="000066"/>
                </a:solidFill>
                <a:latin typeface="Arial" pitchFamily="34" charset="0"/>
              </a:rPr>
              <a:t>El artículo 3. </a:t>
            </a:r>
            <a:r>
              <a:rPr lang="es-ES_tradnl" sz="2200" dirty="0" err="1" smtClean="0">
                <a:solidFill>
                  <a:srgbClr val="000066"/>
                </a:solidFill>
                <a:latin typeface="Arial" pitchFamily="34" charset="0"/>
              </a:rPr>
              <a:t>Primero.Uno</a:t>
            </a:r>
            <a:r>
              <a:rPr lang="es-ES_tradnl" sz="2200" dirty="0" smtClean="0">
                <a:solidFill>
                  <a:srgbClr val="000066"/>
                </a:solidFill>
                <a:latin typeface="Arial" pitchFamily="34" charset="0"/>
              </a:rPr>
              <a:t> del RD Ley 3/2016 </a:t>
            </a:r>
            <a:r>
              <a:rPr lang="es-ES_tradnl" sz="2200" u="sng" dirty="0" smtClean="0">
                <a:solidFill>
                  <a:srgbClr val="000066"/>
                </a:solidFill>
                <a:latin typeface="Arial" pitchFamily="34" charset="0"/>
              </a:rPr>
              <a:t>añade</a:t>
            </a:r>
            <a:r>
              <a:rPr lang="es-ES_tradnl" sz="2200" dirty="0" smtClean="0">
                <a:solidFill>
                  <a:srgbClr val="000066"/>
                </a:solidFill>
                <a:latin typeface="Arial" pitchFamily="34" charset="0"/>
              </a:rPr>
              <a:t> </a:t>
            </a:r>
            <a:r>
              <a:rPr lang="es-ES_tradnl" sz="2200" dirty="0" smtClean="0">
                <a:solidFill>
                  <a:srgbClr val="FF0000"/>
                </a:solidFill>
                <a:latin typeface="Arial" pitchFamily="34" charset="0"/>
              </a:rPr>
              <a:t>DA 15ª.1 LIS.</a:t>
            </a:r>
            <a:r>
              <a:rPr lang="es-ES_tradnl" sz="2200" dirty="0" smtClean="0">
                <a:solidFill>
                  <a:srgbClr val="000066"/>
                </a:solidFill>
                <a:latin typeface="Arial" pitchFamily="34" charset="0"/>
              </a:rPr>
              <a:t> </a:t>
            </a:r>
            <a:endParaRPr lang="es-ES" sz="2200" dirty="0" smtClean="0">
              <a:solidFill>
                <a:srgbClr val="000066"/>
              </a:solidFill>
            </a:endParaRPr>
          </a:p>
          <a:p>
            <a:pPr marL="742950" indent="-742950">
              <a:spcBef>
                <a:spcPct val="50000"/>
              </a:spcBef>
              <a:buFont typeface="Wingdings" pitchFamily="2" charset="2"/>
              <a:buChar char="§"/>
            </a:pPr>
            <a:r>
              <a:rPr lang="es-ES_tradnl" sz="1900" dirty="0" smtClean="0">
                <a:solidFill>
                  <a:srgbClr val="000066"/>
                </a:solidFill>
                <a:latin typeface="Arial" pitchFamily="34" charset="0"/>
              </a:rPr>
              <a:t>El artículo 1. del RD Ley 3/2016 </a:t>
            </a:r>
            <a:r>
              <a:rPr lang="es-ES_tradnl" sz="1900" u="sng" dirty="0" smtClean="0">
                <a:solidFill>
                  <a:srgbClr val="000066"/>
                </a:solidFill>
                <a:latin typeface="Arial" pitchFamily="34" charset="0"/>
              </a:rPr>
              <a:t>añade</a:t>
            </a:r>
            <a:r>
              <a:rPr lang="es-ES_tradnl" sz="1900" dirty="0" smtClean="0">
                <a:solidFill>
                  <a:srgbClr val="000066"/>
                </a:solidFill>
                <a:latin typeface="Arial" pitchFamily="34" charset="0"/>
              </a:rPr>
              <a:t> </a:t>
            </a:r>
            <a:r>
              <a:rPr lang="es-ES_tradnl" sz="1900" dirty="0" smtClean="0">
                <a:solidFill>
                  <a:srgbClr val="FF0000"/>
                </a:solidFill>
                <a:latin typeface="Arial" pitchFamily="34" charset="0"/>
              </a:rPr>
              <a:t>DA 8ª Ley 20/1990</a:t>
            </a:r>
            <a:r>
              <a:rPr lang="es-ES_tradnl" sz="1900" dirty="0" smtClean="0">
                <a:solidFill>
                  <a:srgbClr val="000066"/>
                </a:solidFill>
                <a:latin typeface="Arial" pitchFamily="34" charset="0"/>
              </a:rPr>
              <a:t>, s/ Régimen Fiscal de las </a:t>
            </a:r>
            <a:r>
              <a:rPr lang="es-ES_tradnl" sz="1900" u="sng" dirty="0" smtClean="0">
                <a:solidFill>
                  <a:srgbClr val="FF0000"/>
                </a:solidFill>
                <a:latin typeface="Arial" pitchFamily="34" charset="0"/>
              </a:rPr>
              <a:t>COOPERATIVAS</a:t>
            </a:r>
            <a:r>
              <a:rPr lang="es-ES_tradnl" sz="1900" dirty="0" smtClean="0">
                <a:solidFill>
                  <a:srgbClr val="000066"/>
                </a:solidFill>
                <a:latin typeface="Arial" pitchFamily="34" charset="0"/>
              </a:rPr>
              <a:t> (afecta también a las Cooperativas)</a:t>
            </a:r>
          </a:p>
        </p:txBody>
      </p:sp>
    </p:spTree>
    <p:extLst>
      <p:ext uri="{BB962C8B-B14F-4D97-AF65-F5344CB8AC3E}">
        <p14:creationId xmlns="" xmlns:p14="http://schemas.microsoft.com/office/powerpoint/2010/main" val="2917662963"/>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3 Marcador de número de diapositiva"/>
          <p:cNvSpPr>
            <a:spLocks noGrp="1"/>
          </p:cNvSpPr>
          <p:nvPr>
            <p:ph type="sldNum" sz="quarter" idx="12"/>
          </p:nvPr>
        </p:nvSpPr>
        <p:spPr>
          <a:xfrm>
            <a:off x="7594600" y="6381750"/>
            <a:ext cx="2311400" cy="476250"/>
          </a:xfrm>
        </p:spPr>
        <p:txBody>
          <a:bodyPr/>
          <a:lstStyle/>
          <a:p>
            <a:pPr>
              <a:defRPr/>
            </a:pPr>
            <a:fld id="{38F313A2-DC37-4456-913D-DBAE751012EE}" type="slidenum">
              <a:rPr lang="es-ES"/>
              <a:pPr>
                <a:defRPr/>
              </a:pPr>
              <a:t>311</a:t>
            </a:fld>
            <a:endParaRPr lang="es-ES"/>
          </a:p>
        </p:txBody>
      </p:sp>
      <p:sp>
        <p:nvSpPr>
          <p:cNvPr id="185347"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5348" name="Rectangle 3"/>
          <p:cNvSpPr>
            <a:spLocks noChangeArrowheads="1"/>
          </p:cNvSpPr>
          <p:nvPr/>
        </p:nvSpPr>
        <p:spPr bwMode="auto">
          <a:xfrm>
            <a:off x="76200" y="76200"/>
            <a:ext cx="9824742" cy="954107"/>
          </a:xfrm>
          <a:prstGeom prst="rect">
            <a:avLst/>
          </a:prstGeom>
          <a:noFill/>
          <a:ln w="9525">
            <a:noFill/>
            <a:miter lim="800000"/>
            <a:headEnd/>
            <a:tailEnd/>
          </a:ln>
        </p:spPr>
        <p:txBody>
          <a:bodyPr wrap="none">
            <a:spAutoFit/>
          </a:bodyPr>
          <a:lstStyle/>
          <a:p>
            <a:pPr algn="ctr"/>
            <a:r>
              <a:rPr lang="es-ES_tradnl" sz="2400" dirty="0" smtClean="0">
                <a:solidFill>
                  <a:srgbClr val="FFFF66"/>
                </a:solidFill>
                <a:latin typeface="Arial" pitchFamily="34" charset="0"/>
              </a:rPr>
              <a:t>Art.3.1º.1 y art. 1 RD  Ley 3/2016.  </a:t>
            </a:r>
            <a:r>
              <a:rPr lang="es-ES_tradnl" sz="2400" u="sng" dirty="0" smtClean="0">
                <a:solidFill>
                  <a:srgbClr val="FFFF66"/>
                </a:solidFill>
                <a:latin typeface="Arial" pitchFamily="34" charset="0"/>
              </a:rPr>
              <a:t>DA 15ª NLIS y DA 8ª Ley 20/1990</a:t>
            </a:r>
            <a:endParaRPr lang="es-ES_tradnl" sz="2400" u="sng" dirty="0">
              <a:solidFill>
                <a:srgbClr val="FFFF66"/>
              </a:solidFill>
              <a:latin typeface="Arial" pitchFamily="34" charset="0"/>
            </a:endParaRPr>
          </a:p>
          <a:p>
            <a:pPr algn="ctr"/>
            <a:endParaRPr lang="es-ES_tradnl" sz="3200" dirty="0">
              <a:solidFill>
                <a:srgbClr val="FFFF99"/>
              </a:solidFill>
              <a:latin typeface="Arial" pitchFamily="34" charset="0"/>
            </a:endParaRPr>
          </a:p>
        </p:txBody>
      </p:sp>
      <p:sp>
        <p:nvSpPr>
          <p:cNvPr id="185350" name="Text Box 5"/>
          <p:cNvSpPr txBox="1">
            <a:spLocks noChangeArrowheads="1"/>
          </p:cNvSpPr>
          <p:nvPr/>
        </p:nvSpPr>
        <p:spPr bwMode="auto">
          <a:xfrm>
            <a:off x="0" y="6858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dirty="0">
                <a:solidFill>
                  <a:srgbClr val="000066"/>
                </a:solidFill>
              </a:rPr>
              <a:t>Compensación de B. I. Negativas: </a:t>
            </a:r>
            <a:r>
              <a:rPr lang="es-ES_tradnl" dirty="0" smtClean="0">
                <a:solidFill>
                  <a:srgbClr val="FF0000"/>
                </a:solidFill>
              </a:rPr>
              <a:t>Desde 1/1/2016</a:t>
            </a:r>
            <a:endParaRPr lang="es-ES" sz="2400" dirty="0">
              <a:solidFill>
                <a:srgbClr val="FF0000"/>
              </a:solidFill>
            </a:endParaRPr>
          </a:p>
        </p:txBody>
      </p:sp>
      <p:graphicFrame>
        <p:nvGraphicFramePr>
          <p:cNvPr id="2562054" name="Group 6"/>
          <p:cNvGraphicFramePr>
            <a:graphicFrameLocks noGrp="1"/>
          </p:cNvGraphicFramePr>
          <p:nvPr>
            <p:extLst>
              <p:ext uri="{D42A27DB-BD31-4B8C-83A1-F6EECF244321}">
                <p14:modId xmlns="" xmlns:p14="http://schemas.microsoft.com/office/powerpoint/2010/main" val="804924196"/>
              </p:ext>
            </p:extLst>
          </p:nvPr>
        </p:nvGraphicFramePr>
        <p:xfrm>
          <a:off x="381000" y="2057400"/>
          <a:ext cx="9220200" cy="3995738"/>
        </p:xfrm>
        <a:graphic>
          <a:graphicData uri="http://schemas.openxmlformats.org/drawingml/2006/table">
            <a:tbl>
              <a:tblPr/>
              <a:tblGrid>
                <a:gridCol w="5105400">
                  <a:extLst>
                    <a:ext uri="{9D8B030D-6E8A-4147-A177-3AD203B41FA5}">
                      <a16:colId xmlns="" xmlns:a16="http://schemas.microsoft.com/office/drawing/2014/main" val="20000"/>
                    </a:ext>
                  </a:extLst>
                </a:gridCol>
                <a:gridCol w="4114800">
                  <a:extLst>
                    <a:ext uri="{9D8B030D-6E8A-4147-A177-3AD203B41FA5}">
                      <a16:colId xmlns="" xmlns:a16="http://schemas.microsoft.com/office/drawing/2014/main" val="20001"/>
                    </a:ext>
                  </a:extLst>
                </a:gridCol>
              </a:tblGrid>
              <a:tr h="11001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rgbClr val="FFFF66"/>
                          </a:solidFill>
                          <a:effectLst>
                            <a:outerShdw blurRad="38100" dist="38100" dir="2700000" algn="tl">
                              <a:srgbClr val="000000"/>
                            </a:outerShdw>
                          </a:effectLst>
                          <a:latin typeface="Arial" charset="0"/>
                        </a:rPr>
                        <a:t>Importe neto de la cifra de negocios (INCN) en los 12 meses anteriores al inicio período impositivo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rgbClr val="FFFF66"/>
                          </a:solidFill>
                          <a:effectLst>
                            <a:outerShdw blurRad="38100" dist="38100" dir="2700000" algn="tl">
                              <a:srgbClr val="000000"/>
                            </a:outerShdw>
                          </a:effectLst>
                          <a:latin typeface="Arial" charset="0"/>
                        </a:rPr>
                        <a:t>LÍMITE DE LA COMPENSACIÓN                 DE B.I. NEGATIVAS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0"/>
                  </a:ext>
                </a:extLst>
              </a:tr>
              <a:tr h="80486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rPr>
                        <a:t>INCN &lt; 20.000.000 €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LÍMITE GENERAL</a:t>
                      </a:r>
                      <a:endPar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9906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rPr>
                        <a:t>20.000.000 € ≤ INCN &lt; 60.000.000 €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00"/>
                          </a:solidFill>
                          <a:effectLst>
                            <a:outerShdw blurRad="38100" dist="38100" dir="2700000" algn="tl">
                              <a:srgbClr val="000000"/>
                            </a:outerShdw>
                          </a:effectLst>
                          <a:latin typeface="Arial" charset="0"/>
                        </a:rPr>
                        <a:t>50%</a:t>
                      </a: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 s/ Base Imponible Previa a la compensación</a:t>
                      </a:r>
                      <a:endPar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11001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rPr>
                        <a:t>INCN ≥ 60.000.000 €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400" b="1" i="0" u="none" strike="noStrike" cap="none" normalizeH="0" baseline="0" dirty="0" smtClean="0">
                          <a:ln>
                            <a:noFill/>
                          </a:ln>
                          <a:solidFill>
                            <a:srgbClr val="FFFF00"/>
                          </a:solidFill>
                          <a:effectLst>
                            <a:outerShdw blurRad="38100" dist="38100" dir="2700000" algn="tl">
                              <a:srgbClr val="000000"/>
                            </a:outerShdw>
                          </a:effectLst>
                          <a:latin typeface="Arial" charset="0"/>
                        </a:rPr>
                        <a:t>25%</a:t>
                      </a: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 s/ Base Imponible Previa a la compensación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graphicFrame>
        <p:nvGraphicFramePr>
          <p:cNvPr id="9" name="Group 13"/>
          <p:cNvGraphicFramePr>
            <a:graphicFrameLocks noGrp="1"/>
          </p:cNvGraphicFramePr>
          <p:nvPr/>
        </p:nvGraphicFramePr>
        <p:xfrm>
          <a:off x="228600" y="6248400"/>
          <a:ext cx="8686800" cy="457200"/>
        </p:xfrm>
        <a:graphic>
          <a:graphicData uri="http://schemas.openxmlformats.org/drawingml/2006/table">
            <a:tbl>
              <a:tblPr/>
              <a:tblGrid>
                <a:gridCol w="8686800">
                  <a:extLst>
                    <a:ext uri="{9D8B030D-6E8A-4147-A177-3AD203B41FA5}">
                      <a16:colId xmlns="" xmlns:a16="http://schemas.microsoft.com/office/drawing/2014/main" val="20000"/>
                    </a:ext>
                  </a:extLst>
                </a:gridCol>
              </a:tblGrid>
              <a:tr h="457200">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2400" b="1" i="0" u="none" strike="noStrike" cap="none" normalizeH="0" baseline="0" dirty="0" smtClean="0">
                          <a:ln>
                            <a:noFill/>
                          </a:ln>
                          <a:solidFill>
                            <a:schemeClr val="tx1"/>
                          </a:solidFill>
                          <a:effectLst/>
                          <a:latin typeface="Arial" pitchFamily="34" charset="0"/>
                        </a:rPr>
                        <a:t>Siempre deducible: hasta 1.000.000 €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graphicFrame>
        <p:nvGraphicFramePr>
          <p:cNvPr id="10" name="9 Tabla"/>
          <p:cNvGraphicFramePr>
            <a:graphicFrameLocks noGrp="1"/>
          </p:cNvGraphicFramePr>
          <p:nvPr/>
        </p:nvGraphicFramePr>
        <p:xfrm>
          <a:off x="152400" y="1371600"/>
          <a:ext cx="9448800" cy="457200"/>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457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dirty="0" smtClean="0">
                          <a:cs typeface="+mn-cs"/>
                        </a:rPr>
                        <a:t>Aquellas cuyo INCN, 12 meses anteriores  &gt; 20.000.000 €</a:t>
                      </a:r>
                      <a:endParaRPr lang="es-ES_tradnl" sz="2400" dirty="0"/>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80795132"/>
      </p:ext>
    </p:extLst>
  </p:cSld>
  <p:clrMapOvr>
    <a:masterClrMapping/>
  </p:clrMapOvr>
  <p:transition/>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 Marcador de número de diapositiva"/>
          <p:cNvSpPr>
            <a:spLocks noGrp="1"/>
          </p:cNvSpPr>
          <p:nvPr>
            <p:ph type="sldNum" sz="quarter" idx="12"/>
          </p:nvPr>
        </p:nvSpPr>
        <p:spPr>
          <a:xfrm>
            <a:off x="7594600" y="6381750"/>
            <a:ext cx="2311400" cy="476250"/>
          </a:xfrm>
        </p:spPr>
        <p:txBody>
          <a:bodyPr/>
          <a:lstStyle/>
          <a:p>
            <a:pPr>
              <a:defRPr/>
            </a:pPr>
            <a:fld id="{B6A9D98E-44AB-4D9D-BC29-6177DB6E879C}" type="slidenum">
              <a:rPr lang="es-ES"/>
              <a:pPr>
                <a:defRPr/>
              </a:pPr>
              <a:t>312</a:t>
            </a:fld>
            <a:endParaRPr lang="es-ES"/>
          </a:p>
        </p:txBody>
      </p:sp>
      <p:sp>
        <p:nvSpPr>
          <p:cNvPr id="186373" name="Oval 4"/>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graphicFrame>
        <p:nvGraphicFramePr>
          <p:cNvPr id="2563078" name="Group 6"/>
          <p:cNvGraphicFramePr>
            <a:graphicFrameLocks noGrp="1"/>
          </p:cNvGraphicFramePr>
          <p:nvPr/>
        </p:nvGraphicFramePr>
        <p:xfrm>
          <a:off x="228600" y="2152576"/>
          <a:ext cx="9525000" cy="3717766"/>
        </p:xfrm>
        <a:graphic>
          <a:graphicData uri="http://schemas.openxmlformats.org/drawingml/2006/table">
            <a:tbl>
              <a:tblPr/>
              <a:tblGrid>
                <a:gridCol w="4134884">
                  <a:extLst>
                    <a:ext uri="{9D8B030D-6E8A-4147-A177-3AD203B41FA5}">
                      <a16:colId xmlns="" xmlns:a16="http://schemas.microsoft.com/office/drawing/2014/main" val="20000"/>
                    </a:ext>
                  </a:extLst>
                </a:gridCol>
                <a:gridCol w="2879651">
                  <a:extLst>
                    <a:ext uri="{9D8B030D-6E8A-4147-A177-3AD203B41FA5}">
                      <a16:colId xmlns="" xmlns:a16="http://schemas.microsoft.com/office/drawing/2014/main" val="20001"/>
                    </a:ext>
                  </a:extLst>
                </a:gridCol>
                <a:gridCol w="2510465">
                  <a:extLst>
                    <a:ext uri="{9D8B030D-6E8A-4147-A177-3AD203B41FA5}">
                      <a16:colId xmlns="" xmlns:a16="http://schemas.microsoft.com/office/drawing/2014/main" val="20002"/>
                    </a:ext>
                  </a:extLst>
                </a:gridCol>
              </a:tblGrid>
              <a:tr h="104782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66"/>
                          </a:solidFill>
                          <a:effectLst>
                            <a:outerShdw blurRad="38100" dist="38100" dir="2700000" algn="tl">
                              <a:srgbClr val="000000"/>
                            </a:outerShdw>
                          </a:effectLst>
                          <a:latin typeface="Arial" charset="0"/>
                        </a:rPr>
                        <a:t>CONCEPTOS</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latin typeface="Arial" charset="0"/>
                        </a:rPr>
                        <a:t>INCN ≥ 20 MM</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400" b="1" i="0" u="none" strike="noStrike" cap="none" normalizeH="0" baseline="0" dirty="0" smtClean="0">
                          <a:ln>
                            <a:noFill/>
                          </a:ln>
                          <a:solidFill>
                            <a:schemeClr val="tx1"/>
                          </a:solidFill>
                          <a:effectLst/>
                          <a:latin typeface="Arial" charset="0"/>
                        </a:rPr>
                        <a:t>INCN &lt; 60 MM</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latin typeface="Arial" charset="0"/>
                        </a:rPr>
                        <a:t>INCN ≥ 60 MM</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7839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B.I Previa</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10.000.000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10.000.000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1"/>
                  </a:ext>
                </a:extLst>
              </a:tr>
              <a:tr h="111063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LÍMITE DE LA COMPENSACIÓN                 DE B.I. NEGATIVAS</a:t>
                      </a:r>
                      <a:endParaRPr kumimoji="0" lang="es-ES_tradnl" sz="2000" b="1" i="0" u="none" strike="noStrike" cap="none" normalizeH="0" baseline="0" dirty="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50%</a:t>
                      </a: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s/ B. I. Previa= (5.000.000)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25%</a:t>
                      </a: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s/ B. I. Previa=</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(2.500.000)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2"/>
                  </a:ext>
                </a:extLst>
              </a:tr>
              <a:tr h="7753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BASE IMPONIBLE</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5.000.000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7.500.000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3"/>
                  </a:ext>
                </a:extLst>
              </a:tr>
            </a:tbl>
          </a:graphicData>
        </a:graphic>
      </p:graphicFrame>
      <p:sp>
        <p:nvSpPr>
          <p:cNvPr id="9" name="Rectangle 3"/>
          <p:cNvSpPr>
            <a:spLocks noChangeArrowheads="1"/>
          </p:cNvSpPr>
          <p:nvPr/>
        </p:nvSpPr>
        <p:spPr bwMode="auto">
          <a:xfrm>
            <a:off x="1015593" y="1"/>
            <a:ext cx="8433207" cy="523220"/>
          </a:xfrm>
          <a:prstGeom prst="rect">
            <a:avLst/>
          </a:prstGeom>
          <a:noFill/>
          <a:ln w="9525">
            <a:noFill/>
            <a:miter lim="800000"/>
            <a:headEnd/>
            <a:tailEnd/>
          </a:ln>
        </p:spPr>
        <p:txBody>
          <a:bodyPr wrap="square">
            <a:spAutoFit/>
          </a:bodyPr>
          <a:lstStyle/>
          <a:p>
            <a:pPr lvl="0" algn="ctr"/>
            <a:r>
              <a:rPr lang="es-ES_tradnl" sz="2800" u="sng" dirty="0" smtClean="0">
                <a:solidFill>
                  <a:srgbClr val="FFFF66"/>
                </a:solidFill>
                <a:latin typeface="Arial" pitchFamily="34" charset="0"/>
              </a:rPr>
              <a:t>EJEMPLO-1</a:t>
            </a:r>
            <a:r>
              <a:rPr lang="es-ES_tradnl" sz="2800" dirty="0" smtClean="0">
                <a:solidFill>
                  <a:srgbClr val="FFFF66"/>
                </a:solidFill>
                <a:latin typeface="Arial" pitchFamily="34" charset="0"/>
              </a:rPr>
              <a:t>   DA 15ªNLIS </a:t>
            </a:r>
            <a:r>
              <a:rPr lang="es-ES_tradnl" sz="2800" dirty="0" smtClean="0">
                <a:latin typeface="Arial" pitchFamily="34" charset="0"/>
              </a:rPr>
              <a:t>(</a:t>
            </a:r>
            <a:r>
              <a:rPr lang="es-ES_tradnl" sz="2800" dirty="0" smtClean="0">
                <a:latin typeface="Arial" charset="0"/>
              </a:rPr>
              <a:t>INCN ≥ 20 MM)</a:t>
            </a:r>
            <a:endParaRPr lang="es-ES_tradnl" sz="2800" dirty="0">
              <a:solidFill>
                <a:srgbClr val="FFFF99"/>
              </a:solidFill>
              <a:latin typeface="Arial" pitchFamily="34" charset="0"/>
            </a:endParaRPr>
          </a:p>
        </p:txBody>
      </p:sp>
      <p:sp>
        <p:nvSpPr>
          <p:cNvPr id="10" name="Text Box 5"/>
          <p:cNvSpPr txBox="1">
            <a:spLocks noChangeArrowheads="1"/>
          </p:cNvSpPr>
          <p:nvPr/>
        </p:nvSpPr>
        <p:spPr bwMode="auto">
          <a:xfrm>
            <a:off x="0" y="6858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dirty="0">
                <a:solidFill>
                  <a:srgbClr val="000066"/>
                </a:solidFill>
              </a:rPr>
              <a:t>Compensación de B. I. Negativas: </a:t>
            </a:r>
            <a:r>
              <a:rPr lang="es-ES_tradnl" dirty="0" smtClean="0">
                <a:solidFill>
                  <a:srgbClr val="000066"/>
                </a:solidFill>
              </a:rPr>
              <a:t> </a:t>
            </a:r>
            <a:r>
              <a:rPr lang="es-ES_tradnl" dirty="0" smtClean="0">
                <a:solidFill>
                  <a:srgbClr val="FF0000"/>
                </a:solidFill>
              </a:rPr>
              <a:t>Desde</a:t>
            </a:r>
            <a:r>
              <a:rPr lang="es-ES_tradnl" dirty="0" smtClean="0">
                <a:solidFill>
                  <a:srgbClr val="000066"/>
                </a:solidFill>
              </a:rPr>
              <a:t> </a:t>
            </a:r>
            <a:r>
              <a:rPr lang="es-ES_tradnl" dirty="0" smtClean="0">
                <a:solidFill>
                  <a:srgbClr val="FF0000"/>
                </a:solidFill>
              </a:rPr>
              <a:t>2016</a:t>
            </a:r>
            <a:endParaRPr lang="es-ES" sz="2400" dirty="0">
              <a:solidFill>
                <a:srgbClr val="000066"/>
              </a:solidFill>
            </a:endParaRPr>
          </a:p>
        </p:txBody>
      </p:sp>
      <p:graphicFrame>
        <p:nvGraphicFramePr>
          <p:cNvPr id="16" name="15 Tabla"/>
          <p:cNvGraphicFramePr>
            <a:graphicFrameLocks noGrp="1"/>
          </p:cNvGraphicFramePr>
          <p:nvPr/>
        </p:nvGraphicFramePr>
        <p:xfrm>
          <a:off x="457200" y="1219200"/>
          <a:ext cx="9220200" cy="685800"/>
        </p:xfrm>
        <a:graphic>
          <a:graphicData uri="http://schemas.openxmlformats.org/drawingml/2006/table">
            <a:tbl>
              <a:tblPr firstRow="1" bandRow="1">
                <a:tableStyleId>{5C22544A-7EE6-4342-B048-85BDC9FD1C3A}</a:tableStyleId>
              </a:tblPr>
              <a:tblGrid>
                <a:gridCol w="9220200">
                  <a:extLst>
                    <a:ext uri="{9D8B030D-6E8A-4147-A177-3AD203B41FA5}">
                      <a16:colId xmlns="" xmlns:a16="http://schemas.microsoft.com/office/drawing/2014/main" val="20000"/>
                    </a:ext>
                  </a:extLst>
                </a:gridCol>
              </a:tblGrid>
              <a:tr h="685800">
                <a:tc>
                  <a:txBody>
                    <a:bodyPr/>
                    <a:lstStyle/>
                    <a:p>
                      <a:pPr marL="342900" indent="-342900">
                        <a:defRPr/>
                      </a:pPr>
                      <a:r>
                        <a:rPr lang="es-ES_tradnl" u="sng" dirty="0" smtClean="0">
                          <a:effectLst>
                            <a:outerShdw blurRad="38100" dist="38100" dir="2700000" algn="tl">
                              <a:srgbClr val="000000"/>
                            </a:outerShdw>
                          </a:effectLst>
                          <a:cs typeface="+mn-cs"/>
                        </a:rPr>
                        <a:t>DATOS</a:t>
                      </a:r>
                      <a:r>
                        <a:rPr lang="es-ES_tradnl" dirty="0" smtClean="0">
                          <a:effectLst>
                            <a:outerShdw blurRad="38100" dist="38100" dir="2700000" algn="tl">
                              <a:srgbClr val="000000"/>
                            </a:outerShdw>
                          </a:effectLst>
                          <a:cs typeface="+mn-cs"/>
                        </a:rPr>
                        <a:t>:</a:t>
                      </a:r>
                      <a:r>
                        <a:rPr lang="es-ES_tradnl" sz="1800" dirty="0" smtClean="0">
                          <a:effectLst>
                            <a:outerShdw blurRad="38100" dist="38100" dir="2700000" algn="tl">
                              <a:srgbClr val="000000"/>
                            </a:outerShdw>
                          </a:effectLst>
                          <a:cs typeface="+mn-cs"/>
                        </a:rPr>
                        <a:t>  1. Base Imponible Previa del ejercicio es:  10.000.000 €</a:t>
                      </a:r>
                    </a:p>
                    <a:p>
                      <a:pPr marL="342900" indent="-342900">
                        <a:defRPr/>
                      </a:pPr>
                      <a:r>
                        <a:rPr lang="es-ES_tradnl" sz="1800" dirty="0" smtClean="0">
                          <a:effectLst>
                            <a:outerShdw blurRad="38100" dist="38100" dir="2700000" algn="tl">
                              <a:srgbClr val="000000"/>
                            </a:outerShdw>
                          </a:effectLst>
                          <a:cs typeface="+mn-cs"/>
                        </a:rPr>
                        <a:t>                  2. Bases Imponibles Negativas de ejercicios anteriores: (12.000.000 €)</a:t>
                      </a:r>
                      <a:endParaRPr lang="es-ES_tradnl"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bl>
          </a:graphicData>
        </a:graphic>
      </p:graphicFrame>
      <p:graphicFrame>
        <p:nvGraphicFramePr>
          <p:cNvPr id="8" name="Group 13"/>
          <p:cNvGraphicFramePr>
            <a:graphicFrameLocks noGrp="1"/>
          </p:cNvGraphicFramePr>
          <p:nvPr/>
        </p:nvGraphicFramePr>
        <p:xfrm>
          <a:off x="228600" y="6172200"/>
          <a:ext cx="8686800" cy="457200"/>
        </p:xfrm>
        <a:graphic>
          <a:graphicData uri="http://schemas.openxmlformats.org/drawingml/2006/table">
            <a:tbl>
              <a:tblPr/>
              <a:tblGrid>
                <a:gridCol w="8686800">
                  <a:extLst>
                    <a:ext uri="{9D8B030D-6E8A-4147-A177-3AD203B41FA5}">
                      <a16:colId xmlns="" xmlns:a16="http://schemas.microsoft.com/office/drawing/2014/main" val="20000"/>
                    </a:ext>
                  </a:extLst>
                </a:gridCol>
              </a:tblGrid>
              <a:tr h="457200">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2400" b="1" i="0" u="none" strike="noStrike" cap="none" normalizeH="0" baseline="0" dirty="0" smtClean="0">
                          <a:ln>
                            <a:noFill/>
                          </a:ln>
                          <a:solidFill>
                            <a:schemeClr val="tx1"/>
                          </a:solidFill>
                          <a:effectLst/>
                          <a:latin typeface="Arial" pitchFamily="34" charset="0"/>
                        </a:rPr>
                        <a:t>Siempre deducible: hasta 1.000.000 €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51902753"/>
      </p:ext>
    </p:extLst>
  </p:cSld>
  <p:clrMapOvr>
    <a:masterClrMapping/>
  </p:clrMapOvr>
  <p:transition/>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313</a:t>
            </a:fld>
            <a:endParaRPr lang="es-ES" dirty="0"/>
          </a:p>
        </p:txBody>
      </p:sp>
      <p:sp>
        <p:nvSpPr>
          <p:cNvPr id="14341" name="Text Box 4"/>
          <p:cNvSpPr txBox="1">
            <a:spLocks noChangeArrowheads="1"/>
          </p:cNvSpPr>
          <p:nvPr/>
        </p:nvSpPr>
        <p:spPr bwMode="auto">
          <a:xfrm>
            <a:off x="0" y="914400"/>
            <a:ext cx="9906000" cy="4678204"/>
          </a:xfrm>
          <a:prstGeom prst="rect">
            <a:avLst/>
          </a:prstGeom>
          <a:solidFill>
            <a:srgbClr val="CCFFFF"/>
          </a:solidFill>
          <a:ln w="9525">
            <a:noFill/>
            <a:miter lim="800000"/>
            <a:headEnd/>
            <a:tailEnd/>
          </a:ln>
        </p:spPr>
        <p:txBody>
          <a:bodyPr>
            <a:spAutoFit/>
          </a:bodyPr>
          <a:lstStyle/>
          <a:p>
            <a:pPr algn="ctr"/>
            <a:r>
              <a:rPr lang="es-ES_tradnl" sz="6000" dirty="0" smtClean="0">
                <a:solidFill>
                  <a:srgbClr val="000066"/>
                </a:solidFill>
              </a:rPr>
              <a:t>Compensaciones de </a:t>
            </a:r>
            <a:r>
              <a:rPr lang="es-ES_tradnl" sz="4000" dirty="0" smtClean="0">
                <a:solidFill>
                  <a:srgbClr val="FF0000"/>
                </a:solidFill>
              </a:rPr>
              <a:t>BASES IMPONIBLES NEGATIVAS</a:t>
            </a:r>
          </a:p>
          <a:p>
            <a:pPr algn="ctr"/>
            <a:endParaRPr lang="es-ES_tradnl" sz="4000" dirty="0" smtClean="0">
              <a:solidFill>
                <a:srgbClr val="000066"/>
              </a:solidFill>
            </a:endParaRPr>
          </a:p>
          <a:p>
            <a:pPr algn="ctr"/>
            <a:r>
              <a:rPr lang="es-ES_tradnl" sz="4000" dirty="0" smtClean="0">
                <a:solidFill>
                  <a:srgbClr val="0000CC"/>
                </a:solidFill>
              </a:rPr>
              <a:t>INCN &lt; 20.000.000 €</a:t>
            </a:r>
          </a:p>
          <a:p>
            <a:pPr algn="ctr"/>
            <a:endParaRPr lang="es-ES_tradnl" sz="4000" dirty="0" smtClean="0">
              <a:solidFill>
                <a:srgbClr val="000066"/>
              </a:solidFill>
            </a:endParaRPr>
          </a:p>
          <a:p>
            <a:pPr marL="742950" indent="-742950">
              <a:buFont typeface="+mj-lt"/>
              <a:buAutoNum type="arabicPeriod"/>
            </a:pPr>
            <a:r>
              <a:rPr lang="es-ES_tradnl" sz="2600" dirty="0" smtClean="0">
                <a:solidFill>
                  <a:srgbClr val="FF0000"/>
                </a:solidFill>
              </a:rPr>
              <a:t>2016: </a:t>
            </a:r>
            <a:r>
              <a:rPr lang="es-ES_tradnl" sz="2600" dirty="0" smtClean="0">
                <a:solidFill>
                  <a:srgbClr val="0000FF"/>
                </a:solidFill>
              </a:rPr>
              <a:t>límite </a:t>
            </a:r>
            <a:r>
              <a:rPr lang="es-ES_tradnl" sz="2600" dirty="0" smtClean="0">
                <a:solidFill>
                  <a:srgbClr val="FF0000"/>
                </a:solidFill>
              </a:rPr>
              <a:t>60%</a:t>
            </a:r>
            <a:r>
              <a:rPr lang="es-ES_tradnl" sz="2600" dirty="0" smtClean="0">
                <a:solidFill>
                  <a:srgbClr val="0000FF"/>
                </a:solidFill>
              </a:rPr>
              <a:t> s/ BI previa </a:t>
            </a:r>
            <a:r>
              <a:rPr lang="es-ES_tradnl" sz="2600" dirty="0" smtClean="0">
                <a:solidFill>
                  <a:srgbClr val="FF0066"/>
                </a:solidFill>
              </a:rPr>
              <a:t>(DT 36ª LIS)</a:t>
            </a:r>
          </a:p>
          <a:p>
            <a:pPr marL="742950" indent="-742950">
              <a:buFont typeface="+mj-lt"/>
              <a:buAutoNum type="arabicPeriod"/>
            </a:pPr>
            <a:endParaRPr lang="es-ES_tradnl" sz="2600" dirty="0" smtClean="0">
              <a:solidFill>
                <a:srgbClr val="FF0066"/>
              </a:solidFill>
            </a:endParaRPr>
          </a:p>
          <a:p>
            <a:pPr marL="742950" indent="-742950">
              <a:buFont typeface="+mj-lt"/>
              <a:buAutoNum type="arabicPeriod"/>
            </a:pPr>
            <a:r>
              <a:rPr lang="es-ES_tradnl" sz="2600" dirty="0" smtClean="0">
                <a:solidFill>
                  <a:srgbClr val="FF0000"/>
                </a:solidFill>
              </a:rPr>
              <a:t>2017 y </a:t>
            </a:r>
            <a:r>
              <a:rPr lang="es-ES_tradnl" sz="2600" dirty="0" err="1" smtClean="0">
                <a:solidFill>
                  <a:srgbClr val="FF0000"/>
                </a:solidFill>
              </a:rPr>
              <a:t>ss</a:t>
            </a:r>
            <a:r>
              <a:rPr lang="es-ES_tradnl" sz="2600" dirty="0" smtClean="0">
                <a:solidFill>
                  <a:srgbClr val="FF0000"/>
                </a:solidFill>
              </a:rPr>
              <a:t>: </a:t>
            </a:r>
            <a:r>
              <a:rPr lang="es-ES_tradnl" sz="2600" dirty="0" smtClean="0">
                <a:solidFill>
                  <a:srgbClr val="0000FF"/>
                </a:solidFill>
              </a:rPr>
              <a:t>límite </a:t>
            </a:r>
            <a:r>
              <a:rPr lang="es-ES_tradnl" sz="2600" dirty="0" smtClean="0">
                <a:solidFill>
                  <a:srgbClr val="FF0000"/>
                </a:solidFill>
              </a:rPr>
              <a:t>70%</a:t>
            </a:r>
            <a:r>
              <a:rPr lang="es-ES_tradnl" sz="2600" dirty="0" smtClean="0">
                <a:solidFill>
                  <a:srgbClr val="0000FF"/>
                </a:solidFill>
              </a:rPr>
              <a:t> s/ BI previa </a:t>
            </a:r>
            <a:r>
              <a:rPr lang="es-ES_tradnl" sz="2600" dirty="0" smtClean="0">
                <a:solidFill>
                  <a:srgbClr val="FF0066"/>
                </a:solidFill>
              </a:rPr>
              <a:t>(Art. 26 LIS)</a:t>
            </a:r>
          </a:p>
        </p:txBody>
      </p:sp>
    </p:spTree>
    <p:extLst>
      <p:ext uri="{BB962C8B-B14F-4D97-AF65-F5344CB8AC3E}">
        <p14:creationId xmlns="" xmlns:p14="http://schemas.microsoft.com/office/powerpoint/2010/main" val="2675489832"/>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 Marcador de número de diapositiva"/>
          <p:cNvSpPr>
            <a:spLocks noGrp="1"/>
          </p:cNvSpPr>
          <p:nvPr>
            <p:ph type="sldNum" sz="quarter" idx="12"/>
          </p:nvPr>
        </p:nvSpPr>
        <p:spPr>
          <a:xfrm>
            <a:off x="7594600" y="6381750"/>
            <a:ext cx="2311400" cy="476250"/>
          </a:xfrm>
        </p:spPr>
        <p:txBody>
          <a:bodyPr/>
          <a:lstStyle/>
          <a:p>
            <a:pPr>
              <a:defRPr/>
            </a:pPr>
            <a:fld id="{B6A9D98E-44AB-4D9D-BC29-6177DB6E879C}" type="slidenum">
              <a:rPr lang="es-ES"/>
              <a:pPr>
                <a:defRPr/>
              </a:pPr>
              <a:t>314</a:t>
            </a:fld>
            <a:endParaRPr lang="es-ES"/>
          </a:p>
        </p:txBody>
      </p:sp>
      <p:sp>
        <p:nvSpPr>
          <p:cNvPr id="186373" name="Oval 4"/>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graphicFrame>
        <p:nvGraphicFramePr>
          <p:cNvPr id="2563078" name="Group 6"/>
          <p:cNvGraphicFramePr>
            <a:graphicFrameLocks noGrp="1"/>
          </p:cNvGraphicFramePr>
          <p:nvPr>
            <p:extLst>
              <p:ext uri="{D42A27DB-BD31-4B8C-83A1-F6EECF244321}">
                <p14:modId xmlns="" xmlns:p14="http://schemas.microsoft.com/office/powerpoint/2010/main" val="2916170980"/>
              </p:ext>
            </p:extLst>
          </p:nvPr>
        </p:nvGraphicFramePr>
        <p:xfrm>
          <a:off x="228600" y="2152576"/>
          <a:ext cx="9525000" cy="3489166"/>
        </p:xfrm>
        <a:graphic>
          <a:graphicData uri="http://schemas.openxmlformats.org/drawingml/2006/table">
            <a:tbl>
              <a:tblPr/>
              <a:tblGrid>
                <a:gridCol w="4134884">
                  <a:extLst>
                    <a:ext uri="{9D8B030D-6E8A-4147-A177-3AD203B41FA5}">
                      <a16:colId xmlns="" xmlns:a16="http://schemas.microsoft.com/office/drawing/2014/main" val="20000"/>
                    </a:ext>
                  </a:extLst>
                </a:gridCol>
                <a:gridCol w="2879651">
                  <a:extLst>
                    <a:ext uri="{9D8B030D-6E8A-4147-A177-3AD203B41FA5}">
                      <a16:colId xmlns="" xmlns:a16="http://schemas.microsoft.com/office/drawing/2014/main" val="20001"/>
                    </a:ext>
                  </a:extLst>
                </a:gridCol>
                <a:gridCol w="2510465">
                  <a:extLst>
                    <a:ext uri="{9D8B030D-6E8A-4147-A177-3AD203B41FA5}">
                      <a16:colId xmlns="" xmlns:a16="http://schemas.microsoft.com/office/drawing/2014/main" val="20002"/>
                    </a:ext>
                  </a:extLst>
                </a:gridCol>
              </a:tblGrid>
              <a:tr h="81922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66"/>
                          </a:solidFill>
                          <a:effectLst>
                            <a:outerShdw blurRad="38100" dist="38100" dir="2700000" algn="tl">
                              <a:srgbClr val="000000"/>
                            </a:outerShdw>
                          </a:effectLst>
                          <a:latin typeface="Arial" charset="0"/>
                        </a:rPr>
                        <a:t>CONCEPTOS</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latin typeface="Arial" charset="0"/>
                        </a:rPr>
                        <a:t>2016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outerShdw blurRad="38100" dist="38100" dir="2700000" algn="tl">
                              <a:srgbClr val="000000"/>
                            </a:outerShdw>
                          </a:effectLst>
                          <a:latin typeface="Arial" charset="0"/>
                        </a:rPr>
                        <a:t>2017</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0"/>
                  </a:ext>
                </a:extLst>
              </a:tr>
              <a:tr h="7839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B.I Previa</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1"/>
                  </a:ext>
                </a:extLst>
              </a:tr>
              <a:tr h="111063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LÍMITE DE LA COMPENSACIÓN                 DE B.I. NEGATIVAS</a:t>
                      </a:r>
                      <a:endParaRPr kumimoji="0" lang="es-ES_tradnl" sz="2000" b="1" i="0" u="none" strike="noStrike" cap="none" normalizeH="0" baseline="0" dirty="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60% s/ B. I. Previa= (1.200.000)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70% s/ B. I. Previa=</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(1.400.000)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2"/>
                  </a:ext>
                </a:extLst>
              </a:tr>
              <a:tr h="7753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BASE IMPONIBLE</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800.000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600.000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3"/>
                  </a:ext>
                </a:extLst>
              </a:tr>
            </a:tbl>
          </a:graphicData>
        </a:graphic>
      </p:graphicFrame>
      <p:sp>
        <p:nvSpPr>
          <p:cNvPr id="9" name="Rectangle 3"/>
          <p:cNvSpPr>
            <a:spLocks noChangeArrowheads="1"/>
          </p:cNvSpPr>
          <p:nvPr/>
        </p:nvSpPr>
        <p:spPr bwMode="auto">
          <a:xfrm>
            <a:off x="266570" y="0"/>
            <a:ext cx="9591087" cy="523220"/>
          </a:xfrm>
          <a:prstGeom prst="rect">
            <a:avLst/>
          </a:prstGeom>
          <a:noFill/>
          <a:ln w="9525">
            <a:noFill/>
            <a:miter lim="800000"/>
            <a:headEnd/>
            <a:tailEnd/>
          </a:ln>
        </p:spPr>
        <p:txBody>
          <a:bodyPr wrap="none">
            <a:spAutoFit/>
          </a:bodyPr>
          <a:lstStyle/>
          <a:p>
            <a:pPr algn="ctr"/>
            <a:r>
              <a:rPr lang="es-ES_tradnl" sz="2800" u="sng" dirty="0" smtClean="0">
                <a:solidFill>
                  <a:srgbClr val="FFFF66"/>
                </a:solidFill>
                <a:latin typeface="Arial" pitchFamily="34" charset="0"/>
              </a:rPr>
              <a:t>EJEMPLO-1</a:t>
            </a:r>
            <a:r>
              <a:rPr lang="es-ES_tradnl" sz="2800" dirty="0" smtClean="0">
                <a:solidFill>
                  <a:srgbClr val="FFFF66"/>
                </a:solidFill>
                <a:latin typeface="Arial" pitchFamily="34" charset="0"/>
              </a:rPr>
              <a:t>   </a:t>
            </a:r>
            <a:r>
              <a:rPr lang="es-ES_tradnl" sz="2400" u="sng" dirty="0" smtClean="0">
                <a:solidFill>
                  <a:srgbClr val="FFFF66"/>
                </a:solidFill>
                <a:latin typeface="Arial" pitchFamily="34" charset="0"/>
              </a:rPr>
              <a:t>Art. 26 NLIS (caso general. INCN &lt; 20.000.000 €) </a:t>
            </a:r>
            <a:endParaRPr lang="es-ES_tradnl" sz="3200" dirty="0">
              <a:solidFill>
                <a:srgbClr val="FFFF99"/>
              </a:solidFill>
              <a:latin typeface="Arial" pitchFamily="34" charset="0"/>
            </a:endParaRPr>
          </a:p>
        </p:txBody>
      </p:sp>
      <p:sp>
        <p:nvSpPr>
          <p:cNvPr id="10" name="Text Box 5"/>
          <p:cNvSpPr txBox="1">
            <a:spLocks noChangeArrowheads="1"/>
          </p:cNvSpPr>
          <p:nvPr/>
        </p:nvSpPr>
        <p:spPr bwMode="auto">
          <a:xfrm>
            <a:off x="0" y="6858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dirty="0">
                <a:solidFill>
                  <a:srgbClr val="000066"/>
                </a:solidFill>
              </a:rPr>
              <a:t>Compensación de B. I. Negativas: </a:t>
            </a:r>
            <a:r>
              <a:rPr lang="es-ES_tradnl" dirty="0" smtClean="0">
                <a:solidFill>
                  <a:srgbClr val="FF0000"/>
                </a:solidFill>
              </a:rPr>
              <a:t>2016* y 2017*</a:t>
            </a:r>
            <a:endParaRPr lang="es-ES" sz="2400" dirty="0">
              <a:solidFill>
                <a:srgbClr val="000066"/>
              </a:solidFill>
            </a:endParaRPr>
          </a:p>
        </p:txBody>
      </p:sp>
      <p:graphicFrame>
        <p:nvGraphicFramePr>
          <p:cNvPr id="16" name="15 Tabla"/>
          <p:cNvGraphicFramePr>
            <a:graphicFrameLocks noGrp="1"/>
          </p:cNvGraphicFramePr>
          <p:nvPr/>
        </p:nvGraphicFramePr>
        <p:xfrm>
          <a:off x="457200" y="1219200"/>
          <a:ext cx="9220200" cy="685800"/>
        </p:xfrm>
        <a:graphic>
          <a:graphicData uri="http://schemas.openxmlformats.org/drawingml/2006/table">
            <a:tbl>
              <a:tblPr firstRow="1" bandRow="1">
                <a:tableStyleId>{5C22544A-7EE6-4342-B048-85BDC9FD1C3A}</a:tableStyleId>
              </a:tblPr>
              <a:tblGrid>
                <a:gridCol w="9220200">
                  <a:extLst>
                    <a:ext uri="{9D8B030D-6E8A-4147-A177-3AD203B41FA5}">
                      <a16:colId xmlns="" xmlns:a16="http://schemas.microsoft.com/office/drawing/2014/main" val="20000"/>
                    </a:ext>
                  </a:extLst>
                </a:gridCol>
              </a:tblGrid>
              <a:tr h="685800">
                <a:tc>
                  <a:txBody>
                    <a:bodyPr/>
                    <a:lstStyle/>
                    <a:p>
                      <a:pPr marL="342900" indent="-342900">
                        <a:defRPr/>
                      </a:pPr>
                      <a:r>
                        <a:rPr lang="es-ES_tradnl" u="sng" dirty="0" smtClean="0">
                          <a:effectLst>
                            <a:outerShdw blurRad="38100" dist="38100" dir="2700000" algn="tl">
                              <a:srgbClr val="000000"/>
                            </a:outerShdw>
                          </a:effectLst>
                          <a:cs typeface="+mn-cs"/>
                        </a:rPr>
                        <a:t>DATOS</a:t>
                      </a:r>
                      <a:r>
                        <a:rPr lang="es-ES_tradnl" dirty="0" smtClean="0">
                          <a:effectLst>
                            <a:outerShdw blurRad="38100" dist="38100" dir="2700000" algn="tl">
                              <a:srgbClr val="000000"/>
                            </a:outerShdw>
                          </a:effectLst>
                          <a:cs typeface="+mn-cs"/>
                        </a:rPr>
                        <a:t>:</a:t>
                      </a:r>
                      <a:r>
                        <a:rPr lang="es-ES_tradnl" sz="1800" dirty="0" smtClean="0">
                          <a:effectLst>
                            <a:outerShdw blurRad="38100" dist="38100" dir="2700000" algn="tl">
                              <a:srgbClr val="000000"/>
                            </a:outerShdw>
                          </a:effectLst>
                          <a:cs typeface="+mn-cs"/>
                        </a:rPr>
                        <a:t>  1. Base Imponible Previa de cada ejercicio es la misma:  2.000.000 €</a:t>
                      </a:r>
                    </a:p>
                    <a:p>
                      <a:pPr marL="342900" indent="-342900">
                        <a:defRPr/>
                      </a:pPr>
                      <a:r>
                        <a:rPr lang="es-ES_tradnl" sz="1800" dirty="0" smtClean="0">
                          <a:effectLst>
                            <a:outerShdw blurRad="38100" dist="38100" dir="2700000" algn="tl">
                              <a:srgbClr val="000000"/>
                            </a:outerShdw>
                          </a:effectLst>
                          <a:cs typeface="+mn-cs"/>
                        </a:rPr>
                        <a:t>                  2. Bases Imponibles Negativas de ejercicios anteriores: (5.000.000 €)</a:t>
                      </a:r>
                      <a:endParaRPr lang="es-ES_tradnl"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bl>
          </a:graphicData>
        </a:graphic>
      </p:graphicFrame>
      <p:graphicFrame>
        <p:nvGraphicFramePr>
          <p:cNvPr id="8" name="Group 13"/>
          <p:cNvGraphicFramePr>
            <a:graphicFrameLocks noGrp="1"/>
          </p:cNvGraphicFramePr>
          <p:nvPr/>
        </p:nvGraphicFramePr>
        <p:xfrm>
          <a:off x="228600" y="6172200"/>
          <a:ext cx="8686800" cy="457200"/>
        </p:xfrm>
        <a:graphic>
          <a:graphicData uri="http://schemas.openxmlformats.org/drawingml/2006/table">
            <a:tbl>
              <a:tblPr/>
              <a:tblGrid>
                <a:gridCol w="8686800">
                  <a:extLst>
                    <a:ext uri="{9D8B030D-6E8A-4147-A177-3AD203B41FA5}">
                      <a16:colId xmlns="" xmlns:a16="http://schemas.microsoft.com/office/drawing/2014/main" val="20000"/>
                    </a:ext>
                  </a:extLst>
                </a:gridCol>
              </a:tblGrid>
              <a:tr h="457200">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2400" b="1" i="0" u="none" strike="noStrike" cap="none" normalizeH="0" baseline="0" dirty="0" smtClean="0">
                          <a:ln>
                            <a:noFill/>
                          </a:ln>
                          <a:solidFill>
                            <a:schemeClr val="tx1"/>
                          </a:solidFill>
                          <a:effectLst/>
                          <a:latin typeface="Arial" pitchFamily="34" charset="0"/>
                        </a:rPr>
                        <a:t>Siempre deducible: hasta 1.000.000 €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927226309"/>
      </p:ext>
    </p:extLst>
  </p:cSld>
  <p:clrMapOvr>
    <a:masterClrMapping/>
  </p:clrMapOvr>
  <p:transition/>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 Marcador de número de diapositiva"/>
          <p:cNvSpPr>
            <a:spLocks noGrp="1"/>
          </p:cNvSpPr>
          <p:nvPr>
            <p:ph type="sldNum" sz="quarter" idx="12"/>
          </p:nvPr>
        </p:nvSpPr>
        <p:spPr>
          <a:xfrm>
            <a:off x="7594600" y="6381750"/>
            <a:ext cx="2311400" cy="476250"/>
          </a:xfrm>
        </p:spPr>
        <p:txBody>
          <a:bodyPr/>
          <a:lstStyle/>
          <a:p>
            <a:pPr>
              <a:defRPr/>
            </a:pPr>
            <a:fld id="{B6A9D98E-44AB-4D9D-BC29-6177DB6E879C}" type="slidenum">
              <a:rPr lang="es-ES"/>
              <a:pPr>
                <a:defRPr/>
              </a:pPr>
              <a:t>315</a:t>
            </a:fld>
            <a:endParaRPr lang="es-ES" dirty="0"/>
          </a:p>
        </p:txBody>
      </p:sp>
      <p:sp>
        <p:nvSpPr>
          <p:cNvPr id="186371"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6373" name="Oval 4"/>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graphicFrame>
        <p:nvGraphicFramePr>
          <p:cNvPr id="2563078" name="Group 6"/>
          <p:cNvGraphicFramePr>
            <a:graphicFrameLocks noGrp="1"/>
          </p:cNvGraphicFramePr>
          <p:nvPr>
            <p:extLst>
              <p:ext uri="{D42A27DB-BD31-4B8C-83A1-F6EECF244321}">
                <p14:modId xmlns="" xmlns:p14="http://schemas.microsoft.com/office/powerpoint/2010/main" val="2918767762"/>
              </p:ext>
            </p:extLst>
          </p:nvPr>
        </p:nvGraphicFramePr>
        <p:xfrm>
          <a:off x="152400" y="2117270"/>
          <a:ext cx="9677400" cy="3750130"/>
        </p:xfrm>
        <a:graphic>
          <a:graphicData uri="http://schemas.openxmlformats.org/drawingml/2006/table">
            <a:tbl>
              <a:tblPr/>
              <a:tblGrid>
                <a:gridCol w="2590800">
                  <a:extLst>
                    <a:ext uri="{9D8B030D-6E8A-4147-A177-3AD203B41FA5}">
                      <a16:colId xmlns="" xmlns:a16="http://schemas.microsoft.com/office/drawing/2014/main" val="20000"/>
                    </a:ext>
                  </a:extLst>
                </a:gridCol>
                <a:gridCol w="3657600">
                  <a:extLst>
                    <a:ext uri="{9D8B030D-6E8A-4147-A177-3AD203B41FA5}">
                      <a16:colId xmlns="" xmlns:a16="http://schemas.microsoft.com/office/drawing/2014/main" val="20001"/>
                    </a:ext>
                  </a:extLst>
                </a:gridCol>
                <a:gridCol w="3429000">
                  <a:extLst>
                    <a:ext uri="{9D8B030D-6E8A-4147-A177-3AD203B41FA5}">
                      <a16:colId xmlns="" xmlns:a16="http://schemas.microsoft.com/office/drawing/2014/main" val="20002"/>
                    </a:ext>
                  </a:extLst>
                </a:gridCol>
              </a:tblGrid>
              <a:tr h="81922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66"/>
                          </a:solidFill>
                          <a:effectLst>
                            <a:outerShdw blurRad="38100" dist="38100" dir="2700000" algn="tl">
                              <a:srgbClr val="000000"/>
                            </a:outerShdw>
                          </a:effectLst>
                          <a:latin typeface="Arial" charset="0"/>
                        </a:rPr>
                        <a:t>CONCEPTOS</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latin typeface="Arial" charset="0"/>
                        </a:rPr>
                        <a:t>2016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outerShdw blurRad="38100" dist="38100" dir="2700000" algn="tl">
                              <a:srgbClr val="000000"/>
                            </a:outerShdw>
                          </a:effectLst>
                          <a:latin typeface="Arial" charset="0"/>
                        </a:rPr>
                        <a:t>2017</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0"/>
                  </a:ext>
                </a:extLst>
              </a:tr>
              <a:tr h="78391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B.I Previa</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1.000.000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1.000.000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1"/>
                  </a:ext>
                </a:extLst>
              </a:tr>
              <a:tr h="111063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LÍMITE DE LA COMPENSACIÓN                 DE B.I. NEGATIVAS</a:t>
                      </a:r>
                      <a:endParaRPr kumimoji="0" lang="es-ES_tradnl" sz="2000" b="1" i="0" u="none" strike="noStrike" cap="none" normalizeH="0" baseline="0" dirty="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60% s/ B. I. Previa= 600.000</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Opera (1.000.000)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70% s/ B. I. Previa=700.000</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endPar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Opera (1.000.000)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2"/>
                  </a:ext>
                </a:extLst>
              </a:tr>
              <a:tr h="7753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BASE IMPONIBLE</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0</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3"/>
                  </a:ext>
                </a:extLst>
              </a:tr>
            </a:tbl>
          </a:graphicData>
        </a:graphic>
      </p:graphicFrame>
      <p:sp>
        <p:nvSpPr>
          <p:cNvPr id="9" name="Rectangle 3"/>
          <p:cNvSpPr>
            <a:spLocks noChangeArrowheads="1"/>
          </p:cNvSpPr>
          <p:nvPr/>
        </p:nvSpPr>
        <p:spPr bwMode="auto">
          <a:xfrm>
            <a:off x="2816235" y="0"/>
            <a:ext cx="4491742" cy="1015663"/>
          </a:xfrm>
          <a:prstGeom prst="rect">
            <a:avLst/>
          </a:prstGeom>
          <a:noFill/>
          <a:ln w="9525">
            <a:noFill/>
            <a:miter lim="800000"/>
            <a:headEnd/>
            <a:tailEnd/>
          </a:ln>
        </p:spPr>
        <p:txBody>
          <a:bodyPr wrap="none">
            <a:spAutoFit/>
          </a:bodyPr>
          <a:lstStyle/>
          <a:p>
            <a:pPr algn="ctr"/>
            <a:r>
              <a:rPr lang="es-ES_tradnl" sz="2800" u="sng" dirty="0" smtClean="0">
                <a:solidFill>
                  <a:srgbClr val="FFFF66"/>
                </a:solidFill>
                <a:latin typeface="Arial" pitchFamily="34" charset="0"/>
              </a:rPr>
              <a:t>EJEMPLO-2</a:t>
            </a:r>
            <a:r>
              <a:rPr lang="es-ES_tradnl" sz="2800" dirty="0" smtClean="0">
                <a:solidFill>
                  <a:srgbClr val="FFFF66"/>
                </a:solidFill>
                <a:latin typeface="Arial" pitchFamily="34" charset="0"/>
              </a:rPr>
              <a:t>  </a:t>
            </a:r>
            <a:r>
              <a:rPr lang="es-ES_tradnl" sz="2400" dirty="0" smtClean="0">
                <a:solidFill>
                  <a:srgbClr val="FFFF66"/>
                </a:solidFill>
                <a:latin typeface="Arial" pitchFamily="34" charset="0"/>
              </a:rPr>
              <a:t> </a:t>
            </a:r>
            <a:r>
              <a:rPr lang="es-ES_tradnl" sz="2400" u="sng" dirty="0" smtClean="0">
                <a:solidFill>
                  <a:srgbClr val="FFFF66"/>
                </a:solidFill>
                <a:latin typeface="Arial" pitchFamily="34" charset="0"/>
              </a:rPr>
              <a:t>Art. 26.  NLIS </a:t>
            </a:r>
            <a:endParaRPr lang="es-ES_tradnl" sz="2400" u="sng" dirty="0">
              <a:solidFill>
                <a:srgbClr val="FFFF66"/>
              </a:solidFill>
              <a:latin typeface="Arial" pitchFamily="34" charset="0"/>
            </a:endParaRPr>
          </a:p>
          <a:p>
            <a:pPr algn="ctr"/>
            <a:endParaRPr lang="es-ES_tradnl" sz="3200" dirty="0">
              <a:solidFill>
                <a:srgbClr val="FFFF99"/>
              </a:solidFill>
              <a:latin typeface="Arial" pitchFamily="34" charset="0"/>
            </a:endParaRPr>
          </a:p>
        </p:txBody>
      </p:sp>
      <p:sp>
        <p:nvSpPr>
          <p:cNvPr id="10" name="Text Box 5"/>
          <p:cNvSpPr txBox="1">
            <a:spLocks noChangeArrowheads="1"/>
          </p:cNvSpPr>
          <p:nvPr/>
        </p:nvSpPr>
        <p:spPr bwMode="auto">
          <a:xfrm>
            <a:off x="0" y="6858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dirty="0">
                <a:solidFill>
                  <a:srgbClr val="000066"/>
                </a:solidFill>
              </a:rPr>
              <a:t>Compensación de B. I. Negativas: </a:t>
            </a:r>
            <a:r>
              <a:rPr lang="es-ES_tradnl" dirty="0" smtClean="0">
                <a:solidFill>
                  <a:srgbClr val="FF0000"/>
                </a:solidFill>
              </a:rPr>
              <a:t>2016* y 2017*</a:t>
            </a:r>
            <a:endParaRPr lang="es-ES" sz="2400" dirty="0">
              <a:solidFill>
                <a:srgbClr val="000066"/>
              </a:solidFill>
            </a:endParaRPr>
          </a:p>
        </p:txBody>
      </p:sp>
      <p:graphicFrame>
        <p:nvGraphicFramePr>
          <p:cNvPr id="11" name="10 Tabla"/>
          <p:cNvGraphicFramePr>
            <a:graphicFrameLocks noGrp="1"/>
          </p:cNvGraphicFramePr>
          <p:nvPr/>
        </p:nvGraphicFramePr>
        <p:xfrm>
          <a:off x="457200" y="1219200"/>
          <a:ext cx="9220200" cy="685800"/>
        </p:xfrm>
        <a:graphic>
          <a:graphicData uri="http://schemas.openxmlformats.org/drawingml/2006/table">
            <a:tbl>
              <a:tblPr firstRow="1" bandRow="1">
                <a:tableStyleId>{5C22544A-7EE6-4342-B048-85BDC9FD1C3A}</a:tableStyleId>
              </a:tblPr>
              <a:tblGrid>
                <a:gridCol w="9220200">
                  <a:extLst>
                    <a:ext uri="{9D8B030D-6E8A-4147-A177-3AD203B41FA5}">
                      <a16:colId xmlns="" xmlns:a16="http://schemas.microsoft.com/office/drawing/2014/main" val="20000"/>
                    </a:ext>
                  </a:extLst>
                </a:gridCol>
              </a:tblGrid>
              <a:tr h="685800">
                <a:tc>
                  <a:txBody>
                    <a:bodyPr/>
                    <a:lstStyle/>
                    <a:p>
                      <a:pPr marL="342900" indent="-342900">
                        <a:defRPr/>
                      </a:pPr>
                      <a:r>
                        <a:rPr lang="es-ES_tradnl" u="sng" dirty="0" smtClean="0">
                          <a:effectLst>
                            <a:outerShdw blurRad="38100" dist="38100" dir="2700000" algn="tl">
                              <a:srgbClr val="000000"/>
                            </a:outerShdw>
                          </a:effectLst>
                          <a:cs typeface="+mn-cs"/>
                        </a:rPr>
                        <a:t>DATOS</a:t>
                      </a:r>
                      <a:r>
                        <a:rPr lang="es-ES_tradnl" dirty="0" smtClean="0">
                          <a:effectLst>
                            <a:outerShdw blurRad="38100" dist="38100" dir="2700000" algn="tl">
                              <a:srgbClr val="000000"/>
                            </a:outerShdw>
                          </a:effectLst>
                          <a:cs typeface="+mn-cs"/>
                        </a:rPr>
                        <a:t>:</a:t>
                      </a:r>
                      <a:r>
                        <a:rPr lang="es-ES_tradnl" sz="1800" dirty="0" smtClean="0">
                          <a:effectLst>
                            <a:outerShdw blurRad="38100" dist="38100" dir="2700000" algn="tl">
                              <a:srgbClr val="000000"/>
                            </a:outerShdw>
                          </a:effectLst>
                          <a:cs typeface="+mn-cs"/>
                        </a:rPr>
                        <a:t>  1. Base Imponible Previa de cada  ejercicio es la misma:  1.000.000 €</a:t>
                      </a:r>
                    </a:p>
                    <a:p>
                      <a:pPr marL="342900" indent="-342900">
                        <a:defRPr/>
                      </a:pPr>
                      <a:r>
                        <a:rPr lang="es-ES_tradnl" sz="1800" dirty="0" smtClean="0">
                          <a:effectLst>
                            <a:outerShdw blurRad="38100" dist="38100" dir="2700000" algn="tl">
                              <a:srgbClr val="000000"/>
                            </a:outerShdw>
                          </a:effectLst>
                          <a:cs typeface="+mn-cs"/>
                        </a:rPr>
                        <a:t>                  2. Bases Imponibles Negativas de ejercicios anteriores: (5.000.000 €)</a:t>
                      </a:r>
                      <a:endParaRPr lang="es-ES_tradnl"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bl>
          </a:graphicData>
        </a:graphic>
      </p:graphicFrame>
      <p:graphicFrame>
        <p:nvGraphicFramePr>
          <p:cNvPr id="12" name="Group 13"/>
          <p:cNvGraphicFramePr>
            <a:graphicFrameLocks noGrp="1"/>
          </p:cNvGraphicFramePr>
          <p:nvPr/>
        </p:nvGraphicFramePr>
        <p:xfrm>
          <a:off x="228600" y="6172200"/>
          <a:ext cx="8686800" cy="457200"/>
        </p:xfrm>
        <a:graphic>
          <a:graphicData uri="http://schemas.openxmlformats.org/drawingml/2006/table">
            <a:tbl>
              <a:tblPr/>
              <a:tblGrid>
                <a:gridCol w="8686800">
                  <a:extLst>
                    <a:ext uri="{9D8B030D-6E8A-4147-A177-3AD203B41FA5}">
                      <a16:colId xmlns="" xmlns:a16="http://schemas.microsoft.com/office/drawing/2014/main" val="20000"/>
                    </a:ext>
                  </a:extLst>
                </a:gridCol>
              </a:tblGrid>
              <a:tr h="457200">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2400" b="1" i="0" u="none" strike="noStrike" cap="none" normalizeH="0" baseline="0" dirty="0" smtClean="0">
                          <a:ln>
                            <a:noFill/>
                          </a:ln>
                          <a:solidFill>
                            <a:schemeClr val="tx1"/>
                          </a:solidFill>
                          <a:effectLst/>
                          <a:latin typeface="Arial" pitchFamily="34" charset="0"/>
                        </a:rPr>
                        <a:t>Siempre deducible: hasta 1.000.000 €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369156527"/>
      </p:ext>
    </p:extLst>
  </p:cSld>
  <p:clrMapOvr>
    <a:masterClrMapping/>
  </p:clrMapOvr>
  <p:transition/>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316</a:t>
            </a:fld>
            <a:endParaRPr lang="es-ES" dirty="0"/>
          </a:p>
        </p:txBody>
      </p:sp>
      <p:sp>
        <p:nvSpPr>
          <p:cNvPr id="14341" name="Text Box 4"/>
          <p:cNvSpPr txBox="1">
            <a:spLocks noChangeArrowheads="1"/>
          </p:cNvSpPr>
          <p:nvPr/>
        </p:nvSpPr>
        <p:spPr bwMode="auto">
          <a:xfrm>
            <a:off x="0" y="138291"/>
            <a:ext cx="9906000" cy="6186309"/>
          </a:xfrm>
          <a:prstGeom prst="rect">
            <a:avLst/>
          </a:prstGeom>
          <a:solidFill>
            <a:srgbClr val="CCFFFF"/>
          </a:solidFill>
          <a:ln w="9525">
            <a:noFill/>
            <a:miter lim="800000"/>
            <a:headEnd/>
            <a:tailEnd/>
          </a:ln>
        </p:spPr>
        <p:txBody>
          <a:bodyPr>
            <a:spAutoFit/>
          </a:bodyPr>
          <a:lstStyle/>
          <a:p>
            <a:pPr algn="ctr"/>
            <a:r>
              <a:rPr lang="es-ES_tradnl" sz="4800" u="sng" dirty="0" smtClean="0">
                <a:solidFill>
                  <a:srgbClr val="FF0000"/>
                </a:solidFill>
              </a:rPr>
              <a:t>RESUMEN</a:t>
            </a:r>
            <a:r>
              <a:rPr lang="es-ES_tradnl" sz="4800" dirty="0" smtClean="0">
                <a:solidFill>
                  <a:srgbClr val="FF0000"/>
                </a:solidFill>
              </a:rPr>
              <a:t>:</a:t>
            </a:r>
          </a:p>
          <a:p>
            <a:pPr algn="ctr"/>
            <a:r>
              <a:rPr lang="es-ES_tradnl" sz="4800" dirty="0" smtClean="0">
                <a:solidFill>
                  <a:srgbClr val="FF0000"/>
                </a:solidFill>
              </a:rPr>
              <a:t>Compensación de </a:t>
            </a:r>
            <a:r>
              <a:rPr lang="es-ES_tradnl" sz="4800" dirty="0" err="1" smtClean="0">
                <a:solidFill>
                  <a:srgbClr val="FF0000"/>
                </a:solidFill>
              </a:rPr>
              <a:t>BINs</a:t>
            </a:r>
            <a:endParaRPr lang="es-ES_tradnl" sz="4800" dirty="0" smtClean="0">
              <a:solidFill>
                <a:srgbClr val="FF0000"/>
              </a:solidFill>
            </a:endParaRPr>
          </a:p>
          <a:p>
            <a:pPr algn="ctr"/>
            <a:endParaRPr lang="es-ES_tradnl" sz="2800" dirty="0" smtClean="0">
              <a:solidFill>
                <a:srgbClr val="000066"/>
              </a:solidFill>
            </a:endParaRPr>
          </a:p>
          <a:p>
            <a:pPr marL="742950" indent="-742950" algn="ctr">
              <a:buFont typeface="+mj-lt"/>
              <a:buAutoNum type="alphaUcPeriod"/>
            </a:pPr>
            <a:r>
              <a:rPr lang="es-ES_tradnl" sz="4000" dirty="0" smtClean="0">
                <a:solidFill>
                  <a:srgbClr val="0000CC"/>
                </a:solidFill>
              </a:rPr>
              <a:t>INCN &lt; 20.000.000 €</a:t>
            </a:r>
          </a:p>
          <a:p>
            <a:pPr marL="742950" indent="-742950" algn="ctr"/>
            <a:endParaRPr lang="es-ES_tradnl" sz="1000" dirty="0" smtClean="0">
              <a:solidFill>
                <a:srgbClr val="0000CC"/>
              </a:solidFill>
            </a:endParaRPr>
          </a:p>
          <a:p>
            <a:pPr marL="742950" indent="-742950">
              <a:buFont typeface="+mj-lt"/>
              <a:buAutoNum type="arabicParenR"/>
            </a:pPr>
            <a:r>
              <a:rPr lang="es-ES_tradnl" sz="2600" dirty="0" smtClean="0">
                <a:solidFill>
                  <a:srgbClr val="FF0000"/>
                </a:solidFill>
              </a:rPr>
              <a:t>2016: </a:t>
            </a:r>
            <a:r>
              <a:rPr lang="es-ES_tradnl" sz="2600" dirty="0" smtClean="0">
                <a:solidFill>
                  <a:srgbClr val="0000FF"/>
                </a:solidFill>
              </a:rPr>
              <a:t>límite </a:t>
            </a:r>
            <a:r>
              <a:rPr lang="es-ES_tradnl" sz="2600" dirty="0" smtClean="0">
                <a:solidFill>
                  <a:srgbClr val="FF0000"/>
                </a:solidFill>
              </a:rPr>
              <a:t>60%</a:t>
            </a:r>
            <a:r>
              <a:rPr lang="es-ES_tradnl" sz="2600" dirty="0" smtClean="0">
                <a:solidFill>
                  <a:srgbClr val="0000FF"/>
                </a:solidFill>
              </a:rPr>
              <a:t> s/ BI previa </a:t>
            </a:r>
            <a:r>
              <a:rPr lang="es-ES_tradnl" sz="2600" dirty="0" smtClean="0">
                <a:solidFill>
                  <a:srgbClr val="FF0066"/>
                </a:solidFill>
              </a:rPr>
              <a:t>(DT 36ª LIS)</a:t>
            </a:r>
          </a:p>
          <a:p>
            <a:pPr marL="742950" indent="-742950">
              <a:buFont typeface="+mj-lt"/>
              <a:buAutoNum type="arabicParenR"/>
            </a:pPr>
            <a:r>
              <a:rPr lang="es-ES_tradnl" sz="2600" dirty="0" smtClean="0">
                <a:solidFill>
                  <a:srgbClr val="FF0000"/>
                </a:solidFill>
              </a:rPr>
              <a:t>2017 y </a:t>
            </a:r>
            <a:r>
              <a:rPr lang="es-ES_tradnl" sz="2600" dirty="0" err="1" smtClean="0">
                <a:solidFill>
                  <a:srgbClr val="FF0000"/>
                </a:solidFill>
              </a:rPr>
              <a:t>ss</a:t>
            </a:r>
            <a:r>
              <a:rPr lang="es-ES_tradnl" sz="2600" dirty="0" smtClean="0">
                <a:solidFill>
                  <a:srgbClr val="FF0000"/>
                </a:solidFill>
              </a:rPr>
              <a:t>: </a:t>
            </a:r>
            <a:r>
              <a:rPr lang="es-ES_tradnl" sz="2600" dirty="0" smtClean="0">
                <a:solidFill>
                  <a:srgbClr val="0000FF"/>
                </a:solidFill>
              </a:rPr>
              <a:t>límite </a:t>
            </a:r>
            <a:r>
              <a:rPr lang="es-ES_tradnl" sz="2600" dirty="0" smtClean="0">
                <a:solidFill>
                  <a:srgbClr val="FF0000"/>
                </a:solidFill>
              </a:rPr>
              <a:t>70%</a:t>
            </a:r>
            <a:r>
              <a:rPr lang="es-ES_tradnl" sz="2600" dirty="0" smtClean="0">
                <a:solidFill>
                  <a:srgbClr val="0000FF"/>
                </a:solidFill>
              </a:rPr>
              <a:t> s/ BI previa </a:t>
            </a:r>
            <a:r>
              <a:rPr lang="es-ES_tradnl" sz="2600" dirty="0" smtClean="0">
                <a:solidFill>
                  <a:srgbClr val="FF0066"/>
                </a:solidFill>
              </a:rPr>
              <a:t>(Art. 26 LIS)</a:t>
            </a:r>
          </a:p>
          <a:p>
            <a:pPr marL="742950" indent="-742950" algn="ctr">
              <a:spcBef>
                <a:spcPct val="50000"/>
              </a:spcBef>
              <a:buFont typeface="+mj-lt"/>
              <a:buAutoNum type="alphaUcPeriod" startAt="2"/>
            </a:pPr>
            <a:r>
              <a:rPr lang="es-ES_tradnl" sz="4000" dirty="0" smtClean="0">
                <a:solidFill>
                  <a:srgbClr val="0000CC"/>
                </a:solidFill>
              </a:rPr>
              <a:t>INCN ≥ 20.000.000 €</a:t>
            </a:r>
          </a:p>
          <a:p>
            <a:pPr marL="742950" indent="-742950">
              <a:spcBef>
                <a:spcPct val="50000"/>
              </a:spcBef>
              <a:buFont typeface="Wingdings" pitchFamily="2" charset="2"/>
              <a:buChar char="Ø"/>
            </a:pPr>
            <a:r>
              <a:rPr lang="es-ES_tradnl" dirty="0" smtClean="0">
                <a:solidFill>
                  <a:srgbClr val="0000FF"/>
                </a:solidFill>
                <a:latin typeface="Arial" pitchFamily="34" charset="0"/>
              </a:rPr>
              <a:t>Real Decreto-ley 3/2016 (BOE de 3-12-2016)</a:t>
            </a:r>
            <a:r>
              <a:rPr lang="es-ES_tradnl" dirty="0" smtClean="0">
                <a:solidFill>
                  <a:srgbClr val="000066"/>
                </a:solidFill>
                <a:latin typeface="Arial" pitchFamily="34" charset="0"/>
              </a:rPr>
              <a:t>: </a:t>
            </a:r>
          </a:p>
          <a:p>
            <a:pPr marL="742950" indent="-742950">
              <a:spcBef>
                <a:spcPct val="50000"/>
              </a:spcBef>
              <a:buFont typeface="Wingdings" pitchFamily="2" charset="2"/>
              <a:buChar char="§"/>
            </a:pPr>
            <a:r>
              <a:rPr lang="es-ES_tradnl" dirty="0" smtClean="0">
                <a:solidFill>
                  <a:srgbClr val="000066"/>
                </a:solidFill>
                <a:latin typeface="Arial" pitchFamily="34" charset="0"/>
              </a:rPr>
              <a:t>El artículo 3. </a:t>
            </a:r>
            <a:r>
              <a:rPr lang="es-ES_tradnl" dirty="0" err="1" smtClean="0">
                <a:solidFill>
                  <a:srgbClr val="000066"/>
                </a:solidFill>
                <a:latin typeface="Arial" pitchFamily="34" charset="0"/>
              </a:rPr>
              <a:t>Primero.Uno</a:t>
            </a:r>
            <a:r>
              <a:rPr lang="es-ES_tradnl" dirty="0" smtClean="0">
                <a:solidFill>
                  <a:srgbClr val="000066"/>
                </a:solidFill>
                <a:latin typeface="Arial" pitchFamily="34" charset="0"/>
              </a:rPr>
              <a:t> del RD Ley 3/2016 </a:t>
            </a:r>
            <a:r>
              <a:rPr lang="es-ES_tradnl" u="sng" dirty="0" smtClean="0">
                <a:solidFill>
                  <a:srgbClr val="000066"/>
                </a:solidFill>
                <a:latin typeface="Arial" pitchFamily="34" charset="0"/>
              </a:rPr>
              <a:t>añade</a:t>
            </a:r>
            <a:r>
              <a:rPr lang="es-ES_tradnl" dirty="0" smtClean="0">
                <a:solidFill>
                  <a:srgbClr val="000066"/>
                </a:solidFill>
                <a:latin typeface="Arial" pitchFamily="34" charset="0"/>
              </a:rPr>
              <a:t> </a:t>
            </a:r>
            <a:r>
              <a:rPr lang="es-ES_tradnl" dirty="0" smtClean="0">
                <a:solidFill>
                  <a:srgbClr val="FF0000"/>
                </a:solidFill>
                <a:latin typeface="Arial" pitchFamily="34" charset="0"/>
              </a:rPr>
              <a:t>DA 15ª.1 LIS.</a:t>
            </a:r>
            <a:r>
              <a:rPr lang="es-ES_tradnl" dirty="0" smtClean="0">
                <a:solidFill>
                  <a:srgbClr val="000066"/>
                </a:solidFill>
                <a:latin typeface="Arial" pitchFamily="34" charset="0"/>
              </a:rPr>
              <a:t> </a:t>
            </a:r>
            <a:endParaRPr lang="es-ES" dirty="0" smtClean="0">
              <a:solidFill>
                <a:srgbClr val="000066"/>
              </a:solidFill>
            </a:endParaRPr>
          </a:p>
          <a:p>
            <a:pPr marL="742950" indent="-742950">
              <a:spcBef>
                <a:spcPct val="50000"/>
              </a:spcBef>
              <a:buFont typeface="Wingdings" pitchFamily="2" charset="2"/>
              <a:buChar char="§"/>
            </a:pPr>
            <a:r>
              <a:rPr lang="es-ES_tradnl" dirty="0" smtClean="0">
                <a:solidFill>
                  <a:srgbClr val="000066"/>
                </a:solidFill>
                <a:latin typeface="Arial" pitchFamily="34" charset="0"/>
              </a:rPr>
              <a:t>El artículo 1. del RD Ley 3/2016 </a:t>
            </a:r>
            <a:r>
              <a:rPr lang="es-ES_tradnl" u="sng" dirty="0" smtClean="0">
                <a:solidFill>
                  <a:srgbClr val="000066"/>
                </a:solidFill>
                <a:latin typeface="Arial" pitchFamily="34" charset="0"/>
              </a:rPr>
              <a:t>añade</a:t>
            </a:r>
            <a:r>
              <a:rPr lang="es-ES_tradnl" dirty="0" smtClean="0">
                <a:solidFill>
                  <a:srgbClr val="000066"/>
                </a:solidFill>
                <a:latin typeface="Arial" pitchFamily="34" charset="0"/>
              </a:rPr>
              <a:t> </a:t>
            </a:r>
            <a:r>
              <a:rPr lang="es-ES_tradnl" dirty="0" smtClean="0">
                <a:solidFill>
                  <a:srgbClr val="FF0000"/>
                </a:solidFill>
                <a:latin typeface="Arial" pitchFamily="34" charset="0"/>
              </a:rPr>
              <a:t>DA 8ª Ley 20/1990</a:t>
            </a:r>
            <a:r>
              <a:rPr lang="es-ES_tradnl" dirty="0" smtClean="0">
                <a:solidFill>
                  <a:srgbClr val="000066"/>
                </a:solidFill>
                <a:latin typeface="Arial" pitchFamily="34" charset="0"/>
              </a:rPr>
              <a:t>, s/ Régimen Fiscal de las </a:t>
            </a:r>
            <a:r>
              <a:rPr lang="es-ES_tradnl" u="sng" dirty="0" smtClean="0">
                <a:solidFill>
                  <a:srgbClr val="FF0000"/>
                </a:solidFill>
                <a:latin typeface="Arial" pitchFamily="34" charset="0"/>
              </a:rPr>
              <a:t>COOPERATIVAS</a:t>
            </a:r>
            <a:r>
              <a:rPr lang="es-ES_tradnl" dirty="0" smtClean="0">
                <a:solidFill>
                  <a:srgbClr val="000066"/>
                </a:solidFill>
                <a:latin typeface="Arial" pitchFamily="34" charset="0"/>
              </a:rPr>
              <a:t> (afecta también a las Cooperativas)</a:t>
            </a:r>
            <a:endParaRPr lang="es-ES_tradnl" sz="2600" dirty="0" smtClean="0">
              <a:solidFill>
                <a:srgbClr val="FF0066"/>
              </a:solidFill>
            </a:endParaRPr>
          </a:p>
        </p:txBody>
      </p:sp>
    </p:spTree>
    <p:extLst>
      <p:ext uri="{BB962C8B-B14F-4D97-AF65-F5344CB8AC3E}">
        <p14:creationId xmlns="" xmlns:p14="http://schemas.microsoft.com/office/powerpoint/2010/main" val="3366214161"/>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 Marcador de número de diapositiva"/>
          <p:cNvSpPr>
            <a:spLocks noGrp="1"/>
          </p:cNvSpPr>
          <p:nvPr>
            <p:ph type="sldNum" sz="quarter" idx="12"/>
          </p:nvPr>
        </p:nvSpPr>
        <p:spPr>
          <a:xfrm>
            <a:off x="7594600" y="6381750"/>
            <a:ext cx="2311400" cy="476250"/>
          </a:xfrm>
        </p:spPr>
        <p:txBody>
          <a:bodyPr/>
          <a:lstStyle/>
          <a:p>
            <a:pPr>
              <a:defRPr/>
            </a:pPr>
            <a:fld id="{B6A9D98E-44AB-4D9D-BC29-6177DB6E879C}" type="slidenum">
              <a:rPr lang="es-ES"/>
              <a:pPr>
                <a:defRPr/>
              </a:pPr>
              <a:t>317</a:t>
            </a:fld>
            <a:endParaRPr lang="es-ES" dirty="0"/>
          </a:p>
        </p:txBody>
      </p:sp>
      <p:sp>
        <p:nvSpPr>
          <p:cNvPr id="186371"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6373" name="Oval 4"/>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graphicFrame>
        <p:nvGraphicFramePr>
          <p:cNvPr id="2563078" name="Group 6"/>
          <p:cNvGraphicFramePr>
            <a:graphicFrameLocks noGrp="1"/>
          </p:cNvGraphicFramePr>
          <p:nvPr>
            <p:extLst>
              <p:ext uri="{D42A27DB-BD31-4B8C-83A1-F6EECF244321}">
                <p14:modId xmlns="" xmlns:p14="http://schemas.microsoft.com/office/powerpoint/2010/main" val="2413109238"/>
              </p:ext>
            </p:extLst>
          </p:nvPr>
        </p:nvGraphicFramePr>
        <p:xfrm>
          <a:off x="152400" y="1295400"/>
          <a:ext cx="9677400" cy="4648200"/>
        </p:xfrm>
        <a:graphic>
          <a:graphicData uri="http://schemas.openxmlformats.org/drawingml/2006/table">
            <a:tbl>
              <a:tblPr/>
              <a:tblGrid>
                <a:gridCol w="2895600">
                  <a:extLst>
                    <a:ext uri="{9D8B030D-6E8A-4147-A177-3AD203B41FA5}">
                      <a16:colId xmlns="" xmlns:a16="http://schemas.microsoft.com/office/drawing/2014/main" val="20000"/>
                    </a:ext>
                  </a:extLst>
                </a:gridCol>
                <a:gridCol w="4191000">
                  <a:extLst>
                    <a:ext uri="{9D8B030D-6E8A-4147-A177-3AD203B41FA5}">
                      <a16:colId xmlns="" xmlns:a16="http://schemas.microsoft.com/office/drawing/2014/main" val="20001"/>
                    </a:ext>
                  </a:extLst>
                </a:gridCol>
                <a:gridCol w="2590800">
                  <a:extLst>
                    <a:ext uri="{9D8B030D-6E8A-4147-A177-3AD203B41FA5}">
                      <a16:colId xmlns="" xmlns:a16="http://schemas.microsoft.com/office/drawing/2014/main" val="20002"/>
                    </a:ext>
                  </a:extLst>
                </a:gridCol>
              </a:tblGrid>
              <a:tr h="5334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66"/>
                          </a:solidFill>
                          <a:effectLst>
                            <a:outerShdw blurRad="38100" dist="38100" dir="2700000" algn="tl">
                              <a:srgbClr val="000000"/>
                            </a:outerShdw>
                          </a:effectLst>
                          <a:latin typeface="Arial" charset="0"/>
                        </a:rPr>
                        <a:t>EJERCICIOS</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latin typeface="Arial" charset="0"/>
                        </a:rPr>
                        <a:t>INCN</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outerShdw blurRad="38100" dist="38100" dir="2700000" algn="tl">
                              <a:srgbClr val="000000"/>
                            </a:outerShdw>
                          </a:effectLst>
                          <a:latin typeface="Arial" charset="0"/>
                        </a:rPr>
                        <a:t>LÍMITE</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533400">
                <a:tc rowSpan="3">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2016</a:t>
                      </a: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&lt; 20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CC"/>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60%</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CC"/>
                    </a:solidFill>
                  </a:tcPr>
                </a:tc>
                <a:extLst>
                  <a:ext uri="{0D108BD9-81ED-4DB2-BD59-A6C34878D82A}">
                    <a16:rowId xmlns="" xmlns:a16="http://schemas.microsoft.com/office/drawing/2014/main" val="10001"/>
                  </a:ext>
                </a:extLst>
              </a:tr>
              <a:tr h="839710">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 20 MM</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chemeClr val="tx1"/>
                          </a:solidFill>
                          <a:effectLst/>
                          <a:latin typeface="Arial" charset="0"/>
                        </a:rPr>
                        <a:t>INCN &lt; 60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50%</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lumMod val="50000"/>
                      </a:schemeClr>
                    </a:solidFill>
                  </a:tcPr>
                </a:tc>
                <a:extLst>
                  <a:ext uri="{0D108BD9-81ED-4DB2-BD59-A6C34878D82A}">
                    <a16:rowId xmlns="" xmlns:a16="http://schemas.microsoft.com/office/drawing/2014/main" val="10002"/>
                  </a:ext>
                </a:extLst>
              </a:tr>
              <a:tr h="533400">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 60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25%</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70C0"/>
                    </a:solidFill>
                  </a:tcPr>
                </a:tc>
                <a:extLst>
                  <a:ext uri="{0D108BD9-81ED-4DB2-BD59-A6C34878D82A}">
                    <a16:rowId xmlns="" xmlns:a16="http://schemas.microsoft.com/office/drawing/2014/main" val="10003"/>
                  </a:ext>
                </a:extLst>
              </a:tr>
              <a:tr h="608090">
                <a:tc rowSpan="3">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2017 y siguientes</a:t>
                      </a:r>
                      <a:endParaRPr kumimoji="0" lang="es-ES_tradnl" sz="2000" b="1" i="0" u="none" strike="noStrike" cap="none" normalizeH="0" baseline="0" dirty="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&lt; 20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CC"/>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70%</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CC"/>
                    </a:solidFill>
                  </a:tcPr>
                </a:tc>
                <a:extLst>
                  <a:ext uri="{0D108BD9-81ED-4DB2-BD59-A6C34878D82A}">
                    <a16:rowId xmlns="" xmlns:a16="http://schemas.microsoft.com/office/drawing/2014/main" val="10004"/>
                  </a:ext>
                </a:extLst>
              </a:tr>
              <a:tr h="880184">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 20 MM</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chemeClr val="tx1"/>
                          </a:solidFill>
                          <a:effectLst/>
                          <a:latin typeface="Arial" charset="0"/>
                        </a:rPr>
                        <a:t>INCN &lt; 60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50%</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25000"/>
                      </a:schemeClr>
                    </a:solidFill>
                  </a:tcPr>
                </a:tc>
                <a:extLst>
                  <a:ext uri="{0D108BD9-81ED-4DB2-BD59-A6C34878D82A}">
                    <a16:rowId xmlns="" xmlns:a16="http://schemas.microsoft.com/office/drawing/2014/main" val="10005"/>
                  </a:ext>
                </a:extLst>
              </a:tr>
              <a:tr h="720016">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INCN ≥ 60 MM</a:t>
                      </a:r>
                    </a:p>
                  </a:txBody>
                  <a:tcPr anchor="ctr"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70C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25%</a:t>
                      </a:r>
                    </a:p>
                  </a:txBody>
                  <a:tcPr anchor="ctr"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70C0"/>
                    </a:solidFill>
                  </a:tcPr>
                </a:tc>
                <a:extLst>
                  <a:ext uri="{0D108BD9-81ED-4DB2-BD59-A6C34878D82A}">
                    <a16:rowId xmlns="" xmlns:a16="http://schemas.microsoft.com/office/drawing/2014/main" val="10006"/>
                  </a:ext>
                </a:extLst>
              </a:tr>
            </a:tbl>
          </a:graphicData>
        </a:graphic>
      </p:graphicFrame>
      <p:sp>
        <p:nvSpPr>
          <p:cNvPr id="10" name="Text Box 5"/>
          <p:cNvSpPr txBox="1">
            <a:spLocks noChangeArrowheads="1"/>
          </p:cNvSpPr>
          <p:nvPr/>
        </p:nvSpPr>
        <p:spPr bwMode="auto">
          <a:xfrm>
            <a:off x="0" y="6858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_tradnl" sz="1800" dirty="0">
                <a:solidFill>
                  <a:srgbClr val="000066"/>
                </a:solidFill>
              </a:rPr>
              <a:t>Compensación </a:t>
            </a:r>
            <a:r>
              <a:rPr lang="es-ES_tradnl" sz="1800" dirty="0" err="1" smtClean="0">
                <a:solidFill>
                  <a:srgbClr val="000066"/>
                </a:solidFill>
              </a:rPr>
              <a:t>BINs</a:t>
            </a:r>
            <a:r>
              <a:rPr lang="es-ES_tradnl" sz="1800" dirty="0" smtClean="0">
                <a:solidFill>
                  <a:srgbClr val="000066"/>
                </a:solidFill>
              </a:rPr>
              <a:t> y Cuotas  Negativas (Cooperativas): </a:t>
            </a:r>
            <a:r>
              <a:rPr lang="es-ES_tradnl" sz="1800" dirty="0" smtClean="0">
                <a:solidFill>
                  <a:srgbClr val="FF0000"/>
                </a:solidFill>
              </a:rPr>
              <a:t>2016, 2017 y </a:t>
            </a:r>
            <a:r>
              <a:rPr lang="es-ES_tradnl" sz="1800" dirty="0" err="1" smtClean="0">
                <a:solidFill>
                  <a:srgbClr val="FF0000"/>
                </a:solidFill>
              </a:rPr>
              <a:t>ss</a:t>
            </a:r>
            <a:endParaRPr lang="es-ES" sz="1800" dirty="0">
              <a:solidFill>
                <a:srgbClr val="000066"/>
              </a:solidFill>
            </a:endParaRPr>
          </a:p>
        </p:txBody>
      </p:sp>
      <p:graphicFrame>
        <p:nvGraphicFramePr>
          <p:cNvPr id="12" name="Group 13"/>
          <p:cNvGraphicFramePr>
            <a:graphicFrameLocks noGrp="1"/>
          </p:cNvGraphicFramePr>
          <p:nvPr/>
        </p:nvGraphicFramePr>
        <p:xfrm>
          <a:off x="228600" y="6172200"/>
          <a:ext cx="8686800" cy="457200"/>
        </p:xfrm>
        <a:graphic>
          <a:graphicData uri="http://schemas.openxmlformats.org/drawingml/2006/table">
            <a:tbl>
              <a:tblPr/>
              <a:tblGrid>
                <a:gridCol w="8686800">
                  <a:extLst>
                    <a:ext uri="{9D8B030D-6E8A-4147-A177-3AD203B41FA5}">
                      <a16:colId xmlns="" xmlns:a16="http://schemas.microsoft.com/office/drawing/2014/main" val="20000"/>
                    </a:ext>
                  </a:extLst>
                </a:gridCol>
              </a:tblGrid>
              <a:tr h="457200">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2400" b="1" i="0" u="none" strike="noStrike" cap="none" normalizeH="0" baseline="0" dirty="0" smtClean="0">
                          <a:ln>
                            <a:noFill/>
                          </a:ln>
                          <a:solidFill>
                            <a:schemeClr val="tx1"/>
                          </a:solidFill>
                          <a:effectLst/>
                          <a:latin typeface="Arial" pitchFamily="34" charset="0"/>
                        </a:rPr>
                        <a:t>Siempre deducible: hasta 1.000.000 €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
        <p:nvSpPr>
          <p:cNvPr id="13" name="Rectangle 3"/>
          <p:cNvSpPr>
            <a:spLocks noChangeArrowheads="1"/>
          </p:cNvSpPr>
          <p:nvPr/>
        </p:nvSpPr>
        <p:spPr bwMode="auto">
          <a:xfrm>
            <a:off x="152400" y="0"/>
            <a:ext cx="9576422" cy="523220"/>
          </a:xfrm>
          <a:prstGeom prst="rect">
            <a:avLst/>
          </a:prstGeom>
          <a:noFill/>
          <a:ln w="9525">
            <a:noFill/>
            <a:miter lim="800000"/>
            <a:headEnd/>
            <a:tailEnd/>
          </a:ln>
        </p:spPr>
        <p:txBody>
          <a:bodyPr wrap="square">
            <a:spAutoFit/>
          </a:bodyPr>
          <a:lstStyle/>
          <a:p>
            <a:pPr algn="ctr"/>
            <a:r>
              <a:rPr lang="es-ES_tradnl" sz="2800" u="sng" dirty="0" smtClean="0">
                <a:solidFill>
                  <a:srgbClr val="FFFF00"/>
                </a:solidFill>
                <a:latin typeface="Arial" pitchFamily="34" charset="0"/>
              </a:rPr>
              <a:t>RESUMEN:</a:t>
            </a:r>
            <a:r>
              <a:rPr lang="es-ES_tradnl" sz="2400" dirty="0" smtClean="0">
                <a:solidFill>
                  <a:srgbClr val="FFFF66"/>
                </a:solidFill>
                <a:latin typeface="Arial" pitchFamily="34" charset="0"/>
              </a:rPr>
              <a:t> Art. 26, DT 36ª y DA 15ª NLIS. DA 8ª Ley 20/1990</a:t>
            </a:r>
            <a:endParaRPr lang="es-ES_tradnl" sz="3200" dirty="0">
              <a:solidFill>
                <a:srgbClr val="FFFF99"/>
              </a:solidFill>
              <a:latin typeface="Arial" pitchFamily="34" charset="0"/>
            </a:endParaRPr>
          </a:p>
        </p:txBody>
      </p:sp>
    </p:spTree>
    <p:extLst>
      <p:ext uri="{BB962C8B-B14F-4D97-AF65-F5344CB8AC3E}">
        <p14:creationId xmlns="" xmlns:p14="http://schemas.microsoft.com/office/powerpoint/2010/main" val="1805154062"/>
      </p:ext>
    </p:extLst>
  </p:cSld>
  <p:clrMapOvr>
    <a:masterClrMapping/>
  </p:clrMapOvr>
  <p:transition/>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 Marcador de número de diapositiva"/>
          <p:cNvSpPr>
            <a:spLocks noGrp="1"/>
          </p:cNvSpPr>
          <p:nvPr>
            <p:ph type="sldNum" sz="quarter" idx="12"/>
          </p:nvPr>
        </p:nvSpPr>
        <p:spPr>
          <a:xfrm>
            <a:off x="7594600" y="6381750"/>
            <a:ext cx="2311400" cy="476250"/>
          </a:xfrm>
        </p:spPr>
        <p:txBody>
          <a:bodyPr/>
          <a:lstStyle/>
          <a:p>
            <a:pPr>
              <a:defRPr/>
            </a:pPr>
            <a:fld id="{B6A9D98E-44AB-4D9D-BC29-6177DB6E879C}" type="slidenum">
              <a:rPr lang="es-ES"/>
              <a:pPr>
                <a:defRPr/>
              </a:pPr>
              <a:t>318</a:t>
            </a:fld>
            <a:endParaRPr lang="es-ES" dirty="0"/>
          </a:p>
        </p:txBody>
      </p:sp>
      <p:sp>
        <p:nvSpPr>
          <p:cNvPr id="186371"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6373" name="Oval 4"/>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graphicFrame>
        <p:nvGraphicFramePr>
          <p:cNvPr id="2563078" name="Group 6"/>
          <p:cNvGraphicFramePr>
            <a:graphicFrameLocks noGrp="1"/>
          </p:cNvGraphicFramePr>
          <p:nvPr>
            <p:extLst/>
          </p:nvPr>
        </p:nvGraphicFramePr>
        <p:xfrm>
          <a:off x="228600" y="1295400"/>
          <a:ext cx="9328150" cy="4267200"/>
        </p:xfrm>
        <a:graphic>
          <a:graphicData uri="http://schemas.openxmlformats.org/drawingml/2006/table">
            <a:tbl>
              <a:tblPr/>
              <a:tblGrid>
                <a:gridCol w="2537257">
                  <a:extLst>
                    <a:ext uri="{9D8B030D-6E8A-4147-A177-3AD203B41FA5}">
                      <a16:colId xmlns="" xmlns:a16="http://schemas.microsoft.com/office/drawing/2014/main" val="20000"/>
                    </a:ext>
                  </a:extLst>
                </a:gridCol>
                <a:gridCol w="3805885">
                  <a:extLst>
                    <a:ext uri="{9D8B030D-6E8A-4147-A177-3AD203B41FA5}">
                      <a16:colId xmlns="" xmlns:a16="http://schemas.microsoft.com/office/drawing/2014/main" val="20001"/>
                    </a:ext>
                  </a:extLst>
                </a:gridCol>
                <a:gridCol w="2985008">
                  <a:extLst>
                    <a:ext uri="{9D8B030D-6E8A-4147-A177-3AD203B41FA5}">
                      <a16:colId xmlns=""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66"/>
                          </a:solidFill>
                          <a:effectLst>
                            <a:outerShdw blurRad="38100" dist="38100" dir="2700000" algn="tl">
                              <a:srgbClr val="000000"/>
                            </a:outerShdw>
                          </a:effectLst>
                          <a:latin typeface="Arial" charset="0"/>
                        </a:rPr>
                        <a:t>EJERCICIOS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latin typeface="Arial" charset="0"/>
                        </a:rPr>
                        <a:t>INCN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outerShdw blurRad="38100" dist="38100" dir="2700000" algn="tl">
                              <a:srgbClr val="000000"/>
                            </a:outerShdw>
                          </a:effectLst>
                          <a:latin typeface="Arial" charset="0"/>
                        </a:rPr>
                        <a:t>LÍMITE</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914400">
                <a:tc rowSpan="3">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2017 y siguientes</a:t>
                      </a:r>
                      <a:endParaRPr kumimoji="0" lang="es-ES_tradnl" sz="2000" b="1" i="0" u="none" strike="noStrike" cap="none" normalizeH="0" baseline="0" dirty="0" smtClean="0">
                        <a:ln>
                          <a:noFill/>
                        </a:ln>
                        <a:solidFill>
                          <a:schemeClr val="tx1"/>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INCN &lt; 20 MM</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70%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1371600">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INCN ≥ 20 MM</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rgbClr val="0000FF"/>
                          </a:solidFill>
                          <a:effectLst/>
                          <a:latin typeface="Arial" charset="0"/>
                        </a:rPr>
                        <a:t>INCN &lt; 60 MM</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50%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1219200">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INCN ≥ 60 MM</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25%</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6"/>
                  </a:ext>
                </a:extLst>
              </a:tr>
            </a:tbl>
          </a:graphicData>
        </a:graphic>
      </p:graphicFrame>
      <p:sp>
        <p:nvSpPr>
          <p:cNvPr id="10" name="Text Box 5"/>
          <p:cNvSpPr txBox="1">
            <a:spLocks noChangeArrowheads="1"/>
          </p:cNvSpPr>
          <p:nvPr/>
        </p:nvSpPr>
        <p:spPr bwMode="auto">
          <a:xfrm>
            <a:off x="0" y="6858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_tradnl" sz="1800" dirty="0">
                <a:solidFill>
                  <a:srgbClr val="000066"/>
                </a:solidFill>
              </a:rPr>
              <a:t>Compensación </a:t>
            </a:r>
            <a:r>
              <a:rPr lang="es-ES_tradnl" sz="1800" dirty="0" err="1" smtClean="0">
                <a:solidFill>
                  <a:srgbClr val="000066"/>
                </a:solidFill>
              </a:rPr>
              <a:t>BINs</a:t>
            </a:r>
            <a:r>
              <a:rPr lang="es-ES_tradnl" sz="1800" dirty="0" smtClean="0">
                <a:solidFill>
                  <a:srgbClr val="000066"/>
                </a:solidFill>
              </a:rPr>
              <a:t> y Cuotas  Negativas (Cooperativas): </a:t>
            </a:r>
            <a:r>
              <a:rPr lang="es-ES_tradnl" sz="1800" dirty="0" smtClean="0">
                <a:solidFill>
                  <a:srgbClr val="FF0000"/>
                </a:solidFill>
              </a:rPr>
              <a:t>2017 y </a:t>
            </a:r>
            <a:r>
              <a:rPr lang="es-ES_tradnl" sz="1800" dirty="0" err="1" smtClean="0">
                <a:solidFill>
                  <a:srgbClr val="FF0000"/>
                </a:solidFill>
              </a:rPr>
              <a:t>ss</a:t>
            </a:r>
            <a:endParaRPr lang="es-ES" sz="1800" dirty="0">
              <a:solidFill>
                <a:srgbClr val="000066"/>
              </a:solidFill>
            </a:endParaRPr>
          </a:p>
        </p:txBody>
      </p:sp>
      <p:graphicFrame>
        <p:nvGraphicFramePr>
          <p:cNvPr id="12" name="Group 13"/>
          <p:cNvGraphicFramePr>
            <a:graphicFrameLocks noGrp="1"/>
          </p:cNvGraphicFramePr>
          <p:nvPr/>
        </p:nvGraphicFramePr>
        <p:xfrm>
          <a:off x="2667000" y="5849838"/>
          <a:ext cx="6667500" cy="457200"/>
        </p:xfrm>
        <a:graphic>
          <a:graphicData uri="http://schemas.openxmlformats.org/drawingml/2006/table">
            <a:tbl>
              <a:tblPr/>
              <a:tblGrid>
                <a:gridCol w="6667500">
                  <a:extLst>
                    <a:ext uri="{9D8B030D-6E8A-4147-A177-3AD203B41FA5}">
                      <a16:colId xmlns="" xmlns:a16="http://schemas.microsoft.com/office/drawing/2014/main" val="20000"/>
                    </a:ext>
                  </a:extLst>
                </a:gridCol>
              </a:tblGrid>
              <a:tr h="221218">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3333FF"/>
                          </a:solidFill>
                          <a:effectLst/>
                          <a:latin typeface="Times" pitchFamily="18" charset="0"/>
                        </a:rPr>
                        <a:t> </a:t>
                      </a:r>
                      <a:r>
                        <a:rPr kumimoji="0" lang="es-ES_tradnl" sz="2400" b="1" i="0" u="none" strike="noStrike" cap="none" normalizeH="0" baseline="0" dirty="0" smtClean="0">
                          <a:ln>
                            <a:noFill/>
                          </a:ln>
                          <a:solidFill>
                            <a:schemeClr val="tx1"/>
                          </a:solidFill>
                          <a:effectLst/>
                          <a:latin typeface="Arial" pitchFamily="34" charset="0"/>
                        </a:rPr>
                        <a:t>Siempre deducible: hasta 1.000.000 € </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
        <p:nvSpPr>
          <p:cNvPr id="13" name="Rectangle 3"/>
          <p:cNvSpPr>
            <a:spLocks noChangeArrowheads="1"/>
          </p:cNvSpPr>
          <p:nvPr/>
        </p:nvSpPr>
        <p:spPr bwMode="auto">
          <a:xfrm>
            <a:off x="152400" y="0"/>
            <a:ext cx="9576422" cy="523220"/>
          </a:xfrm>
          <a:prstGeom prst="rect">
            <a:avLst/>
          </a:prstGeom>
          <a:noFill/>
          <a:ln w="9525">
            <a:noFill/>
            <a:miter lim="800000"/>
            <a:headEnd/>
            <a:tailEnd/>
          </a:ln>
        </p:spPr>
        <p:txBody>
          <a:bodyPr wrap="square">
            <a:spAutoFit/>
          </a:bodyPr>
          <a:lstStyle/>
          <a:p>
            <a:pPr algn="ctr"/>
            <a:r>
              <a:rPr lang="es-ES_tradnl" sz="2800" u="sng" dirty="0" smtClean="0">
                <a:solidFill>
                  <a:srgbClr val="FFFF00"/>
                </a:solidFill>
                <a:latin typeface="Arial" pitchFamily="34" charset="0"/>
              </a:rPr>
              <a:t>RESUMEN:</a:t>
            </a:r>
            <a:r>
              <a:rPr lang="es-ES_tradnl" sz="2400" dirty="0" smtClean="0">
                <a:solidFill>
                  <a:srgbClr val="FFFF66"/>
                </a:solidFill>
                <a:latin typeface="Arial" pitchFamily="34" charset="0"/>
              </a:rPr>
              <a:t> Art. 26, DT 36ª y DA 15ª NLIS. DA 8ª Ley 20/1990</a:t>
            </a:r>
            <a:endParaRPr lang="es-ES_tradnl" sz="3200" dirty="0">
              <a:solidFill>
                <a:srgbClr val="FFFF99"/>
              </a:solidFill>
              <a:latin typeface="Arial" pitchFamily="34" charset="0"/>
            </a:endParaRPr>
          </a:p>
        </p:txBody>
      </p:sp>
    </p:spTree>
    <p:extLst>
      <p:ext uri="{BB962C8B-B14F-4D97-AF65-F5344CB8AC3E}">
        <p14:creationId xmlns="" xmlns:p14="http://schemas.microsoft.com/office/powerpoint/2010/main" val="3008358420"/>
      </p:ext>
    </p:extLst>
  </p:cSld>
  <p:clrMapOvr>
    <a:masterClrMapping/>
  </p:clrMapOvr>
  <p:transition/>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319</a:t>
            </a:fld>
            <a:endParaRPr lang="es-ES" dirty="0"/>
          </a:p>
        </p:txBody>
      </p:sp>
      <p:sp>
        <p:nvSpPr>
          <p:cNvPr id="14341" name="Text Box 4"/>
          <p:cNvSpPr txBox="1">
            <a:spLocks noChangeArrowheads="1"/>
          </p:cNvSpPr>
          <p:nvPr/>
        </p:nvSpPr>
        <p:spPr bwMode="auto">
          <a:xfrm>
            <a:off x="0" y="228600"/>
            <a:ext cx="9906000" cy="5601533"/>
          </a:xfrm>
          <a:prstGeom prst="rect">
            <a:avLst/>
          </a:prstGeom>
          <a:solidFill>
            <a:srgbClr val="CCFFFF"/>
          </a:solidFill>
          <a:ln w="9525">
            <a:noFill/>
            <a:miter lim="800000"/>
            <a:headEnd/>
            <a:tailEnd/>
          </a:ln>
        </p:spPr>
        <p:txBody>
          <a:bodyPr>
            <a:spAutoFit/>
          </a:bodyPr>
          <a:lstStyle/>
          <a:p>
            <a:pPr algn="ctr"/>
            <a:r>
              <a:rPr lang="es-ES_tradnl" sz="4400" dirty="0" smtClean="0">
                <a:solidFill>
                  <a:srgbClr val="000066"/>
                </a:solidFill>
              </a:rPr>
              <a:t>Compensación de </a:t>
            </a:r>
            <a:r>
              <a:rPr lang="es-ES_tradnl" sz="4400" dirty="0" err="1" smtClean="0">
                <a:solidFill>
                  <a:srgbClr val="FF0000"/>
                </a:solidFill>
              </a:rPr>
              <a:t>BINs</a:t>
            </a:r>
            <a:endParaRPr lang="es-ES_tradnl" sz="4400" dirty="0" smtClean="0">
              <a:solidFill>
                <a:srgbClr val="FF0000"/>
              </a:solidFill>
            </a:endParaRPr>
          </a:p>
          <a:p>
            <a:pPr algn="ctr"/>
            <a:endParaRPr lang="es-ES_tradnl" sz="4000" dirty="0" smtClean="0">
              <a:solidFill>
                <a:srgbClr val="000066"/>
              </a:solidFill>
            </a:endParaRPr>
          </a:p>
          <a:p>
            <a:pPr algn="ctr"/>
            <a:r>
              <a:rPr lang="es-ES_tradnl" sz="6000" dirty="0" smtClean="0">
                <a:solidFill>
                  <a:srgbClr val="0000CC"/>
                </a:solidFill>
              </a:rPr>
              <a:t>NORMA DE CAUTELA</a:t>
            </a:r>
          </a:p>
          <a:p>
            <a:pPr algn="ctr"/>
            <a:endParaRPr lang="es-ES_tradnl" sz="5400" dirty="0" smtClean="0">
              <a:solidFill>
                <a:srgbClr val="000066"/>
              </a:solidFill>
            </a:endParaRPr>
          </a:p>
          <a:p>
            <a:pPr algn="ctr"/>
            <a:r>
              <a:rPr lang="es-ES_tradnl" sz="4000" dirty="0" smtClean="0">
                <a:solidFill>
                  <a:srgbClr val="000066"/>
                </a:solidFill>
              </a:rPr>
              <a:t>Adquisición de Sociedades con intención de aprovechar sus </a:t>
            </a:r>
            <a:r>
              <a:rPr lang="es-ES_tradnl" sz="4000" dirty="0" err="1" smtClean="0">
                <a:solidFill>
                  <a:srgbClr val="000066"/>
                </a:solidFill>
              </a:rPr>
              <a:t>BINs</a:t>
            </a:r>
            <a:endParaRPr lang="es-ES_tradnl" sz="4000" dirty="0" smtClean="0">
              <a:solidFill>
                <a:srgbClr val="000066"/>
              </a:solidFill>
            </a:endParaRPr>
          </a:p>
          <a:p>
            <a:pPr algn="ctr"/>
            <a:endParaRPr lang="es-ES_tradnl" sz="5400" dirty="0" smtClean="0">
              <a:solidFill>
                <a:srgbClr val="000066"/>
              </a:solidFill>
            </a:endParaRPr>
          </a:p>
          <a:p>
            <a:pPr marL="742950" indent="-742950">
              <a:buFont typeface="Wingdings" pitchFamily="2" charset="2"/>
              <a:buChar char="ü"/>
            </a:pPr>
            <a:r>
              <a:rPr lang="es-ES_tradnl" sz="2600" dirty="0" smtClean="0">
                <a:solidFill>
                  <a:srgbClr val="FF0066"/>
                </a:solidFill>
              </a:rPr>
              <a:t>(Art. 26.4 LIS)</a:t>
            </a:r>
          </a:p>
        </p:txBody>
      </p:sp>
    </p:spTree>
    <p:extLst>
      <p:ext uri="{BB962C8B-B14F-4D97-AF65-F5344CB8AC3E}">
        <p14:creationId xmlns="" xmlns:p14="http://schemas.microsoft.com/office/powerpoint/2010/main" val="354829926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 name="Marcador de número de diapositiva 1"/>
          <p:cNvSpPr>
            <a:spLocks noGrp="1"/>
          </p:cNvSpPr>
          <p:nvPr>
            <p:ph type="sldNum" sz="quarter" idx="10"/>
          </p:nvPr>
        </p:nvSpPr>
        <p:spPr>
          <a:xfrm>
            <a:off x="9448800" y="6409445"/>
            <a:ext cx="2311400" cy="476250"/>
          </a:xfrm>
        </p:spPr>
        <p:txBody>
          <a:bodyPr/>
          <a:lstStyle/>
          <a:p>
            <a:fld id="{24A8BF4D-2C58-4656-A07E-61740E0887D9}" type="slidenum">
              <a:rPr lang="en-US" altLang="es-ES">
                <a:solidFill>
                  <a:srgbClr val="000000"/>
                </a:solidFill>
              </a:rPr>
              <a:pPr/>
              <a:t>32</a:t>
            </a:fld>
            <a:endParaRPr lang="en-US" altLang="es-ES" dirty="0">
              <a:solidFill>
                <a:srgbClr val="000000"/>
              </a:solidFill>
            </a:endParaRPr>
          </a:p>
        </p:txBody>
      </p:sp>
      <p:sp>
        <p:nvSpPr>
          <p:cNvPr id="2311170"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graphicFrame>
        <p:nvGraphicFramePr>
          <p:cNvPr id="2311171" name="Object 3"/>
          <p:cNvGraphicFramePr>
            <a:graphicFrameLocks noChangeAspect="1"/>
          </p:cNvGraphicFramePr>
          <p:nvPr>
            <p:extLst>
              <p:ext uri="{D42A27DB-BD31-4B8C-83A1-F6EECF244321}">
                <p14:modId xmlns="" xmlns:p14="http://schemas.microsoft.com/office/powerpoint/2010/main" val="2449433148"/>
              </p:ext>
            </p:extLst>
          </p:nvPr>
        </p:nvGraphicFramePr>
        <p:xfrm>
          <a:off x="228601" y="914401"/>
          <a:ext cx="7977188" cy="1728416"/>
        </p:xfrm>
        <a:graphic>
          <a:graphicData uri="http://schemas.openxmlformats.org/presentationml/2006/ole">
            <p:oleObj spid="_x0000_s462428" name="Document" r:id="rId4" imgW="7841298" imgH="2218414" progId="">
              <p:embed/>
            </p:oleObj>
          </a:graphicData>
        </a:graphic>
      </p:graphicFrame>
      <p:graphicFrame>
        <p:nvGraphicFramePr>
          <p:cNvPr id="2311172" name="Object 4"/>
          <p:cNvGraphicFramePr>
            <a:graphicFrameLocks noChangeAspect="1"/>
          </p:cNvGraphicFramePr>
          <p:nvPr>
            <p:extLst>
              <p:ext uri="{D42A27DB-BD31-4B8C-83A1-F6EECF244321}">
                <p14:modId xmlns="" xmlns:p14="http://schemas.microsoft.com/office/powerpoint/2010/main" val="2143876976"/>
              </p:ext>
            </p:extLst>
          </p:nvPr>
        </p:nvGraphicFramePr>
        <p:xfrm>
          <a:off x="533401" y="4529447"/>
          <a:ext cx="7672388" cy="2099953"/>
        </p:xfrm>
        <a:graphic>
          <a:graphicData uri="http://schemas.openxmlformats.org/presentationml/2006/ole">
            <p:oleObj spid="_x0000_s462429" name="Document" r:id="rId5" imgW="6854358" imgH="2432995" progId="">
              <p:embed/>
            </p:oleObj>
          </a:graphicData>
        </a:graphic>
      </p:graphicFrame>
      <p:sp>
        <p:nvSpPr>
          <p:cNvPr id="2311173" name="Rectangle 5"/>
          <p:cNvSpPr>
            <a:spLocks noChangeArrowheads="1"/>
          </p:cNvSpPr>
          <p:nvPr/>
        </p:nvSpPr>
        <p:spPr bwMode="auto">
          <a:xfrm>
            <a:off x="2438400" y="0"/>
            <a:ext cx="6781800" cy="42465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lvl="0"/>
            <a:r>
              <a:rPr lang="es-ES" altLang="es-ES" sz="2200" dirty="0">
                <a:solidFill>
                  <a:srgbClr val="990033"/>
                </a:solidFill>
              </a:rPr>
              <a:t> </a:t>
            </a:r>
            <a:endParaRPr lang="es-ES" altLang="es-ES" sz="2200" dirty="0" smtClean="0">
              <a:solidFill>
                <a:srgbClr val="990033"/>
              </a:solidFill>
            </a:endParaRPr>
          </a:p>
          <a:p>
            <a:pPr lvl="0"/>
            <a:r>
              <a:rPr lang="es-ES" altLang="es-ES" sz="2000" u="sng" dirty="0" smtClean="0">
                <a:solidFill>
                  <a:srgbClr val="990033"/>
                </a:solidFill>
              </a:rPr>
              <a:t>Activos</a:t>
            </a:r>
            <a:r>
              <a:rPr lang="es-ES" altLang="es-ES" sz="2000" dirty="0" smtClean="0">
                <a:solidFill>
                  <a:srgbClr val="990033"/>
                </a:solidFill>
              </a:rPr>
              <a:t>  </a:t>
            </a:r>
            <a:r>
              <a:rPr lang="es-ES" altLang="es-ES" sz="2000" dirty="0">
                <a:solidFill>
                  <a:srgbClr val="990033"/>
                </a:solidFill>
              </a:rPr>
              <a:t>por impuesto </a:t>
            </a:r>
            <a:r>
              <a:rPr lang="es-ES" altLang="es-ES" sz="2000" dirty="0" smtClean="0">
                <a:solidFill>
                  <a:srgbClr val="C00000"/>
                </a:solidFill>
              </a:rPr>
              <a:t>diferido </a:t>
            </a:r>
            <a:r>
              <a:rPr lang="es-ES_tradnl" sz="2000" dirty="0" smtClean="0">
                <a:solidFill>
                  <a:srgbClr val="C00000"/>
                </a:solidFill>
                <a:effectLst/>
              </a:rPr>
              <a:t>(“DT Deducibles”):</a:t>
            </a:r>
            <a:r>
              <a:rPr lang="es-ES" altLang="es-ES" sz="2200" dirty="0">
                <a:solidFill>
                  <a:srgbClr val="990033"/>
                </a:solidFill>
              </a:rPr>
              <a:t/>
            </a:r>
            <a:br>
              <a:rPr lang="es-ES" altLang="es-ES" sz="2200" dirty="0">
                <a:solidFill>
                  <a:srgbClr val="990033"/>
                </a:solidFill>
              </a:rPr>
            </a:br>
            <a:endParaRPr lang="es-ES" altLang="es-ES" sz="2200" dirty="0">
              <a:solidFill>
                <a:srgbClr val="990033"/>
              </a:solidFill>
            </a:endParaRPr>
          </a:p>
        </p:txBody>
      </p:sp>
      <p:graphicFrame>
        <p:nvGraphicFramePr>
          <p:cNvPr id="3" name="Tabla 2"/>
          <p:cNvGraphicFramePr>
            <a:graphicFrameLocks noGrp="1"/>
          </p:cNvGraphicFramePr>
          <p:nvPr>
            <p:extLst/>
          </p:nvPr>
        </p:nvGraphicFramePr>
        <p:xfrm>
          <a:off x="1457411" y="457200"/>
          <a:ext cx="6605588" cy="381000"/>
        </p:xfrm>
        <a:graphic>
          <a:graphicData uri="http://schemas.openxmlformats.org/drawingml/2006/table">
            <a:tbl>
              <a:tblPr firstRow="1" bandRow="1">
                <a:tableStyleId>{5C22544A-7EE6-4342-B048-85BDC9FD1C3A}</a:tableStyleId>
              </a:tblPr>
              <a:tblGrid>
                <a:gridCol w="6605588">
                  <a:extLst>
                    <a:ext uri="{9D8B030D-6E8A-4147-A177-3AD203B41FA5}">
                      <a16:colId xmlns="" xmlns:a16="http://schemas.microsoft.com/office/drawing/2014/main" val="1759599014"/>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chemeClr val="tx1"/>
                          </a:solidFill>
                          <a:latin typeface="+mn-lt"/>
                        </a:rPr>
                        <a:t>AÑO N</a:t>
                      </a:r>
                      <a:r>
                        <a:rPr lang="es-ES_tradnl" sz="1800" dirty="0" smtClean="0">
                          <a:solidFill>
                            <a:schemeClr val="tx1"/>
                          </a:solidFill>
                          <a:latin typeface="+mn-lt"/>
                        </a:rPr>
                        <a:t>. </a:t>
                      </a:r>
                      <a:r>
                        <a:rPr lang="es-ES_tradnl" sz="1800" dirty="0" smtClean="0">
                          <a:solidFill>
                            <a:srgbClr val="FFFF00"/>
                          </a:solidFill>
                          <a:latin typeface="+mn-lt"/>
                        </a:rPr>
                        <a:t>Con </a:t>
                      </a:r>
                      <a:r>
                        <a:rPr lang="es-ES_tradnl" sz="1800" u="sng" dirty="0" smtClean="0">
                          <a:solidFill>
                            <a:srgbClr val="FFFF00"/>
                          </a:solidFill>
                          <a:latin typeface="+mn-lt"/>
                        </a:rPr>
                        <a:t>Origen</a:t>
                      </a:r>
                      <a:r>
                        <a:rPr lang="es-ES_tradnl" sz="1800" dirty="0" smtClean="0">
                          <a:solidFill>
                            <a:srgbClr val="FFFF00"/>
                          </a:solidFill>
                          <a:latin typeface="+mn-lt"/>
                        </a:rPr>
                        <a:t> en el ejercicio actual (“</a:t>
                      </a:r>
                      <a:r>
                        <a:rPr lang="es-ES_tradnl" sz="1800" u="sng" dirty="0" smtClean="0">
                          <a:solidFill>
                            <a:srgbClr val="FFFF00"/>
                          </a:solidFill>
                          <a:latin typeface="+mn-lt"/>
                        </a:rPr>
                        <a:t>nacen</a:t>
                      </a:r>
                      <a:r>
                        <a:rPr lang="es-ES_tradnl" sz="1800" dirty="0" smtClean="0">
                          <a:solidFill>
                            <a:srgbClr val="FFFF00"/>
                          </a:solidFill>
                          <a:latin typeface="+mn-lt"/>
                        </a:rPr>
                        <a:t>”)</a:t>
                      </a:r>
                      <a:r>
                        <a:rPr lang="es-ES_tradnl" sz="1800" dirty="0" smtClean="0">
                          <a:solidFill>
                            <a:schemeClr val="tx1"/>
                          </a:solidFill>
                          <a:latin typeface="+mn-lt"/>
                        </a:rPr>
                        <a:t>: </a:t>
                      </a:r>
                      <a:endParaRPr lang="es-ES" dirty="0">
                        <a:solidFill>
                          <a:schemeClr val="tx1"/>
                        </a:solidFill>
                      </a:endParaRPr>
                    </a:p>
                  </a:txBody>
                  <a:tcPr>
                    <a:solidFill>
                      <a:srgbClr val="0000FF"/>
                    </a:solidFill>
                  </a:tcPr>
                </a:tc>
                <a:extLst>
                  <a:ext uri="{0D108BD9-81ED-4DB2-BD59-A6C34878D82A}">
                    <a16:rowId xmlns="" xmlns:a16="http://schemas.microsoft.com/office/drawing/2014/main" val="1621528822"/>
                  </a:ext>
                </a:extLst>
              </a:tr>
            </a:tbl>
          </a:graphicData>
        </a:graphic>
      </p:graphicFrame>
      <p:graphicFrame>
        <p:nvGraphicFramePr>
          <p:cNvPr id="9" name="Tabla 8"/>
          <p:cNvGraphicFramePr>
            <a:graphicFrameLocks noGrp="1"/>
          </p:cNvGraphicFramePr>
          <p:nvPr>
            <p:extLst>
              <p:ext uri="{D42A27DB-BD31-4B8C-83A1-F6EECF244321}">
                <p14:modId xmlns="" xmlns:p14="http://schemas.microsoft.com/office/powerpoint/2010/main" val="1937009817"/>
              </p:ext>
            </p:extLst>
          </p:nvPr>
        </p:nvGraphicFramePr>
        <p:xfrm>
          <a:off x="1457411" y="3961880"/>
          <a:ext cx="6605588" cy="457200"/>
        </p:xfrm>
        <a:graphic>
          <a:graphicData uri="http://schemas.openxmlformats.org/drawingml/2006/table">
            <a:tbl>
              <a:tblPr firstRow="1" bandRow="1">
                <a:tableStyleId>{5C22544A-7EE6-4342-B048-85BDC9FD1C3A}</a:tableStyleId>
              </a:tblPr>
              <a:tblGrid>
                <a:gridCol w="6605588">
                  <a:extLst>
                    <a:ext uri="{9D8B030D-6E8A-4147-A177-3AD203B41FA5}">
                      <a16:colId xmlns="" xmlns:a16="http://schemas.microsoft.com/office/drawing/2014/main" val="1759599014"/>
                    </a:ext>
                  </a:extLst>
                </a:gridCol>
              </a:tblGrid>
              <a:tr h="4572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chemeClr val="tx1"/>
                          </a:solidFill>
                          <a:latin typeface="+mn-lt"/>
                        </a:rPr>
                        <a:t>AÑO N+1</a:t>
                      </a:r>
                      <a:r>
                        <a:rPr lang="es-ES_tradnl" sz="1800" dirty="0" smtClean="0">
                          <a:solidFill>
                            <a:schemeClr val="tx1"/>
                          </a:solidFill>
                          <a:latin typeface="+mn-lt"/>
                        </a:rPr>
                        <a:t>. </a:t>
                      </a:r>
                      <a:r>
                        <a:rPr lang="es-ES_tradnl" sz="1800" b="1" u="sng" kern="1200" dirty="0" smtClean="0">
                          <a:solidFill>
                            <a:srgbClr val="FFFF00"/>
                          </a:solidFill>
                          <a:effectLst/>
                          <a:latin typeface="+mn-lt"/>
                          <a:ea typeface="+mn-ea"/>
                          <a:cs typeface="+mn-cs"/>
                        </a:rPr>
                        <a:t>Revierten</a:t>
                      </a:r>
                      <a:r>
                        <a:rPr lang="es-ES_tradnl" sz="1800" b="1" u="none" kern="1200" dirty="0" smtClean="0">
                          <a:solidFill>
                            <a:srgbClr val="FFFF00"/>
                          </a:solidFill>
                          <a:effectLst/>
                          <a:latin typeface="+mn-lt"/>
                          <a:ea typeface="+mn-ea"/>
                          <a:cs typeface="+mn-cs"/>
                        </a:rPr>
                        <a:t> en ese</a:t>
                      </a:r>
                      <a:r>
                        <a:rPr lang="es-ES_tradnl" sz="1800" b="1" u="none" kern="1200" baseline="0" dirty="0" smtClean="0">
                          <a:solidFill>
                            <a:srgbClr val="FFFF00"/>
                          </a:solidFill>
                          <a:effectLst/>
                          <a:latin typeface="+mn-lt"/>
                          <a:ea typeface="+mn-ea"/>
                          <a:cs typeface="+mn-cs"/>
                        </a:rPr>
                        <a:t> ejercicio</a:t>
                      </a:r>
                      <a:r>
                        <a:rPr lang="es-ES_tradnl" sz="1800" b="1" u="none" kern="1200" dirty="0" smtClean="0">
                          <a:solidFill>
                            <a:srgbClr val="FFFF00"/>
                          </a:solidFill>
                          <a:effectLst/>
                          <a:latin typeface="+mn-lt"/>
                          <a:ea typeface="+mn-ea"/>
                          <a:cs typeface="+mn-cs"/>
                        </a:rPr>
                        <a:t> </a:t>
                      </a:r>
                      <a:r>
                        <a:rPr lang="es-ES_tradnl" sz="1800" b="1" kern="1200" dirty="0" smtClean="0">
                          <a:solidFill>
                            <a:srgbClr val="FFFF00"/>
                          </a:solidFill>
                          <a:effectLst/>
                          <a:latin typeface="+mn-lt"/>
                          <a:ea typeface="+mn-ea"/>
                          <a:cs typeface="+mn-cs"/>
                        </a:rPr>
                        <a:t>(“</a:t>
                      </a:r>
                      <a:r>
                        <a:rPr lang="es-ES_tradnl" sz="1800" b="1" u="sng" kern="1200" dirty="0" smtClean="0">
                          <a:solidFill>
                            <a:srgbClr val="FFFF00"/>
                          </a:solidFill>
                          <a:effectLst/>
                          <a:latin typeface="+mn-lt"/>
                          <a:ea typeface="+mn-ea"/>
                          <a:cs typeface="+mn-cs"/>
                        </a:rPr>
                        <a:t>mueren</a:t>
                      </a:r>
                      <a:r>
                        <a:rPr lang="es-ES_tradnl" sz="1800" b="1" kern="1200" dirty="0" smtClean="0">
                          <a:solidFill>
                            <a:srgbClr val="FFFF00"/>
                          </a:solidFill>
                          <a:effectLst/>
                          <a:latin typeface="+mn-lt"/>
                          <a:ea typeface="+mn-ea"/>
                          <a:cs typeface="+mn-cs"/>
                        </a:rPr>
                        <a:t>”)</a:t>
                      </a:r>
                      <a:r>
                        <a:rPr lang="es-ES_tradnl" sz="1800" dirty="0" smtClean="0">
                          <a:solidFill>
                            <a:schemeClr val="tx1"/>
                          </a:solidFill>
                          <a:latin typeface="+mn-lt"/>
                        </a:rPr>
                        <a:t>: </a:t>
                      </a:r>
                      <a:endParaRPr lang="es-ES" dirty="0">
                        <a:solidFill>
                          <a:schemeClr val="tx1"/>
                        </a:solidFill>
                      </a:endParaRPr>
                    </a:p>
                  </a:txBody>
                  <a:tcPr>
                    <a:solidFill>
                      <a:srgbClr val="0000FF"/>
                    </a:solidFill>
                  </a:tcPr>
                </a:tc>
                <a:extLst>
                  <a:ext uri="{0D108BD9-81ED-4DB2-BD59-A6C34878D82A}">
                    <a16:rowId xmlns="" xmlns:a16="http://schemas.microsoft.com/office/drawing/2014/main" val="1621528822"/>
                  </a:ext>
                </a:extLst>
              </a:tr>
            </a:tbl>
          </a:graphicData>
        </a:graphic>
      </p:graphicFrame>
      <p:sp>
        <p:nvSpPr>
          <p:cNvPr id="10" name="Text Box 4"/>
          <p:cNvSpPr txBox="1">
            <a:spLocks noChangeArrowheads="1"/>
          </p:cNvSpPr>
          <p:nvPr/>
        </p:nvSpPr>
        <p:spPr bwMode="auto">
          <a:xfrm>
            <a:off x="152400" y="0"/>
            <a:ext cx="2057400"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3-2</a:t>
            </a:r>
            <a:endParaRPr lang="es-ES" altLang="es-ES" dirty="0">
              <a:solidFill>
                <a:srgbClr val="333399"/>
              </a:solidFill>
              <a:latin typeface="Times New Roman" panose="02020603050405020304" pitchFamily="18" charset="0"/>
            </a:endParaRPr>
          </a:p>
        </p:txBody>
      </p:sp>
      <p:graphicFrame>
        <p:nvGraphicFramePr>
          <p:cNvPr id="4" name="Tabla 3"/>
          <p:cNvGraphicFramePr>
            <a:graphicFrameLocks noGrp="1"/>
          </p:cNvGraphicFramePr>
          <p:nvPr>
            <p:extLst>
              <p:ext uri="{D42A27DB-BD31-4B8C-83A1-F6EECF244321}">
                <p14:modId xmlns="" xmlns:p14="http://schemas.microsoft.com/office/powerpoint/2010/main" val="1034500117"/>
              </p:ext>
            </p:extLst>
          </p:nvPr>
        </p:nvGraphicFramePr>
        <p:xfrm>
          <a:off x="8429105" y="554691"/>
          <a:ext cx="1295400" cy="2209800"/>
        </p:xfrm>
        <a:graphic>
          <a:graphicData uri="http://schemas.openxmlformats.org/drawingml/2006/table">
            <a:tbl>
              <a:tblPr firstRow="1" bandRow="1">
                <a:tableStyleId>{5C22544A-7EE6-4342-B048-85BDC9FD1C3A}</a:tableStyleId>
              </a:tblPr>
              <a:tblGrid>
                <a:gridCol w="1295400">
                  <a:extLst>
                    <a:ext uri="{9D8B030D-6E8A-4147-A177-3AD203B41FA5}">
                      <a16:colId xmlns="" xmlns:a16="http://schemas.microsoft.com/office/drawing/2014/main" val="3481068613"/>
                    </a:ext>
                  </a:extLst>
                </a:gridCol>
              </a:tblGrid>
              <a:tr h="381000">
                <a:tc>
                  <a:txBody>
                    <a:bodyPr/>
                    <a:lstStyle/>
                    <a:p>
                      <a:pPr algn="ctr"/>
                      <a:r>
                        <a:rPr lang="es-ES" dirty="0" smtClean="0">
                          <a:solidFill>
                            <a:srgbClr val="FF0066"/>
                          </a:solidFill>
                        </a:rPr>
                        <a:t>Año N</a:t>
                      </a:r>
                      <a:endParaRPr lang="es-ES" dirty="0">
                        <a:solidFill>
                          <a:srgbClr val="FF0066"/>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473615590"/>
                  </a:ext>
                </a:extLst>
              </a:tr>
              <a:tr h="457200">
                <a:tc>
                  <a:txBody>
                    <a:bodyPr/>
                    <a:lstStyle/>
                    <a:p>
                      <a:pPr algn="ctr"/>
                      <a:r>
                        <a:rPr lang="es-ES" b="1" u="sng" dirty="0" smtClean="0">
                          <a:solidFill>
                            <a:schemeClr val="tx1"/>
                          </a:solidFill>
                        </a:rPr>
                        <a:t>Ajuste +</a:t>
                      </a:r>
                      <a:endParaRPr lang="es-ES"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es-ES" b="1" dirty="0" smtClean="0">
                          <a:solidFill>
                            <a:srgbClr val="FFFF00"/>
                          </a:solidFill>
                        </a:rPr>
                        <a:t>+ 20.000</a:t>
                      </a: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2104948947"/>
                  </a:ext>
                </a:extLst>
              </a:tr>
              <a:tr h="1036320">
                <a:tc>
                  <a:txBody>
                    <a:bodyPr/>
                    <a:lstStyle/>
                    <a:p>
                      <a:pPr algn="ctr"/>
                      <a:r>
                        <a:rPr lang="es-ES" u="sng" dirty="0" smtClean="0">
                          <a:solidFill>
                            <a:srgbClr val="FF0000"/>
                          </a:solidFill>
                        </a:rPr>
                        <a:t>Asiento</a:t>
                      </a:r>
                      <a:r>
                        <a:rPr lang="es-ES" dirty="0" smtClean="0">
                          <a:solidFill>
                            <a:srgbClr val="FF0000"/>
                          </a:solidFill>
                        </a:rPr>
                        <a:t>:</a:t>
                      </a:r>
                    </a:p>
                    <a:p>
                      <a:pPr algn="ctr"/>
                      <a:r>
                        <a:rPr lang="es-ES" dirty="0" smtClean="0">
                          <a:solidFill>
                            <a:srgbClr val="FF0000"/>
                          </a:solidFill>
                        </a:rPr>
                        <a:t>20.000</a:t>
                      </a:r>
                      <a:r>
                        <a:rPr lang="es-ES" baseline="0" dirty="0" smtClean="0">
                          <a:solidFill>
                            <a:srgbClr val="FF0000"/>
                          </a:solidFill>
                        </a:rPr>
                        <a:t> x 0,25 = </a:t>
                      </a:r>
                    </a:p>
                    <a:p>
                      <a:pPr algn="ctr"/>
                      <a:r>
                        <a:rPr lang="es-ES" b="1" baseline="0" dirty="0" smtClean="0">
                          <a:solidFill>
                            <a:srgbClr val="FF0000"/>
                          </a:solidFill>
                        </a:rPr>
                        <a:t>+ 5.000</a:t>
                      </a:r>
                      <a:endParaRPr lang="es-ES" b="1" dirty="0">
                        <a:solidFill>
                          <a:srgbClr val="FF0000"/>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3765886293"/>
                  </a:ext>
                </a:extLst>
              </a:tr>
            </a:tbl>
          </a:graphicData>
        </a:graphic>
      </p:graphicFrame>
      <p:graphicFrame>
        <p:nvGraphicFramePr>
          <p:cNvPr id="14" name="Tabla 13"/>
          <p:cNvGraphicFramePr>
            <a:graphicFrameLocks noGrp="1"/>
          </p:cNvGraphicFramePr>
          <p:nvPr>
            <p:extLst>
              <p:ext uri="{D42A27DB-BD31-4B8C-83A1-F6EECF244321}">
                <p14:modId xmlns="" xmlns:p14="http://schemas.microsoft.com/office/powerpoint/2010/main" val="5399337"/>
              </p:ext>
            </p:extLst>
          </p:nvPr>
        </p:nvGraphicFramePr>
        <p:xfrm>
          <a:off x="8429105" y="4300379"/>
          <a:ext cx="1295400" cy="2206451"/>
        </p:xfrm>
        <a:graphic>
          <a:graphicData uri="http://schemas.openxmlformats.org/drawingml/2006/table">
            <a:tbl>
              <a:tblPr firstRow="1" bandRow="1">
                <a:tableStyleId>{5C22544A-7EE6-4342-B048-85BDC9FD1C3A}</a:tableStyleId>
              </a:tblPr>
              <a:tblGrid>
                <a:gridCol w="1295400">
                  <a:extLst>
                    <a:ext uri="{9D8B030D-6E8A-4147-A177-3AD203B41FA5}">
                      <a16:colId xmlns="" xmlns:a16="http://schemas.microsoft.com/office/drawing/2014/main" val="3481068613"/>
                    </a:ext>
                  </a:extLst>
                </a:gridCol>
              </a:tblGrid>
              <a:tr h="377651">
                <a:tc>
                  <a:txBody>
                    <a:bodyPr/>
                    <a:lstStyle/>
                    <a:p>
                      <a:pPr algn="ctr"/>
                      <a:r>
                        <a:rPr lang="es-ES" dirty="0" smtClean="0">
                          <a:solidFill>
                            <a:srgbClr val="FF0066"/>
                          </a:solidFill>
                        </a:rPr>
                        <a:t>Año N+1</a:t>
                      </a:r>
                      <a:endParaRPr lang="es-ES" dirty="0">
                        <a:solidFill>
                          <a:srgbClr val="FF0066"/>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473615590"/>
                  </a:ext>
                </a:extLst>
              </a:tr>
              <a:tr h="634453">
                <a:tc>
                  <a:txBody>
                    <a:bodyPr/>
                    <a:lstStyle/>
                    <a:p>
                      <a:pPr algn="ctr"/>
                      <a:r>
                        <a:rPr lang="es-ES" b="1" u="sng" dirty="0" smtClean="0">
                          <a:solidFill>
                            <a:schemeClr val="tx1"/>
                          </a:solidFill>
                        </a:rPr>
                        <a:t>Ajuste -</a:t>
                      </a:r>
                      <a:endParaRPr lang="es-ES"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es-ES" b="1" dirty="0" smtClean="0">
                          <a:solidFill>
                            <a:srgbClr val="FFFF00"/>
                          </a:solidFill>
                        </a:rPr>
                        <a:t>- 20.000</a:t>
                      </a: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2104948947"/>
                  </a:ext>
                </a:extLst>
              </a:tr>
              <a:tr h="1178271">
                <a:tc>
                  <a:txBody>
                    <a:bodyPr/>
                    <a:lstStyle/>
                    <a:p>
                      <a:pPr algn="ctr"/>
                      <a:r>
                        <a:rPr lang="es-ES" u="sng" dirty="0" smtClean="0">
                          <a:solidFill>
                            <a:srgbClr val="FF0000"/>
                          </a:solidFill>
                        </a:rPr>
                        <a:t>Asiento</a:t>
                      </a:r>
                      <a:r>
                        <a:rPr lang="es-ES" dirty="0" smtClean="0">
                          <a:solidFill>
                            <a:srgbClr val="FF0000"/>
                          </a:solidFill>
                        </a:rPr>
                        <a:t>:</a:t>
                      </a:r>
                    </a:p>
                    <a:p>
                      <a:pPr algn="ctr"/>
                      <a:r>
                        <a:rPr lang="es-ES" dirty="0" smtClean="0">
                          <a:solidFill>
                            <a:srgbClr val="FF0000"/>
                          </a:solidFill>
                        </a:rPr>
                        <a:t>20.000</a:t>
                      </a:r>
                      <a:r>
                        <a:rPr lang="es-ES" baseline="0" dirty="0" smtClean="0">
                          <a:solidFill>
                            <a:srgbClr val="FF0000"/>
                          </a:solidFill>
                        </a:rPr>
                        <a:t> x 0,25 =   </a:t>
                      </a:r>
                    </a:p>
                    <a:p>
                      <a:pPr algn="ctr"/>
                      <a:r>
                        <a:rPr lang="es-ES" baseline="0" dirty="0" smtClean="0">
                          <a:solidFill>
                            <a:srgbClr val="FF0000"/>
                          </a:solidFill>
                        </a:rPr>
                        <a:t> </a:t>
                      </a:r>
                      <a:r>
                        <a:rPr lang="es-ES" b="1" baseline="0" dirty="0" smtClean="0">
                          <a:solidFill>
                            <a:srgbClr val="FF0000"/>
                          </a:solidFill>
                        </a:rPr>
                        <a:t>- 5.000</a:t>
                      </a:r>
                      <a:endParaRPr lang="es-ES" b="1" dirty="0">
                        <a:solidFill>
                          <a:srgbClr val="FF0000"/>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3765886293"/>
                  </a:ext>
                </a:extLst>
              </a:tr>
            </a:tbl>
          </a:graphicData>
        </a:graphic>
      </p:graphicFrame>
      <p:graphicFrame>
        <p:nvGraphicFramePr>
          <p:cNvPr id="12" name="Tabla 11"/>
          <p:cNvGraphicFramePr>
            <a:graphicFrameLocks noGrp="1"/>
          </p:cNvGraphicFramePr>
          <p:nvPr>
            <p:extLst>
              <p:ext uri="{D42A27DB-BD31-4B8C-83A1-F6EECF244321}">
                <p14:modId xmlns="" xmlns:p14="http://schemas.microsoft.com/office/powerpoint/2010/main" val="1967225748"/>
              </p:ext>
            </p:extLst>
          </p:nvPr>
        </p:nvGraphicFramePr>
        <p:xfrm>
          <a:off x="119149" y="2854144"/>
          <a:ext cx="9601200" cy="100584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4190109264"/>
                    </a:ext>
                  </a:extLst>
                </a:gridCol>
              </a:tblGrid>
              <a:tr h="450278">
                <a:tc>
                  <a:txBody>
                    <a:bodyPr/>
                    <a:lstStyle/>
                    <a:p>
                      <a:pPr marL="228600" indent="-228600">
                        <a:buFont typeface="Wingdings" panose="05000000000000000000" pitchFamily="2" charset="2"/>
                        <a:buChar char="§"/>
                      </a:pPr>
                      <a:r>
                        <a:rPr lang="es-ES" sz="1200" b="1" u="none" kern="1200" dirty="0" smtClean="0">
                          <a:solidFill>
                            <a:srgbClr val="FFFF00"/>
                          </a:solidFill>
                          <a:effectLst/>
                          <a:latin typeface="+mn-lt"/>
                          <a:ea typeface="+mn-ea"/>
                          <a:cs typeface="+mn-cs"/>
                        </a:rPr>
                        <a:t>Diferencias temporarias </a:t>
                      </a:r>
                      <a:r>
                        <a:rPr lang="es-ES" sz="1200" b="1" u="sng" kern="1200" dirty="0" smtClean="0">
                          <a:solidFill>
                            <a:srgbClr val="FFFF00"/>
                          </a:solidFill>
                          <a:effectLst/>
                          <a:latin typeface="+mn-lt"/>
                          <a:ea typeface="+mn-ea"/>
                          <a:cs typeface="+mn-cs"/>
                        </a:rPr>
                        <a:t>“deducibles”</a:t>
                      </a:r>
                      <a:r>
                        <a:rPr lang="es-ES" sz="1200" b="0" u="none" kern="1200" dirty="0" smtClean="0">
                          <a:solidFill>
                            <a:schemeClr val="lt1"/>
                          </a:solidFill>
                          <a:effectLst/>
                          <a:latin typeface="+mn-lt"/>
                          <a:ea typeface="+mn-ea"/>
                          <a:cs typeface="+mn-cs"/>
                        </a:rPr>
                        <a:t>,</a:t>
                      </a:r>
                      <a:r>
                        <a:rPr lang="es-ES" sz="1200" b="0" kern="1200" dirty="0" smtClean="0">
                          <a:solidFill>
                            <a:schemeClr val="lt1"/>
                          </a:solidFill>
                          <a:effectLst/>
                          <a:latin typeface="+mn-lt"/>
                          <a:ea typeface="+mn-ea"/>
                          <a:cs typeface="+mn-cs"/>
                        </a:rPr>
                        <a:t> ya que dará lugar a </a:t>
                      </a:r>
                      <a:r>
                        <a:rPr lang="es-ES" sz="1200" b="1" u="sng" kern="1200" dirty="0" smtClean="0">
                          <a:solidFill>
                            <a:srgbClr val="FFFF00"/>
                          </a:solidFill>
                          <a:effectLst/>
                          <a:latin typeface="+mn-lt"/>
                          <a:ea typeface="+mn-ea"/>
                          <a:cs typeface="+mn-cs"/>
                        </a:rPr>
                        <a:t>menores cantidades a pagar por impuestos en ejercicios futuros</a:t>
                      </a:r>
                      <a:r>
                        <a:rPr lang="es-ES" sz="1200" b="0" kern="1200" dirty="0" smtClean="0">
                          <a:solidFill>
                            <a:schemeClr val="lt1"/>
                          </a:solidFill>
                          <a:effectLst/>
                          <a:latin typeface="+mn-lt"/>
                          <a:ea typeface="+mn-ea"/>
                          <a:cs typeface="+mn-cs"/>
                        </a:rPr>
                        <a:t>.</a:t>
                      </a:r>
                    </a:p>
                    <a:p>
                      <a:pPr marL="228600" indent="-228600">
                        <a:buFont typeface="Wingdings" panose="05000000000000000000" pitchFamily="2" charset="2"/>
                        <a:buChar char="ü"/>
                      </a:pPr>
                      <a:r>
                        <a:rPr lang="es-ES" sz="1200" b="0" kern="1200" dirty="0" smtClean="0">
                          <a:solidFill>
                            <a:schemeClr val="lt1"/>
                          </a:solidFill>
                          <a:effectLst/>
                          <a:latin typeface="+mn-lt"/>
                          <a:ea typeface="+mn-ea"/>
                          <a:cs typeface="+mn-cs"/>
                        </a:rPr>
                        <a:t>Registraremos, por ello, </a:t>
                      </a:r>
                      <a:r>
                        <a:rPr lang="es-ES" sz="1200" b="0" i="1" u="sng" kern="1200" dirty="0" smtClean="0">
                          <a:solidFill>
                            <a:schemeClr val="lt1"/>
                          </a:solidFill>
                          <a:effectLst/>
                          <a:latin typeface="+mn-lt"/>
                          <a:ea typeface="+mn-ea"/>
                          <a:cs typeface="+mn-cs"/>
                        </a:rPr>
                        <a:t>un activo</a:t>
                      </a:r>
                      <a:r>
                        <a:rPr lang="es-ES" sz="1200" b="0" kern="1200" dirty="0" smtClean="0">
                          <a:solidFill>
                            <a:schemeClr val="lt1"/>
                          </a:solidFill>
                          <a:effectLst/>
                          <a:latin typeface="+mn-lt"/>
                          <a:ea typeface="+mn-ea"/>
                          <a:cs typeface="+mn-cs"/>
                        </a:rPr>
                        <a:t> por </a:t>
                      </a:r>
                      <a:r>
                        <a:rPr lang="es-ES" sz="1200" b="0" u="sng" kern="1200" dirty="0" smtClean="0">
                          <a:solidFill>
                            <a:schemeClr val="lt1"/>
                          </a:solidFill>
                          <a:effectLst/>
                          <a:latin typeface="+mn-lt"/>
                          <a:ea typeface="+mn-ea"/>
                          <a:cs typeface="+mn-cs"/>
                        </a:rPr>
                        <a:t>impuesto diferido</a:t>
                      </a:r>
                      <a:r>
                        <a:rPr lang="es-ES" sz="1200" b="0" kern="1200" dirty="0" smtClean="0">
                          <a:solidFill>
                            <a:schemeClr val="lt1"/>
                          </a:solidFill>
                          <a:effectLst/>
                          <a:latin typeface="+mn-lt"/>
                          <a:ea typeface="+mn-ea"/>
                          <a:cs typeface="+mn-cs"/>
                        </a:rPr>
                        <a:t> que reconoceremos al suponer que la empresa dispondrá de ganancias fiscales futuras que permitan la aplicación de dicho activo (</a:t>
                      </a:r>
                      <a:r>
                        <a:rPr lang="es-ES" sz="1200" b="1" kern="1200" dirty="0" smtClean="0">
                          <a:solidFill>
                            <a:srgbClr val="FFFF99"/>
                          </a:solidFill>
                          <a:effectLst/>
                          <a:latin typeface="+mn-lt"/>
                          <a:ea typeface="+mn-ea"/>
                          <a:cs typeface="+mn-cs"/>
                        </a:rPr>
                        <a:t>principio de prudencia</a:t>
                      </a:r>
                      <a:r>
                        <a:rPr lang="es-ES" sz="1200" b="0" kern="1200" dirty="0" smtClean="0">
                          <a:solidFill>
                            <a:schemeClr val="lt1"/>
                          </a:solidFill>
                          <a:effectLst/>
                          <a:latin typeface="+mn-lt"/>
                          <a:ea typeface="+mn-ea"/>
                          <a:cs typeface="+mn-cs"/>
                        </a:rPr>
                        <a:t>).</a:t>
                      </a:r>
                    </a:p>
                    <a:p>
                      <a:pPr marL="228600" indent="-228600">
                        <a:buFont typeface="Wingdings" panose="05000000000000000000" pitchFamily="2" charset="2"/>
                        <a:buChar char="ü"/>
                      </a:pPr>
                      <a:r>
                        <a:rPr lang="es-ES" sz="1200" b="0" kern="1200" dirty="0" smtClean="0">
                          <a:solidFill>
                            <a:schemeClr val="lt1"/>
                          </a:solidFill>
                          <a:effectLst/>
                          <a:latin typeface="+mn-lt"/>
                          <a:ea typeface="+mn-ea"/>
                          <a:cs typeface="+mn-cs"/>
                        </a:rPr>
                        <a:t>El activo, será valorado al tipo de gravamen esperado para el momento de su reversión, según la normativa debidamente anunciada a la fecha de balance ( en nuestro caso el 25%).</a:t>
                      </a:r>
                      <a:endParaRPr lang="es-ES" sz="1200" b="0" kern="1200" dirty="0">
                        <a:solidFill>
                          <a:schemeClr val="lt1"/>
                        </a:solidFill>
                        <a:effectLst/>
                        <a:latin typeface="+mn-lt"/>
                        <a:ea typeface="+mn-ea"/>
                        <a:cs typeface="+mn-cs"/>
                      </a:endParaRPr>
                    </a:p>
                  </a:txBody>
                  <a:tcPr>
                    <a:lnL w="38100" cap="flat" cmpd="sng" algn="ctr">
                      <a:solidFill>
                        <a:srgbClr val="FF66FF"/>
                      </a:solidFill>
                      <a:prstDash val="solid"/>
                      <a:round/>
                      <a:headEnd type="none" w="med" len="med"/>
                      <a:tailEnd type="none" w="med" len="med"/>
                    </a:lnL>
                    <a:lnR w="38100" cap="flat" cmpd="sng" algn="ctr">
                      <a:solidFill>
                        <a:srgbClr val="FF66FF"/>
                      </a:solidFill>
                      <a:prstDash val="solid"/>
                      <a:round/>
                      <a:headEnd type="none" w="med" len="med"/>
                      <a:tailEnd type="none" w="med" len="med"/>
                    </a:lnR>
                    <a:lnT w="38100" cap="flat" cmpd="sng" algn="ctr">
                      <a:solidFill>
                        <a:srgbClr val="FF66FF"/>
                      </a:solidFill>
                      <a:prstDash val="solid"/>
                      <a:round/>
                      <a:headEnd type="none" w="med" len="med"/>
                      <a:tailEnd type="none" w="med" len="med"/>
                    </a:lnT>
                    <a:lnB w="38100" cap="flat" cmpd="sng" algn="ctr">
                      <a:solidFill>
                        <a:srgbClr val="FF66FF"/>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006729447"/>
                  </a:ext>
                </a:extLst>
              </a:tr>
            </a:tbl>
          </a:graphicData>
        </a:graphic>
      </p:graphicFrame>
    </p:spTree>
    <p:extLst>
      <p:ext uri="{BB962C8B-B14F-4D97-AF65-F5344CB8AC3E}">
        <p14:creationId xmlns="" xmlns:p14="http://schemas.microsoft.com/office/powerpoint/2010/main" val="1511912426"/>
      </p:ext>
    </p:extLst>
  </p:cSld>
  <p:clrMapOvr>
    <a:masterClrMapping/>
  </p:clrMapOvr>
  <p:transition/>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320</a:t>
            </a:fld>
            <a:endParaRPr lang="es-ES" dirty="0"/>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u="sng" dirty="0" smtClean="0">
                <a:solidFill>
                  <a:srgbClr val="000066"/>
                </a:solidFill>
              </a:rPr>
              <a:t>LIMITACIONES</a:t>
            </a:r>
            <a:r>
              <a:rPr lang="es-ES" sz="2200" dirty="0" smtClean="0">
                <a:solidFill>
                  <a:srgbClr val="000066"/>
                </a:solidFill>
              </a:rPr>
              <a:t> EN </a:t>
            </a:r>
            <a:r>
              <a:rPr lang="es-ES" sz="2200" dirty="0" smtClean="0">
                <a:solidFill>
                  <a:srgbClr val="FF0000"/>
                </a:solidFill>
              </a:rPr>
              <a:t>BI NEGATIVAS. Art. 26.4 LIS</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26.4 Limitación BI negativas</a:t>
            </a:r>
            <a:endParaRPr lang="es-ES" sz="2800" dirty="0">
              <a:solidFill>
                <a:srgbClr val="FFFF00"/>
              </a:solidFill>
              <a:effectLst>
                <a:outerShdw blurRad="38100" dist="38100" dir="2700000" algn="tl">
                  <a:srgbClr val="000000">
                    <a:alpha val="43137"/>
                  </a:srgbClr>
                </a:outerShdw>
              </a:effectLst>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2003804923"/>
              </p:ext>
            </p:extLst>
          </p:nvPr>
        </p:nvGraphicFramePr>
        <p:xfrm>
          <a:off x="152401" y="914400"/>
          <a:ext cx="9677399" cy="5303520"/>
        </p:xfrm>
        <a:graphic>
          <a:graphicData uri="http://schemas.openxmlformats.org/drawingml/2006/table">
            <a:tbl>
              <a:tblPr firstRow="1" bandRow="1">
                <a:tableStyleId>{7DF18680-E054-41AD-8BC1-D1AEF772440D}</a:tableStyleId>
              </a:tblPr>
              <a:tblGrid>
                <a:gridCol w="2514600">
                  <a:extLst>
                    <a:ext uri="{9D8B030D-6E8A-4147-A177-3AD203B41FA5}">
                      <a16:colId xmlns="" xmlns:a16="http://schemas.microsoft.com/office/drawing/2014/main" val="20000"/>
                    </a:ext>
                  </a:extLst>
                </a:gridCol>
                <a:gridCol w="7162799">
                  <a:extLst>
                    <a:ext uri="{9D8B030D-6E8A-4147-A177-3AD203B41FA5}">
                      <a16:colId xmlns="" xmlns:a16="http://schemas.microsoft.com/office/drawing/2014/main" val="20001"/>
                    </a:ext>
                  </a:extLst>
                </a:gridCol>
              </a:tblGrid>
              <a:tr h="454602">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LIMITACIÓN BI (-) DE LA  ENTIDAD ADQUIRIDA</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64598">
                <a:tc>
                  <a:txBody>
                    <a:bodyPr/>
                    <a:lstStyle/>
                    <a:p>
                      <a:pPr marL="342900" indent="-342900">
                        <a:buFont typeface="Wingdings" pitchFamily="2" charset="2"/>
                        <a:buChar char="q"/>
                      </a:pPr>
                      <a:r>
                        <a:rPr lang="es-ES_tradnl" sz="2000" b="1" dirty="0" smtClean="0">
                          <a:solidFill>
                            <a:schemeClr val="tx1"/>
                          </a:solidFill>
                        </a:rPr>
                        <a:t>Limitación </a:t>
                      </a:r>
                      <a:r>
                        <a:rPr lang="es-ES_tradnl" sz="2000" b="1" u="sng" dirty="0" smtClean="0">
                          <a:solidFill>
                            <a:schemeClr val="tx1"/>
                          </a:solidFill>
                        </a:rPr>
                        <a:t>Total</a:t>
                      </a:r>
                    </a:p>
                    <a:p>
                      <a:pPr marL="342900" indent="-342900">
                        <a:buFont typeface="Wingdings" pitchFamily="2" charset="2"/>
                        <a:buChar char="v"/>
                      </a:pPr>
                      <a:r>
                        <a:rPr lang="es-ES_tradnl" sz="2000" b="1" u="sng" dirty="0" smtClean="0">
                          <a:solidFill>
                            <a:srgbClr val="FFFF00"/>
                          </a:solidFill>
                        </a:rPr>
                        <a:t>Circunstancias:</a:t>
                      </a:r>
                      <a:endParaRPr lang="es-ES_tradnl" sz="2000" b="1" u="sng"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2000" b="1" u="sng" kern="1200" baseline="0" dirty="0" smtClean="0">
                          <a:solidFill>
                            <a:srgbClr val="0000FF"/>
                          </a:solidFill>
                          <a:latin typeface="+mn-lt"/>
                          <a:ea typeface="+mn-ea"/>
                          <a:cs typeface="+mn-cs"/>
                        </a:rPr>
                        <a:t>Limitación TOTAL </a:t>
                      </a:r>
                      <a:r>
                        <a:rPr lang="es-ES_tradnl" sz="1800" kern="1200" baseline="0" dirty="0" smtClean="0">
                          <a:solidFill>
                            <a:srgbClr val="000066"/>
                          </a:solidFill>
                          <a:latin typeface="+mn-lt"/>
                          <a:ea typeface="+mn-ea"/>
                          <a:cs typeface="+mn-cs"/>
                        </a:rPr>
                        <a:t>a la compensación de bases imponibles negativas, </a:t>
                      </a:r>
                      <a:r>
                        <a:rPr lang="es-ES_tradnl" sz="1800" b="1" u="sng" kern="1200" baseline="0" dirty="0" smtClean="0">
                          <a:solidFill>
                            <a:srgbClr val="000066"/>
                          </a:solidFill>
                          <a:latin typeface="+mn-lt"/>
                          <a:ea typeface="+mn-ea"/>
                          <a:cs typeface="+mn-cs"/>
                        </a:rPr>
                        <a:t>cuando </a:t>
                      </a:r>
                      <a:r>
                        <a:rPr lang="es-ES_tradnl" sz="1800" b="1" u="sng" kern="1200" baseline="0" dirty="0" smtClean="0">
                          <a:solidFill>
                            <a:srgbClr val="0000FF"/>
                          </a:solidFill>
                          <a:latin typeface="+mn-lt"/>
                          <a:ea typeface="+mn-ea"/>
                          <a:cs typeface="+mn-cs"/>
                        </a:rPr>
                        <a:t>concurran</a:t>
                      </a:r>
                      <a:r>
                        <a:rPr lang="es-ES_tradnl" sz="1800" b="1" u="sng" kern="1200" baseline="0" dirty="0" smtClean="0">
                          <a:solidFill>
                            <a:srgbClr val="000066"/>
                          </a:solidFill>
                          <a:latin typeface="+mn-lt"/>
                          <a:ea typeface="+mn-ea"/>
                          <a:cs typeface="+mn-cs"/>
                        </a:rPr>
                        <a:t> las siguientes </a:t>
                      </a:r>
                      <a:r>
                        <a:rPr lang="es-ES_tradnl" sz="1800" b="1" u="sng" kern="1200" baseline="0" dirty="0" smtClean="0">
                          <a:solidFill>
                            <a:srgbClr val="FF0000"/>
                          </a:solidFill>
                          <a:latin typeface="+mn-lt"/>
                          <a:ea typeface="+mn-ea"/>
                          <a:cs typeface="+mn-cs"/>
                        </a:rPr>
                        <a:t>circunstancias</a:t>
                      </a:r>
                      <a:r>
                        <a:rPr lang="es-ES_tradnl" sz="1800" b="1" u="sng" kern="1200" baseline="0" dirty="0" smtClean="0">
                          <a:solidFill>
                            <a:srgbClr val="000066"/>
                          </a:solidFill>
                          <a:latin typeface="+mn-lt"/>
                          <a:ea typeface="+mn-ea"/>
                          <a:cs typeface="+mn-cs"/>
                        </a:rPr>
                        <a:t>:</a:t>
                      </a:r>
                      <a:endParaRPr lang="es-ES_tradnl" sz="1800" b="1"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833437">
                <a:tc>
                  <a:txBody>
                    <a:bodyPr/>
                    <a:lstStyle/>
                    <a:p>
                      <a:pPr marL="342900" indent="-342900">
                        <a:buFont typeface="Wingdings" pitchFamily="2" charset="2"/>
                        <a:buChar char="v"/>
                      </a:pPr>
                      <a:r>
                        <a:rPr lang="es-ES_tradnl" sz="2000" b="1" dirty="0" smtClean="0">
                          <a:solidFill>
                            <a:srgbClr val="FFFF66"/>
                          </a:solidFill>
                        </a:rPr>
                        <a:t>ADQUIRENTE</a:t>
                      </a:r>
                      <a:endParaRPr lang="es-ES_tradnl" sz="2000" b="1" dirty="0">
                        <a:solidFill>
                          <a:srgbClr val="FFFF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mj-lt"/>
                        <a:buAutoNum type="arabicPeriod"/>
                      </a:pPr>
                      <a:r>
                        <a:rPr lang="es-ES_tradnl" b="1" dirty="0" smtClean="0">
                          <a:solidFill>
                            <a:srgbClr val="FF0000"/>
                          </a:solidFill>
                          <a:effectLst/>
                        </a:rPr>
                        <a:t>Adquisición</a:t>
                      </a:r>
                      <a:r>
                        <a:rPr lang="es-ES_tradnl" b="1" baseline="0" dirty="0" smtClean="0">
                          <a:solidFill>
                            <a:srgbClr val="FF0000"/>
                          </a:solidFill>
                          <a:effectLst/>
                        </a:rPr>
                        <a:t> &gt; 50% Capital Social</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baseline="0" dirty="0" smtClean="0">
                          <a:solidFill>
                            <a:srgbClr val="000066"/>
                          </a:solidFill>
                          <a:effectLst/>
                        </a:rPr>
                        <a:t>Por una entidad o por varias vinculadas</a:t>
                      </a:r>
                      <a:endParaRPr lang="es-ES_tradnl" b="1" baseline="0" dirty="0" smtClean="0">
                        <a:solidFill>
                          <a:srgbClr val="FF0000"/>
                        </a:solidFill>
                        <a:effectLst/>
                      </a:endParaRPr>
                    </a:p>
                    <a:p>
                      <a:pPr marL="342900" indent="-342900">
                        <a:buFont typeface="Wingdings" pitchFamily="2" charset="2"/>
                        <a:buChar char="v"/>
                      </a:pPr>
                      <a:r>
                        <a:rPr lang="es-ES_tradnl" b="1" baseline="0" dirty="0" smtClean="0">
                          <a:solidFill>
                            <a:srgbClr val="000066"/>
                          </a:solidFill>
                          <a:effectLst/>
                        </a:rPr>
                        <a:t>Después de la existencia de las BI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833437">
                <a:tc>
                  <a:txBody>
                    <a:bodyPr/>
                    <a:lstStyle/>
                    <a:p>
                      <a:pPr marL="342900" indent="-342900">
                        <a:buFont typeface="Wingdings" pitchFamily="2" charset="2"/>
                        <a:buChar char="v"/>
                      </a:pPr>
                      <a:r>
                        <a:rPr lang="es-ES_tradnl" sz="2000" b="1" dirty="0" smtClean="0">
                          <a:solidFill>
                            <a:srgbClr val="FFFF66"/>
                          </a:solidFill>
                        </a:rPr>
                        <a:t>ADQUIRENTE</a:t>
                      </a:r>
                      <a:endParaRPr lang="es-ES_tradnl" sz="2000" b="1" dirty="0">
                        <a:solidFill>
                          <a:srgbClr val="FFFF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mj-lt"/>
                        <a:buAutoNum type="arabicPeriod" startAt="2"/>
                      </a:pPr>
                      <a:r>
                        <a:rPr lang="es-ES_tradnl" b="1" dirty="0" smtClean="0">
                          <a:solidFill>
                            <a:srgbClr val="FF0000"/>
                          </a:solidFill>
                          <a:effectLst/>
                        </a:rPr>
                        <a:t>Participación antes de la adquisición</a:t>
                      </a:r>
                      <a:r>
                        <a:rPr lang="es-ES_tradnl" b="1" baseline="0" dirty="0" smtClean="0">
                          <a:solidFill>
                            <a:srgbClr val="FF0000"/>
                          </a:solidFill>
                          <a:effectLst/>
                        </a:rPr>
                        <a:t> &lt; 25% Capital Social</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baseline="0" dirty="0" smtClean="0">
                          <a:solidFill>
                            <a:srgbClr val="000066"/>
                          </a:solidFill>
                          <a:effectLst/>
                        </a:rPr>
                        <a:t>De  la entidad o las varias vinculadas adquirentes.</a:t>
                      </a:r>
                      <a:endParaRPr lang="es-ES_tradnl" b="1" baseline="0" dirty="0" smtClean="0">
                        <a:solidFill>
                          <a:srgbClr val="FF0000"/>
                        </a:solidFill>
                        <a:effectLst/>
                      </a:endParaRPr>
                    </a:p>
                    <a:p>
                      <a:pPr marL="342900" indent="-342900">
                        <a:buFont typeface="Wingdings" pitchFamily="2" charset="2"/>
                        <a:buChar char="v"/>
                      </a:pPr>
                      <a:r>
                        <a:rPr lang="es-ES_tradnl" b="1" baseline="0" dirty="0" smtClean="0">
                          <a:solidFill>
                            <a:srgbClr val="000066"/>
                          </a:solidFill>
                          <a:effectLst/>
                        </a:rPr>
                        <a:t>Antes de la existencia de las BI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27660">
                <a:tc rowSpan="4">
                  <a:txBody>
                    <a:bodyPr/>
                    <a:lstStyle/>
                    <a:p>
                      <a:pPr marL="342900" indent="-342900">
                        <a:buFont typeface="Wingdings" pitchFamily="2" charset="2"/>
                        <a:buChar char="v"/>
                      </a:pPr>
                      <a:r>
                        <a:rPr lang="es-ES_tradnl" sz="2000" b="1" dirty="0" smtClean="0">
                          <a:solidFill>
                            <a:srgbClr val="FFFF00"/>
                          </a:solidFill>
                        </a:rPr>
                        <a:t>ADQUIRIDA</a:t>
                      </a:r>
                    </a:p>
                    <a:p>
                      <a:pPr marL="342900" indent="-342900">
                        <a:buFont typeface="Wingdings" pitchFamily="2" charset="2"/>
                        <a:buChar char="Ø"/>
                      </a:pPr>
                      <a:r>
                        <a:rPr lang="es-ES_tradnl" sz="2000" b="1" u="sng" dirty="0" smtClean="0">
                          <a:solidFill>
                            <a:srgbClr val="FFFF66"/>
                          </a:solidFill>
                        </a:rPr>
                        <a:t>Alguna</a:t>
                      </a:r>
                      <a:r>
                        <a:rPr lang="es-ES_tradnl" sz="2000" b="1" dirty="0" smtClean="0">
                          <a:solidFill>
                            <a:schemeClr val="tx1"/>
                          </a:solidFill>
                        </a:rPr>
                        <a:t>  de estas circunstancias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None/>
                      </a:pPr>
                      <a:r>
                        <a:rPr lang="es-ES_tradnl" b="1" baseline="0" dirty="0" smtClean="0">
                          <a:solidFill>
                            <a:srgbClr val="000066"/>
                          </a:solidFill>
                          <a:effectLst/>
                        </a:rPr>
                        <a:t>1º. </a:t>
                      </a:r>
                      <a:r>
                        <a:rPr lang="es-ES_tradnl" b="1" baseline="0" dirty="0" smtClean="0">
                          <a:solidFill>
                            <a:srgbClr val="0000FF"/>
                          </a:solidFill>
                          <a:effectLst/>
                        </a:rPr>
                        <a:t>INACTIVA:</a:t>
                      </a:r>
                      <a:r>
                        <a:rPr lang="es-ES_tradnl" b="1" baseline="0" dirty="0" smtClean="0">
                          <a:solidFill>
                            <a:srgbClr val="000066"/>
                          </a:solidFill>
                          <a:effectLst/>
                        </a:rPr>
                        <a:t> los 3 meses anteriores a la adquisición</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27660">
                <a:tc vMerge="1">
                  <a:txBody>
                    <a:bodyPr/>
                    <a:lstStyle/>
                    <a:p>
                      <a:endParaRPr lang="es-ES_tradnl"/>
                    </a:p>
                  </a:txBody>
                  <a:tcPr/>
                </a:tc>
                <a:tc>
                  <a:txBody>
                    <a:bodyPr/>
                    <a:lstStyle/>
                    <a:p>
                      <a:pPr marL="342900" indent="-342900">
                        <a:buFont typeface="Wingdings" pitchFamily="2" charset="2"/>
                        <a:buNone/>
                      </a:pPr>
                      <a:r>
                        <a:rPr lang="es-ES_tradnl" b="1" baseline="0" dirty="0" smtClean="0">
                          <a:solidFill>
                            <a:srgbClr val="000066"/>
                          </a:solidFill>
                          <a:effectLst/>
                        </a:rPr>
                        <a:t>2º. </a:t>
                      </a:r>
                      <a:r>
                        <a:rPr lang="es-ES_tradnl" b="1" baseline="0" dirty="0" smtClean="0">
                          <a:solidFill>
                            <a:srgbClr val="0000FF"/>
                          </a:solidFill>
                          <a:effectLst/>
                        </a:rPr>
                        <a:t>ACTIVIDAD DIFERENTE ó ADICIONAL </a:t>
                      </a:r>
                      <a:r>
                        <a:rPr lang="es-ES_tradnl" b="1" baseline="0" dirty="0" smtClean="0">
                          <a:solidFill>
                            <a:srgbClr val="000066"/>
                          </a:solidFill>
                          <a:effectLst/>
                        </a:rPr>
                        <a:t>(diferente grupo en la CNAE): </a:t>
                      </a:r>
                      <a:r>
                        <a:rPr lang="es-ES_tradnl" sz="1600" b="0" baseline="0" dirty="0" smtClean="0">
                          <a:solidFill>
                            <a:srgbClr val="000066"/>
                          </a:solidFill>
                          <a:effectLst/>
                        </a:rPr>
                        <a:t>Después de la adquisición,</a:t>
                      </a:r>
                      <a:r>
                        <a:rPr lang="es-ES_tradnl" sz="1600" b="1" baseline="0" dirty="0" smtClean="0">
                          <a:solidFill>
                            <a:srgbClr val="000066"/>
                          </a:solidFill>
                          <a:effectLst/>
                        </a:rPr>
                        <a:t> en los 2 años posteriores, </a:t>
                      </a:r>
                      <a:r>
                        <a:rPr lang="es-ES_tradnl" sz="1600" b="0" baseline="0" dirty="0" smtClean="0">
                          <a:solidFill>
                            <a:srgbClr val="000066"/>
                          </a:solidFill>
                          <a:effectLst/>
                        </a:rPr>
                        <a:t>INCN de esos 2 años posteriores &gt;  50% INCN medio de los 2 años anteriores.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27660">
                <a:tc vMerge="1">
                  <a:txBody>
                    <a:bodyPr/>
                    <a:lstStyle/>
                    <a:p>
                      <a:endParaRPr lang="es-ES_tradnl"/>
                    </a:p>
                  </a:txBody>
                  <a:tcPr/>
                </a:tc>
                <a:tc>
                  <a:txBody>
                    <a:bodyPr/>
                    <a:lstStyle/>
                    <a:p>
                      <a:pPr marL="342900" indent="-342900">
                        <a:buFont typeface="Wingdings" pitchFamily="2" charset="2"/>
                        <a:buNone/>
                      </a:pPr>
                      <a:r>
                        <a:rPr lang="es-ES_tradnl" b="1" baseline="0" dirty="0" smtClean="0">
                          <a:solidFill>
                            <a:srgbClr val="000066"/>
                          </a:solidFill>
                          <a:effectLst/>
                        </a:rPr>
                        <a:t>3º. </a:t>
                      </a:r>
                      <a:r>
                        <a:rPr lang="es-ES_tradnl" b="1" baseline="0" dirty="0" smtClean="0">
                          <a:solidFill>
                            <a:srgbClr val="0000FF"/>
                          </a:solidFill>
                          <a:effectLst/>
                        </a:rPr>
                        <a:t>Entidad Patrimonial</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327660">
                <a:tc vMerge="1">
                  <a:txBody>
                    <a:bodyPr/>
                    <a:lstStyle/>
                    <a:p>
                      <a:endParaRPr lang="es-ES_tradnl"/>
                    </a:p>
                  </a:txBody>
                  <a:tcPr/>
                </a:tc>
                <a:tc>
                  <a:txBody>
                    <a:bodyPr/>
                    <a:lstStyle/>
                    <a:p>
                      <a:pPr marL="342900" indent="-342900">
                        <a:buFont typeface="Wingdings" pitchFamily="2" charset="2"/>
                        <a:buNone/>
                      </a:pPr>
                      <a:r>
                        <a:rPr lang="es-ES_tradnl" b="1" baseline="0" dirty="0" smtClean="0">
                          <a:solidFill>
                            <a:srgbClr val="000066"/>
                          </a:solidFill>
                          <a:effectLst/>
                        </a:rPr>
                        <a:t>4º. </a:t>
                      </a:r>
                      <a:r>
                        <a:rPr lang="es-ES_tradnl" b="1" baseline="0" dirty="0" smtClean="0">
                          <a:solidFill>
                            <a:srgbClr val="0000FF"/>
                          </a:solidFill>
                          <a:effectLst/>
                        </a:rPr>
                        <a:t>De baja en censos </a:t>
                      </a:r>
                      <a:r>
                        <a:rPr lang="es-ES_tradnl" b="0" baseline="0" dirty="0" smtClean="0">
                          <a:solidFill>
                            <a:srgbClr val="000066"/>
                          </a:solidFill>
                          <a:effectLst/>
                        </a:rPr>
                        <a:t>(</a:t>
                      </a:r>
                      <a:r>
                        <a:rPr lang="es-ES_tradnl" b="1" u="sng" baseline="0" dirty="0" smtClean="0">
                          <a:solidFill>
                            <a:srgbClr val="000066"/>
                          </a:solidFill>
                          <a:effectLst/>
                        </a:rPr>
                        <a:t>no</a:t>
                      </a:r>
                      <a:r>
                        <a:rPr lang="es-ES_tradnl" b="0" baseline="0" dirty="0" smtClean="0">
                          <a:solidFill>
                            <a:srgbClr val="000066"/>
                          </a:solidFill>
                          <a:effectLst/>
                        </a:rPr>
                        <a:t> presentar autoliquidación IS en </a:t>
                      </a:r>
                      <a:r>
                        <a:rPr lang="es-ES_tradnl" b="1" baseline="0" dirty="0" smtClean="0">
                          <a:solidFill>
                            <a:srgbClr val="000066"/>
                          </a:solidFill>
                          <a:effectLst/>
                        </a:rPr>
                        <a:t>3 </a:t>
                      </a:r>
                      <a:r>
                        <a:rPr lang="es-ES_tradnl" b="0" baseline="0" dirty="0" smtClean="0">
                          <a:solidFill>
                            <a:srgbClr val="000066"/>
                          </a:solidFill>
                          <a:effectLst/>
                        </a:rPr>
                        <a:t>períodos seguidos)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bl>
          </a:graphicData>
        </a:graphic>
      </p:graphicFrame>
      <p:graphicFrame>
        <p:nvGraphicFramePr>
          <p:cNvPr id="7" name="Group 13"/>
          <p:cNvGraphicFramePr>
            <a:graphicFrameLocks noGrp="1"/>
          </p:cNvGraphicFramePr>
          <p:nvPr/>
        </p:nvGraphicFramePr>
        <p:xfrm>
          <a:off x="152400" y="6324600"/>
          <a:ext cx="8839200" cy="426720"/>
        </p:xfrm>
        <a:graphic>
          <a:graphicData uri="http://schemas.openxmlformats.org/drawingml/2006/table">
            <a:tbl>
              <a:tblPr/>
              <a:tblGrid>
                <a:gridCol w="8839200">
                  <a:extLst>
                    <a:ext uri="{9D8B030D-6E8A-4147-A177-3AD203B41FA5}">
                      <a16:colId xmlns="" xmlns:a16="http://schemas.microsoft.com/office/drawing/2014/main" val="20000"/>
                    </a:ext>
                  </a:extLst>
                </a:gridCol>
              </a:tblGrid>
              <a:tr h="152400">
                <a:tc>
                  <a:txBody>
                    <a:bodyPr/>
                    <a:lstStyle/>
                    <a:p>
                      <a:pPr marL="0" marR="0" lvl="0" indent="0" algn="l" defTabSz="914400" rtl="0" eaLnBrk="0" fontAlgn="base" latinLnBrk="0" hangingPunct="0">
                        <a:lnSpc>
                          <a:spcPct val="100000"/>
                        </a:lnSpc>
                        <a:spcBef>
                          <a:spcPct val="0"/>
                        </a:spcBef>
                        <a:spcAft>
                          <a:spcPct val="0"/>
                        </a:spcAft>
                        <a:buClr>
                          <a:schemeClr val="tx1"/>
                        </a:buClr>
                        <a:buSzTx/>
                        <a:buFont typeface="Wingdings" pitchFamily="2" charset="2"/>
                        <a:buChar char="§"/>
                        <a:tabLst/>
                      </a:pPr>
                      <a:r>
                        <a:rPr kumimoji="0" lang="es-ES_tradnl" sz="2200" b="1" i="0" u="none" strike="noStrike" cap="none" normalizeH="0" baseline="0" dirty="0" smtClean="0">
                          <a:ln>
                            <a:noFill/>
                          </a:ln>
                          <a:solidFill>
                            <a:srgbClr val="FFFF00"/>
                          </a:solidFill>
                          <a:effectLst/>
                          <a:latin typeface="Times" pitchFamily="18" charset="0"/>
                        </a:rPr>
                        <a:t> </a:t>
                      </a:r>
                      <a:r>
                        <a:rPr kumimoji="0" lang="es-ES_tradnl" sz="1800" b="1" i="0" u="none" strike="noStrike" cap="none" normalizeH="0" baseline="0" dirty="0" smtClean="0">
                          <a:ln>
                            <a:noFill/>
                          </a:ln>
                          <a:solidFill>
                            <a:srgbClr val="FFFF00"/>
                          </a:solidFill>
                          <a:effectLst/>
                          <a:latin typeface="Arial" pitchFamily="34" charset="0"/>
                        </a:rPr>
                        <a:t>Norma de cautela</a:t>
                      </a:r>
                      <a:r>
                        <a:rPr kumimoji="0" lang="es-ES_tradnl" sz="1800" b="1" i="0" u="none" strike="noStrike" cap="none" normalizeH="0" baseline="0" dirty="0" smtClean="0">
                          <a:ln>
                            <a:noFill/>
                          </a:ln>
                          <a:solidFill>
                            <a:schemeClr val="tx1"/>
                          </a:solidFill>
                          <a:effectLst/>
                          <a:latin typeface="Arial" pitchFamily="34" charset="0"/>
                        </a:rPr>
                        <a:t>: </a:t>
                      </a:r>
                      <a:r>
                        <a:rPr kumimoji="0" lang="es-ES_tradnl" sz="1800" b="1" i="0" u="sng" strike="noStrike" cap="none" normalizeH="0" baseline="0" dirty="0" smtClean="0">
                          <a:ln>
                            <a:noFill/>
                          </a:ln>
                          <a:solidFill>
                            <a:schemeClr val="tx1"/>
                          </a:solidFill>
                          <a:effectLst/>
                          <a:latin typeface="Arial" pitchFamily="34" charset="0"/>
                        </a:rPr>
                        <a:t>No</a:t>
                      </a:r>
                      <a:r>
                        <a:rPr kumimoji="0" lang="es-ES_tradnl" sz="1800" b="1" i="0" u="none" strike="noStrike" cap="none" normalizeH="0" baseline="0" dirty="0" smtClean="0">
                          <a:ln>
                            <a:noFill/>
                          </a:ln>
                          <a:solidFill>
                            <a:schemeClr val="tx1"/>
                          </a:solidFill>
                          <a:effectLst/>
                          <a:latin typeface="Arial" pitchFamily="34" charset="0"/>
                        </a:rPr>
                        <a:t> se puede compensar BI (-) </a:t>
                      </a:r>
                      <a:r>
                        <a:rPr kumimoji="0" lang="es-ES_tradnl" sz="1800" b="1" i="0" u="sng" strike="noStrike" cap="none" normalizeH="0" baseline="0" dirty="0" smtClean="0">
                          <a:ln>
                            <a:noFill/>
                          </a:ln>
                          <a:solidFill>
                            <a:schemeClr val="tx1"/>
                          </a:solidFill>
                          <a:effectLst/>
                          <a:latin typeface="Arial" pitchFamily="34" charset="0"/>
                        </a:rPr>
                        <a:t>anteriores</a:t>
                      </a:r>
                      <a:r>
                        <a:rPr kumimoji="0" lang="es-ES_tradnl" sz="1800" b="1" i="0" u="none" strike="noStrike" cap="none" normalizeH="0" baseline="0" dirty="0" smtClean="0">
                          <a:ln>
                            <a:noFill/>
                          </a:ln>
                          <a:solidFill>
                            <a:schemeClr val="tx1"/>
                          </a:solidFill>
                          <a:effectLst/>
                          <a:latin typeface="Arial" pitchFamily="34" charset="0"/>
                        </a:rPr>
                        <a:t> a la adquisición</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811384336"/>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E408A1FA-ABC6-49E7-87CD-26C4218B5508}" type="slidenum">
              <a:rPr lang="es-ES"/>
              <a:pPr>
                <a:defRPr/>
              </a:pPr>
              <a:t>321</a:t>
            </a:fld>
            <a:endParaRPr lang="es-ES" dirty="0"/>
          </a:p>
        </p:txBody>
      </p:sp>
      <p:sp>
        <p:nvSpPr>
          <p:cNvPr id="2049" name="Rectangle 1"/>
          <p:cNvSpPr>
            <a:spLocks noChangeArrowheads="1"/>
          </p:cNvSpPr>
          <p:nvPr/>
        </p:nvSpPr>
        <p:spPr bwMode="auto">
          <a:xfrm>
            <a:off x="194472" y="141982"/>
            <a:ext cx="9517057" cy="107721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ctr"/>
            <a:r>
              <a:rPr kumimoji="0" lang="es-ES_tradnl" sz="2800" b="1" u="sng" strike="noStrike" cap="none" normalizeH="0" baseline="0" dirty="0" smtClean="0">
                <a:ln>
                  <a:noFill/>
                </a:ln>
                <a:solidFill>
                  <a:srgbClr val="FFFF00"/>
                </a:solidFill>
                <a:effectLst/>
                <a:latin typeface="Arial" pitchFamily="34" charset="0"/>
                <a:ea typeface="Times New Roman" pitchFamily="18" charset="0"/>
                <a:cs typeface="Times New Roman" pitchFamily="18" charset="0"/>
              </a:rPr>
              <a:t>EJEMPLO</a:t>
            </a:r>
            <a:r>
              <a:rPr kumimoji="0" lang="es-ES" sz="2800" b="1" u="none" strike="noStrike" cap="none" normalizeH="0" baseline="0" dirty="0" smtClean="0">
                <a:ln>
                  <a:noFill/>
                </a:ln>
                <a:solidFill>
                  <a:srgbClr val="FFFF00"/>
                </a:solidFill>
                <a:effectLst/>
                <a:latin typeface="Arial" pitchFamily="34" charset="0"/>
                <a:ea typeface="Times New Roman" pitchFamily="18" charset="0"/>
                <a:cs typeface="Arial" pitchFamily="34" charset="0"/>
              </a:rPr>
              <a:t> BI NEGATIVA. </a:t>
            </a:r>
            <a:r>
              <a:rPr kumimoji="0" lang="es-ES" sz="2800" b="1" u="sng" strike="noStrike" cap="none" normalizeH="0" baseline="0" dirty="0" smtClean="0">
                <a:ln>
                  <a:noFill/>
                </a:ln>
                <a:solidFill>
                  <a:srgbClr val="FFFF00"/>
                </a:solidFill>
                <a:effectLst/>
                <a:latin typeface="Arial" pitchFamily="34" charset="0"/>
                <a:ea typeface="Times New Roman" pitchFamily="18" charset="0"/>
                <a:cs typeface="Arial" pitchFamily="34" charset="0"/>
              </a:rPr>
              <a:t>ENUNCIADO.</a:t>
            </a:r>
            <a:r>
              <a:rPr kumimoji="0" lang="es-ES" sz="2800" b="1" strike="noStrike" cap="none" normalizeH="0" baseline="0" dirty="0" smtClean="0">
                <a:ln>
                  <a:noFill/>
                </a:ln>
                <a:solidFill>
                  <a:srgbClr val="FFFF00"/>
                </a:solidFill>
                <a:effectLst/>
                <a:latin typeface="Arial" pitchFamily="34" charset="0"/>
                <a:ea typeface="Times New Roman" pitchFamily="18" charset="0"/>
                <a:cs typeface="Arial" pitchFamily="34" charset="0"/>
              </a:rPr>
              <a:t>  </a:t>
            </a:r>
            <a:r>
              <a:rPr lang="es-ES" sz="2800" dirty="0" smtClean="0">
                <a:latin typeface="Arial" pitchFamily="34" charset="0"/>
                <a:ea typeface="Times New Roman" pitchFamily="18" charset="0"/>
              </a:rPr>
              <a:t>ART. 26.4 LIS</a:t>
            </a:r>
            <a:r>
              <a:rPr lang="es-ES_tradnl" sz="2800" dirty="0" smtClean="0">
                <a:latin typeface="Arial" pitchFamily="34" charset="0"/>
              </a:rPr>
              <a:t> </a:t>
            </a:r>
            <a:endParaRPr kumimoji="0" lang="es-ES" sz="2800" b="1" u="sng" strike="noStrike" cap="none" normalizeH="0" baseline="0" dirty="0" smtClean="0">
              <a:ln>
                <a:noFill/>
              </a:ln>
              <a:solidFill>
                <a:srgbClr val="FFFF00"/>
              </a:solidFill>
              <a:effectLst/>
              <a:latin typeface="Arial" pitchFamily="34" charset="0"/>
              <a:ea typeface="Times New Roman" pitchFamily="18" charset="0"/>
              <a:cs typeface="Arial" pitchFamily="34" charset="0"/>
            </a:endParaRPr>
          </a:p>
          <a:p>
            <a:pPr lvl="0" algn="l"/>
            <a:endParaRPr kumimoji="0" lang="es-ES" sz="800" b="1" u="sng" strike="noStrike" cap="none" normalizeH="0" baseline="0" dirty="0" smtClean="0">
              <a:ln>
                <a:noFill/>
              </a:ln>
              <a:solidFill>
                <a:srgbClr val="0000CC"/>
              </a:solidFill>
              <a:effectLst/>
              <a:latin typeface="Arial" pitchFamily="34" charset="0"/>
              <a:ea typeface="Times New Roman" pitchFamily="18" charset="0"/>
              <a:cs typeface="Arial" pitchFamily="34" charset="0"/>
            </a:endParaRPr>
          </a:p>
          <a:p>
            <a:pPr lvl="0" algn="ctr"/>
            <a:r>
              <a:rPr kumimoji="0" lang="es-ES" sz="2800" b="1" u="sng" strike="noStrike" cap="none" normalizeH="0" baseline="0" dirty="0" smtClean="0">
                <a:ln>
                  <a:noFill/>
                </a:ln>
                <a:effectLst/>
                <a:latin typeface="Arial" pitchFamily="34" charset="0"/>
                <a:ea typeface="Times New Roman" pitchFamily="18" charset="0"/>
                <a:cs typeface="Arial" pitchFamily="34" charset="0"/>
              </a:rPr>
              <a:t>LIMITACIÓN</a:t>
            </a:r>
            <a:r>
              <a:rPr kumimoji="0" lang="es-ES" sz="2800" b="1" u="none" strike="noStrike" cap="none" normalizeH="0" baseline="0" dirty="0" smtClean="0">
                <a:ln>
                  <a:noFill/>
                </a:ln>
                <a:effectLst/>
                <a:latin typeface="Arial" pitchFamily="34" charset="0"/>
                <a:ea typeface="Times New Roman" pitchFamily="18" charset="0"/>
                <a:cs typeface="Arial" pitchFamily="34" charset="0"/>
              </a:rPr>
              <a:t> A LA COMPENSACIÓN BI (-)</a:t>
            </a:r>
            <a:r>
              <a:rPr kumimoji="0" lang="es-ES" sz="2800" b="0" i="1" u="none" strike="noStrike" cap="none" normalizeH="0" baseline="0" dirty="0" smtClean="0">
                <a:ln>
                  <a:noFill/>
                </a:ln>
                <a:effectLst/>
                <a:latin typeface="Arial" pitchFamily="34" charset="0"/>
                <a:ea typeface="Times New Roman" pitchFamily="18" charset="0"/>
                <a:cs typeface="Arial" pitchFamily="34" charset="0"/>
              </a:rPr>
              <a:t> </a:t>
            </a:r>
            <a:endParaRPr kumimoji="0" lang="es-ES_tradnl" sz="2800" b="1" u="none" strike="noStrike" cap="none" normalizeH="0" baseline="0" dirty="0" smtClean="0">
              <a:ln>
                <a:noFill/>
              </a:ln>
              <a:effectLst/>
              <a:latin typeface="Arial" pitchFamily="34" charset="0"/>
              <a:cs typeface="Arial" pitchFamily="34" charset="0"/>
            </a:endParaRPr>
          </a:p>
        </p:txBody>
      </p:sp>
      <p:graphicFrame>
        <p:nvGraphicFramePr>
          <p:cNvPr id="7" name="6 Tabla"/>
          <p:cNvGraphicFramePr>
            <a:graphicFrameLocks noGrp="1"/>
          </p:cNvGraphicFramePr>
          <p:nvPr/>
        </p:nvGraphicFramePr>
        <p:xfrm>
          <a:off x="272481" y="1630680"/>
          <a:ext cx="9361039" cy="4084320"/>
        </p:xfrm>
        <a:graphic>
          <a:graphicData uri="http://schemas.openxmlformats.org/drawingml/2006/table">
            <a:tbl>
              <a:tblPr firstRow="1" bandRow="1">
                <a:tableStyleId>{5C22544A-7EE6-4342-B048-85BDC9FD1C3A}</a:tableStyleId>
              </a:tblPr>
              <a:tblGrid>
                <a:gridCol w="9361039">
                  <a:extLst>
                    <a:ext uri="{9D8B030D-6E8A-4147-A177-3AD203B41FA5}">
                      <a16:colId xmlns="" xmlns:a16="http://schemas.microsoft.com/office/drawing/2014/main" val="20000"/>
                    </a:ext>
                  </a:extLst>
                </a:gridCol>
              </a:tblGrid>
              <a:tr h="1665352">
                <a:tc>
                  <a:txBody>
                    <a:bodyPr/>
                    <a:lstStyle/>
                    <a:p>
                      <a:r>
                        <a:rPr lang="es-ES_tradnl" sz="1800" b="1" kern="1200" dirty="0" smtClean="0">
                          <a:solidFill>
                            <a:schemeClr val="lt1"/>
                          </a:solidFill>
                          <a:latin typeface="+mn-lt"/>
                          <a:ea typeface="+mn-ea"/>
                          <a:cs typeface="+mn-cs"/>
                        </a:rPr>
                        <a:t>	</a:t>
                      </a:r>
                      <a:r>
                        <a:rPr lang="es-ES_tradnl" sz="2000" b="1" kern="1200" dirty="0" smtClean="0">
                          <a:solidFill>
                            <a:srgbClr val="FFFF00"/>
                          </a:solidFill>
                          <a:latin typeface="Arial" pitchFamily="34" charset="0"/>
                          <a:ea typeface="+mn-ea"/>
                          <a:cs typeface="Arial" pitchFamily="34" charset="0"/>
                        </a:rPr>
                        <a:t>Sea la sociedad </a:t>
                      </a:r>
                      <a:r>
                        <a:rPr lang="es-ES_tradnl" sz="2000" b="1" u="sng"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RUINASA</a:t>
                      </a:r>
                      <a:r>
                        <a:rPr lang="es-ES_tradnl" sz="2000" b="1" kern="1200" dirty="0" smtClean="0">
                          <a:solidFill>
                            <a:srgbClr val="FFFF00"/>
                          </a:solidFill>
                          <a:latin typeface="Arial" pitchFamily="34" charset="0"/>
                          <a:ea typeface="+mn-ea"/>
                          <a:cs typeface="Arial" pitchFamily="34" charset="0"/>
                        </a:rPr>
                        <a:t>  con los siguientes </a:t>
                      </a:r>
                      <a:r>
                        <a:rPr lang="es-ES_tradnl" sz="2000" b="1" u="sng" kern="1200" dirty="0" smtClean="0">
                          <a:solidFill>
                            <a:srgbClr val="FFFF00"/>
                          </a:solidFill>
                          <a:latin typeface="Arial" pitchFamily="34" charset="0"/>
                          <a:ea typeface="+mn-ea"/>
                          <a:cs typeface="Arial" pitchFamily="34" charset="0"/>
                        </a:rPr>
                        <a:t>datos</a:t>
                      </a:r>
                      <a:r>
                        <a:rPr lang="es-ES_tradnl" sz="2000" b="1" kern="1200" dirty="0" smtClean="0">
                          <a:solidFill>
                            <a:srgbClr val="FFFF00"/>
                          </a:solidFill>
                          <a:latin typeface="Arial" pitchFamily="34" charset="0"/>
                          <a:ea typeface="+mn-ea"/>
                          <a:cs typeface="Arial" pitchFamily="34" charset="0"/>
                        </a:rPr>
                        <a:t>:</a:t>
                      </a:r>
                    </a:p>
                    <a:p>
                      <a:pPr marL="342900" lvl="0" indent="-342900">
                        <a:buFont typeface="Wingdings" pitchFamily="2" charset="2"/>
                        <a:buChar char="v"/>
                      </a:pPr>
                      <a:r>
                        <a:rPr lang="es-ES_tradnl" sz="1800" b="1" kern="1200" dirty="0" smtClean="0">
                          <a:solidFill>
                            <a:schemeClr val="lt1"/>
                          </a:solidFill>
                          <a:latin typeface="Arial" pitchFamily="34" charset="0"/>
                          <a:ea typeface="+mn-ea"/>
                          <a:cs typeface="Arial" pitchFamily="34" charset="0"/>
                        </a:rPr>
                        <a:t>Se constituyó en el año N-9 con un </a:t>
                      </a:r>
                      <a:r>
                        <a:rPr lang="es-ES_tradnl" sz="1800" b="1" u="sng" kern="1200" dirty="0" smtClean="0">
                          <a:solidFill>
                            <a:schemeClr val="lt1"/>
                          </a:solidFill>
                          <a:latin typeface="Arial" pitchFamily="34" charset="0"/>
                          <a:ea typeface="+mn-ea"/>
                          <a:cs typeface="Arial" pitchFamily="34" charset="0"/>
                        </a:rPr>
                        <a:t>capital social de 140.000 €</a:t>
                      </a:r>
                      <a:r>
                        <a:rPr lang="es-ES_tradnl" sz="1800" b="1" kern="1200" dirty="0" smtClean="0">
                          <a:solidFill>
                            <a:schemeClr val="lt1"/>
                          </a:solidFill>
                          <a:latin typeface="Arial" pitchFamily="34" charset="0"/>
                          <a:ea typeface="+mn-ea"/>
                          <a:cs typeface="Arial" pitchFamily="34" charset="0"/>
                        </a:rPr>
                        <a:t>.</a:t>
                      </a:r>
                      <a:endParaRPr lang="es-ES_tradnl" sz="2000" b="1" kern="1200" dirty="0" smtClean="0">
                        <a:solidFill>
                          <a:schemeClr val="lt1"/>
                        </a:solidFill>
                        <a:latin typeface="Arial" pitchFamily="34" charset="0"/>
                        <a:ea typeface="+mn-ea"/>
                        <a:cs typeface="Arial" pitchFamily="34" charset="0"/>
                      </a:endParaRPr>
                    </a:p>
                    <a:p>
                      <a:pPr marL="342900" lvl="0" indent="-342900">
                        <a:buFont typeface="Wingdings" pitchFamily="2" charset="2"/>
                        <a:buChar char="v"/>
                      </a:pPr>
                      <a:r>
                        <a:rPr lang="es-ES_tradnl" sz="1800" b="1" kern="1200" dirty="0" smtClean="0">
                          <a:solidFill>
                            <a:schemeClr val="lt1"/>
                          </a:solidFill>
                          <a:latin typeface="Arial" pitchFamily="34" charset="0"/>
                          <a:ea typeface="+mn-ea"/>
                          <a:cs typeface="Arial" pitchFamily="34" charset="0"/>
                        </a:rPr>
                        <a:t> Durante el ejercicio N-5 se realizó una </a:t>
                      </a:r>
                      <a:r>
                        <a:rPr lang="es-ES_tradnl" sz="1800" b="1" u="sng" kern="1200" dirty="0" smtClean="0">
                          <a:solidFill>
                            <a:schemeClr val="lt1"/>
                          </a:solidFill>
                          <a:latin typeface="Arial" pitchFamily="34" charset="0"/>
                          <a:ea typeface="+mn-ea"/>
                          <a:cs typeface="Arial" pitchFamily="34" charset="0"/>
                        </a:rPr>
                        <a:t>ampliación de capital de 160.000 € </a:t>
                      </a:r>
                      <a:endParaRPr lang="es-ES_tradnl" sz="2000" b="1" u="sng" kern="1200" dirty="0" smtClean="0">
                        <a:solidFill>
                          <a:schemeClr val="lt1"/>
                        </a:solidFill>
                        <a:latin typeface="Arial" pitchFamily="34" charset="0"/>
                        <a:ea typeface="+mn-ea"/>
                        <a:cs typeface="Arial" pitchFamily="34" charset="0"/>
                      </a:endParaRPr>
                    </a:p>
                    <a:p>
                      <a:pPr marL="342900" lvl="0" indent="-342900">
                        <a:buFont typeface="Wingdings" pitchFamily="2" charset="2"/>
                        <a:buChar char="v"/>
                      </a:pPr>
                      <a:r>
                        <a:rPr lang="es-ES_tradnl" sz="1800" b="1" kern="1200" dirty="0" smtClean="0">
                          <a:solidFill>
                            <a:schemeClr val="lt1"/>
                          </a:solidFill>
                          <a:latin typeface="Arial" pitchFamily="34" charset="0"/>
                          <a:ea typeface="+mn-ea"/>
                          <a:cs typeface="Arial" pitchFamily="34" charset="0"/>
                        </a:rPr>
                        <a:t> En </a:t>
                      </a:r>
                      <a:r>
                        <a:rPr lang="es-ES_tradnl" sz="1800" b="1" u="sng"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enero</a:t>
                      </a:r>
                      <a:r>
                        <a:rPr lang="es-ES_tradnl" sz="1800" b="1" kern="1200" dirty="0" smtClean="0">
                          <a:solidFill>
                            <a:schemeClr val="lt1"/>
                          </a:solidFill>
                          <a:latin typeface="Arial" pitchFamily="34" charset="0"/>
                          <a:ea typeface="+mn-ea"/>
                          <a:cs typeface="Arial" pitchFamily="34" charset="0"/>
                        </a:rPr>
                        <a:t> del ejercicio N, debido a la profunda crisis del sector, </a:t>
                      </a:r>
                      <a:r>
                        <a:rPr lang="es-ES_tradnl" sz="1800" b="1" u="sng"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cesó</a:t>
                      </a:r>
                      <a:r>
                        <a:rPr lang="es-ES_tradnl" sz="1800" b="1" kern="1200" dirty="0" smtClean="0">
                          <a:solidFill>
                            <a:schemeClr val="lt1"/>
                          </a:solidFill>
                          <a:latin typeface="Arial" pitchFamily="34" charset="0"/>
                          <a:ea typeface="+mn-ea"/>
                          <a:cs typeface="Arial" pitchFamily="34" charset="0"/>
                        </a:rPr>
                        <a:t> en su actividad   económica.</a:t>
                      </a:r>
                      <a:endParaRPr lang="es-ES_tradnl" sz="2000" b="1" kern="1200" dirty="0" smtClean="0">
                        <a:solidFill>
                          <a:schemeClr val="lt1"/>
                        </a:solidFill>
                        <a:latin typeface="Arial" pitchFamily="34" charset="0"/>
                        <a:ea typeface="+mn-ea"/>
                        <a:cs typeface="Arial" pitchFamily="34" charset="0"/>
                      </a:endParaRPr>
                    </a:p>
                    <a:p>
                      <a:pPr marL="342900" lvl="0" indent="-342900">
                        <a:buFont typeface="Wingdings" pitchFamily="2" charset="2"/>
                        <a:buChar char="v"/>
                      </a:pPr>
                      <a:r>
                        <a:rPr lang="es-ES_tradnl" sz="1800" b="1" kern="1200" dirty="0" smtClean="0">
                          <a:solidFill>
                            <a:schemeClr val="lt1"/>
                          </a:solidFill>
                          <a:latin typeface="Arial" pitchFamily="34" charset="0"/>
                          <a:ea typeface="+mn-ea"/>
                          <a:cs typeface="Arial" pitchFamily="34" charset="0"/>
                        </a:rPr>
                        <a:t>Tiene </a:t>
                      </a:r>
                      <a:r>
                        <a:rPr lang="es-ES_tradnl" sz="1800" b="1" u="sng"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Bases Imponibles Negativas pendientes </a:t>
                      </a:r>
                      <a:r>
                        <a:rPr lang="es-ES_tradnl" sz="1800" b="1" kern="1200" dirty="0" smtClean="0">
                          <a:solidFill>
                            <a:schemeClr val="lt1"/>
                          </a:solidFill>
                          <a:latin typeface="Arial" pitchFamily="34" charset="0"/>
                          <a:ea typeface="+mn-ea"/>
                          <a:cs typeface="Arial" pitchFamily="34" charset="0"/>
                        </a:rPr>
                        <a:t>de compensar de N-2 y N-1 por importe total de  </a:t>
                      </a:r>
                      <a:r>
                        <a:rPr lang="es-ES_tradnl" sz="1800" b="1" u="sng"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200.000 €</a:t>
                      </a:r>
                      <a:r>
                        <a:rPr lang="es-ES_tradnl" sz="1800" b="1" kern="1200" dirty="0" smtClean="0">
                          <a:solidFill>
                            <a:schemeClr val="lt1"/>
                          </a:solidFill>
                          <a:latin typeface="Arial" pitchFamily="34" charset="0"/>
                          <a:ea typeface="+mn-ea"/>
                          <a:cs typeface="Arial" pitchFamily="34" charset="0"/>
                        </a:rPr>
                        <a:t>.</a:t>
                      </a:r>
                      <a:endParaRPr lang="es-ES_tradnl" sz="2000" b="1" kern="1200" dirty="0" smtClean="0">
                        <a:solidFill>
                          <a:schemeClr val="lt1"/>
                        </a:solidFill>
                        <a:latin typeface="Arial" pitchFamily="34" charset="0"/>
                        <a:ea typeface="+mn-ea"/>
                        <a:cs typeface="Arial" pitchFamily="34" charset="0"/>
                      </a:endParaRPr>
                    </a:p>
                    <a:p>
                      <a:r>
                        <a:rPr lang="es-ES_tradnl" sz="1800" b="1" kern="1200" dirty="0" smtClean="0">
                          <a:solidFill>
                            <a:schemeClr val="lt1"/>
                          </a:solidFill>
                          <a:latin typeface="Arial" pitchFamily="34" charset="0"/>
                          <a:ea typeface="+mn-ea"/>
                          <a:cs typeface="Arial" pitchFamily="34" charset="0"/>
                        </a:rPr>
                        <a:t> </a:t>
                      </a:r>
                      <a:endParaRPr lang="es-ES_tradnl" sz="2000" b="1" kern="1200" dirty="0" smtClean="0">
                        <a:solidFill>
                          <a:schemeClr val="lt1"/>
                        </a:solidFill>
                        <a:latin typeface="Arial" pitchFamily="34" charset="0"/>
                        <a:ea typeface="+mn-ea"/>
                        <a:cs typeface="Arial" pitchFamily="34" charset="0"/>
                      </a:endParaRPr>
                    </a:p>
                    <a:p>
                      <a:pPr algn="ctr"/>
                      <a:r>
                        <a:rPr lang="es-ES_tradnl" sz="2000" b="1" kern="1200" dirty="0" smtClean="0">
                          <a:solidFill>
                            <a:srgbClr val="FFFF00"/>
                          </a:solidFill>
                          <a:latin typeface="Arial" pitchFamily="34" charset="0"/>
                          <a:ea typeface="+mn-ea"/>
                          <a:cs typeface="Arial" pitchFamily="34" charset="0"/>
                        </a:rPr>
                        <a:t>En </a:t>
                      </a:r>
                      <a:r>
                        <a:rPr lang="es-ES_tradnl" sz="2000" b="1" u="sng"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octubre</a:t>
                      </a:r>
                      <a:r>
                        <a:rPr lang="es-ES_tradnl" sz="2000" b="1" kern="1200" dirty="0" smtClean="0">
                          <a:solidFill>
                            <a:srgbClr val="FFFF00"/>
                          </a:solidFill>
                          <a:latin typeface="Arial" pitchFamily="34" charset="0"/>
                          <a:ea typeface="+mn-ea"/>
                          <a:cs typeface="Arial" pitchFamily="34" charset="0"/>
                        </a:rPr>
                        <a:t> del ejercicio N la entidad </a:t>
                      </a:r>
                      <a:r>
                        <a:rPr lang="es-ES_tradnl" sz="2000" b="1" u="sng"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LISTILLASA</a:t>
                      </a:r>
                      <a:r>
                        <a:rPr lang="es-ES_tradnl" sz="2000" b="1" kern="1200" dirty="0" smtClean="0">
                          <a:solidFill>
                            <a:srgbClr val="FFFF00"/>
                          </a:solidFill>
                          <a:latin typeface="Arial" pitchFamily="34" charset="0"/>
                          <a:ea typeface="+mn-ea"/>
                          <a:cs typeface="Arial" pitchFamily="34" charset="0"/>
                        </a:rPr>
                        <a:t>:</a:t>
                      </a:r>
                    </a:p>
                    <a:p>
                      <a:pPr marL="800100" lvl="1" indent="-342900">
                        <a:buFont typeface="Wingdings" pitchFamily="2" charset="2"/>
                        <a:buChar char="Ø"/>
                      </a:pPr>
                      <a:r>
                        <a:rPr lang="es-ES_tradnl" sz="1800" b="1" kern="1200" dirty="0" smtClean="0">
                          <a:solidFill>
                            <a:schemeClr val="lt1"/>
                          </a:solidFill>
                          <a:latin typeface="Arial" pitchFamily="34" charset="0"/>
                          <a:ea typeface="+mn-ea"/>
                          <a:cs typeface="Arial" pitchFamily="34" charset="0"/>
                        </a:rPr>
                        <a:t>Adquiere el </a:t>
                      </a:r>
                      <a:r>
                        <a:rPr lang="es-ES_tradnl" sz="1800" b="1"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90%</a:t>
                      </a:r>
                      <a:r>
                        <a:rPr lang="es-ES_tradnl" sz="1800" b="1" kern="1200" dirty="0" smtClean="0">
                          <a:solidFill>
                            <a:schemeClr val="lt1"/>
                          </a:solidFill>
                          <a:latin typeface="Arial" pitchFamily="34" charset="0"/>
                          <a:ea typeface="+mn-ea"/>
                          <a:cs typeface="Arial" pitchFamily="34" charset="0"/>
                        </a:rPr>
                        <a:t> del capital de RUINASA  por </a:t>
                      </a:r>
                      <a:r>
                        <a:rPr lang="es-ES_tradnl" sz="1800" b="1"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30.000 €</a:t>
                      </a:r>
                      <a:endParaRPr lang="es-ES_tradnl" sz="2000" b="1"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endParaRPr>
                    </a:p>
                    <a:p>
                      <a:pPr marL="800100" lvl="1" indent="-342900">
                        <a:buFont typeface="Wingdings" pitchFamily="2" charset="2"/>
                        <a:buChar char="Ø"/>
                      </a:pPr>
                      <a:r>
                        <a:rPr lang="es-ES_tradnl" sz="1800" b="1" kern="1200" dirty="0" smtClean="0">
                          <a:solidFill>
                            <a:schemeClr val="lt1"/>
                          </a:solidFill>
                          <a:latin typeface="Arial" pitchFamily="34" charset="0"/>
                          <a:ea typeface="+mn-ea"/>
                          <a:cs typeface="Arial" pitchFamily="34" charset="0"/>
                        </a:rPr>
                        <a:t>¿se cumplen todos los requisitos exigidos en el art. 26.4 LIS?	</a:t>
                      </a:r>
                      <a:endParaRPr lang="es-ES_tradnl" sz="2000" b="1" kern="1200" dirty="0" smtClean="0">
                        <a:solidFill>
                          <a:schemeClr val="lt1"/>
                        </a:solidFill>
                        <a:latin typeface="Arial" pitchFamily="34" charset="0"/>
                        <a:ea typeface="+mn-ea"/>
                        <a:cs typeface="Arial" pitchFamily="34" charset="0"/>
                      </a:endParaRPr>
                    </a:p>
                    <a:p>
                      <a:endParaRPr lang="es-ES_tradnl" sz="2000" b="1" kern="1200" dirty="0" smtClean="0">
                        <a:solidFill>
                          <a:srgbClr val="FFFF66"/>
                        </a:solidFill>
                        <a:latin typeface="Arial" pitchFamily="34" charset="0"/>
                        <a:ea typeface="+mn-ea"/>
                        <a:cs typeface="Arial" pitchFamily="34" charset="0"/>
                      </a:endParaRPr>
                    </a:p>
                    <a:p>
                      <a:r>
                        <a:rPr lang="es-ES_tradnl" sz="2000" b="1" kern="1200" dirty="0" smtClean="0">
                          <a:solidFill>
                            <a:srgbClr val="FFFF66"/>
                          </a:solidFill>
                          <a:latin typeface="Arial" pitchFamily="34" charset="0"/>
                          <a:ea typeface="+mn-ea"/>
                          <a:cs typeface="Arial" pitchFamily="34" charset="0"/>
                        </a:rPr>
                        <a:t>Determinar la </a:t>
                      </a:r>
                      <a:r>
                        <a:rPr lang="es-ES_tradnl" sz="2000" b="1" u="sng"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limitación</a:t>
                      </a:r>
                      <a:r>
                        <a:rPr lang="es-ES_tradnl" sz="2000" b="1" kern="1200" dirty="0" smtClean="0">
                          <a:solidFill>
                            <a:srgbClr val="FFFF66"/>
                          </a:solidFill>
                          <a:latin typeface="Arial" pitchFamily="34" charset="0"/>
                          <a:ea typeface="+mn-ea"/>
                          <a:cs typeface="Arial" pitchFamily="34" charset="0"/>
                        </a:rPr>
                        <a:t> de la base imponible negativa a compensar en ejercicios futuros para RUINASA según  lo establecido en el art. </a:t>
                      </a:r>
                      <a:r>
                        <a:rPr lang="es-ES_tradnl" sz="2000" b="1" u="sng"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26.4 LIS</a:t>
                      </a:r>
                      <a:r>
                        <a:rPr lang="es-ES_tradnl" sz="2000" b="1" kern="1200" dirty="0" smtClean="0">
                          <a:solidFill>
                            <a:srgbClr val="FFFF66"/>
                          </a:solidFill>
                          <a:latin typeface="Arial" pitchFamily="34" charset="0"/>
                          <a:ea typeface="+mn-ea"/>
                          <a:cs typeface="Arial" pitchFamily="34" charset="0"/>
                        </a:rPr>
                        <a:t>.</a:t>
                      </a:r>
                      <a:endParaRPr lang="es-ES_tradnl" sz="2000" dirty="0">
                        <a:solidFill>
                          <a:srgbClr val="FFFF66"/>
                        </a:solidFill>
                        <a:latin typeface="Arial" pitchFamily="34" charset="0"/>
                        <a:cs typeface="Arial" pitchFamily="34" charset="0"/>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147325290"/>
      </p:ext>
    </p:extLst>
  </p:cSld>
  <p:clrMapOvr>
    <a:masterClrMapping/>
  </p:clrMapOvr>
  <p:transition/>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670800" y="6400800"/>
            <a:ext cx="2311400" cy="476250"/>
          </a:xfrm>
        </p:spPr>
        <p:txBody>
          <a:bodyPr/>
          <a:lstStyle/>
          <a:p>
            <a:pPr>
              <a:defRPr/>
            </a:pPr>
            <a:fld id="{E408A1FA-ABC6-49E7-87CD-26C4218B5508}" type="slidenum">
              <a:rPr lang="es-ES"/>
              <a:pPr>
                <a:defRPr/>
              </a:pPr>
              <a:t>322</a:t>
            </a:fld>
            <a:endParaRPr lang="es-ES" dirty="0"/>
          </a:p>
        </p:txBody>
      </p:sp>
      <p:graphicFrame>
        <p:nvGraphicFramePr>
          <p:cNvPr id="6" name="5 Tabla"/>
          <p:cNvGraphicFramePr>
            <a:graphicFrameLocks noGrp="1"/>
          </p:cNvGraphicFramePr>
          <p:nvPr/>
        </p:nvGraphicFramePr>
        <p:xfrm>
          <a:off x="43880" y="3717032"/>
          <a:ext cx="9633520" cy="2987040"/>
        </p:xfrm>
        <a:graphic>
          <a:graphicData uri="http://schemas.openxmlformats.org/drawingml/2006/table">
            <a:tbl>
              <a:tblPr firstRow="1" bandRow="1">
                <a:tableStyleId>{5C22544A-7EE6-4342-B048-85BDC9FD1C3A}</a:tableStyleId>
              </a:tblPr>
              <a:tblGrid>
                <a:gridCol w="9633520">
                  <a:extLst>
                    <a:ext uri="{9D8B030D-6E8A-4147-A177-3AD203B41FA5}">
                      <a16:colId xmlns="" xmlns:a16="http://schemas.microsoft.com/office/drawing/2014/main" val="20000"/>
                    </a:ext>
                  </a:extLst>
                </a:gridCol>
              </a:tblGrid>
              <a:tr h="1665352">
                <a:tc>
                  <a:txBody>
                    <a:bodyPr/>
                    <a:lstStyle/>
                    <a:p>
                      <a:pPr algn="ctr"/>
                      <a:r>
                        <a:rPr lang="es-ES_tradnl" sz="2000" b="1" u="sng"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COMENTARIOS:</a:t>
                      </a:r>
                    </a:p>
                    <a:p>
                      <a:pPr>
                        <a:buFont typeface="Wingdings" pitchFamily="2" charset="2"/>
                        <a:buChar char="§"/>
                      </a:pPr>
                      <a:r>
                        <a:rPr lang="es-ES_tradnl" sz="1700" b="1" u="sng" kern="1200" dirty="0" smtClean="0">
                          <a:solidFill>
                            <a:schemeClr val="lt1"/>
                          </a:solidFill>
                          <a:latin typeface="Arial" pitchFamily="34" charset="0"/>
                          <a:ea typeface="+mn-ea"/>
                          <a:cs typeface="Arial" pitchFamily="34" charset="0"/>
                        </a:rPr>
                        <a:t>LISTILLASA pasa a ser la “dueña” de RUINASA, y le sale “barato”.</a:t>
                      </a:r>
                    </a:p>
                    <a:p>
                      <a:pPr>
                        <a:buFont typeface="Wingdings" pitchFamily="2" charset="2"/>
                        <a:buChar char="§"/>
                      </a:pPr>
                      <a:r>
                        <a:rPr lang="es-ES_tradnl" sz="1700" b="1" kern="1200" dirty="0" smtClean="0">
                          <a:solidFill>
                            <a:schemeClr val="lt1"/>
                          </a:solidFill>
                          <a:latin typeface="Arial" pitchFamily="34" charset="0"/>
                          <a:ea typeface="+mn-ea"/>
                          <a:cs typeface="Arial" pitchFamily="34" charset="0"/>
                        </a:rPr>
                        <a:t>Adquiere el 90% del capital social (90% s/ 300.000 = 270.000 €) por 30.000 €. Le sale “barato”. </a:t>
                      </a:r>
                    </a:p>
                    <a:p>
                      <a:pPr>
                        <a:buFont typeface="Wingdings" pitchFamily="2" charset="2"/>
                        <a:buChar char="§"/>
                      </a:pPr>
                      <a:r>
                        <a:rPr lang="es-ES_tradnl" sz="1700" b="1" kern="1200" dirty="0" smtClean="0">
                          <a:solidFill>
                            <a:schemeClr val="lt1"/>
                          </a:solidFill>
                          <a:latin typeface="Arial" pitchFamily="34" charset="0"/>
                          <a:ea typeface="+mn-ea"/>
                          <a:cs typeface="Arial" pitchFamily="34" charset="0"/>
                        </a:rPr>
                        <a:t>Además, RUINASA tiene bases imponibles negativas (200.000 €) para poder compensar en el futuro. “Esto es una  ganga”.</a:t>
                      </a:r>
                    </a:p>
                    <a:p>
                      <a:pPr>
                        <a:buFont typeface="Wingdings" pitchFamily="2" charset="2"/>
                        <a:buChar char="§"/>
                      </a:pPr>
                      <a:r>
                        <a:rPr lang="es-ES_tradnl" sz="1700" b="1" kern="1200" dirty="0" smtClean="0">
                          <a:solidFill>
                            <a:schemeClr val="lt1"/>
                          </a:solidFill>
                          <a:latin typeface="Arial" pitchFamily="34" charset="0"/>
                          <a:ea typeface="+mn-ea"/>
                          <a:cs typeface="Arial" pitchFamily="34" charset="0"/>
                        </a:rPr>
                        <a:t>El artículo 26.4 es una </a:t>
                      </a:r>
                      <a:r>
                        <a:rPr lang="es-ES_tradnl" sz="1700" b="1" u="sng"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norma de cautela</a:t>
                      </a:r>
                      <a:r>
                        <a:rPr lang="es-ES_tradnl" sz="1700" b="1"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 </a:t>
                      </a:r>
                      <a:r>
                        <a:rPr lang="es-ES_tradnl" sz="1700" b="1" kern="1200" dirty="0" smtClean="0">
                          <a:solidFill>
                            <a:schemeClr val="lt1"/>
                          </a:solidFill>
                          <a:latin typeface="Arial" pitchFamily="34" charset="0"/>
                          <a:ea typeface="+mn-ea"/>
                          <a:cs typeface="Arial" pitchFamily="34" charset="0"/>
                        </a:rPr>
                        <a:t>para que no se adquieran sociedades con bases imponibles negativas con la intención de aprovecharse de ellas.</a:t>
                      </a:r>
                    </a:p>
                    <a:p>
                      <a:pPr>
                        <a:buFont typeface="Wingdings" pitchFamily="2" charset="2"/>
                        <a:buChar char="§"/>
                      </a:pPr>
                      <a:r>
                        <a:rPr lang="es-ES_tradnl" sz="1700" b="1" kern="1200" dirty="0" smtClean="0">
                          <a:solidFill>
                            <a:schemeClr val="lt1"/>
                          </a:solidFill>
                          <a:latin typeface="Arial" pitchFamily="34" charset="0"/>
                          <a:ea typeface="+mn-ea"/>
                          <a:cs typeface="Arial" pitchFamily="34" charset="0"/>
                        </a:rPr>
                        <a:t>Por lo tanto, el artículo 26.4 LIS, en estos casos que se cumplen los requisitos exigidos, se establece una </a:t>
                      </a:r>
                      <a:r>
                        <a:rPr lang="es-ES_tradnl" sz="1700" b="1" u="sng"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minoración (reducción)</a:t>
                      </a:r>
                      <a:r>
                        <a:rPr lang="es-ES_tradnl" sz="1700" b="1"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  </a:t>
                      </a:r>
                      <a:r>
                        <a:rPr lang="es-ES_tradnl" sz="1700" b="1" u="sng"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TOTAL</a:t>
                      </a:r>
                      <a:r>
                        <a:rPr lang="es-ES_tradnl" sz="1700" b="1" kern="1200" baseline="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 </a:t>
                      </a:r>
                      <a:r>
                        <a:rPr lang="es-ES_tradnl" sz="1700" b="1" kern="120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de las bases imponibles negativas </a:t>
                      </a:r>
                      <a:r>
                        <a:rPr lang="es-ES_tradnl" sz="1700" b="1" kern="1200" baseline="0" dirty="0" smtClean="0">
                          <a:solidFill>
                            <a:srgbClr val="FFFF66"/>
                          </a:solidFill>
                          <a:effectLst>
                            <a:outerShdw blurRad="38100" dist="38100" dir="2700000" algn="tl">
                              <a:srgbClr val="000000">
                                <a:alpha val="43137"/>
                              </a:srgbClr>
                            </a:outerShdw>
                          </a:effectLst>
                          <a:latin typeface="Arial" pitchFamily="34" charset="0"/>
                          <a:ea typeface="+mn-ea"/>
                          <a:cs typeface="Arial" pitchFamily="34" charset="0"/>
                        </a:rPr>
                        <a:t> que se tenían, antes de la adquisición, por la entidad ADQUIRIDA</a:t>
                      </a:r>
                      <a:r>
                        <a:rPr lang="es-ES_tradnl" sz="1700" b="1" kern="1200" dirty="0" smtClean="0">
                          <a:solidFill>
                            <a:schemeClr val="lt1"/>
                          </a:solidFill>
                          <a:latin typeface="Arial" pitchFamily="34" charset="0"/>
                          <a:ea typeface="+mn-ea"/>
                          <a:cs typeface="Arial" pitchFamily="34" charset="0"/>
                        </a:rPr>
                        <a:t>.</a:t>
                      </a:r>
                      <a:endParaRPr lang="es-ES_tradnl" sz="1700" b="1" kern="1200" dirty="0">
                        <a:solidFill>
                          <a:schemeClr val="lt1"/>
                        </a:solidFill>
                        <a:latin typeface="Arial" pitchFamily="34" charset="0"/>
                        <a:ea typeface="+mn-ea"/>
                        <a:cs typeface="Arial" pitchFamily="34" charset="0"/>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0"/>
                  </a:ext>
                </a:extLst>
              </a:tr>
            </a:tbl>
          </a:graphicData>
        </a:graphic>
      </p:graphicFrame>
      <p:graphicFrame>
        <p:nvGraphicFramePr>
          <p:cNvPr id="8" name="7 Tabla"/>
          <p:cNvGraphicFramePr>
            <a:graphicFrameLocks noGrp="1"/>
          </p:cNvGraphicFramePr>
          <p:nvPr/>
        </p:nvGraphicFramePr>
        <p:xfrm>
          <a:off x="116463" y="1143000"/>
          <a:ext cx="9633520" cy="2486296"/>
        </p:xfrm>
        <a:graphic>
          <a:graphicData uri="http://schemas.openxmlformats.org/drawingml/2006/table">
            <a:tbl>
              <a:tblPr firstRow="1" bandRow="1">
                <a:tableStyleId>{5C22544A-7EE6-4342-B048-85BDC9FD1C3A}</a:tableStyleId>
              </a:tblPr>
              <a:tblGrid>
                <a:gridCol w="9633520">
                  <a:extLst>
                    <a:ext uri="{9D8B030D-6E8A-4147-A177-3AD203B41FA5}">
                      <a16:colId xmlns="" xmlns:a16="http://schemas.microsoft.com/office/drawing/2014/main" val="20000"/>
                    </a:ext>
                  </a:extLst>
                </a:gridCol>
              </a:tblGrid>
              <a:tr h="486698">
                <a:tc>
                  <a:txBody>
                    <a:bodyPr/>
                    <a:lstStyle/>
                    <a:p>
                      <a:pPr marL="190500" algn="ctr">
                        <a:spcBef>
                          <a:spcPts val="400"/>
                        </a:spcBef>
                        <a:spcAft>
                          <a:spcPts val="0"/>
                        </a:spcAft>
                      </a:pPr>
                      <a:r>
                        <a:rPr lang="es-ES_tradnl" sz="2000" b="1" u="sng" dirty="0">
                          <a:solidFill>
                            <a:srgbClr val="FFFF66"/>
                          </a:solidFill>
                          <a:effectLst/>
                          <a:latin typeface="Arial"/>
                          <a:ea typeface="Times New Roman"/>
                          <a:cs typeface="Times New Roman"/>
                        </a:rPr>
                        <a:t>REQUISITOS</a:t>
                      </a:r>
                      <a:r>
                        <a:rPr lang="es-ES_tradnl" sz="2000" b="1" dirty="0">
                          <a:effectLst/>
                          <a:latin typeface="Arial"/>
                          <a:ea typeface="Times New Roman"/>
                          <a:cs typeface="Times New Roman"/>
                        </a:rPr>
                        <a:t> EXIGIDOS POR EL ARTÍCULO </a:t>
                      </a:r>
                      <a:r>
                        <a:rPr lang="es-ES_tradnl" sz="2000" b="1" dirty="0" smtClean="0">
                          <a:effectLst/>
                          <a:latin typeface="Arial"/>
                          <a:ea typeface="Times New Roman"/>
                          <a:cs typeface="Times New Roman"/>
                        </a:rPr>
                        <a:t>26.4 </a:t>
                      </a:r>
                      <a:r>
                        <a:rPr lang="es-ES_tradnl" sz="2000" b="1" dirty="0">
                          <a:effectLst/>
                          <a:latin typeface="Arial"/>
                          <a:ea typeface="Times New Roman"/>
                          <a:cs typeface="Times New Roman"/>
                        </a:rPr>
                        <a:t>LIS:</a:t>
                      </a:r>
                      <a:endParaRPr lang="es-ES_tradnl" sz="2000" dirty="0">
                        <a:effectLst/>
                        <a:latin typeface="Arial"/>
                        <a:ea typeface="Times New Roman"/>
                        <a:cs typeface="Times New Roman"/>
                      </a:endParaRPr>
                    </a:p>
                  </a:txBody>
                  <a:tcPr marL="74295" marR="74295"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21416">
                <a:tc>
                  <a:txBody>
                    <a:bodyPr/>
                    <a:lstStyle/>
                    <a:p>
                      <a:pPr marL="342900" marR="0" lvl="0" indent="-342900" algn="l" defTabSz="914400" rtl="0" eaLnBrk="1" fontAlgn="auto" latinLnBrk="0" hangingPunct="1">
                        <a:lnSpc>
                          <a:spcPct val="100000"/>
                        </a:lnSpc>
                        <a:spcBef>
                          <a:spcPts val="400"/>
                        </a:spcBef>
                        <a:spcAft>
                          <a:spcPts val="0"/>
                        </a:spcAft>
                        <a:buClr>
                          <a:srgbClr val="0000FF"/>
                        </a:buClr>
                        <a:buSzTx/>
                        <a:buFont typeface="+mj-lt"/>
                        <a:buAutoNum type="arabicPeriod"/>
                        <a:tabLst>
                          <a:tab pos="287020" algn="l"/>
                        </a:tabLst>
                        <a:defRPr/>
                      </a:pPr>
                      <a:r>
                        <a:rPr lang="es-ES_tradnl" sz="1800" b="1" dirty="0" smtClean="0">
                          <a:solidFill>
                            <a:srgbClr val="0000FF"/>
                          </a:solidFill>
                          <a:latin typeface="Arial"/>
                          <a:ea typeface="Times New Roman"/>
                          <a:cs typeface="Times New Roman"/>
                        </a:rPr>
                        <a:t>LISTILLASA (ADQUIRENTE)</a:t>
                      </a:r>
                      <a:r>
                        <a:rPr lang="es-ES_tradnl" sz="1800" b="1" dirty="0" smtClean="0">
                          <a:solidFill>
                            <a:srgbClr val="000066"/>
                          </a:solidFill>
                          <a:latin typeface="Arial"/>
                          <a:ea typeface="Times New Roman"/>
                          <a:cs typeface="Times New Roman"/>
                        </a:rPr>
                        <a:t>: </a:t>
                      </a:r>
                      <a:r>
                        <a:rPr lang="es-ES_tradnl" sz="1800" b="1" u="sng" dirty="0" smtClean="0">
                          <a:solidFill>
                            <a:srgbClr val="000066"/>
                          </a:solidFill>
                          <a:latin typeface="Arial"/>
                          <a:ea typeface="Times New Roman"/>
                          <a:cs typeface="Times New Roman"/>
                        </a:rPr>
                        <a:t>Adquiere el 90% CS </a:t>
                      </a:r>
                      <a:r>
                        <a:rPr lang="es-ES_tradnl" sz="1800" b="1" dirty="0" smtClean="0">
                          <a:solidFill>
                            <a:srgbClr val="000066"/>
                          </a:solidFill>
                          <a:latin typeface="+mn-lt"/>
                          <a:ea typeface="Times New Roman"/>
                          <a:cs typeface="Times New Roman"/>
                        </a:rPr>
                        <a:t>de RUINASA,</a:t>
                      </a:r>
                      <a:r>
                        <a:rPr lang="es-ES_tradnl" sz="1800" b="1" u="none" dirty="0" smtClean="0">
                          <a:solidFill>
                            <a:srgbClr val="000066"/>
                          </a:solidFill>
                          <a:latin typeface="+mn-lt"/>
                          <a:ea typeface="Times New Roman"/>
                          <a:cs typeface="Times New Roman"/>
                        </a:rPr>
                        <a:t> </a:t>
                      </a:r>
                      <a:r>
                        <a:rPr lang="es-ES_tradnl" sz="1800" b="1" u="none" dirty="0" smtClean="0">
                          <a:solidFill>
                            <a:srgbClr val="000066"/>
                          </a:solidFill>
                          <a:latin typeface="Arial"/>
                          <a:ea typeface="Times New Roman"/>
                          <a:cs typeface="Times New Roman"/>
                        </a:rPr>
                        <a:t> </a:t>
                      </a:r>
                      <a:r>
                        <a:rPr lang="es-ES_tradnl" sz="1800" b="1" u="none" dirty="0" smtClean="0">
                          <a:solidFill>
                            <a:srgbClr val="FF0000"/>
                          </a:solidFill>
                          <a:latin typeface="Arial"/>
                          <a:ea typeface="Times New Roman"/>
                          <a:cs typeface="Times New Roman"/>
                        </a:rPr>
                        <a:t>[adquiere </a:t>
                      </a:r>
                      <a:r>
                        <a:rPr lang="es-ES_tradnl" b="1" baseline="0" dirty="0" smtClean="0">
                          <a:solidFill>
                            <a:srgbClr val="FF0000"/>
                          </a:solidFill>
                          <a:effectLst/>
                        </a:rPr>
                        <a:t>&gt; 50% Capital Social]</a:t>
                      </a:r>
                      <a:endParaRPr lang="es-ES_tradnl" sz="1800" dirty="0">
                        <a:solidFill>
                          <a:srgbClr val="000066"/>
                        </a:solidFill>
                        <a:latin typeface="Arial"/>
                        <a:ea typeface="Times New Roman"/>
                        <a:cs typeface="Times New Roman"/>
                      </a:endParaRPr>
                    </a:p>
                  </a:txBody>
                  <a:tcPr marL="74295" marR="74295"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32048">
                <a:tc>
                  <a:txBody>
                    <a:bodyPr/>
                    <a:lstStyle/>
                    <a:p>
                      <a:pPr marL="342900" lvl="0" indent="-342900" algn="l">
                        <a:spcBef>
                          <a:spcPts val="400"/>
                        </a:spcBef>
                        <a:spcAft>
                          <a:spcPts val="0"/>
                        </a:spcAft>
                        <a:buClr>
                          <a:srgbClr val="0000FF"/>
                        </a:buClr>
                        <a:buFont typeface="+mj-lt"/>
                        <a:buAutoNum type="arabicPeriod" startAt="2"/>
                        <a:tabLst>
                          <a:tab pos="287020" algn="l"/>
                        </a:tabLst>
                      </a:pPr>
                      <a:r>
                        <a:rPr lang="es-ES_tradnl" sz="1800" b="1" dirty="0" smtClean="0">
                          <a:solidFill>
                            <a:srgbClr val="0000FF"/>
                          </a:solidFill>
                          <a:latin typeface="+mn-lt"/>
                          <a:ea typeface="Times New Roman"/>
                          <a:cs typeface="Times New Roman"/>
                        </a:rPr>
                        <a:t>LISTILLASA (ADQUIRENTE</a:t>
                      </a:r>
                      <a:r>
                        <a:rPr lang="es-ES_tradnl" sz="1800" b="1" dirty="0" smtClean="0">
                          <a:solidFill>
                            <a:srgbClr val="000066"/>
                          </a:solidFill>
                          <a:latin typeface="Arial"/>
                          <a:ea typeface="Times New Roman"/>
                          <a:cs typeface="Times New Roman"/>
                        </a:rPr>
                        <a:t>: </a:t>
                      </a:r>
                      <a:r>
                        <a:rPr lang="es-ES_tradnl" sz="1800" b="1" u="sng" dirty="0" smtClean="0">
                          <a:solidFill>
                            <a:srgbClr val="000066"/>
                          </a:solidFill>
                          <a:latin typeface="+mn-lt"/>
                          <a:ea typeface="Times New Roman"/>
                          <a:cs typeface="Times New Roman"/>
                        </a:rPr>
                        <a:t>Antes</a:t>
                      </a:r>
                      <a:r>
                        <a:rPr lang="es-ES_tradnl" sz="1800" b="1" dirty="0" smtClean="0">
                          <a:solidFill>
                            <a:srgbClr val="000066"/>
                          </a:solidFill>
                          <a:latin typeface="+mn-lt"/>
                          <a:ea typeface="Times New Roman"/>
                          <a:cs typeface="Times New Roman"/>
                        </a:rPr>
                        <a:t> de la adquisición, no tenía </a:t>
                      </a:r>
                      <a:r>
                        <a:rPr lang="es-ES_tradnl" sz="1800" b="1" dirty="0" smtClean="0">
                          <a:solidFill>
                            <a:srgbClr val="000066"/>
                          </a:solidFill>
                          <a:latin typeface="Arial"/>
                          <a:ea typeface="Times New Roman"/>
                          <a:cs typeface="Times New Roman"/>
                        </a:rPr>
                        <a:t>participación de RUINOSA  </a:t>
                      </a:r>
                      <a:r>
                        <a:rPr lang="es-ES_tradnl" sz="1800" b="1" dirty="0" smtClean="0">
                          <a:solidFill>
                            <a:srgbClr val="FF0000"/>
                          </a:solidFill>
                          <a:latin typeface="Arial"/>
                          <a:ea typeface="Times New Roman"/>
                          <a:cs typeface="Times New Roman"/>
                        </a:rPr>
                        <a:t>[</a:t>
                      </a:r>
                      <a:r>
                        <a:rPr lang="es-ES_tradnl" b="1" dirty="0" smtClean="0">
                          <a:solidFill>
                            <a:srgbClr val="FF0000"/>
                          </a:solidFill>
                          <a:effectLst/>
                        </a:rPr>
                        <a:t>Participación antes de la adquisición</a:t>
                      </a:r>
                      <a:r>
                        <a:rPr lang="es-ES_tradnl" b="1" baseline="0" dirty="0" smtClean="0">
                          <a:solidFill>
                            <a:srgbClr val="FF0000"/>
                          </a:solidFill>
                          <a:effectLst/>
                        </a:rPr>
                        <a:t> &lt; 25% Capital Social]</a:t>
                      </a:r>
                      <a:endParaRPr lang="es-ES_tradnl" sz="1800" dirty="0">
                        <a:solidFill>
                          <a:srgbClr val="000066"/>
                        </a:solidFill>
                        <a:latin typeface="Arial"/>
                        <a:ea typeface="Times New Roman"/>
                        <a:cs typeface="Times New Roman"/>
                      </a:endParaRPr>
                    </a:p>
                  </a:txBody>
                  <a:tcPr marL="74295" marR="74295"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902318">
                <a:tc>
                  <a:txBody>
                    <a:bodyPr/>
                    <a:lstStyle/>
                    <a:p>
                      <a:pPr marL="342900" lvl="0" indent="-342900" algn="l">
                        <a:spcBef>
                          <a:spcPts val="400"/>
                        </a:spcBef>
                        <a:spcAft>
                          <a:spcPts val="0"/>
                        </a:spcAft>
                        <a:buClr>
                          <a:srgbClr val="0000FF"/>
                        </a:buClr>
                        <a:buFont typeface="+mj-lt"/>
                        <a:buAutoNum type="arabicPeriod" startAt="3"/>
                        <a:tabLst>
                          <a:tab pos="287020" algn="l"/>
                        </a:tabLst>
                      </a:pPr>
                      <a:r>
                        <a:rPr lang="es-ES_tradnl" sz="1800" b="1" dirty="0" smtClean="0">
                          <a:solidFill>
                            <a:srgbClr val="0000FF"/>
                          </a:solidFill>
                          <a:latin typeface="Arial"/>
                          <a:ea typeface="Times New Roman"/>
                          <a:cs typeface="Times New Roman"/>
                        </a:rPr>
                        <a:t>RUINASA (la entidad ADQUIRIDA)</a:t>
                      </a:r>
                      <a:r>
                        <a:rPr lang="es-ES_tradnl" sz="1800" dirty="0" smtClean="0">
                          <a:solidFill>
                            <a:srgbClr val="0000FF"/>
                          </a:solidFill>
                          <a:latin typeface="Arial"/>
                          <a:ea typeface="Times New Roman"/>
                          <a:cs typeface="Times New Roman"/>
                        </a:rPr>
                        <a:t>: </a:t>
                      </a:r>
                      <a:r>
                        <a:rPr lang="es-ES_tradnl" sz="1800" b="1" u="sng" dirty="0" smtClean="0">
                          <a:solidFill>
                            <a:srgbClr val="000066"/>
                          </a:solidFill>
                          <a:latin typeface="Arial"/>
                          <a:ea typeface="Times New Roman"/>
                          <a:cs typeface="Times New Roman"/>
                        </a:rPr>
                        <a:t>cesa</a:t>
                      </a:r>
                      <a:r>
                        <a:rPr lang="es-ES_tradnl" sz="1800" dirty="0" smtClean="0">
                          <a:solidFill>
                            <a:srgbClr val="000066"/>
                          </a:solidFill>
                          <a:latin typeface="Arial"/>
                          <a:ea typeface="Times New Roman"/>
                          <a:cs typeface="Times New Roman"/>
                        </a:rPr>
                        <a:t> en sus actividades en enero del ejercicio N y se adquiere en octubre de N. </a:t>
                      </a:r>
                      <a:r>
                        <a:rPr lang="es-ES_tradnl" sz="1800" b="1" u="none" dirty="0" smtClean="0">
                          <a:solidFill>
                            <a:srgbClr val="FF0000"/>
                          </a:solidFill>
                          <a:latin typeface="Arial"/>
                          <a:ea typeface="Times New Roman"/>
                          <a:cs typeface="Times New Roman"/>
                        </a:rPr>
                        <a:t>[En los 3 meses anteriores a la adquisición la</a:t>
                      </a:r>
                      <a:r>
                        <a:rPr lang="es-ES_tradnl" sz="1800" b="1" u="none" baseline="0" dirty="0" smtClean="0">
                          <a:solidFill>
                            <a:srgbClr val="FF0000"/>
                          </a:solidFill>
                          <a:latin typeface="Arial"/>
                          <a:ea typeface="Times New Roman"/>
                          <a:cs typeface="Times New Roman"/>
                        </a:rPr>
                        <a:t> adquirida </a:t>
                      </a:r>
                      <a:r>
                        <a:rPr lang="es-ES_tradnl" sz="1800" b="1" u="none" dirty="0" smtClean="0">
                          <a:solidFill>
                            <a:srgbClr val="FF0000"/>
                          </a:solidFill>
                          <a:latin typeface="Arial"/>
                          <a:ea typeface="Times New Roman"/>
                          <a:cs typeface="Times New Roman"/>
                        </a:rPr>
                        <a:t>estaba INACTIVA]</a:t>
                      </a:r>
                      <a:endParaRPr lang="es-ES_tradnl" sz="1800" b="1" u="none" dirty="0">
                        <a:solidFill>
                          <a:srgbClr val="FF0000"/>
                        </a:solidFill>
                        <a:latin typeface="Arial"/>
                        <a:ea typeface="Times New Roman"/>
                        <a:cs typeface="Times New Roman"/>
                      </a:endParaRPr>
                    </a:p>
                  </a:txBody>
                  <a:tcPr marL="74295" marR="74295"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sp>
        <p:nvSpPr>
          <p:cNvPr id="7" name="Rectangle 1"/>
          <p:cNvSpPr>
            <a:spLocks noChangeArrowheads="1"/>
          </p:cNvSpPr>
          <p:nvPr/>
        </p:nvSpPr>
        <p:spPr bwMode="auto">
          <a:xfrm>
            <a:off x="194472" y="-45423"/>
            <a:ext cx="9517057" cy="107721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ctr"/>
            <a:r>
              <a:rPr lang="es-ES_tradnl" sz="2800" u="sng" dirty="0" smtClean="0">
                <a:solidFill>
                  <a:srgbClr val="FFFF00"/>
                </a:solidFill>
                <a:latin typeface="Arial" pitchFamily="34" charset="0"/>
                <a:ea typeface="Times New Roman" pitchFamily="18" charset="0"/>
                <a:cs typeface="Times New Roman" pitchFamily="18" charset="0"/>
              </a:rPr>
              <a:t>EJEMPLO</a:t>
            </a:r>
            <a:r>
              <a:rPr lang="es-ES" sz="2800" dirty="0" smtClean="0">
                <a:solidFill>
                  <a:srgbClr val="FFFF00"/>
                </a:solidFill>
                <a:latin typeface="Arial" pitchFamily="34" charset="0"/>
                <a:ea typeface="Times New Roman" pitchFamily="18" charset="0"/>
              </a:rPr>
              <a:t> BI NEGATIVA. </a:t>
            </a:r>
            <a:r>
              <a:rPr kumimoji="0" lang="es-ES" sz="2800" b="1" u="sng" strike="noStrike" cap="none" normalizeH="0" baseline="0" dirty="0" smtClean="0">
                <a:ln>
                  <a:noFill/>
                </a:ln>
                <a:solidFill>
                  <a:srgbClr val="FFFF00"/>
                </a:solidFill>
                <a:effectLst/>
                <a:latin typeface="Arial" pitchFamily="34" charset="0"/>
                <a:ea typeface="Times New Roman" pitchFamily="18" charset="0"/>
                <a:cs typeface="Arial" pitchFamily="34" charset="0"/>
              </a:rPr>
              <a:t>SOLUCIÓN</a:t>
            </a:r>
            <a:r>
              <a:rPr kumimoji="0" lang="es-ES" sz="2800" b="1" strike="noStrike" cap="none" normalizeH="0" baseline="0" dirty="0" smtClean="0">
                <a:ln>
                  <a:noFill/>
                </a:ln>
                <a:solidFill>
                  <a:srgbClr val="FFFF00"/>
                </a:solidFill>
                <a:effectLst/>
                <a:latin typeface="Arial" pitchFamily="34" charset="0"/>
                <a:ea typeface="Times New Roman" pitchFamily="18" charset="0"/>
                <a:cs typeface="Arial" pitchFamily="34" charset="0"/>
              </a:rPr>
              <a:t>  </a:t>
            </a:r>
            <a:r>
              <a:rPr lang="es-ES" sz="2800" dirty="0" smtClean="0">
                <a:latin typeface="Arial" pitchFamily="34" charset="0"/>
                <a:ea typeface="Times New Roman" pitchFamily="18" charset="0"/>
              </a:rPr>
              <a:t>Art. 26.4 LIS</a:t>
            </a:r>
            <a:r>
              <a:rPr lang="es-ES_tradnl" sz="2800" dirty="0" smtClean="0">
                <a:latin typeface="Arial" pitchFamily="34" charset="0"/>
              </a:rPr>
              <a:t> </a:t>
            </a:r>
            <a:endParaRPr kumimoji="0" lang="es-ES" sz="2800" b="1" u="sng" strike="noStrike" cap="none" normalizeH="0" baseline="0" dirty="0" smtClean="0">
              <a:ln>
                <a:noFill/>
              </a:ln>
              <a:solidFill>
                <a:srgbClr val="FFFF00"/>
              </a:solidFill>
              <a:effectLst/>
              <a:latin typeface="Arial" pitchFamily="34" charset="0"/>
              <a:ea typeface="Times New Roman" pitchFamily="18" charset="0"/>
              <a:cs typeface="Arial" pitchFamily="34" charset="0"/>
            </a:endParaRPr>
          </a:p>
          <a:p>
            <a:pPr lvl="0" algn="l"/>
            <a:endParaRPr kumimoji="0" lang="es-ES" sz="800" b="1" u="sng" strike="noStrike" cap="none" normalizeH="0" baseline="0" dirty="0" smtClean="0">
              <a:ln>
                <a:noFill/>
              </a:ln>
              <a:solidFill>
                <a:srgbClr val="0000CC"/>
              </a:solidFill>
              <a:effectLst/>
              <a:latin typeface="Arial" pitchFamily="34" charset="0"/>
              <a:ea typeface="Times New Roman" pitchFamily="18" charset="0"/>
              <a:cs typeface="Arial" pitchFamily="34" charset="0"/>
            </a:endParaRPr>
          </a:p>
          <a:p>
            <a:pPr lvl="0" algn="ctr"/>
            <a:r>
              <a:rPr kumimoji="0" lang="es-ES" sz="2800" b="1" u="sng" strike="noStrike" cap="none" normalizeH="0" baseline="0" dirty="0" smtClean="0">
                <a:ln>
                  <a:noFill/>
                </a:ln>
                <a:effectLst/>
                <a:latin typeface="Arial" pitchFamily="34" charset="0"/>
                <a:ea typeface="Times New Roman" pitchFamily="18" charset="0"/>
                <a:cs typeface="Arial" pitchFamily="34" charset="0"/>
              </a:rPr>
              <a:t>LIMITACIÓN TOTAL</a:t>
            </a:r>
            <a:r>
              <a:rPr kumimoji="0" lang="es-ES" sz="2800" b="1" u="none" strike="noStrike" cap="none" normalizeH="0" baseline="0" dirty="0" smtClean="0">
                <a:ln>
                  <a:noFill/>
                </a:ln>
                <a:effectLst/>
                <a:latin typeface="Arial" pitchFamily="34" charset="0"/>
                <a:ea typeface="Times New Roman" pitchFamily="18" charset="0"/>
                <a:cs typeface="Arial" pitchFamily="34" charset="0"/>
              </a:rPr>
              <a:t> A LA COMPENSACIÓN</a:t>
            </a:r>
            <a:endParaRPr kumimoji="0" lang="es-ES_tradnl" sz="2800" b="1" u="none" strike="noStrike" cap="none" normalizeH="0" baseline="0" dirty="0" smtClean="0">
              <a:ln>
                <a:noFill/>
              </a:ln>
              <a:effectLst/>
              <a:latin typeface="Arial" pitchFamily="34" charset="0"/>
              <a:cs typeface="Arial" pitchFamily="34" charset="0"/>
            </a:endParaRPr>
          </a:p>
        </p:txBody>
      </p:sp>
    </p:spTree>
    <p:extLst>
      <p:ext uri="{BB962C8B-B14F-4D97-AF65-F5344CB8AC3E}">
        <p14:creationId xmlns="" xmlns:p14="http://schemas.microsoft.com/office/powerpoint/2010/main" val="3255545422"/>
      </p:ext>
    </p:extLst>
  </p:cSld>
  <p:clrMapOvr>
    <a:masterClrMapping/>
  </p:clrMapOvr>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323</a:t>
            </a:fld>
            <a:endParaRPr lang="es-ES" dirty="0"/>
          </a:p>
        </p:txBody>
      </p:sp>
      <p:sp>
        <p:nvSpPr>
          <p:cNvPr id="14341" name="Text Box 4"/>
          <p:cNvSpPr txBox="1">
            <a:spLocks noChangeArrowheads="1"/>
          </p:cNvSpPr>
          <p:nvPr/>
        </p:nvSpPr>
        <p:spPr bwMode="auto">
          <a:xfrm>
            <a:off x="0" y="228600"/>
            <a:ext cx="9906000" cy="6155531"/>
          </a:xfrm>
          <a:prstGeom prst="rect">
            <a:avLst/>
          </a:prstGeom>
          <a:solidFill>
            <a:srgbClr val="CCFFFF"/>
          </a:solidFill>
          <a:ln w="9525">
            <a:noFill/>
            <a:miter lim="800000"/>
            <a:headEnd/>
            <a:tailEnd/>
          </a:ln>
        </p:spPr>
        <p:txBody>
          <a:bodyPr>
            <a:spAutoFit/>
          </a:bodyPr>
          <a:lstStyle/>
          <a:p>
            <a:pPr algn="ctr"/>
            <a:r>
              <a:rPr lang="es-ES_tradnl" sz="4400" dirty="0" smtClean="0">
                <a:solidFill>
                  <a:srgbClr val="000066"/>
                </a:solidFill>
              </a:rPr>
              <a:t>Compensación de </a:t>
            </a:r>
            <a:r>
              <a:rPr lang="es-ES_tradnl" sz="4400" dirty="0" err="1" smtClean="0">
                <a:solidFill>
                  <a:srgbClr val="FF0000"/>
                </a:solidFill>
              </a:rPr>
              <a:t>BINs</a:t>
            </a:r>
            <a:endParaRPr lang="es-ES_tradnl" sz="4400" dirty="0" smtClean="0">
              <a:solidFill>
                <a:srgbClr val="FF0000"/>
              </a:solidFill>
            </a:endParaRPr>
          </a:p>
          <a:p>
            <a:pPr algn="ctr"/>
            <a:endParaRPr lang="es-ES_tradnl" sz="1800" dirty="0" smtClean="0">
              <a:solidFill>
                <a:srgbClr val="000066"/>
              </a:solidFill>
            </a:endParaRPr>
          </a:p>
          <a:p>
            <a:pPr algn="ctr"/>
            <a:r>
              <a:rPr lang="es-ES_tradnl" sz="6000" dirty="0" smtClean="0">
                <a:solidFill>
                  <a:srgbClr val="0000CC"/>
                </a:solidFill>
              </a:rPr>
              <a:t>Resolución TEAC </a:t>
            </a:r>
          </a:p>
          <a:p>
            <a:pPr algn="ctr"/>
            <a:endParaRPr lang="es-ES_tradnl" sz="2400" dirty="0" smtClean="0">
              <a:solidFill>
                <a:srgbClr val="000066"/>
              </a:solidFill>
            </a:endParaRPr>
          </a:p>
          <a:p>
            <a:pPr algn="ctr"/>
            <a:r>
              <a:rPr lang="es-ES_tradnl" sz="4400" dirty="0" smtClean="0">
                <a:solidFill>
                  <a:srgbClr val="000066"/>
                </a:solidFill>
              </a:rPr>
              <a:t>Ejercicio de la </a:t>
            </a:r>
            <a:r>
              <a:rPr lang="es-ES_tradnl" sz="4400" u="sng" dirty="0" smtClean="0">
                <a:solidFill>
                  <a:srgbClr val="000066"/>
                </a:solidFill>
              </a:rPr>
              <a:t>opción</a:t>
            </a:r>
            <a:r>
              <a:rPr lang="es-ES_tradnl" sz="4400" dirty="0" smtClean="0">
                <a:solidFill>
                  <a:srgbClr val="000066"/>
                </a:solidFill>
              </a:rPr>
              <a:t> de la compensación de las </a:t>
            </a:r>
            <a:r>
              <a:rPr lang="es-ES_tradnl" sz="4400" dirty="0" err="1" smtClean="0">
                <a:solidFill>
                  <a:srgbClr val="000066"/>
                </a:solidFill>
              </a:rPr>
              <a:t>BINs</a:t>
            </a:r>
            <a:endParaRPr lang="es-ES_tradnl" sz="4400" dirty="0" smtClean="0">
              <a:solidFill>
                <a:srgbClr val="000066"/>
              </a:solidFill>
            </a:endParaRPr>
          </a:p>
          <a:p>
            <a:pPr algn="ctr"/>
            <a:endParaRPr lang="es-ES_tradnl" sz="3200" dirty="0" smtClean="0">
              <a:solidFill>
                <a:srgbClr val="000066"/>
              </a:solidFill>
            </a:endParaRPr>
          </a:p>
          <a:p>
            <a:pPr marL="742950" indent="-742950">
              <a:buFont typeface="Wingdings" pitchFamily="2" charset="2"/>
              <a:buChar char="ü"/>
            </a:pPr>
            <a:r>
              <a:rPr lang="es-ES_tradnl" sz="2800" dirty="0" smtClean="0">
                <a:solidFill>
                  <a:srgbClr val="FF0066"/>
                </a:solidFill>
              </a:rPr>
              <a:t>Resolución TEAC 4/4/2017</a:t>
            </a:r>
          </a:p>
          <a:p>
            <a:pPr marL="742950" indent="-742950">
              <a:buFont typeface="Wingdings" pitchFamily="2" charset="2"/>
              <a:buChar char="ü"/>
            </a:pPr>
            <a:r>
              <a:rPr lang="es-ES_tradnl" sz="2800" dirty="0" smtClean="0">
                <a:solidFill>
                  <a:srgbClr val="FF66FF"/>
                </a:solidFill>
              </a:rPr>
              <a:t>Consulta DGT V2496-18 (17/9/2018)</a:t>
            </a:r>
          </a:p>
          <a:p>
            <a:pPr marL="742950" indent="-742950">
              <a:buFont typeface="Wingdings" pitchFamily="2" charset="2"/>
              <a:buChar char="ü"/>
            </a:pPr>
            <a:r>
              <a:rPr lang="es-ES_tradnl" sz="2800" dirty="0">
                <a:solidFill>
                  <a:srgbClr val="FF0066"/>
                </a:solidFill>
              </a:rPr>
              <a:t>Resolución TEAC </a:t>
            </a:r>
            <a:r>
              <a:rPr lang="es-ES_tradnl" sz="2800" dirty="0" smtClean="0">
                <a:solidFill>
                  <a:srgbClr val="FF0066"/>
                </a:solidFill>
              </a:rPr>
              <a:t>16/1/2019</a:t>
            </a:r>
            <a:endParaRPr lang="es-ES_tradnl" sz="2800" dirty="0">
              <a:solidFill>
                <a:srgbClr val="FF0066"/>
              </a:solidFill>
            </a:endParaRPr>
          </a:p>
          <a:p>
            <a:pPr marL="742950" indent="-742950">
              <a:buFont typeface="Wingdings" panose="05000000000000000000" pitchFamily="2" charset="2"/>
              <a:buChar char="v"/>
            </a:pPr>
            <a:r>
              <a:rPr lang="es-ES_tradnl" sz="3600" dirty="0" smtClean="0">
                <a:solidFill>
                  <a:srgbClr val="FF0000"/>
                </a:solidFill>
              </a:rPr>
              <a:t>Art. 119.3 LGT</a:t>
            </a:r>
          </a:p>
        </p:txBody>
      </p:sp>
    </p:spTree>
    <p:extLst>
      <p:ext uri="{BB962C8B-B14F-4D97-AF65-F5344CB8AC3E}">
        <p14:creationId xmlns="" xmlns:p14="http://schemas.microsoft.com/office/powerpoint/2010/main" val="974697970"/>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324</a:t>
            </a:fld>
            <a:endParaRPr lang="es-ES" dirty="0"/>
          </a:p>
        </p:txBody>
      </p:sp>
      <p:sp>
        <p:nvSpPr>
          <p:cNvPr id="14341" name="Text Box 4"/>
          <p:cNvSpPr txBox="1">
            <a:spLocks noChangeArrowheads="1"/>
          </p:cNvSpPr>
          <p:nvPr/>
        </p:nvSpPr>
        <p:spPr bwMode="auto">
          <a:xfrm>
            <a:off x="0" y="0"/>
            <a:ext cx="9906000" cy="769441"/>
          </a:xfrm>
          <a:prstGeom prst="rect">
            <a:avLst/>
          </a:prstGeom>
          <a:solidFill>
            <a:srgbClr val="CCFFFF"/>
          </a:solidFill>
          <a:ln w="9525">
            <a:noFill/>
            <a:miter lim="800000"/>
            <a:headEnd/>
            <a:tailEnd/>
          </a:ln>
        </p:spPr>
        <p:txBody>
          <a:bodyPr>
            <a:spAutoFit/>
          </a:bodyPr>
          <a:lstStyle/>
          <a:p>
            <a:pPr algn="ctr"/>
            <a:r>
              <a:rPr lang="es-ES_tradnl" dirty="0" smtClean="0">
                <a:solidFill>
                  <a:srgbClr val="000066"/>
                </a:solidFill>
              </a:rPr>
              <a:t>Compensación de </a:t>
            </a:r>
            <a:r>
              <a:rPr lang="es-ES_tradnl" dirty="0" err="1" smtClean="0">
                <a:solidFill>
                  <a:srgbClr val="FF0000"/>
                </a:solidFill>
              </a:rPr>
              <a:t>BINs</a:t>
            </a:r>
            <a:r>
              <a:rPr lang="es-ES_tradnl" dirty="0" smtClean="0">
                <a:solidFill>
                  <a:srgbClr val="FF0000"/>
                </a:solidFill>
              </a:rPr>
              <a:t>. </a:t>
            </a:r>
            <a:r>
              <a:rPr lang="es-ES_tradnl" dirty="0" smtClean="0">
                <a:solidFill>
                  <a:srgbClr val="0000CC"/>
                </a:solidFill>
              </a:rPr>
              <a:t>Resolución TEAC 4/4/2017</a:t>
            </a:r>
          </a:p>
          <a:p>
            <a:pPr algn="ctr"/>
            <a:endParaRPr lang="es-ES_tradnl" sz="400" dirty="0" smtClean="0">
              <a:solidFill>
                <a:srgbClr val="000066"/>
              </a:solidFill>
            </a:endParaRPr>
          </a:p>
          <a:p>
            <a:pPr algn="ctr"/>
            <a:r>
              <a:rPr lang="es-ES_tradnl" u="sng" dirty="0" smtClean="0">
                <a:solidFill>
                  <a:srgbClr val="000066"/>
                </a:solidFill>
              </a:rPr>
              <a:t>Ejercicio de la opción </a:t>
            </a:r>
            <a:r>
              <a:rPr lang="es-ES_tradnl" dirty="0" smtClean="0">
                <a:solidFill>
                  <a:srgbClr val="000066"/>
                </a:solidFill>
              </a:rPr>
              <a:t>de la compensación de las </a:t>
            </a:r>
            <a:r>
              <a:rPr lang="es-ES_tradnl" dirty="0" err="1" smtClean="0">
                <a:solidFill>
                  <a:srgbClr val="000066"/>
                </a:solidFill>
              </a:rPr>
              <a:t>BINs</a:t>
            </a:r>
            <a:endParaRPr lang="es-ES_tradnl" dirty="0" smtClean="0">
              <a:solidFill>
                <a:srgbClr val="000066"/>
              </a:solidFill>
            </a:endParaRPr>
          </a:p>
        </p:txBody>
      </p:sp>
      <p:graphicFrame>
        <p:nvGraphicFramePr>
          <p:cNvPr id="4" name="Group 13"/>
          <p:cNvGraphicFramePr>
            <a:graphicFrameLocks noGrp="1"/>
          </p:cNvGraphicFramePr>
          <p:nvPr/>
        </p:nvGraphicFramePr>
        <p:xfrm>
          <a:off x="228600" y="883920"/>
          <a:ext cx="9525000" cy="5745480"/>
        </p:xfrm>
        <a:graphic>
          <a:graphicData uri="http://schemas.openxmlformats.org/drawingml/2006/table">
            <a:tbl>
              <a:tblPr/>
              <a:tblGrid>
                <a:gridCol w="9525000">
                  <a:extLst>
                    <a:ext uri="{9D8B030D-6E8A-4147-A177-3AD203B41FA5}">
                      <a16:colId xmlns="" xmlns:a16="http://schemas.microsoft.com/office/drawing/2014/main" val="20000"/>
                    </a:ext>
                  </a:extLst>
                </a:gridCol>
              </a:tblGrid>
              <a:tr h="457200">
                <a:tc>
                  <a:txBody>
                    <a:bodyPr/>
                    <a:lstStyle/>
                    <a:p>
                      <a:pPr marL="457200" indent="-457200">
                        <a:buFont typeface="Wingdings" pitchFamily="2" charset="2"/>
                        <a:buChar char="q"/>
                      </a:pPr>
                      <a:r>
                        <a:rPr lang="es-ES" sz="2400" b="1" kern="1200" baseline="-25000" dirty="0" smtClean="0">
                          <a:solidFill>
                            <a:srgbClr val="FFFF00"/>
                          </a:solidFill>
                          <a:latin typeface="+mn-lt"/>
                          <a:ea typeface="+mn-ea"/>
                          <a:cs typeface="+mn-cs"/>
                        </a:rPr>
                        <a:t>En lo que se refiere a la compensación de bases imponibles negativas, ¿puede afirmarse que estamos ante una opción en los términos del art. 119.3 de la Ley 58/2003 (LGT)?:</a:t>
                      </a:r>
                      <a:r>
                        <a:rPr lang="es-ES" sz="2400" b="1" kern="1200" baseline="-25000" dirty="0" smtClean="0">
                          <a:solidFill>
                            <a:schemeClr val="tx1"/>
                          </a:solidFill>
                          <a:latin typeface="+mn-lt"/>
                          <a:ea typeface="+mn-ea"/>
                          <a:cs typeface="+mn-cs"/>
                        </a:rPr>
                        <a:t> </a:t>
                      </a:r>
                    </a:p>
                    <a:p>
                      <a:pPr marL="457200" indent="-457200">
                        <a:buFont typeface="Wingdings" pitchFamily="2" charset="2"/>
                        <a:buChar char="q"/>
                      </a:pPr>
                      <a:endParaRPr lang="es-ES_tradnl" sz="900" b="1" kern="1200" dirty="0" smtClean="0">
                        <a:solidFill>
                          <a:schemeClr val="tx1"/>
                        </a:solidFill>
                        <a:latin typeface="+mn-lt"/>
                        <a:ea typeface="+mn-ea"/>
                        <a:cs typeface="+mn-cs"/>
                      </a:endParaRPr>
                    </a:p>
                    <a:p>
                      <a:pPr marL="457200" indent="-457200">
                        <a:buFont typeface="Wingdings" pitchFamily="2" charset="2"/>
                        <a:buChar char="v"/>
                      </a:pPr>
                      <a:r>
                        <a:rPr lang="es-ES" sz="2400" b="1" u="sng" kern="1200" baseline="-25000" dirty="0" smtClean="0">
                          <a:solidFill>
                            <a:schemeClr val="tx1"/>
                          </a:solidFill>
                          <a:latin typeface="+mn-lt"/>
                          <a:ea typeface="+mn-ea"/>
                          <a:cs typeface="+mn-cs"/>
                        </a:rPr>
                        <a:t>A juicio del Tribunal Central, en Resolución de 4 de abril de 2017</a:t>
                      </a:r>
                      <a:r>
                        <a:rPr lang="es-ES" sz="2400" kern="1200" baseline="-25000" dirty="0" smtClean="0">
                          <a:solidFill>
                            <a:schemeClr val="tx1"/>
                          </a:solidFill>
                          <a:latin typeface="+mn-lt"/>
                          <a:ea typeface="+mn-ea"/>
                          <a:cs typeface="+mn-cs"/>
                        </a:rPr>
                        <a:t>, el hecho de que la Ley permita al contribuyente elegir entre compensar o no las bases imponibles negativas y, en el primer caso, el importe a compensar dentro de los límites posibles, </a:t>
                      </a:r>
                      <a:r>
                        <a:rPr lang="es-ES" sz="2400" b="1" u="sng" kern="1200" baseline="-25000" dirty="0" smtClean="0">
                          <a:solidFill>
                            <a:schemeClr val="tx1"/>
                          </a:solidFill>
                          <a:latin typeface="+mn-lt"/>
                          <a:ea typeface="+mn-ea"/>
                          <a:cs typeface="+mn-cs"/>
                        </a:rPr>
                        <a:t>entra plenamente dentro del concepto de “opción”</a:t>
                      </a:r>
                      <a:r>
                        <a:rPr lang="es-ES" sz="2400" kern="1200" baseline="-25000" dirty="0" smtClean="0">
                          <a:solidFill>
                            <a:schemeClr val="tx1"/>
                          </a:solidFill>
                          <a:latin typeface="+mn-lt"/>
                          <a:ea typeface="+mn-ea"/>
                          <a:cs typeface="+mn-cs"/>
                        </a:rPr>
                        <a:t>. </a:t>
                      </a:r>
                    </a:p>
                    <a:p>
                      <a:pPr marL="457200" indent="-457200">
                        <a:buFont typeface="Wingdings" pitchFamily="2" charset="2"/>
                        <a:buChar char="v"/>
                      </a:pPr>
                      <a:endParaRPr lang="es-ES_tradnl" sz="1000" kern="1200" dirty="0" smtClean="0">
                        <a:solidFill>
                          <a:schemeClr val="tx1"/>
                        </a:solidFill>
                        <a:latin typeface="+mn-lt"/>
                        <a:ea typeface="+mn-ea"/>
                        <a:cs typeface="+mn-cs"/>
                      </a:endParaRPr>
                    </a:p>
                    <a:p>
                      <a:pPr marL="457200" indent="-457200">
                        <a:buFont typeface="Wingdings" pitchFamily="2" charset="2"/>
                        <a:buChar char="Ø"/>
                      </a:pPr>
                      <a:r>
                        <a:rPr lang="es-ES" sz="2400" kern="1200" baseline="-25000" dirty="0" smtClean="0">
                          <a:solidFill>
                            <a:schemeClr val="tx1"/>
                          </a:solidFill>
                          <a:latin typeface="+mn-lt"/>
                          <a:ea typeface="+mn-ea"/>
                          <a:cs typeface="+mn-cs"/>
                        </a:rPr>
                        <a:t>La compensación de bases imponibles negativas de ejercicios anteriores es una excepción al principio de independencia de ejercicios que se practica reduciendo la base imponible de los ejercicios posteriores, es decir, que opera sobre la base. La Ley reconoce a los sujetos pasivos </a:t>
                      </a:r>
                      <a:r>
                        <a:rPr lang="es-ES" sz="2400" b="1" kern="1200" baseline="-25000" dirty="0" smtClean="0">
                          <a:solidFill>
                            <a:schemeClr val="tx1"/>
                          </a:solidFill>
                          <a:latin typeface="+mn-lt"/>
                          <a:ea typeface="+mn-ea"/>
                          <a:cs typeface="+mn-cs"/>
                        </a:rPr>
                        <a:t>el derecho a compensar bases imponibles negativas de ejercicios anteriores</a:t>
                      </a:r>
                      <a:r>
                        <a:rPr lang="es-ES" sz="2400" kern="1200" baseline="-25000" dirty="0" smtClean="0">
                          <a:solidFill>
                            <a:schemeClr val="tx1"/>
                          </a:solidFill>
                          <a:latin typeface="+mn-lt"/>
                          <a:ea typeface="+mn-ea"/>
                          <a:cs typeface="+mn-cs"/>
                        </a:rPr>
                        <a:t>; </a:t>
                      </a:r>
                      <a:r>
                        <a:rPr lang="es-ES" sz="2400" u="sng" kern="1200" baseline="-25000" dirty="0" smtClean="0">
                          <a:solidFill>
                            <a:schemeClr val="tx1"/>
                          </a:solidFill>
                          <a:latin typeface="+mn-lt"/>
                          <a:ea typeface="+mn-ea"/>
                          <a:cs typeface="+mn-cs"/>
                        </a:rPr>
                        <a:t>el ejercicio de dicho derecho es potestativo y no imperativo, debiendo ser el sujeto pasivo el que decida</a:t>
                      </a:r>
                      <a:r>
                        <a:rPr lang="es-ES" sz="2400" kern="1200" baseline="-25000" dirty="0" smtClean="0">
                          <a:solidFill>
                            <a:schemeClr val="tx1"/>
                          </a:solidFill>
                          <a:latin typeface="+mn-lt"/>
                          <a:ea typeface="+mn-ea"/>
                          <a:cs typeface="+mn-cs"/>
                        </a:rPr>
                        <a:t>, dentro de los límites legales establecidos para ello, si ejercita o no su derecho a la compensación, así como el importe de la misma. Además </a:t>
                      </a:r>
                      <a:r>
                        <a:rPr lang="es-ES" sz="2400" u="sng" kern="1200" baseline="-25000" dirty="0" smtClean="0">
                          <a:solidFill>
                            <a:schemeClr val="tx1"/>
                          </a:solidFill>
                          <a:latin typeface="+mn-lt"/>
                          <a:ea typeface="+mn-ea"/>
                          <a:cs typeface="+mn-cs"/>
                        </a:rPr>
                        <a:t>se trata de una opción que se ejercita “con la presentación de una declaración”</a:t>
                      </a:r>
                      <a:r>
                        <a:rPr lang="es-ES" sz="2400" kern="1200" baseline="-25000" dirty="0" smtClean="0">
                          <a:solidFill>
                            <a:schemeClr val="tx1"/>
                          </a:solidFill>
                          <a:latin typeface="+mn-lt"/>
                          <a:ea typeface="+mn-ea"/>
                          <a:cs typeface="+mn-cs"/>
                        </a:rPr>
                        <a:t>, que es la declaración del Impuesto sobre Sociedades, por lo que la elección respecto de la compensación o no y, en caso afirmativo, de la cuantía de la misma, cumple todas las condiciones para que le resulte aplicable el </a:t>
                      </a:r>
                      <a:r>
                        <a:rPr lang="es-ES" sz="2400" b="1" kern="1200" baseline="-25000" dirty="0" smtClean="0">
                          <a:solidFill>
                            <a:schemeClr val="tx1"/>
                          </a:solidFill>
                          <a:latin typeface="+mn-lt"/>
                          <a:ea typeface="+mn-ea"/>
                          <a:cs typeface="+mn-cs"/>
                        </a:rPr>
                        <a:t>art. 119.3 LGT</a:t>
                      </a:r>
                      <a:r>
                        <a:rPr lang="es-ES" sz="2400" kern="1200" baseline="-25000" dirty="0" smtClean="0">
                          <a:solidFill>
                            <a:schemeClr val="tx1"/>
                          </a:solidFill>
                          <a:latin typeface="+mn-lt"/>
                          <a:ea typeface="+mn-ea"/>
                          <a:cs typeface="+mn-cs"/>
                        </a:rPr>
                        <a:t>. </a:t>
                      </a:r>
                    </a:p>
                    <a:p>
                      <a:pPr algn="ctr"/>
                      <a:r>
                        <a:rPr lang="es-ES" sz="2400" b="1" u="sng" kern="1200" baseline="-25000" dirty="0" smtClean="0">
                          <a:solidFill>
                            <a:srgbClr val="FFFF00"/>
                          </a:solidFill>
                          <a:latin typeface="+mn-lt"/>
                          <a:ea typeface="+mn-ea"/>
                          <a:cs typeface="+mn-cs"/>
                        </a:rPr>
                        <a:t>El art. 119.3 LGT dice:</a:t>
                      </a:r>
                      <a:r>
                        <a:rPr lang="es-ES" sz="2400" kern="1200" baseline="-25000" dirty="0" smtClean="0">
                          <a:solidFill>
                            <a:schemeClr val="tx1"/>
                          </a:solidFill>
                          <a:latin typeface="+mn-lt"/>
                          <a:ea typeface="+mn-ea"/>
                          <a:cs typeface="+mn-cs"/>
                        </a:rPr>
                        <a:t> </a:t>
                      </a:r>
                      <a:endParaRPr lang="es-ES_tradnl" sz="1800" kern="1200" baseline="0" dirty="0" smtClean="0">
                        <a:solidFill>
                          <a:schemeClr val="tx1"/>
                        </a:solidFill>
                        <a:latin typeface="+mn-lt"/>
                        <a:ea typeface="+mn-ea"/>
                        <a:cs typeface="+mn-cs"/>
                      </a:endParaRPr>
                    </a:p>
                    <a:p>
                      <a:r>
                        <a:rPr lang="es-ES_tradnl" sz="1800" kern="1200" baseline="0" dirty="0" smtClean="0">
                          <a:solidFill>
                            <a:srgbClr val="FFFF99"/>
                          </a:solidFill>
                          <a:latin typeface="+mn-lt"/>
                          <a:ea typeface="+mn-ea"/>
                          <a:cs typeface="+mn-cs"/>
                        </a:rPr>
                        <a:t>“Las opciones que según la normativa tributaria se deban ejercitar, solicitar o renunciar con la presentación de una declaración </a:t>
                      </a:r>
                      <a:r>
                        <a:rPr lang="es-ES_tradnl" sz="1800" b="1" u="sng" kern="1200" baseline="0" dirty="0" smtClean="0">
                          <a:solidFill>
                            <a:srgbClr val="FFFF99"/>
                          </a:solidFill>
                          <a:latin typeface="+mn-lt"/>
                          <a:ea typeface="+mn-ea"/>
                          <a:cs typeface="+mn-cs"/>
                        </a:rPr>
                        <a:t>no</a:t>
                      </a:r>
                      <a:r>
                        <a:rPr lang="es-ES_tradnl" sz="1800" u="sng" kern="1200" baseline="0" dirty="0" smtClean="0">
                          <a:solidFill>
                            <a:srgbClr val="FFFF99"/>
                          </a:solidFill>
                          <a:latin typeface="+mn-lt"/>
                          <a:ea typeface="+mn-ea"/>
                          <a:cs typeface="+mn-cs"/>
                        </a:rPr>
                        <a:t> podrán rectificarse con posterioridad a ese momento</a:t>
                      </a:r>
                      <a:r>
                        <a:rPr lang="es-ES_tradnl" sz="1800" kern="1200" baseline="0" dirty="0" smtClean="0">
                          <a:solidFill>
                            <a:srgbClr val="FFFF99"/>
                          </a:solidFill>
                          <a:latin typeface="+mn-lt"/>
                          <a:ea typeface="+mn-ea"/>
                          <a:cs typeface="+mn-cs"/>
                        </a:rPr>
                        <a:t>, salvo que la rectificación se presente en el período reglamentario de declaración”.</a:t>
                      </a:r>
                      <a:endParaRPr lang="es-ES_tradnl" sz="2400" kern="1200" dirty="0">
                        <a:solidFill>
                          <a:srgbClr val="FFFF99"/>
                        </a:solidFill>
                        <a:latin typeface="+mn-lt"/>
                        <a:ea typeface="+mn-ea"/>
                        <a:cs typeface="+mn-cs"/>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516873804"/>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325</a:t>
            </a:fld>
            <a:endParaRPr lang="es-ES" dirty="0"/>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SITUACIONES</a:t>
            </a:r>
            <a:r>
              <a:rPr lang="es-ES" dirty="0" smtClean="0">
                <a:solidFill>
                  <a:srgbClr val="000066"/>
                </a:solidFill>
              </a:rPr>
              <a:t>: Limitaciones en </a:t>
            </a:r>
            <a:r>
              <a:rPr lang="es-ES" dirty="0" err="1" smtClean="0">
                <a:solidFill>
                  <a:srgbClr val="FF0000"/>
                </a:solidFill>
              </a:rPr>
              <a:t>BINs</a:t>
            </a:r>
            <a:r>
              <a:rPr lang="es-ES" dirty="0" smtClean="0">
                <a:solidFill>
                  <a:srgbClr val="FF0000"/>
                </a:solidFill>
              </a:rPr>
              <a:t>. </a:t>
            </a:r>
            <a:r>
              <a:rPr lang="es-ES" dirty="0" smtClean="0">
                <a:solidFill>
                  <a:srgbClr val="FF0066"/>
                </a:solidFill>
              </a:rPr>
              <a:t>Resolución TEAC 4/4/2017</a:t>
            </a:r>
            <a:endParaRPr lang="es-ES" dirty="0">
              <a:solidFill>
                <a:srgbClr val="FF0066"/>
              </a:solidFill>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152401" y="457200"/>
          <a:ext cx="9677399" cy="6096000"/>
        </p:xfrm>
        <a:graphic>
          <a:graphicData uri="http://schemas.openxmlformats.org/drawingml/2006/table">
            <a:tbl>
              <a:tblPr firstRow="1" bandRow="1">
                <a:tableStyleId>{7DF18680-E054-41AD-8BC1-D1AEF772440D}</a:tableStyleId>
              </a:tblPr>
              <a:tblGrid>
                <a:gridCol w="9677399">
                  <a:extLst>
                    <a:ext uri="{9D8B030D-6E8A-4147-A177-3AD203B41FA5}">
                      <a16:colId xmlns="" xmlns:a16="http://schemas.microsoft.com/office/drawing/2014/main" val="20000"/>
                    </a:ext>
                  </a:extLst>
                </a:gridCol>
              </a:tblGrid>
              <a:tr h="304800">
                <a:tc>
                  <a:txBody>
                    <a:bodyPr/>
                    <a:lstStyle/>
                    <a:p>
                      <a:r>
                        <a:rPr lang="es-ES_tradnl" sz="2000" u="sng" dirty="0" smtClean="0"/>
                        <a:t>SITUACIONES POSIBLES</a:t>
                      </a:r>
                      <a:r>
                        <a:rPr lang="es-ES_tradnl" sz="2000" u="none" baseline="0" dirty="0" smtClean="0"/>
                        <a:t> </a:t>
                      </a:r>
                      <a:r>
                        <a:rPr lang="es-ES_tradnl" sz="2000" baseline="0" dirty="0" smtClean="0"/>
                        <a:t>en una Rectificativa, Inspección ó Comprobación:</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64598">
                <a:tc>
                  <a:txBody>
                    <a:bodyPr/>
                    <a:lstStyle/>
                    <a:p>
                      <a:pPr marL="342900" indent="-342900">
                        <a:buFont typeface="+mj-lt"/>
                        <a:buAutoNum type="arabicPeriod"/>
                      </a:pPr>
                      <a:r>
                        <a:rPr lang="es-ES" sz="1800" b="1" kern="1200" baseline="-25000" dirty="0" smtClean="0">
                          <a:solidFill>
                            <a:srgbClr val="FF0000"/>
                          </a:solidFill>
                          <a:latin typeface="+mn-lt"/>
                          <a:ea typeface="+mn-ea"/>
                          <a:cs typeface="+mn-cs"/>
                        </a:rPr>
                        <a:t>Que el contribuyente hubiere autoliquidado una base imponible previa a la compensación de cero o negativa</a:t>
                      </a:r>
                      <a:r>
                        <a:rPr lang="es-ES" sz="1800" kern="1200" baseline="-25000" dirty="0" smtClean="0">
                          <a:solidFill>
                            <a:srgbClr val="0000CC"/>
                          </a:solidFill>
                          <a:latin typeface="+mn-lt"/>
                          <a:ea typeface="+mn-ea"/>
                          <a:cs typeface="+mn-cs"/>
                        </a:rPr>
                        <a:t>, </a:t>
                      </a:r>
                      <a:r>
                        <a:rPr lang="es-ES" sz="1800" b="1" kern="1200" baseline="-25000" dirty="0" smtClean="0">
                          <a:solidFill>
                            <a:srgbClr val="0000CC"/>
                          </a:solidFill>
                          <a:latin typeface="+mn-lt"/>
                          <a:ea typeface="+mn-ea"/>
                          <a:cs typeface="+mn-cs"/>
                        </a:rPr>
                        <a:t>teniendo </a:t>
                      </a:r>
                      <a:r>
                        <a:rPr lang="es-ES" sz="1800" b="1" kern="1200" baseline="-25000" dirty="0" err="1" smtClean="0">
                          <a:solidFill>
                            <a:srgbClr val="0000CC"/>
                          </a:solidFill>
                          <a:latin typeface="+mn-lt"/>
                          <a:ea typeface="+mn-ea"/>
                          <a:cs typeface="+mn-cs"/>
                        </a:rPr>
                        <a:t>BINs</a:t>
                      </a:r>
                      <a:r>
                        <a:rPr lang="es-ES" sz="1800" b="1" kern="1200" baseline="-25000" dirty="0" smtClean="0">
                          <a:solidFill>
                            <a:srgbClr val="0000CC"/>
                          </a:solidFill>
                          <a:latin typeface="+mn-lt"/>
                          <a:ea typeface="+mn-ea"/>
                          <a:cs typeface="+mn-cs"/>
                        </a:rPr>
                        <a:t> de ejercicios anteriores pendientes de compensar</a:t>
                      </a:r>
                      <a:r>
                        <a:rPr lang="es-ES" sz="1800" kern="1200" baseline="-25000" dirty="0" smtClean="0">
                          <a:solidFill>
                            <a:srgbClr val="0000CC"/>
                          </a:solidFill>
                          <a:latin typeface="+mn-lt"/>
                          <a:ea typeface="+mn-ea"/>
                          <a:cs typeface="+mn-cs"/>
                        </a:rPr>
                        <a:t>. En este caso </a:t>
                      </a:r>
                      <a:r>
                        <a:rPr lang="es-ES" sz="1800" u="sng" kern="1200" baseline="-25000" dirty="0" smtClean="0">
                          <a:solidFill>
                            <a:srgbClr val="0000CC"/>
                          </a:solidFill>
                          <a:latin typeface="+mn-lt"/>
                          <a:ea typeface="+mn-ea"/>
                          <a:cs typeface="+mn-cs"/>
                        </a:rPr>
                        <a:t>debe entenderse que el contribuyente no ejercitó opción alguna </a:t>
                      </a:r>
                      <a:r>
                        <a:rPr lang="es-ES" sz="1800" kern="1200" baseline="-25000" dirty="0" smtClean="0">
                          <a:solidFill>
                            <a:srgbClr val="0000CC"/>
                          </a:solidFill>
                          <a:latin typeface="+mn-lt"/>
                          <a:ea typeface="+mn-ea"/>
                          <a:cs typeface="+mn-cs"/>
                        </a:rPr>
                        <a:t>dado que, según los datos autoliquidados, ninguna base imponible de ejercicios anteriores pudo compensar en el ejercicio en función de la base imponible positiva previa a la compensación autoliquidada. </a:t>
                      </a:r>
                      <a:r>
                        <a:rPr lang="es-ES" sz="1800" b="1" kern="1200" baseline="-25000" dirty="0" smtClean="0">
                          <a:solidFill>
                            <a:srgbClr val="0000CC"/>
                          </a:solidFill>
                          <a:latin typeface="+mn-lt"/>
                          <a:ea typeface="+mn-ea"/>
                          <a:cs typeface="+mn-cs"/>
                        </a:rPr>
                        <a:t>Y por tanto </a:t>
                      </a:r>
                      <a:r>
                        <a:rPr lang="es-ES" sz="1800" b="1" u="sng" kern="1200" baseline="-25000" dirty="0" smtClean="0">
                          <a:solidFill>
                            <a:srgbClr val="FF0066"/>
                          </a:solidFill>
                          <a:latin typeface="+mn-lt"/>
                          <a:ea typeface="+mn-ea"/>
                          <a:cs typeface="+mn-cs"/>
                        </a:rPr>
                        <a:t>podrá optar posteriormente</a:t>
                      </a:r>
                      <a:r>
                        <a:rPr lang="es-ES" sz="1800" b="1" kern="1200" baseline="-25000" dirty="0" smtClean="0">
                          <a:solidFill>
                            <a:srgbClr val="0000CC"/>
                          </a:solidFill>
                          <a:latin typeface="+mn-lt"/>
                          <a:ea typeface="+mn-ea"/>
                          <a:cs typeface="+mn-cs"/>
                        </a:rPr>
                        <a:t>, sea vía rectificación de autoliquidación o declaración complementaria, sea en el seno de un procedimiento de comprobación</a:t>
                      </a:r>
                      <a:r>
                        <a:rPr lang="es-ES" sz="1800" kern="1200" baseline="-25000" dirty="0" smtClean="0">
                          <a:solidFill>
                            <a:srgbClr val="0000CC"/>
                          </a:solidFill>
                          <a:latin typeface="+mn-lt"/>
                          <a:ea typeface="+mn-ea"/>
                          <a:cs typeface="+mn-cs"/>
                        </a:rPr>
                        <a:t>. </a:t>
                      </a:r>
                      <a:endParaRPr lang="es-ES_tradnl" sz="1800" b="1" dirty="0">
                        <a:solidFill>
                          <a:srgbClr val="0000CC"/>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191318">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 sz="1800" b="1" kern="1200" baseline="-25000" dirty="0" smtClean="0">
                          <a:solidFill>
                            <a:srgbClr val="FF0000"/>
                          </a:solidFill>
                          <a:latin typeface="+mn-lt"/>
                          <a:ea typeface="+mn-ea"/>
                          <a:cs typeface="+mn-cs"/>
                        </a:rPr>
                        <a:t> Que el contribuyente decida deducirse hasta el límite máximo compensable</a:t>
                      </a:r>
                      <a:r>
                        <a:rPr lang="es-ES" sz="1800" kern="1200" baseline="-25000" dirty="0" smtClean="0">
                          <a:solidFill>
                            <a:srgbClr val="0000CC"/>
                          </a:solidFill>
                          <a:latin typeface="+mn-lt"/>
                          <a:ea typeface="+mn-ea"/>
                          <a:cs typeface="+mn-cs"/>
                        </a:rPr>
                        <a:t> en el ejercicio en función de la base imponible positiva previa a la compensación autoliquidada. En este caso debe entenderse, no que el contribuyente haya optado por compensarse el concreto importe compensado, sino que implícitamente </a:t>
                      </a:r>
                      <a:r>
                        <a:rPr lang="es-ES" sz="1800" u="sng" kern="1200" baseline="-25000" dirty="0" smtClean="0">
                          <a:solidFill>
                            <a:srgbClr val="0000CC"/>
                          </a:solidFill>
                          <a:latin typeface="+mn-lt"/>
                          <a:ea typeface="+mn-ea"/>
                          <a:cs typeface="+mn-cs"/>
                        </a:rPr>
                        <a:t>optó por deducirse el importe máximo que se podía deducir</a:t>
                      </a:r>
                      <a:r>
                        <a:rPr lang="es-ES" sz="1800" kern="1200" baseline="-25000" dirty="0" smtClean="0">
                          <a:solidFill>
                            <a:srgbClr val="0000CC"/>
                          </a:solidFill>
                          <a:latin typeface="+mn-lt"/>
                          <a:ea typeface="+mn-ea"/>
                          <a:cs typeface="+mn-cs"/>
                        </a:rPr>
                        <a:t>, por lo que, de incrementarse (por el propio contribuyente o por una comprobación administrativa) la base imponible previa a la compensación, </a:t>
                      </a:r>
                      <a:r>
                        <a:rPr lang="es-ES" sz="1800" b="1" u="sng" kern="1200" baseline="-25000" dirty="0" smtClean="0">
                          <a:solidFill>
                            <a:srgbClr val="FF0066"/>
                          </a:solidFill>
                          <a:latin typeface="+mn-lt"/>
                          <a:ea typeface="+mn-ea"/>
                          <a:cs typeface="+mn-cs"/>
                        </a:rPr>
                        <a:t>mantendrá el interesado su derecho a compensar</a:t>
                      </a:r>
                      <a:r>
                        <a:rPr lang="es-ES" sz="1800" b="1" kern="1200" baseline="-25000" dirty="0" smtClean="0">
                          <a:solidFill>
                            <a:srgbClr val="0000CC"/>
                          </a:solidFill>
                          <a:latin typeface="+mn-lt"/>
                          <a:ea typeface="+mn-ea"/>
                          <a:cs typeface="+mn-cs"/>
                        </a:rPr>
                        <a:t> en el propio ejercicio el importe compensable no compensado en su autoliquidación</a:t>
                      </a:r>
                      <a:r>
                        <a:rPr lang="es-ES" sz="1800" kern="1200" baseline="-25000" dirty="0" smtClean="0">
                          <a:solidFill>
                            <a:srgbClr val="0000CC"/>
                          </a:solidFill>
                          <a:latin typeface="+mn-lt"/>
                          <a:ea typeface="+mn-ea"/>
                          <a:cs typeface="+mn-cs"/>
                        </a:rPr>
                        <a:t>. </a:t>
                      </a:r>
                      <a:endParaRPr lang="es-ES_tradnl" sz="1800" b="1" baseline="0" dirty="0" smtClean="0">
                        <a:solidFill>
                          <a:srgbClr val="0000CC"/>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963362">
                <a:tc>
                  <a:txBody>
                    <a:bodyPr/>
                    <a:lstStyle/>
                    <a:p>
                      <a:pPr marL="342900" indent="-342900">
                        <a:buFont typeface="+mj-lt"/>
                        <a:buAutoNum type="arabicPeriod" startAt="3"/>
                      </a:pPr>
                      <a:r>
                        <a:rPr lang="es-ES" sz="1800" b="1" kern="1200" baseline="-25000" dirty="0" smtClean="0">
                          <a:solidFill>
                            <a:srgbClr val="FF0000"/>
                          </a:solidFill>
                          <a:latin typeface="+mn-lt"/>
                          <a:ea typeface="+mn-ea"/>
                          <a:cs typeface="+mn-cs"/>
                        </a:rPr>
                        <a:t>Que, aun autoliquidando una base imponible previa a la compensación positiva, el contribuyente decida no compensar importe alguno o compensar un importe inferior al límite máximo compensable</a:t>
                      </a:r>
                      <a:r>
                        <a:rPr lang="es-ES" sz="1800" kern="1200" baseline="-25000" dirty="0" smtClean="0">
                          <a:solidFill>
                            <a:srgbClr val="0000CC"/>
                          </a:solidFill>
                          <a:latin typeface="+mn-lt"/>
                          <a:ea typeface="+mn-ea"/>
                          <a:cs typeface="+mn-cs"/>
                        </a:rPr>
                        <a:t> en el ejercicio en función de la base imponible positiva previa a la compensación autoliquidada. En este caso es claro que el contribuyente </a:t>
                      </a:r>
                      <a:r>
                        <a:rPr lang="es-ES" sz="1800" u="sng" kern="1200" baseline="-25000" dirty="0" smtClean="0">
                          <a:solidFill>
                            <a:srgbClr val="0000CC"/>
                          </a:solidFill>
                          <a:latin typeface="+mn-lt"/>
                          <a:ea typeface="+mn-ea"/>
                          <a:cs typeface="+mn-cs"/>
                        </a:rPr>
                        <a:t>optó por no aprovechar en todo o en parte las bases imponibles negativas compensables</a:t>
                      </a:r>
                      <a:r>
                        <a:rPr lang="es-ES" sz="1800" kern="1200" baseline="-25000" dirty="0" smtClean="0">
                          <a:solidFill>
                            <a:srgbClr val="0000CC"/>
                          </a:solidFill>
                          <a:latin typeface="+mn-lt"/>
                          <a:ea typeface="+mn-ea"/>
                          <a:cs typeface="+mn-cs"/>
                        </a:rPr>
                        <a:t>, lo que tendrá una determinada repercusión sobre la cantidad que finalmente resulte a ingresar o a devolver en su autoliquidación. Así las cosas, a juicio del Tribunal Central, el sujeto pasivo que pudiendo obtener como resultado de su autoliquidación una cantidad a ingresar inferior a la resultante o una cantidad a devolver superior a la resultante, ha optado por consignar los importes consignados en su autoliquidación, </a:t>
                      </a:r>
                      <a:r>
                        <a:rPr lang="es-ES" sz="1800" b="1" u="sng" kern="1200" baseline="-25000" dirty="0" smtClean="0">
                          <a:solidFill>
                            <a:srgbClr val="FF0066"/>
                          </a:solidFill>
                          <a:latin typeface="+mn-lt"/>
                          <a:ea typeface="+mn-ea"/>
                          <a:cs typeface="+mn-cs"/>
                        </a:rPr>
                        <a:t>no podrá posteriormente</a:t>
                      </a:r>
                      <a:r>
                        <a:rPr lang="es-ES" sz="1800" u="sng" kern="1200" baseline="-25000" dirty="0" smtClean="0">
                          <a:solidFill>
                            <a:srgbClr val="0000CC"/>
                          </a:solidFill>
                          <a:latin typeface="+mn-lt"/>
                          <a:ea typeface="+mn-ea"/>
                          <a:cs typeface="+mn-cs"/>
                        </a:rPr>
                        <a:t>, y fuera ya del plazo de autoliquidación en voluntaria, sea vía de rectificación de autoliquidación o en el seno de un procedimiento de comprobación, ex art. 119.3 de la Ley 58/2003 (LGT), modificar la opción ya ejercitada</a:t>
                      </a:r>
                      <a:r>
                        <a:rPr lang="es-ES" sz="1800" kern="1200" baseline="-25000" dirty="0" smtClean="0">
                          <a:solidFill>
                            <a:srgbClr val="0000CC"/>
                          </a:solidFill>
                          <a:latin typeface="+mn-lt"/>
                          <a:ea typeface="+mn-ea"/>
                          <a:cs typeface="+mn-cs"/>
                        </a:rPr>
                        <a:t> en el sentido de que le resulte a ingresar una cantidad inferior o a devolver una cantidad superior. </a:t>
                      </a:r>
                      <a:endParaRPr lang="es-ES_tradnl" sz="1800" b="1" baseline="0" dirty="0" smtClean="0">
                        <a:solidFill>
                          <a:srgbClr val="0000CC"/>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1310640">
                <a:tc>
                  <a:txBody>
                    <a:bodyPr/>
                    <a:lstStyle/>
                    <a:p>
                      <a:pPr marL="342900" indent="-342900">
                        <a:buFont typeface="+mj-lt"/>
                        <a:buAutoNum type="arabicPeriod" startAt="4"/>
                      </a:pPr>
                      <a:r>
                        <a:rPr lang="es-ES" sz="1800" b="1" kern="1200" baseline="-25000" dirty="0" smtClean="0">
                          <a:solidFill>
                            <a:srgbClr val="FF0000"/>
                          </a:solidFill>
                          <a:latin typeface="+mn-lt"/>
                          <a:ea typeface="+mn-ea"/>
                          <a:cs typeface="+mn-cs"/>
                        </a:rPr>
                        <a:t>Que el contribuyente </a:t>
                      </a:r>
                      <a:r>
                        <a:rPr lang="es-ES" sz="1800" b="1" u="sng" kern="1200" baseline="-25000" dirty="0" smtClean="0">
                          <a:solidFill>
                            <a:srgbClr val="FF0000"/>
                          </a:solidFill>
                          <a:latin typeface="+mn-lt"/>
                          <a:ea typeface="+mn-ea"/>
                          <a:cs typeface="+mn-cs"/>
                        </a:rPr>
                        <a:t>no</a:t>
                      </a:r>
                      <a:r>
                        <a:rPr lang="es-ES" sz="1800" b="1" kern="1200" baseline="-25000" dirty="0" smtClean="0">
                          <a:solidFill>
                            <a:srgbClr val="FF0000"/>
                          </a:solidFill>
                          <a:latin typeface="+mn-lt"/>
                          <a:ea typeface="+mn-ea"/>
                          <a:cs typeface="+mn-cs"/>
                        </a:rPr>
                        <a:t> hubiere presentado autoliquidación estando obligado a ello</a:t>
                      </a:r>
                      <a:r>
                        <a:rPr lang="es-ES" sz="1800" kern="1200" baseline="-25000" dirty="0" smtClean="0">
                          <a:solidFill>
                            <a:srgbClr val="0000CC"/>
                          </a:solidFill>
                          <a:latin typeface="+mn-lt"/>
                          <a:ea typeface="+mn-ea"/>
                          <a:cs typeface="+mn-cs"/>
                        </a:rPr>
                        <a:t>. En estos casos, a juicio de este Tribunal es claro que, con incumplimiento de la más básica de sus obligaciones tributarias, no ejercitó el interesado derecho a compensar cantidad alguna dentro del periodo reglamentario de declaración, optando por su total diferimiento, por lo que, transcurrido dicho periodo reglamentario de declaración, </a:t>
                      </a:r>
                      <a:r>
                        <a:rPr lang="es-ES" sz="1800" b="1" u="sng" kern="1200" baseline="-25000" dirty="0" smtClean="0">
                          <a:solidFill>
                            <a:srgbClr val="FF0066"/>
                          </a:solidFill>
                          <a:latin typeface="+mn-lt"/>
                          <a:ea typeface="+mn-ea"/>
                          <a:cs typeface="+mn-cs"/>
                        </a:rPr>
                        <a:t>no podrá rectificar su opción</a:t>
                      </a:r>
                      <a:r>
                        <a:rPr lang="es-ES" sz="1800" kern="1200" baseline="-25000" dirty="0" smtClean="0">
                          <a:solidFill>
                            <a:srgbClr val="FF0066"/>
                          </a:solidFill>
                          <a:latin typeface="+mn-lt"/>
                          <a:ea typeface="+mn-ea"/>
                          <a:cs typeface="+mn-cs"/>
                        </a:rPr>
                        <a:t> </a:t>
                      </a:r>
                      <a:r>
                        <a:rPr lang="es-ES" sz="1800" kern="1200" baseline="-25000" dirty="0" smtClean="0">
                          <a:solidFill>
                            <a:srgbClr val="0000CC"/>
                          </a:solidFill>
                          <a:latin typeface="+mn-lt"/>
                          <a:ea typeface="+mn-ea"/>
                          <a:cs typeface="+mn-cs"/>
                        </a:rPr>
                        <a:t>solicitando, ya sea mediante la presentación de declaración extemporánea ya sea en el seno de un procedimiento de comprobación, la compensación de bases imponibles negativas de ejercicios anteriores. </a:t>
                      </a:r>
                      <a:r>
                        <a:rPr lang="es-ES" sz="1800" b="1" u="sng" kern="1200" baseline="-25000" dirty="0" smtClean="0">
                          <a:solidFill>
                            <a:srgbClr val="0000CC"/>
                          </a:solidFill>
                          <a:latin typeface="+mn-lt"/>
                          <a:ea typeface="+mn-ea"/>
                          <a:cs typeface="+mn-cs"/>
                        </a:rPr>
                        <a:t>Lo contrario haría de mejor condición </a:t>
                      </a:r>
                      <a:r>
                        <a:rPr lang="es-ES" sz="1800" u="sng" kern="1200" baseline="-25000" dirty="0" smtClean="0">
                          <a:solidFill>
                            <a:srgbClr val="0000CC"/>
                          </a:solidFill>
                          <a:latin typeface="+mn-lt"/>
                          <a:ea typeface="+mn-ea"/>
                          <a:cs typeface="+mn-cs"/>
                        </a:rPr>
                        <a:t>al no declarante que al declarante según los criterios anteriormente expuestos.</a:t>
                      </a:r>
                      <a:endParaRPr lang="es-ES_tradnl" sz="1800" b="1" u="sng" dirty="0">
                        <a:solidFill>
                          <a:srgbClr val="0000CC"/>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4159944969"/>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326</a:t>
            </a:fld>
            <a:endParaRPr lang="es-ES" dirty="0"/>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Situación-1</a:t>
            </a:r>
            <a:r>
              <a:rPr lang="es-ES" dirty="0" smtClean="0">
                <a:solidFill>
                  <a:srgbClr val="000066"/>
                </a:solidFill>
              </a:rPr>
              <a:t>.   Limitaciones en </a:t>
            </a:r>
            <a:r>
              <a:rPr lang="es-ES" dirty="0" err="1" smtClean="0">
                <a:solidFill>
                  <a:srgbClr val="FF0000"/>
                </a:solidFill>
              </a:rPr>
              <a:t>BINs</a:t>
            </a:r>
            <a:r>
              <a:rPr lang="es-ES" dirty="0" smtClean="0">
                <a:solidFill>
                  <a:srgbClr val="FF0000"/>
                </a:solidFill>
              </a:rPr>
              <a:t>. </a:t>
            </a:r>
            <a:r>
              <a:rPr lang="es-ES" dirty="0" smtClean="0">
                <a:solidFill>
                  <a:srgbClr val="FF0066"/>
                </a:solidFill>
              </a:rPr>
              <a:t>Resolución TEAC 4/4/2017</a:t>
            </a:r>
            <a:endParaRPr lang="es-ES" dirty="0">
              <a:solidFill>
                <a:srgbClr val="0000FF"/>
              </a:solidFill>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sp>
        <p:nvSpPr>
          <p:cNvPr id="7" name="Rectangle 3"/>
          <p:cNvSpPr txBox="1">
            <a:spLocks noChangeArrowheads="1"/>
          </p:cNvSpPr>
          <p:nvPr/>
        </p:nvSpPr>
        <p:spPr bwMode="auto">
          <a:xfrm>
            <a:off x="152400" y="381000"/>
            <a:ext cx="9601200" cy="48768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p>
            <a:pPr marL="342900" marR="0" lvl="0" indent="-342900" algn="just" defTabSz="914400" rtl="0" eaLnBrk="0" fontAlgn="base" latinLnBrk="0" hangingPunct="0">
              <a:lnSpc>
                <a:spcPct val="100000"/>
              </a:lnSpc>
              <a:spcBef>
                <a:spcPct val="20000"/>
              </a:spcBef>
              <a:spcAft>
                <a:spcPct val="0"/>
              </a:spcAft>
              <a:buSzPct val="100000"/>
              <a:buFont typeface="Wingdings" pitchFamily="2" charset="2"/>
              <a:buChar char="q"/>
              <a:tabLst/>
              <a:defRPr/>
            </a:pPr>
            <a:r>
              <a:rPr kumimoji="0" lang="es-ES" sz="2400" b="1" i="0" u="none" strike="noStrike" kern="0" cap="none" spc="0" normalizeH="0" baseline="0" noProof="0" dirty="0" smtClean="0">
                <a:ln>
                  <a:noFill/>
                </a:ln>
                <a:uLnTx/>
                <a:uFillTx/>
                <a:latin typeface="+mn-lt"/>
                <a:ea typeface="+mn-ea"/>
                <a:cs typeface="Arial" charset="0"/>
              </a:rPr>
              <a:t>La elección de compensación de BINS entra dentro del concepto de opción tributaria definido en el 119 LGT.</a:t>
            </a:r>
          </a:p>
          <a:p>
            <a:pPr marL="342900" marR="0" lvl="0" indent="-342900" algn="just" defTabSz="914400" rtl="0" eaLnBrk="0" fontAlgn="base" latinLnBrk="0" hangingPunct="0">
              <a:lnSpc>
                <a:spcPct val="100000"/>
              </a:lnSpc>
              <a:spcBef>
                <a:spcPct val="20000"/>
              </a:spcBef>
              <a:spcAft>
                <a:spcPct val="0"/>
              </a:spcAft>
              <a:buSzPct val="100000"/>
              <a:buFont typeface="Wingdings" pitchFamily="2" charset="2"/>
              <a:buChar char="Ø"/>
              <a:tabLst/>
              <a:defRPr/>
            </a:pPr>
            <a:r>
              <a:rPr kumimoji="0" lang="es-ES" sz="2400" b="1" i="0" u="sng" strike="noStrike" kern="0" cap="none" spc="0" normalizeH="0" baseline="0" noProof="0" dirty="0" smtClean="0">
                <a:ln>
                  <a:noFill/>
                </a:ln>
                <a:solidFill>
                  <a:srgbClr val="FFFF00"/>
                </a:solidFill>
                <a:effectLst>
                  <a:outerShdw blurRad="38100" dist="38100" dir="2700000" algn="tl">
                    <a:srgbClr val="000000">
                      <a:alpha val="43137"/>
                    </a:srgbClr>
                  </a:outerShdw>
                </a:effectLst>
                <a:uLnTx/>
                <a:uFillTx/>
                <a:latin typeface="+mn-lt"/>
                <a:ea typeface="+mn-ea"/>
                <a:cs typeface="Arial" charset="0"/>
              </a:rPr>
              <a:t>Cuatro</a:t>
            </a:r>
            <a:r>
              <a:rPr kumimoji="0" lang="es-ES" sz="2400" b="1" i="0" u="none" strike="noStrike" kern="0" cap="none" spc="0" normalizeH="0" baseline="0" noProof="0" dirty="0" smtClean="0">
                <a:ln>
                  <a:noFill/>
                </a:ln>
                <a:solidFill>
                  <a:srgbClr val="FFFF00"/>
                </a:solidFill>
                <a:effectLst>
                  <a:outerShdw blurRad="38100" dist="38100" dir="2700000" algn="tl">
                    <a:srgbClr val="000000">
                      <a:alpha val="43137"/>
                    </a:srgbClr>
                  </a:outerShdw>
                </a:effectLst>
                <a:uLnTx/>
                <a:uFillTx/>
                <a:latin typeface="+mn-lt"/>
                <a:ea typeface="+mn-ea"/>
                <a:cs typeface="Arial" charset="0"/>
              </a:rPr>
              <a:t> </a:t>
            </a:r>
            <a:r>
              <a:rPr kumimoji="0" lang="es-ES" sz="2400" b="1" i="0" u="sng" strike="noStrike" kern="0" cap="none" spc="0" normalizeH="0" baseline="0" noProof="0" dirty="0" smtClean="0">
                <a:ln>
                  <a:noFill/>
                </a:ln>
                <a:solidFill>
                  <a:srgbClr val="FFFF00"/>
                </a:solidFill>
                <a:effectLst>
                  <a:outerShdw blurRad="38100" dist="38100" dir="2700000" algn="tl">
                    <a:srgbClr val="000000">
                      <a:alpha val="43137"/>
                    </a:srgbClr>
                  </a:outerShdw>
                </a:effectLst>
                <a:uLnTx/>
                <a:uFillTx/>
                <a:latin typeface="+mn-lt"/>
                <a:ea typeface="+mn-ea"/>
                <a:cs typeface="Arial" charset="0"/>
              </a:rPr>
              <a:t>situaciones</a:t>
            </a:r>
            <a:r>
              <a:rPr kumimoji="0" lang="es-ES" sz="2400" b="1" i="0" u="none" strike="noStrike" kern="0" cap="none" spc="0" normalizeH="0" baseline="0" noProof="0" dirty="0" smtClean="0">
                <a:ln>
                  <a:noFill/>
                </a:ln>
                <a:uLnTx/>
                <a:uFillTx/>
                <a:latin typeface="+mn-lt"/>
                <a:ea typeface="+mn-ea"/>
                <a:cs typeface="Arial" charset="0"/>
              </a:rPr>
              <a:t>:</a:t>
            </a:r>
          </a:p>
          <a:p>
            <a:pPr marL="342900" marR="0" lvl="0" indent="-342900" algn="just" defTabSz="914400" rtl="0" eaLnBrk="0" fontAlgn="base" latinLnBrk="0" hangingPunct="0">
              <a:lnSpc>
                <a:spcPct val="100000"/>
              </a:lnSpc>
              <a:spcBef>
                <a:spcPct val="20000"/>
              </a:spcBef>
              <a:spcAft>
                <a:spcPct val="0"/>
              </a:spcAft>
              <a:buSzPct val="100000"/>
              <a:tabLst/>
              <a:defRPr/>
            </a:pPr>
            <a:endParaRPr kumimoji="0" lang="es-ES" sz="800" b="1" i="0" u="none" strike="noStrike" kern="0" cap="none" spc="0" normalizeH="0" baseline="0" noProof="0" dirty="0" smtClean="0">
              <a:ln>
                <a:noFill/>
              </a:ln>
              <a:uLnTx/>
              <a:uFillTx/>
              <a:latin typeface="+mn-lt"/>
              <a:ea typeface="+mn-ea"/>
              <a:cs typeface="Arial" charset="0"/>
            </a:endParaRPr>
          </a:p>
          <a:p>
            <a:pPr marL="342900" marR="0" lvl="0" indent="-342900" algn="just" defTabSz="914400" rtl="0" eaLnBrk="0" fontAlgn="base" latinLnBrk="0" hangingPunct="0">
              <a:lnSpc>
                <a:spcPct val="100000"/>
              </a:lnSpc>
              <a:spcBef>
                <a:spcPct val="20000"/>
              </a:spcBef>
              <a:spcAft>
                <a:spcPct val="0"/>
              </a:spcAft>
              <a:buSzPct val="100000"/>
              <a:buFont typeface="Wingdings" pitchFamily="2" charset="2"/>
              <a:buAutoNum type="arabicPeriod"/>
              <a:tabLst/>
              <a:defRPr/>
            </a:pPr>
            <a:r>
              <a:rPr kumimoji="0" lang="es-ES" b="1" i="0" u="none" strike="noStrike" kern="0" cap="none" spc="0" normalizeH="0" baseline="0" noProof="0" dirty="0" smtClean="0">
                <a:ln>
                  <a:noFill/>
                </a:ln>
                <a:uLnTx/>
                <a:uFillTx/>
                <a:latin typeface="+mn-lt"/>
                <a:ea typeface="+mn-ea"/>
                <a:cs typeface="Arial" charset="0"/>
              </a:rPr>
              <a:t>El contribuyente </a:t>
            </a:r>
            <a:r>
              <a:rPr kumimoji="0" lang="es-ES" b="1" i="0" u="sng" strike="noStrike" kern="0" cap="none" spc="0" normalizeH="0" baseline="0" noProof="0" dirty="0" smtClean="0">
                <a:ln>
                  <a:noFill/>
                </a:ln>
                <a:solidFill>
                  <a:srgbClr val="FFFF00"/>
                </a:solidFill>
                <a:uLnTx/>
                <a:uFillTx/>
                <a:latin typeface="+mn-lt"/>
                <a:ea typeface="+mn-ea"/>
                <a:cs typeface="Arial" charset="0"/>
              </a:rPr>
              <a:t>hubiere autoliquidado una BIP de cero o negativa</a:t>
            </a:r>
            <a:r>
              <a:rPr kumimoji="0" lang="es-ES" b="1" i="0" u="none" strike="noStrike" kern="0" cap="none" spc="0" normalizeH="0" baseline="0" noProof="0" dirty="0" smtClean="0">
                <a:ln>
                  <a:noFill/>
                </a:ln>
                <a:uLnTx/>
                <a:uFillTx/>
                <a:latin typeface="+mn-lt"/>
                <a:ea typeface="+mn-ea"/>
                <a:cs typeface="Arial" charset="0"/>
              </a:rPr>
              <a:t>, teniendo BINEAS pendientes de compensar. </a:t>
            </a:r>
            <a:r>
              <a:rPr kumimoji="0" lang="es-ES" b="1" i="0" u="sng" strike="noStrike" kern="0" cap="none" spc="0" normalizeH="0" baseline="0" noProof="0" dirty="0" smtClean="0">
                <a:ln>
                  <a:noFill/>
                </a:ln>
                <a:solidFill>
                  <a:srgbClr val="FFFF66"/>
                </a:solidFill>
                <a:uLnTx/>
                <a:uFillTx/>
                <a:latin typeface="+mn-lt"/>
                <a:ea typeface="+mn-ea"/>
                <a:cs typeface="Arial" charset="0"/>
              </a:rPr>
              <a:t>No hubo opción</a:t>
            </a:r>
            <a:r>
              <a:rPr kumimoji="0" lang="es-ES" b="1" i="0" u="none" strike="noStrike" kern="0" cap="none" spc="0" normalizeH="0" baseline="0" noProof="0" dirty="0" smtClean="0">
                <a:ln>
                  <a:noFill/>
                </a:ln>
                <a:uLnTx/>
                <a:uFillTx/>
                <a:latin typeface="+mn-lt"/>
                <a:ea typeface="+mn-ea"/>
                <a:cs typeface="Arial" charset="0"/>
              </a:rPr>
              <a:t>.</a:t>
            </a:r>
          </a:p>
          <a:p>
            <a:pPr marL="342900" marR="0" lvl="0" indent="-342900" algn="just" defTabSz="914400" rtl="0" eaLnBrk="0" fontAlgn="base" latinLnBrk="0" hangingPunct="0">
              <a:lnSpc>
                <a:spcPct val="100000"/>
              </a:lnSpc>
              <a:spcBef>
                <a:spcPct val="20000"/>
              </a:spcBef>
              <a:spcAft>
                <a:spcPct val="0"/>
              </a:spcAft>
              <a:buSzPct val="100000"/>
              <a:buFont typeface="+mj-lt"/>
              <a:buAutoNum type="alphaLcParenR"/>
              <a:tabLst/>
              <a:defRPr/>
            </a:pPr>
            <a:r>
              <a:rPr kumimoji="0" lang="es-ES" b="1" i="0" strike="noStrike" kern="0" cap="none" spc="0" normalizeH="0" baseline="0" noProof="0" dirty="0" smtClean="0">
                <a:ln>
                  <a:noFill/>
                </a:ln>
                <a:solidFill>
                  <a:schemeClr val="tx1"/>
                </a:solidFill>
                <a:uLnTx/>
                <a:uFillTx/>
                <a:latin typeface="+mn-lt"/>
                <a:ea typeface="+mn-ea"/>
                <a:cs typeface="+mn-cs"/>
              </a:rPr>
              <a:t>Año N</a:t>
            </a:r>
            <a:r>
              <a:rPr kumimoji="0" lang="es-ES" b="1" i="0" u="none" strike="noStrike" kern="0" cap="none" spc="0" normalizeH="0" baseline="0" noProof="0" dirty="0" smtClean="0">
                <a:ln>
                  <a:noFill/>
                </a:ln>
                <a:solidFill>
                  <a:schemeClr val="tx1"/>
                </a:solidFill>
                <a:uLnTx/>
                <a:uFillTx/>
                <a:latin typeface="+mn-lt"/>
                <a:ea typeface="+mn-ea"/>
                <a:cs typeface="+mn-cs"/>
              </a:rPr>
              <a:t> el contribuyente </a:t>
            </a:r>
            <a:r>
              <a:rPr kumimoji="0" lang="es-ES" b="1" i="0" u="sng" strike="noStrike" kern="0" cap="none" spc="0" normalizeH="0" baseline="0" noProof="0" dirty="0" smtClean="0">
                <a:ln>
                  <a:noFill/>
                </a:ln>
                <a:solidFill>
                  <a:schemeClr val="tx1"/>
                </a:solidFill>
                <a:uLnTx/>
                <a:uFillTx/>
                <a:latin typeface="+mn-lt"/>
                <a:ea typeface="+mn-ea"/>
                <a:cs typeface="+mn-cs"/>
              </a:rPr>
              <a:t>declara</a:t>
            </a:r>
            <a:r>
              <a:rPr kumimoji="0" lang="es-ES" b="1" i="0" u="none" strike="noStrike" kern="0" cap="none" spc="0" normalizeH="0" baseline="0" noProof="0" dirty="0" smtClean="0">
                <a:ln>
                  <a:noFill/>
                </a:ln>
                <a:solidFill>
                  <a:schemeClr val="tx1"/>
                </a:solidFill>
                <a:uLnTx/>
                <a:uFillTx/>
                <a:latin typeface="+mn-lt"/>
                <a:ea typeface="+mn-ea"/>
                <a:cs typeface="+mn-cs"/>
              </a:rPr>
              <a:t>:</a:t>
            </a:r>
            <a:endParaRPr kumimoji="0" lang="es-ES" b="1" i="0" u="sng" strike="noStrike" kern="0" cap="none" spc="0" normalizeH="0" baseline="0" noProof="0" dirty="0" smtClean="0">
              <a:ln>
                <a:noFill/>
              </a:ln>
              <a:solidFill>
                <a:schemeClr val="tx1"/>
              </a:solidFill>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
              <a:tabLst/>
              <a:defRPr/>
            </a:pPr>
            <a:r>
              <a:rPr kumimoji="0" lang="es-ES" b="1" i="0" u="none" strike="noStrike" kern="0" cap="none" spc="0" normalizeH="0" baseline="0" noProof="0" dirty="0" smtClean="0">
                <a:ln>
                  <a:noFill/>
                </a:ln>
                <a:solidFill>
                  <a:schemeClr val="tx1"/>
                </a:solidFill>
                <a:uLnTx/>
                <a:uFillTx/>
                <a:latin typeface="+mn-lt"/>
                <a:ea typeface="+mn-ea"/>
                <a:cs typeface="+mn-cs"/>
              </a:rPr>
              <a:t>BIP </a:t>
            </a:r>
            <a:r>
              <a:rPr kumimoji="0" lang="es-ES" i="0" u="none" strike="noStrike" kern="0" cap="none" spc="0" normalizeH="0" baseline="0" noProof="0" dirty="0" smtClean="0">
                <a:ln>
                  <a:noFill/>
                </a:ln>
                <a:solidFill>
                  <a:schemeClr val="tx1"/>
                </a:solidFill>
                <a:uLnTx/>
                <a:uFillTx/>
                <a:latin typeface="+mn-lt"/>
                <a:ea typeface="+mn-ea"/>
                <a:cs typeface="+mn-cs"/>
              </a:rPr>
              <a:t>= 0. </a:t>
            </a: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
              <a:tabLst/>
              <a:defRPr/>
            </a:pPr>
            <a:r>
              <a:rPr kumimoji="0" lang="es-ES" i="0" u="none" strike="noStrike" kern="0" cap="none" spc="0" normalizeH="0" baseline="0" noProof="0" dirty="0" smtClean="0">
                <a:ln>
                  <a:noFill/>
                </a:ln>
                <a:solidFill>
                  <a:schemeClr val="tx1"/>
                </a:solidFill>
                <a:uLnTx/>
                <a:uFillTx/>
                <a:latin typeface="+mn-lt"/>
                <a:ea typeface="+mn-ea"/>
                <a:cs typeface="+mn-cs"/>
              </a:rPr>
              <a:t>BINEA = - 4.000.000. </a:t>
            </a:r>
          </a:p>
          <a:p>
            <a:pPr marL="457200" indent="-457200" algn="just" eaLnBrk="0" hangingPunct="0">
              <a:spcBef>
                <a:spcPct val="20000"/>
              </a:spcBef>
              <a:buSzPct val="100000"/>
              <a:buFont typeface="Wingdings" pitchFamily="2" charset="2"/>
              <a:buChar char="§"/>
            </a:pPr>
            <a:r>
              <a:rPr lang="es-ES" kern="0" dirty="0" smtClean="0"/>
              <a:t>BI declarada = </a:t>
            </a:r>
            <a:r>
              <a:rPr lang="es-ES" b="0" kern="0" dirty="0" smtClean="0"/>
              <a:t>0</a:t>
            </a:r>
            <a:endParaRPr kumimoji="0" lang="es-ES" i="0" u="none" strike="noStrike" kern="0" cap="none" spc="0" normalizeH="0" baseline="0" noProof="0" dirty="0" smtClean="0">
              <a:ln>
                <a:noFill/>
              </a:ln>
              <a:solidFill>
                <a:schemeClr val="tx1"/>
              </a:solidFill>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tabLst/>
              <a:defRPr/>
            </a:pPr>
            <a:endParaRPr kumimoji="0" lang="es-ES" sz="800" i="0" u="none" strike="noStrike" kern="0" cap="none" spc="0" normalizeH="0" baseline="0" noProof="0" dirty="0" smtClean="0">
              <a:ln>
                <a:noFill/>
              </a:ln>
              <a:solidFill>
                <a:schemeClr val="tx1"/>
              </a:solidFill>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buFont typeface="+mj-lt"/>
              <a:buAutoNum type="alphaLcParenR" startAt="2"/>
              <a:tabLst/>
              <a:defRPr/>
            </a:pPr>
            <a:r>
              <a:rPr kumimoji="0" lang="es-ES" b="1" i="0" u="sng" strike="noStrike" kern="0" cap="none" spc="0" normalizeH="0" baseline="0" noProof="0" dirty="0" smtClean="0">
                <a:ln>
                  <a:noFill/>
                </a:ln>
                <a:solidFill>
                  <a:schemeClr val="tx1"/>
                </a:solidFill>
                <a:uLnTx/>
                <a:uFillTx/>
                <a:latin typeface="+mn-lt"/>
                <a:ea typeface="+mn-ea"/>
                <a:cs typeface="+mn-cs"/>
              </a:rPr>
              <a:t>La Inspección</a:t>
            </a:r>
            <a:r>
              <a:rPr kumimoji="0" lang="es-ES" b="1" i="0" u="none" strike="noStrike" kern="0" cap="none" spc="0" normalizeH="0" baseline="0" noProof="0" dirty="0" smtClean="0">
                <a:ln>
                  <a:noFill/>
                </a:ln>
                <a:solidFill>
                  <a:schemeClr val="tx1"/>
                </a:solidFill>
                <a:uLnTx/>
                <a:uFillTx/>
                <a:latin typeface="+mn-lt"/>
                <a:ea typeface="+mn-ea"/>
                <a:cs typeface="+mn-cs"/>
              </a:rPr>
              <a:t> le </a:t>
            </a:r>
            <a:r>
              <a:rPr kumimoji="0" lang="es-ES" b="0" i="0" u="none" strike="noStrike" kern="0" cap="none" spc="0" normalizeH="0" baseline="0" noProof="0" dirty="0" smtClean="0">
                <a:ln>
                  <a:noFill/>
                </a:ln>
                <a:solidFill>
                  <a:schemeClr val="tx1"/>
                </a:solidFill>
                <a:uLnTx/>
                <a:uFillTx/>
                <a:latin typeface="+mn-lt"/>
                <a:ea typeface="+mn-ea"/>
                <a:cs typeface="+mn-cs"/>
              </a:rPr>
              <a:t>descubre unas operaciones no declaradas por </a:t>
            </a:r>
            <a:r>
              <a:rPr kumimoji="0" lang="es-ES" b="1" i="0" u="none" strike="noStrike" kern="0" cap="none" spc="0" normalizeH="0" baseline="0" noProof="0" dirty="0" smtClean="0">
                <a:ln>
                  <a:noFill/>
                </a:ln>
                <a:solidFill>
                  <a:schemeClr val="tx1"/>
                </a:solidFill>
                <a:uLnTx/>
                <a:uFillTx/>
                <a:latin typeface="+mn-lt"/>
                <a:ea typeface="+mn-ea"/>
                <a:cs typeface="+mn-cs"/>
              </a:rPr>
              <a:t>1.000.000</a:t>
            </a:r>
            <a:r>
              <a:rPr kumimoji="0" lang="es-ES" b="0" i="0" u="none" strike="noStrike" kern="0" cap="none" spc="0" normalizeH="0" baseline="0" noProof="0" dirty="0" smtClean="0">
                <a:ln>
                  <a:noFill/>
                </a:ln>
                <a:solidFill>
                  <a:schemeClr val="tx1"/>
                </a:solidFill>
                <a:uLnTx/>
                <a:uFillTx/>
                <a:latin typeface="+mn-lt"/>
                <a:ea typeface="+mn-ea"/>
                <a:cs typeface="+mn-cs"/>
              </a:rPr>
              <a:t>. </a:t>
            </a:r>
          </a:p>
          <a:p>
            <a:pPr marL="342900" marR="0" lvl="0" indent="-342900" algn="just" defTabSz="914400" rtl="0" eaLnBrk="0" fontAlgn="base" latinLnBrk="0" hangingPunct="0">
              <a:lnSpc>
                <a:spcPct val="100000"/>
              </a:lnSpc>
              <a:spcBef>
                <a:spcPct val="20000"/>
              </a:spcBef>
              <a:spcAft>
                <a:spcPct val="0"/>
              </a:spcAft>
              <a:buSzPct val="100000"/>
              <a:buFont typeface="Wingdings" pitchFamily="2" charset="2"/>
              <a:buChar char="ü"/>
              <a:tabLst/>
              <a:defRPr/>
            </a:pPr>
            <a:r>
              <a:rPr kumimoji="0" lang="es-ES" b="1" i="0" u="sng" strike="noStrike" kern="0" cap="none" spc="0" normalizeH="0" baseline="0" noProof="0" dirty="0" smtClean="0">
                <a:ln>
                  <a:noFill/>
                </a:ln>
                <a:solidFill>
                  <a:srgbClr val="FFFF00"/>
                </a:solidFill>
                <a:uLnTx/>
                <a:uFillTx/>
                <a:latin typeface="+mn-lt"/>
                <a:ea typeface="+mn-ea"/>
                <a:cs typeface="+mn-cs"/>
              </a:rPr>
              <a:t>Podrá</a:t>
            </a:r>
            <a:r>
              <a:rPr kumimoji="0" lang="es-ES" b="1" i="0" u="none" strike="noStrike" kern="0" cap="none" spc="0" normalizeH="0" baseline="0" noProof="0" dirty="0" smtClean="0">
                <a:ln>
                  <a:noFill/>
                </a:ln>
                <a:solidFill>
                  <a:srgbClr val="FFFF00"/>
                </a:solidFill>
                <a:uLnTx/>
                <a:uFillTx/>
                <a:latin typeface="+mn-lt"/>
                <a:ea typeface="+mn-ea"/>
                <a:cs typeface="+mn-cs"/>
              </a:rPr>
              <a:t> </a:t>
            </a:r>
            <a:r>
              <a:rPr kumimoji="0" lang="es-ES" b="1" i="0" u="none" strike="noStrike" kern="0" cap="none" spc="0" normalizeH="0" baseline="0" noProof="0" dirty="0" smtClean="0">
                <a:ln>
                  <a:noFill/>
                </a:ln>
                <a:solidFill>
                  <a:schemeClr val="tx1"/>
                </a:solidFill>
                <a:uLnTx/>
                <a:uFillTx/>
                <a:latin typeface="+mn-lt"/>
                <a:ea typeface="+mn-ea"/>
                <a:cs typeface="+mn-cs"/>
              </a:rPr>
              <a:t>compensar la base descubierta con la BINEA. </a:t>
            </a: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ü"/>
              <a:tabLst/>
              <a:defRPr/>
            </a:pPr>
            <a:r>
              <a:rPr kumimoji="0" lang="es-ES" b="1" i="0" u="none" strike="noStrike" kern="0" cap="none" spc="0" normalizeH="0" baseline="0" noProof="0" dirty="0" smtClean="0">
                <a:ln>
                  <a:noFill/>
                </a:ln>
                <a:solidFill>
                  <a:schemeClr val="tx1"/>
                </a:solidFill>
                <a:uLnTx/>
                <a:uFillTx/>
                <a:latin typeface="+mn-lt"/>
                <a:ea typeface="+mn-ea"/>
                <a:cs typeface="+mn-cs"/>
              </a:rPr>
              <a:t>Se considera que </a:t>
            </a:r>
            <a:r>
              <a:rPr kumimoji="0" lang="es-ES" b="1" i="0" u="sng" strike="noStrike" kern="0" cap="none" spc="0" normalizeH="0" baseline="0" noProof="0" dirty="0" smtClean="0">
                <a:ln>
                  <a:noFill/>
                </a:ln>
                <a:solidFill>
                  <a:schemeClr val="tx1"/>
                </a:solidFill>
                <a:uLnTx/>
                <a:uFillTx/>
                <a:latin typeface="+mn-lt"/>
                <a:ea typeface="+mn-ea"/>
                <a:cs typeface="+mn-cs"/>
              </a:rPr>
              <a:t>no pudo optar </a:t>
            </a:r>
            <a:r>
              <a:rPr kumimoji="0" lang="es-ES" b="1" i="0" u="none" strike="noStrike" kern="0" cap="none" spc="0" normalizeH="0" baseline="0" noProof="0" dirty="0" smtClean="0">
                <a:ln>
                  <a:noFill/>
                </a:ln>
                <a:solidFill>
                  <a:schemeClr val="tx1"/>
                </a:solidFill>
                <a:uLnTx/>
                <a:uFillTx/>
                <a:latin typeface="+mn-lt"/>
                <a:ea typeface="+mn-ea"/>
                <a:cs typeface="+mn-cs"/>
              </a:rPr>
              <a:t>al no haber declarado una  BI positiva.   </a:t>
            </a:r>
          </a:p>
          <a:p>
            <a:pPr marL="342900" marR="0" lvl="0" indent="-342900" algn="just" defTabSz="914400" rtl="0" eaLnBrk="0" fontAlgn="base" latinLnBrk="0" hangingPunct="0">
              <a:lnSpc>
                <a:spcPct val="100000"/>
              </a:lnSpc>
              <a:spcBef>
                <a:spcPct val="20000"/>
              </a:spcBef>
              <a:spcAft>
                <a:spcPct val="0"/>
              </a:spcAft>
              <a:buClr>
                <a:schemeClr val="hlink"/>
              </a:buClr>
              <a:buSzPct val="80000"/>
              <a:buFont typeface="Wingdings" pitchFamily="2" charset="2"/>
              <a:buNone/>
              <a:tabLst/>
              <a:defRPr/>
            </a:pPr>
            <a:endParaRPr kumimoji="0" lang="es-ES" b="1" i="0" u="none" strike="noStrike" kern="0" cap="none" spc="0" normalizeH="0" baseline="0" noProof="0" dirty="0" smtClean="0">
              <a:ln>
                <a:noFill/>
              </a:ln>
              <a:solidFill>
                <a:srgbClr val="0070C0"/>
              </a:solidFill>
              <a:uLnTx/>
              <a:uFillTx/>
              <a:latin typeface="+mn-lt"/>
              <a:ea typeface="+mn-ea"/>
              <a:cs typeface="Arial" charset="0"/>
            </a:endParaRPr>
          </a:p>
          <a:p>
            <a:pPr marL="342900" marR="0" lvl="0" indent="-342900" algn="just" defTabSz="914400" rtl="0" eaLnBrk="0" fontAlgn="base" latinLnBrk="0" hangingPunct="0">
              <a:lnSpc>
                <a:spcPct val="100000"/>
              </a:lnSpc>
              <a:spcBef>
                <a:spcPct val="20000"/>
              </a:spcBef>
              <a:spcAft>
                <a:spcPct val="0"/>
              </a:spcAft>
              <a:buClr>
                <a:schemeClr val="hlink"/>
              </a:buClr>
              <a:buSzPct val="80000"/>
              <a:buFont typeface="Wingdings" pitchFamily="2" charset="2"/>
              <a:buNone/>
              <a:tabLst/>
              <a:defRPr/>
            </a:pPr>
            <a:endParaRPr kumimoji="0" lang="es-ES" b="0" i="0" u="none" strike="noStrike" kern="0" cap="none" spc="0" normalizeH="0" baseline="0" noProof="0" dirty="0" smtClean="0">
              <a:ln>
                <a:noFill/>
              </a:ln>
              <a:solidFill>
                <a:schemeClr val="tx1"/>
              </a:solidFill>
              <a:uLnTx/>
              <a:uFillTx/>
              <a:latin typeface="Arial" charset="0"/>
              <a:ea typeface="+mn-ea"/>
              <a:cs typeface="Arial" charset="0"/>
            </a:endParaRPr>
          </a:p>
        </p:txBody>
      </p:sp>
      <p:sp>
        <p:nvSpPr>
          <p:cNvPr id="9" name="8 CuadroTexto"/>
          <p:cNvSpPr txBox="1"/>
          <p:nvPr/>
        </p:nvSpPr>
        <p:spPr>
          <a:xfrm>
            <a:off x="3048000" y="5257800"/>
            <a:ext cx="3962400" cy="1492716"/>
          </a:xfrm>
          <a:prstGeom prst="rect">
            <a:avLst/>
          </a:prstGeom>
          <a:solidFill>
            <a:schemeClr val="tx1"/>
          </a:solidFill>
          <a:ln w="38100">
            <a:solidFill>
              <a:srgbClr val="FFFF00"/>
            </a:solidFill>
          </a:ln>
        </p:spPr>
        <p:txBody>
          <a:bodyPr wrap="square" rtlCol="0">
            <a:spAutoFit/>
          </a:bodyPr>
          <a:lstStyle/>
          <a:p>
            <a:pPr algn="ctr"/>
            <a:r>
              <a:rPr lang="es-ES" sz="1300" u="sng" dirty="0" smtClean="0">
                <a:solidFill>
                  <a:srgbClr val="000066"/>
                </a:solidFill>
              </a:rPr>
              <a:t>LIQUIDACIÓN POR INSPECCIÓN</a:t>
            </a:r>
            <a:r>
              <a:rPr lang="es-ES" sz="1300" dirty="0" smtClean="0">
                <a:solidFill>
                  <a:srgbClr val="000066"/>
                </a:solidFill>
              </a:rPr>
              <a:t>:</a:t>
            </a:r>
            <a:endParaRPr lang="es-ES" sz="1300" b="1" dirty="0" smtClean="0">
              <a:solidFill>
                <a:srgbClr val="000066"/>
              </a:solidFill>
            </a:endParaRPr>
          </a:p>
          <a:p>
            <a:endParaRPr lang="es-ES" sz="1300" b="1" dirty="0" smtClean="0">
              <a:solidFill>
                <a:srgbClr val="0000FF"/>
              </a:solidFill>
            </a:endParaRPr>
          </a:p>
          <a:p>
            <a:pPr marL="342900" indent="-342900">
              <a:buFont typeface="Wingdings" pitchFamily="2" charset="2"/>
              <a:buChar char="§"/>
            </a:pPr>
            <a:r>
              <a:rPr lang="es-ES" sz="1300" b="1" dirty="0" smtClean="0">
                <a:solidFill>
                  <a:srgbClr val="0000FF"/>
                </a:solidFill>
              </a:rPr>
              <a:t>BIP comprobada:    1.000.000</a:t>
            </a:r>
          </a:p>
          <a:p>
            <a:pPr marL="342900" indent="-342900">
              <a:buFont typeface="Wingdings" pitchFamily="2" charset="2"/>
              <a:buChar char="§"/>
            </a:pPr>
            <a:r>
              <a:rPr lang="es-ES" sz="1300" b="1" dirty="0" smtClean="0">
                <a:solidFill>
                  <a:srgbClr val="FF0000"/>
                </a:solidFill>
              </a:rPr>
              <a:t>BINEA a </a:t>
            </a:r>
            <a:r>
              <a:rPr lang="es-ES" sz="1300" b="1" dirty="0" err="1" smtClean="0">
                <a:solidFill>
                  <a:srgbClr val="FF0000"/>
                </a:solidFill>
              </a:rPr>
              <a:t>compens</a:t>
            </a:r>
            <a:r>
              <a:rPr lang="es-ES" sz="1300" b="1" dirty="0" smtClean="0">
                <a:solidFill>
                  <a:srgbClr val="FF0000"/>
                </a:solidFill>
              </a:rPr>
              <a:t>:(1.000.000)</a:t>
            </a:r>
          </a:p>
          <a:p>
            <a:pPr marL="342900" indent="-342900">
              <a:buFont typeface="Wingdings" pitchFamily="2" charset="2"/>
              <a:buChar char="§"/>
            </a:pPr>
            <a:r>
              <a:rPr lang="es-ES" sz="1300" dirty="0" smtClean="0">
                <a:solidFill>
                  <a:srgbClr val="0000FF"/>
                </a:solidFill>
              </a:rPr>
              <a:t>BI comprobada:            </a:t>
            </a:r>
            <a:r>
              <a:rPr lang="es-ES" sz="1300" b="1" dirty="0" smtClean="0">
                <a:solidFill>
                  <a:srgbClr val="0000FF"/>
                </a:solidFill>
              </a:rPr>
              <a:t>0</a:t>
            </a:r>
          </a:p>
          <a:p>
            <a:endParaRPr lang="es-ES" sz="1300" b="1" dirty="0" smtClean="0">
              <a:solidFill>
                <a:srgbClr val="0000FF"/>
              </a:solidFill>
            </a:endParaRPr>
          </a:p>
          <a:p>
            <a:pPr marL="342900" indent="-342900">
              <a:buFont typeface="Wingdings" pitchFamily="2" charset="2"/>
              <a:buChar char="Ø"/>
            </a:pPr>
            <a:r>
              <a:rPr lang="es-ES" sz="1300" b="1" dirty="0" smtClean="0">
                <a:solidFill>
                  <a:srgbClr val="0000FF"/>
                </a:solidFill>
              </a:rPr>
              <a:t>BINEA pendiente: 3.000.000</a:t>
            </a:r>
            <a:endParaRPr lang="es-ES" sz="1400" b="1" dirty="0">
              <a:solidFill>
                <a:srgbClr val="0000FF"/>
              </a:solidFill>
            </a:endParaRPr>
          </a:p>
        </p:txBody>
      </p:sp>
    </p:spTree>
    <p:extLst>
      <p:ext uri="{BB962C8B-B14F-4D97-AF65-F5344CB8AC3E}">
        <p14:creationId xmlns="" xmlns:p14="http://schemas.microsoft.com/office/powerpoint/2010/main" val="2197513791"/>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327</a:t>
            </a:fld>
            <a:endParaRPr lang="es-ES" dirty="0"/>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Situación-2</a:t>
            </a:r>
            <a:r>
              <a:rPr lang="es-ES" dirty="0" smtClean="0">
                <a:solidFill>
                  <a:srgbClr val="000066"/>
                </a:solidFill>
              </a:rPr>
              <a:t>.   Limitaciones en </a:t>
            </a:r>
            <a:r>
              <a:rPr lang="es-ES" dirty="0" err="1" smtClean="0">
                <a:solidFill>
                  <a:srgbClr val="FF0000"/>
                </a:solidFill>
              </a:rPr>
              <a:t>BINs</a:t>
            </a:r>
            <a:r>
              <a:rPr lang="es-ES" dirty="0" smtClean="0">
                <a:solidFill>
                  <a:srgbClr val="FF0000"/>
                </a:solidFill>
              </a:rPr>
              <a:t>. </a:t>
            </a:r>
            <a:r>
              <a:rPr lang="es-ES" dirty="0" smtClean="0">
                <a:solidFill>
                  <a:srgbClr val="FF0066"/>
                </a:solidFill>
              </a:rPr>
              <a:t>Resolución TEAC 4/4/2017</a:t>
            </a:r>
            <a:endParaRPr lang="es-ES" dirty="0">
              <a:solidFill>
                <a:srgbClr val="0000FF"/>
              </a:solidFill>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sp>
        <p:nvSpPr>
          <p:cNvPr id="6" name="Rectangle 3"/>
          <p:cNvSpPr txBox="1">
            <a:spLocks noChangeArrowheads="1"/>
          </p:cNvSpPr>
          <p:nvPr/>
        </p:nvSpPr>
        <p:spPr bwMode="auto">
          <a:xfrm>
            <a:off x="76200" y="381000"/>
            <a:ext cx="9753600" cy="5795435"/>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p>
            <a:pPr marL="342900" marR="0" lvl="0" indent="-342900" algn="just" defTabSz="914400" rtl="0" eaLnBrk="0" fontAlgn="base" latinLnBrk="0" hangingPunct="0">
              <a:lnSpc>
                <a:spcPct val="100000"/>
              </a:lnSpc>
              <a:spcBef>
                <a:spcPct val="20000"/>
              </a:spcBef>
              <a:spcAft>
                <a:spcPct val="0"/>
              </a:spcAft>
              <a:buSzPct val="100000"/>
              <a:buFont typeface="Wingdings" pitchFamily="2" charset="2"/>
              <a:buAutoNum type="arabicPeriod" startAt="2"/>
              <a:tabLst/>
              <a:defRPr/>
            </a:pPr>
            <a:r>
              <a:rPr kumimoji="0" lang="es-ES" b="1" i="0" u="none" strike="noStrike" kern="0" cap="none" spc="0" normalizeH="0" baseline="0" noProof="0" dirty="0" smtClean="0">
                <a:ln>
                  <a:noFill/>
                </a:ln>
                <a:uLnTx/>
                <a:uFillTx/>
                <a:latin typeface="+mn-lt"/>
                <a:ea typeface="+mn-ea"/>
                <a:cs typeface="Arial" charset="0"/>
              </a:rPr>
              <a:t>Que el contribuyente </a:t>
            </a:r>
            <a:r>
              <a:rPr kumimoji="0" lang="es-ES" b="1" i="0" u="sng" strike="noStrike" kern="0" cap="none" spc="0" normalizeH="0" baseline="0" noProof="0" dirty="0" smtClean="0">
                <a:ln>
                  <a:noFill/>
                </a:ln>
                <a:solidFill>
                  <a:srgbClr val="FFFF00"/>
                </a:solidFill>
                <a:uLnTx/>
                <a:uFillTx/>
                <a:latin typeface="+mn-lt"/>
                <a:ea typeface="+mn-ea"/>
                <a:cs typeface="Arial" charset="0"/>
              </a:rPr>
              <a:t>decidiera compensar hasta el límite máximo</a:t>
            </a:r>
            <a:r>
              <a:rPr kumimoji="0" lang="es-ES" b="1" i="0" u="none" strike="noStrike" kern="0" cap="none" spc="0" normalizeH="0" baseline="0" noProof="0" dirty="0" smtClean="0">
                <a:ln>
                  <a:noFill/>
                </a:ln>
                <a:uLnTx/>
                <a:uFillTx/>
                <a:latin typeface="+mn-lt"/>
                <a:ea typeface="+mn-ea"/>
                <a:cs typeface="Arial" charset="0"/>
              </a:rPr>
              <a:t> de la BIP y después de ello aún quedase BINEA. Se entiende que optó por compensar el importe máximo posible.</a:t>
            </a:r>
          </a:p>
          <a:p>
            <a:pPr marL="342900" marR="0" lvl="0" indent="-342900" algn="just" defTabSz="914400" rtl="0" eaLnBrk="0" fontAlgn="base" latinLnBrk="0" hangingPunct="0">
              <a:lnSpc>
                <a:spcPct val="100000"/>
              </a:lnSpc>
              <a:spcBef>
                <a:spcPct val="20000"/>
              </a:spcBef>
              <a:spcAft>
                <a:spcPct val="0"/>
              </a:spcAft>
              <a:buClr>
                <a:schemeClr val="hlink"/>
              </a:buClr>
              <a:buSzPct val="80000"/>
              <a:buFont typeface="Wingdings" pitchFamily="2" charset="2"/>
              <a:buNone/>
              <a:tabLst/>
              <a:defRPr/>
            </a:pPr>
            <a:endParaRPr kumimoji="0" lang="es-ES" sz="600" b="1" i="0" u="none" strike="noStrike" kern="0" cap="none" spc="0" normalizeH="0" baseline="0" noProof="0" dirty="0" smtClean="0">
              <a:ln>
                <a:noFill/>
              </a:ln>
              <a:solidFill>
                <a:srgbClr val="FF0000"/>
              </a:solidFill>
              <a:uLnTx/>
              <a:uFillTx/>
              <a:latin typeface="+mn-lt"/>
              <a:ea typeface="+mn-ea"/>
              <a:cs typeface="Arial" charset="0"/>
            </a:endParaRPr>
          </a:p>
          <a:p>
            <a:pPr marL="342900" marR="0" lvl="0" indent="-342900" algn="just" defTabSz="914400" rtl="0" eaLnBrk="0" fontAlgn="base" latinLnBrk="0" hangingPunct="0">
              <a:lnSpc>
                <a:spcPct val="100000"/>
              </a:lnSpc>
              <a:spcBef>
                <a:spcPct val="20000"/>
              </a:spcBef>
              <a:spcAft>
                <a:spcPct val="0"/>
              </a:spcAft>
              <a:buSzPct val="100000"/>
              <a:buFont typeface="+mj-lt"/>
              <a:buAutoNum type="alphaLcParenR"/>
              <a:tabLst/>
              <a:defRPr/>
            </a:pPr>
            <a:r>
              <a:rPr kumimoji="0" lang="es-ES" b="1" i="0" strike="noStrike" kern="0" cap="none" spc="0" normalizeH="0" baseline="0" noProof="0" dirty="0" smtClean="0">
                <a:ln>
                  <a:noFill/>
                </a:ln>
                <a:solidFill>
                  <a:schemeClr val="tx1"/>
                </a:solidFill>
                <a:uLnTx/>
                <a:uFillTx/>
                <a:latin typeface="+mn-lt"/>
                <a:ea typeface="+mn-ea"/>
                <a:cs typeface="+mn-cs"/>
              </a:rPr>
              <a:t>Año N</a:t>
            </a:r>
            <a:r>
              <a:rPr kumimoji="0" lang="es-ES" b="1" i="0" u="none" strike="noStrike" kern="0" cap="none" spc="0" normalizeH="0" baseline="0" noProof="0" dirty="0" smtClean="0">
                <a:ln>
                  <a:noFill/>
                </a:ln>
                <a:solidFill>
                  <a:schemeClr val="tx1"/>
                </a:solidFill>
                <a:uLnTx/>
                <a:uFillTx/>
                <a:latin typeface="+mn-lt"/>
                <a:ea typeface="+mn-ea"/>
                <a:cs typeface="+mn-cs"/>
              </a:rPr>
              <a:t> el contribuyente </a:t>
            </a:r>
            <a:r>
              <a:rPr kumimoji="0" lang="es-ES" b="1" i="0" u="sng" strike="noStrike" kern="0" cap="none" spc="0" normalizeH="0" baseline="0" noProof="0" dirty="0" smtClean="0">
                <a:ln>
                  <a:noFill/>
                </a:ln>
                <a:solidFill>
                  <a:schemeClr val="tx1"/>
                </a:solidFill>
                <a:uLnTx/>
                <a:uFillTx/>
                <a:latin typeface="+mn-lt"/>
                <a:ea typeface="+mn-ea"/>
                <a:cs typeface="+mn-cs"/>
              </a:rPr>
              <a:t>declara</a:t>
            </a:r>
            <a:r>
              <a:rPr kumimoji="0" lang="es-ES" b="1" i="0" u="none" strike="noStrike" kern="0" cap="none" spc="0" normalizeH="0" baseline="0" noProof="0" dirty="0" smtClean="0">
                <a:ln>
                  <a:noFill/>
                </a:ln>
                <a:solidFill>
                  <a:schemeClr val="tx1"/>
                </a:solidFill>
                <a:uLnTx/>
                <a:uFillTx/>
                <a:latin typeface="+mn-lt"/>
                <a:ea typeface="+mn-ea"/>
                <a:cs typeface="+mn-cs"/>
              </a:rPr>
              <a:t>:</a:t>
            </a:r>
            <a:endParaRPr kumimoji="0" lang="es-ES" b="1" i="0" u="sng" strike="noStrike" kern="0" cap="none" spc="0" normalizeH="0" baseline="0" noProof="0" dirty="0" smtClean="0">
              <a:ln>
                <a:noFill/>
              </a:ln>
              <a:solidFill>
                <a:schemeClr val="tx1"/>
              </a:solidFill>
              <a:uLnTx/>
              <a:uFillTx/>
              <a:latin typeface="+mn-lt"/>
              <a:ea typeface="+mn-ea"/>
              <a:cs typeface="+mn-cs"/>
            </a:endParaRPr>
          </a:p>
          <a:p>
            <a:pPr marL="342900" marR="0" lvl="0" indent="-342900" algn="just" defTabSz="914400" rtl="0" eaLnBrk="0" fontAlgn="base" latinLnBrk="0" hangingPunct="0">
              <a:lnSpc>
                <a:spcPct val="100000"/>
              </a:lnSpc>
              <a:spcBef>
                <a:spcPct val="20000"/>
              </a:spcBef>
              <a:spcAft>
                <a:spcPct val="0"/>
              </a:spcAft>
              <a:buSzPct val="100000"/>
              <a:buFont typeface="Wingdings" pitchFamily="2" charset="2"/>
              <a:buChar char="§"/>
              <a:tabLst/>
              <a:defRPr/>
            </a:pPr>
            <a:r>
              <a:rPr kumimoji="0" lang="es-ES" b="1" i="0" u="none" strike="noStrike" kern="0" cap="none" spc="0" normalizeH="0" baseline="0" noProof="0" dirty="0" smtClean="0">
                <a:ln>
                  <a:noFill/>
                </a:ln>
                <a:solidFill>
                  <a:schemeClr val="tx1"/>
                </a:solidFill>
                <a:uLnTx/>
                <a:uFillTx/>
                <a:latin typeface="+mn-lt"/>
                <a:ea typeface="+mn-ea"/>
                <a:cs typeface="+mn-cs"/>
              </a:rPr>
              <a:t>BIP</a:t>
            </a:r>
            <a:r>
              <a:rPr kumimoji="0" lang="es-ES" b="0" i="0" u="none" strike="noStrike" kern="0" cap="none" spc="0" normalizeH="0" baseline="0" noProof="0" dirty="0" smtClean="0">
                <a:ln>
                  <a:noFill/>
                </a:ln>
                <a:solidFill>
                  <a:schemeClr val="tx1"/>
                </a:solidFill>
                <a:uLnTx/>
                <a:uFillTx/>
                <a:latin typeface="+mn-lt"/>
                <a:ea typeface="+mn-ea"/>
                <a:cs typeface="+mn-cs"/>
              </a:rPr>
              <a:t> = </a:t>
            </a:r>
            <a:r>
              <a:rPr kumimoji="0" lang="es-ES" i="0" u="none" strike="noStrike" kern="0" cap="none" spc="0" normalizeH="0" baseline="0" noProof="0" dirty="0" smtClean="0">
                <a:ln>
                  <a:noFill/>
                </a:ln>
                <a:solidFill>
                  <a:schemeClr val="tx1"/>
                </a:solidFill>
                <a:uLnTx/>
                <a:uFillTx/>
                <a:latin typeface="+mn-lt"/>
                <a:ea typeface="+mn-ea"/>
                <a:cs typeface="+mn-cs"/>
              </a:rPr>
              <a:t>2.000.000</a:t>
            </a:r>
          </a:p>
          <a:p>
            <a:pPr marL="342900" marR="0" lvl="0" indent="-342900" algn="just" defTabSz="914400" rtl="0" eaLnBrk="0" fontAlgn="base" latinLnBrk="0" hangingPunct="0">
              <a:lnSpc>
                <a:spcPct val="100000"/>
              </a:lnSpc>
              <a:spcBef>
                <a:spcPct val="20000"/>
              </a:spcBef>
              <a:spcAft>
                <a:spcPct val="0"/>
              </a:spcAft>
              <a:buSzPct val="100000"/>
              <a:buFont typeface="Wingdings" pitchFamily="2" charset="2"/>
              <a:buChar char="§"/>
              <a:tabLst/>
              <a:defRPr/>
            </a:pPr>
            <a:r>
              <a:rPr kumimoji="0" lang="es-ES" b="1" i="0" u="none" strike="noStrike" kern="0" cap="none" spc="0" normalizeH="0" baseline="0" noProof="0" dirty="0" smtClean="0">
                <a:ln>
                  <a:noFill/>
                </a:ln>
                <a:solidFill>
                  <a:schemeClr val="tx1"/>
                </a:solidFill>
                <a:uLnTx/>
                <a:uFillTx/>
                <a:latin typeface="+mn-lt"/>
                <a:ea typeface="+mn-ea"/>
                <a:cs typeface="+mn-cs"/>
              </a:rPr>
              <a:t>BINEA </a:t>
            </a:r>
            <a:r>
              <a:rPr kumimoji="0" lang="es-ES" i="0" u="none" strike="noStrike" kern="0" cap="none" spc="0" normalizeH="0" baseline="0" noProof="0" dirty="0" smtClean="0">
                <a:ln>
                  <a:noFill/>
                </a:ln>
                <a:solidFill>
                  <a:schemeClr val="tx1"/>
                </a:solidFill>
                <a:uLnTx/>
                <a:uFillTx/>
                <a:latin typeface="+mn-lt"/>
                <a:ea typeface="+mn-ea"/>
                <a:cs typeface="+mn-cs"/>
              </a:rPr>
              <a:t>= - 4.000.000. </a:t>
            </a:r>
            <a:r>
              <a:rPr kumimoji="0" lang="es-ES" i="0" u="sng" strike="noStrike" kern="0" cap="none" spc="0" normalizeH="0" baseline="0" noProof="0" dirty="0" smtClean="0">
                <a:ln>
                  <a:noFill/>
                </a:ln>
                <a:solidFill>
                  <a:srgbClr val="FFFF00"/>
                </a:solidFill>
                <a:uLnTx/>
                <a:uFillTx/>
                <a:latin typeface="+mn-lt"/>
                <a:ea typeface="+mn-ea"/>
                <a:cs typeface="+mn-cs"/>
              </a:rPr>
              <a:t>Compensa BINEA hasta el límite máximo</a:t>
            </a:r>
            <a:r>
              <a:rPr kumimoji="0" lang="es-ES" i="0" u="none" strike="noStrike" kern="0" cap="none" spc="0" normalizeH="0" baseline="0" noProof="0" dirty="0" smtClean="0">
                <a:ln>
                  <a:noFill/>
                </a:ln>
                <a:solidFill>
                  <a:schemeClr val="tx1"/>
                </a:solidFill>
                <a:uLnTx/>
                <a:uFillTx/>
                <a:latin typeface="+mn-lt"/>
                <a:ea typeface="+mn-ea"/>
                <a:cs typeface="+mn-cs"/>
              </a:rPr>
              <a:t> </a:t>
            </a:r>
            <a:r>
              <a:rPr kumimoji="0" lang="es-ES" b="0" i="0" u="none" strike="noStrike" kern="0" cap="none" spc="0" normalizeH="0" baseline="0" noProof="0" dirty="0" smtClean="0">
                <a:ln>
                  <a:noFill/>
                </a:ln>
                <a:solidFill>
                  <a:schemeClr val="tx1"/>
                </a:solidFill>
                <a:uLnTx/>
                <a:uFillTx/>
                <a:latin typeface="+mn-lt"/>
                <a:ea typeface="+mn-ea"/>
                <a:cs typeface="+mn-cs"/>
              </a:rPr>
              <a:t>del 70% s/ BIP= 1.400.000</a:t>
            </a:r>
            <a:r>
              <a:rPr kumimoji="0" lang="es-ES" b="0" i="0" u="none" strike="noStrike" kern="0" cap="none" spc="0" normalizeH="0" noProof="0" dirty="0" smtClean="0">
                <a:ln>
                  <a:noFill/>
                </a:ln>
                <a:solidFill>
                  <a:schemeClr val="tx1"/>
                </a:solidFill>
                <a:uLnTx/>
                <a:uFillTx/>
                <a:latin typeface="+mn-lt"/>
                <a:ea typeface="+mn-ea"/>
                <a:cs typeface="+mn-cs"/>
              </a:rPr>
              <a:t> (70% s/ 2.000.000)</a:t>
            </a:r>
            <a:r>
              <a:rPr kumimoji="0" lang="es-ES" b="0" i="0" u="none" strike="noStrike" kern="0" cap="none" spc="0" normalizeH="0" baseline="0" noProof="0" dirty="0" smtClean="0">
                <a:ln>
                  <a:noFill/>
                </a:ln>
                <a:solidFill>
                  <a:schemeClr val="tx1"/>
                </a:solidFill>
                <a:uLnTx/>
                <a:uFillTx/>
                <a:latin typeface="+mn-lt"/>
                <a:ea typeface="+mn-ea"/>
                <a:cs typeface="+mn-cs"/>
              </a:rPr>
              <a:t> </a:t>
            </a:r>
          </a:p>
          <a:p>
            <a:pPr marL="342900" indent="-342900" algn="just" eaLnBrk="0" hangingPunct="0">
              <a:spcBef>
                <a:spcPct val="20000"/>
              </a:spcBef>
              <a:buSzPct val="100000"/>
              <a:buFont typeface="Wingdings" pitchFamily="2" charset="2"/>
              <a:buChar char="§"/>
            </a:pPr>
            <a:r>
              <a:rPr lang="es-ES" kern="0" dirty="0" smtClean="0"/>
              <a:t>BI declarada = </a:t>
            </a:r>
            <a:r>
              <a:rPr lang="es-ES" b="0" kern="0" dirty="0" smtClean="0"/>
              <a:t>600.000  [2.000.000 -  1.400.000]</a:t>
            </a:r>
          </a:p>
          <a:p>
            <a:pPr marL="342900" marR="0" lvl="0" indent="-342900" algn="just" defTabSz="914400" rtl="0" eaLnBrk="0" fontAlgn="base" latinLnBrk="0" hangingPunct="0">
              <a:lnSpc>
                <a:spcPct val="100000"/>
              </a:lnSpc>
              <a:spcBef>
                <a:spcPct val="20000"/>
              </a:spcBef>
              <a:spcAft>
                <a:spcPct val="0"/>
              </a:spcAft>
              <a:buSzPct val="100000"/>
              <a:tabLst/>
              <a:defRPr/>
            </a:pPr>
            <a:endParaRPr kumimoji="0" lang="es-ES" sz="400" b="0" i="0" u="none" strike="noStrike" kern="0" cap="none" spc="0" normalizeH="0" baseline="0" noProof="0" dirty="0" smtClean="0">
              <a:ln>
                <a:noFill/>
              </a:ln>
              <a:solidFill>
                <a:schemeClr val="tx1"/>
              </a:solidFill>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buFont typeface="+mj-lt"/>
              <a:buAutoNum type="alphaLcParenR" startAt="2"/>
              <a:tabLst/>
              <a:defRPr/>
            </a:pPr>
            <a:r>
              <a:rPr kumimoji="0" lang="es-ES" b="1" i="0" u="sng" strike="noStrike" kern="0" cap="none" spc="0" normalizeH="0" baseline="0" noProof="0" dirty="0" smtClean="0">
                <a:ln>
                  <a:noFill/>
                </a:ln>
                <a:solidFill>
                  <a:schemeClr val="tx1"/>
                </a:solidFill>
                <a:uLnTx/>
                <a:uFillTx/>
                <a:latin typeface="+mn-lt"/>
                <a:ea typeface="+mn-ea"/>
                <a:cs typeface="+mn-cs"/>
              </a:rPr>
              <a:t>La Inspección </a:t>
            </a:r>
            <a:r>
              <a:rPr kumimoji="0" lang="es-ES" b="0" i="0" u="none" strike="noStrike" kern="0" cap="none" spc="0" normalizeH="0" baseline="0" noProof="0" dirty="0" smtClean="0">
                <a:ln>
                  <a:noFill/>
                </a:ln>
                <a:solidFill>
                  <a:schemeClr val="tx1"/>
                </a:solidFill>
                <a:uLnTx/>
                <a:uFillTx/>
                <a:latin typeface="+mn-lt"/>
                <a:ea typeface="+mn-ea"/>
                <a:cs typeface="+mn-cs"/>
              </a:rPr>
              <a:t> le descubre unas operaciones no declaradas por </a:t>
            </a:r>
            <a:r>
              <a:rPr kumimoji="0" lang="es-ES" b="1" i="0" u="none" strike="noStrike" kern="0" cap="none" spc="0" normalizeH="0" baseline="0" noProof="0" dirty="0" smtClean="0">
                <a:ln>
                  <a:noFill/>
                </a:ln>
                <a:solidFill>
                  <a:schemeClr val="tx1"/>
                </a:solidFill>
                <a:uLnTx/>
                <a:uFillTx/>
                <a:latin typeface="+mn-lt"/>
                <a:ea typeface="+mn-ea"/>
                <a:cs typeface="+mn-cs"/>
              </a:rPr>
              <a:t> </a:t>
            </a:r>
            <a:r>
              <a:rPr kumimoji="0" lang="es-ES" i="0" u="none" strike="noStrike" kern="0" cap="none" spc="0" normalizeH="0" baseline="0" noProof="0" dirty="0" smtClean="0">
                <a:ln>
                  <a:noFill/>
                </a:ln>
                <a:solidFill>
                  <a:schemeClr val="tx1"/>
                </a:solidFill>
                <a:uLnTx/>
                <a:uFillTx/>
                <a:latin typeface="+mn-lt"/>
                <a:ea typeface="+mn-ea"/>
                <a:cs typeface="+mn-cs"/>
              </a:rPr>
              <a:t>1.000.000</a:t>
            </a:r>
          </a:p>
          <a:p>
            <a:pPr marL="342900" marR="0" lvl="0" indent="-342900" algn="just" defTabSz="914400" rtl="0" eaLnBrk="0" fontAlgn="base" latinLnBrk="0" hangingPunct="0">
              <a:lnSpc>
                <a:spcPct val="100000"/>
              </a:lnSpc>
              <a:spcBef>
                <a:spcPct val="20000"/>
              </a:spcBef>
              <a:spcAft>
                <a:spcPct val="0"/>
              </a:spcAft>
              <a:buClr>
                <a:schemeClr val="hlink"/>
              </a:buClr>
              <a:buSzPct val="80000"/>
              <a:buFont typeface="Wingdings" pitchFamily="2" charset="2"/>
              <a:buNone/>
              <a:tabLst/>
              <a:defRPr/>
            </a:pPr>
            <a:endParaRPr kumimoji="0" lang="es-ES" sz="800" b="0" i="0" u="none" strike="noStrike" kern="0" cap="none" spc="0" normalizeH="0" baseline="0" noProof="0" dirty="0" smtClean="0">
              <a:ln>
                <a:noFill/>
              </a:ln>
              <a:solidFill>
                <a:schemeClr val="tx1"/>
              </a:solidFill>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ü"/>
              <a:tabLst/>
              <a:defRPr/>
            </a:pPr>
            <a:r>
              <a:rPr kumimoji="0" lang="es-ES" sz="1800" b="1" i="0" u="none" strike="noStrike" kern="0" cap="none" spc="0" normalizeH="0" baseline="0" noProof="0" dirty="0" smtClean="0">
                <a:ln>
                  <a:noFill/>
                </a:ln>
                <a:solidFill>
                  <a:schemeClr val="tx1"/>
                </a:solidFill>
                <a:uLnTx/>
                <a:uFillTx/>
                <a:latin typeface="+mn-lt"/>
                <a:ea typeface="+mn-ea"/>
                <a:cs typeface="+mn-cs"/>
              </a:rPr>
              <a:t>El contribuyente </a:t>
            </a:r>
            <a:r>
              <a:rPr kumimoji="0" lang="es-ES" sz="1800" b="1" i="0" u="sng" strike="noStrike" kern="0" cap="none" spc="0" normalizeH="0" baseline="0" noProof="0" dirty="0" smtClean="0">
                <a:ln>
                  <a:noFill/>
                </a:ln>
                <a:solidFill>
                  <a:srgbClr val="FFFF00"/>
                </a:solidFill>
                <a:uLnTx/>
                <a:uFillTx/>
                <a:latin typeface="+mn-lt"/>
                <a:ea typeface="+mn-ea"/>
                <a:cs typeface="+mn-cs"/>
              </a:rPr>
              <a:t>había optado</a:t>
            </a:r>
            <a:r>
              <a:rPr kumimoji="0" lang="es-ES" sz="1800" b="1" i="0" u="none" strike="noStrike" kern="0" cap="none" spc="0" normalizeH="0" baseline="0" noProof="0" dirty="0" smtClean="0">
                <a:ln>
                  <a:noFill/>
                </a:ln>
                <a:solidFill>
                  <a:schemeClr val="tx1"/>
                </a:solidFill>
                <a:uLnTx/>
                <a:uFillTx/>
                <a:latin typeface="+mn-lt"/>
                <a:ea typeface="+mn-ea"/>
                <a:cs typeface="+mn-cs"/>
              </a:rPr>
              <a:t> por deducirse la BINEAS </a:t>
            </a:r>
            <a:r>
              <a:rPr kumimoji="0" lang="es-ES" sz="1800" b="1" i="0" u="sng" strike="noStrike" kern="0" cap="none" spc="0" normalizeH="0" baseline="0" noProof="0" dirty="0" smtClean="0">
                <a:ln>
                  <a:noFill/>
                </a:ln>
                <a:solidFill>
                  <a:srgbClr val="FFFF00"/>
                </a:solidFill>
                <a:uLnTx/>
                <a:uFillTx/>
                <a:latin typeface="+mn-lt"/>
                <a:ea typeface="+mn-ea"/>
                <a:cs typeface="+mn-cs"/>
              </a:rPr>
              <a:t>hasta el máximo posible.</a:t>
            </a:r>
            <a:r>
              <a:rPr kumimoji="0" lang="es-ES" sz="1800" b="1" i="0" u="none" strike="noStrike" kern="0" cap="none" spc="0" normalizeH="0" baseline="0" noProof="0" dirty="0" smtClean="0">
                <a:ln>
                  <a:noFill/>
                </a:ln>
                <a:solidFill>
                  <a:schemeClr val="tx1"/>
                </a:solidFill>
                <a:uLnTx/>
                <a:uFillTx/>
                <a:latin typeface="+mn-lt"/>
                <a:ea typeface="+mn-ea"/>
                <a:cs typeface="+mn-cs"/>
              </a:rPr>
              <a:t> </a:t>
            </a: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ü"/>
              <a:tabLst/>
              <a:defRPr/>
            </a:pPr>
            <a:r>
              <a:rPr kumimoji="0" lang="es-ES" sz="1800" b="0" i="0" u="none" strike="noStrike" kern="0" cap="none" spc="0" normalizeH="0" baseline="0" noProof="0" dirty="0" smtClean="0">
                <a:ln>
                  <a:noFill/>
                </a:ln>
                <a:solidFill>
                  <a:schemeClr val="tx1"/>
                </a:solidFill>
                <a:uLnTx/>
                <a:uFillTx/>
                <a:latin typeface="+mn-lt"/>
                <a:ea typeface="+mn-ea"/>
                <a:cs typeface="+mn-cs"/>
              </a:rPr>
              <a:t>Tras el descubrimiento de las operaciones no declaradas, </a:t>
            </a:r>
            <a:r>
              <a:rPr kumimoji="0" lang="es-ES" sz="1800" b="0" i="0" u="sng" strike="noStrike" kern="0" cap="none" spc="0" normalizeH="0" baseline="0" noProof="0" dirty="0" smtClean="0">
                <a:ln>
                  <a:noFill/>
                </a:ln>
                <a:solidFill>
                  <a:schemeClr val="tx1"/>
                </a:solidFill>
                <a:uLnTx/>
                <a:uFillTx/>
                <a:latin typeface="+mn-lt"/>
                <a:ea typeface="+mn-ea"/>
                <a:cs typeface="+mn-cs"/>
              </a:rPr>
              <a:t>el nuevo límite máximo sería de 2.100.000 (70% de 3.000.000)</a:t>
            </a:r>
            <a:r>
              <a:rPr kumimoji="0" lang="es-ES" sz="1800" b="0" i="0" u="none" strike="noStrike" kern="0" cap="none" spc="0" normalizeH="0" baseline="0" noProof="0" dirty="0" smtClean="0">
                <a:ln>
                  <a:noFill/>
                </a:ln>
                <a:solidFill>
                  <a:schemeClr val="tx1"/>
                </a:solidFill>
                <a:uLnTx/>
                <a:uFillTx/>
                <a:latin typeface="+mn-lt"/>
                <a:ea typeface="+mn-ea"/>
                <a:cs typeface="+mn-cs"/>
              </a:rPr>
              <a:t>. Luego, se aumentará la cantidad a compensar, para llegar al máximo posible, que había sido la opción elegida en su momento por el contribuyente.</a:t>
            </a:r>
            <a:endParaRPr kumimoji="0" lang="es-ES" sz="1800" b="1" i="0" u="none" strike="noStrike" kern="0" cap="none" spc="0" normalizeH="0" baseline="0" noProof="0" dirty="0" smtClean="0">
              <a:ln>
                <a:noFill/>
              </a:ln>
              <a:solidFill>
                <a:srgbClr val="FF0000"/>
              </a:solidFill>
              <a:uLnTx/>
              <a:uFillTx/>
              <a:latin typeface="+mn-lt"/>
              <a:ea typeface="+mn-ea"/>
              <a:cs typeface="Arial" charset="0"/>
            </a:endParaRPr>
          </a:p>
          <a:p>
            <a:pPr marL="342900" marR="0" lvl="0" indent="-342900" algn="just" defTabSz="914400" rtl="0" eaLnBrk="0" fontAlgn="base" latinLnBrk="0" hangingPunct="0">
              <a:lnSpc>
                <a:spcPct val="100000"/>
              </a:lnSpc>
              <a:spcBef>
                <a:spcPct val="20000"/>
              </a:spcBef>
              <a:spcAft>
                <a:spcPct val="0"/>
              </a:spcAft>
              <a:buClr>
                <a:schemeClr val="hlink"/>
              </a:buClr>
              <a:buSzPct val="80000"/>
              <a:buFont typeface="Wingdings" pitchFamily="2" charset="2"/>
              <a:buAutoNum type="arabicPeriod" startAt="2"/>
              <a:tabLst/>
              <a:defRPr/>
            </a:pPr>
            <a:endParaRPr kumimoji="0" lang="es-ES" sz="1800" b="1" i="0" u="none" strike="noStrike" kern="0" cap="none" spc="0" normalizeH="0" baseline="0" noProof="0" dirty="0" smtClean="0">
              <a:ln>
                <a:noFill/>
              </a:ln>
              <a:solidFill>
                <a:srgbClr val="FF0000"/>
              </a:solidFill>
              <a:effectLst>
                <a:outerShdw blurRad="38100" dist="38100" dir="2700000" algn="tl">
                  <a:srgbClr val="000000"/>
                </a:outerShdw>
              </a:effectLst>
              <a:uLnTx/>
              <a:uFillTx/>
              <a:latin typeface="+mn-lt"/>
              <a:ea typeface="+mn-ea"/>
              <a:cs typeface="Arial" charset="0"/>
            </a:endParaRPr>
          </a:p>
          <a:p>
            <a:pPr marL="342900" marR="0" lvl="0" indent="-342900" algn="just" defTabSz="914400" rtl="0" eaLnBrk="0" fontAlgn="base" latinLnBrk="0" hangingPunct="0">
              <a:lnSpc>
                <a:spcPct val="100000"/>
              </a:lnSpc>
              <a:spcBef>
                <a:spcPct val="20000"/>
              </a:spcBef>
              <a:spcAft>
                <a:spcPct val="0"/>
              </a:spcAft>
              <a:buClr>
                <a:schemeClr val="hlink"/>
              </a:buClr>
              <a:buSzPct val="80000"/>
              <a:buFont typeface="Wingdings" pitchFamily="2" charset="2"/>
              <a:buNone/>
              <a:tabLst/>
              <a:defRPr/>
            </a:pPr>
            <a:endParaRPr kumimoji="0" lang="es-ES" sz="1600" b="0" i="0" u="none" strike="noStrike" kern="0" cap="none" spc="0" normalizeH="0" baseline="0" noProof="0" dirty="0" smtClean="0">
              <a:ln>
                <a:noFill/>
              </a:ln>
              <a:solidFill>
                <a:schemeClr val="tx1"/>
              </a:solidFill>
              <a:effectLst>
                <a:outerShdw blurRad="38100" dist="38100" dir="2700000" algn="tl">
                  <a:srgbClr val="000000"/>
                </a:outerShdw>
              </a:effectLst>
              <a:uLnTx/>
              <a:uFillTx/>
              <a:latin typeface="Arial" charset="0"/>
              <a:ea typeface="+mn-ea"/>
              <a:cs typeface="Arial" charset="0"/>
            </a:endParaRPr>
          </a:p>
        </p:txBody>
      </p:sp>
      <p:sp>
        <p:nvSpPr>
          <p:cNvPr id="9" name="8 CuadroTexto"/>
          <p:cNvSpPr txBox="1"/>
          <p:nvPr/>
        </p:nvSpPr>
        <p:spPr>
          <a:xfrm>
            <a:off x="3048000" y="5181600"/>
            <a:ext cx="3962400" cy="1492716"/>
          </a:xfrm>
          <a:prstGeom prst="rect">
            <a:avLst/>
          </a:prstGeom>
          <a:solidFill>
            <a:schemeClr val="tx1"/>
          </a:solidFill>
          <a:ln w="38100">
            <a:solidFill>
              <a:srgbClr val="FFFF00"/>
            </a:solidFill>
          </a:ln>
        </p:spPr>
        <p:txBody>
          <a:bodyPr wrap="square" rtlCol="0">
            <a:spAutoFit/>
          </a:bodyPr>
          <a:lstStyle/>
          <a:p>
            <a:pPr algn="ctr"/>
            <a:r>
              <a:rPr lang="es-ES" sz="1300" u="sng" dirty="0" smtClean="0">
                <a:solidFill>
                  <a:srgbClr val="000066"/>
                </a:solidFill>
              </a:rPr>
              <a:t>LIQUIDACIÓN POR INSPECCIÓN</a:t>
            </a:r>
            <a:r>
              <a:rPr lang="es-ES" sz="1300" dirty="0" smtClean="0">
                <a:solidFill>
                  <a:srgbClr val="000066"/>
                </a:solidFill>
              </a:rPr>
              <a:t>:</a:t>
            </a:r>
            <a:endParaRPr lang="es-ES" sz="1300" b="1" dirty="0" smtClean="0">
              <a:solidFill>
                <a:srgbClr val="000066"/>
              </a:solidFill>
            </a:endParaRPr>
          </a:p>
          <a:p>
            <a:endParaRPr lang="es-ES" sz="1300" b="1" dirty="0" smtClean="0">
              <a:solidFill>
                <a:srgbClr val="0000FF"/>
              </a:solidFill>
            </a:endParaRPr>
          </a:p>
          <a:p>
            <a:pPr marL="342900" indent="-342900">
              <a:buFont typeface="Wingdings" pitchFamily="2" charset="2"/>
              <a:buChar char="§"/>
            </a:pPr>
            <a:r>
              <a:rPr lang="es-ES" sz="1300" b="1" dirty="0" smtClean="0">
                <a:solidFill>
                  <a:srgbClr val="0000FF"/>
                </a:solidFill>
              </a:rPr>
              <a:t>BIP comprobada:    3.000.000</a:t>
            </a:r>
          </a:p>
          <a:p>
            <a:pPr marL="342900" indent="-342900">
              <a:buFont typeface="Wingdings" pitchFamily="2" charset="2"/>
              <a:buChar char="§"/>
            </a:pPr>
            <a:r>
              <a:rPr lang="es-ES" sz="1300" b="1" dirty="0" smtClean="0">
                <a:solidFill>
                  <a:srgbClr val="FF0000"/>
                </a:solidFill>
              </a:rPr>
              <a:t>BINEA a </a:t>
            </a:r>
            <a:r>
              <a:rPr lang="es-ES" sz="1300" b="1" dirty="0" err="1" smtClean="0">
                <a:solidFill>
                  <a:srgbClr val="FF0000"/>
                </a:solidFill>
              </a:rPr>
              <a:t>compens</a:t>
            </a:r>
            <a:r>
              <a:rPr lang="es-ES" sz="1300" b="1" dirty="0" smtClean="0">
                <a:solidFill>
                  <a:srgbClr val="FF0000"/>
                </a:solidFill>
              </a:rPr>
              <a:t>:(2.100.000)</a:t>
            </a:r>
          </a:p>
          <a:p>
            <a:pPr marL="342900" indent="-342900">
              <a:buFont typeface="Wingdings" pitchFamily="2" charset="2"/>
              <a:buChar char="§"/>
            </a:pPr>
            <a:r>
              <a:rPr lang="es-ES" sz="1300" dirty="0" smtClean="0">
                <a:solidFill>
                  <a:srgbClr val="0000FF"/>
                </a:solidFill>
              </a:rPr>
              <a:t>BI comprobada:        </a:t>
            </a:r>
            <a:r>
              <a:rPr lang="es-ES" sz="1300" b="1" dirty="0" smtClean="0">
                <a:solidFill>
                  <a:srgbClr val="0000FF"/>
                </a:solidFill>
              </a:rPr>
              <a:t>900.000</a:t>
            </a:r>
          </a:p>
          <a:p>
            <a:endParaRPr lang="es-ES" sz="1300" b="1" dirty="0" smtClean="0">
              <a:solidFill>
                <a:srgbClr val="0000FF"/>
              </a:solidFill>
            </a:endParaRPr>
          </a:p>
          <a:p>
            <a:pPr marL="342900" indent="-342900">
              <a:buFont typeface="Wingdings" pitchFamily="2" charset="2"/>
              <a:buChar char="Ø"/>
            </a:pPr>
            <a:r>
              <a:rPr lang="es-ES" sz="1300" b="1" dirty="0" smtClean="0">
                <a:solidFill>
                  <a:srgbClr val="0000FF"/>
                </a:solidFill>
              </a:rPr>
              <a:t>BINEA pendiente:  1.900.000</a:t>
            </a:r>
            <a:endParaRPr lang="es-ES" sz="1400" b="1" dirty="0">
              <a:solidFill>
                <a:srgbClr val="0000FF"/>
              </a:solidFill>
            </a:endParaRPr>
          </a:p>
        </p:txBody>
      </p:sp>
    </p:spTree>
    <p:extLst>
      <p:ext uri="{BB962C8B-B14F-4D97-AF65-F5344CB8AC3E}">
        <p14:creationId xmlns="" xmlns:p14="http://schemas.microsoft.com/office/powerpoint/2010/main" val="1055308631"/>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328</a:t>
            </a:fld>
            <a:endParaRPr lang="es-ES" dirty="0"/>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Situación-3</a:t>
            </a:r>
            <a:r>
              <a:rPr lang="es-ES" dirty="0" smtClean="0">
                <a:solidFill>
                  <a:srgbClr val="000066"/>
                </a:solidFill>
              </a:rPr>
              <a:t>.   Limitaciones en </a:t>
            </a:r>
            <a:r>
              <a:rPr lang="es-ES" dirty="0" err="1" smtClean="0">
                <a:solidFill>
                  <a:srgbClr val="FF0000"/>
                </a:solidFill>
              </a:rPr>
              <a:t>BINs</a:t>
            </a:r>
            <a:r>
              <a:rPr lang="es-ES" dirty="0" smtClean="0">
                <a:solidFill>
                  <a:srgbClr val="FF0000"/>
                </a:solidFill>
              </a:rPr>
              <a:t>. </a:t>
            </a:r>
            <a:r>
              <a:rPr lang="es-ES" dirty="0" smtClean="0">
                <a:solidFill>
                  <a:srgbClr val="FF0066"/>
                </a:solidFill>
              </a:rPr>
              <a:t>Resolución TEAC 4/4/2017</a:t>
            </a:r>
            <a:endParaRPr lang="es-ES" dirty="0">
              <a:solidFill>
                <a:srgbClr val="0000FF"/>
              </a:solidFill>
            </a:endParaRPr>
          </a:p>
        </p:txBody>
      </p:sp>
      <p:sp>
        <p:nvSpPr>
          <p:cNvPr id="7" name="Rectangle 3"/>
          <p:cNvSpPr txBox="1">
            <a:spLocks noChangeArrowheads="1"/>
          </p:cNvSpPr>
          <p:nvPr/>
        </p:nvSpPr>
        <p:spPr bwMode="auto">
          <a:xfrm>
            <a:off x="0" y="381000"/>
            <a:ext cx="9906000" cy="3352799"/>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p>
            <a:pPr marL="342900" marR="0" lvl="0" indent="-342900" algn="just" defTabSz="914400" rtl="0" eaLnBrk="0" fontAlgn="base" latinLnBrk="0" hangingPunct="0">
              <a:lnSpc>
                <a:spcPct val="100000"/>
              </a:lnSpc>
              <a:spcBef>
                <a:spcPct val="20000"/>
              </a:spcBef>
              <a:spcAft>
                <a:spcPct val="0"/>
              </a:spcAft>
              <a:buSzPct val="100000"/>
              <a:buFont typeface="Wingdings" pitchFamily="2" charset="2"/>
              <a:buAutoNum type="arabicPeriod" startAt="3"/>
              <a:tabLst/>
              <a:defRPr/>
            </a:pPr>
            <a:r>
              <a:rPr kumimoji="0" lang="es-ES" b="1" i="0" u="none" strike="noStrike" kern="0" cap="none" spc="0" normalizeH="0" baseline="0" noProof="0" dirty="0" smtClean="0">
                <a:ln>
                  <a:noFill/>
                </a:ln>
                <a:solidFill>
                  <a:srgbClr val="FFFF00"/>
                </a:solidFill>
                <a:uLnTx/>
                <a:uFillTx/>
                <a:latin typeface="+mn-lt"/>
                <a:ea typeface="+mn-ea"/>
                <a:cs typeface="Arial" charset="0"/>
              </a:rPr>
              <a:t>El contribuyente decidió no compensar importe alguno o compensar un importe inferior al límite máximo compensable</a:t>
            </a:r>
            <a:r>
              <a:rPr kumimoji="0" lang="es-ES" b="1" i="0" u="none" strike="noStrike" kern="0" cap="none" spc="0" normalizeH="0" baseline="0" noProof="0" dirty="0" smtClean="0">
                <a:ln>
                  <a:noFill/>
                </a:ln>
                <a:uLnTx/>
                <a:uFillTx/>
                <a:latin typeface="+mn-lt"/>
                <a:ea typeface="+mn-ea"/>
                <a:cs typeface="Arial" charset="0"/>
              </a:rPr>
              <a:t> Aún teniendo BINEAS pendientes. </a:t>
            </a:r>
            <a:r>
              <a:rPr kumimoji="0" lang="es-ES" b="1" i="0" u="sng" strike="noStrike" kern="0" cap="none" spc="0" normalizeH="0" baseline="0" noProof="0" dirty="0" smtClean="0">
                <a:ln>
                  <a:noFill/>
                </a:ln>
                <a:solidFill>
                  <a:srgbClr val="FFFF00"/>
                </a:solidFill>
                <a:uLnTx/>
                <a:uFillTx/>
                <a:latin typeface="+mn-lt"/>
                <a:ea typeface="+mn-ea"/>
                <a:cs typeface="Arial" charset="0"/>
              </a:rPr>
              <a:t>No cabe cambiar opción</a:t>
            </a:r>
            <a:r>
              <a:rPr kumimoji="0" lang="es-ES" b="1" i="0" u="none" strike="noStrike" kern="0" cap="none" spc="0" normalizeH="0" baseline="0" noProof="0" dirty="0" smtClean="0">
                <a:ln>
                  <a:noFill/>
                </a:ln>
                <a:uLnTx/>
                <a:uFillTx/>
                <a:latin typeface="+mn-lt"/>
                <a:ea typeface="+mn-ea"/>
                <a:cs typeface="Arial" charset="0"/>
              </a:rPr>
              <a:t> para ingresar menos u obtener mayor devolución.	</a:t>
            </a:r>
          </a:p>
          <a:p>
            <a:pPr marL="342900" marR="0" lvl="0" indent="-342900" algn="just" defTabSz="914400" rtl="0" eaLnBrk="0" fontAlgn="base" latinLnBrk="0" hangingPunct="0">
              <a:lnSpc>
                <a:spcPct val="100000"/>
              </a:lnSpc>
              <a:spcBef>
                <a:spcPct val="20000"/>
              </a:spcBef>
              <a:spcAft>
                <a:spcPct val="0"/>
              </a:spcAft>
              <a:buSzPct val="100000"/>
              <a:tabLst/>
              <a:defRPr/>
            </a:pPr>
            <a:endParaRPr kumimoji="0" lang="es-ES" sz="400" b="1" i="0" u="none" strike="noStrike" kern="0" cap="none" spc="0" normalizeH="0" baseline="0" noProof="0" dirty="0" smtClean="0">
              <a:ln>
                <a:noFill/>
              </a:ln>
              <a:uLnTx/>
              <a:uFillTx/>
              <a:latin typeface="+mn-lt"/>
              <a:ea typeface="+mn-ea"/>
              <a:cs typeface="Arial" charset="0"/>
            </a:endParaRPr>
          </a:p>
          <a:p>
            <a:pPr marL="457200" marR="0" lvl="0" indent="-457200" algn="just" defTabSz="914400" rtl="0" eaLnBrk="0" fontAlgn="base" latinLnBrk="0" hangingPunct="0">
              <a:lnSpc>
                <a:spcPct val="100000"/>
              </a:lnSpc>
              <a:spcBef>
                <a:spcPct val="20000"/>
              </a:spcBef>
              <a:spcAft>
                <a:spcPct val="0"/>
              </a:spcAft>
              <a:buSzPct val="100000"/>
              <a:buFont typeface="+mj-lt"/>
              <a:buAutoNum type="alphaLcParenR"/>
              <a:tabLst/>
              <a:defRPr/>
            </a:pPr>
            <a:r>
              <a:rPr kumimoji="0" lang="es-ES" b="1" i="0" strike="noStrike" kern="0" cap="none" spc="0" normalizeH="0" baseline="0" noProof="0" dirty="0" smtClean="0">
                <a:ln>
                  <a:noFill/>
                </a:ln>
                <a:uLnTx/>
                <a:uFillTx/>
                <a:latin typeface="+mn-lt"/>
                <a:ea typeface="+mn-ea"/>
                <a:cs typeface="+mn-cs"/>
              </a:rPr>
              <a:t>Año N</a:t>
            </a:r>
            <a:r>
              <a:rPr kumimoji="0" lang="es-ES" b="1" i="0" u="none" strike="noStrike" kern="0" cap="none" spc="0" normalizeH="0" baseline="0" noProof="0" dirty="0" smtClean="0">
                <a:ln>
                  <a:noFill/>
                </a:ln>
                <a:uLnTx/>
                <a:uFillTx/>
                <a:latin typeface="+mn-lt"/>
                <a:ea typeface="+mn-ea"/>
                <a:cs typeface="+mn-cs"/>
              </a:rPr>
              <a:t> el contribuyente </a:t>
            </a:r>
            <a:r>
              <a:rPr kumimoji="0" lang="es-ES" b="1" i="0" u="sng" strike="noStrike" kern="0" cap="none" spc="0" normalizeH="0" baseline="0" noProof="0" dirty="0" smtClean="0">
                <a:ln>
                  <a:noFill/>
                </a:ln>
                <a:uLnTx/>
                <a:uFillTx/>
                <a:latin typeface="+mn-lt"/>
                <a:ea typeface="+mn-ea"/>
                <a:cs typeface="+mn-cs"/>
              </a:rPr>
              <a:t>declara</a:t>
            </a:r>
            <a:r>
              <a:rPr kumimoji="0" lang="es-ES" b="1" i="0" u="none" strike="noStrike" kern="0" cap="none" spc="0" normalizeH="0" baseline="0" noProof="0" dirty="0" smtClean="0">
                <a:ln>
                  <a:noFill/>
                </a:ln>
                <a:uLnTx/>
                <a:uFillTx/>
                <a:latin typeface="+mn-lt"/>
                <a:ea typeface="+mn-ea"/>
                <a:cs typeface="+mn-cs"/>
              </a:rPr>
              <a:t>:</a:t>
            </a:r>
            <a:endParaRPr kumimoji="0" lang="es-ES" b="1" i="0" u="sng" strike="noStrike" kern="0" cap="none" spc="0" normalizeH="0" baseline="0" noProof="0" dirty="0" smtClean="0">
              <a:ln>
                <a:noFill/>
              </a:ln>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
              <a:tabLst/>
              <a:defRPr/>
            </a:pPr>
            <a:r>
              <a:rPr kumimoji="0" lang="es-ES" b="1" i="0" u="none" strike="noStrike" kern="0" cap="none" spc="0" normalizeH="0" baseline="0" noProof="0" dirty="0" smtClean="0">
                <a:ln>
                  <a:noFill/>
                </a:ln>
                <a:uLnTx/>
                <a:uFillTx/>
                <a:latin typeface="+mn-lt"/>
                <a:ea typeface="+mn-ea"/>
                <a:cs typeface="+mn-cs"/>
              </a:rPr>
              <a:t>BIP</a:t>
            </a:r>
            <a:r>
              <a:rPr kumimoji="0" lang="es-ES" b="0" i="0" u="none" strike="noStrike" kern="0" cap="none" spc="0" normalizeH="0" baseline="0" noProof="0" dirty="0" smtClean="0">
                <a:ln>
                  <a:noFill/>
                </a:ln>
                <a:uLnTx/>
                <a:uFillTx/>
                <a:latin typeface="+mn-lt"/>
                <a:ea typeface="+mn-ea"/>
                <a:cs typeface="+mn-cs"/>
              </a:rPr>
              <a:t> = 2.500.000 </a:t>
            </a: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
              <a:tabLst/>
              <a:defRPr/>
            </a:pPr>
            <a:r>
              <a:rPr kumimoji="0" lang="es-ES" b="1" i="0" u="none" strike="noStrike" kern="0" cap="none" spc="0" normalizeH="0" baseline="0" noProof="0" dirty="0" smtClean="0">
                <a:ln>
                  <a:noFill/>
                </a:ln>
                <a:uLnTx/>
                <a:uFillTx/>
                <a:latin typeface="+mn-lt"/>
                <a:ea typeface="+mn-ea"/>
                <a:cs typeface="+mn-cs"/>
              </a:rPr>
              <a:t>BINEA </a:t>
            </a:r>
            <a:r>
              <a:rPr kumimoji="0" lang="es-ES" b="0" i="0" u="none" strike="noStrike" kern="0" cap="none" spc="0" normalizeH="0" baseline="0" noProof="0" dirty="0" smtClean="0">
                <a:ln>
                  <a:noFill/>
                </a:ln>
                <a:uLnTx/>
                <a:uFillTx/>
                <a:latin typeface="+mn-lt"/>
                <a:ea typeface="+mn-ea"/>
                <a:cs typeface="+mn-cs"/>
              </a:rPr>
              <a:t>= - 4.000.000. </a:t>
            </a:r>
            <a:r>
              <a:rPr kumimoji="0" lang="es-ES" i="0" u="none" strike="noStrike" kern="0" cap="none" spc="0" normalizeH="0" baseline="0" noProof="0" dirty="0" smtClean="0">
                <a:ln>
                  <a:noFill/>
                </a:ln>
                <a:solidFill>
                  <a:srgbClr val="FFFF00"/>
                </a:solidFill>
                <a:uLnTx/>
                <a:uFillTx/>
                <a:latin typeface="+mn-lt"/>
                <a:ea typeface="+mn-ea"/>
                <a:cs typeface="+mn-cs"/>
              </a:rPr>
              <a:t>Compensa BINEA =1.000.000</a:t>
            </a:r>
            <a:r>
              <a:rPr kumimoji="0" lang="es-ES" b="0" i="0" u="none" strike="noStrike" kern="0" cap="none" spc="0" normalizeH="0" baseline="0" noProof="0" dirty="0" smtClean="0">
                <a:ln>
                  <a:noFill/>
                </a:ln>
                <a:uLnTx/>
                <a:uFillTx/>
                <a:latin typeface="+mn-lt"/>
                <a:ea typeface="+mn-ea"/>
                <a:cs typeface="+mn-cs"/>
              </a:rPr>
              <a:t> [límite máximo = 1.750.000 (70% de 2.500.000)]</a:t>
            </a: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
              <a:tabLst/>
              <a:defRPr/>
            </a:pPr>
            <a:r>
              <a:rPr lang="es-ES" kern="0" dirty="0" smtClean="0">
                <a:latin typeface="+mn-lt"/>
                <a:cs typeface="+mn-cs"/>
              </a:rPr>
              <a:t>BI declarada = </a:t>
            </a:r>
            <a:r>
              <a:rPr lang="es-ES" b="0" kern="0" dirty="0" smtClean="0">
                <a:latin typeface="+mn-lt"/>
                <a:cs typeface="+mn-cs"/>
              </a:rPr>
              <a:t>1.500.000  [2.500.000 </a:t>
            </a:r>
            <a:r>
              <a:rPr lang="es-ES" kern="0" dirty="0" smtClean="0">
                <a:solidFill>
                  <a:srgbClr val="FFFF00"/>
                </a:solidFill>
                <a:latin typeface="+mn-lt"/>
                <a:cs typeface="+mn-cs"/>
              </a:rPr>
              <a:t>– 1.000.000</a:t>
            </a:r>
            <a:r>
              <a:rPr lang="es-ES" b="0" kern="0" dirty="0" smtClean="0">
                <a:latin typeface="+mn-lt"/>
                <a:cs typeface="+mn-cs"/>
              </a:rPr>
              <a:t>] </a:t>
            </a:r>
            <a:r>
              <a:rPr lang="es-ES" u="sng" kern="0" dirty="0" smtClean="0">
                <a:solidFill>
                  <a:srgbClr val="FFFF00"/>
                </a:solidFill>
                <a:latin typeface="+mn-lt"/>
                <a:cs typeface="+mn-cs"/>
              </a:rPr>
              <a:t>De dónde sale ese importe?</a:t>
            </a:r>
            <a:endParaRPr kumimoji="0" lang="es-ES" i="0" u="sng" strike="noStrike" kern="0" cap="none" spc="0" normalizeH="0" baseline="0" noProof="0" dirty="0" smtClean="0">
              <a:ln>
                <a:noFill/>
              </a:ln>
              <a:solidFill>
                <a:srgbClr val="FFFF00"/>
              </a:solidFill>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tabLst/>
              <a:defRPr/>
            </a:pPr>
            <a:endParaRPr kumimoji="0" lang="es-ES" sz="400" b="0" i="0" u="none" strike="noStrike" kern="0" cap="none" spc="0" normalizeH="0" baseline="0" noProof="0" dirty="0" smtClean="0">
              <a:ln>
                <a:noFill/>
              </a:ln>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buFont typeface="+mj-lt"/>
              <a:buAutoNum type="alphaLcParenR" startAt="2"/>
              <a:tabLst/>
              <a:defRPr/>
            </a:pPr>
            <a:r>
              <a:rPr kumimoji="0" lang="es-ES" b="1" i="0" u="sng" strike="noStrike" kern="0" cap="none" spc="0" normalizeH="0" baseline="0" noProof="0" dirty="0" smtClean="0">
                <a:ln>
                  <a:noFill/>
                </a:ln>
                <a:uLnTx/>
                <a:uFillTx/>
                <a:latin typeface="+mn-lt"/>
                <a:ea typeface="+mn-ea"/>
                <a:cs typeface="+mn-cs"/>
              </a:rPr>
              <a:t>La Inspección</a:t>
            </a:r>
            <a:r>
              <a:rPr kumimoji="0" lang="es-ES" b="1" i="0" u="none" strike="noStrike" kern="0" cap="none" spc="0" normalizeH="0" baseline="0" noProof="0" dirty="0" smtClean="0">
                <a:ln>
                  <a:noFill/>
                </a:ln>
                <a:uLnTx/>
                <a:uFillTx/>
                <a:latin typeface="+mn-lt"/>
                <a:ea typeface="+mn-ea"/>
                <a:cs typeface="+mn-cs"/>
              </a:rPr>
              <a:t> </a:t>
            </a:r>
            <a:r>
              <a:rPr kumimoji="0" lang="es-ES" b="0" i="0" u="none" strike="noStrike" kern="0" cap="none" spc="0" normalizeH="0" baseline="0" noProof="0" dirty="0" smtClean="0">
                <a:ln>
                  <a:noFill/>
                </a:ln>
                <a:uLnTx/>
                <a:uFillTx/>
                <a:latin typeface="+mn-lt"/>
                <a:ea typeface="+mn-ea"/>
                <a:cs typeface="+mn-cs"/>
              </a:rPr>
              <a:t>le descubre unas operaciones no declaradas por </a:t>
            </a:r>
            <a:r>
              <a:rPr kumimoji="0" lang="es-ES" i="0" u="none" strike="noStrike" kern="0" cap="none" spc="0" normalizeH="0" baseline="0" noProof="0" dirty="0" smtClean="0">
                <a:ln>
                  <a:noFill/>
                </a:ln>
                <a:uLnTx/>
                <a:uFillTx/>
                <a:latin typeface="+mn-lt"/>
                <a:ea typeface="+mn-ea"/>
                <a:cs typeface="+mn-cs"/>
              </a:rPr>
              <a:t>1.000.000</a:t>
            </a:r>
            <a:r>
              <a:rPr kumimoji="0" lang="es-ES" b="0" i="0" u="none" strike="noStrike" kern="0" cap="none" spc="0" normalizeH="0" baseline="0" noProof="0" dirty="0" smtClean="0">
                <a:ln>
                  <a:noFill/>
                </a:ln>
                <a:uLnTx/>
                <a:uFillTx/>
                <a:latin typeface="+mn-lt"/>
                <a:ea typeface="+mn-ea"/>
                <a:cs typeface="+mn-cs"/>
              </a:rPr>
              <a:t> </a:t>
            </a:r>
            <a:endParaRPr kumimoji="0" lang="es-ES" sz="1800" b="0" i="0" u="none" strike="noStrike" kern="0" cap="none" spc="0" normalizeH="0" baseline="0" noProof="0" dirty="0" smtClean="0">
              <a:ln>
                <a:noFill/>
              </a:ln>
              <a:uLnTx/>
              <a:uFillTx/>
              <a:latin typeface="+mn-lt"/>
              <a:ea typeface="+mn-ea"/>
              <a:cs typeface="Arial" charset="0"/>
            </a:endParaRPr>
          </a:p>
          <a:p>
            <a:pPr marL="342900" marR="0" lvl="0" indent="-342900" algn="just" defTabSz="914400" rtl="0" eaLnBrk="0" fontAlgn="base" latinLnBrk="0" hangingPunct="0">
              <a:lnSpc>
                <a:spcPct val="100000"/>
              </a:lnSpc>
              <a:spcBef>
                <a:spcPct val="20000"/>
              </a:spcBef>
              <a:spcAft>
                <a:spcPct val="0"/>
              </a:spcAft>
              <a:buClr>
                <a:schemeClr val="hlink"/>
              </a:buClr>
              <a:buSzPct val="80000"/>
              <a:buFont typeface="Wingdings" pitchFamily="2" charset="2"/>
              <a:buNone/>
              <a:tabLst/>
              <a:defRPr/>
            </a:pPr>
            <a:endParaRPr kumimoji="0" lang="es-ES" sz="1800" b="1" i="0" u="none" strike="noStrike" kern="0" cap="none" spc="0" normalizeH="0" baseline="0" noProof="0" dirty="0" smtClean="0">
              <a:ln>
                <a:noFill/>
              </a:ln>
              <a:uLnTx/>
              <a:uFillTx/>
              <a:latin typeface="+mn-lt"/>
              <a:ea typeface="+mn-ea"/>
              <a:cs typeface="Arial" charset="0"/>
            </a:endParaRPr>
          </a:p>
        </p:txBody>
      </p:sp>
      <p:sp>
        <p:nvSpPr>
          <p:cNvPr id="9" name="8 CuadroTexto"/>
          <p:cNvSpPr txBox="1"/>
          <p:nvPr/>
        </p:nvSpPr>
        <p:spPr>
          <a:xfrm>
            <a:off x="76200" y="4063186"/>
            <a:ext cx="3200400" cy="2092881"/>
          </a:xfrm>
          <a:prstGeom prst="rect">
            <a:avLst/>
          </a:prstGeom>
          <a:solidFill>
            <a:schemeClr val="tx1"/>
          </a:solidFill>
          <a:ln w="38100">
            <a:solidFill>
              <a:srgbClr val="FFFF00"/>
            </a:solidFill>
          </a:ln>
        </p:spPr>
        <p:txBody>
          <a:bodyPr wrap="square" rtlCol="0">
            <a:spAutoFit/>
          </a:bodyPr>
          <a:lstStyle/>
          <a:p>
            <a:pPr algn="ctr"/>
            <a:r>
              <a:rPr lang="es-ES" sz="1600" b="1" u="sng" dirty="0" smtClean="0">
                <a:solidFill>
                  <a:srgbClr val="FF0000"/>
                </a:solidFill>
              </a:rPr>
              <a:t>Opción 1</a:t>
            </a:r>
          </a:p>
          <a:p>
            <a:pPr algn="ctr"/>
            <a:endParaRPr lang="es-ES" sz="1600" b="1" dirty="0" smtClean="0">
              <a:solidFill>
                <a:srgbClr val="0000FF"/>
              </a:solidFill>
            </a:endParaRPr>
          </a:p>
          <a:p>
            <a:r>
              <a:rPr lang="es-ES" sz="1200" b="1" dirty="0" smtClean="0">
                <a:solidFill>
                  <a:srgbClr val="000066"/>
                </a:solidFill>
              </a:rPr>
              <a:t>Optó por compensar importe exacto de BINEA=1.000.000</a:t>
            </a:r>
          </a:p>
          <a:p>
            <a:endParaRPr lang="es-ES" sz="1300" b="1" dirty="0" smtClean="0">
              <a:solidFill>
                <a:srgbClr val="0000FF"/>
              </a:solidFill>
            </a:endParaRPr>
          </a:p>
          <a:p>
            <a:pPr marL="342900" indent="-342900">
              <a:buFont typeface="Wingdings" pitchFamily="2" charset="2"/>
              <a:buChar char="§"/>
            </a:pPr>
            <a:r>
              <a:rPr lang="es-ES" sz="1200" b="1" dirty="0" smtClean="0">
                <a:solidFill>
                  <a:srgbClr val="0000FF"/>
                </a:solidFill>
              </a:rPr>
              <a:t>BIP comprobada:    3.500.000</a:t>
            </a:r>
          </a:p>
          <a:p>
            <a:pPr marL="342900" indent="-342900">
              <a:buFont typeface="Wingdings" pitchFamily="2" charset="2"/>
              <a:buChar char="§"/>
            </a:pPr>
            <a:r>
              <a:rPr lang="es-ES" sz="1200" b="1" dirty="0" smtClean="0">
                <a:solidFill>
                  <a:srgbClr val="FF0000"/>
                </a:solidFill>
              </a:rPr>
              <a:t>BINEA a </a:t>
            </a:r>
            <a:r>
              <a:rPr lang="es-ES" sz="1200" b="1" dirty="0" err="1" smtClean="0">
                <a:solidFill>
                  <a:srgbClr val="FF0000"/>
                </a:solidFill>
              </a:rPr>
              <a:t>compens</a:t>
            </a:r>
            <a:r>
              <a:rPr lang="es-ES" sz="1200" b="1" dirty="0" smtClean="0">
                <a:solidFill>
                  <a:srgbClr val="FF0000"/>
                </a:solidFill>
              </a:rPr>
              <a:t>:(1.000.000)</a:t>
            </a:r>
          </a:p>
          <a:p>
            <a:pPr marL="342900" indent="-342900">
              <a:buFont typeface="Wingdings" pitchFamily="2" charset="2"/>
              <a:buChar char="§"/>
            </a:pPr>
            <a:r>
              <a:rPr lang="es-ES" sz="1200" dirty="0" smtClean="0">
                <a:solidFill>
                  <a:srgbClr val="0000FF"/>
                </a:solidFill>
              </a:rPr>
              <a:t>BI comprobada:      </a:t>
            </a:r>
            <a:r>
              <a:rPr lang="es-ES" sz="1200" b="1" dirty="0" smtClean="0">
                <a:solidFill>
                  <a:srgbClr val="0000FF"/>
                </a:solidFill>
              </a:rPr>
              <a:t>2.500.000</a:t>
            </a:r>
          </a:p>
          <a:p>
            <a:endParaRPr lang="es-ES" sz="1300" b="1" dirty="0" smtClean="0">
              <a:solidFill>
                <a:srgbClr val="0000FF"/>
              </a:solidFill>
            </a:endParaRPr>
          </a:p>
          <a:p>
            <a:pPr marL="342900" indent="-342900">
              <a:buFont typeface="Wingdings" pitchFamily="2" charset="2"/>
              <a:buChar char="Ø"/>
            </a:pPr>
            <a:r>
              <a:rPr lang="es-ES" sz="1200" b="1" dirty="0" smtClean="0">
                <a:solidFill>
                  <a:srgbClr val="0000FF"/>
                </a:solidFill>
              </a:rPr>
              <a:t>BINEA pendiente: 3.000.000</a:t>
            </a:r>
            <a:endParaRPr lang="es-ES" sz="1200" b="1" dirty="0">
              <a:solidFill>
                <a:srgbClr val="0000FF"/>
              </a:solidFill>
            </a:endParaRPr>
          </a:p>
        </p:txBody>
      </p:sp>
      <p:sp>
        <p:nvSpPr>
          <p:cNvPr id="12" name="11 CuadroTexto"/>
          <p:cNvSpPr txBox="1"/>
          <p:nvPr/>
        </p:nvSpPr>
        <p:spPr>
          <a:xfrm>
            <a:off x="6629400" y="4109353"/>
            <a:ext cx="3200400" cy="2046714"/>
          </a:xfrm>
          <a:prstGeom prst="rect">
            <a:avLst/>
          </a:prstGeom>
          <a:solidFill>
            <a:schemeClr val="tx1"/>
          </a:solidFill>
          <a:ln w="38100">
            <a:solidFill>
              <a:srgbClr val="FFFF00"/>
            </a:solidFill>
          </a:ln>
        </p:spPr>
        <p:txBody>
          <a:bodyPr wrap="square" rtlCol="0">
            <a:spAutoFit/>
          </a:bodyPr>
          <a:lstStyle/>
          <a:p>
            <a:pPr algn="ctr"/>
            <a:r>
              <a:rPr lang="es-ES" sz="1600" b="1" u="sng" dirty="0" smtClean="0">
                <a:solidFill>
                  <a:srgbClr val="FF0000"/>
                </a:solidFill>
              </a:rPr>
              <a:t>Opción 3</a:t>
            </a:r>
          </a:p>
          <a:p>
            <a:pPr algn="ctr"/>
            <a:endParaRPr lang="es-ES" sz="1300" b="1" dirty="0" smtClean="0">
              <a:solidFill>
                <a:srgbClr val="0000FF"/>
              </a:solidFill>
            </a:endParaRPr>
          </a:p>
          <a:p>
            <a:r>
              <a:rPr lang="es-ES" sz="1200" dirty="0" smtClean="0">
                <a:solidFill>
                  <a:srgbClr val="000066"/>
                </a:solidFill>
              </a:rPr>
              <a:t>Optó por declarar el mismo % de BINEA sobre BI= 40%</a:t>
            </a:r>
          </a:p>
          <a:p>
            <a:endParaRPr lang="es-ES" sz="1300" b="1" dirty="0" smtClean="0">
              <a:solidFill>
                <a:srgbClr val="0000FF"/>
              </a:solidFill>
            </a:endParaRPr>
          </a:p>
          <a:p>
            <a:pPr marL="342900" indent="-342900">
              <a:buFont typeface="Wingdings" pitchFamily="2" charset="2"/>
              <a:buChar char="§"/>
            </a:pPr>
            <a:r>
              <a:rPr lang="es-ES" sz="1200" b="1" dirty="0" smtClean="0">
                <a:solidFill>
                  <a:srgbClr val="0000FF"/>
                </a:solidFill>
              </a:rPr>
              <a:t>BIP comprobada:    3.500.000</a:t>
            </a:r>
          </a:p>
          <a:p>
            <a:pPr marL="342900" indent="-342900">
              <a:buFont typeface="Wingdings" pitchFamily="2" charset="2"/>
              <a:buChar char="§"/>
            </a:pPr>
            <a:r>
              <a:rPr lang="es-ES" sz="1200" b="1" dirty="0" smtClean="0">
                <a:solidFill>
                  <a:srgbClr val="FF0000"/>
                </a:solidFill>
              </a:rPr>
              <a:t>BINEA a </a:t>
            </a:r>
            <a:r>
              <a:rPr lang="es-ES" sz="1200" b="1" dirty="0" err="1" smtClean="0">
                <a:solidFill>
                  <a:srgbClr val="FF0000"/>
                </a:solidFill>
              </a:rPr>
              <a:t>compens</a:t>
            </a:r>
            <a:r>
              <a:rPr lang="es-ES" sz="1200" b="1" dirty="0" smtClean="0">
                <a:solidFill>
                  <a:srgbClr val="FF0000"/>
                </a:solidFill>
              </a:rPr>
              <a:t>:(1.400.000)</a:t>
            </a:r>
          </a:p>
          <a:p>
            <a:pPr marL="342900" indent="-342900">
              <a:buFont typeface="Wingdings" pitchFamily="2" charset="2"/>
              <a:buChar char="§"/>
            </a:pPr>
            <a:r>
              <a:rPr lang="es-ES" sz="1200" dirty="0" smtClean="0">
                <a:solidFill>
                  <a:srgbClr val="0000FF"/>
                </a:solidFill>
              </a:rPr>
              <a:t>BI comprobada:      </a:t>
            </a:r>
            <a:r>
              <a:rPr lang="es-ES" sz="1200" b="1" dirty="0" smtClean="0">
                <a:solidFill>
                  <a:srgbClr val="0000FF"/>
                </a:solidFill>
              </a:rPr>
              <a:t>2.100.000</a:t>
            </a:r>
          </a:p>
          <a:p>
            <a:endParaRPr lang="es-ES" sz="1300" b="1" dirty="0" smtClean="0">
              <a:solidFill>
                <a:srgbClr val="0000FF"/>
              </a:solidFill>
            </a:endParaRPr>
          </a:p>
          <a:p>
            <a:pPr marL="342900" indent="-342900">
              <a:buFont typeface="Wingdings" pitchFamily="2" charset="2"/>
              <a:buChar char="Ø"/>
            </a:pPr>
            <a:r>
              <a:rPr lang="es-ES" sz="1200" b="1" dirty="0" smtClean="0">
                <a:solidFill>
                  <a:srgbClr val="0000FF"/>
                </a:solidFill>
              </a:rPr>
              <a:t>BINEA pendiente: 2.600.000</a:t>
            </a:r>
            <a:endParaRPr lang="es-ES" sz="1200" b="1" dirty="0">
              <a:solidFill>
                <a:srgbClr val="0000FF"/>
              </a:solidFill>
            </a:endParaRPr>
          </a:p>
        </p:txBody>
      </p:sp>
      <p:sp>
        <p:nvSpPr>
          <p:cNvPr id="14" name="13 CuadroTexto"/>
          <p:cNvSpPr txBox="1"/>
          <p:nvPr/>
        </p:nvSpPr>
        <p:spPr>
          <a:xfrm>
            <a:off x="3352800" y="4063186"/>
            <a:ext cx="3200400" cy="2092881"/>
          </a:xfrm>
          <a:prstGeom prst="rect">
            <a:avLst/>
          </a:prstGeom>
          <a:solidFill>
            <a:schemeClr val="tx1"/>
          </a:solidFill>
          <a:ln w="38100">
            <a:solidFill>
              <a:srgbClr val="FFFF00"/>
            </a:solidFill>
          </a:ln>
        </p:spPr>
        <p:txBody>
          <a:bodyPr wrap="square" rtlCol="0">
            <a:spAutoFit/>
          </a:bodyPr>
          <a:lstStyle/>
          <a:p>
            <a:pPr algn="ctr"/>
            <a:r>
              <a:rPr lang="es-ES" sz="1600" b="1" u="sng" dirty="0" smtClean="0">
                <a:solidFill>
                  <a:srgbClr val="FF0000"/>
                </a:solidFill>
              </a:rPr>
              <a:t>Opción 2</a:t>
            </a:r>
          </a:p>
          <a:p>
            <a:pPr algn="ctr"/>
            <a:endParaRPr lang="es-ES" sz="1600" b="1" dirty="0" smtClean="0">
              <a:solidFill>
                <a:srgbClr val="0000FF"/>
              </a:solidFill>
            </a:endParaRPr>
          </a:p>
          <a:p>
            <a:r>
              <a:rPr lang="es-ES" sz="1200" dirty="0" smtClean="0">
                <a:solidFill>
                  <a:srgbClr val="000066"/>
                </a:solidFill>
                <a:ea typeface="Verdana" pitchFamily="34" charset="0"/>
                <a:cs typeface="Verdana" pitchFamily="34" charset="0"/>
              </a:rPr>
              <a:t>Optó por declarar un importe exacto de BI=1.500.000</a:t>
            </a:r>
          </a:p>
          <a:p>
            <a:endParaRPr lang="es-ES" sz="1300" b="1" dirty="0" smtClean="0">
              <a:solidFill>
                <a:srgbClr val="0000FF"/>
              </a:solidFill>
            </a:endParaRPr>
          </a:p>
          <a:p>
            <a:pPr marL="342900" indent="-342900">
              <a:buFont typeface="Wingdings" pitchFamily="2" charset="2"/>
              <a:buChar char="§"/>
            </a:pPr>
            <a:r>
              <a:rPr lang="es-ES" sz="1200" b="1" dirty="0" smtClean="0">
                <a:solidFill>
                  <a:srgbClr val="0000FF"/>
                </a:solidFill>
              </a:rPr>
              <a:t>BIP comprobada:    3.500.000</a:t>
            </a:r>
          </a:p>
          <a:p>
            <a:pPr marL="342900" indent="-342900">
              <a:buFont typeface="Wingdings" pitchFamily="2" charset="2"/>
              <a:buChar char="§"/>
            </a:pPr>
            <a:r>
              <a:rPr lang="es-ES" sz="1200" b="1" dirty="0" smtClean="0">
                <a:solidFill>
                  <a:srgbClr val="0000FF"/>
                </a:solidFill>
              </a:rPr>
              <a:t>BINEA a </a:t>
            </a:r>
            <a:r>
              <a:rPr lang="es-ES" sz="1200" b="1" dirty="0" err="1" smtClean="0">
                <a:solidFill>
                  <a:srgbClr val="0000FF"/>
                </a:solidFill>
              </a:rPr>
              <a:t>compens</a:t>
            </a:r>
            <a:r>
              <a:rPr lang="es-ES" sz="1200" b="1" dirty="0" smtClean="0">
                <a:solidFill>
                  <a:srgbClr val="0000FF"/>
                </a:solidFill>
              </a:rPr>
              <a:t>: (2.000.000)</a:t>
            </a:r>
          </a:p>
          <a:p>
            <a:pPr marL="342900" indent="-342900">
              <a:buFont typeface="Wingdings" pitchFamily="2" charset="2"/>
              <a:buChar char="§"/>
            </a:pPr>
            <a:r>
              <a:rPr lang="es-ES" sz="1200" b="1" dirty="0" smtClean="0">
                <a:solidFill>
                  <a:srgbClr val="FF0000"/>
                </a:solidFill>
              </a:rPr>
              <a:t>BI </a:t>
            </a:r>
            <a:r>
              <a:rPr lang="es-ES" sz="1200" dirty="0" smtClean="0">
                <a:solidFill>
                  <a:srgbClr val="FF0000"/>
                </a:solidFill>
              </a:rPr>
              <a:t>comprobada</a:t>
            </a:r>
            <a:r>
              <a:rPr lang="es-ES" sz="1200" b="1" dirty="0" smtClean="0">
                <a:solidFill>
                  <a:srgbClr val="FF0000"/>
                </a:solidFill>
              </a:rPr>
              <a:t>:     1.500.000</a:t>
            </a:r>
          </a:p>
          <a:p>
            <a:endParaRPr lang="es-ES" sz="1300" b="1" dirty="0" smtClean="0">
              <a:solidFill>
                <a:srgbClr val="0000FF"/>
              </a:solidFill>
            </a:endParaRPr>
          </a:p>
          <a:p>
            <a:pPr marL="342900" indent="-342900">
              <a:buFont typeface="Wingdings" pitchFamily="2" charset="2"/>
              <a:buChar char="Ø"/>
            </a:pPr>
            <a:r>
              <a:rPr lang="es-ES" sz="1200" b="1" dirty="0" smtClean="0">
                <a:solidFill>
                  <a:srgbClr val="0000FF"/>
                </a:solidFill>
              </a:rPr>
              <a:t>BINEA pendiente: 200.000</a:t>
            </a:r>
            <a:endParaRPr lang="es-ES" sz="1200" b="1" dirty="0">
              <a:solidFill>
                <a:srgbClr val="0000FF"/>
              </a:solidFill>
            </a:endParaRPr>
          </a:p>
        </p:txBody>
      </p:sp>
      <p:sp>
        <p:nvSpPr>
          <p:cNvPr id="16" name="15 Flecha abajo"/>
          <p:cNvSpPr/>
          <p:nvPr/>
        </p:nvSpPr>
        <p:spPr bwMode="auto">
          <a:xfrm>
            <a:off x="9372600" y="3518535"/>
            <a:ext cx="484632" cy="520065"/>
          </a:xfrm>
          <a:prstGeom prst="downArrow">
            <a:avLst/>
          </a:prstGeom>
          <a:noFill/>
          <a:ln w="38100" cap="flat" cmpd="sng" algn="ctr">
            <a:solidFill>
              <a:srgbClr val="FF00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ES_tradnl" sz="2000" b="1" i="0" u="none" strike="noStrike" cap="none" normalizeH="0" baseline="0" smtClean="0">
              <a:ln>
                <a:noFill/>
              </a:ln>
              <a:solidFill>
                <a:schemeClr val="tx1"/>
              </a:solidFill>
              <a:effectLst/>
              <a:latin typeface="Verdana" pitchFamily="34" charset="0"/>
            </a:endParaRPr>
          </a:p>
        </p:txBody>
      </p:sp>
      <p:graphicFrame>
        <p:nvGraphicFramePr>
          <p:cNvPr id="10" name="14 Tabla"/>
          <p:cNvGraphicFramePr>
            <a:graphicFrameLocks noGrp="1"/>
          </p:cNvGraphicFramePr>
          <p:nvPr/>
        </p:nvGraphicFramePr>
        <p:xfrm>
          <a:off x="152400" y="6346075"/>
          <a:ext cx="9296400" cy="38100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20000"/>
                    </a:ext>
                  </a:extLst>
                </a:gridCol>
              </a:tblGrid>
              <a:tr h="381000">
                <a:tc>
                  <a:txBody>
                    <a:bodyPr/>
                    <a:lstStyle/>
                    <a:p>
                      <a:pPr marL="342900" indent="-342900">
                        <a:buFont typeface="Wingdings" pitchFamily="2" charset="2"/>
                        <a:buChar char="v"/>
                      </a:pPr>
                      <a:r>
                        <a:rPr lang="es-ES_tradnl" dirty="0" smtClean="0"/>
                        <a:t>Opciones Discutibles.</a:t>
                      </a:r>
                      <a:r>
                        <a:rPr lang="es-ES_tradnl" baseline="0" dirty="0" smtClean="0"/>
                        <a:t> </a:t>
                      </a:r>
                      <a:r>
                        <a:rPr lang="es-ES_tradnl" dirty="0" smtClean="0"/>
                        <a:t>La 2ª</a:t>
                      </a:r>
                      <a:r>
                        <a:rPr lang="es-ES_tradnl" baseline="0" dirty="0" smtClean="0"/>
                        <a:t> favorece al contribuyente (podría ser admisible)</a:t>
                      </a:r>
                      <a:endParaRPr lang="es-ES_tradnl"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338074821"/>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329</a:t>
            </a:fld>
            <a:endParaRPr lang="es-ES" dirty="0"/>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Situación-4</a:t>
            </a:r>
            <a:r>
              <a:rPr lang="es-ES" dirty="0" smtClean="0">
                <a:solidFill>
                  <a:srgbClr val="000066"/>
                </a:solidFill>
              </a:rPr>
              <a:t>.   Limitaciones en </a:t>
            </a:r>
            <a:r>
              <a:rPr lang="es-ES" dirty="0" err="1" smtClean="0">
                <a:solidFill>
                  <a:srgbClr val="FF0000"/>
                </a:solidFill>
              </a:rPr>
              <a:t>BINs</a:t>
            </a:r>
            <a:r>
              <a:rPr lang="es-ES" dirty="0" smtClean="0">
                <a:solidFill>
                  <a:srgbClr val="FF0000"/>
                </a:solidFill>
              </a:rPr>
              <a:t>. </a:t>
            </a:r>
            <a:r>
              <a:rPr lang="es-ES" dirty="0" smtClean="0">
                <a:solidFill>
                  <a:srgbClr val="FF0066"/>
                </a:solidFill>
              </a:rPr>
              <a:t>Resolución TEAC 4/4/2017</a:t>
            </a:r>
            <a:endParaRPr lang="es-ES" dirty="0">
              <a:solidFill>
                <a:srgbClr val="0000FF"/>
              </a:solidFill>
            </a:endParaRPr>
          </a:p>
        </p:txBody>
      </p:sp>
      <p:sp>
        <p:nvSpPr>
          <p:cNvPr id="7" name="Rectangle 3"/>
          <p:cNvSpPr txBox="1">
            <a:spLocks noChangeArrowheads="1"/>
          </p:cNvSpPr>
          <p:nvPr/>
        </p:nvSpPr>
        <p:spPr bwMode="auto">
          <a:xfrm>
            <a:off x="0" y="457201"/>
            <a:ext cx="9906000" cy="3352799"/>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p>
            <a:pPr marL="457200" lvl="0" indent="-457200" algn="just" eaLnBrk="0" hangingPunct="0">
              <a:spcBef>
                <a:spcPct val="20000"/>
              </a:spcBef>
              <a:buSzPct val="100000"/>
              <a:buFont typeface="+mj-lt"/>
              <a:buAutoNum type="arabicPeriod" startAt="4"/>
            </a:pPr>
            <a:r>
              <a:rPr lang="es-ES" dirty="0" smtClean="0">
                <a:latin typeface="+mn-lt"/>
                <a:cs typeface="Arial" charset="0"/>
              </a:rPr>
              <a:t>Que el contribuyente </a:t>
            </a:r>
            <a:r>
              <a:rPr lang="es-ES" u="sng" dirty="0" smtClean="0">
                <a:solidFill>
                  <a:srgbClr val="FFFF00"/>
                </a:solidFill>
                <a:latin typeface="+mn-lt"/>
                <a:cs typeface="Arial" charset="0"/>
              </a:rPr>
              <a:t>no hubiere presentado autoliquidación</a:t>
            </a:r>
            <a:r>
              <a:rPr lang="es-ES" dirty="0" smtClean="0">
                <a:latin typeface="+mn-lt"/>
                <a:cs typeface="Arial" charset="0"/>
              </a:rPr>
              <a:t> dentro del período reglamentario de declaración estando obligado a ello. El TEAC entiende que el obligado tributario no ejercitó el derecho a compensar cantidad alguna dentro del periodo reglamentario de declaración, optando por su total diferimiento. </a:t>
            </a:r>
            <a:r>
              <a:rPr lang="es-ES" u="sng" dirty="0" smtClean="0">
                <a:solidFill>
                  <a:srgbClr val="FFFF00"/>
                </a:solidFill>
                <a:latin typeface="+mn-lt"/>
                <a:cs typeface="Arial" charset="0"/>
              </a:rPr>
              <a:t>No puede optar por compensación alguna</a:t>
            </a:r>
            <a:r>
              <a:rPr lang="es-ES" dirty="0" smtClean="0">
                <a:latin typeface="+mn-lt"/>
                <a:cs typeface="Arial" charset="0"/>
              </a:rPr>
              <a:t>. </a:t>
            </a:r>
          </a:p>
          <a:p>
            <a:pPr marL="457200" lvl="0" indent="-457200" algn="just" eaLnBrk="0" hangingPunct="0">
              <a:spcBef>
                <a:spcPct val="20000"/>
              </a:spcBef>
              <a:buSzPct val="100000"/>
              <a:buFont typeface="+mj-lt"/>
              <a:buAutoNum type="arabicPeriod" startAt="4"/>
            </a:pPr>
            <a:endParaRPr lang="es-ES" sz="800" dirty="0" smtClean="0">
              <a:solidFill>
                <a:srgbClr val="0070C0"/>
              </a:solidFill>
              <a:latin typeface="+mn-lt"/>
              <a:cs typeface="Arial" charset="0"/>
            </a:endParaRPr>
          </a:p>
          <a:p>
            <a:pPr marL="457200" lvl="0" indent="-457200" algn="just" eaLnBrk="0" hangingPunct="0">
              <a:spcBef>
                <a:spcPct val="20000"/>
              </a:spcBef>
              <a:buSzPct val="100000"/>
              <a:buFont typeface="+mj-lt"/>
              <a:buAutoNum type="alphaLcParenR"/>
            </a:pPr>
            <a:r>
              <a:rPr kumimoji="0" lang="es-ES" b="1" i="0" strike="noStrike" kern="0" cap="none" spc="0" normalizeH="0" baseline="0" noProof="0" dirty="0" smtClean="0">
                <a:ln>
                  <a:noFill/>
                </a:ln>
                <a:uLnTx/>
                <a:uFillTx/>
                <a:latin typeface="+mn-lt"/>
                <a:ea typeface="+mn-ea"/>
                <a:cs typeface="+mn-cs"/>
              </a:rPr>
              <a:t>Año N</a:t>
            </a:r>
            <a:r>
              <a:rPr kumimoji="0" lang="es-ES" b="1" i="0" u="none" strike="noStrike" kern="0" cap="none" spc="0" normalizeH="0" baseline="0" noProof="0" dirty="0" smtClean="0">
                <a:ln>
                  <a:noFill/>
                </a:ln>
                <a:uLnTx/>
                <a:uFillTx/>
                <a:latin typeface="+mn-lt"/>
                <a:ea typeface="+mn-ea"/>
                <a:cs typeface="+mn-cs"/>
              </a:rPr>
              <a:t> el contribuyente  </a:t>
            </a:r>
            <a:r>
              <a:rPr kumimoji="0" lang="es-ES" b="1" i="0" u="sng" strike="noStrike" kern="0" cap="none" spc="0" normalizeH="0" baseline="0" noProof="0" dirty="0" smtClean="0">
                <a:ln>
                  <a:noFill/>
                </a:ln>
                <a:uLnTx/>
                <a:uFillTx/>
                <a:latin typeface="+mn-lt"/>
                <a:ea typeface="+mn-ea"/>
                <a:cs typeface="+mn-cs"/>
              </a:rPr>
              <a:t>No</a:t>
            </a:r>
            <a:r>
              <a:rPr kumimoji="0" lang="es-ES" b="1" i="0" u="none" strike="noStrike" kern="0" cap="none" spc="0" normalizeH="0" baseline="0" noProof="0" dirty="0" smtClean="0">
                <a:ln>
                  <a:noFill/>
                </a:ln>
                <a:uLnTx/>
                <a:uFillTx/>
                <a:latin typeface="+mn-lt"/>
                <a:ea typeface="+mn-ea"/>
                <a:cs typeface="+mn-cs"/>
              </a:rPr>
              <a:t> </a:t>
            </a:r>
            <a:r>
              <a:rPr kumimoji="0" lang="es-ES" b="1" i="0" u="sng" strike="noStrike" kern="0" cap="none" spc="0" normalizeH="0" baseline="0" noProof="0" dirty="0" smtClean="0">
                <a:ln>
                  <a:noFill/>
                </a:ln>
                <a:uLnTx/>
                <a:uFillTx/>
                <a:latin typeface="+mn-lt"/>
                <a:ea typeface="+mn-ea"/>
                <a:cs typeface="+mn-cs"/>
              </a:rPr>
              <a:t>declara</a:t>
            </a:r>
            <a:r>
              <a:rPr kumimoji="0" lang="es-ES" b="1" i="0" u="none" strike="noStrike" kern="0" cap="none" spc="0" normalizeH="0" baseline="0" noProof="0" dirty="0" smtClean="0">
                <a:ln>
                  <a:noFill/>
                </a:ln>
                <a:uLnTx/>
                <a:uFillTx/>
                <a:latin typeface="+mn-lt"/>
                <a:ea typeface="+mn-ea"/>
                <a:cs typeface="+mn-cs"/>
              </a:rPr>
              <a:t>:</a:t>
            </a:r>
            <a:endParaRPr kumimoji="0" lang="es-ES" b="1" i="0" u="sng" strike="noStrike" kern="0" cap="none" spc="0" normalizeH="0" baseline="0" noProof="0" dirty="0" smtClean="0">
              <a:ln>
                <a:noFill/>
              </a:ln>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
              <a:tabLst/>
              <a:defRPr/>
            </a:pPr>
            <a:r>
              <a:rPr kumimoji="0" lang="es-ES" b="1" i="0" u="none" strike="noStrike" kern="0" cap="none" spc="0" normalizeH="0" baseline="0" noProof="0" dirty="0" smtClean="0">
                <a:ln>
                  <a:noFill/>
                </a:ln>
                <a:uLnTx/>
                <a:uFillTx/>
                <a:latin typeface="+mn-lt"/>
                <a:ea typeface="+mn-ea"/>
                <a:cs typeface="+mn-cs"/>
              </a:rPr>
              <a:t>BIP</a:t>
            </a:r>
            <a:r>
              <a:rPr kumimoji="0" lang="es-ES" b="0" i="0" u="none" strike="noStrike" kern="0" cap="none" spc="0" normalizeH="0" baseline="0" noProof="0" dirty="0" smtClean="0">
                <a:ln>
                  <a:noFill/>
                </a:ln>
                <a:uLnTx/>
                <a:uFillTx/>
                <a:latin typeface="+mn-lt"/>
                <a:ea typeface="+mn-ea"/>
                <a:cs typeface="+mn-cs"/>
              </a:rPr>
              <a:t> = </a:t>
            </a:r>
            <a:r>
              <a:rPr kumimoji="0" lang="es-ES" b="0" i="0" u="sng" strike="noStrike" kern="0" cap="none" spc="0" normalizeH="0" baseline="0" noProof="0" dirty="0" smtClean="0">
                <a:ln>
                  <a:noFill/>
                </a:ln>
                <a:solidFill>
                  <a:srgbClr val="FFFF00"/>
                </a:solidFill>
                <a:uLnTx/>
                <a:uFillTx/>
                <a:latin typeface="+mn-lt"/>
                <a:ea typeface="+mn-ea"/>
                <a:cs typeface="+mn-cs"/>
              </a:rPr>
              <a:t>no</a:t>
            </a:r>
            <a:r>
              <a:rPr kumimoji="0" lang="es-ES" b="0" i="0" u="none" strike="noStrike" kern="0" cap="none" spc="0" normalizeH="0" baseline="0" noProof="0" dirty="0" smtClean="0">
                <a:ln>
                  <a:noFill/>
                </a:ln>
                <a:solidFill>
                  <a:srgbClr val="FFFF00"/>
                </a:solidFill>
                <a:uLnTx/>
                <a:uFillTx/>
                <a:latin typeface="+mn-lt"/>
                <a:ea typeface="+mn-ea"/>
                <a:cs typeface="+mn-cs"/>
              </a:rPr>
              <a:t> declara</a:t>
            </a:r>
          </a:p>
          <a:p>
            <a:pPr marL="457200" marR="0" lvl="0" indent="-457200" algn="just" defTabSz="914400" rtl="0" eaLnBrk="0" fontAlgn="base" latinLnBrk="0" hangingPunct="0">
              <a:lnSpc>
                <a:spcPct val="100000"/>
              </a:lnSpc>
              <a:spcBef>
                <a:spcPct val="20000"/>
              </a:spcBef>
              <a:spcAft>
                <a:spcPct val="0"/>
              </a:spcAft>
              <a:buSzPct val="100000"/>
              <a:buFont typeface="Wingdings" pitchFamily="2" charset="2"/>
              <a:buChar char="§"/>
              <a:tabLst/>
              <a:defRPr/>
            </a:pPr>
            <a:r>
              <a:rPr kumimoji="0" lang="es-ES" b="1" i="0" u="none" strike="noStrike" kern="0" cap="none" spc="0" normalizeH="0" baseline="0" noProof="0" dirty="0" smtClean="0">
                <a:ln>
                  <a:noFill/>
                </a:ln>
                <a:uLnTx/>
                <a:uFillTx/>
                <a:latin typeface="+mn-lt"/>
                <a:ea typeface="+mn-ea"/>
                <a:cs typeface="+mn-cs"/>
              </a:rPr>
              <a:t>BINEA </a:t>
            </a:r>
            <a:r>
              <a:rPr kumimoji="0" lang="es-ES" b="0" i="0" u="none" strike="noStrike" kern="0" cap="none" spc="0" normalizeH="0" baseline="0" noProof="0" dirty="0" smtClean="0">
                <a:ln>
                  <a:noFill/>
                </a:ln>
                <a:uLnTx/>
                <a:uFillTx/>
                <a:latin typeface="+mn-lt"/>
                <a:ea typeface="+mn-ea"/>
                <a:cs typeface="+mn-cs"/>
              </a:rPr>
              <a:t>= - 4.000.000. </a:t>
            </a:r>
          </a:p>
          <a:p>
            <a:pPr marL="457200" marR="0" lvl="0" indent="-457200" algn="just" defTabSz="914400" rtl="0" eaLnBrk="0" fontAlgn="base" latinLnBrk="0" hangingPunct="0">
              <a:lnSpc>
                <a:spcPct val="100000"/>
              </a:lnSpc>
              <a:spcBef>
                <a:spcPct val="20000"/>
              </a:spcBef>
              <a:spcAft>
                <a:spcPct val="0"/>
              </a:spcAft>
              <a:buSzPct val="100000"/>
              <a:tabLst/>
              <a:defRPr/>
            </a:pPr>
            <a:endParaRPr kumimoji="0" lang="es-ES" sz="800" b="0" i="0" u="none" strike="noStrike" kern="0" cap="none" spc="0" normalizeH="0" baseline="0" noProof="0" dirty="0" smtClean="0">
              <a:ln>
                <a:noFill/>
              </a:ln>
              <a:uLnTx/>
              <a:uFillTx/>
              <a:latin typeface="+mn-lt"/>
              <a:ea typeface="+mn-ea"/>
              <a:cs typeface="+mn-cs"/>
            </a:endParaRPr>
          </a:p>
          <a:p>
            <a:pPr marL="457200" marR="0" lvl="0" indent="-457200" algn="just" defTabSz="914400" rtl="0" eaLnBrk="0" fontAlgn="base" latinLnBrk="0" hangingPunct="0">
              <a:lnSpc>
                <a:spcPct val="100000"/>
              </a:lnSpc>
              <a:spcBef>
                <a:spcPct val="20000"/>
              </a:spcBef>
              <a:spcAft>
                <a:spcPct val="0"/>
              </a:spcAft>
              <a:buSzPct val="100000"/>
              <a:buFont typeface="+mj-lt"/>
              <a:buAutoNum type="alphaLcParenR" startAt="2"/>
              <a:tabLst/>
              <a:defRPr/>
            </a:pPr>
            <a:r>
              <a:rPr kumimoji="0" lang="es-ES" b="1" i="0" u="sng" strike="noStrike" kern="0" cap="none" spc="0" normalizeH="0" baseline="0" noProof="0" dirty="0" smtClean="0">
                <a:ln>
                  <a:noFill/>
                </a:ln>
                <a:uLnTx/>
                <a:uFillTx/>
                <a:latin typeface="+mn-lt"/>
                <a:ea typeface="+mn-ea"/>
                <a:cs typeface="+mn-cs"/>
              </a:rPr>
              <a:t>La Inspección</a:t>
            </a:r>
            <a:r>
              <a:rPr kumimoji="0" lang="es-ES" b="1" i="0" u="none" strike="noStrike" kern="0" cap="none" spc="0" normalizeH="0" baseline="0" noProof="0" dirty="0" smtClean="0">
                <a:ln>
                  <a:noFill/>
                </a:ln>
                <a:uLnTx/>
                <a:uFillTx/>
                <a:latin typeface="+mn-lt"/>
                <a:ea typeface="+mn-ea"/>
                <a:cs typeface="+mn-cs"/>
              </a:rPr>
              <a:t> </a:t>
            </a:r>
            <a:r>
              <a:rPr kumimoji="0" lang="es-ES" b="0" i="0" u="none" strike="noStrike" kern="0" cap="none" spc="0" normalizeH="0" baseline="0" noProof="0" dirty="0" smtClean="0">
                <a:ln>
                  <a:noFill/>
                </a:ln>
                <a:uLnTx/>
                <a:uFillTx/>
                <a:latin typeface="+mn-lt"/>
                <a:ea typeface="+mn-ea"/>
                <a:cs typeface="+mn-cs"/>
              </a:rPr>
              <a:t>le descubre unas operaciones no declaradas por </a:t>
            </a:r>
            <a:r>
              <a:rPr kumimoji="0" lang="es-ES" i="0" u="none" strike="noStrike" kern="0" cap="none" spc="0" normalizeH="0" baseline="0" noProof="0" dirty="0" smtClean="0">
                <a:ln>
                  <a:noFill/>
                </a:ln>
                <a:uLnTx/>
                <a:uFillTx/>
                <a:latin typeface="+mn-lt"/>
                <a:ea typeface="+mn-ea"/>
                <a:cs typeface="+mn-cs"/>
              </a:rPr>
              <a:t>1.000.000</a:t>
            </a:r>
            <a:r>
              <a:rPr kumimoji="0" lang="es-ES" b="0" i="0" u="none" strike="noStrike" kern="0" cap="none" spc="0" normalizeH="0" baseline="0" noProof="0" dirty="0" smtClean="0">
                <a:ln>
                  <a:noFill/>
                </a:ln>
                <a:uLnTx/>
                <a:uFillTx/>
                <a:latin typeface="+mn-lt"/>
                <a:ea typeface="+mn-ea"/>
                <a:cs typeface="+mn-cs"/>
              </a:rPr>
              <a:t> </a:t>
            </a:r>
          </a:p>
          <a:p>
            <a:pPr marL="457200" marR="0" lvl="0" indent="-457200" algn="just" defTabSz="914400" rtl="0" eaLnBrk="0" fontAlgn="base" latinLnBrk="0" hangingPunct="0">
              <a:lnSpc>
                <a:spcPct val="100000"/>
              </a:lnSpc>
              <a:spcBef>
                <a:spcPct val="20000"/>
              </a:spcBef>
              <a:spcAft>
                <a:spcPct val="0"/>
              </a:spcAft>
              <a:buSzPct val="100000"/>
              <a:buFont typeface="+mj-lt"/>
              <a:buAutoNum type="alphaLcParenR" startAt="2"/>
              <a:tabLst/>
              <a:defRPr/>
            </a:pPr>
            <a:endParaRPr lang="es-ES" sz="800" b="0" kern="0" dirty="0" smtClean="0">
              <a:latin typeface="+mn-lt"/>
              <a:cs typeface="+mn-cs"/>
            </a:endParaRPr>
          </a:p>
          <a:p>
            <a:pPr marL="457200" indent="-457200" algn="just" eaLnBrk="0" hangingPunct="0">
              <a:spcBef>
                <a:spcPct val="20000"/>
              </a:spcBef>
              <a:buSzPct val="100000"/>
              <a:buFont typeface="Wingdings" pitchFamily="2" charset="2"/>
              <a:buChar char="ü"/>
            </a:pPr>
            <a:r>
              <a:rPr lang="es-ES" sz="1800" dirty="0" smtClean="0">
                <a:latin typeface="+mn-lt"/>
                <a:cs typeface="Arial" charset="0"/>
              </a:rPr>
              <a:t>El TEAC entiende que el obligado tributario no ejercitó el derecho a compensar cantidad alguna dentro del periodo reglamentario de declaración, optando por su total diferimiento. </a:t>
            </a:r>
          </a:p>
          <a:p>
            <a:pPr marL="457200" indent="-457200" algn="just" eaLnBrk="0" hangingPunct="0">
              <a:spcBef>
                <a:spcPct val="20000"/>
              </a:spcBef>
              <a:buSzPct val="100000"/>
              <a:buFont typeface="Wingdings" pitchFamily="2" charset="2"/>
              <a:buChar char="ü"/>
            </a:pPr>
            <a:r>
              <a:rPr lang="es-ES" sz="1800" u="sng" dirty="0" smtClean="0">
                <a:solidFill>
                  <a:srgbClr val="FFFF00"/>
                </a:solidFill>
                <a:latin typeface="+mn-lt"/>
                <a:cs typeface="Arial" charset="0"/>
              </a:rPr>
              <a:t>No puede optar por compensación alguna</a:t>
            </a:r>
            <a:r>
              <a:rPr lang="es-ES" sz="1800" dirty="0" smtClean="0">
                <a:latin typeface="+mn-lt"/>
                <a:cs typeface="Arial" charset="0"/>
              </a:rPr>
              <a:t>. </a:t>
            </a:r>
          </a:p>
          <a:p>
            <a:pPr marL="457200" marR="0" lvl="0" indent="-457200" algn="just" defTabSz="914400" rtl="0" eaLnBrk="0" fontAlgn="base" latinLnBrk="0" hangingPunct="0">
              <a:lnSpc>
                <a:spcPct val="100000"/>
              </a:lnSpc>
              <a:spcBef>
                <a:spcPct val="20000"/>
              </a:spcBef>
              <a:spcAft>
                <a:spcPct val="0"/>
              </a:spcAft>
              <a:buSzPct val="100000"/>
              <a:tabLst/>
              <a:defRPr/>
            </a:pPr>
            <a:endParaRPr kumimoji="0" lang="es-ES" sz="1800" b="0" i="0" u="none" strike="noStrike" kern="0" cap="none" spc="0" normalizeH="0" baseline="0" noProof="0" dirty="0" smtClean="0">
              <a:ln>
                <a:noFill/>
              </a:ln>
              <a:uLnTx/>
              <a:uFillTx/>
              <a:latin typeface="+mn-lt"/>
              <a:ea typeface="+mn-ea"/>
              <a:cs typeface="Arial" charset="0"/>
            </a:endParaRPr>
          </a:p>
          <a:p>
            <a:pPr marL="342900" marR="0" lvl="0" indent="-342900" algn="just" defTabSz="914400" rtl="0" eaLnBrk="0" fontAlgn="base" latinLnBrk="0" hangingPunct="0">
              <a:lnSpc>
                <a:spcPct val="100000"/>
              </a:lnSpc>
              <a:spcBef>
                <a:spcPct val="20000"/>
              </a:spcBef>
              <a:spcAft>
                <a:spcPct val="0"/>
              </a:spcAft>
              <a:buClr>
                <a:schemeClr val="hlink"/>
              </a:buClr>
              <a:buSzPct val="80000"/>
              <a:buFont typeface="Wingdings" pitchFamily="2" charset="2"/>
              <a:buNone/>
              <a:tabLst/>
              <a:defRPr/>
            </a:pPr>
            <a:endParaRPr kumimoji="0" lang="es-ES" sz="1800" b="1" i="0" u="none" strike="noStrike" kern="0" cap="none" spc="0" normalizeH="0" baseline="0" noProof="0" dirty="0" smtClean="0">
              <a:ln>
                <a:noFill/>
              </a:ln>
              <a:uLnTx/>
              <a:uFillTx/>
              <a:latin typeface="+mn-lt"/>
              <a:ea typeface="+mn-ea"/>
              <a:cs typeface="Arial" charset="0"/>
            </a:endParaRPr>
          </a:p>
        </p:txBody>
      </p:sp>
      <p:sp>
        <p:nvSpPr>
          <p:cNvPr id="10" name="9 CuadroTexto"/>
          <p:cNvSpPr txBox="1"/>
          <p:nvPr/>
        </p:nvSpPr>
        <p:spPr>
          <a:xfrm>
            <a:off x="3048000" y="5289084"/>
            <a:ext cx="3962400" cy="1492716"/>
          </a:xfrm>
          <a:prstGeom prst="rect">
            <a:avLst/>
          </a:prstGeom>
          <a:solidFill>
            <a:schemeClr val="tx1"/>
          </a:solidFill>
          <a:ln w="38100">
            <a:solidFill>
              <a:srgbClr val="FFFF00"/>
            </a:solidFill>
          </a:ln>
        </p:spPr>
        <p:txBody>
          <a:bodyPr wrap="square" rtlCol="0">
            <a:spAutoFit/>
          </a:bodyPr>
          <a:lstStyle/>
          <a:p>
            <a:pPr algn="ctr"/>
            <a:r>
              <a:rPr lang="es-ES" sz="1300" u="sng" dirty="0" smtClean="0">
                <a:solidFill>
                  <a:srgbClr val="000066"/>
                </a:solidFill>
              </a:rPr>
              <a:t>LIQUIDACIÓN POR INSPECCIÓN</a:t>
            </a:r>
            <a:r>
              <a:rPr lang="es-ES" sz="1300" dirty="0" smtClean="0">
                <a:solidFill>
                  <a:srgbClr val="000066"/>
                </a:solidFill>
              </a:rPr>
              <a:t>:</a:t>
            </a:r>
            <a:endParaRPr lang="es-ES" sz="1300" b="1" dirty="0" smtClean="0">
              <a:solidFill>
                <a:srgbClr val="000066"/>
              </a:solidFill>
            </a:endParaRPr>
          </a:p>
          <a:p>
            <a:endParaRPr lang="es-ES" sz="1300" b="1" dirty="0" smtClean="0">
              <a:solidFill>
                <a:srgbClr val="0000FF"/>
              </a:solidFill>
            </a:endParaRPr>
          </a:p>
          <a:p>
            <a:pPr marL="342900" indent="-342900">
              <a:buFont typeface="Wingdings" pitchFamily="2" charset="2"/>
              <a:buChar char="§"/>
            </a:pPr>
            <a:r>
              <a:rPr lang="es-ES" sz="1300" b="1" dirty="0" smtClean="0">
                <a:solidFill>
                  <a:srgbClr val="0000FF"/>
                </a:solidFill>
              </a:rPr>
              <a:t>BIP comprobada:   1.000.000</a:t>
            </a:r>
          </a:p>
          <a:p>
            <a:pPr marL="342900" indent="-342900">
              <a:buFont typeface="Wingdings" pitchFamily="2" charset="2"/>
              <a:buChar char="§"/>
            </a:pPr>
            <a:r>
              <a:rPr lang="es-ES" sz="1300" b="1" dirty="0" smtClean="0">
                <a:solidFill>
                  <a:srgbClr val="FF0000"/>
                </a:solidFill>
              </a:rPr>
              <a:t>BINEA a </a:t>
            </a:r>
            <a:r>
              <a:rPr lang="es-ES" sz="1300" b="1" dirty="0" err="1" smtClean="0">
                <a:solidFill>
                  <a:srgbClr val="FF0000"/>
                </a:solidFill>
              </a:rPr>
              <a:t>compens</a:t>
            </a:r>
            <a:r>
              <a:rPr lang="es-ES" sz="1300" b="1" dirty="0" smtClean="0">
                <a:solidFill>
                  <a:srgbClr val="FF0000"/>
                </a:solidFill>
              </a:rPr>
              <a:t>:     (0)</a:t>
            </a:r>
          </a:p>
          <a:p>
            <a:pPr marL="342900" indent="-342900">
              <a:buFont typeface="Wingdings" pitchFamily="2" charset="2"/>
              <a:buChar char="§"/>
            </a:pPr>
            <a:r>
              <a:rPr lang="es-ES" sz="1300" dirty="0" smtClean="0">
                <a:solidFill>
                  <a:srgbClr val="0000FF"/>
                </a:solidFill>
              </a:rPr>
              <a:t>BI comprobada :    </a:t>
            </a:r>
            <a:r>
              <a:rPr lang="es-ES" sz="1300" b="1" dirty="0" smtClean="0">
                <a:solidFill>
                  <a:srgbClr val="0000FF"/>
                </a:solidFill>
              </a:rPr>
              <a:t>1.000.000</a:t>
            </a:r>
          </a:p>
          <a:p>
            <a:endParaRPr lang="es-ES" sz="1300" b="1" dirty="0" smtClean="0">
              <a:solidFill>
                <a:srgbClr val="0000FF"/>
              </a:solidFill>
            </a:endParaRPr>
          </a:p>
          <a:p>
            <a:pPr marL="342900" indent="-342900">
              <a:buFont typeface="Wingdings" pitchFamily="2" charset="2"/>
              <a:buChar char="Ø"/>
            </a:pPr>
            <a:r>
              <a:rPr lang="es-ES" sz="1300" b="1" dirty="0" smtClean="0">
                <a:solidFill>
                  <a:srgbClr val="0000FF"/>
                </a:solidFill>
              </a:rPr>
              <a:t>BINEA pendiente: 4.000.000</a:t>
            </a:r>
            <a:endParaRPr lang="es-ES" sz="1400" b="1" dirty="0">
              <a:solidFill>
                <a:srgbClr val="0000FF"/>
              </a:solidFill>
            </a:endParaRPr>
          </a:p>
        </p:txBody>
      </p:sp>
    </p:spTree>
    <p:extLst>
      <p:ext uri="{BB962C8B-B14F-4D97-AF65-F5344CB8AC3E}">
        <p14:creationId xmlns="" xmlns:p14="http://schemas.microsoft.com/office/powerpoint/2010/main" val="3183468720"/>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6" name="Marcador de número de diapositiva 1"/>
          <p:cNvSpPr>
            <a:spLocks noGrp="1"/>
          </p:cNvSpPr>
          <p:nvPr>
            <p:ph type="sldNum" sz="quarter" idx="10"/>
          </p:nvPr>
        </p:nvSpPr>
        <p:spPr>
          <a:xfrm>
            <a:off x="9448800" y="6381750"/>
            <a:ext cx="585787" cy="476250"/>
          </a:xfrm>
        </p:spPr>
        <p:txBody>
          <a:bodyPr/>
          <a:lstStyle/>
          <a:p>
            <a:fld id="{298EA89D-29F7-4FB4-AFD2-BF1CD5BF828E}" type="slidenum">
              <a:rPr lang="en-US" altLang="es-ES">
                <a:solidFill>
                  <a:srgbClr val="000000"/>
                </a:solidFill>
              </a:rPr>
              <a:pPr/>
              <a:t>33</a:t>
            </a:fld>
            <a:endParaRPr lang="en-US" altLang="es-ES" dirty="0">
              <a:solidFill>
                <a:srgbClr val="000000"/>
              </a:solidFill>
            </a:endParaRPr>
          </a:p>
        </p:txBody>
      </p:sp>
      <p:sp>
        <p:nvSpPr>
          <p:cNvPr id="2262018"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sp>
        <p:nvSpPr>
          <p:cNvPr id="2262019" name="Rectangle 3"/>
          <p:cNvSpPr>
            <a:spLocks noChangeArrowheads="1"/>
          </p:cNvSpPr>
          <p:nvPr/>
        </p:nvSpPr>
        <p:spPr bwMode="auto">
          <a:xfrm>
            <a:off x="2286000" y="18184"/>
            <a:ext cx="7620000" cy="59141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effectLst/>
                <a:latin typeface="+mj-lt"/>
              </a:rPr>
              <a:t>Contabilización del </a:t>
            </a:r>
            <a:r>
              <a:rPr lang="es-ES" altLang="es-ES" dirty="0" smtClean="0">
                <a:solidFill>
                  <a:srgbClr val="990033"/>
                </a:solidFill>
                <a:effectLst/>
                <a:latin typeface="+mj-lt"/>
              </a:rPr>
              <a:t>IS: </a:t>
            </a:r>
            <a:r>
              <a:rPr lang="es-ES" altLang="es-ES" u="sng" dirty="0" smtClean="0">
                <a:solidFill>
                  <a:srgbClr val="990033"/>
                </a:solidFill>
                <a:effectLst/>
                <a:latin typeface="+mj-lt"/>
              </a:rPr>
              <a:t>Diferencias Temporarias</a:t>
            </a:r>
            <a:endParaRPr lang="es-ES" altLang="es-ES" u="sng" dirty="0">
              <a:solidFill>
                <a:srgbClr val="990033"/>
              </a:solidFill>
              <a:effectLst/>
              <a:latin typeface="+mj-lt"/>
            </a:endParaRPr>
          </a:p>
        </p:txBody>
      </p:sp>
      <p:sp>
        <p:nvSpPr>
          <p:cNvPr id="2262020" name="Text Box 4"/>
          <p:cNvSpPr txBox="1">
            <a:spLocks noChangeArrowheads="1"/>
          </p:cNvSpPr>
          <p:nvPr/>
        </p:nvSpPr>
        <p:spPr bwMode="auto">
          <a:xfrm>
            <a:off x="76200" y="76200"/>
            <a:ext cx="2498725"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4-1</a:t>
            </a:r>
            <a:endParaRPr lang="es-ES" altLang="es-ES" dirty="0">
              <a:solidFill>
                <a:srgbClr val="333399"/>
              </a:solidFill>
              <a:latin typeface="Times New Roman" panose="02020603050405020304" pitchFamily="18" charset="0"/>
            </a:endParaRPr>
          </a:p>
        </p:txBody>
      </p:sp>
      <p:sp>
        <p:nvSpPr>
          <p:cNvPr id="2" name="Rectángulo 1"/>
          <p:cNvSpPr/>
          <p:nvPr/>
        </p:nvSpPr>
        <p:spPr>
          <a:xfrm>
            <a:off x="76201" y="685800"/>
            <a:ext cx="9729786" cy="2677656"/>
          </a:xfrm>
          <a:prstGeom prst="rect">
            <a:avLst/>
          </a:prstGeom>
        </p:spPr>
        <p:txBody>
          <a:bodyPr wrap="square">
            <a:spAutoFit/>
          </a:bodyPr>
          <a:lstStyle/>
          <a:p>
            <a:pPr marL="342900" indent="-342900">
              <a:buFont typeface="Wingdings" panose="05000000000000000000" pitchFamily="2" charset="2"/>
              <a:buChar char="§"/>
            </a:pPr>
            <a:r>
              <a:rPr lang="es-ES" sz="1600" b="0" dirty="0">
                <a:solidFill>
                  <a:srgbClr val="0000FF"/>
                </a:solidFill>
                <a:latin typeface="+mn-lt"/>
              </a:rPr>
              <a:t>La sociedad “RIOMOLINOS S.A.” (ERD) adquiere el </a:t>
            </a:r>
            <a:r>
              <a:rPr lang="es-ES" sz="1600" b="0" dirty="0" smtClean="0">
                <a:solidFill>
                  <a:srgbClr val="0000FF"/>
                </a:solidFill>
                <a:latin typeface="+mn-lt"/>
              </a:rPr>
              <a:t>30/12/N </a:t>
            </a:r>
            <a:r>
              <a:rPr lang="es-ES" sz="1600" b="0" dirty="0">
                <a:solidFill>
                  <a:srgbClr val="0000FF"/>
                </a:solidFill>
                <a:latin typeface="+mn-lt"/>
              </a:rPr>
              <a:t>una maquinaria. Su valor contable inicial (válido a efectos fiscales) fue de </a:t>
            </a:r>
            <a:r>
              <a:rPr lang="es-ES" sz="1600" b="0" dirty="0" smtClean="0">
                <a:solidFill>
                  <a:srgbClr val="0000FF"/>
                </a:solidFill>
                <a:latin typeface="+mn-lt"/>
              </a:rPr>
              <a:t>100.000 </a:t>
            </a:r>
            <a:r>
              <a:rPr lang="es-ES" sz="1600" b="0" dirty="0">
                <a:solidFill>
                  <a:srgbClr val="0000FF"/>
                </a:solidFill>
                <a:latin typeface="+mn-lt"/>
              </a:rPr>
              <a:t>€. Su vida útil se estimó en </a:t>
            </a:r>
            <a:r>
              <a:rPr lang="es-ES" sz="1600" b="0" dirty="0" smtClean="0">
                <a:solidFill>
                  <a:srgbClr val="0000FF"/>
                </a:solidFill>
                <a:latin typeface="+mn-lt"/>
              </a:rPr>
              <a:t>10 </a:t>
            </a:r>
            <a:r>
              <a:rPr lang="es-ES" sz="1600" b="0" dirty="0">
                <a:solidFill>
                  <a:srgbClr val="0000FF"/>
                </a:solidFill>
                <a:latin typeface="+mn-lt"/>
              </a:rPr>
              <a:t>años (coeficiente máximo de amortización contablemente del </a:t>
            </a:r>
            <a:r>
              <a:rPr lang="es-ES" sz="1600" b="0" dirty="0" smtClean="0">
                <a:solidFill>
                  <a:srgbClr val="0000FF"/>
                </a:solidFill>
                <a:latin typeface="+mn-lt"/>
              </a:rPr>
              <a:t>10%),</a:t>
            </a:r>
          </a:p>
          <a:p>
            <a:pPr marL="342900" indent="-342900">
              <a:buFont typeface="Wingdings" panose="05000000000000000000" pitchFamily="2" charset="2"/>
              <a:buChar char="Ø"/>
            </a:pPr>
            <a:r>
              <a:rPr lang="es-ES" sz="1600" u="sng" dirty="0">
                <a:solidFill>
                  <a:srgbClr val="0000FF"/>
                </a:solidFill>
                <a:latin typeface="+mn-lt"/>
              </a:rPr>
              <a:t>Contablemente:</a:t>
            </a:r>
            <a:r>
              <a:rPr lang="es-ES" sz="1600" b="0" dirty="0" smtClean="0">
                <a:solidFill>
                  <a:srgbClr val="0000FF"/>
                </a:solidFill>
                <a:latin typeface="+mn-lt"/>
              </a:rPr>
              <a:t> empieza a amortizar la máquina en el año N+1 (se adquiere el 30/12/N). </a:t>
            </a:r>
          </a:p>
          <a:p>
            <a:pPr marL="342900" indent="-342900">
              <a:buFont typeface="Wingdings" panose="05000000000000000000" pitchFamily="2" charset="2"/>
              <a:buChar char="Ø"/>
            </a:pPr>
            <a:r>
              <a:rPr lang="es-ES" sz="1600" u="sng" dirty="0" smtClean="0">
                <a:solidFill>
                  <a:srgbClr val="0000FF"/>
                </a:solidFill>
                <a:latin typeface="+mn-lt"/>
              </a:rPr>
              <a:t>Fiscalmente</a:t>
            </a:r>
            <a:r>
              <a:rPr lang="es-ES" sz="1600" u="sng" dirty="0">
                <a:solidFill>
                  <a:srgbClr val="0000FF"/>
                </a:solidFill>
                <a:latin typeface="+mn-lt"/>
              </a:rPr>
              <a:t>:</a:t>
            </a:r>
            <a:r>
              <a:rPr lang="es-ES" sz="1600" dirty="0">
                <a:solidFill>
                  <a:srgbClr val="0000FF"/>
                </a:solidFill>
                <a:latin typeface="+mn-lt"/>
              </a:rPr>
              <a:t> cumple los requisitos para poder aplicar el art. 102 LIS (libertad de amortización para ERD) </a:t>
            </a:r>
            <a:r>
              <a:rPr lang="es-ES" sz="1600" b="0" dirty="0">
                <a:solidFill>
                  <a:srgbClr val="0000FF"/>
                </a:solidFill>
                <a:latin typeface="+mn-lt"/>
              </a:rPr>
              <a:t>y decide (fiscalmente) amortizar todo en el año N. </a:t>
            </a:r>
          </a:p>
          <a:p>
            <a:endParaRPr lang="es-ES" sz="800" b="0" dirty="0">
              <a:solidFill>
                <a:srgbClr val="0000FF"/>
              </a:solidFill>
              <a:latin typeface="+mn-lt"/>
            </a:endParaRPr>
          </a:p>
          <a:p>
            <a:pPr marL="800100" indent="-342900" algn="just">
              <a:spcAft>
                <a:spcPts val="0"/>
              </a:spcAft>
              <a:buFont typeface="Wingdings" panose="05000000000000000000" pitchFamily="2" charset="2"/>
              <a:buChar char="ü"/>
              <a:tabLst>
                <a:tab pos="2700020" algn="ctr"/>
                <a:tab pos="5400040" algn="r"/>
                <a:tab pos="449580" algn="l"/>
              </a:tabLst>
            </a:pPr>
            <a:r>
              <a:rPr lang="es-ES" sz="1600" b="0" u="sng" dirty="0" smtClean="0">
                <a:solidFill>
                  <a:srgbClr val="0000FF"/>
                </a:solidFill>
                <a:latin typeface="+mn-lt"/>
                <a:ea typeface="Times New Roman" panose="02020603050405020304" pitchFamily="18" charset="0"/>
              </a:rPr>
              <a:t>La </a:t>
            </a:r>
            <a:r>
              <a:rPr lang="es-ES" sz="1600" b="0" u="sng" dirty="0">
                <a:solidFill>
                  <a:srgbClr val="0000FF"/>
                </a:solidFill>
                <a:latin typeface="+mn-lt"/>
                <a:ea typeface="Times New Roman" panose="02020603050405020304" pitchFamily="18" charset="0"/>
              </a:rPr>
              <a:t>única diferencia entre criterios contables y fiscales</a:t>
            </a:r>
            <a:r>
              <a:rPr lang="es-ES" sz="1600" b="0" dirty="0">
                <a:solidFill>
                  <a:srgbClr val="0000FF"/>
                </a:solidFill>
                <a:latin typeface="+mn-lt"/>
                <a:ea typeface="Times New Roman" panose="02020603050405020304" pitchFamily="18" charset="0"/>
              </a:rPr>
              <a:t>, ha sido </a:t>
            </a:r>
            <a:r>
              <a:rPr lang="es-ES" sz="1600" b="0" dirty="0" smtClean="0">
                <a:solidFill>
                  <a:srgbClr val="0000FF"/>
                </a:solidFill>
                <a:latin typeface="+mn-lt"/>
                <a:ea typeface="Times New Roman" panose="02020603050405020304" pitchFamily="18" charset="0"/>
              </a:rPr>
              <a:t>debido a la amortización de la máquina anterior. </a:t>
            </a:r>
            <a:endParaRPr lang="es-ES" sz="1600" b="0" dirty="0">
              <a:solidFill>
                <a:srgbClr val="0000FF"/>
              </a:solidFill>
              <a:latin typeface="+mn-lt"/>
              <a:ea typeface="Times New Roman" panose="02020603050405020304" pitchFamily="18" charset="0"/>
            </a:endParaRPr>
          </a:p>
          <a:p>
            <a:pPr marL="800100" indent="-342900" algn="just">
              <a:spcAft>
                <a:spcPts val="0"/>
              </a:spcAft>
              <a:buFont typeface="Wingdings" panose="05000000000000000000" pitchFamily="2" charset="2"/>
              <a:buChar char="ü"/>
              <a:tabLst>
                <a:tab pos="2700020" algn="ctr"/>
                <a:tab pos="5400040" algn="r"/>
                <a:tab pos="449580" algn="l"/>
              </a:tabLst>
            </a:pPr>
            <a:r>
              <a:rPr lang="es-ES" sz="1600" b="0" dirty="0">
                <a:solidFill>
                  <a:srgbClr val="0000FF"/>
                </a:solidFill>
                <a:latin typeface="+mn-lt"/>
                <a:ea typeface="Times New Roman" panose="02020603050405020304" pitchFamily="18" charset="0"/>
              </a:rPr>
              <a:t>Tipo de gravamen del 25%</a:t>
            </a:r>
          </a:p>
          <a:p>
            <a:pPr marL="793115" indent="-342900" hangingPunct="0">
              <a:spcAft>
                <a:spcPts val="0"/>
              </a:spcAft>
              <a:buFont typeface="Wingdings" panose="05000000000000000000" pitchFamily="2" charset="2"/>
              <a:buChar char="v"/>
            </a:pPr>
            <a:r>
              <a:rPr lang="es-ES_tradnl" sz="1600" dirty="0" smtClean="0">
                <a:solidFill>
                  <a:srgbClr val="FF0000"/>
                </a:solidFill>
                <a:latin typeface="+mn-lt"/>
                <a:ea typeface="Times New Roman" panose="02020603050405020304" pitchFamily="18" charset="0"/>
              </a:rPr>
              <a:t>Realizar </a:t>
            </a:r>
            <a:r>
              <a:rPr lang="es-ES_tradnl" sz="1600" dirty="0">
                <a:solidFill>
                  <a:srgbClr val="FF0000"/>
                </a:solidFill>
                <a:latin typeface="+mn-lt"/>
                <a:ea typeface="Times New Roman" panose="02020603050405020304" pitchFamily="18" charset="0"/>
              </a:rPr>
              <a:t>los cálculos y contabilización del impuesto </a:t>
            </a:r>
            <a:r>
              <a:rPr lang="es-ES_tradnl" sz="1600" dirty="0" smtClean="0">
                <a:solidFill>
                  <a:srgbClr val="FF0000"/>
                </a:solidFill>
                <a:latin typeface="+mn-lt"/>
                <a:ea typeface="Times New Roman" panose="02020603050405020304" pitchFamily="18" charset="0"/>
              </a:rPr>
              <a:t>diferido.</a:t>
            </a:r>
            <a:endParaRPr lang="es-ES" sz="1600" i="1" dirty="0">
              <a:solidFill>
                <a:srgbClr val="FF0000"/>
              </a:solidFill>
              <a:effectLst/>
              <a:latin typeface="+mn-lt"/>
              <a:ea typeface="Times New Roman" panose="02020603050405020304" pitchFamily="18" charset="0"/>
            </a:endParaRPr>
          </a:p>
        </p:txBody>
      </p:sp>
      <p:graphicFrame>
        <p:nvGraphicFramePr>
          <p:cNvPr id="4" name="Tabla 3"/>
          <p:cNvGraphicFramePr>
            <a:graphicFrameLocks noGrp="1"/>
          </p:cNvGraphicFramePr>
          <p:nvPr>
            <p:extLst>
              <p:ext uri="{D42A27DB-BD31-4B8C-83A1-F6EECF244321}">
                <p14:modId xmlns="" xmlns:p14="http://schemas.microsoft.com/office/powerpoint/2010/main" val="1068985944"/>
              </p:ext>
            </p:extLst>
          </p:nvPr>
        </p:nvGraphicFramePr>
        <p:xfrm>
          <a:off x="330994" y="3402503"/>
          <a:ext cx="9220200" cy="3154680"/>
        </p:xfrm>
        <a:graphic>
          <a:graphicData uri="http://schemas.openxmlformats.org/drawingml/2006/table">
            <a:tbl>
              <a:tblPr>
                <a:tableStyleId>{5C22544A-7EE6-4342-B048-85BDC9FD1C3A}</a:tableStyleId>
              </a:tblPr>
              <a:tblGrid>
                <a:gridCol w="958043">
                  <a:extLst>
                    <a:ext uri="{9D8B030D-6E8A-4147-A177-3AD203B41FA5}">
                      <a16:colId xmlns="" xmlns:a16="http://schemas.microsoft.com/office/drawing/2014/main" val="377099286"/>
                    </a:ext>
                  </a:extLst>
                </a:gridCol>
                <a:gridCol w="1275154">
                  <a:extLst>
                    <a:ext uri="{9D8B030D-6E8A-4147-A177-3AD203B41FA5}">
                      <a16:colId xmlns="" xmlns:a16="http://schemas.microsoft.com/office/drawing/2014/main" val="691691275"/>
                    </a:ext>
                  </a:extLst>
                </a:gridCol>
                <a:gridCol w="1348924">
                  <a:extLst>
                    <a:ext uri="{9D8B030D-6E8A-4147-A177-3AD203B41FA5}">
                      <a16:colId xmlns="" xmlns:a16="http://schemas.microsoft.com/office/drawing/2014/main" val="3659002408"/>
                    </a:ext>
                  </a:extLst>
                </a:gridCol>
                <a:gridCol w="1121869">
                  <a:extLst>
                    <a:ext uri="{9D8B030D-6E8A-4147-A177-3AD203B41FA5}">
                      <a16:colId xmlns="" xmlns:a16="http://schemas.microsoft.com/office/drawing/2014/main" val="1661918631"/>
                    </a:ext>
                  </a:extLst>
                </a:gridCol>
                <a:gridCol w="1175517">
                  <a:extLst>
                    <a:ext uri="{9D8B030D-6E8A-4147-A177-3AD203B41FA5}">
                      <a16:colId xmlns="" xmlns:a16="http://schemas.microsoft.com/office/drawing/2014/main" val="3154735958"/>
                    </a:ext>
                  </a:extLst>
                </a:gridCol>
                <a:gridCol w="1257910">
                  <a:extLst>
                    <a:ext uri="{9D8B030D-6E8A-4147-A177-3AD203B41FA5}">
                      <a16:colId xmlns="" xmlns:a16="http://schemas.microsoft.com/office/drawing/2014/main" val="1514262148"/>
                    </a:ext>
                  </a:extLst>
                </a:gridCol>
                <a:gridCol w="1028937">
                  <a:extLst>
                    <a:ext uri="{9D8B030D-6E8A-4147-A177-3AD203B41FA5}">
                      <a16:colId xmlns="" xmlns:a16="http://schemas.microsoft.com/office/drawing/2014/main" val="1295677331"/>
                    </a:ext>
                  </a:extLst>
                </a:gridCol>
                <a:gridCol w="1053846">
                  <a:extLst>
                    <a:ext uri="{9D8B030D-6E8A-4147-A177-3AD203B41FA5}">
                      <a16:colId xmlns="" xmlns:a16="http://schemas.microsoft.com/office/drawing/2014/main" val="4091887905"/>
                    </a:ext>
                  </a:extLst>
                </a:gridCol>
              </a:tblGrid>
              <a:tr h="547790">
                <a:tc>
                  <a:txBody>
                    <a:bodyPr/>
                    <a:lstStyle/>
                    <a:p>
                      <a:pPr algn="ctr">
                        <a:spcAft>
                          <a:spcPts val="0"/>
                        </a:spcAft>
                      </a:pPr>
                      <a:r>
                        <a:rPr lang="es-ES" sz="1400" b="1" dirty="0">
                          <a:solidFill>
                            <a:srgbClr val="0000FF"/>
                          </a:solidFill>
                          <a:effectLst/>
                        </a:rPr>
                        <a:t>AÑOS</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 sz="1400" dirty="0">
                          <a:solidFill>
                            <a:srgbClr val="0000FF"/>
                          </a:solidFill>
                          <a:effectLst/>
                        </a:rPr>
                        <a:t>Conceptos</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b="1" dirty="0">
                          <a:solidFill>
                            <a:srgbClr val="0000FF"/>
                          </a:solidFill>
                          <a:effectLst/>
                        </a:rPr>
                        <a:t>GASTO</a:t>
                      </a:r>
                    </a:p>
                    <a:p>
                      <a:pPr algn="ctr">
                        <a:spcAft>
                          <a:spcPts val="0"/>
                        </a:spcAft>
                      </a:pPr>
                      <a:r>
                        <a:rPr lang="es-ES" sz="1400" b="1" dirty="0">
                          <a:solidFill>
                            <a:srgbClr val="0000FF"/>
                          </a:solidFill>
                          <a:effectLst/>
                        </a:rPr>
                        <a:t>CONTABLE</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b="1" dirty="0">
                          <a:solidFill>
                            <a:srgbClr val="0000FF"/>
                          </a:solidFill>
                          <a:effectLst/>
                        </a:rPr>
                        <a:t>GASTO</a:t>
                      </a:r>
                    </a:p>
                    <a:p>
                      <a:pPr algn="ctr">
                        <a:spcAft>
                          <a:spcPts val="0"/>
                        </a:spcAft>
                      </a:pPr>
                      <a:r>
                        <a:rPr lang="es-ES" sz="1400" b="1" dirty="0">
                          <a:solidFill>
                            <a:srgbClr val="0000FF"/>
                          </a:solidFill>
                          <a:effectLst/>
                        </a:rPr>
                        <a:t>FISCAL</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 sz="1400" b="1" dirty="0">
                          <a:solidFill>
                            <a:srgbClr val="0000FF"/>
                          </a:solidFill>
                          <a:effectLst/>
                        </a:rPr>
                        <a:t>AJUSTE</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 sz="1400" b="1" dirty="0">
                          <a:solidFill>
                            <a:srgbClr val="0000FF"/>
                          </a:solidFill>
                          <a:effectLst/>
                        </a:rPr>
                        <a:t>AJUSTE X 0,25 (x TG)</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 sz="1400" dirty="0">
                          <a:solidFill>
                            <a:srgbClr val="0000FF"/>
                          </a:solidFill>
                          <a:effectLst/>
                        </a:rPr>
                        <a:t>TIPO de ajuste</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dirty="0">
                          <a:solidFill>
                            <a:srgbClr val="0000FF"/>
                          </a:solidFill>
                          <a:effectLst/>
                        </a:rPr>
                        <a:t>Art. LIS</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extLst>
                  <a:ext uri="{0D108BD9-81ED-4DB2-BD59-A6C34878D82A}">
                    <a16:rowId xmlns="" xmlns:a16="http://schemas.microsoft.com/office/drawing/2014/main" val="3363265702"/>
                  </a:ext>
                </a:extLst>
              </a:tr>
              <a:tr h="547790">
                <a:tc>
                  <a:txBody>
                    <a:bodyPr/>
                    <a:lstStyle/>
                    <a:p>
                      <a:pPr algn="ctr">
                        <a:spcAft>
                          <a:spcPts val="0"/>
                        </a:spcAft>
                      </a:pPr>
                      <a:r>
                        <a:rPr lang="es-ES_tradnl" sz="1400" b="1" dirty="0" smtClean="0">
                          <a:solidFill>
                            <a:srgbClr val="0000FF"/>
                          </a:solidFill>
                          <a:effectLst/>
                        </a:rPr>
                        <a:t>N</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spcAft>
                          <a:spcPts val="0"/>
                        </a:spcAft>
                      </a:pPr>
                      <a:r>
                        <a:rPr lang="es-ES_tradnl" sz="1400" dirty="0" smtClean="0">
                          <a:solidFill>
                            <a:srgbClr val="0000FF"/>
                          </a:solidFill>
                          <a:effectLst/>
                        </a:rPr>
                        <a:t>Amortización (Gasto</a:t>
                      </a:r>
                      <a:r>
                        <a:rPr lang="es-ES_tradnl" sz="1400" dirty="0">
                          <a:solidFill>
                            <a:srgbClr val="0000FF"/>
                          </a:solidFill>
                          <a:effectLst/>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100.000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smtClean="0">
                          <a:solidFill>
                            <a:srgbClr val="0000FF"/>
                          </a:solidFill>
                          <a:effectLst/>
                        </a:rPr>
                        <a:t>- 100.000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smtClean="0">
                          <a:solidFill>
                            <a:srgbClr val="0000FF"/>
                          </a:solidFill>
                          <a:effectLst/>
                        </a:rPr>
                        <a:t>- 25.000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r>
                        <a:rPr lang="es-ES_tradnl" sz="1400" dirty="0" smtClean="0">
                          <a:solidFill>
                            <a:srgbClr val="0000FF"/>
                          </a:solidFill>
                          <a:effectLst/>
                        </a:rPr>
                        <a:t>Temporario</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102</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789811818"/>
                  </a:ext>
                </a:extLst>
              </a:tr>
              <a:tr h="643357">
                <a:tc>
                  <a:txBody>
                    <a:bodyPr/>
                    <a:lstStyle/>
                    <a:p>
                      <a:pPr algn="ctr">
                        <a:spcAft>
                          <a:spcPts val="0"/>
                        </a:spcAft>
                      </a:pPr>
                      <a:r>
                        <a:rPr lang="es-ES_tradnl" sz="1400" b="1" dirty="0">
                          <a:solidFill>
                            <a:srgbClr val="0000FF"/>
                          </a:solidFill>
                          <a:effectLst/>
                        </a:rPr>
                        <a:t>N+1</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spcAft>
                          <a:spcPts val="0"/>
                        </a:spcAft>
                      </a:pPr>
                      <a:r>
                        <a:rPr lang="es-ES_tradnl" sz="1400" dirty="0" smtClean="0">
                          <a:solidFill>
                            <a:srgbClr val="0000FF"/>
                          </a:solidFill>
                          <a:effectLst/>
                        </a:rPr>
                        <a:t>Amortización (Gasto</a:t>
                      </a:r>
                      <a:r>
                        <a:rPr lang="es-ES_tradnl" sz="1400" dirty="0">
                          <a:solidFill>
                            <a:srgbClr val="0000FF"/>
                          </a:solidFill>
                          <a:effectLst/>
                        </a:rPr>
                        <a:t>) </a:t>
                      </a:r>
                      <a:r>
                        <a:rPr lang="es-ES_tradnl" sz="1400" b="1" dirty="0">
                          <a:solidFill>
                            <a:srgbClr val="000066"/>
                          </a:solidFill>
                          <a:effectLst/>
                        </a:rPr>
                        <a:t>Reversión</a:t>
                      </a:r>
                      <a:endParaRPr lang="es-ES" sz="1400" b="1"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10.000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smtClean="0">
                          <a:solidFill>
                            <a:srgbClr val="0000FF"/>
                          </a:solidFill>
                          <a:effectLst/>
                        </a:rPr>
                        <a:t>+ 10.000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smtClean="0">
                          <a:solidFill>
                            <a:srgbClr val="0000FF"/>
                          </a:solidFill>
                          <a:effectLst/>
                        </a:rPr>
                        <a:t>+ 2.500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r>
                        <a:rPr lang="es-ES_tradnl" sz="1400" dirty="0" smtClean="0">
                          <a:solidFill>
                            <a:srgbClr val="0000FF"/>
                          </a:solidFill>
                          <a:effectLst/>
                        </a:rPr>
                        <a:t>Temporario</a:t>
                      </a:r>
                      <a:endParaRPr lang="es-ES" sz="1400" dirty="0">
                        <a:solidFill>
                          <a:srgbClr val="0000FF"/>
                        </a:solidFill>
                        <a:effectLst/>
                      </a:endParaRPr>
                    </a:p>
                    <a:p>
                      <a:pPr>
                        <a:spcAft>
                          <a:spcPts val="0"/>
                        </a:spcAft>
                      </a:pPr>
                      <a:r>
                        <a:rPr lang="es-ES_tradnl" sz="1400" dirty="0">
                          <a:solidFill>
                            <a:srgbClr val="0000FF"/>
                          </a:solidFill>
                          <a:effectLst/>
                        </a:rPr>
                        <a:t>(Reversión)</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102</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736404085"/>
                  </a:ext>
                </a:extLst>
              </a:tr>
              <a:tr h="318463">
                <a:tc>
                  <a:txBody>
                    <a:bodyPr/>
                    <a:lstStyle/>
                    <a:p>
                      <a:pPr algn="ctr">
                        <a:spcAft>
                          <a:spcPts val="0"/>
                        </a:spcAft>
                      </a:pPr>
                      <a:r>
                        <a:rPr lang="es-ES" sz="1400" b="1" dirty="0" smtClean="0">
                          <a:solidFill>
                            <a:srgbClr val="0000FF"/>
                          </a:solidFill>
                          <a:effectLst/>
                          <a:latin typeface="+mn-lt"/>
                          <a:ea typeface="Times New Roman" panose="02020603050405020304" pitchFamily="18" charset="0"/>
                        </a:rPr>
                        <a:t>N+2, …</a:t>
                      </a:r>
                      <a:endParaRPr lang="es-ES" sz="14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400" dirty="0" smtClean="0">
                          <a:solidFill>
                            <a:srgbClr val="0000FF"/>
                          </a:solidFill>
                          <a:effectLst/>
                          <a:latin typeface="Times New Roman" panose="02020603050405020304" pitchFamily="18" charset="0"/>
                          <a:ea typeface="Times New Roman" panose="02020603050405020304" pitchFamily="18" charset="0"/>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400" dirty="0" smtClean="0">
                          <a:solidFill>
                            <a:srgbClr val="0000FF"/>
                          </a:solidFill>
                          <a:effectLst/>
                          <a:latin typeface="Times New Roman" panose="02020603050405020304" pitchFamily="18" charset="0"/>
                          <a:ea typeface="Times New Roman" panose="02020603050405020304" pitchFamily="18" charset="0"/>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400" dirty="0" smtClean="0">
                          <a:solidFill>
                            <a:srgbClr val="0000FF"/>
                          </a:solidFill>
                          <a:effectLst/>
                          <a:latin typeface="Times New Roman" panose="02020603050405020304" pitchFamily="18" charset="0"/>
                          <a:ea typeface="Times New Roman" panose="02020603050405020304" pitchFamily="18" charset="0"/>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400" b="1" dirty="0" smtClean="0">
                          <a:solidFill>
                            <a:srgbClr val="0000FF"/>
                          </a:solidFill>
                          <a:effectLst/>
                          <a:latin typeface="Times New Roman" panose="02020603050405020304" pitchFamily="18" charset="0"/>
                          <a:ea typeface="Times New Roman" panose="02020603050405020304" pitchFamily="18" charset="0"/>
                        </a:rPr>
                        <a:t>“</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400" b="1" dirty="0" smtClean="0">
                          <a:solidFill>
                            <a:srgbClr val="0000FF"/>
                          </a:solidFill>
                          <a:effectLst/>
                          <a:latin typeface="Times New Roman" panose="02020603050405020304" pitchFamily="18" charset="0"/>
                          <a:ea typeface="Times New Roman" panose="02020603050405020304" pitchFamily="18" charset="0"/>
                        </a:rPr>
                        <a:t>“</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400" b="1" i="0" u="none" strike="noStrike" kern="1200" cap="none" spc="0" normalizeH="0" baseline="0" noProof="0" smtClean="0">
                          <a:ln>
                            <a:noFill/>
                          </a:ln>
                          <a:solidFill>
                            <a:srgbClr val="0000FF"/>
                          </a:solidFill>
                          <a:effectLst/>
                          <a:uLnTx/>
                          <a:uFillTx/>
                          <a:latin typeface="Times New Roman" panose="02020603050405020304" pitchFamily="18" charset="0"/>
                          <a:ea typeface="Times New Roman" panose="02020603050405020304" pitchFamily="18" charset="0"/>
                          <a:cs typeface="+mn-cs"/>
                        </a:rPr>
                        <a:t>“</a:t>
                      </a:r>
                      <a:endParaRPr kumimoji="0" lang="es-ES" sz="1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400" b="1" i="0" u="none" strike="noStrike" kern="1200" cap="none" spc="0" normalizeH="0" baseline="0" noProof="0" dirty="0" smtClean="0">
                          <a:ln>
                            <a:noFill/>
                          </a:ln>
                          <a:solidFill>
                            <a:srgbClr val="0000FF"/>
                          </a:solidFill>
                          <a:effectLst/>
                          <a:uLnTx/>
                          <a:uFillTx/>
                          <a:latin typeface="Times New Roman" panose="02020603050405020304" pitchFamily="18" charset="0"/>
                          <a:ea typeface="Times New Roman" panose="02020603050405020304" pitchFamily="18" charset="0"/>
                          <a:cs typeface="+mn-cs"/>
                        </a:rPr>
                        <a:t>“</a:t>
                      </a:r>
                      <a:endParaRPr kumimoji="0" lang="es-ES" sz="1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675131842"/>
                  </a:ext>
                </a:extLst>
              </a:tr>
              <a:tr h="381000">
                <a:tc>
                  <a:txBody>
                    <a:bodyPr/>
                    <a:lstStyle/>
                    <a:p>
                      <a:pPr algn="ctr">
                        <a:spcAft>
                          <a:spcPts val="0"/>
                        </a:spcAft>
                      </a:pPr>
                      <a:r>
                        <a:rPr lang="es-ES_tradnl" sz="1400" b="1" dirty="0" smtClean="0">
                          <a:solidFill>
                            <a:srgbClr val="0000FF"/>
                          </a:solidFill>
                          <a:effectLst/>
                        </a:rPr>
                        <a:t>N+10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spcAft>
                          <a:spcPts val="0"/>
                        </a:spcAft>
                      </a:pPr>
                      <a:r>
                        <a:rPr lang="es-ES_tradnl" sz="1400" dirty="0" smtClean="0">
                          <a:solidFill>
                            <a:srgbClr val="0000FF"/>
                          </a:solidFill>
                          <a:effectLst/>
                        </a:rPr>
                        <a:t>Amortización (Gasto</a:t>
                      </a:r>
                      <a:r>
                        <a:rPr lang="es-ES_tradnl" sz="1400" dirty="0">
                          <a:solidFill>
                            <a:srgbClr val="0000FF"/>
                          </a:solidFill>
                          <a:effectLst/>
                        </a:rPr>
                        <a:t>) </a:t>
                      </a:r>
                      <a:r>
                        <a:rPr lang="es-ES_tradnl" sz="1400" b="1" dirty="0">
                          <a:solidFill>
                            <a:srgbClr val="000066"/>
                          </a:solidFill>
                          <a:effectLst/>
                        </a:rPr>
                        <a:t>Reversión</a:t>
                      </a:r>
                      <a:endParaRPr lang="es-ES" sz="1400" b="1" dirty="0">
                        <a:solidFill>
                          <a:srgbClr val="000066"/>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10.000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smtClean="0">
                          <a:solidFill>
                            <a:srgbClr val="0000FF"/>
                          </a:solidFill>
                          <a:effectLst/>
                        </a:rPr>
                        <a:t>+ 10.000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b="1" dirty="0" smtClean="0">
                          <a:solidFill>
                            <a:srgbClr val="0000FF"/>
                          </a:solidFill>
                          <a:effectLst/>
                        </a:rPr>
                        <a:t>+ 2.500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spcAft>
                          <a:spcPts val="0"/>
                        </a:spcAft>
                      </a:pPr>
                      <a:r>
                        <a:rPr lang="es-ES_tradnl" sz="1400" dirty="0" smtClean="0">
                          <a:solidFill>
                            <a:srgbClr val="0000FF"/>
                          </a:solidFill>
                          <a:effectLst/>
                        </a:rPr>
                        <a:t>Temporario</a:t>
                      </a:r>
                      <a:endParaRPr lang="es-ES" sz="1400" dirty="0" smtClean="0">
                        <a:solidFill>
                          <a:srgbClr val="0000FF"/>
                        </a:solidFill>
                        <a:effectLst/>
                      </a:endParaRPr>
                    </a:p>
                    <a:p>
                      <a:pPr>
                        <a:spcAft>
                          <a:spcPts val="0"/>
                        </a:spcAft>
                      </a:pPr>
                      <a:r>
                        <a:rPr lang="es-ES_tradnl" sz="1400" dirty="0" smtClean="0">
                          <a:solidFill>
                            <a:srgbClr val="0000FF"/>
                          </a:solidFill>
                          <a:effectLst/>
                        </a:rPr>
                        <a:t>(Reversión)</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400" dirty="0" smtClean="0">
                          <a:solidFill>
                            <a:srgbClr val="0000FF"/>
                          </a:solidFill>
                          <a:effectLst/>
                        </a:rPr>
                        <a:t>102</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400519150"/>
                  </a:ext>
                </a:extLst>
              </a:tr>
              <a:tr h="457200">
                <a:tc>
                  <a:txBody>
                    <a:bodyPr/>
                    <a:lstStyle/>
                    <a:p>
                      <a:pPr algn="ctr">
                        <a:spcAft>
                          <a:spcPts val="0"/>
                        </a:spcAft>
                      </a:pPr>
                      <a:r>
                        <a:rPr lang="es-ES_tradnl" sz="1400" b="1" dirty="0">
                          <a:solidFill>
                            <a:srgbClr val="0000FF"/>
                          </a:solidFill>
                          <a:effectLst/>
                        </a:rPr>
                        <a:t>TOTAL</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_tradnl" sz="1400">
                          <a:solidFill>
                            <a:srgbClr val="0000FF"/>
                          </a:solidFill>
                          <a:effectLst/>
                        </a:rPr>
                        <a:t> </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b="1" dirty="0" smtClean="0">
                          <a:solidFill>
                            <a:srgbClr val="0000FF"/>
                          </a:solidFill>
                          <a:effectLst/>
                        </a:rPr>
                        <a:t>100.000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b="1" dirty="0" smtClean="0">
                          <a:solidFill>
                            <a:srgbClr val="0000FF"/>
                          </a:solidFill>
                          <a:effectLst/>
                        </a:rPr>
                        <a:t>100.000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b="1" dirty="0">
                          <a:solidFill>
                            <a:srgbClr val="0000FF"/>
                          </a:solidFill>
                          <a:effectLst/>
                        </a:rPr>
                        <a:t>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b="1" dirty="0">
                          <a:solidFill>
                            <a:srgbClr val="0000FF"/>
                          </a:solidFill>
                          <a:effectLst/>
                        </a:rPr>
                        <a:t>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spcAft>
                          <a:spcPts val="0"/>
                        </a:spcAft>
                      </a:pPr>
                      <a:r>
                        <a:rPr lang="es-ES_tradnl"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tc>
                  <a:txBody>
                    <a:bodyPr/>
                    <a:lstStyle/>
                    <a:p>
                      <a:pPr algn="ctr">
                        <a:spcAft>
                          <a:spcPts val="0"/>
                        </a:spcAft>
                      </a:pPr>
                      <a:r>
                        <a:rPr lang="es-ES_tradnl"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20000"/>
                        <a:lumOff val="80000"/>
                      </a:schemeClr>
                    </a:solidFill>
                  </a:tcPr>
                </a:tc>
                <a:extLst>
                  <a:ext uri="{0D108BD9-81ED-4DB2-BD59-A6C34878D82A}">
                    <a16:rowId xmlns="" xmlns:a16="http://schemas.microsoft.com/office/drawing/2014/main" val="581364246"/>
                  </a:ext>
                </a:extLst>
              </a:tr>
            </a:tbl>
          </a:graphicData>
        </a:graphic>
      </p:graphicFrame>
    </p:spTree>
    <p:extLst>
      <p:ext uri="{BB962C8B-B14F-4D97-AF65-F5344CB8AC3E}">
        <p14:creationId xmlns="" xmlns:p14="http://schemas.microsoft.com/office/powerpoint/2010/main" val="3733064967"/>
      </p:ext>
    </p:extLst>
  </p:cSld>
  <p:clrMapOvr>
    <a:masterClrMapping/>
  </p:clrMapOvr>
  <p:transition/>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330</a:t>
            </a:fld>
            <a:endParaRPr lang="es-ES" dirty="0"/>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Limitaciones en </a:t>
            </a:r>
            <a:r>
              <a:rPr lang="es-ES" dirty="0" err="1" smtClean="0">
                <a:solidFill>
                  <a:srgbClr val="FF0000"/>
                </a:solidFill>
              </a:rPr>
              <a:t>BINs</a:t>
            </a:r>
            <a:r>
              <a:rPr lang="es-ES" dirty="0" smtClean="0">
                <a:solidFill>
                  <a:srgbClr val="FF0000"/>
                </a:solidFill>
              </a:rPr>
              <a:t>. </a:t>
            </a:r>
            <a:r>
              <a:rPr lang="es-ES" dirty="0" smtClean="0">
                <a:solidFill>
                  <a:srgbClr val="FF00FF"/>
                </a:solidFill>
              </a:rPr>
              <a:t>Consulta DGT V2496-18  17/9/2018</a:t>
            </a:r>
            <a:endParaRPr lang="es-ES" dirty="0">
              <a:solidFill>
                <a:srgbClr val="FF00FF"/>
              </a:solidFill>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2275059315"/>
              </p:ext>
            </p:extLst>
          </p:nvPr>
        </p:nvGraphicFramePr>
        <p:xfrm>
          <a:off x="152401" y="546800"/>
          <a:ext cx="9677399" cy="5594921"/>
        </p:xfrm>
        <a:graphic>
          <a:graphicData uri="http://schemas.openxmlformats.org/drawingml/2006/table">
            <a:tbl>
              <a:tblPr firstRow="1" bandRow="1">
                <a:tableStyleId>{7DF18680-E054-41AD-8BC1-D1AEF772440D}</a:tableStyleId>
              </a:tblPr>
              <a:tblGrid>
                <a:gridCol w="1523999">
                  <a:extLst>
                    <a:ext uri="{9D8B030D-6E8A-4147-A177-3AD203B41FA5}">
                      <a16:colId xmlns="" xmlns:a16="http://schemas.microsoft.com/office/drawing/2014/main" val="20000"/>
                    </a:ext>
                  </a:extLst>
                </a:gridCol>
                <a:gridCol w="8153400">
                  <a:extLst>
                    <a:ext uri="{9D8B030D-6E8A-4147-A177-3AD203B41FA5}">
                      <a16:colId xmlns="" xmlns:a16="http://schemas.microsoft.com/office/drawing/2014/main" val="1370820825"/>
                    </a:ext>
                  </a:extLst>
                </a:gridCol>
              </a:tblGrid>
              <a:tr h="347075">
                <a:tc gridSpan="2">
                  <a:txBody>
                    <a:bodyPr/>
                    <a:lstStyle/>
                    <a:p>
                      <a:r>
                        <a:rPr lang="es-ES_tradnl" sz="1800" u="none" baseline="0" dirty="0" smtClean="0"/>
                        <a:t>Extemporánea de IS-2016, con </a:t>
                      </a:r>
                      <a:r>
                        <a:rPr lang="es-ES_tradnl" sz="1800" u="none" baseline="0" dirty="0" err="1" smtClean="0"/>
                        <a:t>BINs</a:t>
                      </a:r>
                      <a:r>
                        <a:rPr lang="es-ES_tradnl" sz="1800" u="none" baseline="0" dirty="0" smtClean="0"/>
                        <a:t>:</a:t>
                      </a:r>
                      <a:endParaRPr lang="es-ES_tradnl" sz="1800" u="none"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hMerge="1">
                  <a:txBody>
                    <a:bodyPr/>
                    <a:lstStyle/>
                    <a:p>
                      <a:endParaRPr lang="es-ES"/>
                    </a:p>
                  </a:txBody>
                  <a:tcPr/>
                </a:tc>
                <a:extLst>
                  <a:ext uri="{0D108BD9-81ED-4DB2-BD59-A6C34878D82A}">
                    <a16:rowId xmlns="" xmlns:a16="http://schemas.microsoft.com/office/drawing/2014/main" val="10000"/>
                  </a:ext>
                </a:extLst>
              </a:tr>
              <a:tr h="1012303">
                <a:tc>
                  <a:txBody>
                    <a:bodyPr/>
                    <a:lstStyle/>
                    <a:p>
                      <a:pPr marL="342900" indent="-342900">
                        <a:buFont typeface="Wingdings" panose="05000000000000000000" pitchFamily="2" charset="2"/>
                        <a:buChar char="v"/>
                      </a:pPr>
                      <a:r>
                        <a:rPr lang="es-ES_tradnl" sz="1600" b="1" dirty="0" smtClean="0">
                          <a:solidFill>
                            <a:srgbClr val="0000FF"/>
                          </a:solidFill>
                          <a:effectLst/>
                        </a:rPr>
                        <a:t>Cuestión planteada</a:t>
                      </a:r>
                      <a:endParaRPr lang="es-ES_tradnl" sz="1600" b="1" dirty="0">
                        <a:solidFill>
                          <a:srgbClr val="0000FF"/>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tc>
                  <a:txBody>
                    <a:bodyPr/>
                    <a:lstStyle/>
                    <a:p>
                      <a:pPr marL="342900" indent="-342900">
                        <a:buFont typeface="Wingdings" panose="05000000000000000000" pitchFamily="2" charset="2"/>
                        <a:buChar char="v"/>
                      </a:pPr>
                      <a:r>
                        <a:rPr lang="es-ES" sz="1600" b="1" u="none" dirty="0" smtClean="0">
                          <a:solidFill>
                            <a:srgbClr val="0000FF"/>
                          </a:solidFill>
                          <a:effectLst/>
                        </a:rPr>
                        <a:t>¿</a:t>
                      </a:r>
                      <a:r>
                        <a:rPr lang="es-ES" sz="1600" u="none" dirty="0" smtClean="0">
                          <a:solidFill>
                            <a:srgbClr val="0000FF"/>
                          </a:solidFill>
                          <a:effectLst/>
                        </a:rPr>
                        <a:t>El hecho de presentar de forma </a:t>
                      </a:r>
                      <a:r>
                        <a:rPr lang="es-ES" sz="1600" b="1" u="sng" dirty="0" smtClean="0">
                          <a:solidFill>
                            <a:srgbClr val="FF0000"/>
                          </a:solidFill>
                          <a:effectLst/>
                        </a:rPr>
                        <a:t>extemporánea</a:t>
                      </a:r>
                      <a:r>
                        <a:rPr lang="es-ES" sz="1600" u="none" dirty="0" smtClean="0">
                          <a:solidFill>
                            <a:srgbClr val="0000FF"/>
                          </a:solidFill>
                          <a:effectLst/>
                        </a:rPr>
                        <a:t> el Impuesto sobre Sociedades correspondiente al ejercicio 2016 </a:t>
                      </a:r>
                      <a:r>
                        <a:rPr lang="es-ES" sz="1600" b="1" u="sng" dirty="0" smtClean="0">
                          <a:solidFill>
                            <a:srgbClr val="0000FF"/>
                          </a:solidFill>
                          <a:effectLst/>
                        </a:rPr>
                        <a:t>impide la compensación de bases imponibles negativas</a:t>
                      </a:r>
                      <a:r>
                        <a:rPr lang="es-ES" sz="1600" b="0" u="none" dirty="0" smtClean="0">
                          <a:solidFill>
                            <a:srgbClr val="0000FF"/>
                          </a:solidFill>
                          <a:effectLst/>
                        </a:rPr>
                        <a:t> de ejercicios anteriores de acuerdo con lo dispuesto en el artículo 119.3 de la LGT</a:t>
                      </a:r>
                      <a:r>
                        <a:rPr lang="es-ES" sz="1600" b="1" u="none" dirty="0" smtClean="0">
                          <a:solidFill>
                            <a:srgbClr val="0000FF"/>
                          </a:solidFill>
                          <a:effectLst/>
                        </a:rPr>
                        <a:t>? </a:t>
                      </a:r>
                      <a:r>
                        <a:rPr lang="es-ES" sz="1600" b="0" u="none" dirty="0" smtClean="0">
                          <a:solidFill>
                            <a:srgbClr val="0000FF"/>
                          </a:solidFill>
                          <a:effectLst/>
                        </a:rPr>
                        <a:t> </a:t>
                      </a:r>
                      <a:r>
                        <a:rPr lang="es-ES" sz="1600" b="0" u="none" dirty="0" smtClean="0">
                          <a:solidFill>
                            <a:srgbClr val="FF0000"/>
                          </a:solidFill>
                          <a:effectLst/>
                        </a:rPr>
                        <a:t>      </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758439">
                <a:tc gridSpan="2">
                  <a:txBody>
                    <a:bodyPr/>
                    <a:lstStyle/>
                    <a:p>
                      <a:pPr marL="342900" indent="-342900" rtl="0">
                        <a:buFont typeface="Wingdings" panose="05000000000000000000" pitchFamily="2" charset="2"/>
                        <a:buChar char="§"/>
                      </a:pPr>
                      <a:r>
                        <a:rPr lang="es-ES" sz="1400" b="1" u="sng" dirty="0" smtClean="0">
                          <a:solidFill>
                            <a:srgbClr val="FF0066"/>
                          </a:solidFill>
                          <a:effectLst/>
                        </a:rPr>
                        <a:t>El artículo 119.3 LGT</a:t>
                      </a:r>
                      <a:r>
                        <a:rPr lang="es-ES" sz="1400" b="1" u="none" dirty="0" smtClean="0">
                          <a:solidFill>
                            <a:srgbClr val="FF0066"/>
                          </a:solidFill>
                          <a:effectLst/>
                        </a:rPr>
                        <a:t> </a:t>
                      </a:r>
                      <a:r>
                        <a:rPr lang="es-ES" sz="1400" b="0" dirty="0" smtClean="0">
                          <a:solidFill>
                            <a:srgbClr val="0000FF"/>
                          </a:solidFill>
                          <a:effectLst/>
                        </a:rPr>
                        <a:t>establece lo siguiente:  “3. Las opciones que según la normativa tributaria se deban ejercitar, solicitar o renunciar con la presentación de una declaración no podrán rectificarse con posterioridad a ese momento, salvo que la rectificación se presente en el período reglamentario de declaración.” </a:t>
                      </a:r>
                    </a:p>
                    <a:p>
                      <a:pPr marL="0" indent="0" rtl="0">
                        <a:buFont typeface="Wingdings" panose="05000000000000000000" pitchFamily="2" charset="2"/>
                        <a:buNone/>
                      </a:pPr>
                      <a:endParaRPr lang="es-ES" sz="1000" b="0" dirty="0" smtClean="0">
                        <a:solidFill>
                          <a:srgbClr val="0000FF"/>
                        </a:solidFill>
                        <a:effectLst/>
                      </a:endParaRPr>
                    </a:p>
                    <a:p>
                      <a:pPr marL="342900" indent="-342900" algn="just" rtl="0">
                        <a:buFont typeface="Wingdings" panose="05000000000000000000" pitchFamily="2" charset="2"/>
                        <a:buChar char="§"/>
                      </a:pPr>
                      <a:r>
                        <a:rPr lang="es-ES" sz="1400" b="1" u="sng" dirty="0" smtClean="0">
                          <a:solidFill>
                            <a:srgbClr val="FF0066"/>
                          </a:solidFill>
                          <a:effectLst/>
                        </a:rPr>
                        <a:t>Es doctrina del TEAC</a:t>
                      </a:r>
                      <a:r>
                        <a:rPr lang="es-ES" sz="1400" b="0" dirty="0" smtClean="0">
                          <a:solidFill>
                            <a:srgbClr val="FF0066"/>
                          </a:solidFill>
                          <a:effectLst/>
                        </a:rPr>
                        <a:t> </a:t>
                      </a:r>
                      <a:r>
                        <a:rPr lang="es-ES" sz="1400" b="0" dirty="0" smtClean="0">
                          <a:solidFill>
                            <a:srgbClr val="0000FF"/>
                          </a:solidFill>
                          <a:effectLst/>
                        </a:rPr>
                        <a:t>manifestada en la </a:t>
                      </a:r>
                      <a:r>
                        <a:rPr lang="es-ES" sz="1400" b="1" u="sng" dirty="0" smtClean="0">
                          <a:solidFill>
                            <a:srgbClr val="FF0066"/>
                          </a:solidFill>
                          <a:effectLst/>
                        </a:rPr>
                        <a:t>resolución de 4 de abril de 2017</a:t>
                      </a:r>
                      <a:r>
                        <a:rPr lang="es-ES" sz="1400" b="0" dirty="0" smtClean="0">
                          <a:solidFill>
                            <a:srgbClr val="FF0066"/>
                          </a:solidFill>
                          <a:effectLst/>
                        </a:rPr>
                        <a:t> </a:t>
                      </a:r>
                      <a:r>
                        <a:rPr lang="es-ES" sz="1400" b="0" dirty="0" smtClean="0">
                          <a:solidFill>
                            <a:srgbClr val="0000FF"/>
                          </a:solidFill>
                          <a:effectLst/>
                        </a:rPr>
                        <a:t>en su fundamento de derecho quinto lo siguiente:  </a:t>
                      </a:r>
                      <a:r>
                        <a:rPr lang="es-ES" sz="1400" b="0" i="1" dirty="0" smtClean="0">
                          <a:solidFill>
                            <a:srgbClr val="0000FF"/>
                          </a:solidFill>
                          <a:effectLst/>
                        </a:rPr>
                        <a:t>“(…) Que el contribuyente </a:t>
                      </a:r>
                      <a:r>
                        <a:rPr lang="es-ES" sz="1400" b="1" i="1" u="sng" dirty="0" smtClean="0">
                          <a:solidFill>
                            <a:srgbClr val="0000FF"/>
                          </a:solidFill>
                          <a:effectLst/>
                        </a:rPr>
                        <a:t>no</a:t>
                      </a:r>
                      <a:r>
                        <a:rPr lang="es-ES" sz="1400" b="0" i="1" u="sng" dirty="0" smtClean="0">
                          <a:solidFill>
                            <a:srgbClr val="0000FF"/>
                          </a:solidFill>
                          <a:effectLst/>
                        </a:rPr>
                        <a:t> hubiere presentado autoliquidación estando obligado a ello</a:t>
                      </a:r>
                      <a:r>
                        <a:rPr lang="es-ES" sz="1400" b="0" i="1" dirty="0" smtClean="0">
                          <a:solidFill>
                            <a:srgbClr val="0000FF"/>
                          </a:solidFill>
                          <a:effectLst/>
                        </a:rPr>
                        <a:t>. En estos casos, a juicio de este Tribunal es claro que, con incumplimiento de la más básica de sus obligaciones tributarias, </a:t>
                      </a:r>
                      <a:r>
                        <a:rPr lang="es-ES" sz="1400" b="0" i="1" u="sng" dirty="0" smtClean="0">
                          <a:solidFill>
                            <a:srgbClr val="0000FF"/>
                          </a:solidFill>
                          <a:effectLst/>
                        </a:rPr>
                        <a:t>no ejercitó el interesado derecho a compensar cantidad alguna dentro del periodo reglamentario de declaración</a:t>
                      </a:r>
                      <a:r>
                        <a:rPr lang="es-ES" sz="1400" b="0" i="1" dirty="0" smtClean="0">
                          <a:solidFill>
                            <a:srgbClr val="0000FF"/>
                          </a:solidFill>
                          <a:effectLst/>
                        </a:rPr>
                        <a:t>, optando por su total diferimiento, por lo que, </a:t>
                      </a:r>
                      <a:r>
                        <a:rPr lang="es-ES" sz="1400" b="0" i="1" u="sng" dirty="0" smtClean="0">
                          <a:solidFill>
                            <a:srgbClr val="0000FF"/>
                          </a:solidFill>
                          <a:effectLst/>
                        </a:rPr>
                        <a:t>transcurrido dicho periodo reglamentario de declaración, no podrá rectificar su opción</a:t>
                      </a:r>
                      <a:r>
                        <a:rPr lang="es-ES" sz="1400" b="0" i="1" dirty="0" smtClean="0">
                          <a:solidFill>
                            <a:srgbClr val="0000FF"/>
                          </a:solidFill>
                          <a:effectLst/>
                        </a:rPr>
                        <a:t> solicitando, ya sea mediante la presentación de declaración extemporánea ya sea en el seno de un procedimiento de comprobación, la compensación de bases imponibles negativas de ejercicios anteriores. </a:t>
                      </a:r>
                      <a:r>
                        <a:rPr lang="es-ES" sz="1400" b="1" i="1" dirty="0" smtClean="0">
                          <a:solidFill>
                            <a:srgbClr val="0000FF"/>
                          </a:solidFill>
                          <a:effectLst/>
                        </a:rPr>
                        <a:t>Lo contrario haría de mejor condición al no declarante que al declarante según los criterios anteriormente expuestos</a:t>
                      </a:r>
                      <a:r>
                        <a:rPr lang="es-ES" sz="1400" b="0" i="1" dirty="0" smtClean="0">
                          <a:solidFill>
                            <a:srgbClr val="0000FF"/>
                          </a:solidFill>
                          <a:effectLst/>
                        </a:rPr>
                        <a:t>.” </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solidFill>
                      <a:schemeClr val="tx1"/>
                    </a:solidFill>
                  </a:tcPr>
                </a:tc>
                <a:tc hMerge="1">
                  <a:txBody>
                    <a:bodyPr/>
                    <a:lstStyle/>
                    <a:p>
                      <a:endParaRPr lang="es-ES"/>
                    </a:p>
                  </a:txBody>
                  <a:tcPr/>
                </a:tc>
                <a:extLst>
                  <a:ext uri="{0D108BD9-81ED-4DB2-BD59-A6C34878D82A}">
                    <a16:rowId xmlns="" xmlns:a16="http://schemas.microsoft.com/office/drawing/2014/main" val="10002"/>
                  </a:ext>
                </a:extLst>
              </a:tr>
              <a:tr h="1358201">
                <a:tc gridSpan="2">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400" b="0" dirty="0" smtClean="0">
                          <a:solidFill>
                            <a:srgbClr val="0000FF"/>
                          </a:solidFill>
                          <a:effectLst/>
                        </a:rPr>
                        <a:t>De acuerdo con lo anterior, </a:t>
                      </a:r>
                      <a:r>
                        <a:rPr lang="es-ES" sz="1400" b="0" u="sng" dirty="0" smtClean="0">
                          <a:solidFill>
                            <a:srgbClr val="0000FF"/>
                          </a:solidFill>
                          <a:effectLst/>
                        </a:rPr>
                        <a:t>el hecho de </a:t>
                      </a:r>
                      <a:r>
                        <a:rPr lang="es-ES" sz="1400" b="1" u="sng" dirty="0" smtClean="0">
                          <a:solidFill>
                            <a:srgbClr val="0000FF"/>
                          </a:solidFill>
                          <a:effectLst/>
                        </a:rPr>
                        <a:t>no</a:t>
                      </a:r>
                      <a:r>
                        <a:rPr lang="es-ES" sz="1400" b="0" u="sng" dirty="0" smtClean="0">
                          <a:solidFill>
                            <a:srgbClr val="0000FF"/>
                          </a:solidFill>
                          <a:effectLst/>
                        </a:rPr>
                        <a:t> presentar la autoliquidación</a:t>
                      </a:r>
                      <a:r>
                        <a:rPr lang="es-ES" sz="1400" b="0" dirty="0" smtClean="0">
                          <a:solidFill>
                            <a:srgbClr val="0000FF"/>
                          </a:solidFill>
                          <a:effectLst/>
                        </a:rPr>
                        <a:t> correspondiente al ejercicio 2016 relativa al concepto impositivo Impuesto sobre Sociedades </a:t>
                      </a:r>
                      <a:r>
                        <a:rPr lang="es-ES" sz="1400" b="0" u="sng" dirty="0" smtClean="0">
                          <a:solidFill>
                            <a:srgbClr val="0000FF"/>
                          </a:solidFill>
                          <a:effectLst/>
                        </a:rPr>
                        <a:t>dentro del plazo</a:t>
                      </a:r>
                      <a:r>
                        <a:rPr lang="es-ES" sz="1400" b="0" dirty="0" smtClean="0">
                          <a:solidFill>
                            <a:srgbClr val="0000FF"/>
                          </a:solidFill>
                          <a:effectLst/>
                        </a:rPr>
                        <a:t> regulado en el artículo 124 LIS </a:t>
                      </a:r>
                      <a:r>
                        <a:rPr lang="es-ES" sz="1400" b="1" u="sng" dirty="0" smtClean="0">
                          <a:solidFill>
                            <a:srgbClr val="0000FF"/>
                          </a:solidFill>
                          <a:effectLst/>
                        </a:rPr>
                        <a:t>implica</a:t>
                      </a:r>
                      <a:r>
                        <a:rPr lang="es-ES" sz="1400" b="0" dirty="0" smtClean="0">
                          <a:solidFill>
                            <a:srgbClr val="0000FF"/>
                          </a:solidFill>
                          <a:effectLst/>
                        </a:rPr>
                        <a:t> que la sociedad consultante </a:t>
                      </a:r>
                      <a:r>
                        <a:rPr lang="es-ES" sz="1400" b="1" dirty="0" smtClean="0">
                          <a:solidFill>
                            <a:srgbClr val="000066"/>
                          </a:solidFill>
                          <a:effectLst/>
                        </a:rPr>
                        <a:t>no ejercitó el derecho a compensar base imponible negativa alguna optando por su total diferimiento</a:t>
                      </a:r>
                      <a:r>
                        <a:rPr lang="es-ES" sz="1400" b="0" dirty="0" smtClean="0">
                          <a:solidFill>
                            <a:srgbClr val="0000FF"/>
                          </a:solidFill>
                          <a:effectLst/>
                        </a:rPr>
                        <a:t>,</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800" b="0" dirty="0" smtClean="0">
                        <a:solidFill>
                          <a:srgbClr val="0000FF"/>
                        </a:solidFill>
                        <a:effectLst/>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400" b="0" dirty="0" smtClean="0">
                          <a:solidFill>
                            <a:srgbClr val="0000FF"/>
                          </a:solidFill>
                          <a:effectLst/>
                        </a:rPr>
                        <a:t> </a:t>
                      </a:r>
                      <a:r>
                        <a:rPr lang="es-ES" sz="1400" b="1" u="sng" dirty="0" smtClean="0">
                          <a:solidFill>
                            <a:srgbClr val="FF0000"/>
                          </a:solidFill>
                          <a:effectLst/>
                        </a:rPr>
                        <a:t>no</a:t>
                      </a:r>
                      <a:r>
                        <a:rPr lang="es-ES" sz="1400" b="1" dirty="0" smtClean="0">
                          <a:solidFill>
                            <a:srgbClr val="FF0000"/>
                          </a:solidFill>
                          <a:effectLst/>
                        </a:rPr>
                        <a:t> siendo posible rectificar esta opción a través de la presentación de una autoliquidación extemporánea. </a:t>
                      </a:r>
                      <a:endParaRPr lang="es-ES" sz="1400" b="1" dirty="0">
                        <a:solidFill>
                          <a:srgbClr val="FF0000"/>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hMerge="1">
                  <a:txBody>
                    <a:bodyPr/>
                    <a:lstStyle/>
                    <a:p>
                      <a:endParaRPr lang="es-ES"/>
                    </a:p>
                  </a:txBody>
                  <a:tcPr/>
                </a:tc>
                <a:extLst>
                  <a:ext uri="{0D108BD9-81ED-4DB2-BD59-A6C34878D82A}">
                    <a16:rowId xmlns="" xmlns:a16="http://schemas.microsoft.com/office/drawing/2014/main" val="2113710181"/>
                  </a:ext>
                </a:extLst>
              </a:tr>
            </a:tbl>
          </a:graphicData>
        </a:graphic>
      </p:graphicFrame>
    </p:spTree>
    <p:extLst>
      <p:ext uri="{BB962C8B-B14F-4D97-AF65-F5344CB8AC3E}">
        <p14:creationId xmlns="" xmlns:p14="http://schemas.microsoft.com/office/powerpoint/2010/main" val="2376889611"/>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331</a:t>
            </a:fld>
            <a:endParaRPr lang="es-ES" dirty="0"/>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Nuevo supuesto: </a:t>
            </a:r>
            <a:r>
              <a:rPr lang="es-ES" u="sng" dirty="0" smtClean="0">
                <a:solidFill>
                  <a:srgbClr val="FF0000"/>
                </a:solidFill>
              </a:rPr>
              <a:t>Aumento</a:t>
            </a:r>
            <a:r>
              <a:rPr lang="es-ES" dirty="0" smtClean="0">
                <a:solidFill>
                  <a:srgbClr val="000066"/>
                </a:solidFill>
              </a:rPr>
              <a:t> </a:t>
            </a:r>
            <a:r>
              <a:rPr lang="es-ES" dirty="0" smtClean="0">
                <a:solidFill>
                  <a:srgbClr val="FF0000"/>
                </a:solidFill>
              </a:rPr>
              <a:t>de</a:t>
            </a:r>
            <a:r>
              <a:rPr lang="es-ES" dirty="0" smtClean="0">
                <a:solidFill>
                  <a:srgbClr val="000066"/>
                </a:solidFill>
              </a:rPr>
              <a:t> </a:t>
            </a:r>
            <a:r>
              <a:rPr lang="es-ES" dirty="0" err="1" smtClean="0">
                <a:solidFill>
                  <a:srgbClr val="FF0000"/>
                </a:solidFill>
              </a:rPr>
              <a:t>BINs</a:t>
            </a:r>
            <a:r>
              <a:rPr lang="es-ES" dirty="0" smtClean="0">
                <a:solidFill>
                  <a:srgbClr val="FF0000"/>
                </a:solidFill>
              </a:rPr>
              <a:t>. </a:t>
            </a:r>
            <a:r>
              <a:rPr lang="es-ES" dirty="0" smtClean="0">
                <a:solidFill>
                  <a:srgbClr val="FF00FF"/>
                </a:solidFill>
              </a:rPr>
              <a:t>Resolución TEAC 16/1/2019</a:t>
            </a:r>
            <a:endParaRPr lang="es-ES" dirty="0">
              <a:solidFill>
                <a:srgbClr val="FF00FF"/>
              </a:solidFill>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472071116"/>
              </p:ext>
            </p:extLst>
          </p:nvPr>
        </p:nvGraphicFramePr>
        <p:xfrm>
          <a:off x="152401" y="546800"/>
          <a:ext cx="9677399" cy="5823520"/>
        </p:xfrm>
        <a:graphic>
          <a:graphicData uri="http://schemas.openxmlformats.org/drawingml/2006/table">
            <a:tbl>
              <a:tblPr firstRow="1" bandRow="1">
                <a:tableStyleId>{7DF18680-E054-41AD-8BC1-D1AEF772440D}</a:tableStyleId>
              </a:tblPr>
              <a:tblGrid>
                <a:gridCol w="9677399">
                  <a:extLst>
                    <a:ext uri="{9D8B030D-6E8A-4147-A177-3AD203B41FA5}">
                      <a16:colId xmlns="" xmlns:a16="http://schemas.microsoft.com/office/drawing/2014/main" val="20000"/>
                    </a:ext>
                  </a:extLst>
                </a:gridCol>
              </a:tblGrid>
              <a:tr h="824800">
                <a:tc>
                  <a:txBody>
                    <a:bodyPr/>
                    <a:lstStyle/>
                    <a:p>
                      <a:r>
                        <a:rPr lang="es-ES" sz="1400" kern="1200" dirty="0" smtClean="0">
                          <a:solidFill>
                            <a:srgbClr val="0000FF"/>
                          </a:solidFill>
                          <a:effectLst/>
                          <a:latin typeface="+mn-lt"/>
                          <a:ea typeface="+mn-ea"/>
                          <a:cs typeface="+mn-cs"/>
                        </a:rPr>
                        <a:t>Una nueva resolución del TEAC sobre BIN, que matiza el criterio de la resolución de </a:t>
                      </a:r>
                      <a:r>
                        <a:rPr lang="es-ES" sz="1400" b="1" i="1" kern="1200" dirty="0" smtClean="0">
                          <a:solidFill>
                            <a:srgbClr val="0000FF"/>
                          </a:solidFill>
                          <a:effectLst/>
                          <a:latin typeface="+mn-lt"/>
                          <a:ea typeface="+mn-ea"/>
                          <a:cs typeface="+mn-cs"/>
                        </a:rPr>
                        <a:t>04/04/2017</a:t>
                      </a:r>
                      <a:r>
                        <a:rPr lang="es-ES" sz="1400" kern="1200" dirty="0" smtClean="0">
                          <a:solidFill>
                            <a:srgbClr val="0000FF"/>
                          </a:solidFill>
                          <a:effectLst/>
                          <a:latin typeface="+mn-lt"/>
                          <a:ea typeface="+mn-ea"/>
                          <a:cs typeface="+mn-cs"/>
                        </a:rPr>
                        <a:t>, al referirse a la posibilidad de </a:t>
                      </a:r>
                      <a:r>
                        <a:rPr lang="es-ES" sz="1400" u="sng" kern="1200" dirty="0" smtClean="0">
                          <a:solidFill>
                            <a:srgbClr val="FF0000"/>
                          </a:solidFill>
                          <a:effectLst/>
                          <a:latin typeface="+mn-lt"/>
                          <a:ea typeface="+mn-ea"/>
                          <a:cs typeface="+mn-cs"/>
                        </a:rPr>
                        <a:t>que las BIN se vean aumentadas por un procedimiento de revisión económico-administrativo o contencioso</a:t>
                      </a:r>
                      <a:r>
                        <a:rPr lang="es-ES" sz="1400" kern="1200" dirty="0" smtClean="0">
                          <a:solidFill>
                            <a:srgbClr val="0000FF"/>
                          </a:solidFill>
                          <a:effectLst/>
                          <a:latin typeface="+mn-lt"/>
                          <a:ea typeface="+mn-ea"/>
                          <a:cs typeface="+mn-cs"/>
                        </a:rPr>
                        <a:t>, y cómo se debe interpretar el artículo 119.3 LGT.</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1358201">
                <a:tc>
                  <a:txBody>
                    <a:bodyPr/>
                    <a:lstStyle/>
                    <a:p>
                      <a:r>
                        <a:rPr lang="es-ES" sz="1400" kern="1200" dirty="0" smtClean="0">
                          <a:solidFill>
                            <a:srgbClr val="0000FF"/>
                          </a:solidFill>
                          <a:effectLst/>
                          <a:latin typeface="+mn-lt"/>
                          <a:ea typeface="+mn-ea"/>
                          <a:cs typeface="+mn-cs"/>
                        </a:rPr>
                        <a:t> </a:t>
                      </a:r>
                    </a:p>
                    <a:p>
                      <a:r>
                        <a:rPr lang="es-ES" sz="1400" i="1" kern="1200" dirty="0" smtClean="0">
                          <a:solidFill>
                            <a:srgbClr val="0000FF"/>
                          </a:solidFill>
                          <a:effectLst/>
                          <a:latin typeface="+mn-lt"/>
                          <a:ea typeface="+mn-ea"/>
                          <a:cs typeface="+mn-cs"/>
                        </a:rPr>
                        <a:t>"</a:t>
                      </a:r>
                      <a:r>
                        <a:rPr lang="es-ES" sz="1400" b="1" i="1" kern="1200" dirty="0" smtClean="0">
                          <a:solidFill>
                            <a:srgbClr val="0000FF"/>
                          </a:solidFill>
                          <a:effectLst/>
                          <a:latin typeface="+mn-lt"/>
                          <a:ea typeface="+mn-ea"/>
                          <a:cs typeface="+mn-cs"/>
                        </a:rPr>
                        <a:t>Se matiza el criterio contenido en la Resolución 04/04/2017</a:t>
                      </a:r>
                      <a:r>
                        <a:rPr lang="es-ES" sz="1400" i="1" kern="1200" dirty="0" smtClean="0">
                          <a:solidFill>
                            <a:srgbClr val="0000FF"/>
                          </a:solidFill>
                          <a:effectLst/>
                          <a:latin typeface="+mn-lt"/>
                          <a:ea typeface="+mn-ea"/>
                          <a:cs typeface="+mn-cs"/>
                        </a:rPr>
                        <a:t> (R.G. 1510/2013) puesto que </a:t>
                      </a:r>
                      <a:r>
                        <a:rPr lang="es-ES" sz="1400" i="1" u="sng" kern="1200" dirty="0" smtClean="0">
                          <a:solidFill>
                            <a:srgbClr val="0000FF"/>
                          </a:solidFill>
                          <a:effectLst/>
                          <a:latin typeface="+mn-lt"/>
                          <a:ea typeface="+mn-ea"/>
                          <a:cs typeface="+mn-cs"/>
                        </a:rPr>
                        <a:t>ahora se plantea un supuesto no contemplado en ella</a:t>
                      </a:r>
                      <a:r>
                        <a:rPr lang="es-ES" sz="1400" i="1" kern="1200" dirty="0" smtClean="0">
                          <a:solidFill>
                            <a:srgbClr val="0000FF"/>
                          </a:solidFill>
                          <a:effectLst/>
                          <a:latin typeface="+mn-lt"/>
                          <a:ea typeface="+mn-ea"/>
                          <a:cs typeface="+mn-cs"/>
                        </a:rPr>
                        <a:t>: En el supuesto en que una entidad en su autoliquidación no se hubiera compensado base imponible negativa alguna o se hubiera compensado menos de las que hubiera podido, si posteriormente ve como el importe de las bases imponibles negativas de períodos anteriores susceptibles de compensación que tiene aumenta como consecuencia de una resolución de un órgano revisor económico – administrativo o contencioso que anula una improcedente actuación de la Administración, entonces, visto ese aumento, deberá admitirse que, en declaración complementaria o, en su caso, en el marco de unas actuaciones de aplicación de los tributos, opte por sí compensar o por compensar un importe de bases imponibles negativas superior al que compensó inicialmente, siendo indisponibles, en todo caso, las cantidades de bases imponibles negativas por las que sí se pronunció (optó).</a:t>
                      </a:r>
                      <a:endParaRPr lang="es-ES" sz="1400" kern="1200" dirty="0" smtClean="0">
                        <a:solidFill>
                          <a:srgbClr val="0000FF"/>
                        </a:solidFill>
                        <a:effectLst/>
                        <a:latin typeface="+mn-lt"/>
                        <a:ea typeface="+mn-ea"/>
                        <a:cs typeface="+mn-cs"/>
                      </a:endParaRPr>
                    </a:p>
                    <a:p>
                      <a:r>
                        <a:rPr lang="es-ES" sz="1400" i="1" kern="1200" dirty="0" smtClean="0">
                          <a:solidFill>
                            <a:srgbClr val="0000FF"/>
                          </a:solidFill>
                          <a:effectLst/>
                          <a:latin typeface="+mn-lt"/>
                          <a:ea typeface="+mn-ea"/>
                          <a:cs typeface="+mn-cs"/>
                        </a:rPr>
                        <a:t> </a:t>
                      </a:r>
                      <a:endParaRPr lang="es-ES" sz="1400" kern="1200" dirty="0" smtClean="0">
                        <a:solidFill>
                          <a:srgbClr val="0000FF"/>
                        </a:solidFill>
                        <a:effectLst/>
                        <a:latin typeface="+mn-lt"/>
                        <a:ea typeface="+mn-ea"/>
                        <a:cs typeface="+mn-cs"/>
                      </a:endParaRPr>
                    </a:p>
                    <a:p>
                      <a:r>
                        <a:rPr lang="es-ES" sz="1400" i="1" kern="1200" dirty="0" smtClean="0">
                          <a:solidFill>
                            <a:srgbClr val="0000FF"/>
                          </a:solidFill>
                          <a:effectLst/>
                          <a:latin typeface="+mn-lt"/>
                          <a:ea typeface="+mn-ea"/>
                          <a:cs typeface="+mn-cs"/>
                        </a:rPr>
                        <a:t>Lo dispuesto por el artículo 119.3 de la LGT debe interpretarse y entenderse que es así “</a:t>
                      </a:r>
                      <a:r>
                        <a:rPr lang="es-ES" sz="1400" i="1" kern="1200" dirty="0" err="1" smtClean="0">
                          <a:solidFill>
                            <a:srgbClr val="0000FF"/>
                          </a:solidFill>
                          <a:effectLst/>
                          <a:latin typeface="+mn-lt"/>
                          <a:ea typeface="+mn-ea"/>
                          <a:cs typeface="+mn-cs"/>
                        </a:rPr>
                        <a:t>rebus</a:t>
                      </a:r>
                      <a:r>
                        <a:rPr lang="es-ES" sz="1400" i="1" kern="1200" dirty="0" smtClean="0">
                          <a:solidFill>
                            <a:srgbClr val="0000FF"/>
                          </a:solidFill>
                          <a:effectLst/>
                          <a:latin typeface="+mn-lt"/>
                          <a:ea typeface="+mn-ea"/>
                          <a:cs typeface="+mn-cs"/>
                        </a:rPr>
                        <a:t> sic </a:t>
                      </a:r>
                      <a:r>
                        <a:rPr lang="es-ES" sz="1400" i="1" kern="1200" dirty="0" err="1" smtClean="0">
                          <a:solidFill>
                            <a:srgbClr val="0000FF"/>
                          </a:solidFill>
                          <a:effectLst/>
                          <a:latin typeface="+mn-lt"/>
                          <a:ea typeface="+mn-ea"/>
                          <a:cs typeface="+mn-cs"/>
                        </a:rPr>
                        <a:t>stantibus</a:t>
                      </a:r>
                      <a:r>
                        <a:rPr lang="es-ES" sz="1400" i="1" kern="1200" dirty="0" smtClean="0">
                          <a:solidFill>
                            <a:srgbClr val="0000FF"/>
                          </a:solidFill>
                          <a:effectLst/>
                          <a:latin typeface="+mn-lt"/>
                          <a:ea typeface="+mn-ea"/>
                          <a:cs typeface="+mn-cs"/>
                        </a:rPr>
                        <a:t>” (estando así las cosas o mientras las cosas no cambien) con lo que, </a:t>
                      </a:r>
                      <a:r>
                        <a:rPr lang="es-ES" sz="1400" b="1" i="1" u="sng" kern="1200" dirty="0" smtClean="0">
                          <a:solidFill>
                            <a:srgbClr val="0000FF"/>
                          </a:solidFill>
                          <a:effectLst/>
                          <a:latin typeface="+mn-lt"/>
                          <a:ea typeface="+mn-ea"/>
                          <a:cs typeface="+mn-cs"/>
                        </a:rPr>
                        <a:t>si la situación en que se ejercitó la opción inicial cambia a posteriori</a:t>
                      </a:r>
                      <a:r>
                        <a:rPr lang="es-ES" sz="1400" i="1" kern="1200" dirty="0" smtClean="0">
                          <a:solidFill>
                            <a:srgbClr val="0000FF"/>
                          </a:solidFill>
                          <a:effectLst/>
                          <a:latin typeface="+mn-lt"/>
                          <a:ea typeface="+mn-ea"/>
                          <a:cs typeface="+mn-cs"/>
                        </a:rPr>
                        <a:t>, y ese cambio de la situación tiene como causa última una improcedente actuación de la Administración (que en su día minora unas bases imponibles negativas  con una actuación que los Tribunales terminan anulando), deberá aceptarse que la opción inicialmente emitida pueda mudarse.</a:t>
                      </a:r>
                      <a:endParaRPr lang="es-ES" sz="1400" kern="1200" dirty="0" smtClean="0">
                        <a:solidFill>
                          <a:srgbClr val="0000FF"/>
                        </a:solidFill>
                        <a:effectLst/>
                        <a:latin typeface="+mn-lt"/>
                        <a:ea typeface="+mn-ea"/>
                        <a:cs typeface="+mn-cs"/>
                      </a:endParaRPr>
                    </a:p>
                    <a:p>
                      <a:r>
                        <a:rPr lang="es-ES" sz="1400" i="1" kern="1200" dirty="0" smtClean="0">
                          <a:solidFill>
                            <a:srgbClr val="0000FF"/>
                          </a:solidFill>
                          <a:effectLst/>
                          <a:latin typeface="+mn-lt"/>
                          <a:ea typeface="+mn-ea"/>
                          <a:cs typeface="+mn-cs"/>
                        </a:rPr>
                        <a:t> </a:t>
                      </a:r>
                      <a:endParaRPr lang="es-ES" sz="1400" kern="1200" dirty="0" smtClean="0">
                        <a:solidFill>
                          <a:srgbClr val="0000FF"/>
                        </a:solidFill>
                        <a:effectLst/>
                        <a:latin typeface="+mn-lt"/>
                        <a:ea typeface="+mn-ea"/>
                        <a:cs typeface="+mn-cs"/>
                      </a:endParaRPr>
                    </a:p>
                    <a:p>
                      <a:r>
                        <a:rPr lang="es-ES" sz="1400" i="1" kern="1200" dirty="0" smtClean="0">
                          <a:solidFill>
                            <a:srgbClr val="0000FF"/>
                          </a:solidFill>
                          <a:effectLst/>
                          <a:latin typeface="+mn-lt"/>
                          <a:ea typeface="+mn-ea"/>
                          <a:cs typeface="+mn-cs"/>
                        </a:rPr>
                        <a:t>No obstante, también se reconoce que </a:t>
                      </a:r>
                      <a:r>
                        <a:rPr lang="es-ES" sz="1400" i="1" u="sng" kern="1200" dirty="0" smtClean="0">
                          <a:solidFill>
                            <a:srgbClr val="FF0000"/>
                          </a:solidFill>
                          <a:effectLst/>
                          <a:latin typeface="+mn-lt"/>
                          <a:ea typeface="+mn-ea"/>
                          <a:cs typeface="+mn-cs"/>
                        </a:rPr>
                        <a:t>la posibilidad de optar de nuevo se abre sólo sobre la parte que “de nueva” tenga la situación posterior respecto de la inicial</a:t>
                      </a:r>
                      <a:r>
                        <a:rPr lang="es-ES" sz="1400" i="1" kern="1200" dirty="0" smtClean="0">
                          <a:solidFill>
                            <a:srgbClr val="0000FF"/>
                          </a:solidFill>
                          <a:effectLst/>
                          <a:latin typeface="+mn-lt"/>
                          <a:ea typeface="+mn-ea"/>
                          <a:cs typeface="+mn-cs"/>
                        </a:rPr>
                        <a:t>: respecto de lo que ya se optó en su día, esa opción queda bajo los efectos del  artículo 119.3 de la LGT y de la interpretación que de los mismos se dio en la resolución de este Tribunal Central de 04/04/2017 (R.G. 1510/2013); lo que supone que, más que propiamente de una muda o cambio de la opción anterior, lo que se abre es la posibilidad de optar respecto de algo-nuevo-sobre lo que antes no se había podido optar; y siempre por un cambio de la situación que haya tenido como causa última una improcedente actuación de la Administración."</a:t>
                      </a:r>
                      <a:endParaRPr lang="es-ES" sz="1400" kern="1200" dirty="0">
                        <a:solidFill>
                          <a:srgbClr val="0000FF"/>
                        </a:solidFill>
                        <a:effectLst/>
                        <a:latin typeface="+mn-lt"/>
                        <a:ea typeface="+mn-ea"/>
                        <a:cs typeface="+mn-cs"/>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2113710181"/>
                  </a:ext>
                </a:extLst>
              </a:tr>
            </a:tbl>
          </a:graphicData>
        </a:graphic>
      </p:graphicFrame>
    </p:spTree>
    <p:extLst>
      <p:ext uri="{BB962C8B-B14F-4D97-AF65-F5344CB8AC3E}">
        <p14:creationId xmlns="" xmlns:p14="http://schemas.microsoft.com/office/powerpoint/2010/main" val="1114770896"/>
      </p:ext>
    </p:extLst>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332</a:t>
            </a:fld>
            <a:endParaRPr lang="es-ES" dirty="0"/>
          </a:p>
        </p:txBody>
      </p:sp>
      <p:sp>
        <p:nvSpPr>
          <p:cNvPr id="14341" name="Text Box 4"/>
          <p:cNvSpPr txBox="1">
            <a:spLocks noChangeArrowheads="1"/>
          </p:cNvSpPr>
          <p:nvPr/>
        </p:nvSpPr>
        <p:spPr bwMode="auto">
          <a:xfrm>
            <a:off x="0" y="1522274"/>
            <a:ext cx="9906000" cy="2677656"/>
          </a:xfrm>
          <a:prstGeom prst="rect">
            <a:avLst/>
          </a:prstGeom>
          <a:solidFill>
            <a:srgbClr val="CCFFFF"/>
          </a:solidFill>
          <a:ln w="9525">
            <a:noFill/>
            <a:miter lim="800000"/>
            <a:headEnd/>
            <a:tailEnd/>
          </a:ln>
        </p:spPr>
        <p:txBody>
          <a:bodyPr>
            <a:spAutoFit/>
          </a:bodyPr>
          <a:lstStyle/>
          <a:p>
            <a:pPr algn="ctr"/>
            <a:endParaRPr lang="es-ES_tradnl" sz="2400" dirty="0" smtClean="0">
              <a:solidFill>
                <a:srgbClr val="000066"/>
              </a:solidFill>
            </a:endParaRPr>
          </a:p>
          <a:p>
            <a:pPr algn="ctr"/>
            <a:r>
              <a:rPr lang="es-ES_tradnl" sz="7200" dirty="0" smtClean="0">
                <a:solidFill>
                  <a:srgbClr val="FF0000"/>
                </a:solidFill>
              </a:rPr>
              <a:t>TIPOS DE GRAVAMEN</a:t>
            </a:r>
          </a:p>
        </p:txBody>
      </p:sp>
    </p:spTree>
    <p:extLst>
      <p:ext uri="{BB962C8B-B14F-4D97-AF65-F5344CB8AC3E}">
        <p14:creationId xmlns="" xmlns:p14="http://schemas.microsoft.com/office/powerpoint/2010/main" val="542731094"/>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 Marcador de número de diapositiva"/>
          <p:cNvSpPr>
            <a:spLocks noGrp="1"/>
          </p:cNvSpPr>
          <p:nvPr>
            <p:ph type="sldNum" sz="quarter" idx="12"/>
          </p:nvPr>
        </p:nvSpPr>
        <p:spPr>
          <a:xfrm>
            <a:off x="7670800" y="6457950"/>
            <a:ext cx="2311400" cy="476250"/>
          </a:xfrm>
        </p:spPr>
        <p:txBody>
          <a:bodyPr/>
          <a:lstStyle/>
          <a:p>
            <a:pPr>
              <a:defRPr/>
            </a:pPr>
            <a:fld id="{1DC48905-7227-4016-AFB0-190C0EE55D41}" type="slidenum">
              <a:rPr lang="es-ES_tradnl"/>
              <a:pPr>
                <a:defRPr/>
              </a:pPr>
              <a:t>333</a:t>
            </a:fld>
            <a:endParaRPr lang="es-ES_tradnl" dirty="0"/>
          </a:p>
        </p:txBody>
      </p:sp>
      <p:sp>
        <p:nvSpPr>
          <p:cNvPr id="56323" name="Rectangle 4"/>
          <p:cNvSpPr>
            <a:spLocks noChangeArrowheads="1"/>
          </p:cNvSpPr>
          <p:nvPr/>
        </p:nvSpPr>
        <p:spPr bwMode="auto">
          <a:xfrm>
            <a:off x="0" y="-134938"/>
            <a:ext cx="8874125" cy="668338"/>
          </a:xfrm>
          <a:prstGeom prst="rect">
            <a:avLst/>
          </a:prstGeom>
          <a:noFill/>
          <a:ln w="9525">
            <a:noFill/>
            <a:miter lim="800000"/>
            <a:headEnd/>
            <a:tailEnd/>
          </a:ln>
        </p:spPr>
        <p:txBody>
          <a:bodyPr anchor="ctr" anchorCtr="1"/>
          <a:lstStyle/>
          <a:p>
            <a:pPr marL="742950" indent="-742950">
              <a:buFont typeface="Arial" pitchFamily="34" charset="0"/>
              <a:buAutoNum type="arabicPeriod"/>
            </a:pPr>
            <a:endParaRPr lang="es-ES_tradnl" sz="3600"/>
          </a:p>
        </p:txBody>
      </p:sp>
      <p:sp>
        <p:nvSpPr>
          <p:cNvPr id="56324" name="Text Box 6"/>
          <p:cNvSpPr txBox="1">
            <a:spLocks noChangeArrowheads="1"/>
          </p:cNvSpPr>
          <p:nvPr/>
        </p:nvSpPr>
        <p:spPr bwMode="auto">
          <a:xfrm>
            <a:off x="0" y="533400"/>
            <a:ext cx="9906000" cy="461963"/>
          </a:xfrm>
          <a:prstGeom prst="rect">
            <a:avLst/>
          </a:prstGeom>
          <a:solidFill>
            <a:srgbClr val="CCFFFF"/>
          </a:solidFill>
          <a:ln w="9525">
            <a:noFill/>
            <a:miter lim="800000"/>
            <a:headEnd/>
            <a:tailEnd/>
          </a:ln>
        </p:spPr>
        <p:txBody>
          <a:bodyPr>
            <a:spAutoFit/>
          </a:bodyPr>
          <a:lstStyle/>
          <a:p>
            <a:pPr marL="742950" indent="-742950" algn="ctr"/>
            <a:r>
              <a:rPr lang="es-ES_tradnl" sz="2400" dirty="0">
                <a:solidFill>
                  <a:srgbClr val="000066"/>
                </a:solidFill>
              </a:rPr>
              <a:t>TIPOS </a:t>
            </a:r>
            <a:r>
              <a:rPr lang="es-ES_tradnl" sz="2400" dirty="0" smtClean="0">
                <a:solidFill>
                  <a:srgbClr val="000066"/>
                </a:solidFill>
              </a:rPr>
              <a:t>IMPOSITIVOS </a:t>
            </a:r>
            <a:r>
              <a:rPr lang="es-ES_tradnl" sz="2400" dirty="0" smtClean="0">
                <a:solidFill>
                  <a:srgbClr val="FF0000"/>
                </a:solidFill>
              </a:rPr>
              <a:t>2014/2015/Desde 2016</a:t>
            </a:r>
            <a:endParaRPr lang="es-ES" sz="2400" dirty="0">
              <a:solidFill>
                <a:srgbClr val="FF0000"/>
              </a:solidFill>
            </a:endParaRPr>
          </a:p>
        </p:txBody>
      </p:sp>
      <p:sp>
        <p:nvSpPr>
          <p:cNvPr id="56341" name="Rectangle 25"/>
          <p:cNvSpPr>
            <a:spLocks noChangeArrowheads="1"/>
          </p:cNvSpPr>
          <p:nvPr/>
        </p:nvSpPr>
        <p:spPr bwMode="auto">
          <a:xfrm>
            <a:off x="2846388" y="1625600"/>
            <a:ext cx="273050" cy="400050"/>
          </a:xfrm>
          <a:prstGeom prst="rect">
            <a:avLst/>
          </a:prstGeom>
          <a:noFill/>
          <a:ln w="9525">
            <a:noFill/>
            <a:miter lim="800000"/>
            <a:headEnd/>
            <a:tailEnd/>
          </a:ln>
        </p:spPr>
        <p:txBody>
          <a:bodyPr wrap="none">
            <a:spAutoFit/>
          </a:bodyPr>
          <a:lstStyle/>
          <a:p>
            <a:r>
              <a:rPr lang="es-ES_tradnl"/>
              <a:t> </a:t>
            </a:r>
          </a:p>
        </p:txBody>
      </p:sp>
      <p:sp>
        <p:nvSpPr>
          <p:cNvPr id="56342" name="12 Rectángulo"/>
          <p:cNvSpPr>
            <a:spLocks noChangeArrowheads="1"/>
          </p:cNvSpPr>
          <p:nvPr/>
        </p:nvSpPr>
        <p:spPr bwMode="auto">
          <a:xfrm>
            <a:off x="76200" y="0"/>
            <a:ext cx="9677400" cy="523220"/>
          </a:xfrm>
          <a:prstGeom prst="rect">
            <a:avLst/>
          </a:prstGeom>
          <a:noFill/>
          <a:ln w="9525">
            <a:noFill/>
            <a:miter lim="800000"/>
            <a:headEnd/>
            <a:tailEnd/>
          </a:ln>
        </p:spPr>
        <p:txBody>
          <a:bodyPr wrap="square">
            <a:spAutoFit/>
          </a:bodyPr>
          <a:lstStyle/>
          <a:p>
            <a:pPr algn="ctr">
              <a:spcBef>
                <a:spcPct val="50000"/>
              </a:spcBef>
            </a:pPr>
            <a:r>
              <a:rPr lang="es-ES_tradnl" sz="2800" dirty="0" smtClean="0">
                <a:solidFill>
                  <a:srgbClr val="FFFF66"/>
                </a:solidFill>
                <a:latin typeface="Arial" pitchFamily="34" charset="0"/>
              </a:rPr>
              <a:t>DT 34ª Nueva LIS y Art. 29 Nueva LIS    </a:t>
            </a:r>
            <a:r>
              <a:rPr lang="es-ES_tradnl" dirty="0" smtClean="0">
                <a:solidFill>
                  <a:srgbClr val="FFFF00"/>
                </a:solidFill>
                <a:effectLst>
                  <a:outerShdw blurRad="38100" dist="38100" dir="2700000" algn="tl">
                    <a:srgbClr val="000000">
                      <a:alpha val="43137"/>
                    </a:srgbClr>
                  </a:outerShdw>
                </a:effectLst>
                <a:latin typeface="Arial" pitchFamily="34" charset="0"/>
              </a:rPr>
              <a:t>2015/2016</a:t>
            </a:r>
            <a:r>
              <a:rPr lang="es-ES" sz="2800" dirty="0" smtClean="0">
                <a:solidFill>
                  <a:srgbClr val="FFFF66"/>
                </a:solidFill>
              </a:rPr>
              <a:t> </a:t>
            </a:r>
            <a:endParaRPr lang="es-ES" sz="2800" dirty="0">
              <a:solidFill>
                <a:srgbClr val="FFFF66"/>
              </a:solidFill>
            </a:endParaRPr>
          </a:p>
        </p:txBody>
      </p:sp>
      <p:graphicFrame>
        <p:nvGraphicFramePr>
          <p:cNvPr id="15" name="14 Tabla"/>
          <p:cNvGraphicFramePr>
            <a:graphicFrameLocks noGrp="1"/>
          </p:cNvGraphicFramePr>
          <p:nvPr>
            <p:extLst>
              <p:ext uri="{D42A27DB-BD31-4B8C-83A1-F6EECF244321}">
                <p14:modId xmlns="" xmlns:p14="http://schemas.microsoft.com/office/powerpoint/2010/main" val="3500014852"/>
              </p:ext>
            </p:extLst>
          </p:nvPr>
        </p:nvGraphicFramePr>
        <p:xfrm>
          <a:off x="76201" y="1143000"/>
          <a:ext cx="9601199" cy="5547360"/>
        </p:xfrm>
        <a:graphic>
          <a:graphicData uri="http://schemas.openxmlformats.org/drawingml/2006/table">
            <a:tbl>
              <a:tblPr firstRow="1" bandRow="1">
                <a:tableStyleId>{7DF18680-E054-41AD-8BC1-D1AEF772440D}</a:tableStyleId>
              </a:tblPr>
              <a:tblGrid>
                <a:gridCol w="2927195">
                  <a:extLst>
                    <a:ext uri="{9D8B030D-6E8A-4147-A177-3AD203B41FA5}">
                      <a16:colId xmlns="" xmlns:a16="http://schemas.microsoft.com/office/drawing/2014/main" val="20000"/>
                    </a:ext>
                  </a:extLst>
                </a:gridCol>
                <a:gridCol w="120805">
                  <a:extLst>
                    <a:ext uri="{9D8B030D-6E8A-4147-A177-3AD203B41FA5}">
                      <a16:colId xmlns="" xmlns:a16="http://schemas.microsoft.com/office/drawing/2014/main" val="20001"/>
                    </a:ext>
                  </a:extLst>
                </a:gridCol>
                <a:gridCol w="2220703">
                  <a:extLst>
                    <a:ext uri="{9D8B030D-6E8A-4147-A177-3AD203B41FA5}">
                      <a16:colId xmlns="" xmlns:a16="http://schemas.microsoft.com/office/drawing/2014/main" val="20002"/>
                    </a:ext>
                  </a:extLst>
                </a:gridCol>
                <a:gridCol w="2198897">
                  <a:extLst>
                    <a:ext uri="{9D8B030D-6E8A-4147-A177-3AD203B41FA5}">
                      <a16:colId xmlns="" xmlns:a16="http://schemas.microsoft.com/office/drawing/2014/main" val="20004"/>
                    </a:ext>
                  </a:extLst>
                </a:gridCol>
                <a:gridCol w="2133599">
                  <a:extLst>
                    <a:ext uri="{9D8B030D-6E8A-4147-A177-3AD203B41FA5}">
                      <a16:colId xmlns="" xmlns:a16="http://schemas.microsoft.com/office/drawing/2014/main" val="20005"/>
                    </a:ext>
                  </a:extLst>
                </a:gridCol>
              </a:tblGrid>
              <a:tr h="341832">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grid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TIPOS DE GRAVAMEN- 2015/2016</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0"/>
                  </a:ext>
                </a:extLst>
              </a:tr>
              <a:tr h="478565">
                <a:tc gridSpan="5">
                  <a:txBody>
                    <a:bodyPr/>
                    <a:lstStyle/>
                    <a:p>
                      <a:pPr marL="342900" indent="-342900">
                        <a:buFont typeface="Wingdings" pitchFamily="2" charset="2"/>
                        <a:buChar char="q"/>
                      </a:pPr>
                      <a:r>
                        <a:rPr lang="es-ES_tradnl" sz="2000" b="1" dirty="0" smtClean="0">
                          <a:solidFill>
                            <a:srgbClr val="FF0000"/>
                          </a:solidFill>
                          <a:effectLst/>
                        </a:rPr>
                        <a:t>Para</a:t>
                      </a:r>
                      <a:r>
                        <a:rPr lang="es-ES_tradnl" sz="2000" b="1" baseline="0" dirty="0" smtClean="0">
                          <a:solidFill>
                            <a:srgbClr val="FF0000"/>
                          </a:solidFill>
                          <a:effectLst/>
                        </a:rPr>
                        <a:t> 2015: </a:t>
                      </a:r>
                      <a:r>
                        <a:rPr lang="es-ES_tradnl" sz="1800" b="1" kern="1200" baseline="0" dirty="0" smtClean="0">
                          <a:solidFill>
                            <a:srgbClr val="0000FF"/>
                          </a:solidFill>
                          <a:latin typeface="+mn-lt"/>
                          <a:ea typeface="+mn-ea"/>
                          <a:cs typeface="+mn-cs"/>
                        </a:rPr>
                        <a:t>DT 34ª Nueva LIS establece medias temporales para el 2015</a:t>
                      </a:r>
                    </a:p>
                    <a:p>
                      <a:pPr marL="342900" indent="-342900">
                        <a:buFont typeface="Wingdings" pitchFamily="2" charset="2"/>
                        <a:buChar char="q"/>
                      </a:pPr>
                      <a:r>
                        <a:rPr lang="es-ES_tradnl" sz="2000" b="1" kern="1200" baseline="0" dirty="0" smtClean="0">
                          <a:solidFill>
                            <a:srgbClr val="FF0000"/>
                          </a:solidFill>
                          <a:latin typeface="+mn-lt"/>
                          <a:ea typeface="+mn-ea"/>
                          <a:cs typeface="+mn-cs"/>
                        </a:rPr>
                        <a:t>Para 2016: </a:t>
                      </a:r>
                      <a:r>
                        <a:rPr lang="es-ES_tradnl" sz="1800" b="1" kern="1200" baseline="0" dirty="0" smtClean="0">
                          <a:solidFill>
                            <a:srgbClr val="0000FF"/>
                          </a:solidFill>
                          <a:latin typeface="+mn-lt"/>
                          <a:ea typeface="+mn-ea"/>
                          <a:cs typeface="+mn-cs"/>
                        </a:rPr>
                        <a:t>Art. 29 Nueva LIS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1"/>
                  </a:ext>
                </a:extLst>
              </a:tr>
              <a:tr h="411480">
                <a:tc gridSpan="2">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CONCEPTOS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indent="-342900">
                        <a:buFont typeface="Wingdings" pitchFamily="2" charset="2"/>
                        <a:buNone/>
                      </a:pP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effectLst>
                            <a:outerShdw blurRad="38100" dist="38100" dir="2700000" algn="tl">
                              <a:srgbClr val="000000">
                                <a:alpha val="43137"/>
                              </a:srgbClr>
                            </a:outerShdw>
                          </a:effectLst>
                        </a:rPr>
                        <a:t>2014</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indent="-342900">
                        <a:buFont typeface="Wingdings" pitchFamily="2" charset="2"/>
                        <a:buNone/>
                      </a:pPr>
                      <a:r>
                        <a:rPr lang="es-ES_tradnl" sz="2000" b="1" dirty="0" smtClean="0">
                          <a:solidFill>
                            <a:schemeClr val="tx1"/>
                          </a:solidFill>
                          <a:effectLst>
                            <a:outerShdw blurRad="38100" dist="38100" dir="2700000" algn="tl">
                              <a:srgbClr val="000000">
                                <a:alpha val="43137"/>
                              </a:srgbClr>
                            </a:outerShdw>
                          </a:effectLst>
                        </a:rPr>
                        <a:t>2015</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indent="-342900">
                        <a:buFont typeface="Wingdings" pitchFamily="2" charset="2"/>
                        <a:buNone/>
                      </a:pPr>
                      <a:r>
                        <a:rPr lang="es-ES_tradnl" sz="2000" b="1" dirty="0" smtClean="0">
                          <a:solidFill>
                            <a:schemeClr val="tx1"/>
                          </a:solidFill>
                          <a:effectLst>
                            <a:outerShdw blurRad="38100" dist="38100" dir="2700000" algn="tl">
                              <a:srgbClr val="000000">
                                <a:alpha val="43137"/>
                              </a:srgbClr>
                            </a:outerShdw>
                          </a:effectLst>
                        </a:rPr>
                        <a:t>Desde</a:t>
                      </a:r>
                      <a:r>
                        <a:rPr lang="es-ES_tradnl" sz="2000" b="1" baseline="0" dirty="0" smtClean="0">
                          <a:solidFill>
                            <a:schemeClr val="tx1"/>
                          </a:solidFill>
                          <a:effectLst>
                            <a:outerShdw blurRad="38100" dist="38100" dir="2700000" algn="tl">
                              <a:srgbClr val="000000">
                                <a:alpha val="43137"/>
                              </a:srgbClr>
                            </a:outerShdw>
                          </a:effectLst>
                        </a:rPr>
                        <a:t> </a:t>
                      </a:r>
                      <a:r>
                        <a:rPr lang="es-ES_tradnl" sz="2000" b="1" dirty="0" smtClean="0">
                          <a:solidFill>
                            <a:schemeClr val="tx1"/>
                          </a:solidFill>
                          <a:effectLst>
                            <a:outerShdw blurRad="38100" dist="38100" dir="2700000" algn="tl">
                              <a:srgbClr val="000000">
                                <a:alpha val="43137"/>
                              </a:srgbClr>
                            </a:outerShdw>
                          </a:effectLst>
                        </a:rPr>
                        <a:t>2016</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2"/>
                  </a:ext>
                </a:extLst>
              </a:tr>
              <a:tr h="411480">
                <a:tc gridSpan="2">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Tipo General</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hMerge="1">
                  <a:txBody>
                    <a:bodyPr/>
                    <a:lstStyle/>
                    <a:p>
                      <a:pPr marL="342900" indent="-342900">
                        <a:buFont typeface="Wingdings" pitchFamily="2" charset="2"/>
                        <a:buChar char="v"/>
                      </a:pPr>
                      <a:endParaRPr lang="es-ES_tradnl" b="1"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sz="1800" b="1" kern="1200" baseline="0" dirty="0" smtClean="0">
                          <a:solidFill>
                            <a:srgbClr val="FF0000"/>
                          </a:solidFill>
                          <a:latin typeface="+mn-lt"/>
                          <a:ea typeface="+mn-ea"/>
                          <a:cs typeface="+mn-cs"/>
                        </a:rPr>
                        <a:t>30 %</a:t>
                      </a:r>
                      <a:r>
                        <a:rPr lang="es-ES_tradnl" sz="1800" kern="1200" baseline="0" dirty="0" smtClean="0">
                          <a:solidFill>
                            <a:srgbClr val="000066"/>
                          </a:solidFill>
                          <a:latin typeface="+mn-lt"/>
                          <a:ea typeface="+mn-ea"/>
                          <a:cs typeface="+mn-cs"/>
                        </a:rPr>
                        <a:t> </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sz="1800" b="1" kern="1200" baseline="0" dirty="0" smtClean="0">
                          <a:solidFill>
                            <a:srgbClr val="FF0000"/>
                          </a:solidFill>
                          <a:latin typeface="+mn-lt"/>
                          <a:ea typeface="+mn-ea"/>
                          <a:cs typeface="+mn-cs"/>
                        </a:rPr>
                        <a:t>28 %</a:t>
                      </a:r>
                      <a:r>
                        <a:rPr lang="es-ES_tradnl" sz="1800" kern="1200" baseline="0" dirty="0" smtClean="0">
                          <a:solidFill>
                            <a:srgbClr val="000066"/>
                          </a:solidFill>
                          <a:latin typeface="+mn-lt"/>
                          <a:ea typeface="+mn-ea"/>
                          <a:cs typeface="+mn-cs"/>
                        </a:rPr>
                        <a:t> </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sz="1800" b="1" kern="1200" baseline="0" dirty="0" smtClean="0">
                          <a:solidFill>
                            <a:srgbClr val="FF0000"/>
                          </a:solidFill>
                          <a:latin typeface="+mn-lt"/>
                          <a:ea typeface="+mn-ea"/>
                          <a:cs typeface="+mn-cs"/>
                        </a:rPr>
                        <a:t>25 %</a:t>
                      </a:r>
                      <a:r>
                        <a:rPr lang="es-ES_tradnl" sz="1800" kern="1200" baseline="0" dirty="0" smtClean="0">
                          <a:solidFill>
                            <a:srgbClr val="000066"/>
                          </a:solidFill>
                          <a:latin typeface="+mn-lt"/>
                          <a:ea typeface="+mn-ea"/>
                          <a:cs typeface="+mn-cs"/>
                        </a:rPr>
                        <a:t> </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746760">
                <a:tc gridSpan="2">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ERD</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hMerge="1">
                  <a:txBody>
                    <a:bodyPr/>
                    <a:lstStyle/>
                    <a:p>
                      <a:pPr marL="342900" indent="-342900">
                        <a:buFont typeface="Wingdings" pitchFamily="2" charset="2"/>
                        <a:buChar char="§"/>
                      </a:pPr>
                      <a:endParaRPr lang="es-ES_tradnl" sz="1600" b="1" u="none" dirty="0">
                        <a:solidFill>
                          <a:srgbClr val="0000FF"/>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25%/30%</a:t>
                      </a:r>
                    </a:p>
                    <a:p>
                      <a:pPr marL="342900" indent="-342900">
                        <a:buFont typeface="Wingdings" pitchFamily="2" charset="2"/>
                        <a:buChar char="§"/>
                      </a:pPr>
                      <a:r>
                        <a:rPr lang="es-ES_tradnl" sz="1600" b="1" u="none" kern="1200" baseline="0" dirty="0" smtClean="0">
                          <a:solidFill>
                            <a:srgbClr val="0000FF"/>
                          </a:solidFill>
                          <a:latin typeface="+mn-lt"/>
                          <a:ea typeface="+mn-ea"/>
                          <a:cs typeface="+mn-cs"/>
                        </a:rPr>
                        <a:t>25%: </a:t>
                      </a:r>
                      <a:r>
                        <a:rPr lang="es-ES_tradnl" sz="1100" b="1" u="none" kern="1200" baseline="0" dirty="0" smtClean="0">
                          <a:solidFill>
                            <a:srgbClr val="0000FF"/>
                          </a:solidFill>
                          <a:latin typeface="+mn-lt"/>
                          <a:ea typeface="+mn-ea"/>
                          <a:cs typeface="+mn-cs"/>
                        </a:rPr>
                        <a:t>BI hasta 300.000 </a:t>
                      </a:r>
                    </a:p>
                    <a:p>
                      <a:pPr marL="342900" indent="-342900">
                        <a:buFont typeface="Wingdings" pitchFamily="2" charset="2"/>
                        <a:buChar char="§"/>
                      </a:pPr>
                      <a:r>
                        <a:rPr lang="es-ES_tradnl" sz="1600" b="1" u="none" kern="1200" baseline="0" dirty="0" smtClean="0">
                          <a:solidFill>
                            <a:srgbClr val="0000FF"/>
                          </a:solidFill>
                          <a:latin typeface="+mn-lt"/>
                          <a:ea typeface="+mn-ea"/>
                          <a:cs typeface="+mn-cs"/>
                        </a:rPr>
                        <a:t>30%: </a:t>
                      </a:r>
                      <a:r>
                        <a:rPr lang="es-ES_tradnl" sz="1100" b="1" u="none" kern="1200" baseline="0" dirty="0" smtClean="0">
                          <a:solidFill>
                            <a:srgbClr val="0000FF"/>
                          </a:solidFill>
                          <a:latin typeface="+mn-lt"/>
                          <a:ea typeface="+mn-ea"/>
                          <a:cs typeface="+mn-cs"/>
                        </a:rPr>
                        <a:t>resto</a:t>
                      </a:r>
                      <a:endParaRPr lang="es-ES_tradnl" sz="11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25%/28%</a:t>
                      </a:r>
                    </a:p>
                    <a:p>
                      <a:pPr marL="342900" indent="-342900">
                        <a:buFont typeface="Wingdings" pitchFamily="2" charset="2"/>
                        <a:buChar char="§"/>
                      </a:pPr>
                      <a:r>
                        <a:rPr lang="es-ES_tradnl" sz="1600" b="1" u="none" kern="1200" baseline="0" dirty="0" smtClean="0">
                          <a:solidFill>
                            <a:srgbClr val="0000FF"/>
                          </a:solidFill>
                          <a:latin typeface="+mn-lt"/>
                          <a:ea typeface="+mn-ea"/>
                          <a:cs typeface="+mn-cs"/>
                        </a:rPr>
                        <a:t>25%: </a:t>
                      </a:r>
                      <a:r>
                        <a:rPr lang="es-ES_tradnl" sz="1100" b="1" u="none" kern="1200" baseline="0" dirty="0" smtClean="0">
                          <a:solidFill>
                            <a:srgbClr val="0000FF"/>
                          </a:solidFill>
                          <a:latin typeface="+mn-lt"/>
                          <a:ea typeface="+mn-ea"/>
                          <a:cs typeface="+mn-cs"/>
                        </a:rPr>
                        <a:t>BI hasta 300.000 </a:t>
                      </a:r>
                    </a:p>
                    <a:p>
                      <a:pPr marL="342900" indent="-342900">
                        <a:buFont typeface="Wingdings" pitchFamily="2" charset="2"/>
                        <a:buChar char="§"/>
                      </a:pPr>
                      <a:r>
                        <a:rPr lang="es-ES_tradnl" sz="1600" b="1" u="none" kern="1200" baseline="0" dirty="0" smtClean="0">
                          <a:solidFill>
                            <a:srgbClr val="0000FF"/>
                          </a:solidFill>
                          <a:latin typeface="+mn-lt"/>
                          <a:ea typeface="+mn-ea"/>
                          <a:cs typeface="+mn-cs"/>
                        </a:rPr>
                        <a:t>28%: </a:t>
                      </a:r>
                      <a:r>
                        <a:rPr lang="es-ES_tradnl" sz="1100" b="1" u="none" kern="1200" baseline="0" dirty="0" smtClean="0">
                          <a:solidFill>
                            <a:srgbClr val="0000FF"/>
                          </a:solidFill>
                          <a:latin typeface="+mn-lt"/>
                          <a:ea typeface="+mn-ea"/>
                          <a:cs typeface="+mn-cs"/>
                        </a:rPr>
                        <a:t>resto</a:t>
                      </a:r>
                      <a:endParaRPr lang="es-ES_tradnl" sz="11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kern="1200" baseline="0" dirty="0" smtClean="0">
                          <a:solidFill>
                            <a:srgbClr val="FF0000"/>
                          </a:solidFill>
                          <a:latin typeface="+mn-lt"/>
                          <a:ea typeface="+mn-ea"/>
                          <a:cs typeface="+mn-cs"/>
                        </a:rPr>
                        <a:t>25% </a:t>
                      </a:r>
                      <a:r>
                        <a:rPr lang="es-ES_tradnl" sz="1600" b="1" u="none" dirty="0" smtClean="0">
                          <a:solidFill>
                            <a:srgbClr val="0000FF"/>
                          </a:solidFill>
                          <a:effectLst/>
                        </a:rPr>
                        <a:t>(toda la BI)</a:t>
                      </a:r>
                    </a:p>
                    <a:p>
                      <a:pPr marL="342900" indent="-342900">
                        <a:buFont typeface="Wingdings" pitchFamily="2" charset="2"/>
                        <a:buChar char="v"/>
                      </a:pPr>
                      <a:endParaRPr lang="es-ES_tradnl" sz="1800" b="1" u="non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r h="594360">
                <a:tc gridSpan="2">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Mantenimiento de plantilla</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hMerge="1">
                  <a:txBody>
                    <a:bodyPr/>
                    <a:lstStyle/>
                    <a:p>
                      <a:pPr marL="342900" indent="-342900">
                        <a:buFont typeface="Wingdings" pitchFamily="2" charset="2"/>
                        <a:buChar char="v"/>
                      </a:pPr>
                      <a:endParaRPr lang="es-ES_tradnl" b="1" u="none" dirty="0">
                        <a:solidFill>
                          <a:srgbClr val="0000FF"/>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sz="1600" b="1" u="none" kern="1200" baseline="0" dirty="0" smtClean="0">
                          <a:solidFill>
                            <a:srgbClr val="FF0000"/>
                          </a:solidFill>
                          <a:latin typeface="+mn-lt"/>
                          <a:ea typeface="+mn-ea"/>
                          <a:cs typeface="+mn-cs"/>
                        </a:rPr>
                        <a:t>20%/25%</a:t>
                      </a:r>
                    </a:p>
                    <a:p>
                      <a:pPr marL="342900" indent="-342900">
                        <a:buFont typeface="Wingdings" pitchFamily="2" charset="2"/>
                        <a:buChar char="§"/>
                      </a:pPr>
                      <a:r>
                        <a:rPr lang="es-ES_tradnl" sz="1600" b="1" u="none" kern="1200" baseline="0" dirty="0" smtClean="0">
                          <a:solidFill>
                            <a:srgbClr val="0000FF"/>
                          </a:solidFill>
                          <a:latin typeface="+mn-lt"/>
                          <a:ea typeface="+mn-ea"/>
                          <a:cs typeface="+mn-cs"/>
                        </a:rPr>
                        <a:t>20%: </a:t>
                      </a:r>
                      <a:r>
                        <a:rPr lang="es-ES_tradnl" sz="1100" b="1" u="none" kern="1200" baseline="0" dirty="0" smtClean="0">
                          <a:solidFill>
                            <a:srgbClr val="0000FF"/>
                          </a:solidFill>
                          <a:latin typeface="+mn-lt"/>
                          <a:ea typeface="+mn-ea"/>
                          <a:cs typeface="+mn-cs"/>
                        </a:rPr>
                        <a:t>BI hasta 300.000 </a:t>
                      </a:r>
                    </a:p>
                    <a:p>
                      <a:pPr marL="342900" indent="-342900">
                        <a:buFont typeface="Wingdings" pitchFamily="2" charset="2"/>
                        <a:buChar char="§"/>
                      </a:pPr>
                      <a:r>
                        <a:rPr lang="es-ES_tradnl" sz="1600" b="1" u="none" kern="1200" baseline="0" dirty="0" smtClean="0">
                          <a:solidFill>
                            <a:srgbClr val="0000FF"/>
                          </a:solidFill>
                          <a:latin typeface="+mn-lt"/>
                          <a:ea typeface="+mn-ea"/>
                          <a:cs typeface="+mn-cs"/>
                        </a:rPr>
                        <a:t>25%: </a:t>
                      </a:r>
                      <a:r>
                        <a:rPr lang="es-ES_tradnl" sz="1100" b="1" u="none" kern="1200" baseline="0" dirty="0" smtClean="0">
                          <a:solidFill>
                            <a:srgbClr val="0000FF"/>
                          </a:solidFill>
                          <a:latin typeface="+mn-lt"/>
                          <a:ea typeface="+mn-ea"/>
                          <a:cs typeface="+mn-cs"/>
                        </a:rPr>
                        <a:t>resto</a:t>
                      </a:r>
                      <a:endParaRPr lang="es-ES_tradnl" sz="11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b="1" u="none" dirty="0" smtClean="0">
                          <a:solidFill>
                            <a:srgbClr val="FF0000"/>
                          </a:solidFill>
                          <a:effectLst/>
                        </a:rPr>
                        <a:t>25% </a:t>
                      </a:r>
                      <a:r>
                        <a:rPr lang="es-ES_tradnl" sz="1600" b="1" u="none" dirty="0" smtClean="0">
                          <a:solidFill>
                            <a:srgbClr val="0000FF"/>
                          </a:solidFill>
                          <a:effectLst/>
                        </a:rPr>
                        <a:t>(toda la BI)</a:t>
                      </a:r>
                      <a:endParaRPr lang="es-ES_tradnl" sz="16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b="1" u="none" dirty="0" smtClean="0">
                          <a:solidFill>
                            <a:srgbClr val="000066"/>
                          </a:solidFill>
                          <a:effectLst/>
                        </a:rPr>
                        <a:t>Desaparece </a:t>
                      </a:r>
                      <a:endParaRPr lang="es-ES_tradnl"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853440">
                <a:tc gridSpan="2">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E. Nueva Creación</a:t>
                      </a:r>
                    </a:p>
                    <a:p>
                      <a:pPr marL="342900" indent="-342900">
                        <a:buFont typeface="Wingdings" pitchFamily="2" charset="2"/>
                        <a:buChar char="v"/>
                      </a:pPr>
                      <a:r>
                        <a:rPr lang="es-ES_tradnl" sz="2000" b="1" dirty="0" smtClean="0">
                          <a:solidFill>
                            <a:schemeClr val="tx1"/>
                          </a:solidFill>
                          <a:effectLst>
                            <a:outerShdw blurRad="38100" dist="38100" dir="2700000" algn="tl">
                              <a:srgbClr val="000000">
                                <a:alpha val="43137"/>
                              </a:srgbClr>
                            </a:outerShdw>
                          </a:effectLst>
                        </a:rPr>
                        <a:t>1º BI+ y el siguiente</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endParaRPr lang="es-ES_tradnl" sz="1400" b="1" u="none" dirty="0">
                        <a:solidFill>
                          <a:srgbClr val="0000FF"/>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marL="342900" indent="-342900">
                        <a:buFont typeface="Wingdings" pitchFamily="2" charset="2"/>
                        <a:buChar char="v"/>
                      </a:pPr>
                      <a:r>
                        <a:rPr lang="es-ES_tradnl" sz="1600" b="1" u="none" kern="1200" baseline="0" dirty="0" smtClean="0">
                          <a:solidFill>
                            <a:srgbClr val="FF0000"/>
                          </a:solidFill>
                          <a:latin typeface="+mn-lt"/>
                          <a:ea typeface="+mn-ea"/>
                          <a:cs typeface="+mn-cs"/>
                        </a:rPr>
                        <a:t>15%/20%</a:t>
                      </a:r>
                    </a:p>
                    <a:p>
                      <a:pPr marL="342900" indent="-342900">
                        <a:buFont typeface="Wingdings" pitchFamily="2" charset="2"/>
                        <a:buChar char="§"/>
                      </a:pPr>
                      <a:r>
                        <a:rPr lang="es-ES_tradnl" sz="1600" b="1" u="none" kern="1200" baseline="0" dirty="0" smtClean="0">
                          <a:solidFill>
                            <a:srgbClr val="0000FF"/>
                          </a:solidFill>
                          <a:latin typeface="+mn-lt"/>
                          <a:ea typeface="+mn-ea"/>
                          <a:cs typeface="+mn-cs"/>
                        </a:rPr>
                        <a:t>15%: </a:t>
                      </a:r>
                      <a:r>
                        <a:rPr lang="es-ES_tradnl" sz="1100" b="1" u="none" kern="1200" baseline="0" dirty="0" smtClean="0">
                          <a:solidFill>
                            <a:srgbClr val="0000FF"/>
                          </a:solidFill>
                          <a:latin typeface="+mn-lt"/>
                          <a:ea typeface="+mn-ea"/>
                          <a:cs typeface="+mn-cs"/>
                        </a:rPr>
                        <a:t>BI hasta 300.000 </a:t>
                      </a:r>
                    </a:p>
                    <a:p>
                      <a:pPr marL="342900" indent="-342900">
                        <a:buFont typeface="Wingdings" pitchFamily="2" charset="2"/>
                        <a:buChar char="§"/>
                      </a:pPr>
                      <a:r>
                        <a:rPr lang="es-ES_tradnl" sz="1600" b="1" u="none" kern="1200" baseline="0" dirty="0" smtClean="0">
                          <a:solidFill>
                            <a:srgbClr val="0000FF"/>
                          </a:solidFill>
                          <a:latin typeface="+mn-lt"/>
                          <a:ea typeface="+mn-ea"/>
                          <a:cs typeface="+mn-cs"/>
                        </a:rPr>
                        <a:t>20%: </a:t>
                      </a:r>
                      <a:r>
                        <a:rPr lang="es-ES_tradnl" sz="1100" b="1" u="none" kern="1200" baseline="0" dirty="0" smtClean="0">
                          <a:solidFill>
                            <a:srgbClr val="0000FF"/>
                          </a:solidFill>
                          <a:latin typeface="+mn-lt"/>
                          <a:ea typeface="+mn-ea"/>
                          <a:cs typeface="+mn-cs"/>
                        </a:rPr>
                        <a:t>resto</a:t>
                      </a:r>
                      <a:endParaRPr lang="es-ES_tradnl" sz="11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u="none" dirty="0" smtClean="0">
                          <a:solidFill>
                            <a:srgbClr val="FF0000"/>
                          </a:solidFill>
                          <a:effectLst/>
                        </a:rPr>
                        <a:t>15% </a:t>
                      </a:r>
                      <a:r>
                        <a:rPr lang="es-ES_tradnl" sz="1600" b="1" u="none" dirty="0" smtClean="0">
                          <a:solidFill>
                            <a:srgbClr val="0000FF"/>
                          </a:solidFill>
                          <a:effectLst/>
                        </a:rPr>
                        <a:t>(toda la BI)</a:t>
                      </a:r>
                      <a:endParaRPr lang="es-ES_tradnl" b="1" u="none" dirty="0" smtClean="0">
                        <a:solidFill>
                          <a:srgbClr val="FF0000"/>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400" b="1" u="sng" dirty="0" smtClean="0">
                          <a:solidFill>
                            <a:srgbClr val="000066"/>
                          </a:solidFill>
                          <a:effectLst/>
                        </a:rPr>
                        <a:t>No</a:t>
                      </a:r>
                      <a:r>
                        <a:rPr lang="es-ES_tradnl" sz="1400" b="1" u="none" baseline="0" dirty="0" smtClean="0">
                          <a:solidFill>
                            <a:srgbClr val="000066"/>
                          </a:solidFill>
                          <a:effectLst/>
                        </a:rPr>
                        <a:t> la entidad patrimonial</a:t>
                      </a:r>
                      <a:endParaRPr lang="es-ES_tradnl" sz="1400"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u="none" dirty="0" smtClean="0">
                          <a:solidFill>
                            <a:srgbClr val="FF0000"/>
                          </a:solidFill>
                          <a:effectLst/>
                        </a:rPr>
                        <a:t>15% </a:t>
                      </a:r>
                      <a:r>
                        <a:rPr lang="es-ES_tradnl" sz="1600" b="1" u="none" dirty="0" smtClean="0">
                          <a:solidFill>
                            <a:srgbClr val="0000FF"/>
                          </a:solidFill>
                          <a:effectLst/>
                        </a:rPr>
                        <a:t>(toda la BI)</a:t>
                      </a:r>
                      <a:endParaRPr lang="es-ES_tradnl" b="1" u="none" dirty="0" smtClean="0">
                        <a:solidFill>
                          <a:srgbClr val="FF0000"/>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400" b="1" u="sng" dirty="0" smtClean="0">
                          <a:solidFill>
                            <a:srgbClr val="000066"/>
                          </a:solidFill>
                          <a:effectLst/>
                        </a:rPr>
                        <a:t>No</a:t>
                      </a:r>
                      <a:r>
                        <a:rPr lang="es-ES_tradnl" sz="1400" b="1" u="none" baseline="0" dirty="0" smtClean="0">
                          <a:solidFill>
                            <a:srgbClr val="000066"/>
                          </a:solidFill>
                          <a:effectLst/>
                        </a:rPr>
                        <a:t> la entidad patrimonial</a:t>
                      </a:r>
                      <a:endParaRPr lang="es-ES_tradnl"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6"/>
                  </a:ext>
                </a:extLst>
              </a:tr>
              <a:tr h="381000">
                <a:tc gridSpan="2">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Hidrocarburos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hMerge="1">
                  <a:txBody>
                    <a:bodyPr/>
                    <a:lstStyle/>
                    <a:p>
                      <a:pPr marL="342900" indent="-342900">
                        <a:buFont typeface="Wingdings" pitchFamily="2" charset="2"/>
                        <a:buChar char="v"/>
                      </a:pPr>
                      <a:endParaRPr lang="es-ES_tradnl" b="1"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35%</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33%</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30%</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508189">
                <a:tc gridSpan="2">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Entidades de</a:t>
                      </a:r>
                      <a:r>
                        <a:rPr lang="es-ES_tradnl" sz="2000" b="1" baseline="0" dirty="0" smtClean="0">
                          <a:solidFill>
                            <a:srgbClr val="FFFF00"/>
                          </a:solidFill>
                          <a:effectLst>
                            <a:outerShdw blurRad="38100" dist="38100" dir="2700000" algn="tl">
                              <a:srgbClr val="000000">
                                <a:alpha val="43137"/>
                              </a:srgbClr>
                            </a:outerShdw>
                          </a:effectLst>
                        </a:rPr>
                        <a:t> Crédito</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hMerge="1">
                  <a:txBody>
                    <a:bodyPr/>
                    <a:lstStyle/>
                    <a:p>
                      <a:pPr marL="342900" indent="-342900">
                        <a:buFont typeface="Wingdings" pitchFamily="2" charset="2"/>
                        <a:buChar char="v"/>
                      </a:pPr>
                      <a:endParaRPr lang="es-ES_tradnl" b="1"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30%</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30%</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30%</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8"/>
                  </a:ext>
                </a:extLst>
              </a:tr>
            </a:tbl>
          </a:graphicData>
        </a:graphic>
      </p:graphicFrame>
      <p:cxnSp>
        <p:nvCxnSpPr>
          <p:cNvPr id="13" name="12 Conector recto de flecha"/>
          <p:cNvCxnSpPr/>
          <p:nvPr/>
        </p:nvCxnSpPr>
        <p:spPr bwMode="auto">
          <a:xfrm flipV="1">
            <a:off x="9448800" y="3886200"/>
            <a:ext cx="0" cy="381000"/>
          </a:xfrm>
          <a:prstGeom prst="straightConnector1">
            <a:avLst/>
          </a:prstGeom>
          <a:noFill/>
          <a:ln w="57150" cap="flat" cmpd="sng" algn="ctr">
            <a:solidFill>
              <a:srgbClr val="FF0000"/>
            </a:solidFill>
            <a:prstDash val="solid"/>
            <a:round/>
            <a:headEnd type="none" w="med" len="med"/>
            <a:tailEnd type="arrow"/>
          </a:ln>
          <a:effectLst/>
        </p:spPr>
      </p:cxnSp>
    </p:spTree>
    <p:extLst>
      <p:ext uri="{BB962C8B-B14F-4D97-AF65-F5344CB8AC3E}">
        <p14:creationId xmlns="" xmlns:p14="http://schemas.microsoft.com/office/powerpoint/2010/main" val="1868530796"/>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 name="3 Marcador de número de diapositiva"/>
          <p:cNvSpPr>
            <a:spLocks noGrp="1"/>
          </p:cNvSpPr>
          <p:nvPr>
            <p:ph type="sldNum" sz="quarter" idx="12"/>
          </p:nvPr>
        </p:nvSpPr>
        <p:spPr>
          <a:xfrm>
            <a:off x="7594600" y="6381750"/>
            <a:ext cx="2311400" cy="476250"/>
          </a:xfrm>
        </p:spPr>
        <p:txBody>
          <a:bodyPr/>
          <a:lstStyle/>
          <a:p>
            <a:pPr>
              <a:defRPr/>
            </a:pPr>
            <a:fld id="{D7B65269-E0EA-4AED-A563-B2D75F4CEED6}" type="slidenum">
              <a:rPr lang="es-ES_tradnl"/>
              <a:pPr>
                <a:defRPr/>
              </a:pPr>
              <a:t>334</a:t>
            </a:fld>
            <a:endParaRPr lang="es-ES_tradnl"/>
          </a:p>
        </p:txBody>
      </p:sp>
      <p:graphicFrame>
        <p:nvGraphicFramePr>
          <p:cNvPr id="116738" name="Group 2"/>
          <p:cNvGraphicFramePr>
            <a:graphicFrameLocks noGrp="1"/>
          </p:cNvGraphicFramePr>
          <p:nvPr>
            <p:extLst/>
          </p:nvPr>
        </p:nvGraphicFramePr>
        <p:xfrm>
          <a:off x="304800" y="685800"/>
          <a:ext cx="9296400" cy="5246688"/>
        </p:xfrm>
        <a:graphic>
          <a:graphicData uri="http://schemas.openxmlformats.org/drawingml/2006/table">
            <a:tbl>
              <a:tblPr/>
              <a:tblGrid>
                <a:gridCol w="5532656">
                  <a:extLst>
                    <a:ext uri="{9D8B030D-6E8A-4147-A177-3AD203B41FA5}">
                      <a16:colId xmlns="" xmlns:a16="http://schemas.microsoft.com/office/drawing/2014/main" val="20000"/>
                    </a:ext>
                  </a:extLst>
                </a:gridCol>
                <a:gridCol w="1190936">
                  <a:extLst>
                    <a:ext uri="{9D8B030D-6E8A-4147-A177-3AD203B41FA5}">
                      <a16:colId xmlns="" xmlns:a16="http://schemas.microsoft.com/office/drawing/2014/main" val="20001"/>
                    </a:ext>
                  </a:extLst>
                </a:gridCol>
                <a:gridCol w="1271572">
                  <a:extLst>
                    <a:ext uri="{9D8B030D-6E8A-4147-A177-3AD203B41FA5}">
                      <a16:colId xmlns="" xmlns:a16="http://schemas.microsoft.com/office/drawing/2014/main" val="20002"/>
                    </a:ext>
                  </a:extLst>
                </a:gridCol>
                <a:gridCol w="1301236">
                  <a:extLst>
                    <a:ext uri="{9D8B030D-6E8A-4147-A177-3AD203B41FA5}">
                      <a16:colId xmlns="" xmlns:a16="http://schemas.microsoft.com/office/drawing/2014/main" val="20003"/>
                    </a:ext>
                  </a:extLst>
                </a:gridCol>
              </a:tblGrid>
              <a:tr h="381000">
                <a:tc gridSpan="4">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s-ES_tradnl" sz="1400" b="1" i="0" u="none" strike="noStrike" cap="none" normalizeH="0" baseline="0" dirty="0" smtClean="0">
                          <a:ln>
                            <a:noFill/>
                          </a:ln>
                          <a:solidFill>
                            <a:schemeClr val="tx1"/>
                          </a:solidFill>
                          <a:effectLst/>
                          <a:latin typeface="Arial" charset="0"/>
                        </a:rPr>
                        <a:t>TIPOS DE GRAVAMEN EN EL IS  [ Art. 28, DA 8ª y DA 12ª TRLIS (</a:t>
                      </a:r>
                      <a:r>
                        <a:rPr kumimoji="0" lang="es-ES_tradnl"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2014</a:t>
                      </a:r>
                      <a:r>
                        <a:rPr kumimoji="0" lang="es-ES_tradnl" sz="1400" b="1" i="0" u="none" strike="noStrike" cap="none" normalizeH="0" baseline="0" dirty="0" smtClean="0">
                          <a:ln>
                            <a:noFill/>
                          </a:ln>
                          <a:solidFill>
                            <a:schemeClr val="tx1"/>
                          </a:solidFill>
                          <a:effectLst/>
                          <a:latin typeface="Arial" charset="0"/>
                        </a:rPr>
                        <a:t>); DT 34ª LIS (</a:t>
                      </a:r>
                      <a:r>
                        <a:rPr kumimoji="0" lang="es-ES_tradnl"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2015</a:t>
                      </a:r>
                      <a:r>
                        <a:rPr kumimoji="0" lang="es-ES_tradnl" sz="1400" b="1" i="0" u="none" strike="noStrike" cap="none" normalizeH="0" baseline="0" dirty="0" smtClean="0">
                          <a:ln>
                            <a:noFill/>
                          </a:ln>
                          <a:solidFill>
                            <a:schemeClr val="tx1"/>
                          </a:solidFill>
                          <a:effectLst/>
                          <a:latin typeface="Arial" charset="0"/>
                        </a:rPr>
                        <a:t>), Art. 29 LIS (</a:t>
                      </a:r>
                      <a:r>
                        <a:rPr kumimoji="0" lang="es-ES_tradnl"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2016</a:t>
                      </a:r>
                      <a:r>
                        <a:rPr kumimoji="0" lang="es-ES_tradnl" sz="1400" b="1" i="0" u="none" strike="noStrike" cap="none" normalizeH="0" baseline="0" dirty="0" smtClean="0">
                          <a:ln>
                            <a:noFill/>
                          </a:ln>
                          <a:solidFill>
                            <a:schemeClr val="tx1"/>
                          </a:solidFill>
                          <a:effectLst/>
                          <a:latin typeface="Arial" charset="0"/>
                        </a:rPr>
                        <a:t>)]</a:t>
                      </a:r>
                      <a:endParaRPr kumimoji="0" lang="es-ES" sz="1400" b="1" i="0" u="none" strike="noStrike" cap="none" normalizeH="0" baseline="0" dirty="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accent1">
                        <a:lumMod val="75000"/>
                      </a:schemeClr>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0"/>
                  </a:ext>
                </a:extLst>
              </a:tr>
              <a:tr h="433388">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TIPO DE ENTIDAD</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Times" pitchFamily="18" charset="0"/>
                        </a:rPr>
                        <a:t>2014</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Times" pitchFamily="18" charset="0"/>
                        </a:rPr>
                        <a:t>2015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Times" pitchFamily="18" charset="0"/>
                        </a:rPr>
                        <a:t>Desde 2016</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0000FF"/>
                    </a:solidFill>
                  </a:tcPr>
                </a:tc>
                <a:extLst>
                  <a:ext uri="{0D108BD9-81ED-4DB2-BD59-A6C34878D82A}">
                    <a16:rowId xmlns="" xmlns:a16="http://schemas.microsoft.com/office/drawing/2014/main" val="10001"/>
                  </a:ext>
                </a:extLst>
              </a:tr>
              <a:tr h="276225">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200" b="1" i="0" u="none" strike="noStrike" cap="none" normalizeH="0" baseline="0" dirty="0" smtClean="0">
                          <a:ln>
                            <a:noFill/>
                          </a:ln>
                          <a:solidFill>
                            <a:schemeClr val="tx1"/>
                          </a:solidFill>
                          <a:effectLst/>
                          <a:latin typeface="Arial" charset="0"/>
                        </a:rPr>
                        <a:t>EN GENERAL</a:t>
                      </a:r>
                      <a:endParaRPr kumimoji="0" lang="es-ES" sz="1200" b="1" i="0" u="none" strike="noStrike" cap="none" normalizeH="0" baseline="0" dirty="0" smtClean="0">
                        <a:ln>
                          <a:noFill/>
                        </a:ln>
                        <a:solidFill>
                          <a:schemeClr val="tx1"/>
                        </a:solidFill>
                        <a:effectLst/>
                        <a:latin typeface="Times" pitchFamily="18"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66FF"/>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rgbClr val="0000FF"/>
                          </a:solidFill>
                          <a:effectLst/>
                          <a:latin typeface="Times" pitchFamily="18" charset="0"/>
                        </a:rPr>
                        <a:t>30%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rgbClr val="0000FF"/>
                          </a:solidFill>
                          <a:effectLst/>
                          <a:latin typeface="Times" pitchFamily="18" charset="0"/>
                        </a:rPr>
                        <a:t>28%</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2"/>
                  </a:ext>
                </a:extLst>
              </a:tr>
              <a:tr h="276225">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sz="1200" b="1" i="0" u="none" strike="noStrike" cap="none" normalizeH="0" baseline="0" dirty="0" smtClean="0">
                          <a:ln>
                            <a:noFill/>
                          </a:ln>
                          <a:solidFill>
                            <a:schemeClr val="tx1"/>
                          </a:solidFill>
                          <a:effectLst/>
                          <a:latin typeface="Times" pitchFamily="18" charset="0"/>
                        </a:rPr>
                        <a:t>ENTIDADES DE CRÉDITO</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rgbClr val="0000FF"/>
                          </a:solidFill>
                          <a:effectLst/>
                          <a:latin typeface="Times" pitchFamily="18" charset="0"/>
                        </a:rPr>
                        <a:t>30%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rgbClr val="0000FF"/>
                          </a:solidFill>
                          <a:effectLst/>
                          <a:latin typeface="Times" pitchFamily="18" charset="0"/>
                        </a:rPr>
                        <a:t>30%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200" b="1" i="0" u="none" strike="noStrike" cap="none" normalizeH="0" baseline="0" dirty="0" smtClean="0">
                          <a:ln>
                            <a:noFill/>
                          </a:ln>
                          <a:solidFill>
                            <a:srgbClr val="0000FF"/>
                          </a:solidFill>
                          <a:effectLst/>
                          <a:latin typeface="Times" pitchFamily="18" charset="0"/>
                        </a:rPr>
                        <a:t>30%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2032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000" b="1" i="0" u="none" strike="noStrike" cap="none" normalizeH="0" baseline="0" dirty="0" smtClean="0">
                          <a:ln>
                            <a:noFill/>
                          </a:ln>
                          <a:solidFill>
                            <a:schemeClr val="tx1"/>
                          </a:solidFill>
                          <a:effectLst/>
                          <a:latin typeface="Arial" charset="0"/>
                        </a:rPr>
                        <a:t>EMPRESAS DE REDUCIDA DIMENSION (ERD)</a:t>
                      </a:r>
                      <a:endParaRPr kumimoji="0" lang="es-ES" sz="1000" b="1" i="0" u="none" strike="noStrike" cap="none" normalizeH="0" baseline="0" dirty="0" smtClean="0">
                        <a:ln>
                          <a:noFill/>
                        </a:ln>
                        <a:solidFill>
                          <a:schemeClr val="tx1"/>
                        </a:solidFill>
                        <a:effectLst/>
                        <a:latin typeface="Times" pitchFamily="18"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66FF"/>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25%/30%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25%/28%</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4"/>
                  </a:ext>
                </a:extLst>
              </a:tr>
              <a:tr h="219075">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000" b="1" i="0" u="none" strike="noStrike" cap="none" normalizeH="0" baseline="0" dirty="0" smtClean="0">
                          <a:ln>
                            <a:noFill/>
                          </a:ln>
                          <a:solidFill>
                            <a:schemeClr val="tx1"/>
                          </a:solidFill>
                          <a:effectLst/>
                          <a:latin typeface="Arial" charset="0"/>
                        </a:rPr>
                        <a:t>CUMPLAN REQUISITOS (EMPLEO Y OTROS) </a:t>
                      </a:r>
                      <a:endParaRPr kumimoji="0" lang="es-ES" sz="1000" b="1" i="0" u="none" strike="noStrike" cap="none" normalizeH="0" baseline="0" dirty="0" smtClean="0">
                        <a:ln>
                          <a:noFill/>
                        </a:ln>
                        <a:solidFill>
                          <a:schemeClr val="tx1"/>
                        </a:solidFill>
                        <a:effectLst/>
                        <a:latin typeface="Times" pitchFamily="18"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20%/25%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DESAPARECE</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219075">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Times" pitchFamily="18" charset="0"/>
                        </a:rPr>
                        <a:t>ENTIDADES DE NUEVA CREACIÓN (1º año de Bº y el siguiente)</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66FF"/>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15%/20%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15%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15%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6"/>
                  </a:ext>
                </a:extLst>
              </a:tr>
              <a:tr h="2032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sz="1000" b="1" i="0" u="none" strike="noStrike" cap="none" normalizeH="0" baseline="0" dirty="0" smtClean="0">
                          <a:ln>
                            <a:noFill/>
                          </a:ln>
                          <a:solidFill>
                            <a:schemeClr val="tx1"/>
                          </a:solidFill>
                          <a:effectLst/>
                          <a:latin typeface="Arial" charset="0"/>
                        </a:rPr>
                        <a:t>SOCIMI (Ley 11/2009)</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0%/19%</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0%/19%</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0%/19%</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7"/>
                  </a:ext>
                </a:extLst>
              </a:tr>
              <a:tr h="2032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COOPERATIVAS FISCALMENTE PROTEGIDAS</a:t>
                      </a:r>
                      <a:endParaRPr kumimoji="0" lang="es-ES" sz="1000" b="0" i="0" u="none" strike="noStrike" cap="none" normalizeH="0" baseline="0" dirty="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66FF"/>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8"/>
                  </a:ext>
                </a:extLst>
              </a:tr>
              <a:tr h="203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COOPERATIVAS DE CREDITO</a:t>
                      </a:r>
                      <a:endParaRPr kumimoji="0" lang="es-ES" sz="1000" b="0" i="0" u="none" strike="noStrike" cap="none" normalizeH="0" baseline="0" dirty="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9"/>
                  </a:ext>
                </a:extLst>
              </a:tr>
              <a:tr h="203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000" b="0" i="0" u="none" strike="noStrike" cap="none" normalizeH="0" baseline="0" smtClean="0">
                          <a:ln>
                            <a:noFill/>
                          </a:ln>
                          <a:solidFill>
                            <a:schemeClr val="tx1"/>
                          </a:solidFill>
                          <a:effectLst/>
                          <a:latin typeface="Arial" charset="0"/>
                        </a:rPr>
                        <a:t>CAJAS RURALES</a:t>
                      </a:r>
                      <a:endParaRPr kumimoji="0" lang="es-ES" sz="1000" b="0" i="0" u="none" strike="noStrike" cap="none" normalizeH="0" baseline="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10"/>
                  </a:ext>
                </a:extLst>
              </a:tr>
              <a:tr h="203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MUTUAS DE SEGUROS GENERALES</a:t>
                      </a:r>
                      <a:endParaRPr kumimoji="0" lang="es-ES" sz="1000" b="0" i="0" u="none" strike="noStrike" cap="none" normalizeH="0" baseline="0" dirty="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11"/>
                  </a:ext>
                </a:extLst>
              </a:tr>
              <a:tr h="203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MUTUALIDADES DE PREVISION SOCIAL</a:t>
                      </a:r>
                      <a:endParaRPr kumimoji="0" lang="es-ES" sz="1000" b="0" i="0" u="none" strike="noStrike" cap="none" normalizeH="0" baseline="0" dirty="0" smtClean="0">
                        <a:ln>
                          <a:noFill/>
                        </a:ln>
                        <a:solidFill>
                          <a:schemeClr val="tx1"/>
                        </a:solidFill>
                        <a:effectLst/>
                        <a:latin typeface="Times" pitchFamily="18"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12"/>
                  </a:ext>
                </a:extLst>
              </a:tr>
              <a:tr h="2032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SOCIEDADES DE GARANTIA RECIPROCA  (SGR)</a:t>
                      </a:r>
                      <a:endParaRPr kumimoji="0" lang="es-ES" sz="1000" b="0" i="0" u="none" strike="noStrike" cap="none" normalizeH="0" baseline="0" dirty="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13"/>
                  </a:ext>
                </a:extLst>
              </a:tr>
              <a:tr h="1905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SOCIEDADES DE REAFIANZAMIENTO DE SGR</a:t>
                      </a:r>
                      <a:endParaRPr kumimoji="0" lang="es-ES" sz="1000" b="0" i="0" u="none" strike="noStrike" cap="none" normalizeH="0" baseline="0" dirty="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14"/>
                  </a:ext>
                </a:extLst>
              </a:tr>
              <a:tr h="2032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ENTIDADES PARCIALMENTE EXENTAS DEL ART. 9.3 L</a:t>
                      </a:r>
                      <a:endParaRPr kumimoji="0" lang="es-ES" sz="1000" b="0" i="0" u="none" strike="noStrike" cap="none" normalizeH="0" baseline="0" dirty="0" smtClean="0">
                        <a:ln>
                          <a:noFill/>
                        </a:ln>
                        <a:solidFill>
                          <a:schemeClr val="tx1"/>
                        </a:solidFill>
                        <a:effectLst/>
                        <a:latin typeface="Times" pitchFamily="18"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15"/>
                  </a:ext>
                </a:extLst>
              </a:tr>
              <a:tr h="2032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000" b="0" i="0" u="none" strike="noStrike" cap="none" normalizeH="0" baseline="0" smtClean="0">
                          <a:ln>
                            <a:noFill/>
                          </a:ln>
                          <a:solidFill>
                            <a:schemeClr val="tx1"/>
                          </a:solidFill>
                          <a:effectLst/>
                          <a:latin typeface="Arial" charset="0"/>
                        </a:rPr>
                        <a:t>COMUNIDADES DE MONTES VECINALES EN MANO COMÚN</a:t>
                      </a:r>
                      <a:endParaRPr kumimoji="0" lang="es-ES" sz="1000" b="0" i="0" u="none" strike="noStrike" cap="none" normalizeH="0" baseline="0" smtClean="0">
                        <a:ln>
                          <a:noFill/>
                        </a:ln>
                        <a:solidFill>
                          <a:schemeClr val="tx1"/>
                        </a:solidFill>
                        <a:effectLst/>
                        <a:latin typeface="Times" pitchFamily="18"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25%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16"/>
                  </a:ext>
                </a:extLst>
              </a:tr>
              <a:tr h="2032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ENTIDADES SIN FINES LUCRATIVOS   (acogidas a Ley 49/02)</a:t>
                      </a:r>
                      <a:endParaRPr kumimoji="0" lang="es-ES" sz="1000" b="0" i="0" u="none" strike="noStrike" cap="none" normalizeH="0" baseline="0" dirty="0" smtClean="0">
                        <a:ln>
                          <a:noFill/>
                        </a:ln>
                        <a:solidFill>
                          <a:schemeClr val="tx1"/>
                        </a:solidFill>
                        <a:effectLst/>
                        <a:latin typeface="Times" pitchFamily="18"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66FF"/>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17"/>
                  </a:ext>
                </a:extLst>
              </a:tr>
              <a:tr h="2032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SOCIEDADES Y FONDOS DE INV. MOBILIARIA</a:t>
                      </a:r>
                      <a:endParaRPr kumimoji="0" lang="es-ES" sz="1000" b="0" i="0" u="none" strike="noStrike" cap="none" normalizeH="0" baseline="0" dirty="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smtClean="0">
                          <a:ln>
                            <a:noFill/>
                          </a:ln>
                          <a:solidFill>
                            <a:srgbClr val="0000FF"/>
                          </a:solidFill>
                          <a:effectLst/>
                          <a:latin typeface="Times" pitchFamily="18" charset="0"/>
                        </a:rPr>
                        <a:t>1%</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smtClean="0">
                          <a:ln>
                            <a:noFill/>
                          </a:ln>
                          <a:solidFill>
                            <a:srgbClr val="0000FF"/>
                          </a:solidFill>
                          <a:effectLst/>
                          <a:latin typeface="Times" pitchFamily="18" charset="0"/>
                        </a:rPr>
                        <a:t>1%</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18"/>
                  </a:ext>
                </a:extLst>
              </a:tr>
              <a:tr h="203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SOCIEDADES Y FONDOS DE INV. INMOBILIARIA</a:t>
                      </a:r>
                      <a:endParaRPr kumimoji="0" lang="es-ES" sz="1000" b="0" i="0" u="none" strike="noStrike" cap="none" normalizeH="0" baseline="0" dirty="0" smtClean="0">
                        <a:ln>
                          <a:noFill/>
                        </a:ln>
                        <a:solidFill>
                          <a:schemeClr val="tx1"/>
                        </a:solidFill>
                        <a:effectLst/>
                        <a:latin typeface="Times" pitchFamily="18"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19"/>
                  </a:ext>
                </a:extLst>
              </a:tr>
              <a:tr h="203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FONDOS DE PENSIONES</a:t>
                      </a:r>
                      <a:endParaRPr kumimoji="0" lang="es-ES" sz="1000" b="0" i="0" u="none" strike="noStrike" cap="none" normalizeH="0" baseline="0" dirty="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20"/>
                  </a:ext>
                </a:extLst>
              </a:tr>
              <a:tr h="203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000" b="1" i="0" u="none" strike="noStrike" cap="none" normalizeH="0" baseline="0" dirty="0" smtClean="0">
                          <a:ln>
                            <a:noFill/>
                          </a:ln>
                          <a:solidFill>
                            <a:schemeClr val="tx1"/>
                          </a:solidFill>
                          <a:effectLst/>
                          <a:latin typeface="Arial" charset="0"/>
                        </a:rPr>
                        <a:t>SOCIEDADES DE HIDROCARBUROS</a:t>
                      </a:r>
                      <a:endParaRPr kumimoji="0" lang="es-ES" sz="1000" b="1" i="0" u="none" strike="noStrike" cap="none" normalizeH="0" baseline="0" dirty="0" smtClean="0">
                        <a:ln>
                          <a:noFill/>
                        </a:ln>
                        <a:solidFill>
                          <a:schemeClr val="tx1"/>
                        </a:solidFill>
                        <a:effectLst/>
                        <a:latin typeface="Arial"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35%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33%</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1" i="0" u="none" strike="noStrike" cap="none" normalizeH="0" baseline="0" dirty="0" smtClean="0">
                          <a:ln>
                            <a:noFill/>
                          </a:ln>
                          <a:solidFill>
                            <a:srgbClr val="0000FF"/>
                          </a:solidFill>
                          <a:effectLst/>
                          <a:latin typeface="Times" pitchFamily="18" charset="0"/>
                        </a:rPr>
                        <a:t>30%</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21"/>
                  </a:ext>
                </a:extLst>
              </a:tr>
              <a:tr h="203200">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_tradnl" sz="1000" b="0" i="0" u="none" strike="noStrike" cap="none" normalizeH="0" baseline="0" dirty="0" smtClean="0">
                          <a:ln>
                            <a:noFill/>
                          </a:ln>
                          <a:solidFill>
                            <a:schemeClr val="tx1"/>
                          </a:solidFill>
                          <a:effectLst/>
                          <a:latin typeface="Arial" charset="0"/>
                        </a:rPr>
                        <a:t>ENTIDADES ZONA ESPECIAL CANARIA   (ZEC)</a:t>
                      </a:r>
                      <a:endParaRPr kumimoji="0" lang="es-ES" sz="1000" b="0" i="0" u="none" strike="noStrike" cap="none" normalizeH="0" baseline="0" dirty="0" smtClean="0">
                        <a:ln>
                          <a:noFill/>
                        </a:ln>
                        <a:solidFill>
                          <a:schemeClr val="tx1"/>
                        </a:solidFill>
                        <a:effectLst/>
                        <a:latin typeface="Times" pitchFamily="18" charset="0"/>
                      </a:endParaRP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 sz="1000" b="0" i="0" u="none" strike="noStrike" cap="none" normalizeH="0" baseline="0" dirty="0" smtClean="0">
                          <a:ln>
                            <a:noFill/>
                          </a:ln>
                          <a:solidFill>
                            <a:srgbClr val="0000FF"/>
                          </a:solidFill>
                          <a:effectLst/>
                          <a:latin typeface="Times" pitchFamily="18" charset="0"/>
                        </a:rPr>
                        <a:t>1%/5%</a:t>
                      </a:r>
                    </a:p>
                  </a:txBody>
                  <a:tcPr marL="0" marR="0" marT="0" marB="0" anchor="ctr" horzOverflow="overflow">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22"/>
                  </a:ext>
                </a:extLst>
              </a:tr>
            </a:tbl>
          </a:graphicData>
        </a:graphic>
      </p:graphicFrame>
      <p:sp>
        <p:nvSpPr>
          <p:cNvPr id="19573" name="Rectangle 117"/>
          <p:cNvSpPr>
            <a:spLocks noChangeArrowheads="1"/>
          </p:cNvSpPr>
          <p:nvPr/>
        </p:nvSpPr>
        <p:spPr bwMode="auto">
          <a:xfrm>
            <a:off x="1676798" y="6016823"/>
            <a:ext cx="2537554" cy="307777"/>
          </a:xfrm>
          <a:prstGeom prst="rect">
            <a:avLst/>
          </a:prstGeom>
          <a:noFill/>
          <a:ln w="9525">
            <a:noFill/>
            <a:miter lim="800000"/>
            <a:headEnd/>
            <a:tailEnd/>
          </a:ln>
        </p:spPr>
        <p:txBody>
          <a:bodyPr wrap="none" lIns="0" tIns="0" rIns="0" bIns="0">
            <a:spAutoFit/>
          </a:bodyPr>
          <a:lstStyle/>
          <a:p>
            <a:pPr eaLnBrk="0" hangingPunct="0"/>
            <a:r>
              <a:rPr lang="es-ES_tradnl" b="1" dirty="0">
                <a:solidFill>
                  <a:srgbClr val="FFFF00"/>
                </a:solidFill>
              </a:rPr>
              <a:t>CUOTA </a:t>
            </a:r>
            <a:r>
              <a:rPr lang="es-ES_tradnl" sz="1800" b="1" dirty="0">
                <a:solidFill>
                  <a:srgbClr val="FFFF00"/>
                </a:solidFill>
              </a:rPr>
              <a:t>INTEGRA</a:t>
            </a:r>
            <a:r>
              <a:rPr lang="es-ES_tradnl" b="1" dirty="0">
                <a:solidFill>
                  <a:srgbClr val="FFFF00"/>
                </a:solidFill>
              </a:rPr>
              <a:t> </a:t>
            </a:r>
            <a:r>
              <a:rPr lang="es-ES_tradnl" b="1" dirty="0" smtClean="0">
                <a:solidFill>
                  <a:srgbClr val="FFFF00"/>
                </a:solidFill>
              </a:rPr>
              <a:t>:</a:t>
            </a:r>
            <a:endParaRPr lang="es-ES_tradnl" b="1" dirty="0">
              <a:solidFill>
                <a:srgbClr val="FFFF00"/>
              </a:solidFill>
            </a:endParaRPr>
          </a:p>
        </p:txBody>
      </p:sp>
      <p:sp>
        <p:nvSpPr>
          <p:cNvPr id="19574" name="Rectangle 118"/>
          <p:cNvSpPr>
            <a:spLocks noChangeArrowheads="1"/>
          </p:cNvSpPr>
          <p:nvPr/>
        </p:nvSpPr>
        <p:spPr bwMode="auto">
          <a:xfrm>
            <a:off x="116946" y="6308726"/>
            <a:ext cx="6184385" cy="215444"/>
          </a:xfrm>
          <a:prstGeom prst="rect">
            <a:avLst/>
          </a:prstGeom>
          <a:noFill/>
          <a:ln w="9525">
            <a:noFill/>
            <a:miter lim="800000"/>
            <a:headEnd/>
            <a:tailEnd/>
          </a:ln>
        </p:spPr>
        <p:txBody>
          <a:bodyPr wrap="none" lIns="0" tIns="0" rIns="0" bIns="0">
            <a:spAutoFit/>
          </a:bodyPr>
          <a:lstStyle/>
          <a:p>
            <a:pPr eaLnBrk="0" hangingPunct="0"/>
            <a:r>
              <a:rPr lang="es-ES_tradnl" sz="1400" dirty="0"/>
              <a:t>TIPO DE GRAVAMEN  x  BASE IMPONIBLE = </a:t>
            </a:r>
            <a:r>
              <a:rPr lang="es-ES_tradnl" sz="1400" b="1" dirty="0"/>
              <a:t>CUOTA INTEGRA</a:t>
            </a:r>
            <a:r>
              <a:rPr lang="es-ES_tradnl" sz="1400" dirty="0"/>
              <a:t> </a:t>
            </a:r>
          </a:p>
        </p:txBody>
      </p:sp>
      <p:sp>
        <p:nvSpPr>
          <p:cNvPr id="19575" name="Rectangle 119"/>
          <p:cNvSpPr>
            <a:spLocks noChangeArrowheads="1"/>
          </p:cNvSpPr>
          <p:nvPr/>
        </p:nvSpPr>
        <p:spPr bwMode="auto">
          <a:xfrm>
            <a:off x="6248400" y="6248400"/>
            <a:ext cx="253274" cy="307777"/>
          </a:xfrm>
          <a:prstGeom prst="rect">
            <a:avLst/>
          </a:prstGeom>
          <a:solidFill>
            <a:schemeClr val="tx1"/>
          </a:solidFill>
          <a:ln w="9525">
            <a:noFill/>
            <a:miter lim="800000"/>
            <a:headEnd/>
            <a:tailEnd/>
          </a:ln>
        </p:spPr>
        <p:txBody>
          <a:bodyPr wrap="none" lIns="0" tIns="0" rIns="0" bIns="0">
            <a:spAutoFit/>
          </a:bodyPr>
          <a:lstStyle/>
          <a:p>
            <a:pPr eaLnBrk="0" hangingPunct="0"/>
            <a:r>
              <a:rPr lang="es-ES_tradnl" dirty="0">
                <a:solidFill>
                  <a:srgbClr val="D60093"/>
                </a:solidFill>
                <a:sym typeface="Symbol" pitchFamily="18" charset="2"/>
              </a:rPr>
              <a:t></a:t>
            </a:r>
          </a:p>
        </p:txBody>
      </p:sp>
      <p:grpSp>
        <p:nvGrpSpPr>
          <p:cNvPr id="2" name="Group 120"/>
          <p:cNvGrpSpPr>
            <a:grpSpLocks/>
          </p:cNvGrpSpPr>
          <p:nvPr/>
        </p:nvGrpSpPr>
        <p:grpSpPr bwMode="auto">
          <a:xfrm>
            <a:off x="6553200" y="6096000"/>
            <a:ext cx="2677697" cy="458788"/>
            <a:chOff x="4176" y="3888"/>
            <a:chExt cx="1195" cy="289"/>
          </a:xfrm>
        </p:grpSpPr>
        <p:sp>
          <p:nvSpPr>
            <p:cNvPr id="19578" name="Rectangle 121"/>
            <p:cNvSpPr>
              <a:spLocks noChangeArrowheads="1"/>
            </p:cNvSpPr>
            <p:nvPr/>
          </p:nvSpPr>
          <p:spPr bwMode="auto">
            <a:xfrm>
              <a:off x="4277" y="3888"/>
              <a:ext cx="1094" cy="116"/>
            </a:xfrm>
            <a:prstGeom prst="rect">
              <a:avLst/>
            </a:prstGeom>
            <a:noFill/>
            <a:ln w="9525">
              <a:noFill/>
              <a:miter lim="800000"/>
              <a:headEnd/>
              <a:tailEnd/>
            </a:ln>
          </p:spPr>
          <p:txBody>
            <a:bodyPr wrap="none" lIns="0" tIns="0" rIns="0" bIns="0">
              <a:spAutoFit/>
            </a:bodyPr>
            <a:lstStyle/>
            <a:p>
              <a:pPr eaLnBrk="0" hangingPunct="0"/>
              <a:r>
                <a:rPr lang="es-ES_tradnl" sz="1200" dirty="0"/>
                <a:t>Puede ser POSITIVA ó CERO</a:t>
              </a:r>
            </a:p>
          </p:txBody>
        </p:sp>
        <p:sp>
          <p:nvSpPr>
            <p:cNvPr id="19579" name="Rectangle 122"/>
            <p:cNvSpPr>
              <a:spLocks noChangeArrowheads="1"/>
            </p:cNvSpPr>
            <p:nvPr/>
          </p:nvSpPr>
          <p:spPr bwMode="auto">
            <a:xfrm>
              <a:off x="4277" y="4061"/>
              <a:ext cx="1073" cy="116"/>
            </a:xfrm>
            <a:prstGeom prst="rect">
              <a:avLst/>
            </a:prstGeom>
            <a:noFill/>
            <a:ln w="9525">
              <a:noFill/>
              <a:miter lim="800000"/>
              <a:headEnd/>
              <a:tailEnd/>
            </a:ln>
          </p:spPr>
          <p:txBody>
            <a:bodyPr wrap="none" lIns="0" tIns="0" rIns="0" bIns="0">
              <a:spAutoFit/>
            </a:bodyPr>
            <a:lstStyle/>
            <a:p>
              <a:pPr eaLnBrk="0" hangingPunct="0"/>
              <a:r>
                <a:rPr lang="es-ES_tradnl" sz="1200" b="1" dirty="0"/>
                <a:t>Nunca puede ser NEGATIVA</a:t>
              </a:r>
            </a:p>
          </p:txBody>
        </p:sp>
        <p:sp>
          <p:nvSpPr>
            <p:cNvPr id="19580" name="Line 123"/>
            <p:cNvSpPr>
              <a:spLocks noChangeShapeType="1"/>
            </p:cNvSpPr>
            <p:nvPr/>
          </p:nvSpPr>
          <p:spPr bwMode="auto">
            <a:xfrm>
              <a:off x="4176" y="3894"/>
              <a:ext cx="0" cy="263"/>
            </a:xfrm>
            <a:prstGeom prst="line">
              <a:avLst/>
            </a:prstGeom>
            <a:noFill/>
            <a:ln w="9525">
              <a:solidFill>
                <a:schemeClr val="tx1"/>
              </a:solidFill>
              <a:round/>
              <a:headEnd/>
              <a:tailEnd/>
            </a:ln>
          </p:spPr>
          <p:txBody>
            <a:bodyPr wrap="none" anchor="ctr"/>
            <a:lstStyle/>
            <a:p>
              <a:endParaRPr lang="es-ES_tradnl"/>
            </a:p>
          </p:txBody>
        </p:sp>
      </p:grpSp>
      <p:sp>
        <p:nvSpPr>
          <p:cNvPr id="19577" name="Rectangle 124"/>
          <p:cNvSpPr>
            <a:spLocks noChangeArrowheads="1"/>
          </p:cNvSpPr>
          <p:nvPr/>
        </p:nvSpPr>
        <p:spPr bwMode="auto">
          <a:xfrm>
            <a:off x="151086" y="115888"/>
            <a:ext cx="9062096" cy="646331"/>
          </a:xfrm>
          <a:prstGeom prst="rect">
            <a:avLst/>
          </a:prstGeom>
          <a:noFill/>
          <a:ln w="9525">
            <a:noFill/>
            <a:miter lim="800000"/>
            <a:headEnd/>
            <a:tailEnd/>
          </a:ln>
        </p:spPr>
        <p:txBody>
          <a:bodyPr wrap="none">
            <a:spAutoFit/>
          </a:bodyPr>
          <a:lstStyle/>
          <a:p>
            <a:pPr algn="ctr" eaLnBrk="0" hangingPunct="0"/>
            <a:r>
              <a:rPr lang="es-ES_tradnl" sz="1800" b="1" dirty="0"/>
              <a:t>TIPOS DE GRAVAMEN Y CUOTA INTEGRA (</a:t>
            </a:r>
            <a:r>
              <a:rPr lang="es-ES_tradnl" sz="1800" b="1" dirty="0" smtClean="0"/>
              <a:t>2014, 2015 y desde 2016)</a:t>
            </a:r>
            <a:endParaRPr lang="es-ES_tradnl" sz="1800" b="1" dirty="0"/>
          </a:p>
          <a:p>
            <a:pPr algn="ctr" eaLnBrk="0" hangingPunct="0"/>
            <a:endParaRPr lang="es-ES_tradnl" sz="1800" b="1" dirty="0">
              <a:solidFill>
                <a:srgbClr val="FF0000"/>
              </a:solidFill>
            </a:endParaRPr>
          </a:p>
        </p:txBody>
      </p:sp>
    </p:spTree>
    <p:extLst>
      <p:ext uri="{BB962C8B-B14F-4D97-AF65-F5344CB8AC3E}">
        <p14:creationId xmlns="" xmlns:p14="http://schemas.microsoft.com/office/powerpoint/2010/main" val="3272145780"/>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p:txBody>
          <a:bodyPr/>
          <a:lstStyle/>
          <a:p>
            <a:pPr>
              <a:defRPr/>
            </a:pPr>
            <a:fld id="{F5978649-74C3-4721-8DB7-EA5596D88215}" type="slidenum">
              <a:rPr lang="es-ES"/>
              <a:pPr>
                <a:defRPr/>
              </a:pPr>
              <a:t>335</a:t>
            </a:fld>
            <a:endParaRPr lang="es-ES" dirty="0"/>
          </a:p>
        </p:txBody>
      </p:sp>
      <p:sp>
        <p:nvSpPr>
          <p:cNvPr id="14341" name="Text Box 4"/>
          <p:cNvSpPr txBox="1">
            <a:spLocks noChangeArrowheads="1"/>
          </p:cNvSpPr>
          <p:nvPr/>
        </p:nvSpPr>
        <p:spPr bwMode="auto">
          <a:xfrm>
            <a:off x="0" y="1143000"/>
            <a:ext cx="9906000" cy="3416320"/>
          </a:xfrm>
          <a:prstGeom prst="rect">
            <a:avLst/>
          </a:prstGeom>
          <a:solidFill>
            <a:srgbClr val="CCFFFF"/>
          </a:solidFill>
          <a:ln w="9525">
            <a:noFill/>
            <a:miter lim="800000"/>
            <a:headEnd/>
            <a:tailEnd/>
          </a:ln>
        </p:spPr>
        <p:txBody>
          <a:bodyPr>
            <a:spAutoFit/>
          </a:bodyPr>
          <a:lstStyle/>
          <a:p>
            <a:pPr algn="ctr"/>
            <a:r>
              <a:rPr lang="es-ES_tradnl" sz="7200" dirty="0" smtClean="0">
                <a:solidFill>
                  <a:srgbClr val="FF0000"/>
                </a:solidFill>
              </a:rPr>
              <a:t>BONIFICACIONES</a:t>
            </a:r>
          </a:p>
          <a:p>
            <a:pPr algn="ctr"/>
            <a:r>
              <a:rPr lang="es-ES_tradnl" sz="7200" dirty="0" smtClean="0">
                <a:solidFill>
                  <a:srgbClr val="FF0000"/>
                </a:solidFill>
              </a:rPr>
              <a:t>Y</a:t>
            </a:r>
          </a:p>
          <a:p>
            <a:pPr algn="ctr"/>
            <a:r>
              <a:rPr lang="es-ES_tradnl" sz="7200" dirty="0" smtClean="0">
                <a:solidFill>
                  <a:srgbClr val="FF0000"/>
                </a:solidFill>
              </a:rPr>
              <a:t>DEDUCCIONES</a:t>
            </a:r>
          </a:p>
        </p:txBody>
      </p:sp>
    </p:spTree>
    <p:extLst>
      <p:ext uri="{BB962C8B-B14F-4D97-AF65-F5344CB8AC3E}">
        <p14:creationId xmlns="" xmlns:p14="http://schemas.microsoft.com/office/powerpoint/2010/main" val="3923652966"/>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2" name="3 Marcador de número de diapositiva"/>
          <p:cNvSpPr>
            <a:spLocks noGrp="1"/>
          </p:cNvSpPr>
          <p:nvPr>
            <p:ph type="sldNum" sz="quarter" idx="12"/>
          </p:nvPr>
        </p:nvSpPr>
        <p:spPr>
          <a:xfrm>
            <a:off x="7594600" y="6400800"/>
            <a:ext cx="2311400" cy="476250"/>
          </a:xfrm>
        </p:spPr>
        <p:txBody>
          <a:bodyPr/>
          <a:lstStyle/>
          <a:p>
            <a:pPr>
              <a:defRPr/>
            </a:pPr>
            <a:fld id="{AFACC525-46C9-4116-B0A6-217A05F8E440}" type="slidenum">
              <a:rPr lang="es-ES_tradnl" b="1">
                <a:solidFill>
                  <a:srgbClr val="000066"/>
                </a:solidFill>
                <a:effectLst/>
              </a:rPr>
              <a:pPr>
                <a:defRPr/>
              </a:pPr>
              <a:t>336</a:t>
            </a:fld>
            <a:endParaRPr lang="es-ES_tradnl" b="1" dirty="0">
              <a:solidFill>
                <a:srgbClr val="000066"/>
              </a:solidFill>
              <a:effectLst/>
            </a:endParaRPr>
          </a:p>
        </p:txBody>
      </p:sp>
      <p:sp>
        <p:nvSpPr>
          <p:cNvPr id="15363" name="Rectangle 2"/>
          <p:cNvSpPr>
            <a:spLocks noChangeArrowheads="1"/>
          </p:cNvSpPr>
          <p:nvPr/>
        </p:nvSpPr>
        <p:spPr bwMode="auto">
          <a:xfrm>
            <a:off x="304800" y="0"/>
            <a:ext cx="8158295" cy="369332"/>
          </a:xfrm>
          <a:prstGeom prst="rect">
            <a:avLst/>
          </a:prstGeom>
          <a:noFill/>
          <a:ln w="9525">
            <a:noFill/>
            <a:miter lim="800000"/>
            <a:headEnd/>
            <a:tailEnd/>
          </a:ln>
        </p:spPr>
        <p:txBody>
          <a:bodyPr wrap="square" lIns="0" tIns="0" rIns="0" bIns="0">
            <a:spAutoFit/>
          </a:bodyPr>
          <a:lstStyle/>
          <a:p>
            <a:pPr algn="l"/>
            <a:r>
              <a:rPr lang="es-ES_tradnl" sz="1400" b="1" dirty="0">
                <a:solidFill>
                  <a:srgbClr val="FF0000"/>
                </a:solidFill>
              </a:rPr>
              <a:t>MINORACIONES DE LA CUOTA ÍNTEGRA:    TIPOLOGÍA- </a:t>
            </a:r>
            <a:r>
              <a:rPr lang="es-ES_tradnl" sz="2400" b="1" u="sng" dirty="0" smtClean="0">
                <a:solidFill>
                  <a:srgbClr val="FF0000"/>
                </a:solidFill>
              </a:rPr>
              <a:t>Desde</a:t>
            </a:r>
            <a:r>
              <a:rPr lang="es-ES_tradnl" sz="2000" b="1" u="sng" dirty="0" smtClean="0">
                <a:solidFill>
                  <a:srgbClr val="FF0000"/>
                </a:solidFill>
              </a:rPr>
              <a:t> </a:t>
            </a:r>
            <a:r>
              <a:rPr lang="es-ES_tradnl" sz="2400" b="1" u="sng" dirty="0" smtClean="0">
                <a:solidFill>
                  <a:srgbClr val="FF0000"/>
                </a:solidFill>
              </a:rPr>
              <a:t>2016</a:t>
            </a:r>
            <a:endParaRPr lang="es-ES_tradnl" sz="2400" b="1" u="sng" dirty="0">
              <a:solidFill>
                <a:srgbClr val="FF0000"/>
              </a:solidFill>
            </a:endParaRPr>
          </a:p>
        </p:txBody>
      </p:sp>
      <p:grpSp>
        <p:nvGrpSpPr>
          <p:cNvPr id="2" name="Group 3"/>
          <p:cNvGrpSpPr>
            <a:grpSpLocks/>
          </p:cNvGrpSpPr>
          <p:nvPr/>
        </p:nvGrpSpPr>
        <p:grpSpPr bwMode="auto">
          <a:xfrm>
            <a:off x="350837" y="457200"/>
            <a:ext cx="8889604" cy="8540750"/>
            <a:chOff x="443" y="299"/>
            <a:chExt cx="5169" cy="5380"/>
          </a:xfrm>
        </p:grpSpPr>
        <p:sp>
          <p:nvSpPr>
            <p:cNvPr id="15374" name="Rectangle 4"/>
            <p:cNvSpPr>
              <a:spLocks noChangeArrowheads="1"/>
            </p:cNvSpPr>
            <p:nvPr/>
          </p:nvSpPr>
          <p:spPr bwMode="auto">
            <a:xfrm>
              <a:off x="848" y="5678"/>
              <a:ext cx="8" cy="1"/>
            </a:xfrm>
            <a:prstGeom prst="rect">
              <a:avLst/>
            </a:prstGeom>
            <a:solidFill>
              <a:srgbClr val="FFFFFF"/>
            </a:solidFill>
            <a:ln w="9525">
              <a:noFill/>
              <a:miter lim="800000"/>
              <a:headEnd/>
              <a:tailEnd/>
            </a:ln>
          </p:spPr>
          <p:txBody>
            <a:bodyPr/>
            <a:lstStyle/>
            <a:p>
              <a:endParaRPr lang="es-ES_tradnl"/>
            </a:p>
          </p:txBody>
        </p:sp>
        <p:sp>
          <p:nvSpPr>
            <p:cNvPr id="15375" name="Rectangle 5"/>
            <p:cNvSpPr>
              <a:spLocks noChangeArrowheads="1"/>
            </p:cNvSpPr>
            <p:nvPr/>
          </p:nvSpPr>
          <p:spPr bwMode="auto">
            <a:xfrm>
              <a:off x="2632" y="5678"/>
              <a:ext cx="8" cy="1"/>
            </a:xfrm>
            <a:prstGeom prst="rect">
              <a:avLst/>
            </a:prstGeom>
            <a:solidFill>
              <a:srgbClr val="FFFFFF"/>
            </a:solidFill>
            <a:ln w="9525">
              <a:noFill/>
              <a:miter lim="800000"/>
              <a:headEnd/>
              <a:tailEnd/>
            </a:ln>
          </p:spPr>
          <p:txBody>
            <a:bodyPr/>
            <a:lstStyle/>
            <a:p>
              <a:endParaRPr lang="es-ES_tradnl"/>
            </a:p>
          </p:txBody>
        </p:sp>
        <p:sp>
          <p:nvSpPr>
            <p:cNvPr id="15376" name="Rectangle 6"/>
            <p:cNvSpPr>
              <a:spLocks noChangeArrowheads="1"/>
            </p:cNvSpPr>
            <p:nvPr/>
          </p:nvSpPr>
          <p:spPr bwMode="auto">
            <a:xfrm>
              <a:off x="4152" y="5678"/>
              <a:ext cx="8" cy="1"/>
            </a:xfrm>
            <a:prstGeom prst="rect">
              <a:avLst/>
            </a:prstGeom>
            <a:solidFill>
              <a:srgbClr val="FFFFFF"/>
            </a:solidFill>
            <a:ln w="9525">
              <a:noFill/>
              <a:miter lim="800000"/>
              <a:headEnd/>
              <a:tailEnd/>
            </a:ln>
          </p:spPr>
          <p:txBody>
            <a:bodyPr/>
            <a:lstStyle/>
            <a:p>
              <a:endParaRPr lang="es-ES_tradnl"/>
            </a:p>
          </p:txBody>
        </p:sp>
        <p:sp>
          <p:nvSpPr>
            <p:cNvPr id="15377" name="Rectangle 7"/>
            <p:cNvSpPr>
              <a:spLocks noChangeArrowheads="1"/>
            </p:cNvSpPr>
            <p:nvPr/>
          </p:nvSpPr>
          <p:spPr bwMode="auto">
            <a:xfrm>
              <a:off x="4888" y="5678"/>
              <a:ext cx="8" cy="1"/>
            </a:xfrm>
            <a:prstGeom prst="rect">
              <a:avLst/>
            </a:prstGeom>
            <a:solidFill>
              <a:srgbClr val="FFFFFF"/>
            </a:solidFill>
            <a:ln w="9525">
              <a:noFill/>
              <a:miter lim="800000"/>
              <a:headEnd/>
              <a:tailEnd/>
            </a:ln>
          </p:spPr>
          <p:txBody>
            <a:bodyPr/>
            <a:lstStyle/>
            <a:p>
              <a:endParaRPr lang="es-ES_tradnl"/>
            </a:p>
          </p:txBody>
        </p:sp>
        <p:sp>
          <p:nvSpPr>
            <p:cNvPr id="15378" name="Rectangle 8"/>
            <p:cNvSpPr>
              <a:spLocks noChangeArrowheads="1"/>
            </p:cNvSpPr>
            <p:nvPr/>
          </p:nvSpPr>
          <p:spPr bwMode="auto">
            <a:xfrm>
              <a:off x="443" y="299"/>
              <a:ext cx="5169" cy="3777"/>
            </a:xfrm>
            <a:prstGeom prst="rect">
              <a:avLst/>
            </a:prstGeom>
            <a:noFill/>
            <a:ln w="9525">
              <a:solidFill>
                <a:srgbClr val="009900"/>
              </a:solidFill>
              <a:miter lim="800000"/>
              <a:headEnd/>
              <a:tailEnd/>
            </a:ln>
          </p:spPr>
          <p:txBody>
            <a:bodyPr wrap="none" anchor="ctr"/>
            <a:lstStyle/>
            <a:p>
              <a:endParaRPr lang="es-ES_tradnl"/>
            </a:p>
          </p:txBody>
        </p:sp>
        <p:sp>
          <p:nvSpPr>
            <p:cNvPr id="15379" name="Line 9"/>
            <p:cNvSpPr>
              <a:spLocks noChangeShapeType="1"/>
            </p:cNvSpPr>
            <p:nvPr/>
          </p:nvSpPr>
          <p:spPr bwMode="auto">
            <a:xfrm>
              <a:off x="2777" y="299"/>
              <a:ext cx="0" cy="3777"/>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0" name="Line 10"/>
            <p:cNvSpPr>
              <a:spLocks noChangeShapeType="1"/>
            </p:cNvSpPr>
            <p:nvPr/>
          </p:nvSpPr>
          <p:spPr bwMode="auto">
            <a:xfrm>
              <a:off x="4847" y="299"/>
              <a:ext cx="0" cy="3777"/>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1" name="Line 11"/>
            <p:cNvSpPr>
              <a:spLocks noChangeShapeType="1"/>
            </p:cNvSpPr>
            <p:nvPr/>
          </p:nvSpPr>
          <p:spPr bwMode="auto">
            <a:xfrm>
              <a:off x="443" y="661"/>
              <a:ext cx="5169" cy="0"/>
            </a:xfrm>
            <a:prstGeom prst="line">
              <a:avLst/>
            </a:prstGeom>
            <a:noFill/>
            <a:ln w="9525">
              <a:solidFill>
                <a:srgbClr val="009900"/>
              </a:solidFill>
              <a:round/>
              <a:headEnd/>
              <a:tailEnd/>
            </a:ln>
          </p:spPr>
          <p:txBody>
            <a:bodyPr wrap="none" anchor="ctr"/>
            <a:lstStyle/>
            <a:p>
              <a:endParaRPr lang="es-ES_tradnl"/>
            </a:p>
          </p:txBody>
        </p:sp>
        <p:grpSp>
          <p:nvGrpSpPr>
            <p:cNvPr id="3" name="Group 12"/>
            <p:cNvGrpSpPr>
              <a:grpSpLocks/>
            </p:cNvGrpSpPr>
            <p:nvPr/>
          </p:nvGrpSpPr>
          <p:grpSpPr bwMode="auto">
            <a:xfrm>
              <a:off x="959" y="360"/>
              <a:ext cx="4514" cy="245"/>
              <a:chOff x="959" y="336"/>
              <a:chExt cx="4514" cy="245"/>
            </a:xfrm>
          </p:grpSpPr>
          <p:sp>
            <p:nvSpPr>
              <p:cNvPr id="15421" name="Rectangle 13"/>
              <p:cNvSpPr>
                <a:spLocks noChangeArrowheads="1"/>
              </p:cNvSpPr>
              <p:nvPr/>
            </p:nvSpPr>
            <p:spPr bwMode="auto">
              <a:xfrm>
                <a:off x="959" y="336"/>
                <a:ext cx="748" cy="245"/>
              </a:xfrm>
              <a:prstGeom prst="rect">
                <a:avLst/>
              </a:prstGeom>
              <a:noFill/>
              <a:ln w="9525">
                <a:noFill/>
                <a:miter lim="800000"/>
                <a:headEnd/>
                <a:tailEnd/>
              </a:ln>
            </p:spPr>
            <p:txBody>
              <a:bodyPr wrap="none" lIns="0" tIns="0" rIns="0" bIns="0">
                <a:spAutoFit/>
              </a:bodyPr>
              <a:lstStyle/>
              <a:p>
                <a:r>
                  <a:rPr lang="es-ES_tradnl" sz="1100" b="1">
                    <a:solidFill>
                      <a:srgbClr val="0000FF"/>
                    </a:solidFill>
                  </a:rPr>
                  <a:t>MINORACIONES</a:t>
                </a:r>
              </a:p>
              <a:p>
                <a:pPr>
                  <a:spcBef>
                    <a:spcPct val="30000"/>
                  </a:spcBef>
                </a:pPr>
                <a:r>
                  <a:rPr lang="es-ES_tradnl" sz="1100" b="1">
                    <a:solidFill>
                      <a:srgbClr val="0000FF"/>
                    </a:solidFill>
                  </a:rPr>
                  <a:t>DE LA CUOTA</a:t>
                </a:r>
                <a:endParaRPr lang="es-ES_tradnl" sz="1100" b="1">
                  <a:solidFill>
                    <a:srgbClr val="000000"/>
                  </a:solidFill>
                </a:endParaRPr>
              </a:p>
            </p:txBody>
          </p:sp>
          <p:sp>
            <p:nvSpPr>
              <p:cNvPr id="15422" name="Rectangle 14"/>
              <p:cNvSpPr>
                <a:spLocks noChangeArrowheads="1"/>
              </p:cNvSpPr>
              <p:nvPr/>
            </p:nvSpPr>
            <p:spPr bwMode="auto">
              <a:xfrm>
                <a:off x="3063" y="405"/>
                <a:ext cx="1294" cy="107"/>
              </a:xfrm>
              <a:prstGeom prst="rect">
                <a:avLst/>
              </a:prstGeom>
              <a:noFill/>
              <a:ln w="9525">
                <a:noFill/>
                <a:miter lim="800000"/>
                <a:headEnd/>
                <a:tailEnd/>
              </a:ln>
            </p:spPr>
            <p:txBody>
              <a:bodyPr wrap="none" lIns="0" tIns="0" rIns="0" bIns="0">
                <a:spAutoFit/>
              </a:bodyPr>
              <a:lstStyle/>
              <a:p>
                <a:pPr algn="l"/>
                <a:r>
                  <a:rPr lang="es-ES_tradnl" sz="1100" b="1" dirty="0">
                    <a:solidFill>
                      <a:srgbClr val="0000FF"/>
                    </a:solidFill>
                  </a:rPr>
                  <a:t>LIMITE  S/ CUOTA INTEGRA</a:t>
                </a:r>
                <a:endParaRPr lang="es-ES_tradnl" sz="1100" dirty="0"/>
              </a:p>
            </p:txBody>
          </p:sp>
          <p:sp>
            <p:nvSpPr>
              <p:cNvPr id="15423" name="Rectangle 15"/>
              <p:cNvSpPr>
                <a:spLocks noChangeArrowheads="1"/>
              </p:cNvSpPr>
              <p:nvPr/>
            </p:nvSpPr>
            <p:spPr bwMode="auto">
              <a:xfrm>
                <a:off x="4880" y="336"/>
                <a:ext cx="593" cy="244"/>
              </a:xfrm>
              <a:prstGeom prst="rect">
                <a:avLst/>
              </a:prstGeom>
              <a:noFill/>
              <a:ln w="9525">
                <a:noFill/>
                <a:miter lim="800000"/>
                <a:headEnd/>
                <a:tailEnd/>
              </a:ln>
            </p:spPr>
            <p:txBody>
              <a:bodyPr wrap="none" lIns="0" tIns="0" rIns="0" bIns="0">
                <a:spAutoFit/>
              </a:bodyPr>
              <a:lstStyle/>
              <a:p>
                <a:r>
                  <a:rPr lang="es-ES_tradnl" sz="1100" b="1">
                    <a:solidFill>
                      <a:srgbClr val="0000FF"/>
                    </a:solidFill>
                  </a:rPr>
                  <a:t>TRASLADO</a:t>
                </a:r>
              </a:p>
              <a:p>
                <a:pPr>
                  <a:spcBef>
                    <a:spcPct val="30000"/>
                  </a:spcBef>
                </a:pPr>
                <a:r>
                  <a:rPr lang="es-ES_tradnl" sz="1100" b="1">
                    <a:solidFill>
                      <a:srgbClr val="0000FF"/>
                    </a:solidFill>
                  </a:rPr>
                  <a:t>DEL  EXCESO</a:t>
                </a:r>
                <a:endParaRPr lang="es-ES_tradnl" sz="1100" b="1">
                  <a:solidFill>
                    <a:srgbClr val="000000"/>
                  </a:solidFill>
                </a:endParaRPr>
              </a:p>
            </p:txBody>
          </p:sp>
        </p:grpSp>
        <p:sp>
          <p:nvSpPr>
            <p:cNvPr id="15383" name="Rectangle 16"/>
            <p:cNvSpPr>
              <a:spLocks noChangeArrowheads="1"/>
            </p:cNvSpPr>
            <p:nvPr/>
          </p:nvSpPr>
          <p:spPr bwMode="auto">
            <a:xfrm>
              <a:off x="539" y="797"/>
              <a:ext cx="880" cy="107"/>
            </a:xfrm>
            <a:prstGeom prst="rect">
              <a:avLst/>
            </a:prstGeom>
            <a:noFill/>
            <a:ln w="9525">
              <a:noFill/>
              <a:miter lim="800000"/>
              <a:headEnd/>
              <a:tailEnd/>
            </a:ln>
          </p:spPr>
          <p:txBody>
            <a:bodyPr wrap="none" lIns="0" tIns="0" rIns="0" bIns="0">
              <a:spAutoFit/>
            </a:bodyPr>
            <a:lstStyle/>
            <a:p>
              <a:r>
                <a:rPr lang="es-ES_tradnl" sz="1100" b="1" dirty="0" smtClean="0">
                  <a:solidFill>
                    <a:srgbClr val="993300"/>
                  </a:solidFill>
                </a:rPr>
                <a:t>BONIFICACIONES </a:t>
              </a:r>
              <a:endParaRPr lang="es-ES_tradnl" sz="1000" dirty="0"/>
            </a:p>
          </p:txBody>
        </p:sp>
        <p:sp>
          <p:nvSpPr>
            <p:cNvPr id="15385" name="Rectangle 18"/>
            <p:cNvSpPr>
              <a:spLocks noChangeArrowheads="1"/>
            </p:cNvSpPr>
            <p:nvPr/>
          </p:nvSpPr>
          <p:spPr bwMode="auto">
            <a:xfrm>
              <a:off x="539" y="1211"/>
              <a:ext cx="2025" cy="107"/>
            </a:xfrm>
            <a:prstGeom prst="rect">
              <a:avLst/>
            </a:prstGeom>
            <a:noFill/>
            <a:ln w="9525">
              <a:noFill/>
              <a:miter lim="800000"/>
              <a:headEnd/>
              <a:tailEnd/>
            </a:ln>
          </p:spPr>
          <p:txBody>
            <a:bodyPr wrap="none" lIns="0" tIns="0" rIns="0" bIns="0">
              <a:spAutoFit/>
            </a:bodyPr>
            <a:lstStyle/>
            <a:p>
              <a:pPr algn="l"/>
              <a:r>
                <a:rPr lang="es-ES_tradnl" sz="1100" b="1" dirty="0">
                  <a:solidFill>
                    <a:srgbClr val="993300"/>
                  </a:solidFill>
                </a:rPr>
                <a:t>DED. DOBLE IMPOSICIÓN  INTERNACIONAL</a:t>
              </a:r>
              <a:endParaRPr lang="es-ES_tradnl" dirty="0"/>
            </a:p>
          </p:txBody>
        </p:sp>
        <p:sp>
          <p:nvSpPr>
            <p:cNvPr id="15386" name="Line 19"/>
            <p:cNvSpPr>
              <a:spLocks noChangeShapeType="1"/>
            </p:cNvSpPr>
            <p:nvPr/>
          </p:nvSpPr>
          <p:spPr bwMode="auto">
            <a:xfrm>
              <a:off x="443" y="1024"/>
              <a:ext cx="5169"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8" name="Line 21"/>
            <p:cNvSpPr>
              <a:spLocks noChangeShapeType="1"/>
            </p:cNvSpPr>
            <p:nvPr/>
          </p:nvSpPr>
          <p:spPr bwMode="auto">
            <a:xfrm>
              <a:off x="443" y="1522"/>
              <a:ext cx="5169"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9" name="Rectangle 22"/>
            <p:cNvSpPr>
              <a:spLocks noChangeArrowheads="1"/>
            </p:cNvSpPr>
            <p:nvPr/>
          </p:nvSpPr>
          <p:spPr bwMode="auto">
            <a:xfrm>
              <a:off x="539" y="1612"/>
              <a:ext cx="1515" cy="107"/>
            </a:xfrm>
            <a:prstGeom prst="rect">
              <a:avLst/>
            </a:prstGeom>
            <a:noFill/>
            <a:ln w="9525">
              <a:noFill/>
              <a:miter lim="800000"/>
              <a:headEnd/>
              <a:tailEnd/>
            </a:ln>
          </p:spPr>
          <p:txBody>
            <a:bodyPr wrap="none" lIns="0" tIns="0" rIns="0" bIns="0">
              <a:spAutoFit/>
            </a:bodyPr>
            <a:lstStyle/>
            <a:p>
              <a:pPr algn="l"/>
              <a:r>
                <a:rPr lang="es-ES_tradnl" sz="1100" b="1">
                  <a:solidFill>
                    <a:srgbClr val="993300"/>
                  </a:solidFill>
                </a:rPr>
                <a:t>DEDUCCIONES  “DE INCENTIVO”</a:t>
              </a:r>
              <a:endParaRPr lang="es-ES_tradnl"/>
            </a:p>
          </p:txBody>
        </p:sp>
        <p:sp>
          <p:nvSpPr>
            <p:cNvPr id="15391" name="Rectangle 24"/>
            <p:cNvSpPr>
              <a:spLocks noChangeArrowheads="1"/>
            </p:cNvSpPr>
            <p:nvPr/>
          </p:nvSpPr>
          <p:spPr bwMode="auto">
            <a:xfrm>
              <a:off x="539" y="1883"/>
              <a:ext cx="1995" cy="204"/>
            </a:xfrm>
            <a:prstGeom prst="rect">
              <a:avLst/>
            </a:prstGeom>
            <a:noFill/>
            <a:ln w="9525">
              <a:noFill/>
              <a:miter lim="800000"/>
              <a:headEnd/>
              <a:tailEnd/>
            </a:ln>
          </p:spPr>
          <p:txBody>
            <a:bodyPr wrap="none" lIns="0" tIns="0" rIns="0" bIns="0">
              <a:spAutoFit/>
            </a:bodyPr>
            <a:lstStyle/>
            <a:p>
              <a:pPr algn="l"/>
              <a:r>
                <a:rPr lang="es-ES_tradnl" sz="1000" dirty="0">
                  <a:solidFill>
                    <a:srgbClr val="D60093"/>
                  </a:solidFill>
                </a:rPr>
                <a:t>•</a:t>
              </a:r>
              <a:r>
                <a:rPr lang="es-ES_tradnl" sz="1000" dirty="0">
                  <a:solidFill>
                    <a:srgbClr val="000000"/>
                  </a:solidFill>
                </a:rPr>
                <a:t> </a:t>
              </a:r>
              <a:r>
                <a:rPr lang="es-ES_tradnl" sz="1000" dirty="0" smtClean="0">
                  <a:solidFill>
                    <a:srgbClr val="000000"/>
                  </a:solidFill>
                </a:rPr>
                <a:t> </a:t>
              </a:r>
              <a:r>
                <a:rPr lang="es-ES_tradnl" sz="1000" b="1" dirty="0">
                  <a:solidFill>
                    <a:srgbClr val="000000"/>
                  </a:solidFill>
                </a:rPr>
                <a:t>Por </a:t>
              </a:r>
              <a:r>
                <a:rPr lang="es-ES_tradnl" sz="1000" b="1" dirty="0" err="1">
                  <a:solidFill>
                    <a:srgbClr val="000000"/>
                  </a:solidFill>
                </a:rPr>
                <a:t>Acts</a:t>
              </a:r>
              <a:r>
                <a:rPr lang="es-ES_tradnl" sz="1000" b="1" dirty="0">
                  <a:solidFill>
                    <a:srgbClr val="000000"/>
                  </a:solidFill>
                </a:rPr>
                <a:t>. I+D e Innovación Tecnológica</a:t>
              </a:r>
              <a:r>
                <a:rPr lang="es-ES_tradnl" sz="1000" dirty="0">
                  <a:solidFill>
                    <a:srgbClr val="000000"/>
                  </a:solidFill>
                </a:rPr>
                <a:t>   </a:t>
              </a:r>
              <a:r>
                <a:rPr lang="es-ES_tradnl" sz="1000" dirty="0">
                  <a:solidFill>
                    <a:srgbClr val="D60093"/>
                  </a:solidFill>
                </a:rPr>
                <a:t>(*) </a:t>
              </a:r>
              <a:endParaRPr lang="es-ES_tradnl" sz="1000" b="1" dirty="0">
                <a:solidFill>
                  <a:srgbClr val="FF0000"/>
                </a:solidFill>
              </a:endParaRPr>
            </a:p>
            <a:p>
              <a:pPr algn="l"/>
              <a:endParaRPr lang="es-ES_tradnl" sz="1100" dirty="0">
                <a:solidFill>
                  <a:srgbClr val="D60093"/>
                </a:solidFill>
              </a:endParaRPr>
            </a:p>
          </p:txBody>
        </p:sp>
        <p:sp>
          <p:nvSpPr>
            <p:cNvPr id="15392" name="Rectangle 25"/>
            <p:cNvSpPr>
              <a:spLocks noChangeArrowheads="1"/>
            </p:cNvSpPr>
            <p:nvPr/>
          </p:nvSpPr>
          <p:spPr bwMode="auto">
            <a:xfrm>
              <a:off x="505" y="2063"/>
              <a:ext cx="2215" cy="407"/>
            </a:xfrm>
            <a:prstGeom prst="rect">
              <a:avLst/>
            </a:prstGeom>
            <a:noFill/>
            <a:ln w="9525">
              <a:noFill/>
              <a:miter lim="800000"/>
              <a:headEnd/>
              <a:tailEnd/>
            </a:ln>
          </p:spPr>
          <p:txBody>
            <a:bodyPr wrap="square" lIns="0" tIns="0" rIns="0" bIns="0">
              <a:spAutoFit/>
            </a:bodyPr>
            <a:lstStyle/>
            <a:p>
              <a:pPr algn="l"/>
              <a:endParaRPr lang="es-ES_tradnl" sz="1100" dirty="0">
                <a:solidFill>
                  <a:srgbClr val="D60093"/>
                </a:solidFill>
              </a:endParaRPr>
            </a:p>
            <a:p>
              <a:endParaRPr lang="es-ES_tradnl" sz="1100" dirty="0" smtClean="0">
                <a:solidFill>
                  <a:srgbClr val="D60093"/>
                </a:solidFill>
              </a:endParaRPr>
            </a:p>
            <a:p>
              <a:r>
                <a:rPr lang="es-ES_tradnl" sz="1100" dirty="0" smtClean="0">
                  <a:solidFill>
                    <a:srgbClr val="D60093"/>
                  </a:solidFill>
                </a:rPr>
                <a:t>•</a:t>
              </a:r>
              <a:r>
                <a:rPr lang="es-ES_tradnl" sz="1100" dirty="0" smtClean="0">
                  <a:solidFill>
                    <a:srgbClr val="000000"/>
                  </a:solidFill>
                </a:rPr>
                <a:t> </a:t>
              </a:r>
              <a:r>
                <a:rPr lang="es-ES_tradnl" dirty="0" smtClean="0">
                  <a:solidFill>
                    <a:srgbClr val="000000"/>
                  </a:solidFill>
                </a:rPr>
                <a:t> </a:t>
              </a:r>
              <a:r>
                <a:rPr lang="es-ES_tradnl" sz="1000" dirty="0">
                  <a:solidFill>
                    <a:srgbClr val="000000"/>
                  </a:solidFill>
                </a:rPr>
                <a:t>Producciones Cinematográficas </a:t>
              </a:r>
              <a:r>
                <a:rPr lang="es-ES_tradnl" sz="1000" dirty="0" smtClean="0">
                  <a:solidFill>
                    <a:srgbClr val="000000"/>
                  </a:solidFill>
                </a:rPr>
                <a:t>Españolas</a:t>
              </a:r>
              <a:endParaRPr lang="es-ES_tradnl" sz="1000" dirty="0"/>
            </a:p>
          </p:txBody>
        </p:sp>
        <p:sp>
          <p:nvSpPr>
            <p:cNvPr id="15393" name="Rectangle 26"/>
            <p:cNvSpPr>
              <a:spLocks noChangeArrowheads="1"/>
            </p:cNvSpPr>
            <p:nvPr/>
          </p:nvSpPr>
          <p:spPr bwMode="auto">
            <a:xfrm>
              <a:off x="539" y="2306"/>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395" name="Rectangle 28"/>
            <p:cNvSpPr>
              <a:spLocks noChangeArrowheads="1"/>
            </p:cNvSpPr>
            <p:nvPr/>
          </p:nvSpPr>
          <p:spPr bwMode="auto">
            <a:xfrm>
              <a:off x="539" y="2592"/>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397" name="Rectangle 30"/>
            <p:cNvSpPr>
              <a:spLocks noChangeArrowheads="1"/>
            </p:cNvSpPr>
            <p:nvPr/>
          </p:nvSpPr>
          <p:spPr bwMode="auto">
            <a:xfrm>
              <a:off x="539" y="2877"/>
              <a:ext cx="0" cy="107"/>
            </a:xfrm>
            <a:prstGeom prst="rect">
              <a:avLst/>
            </a:prstGeom>
            <a:noFill/>
            <a:ln w="9525">
              <a:noFill/>
              <a:miter lim="800000"/>
              <a:headEnd/>
              <a:tailEnd/>
            </a:ln>
          </p:spPr>
          <p:txBody>
            <a:bodyPr wrap="none" lIns="0" tIns="0" rIns="0" bIns="0">
              <a:spAutoFit/>
            </a:bodyPr>
            <a:lstStyle/>
            <a:p>
              <a:pPr algn="l"/>
              <a:endParaRPr lang="es-ES_tradnl" sz="1100" b="1">
                <a:solidFill>
                  <a:srgbClr val="000000"/>
                </a:solidFill>
              </a:endParaRPr>
            </a:p>
          </p:txBody>
        </p:sp>
        <p:sp>
          <p:nvSpPr>
            <p:cNvPr id="15399" name="Rectangle 32"/>
            <p:cNvSpPr>
              <a:spLocks noChangeArrowheads="1"/>
            </p:cNvSpPr>
            <p:nvPr/>
          </p:nvSpPr>
          <p:spPr bwMode="auto">
            <a:xfrm>
              <a:off x="539" y="3163"/>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0" name="Rectangle 33"/>
            <p:cNvSpPr>
              <a:spLocks noChangeArrowheads="1"/>
            </p:cNvSpPr>
            <p:nvPr/>
          </p:nvSpPr>
          <p:spPr bwMode="auto">
            <a:xfrm>
              <a:off x="539" y="3449"/>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1" name="Rectangle 34"/>
            <p:cNvSpPr>
              <a:spLocks noChangeArrowheads="1"/>
            </p:cNvSpPr>
            <p:nvPr/>
          </p:nvSpPr>
          <p:spPr bwMode="auto">
            <a:xfrm>
              <a:off x="539" y="3592"/>
              <a:ext cx="0" cy="194"/>
            </a:xfrm>
            <a:prstGeom prst="rect">
              <a:avLst/>
            </a:prstGeom>
            <a:noFill/>
            <a:ln w="9525">
              <a:noFill/>
              <a:miter lim="800000"/>
              <a:headEnd/>
              <a:tailEnd/>
            </a:ln>
          </p:spPr>
          <p:txBody>
            <a:bodyPr wrap="none" lIns="0" tIns="0" rIns="0" bIns="0">
              <a:spAutoFit/>
            </a:bodyPr>
            <a:lstStyle/>
            <a:p>
              <a:pPr algn="l"/>
              <a:endParaRPr lang="es-ES_tradnl" b="1">
                <a:solidFill>
                  <a:srgbClr val="FF0000"/>
                </a:solidFill>
              </a:endParaRPr>
            </a:p>
          </p:txBody>
        </p:sp>
        <p:sp>
          <p:nvSpPr>
            <p:cNvPr id="15402" name="Rectangle 35"/>
            <p:cNvSpPr>
              <a:spLocks noChangeArrowheads="1"/>
            </p:cNvSpPr>
            <p:nvPr/>
          </p:nvSpPr>
          <p:spPr bwMode="auto">
            <a:xfrm>
              <a:off x="539" y="3735"/>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3" name="Rectangle 36"/>
            <p:cNvSpPr>
              <a:spLocks noChangeArrowheads="1"/>
            </p:cNvSpPr>
            <p:nvPr/>
          </p:nvSpPr>
          <p:spPr bwMode="auto">
            <a:xfrm>
              <a:off x="539" y="3306"/>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4" name="Rectangle 37"/>
            <p:cNvSpPr>
              <a:spLocks noChangeArrowheads="1"/>
            </p:cNvSpPr>
            <p:nvPr/>
          </p:nvSpPr>
          <p:spPr bwMode="auto">
            <a:xfrm>
              <a:off x="505" y="3930"/>
              <a:ext cx="2129" cy="97"/>
            </a:xfrm>
            <a:prstGeom prst="rect">
              <a:avLst/>
            </a:prstGeom>
            <a:noFill/>
            <a:ln w="9525">
              <a:noFill/>
              <a:miter lim="800000"/>
              <a:headEnd/>
              <a:tailEnd/>
            </a:ln>
          </p:spPr>
          <p:txBody>
            <a:bodyPr wrap="none" lIns="0" tIns="0" rIns="0" bIns="0">
              <a:spAutoFit/>
            </a:bodyPr>
            <a:lstStyle/>
            <a:p>
              <a:pPr algn="l"/>
              <a:r>
                <a:rPr lang="es-ES_tradnl" sz="1000" dirty="0">
                  <a:solidFill>
                    <a:srgbClr val="D60093"/>
                  </a:solidFill>
                </a:rPr>
                <a:t>•</a:t>
              </a:r>
              <a:r>
                <a:rPr lang="es-ES_tradnl" sz="1000" b="1" dirty="0">
                  <a:solidFill>
                    <a:srgbClr val="000000"/>
                  </a:solidFill>
                </a:rPr>
                <a:t>Por donaciones a entidades acogidas a Ley </a:t>
              </a:r>
              <a:r>
                <a:rPr lang="es-ES_tradnl" sz="1000" b="1" dirty="0" smtClean="0">
                  <a:solidFill>
                    <a:srgbClr val="000000"/>
                  </a:solidFill>
                </a:rPr>
                <a:t>49/02</a:t>
              </a:r>
              <a:endParaRPr lang="es-ES_tradnl" sz="1000" b="1" dirty="0">
                <a:solidFill>
                  <a:srgbClr val="FF0000"/>
                </a:solidFill>
              </a:endParaRPr>
            </a:p>
          </p:txBody>
        </p:sp>
        <p:sp>
          <p:nvSpPr>
            <p:cNvPr id="15405" name="Line 38"/>
            <p:cNvSpPr>
              <a:spLocks noChangeShapeType="1"/>
            </p:cNvSpPr>
            <p:nvPr/>
          </p:nvSpPr>
          <p:spPr bwMode="auto">
            <a:xfrm>
              <a:off x="461" y="3743"/>
              <a:ext cx="5139" cy="12"/>
            </a:xfrm>
            <a:prstGeom prst="line">
              <a:avLst/>
            </a:prstGeom>
            <a:noFill/>
            <a:ln w="9525" cap="rnd">
              <a:solidFill>
                <a:srgbClr val="009900"/>
              </a:solidFill>
              <a:prstDash val="sysDot"/>
              <a:round/>
              <a:headEnd/>
              <a:tailEnd/>
            </a:ln>
          </p:spPr>
          <p:txBody>
            <a:bodyPr wrap="none" anchor="ctr"/>
            <a:lstStyle/>
            <a:p>
              <a:endParaRPr lang="es-ES_tradnl"/>
            </a:p>
          </p:txBody>
        </p:sp>
        <p:sp>
          <p:nvSpPr>
            <p:cNvPr id="15406" name="Rectangle 39"/>
            <p:cNvSpPr>
              <a:spLocks noChangeArrowheads="1"/>
            </p:cNvSpPr>
            <p:nvPr/>
          </p:nvSpPr>
          <p:spPr bwMode="auto">
            <a:xfrm>
              <a:off x="2890" y="734"/>
              <a:ext cx="1282" cy="213"/>
            </a:xfrm>
            <a:prstGeom prst="rect">
              <a:avLst/>
            </a:prstGeom>
            <a:noFill/>
            <a:ln w="9525">
              <a:noFill/>
              <a:miter lim="800000"/>
              <a:headEnd/>
              <a:tailEnd/>
            </a:ln>
          </p:spPr>
          <p:txBody>
            <a:bodyPr wrap="none" lIns="0" tIns="0" rIns="0" bIns="0">
              <a:spAutoFit/>
            </a:bodyPr>
            <a:lstStyle/>
            <a:p>
              <a:pPr algn="l"/>
              <a:r>
                <a:rPr lang="es-ES_tradnl" sz="1000" dirty="0">
                  <a:solidFill>
                    <a:srgbClr val="000000"/>
                  </a:solidFill>
                </a:rPr>
                <a:t>C.I. CORRESPONDIENTE A LAS</a:t>
              </a:r>
            </a:p>
            <a:p>
              <a:pPr algn="l">
                <a:spcBef>
                  <a:spcPct val="20000"/>
                </a:spcBef>
              </a:pPr>
              <a:r>
                <a:rPr lang="es-ES_tradnl" sz="1000" dirty="0">
                  <a:solidFill>
                    <a:srgbClr val="000000"/>
                  </a:solidFill>
                </a:rPr>
                <a:t>       RENTAS  BONIFICADAS</a:t>
              </a:r>
            </a:p>
          </p:txBody>
        </p:sp>
        <p:sp>
          <p:nvSpPr>
            <p:cNvPr id="15409" name="Rectangle 42"/>
            <p:cNvSpPr>
              <a:spLocks noChangeArrowheads="1"/>
            </p:cNvSpPr>
            <p:nvPr/>
          </p:nvSpPr>
          <p:spPr bwMode="auto">
            <a:xfrm>
              <a:off x="2890" y="1777"/>
              <a:ext cx="0" cy="194"/>
            </a:xfrm>
            <a:prstGeom prst="rect">
              <a:avLst/>
            </a:prstGeom>
            <a:noFill/>
            <a:ln w="9525">
              <a:noFill/>
              <a:miter lim="800000"/>
              <a:headEnd/>
              <a:tailEnd/>
            </a:ln>
          </p:spPr>
          <p:txBody>
            <a:bodyPr wrap="none" lIns="0" tIns="0" rIns="0" bIns="0">
              <a:spAutoFit/>
            </a:bodyPr>
            <a:lstStyle/>
            <a:p>
              <a:pPr algn="l"/>
              <a:endParaRPr lang="es-ES_tradnl" sz="2000" b="1">
                <a:latin typeface="Verdana" pitchFamily="34" charset="0"/>
              </a:endParaRPr>
            </a:p>
          </p:txBody>
        </p:sp>
        <p:sp>
          <p:nvSpPr>
            <p:cNvPr id="15410" name="Rectangle 43"/>
            <p:cNvSpPr>
              <a:spLocks noChangeArrowheads="1"/>
            </p:cNvSpPr>
            <p:nvPr/>
          </p:nvSpPr>
          <p:spPr bwMode="auto">
            <a:xfrm>
              <a:off x="2809" y="2495"/>
              <a:ext cx="2121" cy="97"/>
            </a:xfrm>
            <a:prstGeom prst="rect">
              <a:avLst/>
            </a:prstGeom>
            <a:noFill/>
            <a:ln w="9525">
              <a:noFill/>
              <a:miter lim="800000"/>
              <a:headEnd/>
              <a:tailEnd/>
            </a:ln>
          </p:spPr>
          <p:txBody>
            <a:bodyPr wrap="none" lIns="0" tIns="0" rIns="0" bIns="0">
              <a:spAutoFit/>
            </a:bodyPr>
            <a:lstStyle/>
            <a:p>
              <a:pPr algn="l"/>
              <a:r>
                <a:rPr lang="es-ES_tradnl" sz="1000" b="1" dirty="0">
                  <a:solidFill>
                    <a:srgbClr val="FF0000"/>
                  </a:solidFill>
                </a:rPr>
                <a:t>25%</a:t>
              </a:r>
              <a:r>
                <a:rPr lang="en-US" sz="1000" b="1" dirty="0">
                  <a:solidFill>
                    <a:srgbClr val="FF0000"/>
                  </a:solidFill>
                </a:rPr>
                <a:t>¹</a:t>
              </a:r>
              <a:r>
                <a:rPr lang="es-ES_tradnl" sz="1000" b="1" dirty="0">
                  <a:solidFill>
                    <a:srgbClr val="FF0000"/>
                  </a:solidFill>
                </a:rPr>
                <a:t> s/ CIA+</a:t>
              </a:r>
              <a:r>
                <a:rPr lang="es-ES_tradnl" sz="1000" dirty="0">
                  <a:solidFill>
                    <a:srgbClr val="000000"/>
                  </a:solidFill>
                </a:rPr>
                <a:t> </a:t>
              </a:r>
              <a:r>
                <a:rPr lang="es-ES_tradnl" sz="1000" b="1" dirty="0" smtClean="0">
                  <a:solidFill>
                    <a:srgbClr val="FF0000"/>
                  </a:solidFill>
                </a:rPr>
                <a:t>[CIA+= </a:t>
              </a:r>
              <a:r>
                <a:rPr lang="es-ES_tradnl" sz="1000" b="1" dirty="0">
                  <a:solidFill>
                    <a:srgbClr val="FF0000"/>
                  </a:solidFill>
                </a:rPr>
                <a:t>C.I</a:t>
              </a:r>
              <a:r>
                <a:rPr lang="es-ES_tradnl" sz="1000" b="1" dirty="0" smtClean="0">
                  <a:solidFill>
                    <a:srgbClr val="FF0000"/>
                  </a:solidFill>
                </a:rPr>
                <a:t>. - (</a:t>
              </a:r>
              <a:r>
                <a:rPr lang="es-ES_tradnl" sz="1000" b="1" dirty="0">
                  <a:solidFill>
                    <a:srgbClr val="FF0000"/>
                  </a:solidFill>
                </a:rPr>
                <a:t>BONIF.  +  D.D.I</a:t>
              </a:r>
              <a:r>
                <a:rPr lang="es-ES_tradnl" sz="1000" b="1" dirty="0" smtClean="0">
                  <a:solidFill>
                    <a:srgbClr val="FF0000"/>
                  </a:solidFill>
                </a:rPr>
                <a:t>.)</a:t>
              </a:r>
              <a:r>
                <a:rPr lang="es-ES_tradnl" sz="1000" dirty="0" smtClean="0">
                  <a:solidFill>
                    <a:srgbClr val="FF0000"/>
                  </a:solidFill>
                </a:rPr>
                <a:t>]</a:t>
              </a:r>
              <a:endParaRPr lang="es-ES_tradnl" sz="1000" dirty="0">
                <a:solidFill>
                  <a:srgbClr val="FF0000"/>
                </a:solidFill>
              </a:endParaRPr>
            </a:p>
          </p:txBody>
        </p:sp>
        <p:sp>
          <p:nvSpPr>
            <p:cNvPr id="15411" name="Rectangle 44"/>
            <p:cNvSpPr>
              <a:spLocks noChangeArrowheads="1"/>
            </p:cNvSpPr>
            <p:nvPr/>
          </p:nvSpPr>
          <p:spPr bwMode="auto">
            <a:xfrm>
              <a:off x="2809" y="2734"/>
              <a:ext cx="1939" cy="97"/>
            </a:xfrm>
            <a:prstGeom prst="rect">
              <a:avLst/>
            </a:prstGeom>
            <a:noFill/>
            <a:ln w="9525">
              <a:noFill/>
              <a:miter lim="800000"/>
              <a:headEnd/>
              <a:tailEnd/>
            </a:ln>
          </p:spPr>
          <p:txBody>
            <a:bodyPr wrap="none" lIns="0" tIns="0" rIns="0" bIns="0">
              <a:spAutoFit/>
            </a:bodyPr>
            <a:lstStyle/>
            <a:p>
              <a:pPr algn="l"/>
              <a:r>
                <a:rPr lang="es-ES_tradnl" sz="1000" dirty="0">
                  <a:solidFill>
                    <a:srgbClr val="000000"/>
                  </a:solidFill>
                </a:rPr>
                <a:t>(Caso </a:t>
              </a:r>
              <a:r>
                <a:rPr lang="es-ES_tradnl" sz="1000" dirty="0" smtClean="0">
                  <a:solidFill>
                    <a:srgbClr val="000000"/>
                  </a:solidFill>
                </a:rPr>
                <a:t>particular </a:t>
              </a:r>
              <a:r>
                <a:rPr lang="es-ES_tradnl" sz="1000" dirty="0" err="1" smtClean="0">
                  <a:solidFill>
                    <a:srgbClr val="000000"/>
                  </a:solidFill>
                </a:rPr>
                <a:t>I+D+i</a:t>
              </a:r>
              <a:r>
                <a:rPr lang="es-ES_tradnl" sz="1000" dirty="0" smtClean="0">
                  <a:solidFill>
                    <a:srgbClr val="000000"/>
                  </a:solidFill>
                </a:rPr>
                <a:t> </a:t>
              </a:r>
              <a:r>
                <a:rPr lang="es-ES_tradnl" sz="1000" dirty="0">
                  <a:solidFill>
                    <a:srgbClr val="000000"/>
                  </a:solidFill>
                </a:rPr>
                <a:t>:  puede ser </a:t>
              </a:r>
              <a:r>
                <a:rPr lang="es-ES_tradnl" sz="1000" b="1" dirty="0" smtClean="0">
                  <a:solidFill>
                    <a:srgbClr val="FF0000"/>
                  </a:solidFill>
                </a:rPr>
                <a:t>50%</a:t>
              </a:r>
              <a:r>
                <a:rPr lang="en-US" sz="1000" b="1" dirty="0" smtClean="0">
                  <a:solidFill>
                    <a:srgbClr val="FF0000"/>
                  </a:solidFill>
                </a:rPr>
                <a:t>¹</a:t>
              </a:r>
              <a:r>
                <a:rPr lang="es-ES_tradnl" sz="1000" dirty="0" smtClean="0">
                  <a:solidFill>
                    <a:srgbClr val="000000"/>
                  </a:solidFill>
                </a:rPr>
                <a:t>)</a:t>
              </a:r>
              <a:r>
                <a:rPr lang="es-ES_tradnl" sz="1000" dirty="0" smtClean="0">
                  <a:solidFill>
                    <a:srgbClr val="D60093"/>
                  </a:solidFill>
                </a:rPr>
                <a:t>(*)</a:t>
              </a:r>
              <a:endParaRPr lang="es-ES_tradnl" sz="1000" dirty="0">
                <a:solidFill>
                  <a:srgbClr val="D60093"/>
                </a:solidFill>
              </a:endParaRPr>
            </a:p>
          </p:txBody>
        </p:sp>
        <p:sp>
          <p:nvSpPr>
            <p:cNvPr id="15412" name="Rectangle 45"/>
            <p:cNvSpPr>
              <a:spLocks noChangeArrowheads="1"/>
            </p:cNvSpPr>
            <p:nvPr/>
          </p:nvSpPr>
          <p:spPr bwMode="auto">
            <a:xfrm>
              <a:off x="2890" y="3930"/>
              <a:ext cx="1711" cy="97"/>
            </a:xfrm>
            <a:prstGeom prst="rect">
              <a:avLst/>
            </a:prstGeom>
            <a:noFill/>
            <a:ln w="9525">
              <a:noFill/>
              <a:miter lim="800000"/>
              <a:headEnd/>
              <a:tailEnd/>
            </a:ln>
          </p:spPr>
          <p:txBody>
            <a:bodyPr wrap="none" lIns="0" tIns="0" rIns="0" bIns="0">
              <a:spAutoFit/>
            </a:bodyPr>
            <a:lstStyle/>
            <a:p>
              <a:pPr algn="l"/>
              <a:r>
                <a:rPr lang="es-ES_tradnl" sz="1000" dirty="0">
                  <a:solidFill>
                    <a:srgbClr val="000000"/>
                  </a:solidFill>
                </a:rPr>
                <a:t>Límite de Base :   B. de </a:t>
              </a:r>
              <a:r>
                <a:rPr lang="es-ES_tradnl" sz="1000" dirty="0" err="1">
                  <a:solidFill>
                    <a:srgbClr val="000000"/>
                  </a:solidFill>
                </a:rPr>
                <a:t>Ded</a:t>
              </a:r>
              <a:r>
                <a:rPr lang="es-ES_tradnl" sz="1000" dirty="0">
                  <a:solidFill>
                    <a:srgbClr val="000000"/>
                  </a:solidFill>
                </a:rPr>
                <a:t>.</a:t>
              </a:r>
              <a:r>
                <a:rPr lang="es-ES_tradnl" sz="1000" dirty="0">
                  <a:solidFill>
                    <a:srgbClr val="D60093"/>
                  </a:solidFill>
                </a:rPr>
                <a:t> </a:t>
              </a:r>
              <a:r>
                <a:rPr lang="es-ES_tradnl" sz="1000" dirty="0">
                  <a:solidFill>
                    <a:srgbClr val="000000"/>
                  </a:solidFill>
                </a:rPr>
                <a:t> ≤  10% B.I.</a:t>
              </a:r>
            </a:p>
          </p:txBody>
        </p:sp>
        <p:sp>
          <p:nvSpPr>
            <p:cNvPr id="15413" name="Rectangle 46"/>
            <p:cNvSpPr>
              <a:spLocks noChangeArrowheads="1"/>
            </p:cNvSpPr>
            <p:nvPr/>
          </p:nvSpPr>
          <p:spPr bwMode="auto">
            <a:xfrm>
              <a:off x="5046" y="776"/>
              <a:ext cx="352" cy="107"/>
            </a:xfrm>
            <a:prstGeom prst="rect">
              <a:avLst/>
            </a:prstGeom>
            <a:noFill/>
            <a:ln w="9525">
              <a:noFill/>
              <a:miter lim="800000"/>
              <a:headEnd/>
              <a:tailEnd/>
            </a:ln>
          </p:spPr>
          <p:txBody>
            <a:bodyPr wrap="none" lIns="0" tIns="0" rIns="0" bIns="0">
              <a:spAutoFit/>
            </a:bodyPr>
            <a:lstStyle/>
            <a:p>
              <a:pPr algn="l"/>
              <a:r>
                <a:rPr lang="es-ES_tradnl" sz="1100">
                  <a:solidFill>
                    <a:srgbClr val="000000"/>
                  </a:solidFill>
                </a:rPr>
                <a:t>---------</a:t>
              </a:r>
              <a:endParaRPr lang="es-ES_tradnl"/>
            </a:p>
          </p:txBody>
        </p:sp>
        <p:sp>
          <p:nvSpPr>
            <p:cNvPr id="15415" name="Rectangle 48"/>
            <p:cNvSpPr>
              <a:spLocks noChangeArrowheads="1"/>
            </p:cNvSpPr>
            <p:nvPr/>
          </p:nvSpPr>
          <p:spPr bwMode="auto">
            <a:xfrm>
              <a:off x="4990" y="1211"/>
              <a:ext cx="486" cy="194"/>
            </a:xfrm>
            <a:prstGeom prst="rect">
              <a:avLst/>
            </a:prstGeom>
            <a:noFill/>
            <a:ln w="9525">
              <a:noFill/>
              <a:miter lim="800000"/>
              <a:headEnd/>
              <a:tailEnd/>
            </a:ln>
          </p:spPr>
          <p:txBody>
            <a:bodyPr wrap="none" lIns="0" tIns="0" rIns="0" bIns="0">
              <a:spAutoFit/>
            </a:bodyPr>
            <a:lstStyle/>
            <a:p>
              <a:r>
                <a:rPr lang="es-ES_tradnl" sz="1000" u="sng" dirty="0" smtClean="0">
                  <a:solidFill>
                    <a:srgbClr val="FF0000"/>
                  </a:solidFill>
                </a:rPr>
                <a:t>SIN</a:t>
              </a:r>
              <a:r>
                <a:rPr lang="es-ES_tradnl" sz="1000" dirty="0" smtClean="0">
                  <a:solidFill>
                    <a:srgbClr val="FF0000"/>
                  </a:solidFill>
                </a:rPr>
                <a:t> LIMITE</a:t>
              </a:r>
            </a:p>
            <a:p>
              <a:r>
                <a:rPr lang="es-ES_tradnl" sz="1000" dirty="0" smtClean="0">
                  <a:solidFill>
                    <a:srgbClr val="FF0000"/>
                  </a:solidFill>
                </a:rPr>
                <a:t> temporal</a:t>
              </a:r>
              <a:endParaRPr lang="es-ES_tradnl" sz="1000" dirty="0">
                <a:solidFill>
                  <a:srgbClr val="FF0000"/>
                </a:solidFill>
              </a:endParaRPr>
            </a:p>
          </p:txBody>
        </p:sp>
        <p:sp>
          <p:nvSpPr>
            <p:cNvPr id="15416" name="Rectangle 49"/>
            <p:cNvSpPr>
              <a:spLocks noChangeArrowheads="1"/>
            </p:cNvSpPr>
            <p:nvPr/>
          </p:nvSpPr>
          <p:spPr bwMode="auto">
            <a:xfrm>
              <a:off x="4990" y="1882"/>
              <a:ext cx="528" cy="97"/>
            </a:xfrm>
            <a:prstGeom prst="rect">
              <a:avLst/>
            </a:prstGeom>
            <a:noFill/>
            <a:ln w="9525">
              <a:noFill/>
              <a:miter lim="800000"/>
              <a:headEnd/>
              <a:tailEnd/>
            </a:ln>
          </p:spPr>
          <p:txBody>
            <a:bodyPr wrap="none" lIns="0" tIns="0" rIns="0" bIns="0">
              <a:spAutoFit/>
            </a:bodyPr>
            <a:lstStyle/>
            <a:p>
              <a:r>
                <a:rPr lang="es-ES_tradnl" sz="1000" dirty="0" smtClean="0">
                  <a:solidFill>
                    <a:srgbClr val="FF0000"/>
                  </a:solidFill>
                </a:rPr>
                <a:t>18</a:t>
              </a:r>
              <a:r>
                <a:rPr lang="es-ES_tradnl" sz="1000" b="1" dirty="0" smtClean="0">
                  <a:solidFill>
                    <a:srgbClr val="FF0000"/>
                  </a:solidFill>
                </a:rPr>
                <a:t> </a:t>
              </a:r>
              <a:r>
                <a:rPr lang="es-ES_tradnl" sz="1000" dirty="0" smtClean="0">
                  <a:solidFill>
                    <a:srgbClr val="000000"/>
                  </a:solidFill>
                </a:rPr>
                <a:t>AÑOS </a:t>
              </a:r>
              <a:r>
                <a:rPr lang="es-ES_tradnl" sz="1000" dirty="0" smtClean="0">
                  <a:solidFill>
                    <a:srgbClr val="D60093"/>
                  </a:solidFill>
                </a:rPr>
                <a:t>(*)</a:t>
              </a:r>
              <a:endParaRPr lang="es-ES_tradnl" sz="1000" dirty="0"/>
            </a:p>
          </p:txBody>
        </p:sp>
        <p:sp>
          <p:nvSpPr>
            <p:cNvPr id="15417" name="Rectangle 50"/>
            <p:cNvSpPr>
              <a:spLocks noChangeArrowheads="1"/>
            </p:cNvSpPr>
            <p:nvPr/>
          </p:nvSpPr>
          <p:spPr bwMode="auto">
            <a:xfrm>
              <a:off x="4990" y="2363"/>
              <a:ext cx="369" cy="97"/>
            </a:xfrm>
            <a:prstGeom prst="rect">
              <a:avLst/>
            </a:prstGeom>
            <a:noFill/>
            <a:ln w="9525">
              <a:noFill/>
              <a:miter lim="800000"/>
              <a:headEnd/>
              <a:tailEnd/>
            </a:ln>
          </p:spPr>
          <p:txBody>
            <a:bodyPr wrap="none" lIns="0" tIns="0" rIns="0" bIns="0">
              <a:spAutoFit/>
            </a:bodyPr>
            <a:lstStyle/>
            <a:p>
              <a:pPr algn="l"/>
              <a:r>
                <a:rPr lang="es-ES_tradnl" sz="1000" dirty="0" smtClean="0">
                  <a:solidFill>
                    <a:srgbClr val="FF0000"/>
                  </a:solidFill>
                </a:rPr>
                <a:t>15</a:t>
              </a:r>
              <a:r>
                <a:rPr lang="es-ES_tradnl" sz="1000" dirty="0" smtClean="0">
                  <a:solidFill>
                    <a:srgbClr val="000000"/>
                  </a:solidFill>
                </a:rPr>
                <a:t> </a:t>
              </a:r>
              <a:r>
                <a:rPr lang="es-ES_tradnl" sz="1000" dirty="0">
                  <a:solidFill>
                    <a:srgbClr val="000000"/>
                  </a:solidFill>
                </a:rPr>
                <a:t>AÑOS</a:t>
              </a:r>
            </a:p>
          </p:txBody>
        </p:sp>
        <p:sp>
          <p:nvSpPr>
            <p:cNvPr id="15419" name="Rectangle 52"/>
            <p:cNvSpPr>
              <a:spLocks noChangeArrowheads="1"/>
            </p:cNvSpPr>
            <p:nvPr/>
          </p:nvSpPr>
          <p:spPr bwMode="auto">
            <a:xfrm>
              <a:off x="4990" y="3930"/>
              <a:ext cx="407" cy="107"/>
            </a:xfrm>
            <a:prstGeom prst="rect">
              <a:avLst/>
            </a:prstGeom>
            <a:noFill/>
            <a:ln w="9525">
              <a:noFill/>
              <a:miter lim="800000"/>
              <a:headEnd/>
              <a:tailEnd/>
            </a:ln>
          </p:spPr>
          <p:txBody>
            <a:bodyPr wrap="none" lIns="0" tIns="0" rIns="0" bIns="0">
              <a:spAutoFit/>
            </a:bodyPr>
            <a:lstStyle/>
            <a:p>
              <a:pPr algn="l"/>
              <a:r>
                <a:rPr lang="es-ES_tradnl" sz="1100" dirty="0">
                  <a:solidFill>
                    <a:srgbClr val="FF0000"/>
                  </a:solidFill>
                </a:rPr>
                <a:t>10</a:t>
              </a:r>
              <a:r>
                <a:rPr lang="es-ES_tradnl" sz="1100" dirty="0">
                  <a:solidFill>
                    <a:srgbClr val="000000"/>
                  </a:solidFill>
                </a:rPr>
                <a:t> AÑOS</a:t>
              </a:r>
              <a:endParaRPr lang="es-ES_tradnl" dirty="0"/>
            </a:p>
          </p:txBody>
        </p:sp>
        <p:sp>
          <p:nvSpPr>
            <p:cNvPr id="15420" name="Rectangle 53"/>
            <p:cNvSpPr>
              <a:spLocks noChangeArrowheads="1"/>
            </p:cNvSpPr>
            <p:nvPr/>
          </p:nvSpPr>
          <p:spPr bwMode="auto">
            <a:xfrm>
              <a:off x="539" y="3020"/>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grpSp>
      <p:sp>
        <p:nvSpPr>
          <p:cNvPr id="15366" name="Rectangle 55"/>
          <p:cNvSpPr>
            <a:spLocks noChangeArrowheads="1"/>
          </p:cNvSpPr>
          <p:nvPr/>
        </p:nvSpPr>
        <p:spPr bwMode="auto">
          <a:xfrm>
            <a:off x="322003" y="5468779"/>
            <a:ext cx="4086375" cy="246221"/>
          </a:xfrm>
          <a:prstGeom prst="rect">
            <a:avLst/>
          </a:prstGeom>
          <a:noFill/>
          <a:ln w="9525">
            <a:noFill/>
            <a:miter lim="800000"/>
            <a:headEnd/>
            <a:tailEnd/>
          </a:ln>
        </p:spPr>
        <p:txBody>
          <a:bodyPr wrap="none">
            <a:spAutoFit/>
          </a:bodyPr>
          <a:lstStyle/>
          <a:p>
            <a:r>
              <a:rPr lang="es-ES_tradnl" sz="1000" dirty="0">
                <a:solidFill>
                  <a:srgbClr val="D60093"/>
                </a:solidFill>
              </a:rPr>
              <a:t>•</a:t>
            </a:r>
            <a:r>
              <a:rPr lang="es-ES_tradnl" sz="1000" b="1" dirty="0">
                <a:solidFill>
                  <a:srgbClr val="000000"/>
                </a:solidFill>
              </a:rPr>
              <a:t>Por Creación Empleo Trabajadores </a:t>
            </a:r>
            <a:r>
              <a:rPr lang="es-ES_tradnl" sz="1000" dirty="0" smtClean="0">
                <a:solidFill>
                  <a:srgbClr val="000000"/>
                </a:solidFill>
              </a:rPr>
              <a:t>con Discapacidad </a:t>
            </a:r>
            <a:endParaRPr lang="es-ES_tradnl" sz="1000" b="1" dirty="0">
              <a:solidFill>
                <a:srgbClr val="FF0000"/>
              </a:solidFill>
            </a:endParaRPr>
          </a:p>
        </p:txBody>
      </p:sp>
      <p:sp>
        <p:nvSpPr>
          <p:cNvPr id="15370" name="Rectangle 62"/>
          <p:cNvSpPr>
            <a:spLocks noChangeArrowheads="1"/>
          </p:cNvSpPr>
          <p:nvPr/>
        </p:nvSpPr>
        <p:spPr bwMode="auto">
          <a:xfrm>
            <a:off x="4659562" y="3335179"/>
            <a:ext cx="2731838" cy="246221"/>
          </a:xfrm>
          <a:prstGeom prst="rect">
            <a:avLst/>
          </a:prstGeom>
          <a:noFill/>
          <a:ln w="9525">
            <a:noFill/>
            <a:miter lim="800000"/>
            <a:headEnd/>
            <a:tailEnd/>
          </a:ln>
        </p:spPr>
        <p:txBody>
          <a:bodyPr wrap="none">
            <a:spAutoFit/>
          </a:bodyPr>
          <a:lstStyle/>
          <a:p>
            <a:r>
              <a:rPr lang="es-ES_tradnl" sz="1000" b="1" u="sng" dirty="0">
                <a:solidFill>
                  <a:srgbClr val="000000"/>
                </a:solidFill>
              </a:rPr>
              <a:t>CON</a:t>
            </a:r>
            <a:r>
              <a:rPr lang="es-ES_tradnl" sz="1000" b="1" dirty="0">
                <a:solidFill>
                  <a:srgbClr val="000000"/>
                </a:solidFill>
              </a:rPr>
              <a:t> LIMITE:</a:t>
            </a:r>
            <a:r>
              <a:rPr lang="es-ES_tradnl" sz="1000" dirty="0">
                <a:solidFill>
                  <a:srgbClr val="000000"/>
                </a:solidFill>
              </a:rPr>
              <a:t>  </a:t>
            </a:r>
            <a:r>
              <a:rPr lang="es-ES_tradnl" sz="1000" b="1" dirty="0">
                <a:solidFill>
                  <a:srgbClr val="FF0000"/>
                </a:solidFill>
              </a:rPr>
              <a:t>25</a:t>
            </a:r>
            <a:r>
              <a:rPr lang="es-ES_tradnl" sz="1000" b="1" dirty="0" smtClean="0">
                <a:solidFill>
                  <a:srgbClr val="FF0000"/>
                </a:solidFill>
              </a:rPr>
              <a:t>% ó 50% </a:t>
            </a:r>
            <a:r>
              <a:rPr lang="es-ES_tradnl" sz="1000" b="1" dirty="0">
                <a:solidFill>
                  <a:srgbClr val="FF0000"/>
                </a:solidFill>
              </a:rPr>
              <a:t>s/ CIA+</a:t>
            </a:r>
            <a:r>
              <a:rPr lang="es-ES_tradnl" sz="1000" dirty="0"/>
              <a:t> </a:t>
            </a:r>
          </a:p>
        </p:txBody>
      </p:sp>
      <p:sp>
        <p:nvSpPr>
          <p:cNvPr id="50" name="Rectangle 50"/>
          <p:cNvSpPr>
            <a:spLocks noChangeArrowheads="1"/>
          </p:cNvSpPr>
          <p:nvPr/>
        </p:nvSpPr>
        <p:spPr bwMode="auto">
          <a:xfrm>
            <a:off x="8229600" y="5027612"/>
            <a:ext cx="634603" cy="153988"/>
          </a:xfrm>
          <a:prstGeom prst="rect">
            <a:avLst/>
          </a:prstGeom>
          <a:noFill/>
          <a:ln w="9525">
            <a:noFill/>
            <a:miter lim="800000"/>
            <a:headEnd/>
            <a:tailEnd/>
          </a:ln>
        </p:spPr>
        <p:txBody>
          <a:bodyPr wrap="none" lIns="0" tIns="0" rIns="0" bIns="0">
            <a:spAutoFit/>
          </a:bodyPr>
          <a:lstStyle/>
          <a:p>
            <a:pPr algn="l"/>
            <a:r>
              <a:rPr lang="es-ES_tradnl" sz="1000" dirty="0" smtClean="0">
                <a:solidFill>
                  <a:srgbClr val="FF0000"/>
                </a:solidFill>
              </a:rPr>
              <a:t>15</a:t>
            </a:r>
            <a:r>
              <a:rPr lang="es-ES_tradnl" sz="1000" dirty="0" smtClean="0">
                <a:solidFill>
                  <a:srgbClr val="000000"/>
                </a:solidFill>
              </a:rPr>
              <a:t> </a:t>
            </a:r>
            <a:r>
              <a:rPr lang="es-ES_tradnl" sz="1000" dirty="0">
                <a:solidFill>
                  <a:srgbClr val="000000"/>
                </a:solidFill>
              </a:rPr>
              <a:t>AÑOS</a:t>
            </a:r>
          </a:p>
        </p:txBody>
      </p:sp>
      <p:sp>
        <p:nvSpPr>
          <p:cNvPr id="51" name="Rectangle 50"/>
          <p:cNvSpPr>
            <a:spLocks noChangeArrowheads="1"/>
          </p:cNvSpPr>
          <p:nvPr/>
        </p:nvSpPr>
        <p:spPr bwMode="auto">
          <a:xfrm>
            <a:off x="8229600" y="5562600"/>
            <a:ext cx="634603" cy="153988"/>
          </a:xfrm>
          <a:prstGeom prst="rect">
            <a:avLst/>
          </a:prstGeom>
          <a:noFill/>
          <a:ln w="9525">
            <a:noFill/>
            <a:miter lim="800000"/>
            <a:headEnd/>
            <a:tailEnd/>
          </a:ln>
        </p:spPr>
        <p:txBody>
          <a:bodyPr wrap="none" lIns="0" tIns="0" rIns="0" bIns="0">
            <a:spAutoFit/>
          </a:bodyPr>
          <a:lstStyle/>
          <a:p>
            <a:pPr algn="l"/>
            <a:r>
              <a:rPr lang="es-ES_tradnl" sz="1000" dirty="0" smtClean="0">
                <a:solidFill>
                  <a:srgbClr val="FF0000"/>
                </a:solidFill>
              </a:rPr>
              <a:t>15</a:t>
            </a:r>
            <a:r>
              <a:rPr lang="es-ES_tradnl" sz="1000" dirty="0" smtClean="0">
                <a:solidFill>
                  <a:srgbClr val="000000"/>
                </a:solidFill>
              </a:rPr>
              <a:t> </a:t>
            </a:r>
            <a:r>
              <a:rPr lang="es-ES_tradnl" sz="1000" dirty="0">
                <a:solidFill>
                  <a:srgbClr val="000000"/>
                </a:solidFill>
              </a:rPr>
              <a:t>AÑOS</a:t>
            </a:r>
          </a:p>
        </p:txBody>
      </p:sp>
      <p:sp>
        <p:nvSpPr>
          <p:cNvPr id="52" name="Rectangle 62"/>
          <p:cNvSpPr>
            <a:spLocks noChangeArrowheads="1"/>
          </p:cNvSpPr>
          <p:nvPr/>
        </p:nvSpPr>
        <p:spPr bwMode="auto">
          <a:xfrm>
            <a:off x="4495800" y="2057400"/>
            <a:ext cx="3057247" cy="246221"/>
          </a:xfrm>
          <a:prstGeom prst="rect">
            <a:avLst/>
          </a:prstGeom>
          <a:noFill/>
          <a:ln w="9525">
            <a:noFill/>
            <a:miter lim="800000"/>
            <a:headEnd/>
            <a:tailEnd/>
          </a:ln>
        </p:spPr>
        <p:txBody>
          <a:bodyPr wrap="none">
            <a:spAutoFit/>
          </a:bodyPr>
          <a:lstStyle/>
          <a:p>
            <a:r>
              <a:rPr lang="es-ES_tradnl" sz="1000" dirty="0" smtClean="0">
                <a:solidFill>
                  <a:srgbClr val="0000FF"/>
                </a:solidFill>
              </a:rPr>
              <a:t>INCN ≥ 20MM: </a:t>
            </a:r>
            <a:r>
              <a:rPr lang="es-ES_tradnl" sz="1000" b="1" u="sng" dirty="0" smtClean="0">
                <a:solidFill>
                  <a:srgbClr val="000000"/>
                </a:solidFill>
              </a:rPr>
              <a:t>CON</a:t>
            </a:r>
            <a:r>
              <a:rPr lang="es-ES_tradnl" sz="1000" b="1" dirty="0" smtClean="0">
                <a:solidFill>
                  <a:srgbClr val="000000"/>
                </a:solidFill>
              </a:rPr>
              <a:t> </a:t>
            </a:r>
            <a:r>
              <a:rPr lang="es-ES_tradnl" sz="1000" b="1" dirty="0">
                <a:solidFill>
                  <a:srgbClr val="000000"/>
                </a:solidFill>
              </a:rPr>
              <a:t>LIMITE</a:t>
            </a:r>
            <a:r>
              <a:rPr lang="es-ES_tradnl" sz="1000" b="1" dirty="0" smtClean="0">
                <a:solidFill>
                  <a:srgbClr val="000000"/>
                </a:solidFill>
              </a:rPr>
              <a:t>:</a:t>
            </a:r>
            <a:r>
              <a:rPr lang="es-ES_tradnl" sz="1000" b="1" dirty="0" smtClean="0">
                <a:solidFill>
                  <a:srgbClr val="FF0000"/>
                </a:solidFill>
              </a:rPr>
              <a:t> 50% </a:t>
            </a:r>
            <a:r>
              <a:rPr lang="es-ES_tradnl" sz="1000" b="1" dirty="0">
                <a:solidFill>
                  <a:srgbClr val="FF0000"/>
                </a:solidFill>
              </a:rPr>
              <a:t>s/ </a:t>
            </a:r>
            <a:r>
              <a:rPr lang="es-ES_tradnl" sz="1000" b="1" dirty="0" smtClean="0">
                <a:solidFill>
                  <a:srgbClr val="FF0000"/>
                </a:solidFill>
              </a:rPr>
              <a:t>CI</a:t>
            </a:r>
            <a:r>
              <a:rPr lang="es-ES_tradnl" sz="1000" dirty="0" smtClean="0"/>
              <a:t> </a:t>
            </a:r>
            <a:endParaRPr lang="es-ES_tradnl" sz="1000" dirty="0"/>
          </a:p>
        </p:txBody>
      </p:sp>
      <p:sp>
        <p:nvSpPr>
          <p:cNvPr id="53" name="Rectangle 41"/>
          <p:cNvSpPr>
            <a:spLocks noChangeArrowheads="1"/>
          </p:cNvSpPr>
          <p:nvPr/>
        </p:nvSpPr>
        <p:spPr bwMode="auto">
          <a:xfrm>
            <a:off x="4572000" y="1811923"/>
            <a:ext cx="1934825" cy="153888"/>
          </a:xfrm>
          <a:prstGeom prst="rect">
            <a:avLst/>
          </a:prstGeom>
          <a:noFill/>
          <a:ln w="9525">
            <a:noFill/>
            <a:miter lim="800000"/>
            <a:headEnd/>
            <a:tailEnd/>
          </a:ln>
        </p:spPr>
        <p:txBody>
          <a:bodyPr wrap="none" lIns="0" tIns="0" rIns="0" bIns="0">
            <a:spAutoFit/>
          </a:bodyPr>
          <a:lstStyle/>
          <a:p>
            <a:pPr algn="l"/>
            <a:r>
              <a:rPr lang="es-ES_tradnl" sz="1000" dirty="0" smtClean="0">
                <a:solidFill>
                  <a:srgbClr val="0000FF"/>
                </a:solidFill>
              </a:rPr>
              <a:t>INCN &lt; 20MM: </a:t>
            </a:r>
            <a:r>
              <a:rPr lang="es-ES_tradnl" sz="1000" u="sng" dirty="0" smtClean="0">
                <a:solidFill>
                  <a:srgbClr val="000000"/>
                </a:solidFill>
              </a:rPr>
              <a:t>SIN</a:t>
            </a:r>
            <a:r>
              <a:rPr lang="es-ES_tradnl" sz="1000" dirty="0" smtClean="0">
                <a:solidFill>
                  <a:srgbClr val="000000"/>
                </a:solidFill>
              </a:rPr>
              <a:t> </a:t>
            </a:r>
            <a:r>
              <a:rPr lang="es-ES_tradnl" sz="1000" dirty="0">
                <a:solidFill>
                  <a:srgbClr val="000000"/>
                </a:solidFill>
              </a:rPr>
              <a:t>LIMITE</a:t>
            </a:r>
            <a:endParaRPr lang="es-ES_tradnl" sz="1000" dirty="0"/>
          </a:p>
        </p:txBody>
      </p:sp>
      <p:sp>
        <p:nvSpPr>
          <p:cNvPr id="54" name="Rectangle 119"/>
          <p:cNvSpPr>
            <a:spLocks noChangeArrowheads="1"/>
          </p:cNvSpPr>
          <p:nvPr/>
        </p:nvSpPr>
        <p:spPr bwMode="auto">
          <a:xfrm>
            <a:off x="381793" y="4666645"/>
            <a:ext cx="4067571" cy="523220"/>
          </a:xfrm>
          <a:prstGeom prst="rect">
            <a:avLst/>
          </a:prstGeom>
          <a:noFill/>
          <a:ln w="9525">
            <a:noFill/>
            <a:miter lim="800000"/>
            <a:headEnd/>
            <a:tailEnd/>
          </a:ln>
        </p:spPr>
        <p:txBody>
          <a:bodyPr wrap="square" lIns="0" tIns="0" rIns="0" bIns="0">
            <a:spAutoFit/>
          </a:bodyPr>
          <a:lstStyle/>
          <a:p>
            <a:r>
              <a:rPr lang="es-ES_tradnl" sz="1000" dirty="0">
                <a:solidFill>
                  <a:srgbClr val="D60093"/>
                </a:solidFill>
              </a:rPr>
              <a:t>•</a:t>
            </a:r>
            <a:r>
              <a:rPr lang="es-ES_tradnl" sz="1000" dirty="0">
                <a:solidFill>
                  <a:srgbClr val="000000"/>
                </a:solidFill>
              </a:rPr>
              <a:t>  </a:t>
            </a:r>
            <a:r>
              <a:rPr lang="es-ES_tradnl" sz="1000" b="1" dirty="0">
                <a:solidFill>
                  <a:srgbClr val="FF0000"/>
                </a:solidFill>
              </a:rPr>
              <a:t>Creación Empleo. </a:t>
            </a:r>
            <a:r>
              <a:rPr lang="es-ES_tradnl" sz="1000" b="1" u="sng" dirty="0">
                <a:solidFill>
                  <a:srgbClr val="0000CC"/>
                </a:solidFill>
              </a:rPr>
              <a:t>Contrato a emprendedores</a:t>
            </a:r>
            <a:r>
              <a:rPr lang="es-ES_tradnl" sz="1000" b="1" dirty="0" smtClean="0">
                <a:solidFill>
                  <a:srgbClr val="0000CC"/>
                </a:solidFill>
              </a:rPr>
              <a:t>:</a:t>
            </a:r>
            <a:r>
              <a:rPr lang="es-ES_tradnl" sz="1000" b="1" dirty="0" smtClean="0">
                <a:solidFill>
                  <a:srgbClr val="FF0000"/>
                </a:solidFill>
              </a:rPr>
              <a:t>   </a:t>
            </a:r>
            <a:endParaRPr lang="es-ES_tradnl" sz="1000" b="1" dirty="0">
              <a:solidFill>
                <a:srgbClr val="FF0000"/>
              </a:solidFill>
            </a:endParaRPr>
          </a:p>
          <a:p>
            <a:pPr algn="l"/>
            <a:r>
              <a:rPr lang="es-ES_tradnl" sz="800" b="1" dirty="0">
                <a:solidFill>
                  <a:srgbClr val="FF3300"/>
                </a:solidFill>
                <a:sym typeface="Monotype Sorts" charset="2"/>
              </a:rPr>
              <a:t>       </a:t>
            </a:r>
            <a:r>
              <a:rPr lang="es-ES_tradnl" sz="1000" b="1" dirty="0">
                <a:solidFill>
                  <a:srgbClr val="FF0000"/>
                </a:solidFill>
              </a:rPr>
              <a:t> </a:t>
            </a:r>
            <a:r>
              <a:rPr lang="es-ES_tradnl" sz="1000" b="1" dirty="0">
                <a:solidFill>
                  <a:srgbClr val="000066"/>
                </a:solidFill>
              </a:rPr>
              <a:t>Cumpliendo </a:t>
            </a:r>
            <a:r>
              <a:rPr lang="es-ES_tradnl" sz="1000" b="1" dirty="0" smtClean="0">
                <a:solidFill>
                  <a:srgbClr val="000066"/>
                </a:solidFill>
              </a:rPr>
              <a:t>requisitos</a:t>
            </a:r>
          </a:p>
          <a:p>
            <a:pPr algn="l"/>
            <a:endParaRPr lang="es-ES_tradnl" sz="400" b="1" dirty="0" smtClean="0">
              <a:solidFill>
                <a:srgbClr val="000066"/>
              </a:solidFill>
            </a:endParaRPr>
          </a:p>
          <a:p>
            <a:pPr marL="171450" indent="-171450" algn="l">
              <a:buFont typeface="Courier New" panose="02070309020205020404" pitchFamily="49" charset="0"/>
              <a:buChar char="o"/>
            </a:pPr>
            <a:r>
              <a:rPr lang="es-ES_tradnl" sz="900" b="0" u="sng" dirty="0" smtClean="0">
                <a:solidFill>
                  <a:srgbClr val="FF0066"/>
                </a:solidFill>
              </a:rPr>
              <a:t>Desaparece</a:t>
            </a:r>
            <a:r>
              <a:rPr lang="es-ES_tradnl" sz="900" b="0" dirty="0" smtClean="0">
                <a:solidFill>
                  <a:srgbClr val="FF0066"/>
                </a:solidFill>
              </a:rPr>
              <a:t> para contratos formalizados </a:t>
            </a:r>
            <a:r>
              <a:rPr lang="es-ES_tradnl" sz="900" b="0" u="sng" dirty="0" smtClean="0">
                <a:solidFill>
                  <a:srgbClr val="FF0066"/>
                </a:solidFill>
              </a:rPr>
              <a:t>desde 1/1/2019</a:t>
            </a:r>
            <a:endParaRPr lang="es-ES_tradnl" sz="900" b="0" u="sng" dirty="0">
              <a:solidFill>
                <a:srgbClr val="FF0066"/>
              </a:solidFill>
            </a:endParaRPr>
          </a:p>
        </p:txBody>
      </p:sp>
    </p:spTree>
    <p:extLst>
      <p:ext uri="{BB962C8B-B14F-4D97-AF65-F5344CB8AC3E}">
        <p14:creationId xmlns="" xmlns:p14="http://schemas.microsoft.com/office/powerpoint/2010/main" val="2349798212"/>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24600"/>
            <a:ext cx="2311400" cy="476250"/>
          </a:xfrm>
        </p:spPr>
        <p:txBody>
          <a:bodyPr/>
          <a:lstStyle/>
          <a:p>
            <a:pPr>
              <a:defRPr/>
            </a:pPr>
            <a:fld id="{F5978649-74C3-4721-8DB7-EA5596D88215}" type="slidenum">
              <a:rPr lang="es-ES"/>
              <a:pPr>
                <a:defRPr/>
              </a:pPr>
              <a:t>337</a:t>
            </a:fld>
            <a:endParaRPr lang="es-ES" dirty="0"/>
          </a:p>
        </p:txBody>
      </p:sp>
      <p:sp>
        <p:nvSpPr>
          <p:cNvPr id="14341" name="Text Box 4"/>
          <p:cNvSpPr txBox="1">
            <a:spLocks noChangeArrowheads="1"/>
          </p:cNvSpPr>
          <p:nvPr/>
        </p:nvSpPr>
        <p:spPr bwMode="auto">
          <a:xfrm>
            <a:off x="0" y="635169"/>
            <a:ext cx="9906000" cy="3139321"/>
          </a:xfrm>
          <a:prstGeom prst="rect">
            <a:avLst/>
          </a:prstGeom>
          <a:solidFill>
            <a:srgbClr val="CCFFFF"/>
          </a:solidFill>
          <a:ln w="9525">
            <a:noFill/>
            <a:miter lim="800000"/>
            <a:headEnd/>
            <a:tailEnd/>
          </a:ln>
        </p:spPr>
        <p:txBody>
          <a:bodyPr anchor="ctr">
            <a:spAutoFit/>
          </a:bodyPr>
          <a:lstStyle/>
          <a:p>
            <a:pPr algn="ctr"/>
            <a:endParaRPr lang="es-ES_tradnl" sz="6600" dirty="0" smtClean="0">
              <a:solidFill>
                <a:srgbClr val="FF0000"/>
              </a:solidFill>
            </a:endParaRPr>
          </a:p>
          <a:p>
            <a:pPr algn="ctr"/>
            <a:r>
              <a:rPr lang="es-ES_tradnl" sz="6000" dirty="0" smtClean="0">
                <a:solidFill>
                  <a:srgbClr val="FF0000"/>
                </a:solidFill>
              </a:rPr>
              <a:t>BONIFICACIONES</a:t>
            </a:r>
          </a:p>
          <a:p>
            <a:pPr algn="ctr"/>
            <a:endParaRPr lang="es-ES_tradnl" sz="6600" dirty="0" smtClean="0">
              <a:solidFill>
                <a:srgbClr val="FF0000"/>
              </a:solidFill>
            </a:endParaRPr>
          </a:p>
        </p:txBody>
      </p:sp>
    </p:spTree>
    <p:extLst>
      <p:ext uri="{BB962C8B-B14F-4D97-AF65-F5344CB8AC3E}">
        <p14:creationId xmlns="" xmlns:p14="http://schemas.microsoft.com/office/powerpoint/2010/main" val="845013268"/>
      </p:ext>
    </p:extLst>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8" name="3 Marcador de número de diapositiva"/>
          <p:cNvSpPr>
            <a:spLocks noGrp="1"/>
          </p:cNvSpPr>
          <p:nvPr>
            <p:ph type="sldNum" sz="quarter" idx="12"/>
          </p:nvPr>
        </p:nvSpPr>
        <p:spPr>
          <a:xfrm>
            <a:off x="7594600" y="6381750"/>
            <a:ext cx="2311400" cy="476250"/>
          </a:xfrm>
        </p:spPr>
        <p:txBody>
          <a:bodyPr/>
          <a:lstStyle/>
          <a:p>
            <a:pPr>
              <a:defRPr/>
            </a:pPr>
            <a:fld id="{4B61287D-8CB7-45DB-AD6E-462C8396053A}" type="slidenum">
              <a:rPr lang="es-ES_tradnl" b="1">
                <a:solidFill>
                  <a:srgbClr val="000066"/>
                </a:solidFill>
                <a:effectLst/>
              </a:rPr>
              <a:pPr>
                <a:defRPr/>
              </a:pPr>
              <a:t>338</a:t>
            </a:fld>
            <a:endParaRPr lang="es-ES_tradnl" b="1" dirty="0">
              <a:solidFill>
                <a:srgbClr val="000066"/>
              </a:solidFill>
              <a:effectLst/>
            </a:endParaRPr>
          </a:p>
        </p:txBody>
      </p:sp>
      <p:sp>
        <p:nvSpPr>
          <p:cNvPr id="18435" name="Rectangle 2"/>
          <p:cNvSpPr>
            <a:spLocks noChangeArrowheads="1"/>
          </p:cNvSpPr>
          <p:nvPr/>
        </p:nvSpPr>
        <p:spPr bwMode="auto">
          <a:xfrm>
            <a:off x="1447800" y="116632"/>
            <a:ext cx="6761466" cy="369332"/>
          </a:xfrm>
          <a:prstGeom prst="rect">
            <a:avLst/>
          </a:prstGeom>
          <a:noFill/>
          <a:ln w="9525">
            <a:noFill/>
            <a:miter lim="800000"/>
            <a:headEnd/>
            <a:tailEnd/>
          </a:ln>
        </p:spPr>
        <p:txBody>
          <a:bodyPr wrap="none" lIns="0" tIns="0" rIns="0" bIns="0">
            <a:spAutoFit/>
          </a:bodyPr>
          <a:lstStyle/>
          <a:p>
            <a:pPr algn="l"/>
            <a:r>
              <a:rPr lang="es-ES_tradnl" sz="2400" b="1" dirty="0">
                <a:solidFill>
                  <a:srgbClr val="FF0000"/>
                </a:solidFill>
              </a:rPr>
              <a:t>BONIFICACIONES   </a:t>
            </a:r>
            <a:r>
              <a:rPr lang="es-ES_tradnl" sz="2400" b="1" dirty="0">
                <a:solidFill>
                  <a:srgbClr val="FF33CC"/>
                </a:solidFill>
              </a:rPr>
              <a:t>(Arts.  33 y 34 </a:t>
            </a:r>
            <a:r>
              <a:rPr lang="es-ES_tradnl" sz="2400" b="1" dirty="0" smtClean="0">
                <a:solidFill>
                  <a:srgbClr val="FF33CC"/>
                </a:solidFill>
              </a:rPr>
              <a:t>LIS)</a:t>
            </a:r>
            <a:endParaRPr lang="es-ES_tradnl" sz="2400" dirty="0">
              <a:solidFill>
                <a:srgbClr val="FF33CC"/>
              </a:solidFill>
            </a:endParaRPr>
          </a:p>
        </p:txBody>
      </p:sp>
      <p:sp>
        <p:nvSpPr>
          <p:cNvPr id="18436" name="Rectangle 5"/>
          <p:cNvSpPr>
            <a:spLocks noChangeArrowheads="1"/>
          </p:cNvSpPr>
          <p:nvPr/>
        </p:nvSpPr>
        <p:spPr bwMode="auto">
          <a:xfrm>
            <a:off x="495300" y="669926"/>
            <a:ext cx="7998985" cy="215444"/>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sym typeface="Wingdings" pitchFamily="2" charset="2"/>
              </a:rPr>
              <a:t></a:t>
            </a:r>
            <a:r>
              <a:rPr lang="es-ES_tradnl" sz="1400" dirty="0">
                <a:solidFill>
                  <a:srgbClr val="000000"/>
                </a:solidFill>
              </a:rPr>
              <a:t>   </a:t>
            </a:r>
            <a:r>
              <a:rPr lang="es-ES_tradnl" sz="1400" b="1" dirty="0">
                <a:solidFill>
                  <a:srgbClr val="0000FF"/>
                </a:solidFill>
              </a:rPr>
              <a:t>FUNDAMENTO :</a:t>
            </a:r>
            <a:r>
              <a:rPr lang="es-ES_tradnl" sz="1400" b="1" dirty="0">
                <a:solidFill>
                  <a:srgbClr val="000000"/>
                </a:solidFill>
              </a:rPr>
              <a:t>     </a:t>
            </a:r>
            <a:r>
              <a:rPr lang="es-ES_tradnl" sz="1400" dirty="0">
                <a:solidFill>
                  <a:srgbClr val="000000"/>
                </a:solidFill>
              </a:rPr>
              <a:t>RAZONES DE POLITICA ECONOMICA  ó  POLITICA SOCIAL</a:t>
            </a:r>
          </a:p>
        </p:txBody>
      </p:sp>
      <p:sp>
        <p:nvSpPr>
          <p:cNvPr id="18437" name="Rectangle 10"/>
          <p:cNvSpPr>
            <a:spLocks noChangeArrowheads="1"/>
          </p:cNvSpPr>
          <p:nvPr/>
        </p:nvSpPr>
        <p:spPr bwMode="auto">
          <a:xfrm>
            <a:off x="495300" y="1192214"/>
            <a:ext cx="1992533" cy="527837"/>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sym typeface="Wingdings" pitchFamily="2" charset="2"/>
              </a:rPr>
              <a:t></a:t>
            </a:r>
            <a:r>
              <a:rPr lang="es-ES_tradnl" sz="1400" dirty="0">
                <a:solidFill>
                  <a:srgbClr val="000000"/>
                </a:solidFill>
              </a:rPr>
              <a:t>   </a:t>
            </a:r>
            <a:r>
              <a:rPr lang="es-ES_tradnl" sz="1400" b="1" dirty="0">
                <a:solidFill>
                  <a:srgbClr val="0000FF"/>
                </a:solidFill>
              </a:rPr>
              <a:t>CALCULO DE LA</a:t>
            </a:r>
          </a:p>
          <a:p>
            <a:pPr algn="l">
              <a:spcBef>
                <a:spcPct val="45000"/>
              </a:spcBef>
            </a:pPr>
            <a:r>
              <a:rPr lang="es-ES_tradnl" sz="1400" b="1" dirty="0">
                <a:solidFill>
                  <a:srgbClr val="0000FF"/>
                </a:solidFill>
              </a:rPr>
              <a:t>     BONIFICACION :</a:t>
            </a:r>
            <a:endParaRPr lang="es-ES_tradnl" sz="1400" b="1" dirty="0">
              <a:solidFill>
                <a:srgbClr val="000000"/>
              </a:solidFill>
            </a:endParaRPr>
          </a:p>
        </p:txBody>
      </p:sp>
      <p:sp>
        <p:nvSpPr>
          <p:cNvPr id="18438" name="Rectangle 13"/>
          <p:cNvSpPr>
            <a:spLocks noChangeArrowheads="1"/>
          </p:cNvSpPr>
          <p:nvPr/>
        </p:nvSpPr>
        <p:spPr bwMode="auto">
          <a:xfrm>
            <a:off x="2855590" y="1522512"/>
            <a:ext cx="5320367" cy="153888"/>
          </a:xfrm>
          <a:prstGeom prst="rect">
            <a:avLst/>
          </a:prstGeom>
          <a:noFill/>
          <a:ln w="9525">
            <a:noFill/>
            <a:miter lim="800000"/>
            <a:headEnd/>
            <a:tailEnd/>
          </a:ln>
        </p:spPr>
        <p:txBody>
          <a:bodyPr wrap="none" lIns="0" tIns="0" rIns="0" bIns="0">
            <a:spAutoFit/>
          </a:bodyPr>
          <a:lstStyle/>
          <a:p>
            <a:r>
              <a:rPr lang="es-ES_tradnl" sz="1000" dirty="0">
                <a:solidFill>
                  <a:srgbClr val="993300"/>
                </a:solidFill>
              </a:rPr>
              <a:t>2</a:t>
            </a:r>
            <a:r>
              <a:rPr lang="es-ES_tradnl" sz="1000" b="1" dirty="0" smtClean="0">
                <a:solidFill>
                  <a:srgbClr val="993300"/>
                </a:solidFill>
              </a:rPr>
              <a:t>º  </a:t>
            </a:r>
            <a:r>
              <a:rPr lang="es-ES_tradnl" sz="1000" b="1" dirty="0">
                <a:solidFill>
                  <a:srgbClr val="993300"/>
                </a:solidFill>
              </a:rPr>
              <a:t>paso :</a:t>
            </a:r>
            <a:r>
              <a:rPr lang="es-ES_tradnl" sz="1000" b="1" dirty="0">
                <a:solidFill>
                  <a:srgbClr val="000000"/>
                </a:solidFill>
              </a:rPr>
              <a:t>    </a:t>
            </a:r>
            <a:r>
              <a:rPr lang="es-ES_tradnl" sz="1000" dirty="0">
                <a:solidFill>
                  <a:srgbClr val="000000"/>
                </a:solidFill>
              </a:rPr>
              <a:t>CUOTA BONIFICABLE  = </a:t>
            </a:r>
            <a:r>
              <a:rPr lang="es-ES_tradnl" sz="1000" dirty="0" smtClean="0">
                <a:solidFill>
                  <a:srgbClr val="000000"/>
                </a:solidFill>
              </a:rPr>
              <a:t>RENTA BONIFICADA x T. GRAVAMEN </a:t>
            </a:r>
            <a:endParaRPr lang="es-ES_tradnl" sz="1000" dirty="0">
              <a:solidFill>
                <a:srgbClr val="000000"/>
              </a:solidFill>
            </a:endParaRPr>
          </a:p>
        </p:txBody>
      </p:sp>
      <p:sp>
        <p:nvSpPr>
          <p:cNvPr id="18439" name="Rectangle 20"/>
          <p:cNvSpPr>
            <a:spLocks noChangeArrowheads="1"/>
          </p:cNvSpPr>
          <p:nvPr/>
        </p:nvSpPr>
        <p:spPr bwMode="auto">
          <a:xfrm>
            <a:off x="2819400" y="1219200"/>
            <a:ext cx="5123197" cy="153888"/>
          </a:xfrm>
          <a:prstGeom prst="rect">
            <a:avLst/>
          </a:prstGeom>
          <a:noFill/>
          <a:ln w="9525">
            <a:noFill/>
            <a:miter lim="800000"/>
            <a:headEnd/>
            <a:tailEnd/>
          </a:ln>
        </p:spPr>
        <p:txBody>
          <a:bodyPr wrap="none" lIns="0" tIns="0" rIns="0" bIns="0">
            <a:spAutoFit/>
          </a:bodyPr>
          <a:lstStyle/>
          <a:p>
            <a:pPr algn="l"/>
            <a:r>
              <a:rPr lang="es-ES_tradnl" sz="1000" dirty="0">
                <a:solidFill>
                  <a:srgbClr val="993300"/>
                </a:solidFill>
              </a:rPr>
              <a:t>1</a:t>
            </a:r>
            <a:r>
              <a:rPr lang="es-ES_tradnl" sz="1000" b="1" dirty="0" smtClean="0">
                <a:solidFill>
                  <a:srgbClr val="993300"/>
                </a:solidFill>
              </a:rPr>
              <a:t>º  </a:t>
            </a:r>
            <a:r>
              <a:rPr lang="es-ES_tradnl" sz="1000" b="1" dirty="0">
                <a:solidFill>
                  <a:srgbClr val="993300"/>
                </a:solidFill>
              </a:rPr>
              <a:t>paso :</a:t>
            </a:r>
            <a:r>
              <a:rPr lang="es-ES_tradnl" sz="1000" dirty="0">
                <a:solidFill>
                  <a:srgbClr val="000000"/>
                </a:solidFill>
              </a:rPr>
              <a:t>     </a:t>
            </a:r>
            <a:r>
              <a:rPr lang="es-ES_tradnl" sz="1000" b="1" dirty="0">
                <a:solidFill>
                  <a:srgbClr val="0000FF"/>
                </a:solidFill>
              </a:rPr>
              <a:t>BONIFICACION</a:t>
            </a:r>
            <a:r>
              <a:rPr lang="es-ES_tradnl" sz="1000" b="1" dirty="0">
                <a:solidFill>
                  <a:srgbClr val="000000"/>
                </a:solidFill>
              </a:rPr>
              <a:t>  </a:t>
            </a:r>
            <a:r>
              <a:rPr lang="es-ES_tradnl" sz="1000" dirty="0">
                <a:solidFill>
                  <a:srgbClr val="000000"/>
                </a:solidFill>
              </a:rPr>
              <a:t> =  COEFICIENTE  x  CUOTA BONIFICABLE</a:t>
            </a:r>
          </a:p>
        </p:txBody>
      </p:sp>
      <p:sp>
        <p:nvSpPr>
          <p:cNvPr id="18440" name="Rectangle 28"/>
          <p:cNvSpPr>
            <a:spLocks noChangeArrowheads="1"/>
          </p:cNvSpPr>
          <p:nvPr/>
        </p:nvSpPr>
        <p:spPr bwMode="auto">
          <a:xfrm>
            <a:off x="495300" y="2299156"/>
            <a:ext cx="1663917" cy="215444"/>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sym typeface="Wingdings" pitchFamily="2" charset="2"/>
              </a:rPr>
              <a:t></a:t>
            </a:r>
            <a:r>
              <a:rPr lang="es-ES_tradnl" sz="1400" dirty="0">
                <a:solidFill>
                  <a:srgbClr val="000000"/>
                </a:solidFill>
              </a:rPr>
              <a:t>   </a:t>
            </a:r>
            <a:r>
              <a:rPr lang="es-ES_tradnl" sz="1400" b="1" dirty="0">
                <a:solidFill>
                  <a:srgbClr val="0000FF"/>
                </a:solidFill>
              </a:rPr>
              <a:t>TIPOLOGÍA :</a:t>
            </a:r>
            <a:r>
              <a:rPr lang="es-ES_tradnl" sz="1400" b="1" dirty="0">
                <a:solidFill>
                  <a:srgbClr val="000000"/>
                </a:solidFill>
              </a:rPr>
              <a:t> </a:t>
            </a:r>
          </a:p>
        </p:txBody>
      </p:sp>
      <p:sp>
        <p:nvSpPr>
          <p:cNvPr id="18441" name="Rectangle 38"/>
          <p:cNvSpPr>
            <a:spLocks noChangeArrowheads="1"/>
          </p:cNvSpPr>
          <p:nvPr/>
        </p:nvSpPr>
        <p:spPr bwMode="auto">
          <a:xfrm>
            <a:off x="2419747" y="2680156"/>
            <a:ext cx="4494820" cy="215444"/>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rPr>
              <a:t>•</a:t>
            </a:r>
            <a:r>
              <a:rPr lang="es-ES_tradnl" sz="1400" dirty="0">
                <a:solidFill>
                  <a:srgbClr val="000000"/>
                </a:solidFill>
              </a:rPr>
              <a:t>   Actividades en Ceuta y Melilla  (Art. 33 L)</a:t>
            </a:r>
          </a:p>
        </p:txBody>
      </p:sp>
      <p:sp>
        <p:nvSpPr>
          <p:cNvPr id="18443" name="Rectangle 58"/>
          <p:cNvSpPr>
            <a:spLocks noChangeArrowheads="1"/>
          </p:cNvSpPr>
          <p:nvPr/>
        </p:nvSpPr>
        <p:spPr bwMode="auto">
          <a:xfrm>
            <a:off x="2419747" y="3200400"/>
            <a:ext cx="4182235" cy="215444"/>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rPr>
              <a:t>•</a:t>
            </a:r>
            <a:r>
              <a:rPr lang="es-ES_tradnl" sz="1400" dirty="0">
                <a:solidFill>
                  <a:srgbClr val="000000"/>
                </a:solidFill>
              </a:rPr>
              <a:t>   Servicios Públicos Locales  (Art.. </a:t>
            </a:r>
            <a:r>
              <a:rPr lang="es-ES_tradnl" sz="1400" dirty="0" smtClean="0">
                <a:solidFill>
                  <a:srgbClr val="000000"/>
                </a:solidFill>
              </a:rPr>
              <a:t>34 </a:t>
            </a:r>
            <a:r>
              <a:rPr lang="es-ES_tradnl" sz="1400" dirty="0">
                <a:solidFill>
                  <a:srgbClr val="000000"/>
                </a:solidFill>
              </a:rPr>
              <a:t>L)</a:t>
            </a:r>
          </a:p>
        </p:txBody>
      </p:sp>
      <p:sp>
        <p:nvSpPr>
          <p:cNvPr id="18444" name="Rectangle 30"/>
          <p:cNvSpPr>
            <a:spLocks noChangeArrowheads="1"/>
          </p:cNvSpPr>
          <p:nvPr/>
        </p:nvSpPr>
        <p:spPr bwMode="auto">
          <a:xfrm>
            <a:off x="7162800" y="2335213"/>
            <a:ext cx="1497205" cy="215444"/>
          </a:xfrm>
          <a:prstGeom prst="rect">
            <a:avLst/>
          </a:prstGeom>
          <a:noFill/>
          <a:ln w="9525">
            <a:noFill/>
            <a:miter lim="800000"/>
            <a:headEnd/>
            <a:tailEnd/>
          </a:ln>
        </p:spPr>
        <p:txBody>
          <a:bodyPr wrap="none" lIns="0" tIns="0" rIns="0" bIns="0">
            <a:spAutoFit/>
          </a:bodyPr>
          <a:lstStyle/>
          <a:p>
            <a:pPr algn="l"/>
            <a:r>
              <a:rPr lang="es-ES_tradnl" sz="1400" dirty="0" smtClean="0">
                <a:solidFill>
                  <a:srgbClr val="FF0000"/>
                </a:solidFill>
              </a:rPr>
              <a:t>COEFICIENTE*</a:t>
            </a:r>
            <a:endParaRPr lang="es-ES_tradnl" sz="1400" dirty="0">
              <a:solidFill>
                <a:srgbClr val="FF0000"/>
              </a:solidFill>
            </a:endParaRPr>
          </a:p>
        </p:txBody>
      </p:sp>
      <p:sp>
        <p:nvSpPr>
          <p:cNvPr id="18445" name="Rectangle 39"/>
          <p:cNvSpPr>
            <a:spLocks noChangeArrowheads="1"/>
          </p:cNvSpPr>
          <p:nvPr/>
        </p:nvSpPr>
        <p:spPr bwMode="auto">
          <a:xfrm>
            <a:off x="7735624" y="2667000"/>
            <a:ext cx="545021" cy="215444"/>
          </a:xfrm>
          <a:prstGeom prst="rect">
            <a:avLst/>
          </a:prstGeom>
          <a:noFill/>
          <a:ln w="9525">
            <a:noFill/>
            <a:miter lim="800000"/>
            <a:headEnd/>
            <a:tailEnd/>
          </a:ln>
        </p:spPr>
        <p:txBody>
          <a:bodyPr wrap="none" lIns="0" tIns="0" rIns="0" bIns="0">
            <a:spAutoFit/>
          </a:bodyPr>
          <a:lstStyle/>
          <a:p>
            <a:pPr algn="l"/>
            <a:r>
              <a:rPr lang="es-ES_tradnl" sz="1400" b="1" dirty="0">
                <a:solidFill>
                  <a:srgbClr val="FF0000"/>
                </a:solidFill>
              </a:rPr>
              <a:t>50 %</a:t>
            </a:r>
          </a:p>
        </p:txBody>
      </p:sp>
      <p:sp>
        <p:nvSpPr>
          <p:cNvPr id="18447" name="Rectangle 59"/>
          <p:cNvSpPr>
            <a:spLocks noChangeArrowheads="1"/>
          </p:cNvSpPr>
          <p:nvPr/>
        </p:nvSpPr>
        <p:spPr bwMode="auto">
          <a:xfrm>
            <a:off x="7735624" y="3200400"/>
            <a:ext cx="545021" cy="215444"/>
          </a:xfrm>
          <a:prstGeom prst="rect">
            <a:avLst/>
          </a:prstGeom>
          <a:noFill/>
          <a:ln w="9525">
            <a:noFill/>
            <a:miter lim="800000"/>
            <a:headEnd/>
            <a:tailEnd/>
          </a:ln>
        </p:spPr>
        <p:txBody>
          <a:bodyPr wrap="none" lIns="0" tIns="0" rIns="0" bIns="0">
            <a:spAutoFit/>
          </a:bodyPr>
          <a:lstStyle/>
          <a:p>
            <a:pPr algn="l"/>
            <a:r>
              <a:rPr lang="es-ES_tradnl" sz="1400" b="1" dirty="0">
                <a:solidFill>
                  <a:srgbClr val="FF0000"/>
                </a:solidFill>
              </a:rPr>
              <a:t>99 %</a:t>
            </a:r>
          </a:p>
        </p:txBody>
      </p:sp>
      <p:sp>
        <p:nvSpPr>
          <p:cNvPr id="18448" name="Rectangle 78"/>
          <p:cNvSpPr>
            <a:spLocks noChangeArrowheads="1"/>
          </p:cNvSpPr>
          <p:nvPr/>
        </p:nvSpPr>
        <p:spPr bwMode="auto">
          <a:xfrm>
            <a:off x="495301" y="3946525"/>
            <a:ext cx="7380225" cy="215444"/>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sym typeface="Wingdings" pitchFamily="2" charset="2"/>
              </a:rPr>
              <a:t></a:t>
            </a:r>
            <a:r>
              <a:rPr lang="es-ES_tradnl" sz="1400" dirty="0">
                <a:solidFill>
                  <a:srgbClr val="000000"/>
                </a:solidFill>
              </a:rPr>
              <a:t>   </a:t>
            </a:r>
            <a:r>
              <a:rPr lang="es-ES_tradnl" sz="1400" b="1" dirty="0">
                <a:solidFill>
                  <a:srgbClr val="0000FF"/>
                </a:solidFill>
              </a:rPr>
              <a:t>EXCESOS :</a:t>
            </a:r>
            <a:r>
              <a:rPr lang="es-ES_tradnl" sz="1400" b="1" dirty="0">
                <a:solidFill>
                  <a:srgbClr val="000000"/>
                </a:solidFill>
              </a:rPr>
              <a:t>     </a:t>
            </a:r>
            <a:r>
              <a:rPr lang="es-ES_tradnl" sz="1200" u="sng" dirty="0">
                <a:solidFill>
                  <a:srgbClr val="000066"/>
                </a:solidFill>
              </a:rPr>
              <a:t>No</a:t>
            </a:r>
            <a:r>
              <a:rPr lang="es-ES_tradnl" sz="1200" dirty="0">
                <a:solidFill>
                  <a:srgbClr val="000066"/>
                </a:solidFill>
              </a:rPr>
              <a:t> trasladables   </a:t>
            </a:r>
            <a:r>
              <a:rPr lang="es-ES_tradnl" sz="1200" dirty="0">
                <a:solidFill>
                  <a:srgbClr val="000000"/>
                </a:solidFill>
                <a:sym typeface="Symbol" pitchFamily="18" charset="2"/>
              </a:rPr>
              <a:t></a:t>
            </a:r>
            <a:r>
              <a:rPr lang="es-ES_tradnl" sz="1200" dirty="0">
                <a:solidFill>
                  <a:srgbClr val="000000"/>
                </a:solidFill>
              </a:rPr>
              <a:t>   Si   </a:t>
            </a:r>
            <a:r>
              <a:rPr lang="es-ES_tradnl" sz="1200" b="1" dirty="0">
                <a:solidFill>
                  <a:srgbClr val="000000"/>
                </a:solidFill>
              </a:rPr>
              <a:t>Bonificación  &gt;  C.I.  </a:t>
            </a:r>
            <a:r>
              <a:rPr lang="es-ES_tradnl" sz="1200" dirty="0">
                <a:solidFill>
                  <a:srgbClr val="000000"/>
                </a:solidFill>
              </a:rPr>
              <a:t>se pierde el derecho</a:t>
            </a:r>
          </a:p>
        </p:txBody>
      </p:sp>
      <p:sp>
        <p:nvSpPr>
          <p:cNvPr id="18449" name="Line 87"/>
          <p:cNvSpPr>
            <a:spLocks noChangeShapeType="1"/>
          </p:cNvSpPr>
          <p:nvPr/>
        </p:nvSpPr>
        <p:spPr bwMode="auto">
          <a:xfrm flipH="1">
            <a:off x="2667000" y="1219200"/>
            <a:ext cx="0" cy="838200"/>
          </a:xfrm>
          <a:prstGeom prst="line">
            <a:avLst/>
          </a:prstGeom>
          <a:noFill/>
          <a:ln w="9525">
            <a:solidFill>
              <a:srgbClr val="009900"/>
            </a:solidFill>
            <a:round/>
            <a:headEnd/>
            <a:tailEnd/>
          </a:ln>
        </p:spPr>
        <p:txBody>
          <a:bodyPr wrap="none" anchor="ctr"/>
          <a:lstStyle/>
          <a:p>
            <a:endParaRPr lang="es-ES_tradnl" sz="1000"/>
          </a:p>
        </p:txBody>
      </p:sp>
      <p:sp>
        <p:nvSpPr>
          <p:cNvPr id="18451" name="Line 89"/>
          <p:cNvSpPr>
            <a:spLocks noChangeShapeType="1"/>
          </p:cNvSpPr>
          <p:nvPr/>
        </p:nvSpPr>
        <p:spPr bwMode="auto">
          <a:xfrm flipV="1">
            <a:off x="2228850" y="3581400"/>
            <a:ext cx="6610350" cy="19050"/>
          </a:xfrm>
          <a:prstGeom prst="line">
            <a:avLst/>
          </a:prstGeom>
          <a:noFill/>
          <a:ln w="9525">
            <a:solidFill>
              <a:srgbClr val="009900"/>
            </a:solidFill>
            <a:round/>
            <a:headEnd/>
            <a:tailEnd/>
          </a:ln>
        </p:spPr>
        <p:txBody>
          <a:bodyPr wrap="none" anchor="ctr"/>
          <a:lstStyle/>
          <a:p>
            <a:endParaRPr lang="es-ES_tradnl" sz="1000"/>
          </a:p>
        </p:txBody>
      </p:sp>
      <p:sp>
        <p:nvSpPr>
          <p:cNvPr id="18452" name="Line 90"/>
          <p:cNvSpPr>
            <a:spLocks noChangeShapeType="1"/>
          </p:cNvSpPr>
          <p:nvPr/>
        </p:nvSpPr>
        <p:spPr bwMode="auto">
          <a:xfrm>
            <a:off x="2228850" y="3124200"/>
            <a:ext cx="6610350" cy="0"/>
          </a:xfrm>
          <a:prstGeom prst="line">
            <a:avLst/>
          </a:prstGeom>
          <a:noFill/>
          <a:ln w="9525">
            <a:solidFill>
              <a:srgbClr val="009900"/>
            </a:solidFill>
            <a:round/>
            <a:headEnd/>
            <a:tailEnd/>
          </a:ln>
        </p:spPr>
        <p:txBody>
          <a:bodyPr wrap="none" anchor="ctr"/>
          <a:lstStyle/>
          <a:p>
            <a:endParaRPr lang="es-ES_tradnl" sz="1000"/>
          </a:p>
        </p:txBody>
      </p:sp>
      <p:sp>
        <p:nvSpPr>
          <p:cNvPr id="18453" name="Line 91"/>
          <p:cNvSpPr>
            <a:spLocks noChangeShapeType="1"/>
          </p:cNvSpPr>
          <p:nvPr/>
        </p:nvSpPr>
        <p:spPr bwMode="auto">
          <a:xfrm>
            <a:off x="2209800" y="2590800"/>
            <a:ext cx="6629400" cy="0"/>
          </a:xfrm>
          <a:prstGeom prst="line">
            <a:avLst/>
          </a:prstGeom>
          <a:noFill/>
          <a:ln w="9525">
            <a:solidFill>
              <a:srgbClr val="009900"/>
            </a:solidFill>
            <a:round/>
            <a:headEnd/>
            <a:tailEnd/>
          </a:ln>
        </p:spPr>
        <p:txBody>
          <a:bodyPr wrap="none" anchor="ctr"/>
          <a:lstStyle/>
          <a:p>
            <a:endParaRPr lang="es-ES_tradnl" sz="1000"/>
          </a:p>
        </p:txBody>
      </p:sp>
      <p:sp>
        <p:nvSpPr>
          <p:cNvPr id="18454" name="Line 92"/>
          <p:cNvSpPr>
            <a:spLocks noChangeShapeType="1"/>
          </p:cNvSpPr>
          <p:nvPr/>
        </p:nvSpPr>
        <p:spPr bwMode="auto">
          <a:xfrm>
            <a:off x="2209800" y="2590801"/>
            <a:ext cx="19050" cy="990600"/>
          </a:xfrm>
          <a:prstGeom prst="line">
            <a:avLst/>
          </a:prstGeom>
          <a:noFill/>
          <a:ln w="9525">
            <a:solidFill>
              <a:srgbClr val="009900"/>
            </a:solidFill>
            <a:round/>
            <a:headEnd/>
            <a:tailEnd/>
          </a:ln>
        </p:spPr>
        <p:txBody>
          <a:bodyPr wrap="none" anchor="ctr"/>
          <a:lstStyle/>
          <a:p>
            <a:endParaRPr lang="es-ES_tradnl" sz="1000"/>
          </a:p>
        </p:txBody>
      </p:sp>
      <p:sp>
        <p:nvSpPr>
          <p:cNvPr id="18455" name="Line 93"/>
          <p:cNvSpPr>
            <a:spLocks noChangeShapeType="1"/>
          </p:cNvSpPr>
          <p:nvPr/>
        </p:nvSpPr>
        <p:spPr bwMode="auto">
          <a:xfrm flipH="1">
            <a:off x="7086600" y="2286000"/>
            <a:ext cx="0" cy="1295401"/>
          </a:xfrm>
          <a:prstGeom prst="line">
            <a:avLst/>
          </a:prstGeom>
          <a:noFill/>
          <a:ln w="9525">
            <a:solidFill>
              <a:srgbClr val="009900"/>
            </a:solidFill>
            <a:round/>
            <a:headEnd/>
            <a:tailEnd/>
          </a:ln>
        </p:spPr>
        <p:txBody>
          <a:bodyPr wrap="none" anchor="ctr"/>
          <a:lstStyle/>
          <a:p>
            <a:endParaRPr lang="es-ES_tradnl" sz="1000"/>
          </a:p>
        </p:txBody>
      </p:sp>
      <p:sp>
        <p:nvSpPr>
          <p:cNvPr id="18456" name="Line 94"/>
          <p:cNvSpPr>
            <a:spLocks noChangeShapeType="1"/>
          </p:cNvSpPr>
          <p:nvPr/>
        </p:nvSpPr>
        <p:spPr bwMode="auto">
          <a:xfrm>
            <a:off x="8839200" y="2286001"/>
            <a:ext cx="0" cy="1295400"/>
          </a:xfrm>
          <a:prstGeom prst="line">
            <a:avLst/>
          </a:prstGeom>
          <a:noFill/>
          <a:ln w="9525">
            <a:solidFill>
              <a:srgbClr val="009900"/>
            </a:solidFill>
            <a:round/>
            <a:headEnd/>
            <a:tailEnd/>
          </a:ln>
        </p:spPr>
        <p:txBody>
          <a:bodyPr wrap="none" anchor="ctr"/>
          <a:lstStyle/>
          <a:p>
            <a:endParaRPr lang="es-ES_tradnl" sz="1000"/>
          </a:p>
        </p:txBody>
      </p:sp>
      <p:sp>
        <p:nvSpPr>
          <p:cNvPr id="18457" name="Line 95"/>
          <p:cNvSpPr>
            <a:spLocks noChangeShapeType="1"/>
          </p:cNvSpPr>
          <p:nvPr/>
        </p:nvSpPr>
        <p:spPr bwMode="auto">
          <a:xfrm flipV="1">
            <a:off x="7086600" y="2285999"/>
            <a:ext cx="1752600" cy="0"/>
          </a:xfrm>
          <a:prstGeom prst="line">
            <a:avLst/>
          </a:prstGeom>
          <a:noFill/>
          <a:ln w="9525">
            <a:solidFill>
              <a:srgbClr val="009900"/>
            </a:solidFill>
            <a:round/>
            <a:headEnd/>
            <a:tailEnd/>
          </a:ln>
        </p:spPr>
        <p:txBody>
          <a:bodyPr wrap="none" anchor="ctr"/>
          <a:lstStyle/>
          <a:p>
            <a:endParaRPr lang="es-ES_tradnl" sz="1000"/>
          </a:p>
        </p:txBody>
      </p:sp>
      <p:sp>
        <p:nvSpPr>
          <p:cNvPr id="18458" name="Rectangle 99"/>
          <p:cNvSpPr>
            <a:spLocks noChangeArrowheads="1"/>
          </p:cNvSpPr>
          <p:nvPr/>
        </p:nvSpPr>
        <p:spPr bwMode="auto">
          <a:xfrm>
            <a:off x="495301" y="4495801"/>
            <a:ext cx="8470267" cy="215444"/>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sym typeface="Wingdings" pitchFamily="2" charset="2"/>
              </a:rPr>
              <a:t></a:t>
            </a:r>
            <a:r>
              <a:rPr lang="es-ES_tradnl" sz="1400" dirty="0">
                <a:solidFill>
                  <a:srgbClr val="000000"/>
                </a:solidFill>
              </a:rPr>
              <a:t>   </a:t>
            </a:r>
            <a:r>
              <a:rPr lang="es-ES_tradnl" sz="1400" b="1" dirty="0">
                <a:solidFill>
                  <a:srgbClr val="0000FF"/>
                </a:solidFill>
              </a:rPr>
              <a:t>APLICACIÓN :</a:t>
            </a:r>
            <a:r>
              <a:rPr lang="es-ES_tradnl" sz="1400" b="1" dirty="0">
                <a:solidFill>
                  <a:srgbClr val="000000"/>
                </a:solidFill>
              </a:rPr>
              <a:t>   </a:t>
            </a:r>
            <a:r>
              <a:rPr lang="es-ES_tradnl" sz="1400" dirty="0">
                <a:solidFill>
                  <a:srgbClr val="000000"/>
                </a:solidFill>
              </a:rPr>
              <a:t> </a:t>
            </a:r>
            <a:r>
              <a:rPr lang="es-ES_tradnl" sz="1200" dirty="0">
                <a:solidFill>
                  <a:srgbClr val="000000"/>
                </a:solidFill>
              </a:rPr>
              <a:t>En el articulado de la Ley aparecen  </a:t>
            </a:r>
            <a:r>
              <a:rPr lang="es-ES_tradnl" sz="1200" b="1" i="1" dirty="0">
                <a:solidFill>
                  <a:srgbClr val="000000"/>
                </a:solidFill>
              </a:rPr>
              <a:t>después</a:t>
            </a:r>
            <a:r>
              <a:rPr lang="es-ES_tradnl" sz="1200" dirty="0">
                <a:solidFill>
                  <a:srgbClr val="000000"/>
                </a:solidFill>
              </a:rPr>
              <a:t>  de las </a:t>
            </a:r>
            <a:r>
              <a:rPr lang="es-ES_tradnl" sz="1200" dirty="0" err="1">
                <a:solidFill>
                  <a:srgbClr val="000000"/>
                </a:solidFill>
              </a:rPr>
              <a:t>Ded</a:t>
            </a:r>
            <a:r>
              <a:rPr lang="es-ES_tradnl" sz="1200" dirty="0">
                <a:solidFill>
                  <a:srgbClr val="000000"/>
                </a:solidFill>
              </a:rPr>
              <a:t>. por D. Imposición</a:t>
            </a:r>
          </a:p>
        </p:txBody>
      </p:sp>
      <p:sp>
        <p:nvSpPr>
          <p:cNvPr id="18459" name="Rectangle 106"/>
          <p:cNvSpPr>
            <a:spLocks noChangeArrowheads="1"/>
          </p:cNvSpPr>
          <p:nvPr/>
        </p:nvSpPr>
        <p:spPr bwMode="auto">
          <a:xfrm>
            <a:off x="2146301" y="4800601"/>
            <a:ext cx="787075" cy="184666"/>
          </a:xfrm>
          <a:prstGeom prst="rect">
            <a:avLst/>
          </a:prstGeom>
          <a:noFill/>
          <a:ln w="9525">
            <a:noFill/>
            <a:miter lim="800000"/>
            <a:headEnd/>
            <a:tailEnd/>
          </a:ln>
        </p:spPr>
        <p:txBody>
          <a:bodyPr wrap="none" lIns="0" tIns="0" rIns="0" bIns="0">
            <a:spAutoFit/>
          </a:bodyPr>
          <a:lstStyle/>
          <a:p>
            <a:pPr algn="l"/>
            <a:r>
              <a:rPr lang="es-ES_tradnl" sz="1200" b="1" dirty="0">
                <a:solidFill>
                  <a:srgbClr val="FF3300"/>
                </a:solidFill>
                <a:sym typeface="Monotype Sorts" charset="2"/>
              </a:rPr>
              <a:t></a:t>
            </a:r>
            <a:r>
              <a:rPr lang="es-ES_tradnl" sz="1200" dirty="0">
                <a:solidFill>
                  <a:srgbClr val="000000"/>
                </a:solidFill>
                <a:sym typeface="Monotype Sorts" charset="2"/>
              </a:rPr>
              <a:t>   </a:t>
            </a:r>
            <a:r>
              <a:rPr lang="es-ES_tradnl" sz="1200" dirty="0">
                <a:solidFill>
                  <a:srgbClr val="000000"/>
                </a:solidFill>
              </a:rPr>
              <a:t>pero :</a:t>
            </a:r>
          </a:p>
        </p:txBody>
      </p:sp>
      <p:grpSp>
        <p:nvGrpSpPr>
          <p:cNvPr id="2" name="Group 126"/>
          <p:cNvGrpSpPr>
            <a:grpSpLocks/>
          </p:cNvGrpSpPr>
          <p:nvPr/>
        </p:nvGrpSpPr>
        <p:grpSpPr bwMode="auto">
          <a:xfrm>
            <a:off x="3160978" y="4879978"/>
            <a:ext cx="3030273" cy="908051"/>
            <a:chOff x="1838" y="3120"/>
            <a:chExt cx="1762" cy="572"/>
          </a:xfrm>
        </p:grpSpPr>
        <p:sp>
          <p:nvSpPr>
            <p:cNvPr id="18468" name="Rectangle 107"/>
            <p:cNvSpPr>
              <a:spLocks noChangeArrowheads="1"/>
            </p:cNvSpPr>
            <p:nvPr/>
          </p:nvSpPr>
          <p:spPr bwMode="auto">
            <a:xfrm>
              <a:off x="1838" y="3120"/>
              <a:ext cx="1634" cy="256"/>
            </a:xfrm>
            <a:prstGeom prst="rect">
              <a:avLst/>
            </a:prstGeom>
            <a:noFill/>
            <a:ln w="9525">
              <a:noFill/>
              <a:miter lim="800000"/>
              <a:headEnd/>
              <a:tailEnd/>
            </a:ln>
          </p:spPr>
          <p:txBody>
            <a:bodyPr wrap="none" lIns="0" tIns="0" rIns="0" bIns="0">
              <a:spAutoFit/>
            </a:bodyPr>
            <a:lstStyle/>
            <a:p>
              <a:pPr algn="l"/>
              <a:r>
                <a:rPr lang="es-ES_tradnl" sz="1200" b="1" dirty="0">
                  <a:solidFill>
                    <a:srgbClr val="000000"/>
                  </a:solidFill>
                </a:rPr>
                <a:t>como  </a:t>
              </a:r>
              <a:r>
                <a:rPr lang="es-ES_tradnl" sz="1200" u="sng" dirty="0">
                  <a:solidFill>
                    <a:srgbClr val="000000"/>
                  </a:solidFill>
                </a:rPr>
                <a:t>no</a:t>
              </a:r>
              <a:r>
                <a:rPr lang="es-ES_tradnl" sz="1200" dirty="0">
                  <a:solidFill>
                    <a:srgbClr val="000000"/>
                  </a:solidFill>
                </a:rPr>
                <a:t> se establece  un </a:t>
              </a:r>
              <a:r>
                <a:rPr lang="es-ES_tradnl" sz="1200" b="1" i="1" dirty="0">
                  <a:solidFill>
                    <a:srgbClr val="000000"/>
                  </a:solidFill>
                </a:rPr>
                <a:t>orden</a:t>
              </a:r>
            </a:p>
            <a:p>
              <a:pPr algn="l">
                <a:spcBef>
                  <a:spcPct val="20000"/>
                </a:spcBef>
              </a:pPr>
              <a:r>
                <a:rPr lang="es-ES_tradnl" sz="1200" b="1" i="1" dirty="0">
                  <a:solidFill>
                    <a:srgbClr val="000000"/>
                  </a:solidFill>
                </a:rPr>
                <a:t>            obligatorio </a:t>
              </a:r>
              <a:r>
                <a:rPr lang="es-ES_tradnl" sz="1200" dirty="0">
                  <a:solidFill>
                    <a:srgbClr val="000000"/>
                  </a:solidFill>
                </a:rPr>
                <a:t> de aplicación</a:t>
              </a:r>
            </a:p>
          </p:txBody>
        </p:sp>
        <p:sp>
          <p:nvSpPr>
            <p:cNvPr id="18469" name="Rectangle 115"/>
            <p:cNvSpPr>
              <a:spLocks noChangeArrowheads="1"/>
            </p:cNvSpPr>
            <p:nvPr/>
          </p:nvSpPr>
          <p:spPr bwMode="auto">
            <a:xfrm>
              <a:off x="1838" y="3436"/>
              <a:ext cx="1762" cy="256"/>
            </a:xfrm>
            <a:prstGeom prst="rect">
              <a:avLst/>
            </a:prstGeom>
            <a:noFill/>
            <a:ln w="9525">
              <a:noFill/>
              <a:miter lim="800000"/>
              <a:headEnd/>
              <a:tailEnd/>
            </a:ln>
          </p:spPr>
          <p:txBody>
            <a:bodyPr wrap="none" lIns="0" tIns="0" rIns="0" bIns="0">
              <a:spAutoFit/>
            </a:bodyPr>
            <a:lstStyle/>
            <a:p>
              <a:pPr algn="l"/>
              <a:r>
                <a:rPr lang="es-ES_tradnl" sz="1200" b="1" dirty="0">
                  <a:solidFill>
                    <a:srgbClr val="000000"/>
                  </a:solidFill>
                </a:rPr>
                <a:t>y   </a:t>
              </a:r>
              <a:r>
                <a:rPr lang="es-ES_tradnl" sz="1200" dirty="0">
                  <a:solidFill>
                    <a:srgbClr val="000000"/>
                  </a:solidFill>
                </a:rPr>
                <a:t>el exceso no es trasladable</a:t>
              </a:r>
            </a:p>
            <a:p>
              <a:pPr algn="l">
                <a:spcBef>
                  <a:spcPct val="20000"/>
                </a:spcBef>
              </a:pPr>
              <a:r>
                <a:rPr lang="es-ES_tradnl" sz="1200" dirty="0">
                  <a:solidFill>
                    <a:srgbClr val="000000"/>
                  </a:solidFill>
                </a:rPr>
                <a:t>     mientras que los de las D.D.I. sí</a:t>
              </a:r>
            </a:p>
          </p:txBody>
        </p:sp>
      </p:grpSp>
      <p:sp>
        <p:nvSpPr>
          <p:cNvPr id="18461" name="Line 120"/>
          <p:cNvSpPr>
            <a:spLocks noChangeShapeType="1"/>
          </p:cNvSpPr>
          <p:nvPr/>
        </p:nvSpPr>
        <p:spPr bwMode="auto">
          <a:xfrm>
            <a:off x="6248400" y="4953000"/>
            <a:ext cx="0" cy="877888"/>
          </a:xfrm>
          <a:prstGeom prst="line">
            <a:avLst/>
          </a:prstGeom>
          <a:noFill/>
          <a:ln w="9525">
            <a:solidFill>
              <a:srgbClr val="009900"/>
            </a:solidFill>
            <a:round/>
            <a:headEnd/>
            <a:tailEnd/>
          </a:ln>
        </p:spPr>
        <p:txBody>
          <a:bodyPr wrap="none" anchor="ctr"/>
          <a:lstStyle/>
          <a:p>
            <a:endParaRPr lang="es-ES_tradnl" sz="1000"/>
          </a:p>
        </p:txBody>
      </p:sp>
      <p:sp>
        <p:nvSpPr>
          <p:cNvPr id="18462" name="Rectangle 121"/>
          <p:cNvSpPr>
            <a:spLocks noChangeArrowheads="1"/>
          </p:cNvSpPr>
          <p:nvPr/>
        </p:nvSpPr>
        <p:spPr bwMode="auto">
          <a:xfrm>
            <a:off x="6308196" y="5149334"/>
            <a:ext cx="416781" cy="184666"/>
          </a:xfrm>
          <a:prstGeom prst="rect">
            <a:avLst/>
          </a:prstGeom>
          <a:noFill/>
          <a:ln w="9525">
            <a:noFill/>
            <a:miter lim="800000"/>
            <a:headEnd/>
            <a:tailEnd/>
          </a:ln>
        </p:spPr>
        <p:txBody>
          <a:bodyPr wrap="none" lIns="0" tIns="0" rIns="0" bIns="0">
            <a:spAutoFit/>
          </a:bodyPr>
          <a:lstStyle/>
          <a:p>
            <a:pPr algn="l"/>
            <a:r>
              <a:rPr lang="es-ES_tradnl" sz="1200" dirty="0" smtClean="0">
                <a:solidFill>
                  <a:srgbClr val="D60093"/>
                </a:solidFill>
                <a:sym typeface="Symbol" pitchFamily="18" charset="2"/>
              </a:rPr>
              <a:t>     </a:t>
            </a:r>
            <a:endParaRPr lang="es-ES_tradnl" sz="1200" dirty="0">
              <a:solidFill>
                <a:srgbClr val="000000"/>
              </a:solidFill>
            </a:endParaRPr>
          </a:p>
        </p:txBody>
      </p:sp>
      <p:sp>
        <p:nvSpPr>
          <p:cNvPr id="18463" name="Line 122"/>
          <p:cNvSpPr>
            <a:spLocks noChangeShapeType="1"/>
          </p:cNvSpPr>
          <p:nvPr/>
        </p:nvSpPr>
        <p:spPr bwMode="auto">
          <a:xfrm>
            <a:off x="7045987" y="5016500"/>
            <a:ext cx="0" cy="630238"/>
          </a:xfrm>
          <a:prstGeom prst="line">
            <a:avLst/>
          </a:prstGeom>
          <a:noFill/>
          <a:ln w="9525">
            <a:solidFill>
              <a:srgbClr val="009900"/>
            </a:solidFill>
            <a:round/>
            <a:headEnd/>
            <a:tailEnd/>
          </a:ln>
        </p:spPr>
        <p:txBody>
          <a:bodyPr wrap="none" anchor="ctr"/>
          <a:lstStyle/>
          <a:p>
            <a:endParaRPr lang="es-ES_tradnl" sz="1000"/>
          </a:p>
        </p:txBody>
      </p:sp>
      <p:sp>
        <p:nvSpPr>
          <p:cNvPr id="18464" name="Rectangle 123"/>
          <p:cNvSpPr>
            <a:spLocks noChangeArrowheads="1"/>
          </p:cNvSpPr>
          <p:nvPr/>
        </p:nvSpPr>
        <p:spPr bwMode="auto">
          <a:xfrm>
            <a:off x="7281598" y="5021263"/>
            <a:ext cx="2224968" cy="627864"/>
          </a:xfrm>
          <a:prstGeom prst="rect">
            <a:avLst/>
          </a:prstGeom>
          <a:noFill/>
          <a:ln w="9525">
            <a:noFill/>
            <a:miter lim="800000"/>
            <a:headEnd/>
            <a:tailEnd/>
          </a:ln>
        </p:spPr>
        <p:txBody>
          <a:bodyPr wrap="none" lIns="0" tIns="0" rIns="0" bIns="0">
            <a:spAutoFit/>
          </a:bodyPr>
          <a:lstStyle/>
          <a:p>
            <a:pPr algn="l"/>
            <a:r>
              <a:rPr lang="es-ES_tradnl" sz="1200" dirty="0">
                <a:solidFill>
                  <a:srgbClr val="000000"/>
                </a:solidFill>
              </a:rPr>
              <a:t>De coincidir ambas, será</a:t>
            </a:r>
          </a:p>
          <a:p>
            <a:pPr algn="l">
              <a:spcBef>
                <a:spcPct val="20000"/>
              </a:spcBef>
            </a:pPr>
            <a:r>
              <a:rPr lang="es-ES_tradnl" sz="1200" dirty="0">
                <a:solidFill>
                  <a:srgbClr val="000000"/>
                </a:solidFill>
              </a:rPr>
              <a:t>preferible aplicar primero</a:t>
            </a:r>
          </a:p>
          <a:p>
            <a:pPr algn="l">
              <a:spcBef>
                <a:spcPct val="20000"/>
              </a:spcBef>
            </a:pPr>
            <a:r>
              <a:rPr lang="es-ES_tradnl" sz="1200" dirty="0">
                <a:solidFill>
                  <a:srgbClr val="000000"/>
                </a:solidFill>
              </a:rPr>
              <a:t>las Bonificaciones</a:t>
            </a:r>
          </a:p>
        </p:txBody>
      </p:sp>
      <p:sp>
        <p:nvSpPr>
          <p:cNvPr id="18465" name="Line 124"/>
          <p:cNvSpPr>
            <a:spLocks noChangeShapeType="1"/>
          </p:cNvSpPr>
          <p:nvPr/>
        </p:nvSpPr>
        <p:spPr bwMode="auto">
          <a:xfrm>
            <a:off x="7116498" y="5783263"/>
            <a:ext cx="2146300" cy="0"/>
          </a:xfrm>
          <a:prstGeom prst="line">
            <a:avLst/>
          </a:prstGeom>
          <a:noFill/>
          <a:ln w="9525">
            <a:solidFill>
              <a:srgbClr val="009900"/>
            </a:solidFill>
            <a:round/>
            <a:headEnd/>
            <a:tailEnd/>
          </a:ln>
        </p:spPr>
        <p:txBody>
          <a:bodyPr wrap="none" anchor="ctr"/>
          <a:lstStyle/>
          <a:p>
            <a:endParaRPr lang="es-ES_tradnl" sz="1000"/>
          </a:p>
        </p:txBody>
      </p:sp>
      <p:sp>
        <p:nvSpPr>
          <p:cNvPr id="18466" name="Rectangle 125"/>
          <p:cNvSpPr>
            <a:spLocks noChangeArrowheads="1"/>
          </p:cNvSpPr>
          <p:nvPr/>
        </p:nvSpPr>
        <p:spPr bwMode="auto">
          <a:xfrm>
            <a:off x="7174971" y="6084888"/>
            <a:ext cx="2447786" cy="627864"/>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Incluso puede ser preferible</a:t>
            </a:r>
          </a:p>
          <a:p>
            <a:pPr>
              <a:spcBef>
                <a:spcPct val="20000"/>
              </a:spcBef>
            </a:pPr>
            <a:r>
              <a:rPr lang="es-ES_tradnl" sz="1200" dirty="0">
                <a:solidFill>
                  <a:srgbClr val="000000"/>
                </a:solidFill>
              </a:rPr>
              <a:t>no aplicar B.I. (-)</a:t>
            </a:r>
          </a:p>
          <a:p>
            <a:pPr>
              <a:spcBef>
                <a:spcPct val="20000"/>
              </a:spcBef>
            </a:pPr>
            <a:r>
              <a:rPr lang="es-ES_tradnl" sz="1200" dirty="0">
                <a:solidFill>
                  <a:srgbClr val="000000"/>
                </a:solidFill>
              </a:rPr>
              <a:t>si todavía queda plazo</a:t>
            </a:r>
          </a:p>
        </p:txBody>
      </p:sp>
      <p:sp>
        <p:nvSpPr>
          <p:cNvPr id="18467" name="Line 127"/>
          <p:cNvSpPr>
            <a:spLocks noChangeShapeType="1"/>
          </p:cNvSpPr>
          <p:nvPr/>
        </p:nvSpPr>
        <p:spPr bwMode="auto">
          <a:xfrm>
            <a:off x="8189648" y="5783263"/>
            <a:ext cx="0" cy="252412"/>
          </a:xfrm>
          <a:prstGeom prst="line">
            <a:avLst/>
          </a:prstGeom>
          <a:noFill/>
          <a:ln w="9525">
            <a:solidFill>
              <a:srgbClr val="009900"/>
            </a:solidFill>
            <a:round/>
            <a:headEnd/>
            <a:tailEnd type="stealth" w="med" len="med"/>
          </a:ln>
        </p:spPr>
        <p:txBody>
          <a:bodyPr wrap="none" anchor="ctr"/>
          <a:lstStyle/>
          <a:p>
            <a:endParaRPr lang="es-ES_tradnl" sz="1000"/>
          </a:p>
        </p:txBody>
      </p:sp>
      <p:sp>
        <p:nvSpPr>
          <p:cNvPr id="39" name="38 Rectángulo"/>
          <p:cNvSpPr/>
          <p:nvPr/>
        </p:nvSpPr>
        <p:spPr>
          <a:xfrm>
            <a:off x="2743200" y="1856601"/>
            <a:ext cx="6858000" cy="276999"/>
          </a:xfrm>
          <a:prstGeom prst="rect">
            <a:avLst/>
          </a:prstGeom>
        </p:spPr>
        <p:txBody>
          <a:bodyPr wrap="square">
            <a:spAutoFit/>
          </a:bodyPr>
          <a:lstStyle/>
          <a:p>
            <a:r>
              <a:rPr lang="es-ES_tradnl" sz="1200" dirty="0" smtClean="0">
                <a:solidFill>
                  <a:srgbClr val="FF0000"/>
                </a:solidFill>
              </a:rPr>
              <a:t>BONIFICACION =  COEFICIENTE*  x  [RENTA BONIFICADA x T. GRAVAMEN] </a:t>
            </a:r>
            <a:endParaRPr lang="es-ES_tradnl" sz="1200" dirty="0">
              <a:solidFill>
                <a:srgbClr val="FF0000"/>
              </a:solidFill>
            </a:endParaRPr>
          </a:p>
        </p:txBody>
      </p:sp>
    </p:spTree>
    <p:extLst>
      <p:ext uri="{BB962C8B-B14F-4D97-AF65-F5344CB8AC3E}">
        <p14:creationId xmlns="" xmlns:p14="http://schemas.microsoft.com/office/powerpoint/2010/main" val="3870594801"/>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339</a:t>
            </a:fld>
            <a:endParaRPr lang="es-ES" dirty="0"/>
          </a:p>
        </p:txBody>
      </p:sp>
      <p:sp>
        <p:nvSpPr>
          <p:cNvPr id="14339" name="Oval 2"/>
          <p:cNvSpPr>
            <a:spLocks noChangeArrowheads="1"/>
          </p:cNvSpPr>
          <p:nvPr/>
        </p:nvSpPr>
        <p:spPr bwMode="auto">
          <a:xfrm rot="5400000">
            <a:off x="4816475" y="-3749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4341" name="Text Box 4"/>
          <p:cNvSpPr txBox="1">
            <a:spLocks noChangeArrowheads="1"/>
          </p:cNvSpPr>
          <p:nvPr/>
        </p:nvSpPr>
        <p:spPr bwMode="auto">
          <a:xfrm>
            <a:off x="0" y="1522274"/>
            <a:ext cx="9906000" cy="4154984"/>
          </a:xfrm>
          <a:prstGeom prst="rect">
            <a:avLst/>
          </a:prstGeom>
          <a:solidFill>
            <a:srgbClr val="CCFFFF"/>
          </a:solidFill>
          <a:ln w="9525">
            <a:noFill/>
            <a:miter lim="800000"/>
            <a:headEnd/>
            <a:tailEnd/>
          </a:ln>
        </p:spPr>
        <p:txBody>
          <a:bodyPr>
            <a:spAutoFit/>
          </a:bodyPr>
          <a:lstStyle/>
          <a:p>
            <a:pPr algn="ctr"/>
            <a:endParaRPr lang="es-ES_tradnl" sz="2400" dirty="0" smtClean="0">
              <a:solidFill>
                <a:srgbClr val="000066"/>
              </a:solidFill>
            </a:endParaRPr>
          </a:p>
          <a:p>
            <a:pPr algn="ctr"/>
            <a:r>
              <a:rPr lang="es-ES_tradnl" sz="6000" dirty="0" smtClean="0">
                <a:solidFill>
                  <a:srgbClr val="FF0000"/>
                </a:solidFill>
              </a:rPr>
              <a:t>Deducciones</a:t>
            </a:r>
          </a:p>
          <a:p>
            <a:pPr algn="ctr"/>
            <a:r>
              <a:rPr lang="es-ES_tradnl" sz="6000" dirty="0" smtClean="0">
                <a:solidFill>
                  <a:srgbClr val="FF0000"/>
                </a:solidFill>
              </a:rPr>
              <a:t>Doble Imposición</a:t>
            </a:r>
          </a:p>
          <a:p>
            <a:pPr algn="ctr"/>
            <a:r>
              <a:rPr lang="es-ES_tradnl" sz="6000" u="sng" dirty="0" smtClean="0">
                <a:solidFill>
                  <a:srgbClr val="FF0000"/>
                </a:solidFill>
              </a:rPr>
              <a:t>Internacional</a:t>
            </a:r>
          </a:p>
          <a:p>
            <a:pPr algn="ctr"/>
            <a:endParaRPr lang="es-ES_tradnl" sz="6000" u="sng" dirty="0" smtClean="0">
              <a:solidFill>
                <a:srgbClr val="FF0000"/>
              </a:solidFill>
            </a:endParaRPr>
          </a:p>
        </p:txBody>
      </p:sp>
      <p:sp>
        <p:nvSpPr>
          <p:cNvPr id="7" name="Rectangle 5"/>
          <p:cNvSpPr>
            <a:spLocks noChangeArrowheads="1"/>
          </p:cNvSpPr>
          <p:nvPr/>
        </p:nvSpPr>
        <p:spPr bwMode="auto">
          <a:xfrm>
            <a:off x="0" y="152400"/>
            <a:ext cx="9906000" cy="609600"/>
          </a:xfrm>
          <a:prstGeom prst="rect">
            <a:avLst/>
          </a:prstGeom>
          <a:noFill/>
          <a:ln w="9525">
            <a:noFill/>
            <a:miter lim="800000"/>
            <a:headEnd/>
            <a:tailEnd/>
          </a:ln>
        </p:spPr>
        <p:txBody>
          <a:bodyPr anchor="ctr" anchorCtr="1"/>
          <a:lstStyle/>
          <a:p>
            <a:r>
              <a:rPr lang="es-ES_tradnl" sz="4400" dirty="0" smtClean="0">
                <a:solidFill>
                  <a:srgbClr val="FFFF66"/>
                </a:solidFill>
                <a:latin typeface="Arial" pitchFamily="34" charset="0"/>
              </a:rPr>
              <a:t>NUEVA 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spTree>
    <p:extLst>
      <p:ext uri="{BB962C8B-B14F-4D97-AF65-F5344CB8AC3E}">
        <p14:creationId xmlns="" xmlns:p14="http://schemas.microsoft.com/office/powerpoint/2010/main" val="317970133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 name="Marcador de número de diapositiva 1"/>
          <p:cNvSpPr>
            <a:spLocks noGrp="1"/>
          </p:cNvSpPr>
          <p:nvPr>
            <p:ph type="sldNum" sz="quarter" idx="10"/>
          </p:nvPr>
        </p:nvSpPr>
        <p:spPr>
          <a:xfrm>
            <a:off x="9448800" y="6550775"/>
            <a:ext cx="457200" cy="323850"/>
          </a:xfrm>
        </p:spPr>
        <p:txBody>
          <a:bodyPr/>
          <a:lstStyle/>
          <a:p>
            <a:fld id="{24A8BF4D-2C58-4656-A07E-61740E0887D9}" type="slidenum">
              <a:rPr lang="en-US" altLang="es-ES">
                <a:solidFill>
                  <a:srgbClr val="000000"/>
                </a:solidFill>
              </a:rPr>
              <a:pPr/>
              <a:t>34</a:t>
            </a:fld>
            <a:endParaRPr lang="en-US" altLang="es-ES" dirty="0">
              <a:solidFill>
                <a:srgbClr val="000000"/>
              </a:solidFill>
            </a:endParaRPr>
          </a:p>
        </p:txBody>
      </p:sp>
      <p:sp>
        <p:nvSpPr>
          <p:cNvPr id="2311170"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graphicFrame>
        <p:nvGraphicFramePr>
          <p:cNvPr id="2311171" name="Object 3"/>
          <p:cNvGraphicFramePr>
            <a:graphicFrameLocks noChangeAspect="1"/>
          </p:cNvGraphicFramePr>
          <p:nvPr>
            <p:extLst>
              <p:ext uri="{D42A27DB-BD31-4B8C-83A1-F6EECF244321}">
                <p14:modId xmlns="" xmlns:p14="http://schemas.microsoft.com/office/powerpoint/2010/main" val="894891791"/>
              </p:ext>
            </p:extLst>
          </p:nvPr>
        </p:nvGraphicFramePr>
        <p:xfrm>
          <a:off x="307975" y="962025"/>
          <a:ext cx="8047038" cy="1914501"/>
        </p:xfrm>
        <a:graphic>
          <a:graphicData uri="http://schemas.openxmlformats.org/presentationml/2006/ole">
            <p:oleObj spid="_x0000_s463446" name="Document" r:id="rId4" imgW="7729226" imgH="2204756" progId="">
              <p:embed/>
            </p:oleObj>
          </a:graphicData>
        </a:graphic>
      </p:graphicFrame>
      <p:graphicFrame>
        <p:nvGraphicFramePr>
          <p:cNvPr id="2311172" name="Object 4"/>
          <p:cNvGraphicFramePr>
            <a:graphicFrameLocks noChangeAspect="1"/>
          </p:cNvGraphicFramePr>
          <p:nvPr>
            <p:extLst>
              <p:ext uri="{D42A27DB-BD31-4B8C-83A1-F6EECF244321}">
                <p14:modId xmlns="" xmlns:p14="http://schemas.microsoft.com/office/powerpoint/2010/main" val="3759610114"/>
              </p:ext>
            </p:extLst>
          </p:nvPr>
        </p:nvGraphicFramePr>
        <p:xfrm>
          <a:off x="200472" y="4702702"/>
          <a:ext cx="8153501" cy="1734039"/>
        </p:xfrm>
        <a:graphic>
          <a:graphicData uri="http://schemas.openxmlformats.org/presentationml/2006/ole">
            <p:oleObj spid="_x0000_s463447" name="Document" r:id="rId5" imgW="6452531" imgH="1875157" progId="">
              <p:embed/>
            </p:oleObj>
          </a:graphicData>
        </a:graphic>
      </p:graphicFrame>
      <p:sp>
        <p:nvSpPr>
          <p:cNvPr id="2311173" name="Rectangle 5"/>
          <p:cNvSpPr>
            <a:spLocks noChangeArrowheads="1"/>
          </p:cNvSpPr>
          <p:nvPr/>
        </p:nvSpPr>
        <p:spPr bwMode="auto">
          <a:xfrm>
            <a:off x="2667000" y="42069"/>
            <a:ext cx="6934200" cy="38258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lvl="0"/>
            <a:r>
              <a:rPr lang="es-ES" altLang="es-ES" sz="2200" dirty="0">
                <a:solidFill>
                  <a:srgbClr val="990033"/>
                </a:solidFill>
              </a:rPr>
              <a:t> </a:t>
            </a:r>
            <a:endParaRPr lang="es-ES" altLang="es-ES" sz="2200" dirty="0" smtClean="0">
              <a:solidFill>
                <a:srgbClr val="990033"/>
              </a:solidFill>
            </a:endParaRPr>
          </a:p>
          <a:p>
            <a:pPr lvl="0"/>
            <a:r>
              <a:rPr lang="es-ES" altLang="es-ES" sz="2000" u="sng" dirty="0" smtClean="0">
                <a:solidFill>
                  <a:srgbClr val="990033"/>
                </a:solidFill>
              </a:rPr>
              <a:t>Pasivos</a:t>
            </a:r>
            <a:r>
              <a:rPr lang="es-ES" altLang="es-ES" sz="2000" dirty="0" smtClean="0">
                <a:solidFill>
                  <a:srgbClr val="990033"/>
                </a:solidFill>
              </a:rPr>
              <a:t>  </a:t>
            </a:r>
            <a:r>
              <a:rPr lang="es-ES" altLang="es-ES" sz="2000" dirty="0">
                <a:solidFill>
                  <a:srgbClr val="990033"/>
                </a:solidFill>
              </a:rPr>
              <a:t>por impuesto </a:t>
            </a:r>
            <a:r>
              <a:rPr lang="es-ES" altLang="es-ES" sz="2000" dirty="0" smtClean="0">
                <a:solidFill>
                  <a:srgbClr val="C00000"/>
                </a:solidFill>
              </a:rPr>
              <a:t>diferido </a:t>
            </a:r>
            <a:r>
              <a:rPr lang="es-ES_tradnl" sz="2000" dirty="0" smtClean="0">
                <a:solidFill>
                  <a:srgbClr val="C00000"/>
                </a:solidFill>
                <a:effectLst/>
              </a:rPr>
              <a:t>(“DT Imponibles”):</a:t>
            </a:r>
            <a:r>
              <a:rPr lang="es-ES" altLang="es-ES" sz="2200" dirty="0">
                <a:solidFill>
                  <a:srgbClr val="990033"/>
                </a:solidFill>
              </a:rPr>
              <a:t/>
            </a:r>
            <a:br>
              <a:rPr lang="es-ES" altLang="es-ES" sz="2200" dirty="0">
                <a:solidFill>
                  <a:srgbClr val="990033"/>
                </a:solidFill>
              </a:rPr>
            </a:br>
            <a:endParaRPr lang="es-ES" altLang="es-ES" sz="2200" dirty="0">
              <a:solidFill>
                <a:srgbClr val="990033"/>
              </a:solidFill>
            </a:endParaRPr>
          </a:p>
        </p:txBody>
      </p:sp>
      <p:graphicFrame>
        <p:nvGraphicFramePr>
          <p:cNvPr id="3" name="Tabla 2"/>
          <p:cNvGraphicFramePr>
            <a:graphicFrameLocks noGrp="1"/>
          </p:cNvGraphicFramePr>
          <p:nvPr/>
        </p:nvGraphicFramePr>
        <p:xfrm>
          <a:off x="1457411" y="457200"/>
          <a:ext cx="6605588" cy="381000"/>
        </p:xfrm>
        <a:graphic>
          <a:graphicData uri="http://schemas.openxmlformats.org/drawingml/2006/table">
            <a:tbl>
              <a:tblPr firstRow="1" bandRow="1">
                <a:tableStyleId>{5C22544A-7EE6-4342-B048-85BDC9FD1C3A}</a:tableStyleId>
              </a:tblPr>
              <a:tblGrid>
                <a:gridCol w="6605588">
                  <a:extLst>
                    <a:ext uri="{9D8B030D-6E8A-4147-A177-3AD203B41FA5}">
                      <a16:colId xmlns="" xmlns:a16="http://schemas.microsoft.com/office/drawing/2014/main" val="1759599014"/>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chemeClr val="tx1"/>
                          </a:solidFill>
                          <a:latin typeface="+mn-lt"/>
                        </a:rPr>
                        <a:t>AÑO N</a:t>
                      </a:r>
                      <a:r>
                        <a:rPr lang="es-ES_tradnl" sz="1800" dirty="0" smtClean="0">
                          <a:solidFill>
                            <a:schemeClr val="tx1"/>
                          </a:solidFill>
                          <a:latin typeface="+mn-lt"/>
                        </a:rPr>
                        <a:t>. </a:t>
                      </a:r>
                      <a:r>
                        <a:rPr lang="es-ES_tradnl" sz="1800" dirty="0" smtClean="0">
                          <a:solidFill>
                            <a:srgbClr val="FFFF00"/>
                          </a:solidFill>
                          <a:latin typeface="+mn-lt"/>
                        </a:rPr>
                        <a:t>Con </a:t>
                      </a:r>
                      <a:r>
                        <a:rPr lang="es-ES_tradnl" sz="1800" u="sng" dirty="0" smtClean="0">
                          <a:solidFill>
                            <a:srgbClr val="FFFF00"/>
                          </a:solidFill>
                          <a:latin typeface="+mn-lt"/>
                        </a:rPr>
                        <a:t>Origen</a:t>
                      </a:r>
                      <a:r>
                        <a:rPr lang="es-ES_tradnl" sz="1800" dirty="0" smtClean="0">
                          <a:solidFill>
                            <a:srgbClr val="FFFF00"/>
                          </a:solidFill>
                          <a:latin typeface="+mn-lt"/>
                        </a:rPr>
                        <a:t> en el ejercicio actual (“</a:t>
                      </a:r>
                      <a:r>
                        <a:rPr lang="es-ES_tradnl" sz="1800" u="sng" dirty="0" smtClean="0">
                          <a:solidFill>
                            <a:srgbClr val="FFFF00"/>
                          </a:solidFill>
                          <a:latin typeface="+mn-lt"/>
                        </a:rPr>
                        <a:t>nacen</a:t>
                      </a:r>
                      <a:r>
                        <a:rPr lang="es-ES_tradnl" sz="1800" dirty="0" smtClean="0">
                          <a:solidFill>
                            <a:srgbClr val="FFFF00"/>
                          </a:solidFill>
                          <a:latin typeface="+mn-lt"/>
                        </a:rPr>
                        <a:t>”)</a:t>
                      </a:r>
                      <a:r>
                        <a:rPr lang="es-ES_tradnl" sz="1800" dirty="0" smtClean="0">
                          <a:solidFill>
                            <a:schemeClr val="tx1"/>
                          </a:solidFill>
                          <a:latin typeface="+mn-lt"/>
                        </a:rPr>
                        <a:t>: </a:t>
                      </a:r>
                      <a:endParaRPr lang="es-ES" dirty="0">
                        <a:solidFill>
                          <a:schemeClr val="tx1"/>
                        </a:solidFill>
                      </a:endParaRPr>
                    </a:p>
                  </a:txBody>
                  <a:tcPr>
                    <a:solidFill>
                      <a:srgbClr val="0000FF"/>
                    </a:solidFill>
                  </a:tcPr>
                </a:tc>
                <a:extLst>
                  <a:ext uri="{0D108BD9-81ED-4DB2-BD59-A6C34878D82A}">
                    <a16:rowId xmlns="" xmlns:a16="http://schemas.microsoft.com/office/drawing/2014/main" val="1621528822"/>
                  </a:ext>
                </a:extLst>
              </a:tr>
            </a:tbl>
          </a:graphicData>
        </a:graphic>
      </p:graphicFrame>
      <p:graphicFrame>
        <p:nvGraphicFramePr>
          <p:cNvPr id="9" name="Tabla 8"/>
          <p:cNvGraphicFramePr>
            <a:graphicFrameLocks noGrp="1"/>
          </p:cNvGraphicFramePr>
          <p:nvPr>
            <p:extLst>
              <p:ext uri="{D42A27DB-BD31-4B8C-83A1-F6EECF244321}">
                <p14:modId xmlns="" xmlns:p14="http://schemas.microsoft.com/office/powerpoint/2010/main" val="2814853818"/>
              </p:ext>
            </p:extLst>
          </p:nvPr>
        </p:nvGraphicFramePr>
        <p:xfrm>
          <a:off x="652751" y="4131732"/>
          <a:ext cx="7667626" cy="381000"/>
        </p:xfrm>
        <a:graphic>
          <a:graphicData uri="http://schemas.openxmlformats.org/drawingml/2006/table">
            <a:tbl>
              <a:tblPr firstRow="1" bandRow="1">
                <a:tableStyleId>{5C22544A-7EE6-4342-B048-85BDC9FD1C3A}</a:tableStyleId>
              </a:tblPr>
              <a:tblGrid>
                <a:gridCol w="7667626">
                  <a:extLst>
                    <a:ext uri="{9D8B030D-6E8A-4147-A177-3AD203B41FA5}">
                      <a16:colId xmlns="" xmlns:a16="http://schemas.microsoft.com/office/drawing/2014/main" val="1759599014"/>
                    </a:ext>
                  </a:extLst>
                </a:gridCol>
              </a:tblGrid>
              <a:tr h="381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chemeClr val="tx1"/>
                          </a:solidFill>
                          <a:latin typeface="+mn-lt"/>
                        </a:rPr>
                        <a:t>AÑOS N+1 y siguientes </a:t>
                      </a:r>
                      <a:r>
                        <a:rPr lang="es-ES_tradnl" sz="1800" dirty="0" smtClean="0">
                          <a:solidFill>
                            <a:schemeClr val="tx1"/>
                          </a:solidFill>
                          <a:latin typeface="+mn-lt"/>
                        </a:rPr>
                        <a:t>. </a:t>
                      </a:r>
                      <a:r>
                        <a:rPr lang="es-ES_tradnl" sz="1800" b="1" u="sng" kern="1200" dirty="0" smtClean="0">
                          <a:solidFill>
                            <a:srgbClr val="FFFF00"/>
                          </a:solidFill>
                          <a:effectLst/>
                          <a:latin typeface="+mn-lt"/>
                          <a:ea typeface="+mn-ea"/>
                          <a:cs typeface="+mn-cs"/>
                        </a:rPr>
                        <a:t>Revierten</a:t>
                      </a:r>
                      <a:r>
                        <a:rPr lang="es-ES_tradnl" sz="1800" b="1" u="none" kern="1200" dirty="0" smtClean="0">
                          <a:solidFill>
                            <a:srgbClr val="FFFF00"/>
                          </a:solidFill>
                          <a:effectLst/>
                          <a:latin typeface="+mn-lt"/>
                          <a:ea typeface="+mn-ea"/>
                          <a:cs typeface="+mn-cs"/>
                        </a:rPr>
                        <a:t> en este</a:t>
                      </a:r>
                      <a:r>
                        <a:rPr lang="es-ES_tradnl" sz="1800" b="1" u="none" kern="1200" baseline="0" dirty="0" smtClean="0">
                          <a:solidFill>
                            <a:srgbClr val="FFFF00"/>
                          </a:solidFill>
                          <a:effectLst/>
                          <a:latin typeface="+mn-lt"/>
                          <a:ea typeface="+mn-ea"/>
                          <a:cs typeface="+mn-cs"/>
                        </a:rPr>
                        <a:t> ejercicio</a:t>
                      </a:r>
                      <a:r>
                        <a:rPr lang="es-ES_tradnl" sz="1800" b="1" u="none" kern="1200" dirty="0" smtClean="0">
                          <a:solidFill>
                            <a:srgbClr val="FFFF00"/>
                          </a:solidFill>
                          <a:effectLst/>
                          <a:latin typeface="+mn-lt"/>
                          <a:ea typeface="+mn-ea"/>
                          <a:cs typeface="+mn-cs"/>
                        </a:rPr>
                        <a:t> </a:t>
                      </a:r>
                      <a:r>
                        <a:rPr lang="es-ES_tradnl" sz="1800" b="1" kern="1200" dirty="0" smtClean="0">
                          <a:solidFill>
                            <a:srgbClr val="FFFF00"/>
                          </a:solidFill>
                          <a:effectLst/>
                          <a:latin typeface="+mn-lt"/>
                          <a:ea typeface="+mn-ea"/>
                          <a:cs typeface="+mn-cs"/>
                        </a:rPr>
                        <a:t>(“</a:t>
                      </a:r>
                      <a:r>
                        <a:rPr lang="es-ES_tradnl" sz="1800" b="1" u="sng" kern="1200" dirty="0" smtClean="0">
                          <a:solidFill>
                            <a:srgbClr val="FFFF00"/>
                          </a:solidFill>
                          <a:effectLst/>
                          <a:latin typeface="+mn-lt"/>
                          <a:ea typeface="+mn-ea"/>
                          <a:cs typeface="+mn-cs"/>
                        </a:rPr>
                        <a:t>mueren</a:t>
                      </a:r>
                      <a:r>
                        <a:rPr lang="es-ES_tradnl" sz="1800" b="1" kern="1200" dirty="0" smtClean="0">
                          <a:solidFill>
                            <a:srgbClr val="FFFF00"/>
                          </a:solidFill>
                          <a:effectLst/>
                          <a:latin typeface="+mn-lt"/>
                          <a:ea typeface="+mn-ea"/>
                          <a:cs typeface="+mn-cs"/>
                        </a:rPr>
                        <a:t>”)</a:t>
                      </a:r>
                      <a:r>
                        <a:rPr lang="es-ES_tradnl" sz="1800" dirty="0" smtClean="0">
                          <a:solidFill>
                            <a:schemeClr val="tx1"/>
                          </a:solidFill>
                          <a:latin typeface="+mn-lt"/>
                        </a:rPr>
                        <a:t>: </a:t>
                      </a:r>
                      <a:endParaRPr lang="es-ES" dirty="0">
                        <a:solidFill>
                          <a:schemeClr val="tx1"/>
                        </a:solidFill>
                      </a:endParaRPr>
                    </a:p>
                  </a:txBody>
                  <a:tcPr>
                    <a:solidFill>
                      <a:srgbClr val="0000FF"/>
                    </a:solidFill>
                  </a:tcPr>
                </a:tc>
                <a:extLst>
                  <a:ext uri="{0D108BD9-81ED-4DB2-BD59-A6C34878D82A}">
                    <a16:rowId xmlns="" xmlns:a16="http://schemas.microsoft.com/office/drawing/2014/main" val="1621528822"/>
                  </a:ext>
                </a:extLst>
              </a:tr>
            </a:tbl>
          </a:graphicData>
        </a:graphic>
      </p:graphicFrame>
      <p:sp>
        <p:nvSpPr>
          <p:cNvPr id="10" name="Text Box 4"/>
          <p:cNvSpPr txBox="1">
            <a:spLocks noChangeArrowheads="1"/>
          </p:cNvSpPr>
          <p:nvPr/>
        </p:nvSpPr>
        <p:spPr bwMode="auto">
          <a:xfrm>
            <a:off x="152400" y="0"/>
            <a:ext cx="2057400"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4-2</a:t>
            </a:r>
            <a:endParaRPr lang="es-ES" altLang="es-ES" dirty="0">
              <a:solidFill>
                <a:srgbClr val="333399"/>
              </a:solidFill>
              <a:latin typeface="Times New Roman" panose="02020603050405020304" pitchFamily="18" charset="0"/>
            </a:endParaRPr>
          </a:p>
        </p:txBody>
      </p:sp>
      <p:graphicFrame>
        <p:nvGraphicFramePr>
          <p:cNvPr id="11" name="Tabla 10"/>
          <p:cNvGraphicFramePr>
            <a:graphicFrameLocks noGrp="1"/>
          </p:cNvGraphicFramePr>
          <p:nvPr>
            <p:extLst>
              <p:ext uri="{D42A27DB-BD31-4B8C-83A1-F6EECF244321}">
                <p14:modId xmlns="" xmlns:p14="http://schemas.microsoft.com/office/powerpoint/2010/main" val="3464167134"/>
              </p:ext>
            </p:extLst>
          </p:nvPr>
        </p:nvGraphicFramePr>
        <p:xfrm>
          <a:off x="8566150" y="580505"/>
          <a:ext cx="1155700" cy="2194560"/>
        </p:xfrm>
        <a:graphic>
          <a:graphicData uri="http://schemas.openxmlformats.org/drawingml/2006/table">
            <a:tbl>
              <a:tblPr firstRow="1" bandRow="1">
                <a:tableStyleId>{5C22544A-7EE6-4342-B048-85BDC9FD1C3A}</a:tableStyleId>
              </a:tblPr>
              <a:tblGrid>
                <a:gridCol w="1155700">
                  <a:extLst>
                    <a:ext uri="{9D8B030D-6E8A-4147-A177-3AD203B41FA5}">
                      <a16:colId xmlns="" xmlns:a16="http://schemas.microsoft.com/office/drawing/2014/main" val="3481068613"/>
                    </a:ext>
                  </a:extLst>
                </a:gridCol>
              </a:tblGrid>
              <a:tr h="304799">
                <a:tc>
                  <a:txBody>
                    <a:bodyPr/>
                    <a:lstStyle/>
                    <a:p>
                      <a:pPr algn="ctr"/>
                      <a:r>
                        <a:rPr lang="es-ES" dirty="0" smtClean="0">
                          <a:solidFill>
                            <a:srgbClr val="FF0066"/>
                          </a:solidFill>
                        </a:rPr>
                        <a:t>Año N</a:t>
                      </a:r>
                      <a:endParaRPr lang="es-ES" dirty="0">
                        <a:solidFill>
                          <a:srgbClr val="FF0066"/>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473615590"/>
                  </a:ext>
                </a:extLst>
              </a:tr>
              <a:tr h="577735">
                <a:tc>
                  <a:txBody>
                    <a:bodyPr/>
                    <a:lstStyle/>
                    <a:p>
                      <a:pPr algn="ctr"/>
                      <a:r>
                        <a:rPr lang="es-ES" b="1" u="sng" dirty="0" smtClean="0">
                          <a:solidFill>
                            <a:schemeClr val="tx1"/>
                          </a:solidFill>
                        </a:rPr>
                        <a:t>Ajuste -</a:t>
                      </a:r>
                      <a:endParaRPr lang="es-ES"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es-ES" b="1" dirty="0" smtClean="0">
                          <a:solidFill>
                            <a:srgbClr val="FFFF00"/>
                          </a:solidFill>
                        </a:rPr>
                        <a:t>-100.000</a:t>
                      </a: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2104948947"/>
                  </a:ext>
                </a:extLst>
              </a:tr>
              <a:tr h="1048075">
                <a:tc>
                  <a:txBody>
                    <a:bodyPr/>
                    <a:lstStyle/>
                    <a:p>
                      <a:pPr algn="ctr"/>
                      <a:r>
                        <a:rPr lang="es-ES" u="sng" dirty="0" smtClean="0">
                          <a:solidFill>
                            <a:srgbClr val="FF0000"/>
                          </a:solidFill>
                        </a:rPr>
                        <a:t>Asiento</a:t>
                      </a:r>
                      <a:r>
                        <a:rPr lang="es-ES" dirty="0" smtClean="0">
                          <a:solidFill>
                            <a:srgbClr val="FF0000"/>
                          </a:solidFill>
                        </a:rPr>
                        <a:t>:</a:t>
                      </a:r>
                    </a:p>
                    <a:p>
                      <a:pPr algn="ctr"/>
                      <a:r>
                        <a:rPr lang="es-ES" dirty="0" smtClean="0">
                          <a:solidFill>
                            <a:srgbClr val="FF0000"/>
                          </a:solidFill>
                        </a:rPr>
                        <a:t>100.000</a:t>
                      </a:r>
                      <a:r>
                        <a:rPr lang="es-ES" baseline="0" dirty="0" smtClean="0">
                          <a:solidFill>
                            <a:srgbClr val="FF0000"/>
                          </a:solidFill>
                        </a:rPr>
                        <a:t> x 0,25 = </a:t>
                      </a:r>
                    </a:p>
                    <a:p>
                      <a:pPr algn="ctr"/>
                      <a:r>
                        <a:rPr lang="es-ES" b="1" baseline="0" dirty="0" smtClean="0">
                          <a:solidFill>
                            <a:srgbClr val="FF0000"/>
                          </a:solidFill>
                        </a:rPr>
                        <a:t>-25.000</a:t>
                      </a:r>
                      <a:endParaRPr lang="es-ES" b="1" dirty="0">
                        <a:solidFill>
                          <a:srgbClr val="FF0000"/>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3765886293"/>
                  </a:ext>
                </a:extLst>
              </a:tr>
            </a:tbl>
          </a:graphicData>
        </a:graphic>
      </p:graphicFrame>
      <p:graphicFrame>
        <p:nvGraphicFramePr>
          <p:cNvPr id="12" name="Tabla 11"/>
          <p:cNvGraphicFramePr>
            <a:graphicFrameLocks noGrp="1"/>
          </p:cNvGraphicFramePr>
          <p:nvPr>
            <p:extLst>
              <p:ext uri="{D42A27DB-BD31-4B8C-83A1-F6EECF244321}">
                <p14:modId xmlns="" xmlns:p14="http://schemas.microsoft.com/office/powerpoint/2010/main" val="431911516"/>
              </p:ext>
            </p:extLst>
          </p:nvPr>
        </p:nvGraphicFramePr>
        <p:xfrm>
          <a:off x="8553400" y="4145801"/>
          <a:ext cx="1219200" cy="2503506"/>
        </p:xfrm>
        <a:graphic>
          <a:graphicData uri="http://schemas.openxmlformats.org/drawingml/2006/table">
            <a:tbl>
              <a:tblPr firstRow="1" bandRow="1">
                <a:tableStyleId>{5C22544A-7EE6-4342-B048-85BDC9FD1C3A}</a:tableStyleId>
              </a:tblPr>
              <a:tblGrid>
                <a:gridCol w="1219200">
                  <a:extLst>
                    <a:ext uri="{9D8B030D-6E8A-4147-A177-3AD203B41FA5}">
                      <a16:colId xmlns="" xmlns:a16="http://schemas.microsoft.com/office/drawing/2014/main" val="3481068613"/>
                    </a:ext>
                  </a:extLst>
                </a:gridCol>
              </a:tblGrid>
              <a:tr h="649057">
                <a:tc>
                  <a:txBody>
                    <a:bodyPr/>
                    <a:lstStyle/>
                    <a:p>
                      <a:pPr algn="ctr"/>
                      <a:r>
                        <a:rPr lang="es-ES" dirty="0" smtClean="0">
                          <a:solidFill>
                            <a:srgbClr val="FF0066"/>
                          </a:solidFill>
                        </a:rPr>
                        <a:t>Año N+1 y</a:t>
                      </a:r>
                      <a:r>
                        <a:rPr lang="es-ES" baseline="0" dirty="0" smtClean="0">
                          <a:solidFill>
                            <a:srgbClr val="FF0066"/>
                          </a:solidFill>
                        </a:rPr>
                        <a:t> </a:t>
                      </a:r>
                      <a:r>
                        <a:rPr lang="es-ES" baseline="0" dirty="0" err="1" smtClean="0">
                          <a:solidFill>
                            <a:srgbClr val="FF0066"/>
                          </a:solidFill>
                        </a:rPr>
                        <a:t>ss</a:t>
                      </a:r>
                      <a:endParaRPr lang="es-ES" dirty="0">
                        <a:solidFill>
                          <a:srgbClr val="FF0066"/>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473615590"/>
                  </a:ext>
                </a:extLst>
              </a:tr>
              <a:tr h="649057">
                <a:tc>
                  <a:txBody>
                    <a:bodyPr/>
                    <a:lstStyle/>
                    <a:p>
                      <a:pPr algn="ctr"/>
                      <a:r>
                        <a:rPr lang="es-ES" b="1" u="sng" dirty="0" smtClean="0">
                          <a:solidFill>
                            <a:schemeClr val="tx1"/>
                          </a:solidFill>
                        </a:rPr>
                        <a:t>Ajuste +</a:t>
                      </a:r>
                      <a:endParaRPr lang="es-ES"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es-ES" b="1" dirty="0" smtClean="0">
                          <a:solidFill>
                            <a:srgbClr val="FFFF00"/>
                          </a:solidFill>
                        </a:rPr>
                        <a:t>+10.000</a:t>
                      </a: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2104948947"/>
                  </a:ext>
                </a:extLst>
              </a:tr>
              <a:tr h="1205392">
                <a:tc>
                  <a:txBody>
                    <a:bodyPr/>
                    <a:lstStyle/>
                    <a:p>
                      <a:pPr algn="ctr"/>
                      <a:r>
                        <a:rPr lang="es-ES" u="sng" dirty="0" smtClean="0">
                          <a:solidFill>
                            <a:srgbClr val="FF0000"/>
                          </a:solidFill>
                        </a:rPr>
                        <a:t>Asiento</a:t>
                      </a:r>
                      <a:r>
                        <a:rPr lang="es-ES" dirty="0" smtClean="0">
                          <a:solidFill>
                            <a:srgbClr val="FF0000"/>
                          </a:solidFill>
                        </a:rPr>
                        <a:t>:</a:t>
                      </a:r>
                    </a:p>
                    <a:p>
                      <a:pPr algn="ctr"/>
                      <a:r>
                        <a:rPr lang="es-ES" dirty="0" smtClean="0">
                          <a:solidFill>
                            <a:srgbClr val="FF0000"/>
                          </a:solidFill>
                        </a:rPr>
                        <a:t>10.000</a:t>
                      </a:r>
                      <a:r>
                        <a:rPr lang="es-ES" baseline="0" dirty="0" smtClean="0">
                          <a:solidFill>
                            <a:srgbClr val="FF0000"/>
                          </a:solidFill>
                        </a:rPr>
                        <a:t> x 0,25 = </a:t>
                      </a:r>
                    </a:p>
                    <a:p>
                      <a:pPr algn="ctr"/>
                      <a:r>
                        <a:rPr lang="es-ES" b="1" baseline="0" dirty="0" smtClean="0">
                          <a:solidFill>
                            <a:srgbClr val="FF0000"/>
                          </a:solidFill>
                        </a:rPr>
                        <a:t>+2.500</a:t>
                      </a:r>
                      <a:endParaRPr lang="es-ES" b="1" dirty="0">
                        <a:solidFill>
                          <a:srgbClr val="FF0000"/>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3765886293"/>
                  </a:ext>
                </a:extLst>
              </a:tr>
            </a:tbl>
          </a:graphicData>
        </a:graphic>
      </p:graphicFrame>
      <p:graphicFrame>
        <p:nvGraphicFramePr>
          <p:cNvPr id="13" name="Tabla 12"/>
          <p:cNvGraphicFramePr>
            <a:graphicFrameLocks noGrp="1"/>
          </p:cNvGraphicFramePr>
          <p:nvPr>
            <p:extLst>
              <p:ext uri="{D42A27DB-BD31-4B8C-83A1-F6EECF244321}">
                <p14:modId xmlns="" xmlns:p14="http://schemas.microsoft.com/office/powerpoint/2010/main" val="3597020993"/>
              </p:ext>
            </p:extLst>
          </p:nvPr>
        </p:nvGraphicFramePr>
        <p:xfrm>
          <a:off x="120650" y="3024780"/>
          <a:ext cx="9601200" cy="82296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4190109264"/>
                    </a:ext>
                  </a:extLst>
                </a:gridCol>
              </a:tblGrid>
              <a:tr h="450278">
                <a:tc>
                  <a:txBody>
                    <a:bodyPr/>
                    <a:lstStyle/>
                    <a:p>
                      <a:pPr marL="228600" indent="-228600">
                        <a:buFont typeface="Wingdings" panose="05000000000000000000" pitchFamily="2" charset="2"/>
                        <a:buChar char="§"/>
                      </a:pPr>
                      <a:r>
                        <a:rPr lang="es-ES" sz="1200" b="1" u="none" kern="1200" dirty="0" smtClean="0">
                          <a:solidFill>
                            <a:srgbClr val="FFFF00"/>
                          </a:solidFill>
                          <a:effectLst/>
                          <a:latin typeface="+mn-lt"/>
                          <a:ea typeface="+mn-ea"/>
                          <a:cs typeface="+mn-cs"/>
                        </a:rPr>
                        <a:t>Diferencias temporarias </a:t>
                      </a:r>
                      <a:r>
                        <a:rPr lang="es-ES" sz="1200" b="1" u="sng" kern="1200" dirty="0" smtClean="0">
                          <a:solidFill>
                            <a:srgbClr val="FFFF00"/>
                          </a:solidFill>
                          <a:effectLst/>
                          <a:latin typeface="+mn-lt"/>
                          <a:ea typeface="+mn-ea"/>
                          <a:cs typeface="+mn-cs"/>
                        </a:rPr>
                        <a:t>“imponibles”</a:t>
                      </a:r>
                      <a:r>
                        <a:rPr lang="es-ES" sz="1200" b="0" u="none" kern="1200" dirty="0" smtClean="0">
                          <a:solidFill>
                            <a:schemeClr val="lt1"/>
                          </a:solidFill>
                          <a:effectLst/>
                          <a:latin typeface="+mn-lt"/>
                          <a:ea typeface="+mn-ea"/>
                          <a:cs typeface="+mn-cs"/>
                        </a:rPr>
                        <a:t>,</a:t>
                      </a:r>
                      <a:r>
                        <a:rPr lang="es-ES" sz="1200" b="0" kern="1200" dirty="0" smtClean="0">
                          <a:solidFill>
                            <a:schemeClr val="lt1"/>
                          </a:solidFill>
                          <a:effectLst/>
                          <a:latin typeface="+mn-lt"/>
                          <a:ea typeface="+mn-ea"/>
                          <a:cs typeface="+mn-cs"/>
                        </a:rPr>
                        <a:t> ya que dará lugar a </a:t>
                      </a:r>
                      <a:r>
                        <a:rPr lang="es-ES" sz="1200" b="1" u="sng" kern="1200" dirty="0" smtClean="0">
                          <a:solidFill>
                            <a:srgbClr val="FFFF00"/>
                          </a:solidFill>
                          <a:effectLst/>
                          <a:latin typeface="+mn-lt"/>
                          <a:ea typeface="+mn-ea"/>
                          <a:cs typeface="+mn-cs"/>
                        </a:rPr>
                        <a:t>mayores cantidades a pagar por impuestos en ejercicios futuros</a:t>
                      </a:r>
                      <a:r>
                        <a:rPr lang="es-ES" sz="1200" b="0" kern="1200" dirty="0" smtClean="0">
                          <a:solidFill>
                            <a:schemeClr val="lt1"/>
                          </a:solidFill>
                          <a:effectLst/>
                          <a:latin typeface="+mn-lt"/>
                          <a:ea typeface="+mn-ea"/>
                          <a:cs typeface="+mn-cs"/>
                        </a:rPr>
                        <a:t>.</a:t>
                      </a:r>
                    </a:p>
                    <a:p>
                      <a:pPr marL="228600" indent="-228600">
                        <a:buFont typeface="Wingdings" panose="05000000000000000000" pitchFamily="2" charset="2"/>
                        <a:buChar char="ü"/>
                      </a:pPr>
                      <a:r>
                        <a:rPr lang="es-ES" sz="1200" b="0" kern="1200" dirty="0" smtClean="0">
                          <a:solidFill>
                            <a:schemeClr val="lt1"/>
                          </a:solidFill>
                          <a:effectLst/>
                          <a:latin typeface="+mn-lt"/>
                          <a:ea typeface="+mn-ea"/>
                          <a:cs typeface="+mn-cs"/>
                        </a:rPr>
                        <a:t>Registraremos, por ello, </a:t>
                      </a:r>
                      <a:r>
                        <a:rPr lang="es-ES" sz="1200" b="0" i="1" u="sng" kern="1200" dirty="0" smtClean="0">
                          <a:solidFill>
                            <a:schemeClr val="lt1"/>
                          </a:solidFill>
                          <a:effectLst/>
                          <a:latin typeface="+mn-lt"/>
                          <a:ea typeface="+mn-ea"/>
                          <a:cs typeface="+mn-cs"/>
                        </a:rPr>
                        <a:t>un pasivo</a:t>
                      </a:r>
                      <a:r>
                        <a:rPr lang="es-ES" sz="1200" b="0" kern="1200" dirty="0" smtClean="0">
                          <a:solidFill>
                            <a:schemeClr val="lt1"/>
                          </a:solidFill>
                          <a:effectLst/>
                          <a:latin typeface="+mn-lt"/>
                          <a:ea typeface="+mn-ea"/>
                          <a:cs typeface="+mn-cs"/>
                        </a:rPr>
                        <a:t> por </a:t>
                      </a:r>
                      <a:r>
                        <a:rPr lang="es-ES" sz="1200" b="0" u="sng" kern="1200" dirty="0" smtClean="0">
                          <a:solidFill>
                            <a:schemeClr val="lt1"/>
                          </a:solidFill>
                          <a:effectLst/>
                          <a:latin typeface="+mn-lt"/>
                          <a:ea typeface="+mn-ea"/>
                          <a:cs typeface="+mn-cs"/>
                        </a:rPr>
                        <a:t>impuesto diferido</a:t>
                      </a:r>
                      <a:r>
                        <a:rPr lang="es-ES" sz="1200" b="0" kern="1200" dirty="0" smtClean="0">
                          <a:solidFill>
                            <a:schemeClr val="lt1"/>
                          </a:solidFill>
                          <a:effectLst/>
                          <a:latin typeface="+mn-lt"/>
                          <a:ea typeface="+mn-ea"/>
                          <a:cs typeface="+mn-cs"/>
                        </a:rPr>
                        <a:t>.</a:t>
                      </a:r>
                    </a:p>
                    <a:p>
                      <a:pPr marL="228600" indent="-228600">
                        <a:buFont typeface="Wingdings" panose="05000000000000000000" pitchFamily="2" charset="2"/>
                        <a:buChar char="ü"/>
                      </a:pPr>
                      <a:r>
                        <a:rPr lang="es-ES" sz="1200" b="0" kern="1200" dirty="0" smtClean="0">
                          <a:solidFill>
                            <a:schemeClr val="lt1"/>
                          </a:solidFill>
                          <a:effectLst/>
                          <a:latin typeface="+mn-lt"/>
                          <a:ea typeface="+mn-ea"/>
                          <a:cs typeface="+mn-cs"/>
                        </a:rPr>
                        <a:t>El pasivo, será valorado al tipo de gravamen esperado para el momento de su reversión, según la normativa debidamente anunciada a la fecha de balance ( en nuestro caso el 25%).</a:t>
                      </a:r>
                      <a:endParaRPr lang="es-ES" sz="1200" b="0" kern="1200" dirty="0">
                        <a:solidFill>
                          <a:schemeClr val="lt1"/>
                        </a:solidFill>
                        <a:effectLst/>
                        <a:latin typeface="+mn-lt"/>
                        <a:ea typeface="+mn-ea"/>
                        <a:cs typeface="+mn-cs"/>
                      </a:endParaRPr>
                    </a:p>
                  </a:txBody>
                  <a:tcPr>
                    <a:lnL w="38100" cap="flat" cmpd="sng" algn="ctr">
                      <a:solidFill>
                        <a:srgbClr val="FF66FF"/>
                      </a:solidFill>
                      <a:prstDash val="solid"/>
                      <a:round/>
                      <a:headEnd type="none" w="med" len="med"/>
                      <a:tailEnd type="none" w="med" len="med"/>
                    </a:lnL>
                    <a:lnR w="38100" cap="flat" cmpd="sng" algn="ctr">
                      <a:solidFill>
                        <a:srgbClr val="FF66FF"/>
                      </a:solidFill>
                      <a:prstDash val="solid"/>
                      <a:round/>
                      <a:headEnd type="none" w="med" len="med"/>
                      <a:tailEnd type="none" w="med" len="med"/>
                    </a:lnR>
                    <a:lnT w="38100" cap="flat" cmpd="sng" algn="ctr">
                      <a:solidFill>
                        <a:srgbClr val="FF66FF"/>
                      </a:solidFill>
                      <a:prstDash val="solid"/>
                      <a:round/>
                      <a:headEnd type="none" w="med" len="med"/>
                      <a:tailEnd type="none" w="med" len="med"/>
                    </a:lnT>
                    <a:lnB w="38100" cap="flat" cmpd="sng" algn="ctr">
                      <a:solidFill>
                        <a:srgbClr val="FF66FF"/>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006729447"/>
                  </a:ext>
                </a:extLst>
              </a:tr>
            </a:tbl>
          </a:graphicData>
        </a:graphic>
      </p:graphicFrame>
    </p:spTree>
    <p:extLst>
      <p:ext uri="{BB962C8B-B14F-4D97-AF65-F5344CB8AC3E}">
        <p14:creationId xmlns="" xmlns:p14="http://schemas.microsoft.com/office/powerpoint/2010/main" val="738005496"/>
      </p:ext>
    </p:extLst>
  </p:cSld>
  <p:clrMapOvr>
    <a:masterClrMapping/>
  </p:clrMapOvr>
  <p:transition/>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340</a:t>
            </a:fld>
            <a:endParaRPr lang="es-ES" dirty="0"/>
          </a:p>
        </p:txBody>
      </p:sp>
      <p:sp>
        <p:nvSpPr>
          <p:cNvPr id="56324" name="Text Box 3"/>
          <p:cNvSpPr txBox="1">
            <a:spLocks noChangeArrowheads="1"/>
          </p:cNvSpPr>
          <p:nvPr/>
        </p:nvSpPr>
        <p:spPr bwMode="auto">
          <a:xfrm>
            <a:off x="0" y="5334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MODIFICACIONES EN </a:t>
            </a:r>
            <a:r>
              <a:rPr lang="es-ES" sz="2200" dirty="0" smtClean="0">
                <a:solidFill>
                  <a:srgbClr val="FF0000"/>
                </a:solidFill>
              </a:rPr>
              <a:t>DEDUCCIONES Doble Imposición (1)</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600" dirty="0" smtClean="0">
                <a:solidFill>
                  <a:srgbClr val="FFFF66"/>
                </a:solidFill>
                <a:latin typeface="Arial" pitchFamily="34" charset="0"/>
              </a:rPr>
              <a:t>Arts. 31 y 32 NUEVA 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nvGraphicFramePr>
        <p:xfrm>
          <a:off x="76200" y="1082040"/>
          <a:ext cx="9601199" cy="5151120"/>
        </p:xfrm>
        <a:graphic>
          <a:graphicData uri="http://schemas.openxmlformats.org/drawingml/2006/table">
            <a:tbl>
              <a:tblPr firstRow="1" bandRow="1">
                <a:tableStyleId>{7DF18680-E054-41AD-8BC1-D1AEF772440D}</a:tableStyleId>
              </a:tblPr>
              <a:tblGrid>
                <a:gridCol w="2438399">
                  <a:extLst>
                    <a:ext uri="{9D8B030D-6E8A-4147-A177-3AD203B41FA5}">
                      <a16:colId xmlns="" xmlns:a16="http://schemas.microsoft.com/office/drawing/2014/main" val="20000"/>
                    </a:ext>
                  </a:extLst>
                </a:gridCol>
                <a:gridCol w="7162800">
                  <a:extLst>
                    <a:ext uri="{9D8B030D-6E8A-4147-A177-3AD203B41FA5}">
                      <a16:colId xmlns="" xmlns:a16="http://schemas.microsoft.com/office/drawing/2014/main" val="20001"/>
                    </a:ext>
                  </a:extLst>
                </a:gridCol>
              </a:tblGrid>
              <a:tr h="457200">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MODIFICACIÓN </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432560">
                <a:tc>
                  <a:txBody>
                    <a:bodyPr/>
                    <a:lstStyle/>
                    <a:p>
                      <a:pPr marL="342900" indent="-342900">
                        <a:buFont typeface="Wingdings" pitchFamily="2" charset="2"/>
                        <a:buChar char="q"/>
                      </a:pPr>
                      <a:r>
                        <a:rPr lang="es-ES_tradnl" sz="2000" b="1" u="none" dirty="0" smtClean="0">
                          <a:solidFill>
                            <a:schemeClr val="tx1"/>
                          </a:solidFill>
                        </a:rPr>
                        <a:t>Deducción</a:t>
                      </a:r>
                      <a:r>
                        <a:rPr lang="es-ES_tradnl" sz="2000" b="1" u="none" baseline="0" dirty="0" smtClean="0">
                          <a:solidFill>
                            <a:schemeClr val="tx1"/>
                          </a:solidFill>
                        </a:rPr>
                        <a:t> por doble Imposición </a:t>
                      </a:r>
                      <a:r>
                        <a:rPr lang="es-ES_tradnl" sz="2000" b="1" u="sng" baseline="0" dirty="0" smtClean="0">
                          <a:solidFill>
                            <a:srgbClr val="FFFF00"/>
                          </a:solidFill>
                          <a:effectLst>
                            <a:outerShdw blurRad="38100" dist="38100" dir="2700000" algn="tl">
                              <a:srgbClr val="000000">
                                <a:alpha val="43137"/>
                              </a:srgbClr>
                            </a:outerShdw>
                          </a:effectLst>
                        </a:rPr>
                        <a:t>Interna</a:t>
                      </a:r>
                      <a:endParaRPr lang="es-ES_tradnl" sz="2000" b="1" u="sng"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kern="1200" baseline="0" dirty="0" smtClean="0">
                          <a:solidFill>
                            <a:srgbClr val="FF0000"/>
                          </a:solidFill>
                          <a:latin typeface="+mn-lt"/>
                          <a:ea typeface="+mn-ea"/>
                          <a:cs typeface="+mn-cs"/>
                        </a:rPr>
                        <a:t>DESAPARECE</a:t>
                      </a:r>
                    </a:p>
                    <a:p>
                      <a:pPr marL="342900" indent="-342900">
                        <a:buFont typeface="Wingdings" pitchFamily="2" charset="2"/>
                        <a:buChar char="v"/>
                      </a:pPr>
                      <a:r>
                        <a:rPr lang="es-ES_tradnl" sz="1800" b="1" kern="1200" baseline="0" dirty="0" smtClean="0">
                          <a:solidFill>
                            <a:srgbClr val="0000FF"/>
                          </a:solidFill>
                          <a:latin typeface="+mn-lt"/>
                          <a:ea typeface="+mn-ea"/>
                          <a:cs typeface="+mn-cs"/>
                        </a:rPr>
                        <a:t>La del 100% pasa a ser exención</a:t>
                      </a:r>
                    </a:p>
                    <a:p>
                      <a:pPr marL="342900" indent="-342900">
                        <a:buFont typeface="Wingdings" pitchFamily="2" charset="2"/>
                        <a:buChar char="v"/>
                      </a:pPr>
                      <a:r>
                        <a:rPr lang="es-ES_tradnl" sz="1800" b="1" kern="1200" baseline="0" dirty="0" smtClean="0">
                          <a:solidFill>
                            <a:srgbClr val="FF0000"/>
                          </a:solidFill>
                          <a:latin typeface="+mn-lt"/>
                          <a:ea typeface="+mn-ea"/>
                          <a:cs typeface="+mn-cs"/>
                        </a:rPr>
                        <a:t>La del 50% desaparece</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33172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u="none" dirty="0" smtClean="0">
                          <a:solidFill>
                            <a:schemeClr val="tx1"/>
                          </a:solidFill>
                        </a:rPr>
                        <a:t>Deducción</a:t>
                      </a:r>
                      <a:r>
                        <a:rPr lang="es-ES_tradnl" sz="2000" b="1" u="none" baseline="0" dirty="0" smtClean="0">
                          <a:solidFill>
                            <a:schemeClr val="tx1"/>
                          </a:solidFill>
                        </a:rPr>
                        <a:t> por doble Imposición </a:t>
                      </a:r>
                      <a:r>
                        <a:rPr lang="es-ES_tradnl" sz="2000" b="1" u="sng" baseline="0" dirty="0" smtClean="0">
                          <a:solidFill>
                            <a:srgbClr val="FFFF00"/>
                          </a:solidFill>
                          <a:effectLst>
                            <a:outerShdw blurRad="38100" dist="38100" dir="2700000" algn="tl">
                              <a:srgbClr val="000000">
                                <a:alpha val="43137"/>
                              </a:srgbClr>
                            </a:outerShdw>
                          </a:effectLst>
                        </a:rPr>
                        <a:t>Internacional</a:t>
                      </a:r>
                      <a:endParaRPr lang="es-ES_tradnl" sz="2000" b="1" u="sng" dirty="0" smtClean="0">
                        <a:solidFill>
                          <a:srgbClr val="FFFF00"/>
                        </a:solidFill>
                        <a:effectLst>
                          <a:outerShdw blurRad="38100" dist="38100" dir="2700000" algn="tl">
                            <a:srgbClr val="000000">
                              <a:alpha val="43137"/>
                            </a:srgbClr>
                          </a:outerShdw>
                        </a:effectLst>
                      </a:endParaRPr>
                    </a:p>
                    <a:p>
                      <a:pPr marL="342900" indent="-342900">
                        <a:buFont typeface="Wingdings" pitchFamily="2" charset="2"/>
                        <a:buNone/>
                      </a:pP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1800" b="1" u="sng" dirty="0" err="1" smtClean="0">
                          <a:solidFill>
                            <a:srgbClr val="FF0000"/>
                          </a:solidFill>
                          <a:effectLst/>
                        </a:rPr>
                        <a:t>arts</a:t>
                      </a:r>
                      <a:r>
                        <a:rPr lang="es-ES_tradnl" sz="1800" b="1" u="sng" dirty="0" smtClean="0">
                          <a:solidFill>
                            <a:srgbClr val="FF0000"/>
                          </a:solidFill>
                          <a:effectLst/>
                        </a:rPr>
                        <a:t> 31 y 32 Nueva LIS:</a:t>
                      </a:r>
                    </a:p>
                    <a:p>
                      <a:pPr marL="342900" indent="-342900">
                        <a:buFont typeface="Wingdings" pitchFamily="2" charset="2"/>
                        <a:buChar char="v"/>
                      </a:pPr>
                      <a:endParaRPr lang="es-ES_tradnl" sz="1800" b="1" u="none" dirty="0" smtClean="0">
                        <a:solidFill>
                          <a:srgbClr val="000066"/>
                        </a:solidFill>
                        <a:effectLst/>
                      </a:endParaRPr>
                    </a:p>
                    <a:p>
                      <a:pPr marL="342900" indent="-342900">
                        <a:buFont typeface="Wingdings" pitchFamily="2" charset="2"/>
                        <a:buChar char="v"/>
                      </a:pPr>
                      <a:r>
                        <a:rPr lang="es-ES_tradnl" sz="1800" b="1" u="none" dirty="0" smtClean="0">
                          <a:solidFill>
                            <a:srgbClr val="000066"/>
                          </a:solidFill>
                          <a:effectLst/>
                        </a:rPr>
                        <a:t>Se mantiene la deducción por doble imposición </a:t>
                      </a:r>
                      <a:r>
                        <a:rPr lang="es-ES_tradnl" sz="1800" b="1" u="sng" dirty="0" smtClean="0">
                          <a:solidFill>
                            <a:srgbClr val="000066"/>
                          </a:solidFill>
                          <a:effectLst/>
                        </a:rPr>
                        <a:t>jurídica</a:t>
                      </a:r>
                      <a:r>
                        <a:rPr lang="es-ES_tradnl" sz="1800" b="1" u="none" dirty="0" smtClean="0">
                          <a:solidFill>
                            <a:srgbClr val="000066"/>
                          </a:solidFill>
                          <a:effectLst/>
                        </a:rPr>
                        <a:t> </a:t>
                      </a:r>
                      <a:r>
                        <a:rPr lang="es-ES_tradnl" sz="1800" b="1" u="none" dirty="0" smtClean="0">
                          <a:solidFill>
                            <a:srgbClr val="FF0000"/>
                          </a:solidFill>
                          <a:effectLst/>
                        </a:rPr>
                        <a:t>(31)</a:t>
                      </a:r>
                    </a:p>
                    <a:p>
                      <a:pPr marL="342900" indent="-342900">
                        <a:buFont typeface="Wingdings" pitchFamily="2" charset="2"/>
                        <a:buChar char="v"/>
                      </a:pPr>
                      <a:r>
                        <a:rPr lang="es-ES_tradnl" sz="1800" b="1" u="none" dirty="0" smtClean="0">
                          <a:solidFill>
                            <a:srgbClr val="000066"/>
                          </a:solidFill>
                          <a:effectLst/>
                        </a:rPr>
                        <a:t>y la doble imposición </a:t>
                      </a:r>
                      <a:r>
                        <a:rPr lang="es-ES_tradnl" sz="1800" b="1" u="sng" dirty="0" smtClean="0">
                          <a:solidFill>
                            <a:srgbClr val="000066"/>
                          </a:solidFill>
                          <a:effectLst/>
                        </a:rPr>
                        <a:t>económica</a:t>
                      </a:r>
                      <a:r>
                        <a:rPr lang="es-ES_tradnl" sz="1800" b="1" u="none" dirty="0" smtClean="0">
                          <a:solidFill>
                            <a:srgbClr val="000066"/>
                          </a:solidFill>
                          <a:effectLst/>
                        </a:rPr>
                        <a:t> (participación ≥ 5%  </a:t>
                      </a:r>
                      <a:r>
                        <a:rPr lang="es-ES_tradnl" sz="2000" b="1" u="none" dirty="0" smtClean="0">
                          <a:solidFill>
                            <a:srgbClr val="0000FF"/>
                          </a:solidFill>
                          <a:effectLst/>
                        </a:rPr>
                        <a:t>ó</a:t>
                      </a:r>
                      <a:r>
                        <a:rPr lang="es-ES_tradnl" sz="2000" b="1" u="none" dirty="0" smtClean="0">
                          <a:solidFill>
                            <a:srgbClr val="000066"/>
                          </a:solidFill>
                          <a:effectLst/>
                        </a:rPr>
                        <a:t>       </a:t>
                      </a:r>
                      <a:r>
                        <a:rPr lang="es-ES_tradnl" sz="2000" b="1" u="none" dirty="0" smtClean="0">
                          <a:solidFill>
                            <a:srgbClr val="0000FF"/>
                          </a:solidFill>
                          <a:effectLst/>
                        </a:rPr>
                        <a:t>VA &gt; 20MM€ -novedad*-</a:t>
                      </a:r>
                      <a:r>
                        <a:rPr lang="es-ES_tradnl" sz="2000" b="1" u="none" dirty="0" smtClean="0">
                          <a:solidFill>
                            <a:srgbClr val="000066"/>
                          </a:solidFill>
                          <a:effectLst/>
                        </a:rPr>
                        <a:t>) </a:t>
                      </a:r>
                      <a:r>
                        <a:rPr lang="es-ES_tradnl" sz="2000" b="1" u="none" dirty="0" smtClean="0">
                          <a:solidFill>
                            <a:srgbClr val="FF0000"/>
                          </a:solidFill>
                          <a:effectLst/>
                        </a:rPr>
                        <a:t>(art. 32)</a:t>
                      </a:r>
                    </a:p>
                    <a:p>
                      <a:pPr marL="342900" indent="-342900">
                        <a:buFont typeface="Wingdings" pitchFamily="2" charset="2"/>
                        <a:buChar char="v"/>
                      </a:pPr>
                      <a:endParaRPr lang="es-ES_tradnl" sz="1800" b="1" dirty="0" smtClean="0">
                        <a:solidFill>
                          <a:srgbClr val="000066"/>
                        </a:solidFill>
                        <a:effectLst/>
                      </a:endParaRPr>
                    </a:p>
                    <a:p>
                      <a:pPr marL="342900" indent="-342900">
                        <a:buFont typeface="Wingdings" pitchFamily="2" charset="2"/>
                        <a:buChar char="Ø"/>
                      </a:pPr>
                      <a:r>
                        <a:rPr lang="es-ES_tradnl" sz="2000" b="1" u="sng" dirty="0" smtClean="0">
                          <a:solidFill>
                            <a:srgbClr val="FF0000"/>
                          </a:solidFill>
                          <a:effectLst/>
                        </a:rPr>
                        <a:t>Gasto deducible (imputable en BI)</a:t>
                      </a:r>
                      <a:r>
                        <a:rPr lang="es-ES_tradnl" sz="2000" b="1" u="none" dirty="0" smtClean="0">
                          <a:solidFill>
                            <a:srgbClr val="0000FF"/>
                          </a:solidFill>
                          <a:effectLst/>
                        </a:rPr>
                        <a:t>: El impuesto extranjero no deducido en cuota (</a:t>
                      </a:r>
                      <a:r>
                        <a:rPr lang="es-ES_tradnl" sz="2000" b="1" u="sng" dirty="0" smtClean="0">
                          <a:solidFill>
                            <a:srgbClr val="0000FF"/>
                          </a:solidFill>
                          <a:effectLst/>
                        </a:rPr>
                        <a:t>sólo en el art. 31</a:t>
                      </a:r>
                      <a:r>
                        <a:rPr lang="es-ES_tradnl" sz="2000" b="1" u="none" dirty="0" smtClean="0">
                          <a:solidFill>
                            <a:srgbClr val="0000FF"/>
                          </a:solidFill>
                          <a:effectLst/>
                        </a:rPr>
                        <a:t>, no en el</a:t>
                      </a:r>
                      <a:r>
                        <a:rPr lang="es-ES_tradnl" sz="2000" b="1" u="none" baseline="0" dirty="0" smtClean="0">
                          <a:solidFill>
                            <a:srgbClr val="0000FF"/>
                          </a:solidFill>
                          <a:effectLst/>
                        </a:rPr>
                        <a:t> art.32). </a:t>
                      </a:r>
                      <a:r>
                        <a:rPr lang="es-ES_tradnl" sz="2000" b="1" u="none" baseline="0" dirty="0" smtClean="0">
                          <a:solidFill>
                            <a:srgbClr val="FF0000"/>
                          </a:solidFill>
                          <a:effectLst/>
                        </a:rPr>
                        <a:t>[Novedad**]</a:t>
                      </a:r>
                    </a:p>
                    <a:p>
                      <a:pPr marL="342900" indent="-342900">
                        <a:buFont typeface="Wingdings" pitchFamily="2" charset="2"/>
                        <a:buChar char="§"/>
                      </a:pPr>
                      <a:r>
                        <a:rPr lang="es-ES_tradnl" sz="1800" b="1" kern="1200" baseline="0" dirty="0" smtClean="0">
                          <a:solidFill>
                            <a:srgbClr val="FF0066"/>
                          </a:solidFill>
                          <a:latin typeface="+mn-lt"/>
                          <a:ea typeface="+mn-ea"/>
                          <a:cs typeface="+mn-cs"/>
                        </a:rPr>
                        <a:t>Arts. 31.2.2ºpárrafo y 32.4.2ºpárrafo LIS</a:t>
                      </a:r>
                      <a:endParaRPr lang="es-ES_tradnl" sz="1800" b="1" u="none" baseline="0" dirty="0" smtClean="0">
                        <a:solidFill>
                          <a:srgbClr val="FF0000"/>
                        </a:solidFill>
                        <a:effectLst/>
                      </a:endParaRPr>
                    </a:p>
                    <a:p>
                      <a:pPr marL="342900" indent="-342900">
                        <a:buFont typeface="Wingdings" pitchFamily="2" charset="2"/>
                        <a:buChar char="v"/>
                      </a:pPr>
                      <a:endParaRPr lang="es-ES_tradnl" sz="1800" b="1"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FF"/>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3872090310"/>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341</a:t>
            </a:fld>
            <a:endParaRPr lang="es-ES" dirty="0"/>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3363319786"/>
              </p:ext>
            </p:extLst>
          </p:nvPr>
        </p:nvGraphicFramePr>
        <p:xfrm>
          <a:off x="152400" y="1160838"/>
          <a:ext cx="9677399" cy="4996122"/>
        </p:xfrm>
        <a:graphic>
          <a:graphicData uri="http://schemas.openxmlformats.org/drawingml/2006/table">
            <a:tbl>
              <a:tblPr firstRow="1" bandRow="1">
                <a:tableStyleId>{7DF18680-E054-41AD-8BC1-D1AEF772440D}</a:tableStyleId>
              </a:tblPr>
              <a:tblGrid>
                <a:gridCol w="2477413">
                  <a:extLst>
                    <a:ext uri="{9D8B030D-6E8A-4147-A177-3AD203B41FA5}">
                      <a16:colId xmlns="" xmlns:a16="http://schemas.microsoft.com/office/drawing/2014/main" val="20000"/>
                    </a:ext>
                  </a:extLst>
                </a:gridCol>
                <a:gridCol w="7199986">
                  <a:extLst>
                    <a:ext uri="{9D8B030D-6E8A-4147-A177-3AD203B41FA5}">
                      <a16:colId xmlns="" xmlns:a16="http://schemas.microsoft.com/office/drawing/2014/main" val="20001"/>
                    </a:ext>
                  </a:extLst>
                </a:gridCol>
              </a:tblGrid>
              <a:tr h="454602">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MODIFICACIÓN </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127760">
                <a:tc>
                  <a:txBody>
                    <a:bodyPr/>
                    <a:lstStyle/>
                    <a:p>
                      <a:pPr marL="342900" indent="-342900">
                        <a:buFont typeface="Wingdings" pitchFamily="2" charset="2"/>
                        <a:buChar char="q"/>
                      </a:pPr>
                      <a:r>
                        <a:rPr lang="es-ES_tradnl" sz="2000" b="1" u="none" dirty="0" smtClean="0">
                          <a:solidFill>
                            <a:schemeClr val="tx1"/>
                          </a:solidFill>
                        </a:rPr>
                        <a:t>Períodos posteriores</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Deducciones no practicadas por insuficiencia de cuota:</a:t>
                      </a:r>
                    </a:p>
                    <a:p>
                      <a:pPr marL="342900" indent="-342900">
                        <a:buFont typeface="Wingdings" pitchFamily="2" charset="2"/>
                        <a:buChar char="Ø"/>
                      </a:pPr>
                      <a:r>
                        <a:rPr lang="es-ES_tradnl" sz="1800" kern="1200" baseline="0" dirty="0" smtClean="0">
                          <a:solidFill>
                            <a:srgbClr val="000066"/>
                          </a:solidFill>
                          <a:latin typeface="+mn-lt"/>
                          <a:ea typeface="+mn-ea"/>
                          <a:cs typeface="+mn-cs"/>
                        </a:rPr>
                        <a:t> se podrán </a:t>
                      </a:r>
                      <a:r>
                        <a:rPr lang="es-ES_tradnl" sz="1800" b="1" u="sng" kern="1200" baseline="0" dirty="0" smtClean="0">
                          <a:solidFill>
                            <a:srgbClr val="0000FF"/>
                          </a:solidFill>
                          <a:latin typeface="+mn-lt"/>
                          <a:ea typeface="+mn-ea"/>
                          <a:cs typeface="+mn-cs"/>
                        </a:rPr>
                        <a:t>compensar</a:t>
                      </a:r>
                      <a:r>
                        <a:rPr lang="es-ES_tradnl" sz="1800" kern="1200" baseline="0" dirty="0" smtClean="0">
                          <a:solidFill>
                            <a:srgbClr val="000066"/>
                          </a:solidFill>
                          <a:latin typeface="+mn-lt"/>
                          <a:ea typeface="+mn-ea"/>
                          <a:cs typeface="+mn-cs"/>
                        </a:rPr>
                        <a:t> </a:t>
                      </a:r>
                      <a:r>
                        <a:rPr lang="es-ES_tradnl" sz="2000" b="1" u="sng" kern="1200" baseline="0" dirty="0" smtClean="0">
                          <a:solidFill>
                            <a:srgbClr val="FF0000"/>
                          </a:solidFill>
                          <a:latin typeface="+mn-lt"/>
                          <a:ea typeface="+mn-ea"/>
                          <a:cs typeface="+mn-cs"/>
                        </a:rPr>
                        <a:t>sin</a:t>
                      </a:r>
                      <a:r>
                        <a:rPr lang="es-ES_tradnl" sz="2000" b="1" kern="1200" baseline="0" dirty="0" smtClean="0">
                          <a:solidFill>
                            <a:srgbClr val="FF0000"/>
                          </a:solidFill>
                          <a:latin typeface="+mn-lt"/>
                          <a:ea typeface="+mn-ea"/>
                          <a:cs typeface="+mn-cs"/>
                        </a:rPr>
                        <a:t> límite temporal </a:t>
                      </a:r>
                      <a:r>
                        <a:rPr lang="es-ES_tradnl" sz="1400" b="1" kern="1200" baseline="0" dirty="0" smtClean="0">
                          <a:solidFill>
                            <a:srgbClr val="FF0000"/>
                          </a:solidFill>
                          <a:latin typeface="+mn-lt"/>
                          <a:ea typeface="+mn-ea"/>
                          <a:cs typeface="+mn-cs"/>
                        </a:rPr>
                        <a:t>(antes 10 años)</a:t>
                      </a:r>
                      <a:r>
                        <a:rPr lang="es-ES_tradnl" sz="1400" kern="1200" baseline="0" dirty="0" smtClean="0">
                          <a:solidFill>
                            <a:srgbClr val="000066"/>
                          </a:solidFill>
                          <a:latin typeface="+mn-lt"/>
                          <a:ea typeface="+mn-ea"/>
                          <a:cs typeface="+mn-cs"/>
                        </a:rPr>
                        <a:t>.</a:t>
                      </a:r>
                    </a:p>
                    <a:p>
                      <a:pPr marL="342900" indent="-342900">
                        <a:buFont typeface="Wingdings" pitchFamily="2" charset="2"/>
                        <a:buChar char="§"/>
                      </a:pPr>
                      <a:r>
                        <a:rPr lang="es-ES_tradnl" sz="1600" kern="1200" baseline="0" dirty="0" smtClean="0">
                          <a:solidFill>
                            <a:srgbClr val="000066"/>
                          </a:solidFill>
                          <a:latin typeface="+mn-lt"/>
                          <a:ea typeface="+mn-ea"/>
                          <a:cs typeface="+mn-cs"/>
                        </a:rPr>
                        <a:t> </a:t>
                      </a:r>
                      <a:r>
                        <a:rPr lang="es-ES_tradnl" sz="1600" b="1" kern="1200" baseline="0" dirty="0" smtClean="0">
                          <a:solidFill>
                            <a:srgbClr val="FF0066"/>
                          </a:solidFill>
                          <a:latin typeface="+mn-lt"/>
                          <a:ea typeface="+mn-ea"/>
                          <a:cs typeface="+mn-cs"/>
                        </a:rPr>
                        <a:t>Arts. 31.6 y 32.5 LIS</a:t>
                      </a:r>
                      <a:endParaRPr lang="es-ES_tradnl" sz="16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758440">
                <a:tc>
                  <a:txBody>
                    <a:bodyPr/>
                    <a:lstStyle/>
                    <a:p>
                      <a:pPr marL="342900" indent="-342900">
                        <a:buFont typeface="Wingdings" pitchFamily="2" charset="2"/>
                        <a:buChar char="q"/>
                      </a:pPr>
                      <a:r>
                        <a:rPr lang="es-ES_tradnl" sz="2000" b="1" u="sng" dirty="0" smtClean="0">
                          <a:solidFill>
                            <a:srgbClr val="FFFF00"/>
                          </a:solidFill>
                        </a:rPr>
                        <a:t>Comprobación</a:t>
                      </a:r>
                      <a:r>
                        <a:rPr lang="es-ES_tradnl" sz="2000" b="1" u="none" dirty="0" smtClean="0">
                          <a:solidFill>
                            <a:srgbClr val="FFFF00"/>
                          </a:solidFill>
                        </a:rPr>
                        <a:t> </a:t>
                      </a:r>
                      <a:r>
                        <a:rPr lang="es-ES_tradnl" sz="2000" b="1" u="sng" dirty="0" smtClean="0">
                          <a:solidFill>
                            <a:srgbClr val="FFFF00"/>
                          </a:solidFill>
                        </a:rPr>
                        <a:t>por la AT</a:t>
                      </a:r>
                      <a:r>
                        <a:rPr lang="es-ES_tradnl" sz="2000" b="1" u="sng" dirty="0" smtClean="0">
                          <a:solidFill>
                            <a:srgbClr val="FFFF99"/>
                          </a:solidFill>
                        </a:rPr>
                        <a:t> </a:t>
                      </a:r>
                      <a:r>
                        <a:rPr lang="es-ES_tradnl" sz="2000" b="1" u="none" dirty="0" smtClean="0">
                          <a:solidFill>
                            <a:schemeClr val="tx1"/>
                          </a:solidFill>
                        </a:rPr>
                        <a:t>de las deducciones por doble imposición pendientes</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indent="-342900">
                        <a:buFont typeface="Wingdings" pitchFamily="2" charset="2"/>
                        <a:buChar char="v"/>
                      </a:pPr>
                      <a:r>
                        <a:rPr lang="es-ES_tradnl" sz="1800" kern="1200" baseline="0" dirty="0" smtClean="0">
                          <a:solidFill>
                            <a:srgbClr val="000066"/>
                          </a:solidFill>
                          <a:latin typeface="+mn-lt"/>
                          <a:ea typeface="+mn-ea"/>
                          <a:cs typeface="+mn-cs"/>
                        </a:rPr>
                        <a:t>El derecho de la Administración </a:t>
                      </a:r>
                      <a:r>
                        <a:rPr lang="es-ES_tradnl" sz="1800" b="1" kern="1200" baseline="0" dirty="0" smtClean="0">
                          <a:solidFill>
                            <a:srgbClr val="000066"/>
                          </a:solidFill>
                          <a:latin typeface="+mn-lt"/>
                          <a:ea typeface="+mn-ea"/>
                          <a:cs typeface="+mn-cs"/>
                        </a:rPr>
                        <a:t>para iniciar el procedimiento de comprobación de las deducciones </a:t>
                      </a:r>
                      <a:r>
                        <a:rPr lang="es-ES_tradnl" sz="1800" kern="1200" baseline="0" dirty="0" smtClean="0">
                          <a:solidFill>
                            <a:srgbClr val="000066"/>
                          </a:solidFill>
                          <a:latin typeface="+mn-lt"/>
                          <a:ea typeface="+mn-ea"/>
                          <a:cs typeface="+mn-cs"/>
                        </a:rPr>
                        <a:t>pendientes de compensación </a:t>
                      </a:r>
                      <a:r>
                        <a:rPr lang="es-ES_tradnl" sz="1800" b="1" kern="1200" baseline="0" dirty="0" smtClean="0">
                          <a:solidFill>
                            <a:srgbClr val="FF0000"/>
                          </a:solidFill>
                          <a:latin typeface="+mn-lt"/>
                          <a:ea typeface="+mn-ea"/>
                          <a:cs typeface="+mn-cs"/>
                        </a:rPr>
                        <a:t>prescribe a los </a:t>
                      </a:r>
                      <a:r>
                        <a:rPr lang="es-ES_tradnl" sz="2000" b="1" kern="1200" baseline="0" dirty="0" smtClean="0">
                          <a:solidFill>
                            <a:srgbClr val="FF0000"/>
                          </a:solidFill>
                          <a:latin typeface="+mn-lt"/>
                          <a:ea typeface="+mn-ea"/>
                          <a:cs typeface="+mn-cs"/>
                        </a:rPr>
                        <a:t>10 años</a:t>
                      </a:r>
                      <a:r>
                        <a:rPr lang="es-ES_tradnl" sz="1800" b="1" kern="1200" baseline="0" dirty="0" smtClean="0">
                          <a:solidFill>
                            <a:srgbClr val="FF0000"/>
                          </a:solidFill>
                          <a:latin typeface="+mn-lt"/>
                          <a:ea typeface="+mn-ea"/>
                          <a:cs typeface="+mn-cs"/>
                        </a:rPr>
                        <a:t>.</a:t>
                      </a:r>
                    </a:p>
                    <a:p>
                      <a:pPr marL="342900" indent="-342900">
                        <a:buFont typeface="Wingdings" pitchFamily="2" charset="2"/>
                        <a:buChar char="v"/>
                      </a:pPr>
                      <a:endParaRPr lang="es-ES_tradnl" sz="1800" b="1" kern="1200" baseline="0" dirty="0" smtClean="0">
                        <a:solidFill>
                          <a:srgbClr val="FF0000"/>
                        </a:solidFill>
                        <a:latin typeface="+mn-lt"/>
                        <a:ea typeface="+mn-ea"/>
                        <a:cs typeface="+mn-cs"/>
                      </a:endParaRPr>
                    </a:p>
                    <a:p>
                      <a:pPr marL="342900" indent="-342900">
                        <a:buFont typeface="Wingdings" pitchFamily="2" charset="2"/>
                        <a:buChar char="v"/>
                      </a:pPr>
                      <a:r>
                        <a:rPr lang="es-ES_tradnl" sz="1800" kern="1200" baseline="0" dirty="0" smtClean="0">
                          <a:solidFill>
                            <a:srgbClr val="000066"/>
                          </a:solidFill>
                          <a:latin typeface="+mn-lt"/>
                          <a:ea typeface="+mn-ea"/>
                          <a:cs typeface="+mn-cs"/>
                        </a:rPr>
                        <a:t> </a:t>
                      </a:r>
                      <a:r>
                        <a:rPr lang="es-ES_tradnl" sz="1800" b="1" u="sng" kern="1200" baseline="0" dirty="0" smtClean="0">
                          <a:solidFill>
                            <a:srgbClr val="0000FF"/>
                          </a:solidFill>
                          <a:latin typeface="+mn-lt"/>
                          <a:ea typeface="+mn-ea"/>
                          <a:cs typeface="+mn-cs"/>
                        </a:rPr>
                        <a:t>Transcurrido el plazo de los 10 años</a:t>
                      </a:r>
                      <a:r>
                        <a:rPr lang="es-ES_tradnl" sz="1800" kern="1200" baseline="0" dirty="0" smtClean="0">
                          <a:solidFill>
                            <a:srgbClr val="000066"/>
                          </a:solidFill>
                          <a:latin typeface="+mn-lt"/>
                          <a:ea typeface="+mn-ea"/>
                          <a:cs typeface="+mn-cs"/>
                        </a:rPr>
                        <a:t>, el contribuyente </a:t>
                      </a:r>
                      <a:r>
                        <a:rPr lang="es-ES_tradnl" sz="1800" b="1" u="sng" kern="1200" baseline="0" dirty="0" smtClean="0">
                          <a:solidFill>
                            <a:srgbClr val="000066"/>
                          </a:solidFill>
                          <a:latin typeface="+mn-lt"/>
                          <a:ea typeface="+mn-ea"/>
                          <a:cs typeface="+mn-cs"/>
                        </a:rPr>
                        <a:t>deberá acreditar</a:t>
                      </a:r>
                      <a:r>
                        <a:rPr lang="es-ES_tradnl" sz="1800" kern="1200" baseline="0" dirty="0" smtClean="0">
                          <a:solidFill>
                            <a:srgbClr val="000066"/>
                          </a:solidFill>
                          <a:latin typeface="+mn-lt"/>
                          <a:ea typeface="+mn-ea"/>
                          <a:cs typeface="+mn-cs"/>
                        </a:rPr>
                        <a:t> las deducciones cuya compensación pretenda mediante </a:t>
                      </a:r>
                      <a:r>
                        <a:rPr lang="es-ES_tradnl" sz="1800" b="1" kern="1200" baseline="0" dirty="0" smtClean="0">
                          <a:solidFill>
                            <a:srgbClr val="000066"/>
                          </a:solidFill>
                          <a:latin typeface="+mn-lt"/>
                          <a:ea typeface="+mn-ea"/>
                          <a:cs typeface="+mn-cs"/>
                        </a:rPr>
                        <a:t>la exhibición de la liquidación o autoliquidación, y de la contabilidad, con acreditación de su depósito durante el citado plazo en el Registro Mercantil. </a:t>
                      </a:r>
                    </a:p>
                    <a:p>
                      <a:pPr marL="342900" indent="-342900">
                        <a:buFont typeface="Wingdings" pitchFamily="2" charset="2"/>
                        <a:buChar char="v"/>
                      </a:pPr>
                      <a:endParaRPr lang="es-ES_tradnl" sz="1800" b="1" kern="1200" baseline="0" dirty="0" smtClean="0">
                        <a:solidFill>
                          <a:srgbClr val="000066"/>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kern="1200" baseline="0" dirty="0" smtClean="0">
                          <a:solidFill>
                            <a:srgbClr val="FF0066"/>
                          </a:solidFill>
                          <a:latin typeface="+mn-lt"/>
                          <a:ea typeface="+mn-ea"/>
                          <a:cs typeface="+mn-cs"/>
                        </a:rPr>
                        <a:t>Arts. 31.7 y 32.8 LIS (arts. modificados por Ley 34/2015 –Ley de modificación parcial de la LGT-)</a:t>
                      </a:r>
                      <a:endParaRPr lang="es-ES_tradnl" sz="18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extLst>
                  <a:ext uri="{0D108BD9-81ED-4DB2-BD59-A6C34878D82A}">
                    <a16:rowId xmlns="" xmlns:a16="http://schemas.microsoft.com/office/drawing/2014/main" val="10002"/>
                  </a:ext>
                </a:extLst>
              </a:tr>
            </a:tbl>
          </a:graphicData>
        </a:graphic>
      </p:graphicFrame>
      <p:sp>
        <p:nvSpPr>
          <p:cNvPr id="1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600" dirty="0" smtClean="0">
                <a:solidFill>
                  <a:srgbClr val="FFFF66"/>
                </a:solidFill>
                <a:latin typeface="Arial" pitchFamily="34" charset="0"/>
              </a:rPr>
              <a:t>Arts. 31 y 32 NUEVA 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sp>
        <p:nvSpPr>
          <p:cNvPr id="11" name="Text Box 3"/>
          <p:cNvSpPr txBox="1">
            <a:spLocks noChangeArrowheads="1"/>
          </p:cNvSpPr>
          <p:nvPr/>
        </p:nvSpPr>
        <p:spPr bwMode="auto">
          <a:xfrm>
            <a:off x="0" y="5334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MODIFICACIONES EN </a:t>
            </a:r>
            <a:r>
              <a:rPr lang="es-ES" sz="2200" dirty="0" smtClean="0">
                <a:solidFill>
                  <a:srgbClr val="FF0000"/>
                </a:solidFill>
              </a:rPr>
              <a:t>DEDUCCIONES Doble Imposición (2)</a:t>
            </a:r>
            <a:endParaRPr lang="es-ES" dirty="0">
              <a:solidFill>
                <a:srgbClr val="FF0000"/>
              </a:solidFill>
            </a:endParaRPr>
          </a:p>
        </p:txBody>
      </p:sp>
    </p:spTree>
    <p:extLst>
      <p:ext uri="{BB962C8B-B14F-4D97-AF65-F5344CB8AC3E}">
        <p14:creationId xmlns="" xmlns:p14="http://schemas.microsoft.com/office/powerpoint/2010/main" val="2653159680"/>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p:txBody>
          <a:bodyPr/>
          <a:lstStyle/>
          <a:p>
            <a:pPr>
              <a:defRPr/>
            </a:pPr>
            <a:fld id="{F71DF48E-8433-4CB8-BF5A-297C4744B435}" type="slidenum">
              <a:rPr lang="es-ES"/>
              <a:pPr>
                <a:defRPr/>
              </a:pPr>
              <a:t>342</a:t>
            </a:fld>
            <a:endParaRPr lang="es-ES" dirty="0"/>
          </a:p>
        </p:txBody>
      </p:sp>
      <p:sp>
        <p:nvSpPr>
          <p:cNvPr id="5123" name="Rectangle 2"/>
          <p:cNvSpPr>
            <a:spLocks noChangeArrowheads="1"/>
          </p:cNvSpPr>
          <p:nvPr/>
        </p:nvSpPr>
        <p:spPr bwMode="auto">
          <a:xfrm>
            <a:off x="228600" y="228600"/>
            <a:ext cx="9448800" cy="5386388"/>
          </a:xfrm>
          <a:prstGeom prst="rect">
            <a:avLst/>
          </a:prstGeom>
          <a:noFill/>
          <a:ln w="9525">
            <a:noFill/>
            <a:miter lim="800000"/>
            <a:headEnd/>
            <a:tailEnd/>
          </a:ln>
        </p:spPr>
        <p:txBody>
          <a:bodyPr>
            <a:spAutoFit/>
          </a:bodyPr>
          <a:lstStyle/>
          <a:p>
            <a:pPr marL="342900" indent="-342900" algn="ctr"/>
            <a:r>
              <a:rPr lang="es-ES_tradnl" sz="4000">
                <a:solidFill>
                  <a:srgbClr val="FFFF00"/>
                </a:solidFill>
              </a:rPr>
              <a:t>IMPUESTO S/ SOCIEDADES</a:t>
            </a:r>
            <a:endParaRPr lang="es-ES" sz="4000">
              <a:solidFill>
                <a:srgbClr val="FFFF00"/>
              </a:solidFill>
            </a:endParaRPr>
          </a:p>
          <a:p>
            <a:pPr marL="342900" indent="-342900" algn="ctr"/>
            <a:endParaRPr lang="es-ES" sz="4000">
              <a:latin typeface="Arial" pitchFamily="34" charset="0"/>
            </a:endParaRPr>
          </a:p>
          <a:p>
            <a:pPr marL="342900" indent="-342900" algn="ctr"/>
            <a:r>
              <a:rPr lang="es-ES_tradnl" sz="6600">
                <a:latin typeface="Arial" pitchFamily="34" charset="0"/>
              </a:rPr>
              <a:t>MECANISMOS PARA EVITAR LA DOBLE IMPOSICIÓN INTERNACIONAL</a:t>
            </a:r>
            <a:endParaRPr lang="es-ES" sz="6600">
              <a:latin typeface="Arial" pitchFamily="34" charset="0"/>
            </a:endParaRPr>
          </a:p>
        </p:txBody>
      </p:sp>
    </p:spTree>
    <p:extLst>
      <p:ext uri="{BB962C8B-B14F-4D97-AF65-F5344CB8AC3E}">
        <p14:creationId xmlns="" xmlns:p14="http://schemas.microsoft.com/office/powerpoint/2010/main" val="3067678955"/>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3" name="3 Marcador de número de diapositiva"/>
          <p:cNvSpPr>
            <a:spLocks noGrp="1"/>
          </p:cNvSpPr>
          <p:nvPr>
            <p:ph type="sldNum" sz="quarter" idx="12"/>
          </p:nvPr>
        </p:nvSpPr>
        <p:spPr>
          <a:xfrm>
            <a:off x="7594600" y="6381750"/>
            <a:ext cx="2311400" cy="476250"/>
          </a:xfrm>
        </p:spPr>
        <p:txBody>
          <a:bodyPr/>
          <a:lstStyle/>
          <a:p>
            <a:pPr>
              <a:defRPr/>
            </a:pPr>
            <a:fld id="{CA527B81-23CA-4FBA-AD66-C6C2044F2617}" type="slidenum">
              <a:rPr lang="es-ES_tradnl" b="1">
                <a:solidFill>
                  <a:srgbClr val="000066"/>
                </a:solidFill>
                <a:effectLst/>
              </a:rPr>
              <a:pPr>
                <a:defRPr/>
              </a:pPr>
              <a:t>343</a:t>
            </a:fld>
            <a:endParaRPr lang="es-ES_tradnl" b="1" dirty="0">
              <a:solidFill>
                <a:srgbClr val="000066"/>
              </a:solidFill>
              <a:effectLst/>
            </a:endParaRPr>
          </a:p>
        </p:txBody>
      </p:sp>
      <p:sp>
        <p:nvSpPr>
          <p:cNvPr id="21507" name="Rectangle 73"/>
          <p:cNvSpPr>
            <a:spLocks noChangeArrowheads="1"/>
          </p:cNvSpPr>
          <p:nvPr/>
        </p:nvSpPr>
        <p:spPr bwMode="auto">
          <a:xfrm>
            <a:off x="304800" y="76200"/>
            <a:ext cx="9289787" cy="307777"/>
          </a:xfrm>
          <a:prstGeom prst="rect">
            <a:avLst/>
          </a:prstGeom>
          <a:noFill/>
          <a:ln w="9525">
            <a:noFill/>
            <a:miter lim="800000"/>
            <a:headEnd/>
            <a:tailEnd/>
          </a:ln>
        </p:spPr>
        <p:txBody>
          <a:bodyPr wrap="none" lIns="0" tIns="0" rIns="0" bIns="0">
            <a:spAutoFit/>
          </a:bodyPr>
          <a:lstStyle/>
          <a:p>
            <a:pPr algn="l"/>
            <a:r>
              <a:rPr lang="es-ES_tradnl" b="1" dirty="0" smtClean="0">
                <a:solidFill>
                  <a:srgbClr val="FF0000"/>
                </a:solidFill>
                <a:latin typeface="+mn-lt"/>
              </a:rPr>
              <a:t>DEDUCCIONES Y EXENCIONES </a:t>
            </a:r>
            <a:r>
              <a:rPr lang="es-ES_tradnl" b="1" dirty="0">
                <a:solidFill>
                  <a:srgbClr val="FF0000"/>
                </a:solidFill>
                <a:latin typeface="+mn-lt"/>
              </a:rPr>
              <a:t>POR DOBLE IMPOSICIÓN </a:t>
            </a:r>
            <a:r>
              <a:rPr lang="es-ES_tradnl" b="1" u="sng" dirty="0">
                <a:solidFill>
                  <a:srgbClr val="FF0000"/>
                </a:solidFill>
                <a:latin typeface="+mn-lt"/>
              </a:rPr>
              <a:t>INTERNACIONAL</a:t>
            </a:r>
            <a:endParaRPr lang="es-ES_tradnl" u="sng" dirty="0">
              <a:latin typeface="+mn-lt"/>
            </a:endParaRPr>
          </a:p>
        </p:txBody>
      </p:sp>
      <p:sp>
        <p:nvSpPr>
          <p:cNvPr id="21508" name="AutoShape 81"/>
          <p:cNvSpPr>
            <a:spLocks noChangeArrowheads="1"/>
          </p:cNvSpPr>
          <p:nvPr/>
        </p:nvSpPr>
        <p:spPr bwMode="auto">
          <a:xfrm>
            <a:off x="533400" y="3505200"/>
            <a:ext cx="7543800" cy="381000"/>
          </a:xfrm>
          <a:prstGeom prst="flowChartAlternateProcess">
            <a:avLst/>
          </a:prstGeom>
          <a:solidFill>
            <a:srgbClr val="EAEAEA"/>
          </a:solidFill>
          <a:ln w="9525">
            <a:solidFill>
              <a:srgbClr val="009900"/>
            </a:solidFill>
            <a:miter lim="800000"/>
            <a:headEnd/>
            <a:tailEnd/>
          </a:ln>
        </p:spPr>
        <p:txBody>
          <a:bodyPr wrap="none" anchor="ctr"/>
          <a:lstStyle/>
          <a:p>
            <a:endParaRPr lang="es-ES_tradnl" sz="1400">
              <a:latin typeface="+mn-lt"/>
            </a:endParaRPr>
          </a:p>
        </p:txBody>
      </p:sp>
      <p:sp>
        <p:nvSpPr>
          <p:cNvPr id="21509" name="Rectangle 4"/>
          <p:cNvSpPr>
            <a:spLocks noChangeArrowheads="1"/>
          </p:cNvSpPr>
          <p:nvPr/>
        </p:nvSpPr>
        <p:spPr bwMode="auto">
          <a:xfrm>
            <a:off x="330200" y="588963"/>
            <a:ext cx="1665456" cy="215444"/>
          </a:xfrm>
          <a:prstGeom prst="rect">
            <a:avLst/>
          </a:prstGeom>
          <a:noFill/>
          <a:ln w="9525">
            <a:noFill/>
            <a:miter lim="800000"/>
            <a:headEnd/>
            <a:tailEnd/>
          </a:ln>
        </p:spPr>
        <p:txBody>
          <a:bodyPr wrap="none" lIns="0" tIns="0" rIns="0" bIns="0">
            <a:spAutoFit/>
          </a:bodyPr>
          <a:lstStyle/>
          <a:p>
            <a:pPr algn="l"/>
            <a:r>
              <a:rPr lang="es-ES_tradnl" sz="1400">
                <a:solidFill>
                  <a:srgbClr val="D60093"/>
                </a:solidFill>
                <a:latin typeface="+mn-lt"/>
                <a:sym typeface="Wingdings" pitchFamily="2" charset="2"/>
              </a:rPr>
              <a:t></a:t>
            </a:r>
            <a:r>
              <a:rPr lang="es-ES_tradnl" sz="1400">
                <a:solidFill>
                  <a:srgbClr val="000000"/>
                </a:solidFill>
                <a:latin typeface="+mn-lt"/>
              </a:rPr>
              <a:t>   </a:t>
            </a:r>
            <a:r>
              <a:rPr lang="es-ES_tradnl" sz="1400" b="1">
                <a:solidFill>
                  <a:srgbClr val="0000FF"/>
                </a:solidFill>
                <a:latin typeface="+mn-lt"/>
              </a:rPr>
              <a:t>FUNDAMENTO :</a:t>
            </a:r>
            <a:endParaRPr lang="es-ES_tradnl" sz="1400" b="1">
              <a:solidFill>
                <a:srgbClr val="000000"/>
              </a:solidFill>
              <a:latin typeface="+mn-lt"/>
            </a:endParaRPr>
          </a:p>
        </p:txBody>
      </p:sp>
      <p:grpSp>
        <p:nvGrpSpPr>
          <p:cNvPr id="2" name="Group 75"/>
          <p:cNvGrpSpPr>
            <a:grpSpLocks/>
          </p:cNvGrpSpPr>
          <p:nvPr/>
        </p:nvGrpSpPr>
        <p:grpSpPr bwMode="auto">
          <a:xfrm>
            <a:off x="2744788" y="692151"/>
            <a:ext cx="4304639" cy="971551"/>
            <a:chOff x="1824" y="513"/>
            <a:chExt cx="2503" cy="612"/>
          </a:xfrm>
        </p:grpSpPr>
        <p:sp>
          <p:nvSpPr>
            <p:cNvPr id="21533" name="Rectangle 8"/>
            <p:cNvSpPr>
              <a:spLocks noChangeArrowheads="1"/>
            </p:cNvSpPr>
            <p:nvPr/>
          </p:nvSpPr>
          <p:spPr bwMode="auto">
            <a:xfrm>
              <a:off x="1824" y="513"/>
              <a:ext cx="1723" cy="136"/>
            </a:xfrm>
            <a:prstGeom prst="rect">
              <a:avLst/>
            </a:prstGeom>
            <a:noFill/>
            <a:ln w="9525">
              <a:noFill/>
              <a:miter lim="800000"/>
              <a:headEnd/>
              <a:tailEnd/>
            </a:ln>
          </p:spPr>
          <p:txBody>
            <a:bodyPr wrap="none" lIns="0" tIns="0" rIns="0" bIns="0">
              <a:spAutoFit/>
            </a:bodyPr>
            <a:lstStyle/>
            <a:p>
              <a:pPr algn="l"/>
              <a:r>
                <a:rPr lang="es-ES_tradnl" sz="1400">
                  <a:solidFill>
                    <a:srgbClr val="D60093"/>
                  </a:solidFill>
                  <a:latin typeface="+mn-lt"/>
                </a:rPr>
                <a:t>•</a:t>
              </a:r>
              <a:r>
                <a:rPr lang="es-ES_tradnl" sz="1400">
                  <a:solidFill>
                    <a:srgbClr val="000000"/>
                  </a:solidFill>
                  <a:latin typeface="+mn-lt"/>
                </a:rPr>
                <a:t>   </a:t>
              </a:r>
              <a:r>
                <a:rPr lang="es-ES_tradnl" sz="1400" b="1">
                  <a:solidFill>
                    <a:srgbClr val="000000"/>
                  </a:solidFill>
                  <a:latin typeface="+mn-lt"/>
                </a:rPr>
                <a:t>2</a:t>
              </a:r>
              <a:r>
                <a:rPr lang="es-ES_tradnl" sz="1400" i="1">
                  <a:solidFill>
                    <a:srgbClr val="000000"/>
                  </a:solidFill>
                  <a:latin typeface="+mn-lt"/>
                </a:rPr>
                <a:t>  Soberanías Fiscales  </a:t>
              </a:r>
              <a:r>
                <a:rPr lang="es-ES_tradnl" sz="1400">
                  <a:solidFill>
                    <a:srgbClr val="000000"/>
                  </a:solidFill>
                  <a:latin typeface="+mn-lt"/>
                </a:rPr>
                <a:t>distintas</a:t>
              </a:r>
            </a:p>
          </p:txBody>
        </p:sp>
        <p:sp>
          <p:nvSpPr>
            <p:cNvPr id="21534" name="Rectangle 11"/>
            <p:cNvSpPr>
              <a:spLocks noChangeArrowheads="1"/>
            </p:cNvSpPr>
            <p:nvPr/>
          </p:nvSpPr>
          <p:spPr bwMode="auto">
            <a:xfrm>
              <a:off x="1824" y="671"/>
              <a:ext cx="2503" cy="136"/>
            </a:xfrm>
            <a:prstGeom prst="rect">
              <a:avLst/>
            </a:prstGeom>
            <a:noFill/>
            <a:ln w="9525">
              <a:noFill/>
              <a:miter lim="800000"/>
              <a:headEnd/>
              <a:tailEnd/>
            </a:ln>
          </p:spPr>
          <p:txBody>
            <a:bodyPr wrap="none" lIns="0" tIns="0" rIns="0" bIns="0">
              <a:spAutoFit/>
            </a:bodyPr>
            <a:lstStyle/>
            <a:p>
              <a:pPr algn="l"/>
              <a:r>
                <a:rPr lang="es-ES_tradnl" sz="1400">
                  <a:solidFill>
                    <a:srgbClr val="D60093"/>
                  </a:solidFill>
                  <a:latin typeface="+mn-lt"/>
                </a:rPr>
                <a:t>•</a:t>
              </a:r>
              <a:r>
                <a:rPr lang="es-ES_tradnl" sz="1400">
                  <a:solidFill>
                    <a:srgbClr val="000000"/>
                  </a:solidFill>
                  <a:latin typeface="+mn-lt"/>
                </a:rPr>
                <a:t>   EXIGEN  </a:t>
              </a:r>
              <a:r>
                <a:rPr lang="es-ES_tradnl" sz="1400" b="1">
                  <a:solidFill>
                    <a:srgbClr val="000000"/>
                  </a:solidFill>
                  <a:latin typeface="+mn-lt"/>
                </a:rPr>
                <a:t>2</a:t>
              </a:r>
              <a:r>
                <a:rPr lang="es-ES_tradnl" sz="1400">
                  <a:solidFill>
                    <a:srgbClr val="000000"/>
                  </a:solidFill>
                  <a:latin typeface="+mn-lt"/>
                </a:rPr>
                <a:t>  IMPUESTOS  </a:t>
              </a:r>
              <a:r>
                <a:rPr lang="es-ES_tradnl" sz="1400" b="1" i="1">
                  <a:solidFill>
                    <a:srgbClr val="000000"/>
                  </a:solidFill>
                  <a:latin typeface="+mn-lt"/>
                </a:rPr>
                <a:t>de la misma naturaleza</a:t>
              </a:r>
            </a:p>
          </p:txBody>
        </p:sp>
        <p:sp>
          <p:nvSpPr>
            <p:cNvPr id="21535" name="Rectangle 17"/>
            <p:cNvSpPr>
              <a:spLocks noChangeArrowheads="1"/>
            </p:cNvSpPr>
            <p:nvPr/>
          </p:nvSpPr>
          <p:spPr bwMode="auto">
            <a:xfrm>
              <a:off x="1824" y="830"/>
              <a:ext cx="1923" cy="136"/>
            </a:xfrm>
            <a:prstGeom prst="rect">
              <a:avLst/>
            </a:prstGeom>
            <a:noFill/>
            <a:ln w="9525">
              <a:noFill/>
              <a:miter lim="800000"/>
              <a:headEnd/>
              <a:tailEnd/>
            </a:ln>
          </p:spPr>
          <p:txBody>
            <a:bodyPr wrap="none" lIns="0" tIns="0" rIns="0" bIns="0">
              <a:spAutoFit/>
            </a:bodyPr>
            <a:lstStyle/>
            <a:p>
              <a:pPr algn="l"/>
              <a:r>
                <a:rPr lang="es-ES_tradnl" sz="1400">
                  <a:solidFill>
                    <a:srgbClr val="D60093"/>
                  </a:solidFill>
                  <a:latin typeface="+mn-lt"/>
                </a:rPr>
                <a:t>•</a:t>
              </a:r>
              <a:r>
                <a:rPr lang="es-ES_tradnl" sz="1400">
                  <a:solidFill>
                    <a:srgbClr val="000000"/>
                  </a:solidFill>
                  <a:latin typeface="+mn-lt"/>
                </a:rPr>
                <a:t>   A </a:t>
              </a:r>
              <a:r>
                <a:rPr lang="es-ES_tradnl" sz="1400" i="1">
                  <a:solidFill>
                    <a:srgbClr val="000000"/>
                  </a:solidFill>
                  <a:latin typeface="+mn-lt"/>
                </a:rPr>
                <a:t>un mismo   S.P.</a:t>
              </a:r>
              <a:r>
                <a:rPr lang="es-ES_tradnl" sz="1400">
                  <a:solidFill>
                    <a:srgbClr val="000000"/>
                  </a:solidFill>
                  <a:latin typeface="+mn-lt"/>
                </a:rPr>
                <a:t>  ó </a:t>
              </a:r>
              <a:r>
                <a:rPr lang="es-ES_tradnl" sz="1400" i="1">
                  <a:solidFill>
                    <a:srgbClr val="000000"/>
                  </a:solidFill>
                  <a:latin typeface="+mn-lt"/>
                </a:rPr>
                <a:t>a  distintos</a:t>
              </a:r>
              <a:r>
                <a:rPr lang="es-ES_tradnl" sz="1400">
                  <a:solidFill>
                    <a:srgbClr val="000000"/>
                  </a:solidFill>
                  <a:latin typeface="+mn-lt"/>
                </a:rPr>
                <a:t>  S.P.</a:t>
              </a:r>
            </a:p>
          </p:txBody>
        </p:sp>
        <p:sp>
          <p:nvSpPr>
            <p:cNvPr id="21536" name="Rectangle 23"/>
            <p:cNvSpPr>
              <a:spLocks noChangeArrowheads="1"/>
            </p:cNvSpPr>
            <p:nvPr/>
          </p:nvSpPr>
          <p:spPr bwMode="auto">
            <a:xfrm>
              <a:off x="1824" y="989"/>
              <a:ext cx="1367" cy="136"/>
            </a:xfrm>
            <a:prstGeom prst="rect">
              <a:avLst/>
            </a:prstGeom>
            <a:noFill/>
            <a:ln w="9525">
              <a:noFill/>
              <a:miter lim="800000"/>
              <a:headEnd/>
              <a:tailEnd/>
            </a:ln>
          </p:spPr>
          <p:txBody>
            <a:bodyPr wrap="none" lIns="0" tIns="0" rIns="0" bIns="0">
              <a:spAutoFit/>
            </a:bodyPr>
            <a:lstStyle/>
            <a:p>
              <a:pPr algn="l"/>
              <a:r>
                <a:rPr lang="es-ES_tradnl" sz="1400">
                  <a:solidFill>
                    <a:srgbClr val="D60093"/>
                  </a:solidFill>
                  <a:latin typeface="+mn-lt"/>
                </a:rPr>
                <a:t>•</a:t>
              </a:r>
              <a:r>
                <a:rPr lang="es-ES_tradnl" sz="1400">
                  <a:solidFill>
                    <a:srgbClr val="000000"/>
                  </a:solidFill>
                  <a:latin typeface="+mn-lt"/>
                </a:rPr>
                <a:t>   sobre  </a:t>
              </a:r>
              <a:r>
                <a:rPr lang="es-ES_tradnl" sz="1400" b="1" i="1">
                  <a:solidFill>
                    <a:srgbClr val="000000"/>
                  </a:solidFill>
                  <a:latin typeface="+mn-lt"/>
                </a:rPr>
                <a:t>las mismas rentas</a:t>
              </a:r>
            </a:p>
          </p:txBody>
        </p:sp>
      </p:grpSp>
      <p:sp>
        <p:nvSpPr>
          <p:cNvPr id="21511" name="Rectangle 26"/>
          <p:cNvSpPr>
            <a:spLocks noChangeArrowheads="1"/>
          </p:cNvSpPr>
          <p:nvPr/>
        </p:nvSpPr>
        <p:spPr bwMode="auto">
          <a:xfrm>
            <a:off x="330200" y="2036763"/>
            <a:ext cx="1978106" cy="215444"/>
          </a:xfrm>
          <a:prstGeom prst="rect">
            <a:avLst/>
          </a:prstGeom>
          <a:noFill/>
          <a:ln w="9525">
            <a:noFill/>
            <a:miter lim="800000"/>
            <a:headEnd/>
            <a:tailEnd/>
          </a:ln>
        </p:spPr>
        <p:txBody>
          <a:bodyPr wrap="none" lIns="0" tIns="0" rIns="0" bIns="0">
            <a:spAutoFit/>
          </a:bodyPr>
          <a:lstStyle/>
          <a:p>
            <a:pPr algn="l"/>
            <a:r>
              <a:rPr lang="es-ES_tradnl" sz="1400">
                <a:solidFill>
                  <a:srgbClr val="D60093"/>
                </a:solidFill>
                <a:latin typeface="+mn-lt"/>
                <a:sym typeface="Wingdings" pitchFamily="2" charset="2"/>
              </a:rPr>
              <a:t></a:t>
            </a:r>
            <a:r>
              <a:rPr lang="es-ES_tradnl" sz="1400">
                <a:solidFill>
                  <a:srgbClr val="000000"/>
                </a:solidFill>
                <a:latin typeface="+mn-lt"/>
              </a:rPr>
              <a:t>   </a:t>
            </a:r>
            <a:r>
              <a:rPr lang="es-ES_tradnl" sz="1400" b="1">
                <a:solidFill>
                  <a:srgbClr val="0000FF"/>
                </a:solidFill>
                <a:latin typeface="+mn-lt"/>
              </a:rPr>
              <a:t>REGULACION  LIS :</a:t>
            </a:r>
            <a:endParaRPr lang="es-ES_tradnl" sz="1400" b="1">
              <a:solidFill>
                <a:srgbClr val="000000"/>
              </a:solidFill>
              <a:latin typeface="+mn-lt"/>
            </a:endParaRPr>
          </a:p>
        </p:txBody>
      </p:sp>
      <p:sp>
        <p:nvSpPr>
          <p:cNvPr id="21512" name="Rectangle 27"/>
          <p:cNvSpPr>
            <a:spLocks noChangeArrowheads="1"/>
          </p:cNvSpPr>
          <p:nvPr/>
        </p:nvSpPr>
        <p:spPr bwMode="auto">
          <a:xfrm>
            <a:off x="2574529" y="2112963"/>
            <a:ext cx="6577891" cy="215444"/>
          </a:xfrm>
          <a:prstGeom prst="rect">
            <a:avLst/>
          </a:prstGeom>
          <a:noFill/>
          <a:ln w="9525">
            <a:noFill/>
            <a:miter lim="800000"/>
            <a:headEnd/>
            <a:tailEnd/>
          </a:ln>
        </p:spPr>
        <p:txBody>
          <a:bodyPr wrap="none" lIns="0" tIns="0" rIns="0" bIns="0">
            <a:spAutoFit/>
          </a:bodyPr>
          <a:lstStyle/>
          <a:p>
            <a:pPr algn="l"/>
            <a:r>
              <a:rPr lang="es-ES_tradnl" sz="1400" dirty="0">
                <a:solidFill>
                  <a:srgbClr val="FF0000"/>
                </a:solidFill>
                <a:latin typeface="+mn-lt"/>
                <a:sym typeface="Monotype Sorts" charset="2"/>
              </a:rPr>
              <a:t></a:t>
            </a:r>
            <a:r>
              <a:rPr lang="es-ES_tradnl" sz="1400" dirty="0">
                <a:solidFill>
                  <a:srgbClr val="000000"/>
                </a:solidFill>
                <a:latin typeface="+mn-lt"/>
              </a:rPr>
              <a:t>   </a:t>
            </a:r>
            <a:r>
              <a:rPr lang="es-ES_tradnl" sz="1400" b="1" dirty="0">
                <a:solidFill>
                  <a:srgbClr val="FF33CC"/>
                </a:solidFill>
                <a:latin typeface="+mn-lt"/>
              </a:rPr>
              <a:t>Art. </a:t>
            </a:r>
            <a:r>
              <a:rPr lang="es-ES_tradnl" sz="1400" b="1" dirty="0" smtClean="0">
                <a:solidFill>
                  <a:srgbClr val="FF33CC"/>
                </a:solidFill>
                <a:latin typeface="+mn-lt"/>
              </a:rPr>
              <a:t>31:</a:t>
            </a:r>
            <a:r>
              <a:rPr lang="es-ES_tradnl" sz="1400" dirty="0" smtClean="0">
                <a:solidFill>
                  <a:srgbClr val="000000"/>
                </a:solidFill>
                <a:latin typeface="+mn-lt"/>
              </a:rPr>
              <a:t>   </a:t>
            </a:r>
            <a:r>
              <a:rPr lang="es-ES_tradnl" sz="1400" b="1" dirty="0" smtClean="0">
                <a:solidFill>
                  <a:srgbClr val="FF0000"/>
                </a:solidFill>
                <a:latin typeface="+mn-lt"/>
              </a:rPr>
              <a:t>Deducción</a:t>
            </a:r>
            <a:r>
              <a:rPr lang="es-ES_tradnl" sz="1400" b="1" dirty="0" smtClean="0">
                <a:solidFill>
                  <a:srgbClr val="000000"/>
                </a:solidFill>
                <a:latin typeface="+mn-lt"/>
              </a:rPr>
              <a:t> </a:t>
            </a:r>
            <a:r>
              <a:rPr lang="es-ES_tradnl" sz="1400" dirty="0" smtClean="0">
                <a:solidFill>
                  <a:srgbClr val="000000"/>
                </a:solidFill>
                <a:latin typeface="+mn-lt"/>
              </a:rPr>
              <a:t>por  </a:t>
            </a:r>
            <a:r>
              <a:rPr lang="es-ES_tradnl" sz="1400" dirty="0">
                <a:solidFill>
                  <a:srgbClr val="000000"/>
                </a:solidFill>
                <a:latin typeface="+mn-lt"/>
              </a:rPr>
              <a:t>IMPUESTOS SOPORTADOS  por el Sujeto Pasivo</a:t>
            </a:r>
          </a:p>
        </p:txBody>
      </p:sp>
      <p:sp>
        <p:nvSpPr>
          <p:cNvPr id="21513" name="Rectangle 28"/>
          <p:cNvSpPr>
            <a:spLocks noChangeArrowheads="1"/>
          </p:cNvSpPr>
          <p:nvPr/>
        </p:nvSpPr>
        <p:spPr bwMode="auto">
          <a:xfrm>
            <a:off x="2574529" y="2398713"/>
            <a:ext cx="6301149" cy="215444"/>
          </a:xfrm>
          <a:prstGeom prst="rect">
            <a:avLst/>
          </a:prstGeom>
          <a:noFill/>
          <a:ln w="9525">
            <a:noFill/>
            <a:miter lim="800000"/>
            <a:headEnd/>
            <a:tailEnd/>
          </a:ln>
        </p:spPr>
        <p:txBody>
          <a:bodyPr wrap="none" lIns="0" tIns="0" rIns="0" bIns="0">
            <a:spAutoFit/>
          </a:bodyPr>
          <a:lstStyle/>
          <a:p>
            <a:pPr algn="l"/>
            <a:r>
              <a:rPr lang="es-ES_tradnl" sz="1400" dirty="0">
                <a:solidFill>
                  <a:srgbClr val="FF0000"/>
                </a:solidFill>
                <a:latin typeface="+mn-lt"/>
                <a:sym typeface="Monotype Sorts" charset="2"/>
              </a:rPr>
              <a:t></a:t>
            </a:r>
            <a:r>
              <a:rPr lang="es-ES_tradnl" sz="1400" dirty="0">
                <a:solidFill>
                  <a:srgbClr val="000000"/>
                </a:solidFill>
                <a:latin typeface="+mn-lt"/>
              </a:rPr>
              <a:t>   </a:t>
            </a:r>
            <a:r>
              <a:rPr lang="es-ES_tradnl" sz="1400" b="1" dirty="0">
                <a:solidFill>
                  <a:srgbClr val="FF33CC"/>
                </a:solidFill>
                <a:latin typeface="+mn-lt"/>
              </a:rPr>
              <a:t>Art. </a:t>
            </a:r>
            <a:r>
              <a:rPr lang="es-ES_tradnl" sz="1400" b="1" dirty="0" smtClean="0">
                <a:solidFill>
                  <a:srgbClr val="FF33CC"/>
                </a:solidFill>
                <a:latin typeface="+mn-lt"/>
              </a:rPr>
              <a:t>32: </a:t>
            </a:r>
            <a:r>
              <a:rPr lang="es-ES_tradnl" sz="1400" dirty="0" smtClean="0">
                <a:solidFill>
                  <a:srgbClr val="000000"/>
                </a:solidFill>
                <a:latin typeface="+mn-lt"/>
              </a:rPr>
              <a:t> </a:t>
            </a:r>
            <a:r>
              <a:rPr lang="es-ES_tradnl" sz="1400" b="1" dirty="0" smtClean="0">
                <a:solidFill>
                  <a:srgbClr val="FF0000"/>
                </a:solidFill>
                <a:latin typeface="+mn-lt"/>
              </a:rPr>
              <a:t>Deducción</a:t>
            </a:r>
            <a:r>
              <a:rPr lang="es-ES_tradnl" sz="1400" b="1" dirty="0" smtClean="0">
                <a:solidFill>
                  <a:srgbClr val="000000"/>
                </a:solidFill>
                <a:latin typeface="+mn-lt"/>
              </a:rPr>
              <a:t> </a:t>
            </a:r>
            <a:r>
              <a:rPr lang="es-ES_tradnl" sz="1400" dirty="0" smtClean="0">
                <a:solidFill>
                  <a:srgbClr val="000000"/>
                </a:solidFill>
                <a:latin typeface="+mn-lt"/>
              </a:rPr>
              <a:t>por  </a:t>
            </a:r>
            <a:r>
              <a:rPr lang="es-ES_tradnl" sz="1400" dirty="0">
                <a:solidFill>
                  <a:srgbClr val="000000"/>
                </a:solidFill>
                <a:latin typeface="+mn-lt"/>
              </a:rPr>
              <a:t>DIVIDENDOS  y  Participaciones en Beneficios</a:t>
            </a:r>
          </a:p>
        </p:txBody>
      </p:sp>
      <p:sp>
        <p:nvSpPr>
          <p:cNvPr id="21514" name="Rectangle 32"/>
          <p:cNvSpPr>
            <a:spLocks noChangeArrowheads="1"/>
          </p:cNvSpPr>
          <p:nvPr/>
        </p:nvSpPr>
        <p:spPr bwMode="auto">
          <a:xfrm>
            <a:off x="2574529" y="2687638"/>
            <a:ext cx="6608412" cy="215444"/>
          </a:xfrm>
          <a:prstGeom prst="rect">
            <a:avLst/>
          </a:prstGeom>
          <a:noFill/>
          <a:ln w="9525">
            <a:noFill/>
            <a:miter lim="800000"/>
            <a:headEnd/>
            <a:tailEnd/>
          </a:ln>
        </p:spPr>
        <p:txBody>
          <a:bodyPr wrap="none" lIns="0" tIns="0" rIns="0" bIns="0">
            <a:spAutoFit/>
          </a:bodyPr>
          <a:lstStyle/>
          <a:p>
            <a:pPr algn="l"/>
            <a:r>
              <a:rPr lang="es-ES_tradnl" sz="1400" dirty="0">
                <a:solidFill>
                  <a:srgbClr val="FF0000"/>
                </a:solidFill>
                <a:latin typeface="+mn-lt"/>
                <a:sym typeface="Monotype Sorts" charset="2"/>
              </a:rPr>
              <a:t>  </a:t>
            </a:r>
            <a:r>
              <a:rPr lang="es-ES_tradnl" sz="1400" dirty="0">
                <a:solidFill>
                  <a:srgbClr val="000000"/>
                </a:solidFill>
                <a:latin typeface="+mn-lt"/>
              </a:rPr>
              <a:t> </a:t>
            </a:r>
            <a:r>
              <a:rPr lang="es-ES_tradnl" sz="1400" b="1" dirty="0">
                <a:solidFill>
                  <a:srgbClr val="FF33CC"/>
                </a:solidFill>
                <a:latin typeface="+mn-lt"/>
              </a:rPr>
              <a:t>Art. 21 </a:t>
            </a:r>
            <a:r>
              <a:rPr lang="es-ES_tradnl" sz="1400" b="1" dirty="0" smtClean="0">
                <a:solidFill>
                  <a:srgbClr val="FF33CC"/>
                </a:solidFill>
                <a:latin typeface="+mn-lt"/>
              </a:rPr>
              <a:t>:</a:t>
            </a:r>
            <a:r>
              <a:rPr lang="es-ES_tradnl" sz="1400" dirty="0" smtClean="0">
                <a:solidFill>
                  <a:srgbClr val="000000"/>
                </a:solidFill>
                <a:latin typeface="+mn-lt"/>
              </a:rPr>
              <a:t>   </a:t>
            </a:r>
            <a:r>
              <a:rPr lang="es-ES_tradnl" sz="1400" b="1" i="1" dirty="0">
                <a:solidFill>
                  <a:srgbClr val="FF0000"/>
                </a:solidFill>
                <a:latin typeface="+mn-lt"/>
              </a:rPr>
              <a:t>Exención</a:t>
            </a:r>
            <a:r>
              <a:rPr lang="es-ES_tradnl" sz="1400" i="1" dirty="0">
                <a:solidFill>
                  <a:srgbClr val="FF0000"/>
                </a:solidFill>
                <a:latin typeface="+mn-lt"/>
              </a:rPr>
              <a:t> </a:t>
            </a:r>
            <a:r>
              <a:rPr lang="es-ES_tradnl" sz="1400" dirty="0">
                <a:solidFill>
                  <a:srgbClr val="000000"/>
                </a:solidFill>
                <a:latin typeface="+mn-lt"/>
              </a:rPr>
              <a:t> por D.I.I. sobre Dividendos y Transmisión de Acciones</a:t>
            </a:r>
          </a:p>
        </p:txBody>
      </p:sp>
      <p:sp>
        <p:nvSpPr>
          <p:cNvPr id="21515" name="Rectangle 37"/>
          <p:cNvSpPr>
            <a:spLocks noChangeArrowheads="1"/>
          </p:cNvSpPr>
          <p:nvPr/>
        </p:nvSpPr>
        <p:spPr bwMode="auto">
          <a:xfrm>
            <a:off x="2574529" y="2974975"/>
            <a:ext cx="6865406" cy="215444"/>
          </a:xfrm>
          <a:prstGeom prst="rect">
            <a:avLst/>
          </a:prstGeom>
          <a:noFill/>
          <a:ln w="9525">
            <a:noFill/>
            <a:miter lim="800000"/>
            <a:headEnd/>
            <a:tailEnd/>
          </a:ln>
        </p:spPr>
        <p:txBody>
          <a:bodyPr wrap="none" lIns="0" tIns="0" rIns="0" bIns="0">
            <a:spAutoFit/>
          </a:bodyPr>
          <a:lstStyle/>
          <a:p>
            <a:pPr algn="l"/>
            <a:r>
              <a:rPr lang="es-ES_tradnl" sz="1400" dirty="0">
                <a:solidFill>
                  <a:srgbClr val="FF0000"/>
                </a:solidFill>
                <a:latin typeface="+mn-lt"/>
                <a:sym typeface="Monotype Sorts" charset="2"/>
              </a:rPr>
              <a:t></a:t>
            </a:r>
            <a:r>
              <a:rPr lang="es-ES_tradnl" sz="1400" dirty="0">
                <a:solidFill>
                  <a:srgbClr val="000000"/>
                </a:solidFill>
                <a:latin typeface="+mn-lt"/>
              </a:rPr>
              <a:t>  </a:t>
            </a:r>
            <a:r>
              <a:rPr lang="es-ES_tradnl" sz="1400" b="1" dirty="0">
                <a:solidFill>
                  <a:srgbClr val="FF33CC"/>
                </a:solidFill>
                <a:latin typeface="+mn-lt"/>
              </a:rPr>
              <a:t>Art. 22 :</a:t>
            </a:r>
            <a:r>
              <a:rPr lang="es-ES_tradnl" sz="1400" dirty="0">
                <a:solidFill>
                  <a:srgbClr val="000000"/>
                </a:solidFill>
                <a:latin typeface="+mn-lt"/>
              </a:rPr>
              <a:t>   </a:t>
            </a:r>
            <a:r>
              <a:rPr lang="es-ES_tradnl" sz="1400" b="1" i="1" dirty="0">
                <a:solidFill>
                  <a:srgbClr val="FF0000"/>
                </a:solidFill>
                <a:latin typeface="+mn-lt"/>
              </a:rPr>
              <a:t>Exención </a:t>
            </a:r>
            <a:r>
              <a:rPr lang="es-ES_tradnl" sz="1400" dirty="0">
                <a:solidFill>
                  <a:srgbClr val="000000"/>
                </a:solidFill>
                <a:latin typeface="+mn-lt"/>
              </a:rPr>
              <a:t> de rentas de Establecimiento Permanente en el extranjero</a:t>
            </a:r>
          </a:p>
        </p:txBody>
      </p:sp>
      <p:sp>
        <p:nvSpPr>
          <p:cNvPr id="21516" name="Rectangle 42"/>
          <p:cNvSpPr>
            <a:spLocks noChangeArrowheads="1"/>
          </p:cNvSpPr>
          <p:nvPr/>
        </p:nvSpPr>
        <p:spPr bwMode="auto">
          <a:xfrm>
            <a:off x="674158" y="3649663"/>
            <a:ext cx="6907660" cy="215444"/>
          </a:xfrm>
          <a:prstGeom prst="rect">
            <a:avLst/>
          </a:prstGeom>
          <a:noFill/>
          <a:ln w="9525">
            <a:noFill/>
            <a:miter lim="800000"/>
            <a:headEnd/>
            <a:tailEnd/>
          </a:ln>
        </p:spPr>
        <p:txBody>
          <a:bodyPr wrap="none" lIns="0" tIns="0" rIns="0" bIns="0">
            <a:spAutoFit/>
          </a:bodyPr>
          <a:lstStyle/>
          <a:p>
            <a:pPr algn="l"/>
            <a:r>
              <a:rPr lang="es-ES_tradnl" sz="1400" b="1">
                <a:solidFill>
                  <a:srgbClr val="0000FF"/>
                </a:solidFill>
                <a:latin typeface="+mn-lt"/>
              </a:rPr>
              <a:t>D. por  D.I. INT.  por  IMPUESTOS SOPORTADOS EN EL EXTRANJERO</a:t>
            </a:r>
            <a:r>
              <a:rPr lang="es-ES_tradnl" sz="1400" b="1">
                <a:solidFill>
                  <a:srgbClr val="000000"/>
                </a:solidFill>
                <a:latin typeface="+mn-lt"/>
              </a:rPr>
              <a:t>  </a:t>
            </a:r>
            <a:r>
              <a:rPr lang="es-ES_tradnl" sz="1400">
                <a:solidFill>
                  <a:srgbClr val="000000"/>
                </a:solidFill>
                <a:latin typeface="+mn-lt"/>
              </a:rPr>
              <a:t> </a:t>
            </a:r>
            <a:r>
              <a:rPr lang="es-ES_tradnl" sz="1400" b="1">
                <a:solidFill>
                  <a:srgbClr val="FF33CC"/>
                </a:solidFill>
                <a:latin typeface="+mn-lt"/>
              </a:rPr>
              <a:t>(Art. 31L)</a:t>
            </a:r>
          </a:p>
        </p:txBody>
      </p:sp>
      <p:sp>
        <p:nvSpPr>
          <p:cNvPr id="21517" name="Rectangle 56"/>
          <p:cNvSpPr>
            <a:spLocks noChangeArrowheads="1"/>
          </p:cNvSpPr>
          <p:nvPr/>
        </p:nvSpPr>
        <p:spPr bwMode="auto">
          <a:xfrm>
            <a:off x="660401" y="4225926"/>
            <a:ext cx="7324056" cy="215444"/>
          </a:xfrm>
          <a:prstGeom prst="rect">
            <a:avLst/>
          </a:prstGeom>
          <a:noFill/>
          <a:ln w="9525">
            <a:noFill/>
            <a:miter lim="800000"/>
            <a:headEnd/>
            <a:tailEnd/>
          </a:ln>
        </p:spPr>
        <p:txBody>
          <a:bodyPr wrap="none" lIns="0" tIns="0" rIns="0" bIns="0">
            <a:spAutoFit/>
          </a:bodyPr>
          <a:lstStyle/>
          <a:p>
            <a:pPr algn="l"/>
            <a:r>
              <a:rPr lang="es-ES_tradnl" sz="1400">
                <a:solidFill>
                  <a:srgbClr val="FF3300"/>
                </a:solidFill>
                <a:latin typeface="+mn-lt"/>
                <a:sym typeface="Wingdings" pitchFamily="2" charset="2"/>
              </a:rPr>
              <a:t></a:t>
            </a:r>
            <a:r>
              <a:rPr lang="es-ES_tradnl" sz="1400" b="1">
                <a:solidFill>
                  <a:srgbClr val="FF3300"/>
                </a:solidFill>
                <a:latin typeface="+mn-lt"/>
                <a:sym typeface="Wingdings" pitchFamily="2" charset="2"/>
              </a:rPr>
              <a:t>   </a:t>
            </a:r>
            <a:r>
              <a:rPr lang="es-ES_tradnl" sz="1400" b="1">
                <a:solidFill>
                  <a:srgbClr val="993300"/>
                </a:solidFill>
                <a:latin typeface="+mn-lt"/>
              </a:rPr>
              <a:t>REQUISITOS DE LAS SOCIEDADES :</a:t>
            </a:r>
            <a:r>
              <a:rPr lang="es-ES_tradnl" sz="1400" b="1">
                <a:solidFill>
                  <a:srgbClr val="000000"/>
                </a:solidFill>
                <a:latin typeface="+mn-lt"/>
              </a:rPr>
              <a:t>   </a:t>
            </a:r>
            <a:r>
              <a:rPr lang="es-ES_tradnl" sz="1400">
                <a:solidFill>
                  <a:srgbClr val="000000"/>
                </a:solidFill>
                <a:latin typeface="+mn-lt"/>
              </a:rPr>
              <a:t> tributación en España por  OB. PERSONAL</a:t>
            </a:r>
          </a:p>
        </p:txBody>
      </p:sp>
      <p:sp>
        <p:nvSpPr>
          <p:cNvPr id="21518" name="AutoShape 76"/>
          <p:cNvSpPr>
            <a:spLocks/>
          </p:cNvSpPr>
          <p:nvPr/>
        </p:nvSpPr>
        <p:spPr bwMode="auto">
          <a:xfrm>
            <a:off x="2476500" y="665163"/>
            <a:ext cx="82550" cy="990600"/>
          </a:xfrm>
          <a:prstGeom prst="leftBracket">
            <a:avLst>
              <a:gd name="adj" fmla="val 108333"/>
            </a:avLst>
          </a:prstGeom>
          <a:noFill/>
          <a:ln w="9525">
            <a:solidFill>
              <a:srgbClr val="009900"/>
            </a:solidFill>
            <a:round/>
            <a:headEnd/>
            <a:tailEnd/>
          </a:ln>
        </p:spPr>
        <p:txBody>
          <a:bodyPr wrap="none" anchor="ctr"/>
          <a:lstStyle/>
          <a:p>
            <a:endParaRPr lang="es-ES_tradnl" sz="1400">
              <a:latin typeface="+mn-lt"/>
            </a:endParaRPr>
          </a:p>
        </p:txBody>
      </p:sp>
      <p:sp>
        <p:nvSpPr>
          <p:cNvPr id="21519" name="AutoShape 77"/>
          <p:cNvSpPr>
            <a:spLocks/>
          </p:cNvSpPr>
          <p:nvPr/>
        </p:nvSpPr>
        <p:spPr bwMode="auto">
          <a:xfrm flipH="1">
            <a:off x="6927850" y="666750"/>
            <a:ext cx="82550" cy="990600"/>
          </a:xfrm>
          <a:prstGeom prst="leftBracket">
            <a:avLst>
              <a:gd name="adj" fmla="val 108333"/>
            </a:avLst>
          </a:prstGeom>
          <a:noFill/>
          <a:ln w="9525">
            <a:solidFill>
              <a:srgbClr val="009900"/>
            </a:solidFill>
            <a:round/>
            <a:headEnd/>
            <a:tailEnd/>
          </a:ln>
        </p:spPr>
        <p:txBody>
          <a:bodyPr wrap="none" anchor="ctr"/>
          <a:lstStyle/>
          <a:p>
            <a:endParaRPr lang="es-ES_tradnl" sz="1400">
              <a:latin typeface="+mn-lt"/>
            </a:endParaRPr>
          </a:p>
        </p:txBody>
      </p:sp>
      <p:sp>
        <p:nvSpPr>
          <p:cNvPr id="21520" name="Line 79"/>
          <p:cNvSpPr>
            <a:spLocks noChangeShapeType="1"/>
          </p:cNvSpPr>
          <p:nvPr/>
        </p:nvSpPr>
        <p:spPr bwMode="auto">
          <a:xfrm>
            <a:off x="7142295" y="1160463"/>
            <a:ext cx="369755" cy="0"/>
          </a:xfrm>
          <a:prstGeom prst="line">
            <a:avLst/>
          </a:prstGeom>
          <a:noFill/>
          <a:ln w="9525">
            <a:solidFill>
              <a:srgbClr val="009900"/>
            </a:solidFill>
            <a:round/>
            <a:headEnd/>
            <a:tailEnd type="stealth" w="med" len="med"/>
          </a:ln>
        </p:spPr>
        <p:txBody>
          <a:bodyPr wrap="none" anchor="ctr"/>
          <a:lstStyle/>
          <a:p>
            <a:endParaRPr lang="es-ES_tradnl" sz="1400">
              <a:latin typeface="+mn-lt"/>
            </a:endParaRPr>
          </a:p>
        </p:txBody>
      </p:sp>
      <p:sp>
        <p:nvSpPr>
          <p:cNvPr id="21521" name="Rectangle 80"/>
          <p:cNvSpPr>
            <a:spLocks noChangeArrowheads="1"/>
          </p:cNvSpPr>
          <p:nvPr/>
        </p:nvSpPr>
        <p:spPr bwMode="auto">
          <a:xfrm>
            <a:off x="7685749" y="1071563"/>
            <a:ext cx="1900649" cy="495520"/>
          </a:xfrm>
          <a:prstGeom prst="rect">
            <a:avLst/>
          </a:prstGeom>
          <a:noFill/>
          <a:ln w="9525">
            <a:noFill/>
            <a:miter lim="800000"/>
            <a:headEnd/>
            <a:tailEnd/>
          </a:ln>
        </p:spPr>
        <p:txBody>
          <a:bodyPr wrap="none" lIns="0" tIns="0" rIns="0" bIns="0">
            <a:spAutoFit/>
          </a:bodyPr>
          <a:lstStyle/>
          <a:p>
            <a:pPr algn="l"/>
            <a:r>
              <a:rPr lang="es-ES_tradnl" sz="1400" dirty="0">
                <a:solidFill>
                  <a:srgbClr val="000000"/>
                </a:solidFill>
                <a:latin typeface="+mn-lt"/>
              </a:rPr>
              <a:t>Genera</a:t>
            </a:r>
          </a:p>
          <a:p>
            <a:pPr algn="l">
              <a:spcBef>
                <a:spcPct val="30000"/>
              </a:spcBef>
            </a:pPr>
            <a:r>
              <a:rPr lang="es-ES_tradnl" sz="1400" b="1" dirty="0">
                <a:solidFill>
                  <a:srgbClr val="000000"/>
                </a:solidFill>
                <a:latin typeface="+mn-lt"/>
              </a:rPr>
              <a:t>DOBLE TRIBUTACIÓN</a:t>
            </a:r>
            <a:endParaRPr lang="es-ES_tradnl" sz="1400" b="1" dirty="0">
              <a:latin typeface="+mn-lt"/>
            </a:endParaRPr>
          </a:p>
        </p:txBody>
      </p:sp>
      <p:sp>
        <p:nvSpPr>
          <p:cNvPr id="21522" name="Rectangle 62"/>
          <p:cNvSpPr>
            <a:spLocks noChangeArrowheads="1"/>
          </p:cNvSpPr>
          <p:nvPr/>
        </p:nvSpPr>
        <p:spPr bwMode="auto">
          <a:xfrm>
            <a:off x="660400" y="4625976"/>
            <a:ext cx="3491340" cy="215444"/>
          </a:xfrm>
          <a:prstGeom prst="rect">
            <a:avLst/>
          </a:prstGeom>
          <a:noFill/>
          <a:ln w="9525">
            <a:noFill/>
            <a:miter lim="800000"/>
            <a:headEnd/>
            <a:tailEnd/>
          </a:ln>
        </p:spPr>
        <p:txBody>
          <a:bodyPr wrap="none" lIns="0" tIns="0" rIns="0" bIns="0">
            <a:spAutoFit/>
          </a:bodyPr>
          <a:lstStyle/>
          <a:p>
            <a:pPr algn="l"/>
            <a:r>
              <a:rPr lang="es-ES_tradnl" sz="1400">
                <a:solidFill>
                  <a:srgbClr val="FF3300"/>
                </a:solidFill>
                <a:latin typeface="+mn-lt"/>
                <a:sym typeface="Wingdings" pitchFamily="2" charset="2"/>
              </a:rPr>
              <a:t></a:t>
            </a:r>
            <a:r>
              <a:rPr lang="es-ES_tradnl" sz="1400" b="1">
                <a:solidFill>
                  <a:srgbClr val="FF3300"/>
                </a:solidFill>
                <a:latin typeface="+mn-lt"/>
                <a:sym typeface="Wingdings" pitchFamily="2" charset="2"/>
              </a:rPr>
              <a:t>   </a:t>
            </a:r>
            <a:r>
              <a:rPr lang="es-ES_tradnl" sz="1400" b="1">
                <a:solidFill>
                  <a:srgbClr val="993300"/>
                </a:solidFill>
                <a:latin typeface="+mn-lt"/>
              </a:rPr>
              <a:t>BASE DE DEDUCCIÓN</a:t>
            </a:r>
            <a:r>
              <a:rPr lang="es-ES_tradnl" sz="1400" b="1">
                <a:solidFill>
                  <a:srgbClr val="000000"/>
                </a:solidFill>
                <a:latin typeface="+mn-lt"/>
              </a:rPr>
              <a:t>  </a:t>
            </a:r>
            <a:r>
              <a:rPr lang="es-ES_tradnl" sz="1400" b="1">
                <a:solidFill>
                  <a:srgbClr val="FF33CC"/>
                </a:solidFill>
                <a:latin typeface="+mn-lt"/>
              </a:rPr>
              <a:t>(art.  31.2 L)</a:t>
            </a:r>
            <a:r>
              <a:rPr lang="es-ES_tradnl" sz="1400">
                <a:solidFill>
                  <a:srgbClr val="000000"/>
                </a:solidFill>
                <a:latin typeface="+mn-lt"/>
              </a:rPr>
              <a:t> </a:t>
            </a:r>
            <a:r>
              <a:rPr lang="es-ES_tradnl" sz="1400" b="1">
                <a:solidFill>
                  <a:srgbClr val="000000"/>
                </a:solidFill>
                <a:latin typeface="+mn-lt"/>
              </a:rPr>
              <a:t> </a:t>
            </a:r>
            <a:r>
              <a:rPr lang="es-ES_tradnl" sz="1400" b="1">
                <a:solidFill>
                  <a:srgbClr val="993300"/>
                </a:solidFill>
                <a:latin typeface="+mn-lt"/>
              </a:rPr>
              <a:t>:</a:t>
            </a:r>
          </a:p>
        </p:txBody>
      </p:sp>
      <p:sp>
        <p:nvSpPr>
          <p:cNvPr id="21523" name="Rectangle 66"/>
          <p:cNvSpPr>
            <a:spLocks noChangeArrowheads="1"/>
          </p:cNvSpPr>
          <p:nvPr/>
        </p:nvSpPr>
        <p:spPr bwMode="auto">
          <a:xfrm>
            <a:off x="4292600" y="4625976"/>
            <a:ext cx="3278911" cy="215444"/>
          </a:xfrm>
          <a:prstGeom prst="rect">
            <a:avLst/>
          </a:prstGeom>
          <a:noFill/>
          <a:ln w="9525">
            <a:noFill/>
            <a:miter lim="800000"/>
            <a:headEnd/>
            <a:tailEnd/>
          </a:ln>
        </p:spPr>
        <p:txBody>
          <a:bodyPr wrap="none" lIns="0" tIns="0" rIns="0" bIns="0">
            <a:spAutoFit/>
          </a:bodyPr>
          <a:lstStyle/>
          <a:p>
            <a:pPr algn="l"/>
            <a:r>
              <a:rPr lang="es-ES_tradnl" sz="1400">
                <a:solidFill>
                  <a:srgbClr val="000000"/>
                </a:solidFill>
                <a:latin typeface="+mn-lt"/>
              </a:rPr>
              <a:t>IMPORTE NETO RENTA EXTRANJERA</a:t>
            </a:r>
            <a:endParaRPr lang="es-ES_tradnl" sz="1400">
              <a:latin typeface="+mn-lt"/>
            </a:endParaRPr>
          </a:p>
        </p:txBody>
      </p:sp>
      <p:sp>
        <p:nvSpPr>
          <p:cNvPr id="21524" name="Rectangle 67"/>
          <p:cNvSpPr>
            <a:spLocks noChangeArrowheads="1"/>
          </p:cNvSpPr>
          <p:nvPr/>
        </p:nvSpPr>
        <p:spPr bwMode="auto">
          <a:xfrm>
            <a:off x="4457700" y="4856163"/>
            <a:ext cx="4234493" cy="215444"/>
          </a:xfrm>
          <a:prstGeom prst="rect">
            <a:avLst/>
          </a:prstGeom>
          <a:noFill/>
          <a:ln w="9525">
            <a:noFill/>
            <a:miter lim="800000"/>
            <a:headEnd/>
            <a:tailEnd/>
          </a:ln>
        </p:spPr>
        <p:txBody>
          <a:bodyPr wrap="none" lIns="0" tIns="0" rIns="0" bIns="0">
            <a:spAutoFit/>
          </a:bodyPr>
          <a:lstStyle/>
          <a:p>
            <a:pPr algn="l"/>
            <a:r>
              <a:rPr lang="es-ES_tradnl" sz="1400">
                <a:solidFill>
                  <a:srgbClr val="000000"/>
                </a:solidFill>
                <a:latin typeface="+mn-lt"/>
              </a:rPr>
              <a:t>+   IMPUESTO SATISFECHO EN EL EXTRANJERO</a:t>
            </a:r>
          </a:p>
        </p:txBody>
      </p:sp>
      <p:sp>
        <p:nvSpPr>
          <p:cNvPr id="21525" name="Rectangle 72"/>
          <p:cNvSpPr>
            <a:spLocks noChangeArrowheads="1"/>
          </p:cNvSpPr>
          <p:nvPr/>
        </p:nvSpPr>
        <p:spPr bwMode="auto">
          <a:xfrm>
            <a:off x="4457700" y="5091113"/>
            <a:ext cx="2495363" cy="215444"/>
          </a:xfrm>
          <a:prstGeom prst="rect">
            <a:avLst/>
          </a:prstGeom>
          <a:noFill/>
          <a:ln w="9525">
            <a:noFill/>
            <a:miter lim="800000"/>
            <a:headEnd/>
            <a:tailEnd/>
          </a:ln>
        </p:spPr>
        <p:txBody>
          <a:bodyPr wrap="none" lIns="0" tIns="0" rIns="0" bIns="0">
            <a:spAutoFit/>
          </a:bodyPr>
          <a:lstStyle/>
          <a:p>
            <a:pPr algn="l"/>
            <a:r>
              <a:rPr lang="es-ES_tradnl" sz="1400">
                <a:solidFill>
                  <a:srgbClr val="000000"/>
                </a:solidFill>
                <a:latin typeface="+mn-lt"/>
              </a:rPr>
              <a:t>+   RETENCION SOPORTADA</a:t>
            </a:r>
            <a:endParaRPr lang="es-ES_tradnl" sz="1400">
              <a:latin typeface="+mn-lt"/>
            </a:endParaRPr>
          </a:p>
        </p:txBody>
      </p:sp>
      <p:sp>
        <p:nvSpPr>
          <p:cNvPr id="21526" name="Line 82"/>
          <p:cNvSpPr>
            <a:spLocks noChangeShapeType="1"/>
          </p:cNvSpPr>
          <p:nvPr/>
        </p:nvSpPr>
        <p:spPr bwMode="auto">
          <a:xfrm>
            <a:off x="4056989" y="4621214"/>
            <a:ext cx="0" cy="644525"/>
          </a:xfrm>
          <a:prstGeom prst="line">
            <a:avLst/>
          </a:prstGeom>
          <a:noFill/>
          <a:ln w="9525">
            <a:solidFill>
              <a:srgbClr val="009900"/>
            </a:solidFill>
            <a:round/>
            <a:headEnd/>
            <a:tailEnd/>
          </a:ln>
        </p:spPr>
        <p:txBody>
          <a:bodyPr wrap="none" anchor="ctr"/>
          <a:lstStyle/>
          <a:p>
            <a:endParaRPr lang="es-ES_tradnl" sz="1400">
              <a:latin typeface="+mn-lt"/>
            </a:endParaRPr>
          </a:p>
        </p:txBody>
      </p:sp>
      <p:sp>
        <p:nvSpPr>
          <p:cNvPr id="21527" name="Rectangle 85"/>
          <p:cNvSpPr>
            <a:spLocks noChangeArrowheads="1"/>
          </p:cNvSpPr>
          <p:nvPr/>
        </p:nvSpPr>
        <p:spPr bwMode="auto">
          <a:xfrm>
            <a:off x="660400" y="5340351"/>
            <a:ext cx="1489190" cy="215444"/>
          </a:xfrm>
          <a:prstGeom prst="rect">
            <a:avLst/>
          </a:prstGeom>
          <a:noFill/>
          <a:ln w="9525">
            <a:noFill/>
            <a:miter lim="800000"/>
            <a:headEnd/>
            <a:tailEnd/>
          </a:ln>
        </p:spPr>
        <p:txBody>
          <a:bodyPr wrap="none" lIns="0" tIns="0" rIns="0" bIns="0">
            <a:spAutoFit/>
          </a:bodyPr>
          <a:lstStyle/>
          <a:p>
            <a:pPr algn="l"/>
            <a:r>
              <a:rPr lang="es-ES_tradnl" sz="1400">
                <a:solidFill>
                  <a:srgbClr val="FF3300"/>
                </a:solidFill>
                <a:latin typeface="+mn-lt"/>
                <a:sym typeface="Wingdings" pitchFamily="2" charset="2"/>
              </a:rPr>
              <a:t></a:t>
            </a:r>
            <a:r>
              <a:rPr lang="es-ES_tradnl" sz="1400" b="1">
                <a:solidFill>
                  <a:srgbClr val="FF3300"/>
                </a:solidFill>
                <a:latin typeface="+mn-lt"/>
                <a:sym typeface="Wingdings" pitchFamily="2" charset="2"/>
              </a:rPr>
              <a:t>   </a:t>
            </a:r>
            <a:r>
              <a:rPr lang="es-ES_tradnl" sz="1400" b="1">
                <a:solidFill>
                  <a:srgbClr val="993300"/>
                </a:solidFill>
                <a:latin typeface="+mn-lt"/>
              </a:rPr>
              <a:t>DEDUCCION :</a:t>
            </a:r>
            <a:endParaRPr lang="es-ES_tradnl" sz="1400" b="1">
              <a:solidFill>
                <a:srgbClr val="000000"/>
              </a:solidFill>
              <a:latin typeface="+mn-lt"/>
            </a:endParaRPr>
          </a:p>
        </p:txBody>
      </p:sp>
      <p:sp>
        <p:nvSpPr>
          <p:cNvPr id="21528" name="Rectangle 88"/>
          <p:cNvSpPr>
            <a:spLocks noChangeArrowheads="1"/>
          </p:cNvSpPr>
          <p:nvPr/>
        </p:nvSpPr>
        <p:spPr bwMode="auto">
          <a:xfrm>
            <a:off x="1195256" y="5730876"/>
            <a:ext cx="1529008" cy="215444"/>
          </a:xfrm>
          <a:prstGeom prst="rect">
            <a:avLst/>
          </a:prstGeom>
          <a:noFill/>
          <a:ln w="9525">
            <a:noFill/>
            <a:miter lim="800000"/>
            <a:headEnd/>
            <a:tailEnd/>
          </a:ln>
        </p:spPr>
        <p:txBody>
          <a:bodyPr wrap="none" lIns="0" tIns="0" rIns="0" bIns="0">
            <a:spAutoFit/>
          </a:bodyPr>
          <a:lstStyle/>
          <a:p>
            <a:pPr algn="l"/>
            <a:r>
              <a:rPr lang="es-ES_tradnl" sz="1400" b="1" i="1">
                <a:solidFill>
                  <a:srgbClr val="0000FF"/>
                </a:solidFill>
                <a:latin typeface="+mn-lt"/>
              </a:rPr>
              <a:t>“ LA MENOR DE ”</a:t>
            </a:r>
            <a:endParaRPr lang="es-ES_tradnl" sz="1400">
              <a:latin typeface="+mn-lt"/>
            </a:endParaRPr>
          </a:p>
        </p:txBody>
      </p:sp>
      <p:sp>
        <p:nvSpPr>
          <p:cNvPr id="21529" name="Rectangle 92"/>
          <p:cNvSpPr>
            <a:spLocks noChangeArrowheads="1"/>
          </p:cNvSpPr>
          <p:nvPr/>
        </p:nvSpPr>
        <p:spPr bwMode="auto">
          <a:xfrm>
            <a:off x="2895600" y="5600700"/>
            <a:ext cx="6351098" cy="473976"/>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latin typeface="+mn-lt"/>
              </a:rPr>
              <a:t>•</a:t>
            </a:r>
            <a:r>
              <a:rPr lang="es-ES_tradnl" sz="1400" dirty="0">
                <a:solidFill>
                  <a:srgbClr val="000000"/>
                </a:solidFill>
                <a:latin typeface="+mn-lt"/>
              </a:rPr>
              <a:t>   IMPORTE EFECTIVO  satisfecho en el extranjero por razón de gravamen</a:t>
            </a:r>
          </a:p>
          <a:p>
            <a:pPr algn="l">
              <a:spcBef>
                <a:spcPct val="20000"/>
              </a:spcBef>
            </a:pPr>
            <a:r>
              <a:rPr lang="es-ES_tradnl" sz="1400" dirty="0">
                <a:solidFill>
                  <a:srgbClr val="000000"/>
                </a:solidFill>
                <a:latin typeface="+mn-lt"/>
              </a:rPr>
              <a:t>   análogo al IS soportado por rentas obtenidas fuera de España</a:t>
            </a:r>
          </a:p>
        </p:txBody>
      </p:sp>
      <p:sp>
        <p:nvSpPr>
          <p:cNvPr id="21530" name="Rectangle 99"/>
          <p:cNvSpPr>
            <a:spLocks noChangeArrowheads="1"/>
          </p:cNvSpPr>
          <p:nvPr/>
        </p:nvSpPr>
        <p:spPr bwMode="auto">
          <a:xfrm>
            <a:off x="2895600" y="6103938"/>
            <a:ext cx="7038786" cy="215444"/>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latin typeface="+mn-lt"/>
              </a:rPr>
              <a:t>•</a:t>
            </a:r>
            <a:r>
              <a:rPr lang="es-ES_tradnl" sz="1400" dirty="0">
                <a:solidFill>
                  <a:srgbClr val="000000"/>
                </a:solidFill>
                <a:latin typeface="+mn-lt"/>
              </a:rPr>
              <a:t>   C.I.  que correspondería en España si se hubieran obtenido en territorio español</a:t>
            </a:r>
          </a:p>
        </p:txBody>
      </p:sp>
      <p:sp>
        <p:nvSpPr>
          <p:cNvPr id="21531" name="Rectangle 103"/>
          <p:cNvSpPr>
            <a:spLocks noChangeArrowheads="1"/>
          </p:cNvSpPr>
          <p:nvPr/>
        </p:nvSpPr>
        <p:spPr bwMode="auto">
          <a:xfrm>
            <a:off x="660401" y="6543676"/>
            <a:ext cx="5847498" cy="215444"/>
          </a:xfrm>
          <a:prstGeom prst="rect">
            <a:avLst/>
          </a:prstGeom>
          <a:noFill/>
          <a:ln w="9525">
            <a:noFill/>
            <a:miter lim="800000"/>
            <a:headEnd/>
            <a:tailEnd/>
          </a:ln>
        </p:spPr>
        <p:txBody>
          <a:bodyPr wrap="none" lIns="0" tIns="0" rIns="0" bIns="0">
            <a:spAutoFit/>
          </a:bodyPr>
          <a:lstStyle/>
          <a:p>
            <a:pPr algn="l"/>
            <a:r>
              <a:rPr lang="es-ES_tradnl" sz="1400" dirty="0">
                <a:solidFill>
                  <a:srgbClr val="FF3300"/>
                </a:solidFill>
                <a:latin typeface="+mn-lt"/>
                <a:sym typeface="Wingdings" pitchFamily="2" charset="2"/>
              </a:rPr>
              <a:t></a:t>
            </a:r>
            <a:r>
              <a:rPr lang="es-ES_tradnl" sz="1400" b="1" dirty="0">
                <a:solidFill>
                  <a:srgbClr val="FF3300"/>
                </a:solidFill>
                <a:latin typeface="+mn-lt"/>
                <a:sym typeface="Wingdings" pitchFamily="2" charset="2"/>
              </a:rPr>
              <a:t>   </a:t>
            </a:r>
            <a:r>
              <a:rPr lang="es-ES_tradnl" sz="1400" b="1" dirty="0">
                <a:solidFill>
                  <a:srgbClr val="993300"/>
                </a:solidFill>
                <a:latin typeface="+mn-lt"/>
              </a:rPr>
              <a:t>EXCESOS SOBRE LA C.I</a:t>
            </a:r>
            <a:r>
              <a:rPr lang="es-ES_tradnl" sz="1400" b="1" dirty="0" smtClean="0">
                <a:solidFill>
                  <a:srgbClr val="993300"/>
                </a:solidFill>
                <a:latin typeface="+mn-lt"/>
              </a:rPr>
              <a:t>. </a:t>
            </a:r>
            <a:r>
              <a:rPr lang="es-ES_tradnl" sz="1400" b="1" dirty="0">
                <a:solidFill>
                  <a:srgbClr val="993300"/>
                </a:solidFill>
                <a:latin typeface="+mn-lt"/>
              </a:rPr>
              <a:t>:</a:t>
            </a:r>
            <a:r>
              <a:rPr lang="es-ES_tradnl" sz="1400" b="1" dirty="0">
                <a:solidFill>
                  <a:srgbClr val="000000"/>
                </a:solidFill>
                <a:latin typeface="+mn-lt"/>
              </a:rPr>
              <a:t>  </a:t>
            </a:r>
            <a:r>
              <a:rPr lang="es-ES_tradnl" sz="1400" dirty="0">
                <a:solidFill>
                  <a:srgbClr val="000000"/>
                </a:solidFill>
                <a:latin typeface="+mn-lt"/>
              </a:rPr>
              <a:t> aplicables en los 10 años siguientes</a:t>
            </a:r>
          </a:p>
        </p:txBody>
      </p:sp>
      <p:sp>
        <p:nvSpPr>
          <p:cNvPr id="21532" name="Line 106"/>
          <p:cNvSpPr>
            <a:spLocks noChangeShapeType="1"/>
          </p:cNvSpPr>
          <p:nvPr/>
        </p:nvSpPr>
        <p:spPr bwMode="auto">
          <a:xfrm>
            <a:off x="2743200" y="5607051"/>
            <a:ext cx="0" cy="665163"/>
          </a:xfrm>
          <a:prstGeom prst="line">
            <a:avLst/>
          </a:prstGeom>
          <a:noFill/>
          <a:ln w="9525">
            <a:solidFill>
              <a:srgbClr val="009900"/>
            </a:solidFill>
            <a:round/>
            <a:headEnd/>
            <a:tailEnd/>
          </a:ln>
        </p:spPr>
        <p:txBody>
          <a:bodyPr wrap="none" anchor="ctr"/>
          <a:lstStyle/>
          <a:p>
            <a:endParaRPr lang="es-ES_tradnl" sz="1400">
              <a:latin typeface="+mn-lt"/>
            </a:endParaRPr>
          </a:p>
        </p:txBody>
      </p:sp>
    </p:spTree>
    <p:extLst>
      <p:ext uri="{BB962C8B-B14F-4D97-AF65-F5344CB8AC3E}">
        <p14:creationId xmlns="" xmlns:p14="http://schemas.microsoft.com/office/powerpoint/2010/main" val="2823521943"/>
      </p:ext>
    </p:extLst>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20000" y="6400800"/>
            <a:ext cx="2311400" cy="476250"/>
          </a:xfrm>
        </p:spPr>
        <p:txBody>
          <a:bodyPr/>
          <a:lstStyle/>
          <a:p>
            <a:pPr>
              <a:defRPr/>
            </a:pPr>
            <a:fld id="{2796F36F-1EE2-4379-A5E9-4B83995D10DC}" type="slidenum">
              <a:rPr lang="es-ES"/>
              <a:pPr>
                <a:defRPr/>
              </a:pPr>
              <a:t>344</a:t>
            </a:fld>
            <a:endParaRPr lang="es-ES" dirty="0"/>
          </a:p>
        </p:txBody>
      </p:sp>
      <p:sp>
        <p:nvSpPr>
          <p:cNvPr id="98307"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eaLnBrk="0" hangingPunct="0"/>
            <a:r>
              <a:rPr lang="es-ES_tradnl" dirty="0">
                <a:solidFill>
                  <a:srgbClr val="000066"/>
                </a:solidFill>
                <a:latin typeface="Arial" pitchFamily="34" charset="0"/>
              </a:rPr>
              <a:t>MECANISMOS PARA </a:t>
            </a:r>
            <a:r>
              <a:rPr lang="es-ES_tradnl" u="sng" dirty="0">
                <a:solidFill>
                  <a:srgbClr val="000066"/>
                </a:solidFill>
                <a:latin typeface="Arial" pitchFamily="34" charset="0"/>
              </a:rPr>
              <a:t>EVITAR</a:t>
            </a:r>
            <a:r>
              <a:rPr lang="es-ES_tradnl" dirty="0">
                <a:solidFill>
                  <a:srgbClr val="000066"/>
                </a:solidFill>
                <a:latin typeface="Arial" pitchFamily="34" charset="0"/>
              </a:rPr>
              <a:t> LA </a:t>
            </a:r>
            <a:r>
              <a:rPr lang="es-ES_tradnl" dirty="0">
                <a:solidFill>
                  <a:srgbClr val="0033CC"/>
                </a:solidFill>
                <a:latin typeface="Arial" pitchFamily="34" charset="0"/>
              </a:rPr>
              <a:t>DOBLE IMPOSICIÓN INTERNACIONAL</a:t>
            </a:r>
            <a:r>
              <a:rPr lang="es-ES_tradnl" dirty="0">
                <a:solidFill>
                  <a:srgbClr val="000066"/>
                </a:solidFill>
                <a:latin typeface="Arial" pitchFamily="34" charset="0"/>
              </a:rPr>
              <a:t>. IS:</a:t>
            </a:r>
          </a:p>
        </p:txBody>
      </p:sp>
      <p:graphicFrame>
        <p:nvGraphicFramePr>
          <p:cNvPr id="8" name="7 Tabla"/>
          <p:cNvGraphicFramePr>
            <a:graphicFrameLocks noGrp="1"/>
          </p:cNvGraphicFramePr>
          <p:nvPr>
            <p:extLst>
              <p:ext uri="{D42A27DB-BD31-4B8C-83A1-F6EECF244321}">
                <p14:modId xmlns="" xmlns:p14="http://schemas.microsoft.com/office/powerpoint/2010/main" val="2710090409"/>
              </p:ext>
            </p:extLst>
          </p:nvPr>
        </p:nvGraphicFramePr>
        <p:xfrm>
          <a:off x="152400" y="457200"/>
          <a:ext cx="9601200" cy="5806440"/>
        </p:xfrm>
        <a:graphic>
          <a:graphicData uri="http://schemas.openxmlformats.org/drawingml/2006/table">
            <a:tbl>
              <a:tblPr firstRow="1" bandRow="1">
                <a:tableStyleId>{5C22544A-7EE6-4342-B048-85BDC9FD1C3A}</a:tableStyleId>
              </a:tblPr>
              <a:tblGrid>
                <a:gridCol w="6858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1"/>
                    </a:ext>
                  </a:extLst>
                </a:gridCol>
                <a:gridCol w="2133600">
                  <a:extLst>
                    <a:ext uri="{9D8B030D-6E8A-4147-A177-3AD203B41FA5}">
                      <a16:colId xmlns="" xmlns:a16="http://schemas.microsoft.com/office/drawing/2014/main" val="20002"/>
                    </a:ext>
                  </a:extLst>
                </a:gridCol>
                <a:gridCol w="3429000">
                  <a:extLst>
                    <a:ext uri="{9D8B030D-6E8A-4147-A177-3AD203B41FA5}">
                      <a16:colId xmlns="" xmlns:a16="http://schemas.microsoft.com/office/drawing/2014/main" val="20003"/>
                    </a:ext>
                  </a:extLst>
                </a:gridCol>
                <a:gridCol w="1676400">
                  <a:extLst>
                    <a:ext uri="{9D8B030D-6E8A-4147-A177-3AD203B41FA5}">
                      <a16:colId xmlns="" xmlns:a16="http://schemas.microsoft.com/office/drawing/2014/main" val="20004"/>
                    </a:ext>
                  </a:extLst>
                </a:gridCol>
              </a:tblGrid>
              <a:tr h="609600">
                <a:tc>
                  <a:txBody>
                    <a:bodyPr/>
                    <a:lstStyle/>
                    <a:p>
                      <a:pPr algn="l">
                        <a:spcAft>
                          <a:spcPts val="0"/>
                        </a:spcAft>
                      </a:pPr>
                      <a:r>
                        <a:rPr lang="es-ES_tradnl" sz="1800" b="1" dirty="0" smtClean="0">
                          <a:solidFill>
                            <a:schemeClr val="tx1"/>
                          </a:solidFill>
                          <a:effectLst/>
                          <a:latin typeface="Arial"/>
                          <a:ea typeface="Times New Roman"/>
                        </a:rPr>
                        <a:t>ART</a:t>
                      </a:r>
                      <a:r>
                        <a:rPr lang="es-ES_tradnl" sz="1800" b="1" dirty="0">
                          <a:solidFill>
                            <a:schemeClr val="tx1"/>
                          </a:solidFill>
                          <a:effectLst/>
                          <a:latin typeface="Arial"/>
                          <a:ea typeface="Times New Roman"/>
                        </a:rPr>
                        <a:t>. </a:t>
                      </a:r>
                      <a:endParaRPr lang="es-ES_tradnl" sz="1800" b="1" dirty="0" smtClean="0">
                        <a:solidFill>
                          <a:schemeClr val="tx1"/>
                        </a:solidFill>
                        <a:effectLst/>
                        <a:latin typeface="Arial"/>
                        <a:ea typeface="Times New Roman"/>
                      </a:endParaRPr>
                    </a:p>
                    <a:p>
                      <a:pPr algn="l">
                        <a:spcAft>
                          <a:spcPts val="0"/>
                        </a:spcAft>
                      </a:pPr>
                      <a:r>
                        <a:rPr lang="es-ES_tradnl" sz="1800" b="1" dirty="0" smtClean="0">
                          <a:solidFill>
                            <a:schemeClr val="tx1"/>
                          </a:solidFill>
                          <a:effectLst/>
                          <a:latin typeface="Arial"/>
                          <a:ea typeface="Times New Roman"/>
                        </a:rPr>
                        <a:t>LIS</a:t>
                      </a:r>
                      <a:endParaRPr lang="es-ES_tradnl" sz="1800" b="1" dirty="0">
                        <a:solidFill>
                          <a:schemeClr val="tx1"/>
                        </a:solidFill>
                        <a:effectLst/>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l">
                        <a:spcAft>
                          <a:spcPts val="0"/>
                        </a:spcAft>
                      </a:pPr>
                      <a:r>
                        <a:rPr lang="es-ES_tradnl" sz="1800" b="1" dirty="0" smtClean="0">
                          <a:solidFill>
                            <a:schemeClr val="tx1"/>
                          </a:solidFill>
                          <a:effectLst/>
                          <a:latin typeface="Arial"/>
                          <a:ea typeface="Times New Roman"/>
                        </a:rPr>
                        <a:t>CONCEPTO</a:t>
                      </a:r>
                      <a:endParaRPr lang="es-ES_tradnl" sz="1800" b="1" dirty="0">
                        <a:solidFill>
                          <a:schemeClr val="tx1"/>
                        </a:solidFill>
                        <a:effectLst/>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l">
                        <a:spcAft>
                          <a:spcPts val="0"/>
                        </a:spcAft>
                      </a:pPr>
                      <a:r>
                        <a:rPr lang="es-ES_tradnl" sz="1800" b="1" dirty="0" smtClean="0">
                          <a:solidFill>
                            <a:schemeClr val="tx1"/>
                          </a:solidFill>
                          <a:effectLst/>
                          <a:latin typeface="Arial"/>
                          <a:ea typeface="Times New Roman"/>
                        </a:rPr>
                        <a:t>TIPO </a:t>
                      </a:r>
                      <a:r>
                        <a:rPr lang="es-ES_tradnl" sz="1800" b="1" dirty="0">
                          <a:solidFill>
                            <a:schemeClr val="tx1"/>
                          </a:solidFill>
                          <a:effectLst/>
                          <a:latin typeface="Arial"/>
                          <a:ea typeface="Times New Roman"/>
                        </a:rPr>
                        <a:t>DE RENTA</a:t>
                      </a: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l">
                        <a:spcAft>
                          <a:spcPts val="0"/>
                        </a:spcAft>
                      </a:pPr>
                      <a:r>
                        <a:rPr lang="es-ES_tradnl" sz="1800" b="1" dirty="0" smtClean="0">
                          <a:solidFill>
                            <a:schemeClr val="tx1"/>
                          </a:solidFill>
                          <a:effectLst/>
                          <a:latin typeface="Arial"/>
                          <a:ea typeface="Times New Roman"/>
                        </a:rPr>
                        <a:t>PROCEDENCIA</a:t>
                      </a:r>
                      <a:endParaRPr lang="es-ES_tradnl" sz="1800" b="1" dirty="0">
                        <a:solidFill>
                          <a:schemeClr val="tx1"/>
                        </a:solidFill>
                        <a:effectLst/>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l">
                        <a:spcAft>
                          <a:spcPts val="0"/>
                        </a:spcAft>
                      </a:pPr>
                      <a:r>
                        <a:rPr lang="es-ES_tradnl" sz="1800" b="1" dirty="0" smtClean="0">
                          <a:solidFill>
                            <a:schemeClr val="tx1"/>
                          </a:solidFill>
                          <a:effectLst/>
                          <a:latin typeface="Arial"/>
                          <a:ea typeface="Times New Roman"/>
                        </a:rPr>
                        <a:t>PERCEPTOR</a:t>
                      </a:r>
                      <a:endParaRPr lang="es-ES_tradnl" sz="1800" b="1" dirty="0">
                        <a:solidFill>
                          <a:schemeClr val="tx1"/>
                        </a:solidFill>
                        <a:effectLst/>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1143000">
                <a:tc>
                  <a:txBody>
                    <a:bodyPr/>
                    <a:lstStyle/>
                    <a:p>
                      <a:pPr algn="l">
                        <a:spcAft>
                          <a:spcPts val="0"/>
                        </a:spcAft>
                      </a:pPr>
                      <a:r>
                        <a:rPr lang="es-ES_tradnl" sz="2000" b="1" dirty="0">
                          <a:solidFill>
                            <a:srgbClr val="000066"/>
                          </a:solidFill>
                          <a:latin typeface="Arial"/>
                          <a:ea typeface="Times New Roman"/>
                        </a:rPr>
                        <a:t>31</a:t>
                      </a: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l">
                        <a:spcAft>
                          <a:spcPts val="0"/>
                        </a:spcAft>
                      </a:pPr>
                      <a:r>
                        <a:rPr lang="es-ES_tradnl" sz="1400" b="1" u="sng" dirty="0">
                          <a:solidFill>
                            <a:srgbClr val="0033CC"/>
                          </a:solidFill>
                          <a:latin typeface="Arial"/>
                          <a:ea typeface="Times New Roman"/>
                        </a:rPr>
                        <a:t>DEDUCCIÓN</a:t>
                      </a:r>
                      <a:endParaRPr lang="es-ES_tradnl" sz="1400" b="1" dirty="0">
                        <a:solidFill>
                          <a:srgbClr val="0033CC"/>
                        </a:solidFill>
                        <a:latin typeface="Arial"/>
                        <a:ea typeface="Times New Roman"/>
                      </a:endParaRPr>
                    </a:p>
                    <a:p>
                      <a:pPr algn="l">
                        <a:spcAft>
                          <a:spcPts val="0"/>
                        </a:spcAft>
                      </a:pPr>
                      <a:r>
                        <a:rPr lang="es-ES_tradnl" sz="1400" b="0" dirty="0">
                          <a:solidFill>
                            <a:srgbClr val="000066"/>
                          </a:solidFill>
                          <a:latin typeface="Arial"/>
                          <a:ea typeface="Times New Roman"/>
                        </a:rPr>
                        <a:t>Doble Imposición</a:t>
                      </a:r>
                      <a:endParaRPr lang="es-ES_tradnl" sz="1400" b="1" dirty="0">
                        <a:solidFill>
                          <a:srgbClr val="000066"/>
                        </a:solidFill>
                        <a:latin typeface="Arial"/>
                        <a:ea typeface="Times New Roman"/>
                      </a:endParaRPr>
                    </a:p>
                    <a:p>
                      <a:pPr algn="l">
                        <a:spcAft>
                          <a:spcPts val="0"/>
                        </a:spcAft>
                      </a:pPr>
                      <a:r>
                        <a:rPr lang="es-ES_tradnl" sz="1400" b="0" dirty="0" smtClean="0">
                          <a:solidFill>
                            <a:srgbClr val="000066"/>
                          </a:solidFill>
                          <a:latin typeface="Arial"/>
                          <a:ea typeface="Times New Roman"/>
                        </a:rPr>
                        <a:t>Internacional</a:t>
                      </a:r>
                    </a:p>
                    <a:p>
                      <a:pPr algn="l">
                        <a:spcAft>
                          <a:spcPts val="0"/>
                        </a:spcAft>
                      </a:pPr>
                      <a:endParaRPr lang="es-ES_tradnl" sz="800" b="0" dirty="0" smtClean="0">
                        <a:solidFill>
                          <a:srgbClr val="000066"/>
                        </a:solidFill>
                        <a:latin typeface="Arial"/>
                        <a:ea typeface="Times New Roman"/>
                      </a:endParaRPr>
                    </a:p>
                    <a:p>
                      <a:pPr algn="l">
                        <a:spcAft>
                          <a:spcPts val="0"/>
                        </a:spcAft>
                      </a:pPr>
                      <a:r>
                        <a:rPr lang="es-ES_tradnl" sz="1400" b="1" dirty="0" smtClean="0">
                          <a:solidFill>
                            <a:srgbClr val="990000"/>
                          </a:solidFill>
                          <a:latin typeface="Arial"/>
                          <a:ea typeface="Times New Roman"/>
                        </a:rPr>
                        <a:t>“jurídica”</a:t>
                      </a:r>
                      <a:endParaRPr lang="es-ES_tradnl" sz="1400" b="1" dirty="0">
                        <a:solidFill>
                          <a:srgbClr val="990000"/>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l">
                        <a:spcAft>
                          <a:spcPts val="0"/>
                        </a:spcAft>
                      </a:pPr>
                      <a:r>
                        <a:rPr lang="es-ES_tradnl" sz="1800" b="1" u="sng" dirty="0">
                          <a:solidFill>
                            <a:srgbClr val="000066"/>
                          </a:solidFill>
                          <a:latin typeface="Arial"/>
                          <a:ea typeface="Times New Roman"/>
                        </a:rPr>
                        <a:t>RENTA</a:t>
                      </a:r>
                      <a:r>
                        <a:rPr lang="es-ES_tradnl" sz="1400" b="0" dirty="0">
                          <a:solidFill>
                            <a:srgbClr val="000066"/>
                          </a:solidFill>
                          <a:latin typeface="Arial"/>
                          <a:ea typeface="Times New Roman"/>
                        </a:rPr>
                        <a:t> </a:t>
                      </a:r>
                      <a:endParaRPr lang="es-ES_tradnl" sz="1400" b="0" dirty="0" smtClean="0">
                        <a:solidFill>
                          <a:srgbClr val="000066"/>
                        </a:solidFill>
                        <a:latin typeface="Arial"/>
                        <a:ea typeface="Times New Roman"/>
                      </a:endParaRPr>
                    </a:p>
                    <a:p>
                      <a:pPr algn="l">
                        <a:spcAft>
                          <a:spcPts val="0"/>
                        </a:spcAft>
                      </a:pPr>
                      <a:r>
                        <a:rPr lang="es-ES_tradnl" sz="1400" b="0" dirty="0" smtClean="0">
                          <a:solidFill>
                            <a:srgbClr val="000066"/>
                          </a:solidFill>
                          <a:latin typeface="Arial"/>
                          <a:ea typeface="Times New Roman"/>
                        </a:rPr>
                        <a:t>gravada </a:t>
                      </a:r>
                      <a:r>
                        <a:rPr lang="es-ES_tradnl" sz="1400" b="0" dirty="0">
                          <a:solidFill>
                            <a:srgbClr val="000066"/>
                          </a:solidFill>
                          <a:latin typeface="Arial"/>
                          <a:ea typeface="Times New Roman"/>
                        </a:rPr>
                        <a:t>en el extranjero por un impuesto de naturaleza similar al </a:t>
                      </a:r>
                      <a:r>
                        <a:rPr lang="es-ES_tradnl" sz="1400" b="0" dirty="0" smtClean="0">
                          <a:solidFill>
                            <a:srgbClr val="000066"/>
                          </a:solidFill>
                          <a:latin typeface="Arial"/>
                          <a:ea typeface="Times New Roman"/>
                        </a:rPr>
                        <a:t>I </a:t>
                      </a:r>
                      <a:r>
                        <a:rPr lang="es-ES_tradnl" sz="1400" b="0" dirty="0">
                          <a:solidFill>
                            <a:srgbClr val="000066"/>
                          </a:solidFill>
                          <a:latin typeface="Arial"/>
                          <a:ea typeface="Times New Roman"/>
                        </a:rPr>
                        <a:t>s/ </a:t>
                      </a:r>
                      <a:r>
                        <a:rPr lang="es-ES_tradnl" sz="1400" b="0" dirty="0" smtClean="0">
                          <a:solidFill>
                            <a:srgbClr val="000066"/>
                          </a:solidFill>
                          <a:latin typeface="Arial"/>
                          <a:ea typeface="Times New Roman"/>
                        </a:rPr>
                        <a:t>Sociedades (IS)</a:t>
                      </a:r>
                      <a:endParaRPr lang="es-ES_tradnl" sz="1400" b="1" dirty="0">
                        <a:solidFill>
                          <a:srgbClr val="000066"/>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228600" indent="-228600" algn="l">
                        <a:spcAft>
                          <a:spcPts val="0"/>
                        </a:spcAft>
                        <a:buFont typeface="+mj-lt"/>
                        <a:buAutoNum type="arabicPeriod"/>
                      </a:pPr>
                      <a:r>
                        <a:rPr lang="es-ES_tradnl" sz="1400" b="0" dirty="0">
                          <a:solidFill>
                            <a:srgbClr val="000066"/>
                          </a:solidFill>
                          <a:latin typeface="Arial"/>
                          <a:ea typeface="Times New Roman"/>
                        </a:rPr>
                        <a:t>Obtenida </a:t>
                      </a:r>
                      <a:r>
                        <a:rPr lang="es-ES_tradnl" sz="1400" b="1" dirty="0">
                          <a:solidFill>
                            <a:srgbClr val="000066"/>
                          </a:solidFill>
                          <a:latin typeface="Arial"/>
                          <a:ea typeface="Times New Roman"/>
                        </a:rPr>
                        <a:t>en el </a:t>
                      </a:r>
                      <a:r>
                        <a:rPr lang="es-ES_tradnl" sz="1400" b="1" dirty="0" smtClean="0">
                          <a:solidFill>
                            <a:srgbClr val="000066"/>
                          </a:solidFill>
                          <a:latin typeface="Arial"/>
                          <a:ea typeface="Times New Roman"/>
                        </a:rPr>
                        <a:t>extranjero</a:t>
                      </a:r>
                    </a:p>
                    <a:p>
                      <a:pPr marL="228600" indent="-228600" algn="l">
                        <a:spcAft>
                          <a:spcPts val="0"/>
                        </a:spcAft>
                        <a:buFont typeface="+mj-lt"/>
                        <a:buAutoNum type="arabicPeriod"/>
                      </a:pPr>
                      <a:endParaRPr lang="es-ES_tradnl" sz="1400" b="1" dirty="0" smtClean="0">
                        <a:solidFill>
                          <a:srgbClr val="000066"/>
                        </a:solidFill>
                        <a:latin typeface="Arial"/>
                        <a:ea typeface="Times New Roman"/>
                      </a:endParaRPr>
                    </a:p>
                    <a:p>
                      <a:pPr marL="228600" indent="-228600" algn="l">
                        <a:spcAft>
                          <a:spcPts val="0"/>
                        </a:spcAft>
                        <a:buFont typeface="Wingdings" pitchFamily="2" charset="2"/>
                        <a:buChar char="§"/>
                      </a:pPr>
                      <a:r>
                        <a:rPr lang="es-ES_tradnl" sz="1400" b="1" u="sng" dirty="0" smtClean="0">
                          <a:solidFill>
                            <a:srgbClr val="FF0000"/>
                          </a:solidFill>
                          <a:latin typeface="+mn-lt"/>
                          <a:ea typeface="Times New Roman"/>
                        </a:rPr>
                        <a:t>Puede</a:t>
                      </a:r>
                      <a:r>
                        <a:rPr lang="es-ES_tradnl" sz="1400" b="1" u="none" dirty="0" smtClean="0">
                          <a:solidFill>
                            <a:srgbClr val="FF0000"/>
                          </a:solidFill>
                          <a:latin typeface="+mn-lt"/>
                          <a:ea typeface="Times New Roman"/>
                        </a:rPr>
                        <a:t> ser un Paraíso Fiscal</a:t>
                      </a:r>
                      <a:endParaRPr lang="es-ES_tradnl" sz="1400" b="1" dirty="0">
                        <a:solidFill>
                          <a:srgbClr val="000066"/>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rowSpan="4">
                  <a:txBody>
                    <a:bodyPr/>
                    <a:lstStyle/>
                    <a:p>
                      <a:pPr marL="228600" indent="-228600" algn="l">
                        <a:spcAft>
                          <a:spcPts val="0"/>
                        </a:spcAft>
                        <a:buFont typeface="+mj-lt"/>
                        <a:buAutoNum type="arabicPeriod"/>
                      </a:pPr>
                      <a:r>
                        <a:rPr lang="es-ES_tradnl" sz="1400" b="1" dirty="0">
                          <a:solidFill>
                            <a:srgbClr val="000066"/>
                          </a:solidFill>
                          <a:latin typeface="Arial"/>
                          <a:ea typeface="Times New Roman"/>
                        </a:rPr>
                        <a:t>S</a:t>
                      </a:r>
                      <a:r>
                        <a:rPr lang="es-ES_tradnl" sz="1400" b="0" dirty="0">
                          <a:solidFill>
                            <a:srgbClr val="000066"/>
                          </a:solidFill>
                          <a:latin typeface="Arial"/>
                          <a:ea typeface="Times New Roman"/>
                        </a:rPr>
                        <a:t>ociedad </a:t>
                      </a:r>
                      <a:r>
                        <a:rPr lang="es-ES_tradnl" sz="1400" b="1" u="sng" dirty="0">
                          <a:solidFill>
                            <a:srgbClr val="000066"/>
                          </a:solidFill>
                          <a:latin typeface="Arial"/>
                          <a:ea typeface="Times New Roman"/>
                        </a:rPr>
                        <a:t>Residente</a:t>
                      </a:r>
                      <a:r>
                        <a:rPr lang="es-ES_tradnl" sz="1400" b="0" dirty="0">
                          <a:solidFill>
                            <a:srgbClr val="000066"/>
                          </a:solidFill>
                          <a:latin typeface="Arial"/>
                          <a:ea typeface="Times New Roman"/>
                        </a:rPr>
                        <a:t> en </a:t>
                      </a:r>
                      <a:r>
                        <a:rPr lang="es-ES_tradnl" sz="1400" b="0" dirty="0" smtClean="0">
                          <a:solidFill>
                            <a:srgbClr val="000066"/>
                          </a:solidFill>
                          <a:latin typeface="Arial"/>
                          <a:ea typeface="Times New Roman"/>
                        </a:rPr>
                        <a:t>España </a:t>
                      </a:r>
                    </a:p>
                    <a:p>
                      <a:pPr marL="228600" indent="-228600" algn="l">
                        <a:spcAft>
                          <a:spcPts val="0"/>
                        </a:spcAft>
                        <a:buFont typeface="+mj-lt"/>
                        <a:buAutoNum type="arabicPeriod"/>
                      </a:pPr>
                      <a:endParaRPr lang="es-ES_tradnl" sz="1400" b="0" dirty="0" smtClean="0">
                        <a:solidFill>
                          <a:srgbClr val="000066"/>
                        </a:solidFill>
                        <a:latin typeface="Arial"/>
                        <a:ea typeface="Times New Roman"/>
                      </a:endParaRPr>
                    </a:p>
                    <a:p>
                      <a:pPr marL="228600" indent="-228600" algn="l">
                        <a:spcAft>
                          <a:spcPts val="0"/>
                        </a:spcAft>
                        <a:buFont typeface="+mj-lt"/>
                        <a:buNone/>
                      </a:pPr>
                      <a:r>
                        <a:rPr lang="es-ES_tradnl" sz="1400" b="1" dirty="0" smtClean="0">
                          <a:solidFill>
                            <a:srgbClr val="000066"/>
                          </a:solidFill>
                          <a:latin typeface="Arial"/>
                          <a:ea typeface="Times New Roman"/>
                        </a:rPr>
                        <a:t>    ó</a:t>
                      </a:r>
                    </a:p>
                    <a:p>
                      <a:pPr marL="228600" indent="-228600" algn="l">
                        <a:spcAft>
                          <a:spcPts val="0"/>
                        </a:spcAft>
                        <a:buFont typeface="+mj-lt"/>
                        <a:buAutoNum type="arabicPeriod"/>
                      </a:pPr>
                      <a:endParaRPr lang="es-ES_tradnl" sz="1400" b="1" dirty="0" smtClean="0">
                        <a:solidFill>
                          <a:srgbClr val="000066"/>
                        </a:solidFill>
                        <a:latin typeface="Arial"/>
                        <a:ea typeface="Times New Roman"/>
                      </a:endParaRPr>
                    </a:p>
                    <a:p>
                      <a:pPr marL="228600" indent="-228600" algn="l">
                        <a:spcAft>
                          <a:spcPts val="0"/>
                        </a:spcAft>
                        <a:buFont typeface="+mj-lt"/>
                        <a:buAutoNum type="arabicPeriod" startAt="2"/>
                      </a:pPr>
                      <a:r>
                        <a:rPr lang="es-ES_tradnl" sz="1400" b="1" u="sng" dirty="0" smtClean="0">
                          <a:solidFill>
                            <a:srgbClr val="000066"/>
                          </a:solidFill>
                          <a:latin typeface="Arial"/>
                          <a:ea typeface="Times New Roman"/>
                        </a:rPr>
                        <a:t>No </a:t>
                      </a:r>
                      <a:r>
                        <a:rPr lang="es-ES_tradnl" sz="1400" b="1" u="sng" dirty="0">
                          <a:solidFill>
                            <a:srgbClr val="000066"/>
                          </a:solidFill>
                          <a:latin typeface="Arial"/>
                          <a:ea typeface="Times New Roman"/>
                        </a:rPr>
                        <a:t>Residente</a:t>
                      </a:r>
                      <a:r>
                        <a:rPr lang="es-ES_tradnl" sz="1400" b="0" u="sng" dirty="0">
                          <a:solidFill>
                            <a:srgbClr val="000066"/>
                          </a:solidFill>
                          <a:latin typeface="Arial"/>
                          <a:ea typeface="Times New Roman"/>
                        </a:rPr>
                        <a:t> </a:t>
                      </a:r>
                      <a:r>
                        <a:rPr lang="es-ES_tradnl" sz="1400" b="1" u="sng" dirty="0">
                          <a:solidFill>
                            <a:srgbClr val="000066"/>
                          </a:solidFill>
                          <a:latin typeface="Arial"/>
                          <a:ea typeface="Times New Roman"/>
                        </a:rPr>
                        <a:t>con </a:t>
                      </a:r>
                      <a:r>
                        <a:rPr lang="es-ES_tradnl" sz="1400" b="1" u="sng" dirty="0" smtClean="0">
                          <a:solidFill>
                            <a:srgbClr val="000066"/>
                          </a:solidFill>
                          <a:latin typeface="Arial"/>
                          <a:ea typeface="Times New Roman"/>
                        </a:rPr>
                        <a:t>EP</a:t>
                      </a:r>
                      <a:r>
                        <a:rPr lang="es-ES_tradnl" sz="1400" b="0" dirty="0" smtClean="0">
                          <a:solidFill>
                            <a:srgbClr val="000066"/>
                          </a:solidFill>
                          <a:latin typeface="Arial"/>
                          <a:ea typeface="Times New Roman"/>
                        </a:rPr>
                        <a:t> </a:t>
                      </a:r>
                      <a:r>
                        <a:rPr lang="es-ES_tradnl" sz="1400" b="0" dirty="0">
                          <a:solidFill>
                            <a:srgbClr val="000066"/>
                          </a:solidFill>
                          <a:latin typeface="Arial"/>
                          <a:ea typeface="Times New Roman"/>
                        </a:rPr>
                        <a:t>en España</a:t>
                      </a:r>
                      <a:endParaRPr lang="es-ES_tradnl" sz="1400" b="1"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1"/>
                  </a:ext>
                </a:extLst>
              </a:tr>
              <a:tr h="1371600">
                <a:tc>
                  <a:txBody>
                    <a:bodyPr/>
                    <a:lstStyle/>
                    <a:p>
                      <a:pPr algn="l">
                        <a:spcAft>
                          <a:spcPts val="0"/>
                        </a:spcAft>
                      </a:pPr>
                      <a:r>
                        <a:rPr lang="es-ES_tradnl" sz="2000" b="1" dirty="0">
                          <a:solidFill>
                            <a:srgbClr val="000066"/>
                          </a:solidFill>
                          <a:latin typeface="Arial"/>
                          <a:ea typeface="Times New Roman"/>
                        </a:rPr>
                        <a:t>32 </a:t>
                      </a:r>
                      <a:endParaRPr lang="es-ES_tradnl" sz="2000" b="1" dirty="0">
                        <a:solidFill>
                          <a:srgbClr val="FF0000"/>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algn="l">
                        <a:spcAft>
                          <a:spcPts val="0"/>
                        </a:spcAft>
                      </a:pPr>
                      <a:r>
                        <a:rPr lang="es-ES_tradnl" sz="1400" b="1" u="sng" dirty="0">
                          <a:solidFill>
                            <a:srgbClr val="0033CC"/>
                          </a:solidFill>
                          <a:latin typeface="Arial"/>
                          <a:ea typeface="Times New Roman"/>
                        </a:rPr>
                        <a:t>DEDUCCIÓN</a:t>
                      </a:r>
                      <a:endParaRPr lang="es-ES_tradnl" sz="1400" b="1" dirty="0">
                        <a:solidFill>
                          <a:srgbClr val="0033CC"/>
                        </a:solidFill>
                        <a:latin typeface="Arial"/>
                        <a:ea typeface="Times New Roman"/>
                      </a:endParaRPr>
                    </a:p>
                    <a:p>
                      <a:pPr algn="l">
                        <a:spcAft>
                          <a:spcPts val="0"/>
                        </a:spcAft>
                      </a:pPr>
                      <a:r>
                        <a:rPr lang="es-ES_tradnl" sz="1400" b="0" dirty="0">
                          <a:solidFill>
                            <a:srgbClr val="000066"/>
                          </a:solidFill>
                          <a:latin typeface="Arial"/>
                          <a:ea typeface="Times New Roman"/>
                        </a:rPr>
                        <a:t>Doble Imposición</a:t>
                      </a:r>
                      <a:endParaRPr lang="es-ES_tradnl" sz="1400" b="1" dirty="0">
                        <a:solidFill>
                          <a:srgbClr val="000066"/>
                        </a:solidFill>
                        <a:latin typeface="Arial"/>
                        <a:ea typeface="Times New Roman"/>
                      </a:endParaRPr>
                    </a:p>
                    <a:p>
                      <a:pPr algn="l">
                        <a:spcAft>
                          <a:spcPts val="0"/>
                        </a:spcAft>
                      </a:pPr>
                      <a:r>
                        <a:rPr lang="es-ES_tradnl" sz="1400" b="0" dirty="0" smtClean="0">
                          <a:solidFill>
                            <a:srgbClr val="000066"/>
                          </a:solidFill>
                          <a:latin typeface="Arial"/>
                          <a:ea typeface="Times New Roman"/>
                        </a:rPr>
                        <a:t>Internacional</a:t>
                      </a:r>
                    </a:p>
                    <a:p>
                      <a:pPr algn="l">
                        <a:spcAft>
                          <a:spcPts val="0"/>
                        </a:spcAft>
                      </a:pPr>
                      <a:endParaRPr lang="es-ES_tradnl" sz="800" b="0" dirty="0" smtClean="0">
                        <a:solidFill>
                          <a:srgbClr val="000066"/>
                        </a:solidFill>
                        <a:latin typeface="Arial"/>
                        <a:ea typeface="Times New Roman"/>
                      </a:endParaRPr>
                    </a:p>
                    <a:p>
                      <a:pPr algn="l">
                        <a:spcAft>
                          <a:spcPts val="0"/>
                        </a:spcAft>
                      </a:pPr>
                      <a:r>
                        <a:rPr lang="es-ES_tradnl" sz="1400" b="1" dirty="0" smtClean="0">
                          <a:solidFill>
                            <a:srgbClr val="990000"/>
                          </a:solidFill>
                          <a:latin typeface="Arial"/>
                          <a:ea typeface="Times New Roman"/>
                        </a:rPr>
                        <a:t>“económica”</a:t>
                      </a:r>
                      <a:endParaRPr lang="es-ES_tradnl" sz="1400" b="1" dirty="0">
                        <a:solidFill>
                          <a:srgbClr val="990000"/>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algn="l">
                        <a:spcAft>
                          <a:spcPts val="0"/>
                        </a:spcAft>
                      </a:pPr>
                      <a:r>
                        <a:rPr lang="es-ES_tradnl" sz="1800" b="1" u="sng" dirty="0" smtClean="0">
                          <a:solidFill>
                            <a:srgbClr val="000066"/>
                          </a:solidFill>
                          <a:latin typeface="Arial"/>
                          <a:ea typeface="Times New Roman"/>
                        </a:rPr>
                        <a:t>DIVIDENDOS</a:t>
                      </a:r>
                    </a:p>
                    <a:p>
                      <a:pPr algn="l">
                        <a:spcAft>
                          <a:spcPts val="0"/>
                        </a:spcAft>
                      </a:pPr>
                      <a:endParaRPr lang="es-ES_tradnl" sz="1800" b="1" u="sng" dirty="0" smtClean="0">
                        <a:solidFill>
                          <a:srgbClr val="000066"/>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400" b="1" u="sng" dirty="0" smtClean="0">
                          <a:solidFill>
                            <a:srgbClr val="FF0000"/>
                          </a:solidFill>
                          <a:latin typeface="+mn-lt"/>
                          <a:ea typeface="Times New Roman"/>
                        </a:rPr>
                        <a:t>Puede</a:t>
                      </a:r>
                      <a:r>
                        <a:rPr lang="es-ES_tradnl" sz="1400" b="1" u="none" dirty="0" smtClean="0">
                          <a:solidFill>
                            <a:srgbClr val="FF0000"/>
                          </a:solidFill>
                          <a:latin typeface="+mn-lt"/>
                          <a:ea typeface="Times New Roman"/>
                        </a:rPr>
                        <a:t> ser un Paraíso Fiscal</a:t>
                      </a:r>
                      <a:endParaRPr lang="es-ES_tradnl" sz="1400" b="0" dirty="0" smtClean="0">
                        <a:solidFill>
                          <a:srgbClr val="000066"/>
                        </a:solidFill>
                        <a:latin typeface="Arial"/>
                        <a:ea typeface="Times New Roman"/>
                      </a:endParaRPr>
                    </a:p>
                    <a:p>
                      <a:pPr marL="342900" indent="-342900" algn="l">
                        <a:spcAft>
                          <a:spcPts val="0"/>
                        </a:spcAft>
                        <a:buFont typeface="+mj-lt"/>
                        <a:buAutoNum type="arabicPeriod"/>
                      </a:pPr>
                      <a:r>
                        <a:rPr lang="es-ES_tradnl" sz="1400" b="0" dirty="0" smtClean="0">
                          <a:solidFill>
                            <a:srgbClr val="000066"/>
                          </a:solidFill>
                          <a:latin typeface="Arial"/>
                          <a:ea typeface="Times New Roman"/>
                        </a:rPr>
                        <a:t>Entidad </a:t>
                      </a:r>
                      <a:r>
                        <a:rPr lang="es-ES_tradnl" sz="1400" b="0" dirty="0">
                          <a:solidFill>
                            <a:srgbClr val="000066"/>
                          </a:solidFill>
                          <a:latin typeface="Arial"/>
                          <a:ea typeface="Times New Roman"/>
                        </a:rPr>
                        <a:t>residente en el extranjero en la que se participe (directa ó indirectamente) en al menos </a:t>
                      </a:r>
                      <a:r>
                        <a:rPr lang="es-ES_tradnl" sz="1400" b="1" u="sng" dirty="0">
                          <a:solidFill>
                            <a:srgbClr val="000066"/>
                          </a:solidFill>
                          <a:latin typeface="Arial"/>
                          <a:ea typeface="Times New Roman"/>
                        </a:rPr>
                        <a:t>el 5% y durante un año</a:t>
                      </a:r>
                      <a:r>
                        <a:rPr lang="es-ES_tradnl" sz="1400" b="0" dirty="0">
                          <a:solidFill>
                            <a:srgbClr val="000066"/>
                          </a:solidFill>
                          <a:latin typeface="Arial"/>
                          <a:ea typeface="Times New Roman"/>
                        </a:rPr>
                        <a:t> (antes ó después) </a:t>
                      </a:r>
                      <a:r>
                        <a:rPr lang="es-ES_tradnl" sz="1400" b="0" dirty="0" smtClean="0">
                          <a:solidFill>
                            <a:srgbClr val="000066"/>
                          </a:solidFill>
                          <a:latin typeface="Arial"/>
                          <a:ea typeface="Times New Roman"/>
                        </a:rPr>
                        <a:t> </a:t>
                      </a:r>
                      <a:r>
                        <a:rPr lang="es-ES_tradnl" sz="1400" b="1" u="none" dirty="0" smtClean="0">
                          <a:solidFill>
                            <a:srgbClr val="000066"/>
                          </a:solidFill>
                          <a:latin typeface="Arial"/>
                          <a:ea typeface="Times New Roman"/>
                        </a:rPr>
                        <a:t>ó </a:t>
                      </a:r>
                      <a:r>
                        <a:rPr lang="es-ES_tradnl" sz="1400" b="1" u="sng" dirty="0" smtClean="0">
                          <a:solidFill>
                            <a:srgbClr val="000066"/>
                          </a:solidFill>
                          <a:latin typeface="Arial"/>
                          <a:ea typeface="Times New Roman"/>
                        </a:rPr>
                        <a:t>VA &gt; 20MM €</a:t>
                      </a:r>
                      <a:r>
                        <a:rPr lang="es-ES_tradnl" sz="1400" b="0" dirty="0" smtClean="0">
                          <a:solidFill>
                            <a:srgbClr val="000066"/>
                          </a:solidFill>
                          <a:latin typeface="Arial"/>
                          <a:ea typeface="Times New Roman"/>
                        </a:rPr>
                        <a:t> </a:t>
                      </a:r>
                      <a:r>
                        <a:rPr lang="es-ES_tradnl" sz="1400" b="0" baseline="0" dirty="0" smtClean="0">
                          <a:solidFill>
                            <a:srgbClr val="000066"/>
                          </a:solidFill>
                          <a:latin typeface="Arial"/>
                          <a:ea typeface="Times New Roman"/>
                        </a:rPr>
                        <a:t> </a:t>
                      </a:r>
                      <a:r>
                        <a:rPr lang="es-ES_tradnl" sz="1400" b="1" dirty="0" smtClean="0">
                          <a:solidFill>
                            <a:srgbClr val="FF0000"/>
                          </a:solidFill>
                          <a:latin typeface="Arial"/>
                          <a:ea typeface="Times New Roman"/>
                        </a:rPr>
                        <a:t>(***)</a:t>
                      </a:r>
                      <a:endParaRPr lang="es-ES_tradnl" sz="1400" b="1" dirty="0">
                        <a:solidFill>
                          <a:srgbClr val="FF0000"/>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vMerge="1">
                  <a:txBody>
                    <a:bodyPr/>
                    <a:lstStyle/>
                    <a:p>
                      <a:pPr marL="228600" indent="-228600" algn="l">
                        <a:spcAft>
                          <a:spcPts val="0"/>
                        </a:spcAft>
                        <a:buFont typeface="+mj-lt"/>
                        <a:buAutoNum type="arabicPeriod"/>
                      </a:pPr>
                      <a:endParaRPr lang="es-ES_tradnl" sz="1200" b="1" dirty="0">
                        <a:solidFill>
                          <a:srgbClr val="000066"/>
                        </a:solidFill>
                        <a:latin typeface="Arial"/>
                        <a:ea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2"/>
                  </a:ext>
                </a:extLst>
              </a:tr>
              <a:tr h="1234440">
                <a:tc>
                  <a:txBody>
                    <a:bodyPr/>
                    <a:lstStyle/>
                    <a:p>
                      <a:pPr algn="l">
                        <a:spcAft>
                          <a:spcPts val="0"/>
                        </a:spcAft>
                      </a:pPr>
                      <a:r>
                        <a:rPr lang="es-ES_tradnl" sz="2000" b="1" dirty="0" smtClean="0">
                          <a:solidFill>
                            <a:srgbClr val="000066"/>
                          </a:solidFill>
                          <a:latin typeface="Arial"/>
                          <a:ea typeface="Times New Roman"/>
                        </a:rPr>
                        <a:t>21</a:t>
                      </a:r>
                      <a:endParaRPr lang="es-ES_tradnl" sz="2000" b="1" dirty="0">
                        <a:solidFill>
                          <a:srgbClr val="FF0000"/>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l">
                        <a:spcAft>
                          <a:spcPts val="0"/>
                        </a:spcAft>
                      </a:pPr>
                      <a:r>
                        <a:rPr lang="es-ES_tradnl" sz="1400" b="1" u="sng" dirty="0">
                          <a:solidFill>
                            <a:srgbClr val="FF0000"/>
                          </a:solidFill>
                          <a:latin typeface="Arial"/>
                          <a:ea typeface="Times New Roman"/>
                        </a:rPr>
                        <a:t>EXENCIÓN</a:t>
                      </a:r>
                      <a:endParaRPr lang="es-ES_tradnl" sz="1400" b="1" dirty="0">
                        <a:solidFill>
                          <a:srgbClr val="FF0000"/>
                        </a:solidFill>
                        <a:latin typeface="Arial"/>
                        <a:ea typeface="Times New Roman"/>
                      </a:endParaRPr>
                    </a:p>
                    <a:p>
                      <a:pPr algn="l">
                        <a:spcAft>
                          <a:spcPts val="0"/>
                        </a:spcAft>
                      </a:pPr>
                      <a:r>
                        <a:rPr lang="es-ES_tradnl" sz="1400" b="0" dirty="0">
                          <a:solidFill>
                            <a:srgbClr val="000066"/>
                          </a:solidFill>
                          <a:latin typeface="Arial"/>
                          <a:ea typeface="Times New Roman"/>
                        </a:rPr>
                        <a:t>Doble Imposición</a:t>
                      </a:r>
                      <a:endParaRPr lang="es-ES_tradnl" sz="1400" b="1" dirty="0">
                        <a:solidFill>
                          <a:srgbClr val="000066"/>
                        </a:solidFill>
                        <a:latin typeface="Arial"/>
                        <a:ea typeface="Times New Roman"/>
                      </a:endParaRPr>
                    </a:p>
                    <a:p>
                      <a:pPr algn="l">
                        <a:spcAft>
                          <a:spcPts val="0"/>
                        </a:spcAft>
                      </a:pPr>
                      <a:r>
                        <a:rPr lang="es-ES_tradnl" sz="1400" b="0" dirty="0">
                          <a:solidFill>
                            <a:srgbClr val="000066"/>
                          </a:solidFill>
                          <a:latin typeface="Arial"/>
                          <a:ea typeface="Times New Roman"/>
                        </a:rPr>
                        <a:t>Internacional</a:t>
                      </a:r>
                      <a:endParaRPr lang="es-ES_tradnl" sz="1400" b="1" dirty="0">
                        <a:solidFill>
                          <a:srgbClr val="000066"/>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l">
                        <a:spcAft>
                          <a:spcPts val="0"/>
                        </a:spcAft>
                      </a:pPr>
                      <a:r>
                        <a:rPr lang="es-ES_tradnl" sz="1800" b="1" u="sng" dirty="0">
                          <a:solidFill>
                            <a:srgbClr val="000066"/>
                          </a:solidFill>
                          <a:latin typeface="Arial"/>
                          <a:ea typeface="Times New Roman"/>
                        </a:rPr>
                        <a:t>DIVIDENDOS Y</a:t>
                      </a:r>
                      <a:endParaRPr lang="es-ES_tradnl" sz="1800" b="1" dirty="0">
                        <a:solidFill>
                          <a:srgbClr val="000066"/>
                        </a:solidFill>
                        <a:latin typeface="Arial"/>
                        <a:ea typeface="Times New Roman"/>
                      </a:endParaRPr>
                    </a:p>
                    <a:p>
                      <a:pPr algn="l">
                        <a:spcAft>
                          <a:spcPts val="0"/>
                        </a:spcAft>
                      </a:pPr>
                      <a:r>
                        <a:rPr lang="es-ES_tradnl" sz="1800" b="1" u="sng" dirty="0" smtClean="0">
                          <a:solidFill>
                            <a:srgbClr val="000066"/>
                          </a:solidFill>
                          <a:latin typeface="Arial"/>
                          <a:ea typeface="Times New Roman"/>
                        </a:rPr>
                        <a:t>PLUSVALÍAS</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0" dirty="0" smtClean="0">
                          <a:solidFill>
                            <a:srgbClr val="000066"/>
                          </a:solidFill>
                          <a:latin typeface="+mn-lt"/>
                          <a:ea typeface="Times New Roman"/>
                        </a:rPr>
                        <a:t>gravada en el extranjero por un impuesto de naturaleza similar al IS</a:t>
                      </a:r>
                      <a:endParaRPr lang="es-ES_tradnl" sz="1800" b="1" dirty="0">
                        <a:solidFill>
                          <a:srgbClr val="000066"/>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marL="342900" indent="-342900" algn="l">
                        <a:spcAft>
                          <a:spcPts val="0"/>
                        </a:spcAft>
                        <a:buFont typeface="+mj-lt"/>
                        <a:buAutoNum type="arabicPeriod"/>
                      </a:pPr>
                      <a:r>
                        <a:rPr lang="es-ES_tradnl" sz="1400" b="1" dirty="0">
                          <a:solidFill>
                            <a:srgbClr val="000066"/>
                          </a:solidFill>
                          <a:latin typeface="Arial"/>
                          <a:ea typeface="Times New Roman"/>
                        </a:rPr>
                        <a:t>Requisitos</a:t>
                      </a:r>
                      <a:r>
                        <a:rPr lang="es-ES_tradnl" sz="1400" b="0" dirty="0">
                          <a:solidFill>
                            <a:srgbClr val="000066"/>
                          </a:solidFill>
                          <a:latin typeface="Arial"/>
                          <a:ea typeface="Times New Roman"/>
                        </a:rPr>
                        <a:t> </a:t>
                      </a:r>
                      <a:r>
                        <a:rPr lang="es-ES_tradnl" sz="1400" b="1" dirty="0">
                          <a:solidFill>
                            <a:srgbClr val="000066"/>
                          </a:solidFill>
                          <a:latin typeface="Arial"/>
                          <a:ea typeface="Times New Roman"/>
                        </a:rPr>
                        <a:t>anteriores</a:t>
                      </a:r>
                      <a:r>
                        <a:rPr lang="es-ES_tradnl" sz="1400" b="0" dirty="0">
                          <a:solidFill>
                            <a:srgbClr val="000066"/>
                          </a:solidFill>
                          <a:latin typeface="Arial"/>
                          <a:ea typeface="Times New Roman"/>
                        </a:rPr>
                        <a:t> </a:t>
                      </a:r>
                      <a:r>
                        <a:rPr lang="es-ES_tradnl" sz="1400" b="1" dirty="0" smtClean="0">
                          <a:solidFill>
                            <a:srgbClr val="FF0000"/>
                          </a:solidFill>
                          <a:latin typeface="+mn-lt"/>
                          <a:ea typeface="Times New Roman"/>
                        </a:rPr>
                        <a:t>(***)</a:t>
                      </a:r>
                      <a:endParaRPr lang="es-ES_tradnl" sz="1400" b="1" dirty="0">
                        <a:solidFill>
                          <a:srgbClr val="000066"/>
                        </a:solidFill>
                        <a:latin typeface="Arial"/>
                        <a:ea typeface="Times New Roman"/>
                      </a:endParaRPr>
                    </a:p>
                    <a:p>
                      <a:pPr marL="342900" indent="-342900" algn="l">
                        <a:spcAft>
                          <a:spcPts val="0"/>
                        </a:spcAft>
                        <a:buFont typeface="+mj-lt"/>
                        <a:buAutoNum type="arabicPeriod"/>
                      </a:pPr>
                      <a:r>
                        <a:rPr lang="es-ES_tradnl" sz="1400" b="1" dirty="0" smtClean="0">
                          <a:solidFill>
                            <a:srgbClr val="000066"/>
                          </a:solidFill>
                          <a:latin typeface="+mn-lt"/>
                          <a:ea typeface="Times New Roman"/>
                        </a:rPr>
                        <a:t>Impto. extranjero</a:t>
                      </a:r>
                      <a:r>
                        <a:rPr lang="es-ES_tradnl" sz="1400" b="1" baseline="0" dirty="0" smtClean="0">
                          <a:solidFill>
                            <a:srgbClr val="000066"/>
                          </a:solidFill>
                          <a:latin typeface="+mn-lt"/>
                          <a:ea typeface="Times New Roman"/>
                        </a:rPr>
                        <a:t> a</a:t>
                      </a:r>
                      <a:r>
                        <a:rPr lang="es-ES_tradnl" sz="1400" b="1" dirty="0" smtClean="0">
                          <a:solidFill>
                            <a:srgbClr val="000066"/>
                          </a:solidFill>
                          <a:latin typeface="+mn-lt"/>
                          <a:ea typeface="Times New Roman"/>
                        </a:rPr>
                        <a:t>l </a:t>
                      </a:r>
                      <a:r>
                        <a:rPr lang="es-ES_tradnl" sz="1400" b="1" dirty="0" smtClean="0">
                          <a:solidFill>
                            <a:srgbClr val="0033CC"/>
                          </a:solidFill>
                          <a:latin typeface="+mn-lt"/>
                          <a:ea typeface="Times New Roman"/>
                        </a:rPr>
                        <a:t>tipo nominal ≥ 10%  </a:t>
                      </a:r>
                      <a:r>
                        <a:rPr lang="es-ES_tradnl" sz="1200" b="0" dirty="0" smtClean="0">
                          <a:solidFill>
                            <a:srgbClr val="FF0066"/>
                          </a:solidFill>
                          <a:latin typeface="+mn-lt"/>
                          <a:ea typeface="Times New Roman"/>
                        </a:rPr>
                        <a:t>(</a:t>
                      </a:r>
                      <a:r>
                        <a:rPr lang="es-ES_tradnl" sz="1200" b="0" baseline="0" dirty="0" smtClean="0">
                          <a:solidFill>
                            <a:srgbClr val="FF0066"/>
                          </a:solidFill>
                          <a:effectLst/>
                        </a:rPr>
                        <a:t>sí puede aplicar algún tipo de exención, reducción, deducción ó </a:t>
                      </a:r>
                      <a:r>
                        <a:rPr lang="es-ES_tradnl" sz="1200" b="0" baseline="0" dirty="0" err="1" smtClean="0">
                          <a:solidFill>
                            <a:srgbClr val="FF0066"/>
                          </a:solidFill>
                          <a:effectLst/>
                        </a:rPr>
                        <a:t>bonif</a:t>
                      </a:r>
                      <a:r>
                        <a:rPr lang="es-ES_tradnl" sz="1200" b="0" baseline="0" dirty="0" smtClean="0">
                          <a:solidFill>
                            <a:srgbClr val="FF0066"/>
                          </a:solidFill>
                          <a:effectLst/>
                        </a:rPr>
                        <a:t>.)</a:t>
                      </a:r>
                      <a:endParaRPr lang="es-ES_tradnl" sz="1200" b="0" dirty="0" smtClean="0">
                        <a:solidFill>
                          <a:srgbClr val="FF0066"/>
                        </a:solidFill>
                        <a:latin typeface="+mn-lt"/>
                        <a:ea typeface="Times New Roman"/>
                      </a:endParaRP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1400" b="1" u="sng" dirty="0" smtClean="0">
                          <a:solidFill>
                            <a:srgbClr val="FF0000"/>
                          </a:solidFill>
                          <a:latin typeface="Arial"/>
                          <a:ea typeface="Times New Roman"/>
                        </a:rPr>
                        <a:t>No</a:t>
                      </a:r>
                      <a:r>
                        <a:rPr lang="es-ES_tradnl" sz="1400" b="1" dirty="0" smtClean="0">
                          <a:solidFill>
                            <a:srgbClr val="FF0000"/>
                          </a:solidFill>
                          <a:latin typeface="Arial"/>
                          <a:ea typeface="Times New Roman"/>
                        </a:rPr>
                        <a:t> </a:t>
                      </a:r>
                      <a:r>
                        <a:rPr lang="es-ES_tradnl" sz="1400" b="1" dirty="0">
                          <a:solidFill>
                            <a:srgbClr val="FF0000"/>
                          </a:solidFill>
                          <a:latin typeface="Arial"/>
                          <a:ea typeface="Times New Roman"/>
                        </a:rPr>
                        <a:t>puede ser paraíso </a:t>
                      </a:r>
                      <a:r>
                        <a:rPr lang="es-ES_tradnl" sz="1400" b="1" dirty="0" smtClean="0">
                          <a:solidFill>
                            <a:srgbClr val="FF0000"/>
                          </a:solidFill>
                          <a:latin typeface="Arial"/>
                          <a:ea typeface="Times New Roman"/>
                        </a:rPr>
                        <a:t>fiscal </a:t>
                      </a:r>
                      <a:r>
                        <a:rPr lang="es-ES_tradnl" sz="1200" b="0" dirty="0" smtClean="0">
                          <a:solidFill>
                            <a:srgbClr val="0000FF"/>
                          </a:solidFill>
                          <a:effectLst/>
                        </a:rPr>
                        <a:t>(</a:t>
                      </a:r>
                      <a:r>
                        <a:rPr lang="es-ES_tradnl" sz="1200" b="0" u="sng" dirty="0" smtClean="0">
                          <a:solidFill>
                            <a:srgbClr val="0000FF"/>
                          </a:solidFill>
                          <a:effectLst/>
                        </a:rPr>
                        <a:t>salvo que </a:t>
                      </a:r>
                      <a:r>
                        <a:rPr lang="es-ES_tradnl" sz="1200" b="0" dirty="0" smtClean="0">
                          <a:solidFill>
                            <a:srgbClr val="0000FF"/>
                          </a:solidFill>
                          <a:effectLst/>
                        </a:rPr>
                        <a:t>resida en la UE y acredite motivos</a:t>
                      </a:r>
                      <a:r>
                        <a:rPr lang="es-ES_tradnl" sz="1200" b="0" baseline="0" dirty="0" smtClean="0">
                          <a:solidFill>
                            <a:srgbClr val="0000FF"/>
                          </a:solidFill>
                          <a:effectLst/>
                        </a:rPr>
                        <a:t>)</a:t>
                      </a:r>
                      <a:endParaRPr lang="es-ES_tradnl" sz="1400" b="1" dirty="0">
                        <a:solidFill>
                          <a:srgbClr val="FF0000"/>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vMerge="1">
                  <a:txBody>
                    <a:bodyPr/>
                    <a:lstStyle/>
                    <a:p>
                      <a:pPr marL="228600" indent="-228600" algn="l">
                        <a:spcAft>
                          <a:spcPts val="0"/>
                        </a:spcAft>
                        <a:buFont typeface="+mj-lt"/>
                        <a:buAutoNum type="arabicPeriod"/>
                      </a:pPr>
                      <a:endParaRPr lang="es-ES_tradnl" sz="1200" b="1" dirty="0">
                        <a:solidFill>
                          <a:srgbClr val="000066"/>
                        </a:solidFill>
                        <a:latin typeface="Arial"/>
                        <a:ea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CC"/>
                    </a:solidFill>
                  </a:tcPr>
                </a:tc>
                <a:extLst>
                  <a:ext uri="{0D108BD9-81ED-4DB2-BD59-A6C34878D82A}">
                    <a16:rowId xmlns="" xmlns:a16="http://schemas.microsoft.com/office/drawing/2014/main" val="10003"/>
                  </a:ext>
                </a:extLst>
              </a:tr>
              <a:tr h="1447800">
                <a:tc>
                  <a:txBody>
                    <a:bodyPr/>
                    <a:lstStyle/>
                    <a:p>
                      <a:pPr algn="l">
                        <a:spcAft>
                          <a:spcPts val="0"/>
                        </a:spcAft>
                      </a:pPr>
                      <a:r>
                        <a:rPr lang="es-ES_tradnl" sz="2000" b="1" dirty="0">
                          <a:solidFill>
                            <a:srgbClr val="000066"/>
                          </a:solidFill>
                          <a:latin typeface="Arial"/>
                          <a:ea typeface="Times New Roman"/>
                        </a:rPr>
                        <a:t>22</a:t>
                      </a: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a:txBody>
                    <a:bodyPr/>
                    <a:lstStyle/>
                    <a:p>
                      <a:pPr algn="l">
                        <a:spcAft>
                          <a:spcPts val="0"/>
                        </a:spcAft>
                      </a:pPr>
                      <a:r>
                        <a:rPr lang="es-ES_tradnl" sz="1400" b="1" u="sng" dirty="0">
                          <a:solidFill>
                            <a:srgbClr val="FF0000"/>
                          </a:solidFill>
                          <a:latin typeface="Arial"/>
                          <a:ea typeface="Times New Roman"/>
                        </a:rPr>
                        <a:t>EXENCIÓN</a:t>
                      </a:r>
                      <a:endParaRPr lang="es-ES_tradnl" sz="1400" b="1" dirty="0">
                        <a:solidFill>
                          <a:srgbClr val="FF0000"/>
                        </a:solidFill>
                        <a:latin typeface="Arial"/>
                        <a:ea typeface="Times New Roman"/>
                      </a:endParaRPr>
                    </a:p>
                    <a:p>
                      <a:pPr algn="l">
                        <a:spcAft>
                          <a:spcPts val="0"/>
                        </a:spcAft>
                      </a:pPr>
                      <a:r>
                        <a:rPr lang="es-ES_tradnl" sz="1400" b="1" dirty="0" smtClean="0">
                          <a:solidFill>
                            <a:srgbClr val="000066"/>
                          </a:solidFill>
                          <a:latin typeface="Arial"/>
                          <a:ea typeface="Times New Roman"/>
                        </a:rPr>
                        <a:t>Rentas (+)</a:t>
                      </a:r>
                      <a:r>
                        <a:rPr lang="es-ES_tradnl" sz="1400" b="1" baseline="0" dirty="0" smtClean="0">
                          <a:solidFill>
                            <a:srgbClr val="000066"/>
                          </a:solidFill>
                          <a:latin typeface="Arial"/>
                          <a:ea typeface="Times New Roman"/>
                        </a:rPr>
                        <a:t> de </a:t>
                      </a:r>
                      <a:r>
                        <a:rPr lang="es-ES_tradnl" sz="1400" b="1" baseline="0" dirty="0" smtClean="0">
                          <a:solidFill>
                            <a:srgbClr val="0000CC"/>
                          </a:solidFill>
                          <a:latin typeface="Arial"/>
                          <a:ea typeface="Times New Roman"/>
                        </a:rPr>
                        <a:t>EP</a:t>
                      </a:r>
                      <a:r>
                        <a:rPr lang="es-ES_tradnl" sz="1400" b="1" baseline="0" dirty="0" smtClean="0">
                          <a:solidFill>
                            <a:srgbClr val="000066"/>
                          </a:solidFill>
                          <a:latin typeface="Arial"/>
                          <a:ea typeface="Times New Roman"/>
                        </a:rPr>
                        <a:t> en el extranjero</a:t>
                      </a:r>
                    </a:p>
                    <a:p>
                      <a:pPr marL="457200" indent="-457200" algn="l">
                        <a:spcAft>
                          <a:spcPts val="0"/>
                        </a:spcAft>
                        <a:buFont typeface="Wingdings" pitchFamily="2" charset="2"/>
                        <a:buChar char="§"/>
                      </a:pPr>
                      <a:r>
                        <a:rPr lang="es-ES_tradnl" sz="1400" b="1" dirty="0" smtClean="0">
                          <a:solidFill>
                            <a:srgbClr val="0000CC"/>
                          </a:solidFill>
                          <a:latin typeface="+mn-lt"/>
                          <a:ea typeface="Times New Roman"/>
                        </a:rPr>
                        <a:t>Por</a:t>
                      </a:r>
                      <a:r>
                        <a:rPr lang="es-ES_tradnl" sz="1400" b="1" baseline="0" dirty="0" smtClean="0">
                          <a:solidFill>
                            <a:srgbClr val="0000CC"/>
                          </a:solidFill>
                          <a:latin typeface="+mn-lt"/>
                          <a:ea typeface="Times New Roman"/>
                        </a:rPr>
                        <a:t> el EP</a:t>
                      </a:r>
                    </a:p>
                    <a:p>
                      <a:pPr marL="457200" indent="-457200" algn="l">
                        <a:spcAft>
                          <a:spcPts val="0"/>
                        </a:spcAft>
                        <a:buFont typeface="Wingdings" pitchFamily="2" charset="2"/>
                        <a:buChar char="§"/>
                      </a:pPr>
                      <a:r>
                        <a:rPr lang="es-ES_tradnl" sz="1400" b="1" baseline="0" dirty="0" smtClean="0">
                          <a:solidFill>
                            <a:srgbClr val="0000CC"/>
                          </a:solidFill>
                          <a:latin typeface="+mn-lt"/>
                          <a:ea typeface="Times New Roman"/>
                        </a:rPr>
                        <a:t>Ó por su transmisión</a:t>
                      </a:r>
                      <a:endParaRPr lang="es-ES_tradnl" sz="1400" b="1" dirty="0">
                        <a:solidFill>
                          <a:srgbClr val="000066"/>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a:txBody>
                    <a:bodyPr/>
                    <a:lstStyle/>
                    <a:p>
                      <a:pPr algn="l">
                        <a:spcAft>
                          <a:spcPts val="0"/>
                        </a:spcAft>
                      </a:pPr>
                      <a:r>
                        <a:rPr lang="es-ES_tradnl" sz="1800" b="1" u="sng" dirty="0" smtClean="0">
                          <a:solidFill>
                            <a:srgbClr val="000066"/>
                          </a:solidFill>
                          <a:latin typeface="Arial"/>
                          <a:ea typeface="Times New Roman"/>
                        </a:rPr>
                        <a:t>RENTA de </a:t>
                      </a:r>
                      <a:r>
                        <a:rPr lang="es-ES_tradnl" sz="1800" b="1" u="sng" dirty="0" smtClean="0">
                          <a:solidFill>
                            <a:srgbClr val="0033CC"/>
                          </a:solidFill>
                          <a:latin typeface="Arial"/>
                          <a:ea typeface="Times New Roman"/>
                        </a:rPr>
                        <a:t>EP</a:t>
                      </a:r>
                      <a:r>
                        <a:rPr lang="es-ES_tradnl" sz="1400" b="0" dirty="0" smtClean="0">
                          <a:solidFill>
                            <a:srgbClr val="000066"/>
                          </a:solidFill>
                          <a:latin typeface="Arial"/>
                          <a:ea typeface="Times New Roman"/>
                        </a:rPr>
                        <a:t>  </a:t>
                      </a:r>
                      <a:r>
                        <a:rPr lang="es-ES_tradnl" sz="1400" b="1" dirty="0" smtClean="0">
                          <a:solidFill>
                            <a:srgbClr val="000066"/>
                          </a:solidFill>
                          <a:latin typeface="Arial"/>
                          <a:ea typeface="Times New Roman"/>
                        </a:rPr>
                        <a:t>y</a:t>
                      </a:r>
                      <a:r>
                        <a:rPr lang="es-ES_tradnl" sz="1400" b="0" dirty="0" smtClean="0">
                          <a:solidFill>
                            <a:srgbClr val="000066"/>
                          </a:solidFill>
                          <a:latin typeface="Arial"/>
                          <a:ea typeface="Times New Roman"/>
                        </a:rPr>
                        <a:t> </a:t>
                      </a:r>
                      <a:r>
                        <a:rPr lang="es-ES_tradnl" sz="1400" b="1" u="sng" dirty="0" smtClean="0">
                          <a:solidFill>
                            <a:srgbClr val="000066"/>
                          </a:solidFill>
                          <a:latin typeface="Arial"/>
                          <a:ea typeface="Times New Roman"/>
                        </a:rPr>
                        <a:t>PLUSVALÍAS por</a:t>
                      </a:r>
                      <a:r>
                        <a:rPr lang="es-ES_tradnl" sz="1400" b="1" u="sng" baseline="0" dirty="0" smtClean="0">
                          <a:solidFill>
                            <a:srgbClr val="000066"/>
                          </a:solidFill>
                          <a:latin typeface="Arial"/>
                          <a:ea typeface="Times New Roman"/>
                        </a:rPr>
                        <a:t> EP </a:t>
                      </a:r>
                      <a:r>
                        <a:rPr lang="es-ES_tradnl" sz="1400" b="0" dirty="0" smtClean="0">
                          <a:solidFill>
                            <a:srgbClr val="000066"/>
                          </a:solidFill>
                          <a:latin typeface="Arial"/>
                          <a:ea typeface="Times New Roman"/>
                        </a:rPr>
                        <a:t>gravada </a:t>
                      </a:r>
                      <a:r>
                        <a:rPr lang="es-ES_tradnl" sz="1400" b="0" dirty="0">
                          <a:solidFill>
                            <a:srgbClr val="000066"/>
                          </a:solidFill>
                          <a:latin typeface="Arial"/>
                          <a:ea typeface="Times New Roman"/>
                        </a:rPr>
                        <a:t>en el extranjero por un impuesto de naturaleza similar al </a:t>
                      </a:r>
                      <a:r>
                        <a:rPr lang="es-ES_tradnl" sz="1400" b="0" dirty="0" smtClean="0">
                          <a:solidFill>
                            <a:srgbClr val="000066"/>
                          </a:solidFill>
                          <a:latin typeface="Arial"/>
                          <a:ea typeface="Times New Roman"/>
                        </a:rPr>
                        <a:t>I </a:t>
                      </a:r>
                      <a:r>
                        <a:rPr lang="es-ES_tradnl" sz="1400" b="0" dirty="0">
                          <a:solidFill>
                            <a:srgbClr val="000066"/>
                          </a:solidFill>
                          <a:latin typeface="Arial"/>
                          <a:ea typeface="Times New Roman"/>
                        </a:rPr>
                        <a:t>s/ Sociedades</a:t>
                      </a:r>
                      <a:endParaRPr lang="es-ES_tradnl" sz="1400" b="1" dirty="0">
                        <a:solidFill>
                          <a:srgbClr val="000066"/>
                        </a:solidFill>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1400" b="0" dirty="0">
                          <a:solidFill>
                            <a:srgbClr val="000066"/>
                          </a:solidFill>
                          <a:latin typeface="Arial"/>
                          <a:ea typeface="Times New Roman"/>
                        </a:rPr>
                        <a:t>Obtenida en el extranjero a través de un </a:t>
                      </a:r>
                      <a:r>
                        <a:rPr lang="es-ES_tradnl" sz="1400" b="1" u="sng" dirty="0" smtClean="0">
                          <a:solidFill>
                            <a:srgbClr val="000066"/>
                          </a:solidFill>
                          <a:latin typeface="Arial"/>
                          <a:ea typeface="Times New Roman"/>
                        </a:rPr>
                        <a:t>EP</a:t>
                      </a:r>
                      <a:r>
                        <a:rPr lang="es-ES_tradnl" sz="1400" b="0" dirty="0" smtClean="0">
                          <a:solidFill>
                            <a:srgbClr val="000066"/>
                          </a:solidFill>
                          <a:latin typeface="Arial"/>
                          <a:ea typeface="Times New Roman"/>
                        </a:rPr>
                        <a:t> </a:t>
                      </a:r>
                      <a:r>
                        <a:rPr lang="es-ES_tradnl" sz="1400" b="0" dirty="0">
                          <a:solidFill>
                            <a:srgbClr val="000066"/>
                          </a:solidFill>
                          <a:latin typeface="Arial"/>
                          <a:ea typeface="Times New Roman"/>
                        </a:rPr>
                        <a:t>situado </a:t>
                      </a:r>
                      <a:r>
                        <a:rPr lang="es-ES_tradnl" sz="1400" b="1" dirty="0">
                          <a:solidFill>
                            <a:srgbClr val="000066"/>
                          </a:solidFill>
                          <a:latin typeface="Arial"/>
                          <a:ea typeface="Times New Roman"/>
                        </a:rPr>
                        <a:t>en el </a:t>
                      </a:r>
                      <a:r>
                        <a:rPr lang="es-ES_tradnl" sz="1400" b="1" dirty="0" smtClean="0">
                          <a:solidFill>
                            <a:srgbClr val="000066"/>
                          </a:solidFill>
                          <a:latin typeface="Arial"/>
                          <a:ea typeface="Times New Roman"/>
                        </a:rPr>
                        <a:t>extranjero</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1400" b="0" dirty="0" smtClean="0">
                          <a:solidFill>
                            <a:srgbClr val="000066"/>
                          </a:solidFill>
                          <a:latin typeface="Arial"/>
                          <a:ea typeface="Times New Roman"/>
                        </a:rPr>
                        <a:t> </a:t>
                      </a:r>
                      <a:r>
                        <a:rPr lang="es-ES_tradnl" sz="1400" b="1" dirty="0" smtClean="0">
                          <a:solidFill>
                            <a:srgbClr val="000066"/>
                          </a:solidFill>
                          <a:latin typeface="+mn-lt"/>
                          <a:ea typeface="Times New Roman"/>
                        </a:rPr>
                        <a:t>Impto. extranjero</a:t>
                      </a:r>
                      <a:r>
                        <a:rPr lang="es-ES_tradnl" sz="1400" b="0" dirty="0" smtClean="0">
                          <a:solidFill>
                            <a:srgbClr val="000066"/>
                          </a:solidFill>
                          <a:latin typeface="+mn-lt"/>
                          <a:ea typeface="Times New Roman"/>
                        </a:rPr>
                        <a:t> </a:t>
                      </a:r>
                      <a:r>
                        <a:rPr lang="es-ES_tradnl" sz="1400" b="1" dirty="0" smtClean="0">
                          <a:solidFill>
                            <a:srgbClr val="000066"/>
                          </a:solidFill>
                          <a:latin typeface="+mn-lt"/>
                          <a:ea typeface="Times New Roman"/>
                        </a:rPr>
                        <a:t>al</a:t>
                      </a:r>
                      <a:r>
                        <a:rPr lang="es-ES_tradnl" sz="1400" b="0" dirty="0" smtClean="0">
                          <a:solidFill>
                            <a:srgbClr val="000066"/>
                          </a:solidFill>
                          <a:latin typeface="+mn-lt"/>
                          <a:ea typeface="Times New Roman"/>
                        </a:rPr>
                        <a:t> </a:t>
                      </a:r>
                      <a:r>
                        <a:rPr lang="es-ES_tradnl" sz="1400" b="1" dirty="0" smtClean="0">
                          <a:solidFill>
                            <a:srgbClr val="0033CC"/>
                          </a:solidFill>
                          <a:latin typeface="+mn-lt"/>
                          <a:ea typeface="Times New Roman"/>
                        </a:rPr>
                        <a:t>tipo nominal ≥ 10% </a:t>
                      </a:r>
                      <a:r>
                        <a:rPr lang="es-ES_tradnl" sz="1200" b="0" dirty="0" smtClean="0">
                          <a:solidFill>
                            <a:srgbClr val="FF0066"/>
                          </a:solidFill>
                          <a:latin typeface="+mn-lt"/>
                          <a:ea typeface="Times New Roman"/>
                        </a:rPr>
                        <a:t>(</a:t>
                      </a:r>
                      <a:r>
                        <a:rPr lang="es-ES_tradnl" sz="1200" b="0" baseline="0" dirty="0" smtClean="0">
                          <a:solidFill>
                            <a:srgbClr val="FF0066"/>
                          </a:solidFill>
                          <a:effectLst/>
                        </a:rPr>
                        <a:t>sí puede aplicar algún tipo de exención, reducción, deducción ó </a:t>
                      </a:r>
                      <a:r>
                        <a:rPr lang="es-ES_tradnl" sz="1200" b="0" baseline="0" dirty="0" err="1" smtClean="0">
                          <a:solidFill>
                            <a:srgbClr val="FF0066"/>
                          </a:solidFill>
                          <a:effectLst/>
                        </a:rPr>
                        <a:t>bonif</a:t>
                      </a:r>
                      <a:r>
                        <a:rPr lang="es-ES_tradnl" sz="1200" b="0" baseline="0" dirty="0" smtClean="0">
                          <a:solidFill>
                            <a:srgbClr val="FF0066"/>
                          </a:solidFill>
                          <a:effectLst/>
                        </a:rPr>
                        <a:t>.)</a:t>
                      </a:r>
                      <a:endParaRPr lang="es-ES_tradnl" sz="1200" b="1" dirty="0" smtClean="0">
                        <a:solidFill>
                          <a:srgbClr val="0033CC"/>
                        </a:solidFill>
                        <a:latin typeface="+mn-lt"/>
                        <a:ea typeface="Times New Roman"/>
                      </a:endParaRP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1400" b="1" u="sng" dirty="0" smtClean="0">
                          <a:solidFill>
                            <a:srgbClr val="FF0000"/>
                          </a:solidFill>
                          <a:latin typeface="+mn-lt"/>
                          <a:ea typeface="Times New Roman"/>
                        </a:rPr>
                        <a:t>No</a:t>
                      </a:r>
                      <a:r>
                        <a:rPr lang="es-ES_tradnl" sz="1400" b="1" dirty="0" smtClean="0">
                          <a:solidFill>
                            <a:srgbClr val="FF0000"/>
                          </a:solidFill>
                          <a:latin typeface="+mn-lt"/>
                          <a:ea typeface="Times New Roman"/>
                        </a:rPr>
                        <a:t> puede ser paraíso fiscal </a:t>
                      </a:r>
                      <a:r>
                        <a:rPr lang="es-ES_tradnl" sz="1200" b="0" dirty="0" smtClean="0">
                          <a:solidFill>
                            <a:srgbClr val="0000FF"/>
                          </a:solidFill>
                          <a:effectLst/>
                        </a:rPr>
                        <a:t>(</a:t>
                      </a:r>
                      <a:r>
                        <a:rPr lang="es-ES_tradnl" sz="1200" b="0" u="sng" dirty="0" smtClean="0">
                          <a:solidFill>
                            <a:srgbClr val="0000FF"/>
                          </a:solidFill>
                          <a:effectLst/>
                        </a:rPr>
                        <a:t>salvo que </a:t>
                      </a:r>
                      <a:r>
                        <a:rPr lang="es-ES_tradnl" sz="1200" b="0" dirty="0" smtClean="0">
                          <a:solidFill>
                            <a:srgbClr val="0000FF"/>
                          </a:solidFill>
                          <a:effectLst/>
                        </a:rPr>
                        <a:t>resida en la UE y acredite motivos</a:t>
                      </a:r>
                      <a:r>
                        <a:rPr lang="es-ES_tradnl" sz="1200" b="0" baseline="0" dirty="0" smtClean="0">
                          <a:solidFill>
                            <a:srgbClr val="0000FF"/>
                          </a:solidFill>
                          <a:effectLst/>
                        </a:rPr>
                        <a:t>)</a:t>
                      </a:r>
                      <a:endParaRPr lang="es-ES_tradnl" sz="1200" b="0" dirty="0" smtClean="0">
                        <a:solidFill>
                          <a:srgbClr val="0000FF"/>
                        </a:solidFill>
                        <a:effectLst/>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vMerge="1">
                  <a:txBody>
                    <a:bodyPr/>
                    <a:lstStyle/>
                    <a:p>
                      <a:pPr marL="228600" indent="-228600" algn="l">
                        <a:spcAft>
                          <a:spcPts val="0"/>
                        </a:spcAft>
                        <a:buFont typeface="+mj-lt"/>
                        <a:buAutoNum type="arabicPeriod"/>
                      </a:pPr>
                      <a:endParaRPr lang="es-ES_tradnl" sz="1200" b="1" dirty="0">
                        <a:solidFill>
                          <a:srgbClr val="000066"/>
                        </a:solidFill>
                        <a:latin typeface="Arial"/>
                        <a:ea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graphicFrame>
        <p:nvGraphicFramePr>
          <p:cNvPr id="5" name="4 Tabla"/>
          <p:cNvGraphicFramePr>
            <a:graphicFrameLocks noGrp="1"/>
          </p:cNvGraphicFramePr>
          <p:nvPr/>
        </p:nvGraphicFramePr>
        <p:xfrm>
          <a:off x="1219200" y="6385560"/>
          <a:ext cx="6019800" cy="396240"/>
        </p:xfrm>
        <a:graphic>
          <a:graphicData uri="http://schemas.openxmlformats.org/drawingml/2006/table">
            <a:tbl>
              <a:tblPr firstRow="1" bandRow="1">
                <a:tableStyleId>{5C22544A-7EE6-4342-B048-85BDC9FD1C3A}</a:tableStyleId>
              </a:tblPr>
              <a:tblGrid>
                <a:gridCol w="6019800">
                  <a:extLst>
                    <a:ext uri="{9D8B030D-6E8A-4147-A177-3AD203B41FA5}">
                      <a16:colId xmlns="" xmlns:a16="http://schemas.microsoft.com/office/drawing/2014/main" val="20000"/>
                    </a:ext>
                  </a:extLst>
                </a:gridCol>
              </a:tblGrid>
              <a:tr h="304800">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none" dirty="0" smtClean="0">
                          <a:solidFill>
                            <a:schemeClr val="tx1"/>
                          </a:solidFill>
                          <a:effectLst/>
                        </a:rPr>
                        <a:t>Incompatibles: Deducción con Exención</a:t>
                      </a:r>
                      <a:endParaRPr lang="es-ES_tradnl" sz="1800"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856638296"/>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00800"/>
            <a:ext cx="2311400" cy="476250"/>
          </a:xfrm>
        </p:spPr>
        <p:txBody>
          <a:bodyPr/>
          <a:lstStyle/>
          <a:p>
            <a:pPr>
              <a:defRPr/>
            </a:pPr>
            <a:fld id="{D0802F23-346F-4978-97C4-F632876C7238}" type="slidenum">
              <a:rPr lang="es-ES"/>
              <a:pPr>
                <a:defRPr/>
              </a:pPr>
              <a:t>345</a:t>
            </a:fld>
            <a:endParaRPr lang="es-ES"/>
          </a:p>
        </p:txBody>
      </p:sp>
      <p:sp>
        <p:nvSpPr>
          <p:cNvPr id="9219"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dirty="0">
                <a:solidFill>
                  <a:srgbClr val="000066"/>
                </a:solidFill>
              </a:rPr>
              <a:t>Deducción rentas en el extranjero-</a:t>
            </a:r>
            <a:r>
              <a:rPr lang="es-ES" sz="2000" b="1" u="sng" dirty="0">
                <a:solidFill>
                  <a:srgbClr val="0000FF"/>
                </a:solidFill>
              </a:rPr>
              <a:t>Resumen</a:t>
            </a:r>
            <a:r>
              <a:rPr lang="es-ES" sz="2000" b="1" dirty="0">
                <a:solidFill>
                  <a:srgbClr val="000066"/>
                </a:solidFill>
              </a:rPr>
              <a:t>. </a:t>
            </a:r>
            <a:r>
              <a:rPr lang="es-ES" sz="2000" b="1" dirty="0" smtClean="0">
                <a:solidFill>
                  <a:srgbClr val="000066"/>
                </a:solidFill>
              </a:rPr>
              <a:t>   </a:t>
            </a:r>
            <a:r>
              <a:rPr lang="es-ES_tradnl" sz="2000" b="1" dirty="0" smtClean="0">
                <a:solidFill>
                  <a:srgbClr val="FF0000"/>
                </a:solidFill>
              </a:rPr>
              <a:t>Art</a:t>
            </a:r>
            <a:r>
              <a:rPr lang="es-ES_tradnl" sz="2000" b="1" dirty="0">
                <a:solidFill>
                  <a:srgbClr val="FF0000"/>
                </a:solidFill>
              </a:rPr>
              <a:t>. 31 LIS</a:t>
            </a:r>
            <a:r>
              <a:rPr lang="es-ES" sz="2000" b="1" dirty="0">
                <a:solidFill>
                  <a:srgbClr val="FF0000"/>
                </a:solidFill>
              </a:rPr>
              <a:t> </a:t>
            </a:r>
          </a:p>
        </p:txBody>
      </p:sp>
      <p:graphicFrame>
        <p:nvGraphicFramePr>
          <p:cNvPr id="9" name="8 Tabla"/>
          <p:cNvGraphicFramePr>
            <a:graphicFrameLocks noGrp="1"/>
          </p:cNvGraphicFramePr>
          <p:nvPr>
            <p:extLst>
              <p:ext uri="{D42A27DB-BD31-4B8C-83A1-F6EECF244321}">
                <p14:modId xmlns="" xmlns:p14="http://schemas.microsoft.com/office/powerpoint/2010/main" val="2331610720"/>
              </p:ext>
            </p:extLst>
          </p:nvPr>
        </p:nvGraphicFramePr>
        <p:xfrm>
          <a:off x="228601" y="685800"/>
          <a:ext cx="9448800" cy="4714874"/>
        </p:xfrm>
        <a:graphic>
          <a:graphicData uri="http://schemas.openxmlformats.org/drawingml/2006/table">
            <a:tbl>
              <a:tblPr firstRow="1" bandRow="1">
                <a:tableStyleId>{5C22544A-7EE6-4342-B048-85BDC9FD1C3A}</a:tableStyleId>
              </a:tblPr>
              <a:tblGrid>
                <a:gridCol w="2667000">
                  <a:extLst>
                    <a:ext uri="{9D8B030D-6E8A-4147-A177-3AD203B41FA5}">
                      <a16:colId xmlns="" xmlns:a16="http://schemas.microsoft.com/office/drawing/2014/main" val="20000"/>
                    </a:ext>
                  </a:extLst>
                </a:gridCol>
                <a:gridCol w="6781800">
                  <a:extLst>
                    <a:ext uri="{9D8B030D-6E8A-4147-A177-3AD203B41FA5}">
                      <a16:colId xmlns="" xmlns:a16="http://schemas.microsoft.com/office/drawing/2014/main" val="20001"/>
                    </a:ext>
                  </a:extLst>
                </a:gridCol>
              </a:tblGrid>
              <a:tr h="414337">
                <a:tc>
                  <a:txBody>
                    <a:bodyPr/>
                    <a:lstStyle/>
                    <a:p>
                      <a:pPr algn="ctr">
                        <a:spcAft>
                          <a:spcPts val="0"/>
                        </a:spcAft>
                      </a:pPr>
                      <a:r>
                        <a:rPr lang="es-ES_tradnl" sz="2000" b="1" dirty="0" smtClean="0">
                          <a:solidFill>
                            <a:srgbClr val="FFFF00"/>
                          </a:solidFill>
                          <a:effectLst/>
                          <a:latin typeface="Arial"/>
                          <a:ea typeface="Times New Roman"/>
                        </a:rPr>
                        <a:t>CONCEPTOS</a:t>
                      </a:r>
                      <a:endParaRPr lang="es-ES_tradnl" sz="2000" b="1" dirty="0">
                        <a:solidFill>
                          <a:srgbClr val="FFFF00"/>
                        </a:solidFill>
                        <a:effectLst/>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2000" b="1" dirty="0" smtClean="0">
                          <a:solidFill>
                            <a:srgbClr val="FFFF00"/>
                          </a:solidFill>
                          <a:effectLst/>
                          <a:latin typeface="Arial"/>
                          <a:ea typeface="Times New Roman"/>
                        </a:rPr>
                        <a:t>REQUISITOS para la EXENCIÓN rentas de ENR </a:t>
                      </a:r>
                      <a:endParaRPr lang="es-ES_tradnl" sz="2000" b="1" dirty="0">
                        <a:solidFill>
                          <a:srgbClr val="FFFF00"/>
                        </a:solidFill>
                        <a:effectLst/>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19137">
                <a:tc>
                  <a:txBody>
                    <a:bodyPr/>
                    <a:lstStyle/>
                    <a:p>
                      <a:pPr marL="342900" indent="-342900" algn="l">
                        <a:spcAft>
                          <a:spcPts val="0"/>
                        </a:spcAft>
                        <a:buFont typeface="Wingdings" pitchFamily="2" charset="2"/>
                        <a:buChar char="v"/>
                      </a:pPr>
                      <a:r>
                        <a:rPr lang="es-ES_tradnl" sz="1800" b="1" u="none" dirty="0" smtClean="0">
                          <a:solidFill>
                            <a:schemeClr val="tx1"/>
                          </a:solidFill>
                          <a:latin typeface="Arial"/>
                          <a:ea typeface="Times New Roman"/>
                        </a:rPr>
                        <a:t>SUJETO PASIVO</a:t>
                      </a:r>
                      <a:r>
                        <a:rPr lang="es-ES_tradnl" sz="1800" b="1" u="none" baseline="0" dirty="0" smtClean="0">
                          <a:solidFill>
                            <a:schemeClr val="tx1"/>
                          </a:solidFill>
                          <a:latin typeface="Arial"/>
                          <a:ea typeface="Times New Roman"/>
                        </a:rPr>
                        <a:t> </a:t>
                      </a:r>
                      <a:endParaRPr lang="es-ES_tradnl" sz="1800" b="0" u="none" dirty="0" smtClean="0">
                        <a:solidFill>
                          <a:schemeClr val="tx1"/>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228600" indent="-228600" algn="l">
                        <a:spcAft>
                          <a:spcPts val="0"/>
                        </a:spcAft>
                        <a:buFont typeface="+mj-lt"/>
                        <a:buAutoNum type="arabicPeriod"/>
                      </a:pPr>
                      <a:r>
                        <a:rPr lang="es-ES_tradnl" sz="1600" b="1" dirty="0" smtClean="0">
                          <a:solidFill>
                            <a:srgbClr val="000066"/>
                          </a:solidFill>
                          <a:latin typeface="+mn-lt"/>
                          <a:ea typeface="Times New Roman"/>
                        </a:rPr>
                        <a:t>Sociedad</a:t>
                      </a:r>
                      <a:r>
                        <a:rPr lang="es-ES_tradnl" sz="1600" b="0" dirty="0" smtClean="0">
                          <a:solidFill>
                            <a:srgbClr val="000066"/>
                          </a:solidFill>
                          <a:latin typeface="+mn-lt"/>
                          <a:ea typeface="Times New Roman"/>
                        </a:rPr>
                        <a:t> </a:t>
                      </a:r>
                      <a:r>
                        <a:rPr lang="es-ES_tradnl" sz="1600" b="1" u="sng" dirty="0" smtClean="0">
                          <a:solidFill>
                            <a:srgbClr val="000066"/>
                          </a:solidFill>
                          <a:latin typeface="+mn-lt"/>
                          <a:ea typeface="Times New Roman"/>
                        </a:rPr>
                        <a:t>Residente</a:t>
                      </a:r>
                      <a:r>
                        <a:rPr lang="es-ES_tradnl" sz="1600" b="0" dirty="0" smtClean="0">
                          <a:solidFill>
                            <a:srgbClr val="000066"/>
                          </a:solidFill>
                          <a:latin typeface="+mn-lt"/>
                          <a:ea typeface="Times New Roman"/>
                        </a:rPr>
                        <a:t> en España (Sujeto</a:t>
                      </a:r>
                      <a:r>
                        <a:rPr lang="es-ES_tradnl" sz="1600" b="0" baseline="0" dirty="0" smtClean="0">
                          <a:solidFill>
                            <a:srgbClr val="000066"/>
                          </a:solidFill>
                          <a:latin typeface="+mn-lt"/>
                          <a:ea typeface="Times New Roman"/>
                        </a:rPr>
                        <a:t> Pasivo del IS)</a:t>
                      </a:r>
                      <a:r>
                        <a:rPr lang="es-ES_tradnl" sz="1600" b="0" dirty="0" smtClean="0">
                          <a:solidFill>
                            <a:srgbClr val="000066"/>
                          </a:solidFill>
                          <a:latin typeface="+mn-lt"/>
                          <a:ea typeface="Times New Roman"/>
                        </a:rPr>
                        <a:t>, </a:t>
                      </a:r>
                      <a:r>
                        <a:rPr lang="es-ES_tradnl" sz="1600" b="1" dirty="0" smtClean="0">
                          <a:solidFill>
                            <a:srgbClr val="000066"/>
                          </a:solidFill>
                          <a:latin typeface="+mn-lt"/>
                          <a:ea typeface="Times New Roman"/>
                        </a:rPr>
                        <a:t>ó</a:t>
                      </a:r>
                    </a:p>
                    <a:p>
                      <a:pPr marL="228600" indent="-228600" algn="l">
                        <a:spcAft>
                          <a:spcPts val="0"/>
                        </a:spcAft>
                        <a:buFont typeface="+mj-lt"/>
                        <a:buAutoNum type="arabicPeriod"/>
                      </a:pPr>
                      <a:r>
                        <a:rPr lang="es-ES_tradnl" sz="1600" b="1" u="sng" dirty="0" smtClean="0">
                          <a:solidFill>
                            <a:srgbClr val="000066"/>
                          </a:solidFill>
                          <a:latin typeface="+mn-lt"/>
                          <a:ea typeface="Times New Roman"/>
                        </a:rPr>
                        <a:t>No Residente</a:t>
                      </a:r>
                      <a:r>
                        <a:rPr lang="es-ES_tradnl" sz="1600" b="0" u="sng" dirty="0" smtClean="0">
                          <a:solidFill>
                            <a:srgbClr val="000066"/>
                          </a:solidFill>
                          <a:latin typeface="+mn-lt"/>
                          <a:ea typeface="Times New Roman"/>
                        </a:rPr>
                        <a:t> </a:t>
                      </a:r>
                      <a:r>
                        <a:rPr lang="es-ES_tradnl" sz="1600" b="1" u="sng" dirty="0" smtClean="0">
                          <a:solidFill>
                            <a:srgbClr val="000066"/>
                          </a:solidFill>
                          <a:latin typeface="+mn-lt"/>
                          <a:ea typeface="Times New Roman"/>
                        </a:rPr>
                        <a:t>con EP</a:t>
                      </a:r>
                      <a:r>
                        <a:rPr lang="es-ES_tradnl" sz="1600" b="0" dirty="0" smtClean="0">
                          <a:solidFill>
                            <a:srgbClr val="000066"/>
                          </a:solidFill>
                          <a:latin typeface="+mn-lt"/>
                          <a:ea typeface="Times New Roman"/>
                        </a:rPr>
                        <a:t> en España (Sujeto</a:t>
                      </a:r>
                      <a:r>
                        <a:rPr lang="es-ES_tradnl" sz="1600" b="0" baseline="0" dirty="0" smtClean="0">
                          <a:solidFill>
                            <a:srgbClr val="000066"/>
                          </a:solidFill>
                          <a:latin typeface="+mn-lt"/>
                          <a:ea typeface="Times New Roman"/>
                        </a:rPr>
                        <a:t> Pasivo del IRNR, con EP)</a:t>
                      </a:r>
                      <a:r>
                        <a:rPr lang="es-ES_tradnl" sz="1600" b="0" dirty="0" smtClean="0">
                          <a:solidFill>
                            <a:srgbClr val="000066"/>
                          </a:solidFill>
                          <a:latin typeface="+mn-lt"/>
                          <a:ea typeface="Times New Roman"/>
                        </a:rPr>
                        <a:t> </a:t>
                      </a:r>
                      <a:endParaRPr lang="es-ES_tradnl" sz="1600" b="1"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1"/>
                  </a:ext>
                </a:extLst>
              </a:tr>
              <a:tr h="643128">
                <a:tc>
                  <a:txBody>
                    <a:bodyPr/>
                    <a:lstStyle/>
                    <a:p>
                      <a:pPr marL="342900" indent="-342900" algn="l">
                        <a:spcAft>
                          <a:spcPts val="0"/>
                        </a:spcAft>
                        <a:buFont typeface="Wingdings" pitchFamily="2" charset="2"/>
                        <a:buChar char="v"/>
                      </a:pPr>
                      <a:r>
                        <a:rPr lang="es-ES_tradnl" sz="1800" b="1" u="none" dirty="0" smtClean="0">
                          <a:solidFill>
                            <a:schemeClr val="tx1"/>
                          </a:solidFill>
                          <a:latin typeface="Arial"/>
                          <a:ea typeface="Times New Roman"/>
                        </a:rPr>
                        <a:t>DEDUCCIÓN en ESPAÑA</a:t>
                      </a: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Pct val="110000"/>
                        <a:buFont typeface="Wingdings" pitchFamily="2" charset="2"/>
                        <a:buChar char="§"/>
                        <a:tabLst/>
                        <a:defRPr/>
                      </a:pPr>
                      <a:r>
                        <a:rPr lang="es-ES_tradnl" sz="1600" b="1" u="none" dirty="0" smtClean="0">
                          <a:solidFill>
                            <a:srgbClr val="000066"/>
                          </a:solidFill>
                          <a:latin typeface="Arial"/>
                          <a:ea typeface="Times New Roman"/>
                        </a:rPr>
                        <a:t>Rentas obtenidas</a:t>
                      </a:r>
                      <a:r>
                        <a:rPr lang="es-ES_tradnl" sz="1600" b="1" u="none" baseline="0" dirty="0" smtClean="0">
                          <a:solidFill>
                            <a:srgbClr val="000066"/>
                          </a:solidFill>
                          <a:latin typeface="Arial"/>
                          <a:ea typeface="Times New Roman"/>
                        </a:rPr>
                        <a:t> en el extranjero</a:t>
                      </a:r>
                      <a:endParaRPr lang="es-ES_tradnl" sz="1600" b="0" u="none"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777049">
                <a:tc gridSpan="2">
                  <a:txBody>
                    <a:bodyPr/>
                    <a:lstStyle/>
                    <a:p>
                      <a:pPr marL="342900" marR="0" indent="-342900" algn="ctr" defTabSz="914400" rtl="0" eaLnBrk="1" fontAlgn="auto" latinLnBrk="0" hangingPunct="1">
                        <a:lnSpc>
                          <a:spcPct val="100000"/>
                        </a:lnSpc>
                        <a:spcBef>
                          <a:spcPts val="0"/>
                        </a:spcBef>
                        <a:spcAft>
                          <a:spcPts val="0"/>
                        </a:spcAft>
                        <a:buClrTx/>
                        <a:buSzPct val="110000"/>
                        <a:buFont typeface="Wingdings" pitchFamily="2" charset="2"/>
                        <a:buChar char="§"/>
                        <a:tabLst/>
                        <a:defRPr/>
                      </a:pPr>
                      <a:r>
                        <a:rPr lang="es-ES_tradnl" sz="2000" b="1" u="sng" dirty="0" smtClean="0">
                          <a:solidFill>
                            <a:srgbClr val="0000CC"/>
                          </a:solidFill>
                          <a:effectLst/>
                          <a:latin typeface="+mn-lt"/>
                          <a:ea typeface="Times New Roman"/>
                        </a:rPr>
                        <a:t>REQUISITOS para la DEDUCCIÓN Rentas Extranjeras</a:t>
                      </a:r>
                      <a:r>
                        <a:rPr lang="es-ES_tradnl" sz="2000" b="1" dirty="0" smtClean="0">
                          <a:solidFill>
                            <a:srgbClr val="0000CC"/>
                          </a:solidFill>
                          <a:effectLst/>
                          <a:latin typeface="+mn-lt"/>
                          <a:ea typeface="Times New Roman"/>
                        </a:rPr>
                        <a:t>: </a:t>
                      </a:r>
                      <a:endParaRPr lang="es-ES_tradnl" sz="2000" b="1" u="none" dirty="0">
                        <a:solidFill>
                          <a:srgbClr val="0000CC"/>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hMerge="1">
                  <a:txBody>
                    <a:bodyPr/>
                    <a:lstStyle/>
                    <a:p>
                      <a:pPr marL="342900" marR="0" indent="-342900" algn="l" defTabSz="914400" rtl="0" eaLnBrk="1" fontAlgn="auto" latinLnBrk="0" hangingPunct="1">
                        <a:lnSpc>
                          <a:spcPct val="100000"/>
                        </a:lnSpc>
                        <a:spcBef>
                          <a:spcPts val="0"/>
                        </a:spcBef>
                        <a:spcAft>
                          <a:spcPts val="0"/>
                        </a:spcAft>
                        <a:buClrTx/>
                        <a:buSzPct val="110000"/>
                        <a:buFont typeface="Wingdings" pitchFamily="2" charset="2"/>
                        <a:buChar char="§"/>
                        <a:tabLst/>
                        <a:defRPr/>
                      </a:pPr>
                      <a:endParaRPr lang="es-ES_tradnl" sz="2000" b="1" u="none" dirty="0">
                        <a:solidFill>
                          <a:schemeClr val="tx1"/>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r h="591121">
                <a:tc>
                  <a:txBody>
                    <a:bodyPr/>
                    <a:lstStyle/>
                    <a:p>
                      <a:pPr marL="342900" indent="-342900" algn="l">
                        <a:spcAft>
                          <a:spcPts val="0"/>
                        </a:spcAft>
                        <a:buFont typeface="Wingdings" pitchFamily="2" charset="2"/>
                        <a:buChar char="Ø"/>
                      </a:pPr>
                      <a:r>
                        <a:rPr lang="es-ES_tradnl" sz="1800" b="1" u="none" dirty="0" smtClean="0">
                          <a:solidFill>
                            <a:schemeClr val="tx1"/>
                          </a:solidFill>
                          <a:latin typeface="Arial"/>
                          <a:ea typeface="Times New Roman"/>
                        </a:rPr>
                        <a:t>PAÍS</a:t>
                      </a: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Pct val="110000"/>
                        <a:buFont typeface="Wingdings" pitchFamily="2" charset="2"/>
                        <a:buChar char="§"/>
                        <a:tabLst/>
                        <a:defRPr/>
                      </a:pPr>
                      <a:r>
                        <a:rPr lang="es-ES_tradnl" sz="1600" b="1" dirty="0" smtClean="0">
                          <a:solidFill>
                            <a:srgbClr val="000066"/>
                          </a:solidFill>
                          <a:latin typeface="+mn-lt"/>
                          <a:ea typeface="Times New Roman"/>
                        </a:rPr>
                        <a:t>Obtención en el extranjero.</a:t>
                      </a:r>
                      <a:r>
                        <a:rPr lang="es-ES_tradnl" sz="1600" b="0" dirty="0" smtClean="0">
                          <a:solidFill>
                            <a:srgbClr val="000066"/>
                          </a:solidFill>
                          <a:latin typeface="+mn-lt"/>
                          <a:ea typeface="Times New Roman"/>
                        </a:rPr>
                        <a:t> </a:t>
                      </a:r>
                      <a:r>
                        <a:rPr lang="es-ES_tradnl" sz="1600" b="1" u="sng" dirty="0" smtClean="0">
                          <a:solidFill>
                            <a:srgbClr val="FF0000"/>
                          </a:solidFill>
                          <a:latin typeface="+mn-lt"/>
                          <a:ea typeface="Times New Roman"/>
                        </a:rPr>
                        <a:t>Puede</a:t>
                      </a:r>
                      <a:r>
                        <a:rPr lang="es-ES_tradnl" sz="1600" b="1" dirty="0" smtClean="0">
                          <a:solidFill>
                            <a:srgbClr val="FF0000"/>
                          </a:solidFill>
                          <a:latin typeface="+mn-lt"/>
                          <a:ea typeface="Times New Roman"/>
                        </a:rPr>
                        <a:t> ser un paraíso fiscal</a:t>
                      </a:r>
                      <a:endParaRPr lang="es-ES_tradnl" sz="1600" b="1" u="sng"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4"/>
                  </a:ext>
                </a:extLst>
              </a:tr>
              <a:tr h="609600">
                <a:tc>
                  <a:txBody>
                    <a:bodyPr/>
                    <a:lstStyle/>
                    <a:p>
                      <a:pPr marL="342900" indent="-342900" algn="l">
                        <a:spcAft>
                          <a:spcPts val="0"/>
                        </a:spcAft>
                        <a:buFont typeface="Wingdings" pitchFamily="2" charset="2"/>
                        <a:buChar char="Ø"/>
                      </a:pPr>
                      <a:r>
                        <a:rPr lang="es-ES_tradnl" sz="1800" b="1" u="none" dirty="0" smtClean="0">
                          <a:solidFill>
                            <a:schemeClr val="tx1"/>
                          </a:solidFill>
                          <a:latin typeface="Arial"/>
                          <a:ea typeface="Times New Roman"/>
                        </a:rPr>
                        <a:t>ACTIVIDAD</a:t>
                      </a: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Pct val="110000"/>
                        <a:buFont typeface="Wingdings" pitchFamily="2" charset="2"/>
                        <a:buChar char="§"/>
                        <a:tabLst/>
                        <a:defRPr/>
                      </a:pPr>
                      <a:r>
                        <a:rPr lang="es-ES_tradnl" sz="1600" u="sng" dirty="0" smtClean="0">
                          <a:solidFill>
                            <a:srgbClr val="000066"/>
                          </a:solidFill>
                        </a:rPr>
                        <a:t>No se exige nada al respecto</a:t>
                      </a:r>
                      <a:r>
                        <a:rPr lang="es-ES_tradnl" sz="1600" dirty="0" smtClean="0">
                          <a:solidFill>
                            <a:srgbClr val="000066"/>
                          </a:solidFill>
                        </a:rPr>
                        <a:t>, puede</a:t>
                      </a:r>
                      <a:r>
                        <a:rPr lang="es-ES_tradnl" sz="1600" baseline="0" dirty="0" smtClean="0">
                          <a:solidFill>
                            <a:srgbClr val="000066"/>
                          </a:solidFill>
                        </a:rPr>
                        <a:t> ser cualquier tipo de actividad</a:t>
                      </a:r>
                      <a:endParaRPr lang="es-ES_tradnl" sz="1600" b="1" u="sng"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960502">
                <a:tc>
                  <a:txBody>
                    <a:bodyPr/>
                    <a:lstStyle/>
                    <a:p>
                      <a:pPr marL="342900" indent="-342900" algn="l">
                        <a:spcAft>
                          <a:spcPts val="0"/>
                        </a:spcAft>
                        <a:buFont typeface="Wingdings" pitchFamily="2" charset="2"/>
                        <a:buChar char="Ø"/>
                      </a:pPr>
                      <a:r>
                        <a:rPr lang="es-ES_tradnl" sz="1800" b="1" u="none" dirty="0" smtClean="0">
                          <a:solidFill>
                            <a:schemeClr val="tx1"/>
                          </a:solidFill>
                          <a:latin typeface="Arial"/>
                          <a:ea typeface="Times New Roman"/>
                        </a:rPr>
                        <a:t>TRIBUTACIÓN  en el EXTRANJERO</a:t>
                      </a: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Pct val="110000"/>
                        <a:buFont typeface="Wingdings" pitchFamily="2" charset="2"/>
                        <a:buChar char="§"/>
                        <a:tabLst/>
                        <a:defRPr/>
                      </a:pPr>
                      <a:r>
                        <a:rPr lang="es-ES_tradnl" sz="1600" b="1" dirty="0" smtClean="0">
                          <a:solidFill>
                            <a:srgbClr val="000066"/>
                          </a:solidFill>
                        </a:rPr>
                        <a:t>Que las rentas </a:t>
                      </a:r>
                      <a:r>
                        <a:rPr lang="es-ES_tradnl" sz="1600" dirty="0" smtClean="0">
                          <a:solidFill>
                            <a:srgbClr val="000066"/>
                          </a:solidFill>
                        </a:rPr>
                        <a:t> obtenidas en el extranjero hayan </a:t>
                      </a:r>
                      <a:r>
                        <a:rPr lang="es-ES_tradnl" sz="1600" u="sng" dirty="0" smtClean="0">
                          <a:solidFill>
                            <a:srgbClr val="000066"/>
                          </a:solidFill>
                        </a:rPr>
                        <a:t>estado gravadas por un</a:t>
                      </a:r>
                      <a:r>
                        <a:rPr lang="es-ES_tradnl" sz="1600" b="1" u="sng" dirty="0" smtClean="0">
                          <a:solidFill>
                            <a:srgbClr val="000066"/>
                          </a:solidFill>
                        </a:rPr>
                        <a:t> impuesto extranjero </a:t>
                      </a:r>
                      <a:r>
                        <a:rPr lang="es-ES_tradnl" sz="1600" u="sng" dirty="0" smtClean="0">
                          <a:solidFill>
                            <a:srgbClr val="000066"/>
                          </a:solidFill>
                        </a:rPr>
                        <a:t>de </a:t>
                      </a:r>
                      <a:r>
                        <a:rPr lang="es-ES_tradnl" sz="1600" b="1" u="sng" dirty="0" smtClean="0">
                          <a:solidFill>
                            <a:srgbClr val="000066"/>
                          </a:solidFill>
                        </a:rPr>
                        <a:t>naturaleza idéntica o análoga al IS</a:t>
                      </a:r>
                    </a:p>
                    <a:p>
                      <a:pPr marL="342900" marR="0" indent="-342900" algn="l" defTabSz="914400" rtl="0" eaLnBrk="1" fontAlgn="auto" latinLnBrk="0" hangingPunct="1">
                        <a:lnSpc>
                          <a:spcPct val="100000"/>
                        </a:lnSpc>
                        <a:spcBef>
                          <a:spcPts val="0"/>
                        </a:spcBef>
                        <a:spcAft>
                          <a:spcPts val="0"/>
                        </a:spcAft>
                        <a:buClrTx/>
                        <a:buSzPct val="110000"/>
                        <a:buFont typeface="Wingdings" pitchFamily="2" charset="2"/>
                        <a:buChar char="§"/>
                        <a:tabLst/>
                        <a:defRPr/>
                      </a:pPr>
                      <a:endParaRPr lang="es-ES_tradnl" sz="1600" b="1" u="sng"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6"/>
                  </a:ext>
                </a:extLst>
              </a:tr>
            </a:tbl>
          </a:graphicData>
        </a:graphic>
      </p:graphicFrame>
      <p:graphicFrame>
        <p:nvGraphicFramePr>
          <p:cNvPr id="6" name="5 Tabla"/>
          <p:cNvGraphicFramePr>
            <a:graphicFrameLocks noGrp="1"/>
          </p:cNvGraphicFramePr>
          <p:nvPr/>
        </p:nvGraphicFramePr>
        <p:xfrm>
          <a:off x="304800" y="5638800"/>
          <a:ext cx="9144000" cy="944880"/>
        </p:xfrm>
        <a:graphic>
          <a:graphicData uri="http://schemas.openxmlformats.org/drawingml/2006/table">
            <a:tbl>
              <a:tblPr firstRow="1" bandRow="1">
                <a:tableStyleId>{5C22544A-7EE6-4342-B048-85BDC9FD1C3A}</a:tableStyleId>
              </a:tblPr>
              <a:tblGrid>
                <a:gridCol w="9144000">
                  <a:extLst>
                    <a:ext uri="{9D8B030D-6E8A-4147-A177-3AD203B41FA5}">
                      <a16:colId xmlns="" xmlns:a16="http://schemas.microsoft.com/office/drawing/2014/main" val="20000"/>
                    </a:ext>
                  </a:extLst>
                </a:gridCol>
              </a:tblGrid>
              <a:tr h="609600">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effectLst/>
                        </a:rPr>
                        <a:t>Gasto deducible en BI</a:t>
                      </a:r>
                      <a:r>
                        <a:rPr lang="es-ES_tradnl" sz="2000" b="1" u="none" dirty="0" smtClean="0">
                          <a:solidFill>
                            <a:srgbClr val="FFFF00"/>
                          </a:solidFill>
                          <a:effectLst/>
                        </a:rPr>
                        <a:t>: </a:t>
                      </a:r>
                      <a:r>
                        <a:rPr lang="es-ES_tradnl" sz="2000" b="1" u="none" dirty="0" smtClean="0">
                          <a:solidFill>
                            <a:schemeClr val="tx1"/>
                          </a:solidFill>
                          <a:effectLst/>
                        </a:rPr>
                        <a:t>El impuesto extranjero no deducido en cuota</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sng" dirty="0" smtClean="0">
                          <a:solidFill>
                            <a:schemeClr val="tx1"/>
                          </a:solidFill>
                          <a:effectLst/>
                        </a:rPr>
                        <a:t>Sólo en el art. 31</a:t>
                      </a:r>
                      <a:r>
                        <a:rPr lang="es-ES_tradnl" sz="1800" b="1" u="none" dirty="0" smtClean="0">
                          <a:solidFill>
                            <a:schemeClr val="tx1"/>
                          </a:solidFill>
                          <a:effectLst/>
                        </a:rPr>
                        <a:t>, no en el</a:t>
                      </a:r>
                      <a:r>
                        <a:rPr lang="es-ES_tradnl" sz="1800" b="1" u="none" baseline="0" dirty="0" smtClean="0">
                          <a:solidFill>
                            <a:schemeClr val="tx1"/>
                          </a:solidFill>
                          <a:effectLst/>
                        </a:rPr>
                        <a:t> art.32.  [Novedad desde 2015**] </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kern="1200" baseline="0" dirty="0" smtClean="0">
                          <a:solidFill>
                            <a:srgbClr val="FFFF99"/>
                          </a:solidFill>
                          <a:latin typeface="+mn-lt"/>
                          <a:ea typeface="+mn-ea"/>
                          <a:cs typeface="+mn-cs"/>
                        </a:rPr>
                        <a:t>Arts. 31.2.2ºpárrafo y 32.4.2ºpárrafo LIS</a:t>
                      </a:r>
                      <a:endParaRPr lang="es-ES_tradnl" sz="1800"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130723745"/>
      </p:ext>
    </p:extLst>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036A04FF-9E71-4EB6-A7E9-6117AB437870}" type="slidenum">
              <a:rPr lang="es-ES"/>
              <a:pPr>
                <a:defRPr/>
              </a:pPr>
              <a:t>346</a:t>
            </a:fld>
            <a:endParaRPr lang="es-ES" dirty="0"/>
          </a:p>
        </p:txBody>
      </p:sp>
      <p:graphicFrame>
        <p:nvGraphicFramePr>
          <p:cNvPr id="9" name="8 Tabla"/>
          <p:cNvGraphicFramePr>
            <a:graphicFrameLocks noGrp="1"/>
          </p:cNvGraphicFramePr>
          <p:nvPr>
            <p:extLst>
              <p:ext uri="{D42A27DB-BD31-4B8C-83A1-F6EECF244321}">
                <p14:modId xmlns="" xmlns:p14="http://schemas.microsoft.com/office/powerpoint/2010/main" val="1229449736"/>
              </p:ext>
            </p:extLst>
          </p:nvPr>
        </p:nvGraphicFramePr>
        <p:xfrm>
          <a:off x="304800" y="685800"/>
          <a:ext cx="9296400" cy="5656934"/>
        </p:xfrm>
        <a:graphic>
          <a:graphicData uri="http://schemas.openxmlformats.org/drawingml/2006/table">
            <a:tbl>
              <a:tblPr/>
              <a:tblGrid>
                <a:gridCol w="2209800">
                  <a:extLst>
                    <a:ext uri="{9D8B030D-6E8A-4147-A177-3AD203B41FA5}">
                      <a16:colId xmlns="" xmlns:a16="http://schemas.microsoft.com/office/drawing/2014/main" val="20000"/>
                    </a:ext>
                  </a:extLst>
                </a:gridCol>
                <a:gridCol w="7086600">
                  <a:extLst>
                    <a:ext uri="{9D8B030D-6E8A-4147-A177-3AD203B41FA5}">
                      <a16:colId xmlns="" xmlns:a16="http://schemas.microsoft.com/office/drawing/2014/main" val="20001"/>
                    </a:ext>
                  </a:extLst>
                </a:gridCol>
              </a:tblGrid>
              <a:tr h="5937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400" b="1" i="0" u="none" strike="noStrike" cap="none" normalizeH="0" baseline="0" dirty="0" smtClean="0">
                          <a:ln>
                            <a:noFill/>
                          </a:ln>
                          <a:solidFill>
                            <a:schemeClr val="tx1"/>
                          </a:solidFill>
                          <a:effectLst/>
                          <a:latin typeface="Arial" pitchFamily="34" charset="0"/>
                          <a:cs typeface="Times New Roman" pitchFamily="18" charset="0"/>
                        </a:rPr>
                        <a:t>RENTAS (-)</a:t>
                      </a:r>
                    </a:p>
                  </a:txBody>
                  <a:tcPr marL="68580" marR="68580" marT="0" marB="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400" b="1" i="0" u="none" strike="noStrike" cap="none" normalizeH="0" baseline="0" dirty="0" smtClean="0">
                          <a:ln>
                            <a:noFill/>
                          </a:ln>
                          <a:solidFill>
                            <a:schemeClr val="tx1"/>
                          </a:solidFill>
                          <a:effectLst/>
                          <a:latin typeface="Arial" pitchFamily="34" charset="0"/>
                          <a:cs typeface="Times New Roman" pitchFamily="18" charset="0"/>
                        </a:rPr>
                        <a:t>EP EN EL EXTRANJERO</a:t>
                      </a:r>
                    </a:p>
                  </a:txBody>
                  <a:tcPr marL="68580" marR="68580" marT="0" marB="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1771369">
                <a:tc rowSpan="2">
                  <a:txBody>
                    <a:bodyPr/>
                    <a:lstStyle/>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pPr>
                      <a:r>
                        <a:rPr kumimoji="0" lang="es-ES_tradnl" sz="2400" b="1" i="0" u="none" strike="noStrike" cap="none" normalizeH="0" baseline="0" dirty="0" smtClean="0">
                          <a:ln>
                            <a:noFill/>
                          </a:ln>
                          <a:solidFill>
                            <a:srgbClr val="FFFF00"/>
                          </a:solidFill>
                          <a:effectLst/>
                          <a:latin typeface="Arial" pitchFamily="34" charset="0"/>
                          <a:cs typeface="Arial" pitchFamily="34" charset="0"/>
                        </a:rPr>
                        <a:t>EP:</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v"/>
                        <a:tabLst/>
                      </a:pPr>
                      <a:r>
                        <a:rPr kumimoji="0" lang="es-ES_tradnl" sz="2000" b="1" i="0" u="none" strike="noStrike" cap="none" normalizeH="0" baseline="0" dirty="0" smtClean="0">
                          <a:ln>
                            <a:noFill/>
                          </a:ln>
                          <a:solidFill>
                            <a:srgbClr val="FFFF00"/>
                          </a:solidFill>
                          <a:effectLst/>
                          <a:latin typeface="Arial" pitchFamily="34" charset="0"/>
                          <a:cs typeface="Arial" pitchFamily="34" charset="0"/>
                        </a:rPr>
                        <a:t>Rentas  (-):</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v"/>
                        <a:tabLst/>
                      </a:pPr>
                      <a:endParaRPr kumimoji="0" lang="es-ES_tradnl" sz="2000" b="1" i="0" u="none" strike="noStrike" cap="none" normalizeH="0" baseline="0" dirty="0" smtClean="0">
                        <a:ln>
                          <a:noFill/>
                        </a:ln>
                        <a:solidFill>
                          <a:srgbClr val="FFFF00"/>
                        </a:solidFill>
                        <a:effectLst/>
                        <a:latin typeface="Arial" pitchFamily="34" charset="0"/>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pPr>
                      <a:r>
                        <a:rPr kumimoji="0" lang="es-ES_tradnl" sz="2000" b="1" i="0" u="none" strike="noStrike" cap="none" normalizeH="0" baseline="0" dirty="0" smtClean="0">
                          <a:ln>
                            <a:noFill/>
                          </a:ln>
                          <a:solidFill>
                            <a:srgbClr val="FFFF99"/>
                          </a:solidFill>
                          <a:effectLst/>
                          <a:latin typeface="Arial" pitchFamily="34" charset="0"/>
                          <a:cs typeface="Arial" pitchFamily="34" charset="0"/>
                        </a:rPr>
                        <a:t>Obtenidas por el EP</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pPr>
                      <a:endParaRPr kumimoji="0" lang="es-ES_tradnl" sz="2000" b="1" i="0" u="none" strike="noStrike" cap="none" normalizeH="0" baseline="0" dirty="0" smtClean="0">
                        <a:ln>
                          <a:noFill/>
                        </a:ln>
                        <a:solidFill>
                          <a:srgbClr val="FFFF99"/>
                        </a:solidFill>
                        <a:effectLst/>
                        <a:latin typeface="Arial" pitchFamily="34" charset="0"/>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pPr>
                      <a:endParaRPr kumimoji="0" lang="es-ES_tradnl" sz="2000" b="1" i="0" u="none" strike="noStrike" cap="none" normalizeH="0" baseline="0" dirty="0" smtClean="0">
                        <a:ln>
                          <a:noFill/>
                        </a:ln>
                        <a:solidFill>
                          <a:srgbClr val="FFFF99"/>
                        </a:solidFill>
                        <a:effectLst/>
                        <a:latin typeface="Arial" pitchFamily="34" charset="0"/>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pPr>
                      <a:r>
                        <a:rPr kumimoji="0" lang="es-ES_tradnl" sz="2000" b="1" i="0" u="none" strike="noStrike" cap="none" normalizeH="0" baseline="0" dirty="0" smtClean="0">
                          <a:ln>
                            <a:noFill/>
                          </a:ln>
                          <a:solidFill>
                            <a:srgbClr val="FFFF99"/>
                          </a:solidFill>
                          <a:effectLst/>
                          <a:latin typeface="Arial" pitchFamily="34" charset="0"/>
                          <a:cs typeface="Arial" pitchFamily="34" charset="0"/>
                        </a:rPr>
                        <a:t>Transmisión del EP</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v"/>
                        <a:tabLst/>
                      </a:pPr>
                      <a:endParaRPr kumimoji="0" lang="es-ES_tradnl" sz="2000" b="1" i="0" u="none" strike="noStrike" cap="none" normalizeH="0" baseline="0" dirty="0" smtClean="0">
                        <a:ln>
                          <a:noFill/>
                        </a:ln>
                        <a:solidFill>
                          <a:srgbClr val="FFFF00"/>
                        </a:solidFill>
                        <a:effectLst/>
                        <a:latin typeface="Arial" pitchFamily="34" charset="0"/>
                        <a:cs typeface="Arial"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v"/>
                        <a:tabLst/>
                      </a:pPr>
                      <a:endParaRPr kumimoji="0" lang="es-ES_tradnl" sz="2000" b="1" i="0" u="none" strike="noStrike" cap="none" normalizeH="0" baseline="0" dirty="0" smtClean="0">
                        <a:ln>
                          <a:noFill/>
                        </a:ln>
                        <a:solidFill>
                          <a:srgbClr val="FFFF00"/>
                        </a:solidFill>
                        <a:effectLst/>
                        <a:latin typeface="Arial" pitchFamily="34" charset="0"/>
                        <a:cs typeface="Arial"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v"/>
                        <a:tabLst/>
                      </a:pPr>
                      <a:endParaRPr kumimoji="0" lang="es-ES_tradnl" sz="2000" b="1" i="0" u="none" strike="noStrike" cap="none" normalizeH="0" baseline="0" dirty="0" smtClean="0">
                        <a:ln>
                          <a:noFill/>
                        </a:ln>
                        <a:solidFill>
                          <a:srgbClr val="FFFF00"/>
                        </a:solidFill>
                        <a:effectLst/>
                        <a:latin typeface="Arial" pitchFamily="34" charset="0"/>
                        <a:cs typeface="Arial"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pPr>
                      <a:endParaRPr kumimoji="0" lang="es-ES_tradnl" sz="2000" b="0" i="0" u="none" strike="noStrike" cap="none" normalizeH="0" baseline="0" dirty="0" smtClean="0">
                        <a:ln>
                          <a:noFill/>
                        </a:ln>
                        <a:solidFill>
                          <a:srgbClr val="FFFF00"/>
                        </a:solidFill>
                        <a:effectLst/>
                        <a:latin typeface="Arial" pitchFamily="34" charset="0"/>
                        <a:cs typeface="Times New Roman" pitchFamily="18" charset="0"/>
                      </a:endParaRP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pPr>
                      <a:endParaRPr kumimoji="0" lang="es-ES_tradnl" sz="1800" b="1" i="0" u="none" strike="noStrike" cap="none" normalizeH="0" baseline="0" dirty="0" smtClean="0">
                        <a:ln>
                          <a:noFill/>
                        </a:ln>
                        <a:solidFill>
                          <a:srgbClr val="FFFF00"/>
                        </a:solidFill>
                        <a:effectLst/>
                        <a:latin typeface="Arial" pitchFamily="34" charset="0"/>
                        <a:cs typeface="Times New Roman" pitchFamily="18" charset="0"/>
                      </a:endParaRP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pPr>
                      <a:endParaRPr kumimoji="0" lang="es-ES_tradnl" sz="1800" b="1" i="0" u="none" strike="noStrike" cap="none" normalizeH="0" baseline="0" dirty="0" smtClean="0">
                        <a:ln>
                          <a:noFill/>
                        </a:ln>
                        <a:solidFill>
                          <a:srgbClr val="FFFF00"/>
                        </a:solidFill>
                        <a:effectLst/>
                        <a:latin typeface="Arial" pitchFamily="34" charset="0"/>
                        <a:cs typeface="Times New Roman" pitchFamily="18" charset="0"/>
                      </a:endParaRPr>
                    </a:p>
                  </a:txBody>
                  <a:tcPr marL="68580" marR="68580" marT="0" marB="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b="1" u="sng" dirty="0" smtClean="0">
                          <a:solidFill>
                            <a:srgbClr val="000066"/>
                          </a:solidFill>
                        </a:rPr>
                        <a:t>Las rentas negativas</a:t>
                      </a:r>
                      <a:r>
                        <a:rPr lang="es-ES_tradnl" dirty="0" smtClean="0">
                          <a:solidFill>
                            <a:srgbClr val="000066"/>
                          </a:solidFill>
                        </a:rPr>
                        <a:t> </a:t>
                      </a:r>
                      <a:r>
                        <a:rPr lang="es-ES_tradnl" b="1" dirty="0" smtClean="0">
                          <a:solidFill>
                            <a:srgbClr val="000066"/>
                          </a:solidFill>
                        </a:rPr>
                        <a:t>obtenidas en el extranjero a través del EP </a:t>
                      </a:r>
                      <a:r>
                        <a:rPr lang="es-ES_tradnl" b="1" u="sng" dirty="0" smtClean="0">
                          <a:solidFill>
                            <a:srgbClr val="FF0000"/>
                          </a:solidFill>
                        </a:rPr>
                        <a:t>no</a:t>
                      </a:r>
                      <a:r>
                        <a:rPr lang="es-ES_tradnl" b="1" dirty="0" smtClean="0">
                          <a:solidFill>
                            <a:srgbClr val="000066"/>
                          </a:solidFill>
                        </a:rPr>
                        <a:t> se integran la Base Imponible (</a:t>
                      </a:r>
                      <a:r>
                        <a:rPr lang="es-ES_tradnl" b="1" u="sng" dirty="0" smtClean="0">
                          <a:solidFill>
                            <a:srgbClr val="FF0000"/>
                          </a:solidFill>
                        </a:rPr>
                        <a:t>no</a:t>
                      </a:r>
                      <a:r>
                        <a:rPr lang="es-ES_tradnl" b="1" dirty="0" smtClean="0">
                          <a:solidFill>
                            <a:srgbClr val="FF0000"/>
                          </a:solidFill>
                        </a:rPr>
                        <a:t> se deducen como gasto</a:t>
                      </a:r>
                      <a:r>
                        <a:rPr lang="es-ES_tradnl" b="1" dirty="0" smtClean="0">
                          <a:solidFill>
                            <a:srgbClr val="000066"/>
                          </a:solidFill>
                        </a:rPr>
                        <a:t>).</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ü"/>
                        <a:tabLst/>
                      </a:pPr>
                      <a:r>
                        <a:rPr lang="es-ES_tradnl" sz="1800" b="1" u="sng" kern="1200" baseline="0" dirty="0" smtClean="0">
                          <a:solidFill>
                            <a:srgbClr val="0000CC"/>
                          </a:solidFill>
                          <a:latin typeface="+mn-lt"/>
                          <a:ea typeface="+mn-ea"/>
                          <a:cs typeface="+mn-cs"/>
                        </a:rPr>
                        <a:t>excepto</a:t>
                      </a:r>
                      <a:r>
                        <a:rPr lang="es-ES_tradnl" sz="1800" kern="1200" baseline="0" dirty="0" smtClean="0">
                          <a:solidFill>
                            <a:srgbClr val="0000CC"/>
                          </a:solidFill>
                          <a:latin typeface="+mn-lt"/>
                          <a:ea typeface="+mn-ea"/>
                          <a:cs typeface="+mn-cs"/>
                        </a:rPr>
                        <a:t> en el caso de </a:t>
                      </a:r>
                      <a:r>
                        <a:rPr lang="es-ES_tradnl" sz="1800" u="sng" kern="1200" baseline="0" dirty="0" smtClean="0">
                          <a:solidFill>
                            <a:srgbClr val="0000CC"/>
                          </a:solidFill>
                          <a:latin typeface="+mn-lt"/>
                          <a:ea typeface="+mn-ea"/>
                          <a:cs typeface="+mn-cs"/>
                        </a:rPr>
                        <a:t>transmisión del mismo </a:t>
                      </a:r>
                      <a:r>
                        <a:rPr lang="es-ES_tradnl" sz="1800" b="1" kern="1200" baseline="0" dirty="0" smtClean="0">
                          <a:solidFill>
                            <a:srgbClr val="0000CC"/>
                          </a:solidFill>
                          <a:latin typeface="+mn-lt"/>
                          <a:ea typeface="+mn-ea"/>
                          <a:cs typeface="+mn-cs"/>
                        </a:rPr>
                        <a:t>o</a:t>
                      </a:r>
                      <a:r>
                        <a:rPr lang="es-ES_tradnl" sz="1800" kern="1200" baseline="0" dirty="0" smtClean="0">
                          <a:solidFill>
                            <a:srgbClr val="0000CC"/>
                          </a:solidFill>
                          <a:latin typeface="+mn-lt"/>
                          <a:ea typeface="+mn-ea"/>
                          <a:cs typeface="+mn-cs"/>
                        </a:rPr>
                        <a:t> </a:t>
                      </a:r>
                      <a:r>
                        <a:rPr lang="es-ES_tradnl" sz="1800" u="sng" kern="1200" baseline="0" dirty="0" smtClean="0">
                          <a:solidFill>
                            <a:srgbClr val="0000CC"/>
                          </a:solidFill>
                          <a:latin typeface="+mn-lt"/>
                          <a:ea typeface="+mn-ea"/>
                          <a:cs typeface="+mn-cs"/>
                        </a:rPr>
                        <a:t>cese de su actividad</a:t>
                      </a:r>
                      <a:r>
                        <a:rPr lang="es-ES_tradnl" sz="1800" kern="1200" baseline="0" dirty="0" smtClean="0">
                          <a:solidFill>
                            <a:srgbClr val="0000CC"/>
                          </a:solidFill>
                          <a:latin typeface="+mn-lt"/>
                          <a:ea typeface="+mn-ea"/>
                          <a:cs typeface="+mn-cs"/>
                        </a:rPr>
                        <a:t>.</a:t>
                      </a:r>
                      <a:r>
                        <a:rPr lang="es-ES_tradnl" baseline="0" dirty="0" smtClean="0">
                          <a:solidFill>
                            <a:srgbClr val="0000CC"/>
                          </a:solidFill>
                        </a:rPr>
                        <a:t> </a:t>
                      </a:r>
                      <a:endParaRPr lang="es-ES_tradnl" dirty="0" smtClean="0">
                        <a:solidFill>
                          <a:srgbClr val="0000CC"/>
                        </a:solidFill>
                      </a:endParaRP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
                        <a:tabLst/>
                      </a:pPr>
                      <a:r>
                        <a:rPr lang="es-ES_tradnl" b="1" dirty="0" smtClean="0">
                          <a:solidFill>
                            <a:srgbClr val="FF0000"/>
                          </a:solidFill>
                        </a:rPr>
                        <a:t>Arts. 31.4 y 22.1 LIS</a:t>
                      </a:r>
                    </a:p>
                  </a:txBody>
                  <a:tcPr marL="68580" marR="68580" marT="0" marB="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1771369">
                <a:tc vMerge="1">
                  <a:txBody>
                    <a:bodyPr/>
                    <a:lstStyle/>
                    <a:p>
                      <a:endParaRPr lang="es-ES_tradnl"/>
                    </a:p>
                  </a:txBody>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defRPr/>
                      </a:pPr>
                      <a:r>
                        <a:rPr lang="es-ES_tradnl" b="1" u="sng" dirty="0" smtClean="0">
                          <a:solidFill>
                            <a:srgbClr val="000066"/>
                          </a:solidFill>
                        </a:rPr>
                        <a:t>rentas negativas</a:t>
                      </a:r>
                      <a:r>
                        <a:rPr lang="es-ES_tradnl" dirty="0" smtClean="0">
                          <a:solidFill>
                            <a:srgbClr val="000066"/>
                          </a:solidFill>
                        </a:rPr>
                        <a:t> </a:t>
                      </a:r>
                      <a:r>
                        <a:rPr lang="es-ES_tradnl" sz="1800" b="1" kern="1200" baseline="0" dirty="0" smtClean="0">
                          <a:solidFill>
                            <a:srgbClr val="000066"/>
                          </a:solidFill>
                          <a:latin typeface="+mn-lt"/>
                          <a:ea typeface="+mn-ea"/>
                          <a:cs typeface="+mn-cs"/>
                        </a:rPr>
                        <a:t>derivadas de:</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v"/>
                        <a:tabLst/>
                        <a:defRPr/>
                      </a:pPr>
                      <a:r>
                        <a:rPr lang="es-ES_tradnl" sz="1800" kern="1200" baseline="0" dirty="0" smtClean="0">
                          <a:solidFill>
                            <a:srgbClr val="000066"/>
                          </a:solidFill>
                          <a:latin typeface="+mn-lt"/>
                          <a:ea typeface="+mn-ea"/>
                          <a:cs typeface="+mn-cs"/>
                        </a:rPr>
                        <a:t> la </a:t>
                      </a:r>
                      <a:r>
                        <a:rPr lang="es-ES_tradnl" sz="1800" b="1" kern="1200" baseline="0" dirty="0" smtClean="0">
                          <a:solidFill>
                            <a:srgbClr val="000066"/>
                          </a:solidFill>
                          <a:latin typeface="+mn-lt"/>
                          <a:ea typeface="+mn-ea"/>
                          <a:cs typeface="+mn-cs"/>
                        </a:rPr>
                        <a:t>transmisión de un EP </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v"/>
                        <a:tabLst/>
                        <a:defRPr/>
                      </a:pPr>
                      <a:r>
                        <a:rPr lang="es-ES_tradnl" sz="1800" kern="1200" baseline="0" dirty="0" smtClean="0">
                          <a:solidFill>
                            <a:srgbClr val="000066"/>
                          </a:solidFill>
                          <a:latin typeface="+mn-lt"/>
                          <a:ea typeface="+mn-ea"/>
                          <a:cs typeface="+mn-cs"/>
                        </a:rPr>
                        <a:t>o cese de su actividad </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defRPr/>
                      </a:pPr>
                      <a:r>
                        <a:rPr lang="es-ES_tradnl" sz="1800" b="1" u="sng" kern="1200" baseline="0" dirty="0" smtClean="0">
                          <a:solidFill>
                            <a:srgbClr val="FF0000"/>
                          </a:solidFill>
                          <a:latin typeface="+mn-lt"/>
                          <a:ea typeface="+mn-ea"/>
                          <a:cs typeface="+mn-cs"/>
                        </a:rPr>
                        <a:t>se minorará</a:t>
                      </a:r>
                      <a:r>
                        <a:rPr lang="es-ES_tradnl" sz="1800" u="sng" kern="1200" baseline="0" dirty="0" smtClean="0">
                          <a:solidFill>
                            <a:srgbClr val="FF0000"/>
                          </a:solidFill>
                          <a:latin typeface="+mn-lt"/>
                          <a:ea typeface="+mn-ea"/>
                          <a:cs typeface="+mn-cs"/>
                        </a:rPr>
                        <a:t> </a:t>
                      </a:r>
                      <a:r>
                        <a:rPr lang="es-ES_tradnl" sz="1800" kern="1200" baseline="0" dirty="0" smtClean="0">
                          <a:solidFill>
                            <a:srgbClr val="000066"/>
                          </a:solidFill>
                          <a:latin typeface="+mn-lt"/>
                          <a:ea typeface="+mn-ea"/>
                          <a:cs typeface="+mn-cs"/>
                        </a:rPr>
                        <a:t>en el importe de las </a:t>
                      </a:r>
                      <a:r>
                        <a:rPr lang="es-ES_tradnl" sz="1800" b="1" kern="1200" baseline="0" dirty="0" smtClean="0">
                          <a:solidFill>
                            <a:srgbClr val="000066"/>
                          </a:solidFill>
                          <a:latin typeface="+mn-lt"/>
                          <a:ea typeface="+mn-ea"/>
                          <a:cs typeface="+mn-cs"/>
                        </a:rPr>
                        <a:t>rentas positivas netas </a:t>
                      </a:r>
                      <a:r>
                        <a:rPr lang="es-ES_tradnl" sz="1800" u="sng" kern="1200" baseline="0" dirty="0" smtClean="0">
                          <a:solidFill>
                            <a:srgbClr val="000066"/>
                          </a:solidFill>
                          <a:latin typeface="+mn-lt"/>
                          <a:ea typeface="+mn-ea"/>
                          <a:cs typeface="+mn-cs"/>
                        </a:rPr>
                        <a:t>obtenidas con anterioridad </a:t>
                      </a:r>
                      <a:r>
                        <a:rPr lang="es-ES_tradnl" sz="1800" b="1" u="sng" kern="1200" baseline="0" dirty="0" smtClean="0">
                          <a:solidFill>
                            <a:srgbClr val="000066"/>
                          </a:solidFill>
                          <a:latin typeface="+mn-lt"/>
                          <a:ea typeface="+mn-ea"/>
                          <a:cs typeface="+mn-cs"/>
                        </a:rPr>
                        <a:t>que hayan tenido derecho:</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
                        <a:tabLst/>
                        <a:defRPr/>
                      </a:pPr>
                      <a:r>
                        <a:rPr lang="es-ES_tradnl" sz="1800" kern="1200" baseline="0" dirty="0" smtClean="0">
                          <a:solidFill>
                            <a:srgbClr val="000066"/>
                          </a:solidFill>
                          <a:latin typeface="+mn-lt"/>
                          <a:ea typeface="+mn-ea"/>
                          <a:cs typeface="+mn-cs"/>
                        </a:rPr>
                        <a:t> a la </a:t>
                      </a:r>
                      <a:r>
                        <a:rPr lang="es-ES_tradnl" sz="1800" b="1" kern="1200" baseline="0" dirty="0" smtClean="0">
                          <a:solidFill>
                            <a:srgbClr val="000066"/>
                          </a:solidFill>
                          <a:latin typeface="+mn-lt"/>
                          <a:ea typeface="+mn-ea"/>
                          <a:cs typeface="+mn-cs"/>
                        </a:rPr>
                        <a:t>exención</a:t>
                      </a:r>
                      <a:r>
                        <a:rPr lang="es-ES_tradnl" sz="1800" kern="1200" baseline="0" dirty="0" smtClean="0">
                          <a:solidFill>
                            <a:srgbClr val="000066"/>
                          </a:solidFill>
                          <a:latin typeface="+mn-lt"/>
                          <a:ea typeface="+mn-ea"/>
                          <a:cs typeface="+mn-cs"/>
                        </a:rPr>
                        <a:t> prevista en el  </a:t>
                      </a:r>
                      <a:r>
                        <a:rPr lang="es-ES_tradnl" sz="1800" b="1" kern="1200" baseline="0" dirty="0" smtClean="0">
                          <a:solidFill>
                            <a:srgbClr val="000066"/>
                          </a:solidFill>
                          <a:latin typeface="+mn-lt"/>
                          <a:ea typeface="+mn-ea"/>
                          <a:cs typeface="+mn-cs"/>
                        </a:rPr>
                        <a:t>artículo 22 LIS</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
                        <a:tabLst/>
                        <a:defRPr/>
                      </a:pPr>
                      <a:r>
                        <a:rPr lang="es-ES_tradnl" sz="1800" kern="1200" baseline="0" dirty="0" smtClean="0">
                          <a:solidFill>
                            <a:srgbClr val="000066"/>
                          </a:solidFill>
                          <a:latin typeface="+mn-lt"/>
                          <a:ea typeface="+mn-ea"/>
                          <a:cs typeface="+mn-cs"/>
                        </a:rPr>
                        <a:t> o a la </a:t>
                      </a:r>
                      <a:r>
                        <a:rPr lang="es-ES_tradnl" sz="1800" b="1" kern="1200" baseline="0" dirty="0" smtClean="0">
                          <a:solidFill>
                            <a:srgbClr val="000066"/>
                          </a:solidFill>
                          <a:latin typeface="+mn-lt"/>
                          <a:ea typeface="+mn-ea"/>
                          <a:cs typeface="+mn-cs"/>
                        </a:rPr>
                        <a:t>deducción</a:t>
                      </a:r>
                      <a:r>
                        <a:rPr lang="es-ES_tradnl" sz="1800" kern="1200" baseline="0" dirty="0" smtClean="0">
                          <a:solidFill>
                            <a:srgbClr val="000066"/>
                          </a:solidFill>
                          <a:latin typeface="+mn-lt"/>
                          <a:ea typeface="+mn-ea"/>
                          <a:cs typeface="+mn-cs"/>
                        </a:rPr>
                        <a:t> por doble imposición del </a:t>
                      </a:r>
                      <a:r>
                        <a:rPr lang="es-ES_tradnl" sz="1800" b="1" kern="1200" baseline="0" dirty="0" smtClean="0">
                          <a:solidFill>
                            <a:srgbClr val="000066"/>
                          </a:solidFill>
                          <a:latin typeface="+mn-lt"/>
                          <a:ea typeface="+mn-ea"/>
                          <a:cs typeface="+mn-cs"/>
                        </a:rPr>
                        <a:t>artículo 31 LIS</a:t>
                      </a:r>
                      <a:r>
                        <a:rPr lang="es-ES_tradnl" sz="1800" kern="1200" baseline="0" dirty="0" smtClean="0">
                          <a:solidFill>
                            <a:srgbClr val="000066"/>
                          </a:solidFill>
                          <a:latin typeface="+mn-lt"/>
                          <a:ea typeface="+mn-ea"/>
                          <a:cs typeface="+mn-cs"/>
                        </a:rPr>
                        <a:t>, procedentes </a:t>
                      </a:r>
                      <a:r>
                        <a:rPr lang="es-ES_tradnl" sz="1800" u="sng" kern="1200" baseline="0" dirty="0" smtClean="0">
                          <a:solidFill>
                            <a:srgbClr val="000066"/>
                          </a:solidFill>
                          <a:latin typeface="+mn-lt"/>
                          <a:ea typeface="+mn-ea"/>
                          <a:cs typeface="+mn-cs"/>
                        </a:rPr>
                        <a:t>del mismo EP</a:t>
                      </a:r>
                      <a:r>
                        <a:rPr lang="es-ES_tradnl" sz="1800" kern="1200" baseline="0" dirty="0" smtClean="0">
                          <a:solidFill>
                            <a:srgbClr val="000066"/>
                          </a:solidFill>
                          <a:latin typeface="+mn-lt"/>
                          <a:ea typeface="+mn-ea"/>
                          <a:cs typeface="+mn-cs"/>
                        </a:rPr>
                        <a:t>.</a:t>
                      </a:r>
                      <a:endParaRPr lang="es-ES_tradnl" b="1" u="sng" dirty="0" smtClean="0">
                        <a:solidFill>
                          <a:srgbClr val="000066"/>
                        </a:solidFill>
                      </a:endParaRP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
                        <a:tabLst/>
                        <a:defRPr/>
                      </a:pPr>
                      <a:endParaRPr lang="es-ES_tradnl" b="1" dirty="0" smtClean="0">
                        <a:solidFill>
                          <a:srgbClr val="000066"/>
                        </a:solidFill>
                      </a:endParaRP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v"/>
                        <a:tabLst/>
                      </a:pPr>
                      <a:r>
                        <a:rPr lang="es-ES_tradnl" b="1" u="sng" dirty="0" smtClean="0">
                          <a:solidFill>
                            <a:srgbClr val="0000CC"/>
                          </a:solidFill>
                        </a:rPr>
                        <a:t>Sólo se aplica deducción ó  exención</a:t>
                      </a:r>
                      <a:r>
                        <a:rPr lang="es-ES_tradnl" b="1" u="none" dirty="0" smtClean="0">
                          <a:solidFill>
                            <a:srgbClr val="0000CC"/>
                          </a:solidFill>
                        </a:rPr>
                        <a:t> </a:t>
                      </a:r>
                      <a:r>
                        <a:rPr lang="es-ES_tradnl" dirty="0" smtClean="0">
                          <a:solidFill>
                            <a:srgbClr val="0000CC"/>
                          </a:solidFill>
                        </a:rPr>
                        <a:t>a las </a:t>
                      </a:r>
                      <a:r>
                        <a:rPr lang="es-ES_tradnl" b="1" dirty="0" smtClean="0">
                          <a:solidFill>
                            <a:srgbClr val="0000CC"/>
                          </a:solidFill>
                        </a:rPr>
                        <a:t>rentas positivas </a:t>
                      </a:r>
                      <a:r>
                        <a:rPr lang="es-ES_tradnl" b="1" u="sng" dirty="0" smtClean="0">
                          <a:solidFill>
                            <a:srgbClr val="0000CC"/>
                          </a:solidFill>
                        </a:rPr>
                        <a:t>que superen la cuantía de dichas rentas negativas</a:t>
                      </a:r>
                      <a:endParaRPr kumimoji="0" lang="es-ES_tradnl" sz="1800" b="1" i="0" u="sng" strike="noStrike" cap="none" normalizeH="0" baseline="0" dirty="0" smtClean="0">
                        <a:ln>
                          <a:noFill/>
                        </a:ln>
                        <a:solidFill>
                          <a:srgbClr val="0000CC"/>
                        </a:solidFill>
                        <a:effectLst/>
                        <a:latin typeface="Arial" pitchFamily="34" charset="0"/>
                        <a:cs typeface="Times New Roman" pitchFamily="18" charset="0"/>
                      </a:endParaRP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v"/>
                        <a:tabLst/>
                        <a:defRPr/>
                      </a:pPr>
                      <a:r>
                        <a:rPr lang="es-ES_tradnl" b="1" dirty="0" smtClean="0">
                          <a:solidFill>
                            <a:srgbClr val="FF0000"/>
                          </a:solidFill>
                        </a:rPr>
                        <a:t>Arts.  31.5 y 22.2.2º párrafo LIS</a:t>
                      </a:r>
                      <a:endParaRPr kumimoji="0" lang="es-ES_tradnl" sz="1800" b="1" i="0" u="sng"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CC"/>
                    </a:solidFill>
                  </a:tcPr>
                </a:tc>
                <a:extLst>
                  <a:ext uri="{0D108BD9-81ED-4DB2-BD59-A6C34878D82A}">
                    <a16:rowId xmlns="" xmlns:a16="http://schemas.microsoft.com/office/drawing/2014/main" val="10002"/>
                  </a:ext>
                </a:extLst>
              </a:tr>
            </a:tbl>
          </a:graphicData>
        </a:graphic>
      </p:graphicFrame>
      <p:sp>
        <p:nvSpPr>
          <p:cNvPr id="89102" name="Text Box 3"/>
          <p:cNvSpPr txBox="1">
            <a:spLocks noChangeArrowheads="1"/>
          </p:cNvSpPr>
          <p:nvPr/>
        </p:nvSpPr>
        <p:spPr bwMode="auto">
          <a:xfrm>
            <a:off x="0" y="0"/>
            <a:ext cx="9906000" cy="446088"/>
          </a:xfrm>
          <a:prstGeom prst="rect">
            <a:avLst/>
          </a:prstGeom>
          <a:solidFill>
            <a:srgbClr val="CCFFFF"/>
          </a:solidFill>
          <a:ln w="9525">
            <a:noFill/>
            <a:miter lim="800000"/>
            <a:headEnd/>
            <a:tailEnd/>
          </a:ln>
        </p:spPr>
        <p:txBody>
          <a:bodyPr>
            <a:spAutoFit/>
          </a:bodyPr>
          <a:lstStyle/>
          <a:p>
            <a:pPr algn="ctr">
              <a:spcBef>
                <a:spcPct val="50000"/>
              </a:spcBef>
            </a:pPr>
            <a:r>
              <a:rPr lang="es-ES" dirty="0">
                <a:solidFill>
                  <a:srgbClr val="000066"/>
                </a:solidFill>
              </a:rPr>
              <a:t>EP: RENTAS </a:t>
            </a:r>
            <a:r>
              <a:rPr lang="es-ES" u="sng" dirty="0" smtClean="0">
                <a:solidFill>
                  <a:srgbClr val="0000CC"/>
                </a:solidFill>
              </a:rPr>
              <a:t>NEGATIVAS</a:t>
            </a:r>
            <a:r>
              <a:rPr lang="es-ES" dirty="0" smtClean="0">
                <a:solidFill>
                  <a:srgbClr val="000066"/>
                </a:solidFill>
              </a:rPr>
              <a:t>. </a:t>
            </a:r>
            <a:r>
              <a:rPr lang="es-ES_tradnl" sz="2200" dirty="0">
                <a:solidFill>
                  <a:srgbClr val="FF0000"/>
                </a:solidFill>
              </a:rPr>
              <a:t>Art. </a:t>
            </a:r>
            <a:r>
              <a:rPr lang="es-ES_tradnl" sz="2200" dirty="0" smtClean="0">
                <a:solidFill>
                  <a:srgbClr val="FF0000"/>
                </a:solidFill>
              </a:rPr>
              <a:t>31.4y5 </a:t>
            </a:r>
            <a:r>
              <a:rPr lang="es-ES_tradnl" sz="2200" dirty="0">
                <a:solidFill>
                  <a:srgbClr val="FF0000"/>
                </a:solidFill>
              </a:rPr>
              <a:t>LIS</a:t>
            </a:r>
            <a:r>
              <a:rPr lang="es-ES" sz="2200" dirty="0">
                <a:solidFill>
                  <a:srgbClr val="FF0000"/>
                </a:solidFill>
              </a:rPr>
              <a:t> </a:t>
            </a:r>
          </a:p>
        </p:txBody>
      </p:sp>
    </p:spTree>
    <p:extLst>
      <p:ext uri="{BB962C8B-B14F-4D97-AF65-F5344CB8AC3E}">
        <p14:creationId xmlns="" xmlns:p14="http://schemas.microsoft.com/office/powerpoint/2010/main" val="1278612684"/>
      </p:ext>
    </p:extLst>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00800"/>
            <a:ext cx="2311400" cy="476250"/>
          </a:xfrm>
        </p:spPr>
        <p:txBody>
          <a:bodyPr/>
          <a:lstStyle/>
          <a:p>
            <a:pPr>
              <a:defRPr/>
            </a:pPr>
            <a:fld id="{37F30C95-ECF2-4EE8-9B31-F67552AAC6B4}" type="slidenum">
              <a:rPr lang="es-ES"/>
              <a:pPr>
                <a:defRPr/>
              </a:pPr>
              <a:t>347</a:t>
            </a:fld>
            <a:endParaRPr lang="es-ES" dirty="0"/>
          </a:p>
        </p:txBody>
      </p:sp>
      <p:sp>
        <p:nvSpPr>
          <p:cNvPr id="91139" name="Text Box 3"/>
          <p:cNvSpPr txBox="1">
            <a:spLocks noChangeArrowheads="1"/>
          </p:cNvSpPr>
          <p:nvPr/>
        </p:nvSpPr>
        <p:spPr bwMode="auto">
          <a:xfrm>
            <a:off x="0" y="0"/>
            <a:ext cx="9906000" cy="430213"/>
          </a:xfrm>
          <a:prstGeom prst="rect">
            <a:avLst/>
          </a:prstGeom>
          <a:solidFill>
            <a:srgbClr val="CCFFFF"/>
          </a:solidFill>
          <a:ln w="9525">
            <a:noFill/>
            <a:miter lim="800000"/>
            <a:headEnd/>
            <a:tailEnd/>
          </a:ln>
        </p:spPr>
        <p:txBody>
          <a:bodyPr>
            <a:spAutoFit/>
          </a:bodyPr>
          <a:lstStyle/>
          <a:p>
            <a:pPr algn="ctr">
              <a:spcBef>
                <a:spcPct val="50000"/>
              </a:spcBef>
            </a:pPr>
            <a:r>
              <a:rPr lang="es-ES" sz="2200" u="sng" dirty="0">
                <a:solidFill>
                  <a:srgbClr val="0000FF"/>
                </a:solidFill>
              </a:rPr>
              <a:t>EJEMPLO-1</a:t>
            </a:r>
            <a:r>
              <a:rPr lang="es-ES" sz="2200" u="sng" dirty="0">
                <a:solidFill>
                  <a:srgbClr val="000066"/>
                </a:solidFill>
              </a:rPr>
              <a:t>-enunciado</a:t>
            </a:r>
            <a:r>
              <a:rPr lang="es-ES" sz="2200" dirty="0">
                <a:solidFill>
                  <a:srgbClr val="000066"/>
                </a:solidFill>
              </a:rPr>
              <a:t> </a:t>
            </a:r>
            <a:r>
              <a:rPr lang="es-ES" dirty="0">
                <a:solidFill>
                  <a:srgbClr val="000066"/>
                </a:solidFill>
              </a:rPr>
              <a:t> Exención y DDII: EP.  </a:t>
            </a:r>
            <a:r>
              <a:rPr lang="es-ES_tradnl" dirty="0">
                <a:solidFill>
                  <a:srgbClr val="FF0000"/>
                </a:solidFill>
              </a:rPr>
              <a:t>Arts. 22 y 31 LIS</a:t>
            </a:r>
            <a:r>
              <a:rPr lang="es-ES" dirty="0">
                <a:solidFill>
                  <a:srgbClr val="FF0000"/>
                </a:solidFill>
              </a:rPr>
              <a:t> </a:t>
            </a:r>
          </a:p>
        </p:txBody>
      </p:sp>
      <p:graphicFrame>
        <p:nvGraphicFramePr>
          <p:cNvPr id="8" name="7 Tabla"/>
          <p:cNvGraphicFramePr>
            <a:graphicFrameLocks noGrp="1"/>
          </p:cNvGraphicFramePr>
          <p:nvPr/>
        </p:nvGraphicFramePr>
        <p:xfrm>
          <a:off x="228600" y="563563"/>
          <a:ext cx="9448800" cy="5562917"/>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2332037">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1800" dirty="0" smtClean="0"/>
                        <a:t>Una sociedad residente en España (t. gravamen en España 25%) obtiene durante el ejercicio N, por </a:t>
                      </a:r>
                      <a:r>
                        <a:rPr lang="es-ES_tradnl" sz="1800" u="sng" dirty="0" smtClean="0"/>
                        <a:t>mediación de un  </a:t>
                      </a:r>
                      <a:r>
                        <a:rPr lang="es-ES_tradnl" sz="1800" u="sng" dirty="0" smtClean="0">
                          <a:solidFill>
                            <a:srgbClr val="FFFF00"/>
                          </a:solidFill>
                        </a:rPr>
                        <a:t>establecimiento permanente (EP),</a:t>
                      </a:r>
                      <a:r>
                        <a:rPr lang="es-ES_tradnl" sz="1800" dirty="0" smtClean="0">
                          <a:solidFill>
                            <a:srgbClr val="FFFF00"/>
                          </a:solidFill>
                        </a:rPr>
                        <a:t> </a:t>
                      </a:r>
                      <a:r>
                        <a:rPr lang="es-ES_tradnl" sz="1800" dirty="0" smtClean="0"/>
                        <a:t>rentas por operaciones realizadas en un mismo país extranjero, por </a:t>
                      </a:r>
                      <a:r>
                        <a:rPr lang="es-ES_tradnl" sz="1800" u="sng" dirty="0" smtClean="0"/>
                        <a:t>importe neto de 80.000 €</a:t>
                      </a:r>
                      <a:r>
                        <a:rPr lang="es-ES_tradnl" sz="1800" dirty="0" smtClean="0"/>
                        <a:t>,</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1800" dirty="0" smtClean="0"/>
                        <a:t>Rentas del EP: Importe bruto de 100.000 €.</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endParaRPr lang="es-ES_tradnl" sz="1800" dirty="0" smtClean="0"/>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1800" dirty="0" smtClean="0"/>
                        <a:t>siendo </a:t>
                      </a:r>
                      <a:r>
                        <a:rPr lang="es-ES_tradnl" sz="1800" u="none" dirty="0" smtClean="0"/>
                        <a:t>el impuesto satisfecho en el extranjero de </a:t>
                      </a:r>
                      <a:r>
                        <a:rPr lang="es-ES_tradnl" sz="1800" u="none" dirty="0" smtClean="0">
                          <a:solidFill>
                            <a:srgbClr val="FFFF00"/>
                          </a:solidFill>
                          <a:effectLst>
                            <a:outerShdw blurRad="38100" dist="38100" dir="2700000" algn="tl">
                              <a:srgbClr val="000000">
                                <a:alpha val="43137"/>
                              </a:srgbClr>
                            </a:outerShdw>
                          </a:effectLst>
                        </a:rPr>
                        <a:t>20.000 €</a:t>
                      </a:r>
                      <a:r>
                        <a:rPr lang="es-ES_tradnl" sz="1800" u="none" dirty="0" smtClean="0"/>
                        <a:t> (</a:t>
                      </a:r>
                      <a:r>
                        <a:rPr lang="es-ES_tradnl" sz="1800" u="none" dirty="0" smtClean="0">
                          <a:solidFill>
                            <a:srgbClr val="FFFF99"/>
                          </a:solidFill>
                        </a:rPr>
                        <a:t>20%</a:t>
                      </a:r>
                      <a:r>
                        <a:rPr lang="es-ES_tradnl" sz="1800" u="none" dirty="0" smtClean="0"/>
                        <a:t> s/ 100.000, siendo ese tipo</a:t>
                      </a:r>
                      <a:r>
                        <a:rPr lang="es-ES_tradnl" sz="1800" u="none" baseline="0" dirty="0" smtClean="0"/>
                        <a:t> de gravamen del 20% </a:t>
                      </a:r>
                      <a:r>
                        <a:rPr lang="es-ES_tradnl" sz="1800" u="sng" baseline="0" dirty="0" smtClean="0"/>
                        <a:t>el </a:t>
                      </a:r>
                      <a:r>
                        <a:rPr lang="es-ES_tradnl" sz="1800" u="sng" dirty="0" smtClean="0"/>
                        <a:t>que establece el </a:t>
                      </a:r>
                      <a:r>
                        <a:rPr lang="es-ES_tradnl" sz="1800" u="sng" baseline="0" dirty="0" smtClean="0"/>
                        <a:t>convenio</a:t>
                      </a:r>
                      <a:r>
                        <a:rPr lang="es-ES_tradnl" sz="1800" u="none" baseline="0" dirty="0" smtClean="0"/>
                        <a:t> de doble imposición con el país extranjero)</a:t>
                      </a:r>
                      <a:r>
                        <a:rPr lang="es-ES_tradnl" sz="1800" u="none" dirty="0" smtClean="0"/>
                        <a:t>. </a:t>
                      </a:r>
                      <a:endParaRPr lang="es-ES_tradnl" sz="1800" b="1" dirty="0" smtClean="0">
                        <a:solidFill>
                          <a:schemeClr val="tx1"/>
                        </a:solidFill>
                        <a:effectLst/>
                        <a:latin typeface="Arial"/>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16280">
                <a:tc>
                  <a:txBody>
                    <a:bodyPr/>
                    <a:lstStyle/>
                    <a:p>
                      <a:pPr marL="342900" indent="-342900" algn="ctr">
                        <a:spcAft>
                          <a:spcPts val="0"/>
                        </a:spcAft>
                        <a:buFont typeface="Wingdings" pitchFamily="2" charset="2"/>
                        <a:buChar char="q"/>
                      </a:pPr>
                      <a:r>
                        <a:rPr lang="es-ES_tradnl" sz="2400" b="1" u="none" dirty="0" smtClean="0">
                          <a:solidFill>
                            <a:srgbClr val="0000CC"/>
                          </a:solidFill>
                          <a:latin typeface="Arial"/>
                          <a:ea typeface="Times New Roman"/>
                        </a:rPr>
                        <a:t>APLICAR LAS DOS OPCIONES POSIBLES:</a:t>
                      </a: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1"/>
                  </a:ext>
                </a:extLst>
              </a:tr>
              <a:tr h="716280">
                <a:tc>
                  <a:txBody>
                    <a:bodyPr/>
                    <a:lstStyle/>
                    <a:p>
                      <a:pPr marL="342900" indent="-342900" algn="l">
                        <a:spcAft>
                          <a:spcPts val="0"/>
                        </a:spcAft>
                        <a:buFont typeface="Wingdings" pitchFamily="2" charset="2"/>
                        <a:buChar char="Ø"/>
                      </a:pPr>
                      <a:r>
                        <a:rPr lang="es-ES" sz="1800" b="1" dirty="0" smtClean="0">
                          <a:solidFill>
                            <a:srgbClr val="000066"/>
                          </a:solidFill>
                        </a:rPr>
                        <a:t>APLICAR LA DDII del </a:t>
                      </a:r>
                      <a:r>
                        <a:rPr lang="es-ES" sz="1800" b="1" dirty="0" smtClean="0">
                          <a:solidFill>
                            <a:srgbClr val="FF0000"/>
                          </a:solidFill>
                        </a:rPr>
                        <a:t>art. 31 LIS  </a:t>
                      </a:r>
                      <a:endParaRPr lang="es-ES_tradnl" sz="1800" b="1" u="none" dirty="0" smtClean="0">
                        <a:solidFill>
                          <a:srgbClr val="FF0000"/>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80772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800" b="1" dirty="0" smtClean="0">
                          <a:solidFill>
                            <a:srgbClr val="000066"/>
                          </a:solidFill>
                        </a:rPr>
                        <a:t>APLICAR LA EXENCIÓN  del </a:t>
                      </a:r>
                      <a:r>
                        <a:rPr lang="es-ES" sz="1800" b="1" dirty="0" smtClean="0">
                          <a:solidFill>
                            <a:srgbClr val="FF0000"/>
                          </a:solidFill>
                        </a:rPr>
                        <a:t>art. 22 LIS </a:t>
                      </a:r>
                      <a:endParaRPr lang="es-ES_tradnl" sz="1800" b="0" u="sng" dirty="0" smtClean="0">
                        <a:solidFill>
                          <a:srgbClr val="FF0000"/>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990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none" dirty="0" smtClean="0">
                          <a:solidFill>
                            <a:srgbClr val="000066"/>
                          </a:solidFill>
                          <a:latin typeface="Arial"/>
                          <a:ea typeface="Times New Roman"/>
                        </a:rPr>
                        <a:t>OPCIONES </a:t>
                      </a:r>
                      <a:r>
                        <a:rPr lang="es-ES_tradnl" sz="1800" b="1" u="sng" dirty="0" smtClean="0">
                          <a:solidFill>
                            <a:srgbClr val="0000CC"/>
                          </a:solidFill>
                          <a:latin typeface="Arial"/>
                          <a:ea typeface="Times New Roman"/>
                        </a:rPr>
                        <a:t>INCOMPATIBLES</a:t>
                      </a:r>
                      <a:r>
                        <a:rPr lang="es-ES_tradnl" sz="1800" b="1" u="none" dirty="0" smtClean="0">
                          <a:solidFill>
                            <a:srgbClr val="000066"/>
                          </a:solidFill>
                          <a:latin typeface="Arial"/>
                          <a:ea typeface="Times New Roman"/>
                        </a:rPr>
                        <a:t> ENTRE SÍ.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sz="1800" b="1" u="none" dirty="0" smtClean="0">
                        <a:solidFill>
                          <a:srgbClr val="000066"/>
                        </a:solidFill>
                        <a:latin typeface="Arial"/>
                        <a:ea typeface="Times New Roman"/>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none" dirty="0" smtClean="0">
                          <a:solidFill>
                            <a:srgbClr val="000066"/>
                          </a:solidFill>
                          <a:latin typeface="Arial"/>
                          <a:ea typeface="Times New Roman"/>
                        </a:rPr>
                        <a:t>¿CUÁL ES MÁS VENTAJOSA?</a:t>
                      </a: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231071677"/>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00800"/>
            <a:ext cx="2311400" cy="476250"/>
          </a:xfrm>
        </p:spPr>
        <p:txBody>
          <a:bodyPr/>
          <a:lstStyle/>
          <a:p>
            <a:pPr>
              <a:defRPr/>
            </a:pPr>
            <a:fld id="{00F5B713-44CF-4951-8910-F17B25A3F4EC}" type="slidenum">
              <a:rPr lang="es-ES"/>
              <a:pPr>
                <a:defRPr/>
              </a:pPr>
              <a:t>348</a:t>
            </a:fld>
            <a:endParaRPr lang="es-ES" dirty="0"/>
          </a:p>
        </p:txBody>
      </p:sp>
      <p:sp>
        <p:nvSpPr>
          <p:cNvPr id="92163" name="Text Box 3"/>
          <p:cNvSpPr txBox="1">
            <a:spLocks noChangeArrowheads="1"/>
          </p:cNvSpPr>
          <p:nvPr/>
        </p:nvSpPr>
        <p:spPr bwMode="auto">
          <a:xfrm>
            <a:off x="0" y="0"/>
            <a:ext cx="9906000" cy="430213"/>
          </a:xfrm>
          <a:prstGeom prst="rect">
            <a:avLst/>
          </a:prstGeom>
          <a:solidFill>
            <a:srgbClr val="CCFFFF"/>
          </a:solidFill>
          <a:ln w="9525">
            <a:noFill/>
            <a:miter lim="800000"/>
            <a:headEnd/>
            <a:tailEnd/>
          </a:ln>
        </p:spPr>
        <p:txBody>
          <a:bodyPr>
            <a:spAutoFit/>
          </a:bodyPr>
          <a:lstStyle/>
          <a:p>
            <a:pPr algn="ctr">
              <a:spcBef>
                <a:spcPct val="50000"/>
              </a:spcBef>
            </a:pPr>
            <a:r>
              <a:rPr lang="es-ES" sz="2200" u="sng" dirty="0">
                <a:solidFill>
                  <a:srgbClr val="0000FF"/>
                </a:solidFill>
              </a:rPr>
              <a:t>EJEMPLO-1</a:t>
            </a:r>
            <a:r>
              <a:rPr lang="es-ES" sz="2200" u="sng" dirty="0">
                <a:solidFill>
                  <a:srgbClr val="000066"/>
                </a:solidFill>
              </a:rPr>
              <a:t>-solución-1-a</a:t>
            </a:r>
            <a:r>
              <a:rPr lang="es-ES" sz="2200" dirty="0">
                <a:solidFill>
                  <a:srgbClr val="000066"/>
                </a:solidFill>
              </a:rPr>
              <a:t> </a:t>
            </a:r>
            <a:r>
              <a:rPr lang="es-ES" dirty="0">
                <a:solidFill>
                  <a:srgbClr val="000066"/>
                </a:solidFill>
              </a:rPr>
              <a:t> </a:t>
            </a:r>
            <a:r>
              <a:rPr lang="es-ES" u="sng" dirty="0">
                <a:solidFill>
                  <a:srgbClr val="0000CC"/>
                </a:solidFill>
              </a:rPr>
              <a:t>DDI</a:t>
            </a:r>
            <a:r>
              <a:rPr lang="es-ES" dirty="0">
                <a:solidFill>
                  <a:srgbClr val="000066"/>
                </a:solidFill>
              </a:rPr>
              <a:t> INTERNACIONAL.  </a:t>
            </a:r>
            <a:r>
              <a:rPr lang="es-ES_tradnl" dirty="0">
                <a:solidFill>
                  <a:srgbClr val="FF0000"/>
                </a:solidFill>
              </a:rPr>
              <a:t>Art. 31 LIS</a:t>
            </a:r>
            <a:r>
              <a:rPr lang="es-ES" dirty="0">
                <a:solidFill>
                  <a:srgbClr val="FF0000"/>
                </a:solidFill>
              </a:rPr>
              <a:t> </a:t>
            </a:r>
          </a:p>
        </p:txBody>
      </p:sp>
      <p:graphicFrame>
        <p:nvGraphicFramePr>
          <p:cNvPr id="8" name="7 Tabla"/>
          <p:cNvGraphicFramePr>
            <a:graphicFrameLocks noGrp="1"/>
          </p:cNvGraphicFramePr>
          <p:nvPr>
            <p:extLst/>
          </p:nvPr>
        </p:nvGraphicFramePr>
        <p:xfrm>
          <a:off x="304800" y="625475"/>
          <a:ext cx="9372600" cy="5699760"/>
        </p:xfrm>
        <a:graphic>
          <a:graphicData uri="http://schemas.openxmlformats.org/drawingml/2006/table">
            <a:tbl>
              <a:tblPr firstRow="1" bandRow="1">
                <a:tableStyleId>{5C22544A-7EE6-4342-B048-85BDC9FD1C3A}</a:tableStyleId>
              </a:tblPr>
              <a:tblGrid>
                <a:gridCol w="2590800">
                  <a:extLst>
                    <a:ext uri="{9D8B030D-6E8A-4147-A177-3AD203B41FA5}">
                      <a16:colId xmlns="" xmlns:a16="http://schemas.microsoft.com/office/drawing/2014/main" val="20000"/>
                    </a:ext>
                  </a:extLst>
                </a:gridCol>
                <a:gridCol w="2184400">
                  <a:extLst>
                    <a:ext uri="{9D8B030D-6E8A-4147-A177-3AD203B41FA5}">
                      <a16:colId xmlns="" xmlns:a16="http://schemas.microsoft.com/office/drawing/2014/main" val="20001"/>
                    </a:ext>
                  </a:extLst>
                </a:gridCol>
                <a:gridCol w="2616200">
                  <a:extLst>
                    <a:ext uri="{9D8B030D-6E8A-4147-A177-3AD203B41FA5}">
                      <a16:colId xmlns="" xmlns:a16="http://schemas.microsoft.com/office/drawing/2014/main" val="20002"/>
                    </a:ext>
                  </a:extLst>
                </a:gridCol>
                <a:gridCol w="1981200">
                  <a:extLst>
                    <a:ext uri="{9D8B030D-6E8A-4147-A177-3AD203B41FA5}">
                      <a16:colId xmlns="" xmlns:a16="http://schemas.microsoft.com/office/drawing/2014/main" val="20003"/>
                    </a:ext>
                  </a:extLst>
                </a:gridCol>
              </a:tblGrid>
              <a:tr h="762000">
                <a:tc gridSpan="4">
                  <a:txBody>
                    <a:bodyPr/>
                    <a:lstStyle/>
                    <a:p>
                      <a:pPr marL="342900" indent="-342900" algn="l">
                        <a:spcAft>
                          <a:spcPts val="0"/>
                        </a:spcAft>
                        <a:buFont typeface="Wingdings" pitchFamily="2" charset="2"/>
                        <a:buChar char="Ø"/>
                      </a:pPr>
                      <a:r>
                        <a:rPr lang="es-ES" sz="2800" b="1" dirty="0" smtClean="0">
                          <a:solidFill>
                            <a:schemeClr val="tx1"/>
                          </a:solidFill>
                        </a:rPr>
                        <a:t>APLICAR LA DDII del art. 31 LIS  </a:t>
                      </a:r>
                      <a:endParaRPr lang="es-ES_tradnl" sz="2800" b="1" u="none" dirty="0" smtClean="0">
                        <a:solidFill>
                          <a:schemeClr val="tx1"/>
                        </a:solidFill>
                        <a:latin typeface="+mn-lt"/>
                        <a:ea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algn="ctr">
                        <a:spcAft>
                          <a:spcPts val="0"/>
                        </a:spcAft>
                      </a:pPr>
                      <a:endParaRPr lang="es-ES_tradnl" sz="2000" b="1" dirty="0">
                        <a:solidFill>
                          <a:schemeClr val="tx1"/>
                        </a:solidFill>
                        <a:effectLst/>
                        <a:latin typeface="Arial"/>
                        <a:ea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0"/>
                  </a:ext>
                </a:extLst>
              </a:tr>
              <a:tr h="1524000">
                <a:tc>
                  <a:txBody>
                    <a:bodyPr/>
                    <a:lstStyle/>
                    <a:p>
                      <a:pPr marL="342900" indent="-342900" algn="l">
                        <a:spcAft>
                          <a:spcPts val="0"/>
                        </a:spcAft>
                        <a:buFont typeface="Wingdings" pitchFamily="2" charset="2"/>
                        <a:buChar char="Ø"/>
                      </a:pPr>
                      <a:r>
                        <a:rPr lang="es-ES" sz="1800" b="1" dirty="0" smtClean="0">
                          <a:solidFill>
                            <a:schemeClr val="tx1"/>
                          </a:solidFill>
                        </a:rPr>
                        <a:t>Renta que debe</a:t>
                      </a:r>
                      <a:r>
                        <a:rPr lang="es-ES" sz="1800" b="1" baseline="0" dirty="0" smtClean="0">
                          <a:solidFill>
                            <a:schemeClr val="tx1"/>
                          </a:solidFill>
                        </a:rPr>
                        <a:t> integrar en la Base Imponible del IS</a:t>
                      </a:r>
                      <a:endParaRPr lang="es-ES_tradnl" sz="1800" b="1" u="none" dirty="0" smtClean="0">
                        <a:solidFill>
                          <a:schemeClr val="tx1"/>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3">
                  <a:txBody>
                    <a:bodyPr/>
                    <a:lstStyle/>
                    <a:p>
                      <a:pPr lvl="0">
                        <a:buFont typeface="Wingdings" pitchFamily="2" charset="2"/>
                        <a:buChar char="v"/>
                      </a:pPr>
                      <a:r>
                        <a:rPr lang="es-ES" sz="1600" b="1" dirty="0" smtClean="0">
                          <a:solidFill>
                            <a:srgbClr val="000066"/>
                          </a:solidFill>
                        </a:rPr>
                        <a:t> 80.000  +  20.000  =   </a:t>
                      </a:r>
                      <a:r>
                        <a:rPr lang="es-ES" sz="1600" b="1" u="sng" dirty="0" smtClean="0">
                          <a:solidFill>
                            <a:srgbClr val="000066"/>
                          </a:solidFill>
                        </a:rPr>
                        <a:t>100.000 </a:t>
                      </a:r>
                      <a:endParaRPr lang="es-ES_tradnl" sz="1600" b="1" u="sng" dirty="0" smtClean="0">
                        <a:solidFill>
                          <a:srgbClr val="000066"/>
                        </a:solidFill>
                      </a:endParaRPr>
                    </a:p>
                    <a:p>
                      <a:pPr marL="342900" lvl="0" indent="-342900">
                        <a:buFont typeface="Wingdings" pitchFamily="2" charset="2"/>
                        <a:buNone/>
                      </a:pPr>
                      <a:r>
                        <a:rPr lang="es-ES" sz="1600" b="1" kern="1200" dirty="0" smtClean="0">
                          <a:solidFill>
                            <a:srgbClr val="000066"/>
                          </a:solidFill>
                          <a:latin typeface="+mn-lt"/>
                          <a:ea typeface="+mn-ea"/>
                          <a:cs typeface="+mn-cs"/>
                        </a:rPr>
                        <a:t>(Renta neta obtenida en el extranjero + Impuesto pagado en el país extranjero = Renta bruta obtenida en el extranjero) </a:t>
                      </a:r>
                    </a:p>
                    <a:p>
                      <a:pPr marL="342900" lvl="0" indent="-342900">
                        <a:buFont typeface="Wingdings" pitchFamily="2" charset="2"/>
                        <a:buNone/>
                      </a:pPr>
                      <a:r>
                        <a:rPr lang="es-ES" sz="900" b="1" kern="1200" dirty="0" smtClean="0">
                          <a:solidFill>
                            <a:srgbClr val="000066"/>
                          </a:solidFill>
                          <a:latin typeface="+mn-lt"/>
                          <a:ea typeface="+mn-ea"/>
                          <a:cs typeface="+mn-cs"/>
                        </a:rPr>
                        <a:t>	</a:t>
                      </a:r>
                      <a:endParaRPr lang="es-ES_tradnl" sz="900" b="1"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1"/>
                  </a:ext>
                </a:extLst>
              </a:tr>
              <a:tr h="627888">
                <a:tc rowSpan="3">
                  <a:txBody>
                    <a:bodyPr/>
                    <a:lstStyle/>
                    <a:p>
                      <a:pPr marL="342900" indent="-342900" algn="l">
                        <a:spcAft>
                          <a:spcPts val="0"/>
                        </a:spcAft>
                        <a:buFont typeface="Wingdings" pitchFamily="2" charset="2"/>
                        <a:buChar char="Ø"/>
                      </a:pPr>
                      <a:r>
                        <a:rPr lang="es-ES_tradnl" sz="1800" b="1" u="none" dirty="0" smtClean="0">
                          <a:solidFill>
                            <a:schemeClr val="tx1"/>
                          </a:solidFill>
                          <a:latin typeface="Arial"/>
                          <a:ea typeface="Times New Roman"/>
                        </a:rPr>
                        <a:t>DEDUCCIÓN:</a:t>
                      </a:r>
                    </a:p>
                    <a:p>
                      <a:pPr marL="342900" indent="-342900" algn="l">
                        <a:spcAft>
                          <a:spcPts val="0"/>
                        </a:spcAft>
                        <a:buFont typeface="Wingdings" pitchFamily="2" charset="2"/>
                        <a:buNone/>
                      </a:pPr>
                      <a:endParaRPr lang="es-ES_tradnl" sz="1800" b="1" u="none" dirty="0" smtClean="0">
                        <a:solidFill>
                          <a:schemeClr val="tx1"/>
                        </a:solidFill>
                        <a:latin typeface="Arial"/>
                        <a:ea typeface="Times New Roman"/>
                      </a:endParaRPr>
                    </a:p>
                    <a:p>
                      <a:pPr marL="342900" indent="-342900" algn="l">
                        <a:spcAft>
                          <a:spcPts val="0"/>
                        </a:spcAft>
                        <a:buFont typeface="Wingdings" pitchFamily="2" charset="2"/>
                        <a:buChar char="ü"/>
                      </a:pPr>
                      <a:r>
                        <a:rPr lang="es-ES_tradnl" sz="1800" b="1" u="sng" dirty="0" smtClean="0">
                          <a:solidFill>
                            <a:srgbClr val="FFFF00"/>
                          </a:solidFill>
                          <a:latin typeface="Arial"/>
                          <a:ea typeface="Times New Roman"/>
                        </a:rPr>
                        <a:t>20.000</a:t>
                      </a:r>
                      <a:endParaRPr lang="es-ES_tradnl" sz="1800" b="0" u="sng" dirty="0" smtClean="0">
                        <a:solidFill>
                          <a:srgbClr val="FFFF00"/>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gridSpan="3">
                  <a:txBody>
                    <a:bodyPr/>
                    <a:lstStyle/>
                    <a:p>
                      <a:pPr marL="228600" indent="-228600" algn="ctr">
                        <a:spcAft>
                          <a:spcPts val="0"/>
                        </a:spcAft>
                        <a:buFont typeface="Wingdings" pitchFamily="2" charset="2"/>
                        <a:buChar char="v"/>
                      </a:pPr>
                      <a:r>
                        <a:rPr lang="es-ES_tradnl" sz="1800" b="1" u="sng" dirty="0" smtClean="0">
                          <a:solidFill>
                            <a:srgbClr val="FF0000"/>
                          </a:solidFill>
                        </a:rPr>
                        <a:t>La menor de</a:t>
                      </a:r>
                      <a:r>
                        <a:rPr lang="es-ES_tradnl" sz="1800" b="1" u="none" dirty="0" smtClean="0">
                          <a:solidFill>
                            <a:srgbClr val="FF0000"/>
                          </a:solidFill>
                        </a:rPr>
                        <a:t> </a:t>
                      </a:r>
                      <a:r>
                        <a:rPr lang="es-ES_tradnl" sz="1800" b="1" dirty="0" smtClean="0">
                          <a:solidFill>
                            <a:srgbClr val="000066"/>
                          </a:solidFill>
                        </a:rPr>
                        <a:t>las dos cantidades siguientes:</a:t>
                      </a:r>
                      <a:endParaRPr lang="es-ES_tradnl" sz="1600" b="1"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2"/>
                  </a:ext>
                </a:extLst>
              </a:tr>
              <a:tr h="1581912">
                <a:tc vMerge="1">
                  <a:txBody>
                    <a:bodyPr/>
                    <a:lstStyle/>
                    <a:p>
                      <a:endParaRPr lang="es-ES_tradnl"/>
                    </a:p>
                  </a:txBody>
                  <a:tcPr/>
                </a:tc>
                <a:tc>
                  <a:txBody>
                    <a:bodyPr/>
                    <a:lstStyle/>
                    <a:p>
                      <a:pPr marL="342900" indent="-342900">
                        <a:buClrTx/>
                        <a:buSzPct val="120000"/>
                        <a:buFont typeface="+mj-lt"/>
                        <a:buAutoNum type="alphaLcParenR"/>
                      </a:pPr>
                      <a:r>
                        <a:rPr lang="es-ES_tradnl" sz="1600" dirty="0" smtClean="0">
                          <a:solidFill>
                            <a:srgbClr val="000066"/>
                          </a:solidFill>
                        </a:rPr>
                        <a:t>Impuesto análogo al IS </a:t>
                      </a:r>
                      <a:r>
                        <a:rPr lang="es-ES_tradnl" sz="1600" b="1" u="sng" dirty="0" smtClean="0">
                          <a:solidFill>
                            <a:srgbClr val="000066"/>
                          </a:solidFill>
                        </a:rPr>
                        <a:t>satisfecho en el extranjero</a:t>
                      </a:r>
                      <a:r>
                        <a:rPr lang="es-ES_tradnl" sz="1600" u="none" dirty="0" smtClean="0">
                          <a:solidFill>
                            <a:srgbClr val="000066"/>
                          </a:solidFill>
                        </a:rPr>
                        <a:t>: </a:t>
                      </a:r>
                      <a:r>
                        <a:rPr lang="es-ES_tradnl" sz="1600" b="1" u="none" dirty="0" smtClean="0">
                          <a:solidFill>
                            <a:srgbClr val="000066"/>
                          </a:solidFill>
                        </a:rPr>
                        <a:t>20</a:t>
                      </a:r>
                      <a:r>
                        <a:rPr lang="es-ES" sz="1600" b="1" dirty="0" smtClean="0">
                          <a:solidFill>
                            <a:srgbClr val="000066"/>
                          </a:solidFill>
                        </a:rPr>
                        <a:t>.000 </a:t>
                      </a:r>
                      <a:endParaRPr lang="es-ES_tradnl" sz="1600" b="1" u="none" dirty="0" smtClean="0">
                        <a:solidFill>
                          <a:srgbClr val="000066"/>
                        </a:solidFill>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indent="-342900">
                        <a:buFont typeface="Wingdings" pitchFamily="2" charset="2"/>
                        <a:buChar char="§"/>
                      </a:pPr>
                      <a:endParaRPr lang="es-ES_tradnl" sz="1600" b="1" u="sng" dirty="0" smtClean="0">
                        <a:solidFill>
                          <a:srgbClr val="000066"/>
                        </a:solidFill>
                      </a:endParaRPr>
                    </a:p>
                    <a:p>
                      <a:pPr marL="342900" indent="-342900">
                        <a:buFont typeface="Wingdings" pitchFamily="2" charset="2"/>
                        <a:buChar char="v"/>
                      </a:pPr>
                      <a:r>
                        <a:rPr lang="es-ES_tradnl" sz="1600" b="1" u="sng" dirty="0" smtClean="0">
                          <a:solidFill>
                            <a:srgbClr val="000066"/>
                          </a:solidFill>
                        </a:rPr>
                        <a:t>LÍMITE:</a:t>
                      </a:r>
                      <a:r>
                        <a:rPr lang="es-ES_tradnl" sz="1600" dirty="0" smtClean="0">
                          <a:solidFill>
                            <a:srgbClr val="000066"/>
                          </a:solidFill>
                        </a:rPr>
                        <a:t> </a:t>
                      </a:r>
                    </a:p>
                    <a:p>
                      <a:pPr marL="342900" indent="-342900">
                        <a:buFont typeface="Wingdings" pitchFamily="2" charset="2"/>
                        <a:buChar char="§"/>
                      </a:pPr>
                      <a:r>
                        <a:rPr lang="es-ES_tradnl" sz="1600" dirty="0" smtClean="0">
                          <a:solidFill>
                            <a:srgbClr val="000066"/>
                          </a:solidFill>
                        </a:rPr>
                        <a:t>Según </a:t>
                      </a:r>
                      <a:r>
                        <a:rPr lang="es-ES_tradnl" sz="1600" b="1" u="sng" dirty="0" smtClean="0">
                          <a:solidFill>
                            <a:srgbClr val="000066"/>
                          </a:solidFill>
                        </a:rPr>
                        <a:t>el convenio: </a:t>
                      </a:r>
                      <a:r>
                        <a:rPr lang="es-ES_tradnl" sz="1600" b="1" u="none" dirty="0" smtClean="0">
                          <a:solidFill>
                            <a:srgbClr val="000066"/>
                          </a:solidFill>
                        </a:rPr>
                        <a:t>20</a:t>
                      </a:r>
                      <a:r>
                        <a:rPr lang="es-ES" sz="1600" b="1" dirty="0" smtClean="0">
                          <a:solidFill>
                            <a:srgbClr val="000066"/>
                          </a:solidFill>
                        </a:rPr>
                        <a:t>.000 </a:t>
                      </a:r>
                      <a:endParaRPr lang="es-ES_tradnl" sz="1600" u="none" dirty="0" smtClean="0">
                        <a:solidFill>
                          <a:srgbClr val="000066"/>
                        </a:solidFill>
                      </a:endParaRPr>
                    </a:p>
                    <a:p>
                      <a:pPr marL="228600" indent="-228600" algn="l">
                        <a:spcAft>
                          <a:spcPts val="0"/>
                        </a:spcAft>
                        <a:buFont typeface="+mj-lt"/>
                        <a:buAutoNum type="arabicPeriod"/>
                      </a:pPr>
                      <a:endParaRPr lang="es-ES_tradnl" sz="1600" b="1"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228600" marR="0" indent="-2286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dirty="0" smtClean="0">
                          <a:solidFill>
                            <a:srgbClr val="000066"/>
                          </a:solidFill>
                        </a:rPr>
                        <a:t>Procede: </a:t>
                      </a:r>
                      <a:r>
                        <a:rPr lang="es-ES_tradnl" sz="1600" b="1" u="none" dirty="0" smtClean="0">
                          <a:solidFill>
                            <a:srgbClr val="000066"/>
                          </a:solidFill>
                        </a:rPr>
                        <a:t>20</a:t>
                      </a:r>
                      <a:r>
                        <a:rPr lang="es-ES" sz="1600" b="1" dirty="0" smtClean="0">
                          <a:solidFill>
                            <a:srgbClr val="000066"/>
                          </a:solidFill>
                        </a:rPr>
                        <a:t>.000 </a:t>
                      </a:r>
                      <a:endParaRPr lang="es-ES_tradnl" sz="1600" b="1"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r h="1203960">
                <a:tc vMerge="1">
                  <a:txBody>
                    <a:bodyPr/>
                    <a:lstStyle/>
                    <a:p>
                      <a:endParaRPr lang="es-ES_tradnl"/>
                    </a:p>
                  </a:txBody>
                  <a:tcPr/>
                </a:tc>
                <a:tc gridSpan="3">
                  <a:txBody>
                    <a:bodyPr/>
                    <a:lstStyle/>
                    <a:p>
                      <a:pPr marL="342900" marR="0" indent="-342900" algn="l" defTabSz="914400" rtl="0" eaLnBrk="1" fontAlgn="auto" latinLnBrk="0" hangingPunct="1">
                        <a:lnSpc>
                          <a:spcPct val="100000"/>
                        </a:lnSpc>
                        <a:spcBef>
                          <a:spcPts val="0"/>
                        </a:spcBef>
                        <a:spcAft>
                          <a:spcPts val="0"/>
                        </a:spcAft>
                        <a:buClrTx/>
                        <a:buSzPct val="120000"/>
                        <a:buFont typeface="+mj-lt"/>
                        <a:buAutoNum type="alphaLcParenR" startAt="2"/>
                        <a:tabLst/>
                        <a:defRPr/>
                      </a:pPr>
                      <a:r>
                        <a:rPr lang="es-ES_tradnl" sz="1600" dirty="0" smtClean="0">
                          <a:solidFill>
                            <a:srgbClr val="000066"/>
                          </a:solidFill>
                        </a:rPr>
                        <a:t>El importe de </a:t>
                      </a:r>
                      <a:r>
                        <a:rPr lang="es-ES_tradnl" sz="1600" b="1" dirty="0" smtClean="0">
                          <a:solidFill>
                            <a:srgbClr val="000066"/>
                          </a:solidFill>
                        </a:rPr>
                        <a:t>la cuota íntegra que en España correspondería</a:t>
                      </a:r>
                      <a:r>
                        <a:rPr lang="es-ES_tradnl" sz="1600" dirty="0" smtClean="0">
                          <a:solidFill>
                            <a:srgbClr val="000066"/>
                          </a:solidFill>
                        </a:rPr>
                        <a:t> pagar por las mencionadas rentas si se hubieran obtenido en territorio español.</a:t>
                      </a:r>
                    </a:p>
                    <a:p>
                      <a:pPr marL="342900" marR="0" indent="-342900" algn="l" defTabSz="914400" rtl="0" eaLnBrk="1" fontAlgn="auto" latinLnBrk="0" hangingPunct="1">
                        <a:lnSpc>
                          <a:spcPct val="100000"/>
                        </a:lnSpc>
                        <a:spcBef>
                          <a:spcPts val="0"/>
                        </a:spcBef>
                        <a:spcAft>
                          <a:spcPts val="0"/>
                        </a:spcAft>
                        <a:buClrTx/>
                        <a:buSzPct val="120000"/>
                        <a:buFont typeface="Wingdings" pitchFamily="2" charset="2"/>
                        <a:buChar char="§"/>
                        <a:tabLst/>
                        <a:defRPr/>
                      </a:pPr>
                      <a:r>
                        <a:rPr lang="es-ES" sz="1600" b="1" dirty="0" smtClean="0">
                          <a:solidFill>
                            <a:srgbClr val="000066"/>
                          </a:solidFill>
                        </a:rPr>
                        <a:t>100.000  x  0,25  = 25.000 </a:t>
                      </a:r>
                      <a:r>
                        <a:rPr lang="es-ES_tradnl" sz="1600" b="1" dirty="0" smtClean="0">
                          <a:solidFill>
                            <a:srgbClr val="000066"/>
                          </a:solidFill>
                        </a:rPr>
                        <a:t>	</a:t>
                      </a:r>
                      <a:endParaRPr lang="es-ES_tradnl" sz="1600" b="1" dirty="0">
                        <a:solidFill>
                          <a:srgbClr val="000066"/>
                        </a:solidFill>
                        <a:latin typeface="Arial"/>
                        <a:ea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3910008350"/>
      </p:ext>
    </p:extLst>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00800"/>
            <a:ext cx="2311400" cy="476250"/>
          </a:xfrm>
        </p:spPr>
        <p:txBody>
          <a:bodyPr/>
          <a:lstStyle/>
          <a:p>
            <a:pPr>
              <a:defRPr/>
            </a:pPr>
            <a:fld id="{6F165415-4B04-48C2-8D60-493C8CECE7AB}" type="slidenum">
              <a:rPr lang="es-ES"/>
              <a:pPr>
                <a:defRPr/>
              </a:pPr>
              <a:t>349</a:t>
            </a:fld>
            <a:endParaRPr lang="es-ES" dirty="0"/>
          </a:p>
        </p:txBody>
      </p:sp>
      <p:graphicFrame>
        <p:nvGraphicFramePr>
          <p:cNvPr id="8" name="7 Tabla"/>
          <p:cNvGraphicFramePr>
            <a:graphicFrameLocks noGrp="1"/>
          </p:cNvGraphicFramePr>
          <p:nvPr/>
        </p:nvGraphicFramePr>
        <p:xfrm>
          <a:off x="228600" y="533400"/>
          <a:ext cx="9296400" cy="579120"/>
        </p:xfrm>
        <a:graphic>
          <a:graphicData uri="http://schemas.openxmlformats.org/drawingml/2006/table">
            <a:tbl>
              <a:tblPr firstRow="1" bandRow="1">
                <a:tableStyleId>{5C22544A-7EE6-4342-B048-85BDC9FD1C3A}</a:tableStyleId>
              </a:tblPr>
              <a:tblGrid>
                <a:gridCol w="3099600">
                  <a:extLst>
                    <a:ext uri="{9D8B030D-6E8A-4147-A177-3AD203B41FA5}">
                      <a16:colId xmlns="" xmlns:a16="http://schemas.microsoft.com/office/drawing/2014/main" val="20000"/>
                    </a:ext>
                  </a:extLst>
                </a:gridCol>
                <a:gridCol w="6196800">
                  <a:extLst>
                    <a:ext uri="{9D8B030D-6E8A-4147-A177-3AD203B41FA5}">
                      <a16:colId xmlns="" xmlns:a16="http://schemas.microsoft.com/office/drawing/2014/main" val="20001"/>
                    </a:ext>
                  </a:extLst>
                </a:gridCol>
              </a:tblGrid>
              <a:tr h="533400">
                <a:tc>
                  <a:txBody>
                    <a:bodyPr/>
                    <a:lstStyle/>
                    <a:p>
                      <a:pPr marL="342900" indent="-342900" algn="l">
                        <a:spcAft>
                          <a:spcPts val="0"/>
                        </a:spcAft>
                        <a:buFont typeface="Wingdings" pitchFamily="2" charset="2"/>
                        <a:buChar char="Ø"/>
                      </a:pPr>
                      <a:r>
                        <a:rPr lang="es-ES" sz="1400" b="1" dirty="0" smtClean="0">
                          <a:solidFill>
                            <a:schemeClr val="tx1"/>
                          </a:solidFill>
                        </a:rPr>
                        <a:t>Renta que debe</a:t>
                      </a:r>
                      <a:r>
                        <a:rPr lang="es-ES" sz="1400" b="1" baseline="0" dirty="0" smtClean="0">
                          <a:solidFill>
                            <a:schemeClr val="tx1"/>
                          </a:solidFill>
                        </a:rPr>
                        <a:t> integrar en la Base Imponible del IS</a:t>
                      </a:r>
                      <a:endParaRPr lang="es-ES_tradnl" sz="1400" b="1" u="none" dirty="0" smtClean="0">
                        <a:solidFill>
                          <a:schemeClr val="tx1"/>
                        </a:solidFill>
                        <a:latin typeface="Arial"/>
                        <a:ea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a:txBody>
                    <a:bodyPr/>
                    <a:lstStyle/>
                    <a:p>
                      <a:pPr lvl="0">
                        <a:buFont typeface="Wingdings" pitchFamily="2" charset="2"/>
                        <a:buChar char="v"/>
                      </a:pPr>
                      <a:r>
                        <a:rPr lang="es-ES" sz="1400" b="1" dirty="0" smtClean="0">
                          <a:solidFill>
                            <a:schemeClr val="tx1"/>
                          </a:solidFill>
                        </a:rPr>
                        <a:t> 80.000  +  20.000  =   </a:t>
                      </a:r>
                      <a:r>
                        <a:rPr lang="es-ES" sz="1400" b="1" u="sng" dirty="0" smtClean="0">
                          <a:solidFill>
                            <a:schemeClr val="tx1"/>
                          </a:solidFill>
                        </a:rPr>
                        <a:t>100.000</a:t>
                      </a:r>
                      <a:endParaRPr lang="es-ES_tradnl" sz="1400" b="1" u="sng" dirty="0" smtClean="0">
                        <a:solidFill>
                          <a:schemeClr val="tx1"/>
                        </a:solidFill>
                      </a:endParaRPr>
                    </a:p>
                    <a:p>
                      <a:pPr marL="342900" lvl="0" indent="-342900">
                        <a:buFont typeface="Wingdings" pitchFamily="2" charset="2"/>
                        <a:buNone/>
                      </a:pPr>
                      <a:r>
                        <a:rPr lang="es-ES" sz="1200" b="1" kern="1200" dirty="0" smtClean="0">
                          <a:solidFill>
                            <a:schemeClr val="tx1"/>
                          </a:solidFill>
                          <a:latin typeface="+mn-lt"/>
                          <a:ea typeface="+mn-ea"/>
                          <a:cs typeface="+mn-cs"/>
                        </a:rPr>
                        <a:t>(Renta neta obtenida en el extranjero + Impuesto pagado en el país extranjero = Renta bruta obtenida en el extranjero) </a:t>
                      </a:r>
                      <a:r>
                        <a:rPr lang="es-ES" sz="900" b="1" kern="1200" dirty="0" smtClean="0">
                          <a:solidFill>
                            <a:schemeClr val="tx1"/>
                          </a:solidFill>
                          <a:latin typeface="+mn-lt"/>
                          <a:ea typeface="+mn-ea"/>
                          <a:cs typeface="+mn-cs"/>
                        </a:rPr>
                        <a:t>	</a:t>
                      </a:r>
                      <a:endParaRPr lang="es-ES_tradnl" sz="900" b="1" dirty="0">
                        <a:solidFill>
                          <a:schemeClr val="tx1"/>
                        </a:solidFill>
                        <a:latin typeface="Arial"/>
                        <a:ea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5" name="4 Tabla"/>
          <p:cNvGraphicFramePr>
            <a:graphicFrameLocks noGrp="1"/>
          </p:cNvGraphicFramePr>
          <p:nvPr/>
        </p:nvGraphicFramePr>
        <p:xfrm>
          <a:off x="228600" y="1447800"/>
          <a:ext cx="9372600" cy="990600"/>
        </p:xfrm>
        <a:graphic>
          <a:graphicData uri="http://schemas.openxmlformats.org/drawingml/2006/table">
            <a:tbl>
              <a:tblPr/>
              <a:tblGrid>
                <a:gridCol w="787615">
                  <a:extLst>
                    <a:ext uri="{9D8B030D-6E8A-4147-A177-3AD203B41FA5}">
                      <a16:colId xmlns="" xmlns:a16="http://schemas.microsoft.com/office/drawing/2014/main" val="20000"/>
                    </a:ext>
                  </a:extLst>
                </a:gridCol>
                <a:gridCol w="4165386">
                  <a:extLst>
                    <a:ext uri="{9D8B030D-6E8A-4147-A177-3AD203B41FA5}">
                      <a16:colId xmlns="" xmlns:a16="http://schemas.microsoft.com/office/drawing/2014/main" val="20001"/>
                    </a:ext>
                  </a:extLst>
                </a:gridCol>
                <a:gridCol w="481533">
                  <a:extLst>
                    <a:ext uri="{9D8B030D-6E8A-4147-A177-3AD203B41FA5}">
                      <a16:colId xmlns="" xmlns:a16="http://schemas.microsoft.com/office/drawing/2014/main" val="20002"/>
                    </a:ext>
                  </a:extLst>
                </a:gridCol>
                <a:gridCol w="3034259">
                  <a:extLst>
                    <a:ext uri="{9D8B030D-6E8A-4147-A177-3AD203B41FA5}">
                      <a16:colId xmlns="" xmlns:a16="http://schemas.microsoft.com/office/drawing/2014/main" val="20003"/>
                    </a:ext>
                  </a:extLst>
                </a:gridCol>
                <a:gridCol w="903807">
                  <a:extLst>
                    <a:ext uri="{9D8B030D-6E8A-4147-A177-3AD203B41FA5}">
                      <a16:colId xmlns="" xmlns:a16="http://schemas.microsoft.com/office/drawing/2014/main" val="20004"/>
                    </a:ext>
                  </a:extLst>
                </a:gridCol>
              </a:tblGrid>
              <a:tr h="365760">
                <a:tc>
                  <a:txBody>
                    <a:bodyPr/>
                    <a:lstStyle/>
                    <a:p>
                      <a:pPr algn="ctr">
                        <a:lnSpc>
                          <a:spcPts val="1800"/>
                        </a:lnSpc>
                        <a:spcAft>
                          <a:spcPts val="0"/>
                        </a:spcAft>
                      </a:pPr>
                      <a:r>
                        <a:rPr lang="es-ES" sz="1600" b="1" dirty="0" smtClean="0">
                          <a:solidFill>
                            <a:srgbClr val="FFFF00"/>
                          </a:solidFill>
                          <a:latin typeface="Arial" pitchFamily="34" charset="0"/>
                          <a:ea typeface="Times New Roman"/>
                          <a:cs typeface="Arial" pitchFamily="34" charset="0"/>
                        </a:rPr>
                        <a:t>20.000</a:t>
                      </a:r>
                      <a:endParaRPr lang="es-ES_tradnl" sz="1600" dirty="0">
                        <a:solidFill>
                          <a:srgbClr val="FFFF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a:solidFill>
                            <a:srgbClr val="FFFF00"/>
                          </a:solidFill>
                          <a:latin typeface="Arial" pitchFamily="34" charset="0"/>
                          <a:ea typeface="Times New Roman"/>
                          <a:cs typeface="Arial" pitchFamily="34" charset="0"/>
                        </a:rPr>
                        <a:t>Impuesto sobre beneficios  extranjero (63)</a:t>
                      </a:r>
                      <a:endParaRPr lang="es-ES_tradnl" sz="1600" dirty="0">
                        <a:solidFill>
                          <a:srgbClr val="FFFF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 sz="1600" dirty="0">
                        <a:solidFill>
                          <a:srgbClr val="FFFF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dirty="0">
                          <a:solidFill>
                            <a:srgbClr val="FFFF00"/>
                          </a:solidFill>
                          <a:latin typeface="Arial" pitchFamily="34" charset="0"/>
                          <a:ea typeface="Times New Roman"/>
                          <a:cs typeface="Arial" pitchFamily="34" charset="0"/>
                        </a:rPr>
                        <a:t> </a:t>
                      </a:r>
                      <a:endParaRPr lang="es-ES_tradnl" sz="1600" dirty="0">
                        <a:solidFill>
                          <a:srgbClr val="FFFF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dirty="0">
                          <a:solidFill>
                            <a:srgbClr val="FFFF00"/>
                          </a:solidFill>
                          <a:latin typeface="Arial"/>
                          <a:ea typeface="Times New Roman"/>
                          <a:cs typeface="Times New Roman"/>
                        </a:rPr>
                        <a:t> </a:t>
                      </a:r>
                      <a:endParaRPr lang="es-ES_tradnl" sz="1600" dirty="0">
                        <a:solidFill>
                          <a:srgbClr val="FFFF00"/>
                        </a:solidFill>
                        <a:latin typeface="Times New Roman"/>
                        <a:ea typeface="Times New Roman"/>
                        <a:cs typeface="Times New Roman"/>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220980">
                <a:tc>
                  <a:txBody>
                    <a:bodyPr/>
                    <a:lstStyle/>
                    <a:p>
                      <a:pPr algn="ctr">
                        <a:lnSpc>
                          <a:spcPts val="1800"/>
                        </a:lnSpc>
                        <a:spcAft>
                          <a:spcPts val="0"/>
                        </a:spcAft>
                      </a:pPr>
                      <a:r>
                        <a:rPr lang="es-ES_tradnl" sz="1600" b="1" dirty="0" smtClean="0">
                          <a:latin typeface="Arial" pitchFamily="34" charset="0"/>
                          <a:ea typeface="Times New Roman"/>
                          <a:cs typeface="Arial" pitchFamily="34" charset="0"/>
                        </a:rPr>
                        <a:t>80.000</a:t>
                      </a:r>
                      <a:endParaRPr lang="es-ES_tradnl"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ts val="1800"/>
                        </a:lnSpc>
                        <a:spcBef>
                          <a:spcPts val="0"/>
                        </a:spcBef>
                        <a:spcAft>
                          <a:spcPts val="0"/>
                        </a:spcAft>
                        <a:buClrTx/>
                        <a:buSzTx/>
                        <a:buFontTx/>
                        <a:buNone/>
                        <a:tabLst/>
                        <a:defRPr/>
                      </a:pPr>
                      <a:r>
                        <a:rPr lang="es-ES" sz="1600" b="1" dirty="0" smtClean="0">
                          <a:latin typeface="Arial" pitchFamily="34" charset="0"/>
                          <a:ea typeface="Times New Roman"/>
                          <a:cs typeface="Arial" pitchFamily="34" charset="0"/>
                        </a:rPr>
                        <a:t>Bancos cuenta corriente (57)</a:t>
                      </a:r>
                      <a:endParaRPr lang="es-ES_tradnl" sz="1600" b="1" dirty="0" smtClean="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 sz="1600" b="1" dirty="0">
                        <a:solidFill>
                          <a:srgbClr val="0000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 sz="1600" b="1" dirty="0">
                        <a:latin typeface="Arial"/>
                        <a:ea typeface="Times New Roman"/>
                        <a:cs typeface="Times New Roman"/>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r h="396240">
                <a:tc>
                  <a:txBody>
                    <a:bodyPr/>
                    <a:lstStyle/>
                    <a:p>
                      <a:pPr algn="ctr">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latin typeface="Arial" pitchFamily="34" charset="0"/>
                          <a:ea typeface="Times New Roman"/>
                          <a:cs typeface="Arial" pitchFamily="34" charset="0"/>
                        </a:rPr>
                        <a:t>a/</a:t>
                      </a:r>
                      <a:endParaRPr lang="es-ES_tradnl" sz="1600" b="1" dirty="0">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a:solidFill>
                            <a:srgbClr val="FFFF00"/>
                          </a:solidFill>
                          <a:latin typeface="Arial" pitchFamily="34" charset="0"/>
                          <a:ea typeface="Times New Roman"/>
                          <a:cs typeface="Arial" pitchFamily="34" charset="0"/>
                        </a:rPr>
                        <a:t>Ingresos en el Extranjero (7)</a:t>
                      </a:r>
                      <a:endParaRPr lang="es-ES_tradnl" sz="1600" dirty="0">
                        <a:solidFill>
                          <a:srgbClr val="FFFF00"/>
                        </a:solidFill>
                        <a:latin typeface="Arial" pitchFamily="34" charset="0"/>
                        <a:ea typeface="Times New Roman"/>
                        <a:cs typeface="Arial"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1800"/>
                        </a:lnSpc>
                        <a:spcAft>
                          <a:spcPts val="0"/>
                        </a:spcAft>
                      </a:pPr>
                      <a:r>
                        <a:rPr lang="es-ES" sz="1600" b="1" dirty="0" smtClean="0">
                          <a:solidFill>
                            <a:srgbClr val="FFFF00"/>
                          </a:solidFill>
                          <a:latin typeface="Arial"/>
                          <a:ea typeface="Times New Roman"/>
                          <a:cs typeface="Times New Roman"/>
                        </a:rPr>
                        <a:t>100.000</a:t>
                      </a:r>
                      <a:endParaRPr lang="es-ES_tradnl" sz="1600" dirty="0">
                        <a:solidFill>
                          <a:srgbClr val="FFFF00"/>
                        </a:solidFill>
                        <a:latin typeface="Times New Roman"/>
                        <a:ea typeface="Times New Roman"/>
                        <a:cs typeface="Times New Roman"/>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2"/>
                  </a:ext>
                </a:extLst>
              </a:tr>
            </a:tbl>
          </a:graphicData>
        </a:graphic>
      </p:graphicFrame>
      <p:sp>
        <p:nvSpPr>
          <p:cNvPr id="6" name="5 CuadroTexto"/>
          <p:cNvSpPr txBox="1"/>
          <p:nvPr/>
        </p:nvSpPr>
        <p:spPr>
          <a:xfrm>
            <a:off x="3200400" y="1077913"/>
            <a:ext cx="4343400" cy="369887"/>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ASIENTO CONTABLE:</a:t>
            </a:r>
          </a:p>
        </p:txBody>
      </p:sp>
      <p:sp>
        <p:nvSpPr>
          <p:cNvPr id="9" name="8 CuadroTexto"/>
          <p:cNvSpPr txBox="1"/>
          <p:nvPr/>
        </p:nvSpPr>
        <p:spPr>
          <a:xfrm>
            <a:off x="3352800" y="2438400"/>
            <a:ext cx="4343400" cy="369888"/>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AJUSTE FISCAL:</a:t>
            </a:r>
          </a:p>
        </p:txBody>
      </p:sp>
      <p:graphicFrame>
        <p:nvGraphicFramePr>
          <p:cNvPr id="10" name="9 Tabla"/>
          <p:cNvGraphicFramePr>
            <a:graphicFrameLocks noGrp="1"/>
          </p:cNvGraphicFramePr>
          <p:nvPr>
            <p:extLst/>
          </p:nvPr>
        </p:nvGraphicFramePr>
        <p:xfrm>
          <a:off x="152400" y="2895600"/>
          <a:ext cx="9524999" cy="1270977"/>
        </p:xfrm>
        <a:graphic>
          <a:graphicData uri="http://schemas.openxmlformats.org/drawingml/2006/table">
            <a:tbl>
              <a:tblPr/>
              <a:tblGrid>
                <a:gridCol w="4221815">
                  <a:extLst>
                    <a:ext uri="{9D8B030D-6E8A-4147-A177-3AD203B41FA5}">
                      <a16:colId xmlns="" xmlns:a16="http://schemas.microsoft.com/office/drawing/2014/main" val="20000"/>
                    </a:ext>
                  </a:extLst>
                </a:gridCol>
                <a:gridCol w="1633716">
                  <a:extLst>
                    <a:ext uri="{9D8B030D-6E8A-4147-A177-3AD203B41FA5}">
                      <a16:colId xmlns="" xmlns:a16="http://schemas.microsoft.com/office/drawing/2014/main" val="20001"/>
                    </a:ext>
                  </a:extLst>
                </a:gridCol>
                <a:gridCol w="1405328">
                  <a:extLst>
                    <a:ext uri="{9D8B030D-6E8A-4147-A177-3AD203B41FA5}">
                      <a16:colId xmlns="" xmlns:a16="http://schemas.microsoft.com/office/drawing/2014/main" val="20002"/>
                    </a:ext>
                  </a:extLst>
                </a:gridCol>
                <a:gridCol w="1171106">
                  <a:extLst>
                    <a:ext uri="{9D8B030D-6E8A-4147-A177-3AD203B41FA5}">
                      <a16:colId xmlns="" xmlns:a16="http://schemas.microsoft.com/office/drawing/2014/main" val="20003"/>
                    </a:ext>
                  </a:extLst>
                </a:gridCol>
                <a:gridCol w="1093034">
                  <a:extLst>
                    <a:ext uri="{9D8B030D-6E8A-4147-A177-3AD203B41FA5}">
                      <a16:colId xmlns="" xmlns:a16="http://schemas.microsoft.com/office/drawing/2014/main" val="20004"/>
                    </a:ext>
                  </a:extLst>
                </a:gridCol>
              </a:tblGrid>
              <a:tr h="359019">
                <a:tc>
                  <a:txBody>
                    <a:bodyPr/>
                    <a:lstStyle/>
                    <a:p>
                      <a:pPr algn="just">
                        <a:lnSpc>
                          <a:spcPts val="1800"/>
                        </a:lnSpc>
                        <a:spcAft>
                          <a:spcPts val="0"/>
                        </a:spcAft>
                      </a:pPr>
                      <a:r>
                        <a:rPr lang="es-ES" sz="1600" dirty="0">
                          <a:solidFill>
                            <a:srgbClr val="000000"/>
                          </a:solidFill>
                          <a:latin typeface="Arial" pitchFamily="34" charset="0"/>
                          <a:ea typeface="Times New Roman"/>
                          <a:cs typeface="Arial" pitchFamily="34" charset="0"/>
                        </a:rPr>
                        <a:t> </a:t>
                      </a:r>
                      <a:r>
                        <a:rPr lang="es-ES" sz="1600" b="1" dirty="0">
                          <a:solidFill>
                            <a:srgbClr val="000000"/>
                          </a:solidFill>
                          <a:latin typeface="Arial" pitchFamily="34" charset="0"/>
                          <a:ea typeface="Times New Roman"/>
                          <a:cs typeface="Arial" pitchFamily="34" charset="0"/>
                        </a:rPr>
                        <a:t> CONCEPTOS</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chemeClr val="tx1"/>
                          </a:solidFill>
                          <a:latin typeface="Arial" pitchFamily="34" charset="0"/>
                          <a:ea typeface="Times New Roman"/>
                          <a:cs typeface="Arial" pitchFamily="34" charset="0"/>
                        </a:rPr>
                        <a:t>Contablemente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Fiscalmente</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Ajuste</a:t>
                      </a:r>
                      <a:endParaRPr lang="es-ES_tradnl" sz="1600" dirty="0">
                        <a:solidFill>
                          <a:srgbClr val="0000FF"/>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600" b="1" dirty="0">
                          <a:solidFill>
                            <a:schemeClr val="tx1"/>
                          </a:solidFill>
                          <a:latin typeface="Arial" pitchFamily="34" charset="0"/>
                          <a:ea typeface="Times New Roman"/>
                          <a:cs typeface="Arial" pitchFamily="34" charset="0"/>
                        </a:rPr>
                        <a:t>Art. LIS</a:t>
                      </a:r>
                      <a:endParaRPr lang="es-ES_tradnl" sz="1600" dirty="0">
                        <a:solidFill>
                          <a:schemeClr val="tx1"/>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4758">
                <a:tc>
                  <a:txBody>
                    <a:bodyPr/>
                    <a:lstStyle/>
                    <a:p>
                      <a:pPr algn="ctr">
                        <a:lnSpc>
                          <a:spcPts val="1800"/>
                        </a:lnSpc>
                        <a:spcAft>
                          <a:spcPts val="0"/>
                        </a:spcAft>
                      </a:pPr>
                      <a:r>
                        <a:rPr lang="es-ES" sz="1600" b="1" dirty="0">
                          <a:solidFill>
                            <a:srgbClr val="FF0000"/>
                          </a:solidFill>
                          <a:latin typeface="Arial" pitchFamily="34" charset="0"/>
                          <a:ea typeface="Times New Roman"/>
                          <a:cs typeface="Arial" pitchFamily="34" charset="0"/>
                        </a:rPr>
                        <a:t>Impuesto sobre beneficios  extranjero (63)</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20.000</a:t>
                      </a:r>
                      <a:endParaRPr lang="es-ES_tradnl" sz="1600" dirty="0">
                        <a:solidFill>
                          <a:srgbClr val="0000FF"/>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0</a:t>
                      </a:r>
                      <a:endParaRPr lang="es-ES_tradnl" sz="1600" dirty="0">
                        <a:solidFill>
                          <a:srgbClr val="0000FF"/>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+20.000</a:t>
                      </a:r>
                      <a:endParaRPr lang="es-ES_tradnl" sz="1600" dirty="0">
                        <a:solidFill>
                          <a:srgbClr val="0000FF"/>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15.b</a:t>
                      </a:r>
                      <a:r>
                        <a:rPr lang="es-ES" sz="1600" b="1" dirty="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30823">
                <a:tc>
                  <a:txBody>
                    <a:bodyPr/>
                    <a:lstStyle/>
                    <a:p>
                      <a:pPr algn="ctr">
                        <a:lnSpc>
                          <a:spcPts val="1800"/>
                        </a:lnSpc>
                        <a:spcAft>
                          <a:spcPts val="0"/>
                        </a:spcAft>
                      </a:pPr>
                      <a:r>
                        <a:rPr lang="es-ES" sz="1600" b="1" dirty="0">
                          <a:solidFill>
                            <a:srgbClr val="FF0000"/>
                          </a:solidFill>
                          <a:latin typeface="Arial" pitchFamily="34" charset="0"/>
                          <a:ea typeface="Times New Roman"/>
                          <a:cs typeface="Arial" pitchFamily="34" charset="0"/>
                        </a:rPr>
                        <a:t>Ingresos en el Extranjero (7)</a:t>
                      </a:r>
                      <a:endParaRPr lang="es-ES_tradnl" sz="1600" dirty="0">
                        <a:solidFill>
                          <a:srgbClr val="000000"/>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E0E0E0"/>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100.000</a:t>
                      </a:r>
                      <a:endParaRPr lang="es-ES_tradnl" sz="1600" dirty="0">
                        <a:solidFill>
                          <a:srgbClr val="0000FF"/>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100.000</a:t>
                      </a:r>
                      <a:endParaRPr lang="es-ES_tradnl" sz="1600" dirty="0">
                        <a:solidFill>
                          <a:srgbClr val="0000FF"/>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600" b="1" dirty="0" smtClean="0">
                          <a:solidFill>
                            <a:srgbClr val="0000FF"/>
                          </a:solidFill>
                          <a:latin typeface="Arial" pitchFamily="34" charset="0"/>
                          <a:ea typeface="Times New Roman"/>
                          <a:cs typeface="Arial" pitchFamily="34" charset="0"/>
                        </a:rPr>
                        <a:t>0</a:t>
                      </a:r>
                      <a:endParaRPr lang="es-ES_tradnl" sz="1600" dirty="0">
                        <a:solidFill>
                          <a:srgbClr val="0000FF"/>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tc>
                  <a:txBody>
                    <a:bodyPr/>
                    <a:lstStyle/>
                    <a:p>
                      <a:pPr algn="ctr">
                        <a:lnSpc>
                          <a:spcPts val="1800"/>
                        </a:lnSpc>
                        <a:spcAft>
                          <a:spcPts val="0"/>
                        </a:spcAft>
                      </a:pPr>
                      <a:r>
                        <a:rPr lang="es-ES_tradnl" sz="1600" b="1" dirty="0" smtClean="0">
                          <a:solidFill>
                            <a:srgbClr val="0000FF"/>
                          </a:solidFill>
                          <a:latin typeface="Arial" pitchFamily="34" charset="0"/>
                          <a:ea typeface="Times New Roman"/>
                          <a:cs typeface="Arial" pitchFamily="34" charset="0"/>
                        </a:rPr>
                        <a:t>10.3, 133 y 143</a:t>
                      </a:r>
                      <a:endParaRPr lang="es-ES_tradnl" sz="1600" b="1" dirty="0">
                        <a:solidFill>
                          <a:srgbClr val="0000FF"/>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
        <p:nvSpPr>
          <p:cNvPr id="93249" name="Rectangle 1"/>
          <p:cNvSpPr>
            <a:spLocks noChangeArrowheads="1"/>
          </p:cNvSpPr>
          <p:nvPr/>
        </p:nvSpPr>
        <p:spPr bwMode="auto">
          <a:xfrm>
            <a:off x="0" y="0"/>
            <a:ext cx="9906000" cy="457200"/>
          </a:xfrm>
          <a:prstGeom prst="rect">
            <a:avLst/>
          </a:prstGeom>
          <a:noFill/>
          <a:ln w="9525">
            <a:noFill/>
            <a:miter lim="800000"/>
            <a:headEnd/>
            <a:tailEnd/>
          </a:ln>
        </p:spPr>
        <p:txBody>
          <a:bodyPr wrap="none" anchor="ctr">
            <a:spAutoFit/>
          </a:bodyPr>
          <a:lstStyle/>
          <a:p>
            <a:pPr eaLnBrk="0" hangingPunct="0"/>
            <a:endParaRPr lang="es-ES_tradnl"/>
          </a:p>
        </p:txBody>
      </p:sp>
      <p:graphicFrame>
        <p:nvGraphicFramePr>
          <p:cNvPr id="11" name="10 Tabla"/>
          <p:cNvGraphicFramePr>
            <a:graphicFrameLocks noGrp="1"/>
          </p:cNvGraphicFramePr>
          <p:nvPr>
            <p:extLst/>
          </p:nvPr>
        </p:nvGraphicFramePr>
        <p:xfrm>
          <a:off x="304800" y="4572000"/>
          <a:ext cx="9220200" cy="2140932"/>
        </p:xfrm>
        <a:graphic>
          <a:graphicData uri="http://schemas.openxmlformats.org/drawingml/2006/table">
            <a:tbl>
              <a:tblPr/>
              <a:tblGrid>
                <a:gridCol w="5891048">
                  <a:extLst>
                    <a:ext uri="{9D8B030D-6E8A-4147-A177-3AD203B41FA5}">
                      <a16:colId xmlns="" xmlns:a16="http://schemas.microsoft.com/office/drawing/2014/main" val="20000"/>
                    </a:ext>
                  </a:extLst>
                </a:gridCol>
                <a:gridCol w="3329152">
                  <a:extLst>
                    <a:ext uri="{9D8B030D-6E8A-4147-A177-3AD203B41FA5}">
                      <a16:colId xmlns="" xmlns:a16="http://schemas.microsoft.com/office/drawing/2014/main" val="20001"/>
                    </a:ext>
                  </a:extLst>
                </a:gridCol>
              </a:tblGrid>
              <a:tr h="381000">
                <a:tc>
                  <a:txBody>
                    <a:bodyPr/>
                    <a:lstStyle/>
                    <a:p>
                      <a:pPr algn="just">
                        <a:lnSpc>
                          <a:spcPts val="1800"/>
                        </a:lnSpc>
                        <a:spcAft>
                          <a:spcPts val="0"/>
                        </a:spcAft>
                      </a:pPr>
                      <a:r>
                        <a:rPr lang="es-ES" sz="1600" b="1" dirty="0">
                          <a:solidFill>
                            <a:srgbClr val="000066"/>
                          </a:solidFill>
                          <a:latin typeface="Arial"/>
                          <a:ea typeface="Times New Roman"/>
                          <a:cs typeface="Times New Roman"/>
                        </a:rPr>
                        <a:t> </a:t>
                      </a:r>
                      <a:r>
                        <a:rPr lang="es-ES" sz="1600" b="1" dirty="0" smtClean="0">
                          <a:solidFill>
                            <a:srgbClr val="000066"/>
                          </a:solidFill>
                          <a:latin typeface="Arial"/>
                          <a:ea typeface="Times New Roman"/>
                          <a:cs typeface="Times New Roman"/>
                        </a:rPr>
                        <a:t> RESULTADO CONTABLE (I - G)</a:t>
                      </a:r>
                      <a:endParaRPr lang="es-ES_tradnl" sz="1600" dirty="0">
                        <a:solidFill>
                          <a:srgbClr val="000066"/>
                        </a:solidFill>
                        <a:latin typeface="Times New Roman"/>
                        <a:ea typeface="Times New Roman"/>
                        <a:cs typeface="Times New Roman"/>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CCFFCC"/>
                    </a:solidFill>
                  </a:tcPr>
                </a:tc>
                <a:tc>
                  <a:txBody>
                    <a:bodyPr/>
                    <a:lstStyle/>
                    <a:p>
                      <a:pPr algn="ctr">
                        <a:lnSpc>
                          <a:spcPts val="1800"/>
                        </a:lnSpc>
                        <a:spcAft>
                          <a:spcPts val="0"/>
                        </a:spcAft>
                      </a:pPr>
                      <a:r>
                        <a:rPr lang="es-ES" sz="1600" b="1" dirty="0" smtClean="0">
                          <a:solidFill>
                            <a:schemeClr val="tx1"/>
                          </a:solidFill>
                          <a:latin typeface="Arial"/>
                          <a:ea typeface="Times New Roman"/>
                          <a:cs typeface="Times New Roman"/>
                        </a:rPr>
                        <a:t>80.000 (100.000 </a:t>
                      </a:r>
                      <a:r>
                        <a:rPr lang="es-ES" sz="1600" b="1" dirty="0">
                          <a:solidFill>
                            <a:schemeClr val="tx1"/>
                          </a:solidFill>
                          <a:latin typeface="Arial"/>
                          <a:ea typeface="Times New Roman"/>
                          <a:cs typeface="Times New Roman"/>
                        </a:rPr>
                        <a:t>– </a:t>
                      </a:r>
                      <a:r>
                        <a:rPr lang="es-ES" sz="1600" b="1" dirty="0" smtClean="0">
                          <a:solidFill>
                            <a:schemeClr val="tx1"/>
                          </a:solidFill>
                          <a:latin typeface="Arial"/>
                          <a:ea typeface="Times New Roman"/>
                          <a:cs typeface="Times New Roman"/>
                        </a:rPr>
                        <a:t>20.000</a:t>
                      </a:r>
                      <a:r>
                        <a:rPr lang="es-ES" sz="1600" b="1" dirty="0">
                          <a:solidFill>
                            <a:schemeClr val="tx1"/>
                          </a:solidFill>
                          <a:latin typeface="Arial"/>
                          <a:ea typeface="Times New Roman"/>
                          <a:cs typeface="Times New Roman"/>
                        </a:rPr>
                        <a:t>)</a:t>
                      </a:r>
                      <a:endParaRPr lang="es-ES_tradnl" sz="1600" dirty="0">
                        <a:solidFill>
                          <a:schemeClr val="tx1"/>
                        </a:solidFill>
                        <a:latin typeface="Times New Roman"/>
                        <a:ea typeface="Times New Roman"/>
                        <a:cs typeface="Times New Roman"/>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noFill/>
                  </a:tcPr>
                </a:tc>
                <a:extLst>
                  <a:ext uri="{0D108BD9-81ED-4DB2-BD59-A6C34878D82A}">
                    <a16:rowId xmlns="" xmlns:a16="http://schemas.microsoft.com/office/drawing/2014/main" val="10000"/>
                  </a:ext>
                </a:extLst>
              </a:tr>
              <a:tr h="272020">
                <a:tc>
                  <a:txBody>
                    <a:bodyPr/>
                    <a:lstStyle/>
                    <a:p>
                      <a:pPr algn="just">
                        <a:lnSpc>
                          <a:spcPts val="1800"/>
                        </a:lnSpc>
                        <a:spcAft>
                          <a:spcPts val="0"/>
                        </a:spcAft>
                      </a:pPr>
                      <a:r>
                        <a:rPr lang="es-ES" sz="1600" b="1" dirty="0">
                          <a:latin typeface="Arial" pitchFamily="34" charset="0"/>
                          <a:ea typeface="Times New Roman"/>
                          <a:cs typeface="Arial" pitchFamily="34" charset="0"/>
                        </a:rPr>
                        <a:t> </a:t>
                      </a:r>
                      <a:r>
                        <a:rPr lang="es-ES" sz="1600" b="1" dirty="0" smtClean="0">
                          <a:latin typeface="Arial" pitchFamily="34" charset="0"/>
                          <a:ea typeface="Times New Roman"/>
                          <a:cs typeface="Arial" pitchFamily="34" charset="0"/>
                        </a:rPr>
                        <a:t> </a:t>
                      </a:r>
                      <a:r>
                        <a:rPr lang="es-ES" sz="1600" b="1" dirty="0" smtClean="0">
                          <a:solidFill>
                            <a:srgbClr val="000066"/>
                          </a:solidFill>
                          <a:latin typeface="Arial" pitchFamily="34" charset="0"/>
                          <a:ea typeface="Times New Roman"/>
                          <a:cs typeface="Arial" pitchFamily="34" charset="0"/>
                        </a:rPr>
                        <a:t>+ </a:t>
                      </a:r>
                      <a:r>
                        <a:rPr lang="es-ES" sz="1600" b="1" dirty="0">
                          <a:solidFill>
                            <a:srgbClr val="000066"/>
                          </a:solidFill>
                          <a:latin typeface="Arial" pitchFamily="34" charset="0"/>
                          <a:ea typeface="Times New Roman"/>
                          <a:cs typeface="Arial" pitchFamily="34" charset="0"/>
                        </a:rPr>
                        <a:t>- AJUSTES:</a:t>
                      </a:r>
                      <a:endParaRPr lang="es-ES_tradnl" sz="1600" dirty="0">
                        <a:solidFill>
                          <a:srgbClr val="000066"/>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solidFill>
                  </a:tcPr>
                </a:tc>
                <a:tc>
                  <a:txBody>
                    <a:bodyPr/>
                    <a:lstStyle/>
                    <a:p>
                      <a:pPr algn="r">
                        <a:lnSpc>
                          <a:spcPts val="1800"/>
                        </a:lnSpc>
                        <a:spcAft>
                          <a:spcPts val="0"/>
                        </a:spcAft>
                      </a:pPr>
                      <a:endParaRPr lang="es-ES_tradnl" sz="1600" dirty="0">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1"/>
                  </a:ext>
                </a:extLst>
              </a:tr>
              <a:tr h="381000">
                <a:tc>
                  <a:txBody>
                    <a:bodyPr/>
                    <a:lstStyle/>
                    <a:p>
                      <a:pPr algn="ctr">
                        <a:lnSpc>
                          <a:spcPts val="1800"/>
                        </a:lnSpc>
                        <a:spcAft>
                          <a:spcPts val="0"/>
                        </a:spcAft>
                      </a:pPr>
                      <a:r>
                        <a:rPr lang="es-ES" sz="1600" b="1" dirty="0">
                          <a:solidFill>
                            <a:srgbClr val="FF0000"/>
                          </a:solidFill>
                          <a:latin typeface="Arial"/>
                          <a:ea typeface="Times New Roman"/>
                          <a:cs typeface="Times New Roman"/>
                        </a:rPr>
                        <a:t>Impuesto sobre beneficios  extranjero (63)</a:t>
                      </a:r>
                      <a:endParaRPr lang="es-ES_tradnl" sz="1600" dirty="0">
                        <a:latin typeface="Times New Roman"/>
                        <a:ea typeface="Times New Roman"/>
                        <a:cs typeface="Times New Roman"/>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+20.000</a:t>
                      </a:r>
                      <a:endParaRPr lang="es-ES_tradnl" sz="1600" dirty="0">
                        <a:solidFill>
                          <a:srgbClr val="0000FF"/>
                        </a:solidFill>
                        <a:latin typeface="Times New Roman"/>
                        <a:ea typeface="Times New Roman"/>
                        <a:cs typeface="Times New Roman"/>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extLst>
                  <a:ext uri="{0D108BD9-81ED-4DB2-BD59-A6C34878D82A}">
                    <a16:rowId xmlns="" xmlns:a16="http://schemas.microsoft.com/office/drawing/2014/main" val="10002"/>
                  </a:ext>
                </a:extLst>
              </a:tr>
              <a:tr h="322772">
                <a:tc>
                  <a:txBody>
                    <a:bodyPr/>
                    <a:lstStyle/>
                    <a:p>
                      <a:pPr algn="ctr">
                        <a:lnSpc>
                          <a:spcPts val="1800"/>
                        </a:lnSpc>
                        <a:spcAft>
                          <a:spcPts val="0"/>
                        </a:spcAft>
                      </a:pPr>
                      <a:r>
                        <a:rPr lang="es-ES" sz="1600" b="1" dirty="0">
                          <a:solidFill>
                            <a:srgbClr val="FF0000"/>
                          </a:solidFill>
                          <a:latin typeface="Arial"/>
                          <a:ea typeface="Times New Roman"/>
                          <a:cs typeface="Times New Roman"/>
                        </a:rPr>
                        <a:t>Ingresos en el Extranjero (7)</a:t>
                      </a:r>
                      <a:endParaRPr lang="es-ES_tradnl" sz="1600" dirty="0">
                        <a:latin typeface="Times New Roman"/>
                        <a:ea typeface="Times New Roman"/>
                        <a:cs typeface="Times New Roman"/>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solidFill>
                  </a:tcPr>
                </a:tc>
                <a:tc>
                  <a:txBody>
                    <a:bodyPr/>
                    <a:lstStyle/>
                    <a:p>
                      <a:pPr algn="ctr">
                        <a:lnSpc>
                          <a:spcPts val="1800"/>
                        </a:lnSpc>
                        <a:spcAft>
                          <a:spcPts val="0"/>
                        </a:spcAft>
                      </a:pPr>
                      <a:r>
                        <a:rPr lang="es-ES" sz="1600" b="1" dirty="0" smtClean="0">
                          <a:solidFill>
                            <a:srgbClr val="0000FF"/>
                          </a:solidFill>
                          <a:latin typeface="Arial"/>
                          <a:ea typeface="Times New Roman"/>
                          <a:cs typeface="Times New Roman"/>
                        </a:rPr>
                        <a:t>0</a:t>
                      </a:r>
                      <a:endParaRPr lang="es-ES_tradnl" sz="1600" dirty="0">
                        <a:solidFill>
                          <a:srgbClr val="0000FF"/>
                        </a:solidFill>
                        <a:latin typeface="Times New Roman"/>
                        <a:ea typeface="Times New Roman"/>
                        <a:cs typeface="Times New Roman"/>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r h="261380">
                <a:tc>
                  <a:txBody>
                    <a:bodyPr/>
                    <a:lstStyle/>
                    <a:p>
                      <a:pPr algn="just">
                        <a:lnSpc>
                          <a:spcPts val="1800"/>
                        </a:lnSpc>
                        <a:spcAft>
                          <a:spcPts val="0"/>
                        </a:spcAft>
                      </a:pPr>
                      <a:r>
                        <a:rPr lang="es-ES" sz="1800" b="1" dirty="0" smtClean="0">
                          <a:solidFill>
                            <a:srgbClr val="0000FF"/>
                          </a:solidFill>
                          <a:latin typeface="Arial"/>
                          <a:ea typeface="Times New Roman"/>
                          <a:cs typeface="Times New Roman"/>
                        </a:rPr>
                        <a:t>  = RESULTADO FISCAL (BI)</a:t>
                      </a:r>
                      <a:endParaRPr lang="es-ES_tradnl" sz="1800" dirty="0">
                        <a:latin typeface="Times New Roman"/>
                        <a:ea typeface="Times New Roman"/>
                        <a:cs typeface="Times New Roman"/>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solidFill>
                  </a:tcPr>
                </a:tc>
                <a:tc>
                  <a:txBody>
                    <a:bodyPr/>
                    <a:lstStyle/>
                    <a:p>
                      <a:pPr algn="ctr">
                        <a:lnSpc>
                          <a:spcPts val="1800"/>
                        </a:lnSpc>
                        <a:spcAft>
                          <a:spcPts val="0"/>
                        </a:spcAft>
                      </a:pPr>
                      <a:r>
                        <a:rPr lang="es-ES" sz="1600" b="1" dirty="0" smtClean="0">
                          <a:solidFill>
                            <a:srgbClr val="000066"/>
                          </a:solidFill>
                          <a:latin typeface="Arial" pitchFamily="34" charset="0"/>
                          <a:ea typeface="Times New Roman"/>
                          <a:cs typeface="Arial" pitchFamily="34" charset="0"/>
                        </a:rPr>
                        <a:t>100.000</a:t>
                      </a:r>
                      <a:endParaRPr lang="es-ES_tradnl" sz="1600" dirty="0">
                        <a:solidFill>
                          <a:srgbClr val="000066"/>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261380">
                <a:tc>
                  <a:txBody>
                    <a:bodyPr/>
                    <a:lstStyle/>
                    <a:p>
                      <a:pPr algn="r">
                        <a:lnSpc>
                          <a:spcPts val="1800"/>
                        </a:lnSpc>
                        <a:spcAft>
                          <a:spcPts val="0"/>
                        </a:spcAft>
                      </a:pPr>
                      <a:r>
                        <a:rPr lang="es-ES_tradnl" sz="1800" dirty="0" smtClean="0">
                          <a:solidFill>
                            <a:srgbClr val="000066"/>
                          </a:solidFill>
                          <a:latin typeface="Times New Roman"/>
                          <a:ea typeface="Times New Roman"/>
                          <a:cs typeface="Times New Roman"/>
                        </a:rPr>
                        <a:t>x Tipo  de gravamen = cuota íntegra</a:t>
                      </a:r>
                      <a:endParaRPr lang="es-ES_tradnl" sz="1800" dirty="0">
                        <a:solidFill>
                          <a:srgbClr val="000066"/>
                        </a:solidFill>
                        <a:latin typeface="Times New Roman"/>
                        <a:ea typeface="Times New Roman"/>
                        <a:cs typeface="Times New Roman"/>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solidFill>
                  </a:tcPr>
                </a:tc>
                <a:tc>
                  <a:txBody>
                    <a:bodyPr/>
                    <a:lstStyle/>
                    <a:p>
                      <a:pPr algn="ctr">
                        <a:lnSpc>
                          <a:spcPts val="1800"/>
                        </a:lnSpc>
                        <a:spcAft>
                          <a:spcPts val="0"/>
                        </a:spcAft>
                      </a:pPr>
                      <a:r>
                        <a:rPr lang="es-ES_tradnl" sz="1600" b="1" dirty="0" smtClean="0">
                          <a:solidFill>
                            <a:srgbClr val="000066"/>
                          </a:solidFill>
                          <a:latin typeface="Arial" pitchFamily="34" charset="0"/>
                          <a:ea typeface="Times New Roman"/>
                          <a:cs typeface="Arial" pitchFamily="34" charset="0"/>
                        </a:rPr>
                        <a:t>x 0,25 = 25.000</a:t>
                      </a:r>
                      <a:endParaRPr lang="es-ES_tradnl" sz="1600" b="1" dirty="0">
                        <a:solidFill>
                          <a:srgbClr val="000066"/>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261380">
                <a:tc>
                  <a:txBody>
                    <a:bodyPr/>
                    <a:lstStyle/>
                    <a:p>
                      <a:pPr algn="r">
                        <a:lnSpc>
                          <a:spcPts val="1800"/>
                        </a:lnSpc>
                        <a:spcAft>
                          <a:spcPts val="0"/>
                        </a:spcAft>
                      </a:pPr>
                      <a:r>
                        <a:rPr lang="es-ES_tradnl" sz="1800" b="1" dirty="0" smtClean="0">
                          <a:solidFill>
                            <a:srgbClr val="000066"/>
                          </a:solidFill>
                          <a:latin typeface="Times New Roman"/>
                          <a:ea typeface="Times New Roman"/>
                          <a:cs typeface="Times New Roman"/>
                        </a:rPr>
                        <a:t>-DDII = Cuota</a:t>
                      </a:r>
                      <a:r>
                        <a:rPr lang="es-ES_tradnl" sz="1800" b="1" baseline="0" dirty="0" smtClean="0">
                          <a:solidFill>
                            <a:srgbClr val="000066"/>
                          </a:solidFill>
                          <a:latin typeface="Times New Roman"/>
                          <a:ea typeface="Times New Roman"/>
                          <a:cs typeface="Times New Roman"/>
                        </a:rPr>
                        <a:t> Líquida</a:t>
                      </a:r>
                      <a:endParaRPr lang="es-ES_tradnl" sz="1800" b="1" dirty="0">
                        <a:solidFill>
                          <a:srgbClr val="000066"/>
                        </a:solidFill>
                        <a:latin typeface="Times New Roman"/>
                        <a:ea typeface="Times New Roman"/>
                        <a:cs typeface="Times New Roman"/>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solidFill>
                  </a:tcPr>
                </a:tc>
                <a:tc>
                  <a:txBody>
                    <a:bodyPr/>
                    <a:lstStyle/>
                    <a:p>
                      <a:pPr algn="ctr">
                        <a:lnSpc>
                          <a:spcPts val="1800"/>
                        </a:lnSpc>
                        <a:spcAft>
                          <a:spcPts val="0"/>
                        </a:spcAft>
                      </a:pPr>
                      <a:r>
                        <a:rPr lang="es-ES_tradnl" sz="1600" b="1" dirty="0" smtClean="0">
                          <a:solidFill>
                            <a:srgbClr val="000066"/>
                          </a:solidFill>
                          <a:latin typeface="Arial" pitchFamily="34" charset="0"/>
                          <a:ea typeface="Times New Roman"/>
                          <a:cs typeface="Arial" pitchFamily="34" charset="0"/>
                        </a:rPr>
                        <a:t>- 20.000 = 5.000</a:t>
                      </a:r>
                      <a:endParaRPr lang="es-ES_tradnl" sz="1600" b="1" dirty="0">
                        <a:solidFill>
                          <a:srgbClr val="000066"/>
                        </a:solidFill>
                        <a:latin typeface="Arial" pitchFamily="34" charset="0"/>
                        <a:ea typeface="Times New Roman"/>
                        <a:cs typeface="Arial" pitchFamily="34" charset="0"/>
                      </a:endParaRPr>
                    </a:p>
                  </a:txBody>
                  <a:tcPr marL="0" marR="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
        <p:nvSpPr>
          <p:cNvPr id="12" name="11 CuadroTexto"/>
          <p:cNvSpPr txBox="1"/>
          <p:nvPr/>
        </p:nvSpPr>
        <p:spPr>
          <a:xfrm>
            <a:off x="3505200" y="4191000"/>
            <a:ext cx="4343400" cy="369888"/>
          </a:xfrm>
          <a:prstGeom prst="rect">
            <a:avLst/>
          </a:prstGeom>
          <a:noFill/>
        </p:spPr>
        <p:txBody>
          <a:bodyPr>
            <a:spAutoFit/>
          </a:bodyPr>
          <a:lstStyle/>
          <a:p>
            <a:pPr>
              <a:defRPr/>
            </a:pPr>
            <a:r>
              <a:rPr lang="es-ES_tradnl" sz="1800" u="sng" dirty="0">
                <a:effectLst>
                  <a:outerShdw blurRad="38100" dist="38100" dir="2700000" algn="tl">
                    <a:srgbClr val="000000">
                      <a:alpha val="43137"/>
                    </a:srgbClr>
                  </a:outerShdw>
                </a:effectLst>
              </a:rPr>
              <a:t>LIQUIDACIÓN IS:</a:t>
            </a:r>
          </a:p>
        </p:txBody>
      </p:sp>
      <p:sp>
        <p:nvSpPr>
          <p:cNvPr id="93277" name="Text Box 3"/>
          <p:cNvSpPr txBox="1">
            <a:spLocks noChangeArrowheads="1"/>
          </p:cNvSpPr>
          <p:nvPr/>
        </p:nvSpPr>
        <p:spPr bwMode="auto">
          <a:xfrm>
            <a:off x="0" y="0"/>
            <a:ext cx="9906000" cy="430213"/>
          </a:xfrm>
          <a:prstGeom prst="rect">
            <a:avLst/>
          </a:prstGeom>
          <a:solidFill>
            <a:srgbClr val="CCFFFF"/>
          </a:solidFill>
          <a:ln w="9525">
            <a:noFill/>
            <a:miter lim="800000"/>
            <a:headEnd/>
            <a:tailEnd/>
          </a:ln>
        </p:spPr>
        <p:txBody>
          <a:bodyPr>
            <a:spAutoFit/>
          </a:bodyPr>
          <a:lstStyle/>
          <a:p>
            <a:pPr algn="ctr">
              <a:spcBef>
                <a:spcPct val="50000"/>
              </a:spcBef>
            </a:pPr>
            <a:r>
              <a:rPr lang="es-ES" sz="2200" u="sng" dirty="0">
                <a:solidFill>
                  <a:srgbClr val="0000FF"/>
                </a:solidFill>
              </a:rPr>
              <a:t>EJEMPLO-1</a:t>
            </a:r>
            <a:r>
              <a:rPr lang="es-ES" sz="2200" u="sng" dirty="0">
                <a:solidFill>
                  <a:srgbClr val="000066"/>
                </a:solidFill>
              </a:rPr>
              <a:t>-solución-1-b</a:t>
            </a:r>
            <a:r>
              <a:rPr lang="es-ES" sz="2200" dirty="0">
                <a:solidFill>
                  <a:srgbClr val="000066"/>
                </a:solidFill>
              </a:rPr>
              <a:t> </a:t>
            </a:r>
            <a:r>
              <a:rPr lang="es-ES" dirty="0">
                <a:solidFill>
                  <a:srgbClr val="000066"/>
                </a:solidFill>
              </a:rPr>
              <a:t> </a:t>
            </a:r>
            <a:r>
              <a:rPr lang="es-ES" u="sng" dirty="0">
                <a:solidFill>
                  <a:srgbClr val="0000CC"/>
                </a:solidFill>
              </a:rPr>
              <a:t>DDI</a:t>
            </a:r>
            <a:r>
              <a:rPr lang="es-ES" dirty="0">
                <a:solidFill>
                  <a:srgbClr val="000066"/>
                </a:solidFill>
              </a:rPr>
              <a:t> INTERNACIONAL.  </a:t>
            </a:r>
            <a:r>
              <a:rPr lang="es-ES_tradnl" dirty="0">
                <a:solidFill>
                  <a:srgbClr val="FF0000"/>
                </a:solidFill>
              </a:rPr>
              <a:t>Art. 31 LIS</a:t>
            </a:r>
            <a:r>
              <a:rPr lang="es-ES" dirty="0">
                <a:solidFill>
                  <a:srgbClr val="FF0000"/>
                </a:solidFill>
              </a:rPr>
              <a:t> </a:t>
            </a:r>
          </a:p>
        </p:txBody>
      </p:sp>
    </p:spTree>
    <p:extLst>
      <p:ext uri="{BB962C8B-B14F-4D97-AF65-F5344CB8AC3E}">
        <p14:creationId xmlns="" xmlns:p14="http://schemas.microsoft.com/office/powerpoint/2010/main" val="238630744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24600"/>
            <a:ext cx="2311400" cy="476250"/>
          </a:xfrm>
        </p:spPr>
        <p:txBody>
          <a:bodyPr/>
          <a:lstStyle/>
          <a:p>
            <a:pPr>
              <a:defRPr/>
            </a:pPr>
            <a:fld id="{DA67F686-EEF3-417D-A3D9-40C83C638DE3}" type="slidenum">
              <a:rPr lang="es-ES"/>
              <a:pPr>
                <a:defRPr/>
              </a:pPr>
              <a:t>35</a:t>
            </a:fld>
            <a:endParaRPr lang="es-ES" dirty="0"/>
          </a:p>
        </p:txBody>
      </p:sp>
      <p:sp>
        <p:nvSpPr>
          <p:cNvPr id="6" name="Text Box 5"/>
          <p:cNvSpPr txBox="1">
            <a:spLocks noChangeArrowheads="1"/>
          </p:cNvSpPr>
          <p:nvPr/>
        </p:nvSpPr>
        <p:spPr bwMode="auto">
          <a:xfrm>
            <a:off x="237969" y="76200"/>
            <a:ext cx="924022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CONTABILIZACIÓN</a:t>
            </a:r>
            <a:endParaRPr lang="es-ES_tradnl" sz="2800" dirty="0">
              <a:latin typeface="Arial" charset="0"/>
            </a:endParaRPr>
          </a:p>
        </p:txBody>
      </p:sp>
      <p:graphicFrame>
        <p:nvGraphicFramePr>
          <p:cNvPr id="5" name="Tabla 4"/>
          <p:cNvGraphicFramePr>
            <a:graphicFrameLocks noGrp="1"/>
          </p:cNvGraphicFramePr>
          <p:nvPr>
            <p:extLst>
              <p:ext uri="{D42A27DB-BD31-4B8C-83A1-F6EECF244321}">
                <p14:modId xmlns="" xmlns:p14="http://schemas.microsoft.com/office/powerpoint/2010/main" val="3508054508"/>
              </p:ext>
            </p:extLst>
          </p:nvPr>
        </p:nvGraphicFramePr>
        <p:xfrm>
          <a:off x="304800" y="1250606"/>
          <a:ext cx="8610599" cy="2385827"/>
        </p:xfrm>
        <a:graphic>
          <a:graphicData uri="http://schemas.openxmlformats.org/drawingml/2006/table">
            <a:tbl>
              <a:tblPr>
                <a:tableStyleId>{5C22544A-7EE6-4342-B048-85BDC9FD1C3A}</a:tableStyleId>
              </a:tblPr>
              <a:tblGrid>
                <a:gridCol w="3025347">
                  <a:extLst>
                    <a:ext uri="{9D8B030D-6E8A-4147-A177-3AD203B41FA5}">
                      <a16:colId xmlns="" xmlns:a16="http://schemas.microsoft.com/office/drawing/2014/main" val="3857329211"/>
                    </a:ext>
                  </a:extLst>
                </a:gridCol>
                <a:gridCol w="5585252">
                  <a:extLst>
                    <a:ext uri="{9D8B030D-6E8A-4147-A177-3AD203B41FA5}">
                      <a16:colId xmlns="" xmlns:a16="http://schemas.microsoft.com/office/drawing/2014/main" val="1862227160"/>
                    </a:ext>
                  </a:extLst>
                </a:gridCol>
              </a:tblGrid>
              <a:tr h="658087">
                <a:tc gridSpan="2">
                  <a:txBody>
                    <a:bodyPr/>
                    <a:lstStyle/>
                    <a:p>
                      <a:pPr lvl="0" algn="ctr"/>
                      <a:r>
                        <a:rPr lang="es-ES_tradnl" sz="2000" b="1" kern="1200" dirty="0" smtClean="0">
                          <a:solidFill>
                            <a:srgbClr val="0000FF"/>
                          </a:solidFill>
                          <a:effectLst/>
                          <a:latin typeface="+mn-lt"/>
                          <a:ea typeface="+mn-ea"/>
                          <a:cs typeface="+mn-cs"/>
                        </a:rPr>
                        <a:t>BIN </a:t>
                      </a:r>
                      <a:r>
                        <a:rPr lang="es-ES_tradnl" sz="2000" b="1" kern="1200" dirty="0" err="1" smtClean="0">
                          <a:solidFill>
                            <a:srgbClr val="0000FF"/>
                          </a:solidFill>
                          <a:effectLst/>
                          <a:latin typeface="+mn-lt"/>
                          <a:ea typeface="+mn-ea"/>
                          <a:cs typeface="+mn-cs"/>
                        </a:rPr>
                        <a:t>ó</a:t>
                      </a:r>
                      <a:r>
                        <a:rPr lang="es-ES_tradnl" sz="2000" b="1" kern="1200" dirty="0" smtClean="0">
                          <a:solidFill>
                            <a:srgbClr val="0000FF"/>
                          </a:solidFill>
                          <a:effectLst/>
                          <a:latin typeface="+mn-lt"/>
                          <a:ea typeface="+mn-ea"/>
                          <a:cs typeface="+mn-cs"/>
                        </a:rPr>
                        <a:t> Deducciones pendientes: </a:t>
                      </a:r>
                    </a:p>
                    <a:p>
                      <a:pPr lvl="0" algn="ctr"/>
                      <a:r>
                        <a:rPr lang="es-ES_tradnl" sz="1800" b="1" kern="1200" dirty="0" smtClean="0">
                          <a:solidFill>
                            <a:srgbClr val="000066"/>
                          </a:solidFill>
                          <a:effectLst/>
                          <a:latin typeface="+mn-lt"/>
                          <a:ea typeface="+mn-ea"/>
                          <a:cs typeface="+mn-cs"/>
                        </a:rPr>
                        <a:t>Con </a:t>
                      </a:r>
                      <a:r>
                        <a:rPr lang="es-ES_tradnl" sz="1800" b="1" u="sng" kern="1200" dirty="0" smtClean="0">
                          <a:solidFill>
                            <a:srgbClr val="000066"/>
                          </a:solidFill>
                          <a:effectLst/>
                          <a:latin typeface="+mn-lt"/>
                          <a:ea typeface="+mn-ea"/>
                          <a:cs typeface="+mn-cs"/>
                        </a:rPr>
                        <a:t>Origen</a:t>
                      </a:r>
                      <a:r>
                        <a:rPr lang="es-ES_tradnl" sz="1800" b="1" kern="1200" dirty="0" smtClean="0">
                          <a:solidFill>
                            <a:srgbClr val="000066"/>
                          </a:solidFill>
                          <a:effectLst/>
                          <a:latin typeface="+mn-lt"/>
                          <a:ea typeface="+mn-ea"/>
                          <a:cs typeface="+mn-cs"/>
                        </a:rPr>
                        <a:t> en el ejercicio actual (“</a:t>
                      </a:r>
                      <a:r>
                        <a:rPr lang="es-ES_tradnl" sz="1800" b="1" u="sng" kern="1200" dirty="0" smtClean="0">
                          <a:solidFill>
                            <a:srgbClr val="000066"/>
                          </a:solidFill>
                          <a:effectLst/>
                          <a:latin typeface="+mn-lt"/>
                          <a:ea typeface="+mn-ea"/>
                          <a:cs typeface="+mn-cs"/>
                        </a:rPr>
                        <a:t>nacen</a:t>
                      </a:r>
                      <a:r>
                        <a:rPr lang="es-ES_tradnl" sz="1800" b="1" kern="1200" dirty="0" smtClean="0">
                          <a:solidFill>
                            <a:srgbClr val="000066"/>
                          </a:solidFill>
                          <a:effectLst/>
                          <a:latin typeface="+mn-lt"/>
                          <a:ea typeface="+mn-ea"/>
                          <a:cs typeface="+mn-cs"/>
                        </a:rPr>
                        <a:t>”)</a:t>
                      </a:r>
                      <a:endParaRPr lang="es-ES" sz="2000" u="sng" kern="1200" dirty="0">
                        <a:solidFill>
                          <a:srgbClr val="000066"/>
                        </a:solidFill>
                        <a:effectLst/>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spcAft>
                          <a:spcPts val="0"/>
                        </a:spcAft>
                      </a:pP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623262912"/>
                  </a:ext>
                </a:extLst>
              </a:tr>
              <a:tr h="438725">
                <a:tc>
                  <a:txBody>
                    <a:bodyPr/>
                    <a:lstStyle/>
                    <a:p>
                      <a:pPr algn="ctr">
                        <a:spcAft>
                          <a:spcPts val="0"/>
                        </a:spcAft>
                      </a:pPr>
                      <a:r>
                        <a:rPr lang="es-ES" sz="1800" b="1" dirty="0">
                          <a:solidFill>
                            <a:srgbClr val="FFFF00"/>
                          </a:solidFill>
                          <a:effectLst/>
                        </a:rPr>
                        <a:t>Conceptos</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800" b="1" dirty="0">
                          <a:solidFill>
                            <a:srgbClr val="FFFF00"/>
                          </a:solidFill>
                          <a:effectLst/>
                        </a:rPr>
                        <a:t>CUENTAS </a:t>
                      </a:r>
                      <a:r>
                        <a:rPr lang="es-ES" sz="1800" b="1" dirty="0" smtClean="0">
                          <a:solidFill>
                            <a:srgbClr val="FFFF00"/>
                          </a:solidFill>
                          <a:effectLst/>
                        </a:rPr>
                        <a:t>PGC</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161151746"/>
                  </a:ext>
                </a:extLst>
              </a:tr>
              <a:tr h="557807">
                <a:tc>
                  <a:txBody>
                    <a:bodyPr/>
                    <a:lstStyle/>
                    <a:p>
                      <a:pPr marL="342900" indent="-342900" algn="l">
                        <a:spcAft>
                          <a:spcPts val="0"/>
                        </a:spcAft>
                        <a:buFont typeface="Wingdings" panose="05000000000000000000" pitchFamily="2" charset="2"/>
                        <a:buChar char="q"/>
                      </a:pPr>
                      <a:r>
                        <a:rPr lang="es-ES" sz="1600" b="1" u="none" dirty="0" smtClean="0">
                          <a:solidFill>
                            <a:schemeClr val="tx1"/>
                          </a:solidFill>
                          <a:effectLst/>
                        </a:rPr>
                        <a:t>BIN</a:t>
                      </a:r>
                      <a:endParaRPr lang="es-ES" sz="1600" b="1" u="none"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Crédito por </a:t>
                      </a:r>
                      <a:r>
                        <a:rPr lang="es-ES" sz="1400" b="1" dirty="0">
                          <a:solidFill>
                            <a:srgbClr val="0000FF"/>
                          </a:solidFill>
                          <a:effectLst/>
                        </a:rPr>
                        <a:t>Pérdidas a Compensar </a:t>
                      </a:r>
                      <a:r>
                        <a:rPr lang="es-ES" sz="1400" dirty="0">
                          <a:solidFill>
                            <a:srgbClr val="0000FF"/>
                          </a:solidFill>
                          <a:effectLst/>
                        </a:rPr>
                        <a:t>(</a:t>
                      </a:r>
                      <a:r>
                        <a:rPr lang="es-ES" sz="1400" b="1" dirty="0">
                          <a:solidFill>
                            <a:srgbClr val="0000FF"/>
                          </a:solidFill>
                          <a:effectLst/>
                        </a:rPr>
                        <a:t>CPC</a:t>
                      </a:r>
                      <a:r>
                        <a:rPr lang="es-ES" sz="1400" dirty="0">
                          <a:solidFill>
                            <a:srgbClr val="0000FF"/>
                          </a:solidFill>
                          <a:effectLst/>
                        </a:rPr>
                        <a:t>) (4745) </a:t>
                      </a:r>
                      <a:r>
                        <a:rPr lang="es-ES" sz="1400" b="1" dirty="0">
                          <a:solidFill>
                            <a:srgbClr val="0000FF"/>
                          </a:solidFill>
                          <a:effectLst/>
                        </a:rPr>
                        <a:t>(A)*</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2350462081"/>
                  </a:ext>
                </a:extLst>
              </a:tr>
              <a:tr h="731208">
                <a:tc>
                  <a:txBody>
                    <a:bodyPr/>
                    <a:lstStyle/>
                    <a:p>
                      <a:pPr marL="342900" indent="-342900" algn="l">
                        <a:spcAft>
                          <a:spcPts val="0"/>
                        </a:spcAft>
                        <a:buFont typeface="Wingdings" panose="05000000000000000000" pitchFamily="2" charset="2"/>
                        <a:buChar char="q"/>
                      </a:pPr>
                      <a:r>
                        <a:rPr lang="es-ES" sz="1600" b="1" u="none" dirty="0" smtClean="0">
                          <a:solidFill>
                            <a:schemeClr val="tx1"/>
                          </a:solidFill>
                          <a:effectLst/>
                        </a:rPr>
                        <a:t>Deducciones pendientes</a:t>
                      </a:r>
                      <a:r>
                        <a:rPr lang="es-ES_tradnl" sz="1600" b="1" u="none" dirty="0">
                          <a:solidFill>
                            <a:schemeClr val="tx1"/>
                          </a:solidFill>
                          <a:effectLst/>
                        </a:rPr>
                        <a:t> </a:t>
                      </a:r>
                      <a:endParaRPr lang="es-ES" sz="1600" b="1" u="none"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Derechos por </a:t>
                      </a:r>
                      <a:r>
                        <a:rPr lang="es-ES" sz="1400" u="sng" dirty="0">
                          <a:solidFill>
                            <a:srgbClr val="0000FF"/>
                          </a:solidFill>
                          <a:effectLst/>
                        </a:rPr>
                        <a:t>Deducciones pendientes de Aplicación </a:t>
                      </a:r>
                      <a:r>
                        <a:rPr lang="es-ES" sz="1400" dirty="0">
                          <a:solidFill>
                            <a:srgbClr val="0000FF"/>
                          </a:solidFill>
                          <a:effectLst/>
                        </a:rPr>
                        <a:t>(4742) </a:t>
                      </a:r>
                      <a:r>
                        <a:rPr lang="es-ES" sz="1400" b="1" dirty="0">
                          <a:solidFill>
                            <a:srgbClr val="0000FF"/>
                          </a:solidFill>
                          <a:effectLst/>
                        </a:rPr>
                        <a:t>(A)*</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960338949"/>
                  </a:ext>
                </a:extLst>
              </a:tr>
            </a:tbl>
          </a:graphicData>
        </a:graphic>
      </p:graphicFrame>
      <p:graphicFrame>
        <p:nvGraphicFramePr>
          <p:cNvPr id="7" name="Tabla 6"/>
          <p:cNvGraphicFramePr>
            <a:graphicFrameLocks noGrp="1"/>
          </p:cNvGraphicFramePr>
          <p:nvPr>
            <p:extLst>
              <p:ext uri="{D42A27DB-BD31-4B8C-83A1-F6EECF244321}">
                <p14:modId xmlns="" xmlns:p14="http://schemas.microsoft.com/office/powerpoint/2010/main" val="666088348"/>
              </p:ext>
            </p:extLst>
          </p:nvPr>
        </p:nvGraphicFramePr>
        <p:xfrm>
          <a:off x="304800" y="4038601"/>
          <a:ext cx="8610600" cy="2438400"/>
        </p:xfrm>
        <a:graphic>
          <a:graphicData uri="http://schemas.openxmlformats.org/drawingml/2006/table">
            <a:tbl>
              <a:tblPr>
                <a:tableStyleId>{5C22544A-7EE6-4342-B048-85BDC9FD1C3A}</a:tableStyleId>
              </a:tblPr>
              <a:tblGrid>
                <a:gridCol w="3048000">
                  <a:extLst>
                    <a:ext uri="{9D8B030D-6E8A-4147-A177-3AD203B41FA5}">
                      <a16:colId xmlns="" xmlns:a16="http://schemas.microsoft.com/office/drawing/2014/main" val="3857329211"/>
                    </a:ext>
                  </a:extLst>
                </a:gridCol>
                <a:gridCol w="5562600">
                  <a:extLst>
                    <a:ext uri="{9D8B030D-6E8A-4147-A177-3AD203B41FA5}">
                      <a16:colId xmlns="" xmlns:a16="http://schemas.microsoft.com/office/drawing/2014/main" val="1862227160"/>
                    </a:ext>
                  </a:extLst>
                </a:gridCol>
              </a:tblGrid>
              <a:tr h="672589">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2000" b="1" kern="1200" dirty="0" smtClean="0">
                          <a:solidFill>
                            <a:srgbClr val="0000FF"/>
                          </a:solidFill>
                          <a:effectLst/>
                          <a:latin typeface="+mn-lt"/>
                          <a:ea typeface="+mn-ea"/>
                          <a:cs typeface="+mn-cs"/>
                        </a:rPr>
                        <a:t>BIN </a:t>
                      </a:r>
                      <a:r>
                        <a:rPr lang="es-ES_tradnl" sz="2000" b="1" kern="1200" dirty="0" err="1" smtClean="0">
                          <a:solidFill>
                            <a:srgbClr val="0000FF"/>
                          </a:solidFill>
                          <a:effectLst/>
                          <a:latin typeface="+mn-lt"/>
                          <a:ea typeface="+mn-ea"/>
                          <a:cs typeface="+mn-cs"/>
                        </a:rPr>
                        <a:t>ó</a:t>
                      </a:r>
                      <a:r>
                        <a:rPr lang="es-ES_tradnl" sz="2000" b="1" kern="1200" dirty="0" smtClean="0">
                          <a:solidFill>
                            <a:srgbClr val="0000FF"/>
                          </a:solidFill>
                          <a:effectLst/>
                          <a:latin typeface="+mn-lt"/>
                          <a:ea typeface="+mn-ea"/>
                          <a:cs typeface="+mn-cs"/>
                        </a:rPr>
                        <a:t> Deducciones pendientes:  </a:t>
                      </a:r>
                    </a:p>
                    <a:p>
                      <a:pPr lvl="0" algn="ctr"/>
                      <a:r>
                        <a:rPr lang="es-ES_tradnl" sz="1800" b="1" kern="1200" dirty="0" smtClean="0">
                          <a:solidFill>
                            <a:srgbClr val="000066"/>
                          </a:solidFill>
                          <a:effectLst/>
                          <a:latin typeface="+mn-lt"/>
                          <a:ea typeface="+mn-ea"/>
                          <a:cs typeface="+mn-cs"/>
                        </a:rPr>
                        <a:t>Con </a:t>
                      </a:r>
                      <a:r>
                        <a:rPr lang="es-ES_tradnl" sz="1800" b="1" u="none" kern="1200" dirty="0" smtClean="0">
                          <a:solidFill>
                            <a:srgbClr val="000066"/>
                          </a:solidFill>
                          <a:effectLst/>
                          <a:latin typeface="+mn-lt"/>
                          <a:ea typeface="+mn-ea"/>
                          <a:cs typeface="+mn-cs"/>
                        </a:rPr>
                        <a:t>origen en ejercicios anteriores, </a:t>
                      </a:r>
                      <a:r>
                        <a:rPr lang="es-ES_tradnl" sz="1800" b="1" u="sng" kern="1200" dirty="0" smtClean="0">
                          <a:solidFill>
                            <a:srgbClr val="000066"/>
                          </a:solidFill>
                          <a:effectLst/>
                          <a:latin typeface="+mn-lt"/>
                          <a:ea typeface="+mn-ea"/>
                          <a:cs typeface="+mn-cs"/>
                        </a:rPr>
                        <a:t>Revierten</a:t>
                      </a:r>
                      <a:r>
                        <a:rPr lang="es-ES_tradnl" sz="1800" b="1" u="none" kern="1200" dirty="0" smtClean="0">
                          <a:solidFill>
                            <a:srgbClr val="000066"/>
                          </a:solidFill>
                          <a:effectLst/>
                          <a:latin typeface="+mn-lt"/>
                          <a:ea typeface="+mn-ea"/>
                          <a:cs typeface="+mn-cs"/>
                        </a:rPr>
                        <a:t> en este</a:t>
                      </a:r>
                      <a:r>
                        <a:rPr lang="es-ES_tradnl" sz="1800" b="1" u="none" kern="1200" baseline="0" dirty="0" smtClean="0">
                          <a:solidFill>
                            <a:srgbClr val="000066"/>
                          </a:solidFill>
                          <a:effectLst/>
                          <a:latin typeface="+mn-lt"/>
                          <a:ea typeface="+mn-ea"/>
                          <a:cs typeface="+mn-cs"/>
                        </a:rPr>
                        <a:t> ejercicio</a:t>
                      </a:r>
                      <a:r>
                        <a:rPr lang="es-ES_tradnl" sz="1800" b="1" u="none" kern="1200" dirty="0" smtClean="0">
                          <a:solidFill>
                            <a:srgbClr val="000066"/>
                          </a:solidFill>
                          <a:effectLst/>
                          <a:latin typeface="+mn-lt"/>
                          <a:ea typeface="+mn-ea"/>
                          <a:cs typeface="+mn-cs"/>
                        </a:rPr>
                        <a:t> </a:t>
                      </a:r>
                      <a:r>
                        <a:rPr lang="es-ES_tradnl" sz="1800" b="1" kern="1200" dirty="0" smtClean="0">
                          <a:solidFill>
                            <a:srgbClr val="000066"/>
                          </a:solidFill>
                          <a:effectLst/>
                          <a:latin typeface="+mn-lt"/>
                          <a:ea typeface="+mn-ea"/>
                          <a:cs typeface="+mn-cs"/>
                        </a:rPr>
                        <a:t>(“</a:t>
                      </a:r>
                      <a:r>
                        <a:rPr lang="es-ES_tradnl" sz="1800" b="1" u="sng" kern="1200" dirty="0" smtClean="0">
                          <a:solidFill>
                            <a:srgbClr val="000066"/>
                          </a:solidFill>
                          <a:effectLst/>
                          <a:latin typeface="+mn-lt"/>
                          <a:ea typeface="+mn-ea"/>
                          <a:cs typeface="+mn-cs"/>
                        </a:rPr>
                        <a:t>mueren</a:t>
                      </a:r>
                      <a:r>
                        <a:rPr lang="es-ES_tradnl" sz="1800" b="1" kern="1200" dirty="0" smtClean="0">
                          <a:solidFill>
                            <a:srgbClr val="000066"/>
                          </a:solidFill>
                          <a:effectLst/>
                          <a:latin typeface="+mn-lt"/>
                          <a:ea typeface="+mn-ea"/>
                          <a:cs typeface="+mn-cs"/>
                        </a:rPr>
                        <a:t>”)</a:t>
                      </a:r>
                      <a:endParaRPr lang="es-ES" sz="2000" u="sng" kern="1200" dirty="0">
                        <a:solidFill>
                          <a:srgbClr val="000066"/>
                        </a:solidFill>
                        <a:effectLst/>
                        <a:latin typeface="+mn-lt"/>
                        <a:ea typeface="+mn-ea"/>
                        <a:cs typeface="+mn-cs"/>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spcAft>
                          <a:spcPts val="0"/>
                        </a:spcAft>
                      </a:pP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623262912"/>
                  </a:ext>
                </a:extLst>
              </a:tr>
              <a:tr h="448392">
                <a:tc>
                  <a:txBody>
                    <a:bodyPr/>
                    <a:lstStyle/>
                    <a:p>
                      <a:pPr algn="ctr">
                        <a:spcAft>
                          <a:spcPts val="0"/>
                        </a:spcAft>
                      </a:pPr>
                      <a:r>
                        <a:rPr lang="es-ES" sz="1800" b="1" dirty="0">
                          <a:solidFill>
                            <a:srgbClr val="FFFF00"/>
                          </a:solidFill>
                          <a:effectLst/>
                        </a:rPr>
                        <a:t>Conceptos</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800" b="1" dirty="0">
                          <a:solidFill>
                            <a:srgbClr val="FFFF00"/>
                          </a:solidFill>
                          <a:effectLst/>
                        </a:rPr>
                        <a:t>CUENTAS </a:t>
                      </a:r>
                      <a:r>
                        <a:rPr lang="es-ES" sz="1800" b="1" dirty="0" smtClean="0">
                          <a:solidFill>
                            <a:srgbClr val="FFFF00"/>
                          </a:solidFill>
                          <a:effectLst/>
                        </a:rPr>
                        <a:t>PGC</a:t>
                      </a:r>
                      <a:endParaRPr lang="es-ES" sz="1800" b="1" dirty="0">
                        <a:solidFill>
                          <a:srgbClr val="FFFF00"/>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161151746"/>
                  </a:ext>
                </a:extLst>
              </a:tr>
              <a:tr h="570099">
                <a:tc>
                  <a:txBody>
                    <a:bodyPr/>
                    <a:lstStyle/>
                    <a:p>
                      <a:pPr marL="342900" indent="-342900" algn="l">
                        <a:spcAft>
                          <a:spcPts val="0"/>
                        </a:spcAft>
                        <a:buFont typeface="Wingdings" panose="05000000000000000000" pitchFamily="2" charset="2"/>
                        <a:buChar char="q"/>
                      </a:pPr>
                      <a:r>
                        <a:rPr lang="es-ES" sz="1600" b="1" u="none" dirty="0" smtClean="0">
                          <a:solidFill>
                            <a:schemeClr val="tx1"/>
                          </a:solidFill>
                          <a:effectLst/>
                        </a:rPr>
                        <a:t>BIN</a:t>
                      </a:r>
                      <a:endParaRPr lang="es-ES" sz="1600" b="1" u="none"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Crédito por </a:t>
                      </a:r>
                      <a:r>
                        <a:rPr lang="es-ES" sz="1400" b="1" dirty="0">
                          <a:solidFill>
                            <a:srgbClr val="0000FF"/>
                          </a:solidFill>
                          <a:effectLst/>
                        </a:rPr>
                        <a:t>Pérdidas a Compensar</a:t>
                      </a:r>
                      <a:r>
                        <a:rPr lang="es-ES" sz="1400" dirty="0">
                          <a:solidFill>
                            <a:srgbClr val="0000FF"/>
                          </a:solidFill>
                          <a:effectLst/>
                        </a:rPr>
                        <a:t> (</a:t>
                      </a:r>
                      <a:r>
                        <a:rPr lang="es-ES" sz="1400" b="1" dirty="0">
                          <a:solidFill>
                            <a:srgbClr val="0000FF"/>
                          </a:solidFill>
                          <a:effectLst/>
                        </a:rPr>
                        <a:t>CPC</a:t>
                      </a:r>
                      <a:r>
                        <a:rPr lang="es-ES" sz="1400" dirty="0">
                          <a:solidFill>
                            <a:srgbClr val="0000FF"/>
                          </a:solidFill>
                          <a:effectLst/>
                        </a:rPr>
                        <a:t>) (4745) </a:t>
                      </a:r>
                      <a:r>
                        <a:rPr lang="es-ES" sz="1400" b="1" dirty="0">
                          <a:solidFill>
                            <a:srgbClr val="0000FF"/>
                          </a:solidFill>
                          <a:effectLst/>
                        </a:rPr>
                        <a:t>(A)*</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350462081"/>
                  </a:ext>
                </a:extLst>
              </a:tr>
              <a:tr h="747320">
                <a:tc>
                  <a:txBody>
                    <a:bodyPr/>
                    <a:lstStyle/>
                    <a:p>
                      <a:pPr marL="342900" indent="-342900" algn="l">
                        <a:spcAft>
                          <a:spcPts val="0"/>
                        </a:spcAft>
                        <a:buFont typeface="Wingdings" panose="05000000000000000000" pitchFamily="2" charset="2"/>
                        <a:buChar char="q"/>
                      </a:pPr>
                      <a:r>
                        <a:rPr lang="es-ES" sz="1600" b="1" u="none" dirty="0" smtClean="0">
                          <a:solidFill>
                            <a:schemeClr val="tx1"/>
                          </a:solidFill>
                          <a:effectLst/>
                        </a:rPr>
                        <a:t>Deducciones pendientes</a:t>
                      </a:r>
                      <a:r>
                        <a:rPr lang="es-ES_tradnl" sz="1600" b="1" u="none" dirty="0">
                          <a:solidFill>
                            <a:schemeClr val="tx1"/>
                          </a:solidFill>
                          <a:effectLst/>
                        </a:rPr>
                        <a:t> </a:t>
                      </a:r>
                      <a:endParaRPr lang="es-ES" sz="1600" b="1" u="none"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lgn="l">
                        <a:spcAft>
                          <a:spcPts val="0"/>
                        </a:spcAft>
                        <a:buFont typeface="Wingdings" panose="05000000000000000000" pitchFamily="2" charset="2"/>
                        <a:buChar char="ü"/>
                      </a:pPr>
                      <a:r>
                        <a:rPr lang="es-ES" sz="1400" dirty="0">
                          <a:solidFill>
                            <a:srgbClr val="0000FF"/>
                          </a:solidFill>
                          <a:effectLst/>
                        </a:rPr>
                        <a:t>Derechos por </a:t>
                      </a:r>
                      <a:r>
                        <a:rPr lang="es-ES" sz="1400" u="sng" dirty="0">
                          <a:solidFill>
                            <a:srgbClr val="0000FF"/>
                          </a:solidFill>
                          <a:effectLst/>
                        </a:rPr>
                        <a:t>Deducciones pendientes de Aplicación </a:t>
                      </a:r>
                      <a:r>
                        <a:rPr lang="es-ES" sz="1400" dirty="0">
                          <a:solidFill>
                            <a:srgbClr val="0000FF"/>
                          </a:solidFill>
                          <a:effectLst/>
                        </a:rPr>
                        <a:t>(4742) </a:t>
                      </a:r>
                      <a:r>
                        <a:rPr lang="es-ES" sz="1400" b="1" dirty="0">
                          <a:solidFill>
                            <a:srgbClr val="0000FF"/>
                          </a:solidFill>
                          <a:effectLst/>
                        </a:rPr>
                        <a:t>(A)*</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960338949"/>
                  </a:ext>
                </a:extLst>
              </a:tr>
            </a:tbl>
          </a:graphicData>
        </a:graphic>
      </p:graphicFrame>
      <p:sp>
        <p:nvSpPr>
          <p:cNvPr id="8" name="Flecha curvada hacia la izquierda 7"/>
          <p:cNvSpPr/>
          <p:nvPr/>
        </p:nvSpPr>
        <p:spPr bwMode="auto">
          <a:xfrm>
            <a:off x="8915397" y="2514600"/>
            <a:ext cx="685803" cy="3124200"/>
          </a:xfrm>
          <a:prstGeom prst="curvedLeftArrow">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ES" sz="2000" b="1" i="0" u="none" strike="noStrike" cap="none" normalizeH="0" baseline="0" smtClean="0">
              <a:ln>
                <a:noFill/>
              </a:ln>
              <a:solidFill>
                <a:schemeClr val="tx1"/>
              </a:solidFill>
              <a:effectLst/>
              <a:latin typeface="Verdana" pitchFamily="34" charset="0"/>
            </a:endParaRPr>
          </a:p>
        </p:txBody>
      </p:sp>
      <p:sp>
        <p:nvSpPr>
          <p:cNvPr id="9" name="Flecha curvada hacia la izquierda 8"/>
          <p:cNvSpPr/>
          <p:nvPr/>
        </p:nvSpPr>
        <p:spPr bwMode="auto">
          <a:xfrm>
            <a:off x="8915397" y="3124200"/>
            <a:ext cx="762003" cy="3200400"/>
          </a:xfrm>
          <a:prstGeom prst="curvedLef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ES" sz="2000" b="1" i="0" u="none" strike="noStrike" cap="none" normalizeH="0" baseline="0" smtClean="0">
              <a:ln>
                <a:noFill/>
              </a:ln>
              <a:solidFill>
                <a:schemeClr val="tx1"/>
              </a:solidFill>
              <a:effectLst/>
              <a:latin typeface="Verdana" pitchFamily="34" charset="0"/>
            </a:endParaRPr>
          </a:p>
        </p:txBody>
      </p:sp>
      <p:graphicFrame>
        <p:nvGraphicFramePr>
          <p:cNvPr id="10" name="Tabla 9"/>
          <p:cNvGraphicFramePr>
            <a:graphicFrameLocks noGrp="1"/>
          </p:cNvGraphicFramePr>
          <p:nvPr>
            <p:extLst/>
          </p:nvPr>
        </p:nvGraphicFramePr>
        <p:xfrm>
          <a:off x="457200" y="609600"/>
          <a:ext cx="8534400" cy="426720"/>
        </p:xfrm>
        <a:graphic>
          <a:graphicData uri="http://schemas.openxmlformats.org/drawingml/2006/table">
            <a:tbl>
              <a:tblPr firstRow="1" bandRow="1">
                <a:tableStyleId>{5C22544A-7EE6-4342-B048-85BDC9FD1C3A}</a:tableStyleId>
              </a:tblPr>
              <a:tblGrid>
                <a:gridCol w="8534400">
                  <a:extLst>
                    <a:ext uri="{9D8B030D-6E8A-4147-A177-3AD203B41FA5}">
                      <a16:colId xmlns="" xmlns:a16="http://schemas.microsoft.com/office/drawing/2014/main" val="2968120187"/>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2200" dirty="0" smtClean="0"/>
                        <a:t>Contabilización de las </a:t>
                      </a:r>
                      <a:r>
                        <a:rPr lang="es-ES" sz="2200" u="sng" dirty="0" smtClean="0"/>
                        <a:t>BIN</a:t>
                      </a:r>
                      <a:r>
                        <a:rPr lang="es-ES" sz="2200" dirty="0" smtClean="0"/>
                        <a:t> y </a:t>
                      </a:r>
                      <a:r>
                        <a:rPr lang="es-ES" sz="2200" u="sng" dirty="0" smtClean="0"/>
                        <a:t>Deducciones pendientes</a:t>
                      </a:r>
                      <a:r>
                        <a:rPr lang="es-ES" sz="2200" dirty="0" smtClean="0"/>
                        <a:t>: </a:t>
                      </a:r>
                      <a:endParaRPr lang="es-ES" sz="2200" dirty="0"/>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879571877"/>
                  </a:ext>
                </a:extLst>
              </a:tr>
            </a:tbl>
          </a:graphicData>
        </a:graphic>
      </p:graphicFrame>
    </p:spTree>
    <p:extLst>
      <p:ext uri="{BB962C8B-B14F-4D97-AF65-F5344CB8AC3E}">
        <p14:creationId xmlns="" xmlns:p14="http://schemas.microsoft.com/office/powerpoint/2010/main" val="1931425620"/>
      </p:ext>
    </p:extLst>
  </p:cSld>
  <p:clrMapOvr>
    <a:masterClrMapping/>
  </p:clrMapOvr>
  <p:transition advClick="0" advTm="0"/>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20000" y="6381750"/>
            <a:ext cx="2311400" cy="476250"/>
          </a:xfrm>
        </p:spPr>
        <p:txBody>
          <a:bodyPr/>
          <a:lstStyle/>
          <a:p>
            <a:pPr>
              <a:defRPr/>
            </a:pPr>
            <a:fld id="{8309247D-7AC1-4B10-A9F3-BF610F8B1CF5}" type="slidenum">
              <a:rPr lang="es-ES"/>
              <a:pPr>
                <a:defRPr/>
              </a:pPr>
              <a:t>350</a:t>
            </a:fld>
            <a:endParaRPr lang="es-ES" dirty="0"/>
          </a:p>
        </p:txBody>
      </p:sp>
      <p:sp>
        <p:nvSpPr>
          <p:cNvPr id="22531" name="Text Box 3"/>
          <p:cNvSpPr txBox="1">
            <a:spLocks noChangeArrowheads="1"/>
          </p:cNvSpPr>
          <p:nvPr/>
        </p:nvSpPr>
        <p:spPr bwMode="auto">
          <a:xfrm>
            <a:off x="0" y="1"/>
            <a:ext cx="9906000" cy="707886"/>
          </a:xfrm>
          <a:prstGeom prst="rect">
            <a:avLst/>
          </a:prstGeom>
          <a:solidFill>
            <a:srgbClr val="CCFFFF"/>
          </a:solidFill>
          <a:ln w="9525">
            <a:noFill/>
            <a:miter lim="800000"/>
            <a:headEnd/>
            <a:tailEnd/>
          </a:ln>
        </p:spPr>
        <p:txBody>
          <a:bodyPr>
            <a:spAutoFit/>
          </a:bodyPr>
          <a:lstStyle/>
          <a:p>
            <a:pPr algn="ctr">
              <a:spcBef>
                <a:spcPct val="50000"/>
              </a:spcBef>
            </a:pPr>
            <a:r>
              <a:rPr lang="es-ES" sz="2000" b="1" u="sng" dirty="0" smtClean="0">
                <a:solidFill>
                  <a:srgbClr val="0000FF"/>
                </a:solidFill>
              </a:rPr>
              <a:t>EJEMPLO-2</a:t>
            </a:r>
            <a:r>
              <a:rPr lang="es-ES" sz="2000" b="1" dirty="0" smtClean="0">
                <a:solidFill>
                  <a:srgbClr val="000066"/>
                </a:solidFill>
              </a:rPr>
              <a:t>  </a:t>
            </a:r>
            <a:r>
              <a:rPr lang="es-ES" sz="2000" b="1" dirty="0">
                <a:solidFill>
                  <a:srgbClr val="FF0000"/>
                </a:solidFill>
              </a:rPr>
              <a:t>DDII</a:t>
            </a:r>
            <a:r>
              <a:rPr lang="es-ES" sz="2000" b="1" dirty="0">
                <a:solidFill>
                  <a:srgbClr val="000066"/>
                </a:solidFill>
              </a:rPr>
              <a:t> VARIOS Y EP: </a:t>
            </a:r>
            <a:r>
              <a:rPr lang="es-ES" sz="2000" b="1" u="sng" dirty="0">
                <a:solidFill>
                  <a:srgbClr val="000066"/>
                </a:solidFill>
              </a:rPr>
              <a:t>AGRUPAR PAÍSES, NO EP</a:t>
            </a:r>
            <a:r>
              <a:rPr lang="es-ES" sz="2000" b="1" dirty="0">
                <a:solidFill>
                  <a:srgbClr val="000066"/>
                </a:solidFill>
              </a:rPr>
              <a:t>.  </a:t>
            </a:r>
            <a:r>
              <a:rPr lang="es-ES_tradnl" sz="2000" b="1" dirty="0">
                <a:solidFill>
                  <a:srgbClr val="FF0000"/>
                </a:solidFill>
              </a:rPr>
              <a:t>Art. 31 LIS</a:t>
            </a:r>
            <a:r>
              <a:rPr lang="es-ES" sz="2000" b="1" dirty="0">
                <a:solidFill>
                  <a:srgbClr val="FF0000"/>
                </a:solidFill>
              </a:rPr>
              <a:t> </a:t>
            </a:r>
          </a:p>
        </p:txBody>
      </p:sp>
      <p:sp>
        <p:nvSpPr>
          <p:cNvPr id="22532" name="Rectangle 1"/>
          <p:cNvSpPr>
            <a:spLocks noChangeArrowheads="1"/>
          </p:cNvSpPr>
          <p:nvPr/>
        </p:nvSpPr>
        <p:spPr bwMode="auto">
          <a:xfrm>
            <a:off x="4852938" y="28546"/>
            <a:ext cx="184731" cy="400110"/>
          </a:xfrm>
          <a:prstGeom prst="rect">
            <a:avLst/>
          </a:prstGeom>
          <a:noFill/>
          <a:ln w="9525">
            <a:noFill/>
            <a:miter lim="800000"/>
            <a:headEnd/>
            <a:tailEnd/>
          </a:ln>
        </p:spPr>
        <p:txBody>
          <a:bodyPr wrap="none" anchor="ctr">
            <a:spAutoFit/>
          </a:bodyPr>
          <a:lstStyle/>
          <a:p>
            <a:pPr eaLnBrk="0" hangingPunct="0"/>
            <a:endParaRPr lang="es-ES_tradnl"/>
          </a:p>
        </p:txBody>
      </p:sp>
      <p:graphicFrame>
        <p:nvGraphicFramePr>
          <p:cNvPr id="13" name="12 Tabla"/>
          <p:cNvGraphicFramePr>
            <a:graphicFrameLocks noGrp="1"/>
          </p:cNvGraphicFramePr>
          <p:nvPr>
            <p:extLst/>
          </p:nvPr>
        </p:nvGraphicFramePr>
        <p:xfrm>
          <a:off x="228600" y="1143000"/>
          <a:ext cx="9372600" cy="2202944"/>
        </p:xfrm>
        <a:graphic>
          <a:graphicData uri="http://schemas.openxmlformats.org/drawingml/2006/table">
            <a:tbl>
              <a:tblPr/>
              <a:tblGrid>
                <a:gridCol w="1745243">
                  <a:extLst>
                    <a:ext uri="{9D8B030D-6E8A-4147-A177-3AD203B41FA5}">
                      <a16:colId xmlns="" xmlns:a16="http://schemas.microsoft.com/office/drawing/2014/main" val="20000"/>
                    </a:ext>
                  </a:extLst>
                </a:gridCol>
                <a:gridCol w="1745243">
                  <a:extLst>
                    <a:ext uri="{9D8B030D-6E8A-4147-A177-3AD203B41FA5}">
                      <a16:colId xmlns="" xmlns:a16="http://schemas.microsoft.com/office/drawing/2014/main" val="20001"/>
                    </a:ext>
                  </a:extLst>
                </a:gridCol>
                <a:gridCol w="2326990">
                  <a:extLst>
                    <a:ext uri="{9D8B030D-6E8A-4147-A177-3AD203B41FA5}">
                      <a16:colId xmlns="" xmlns:a16="http://schemas.microsoft.com/office/drawing/2014/main" val="20002"/>
                    </a:ext>
                  </a:extLst>
                </a:gridCol>
                <a:gridCol w="1891579">
                  <a:extLst>
                    <a:ext uri="{9D8B030D-6E8A-4147-A177-3AD203B41FA5}">
                      <a16:colId xmlns="" xmlns:a16="http://schemas.microsoft.com/office/drawing/2014/main" val="20003"/>
                    </a:ext>
                  </a:extLst>
                </a:gridCol>
                <a:gridCol w="1663545">
                  <a:extLst>
                    <a:ext uri="{9D8B030D-6E8A-4147-A177-3AD203B41FA5}">
                      <a16:colId xmlns="" xmlns:a16="http://schemas.microsoft.com/office/drawing/2014/main" val="20004"/>
                    </a:ext>
                  </a:extLst>
                </a:gridCol>
              </a:tblGrid>
              <a:tr h="609600">
                <a:tc>
                  <a:txBody>
                    <a:bodyPr/>
                    <a:lstStyle/>
                    <a:p>
                      <a:pPr algn="ctr">
                        <a:spcBef>
                          <a:spcPts val="1100"/>
                        </a:spcBef>
                        <a:spcAft>
                          <a:spcPts val="0"/>
                        </a:spcAft>
                      </a:pPr>
                      <a:r>
                        <a:rPr lang="es-ES_tradnl" sz="1800" b="1" dirty="0" smtClean="0">
                          <a:solidFill>
                            <a:schemeClr val="tx1">
                              <a:lumMod val="95000"/>
                            </a:schemeClr>
                          </a:solidFill>
                          <a:latin typeface="Arial" pitchFamily="34" charset="0"/>
                          <a:ea typeface="Times New Roman"/>
                          <a:cs typeface="Arial" pitchFamily="34" charset="0"/>
                        </a:rPr>
                        <a:t>PAÍS (</a:t>
                      </a:r>
                      <a:r>
                        <a:rPr lang="es-ES_tradnl" sz="1800" b="1" dirty="0" err="1" smtClean="0">
                          <a:solidFill>
                            <a:schemeClr val="tx1">
                              <a:lumMod val="95000"/>
                            </a:schemeClr>
                          </a:solidFill>
                          <a:latin typeface="Arial" pitchFamily="34" charset="0"/>
                          <a:ea typeface="Times New Roman"/>
                          <a:cs typeface="Arial" pitchFamily="34" charset="0"/>
                        </a:rPr>
                        <a:t>tg</a:t>
                      </a:r>
                      <a:r>
                        <a:rPr lang="es-ES_tradnl" sz="1800" b="1" dirty="0" smtClean="0">
                          <a:solidFill>
                            <a:schemeClr val="tx1">
                              <a:lumMod val="95000"/>
                            </a:schemeClr>
                          </a:solidFill>
                          <a:latin typeface="Arial" pitchFamily="34" charset="0"/>
                          <a:ea typeface="Times New Roman"/>
                          <a:cs typeface="Arial" pitchFamily="34" charset="0"/>
                        </a:rPr>
                        <a:t>)</a:t>
                      </a:r>
                      <a:endParaRPr lang="es-ES_tradnl" sz="18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800" b="1" dirty="0" smtClean="0">
                          <a:solidFill>
                            <a:schemeClr val="tx1">
                              <a:lumMod val="95000"/>
                            </a:schemeClr>
                          </a:solidFill>
                          <a:latin typeface="Arial" pitchFamily="34" charset="0"/>
                          <a:ea typeface="Times New Roman"/>
                          <a:cs typeface="Arial" pitchFamily="34" charset="0"/>
                        </a:rPr>
                        <a:t>EP</a:t>
                      </a:r>
                      <a:endParaRPr lang="es-ES_tradnl" sz="18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100"/>
                        </a:spcBef>
                        <a:spcAft>
                          <a:spcPts val="0"/>
                        </a:spcAft>
                      </a:pPr>
                      <a:r>
                        <a:rPr lang="es-ES_tradnl" sz="1800" b="1" dirty="0" smtClean="0">
                          <a:solidFill>
                            <a:schemeClr val="tx1">
                              <a:lumMod val="95000"/>
                            </a:schemeClr>
                          </a:solidFill>
                          <a:latin typeface="Arial" pitchFamily="34" charset="0"/>
                          <a:ea typeface="Times New Roman"/>
                          <a:cs typeface="Arial" pitchFamily="34" charset="0"/>
                        </a:rPr>
                        <a:t>Importe Neto </a:t>
                      </a:r>
                      <a:endParaRPr lang="es-ES_tradnl" sz="18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800" b="1" dirty="0" smtClean="0">
                          <a:solidFill>
                            <a:schemeClr val="tx1">
                              <a:lumMod val="95000"/>
                            </a:schemeClr>
                          </a:solidFill>
                          <a:latin typeface="Arial" pitchFamily="34" charset="0"/>
                          <a:ea typeface="Times New Roman"/>
                          <a:cs typeface="Arial" pitchFamily="34" charset="0"/>
                        </a:rPr>
                        <a:t>Impuesto Extranjero</a:t>
                      </a:r>
                      <a:endParaRPr lang="es-ES_tradnl" sz="18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100"/>
                        </a:spcBef>
                        <a:spcAft>
                          <a:spcPts val="0"/>
                        </a:spcAft>
                      </a:pPr>
                      <a:r>
                        <a:rPr lang="es-ES_tradnl" sz="1800" b="1" dirty="0" smtClean="0">
                          <a:solidFill>
                            <a:schemeClr val="tx1">
                              <a:lumMod val="95000"/>
                            </a:schemeClr>
                          </a:solidFill>
                          <a:latin typeface="Arial" pitchFamily="34" charset="0"/>
                          <a:ea typeface="Times New Roman"/>
                          <a:cs typeface="Arial" pitchFamily="34" charset="0"/>
                        </a:rPr>
                        <a:t>Importe Bruto </a:t>
                      </a:r>
                      <a:endParaRPr lang="es-ES_tradnl" sz="18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41216">
                <a:tc>
                  <a:txBody>
                    <a:bodyPr/>
                    <a:lstStyle/>
                    <a:p>
                      <a:pPr algn="ctr">
                        <a:spcBef>
                          <a:spcPts val="200"/>
                        </a:spcBef>
                        <a:spcAft>
                          <a:spcPts val="400"/>
                        </a:spcAft>
                      </a:pPr>
                      <a:r>
                        <a:rPr lang="es-ES_tradnl" sz="1600" b="1" dirty="0" smtClean="0">
                          <a:latin typeface="Arial" pitchFamily="34" charset="0"/>
                          <a:ea typeface="Times New Roman"/>
                          <a:cs typeface="Arial" pitchFamily="34" charset="0"/>
                        </a:rPr>
                        <a:t>Alfa (20%)</a:t>
                      </a:r>
                      <a:endParaRPr lang="es-ES_tradnl" sz="1600" dirty="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NO</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80.000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20.000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100.000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32048">
                <a:tc>
                  <a:txBody>
                    <a:bodyPr/>
                    <a:lstStyle/>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Alfa (20%)</a:t>
                      </a:r>
                      <a:endParaRPr lang="es-ES_tradnl" sz="1600" dirty="0" smtClean="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NO</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40.000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50.000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60040">
                <a:tc>
                  <a:txBody>
                    <a:bodyPr/>
                    <a:lstStyle/>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Alfa (20%)</a:t>
                      </a:r>
                      <a:endParaRPr lang="es-ES_tradnl" sz="1600" dirty="0" smtClean="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SÍ</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160.000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40.000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200.000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60040">
                <a:tc>
                  <a:txBody>
                    <a:bodyPr/>
                    <a:lstStyle/>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Beta (35%)</a:t>
                      </a:r>
                      <a:endParaRPr lang="es-ES_tradnl" sz="1600" dirty="0" smtClean="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NO</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65.000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35.000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100.000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sp>
        <p:nvSpPr>
          <p:cNvPr id="22571" name="Rectangle 1"/>
          <p:cNvSpPr>
            <a:spLocks noChangeArrowheads="1"/>
          </p:cNvSpPr>
          <p:nvPr/>
        </p:nvSpPr>
        <p:spPr bwMode="auto">
          <a:xfrm>
            <a:off x="0" y="404665"/>
            <a:ext cx="9906000" cy="602685"/>
          </a:xfrm>
          <a:prstGeom prst="rect">
            <a:avLst/>
          </a:prstGeom>
          <a:solidFill>
            <a:srgbClr val="E0E0E0"/>
          </a:solidFill>
          <a:ln w="9525">
            <a:noFill/>
            <a:miter lim="800000"/>
            <a:headEnd/>
            <a:tailEnd/>
          </a:ln>
        </p:spPr>
        <p:txBody>
          <a:bodyPr tIns="139656" bIns="0" anchor="ctr">
            <a:spAutoFit/>
          </a:bodyPr>
          <a:lstStyle/>
          <a:p>
            <a:pPr marL="342900" indent="-342900" algn="l" eaLnBrk="0" hangingPunct="0">
              <a:buFont typeface="Wingdings" pitchFamily="2" charset="2"/>
              <a:buChar char="v"/>
            </a:pPr>
            <a:r>
              <a:rPr lang="es-ES_tradnl" sz="1500" dirty="0">
                <a:solidFill>
                  <a:srgbClr val="000066"/>
                </a:solidFill>
                <a:latin typeface="Arial" pitchFamily="34" charset="0"/>
                <a:cs typeface="Times New Roman" pitchFamily="18" charset="0"/>
              </a:rPr>
              <a:t>Sea una sociedad A residente en Espa</a:t>
            </a:r>
            <a:r>
              <a:rPr lang="es-ES_tradnl" sz="1500" dirty="0">
                <a:solidFill>
                  <a:srgbClr val="000066"/>
                </a:solidFill>
                <a:cs typeface="Times New Roman" pitchFamily="18" charset="0"/>
              </a:rPr>
              <a:t>ñ</a:t>
            </a:r>
            <a:r>
              <a:rPr lang="es-ES_tradnl" sz="1500" dirty="0">
                <a:solidFill>
                  <a:srgbClr val="000066"/>
                </a:solidFill>
                <a:latin typeface="Arial" pitchFamily="34" charset="0"/>
                <a:cs typeface="Times New Roman" pitchFamily="18" charset="0"/>
              </a:rPr>
              <a:t>a, sujeta al r</a:t>
            </a:r>
            <a:r>
              <a:rPr lang="es-ES_tradnl" sz="1500" dirty="0">
                <a:solidFill>
                  <a:srgbClr val="000066"/>
                </a:solidFill>
                <a:cs typeface="Times New Roman" pitchFamily="18" charset="0"/>
              </a:rPr>
              <a:t>é</a:t>
            </a:r>
            <a:r>
              <a:rPr lang="es-ES_tradnl" sz="1500" dirty="0">
                <a:solidFill>
                  <a:srgbClr val="000066"/>
                </a:solidFill>
                <a:latin typeface="Arial" pitchFamily="34" charset="0"/>
                <a:cs typeface="Times New Roman" pitchFamily="18" charset="0"/>
              </a:rPr>
              <a:t>gimen general de tributaci</a:t>
            </a:r>
            <a:r>
              <a:rPr lang="es-ES_tradnl" sz="1500" dirty="0">
                <a:solidFill>
                  <a:srgbClr val="000066"/>
                </a:solidFill>
                <a:cs typeface="Times New Roman" pitchFamily="18" charset="0"/>
              </a:rPr>
              <a:t>ó</a:t>
            </a:r>
            <a:r>
              <a:rPr lang="es-ES_tradnl" sz="1500" dirty="0">
                <a:solidFill>
                  <a:srgbClr val="000066"/>
                </a:solidFill>
                <a:latin typeface="Arial" pitchFamily="34" charset="0"/>
                <a:cs typeface="Times New Roman" pitchFamily="18" charset="0"/>
              </a:rPr>
              <a:t>n por IS </a:t>
            </a:r>
            <a:r>
              <a:rPr lang="es-ES_tradnl" sz="1500" dirty="0" smtClean="0">
                <a:solidFill>
                  <a:srgbClr val="000066"/>
                </a:solidFill>
                <a:latin typeface="Arial" pitchFamily="34" charset="0"/>
                <a:cs typeface="Times New Roman" pitchFamily="18" charset="0"/>
              </a:rPr>
              <a:t>(25%). </a:t>
            </a:r>
            <a:endParaRPr lang="es-ES_tradnl" sz="1500" dirty="0">
              <a:solidFill>
                <a:srgbClr val="000066"/>
              </a:solidFill>
              <a:latin typeface="Arial" pitchFamily="34" charset="0"/>
              <a:cs typeface="Times New Roman" pitchFamily="18" charset="0"/>
            </a:endParaRPr>
          </a:p>
          <a:p>
            <a:pPr marL="342900" indent="-342900" algn="l" eaLnBrk="0" hangingPunct="0">
              <a:buFont typeface="Wingdings" pitchFamily="2" charset="2"/>
              <a:buChar char="v"/>
            </a:pPr>
            <a:r>
              <a:rPr lang="es-ES_tradnl" sz="1500" dirty="0">
                <a:solidFill>
                  <a:srgbClr val="000066"/>
                </a:solidFill>
                <a:latin typeface="Arial" pitchFamily="34" charset="0"/>
                <a:cs typeface="Times New Roman" pitchFamily="18" charset="0"/>
              </a:rPr>
              <a:t>  Durante el ejercicio N ha obtenido las siguientes rentas en distintos pa</a:t>
            </a:r>
            <a:r>
              <a:rPr lang="es-ES_tradnl" sz="1500" dirty="0">
                <a:solidFill>
                  <a:srgbClr val="000066"/>
                </a:solidFill>
                <a:cs typeface="Times New Roman" pitchFamily="18" charset="0"/>
              </a:rPr>
              <a:t>í</a:t>
            </a:r>
            <a:r>
              <a:rPr lang="es-ES_tradnl" sz="1500" dirty="0">
                <a:solidFill>
                  <a:srgbClr val="000066"/>
                </a:solidFill>
                <a:latin typeface="Arial" pitchFamily="34" charset="0"/>
                <a:cs typeface="Times New Roman" pitchFamily="18" charset="0"/>
              </a:rPr>
              <a:t>ses:  </a:t>
            </a:r>
            <a:endParaRPr lang="es-ES_tradnl" sz="1500" dirty="0"/>
          </a:p>
        </p:txBody>
      </p:sp>
      <p:graphicFrame>
        <p:nvGraphicFramePr>
          <p:cNvPr id="14" name="13 Tabla"/>
          <p:cNvGraphicFramePr>
            <a:graphicFrameLocks noGrp="1"/>
          </p:cNvGraphicFramePr>
          <p:nvPr>
            <p:extLst/>
          </p:nvPr>
        </p:nvGraphicFramePr>
        <p:xfrm>
          <a:off x="110328" y="3573017"/>
          <a:ext cx="9601199" cy="2690623"/>
        </p:xfrm>
        <a:graphic>
          <a:graphicData uri="http://schemas.openxmlformats.org/drawingml/2006/table">
            <a:tbl>
              <a:tblPr/>
              <a:tblGrid>
                <a:gridCol w="943806">
                  <a:extLst>
                    <a:ext uri="{9D8B030D-6E8A-4147-A177-3AD203B41FA5}">
                      <a16:colId xmlns="" xmlns:a16="http://schemas.microsoft.com/office/drawing/2014/main" val="20000"/>
                    </a:ext>
                  </a:extLst>
                </a:gridCol>
                <a:gridCol w="700510">
                  <a:extLst>
                    <a:ext uri="{9D8B030D-6E8A-4147-A177-3AD203B41FA5}">
                      <a16:colId xmlns="" xmlns:a16="http://schemas.microsoft.com/office/drawing/2014/main" val="20001"/>
                    </a:ext>
                  </a:extLst>
                </a:gridCol>
                <a:gridCol w="2028225">
                  <a:extLst>
                    <a:ext uri="{9D8B030D-6E8A-4147-A177-3AD203B41FA5}">
                      <a16:colId xmlns="" xmlns:a16="http://schemas.microsoft.com/office/drawing/2014/main" val="20002"/>
                    </a:ext>
                  </a:extLst>
                </a:gridCol>
                <a:gridCol w="2042458">
                  <a:extLst>
                    <a:ext uri="{9D8B030D-6E8A-4147-A177-3AD203B41FA5}">
                      <a16:colId xmlns="" xmlns:a16="http://schemas.microsoft.com/office/drawing/2014/main" val="20003"/>
                    </a:ext>
                  </a:extLst>
                </a:gridCol>
                <a:gridCol w="2133600">
                  <a:extLst>
                    <a:ext uri="{9D8B030D-6E8A-4147-A177-3AD203B41FA5}">
                      <a16:colId xmlns="" xmlns:a16="http://schemas.microsoft.com/office/drawing/2014/main" val="20004"/>
                    </a:ext>
                  </a:extLst>
                </a:gridCol>
                <a:gridCol w="1752600">
                  <a:extLst>
                    <a:ext uri="{9D8B030D-6E8A-4147-A177-3AD203B41FA5}">
                      <a16:colId xmlns="" xmlns:a16="http://schemas.microsoft.com/office/drawing/2014/main" val="20005"/>
                    </a:ext>
                  </a:extLst>
                </a:gridCol>
              </a:tblGrid>
              <a:tr h="617983">
                <a:tc>
                  <a:txBody>
                    <a:bodyPr/>
                    <a:lstStyle/>
                    <a:p>
                      <a:pPr algn="ctr">
                        <a:spcBef>
                          <a:spcPts val="1100"/>
                        </a:spcBef>
                        <a:spcAft>
                          <a:spcPts val="0"/>
                        </a:spcAft>
                      </a:pPr>
                      <a:r>
                        <a:rPr lang="es-ES_tradnl" sz="1600" b="1" dirty="0">
                          <a:solidFill>
                            <a:schemeClr val="tx1">
                              <a:lumMod val="95000"/>
                            </a:schemeClr>
                          </a:solidFill>
                          <a:latin typeface="Arial" pitchFamily="34" charset="0"/>
                          <a:ea typeface="Times New Roman"/>
                          <a:cs typeface="Arial" pitchFamily="34" charset="0"/>
                        </a:rPr>
                        <a:t>PAÍS</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600" b="1" dirty="0" smtClean="0">
                          <a:solidFill>
                            <a:schemeClr val="tx1">
                              <a:lumMod val="95000"/>
                            </a:schemeClr>
                          </a:solidFill>
                          <a:latin typeface="Arial" pitchFamily="34" charset="0"/>
                          <a:ea typeface="Times New Roman"/>
                          <a:cs typeface="Arial" pitchFamily="34" charset="0"/>
                        </a:rPr>
                        <a:t>EP</a:t>
                      </a:r>
                      <a:endParaRPr lang="es-ES_tradnl" sz="16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1100"/>
                        </a:spcBef>
                        <a:spcAft>
                          <a:spcPts val="0"/>
                        </a:spcAft>
                      </a:pPr>
                      <a:r>
                        <a:rPr lang="es-ES_tradnl" sz="1600" b="1" dirty="0" smtClean="0">
                          <a:solidFill>
                            <a:schemeClr val="tx1">
                              <a:lumMod val="95000"/>
                            </a:schemeClr>
                          </a:solidFill>
                          <a:latin typeface="Arial" pitchFamily="34" charset="0"/>
                          <a:ea typeface="Times New Roman"/>
                          <a:cs typeface="Arial" pitchFamily="34" charset="0"/>
                        </a:rPr>
                        <a:t>Impuesto Extranjero. (1)</a:t>
                      </a:r>
                      <a:endParaRPr lang="es-ES_tradnl" sz="16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600" b="1" dirty="0" smtClean="0">
                          <a:solidFill>
                            <a:schemeClr val="tx1">
                              <a:lumMod val="95000"/>
                            </a:schemeClr>
                          </a:solidFill>
                          <a:latin typeface="Arial" pitchFamily="34" charset="0"/>
                          <a:ea typeface="Times New Roman"/>
                          <a:cs typeface="Arial" pitchFamily="34" charset="0"/>
                        </a:rPr>
                        <a:t>Importe Bruto (Integrar en BI) </a:t>
                      </a:r>
                      <a:endParaRPr lang="es-ES_tradnl" sz="16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600" b="1" dirty="0" smtClean="0">
                          <a:solidFill>
                            <a:schemeClr val="tx1">
                              <a:lumMod val="95000"/>
                            </a:schemeClr>
                          </a:solidFill>
                          <a:latin typeface="Arial" pitchFamily="34" charset="0"/>
                          <a:ea typeface="Times New Roman"/>
                          <a:cs typeface="Arial" pitchFamily="34" charset="0"/>
                        </a:rPr>
                        <a:t>Impuesto a pagar en España 25% (2)</a:t>
                      </a:r>
                      <a:endParaRPr lang="es-ES_tradnl" sz="16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algn="ctr">
                        <a:spcBef>
                          <a:spcPts val="1100"/>
                        </a:spcBef>
                        <a:spcAft>
                          <a:spcPts val="0"/>
                        </a:spcAft>
                      </a:pPr>
                      <a:r>
                        <a:rPr lang="es-ES_tradnl" sz="1600" b="1" dirty="0" smtClean="0">
                          <a:solidFill>
                            <a:schemeClr val="tx1">
                              <a:lumMod val="95000"/>
                            </a:schemeClr>
                          </a:solidFill>
                          <a:latin typeface="Arial" pitchFamily="34" charset="0"/>
                          <a:ea typeface="Times New Roman"/>
                          <a:cs typeface="Arial" pitchFamily="34" charset="0"/>
                        </a:rPr>
                        <a:t>Deducción </a:t>
                      </a:r>
                      <a:r>
                        <a:rPr lang="es-ES_tradnl" sz="1600" b="1" u="sng" dirty="0" smtClean="0">
                          <a:solidFill>
                            <a:schemeClr val="tx1">
                              <a:lumMod val="95000"/>
                            </a:schemeClr>
                          </a:solidFill>
                          <a:latin typeface="Arial" pitchFamily="34" charset="0"/>
                          <a:ea typeface="Times New Roman"/>
                          <a:cs typeface="Arial" pitchFamily="34" charset="0"/>
                        </a:rPr>
                        <a:t>menor</a:t>
                      </a:r>
                      <a:r>
                        <a:rPr lang="es-ES_tradnl" sz="1600" b="1" dirty="0" smtClean="0">
                          <a:solidFill>
                            <a:schemeClr val="tx1">
                              <a:lumMod val="95000"/>
                            </a:schemeClr>
                          </a:solidFill>
                          <a:latin typeface="Arial" pitchFamily="34" charset="0"/>
                          <a:ea typeface="Times New Roman"/>
                          <a:cs typeface="Arial" pitchFamily="34" charset="0"/>
                        </a:rPr>
                        <a:t> (1) ó (2)</a:t>
                      </a:r>
                      <a:endParaRPr lang="es-ES_tradnl" sz="16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41960">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algn="ctr">
                        <a:spcBef>
                          <a:spcPts val="200"/>
                        </a:spcBef>
                        <a:spcAft>
                          <a:spcPts val="400"/>
                        </a:spcAft>
                      </a:pPr>
                      <a:r>
                        <a:rPr lang="es-ES_tradnl" sz="1600" b="1" dirty="0" smtClean="0">
                          <a:latin typeface="Arial" pitchFamily="34" charset="0"/>
                          <a:ea typeface="Times New Roman"/>
                          <a:cs typeface="Arial" pitchFamily="34" charset="0"/>
                        </a:rPr>
                        <a:t>Alfa</a:t>
                      </a:r>
                      <a:endParaRPr lang="es-ES_tradnl" sz="1600" dirty="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algn="ctr">
                        <a:spcBef>
                          <a:spcPts val="200"/>
                        </a:spcBef>
                        <a:spcAft>
                          <a:spcPts val="400"/>
                        </a:spcAft>
                      </a:pPr>
                      <a:r>
                        <a:rPr lang="es-ES_tradnl" sz="1600" b="1" dirty="0" smtClean="0">
                          <a:latin typeface="Arial" pitchFamily="34" charset="0"/>
                          <a:ea typeface="Times New Roman"/>
                          <a:cs typeface="Arial" pitchFamily="34" charset="0"/>
                        </a:rPr>
                        <a:t>NO</a:t>
                      </a:r>
                      <a:endParaRPr lang="es-ES_tradnl" sz="1600" b="1" dirty="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30.000</a:t>
                      </a: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(20.000 + 10.000)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150.000 </a:t>
                      </a: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(100.000 + 50.000)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37.500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7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700" b="1" dirty="0" smtClean="0">
                          <a:solidFill>
                            <a:srgbClr val="0000FF"/>
                          </a:solidFill>
                          <a:latin typeface="Arial" pitchFamily="34" charset="0"/>
                          <a:ea typeface="Times New Roman"/>
                          <a:cs typeface="Arial" pitchFamily="34" charset="0"/>
                        </a:rPr>
                        <a:t>30.000</a:t>
                      </a:r>
                      <a:endParaRPr lang="es-ES_tradnl" sz="17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1"/>
                  </a:ext>
                </a:extLst>
              </a:tr>
              <a:tr h="563880">
                <a:tc>
                  <a:txBody>
                    <a:bodyPr/>
                    <a:lstStyle/>
                    <a:p>
                      <a:pPr algn="ctr">
                        <a:spcBef>
                          <a:spcPts val="200"/>
                        </a:spcBef>
                        <a:spcAft>
                          <a:spcPts val="400"/>
                        </a:spcAft>
                      </a:pPr>
                      <a:endParaRPr lang="es-ES_tradnl" sz="1600" b="1" dirty="0" smtClean="0">
                        <a:solidFill>
                          <a:schemeClr val="tx1">
                            <a:lumMod val="95000"/>
                          </a:schemeClr>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chemeClr val="tx1">
                              <a:lumMod val="95000"/>
                            </a:schemeClr>
                          </a:solidFill>
                          <a:latin typeface="Arial" pitchFamily="34" charset="0"/>
                          <a:ea typeface="Times New Roman"/>
                          <a:cs typeface="Arial" pitchFamily="34" charset="0"/>
                        </a:rPr>
                        <a:t>Alfa</a:t>
                      </a:r>
                      <a:endParaRPr lang="es-ES_tradnl" sz="1600"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400"/>
                        </a:spcAft>
                      </a:pPr>
                      <a:endParaRPr lang="es-ES_tradnl" sz="1600" b="1" dirty="0" smtClean="0">
                        <a:solidFill>
                          <a:schemeClr val="tx1">
                            <a:lumMod val="95000"/>
                          </a:schemeClr>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chemeClr val="tx1">
                              <a:lumMod val="95000"/>
                            </a:schemeClr>
                          </a:solidFill>
                          <a:latin typeface="Arial" pitchFamily="34" charset="0"/>
                          <a:ea typeface="Times New Roman"/>
                          <a:cs typeface="Arial" pitchFamily="34" charset="0"/>
                        </a:rPr>
                        <a:t>SÍ</a:t>
                      </a:r>
                      <a:endParaRPr lang="es-ES_tradnl" sz="1600" b="1" dirty="0">
                        <a:solidFill>
                          <a:schemeClr val="tx1">
                            <a:lumMod val="95000"/>
                          </a:schemeClr>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40.000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200.000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50.000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7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700" b="1" dirty="0" smtClean="0">
                          <a:solidFill>
                            <a:srgbClr val="0000FF"/>
                          </a:solidFill>
                          <a:latin typeface="Arial" pitchFamily="34" charset="0"/>
                          <a:ea typeface="Times New Roman"/>
                          <a:cs typeface="Arial" pitchFamily="34" charset="0"/>
                        </a:rPr>
                        <a:t>40.000</a:t>
                      </a:r>
                      <a:endParaRPr lang="es-ES_tradnl" sz="17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563880">
                <a:tc>
                  <a:txBody>
                    <a:bodyPr/>
                    <a:lstStyle/>
                    <a:p>
                      <a:pPr algn="ctr">
                        <a:spcBef>
                          <a:spcPts val="200"/>
                        </a:spcBef>
                        <a:spcAft>
                          <a:spcPts val="400"/>
                        </a:spcAft>
                      </a:pPr>
                      <a:endParaRPr lang="es-ES_tradnl" sz="1600" dirty="0" smtClean="0">
                        <a:latin typeface="Arial" pitchFamily="34" charset="0"/>
                        <a:ea typeface="Times New Roman"/>
                        <a:cs typeface="Arial" pitchFamily="34" charset="0"/>
                      </a:endParaRPr>
                    </a:p>
                    <a:p>
                      <a:pPr algn="ctr">
                        <a:spcBef>
                          <a:spcPts val="200"/>
                        </a:spcBef>
                        <a:spcAft>
                          <a:spcPts val="400"/>
                        </a:spcAft>
                      </a:pPr>
                      <a:r>
                        <a:rPr lang="es-ES_tradnl" sz="1600" b="1" dirty="0" smtClean="0">
                          <a:latin typeface="Arial" pitchFamily="34" charset="0"/>
                          <a:ea typeface="Times New Roman"/>
                          <a:cs typeface="Arial" pitchFamily="34" charset="0"/>
                        </a:rPr>
                        <a:t>Beta</a:t>
                      </a:r>
                      <a:endParaRPr lang="es-ES_tradnl" sz="1600" b="1" dirty="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algn="ctr">
                        <a:spcBef>
                          <a:spcPts val="200"/>
                        </a:spcBef>
                        <a:spcAft>
                          <a:spcPts val="400"/>
                        </a:spcAft>
                      </a:pPr>
                      <a:r>
                        <a:rPr lang="es-ES_tradnl" sz="1600" b="1" dirty="0" smtClean="0">
                          <a:latin typeface="Arial" pitchFamily="34" charset="0"/>
                          <a:ea typeface="Times New Roman"/>
                          <a:cs typeface="Arial" pitchFamily="34" charset="0"/>
                        </a:rPr>
                        <a:t>NO</a:t>
                      </a:r>
                      <a:endParaRPr lang="es-ES_tradnl" sz="1600" b="1" dirty="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35.000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100.000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25.000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200"/>
                        </a:spcBef>
                        <a:spcAft>
                          <a:spcPts val="400"/>
                        </a:spcAft>
                      </a:pPr>
                      <a:endParaRPr lang="es-ES_tradnl" sz="17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700" b="1" dirty="0" smtClean="0">
                          <a:solidFill>
                            <a:srgbClr val="0000FF"/>
                          </a:solidFill>
                          <a:latin typeface="Arial" pitchFamily="34" charset="0"/>
                          <a:ea typeface="Times New Roman"/>
                          <a:cs typeface="Arial" pitchFamily="34" charset="0"/>
                        </a:rPr>
                        <a:t>25.000</a:t>
                      </a:r>
                      <a:endParaRPr lang="es-ES_tradnl" sz="17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bl>
          </a:graphicData>
        </a:graphic>
      </p:graphicFrame>
      <p:graphicFrame>
        <p:nvGraphicFramePr>
          <p:cNvPr id="8" name="7 Tabla"/>
          <p:cNvGraphicFramePr>
            <a:graphicFrameLocks noGrp="1"/>
          </p:cNvGraphicFramePr>
          <p:nvPr/>
        </p:nvGraphicFramePr>
        <p:xfrm>
          <a:off x="152400" y="6400800"/>
          <a:ext cx="9372600" cy="381000"/>
        </p:xfrm>
        <a:graphic>
          <a:graphicData uri="http://schemas.openxmlformats.org/drawingml/2006/table">
            <a:tbl>
              <a:tblPr firstRow="1" bandRow="1">
                <a:tableStyleId>{5C22544A-7EE6-4342-B048-85BDC9FD1C3A}</a:tableStyleId>
              </a:tblPr>
              <a:tblGrid>
                <a:gridCol w="9372600">
                  <a:extLst>
                    <a:ext uri="{9D8B030D-6E8A-4147-A177-3AD203B41FA5}">
                      <a16:colId xmlns="" xmlns:a16="http://schemas.microsoft.com/office/drawing/2014/main" val="20000"/>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u="sng" dirty="0" smtClean="0">
                          <a:solidFill>
                            <a:srgbClr val="FFFF99"/>
                          </a:solidFill>
                          <a:effectLst/>
                        </a:rPr>
                        <a:t>Gasto deducible en BI</a:t>
                      </a:r>
                      <a:r>
                        <a:rPr lang="es-ES_tradnl" sz="1600" b="1" u="none" dirty="0" smtClean="0">
                          <a:solidFill>
                            <a:srgbClr val="FFFF99"/>
                          </a:solidFill>
                          <a:effectLst/>
                        </a:rPr>
                        <a:t>: </a:t>
                      </a:r>
                      <a:r>
                        <a:rPr lang="es-ES_tradnl" sz="1600" b="1" u="none" dirty="0" smtClean="0">
                          <a:solidFill>
                            <a:schemeClr val="tx1"/>
                          </a:solidFill>
                          <a:effectLst/>
                        </a:rPr>
                        <a:t>El impuesto extranjero </a:t>
                      </a:r>
                      <a:r>
                        <a:rPr lang="es-ES_tradnl" sz="1600" b="1" u="sng" dirty="0" smtClean="0">
                          <a:solidFill>
                            <a:schemeClr val="tx1"/>
                          </a:solidFill>
                          <a:effectLst/>
                        </a:rPr>
                        <a:t>no</a:t>
                      </a:r>
                      <a:r>
                        <a:rPr lang="es-ES_tradnl" sz="1600" b="1" u="none" dirty="0" smtClean="0">
                          <a:solidFill>
                            <a:schemeClr val="tx1"/>
                          </a:solidFill>
                          <a:effectLst/>
                        </a:rPr>
                        <a:t> deducido en cuota. </a:t>
                      </a:r>
                      <a:r>
                        <a:rPr lang="es-ES_tradnl" sz="1600" b="1" u="sng" dirty="0" smtClean="0">
                          <a:solidFill>
                            <a:schemeClr val="tx1"/>
                          </a:solidFill>
                          <a:effectLst/>
                        </a:rPr>
                        <a:t>Caso de Beta</a:t>
                      </a:r>
                      <a:r>
                        <a:rPr lang="es-ES_tradnl" sz="1600" b="1" u="none" dirty="0" smtClean="0">
                          <a:solidFill>
                            <a:schemeClr val="tx1"/>
                          </a:solidFill>
                          <a:effectLst/>
                        </a:rPr>
                        <a:t>: 10.000 €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690857217"/>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23FED47D-62CB-406F-B1A5-89D0251F7661}" type="slidenum">
              <a:rPr lang="es-ES"/>
              <a:pPr>
                <a:defRPr/>
              </a:pPr>
              <a:t>351</a:t>
            </a:fld>
            <a:endParaRPr lang="es-ES" dirty="0"/>
          </a:p>
        </p:txBody>
      </p:sp>
      <p:sp>
        <p:nvSpPr>
          <p:cNvPr id="96259" name="Text Box 3"/>
          <p:cNvSpPr txBox="1">
            <a:spLocks noChangeArrowheads="1"/>
          </p:cNvSpPr>
          <p:nvPr/>
        </p:nvSpPr>
        <p:spPr bwMode="auto">
          <a:xfrm>
            <a:off x="0" y="0"/>
            <a:ext cx="9906000" cy="384175"/>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0000FF"/>
                </a:solidFill>
              </a:rPr>
              <a:t>EJEMPLO-3</a:t>
            </a:r>
            <a:r>
              <a:rPr lang="es-ES" sz="1800" u="sng" dirty="0" smtClean="0">
                <a:solidFill>
                  <a:srgbClr val="000066"/>
                </a:solidFill>
              </a:rPr>
              <a:t>-Enunciado</a:t>
            </a:r>
            <a:r>
              <a:rPr lang="es-ES" sz="1800" dirty="0" smtClean="0">
                <a:solidFill>
                  <a:srgbClr val="000066"/>
                </a:solidFill>
              </a:rPr>
              <a:t>  </a:t>
            </a:r>
            <a:r>
              <a:rPr lang="es-ES" sz="1900" dirty="0" smtClean="0">
                <a:solidFill>
                  <a:srgbClr val="0000CC"/>
                </a:solidFill>
              </a:rPr>
              <a:t>DEDUCCIÓN</a:t>
            </a:r>
            <a:r>
              <a:rPr lang="es-ES" sz="1900" dirty="0" smtClean="0">
                <a:solidFill>
                  <a:srgbClr val="000066"/>
                </a:solidFill>
              </a:rPr>
              <a:t> </a:t>
            </a:r>
            <a:r>
              <a:rPr lang="es-ES" sz="1900" dirty="0">
                <a:solidFill>
                  <a:srgbClr val="FF0000"/>
                </a:solidFill>
              </a:rPr>
              <a:t>EP</a:t>
            </a:r>
            <a:r>
              <a:rPr lang="es-ES" sz="1900" dirty="0">
                <a:solidFill>
                  <a:srgbClr val="000066"/>
                </a:solidFill>
              </a:rPr>
              <a:t>: </a:t>
            </a:r>
            <a:r>
              <a:rPr lang="es-ES" sz="1900" u="sng" dirty="0">
                <a:solidFill>
                  <a:srgbClr val="000066"/>
                </a:solidFill>
              </a:rPr>
              <a:t>RENTAS de EP</a:t>
            </a:r>
            <a:r>
              <a:rPr lang="es-ES" sz="1900" dirty="0">
                <a:solidFill>
                  <a:srgbClr val="000066"/>
                </a:solidFill>
              </a:rPr>
              <a:t>.</a:t>
            </a:r>
            <a:r>
              <a:rPr lang="es-ES" sz="1800" dirty="0">
                <a:solidFill>
                  <a:srgbClr val="000066"/>
                </a:solidFill>
              </a:rPr>
              <a:t>  </a:t>
            </a:r>
            <a:r>
              <a:rPr lang="es-ES_tradnl" sz="1800" dirty="0">
                <a:solidFill>
                  <a:srgbClr val="FF0000"/>
                </a:solidFill>
              </a:rPr>
              <a:t>Art. </a:t>
            </a:r>
            <a:r>
              <a:rPr lang="es-ES_tradnl" sz="1800" dirty="0" smtClean="0">
                <a:solidFill>
                  <a:srgbClr val="FF0000"/>
                </a:solidFill>
              </a:rPr>
              <a:t>31 </a:t>
            </a:r>
            <a:r>
              <a:rPr lang="es-ES_tradnl" sz="1800" dirty="0">
                <a:solidFill>
                  <a:srgbClr val="FF0000"/>
                </a:solidFill>
              </a:rPr>
              <a:t>LIS</a:t>
            </a:r>
            <a:r>
              <a:rPr lang="es-ES" sz="1800" dirty="0">
                <a:solidFill>
                  <a:srgbClr val="FF0000"/>
                </a:solidFill>
              </a:rPr>
              <a:t> </a:t>
            </a:r>
          </a:p>
        </p:txBody>
      </p:sp>
      <p:sp>
        <p:nvSpPr>
          <p:cNvPr id="96260" name="Rectangle 1"/>
          <p:cNvSpPr>
            <a:spLocks noChangeArrowheads="1"/>
          </p:cNvSpPr>
          <p:nvPr/>
        </p:nvSpPr>
        <p:spPr bwMode="auto">
          <a:xfrm>
            <a:off x="0" y="0"/>
            <a:ext cx="9906000" cy="457200"/>
          </a:xfrm>
          <a:prstGeom prst="rect">
            <a:avLst/>
          </a:prstGeom>
          <a:noFill/>
          <a:ln w="9525">
            <a:noFill/>
            <a:miter lim="800000"/>
            <a:headEnd/>
            <a:tailEnd/>
          </a:ln>
        </p:spPr>
        <p:txBody>
          <a:bodyPr wrap="none" anchor="ctr">
            <a:spAutoFit/>
          </a:bodyPr>
          <a:lstStyle/>
          <a:p>
            <a:pPr eaLnBrk="0" hangingPunct="0"/>
            <a:endParaRPr lang="es-ES_tradnl"/>
          </a:p>
        </p:txBody>
      </p:sp>
      <p:graphicFrame>
        <p:nvGraphicFramePr>
          <p:cNvPr id="13" name="12 Tabla"/>
          <p:cNvGraphicFramePr>
            <a:graphicFrameLocks noGrp="1"/>
          </p:cNvGraphicFramePr>
          <p:nvPr>
            <p:extLst/>
          </p:nvPr>
        </p:nvGraphicFramePr>
        <p:xfrm>
          <a:off x="228600" y="2198688"/>
          <a:ext cx="9448800" cy="4125794"/>
        </p:xfrm>
        <a:graphic>
          <a:graphicData uri="http://schemas.openxmlformats.org/drawingml/2006/table">
            <a:tbl>
              <a:tblPr/>
              <a:tblGrid>
                <a:gridCol w="963363">
                  <a:extLst>
                    <a:ext uri="{9D8B030D-6E8A-4147-A177-3AD203B41FA5}">
                      <a16:colId xmlns="" xmlns:a16="http://schemas.microsoft.com/office/drawing/2014/main" val="20000"/>
                    </a:ext>
                  </a:extLst>
                </a:gridCol>
                <a:gridCol w="1284484">
                  <a:extLst>
                    <a:ext uri="{9D8B030D-6E8A-4147-A177-3AD203B41FA5}">
                      <a16:colId xmlns="" xmlns:a16="http://schemas.microsoft.com/office/drawing/2014/main" val="20001"/>
                    </a:ext>
                  </a:extLst>
                </a:gridCol>
                <a:gridCol w="1790753">
                  <a:extLst>
                    <a:ext uri="{9D8B030D-6E8A-4147-A177-3AD203B41FA5}">
                      <a16:colId xmlns="" xmlns:a16="http://schemas.microsoft.com/office/drawing/2014/main" val="20002"/>
                    </a:ext>
                  </a:extLst>
                </a:gridCol>
                <a:gridCol w="1126772">
                  <a:extLst>
                    <a:ext uri="{9D8B030D-6E8A-4147-A177-3AD203B41FA5}">
                      <a16:colId xmlns="" xmlns:a16="http://schemas.microsoft.com/office/drawing/2014/main" val="20003"/>
                    </a:ext>
                  </a:extLst>
                </a:gridCol>
                <a:gridCol w="1427254">
                  <a:extLst>
                    <a:ext uri="{9D8B030D-6E8A-4147-A177-3AD203B41FA5}">
                      <a16:colId xmlns="" xmlns:a16="http://schemas.microsoft.com/office/drawing/2014/main" val="20004"/>
                    </a:ext>
                  </a:extLst>
                </a:gridCol>
                <a:gridCol w="1427254">
                  <a:extLst>
                    <a:ext uri="{9D8B030D-6E8A-4147-A177-3AD203B41FA5}">
                      <a16:colId xmlns="" xmlns:a16="http://schemas.microsoft.com/office/drawing/2014/main" val="20005"/>
                    </a:ext>
                  </a:extLst>
                </a:gridCol>
                <a:gridCol w="1428920">
                  <a:extLst>
                    <a:ext uri="{9D8B030D-6E8A-4147-A177-3AD203B41FA5}">
                      <a16:colId xmlns="" xmlns:a16="http://schemas.microsoft.com/office/drawing/2014/main" val="20006"/>
                    </a:ext>
                  </a:extLst>
                </a:gridCol>
              </a:tblGrid>
              <a:tr h="1077794">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AÑO</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Renta Bruta  </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auto" latinLnBrk="0" hangingPunct="1">
                        <a:lnSpc>
                          <a:spcPct val="100000"/>
                        </a:lnSpc>
                        <a:spcBef>
                          <a:spcPts val="1100"/>
                        </a:spcBef>
                        <a:spcAft>
                          <a:spcPts val="0"/>
                        </a:spcAft>
                        <a:buClrTx/>
                        <a:buSzTx/>
                        <a:buFontTx/>
                        <a:buNone/>
                        <a:tabLst/>
                        <a:defRPr/>
                      </a:pPr>
                      <a:r>
                        <a:rPr lang="es-ES_tradnl" sz="1800" b="1" dirty="0" smtClean="0">
                          <a:latin typeface="Arial" pitchFamily="34" charset="0"/>
                          <a:ea typeface="Times New Roman"/>
                          <a:cs typeface="Arial" pitchFamily="34" charset="0"/>
                        </a:rPr>
                        <a:t>Renta Bruta – [Rentas (-) de ejercicios anteriores] </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 Renta Total</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Renta (-) pendiente de compensar</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Impuesto Extranjero (20%)</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Renta Neta </a:t>
                      </a:r>
                    </a:p>
                    <a:p>
                      <a:pPr algn="ctr">
                        <a:spcBef>
                          <a:spcPts val="1100"/>
                        </a:spcBef>
                        <a:spcAft>
                          <a:spcPts val="0"/>
                        </a:spcAft>
                      </a:pPr>
                      <a:r>
                        <a:rPr lang="es-ES_tradnl" sz="1800" b="1" dirty="0" smtClean="0">
                          <a:latin typeface="Arial" pitchFamily="34" charset="0"/>
                          <a:ea typeface="Times New Roman"/>
                          <a:cs typeface="Arial" pitchFamily="34" charset="0"/>
                        </a:rPr>
                        <a:t>(-impuesto)</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62134">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algn="ctr">
                        <a:spcBef>
                          <a:spcPts val="200"/>
                        </a:spcBef>
                        <a:spcAft>
                          <a:spcPts val="400"/>
                        </a:spcAft>
                      </a:pPr>
                      <a:r>
                        <a:rPr lang="es-ES_tradnl" sz="1600" b="1" dirty="0" smtClean="0">
                          <a:latin typeface="Arial" pitchFamily="34" charset="0"/>
                          <a:ea typeface="Times New Roman"/>
                          <a:cs typeface="Arial" pitchFamily="34" charset="0"/>
                        </a:rPr>
                        <a:t>N-4</a:t>
                      </a:r>
                      <a:endParaRPr lang="es-ES_tradnl" sz="1600"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-100.000</a:t>
                      </a:r>
                      <a:endParaRPr lang="es-ES_tradnl" sz="1600" b="1" dirty="0">
                        <a:solidFill>
                          <a:srgbClr val="000066"/>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-100.000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-100.000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62134">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N-3</a:t>
                      </a: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-50.000</a:t>
                      </a:r>
                      <a:endParaRPr lang="es-ES_tradnl" sz="1600" b="1" dirty="0">
                        <a:solidFill>
                          <a:srgbClr val="000066"/>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-50.000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-150.000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05354">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N-2</a:t>
                      </a: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10.000</a:t>
                      </a:r>
                      <a:endParaRPr lang="es-ES_tradnl" sz="1600" b="1" dirty="0">
                        <a:solidFill>
                          <a:srgbClr val="000066"/>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10.000 – 10.000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-140.000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09600">
                <a:tc>
                  <a:txBody>
                    <a:bodyPr/>
                    <a:lstStyle/>
                    <a:p>
                      <a:pPr algn="ctr">
                        <a:spcBef>
                          <a:spcPts val="200"/>
                        </a:spcBef>
                        <a:spcAft>
                          <a:spcPts val="400"/>
                        </a:spcAft>
                      </a:pPr>
                      <a:endParaRPr lang="es-ES_tradnl" sz="1600"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N-1</a:t>
                      </a: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60.000</a:t>
                      </a:r>
                      <a:endParaRPr lang="es-ES_tradnl" sz="1600" b="1" dirty="0">
                        <a:solidFill>
                          <a:srgbClr val="000066"/>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60.000 – 60.000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-80.000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685800">
                <a:tc>
                  <a:txBody>
                    <a:bodyPr/>
                    <a:lstStyle/>
                    <a:p>
                      <a:pPr algn="ctr">
                        <a:spcBef>
                          <a:spcPts val="200"/>
                        </a:spcBef>
                        <a:spcAft>
                          <a:spcPts val="400"/>
                        </a:spcAft>
                      </a:pPr>
                      <a:endParaRPr lang="es-ES_tradnl" sz="1600"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a:t>
                      </a: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120.000</a:t>
                      </a:r>
                      <a:endParaRPr lang="es-ES_tradnl" sz="1600" b="1" dirty="0">
                        <a:solidFill>
                          <a:srgbClr val="000066"/>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120.000 – 80.000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40.000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(8.000)</a:t>
                      </a:r>
                      <a:endParaRPr lang="es-ES_tradnl" sz="1600" b="1" dirty="0">
                        <a:solidFill>
                          <a:srgbClr val="0000FF"/>
                        </a:solidFill>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Bef>
                          <a:spcPts val="200"/>
                        </a:spcBef>
                        <a:spcAft>
                          <a:spcPts val="400"/>
                        </a:spcAft>
                      </a:pPr>
                      <a:endParaRPr lang="es-ES_tradnl" sz="1600"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32.000</a:t>
                      </a: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sp>
        <p:nvSpPr>
          <p:cNvPr id="96319" name="Rectangle 1"/>
          <p:cNvSpPr>
            <a:spLocks noChangeArrowheads="1"/>
          </p:cNvSpPr>
          <p:nvPr/>
        </p:nvSpPr>
        <p:spPr bwMode="auto">
          <a:xfrm>
            <a:off x="0" y="424408"/>
            <a:ext cx="9906000" cy="1556792"/>
          </a:xfrm>
          <a:prstGeom prst="rect">
            <a:avLst/>
          </a:prstGeom>
          <a:solidFill>
            <a:schemeClr val="tx1"/>
          </a:solidFill>
          <a:ln w="9525">
            <a:noFill/>
            <a:miter lim="800000"/>
            <a:headEnd/>
            <a:tailEnd/>
          </a:ln>
        </p:spPr>
        <p:txBody>
          <a:bodyPr wrap="square" tIns="139656" bIns="0" anchor="ctr">
            <a:spAutoFit/>
          </a:bodyPr>
          <a:lstStyle/>
          <a:p>
            <a:pPr marL="342900" indent="-342900" eaLnBrk="0" hangingPunct="0">
              <a:buFont typeface="Wingdings" pitchFamily="2" charset="2"/>
              <a:buChar char="v"/>
            </a:pPr>
            <a:r>
              <a:rPr lang="es-ES_tradnl" sz="1600" dirty="0">
                <a:solidFill>
                  <a:srgbClr val="000066"/>
                </a:solidFill>
                <a:latin typeface="Arial" pitchFamily="34" charset="0"/>
                <a:cs typeface="Times New Roman" pitchFamily="18" charset="0"/>
              </a:rPr>
              <a:t>Sea una sociedad </a:t>
            </a:r>
            <a:r>
              <a:rPr lang="es-ES_tradnl" sz="1600" u="sng" dirty="0">
                <a:solidFill>
                  <a:srgbClr val="000066"/>
                </a:solidFill>
                <a:latin typeface="Arial" pitchFamily="34" charset="0"/>
                <a:cs typeface="Times New Roman" pitchFamily="18" charset="0"/>
              </a:rPr>
              <a:t>A residente en Espa</a:t>
            </a:r>
            <a:r>
              <a:rPr lang="es-ES_tradnl" sz="1600" u="sng" dirty="0">
                <a:solidFill>
                  <a:srgbClr val="000066"/>
                </a:solidFill>
                <a:cs typeface="Times New Roman" pitchFamily="18" charset="0"/>
              </a:rPr>
              <a:t>ñ</a:t>
            </a:r>
            <a:r>
              <a:rPr lang="es-ES_tradnl" sz="1600" u="sng" dirty="0">
                <a:solidFill>
                  <a:srgbClr val="000066"/>
                </a:solidFill>
                <a:latin typeface="Arial" pitchFamily="34" charset="0"/>
                <a:cs typeface="Times New Roman" pitchFamily="18" charset="0"/>
              </a:rPr>
              <a:t>a</a:t>
            </a:r>
            <a:r>
              <a:rPr lang="es-ES_tradnl" sz="1600" dirty="0">
                <a:solidFill>
                  <a:srgbClr val="000066"/>
                </a:solidFill>
                <a:latin typeface="Arial" pitchFamily="34" charset="0"/>
                <a:cs typeface="Times New Roman" pitchFamily="18" charset="0"/>
              </a:rPr>
              <a:t>, sujeta al r</a:t>
            </a:r>
            <a:r>
              <a:rPr lang="es-ES_tradnl" sz="1600" dirty="0">
                <a:solidFill>
                  <a:srgbClr val="000066"/>
                </a:solidFill>
                <a:cs typeface="Times New Roman" pitchFamily="18" charset="0"/>
              </a:rPr>
              <a:t>é</a:t>
            </a:r>
            <a:r>
              <a:rPr lang="es-ES_tradnl" sz="1600" dirty="0">
                <a:solidFill>
                  <a:srgbClr val="000066"/>
                </a:solidFill>
                <a:latin typeface="Arial" pitchFamily="34" charset="0"/>
                <a:cs typeface="Times New Roman" pitchFamily="18" charset="0"/>
              </a:rPr>
              <a:t>gimen general de tributaci</a:t>
            </a:r>
            <a:r>
              <a:rPr lang="es-ES_tradnl" sz="1600" dirty="0">
                <a:solidFill>
                  <a:srgbClr val="000066"/>
                </a:solidFill>
                <a:cs typeface="Times New Roman" pitchFamily="18" charset="0"/>
              </a:rPr>
              <a:t>ó</a:t>
            </a:r>
            <a:r>
              <a:rPr lang="es-ES_tradnl" sz="1600" dirty="0">
                <a:solidFill>
                  <a:srgbClr val="000066"/>
                </a:solidFill>
                <a:latin typeface="Arial" pitchFamily="34" charset="0"/>
                <a:cs typeface="Times New Roman" pitchFamily="18" charset="0"/>
              </a:rPr>
              <a:t>n por IS </a:t>
            </a:r>
            <a:r>
              <a:rPr lang="es-ES_tradnl" sz="1600" dirty="0" smtClean="0">
                <a:solidFill>
                  <a:srgbClr val="000066"/>
                </a:solidFill>
                <a:latin typeface="Arial" pitchFamily="34" charset="0"/>
                <a:cs typeface="Times New Roman" pitchFamily="18" charset="0"/>
              </a:rPr>
              <a:t>(25%). </a:t>
            </a:r>
            <a:endParaRPr lang="es-ES_tradnl" sz="1600" dirty="0">
              <a:solidFill>
                <a:srgbClr val="000066"/>
              </a:solidFill>
              <a:latin typeface="Arial" pitchFamily="34" charset="0"/>
              <a:cs typeface="Times New Roman" pitchFamily="18" charset="0"/>
            </a:endParaRPr>
          </a:p>
          <a:p>
            <a:pPr marL="342900" indent="-342900" eaLnBrk="0" hangingPunct="0">
              <a:buFont typeface="Wingdings" pitchFamily="2" charset="2"/>
              <a:buChar char="v"/>
            </a:pPr>
            <a:r>
              <a:rPr lang="es-ES_tradnl" sz="1600" dirty="0">
                <a:solidFill>
                  <a:srgbClr val="000066"/>
                </a:solidFill>
                <a:latin typeface="Arial" pitchFamily="34" charset="0"/>
                <a:cs typeface="Times New Roman" pitchFamily="18" charset="0"/>
              </a:rPr>
              <a:t> Durante varios ejercicios N-4 a N ha obtenido las siguientes </a:t>
            </a:r>
            <a:r>
              <a:rPr lang="es-ES_tradnl" sz="1600" u="sng" dirty="0">
                <a:solidFill>
                  <a:srgbClr val="000066"/>
                </a:solidFill>
                <a:latin typeface="Arial" pitchFamily="34" charset="0"/>
                <a:cs typeface="Times New Roman" pitchFamily="18" charset="0"/>
              </a:rPr>
              <a:t>rentas mediante un Establecimiento Permanente (EP</a:t>
            </a:r>
            <a:r>
              <a:rPr lang="es-ES_tradnl" sz="1600" dirty="0">
                <a:solidFill>
                  <a:srgbClr val="000066"/>
                </a:solidFill>
                <a:latin typeface="Arial" pitchFamily="34" charset="0"/>
                <a:cs typeface="Times New Roman" pitchFamily="18" charset="0"/>
              </a:rPr>
              <a:t>),</a:t>
            </a:r>
          </a:p>
          <a:p>
            <a:pPr marL="342900" indent="-342900" eaLnBrk="0" hangingPunct="0">
              <a:buFont typeface="Wingdings" pitchFamily="2" charset="2"/>
              <a:buChar char="v"/>
            </a:pPr>
            <a:r>
              <a:rPr lang="es-ES_tradnl" sz="1600" dirty="0">
                <a:solidFill>
                  <a:srgbClr val="000066"/>
                </a:solidFill>
                <a:latin typeface="Arial" pitchFamily="34" charset="0"/>
                <a:cs typeface="Times New Roman" pitchFamily="18" charset="0"/>
              </a:rPr>
              <a:t>EP  en un país </a:t>
            </a:r>
            <a:r>
              <a:rPr lang="es-ES_tradnl" sz="1600" dirty="0" smtClean="0">
                <a:solidFill>
                  <a:srgbClr val="000066"/>
                </a:solidFill>
                <a:latin typeface="Arial" pitchFamily="34" charset="0"/>
                <a:cs typeface="Times New Roman" pitchFamily="18" charset="0"/>
              </a:rPr>
              <a:t>que </a:t>
            </a:r>
            <a:r>
              <a:rPr lang="es-ES_tradnl" sz="1600" dirty="0" smtClean="0">
                <a:solidFill>
                  <a:srgbClr val="FF0000"/>
                </a:solidFill>
                <a:latin typeface="Arial" pitchFamily="34" charset="0"/>
                <a:cs typeface="Times New Roman" pitchFamily="18" charset="0"/>
              </a:rPr>
              <a:t>puede ser </a:t>
            </a:r>
            <a:r>
              <a:rPr lang="es-ES_tradnl" sz="1600" u="sng" dirty="0">
                <a:solidFill>
                  <a:srgbClr val="FF0000"/>
                </a:solidFill>
                <a:latin typeface="Arial" pitchFamily="34" charset="0"/>
                <a:cs typeface="Times New Roman" pitchFamily="18" charset="0"/>
              </a:rPr>
              <a:t>Paraíso Fiscal</a:t>
            </a:r>
            <a:r>
              <a:rPr lang="es-ES_tradnl" sz="1600" dirty="0">
                <a:solidFill>
                  <a:srgbClr val="FF0000"/>
                </a:solidFill>
                <a:latin typeface="Arial" pitchFamily="34" charset="0"/>
                <a:cs typeface="Times New Roman" pitchFamily="18" charset="0"/>
              </a:rPr>
              <a:t> </a:t>
            </a:r>
            <a:r>
              <a:rPr lang="es-ES_tradnl" sz="1600" dirty="0" smtClean="0">
                <a:solidFill>
                  <a:srgbClr val="FF0000"/>
                </a:solidFill>
                <a:latin typeface="Arial" pitchFamily="34" charset="0"/>
                <a:cs typeface="Times New Roman" pitchFamily="18" charset="0"/>
              </a:rPr>
              <a:t>(se puede la DDII del art. 31 L no la EDII del art. 22 L)</a:t>
            </a:r>
            <a:endParaRPr lang="es-ES_tradnl" sz="1600" dirty="0">
              <a:solidFill>
                <a:srgbClr val="FF0000"/>
              </a:solidFill>
              <a:latin typeface="Arial" pitchFamily="34" charset="0"/>
              <a:cs typeface="Times New Roman" pitchFamily="18" charset="0"/>
            </a:endParaRPr>
          </a:p>
          <a:p>
            <a:pPr marL="342900" indent="-342900" eaLnBrk="0" hangingPunct="0">
              <a:buFont typeface="Wingdings" pitchFamily="2" charset="2"/>
              <a:buChar char="v"/>
            </a:pPr>
            <a:r>
              <a:rPr lang="es-ES_tradnl" sz="1600" dirty="0">
                <a:solidFill>
                  <a:srgbClr val="000066"/>
                </a:solidFill>
                <a:latin typeface="Arial" pitchFamily="34" charset="0"/>
                <a:cs typeface="Times New Roman" pitchFamily="18" charset="0"/>
              </a:rPr>
              <a:t> </a:t>
            </a:r>
            <a:r>
              <a:rPr lang="es-ES_tradnl" u="sng" dirty="0" smtClean="0">
                <a:solidFill>
                  <a:srgbClr val="0000CC"/>
                </a:solidFill>
                <a:latin typeface="Arial" pitchFamily="34" charset="0"/>
                <a:cs typeface="Times New Roman" pitchFamily="18" charset="0"/>
              </a:rPr>
              <a:t>Datos </a:t>
            </a:r>
            <a:r>
              <a:rPr lang="es-ES_tradnl" u="sng" dirty="0">
                <a:solidFill>
                  <a:srgbClr val="0000CC"/>
                </a:solidFill>
                <a:latin typeface="Arial" pitchFamily="34" charset="0"/>
                <a:cs typeface="Times New Roman" pitchFamily="18" charset="0"/>
              </a:rPr>
              <a:t>del EP</a:t>
            </a:r>
            <a:r>
              <a:rPr lang="es-ES_tradnl" dirty="0">
                <a:solidFill>
                  <a:srgbClr val="0000CC"/>
                </a:solidFill>
                <a:latin typeface="Arial" pitchFamily="34" charset="0"/>
                <a:cs typeface="Times New Roman" pitchFamily="18" charset="0"/>
              </a:rPr>
              <a:t>: </a:t>
            </a:r>
            <a:endParaRPr lang="es-ES_tradnl" sz="800" dirty="0">
              <a:solidFill>
                <a:srgbClr val="0000CC"/>
              </a:solidFill>
              <a:latin typeface="Arial" pitchFamily="34" charset="0"/>
              <a:cs typeface="Times New Roman" pitchFamily="18" charset="0"/>
            </a:endParaRPr>
          </a:p>
          <a:p>
            <a:pPr marL="342900" indent="-342900" eaLnBrk="0" hangingPunct="0">
              <a:buFont typeface="Wingdings" pitchFamily="2" charset="2"/>
              <a:buChar char="v"/>
            </a:pPr>
            <a:endParaRPr lang="es-ES_tradnl" sz="800" dirty="0">
              <a:solidFill>
                <a:srgbClr val="0000CC"/>
              </a:solidFill>
            </a:endParaRPr>
          </a:p>
        </p:txBody>
      </p:sp>
      <p:graphicFrame>
        <p:nvGraphicFramePr>
          <p:cNvPr id="9" name="8 Tabla"/>
          <p:cNvGraphicFramePr>
            <a:graphicFrameLocks noGrp="1"/>
          </p:cNvGraphicFramePr>
          <p:nvPr/>
        </p:nvGraphicFramePr>
        <p:xfrm>
          <a:off x="762000" y="6410325"/>
          <a:ext cx="6604000" cy="370840"/>
        </p:xfrm>
        <a:graphic>
          <a:graphicData uri="http://schemas.openxmlformats.org/drawingml/2006/table">
            <a:tbl>
              <a:tblPr firstRow="1" bandRow="1">
                <a:tableStyleId>{5C22544A-7EE6-4342-B048-85BDC9FD1C3A}</a:tableStyleId>
              </a:tblPr>
              <a:tblGrid>
                <a:gridCol w="6604000">
                  <a:extLst>
                    <a:ext uri="{9D8B030D-6E8A-4147-A177-3AD203B41FA5}">
                      <a16:colId xmlns="" xmlns:a16="http://schemas.microsoft.com/office/drawing/2014/main" val="20000"/>
                    </a:ext>
                  </a:extLst>
                </a:gridCol>
              </a:tblGrid>
              <a:tr h="370840">
                <a:tc>
                  <a:txBody>
                    <a:bodyPr/>
                    <a:lstStyle/>
                    <a:p>
                      <a:r>
                        <a:rPr lang="es-ES_tradnl" dirty="0" smtClean="0"/>
                        <a:t>Determinar la deducción de</a:t>
                      </a:r>
                      <a:r>
                        <a:rPr lang="es-ES_tradnl" baseline="0" dirty="0" smtClean="0"/>
                        <a:t> las rentas del EP</a:t>
                      </a:r>
                      <a:endParaRPr lang="es-ES_tradnl" dirty="0"/>
                    </a:p>
                  </a:txBody>
                  <a:tcP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3689159"/>
      </p:ext>
    </p:extLst>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400800"/>
            <a:ext cx="2311400" cy="476250"/>
          </a:xfrm>
        </p:spPr>
        <p:txBody>
          <a:bodyPr/>
          <a:lstStyle/>
          <a:p>
            <a:pPr>
              <a:defRPr/>
            </a:pPr>
            <a:fld id="{14671242-3AC5-4A3D-A7C0-32BB24BC2537}" type="slidenum">
              <a:rPr lang="es-ES"/>
              <a:pPr>
                <a:defRPr/>
              </a:pPr>
              <a:t>352</a:t>
            </a:fld>
            <a:endParaRPr lang="es-ES" dirty="0"/>
          </a:p>
        </p:txBody>
      </p:sp>
      <p:sp>
        <p:nvSpPr>
          <p:cNvPr id="97283" name="Text Box 3"/>
          <p:cNvSpPr txBox="1">
            <a:spLocks noChangeArrowheads="1"/>
          </p:cNvSpPr>
          <p:nvPr/>
        </p:nvSpPr>
        <p:spPr bwMode="auto">
          <a:xfrm>
            <a:off x="0" y="0"/>
            <a:ext cx="9906000" cy="384175"/>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0000FF"/>
                </a:solidFill>
              </a:rPr>
              <a:t>EJEMPLO-3</a:t>
            </a:r>
            <a:r>
              <a:rPr lang="es-ES" sz="1800" u="sng" dirty="0" smtClean="0">
                <a:solidFill>
                  <a:srgbClr val="000066"/>
                </a:solidFill>
              </a:rPr>
              <a:t>- Solución a)</a:t>
            </a:r>
            <a:r>
              <a:rPr lang="es-ES" sz="1800" dirty="0" smtClean="0">
                <a:solidFill>
                  <a:srgbClr val="000066"/>
                </a:solidFill>
              </a:rPr>
              <a:t>  </a:t>
            </a:r>
            <a:r>
              <a:rPr lang="es-ES" sz="1900" dirty="0" smtClean="0">
                <a:solidFill>
                  <a:srgbClr val="0000CC"/>
                </a:solidFill>
              </a:rPr>
              <a:t>DEDUCCIÓN</a:t>
            </a:r>
            <a:r>
              <a:rPr lang="es-ES" sz="1900" dirty="0" smtClean="0">
                <a:solidFill>
                  <a:srgbClr val="000066"/>
                </a:solidFill>
              </a:rPr>
              <a:t> </a:t>
            </a:r>
            <a:r>
              <a:rPr lang="es-ES" sz="1900" dirty="0">
                <a:solidFill>
                  <a:srgbClr val="FF0000"/>
                </a:solidFill>
              </a:rPr>
              <a:t>EP</a:t>
            </a:r>
            <a:r>
              <a:rPr lang="es-ES" sz="1900" dirty="0">
                <a:solidFill>
                  <a:srgbClr val="000066"/>
                </a:solidFill>
              </a:rPr>
              <a:t>: </a:t>
            </a:r>
            <a:r>
              <a:rPr lang="es-ES" sz="1900" u="sng" dirty="0">
                <a:solidFill>
                  <a:srgbClr val="000066"/>
                </a:solidFill>
              </a:rPr>
              <a:t>RENTAS de EP</a:t>
            </a:r>
            <a:r>
              <a:rPr lang="es-ES" sz="1900" dirty="0">
                <a:solidFill>
                  <a:srgbClr val="000066"/>
                </a:solidFill>
              </a:rPr>
              <a:t>.</a:t>
            </a:r>
            <a:r>
              <a:rPr lang="es-ES" sz="1800" dirty="0">
                <a:solidFill>
                  <a:srgbClr val="000066"/>
                </a:solidFill>
              </a:rPr>
              <a:t>  </a:t>
            </a:r>
            <a:r>
              <a:rPr lang="es-ES_tradnl" sz="1800" dirty="0">
                <a:solidFill>
                  <a:srgbClr val="FF0000"/>
                </a:solidFill>
              </a:rPr>
              <a:t>Art. </a:t>
            </a:r>
            <a:r>
              <a:rPr lang="es-ES_tradnl" sz="1800" dirty="0" smtClean="0">
                <a:solidFill>
                  <a:srgbClr val="FF0000"/>
                </a:solidFill>
              </a:rPr>
              <a:t>31 </a:t>
            </a:r>
            <a:r>
              <a:rPr lang="es-ES_tradnl" sz="1800" dirty="0">
                <a:solidFill>
                  <a:srgbClr val="FF0000"/>
                </a:solidFill>
              </a:rPr>
              <a:t>LIS</a:t>
            </a:r>
            <a:r>
              <a:rPr lang="es-ES" sz="1800" dirty="0">
                <a:solidFill>
                  <a:srgbClr val="FF0000"/>
                </a:solidFill>
              </a:rPr>
              <a:t> </a:t>
            </a:r>
          </a:p>
        </p:txBody>
      </p:sp>
      <p:sp>
        <p:nvSpPr>
          <p:cNvPr id="97284" name="Rectangle 1"/>
          <p:cNvSpPr>
            <a:spLocks noChangeArrowheads="1"/>
          </p:cNvSpPr>
          <p:nvPr/>
        </p:nvSpPr>
        <p:spPr bwMode="auto">
          <a:xfrm>
            <a:off x="0" y="0"/>
            <a:ext cx="9906000" cy="457200"/>
          </a:xfrm>
          <a:prstGeom prst="rect">
            <a:avLst/>
          </a:prstGeom>
          <a:noFill/>
          <a:ln w="9525">
            <a:noFill/>
            <a:miter lim="800000"/>
            <a:headEnd/>
            <a:tailEnd/>
          </a:ln>
        </p:spPr>
        <p:txBody>
          <a:bodyPr wrap="none" anchor="ctr">
            <a:spAutoFit/>
          </a:bodyPr>
          <a:lstStyle/>
          <a:p>
            <a:pPr eaLnBrk="0" hangingPunct="0"/>
            <a:endParaRPr lang="es-ES_tradnl"/>
          </a:p>
        </p:txBody>
      </p:sp>
      <p:graphicFrame>
        <p:nvGraphicFramePr>
          <p:cNvPr id="13" name="12 Tabla"/>
          <p:cNvGraphicFramePr>
            <a:graphicFrameLocks noGrp="1"/>
          </p:cNvGraphicFramePr>
          <p:nvPr>
            <p:extLst/>
          </p:nvPr>
        </p:nvGraphicFramePr>
        <p:xfrm>
          <a:off x="152400" y="2286000"/>
          <a:ext cx="9448800" cy="4433504"/>
        </p:xfrm>
        <a:graphic>
          <a:graphicData uri="http://schemas.openxmlformats.org/drawingml/2006/table">
            <a:tbl>
              <a:tblPr/>
              <a:tblGrid>
                <a:gridCol w="944880">
                  <a:extLst>
                    <a:ext uri="{9D8B030D-6E8A-4147-A177-3AD203B41FA5}">
                      <a16:colId xmlns="" xmlns:a16="http://schemas.microsoft.com/office/drawing/2014/main" val="20000"/>
                    </a:ext>
                  </a:extLst>
                </a:gridCol>
                <a:gridCol w="1653540">
                  <a:extLst>
                    <a:ext uri="{9D8B030D-6E8A-4147-A177-3AD203B41FA5}">
                      <a16:colId xmlns="" xmlns:a16="http://schemas.microsoft.com/office/drawing/2014/main" val="20001"/>
                    </a:ext>
                  </a:extLst>
                </a:gridCol>
                <a:gridCol w="1653540">
                  <a:extLst>
                    <a:ext uri="{9D8B030D-6E8A-4147-A177-3AD203B41FA5}">
                      <a16:colId xmlns="" xmlns:a16="http://schemas.microsoft.com/office/drawing/2014/main" val="20002"/>
                    </a:ext>
                  </a:extLst>
                </a:gridCol>
                <a:gridCol w="1653540">
                  <a:extLst>
                    <a:ext uri="{9D8B030D-6E8A-4147-A177-3AD203B41FA5}">
                      <a16:colId xmlns="" xmlns:a16="http://schemas.microsoft.com/office/drawing/2014/main" val="20003"/>
                    </a:ext>
                  </a:extLst>
                </a:gridCol>
                <a:gridCol w="1732280">
                  <a:extLst>
                    <a:ext uri="{9D8B030D-6E8A-4147-A177-3AD203B41FA5}">
                      <a16:colId xmlns="" xmlns:a16="http://schemas.microsoft.com/office/drawing/2014/main" val="20004"/>
                    </a:ext>
                  </a:extLst>
                </a:gridCol>
                <a:gridCol w="1811020">
                  <a:extLst>
                    <a:ext uri="{9D8B030D-6E8A-4147-A177-3AD203B41FA5}">
                      <a16:colId xmlns="" xmlns:a16="http://schemas.microsoft.com/office/drawing/2014/main" val="20005"/>
                    </a:ext>
                  </a:extLst>
                </a:gridCol>
              </a:tblGrid>
              <a:tr h="1171444">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AÑO</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ctr" defTabSz="914400" rtl="0" eaLnBrk="1" fontAlgn="auto" latinLnBrk="0" hangingPunct="1">
                        <a:lnSpc>
                          <a:spcPct val="100000"/>
                        </a:lnSpc>
                        <a:spcBef>
                          <a:spcPts val="1100"/>
                        </a:spcBef>
                        <a:spcAft>
                          <a:spcPts val="0"/>
                        </a:spcAft>
                        <a:buClrTx/>
                        <a:buSzTx/>
                        <a:buFontTx/>
                        <a:buNone/>
                        <a:tabLst/>
                        <a:defRPr/>
                      </a:pPr>
                      <a:r>
                        <a:rPr lang="es-ES_tradnl" sz="1800" b="1" dirty="0" smtClean="0">
                          <a:latin typeface="Arial" pitchFamily="34" charset="0"/>
                          <a:ea typeface="Times New Roman"/>
                          <a:cs typeface="Arial" pitchFamily="34" charset="0"/>
                        </a:rPr>
                        <a:t>Renta Bruta  del EP a integrar por A </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auto" latinLnBrk="0" hangingPunct="1">
                        <a:lnSpc>
                          <a:spcPct val="100000"/>
                        </a:lnSpc>
                        <a:spcBef>
                          <a:spcPts val="1100"/>
                        </a:spcBef>
                        <a:spcAft>
                          <a:spcPts val="0"/>
                        </a:spcAft>
                        <a:buClrTx/>
                        <a:buSzTx/>
                        <a:buFontTx/>
                        <a:buNone/>
                        <a:tabLst/>
                        <a:defRPr/>
                      </a:pPr>
                      <a:r>
                        <a:rPr lang="es-ES_tradnl" sz="1800" b="1" dirty="0" smtClean="0">
                          <a:latin typeface="Arial" pitchFamily="34" charset="0"/>
                          <a:ea typeface="Times New Roman"/>
                          <a:cs typeface="Arial" pitchFamily="34" charset="0"/>
                        </a:rPr>
                        <a:t>Renta Bruta – [Rentas (-) de ejercicios anteriores] </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Renta (-) </a:t>
                      </a:r>
                      <a:r>
                        <a:rPr lang="es-ES_tradnl" sz="1800" b="1" u="sng" dirty="0" smtClean="0">
                          <a:latin typeface="Arial" pitchFamily="34" charset="0"/>
                          <a:ea typeface="Times New Roman"/>
                          <a:cs typeface="Arial" pitchFamily="34" charset="0"/>
                        </a:rPr>
                        <a:t>pendiente</a:t>
                      </a:r>
                      <a:r>
                        <a:rPr lang="es-ES_tradnl" sz="1800" b="1" dirty="0" smtClean="0">
                          <a:latin typeface="Arial" pitchFamily="34" charset="0"/>
                          <a:ea typeface="Times New Roman"/>
                          <a:cs typeface="Arial" pitchFamily="34" charset="0"/>
                        </a:rPr>
                        <a:t> de compensar</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Base de deducción</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Deducción</a:t>
                      </a:r>
                    </a:p>
                    <a:p>
                      <a:pPr algn="ctr">
                        <a:spcBef>
                          <a:spcPts val="1100"/>
                        </a:spcBef>
                        <a:spcAft>
                          <a:spcPts val="0"/>
                        </a:spcAft>
                      </a:pPr>
                      <a:r>
                        <a:rPr lang="es-ES_tradnl" sz="1800" b="1" dirty="0" smtClean="0">
                          <a:latin typeface="Arial" pitchFamily="34" charset="0"/>
                          <a:ea typeface="Times New Roman"/>
                          <a:cs typeface="Arial" pitchFamily="34" charset="0"/>
                        </a:rPr>
                        <a:t>Menor**</a:t>
                      </a:r>
                    </a:p>
                    <a:p>
                      <a:pPr algn="ctr">
                        <a:spcBef>
                          <a:spcPts val="1100"/>
                        </a:spcBef>
                        <a:spcAft>
                          <a:spcPts val="0"/>
                        </a:spcAft>
                      </a:pP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72407">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algn="ctr">
                        <a:spcBef>
                          <a:spcPts val="200"/>
                        </a:spcBef>
                        <a:spcAft>
                          <a:spcPts val="400"/>
                        </a:spcAft>
                      </a:pPr>
                      <a:r>
                        <a:rPr lang="es-ES_tradnl" sz="1600" b="1" dirty="0" smtClean="0">
                          <a:latin typeface="Arial" pitchFamily="34" charset="0"/>
                          <a:ea typeface="Times New Roman"/>
                          <a:cs typeface="Arial" pitchFamily="34" charset="0"/>
                        </a:rPr>
                        <a:t>N-4</a:t>
                      </a:r>
                      <a:endParaRPr lang="es-ES_tradnl" sz="1600" dirty="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-100.000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-100.000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72407">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N-3</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-50.000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-150.000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14508">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N-2</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10.000 – 10.000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-140.000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18818">
                <a:tc>
                  <a:txBody>
                    <a:bodyPr/>
                    <a:lstStyle/>
                    <a:p>
                      <a:pPr algn="ctr">
                        <a:spcBef>
                          <a:spcPts val="200"/>
                        </a:spcBef>
                        <a:spcAft>
                          <a:spcPts val="400"/>
                        </a:spcAft>
                      </a:pPr>
                      <a:endParaRPr lang="es-ES_tradnl" sz="1600"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N-1</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60.000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60.000 – 60.000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-80.000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870018">
                <a:tc>
                  <a:txBody>
                    <a:bodyPr/>
                    <a:lstStyle/>
                    <a:p>
                      <a:pPr algn="ctr">
                        <a:spcBef>
                          <a:spcPts val="200"/>
                        </a:spcBef>
                        <a:spcAft>
                          <a:spcPts val="400"/>
                        </a:spcAft>
                      </a:pPr>
                      <a:endParaRPr lang="es-ES_tradnl" sz="1600"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a:t>
                      </a: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120.000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120.000 – 80.000 = </a:t>
                      </a:r>
                      <a:r>
                        <a:rPr lang="es-ES_tradnl" sz="1600" b="1" u="sng" dirty="0" smtClean="0">
                          <a:solidFill>
                            <a:srgbClr val="0000FF"/>
                          </a:solidFill>
                          <a:latin typeface="Arial" pitchFamily="34" charset="0"/>
                          <a:ea typeface="Times New Roman"/>
                          <a:cs typeface="Arial" pitchFamily="34" charset="0"/>
                        </a:rPr>
                        <a:t>40.000</a:t>
                      </a:r>
                      <a:endParaRPr lang="es-ES_tradnl" sz="1600" b="1" u="sng"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66"/>
                          </a:solidFill>
                          <a:latin typeface="Arial" pitchFamily="34" charset="0"/>
                          <a:ea typeface="Times New Roman"/>
                          <a:cs typeface="Arial" pitchFamily="34" charset="0"/>
                        </a:rPr>
                        <a:t>40.000</a:t>
                      </a:r>
                      <a:endParaRPr lang="es-ES_tradnl" sz="1600" b="1" dirty="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marL="342900" indent="-342900" algn="ctr">
                        <a:spcBef>
                          <a:spcPts val="200"/>
                        </a:spcBef>
                        <a:spcAft>
                          <a:spcPts val="400"/>
                        </a:spcAft>
                        <a:buFont typeface="+mj-lt"/>
                        <a:buAutoNum type="alphaLcParenR"/>
                      </a:pPr>
                      <a:r>
                        <a:rPr lang="es-ES_tradnl" sz="1600" b="1" dirty="0" smtClean="0">
                          <a:solidFill>
                            <a:srgbClr val="000066"/>
                          </a:solidFill>
                          <a:latin typeface="Arial" pitchFamily="34" charset="0"/>
                          <a:ea typeface="Times New Roman"/>
                          <a:cs typeface="Arial" pitchFamily="34" charset="0"/>
                        </a:rPr>
                        <a:t>10.000 (25%)</a:t>
                      </a:r>
                    </a:p>
                    <a:p>
                      <a:pPr marL="342900" marR="0" indent="-342900" algn="ctr" defTabSz="914400" rtl="0" eaLnBrk="1" fontAlgn="auto" latinLnBrk="0" hangingPunct="1">
                        <a:lnSpc>
                          <a:spcPct val="100000"/>
                        </a:lnSpc>
                        <a:spcBef>
                          <a:spcPts val="200"/>
                        </a:spcBef>
                        <a:spcAft>
                          <a:spcPts val="400"/>
                        </a:spcAft>
                        <a:buClrTx/>
                        <a:buSzTx/>
                        <a:buFont typeface="+mj-lt"/>
                        <a:buAutoNum type="alphaLcParenR"/>
                        <a:tabLst/>
                        <a:defRPr/>
                      </a:pPr>
                      <a:r>
                        <a:rPr lang="es-ES_tradnl" sz="1600" b="1" dirty="0" smtClean="0">
                          <a:solidFill>
                            <a:srgbClr val="FF0000"/>
                          </a:solidFill>
                          <a:latin typeface="Arial" pitchFamily="34" charset="0"/>
                          <a:ea typeface="Times New Roman"/>
                          <a:cs typeface="Arial" pitchFamily="34" charset="0"/>
                        </a:rPr>
                        <a:t>8.000 (20%)**</a:t>
                      </a:r>
                      <a:endParaRPr lang="es-ES_tradnl" sz="1600" b="1" dirty="0">
                        <a:solidFill>
                          <a:srgbClr val="FF0000"/>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bl>
          </a:graphicData>
        </a:graphic>
      </p:graphicFrame>
      <p:graphicFrame>
        <p:nvGraphicFramePr>
          <p:cNvPr id="9" name="8 Tabla"/>
          <p:cNvGraphicFramePr>
            <a:graphicFrameLocks noGrp="1"/>
          </p:cNvGraphicFramePr>
          <p:nvPr/>
        </p:nvGraphicFramePr>
        <p:xfrm>
          <a:off x="76200" y="517525"/>
          <a:ext cx="9753600" cy="1600200"/>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20000"/>
                    </a:ext>
                  </a:extLst>
                </a:gridCol>
              </a:tblGrid>
              <a:tr h="762000">
                <a:tc>
                  <a:txBody>
                    <a:bodyPr/>
                    <a:lstStyle/>
                    <a:p>
                      <a:pPr marL="342900" indent="-342900">
                        <a:buFont typeface="+mj-lt"/>
                        <a:buAutoNum type="arabicPeriod"/>
                      </a:pPr>
                      <a:r>
                        <a:rPr lang="es-ES_tradnl" u="sng" dirty="0" smtClean="0"/>
                        <a:t>Integración</a:t>
                      </a:r>
                      <a:r>
                        <a:rPr lang="es-ES_tradnl" dirty="0" smtClean="0"/>
                        <a:t> en la Base Imponible de A de</a:t>
                      </a:r>
                      <a:r>
                        <a:rPr lang="es-ES_tradnl" baseline="0" dirty="0" smtClean="0"/>
                        <a:t> las rentas </a:t>
                      </a:r>
                      <a:r>
                        <a:rPr lang="es-ES_tradnl" u="sng" baseline="0" dirty="0" smtClean="0"/>
                        <a:t>NEGATIVAS</a:t>
                      </a:r>
                      <a:r>
                        <a:rPr lang="es-ES_tradnl" baseline="0" dirty="0" smtClean="0"/>
                        <a:t>  del EP (de los años N-4 y N-3) -100.000 en N-4  y -50.000 en N-5, compensará con otras propias de A. </a:t>
                      </a:r>
                    </a:p>
                    <a:p>
                      <a:pPr marL="342900" indent="-342900">
                        <a:buFont typeface="+mj-lt"/>
                        <a:buAutoNum type="arabicPeriod"/>
                      </a:pPr>
                      <a:r>
                        <a:rPr lang="es-ES_tradnl" baseline="0" dirty="0" smtClean="0"/>
                        <a:t>También se integrarán las </a:t>
                      </a:r>
                      <a:r>
                        <a:rPr lang="es-ES_tradnl" u="sng" baseline="0" dirty="0" smtClean="0"/>
                        <a:t>POSITIVAS</a:t>
                      </a:r>
                      <a:r>
                        <a:rPr lang="es-ES_tradnl" baseline="0" dirty="0" smtClean="0"/>
                        <a:t> posteriores de los años N-2, N-1 y N.</a:t>
                      </a:r>
                    </a:p>
                    <a:p>
                      <a:pPr marL="342900" indent="-342900">
                        <a:buFont typeface="+mj-lt"/>
                        <a:buAutoNum type="arabicPeriod"/>
                      </a:pPr>
                      <a:r>
                        <a:rPr lang="es-ES_tradnl" u="sng" baseline="0" dirty="0" smtClean="0">
                          <a:solidFill>
                            <a:srgbClr val="FFFF00"/>
                          </a:solidFill>
                        </a:rPr>
                        <a:t>No</a:t>
                      </a:r>
                      <a:r>
                        <a:rPr lang="es-ES_tradnl" baseline="0" dirty="0" smtClean="0">
                          <a:solidFill>
                            <a:srgbClr val="FFFF00"/>
                          </a:solidFill>
                        </a:rPr>
                        <a:t> se puede aplicar ni la </a:t>
                      </a:r>
                      <a:r>
                        <a:rPr lang="es-ES_tradnl" u="sng" baseline="0" dirty="0" smtClean="0">
                          <a:solidFill>
                            <a:srgbClr val="FFFF00"/>
                          </a:solidFill>
                        </a:rPr>
                        <a:t>DDII del art. 31</a:t>
                      </a:r>
                      <a:r>
                        <a:rPr lang="es-ES_tradnl" baseline="0" dirty="0" smtClean="0">
                          <a:solidFill>
                            <a:srgbClr val="FFFF00"/>
                          </a:solidFill>
                        </a:rPr>
                        <a:t> </a:t>
                      </a:r>
                      <a:r>
                        <a:rPr lang="es-ES_tradnl" u="sng" baseline="0" dirty="0" smtClean="0">
                          <a:solidFill>
                            <a:srgbClr val="FFFF00"/>
                          </a:solidFill>
                        </a:rPr>
                        <a:t>ni</a:t>
                      </a:r>
                      <a:r>
                        <a:rPr lang="es-ES_tradnl" baseline="0" dirty="0" smtClean="0">
                          <a:solidFill>
                            <a:srgbClr val="FFFF00"/>
                          </a:solidFill>
                        </a:rPr>
                        <a:t> la </a:t>
                      </a:r>
                      <a:r>
                        <a:rPr lang="es-ES_tradnl" u="sng" baseline="0" dirty="0" smtClean="0">
                          <a:solidFill>
                            <a:srgbClr val="FFFF00"/>
                          </a:solidFill>
                        </a:rPr>
                        <a:t>exención del art. 22</a:t>
                      </a:r>
                      <a:r>
                        <a:rPr lang="es-ES_tradnl" baseline="0" dirty="0" smtClean="0">
                          <a:solidFill>
                            <a:srgbClr val="FFFF00"/>
                          </a:solidFill>
                        </a:rPr>
                        <a:t> </a:t>
                      </a:r>
                      <a:r>
                        <a:rPr lang="es-ES_tradnl" baseline="0" dirty="0" smtClean="0">
                          <a:solidFill>
                            <a:srgbClr val="FFFF66"/>
                          </a:solidFill>
                        </a:rPr>
                        <a:t>hasta que las positivas del EP no superen las negativas del EP</a:t>
                      </a:r>
                      <a:r>
                        <a:rPr lang="es-ES_tradnl" baseline="0" dirty="0" smtClean="0"/>
                        <a:t>. Hecho que se produce en el año N.</a:t>
                      </a:r>
                      <a:endParaRPr lang="es-ES_tradnl" sz="900" baseline="0" dirty="0" smtClean="0"/>
                    </a:p>
                    <a:p>
                      <a:pPr marL="342900" indent="-342900">
                        <a:buFont typeface="+mj-lt"/>
                        <a:buNone/>
                      </a:pPr>
                      <a:r>
                        <a:rPr lang="es-ES_tradnl" sz="900" baseline="0" dirty="0" smtClean="0"/>
                        <a:t>  </a:t>
                      </a:r>
                      <a:endParaRPr lang="es-ES_tradnl" sz="900" dirty="0"/>
                    </a:p>
                  </a:txBody>
                  <a:tcPr>
                    <a:solidFill>
                      <a:schemeClr val="bg2">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91405498"/>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400800"/>
            <a:ext cx="2311400" cy="476250"/>
          </a:xfrm>
        </p:spPr>
        <p:txBody>
          <a:bodyPr/>
          <a:lstStyle/>
          <a:p>
            <a:pPr>
              <a:defRPr/>
            </a:pPr>
            <a:fld id="{14671242-3AC5-4A3D-A7C0-32BB24BC2537}" type="slidenum">
              <a:rPr lang="es-ES"/>
              <a:pPr>
                <a:defRPr/>
              </a:pPr>
              <a:t>353</a:t>
            </a:fld>
            <a:endParaRPr lang="es-ES" dirty="0"/>
          </a:p>
        </p:txBody>
      </p:sp>
      <p:sp>
        <p:nvSpPr>
          <p:cNvPr id="97283" name="Text Box 3"/>
          <p:cNvSpPr txBox="1">
            <a:spLocks noChangeArrowheads="1"/>
          </p:cNvSpPr>
          <p:nvPr/>
        </p:nvSpPr>
        <p:spPr bwMode="auto">
          <a:xfrm>
            <a:off x="0" y="0"/>
            <a:ext cx="9906000" cy="384175"/>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0000CC"/>
                </a:solidFill>
              </a:rPr>
              <a:t>EJEMPLO-3</a:t>
            </a:r>
            <a:r>
              <a:rPr lang="es-ES" sz="1800" u="sng" dirty="0" smtClean="0">
                <a:solidFill>
                  <a:srgbClr val="000066"/>
                </a:solidFill>
              </a:rPr>
              <a:t>- Solución-b)</a:t>
            </a:r>
            <a:r>
              <a:rPr lang="es-ES" sz="1800" dirty="0" smtClean="0">
                <a:solidFill>
                  <a:srgbClr val="000066"/>
                </a:solidFill>
              </a:rPr>
              <a:t>  </a:t>
            </a:r>
            <a:r>
              <a:rPr lang="es-ES" sz="1900" dirty="0">
                <a:solidFill>
                  <a:srgbClr val="0000CC"/>
                </a:solidFill>
              </a:rPr>
              <a:t>EXENCION</a:t>
            </a:r>
            <a:r>
              <a:rPr lang="es-ES" sz="1900" dirty="0">
                <a:solidFill>
                  <a:srgbClr val="000066"/>
                </a:solidFill>
              </a:rPr>
              <a:t> </a:t>
            </a:r>
            <a:r>
              <a:rPr lang="es-ES" sz="1900" dirty="0">
                <a:solidFill>
                  <a:srgbClr val="FF0000"/>
                </a:solidFill>
              </a:rPr>
              <a:t>EP</a:t>
            </a:r>
            <a:r>
              <a:rPr lang="es-ES" sz="1900" dirty="0">
                <a:solidFill>
                  <a:srgbClr val="000066"/>
                </a:solidFill>
              </a:rPr>
              <a:t>: </a:t>
            </a:r>
            <a:r>
              <a:rPr lang="es-ES" sz="1900" u="sng" dirty="0">
                <a:solidFill>
                  <a:srgbClr val="000066"/>
                </a:solidFill>
              </a:rPr>
              <a:t>RENTAS de EP</a:t>
            </a:r>
            <a:r>
              <a:rPr lang="es-ES" sz="1900" dirty="0">
                <a:solidFill>
                  <a:srgbClr val="000066"/>
                </a:solidFill>
              </a:rPr>
              <a:t>.</a:t>
            </a:r>
            <a:r>
              <a:rPr lang="es-ES" sz="1800" dirty="0">
                <a:solidFill>
                  <a:srgbClr val="000066"/>
                </a:solidFill>
              </a:rPr>
              <a:t>  </a:t>
            </a:r>
            <a:r>
              <a:rPr lang="es-ES_tradnl" sz="1800" dirty="0">
                <a:solidFill>
                  <a:srgbClr val="FF0000"/>
                </a:solidFill>
              </a:rPr>
              <a:t>Art. 22.2 LIS</a:t>
            </a:r>
            <a:r>
              <a:rPr lang="es-ES" sz="1800" dirty="0">
                <a:solidFill>
                  <a:srgbClr val="FF0000"/>
                </a:solidFill>
              </a:rPr>
              <a:t> </a:t>
            </a:r>
          </a:p>
        </p:txBody>
      </p:sp>
      <p:sp>
        <p:nvSpPr>
          <p:cNvPr id="97284" name="Rectangle 1"/>
          <p:cNvSpPr>
            <a:spLocks noChangeArrowheads="1"/>
          </p:cNvSpPr>
          <p:nvPr/>
        </p:nvSpPr>
        <p:spPr bwMode="auto">
          <a:xfrm>
            <a:off x="0" y="0"/>
            <a:ext cx="9906000" cy="457200"/>
          </a:xfrm>
          <a:prstGeom prst="rect">
            <a:avLst/>
          </a:prstGeom>
          <a:noFill/>
          <a:ln w="9525">
            <a:noFill/>
            <a:miter lim="800000"/>
            <a:headEnd/>
            <a:tailEnd/>
          </a:ln>
        </p:spPr>
        <p:txBody>
          <a:bodyPr wrap="none" anchor="ctr">
            <a:spAutoFit/>
          </a:bodyPr>
          <a:lstStyle/>
          <a:p>
            <a:pPr eaLnBrk="0" hangingPunct="0"/>
            <a:endParaRPr lang="es-ES_tradnl"/>
          </a:p>
        </p:txBody>
      </p:sp>
      <p:graphicFrame>
        <p:nvGraphicFramePr>
          <p:cNvPr id="13" name="12 Tabla"/>
          <p:cNvGraphicFramePr>
            <a:graphicFrameLocks noGrp="1"/>
          </p:cNvGraphicFramePr>
          <p:nvPr>
            <p:extLst/>
          </p:nvPr>
        </p:nvGraphicFramePr>
        <p:xfrm>
          <a:off x="152400" y="2286000"/>
          <a:ext cx="9448800" cy="4419602"/>
        </p:xfrm>
        <a:graphic>
          <a:graphicData uri="http://schemas.openxmlformats.org/drawingml/2006/table">
            <a:tbl>
              <a:tblPr/>
              <a:tblGrid>
                <a:gridCol w="944880">
                  <a:extLst>
                    <a:ext uri="{9D8B030D-6E8A-4147-A177-3AD203B41FA5}">
                      <a16:colId xmlns="" xmlns:a16="http://schemas.microsoft.com/office/drawing/2014/main" val="20000"/>
                    </a:ext>
                  </a:extLst>
                </a:gridCol>
                <a:gridCol w="1653540">
                  <a:extLst>
                    <a:ext uri="{9D8B030D-6E8A-4147-A177-3AD203B41FA5}">
                      <a16:colId xmlns="" xmlns:a16="http://schemas.microsoft.com/office/drawing/2014/main" val="20001"/>
                    </a:ext>
                  </a:extLst>
                </a:gridCol>
                <a:gridCol w="1653540">
                  <a:extLst>
                    <a:ext uri="{9D8B030D-6E8A-4147-A177-3AD203B41FA5}">
                      <a16:colId xmlns="" xmlns:a16="http://schemas.microsoft.com/office/drawing/2014/main" val="20002"/>
                    </a:ext>
                  </a:extLst>
                </a:gridCol>
                <a:gridCol w="1653540">
                  <a:extLst>
                    <a:ext uri="{9D8B030D-6E8A-4147-A177-3AD203B41FA5}">
                      <a16:colId xmlns="" xmlns:a16="http://schemas.microsoft.com/office/drawing/2014/main" val="20003"/>
                    </a:ext>
                  </a:extLst>
                </a:gridCol>
                <a:gridCol w="1732280">
                  <a:extLst>
                    <a:ext uri="{9D8B030D-6E8A-4147-A177-3AD203B41FA5}">
                      <a16:colId xmlns="" xmlns:a16="http://schemas.microsoft.com/office/drawing/2014/main" val="20004"/>
                    </a:ext>
                  </a:extLst>
                </a:gridCol>
                <a:gridCol w="1811020">
                  <a:extLst>
                    <a:ext uri="{9D8B030D-6E8A-4147-A177-3AD203B41FA5}">
                      <a16:colId xmlns="" xmlns:a16="http://schemas.microsoft.com/office/drawing/2014/main" val="20005"/>
                    </a:ext>
                  </a:extLst>
                </a:gridCol>
              </a:tblGrid>
              <a:tr h="1171444">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AÑO</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ctr" defTabSz="914400" rtl="0" eaLnBrk="1" fontAlgn="auto" latinLnBrk="0" hangingPunct="1">
                        <a:lnSpc>
                          <a:spcPct val="100000"/>
                        </a:lnSpc>
                        <a:spcBef>
                          <a:spcPts val="1100"/>
                        </a:spcBef>
                        <a:spcAft>
                          <a:spcPts val="0"/>
                        </a:spcAft>
                        <a:buClrTx/>
                        <a:buSzTx/>
                        <a:buFontTx/>
                        <a:buNone/>
                        <a:tabLst/>
                        <a:defRPr/>
                      </a:pPr>
                      <a:r>
                        <a:rPr lang="es-ES_tradnl" sz="1800" b="1" dirty="0" smtClean="0">
                          <a:latin typeface="Arial" pitchFamily="34" charset="0"/>
                          <a:ea typeface="Times New Roman"/>
                          <a:cs typeface="Arial" pitchFamily="34" charset="0"/>
                        </a:rPr>
                        <a:t>Renta Bruta  del EP a integrar por A </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auto" latinLnBrk="0" hangingPunct="1">
                        <a:lnSpc>
                          <a:spcPct val="100000"/>
                        </a:lnSpc>
                        <a:spcBef>
                          <a:spcPts val="1100"/>
                        </a:spcBef>
                        <a:spcAft>
                          <a:spcPts val="0"/>
                        </a:spcAft>
                        <a:buClrTx/>
                        <a:buSzTx/>
                        <a:buFontTx/>
                        <a:buNone/>
                        <a:tabLst/>
                        <a:defRPr/>
                      </a:pPr>
                      <a:r>
                        <a:rPr lang="es-ES_tradnl" sz="1800" b="1" dirty="0" smtClean="0">
                          <a:latin typeface="Arial" pitchFamily="34" charset="0"/>
                          <a:ea typeface="Times New Roman"/>
                          <a:cs typeface="Arial" pitchFamily="34" charset="0"/>
                        </a:rPr>
                        <a:t>Renta Bruta – [Rentas (-) de ejercicios anteriores] </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Renta (-) </a:t>
                      </a:r>
                      <a:r>
                        <a:rPr lang="es-ES_tradnl" sz="1800" b="1" u="sng" dirty="0" smtClean="0">
                          <a:latin typeface="Arial" pitchFamily="34" charset="0"/>
                          <a:ea typeface="Times New Roman"/>
                          <a:cs typeface="Arial" pitchFamily="34" charset="0"/>
                        </a:rPr>
                        <a:t>pendiente</a:t>
                      </a:r>
                      <a:r>
                        <a:rPr lang="es-ES_tradnl" sz="1800" b="1" dirty="0" smtClean="0">
                          <a:latin typeface="Arial" pitchFamily="34" charset="0"/>
                          <a:ea typeface="Times New Roman"/>
                          <a:cs typeface="Arial" pitchFamily="34" charset="0"/>
                        </a:rPr>
                        <a:t> de compensar</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Renta </a:t>
                      </a:r>
                      <a:r>
                        <a:rPr lang="es-ES_tradnl" sz="1800" b="1" u="sng" dirty="0" smtClean="0">
                          <a:latin typeface="Arial" pitchFamily="34" charset="0"/>
                          <a:ea typeface="Times New Roman"/>
                          <a:cs typeface="Arial" pitchFamily="34" charset="0"/>
                        </a:rPr>
                        <a:t>No</a:t>
                      </a:r>
                      <a:r>
                        <a:rPr lang="es-ES_tradnl" sz="1800" b="1" dirty="0" smtClean="0">
                          <a:latin typeface="Arial" pitchFamily="34" charset="0"/>
                          <a:ea typeface="Times New Roman"/>
                          <a:cs typeface="Arial" pitchFamily="34" charset="0"/>
                        </a:rPr>
                        <a:t> exenta. </a:t>
                      </a:r>
                      <a:r>
                        <a:rPr lang="es-ES_tradnl" sz="1800" b="1" u="sng" dirty="0" smtClean="0">
                          <a:latin typeface="Arial" pitchFamily="34" charset="0"/>
                          <a:ea typeface="Times New Roman"/>
                          <a:cs typeface="Arial" pitchFamily="34" charset="0"/>
                        </a:rPr>
                        <a:t>Minoración</a:t>
                      </a:r>
                      <a:r>
                        <a:rPr lang="es-ES_tradnl" sz="1800" b="1" baseline="0" dirty="0" smtClean="0">
                          <a:latin typeface="Arial" pitchFamily="34" charset="0"/>
                          <a:ea typeface="Times New Roman"/>
                          <a:cs typeface="Arial" pitchFamily="34" charset="0"/>
                        </a:rPr>
                        <a:t> </a:t>
                      </a:r>
                      <a:r>
                        <a:rPr lang="es-ES_tradnl" sz="1800" b="1" dirty="0" smtClean="0">
                          <a:latin typeface="Arial" pitchFamily="34" charset="0"/>
                          <a:ea typeface="Times New Roman"/>
                          <a:cs typeface="Arial" pitchFamily="34" charset="0"/>
                        </a:rPr>
                        <a:t> (art.</a:t>
                      </a:r>
                      <a:r>
                        <a:rPr lang="es-ES_tradnl" sz="1800" b="1" baseline="0" dirty="0" smtClean="0">
                          <a:latin typeface="Arial" pitchFamily="34" charset="0"/>
                          <a:ea typeface="Times New Roman"/>
                          <a:cs typeface="Arial" pitchFamily="34" charset="0"/>
                        </a:rPr>
                        <a:t> 22.1 L)</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Bef>
                          <a:spcPts val="1100"/>
                        </a:spcBef>
                        <a:spcAft>
                          <a:spcPts val="0"/>
                        </a:spcAft>
                      </a:pPr>
                      <a:r>
                        <a:rPr lang="es-ES_tradnl" sz="1800" b="1" dirty="0" smtClean="0">
                          <a:latin typeface="Arial" pitchFamily="34" charset="0"/>
                          <a:ea typeface="Times New Roman"/>
                          <a:cs typeface="Arial" pitchFamily="34" charset="0"/>
                        </a:rPr>
                        <a:t>RENTA </a:t>
                      </a:r>
                      <a:r>
                        <a:rPr lang="es-ES_tradnl" sz="1800" b="1" u="sng" dirty="0" smtClean="0">
                          <a:latin typeface="Arial" pitchFamily="34" charset="0"/>
                          <a:ea typeface="Times New Roman"/>
                          <a:cs typeface="Arial" pitchFamily="34" charset="0"/>
                        </a:rPr>
                        <a:t>EXENTA</a:t>
                      </a:r>
                      <a:r>
                        <a:rPr lang="es-ES_tradnl" sz="1800" b="1" dirty="0" smtClean="0">
                          <a:latin typeface="Arial" pitchFamily="34" charset="0"/>
                          <a:ea typeface="Times New Roman"/>
                          <a:cs typeface="Arial" pitchFamily="34" charset="0"/>
                        </a:rPr>
                        <a:t> del EP en A</a:t>
                      </a:r>
                      <a:endParaRPr lang="es-ES_tradnl" sz="1800" b="1" dirty="0">
                        <a:latin typeface="Arial" pitchFamily="34" charset="0"/>
                        <a:ea typeface="Times New Roman"/>
                        <a:cs typeface="Arial" pitchFamily="34" charset="0"/>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72407">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algn="ctr">
                        <a:spcBef>
                          <a:spcPts val="200"/>
                        </a:spcBef>
                        <a:spcAft>
                          <a:spcPts val="400"/>
                        </a:spcAft>
                      </a:pPr>
                      <a:r>
                        <a:rPr lang="es-ES_tradnl" sz="1600" b="1" dirty="0" smtClean="0">
                          <a:latin typeface="Arial" pitchFamily="34" charset="0"/>
                          <a:ea typeface="Times New Roman"/>
                          <a:cs typeface="Arial" pitchFamily="34" charset="0"/>
                        </a:rPr>
                        <a:t>N-4</a:t>
                      </a:r>
                      <a:endParaRPr lang="es-ES_tradnl" sz="1600" dirty="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-100.000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-100.000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72407">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N-3</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-50.000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-150.000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14508">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N-2</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10.000 – 10.000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-140.000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18818">
                <a:tc>
                  <a:txBody>
                    <a:bodyPr/>
                    <a:lstStyle/>
                    <a:p>
                      <a:pPr algn="ctr">
                        <a:spcBef>
                          <a:spcPts val="200"/>
                        </a:spcBef>
                        <a:spcAft>
                          <a:spcPts val="400"/>
                        </a:spcAft>
                      </a:pPr>
                      <a:endParaRPr lang="es-ES_tradnl" sz="1600"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N-1</a:t>
                      </a: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60.000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60.000 – 60.000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-80.000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60.000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870018">
                <a:tc>
                  <a:txBody>
                    <a:bodyPr/>
                    <a:lstStyle/>
                    <a:p>
                      <a:pPr algn="ctr">
                        <a:spcBef>
                          <a:spcPts val="200"/>
                        </a:spcBef>
                        <a:spcAft>
                          <a:spcPts val="400"/>
                        </a:spcAft>
                      </a:pPr>
                      <a:endParaRPr lang="es-ES_tradnl" sz="1600"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latin typeface="Arial" pitchFamily="34" charset="0"/>
                          <a:ea typeface="Times New Roman"/>
                          <a:cs typeface="Arial" pitchFamily="34" charset="0"/>
                        </a:rPr>
                        <a:t>N</a:t>
                      </a: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120.000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FF"/>
                          </a:solidFill>
                          <a:latin typeface="Arial" pitchFamily="34" charset="0"/>
                          <a:ea typeface="Times New Roman"/>
                          <a:cs typeface="Arial" pitchFamily="34" charset="0"/>
                        </a:rPr>
                        <a:t>120.000 – 80.000 = </a:t>
                      </a:r>
                      <a:r>
                        <a:rPr lang="es-ES_tradnl" sz="1600" b="1" u="sng" dirty="0" smtClean="0">
                          <a:solidFill>
                            <a:srgbClr val="0000FF"/>
                          </a:solidFill>
                          <a:latin typeface="Arial" pitchFamily="34" charset="0"/>
                          <a:ea typeface="Times New Roman"/>
                          <a:cs typeface="Arial" pitchFamily="34" charset="0"/>
                        </a:rPr>
                        <a:t>40.000</a:t>
                      </a:r>
                      <a:endParaRPr lang="es-ES_tradnl" sz="1600" b="1" u="sng"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solidFill>
                          <a:srgbClr val="0000FF"/>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FF"/>
                          </a:solidFill>
                          <a:latin typeface="Arial" pitchFamily="34" charset="0"/>
                          <a:ea typeface="Times New Roman"/>
                          <a:cs typeface="Arial" pitchFamily="34" charset="0"/>
                        </a:rPr>
                        <a:t>0</a:t>
                      </a:r>
                      <a:endParaRPr lang="es-ES_tradnl" sz="1600" b="1" dirty="0">
                        <a:solidFill>
                          <a:srgbClr val="0000FF"/>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Bef>
                          <a:spcPts val="200"/>
                        </a:spcBef>
                        <a:spcAft>
                          <a:spcPts val="400"/>
                        </a:spcAft>
                      </a:pPr>
                      <a:endParaRPr lang="es-ES_tradnl" sz="1600" b="1" dirty="0" smtClean="0">
                        <a:latin typeface="Arial" pitchFamily="34" charset="0"/>
                        <a:ea typeface="Times New Roman"/>
                        <a:cs typeface="Arial" pitchFamily="34" charset="0"/>
                      </a:endParaRPr>
                    </a:p>
                    <a:p>
                      <a:pPr marL="0" marR="0" indent="0" algn="ctr" defTabSz="914400" rtl="0" eaLnBrk="1" fontAlgn="auto" latinLnBrk="0" hangingPunct="1">
                        <a:lnSpc>
                          <a:spcPct val="100000"/>
                        </a:lnSpc>
                        <a:spcBef>
                          <a:spcPts val="200"/>
                        </a:spcBef>
                        <a:spcAft>
                          <a:spcPts val="400"/>
                        </a:spcAft>
                        <a:buClrTx/>
                        <a:buSzTx/>
                        <a:buFontTx/>
                        <a:buNone/>
                        <a:tabLst/>
                        <a:defRPr/>
                      </a:pPr>
                      <a:r>
                        <a:rPr lang="es-ES_tradnl" sz="1600" b="1" dirty="0" smtClean="0">
                          <a:solidFill>
                            <a:srgbClr val="000066"/>
                          </a:solidFill>
                          <a:latin typeface="Arial" pitchFamily="34" charset="0"/>
                          <a:ea typeface="Times New Roman"/>
                          <a:cs typeface="Arial" pitchFamily="34" charset="0"/>
                        </a:rPr>
                        <a:t>80.000</a:t>
                      </a:r>
                      <a:endParaRPr lang="es-ES_tradnl" sz="1600" b="1" dirty="0">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a:txBody>
                    <a:bodyPr/>
                    <a:lstStyle/>
                    <a:p>
                      <a:pPr algn="ctr">
                        <a:spcBef>
                          <a:spcPts val="200"/>
                        </a:spcBef>
                        <a:spcAft>
                          <a:spcPts val="400"/>
                        </a:spcAft>
                      </a:pPr>
                      <a:endParaRPr lang="es-ES_tradnl" sz="1600" b="1" dirty="0" smtClean="0">
                        <a:solidFill>
                          <a:srgbClr val="000066"/>
                        </a:solidFill>
                        <a:latin typeface="Arial" pitchFamily="34" charset="0"/>
                        <a:ea typeface="Times New Roman"/>
                        <a:cs typeface="Arial" pitchFamily="34" charset="0"/>
                      </a:endParaRPr>
                    </a:p>
                    <a:p>
                      <a:pPr algn="ctr">
                        <a:spcBef>
                          <a:spcPts val="200"/>
                        </a:spcBef>
                        <a:spcAft>
                          <a:spcPts val="400"/>
                        </a:spcAft>
                      </a:pPr>
                      <a:r>
                        <a:rPr lang="es-ES_tradnl" sz="1600" b="1" dirty="0" smtClean="0">
                          <a:solidFill>
                            <a:srgbClr val="000066"/>
                          </a:solidFill>
                          <a:latin typeface="Arial" pitchFamily="34" charset="0"/>
                          <a:ea typeface="Times New Roman"/>
                          <a:cs typeface="Arial" pitchFamily="34" charset="0"/>
                        </a:rPr>
                        <a:t>40.000</a:t>
                      </a:r>
                      <a:endParaRPr lang="es-ES_tradnl" sz="1600" b="1" dirty="0">
                        <a:solidFill>
                          <a:srgbClr val="000066"/>
                        </a:solidFill>
                        <a:latin typeface="Arial" pitchFamily="34" charset="0"/>
                        <a:ea typeface="Times New Roman"/>
                        <a:cs typeface="Arial" pitchFamily="34" charset="0"/>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bl>
          </a:graphicData>
        </a:graphic>
      </p:graphicFrame>
      <p:graphicFrame>
        <p:nvGraphicFramePr>
          <p:cNvPr id="9" name="8 Tabla"/>
          <p:cNvGraphicFramePr>
            <a:graphicFrameLocks noGrp="1"/>
          </p:cNvGraphicFramePr>
          <p:nvPr/>
        </p:nvGraphicFramePr>
        <p:xfrm>
          <a:off x="76200" y="517525"/>
          <a:ext cx="9753600" cy="1600200"/>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20000"/>
                    </a:ext>
                  </a:extLst>
                </a:gridCol>
              </a:tblGrid>
              <a:tr h="762000">
                <a:tc>
                  <a:txBody>
                    <a:bodyPr/>
                    <a:lstStyle/>
                    <a:p>
                      <a:pPr marL="342900" indent="-342900">
                        <a:buFont typeface="+mj-lt"/>
                        <a:buAutoNum type="arabicPeriod"/>
                      </a:pPr>
                      <a:r>
                        <a:rPr lang="es-ES_tradnl" u="sng" dirty="0" smtClean="0"/>
                        <a:t>Integración</a:t>
                      </a:r>
                      <a:r>
                        <a:rPr lang="es-ES_tradnl" dirty="0" smtClean="0"/>
                        <a:t> en la Base Imponible de A de</a:t>
                      </a:r>
                      <a:r>
                        <a:rPr lang="es-ES_tradnl" baseline="0" dirty="0" smtClean="0"/>
                        <a:t> las rentas </a:t>
                      </a:r>
                      <a:r>
                        <a:rPr lang="es-ES_tradnl" u="sng" baseline="0" dirty="0" smtClean="0"/>
                        <a:t>NEGATIVAS</a:t>
                      </a:r>
                      <a:r>
                        <a:rPr lang="es-ES_tradnl" baseline="0" dirty="0" smtClean="0"/>
                        <a:t>  del EP (de los años N-4 y N-3) -100.000 en N-4  y -50.000 en N-5, compensará con otras propias de A. </a:t>
                      </a:r>
                    </a:p>
                    <a:p>
                      <a:pPr marL="342900" indent="-342900">
                        <a:buFont typeface="+mj-lt"/>
                        <a:buAutoNum type="arabicPeriod"/>
                      </a:pPr>
                      <a:r>
                        <a:rPr lang="es-ES_tradnl" baseline="0" dirty="0" smtClean="0"/>
                        <a:t>También se integrarán las </a:t>
                      </a:r>
                      <a:r>
                        <a:rPr lang="es-ES_tradnl" u="sng" baseline="0" dirty="0" smtClean="0"/>
                        <a:t>POSITIVAS</a:t>
                      </a:r>
                      <a:r>
                        <a:rPr lang="es-ES_tradnl" baseline="0" dirty="0" smtClean="0"/>
                        <a:t> posteriores de los años N-2, N-1 y N.</a:t>
                      </a:r>
                    </a:p>
                    <a:p>
                      <a:pPr marL="342900" indent="-342900">
                        <a:buFont typeface="+mj-lt"/>
                        <a:buAutoNum type="arabicPeriod"/>
                      </a:pPr>
                      <a:r>
                        <a:rPr lang="es-ES_tradnl" u="sng" baseline="0" dirty="0" smtClean="0">
                          <a:solidFill>
                            <a:srgbClr val="FFFF00"/>
                          </a:solidFill>
                        </a:rPr>
                        <a:t>No</a:t>
                      </a:r>
                      <a:r>
                        <a:rPr lang="es-ES_tradnl" baseline="0" dirty="0" smtClean="0">
                          <a:solidFill>
                            <a:srgbClr val="FFFF00"/>
                          </a:solidFill>
                        </a:rPr>
                        <a:t> se puede aplicar ni la </a:t>
                      </a:r>
                      <a:r>
                        <a:rPr lang="es-ES_tradnl" u="sng" baseline="0" dirty="0" smtClean="0">
                          <a:solidFill>
                            <a:srgbClr val="FFFF00"/>
                          </a:solidFill>
                        </a:rPr>
                        <a:t>DDII del art. 31</a:t>
                      </a:r>
                      <a:r>
                        <a:rPr lang="es-ES_tradnl" baseline="0" dirty="0" smtClean="0">
                          <a:solidFill>
                            <a:srgbClr val="FFFF00"/>
                          </a:solidFill>
                        </a:rPr>
                        <a:t> </a:t>
                      </a:r>
                      <a:r>
                        <a:rPr lang="es-ES_tradnl" u="sng" baseline="0" dirty="0" smtClean="0">
                          <a:solidFill>
                            <a:srgbClr val="FFFF00"/>
                          </a:solidFill>
                        </a:rPr>
                        <a:t>ni</a:t>
                      </a:r>
                      <a:r>
                        <a:rPr lang="es-ES_tradnl" baseline="0" dirty="0" smtClean="0">
                          <a:solidFill>
                            <a:srgbClr val="FFFF00"/>
                          </a:solidFill>
                        </a:rPr>
                        <a:t> la </a:t>
                      </a:r>
                      <a:r>
                        <a:rPr lang="es-ES_tradnl" u="sng" baseline="0" dirty="0" smtClean="0">
                          <a:solidFill>
                            <a:srgbClr val="FFFF00"/>
                          </a:solidFill>
                        </a:rPr>
                        <a:t>exención del art. 22</a:t>
                      </a:r>
                      <a:r>
                        <a:rPr lang="es-ES_tradnl" baseline="0" dirty="0" smtClean="0">
                          <a:solidFill>
                            <a:srgbClr val="FFFF00"/>
                          </a:solidFill>
                        </a:rPr>
                        <a:t> </a:t>
                      </a:r>
                      <a:r>
                        <a:rPr lang="es-ES_tradnl" baseline="0" dirty="0" smtClean="0">
                          <a:solidFill>
                            <a:srgbClr val="FFFF66"/>
                          </a:solidFill>
                        </a:rPr>
                        <a:t>hasta que las positivas del EP no superen las negativas del EP</a:t>
                      </a:r>
                      <a:r>
                        <a:rPr lang="es-ES_tradnl" baseline="0" dirty="0" smtClean="0"/>
                        <a:t>. Hecho que se produce en el año N.</a:t>
                      </a:r>
                      <a:endParaRPr lang="es-ES_tradnl" sz="900" baseline="0" dirty="0" smtClean="0"/>
                    </a:p>
                    <a:p>
                      <a:pPr marL="342900" indent="-342900">
                        <a:buFont typeface="+mj-lt"/>
                        <a:buNone/>
                      </a:pPr>
                      <a:r>
                        <a:rPr lang="es-ES_tradnl" sz="900" baseline="0" dirty="0" smtClean="0"/>
                        <a:t>  </a:t>
                      </a:r>
                      <a:endParaRPr lang="es-ES_tradnl" sz="900" dirty="0"/>
                    </a:p>
                  </a:txBody>
                  <a:tcPr>
                    <a:solidFill>
                      <a:schemeClr val="bg2">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348682614"/>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354</a:t>
            </a:fld>
            <a:endParaRPr lang="es-ES" dirty="0"/>
          </a:p>
        </p:txBody>
      </p:sp>
      <p:sp>
        <p:nvSpPr>
          <p:cNvPr id="14341" name="Text Box 4"/>
          <p:cNvSpPr txBox="1">
            <a:spLocks noChangeArrowheads="1"/>
          </p:cNvSpPr>
          <p:nvPr/>
        </p:nvSpPr>
        <p:spPr bwMode="auto">
          <a:xfrm>
            <a:off x="0" y="381000"/>
            <a:ext cx="9906000" cy="5847755"/>
          </a:xfrm>
          <a:prstGeom prst="rect">
            <a:avLst/>
          </a:prstGeom>
          <a:solidFill>
            <a:srgbClr val="CCFFFF"/>
          </a:solidFill>
          <a:ln w="9525">
            <a:noFill/>
            <a:miter lim="800000"/>
            <a:headEnd/>
            <a:tailEnd/>
          </a:ln>
        </p:spPr>
        <p:txBody>
          <a:bodyPr wrap="square">
            <a:spAutoFit/>
          </a:bodyPr>
          <a:lstStyle/>
          <a:p>
            <a:pPr algn="ctr"/>
            <a:endParaRPr lang="es-ES_tradnl" sz="2400" dirty="0" smtClean="0">
              <a:solidFill>
                <a:srgbClr val="000066"/>
              </a:solidFill>
            </a:endParaRPr>
          </a:p>
          <a:p>
            <a:pPr algn="ctr"/>
            <a:r>
              <a:rPr lang="es-ES_tradnl" sz="6000" dirty="0" smtClean="0">
                <a:solidFill>
                  <a:srgbClr val="FF0000"/>
                </a:solidFill>
              </a:rPr>
              <a:t>DEDUCCIONES</a:t>
            </a:r>
          </a:p>
          <a:p>
            <a:pPr algn="ctr"/>
            <a:r>
              <a:rPr lang="es-ES_tradnl" sz="6000" dirty="0" smtClean="0">
                <a:solidFill>
                  <a:srgbClr val="FF0000"/>
                </a:solidFill>
              </a:rPr>
              <a:t>Para </a:t>
            </a:r>
            <a:r>
              <a:rPr lang="es-ES_tradnl" sz="6000" u="sng" dirty="0" smtClean="0">
                <a:solidFill>
                  <a:srgbClr val="FF0000"/>
                </a:solidFill>
              </a:rPr>
              <a:t>INCENTIVAR</a:t>
            </a:r>
          </a:p>
          <a:p>
            <a:pPr algn="ctr"/>
            <a:r>
              <a:rPr lang="es-ES_tradnl" sz="6000" dirty="0" smtClean="0">
                <a:solidFill>
                  <a:srgbClr val="FF0000"/>
                </a:solidFill>
              </a:rPr>
              <a:t>Determinadas Actividades</a:t>
            </a:r>
          </a:p>
          <a:p>
            <a:pPr algn="ctr"/>
            <a:endParaRPr lang="es-ES_tradnl" sz="1400" dirty="0" smtClean="0">
              <a:solidFill>
                <a:srgbClr val="FF0000"/>
              </a:solidFill>
            </a:endParaRPr>
          </a:p>
          <a:p>
            <a:pPr algn="ctr">
              <a:buFont typeface="Wingdings" pitchFamily="2" charset="2"/>
              <a:buChar char="ü"/>
            </a:pPr>
            <a:r>
              <a:rPr lang="es-ES_tradnl" sz="4800" dirty="0" smtClean="0">
                <a:solidFill>
                  <a:srgbClr val="000066"/>
                </a:solidFill>
              </a:rPr>
              <a:t>Arts. 35 a 39 LIS</a:t>
            </a:r>
          </a:p>
          <a:p>
            <a:pPr algn="ctr">
              <a:buFont typeface="Wingdings" pitchFamily="2" charset="2"/>
              <a:buChar char="ü"/>
            </a:pPr>
            <a:r>
              <a:rPr lang="es-ES_tradnl" sz="4800" dirty="0" smtClean="0">
                <a:solidFill>
                  <a:srgbClr val="000066"/>
                </a:solidFill>
              </a:rPr>
              <a:t>Ley 49/2002</a:t>
            </a:r>
          </a:p>
        </p:txBody>
      </p:sp>
    </p:spTree>
    <p:extLst>
      <p:ext uri="{BB962C8B-B14F-4D97-AF65-F5344CB8AC3E}">
        <p14:creationId xmlns="" xmlns:p14="http://schemas.microsoft.com/office/powerpoint/2010/main" val="2318719707"/>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9" name="3 Marcador de número de diapositiva"/>
          <p:cNvSpPr>
            <a:spLocks noGrp="1"/>
          </p:cNvSpPr>
          <p:nvPr>
            <p:ph type="sldNum" sz="quarter" idx="12"/>
          </p:nvPr>
        </p:nvSpPr>
        <p:spPr>
          <a:xfrm>
            <a:off x="7594600" y="6324600"/>
            <a:ext cx="2311400" cy="476250"/>
          </a:xfrm>
        </p:spPr>
        <p:txBody>
          <a:bodyPr/>
          <a:lstStyle/>
          <a:p>
            <a:pPr>
              <a:defRPr/>
            </a:pPr>
            <a:fld id="{952692F8-BF17-4D00-A1F9-A5F7C4BFD1D8}" type="slidenum">
              <a:rPr lang="es-ES_tradnl" b="1">
                <a:solidFill>
                  <a:srgbClr val="000066"/>
                </a:solidFill>
                <a:effectLst/>
              </a:rPr>
              <a:pPr>
                <a:defRPr/>
              </a:pPr>
              <a:t>355</a:t>
            </a:fld>
            <a:endParaRPr lang="es-ES_tradnl" b="1" dirty="0">
              <a:solidFill>
                <a:srgbClr val="000066"/>
              </a:solidFill>
              <a:effectLst/>
            </a:endParaRPr>
          </a:p>
        </p:txBody>
      </p:sp>
      <p:sp>
        <p:nvSpPr>
          <p:cNvPr id="25603" name="Rectangle 2"/>
          <p:cNvSpPr>
            <a:spLocks noChangeArrowheads="1"/>
          </p:cNvSpPr>
          <p:nvPr/>
        </p:nvSpPr>
        <p:spPr bwMode="auto">
          <a:xfrm>
            <a:off x="259915" y="153508"/>
            <a:ext cx="9451614" cy="307777"/>
          </a:xfrm>
          <a:prstGeom prst="rect">
            <a:avLst/>
          </a:prstGeom>
          <a:noFill/>
          <a:ln w="9525">
            <a:noFill/>
            <a:miter lim="800000"/>
            <a:headEnd/>
            <a:tailEnd/>
          </a:ln>
        </p:spPr>
        <p:txBody>
          <a:bodyPr wrap="square" lIns="0" tIns="0" rIns="0" bIns="0">
            <a:spAutoFit/>
          </a:bodyPr>
          <a:lstStyle/>
          <a:p>
            <a:pPr algn="l"/>
            <a:r>
              <a:rPr lang="es-ES_tradnl" b="1" dirty="0">
                <a:solidFill>
                  <a:srgbClr val="FF0000"/>
                </a:solidFill>
                <a:latin typeface="+mn-lt"/>
              </a:rPr>
              <a:t>DEDUCCIONES PARA INCENTIVAR LA INVERSIÓN </a:t>
            </a:r>
            <a:r>
              <a:rPr lang="es-ES_tradnl" b="1" dirty="0" smtClean="0">
                <a:solidFill>
                  <a:srgbClr val="FF0000"/>
                </a:solidFill>
                <a:latin typeface="+mn-lt"/>
              </a:rPr>
              <a:t> </a:t>
            </a:r>
            <a:r>
              <a:rPr lang="es-ES_tradnl" b="1" dirty="0">
                <a:solidFill>
                  <a:srgbClr val="FF0000"/>
                </a:solidFill>
                <a:latin typeface="+mn-lt"/>
              </a:rPr>
              <a:t>(Arts.  35 - </a:t>
            </a:r>
            <a:r>
              <a:rPr lang="es-ES_tradnl" b="1" dirty="0" smtClean="0">
                <a:solidFill>
                  <a:srgbClr val="FF0000"/>
                </a:solidFill>
                <a:latin typeface="+mn-lt"/>
              </a:rPr>
              <a:t>39 </a:t>
            </a:r>
            <a:r>
              <a:rPr lang="es-ES_tradnl" b="1" dirty="0">
                <a:solidFill>
                  <a:srgbClr val="FF0000"/>
                </a:solidFill>
                <a:latin typeface="+mn-lt"/>
              </a:rPr>
              <a:t>L</a:t>
            </a:r>
            <a:r>
              <a:rPr lang="es-ES_tradnl" b="1" dirty="0" smtClean="0">
                <a:solidFill>
                  <a:srgbClr val="FF0000"/>
                </a:solidFill>
                <a:latin typeface="+mn-lt"/>
              </a:rPr>
              <a:t>)</a:t>
            </a:r>
            <a:endParaRPr lang="es-ES_tradnl" dirty="0">
              <a:latin typeface="+mn-lt"/>
            </a:endParaRPr>
          </a:p>
        </p:txBody>
      </p:sp>
      <p:sp>
        <p:nvSpPr>
          <p:cNvPr id="25604" name="Rectangle 5"/>
          <p:cNvSpPr>
            <a:spLocks noChangeArrowheads="1"/>
          </p:cNvSpPr>
          <p:nvPr/>
        </p:nvSpPr>
        <p:spPr bwMode="auto">
          <a:xfrm>
            <a:off x="412750" y="685801"/>
            <a:ext cx="2625206" cy="215444"/>
          </a:xfrm>
          <a:prstGeom prst="rect">
            <a:avLst/>
          </a:prstGeom>
          <a:noFill/>
          <a:ln w="9525">
            <a:noFill/>
            <a:miter lim="800000"/>
            <a:headEnd/>
            <a:tailEnd/>
          </a:ln>
        </p:spPr>
        <p:txBody>
          <a:bodyPr wrap="none" lIns="0" tIns="0" rIns="0" bIns="0">
            <a:spAutoFit/>
          </a:bodyPr>
          <a:lstStyle/>
          <a:p>
            <a:pPr algn="l"/>
            <a:r>
              <a:rPr lang="es-ES_tradnl" sz="1400">
                <a:solidFill>
                  <a:srgbClr val="D60093"/>
                </a:solidFill>
                <a:latin typeface="+mn-lt"/>
                <a:sym typeface="Wingdings" pitchFamily="2" charset="2"/>
              </a:rPr>
              <a:t></a:t>
            </a:r>
            <a:r>
              <a:rPr lang="es-ES_tradnl" sz="1400">
                <a:solidFill>
                  <a:srgbClr val="000000"/>
                </a:solidFill>
                <a:latin typeface="+mn-lt"/>
              </a:rPr>
              <a:t>   </a:t>
            </a:r>
            <a:r>
              <a:rPr lang="es-ES_tradnl" sz="1400" b="1" i="1">
                <a:solidFill>
                  <a:srgbClr val="0000FF"/>
                </a:solidFill>
                <a:latin typeface="+mn-lt"/>
              </a:rPr>
              <a:t>PARÁMETROS COMUNES :</a:t>
            </a:r>
            <a:endParaRPr lang="es-ES_tradnl" sz="1400" b="1" i="1">
              <a:solidFill>
                <a:srgbClr val="000000"/>
              </a:solidFill>
              <a:latin typeface="+mn-lt"/>
            </a:endParaRPr>
          </a:p>
        </p:txBody>
      </p:sp>
      <p:sp>
        <p:nvSpPr>
          <p:cNvPr id="25605" name="Rectangle 7"/>
          <p:cNvSpPr>
            <a:spLocks noChangeArrowheads="1"/>
          </p:cNvSpPr>
          <p:nvPr/>
        </p:nvSpPr>
        <p:spPr bwMode="auto">
          <a:xfrm>
            <a:off x="1155700" y="1160464"/>
            <a:ext cx="6259470" cy="215444"/>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latin typeface="+mn-lt"/>
              </a:rPr>
              <a:t>•</a:t>
            </a:r>
            <a:r>
              <a:rPr lang="es-ES_tradnl" sz="1400" dirty="0">
                <a:solidFill>
                  <a:srgbClr val="000000"/>
                </a:solidFill>
                <a:latin typeface="+mn-lt"/>
              </a:rPr>
              <a:t>   </a:t>
            </a:r>
            <a:r>
              <a:rPr lang="es-ES_tradnl" sz="1400" b="1" dirty="0">
                <a:solidFill>
                  <a:srgbClr val="993300"/>
                </a:solidFill>
                <a:latin typeface="+mn-lt"/>
              </a:rPr>
              <a:t>C.I. Ajustada  +  :</a:t>
            </a:r>
            <a:r>
              <a:rPr lang="es-ES_tradnl" sz="1400" b="1" dirty="0">
                <a:solidFill>
                  <a:srgbClr val="000000"/>
                </a:solidFill>
                <a:latin typeface="+mn-lt"/>
              </a:rPr>
              <a:t>   </a:t>
            </a:r>
            <a:r>
              <a:rPr lang="es-ES_tradnl" sz="1400" dirty="0">
                <a:solidFill>
                  <a:srgbClr val="000000"/>
                </a:solidFill>
                <a:latin typeface="+mn-lt"/>
              </a:rPr>
              <a:t> [  C.I.  -  D.D.I.  -  BONIFICACIONES  ]      </a:t>
            </a:r>
            <a:r>
              <a:rPr lang="es-ES_tradnl" sz="1400" b="1" dirty="0">
                <a:solidFill>
                  <a:srgbClr val="FF0000"/>
                </a:solidFill>
                <a:latin typeface="+mn-lt"/>
              </a:rPr>
              <a:t>(Art. </a:t>
            </a:r>
            <a:r>
              <a:rPr lang="es-ES_tradnl" sz="1400" b="1" dirty="0" smtClean="0">
                <a:solidFill>
                  <a:srgbClr val="FF0000"/>
                </a:solidFill>
                <a:latin typeface="+mn-lt"/>
              </a:rPr>
              <a:t>39.1 </a:t>
            </a:r>
            <a:r>
              <a:rPr lang="es-ES_tradnl" sz="1400" b="1" dirty="0">
                <a:solidFill>
                  <a:srgbClr val="FF0000"/>
                </a:solidFill>
                <a:latin typeface="+mn-lt"/>
              </a:rPr>
              <a:t>L)</a:t>
            </a:r>
          </a:p>
        </p:txBody>
      </p:sp>
      <p:sp>
        <p:nvSpPr>
          <p:cNvPr id="25606" name="Rectangle 11"/>
          <p:cNvSpPr>
            <a:spLocks noChangeArrowheads="1"/>
          </p:cNvSpPr>
          <p:nvPr/>
        </p:nvSpPr>
        <p:spPr bwMode="auto">
          <a:xfrm>
            <a:off x="1155701" y="1554163"/>
            <a:ext cx="5456622" cy="215444"/>
          </a:xfrm>
          <a:prstGeom prst="rect">
            <a:avLst/>
          </a:prstGeom>
          <a:noFill/>
          <a:ln w="9525">
            <a:noFill/>
            <a:miter lim="800000"/>
            <a:headEnd/>
            <a:tailEnd/>
          </a:ln>
        </p:spPr>
        <p:txBody>
          <a:bodyPr wrap="none" lIns="0" tIns="0" rIns="0" bIns="0">
            <a:spAutoFit/>
          </a:bodyPr>
          <a:lstStyle/>
          <a:p>
            <a:pPr algn="l"/>
            <a:r>
              <a:rPr lang="es-ES_tradnl" sz="1400">
                <a:solidFill>
                  <a:srgbClr val="D60093"/>
                </a:solidFill>
                <a:latin typeface="+mn-lt"/>
              </a:rPr>
              <a:t>•</a:t>
            </a:r>
            <a:r>
              <a:rPr lang="es-ES_tradnl" sz="1400">
                <a:solidFill>
                  <a:srgbClr val="000000"/>
                </a:solidFill>
                <a:latin typeface="+mn-lt"/>
              </a:rPr>
              <a:t>   </a:t>
            </a:r>
            <a:r>
              <a:rPr lang="es-ES_tradnl" sz="1400" b="1">
                <a:solidFill>
                  <a:srgbClr val="993300"/>
                </a:solidFill>
                <a:latin typeface="+mn-lt"/>
              </a:rPr>
              <a:t>Base de la Deducción :</a:t>
            </a:r>
            <a:r>
              <a:rPr lang="es-ES_tradnl" sz="1400" b="1">
                <a:solidFill>
                  <a:srgbClr val="000000"/>
                </a:solidFill>
                <a:latin typeface="+mn-lt"/>
              </a:rPr>
              <a:t> </a:t>
            </a:r>
            <a:r>
              <a:rPr lang="es-ES_tradnl" sz="1400">
                <a:solidFill>
                  <a:srgbClr val="000000"/>
                </a:solidFill>
                <a:latin typeface="+mn-lt"/>
              </a:rPr>
              <a:t>  Cuantía que da derecho a Deducción</a:t>
            </a:r>
          </a:p>
        </p:txBody>
      </p:sp>
      <p:sp>
        <p:nvSpPr>
          <p:cNvPr id="25607" name="Rectangle 13"/>
          <p:cNvSpPr>
            <a:spLocks noChangeArrowheads="1"/>
          </p:cNvSpPr>
          <p:nvPr/>
        </p:nvSpPr>
        <p:spPr bwMode="auto">
          <a:xfrm>
            <a:off x="1155700" y="1949451"/>
            <a:ext cx="4909998" cy="215444"/>
          </a:xfrm>
          <a:prstGeom prst="rect">
            <a:avLst/>
          </a:prstGeom>
          <a:noFill/>
          <a:ln w="9525">
            <a:noFill/>
            <a:miter lim="800000"/>
            <a:headEnd/>
            <a:tailEnd/>
          </a:ln>
        </p:spPr>
        <p:txBody>
          <a:bodyPr wrap="none" lIns="0" tIns="0" rIns="0" bIns="0">
            <a:spAutoFit/>
          </a:bodyPr>
          <a:lstStyle/>
          <a:p>
            <a:pPr algn="l"/>
            <a:r>
              <a:rPr lang="es-ES_tradnl" sz="1400">
                <a:solidFill>
                  <a:srgbClr val="D60093"/>
                </a:solidFill>
                <a:latin typeface="+mn-lt"/>
              </a:rPr>
              <a:t>•</a:t>
            </a:r>
            <a:r>
              <a:rPr lang="es-ES_tradnl" sz="1400">
                <a:solidFill>
                  <a:srgbClr val="000000"/>
                </a:solidFill>
                <a:latin typeface="+mn-lt"/>
              </a:rPr>
              <a:t>  </a:t>
            </a:r>
            <a:r>
              <a:rPr lang="es-ES_tradnl" sz="1400">
                <a:solidFill>
                  <a:srgbClr val="993300"/>
                </a:solidFill>
                <a:latin typeface="+mn-lt"/>
              </a:rPr>
              <a:t> </a:t>
            </a:r>
            <a:r>
              <a:rPr lang="es-ES_tradnl" sz="1400" b="1">
                <a:solidFill>
                  <a:srgbClr val="993300"/>
                </a:solidFill>
                <a:latin typeface="+mn-lt"/>
              </a:rPr>
              <a:t>% de Deducción :  </a:t>
            </a:r>
            <a:r>
              <a:rPr lang="es-ES_tradnl" sz="1400">
                <a:solidFill>
                  <a:srgbClr val="993300"/>
                </a:solidFill>
                <a:latin typeface="+mn-lt"/>
              </a:rPr>
              <a:t>  </a:t>
            </a:r>
            <a:r>
              <a:rPr lang="es-ES_tradnl" sz="1400">
                <a:solidFill>
                  <a:srgbClr val="000000"/>
                </a:solidFill>
                <a:latin typeface="+mn-lt"/>
              </a:rPr>
              <a:t>Fijado para cada tipo de Deducción</a:t>
            </a:r>
          </a:p>
        </p:txBody>
      </p:sp>
      <p:sp>
        <p:nvSpPr>
          <p:cNvPr id="25608" name="Rectangle 15"/>
          <p:cNvSpPr>
            <a:spLocks noChangeArrowheads="1"/>
          </p:cNvSpPr>
          <p:nvPr/>
        </p:nvSpPr>
        <p:spPr bwMode="auto">
          <a:xfrm>
            <a:off x="609600" y="2327276"/>
            <a:ext cx="9169177" cy="215444"/>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latin typeface="+mn-lt"/>
              </a:rPr>
              <a:t>•</a:t>
            </a:r>
            <a:r>
              <a:rPr lang="es-ES_tradnl" sz="1400" dirty="0">
                <a:solidFill>
                  <a:srgbClr val="000000"/>
                </a:solidFill>
                <a:latin typeface="+mn-lt"/>
              </a:rPr>
              <a:t>   </a:t>
            </a:r>
            <a:r>
              <a:rPr lang="es-ES_tradnl" sz="1400" b="1" dirty="0">
                <a:solidFill>
                  <a:srgbClr val="993300"/>
                </a:solidFill>
                <a:latin typeface="+mn-lt"/>
              </a:rPr>
              <a:t>% Límite :</a:t>
            </a:r>
            <a:r>
              <a:rPr lang="es-ES_tradnl" sz="1400" b="1" dirty="0">
                <a:solidFill>
                  <a:srgbClr val="000000"/>
                </a:solidFill>
                <a:latin typeface="+mn-lt"/>
              </a:rPr>
              <a:t>    % </a:t>
            </a:r>
            <a:r>
              <a:rPr lang="es-ES_tradnl" sz="1400" dirty="0">
                <a:solidFill>
                  <a:srgbClr val="000000"/>
                </a:solidFill>
                <a:latin typeface="+mn-lt"/>
              </a:rPr>
              <a:t>que aplicado s/  </a:t>
            </a:r>
            <a:r>
              <a:rPr lang="es-ES_tradnl" sz="1400" dirty="0" err="1">
                <a:solidFill>
                  <a:srgbClr val="000000"/>
                </a:solidFill>
                <a:latin typeface="+mn-lt"/>
              </a:rPr>
              <a:t>C.I.Ajustada</a:t>
            </a:r>
            <a:r>
              <a:rPr lang="es-ES_tradnl" sz="1400" dirty="0">
                <a:solidFill>
                  <a:srgbClr val="000000"/>
                </a:solidFill>
                <a:latin typeface="+mn-lt"/>
              </a:rPr>
              <a:t> (+)   </a:t>
            </a:r>
            <a:r>
              <a:rPr lang="es-ES_tradnl" sz="1400" dirty="0">
                <a:solidFill>
                  <a:srgbClr val="000000"/>
                </a:solidFill>
                <a:latin typeface="+mn-lt"/>
                <a:sym typeface="Symbol" pitchFamily="18" charset="2"/>
              </a:rPr>
              <a:t></a:t>
            </a:r>
            <a:r>
              <a:rPr lang="es-ES_tradnl" sz="1400" dirty="0">
                <a:solidFill>
                  <a:srgbClr val="000000"/>
                </a:solidFill>
                <a:latin typeface="+mn-lt"/>
              </a:rPr>
              <a:t>   límite para el conjunto de deducciones en el ejercicio</a:t>
            </a:r>
          </a:p>
        </p:txBody>
      </p:sp>
      <p:sp>
        <p:nvSpPr>
          <p:cNvPr id="25609" name="Rectangle 22"/>
          <p:cNvSpPr>
            <a:spLocks noChangeArrowheads="1"/>
          </p:cNvSpPr>
          <p:nvPr/>
        </p:nvSpPr>
        <p:spPr bwMode="auto">
          <a:xfrm>
            <a:off x="615248" y="2819400"/>
            <a:ext cx="7157152" cy="307777"/>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latin typeface="+mn-lt"/>
                <a:sym typeface="Wingdings" pitchFamily="2" charset="2"/>
              </a:rPr>
              <a:t></a:t>
            </a:r>
            <a:r>
              <a:rPr lang="es-ES_tradnl" sz="1400" dirty="0">
                <a:solidFill>
                  <a:srgbClr val="000000"/>
                </a:solidFill>
                <a:latin typeface="+mn-lt"/>
              </a:rPr>
              <a:t>   </a:t>
            </a:r>
            <a:r>
              <a:rPr lang="es-ES_tradnl" sz="1400" b="1" i="1" dirty="0">
                <a:solidFill>
                  <a:srgbClr val="0000FF"/>
                </a:solidFill>
                <a:latin typeface="+mn-lt"/>
              </a:rPr>
              <a:t>MECÁNICA DE LAS </a:t>
            </a:r>
            <a:r>
              <a:rPr lang="es-ES_tradnl" sz="1400" b="1" i="1" dirty="0" smtClean="0">
                <a:solidFill>
                  <a:srgbClr val="0000FF"/>
                </a:solidFill>
                <a:latin typeface="+mn-lt"/>
              </a:rPr>
              <a:t>DEDUCCIONES:</a:t>
            </a:r>
            <a:r>
              <a:rPr lang="es-ES_tradnl" b="1" i="1" dirty="0" smtClean="0">
                <a:solidFill>
                  <a:srgbClr val="000000"/>
                </a:solidFill>
                <a:latin typeface="+mn-lt"/>
              </a:rPr>
              <a:t>     </a:t>
            </a:r>
            <a:r>
              <a:rPr lang="es-ES_tradnl" dirty="0" smtClean="0">
                <a:solidFill>
                  <a:srgbClr val="000000"/>
                </a:solidFill>
                <a:latin typeface="+mn-lt"/>
              </a:rPr>
              <a:t> </a:t>
            </a:r>
            <a:r>
              <a:rPr lang="es-ES_tradnl" b="1" dirty="0">
                <a:solidFill>
                  <a:srgbClr val="FF0000"/>
                </a:solidFill>
                <a:latin typeface="+mn-lt"/>
              </a:rPr>
              <a:t>D  =  %  x  Base Deducción</a:t>
            </a:r>
          </a:p>
        </p:txBody>
      </p:sp>
      <p:sp>
        <p:nvSpPr>
          <p:cNvPr id="25610" name="Rectangle 26"/>
          <p:cNvSpPr>
            <a:spLocks noChangeArrowheads="1"/>
          </p:cNvSpPr>
          <p:nvPr/>
        </p:nvSpPr>
        <p:spPr bwMode="auto">
          <a:xfrm>
            <a:off x="412750" y="3276600"/>
            <a:ext cx="1899559" cy="495520"/>
          </a:xfrm>
          <a:prstGeom prst="rect">
            <a:avLst/>
          </a:prstGeom>
          <a:noFill/>
          <a:ln w="9525">
            <a:noFill/>
            <a:miter lim="800000"/>
            <a:headEnd/>
            <a:tailEnd/>
          </a:ln>
        </p:spPr>
        <p:txBody>
          <a:bodyPr wrap="none" lIns="0" tIns="0" rIns="0" bIns="0">
            <a:spAutoFit/>
          </a:bodyPr>
          <a:lstStyle/>
          <a:p>
            <a:pPr algn="l"/>
            <a:r>
              <a:rPr lang="es-ES_tradnl" sz="1400" dirty="0">
                <a:solidFill>
                  <a:srgbClr val="D60093"/>
                </a:solidFill>
                <a:latin typeface="+mn-lt"/>
                <a:sym typeface="Wingdings" pitchFamily="2" charset="2"/>
              </a:rPr>
              <a:t></a:t>
            </a:r>
            <a:r>
              <a:rPr lang="es-ES_tradnl" sz="1400" dirty="0">
                <a:solidFill>
                  <a:srgbClr val="000000"/>
                </a:solidFill>
                <a:latin typeface="+mn-lt"/>
              </a:rPr>
              <a:t>   </a:t>
            </a:r>
            <a:r>
              <a:rPr lang="es-ES_tradnl" sz="1400" b="1" i="1" dirty="0">
                <a:solidFill>
                  <a:srgbClr val="0000FF"/>
                </a:solidFill>
                <a:latin typeface="+mn-lt"/>
              </a:rPr>
              <a:t>DISTINGUIREMOS </a:t>
            </a:r>
          </a:p>
          <a:p>
            <a:pPr algn="l">
              <a:spcBef>
                <a:spcPct val="30000"/>
              </a:spcBef>
            </a:pPr>
            <a:r>
              <a:rPr lang="es-ES_tradnl" sz="1400" b="1" i="1" dirty="0">
                <a:solidFill>
                  <a:srgbClr val="0000FF"/>
                </a:solidFill>
                <a:latin typeface="+mn-lt"/>
              </a:rPr>
              <a:t>     ENTRE :</a:t>
            </a:r>
            <a:endParaRPr lang="es-ES_tradnl" sz="1400" b="1" i="1" dirty="0">
              <a:solidFill>
                <a:srgbClr val="000000"/>
              </a:solidFill>
              <a:latin typeface="+mn-lt"/>
            </a:endParaRPr>
          </a:p>
        </p:txBody>
      </p:sp>
      <p:sp>
        <p:nvSpPr>
          <p:cNvPr id="25612" name="Rectangle 34"/>
          <p:cNvSpPr>
            <a:spLocks noChangeArrowheads="1"/>
          </p:cNvSpPr>
          <p:nvPr/>
        </p:nvSpPr>
        <p:spPr bwMode="auto">
          <a:xfrm>
            <a:off x="2373422" y="3733800"/>
            <a:ext cx="5398978" cy="215444"/>
          </a:xfrm>
          <a:prstGeom prst="rect">
            <a:avLst/>
          </a:prstGeom>
          <a:noFill/>
          <a:ln w="9525">
            <a:noFill/>
            <a:miter lim="800000"/>
            <a:headEnd/>
            <a:tailEnd/>
          </a:ln>
        </p:spPr>
        <p:txBody>
          <a:bodyPr wrap="none" lIns="0" tIns="0" rIns="0" bIns="0">
            <a:spAutoFit/>
          </a:bodyPr>
          <a:lstStyle/>
          <a:p>
            <a:pPr algn="l"/>
            <a:r>
              <a:rPr lang="es-ES_tradnl" sz="1400" b="1" dirty="0" smtClean="0">
                <a:solidFill>
                  <a:srgbClr val="D60093"/>
                </a:solidFill>
                <a:latin typeface="+mn-lt"/>
              </a:rPr>
              <a:t>1.</a:t>
            </a:r>
            <a:r>
              <a:rPr lang="es-ES_tradnl" sz="1400" b="1" dirty="0" smtClean="0">
                <a:solidFill>
                  <a:srgbClr val="000000"/>
                </a:solidFill>
                <a:latin typeface="+mn-lt"/>
              </a:rPr>
              <a:t>   </a:t>
            </a:r>
            <a:r>
              <a:rPr lang="es-ES_tradnl" sz="1400" dirty="0">
                <a:solidFill>
                  <a:srgbClr val="000000"/>
                </a:solidFill>
                <a:latin typeface="+mn-lt"/>
              </a:rPr>
              <a:t>OTRAS DEDUCCIONES PARA </a:t>
            </a:r>
            <a:r>
              <a:rPr lang="es-ES_tradnl" sz="1400" dirty="0">
                <a:solidFill>
                  <a:srgbClr val="0000FF"/>
                </a:solidFill>
                <a:latin typeface="+mn-lt"/>
              </a:rPr>
              <a:t>INCENTIVAR LA INVERSIÓN</a:t>
            </a:r>
          </a:p>
        </p:txBody>
      </p:sp>
      <p:sp>
        <p:nvSpPr>
          <p:cNvPr id="25613" name="Rectangle 36"/>
          <p:cNvSpPr>
            <a:spLocks noChangeArrowheads="1"/>
          </p:cNvSpPr>
          <p:nvPr/>
        </p:nvSpPr>
        <p:spPr bwMode="auto">
          <a:xfrm>
            <a:off x="2249488" y="4572000"/>
            <a:ext cx="2234586" cy="215444"/>
          </a:xfrm>
          <a:prstGeom prst="rect">
            <a:avLst/>
          </a:prstGeom>
          <a:noFill/>
          <a:ln w="9525">
            <a:noFill/>
            <a:miter lim="800000"/>
            <a:headEnd/>
            <a:tailEnd/>
          </a:ln>
        </p:spPr>
        <p:txBody>
          <a:bodyPr wrap="none" lIns="0" tIns="0" rIns="0" bIns="0">
            <a:spAutoFit/>
          </a:bodyPr>
          <a:lstStyle/>
          <a:p>
            <a:pPr algn="l"/>
            <a:r>
              <a:rPr lang="es-ES_tradnl" sz="1400" b="1" i="1" dirty="0">
                <a:solidFill>
                  <a:srgbClr val="993300"/>
                </a:solidFill>
                <a:latin typeface="+mn-lt"/>
              </a:rPr>
              <a:t>¿ Porqué esta distinción ?</a:t>
            </a:r>
            <a:endParaRPr lang="es-ES_tradnl" sz="1400" dirty="0">
              <a:latin typeface="+mn-lt"/>
            </a:endParaRPr>
          </a:p>
        </p:txBody>
      </p:sp>
      <p:sp>
        <p:nvSpPr>
          <p:cNvPr id="25614" name="Rectangle 37"/>
          <p:cNvSpPr>
            <a:spLocks noChangeArrowheads="1"/>
          </p:cNvSpPr>
          <p:nvPr/>
        </p:nvSpPr>
        <p:spPr bwMode="auto">
          <a:xfrm>
            <a:off x="3074988" y="4876800"/>
            <a:ext cx="5435783" cy="492443"/>
          </a:xfrm>
          <a:prstGeom prst="rect">
            <a:avLst/>
          </a:prstGeom>
          <a:noFill/>
          <a:ln w="9525">
            <a:noFill/>
            <a:miter lim="800000"/>
            <a:headEnd/>
            <a:tailEnd/>
          </a:ln>
        </p:spPr>
        <p:txBody>
          <a:bodyPr wrap="none" lIns="0" tIns="0" rIns="0" bIns="0">
            <a:spAutoFit/>
          </a:bodyPr>
          <a:lstStyle/>
          <a:p>
            <a:pPr algn="l">
              <a:buFont typeface="Monotype Sorts"/>
              <a:buChar char="å"/>
            </a:pPr>
            <a:r>
              <a:rPr lang="es-ES_tradnl" sz="1400" dirty="0" smtClean="0">
                <a:solidFill>
                  <a:srgbClr val="000000"/>
                </a:solidFill>
                <a:latin typeface="+mn-lt"/>
              </a:rPr>
              <a:t>      Porque </a:t>
            </a:r>
            <a:r>
              <a:rPr lang="es-ES_tradnl" sz="1400" dirty="0">
                <a:solidFill>
                  <a:srgbClr val="000000"/>
                </a:solidFill>
                <a:latin typeface="+mn-lt"/>
              </a:rPr>
              <a:t>la </a:t>
            </a:r>
            <a:r>
              <a:rPr lang="es-ES_tradnl" sz="1400" dirty="0" smtClean="0">
                <a:solidFill>
                  <a:srgbClr val="000000"/>
                </a:solidFill>
                <a:latin typeface="+mn-lt"/>
              </a:rPr>
              <a:t>1ª el límite  se </a:t>
            </a:r>
            <a:r>
              <a:rPr lang="es-ES_tradnl" sz="1400" dirty="0">
                <a:solidFill>
                  <a:srgbClr val="000000"/>
                </a:solidFill>
                <a:latin typeface="+mn-lt"/>
              </a:rPr>
              <a:t>aplican sobre la </a:t>
            </a:r>
            <a:r>
              <a:rPr lang="es-ES_tradnl" sz="1600" b="1" dirty="0" err="1">
                <a:solidFill>
                  <a:srgbClr val="FF0000"/>
                </a:solidFill>
                <a:latin typeface="+mn-lt"/>
              </a:rPr>
              <a:t>C.I.Ajustada</a:t>
            </a:r>
            <a:r>
              <a:rPr lang="es-ES_tradnl" sz="1600" b="1" dirty="0">
                <a:solidFill>
                  <a:srgbClr val="FF0000"/>
                </a:solidFill>
                <a:latin typeface="+mn-lt"/>
              </a:rPr>
              <a:t> </a:t>
            </a:r>
            <a:r>
              <a:rPr lang="es-ES_tradnl" sz="1600" b="1" dirty="0" smtClean="0">
                <a:solidFill>
                  <a:srgbClr val="FF0000"/>
                </a:solidFill>
                <a:latin typeface="+mn-lt"/>
              </a:rPr>
              <a:t>(+)</a:t>
            </a:r>
          </a:p>
          <a:p>
            <a:pPr algn="l">
              <a:buFont typeface="Monotype Sorts"/>
              <a:buChar char="å"/>
            </a:pPr>
            <a:r>
              <a:rPr lang="es-ES_tradnl" sz="1400" dirty="0" smtClean="0">
                <a:solidFill>
                  <a:srgbClr val="000000"/>
                </a:solidFill>
                <a:latin typeface="+mn-lt"/>
              </a:rPr>
              <a:t>      En la 2ª </a:t>
            </a:r>
            <a:r>
              <a:rPr lang="es-ES_tradnl" sz="1400" dirty="0">
                <a:solidFill>
                  <a:srgbClr val="000000"/>
                </a:solidFill>
                <a:latin typeface="+mn-lt"/>
              </a:rPr>
              <a:t>el   </a:t>
            </a:r>
            <a:r>
              <a:rPr lang="es-ES_tradnl" sz="1600" b="1" dirty="0">
                <a:solidFill>
                  <a:srgbClr val="FF0000"/>
                </a:solidFill>
                <a:latin typeface="+mn-lt"/>
              </a:rPr>
              <a:t>% </a:t>
            </a:r>
            <a:r>
              <a:rPr lang="es-ES_tradnl" sz="1600" b="1" dirty="0" smtClean="0">
                <a:solidFill>
                  <a:srgbClr val="FF0000"/>
                </a:solidFill>
                <a:latin typeface="+mn-lt"/>
              </a:rPr>
              <a:t>Límite es s/ BI</a:t>
            </a:r>
            <a:endParaRPr lang="es-ES_tradnl" sz="1600" b="1" dirty="0">
              <a:solidFill>
                <a:srgbClr val="FF0000"/>
              </a:solidFill>
              <a:latin typeface="+mn-lt"/>
            </a:endParaRPr>
          </a:p>
        </p:txBody>
      </p:sp>
      <p:sp>
        <p:nvSpPr>
          <p:cNvPr id="25616" name="AutoShape 52"/>
          <p:cNvSpPr>
            <a:spLocks noChangeArrowheads="1"/>
          </p:cNvSpPr>
          <p:nvPr/>
        </p:nvSpPr>
        <p:spPr bwMode="auto">
          <a:xfrm rot="-537355">
            <a:off x="1423988" y="3538189"/>
            <a:ext cx="495300" cy="912813"/>
          </a:xfrm>
          <a:prstGeom prst="curvedRightArrow">
            <a:avLst>
              <a:gd name="adj1" fmla="val 37093"/>
              <a:gd name="adj2" fmla="val 75656"/>
              <a:gd name="adj3" fmla="val 44245"/>
            </a:avLst>
          </a:prstGeom>
          <a:solidFill>
            <a:srgbClr val="EAEAEA"/>
          </a:solidFill>
          <a:ln w="9525">
            <a:solidFill>
              <a:srgbClr val="009900"/>
            </a:solidFill>
            <a:miter lim="800000"/>
            <a:headEnd/>
            <a:tailEnd/>
          </a:ln>
        </p:spPr>
        <p:txBody>
          <a:bodyPr wrap="none" anchor="ctr"/>
          <a:lstStyle/>
          <a:p>
            <a:endParaRPr lang="es-ES_tradnl" sz="1400">
              <a:latin typeface="+mn-lt"/>
            </a:endParaRPr>
          </a:p>
        </p:txBody>
      </p:sp>
      <p:sp>
        <p:nvSpPr>
          <p:cNvPr id="25617" name="Line 53"/>
          <p:cNvSpPr>
            <a:spLocks noChangeShapeType="1"/>
          </p:cNvSpPr>
          <p:nvPr/>
        </p:nvSpPr>
        <p:spPr bwMode="auto">
          <a:xfrm flipH="1">
            <a:off x="2819400" y="4876801"/>
            <a:ext cx="9658" cy="457200"/>
          </a:xfrm>
          <a:prstGeom prst="line">
            <a:avLst/>
          </a:prstGeom>
          <a:noFill/>
          <a:ln w="9525">
            <a:solidFill>
              <a:srgbClr val="009900"/>
            </a:solidFill>
            <a:round/>
            <a:headEnd/>
            <a:tailEnd/>
          </a:ln>
        </p:spPr>
        <p:txBody>
          <a:bodyPr wrap="none" anchor="ctr"/>
          <a:lstStyle/>
          <a:p>
            <a:endParaRPr lang="es-ES_tradnl" sz="1400">
              <a:latin typeface="+mn-lt"/>
            </a:endParaRPr>
          </a:p>
        </p:txBody>
      </p:sp>
      <p:sp>
        <p:nvSpPr>
          <p:cNvPr id="25618" name="Rectangle 54"/>
          <p:cNvSpPr>
            <a:spLocks noChangeArrowheads="1"/>
          </p:cNvSpPr>
          <p:nvPr/>
        </p:nvSpPr>
        <p:spPr bwMode="auto">
          <a:xfrm>
            <a:off x="2362200" y="4114800"/>
            <a:ext cx="6418680" cy="215444"/>
          </a:xfrm>
          <a:prstGeom prst="rect">
            <a:avLst/>
          </a:prstGeom>
          <a:noFill/>
          <a:ln w="9525">
            <a:noFill/>
            <a:miter lim="800000"/>
            <a:headEnd/>
            <a:tailEnd/>
          </a:ln>
        </p:spPr>
        <p:txBody>
          <a:bodyPr wrap="none" lIns="0" tIns="0" rIns="0" bIns="0">
            <a:spAutoFit/>
          </a:bodyPr>
          <a:lstStyle/>
          <a:p>
            <a:pPr algn="l"/>
            <a:r>
              <a:rPr lang="es-ES_tradnl" sz="1400" b="1" dirty="0" smtClean="0">
                <a:solidFill>
                  <a:srgbClr val="D60093"/>
                </a:solidFill>
                <a:latin typeface="+mn-lt"/>
              </a:rPr>
              <a:t>2.</a:t>
            </a:r>
            <a:r>
              <a:rPr lang="es-ES_tradnl" sz="1400" b="1" dirty="0" smtClean="0">
                <a:solidFill>
                  <a:srgbClr val="000000"/>
                </a:solidFill>
                <a:latin typeface="+mn-lt"/>
              </a:rPr>
              <a:t>   </a:t>
            </a:r>
            <a:r>
              <a:rPr lang="es-ES_tradnl" sz="1400" dirty="0">
                <a:solidFill>
                  <a:srgbClr val="000000"/>
                </a:solidFill>
                <a:latin typeface="+mn-lt"/>
              </a:rPr>
              <a:t>DEDUCCIÓN POR DONACIONES A ENTIDADES ACOGIDAS A </a:t>
            </a:r>
            <a:r>
              <a:rPr lang="es-ES_tradnl" sz="1400" dirty="0">
                <a:solidFill>
                  <a:srgbClr val="0000FF"/>
                </a:solidFill>
                <a:latin typeface="+mn-lt"/>
              </a:rPr>
              <a:t>LEY 49/02</a:t>
            </a:r>
          </a:p>
        </p:txBody>
      </p:sp>
      <p:graphicFrame>
        <p:nvGraphicFramePr>
          <p:cNvPr id="20" name="19 Tabla"/>
          <p:cNvGraphicFramePr>
            <a:graphicFrameLocks noGrp="1"/>
          </p:cNvGraphicFramePr>
          <p:nvPr/>
        </p:nvGraphicFramePr>
        <p:xfrm>
          <a:off x="152400" y="5638800"/>
          <a:ext cx="9220200" cy="1097280"/>
        </p:xfrm>
        <a:graphic>
          <a:graphicData uri="http://schemas.openxmlformats.org/drawingml/2006/table">
            <a:tbl>
              <a:tblPr firstRow="1" bandRow="1">
                <a:tableStyleId>{5C22544A-7EE6-4342-B048-85BDC9FD1C3A}</a:tableStyleId>
              </a:tblPr>
              <a:tblGrid>
                <a:gridCol w="9220200">
                  <a:extLst>
                    <a:ext uri="{9D8B030D-6E8A-4147-A177-3AD203B41FA5}">
                      <a16:colId xmlns="" xmlns:a16="http://schemas.microsoft.com/office/drawing/2014/main" val="20000"/>
                    </a:ext>
                  </a:extLst>
                </a:gridCol>
              </a:tblGrid>
              <a:tr h="899159">
                <a:tc>
                  <a:txBody>
                    <a:bodyPr/>
                    <a:lstStyle/>
                    <a:p>
                      <a:pPr marL="342900" indent="-342900">
                        <a:buFont typeface="Wingdings" pitchFamily="2" charset="2"/>
                        <a:buChar char="v"/>
                      </a:pPr>
                      <a:r>
                        <a:rPr lang="es-ES_tradnl" sz="1800" u="sng" kern="1200" baseline="0" dirty="0" smtClean="0">
                          <a:solidFill>
                            <a:srgbClr val="FFFF00"/>
                          </a:solidFill>
                          <a:latin typeface="Arial" pitchFamily="34" charset="0"/>
                          <a:ea typeface="+mn-ea"/>
                          <a:cs typeface="Arial" pitchFamily="34" charset="0"/>
                        </a:rPr>
                        <a:t>Una misma inversión:</a:t>
                      </a:r>
                    </a:p>
                    <a:p>
                      <a:pPr marL="342900" indent="-342900">
                        <a:buFont typeface="Wingdings" pitchFamily="2" charset="2"/>
                        <a:buChar char="§"/>
                      </a:pPr>
                      <a:r>
                        <a:rPr lang="es-ES_tradnl" sz="1600" u="none" kern="1200" baseline="0" dirty="0" smtClean="0">
                          <a:solidFill>
                            <a:schemeClr val="tx1"/>
                          </a:solidFill>
                          <a:latin typeface="Arial" pitchFamily="34" charset="0"/>
                          <a:ea typeface="+mn-ea"/>
                          <a:cs typeface="Arial" pitchFamily="34" charset="0"/>
                        </a:rPr>
                        <a:t> </a:t>
                      </a:r>
                      <a:r>
                        <a:rPr lang="es-ES_tradnl" sz="1600" b="1" u="sng" kern="1200" baseline="0" dirty="0" smtClean="0">
                          <a:solidFill>
                            <a:srgbClr val="FFFF00"/>
                          </a:solidFill>
                          <a:latin typeface="Arial" pitchFamily="34" charset="0"/>
                          <a:ea typeface="+mn-ea"/>
                          <a:cs typeface="Arial" pitchFamily="34" charset="0"/>
                        </a:rPr>
                        <a:t>No</a:t>
                      </a:r>
                      <a:r>
                        <a:rPr lang="es-ES_tradnl" sz="1600" kern="1200" baseline="0" dirty="0" smtClean="0">
                          <a:solidFill>
                            <a:schemeClr val="tx1"/>
                          </a:solidFill>
                          <a:latin typeface="Arial" pitchFamily="34" charset="0"/>
                          <a:ea typeface="+mn-ea"/>
                          <a:cs typeface="Arial" pitchFamily="34" charset="0"/>
                        </a:rPr>
                        <a:t> podrá dar lugar a la aplicación de </a:t>
                      </a:r>
                      <a:r>
                        <a:rPr lang="es-ES_tradnl" sz="1600" u="sng" kern="1200" baseline="0" dirty="0" smtClean="0">
                          <a:solidFill>
                            <a:schemeClr val="tx1"/>
                          </a:solidFill>
                          <a:latin typeface="Arial" pitchFamily="34" charset="0"/>
                          <a:ea typeface="+mn-ea"/>
                          <a:cs typeface="Arial" pitchFamily="34" charset="0"/>
                        </a:rPr>
                        <a:t>más de una deducción</a:t>
                      </a:r>
                      <a:r>
                        <a:rPr lang="es-ES_tradnl" sz="1600" kern="1200" baseline="0" dirty="0" smtClean="0">
                          <a:solidFill>
                            <a:schemeClr val="tx1"/>
                          </a:solidFill>
                          <a:latin typeface="Arial" pitchFamily="34" charset="0"/>
                          <a:ea typeface="+mn-ea"/>
                          <a:cs typeface="Arial" pitchFamily="34" charset="0"/>
                        </a:rPr>
                        <a:t> </a:t>
                      </a:r>
                      <a:r>
                        <a:rPr lang="es-ES_tradnl" sz="1600" b="1" u="sng" kern="1200" baseline="0" dirty="0" smtClean="0">
                          <a:solidFill>
                            <a:schemeClr val="tx1"/>
                          </a:solidFill>
                          <a:latin typeface="Arial" pitchFamily="34" charset="0"/>
                          <a:ea typeface="+mn-ea"/>
                          <a:cs typeface="Arial" pitchFamily="34" charset="0"/>
                        </a:rPr>
                        <a:t>en la </a:t>
                      </a:r>
                      <a:r>
                        <a:rPr lang="es-ES_tradnl" sz="1600" b="1" u="sng" kern="1200" baseline="0" dirty="0" smtClean="0">
                          <a:solidFill>
                            <a:srgbClr val="FFFF00"/>
                          </a:solidFill>
                          <a:latin typeface="Arial" pitchFamily="34" charset="0"/>
                          <a:ea typeface="+mn-ea"/>
                          <a:cs typeface="Arial" pitchFamily="34" charset="0"/>
                        </a:rPr>
                        <a:t>misma entidad</a:t>
                      </a:r>
                      <a:r>
                        <a:rPr lang="es-ES_tradnl" sz="1600" kern="1200" baseline="0" dirty="0" smtClean="0">
                          <a:solidFill>
                            <a:srgbClr val="FFFF00"/>
                          </a:solidFill>
                          <a:latin typeface="Arial" pitchFamily="34" charset="0"/>
                          <a:ea typeface="+mn-ea"/>
                          <a:cs typeface="Arial" pitchFamily="34" charset="0"/>
                        </a:rPr>
                        <a:t> </a:t>
                      </a:r>
                      <a:r>
                        <a:rPr lang="es-ES_tradnl" sz="1600" kern="1200" baseline="0" dirty="0" smtClean="0">
                          <a:solidFill>
                            <a:schemeClr val="tx1"/>
                          </a:solidFill>
                          <a:latin typeface="Arial" pitchFamily="34" charset="0"/>
                          <a:ea typeface="+mn-ea"/>
                          <a:cs typeface="Arial" pitchFamily="34" charset="0"/>
                        </a:rPr>
                        <a:t>salvo disposición expresa.</a:t>
                      </a:r>
                    </a:p>
                    <a:p>
                      <a:pPr marL="342900" indent="-342900">
                        <a:buFont typeface="Wingdings" pitchFamily="2" charset="2"/>
                        <a:buChar char="§"/>
                      </a:pPr>
                      <a:r>
                        <a:rPr lang="es-ES_tradnl" sz="1600" u="sng" kern="1200" baseline="0" dirty="0" smtClean="0">
                          <a:solidFill>
                            <a:srgbClr val="FFFF00"/>
                          </a:solidFill>
                          <a:latin typeface="Arial" pitchFamily="34" charset="0"/>
                          <a:ea typeface="+mn-ea"/>
                          <a:cs typeface="Arial" pitchFamily="34" charset="0"/>
                        </a:rPr>
                        <a:t>Ni</a:t>
                      </a:r>
                      <a:r>
                        <a:rPr lang="es-ES_tradnl" sz="1600" kern="1200" baseline="0" dirty="0" smtClean="0">
                          <a:solidFill>
                            <a:schemeClr val="tx1"/>
                          </a:solidFill>
                          <a:latin typeface="Arial" pitchFamily="34" charset="0"/>
                          <a:ea typeface="+mn-ea"/>
                          <a:cs typeface="Arial" pitchFamily="34" charset="0"/>
                        </a:rPr>
                        <a:t> podrá dar lugar a la aplicación de una deducción </a:t>
                      </a:r>
                      <a:r>
                        <a:rPr lang="es-ES_tradnl" sz="1600" u="sng" kern="1200" baseline="0" dirty="0" smtClean="0">
                          <a:solidFill>
                            <a:schemeClr val="tx1"/>
                          </a:solidFill>
                          <a:latin typeface="Arial" pitchFamily="34" charset="0"/>
                          <a:ea typeface="+mn-ea"/>
                          <a:cs typeface="Arial" pitchFamily="34" charset="0"/>
                        </a:rPr>
                        <a:t>en </a:t>
                      </a:r>
                      <a:r>
                        <a:rPr lang="es-ES_tradnl" sz="1600" u="sng" kern="1200" baseline="0" dirty="0" smtClean="0">
                          <a:solidFill>
                            <a:srgbClr val="FFFF00"/>
                          </a:solidFill>
                          <a:latin typeface="Arial" pitchFamily="34" charset="0"/>
                          <a:ea typeface="+mn-ea"/>
                          <a:cs typeface="Arial" pitchFamily="34" charset="0"/>
                        </a:rPr>
                        <a:t>más de una entidad</a:t>
                      </a:r>
                      <a:r>
                        <a:rPr lang="es-ES_tradnl" sz="1600" u="sng" kern="1200" baseline="0" dirty="0" smtClean="0">
                          <a:solidFill>
                            <a:schemeClr val="tx1"/>
                          </a:solidFill>
                          <a:latin typeface="Arial" pitchFamily="34" charset="0"/>
                          <a:ea typeface="+mn-ea"/>
                          <a:cs typeface="Arial" pitchFamily="34" charset="0"/>
                        </a:rPr>
                        <a:t>.</a:t>
                      </a:r>
                      <a:endParaRPr lang="es-ES_tradnl" dirty="0"/>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8116735"/>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2" name="3 Marcador de número de diapositiva"/>
          <p:cNvSpPr>
            <a:spLocks noGrp="1"/>
          </p:cNvSpPr>
          <p:nvPr>
            <p:ph type="sldNum" sz="quarter" idx="12"/>
          </p:nvPr>
        </p:nvSpPr>
        <p:spPr>
          <a:xfrm>
            <a:off x="7594600" y="6400800"/>
            <a:ext cx="2311400" cy="476250"/>
          </a:xfrm>
        </p:spPr>
        <p:txBody>
          <a:bodyPr/>
          <a:lstStyle/>
          <a:p>
            <a:pPr>
              <a:defRPr/>
            </a:pPr>
            <a:fld id="{AFACC525-46C9-4116-B0A6-217A05F8E440}" type="slidenum">
              <a:rPr lang="es-ES_tradnl" b="1">
                <a:solidFill>
                  <a:srgbClr val="000066"/>
                </a:solidFill>
                <a:effectLst/>
              </a:rPr>
              <a:pPr>
                <a:defRPr/>
              </a:pPr>
              <a:t>356</a:t>
            </a:fld>
            <a:endParaRPr lang="es-ES_tradnl" b="1" dirty="0">
              <a:solidFill>
                <a:srgbClr val="000066"/>
              </a:solidFill>
              <a:effectLst/>
            </a:endParaRPr>
          </a:p>
        </p:txBody>
      </p:sp>
      <p:sp>
        <p:nvSpPr>
          <p:cNvPr id="15363" name="Rectangle 2"/>
          <p:cNvSpPr>
            <a:spLocks noChangeArrowheads="1"/>
          </p:cNvSpPr>
          <p:nvPr/>
        </p:nvSpPr>
        <p:spPr bwMode="auto">
          <a:xfrm>
            <a:off x="304800" y="0"/>
            <a:ext cx="8158295" cy="369332"/>
          </a:xfrm>
          <a:prstGeom prst="rect">
            <a:avLst/>
          </a:prstGeom>
          <a:noFill/>
          <a:ln w="9525">
            <a:noFill/>
            <a:miter lim="800000"/>
            <a:headEnd/>
            <a:tailEnd/>
          </a:ln>
        </p:spPr>
        <p:txBody>
          <a:bodyPr wrap="square" lIns="0" tIns="0" rIns="0" bIns="0">
            <a:spAutoFit/>
          </a:bodyPr>
          <a:lstStyle/>
          <a:p>
            <a:pPr algn="l"/>
            <a:r>
              <a:rPr lang="es-ES_tradnl" sz="1400" b="1" dirty="0">
                <a:solidFill>
                  <a:srgbClr val="FF0000"/>
                </a:solidFill>
              </a:rPr>
              <a:t>MINORACIONES DE LA CUOTA ÍNTEGRA:    TIPOLOGÍA- </a:t>
            </a:r>
            <a:r>
              <a:rPr lang="es-ES_tradnl" sz="2400" b="1" u="sng" dirty="0" smtClean="0">
                <a:solidFill>
                  <a:srgbClr val="FF0000"/>
                </a:solidFill>
              </a:rPr>
              <a:t>Desde</a:t>
            </a:r>
            <a:r>
              <a:rPr lang="es-ES_tradnl" sz="2000" b="1" u="sng" dirty="0" smtClean="0">
                <a:solidFill>
                  <a:srgbClr val="FF0000"/>
                </a:solidFill>
              </a:rPr>
              <a:t> </a:t>
            </a:r>
            <a:r>
              <a:rPr lang="es-ES_tradnl" sz="2400" b="1" u="sng" dirty="0" smtClean="0">
                <a:solidFill>
                  <a:srgbClr val="FF0000"/>
                </a:solidFill>
              </a:rPr>
              <a:t>2016</a:t>
            </a:r>
            <a:endParaRPr lang="es-ES_tradnl" sz="2400" b="1" u="sng" dirty="0">
              <a:solidFill>
                <a:srgbClr val="FF0000"/>
              </a:solidFill>
            </a:endParaRPr>
          </a:p>
        </p:txBody>
      </p:sp>
      <p:grpSp>
        <p:nvGrpSpPr>
          <p:cNvPr id="2" name="Group 3"/>
          <p:cNvGrpSpPr>
            <a:grpSpLocks/>
          </p:cNvGrpSpPr>
          <p:nvPr/>
        </p:nvGrpSpPr>
        <p:grpSpPr bwMode="auto">
          <a:xfrm>
            <a:off x="350837" y="457200"/>
            <a:ext cx="8889604" cy="8540750"/>
            <a:chOff x="443" y="299"/>
            <a:chExt cx="5169" cy="5380"/>
          </a:xfrm>
        </p:grpSpPr>
        <p:sp>
          <p:nvSpPr>
            <p:cNvPr id="15374" name="Rectangle 4"/>
            <p:cNvSpPr>
              <a:spLocks noChangeArrowheads="1"/>
            </p:cNvSpPr>
            <p:nvPr/>
          </p:nvSpPr>
          <p:spPr bwMode="auto">
            <a:xfrm>
              <a:off x="848" y="5678"/>
              <a:ext cx="8" cy="1"/>
            </a:xfrm>
            <a:prstGeom prst="rect">
              <a:avLst/>
            </a:prstGeom>
            <a:solidFill>
              <a:srgbClr val="FFFFFF"/>
            </a:solidFill>
            <a:ln w="9525">
              <a:noFill/>
              <a:miter lim="800000"/>
              <a:headEnd/>
              <a:tailEnd/>
            </a:ln>
          </p:spPr>
          <p:txBody>
            <a:bodyPr/>
            <a:lstStyle/>
            <a:p>
              <a:endParaRPr lang="es-ES_tradnl"/>
            </a:p>
          </p:txBody>
        </p:sp>
        <p:sp>
          <p:nvSpPr>
            <p:cNvPr id="15375" name="Rectangle 5"/>
            <p:cNvSpPr>
              <a:spLocks noChangeArrowheads="1"/>
            </p:cNvSpPr>
            <p:nvPr/>
          </p:nvSpPr>
          <p:spPr bwMode="auto">
            <a:xfrm>
              <a:off x="2632" y="5678"/>
              <a:ext cx="8" cy="1"/>
            </a:xfrm>
            <a:prstGeom prst="rect">
              <a:avLst/>
            </a:prstGeom>
            <a:solidFill>
              <a:srgbClr val="FFFFFF"/>
            </a:solidFill>
            <a:ln w="9525">
              <a:noFill/>
              <a:miter lim="800000"/>
              <a:headEnd/>
              <a:tailEnd/>
            </a:ln>
          </p:spPr>
          <p:txBody>
            <a:bodyPr/>
            <a:lstStyle/>
            <a:p>
              <a:endParaRPr lang="es-ES_tradnl"/>
            </a:p>
          </p:txBody>
        </p:sp>
        <p:sp>
          <p:nvSpPr>
            <p:cNvPr id="15376" name="Rectangle 6"/>
            <p:cNvSpPr>
              <a:spLocks noChangeArrowheads="1"/>
            </p:cNvSpPr>
            <p:nvPr/>
          </p:nvSpPr>
          <p:spPr bwMode="auto">
            <a:xfrm>
              <a:off x="4152" y="5678"/>
              <a:ext cx="8" cy="1"/>
            </a:xfrm>
            <a:prstGeom prst="rect">
              <a:avLst/>
            </a:prstGeom>
            <a:solidFill>
              <a:srgbClr val="FFFFFF"/>
            </a:solidFill>
            <a:ln w="9525">
              <a:noFill/>
              <a:miter lim="800000"/>
              <a:headEnd/>
              <a:tailEnd/>
            </a:ln>
          </p:spPr>
          <p:txBody>
            <a:bodyPr/>
            <a:lstStyle/>
            <a:p>
              <a:endParaRPr lang="es-ES_tradnl"/>
            </a:p>
          </p:txBody>
        </p:sp>
        <p:sp>
          <p:nvSpPr>
            <p:cNvPr id="15377" name="Rectangle 7"/>
            <p:cNvSpPr>
              <a:spLocks noChangeArrowheads="1"/>
            </p:cNvSpPr>
            <p:nvPr/>
          </p:nvSpPr>
          <p:spPr bwMode="auto">
            <a:xfrm>
              <a:off x="4888" y="5678"/>
              <a:ext cx="8" cy="1"/>
            </a:xfrm>
            <a:prstGeom prst="rect">
              <a:avLst/>
            </a:prstGeom>
            <a:solidFill>
              <a:srgbClr val="FFFFFF"/>
            </a:solidFill>
            <a:ln w="9525">
              <a:noFill/>
              <a:miter lim="800000"/>
              <a:headEnd/>
              <a:tailEnd/>
            </a:ln>
          </p:spPr>
          <p:txBody>
            <a:bodyPr/>
            <a:lstStyle/>
            <a:p>
              <a:endParaRPr lang="es-ES_tradnl"/>
            </a:p>
          </p:txBody>
        </p:sp>
        <p:sp>
          <p:nvSpPr>
            <p:cNvPr id="15378" name="Rectangle 8"/>
            <p:cNvSpPr>
              <a:spLocks noChangeArrowheads="1"/>
            </p:cNvSpPr>
            <p:nvPr/>
          </p:nvSpPr>
          <p:spPr bwMode="auto">
            <a:xfrm>
              <a:off x="443" y="299"/>
              <a:ext cx="5169" cy="3777"/>
            </a:xfrm>
            <a:prstGeom prst="rect">
              <a:avLst/>
            </a:prstGeom>
            <a:noFill/>
            <a:ln w="9525">
              <a:solidFill>
                <a:srgbClr val="009900"/>
              </a:solidFill>
              <a:miter lim="800000"/>
              <a:headEnd/>
              <a:tailEnd/>
            </a:ln>
          </p:spPr>
          <p:txBody>
            <a:bodyPr wrap="none" anchor="ctr"/>
            <a:lstStyle/>
            <a:p>
              <a:endParaRPr lang="es-ES_tradnl"/>
            </a:p>
          </p:txBody>
        </p:sp>
        <p:sp>
          <p:nvSpPr>
            <p:cNvPr id="15379" name="Line 9"/>
            <p:cNvSpPr>
              <a:spLocks noChangeShapeType="1"/>
            </p:cNvSpPr>
            <p:nvPr/>
          </p:nvSpPr>
          <p:spPr bwMode="auto">
            <a:xfrm>
              <a:off x="2777" y="299"/>
              <a:ext cx="0" cy="3777"/>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0" name="Line 10"/>
            <p:cNvSpPr>
              <a:spLocks noChangeShapeType="1"/>
            </p:cNvSpPr>
            <p:nvPr/>
          </p:nvSpPr>
          <p:spPr bwMode="auto">
            <a:xfrm>
              <a:off x="4847" y="299"/>
              <a:ext cx="0" cy="3777"/>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1" name="Line 11"/>
            <p:cNvSpPr>
              <a:spLocks noChangeShapeType="1"/>
            </p:cNvSpPr>
            <p:nvPr/>
          </p:nvSpPr>
          <p:spPr bwMode="auto">
            <a:xfrm>
              <a:off x="443" y="661"/>
              <a:ext cx="5169" cy="0"/>
            </a:xfrm>
            <a:prstGeom prst="line">
              <a:avLst/>
            </a:prstGeom>
            <a:noFill/>
            <a:ln w="9525">
              <a:solidFill>
                <a:srgbClr val="009900"/>
              </a:solidFill>
              <a:round/>
              <a:headEnd/>
              <a:tailEnd/>
            </a:ln>
          </p:spPr>
          <p:txBody>
            <a:bodyPr wrap="none" anchor="ctr"/>
            <a:lstStyle/>
            <a:p>
              <a:endParaRPr lang="es-ES_tradnl"/>
            </a:p>
          </p:txBody>
        </p:sp>
        <p:grpSp>
          <p:nvGrpSpPr>
            <p:cNvPr id="3" name="Group 12"/>
            <p:cNvGrpSpPr>
              <a:grpSpLocks/>
            </p:cNvGrpSpPr>
            <p:nvPr/>
          </p:nvGrpSpPr>
          <p:grpSpPr bwMode="auto">
            <a:xfrm>
              <a:off x="959" y="360"/>
              <a:ext cx="4514" cy="245"/>
              <a:chOff x="959" y="336"/>
              <a:chExt cx="4514" cy="245"/>
            </a:xfrm>
          </p:grpSpPr>
          <p:sp>
            <p:nvSpPr>
              <p:cNvPr id="15421" name="Rectangle 13"/>
              <p:cNvSpPr>
                <a:spLocks noChangeArrowheads="1"/>
              </p:cNvSpPr>
              <p:nvPr/>
            </p:nvSpPr>
            <p:spPr bwMode="auto">
              <a:xfrm>
                <a:off x="959" y="336"/>
                <a:ext cx="748" cy="245"/>
              </a:xfrm>
              <a:prstGeom prst="rect">
                <a:avLst/>
              </a:prstGeom>
              <a:noFill/>
              <a:ln w="9525">
                <a:noFill/>
                <a:miter lim="800000"/>
                <a:headEnd/>
                <a:tailEnd/>
              </a:ln>
            </p:spPr>
            <p:txBody>
              <a:bodyPr wrap="none" lIns="0" tIns="0" rIns="0" bIns="0">
                <a:spAutoFit/>
              </a:bodyPr>
              <a:lstStyle/>
              <a:p>
                <a:r>
                  <a:rPr lang="es-ES_tradnl" sz="1100" b="1">
                    <a:solidFill>
                      <a:srgbClr val="0000FF"/>
                    </a:solidFill>
                  </a:rPr>
                  <a:t>MINORACIONES</a:t>
                </a:r>
              </a:p>
              <a:p>
                <a:pPr>
                  <a:spcBef>
                    <a:spcPct val="30000"/>
                  </a:spcBef>
                </a:pPr>
                <a:r>
                  <a:rPr lang="es-ES_tradnl" sz="1100" b="1">
                    <a:solidFill>
                      <a:srgbClr val="0000FF"/>
                    </a:solidFill>
                  </a:rPr>
                  <a:t>DE LA CUOTA</a:t>
                </a:r>
                <a:endParaRPr lang="es-ES_tradnl" sz="1100" b="1">
                  <a:solidFill>
                    <a:srgbClr val="000000"/>
                  </a:solidFill>
                </a:endParaRPr>
              </a:p>
            </p:txBody>
          </p:sp>
          <p:sp>
            <p:nvSpPr>
              <p:cNvPr id="15422" name="Rectangle 14"/>
              <p:cNvSpPr>
                <a:spLocks noChangeArrowheads="1"/>
              </p:cNvSpPr>
              <p:nvPr/>
            </p:nvSpPr>
            <p:spPr bwMode="auto">
              <a:xfrm>
                <a:off x="3063" y="405"/>
                <a:ext cx="1294" cy="107"/>
              </a:xfrm>
              <a:prstGeom prst="rect">
                <a:avLst/>
              </a:prstGeom>
              <a:noFill/>
              <a:ln w="9525">
                <a:noFill/>
                <a:miter lim="800000"/>
                <a:headEnd/>
                <a:tailEnd/>
              </a:ln>
            </p:spPr>
            <p:txBody>
              <a:bodyPr wrap="none" lIns="0" tIns="0" rIns="0" bIns="0">
                <a:spAutoFit/>
              </a:bodyPr>
              <a:lstStyle/>
              <a:p>
                <a:pPr algn="l"/>
                <a:r>
                  <a:rPr lang="es-ES_tradnl" sz="1100" b="1" dirty="0">
                    <a:solidFill>
                      <a:srgbClr val="0000FF"/>
                    </a:solidFill>
                  </a:rPr>
                  <a:t>LIMITE  S/ CUOTA INTEGRA</a:t>
                </a:r>
                <a:endParaRPr lang="es-ES_tradnl" sz="1100" dirty="0"/>
              </a:p>
            </p:txBody>
          </p:sp>
          <p:sp>
            <p:nvSpPr>
              <p:cNvPr id="15423" name="Rectangle 15"/>
              <p:cNvSpPr>
                <a:spLocks noChangeArrowheads="1"/>
              </p:cNvSpPr>
              <p:nvPr/>
            </p:nvSpPr>
            <p:spPr bwMode="auto">
              <a:xfrm>
                <a:off x="4880" y="336"/>
                <a:ext cx="593" cy="244"/>
              </a:xfrm>
              <a:prstGeom prst="rect">
                <a:avLst/>
              </a:prstGeom>
              <a:noFill/>
              <a:ln w="9525">
                <a:noFill/>
                <a:miter lim="800000"/>
                <a:headEnd/>
                <a:tailEnd/>
              </a:ln>
            </p:spPr>
            <p:txBody>
              <a:bodyPr wrap="none" lIns="0" tIns="0" rIns="0" bIns="0">
                <a:spAutoFit/>
              </a:bodyPr>
              <a:lstStyle/>
              <a:p>
                <a:r>
                  <a:rPr lang="es-ES_tradnl" sz="1100" b="1">
                    <a:solidFill>
                      <a:srgbClr val="0000FF"/>
                    </a:solidFill>
                  </a:rPr>
                  <a:t>TRASLADO</a:t>
                </a:r>
              </a:p>
              <a:p>
                <a:pPr>
                  <a:spcBef>
                    <a:spcPct val="30000"/>
                  </a:spcBef>
                </a:pPr>
                <a:r>
                  <a:rPr lang="es-ES_tradnl" sz="1100" b="1">
                    <a:solidFill>
                      <a:srgbClr val="0000FF"/>
                    </a:solidFill>
                  </a:rPr>
                  <a:t>DEL  EXCESO</a:t>
                </a:r>
                <a:endParaRPr lang="es-ES_tradnl" sz="1100" b="1">
                  <a:solidFill>
                    <a:srgbClr val="000000"/>
                  </a:solidFill>
                </a:endParaRPr>
              </a:p>
            </p:txBody>
          </p:sp>
        </p:grpSp>
        <p:sp>
          <p:nvSpPr>
            <p:cNvPr id="15383" name="Rectangle 16"/>
            <p:cNvSpPr>
              <a:spLocks noChangeArrowheads="1"/>
            </p:cNvSpPr>
            <p:nvPr/>
          </p:nvSpPr>
          <p:spPr bwMode="auto">
            <a:xfrm>
              <a:off x="539" y="797"/>
              <a:ext cx="880" cy="107"/>
            </a:xfrm>
            <a:prstGeom prst="rect">
              <a:avLst/>
            </a:prstGeom>
            <a:noFill/>
            <a:ln w="9525">
              <a:noFill/>
              <a:miter lim="800000"/>
              <a:headEnd/>
              <a:tailEnd/>
            </a:ln>
          </p:spPr>
          <p:txBody>
            <a:bodyPr wrap="none" lIns="0" tIns="0" rIns="0" bIns="0">
              <a:spAutoFit/>
            </a:bodyPr>
            <a:lstStyle/>
            <a:p>
              <a:r>
                <a:rPr lang="es-ES_tradnl" sz="1100" b="1" dirty="0" smtClean="0">
                  <a:solidFill>
                    <a:srgbClr val="993300"/>
                  </a:solidFill>
                </a:rPr>
                <a:t>BONIFICACIONES </a:t>
              </a:r>
              <a:endParaRPr lang="es-ES_tradnl" sz="1000" dirty="0"/>
            </a:p>
          </p:txBody>
        </p:sp>
        <p:sp>
          <p:nvSpPr>
            <p:cNvPr id="15385" name="Rectangle 18"/>
            <p:cNvSpPr>
              <a:spLocks noChangeArrowheads="1"/>
            </p:cNvSpPr>
            <p:nvPr/>
          </p:nvSpPr>
          <p:spPr bwMode="auto">
            <a:xfrm>
              <a:off x="539" y="1211"/>
              <a:ext cx="2025" cy="107"/>
            </a:xfrm>
            <a:prstGeom prst="rect">
              <a:avLst/>
            </a:prstGeom>
            <a:noFill/>
            <a:ln w="9525">
              <a:noFill/>
              <a:miter lim="800000"/>
              <a:headEnd/>
              <a:tailEnd/>
            </a:ln>
          </p:spPr>
          <p:txBody>
            <a:bodyPr wrap="none" lIns="0" tIns="0" rIns="0" bIns="0">
              <a:spAutoFit/>
            </a:bodyPr>
            <a:lstStyle/>
            <a:p>
              <a:pPr algn="l"/>
              <a:r>
                <a:rPr lang="es-ES_tradnl" sz="1100" b="1" dirty="0">
                  <a:solidFill>
                    <a:srgbClr val="993300"/>
                  </a:solidFill>
                </a:rPr>
                <a:t>DED. DOBLE IMPOSICIÓN  INTERNACIONAL</a:t>
              </a:r>
              <a:endParaRPr lang="es-ES_tradnl" dirty="0"/>
            </a:p>
          </p:txBody>
        </p:sp>
        <p:sp>
          <p:nvSpPr>
            <p:cNvPr id="15386" name="Line 19"/>
            <p:cNvSpPr>
              <a:spLocks noChangeShapeType="1"/>
            </p:cNvSpPr>
            <p:nvPr/>
          </p:nvSpPr>
          <p:spPr bwMode="auto">
            <a:xfrm>
              <a:off x="443" y="1024"/>
              <a:ext cx="5169"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8" name="Line 21"/>
            <p:cNvSpPr>
              <a:spLocks noChangeShapeType="1"/>
            </p:cNvSpPr>
            <p:nvPr/>
          </p:nvSpPr>
          <p:spPr bwMode="auto">
            <a:xfrm>
              <a:off x="443" y="1522"/>
              <a:ext cx="5169"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9" name="Rectangle 22"/>
            <p:cNvSpPr>
              <a:spLocks noChangeArrowheads="1"/>
            </p:cNvSpPr>
            <p:nvPr/>
          </p:nvSpPr>
          <p:spPr bwMode="auto">
            <a:xfrm>
              <a:off x="539" y="1612"/>
              <a:ext cx="1515" cy="107"/>
            </a:xfrm>
            <a:prstGeom prst="rect">
              <a:avLst/>
            </a:prstGeom>
            <a:noFill/>
            <a:ln w="9525">
              <a:noFill/>
              <a:miter lim="800000"/>
              <a:headEnd/>
              <a:tailEnd/>
            </a:ln>
          </p:spPr>
          <p:txBody>
            <a:bodyPr wrap="none" lIns="0" tIns="0" rIns="0" bIns="0">
              <a:spAutoFit/>
            </a:bodyPr>
            <a:lstStyle/>
            <a:p>
              <a:pPr algn="l"/>
              <a:r>
                <a:rPr lang="es-ES_tradnl" sz="1100" b="1">
                  <a:solidFill>
                    <a:srgbClr val="993300"/>
                  </a:solidFill>
                </a:rPr>
                <a:t>DEDUCCIONES  “DE INCENTIVO”</a:t>
              </a:r>
              <a:endParaRPr lang="es-ES_tradnl"/>
            </a:p>
          </p:txBody>
        </p:sp>
        <p:sp>
          <p:nvSpPr>
            <p:cNvPr id="15391" name="Rectangle 24"/>
            <p:cNvSpPr>
              <a:spLocks noChangeArrowheads="1"/>
            </p:cNvSpPr>
            <p:nvPr/>
          </p:nvSpPr>
          <p:spPr bwMode="auto">
            <a:xfrm>
              <a:off x="539" y="1883"/>
              <a:ext cx="1995" cy="204"/>
            </a:xfrm>
            <a:prstGeom prst="rect">
              <a:avLst/>
            </a:prstGeom>
            <a:noFill/>
            <a:ln w="9525">
              <a:noFill/>
              <a:miter lim="800000"/>
              <a:headEnd/>
              <a:tailEnd/>
            </a:ln>
          </p:spPr>
          <p:txBody>
            <a:bodyPr wrap="none" lIns="0" tIns="0" rIns="0" bIns="0">
              <a:spAutoFit/>
            </a:bodyPr>
            <a:lstStyle/>
            <a:p>
              <a:pPr algn="l"/>
              <a:r>
                <a:rPr lang="es-ES_tradnl" sz="1000" dirty="0">
                  <a:solidFill>
                    <a:srgbClr val="D60093"/>
                  </a:solidFill>
                </a:rPr>
                <a:t>•</a:t>
              </a:r>
              <a:r>
                <a:rPr lang="es-ES_tradnl" sz="1000" dirty="0">
                  <a:solidFill>
                    <a:srgbClr val="000000"/>
                  </a:solidFill>
                </a:rPr>
                <a:t> </a:t>
              </a:r>
              <a:r>
                <a:rPr lang="es-ES_tradnl" sz="1000" dirty="0" smtClean="0">
                  <a:solidFill>
                    <a:srgbClr val="000000"/>
                  </a:solidFill>
                </a:rPr>
                <a:t> </a:t>
              </a:r>
              <a:r>
                <a:rPr lang="es-ES_tradnl" sz="1000" b="1" dirty="0">
                  <a:solidFill>
                    <a:srgbClr val="000000"/>
                  </a:solidFill>
                </a:rPr>
                <a:t>Por </a:t>
              </a:r>
              <a:r>
                <a:rPr lang="es-ES_tradnl" sz="1000" b="1" dirty="0" err="1">
                  <a:solidFill>
                    <a:srgbClr val="000000"/>
                  </a:solidFill>
                </a:rPr>
                <a:t>Acts</a:t>
              </a:r>
              <a:r>
                <a:rPr lang="es-ES_tradnl" sz="1000" b="1" dirty="0">
                  <a:solidFill>
                    <a:srgbClr val="000000"/>
                  </a:solidFill>
                </a:rPr>
                <a:t>. I+D e Innovación Tecnológica</a:t>
              </a:r>
              <a:r>
                <a:rPr lang="es-ES_tradnl" sz="1000" dirty="0">
                  <a:solidFill>
                    <a:srgbClr val="000000"/>
                  </a:solidFill>
                </a:rPr>
                <a:t>   </a:t>
              </a:r>
              <a:r>
                <a:rPr lang="es-ES_tradnl" sz="1000" dirty="0">
                  <a:solidFill>
                    <a:srgbClr val="D60093"/>
                  </a:solidFill>
                </a:rPr>
                <a:t>(*) </a:t>
              </a:r>
              <a:endParaRPr lang="es-ES_tradnl" sz="1000" b="1" dirty="0">
                <a:solidFill>
                  <a:srgbClr val="FF0000"/>
                </a:solidFill>
              </a:endParaRPr>
            </a:p>
            <a:p>
              <a:pPr algn="l"/>
              <a:endParaRPr lang="es-ES_tradnl" sz="1100" dirty="0">
                <a:solidFill>
                  <a:srgbClr val="D60093"/>
                </a:solidFill>
              </a:endParaRPr>
            </a:p>
          </p:txBody>
        </p:sp>
        <p:sp>
          <p:nvSpPr>
            <p:cNvPr id="15392" name="Rectangle 25"/>
            <p:cNvSpPr>
              <a:spLocks noChangeArrowheads="1"/>
            </p:cNvSpPr>
            <p:nvPr/>
          </p:nvSpPr>
          <p:spPr bwMode="auto">
            <a:xfrm>
              <a:off x="505" y="2063"/>
              <a:ext cx="2215" cy="407"/>
            </a:xfrm>
            <a:prstGeom prst="rect">
              <a:avLst/>
            </a:prstGeom>
            <a:noFill/>
            <a:ln w="9525">
              <a:noFill/>
              <a:miter lim="800000"/>
              <a:headEnd/>
              <a:tailEnd/>
            </a:ln>
          </p:spPr>
          <p:txBody>
            <a:bodyPr wrap="square" lIns="0" tIns="0" rIns="0" bIns="0">
              <a:spAutoFit/>
            </a:bodyPr>
            <a:lstStyle/>
            <a:p>
              <a:pPr algn="l"/>
              <a:endParaRPr lang="es-ES_tradnl" sz="1100" dirty="0">
                <a:solidFill>
                  <a:srgbClr val="D60093"/>
                </a:solidFill>
              </a:endParaRPr>
            </a:p>
            <a:p>
              <a:endParaRPr lang="es-ES_tradnl" sz="1100" dirty="0" smtClean="0">
                <a:solidFill>
                  <a:srgbClr val="D60093"/>
                </a:solidFill>
              </a:endParaRPr>
            </a:p>
            <a:p>
              <a:r>
                <a:rPr lang="es-ES_tradnl" sz="1100" dirty="0" smtClean="0">
                  <a:solidFill>
                    <a:srgbClr val="D60093"/>
                  </a:solidFill>
                </a:rPr>
                <a:t>•</a:t>
              </a:r>
              <a:r>
                <a:rPr lang="es-ES_tradnl" sz="1100" dirty="0" smtClean="0">
                  <a:solidFill>
                    <a:srgbClr val="000000"/>
                  </a:solidFill>
                </a:rPr>
                <a:t> </a:t>
              </a:r>
              <a:r>
                <a:rPr lang="es-ES_tradnl" dirty="0" smtClean="0">
                  <a:solidFill>
                    <a:srgbClr val="000000"/>
                  </a:solidFill>
                </a:rPr>
                <a:t> </a:t>
              </a:r>
              <a:r>
                <a:rPr lang="es-ES_tradnl" sz="1000" dirty="0">
                  <a:solidFill>
                    <a:srgbClr val="000000"/>
                  </a:solidFill>
                </a:rPr>
                <a:t>Producciones Cinematográficas </a:t>
              </a:r>
              <a:r>
                <a:rPr lang="es-ES_tradnl" sz="1000" dirty="0" smtClean="0">
                  <a:solidFill>
                    <a:srgbClr val="000000"/>
                  </a:solidFill>
                </a:rPr>
                <a:t>Españolas</a:t>
              </a:r>
              <a:endParaRPr lang="es-ES_tradnl" sz="1000" dirty="0"/>
            </a:p>
          </p:txBody>
        </p:sp>
        <p:sp>
          <p:nvSpPr>
            <p:cNvPr id="15393" name="Rectangle 26"/>
            <p:cNvSpPr>
              <a:spLocks noChangeArrowheads="1"/>
            </p:cNvSpPr>
            <p:nvPr/>
          </p:nvSpPr>
          <p:spPr bwMode="auto">
            <a:xfrm>
              <a:off x="539" y="2306"/>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395" name="Rectangle 28"/>
            <p:cNvSpPr>
              <a:spLocks noChangeArrowheads="1"/>
            </p:cNvSpPr>
            <p:nvPr/>
          </p:nvSpPr>
          <p:spPr bwMode="auto">
            <a:xfrm>
              <a:off x="539" y="2592"/>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397" name="Rectangle 30"/>
            <p:cNvSpPr>
              <a:spLocks noChangeArrowheads="1"/>
            </p:cNvSpPr>
            <p:nvPr/>
          </p:nvSpPr>
          <p:spPr bwMode="auto">
            <a:xfrm>
              <a:off x="539" y="2877"/>
              <a:ext cx="0" cy="107"/>
            </a:xfrm>
            <a:prstGeom prst="rect">
              <a:avLst/>
            </a:prstGeom>
            <a:noFill/>
            <a:ln w="9525">
              <a:noFill/>
              <a:miter lim="800000"/>
              <a:headEnd/>
              <a:tailEnd/>
            </a:ln>
          </p:spPr>
          <p:txBody>
            <a:bodyPr wrap="none" lIns="0" tIns="0" rIns="0" bIns="0">
              <a:spAutoFit/>
            </a:bodyPr>
            <a:lstStyle/>
            <a:p>
              <a:pPr algn="l"/>
              <a:endParaRPr lang="es-ES_tradnl" sz="1100" b="1">
                <a:solidFill>
                  <a:srgbClr val="000000"/>
                </a:solidFill>
              </a:endParaRPr>
            </a:p>
          </p:txBody>
        </p:sp>
        <p:sp>
          <p:nvSpPr>
            <p:cNvPr id="15399" name="Rectangle 32"/>
            <p:cNvSpPr>
              <a:spLocks noChangeArrowheads="1"/>
            </p:cNvSpPr>
            <p:nvPr/>
          </p:nvSpPr>
          <p:spPr bwMode="auto">
            <a:xfrm>
              <a:off x="539" y="3163"/>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0" name="Rectangle 33"/>
            <p:cNvSpPr>
              <a:spLocks noChangeArrowheads="1"/>
            </p:cNvSpPr>
            <p:nvPr/>
          </p:nvSpPr>
          <p:spPr bwMode="auto">
            <a:xfrm>
              <a:off x="539" y="3449"/>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1" name="Rectangle 34"/>
            <p:cNvSpPr>
              <a:spLocks noChangeArrowheads="1"/>
            </p:cNvSpPr>
            <p:nvPr/>
          </p:nvSpPr>
          <p:spPr bwMode="auto">
            <a:xfrm>
              <a:off x="539" y="3592"/>
              <a:ext cx="0" cy="194"/>
            </a:xfrm>
            <a:prstGeom prst="rect">
              <a:avLst/>
            </a:prstGeom>
            <a:noFill/>
            <a:ln w="9525">
              <a:noFill/>
              <a:miter lim="800000"/>
              <a:headEnd/>
              <a:tailEnd/>
            </a:ln>
          </p:spPr>
          <p:txBody>
            <a:bodyPr wrap="none" lIns="0" tIns="0" rIns="0" bIns="0">
              <a:spAutoFit/>
            </a:bodyPr>
            <a:lstStyle/>
            <a:p>
              <a:pPr algn="l"/>
              <a:endParaRPr lang="es-ES_tradnl" b="1">
                <a:solidFill>
                  <a:srgbClr val="FF0000"/>
                </a:solidFill>
              </a:endParaRPr>
            </a:p>
          </p:txBody>
        </p:sp>
        <p:sp>
          <p:nvSpPr>
            <p:cNvPr id="15402" name="Rectangle 35"/>
            <p:cNvSpPr>
              <a:spLocks noChangeArrowheads="1"/>
            </p:cNvSpPr>
            <p:nvPr/>
          </p:nvSpPr>
          <p:spPr bwMode="auto">
            <a:xfrm>
              <a:off x="539" y="3735"/>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3" name="Rectangle 36"/>
            <p:cNvSpPr>
              <a:spLocks noChangeArrowheads="1"/>
            </p:cNvSpPr>
            <p:nvPr/>
          </p:nvSpPr>
          <p:spPr bwMode="auto">
            <a:xfrm>
              <a:off x="539" y="3306"/>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4" name="Rectangle 37"/>
            <p:cNvSpPr>
              <a:spLocks noChangeArrowheads="1"/>
            </p:cNvSpPr>
            <p:nvPr/>
          </p:nvSpPr>
          <p:spPr bwMode="auto">
            <a:xfrm>
              <a:off x="505" y="3930"/>
              <a:ext cx="2129" cy="97"/>
            </a:xfrm>
            <a:prstGeom prst="rect">
              <a:avLst/>
            </a:prstGeom>
            <a:noFill/>
            <a:ln w="9525">
              <a:noFill/>
              <a:miter lim="800000"/>
              <a:headEnd/>
              <a:tailEnd/>
            </a:ln>
          </p:spPr>
          <p:txBody>
            <a:bodyPr wrap="none" lIns="0" tIns="0" rIns="0" bIns="0">
              <a:spAutoFit/>
            </a:bodyPr>
            <a:lstStyle/>
            <a:p>
              <a:pPr algn="l"/>
              <a:r>
                <a:rPr lang="es-ES_tradnl" sz="1000" dirty="0">
                  <a:solidFill>
                    <a:srgbClr val="D60093"/>
                  </a:solidFill>
                </a:rPr>
                <a:t>•</a:t>
              </a:r>
              <a:r>
                <a:rPr lang="es-ES_tradnl" sz="1000" b="1" dirty="0">
                  <a:solidFill>
                    <a:srgbClr val="000000"/>
                  </a:solidFill>
                </a:rPr>
                <a:t>Por donaciones a entidades acogidas a Ley </a:t>
              </a:r>
              <a:r>
                <a:rPr lang="es-ES_tradnl" sz="1000" b="1" dirty="0" smtClean="0">
                  <a:solidFill>
                    <a:srgbClr val="000000"/>
                  </a:solidFill>
                </a:rPr>
                <a:t>49/02</a:t>
              </a:r>
              <a:endParaRPr lang="es-ES_tradnl" sz="1000" b="1" dirty="0">
                <a:solidFill>
                  <a:srgbClr val="FF0000"/>
                </a:solidFill>
              </a:endParaRPr>
            </a:p>
          </p:txBody>
        </p:sp>
        <p:sp>
          <p:nvSpPr>
            <p:cNvPr id="15405" name="Line 38"/>
            <p:cNvSpPr>
              <a:spLocks noChangeShapeType="1"/>
            </p:cNvSpPr>
            <p:nvPr/>
          </p:nvSpPr>
          <p:spPr bwMode="auto">
            <a:xfrm>
              <a:off x="461" y="3743"/>
              <a:ext cx="5139" cy="12"/>
            </a:xfrm>
            <a:prstGeom prst="line">
              <a:avLst/>
            </a:prstGeom>
            <a:noFill/>
            <a:ln w="9525" cap="rnd">
              <a:solidFill>
                <a:srgbClr val="009900"/>
              </a:solidFill>
              <a:prstDash val="sysDot"/>
              <a:round/>
              <a:headEnd/>
              <a:tailEnd/>
            </a:ln>
          </p:spPr>
          <p:txBody>
            <a:bodyPr wrap="none" anchor="ctr"/>
            <a:lstStyle/>
            <a:p>
              <a:endParaRPr lang="es-ES_tradnl"/>
            </a:p>
          </p:txBody>
        </p:sp>
        <p:sp>
          <p:nvSpPr>
            <p:cNvPr id="15406" name="Rectangle 39"/>
            <p:cNvSpPr>
              <a:spLocks noChangeArrowheads="1"/>
            </p:cNvSpPr>
            <p:nvPr/>
          </p:nvSpPr>
          <p:spPr bwMode="auto">
            <a:xfrm>
              <a:off x="2890" y="734"/>
              <a:ext cx="1282" cy="213"/>
            </a:xfrm>
            <a:prstGeom prst="rect">
              <a:avLst/>
            </a:prstGeom>
            <a:noFill/>
            <a:ln w="9525">
              <a:noFill/>
              <a:miter lim="800000"/>
              <a:headEnd/>
              <a:tailEnd/>
            </a:ln>
          </p:spPr>
          <p:txBody>
            <a:bodyPr wrap="none" lIns="0" tIns="0" rIns="0" bIns="0">
              <a:spAutoFit/>
            </a:bodyPr>
            <a:lstStyle/>
            <a:p>
              <a:pPr algn="l"/>
              <a:r>
                <a:rPr lang="es-ES_tradnl" sz="1000" dirty="0">
                  <a:solidFill>
                    <a:srgbClr val="000000"/>
                  </a:solidFill>
                </a:rPr>
                <a:t>C.I. CORRESPONDIENTE A LAS</a:t>
              </a:r>
            </a:p>
            <a:p>
              <a:pPr algn="l">
                <a:spcBef>
                  <a:spcPct val="20000"/>
                </a:spcBef>
              </a:pPr>
              <a:r>
                <a:rPr lang="es-ES_tradnl" sz="1000" dirty="0">
                  <a:solidFill>
                    <a:srgbClr val="000000"/>
                  </a:solidFill>
                </a:rPr>
                <a:t>       RENTAS  BONIFICADAS</a:t>
              </a:r>
            </a:p>
          </p:txBody>
        </p:sp>
        <p:sp>
          <p:nvSpPr>
            <p:cNvPr id="15409" name="Rectangle 42"/>
            <p:cNvSpPr>
              <a:spLocks noChangeArrowheads="1"/>
            </p:cNvSpPr>
            <p:nvPr/>
          </p:nvSpPr>
          <p:spPr bwMode="auto">
            <a:xfrm>
              <a:off x="2890" y="1777"/>
              <a:ext cx="0" cy="194"/>
            </a:xfrm>
            <a:prstGeom prst="rect">
              <a:avLst/>
            </a:prstGeom>
            <a:noFill/>
            <a:ln w="9525">
              <a:noFill/>
              <a:miter lim="800000"/>
              <a:headEnd/>
              <a:tailEnd/>
            </a:ln>
          </p:spPr>
          <p:txBody>
            <a:bodyPr wrap="none" lIns="0" tIns="0" rIns="0" bIns="0">
              <a:spAutoFit/>
            </a:bodyPr>
            <a:lstStyle/>
            <a:p>
              <a:pPr algn="l"/>
              <a:endParaRPr lang="es-ES_tradnl" sz="2000" b="1">
                <a:latin typeface="Verdana" pitchFamily="34" charset="0"/>
              </a:endParaRPr>
            </a:p>
          </p:txBody>
        </p:sp>
        <p:sp>
          <p:nvSpPr>
            <p:cNvPr id="15410" name="Rectangle 43"/>
            <p:cNvSpPr>
              <a:spLocks noChangeArrowheads="1"/>
            </p:cNvSpPr>
            <p:nvPr/>
          </p:nvSpPr>
          <p:spPr bwMode="auto">
            <a:xfrm>
              <a:off x="2809" y="2495"/>
              <a:ext cx="2121" cy="97"/>
            </a:xfrm>
            <a:prstGeom prst="rect">
              <a:avLst/>
            </a:prstGeom>
            <a:noFill/>
            <a:ln w="9525">
              <a:noFill/>
              <a:miter lim="800000"/>
              <a:headEnd/>
              <a:tailEnd/>
            </a:ln>
          </p:spPr>
          <p:txBody>
            <a:bodyPr wrap="none" lIns="0" tIns="0" rIns="0" bIns="0">
              <a:spAutoFit/>
            </a:bodyPr>
            <a:lstStyle/>
            <a:p>
              <a:pPr algn="l"/>
              <a:r>
                <a:rPr lang="es-ES_tradnl" sz="1000" b="1" dirty="0">
                  <a:solidFill>
                    <a:srgbClr val="FF0000"/>
                  </a:solidFill>
                </a:rPr>
                <a:t>25%</a:t>
              </a:r>
              <a:r>
                <a:rPr lang="en-US" sz="1000" b="1" dirty="0">
                  <a:solidFill>
                    <a:srgbClr val="FF0000"/>
                  </a:solidFill>
                </a:rPr>
                <a:t>¹</a:t>
              </a:r>
              <a:r>
                <a:rPr lang="es-ES_tradnl" sz="1000" b="1" dirty="0">
                  <a:solidFill>
                    <a:srgbClr val="FF0000"/>
                  </a:solidFill>
                </a:rPr>
                <a:t> s/ CIA+</a:t>
              </a:r>
              <a:r>
                <a:rPr lang="es-ES_tradnl" sz="1000" dirty="0">
                  <a:solidFill>
                    <a:srgbClr val="000000"/>
                  </a:solidFill>
                </a:rPr>
                <a:t> </a:t>
              </a:r>
              <a:r>
                <a:rPr lang="es-ES_tradnl" sz="1000" b="1" dirty="0" smtClean="0">
                  <a:solidFill>
                    <a:srgbClr val="FF0000"/>
                  </a:solidFill>
                </a:rPr>
                <a:t>[CIA+= </a:t>
              </a:r>
              <a:r>
                <a:rPr lang="es-ES_tradnl" sz="1000" b="1" dirty="0">
                  <a:solidFill>
                    <a:srgbClr val="FF0000"/>
                  </a:solidFill>
                </a:rPr>
                <a:t>C.I</a:t>
              </a:r>
              <a:r>
                <a:rPr lang="es-ES_tradnl" sz="1000" b="1" dirty="0" smtClean="0">
                  <a:solidFill>
                    <a:srgbClr val="FF0000"/>
                  </a:solidFill>
                </a:rPr>
                <a:t>. - (</a:t>
              </a:r>
              <a:r>
                <a:rPr lang="es-ES_tradnl" sz="1000" b="1" dirty="0">
                  <a:solidFill>
                    <a:srgbClr val="FF0000"/>
                  </a:solidFill>
                </a:rPr>
                <a:t>BONIF.  +  D.D.I</a:t>
              </a:r>
              <a:r>
                <a:rPr lang="es-ES_tradnl" sz="1000" b="1" dirty="0" smtClean="0">
                  <a:solidFill>
                    <a:srgbClr val="FF0000"/>
                  </a:solidFill>
                </a:rPr>
                <a:t>.)</a:t>
              </a:r>
              <a:r>
                <a:rPr lang="es-ES_tradnl" sz="1000" dirty="0" smtClean="0">
                  <a:solidFill>
                    <a:srgbClr val="FF0000"/>
                  </a:solidFill>
                </a:rPr>
                <a:t>]</a:t>
              </a:r>
              <a:endParaRPr lang="es-ES_tradnl" sz="1000" dirty="0">
                <a:solidFill>
                  <a:srgbClr val="FF0000"/>
                </a:solidFill>
              </a:endParaRPr>
            </a:p>
          </p:txBody>
        </p:sp>
        <p:sp>
          <p:nvSpPr>
            <p:cNvPr id="15411" name="Rectangle 44"/>
            <p:cNvSpPr>
              <a:spLocks noChangeArrowheads="1"/>
            </p:cNvSpPr>
            <p:nvPr/>
          </p:nvSpPr>
          <p:spPr bwMode="auto">
            <a:xfrm>
              <a:off x="2809" y="2734"/>
              <a:ext cx="1939" cy="97"/>
            </a:xfrm>
            <a:prstGeom prst="rect">
              <a:avLst/>
            </a:prstGeom>
            <a:noFill/>
            <a:ln w="9525">
              <a:noFill/>
              <a:miter lim="800000"/>
              <a:headEnd/>
              <a:tailEnd/>
            </a:ln>
          </p:spPr>
          <p:txBody>
            <a:bodyPr wrap="none" lIns="0" tIns="0" rIns="0" bIns="0">
              <a:spAutoFit/>
            </a:bodyPr>
            <a:lstStyle/>
            <a:p>
              <a:pPr algn="l"/>
              <a:r>
                <a:rPr lang="es-ES_tradnl" sz="1000" dirty="0">
                  <a:solidFill>
                    <a:srgbClr val="000000"/>
                  </a:solidFill>
                </a:rPr>
                <a:t>(Caso </a:t>
              </a:r>
              <a:r>
                <a:rPr lang="es-ES_tradnl" sz="1000" dirty="0" smtClean="0">
                  <a:solidFill>
                    <a:srgbClr val="000000"/>
                  </a:solidFill>
                </a:rPr>
                <a:t>particular </a:t>
              </a:r>
              <a:r>
                <a:rPr lang="es-ES_tradnl" sz="1000" dirty="0" err="1" smtClean="0">
                  <a:solidFill>
                    <a:srgbClr val="000000"/>
                  </a:solidFill>
                </a:rPr>
                <a:t>I+D+i</a:t>
              </a:r>
              <a:r>
                <a:rPr lang="es-ES_tradnl" sz="1000" dirty="0" smtClean="0">
                  <a:solidFill>
                    <a:srgbClr val="000000"/>
                  </a:solidFill>
                </a:rPr>
                <a:t> </a:t>
              </a:r>
              <a:r>
                <a:rPr lang="es-ES_tradnl" sz="1000" dirty="0">
                  <a:solidFill>
                    <a:srgbClr val="000000"/>
                  </a:solidFill>
                </a:rPr>
                <a:t>:  puede ser </a:t>
              </a:r>
              <a:r>
                <a:rPr lang="es-ES_tradnl" sz="1000" b="1" dirty="0" smtClean="0">
                  <a:solidFill>
                    <a:srgbClr val="FF0000"/>
                  </a:solidFill>
                </a:rPr>
                <a:t>50%</a:t>
              </a:r>
              <a:r>
                <a:rPr lang="en-US" sz="1000" b="1" dirty="0" smtClean="0">
                  <a:solidFill>
                    <a:srgbClr val="FF0000"/>
                  </a:solidFill>
                </a:rPr>
                <a:t>¹</a:t>
              </a:r>
              <a:r>
                <a:rPr lang="es-ES_tradnl" sz="1000" dirty="0" smtClean="0">
                  <a:solidFill>
                    <a:srgbClr val="000000"/>
                  </a:solidFill>
                </a:rPr>
                <a:t>)</a:t>
              </a:r>
              <a:r>
                <a:rPr lang="es-ES_tradnl" sz="1000" dirty="0" smtClean="0">
                  <a:solidFill>
                    <a:srgbClr val="D60093"/>
                  </a:solidFill>
                </a:rPr>
                <a:t>(*)</a:t>
              </a:r>
              <a:endParaRPr lang="es-ES_tradnl" sz="1000" dirty="0">
                <a:solidFill>
                  <a:srgbClr val="D60093"/>
                </a:solidFill>
              </a:endParaRPr>
            </a:p>
          </p:txBody>
        </p:sp>
        <p:sp>
          <p:nvSpPr>
            <p:cNvPr id="15412" name="Rectangle 45"/>
            <p:cNvSpPr>
              <a:spLocks noChangeArrowheads="1"/>
            </p:cNvSpPr>
            <p:nvPr/>
          </p:nvSpPr>
          <p:spPr bwMode="auto">
            <a:xfrm>
              <a:off x="2890" y="3930"/>
              <a:ext cx="1711" cy="97"/>
            </a:xfrm>
            <a:prstGeom prst="rect">
              <a:avLst/>
            </a:prstGeom>
            <a:noFill/>
            <a:ln w="9525">
              <a:noFill/>
              <a:miter lim="800000"/>
              <a:headEnd/>
              <a:tailEnd/>
            </a:ln>
          </p:spPr>
          <p:txBody>
            <a:bodyPr wrap="none" lIns="0" tIns="0" rIns="0" bIns="0">
              <a:spAutoFit/>
            </a:bodyPr>
            <a:lstStyle/>
            <a:p>
              <a:pPr algn="l"/>
              <a:r>
                <a:rPr lang="es-ES_tradnl" sz="1000" dirty="0">
                  <a:solidFill>
                    <a:srgbClr val="000000"/>
                  </a:solidFill>
                </a:rPr>
                <a:t>Límite de Base :   B. de </a:t>
              </a:r>
              <a:r>
                <a:rPr lang="es-ES_tradnl" sz="1000" dirty="0" err="1">
                  <a:solidFill>
                    <a:srgbClr val="000000"/>
                  </a:solidFill>
                </a:rPr>
                <a:t>Ded</a:t>
              </a:r>
              <a:r>
                <a:rPr lang="es-ES_tradnl" sz="1000" dirty="0">
                  <a:solidFill>
                    <a:srgbClr val="000000"/>
                  </a:solidFill>
                </a:rPr>
                <a:t>.</a:t>
              </a:r>
              <a:r>
                <a:rPr lang="es-ES_tradnl" sz="1000" dirty="0">
                  <a:solidFill>
                    <a:srgbClr val="D60093"/>
                  </a:solidFill>
                </a:rPr>
                <a:t> </a:t>
              </a:r>
              <a:r>
                <a:rPr lang="es-ES_tradnl" sz="1000" dirty="0">
                  <a:solidFill>
                    <a:srgbClr val="000000"/>
                  </a:solidFill>
                </a:rPr>
                <a:t> ≤  10% B.I.</a:t>
              </a:r>
            </a:p>
          </p:txBody>
        </p:sp>
        <p:sp>
          <p:nvSpPr>
            <p:cNvPr id="15413" name="Rectangle 46"/>
            <p:cNvSpPr>
              <a:spLocks noChangeArrowheads="1"/>
            </p:cNvSpPr>
            <p:nvPr/>
          </p:nvSpPr>
          <p:spPr bwMode="auto">
            <a:xfrm>
              <a:off x="5046" y="776"/>
              <a:ext cx="352" cy="107"/>
            </a:xfrm>
            <a:prstGeom prst="rect">
              <a:avLst/>
            </a:prstGeom>
            <a:noFill/>
            <a:ln w="9525">
              <a:noFill/>
              <a:miter lim="800000"/>
              <a:headEnd/>
              <a:tailEnd/>
            </a:ln>
          </p:spPr>
          <p:txBody>
            <a:bodyPr wrap="none" lIns="0" tIns="0" rIns="0" bIns="0">
              <a:spAutoFit/>
            </a:bodyPr>
            <a:lstStyle/>
            <a:p>
              <a:pPr algn="l"/>
              <a:r>
                <a:rPr lang="es-ES_tradnl" sz="1100">
                  <a:solidFill>
                    <a:srgbClr val="000000"/>
                  </a:solidFill>
                </a:rPr>
                <a:t>---------</a:t>
              </a:r>
              <a:endParaRPr lang="es-ES_tradnl"/>
            </a:p>
          </p:txBody>
        </p:sp>
        <p:sp>
          <p:nvSpPr>
            <p:cNvPr id="15415" name="Rectangle 48"/>
            <p:cNvSpPr>
              <a:spLocks noChangeArrowheads="1"/>
            </p:cNvSpPr>
            <p:nvPr/>
          </p:nvSpPr>
          <p:spPr bwMode="auto">
            <a:xfrm>
              <a:off x="4990" y="1211"/>
              <a:ext cx="486" cy="194"/>
            </a:xfrm>
            <a:prstGeom prst="rect">
              <a:avLst/>
            </a:prstGeom>
            <a:noFill/>
            <a:ln w="9525">
              <a:noFill/>
              <a:miter lim="800000"/>
              <a:headEnd/>
              <a:tailEnd/>
            </a:ln>
          </p:spPr>
          <p:txBody>
            <a:bodyPr wrap="none" lIns="0" tIns="0" rIns="0" bIns="0">
              <a:spAutoFit/>
            </a:bodyPr>
            <a:lstStyle/>
            <a:p>
              <a:r>
                <a:rPr lang="es-ES_tradnl" sz="1000" u="sng" dirty="0" smtClean="0">
                  <a:solidFill>
                    <a:srgbClr val="FF0000"/>
                  </a:solidFill>
                </a:rPr>
                <a:t>SIN</a:t>
              </a:r>
              <a:r>
                <a:rPr lang="es-ES_tradnl" sz="1000" dirty="0" smtClean="0">
                  <a:solidFill>
                    <a:srgbClr val="FF0000"/>
                  </a:solidFill>
                </a:rPr>
                <a:t> LIMITE</a:t>
              </a:r>
            </a:p>
            <a:p>
              <a:r>
                <a:rPr lang="es-ES_tradnl" sz="1000" dirty="0" smtClean="0">
                  <a:solidFill>
                    <a:srgbClr val="FF0000"/>
                  </a:solidFill>
                </a:rPr>
                <a:t> temporal</a:t>
              </a:r>
              <a:endParaRPr lang="es-ES_tradnl" sz="1000" dirty="0">
                <a:solidFill>
                  <a:srgbClr val="FF0000"/>
                </a:solidFill>
              </a:endParaRPr>
            </a:p>
          </p:txBody>
        </p:sp>
        <p:sp>
          <p:nvSpPr>
            <p:cNvPr id="15416" name="Rectangle 49"/>
            <p:cNvSpPr>
              <a:spLocks noChangeArrowheads="1"/>
            </p:cNvSpPr>
            <p:nvPr/>
          </p:nvSpPr>
          <p:spPr bwMode="auto">
            <a:xfrm>
              <a:off x="4990" y="1882"/>
              <a:ext cx="528" cy="97"/>
            </a:xfrm>
            <a:prstGeom prst="rect">
              <a:avLst/>
            </a:prstGeom>
            <a:noFill/>
            <a:ln w="9525">
              <a:noFill/>
              <a:miter lim="800000"/>
              <a:headEnd/>
              <a:tailEnd/>
            </a:ln>
          </p:spPr>
          <p:txBody>
            <a:bodyPr wrap="none" lIns="0" tIns="0" rIns="0" bIns="0">
              <a:spAutoFit/>
            </a:bodyPr>
            <a:lstStyle/>
            <a:p>
              <a:r>
                <a:rPr lang="es-ES_tradnl" sz="1000" dirty="0" smtClean="0">
                  <a:solidFill>
                    <a:srgbClr val="FF0000"/>
                  </a:solidFill>
                </a:rPr>
                <a:t>18</a:t>
              </a:r>
              <a:r>
                <a:rPr lang="es-ES_tradnl" sz="1000" b="1" dirty="0" smtClean="0">
                  <a:solidFill>
                    <a:srgbClr val="FF0000"/>
                  </a:solidFill>
                </a:rPr>
                <a:t> </a:t>
              </a:r>
              <a:r>
                <a:rPr lang="es-ES_tradnl" sz="1000" dirty="0" smtClean="0">
                  <a:solidFill>
                    <a:srgbClr val="000000"/>
                  </a:solidFill>
                </a:rPr>
                <a:t>AÑOS </a:t>
              </a:r>
              <a:r>
                <a:rPr lang="es-ES_tradnl" sz="1000" dirty="0" smtClean="0">
                  <a:solidFill>
                    <a:srgbClr val="D60093"/>
                  </a:solidFill>
                </a:rPr>
                <a:t>(*)</a:t>
              </a:r>
              <a:endParaRPr lang="es-ES_tradnl" sz="1000" dirty="0"/>
            </a:p>
          </p:txBody>
        </p:sp>
        <p:sp>
          <p:nvSpPr>
            <p:cNvPr id="15417" name="Rectangle 50"/>
            <p:cNvSpPr>
              <a:spLocks noChangeArrowheads="1"/>
            </p:cNvSpPr>
            <p:nvPr/>
          </p:nvSpPr>
          <p:spPr bwMode="auto">
            <a:xfrm>
              <a:off x="4990" y="2363"/>
              <a:ext cx="369" cy="97"/>
            </a:xfrm>
            <a:prstGeom prst="rect">
              <a:avLst/>
            </a:prstGeom>
            <a:noFill/>
            <a:ln w="9525">
              <a:noFill/>
              <a:miter lim="800000"/>
              <a:headEnd/>
              <a:tailEnd/>
            </a:ln>
          </p:spPr>
          <p:txBody>
            <a:bodyPr wrap="none" lIns="0" tIns="0" rIns="0" bIns="0">
              <a:spAutoFit/>
            </a:bodyPr>
            <a:lstStyle/>
            <a:p>
              <a:pPr algn="l"/>
              <a:r>
                <a:rPr lang="es-ES_tradnl" sz="1000" dirty="0" smtClean="0">
                  <a:solidFill>
                    <a:srgbClr val="FF0000"/>
                  </a:solidFill>
                </a:rPr>
                <a:t>15</a:t>
              </a:r>
              <a:r>
                <a:rPr lang="es-ES_tradnl" sz="1000" dirty="0" smtClean="0">
                  <a:solidFill>
                    <a:srgbClr val="000000"/>
                  </a:solidFill>
                </a:rPr>
                <a:t> </a:t>
              </a:r>
              <a:r>
                <a:rPr lang="es-ES_tradnl" sz="1000" dirty="0">
                  <a:solidFill>
                    <a:srgbClr val="000000"/>
                  </a:solidFill>
                </a:rPr>
                <a:t>AÑOS</a:t>
              </a:r>
            </a:p>
          </p:txBody>
        </p:sp>
        <p:sp>
          <p:nvSpPr>
            <p:cNvPr id="15419" name="Rectangle 52"/>
            <p:cNvSpPr>
              <a:spLocks noChangeArrowheads="1"/>
            </p:cNvSpPr>
            <p:nvPr/>
          </p:nvSpPr>
          <p:spPr bwMode="auto">
            <a:xfrm>
              <a:off x="4990" y="3930"/>
              <a:ext cx="407" cy="107"/>
            </a:xfrm>
            <a:prstGeom prst="rect">
              <a:avLst/>
            </a:prstGeom>
            <a:noFill/>
            <a:ln w="9525">
              <a:noFill/>
              <a:miter lim="800000"/>
              <a:headEnd/>
              <a:tailEnd/>
            </a:ln>
          </p:spPr>
          <p:txBody>
            <a:bodyPr wrap="none" lIns="0" tIns="0" rIns="0" bIns="0">
              <a:spAutoFit/>
            </a:bodyPr>
            <a:lstStyle/>
            <a:p>
              <a:pPr algn="l"/>
              <a:r>
                <a:rPr lang="es-ES_tradnl" sz="1100" dirty="0">
                  <a:solidFill>
                    <a:srgbClr val="FF0000"/>
                  </a:solidFill>
                </a:rPr>
                <a:t>10</a:t>
              </a:r>
              <a:r>
                <a:rPr lang="es-ES_tradnl" sz="1100" dirty="0">
                  <a:solidFill>
                    <a:srgbClr val="000000"/>
                  </a:solidFill>
                </a:rPr>
                <a:t> AÑOS</a:t>
              </a:r>
              <a:endParaRPr lang="es-ES_tradnl" dirty="0"/>
            </a:p>
          </p:txBody>
        </p:sp>
        <p:sp>
          <p:nvSpPr>
            <p:cNvPr id="15420" name="Rectangle 53"/>
            <p:cNvSpPr>
              <a:spLocks noChangeArrowheads="1"/>
            </p:cNvSpPr>
            <p:nvPr/>
          </p:nvSpPr>
          <p:spPr bwMode="auto">
            <a:xfrm>
              <a:off x="539" y="3020"/>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grpSp>
      <p:sp>
        <p:nvSpPr>
          <p:cNvPr id="15366" name="Rectangle 55"/>
          <p:cNvSpPr>
            <a:spLocks noChangeArrowheads="1"/>
          </p:cNvSpPr>
          <p:nvPr/>
        </p:nvSpPr>
        <p:spPr bwMode="auto">
          <a:xfrm>
            <a:off x="322003" y="5468779"/>
            <a:ext cx="4086375" cy="246221"/>
          </a:xfrm>
          <a:prstGeom prst="rect">
            <a:avLst/>
          </a:prstGeom>
          <a:noFill/>
          <a:ln w="9525">
            <a:noFill/>
            <a:miter lim="800000"/>
            <a:headEnd/>
            <a:tailEnd/>
          </a:ln>
        </p:spPr>
        <p:txBody>
          <a:bodyPr wrap="none">
            <a:spAutoFit/>
          </a:bodyPr>
          <a:lstStyle/>
          <a:p>
            <a:r>
              <a:rPr lang="es-ES_tradnl" sz="1000" dirty="0">
                <a:solidFill>
                  <a:srgbClr val="D60093"/>
                </a:solidFill>
              </a:rPr>
              <a:t>•</a:t>
            </a:r>
            <a:r>
              <a:rPr lang="es-ES_tradnl" sz="1000" b="1" dirty="0">
                <a:solidFill>
                  <a:srgbClr val="000000"/>
                </a:solidFill>
              </a:rPr>
              <a:t>Por Creación Empleo Trabajadores </a:t>
            </a:r>
            <a:r>
              <a:rPr lang="es-ES_tradnl" sz="1000" dirty="0" smtClean="0">
                <a:solidFill>
                  <a:srgbClr val="000000"/>
                </a:solidFill>
              </a:rPr>
              <a:t>con Discapacidad </a:t>
            </a:r>
            <a:endParaRPr lang="es-ES_tradnl" sz="1000" b="1" dirty="0">
              <a:solidFill>
                <a:srgbClr val="FF0000"/>
              </a:solidFill>
            </a:endParaRPr>
          </a:p>
        </p:txBody>
      </p:sp>
      <p:sp>
        <p:nvSpPr>
          <p:cNvPr id="15370" name="Rectangle 62"/>
          <p:cNvSpPr>
            <a:spLocks noChangeArrowheads="1"/>
          </p:cNvSpPr>
          <p:nvPr/>
        </p:nvSpPr>
        <p:spPr bwMode="auto">
          <a:xfrm>
            <a:off x="4659562" y="3335179"/>
            <a:ext cx="2731838" cy="246221"/>
          </a:xfrm>
          <a:prstGeom prst="rect">
            <a:avLst/>
          </a:prstGeom>
          <a:noFill/>
          <a:ln w="9525">
            <a:noFill/>
            <a:miter lim="800000"/>
            <a:headEnd/>
            <a:tailEnd/>
          </a:ln>
        </p:spPr>
        <p:txBody>
          <a:bodyPr wrap="none">
            <a:spAutoFit/>
          </a:bodyPr>
          <a:lstStyle/>
          <a:p>
            <a:r>
              <a:rPr lang="es-ES_tradnl" sz="1000" b="1" u="sng" dirty="0">
                <a:solidFill>
                  <a:srgbClr val="000000"/>
                </a:solidFill>
              </a:rPr>
              <a:t>CON</a:t>
            </a:r>
            <a:r>
              <a:rPr lang="es-ES_tradnl" sz="1000" b="1" dirty="0">
                <a:solidFill>
                  <a:srgbClr val="000000"/>
                </a:solidFill>
              </a:rPr>
              <a:t> LIMITE:</a:t>
            </a:r>
            <a:r>
              <a:rPr lang="es-ES_tradnl" sz="1000" dirty="0">
                <a:solidFill>
                  <a:srgbClr val="000000"/>
                </a:solidFill>
              </a:rPr>
              <a:t>  </a:t>
            </a:r>
            <a:r>
              <a:rPr lang="es-ES_tradnl" sz="1000" b="1" dirty="0">
                <a:solidFill>
                  <a:srgbClr val="FF0000"/>
                </a:solidFill>
              </a:rPr>
              <a:t>25</a:t>
            </a:r>
            <a:r>
              <a:rPr lang="es-ES_tradnl" sz="1000" b="1" dirty="0" smtClean="0">
                <a:solidFill>
                  <a:srgbClr val="FF0000"/>
                </a:solidFill>
              </a:rPr>
              <a:t>% ó 50% </a:t>
            </a:r>
            <a:r>
              <a:rPr lang="es-ES_tradnl" sz="1000" b="1" dirty="0">
                <a:solidFill>
                  <a:srgbClr val="FF0000"/>
                </a:solidFill>
              </a:rPr>
              <a:t>s/ CIA+</a:t>
            </a:r>
            <a:r>
              <a:rPr lang="es-ES_tradnl" sz="1000" dirty="0"/>
              <a:t> </a:t>
            </a:r>
          </a:p>
        </p:txBody>
      </p:sp>
      <p:sp>
        <p:nvSpPr>
          <p:cNvPr id="50" name="Rectangle 50"/>
          <p:cNvSpPr>
            <a:spLocks noChangeArrowheads="1"/>
          </p:cNvSpPr>
          <p:nvPr/>
        </p:nvSpPr>
        <p:spPr bwMode="auto">
          <a:xfrm>
            <a:off x="8229600" y="5027612"/>
            <a:ext cx="634603" cy="153988"/>
          </a:xfrm>
          <a:prstGeom prst="rect">
            <a:avLst/>
          </a:prstGeom>
          <a:noFill/>
          <a:ln w="9525">
            <a:noFill/>
            <a:miter lim="800000"/>
            <a:headEnd/>
            <a:tailEnd/>
          </a:ln>
        </p:spPr>
        <p:txBody>
          <a:bodyPr wrap="none" lIns="0" tIns="0" rIns="0" bIns="0">
            <a:spAutoFit/>
          </a:bodyPr>
          <a:lstStyle/>
          <a:p>
            <a:pPr algn="l"/>
            <a:r>
              <a:rPr lang="es-ES_tradnl" sz="1000" dirty="0" smtClean="0">
                <a:solidFill>
                  <a:srgbClr val="FF0000"/>
                </a:solidFill>
              </a:rPr>
              <a:t>15</a:t>
            </a:r>
            <a:r>
              <a:rPr lang="es-ES_tradnl" sz="1000" dirty="0" smtClean="0">
                <a:solidFill>
                  <a:srgbClr val="000000"/>
                </a:solidFill>
              </a:rPr>
              <a:t> </a:t>
            </a:r>
            <a:r>
              <a:rPr lang="es-ES_tradnl" sz="1000" dirty="0">
                <a:solidFill>
                  <a:srgbClr val="000000"/>
                </a:solidFill>
              </a:rPr>
              <a:t>AÑOS</a:t>
            </a:r>
          </a:p>
        </p:txBody>
      </p:sp>
      <p:sp>
        <p:nvSpPr>
          <p:cNvPr id="51" name="Rectangle 50"/>
          <p:cNvSpPr>
            <a:spLocks noChangeArrowheads="1"/>
          </p:cNvSpPr>
          <p:nvPr/>
        </p:nvSpPr>
        <p:spPr bwMode="auto">
          <a:xfrm>
            <a:off x="8229600" y="5562600"/>
            <a:ext cx="634603" cy="153988"/>
          </a:xfrm>
          <a:prstGeom prst="rect">
            <a:avLst/>
          </a:prstGeom>
          <a:noFill/>
          <a:ln w="9525">
            <a:noFill/>
            <a:miter lim="800000"/>
            <a:headEnd/>
            <a:tailEnd/>
          </a:ln>
        </p:spPr>
        <p:txBody>
          <a:bodyPr wrap="none" lIns="0" tIns="0" rIns="0" bIns="0">
            <a:spAutoFit/>
          </a:bodyPr>
          <a:lstStyle/>
          <a:p>
            <a:pPr algn="l"/>
            <a:r>
              <a:rPr lang="es-ES_tradnl" sz="1000" dirty="0" smtClean="0">
                <a:solidFill>
                  <a:srgbClr val="FF0000"/>
                </a:solidFill>
              </a:rPr>
              <a:t>15</a:t>
            </a:r>
            <a:r>
              <a:rPr lang="es-ES_tradnl" sz="1000" dirty="0" smtClean="0">
                <a:solidFill>
                  <a:srgbClr val="000000"/>
                </a:solidFill>
              </a:rPr>
              <a:t> </a:t>
            </a:r>
            <a:r>
              <a:rPr lang="es-ES_tradnl" sz="1000" dirty="0">
                <a:solidFill>
                  <a:srgbClr val="000000"/>
                </a:solidFill>
              </a:rPr>
              <a:t>AÑOS</a:t>
            </a:r>
          </a:p>
        </p:txBody>
      </p:sp>
      <p:sp>
        <p:nvSpPr>
          <p:cNvPr id="52" name="Rectangle 62"/>
          <p:cNvSpPr>
            <a:spLocks noChangeArrowheads="1"/>
          </p:cNvSpPr>
          <p:nvPr/>
        </p:nvSpPr>
        <p:spPr bwMode="auto">
          <a:xfrm>
            <a:off x="4495800" y="2057400"/>
            <a:ext cx="3057247" cy="246221"/>
          </a:xfrm>
          <a:prstGeom prst="rect">
            <a:avLst/>
          </a:prstGeom>
          <a:noFill/>
          <a:ln w="9525">
            <a:noFill/>
            <a:miter lim="800000"/>
            <a:headEnd/>
            <a:tailEnd/>
          </a:ln>
        </p:spPr>
        <p:txBody>
          <a:bodyPr wrap="none">
            <a:spAutoFit/>
          </a:bodyPr>
          <a:lstStyle/>
          <a:p>
            <a:r>
              <a:rPr lang="es-ES_tradnl" sz="1000" dirty="0" smtClean="0">
                <a:solidFill>
                  <a:srgbClr val="0000FF"/>
                </a:solidFill>
              </a:rPr>
              <a:t>INCN ≥ 20MM: </a:t>
            </a:r>
            <a:r>
              <a:rPr lang="es-ES_tradnl" sz="1000" b="1" u="sng" dirty="0" smtClean="0">
                <a:solidFill>
                  <a:srgbClr val="000000"/>
                </a:solidFill>
              </a:rPr>
              <a:t>CON</a:t>
            </a:r>
            <a:r>
              <a:rPr lang="es-ES_tradnl" sz="1000" b="1" dirty="0" smtClean="0">
                <a:solidFill>
                  <a:srgbClr val="000000"/>
                </a:solidFill>
              </a:rPr>
              <a:t> </a:t>
            </a:r>
            <a:r>
              <a:rPr lang="es-ES_tradnl" sz="1000" b="1" dirty="0">
                <a:solidFill>
                  <a:srgbClr val="000000"/>
                </a:solidFill>
              </a:rPr>
              <a:t>LIMITE</a:t>
            </a:r>
            <a:r>
              <a:rPr lang="es-ES_tradnl" sz="1000" b="1" dirty="0" smtClean="0">
                <a:solidFill>
                  <a:srgbClr val="000000"/>
                </a:solidFill>
              </a:rPr>
              <a:t>:</a:t>
            </a:r>
            <a:r>
              <a:rPr lang="es-ES_tradnl" sz="1000" b="1" dirty="0" smtClean="0">
                <a:solidFill>
                  <a:srgbClr val="FF0000"/>
                </a:solidFill>
              </a:rPr>
              <a:t> 50% </a:t>
            </a:r>
            <a:r>
              <a:rPr lang="es-ES_tradnl" sz="1000" b="1" dirty="0">
                <a:solidFill>
                  <a:srgbClr val="FF0000"/>
                </a:solidFill>
              </a:rPr>
              <a:t>s/ </a:t>
            </a:r>
            <a:r>
              <a:rPr lang="es-ES_tradnl" sz="1000" b="1" dirty="0" smtClean="0">
                <a:solidFill>
                  <a:srgbClr val="FF0000"/>
                </a:solidFill>
              </a:rPr>
              <a:t>CI</a:t>
            </a:r>
            <a:r>
              <a:rPr lang="es-ES_tradnl" sz="1000" dirty="0" smtClean="0"/>
              <a:t> </a:t>
            </a:r>
            <a:endParaRPr lang="es-ES_tradnl" sz="1000" dirty="0"/>
          </a:p>
        </p:txBody>
      </p:sp>
      <p:sp>
        <p:nvSpPr>
          <p:cNvPr id="53" name="Rectangle 41"/>
          <p:cNvSpPr>
            <a:spLocks noChangeArrowheads="1"/>
          </p:cNvSpPr>
          <p:nvPr/>
        </p:nvSpPr>
        <p:spPr bwMode="auto">
          <a:xfrm>
            <a:off x="4572000" y="1811923"/>
            <a:ext cx="1934825" cy="153888"/>
          </a:xfrm>
          <a:prstGeom prst="rect">
            <a:avLst/>
          </a:prstGeom>
          <a:noFill/>
          <a:ln w="9525">
            <a:noFill/>
            <a:miter lim="800000"/>
            <a:headEnd/>
            <a:tailEnd/>
          </a:ln>
        </p:spPr>
        <p:txBody>
          <a:bodyPr wrap="none" lIns="0" tIns="0" rIns="0" bIns="0">
            <a:spAutoFit/>
          </a:bodyPr>
          <a:lstStyle/>
          <a:p>
            <a:pPr algn="l"/>
            <a:r>
              <a:rPr lang="es-ES_tradnl" sz="1000" dirty="0" smtClean="0">
                <a:solidFill>
                  <a:srgbClr val="0000FF"/>
                </a:solidFill>
              </a:rPr>
              <a:t>INCN &lt; 20MM: </a:t>
            </a:r>
            <a:r>
              <a:rPr lang="es-ES_tradnl" sz="1000" u="sng" dirty="0" smtClean="0">
                <a:solidFill>
                  <a:srgbClr val="000000"/>
                </a:solidFill>
              </a:rPr>
              <a:t>SIN</a:t>
            </a:r>
            <a:r>
              <a:rPr lang="es-ES_tradnl" sz="1000" dirty="0" smtClean="0">
                <a:solidFill>
                  <a:srgbClr val="000000"/>
                </a:solidFill>
              </a:rPr>
              <a:t> </a:t>
            </a:r>
            <a:r>
              <a:rPr lang="es-ES_tradnl" sz="1000" dirty="0">
                <a:solidFill>
                  <a:srgbClr val="000000"/>
                </a:solidFill>
              </a:rPr>
              <a:t>LIMITE</a:t>
            </a:r>
            <a:endParaRPr lang="es-ES_tradnl" sz="1000" dirty="0"/>
          </a:p>
        </p:txBody>
      </p:sp>
      <p:sp>
        <p:nvSpPr>
          <p:cNvPr id="54" name="Rectangle 119"/>
          <p:cNvSpPr>
            <a:spLocks noChangeArrowheads="1"/>
          </p:cNvSpPr>
          <p:nvPr/>
        </p:nvSpPr>
        <p:spPr bwMode="auto">
          <a:xfrm>
            <a:off x="381793" y="4666645"/>
            <a:ext cx="4067571" cy="523220"/>
          </a:xfrm>
          <a:prstGeom prst="rect">
            <a:avLst/>
          </a:prstGeom>
          <a:noFill/>
          <a:ln w="9525">
            <a:noFill/>
            <a:miter lim="800000"/>
            <a:headEnd/>
            <a:tailEnd/>
          </a:ln>
        </p:spPr>
        <p:txBody>
          <a:bodyPr wrap="square" lIns="0" tIns="0" rIns="0" bIns="0">
            <a:spAutoFit/>
          </a:bodyPr>
          <a:lstStyle/>
          <a:p>
            <a:r>
              <a:rPr lang="es-ES_tradnl" sz="1000" dirty="0">
                <a:solidFill>
                  <a:srgbClr val="D60093"/>
                </a:solidFill>
              </a:rPr>
              <a:t>•</a:t>
            </a:r>
            <a:r>
              <a:rPr lang="es-ES_tradnl" sz="1000" dirty="0">
                <a:solidFill>
                  <a:srgbClr val="000000"/>
                </a:solidFill>
              </a:rPr>
              <a:t>  </a:t>
            </a:r>
            <a:r>
              <a:rPr lang="es-ES_tradnl" sz="1000" b="1" dirty="0">
                <a:solidFill>
                  <a:srgbClr val="FF0000"/>
                </a:solidFill>
              </a:rPr>
              <a:t>Creación Empleo. </a:t>
            </a:r>
            <a:r>
              <a:rPr lang="es-ES_tradnl" sz="1000" b="1" u="sng" dirty="0">
                <a:solidFill>
                  <a:srgbClr val="0000CC"/>
                </a:solidFill>
              </a:rPr>
              <a:t>Contrato a emprendedores</a:t>
            </a:r>
            <a:r>
              <a:rPr lang="es-ES_tradnl" sz="1000" b="1" dirty="0" smtClean="0">
                <a:solidFill>
                  <a:srgbClr val="0000CC"/>
                </a:solidFill>
              </a:rPr>
              <a:t>:</a:t>
            </a:r>
            <a:r>
              <a:rPr lang="es-ES_tradnl" sz="1000" b="1" dirty="0" smtClean="0">
                <a:solidFill>
                  <a:srgbClr val="FF0000"/>
                </a:solidFill>
              </a:rPr>
              <a:t>   </a:t>
            </a:r>
            <a:endParaRPr lang="es-ES_tradnl" sz="1000" b="1" dirty="0">
              <a:solidFill>
                <a:srgbClr val="FF0000"/>
              </a:solidFill>
            </a:endParaRPr>
          </a:p>
          <a:p>
            <a:pPr algn="l"/>
            <a:r>
              <a:rPr lang="es-ES_tradnl" sz="800" b="1" dirty="0">
                <a:solidFill>
                  <a:srgbClr val="FF3300"/>
                </a:solidFill>
                <a:sym typeface="Monotype Sorts" charset="2"/>
              </a:rPr>
              <a:t>       </a:t>
            </a:r>
            <a:r>
              <a:rPr lang="es-ES_tradnl" sz="1000" b="1" dirty="0">
                <a:solidFill>
                  <a:srgbClr val="FF0000"/>
                </a:solidFill>
              </a:rPr>
              <a:t> </a:t>
            </a:r>
            <a:r>
              <a:rPr lang="es-ES_tradnl" sz="1000" b="1" dirty="0">
                <a:solidFill>
                  <a:srgbClr val="000066"/>
                </a:solidFill>
              </a:rPr>
              <a:t>Cumpliendo </a:t>
            </a:r>
            <a:r>
              <a:rPr lang="es-ES_tradnl" sz="1000" b="1" dirty="0" smtClean="0">
                <a:solidFill>
                  <a:srgbClr val="000066"/>
                </a:solidFill>
              </a:rPr>
              <a:t>requisitos</a:t>
            </a:r>
          </a:p>
          <a:p>
            <a:pPr algn="l"/>
            <a:endParaRPr lang="es-ES_tradnl" sz="400" b="1" dirty="0" smtClean="0">
              <a:solidFill>
                <a:srgbClr val="000066"/>
              </a:solidFill>
            </a:endParaRPr>
          </a:p>
          <a:p>
            <a:pPr marL="171450" indent="-171450" algn="l">
              <a:buFont typeface="Courier New" panose="02070309020205020404" pitchFamily="49" charset="0"/>
              <a:buChar char="o"/>
            </a:pPr>
            <a:r>
              <a:rPr lang="es-ES_tradnl" sz="900" b="0" u="sng" dirty="0" smtClean="0">
                <a:solidFill>
                  <a:srgbClr val="FF0066"/>
                </a:solidFill>
              </a:rPr>
              <a:t>Desaparece</a:t>
            </a:r>
            <a:r>
              <a:rPr lang="es-ES_tradnl" sz="900" b="0" dirty="0" smtClean="0">
                <a:solidFill>
                  <a:srgbClr val="FF0066"/>
                </a:solidFill>
              </a:rPr>
              <a:t> para contratos formalizados </a:t>
            </a:r>
            <a:r>
              <a:rPr lang="es-ES_tradnl" sz="900" b="0" u="sng" dirty="0" smtClean="0">
                <a:solidFill>
                  <a:srgbClr val="FF0066"/>
                </a:solidFill>
              </a:rPr>
              <a:t>desde 1/1/2019</a:t>
            </a:r>
            <a:endParaRPr lang="es-ES_tradnl" sz="900" b="0" u="sng" dirty="0">
              <a:solidFill>
                <a:srgbClr val="FF0066"/>
              </a:solidFill>
            </a:endParaRPr>
          </a:p>
        </p:txBody>
      </p:sp>
    </p:spTree>
    <p:extLst>
      <p:ext uri="{BB962C8B-B14F-4D97-AF65-F5344CB8AC3E}">
        <p14:creationId xmlns="" xmlns:p14="http://schemas.microsoft.com/office/powerpoint/2010/main" val="3650734424"/>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75" name="3 Marcador de número de diapositiva"/>
          <p:cNvSpPr>
            <a:spLocks noGrp="1"/>
          </p:cNvSpPr>
          <p:nvPr>
            <p:ph type="sldNum" sz="quarter" idx="12"/>
          </p:nvPr>
        </p:nvSpPr>
        <p:spPr>
          <a:xfrm>
            <a:off x="7620000" y="6381750"/>
            <a:ext cx="2311400" cy="476250"/>
          </a:xfrm>
        </p:spPr>
        <p:txBody>
          <a:bodyPr/>
          <a:lstStyle/>
          <a:p>
            <a:pPr>
              <a:defRPr/>
            </a:pPr>
            <a:fld id="{68BD16FF-A08C-4134-B89D-B9AA2D59FC08}" type="slidenum">
              <a:rPr lang="es-ES_tradnl" b="1">
                <a:solidFill>
                  <a:srgbClr val="000000"/>
                </a:solidFill>
                <a:effectLst/>
              </a:rPr>
              <a:pPr>
                <a:defRPr/>
              </a:pPr>
              <a:t>357</a:t>
            </a:fld>
            <a:endParaRPr lang="es-ES_tradnl" b="1" dirty="0">
              <a:solidFill>
                <a:srgbClr val="000000"/>
              </a:solidFill>
              <a:effectLst/>
            </a:endParaRPr>
          </a:p>
        </p:txBody>
      </p:sp>
      <p:sp>
        <p:nvSpPr>
          <p:cNvPr id="30723" name="Rectangle 3"/>
          <p:cNvSpPr>
            <a:spLocks noChangeArrowheads="1"/>
          </p:cNvSpPr>
          <p:nvPr/>
        </p:nvSpPr>
        <p:spPr bwMode="auto">
          <a:xfrm>
            <a:off x="1355196" y="8521700"/>
            <a:ext cx="13758" cy="1588"/>
          </a:xfrm>
          <a:prstGeom prst="rect">
            <a:avLst/>
          </a:prstGeom>
          <a:solidFill>
            <a:srgbClr val="FFFFFF"/>
          </a:solidFill>
          <a:ln w="9525">
            <a:noFill/>
            <a:miter lim="800000"/>
            <a:headEnd/>
            <a:tailEnd/>
          </a:ln>
        </p:spPr>
        <p:txBody>
          <a:bodyPr/>
          <a:lstStyle/>
          <a:p>
            <a:endParaRPr lang="es-ES_tradnl"/>
          </a:p>
        </p:txBody>
      </p:sp>
      <p:sp>
        <p:nvSpPr>
          <p:cNvPr id="30724" name="Rectangle 4"/>
          <p:cNvSpPr>
            <a:spLocks noChangeArrowheads="1"/>
          </p:cNvSpPr>
          <p:nvPr/>
        </p:nvSpPr>
        <p:spPr bwMode="auto">
          <a:xfrm>
            <a:off x="4024313" y="8521700"/>
            <a:ext cx="13758" cy="1588"/>
          </a:xfrm>
          <a:prstGeom prst="rect">
            <a:avLst/>
          </a:prstGeom>
          <a:solidFill>
            <a:srgbClr val="FFFFFF"/>
          </a:solidFill>
          <a:ln w="9525">
            <a:noFill/>
            <a:miter lim="800000"/>
            <a:headEnd/>
            <a:tailEnd/>
          </a:ln>
        </p:spPr>
        <p:txBody>
          <a:bodyPr/>
          <a:lstStyle/>
          <a:p>
            <a:endParaRPr lang="es-ES_tradnl"/>
          </a:p>
        </p:txBody>
      </p:sp>
      <p:sp>
        <p:nvSpPr>
          <p:cNvPr id="30725" name="Rectangle 5"/>
          <p:cNvSpPr>
            <a:spLocks noChangeArrowheads="1"/>
          </p:cNvSpPr>
          <p:nvPr/>
        </p:nvSpPr>
        <p:spPr bwMode="auto">
          <a:xfrm>
            <a:off x="4808538" y="8521700"/>
            <a:ext cx="13758" cy="1588"/>
          </a:xfrm>
          <a:prstGeom prst="rect">
            <a:avLst/>
          </a:prstGeom>
          <a:solidFill>
            <a:srgbClr val="FFFFFF"/>
          </a:solidFill>
          <a:ln w="9525">
            <a:noFill/>
            <a:miter lim="800000"/>
            <a:headEnd/>
            <a:tailEnd/>
          </a:ln>
        </p:spPr>
        <p:txBody>
          <a:bodyPr/>
          <a:lstStyle/>
          <a:p>
            <a:endParaRPr lang="es-ES_tradnl"/>
          </a:p>
        </p:txBody>
      </p:sp>
      <p:sp>
        <p:nvSpPr>
          <p:cNvPr id="30726" name="Rectangle 6"/>
          <p:cNvSpPr>
            <a:spLocks noChangeArrowheads="1"/>
          </p:cNvSpPr>
          <p:nvPr/>
        </p:nvSpPr>
        <p:spPr bwMode="auto">
          <a:xfrm>
            <a:off x="5744104" y="8521700"/>
            <a:ext cx="13758" cy="1588"/>
          </a:xfrm>
          <a:prstGeom prst="rect">
            <a:avLst/>
          </a:prstGeom>
          <a:solidFill>
            <a:srgbClr val="FFFFFF"/>
          </a:solidFill>
          <a:ln w="9525">
            <a:noFill/>
            <a:miter lim="800000"/>
            <a:headEnd/>
            <a:tailEnd/>
          </a:ln>
        </p:spPr>
        <p:txBody>
          <a:bodyPr/>
          <a:lstStyle/>
          <a:p>
            <a:endParaRPr lang="es-ES_tradnl"/>
          </a:p>
        </p:txBody>
      </p:sp>
      <p:sp>
        <p:nvSpPr>
          <p:cNvPr id="30727" name="Rectangle 7"/>
          <p:cNvSpPr>
            <a:spLocks noChangeArrowheads="1"/>
          </p:cNvSpPr>
          <p:nvPr/>
        </p:nvSpPr>
        <p:spPr bwMode="auto">
          <a:xfrm>
            <a:off x="7078663" y="8521700"/>
            <a:ext cx="13758" cy="1588"/>
          </a:xfrm>
          <a:prstGeom prst="rect">
            <a:avLst/>
          </a:prstGeom>
          <a:solidFill>
            <a:srgbClr val="FFFFFF"/>
          </a:solidFill>
          <a:ln w="9525">
            <a:noFill/>
            <a:miter lim="800000"/>
            <a:headEnd/>
            <a:tailEnd/>
          </a:ln>
        </p:spPr>
        <p:txBody>
          <a:bodyPr/>
          <a:lstStyle/>
          <a:p>
            <a:endParaRPr lang="es-ES_tradnl"/>
          </a:p>
        </p:txBody>
      </p:sp>
      <p:sp>
        <p:nvSpPr>
          <p:cNvPr id="30728" name="Rectangle 8"/>
          <p:cNvSpPr>
            <a:spLocks noChangeArrowheads="1"/>
          </p:cNvSpPr>
          <p:nvPr/>
        </p:nvSpPr>
        <p:spPr bwMode="auto">
          <a:xfrm>
            <a:off x="8482013" y="8521700"/>
            <a:ext cx="13758" cy="1588"/>
          </a:xfrm>
          <a:prstGeom prst="rect">
            <a:avLst/>
          </a:prstGeom>
          <a:solidFill>
            <a:srgbClr val="FFFFFF"/>
          </a:solidFill>
          <a:ln w="9525">
            <a:noFill/>
            <a:miter lim="800000"/>
            <a:headEnd/>
            <a:tailEnd/>
          </a:ln>
        </p:spPr>
        <p:txBody>
          <a:bodyPr/>
          <a:lstStyle/>
          <a:p>
            <a:endParaRPr lang="es-ES_tradnl"/>
          </a:p>
        </p:txBody>
      </p:sp>
      <p:sp>
        <p:nvSpPr>
          <p:cNvPr id="30729" name="Rectangle 9"/>
          <p:cNvSpPr>
            <a:spLocks noChangeArrowheads="1"/>
          </p:cNvSpPr>
          <p:nvPr/>
        </p:nvSpPr>
        <p:spPr bwMode="auto">
          <a:xfrm>
            <a:off x="1406790" y="574675"/>
            <a:ext cx="1227931" cy="388938"/>
          </a:xfrm>
          <a:prstGeom prst="rect">
            <a:avLst/>
          </a:prstGeom>
          <a:noFill/>
          <a:ln w="9525">
            <a:noFill/>
            <a:miter lim="800000"/>
            <a:headEnd/>
            <a:tailEnd/>
          </a:ln>
        </p:spPr>
        <p:txBody>
          <a:bodyPr wrap="none" lIns="0" tIns="0" rIns="0" bIns="0">
            <a:spAutoFit/>
          </a:bodyPr>
          <a:lstStyle/>
          <a:p>
            <a:r>
              <a:rPr lang="es-ES_tradnl" sz="1100" dirty="0">
                <a:solidFill>
                  <a:srgbClr val="0000FF"/>
                </a:solidFill>
              </a:rPr>
              <a:t>MODALIDAD</a:t>
            </a:r>
          </a:p>
          <a:p>
            <a:pPr>
              <a:spcBef>
                <a:spcPct val="30000"/>
              </a:spcBef>
            </a:pPr>
            <a:r>
              <a:rPr lang="es-ES_tradnl" sz="1100" dirty="0">
                <a:solidFill>
                  <a:srgbClr val="0000FF"/>
                </a:solidFill>
              </a:rPr>
              <a:t>DE DEDUCCION</a:t>
            </a:r>
          </a:p>
        </p:txBody>
      </p:sp>
      <p:sp>
        <p:nvSpPr>
          <p:cNvPr id="30730" name="Line 10"/>
          <p:cNvSpPr>
            <a:spLocks noChangeShapeType="1"/>
          </p:cNvSpPr>
          <p:nvPr/>
        </p:nvSpPr>
        <p:spPr bwMode="auto">
          <a:xfrm>
            <a:off x="412750" y="457200"/>
            <a:ext cx="9083940" cy="0"/>
          </a:xfrm>
          <a:prstGeom prst="line">
            <a:avLst/>
          </a:prstGeom>
          <a:noFill/>
          <a:ln w="9525">
            <a:solidFill>
              <a:srgbClr val="009900"/>
            </a:solidFill>
            <a:round/>
            <a:headEnd/>
            <a:tailEnd/>
          </a:ln>
        </p:spPr>
        <p:txBody>
          <a:bodyPr wrap="none" anchor="ctr"/>
          <a:lstStyle/>
          <a:p>
            <a:endParaRPr lang="es-ES_tradnl"/>
          </a:p>
        </p:txBody>
      </p:sp>
      <p:sp>
        <p:nvSpPr>
          <p:cNvPr id="30731" name="Line 11"/>
          <p:cNvSpPr>
            <a:spLocks noChangeShapeType="1"/>
          </p:cNvSpPr>
          <p:nvPr/>
        </p:nvSpPr>
        <p:spPr bwMode="auto">
          <a:xfrm flipH="1">
            <a:off x="381794" y="457200"/>
            <a:ext cx="30956" cy="5943600"/>
          </a:xfrm>
          <a:prstGeom prst="line">
            <a:avLst/>
          </a:prstGeom>
          <a:noFill/>
          <a:ln w="9525">
            <a:solidFill>
              <a:srgbClr val="009900"/>
            </a:solidFill>
            <a:round/>
            <a:headEnd/>
            <a:tailEnd/>
          </a:ln>
        </p:spPr>
        <p:txBody>
          <a:bodyPr wrap="none" anchor="ctr"/>
          <a:lstStyle/>
          <a:p>
            <a:endParaRPr lang="es-ES_tradnl"/>
          </a:p>
        </p:txBody>
      </p:sp>
      <p:sp>
        <p:nvSpPr>
          <p:cNvPr id="30732" name="Line 12"/>
          <p:cNvSpPr>
            <a:spLocks noChangeShapeType="1"/>
          </p:cNvSpPr>
          <p:nvPr/>
        </p:nvSpPr>
        <p:spPr bwMode="auto">
          <a:xfrm>
            <a:off x="428229" y="1066800"/>
            <a:ext cx="9083940" cy="0"/>
          </a:xfrm>
          <a:prstGeom prst="line">
            <a:avLst/>
          </a:prstGeom>
          <a:noFill/>
          <a:ln w="9525">
            <a:solidFill>
              <a:srgbClr val="009900"/>
            </a:solidFill>
            <a:round/>
            <a:headEnd/>
            <a:tailEnd/>
          </a:ln>
        </p:spPr>
        <p:txBody>
          <a:bodyPr wrap="none" anchor="ctr"/>
          <a:lstStyle/>
          <a:p>
            <a:endParaRPr lang="es-ES_tradnl"/>
          </a:p>
        </p:txBody>
      </p:sp>
      <p:sp>
        <p:nvSpPr>
          <p:cNvPr id="30733" name="Rectangle 13"/>
          <p:cNvSpPr>
            <a:spLocks noChangeArrowheads="1"/>
          </p:cNvSpPr>
          <p:nvPr/>
        </p:nvSpPr>
        <p:spPr bwMode="auto">
          <a:xfrm>
            <a:off x="741231" y="1066801"/>
            <a:ext cx="2369238" cy="169277"/>
          </a:xfrm>
          <a:prstGeom prst="rect">
            <a:avLst/>
          </a:prstGeom>
          <a:noFill/>
          <a:ln w="9525">
            <a:noFill/>
            <a:miter lim="800000"/>
            <a:headEnd/>
            <a:tailEnd/>
          </a:ln>
        </p:spPr>
        <p:txBody>
          <a:bodyPr wrap="none" lIns="0" tIns="0" rIns="0" bIns="0">
            <a:spAutoFit/>
          </a:bodyPr>
          <a:lstStyle/>
          <a:p>
            <a:r>
              <a:rPr lang="es-ES_tradnl" sz="1000">
                <a:solidFill>
                  <a:srgbClr val="D60093"/>
                </a:solidFill>
              </a:rPr>
              <a:t>(1) </a:t>
            </a:r>
            <a:r>
              <a:rPr lang="es-ES_tradnl" sz="1000" b="1">
                <a:solidFill>
                  <a:srgbClr val="D60093"/>
                </a:solidFill>
              </a:rPr>
              <a:t>•</a:t>
            </a:r>
            <a:r>
              <a:rPr lang="es-ES_tradnl" sz="1100" b="1">
                <a:solidFill>
                  <a:srgbClr val="000000"/>
                </a:solidFill>
              </a:rPr>
              <a:t>  </a:t>
            </a:r>
            <a:r>
              <a:rPr lang="es-ES_tradnl" sz="1000" b="1" u="sng">
                <a:solidFill>
                  <a:srgbClr val="FF0000"/>
                </a:solidFill>
              </a:rPr>
              <a:t>GASTOS </a:t>
            </a:r>
            <a:r>
              <a:rPr lang="es-ES_tradnl" sz="1000" b="1">
                <a:solidFill>
                  <a:srgbClr val="FF0000"/>
                </a:solidFill>
              </a:rPr>
              <a:t> de  I + D  e  I.T. :</a:t>
            </a:r>
            <a:endParaRPr lang="es-ES_tradnl" sz="1100" b="1">
              <a:solidFill>
                <a:srgbClr val="FF0000"/>
              </a:solidFill>
            </a:endParaRPr>
          </a:p>
        </p:txBody>
      </p:sp>
      <p:sp>
        <p:nvSpPr>
          <p:cNvPr id="30734" name="Rectangle 14"/>
          <p:cNvSpPr>
            <a:spLocks noChangeArrowheads="1"/>
          </p:cNvSpPr>
          <p:nvPr/>
        </p:nvSpPr>
        <p:spPr bwMode="auto">
          <a:xfrm>
            <a:off x="854737" y="2132112"/>
            <a:ext cx="2412520" cy="153888"/>
          </a:xfrm>
          <a:prstGeom prst="rect">
            <a:avLst/>
          </a:prstGeom>
          <a:noFill/>
          <a:ln w="9525">
            <a:noFill/>
            <a:miter lim="800000"/>
            <a:headEnd/>
            <a:tailEnd/>
          </a:ln>
        </p:spPr>
        <p:txBody>
          <a:bodyPr wrap="none" lIns="0" tIns="0" rIns="0" bIns="0">
            <a:spAutoFit/>
          </a:bodyPr>
          <a:lstStyle/>
          <a:p>
            <a:r>
              <a:rPr lang="es-ES_tradnl" sz="800" b="1" dirty="0">
                <a:solidFill>
                  <a:srgbClr val="FF3300"/>
                </a:solidFill>
                <a:sym typeface="Monotype Sorts" charset="2"/>
              </a:rPr>
              <a:t></a:t>
            </a:r>
            <a:r>
              <a:rPr lang="es-ES_tradnl" sz="1000" b="1" dirty="0">
                <a:solidFill>
                  <a:srgbClr val="000000"/>
                </a:solidFill>
              </a:rPr>
              <a:t>   INNOVACIÓN  TECNOLÓGICA :</a:t>
            </a:r>
          </a:p>
        </p:txBody>
      </p:sp>
      <p:sp>
        <p:nvSpPr>
          <p:cNvPr id="30735" name="Rectangle 15"/>
          <p:cNvSpPr>
            <a:spLocks noChangeArrowheads="1"/>
          </p:cNvSpPr>
          <p:nvPr/>
        </p:nvSpPr>
        <p:spPr bwMode="auto">
          <a:xfrm>
            <a:off x="820341" y="1219201"/>
            <a:ext cx="2683427" cy="200055"/>
          </a:xfrm>
          <a:prstGeom prst="rect">
            <a:avLst/>
          </a:prstGeom>
          <a:noFill/>
          <a:ln w="9525">
            <a:noFill/>
            <a:miter lim="800000"/>
            <a:headEnd/>
            <a:tailEnd/>
          </a:ln>
        </p:spPr>
        <p:txBody>
          <a:bodyPr wrap="none" lIns="0" tIns="0" rIns="0" bIns="0">
            <a:spAutoFit/>
          </a:bodyPr>
          <a:lstStyle/>
          <a:p>
            <a:r>
              <a:rPr lang="es-ES_tradnl" sz="800" b="1" dirty="0">
                <a:solidFill>
                  <a:srgbClr val="FF3300"/>
                </a:solidFill>
                <a:sym typeface="Monotype Sorts" charset="2"/>
              </a:rPr>
              <a:t></a:t>
            </a:r>
            <a:r>
              <a:rPr lang="es-ES_tradnl" sz="1300" b="1" dirty="0">
                <a:solidFill>
                  <a:srgbClr val="000000"/>
                </a:solidFill>
              </a:rPr>
              <a:t>  </a:t>
            </a:r>
            <a:r>
              <a:rPr lang="es-ES_tradnl" sz="1000" b="1" dirty="0">
                <a:solidFill>
                  <a:srgbClr val="000000"/>
                </a:solidFill>
              </a:rPr>
              <a:t>INVESTIGACIÓN Y  DESARROLLO </a:t>
            </a:r>
            <a:r>
              <a:rPr lang="es-ES_tradnl" sz="1000" dirty="0">
                <a:solidFill>
                  <a:srgbClr val="000000"/>
                </a:solidFill>
              </a:rPr>
              <a:t>:</a:t>
            </a:r>
            <a:endParaRPr lang="es-ES_tradnl" sz="1100" dirty="0">
              <a:solidFill>
                <a:srgbClr val="000000"/>
              </a:solidFill>
            </a:endParaRPr>
          </a:p>
        </p:txBody>
      </p:sp>
      <p:sp>
        <p:nvSpPr>
          <p:cNvPr id="30736" name="Rectangle 16"/>
          <p:cNvSpPr>
            <a:spLocks noChangeArrowheads="1"/>
          </p:cNvSpPr>
          <p:nvPr/>
        </p:nvSpPr>
        <p:spPr bwMode="auto">
          <a:xfrm>
            <a:off x="1040475" y="1447800"/>
            <a:ext cx="1208664" cy="153888"/>
          </a:xfrm>
          <a:prstGeom prst="rect">
            <a:avLst/>
          </a:prstGeom>
          <a:noFill/>
          <a:ln w="9525">
            <a:noFill/>
            <a:miter lim="800000"/>
            <a:headEnd/>
            <a:tailEnd/>
          </a:ln>
        </p:spPr>
        <p:txBody>
          <a:bodyPr wrap="none" lIns="0" tIns="0" rIns="0" bIns="0">
            <a:spAutoFit/>
          </a:bodyPr>
          <a:lstStyle/>
          <a:p>
            <a:r>
              <a:rPr lang="es-ES_tradnl" sz="1000" u="sng" dirty="0" smtClean="0">
                <a:solidFill>
                  <a:srgbClr val="000000"/>
                </a:solidFill>
              </a:rPr>
              <a:t>Adicionalmente</a:t>
            </a:r>
            <a:r>
              <a:rPr lang="es-ES_tradnl" sz="1000" dirty="0" smtClean="0">
                <a:solidFill>
                  <a:srgbClr val="000000"/>
                </a:solidFill>
              </a:rPr>
              <a:t>:</a:t>
            </a:r>
            <a:endParaRPr lang="es-ES_tradnl" sz="1100" dirty="0"/>
          </a:p>
        </p:txBody>
      </p:sp>
      <p:sp>
        <p:nvSpPr>
          <p:cNvPr id="30737" name="Rectangle 17"/>
          <p:cNvSpPr>
            <a:spLocks noChangeArrowheads="1"/>
          </p:cNvSpPr>
          <p:nvPr/>
        </p:nvSpPr>
        <p:spPr bwMode="auto">
          <a:xfrm>
            <a:off x="1179777" y="1600201"/>
            <a:ext cx="3024867" cy="123111"/>
          </a:xfrm>
          <a:prstGeom prst="rect">
            <a:avLst/>
          </a:prstGeom>
          <a:noFill/>
          <a:ln w="9525">
            <a:noFill/>
            <a:miter lim="800000"/>
            <a:headEnd/>
            <a:tailEnd/>
          </a:ln>
        </p:spPr>
        <p:txBody>
          <a:bodyPr wrap="none" lIns="0" tIns="0" rIns="0" bIns="0">
            <a:spAutoFit/>
          </a:bodyPr>
          <a:lstStyle/>
          <a:p>
            <a:r>
              <a:rPr lang="es-ES_tradnl" sz="800" dirty="0">
                <a:solidFill>
                  <a:srgbClr val="000000"/>
                </a:solidFill>
              </a:rPr>
              <a:t>-  Para ciertos gastos (investigadores en exclusiva):</a:t>
            </a:r>
            <a:endParaRPr lang="es-ES_tradnl" sz="800" dirty="0"/>
          </a:p>
        </p:txBody>
      </p:sp>
      <p:sp>
        <p:nvSpPr>
          <p:cNvPr id="30738" name="Rectangle 18"/>
          <p:cNvSpPr>
            <a:spLocks noChangeArrowheads="1"/>
          </p:cNvSpPr>
          <p:nvPr/>
        </p:nvSpPr>
        <p:spPr bwMode="auto">
          <a:xfrm>
            <a:off x="1179778" y="1828801"/>
            <a:ext cx="3183564" cy="138499"/>
          </a:xfrm>
          <a:prstGeom prst="rect">
            <a:avLst/>
          </a:prstGeom>
          <a:noFill/>
          <a:ln w="9525">
            <a:noFill/>
            <a:miter lim="800000"/>
            <a:headEnd/>
            <a:tailEnd/>
          </a:ln>
        </p:spPr>
        <p:txBody>
          <a:bodyPr wrap="none" lIns="0" tIns="0" rIns="0" bIns="0">
            <a:spAutoFit/>
          </a:bodyPr>
          <a:lstStyle/>
          <a:p>
            <a:r>
              <a:rPr lang="es-ES_tradnl" sz="900">
                <a:solidFill>
                  <a:srgbClr val="000000"/>
                </a:solidFill>
              </a:rPr>
              <a:t>-  Para </a:t>
            </a:r>
            <a:r>
              <a:rPr lang="es-ES_tradnl" sz="900" u="sng">
                <a:solidFill>
                  <a:srgbClr val="000000"/>
                </a:solidFill>
              </a:rPr>
              <a:t>Inversiones </a:t>
            </a:r>
            <a:r>
              <a:rPr lang="es-ES_tradnl" sz="900">
                <a:solidFill>
                  <a:srgbClr val="000000"/>
                </a:solidFill>
              </a:rPr>
              <a:t>en I. M. ó I.I.; </a:t>
            </a:r>
            <a:r>
              <a:rPr lang="es-ES_tradnl" sz="900" u="sng">
                <a:solidFill>
                  <a:srgbClr val="D60093"/>
                </a:solidFill>
              </a:rPr>
              <a:t>No</a:t>
            </a:r>
            <a:r>
              <a:rPr lang="es-ES_tradnl" sz="900">
                <a:solidFill>
                  <a:srgbClr val="D60093"/>
                </a:solidFill>
              </a:rPr>
              <a:t> Inmuebles</a:t>
            </a:r>
            <a:r>
              <a:rPr lang="es-ES_tradnl" sz="900">
                <a:solidFill>
                  <a:srgbClr val="000000"/>
                </a:solidFill>
              </a:rPr>
              <a:t>:</a:t>
            </a:r>
          </a:p>
        </p:txBody>
      </p:sp>
      <p:sp>
        <p:nvSpPr>
          <p:cNvPr id="30739" name="Line 20"/>
          <p:cNvSpPr>
            <a:spLocks noChangeShapeType="1"/>
          </p:cNvSpPr>
          <p:nvPr/>
        </p:nvSpPr>
        <p:spPr bwMode="auto">
          <a:xfrm>
            <a:off x="9493251" y="457200"/>
            <a:ext cx="30956" cy="5943600"/>
          </a:xfrm>
          <a:prstGeom prst="line">
            <a:avLst/>
          </a:prstGeom>
          <a:noFill/>
          <a:ln w="9525">
            <a:solidFill>
              <a:srgbClr val="009900"/>
            </a:solidFill>
            <a:round/>
            <a:headEnd/>
            <a:tailEnd/>
          </a:ln>
        </p:spPr>
        <p:txBody>
          <a:bodyPr wrap="none" anchor="ctr"/>
          <a:lstStyle/>
          <a:p>
            <a:endParaRPr lang="es-ES_tradnl"/>
          </a:p>
        </p:txBody>
      </p:sp>
      <p:sp>
        <p:nvSpPr>
          <p:cNvPr id="30740" name="Line 24"/>
          <p:cNvSpPr>
            <a:spLocks noChangeShapeType="1"/>
          </p:cNvSpPr>
          <p:nvPr/>
        </p:nvSpPr>
        <p:spPr bwMode="auto">
          <a:xfrm>
            <a:off x="428229" y="4572000"/>
            <a:ext cx="9092538"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30744" name="Line 35"/>
          <p:cNvSpPr>
            <a:spLocks noChangeShapeType="1"/>
          </p:cNvSpPr>
          <p:nvPr/>
        </p:nvSpPr>
        <p:spPr bwMode="auto">
          <a:xfrm>
            <a:off x="428229" y="4572000"/>
            <a:ext cx="9080500"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30745" name="Rectangle 43"/>
          <p:cNvSpPr>
            <a:spLocks noChangeArrowheads="1"/>
          </p:cNvSpPr>
          <p:nvPr/>
        </p:nvSpPr>
        <p:spPr bwMode="auto">
          <a:xfrm>
            <a:off x="584729" y="5791200"/>
            <a:ext cx="3666596" cy="123111"/>
          </a:xfrm>
          <a:prstGeom prst="rect">
            <a:avLst/>
          </a:prstGeom>
          <a:noFill/>
          <a:ln w="9525">
            <a:noFill/>
            <a:miter lim="800000"/>
            <a:headEnd/>
            <a:tailEnd/>
          </a:ln>
        </p:spPr>
        <p:txBody>
          <a:bodyPr lIns="0" tIns="0" rIns="0" bIns="0">
            <a:spAutoFit/>
          </a:bodyPr>
          <a:lstStyle/>
          <a:p>
            <a:pPr algn="l"/>
            <a:r>
              <a:rPr lang="es-ES_tradnl" sz="800" dirty="0">
                <a:solidFill>
                  <a:srgbClr val="FF3300"/>
                </a:solidFill>
                <a:sym typeface="Monotype Sorts" charset="2"/>
              </a:rPr>
              <a:t></a:t>
            </a:r>
            <a:r>
              <a:rPr lang="es-ES_tradnl" sz="800" dirty="0">
                <a:solidFill>
                  <a:srgbClr val="000000"/>
                </a:solidFill>
              </a:rPr>
              <a:t> </a:t>
            </a:r>
            <a:r>
              <a:rPr lang="es-ES_tradnl" sz="800" b="1" u="sng" dirty="0">
                <a:solidFill>
                  <a:srgbClr val="FF0000"/>
                </a:solidFill>
              </a:rPr>
              <a:t>No</a:t>
            </a:r>
            <a:r>
              <a:rPr lang="es-ES_tradnl" sz="800" b="1" dirty="0">
                <a:solidFill>
                  <a:srgbClr val="000066"/>
                </a:solidFill>
              </a:rPr>
              <a:t> se exige: </a:t>
            </a:r>
            <a:r>
              <a:rPr lang="es-ES_tradnl" sz="800" dirty="0">
                <a:solidFill>
                  <a:srgbClr val="000000"/>
                </a:solidFill>
              </a:rPr>
              <a:t>con contrato Indefinido y Jornada Completa</a:t>
            </a:r>
          </a:p>
        </p:txBody>
      </p:sp>
      <p:sp>
        <p:nvSpPr>
          <p:cNvPr id="30746" name="Rectangle 44"/>
          <p:cNvSpPr>
            <a:spLocks noChangeArrowheads="1"/>
          </p:cNvSpPr>
          <p:nvPr/>
        </p:nvSpPr>
        <p:spPr bwMode="auto">
          <a:xfrm>
            <a:off x="438548" y="5562600"/>
            <a:ext cx="3606757" cy="153888"/>
          </a:xfrm>
          <a:prstGeom prst="rect">
            <a:avLst/>
          </a:prstGeom>
          <a:noFill/>
          <a:ln w="9525">
            <a:noFill/>
            <a:miter lim="800000"/>
            <a:headEnd/>
            <a:tailEnd/>
          </a:ln>
        </p:spPr>
        <p:txBody>
          <a:bodyPr wrap="none" lIns="0" tIns="0" rIns="0" bIns="0">
            <a:spAutoFit/>
          </a:bodyPr>
          <a:lstStyle/>
          <a:p>
            <a:r>
              <a:rPr lang="es-ES_tradnl" sz="1000" b="1" dirty="0">
                <a:solidFill>
                  <a:srgbClr val="D60093"/>
                </a:solidFill>
              </a:rPr>
              <a:t>•</a:t>
            </a:r>
            <a:r>
              <a:rPr lang="es-ES_tradnl" sz="1000" b="1" dirty="0">
                <a:solidFill>
                  <a:srgbClr val="000000"/>
                </a:solidFill>
              </a:rPr>
              <a:t>  </a:t>
            </a:r>
            <a:r>
              <a:rPr lang="es-ES_tradnl" sz="1000" b="1" dirty="0">
                <a:solidFill>
                  <a:srgbClr val="FF0000"/>
                </a:solidFill>
              </a:rPr>
              <a:t>Creación Empleo Trabajadores  c/ Discapacidad</a:t>
            </a:r>
          </a:p>
        </p:txBody>
      </p:sp>
      <p:sp>
        <p:nvSpPr>
          <p:cNvPr id="30747" name="Line 45"/>
          <p:cNvSpPr>
            <a:spLocks noChangeShapeType="1"/>
          </p:cNvSpPr>
          <p:nvPr/>
        </p:nvSpPr>
        <p:spPr bwMode="auto">
          <a:xfrm>
            <a:off x="428229" y="6400800"/>
            <a:ext cx="9092538"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30748" name="Line 48"/>
          <p:cNvSpPr>
            <a:spLocks noChangeShapeType="1"/>
          </p:cNvSpPr>
          <p:nvPr/>
        </p:nvSpPr>
        <p:spPr bwMode="auto">
          <a:xfrm>
            <a:off x="412751" y="6400800"/>
            <a:ext cx="9111456" cy="0"/>
          </a:xfrm>
          <a:prstGeom prst="line">
            <a:avLst/>
          </a:prstGeom>
          <a:noFill/>
          <a:ln w="9525">
            <a:solidFill>
              <a:srgbClr val="009900"/>
            </a:solidFill>
            <a:round/>
            <a:headEnd/>
            <a:tailEnd/>
          </a:ln>
        </p:spPr>
        <p:txBody>
          <a:bodyPr wrap="none" anchor="ctr"/>
          <a:lstStyle/>
          <a:p>
            <a:endParaRPr lang="es-ES_tradnl"/>
          </a:p>
        </p:txBody>
      </p:sp>
      <p:sp>
        <p:nvSpPr>
          <p:cNvPr id="30750" name="Rectangle 51"/>
          <p:cNvSpPr>
            <a:spLocks noChangeArrowheads="1"/>
          </p:cNvSpPr>
          <p:nvPr/>
        </p:nvSpPr>
        <p:spPr bwMode="auto">
          <a:xfrm>
            <a:off x="8156972" y="2476501"/>
            <a:ext cx="48090" cy="169277"/>
          </a:xfrm>
          <a:prstGeom prst="rect">
            <a:avLst/>
          </a:prstGeom>
          <a:noFill/>
          <a:ln w="9525">
            <a:noFill/>
            <a:miter lim="800000"/>
            <a:headEnd/>
            <a:tailEnd/>
          </a:ln>
        </p:spPr>
        <p:txBody>
          <a:bodyPr wrap="none" lIns="0" tIns="0" rIns="0" bIns="0">
            <a:spAutoFit/>
          </a:bodyPr>
          <a:lstStyle/>
          <a:p>
            <a:r>
              <a:rPr lang="es-ES_tradnl" sz="1100">
                <a:solidFill>
                  <a:srgbClr val="000000"/>
                </a:solidFill>
              </a:rPr>
              <a:t> </a:t>
            </a:r>
          </a:p>
        </p:txBody>
      </p:sp>
      <p:sp>
        <p:nvSpPr>
          <p:cNvPr id="171060" name="Rectangle 52"/>
          <p:cNvSpPr>
            <a:spLocks noChangeArrowheads="1"/>
          </p:cNvSpPr>
          <p:nvPr/>
        </p:nvSpPr>
        <p:spPr bwMode="auto">
          <a:xfrm>
            <a:off x="5181600" y="457200"/>
            <a:ext cx="1021113" cy="529376"/>
          </a:xfrm>
          <a:prstGeom prst="rect">
            <a:avLst/>
          </a:prstGeom>
          <a:noFill/>
          <a:ln w="9525">
            <a:noFill/>
            <a:miter lim="800000"/>
            <a:headEnd/>
            <a:tailEnd/>
          </a:ln>
        </p:spPr>
        <p:txBody>
          <a:bodyPr wrap="none" lIns="0" tIns="0" rIns="0" bIns="0">
            <a:spAutoFit/>
          </a:bodyPr>
          <a:lstStyle/>
          <a:p>
            <a:pPr>
              <a:defRPr/>
            </a:pPr>
            <a:r>
              <a:rPr lang="es-ES_tradnl" sz="1100" dirty="0">
                <a:solidFill>
                  <a:srgbClr val="0000FF"/>
                </a:solidFill>
                <a:latin typeface="Arial" pitchFamily="34" charset="0"/>
              </a:rPr>
              <a:t>% DEDUCCIÓN</a:t>
            </a:r>
          </a:p>
          <a:p>
            <a:pPr algn="ctr">
              <a:spcBef>
                <a:spcPct val="30000"/>
              </a:spcBef>
              <a:defRPr/>
            </a:pPr>
            <a:r>
              <a:rPr lang="es-ES_tradnl" sz="1800" b="1" dirty="0" smtClean="0">
                <a:solidFill>
                  <a:srgbClr val="FF0000"/>
                </a:solidFill>
                <a:latin typeface="Arial" pitchFamily="34" charset="0"/>
              </a:rPr>
              <a:t>2017 y </a:t>
            </a:r>
            <a:r>
              <a:rPr lang="es-ES_tradnl" sz="1800" b="1" dirty="0" err="1" smtClean="0">
                <a:solidFill>
                  <a:srgbClr val="FF0000"/>
                </a:solidFill>
                <a:latin typeface="Arial" pitchFamily="34" charset="0"/>
              </a:rPr>
              <a:t>ss</a:t>
            </a:r>
            <a:endParaRPr lang="es-ES_tradnl" sz="1800" b="1" dirty="0">
              <a:solidFill>
                <a:srgbClr val="FF0000"/>
              </a:solidFill>
              <a:latin typeface="Arial" pitchFamily="34" charset="0"/>
            </a:endParaRPr>
          </a:p>
        </p:txBody>
      </p:sp>
      <p:sp>
        <p:nvSpPr>
          <p:cNvPr id="30752" name="Rectangle 53"/>
          <p:cNvSpPr>
            <a:spLocks noChangeArrowheads="1"/>
          </p:cNvSpPr>
          <p:nvPr/>
        </p:nvSpPr>
        <p:spPr bwMode="auto">
          <a:xfrm>
            <a:off x="6521450" y="533400"/>
            <a:ext cx="2724150" cy="381000"/>
          </a:xfrm>
          <a:prstGeom prst="rect">
            <a:avLst/>
          </a:prstGeom>
          <a:noFill/>
          <a:ln w="9525">
            <a:noFill/>
            <a:miter lim="800000"/>
            <a:headEnd/>
            <a:tailEnd/>
          </a:ln>
        </p:spPr>
        <p:txBody>
          <a:bodyPr lIns="0" tIns="0" rIns="0" bIns="0">
            <a:spAutoFit/>
          </a:bodyPr>
          <a:lstStyle/>
          <a:p>
            <a:r>
              <a:rPr lang="es-ES_tradnl" sz="1400">
                <a:solidFill>
                  <a:srgbClr val="0000FF"/>
                </a:solidFill>
              </a:rPr>
              <a:t>OBSERVACIONES</a:t>
            </a:r>
          </a:p>
          <a:p>
            <a:r>
              <a:rPr lang="es-ES_tradnl" sz="1100">
                <a:solidFill>
                  <a:srgbClr val="0000FF"/>
                </a:solidFill>
              </a:rPr>
              <a:t> </a:t>
            </a:r>
            <a:endParaRPr lang="es-ES_tradnl" sz="1400">
              <a:solidFill>
                <a:srgbClr val="0000FF"/>
              </a:solidFill>
            </a:endParaRPr>
          </a:p>
        </p:txBody>
      </p:sp>
      <p:sp>
        <p:nvSpPr>
          <p:cNvPr id="30753" name="Line 54"/>
          <p:cNvSpPr>
            <a:spLocks noChangeShapeType="1"/>
          </p:cNvSpPr>
          <p:nvPr/>
        </p:nvSpPr>
        <p:spPr bwMode="auto">
          <a:xfrm>
            <a:off x="4368006" y="457200"/>
            <a:ext cx="51594" cy="5943600"/>
          </a:xfrm>
          <a:prstGeom prst="line">
            <a:avLst/>
          </a:prstGeom>
          <a:noFill/>
          <a:ln w="9525" cap="rnd">
            <a:solidFill>
              <a:srgbClr val="009900"/>
            </a:solidFill>
            <a:prstDash val="sysDot"/>
            <a:round/>
            <a:headEnd/>
            <a:tailEnd/>
          </a:ln>
        </p:spPr>
        <p:txBody>
          <a:bodyPr wrap="none" anchor="ctr"/>
          <a:lstStyle/>
          <a:p>
            <a:endParaRPr lang="es-ES_tradnl"/>
          </a:p>
        </p:txBody>
      </p:sp>
      <p:sp>
        <p:nvSpPr>
          <p:cNvPr id="30754" name="Line 55"/>
          <p:cNvSpPr>
            <a:spLocks noChangeShapeType="1"/>
          </p:cNvSpPr>
          <p:nvPr/>
        </p:nvSpPr>
        <p:spPr bwMode="auto">
          <a:xfrm>
            <a:off x="5105400" y="457200"/>
            <a:ext cx="24970" cy="5924550"/>
          </a:xfrm>
          <a:prstGeom prst="line">
            <a:avLst/>
          </a:prstGeom>
          <a:noFill/>
          <a:ln w="9525" cap="rnd">
            <a:solidFill>
              <a:srgbClr val="009900"/>
            </a:solidFill>
            <a:prstDash val="sysDot"/>
            <a:round/>
            <a:headEnd/>
            <a:tailEnd/>
          </a:ln>
        </p:spPr>
        <p:txBody>
          <a:bodyPr wrap="none" anchor="ctr"/>
          <a:lstStyle/>
          <a:p>
            <a:endParaRPr lang="es-ES_tradnl"/>
          </a:p>
        </p:txBody>
      </p:sp>
      <p:sp>
        <p:nvSpPr>
          <p:cNvPr id="30755" name="Line 56"/>
          <p:cNvSpPr>
            <a:spLocks noChangeShapeType="1"/>
          </p:cNvSpPr>
          <p:nvPr/>
        </p:nvSpPr>
        <p:spPr bwMode="auto">
          <a:xfrm>
            <a:off x="6476735" y="457200"/>
            <a:ext cx="0" cy="5943600"/>
          </a:xfrm>
          <a:prstGeom prst="line">
            <a:avLst/>
          </a:prstGeom>
          <a:noFill/>
          <a:ln w="9525" cap="rnd">
            <a:solidFill>
              <a:srgbClr val="009900"/>
            </a:solidFill>
            <a:prstDash val="sysDot"/>
            <a:round/>
            <a:headEnd/>
            <a:tailEnd/>
          </a:ln>
        </p:spPr>
        <p:txBody>
          <a:bodyPr wrap="none" anchor="ctr"/>
          <a:lstStyle/>
          <a:p>
            <a:endParaRPr lang="es-ES_tradnl"/>
          </a:p>
        </p:txBody>
      </p:sp>
      <p:sp>
        <p:nvSpPr>
          <p:cNvPr id="30756" name="Rectangle 58"/>
          <p:cNvSpPr>
            <a:spLocks noChangeArrowheads="1"/>
          </p:cNvSpPr>
          <p:nvPr/>
        </p:nvSpPr>
        <p:spPr bwMode="auto">
          <a:xfrm>
            <a:off x="5713148" y="2132112"/>
            <a:ext cx="346249" cy="153888"/>
          </a:xfrm>
          <a:prstGeom prst="rect">
            <a:avLst/>
          </a:prstGeom>
          <a:noFill/>
          <a:ln w="9525">
            <a:noFill/>
            <a:miter lim="800000"/>
            <a:headEnd/>
            <a:tailEnd/>
          </a:ln>
        </p:spPr>
        <p:txBody>
          <a:bodyPr wrap="none" lIns="0" tIns="0" rIns="0" bIns="0">
            <a:spAutoFit/>
          </a:bodyPr>
          <a:lstStyle/>
          <a:p>
            <a:r>
              <a:rPr lang="es-ES_tradnl" sz="1000" dirty="0">
                <a:solidFill>
                  <a:srgbClr val="000000"/>
                </a:solidFill>
              </a:rPr>
              <a:t>12</a:t>
            </a:r>
            <a:r>
              <a:rPr lang="es-ES_tradnl" sz="1000" dirty="0" smtClean="0">
                <a:solidFill>
                  <a:srgbClr val="000000"/>
                </a:solidFill>
              </a:rPr>
              <a:t>%</a:t>
            </a:r>
            <a:endParaRPr lang="es-ES_tradnl" sz="900" dirty="0">
              <a:solidFill>
                <a:srgbClr val="FF0000"/>
              </a:solidFill>
            </a:endParaRPr>
          </a:p>
        </p:txBody>
      </p:sp>
      <p:sp>
        <p:nvSpPr>
          <p:cNvPr id="30757" name="Rectangle 59"/>
          <p:cNvSpPr>
            <a:spLocks noChangeArrowheads="1"/>
          </p:cNvSpPr>
          <p:nvPr/>
        </p:nvSpPr>
        <p:spPr bwMode="auto">
          <a:xfrm>
            <a:off x="5530850" y="1219200"/>
            <a:ext cx="899452" cy="153988"/>
          </a:xfrm>
          <a:prstGeom prst="rect">
            <a:avLst/>
          </a:prstGeom>
          <a:noFill/>
          <a:ln w="9525">
            <a:noFill/>
            <a:miter lim="800000"/>
            <a:headEnd/>
            <a:tailEnd/>
          </a:ln>
        </p:spPr>
        <p:txBody>
          <a:bodyPr lIns="0" tIns="0" rIns="0" bIns="0">
            <a:spAutoFit/>
          </a:bodyPr>
          <a:lstStyle/>
          <a:p>
            <a:r>
              <a:rPr lang="es-ES_tradnl" sz="1000">
                <a:solidFill>
                  <a:srgbClr val="000000"/>
                </a:solidFill>
              </a:rPr>
              <a:t>25% / 42%</a:t>
            </a:r>
            <a:endParaRPr lang="es-ES_tradnl" sz="1000"/>
          </a:p>
        </p:txBody>
      </p:sp>
      <p:sp>
        <p:nvSpPr>
          <p:cNvPr id="30758" name="Rectangle 60"/>
          <p:cNvSpPr>
            <a:spLocks noChangeArrowheads="1"/>
          </p:cNvSpPr>
          <p:nvPr/>
        </p:nvSpPr>
        <p:spPr bwMode="auto">
          <a:xfrm>
            <a:off x="5695951" y="1600200"/>
            <a:ext cx="347398" cy="152400"/>
          </a:xfrm>
          <a:prstGeom prst="rect">
            <a:avLst/>
          </a:prstGeom>
          <a:noFill/>
          <a:ln w="9525">
            <a:noFill/>
            <a:miter lim="800000"/>
            <a:headEnd/>
            <a:tailEnd/>
          </a:ln>
        </p:spPr>
        <p:txBody>
          <a:bodyPr lIns="0" tIns="0" rIns="0" bIns="0">
            <a:spAutoFit/>
          </a:bodyPr>
          <a:lstStyle/>
          <a:p>
            <a:r>
              <a:rPr lang="es-ES_tradnl" sz="1000">
                <a:solidFill>
                  <a:srgbClr val="000000"/>
                </a:solidFill>
              </a:rPr>
              <a:t>17%</a:t>
            </a:r>
            <a:endParaRPr lang="es-ES_tradnl" sz="1000"/>
          </a:p>
        </p:txBody>
      </p:sp>
      <p:sp>
        <p:nvSpPr>
          <p:cNvPr id="30759" name="Rectangle 61"/>
          <p:cNvSpPr>
            <a:spLocks noChangeArrowheads="1"/>
          </p:cNvSpPr>
          <p:nvPr/>
        </p:nvSpPr>
        <p:spPr bwMode="auto">
          <a:xfrm>
            <a:off x="5723467" y="1828800"/>
            <a:ext cx="254878" cy="153888"/>
          </a:xfrm>
          <a:prstGeom prst="rect">
            <a:avLst/>
          </a:prstGeom>
          <a:noFill/>
          <a:ln w="9525">
            <a:noFill/>
            <a:miter lim="800000"/>
            <a:headEnd/>
            <a:tailEnd/>
          </a:ln>
        </p:spPr>
        <p:txBody>
          <a:bodyPr wrap="none" lIns="0" tIns="0" rIns="0" bIns="0">
            <a:spAutoFit/>
          </a:bodyPr>
          <a:lstStyle/>
          <a:p>
            <a:r>
              <a:rPr lang="es-ES_tradnl" sz="1000">
                <a:solidFill>
                  <a:srgbClr val="000000"/>
                </a:solidFill>
              </a:rPr>
              <a:t>8%</a:t>
            </a:r>
            <a:endParaRPr lang="es-ES_tradnl" sz="1000"/>
          </a:p>
        </p:txBody>
      </p:sp>
      <p:sp>
        <p:nvSpPr>
          <p:cNvPr id="30760" name="Rectangle 66"/>
          <p:cNvSpPr>
            <a:spLocks noChangeArrowheads="1"/>
          </p:cNvSpPr>
          <p:nvPr/>
        </p:nvSpPr>
        <p:spPr bwMode="auto">
          <a:xfrm>
            <a:off x="4375150" y="636657"/>
            <a:ext cx="882254" cy="353943"/>
          </a:xfrm>
          <a:prstGeom prst="rect">
            <a:avLst/>
          </a:prstGeom>
          <a:noFill/>
          <a:ln w="9525">
            <a:noFill/>
            <a:miter lim="800000"/>
            <a:headEnd/>
            <a:tailEnd/>
          </a:ln>
        </p:spPr>
        <p:txBody>
          <a:bodyPr lIns="0" tIns="0" rIns="0" bIns="0">
            <a:spAutoFit/>
          </a:bodyPr>
          <a:lstStyle/>
          <a:p>
            <a:r>
              <a:rPr lang="es-ES_tradnl" sz="1200" dirty="0">
                <a:solidFill>
                  <a:srgbClr val="0000FF"/>
                </a:solidFill>
              </a:rPr>
              <a:t>Art. LIS</a:t>
            </a:r>
          </a:p>
          <a:p>
            <a:endParaRPr lang="es-ES_tradnl" sz="1100" dirty="0">
              <a:solidFill>
                <a:srgbClr val="0000FF"/>
              </a:solidFill>
            </a:endParaRPr>
          </a:p>
        </p:txBody>
      </p:sp>
      <p:sp>
        <p:nvSpPr>
          <p:cNvPr id="30761" name="Rectangle 67"/>
          <p:cNvSpPr>
            <a:spLocks noChangeArrowheads="1"/>
          </p:cNvSpPr>
          <p:nvPr/>
        </p:nvSpPr>
        <p:spPr bwMode="auto">
          <a:xfrm flipH="1">
            <a:off x="4516570" y="1143000"/>
            <a:ext cx="588830" cy="307777"/>
          </a:xfrm>
          <a:prstGeom prst="rect">
            <a:avLst/>
          </a:prstGeom>
          <a:noFill/>
          <a:ln w="9525">
            <a:noFill/>
            <a:miter lim="800000"/>
            <a:headEnd/>
            <a:tailEnd/>
          </a:ln>
        </p:spPr>
        <p:txBody>
          <a:bodyPr wrap="square" lIns="0" tIns="0" rIns="0" bIns="0">
            <a:spAutoFit/>
          </a:bodyPr>
          <a:lstStyle/>
          <a:p>
            <a:r>
              <a:rPr lang="es-ES_tradnl" sz="1000" dirty="0">
                <a:solidFill>
                  <a:srgbClr val="000000"/>
                </a:solidFill>
              </a:rPr>
              <a:t>  35 </a:t>
            </a:r>
            <a:r>
              <a:rPr lang="es-ES_tradnl" dirty="0"/>
              <a:t> </a:t>
            </a:r>
          </a:p>
        </p:txBody>
      </p:sp>
      <p:sp>
        <p:nvSpPr>
          <p:cNvPr id="30762" name="Rectangle 70"/>
          <p:cNvSpPr>
            <a:spLocks noChangeArrowheads="1"/>
          </p:cNvSpPr>
          <p:nvPr/>
        </p:nvSpPr>
        <p:spPr bwMode="auto">
          <a:xfrm>
            <a:off x="4356100" y="2590800"/>
            <a:ext cx="825500" cy="153888"/>
          </a:xfrm>
          <a:prstGeom prst="rect">
            <a:avLst/>
          </a:prstGeom>
          <a:noFill/>
          <a:ln w="9525">
            <a:noFill/>
            <a:miter lim="800000"/>
            <a:headEnd/>
            <a:tailEnd/>
          </a:ln>
        </p:spPr>
        <p:txBody>
          <a:bodyPr wrap="square" lIns="0" tIns="0" rIns="0" bIns="0">
            <a:spAutoFit/>
          </a:bodyPr>
          <a:lstStyle/>
          <a:p>
            <a:r>
              <a:rPr lang="es-ES_tradnl" sz="1000">
                <a:solidFill>
                  <a:srgbClr val="000000"/>
                </a:solidFill>
              </a:rPr>
              <a:t> </a:t>
            </a:r>
            <a:endParaRPr lang="es-ES_tradnl" sz="1000"/>
          </a:p>
        </p:txBody>
      </p:sp>
      <p:sp>
        <p:nvSpPr>
          <p:cNvPr id="30768" name="Rectangle 94"/>
          <p:cNvSpPr>
            <a:spLocks noChangeArrowheads="1"/>
          </p:cNvSpPr>
          <p:nvPr/>
        </p:nvSpPr>
        <p:spPr bwMode="auto">
          <a:xfrm>
            <a:off x="5410200" y="5666601"/>
            <a:ext cx="1059585" cy="276999"/>
          </a:xfrm>
          <a:prstGeom prst="rect">
            <a:avLst/>
          </a:prstGeom>
          <a:noFill/>
          <a:ln w="9525">
            <a:noFill/>
            <a:miter lim="800000"/>
            <a:headEnd/>
            <a:tailEnd/>
          </a:ln>
        </p:spPr>
        <p:txBody>
          <a:bodyPr wrap="none" lIns="0" tIns="0" rIns="0" bIns="0">
            <a:spAutoFit/>
          </a:bodyPr>
          <a:lstStyle/>
          <a:p>
            <a:r>
              <a:rPr lang="es-ES_tradnl" sz="900" dirty="0">
                <a:solidFill>
                  <a:srgbClr val="000000"/>
                </a:solidFill>
              </a:rPr>
              <a:t>9.000 ó 12.000€</a:t>
            </a:r>
          </a:p>
          <a:p>
            <a:r>
              <a:rPr lang="es-ES_tradnl" sz="900" dirty="0">
                <a:solidFill>
                  <a:srgbClr val="000000"/>
                </a:solidFill>
              </a:rPr>
              <a:t> Por </a:t>
            </a:r>
            <a:r>
              <a:rPr lang="es-ES_tradnl" sz="900" dirty="0" err="1">
                <a:solidFill>
                  <a:srgbClr val="000000"/>
                </a:solidFill>
              </a:rPr>
              <a:t>Incr</a:t>
            </a:r>
            <a:r>
              <a:rPr lang="es-ES_tradnl" sz="900" dirty="0">
                <a:solidFill>
                  <a:srgbClr val="000000"/>
                </a:solidFill>
              </a:rPr>
              <a:t>./año</a:t>
            </a:r>
            <a:endParaRPr lang="es-ES_tradnl" sz="900" dirty="0"/>
          </a:p>
        </p:txBody>
      </p:sp>
      <p:sp>
        <p:nvSpPr>
          <p:cNvPr id="30769" name="Rectangle 96"/>
          <p:cNvSpPr>
            <a:spLocks noChangeArrowheads="1"/>
          </p:cNvSpPr>
          <p:nvPr/>
        </p:nvSpPr>
        <p:spPr bwMode="auto">
          <a:xfrm>
            <a:off x="4572000" y="5713413"/>
            <a:ext cx="443706" cy="153987"/>
          </a:xfrm>
          <a:prstGeom prst="rect">
            <a:avLst/>
          </a:prstGeom>
          <a:noFill/>
          <a:ln w="9525">
            <a:noFill/>
            <a:miter lim="800000"/>
            <a:headEnd/>
            <a:tailEnd/>
          </a:ln>
        </p:spPr>
        <p:txBody>
          <a:bodyPr lIns="0" tIns="0" rIns="0" bIns="0">
            <a:spAutoFit/>
          </a:bodyPr>
          <a:lstStyle/>
          <a:p>
            <a:r>
              <a:rPr lang="es-ES_tradnl" sz="1000" dirty="0" smtClean="0">
                <a:solidFill>
                  <a:srgbClr val="000000"/>
                </a:solidFill>
              </a:rPr>
              <a:t>38</a:t>
            </a:r>
            <a:endParaRPr lang="es-ES_tradnl" sz="1000" dirty="0"/>
          </a:p>
        </p:txBody>
      </p:sp>
      <p:sp>
        <p:nvSpPr>
          <p:cNvPr id="30772" name="Rectangle 103"/>
          <p:cNvSpPr>
            <a:spLocks noChangeArrowheads="1"/>
          </p:cNvSpPr>
          <p:nvPr/>
        </p:nvSpPr>
        <p:spPr bwMode="auto">
          <a:xfrm>
            <a:off x="585446" y="6551713"/>
            <a:ext cx="8406154" cy="338554"/>
          </a:xfrm>
          <a:prstGeom prst="rect">
            <a:avLst/>
          </a:prstGeom>
          <a:noFill/>
          <a:ln w="9525">
            <a:noFill/>
            <a:miter lim="800000"/>
            <a:headEnd/>
            <a:tailEnd/>
          </a:ln>
        </p:spPr>
        <p:txBody>
          <a:bodyPr wrap="square" lIns="0" tIns="0" rIns="0" bIns="0">
            <a:spAutoFit/>
          </a:bodyPr>
          <a:lstStyle/>
          <a:p>
            <a:r>
              <a:rPr lang="es-ES_tradnl" sz="1100" dirty="0">
                <a:solidFill>
                  <a:srgbClr val="FF0000"/>
                </a:solidFill>
              </a:rPr>
              <a:t>   </a:t>
            </a:r>
            <a:r>
              <a:rPr lang="es-ES_tradnl" sz="1100" dirty="0" smtClean="0">
                <a:solidFill>
                  <a:srgbClr val="FF0000"/>
                </a:solidFill>
              </a:rPr>
              <a:t>por </a:t>
            </a:r>
            <a:r>
              <a:rPr lang="es-ES_tradnl" sz="1100" u="sng" dirty="0" smtClean="0">
                <a:solidFill>
                  <a:srgbClr val="FF0000"/>
                </a:solidFill>
              </a:rPr>
              <a:t>donaciones</a:t>
            </a:r>
            <a:r>
              <a:rPr lang="es-ES_tradnl" sz="1100" dirty="0" smtClean="0">
                <a:solidFill>
                  <a:srgbClr val="FF0000"/>
                </a:solidFill>
              </a:rPr>
              <a:t> a entidades acogidas a </a:t>
            </a:r>
            <a:r>
              <a:rPr lang="es-ES_tradnl" sz="1100" b="1" u="sng" dirty="0" smtClean="0">
                <a:solidFill>
                  <a:srgbClr val="FF0000"/>
                </a:solidFill>
              </a:rPr>
              <a:t>Ley 49/02</a:t>
            </a:r>
            <a:r>
              <a:rPr lang="es-ES_tradnl" sz="1100" dirty="0" smtClean="0">
                <a:solidFill>
                  <a:srgbClr val="FF0000"/>
                </a:solidFill>
              </a:rPr>
              <a:t>: </a:t>
            </a:r>
            <a:r>
              <a:rPr lang="es-ES_tradnl" sz="1100" dirty="0">
                <a:solidFill>
                  <a:srgbClr val="FF0000"/>
                </a:solidFill>
              </a:rPr>
              <a:t>35% </a:t>
            </a:r>
            <a:r>
              <a:rPr lang="es-ES_tradnl" sz="1100" dirty="0" err="1">
                <a:solidFill>
                  <a:srgbClr val="FF0000"/>
                </a:solidFill>
              </a:rPr>
              <a:t>ó</a:t>
            </a:r>
            <a:r>
              <a:rPr lang="es-ES_tradnl" sz="1100" dirty="0">
                <a:solidFill>
                  <a:srgbClr val="FF0000"/>
                </a:solidFill>
              </a:rPr>
              <a:t> 40%* </a:t>
            </a:r>
            <a:r>
              <a:rPr lang="es-ES_tradnl" sz="800" dirty="0" smtClean="0">
                <a:solidFill>
                  <a:srgbClr val="FF0000"/>
                </a:solidFill>
              </a:rPr>
              <a:t>-40%*: 3º </a:t>
            </a:r>
            <a:r>
              <a:rPr lang="es-ES_tradnl" sz="800" dirty="0">
                <a:solidFill>
                  <a:srgbClr val="FF0000"/>
                </a:solidFill>
              </a:rPr>
              <a:t>año y </a:t>
            </a:r>
            <a:r>
              <a:rPr lang="es-ES_tradnl" sz="800" dirty="0" err="1">
                <a:solidFill>
                  <a:srgbClr val="FF0000"/>
                </a:solidFill>
              </a:rPr>
              <a:t>ss</a:t>
            </a:r>
            <a:r>
              <a:rPr lang="es-ES_tradnl" sz="800" dirty="0">
                <a:solidFill>
                  <a:srgbClr val="FF0000"/>
                </a:solidFill>
              </a:rPr>
              <a:t> si se mantiene la </a:t>
            </a:r>
            <a:r>
              <a:rPr lang="es-ES_tradnl" sz="800" dirty="0" smtClean="0">
                <a:solidFill>
                  <a:srgbClr val="FF0000"/>
                </a:solidFill>
              </a:rPr>
              <a:t>aportación-</a:t>
            </a:r>
            <a:endParaRPr lang="es-ES_tradnl" sz="800" dirty="0">
              <a:solidFill>
                <a:srgbClr val="FF0000"/>
              </a:solidFill>
            </a:endParaRPr>
          </a:p>
          <a:p>
            <a:endParaRPr lang="es-ES_tradnl" sz="1100" dirty="0">
              <a:solidFill>
                <a:srgbClr val="000000"/>
              </a:solidFill>
            </a:endParaRPr>
          </a:p>
        </p:txBody>
      </p:sp>
      <p:grpSp>
        <p:nvGrpSpPr>
          <p:cNvPr id="2" name="Group 106"/>
          <p:cNvGrpSpPr>
            <a:grpSpLocks/>
          </p:cNvGrpSpPr>
          <p:nvPr/>
        </p:nvGrpSpPr>
        <p:grpSpPr bwMode="auto">
          <a:xfrm>
            <a:off x="288793" y="6477010"/>
            <a:ext cx="9099417" cy="304800"/>
            <a:chOff x="87" y="4041"/>
            <a:chExt cx="5291" cy="192"/>
          </a:xfrm>
        </p:grpSpPr>
        <p:sp>
          <p:nvSpPr>
            <p:cNvPr id="30809" name="Line 107"/>
            <p:cNvSpPr>
              <a:spLocks noChangeShapeType="1"/>
            </p:cNvSpPr>
            <p:nvPr/>
          </p:nvSpPr>
          <p:spPr bwMode="auto">
            <a:xfrm>
              <a:off x="87" y="4041"/>
              <a:ext cx="5282" cy="0"/>
            </a:xfrm>
            <a:prstGeom prst="line">
              <a:avLst/>
            </a:prstGeom>
            <a:noFill/>
            <a:ln w="9525">
              <a:solidFill>
                <a:srgbClr val="009900"/>
              </a:solidFill>
              <a:round/>
              <a:headEnd/>
              <a:tailEnd/>
            </a:ln>
          </p:spPr>
          <p:txBody>
            <a:bodyPr wrap="none" anchor="ctr"/>
            <a:lstStyle/>
            <a:p>
              <a:endParaRPr lang="es-ES_tradnl"/>
            </a:p>
          </p:txBody>
        </p:sp>
        <p:sp>
          <p:nvSpPr>
            <p:cNvPr id="30810" name="Line 108"/>
            <p:cNvSpPr>
              <a:spLocks noChangeShapeType="1"/>
            </p:cNvSpPr>
            <p:nvPr/>
          </p:nvSpPr>
          <p:spPr bwMode="auto">
            <a:xfrm>
              <a:off x="96" y="4233"/>
              <a:ext cx="5282" cy="0"/>
            </a:xfrm>
            <a:prstGeom prst="line">
              <a:avLst/>
            </a:prstGeom>
            <a:noFill/>
            <a:ln w="9525">
              <a:solidFill>
                <a:srgbClr val="009900"/>
              </a:solidFill>
              <a:round/>
              <a:headEnd/>
              <a:tailEnd/>
            </a:ln>
          </p:spPr>
          <p:txBody>
            <a:bodyPr wrap="none" anchor="ctr"/>
            <a:lstStyle/>
            <a:p>
              <a:endParaRPr lang="es-ES_tradnl"/>
            </a:p>
          </p:txBody>
        </p:sp>
        <p:sp>
          <p:nvSpPr>
            <p:cNvPr id="30811" name="Line 109"/>
            <p:cNvSpPr>
              <a:spLocks noChangeShapeType="1"/>
            </p:cNvSpPr>
            <p:nvPr/>
          </p:nvSpPr>
          <p:spPr bwMode="auto">
            <a:xfrm flipH="1">
              <a:off x="5369" y="4041"/>
              <a:ext cx="0" cy="192"/>
            </a:xfrm>
            <a:prstGeom prst="line">
              <a:avLst/>
            </a:prstGeom>
            <a:noFill/>
            <a:ln w="9525">
              <a:solidFill>
                <a:srgbClr val="009900"/>
              </a:solidFill>
              <a:round/>
              <a:headEnd/>
              <a:tailEnd/>
            </a:ln>
          </p:spPr>
          <p:txBody>
            <a:bodyPr wrap="none" anchor="ctr"/>
            <a:lstStyle/>
            <a:p>
              <a:endParaRPr lang="es-ES_tradnl"/>
            </a:p>
          </p:txBody>
        </p:sp>
      </p:grpSp>
      <p:sp>
        <p:nvSpPr>
          <p:cNvPr id="30778" name="Line 118"/>
          <p:cNvSpPr>
            <a:spLocks noChangeShapeType="1"/>
          </p:cNvSpPr>
          <p:nvPr/>
        </p:nvSpPr>
        <p:spPr bwMode="auto">
          <a:xfrm>
            <a:off x="381000" y="5410200"/>
            <a:ext cx="9092538"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30780" name="Rectangle 120"/>
          <p:cNvSpPr>
            <a:spLocks noChangeArrowheads="1"/>
          </p:cNvSpPr>
          <p:nvPr/>
        </p:nvSpPr>
        <p:spPr bwMode="auto">
          <a:xfrm>
            <a:off x="5334000" y="4645025"/>
            <a:ext cx="978562" cy="307975"/>
          </a:xfrm>
          <a:prstGeom prst="rect">
            <a:avLst/>
          </a:prstGeom>
          <a:noFill/>
          <a:ln w="9525">
            <a:noFill/>
            <a:miter lim="800000"/>
            <a:headEnd/>
            <a:tailEnd/>
          </a:ln>
        </p:spPr>
        <p:txBody>
          <a:bodyPr lIns="0" tIns="0" rIns="0" bIns="0">
            <a:spAutoFit/>
          </a:bodyPr>
          <a:lstStyle/>
          <a:p>
            <a:r>
              <a:rPr lang="es-ES_tradnl" sz="1000" dirty="0">
                <a:solidFill>
                  <a:srgbClr val="000000"/>
                </a:solidFill>
              </a:rPr>
              <a:t>3.000 € por</a:t>
            </a:r>
          </a:p>
          <a:p>
            <a:r>
              <a:rPr lang="es-ES_tradnl" sz="1000" dirty="0">
                <a:solidFill>
                  <a:srgbClr val="000000"/>
                </a:solidFill>
              </a:rPr>
              <a:t>1º </a:t>
            </a:r>
            <a:r>
              <a:rPr lang="en-US" sz="1000" dirty="0">
                <a:solidFill>
                  <a:srgbClr val="000000"/>
                </a:solidFill>
              </a:rPr>
              <a:t>&lt; 30 </a:t>
            </a:r>
            <a:r>
              <a:rPr lang="en-US" sz="1000" dirty="0" err="1">
                <a:solidFill>
                  <a:srgbClr val="000000"/>
                </a:solidFill>
              </a:rPr>
              <a:t>años</a:t>
            </a:r>
            <a:endParaRPr lang="en-US" sz="1000" dirty="0"/>
          </a:p>
        </p:txBody>
      </p:sp>
      <p:sp>
        <p:nvSpPr>
          <p:cNvPr id="30781" name="Rectangle 122"/>
          <p:cNvSpPr>
            <a:spLocks noChangeArrowheads="1"/>
          </p:cNvSpPr>
          <p:nvPr/>
        </p:nvSpPr>
        <p:spPr bwMode="auto">
          <a:xfrm>
            <a:off x="5105400" y="5010090"/>
            <a:ext cx="1548822" cy="400110"/>
          </a:xfrm>
          <a:prstGeom prst="rect">
            <a:avLst/>
          </a:prstGeom>
          <a:noFill/>
          <a:ln w="9525">
            <a:noFill/>
            <a:miter lim="800000"/>
            <a:headEnd/>
            <a:tailEnd/>
          </a:ln>
        </p:spPr>
        <p:txBody>
          <a:bodyPr wrap="none">
            <a:spAutoFit/>
          </a:bodyPr>
          <a:lstStyle/>
          <a:p>
            <a:r>
              <a:rPr lang="es-ES_tradnl" sz="1000" dirty="0">
                <a:solidFill>
                  <a:srgbClr val="000000"/>
                </a:solidFill>
              </a:rPr>
              <a:t>    + 50% paro</a:t>
            </a:r>
          </a:p>
          <a:p>
            <a:r>
              <a:rPr lang="es-ES_tradnl" sz="1000" dirty="0">
                <a:solidFill>
                  <a:srgbClr val="000000"/>
                </a:solidFill>
              </a:rPr>
              <a:t>   </a:t>
            </a:r>
            <a:r>
              <a:rPr lang="es-ES_tradnl" sz="900" dirty="0">
                <a:solidFill>
                  <a:srgbClr val="000000"/>
                </a:solidFill>
              </a:rPr>
              <a:t>(límite 12 meses)  </a:t>
            </a:r>
          </a:p>
        </p:txBody>
      </p:sp>
      <p:sp>
        <p:nvSpPr>
          <p:cNvPr id="30782" name="Rectangle 123"/>
          <p:cNvSpPr>
            <a:spLocks noChangeArrowheads="1"/>
          </p:cNvSpPr>
          <p:nvPr/>
        </p:nvSpPr>
        <p:spPr bwMode="auto">
          <a:xfrm>
            <a:off x="6585084" y="5649913"/>
            <a:ext cx="2939123" cy="369887"/>
          </a:xfrm>
          <a:prstGeom prst="rect">
            <a:avLst/>
          </a:prstGeom>
          <a:noFill/>
          <a:ln w="9525">
            <a:noFill/>
            <a:miter lim="800000"/>
            <a:headEnd/>
            <a:tailEnd/>
          </a:ln>
        </p:spPr>
        <p:txBody>
          <a:bodyPr>
            <a:spAutoFit/>
          </a:bodyPr>
          <a:lstStyle/>
          <a:p>
            <a:r>
              <a:rPr lang="en-US" sz="900" dirty="0">
                <a:solidFill>
                  <a:srgbClr val="FF0000"/>
                </a:solidFill>
              </a:rPr>
              <a:t>A </a:t>
            </a:r>
            <a:r>
              <a:rPr lang="en-US" sz="900" dirty="0" err="1">
                <a:solidFill>
                  <a:srgbClr val="FF0000"/>
                </a:solidFill>
              </a:rPr>
              <a:t>partir</a:t>
            </a:r>
            <a:r>
              <a:rPr lang="en-US" sz="900" dirty="0">
                <a:solidFill>
                  <a:srgbClr val="FF0000"/>
                </a:solidFill>
              </a:rPr>
              <a:t> de 1/1/2013</a:t>
            </a:r>
            <a:endParaRPr lang="en-US" sz="900" dirty="0"/>
          </a:p>
          <a:p>
            <a:r>
              <a:rPr lang="en-US" sz="900" dirty="0">
                <a:solidFill>
                  <a:srgbClr val="000066"/>
                </a:solidFill>
              </a:rPr>
              <a:t>Art. 26 </a:t>
            </a:r>
            <a:r>
              <a:rPr lang="en-US" sz="900" dirty="0" err="1">
                <a:solidFill>
                  <a:srgbClr val="000066"/>
                </a:solidFill>
              </a:rPr>
              <a:t>Ley</a:t>
            </a:r>
            <a:r>
              <a:rPr lang="en-US" sz="900" dirty="0">
                <a:solidFill>
                  <a:srgbClr val="000066"/>
                </a:solidFill>
              </a:rPr>
              <a:t> 14/2013, </a:t>
            </a:r>
            <a:r>
              <a:rPr lang="en-US" sz="900" dirty="0" err="1">
                <a:solidFill>
                  <a:srgbClr val="000066"/>
                </a:solidFill>
              </a:rPr>
              <a:t>Mayores</a:t>
            </a:r>
            <a:r>
              <a:rPr lang="en-US" sz="900" dirty="0">
                <a:solidFill>
                  <a:srgbClr val="000066"/>
                </a:solidFill>
              </a:rPr>
              <a:t> </a:t>
            </a:r>
            <a:r>
              <a:rPr lang="en-US" sz="900" dirty="0" err="1">
                <a:solidFill>
                  <a:srgbClr val="000066"/>
                </a:solidFill>
              </a:rPr>
              <a:t>importes</a:t>
            </a:r>
            <a:r>
              <a:rPr lang="en-US" sz="900" dirty="0">
                <a:solidFill>
                  <a:srgbClr val="000066"/>
                </a:solidFill>
              </a:rPr>
              <a:t> </a:t>
            </a:r>
            <a:endParaRPr lang="es-ES_tradnl" sz="900" dirty="0">
              <a:solidFill>
                <a:srgbClr val="000066"/>
              </a:solidFill>
            </a:endParaRPr>
          </a:p>
        </p:txBody>
      </p:sp>
      <p:sp>
        <p:nvSpPr>
          <p:cNvPr id="30783" name="Line 24"/>
          <p:cNvSpPr>
            <a:spLocks noChangeShapeType="1"/>
          </p:cNvSpPr>
          <p:nvPr/>
        </p:nvSpPr>
        <p:spPr bwMode="auto">
          <a:xfrm>
            <a:off x="428229" y="2286000"/>
            <a:ext cx="9092538"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30784" name="Rectangle 69"/>
          <p:cNvSpPr>
            <a:spLocks noChangeArrowheads="1"/>
          </p:cNvSpPr>
          <p:nvPr/>
        </p:nvSpPr>
        <p:spPr bwMode="auto">
          <a:xfrm>
            <a:off x="304800" y="2590800"/>
            <a:ext cx="4052713" cy="246221"/>
          </a:xfrm>
          <a:prstGeom prst="rect">
            <a:avLst/>
          </a:prstGeom>
          <a:noFill/>
          <a:ln w="9525" algn="ctr">
            <a:noFill/>
            <a:miter lim="800000"/>
            <a:headEnd/>
            <a:tailEnd/>
          </a:ln>
        </p:spPr>
        <p:txBody>
          <a:bodyPr wrap="none">
            <a:spAutoFit/>
          </a:bodyPr>
          <a:lstStyle/>
          <a:p>
            <a:r>
              <a:rPr lang="es-ES_tradnl" sz="1000" dirty="0" smtClean="0">
                <a:solidFill>
                  <a:srgbClr val="D60093"/>
                </a:solidFill>
              </a:rPr>
              <a:t> (</a:t>
            </a:r>
            <a:r>
              <a:rPr lang="es-ES_tradnl" sz="1000" dirty="0">
                <a:solidFill>
                  <a:srgbClr val="D60093"/>
                </a:solidFill>
              </a:rPr>
              <a:t>2</a:t>
            </a:r>
            <a:r>
              <a:rPr lang="es-ES_tradnl" sz="900" b="1" dirty="0" smtClean="0">
                <a:solidFill>
                  <a:srgbClr val="D60093"/>
                </a:solidFill>
              </a:rPr>
              <a:t>)•</a:t>
            </a:r>
            <a:r>
              <a:rPr lang="es-ES_tradnl" sz="900" b="1" dirty="0" smtClean="0">
                <a:solidFill>
                  <a:srgbClr val="000000"/>
                </a:solidFill>
              </a:rPr>
              <a:t> </a:t>
            </a:r>
            <a:r>
              <a:rPr lang="es-ES_tradnl" sz="900" b="1" u="sng" dirty="0">
                <a:solidFill>
                  <a:srgbClr val="FF0000"/>
                </a:solidFill>
              </a:rPr>
              <a:t>Inversión</a:t>
            </a:r>
            <a:r>
              <a:rPr lang="es-ES_tradnl" sz="900" dirty="0">
                <a:solidFill>
                  <a:srgbClr val="000000"/>
                </a:solidFill>
              </a:rPr>
              <a:t> en Producciones Cinematográficas </a:t>
            </a:r>
            <a:r>
              <a:rPr lang="es-ES_tradnl" sz="900" dirty="0">
                <a:solidFill>
                  <a:srgbClr val="FF0000"/>
                </a:solidFill>
              </a:rPr>
              <a:t>Español</a:t>
            </a:r>
            <a:r>
              <a:rPr lang="es-ES_tradnl" sz="900" dirty="0">
                <a:solidFill>
                  <a:srgbClr val="000000"/>
                </a:solidFill>
              </a:rPr>
              <a:t> </a:t>
            </a:r>
            <a:endParaRPr lang="en-US" sz="900" dirty="0">
              <a:solidFill>
                <a:srgbClr val="FF0000"/>
              </a:solidFill>
            </a:endParaRPr>
          </a:p>
        </p:txBody>
      </p:sp>
      <p:sp>
        <p:nvSpPr>
          <p:cNvPr id="30785" name="Rectangle 46"/>
          <p:cNvSpPr>
            <a:spLocks noChangeArrowheads="1"/>
          </p:cNvSpPr>
          <p:nvPr/>
        </p:nvSpPr>
        <p:spPr bwMode="auto">
          <a:xfrm>
            <a:off x="4495800" y="2667000"/>
            <a:ext cx="698235" cy="153987"/>
          </a:xfrm>
          <a:prstGeom prst="rect">
            <a:avLst/>
          </a:prstGeom>
          <a:noFill/>
          <a:ln w="9525">
            <a:noFill/>
            <a:miter lim="800000"/>
            <a:headEnd/>
            <a:tailEnd/>
          </a:ln>
        </p:spPr>
        <p:txBody>
          <a:bodyPr lIns="0" tIns="0" rIns="0" bIns="0">
            <a:spAutoFit/>
          </a:bodyPr>
          <a:lstStyle/>
          <a:p>
            <a:r>
              <a:rPr lang="es-ES_tradnl" sz="1000" dirty="0" smtClean="0">
                <a:solidFill>
                  <a:srgbClr val="000000"/>
                </a:solidFill>
              </a:rPr>
              <a:t>36.1</a:t>
            </a:r>
            <a:endParaRPr lang="es-ES_tradnl" sz="1000" dirty="0"/>
          </a:p>
        </p:txBody>
      </p:sp>
      <p:sp>
        <p:nvSpPr>
          <p:cNvPr id="30787" name="Rectangle 72"/>
          <p:cNvSpPr>
            <a:spLocks noChangeArrowheads="1"/>
          </p:cNvSpPr>
          <p:nvPr/>
        </p:nvSpPr>
        <p:spPr bwMode="auto">
          <a:xfrm>
            <a:off x="5410200" y="2636838"/>
            <a:ext cx="1008609" cy="246221"/>
          </a:xfrm>
          <a:prstGeom prst="rect">
            <a:avLst/>
          </a:prstGeom>
          <a:noFill/>
          <a:ln w="9525" algn="ctr">
            <a:noFill/>
            <a:miter lim="800000"/>
            <a:headEnd/>
            <a:tailEnd/>
          </a:ln>
        </p:spPr>
        <p:txBody>
          <a:bodyPr wrap="none">
            <a:spAutoFit/>
          </a:bodyPr>
          <a:lstStyle/>
          <a:p>
            <a:r>
              <a:rPr lang="es-ES_tradnl" sz="1000" dirty="0" smtClean="0">
                <a:solidFill>
                  <a:srgbClr val="000000"/>
                </a:solidFill>
              </a:rPr>
              <a:t>25%/20 </a:t>
            </a:r>
            <a:r>
              <a:rPr lang="es-ES_tradnl" sz="1000" dirty="0">
                <a:solidFill>
                  <a:srgbClr val="000000"/>
                </a:solidFill>
              </a:rPr>
              <a:t>%</a:t>
            </a:r>
          </a:p>
        </p:txBody>
      </p:sp>
      <p:sp>
        <p:nvSpPr>
          <p:cNvPr id="30788" name="Rectangle 73"/>
          <p:cNvSpPr>
            <a:spLocks noChangeArrowheads="1"/>
          </p:cNvSpPr>
          <p:nvPr/>
        </p:nvSpPr>
        <p:spPr bwMode="auto">
          <a:xfrm>
            <a:off x="5562600" y="3335179"/>
            <a:ext cx="574196" cy="246221"/>
          </a:xfrm>
          <a:prstGeom prst="rect">
            <a:avLst/>
          </a:prstGeom>
          <a:noFill/>
          <a:ln w="9525" algn="ctr">
            <a:noFill/>
            <a:miter lim="800000"/>
            <a:headEnd/>
            <a:tailEnd/>
          </a:ln>
        </p:spPr>
        <p:txBody>
          <a:bodyPr wrap="none">
            <a:spAutoFit/>
          </a:bodyPr>
          <a:lstStyle/>
          <a:p>
            <a:r>
              <a:rPr lang="es-ES_tradnl" sz="1000" dirty="0" smtClean="0">
                <a:solidFill>
                  <a:srgbClr val="0000FF"/>
                </a:solidFill>
              </a:rPr>
              <a:t>20 </a:t>
            </a:r>
            <a:r>
              <a:rPr lang="es-ES_tradnl" sz="1000" dirty="0">
                <a:solidFill>
                  <a:srgbClr val="0000FF"/>
                </a:solidFill>
              </a:rPr>
              <a:t>%</a:t>
            </a:r>
          </a:p>
        </p:txBody>
      </p:sp>
      <p:sp>
        <p:nvSpPr>
          <p:cNvPr id="30789" name="Rectangle 70"/>
          <p:cNvSpPr>
            <a:spLocks noChangeArrowheads="1"/>
          </p:cNvSpPr>
          <p:nvPr/>
        </p:nvSpPr>
        <p:spPr bwMode="auto">
          <a:xfrm>
            <a:off x="457200" y="3258979"/>
            <a:ext cx="3902030" cy="400110"/>
          </a:xfrm>
          <a:prstGeom prst="rect">
            <a:avLst/>
          </a:prstGeom>
          <a:noFill/>
          <a:ln w="9525" algn="ctr">
            <a:noFill/>
            <a:miter lim="800000"/>
            <a:headEnd/>
            <a:tailEnd/>
          </a:ln>
        </p:spPr>
        <p:txBody>
          <a:bodyPr wrap="none">
            <a:spAutoFit/>
          </a:bodyPr>
          <a:lstStyle/>
          <a:p>
            <a:r>
              <a:rPr lang="es-ES_tradnl" sz="1000" u="sng" dirty="0" smtClean="0">
                <a:solidFill>
                  <a:srgbClr val="FF0000"/>
                </a:solidFill>
                <a:sym typeface="Monotype Sorts" charset="2"/>
              </a:rPr>
              <a:t>Gastos</a:t>
            </a:r>
            <a:r>
              <a:rPr lang="es-ES_tradnl" sz="1000" dirty="0" smtClean="0">
                <a:solidFill>
                  <a:srgbClr val="0000FF"/>
                </a:solidFill>
                <a:sym typeface="Monotype Sorts" charset="2"/>
              </a:rPr>
              <a:t> de los Productores Registrados  en el</a:t>
            </a:r>
          </a:p>
          <a:p>
            <a:r>
              <a:rPr lang="es-ES_tradnl" sz="1000" dirty="0" smtClean="0">
                <a:solidFill>
                  <a:srgbClr val="0000FF"/>
                </a:solidFill>
                <a:sym typeface="Monotype Sorts" charset="2"/>
              </a:rPr>
              <a:t> Registro de Empresas Cine (REC) del Mº de Cultura</a:t>
            </a:r>
            <a:endParaRPr lang="es-ES_tradnl" sz="900" dirty="0">
              <a:solidFill>
                <a:srgbClr val="0000FF"/>
              </a:solidFill>
            </a:endParaRPr>
          </a:p>
        </p:txBody>
      </p:sp>
      <p:sp>
        <p:nvSpPr>
          <p:cNvPr id="30790" name="75 Rectángulo"/>
          <p:cNvSpPr>
            <a:spLocks noChangeArrowheads="1"/>
          </p:cNvSpPr>
          <p:nvPr/>
        </p:nvSpPr>
        <p:spPr bwMode="auto">
          <a:xfrm>
            <a:off x="4495800" y="4782979"/>
            <a:ext cx="367408" cy="246221"/>
          </a:xfrm>
          <a:prstGeom prst="rect">
            <a:avLst/>
          </a:prstGeom>
          <a:noFill/>
          <a:ln w="9525">
            <a:noFill/>
            <a:miter lim="800000"/>
            <a:headEnd/>
            <a:tailEnd/>
          </a:ln>
        </p:spPr>
        <p:txBody>
          <a:bodyPr wrap="none">
            <a:spAutoFit/>
          </a:bodyPr>
          <a:lstStyle/>
          <a:p>
            <a:r>
              <a:rPr lang="es-ES_tradnl" sz="1000" dirty="0" smtClean="0">
                <a:solidFill>
                  <a:srgbClr val="000000"/>
                </a:solidFill>
              </a:rPr>
              <a:t>37</a:t>
            </a:r>
            <a:endParaRPr lang="es-ES_tradnl" sz="1000" dirty="0"/>
          </a:p>
        </p:txBody>
      </p:sp>
      <p:sp>
        <p:nvSpPr>
          <p:cNvPr id="30796" name="Line 24"/>
          <p:cNvSpPr>
            <a:spLocks noChangeShapeType="1"/>
          </p:cNvSpPr>
          <p:nvPr/>
        </p:nvSpPr>
        <p:spPr bwMode="auto">
          <a:xfrm>
            <a:off x="381794" y="2286000"/>
            <a:ext cx="9090819"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30800" name="Line 109"/>
          <p:cNvSpPr>
            <a:spLocks noChangeShapeType="1"/>
          </p:cNvSpPr>
          <p:nvPr/>
        </p:nvSpPr>
        <p:spPr bwMode="auto">
          <a:xfrm flipH="1">
            <a:off x="304800" y="6477000"/>
            <a:ext cx="0" cy="304800"/>
          </a:xfrm>
          <a:prstGeom prst="line">
            <a:avLst/>
          </a:prstGeom>
          <a:noFill/>
          <a:ln w="9525">
            <a:solidFill>
              <a:srgbClr val="009900"/>
            </a:solidFill>
            <a:round/>
            <a:headEnd/>
            <a:tailEnd/>
          </a:ln>
        </p:spPr>
        <p:txBody>
          <a:bodyPr wrap="none" anchor="ctr"/>
          <a:lstStyle/>
          <a:p>
            <a:endParaRPr lang="es-ES_tradnl"/>
          </a:p>
        </p:txBody>
      </p:sp>
      <p:sp>
        <p:nvSpPr>
          <p:cNvPr id="30806" name="Rectangle 123"/>
          <p:cNvSpPr>
            <a:spLocks noChangeArrowheads="1"/>
          </p:cNvSpPr>
          <p:nvPr/>
        </p:nvSpPr>
        <p:spPr bwMode="auto">
          <a:xfrm>
            <a:off x="6629400" y="4581128"/>
            <a:ext cx="2940844" cy="784830"/>
          </a:xfrm>
          <a:prstGeom prst="rect">
            <a:avLst/>
          </a:prstGeom>
          <a:noFill/>
          <a:ln w="9525">
            <a:noFill/>
            <a:miter lim="800000"/>
            <a:headEnd/>
            <a:tailEnd/>
          </a:ln>
        </p:spPr>
        <p:txBody>
          <a:bodyPr>
            <a:spAutoFit/>
          </a:bodyPr>
          <a:lstStyle/>
          <a:p>
            <a:r>
              <a:rPr lang="en-US" sz="900" dirty="0">
                <a:solidFill>
                  <a:srgbClr val="FF0000"/>
                </a:solidFill>
              </a:rPr>
              <a:t>A </a:t>
            </a:r>
            <a:r>
              <a:rPr lang="en-US" sz="900" dirty="0" err="1">
                <a:solidFill>
                  <a:srgbClr val="FF0000"/>
                </a:solidFill>
              </a:rPr>
              <a:t>partir</a:t>
            </a:r>
            <a:r>
              <a:rPr lang="en-US" sz="900" dirty="0">
                <a:solidFill>
                  <a:srgbClr val="FF0000"/>
                </a:solidFill>
              </a:rPr>
              <a:t> de 12/2/2012</a:t>
            </a:r>
            <a:endParaRPr lang="en-US" sz="900" dirty="0"/>
          </a:p>
          <a:p>
            <a:r>
              <a:rPr lang="en-US" sz="900" dirty="0">
                <a:solidFill>
                  <a:srgbClr val="3333FF"/>
                </a:solidFill>
              </a:rPr>
              <a:t>Art. 4 </a:t>
            </a:r>
            <a:r>
              <a:rPr lang="en-US" sz="900" dirty="0" err="1">
                <a:solidFill>
                  <a:srgbClr val="3333FF"/>
                </a:solidFill>
              </a:rPr>
              <a:t>Ley</a:t>
            </a:r>
            <a:r>
              <a:rPr lang="en-US" sz="900" dirty="0">
                <a:solidFill>
                  <a:srgbClr val="3333FF"/>
                </a:solidFill>
              </a:rPr>
              <a:t> 3/2012</a:t>
            </a:r>
            <a:r>
              <a:rPr lang="en-US" sz="900" dirty="0"/>
              <a:t>, </a:t>
            </a:r>
            <a:r>
              <a:rPr lang="es-ES_tradnl" sz="900" dirty="0">
                <a:solidFill>
                  <a:srgbClr val="3333FF"/>
                </a:solidFill>
              </a:rPr>
              <a:t>Reforma </a:t>
            </a:r>
            <a:r>
              <a:rPr lang="es-ES_tradnl" sz="900" dirty="0" smtClean="0">
                <a:solidFill>
                  <a:srgbClr val="3333FF"/>
                </a:solidFill>
              </a:rPr>
              <a:t>Laboral</a:t>
            </a:r>
          </a:p>
          <a:p>
            <a:endParaRPr lang="es-ES_tradnl" sz="900" b="0" u="sng" dirty="0" smtClean="0">
              <a:solidFill>
                <a:srgbClr val="FF0066"/>
              </a:solidFill>
            </a:endParaRPr>
          </a:p>
          <a:p>
            <a:r>
              <a:rPr lang="es-ES_tradnl" sz="900" b="0" u="sng" dirty="0" smtClean="0">
                <a:solidFill>
                  <a:srgbClr val="FF0066"/>
                </a:solidFill>
              </a:rPr>
              <a:t>Desaparece</a:t>
            </a:r>
            <a:r>
              <a:rPr lang="es-ES_tradnl" sz="900" b="0" dirty="0" smtClean="0">
                <a:solidFill>
                  <a:srgbClr val="FF0066"/>
                </a:solidFill>
              </a:rPr>
              <a:t> </a:t>
            </a:r>
            <a:r>
              <a:rPr lang="es-ES_tradnl" sz="900" b="0" dirty="0">
                <a:solidFill>
                  <a:srgbClr val="FF0066"/>
                </a:solidFill>
              </a:rPr>
              <a:t>para contratos formalizados </a:t>
            </a:r>
            <a:r>
              <a:rPr lang="es-ES_tradnl" sz="900" b="0" u="sng" dirty="0">
                <a:solidFill>
                  <a:srgbClr val="FF0066"/>
                </a:solidFill>
              </a:rPr>
              <a:t>desde </a:t>
            </a:r>
            <a:r>
              <a:rPr lang="es-ES_tradnl" sz="900" b="0" u="sng" dirty="0" smtClean="0">
                <a:solidFill>
                  <a:srgbClr val="FF0066"/>
                </a:solidFill>
              </a:rPr>
              <a:t>1/1/2019</a:t>
            </a:r>
            <a:endParaRPr lang="es-ES_tradnl" sz="900" dirty="0">
              <a:solidFill>
                <a:srgbClr val="3333FF"/>
              </a:solidFill>
            </a:endParaRPr>
          </a:p>
        </p:txBody>
      </p:sp>
      <p:sp>
        <p:nvSpPr>
          <p:cNvPr id="30808" name="Rectangle 2"/>
          <p:cNvSpPr>
            <a:spLocks noChangeArrowheads="1"/>
          </p:cNvSpPr>
          <p:nvPr/>
        </p:nvSpPr>
        <p:spPr bwMode="auto">
          <a:xfrm>
            <a:off x="329182" y="80964"/>
            <a:ext cx="9592370" cy="161583"/>
          </a:xfrm>
          <a:prstGeom prst="rect">
            <a:avLst/>
          </a:prstGeom>
          <a:noFill/>
          <a:ln w="9525">
            <a:noFill/>
            <a:miter lim="800000"/>
            <a:headEnd/>
            <a:tailEnd/>
          </a:ln>
        </p:spPr>
        <p:txBody>
          <a:bodyPr wrap="none" lIns="0" tIns="0" rIns="0" bIns="0">
            <a:spAutoFit/>
          </a:bodyPr>
          <a:lstStyle/>
          <a:p>
            <a:pPr algn="l"/>
            <a:r>
              <a:rPr lang="es-ES_tradnl" sz="1050" b="1" dirty="0" smtClean="0">
                <a:solidFill>
                  <a:srgbClr val="FF0000"/>
                </a:solidFill>
              </a:rPr>
              <a:t>DEDUCCIONES PARA INCENTIVAR LA INVERSIÓN</a:t>
            </a:r>
            <a:r>
              <a:rPr lang="es-ES_tradnl" sz="1050" dirty="0" smtClean="0">
                <a:solidFill>
                  <a:srgbClr val="FF0000"/>
                </a:solidFill>
              </a:rPr>
              <a:t>(</a:t>
            </a:r>
            <a:r>
              <a:rPr lang="es-ES_tradnl" sz="1050" dirty="0" smtClean="0">
                <a:solidFill>
                  <a:srgbClr val="FF33CC"/>
                </a:solidFill>
              </a:rPr>
              <a:t>35-39L</a:t>
            </a:r>
            <a:r>
              <a:rPr lang="es-ES_tradnl" sz="1050" dirty="0" smtClean="0">
                <a:solidFill>
                  <a:srgbClr val="FF0000"/>
                </a:solidFill>
              </a:rPr>
              <a:t>) </a:t>
            </a:r>
            <a:r>
              <a:rPr lang="es-ES_tradnl" sz="1050" b="1" dirty="0" smtClean="0">
                <a:solidFill>
                  <a:srgbClr val="FF0000"/>
                </a:solidFill>
              </a:rPr>
              <a:t>D= % s/ (Gasto ó </a:t>
            </a:r>
            <a:r>
              <a:rPr lang="es-ES_tradnl" sz="1050" b="1" dirty="0" err="1" smtClean="0">
                <a:solidFill>
                  <a:srgbClr val="FF0000"/>
                </a:solidFill>
              </a:rPr>
              <a:t>Inver</a:t>
            </a:r>
            <a:r>
              <a:rPr lang="es-ES_tradnl" sz="1050" b="1" dirty="0" smtClean="0">
                <a:solidFill>
                  <a:srgbClr val="FF0000"/>
                </a:solidFill>
              </a:rPr>
              <a:t>. – Sub. Imputables Ó 100%Sub.Recibidas)</a:t>
            </a:r>
            <a:endParaRPr lang="es-ES_tradnl" sz="1050" b="1" dirty="0">
              <a:solidFill>
                <a:srgbClr val="000000"/>
              </a:solidFill>
            </a:endParaRPr>
          </a:p>
        </p:txBody>
      </p:sp>
      <p:sp>
        <p:nvSpPr>
          <p:cNvPr id="94" name="93 Rectángulo"/>
          <p:cNvSpPr/>
          <p:nvPr/>
        </p:nvSpPr>
        <p:spPr>
          <a:xfrm>
            <a:off x="6629400" y="170463"/>
            <a:ext cx="2666114" cy="261610"/>
          </a:xfrm>
          <a:prstGeom prst="rect">
            <a:avLst/>
          </a:prstGeom>
        </p:spPr>
        <p:txBody>
          <a:bodyPr wrap="none">
            <a:spAutoFit/>
          </a:bodyPr>
          <a:lstStyle/>
          <a:p>
            <a:r>
              <a:rPr lang="es-ES_tradnl" sz="1050" dirty="0" smtClean="0">
                <a:solidFill>
                  <a:srgbClr val="D60093"/>
                </a:solidFill>
              </a:rPr>
              <a:t>                (1)                    (2)    </a:t>
            </a:r>
            <a:r>
              <a:rPr lang="es-ES_tradnl" sz="1050" dirty="0" smtClean="0">
                <a:solidFill>
                  <a:srgbClr val="FF0000"/>
                </a:solidFill>
              </a:rPr>
              <a:t> </a:t>
            </a:r>
            <a:endParaRPr lang="es-ES_tradnl" sz="1050" dirty="0"/>
          </a:p>
        </p:txBody>
      </p:sp>
      <p:sp>
        <p:nvSpPr>
          <p:cNvPr id="67" name="Rectangle 72"/>
          <p:cNvSpPr>
            <a:spLocks noChangeArrowheads="1"/>
          </p:cNvSpPr>
          <p:nvPr/>
        </p:nvSpPr>
        <p:spPr bwMode="auto">
          <a:xfrm>
            <a:off x="6477000" y="2286000"/>
            <a:ext cx="3002563" cy="954107"/>
          </a:xfrm>
          <a:prstGeom prst="rect">
            <a:avLst/>
          </a:prstGeom>
          <a:noFill/>
          <a:ln w="9525" algn="ctr">
            <a:noFill/>
            <a:miter lim="800000"/>
            <a:headEnd/>
            <a:tailEnd/>
          </a:ln>
        </p:spPr>
        <p:txBody>
          <a:bodyPr wrap="square">
            <a:spAutoFit/>
          </a:bodyPr>
          <a:lstStyle/>
          <a:p>
            <a:pPr marL="228600" indent="-228600">
              <a:buFont typeface="+mj-lt"/>
              <a:buAutoNum type="arabicPeriod"/>
            </a:pPr>
            <a:r>
              <a:rPr lang="es-ES_tradnl" sz="800" dirty="0" smtClean="0">
                <a:solidFill>
                  <a:srgbClr val="000000"/>
                </a:solidFill>
              </a:rPr>
              <a:t>25% s/ primer 1MM de Base de D  </a:t>
            </a:r>
          </a:p>
          <a:p>
            <a:pPr marL="228600" indent="-228600">
              <a:buFont typeface="+mj-lt"/>
              <a:buAutoNum type="arabicPeriod"/>
            </a:pPr>
            <a:r>
              <a:rPr lang="es-ES_tradnl" sz="800" dirty="0" smtClean="0">
                <a:solidFill>
                  <a:srgbClr val="000000"/>
                </a:solidFill>
              </a:rPr>
              <a:t>20 % s/ resto</a:t>
            </a:r>
          </a:p>
          <a:p>
            <a:pPr marL="228600" indent="-228600">
              <a:buFont typeface="+mj-lt"/>
              <a:buAutoNum type="arabicPeriod"/>
            </a:pPr>
            <a:r>
              <a:rPr lang="es-ES_tradnl" sz="800" dirty="0" smtClean="0">
                <a:solidFill>
                  <a:srgbClr val="000000"/>
                </a:solidFill>
              </a:rPr>
              <a:t>Límite Deducción: 3MM</a:t>
            </a:r>
          </a:p>
          <a:p>
            <a:pPr marL="228600" indent="-228600">
              <a:buFont typeface="+mj-lt"/>
              <a:buAutoNum type="arabicPeriod"/>
            </a:pPr>
            <a:r>
              <a:rPr lang="es-ES_tradnl" sz="800" dirty="0" smtClean="0">
                <a:solidFill>
                  <a:srgbClr val="000000"/>
                </a:solidFill>
              </a:rPr>
              <a:t>D+ otras ayudas ≤ 50% Coste Producción</a:t>
            </a:r>
          </a:p>
          <a:p>
            <a:pPr marL="228600" indent="-228600">
              <a:buFont typeface="+mj-lt"/>
              <a:buAutoNum type="arabicPeriod"/>
            </a:pPr>
            <a:r>
              <a:rPr lang="es-ES_tradnl" sz="800" dirty="0" smtClean="0">
                <a:solidFill>
                  <a:srgbClr val="000000"/>
                </a:solidFill>
              </a:rPr>
              <a:t>En determinados casos:</a:t>
            </a:r>
            <a:r>
              <a:rPr lang="es-ES_tradnl" sz="800" b="0" dirty="0" smtClean="0">
                <a:solidFill>
                  <a:srgbClr val="000000"/>
                </a:solidFill>
              </a:rPr>
              <a:t> límite de </a:t>
            </a:r>
            <a:r>
              <a:rPr lang="es-ES_tradnl" sz="800" dirty="0" smtClean="0">
                <a:solidFill>
                  <a:srgbClr val="000000"/>
                </a:solidFill>
              </a:rPr>
              <a:t>60%</a:t>
            </a:r>
            <a:r>
              <a:rPr lang="es-ES_tradnl" sz="800" b="0" dirty="0" smtClean="0">
                <a:solidFill>
                  <a:srgbClr val="000000"/>
                </a:solidFill>
              </a:rPr>
              <a:t> </a:t>
            </a:r>
            <a:r>
              <a:rPr lang="es-ES_tradnl" sz="800" b="0" dirty="0" err="1" smtClean="0">
                <a:solidFill>
                  <a:srgbClr val="000000"/>
                </a:solidFill>
              </a:rPr>
              <a:t>ó</a:t>
            </a:r>
            <a:r>
              <a:rPr lang="es-ES_tradnl" sz="800" b="0" dirty="0" smtClean="0">
                <a:solidFill>
                  <a:srgbClr val="000000"/>
                </a:solidFill>
              </a:rPr>
              <a:t> </a:t>
            </a:r>
            <a:r>
              <a:rPr lang="es-ES_tradnl" sz="800" dirty="0" smtClean="0">
                <a:solidFill>
                  <a:srgbClr val="000000"/>
                </a:solidFill>
              </a:rPr>
              <a:t>70%</a:t>
            </a:r>
          </a:p>
          <a:p>
            <a:pPr marL="228600" indent="-228600">
              <a:buFont typeface="+mj-lt"/>
              <a:buAutoNum type="arabicPeriod"/>
            </a:pPr>
            <a:r>
              <a:rPr lang="es-ES_tradnl" sz="800" dirty="0" smtClean="0">
                <a:solidFill>
                  <a:srgbClr val="000000"/>
                </a:solidFill>
              </a:rPr>
              <a:t>Cumplir requisitos </a:t>
            </a:r>
            <a:r>
              <a:rPr lang="es-ES_tradnl" sz="800" b="0" dirty="0">
                <a:solidFill>
                  <a:srgbClr val="0000FF"/>
                </a:solidFill>
              </a:rPr>
              <a:t>(certificado de español,…)</a:t>
            </a:r>
          </a:p>
          <a:p>
            <a:pPr marL="228600" indent="-228600">
              <a:buFont typeface="+mj-lt"/>
              <a:buAutoNum type="arabicPeriod"/>
            </a:pPr>
            <a:endParaRPr lang="es-ES_tradnl" sz="800" dirty="0">
              <a:solidFill>
                <a:srgbClr val="000000"/>
              </a:solidFill>
            </a:endParaRPr>
          </a:p>
        </p:txBody>
      </p:sp>
      <p:sp>
        <p:nvSpPr>
          <p:cNvPr id="68" name="Rectangle 72"/>
          <p:cNvSpPr>
            <a:spLocks noChangeArrowheads="1"/>
          </p:cNvSpPr>
          <p:nvPr/>
        </p:nvSpPr>
        <p:spPr bwMode="auto">
          <a:xfrm>
            <a:off x="6477000" y="3124200"/>
            <a:ext cx="3110147" cy="830997"/>
          </a:xfrm>
          <a:prstGeom prst="rect">
            <a:avLst/>
          </a:prstGeom>
          <a:noFill/>
          <a:ln w="9525" algn="ctr">
            <a:noFill/>
            <a:miter lim="800000"/>
            <a:headEnd/>
            <a:tailEnd/>
          </a:ln>
        </p:spPr>
        <p:txBody>
          <a:bodyPr wrap="none">
            <a:spAutoFit/>
          </a:bodyPr>
          <a:lstStyle/>
          <a:p>
            <a:pPr marL="228600" indent="-228600">
              <a:buFont typeface="+mj-lt"/>
              <a:buAutoNum type="arabicPeriod"/>
            </a:pPr>
            <a:r>
              <a:rPr lang="es-ES_tradnl" sz="800" dirty="0" smtClean="0">
                <a:solidFill>
                  <a:srgbClr val="0000FF"/>
                </a:solidFill>
              </a:rPr>
              <a:t>20% s/ Gastos </a:t>
            </a:r>
          </a:p>
          <a:p>
            <a:pPr marL="228600" indent="-228600">
              <a:buFont typeface="+mj-lt"/>
              <a:buAutoNum type="arabicPeriod"/>
            </a:pPr>
            <a:r>
              <a:rPr lang="es-ES_tradnl" sz="800" dirty="0" smtClean="0">
                <a:solidFill>
                  <a:srgbClr val="0000FF"/>
                </a:solidFill>
              </a:rPr>
              <a:t>Si al menos  1MM de gastos en España</a:t>
            </a:r>
          </a:p>
          <a:p>
            <a:pPr marL="228600" indent="-228600">
              <a:buFont typeface="+mj-lt"/>
              <a:buAutoNum type="arabicPeriod"/>
            </a:pPr>
            <a:r>
              <a:rPr lang="es-ES_tradnl" sz="800" dirty="0" smtClean="0">
                <a:solidFill>
                  <a:srgbClr val="0000FF"/>
                </a:solidFill>
              </a:rPr>
              <a:t>Límite Deducción: 3MM</a:t>
            </a:r>
          </a:p>
          <a:p>
            <a:pPr marL="228600" indent="-228600">
              <a:buFont typeface="+mj-lt"/>
              <a:buAutoNum type="arabicPeriod"/>
            </a:pPr>
            <a:r>
              <a:rPr lang="es-ES_tradnl" sz="800" dirty="0" smtClean="0">
                <a:solidFill>
                  <a:srgbClr val="0000FF"/>
                </a:solidFill>
              </a:rPr>
              <a:t>D+ otras ayudas ≤ 50% Coste Producción</a:t>
            </a:r>
          </a:p>
          <a:p>
            <a:pPr marL="228600" indent="-228600">
              <a:buFont typeface="+mj-lt"/>
              <a:buAutoNum type="arabicPeriod"/>
            </a:pPr>
            <a:r>
              <a:rPr lang="es-ES_tradnl" sz="800" dirty="0" smtClean="0">
                <a:solidFill>
                  <a:srgbClr val="0000FF"/>
                </a:solidFill>
              </a:rPr>
              <a:t>Cumplir requisitos </a:t>
            </a:r>
          </a:p>
          <a:p>
            <a:pPr marL="228600" indent="-228600">
              <a:buFont typeface="+mj-lt"/>
              <a:buAutoNum type="arabicPeriod"/>
            </a:pPr>
            <a:r>
              <a:rPr lang="es-ES_tradnl" sz="800" dirty="0" smtClean="0">
                <a:solidFill>
                  <a:srgbClr val="0000FF"/>
                </a:solidFill>
              </a:rPr>
              <a:t>No le afectan los límites: “Impuesto Negativo”</a:t>
            </a:r>
            <a:endParaRPr lang="es-ES_tradnl" sz="800" dirty="0">
              <a:solidFill>
                <a:srgbClr val="0000FF"/>
              </a:solidFill>
            </a:endParaRPr>
          </a:p>
        </p:txBody>
      </p:sp>
      <p:sp>
        <p:nvSpPr>
          <p:cNvPr id="69" name="Rectangle 70"/>
          <p:cNvSpPr>
            <a:spLocks noChangeArrowheads="1"/>
          </p:cNvSpPr>
          <p:nvPr/>
        </p:nvSpPr>
        <p:spPr bwMode="auto">
          <a:xfrm>
            <a:off x="304800" y="4019490"/>
            <a:ext cx="3499418" cy="400110"/>
          </a:xfrm>
          <a:prstGeom prst="rect">
            <a:avLst/>
          </a:prstGeom>
          <a:noFill/>
          <a:ln w="9525" algn="ctr">
            <a:noFill/>
            <a:miter lim="800000"/>
            <a:headEnd/>
            <a:tailEnd/>
          </a:ln>
        </p:spPr>
        <p:txBody>
          <a:bodyPr wrap="square">
            <a:spAutoFit/>
          </a:bodyPr>
          <a:lstStyle/>
          <a:p>
            <a:r>
              <a:rPr lang="es-ES_tradnl" sz="1000" dirty="0" smtClean="0">
                <a:solidFill>
                  <a:srgbClr val="D60093"/>
                </a:solidFill>
              </a:rPr>
              <a:t> (2</a:t>
            </a:r>
            <a:r>
              <a:rPr lang="es-ES_tradnl" sz="900" dirty="0" smtClean="0">
                <a:solidFill>
                  <a:srgbClr val="D60093"/>
                </a:solidFill>
              </a:rPr>
              <a:t>) </a:t>
            </a:r>
            <a:r>
              <a:rPr lang="es-ES_tradnl" sz="1000" u="sng" dirty="0" smtClean="0">
                <a:solidFill>
                  <a:srgbClr val="FF0000"/>
                </a:solidFill>
                <a:sym typeface="Monotype Sorts" charset="2"/>
              </a:rPr>
              <a:t>Gastos</a:t>
            </a:r>
            <a:r>
              <a:rPr lang="es-ES_tradnl" sz="1000" dirty="0" smtClean="0">
                <a:solidFill>
                  <a:srgbClr val="000066"/>
                </a:solidFill>
                <a:sym typeface="Monotype Sorts" charset="2"/>
              </a:rPr>
              <a:t> Productores Espectáculos en Vivo </a:t>
            </a:r>
          </a:p>
          <a:p>
            <a:r>
              <a:rPr lang="es-ES_tradnl" sz="1000" dirty="0" smtClean="0">
                <a:solidFill>
                  <a:srgbClr val="000066"/>
                </a:solidFill>
                <a:sym typeface="Monotype Sorts" charset="2"/>
              </a:rPr>
              <a:t>      De artes Escénicas y Musicales</a:t>
            </a:r>
            <a:endParaRPr lang="es-ES_tradnl" sz="900" dirty="0">
              <a:solidFill>
                <a:srgbClr val="000066"/>
              </a:solidFill>
            </a:endParaRPr>
          </a:p>
        </p:txBody>
      </p:sp>
      <p:sp>
        <p:nvSpPr>
          <p:cNvPr id="70" name="Rectangle 73"/>
          <p:cNvSpPr>
            <a:spLocks noChangeArrowheads="1"/>
          </p:cNvSpPr>
          <p:nvPr/>
        </p:nvSpPr>
        <p:spPr bwMode="auto">
          <a:xfrm>
            <a:off x="5562600" y="4097179"/>
            <a:ext cx="574196" cy="246221"/>
          </a:xfrm>
          <a:prstGeom prst="rect">
            <a:avLst/>
          </a:prstGeom>
          <a:noFill/>
          <a:ln w="9525" algn="ctr">
            <a:noFill/>
            <a:miter lim="800000"/>
            <a:headEnd/>
            <a:tailEnd/>
          </a:ln>
        </p:spPr>
        <p:txBody>
          <a:bodyPr wrap="none">
            <a:spAutoFit/>
          </a:bodyPr>
          <a:lstStyle/>
          <a:p>
            <a:r>
              <a:rPr lang="es-ES_tradnl" sz="1000" dirty="0" smtClean="0">
                <a:solidFill>
                  <a:srgbClr val="000066"/>
                </a:solidFill>
              </a:rPr>
              <a:t>20 </a:t>
            </a:r>
            <a:r>
              <a:rPr lang="es-ES_tradnl" sz="1000" dirty="0">
                <a:solidFill>
                  <a:srgbClr val="000066"/>
                </a:solidFill>
              </a:rPr>
              <a:t>%</a:t>
            </a:r>
          </a:p>
        </p:txBody>
      </p:sp>
      <p:sp>
        <p:nvSpPr>
          <p:cNvPr id="71" name="Rectangle 72"/>
          <p:cNvSpPr>
            <a:spLocks noChangeArrowheads="1"/>
          </p:cNvSpPr>
          <p:nvPr/>
        </p:nvSpPr>
        <p:spPr bwMode="auto">
          <a:xfrm>
            <a:off x="6629400" y="3987225"/>
            <a:ext cx="2735044" cy="584775"/>
          </a:xfrm>
          <a:prstGeom prst="rect">
            <a:avLst/>
          </a:prstGeom>
          <a:noFill/>
          <a:ln w="9525" algn="ctr">
            <a:noFill/>
            <a:miter lim="800000"/>
            <a:headEnd/>
            <a:tailEnd/>
          </a:ln>
        </p:spPr>
        <p:txBody>
          <a:bodyPr wrap="none">
            <a:spAutoFit/>
          </a:bodyPr>
          <a:lstStyle/>
          <a:p>
            <a:pPr marL="228600" indent="-228600">
              <a:buFont typeface="+mj-lt"/>
              <a:buAutoNum type="arabicPeriod"/>
            </a:pPr>
            <a:r>
              <a:rPr lang="es-ES_tradnl" sz="800" dirty="0" smtClean="0">
                <a:solidFill>
                  <a:srgbClr val="000066"/>
                </a:solidFill>
              </a:rPr>
              <a:t>20% s/ Gastos </a:t>
            </a:r>
          </a:p>
          <a:p>
            <a:pPr marL="228600" indent="-228600">
              <a:buFont typeface="+mj-lt"/>
              <a:buAutoNum type="arabicPeriod"/>
            </a:pPr>
            <a:r>
              <a:rPr lang="es-ES_tradnl" sz="800" dirty="0" smtClean="0">
                <a:solidFill>
                  <a:srgbClr val="000066"/>
                </a:solidFill>
              </a:rPr>
              <a:t>Límite Deducción: 0,5MM</a:t>
            </a:r>
          </a:p>
          <a:p>
            <a:pPr marL="228600" indent="-228600">
              <a:buFont typeface="+mj-lt"/>
              <a:buAutoNum type="arabicPeriod"/>
            </a:pPr>
            <a:r>
              <a:rPr lang="es-ES_tradnl" sz="800" dirty="0" smtClean="0">
                <a:solidFill>
                  <a:srgbClr val="000066"/>
                </a:solidFill>
              </a:rPr>
              <a:t>D+ subvenciones ≤ 80% dichos gastos</a:t>
            </a:r>
          </a:p>
          <a:p>
            <a:pPr marL="228600" indent="-228600">
              <a:buFont typeface="+mj-lt"/>
              <a:buAutoNum type="arabicPeriod"/>
            </a:pPr>
            <a:r>
              <a:rPr lang="es-ES_tradnl" sz="800" dirty="0" smtClean="0">
                <a:solidFill>
                  <a:srgbClr val="000066"/>
                </a:solidFill>
              </a:rPr>
              <a:t>Cumplir requisitos </a:t>
            </a:r>
            <a:endParaRPr lang="es-ES_tradnl" sz="800" dirty="0">
              <a:solidFill>
                <a:srgbClr val="000066"/>
              </a:solidFill>
            </a:endParaRPr>
          </a:p>
        </p:txBody>
      </p:sp>
      <p:sp>
        <p:nvSpPr>
          <p:cNvPr id="72" name="Rectangle 46"/>
          <p:cNvSpPr>
            <a:spLocks noChangeArrowheads="1"/>
          </p:cNvSpPr>
          <p:nvPr/>
        </p:nvSpPr>
        <p:spPr bwMode="auto">
          <a:xfrm>
            <a:off x="4495800" y="3429000"/>
            <a:ext cx="698235" cy="153987"/>
          </a:xfrm>
          <a:prstGeom prst="rect">
            <a:avLst/>
          </a:prstGeom>
          <a:noFill/>
          <a:ln w="9525">
            <a:noFill/>
            <a:miter lim="800000"/>
            <a:headEnd/>
            <a:tailEnd/>
          </a:ln>
        </p:spPr>
        <p:txBody>
          <a:bodyPr lIns="0" tIns="0" rIns="0" bIns="0">
            <a:spAutoFit/>
          </a:bodyPr>
          <a:lstStyle/>
          <a:p>
            <a:r>
              <a:rPr lang="es-ES_tradnl" sz="1000" dirty="0" smtClean="0">
                <a:solidFill>
                  <a:srgbClr val="000000"/>
                </a:solidFill>
              </a:rPr>
              <a:t>36.2</a:t>
            </a:r>
            <a:endParaRPr lang="es-ES_tradnl" sz="1000" dirty="0"/>
          </a:p>
        </p:txBody>
      </p:sp>
      <p:sp>
        <p:nvSpPr>
          <p:cNvPr id="73" name="Rectangle 46"/>
          <p:cNvSpPr>
            <a:spLocks noChangeArrowheads="1"/>
          </p:cNvSpPr>
          <p:nvPr/>
        </p:nvSpPr>
        <p:spPr bwMode="auto">
          <a:xfrm>
            <a:off x="4495800" y="4113213"/>
            <a:ext cx="698235" cy="153987"/>
          </a:xfrm>
          <a:prstGeom prst="rect">
            <a:avLst/>
          </a:prstGeom>
          <a:noFill/>
          <a:ln w="9525">
            <a:noFill/>
            <a:miter lim="800000"/>
            <a:headEnd/>
            <a:tailEnd/>
          </a:ln>
        </p:spPr>
        <p:txBody>
          <a:bodyPr lIns="0" tIns="0" rIns="0" bIns="0">
            <a:spAutoFit/>
          </a:bodyPr>
          <a:lstStyle/>
          <a:p>
            <a:r>
              <a:rPr lang="es-ES_tradnl" sz="1000" dirty="0" smtClean="0">
                <a:solidFill>
                  <a:srgbClr val="000000"/>
                </a:solidFill>
              </a:rPr>
              <a:t>36.3</a:t>
            </a:r>
            <a:endParaRPr lang="es-ES_tradnl" sz="1000" dirty="0"/>
          </a:p>
        </p:txBody>
      </p:sp>
      <p:sp>
        <p:nvSpPr>
          <p:cNvPr id="74" name="Rectangle 43"/>
          <p:cNvSpPr>
            <a:spLocks noChangeArrowheads="1"/>
          </p:cNvSpPr>
          <p:nvPr/>
        </p:nvSpPr>
        <p:spPr bwMode="auto">
          <a:xfrm>
            <a:off x="457200" y="6019800"/>
            <a:ext cx="3666596" cy="246221"/>
          </a:xfrm>
          <a:prstGeom prst="rect">
            <a:avLst/>
          </a:prstGeom>
          <a:noFill/>
          <a:ln w="9525">
            <a:noFill/>
            <a:miter lim="800000"/>
            <a:headEnd/>
            <a:tailEnd/>
          </a:ln>
        </p:spPr>
        <p:txBody>
          <a:bodyPr lIns="0" tIns="0" rIns="0" bIns="0">
            <a:spAutoFit/>
          </a:bodyPr>
          <a:lstStyle/>
          <a:p>
            <a:pPr algn="l"/>
            <a:r>
              <a:rPr lang="es-ES_tradnl" sz="800" dirty="0">
                <a:solidFill>
                  <a:srgbClr val="FF3300"/>
                </a:solidFill>
                <a:sym typeface="Monotype Sorts" charset="2"/>
              </a:rPr>
              <a:t></a:t>
            </a:r>
            <a:r>
              <a:rPr lang="es-ES_tradnl" sz="800" dirty="0">
                <a:solidFill>
                  <a:srgbClr val="000000"/>
                </a:solidFill>
              </a:rPr>
              <a:t> </a:t>
            </a:r>
            <a:r>
              <a:rPr lang="es-ES_tradnl" sz="800" dirty="0" smtClean="0">
                <a:solidFill>
                  <a:srgbClr val="000000"/>
                </a:solidFill>
              </a:rPr>
              <a:t> Estos trabajadores </a:t>
            </a:r>
            <a:r>
              <a:rPr lang="es-ES_tradnl" sz="800" b="1" u="sng" dirty="0" smtClean="0">
                <a:solidFill>
                  <a:srgbClr val="FF0000"/>
                </a:solidFill>
              </a:rPr>
              <a:t>No</a:t>
            </a:r>
            <a:r>
              <a:rPr lang="es-ES_tradnl" sz="800" b="1" dirty="0" smtClean="0">
                <a:solidFill>
                  <a:srgbClr val="000066"/>
                </a:solidFill>
              </a:rPr>
              <a:t> </a:t>
            </a:r>
            <a:r>
              <a:rPr lang="es-ES_tradnl" sz="800" b="1" dirty="0">
                <a:solidFill>
                  <a:srgbClr val="000066"/>
                </a:solidFill>
              </a:rPr>
              <a:t>se </a:t>
            </a:r>
            <a:r>
              <a:rPr lang="es-ES_tradnl" sz="800" b="1" dirty="0" smtClean="0">
                <a:solidFill>
                  <a:srgbClr val="000066"/>
                </a:solidFill>
              </a:rPr>
              <a:t>computan: a efectos de libertad de amortización por creación de empleo del art. 102 LIS para ERD </a:t>
            </a:r>
            <a:endParaRPr lang="es-ES_tradnl" sz="800" dirty="0">
              <a:solidFill>
                <a:srgbClr val="000000"/>
              </a:solidFill>
            </a:endParaRPr>
          </a:p>
        </p:txBody>
      </p:sp>
      <p:sp>
        <p:nvSpPr>
          <p:cNvPr id="76" name="Rectangle 119"/>
          <p:cNvSpPr>
            <a:spLocks noChangeArrowheads="1"/>
          </p:cNvSpPr>
          <p:nvPr/>
        </p:nvSpPr>
        <p:spPr bwMode="auto">
          <a:xfrm>
            <a:off x="470676" y="4797425"/>
            <a:ext cx="3821660" cy="615553"/>
          </a:xfrm>
          <a:prstGeom prst="rect">
            <a:avLst/>
          </a:prstGeom>
          <a:noFill/>
          <a:ln w="9525">
            <a:noFill/>
            <a:miter lim="800000"/>
            <a:headEnd/>
            <a:tailEnd/>
          </a:ln>
        </p:spPr>
        <p:txBody>
          <a:bodyPr wrap="square" lIns="0" tIns="0" rIns="0" bIns="0">
            <a:spAutoFit/>
          </a:bodyPr>
          <a:lstStyle/>
          <a:p>
            <a:r>
              <a:rPr lang="es-ES_tradnl" sz="1000" b="1" dirty="0">
                <a:solidFill>
                  <a:srgbClr val="D60093"/>
                </a:solidFill>
              </a:rPr>
              <a:t>•</a:t>
            </a:r>
            <a:r>
              <a:rPr lang="es-ES_tradnl" sz="1000" b="1" dirty="0">
                <a:solidFill>
                  <a:srgbClr val="000000"/>
                </a:solidFill>
              </a:rPr>
              <a:t>  </a:t>
            </a:r>
            <a:r>
              <a:rPr lang="es-ES_tradnl" sz="1000" b="1" dirty="0">
                <a:solidFill>
                  <a:srgbClr val="FF0000"/>
                </a:solidFill>
              </a:rPr>
              <a:t>Creación Empleo. </a:t>
            </a:r>
            <a:r>
              <a:rPr lang="es-ES_tradnl" sz="1000" b="1" u="sng" dirty="0">
                <a:solidFill>
                  <a:srgbClr val="0000CC"/>
                </a:solidFill>
              </a:rPr>
              <a:t>Contrato a emprendedores</a:t>
            </a:r>
            <a:r>
              <a:rPr lang="es-ES_tradnl" sz="1000" b="1" dirty="0">
                <a:solidFill>
                  <a:srgbClr val="0000CC"/>
                </a:solidFill>
              </a:rPr>
              <a:t>:</a:t>
            </a:r>
            <a:r>
              <a:rPr lang="es-ES_tradnl" sz="1000" b="1" dirty="0">
                <a:solidFill>
                  <a:srgbClr val="FF0000"/>
                </a:solidFill>
              </a:rPr>
              <a:t>   </a:t>
            </a:r>
          </a:p>
          <a:p>
            <a:r>
              <a:rPr lang="es-ES_tradnl" sz="800" dirty="0">
                <a:solidFill>
                  <a:srgbClr val="FF3300"/>
                </a:solidFill>
                <a:sym typeface="Monotype Sorts" charset="2"/>
              </a:rPr>
              <a:t>       </a:t>
            </a:r>
            <a:r>
              <a:rPr lang="es-ES_tradnl" sz="1000" dirty="0">
                <a:solidFill>
                  <a:srgbClr val="FF0000"/>
                </a:solidFill>
              </a:rPr>
              <a:t> </a:t>
            </a:r>
            <a:r>
              <a:rPr lang="es-ES_tradnl" sz="1000" dirty="0">
                <a:solidFill>
                  <a:srgbClr val="000066"/>
                </a:solidFill>
              </a:rPr>
              <a:t>Cumpliendo </a:t>
            </a:r>
            <a:r>
              <a:rPr lang="es-ES_tradnl" sz="1000" dirty="0" smtClean="0">
                <a:solidFill>
                  <a:srgbClr val="000066"/>
                </a:solidFill>
              </a:rPr>
              <a:t>requisitos</a:t>
            </a:r>
          </a:p>
          <a:p>
            <a:r>
              <a:rPr lang="es-ES_tradnl" sz="1000" b="0" u="sng" dirty="0" smtClean="0">
                <a:solidFill>
                  <a:srgbClr val="FF0066"/>
                </a:solidFill>
              </a:rPr>
              <a:t>Desaparece</a:t>
            </a:r>
            <a:r>
              <a:rPr lang="es-ES_tradnl" sz="1000" b="0" dirty="0" smtClean="0">
                <a:solidFill>
                  <a:srgbClr val="FF0066"/>
                </a:solidFill>
              </a:rPr>
              <a:t> </a:t>
            </a:r>
            <a:r>
              <a:rPr lang="es-ES_tradnl" sz="1000" b="0" dirty="0">
                <a:solidFill>
                  <a:srgbClr val="FF0066"/>
                </a:solidFill>
              </a:rPr>
              <a:t>para contratos formalizados </a:t>
            </a:r>
            <a:r>
              <a:rPr lang="es-ES_tradnl" sz="1000" b="0" u="sng" dirty="0">
                <a:solidFill>
                  <a:srgbClr val="FF0066"/>
                </a:solidFill>
              </a:rPr>
              <a:t>desde 1/1/2019</a:t>
            </a:r>
          </a:p>
          <a:p>
            <a:endParaRPr lang="es-ES_tradnl" sz="1000" dirty="0">
              <a:solidFill>
                <a:srgbClr val="000066"/>
              </a:solidFill>
            </a:endParaRPr>
          </a:p>
        </p:txBody>
      </p:sp>
      <p:sp>
        <p:nvSpPr>
          <p:cNvPr id="3" name="Rectángulo 2"/>
          <p:cNvSpPr/>
          <p:nvPr/>
        </p:nvSpPr>
        <p:spPr>
          <a:xfrm>
            <a:off x="6534662" y="1120062"/>
            <a:ext cx="2937951" cy="507831"/>
          </a:xfrm>
          <a:prstGeom prst="rect">
            <a:avLst/>
          </a:prstGeom>
        </p:spPr>
        <p:txBody>
          <a:bodyPr wrap="square">
            <a:spAutoFit/>
          </a:bodyPr>
          <a:lstStyle/>
          <a:p>
            <a:pPr marL="228600" indent="-228600">
              <a:buFont typeface="+mj-lt"/>
              <a:buAutoNum type="alphaLcParenR"/>
            </a:pPr>
            <a:r>
              <a:rPr lang="es-ES_tradnl" sz="900" dirty="0" smtClean="0">
                <a:solidFill>
                  <a:srgbClr val="FF0000"/>
                </a:solidFill>
              </a:rPr>
              <a:t>42%</a:t>
            </a:r>
            <a:r>
              <a:rPr lang="es-ES_tradnl" sz="900" b="0" dirty="0" smtClean="0">
                <a:solidFill>
                  <a:srgbClr val="FF0000"/>
                </a:solidFill>
              </a:rPr>
              <a:t>: </a:t>
            </a:r>
            <a:r>
              <a:rPr lang="es-ES_tradnl" sz="900" b="0" dirty="0" smtClean="0">
                <a:solidFill>
                  <a:srgbClr val="0000FF"/>
                </a:solidFill>
              </a:rPr>
              <a:t>Para los </a:t>
            </a:r>
            <a:r>
              <a:rPr lang="es-ES_tradnl" sz="900" b="0" dirty="0">
                <a:solidFill>
                  <a:srgbClr val="0000FF"/>
                </a:solidFill>
              </a:rPr>
              <a:t>gastos de I+D </a:t>
            </a:r>
            <a:r>
              <a:rPr lang="es-ES_tradnl" sz="900" b="0" dirty="0" smtClean="0">
                <a:solidFill>
                  <a:srgbClr val="0000FF"/>
                </a:solidFill>
              </a:rPr>
              <a:t>que superan </a:t>
            </a:r>
            <a:r>
              <a:rPr lang="es-ES_tradnl" sz="900" b="0" dirty="0">
                <a:solidFill>
                  <a:srgbClr val="0000FF"/>
                </a:solidFill>
              </a:rPr>
              <a:t>la media de los dos años </a:t>
            </a:r>
            <a:r>
              <a:rPr lang="es-ES_tradnl" sz="900" b="0" dirty="0" smtClean="0">
                <a:solidFill>
                  <a:srgbClr val="0000FF"/>
                </a:solidFill>
              </a:rPr>
              <a:t>anteriores</a:t>
            </a:r>
          </a:p>
          <a:p>
            <a:pPr marL="228600" indent="-228600">
              <a:buFont typeface="+mj-lt"/>
              <a:buAutoNum type="alphaLcParenR"/>
            </a:pPr>
            <a:r>
              <a:rPr lang="es-ES_tradnl" sz="900" dirty="0" smtClean="0">
                <a:solidFill>
                  <a:srgbClr val="FF0000"/>
                </a:solidFill>
              </a:rPr>
              <a:t>25%: </a:t>
            </a:r>
            <a:r>
              <a:rPr lang="es-ES_tradnl" sz="900" b="0" dirty="0" smtClean="0">
                <a:solidFill>
                  <a:srgbClr val="0000FF"/>
                </a:solidFill>
              </a:rPr>
              <a:t>Para el resto</a:t>
            </a:r>
            <a:endParaRPr lang="es-ES" sz="900" dirty="0">
              <a:solidFill>
                <a:srgbClr val="0000FF"/>
              </a:solidFill>
            </a:endParaRPr>
          </a:p>
        </p:txBody>
      </p:sp>
    </p:spTree>
    <p:extLst>
      <p:ext uri="{BB962C8B-B14F-4D97-AF65-F5344CB8AC3E}">
        <p14:creationId xmlns="" xmlns:p14="http://schemas.microsoft.com/office/powerpoint/2010/main" val="913944881"/>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358</a:t>
            </a:fld>
            <a:endParaRPr lang="es-ES" dirty="0"/>
          </a:p>
        </p:txBody>
      </p:sp>
      <p:sp>
        <p:nvSpPr>
          <p:cNvPr id="14341" name="Text Box 4"/>
          <p:cNvSpPr txBox="1">
            <a:spLocks noChangeArrowheads="1"/>
          </p:cNvSpPr>
          <p:nvPr/>
        </p:nvSpPr>
        <p:spPr bwMode="auto">
          <a:xfrm>
            <a:off x="0" y="381000"/>
            <a:ext cx="9906000" cy="3262432"/>
          </a:xfrm>
          <a:prstGeom prst="rect">
            <a:avLst/>
          </a:prstGeom>
          <a:solidFill>
            <a:srgbClr val="CCFFFF"/>
          </a:solidFill>
          <a:ln w="9525">
            <a:noFill/>
            <a:miter lim="800000"/>
            <a:headEnd/>
            <a:tailEnd/>
          </a:ln>
        </p:spPr>
        <p:txBody>
          <a:bodyPr wrap="square">
            <a:spAutoFit/>
          </a:bodyPr>
          <a:lstStyle/>
          <a:p>
            <a:pPr algn="ctr"/>
            <a:endParaRPr lang="es-ES_tradnl" sz="2400" dirty="0" smtClean="0">
              <a:solidFill>
                <a:srgbClr val="000066"/>
              </a:solidFill>
            </a:endParaRPr>
          </a:p>
          <a:p>
            <a:pPr algn="ctr"/>
            <a:r>
              <a:rPr lang="es-ES_tradnl" sz="6000" dirty="0" smtClean="0">
                <a:solidFill>
                  <a:srgbClr val="FF0000"/>
                </a:solidFill>
              </a:rPr>
              <a:t>DEDUCCIÓN</a:t>
            </a:r>
          </a:p>
          <a:p>
            <a:pPr algn="ctr"/>
            <a:r>
              <a:rPr lang="es-ES_tradnl" sz="6000" dirty="0" smtClean="0">
                <a:solidFill>
                  <a:srgbClr val="FF0000"/>
                </a:solidFill>
              </a:rPr>
              <a:t>CINE </a:t>
            </a:r>
          </a:p>
          <a:p>
            <a:pPr algn="ctr"/>
            <a:endParaRPr lang="es-ES_tradnl" sz="1400" dirty="0" smtClean="0">
              <a:solidFill>
                <a:srgbClr val="FF0000"/>
              </a:solidFill>
            </a:endParaRPr>
          </a:p>
          <a:p>
            <a:pPr algn="ctr">
              <a:buFont typeface="Wingdings" pitchFamily="2" charset="2"/>
              <a:buChar char="ü"/>
            </a:pPr>
            <a:r>
              <a:rPr lang="es-ES_tradnl" sz="4800" dirty="0" smtClean="0">
                <a:solidFill>
                  <a:srgbClr val="000066"/>
                </a:solidFill>
              </a:rPr>
              <a:t>Art. 36 LIS</a:t>
            </a:r>
          </a:p>
        </p:txBody>
      </p:sp>
    </p:spTree>
    <p:extLst>
      <p:ext uri="{BB962C8B-B14F-4D97-AF65-F5344CB8AC3E}">
        <p14:creationId xmlns="" xmlns:p14="http://schemas.microsoft.com/office/powerpoint/2010/main" val="3067984852"/>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359</a:t>
            </a:fld>
            <a:endParaRPr lang="es-ES" dirty="0"/>
          </a:p>
        </p:txBody>
      </p:sp>
      <p:sp>
        <p:nvSpPr>
          <p:cNvPr id="244740" name="Rectangle 3"/>
          <p:cNvSpPr>
            <a:spLocks noChangeArrowheads="1"/>
          </p:cNvSpPr>
          <p:nvPr/>
        </p:nvSpPr>
        <p:spPr bwMode="auto">
          <a:xfrm>
            <a:off x="304800" y="1143000"/>
            <a:ext cx="9448800" cy="4585871"/>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sz="2800" dirty="0" smtClean="0">
                <a:solidFill>
                  <a:srgbClr val="FFFF00"/>
                </a:solidFill>
                <a:effectLst>
                  <a:outerShdw blurRad="38100" dist="38100" dir="2700000" algn="tl">
                    <a:srgbClr val="000000"/>
                  </a:outerShdw>
                </a:effectLst>
                <a:latin typeface="Arial" pitchFamily="34" charset="0"/>
              </a:rPr>
              <a:t>Ley  3/2017</a:t>
            </a:r>
            <a:r>
              <a:rPr lang="es-ES_tradnl" sz="2800" dirty="0" smtClean="0"/>
              <a:t>, de 27 de junio, de Presupuestos Generales del Estado para el año 2017. </a:t>
            </a:r>
            <a:r>
              <a:rPr lang="es-ES_tradnl" sz="2800" dirty="0" smtClean="0">
                <a:solidFill>
                  <a:srgbClr val="CCFFFF"/>
                </a:solidFill>
                <a:latin typeface="Arial" pitchFamily="34" charset="0"/>
              </a:rPr>
              <a:t>(BOE 28/06/2017, </a:t>
            </a:r>
            <a:r>
              <a:rPr lang="es-ES_tradnl" sz="2800" dirty="0" smtClean="0">
                <a:solidFill>
                  <a:srgbClr val="FFFF66"/>
                </a:solidFill>
                <a:latin typeface="Arial" pitchFamily="34" charset="0"/>
              </a:rPr>
              <a:t>con efectos para períodos impositivos que se  inicien el 01/01/2017</a:t>
            </a:r>
            <a:r>
              <a:rPr lang="es-ES_tradnl" sz="2800" dirty="0" smtClean="0">
                <a:solidFill>
                  <a:srgbClr val="CCFFFF"/>
                </a:solidFill>
                <a:latin typeface="Arial" pitchFamily="34" charset="0"/>
              </a:rPr>
              <a:t>).      </a:t>
            </a:r>
            <a:r>
              <a:rPr lang="es-ES_tradnl" sz="2800" dirty="0" smtClean="0">
                <a:solidFill>
                  <a:srgbClr val="FFFF00"/>
                </a:solidFill>
                <a:effectLst>
                  <a:outerShdw blurRad="38100" dist="38100" dir="2700000" algn="tl">
                    <a:srgbClr val="000000">
                      <a:alpha val="43137"/>
                    </a:srgbClr>
                  </a:outerShdw>
                </a:effectLst>
              </a:rPr>
              <a:t>(PGE-2017)</a:t>
            </a:r>
          </a:p>
          <a:p>
            <a:pPr marL="514350" indent="-514350">
              <a:defRPr/>
            </a:pPr>
            <a:endParaRPr lang="es-ES_tradnl" sz="900" dirty="0" smtClean="0">
              <a:effectLst>
                <a:outerShdw blurRad="38100" dist="38100" dir="2700000" algn="tl">
                  <a:srgbClr val="000000">
                    <a:alpha val="43137"/>
                  </a:srgbClr>
                </a:outerShdw>
              </a:effectLst>
            </a:endParaRPr>
          </a:p>
          <a:p>
            <a:pPr marL="514350" indent="-514350">
              <a:defRPr/>
            </a:pPr>
            <a:endParaRPr lang="es-ES_tradnl" sz="2800" dirty="0" smtClean="0">
              <a:effectLst>
                <a:outerShdw blurRad="38100" dist="38100" dir="2700000" algn="tl">
                  <a:srgbClr val="000000">
                    <a:alpha val="43137"/>
                  </a:srgbClr>
                </a:outerShdw>
              </a:effectLst>
            </a:endParaRPr>
          </a:p>
          <a:p>
            <a:pPr marL="514350" indent="-514350">
              <a:defRPr/>
            </a:pPr>
            <a:endParaRPr lang="es-ES_tradnl" sz="1100" dirty="0" smtClean="0">
              <a:effectLst>
                <a:outerShdw blurRad="38100" dist="38100" dir="2700000" algn="tl">
                  <a:srgbClr val="000000">
                    <a:alpha val="43137"/>
                  </a:srgbClr>
                </a:outerShdw>
              </a:effectLst>
            </a:endParaRPr>
          </a:p>
          <a:p>
            <a:pPr marL="742950" indent="-742950">
              <a:buFont typeface="Wingdings" panose="05000000000000000000" pitchFamily="2" charset="2"/>
              <a:buChar char="v"/>
              <a:defRPr/>
            </a:pPr>
            <a:r>
              <a:rPr lang="es-ES" sz="2400" u="sng" dirty="0" smtClean="0">
                <a:solidFill>
                  <a:srgbClr val="FFFF99"/>
                </a:solidFill>
              </a:rPr>
              <a:t>Mejora</a:t>
            </a:r>
            <a:r>
              <a:rPr lang="es-ES" sz="2400" dirty="0" smtClean="0">
                <a:solidFill>
                  <a:srgbClr val="FFFF99"/>
                </a:solidFill>
              </a:rPr>
              <a:t> de la </a:t>
            </a:r>
            <a:r>
              <a:rPr lang="es-ES" sz="2400" u="sng" dirty="0" smtClean="0">
                <a:solidFill>
                  <a:srgbClr val="FFFF99"/>
                </a:solidFill>
              </a:rPr>
              <a:t>deducción</a:t>
            </a:r>
            <a:r>
              <a:rPr lang="es-ES" sz="2400" dirty="0" smtClean="0">
                <a:solidFill>
                  <a:srgbClr val="FFFF99"/>
                </a:solidFill>
              </a:rPr>
              <a:t> del cine:</a:t>
            </a:r>
          </a:p>
          <a:p>
            <a:pPr marL="742950" indent="-742950">
              <a:buFont typeface="Wingdings" panose="05000000000000000000" pitchFamily="2" charset="2"/>
              <a:buChar char="ü"/>
              <a:defRPr/>
            </a:pPr>
            <a:endParaRPr lang="es-ES" sz="2400" dirty="0" smtClean="0">
              <a:solidFill>
                <a:srgbClr val="FFFF99"/>
              </a:solidFill>
            </a:endParaRPr>
          </a:p>
          <a:p>
            <a:pPr marL="742950" indent="-742950">
              <a:buFont typeface="Wingdings" panose="05000000000000000000" pitchFamily="2" charset="2"/>
              <a:buChar char="ü"/>
              <a:defRPr/>
            </a:pPr>
            <a:r>
              <a:rPr lang="es-ES" sz="2400" b="0" dirty="0" smtClean="0">
                <a:solidFill>
                  <a:srgbClr val="FFFF99"/>
                </a:solidFill>
              </a:rPr>
              <a:t>De las producciones cinematográficas </a:t>
            </a:r>
            <a:r>
              <a:rPr lang="es-ES" sz="2400" u="sng" dirty="0" smtClean="0">
                <a:solidFill>
                  <a:srgbClr val="FFFF00"/>
                </a:solidFill>
              </a:rPr>
              <a:t>españolas</a:t>
            </a:r>
            <a:r>
              <a:rPr lang="es-ES" sz="2400" b="0" u="sng" dirty="0" smtClean="0">
                <a:solidFill>
                  <a:srgbClr val="FFFF99"/>
                </a:solidFill>
              </a:rPr>
              <a:t> </a:t>
            </a:r>
          </a:p>
          <a:p>
            <a:pPr>
              <a:defRPr/>
            </a:pPr>
            <a:endParaRPr lang="es-ES" sz="800" b="0" u="sng" dirty="0" smtClean="0">
              <a:solidFill>
                <a:srgbClr val="FFFF99"/>
              </a:solidFill>
            </a:endParaRPr>
          </a:p>
          <a:p>
            <a:pPr marL="742950" indent="-742950">
              <a:buFont typeface="Wingdings" panose="05000000000000000000" pitchFamily="2" charset="2"/>
              <a:buChar char="ü"/>
              <a:defRPr/>
            </a:pPr>
            <a:r>
              <a:rPr lang="es-ES" sz="2400" b="0" dirty="0" smtClean="0">
                <a:solidFill>
                  <a:srgbClr val="FFFF99"/>
                </a:solidFill>
              </a:rPr>
              <a:t>y de las </a:t>
            </a:r>
            <a:r>
              <a:rPr lang="es-ES" sz="2400" u="sng" dirty="0" smtClean="0">
                <a:solidFill>
                  <a:srgbClr val="FFFF00"/>
                </a:solidFill>
              </a:rPr>
              <a:t>extranjeras</a:t>
            </a:r>
            <a:r>
              <a:rPr lang="es-ES" sz="2400" b="0" dirty="0" smtClean="0">
                <a:solidFill>
                  <a:srgbClr val="FFFF99"/>
                </a:solidFill>
              </a:rPr>
              <a:t> registradas en el </a:t>
            </a:r>
            <a:r>
              <a:rPr lang="es-ES" sz="2400" u="sng" dirty="0" smtClean="0">
                <a:solidFill>
                  <a:srgbClr val="FFFF00"/>
                </a:solidFill>
              </a:rPr>
              <a:t>REC</a:t>
            </a:r>
            <a:r>
              <a:rPr lang="es-ES" sz="2400" b="0" dirty="0" smtClean="0">
                <a:solidFill>
                  <a:srgbClr val="FFFF99"/>
                </a:solidFill>
              </a:rPr>
              <a:t> </a:t>
            </a:r>
            <a:endParaRPr lang="es-ES_tradnl" sz="2400" b="0" dirty="0" smtClean="0">
              <a:solidFill>
                <a:srgbClr val="FFFF99"/>
              </a:solidFill>
              <a:effectLst>
                <a:outerShdw blurRad="38100" dist="38100" dir="2700000" algn="tl">
                  <a:srgbClr val="000000">
                    <a:alpha val="43137"/>
                  </a:srgbClr>
                </a:outerShdw>
              </a:effectLst>
            </a:endParaRPr>
          </a:p>
        </p:txBody>
      </p:sp>
      <p:sp>
        <p:nvSpPr>
          <p:cNvPr id="6" name="5 Rectángulo"/>
          <p:cNvSpPr/>
          <p:nvPr/>
        </p:nvSpPr>
        <p:spPr>
          <a:xfrm>
            <a:off x="685800" y="228600"/>
            <a:ext cx="8915400" cy="523220"/>
          </a:xfrm>
          <a:prstGeom prst="rect">
            <a:avLst/>
          </a:prstGeom>
        </p:spPr>
        <p:txBody>
          <a:bodyPr wrap="square">
            <a:spAutoFit/>
          </a:bodyPr>
          <a:lstStyle/>
          <a:p>
            <a:pPr marL="1143000" indent="-1143000" algn="ctr"/>
            <a:r>
              <a:rPr lang="es-ES_tradnl" sz="2800" dirty="0" smtClean="0">
                <a:solidFill>
                  <a:srgbClr val="FFFF99"/>
                </a:solidFill>
              </a:rPr>
              <a:t>NOVEDADES IS DESDE 01/01/2017</a:t>
            </a:r>
            <a:endParaRPr lang="es-ES_tradnl" sz="2800" dirty="0">
              <a:solidFill>
                <a:srgbClr val="FFFF99"/>
              </a:solidFill>
            </a:endParaRPr>
          </a:p>
        </p:txBody>
      </p:sp>
    </p:spTree>
    <p:extLst>
      <p:ext uri="{BB962C8B-B14F-4D97-AF65-F5344CB8AC3E}">
        <p14:creationId xmlns="" xmlns:p14="http://schemas.microsoft.com/office/powerpoint/2010/main" val="2637872184"/>
      </p:ext>
    </p:extLst>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6" name="Marcador de número de diapositiva 1"/>
          <p:cNvSpPr>
            <a:spLocks noGrp="1"/>
          </p:cNvSpPr>
          <p:nvPr>
            <p:ph type="sldNum" sz="quarter" idx="10"/>
          </p:nvPr>
        </p:nvSpPr>
        <p:spPr>
          <a:xfrm>
            <a:off x="9448800" y="6381750"/>
            <a:ext cx="585787" cy="476250"/>
          </a:xfrm>
        </p:spPr>
        <p:txBody>
          <a:bodyPr/>
          <a:lstStyle/>
          <a:p>
            <a:fld id="{298EA89D-29F7-4FB4-AFD2-BF1CD5BF828E}" type="slidenum">
              <a:rPr lang="en-US" altLang="es-ES">
                <a:solidFill>
                  <a:srgbClr val="000000"/>
                </a:solidFill>
              </a:rPr>
              <a:pPr/>
              <a:t>36</a:t>
            </a:fld>
            <a:endParaRPr lang="en-US" altLang="es-ES" dirty="0">
              <a:solidFill>
                <a:srgbClr val="000000"/>
              </a:solidFill>
            </a:endParaRPr>
          </a:p>
        </p:txBody>
      </p:sp>
      <p:sp>
        <p:nvSpPr>
          <p:cNvPr id="2262018"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sp>
        <p:nvSpPr>
          <p:cNvPr id="2262019" name="Rectangle 3"/>
          <p:cNvSpPr>
            <a:spLocks noChangeArrowheads="1"/>
          </p:cNvSpPr>
          <p:nvPr/>
        </p:nvSpPr>
        <p:spPr bwMode="auto">
          <a:xfrm>
            <a:off x="2286000" y="18184"/>
            <a:ext cx="7620000" cy="59141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effectLst/>
                <a:latin typeface="+mj-lt"/>
              </a:rPr>
              <a:t>Contabilización del </a:t>
            </a:r>
            <a:r>
              <a:rPr lang="es-ES" altLang="es-ES" dirty="0" smtClean="0">
                <a:solidFill>
                  <a:srgbClr val="990033"/>
                </a:solidFill>
                <a:effectLst/>
                <a:latin typeface="+mj-lt"/>
              </a:rPr>
              <a:t>IS: </a:t>
            </a:r>
            <a:r>
              <a:rPr lang="es-ES" altLang="es-ES" u="sng" dirty="0" err="1" smtClean="0">
                <a:solidFill>
                  <a:srgbClr val="990033"/>
                </a:solidFill>
                <a:effectLst/>
                <a:latin typeface="+mj-lt"/>
              </a:rPr>
              <a:t>BINs</a:t>
            </a:r>
            <a:endParaRPr lang="es-ES" altLang="es-ES" u="sng" dirty="0">
              <a:solidFill>
                <a:srgbClr val="990033"/>
              </a:solidFill>
              <a:effectLst/>
              <a:latin typeface="+mj-lt"/>
            </a:endParaRPr>
          </a:p>
        </p:txBody>
      </p:sp>
      <p:sp>
        <p:nvSpPr>
          <p:cNvPr id="2262020" name="Text Box 4"/>
          <p:cNvSpPr txBox="1">
            <a:spLocks noChangeArrowheads="1"/>
          </p:cNvSpPr>
          <p:nvPr/>
        </p:nvSpPr>
        <p:spPr bwMode="auto">
          <a:xfrm>
            <a:off x="76200" y="76200"/>
            <a:ext cx="2498725"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5-1</a:t>
            </a:r>
            <a:endParaRPr lang="es-ES" altLang="es-ES" dirty="0">
              <a:solidFill>
                <a:srgbClr val="333399"/>
              </a:solidFill>
              <a:latin typeface="Times New Roman" panose="02020603050405020304" pitchFamily="18" charset="0"/>
            </a:endParaRPr>
          </a:p>
        </p:txBody>
      </p:sp>
      <p:sp>
        <p:nvSpPr>
          <p:cNvPr id="2" name="Rectángulo 1"/>
          <p:cNvSpPr/>
          <p:nvPr/>
        </p:nvSpPr>
        <p:spPr>
          <a:xfrm>
            <a:off x="91440" y="1066800"/>
            <a:ext cx="9729786" cy="3724096"/>
          </a:xfrm>
          <a:prstGeom prst="rect">
            <a:avLst/>
          </a:prstGeom>
        </p:spPr>
        <p:txBody>
          <a:bodyPr wrap="square">
            <a:spAutoFit/>
          </a:bodyPr>
          <a:lstStyle/>
          <a:p>
            <a:r>
              <a:rPr lang="es-ES" sz="1600" dirty="0">
                <a:solidFill>
                  <a:srgbClr val="0000FF"/>
                </a:solidFill>
                <a:latin typeface="+mn-lt"/>
              </a:rPr>
              <a:t>La sociedad “DESPISTADA S.A.” (ERD) tenemos los siguientes datos de los ejercicios N y N+1: </a:t>
            </a:r>
          </a:p>
          <a:p>
            <a:r>
              <a:rPr lang="es-ES" sz="1600" b="0" dirty="0">
                <a:solidFill>
                  <a:srgbClr val="0000FF"/>
                </a:solidFill>
                <a:latin typeface="+mn-lt"/>
              </a:rPr>
              <a:t> </a:t>
            </a:r>
          </a:p>
          <a:p>
            <a:pPr marL="285750" indent="-285750">
              <a:buFont typeface="Wingdings" panose="05000000000000000000" pitchFamily="2" charset="2"/>
              <a:buChar char="§"/>
            </a:pPr>
            <a:r>
              <a:rPr lang="es-ES" sz="1600" b="0" u="sng" dirty="0">
                <a:solidFill>
                  <a:srgbClr val="0000FF"/>
                </a:solidFill>
                <a:latin typeface="+mn-lt"/>
              </a:rPr>
              <a:t>En el ejercicio N:</a:t>
            </a:r>
            <a:r>
              <a:rPr lang="es-ES" sz="1600" b="0" dirty="0">
                <a:solidFill>
                  <a:srgbClr val="0000FF"/>
                </a:solidFill>
                <a:latin typeface="+mn-lt"/>
              </a:rPr>
              <a:t> ha obtenido un </a:t>
            </a:r>
            <a:r>
              <a:rPr lang="es-ES" sz="1600" b="0" u="sng" dirty="0">
                <a:solidFill>
                  <a:srgbClr val="0000FF"/>
                </a:solidFill>
                <a:latin typeface="+mn-lt"/>
              </a:rPr>
              <a:t>resultado negativo antes de impuestos de -</a:t>
            </a:r>
            <a:r>
              <a:rPr lang="es-ES" sz="1600" b="0" u="sng" dirty="0" smtClean="0">
                <a:solidFill>
                  <a:srgbClr val="0000FF"/>
                </a:solidFill>
                <a:latin typeface="+mn-lt"/>
              </a:rPr>
              <a:t>100.000 </a:t>
            </a:r>
            <a:r>
              <a:rPr lang="es-ES" sz="1600" b="0" u="sng" dirty="0">
                <a:solidFill>
                  <a:srgbClr val="0000FF"/>
                </a:solidFill>
                <a:latin typeface="+mn-lt"/>
              </a:rPr>
              <a:t>€</a:t>
            </a:r>
            <a:r>
              <a:rPr lang="es-ES" sz="1600" b="0" dirty="0">
                <a:solidFill>
                  <a:srgbClr val="0000FF"/>
                </a:solidFill>
                <a:latin typeface="+mn-lt"/>
              </a:rPr>
              <a:t>. No hay diferencias entre criterios contables y </a:t>
            </a:r>
            <a:r>
              <a:rPr lang="es-ES" sz="1600" b="0" dirty="0" smtClean="0">
                <a:solidFill>
                  <a:srgbClr val="0000FF"/>
                </a:solidFill>
                <a:latin typeface="+mn-lt"/>
              </a:rPr>
              <a:t>fiscales.</a:t>
            </a:r>
          </a:p>
          <a:p>
            <a:pPr marL="285750" indent="-285750">
              <a:buFont typeface="Wingdings" panose="05000000000000000000" pitchFamily="2" charset="2"/>
              <a:buChar char="§"/>
            </a:pPr>
            <a:endParaRPr lang="es-ES" sz="1600" b="0" u="sng" dirty="0">
              <a:solidFill>
                <a:srgbClr val="0000FF"/>
              </a:solidFill>
              <a:latin typeface="+mn-lt"/>
            </a:endParaRPr>
          </a:p>
          <a:p>
            <a:pPr marL="285750" indent="-285750">
              <a:buFont typeface="Wingdings" panose="05000000000000000000" pitchFamily="2" charset="2"/>
              <a:buChar char="§"/>
            </a:pPr>
            <a:r>
              <a:rPr lang="es-ES" sz="1600" b="0" u="sng" dirty="0" smtClean="0">
                <a:solidFill>
                  <a:srgbClr val="0000FF"/>
                </a:solidFill>
                <a:latin typeface="+mn-lt"/>
              </a:rPr>
              <a:t>En </a:t>
            </a:r>
            <a:r>
              <a:rPr lang="es-ES" sz="1600" b="0" u="sng" dirty="0">
                <a:solidFill>
                  <a:srgbClr val="0000FF"/>
                </a:solidFill>
                <a:latin typeface="+mn-lt"/>
              </a:rPr>
              <a:t>el ejercicio N+1:</a:t>
            </a:r>
            <a:r>
              <a:rPr lang="es-ES" sz="1600" b="0" dirty="0">
                <a:solidFill>
                  <a:srgbClr val="0000FF"/>
                </a:solidFill>
                <a:latin typeface="+mn-lt"/>
              </a:rPr>
              <a:t> ha obtenido un </a:t>
            </a:r>
            <a:r>
              <a:rPr lang="es-ES" sz="1600" b="0" u="sng" dirty="0">
                <a:solidFill>
                  <a:srgbClr val="0000FF"/>
                </a:solidFill>
                <a:latin typeface="+mn-lt"/>
              </a:rPr>
              <a:t>resultado positivo antes de impuestos de </a:t>
            </a:r>
            <a:r>
              <a:rPr lang="es-ES" sz="1600" b="0" u="sng" dirty="0" smtClean="0">
                <a:solidFill>
                  <a:srgbClr val="0000FF"/>
                </a:solidFill>
                <a:latin typeface="+mn-lt"/>
              </a:rPr>
              <a:t>150.000 </a:t>
            </a:r>
            <a:r>
              <a:rPr lang="es-ES" sz="1600" b="0" u="sng" dirty="0">
                <a:solidFill>
                  <a:srgbClr val="0000FF"/>
                </a:solidFill>
                <a:latin typeface="+mn-lt"/>
              </a:rPr>
              <a:t>€</a:t>
            </a:r>
            <a:r>
              <a:rPr lang="es-ES" sz="1600" b="0" dirty="0">
                <a:solidFill>
                  <a:srgbClr val="0000FF"/>
                </a:solidFill>
                <a:latin typeface="+mn-lt"/>
              </a:rPr>
              <a:t>. No hay diferencias entre criterios contables y fiscales.</a:t>
            </a:r>
          </a:p>
          <a:p>
            <a:pPr hangingPunct="0"/>
            <a:endParaRPr lang="es-ES" sz="1600" b="0" i="1" dirty="0">
              <a:solidFill>
                <a:srgbClr val="0000FF"/>
              </a:solidFill>
              <a:latin typeface="+mn-lt"/>
            </a:endParaRPr>
          </a:p>
          <a:p>
            <a:r>
              <a:rPr lang="es-ES_tradnl" dirty="0"/>
              <a:t> </a:t>
            </a:r>
            <a:endParaRPr lang="es-ES" dirty="0"/>
          </a:p>
          <a:p>
            <a:pPr marL="342900" indent="-342900">
              <a:buFont typeface="Wingdings" panose="05000000000000000000" pitchFamily="2" charset="2"/>
              <a:buChar char="Ø"/>
            </a:pPr>
            <a:r>
              <a:rPr lang="es-ES" sz="1600" u="sng" dirty="0" smtClean="0">
                <a:solidFill>
                  <a:srgbClr val="0000FF"/>
                </a:solidFill>
                <a:latin typeface="+mn-lt"/>
              </a:rPr>
              <a:t>Fiscalmente</a:t>
            </a:r>
            <a:r>
              <a:rPr lang="es-ES" sz="1600" u="sng" dirty="0">
                <a:solidFill>
                  <a:srgbClr val="0000FF"/>
                </a:solidFill>
                <a:latin typeface="+mn-lt"/>
              </a:rPr>
              <a:t>:</a:t>
            </a:r>
            <a:r>
              <a:rPr lang="es-ES" sz="1600" dirty="0">
                <a:solidFill>
                  <a:srgbClr val="0000FF"/>
                </a:solidFill>
                <a:latin typeface="+mn-lt"/>
              </a:rPr>
              <a:t> </a:t>
            </a:r>
            <a:r>
              <a:rPr lang="es-ES" sz="1600" dirty="0" smtClean="0">
                <a:solidFill>
                  <a:srgbClr val="0000FF"/>
                </a:solidFill>
                <a:latin typeface="+mn-lt"/>
              </a:rPr>
              <a:t>Decide compensar las Bases Imponibles Negativas en el año N+1</a:t>
            </a:r>
            <a:r>
              <a:rPr lang="es-ES" sz="1600" b="0" dirty="0" smtClean="0">
                <a:solidFill>
                  <a:srgbClr val="0000FF"/>
                </a:solidFill>
                <a:latin typeface="+mn-lt"/>
              </a:rPr>
              <a:t>. </a:t>
            </a:r>
          </a:p>
          <a:p>
            <a:pPr marL="342900" indent="-342900">
              <a:buFont typeface="Wingdings" panose="05000000000000000000" pitchFamily="2" charset="2"/>
              <a:buChar char="Ø"/>
            </a:pPr>
            <a:endParaRPr lang="es-ES" sz="1600" b="0" dirty="0">
              <a:solidFill>
                <a:srgbClr val="0000FF"/>
              </a:solidFill>
              <a:latin typeface="+mn-lt"/>
            </a:endParaRPr>
          </a:p>
          <a:p>
            <a:endParaRPr lang="es-ES" sz="800" b="0" dirty="0">
              <a:solidFill>
                <a:srgbClr val="0000FF"/>
              </a:solidFill>
              <a:latin typeface="+mn-lt"/>
            </a:endParaRPr>
          </a:p>
          <a:p>
            <a:pPr marL="800100" indent="-342900" algn="just">
              <a:spcAft>
                <a:spcPts val="0"/>
              </a:spcAft>
              <a:buFont typeface="Wingdings" panose="05000000000000000000" pitchFamily="2" charset="2"/>
              <a:buChar char="ü"/>
              <a:tabLst>
                <a:tab pos="2700020" algn="ctr"/>
                <a:tab pos="5400040" algn="r"/>
                <a:tab pos="449580" algn="l"/>
              </a:tabLst>
            </a:pPr>
            <a:r>
              <a:rPr lang="es-ES" sz="1600" b="0" dirty="0" smtClean="0">
                <a:solidFill>
                  <a:srgbClr val="0000FF"/>
                </a:solidFill>
                <a:latin typeface="+mn-lt"/>
                <a:ea typeface="Times New Roman" panose="02020603050405020304" pitchFamily="18" charset="0"/>
              </a:rPr>
              <a:t>Tipo </a:t>
            </a:r>
            <a:r>
              <a:rPr lang="es-ES" sz="1600" b="0" dirty="0">
                <a:solidFill>
                  <a:srgbClr val="0000FF"/>
                </a:solidFill>
                <a:latin typeface="+mn-lt"/>
                <a:ea typeface="Times New Roman" panose="02020603050405020304" pitchFamily="18" charset="0"/>
              </a:rPr>
              <a:t>de gravamen del 25</a:t>
            </a:r>
            <a:r>
              <a:rPr lang="es-ES" sz="1600" b="0" dirty="0" smtClean="0">
                <a:solidFill>
                  <a:srgbClr val="0000FF"/>
                </a:solidFill>
                <a:latin typeface="+mn-lt"/>
                <a:ea typeface="Times New Roman" panose="02020603050405020304" pitchFamily="18" charset="0"/>
              </a:rPr>
              <a:t>%</a:t>
            </a:r>
          </a:p>
          <a:p>
            <a:pPr marL="457200" algn="just">
              <a:spcAft>
                <a:spcPts val="0"/>
              </a:spcAft>
              <a:tabLst>
                <a:tab pos="2700020" algn="ctr"/>
                <a:tab pos="5400040" algn="r"/>
                <a:tab pos="449580" algn="l"/>
              </a:tabLst>
            </a:pPr>
            <a:endParaRPr lang="es-ES" sz="1600" b="0" dirty="0">
              <a:solidFill>
                <a:srgbClr val="0000FF"/>
              </a:solidFill>
              <a:latin typeface="+mn-lt"/>
              <a:ea typeface="Times New Roman" panose="02020603050405020304" pitchFamily="18" charset="0"/>
            </a:endParaRPr>
          </a:p>
          <a:p>
            <a:pPr marL="793115" indent="-342900" hangingPunct="0">
              <a:spcAft>
                <a:spcPts val="0"/>
              </a:spcAft>
              <a:buFont typeface="Wingdings" panose="05000000000000000000" pitchFamily="2" charset="2"/>
              <a:buChar char="v"/>
            </a:pPr>
            <a:r>
              <a:rPr lang="es-ES_tradnl" sz="1600" dirty="0" smtClean="0">
                <a:solidFill>
                  <a:srgbClr val="FF0000"/>
                </a:solidFill>
                <a:latin typeface="+mn-lt"/>
                <a:ea typeface="Times New Roman" panose="02020603050405020304" pitchFamily="18" charset="0"/>
              </a:rPr>
              <a:t>Realizar </a:t>
            </a:r>
            <a:r>
              <a:rPr lang="es-ES_tradnl" sz="1600" dirty="0">
                <a:solidFill>
                  <a:srgbClr val="FF0000"/>
                </a:solidFill>
                <a:latin typeface="+mn-lt"/>
                <a:ea typeface="Times New Roman" panose="02020603050405020304" pitchFamily="18" charset="0"/>
              </a:rPr>
              <a:t>los cálculos y contabilización del impuesto </a:t>
            </a:r>
            <a:r>
              <a:rPr lang="es-ES_tradnl" sz="1600" dirty="0" smtClean="0">
                <a:solidFill>
                  <a:srgbClr val="FF0000"/>
                </a:solidFill>
                <a:latin typeface="+mn-lt"/>
                <a:ea typeface="Times New Roman" panose="02020603050405020304" pitchFamily="18" charset="0"/>
              </a:rPr>
              <a:t>diferido.</a:t>
            </a:r>
            <a:endParaRPr lang="es-ES" sz="1600" i="1" dirty="0">
              <a:solidFill>
                <a:srgbClr val="FF0000"/>
              </a:solidFill>
              <a:effectLst/>
              <a:latin typeface="+mn-lt"/>
              <a:ea typeface="Times New Roman" panose="02020603050405020304" pitchFamily="18" charset="0"/>
            </a:endParaRPr>
          </a:p>
        </p:txBody>
      </p:sp>
    </p:spTree>
    <p:extLst>
      <p:ext uri="{BB962C8B-B14F-4D97-AF65-F5344CB8AC3E}">
        <p14:creationId xmlns="" xmlns:p14="http://schemas.microsoft.com/office/powerpoint/2010/main" val="1689022796"/>
      </p:ext>
    </p:extLst>
  </p:cSld>
  <p:clrMapOvr>
    <a:masterClrMapping/>
  </p:clrMapOvr>
  <p:transition/>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57950"/>
            <a:ext cx="2311400" cy="476250"/>
          </a:xfrm>
        </p:spPr>
        <p:txBody>
          <a:bodyPr/>
          <a:lstStyle/>
          <a:p>
            <a:pPr>
              <a:defRPr/>
            </a:pPr>
            <a:fld id="{0E8ED8F6-563B-4BD4-9CC2-3A49A22866C9}" type="slidenum">
              <a:rPr lang="es-ES"/>
              <a:pPr>
                <a:defRPr/>
              </a:pPr>
              <a:t>360</a:t>
            </a:fld>
            <a:endParaRPr lang="es-ES" dirty="0"/>
          </a:p>
        </p:txBody>
      </p:sp>
      <p:sp>
        <p:nvSpPr>
          <p:cNvPr id="244740" name="Rectangle 3"/>
          <p:cNvSpPr>
            <a:spLocks noChangeArrowheads="1"/>
          </p:cNvSpPr>
          <p:nvPr/>
        </p:nvSpPr>
        <p:spPr bwMode="auto">
          <a:xfrm>
            <a:off x="304800" y="609600"/>
            <a:ext cx="9448800" cy="692497"/>
          </a:xfrm>
          <a:prstGeom prst="rect">
            <a:avLst/>
          </a:prstGeom>
          <a:noFill/>
          <a:ln w="9525" algn="ctr">
            <a:noFill/>
            <a:miter lim="800000"/>
            <a:headEnd/>
            <a:tailEnd/>
          </a:ln>
        </p:spPr>
        <p:txBody>
          <a:bodyPr wrap="square">
            <a:spAutoFit/>
          </a:bodyPr>
          <a:lstStyle/>
          <a:p>
            <a:pPr marL="514350" indent="-514350">
              <a:defRPr/>
            </a:pPr>
            <a:endParaRPr lang="es-ES_tradnl" sz="2800" dirty="0" smtClean="0">
              <a:effectLst>
                <a:outerShdw blurRad="38100" dist="38100" dir="2700000" algn="tl">
                  <a:srgbClr val="000000">
                    <a:alpha val="43137"/>
                  </a:srgbClr>
                </a:outerShdw>
              </a:effectLst>
            </a:endParaRPr>
          </a:p>
          <a:p>
            <a:pPr marL="514350" indent="-514350">
              <a:defRPr/>
            </a:pPr>
            <a:endParaRPr lang="es-ES_tradnl" sz="1100" dirty="0" smtClean="0">
              <a:effectLst>
                <a:outerShdw blurRad="38100" dist="38100" dir="2700000" algn="tl">
                  <a:srgbClr val="000000">
                    <a:alpha val="43137"/>
                  </a:srgbClr>
                </a:outerShdw>
              </a:effectLst>
            </a:endParaRPr>
          </a:p>
        </p:txBody>
      </p:sp>
      <p:graphicFrame>
        <p:nvGraphicFramePr>
          <p:cNvPr id="7" name="6 Tabla"/>
          <p:cNvGraphicFramePr>
            <a:graphicFrameLocks noGrp="1"/>
          </p:cNvGraphicFramePr>
          <p:nvPr>
            <p:extLst>
              <p:ext uri="{D42A27DB-BD31-4B8C-83A1-F6EECF244321}">
                <p14:modId xmlns="" xmlns:p14="http://schemas.microsoft.com/office/powerpoint/2010/main" val="669693783"/>
              </p:ext>
            </p:extLst>
          </p:nvPr>
        </p:nvGraphicFramePr>
        <p:xfrm>
          <a:off x="152400" y="76200"/>
          <a:ext cx="9525000" cy="6568440"/>
        </p:xfrm>
        <a:graphic>
          <a:graphicData uri="http://schemas.openxmlformats.org/drawingml/2006/table">
            <a:tbl>
              <a:tblPr firstRow="1" bandRow="1">
                <a:tableStyleId>{5C22544A-7EE6-4342-B048-85BDC9FD1C3A}</a:tableStyleId>
              </a:tblPr>
              <a:tblGrid>
                <a:gridCol w="9525000">
                  <a:extLst>
                    <a:ext uri="{9D8B030D-6E8A-4147-A177-3AD203B41FA5}">
                      <a16:colId xmlns="" xmlns:a16="http://schemas.microsoft.com/office/drawing/2014/main" val="20000"/>
                    </a:ext>
                  </a:extLst>
                </a:gridCol>
              </a:tblGrid>
              <a:tr h="3762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dirty="0" smtClean="0"/>
                        <a:t>La DA 125ª LPGE 2017 modifica el artículo 36 apartados 1 y 2 LIS, introduce las siguientes </a:t>
                      </a:r>
                      <a:r>
                        <a:rPr lang="es-ES" u="sng" dirty="0" smtClean="0"/>
                        <a:t>novedades</a:t>
                      </a:r>
                      <a:r>
                        <a:rPr lang="es-ES" dirty="0" smtClean="0"/>
                        <a:t>:                                              </a:t>
                      </a:r>
                      <a:r>
                        <a:rPr lang="es-ES_tradnl" sz="1800" dirty="0" smtClean="0">
                          <a:solidFill>
                            <a:srgbClr val="FFFF99"/>
                          </a:solidFill>
                        </a:rPr>
                        <a:t>DESDE 01/01/2017</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849880">
                <a:tc>
                  <a:txBody>
                    <a:bodyPr/>
                    <a:lstStyle/>
                    <a:p>
                      <a:pPr lvl="0"/>
                      <a:r>
                        <a:rPr lang="es-ES" sz="1300" kern="1200" dirty="0" smtClean="0">
                          <a:solidFill>
                            <a:srgbClr val="0000CC"/>
                          </a:solidFill>
                          <a:latin typeface="+mn-lt"/>
                          <a:ea typeface="+mn-ea"/>
                          <a:cs typeface="+mn-cs"/>
                        </a:rPr>
                        <a:t>Se </a:t>
                      </a:r>
                      <a:r>
                        <a:rPr lang="es-ES" sz="1300" b="1" kern="1200" dirty="0" smtClean="0">
                          <a:solidFill>
                            <a:srgbClr val="0000CC"/>
                          </a:solidFill>
                          <a:latin typeface="+mn-lt"/>
                          <a:ea typeface="+mn-ea"/>
                          <a:cs typeface="+mn-cs"/>
                        </a:rPr>
                        <a:t>aumentan los %</a:t>
                      </a:r>
                      <a:r>
                        <a:rPr lang="es-ES" sz="1300" kern="1200" dirty="0" smtClean="0">
                          <a:solidFill>
                            <a:srgbClr val="0000CC"/>
                          </a:solidFill>
                          <a:latin typeface="+mn-lt"/>
                          <a:ea typeface="+mn-ea"/>
                          <a:cs typeface="+mn-cs"/>
                        </a:rPr>
                        <a:t> </a:t>
                      </a:r>
                      <a:r>
                        <a:rPr lang="es-ES" sz="1300" b="1" kern="1200" dirty="0" smtClean="0">
                          <a:solidFill>
                            <a:srgbClr val="0000CC"/>
                          </a:solidFill>
                          <a:latin typeface="+mn-lt"/>
                          <a:ea typeface="+mn-ea"/>
                          <a:cs typeface="+mn-cs"/>
                        </a:rPr>
                        <a:t>de deducción regulados en el artículo </a:t>
                      </a:r>
                      <a:r>
                        <a:rPr lang="es-ES" sz="1300" b="1" kern="1200" dirty="0" smtClean="0">
                          <a:solidFill>
                            <a:srgbClr val="FF0000"/>
                          </a:solidFill>
                          <a:latin typeface="+mn-lt"/>
                          <a:ea typeface="+mn-ea"/>
                          <a:cs typeface="+mn-cs"/>
                        </a:rPr>
                        <a:t>36.1 LIS</a:t>
                      </a:r>
                      <a:r>
                        <a:rPr lang="es-ES" sz="1300" kern="1200" dirty="0" smtClean="0">
                          <a:solidFill>
                            <a:srgbClr val="FF0000"/>
                          </a:solidFill>
                          <a:latin typeface="+mn-lt"/>
                          <a:ea typeface="+mn-ea"/>
                          <a:cs typeface="+mn-cs"/>
                        </a:rPr>
                        <a:t> </a:t>
                      </a:r>
                      <a:r>
                        <a:rPr lang="es-ES" sz="1300" kern="1200" dirty="0" smtClean="0">
                          <a:solidFill>
                            <a:srgbClr val="0000CC"/>
                          </a:solidFill>
                          <a:latin typeface="+mn-lt"/>
                          <a:ea typeface="+mn-ea"/>
                          <a:cs typeface="+mn-cs"/>
                        </a:rPr>
                        <a:t>aplicables a las inversiones en </a:t>
                      </a:r>
                      <a:r>
                        <a:rPr lang="es-ES" sz="1300" b="1" u="sng" kern="1200" dirty="0" smtClean="0">
                          <a:solidFill>
                            <a:srgbClr val="FF0000"/>
                          </a:solidFill>
                          <a:latin typeface="+mn-lt"/>
                          <a:ea typeface="+mn-ea"/>
                          <a:cs typeface="+mn-cs"/>
                        </a:rPr>
                        <a:t>producciones españolas </a:t>
                      </a:r>
                      <a:r>
                        <a:rPr lang="es-ES" sz="1300" kern="1200" dirty="0" smtClean="0">
                          <a:solidFill>
                            <a:srgbClr val="0000CC"/>
                          </a:solidFill>
                          <a:latin typeface="+mn-lt"/>
                          <a:ea typeface="+mn-ea"/>
                          <a:cs typeface="+mn-cs"/>
                        </a:rPr>
                        <a:t>de largometrajes cinematográficos y de series audiovisuales de ficción, animación o documental, que permitan la confección de un soporte físico previo a su producción industrial seriada, y quedan fijados en:</a:t>
                      </a:r>
                      <a:endParaRPr lang="es-ES_tradnl" sz="1300" kern="1200" dirty="0" smtClean="0">
                        <a:solidFill>
                          <a:srgbClr val="0000CC"/>
                        </a:solidFill>
                        <a:latin typeface="+mn-lt"/>
                        <a:ea typeface="+mn-ea"/>
                        <a:cs typeface="+mn-cs"/>
                      </a:endParaRPr>
                    </a:p>
                    <a:p>
                      <a:pPr lvl="1"/>
                      <a:r>
                        <a:rPr lang="es-ES" sz="1300" b="1" kern="1200" dirty="0" smtClean="0">
                          <a:solidFill>
                            <a:srgbClr val="0000CC"/>
                          </a:solidFill>
                          <a:latin typeface="+mn-lt"/>
                          <a:ea typeface="+mn-ea"/>
                          <a:cs typeface="+mn-cs"/>
                        </a:rPr>
                        <a:t>25%</a:t>
                      </a:r>
                      <a:r>
                        <a:rPr lang="es-ES" sz="1300" kern="1200" dirty="0" smtClean="0">
                          <a:solidFill>
                            <a:srgbClr val="0000CC"/>
                          </a:solidFill>
                          <a:latin typeface="+mn-lt"/>
                          <a:ea typeface="+mn-ea"/>
                          <a:cs typeface="+mn-cs"/>
                        </a:rPr>
                        <a:t> respecto del primer millón de base de la deducción (20% en 2015 y 2016).</a:t>
                      </a:r>
                      <a:endParaRPr lang="es-ES_tradnl" sz="1300" kern="1200" dirty="0" smtClean="0">
                        <a:solidFill>
                          <a:srgbClr val="0000CC"/>
                        </a:solidFill>
                        <a:latin typeface="+mn-lt"/>
                        <a:ea typeface="+mn-ea"/>
                        <a:cs typeface="+mn-cs"/>
                      </a:endParaRPr>
                    </a:p>
                    <a:p>
                      <a:pPr lvl="1"/>
                      <a:r>
                        <a:rPr lang="es-ES" sz="1300" b="1" kern="1200" dirty="0" smtClean="0">
                          <a:solidFill>
                            <a:srgbClr val="0000CC"/>
                          </a:solidFill>
                          <a:latin typeface="+mn-lt"/>
                          <a:ea typeface="+mn-ea"/>
                          <a:cs typeface="+mn-cs"/>
                        </a:rPr>
                        <a:t>20%</a:t>
                      </a:r>
                      <a:r>
                        <a:rPr lang="es-ES" sz="1300" kern="1200" dirty="0" smtClean="0">
                          <a:solidFill>
                            <a:srgbClr val="0000CC"/>
                          </a:solidFill>
                          <a:latin typeface="+mn-lt"/>
                          <a:ea typeface="+mn-ea"/>
                          <a:cs typeface="+mn-cs"/>
                        </a:rPr>
                        <a:t> sobre el exceso de dicho importe (18% para 2015 y 2016).</a:t>
                      </a:r>
                    </a:p>
                    <a:p>
                      <a:pPr lvl="0"/>
                      <a:r>
                        <a:rPr lang="es-ES" sz="1300" kern="1200" dirty="0" smtClean="0">
                          <a:solidFill>
                            <a:srgbClr val="0000CC"/>
                          </a:solidFill>
                          <a:latin typeface="+mn-lt"/>
                          <a:ea typeface="+mn-ea"/>
                          <a:cs typeface="+mn-cs"/>
                        </a:rPr>
                        <a:t>Se </a:t>
                      </a:r>
                      <a:r>
                        <a:rPr lang="es-ES" sz="1300" b="1" kern="1200" dirty="0" smtClean="0">
                          <a:solidFill>
                            <a:srgbClr val="0000CC"/>
                          </a:solidFill>
                          <a:latin typeface="+mn-lt"/>
                          <a:ea typeface="+mn-ea"/>
                          <a:cs typeface="+mn-cs"/>
                        </a:rPr>
                        <a:t>añade</a:t>
                      </a:r>
                      <a:r>
                        <a:rPr lang="es-ES" sz="1300" kern="1200" dirty="0" smtClean="0">
                          <a:solidFill>
                            <a:srgbClr val="0000CC"/>
                          </a:solidFill>
                          <a:latin typeface="+mn-lt"/>
                          <a:ea typeface="+mn-ea"/>
                          <a:cs typeface="+mn-cs"/>
                        </a:rPr>
                        <a:t> que, además del Instituto de Cinematografía y de las Artes Audiovisuales, también </a:t>
                      </a:r>
                      <a:r>
                        <a:rPr lang="es-ES" sz="1300" b="1" kern="1200" dirty="0" smtClean="0">
                          <a:solidFill>
                            <a:srgbClr val="0000CC"/>
                          </a:solidFill>
                          <a:latin typeface="+mn-lt"/>
                          <a:ea typeface="+mn-ea"/>
                          <a:cs typeface="+mn-cs"/>
                        </a:rPr>
                        <a:t>podrá emitir el certificado</a:t>
                      </a:r>
                      <a:r>
                        <a:rPr lang="es-ES" sz="1300" kern="1200" dirty="0" smtClean="0">
                          <a:solidFill>
                            <a:srgbClr val="0000CC"/>
                          </a:solidFill>
                          <a:latin typeface="+mn-lt"/>
                          <a:ea typeface="+mn-ea"/>
                          <a:cs typeface="+mn-cs"/>
                        </a:rPr>
                        <a:t> exigido en el artículo 36.1. a´) LIS como requisito para la aplicación de esta deducción, </a:t>
                      </a:r>
                      <a:r>
                        <a:rPr lang="es-ES" sz="1300" b="1" kern="1200" dirty="0" smtClean="0">
                          <a:solidFill>
                            <a:srgbClr val="0000CC"/>
                          </a:solidFill>
                          <a:latin typeface="+mn-lt"/>
                          <a:ea typeface="+mn-ea"/>
                          <a:cs typeface="+mn-cs"/>
                        </a:rPr>
                        <a:t>el órgano correspondiente de la Comunidad Autónoma con competencia en la materia</a:t>
                      </a:r>
                      <a:r>
                        <a:rPr lang="es-ES" sz="1300" kern="1200" dirty="0" smtClean="0">
                          <a:solidFill>
                            <a:srgbClr val="0000CC"/>
                          </a:solidFill>
                          <a:latin typeface="+mn-lt"/>
                          <a:ea typeface="+mn-ea"/>
                          <a:cs typeface="+mn-cs"/>
                        </a:rPr>
                        <a:t>.</a:t>
                      </a:r>
                      <a:endParaRPr lang="es-ES_tradnl" sz="1300" kern="1200" dirty="0" smtClean="0">
                        <a:solidFill>
                          <a:srgbClr val="0000CC"/>
                        </a:solidFill>
                        <a:latin typeface="+mn-lt"/>
                        <a:ea typeface="+mn-ea"/>
                        <a:cs typeface="+mn-cs"/>
                      </a:endParaRPr>
                    </a:p>
                    <a:p>
                      <a:pPr lvl="0"/>
                      <a:r>
                        <a:rPr lang="es-ES" sz="1300" kern="1200" dirty="0" smtClean="0">
                          <a:solidFill>
                            <a:srgbClr val="0000CC"/>
                          </a:solidFill>
                          <a:latin typeface="+mn-lt"/>
                          <a:ea typeface="+mn-ea"/>
                          <a:cs typeface="+mn-cs"/>
                        </a:rPr>
                        <a:t>Se </a:t>
                      </a:r>
                      <a:r>
                        <a:rPr lang="es-ES" sz="1300" b="1" kern="1200" dirty="0" smtClean="0">
                          <a:solidFill>
                            <a:srgbClr val="0000CC"/>
                          </a:solidFill>
                          <a:latin typeface="+mn-lt"/>
                          <a:ea typeface="+mn-ea"/>
                          <a:cs typeface="+mn-cs"/>
                        </a:rPr>
                        <a:t>eleva el límite</a:t>
                      </a:r>
                      <a:r>
                        <a:rPr lang="es-ES" sz="1300" kern="1200" dirty="0" smtClean="0">
                          <a:solidFill>
                            <a:srgbClr val="0000CC"/>
                          </a:solidFill>
                          <a:latin typeface="+mn-lt"/>
                          <a:ea typeface="+mn-ea"/>
                          <a:cs typeface="+mn-cs"/>
                        </a:rPr>
                        <a:t> regulado en el artículo 36.1 LIS, para determinados casos, </a:t>
                      </a:r>
                      <a:r>
                        <a:rPr lang="es-ES" sz="1300" u="sng" kern="1200" dirty="0" smtClean="0">
                          <a:solidFill>
                            <a:srgbClr val="0000CC"/>
                          </a:solidFill>
                          <a:latin typeface="+mn-lt"/>
                          <a:ea typeface="+mn-ea"/>
                          <a:cs typeface="+mn-cs"/>
                        </a:rPr>
                        <a:t>el importe de esta deducción, conjuntamente con el resto de ayudas percibidas por el contribuyente, no podrá superar el </a:t>
                      </a:r>
                      <a:r>
                        <a:rPr lang="es-ES" sz="1300" b="1" u="sng" kern="1200" dirty="0" smtClean="0">
                          <a:solidFill>
                            <a:srgbClr val="0000CC"/>
                          </a:solidFill>
                          <a:latin typeface="+mn-lt"/>
                          <a:ea typeface="+mn-ea"/>
                          <a:cs typeface="+mn-cs"/>
                        </a:rPr>
                        <a:t>50% del coste de producción</a:t>
                      </a:r>
                      <a:r>
                        <a:rPr lang="es-ES" sz="1300" kern="1200" dirty="0" smtClean="0">
                          <a:solidFill>
                            <a:srgbClr val="0000CC"/>
                          </a:solidFill>
                          <a:latin typeface="+mn-lt"/>
                          <a:ea typeface="+mn-ea"/>
                          <a:cs typeface="+mn-cs"/>
                        </a:rPr>
                        <a:t>. Pero, </a:t>
                      </a:r>
                      <a:r>
                        <a:rPr lang="es-ES" sz="1300" b="1" u="sng" kern="1200" dirty="0" smtClean="0">
                          <a:solidFill>
                            <a:srgbClr val="0000CC"/>
                          </a:solidFill>
                          <a:latin typeface="+mn-lt"/>
                          <a:ea typeface="+mn-ea"/>
                          <a:cs typeface="+mn-cs"/>
                        </a:rPr>
                        <a:t>en determinados casos ese límite se eleva</a:t>
                      </a:r>
                      <a:r>
                        <a:rPr lang="es-ES" sz="1300" kern="1200" dirty="0" smtClean="0">
                          <a:solidFill>
                            <a:srgbClr val="0000CC"/>
                          </a:solidFill>
                          <a:latin typeface="+mn-lt"/>
                          <a:ea typeface="+mn-ea"/>
                          <a:cs typeface="+mn-cs"/>
                        </a:rPr>
                        <a:t>. Con efectos para períodos impositivos iniciados </a:t>
                      </a:r>
                      <a:r>
                        <a:rPr lang="es-ES" sz="1300" u="sng" kern="1200" dirty="0" smtClean="0">
                          <a:solidFill>
                            <a:srgbClr val="0000CC"/>
                          </a:solidFill>
                          <a:latin typeface="+mn-lt"/>
                          <a:ea typeface="+mn-ea"/>
                          <a:cs typeface="+mn-cs"/>
                        </a:rPr>
                        <a:t>a partir del 1 de enero de 2017</a:t>
                      </a:r>
                      <a:r>
                        <a:rPr lang="es-ES" sz="1300" kern="1200" dirty="0" smtClean="0">
                          <a:solidFill>
                            <a:srgbClr val="0000CC"/>
                          </a:solidFill>
                          <a:latin typeface="+mn-lt"/>
                          <a:ea typeface="+mn-ea"/>
                          <a:cs typeface="+mn-cs"/>
                        </a:rPr>
                        <a:t>, </a:t>
                      </a:r>
                      <a:r>
                        <a:rPr lang="es-ES" sz="1300" b="1" u="sng" kern="1200" dirty="0" smtClean="0">
                          <a:solidFill>
                            <a:srgbClr val="0000CC"/>
                          </a:solidFill>
                          <a:latin typeface="+mn-lt"/>
                          <a:ea typeface="+mn-ea"/>
                          <a:cs typeface="+mn-cs"/>
                        </a:rPr>
                        <a:t>dicho límite del 50% se elevará, para los siguientes casos, hasta</a:t>
                      </a:r>
                      <a:r>
                        <a:rPr lang="es-ES" sz="1300" b="1" kern="1200" dirty="0" smtClean="0">
                          <a:solidFill>
                            <a:srgbClr val="0000CC"/>
                          </a:solidFill>
                          <a:latin typeface="+mn-lt"/>
                          <a:ea typeface="+mn-ea"/>
                          <a:cs typeface="+mn-cs"/>
                        </a:rPr>
                        <a:t>:</a:t>
                      </a:r>
                      <a:endParaRPr lang="es-ES_tradnl" sz="1300" kern="1200" dirty="0" smtClean="0">
                        <a:solidFill>
                          <a:srgbClr val="0000CC"/>
                        </a:solidFill>
                        <a:latin typeface="+mn-lt"/>
                        <a:ea typeface="+mn-ea"/>
                        <a:cs typeface="+mn-cs"/>
                      </a:endParaRPr>
                    </a:p>
                    <a:p>
                      <a:pPr lvl="1"/>
                      <a:r>
                        <a:rPr lang="es-ES" sz="1300" kern="1200" dirty="0" smtClean="0">
                          <a:solidFill>
                            <a:srgbClr val="0000CC"/>
                          </a:solidFill>
                          <a:latin typeface="+mn-lt"/>
                          <a:ea typeface="+mn-ea"/>
                          <a:cs typeface="+mn-cs"/>
                        </a:rPr>
                        <a:t>El </a:t>
                      </a:r>
                      <a:r>
                        <a:rPr lang="es-ES" sz="1300" b="1" kern="1200" dirty="0" smtClean="0">
                          <a:solidFill>
                            <a:srgbClr val="0000CC"/>
                          </a:solidFill>
                          <a:latin typeface="+mn-lt"/>
                          <a:ea typeface="+mn-ea"/>
                          <a:cs typeface="+mn-cs"/>
                        </a:rPr>
                        <a:t>60%</a:t>
                      </a:r>
                      <a:r>
                        <a:rPr lang="es-ES" sz="1300" kern="1200" dirty="0" smtClean="0">
                          <a:solidFill>
                            <a:srgbClr val="0000CC"/>
                          </a:solidFill>
                          <a:latin typeface="+mn-lt"/>
                          <a:ea typeface="+mn-ea"/>
                          <a:cs typeface="+mn-cs"/>
                        </a:rPr>
                        <a:t> </a:t>
                      </a:r>
                      <a:r>
                        <a:rPr lang="es-ES" sz="1300" u="sng" kern="1200" dirty="0" smtClean="0">
                          <a:solidFill>
                            <a:srgbClr val="0000CC"/>
                          </a:solidFill>
                          <a:latin typeface="+mn-lt"/>
                          <a:ea typeface="+mn-ea"/>
                          <a:cs typeface="+mn-cs"/>
                        </a:rPr>
                        <a:t>en el caso de </a:t>
                      </a:r>
                      <a:r>
                        <a:rPr lang="es-ES" sz="1300" kern="1200" dirty="0" smtClean="0">
                          <a:solidFill>
                            <a:srgbClr val="0000CC"/>
                          </a:solidFill>
                          <a:latin typeface="+mn-lt"/>
                          <a:ea typeface="+mn-ea"/>
                          <a:cs typeface="+mn-cs"/>
                        </a:rPr>
                        <a:t>producciones transfronterizas financiadas por más de un Estado miembro de la Unión Europea y en las que participen productores de más de un Estado miembro.</a:t>
                      </a:r>
                      <a:endParaRPr lang="es-ES_tradnl" sz="1300" kern="1200" dirty="0" smtClean="0">
                        <a:solidFill>
                          <a:srgbClr val="0000CC"/>
                        </a:solidFill>
                        <a:latin typeface="+mn-lt"/>
                        <a:ea typeface="+mn-ea"/>
                        <a:cs typeface="+mn-cs"/>
                      </a:endParaRPr>
                    </a:p>
                    <a:p>
                      <a:pPr lvl="1"/>
                      <a:r>
                        <a:rPr lang="es-ES" sz="1300" kern="1200" dirty="0" smtClean="0">
                          <a:solidFill>
                            <a:srgbClr val="0000CC"/>
                          </a:solidFill>
                          <a:latin typeface="+mn-lt"/>
                          <a:ea typeface="+mn-ea"/>
                          <a:cs typeface="+mn-cs"/>
                        </a:rPr>
                        <a:t>El </a:t>
                      </a:r>
                      <a:r>
                        <a:rPr lang="es-ES" sz="1300" b="1" kern="1200" dirty="0" smtClean="0">
                          <a:solidFill>
                            <a:srgbClr val="0000CC"/>
                          </a:solidFill>
                          <a:latin typeface="+mn-lt"/>
                          <a:ea typeface="+mn-ea"/>
                          <a:cs typeface="+mn-cs"/>
                        </a:rPr>
                        <a:t>70%</a:t>
                      </a:r>
                      <a:r>
                        <a:rPr lang="es-ES" sz="1300" kern="1200" dirty="0" smtClean="0">
                          <a:solidFill>
                            <a:srgbClr val="0000CC"/>
                          </a:solidFill>
                          <a:latin typeface="+mn-lt"/>
                          <a:ea typeface="+mn-ea"/>
                          <a:cs typeface="+mn-cs"/>
                        </a:rPr>
                        <a:t> </a:t>
                      </a:r>
                      <a:r>
                        <a:rPr lang="es-ES" sz="1300" u="sng" kern="1200" dirty="0" smtClean="0">
                          <a:solidFill>
                            <a:srgbClr val="0000CC"/>
                          </a:solidFill>
                          <a:latin typeface="+mn-lt"/>
                          <a:ea typeface="+mn-ea"/>
                          <a:cs typeface="+mn-cs"/>
                        </a:rPr>
                        <a:t>en el caso de </a:t>
                      </a:r>
                      <a:r>
                        <a:rPr lang="es-ES" sz="1300" kern="1200" dirty="0" smtClean="0">
                          <a:solidFill>
                            <a:srgbClr val="0000CC"/>
                          </a:solidFill>
                          <a:latin typeface="+mn-lt"/>
                          <a:ea typeface="+mn-ea"/>
                          <a:cs typeface="+mn-cs"/>
                        </a:rPr>
                        <a:t>las producciones dirigidas por un nuevo realizador cuyo presupuesto de producción no supere 1 millón de euros.</a:t>
                      </a:r>
                      <a:endParaRPr lang="es-ES_tradnl" sz="1300" kern="1200" dirty="0" smtClean="0">
                        <a:solidFill>
                          <a:srgbClr val="0000CC"/>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514600">
                <a:tc>
                  <a:txBody>
                    <a:bodyPr/>
                    <a:lstStyle/>
                    <a:p>
                      <a:pPr lvl="0"/>
                      <a:r>
                        <a:rPr lang="es-ES" sz="1300" kern="1200" dirty="0" smtClean="0">
                          <a:solidFill>
                            <a:srgbClr val="0000CC"/>
                          </a:solidFill>
                          <a:latin typeface="+mn-lt"/>
                          <a:ea typeface="+mn-ea"/>
                          <a:cs typeface="+mn-cs"/>
                        </a:rPr>
                        <a:t>Se </a:t>
                      </a:r>
                      <a:r>
                        <a:rPr lang="es-ES" sz="1300" b="1" kern="1200" dirty="0" smtClean="0">
                          <a:solidFill>
                            <a:srgbClr val="0000CC"/>
                          </a:solidFill>
                          <a:latin typeface="+mn-lt"/>
                          <a:ea typeface="+mn-ea"/>
                          <a:cs typeface="+mn-cs"/>
                        </a:rPr>
                        <a:t>aumenta el % de deducción regulado en el artículo </a:t>
                      </a:r>
                      <a:r>
                        <a:rPr lang="es-ES" sz="1300" b="1" kern="1200" dirty="0" smtClean="0">
                          <a:solidFill>
                            <a:srgbClr val="FF0000"/>
                          </a:solidFill>
                          <a:latin typeface="+mn-lt"/>
                          <a:ea typeface="+mn-ea"/>
                          <a:cs typeface="+mn-cs"/>
                        </a:rPr>
                        <a:t>36.2 LIS</a:t>
                      </a:r>
                      <a:r>
                        <a:rPr lang="es-ES" sz="1300" kern="1200" dirty="0" smtClean="0">
                          <a:solidFill>
                            <a:srgbClr val="0000CC"/>
                          </a:solidFill>
                          <a:latin typeface="+mn-lt"/>
                          <a:ea typeface="+mn-ea"/>
                          <a:cs typeface="+mn-cs"/>
                        </a:rPr>
                        <a:t>, aplicable a los productores </a:t>
                      </a:r>
                      <a:r>
                        <a:rPr lang="es-ES" sz="1300" b="1" u="sng" kern="1200" dirty="0" smtClean="0">
                          <a:solidFill>
                            <a:srgbClr val="FF0000"/>
                          </a:solidFill>
                          <a:latin typeface="+mn-lt"/>
                          <a:ea typeface="+mn-ea"/>
                          <a:cs typeface="+mn-cs"/>
                        </a:rPr>
                        <a:t>registrados en el Registro de Empresas Cinematográficas</a:t>
                      </a:r>
                      <a:r>
                        <a:rPr lang="es-ES" sz="1300" kern="1200" dirty="0" smtClean="0">
                          <a:solidFill>
                            <a:srgbClr val="0000CC"/>
                          </a:solidFill>
                          <a:latin typeface="+mn-lt"/>
                          <a:ea typeface="+mn-ea"/>
                          <a:cs typeface="+mn-cs"/>
                        </a:rPr>
                        <a:t> del Ministerio de Educación, Cultura y Deporte que se encarguen de la </a:t>
                      </a:r>
                      <a:r>
                        <a:rPr lang="es-ES" sz="1300" b="1" u="sng" kern="1200" dirty="0" smtClean="0">
                          <a:solidFill>
                            <a:srgbClr val="FF0066"/>
                          </a:solidFill>
                          <a:latin typeface="+mn-lt"/>
                          <a:ea typeface="+mn-ea"/>
                          <a:cs typeface="+mn-cs"/>
                        </a:rPr>
                        <a:t>ejecución de una producción extranjera</a:t>
                      </a:r>
                      <a:r>
                        <a:rPr lang="es-ES" sz="1300" kern="1200" dirty="0" smtClean="0">
                          <a:solidFill>
                            <a:srgbClr val="0000CC"/>
                          </a:solidFill>
                          <a:latin typeface="+mn-lt"/>
                          <a:ea typeface="+mn-ea"/>
                          <a:cs typeface="+mn-cs"/>
                        </a:rPr>
                        <a:t> de largometrajes cinematográficos o de obras audiovisuales que permitan la confección de un soporte físico previo a su producción industrial seriada.</a:t>
                      </a:r>
                      <a:endParaRPr lang="es-ES_tradnl" sz="1300" kern="1200" dirty="0" smtClean="0">
                        <a:solidFill>
                          <a:srgbClr val="0000CC"/>
                        </a:solidFill>
                        <a:latin typeface="+mn-lt"/>
                        <a:ea typeface="+mn-ea"/>
                        <a:cs typeface="+mn-cs"/>
                      </a:endParaRPr>
                    </a:p>
                    <a:p>
                      <a:r>
                        <a:rPr lang="es-ES" sz="1300" kern="1200" dirty="0" smtClean="0">
                          <a:solidFill>
                            <a:srgbClr val="0000CC"/>
                          </a:solidFill>
                          <a:latin typeface="+mn-lt"/>
                          <a:ea typeface="+mn-ea"/>
                          <a:cs typeface="+mn-cs"/>
                        </a:rPr>
                        <a:t>El </a:t>
                      </a:r>
                      <a:r>
                        <a:rPr lang="es-ES" sz="1300" b="1" kern="1200" dirty="0" smtClean="0">
                          <a:solidFill>
                            <a:srgbClr val="0000CC"/>
                          </a:solidFill>
                          <a:latin typeface="+mn-lt"/>
                          <a:ea typeface="+mn-ea"/>
                          <a:cs typeface="+mn-cs"/>
                        </a:rPr>
                        <a:t>porcentaje queda fijado en el 20%</a:t>
                      </a:r>
                      <a:r>
                        <a:rPr lang="es-ES" sz="1300" kern="1200" dirty="0" smtClean="0">
                          <a:solidFill>
                            <a:srgbClr val="0000CC"/>
                          </a:solidFill>
                          <a:latin typeface="+mn-lt"/>
                          <a:ea typeface="+mn-ea"/>
                          <a:cs typeface="+mn-cs"/>
                        </a:rPr>
                        <a:t> de los gastos realizados en territorio español, siempre que </a:t>
                      </a:r>
                      <a:r>
                        <a:rPr lang="es-ES" sz="1300" u="sng" kern="1200" dirty="0" smtClean="0">
                          <a:solidFill>
                            <a:srgbClr val="0000CC"/>
                          </a:solidFill>
                          <a:latin typeface="+mn-lt"/>
                          <a:ea typeface="+mn-ea"/>
                          <a:cs typeface="+mn-cs"/>
                        </a:rPr>
                        <a:t>los gastos realizados en territorio español sean, al menos, de 1 millón de euros</a:t>
                      </a:r>
                      <a:r>
                        <a:rPr lang="es-ES" sz="1300" kern="1200" dirty="0" smtClean="0">
                          <a:solidFill>
                            <a:srgbClr val="0000CC"/>
                          </a:solidFill>
                          <a:latin typeface="+mn-lt"/>
                          <a:ea typeface="+mn-ea"/>
                          <a:cs typeface="+mn-cs"/>
                        </a:rPr>
                        <a:t> (15% en 2015 y 2016).</a:t>
                      </a:r>
                      <a:endParaRPr lang="es-ES_tradnl" sz="1300" kern="1200" dirty="0" smtClean="0">
                        <a:solidFill>
                          <a:srgbClr val="0000CC"/>
                        </a:solidFill>
                        <a:latin typeface="+mn-lt"/>
                        <a:ea typeface="+mn-ea"/>
                        <a:cs typeface="+mn-cs"/>
                      </a:endParaRPr>
                    </a:p>
                    <a:p>
                      <a:pPr lvl="0"/>
                      <a:r>
                        <a:rPr lang="es-ES" sz="1300" kern="1200" dirty="0" smtClean="0">
                          <a:solidFill>
                            <a:srgbClr val="0000CC"/>
                          </a:solidFill>
                          <a:latin typeface="+mn-lt"/>
                          <a:ea typeface="+mn-ea"/>
                          <a:cs typeface="+mn-cs"/>
                        </a:rPr>
                        <a:t>Se </a:t>
                      </a:r>
                      <a:r>
                        <a:rPr lang="es-ES" sz="1300" b="1" kern="1200" dirty="0" smtClean="0">
                          <a:solidFill>
                            <a:srgbClr val="0000CC"/>
                          </a:solidFill>
                          <a:latin typeface="+mn-lt"/>
                          <a:ea typeface="+mn-ea"/>
                          <a:cs typeface="+mn-cs"/>
                        </a:rPr>
                        <a:t>aumenta la base de la deducción regulada en el artículo 36.2 LIS</a:t>
                      </a:r>
                      <a:r>
                        <a:rPr lang="es-ES" sz="1300" kern="1200" dirty="0" smtClean="0">
                          <a:solidFill>
                            <a:srgbClr val="0000CC"/>
                          </a:solidFill>
                          <a:latin typeface="+mn-lt"/>
                          <a:ea typeface="+mn-ea"/>
                          <a:cs typeface="+mn-cs"/>
                        </a:rPr>
                        <a:t>, que estará constituida por los siguientes gastos realizados en territorio español directamente relacionados con la producción:</a:t>
                      </a:r>
                      <a:endParaRPr lang="es-ES_tradnl" sz="1300" kern="1200" dirty="0" smtClean="0">
                        <a:solidFill>
                          <a:srgbClr val="0000CC"/>
                        </a:solidFill>
                        <a:latin typeface="+mn-lt"/>
                        <a:ea typeface="+mn-ea"/>
                        <a:cs typeface="+mn-cs"/>
                      </a:endParaRPr>
                    </a:p>
                    <a:p>
                      <a:pPr lvl="1"/>
                      <a:r>
                        <a:rPr lang="es-ES" sz="1300" kern="1200" dirty="0" smtClean="0">
                          <a:solidFill>
                            <a:srgbClr val="0000CC"/>
                          </a:solidFill>
                          <a:latin typeface="+mn-lt"/>
                          <a:ea typeface="+mn-ea"/>
                          <a:cs typeface="+mn-cs"/>
                        </a:rPr>
                        <a:t>Los gastos de personal creativo, siempre que tenga residencia fiscal en España o en algún Estado miembro del Espacio Económico Europeo, con el </a:t>
                      </a:r>
                      <a:r>
                        <a:rPr lang="es-ES" sz="1300" b="1" kern="1200" dirty="0" smtClean="0">
                          <a:solidFill>
                            <a:srgbClr val="0000CC"/>
                          </a:solidFill>
                          <a:latin typeface="+mn-lt"/>
                          <a:ea typeface="+mn-ea"/>
                          <a:cs typeface="+mn-cs"/>
                        </a:rPr>
                        <a:t>límite de 100.000 euros por persona</a:t>
                      </a:r>
                      <a:r>
                        <a:rPr lang="es-ES" sz="1300" kern="1200" dirty="0" smtClean="0">
                          <a:solidFill>
                            <a:srgbClr val="0000CC"/>
                          </a:solidFill>
                          <a:latin typeface="+mn-lt"/>
                          <a:ea typeface="+mn-ea"/>
                          <a:cs typeface="+mn-cs"/>
                        </a:rPr>
                        <a:t> (50.000 € por persona en 2015 y 2016).</a:t>
                      </a:r>
                      <a:endParaRPr lang="es-ES_tradnl" sz="1300" kern="1200" dirty="0" smtClean="0">
                        <a:solidFill>
                          <a:srgbClr val="0000CC"/>
                        </a:solidFill>
                        <a:latin typeface="+mn-lt"/>
                        <a:ea typeface="+mn-ea"/>
                        <a:cs typeface="+mn-cs"/>
                      </a:endParaRPr>
                    </a:p>
                    <a:p>
                      <a:pPr lvl="1"/>
                      <a:r>
                        <a:rPr lang="es-ES" sz="1300" kern="1200" dirty="0" smtClean="0">
                          <a:solidFill>
                            <a:srgbClr val="0000CC"/>
                          </a:solidFill>
                          <a:latin typeface="+mn-lt"/>
                          <a:ea typeface="+mn-ea"/>
                          <a:cs typeface="+mn-cs"/>
                        </a:rPr>
                        <a:t>Los gastos derivados de la utilización de industrias técnicas y otros proveedores.</a:t>
                      </a:r>
                      <a:endParaRPr lang="es-ES_tradnl" sz="1300" kern="1200" dirty="0" smtClean="0">
                        <a:solidFill>
                          <a:srgbClr val="0000CC"/>
                        </a:solidFill>
                        <a:latin typeface="+mn-lt"/>
                        <a:ea typeface="+mn-ea"/>
                        <a:cs typeface="+mn-cs"/>
                      </a:endParaRPr>
                    </a:p>
                    <a:p>
                      <a:pPr lvl="0"/>
                      <a:r>
                        <a:rPr lang="es-ES" sz="1300" u="sng" kern="1200" dirty="0" smtClean="0">
                          <a:solidFill>
                            <a:srgbClr val="0000CC"/>
                          </a:solidFill>
                          <a:latin typeface="+mn-lt"/>
                          <a:ea typeface="+mn-ea"/>
                          <a:cs typeface="+mn-cs"/>
                        </a:rPr>
                        <a:t>Se </a:t>
                      </a:r>
                      <a:r>
                        <a:rPr lang="es-ES" sz="1300" b="1" u="sng" kern="1200" dirty="0" smtClean="0">
                          <a:solidFill>
                            <a:srgbClr val="0000CC"/>
                          </a:solidFill>
                          <a:latin typeface="+mn-lt"/>
                          <a:ea typeface="+mn-ea"/>
                          <a:cs typeface="+mn-cs"/>
                        </a:rPr>
                        <a:t>amplía el límite</a:t>
                      </a:r>
                      <a:r>
                        <a:rPr lang="es-ES" sz="1300" b="1" kern="1200" dirty="0" smtClean="0">
                          <a:solidFill>
                            <a:srgbClr val="0000CC"/>
                          </a:solidFill>
                          <a:latin typeface="+mn-lt"/>
                          <a:ea typeface="+mn-ea"/>
                          <a:cs typeface="+mn-cs"/>
                        </a:rPr>
                        <a:t> de la deducción regulada en el artículo 36.2 LIS</a:t>
                      </a:r>
                      <a:r>
                        <a:rPr lang="es-ES" sz="1300" kern="1200" dirty="0" smtClean="0">
                          <a:solidFill>
                            <a:srgbClr val="0000CC"/>
                          </a:solidFill>
                          <a:latin typeface="+mn-lt"/>
                          <a:ea typeface="+mn-ea"/>
                          <a:cs typeface="+mn-cs"/>
                        </a:rPr>
                        <a:t>, de tal forma que el importe de esta deducción </a:t>
                      </a:r>
                      <a:r>
                        <a:rPr lang="es-ES" sz="1300" b="1" kern="1200" dirty="0" smtClean="0">
                          <a:solidFill>
                            <a:srgbClr val="0000CC"/>
                          </a:solidFill>
                          <a:latin typeface="+mn-lt"/>
                          <a:ea typeface="+mn-ea"/>
                          <a:cs typeface="+mn-cs"/>
                        </a:rPr>
                        <a:t>no podrá ser superior a 3 millones</a:t>
                      </a:r>
                      <a:r>
                        <a:rPr lang="es-ES" sz="1300" kern="1200" dirty="0" smtClean="0">
                          <a:solidFill>
                            <a:srgbClr val="0000CC"/>
                          </a:solidFill>
                          <a:latin typeface="+mn-lt"/>
                          <a:ea typeface="+mn-ea"/>
                          <a:cs typeface="+mn-cs"/>
                        </a:rPr>
                        <a:t> </a:t>
                      </a:r>
                      <a:r>
                        <a:rPr lang="es-ES" sz="1300" b="1" kern="1200" dirty="0" smtClean="0">
                          <a:solidFill>
                            <a:srgbClr val="0000CC"/>
                          </a:solidFill>
                          <a:latin typeface="+mn-lt"/>
                          <a:ea typeface="+mn-ea"/>
                          <a:cs typeface="+mn-cs"/>
                        </a:rPr>
                        <a:t>de euros</a:t>
                      </a:r>
                      <a:r>
                        <a:rPr lang="es-ES" sz="1300" kern="1200" dirty="0" smtClean="0">
                          <a:solidFill>
                            <a:srgbClr val="0000CC"/>
                          </a:solidFill>
                          <a:latin typeface="+mn-lt"/>
                          <a:ea typeface="+mn-ea"/>
                          <a:cs typeface="+mn-cs"/>
                        </a:rPr>
                        <a:t>, por cada producción realizada (2,5 millones de euros en 2015 y 2016).</a:t>
                      </a:r>
                      <a:endParaRPr lang="es-ES_tradnl" sz="1300" dirty="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2637872184"/>
      </p:ext>
    </p:extLst>
  </p:cSld>
  <p:clrMapOvr>
    <a:masterClrMapping/>
  </p:clrMapOvr>
  <p:transition/>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361</a:t>
            </a:fld>
            <a:endParaRPr lang="es-ES" dirty="0"/>
          </a:p>
        </p:txBody>
      </p:sp>
      <p:sp>
        <p:nvSpPr>
          <p:cNvPr id="244740" name="Rectangle 3"/>
          <p:cNvSpPr>
            <a:spLocks noChangeArrowheads="1"/>
          </p:cNvSpPr>
          <p:nvPr/>
        </p:nvSpPr>
        <p:spPr bwMode="auto">
          <a:xfrm>
            <a:off x="304800" y="1290459"/>
            <a:ext cx="9448800" cy="4555093"/>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sz="2800" dirty="0" smtClean="0">
                <a:solidFill>
                  <a:srgbClr val="FFFF00"/>
                </a:solidFill>
                <a:effectLst>
                  <a:outerShdw blurRad="38100" dist="38100" dir="2700000" algn="tl">
                    <a:srgbClr val="000000"/>
                  </a:outerShdw>
                </a:effectLst>
                <a:latin typeface="+mn-lt"/>
              </a:rPr>
              <a:t>Ley  6/2018</a:t>
            </a:r>
            <a:r>
              <a:rPr lang="es-ES_tradnl" sz="2800" dirty="0" smtClean="0">
                <a:latin typeface="+mn-lt"/>
              </a:rPr>
              <a:t>, de 27 de junio, de Presupuestos Generales del Estado para el año 2018. </a:t>
            </a:r>
            <a:r>
              <a:rPr lang="es-ES_tradnl" sz="2800" dirty="0" smtClean="0">
                <a:solidFill>
                  <a:srgbClr val="CCFFFF"/>
                </a:solidFill>
                <a:latin typeface="+mn-lt"/>
              </a:rPr>
              <a:t>(BOE 04/07/2018, </a:t>
            </a:r>
            <a:r>
              <a:rPr lang="es-ES_tradnl" sz="2800" dirty="0" smtClean="0">
                <a:solidFill>
                  <a:srgbClr val="FFFF66"/>
                </a:solidFill>
                <a:latin typeface="+mn-lt"/>
              </a:rPr>
              <a:t>con efectos para períodos impositivos que se  inicien el 01/01/2018 </a:t>
            </a:r>
            <a:r>
              <a:rPr lang="es-ES_tradnl" sz="2800" dirty="0" err="1" smtClean="0">
                <a:solidFill>
                  <a:srgbClr val="FFFF66"/>
                </a:solidFill>
                <a:latin typeface="+mn-lt"/>
              </a:rPr>
              <a:t>ó</a:t>
            </a:r>
            <a:r>
              <a:rPr lang="es-ES_tradnl" sz="2800" dirty="0" smtClean="0">
                <a:solidFill>
                  <a:srgbClr val="FFFF66"/>
                </a:solidFill>
                <a:latin typeface="+mn-lt"/>
              </a:rPr>
              <a:t> desde 5/7/2018</a:t>
            </a:r>
            <a:r>
              <a:rPr lang="es-ES_tradnl" sz="2800" dirty="0" smtClean="0">
                <a:solidFill>
                  <a:srgbClr val="CCFFFF"/>
                </a:solidFill>
                <a:latin typeface="+mn-lt"/>
              </a:rPr>
              <a:t>).      </a:t>
            </a:r>
            <a:r>
              <a:rPr lang="es-ES_tradnl" sz="2800" dirty="0" smtClean="0">
                <a:solidFill>
                  <a:srgbClr val="FFFF00"/>
                </a:solidFill>
                <a:effectLst>
                  <a:outerShdw blurRad="38100" dist="38100" dir="2700000" algn="tl">
                    <a:srgbClr val="000000">
                      <a:alpha val="43137"/>
                    </a:srgbClr>
                  </a:outerShdw>
                </a:effectLst>
                <a:latin typeface="+mn-lt"/>
              </a:rPr>
              <a:t>(PGE-2018)</a:t>
            </a:r>
          </a:p>
          <a:p>
            <a:pPr marL="514350" indent="-514350">
              <a:defRPr/>
            </a:pPr>
            <a:endParaRPr lang="es-ES_tradnl" sz="900" dirty="0" smtClean="0">
              <a:effectLst>
                <a:outerShdw blurRad="38100" dist="38100" dir="2700000" algn="tl">
                  <a:srgbClr val="000000">
                    <a:alpha val="43137"/>
                  </a:srgbClr>
                </a:outerShdw>
              </a:effectLst>
              <a:latin typeface="+mn-lt"/>
            </a:endParaRPr>
          </a:p>
          <a:p>
            <a:pPr marL="514350" indent="-514350">
              <a:defRPr/>
            </a:pPr>
            <a:endParaRPr lang="es-ES_tradnl" sz="2800" dirty="0" smtClean="0">
              <a:effectLst>
                <a:outerShdw blurRad="38100" dist="38100" dir="2700000" algn="tl">
                  <a:srgbClr val="000000">
                    <a:alpha val="43137"/>
                  </a:srgbClr>
                </a:outerShdw>
              </a:effectLst>
              <a:latin typeface="+mn-lt"/>
            </a:endParaRPr>
          </a:p>
          <a:p>
            <a:pPr marL="514350" indent="-514350">
              <a:defRPr/>
            </a:pPr>
            <a:endParaRPr lang="es-ES_tradnl" sz="1100" dirty="0" smtClean="0">
              <a:effectLst>
                <a:outerShdw blurRad="38100" dist="38100" dir="2700000" algn="tl">
                  <a:srgbClr val="000000">
                    <a:alpha val="43137"/>
                  </a:srgbClr>
                </a:outerShdw>
              </a:effectLst>
              <a:latin typeface="+mn-lt"/>
            </a:endParaRPr>
          </a:p>
          <a:p>
            <a:pPr marL="742950" indent="-742950">
              <a:buFont typeface="Wingdings" panose="05000000000000000000" pitchFamily="2" charset="2"/>
              <a:buChar char="v"/>
              <a:defRPr/>
            </a:pPr>
            <a:r>
              <a:rPr lang="es-ES" dirty="0" smtClean="0">
                <a:solidFill>
                  <a:srgbClr val="FFFF99"/>
                </a:solidFill>
                <a:latin typeface="+mn-lt"/>
              </a:rPr>
              <a:t>Modifica la deducción por inversiones en producciones cinematográficas </a:t>
            </a:r>
            <a:r>
              <a:rPr lang="es-ES" dirty="0" smtClean="0">
                <a:solidFill>
                  <a:srgbClr val="FFFF00"/>
                </a:solidFill>
                <a:latin typeface="+mn-lt"/>
              </a:rPr>
              <a:t>EXTANJERAS</a:t>
            </a:r>
            <a:r>
              <a:rPr lang="es-ES" dirty="0" smtClean="0">
                <a:solidFill>
                  <a:srgbClr val="FFFF99"/>
                </a:solidFill>
                <a:latin typeface="+mn-lt"/>
              </a:rPr>
              <a:t> </a:t>
            </a:r>
            <a:r>
              <a:rPr lang="es-ES" dirty="0" smtClean="0">
                <a:solidFill>
                  <a:srgbClr val="FFFF99"/>
                </a:solidFill>
                <a:effectLst>
                  <a:outerShdw blurRad="38100" dist="38100" dir="2700000" algn="tl">
                    <a:srgbClr val="000000">
                      <a:alpha val="43137"/>
                    </a:srgbClr>
                  </a:outerShdw>
                </a:effectLst>
                <a:latin typeface="+mn-lt"/>
              </a:rPr>
              <a:t>Registradas en el </a:t>
            </a:r>
            <a:r>
              <a:rPr lang="es-ES" dirty="0" smtClean="0">
                <a:solidFill>
                  <a:srgbClr val="FFFF66"/>
                </a:solidFill>
                <a:effectLst>
                  <a:outerShdw blurRad="38100" dist="38100" dir="2700000" algn="tl">
                    <a:srgbClr val="000000">
                      <a:alpha val="43137"/>
                    </a:srgbClr>
                  </a:outerShdw>
                </a:effectLst>
                <a:latin typeface="+mn-lt"/>
              </a:rPr>
              <a:t>REC</a:t>
            </a:r>
          </a:p>
          <a:p>
            <a:pPr>
              <a:defRPr/>
            </a:pPr>
            <a:endParaRPr lang="es-ES" sz="800" dirty="0" smtClean="0">
              <a:solidFill>
                <a:srgbClr val="FFFF99"/>
              </a:solidFill>
              <a:latin typeface="+mn-lt"/>
            </a:endParaRPr>
          </a:p>
          <a:p>
            <a:pPr marL="742950" indent="-742950">
              <a:buFont typeface="Wingdings" panose="05000000000000000000" pitchFamily="2" charset="2"/>
              <a:buChar char="Ø"/>
              <a:defRPr/>
            </a:pPr>
            <a:r>
              <a:rPr lang="es-ES" dirty="0" smtClean="0">
                <a:latin typeface="+mn-lt"/>
              </a:rPr>
              <a:t>Estableciendo una serie de </a:t>
            </a:r>
            <a:r>
              <a:rPr lang="es-ES" u="sng" dirty="0" smtClean="0">
                <a:latin typeface="+mn-lt"/>
              </a:rPr>
              <a:t>obligaciones</a:t>
            </a:r>
            <a:r>
              <a:rPr lang="es-ES" dirty="0" smtClean="0">
                <a:latin typeface="+mn-lt"/>
              </a:rPr>
              <a:t> para los productores.  </a:t>
            </a:r>
          </a:p>
          <a:p>
            <a:pPr marL="742950" indent="-742950">
              <a:buFont typeface="Wingdings" panose="05000000000000000000" pitchFamily="2" charset="2"/>
              <a:buChar char="v"/>
              <a:defRPr/>
            </a:pPr>
            <a:endParaRPr lang="es-ES" sz="1400" dirty="0" smtClean="0">
              <a:solidFill>
                <a:srgbClr val="FFFF99"/>
              </a:solidFill>
              <a:latin typeface="+mn-lt"/>
            </a:endParaRPr>
          </a:p>
          <a:p>
            <a:pPr marL="742950" indent="-742950">
              <a:buFont typeface="Wingdings" panose="05000000000000000000" pitchFamily="2" charset="2"/>
              <a:buChar char="ü"/>
              <a:defRPr/>
            </a:pPr>
            <a:r>
              <a:rPr lang="es-ES" b="0" u="sng" dirty="0" smtClean="0">
                <a:solidFill>
                  <a:srgbClr val="FFFF99"/>
                </a:solidFill>
                <a:effectLst>
                  <a:outerShdw blurRad="38100" dist="38100" dir="2700000" algn="tl">
                    <a:srgbClr val="000000">
                      <a:alpha val="43137"/>
                    </a:srgbClr>
                  </a:outerShdw>
                </a:effectLst>
                <a:latin typeface="+mn-lt"/>
              </a:rPr>
              <a:t>Modifica</a:t>
            </a:r>
            <a:r>
              <a:rPr lang="es-ES" b="0" dirty="0" smtClean="0">
                <a:solidFill>
                  <a:srgbClr val="FFFF99"/>
                </a:solidFill>
                <a:effectLst>
                  <a:outerShdw blurRad="38100" dist="38100" dir="2700000" algn="tl">
                    <a:srgbClr val="000000">
                      <a:alpha val="43137"/>
                    </a:srgbClr>
                  </a:outerShdw>
                </a:effectLst>
                <a:latin typeface="+mn-lt"/>
              </a:rPr>
              <a:t> </a:t>
            </a:r>
            <a:r>
              <a:rPr lang="es-ES" b="0" u="sng" dirty="0" smtClean="0">
                <a:solidFill>
                  <a:srgbClr val="FFFF99"/>
                </a:solidFill>
                <a:effectLst>
                  <a:outerShdw blurRad="38100" dist="38100" dir="2700000" algn="tl">
                    <a:srgbClr val="000000">
                      <a:alpha val="43137"/>
                    </a:srgbClr>
                  </a:outerShdw>
                </a:effectLst>
                <a:latin typeface="+mn-lt"/>
              </a:rPr>
              <a:t>apartado 2</a:t>
            </a:r>
            <a:r>
              <a:rPr lang="es-ES" b="0" dirty="0" smtClean="0">
                <a:solidFill>
                  <a:srgbClr val="FFFF99"/>
                </a:solidFill>
                <a:effectLst>
                  <a:outerShdw blurRad="38100" dist="38100" dir="2700000" algn="tl">
                    <a:srgbClr val="000000">
                      <a:alpha val="43137"/>
                    </a:srgbClr>
                  </a:outerShdw>
                </a:effectLst>
                <a:latin typeface="+mn-lt"/>
              </a:rPr>
              <a:t> del art. 36 LIS, desde 5/7/2018</a:t>
            </a:r>
            <a:endParaRPr lang="es-ES_tradnl" b="0" dirty="0" smtClean="0">
              <a:solidFill>
                <a:srgbClr val="FFFF99"/>
              </a:solidFill>
              <a:effectLst>
                <a:outerShdw blurRad="38100" dist="38100" dir="2700000" algn="tl">
                  <a:srgbClr val="000000">
                    <a:alpha val="43137"/>
                  </a:srgbClr>
                </a:outerShdw>
              </a:effectLst>
              <a:latin typeface="+mn-lt"/>
            </a:endParaRPr>
          </a:p>
        </p:txBody>
      </p:sp>
      <p:sp>
        <p:nvSpPr>
          <p:cNvPr id="6" name="5 Rectángulo"/>
          <p:cNvSpPr/>
          <p:nvPr/>
        </p:nvSpPr>
        <p:spPr>
          <a:xfrm>
            <a:off x="685800" y="228600"/>
            <a:ext cx="8915400" cy="523220"/>
          </a:xfrm>
          <a:prstGeom prst="rect">
            <a:avLst/>
          </a:prstGeom>
        </p:spPr>
        <p:txBody>
          <a:bodyPr wrap="square">
            <a:spAutoFit/>
          </a:bodyPr>
          <a:lstStyle/>
          <a:p>
            <a:pPr marL="1143000" indent="-1143000" algn="ctr"/>
            <a:r>
              <a:rPr lang="es-ES_tradnl" sz="2800" dirty="0" smtClean="0">
                <a:solidFill>
                  <a:srgbClr val="FFFF99"/>
                </a:solidFill>
              </a:rPr>
              <a:t>NOVEDADES IS DESDE 05/07/2018</a:t>
            </a:r>
            <a:endParaRPr lang="es-ES_tradnl" sz="2800" dirty="0">
              <a:solidFill>
                <a:srgbClr val="FFFF99"/>
              </a:solidFill>
            </a:endParaRPr>
          </a:p>
        </p:txBody>
      </p:sp>
    </p:spTree>
    <p:extLst>
      <p:ext uri="{BB962C8B-B14F-4D97-AF65-F5344CB8AC3E}">
        <p14:creationId xmlns="" xmlns:p14="http://schemas.microsoft.com/office/powerpoint/2010/main" val="2978759165"/>
      </p:ext>
    </p:extLst>
  </p:cSld>
  <p:clrMapOvr>
    <a:masterClrMapping/>
  </p:clrMapOvr>
  <p:transition/>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00800"/>
            <a:ext cx="2311400" cy="476250"/>
          </a:xfrm>
        </p:spPr>
        <p:txBody>
          <a:bodyPr/>
          <a:lstStyle/>
          <a:p>
            <a:pPr>
              <a:defRPr/>
            </a:pPr>
            <a:fld id="{0E8ED8F6-563B-4BD4-9CC2-3A49A22866C9}" type="slidenum">
              <a:rPr lang="es-ES"/>
              <a:pPr>
                <a:defRPr/>
              </a:pPr>
              <a:t>362</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4036065806"/>
              </p:ext>
            </p:extLst>
          </p:nvPr>
        </p:nvGraphicFramePr>
        <p:xfrm>
          <a:off x="169025" y="838200"/>
          <a:ext cx="9660775" cy="5821680"/>
        </p:xfrm>
        <a:graphic>
          <a:graphicData uri="http://schemas.openxmlformats.org/drawingml/2006/table">
            <a:tbl>
              <a:tblPr firstRow="1" bandRow="1">
                <a:tableStyleId>{5C22544A-7EE6-4342-B048-85BDC9FD1C3A}</a:tableStyleId>
              </a:tblPr>
              <a:tblGrid>
                <a:gridCol w="9660775">
                  <a:extLst>
                    <a:ext uri="{9D8B030D-6E8A-4147-A177-3AD203B41FA5}">
                      <a16:colId xmlns="" xmlns:a16="http://schemas.microsoft.com/office/drawing/2014/main" val="4009538841"/>
                    </a:ext>
                  </a:extLst>
                </a:gridCol>
              </a:tblGrid>
              <a:tr h="352727">
                <a:tc>
                  <a:txBody>
                    <a:bodyPr/>
                    <a:lstStyle/>
                    <a:p>
                      <a:r>
                        <a:rPr lang="es-ES" sz="1800" b="0" i="0" u="none" strike="noStrike" kern="1200" baseline="0" dirty="0" smtClean="0">
                          <a:solidFill>
                            <a:schemeClr val="lt1"/>
                          </a:solidFill>
                          <a:latin typeface="+mn-lt"/>
                          <a:ea typeface="+mn-ea"/>
                          <a:cs typeface="+mn-cs"/>
                        </a:rPr>
                        <a:t>Incorporando las siguientes </a:t>
                      </a:r>
                      <a:r>
                        <a:rPr lang="es-ES" sz="1800" b="1" i="0" u="sng" strike="noStrike" kern="1200" baseline="0" dirty="0" smtClean="0">
                          <a:solidFill>
                            <a:srgbClr val="FFFF00"/>
                          </a:solidFill>
                          <a:latin typeface="+mn-lt"/>
                          <a:ea typeface="+mn-ea"/>
                          <a:cs typeface="+mn-cs"/>
                        </a:rPr>
                        <a:t>obligaciones</a:t>
                      </a:r>
                      <a:r>
                        <a:rPr lang="es-ES" sz="1800" b="0" i="0" u="none" strike="noStrike" kern="1200" baseline="0" dirty="0" smtClean="0">
                          <a:solidFill>
                            <a:schemeClr val="lt1"/>
                          </a:solidFill>
                          <a:latin typeface="+mn-lt"/>
                          <a:ea typeface="+mn-ea"/>
                          <a:cs typeface="+mn-cs"/>
                        </a:rPr>
                        <a:t> </a:t>
                      </a:r>
                      <a:r>
                        <a:rPr lang="es-ES" sz="1800" b="1" i="0" u="sng" strike="noStrike" kern="1200" baseline="0" dirty="0" smtClean="0">
                          <a:solidFill>
                            <a:srgbClr val="FFFF00"/>
                          </a:solidFill>
                          <a:latin typeface="+mn-lt"/>
                          <a:ea typeface="+mn-ea"/>
                          <a:cs typeface="+mn-cs"/>
                        </a:rPr>
                        <a:t>a los productores</a:t>
                      </a:r>
                      <a:r>
                        <a:rPr lang="es-ES" sz="1800" b="0" i="0" u="none" strike="noStrike" kern="1200" baseline="0" dirty="0" smtClean="0">
                          <a:solidFill>
                            <a:schemeClr val="lt1"/>
                          </a:solidFill>
                          <a:latin typeface="+mn-lt"/>
                          <a:ea typeface="+mn-ea"/>
                          <a:cs typeface="+mn-cs"/>
                        </a:rPr>
                        <a:t> que se acojan a la Deducción:</a:t>
                      </a:r>
                      <a:endParaRPr lang="es-ES" sz="18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863236019"/>
                  </a:ext>
                </a:extLst>
              </a:tr>
              <a:tr h="2029388">
                <a:tc>
                  <a:txBody>
                    <a:bodyPr/>
                    <a:lstStyle/>
                    <a:p>
                      <a:pPr marL="342900" indent="-342900">
                        <a:buFont typeface="+mj-lt"/>
                        <a:buAutoNum type="arabicPeriod"/>
                      </a:pPr>
                      <a:r>
                        <a:rPr lang="es-ES" sz="1600" b="0" i="0" u="none" strike="noStrike" kern="1200" baseline="0" dirty="0" smtClean="0">
                          <a:solidFill>
                            <a:srgbClr val="0000FF"/>
                          </a:solidFill>
                          <a:latin typeface="+mn-lt"/>
                          <a:ea typeface="+mn-ea"/>
                          <a:cs typeface="+mn-cs"/>
                        </a:rPr>
                        <a:t>1.º </a:t>
                      </a:r>
                      <a:r>
                        <a:rPr lang="es-ES" sz="1600" b="1" i="0" u="sng" strike="noStrike" kern="1200" baseline="0" dirty="0" smtClean="0">
                          <a:solidFill>
                            <a:srgbClr val="0000FF"/>
                          </a:solidFill>
                          <a:latin typeface="+mn-lt"/>
                          <a:ea typeface="+mn-ea"/>
                          <a:cs typeface="+mn-cs"/>
                        </a:rPr>
                        <a:t>Incorporar en los títulos de crédito</a:t>
                      </a:r>
                      <a:r>
                        <a:rPr lang="es-ES" sz="1600" b="1" i="0" u="none" strike="noStrike" kern="1200" baseline="0" dirty="0" smtClean="0">
                          <a:solidFill>
                            <a:srgbClr val="0000FF"/>
                          </a:solidFill>
                          <a:latin typeface="+mn-lt"/>
                          <a:ea typeface="+mn-ea"/>
                          <a:cs typeface="+mn-cs"/>
                        </a:rPr>
                        <a:t> y </a:t>
                      </a:r>
                      <a:r>
                        <a:rPr lang="es-ES" sz="1600" b="1" i="0" u="sng" strike="noStrike" kern="1200" baseline="0" dirty="0" smtClean="0">
                          <a:solidFill>
                            <a:srgbClr val="0000FF"/>
                          </a:solidFill>
                          <a:latin typeface="+mn-lt"/>
                          <a:ea typeface="+mn-ea"/>
                          <a:cs typeface="+mn-cs"/>
                        </a:rPr>
                        <a:t>en la publicidad</a:t>
                      </a:r>
                      <a:r>
                        <a:rPr lang="es-ES" sz="1600" b="1" i="0" u="none" strike="noStrike" kern="1200" baseline="0" dirty="0" smtClean="0">
                          <a:solidFill>
                            <a:srgbClr val="0000FF"/>
                          </a:solidFill>
                          <a:latin typeface="+mn-lt"/>
                          <a:ea typeface="+mn-ea"/>
                          <a:cs typeface="+mn-cs"/>
                        </a:rPr>
                        <a:t> de la producción una referencia específica a haberse acogido al incentivo fiscal </a:t>
                      </a:r>
                      <a:r>
                        <a:rPr lang="es-ES" sz="1600" b="0" i="0" u="sng" strike="noStrike" kern="1200" baseline="0" dirty="0" smtClean="0">
                          <a:solidFill>
                            <a:srgbClr val="0000FF"/>
                          </a:solidFill>
                          <a:latin typeface="+mn-lt"/>
                          <a:ea typeface="+mn-ea"/>
                          <a:cs typeface="+mn-cs"/>
                        </a:rPr>
                        <a:t>e indicar de forma expresa los lugares específicos de rodaje en España y la colaboración del </a:t>
                      </a:r>
                      <a:r>
                        <a:rPr lang="es-ES" sz="1600" b="0" i="0" u="none" strike="noStrike" kern="1200" baseline="0" dirty="0" smtClean="0">
                          <a:solidFill>
                            <a:srgbClr val="0000FF"/>
                          </a:solidFill>
                          <a:latin typeface="+mn-lt"/>
                          <a:ea typeface="+mn-ea"/>
                          <a:cs typeface="+mn-cs"/>
                        </a:rPr>
                        <a:t>Gobierno de España, las Comunidades Autónomas, de la </a:t>
                      </a:r>
                      <a:r>
                        <a:rPr lang="es-ES" sz="1600" b="0" i="0" u="none" strike="noStrike" kern="1200" baseline="0" dirty="0" err="1" smtClean="0">
                          <a:solidFill>
                            <a:srgbClr val="0000FF"/>
                          </a:solidFill>
                          <a:latin typeface="+mn-lt"/>
                          <a:ea typeface="+mn-ea"/>
                          <a:cs typeface="+mn-cs"/>
                        </a:rPr>
                        <a:t>Spain</a:t>
                      </a:r>
                      <a:r>
                        <a:rPr lang="es-ES" sz="1600" b="0" i="0" u="none" strike="noStrike" kern="1200" baseline="0" dirty="0" smtClean="0">
                          <a:solidFill>
                            <a:srgbClr val="0000FF"/>
                          </a:solidFill>
                          <a:latin typeface="+mn-lt"/>
                          <a:ea typeface="+mn-ea"/>
                          <a:cs typeface="+mn-cs"/>
                        </a:rPr>
                        <a:t> Film </a:t>
                      </a:r>
                      <a:r>
                        <a:rPr lang="es-ES" sz="1600" b="0" i="0" u="none" strike="noStrike" kern="1200" baseline="0" dirty="0" err="1" smtClean="0">
                          <a:solidFill>
                            <a:srgbClr val="0000FF"/>
                          </a:solidFill>
                          <a:latin typeface="+mn-lt"/>
                          <a:ea typeface="+mn-ea"/>
                          <a:cs typeface="+mn-cs"/>
                        </a:rPr>
                        <a:t>Commission</a:t>
                      </a:r>
                      <a:r>
                        <a:rPr lang="es-ES" sz="1600" b="0" i="0" u="none" strike="noStrike" kern="1200" baseline="0" dirty="0" smtClean="0">
                          <a:solidFill>
                            <a:srgbClr val="0000FF"/>
                          </a:solidFill>
                          <a:latin typeface="+mn-lt"/>
                          <a:ea typeface="+mn-ea"/>
                          <a:cs typeface="+mn-cs"/>
                        </a:rPr>
                        <a:t> y de las Film </a:t>
                      </a:r>
                      <a:r>
                        <a:rPr lang="es-ES" sz="1600" b="0" i="0" u="none" strike="noStrike" kern="1200" baseline="0" dirty="0" err="1" smtClean="0">
                          <a:solidFill>
                            <a:srgbClr val="0000FF"/>
                          </a:solidFill>
                          <a:latin typeface="+mn-lt"/>
                          <a:ea typeface="+mn-ea"/>
                          <a:cs typeface="+mn-cs"/>
                        </a:rPr>
                        <a:t>Commissions</a:t>
                      </a:r>
                      <a:r>
                        <a:rPr lang="es-ES" sz="1600" b="0" i="0" u="none" strike="noStrike" kern="1200" baseline="0" dirty="0" smtClean="0">
                          <a:solidFill>
                            <a:srgbClr val="0000FF"/>
                          </a:solidFill>
                          <a:latin typeface="+mn-lt"/>
                          <a:ea typeface="+mn-ea"/>
                          <a:cs typeface="+mn-cs"/>
                        </a:rPr>
                        <a:t>/Film </a:t>
                      </a:r>
                      <a:r>
                        <a:rPr lang="es-ES" sz="1600" b="0" i="0" u="none" strike="noStrike" kern="1200" baseline="0" dirty="0" err="1" smtClean="0">
                          <a:solidFill>
                            <a:srgbClr val="0000FF"/>
                          </a:solidFill>
                          <a:latin typeface="+mn-lt"/>
                          <a:ea typeface="+mn-ea"/>
                          <a:cs typeface="+mn-cs"/>
                        </a:rPr>
                        <a:t>Offices</a:t>
                      </a:r>
                      <a:r>
                        <a:rPr lang="es-ES" sz="1600" b="0" i="0" u="none" strike="noStrike" kern="1200" baseline="0" dirty="0" smtClean="0">
                          <a:solidFill>
                            <a:srgbClr val="0000FF"/>
                          </a:solidFill>
                          <a:latin typeface="+mn-lt"/>
                          <a:ea typeface="+mn-ea"/>
                          <a:cs typeface="+mn-cs"/>
                        </a:rPr>
                        <a:t> que hayan intervenido.</a:t>
                      </a:r>
                    </a:p>
                    <a:p>
                      <a:pPr marL="342900" indent="-342900">
                        <a:buFont typeface="+mj-lt"/>
                        <a:buAutoNum type="arabicPeriod"/>
                      </a:pPr>
                      <a:r>
                        <a:rPr lang="es-ES" sz="1600" b="0" i="0" u="none" strike="noStrike" kern="1200" baseline="0" dirty="0" smtClean="0">
                          <a:solidFill>
                            <a:srgbClr val="0000FF"/>
                          </a:solidFill>
                          <a:latin typeface="+mn-lt"/>
                          <a:ea typeface="+mn-ea"/>
                          <a:cs typeface="+mn-cs"/>
                        </a:rPr>
                        <a:t>2.º </a:t>
                      </a:r>
                      <a:r>
                        <a:rPr lang="es-ES" sz="1600" b="1" i="0" u="sng" strike="noStrike" kern="1200" baseline="0" dirty="0" smtClean="0">
                          <a:solidFill>
                            <a:srgbClr val="0000FF"/>
                          </a:solidFill>
                          <a:latin typeface="+mn-lt"/>
                          <a:ea typeface="+mn-ea"/>
                          <a:cs typeface="+mn-cs"/>
                        </a:rPr>
                        <a:t>Remitir</a:t>
                      </a:r>
                      <a:r>
                        <a:rPr lang="es-ES" sz="1600" b="1" i="0" u="none" strike="noStrike" kern="1200" baseline="0" dirty="0" smtClean="0">
                          <a:solidFill>
                            <a:srgbClr val="0000FF"/>
                          </a:solidFill>
                          <a:latin typeface="+mn-lt"/>
                          <a:ea typeface="+mn-ea"/>
                          <a:cs typeface="+mn-cs"/>
                        </a:rPr>
                        <a:t> </a:t>
                      </a:r>
                      <a:r>
                        <a:rPr lang="es-ES" sz="1600" b="0" i="0" u="none" strike="noStrike" kern="1200" baseline="0" dirty="0" smtClean="0">
                          <a:solidFill>
                            <a:srgbClr val="0000FF"/>
                          </a:solidFill>
                          <a:latin typeface="+mn-lt"/>
                          <a:ea typeface="+mn-ea"/>
                          <a:cs typeface="+mn-cs"/>
                        </a:rPr>
                        <a:t>al Instituto de Cinematografía y de las Artes Audiovisuales (ICAA) para su archivo, clasificación y gestión </a:t>
                      </a:r>
                      <a:r>
                        <a:rPr lang="es-ES" sz="1600" b="1" i="0" u="sng" strike="noStrike" kern="1200" baseline="0" dirty="0" smtClean="0">
                          <a:solidFill>
                            <a:srgbClr val="0000FF"/>
                          </a:solidFill>
                          <a:latin typeface="+mn-lt"/>
                          <a:ea typeface="+mn-ea"/>
                          <a:cs typeface="+mn-cs"/>
                        </a:rPr>
                        <a:t>los siguientes materiales</a:t>
                      </a:r>
                      <a:r>
                        <a:rPr lang="es-ES" sz="1600" b="0" i="0" u="none" strike="noStrike" kern="1200" baseline="0" dirty="0" smtClean="0">
                          <a:solidFill>
                            <a:srgbClr val="0000FF"/>
                          </a:solidFill>
                          <a:latin typeface="+mn-lt"/>
                          <a:ea typeface="+mn-ea"/>
                          <a:cs typeface="+mn-cs"/>
                        </a:rPr>
                        <a:t>:</a:t>
                      </a:r>
                    </a:p>
                    <a:p>
                      <a:pPr marL="342900" indent="-342900">
                        <a:buFont typeface="Wingdings" panose="05000000000000000000" pitchFamily="2" charset="2"/>
                        <a:buChar char="§"/>
                      </a:pPr>
                      <a:r>
                        <a:rPr lang="es-ES" sz="1400" b="0" i="0" u="none" strike="noStrike" kern="1200" baseline="0" dirty="0" smtClean="0">
                          <a:solidFill>
                            <a:srgbClr val="0000FF"/>
                          </a:solidFill>
                          <a:latin typeface="+mn-lt"/>
                          <a:ea typeface="+mn-ea"/>
                          <a:cs typeface="+mn-cs"/>
                        </a:rPr>
                        <a:t>Una copia de la producción audiovisual en formato digital de alta calidad en versión original y en las versiones comercializadas en España.</a:t>
                      </a:r>
                    </a:p>
                    <a:p>
                      <a:pPr marL="342900" indent="-342900">
                        <a:buFont typeface="Wingdings" panose="05000000000000000000" pitchFamily="2" charset="2"/>
                        <a:buChar char="§"/>
                      </a:pPr>
                      <a:r>
                        <a:rPr lang="es-ES" sz="1400" b="0" i="0" u="none" strike="noStrike" kern="1200" baseline="0" dirty="0" smtClean="0">
                          <a:solidFill>
                            <a:srgbClr val="0000FF"/>
                          </a:solidFill>
                          <a:latin typeface="+mn-lt"/>
                          <a:ea typeface="+mn-ea"/>
                          <a:cs typeface="+mn-cs"/>
                        </a:rPr>
                        <a:t>Sinopsis y una ficha técnica y artística actualizada.</a:t>
                      </a:r>
                    </a:p>
                    <a:p>
                      <a:pPr marL="342900" indent="-342900">
                        <a:buFont typeface="Wingdings" panose="05000000000000000000" pitchFamily="2" charset="2"/>
                        <a:buChar char="§"/>
                      </a:pPr>
                      <a:r>
                        <a:rPr lang="es-ES" sz="1400" b="0" i="0" u="none" strike="noStrike" kern="1200" baseline="0" dirty="0" smtClean="0">
                          <a:solidFill>
                            <a:srgbClr val="0000FF"/>
                          </a:solidFill>
                          <a:latin typeface="+mn-lt"/>
                          <a:ea typeface="+mn-ea"/>
                          <a:cs typeface="+mn-cs"/>
                        </a:rPr>
                        <a:t>Material gráfico de promoción de la producción (carteles, fotografías, etc.).</a:t>
                      </a:r>
                    </a:p>
                    <a:p>
                      <a:pPr marL="342900" indent="-342900">
                        <a:buFont typeface="Wingdings" panose="05000000000000000000" pitchFamily="2" charset="2"/>
                        <a:buChar char="§"/>
                      </a:pPr>
                      <a:r>
                        <a:rPr lang="es-ES" sz="1400" b="0" i="0" u="none" strike="noStrike" kern="1200" baseline="0" dirty="0" smtClean="0">
                          <a:solidFill>
                            <a:srgbClr val="0000FF"/>
                          </a:solidFill>
                          <a:latin typeface="+mn-lt"/>
                          <a:ea typeface="+mn-ea"/>
                          <a:cs typeface="+mn-cs"/>
                        </a:rPr>
                        <a:t>Una cantidad suficiente de fotogramas de la obra incentivada con la autorización implícita para ser utilizados en la promoción del territorio en donde se haya rodado.</a:t>
                      </a:r>
                    </a:p>
                    <a:p>
                      <a:pPr marL="342900" indent="-342900">
                        <a:buFont typeface="+mj-lt"/>
                        <a:buAutoNum type="arabicPeriod" startAt="3"/>
                      </a:pPr>
                      <a:r>
                        <a:rPr lang="es-ES" sz="1600" b="0" i="0" u="none" strike="noStrike" kern="1200" baseline="0" dirty="0" smtClean="0">
                          <a:solidFill>
                            <a:srgbClr val="0000FF"/>
                          </a:solidFill>
                          <a:latin typeface="+mn-lt"/>
                          <a:ea typeface="+mn-ea"/>
                          <a:cs typeface="+mn-cs"/>
                        </a:rPr>
                        <a:t>3.º Las empresas beneficiarias se comprometen a </a:t>
                      </a:r>
                      <a:r>
                        <a:rPr lang="es-ES" sz="1600" b="1" i="0" u="sng" strike="noStrike" kern="1200" baseline="0" dirty="0" smtClean="0">
                          <a:solidFill>
                            <a:srgbClr val="0000FF"/>
                          </a:solidFill>
                          <a:latin typeface="+mn-lt"/>
                          <a:ea typeface="+mn-ea"/>
                          <a:cs typeface="+mn-cs"/>
                        </a:rPr>
                        <a:t>ceder los derechos de reproducción parcial </a:t>
                      </a:r>
                      <a:r>
                        <a:rPr lang="es-ES" sz="1600" b="1" i="0" u="none" strike="noStrike" kern="1200" baseline="0" dirty="0" smtClean="0">
                          <a:solidFill>
                            <a:srgbClr val="0000FF"/>
                          </a:solidFill>
                          <a:latin typeface="+mn-lt"/>
                          <a:ea typeface="+mn-ea"/>
                          <a:cs typeface="+mn-cs"/>
                        </a:rPr>
                        <a:t>de las obras audiovisuales y materiales gráficos entregados para la realización de actividades y elaboración de materiales de promoción en España y en el extranjero con fines culturales o turísticos</a:t>
                      </a:r>
                      <a:r>
                        <a:rPr lang="es-ES" sz="1600" b="0" i="0" u="none" strike="noStrike" kern="1200" baseline="0" dirty="0" smtClean="0">
                          <a:solidFill>
                            <a:srgbClr val="0000FF"/>
                          </a:solidFill>
                          <a:latin typeface="+mn-lt"/>
                          <a:ea typeface="+mn-ea"/>
                          <a:cs typeface="+mn-cs"/>
                        </a:rPr>
                        <a:t>, que podrán realizarse por las Entidades Estatales, Regionales, Provinciales o Locales con competencias en Cultura, Turismo y/o Economía, así como por la </a:t>
                      </a:r>
                      <a:r>
                        <a:rPr lang="es-ES" sz="1600" b="0" i="0" u="none" strike="noStrike" kern="1200" baseline="0" dirty="0" err="1" smtClean="0">
                          <a:solidFill>
                            <a:srgbClr val="0000FF"/>
                          </a:solidFill>
                          <a:latin typeface="+mn-lt"/>
                          <a:ea typeface="+mn-ea"/>
                          <a:cs typeface="+mn-cs"/>
                        </a:rPr>
                        <a:t>Spain</a:t>
                      </a:r>
                      <a:r>
                        <a:rPr lang="es-ES" sz="1600" b="0" i="0" u="none" strike="noStrike" kern="1200" baseline="0" dirty="0" smtClean="0">
                          <a:solidFill>
                            <a:srgbClr val="0000FF"/>
                          </a:solidFill>
                          <a:latin typeface="+mn-lt"/>
                          <a:ea typeface="+mn-ea"/>
                          <a:cs typeface="+mn-cs"/>
                        </a:rPr>
                        <a:t> Film </a:t>
                      </a:r>
                      <a:r>
                        <a:rPr lang="es-ES" sz="1600" b="0" i="0" u="none" strike="noStrike" kern="1200" baseline="0" dirty="0" err="1" smtClean="0">
                          <a:solidFill>
                            <a:srgbClr val="0000FF"/>
                          </a:solidFill>
                          <a:latin typeface="+mn-lt"/>
                          <a:ea typeface="+mn-ea"/>
                          <a:cs typeface="+mn-cs"/>
                        </a:rPr>
                        <a:t>Commission</a:t>
                      </a:r>
                      <a:r>
                        <a:rPr lang="es-ES" sz="1600" b="0" i="0" u="none" strike="noStrike" kern="1200" baseline="0" dirty="0" smtClean="0">
                          <a:solidFill>
                            <a:srgbClr val="0000FF"/>
                          </a:solidFill>
                          <a:latin typeface="+mn-lt"/>
                          <a:ea typeface="+mn-ea"/>
                          <a:cs typeface="+mn-cs"/>
                        </a:rPr>
                        <a:t> y por las Film </a:t>
                      </a:r>
                      <a:r>
                        <a:rPr lang="es-ES" sz="1600" b="0" i="0" u="none" strike="noStrike" kern="1200" baseline="0" dirty="0" err="1" smtClean="0">
                          <a:solidFill>
                            <a:srgbClr val="0000FF"/>
                          </a:solidFill>
                          <a:latin typeface="+mn-lt"/>
                          <a:ea typeface="+mn-ea"/>
                          <a:cs typeface="+mn-cs"/>
                        </a:rPr>
                        <a:t>Commissions</a:t>
                      </a:r>
                      <a:r>
                        <a:rPr lang="es-ES" sz="1600" b="0" i="0" u="none" strike="noStrike" kern="1200" baseline="0" dirty="0" smtClean="0">
                          <a:solidFill>
                            <a:srgbClr val="0000FF"/>
                          </a:solidFill>
                          <a:latin typeface="+mn-lt"/>
                          <a:ea typeface="+mn-ea"/>
                          <a:cs typeface="+mn-cs"/>
                        </a:rPr>
                        <a:t>/</a:t>
                      </a:r>
                      <a:r>
                        <a:rPr lang="es-ES" sz="1600" b="0" i="0" u="none" strike="noStrike" kern="1200" baseline="0" dirty="0" err="1" smtClean="0">
                          <a:solidFill>
                            <a:srgbClr val="0000FF"/>
                          </a:solidFill>
                          <a:latin typeface="+mn-lt"/>
                          <a:ea typeface="+mn-ea"/>
                          <a:cs typeface="+mn-cs"/>
                        </a:rPr>
                        <a:t>Fílm</a:t>
                      </a:r>
                      <a:r>
                        <a:rPr lang="es-ES" sz="1600" b="0" i="0" u="none" strike="noStrike" kern="1200" baseline="0" dirty="0" smtClean="0">
                          <a:solidFill>
                            <a:srgbClr val="0000FF"/>
                          </a:solidFill>
                          <a:latin typeface="+mn-lt"/>
                          <a:ea typeface="+mn-ea"/>
                          <a:cs typeface="+mn-cs"/>
                        </a:rPr>
                        <a:t> </a:t>
                      </a:r>
                      <a:r>
                        <a:rPr lang="es-ES" sz="1600" b="0" i="0" u="none" strike="noStrike" kern="1200" baseline="0" dirty="0" err="1" smtClean="0">
                          <a:solidFill>
                            <a:srgbClr val="0000FF"/>
                          </a:solidFill>
                          <a:latin typeface="+mn-lt"/>
                          <a:ea typeface="+mn-ea"/>
                          <a:cs typeface="+mn-cs"/>
                        </a:rPr>
                        <a:t>Offices</a:t>
                      </a:r>
                      <a:r>
                        <a:rPr lang="es-ES" sz="1600" b="0" i="0" u="none" strike="noStrike" kern="1200" baseline="0" dirty="0" smtClean="0">
                          <a:solidFill>
                            <a:srgbClr val="0000FF"/>
                          </a:solidFill>
                          <a:latin typeface="+mn-lt"/>
                          <a:ea typeface="+mn-ea"/>
                          <a:cs typeface="+mn-cs"/>
                        </a:rPr>
                        <a:t> que hayan intervenido.</a:t>
                      </a:r>
                    </a:p>
                    <a:p>
                      <a:pPr marL="342900" indent="-342900">
                        <a:buFont typeface="+mj-lt"/>
                        <a:buAutoNum type="arabicPeriod" startAt="3"/>
                      </a:pPr>
                      <a:r>
                        <a:rPr lang="es-ES" sz="1600" b="0" i="0" u="none" strike="noStrike" kern="1200" baseline="0" dirty="0" smtClean="0">
                          <a:solidFill>
                            <a:srgbClr val="0000FF"/>
                          </a:solidFill>
                          <a:latin typeface="+mn-lt"/>
                          <a:ea typeface="+mn-ea"/>
                          <a:cs typeface="+mn-cs"/>
                        </a:rPr>
                        <a:t>4.º </a:t>
                      </a:r>
                      <a:r>
                        <a:rPr lang="es-ES" sz="1600" b="1" i="0" u="sng" strike="noStrike" kern="1200" baseline="0" dirty="0" smtClean="0">
                          <a:solidFill>
                            <a:srgbClr val="0000FF"/>
                          </a:solidFill>
                          <a:latin typeface="+mn-lt"/>
                          <a:ea typeface="+mn-ea"/>
                          <a:cs typeface="+mn-cs"/>
                        </a:rPr>
                        <a:t>Informar</a:t>
                      </a:r>
                      <a:r>
                        <a:rPr lang="es-ES" sz="1600" b="1" i="0" u="none" strike="noStrike" kern="1200" baseline="0" dirty="0" smtClean="0">
                          <a:solidFill>
                            <a:srgbClr val="0000FF"/>
                          </a:solidFill>
                          <a:latin typeface="+mn-lt"/>
                          <a:ea typeface="+mn-ea"/>
                          <a:cs typeface="+mn-cs"/>
                        </a:rPr>
                        <a:t> al Instituto de Cinematografía y de las Artes Audiovisuales (ICAA) a efectos estadísticos</a:t>
                      </a:r>
                      <a:r>
                        <a:rPr lang="es-ES" sz="1600" b="0" i="0" u="none" strike="noStrike" kern="1200" baseline="0" dirty="0" smtClean="0">
                          <a:solidFill>
                            <a:srgbClr val="0000FF"/>
                          </a:solidFill>
                          <a:latin typeface="+mn-lt"/>
                          <a:ea typeface="+mn-ea"/>
                          <a:cs typeface="+mn-cs"/>
                        </a:rPr>
                        <a:t>:</a:t>
                      </a:r>
                    </a:p>
                    <a:p>
                      <a:pPr marL="342900" indent="-342900">
                        <a:buFont typeface="Wingdings" panose="05000000000000000000" pitchFamily="2" charset="2"/>
                        <a:buChar char="§"/>
                      </a:pPr>
                      <a:r>
                        <a:rPr lang="es-ES" sz="1400" b="0" i="0" u="none" strike="noStrike" kern="1200" baseline="0" dirty="0" smtClean="0">
                          <a:solidFill>
                            <a:srgbClr val="0000FF"/>
                          </a:solidFill>
                          <a:latin typeface="+mn-lt"/>
                          <a:ea typeface="+mn-ea"/>
                          <a:cs typeface="+mn-cs"/>
                        </a:rPr>
                        <a:t>De la fecha de inicio y finalización de la producción.</a:t>
                      </a:r>
                    </a:p>
                    <a:p>
                      <a:pPr marL="342900" indent="-342900">
                        <a:buFont typeface="Wingdings" panose="05000000000000000000" pitchFamily="2" charset="2"/>
                        <a:buChar char="§"/>
                      </a:pPr>
                      <a:r>
                        <a:rPr lang="es-ES" sz="1400" b="0" i="0" u="none" strike="noStrike" kern="1200" baseline="0" dirty="0" smtClean="0">
                          <a:solidFill>
                            <a:srgbClr val="0000FF"/>
                          </a:solidFill>
                          <a:latin typeface="+mn-lt"/>
                          <a:ea typeface="+mn-ea"/>
                          <a:cs typeface="+mn-cs"/>
                        </a:rPr>
                        <a:t>Del importe del gasto total de la producción realizado en España, sea o no objeto finalmente del incentivo.</a:t>
                      </a:r>
                      <a:endParaRPr lang="es-ES_tradnl" sz="1400" kern="1200" dirty="0" smtClean="0">
                        <a:solidFill>
                          <a:srgbClr val="0000FF"/>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542513556"/>
                  </a:ext>
                </a:extLst>
              </a:tr>
            </a:tbl>
          </a:graphicData>
        </a:graphic>
      </p:graphicFrame>
      <p:sp>
        <p:nvSpPr>
          <p:cNvPr id="8" name="Text Box 3"/>
          <p:cNvSpPr txBox="1">
            <a:spLocks noChangeArrowheads="1"/>
          </p:cNvSpPr>
          <p:nvPr/>
        </p:nvSpPr>
        <p:spPr bwMode="auto">
          <a:xfrm>
            <a:off x="-21475" y="381000"/>
            <a:ext cx="9906000" cy="400110"/>
          </a:xfrm>
          <a:prstGeom prst="rect">
            <a:avLst/>
          </a:prstGeom>
          <a:solidFill>
            <a:srgbClr val="CCFFFF"/>
          </a:solidFill>
          <a:ln w="9525">
            <a:noFill/>
            <a:miter lim="800000"/>
            <a:headEnd/>
            <a:tailEnd/>
          </a:ln>
        </p:spPr>
        <p:txBody>
          <a:bodyPr>
            <a:spAutoFit/>
          </a:bodyPr>
          <a:lstStyle/>
          <a:p>
            <a:pPr marL="457200" indent="-457200" algn="ctr">
              <a:buFont typeface="Wingdings" panose="05000000000000000000" pitchFamily="2" charset="2"/>
              <a:buChar char="v"/>
            </a:pPr>
            <a:r>
              <a:rPr lang="es-ES" dirty="0" smtClean="0">
                <a:solidFill>
                  <a:srgbClr val="0000FF"/>
                </a:solidFill>
                <a:latin typeface="+mn-lt"/>
              </a:rPr>
              <a:t>Producciones </a:t>
            </a:r>
            <a:r>
              <a:rPr lang="es-ES" u="sng" dirty="0" smtClean="0">
                <a:solidFill>
                  <a:srgbClr val="0000FF"/>
                </a:solidFill>
                <a:latin typeface="+mn-lt"/>
              </a:rPr>
              <a:t>Extranjeras</a:t>
            </a:r>
            <a:r>
              <a:rPr lang="es-ES" dirty="0" smtClean="0">
                <a:solidFill>
                  <a:srgbClr val="0000FF"/>
                </a:solidFill>
                <a:latin typeface="+mn-lt"/>
              </a:rPr>
              <a:t> registradas en el REC </a:t>
            </a:r>
            <a:r>
              <a:rPr lang="es-ES" dirty="0" smtClean="0">
                <a:solidFill>
                  <a:srgbClr val="FF0000"/>
                </a:solidFill>
                <a:latin typeface="+mn-lt"/>
              </a:rPr>
              <a:t>Desde 5/7/2018</a:t>
            </a:r>
            <a:endParaRPr lang="es-ES" dirty="0">
              <a:solidFill>
                <a:srgbClr val="FF0000"/>
              </a:solidFill>
              <a:latin typeface="+mn-lt"/>
            </a:endParaRPr>
          </a:p>
        </p:txBody>
      </p:sp>
      <p:sp>
        <p:nvSpPr>
          <p:cNvPr id="4" name="Rectángulo 3"/>
          <p:cNvSpPr/>
          <p:nvPr/>
        </p:nvSpPr>
        <p:spPr>
          <a:xfrm>
            <a:off x="0" y="0"/>
            <a:ext cx="9906000" cy="400110"/>
          </a:xfrm>
          <a:prstGeom prst="rect">
            <a:avLst/>
          </a:prstGeom>
        </p:spPr>
        <p:txBody>
          <a:bodyPr wrap="square">
            <a:spAutoFit/>
          </a:bodyPr>
          <a:lstStyle/>
          <a:p>
            <a:pPr marL="342900" indent="-342900" algn="ctr">
              <a:buFont typeface="Wingdings" panose="05000000000000000000" pitchFamily="2" charset="2"/>
              <a:buChar char="q"/>
            </a:pPr>
            <a:r>
              <a:rPr lang="es-ES_tradnl" dirty="0">
                <a:latin typeface="+mn-lt"/>
              </a:rPr>
              <a:t>Art. </a:t>
            </a:r>
            <a:r>
              <a:rPr lang="es-ES_tradnl" dirty="0" smtClean="0">
                <a:latin typeface="+mn-lt"/>
              </a:rPr>
              <a:t>69 Ley 6/2018 PGE-18: </a:t>
            </a:r>
            <a:r>
              <a:rPr lang="es-ES_tradnl" u="sng" dirty="0" smtClean="0">
                <a:solidFill>
                  <a:srgbClr val="FFFF00"/>
                </a:solidFill>
                <a:latin typeface="+mn-lt"/>
              </a:rPr>
              <a:t>Modifica</a:t>
            </a:r>
            <a:r>
              <a:rPr lang="es-ES_tradnl" dirty="0" smtClean="0">
                <a:solidFill>
                  <a:srgbClr val="FFFF00"/>
                </a:solidFill>
                <a:latin typeface="+mn-lt"/>
              </a:rPr>
              <a:t> a</a:t>
            </a:r>
            <a:r>
              <a:rPr lang="es-ES" dirty="0" err="1" smtClean="0">
                <a:solidFill>
                  <a:srgbClr val="FFFF00"/>
                </a:solidFill>
                <a:latin typeface="+mn-lt"/>
              </a:rPr>
              <a:t>rt</a:t>
            </a:r>
            <a:r>
              <a:rPr lang="es-ES" dirty="0" smtClean="0">
                <a:solidFill>
                  <a:srgbClr val="FFFF00"/>
                </a:solidFill>
                <a:latin typeface="+mn-lt"/>
              </a:rPr>
              <a:t>. 36.2 LIS</a:t>
            </a:r>
            <a:endParaRPr lang="es-ES" dirty="0">
              <a:solidFill>
                <a:srgbClr val="FFFF00"/>
              </a:solidFill>
              <a:latin typeface="+mn-lt"/>
            </a:endParaRPr>
          </a:p>
        </p:txBody>
      </p:sp>
    </p:spTree>
    <p:extLst>
      <p:ext uri="{BB962C8B-B14F-4D97-AF65-F5344CB8AC3E}">
        <p14:creationId xmlns="" xmlns:p14="http://schemas.microsoft.com/office/powerpoint/2010/main" val="2704670878"/>
      </p:ext>
    </p:extLst>
  </p:cSld>
  <p:clrMapOvr>
    <a:masterClrMapping/>
  </p:clrMapOvr>
  <p:transition/>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363</a:t>
            </a:fld>
            <a:endParaRPr lang="es-ES" dirty="0"/>
          </a:p>
        </p:txBody>
      </p:sp>
      <p:sp>
        <p:nvSpPr>
          <p:cNvPr id="244740" name="Rectangle 3"/>
          <p:cNvSpPr>
            <a:spLocks noChangeArrowheads="1"/>
          </p:cNvSpPr>
          <p:nvPr/>
        </p:nvSpPr>
        <p:spPr bwMode="auto">
          <a:xfrm>
            <a:off x="304800" y="1290459"/>
            <a:ext cx="9448800" cy="5155257"/>
          </a:xfrm>
          <a:prstGeom prst="rect">
            <a:avLst/>
          </a:prstGeom>
          <a:noFill/>
          <a:ln w="9525" algn="ctr">
            <a:noFill/>
            <a:miter lim="800000"/>
            <a:headEnd/>
            <a:tailEnd/>
          </a:ln>
        </p:spPr>
        <p:txBody>
          <a:bodyPr wrap="square">
            <a:spAutoFit/>
          </a:bodyPr>
          <a:lstStyle/>
          <a:p>
            <a:endParaRPr lang="es-ES_tradnl" sz="2800" dirty="0" smtClean="0">
              <a:latin typeface="+mn-lt"/>
            </a:endParaRPr>
          </a:p>
          <a:p>
            <a:pPr marL="514350" indent="-514350">
              <a:buFont typeface="Wingdings" pitchFamily="2" charset="2"/>
              <a:buChar char="q"/>
            </a:pPr>
            <a:r>
              <a:rPr lang="es-ES_tradnl" sz="2800" dirty="0" smtClean="0">
                <a:latin typeface="+mn-lt"/>
              </a:rPr>
              <a:t> </a:t>
            </a:r>
            <a:r>
              <a:rPr lang="es-ES_tradnl" sz="2800" i="1" dirty="0" smtClean="0">
                <a:solidFill>
                  <a:srgbClr val="FFFF00"/>
                </a:solidFill>
                <a:effectLst>
                  <a:outerShdw blurRad="38100" dist="38100" dir="2700000" algn="tl">
                    <a:srgbClr val="000000">
                      <a:alpha val="43137"/>
                    </a:srgbClr>
                  </a:outerShdw>
                </a:effectLst>
                <a:latin typeface="+mn-lt"/>
              </a:rPr>
              <a:t>Real Decreto-ley 26/2018</a:t>
            </a:r>
            <a:r>
              <a:rPr lang="es-ES_tradnl" sz="2800" i="1" dirty="0" smtClean="0">
                <a:latin typeface="+mn-lt"/>
              </a:rPr>
              <a:t>, de 28 de diciembre, por el que se aprueban medidas de urgencia sobre la creación artística y la cinematografía </a:t>
            </a:r>
            <a:r>
              <a:rPr lang="es-ES_tradnl" sz="2800" dirty="0" smtClean="0">
                <a:solidFill>
                  <a:srgbClr val="CCFFFF"/>
                </a:solidFill>
                <a:latin typeface="+mn-lt"/>
              </a:rPr>
              <a:t>(BOE 29/12/2018, </a:t>
            </a:r>
            <a:r>
              <a:rPr lang="es-ES_tradnl" sz="2800" dirty="0" smtClean="0">
                <a:solidFill>
                  <a:srgbClr val="FFFF66"/>
                </a:solidFill>
                <a:latin typeface="+mn-lt"/>
              </a:rPr>
              <a:t>con efectos desde el 05/07/2018</a:t>
            </a:r>
            <a:r>
              <a:rPr lang="es-ES_tradnl" sz="2800" dirty="0" smtClean="0">
                <a:solidFill>
                  <a:srgbClr val="CCFFFF"/>
                </a:solidFill>
                <a:latin typeface="+mn-lt"/>
              </a:rPr>
              <a:t>).   </a:t>
            </a:r>
          </a:p>
          <a:p>
            <a:pPr marL="514350" indent="-514350">
              <a:buFont typeface="Wingdings" pitchFamily="2" charset="2"/>
              <a:buChar char="q"/>
            </a:pPr>
            <a:endParaRPr lang="es-ES_tradnl" sz="2800" dirty="0" smtClean="0">
              <a:effectLst>
                <a:outerShdw blurRad="38100" dist="38100" dir="2700000" algn="tl">
                  <a:srgbClr val="000000">
                    <a:alpha val="43137"/>
                  </a:srgbClr>
                </a:outerShdw>
              </a:effectLst>
              <a:latin typeface="+mn-lt"/>
            </a:endParaRPr>
          </a:p>
          <a:p>
            <a:pPr marL="514350" indent="-514350">
              <a:defRPr/>
            </a:pPr>
            <a:endParaRPr lang="es-ES_tradnl" sz="1100" dirty="0" smtClean="0">
              <a:effectLst>
                <a:outerShdw blurRad="38100" dist="38100" dir="2700000" algn="tl">
                  <a:srgbClr val="000000">
                    <a:alpha val="43137"/>
                  </a:srgbClr>
                </a:outerShdw>
              </a:effectLst>
              <a:latin typeface="+mn-lt"/>
            </a:endParaRPr>
          </a:p>
          <a:p>
            <a:pPr marL="742950" indent="-742950">
              <a:buFont typeface="Wingdings" panose="05000000000000000000" pitchFamily="2" charset="2"/>
              <a:buChar char="v"/>
              <a:defRPr/>
            </a:pPr>
            <a:r>
              <a:rPr lang="es-ES" dirty="0">
                <a:solidFill>
                  <a:srgbClr val="FFFF99"/>
                </a:solidFill>
                <a:latin typeface="+mn-lt"/>
              </a:rPr>
              <a:t>Modifica la deducción por inversiones en producciones cinematográficas </a:t>
            </a:r>
            <a:r>
              <a:rPr lang="es-ES" dirty="0">
                <a:solidFill>
                  <a:srgbClr val="FFFF00"/>
                </a:solidFill>
                <a:latin typeface="+mn-lt"/>
              </a:rPr>
              <a:t>EXTANJERAS</a:t>
            </a:r>
            <a:r>
              <a:rPr lang="es-ES" dirty="0">
                <a:solidFill>
                  <a:srgbClr val="FFFF99"/>
                </a:solidFill>
                <a:latin typeface="+mn-lt"/>
              </a:rPr>
              <a:t> </a:t>
            </a:r>
            <a:r>
              <a:rPr lang="es-ES" dirty="0">
                <a:solidFill>
                  <a:srgbClr val="FFFF99"/>
                </a:solidFill>
                <a:effectLst>
                  <a:outerShdw blurRad="38100" dist="38100" dir="2700000" algn="tl">
                    <a:srgbClr val="000000">
                      <a:alpha val="43137"/>
                    </a:srgbClr>
                  </a:outerShdw>
                </a:effectLst>
                <a:latin typeface="+mn-lt"/>
              </a:rPr>
              <a:t>Registradas en el </a:t>
            </a:r>
            <a:r>
              <a:rPr lang="es-ES" dirty="0" smtClean="0">
                <a:solidFill>
                  <a:srgbClr val="FFFF66"/>
                </a:solidFill>
                <a:effectLst>
                  <a:outerShdw blurRad="38100" dist="38100" dir="2700000" algn="tl">
                    <a:srgbClr val="000000">
                      <a:alpha val="43137"/>
                    </a:srgbClr>
                  </a:outerShdw>
                </a:effectLst>
                <a:latin typeface="+mn-lt"/>
              </a:rPr>
              <a:t>REC</a:t>
            </a:r>
          </a:p>
          <a:p>
            <a:pPr marL="742950" indent="-742950">
              <a:buFont typeface="Wingdings" panose="05000000000000000000" pitchFamily="2" charset="2"/>
              <a:buChar char="v"/>
              <a:defRPr/>
            </a:pPr>
            <a:endParaRPr lang="es-ES" sz="800" dirty="0" smtClean="0">
              <a:solidFill>
                <a:srgbClr val="FFFF99"/>
              </a:solidFill>
              <a:latin typeface="+mn-lt"/>
            </a:endParaRPr>
          </a:p>
          <a:p>
            <a:pPr marL="742950" indent="-742950">
              <a:buFont typeface="Wingdings" panose="05000000000000000000" pitchFamily="2" charset="2"/>
              <a:buChar char="Ø"/>
              <a:defRPr/>
            </a:pPr>
            <a:r>
              <a:rPr lang="es-ES" u="sng" dirty="0" smtClean="0">
                <a:latin typeface="+mn-lt"/>
              </a:rPr>
              <a:t>Elimina</a:t>
            </a:r>
            <a:r>
              <a:rPr lang="es-ES" dirty="0" smtClean="0">
                <a:latin typeface="+mn-lt"/>
              </a:rPr>
              <a:t> las </a:t>
            </a:r>
            <a:r>
              <a:rPr lang="es-ES" u="sng" dirty="0">
                <a:latin typeface="+mn-lt"/>
              </a:rPr>
              <a:t>obligaciones</a:t>
            </a:r>
            <a:r>
              <a:rPr lang="es-ES" dirty="0">
                <a:latin typeface="+mn-lt"/>
              </a:rPr>
              <a:t> para los </a:t>
            </a:r>
            <a:r>
              <a:rPr lang="es-ES" dirty="0" smtClean="0">
                <a:latin typeface="+mn-lt"/>
              </a:rPr>
              <a:t>productores </a:t>
            </a:r>
            <a:r>
              <a:rPr lang="es-ES" b="0" dirty="0" smtClean="0">
                <a:latin typeface="+mn-lt"/>
              </a:rPr>
              <a:t>establecidas por la LPGE-2018. Estableciendo la posibilidad de que </a:t>
            </a:r>
            <a:r>
              <a:rPr lang="es-ES" b="0" u="sng" dirty="0" smtClean="0">
                <a:latin typeface="+mn-lt"/>
              </a:rPr>
              <a:t>reglamentariamente</a:t>
            </a:r>
            <a:r>
              <a:rPr lang="es-ES" b="0" dirty="0" smtClean="0">
                <a:latin typeface="+mn-lt"/>
              </a:rPr>
              <a:t> se puedan establecer los requisitos y obligaciones. </a:t>
            </a:r>
            <a:endParaRPr lang="es-ES" b="0" dirty="0" smtClean="0">
              <a:solidFill>
                <a:srgbClr val="FFFF99"/>
              </a:solidFill>
              <a:latin typeface="+mn-lt"/>
            </a:endParaRPr>
          </a:p>
          <a:p>
            <a:pPr marL="742950" indent="-742950">
              <a:buFont typeface="Wingdings" panose="05000000000000000000" pitchFamily="2" charset="2"/>
              <a:buChar char="v"/>
              <a:defRPr/>
            </a:pPr>
            <a:endParaRPr lang="es-ES" sz="1400" dirty="0" smtClean="0">
              <a:solidFill>
                <a:srgbClr val="FFFF99"/>
              </a:solidFill>
              <a:latin typeface="+mn-lt"/>
            </a:endParaRPr>
          </a:p>
          <a:p>
            <a:pPr marL="742950" indent="-742950">
              <a:buFont typeface="Wingdings" panose="05000000000000000000" pitchFamily="2" charset="2"/>
              <a:buChar char="ü"/>
              <a:defRPr/>
            </a:pPr>
            <a:r>
              <a:rPr lang="es-ES" b="0" u="sng" dirty="0" smtClean="0">
                <a:solidFill>
                  <a:srgbClr val="FFFF99"/>
                </a:solidFill>
                <a:effectLst>
                  <a:outerShdw blurRad="38100" dist="38100" dir="2700000" algn="tl">
                    <a:srgbClr val="000000">
                      <a:alpha val="43137"/>
                    </a:srgbClr>
                  </a:outerShdw>
                </a:effectLst>
                <a:latin typeface="+mn-lt"/>
              </a:rPr>
              <a:t>Modifica</a:t>
            </a:r>
            <a:r>
              <a:rPr lang="es-ES" b="0" dirty="0" smtClean="0">
                <a:solidFill>
                  <a:srgbClr val="FFFF99"/>
                </a:solidFill>
                <a:effectLst>
                  <a:outerShdw blurRad="38100" dist="38100" dir="2700000" algn="tl">
                    <a:srgbClr val="000000">
                      <a:alpha val="43137"/>
                    </a:srgbClr>
                  </a:outerShdw>
                </a:effectLst>
                <a:latin typeface="+mn-lt"/>
              </a:rPr>
              <a:t> </a:t>
            </a:r>
            <a:r>
              <a:rPr lang="es-ES" b="0" u="sng" dirty="0" smtClean="0">
                <a:solidFill>
                  <a:srgbClr val="FFFF99"/>
                </a:solidFill>
                <a:effectLst>
                  <a:outerShdw blurRad="38100" dist="38100" dir="2700000" algn="tl">
                    <a:srgbClr val="000000">
                      <a:alpha val="43137"/>
                    </a:srgbClr>
                  </a:outerShdw>
                </a:effectLst>
                <a:latin typeface="+mn-lt"/>
              </a:rPr>
              <a:t>apartado 2</a:t>
            </a:r>
            <a:r>
              <a:rPr lang="es-ES" b="0" dirty="0" smtClean="0">
                <a:solidFill>
                  <a:srgbClr val="FFFF99"/>
                </a:solidFill>
                <a:effectLst>
                  <a:outerShdw blurRad="38100" dist="38100" dir="2700000" algn="tl">
                    <a:srgbClr val="000000">
                      <a:alpha val="43137"/>
                    </a:srgbClr>
                  </a:outerShdw>
                </a:effectLst>
                <a:latin typeface="+mn-lt"/>
              </a:rPr>
              <a:t> del art. 36 LIS, desde 5/7/2018</a:t>
            </a:r>
            <a:endParaRPr lang="es-ES_tradnl" b="0" dirty="0" smtClean="0">
              <a:solidFill>
                <a:srgbClr val="FFFF99"/>
              </a:solidFill>
              <a:effectLst>
                <a:outerShdw blurRad="38100" dist="38100" dir="2700000" algn="tl">
                  <a:srgbClr val="000000">
                    <a:alpha val="43137"/>
                  </a:srgbClr>
                </a:outerShdw>
              </a:effectLst>
              <a:latin typeface="+mn-lt"/>
            </a:endParaRPr>
          </a:p>
        </p:txBody>
      </p:sp>
      <p:sp>
        <p:nvSpPr>
          <p:cNvPr id="6" name="5 Rectángulo"/>
          <p:cNvSpPr/>
          <p:nvPr/>
        </p:nvSpPr>
        <p:spPr>
          <a:xfrm>
            <a:off x="685800" y="228600"/>
            <a:ext cx="8915400" cy="523220"/>
          </a:xfrm>
          <a:prstGeom prst="rect">
            <a:avLst/>
          </a:prstGeom>
        </p:spPr>
        <p:txBody>
          <a:bodyPr wrap="square">
            <a:spAutoFit/>
          </a:bodyPr>
          <a:lstStyle/>
          <a:p>
            <a:pPr marL="1143000" indent="-1143000" algn="ctr"/>
            <a:r>
              <a:rPr lang="es-ES_tradnl" sz="2800" dirty="0" smtClean="0">
                <a:solidFill>
                  <a:srgbClr val="FFFF99"/>
                </a:solidFill>
              </a:rPr>
              <a:t>NOVEDADES IS DESDE 05/07/2018</a:t>
            </a:r>
            <a:endParaRPr lang="es-ES_tradnl" sz="2800" dirty="0">
              <a:solidFill>
                <a:srgbClr val="FFFF99"/>
              </a:solidFill>
            </a:endParaRPr>
          </a:p>
        </p:txBody>
      </p:sp>
    </p:spTree>
    <p:extLst>
      <p:ext uri="{BB962C8B-B14F-4D97-AF65-F5344CB8AC3E}">
        <p14:creationId xmlns="" xmlns:p14="http://schemas.microsoft.com/office/powerpoint/2010/main" val="2978759165"/>
      </p:ext>
    </p:extLst>
  </p:cSld>
  <p:clrMapOvr>
    <a:masterClrMapping/>
  </p:clrMapOvr>
  <p:transition/>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00800"/>
            <a:ext cx="2311400" cy="476250"/>
          </a:xfrm>
        </p:spPr>
        <p:txBody>
          <a:bodyPr/>
          <a:lstStyle/>
          <a:p>
            <a:pPr>
              <a:defRPr/>
            </a:pPr>
            <a:fld id="{0E8ED8F6-563B-4BD4-9CC2-3A49A22866C9}" type="slidenum">
              <a:rPr lang="es-ES"/>
              <a:pPr>
                <a:defRPr/>
              </a:pPr>
              <a:t>364</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4036065806"/>
              </p:ext>
            </p:extLst>
          </p:nvPr>
        </p:nvGraphicFramePr>
        <p:xfrm>
          <a:off x="152400" y="838200"/>
          <a:ext cx="9601200" cy="556260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4009538841"/>
                    </a:ext>
                  </a:extLst>
                </a:gridCol>
              </a:tblGrid>
              <a:tr h="352727">
                <a:tc>
                  <a:txBody>
                    <a:bodyPr/>
                    <a:lstStyle/>
                    <a:p>
                      <a:r>
                        <a:rPr lang="es-ES" sz="1600" b="1" i="0" u="sng" strike="noStrike" kern="1200" baseline="0" dirty="0" smtClean="0">
                          <a:solidFill>
                            <a:srgbClr val="FFFF00"/>
                          </a:solidFill>
                          <a:latin typeface="+mn-lt"/>
                          <a:ea typeface="+mn-ea"/>
                          <a:cs typeface="+mn-cs"/>
                        </a:rPr>
                        <a:t>obligaciones</a:t>
                      </a:r>
                      <a:r>
                        <a:rPr lang="es-ES" sz="1600" b="0" i="0" u="none" strike="noStrike" kern="1200" baseline="0" dirty="0" smtClean="0">
                          <a:solidFill>
                            <a:schemeClr val="lt1"/>
                          </a:solidFill>
                          <a:latin typeface="+mn-lt"/>
                          <a:ea typeface="+mn-ea"/>
                          <a:cs typeface="+mn-cs"/>
                        </a:rPr>
                        <a:t> </a:t>
                      </a:r>
                      <a:r>
                        <a:rPr lang="es-ES" sz="1600" b="1" i="0" u="sng" strike="noStrike" kern="1200" baseline="0" dirty="0" smtClean="0">
                          <a:solidFill>
                            <a:srgbClr val="FFFF00"/>
                          </a:solidFill>
                          <a:latin typeface="+mn-lt"/>
                          <a:ea typeface="+mn-ea"/>
                          <a:cs typeface="+mn-cs"/>
                        </a:rPr>
                        <a:t>a los productores</a:t>
                      </a:r>
                      <a:r>
                        <a:rPr lang="es-ES" sz="1600" b="0" i="0" u="none" strike="noStrike" kern="1200" baseline="0" dirty="0" smtClean="0">
                          <a:solidFill>
                            <a:schemeClr val="lt1"/>
                          </a:solidFill>
                          <a:latin typeface="+mn-lt"/>
                          <a:ea typeface="+mn-ea"/>
                          <a:cs typeface="+mn-cs"/>
                        </a:rPr>
                        <a:t> que se acojan a la Deducción:  </a:t>
                      </a:r>
                      <a:r>
                        <a:rPr lang="es-ES" sz="1600" b="1" i="0" u="sng" strike="noStrike" kern="1200" baseline="0" dirty="0" smtClean="0">
                          <a:solidFill>
                            <a:srgbClr val="FFFF00"/>
                          </a:solidFill>
                          <a:latin typeface="+mn-lt"/>
                          <a:ea typeface="+mn-ea"/>
                          <a:cs typeface="+mn-cs"/>
                        </a:rPr>
                        <a:t>Se establecerá Reglamentariamente</a:t>
                      </a:r>
                      <a:endParaRPr lang="es-ES" sz="1600" b="1" u="sng" dirty="0">
                        <a:solidFill>
                          <a:srgbClr val="FFFF00"/>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863236019"/>
                  </a:ext>
                </a:extLst>
              </a:tr>
              <a:tr h="5209873">
                <a:tc>
                  <a:txBody>
                    <a:bodyPr/>
                    <a:lstStyle/>
                    <a:p>
                      <a:pPr marL="342900" indent="-342900">
                        <a:buFont typeface="+mj-lt"/>
                        <a:buAutoNum type="arabicPeriod"/>
                      </a:pPr>
                      <a:r>
                        <a:rPr lang="es-ES" sz="1300" b="0" i="0" u="none" strike="sngStrike" kern="1200" baseline="0" dirty="0" smtClean="0">
                          <a:solidFill>
                            <a:srgbClr val="0000FF"/>
                          </a:solidFill>
                          <a:latin typeface="+mn-lt"/>
                          <a:ea typeface="+mn-ea"/>
                          <a:cs typeface="+mn-cs"/>
                        </a:rPr>
                        <a:t>1.º </a:t>
                      </a:r>
                      <a:r>
                        <a:rPr lang="es-ES" sz="1300" b="1" i="0" u="sng" strike="sngStrike" kern="1200" baseline="0" dirty="0" smtClean="0">
                          <a:solidFill>
                            <a:srgbClr val="0000FF"/>
                          </a:solidFill>
                          <a:latin typeface="+mn-lt"/>
                          <a:ea typeface="+mn-ea"/>
                          <a:cs typeface="+mn-cs"/>
                        </a:rPr>
                        <a:t>Incorporar en los títulos de crédito</a:t>
                      </a:r>
                      <a:r>
                        <a:rPr lang="es-ES" sz="1300" b="1" i="0" u="none" strike="sngStrike" kern="1200" baseline="0" dirty="0" smtClean="0">
                          <a:solidFill>
                            <a:srgbClr val="0000FF"/>
                          </a:solidFill>
                          <a:latin typeface="+mn-lt"/>
                          <a:ea typeface="+mn-ea"/>
                          <a:cs typeface="+mn-cs"/>
                        </a:rPr>
                        <a:t> y </a:t>
                      </a:r>
                      <a:r>
                        <a:rPr lang="es-ES" sz="1300" b="1" i="0" u="sng" strike="sngStrike" kern="1200" baseline="0" dirty="0" smtClean="0">
                          <a:solidFill>
                            <a:srgbClr val="0000FF"/>
                          </a:solidFill>
                          <a:latin typeface="+mn-lt"/>
                          <a:ea typeface="+mn-ea"/>
                          <a:cs typeface="+mn-cs"/>
                        </a:rPr>
                        <a:t>en la publicidad</a:t>
                      </a:r>
                      <a:r>
                        <a:rPr lang="es-ES" sz="1300" b="1" i="0" u="none" strike="sngStrike" kern="1200" baseline="0" dirty="0" smtClean="0">
                          <a:solidFill>
                            <a:srgbClr val="0000FF"/>
                          </a:solidFill>
                          <a:latin typeface="+mn-lt"/>
                          <a:ea typeface="+mn-ea"/>
                          <a:cs typeface="+mn-cs"/>
                        </a:rPr>
                        <a:t> de la producción una referencia específica a haberse acogido al incentivo fiscal </a:t>
                      </a:r>
                      <a:r>
                        <a:rPr lang="es-ES" sz="1300" b="0" i="0" u="sng" strike="sngStrike" kern="1200" baseline="0" dirty="0" smtClean="0">
                          <a:solidFill>
                            <a:srgbClr val="0000FF"/>
                          </a:solidFill>
                          <a:latin typeface="+mn-lt"/>
                          <a:ea typeface="+mn-ea"/>
                          <a:cs typeface="+mn-cs"/>
                        </a:rPr>
                        <a:t>e indicar de forma expresa los lugares específicos de rodaje en España y la colaboración del </a:t>
                      </a:r>
                      <a:r>
                        <a:rPr lang="es-ES" sz="1300" b="0" i="0" u="none" strike="sngStrike" kern="1200" baseline="0" dirty="0" smtClean="0">
                          <a:solidFill>
                            <a:srgbClr val="0000FF"/>
                          </a:solidFill>
                          <a:latin typeface="+mn-lt"/>
                          <a:ea typeface="+mn-ea"/>
                          <a:cs typeface="+mn-cs"/>
                        </a:rPr>
                        <a:t>Gobierno de España, las Comunidades Autónomas, de la </a:t>
                      </a:r>
                      <a:r>
                        <a:rPr lang="es-ES" sz="1300" b="0" i="0" u="none" strike="sngStrike" kern="1200" baseline="0" dirty="0" err="1" smtClean="0">
                          <a:solidFill>
                            <a:srgbClr val="0000FF"/>
                          </a:solidFill>
                          <a:latin typeface="+mn-lt"/>
                          <a:ea typeface="+mn-ea"/>
                          <a:cs typeface="+mn-cs"/>
                        </a:rPr>
                        <a:t>Spain</a:t>
                      </a:r>
                      <a:r>
                        <a:rPr lang="es-ES" sz="1300" b="0" i="0" u="none" strike="sngStrike" kern="1200" baseline="0" dirty="0" smtClean="0">
                          <a:solidFill>
                            <a:srgbClr val="0000FF"/>
                          </a:solidFill>
                          <a:latin typeface="+mn-lt"/>
                          <a:ea typeface="+mn-ea"/>
                          <a:cs typeface="+mn-cs"/>
                        </a:rPr>
                        <a:t> Film </a:t>
                      </a:r>
                      <a:r>
                        <a:rPr lang="es-ES" sz="1300" b="0" i="0" u="none" strike="sngStrike" kern="1200" baseline="0" dirty="0" err="1" smtClean="0">
                          <a:solidFill>
                            <a:srgbClr val="0000FF"/>
                          </a:solidFill>
                          <a:latin typeface="+mn-lt"/>
                          <a:ea typeface="+mn-ea"/>
                          <a:cs typeface="+mn-cs"/>
                        </a:rPr>
                        <a:t>Commission</a:t>
                      </a:r>
                      <a:r>
                        <a:rPr lang="es-ES" sz="1300" b="0" i="0" u="none" strike="sngStrike" kern="1200" baseline="0" dirty="0" smtClean="0">
                          <a:solidFill>
                            <a:srgbClr val="0000FF"/>
                          </a:solidFill>
                          <a:latin typeface="+mn-lt"/>
                          <a:ea typeface="+mn-ea"/>
                          <a:cs typeface="+mn-cs"/>
                        </a:rPr>
                        <a:t> y de las Film </a:t>
                      </a:r>
                      <a:r>
                        <a:rPr lang="es-ES" sz="1300" b="0" i="0" u="none" strike="sngStrike" kern="1200" baseline="0" dirty="0" err="1" smtClean="0">
                          <a:solidFill>
                            <a:srgbClr val="0000FF"/>
                          </a:solidFill>
                          <a:latin typeface="+mn-lt"/>
                          <a:ea typeface="+mn-ea"/>
                          <a:cs typeface="+mn-cs"/>
                        </a:rPr>
                        <a:t>Commissions</a:t>
                      </a:r>
                      <a:r>
                        <a:rPr lang="es-ES" sz="1300" b="0" i="0" u="none" strike="sngStrike" kern="1200" baseline="0" dirty="0" smtClean="0">
                          <a:solidFill>
                            <a:srgbClr val="0000FF"/>
                          </a:solidFill>
                          <a:latin typeface="+mn-lt"/>
                          <a:ea typeface="+mn-ea"/>
                          <a:cs typeface="+mn-cs"/>
                        </a:rPr>
                        <a:t>/Film </a:t>
                      </a:r>
                      <a:r>
                        <a:rPr lang="es-ES" sz="1300" b="0" i="0" u="none" strike="sngStrike" kern="1200" baseline="0" dirty="0" err="1" smtClean="0">
                          <a:solidFill>
                            <a:srgbClr val="0000FF"/>
                          </a:solidFill>
                          <a:latin typeface="+mn-lt"/>
                          <a:ea typeface="+mn-ea"/>
                          <a:cs typeface="+mn-cs"/>
                        </a:rPr>
                        <a:t>Offices</a:t>
                      </a:r>
                      <a:r>
                        <a:rPr lang="es-ES" sz="1300" b="0" i="0" u="none" strike="sngStrike" kern="1200" baseline="0" dirty="0" smtClean="0">
                          <a:solidFill>
                            <a:srgbClr val="0000FF"/>
                          </a:solidFill>
                          <a:latin typeface="+mn-lt"/>
                          <a:ea typeface="+mn-ea"/>
                          <a:cs typeface="+mn-cs"/>
                        </a:rPr>
                        <a:t> que hayan intervenido.</a:t>
                      </a:r>
                    </a:p>
                    <a:p>
                      <a:pPr marL="342900" indent="-342900">
                        <a:buFont typeface="+mj-lt"/>
                        <a:buAutoNum type="arabicPeriod"/>
                      </a:pPr>
                      <a:r>
                        <a:rPr lang="es-ES" sz="1300" b="0" i="0" u="none" strike="sngStrike" kern="1200" baseline="0" dirty="0" smtClean="0">
                          <a:solidFill>
                            <a:srgbClr val="0000FF"/>
                          </a:solidFill>
                          <a:latin typeface="+mn-lt"/>
                          <a:ea typeface="+mn-ea"/>
                          <a:cs typeface="+mn-cs"/>
                        </a:rPr>
                        <a:t>2.º </a:t>
                      </a:r>
                      <a:r>
                        <a:rPr lang="es-ES" sz="1300" b="1" i="0" u="sng" strike="sngStrike" kern="1200" baseline="0" dirty="0" smtClean="0">
                          <a:solidFill>
                            <a:srgbClr val="0000FF"/>
                          </a:solidFill>
                          <a:latin typeface="+mn-lt"/>
                          <a:ea typeface="+mn-ea"/>
                          <a:cs typeface="+mn-cs"/>
                        </a:rPr>
                        <a:t>Remitir</a:t>
                      </a:r>
                      <a:r>
                        <a:rPr lang="es-ES" sz="1300" b="1" i="0" u="none" strike="sngStrike" kern="1200" baseline="0" dirty="0" smtClean="0">
                          <a:solidFill>
                            <a:srgbClr val="0000FF"/>
                          </a:solidFill>
                          <a:latin typeface="+mn-lt"/>
                          <a:ea typeface="+mn-ea"/>
                          <a:cs typeface="+mn-cs"/>
                        </a:rPr>
                        <a:t> </a:t>
                      </a:r>
                      <a:r>
                        <a:rPr lang="es-ES" sz="1300" b="0" i="0" u="none" strike="sngStrike" kern="1200" baseline="0" dirty="0" smtClean="0">
                          <a:solidFill>
                            <a:srgbClr val="0000FF"/>
                          </a:solidFill>
                          <a:latin typeface="+mn-lt"/>
                          <a:ea typeface="+mn-ea"/>
                          <a:cs typeface="+mn-cs"/>
                        </a:rPr>
                        <a:t>al Instituto de Cinematografía y de las Artes Audiovisuales (ICAA) para su archivo, clasificación y gestión </a:t>
                      </a:r>
                      <a:r>
                        <a:rPr lang="es-ES" sz="1300" b="1" i="0" u="sng" strike="sngStrike" kern="1200" baseline="0" dirty="0" smtClean="0">
                          <a:solidFill>
                            <a:srgbClr val="0000FF"/>
                          </a:solidFill>
                          <a:latin typeface="+mn-lt"/>
                          <a:ea typeface="+mn-ea"/>
                          <a:cs typeface="+mn-cs"/>
                        </a:rPr>
                        <a:t>los siguientes materiales</a:t>
                      </a:r>
                      <a:r>
                        <a:rPr lang="es-ES" sz="1300" b="0" i="0" u="none" strike="sngStrike" kern="1200" baseline="0" dirty="0" smtClean="0">
                          <a:solidFill>
                            <a:srgbClr val="0000FF"/>
                          </a:solidFill>
                          <a:latin typeface="+mn-lt"/>
                          <a:ea typeface="+mn-ea"/>
                          <a:cs typeface="+mn-cs"/>
                        </a:rPr>
                        <a:t>:</a:t>
                      </a:r>
                    </a:p>
                    <a:p>
                      <a:pPr marL="342900" indent="-342900">
                        <a:buFont typeface="Wingdings" panose="05000000000000000000" pitchFamily="2" charset="2"/>
                        <a:buChar char="§"/>
                      </a:pPr>
                      <a:r>
                        <a:rPr lang="es-ES" sz="1300" b="0" i="0" u="none" strike="sngStrike" kern="1200" baseline="0" dirty="0" smtClean="0">
                          <a:solidFill>
                            <a:srgbClr val="0000FF"/>
                          </a:solidFill>
                          <a:latin typeface="+mn-lt"/>
                          <a:ea typeface="+mn-ea"/>
                          <a:cs typeface="+mn-cs"/>
                        </a:rPr>
                        <a:t>Una copia de la producción audiovisual en formato digital de alta calidad en versión original y en las versiones comercializadas en España.</a:t>
                      </a:r>
                    </a:p>
                    <a:p>
                      <a:pPr marL="342900" indent="-342900">
                        <a:buFont typeface="Wingdings" panose="05000000000000000000" pitchFamily="2" charset="2"/>
                        <a:buChar char="§"/>
                      </a:pPr>
                      <a:r>
                        <a:rPr lang="es-ES" sz="1300" b="0" i="0" u="none" strike="sngStrike" kern="1200" baseline="0" dirty="0" smtClean="0">
                          <a:solidFill>
                            <a:srgbClr val="0000FF"/>
                          </a:solidFill>
                          <a:latin typeface="+mn-lt"/>
                          <a:ea typeface="+mn-ea"/>
                          <a:cs typeface="+mn-cs"/>
                        </a:rPr>
                        <a:t>Sinopsis y una ficha técnica y artística actualizada.</a:t>
                      </a:r>
                    </a:p>
                    <a:p>
                      <a:pPr marL="342900" indent="-342900">
                        <a:buFont typeface="Wingdings" panose="05000000000000000000" pitchFamily="2" charset="2"/>
                        <a:buChar char="§"/>
                      </a:pPr>
                      <a:r>
                        <a:rPr lang="es-ES" sz="1300" b="0" i="0" u="none" strike="sngStrike" kern="1200" baseline="0" dirty="0" smtClean="0">
                          <a:solidFill>
                            <a:srgbClr val="0000FF"/>
                          </a:solidFill>
                          <a:latin typeface="+mn-lt"/>
                          <a:ea typeface="+mn-ea"/>
                          <a:cs typeface="+mn-cs"/>
                        </a:rPr>
                        <a:t>Material gráfico de promoción de la producción (carteles, fotografías, etc.).</a:t>
                      </a:r>
                    </a:p>
                    <a:p>
                      <a:pPr marL="342900" indent="-342900">
                        <a:buFont typeface="Wingdings" panose="05000000000000000000" pitchFamily="2" charset="2"/>
                        <a:buChar char="§"/>
                      </a:pPr>
                      <a:r>
                        <a:rPr lang="es-ES" sz="1300" b="0" i="0" u="none" strike="sngStrike" kern="1200" baseline="0" dirty="0" smtClean="0">
                          <a:solidFill>
                            <a:srgbClr val="0000FF"/>
                          </a:solidFill>
                          <a:latin typeface="+mn-lt"/>
                          <a:ea typeface="+mn-ea"/>
                          <a:cs typeface="+mn-cs"/>
                        </a:rPr>
                        <a:t>Una cantidad suficiente de fotogramas de la obra incentivada con la autorización implícita para ser utilizados en la promoción del territorio en donde se haya rodado.</a:t>
                      </a:r>
                    </a:p>
                    <a:p>
                      <a:pPr marL="342900" indent="-342900">
                        <a:buFont typeface="+mj-lt"/>
                        <a:buAutoNum type="arabicPeriod" startAt="3"/>
                      </a:pPr>
                      <a:r>
                        <a:rPr lang="es-ES" sz="1300" b="0" i="0" u="none" strike="sngStrike" kern="1200" baseline="0" dirty="0" smtClean="0">
                          <a:solidFill>
                            <a:srgbClr val="0000FF"/>
                          </a:solidFill>
                          <a:latin typeface="+mn-lt"/>
                          <a:ea typeface="+mn-ea"/>
                          <a:cs typeface="+mn-cs"/>
                        </a:rPr>
                        <a:t>3.º Las empresas beneficiarias se comprometen a </a:t>
                      </a:r>
                      <a:r>
                        <a:rPr lang="es-ES" sz="1300" b="1" i="0" u="sng" strike="sngStrike" kern="1200" baseline="0" dirty="0" smtClean="0">
                          <a:solidFill>
                            <a:srgbClr val="0000FF"/>
                          </a:solidFill>
                          <a:latin typeface="+mn-lt"/>
                          <a:ea typeface="+mn-ea"/>
                          <a:cs typeface="+mn-cs"/>
                        </a:rPr>
                        <a:t>ceder los derechos de reproducción parcial </a:t>
                      </a:r>
                      <a:r>
                        <a:rPr lang="es-ES" sz="1300" b="1" i="0" u="none" strike="sngStrike" kern="1200" baseline="0" dirty="0" smtClean="0">
                          <a:solidFill>
                            <a:srgbClr val="0000FF"/>
                          </a:solidFill>
                          <a:latin typeface="+mn-lt"/>
                          <a:ea typeface="+mn-ea"/>
                          <a:cs typeface="+mn-cs"/>
                        </a:rPr>
                        <a:t>de las obras audiovisuales y materiales gráficos entregados para la realización de actividades y elaboración de materiales de promoción en España y en el extranjero con fines culturales o turísticos</a:t>
                      </a:r>
                      <a:r>
                        <a:rPr lang="es-ES" sz="1300" b="0" i="0" u="none" strike="sngStrike" kern="1200" baseline="0" dirty="0" smtClean="0">
                          <a:solidFill>
                            <a:srgbClr val="0000FF"/>
                          </a:solidFill>
                          <a:latin typeface="+mn-lt"/>
                          <a:ea typeface="+mn-ea"/>
                          <a:cs typeface="+mn-cs"/>
                        </a:rPr>
                        <a:t>, que podrán realizarse por las Entidades Estatales, Regionales, Provinciales o Locales con competencias en Cultura, Turismo y/o Economía, así como por la </a:t>
                      </a:r>
                      <a:r>
                        <a:rPr lang="es-ES" sz="1300" b="0" i="0" u="none" strike="sngStrike" kern="1200" baseline="0" dirty="0" err="1" smtClean="0">
                          <a:solidFill>
                            <a:srgbClr val="0000FF"/>
                          </a:solidFill>
                          <a:latin typeface="+mn-lt"/>
                          <a:ea typeface="+mn-ea"/>
                          <a:cs typeface="+mn-cs"/>
                        </a:rPr>
                        <a:t>Spain</a:t>
                      </a:r>
                      <a:r>
                        <a:rPr lang="es-ES" sz="1300" b="0" i="0" u="none" strike="sngStrike" kern="1200" baseline="0" dirty="0" smtClean="0">
                          <a:solidFill>
                            <a:srgbClr val="0000FF"/>
                          </a:solidFill>
                          <a:latin typeface="+mn-lt"/>
                          <a:ea typeface="+mn-ea"/>
                          <a:cs typeface="+mn-cs"/>
                        </a:rPr>
                        <a:t> Film </a:t>
                      </a:r>
                      <a:r>
                        <a:rPr lang="es-ES" sz="1300" b="0" i="0" u="none" strike="sngStrike" kern="1200" baseline="0" dirty="0" err="1" smtClean="0">
                          <a:solidFill>
                            <a:srgbClr val="0000FF"/>
                          </a:solidFill>
                          <a:latin typeface="+mn-lt"/>
                          <a:ea typeface="+mn-ea"/>
                          <a:cs typeface="+mn-cs"/>
                        </a:rPr>
                        <a:t>Commission</a:t>
                      </a:r>
                      <a:r>
                        <a:rPr lang="es-ES" sz="1300" b="0" i="0" u="none" strike="sngStrike" kern="1200" baseline="0" dirty="0" smtClean="0">
                          <a:solidFill>
                            <a:srgbClr val="0000FF"/>
                          </a:solidFill>
                          <a:latin typeface="+mn-lt"/>
                          <a:ea typeface="+mn-ea"/>
                          <a:cs typeface="+mn-cs"/>
                        </a:rPr>
                        <a:t> y por las Film </a:t>
                      </a:r>
                      <a:r>
                        <a:rPr lang="es-ES" sz="1300" b="0" i="0" u="none" strike="sngStrike" kern="1200" baseline="0" dirty="0" err="1" smtClean="0">
                          <a:solidFill>
                            <a:srgbClr val="0000FF"/>
                          </a:solidFill>
                          <a:latin typeface="+mn-lt"/>
                          <a:ea typeface="+mn-ea"/>
                          <a:cs typeface="+mn-cs"/>
                        </a:rPr>
                        <a:t>Commissions</a:t>
                      </a:r>
                      <a:r>
                        <a:rPr lang="es-ES" sz="1300" b="0" i="0" u="none" strike="sngStrike" kern="1200" baseline="0" dirty="0" smtClean="0">
                          <a:solidFill>
                            <a:srgbClr val="0000FF"/>
                          </a:solidFill>
                          <a:latin typeface="+mn-lt"/>
                          <a:ea typeface="+mn-ea"/>
                          <a:cs typeface="+mn-cs"/>
                        </a:rPr>
                        <a:t>/</a:t>
                      </a:r>
                      <a:r>
                        <a:rPr lang="es-ES" sz="1300" b="0" i="0" u="none" strike="sngStrike" kern="1200" baseline="0" dirty="0" err="1" smtClean="0">
                          <a:solidFill>
                            <a:srgbClr val="0000FF"/>
                          </a:solidFill>
                          <a:latin typeface="+mn-lt"/>
                          <a:ea typeface="+mn-ea"/>
                          <a:cs typeface="+mn-cs"/>
                        </a:rPr>
                        <a:t>Fílm</a:t>
                      </a:r>
                      <a:r>
                        <a:rPr lang="es-ES" sz="1300" b="0" i="0" u="none" strike="sngStrike" kern="1200" baseline="0" dirty="0" smtClean="0">
                          <a:solidFill>
                            <a:srgbClr val="0000FF"/>
                          </a:solidFill>
                          <a:latin typeface="+mn-lt"/>
                          <a:ea typeface="+mn-ea"/>
                          <a:cs typeface="+mn-cs"/>
                        </a:rPr>
                        <a:t> </a:t>
                      </a:r>
                      <a:r>
                        <a:rPr lang="es-ES" sz="1300" b="0" i="0" u="none" strike="sngStrike" kern="1200" baseline="0" dirty="0" err="1" smtClean="0">
                          <a:solidFill>
                            <a:srgbClr val="0000FF"/>
                          </a:solidFill>
                          <a:latin typeface="+mn-lt"/>
                          <a:ea typeface="+mn-ea"/>
                          <a:cs typeface="+mn-cs"/>
                        </a:rPr>
                        <a:t>Offices</a:t>
                      </a:r>
                      <a:r>
                        <a:rPr lang="es-ES" sz="1300" b="0" i="0" u="none" strike="sngStrike" kern="1200" baseline="0" dirty="0" smtClean="0">
                          <a:solidFill>
                            <a:srgbClr val="0000FF"/>
                          </a:solidFill>
                          <a:latin typeface="+mn-lt"/>
                          <a:ea typeface="+mn-ea"/>
                          <a:cs typeface="+mn-cs"/>
                        </a:rPr>
                        <a:t> que hayan intervenido.</a:t>
                      </a:r>
                    </a:p>
                    <a:p>
                      <a:pPr marL="342900" indent="-342900">
                        <a:buFont typeface="+mj-lt"/>
                        <a:buAutoNum type="arabicPeriod" startAt="3"/>
                      </a:pPr>
                      <a:r>
                        <a:rPr lang="es-ES" sz="1300" b="0" i="0" u="none" strike="sngStrike" kern="1200" baseline="0" dirty="0" smtClean="0">
                          <a:solidFill>
                            <a:srgbClr val="0000FF"/>
                          </a:solidFill>
                          <a:latin typeface="+mn-lt"/>
                          <a:ea typeface="+mn-ea"/>
                          <a:cs typeface="+mn-cs"/>
                        </a:rPr>
                        <a:t>4.º </a:t>
                      </a:r>
                      <a:r>
                        <a:rPr lang="es-ES" sz="1300" b="1" i="0" u="sng" strike="sngStrike" kern="1200" baseline="0" dirty="0" smtClean="0">
                          <a:solidFill>
                            <a:srgbClr val="0000FF"/>
                          </a:solidFill>
                          <a:latin typeface="+mn-lt"/>
                          <a:ea typeface="+mn-ea"/>
                          <a:cs typeface="+mn-cs"/>
                        </a:rPr>
                        <a:t>Informar</a:t>
                      </a:r>
                      <a:r>
                        <a:rPr lang="es-ES" sz="1300" b="1" i="0" u="none" strike="sngStrike" kern="1200" baseline="0" dirty="0" smtClean="0">
                          <a:solidFill>
                            <a:srgbClr val="0000FF"/>
                          </a:solidFill>
                          <a:latin typeface="+mn-lt"/>
                          <a:ea typeface="+mn-ea"/>
                          <a:cs typeface="+mn-cs"/>
                        </a:rPr>
                        <a:t> al Instituto de Cinematografía y de las Artes Audiovisuales (ICAA) a efectos estadísticos</a:t>
                      </a:r>
                      <a:r>
                        <a:rPr lang="es-ES" sz="1300" b="0" i="0" u="none" strike="sngStrike" kern="1200" baseline="0" dirty="0" smtClean="0">
                          <a:solidFill>
                            <a:srgbClr val="0000FF"/>
                          </a:solidFill>
                          <a:latin typeface="+mn-lt"/>
                          <a:ea typeface="+mn-ea"/>
                          <a:cs typeface="+mn-cs"/>
                        </a:rPr>
                        <a:t>:</a:t>
                      </a:r>
                    </a:p>
                    <a:p>
                      <a:pPr marL="342900" indent="-342900">
                        <a:buFont typeface="Wingdings" panose="05000000000000000000" pitchFamily="2" charset="2"/>
                        <a:buChar char="§"/>
                      </a:pPr>
                      <a:r>
                        <a:rPr lang="es-ES" sz="1300" b="0" i="0" u="none" strike="sngStrike" kern="1200" baseline="0" dirty="0" smtClean="0">
                          <a:solidFill>
                            <a:srgbClr val="0000FF"/>
                          </a:solidFill>
                          <a:latin typeface="+mn-lt"/>
                          <a:ea typeface="+mn-ea"/>
                          <a:cs typeface="+mn-cs"/>
                        </a:rPr>
                        <a:t>De la fecha de inicio y finalización de la producción.</a:t>
                      </a:r>
                    </a:p>
                    <a:p>
                      <a:pPr marL="342900" indent="-342900">
                        <a:buFont typeface="Wingdings" panose="05000000000000000000" pitchFamily="2" charset="2"/>
                        <a:buChar char="§"/>
                      </a:pPr>
                      <a:r>
                        <a:rPr lang="es-ES" sz="1300" b="0" i="0" u="none" strike="sngStrike" kern="1200" baseline="0" dirty="0" smtClean="0">
                          <a:solidFill>
                            <a:srgbClr val="0000FF"/>
                          </a:solidFill>
                          <a:latin typeface="+mn-lt"/>
                          <a:ea typeface="+mn-ea"/>
                          <a:cs typeface="+mn-cs"/>
                        </a:rPr>
                        <a:t>Del importe del gasto total de la producción realizado en España, sea o no objeto finalmente del incentivo.</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_tradnl" sz="800" kern="1200" dirty="0" smtClean="0">
                        <a:solidFill>
                          <a:schemeClr val="dk1"/>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b="1" kern="1200" dirty="0" smtClean="0">
                          <a:solidFill>
                            <a:srgbClr val="FF0000"/>
                          </a:solidFill>
                          <a:latin typeface="+mn-lt"/>
                          <a:ea typeface="+mn-ea"/>
                          <a:cs typeface="+mn-cs"/>
                        </a:rPr>
                        <a:t>Lo que hace ahora el Real Decreto-Ley es </a:t>
                      </a:r>
                      <a:r>
                        <a:rPr lang="es-ES_tradnl" sz="1800" b="1" u="sng" kern="1200" dirty="0" smtClean="0">
                          <a:solidFill>
                            <a:srgbClr val="FF0000"/>
                          </a:solidFill>
                          <a:latin typeface="+mn-lt"/>
                          <a:ea typeface="+mn-ea"/>
                          <a:cs typeface="+mn-cs"/>
                        </a:rPr>
                        <a:t>suprimir</a:t>
                      </a:r>
                      <a:r>
                        <a:rPr lang="es-ES_tradnl" sz="1800" b="1" kern="1200" dirty="0" smtClean="0">
                          <a:solidFill>
                            <a:srgbClr val="FF0000"/>
                          </a:solidFill>
                          <a:latin typeface="+mn-lt"/>
                          <a:ea typeface="+mn-ea"/>
                          <a:cs typeface="+mn-cs"/>
                        </a:rPr>
                        <a:t> estos requisitos y establecer que </a:t>
                      </a:r>
                      <a:r>
                        <a:rPr lang="es-ES_tradnl" sz="1800" b="1" kern="1200" dirty="0" smtClean="0">
                          <a:solidFill>
                            <a:srgbClr val="000000"/>
                          </a:solidFill>
                          <a:latin typeface="+mn-lt"/>
                          <a:ea typeface="+mn-ea"/>
                          <a:cs typeface="+mn-cs"/>
                        </a:rPr>
                        <a:t>“</a:t>
                      </a:r>
                      <a:r>
                        <a:rPr lang="es-ES_tradnl" sz="1800" b="1" u="sng" kern="1200" dirty="0" smtClean="0">
                          <a:solidFill>
                            <a:srgbClr val="FF0066"/>
                          </a:solidFill>
                          <a:latin typeface="+mn-lt"/>
                          <a:ea typeface="+mn-ea"/>
                          <a:cs typeface="+mn-cs"/>
                        </a:rPr>
                        <a:t>reglamentariamente</a:t>
                      </a:r>
                      <a:r>
                        <a:rPr lang="es-ES_tradnl" sz="1800" b="1" kern="1200" dirty="0" smtClean="0">
                          <a:solidFill>
                            <a:srgbClr val="000000"/>
                          </a:solidFill>
                          <a:latin typeface="+mn-lt"/>
                          <a:ea typeface="+mn-ea"/>
                          <a:cs typeface="+mn-cs"/>
                        </a:rPr>
                        <a:t> se podrán establecer los requisitos y obligaciones para tener derecho a la práctica de esta deducción”.  </a:t>
                      </a:r>
                      <a:r>
                        <a:rPr lang="es-ES_tradnl" sz="1800" b="1" u="sng" kern="1200" dirty="0" smtClean="0">
                          <a:solidFill>
                            <a:srgbClr val="FF0000"/>
                          </a:solidFill>
                          <a:latin typeface="+mn-lt"/>
                          <a:ea typeface="+mn-ea"/>
                          <a:cs typeface="+mn-cs"/>
                        </a:rPr>
                        <a:t>Con efectos desde 5/7/2018</a:t>
                      </a:r>
                      <a:endParaRPr lang="es-ES_tradnl" sz="1400" b="1" u="sng" strike="noStrike" kern="1200" dirty="0" smtClean="0">
                        <a:solidFill>
                          <a:srgbClr val="FF0000"/>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542513556"/>
                  </a:ext>
                </a:extLst>
              </a:tr>
            </a:tbl>
          </a:graphicData>
        </a:graphic>
      </p:graphicFrame>
      <p:sp>
        <p:nvSpPr>
          <p:cNvPr id="4" name="Rectángulo 3"/>
          <p:cNvSpPr/>
          <p:nvPr/>
        </p:nvSpPr>
        <p:spPr>
          <a:xfrm>
            <a:off x="0" y="0"/>
            <a:ext cx="9906000" cy="400110"/>
          </a:xfrm>
          <a:prstGeom prst="rect">
            <a:avLst/>
          </a:prstGeom>
        </p:spPr>
        <p:txBody>
          <a:bodyPr wrap="square">
            <a:spAutoFit/>
          </a:bodyPr>
          <a:lstStyle/>
          <a:p>
            <a:pPr marL="342900" indent="-342900" algn="ctr">
              <a:buFont typeface="Wingdings" panose="05000000000000000000" pitchFamily="2" charset="2"/>
              <a:buChar char="q"/>
            </a:pPr>
            <a:r>
              <a:rPr lang="es-ES_tradnl" dirty="0">
                <a:latin typeface="+mn-lt"/>
              </a:rPr>
              <a:t>Art. </a:t>
            </a:r>
            <a:r>
              <a:rPr lang="es-ES_tradnl" dirty="0" smtClean="0">
                <a:latin typeface="+mn-lt"/>
              </a:rPr>
              <a:t>3 RD-Ley 26/2018: </a:t>
            </a:r>
            <a:r>
              <a:rPr lang="es-ES_tradnl" u="sng" dirty="0" smtClean="0">
                <a:solidFill>
                  <a:srgbClr val="FFFF00"/>
                </a:solidFill>
                <a:latin typeface="+mn-lt"/>
              </a:rPr>
              <a:t>Modifica</a:t>
            </a:r>
            <a:r>
              <a:rPr lang="es-ES_tradnl" dirty="0" smtClean="0">
                <a:solidFill>
                  <a:srgbClr val="FFFF00"/>
                </a:solidFill>
                <a:latin typeface="+mn-lt"/>
              </a:rPr>
              <a:t> a</a:t>
            </a:r>
            <a:r>
              <a:rPr lang="es-ES" dirty="0" err="1" smtClean="0">
                <a:solidFill>
                  <a:srgbClr val="FFFF00"/>
                </a:solidFill>
                <a:latin typeface="+mn-lt"/>
              </a:rPr>
              <a:t>rt</a:t>
            </a:r>
            <a:r>
              <a:rPr lang="es-ES" dirty="0" smtClean="0">
                <a:solidFill>
                  <a:srgbClr val="FFFF00"/>
                </a:solidFill>
                <a:latin typeface="+mn-lt"/>
              </a:rPr>
              <a:t>. 36.2 LIS</a:t>
            </a:r>
            <a:endParaRPr lang="es-ES" dirty="0">
              <a:solidFill>
                <a:srgbClr val="FFFF00"/>
              </a:solidFill>
              <a:latin typeface="+mn-lt"/>
            </a:endParaRPr>
          </a:p>
        </p:txBody>
      </p:sp>
      <p:sp>
        <p:nvSpPr>
          <p:cNvPr id="6" name="Text Box 3"/>
          <p:cNvSpPr txBox="1">
            <a:spLocks noChangeArrowheads="1"/>
          </p:cNvSpPr>
          <p:nvPr/>
        </p:nvSpPr>
        <p:spPr bwMode="auto">
          <a:xfrm>
            <a:off x="-21475" y="381000"/>
            <a:ext cx="9906000" cy="400110"/>
          </a:xfrm>
          <a:prstGeom prst="rect">
            <a:avLst/>
          </a:prstGeom>
          <a:solidFill>
            <a:srgbClr val="CCFFFF"/>
          </a:solidFill>
          <a:ln w="9525">
            <a:noFill/>
            <a:miter lim="800000"/>
            <a:headEnd/>
            <a:tailEnd/>
          </a:ln>
        </p:spPr>
        <p:txBody>
          <a:bodyPr>
            <a:spAutoFit/>
          </a:bodyPr>
          <a:lstStyle/>
          <a:p>
            <a:pPr marL="457200" indent="-457200" algn="ctr">
              <a:buFont typeface="Wingdings" panose="05000000000000000000" pitchFamily="2" charset="2"/>
              <a:buChar char="v"/>
            </a:pPr>
            <a:r>
              <a:rPr lang="es-ES" dirty="0" smtClean="0">
                <a:solidFill>
                  <a:srgbClr val="0000FF"/>
                </a:solidFill>
                <a:latin typeface="+mn-lt"/>
              </a:rPr>
              <a:t>Producciones </a:t>
            </a:r>
            <a:r>
              <a:rPr lang="es-ES" u="sng" dirty="0" smtClean="0">
                <a:solidFill>
                  <a:srgbClr val="0000FF"/>
                </a:solidFill>
                <a:latin typeface="+mn-lt"/>
              </a:rPr>
              <a:t>Extranjeras</a:t>
            </a:r>
            <a:r>
              <a:rPr lang="es-ES" dirty="0" smtClean="0">
                <a:solidFill>
                  <a:srgbClr val="0000FF"/>
                </a:solidFill>
                <a:latin typeface="+mn-lt"/>
              </a:rPr>
              <a:t> registradas en el REC </a:t>
            </a:r>
            <a:r>
              <a:rPr lang="es-ES" dirty="0" smtClean="0">
                <a:solidFill>
                  <a:srgbClr val="FF0000"/>
                </a:solidFill>
                <a:latin typeface="+mn-lt"/>
              </a:rPr>
              <a:t>Desde 5/7/2018</a:t>
            </a:r>
            <a:endParaRPr lang="es-ES" dirty="0">
              <a:solidFill>
                <a:srgbClr val="FF0000"/>
              </a:solidFill>
              <a:latin typeface="+mn-lt"/>
            </a:endParaRPr>
          </a:p>
        </p:txBody>
      </p:sp>
    </p:spTree>
    <p:extLst>
      <p:ext uri="{BB962C8B-B14F-4D97-AF65-F5344CB8AC3E}">
        <p14:creationId xmlns="" xmlns:p14="http://schemas.microsoft.com/office/powerpoint/2010/main" val="2704670878"/>
      </p:ext>
    </p:extLst>
  </p:cSld>
  <p:clrMapOvr>
    <a:masterClrMapping/>
  </p:clrMapOvr>
  <p:transition/>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365</a:t>
            </a:fld>
            <a:endParaRPr lang="es-ES" dirty="0"/>
          </a:p>
        </p:txBody>
      </p:sp>
      <p:sp>
        <p:nvSpPr>
          <p:cNvPr id="14341" name="Text Box 4"/>
          <p:cNvSpPr txBox="1">
            <a:spLocks noChangeArrowheads="1"/>
          </p:cNvSpPr>
          <p:nvPr/>
        </p:nvSpPr>
        <p:spPr bwMode="auto">
          <a:xfrm>
            <a:off x="0" y="381000"/>
            <a:ext cx="9906000" cy="3262432"/>
          </a:xfrm>
          <a:prstGeom prst="rect">
            <a:avLst/>
          </a:prstGeom>
          <a:solidFill>
            <a:srgbClr val="CCFFFF"/>
          </a:solidFill>
          <a:ln w="9525">
            <a:noFill/>
            <a:miter lim="800000"/>
            <a:headEnd/>
            <a:tailEnd/>
          </a:ln>
        </p:spPr>
        <p:txBody>
          <a:bodyPr wrap="square">
            <a:spAutoFit/>
          </a:bodyPr>
          <a:lstStyle/>
          <a:p>
            <a:pPr algn="ctr"/>
            <a:endParaRPr lang="es-ES_tradnl" sz="2400" dirty="0" smtClean="0">
              <a:solidFill>
                <a:srgbClr val="000066"/>
              </a:solidFill>
            </a:endParaRPr>
          </a:p>
          <a:p>
            <a:pPr algn="ctr"/>
            <a:r>
              <a:rPr lang="es-ES_tradnl" sz="6000" dirty="0" smtClean="0">
                <a:solidFill>
                  <a:srgbClr val="FF0000"/>
                </a:solidFill>
              </a:rPr>
              <a:t>DEDUCCIÓN</a:t>
            </a:r>
          </a:p>
          <a:p>
            <a:pPr algn="ctr"/>
            <a:r>
              <a:rPr lang="es-ES_tradnl" sz="6000" dirty="0" smtClean="0">
                <a:solidFill>
                  <a:srgbClr val="FF0000"/>
                </a:solidFill>
              </a:rPr>
              <a:t>Donativos </a:t>
            </a:r>
          </a:p>
          <a:p>
            <a:pPr algn="ctr"/>
            <a:endParaRPr lang="es-ES_tradnl" sz="1400" dirty="0" smtClean="0">
              <a:solidFill>
                <a:srgbClr val="FF0000"/>
              </a:solidFill>
            </a:endParaRPr>
          </a:p>
          <a:p>
            <a:pPr algn="ctr">
              <a:buFont typeface="Wingdings" pitchFamily="2" charset="2"/>
              <a:buChar char="ü"/>
            </a:pPr>
            <a:r>
              <a:rPr lang="es-ES_tradnl" sz="4800" dirty="0" smtClean="0">
                <a:solidFill>
                  <a:srgbClr val="000066"/>
                </a:solidFill>
              </a:rPr>
              <a:t>Ley 49/2002</a:t>
            </a:r>
          </a:p>
        </p:txBody>
      </p:sp>
    </p:spTree>
    <p:extLst>
      <p:ext uri="{BB962C8B-B14F-4D97-AF65-F5344CB8AC3E}">
        <p14:creationId xmlns="" xmlns:p14="http://schemas.microsoft.com/office/powerpoint/2010/main" val="1674100192"/>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3 Marcador de número de diapositiva"/>
          <p:cNvSpPr>
            <a:spLocks noGrp="1"/>
          </p:cNvSpPr>
          <p:nvPr>
            <p:ph type="sldNum" sz="quarter" idx="12"/>
          </p:nvPr>
        </p:nvSpPr>
        <p:spPr>
          <a:xfrm>
            <a:off x="7594600" y="6381750"/>
            <a:ext cx="2311400" cy="476250"/>
          </a:xfrm>
        </p:spPr>
        <p:txBody>
          <a:bodyPr/>
          <a:lstStyle/>
          <a:p>
            <a:pPr>
              <a:defRPr/>
            </a:pPr>
            <a:fld id="{D3C7C18F-BE5E-464F-A493-DDFAF6A4533F}" type="slidenum">
              <a:rPr lang="es-ES"/>
              <a:pPr>
                <a:defRPr/>
              </a:pPr>
              <a:t>366</a:t>
            </a:fld>
            <a:endParaRPr lang="es-ES" dirty="0"/>
          </a:p>
        </p:txBody>
      </p:sp>
      <p:sp>
        <p:nvSpPr>
          <p:cNvPr id="2270210" name="Rectangle 2"/>
          <p:cNvSpPr>
            <a:spLocks noChangeArrowheads="1"/>
          </p:cNvSpPr>
          <p:nvPr/>
        </p:nvSpPr>
        <p:spPr bwMode="auto">
          <a:xfrm>
            <a:off x="1981200" y="152400"/>
            <a:ext cx="184150" cy="457200"/>
          </a:xfrm>
          <a:prstGeom prst="rect">
            <a:avLst/>
          </a:prstGeom>
          <a:noFill/>
          <a:ln w="9525">
            <a:noFill/>
            <a:miter lim="800000"/>
            <a:headEnd/>
            <a:tailEnd/>
          </a:ln>
          <a:effectLst/>
        </p:spPr>
        <p:txBody>
          <a:bodyPr wrap="none" anchor="ctr">
            <a:spAutoFit/>
          </a:bodyPr>
          <a:lstStyle/>
          <a:p>
            <a:pPr>
              <a:defRPr/>
            </a:pPr>
            <a:endParaRPr lang="es-ES_tradnl" sz="2400" b="0" u="sng">
              <a:solidFill>
                <a:srgbClr val="FFFF00"/>
              </a:solidFill>
              <a:effectLst>
                <a:outerShdw blurRad="38100" dist="38100" dir="2700000" algn="tl">
                  <a:srgbClr val="000000"/>
                </a:outerShdw>
              </a:effectLst>
              <a:latin typeface="Arial" charset="0"/>
            </a:endParaRPr>
          </a:p>
        </p:txBody>
      </p:sp>
      <p:sp>
        <p:nvSpPr>
          <p:cNvPr id="37934" name="Text Box 51"/>
          <p:cNvSpPr txBox="1">
            <a:spLocks noChangeArrowheads="1"/>
          </p:cNvSpPr>
          <p:nvPr/>
        </p:nvSpPr>
        <p:spPr bwMode="auto">
          <a:xfrm>
            <a:off x="0" y="0"/>
            <a:ext cx="9906000" cy="461665"/>
          </a:xfrm>
          <a:prstGeom prst="rect">
            <a:avLst/>
          </a:prstGeom>
          <a:solidFill>
            <a:schemeClr val="accent1">
              <a:lumMod val="20000"/>
              <a:lumOff val="80000"/>
            </a:schemeClr>
          </a:solidFill>
          <a:ln w="9525">
            <a:noFill/>
            <a:miter lim="800000"/>
            <a:headEnd/>
            <a:tailEnd/>
          </a:ln>
        </p:spPr>
        <p:txBody>
          <a:bodyPr>
            <a:spAutoFit/>
          </a:bodyPr>
          <a:lstStyle/>
          <a:p>
            <a:pPr algn="ctr">
              <a:spcBef>
                <a:spcPct val="50000"/>
              </a:spcBef>
            </a:pPr>
            <a:r>
              <a:rPr lang="es-ES" sz="2400" dirty="0" smtClean="0">
                <a:solidFill>
                  <a:srgbClr val="FF0000"/>
                </a:solidFill>
              </a:rPr>
              <a:t>DEDUCCIONES </a:t>
            </a:r>
            <a:r>
              <a:rPr lang="es-ES" sz="2400" u="sng" dirty="0" smtClean="0">
                <a:solidFill>
                  <a:srgbClr val="FF0000"/>
                </a:solidFill>
              </a:rPr>
              <a:t>IS</a:t>
            </a:r>
            <a:r>
              <a:rPr lang="es-ES" sz="2400" dirty="0" smtClean="0">
                <a:solidFill>
                  <a:srgbClr val="FF0000"/>
                </a:solidFill>
              </a:rPr>
              <a:t>. </a:t>
            </a:r>
            <a:r>
              <a:rPr lang="es-ES" dirty="0" smtClean="0">
                <a:solidFill>
                  <a:schemeClr val="bg1">
                    <a:lumMod val="50000"/>
                  </a:schemeClr>
                </a:solidFill>
              </a:rPr>
              <a:t>DONATIVOS a entidades de </a:t>
            </a:r>
            <a:r>
              <a:rPr lang="es-ES" dirty="0" smtClean="0">
                <a:solidFill>
                  <a:srgbClr val="FF0000"/>
                </a:solidFill>
              </a:rPr>
              <a:t>Ley 49/2002</a:t>
            </a:r>
            <a:endParaRPr lang="es-ES" dirty="0">
              <a:solidFill>
                <a:srgbClr val="FF0000"/>
              </a:solidFill>
            </a:endParaRPr>
          </a:p>
        </p:txBody>
      </p:sp>
      <p:graphicFrame>
        <p:nvGraphicFramePr>
          <p:cNvPr id="6" name="5 Tabla"/>
          <p:cNvGraphicFramePr>
            <a:graphicFrameLocks noGrp="1"/>
          </p:cNvGraphicFramePr>
          <p:nvPr>
            <p:extLst/>
          </p:nvPr>
        </p:nvGraphicFramePr>
        <p:xfrm>
          <a:off x="228600" y="685800"/>
          <a:ext cx="9448800" cy="4419600"/>
        </p:xfrm>
        <a:graphic>
          <a:graphicData uri="http://schemas.openxmlformats.org/drawingml/2006/table">
            <a:tbl>
              <a:tblPr firstRow="1" bandRow="1">
                <a:tableStyleId>{5C22544A-7EE6-4342-B048-85BDC9FD1C3A}</a:tableStyleId>
              </a:tblPr>
              <a:tblGrid>
                <a:gridCol w="4714289">
                  <a:extLst>
                    <a:ext uri="{9D8B030D-6E8A-4147-A177-3AD203B41FA5}">
                      <a16:colId xmlns="" xmlns:a16="http://schemas.microsoft.com/office/drawing/2014/main" val="20000"/>
                    </a:ext>
                  </a:extLst>
                </a:gridCol>
                <a:gridCol w="2219911">
                  <a:extLst>
                    <a:ext uri="{9D8B030D-6E8A-4147-A177-3AD203B41FA5}">
                      <a16:colId xmlns="" xmlns:a16="http://schemas.microsoft.com/office/drawing/2014/main" val="20001"/>
                    </a:ext>
                  </a:extLst>
                </a:gridCol>
                <a:gridCol w="2514600">
                  <a:extLst>
                    <a:ext uri="{9D8B030D-6E8A-4147-A177-3AD203B41FA5}">
                      <a16:colId xmlns="" xmlns:a16="http://schemas.microsoft.com/office/drawing/2014/main" val="20002"/>
                    </a:ext>
                  </a:extLst>
                </a:gridCol>
              </a:tblGrid>
              <a:tr h="609600">
                <a:tc gridSpan="3">
                  <a:txBody>
                    <a:bodyPr/>
                    <a:lstStyle/>
                    <a:p>
                      <a:pPr marL="457200" marR="0" lvl="0" indent="-457200" algn="l" defTabSz="914400" rtl="0" eaLnBrk="1" fontAlgn="base" latinLnBrk="0" hangingPunct="1">
                        <a:lnSpc>
                          <a:spcPct val="100000"/>
                        </a:lnSpc>
                        <a:spcBef>
                          <a:spcPct val="0"/>
                        </a:spcBef>
                        <a:spcAft>
                          <a:spcPct val="0"/>
                        </a:spcAft>
                        <a:buClrTx/>
                        <a:buSzTx/>
                        <a:buFont typeface="Wingdings" pitchFamily="2" charset="2"/>
                        <a:buChar char="q"/>
                        <a:tabLst/>
                      </a:pPr>
                      <a:r>
                        <a:rPr lang="es-ES_tradnl" sz="2000" b="1" u="sng" kern="1200" baseline="0" dirty="0" smtClean="0">
                          <a:solidFill>
                            <a:schemeClr val="tx1"/>
                          </a:solidFill>
                          <a:latin typeface="+mn-lt"/>
                          <a:ea typeface="+mn-ea"/>
                          <a:cs typeface="+mn-cs"/>
                        </a:rPr>
                        <a:t>Donativos y otras aportaciones efectuadas </a:t>
                      </a:r>
                      <a:r>
                        <a:rPr lang="es-ES_tradnl" sz="2000" b="1" u="sng" kern="1200" baseline="0" dirty="0" smtClean="0">
                          <a:solidFill>
                            <a:srgbClr val="FFFF00"/>
                          </a:solidFill>
                          <a:latin typeface="+mn-lt"/>
                          <a:ea typeface="+mn-ea"/>
                          <a:cs typeface="+mn-cs"/>
                        </a:rPr>
                        <a:t>por</a:t>
                      </a:r>
                      <a:r>
                        <a:rPr lang="es-ES_tradnl" sz="2000" b="1" u="sng" kern="1200" baseline="0" dirty="0" smtClean="0">
                          <a:solidFill>
                            <a:schemeClr val="tx1"/>
                          </a:solidFill>
                          <a:latin typeface="+mn-lt"/>
                          <a:ea typeface="+mn-ea"/>
                          <a:cs typeface="+mn-cs"/>
                        </a:rPr>
                        <a:t> </a:t>
                      </a:r>
                      <a:r>
                        <a:rPr lang="es-ES_tradnl" sz="2000" b="1" u="sng" kern="1200" baseline="0" dirty="0" smtClean="0">
                          <a:solidFill>
                            <a:srgbClr val="FFFF00"/>
                          </a:solidFill>
                          <a:latin typeface="+mn-lt"/>
                          <a:ea typeface="+mn-ea"/>
                          <a:cs typeface="+mn-cs"/>
                        </a:rPr>
                        <a:t>sociedades</a:t>
                      </a:r>
                      <a:r>
                        <a:rPr lang="es-ES_tradnl" sz="2000" b="1" u="sng" kern="1200" baseline="0" dirty="0" smtClean="0">
                          <a:solidFill>
                            <a:schemeClr val="tx1"/>
                          </a:solidFill>
                          <a:latin typeface="+mn-lt"/>
                          <a:ea typeface="+mn-ea"/>
                          <a:cs typeface="+mn-cs"/>
                        </a:rPr>
                        <a:t> a:</a:t>
                      </a:r>
                    </a:p>
                    <a:p>
                      <a:pPr marL="457200" marR="0" lvl="0" indent="-45720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2000" dirty="0" smtClean="0">
                          <a:solidFill>
                            <a:schemeClr val="tx1"/>
                          </a:solidFill>
                        </a:rPr>
                        <a:t>Fundaciones y Asociaciones de Utilidad Pública que </a:t>
                      </a:r>
                      <a:r>
                        <a:rPr lang="es-ES_tradnl" sz="2000" b="1" u="sng" dirty="0" smtClean="0">
                          <a:solidFill>
                            <a:srgbClr val="FFFF00"/>
                          </a:solidFill>
                        </a:rPr>
                        <a:t>sí</a:t>
                      </a:r>
                      <a:r>
                        <a:rPr lang="es-ES_tradnl" sz="2000" dirty="0" smtClean="0">
                          <a:solidFill>
                            <a:schemeClr val="tx1"/>
                          </a:solidFill>
                        </a:rPr>
                        <a:t> cumplan los requisitos </a:t>
                      </a:r>
                      <a:r>
                        <a:rPr lang="es-ES_tradnl" sz="2400" b="1" u="sng" dirty="0" smtClean="0">
                          <a:solidFill>
                            <a:srgbClr val="FFFF00"/>
                          </a:solidFill>
                        </a:rPr>
                        <a:t>Ley 49/02</a:t>
                      </a:r>
                      <a:endParaRPr kumimoji="0" lang="es-ES" sz="2400" b="1" i="0" u="sng"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4"/>
                  </a:ext>
                </a:extLst>
              </a:tr>
              <a:tr h="609600">
                <a:tc gridSpan="3">
                  <a:txBody>
                    <a:bodyPr/>
                    <a:lstStyle/>
                    <a:p>
                      <a:r>
                        <a:rPr lang="es-ES_tradnl" sz="2000" u="sng" dirty="0" smtClean="0">
                          <a:solidFill>
                            <a:srgbClr val="0000FF"/>
                          </a:solidFill>
                        </a:rPr>
                        <a:t>DF 5ª Nueva LIS</a:t>
                      </a:r>
                      <a:r>
                        <a:rPr lang="es-ES_tradnl" sz="2000" dirty="0" smtClean="0">
                          <a:solidFill>
                            <a:srgbClr val="0000FF"/>
                          </a:solidFill>
                        </a:rPr>
                        <a:t>: modifica art. 20.1 y añade  DT 4ª a la  Ley 49/2002. Establece nuevos % para 2015 (DT 4ª) y para 2016 (art. 20.1)</a:t>
                      </a:r>
                      <a:endParaRPr lang="es-ES_tradnl" sz="200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2400"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hMerge="1">
                  <a:txBody>
                    <a:bodyPr/>
                    <a:lstStyle/>
                    <a:p>
                      <a:endParaRPr lang="es-ES_tradnl"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r h="746760">
                <a:tc>
                  <a:txBody>
                    <a:bodyPr/>
                    <a:lstStyle/>
                    <a:p>
                      <a:endParaRPr lang="es-ES_tradnl" sz="2200" b="1" dirty="0" smtClean="0">
                        <a:solidFill>
                          <a:schemeClr val="tx1"/>
                        </a:solidFill>
                      </a:endParaRPr>
                    </a:p>
                    <a:p>
                      <a:r>
                        <a:rPr lang="es-ES_tradnl" sz="2200" b="1" dirty="0" smtClean="0">
                          <a:solidFill>
                            <a:schemeClr val="tx1"/>
                          </a:solidFill>
                        </a:rPr>
                        <a:t>Deducción:</a:t>
                      </a:r>
                      <a:endParaRPr lang="es-ES_tradnl" sz="22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2015</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a:t>
                      </a:r>
                      <a:endParaRPr lang="es-ES_tradnl" sz="24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Desde 2016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a:t>
                      </a:r>
                      <a:endParaRPr lang="es-ES_tradnl" sz="24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1"/>
                  </a:ext>
                </a:extLst>
              </a:tr>
              <a:tr h="762000">
                <a:tc>
                  <a:txBody>
                    <a:bodyPr/>
                    <a:lstStyle/>
                    <a:p>
                      <a:pPr marL="342900" indent="-342900">
                        <a:buFont typeface="Wingdings" pitchFamily="2" charset="2"/>
                        <a:buChar char="v"/>
                      </a:pPr>
                      <a:r>
                        <a:rPr lang="es-ES_tradnl" b="1" dirty="0" smtClean="0">
                          <a:solidFill>
                            <a:schemeClr val="tx1"/>
                          </a:solidFill>
                        </a:rPr>
                        <a:t>Caso general</a:t>
                      </a:r>
                      <a:endParaRPr lang="es-ES_tradnl" b="1"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kumimoji="0" lang="es-ES" sz="1800" b="1" i="0" u="none" strike="noStrike" cap="none" normalizeH="0" baseline="0" dirty="0" smtClean="0">
                          <a:ln>
                            <a:noFill/>
                          </a:ln>
                          <a:solidFill>
                            <a:srgbClr val="000066"/>
                          </a:solidFill>
                          <a:effectLst/>
                          <a:latin typeface="Arial" charset="0"/>
                        </a:rPr>
                        <a:t>35%</a:t>
                      </a: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85000"/>
                      </a:schemeClr>
                    </a:solidFill>
                  </a:tcPr>
                </a:tc>
                <a:tc>
                  <a:txBody>
                    <a:bodyPr/>
                    <a:lstStyle/>
                    <a:p>
                      <a:pPr algn="ctr"/>
                      <a:r>
                        <a:rPr kumimoji="0" lang="es-ES" sz="1800" b="1" i="0" u="none" strike="noStrike" cap="none" normalizeH="0" baseline="0" dirty="0" smtClean="0">
                          <a:ln>
                            <a:noFill/>
                          </a:ln>
                          <a:solidFill>
                            <a:srgbClr val="000066"/>
                          </a:solidFill>
                          <a:effectLst/>
                          <a:latin typeface="Arial" charset="0"/>
                        </a:rPr>
                        <a:t>35%</a:t>
                      </a: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066800">
                <a:tc>
                  <a:txBody>
                    <a:bodyPr/>
                    <a:lstStyle/>
                    <a:p>
                      <a:pPr marL="342900" indent="-342900">
                        <a:buFont typeface="Wingdings" pitchFamily="2" charset="2"/>
                        <a:buChar char="v"/>
                      </a:pPr>
                      <a:r>
                        <a:rPr lang="es-ES_tradnl" b="1" u="sng" dirty="0" smtClean="0">
                          <a:solidFill>
                            <a:schemeClr val="tx1"/>
                          </a:solidFill>
                        </a:rPr>
                        <a:t>Misma entidad</a:t>
                      </a:r>
                      <a:r>
                        <a:rPr lang="es-ES_tradnl" b="1" dirty="0" smtClean="0">
                          <a:solidFill>
                            <a:schemeClr val="tx1"/>
                          </a:solidFill>
                        </a:rPr>
                        <a:t> durante al menos 3 años </a:t>
                      </a:r>
                      <a:r>
                        <a:rPr lang="es-ES_tradnl" b="1" u="sng" dirty="0" smtClean="0">
                          <a:solidFill>
                            <a:schemeClr val="tx1"/>
                          </a:solidFill>
                        </a:rPr>
                        <a:t>si se mantiene la aportación</a:t>
                      </a:r>
                    </a:p>
                    <a:p>
                      <a:pPr marL="342900" indent="-342900">
                        <a:buFont typeface="Wingdings" pitchFamily="2" charset="2"/>
                        <a:buChar char="Ø"/>
                      </a:pPr>
                      <a:r>
                        <a:rPr lang="es-ES_tradnl" b="1" dirty="0" smtClean="0">
                          <a:solidFill>
                            <a:schemeClr val="tx1"/>
                          </a:solidFill>
                        </a:rPr>
                        <a:t> </a:t>
                      </a:r>
                      <a:r>
                        <a:rPr lang="es-ES_tradnl" b="1" dirty="0" smtClean="0">
                          <a:solidFill>
                            <a:srgbClr val="FFFF00"/>
                          </a:solidFill>
                        </a:rPr>
                        <a:t>En el 3º  año y </a:t>
                      </a:r>
                      <a:r>
                        <a:rPr lang="es-ES_tradnl" b="1" dirty="0" err="1" smtClean="0">
                          <a:solidFill>
                            <a:srgbClr val="FFFF00"/>
                          </a:solidFill>
                        </a:rPr>
                        <a:t>ss</a:t>
                      </a:r>
                      <a:endParaRPr lang="es-ES_tradnl" b="1"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r>
                        <a:rPr kumimoji="0" lang="es-ES" sz="1800" b="1" i="0" u="none" strike="noStrike" cap="none" normalizeH="0" baseline="0" dirty="0" smtClean="0">
                          <a:ln>
                            <a:noFill/>
                          </a:ln>
                          <a:solidFill>
                            <a:srgbClr val="FF0000"/>
                          </a:solidFill>
                          <a:effectLst/>
                          <a:latin typeface="Arial" charset="0"/>
                        </a:rPr>
                        <a:t>37,5%</a:t>
                      </a:r>
                      <a:endParaRPr lang="es-ES_tradnl"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85000"/>
                      </a:schemeClr>
                    </a:solidFill>
                  </a:tcPr>
                </a:tc>
                <a:tc>
                  <a:txBody>
                    <a:bodyPr/>
                    <a:lstStyle/>
                    <a:p>
                      <a:pPr algn="ctr"/>
                      <a:r>
                        <a:rPr kumimoji="0" lang="es-ES" sz="1800" b="1" i="0" u="none" strike="noStrike" cap="none" normalizeH="0" baseline="0" dirty="0" smtClean="0">
                          <a:ln>
                            <a:noFill/>
                          </a:ln>
                          <a:solidFill>
                            <a:srgbClr val="FF0000"/>
                          </a:solidFill>
                          <a:effectLst/>
                          <a:latin typeface="Arial" charset="0"/>
                        </a:rPr>
                        <a:t>40%</a:t>
                      </a:r>
                      <a:endParaRPr lang="es-ES_tradnl"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graphicFrame>
        <p:nvGraphicFramePr>
          <p:cNvPr id="7" name="6 Tabla"/>
          <p:cNvGraphicFramePr>
            <a:graphicFrameLocks noGrp="1"/>
          </p:cNvGraphicFramePr>
          <p:nvPr/>
        </p:nvGraphicFramePr>
        <p:xfrm>
          <a:off x="228600" y="5562600"/>
          <a:ext cx="9296400" cy="91440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20000"/>
                    </a:ext>
                  </a:extLst>
                </a:gridCol>
              </a:tblGrid>
              <a:tr h="609600">
                <a:tc>
                  <a:txBody>
                    <a:bodyPr/>
                    <a:lstStyle/>
                    <a:p>
                      <a:pPr algn="l"/>
                      <a:r>
                        <a:rPr lang="es-ES_tradnl" sz="1800" b="1" u="sng" dirty="0" smtClean="0">
                          <a:solidFill>
                            <a:srgbClr val="FFFF00"/>
                          </a:solidFill>
                        </a:rPr>
                        <a:t>LIMITES</a:t>
                      </a:r>
                      <a:r>
                        <a:rPr lang="es-ES_tradnl" sz="1800" b="1" dirty="0" smtClean="0">
                          <a:solidFill>
                            <a:srgbClr val="FFFF00"/>
                          </a:solidFill>
                        </a:rPr>
                        <a:t>  por donaciones a entidades acogidas a Ley 49/02 (art. 20.2 Ley 49/02):</a:t>
                      </a:r>
                      <a:endParaRPr lang="es-ES_tradnl" sz="1800" dirty="0" smtClean="0">
                        <a:solidFill>
                          <a:srgbClr val="FFFF00"/>
                        </a:solidFill>
                      </a:endParaRPr>
                    </a:p>
                    <a:p>
                      <a:pPr marL="342900" indent="-342900" algn="l">
                        <a:buFont typeface="Wingdings" pitchFamily="2" charset="2"/>
                        <a:buChar char="v"/>
                      </a:pPr>
                      <a:r>
                        <a:rPr lang="es-ES_tradnl" sz="1800" dirty="0" smtClean="0">
                          <a:solidFill>
                            <a:schemeClr val="tx1"/>
                          </a:solidFill>
                        </a:rPr>
                        <a:t>Límite de Base de deducción:</a:t>
                      </a:r>
                      <a:r>
                        <a:rPr lang="es-ES_tradnl" sz="1800" baseline="0" dirty="0" smtClean="0">
                          <a:solidFill>
                            <a:schemeClr val="tx1"/>
                          </a:solidFill>
                        </a:rPr>
                        <a:t> </a:t>
                      </a:r>
                      <a:r>
                        <a:rPr lang="es-ES_tradnl" sz="1800" dirty="0" smtClean="0">
                          <a:solidFill>
                            <a:srgbClr val="FFFF66"/>
                          </a:solidFill>
                        </a:rPr>
                        <a:t>Base  de Deducción ≤  10% s/ Base Imponible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dirty="0" smtClean="0">
                          <a:solidFill>
                            <a:schemeClr val="tx1"/>
                          </a:solidFill>
                        </a:rPr>
                        <a:t>Traslado de excesos: </a:t>
                      </a:r>
                      <a:r>
                        <a:rPr lang="es-ES_tradnl" sz="1800" dirty="0" smtClean="0">
                          <a:solidFill>
                            <a:srgbClr val="FFFF66"/>
                          </a:solidFill>
                        </a:rPr>
                        <a:t>10 años inmediatos y sucesivos</a:t>
                      </a:r>
                      <a:r>
                        <a:rPr lang="es-ES_tradnl" sz="1800" dirty="0" smtClean="0">
                          <a:solidFill>
                            <a:schemeClr val="tx1"/>
                          </a:solidFill>
                        </a:rPr>
                        <a:t>.</a:t>
                      </a:r>
                      <a:endParaRPr lang="es-ES_tradnl" sz="1800" dirty="0">
                        <a:solidFill>
                          <a:schemeClr val="tx1"/>
                        </a:solidFill>
                      </a:endParaRPr>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542141271"/>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3 Marcador de número de diapositiva"/>
          <p:cNvSpPr>
            <a:spLocks noGrp="1"/>
          </p:cNvSpPr>
          <p:nvPr>
            <p:ph type="sldNum" sz="quarter" idx="12"/>
          </p:nvPr>
        </p:nvSpPr>
        <p:spPr>
          <a:xfrm>
            <a:off x="7620000" y="6400800"/>
            <a:ext cx="2311400" cy="476250"/>
          </a:xfrm>
        </p:spPr>
        <p:txBody>
          <a:bodyPr/>
          <a:lstStyle/>
          <a:p>
            <a:pPr>
              <a:defRPr/>
            </a:pPr>
            <a:fld id="{D3C7C18F-BE5E-464F-A493-DDFAF6A4533F}" type="slidenum">
              <a:rPr lang="es-ES"/>
              <a:pPr>
                <a:defRPr/>
              </a:pPr>
              <a:t>367</a:t>
            </a:fld>
            <a:endParaRPr lang="es-ES"/>
          </a:p>
        </p:txBody>
      </p:sp>
      <p:sp>
        <p:nvSpPr>
          <p:cNvPr id="2270210" name="Rectangle 2"/>
          <p:cNvSpPr>
            <a:spLocks noChangeArrowheads="1"/>
          </p:cNvSpPr>
          <p:nvPr/>
        </p:nvSpPr>
        <p:spPr bwMode="auto">
          <a:xfrm>
            <a:off x="1981200" y="152400"/>
            <a:ext cx="184150" cy="457200"/>
          </a:xfrm>
          <a:prstGeom prst="rect">
            <a:avLst/>
          </a:prstGeom>
          <a:noFill/>
          <a:ln w="9525">
            <a:noFill/>
            <a:miter lim="800000"/>
            <a:headEnd/>
            <a:tailEnd/>
          </a:ln>
          <a:effectLst/>
        </p:spPr>
        <p:txBody>
          <a:bodyPr wrap="none" anchor="ctr">
            <a:spAutoFit/>
          </a:bodyPr>
          <a:lstStyle/>
          <a:p>
            <a:pPr>
              <a:defRPr/>
            </a:pPr>
            <a:endParaRPr lang="es-ES_tradnl" sz="2400" b="0" u="sng">
              <a:solidFill>
                <a:srgbClr val="FFFF00"/>
              </a:solidFill>
              <a:effectLst>
                <a:outerShdw blurRad="38100" dist="38100" dir="2700000" algn="tl">
                  <a:srgbClr val="000000"/>
                </a:outerShdw>
              </a:effectLst>
              <a:latin typeface="Arial" charset="0"/>
            </a:endParaRPr>
          </a:p>
        </p:txBody>
      </p:sp>
      <p:sp>
        <p:nvSpPr>
          <p:cNvPr id="37934" name="Text Box 51"/>
          <p:cNvSpPr txBox="1">
            <a:spLocks noChangeArrowheads="1"/>
          </p:cNvSpPr>
          <p:nvPr/>
        </p:nvSpPr>
        <p:spPr bwMode="auto">
          <a:xfrm>
            <a:off x="0" y="0"/>
            <a:ext cx="9906000" cy="369332"/>
          </a:xfrm>
          <a:prstGeom prst="rect">
            <a:avLst/>
          </a:prstGeom>
          <a:solidFill>
            <a:schemeClr val="accent1">
              <a:lumMod val="20000"/>
              <a:lumOff val="80000"/>
            </a:schemeClr>
          </a:solidFill>
          <a:ln w="9525">
            <a:noFill/>
            <a:miter lim="800000"/>
            <a:headEnd/>
            <a:tailEnd/>
          </a:ln>
        </p:spPr>
        <p:txBody>
          <a:bodyPr>
            <a:spAutoFit/>
          </a:bodyPr>
          <a:lstStyle/>
          <a:p>
            <a:pPr algn="ctr">
              <a:spcBef>
                <a:spcPct val="50000"/>
              </a:spcBef>
            </a:pPr>
            <a:r>
              <a:rPr lang="es-ES" sz="1800" dirty="0" smtClean="0">
                <a:solidFill>
                  <a:srgbClr val="FF0000"/>
                </a:solidFill>
              </a:rPr>
              <a:t>DEDUCCIONES </a:t>
            </a:r>
            <a:r>
              <a:rPr lang="es-ES" sz="1800" u="sng" dirty="0" smtClean="0">
                <a:solidFill>
                  <a:srgbClr val="FF0000"/>
                </a:solidFill>
              </a:rPr>
              <a:t>IRPF</a:t>
            </a:r>
            <a:r>
              <a:rPr lang="es-ES" sz="1800" dirty="0" smtClean="0">
                <a:solidFill>
                  <a:srgbClr val="FF0000"/>
                </a:solidFill>
              </a:rPr>
              <a:t>.  </a:t>
            </a:r>
            <a:r>
              <a:rPr lang="es-ES" sz="1800" u="sng" dirty="0" smtClean="0">
                <a:solidFill>
                  <a:schemeClr val="bg1">
                    <a:lumMod val="50000"/>
                  </a:schemeClr>
                </a:solidFill>
              </a:rPr>
              <a:t>DONATIVOS</a:t>
            </a:r>
            <a:r>
              <a:rPr lang="es-ES" sz="1800" dirty="0" smtClean="0">
                <a:solidFill>
                  <a:schemeClr val="bg1">
                    <a:lumMod val="50000"/>
                  </a:schemeClr>
                </a:solidFill>
              </a:rPr>
              <a:t> a entidades de </a:t>
            </a:r>
            <a:r>
              <a:rPr lang="es-ES" sz="1800" dirty="0" smtClean="0">
                <a:solidFill>
                  <a:srgbClr val="0000FF"/>
                </a:solidFill>
              </a:rPr>
              <a:t>Ley 49/2002</a:t>
            </a:r>
            <a:endParaRPr lang="es-ES" sz="1800" dirty="0">
              <a:solidFill>
                <a:srgbClr val="FF0000"/>
              </a:solidFill>
            </a:endParaRPr>
          </a:p>
        </p:txBody>
      </p:sp>
      <p:graphicFrame>
        <p:nvGraphicFramePr>
          <p:cNvPr id="6" name="5 Tabla"/>
          <p:cNvGraphicFramePr>
            <a:graphicFrameLocks noGrp="1"/>
          </p:cNvGraphicFramePr>
          <p:nvPr>
            <p:extLst>
              <p:ext uri="{D42A27DB-BD31-4B8C-83A1-F6EECF244321}">
                <p14:modId xmlns="" xmlns:p14="http://schemas.microsoft.com/office/powerpoint/2010/main" val="2222520187"/>
              </p:ext>
            </p:extLst>
          </p:nvPr>
        </p:nvGraphicFramePr>
        <p:xfrm>
          <a:off x="152401" y="457200"/>
          <a:ext cx="9524999" cy="5165255"/>
        </p:xfrm>
        <a:graphic>
          <a:graphicData uri="http://schemas.openxmlformats.org/drawingml/2006/table">
            <a:tbl>
              <a:tblPr firstRow="1" bandRow="1">
                <a:tableStyleId>{5C22544A-7EE6-4342-B048-85BDC9FD1C3A}</a:tableStyleId>
              </a:tblPr>
              <a:tblGrid>
                <a:gridCol w="1213286">
                  <a:extLst>
                    <a:ext uri="{9D8B030D-6E8A-4147-A177-3AD203B41FA5}">
                      <a16:colId xmlns="" xmlns:a16="http://schemas.microsoft.com/office/drawing/2014/main" val="20000"/>
                    </a:ext>
                  </a:extLst>
                </a:gridCol>
                <a:gridCol w="3663513">
                  <a:extLst>
                    <a:ext uri="{9D8B030D-6E8A-4147-A177-3AD203B41FA5}">
                      <a16:colId xmlns="" xmlns:a16="http://schemas.microsoft.com/office/drawing/2014/main" val="20001"/>
                    </a:ext>
                  </a:extLst>
                </a:gridCol>
                <a:gridCol w="1219200">
                  <a:extLst>
                    <a:ext uri="{9D8B030D-6E8A-4147-A177-3AD203B41FA5}">
                      <a16:colId xmlns="" xmlns:a16="http://schemas.microsoft.com/office/drawing/2014/main" val="20002"/>
                    </a:ext>
                  </a:extLst>
                </a:gridCol>
                <a:gridCol w="1447800">
                  <a:extLst>
                    <a:ext uri="{9D8B030D-6E8A-4147-A177-3AD203B41FA5}">
                      <a16:colId xmlns="" xmlns:a16="http://schemas.microsoft.com/office/drawing/2014/main" val="20003"/>
                    </a:ext>
                  </a:extLst>
                </a:gridCol>
                <a:gridCol w="1981200">
                  <a:extLst>
                    <a:ext uri="{9D8B030D-6E8A-4147-A177-3AD203B41FA5}">
                      <a16:colId xmlns="" xmlns:a16="http://schemas.microsoft.com/office/drawing/2014/main" val="20004"/>
                    </a:ext>
                  </a:extLst>
                </a:gridCol>
              </a:tblGrid>
              <a:tr h="1015194">
                <a:tc gridSpan="5">
                  <a:txBody>
                    <a:bodyPr/>
                    <a:lstStyle/>
                    <a:p>
                      <a:pPr marL="457200" marR="0" lvl="0" indent="-457200" algn="l" defTabSz="914400" rtl="0" eaLnBrk="1" fontAlgn="base" latinLnBrk="0" hangingPunct="1">
                        <a:lnSpc>
                          <a:spcPct val="100000"/>
                        </a:lnSpc>
                        <a:spcBef>
                          <a:spcPct val="0"/>
                        </a:spcBef>
                        <a:spcAft>
                          <a:spcPct val="0"/>
                        </a:spcAft>
                        <a:buClrTx/>
                        <a:buSzTx/>
                        <a:buFont typeface="Wingdings" pitchFamily="2" charset="2"/>
                        <a:buChar char="q"/>
                        <a:tabLst/>
                      </a:pPr>
                      <a:r>
                        <a:rPr lang="es-ES_tradnl" sz="2000" b="1" u="sng" kern="1200" baseline="0" dirty="0" smtClean="0">
                          <a:solidFill>
                            <a:schemeClr val="tx1"/>
                          </a:solidFill>
                          <a:latin typeface="+mn-lt"/>
                          <a:ea typeface="+mn-ea"/>
                          <a:cs typeface="+mn-cs"/>
                        </a:rPr>
                        <a:t>Donativos y otras aportaciones efectuadas </a:t>
                      </a:r>
                      <a:r>
                        <a:rPr lang="es-ES_tradnl" sz="2000" b="1" u="sng" kern="1200" baseline="0" dirty="0" smtClean="0">
                          <a:solidFill>
                            <a:srgbClr val="FFFF00"/>
                          </a:solidFill>
                          <a:latin typeface="+mn-lt"/>
                          <a:ea typeface="+mn-ea"/>
                          <a:cs typeface="+mn-cs"/>
                        </a:rPr>
                        <a:t>por</a:t>
                      </a:r>
                      <a:r>
                        <a:rPr lang="es-ES_tradnl" sz="2000" b="1" u="sng" kern="1200" baseline="0" dirty="0" smtClean="0">
                          <a:solidFill>
                            <a:schemeClr val="tx1"/>
                          </a:solidFill>
                          <a:latin typeface="+mn-lt"/>
                          <a:ea typeface="+mn-ea"/>
                          <a:cs typeface="+mn-cs"/>
                        </a:rPr>
                        <a:t> </a:t>
                      </a:r>
                      <a:r>
                        <a:rPr lang="es-ES_tradnl" sz="2000" b="1" u="sng" kern="1200" baseline="0" dirty="0" smtClean="0">
                          <a:solidFill>
                            <a:srgbClr val="FFFF00"/>
                          </a:solidFill>
                          <a:latin typeface="+mn-lt"/>
                          <a:ea typeface="+mn-ea"/>
                          <a:cs typeface="+mn-cs"/>
                        </a:rPr>
                        <a:t>personas físicas</a:t>
                      </a:r>
                      <a:r>
                        <a:rPr lang="es-ES_tradnl" sz="2000" b="1" u="sng" kern="1200" baseline="0" dirty="0" smtClean="0">
                          <a:solidFill>
                            <a:schemeClr val="tx1"/>
                          </a:solidFill>
                          <a:latin typeface="+mn-lt"/>
                          <a:ea typeface="+mn-ea"/>
                          <a:cs typeface="+mn-cs"/>
                        </a:rPr>
                        <a:t> a:</a:t>
                      </a:r>
                    </a:p>
                    <a:p>
                      <a:pPr marL="457200" marR="0" lvl="0" indent="-45720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2000" dirty="0" smtClean="0">
                          <a:solidFill>
                            <a:schemeClr val="tx1"/>
                          </a:solidFill>
                        </a:rPr>
                        <a:t>Fundaciones y Asociaciones de Utilidad Pública que </a:t>
                      </a:r>
                      <a:r>
                        <a:rPr lang="es-ES_tradnl" sz="2000" b="1" u="sng" dirty="0" smtClean="0">
                          <a:solidFill>
                            <a:srgbClr val="FFFF00"/>
                          </a:solidFill>
                        </a:rPr>
                        <a:t>sí</a:t>
                      </a:r>
                      <a:r>
                        <a:rPr lang="es-ES_tradnl" sz="2000" dirty="0" smtClean="0">
                          <a:solidFill>
                            <a:schemeClr val="tx1"/>
                          </a:solidFill>
                        </a:rPr>
                        <a:t> cumplan los requisitos </a:t>
                      </a:r>
                      <a:r>
                        <a:rPr lang="es-ES_tradnl" sz="2400" b="1" u="sng" dirty="0" smtClean="0">
                          <a:solidFill>
                            <a:srgbClr val="FFFF00"/>
                          </a:solidFill>
                        </a:rPr>
                        <a:t>Ley 49/02</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hMerge="1">
                  <a:txBody>
                    <a:bodyPr/>
                    <a:lstStyle/>
                    <a:p>
                      <a:endParaRPr lang="es-ES"/>
                    </a:p>
                  </a:txBody>
                  <a:tcPr/>
                </a:tc>
                <a:tc hMerge="1">
                  <a:txBody>
                    <a:bodyPr/>
                    <a:lstStyle/>
                    <a:p>
                      <a:endParaRPr lang="es-ES"/>
                    </a:p>
                  </a:txBody>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212058885"/>
                  </a:ext>
                </a:extLst>
              </a:tr>
              <a:tr h="701964">
                <a:tc gridSpan="5">
                  <a:txBody>
                    <a:bodyPr/>
                    <a:lstStyle/>
                    <a:p>
                      <a:r>
                        <a:rPr lang="es-ES_tradnl" sz="2000" u="sng" dirty="0" smtClean="0">
                          <a:solidFill>
                            <a:srgbClr val="0000FF"/>
                          </a:solidFill>
                        </a:rPr>
                        <a:t>DF 5ª Nueva LIS</a:t>
                      </a:r>
                      <a:r>
                        <a:rPr lang="es-ES_tradnl" sz="2000" dirty="0" smtClean="0">
                          <a:solidFill>
                            <a:srgbClr val="0000FF"/>
                          </a:solidFill>
                        </a:rPr>
                        <a:t>: modifica art. 19 y añade  DT 4ª a la  Ley 49/2002. Establece nuevos % para 2015 (DT 4ª) y para 2016 (art. 19)</a:t>
                      </a:r>
                      <a:endParaRPr lang="es-ES_tradnl" sz="200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hMerge="1">
                  <a:txBody>
                    <a:bodyPr/>
                    <a:lstStyle/>
                    <a:p>
                      <a:pPr algn="ctr"/>
                      <a:endParaRPr lang="es-ES_tradnl" sz="2400"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2400"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2400"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22036">
                <a:tc gridSpan="2">
                  <a:txBody>
                    <a:bodyPr/>
                    <a:lstStyle/>
                    <a:p>
                      <a:endParaRPr lang="es-ES_tradnl" sz="2200" b="1" dirty="0" smtClean="0">
                        <a:solidFill>
                          <a:schemeClr val="tx1"/>
                        </a:solidFill>
                      </a:endParaRPr>
                    </a:p>
                    <a:p>
                      <a:r>
                        <a:rPr lang="es-ES_tradnl" sz="2200" b="1" dirty="0" smtClean="0">
                          <a:solidFill>
                            <a:schemeClr val="tx1"/>
                          </a:solidFill>
                        </a:rPr>
                        <a:t>Base de Deducción:</a:t>
                      </a:r>
                      <a:endParaRPr lang="es-ES_tradnl" sz="22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endParaRPr lang="es-ES_tradnl"/>
                    </a:p>
                  </a:txBody>
                  <a:tcPr/>
                </a:tc>
                <a:tc>
                  <a:txBody>
                    <a:bodyPr/>
                    <a:lstStyle/>
                    <a:p>
                      <a:pPr algn="ctr"/>
                      <a:r>
                        <a:rPr lang="es-ES_tradnl" sz="2400" b="1" dirty="0" smtClean="0">
                          <a:solidFill>
                            <a:srgbClr val="FFFF00"/>
                          </a:solidFill>
                          <a:effectLst>
                            <a:outerShdw blurRad="38100" dist="38100" dir="2700000" algn="tl">
                              <a:srgbClr val="000000">
                                <a:alpha val="43137"/>
                              </a:srgbClr>
                            </a:outerShdw>
                          </a:effectLst>
                        </a:rPr>
                        <a:t> 2014</a:t>
                      </a:r>
                    </a:p>
                    <a:p>
                      <a:pPr algn="ctr"/>
                      <a:r>
                        <a:rPr lang="es-ES_tradnl" sz="2400" b="1" dirty="0" smtClean="0">
                          <a:solidFill>
                            <a:srgbClr val="FFFF00"/>
                          </a:solidFill>
                          <a:effectLst>
                            <a:outerShdw blurRad="38100" dist="38100" dir="2700000" algn="tl">
                              <a:srgbClr val="000000">
                                <a:alpha val="43137"/>
                              </a:srgbClr>
                            </a:outerShdw>
                          </a:effectLst>
                        </a:rPr>
                        <a:t>%</a:t>
                      </a:r>
                      <a:endParaRPr lang="es-ES_tradnl" sz="24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2015</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a:t>
                      </a:r>
                      <a:endParaRPr lang="es-ES_tradnl" sz="24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Desde2016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a:t>
                      </a:r>
                      <a:endParaRPr lang="es-ES_tradnl" sz="24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1"/>
                  </a:ext>
                </a:extLst>
              </a:tr>
              <a:tr h="839305">
                <a:tc gridSpan="2">
                  <a:txBody>
                    <a:bodyPr/>
                    <a:lstStyle/>
                    <a:p>
                      <a:r>
                        <a:rPr lang="es-ES_tradnl" sz="2000" b="1" dirty="0" smtClean="0">
                          <a:solidFill>
                            <a:schemeClr val="tx1"/>
                          </a:solidFill>
                        </a:rPr>
                        <a:t>Hasta </a:t>
                      </a:r>
                      <a:r>
                        <a:rPr lang="es-ES_tradnl" sz="2000" b="1" dirty="0" smtClean="0">
                          <a:solidFill>
                            <a:srgbClr val="FFFF00"/>
                          </a:solidFill>
                        </a:rPr>
                        <a:t>150 €</a:t>
                      </a:r>
                      <a:r>
                        <a:rPr lang="es-ES_tradnl" sz="2000" b="1" dirty="0" smtClean="0">
                          <a:solidFill>
                            <a:schemeClr val="tx1"/>
                          </a:solidFill>
                        </a:rPr>
                        <a:t> (</a:t>
                      </a:r>
                      <a:r>
                        <a:rPr lang="es-ES_tradnl" b="1" dirty="0" smtClean="0">
                          <a:solidFill>
                            <a:schemeClr val="tx1"/>
                          </a:solidFill>
                        </a:rPr>
                        <a:t>por</a:t>
                      </a:r>
                      <a:r>
                        <a:rPr lang="es-ES_tradnl" b="1" baseline="0" dirty="0" smtClean="0">
                          <a:solidFill>
                            <a:schemeClr val="tx1"/>
                          </a:solidFill>
                        </a:rPr>
                        <a:t> contribuyente)</a:t>
                      </a:r>
                      <a:endParaRPr lang="es-ES_tradnl"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hMerge="1">
                  <a:txBody>
                    <a:bodyPr/>
                    <a:lstStyle/>
                    <a:p>
                      <a:endParaRPr lang="es-ES_tradnl"/>
                    </a:p>
                  </a:txBody>
                  <a:tcPr/>
                </a:tc>
                <a:tc rowSpan="3">
                  <a:txBody>
                    <a:bodyPr/>
                    <a:lstStyle/>
                    <a:p>
                      <a:pPr algn="ctr"/>
                      <a:r>
                        <a:rPr kumimoji="0" lang="es-ES" sz="1800" b="1" i="0" u="none" strike="noStrike" cap="none" normalizeH="0" baseline="0" dirty="0" smtClean="0">
                          <a:ln>
                            <a:noFill/>
                          </a:ln>
                          <a:solidFill>
                            <a:srgbClr val="000066"/>
                          </a:solidFill>
                          <a:effectLst/>
                          <a:latin typeface="Arial" charset="0"/>
                        </a:rPr>
                        <a:t>25%</a:t>
                      </a: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85000"/>
                      </a:schemeClr>
                    </a:solidFill>
                  </a:tcPr>
                </a:tc>
                <a:tc>
                  <a:txBody>
                    <a:bodyPr/>
                    <a:lstStyle/>
                    <a:p>
                      <a:pPr algn="ctr"/>
                      <a:r>
                        <a:rPr kumimoji="0" lang="es-ES" sz="1800" b="1" i="0" u="none" strike="noStrike" cap="none" normalizeH="0" baseline="0" dirty="0" smtClean="0">
                          <a:ln>
                            <a:noFill/>
                          </a:ln>
                          <a:solidFill>
                            <a:srgbClr val="FF0000"/>
                          </a:solidFill>
                          <a:effectLst/>
                          <a:latin typeface="Arial" charset="0"/>
                        </a:rPr>
                        <a:t>50%</a:t>
                      </a:r>
                    </a:p>
                    <a:p>
                      <a:pPr algn="ctr"/>
                      <a:r>
                        <a:rPr kumimoji="0" lang="es-ES" sz="1400" b="1" i="0" u="none" strike="noStrike" cap="none" normalizeH="0" baseline="0" dirty="0" smtClean="0">
                          <a:ln>
                            <a:noFill/>
                          </a:ln>
                          <a:solidFill>
                            <a:srgbClr val="0000FF"/>
                          </a:solidFill>
                          <a:effectLst/>
                          <a:latin typeface="Arial" charset="0"/>
                        </a:rPr>
                        <a:t>(</a:t>
                      </a:r>
                      <a:r>
                        <a:rPr kumimoji="0" lang="es-ES" sz="1400" b="1" i="0" u="none" strike="noStrike" cap="none" normalizeH="0" baseline="0" dirty="0" err="1" smtClean="0">
                          <a:ln>
                            <a:noFill/>
                          </a:ln>
                          <a:solidFill>
                            <a:srgbClr val="0000FF"/>
                          </a:solidFill>
                          <a:effectLst/>
                          <a:latin typeface="Arial" charset="0"/>
                        </a:rPr>
                        <a:t>max</a:t>
                      </a:r>
                      <a:r>
                        <a:rPr kumimoji="0" lang="es-ES" sz="1400" b="1" i="0" u="none" strike="noStrike" cap="none" normalizeH="0" baseline="0" dirty="0" smtClean="0">
                          <a:ln>
                            <a:noFill/>
                          </a:ln>
                          <a:solidFill>
                            <a:srgbClr val="0000FF"/>
                          </a:solidFill>
                          <a:effectLst/>
                          <a:latin typeface="Arial" charset="0"/>
                        </a:rPr>
                        <a:t>. : 75€)</a:t>
                      </a:r>
                      <a:endParaRPr lang="es-ES_tradnl" sz="140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85000"/>
                      </a:schemeClr>
                    </a:solidFill>
                  </a:tcPr>
                </a:tc>
                <a:tc>
                  <a:txBody>
                    <a:bodyPr/>
                    <a:lstStyle/>
                    <a:p>
                      <a:pPr algn="ctr"/>
                      <a:r>
                        <a:rPr kumimoji="0" lang="es-ES" sz="1800" b="1" i="0" u="none" strike="noStrike" cap="none" normalizeH="0" baseline="0" dirty="0" smtClean="0">
                          <a:ln>
                            <a:noFill/>
                          </a:ln>
                          <a:solidFill>
                            <a:srgbClr val="FF0000"/>
                          </a:solidFill>
                          <a:effectLst/>
                          <a:latin typeface="Arial" charset="0"/>
                        </a:rPr>
                        <a:t>75%</a:t>
                      </a:r>
                    </a:p>
                    <a:p>
                      <a:pPr marL="0" marR="0" indent="0" algn="ctr" defTabSz="914400" rtl="0" eaLnBrk="1" fontAlgn="auto" latinLnBrk="0" hangingPunct="1">
                        <a:lnSpc>
                          <a:spcPct val="100000"/>
                        </a:lnSpc>
                        <a:spcBef>
                          <a:spcPts val="0"/>
                        </a:spcBef>
                        <a:spcAft>
                          <a:spcPts val="0"/>
                        </a:spcAft>
                        <a:buClrTx/>
                        <a:buSzTx/>
                        <a:buFontTx/>
                        <a:buNone/>
                        <a:tabLst/>
                        <a:defRPr/>
                      </a:pPr>
                      <a:r>
                        <a:rPr kumimoji="0" lang="es-ES" sz="1400" b="1" i="0" u="none" strike="noStrike" cap="none" normalizeH="0" baseline="0" dirty="0" smtClean="0">
                          <a:ln>
                            <a:noFill/>
                          </a:ln>
                          <a:solidFill>
                            <a:srgbClr val="0000FF"/>
                          </a:solidFill>
                          <a:effectLst/>
                          <a:latin typeface="Arial" charset="0"/>
                        </a:rPr>
                        <a:t>(</a:t>
                      </a:r>
                      <a:r>
                        <a:rPr kumimoji="0" lang="es-ES" sz="1400" b="1" i="0" u="none" strike="noStrike" cap="none" normalizeH="0" baseline="0" dirty="0" err="1" smtClean="0">
                          <a:ln>
                            <a:noFill/>
                          </a:ln>
                          <a:solidFill>
                            <a:srgbClr val="0000FF"/>
                          </a:solidFill>
                          <a:effectLst/>
                          <a:latin typeface="Arial" charset="0"/>
                        </a:rPr>
                        <a:t>max</a:t>
                      </a:r>
                      <a:r>
                        <a:rPr kumimoji="0" lang="es-ES" sz="1400" b="1" i="0" u="none" strike="noStrike" cap="none" normalizeH="0" baseline="0" dirty="0" smtClean="0">
                          <a:ln>
                            <a:noFill/>
                          </a:ln>
                          <a:solidFill>
                            <a:srgbClr val="0000FF"/>
                          </a:solidFill>
                          <a:effectLst/>
                          <a:latin typeface="Arial" charset="0"/>
                        </a:rPr>
                        <a:t>. : 112,5€)</a:t>
                      </a:r>
                      <a:endParaRPr lang="es-ES_tradnl"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955062">
                <a:tc rowSpan="2">
                  <a:txBody>
                    <a:bodyPr/>
                    <a:lstStyle/>
                    <a:p>
                      <a:r>
                        <a:rPr lang="es-ES_tradnl" sz="2000" b="1" dirty="0" smtClean="0">
                          <a:solidFill>
                            <a:srgbClr val="FFFF00"/>
                          </a:solidFill>
                        </a:rPr>
                        <a:t>RESTO</a:t>
                      </a:r>
                    </a:p>
                    <a:p>
                      <a:r>
                        <a:rPr lang="es-ES_tradnl" sz="1600" b="1" dirty="0" smtClean="0">
                          <a:solidFill>
                            <a:schemeClr val="tx1"/>
                          </a:solidFill>
                        </a:rPr>
                        <a:t>(exceso de 150€)</a:t>
                      </a:r>
                      <a:endParaRPr lang="es-ES_tradnl" sz="16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r>
                        <a:rPr lang="es-ES_tradnl" b="1" u="sng" dirty="0" smtClean="0">
                          <a:solidFill>
                            <a:schemeClr val="tx1"/>
                          </a:solidFill>
                        </a:rPr>
                        <a:t>Misma entidad</a:t>
                      </a:r>
                      <a:r>
                        <a:rPr lang="es-ES_tradnl" b="1" dirty="0" smtClean="0">
                          <a:solidFill>
                            <a:schemeClr val="tx1"/>
                          </a:solidFill>
                        </a:rPr>
                        <a:t> durante al menos 3 años </a:t>
                      </a:r>
                      <a:r>
                        <a:rPr lang="es-ES_tradnl" b="1" u="sng" dirty="0" smtClean="0">
                          <a:solidFill>
                            <a:schemeClr val="tx1"/>
                          </a:solidFill>
                        </a:rPr>
                        <a:t>si se mantiene la aportación</a:t>
                      </a:r>
                      <a:r>
                        <a:rPr lang="es-ES_tradnl" b="1" u="none" dirty="0" smtClean="0">
                          <a:solidFill>
                            <a:schemeClr val="tx1"/>
                          </a:solidFill>
                        </a:rPr>
                        <a:t> </a:t>
                      </a:r>
                      <a:r>
                        <a:rPr lang="es-ES_tradnl" b="1" dirty="0" smtClean="0">
                          <a:solidFill>
                            <a:srgbClr val="FFFF00"/>
                          </a:solidFill>
                        </a:rPr>
                        <a:t>En el 3º  año y </a:t>
                      </a:r>
                      <a:r>
                        <a:rPr lang="es-ES_tradnl" b="1" dirty="0" err="1" smtClean="0">
                          <a:solidFill>
                            <a:srgbClr val="FFFF00"/>
                          </a:solidFill>
                        </a:rPr>
                        <a:t>ss</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vMerge="1">
                  <a:txBody>
                    <a:bodyPr/>
                    <a:lstStyle/>
                    <a:p>
                      <a:endParaRPr lang="es-ES_tradnl"/>
                    </a:p>
                  </a:txBody>
                  <a:tcPr/>
                </a:tc>
                <a:tc>
                  <a:txBody>
                    <a:bodyPr/>
                    <a:lstStyle/>
                    <a:p>
                      <a:pPr algn="ctr"/>
                      <a:r>
                        <a:rPr lang="es-ES_tradnl" b="1" dirty="0" smtClean="0">
                          <a:solidFill>
                            <a:srgbClr val="FF0000"/>
                          </a:solidFill>
                        </a:rPr>
                        <a:t>32,5%</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85000"/>
                      </a:schemeClr>
                    </a:solidFill>
                  </a:tcPr>
                </a:tc>
                <a:tc>
                  <a:txBody>
                    <a:bodyPr/>
                    <a:lstStyle/>
                    <a:p>
                      <a:pPr algn="ctr"/>
                      <a:r>
                        <a:rPr lang="es-ES_tradnl" b="1" dirty="0" smtClean="0">
                          <a:solidFill>
                            <a:srgbClr val="FF0000"/>
                          </a:solidFill>
                        </a:rPr>
                        <a:t>35%</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779164">
                <a:tc vMerge="1">
                  <a:txBody>
                    <a:bodyPr/>
                    <a:lstStyle/>
                    <a:p>
                      <a:endParaRPr lang="es-ES"/>
                    </a:p>
                  </a:txBody>
                  <a:tcPr/>
                </a:tc>
                <a:tc>
                  <a:txBody>
                    <a:bodyPr/>
                    <a:lstStyle/>
                    <a:p>
                      <a:r>
                        <a:rPr lang="es-ES_tradnl" sz="2000" b="1" dirty="0" smtClean="0">
                          <a:solidFill>
                            <a:schemeClr val="tx1"/>
                          </a:solidFill>
                        </a:rPr>
                        <a:t>Resto </a:t>
                      </a:r>
                    </a:p>
                    <a:p>
                      <a:r>
                        <a:rPr lang="es-ES_tradnl" sz="1600" b="1" dirty="0" smtClean="0">
                          <a:solidFill>
                            <a:schemeClr val="tx1"/>
                          </a:solidFill>
                        </a:rPr>
                        <a:t>(no proceda lo de arriba)</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vMerge="1">
                  <a:txBody>
                    <a:bodyPr/>
                    <a:lstStyle/>
                    <a:p>
                      <a:endParaRPr lang="es-ES"/>
                    </a:p>
                  </a:txBody>
                  <a:tcPr/>
                </a:tc>
                <a:tc>
                  <a:txBody>
                    <a:bodyPr/>
                    <a:lstStyle/>
                    <a:p>
                      <a:pPr algn="ctr"/>
                      <a:r>
                        <a:rPr lang="es-ES_tradnl" b="1" dirty="0" smtClean="0">
                          <a:solidFill>
                            <a:srgbClr val="FF0000"/>
                          </a:solidFill>
                        </a:rPr>
                        <a:t>27,5%</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85000"/>
                      </a:schemeClr>
                    </a:solidFill>
                  </a:tcPr>
                </a:tc>
                <a:tc>
                  <a:txBody>
                    <a:bodyPr/>
                    <a:lstStyle/>
                    <a:p>
                      <a:pPr algn="ctr"/>
                      <a:r>
                        <a:rPr lang="es-ES_tradnl" b="1" dirty="0" smtClean="0">
                          <a:solidFill>
                            <a:srgbClr val="FF0000"/>
                          </a:solidFill>
                        </a:rPr>
                        <a:t>30%</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4270830216"/>
                  </a:ext>
                </a:extLst>
              </a:tr>
            </a:tbl>
          </a:graphicData>
        </a:graphic>
      </p:graphicFrame>
      <p:graphicFrame>
        <p:nvGraphicFramePr>
          <p:cNvPr id="7" name="6 Tabla"/>
          <p:cNvGraphicFramePr>
            <a:graphicFrameLocks noGrp="1"/>
          </p:cNvGraphicFramePr>
          <p:nvPr>
            <p:extLst>
              <p:ext uri="{D42A27DB-BD31-4B8C-83A1-F6EECF244321}">
                <p14:modId xmlns="" xmlns:p14="http://schemas.microsoft.com/office/powerpoint/2010/main" val="2967737063"/>
              </p:ext>
            </p:extLst>
          </p:nvPr>
        </p:nvGraphicFramePr>
        <p:xfrm>
          <a:off x="228600" y="5791200"/>
          <a:ext cx="9296400" cy="91440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20000"/>
                    </a:ext>
                  </a:extLst>
                </a:gridCol>
              </a:tblGrid>
              <a:tr h="609600">
                <a:tc>
                  <a:txBody>
                    <a:bodyPr/>
                    <a:lstStyle/>
                    <a:p>
                      <a:pPr algn="l"/>
                      <a:r>
                        <a:rPr lang="es-ES_tradnl" sz="1800" b="1" u="sng" dirty="0" smtClean="0">
                          <a:solidFill>
                            <a:srgbClr val="FFFF00"/>
                          </a:solidFill>
                        </a:rPr>
                        <a:t>LIMITES</a:t>
                      </a:r>
                      <a:r>
                        <a:rPr lang="es-ES_tradnl" sz="1800" b="1" dirty="0" smtClean="0">
                          <a:solidFill>
                            <a:srgbClr val="FFFF00"/>
                          </a:solidFill>
                        </a:rPr>
                        <a:t>  por donaciones a entidades acogidas a Ley 49/02 (art. 19 Ley 49/02):</a:t>
                      </a:r>
                      <a:endParaRPr lang="es-ES_tradnl" sz="1800" dirty="0" smtClean="0">
                        <a:solidFill>
                          <a:srgbClr val="FFFF00"/>
                        </a:solidFill>
                      </a:endParaRPr>
                    </a:p>
                    <a:p>
                      <a:pPr marL="342900" indent="-342900" algn="l">
                        <a:buFont typeface="Wingdings" pitchFamily="2" charset="2"/>
                        <a:buChar char="v"/>
                      </a:pPr>
                      <a:r>
                        <a:rPr lang="es-ES_tradnl" sz="1800" dirty="0" smtClean="0">
                          <a:solidFill>
                            <a:schemeClr val="tx1"/>
                          </a:solidFill>
                        </a:rPr>
                        <a:t>Límite de Base de deducción:</a:t>
                      </a:r>
                      <a:r>
                        <a:rPr lang="es-ES_tradnl" sz="1800" baseline="0" dirty="0" smtClean="0">
                          <a:solidFill>
                            <a:schemeClr val="tx1"/>
                          </a:solidFill>
                        </a:rPr>
                        <a:t> </a:t>
                      </a:r>
                      <a:r>
                        <a:rPr lang="es-ES_tradnl" sz="1800" dirty="0" smtClean="0">
                          <a:solidFill>
                            <a:srgbClr val="FFFF66"/>
                          </a:solidFill>
                        </a:rPr>
                        <a:t>Base  de Deducción ≤  10% s/ Base Liquidable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dirty="0" smtClean="0">
                          <a:solidFill>
                            <a:schemeClr val="tx1"/>
                          </a:solidFill>
                        </a:rPr>
                        <a:t>Traslado de excesos: </a:t>
                      </a:r>
                      <a:r>
                        <a:rPr lang="es-ES_tradnl" sz="1800" dirty="0" smtClean="0">
                          <a:solidFill>
                            <a:srgbClr val="FFFF66"/>
                          </a:solidFill>
                        </a:rPr>
                        <a:t>no</a:t>
                      </a:r>
                      <a:r>
                        <a:rPr lang="es-ES_tradnl" sz="1800" dirty="0" smtClean="0">
                          <a:solidFill>
                            <a:schemeClr val="tx1"/>
                          </a:solidFill>
                        </a:rPr>
                        <a:t>. </a:t>
                      </a:r>
                      <a:r>
                        <a:rPr lang="es-ES_tradnl" sz="1800" b="0" u="sng" dirty="0" smtClean="0"/>
                        <a:t>De haber exceso el derecho a deducir se pierde</a:t>
                      </a:r>
                      <a:endParaRPr lang="es-ES_tradnl" sz="1800" b="0" u="sng" dirty="0">
                        <a:solidFill>
                          <a:schemeClr val="tx1"/>
                        </a:solidFill>
                      </a:endParaRPr>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33126630"/>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3 Marcador de número de diapositiva"/>
          <p:cNvSpPr>
            <a:spLocks noGrp="1"/>
          </p:cNvSpPr>
          <p:nvPr>
            <p:ph type="sldNum" sz="quarter" idx="12"/>
          </p:nvPr>
        </p:nvSpPr>
        <p:spPr>
          <a:xfrm>
            <a:off x="7594600" y="6381750"/>
            <a:ext cx="2311400" cy="476250"/>
          </a:xfrm>
        </p:spPr>
        <p:txBody>
          <a:bodyPr/>
          <a:lstStyle/>
          <a:p>
            <a:pPr>
              <a:defRPr/>
            </a:pPr>
            <a:fld id="{D3C7C18F-BE5E-464F-A493-DDFAF6A4533F}" type="slidenum">
              <a:rPr lang="es-ES"/>
              <a:pPr>
                <a:defRPr/>
              </a:pPr>
              <a:t>368</a:t>
            </a:fld>
            <a:endParaRPr lang="es-ES" dirty="0"/>
          </a:p>
        </p:txBody>
      </p:sp>
      <p:sp>
        <p:nvSpPr>
          <p:cNvPr id="2270210" name="Rectangle 2"/>
          <p:cNvSpPr>
            <a:spLocks noChangeArrowheads="1"/>
          </p:cNvSpPr>
          <p:nvPr/>
        </p:nvSpPr>
        <p:spPr bwMode="auto">
          <a:xfrm>
            <a:off x="1981200" y="152400"/>
            <a:ext cx="184150" cy="457200"/>
          </a:xfrm>
          <a:prstGeom prst="rect">
            <a:avLst/>
          </a:prstGeom>
          <a:noFill/>
          <a:ln w="9525">
            <a:noFill/>
            <a:miter lim="800000"/>
            <a:headEnd/>
            <a:tailEnd/>
          </a:ln>
          <a:effectLst/>
        </p:spPr>
        <p:txBody>
          <a:bodyPr wrap="none" anchor="ctr">
            <a:spAutoFit/>
          </a:bodyPr>
          <a:lstStyle/>
          <a:p>
            <a:pPr>
              <a:defRPr/>
            </a:pPr>
            <a:endParaRPr lang="es-ES_tradnl" sz="2400" b="0" u="sng">
              <a:solidFill>
                <a:srgbClr val="FFFF00"/>
              </a:solidFill>
              <a:effectLst>
                <a:outerShdw blurRad="38100" dist="38100" dir="2700000" algn="tl">
                  <a:srgbClr val="000000"/>
                </a:outerShdw>
              </a:effectLst>
              <a:latin typeface="Arial" charset="0"/>
            </a:endParaRPr>
          </a:p>
        </p:txBody>
      </p:sp>
      <p:sp>
        <p:nvSpPr>
          <p:cNvPr id="37934" name="Text Box 51"/>
          <p:cNvSpPr txBox="1">
            <a:spLocks noChangeArrowheads="1"/>
          </p:cNvSpPr>
          <p:nvPr/>
        </p:nvSpPr>
        <p:spPr bwMode="auto">
          <a:xfrm>
            <a:off x="0" y="0"/>
            <a:ext cx="9906000" cy="461665"/>
          </a:xfrm>
          <a:prstGeom prst="rect">
            <a:avLst/>
          </a:prstGeom>
          <a:solidFill>
            <a:schemeClr val="accent1">
              <a:lumMod val="20000"/>
              <a:lumOff val="80000"/>
            </a:schemeClr>
          </a:solidFill>
          <a:ln w="9525">
            <a:noFill/>
            <a:miter lim="800000"/>
            <a:headEnd/>
            <a:tailEnd/>
          </a:ln>
        </p:spPr>
        <p:txBody>
          <a:bodyPr>
            <a:spAutoFit/>
          </a:bodyPr>
          <a:lstStyle/>
          <a:p>
            <a:pPr algn="ctr">
              <a:spcBef>
                <a:spcPct val="50000"/>
              </a:spcBef>
            </a:pPr>
            <a:r>
              <a:rPr lang="es-ES" sz="2400" dirty="0" smtClean="0">
                <a:solidFill>
                  <a:srgbClr val="FF0000"/>
                </a:solidFill>
              </a:rPr>
              <a:t>DEDUCCIONES IS. </a:t>
            </a:r>
            <a:r>
              <a:rPr lang="es-ES" dirty="0" smtClean="0">
                <a:solidFill>
                  <a:schemeClr val="bg1">
                    <a:lumMod val="50000"/>
                  </a:schemeClr>
                </a:solidFill>
              </a:rPr>
              <a:t>DONATIVOS a entidades de </a:t>
            </a:r>
            <a:r>
              <a:rPr lang="es-ES" dirty="0" smtClean="0">
                <a:solidFill>
                  <a:srgbClr val="FF0000"/>
                </a:solidFill>
              </a:rPr>
              <a:t>Ley 49/2002</a:t>
            </a:r>
            <a:endParaRPr lang="es-ES" dirty="0">
              <a:solidFill>
                <a:srgbClr val="FF0000"/>
              </a:solidFill>
            </a:endParaRPr>
          </a:p>
        </p:txBody>
      </p:sp>
      <p:graphicFrame>
        <p:nvGraphicFramePr>
          <p:cNvPr id="6" name="5 Tabla"/>
          <p:cNvGraphicFramePr>
            <a:graphicFrameLocks noGrp="1"/>
          </p:cNvGraphicFramePr>
          <p:nvPr>
            <p:extLst>
              <p:ext uri="{D42A27DB-BD31-4B8C-83A1-F6EECF244321}">
                <p14:modId xmlns="" xmlns:p14="http://schemas.microsoft.com/office/powerpoint/2010/main" val="2498267285"/>
              </p:ext>
            </p:extLst>
          </p:nvPr>
        </p:nvGraphicFramePr>
        <p:xfrm>
          <a:off x="457200" y="762000"/>
          <a:ext cx="9296400" cy="4419600"/>
        </p:xfrm>
        <a:graphic>
          <a:graphicData uri="http://schemas.openxmlformats.org/drawingml/2006/table">
            <a:tbl>
              <a:tblPr firstRow="1" bandRow="1">
                <a:tableStyleId>{5C22544A-7EE6-4342-B048-85BDC9FD1C3A}</a:tableStyleId>
              </a:tblPr>
              <a:tblGrid>
                <a:gridCol w="6172200">
                  <a:extLst>
                    <a:ext uri="{9D8B030D-6E8A-4147-A177-3AD203B41FA5}">
                      <a16:colId xmlns="" xmlns:a16="http://schemas.microsoft.com/office/drawing/2014/main" val="20000"/>
                    </a:ext>
                  </a:extLst>
                </a:gridCol>
                <a:gridCol w="3124200">
                  <a:extLst>
                    <a:ext uri="{9D8B030D-6E8A-4147-A177-3AD203B41FA5}">
                      <a16:colId xmlns="" xmlns:a16="http://schemas.microsoft.com/office/drawing/2014/main" val="20002"/>
                    </a:ext>
                  </a:extLst>
                </a:gridCol>
              </a:tblGrid>
              <a:tr h="609600">
                <a:tc gridSpan="2">
                  <a:txBody>
                    <a:bodyPr/>
                    <a:lstStyle/>
                    <a:p>
                      <a:pPr marL="457200" marR="0" lvl="0" indent="-457200" algn="l" defTabSz="914400" rtl="0" eaLnBrk="1" fontAlgn="base" latinLnBrk="0" hangingPunct="1">
                        <a:lnSpc>
                          <a:spcPct val="100000"/>
                        </a:lnSpc>
                        <a:spcBef>
                          <a:spcPct val="0"/>
                        </a:spcBef>
                        <a:spcAft>
                          <a:spcPct val="0"/>
                        </a:spcAft>
                        <a:buClrTx/>
                        <a:buSzTx/>
                        <a:buFont typeface="Wingdings" pitchFamily="2" charset="2"/>
                        <a:buChar char="q"/>
                        <a:tabLst/>
                      </a:pPr>
                      <a:r>
                        <a:rPr lang="es-ES_tradnl" sz="2000" b="1" u="sng" kern="1200" baseline="0" dirty="0" smtClean="0">
                          <a:solidFill>
                            <a:schemeClr val="tx1"/>
                          </a:solidFill>
                          <a:latin typeface="+mn-lt"/>
                          <a:ea typeface="+mn-ea"/>
                          <a:cs typeface="+mn-cs"/>
                        </a:rPr>
                        <a:t>Donativos y otras aportaciones a:</a:t>
                      </a:r>
                    </a:p>
                    <a:p>
                      <a:pPr marL="457200" marR="0" lvl="0" indent="-45720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2000" dirty="0" smtClean="0">
                          <a:solidFill>
                            <a:schemeClr val="tx1"/>
                          </a:solidFill>
                        </a:rPr>
                        <a:t>Fundaciones y Asociaciones de Utilidad Pública que </a:t>
                      </a:r>
                      <a:r>
                        <a:rPr lang="es-ES_tradnl" sz="2000" b="1" u="sng" dirty="0" smtClean="0">
                          <a:solidFill>
                            <a:srgbClr val="FFFF00"/>
                          </a:solidFill>
                        </a:rPr>
                        <a:t>sí</a:t>
                      </a:r>
                      <a:r>
                        <a:rPr lang="es-ES_tradnl" sz="2000" dirty="0" smtClean="0">
                          <a:solidFill>
                            <a:schemeClr val="tx1"/>
                          </a:solidFill>
                        </a:rPr>
                        <a:t> cumplan los requisitos </a:t>
                      </a:r>
                      <a:r>
                        <a:rPr lang="es-ES_tradnl" sz="2400" b="1" u="sng" dirty="0" smtClean="0">
                          <a:solidFill>
                            <a:srgbClr val="FFFF00"/>
                          </a:solidFill>
                        </a:rPr>
                        <a:t>Ley 49/02</a:t>
                      </a:r>
                      <a:endParaRPr kumimoji="0" lang="es-ES" sz="2400" b="1" i="0" u="sng"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4"/>
                  </a:ext>
                </a:extLst>
              </a:tr>
              <a:tr h="609600">
                <a:tc gridSpan="2">
                  <a:txBody>
                    <a:bodyPr/>
                    <a:lstStyle/>
                    <a:p>
                      <a:r>
                        <a:rPr lang="es-ES_tradnl" sz="2000" u="sng" dirty="0" smtClean="0">
                          <a:solidFill>
                            <a:srgbClr val="0000FF"/>
                          </a:solidFill>
                        </a:rPr>
                        <a:t>DF 5ª Nueva LIS</a:t>
                      </a:r>
                      <a:r>
                        <a:rPr lang="es-ES_tradnl" sz="2000" dirty="0" smtClean="0">
                          <a:solidFill>
                            <a:srgbClr val="0000FF"/>
                          </a:solidFill>
                        </a:rPr>
                        <a:t>: modifica art. 20.1 y añade  DT 5ª a la  Ley 49/2002. Establece nuevos % para 2015 (DT 5ª) y para 2016 (art. 20.1)</a:t>
                      </a:r>
                      <a:endParaRPr lang="es-ES_tradnl" sz="200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r h="746760">
                <a:tc>
                  <a:txBody>
                    <a:bodyPr/>
                    <a:lstStyle/>
                    <a:p>
                      <a:endParaRPr lang="es-ES_tradnl" sz="2200" b="1" dirty="0" smtClean="0">
                        <a:solidFill>
                          <a:schemeClr val="tx1"/>
                        </a:solidFill>
                      </a:endParaRPr>
                    </a:p>
                    <a:p>
                      <a:r>
                        <a:rPr lang="es-ES_tradnl" sz="2200" b="1" dirty="0" smtClean="0">
                          <a:solidFill>
                            <a:schemeClr val="tx1"/>
                          </a:solidFill>
                        </a:rPr>
                        <a:t>Deducción:</a:t>
                      </a:r>
                      <a:endParaRPr lang="es-ES_tradnl" sz="22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Desde 2016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a:t>
                      </a:r>
                      <a:endParaRPr lang="es-ES_tradnl" sz="24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1"/>
                  </a:ext>
                </a:extLst>
              </a:tr>
              <a:tr h="762000">
                <a:tc>
                  <a:txBody>
                    <a:bodyPr/>
                    <a:lstStyle/>
                    <a:p>
                      <a:pPr marL="342900" indent="-342900">
                        <a:buFont typeface="Wingdings" pitchFamily="2" charset="2"/>
                        <a:buChar char="v"/>
                      </a:pPr>
                      <a:r>
                        <a:rPr lang="es-ES_tradnl" b="1" dirty="0" smtClean="0">
                          <a:solidFill>
                            <a:schemeClr val="tx1"/>
                          </a:solidFill>
                        </a:rPr>
                        <a:t>Caso general</a:t>
                      </a:r>
                      <a:endParaRPr lang="es-ES_tradnl" b="1"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kumimoji="0" lang="es-ES" sz="1800" b="1" i="0" u="none" strike="noStrike" cap="none" normalizeH="0" baseline="0" dirty="0" smtClean="0">
                          <a:ln>
                            <a:noFill/>
                          </a:ln>
                          <a:solidFill>
                            <a:srgbClr val="000066"/>
                          </a:solidFill>
                          <a:effectLst/>
                          <a:latin typeface="Arial" charset="0"/>
                        </a:rPr>
                        <a:t>35%</a:t>
                      </a: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2"/>
                  </a:ext>
                </a:extLst>
              </a:tr>
              <a:tr h="1066800">
                <a:tc>
                  <a:txBody>
                    <a:bodyPr/>
                    <a:lstStyle/>
                    <a:p>
                      <a:pPr marL="342900" indent="-342900">
                        <a:buFont typeface="Wingdings" pitchFamily="2" charset="2"/>
                        <a:buChar char="v"/>
                      </a:pPr>
                      <a:r>
                        <a:rPr lang="es-ES_tradnl" b="1" u="sng" dirty="0" smtClean="0">
                          <a:solidFill>
                            <a:schemeClr val="tx1"/>
                          </a:solidFill>
                        </a:rPr>
                        <a:t>Misma entidad</a:t>
                      </a:r>
                      <a:r>
                        <a:rPr lang="es-ES_tradnl" b="1" dirty="0" smtClean="0">
                          <a:solidFill>
                            <a:schemeClr val="tx1"/>
                          </a:solidFill>
                        </a:rPr>
                        <a:t> durante al menos 3 años </a:t>
                      </a:r>
                      <a:r>
                        <a:rPr lang="es-ES_tradnl" b="1" u="sng" dirty="0" smtClean="0">
                          <a:solidFill>
                            <a:schemeClr val="tx1"/>
                          </a:solidFill>
                        </a:rPr>
                        <a:t>si se mantiene la aportación</a:t>
                      </a:r>
                    </a:p>
                    <a:p>
                      <a:pPr marL="342900" indent="-342900">
                        <a:buFont typeface="Wingdings" pitchFamily="2" charset="2"/>
                        <a:buChar char="Ø"/>
                      </a:pPr>
                      <a:r>
                        <a:rPr lang="es-ES_tradnl" b="1" dirty="0" smtClean="0">
                          <a:solidFill>
                            <a:schemeClr val="tx1"/>
                          </a:solidFill>
                        </a:rPr>
                        <a:t> </a:t>
                      </a:r>
                      <a:r>
                        <a:rPr lang="es-ES_tradnl" b="1" dirty="0" smtClean="0">
                          <a:solidFill>
                            <a:srgbClr val="FFFF00"/>
                          </a:solidFill>
                        </a:rPr>
                        <a:t>En el 3º  año y </a:t>
                      </a:r>
                      <a:r>
                        <a:rPr lang="es-ES_tradnl" b="1" dirty="0" err="1" smtClean="0">
                          <a:solidFill>
                            <a:srgbClr val="FFFF00"/>
                          </a:solidFill>
                        </a:rPr>
                        <a:t>ss</a:t>
                      </a:r>
                      <a:endParaRPr lang="es-ES_tradnl" b="1"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r>
                        <a:rPr kumimoji="0" lang="es-ES" sz="1800" b="1" i="0" u="none" strike="noStrike" cap="none" normalizeH="0" baseline="0" dirty="0" smtClean="0">
                          <a:ln>
                            <a:noFill/>
                          </a:ln>
                          <a:solidFill>
                            <a:srgbClr val="FF0000"/>
                          </a:solidFill>
                          <a:effectLst/>
                          <a:latin typeface="Arial" charset="0"/>
                        </a:rPr>
                        <a:t>40%</a:t>
                      </a:r>
                      <a:endParaRPr lang="es-ES_tradnl"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3"/>
                  </a:ext>
                </a:extLst>
              </a:tr>
            </a:tbl>
          </a:graphicData>
        </a:graphic>
      </p:graphicFrame>
      <p:graphicFrame>
        <p:nvGraphicFramePr>
          <p:cNvPr id="7" name="6 Tabla"/>
          <p:cNvGraphicFramePr>
            <a:graphicFrameLocks noGrp="1"/>
          </p:cNvGraphicFramePr>
          <p:nvPr/>
        </p:nvGraphicFramePr>
        <p:xfrm>
          <a:off x="228600" y="5562600"/>
          <a:ext cx="9296400" cy="91440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20000"/>
                    </a:ext>
                  </a:extLst>
                </a:gridCol>
              </a:tblGrid>
              <a:tr h="609600">
                <a:tc>
                  <a:txBody>
                    <a:bodyPr/>
                    <a:lstStyle/>
                    <a:p>
                      <a:pPr algn="l"/>
                      <a:r>
                        <a:rPr lang="es-ES_tradnl" sz="1800" b="1" u="sng" dirty="0" smtClean="0">
                          <a:solidFill>
                            <a:srgbClr val="FFFF00"/>
                          </a:solidFill>
                        </a:rPr>
                        <a:t>LIMITES</a:t>
                      </a:r>
                      <a:r>
                        <a:rPr lang="es-ES_tradnl" sz="1800" b="1" dirty="0" smtClean="0">
                          <a:solidFill>
                            <a:srgbClr val="FFFF00"/>
                          </a:solidFill>
                        </a:rPr>
                        <a:t>  por donaciones a entidades acogidas a Ley 49/02 (art. 20.2 Ley 49/02):</a:t>
                      </a:r>
                      <a:endParaRPr lang="es-ES_tradnl" sz="1800" dirty="0" smtClean="0">
                        <a:solidFill>
                          <a:srgbClr val="FFFF00"/>
                        </a:solidFill>
                      </a:endParaRPr>
                    </a:p>
                    <a:p>
                      <a:pPr marL="342900" indent="-342900" algn="l">
                        <a:buFont typeface="Wingdings" pitchFamily="2" charset="2"/>
                        <a:buChar char="v"/>
                      </a:pPr>
                      <a:r>
                        <a:rPr lang="es-ES_tradnl" sz="1800" dirty="0" smtClean="0">
                          <a:solidFill>
                            <a:schemeClr val="tx1"/>
                          </a:solidFill>
                        </a:rPr>
                        <a:t>Límite de Base de deducción:</a:t>
                      </a:r>
                      <a:r>
                        <a:rPr lang="es-ES_tradnl" sz="1800" baseline="0" dirty="0" smtClean="0">
                          <a:solidFill>
                            <a:schemeClr val="tx1"/>
                          </a:solidFill>
                        </a:rPr>
                        <a:t> </a:t>
                      </a:r>
                      <a:r>
                        <a:rPr lang="es-ES_tradnl" sz="1800" dirty="0" smtClean="0">
                          <a:solidFill>
                            <a:srgbClr val="FFFF66"/>
                          </a:solidFill>
                        </a:rPr>
                        <a:t>Base  de Deducción ≤  10% s/ Base Imponible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dirty="0" smtClean="0">
                          <a:solidFill>
                            <a:schemeClr val="tx1"/>
                          </a:solidFill>
                        </a:rPr>
                        <a:t>Traslado de excesos: </a:t>
                      </a:r>
                      <a:r>
                        <a:rPr lang="es-ES_tradnl" sz="1800" dirty="0" smtClean="0">
                          <a:solidFill>
                            <a:srgbClr val="FFFF66"/>
                          </a:solidFill>
                        </a:rPr>
                        <a:t>10 años inmediatos y sucesivos</a:t>
                      </a:r>
                      <a:r>
                        <a:rPr lang="es-ES_tradnl" sz="1800" dirty="0" smtClean="0">
                          <a:solidFill>
                            <a:schemeClr val="tx1"/>
                          </a:solidFill>
                        </a:rPr>
                        <a:t>.</a:t>
                      </a:r>
                      <a:endParaRPr lang="es-ES_tradnl" sz="1800" dirty="0">
                        <a:solidFill>
                          <a:schemeClr val="tx1"/>
                        </a:solidFill>
                      </a:endParaRPr>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846081909"/>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3 Marcador de número de diapositiva"/>
          <p:cNvSpPr>
            <a:spLocks noGrp="1"/>
          </p:cNvSpPr>
          <p:nvPr>
            <p:ph type="sldNum" sz="quarter" idx="12"/>
          </p:nvPr>
        </p:nvSpPr>
        <p:spPr>
          <a:xfrm>
            <a:off x="7620000" y="6400800"/>
            <a:ext cx="2311400" cy="476250"/>
          </a:xfrm>
        </p:spPr>
        <p:txBody>
          <a:bodyPr/>
          <a:lstStyle/>
          <a:p>
            <a:pPr>
              <a:defRPr/>
            </a:pPr>
            <a:fld id="{D3C7C18F-BE5E-464F-A493-DDFAF6A4533F}" type="slidenum">
              <a:rPr lang="es-ES"/>
              <a:pPr>
                <a:defRPr/>
              </a:pPr>
              <a:t>369</a:t>
            </a:fld>
            <a:endParaRPr lang="es-ES"/>
          </a:p>
        </p:txBody>
      </p:sp>
      <p:sp>
        <p:nvSpPr>
          <p:cNvPr id="2270210" name="Rectangle 2"/>
          <p:cNvSpPr>
            <a:spLocks noChangeArrowheads="1"/>
          </p:cNvSpPr>
          <p:nvPr/>
        </p:nvSpPr>
        <p:spPr bwMode="auto">
          <a:xfrm>
            <a:off x="1981200" y="152400"/>
            <a:ext cx="184150" cy="457200"/>
          </a:xfrm>
          <a:prstGeom prst="rect">
            <a:avLst/>
          </a:prstGeom>
          <a:noFill/>
          <a:ln w="9525">
            <a:noFill/>
            <a:miter lim="800000"/>
            <a:headEnd/>
            <a:tailEnd/>
          </a:ln>
          <a:effectLst/>
        </p:spPr>
        <p:txBody>
          <a:bodyPr wrap="none" anchor="ctr">
            <a:spAutoFit/>
          </a:bodyPr>
          <a:lstStyle/>
          <a:p>
            <a:pPr>
              <a:defRPr/>
            </a:pPr>
            <a:endParaRPr lang="es-ES_tradnl" sz="2400" b="0" u="sng">
              <a:solidFill>
                <a:srgbClr val="FFFF00"/>
              </a:solidFill>
              <a:effectLst>
                <a:outerShdw blurRad="38100" dist="38100" dir="2700000" algn="tl">
                  <a:srgbClr val="000000"/>
                </a:outerShdw>
              </a:effectLst>
              <a:latin typeface="Arial" charset="0"/>
            </a:endParaRPr>
          </a:p>
        </p:txBody>
      </p:sp>
      <p:sp>
        <p:nvSpPr>
          <p:cNvPr id="37934" name="Text Box 51"/>
          <p:cNvSpPr txBox="1">
            <a:spLocks noChangeArrowheads="1"/>
          </p:cNvSpPr>
          <p:nvPr/>
        </p:nvSpPr>
        <p:spPr bwMode="auto">
          <a:xfrm>
            <a:off x="0" y="0"/>
            <a:ext cx="9906000" cy="369332"/>
          </a:xfrm>
          <a:prstGeom prst="rect">
            <a:avLst/>
          </a:prstGeom>
          <a:solidFill>
            <a:schemeClr val="accent1">
              <a:lumMod val="20000"/>
              <a:lumOff val="80000"/>
            </a:schemeClr>
          </a:solidFill>
          <a:ln w="9525">
            <a:noFill/>
            <a:miter lim="800000"/>
            <a:headEnd/>
            <a:tailEnd/>
          </a:ln>
        </p:spPr>
        <p:txBody>
          <a:bodyPr>
            <a:spAutoFit/>
          </a:bodyPr>
          <a:lstStyle/>
          <a:p>
            <a:pPr algn="ctr">
              <a:spcBef>
                <a:spcPct val="50000"/>
              </a:spcBef>
            </a:pPr>
            <a:r>
              <a:rPr lang="es-ES" sz="1800" dirty="0" smtClean="0">
                <a:solidFill>
                  <a:srgbClr val="FF0000"/>
                </a:solidFill>
              </a:rPr>
              <a:t>DEDUCCIONES </a:t>
            </a:r>
            <a:r>
              <a:rPr lang="es-ES" sz="1800" u="sng" dirty="0" smtClean="0">
                <a:solidFill>
                  <a:srgbClr val="FF0000"/>
                </a:solidFill>
              </a:rPr>
              <a:t>IRPF</a:t>
            </a:r>
            <a:r>
              <a:rPr lang="es-ES" sz="1800" dirty="0" smtClean="0">
                <a:solidFill>
                  <a:srgbClr val="FF0000"/>
                </a:solidFill>
              </a:rPr>
              <a:t>.  </a:t>
            </a:r>
            <a:r>
              <a:rPr lang="es-ES" sz="1800" u="sng" dirty="0" smtClean="0">
                <a:solidFill>
                  <a:schemeClr val="bg1">
                    <a:lumMod val="50000"/>
                  </a:schemeClr>
                </a:solidFill>
              </a:rPr>
              <a:t>DONATIVOS</a:t>
            </a:r>
            <a:r>
              <a:rPr lang="es-ES" sz="1800" dirty="0" smtClean="0">
                <a:solidFill>
                  <a:schemeClr val="bg1">
                    <a:lumMod val="50000"/>
                  </a:schemeClr>
                </a:solidFill>
              </a:rPr>
              <a:t> a entidades de </a:t>
            </a:r>
            <a:r>
              <a:rPr lang="es-ES" sz="1800" dirty="0" smtClean="0">
                <a:solidFill>
                  <a:srgbClr val="0000FF"/>
                </a:solidFill>
              </a:rPr>
              <a:t>Ley 49/2002</a:t>
            </a:r>
            <a:endParaRPr lang="es-ES" sz="1800" dirty="0">
              <a:solidFill>
                <a:srgbClr val="FF0000"/>
              </a:solidFill>
            </a:endParaRPr>
          </a:p>
        </p:txBody>
      </p:sp>
      <p:graphicFrame>
        <p:nvGraphicFramePr>
          <p:cNvPr id="6" name="5 Tabla"/>
          <p:cNvGraphicFramePr>
            <a:graphicFrameLocks noGrp="1"/>
          </p:cNvGraphicFramePr>
          <p:nvPr>
            <p:extLst/>
          </p:nvPr>
        </p:nvGraphicFramePr>
        <p:xfrm>
          <a:off x="152401" y="457200"/>
          <a:ext cx="9372600" cy="5165255"/>
        </p:xfrm>
        <a:graphic>
          <a:graphicData uri="http://schemas.openxmlformats.org/drawingml/2006/table">
            <a:tbl>
              <a:tblPr firstRow="1" bandRow="1">
                <a:tableStyleId>{5C22544A-7EE6-4342-B048-85BDC9FD1C3A}</a:tableStyleId>
              </a:tblPr>
              <a:tblGrid>
                <a:gridCol w="1658158">
                  <a:extLst>
                    <a:ext uri="{9D8B030D-6E8A-4147-A177-3AD203B41FA5}">
                      <a16:colId xmlns="" xmlns:a16="http://schemas.microsoft.com/office/drawing/2014/main" val="20000"/>
                    </a:ext>
                  </a:extLst>
                </a:gridCol>
                <a:gridCol w="5006802">
                  <a:extLst>
                    <a:ext uri="{9D8B030D-6E8A-4147-A177-3AD203B41FA5}">
                      <a16:colId xmlns="" xmlns:a16="http://schemas.microsoft.com/office/drawing/2014/main" val="20001"/>
                    </a:ext>
                  </a:extLst>
                </a:gridCol>
                <a:gridCol w="2707640">
                  <a:extLst>
                    <a:ext uri="{9D8B030D-6E8A-4147-A177-3AD203B41FA5}">
                      <a16:colId xmlns="" xmlns:a16="http://schemas.microsoft.com/office/drawing/2014/main" val="20004"/>
                    </a:ext>
                  </a:extLst>
                </a:gridCol>
              </a:tblGrid>
              <a:tr h="1015194">
                <a:tc gridSpan="3">
                  <a:txBody>
                    <a:bodyPr/>
                    <a:lstStyle/>
                    <a:p>
                      <a:pPr marL="457200" marR="0" lvl="0" indent="-457200" algn="l" defTabSz="914400" rtl="0" eaLnBrk="1" fontAlgn="base" latinLnBrk="0" hangingPunct="1">
                        <a:lnSpc>
                          <a:spcPct val="100000"/>
                        </a:lnSpc>
                        <a:spcBef>
                          <a:spcPct val="0"/>
                        </a:spcBef>
                        <a:spcAft>
                          <a:spcPct val="0"/>
                        </a:spcAft>
                        <a:buClrTx/>
                        <a:buSzTx/>
                        <a:buFont typeface="Wingdings" pitchFamily="2" charset="2"/>
                        <a:buChar char="q"/>
                        <a:tabLst/>
                      </a:pPr>
                      <a:r>
                        <a:rPr lang="es-ES_tradnl" sz="2000" b="1" u="sng" kern="1200" baseline="0" dirty="0" smtClean="0">
                          <a:solidFill>
                            <a:schemeClr val="tx1"/>
                          </a:solidFill>
                          <a:latin typeface="+mn-lt"/>
                          <a:ea typeface="+mn-ea"/>
                          <a:cs typeface="+mn-cs"/>
                        </a:rPr>
                        <a:t>Donativos y otras aportaciones efectuadas </a:t>
                      </a:r>
                      <a:r>
                        <a:rPr lang="es-ES_tradnl" sz="2000" b="1" u="sng" kern="1200" baseline="0" dirty="0" smtClean="0">
                          <a:solidFill>
                            <a:srgbClr val="FFFF00"/>
                          </a:solidFill>
                          <a:latin typeface="+mn-lt"/>
                          <a:ea typeface="+mn-ea"/>
                          <a:cs typeface="+mn-cs"/>
                        </a:rPr>
                        <a:t>por</a:t>
                      </a:r>
                      <a:r>
                        <a:rPr lang="es-ES_tradnl" sz="2000" b="1" u="sng" kern="1200" baseline="0" dirty="0" smtClean="0">
                          <a:solidFill>
                            <a:schemeClr val="tx1"/>
                          </a:solidFill>
                          <a:latin typeface="+mn-lt"/>
                          <a:ea typeface="+mn-ea"/>
                          <a:cs typeface="+mn-cs"/>
                        </a:rPr>
                        <a:t> </a:t>
                      </a:r>
                      <a:r>
                        <a:rPr lang="es-ES_tradnl" sz="2000" b="1" u="sng" kern="1200" baseline="0" dirty="0" smtClean="0">
                          <a:solidFill>
                            <a:srgbClr val="FFFF00"/>
                          </a:solidFill>
                          <a:latin typeface="+mn-lt"/>
                          <a:ea typeface="+mn-ea"/>
                          <a:cs typeface="+mn-cs"/>
                        </a:rPr>
                        <a:t>personas físicas</a:t>
                      </a:r>
                      <a:r>
                        <a:rPr lang="es-ES_tradnl" sz="2000" b="1" u="sng" kern="1200" baseline="0" dirty="0" smtClean="0">
                          <a:solidFill>
                            <a:schemeClr val="tx1"/>
                          </a:solidFill>
                          <a:latin typeface="+mn-lt"/>
                          <a:ea typeface="+mn-ea"/>
                          <a:cs typeface="+mn-cs"/>
                        </a:rPr>
                        <a:t> a:</a:t>
                      </a:r>
                    </a:p>
                    <a:p>
                      <a:pPr marL="457200" marR="0" lvl="0" indent="-45720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2000" dirty="0" smtClean="0">
                          <a:solidFill>
                            <a:schemeClr val="tx1"/>
                          </a:solidFill>
                        </a:rPr>
                        <a:t>Fundaciones y Asociaciones de Utilidad Pública que </a:t>
                      </a:r>
                      <a:r>
                        <a:rPr lang="es-ES_tradnl" sz="2000" b="1" u="sng" dirty="0" smtClean="0">
                          <a:solidFill>
                            <a:srgbClr val="FFFF00"/>
                          </a:solidFill>
                        </a:rPr>
                        <a:t>sí</a:t>
                      </a:r>
                      <a:r>
                        <a:rPr lang="es-ES_tradnl" sz="2000" dirty="0" smtClean="0">
                          <a:solidFill>
                            <a:schemeClr val="tx1"/>
                          </a:solidFill>
                        </a:rPr>
                        <a:t> cumplan los requisitos </a:t>
                      </a:r>
                      <a:r>
                        <a:rPr lang="es-ES_tradnl" sz="2400" b="1" u="sng" dirty="0" smtClean="0">
                          <a:solidFill>
                            <a:srgbClr val="FFFF00"/>
                          </a:solidFill>
                        </a:rPr>
                        <a:t>Ley 49/02</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212058885"/>
                  </a:ext>
                </a:extLst>
              </a:tr>
              <a:tr h="701964">
                <a:tc gridSpan="3">
                  <a:txBody>
                    <a:bodyPr/>
                    <a:lstStyle/>
                    <a:p>
                      <a:r>
                        <a:rPr lang="es-ES_tradnl" sz="2000" u="sng" dirty="0" smtClean="0">
                          <a:solidFill>
                            <a:srgbClr val="0000FF"/>
                          </a:solidFill>
                        </a:rPr>
                        <a:t>DF 5ª Nueva LIS</a:t>
                      </a:r>
                      <a:r>
                        <a:rPr lang="es-ES_tradnl" sz="2000" dirty="0" smtClean="0">
                          <a:solidFill>
                            <a:srgbClr val="0000FF"/>
                          </a:solidFill>
                        </a:rPr>
                        <a:t>: modifica art. 19 y añade  DT 4ª a la  Ley 49/2002. Establece nuevos % para 2015 (DT 4ª) y para 2016 (art. 19)</a:t>
                      </a:r>
                      <a:endParaRPr lang="es-ES_tradnl" sz="200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_tradnl" sz="2400"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45836">
                <a:tc gridSpan="2">
                  <a:txBody>
                    <a:bodyPr/>
                    <a:lstStyle/>
                    <a:p>
                      <a:endParaRPr lang="es-ES_tradnl" sz="2200" b="1" dirty="0" smtClean="0">
                        <a:solidFill>
                          <a:schemeClr val="tx1"/>
                        </a:solidFill>
                      </a:endParaRPr>
                    </a:p>
                    <a:p>
                      <a:r>
                        <a:rPr lang="es-ES_tradnl" sz="2200" b="1" dirty="0" smtClean="0">
                          <a:solidFill>
                            <a:schemeClr val="tx1"/>
                          </a:solidFill>
                        </a:rPr>
                        <a:t>Base de Deducción:</a:t>
                      </a:r>
                      <a:endParaRPr lang="es-ES_tradnl" sz="22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Desde2016</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FFFF00"/>
                          </a:solidFill>
                          <a:effectLst>
                            <a:outerShdw blurRad="38100" dist="38100" dir="2700000" algn="tl">
                              <a:srgbClr val="000000">
                                <a:alpha val="43137"/>
                              </a:srgbClr>
                            </a:outerShdw>
                          </a:effectLst>
                        </a:rPr>
                        <a:t>%</a:t>
                      </a:r>
                      <a:endParaRPr lang="es-ES_tradnl" sz="24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1"/>
                  </a:ext>
                </a:extLst>
              </a:tr>
              <a:tr h="839305">
                <a:tc gridSpan="2">
                  <a:txBody>
                    <a:bodyPr/>
                    <a:lstStyle/>
                    <a:p>
                      <a:r>
                        <a:rPr lang="es-ES_tradnl" sz="2000" b="1" dirty="0" smtClean="0">
                          <a:solidFill>
                            <a:schemeClr val="tx1"/>
                          </a:solidFill>
                        </a:rPr>
                        <a:t>Hasta </a:t>
                      </a:r>
                      <a:r>
                        <a:rPr lang="es-ES_tradnl" sz="2000" b="1" dirty="0" smtClean="0">
                          <a:solidFill>
                            <a:srgbClr val="FFFF00"/>
                          </a:solidFill>
                        </a:rPr>
                        <a:t>150 €</a:t>
                      </a:r>
                      <a:r>
                        <a:rPr lang="es-ES_tradnl" sz="2000" b="1" dirty="0" smtClean="0">
                          <a:solidFill>
                            <a:schemeClr val="tx1"/>
                          </a:solidFill>
                        </a:rPr>
                        <a:t> (</a:t>
                      </a:r>
                      <a:r>
                        <a:rPr lang="es-ES_tradnl" b="1" dirty="0" smtClean="0">
                          <a:solidFill>
                            <a:schemeClr val="tx1"/>
                          </a:solidFill>
                        </a:rPr>
                        <a:t>por</a:t>
                      </a:r>
                      <a:r>
                        <a:rPr lang="es-ES_tradnl" b="1" baseline="0" dirty="0" smtClean="0">
                          <a:solidFill>
                            <a:schemeClr val="tx1"/>
                          </a:solidFill>
                        </a:rPr>
                        <a:t> contribuyente)</a:t>
                      </a:r>
                      <a:endParaRPr lang="es-ES_tradnl"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hMerge="1">
                  <a:txBody>
                    <a:bodyPr/>
                    <a:lstStyle/>
                    <a:p>
                      <a:endParaRPr lang="es-ES_tradnl"/>
                    </a:p>
                  </a:txBody>
                  <a:tcPr/>
                </a:tc>
                <a:tc>
                  <a:txBody>
                    <a:bodyPr/>
                    <a:lstStyle/>
                    <a:p>
                      <a:pPr algn="ctr"/>
                      <a:r>
                        <a:rPr kumimoji="0" lang="es-ES" sz="1800" b="1" i="0" u="none" strike="noStrike" cap="none" normalizeH="0" baseline="0" dirty="0" smtClean="0">
                          <a:ln>
                            <a:noFill/>
                          </a:ln>
                          <a:solidFill>
                            <a:srgbClr val="FF0000"/>
                          </a:solidFill>
                          <a:effectLst/>
                          <a:latin typeface="Arial" charset="0"/>
                        </a:rPr>
                        <a:t>75%</a:t>
                      </a:r>
                    </a:p>
                    <a:p>
                      <a:pPr marL="0" marR="0" indent="0" algn="ctr" defTabSz="914400" rtl="0" eaLnBrk="1" fontAlgn="auto" latinLnBrk="0" hangingPunct="1">
                        <a:lnSpc>
                          <a:spcPct val="100000"/>
                        </a:lnSpc>
                        <a:spcBef>
                          <a:spcPts val="0"/>
                        </a:spcBef>
                        <a:spcAft>
                          <a:spcPts val="0"/>
                        </a:spcAft>
                        <a:buClrTx/>
                        <a:buSzTx/>
                        <a:buFontTx/>
                        <a:buNone/>
                        <a:tabLst/>
                        <a:defRPr/>
                      </a:pPr>
                      <a:r>
                        <a:rPr kumimoji="0" lang="es-ES" sz="1400" b="1" i="0" u="none" strike="noStrike" cap="none" normalizeH="0" baseline="0" dirty="0" smtClean="0">
                          <a:ln>
                            <a:noFill/>
                          </a:ln>
                          <a:solidFill>
                            <a:srgbClr val="0000FF"/>
                          </a:solidFill>
                          <a:effectLst/>
                          <a:latin typeface="Arial" charset="0"/>
                        </a:rPr>
                        <a:t>(</a:t>
                      </a:r>
                      <a:r>
                        <a:rPr kumimoji="0" lang="es-ES" sz="1400" b="1" i="0" u="none" strike="noStrike" cap="none" normalizeH="0" baseline="0" dirty="0" err="1" smtClean="0">
                          <a:ln>
                            <a:noFill/>
                          </a:ln>
                          <a:solidFill>
                            <a:srgbClr val="0000FF"/>
                          </a:solidFill>
                          <a:effectLst/>
                          <a:latin typeface="Arial" charset="0"/>
                        </a:rPr>
                        <a:t>max</a:t>
                      </a:r>
                      <a:r>
                        <a:rPr kumimoji="0" lang="es-ES" sz="1400" b="1" i="0" u="none" strike="noStrike" cap="none" normalizeH="0" baseline="0" dirty="0" smtClean="0">
                          <a:ln>
                            <a:noFill/>
                          </a:ln>
                          <a:solidFill>
                            <a:srgbClr val="0000FF"/>
                          </a:solidFill>
                          <a:effectLst/>
                          <a:latin typeface="Arial" charset="0"/>
                        </a:rPr>
                        <a:t>. : 112,5€)</a:t>
                      </a:r>
                      <a:endParaRPr lang="es-ES_tradnl"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955062">
                <a:tc rowSpan="2">
                  <a:txBody>
                    <a:bodyPr/>
                    <a:lstStyle/>
                    <a:p>
                      <a:r>
                        <a:rPr lang="es-ES_tradnl" sz="2000" b="1" dirty="0" smtClean="0">
                          <a:solidFill>
                            <a:srgbClr val="FFFF00"/>
                          </a:solidFill>
                        </a:rPr>
                        <a:t>RESTO</a:t>
                      </a:r>
                    </a:p>
                    <a:p>
                      <a:r>
                        <a:rPr lang="es-ES_tradnl" sz="1600" b="1" dirty="0" smtClean="0">
                          <a:solidFill>
                            <a:schemeClr val="tx1"/>
                          </a:solidFill>
                        </a:rPr>
                        <a:t>(exceso de 150€)</a:t>
                      </a:r>
                      <a:endParaRPr lang="es-ES_tradnl" sz="1600" b="1" dirty="0">
                        <a:solidFill>
                          <a:schemeClr val="tx1"/>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r>
                        <a:rPr lang="es-ES_tradnl" b="1" u="sng" dirty="0" smtClean="0">
                          <a:solidFill>
                            <a:schemeClr val="tx1"/>
                          </a:solidFill>
                        </a:rPr>
                        <a:t>Misma entidad</a:t>
                      </a:r>
                      <a:r>
                        <a:rPr lang="es-ES_tradnl" b="1" dirty="0" smtClean="0">
                          <a:solidFill>
                            <a:schemeClr val="tx1"/>
                          </a:solidFill>
                        </a:rPr>
                        <a:t> durante al menos 3 años </a:t>
                      </a:r>
                      <a:r>
                        <a:rPr lang="es-ES_tradnl" b="1" u="sng" dirty="0" smtClean="0">
                          <a:solidFill>
                            <a:schemeClr val="tx1"/>
                          </a:solidFill>
                        </a:rPr>
                        <a:t>si se mantiene la aportación</a:t>
                      </a:r>
                      <a:r>
                        <a:rPr lang="es-ES_tradnl" b="1" u="none" dirty="0" smtClean="0">
                          <a:solidFill>
                            <a:schemeClr val="tx1"/>
                          </a:solidFill>
                        </a:rPr>
                        <a:t> </a:t>
                      </a:r>
                      <a:r>
                        <a:rPr lang="es-ES_tradnl" b="1" dirty="0" smtClean="0">
                          <a:solidFill>
                            <a:srgbClr val="FFFF00"/>
                          </a:solidFill>
                        </a:rPr>
                        <a:t>En el 3º  año y </a:t>
                      </a:r>
                      <a:r>
                        <a:rPr lang="es-ES_tradnl" b="1" dirty="0" err="1" smtClean="0">
                          <a:solidFill>
                            <a:srgbClr val="FFFF00"/>
                          </a:solidFill>
                        </a:rPr>
                        <a:t>ss</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r>
                        <a:rPr lang="es-ES_tradnl" b="1" dirty="0" smtClean="0">
                          <a:solidFill>
                            <a:srgbClr val="FF0000"/>
                          </a:solidFill>
                        </a:rPr>
                        <a:t>35%</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779164">
                <a:tc vMerge="1">
                  <a:txBody>
                    <a:bodyPr/>
                    <a:lstStyle/>
                    <a:p>
                      <a:endParaRPr lang="es-ES"/>
                    </a:p>
                  </a:txBody>
                  <a:tcPr/>
                </a:tc>
                <a:tc>
                  <a:txBody>
                    <a:bodyPr/>
                    <a:lstStyle/>
                    <a:p>
                      <a:r>
                        <a:rPr lang="es-ES_tradnl" sz="2000" b="1" dirty="0" smtClean="0">
                          <a:solidFill>
                            <a:schemeClr val="tx1"/>
                          </a:solidFill>
                        </a:rPr>
                        <a:t>Resto </a:t>
                      </a:r>
                    </a:p>
                    <a:p>
                      <a:r>
                        <a:rPr lang="es-ES_tradnl" sz="1600" b="1" dirty="0" smtClean="0">
                          <a:solidFill>
                            <a:schemeClr val="tx1"/>
                          </a:solidFill>
                        </a:rPr>
                        <a:t>(no proceda lo de arriba)</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r>
                        <a:rPr lang="es-ES_tradnl" b="1" dirty="0" smtClean="0">
                          <a:solidFill>
                            <a:srgbClr val="FF0000"/>
                          </a:solidFill>
                        </a:rPr>
                        <a:t>30%</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4270830216"/>
                  </a:ext>
                </a:extLst>
              </a:tr>
            </a:tbl>
          </a:graphicData>
        </a:graphic>
      </p:graphicFrame>
      <p:graphicFrame>
        <p:nvGraphicFramePr>
          <p:cNvPr id="7" name="6 Tabla"/>
          <p:cNvGraphicFramePr>
            <a:graphicFrameLocks noGrp="1"/>
          </p:cNvGraphicFramePr>
          <p:nvPr>
            <p:extLst/>
          </p:nvPr>
        </p:nvGraphicFramePr>
        <p:xfrm>
          <a:off x="228600" y="5791200"/>
          <a:ext cx="9296400" cy="91440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20000"/>
                    </a:ext>
                  </a:extLst>
                </a:gridCol>
              </a:tblGrid>
              <a:tr h="609600">
                <a:tc>
                  <a:txBody>
                    <a:bodyPr/>
                    <a:lstStyle/>
                    <a:p>
                      <a:pPr algn="l"/>
                      <a:r>
                        <a:rPr lang="es-ES_tradnl" sz="1800" b="1" u="sng" dirty="0" smtClean="0">
                          <a:solidFill>
                            <a:srgbClr val="FFFF00"/>
                          </a:solidFill>
                        </a:rPr>
                        <a:t>LIMITES</a:t>
                      </a:r>
                      <a:r>
                        <a:rPr lang="es-ES_tradnl" sz="1800" b="1" dirty="0" smtClean="0">
                          <a:solidFill>
                            <a:srgbClr val="FFFF00"/>
                          </a:solidFill>
                        </a:rPr>
                        <a:t>  por donaciones a entidades acogidas a Ley 49/02 (art. 19 Ley 49/02):</a:t>
                      </a:r>
                      <a:endParaRPr lang="es-ES_tradnl" sz="1800" dirty="0" smtClean="0">
                        <a:solidFill>
                          <a:srgbClr val="FFFF00"/>
                        </a:solidFill>
                      </a:endParaRPr>
                    </a:p>
                    <a:p>
                      <a:pPr marL="342900" indent="-342900" algn="l">
                        <a:buFont typeface="Wingdings" pitchFamily="2" charset="2"/>
                        <a:buChar char="v"/>
                      </a:pPr>
                      <a:r>
                        <a:rPr lang="es-ES_tradnl" sz="1800" dirty="0" smtClean="0">
                          <a:solidFill>
                            <a:schemeClr val="tx1"/>
                          </a:solidFill>
                        </a:rPr>
                        <a:t>Límite de Base de deducción:</a:t>
                      </a:r>
                      <a:r>
                        <a:rPr lang="es-ES_tradnl" sz="1800" baseline="0" dirty="0" smtClean="0">
                          <a:solidFill>
                            <a:schemeClr val="tx1"/>
                          </a:solidFill>
                        </a:rPr>
                        <a:t> </a:t>
                      </a:r>
                      <a:r>
                        <a:rPr lang="es-ES_tradnl" sz="1800" dirty="0" smtClean="0">
                          <a:solidFill>
                            <a:srgbClr val="FFFF66"/>
                          </a:solidFill>
                        </a:rPr>
                        <a:t>Base  de Deducción ≤  10% s/ Base Liquidable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dirty="0" smtClean="0">
                          <a:solidFill>
                            <a:schemeClr val="tx1"/>
                          </a:solidFill>
                        </a:rPr>
                        <a:t>Traslado de excesos: </a:t>
                      </a:r>
                      <a:r>
                        <a:rPr lang="es-ES_tradnl" sz="1800" dirty="0" smtClean="0">
                          <a:solidFill>
                            <a:srgbClr val="FFFF66"/>
                          </a:solidFill>
                        </a:rPr>
                        <a:t>no</a:t>
                      </a:r>
                      <a:r>
                        <a:rPr lang="es-ES_tradnl" sz="1800" dirty="0" smtClean="0">
                          <a:solidFill>
                            <a:schemeClr val="tx1"/>
                          </a:solidFill>
                        </a:rPr>
                        <a:t>. </a:t>
                      </a:r>
                      <a:r>
                        <a:rPr lang="es-ES_tradnl" sz="1800" b="0" u="sng" dirty="0" smtClean="0"/>
                        <a:t>De haber exceso el derecho a deducir se pierde</a:t>
                      </a:r>
                      <a:endParaRPr lang="es-ES_tradnl" sz="1800" b="0" u="sng" dirty="0">
                        <a:solidFill>
                          <a:schemeClr val="tx1"/>
                        </a:solidFill>
                      </a:endParaRPr>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54103941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 name="Marcador de número de diapositiva 1"/>
          <p:cNvSpPr>
            <a:spLocks noGrp="1"/>
          </p:cNvSpPr>
          <p:nvPr>
            <p:ph type="sldNum" sz="quarter" idx="10"/>
          </p:nvPr>
        </p:nvSpPr>
        <p:spPr>
          <a:xfrm>
            <a:off x="9448800" y="6381750"/>
            <a:ext cx="2311400" cy="476250"/>
          </a:xfrm>
        </p:spPr>
        <p:txBody>
          <a:bodyPr/>
          <a:lstStyle/>
          <a:p>
            <a:fld id="{24A8BF4D-2C58-4656-A07E-61740E0887D9}" type="slidenum">
              <a:rPr lang="en-US" altLang="es-ES">
                <a:solidFill>
                  <a:srgbClr val="000000"/>
                </a:solidFill>
              </a:rPr>
              <a:pPr/>
              <a:t>37</a:t>
            </a:fld>
            <a:endParaRPr lang="en-US" altLang="es-ES" dirty="0">
              <a:solidFill>
                <a:srgbClr val="000000"/>
              </a:solidFill>
            </a:endParaRPr>
          </a:p>
        </p:txBody>
      </p:sp>
      <p:sp>
        <p:nvSpPr>
          <p:cNvPr id="2311170"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graphicFrame>
        <p:nvGraphicFramePr>
          <p:cNvPr id="2311171" name="Object 3"/>
          <p:cNvGraphicFramePr>
            <a:graphicFrameLocks noChangeAspect="1"/>
          </p:cNvGraphicFramePr>
          <p:nvPr>
            <p:extLst>
              <p:ext uri="{D42A27DB-BD31-4B8C-83A1-F6EECF244321}">
                <p14:modId xmlns="" xmlns:p14="http://schemas.microsoft.com/office/powerpoint/2010/main" val="2370956487"/>
              </p:ext>
            </p:extLst>
          </p:nvPr>
        </p:nvGraphicFramePr>
        <p:xfrm>
          <a:off x="228600" y="914399"/>
          <a:ext cx="8118475" cy="1646873"/>
        </p:xfrm>
        <a:graphic>
          <a:graphicData uri="http://schemas.openxmlformats.org/presentationml/2006/ole">
            <p:oleObj spid="_x0000_s464470" name="Document" r:id="rId4" imgW="7841298" imgH="2211225" progId="">
              <p:embed/>
            </p:oleObj>
          </a:graphicData>
        </a:graphic>
      </p:graphicFrame>
      <p:graphicFrame>
        <p:nvGraphicFramePr>
          <p:cNvPr id="2311172" name="Object 4"/>
          <p:cNvGraphicFramePr>
            <a:graphicFrameLocks noChangeAspect="1"/>
          </p:cNvGraphicFramePr>
          <p:nvPr>
            <p:extLst>
              <p:ext uri="{D42A27DB-BD31-4B8C-83A1-F6EECF244321}">
                <p14:modId xmlns="" xmlns:p14="http://schemas.microsoft.com/office/powerpoint/2010/main" val="3501947018"/>
              </p:ext>
            </p:extLst>
          </p:nvPr>
        </p:nvGraphicFramePr>
        <p:xfrm>
          <a:off x="496339" y="4767017"/>
          <a:ext cx="7543800" cy="1871922"/>
        </p:xfrm>
        <a:graphic>
          <a:graphicData uri="http://schemas.openxmlformats.org/presentationml/2006/ole">
            <p:oleObj spid="_x0000_s464471" name="Document" r:id="rId5" imgW="6506226" imgH="2103036" progId="">
              <p:embed/>
            </p:oleObj>
          </a:graphicData>
        </a:graphic>
      </p:graphicFrame>
      <p:sp>
        <p:nvSpPr>
          <p:cNvPr id="2311173" name="Rectangle 5"/>
          <p:cNvSpPr>
            <a:spLocks noChangeArrowheads="1"/>
          </p:cNvSpPr>
          <p:nvPr/>
        </p:nvSpPr>
        <p:spPr bwMode="auto">
          <a:xfrm>
            <a:off x="2438400" y="0"/>
            <a:ext cx="6781800" cy="42465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lvl="0"/>
            <a:r>
              <a:rPr lang="es-ES" altLang="es-ES" sz="2200" dirty="0">
                <a:solidFill>
                  <a:srgbClr val="990033"/>
                </a:solidFill>
              </a:rPr>
              <a:t> </a:t>
            </a:r>
            <a:endParaRPr lang="es-ES" altLang="es-ES" sz="2200" dirty="0" smtClean="0">
              <a:solidFill>
                <a:srgbClr val="990033"/>
              </a:solidFill>
            </a:endParaRPr>
          </a:p>
          <a:p>
            <a:pPr lvl="0"/>
            <a:r>
              <a:rPr lang="es-ES" altLang="es-ES" sz="2000" u="sng" dirty="0" smtClean="0">
                <a:solidFill>
                  <a:srgbClr val="990033"/>
                </a:solidFill>
              </a:rPr>
              <a:t>Activos</a:t>
            </a:r>
            <a:r>
              <a:rPr lang="es-ES" altLang="es-ES" sz="2000" dirty="0" smtClean="0">
                <a:solidFill>
                  <a:srgbClr val="990033"/>
                </a:solidFill>
              </a:rPr>
              <a:t>  </a:t>
            </a:r>
            <a:r>
              <a:rPr lang="es-ES" altLang="es-ES" sz="2000" dirty="0">
                <a:solidFill>
                  <a:srgbClr val="990033"/>
                </a:solidFill>
              </a:rPr>
              <a:t>por impuesto </a:t>
            </a:r>
            <a:r>
              <a:rPr lang="es-ES" altLang="es-ES" sz="2000" dirty="0" smtClean="0">
                <a:solidFill>
                  <a:srgbClr val="C00000"/>
                </a:solidFill>
              </a:rPr>
              <a:t>diferido por </a:t>
            </a:r>
            <a:r>
              <a:rPr lang="es-ES" altLang="es-ES" sz="2000" dirty="0" err="1" smtClean="0">
                <a:solidFill>
                  <a:srgbClr val="C00000"/>
                </a:solidFill>
              </a:rPr>
              <a:t>BINs</a:t>
            </a:r>
            <a:r>
              <a:rPr lang="es-ES" altLang="es-ES" sz="2000" dirty="0" smtClean="0">
                <a:solidFill>
                  <a:srgbClr val="C00000"/>
                </a:solidFill>
              </a:rPr>
              <a:t> </a:t>
            </a:r>
            <a:r>
              <a:rPr lang="es-ES_tradnl" sz="2000" dirty="0" smtClean="0">
                <a:solidFill>
                  <a:srgbClr val="C00000"/>
                </a:solidFill>
                <a:effectLst/>
              </a:rPr>
              <a:t>(“CPC”):</a:t>
            </a:r>
            <a:r>
              <a:rPr lang="es-ES" altLang="es-ES" sz="2200" dirty="0">
                <a:solidFill>
                  <a:srgbClr val="990033"/>
                </a:solidFill>
              </a:rPr>
              <a:t/>
            </a:r>
            <a:br>
              <a:rPr lang="es-ES" altLang="es-ES" sz="2200" dirty="0">
                <a:solidFill>
                  <a:srgbClr val="990033"/>
                </a:solidFill>
              </a:rPr>
            </a:br>
            <a:endParaRPr lang="es-ES" altLang="es-ES" sz="2200" dirty="0">
              <a:solidFill>
                <a:srgbClr val="990033"/>
              </a:solidFill>
            </a:endParaRPr>
          </a:p>
        </p:txBody>
      </p:sp>
      <p:graphicFrame>
        <p:nvGraphicFramePr>
          <p:cNvPr id="3" name="Tabla 2"/>
          <p:cNvGraphicFramePr>
            <a:graphicFrameLocks noGrp="1"/>
          </p:cNvGraphicFramePr>
          <p:nvPr>
            <p:extLst/>
          </p:nvPr>
        </p:nvGraphicFramePr>
        <p:xfrm>
          <a:off x="1457411" y="457200"/>
          <a:ext cx="6605588" cy="381000"/>
        </p:xfrm>
        <a:graphic>
          <a:graphicData uri="http://schemas.openxmlformats.org/drawingml/2006/table">
            <a:tbl>
              <a:tblPr firstRow="1" bandRow="1">
                <a:tableStyleId>{5C22544A-7EE6-4342-B048-85BDC9FD1C3A}</a:tableStyleId>
              </a:tblPr>
              <a:tblGrid>
                <a:gridCol w="6605588">
                  <a:extLst>
                    <a:ext uri="{9D8B030D-6E8A-4147-A177-3AD203B41FA5}">
                      <a16:colId xmlns="" xmlns:a16="http://schemas.microsoft.com/office/drawing/2014/main" val="1759599014"/>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chemeClr val="tx1"/>
                          </a:solidFill>
                          <a:latin typeface="+mn-lt"/>
                        </a:rPr>
                        <a:t>AÑO N</a:t>
                      </a:r>
                      <a:r>
                        <a:rPr lang="es-ES_tradnl" sz="1800" dirty="0" smtClean="0">
                          <a:solidFill>
                            <a:schemeClr val="tx1"/>
                          </a:solidFill>
                          <a:latin typeface="+mn-lt"/>
                        </a:rPr>
                        <a:t>. </a:t>
                      </a:r>
                      <a:r>
                        <a:rPr lang="es-ES_tradnl" sz="1800" u="sng" dirty="0" smtClean="0">
                          <a:solidFill>
                            <a:srgbClr val="FFFF00"/>
                          </a:solidFill>
                          <a:latin typeface="+mn-lt"/>
                        </a:rPr>
                        <a:t>Nace</a:t>
                      </a:r>
                      <a:r>
                        <a:rPr lang="es-ES_tradnl" sz="1800" dirty="0" smtClean="0">
                          <a:solidFill>
                            <a:srgbClr val="FFFF00"/>
                          </a:solidFill>
                          <a:latin typeface="+mn-lt"/>
                        </a:rPr>
                        <a:t> una BIN</a:t>
                      </a:r>
                      <a:r>
                        <a:rPr lang="es-ES_tradnl" sz="1800" dirty="0" smtClean="0">
                          <a:solidFill>
                            <a:schemeClr val="tx1"/>
                          </a:solidFill>
                          <a:latin typeface="+mn-lt"/>
                        </a:rPr>
                        <a:t>: </a:t>
                      </a:r>
                      <a:endParaRPr lang="es-ES" dirty="0">
                        <a:solidFill>
                          <a:schemeClr val="tx1"/>
                        </a:solidFill>
                      </a:endParaRPr>
                    </a:p>
                  </a:txBody>
                  <a:tcPr>
                    <a:solidFill>
                      <a:srgbClr val="0000FF"/>
                    </a:solidFill>
                  </a:tcPr>
                </a:tc>
                <a:extLst>
                  <a:ext uri="{0D108BD9-81ED-4DB2-BD59-A6C34878D82A}">
                    <a16:rowId xmlns="" xmlns:a16="http://schemas.microsoft.com/office/drawing/2014/main" val="1621528822"/>
                  </a:ext>
                </a:extLst>
              </a:tr>
            </a:tbl>
          </a:graphicData>
        </a:graphic>
      </p:graphicFrame>
      <p:graphicFrame>
        <p:nvGraphicFramePr>
          <p:cNvPr id="9" name="Tabla 8"/>
          <p:cNvGraphicFramePr>
            <a:graphicFrameLocks noGrp="1"/>
          </p:cNvGraphicFramePr>
          <p:nvPr>
            <p:extLst>
              <p:ext uri="{D42A27DB-BD31-4B8C-83A1-F6EECF244321}">
                <p14:modId xmlns="" xmlns:p14="http://schemas.microsoft.com/office/powerpoint/2010/main" val="2305274227"/>
              </p:ext>
            </p:extLst>
          </p:nvPr>
        </p:nvGraphicFramePr>
        <p:xfrm>
          <a:off x="549505" y="3994626"/>
          <a:ext cx="7534276" cy="381000"/>
        </p:xfrm>
        <a:graphic>
          <a:graphicData uri="http://schemas.openxmlformats.org/drawingml/2006/table">
            <a:tbl>
              <a:tblPr firstRow="1" bandRow="1">
                <a:tableStyleId>{5C22544A-7EE6-4342-B048-85BDC9FD1C3A}</a:tableStyleId>
              </a:tblPr>
              <a:tblGrid>
                <a:gridCol w="7534276">
                  <a:extLst>
                    <a:ext uri="{9D8B030D-6E8A-4147-A177-3AD203B41FA5}">
                      <a16:colId xmlns="" xmlns:a16="http://schemas.microsoft.com/office/drawing/2014/main" val="1759599014"/>
                    </a:ext>
                  </a:extLst>
                </a:gridCol>
              </a:tblGrid>
              <a:tr h="381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chemeClr val="tx1"/>
                          </a:solidFill>
                          <a:latin typeface="+mn-lt"/>
                        </a:rPr>
                        <a:t>AÑO N+1 </a:t>
                      </a:r>
                      <a:r>
                        <a:rPr lang="es-ES_tradnl" sz="1800" u="sng" dirty="0" err="1" smtClean="0">
                          <a:solidFill>
                            <a:schemeClr val="tx1"/>
                          </a:solidFill>
                          <a:latin typeface="+mn-lt"/>
                        </a:rPr>
                        <a:t>ó</a:t>
                      </a:r>
                      <a:r>
                        <a:rPr lang="es-ES_tradnl" sz="1800" u="sng" dirty="0" smtClean="0">
                          <a:solidFill>
                            <a:schemeClr val="tx1"/>
                          </a:solidFill>
                          <a:latin typeface="+mn-lt"/>
                        </a:rPr>
                        <a:t> posteriores</a:t>
                      </a:r>
                      <a:r>
                        <a:rPr lang="es-ES_tradnl" sz="1800" dirty="0" smtClean="0">
                          <a:solidFill>
                            <a:schemeClr val="tx1"/>
                          </a:solidFill>
                          <a:latin typeface="+mn-lt"/>
                        </a:rPr>
                        <a:t>. </a:t>
                      </a:r>
                      <a:r>
                        <a:rPr lang="es-ES_tradnl" sz="1800" b="1" u="sng" kern="1200" dirty="0" smtClean="0">
                          <a:solidFill>
                            <a:srgbClr val="FFFF00"/>
                          </a:solidFill>
                          <a:effectLst/>
                          <a:latin typeface="+mn-lt"/>
                          <a:ea typeface="+mn-ea"/>
                          <a:cs typeface="+mn-cs"/>
                        </a:rPr>
                        <a:t>Se compensa</a:t>
                      </a:r>
                      <a:r>
                        <a:rPr lang="es-ES_tradnl" sz="1800" b="1" u="none" kern="1200" dirty="0" smtClean="0">
                          <a:solidFill>
                            <a:srgbClr val="FFFF00"/>
                          </a:solidFill>
                          <a:effectLst/>
                          <a:latin typeface="+mn-lt"/>
                          <a:ea typeface="+mn-ea"/>
                          <a:cs typeface="+mn-cs"/>
                        </a:rPr>
                        <a:t> BIN de ejercicios anteriores</a:t>
                      </a:r>
                      <a:r>
                        <a:rPr lang="es-ES_tradnl" sz="1800" dirty="0" smtClean="0">
                          <a:solidFill>
                            <a:schemeClr val="tx1"/>
                          </a:solidFill>
                          <a:latin typeface="+mn-lt"/>
                        </a:rPr>
                        <a:t>: </a:t>
                      </a:r>
                      <a:endParaRPr lang="es-ES" dirty="0">
                        <a:solidFill>
                          <a:schemeClr val="tx1"/>
                        </a:solidFill>
                      </a:endParaRPr>
                    </a:p>
                  </a:txBody>
                  <a:tcPr>
                    <a:solidFill>
                      <a:srgbClr val="0000FF"/>
                    </a:solidFill>
                  </a:tcPr>
                </a:tc>
                <a:extLst>
                  <a:ext uri="{0D108BD9-81ED-4DB2-BD59-A6C34878D82A}">
                    <a16:rowId xmlns="" xmlns:a16="http://schemas.microsoft.com/office/drawing/2014/main" val="1621528822"/>
                  </a:ext>
                </a:extLst>
              </a:tr>
            </a:tbl>
          </a:graphicData>
        </a:graphic>
      </p:graphicFrame>
      <p:sp>
        <p:nvSpPr>
          <p:cNvPr id="10" name="Text Box 4"/>
          <p:cNvSpPr txBox="1">
            <a:spLocks noChangeArrowheads="1"/>
          </p:cNvSpPr>
          <p:nvPr/>
        </p:nvSpPr>
        <p:spPr bwMode="auto">
          <a:xfrm>
            <a:off x="152400" y="0"/>
            <a:ext cx="2057400"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5-2</a:t>
            </a:r>
            <a:endParaRPr lang="es-ES" altLang="es-ES" dirty="0">
              <a:solidFill>
                <a:srgbClr val="333399"/>
              </a:solidFill>
              <a:latin typeface="Times New Roman" panose="02020603050405020304" pitchFamily="18" charset="0"/>
            </a:endParaRPr>
          </a:p>
        </p:txBody>
      </p:sp>
      <p:graphicFrame>
        <p:nvGraphicFramePr>
          <p:cNvPr id="4" name="Tabla 3"/>
          <p:cNvGraphicFramePr>
            <a:graphicFrameLocks noGrp="1"/>
          </p:cNvGraphicFramePr>
          <p:nvPr>
            <p:extLst>
              <p:ext uri="{D42A27DB-BD31-4B8C-83A1-F6EECF244321}">
                <p14:modId xmlns="" xmlns:p14="http://schemas.microsoft.com/office/powerpoint/2010/main" val="757645661"/>
              </p:ext>
            </p:extLst>
          </p:nvPr>
        </p:nvGraphicFramePr>
        <p:xfrm>
          <a:off x="8597900" y="457200"/>
          <a:ext cx="1155700" cy="2164080"/>
        </p:xfrm>
        <a:graphic>
          <a:graphicData uri="http://schemas.openxmlformats.org/drawingml/2006/table">
            <a:tbl>
              <a:tblPr firstRow="1" bandRow="1">
                <a:tableStyleId>{5C22544A-7EE6-4342-B048-85BDC9FD1C3A}</a:tableStyleId>
              </a:tblPr>
              <a:tblGrid>
                <a:gridCol w="1155700">
                  <a:extLst>
                    <a:ext uri="{9D8B030D-6E8A-4147-A177-3AD203B41FA5}">
                      <a16:colId xmlns="" xmlns:a16="http://schemas.microsoft.com/office/drawing/2014/main" val="3481068613"/>
                    </a:ext>
                  </a:extLst>
                </a:gridCol>
              </a:tblGrid>
              <a:tr h="319720">
                <a:tc>
                  <a:txBody>
                    <a:bodyPr/>
                    <a:lstStyle/>
                    <a:p>
                      <a:pPr algn="ctr"/>
                      <a:r>
                        <a:rPr lang="es-ES" dirty="0" smtClean="0">
                          <a:solidFill>
                            <a:srgbClr val="FF0066"/>
                          </a:solidFill>
                        </a:rPr>
                        <a:t>Año N</a:t>
                      </a:r>
                      <a:endParaRPr lang="es-ES" dirty="0">
                        <a:solidFill>
                          <a:srgbClr val="FF0066"/>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473615590"/>
                  </a:ext>
                </a:extLst>
              </a:tr>
              <a:tr h="472440">
                <a:tc>
                  <a:txBody>
                    <a:bodyPr/>
                    <a:lstStyle/>
                    <a:p>
                      <a:pPr algn="ctr"/>
                      <a:r>
                        <a:rPr lang="es-ES" sz="1600" b="1" u="sng" dirty="0" smtClean="0">
                          <a:solidFill>
                            <a:schemeClr val="tx1"/>
                          </a:solidFill>
                        </a:rPr>
                        <a:t>Nace BIN</a:t>
                      </a:r>
                      <a:endParaRPr lang="es-ES" sz="1600"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es-ES" b="1" dirty="0" smtClean="0">
                          <a:solidFill>
                            <a:srgbClr val="FFFF00"/>
                          </a:solidFill>
                        </a:rPr>
                        <a:t>100.000</a:t>
                      </a: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2104948947"/>
                  </a:ext>
                </a:extLst>
              </a:tr>
              <a:tr h="997527">
                <a:tc>
                  <a:txBody>
                    <a:bodyPr/>
                    <a:lstStyle/>
                    <a:p>
                      <a:pPr algn="ctr"/>
                      <a:r>
                        <a:rPr lang="es-ES" u="sng" dirty="0" smtClean="0">
                          <a:solidFill>
                            <a:srgbClr val="FF0000"/>
                          </a:solidFill>
                        </a:rPr>
                        <a:t>Asiento</a:t>
                      </a:r>
                      <a:r>
                        <a:rPr lang="es-ES" dirty="0" smtClean="0">
                          <a:solidFill>
                            <a:srgbClr val="FF0000"/>
                          </a:solidFill>
                        </a:rPr>
                        <a:t>:</a:t>
                      </a:r>
                    </a:p>
                    <a:p>
                      <a:pPr algn="ctr"/>
                      <a:r>
                        <a:rPr lang="es-ES" dirty="0" smtClean="0">
                          <a:solidFill>
                            <a:srgbClr val="FF0000"/>
                          </a:solidFill>
                        </a:rPr>
                        <a:t>100.000</a:t>
                      </a:r>
                      <a:r>
                        <a:rPr lang="es-ES" baseline="0" dirty="0" smtClean="0">
                          <a:solidFill>
                            <a:srgbClr val="FF0000"/>
                          </a:solidFill>
                        </a:rPr>
                        <a:t> x 0,25 = </a:t>
                      </a:r>
                      <a:r>
                        <a:rPr lang="es-ES" b="1" baseline="0" dirty="0" smtClean="0">
                          <a:solidFill>
                            <a:srgbClr val="FF0000"/>
                          </a:solidFill>
                        </a:rPr>
                        <a:t>25.000</a:t>
                      </a:r>
                      <a:endParaRPr lang="es-ES" b="1" dirty="0">
                        <a:solidFill>
                          <a:srgbClr val="FF0000"/>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3765886293"/>
                  </a:ext>
                </a:extLst>
              </a:tr>
            </a:tbl>
          </a:graphicData>
        </a:graphic>
      </p:graphicFrame>
      <p:graphicFrame>
        <p:nvGraphicFramePr>
          <p:cNvPr id="14" name="Tabla 13"/>
          <p:cNvGraphicFramePr>
            <a:graphicFrameLocks noGrp="1"/>
          </p:cNvGraphicFramePr>
          <p:nvPr>
            <p:extLst>
              <p:ext uri="{D42A27DB-BD31-4B8C-83A1-F6EECF244321}">
                <p14:modId xmlns="" xmlns:p14="http://schemas.microsoft.com/office/powerpoint/2010/main" val="201253643"/>
              </p:ext>
            </p:extLst>
          </p:nvPr>
        </p:nvGraphicFramePr>
        <p:xfrm>
          <a:off x="8413750" y="4185126"/>
          <a:ext cx="1524000" cy="2407920"/>
        </p:xfrm>
        <a:graphic>
          <a:graphicData uri="http://schemas.openxmlformats.org/drawingml/2006/table">
            <a:tbl>
              <a:tblPr firstRow="1" bandRow="1">
                <a:tableStyleId>{5C22544A-7EE6-4342-B048-85BDC9FD1C3A}</a:tableStyleId>
              </a:tblPr>
              <a:tblGrid>
                <a:gridCol w="1524000">
                  <a:extLst>
                    <a:ext uri="{9D8B030D-6E8A-4147-A177-3AD203B41FA5}">
                      <a16:colId xmlns="" xmlns:a16="http://schemas.microsoft.com/office/drawing/2014/main" val="3481068613"/>
                    </a:ext>
                  </a:extLst>
                </a:gridCol>
              </a:tblGrid>
              <a:tr h="352969">
                <a:tc>
                  <a:txBody>
                    <a:bodyPr/>
                    <a:lstStyle/>
                    <a:p>
                      <a:pPr algn="ctr"/>
                      <a:r>
                        <a:rPr lang="es-ES" dirty="0" smtClean="0">
                          <a:solidFill>
                            <a:srgbClr val="FF0066"/>
                          </a:solidFill>
                        </a:rPr>
                        <a:t>Año N+1</a:t>
                      </a:r>
                      <a:endParaRPr lang="es-ES" dirty="0">
                        <a:solidFill>
                          <a:srgbClr val="FF0066"/>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473615590"/>
                  </a:ext>
                </a:extLst>
              </a:tr>
              <a:tr h="790651">
                <a:tc>
                  <a:txBody>
                    <a:bodyPr/>
                    <a:lstStyle/>
                    <a:p>
                      <a:pPr algn="ctr"/>
                      <a:r>
                        <a:rPr lang="es-ES" sz="1600" b="1" u="sng" dirty="0" smtClean="0">
                          <a:solidFill>
                            <a:schemeClr val="tx1"/>
                          </a:solidFill>
                        </a:rPr>
                        <a:t>Compensa BIN</a:t>
                      </a:r>
                      <a:endParaRPr lang="es-ES" sz="1600"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es-ES" b="1" dirty="0" smtClean="0">
                          <a:solidFill>
                            <a:srgbClr val="FFFF00"/>
                          </a:solidFill>
                        </a:rPr>
                        <a:t>100.000</a:t>
                      </a: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2104948947"/>
                  </a:ext>
                </a:extLst>
              </a:tr>
              <a:tr h="949485">
                <a:tc>
                  <a:txBody>
                    <a:bodyPr/>
                    <a:lstStyle/>
                    <a:p>
                      <a:pPr algn="ctr"/>
                      <a:r>
                        <a:rPr lang="es-ES" u="sng" dirty="0" smtClean="0">
                          <a:solidFill>
                            <a:srgbClr val="FF0000"/>
                          </a:solidFill>
                        </a:rPr>
                        <a:t>Asiento</a:t>
                      </a:r>
                      <a:r>
                        <a:rPr lang="es-ES" dirty="0" smtClean="0">
                          <a:solidFill>
                            <a:srgbClr val="FF0000"/>
                          </a:solidFill>
                        </a:rPr>
                        <a:t>:</a:t>
                      </a:r>
                    </a:p>
                    <a:p>
                      <a:pPr algn="ctr"/>
                      <a:r>
                        <a:rPr lang="es-ES" dirty="0" smtClean="0">
                          <a:solidFill>
                            <a:srgbClr val="FF0000"/>
                          </a:solidFill>
                        </a:rPr>
                        <a:t>100.000</a:t>
                      </a:r>
                      <a:r>
                        <a:rPr lang="es-ES" baseline="0" dirty="0" smtClean="0">
                          <a:solidFill>
                            <a:srgbClr val="FF0000"/>
                          </a:solidFill>
                        </a:rPr>
                        <a:t> x 0,25 =   </a:t>
                      </a:r>
                    </a:p>
                    <a:p>
                      <a:pPr algn="ctr"/>
                      <a:r>
                        <a:rPr lang="es-ES" baseline="0" dirty="0" smtClean="0">
                          <a:solidFill>
                            <a:srgbClr val="FF0000"/>
                          </a:solidFill>
                        </a:rPr>
                        <a:t> </a:t>
                      </a:r>
                      <a:r>
                        <a:rPr lang="es-ES" b="1" baseline="0" dirty="0" smtClean="0">
                          <a:solidFill>
                            <a:srgbClr val="FF0000"/>
                          </a:solidFill>
                        </a:rPr>
                        <a:t>25.000</a:t>
                      </a:r>
                      <a:endParaRPr lang="es-ES" b="1" dirty="0">
                        <a:solidFill>
                          <a:srgbClr val="FF0000"/>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3765886293"/>
                  </a:ext>
                </a:extLst>
              </a:tr>
            </a:tbl>
          </a:graphicData>
        </a:graphic>
      </p:graphicFrame>
      <p:graphicFrame>
        <p:nvGraphicFramePr>
          <p:cNvPr id="12" name="Tabla 11"/>
          <p:cNvGraphicFramePr>
            <a:graphicFrameLocks noGrp="1"/>
          </p:cNvGraphicFramePr>
          <p:nvPr>
            <p:extLst>
              <p:ext uri="{D42A27DB-BD31-4B8C-83A1-F6EECF244321}">
                <p14:modId xmlns="" xmlns:p14="http://schemas.microsoft.com/office/powerpoint/2010/main" val="1721604825"/>
              </p:ext>
            </p:extLst>
          </p:nvPr>
        </p:nvGraphicFramePr>
        <p:xfrm>
          <a:off x="220287" y="2709783"/>
          <a:ext cx="9601200" cy="100584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4190109264"/>
                    </a:ext>
                  </a:extLst>
                </a:gridCol>
              </a:tblGrid>
              <a:tr h="450278">
                <a:tc>
                  <a:txBody>
                    <a:bodyPr/>
                    <a:lstStyle/>
                    <a:p>
                      <a:pPr marL="228600" indent="-228600">
                        <a:buFont typeface="Wingdings" panose="05000000000000000000" pitchFamily="2" charset="2"/>
                        <a:buChar char="§"/>
                      </a:pPr>
                      <a:r>
                        <a:rPr lang="es-ES" sz="1200" b="1" u="sng" kern="1200" dirty="0" err="1" smtClean="0">
                          <a:solidFill>
                            <a:srgbClr val="FFFF00"/>
                          </a:solidFill>
                          <a:effectLst/>
                          <a:latin typeface="+mn-lt"/>
                          <a:ea typeface="+mn-ea"/>
                          <a:cs typeface="+mn-cs"/>
                        </a:rPr>
                        <a:t>BINs</a:t>
                      </a:r>
                      <a:r>
                        <a:rPr lang="es-ES" sz="1200" b="0" u="sng" kern="1200" dirty="0" smtClean="0">
                          <a:solidFill>
                            <a:srgbClr val="FFFF00"/>
                          </a:solidFill>
                          <a:effectLst/>
                          <a:latin typeface="+mn-lt"/>
                          <a:ea typeface="+mn-ea"/>
                          <a:cs typeface="+mn-cs"/>
                        </a:rPr>
                        <a:t>:</a:t>
                      </a:r>
                      <a:r>
                        <a:rPr lang="es-ES" sz="1200" b="0" u="sng" kern="1200" baseline="0" dirty="0" smtClean="0">
                          <a:solidFill>
                            <a:srgbClr val="FFFF00"/>
                          </a:solidFill>
                          <a:effectLst/>
                          <a:latin typeface="+mn-lt"/>
                          <a:ea typeface="+mn-ea"/>
                          <a:cs typeface="+mn-cs"/>
                        </a:rPr>
                        <a:t> </a:t>
                      </a:r>
                      <a:r>
                        <a:rPr lang="es-ES" sz="1200" b="0" kern="1200" dirty="0" smtClean="0">
                          <a:solidFill>
                            <a:schemeClr val="lt1"/>
                          </a:solidFill>
                          <a:effectLst/>
                          <a:latin typeface="+mn-lt"/>
                          <a:ea typeface="+mn-ea"/>
                          <a:cs typeface="+mn-cs"/>
                        </a:rPr>
                        <a:t>Registraremos, por ello, </a:t>
                      </a:r>
                      <a:r>
                        <a:rPr lang="es-ES" sz="1200" b="0" i="1" u="sng" kern="1200" dirty="0" smtClean="0">
                          <a:solidFill>
                            <a:schemeClr val="lt1"/>
                          </a:solidFill>
                          <a:effectLst/>
                          <a:latin typeface="+mn-lt"/>
                          <a:ea typeface="+mn-ea"/>
                          <a:cs typeface="+mn-cs"/>
                        </a:rPr>
                        <a:t>un activo</a:t>
                      </a:r>
                      <a:r>
                        <a:rPr lang="es-ES" sz="1200" b="0" kern="1200" dirty="0" smtClean="0">
                          <a:solidFill>
                            <a:schemeClr val="lt1"/>
                          </a:solidFill>
                          <a:effectLst/>
                          <a:latin typeface="+mn-lt"/>
                          <a:ea typeface="+mn-ea"/>
                          <a:cs typeface="+mn-cs"/>
                        </a:rPr>
                        <a:t> por </a:t>
                      </a:r>
                      <a:r>
                        <a:rPr lang="es-ES" sz="1200" b="0" u="sng" kern="1200" dirty="0" smtClean="0">
                          <a:solidFill>
                            <a:schemeClr val="lt1"/>
                          </a:solidFill>
                          <a:effectLst/>
                          <a:latin typeface="+mn-lt"/>
                          <a:ea typeface="+mn-ea"/>
                          <a:cs typeface="+mn-cs"/>
                        </a:rPr>
                        <a:t>impuesto diferido</a:t>
                      </a:r>
                      <a:r>
                        <a:rPr lang="es-ES" sz="1200" b="0" kern="1200" dirty="0" smtClean="0">
                          <a:solidFill>
                            <a:schemeClr val="lt1"/>
                          </a:solidFill>
                          <a:effectLst/>
                          <a:latin typeface="+mn-lt"/>
                          <a:ea typeface="+mn-ea"/>
                          <a:cs typeface="+mn-cs"/>
                        </a:rPr>
                        <a:t> por el </a:t>
                      </a:r>
                      <a:r>
                        <a:rPr lang="es-ES" sz="1200" b="1" kern="1200" dirty="0" smtClean="0">
                          <a:solidFill>
                            <a:srgbClr val="FFFF00"/>
                          </a:solidFill>
                          <a:effectLst/>
                          <a:latin typeface="+mn-lt"/>
                          <a:ea typeface="+mn-ea"/>
                          <a:cs typeface="+mn-cs"/>
                        </a:rPr>
                        <a:t>Crédito por Pérdidas a Compensar  del ejercicio (CPC) (4745)</a:t>
                      </a:r>
                    </a:p>
                    <a:p>
                      <a:pPr marL="228600" indent="-228600">
                        <a:buFont typeface="Wingdings" panose="05000000000000000000" pitchFamily="2" charset="2"/>
                        <a:buChar char="ü"/>
                      </a:pPr>
                      <a:r>
                        <a:rPr lang="es-ES" sz="1200" b="0" kern="1200" dirty="0" smtClean="0">
                          <a:solidFill>
                            <a:schemeClr val="lt1"/>
                          </a:solidFill>
                          <a:effectLst/>
                          <a:latin typeface="+mn-lt"/>
                          <a:ea typeface="+mn-ea"/>
                          <a:cs typeface="+mn-cs"/>
                        </a:rPr>
                        <a:t>Registraremos, por ello, </a:t>
                      </a:r>
                      <a:r>
                        <a:rPr lang="es-ES" sz="1200" b="0" i="1" u="sng" kern="1200" dirty="0" smtClean="0">
                          <a:solidFill>
                            <a:schemeClr val="lt1"/>
                          </a:solidFill>
                          <a:effectLst/>
                          <a:latin typeface="+mn-lt"/>
                          <a:ea typeface="+mn-ea"/>
                          <a:cs typeface="+mn-cs"/>
                        </a:rPr>
                        <a:t>un activo</a:t>
                      </a:r>
                      <a:r>
                        <a:rPr lang="es-ES" sz="1200" b="0" kern="1200" dirty="0" smtClean="0">
                          <a:solidFill>
                            <a:schemeClr val="lt1"/>
                          </a:solidFill>
                          <a:effectLst/>
                          <a:latin typeface="+mn-lt"/>
                          <a:ea typeface="+mn-ea"/>
                          <a:cs typeface="+mn-cs"/>
                        </a:rPr>
                        <a:t> por </a:t>
                      </a:r>
                      <a:r>
                        <a:rPr lang="es-ES" sz="1200" b="0" u="sng" kern="1200" dirty="0" smtClean="0">
                          <a:solidFill>
                            <a:schemeClr val="lt1"/>
                          </a:solidFill>
                          <a:effectLst/>
                          <a:latin typeface="+mn-lt"/>
                          <a:ea typeface="+mn-ea"/>
                          <a:cs typeface="+mn-cs"/>
                        </a:rPr>
                        <a:t>impuesto diferido</a:t>
                      </a:r>
                      <a:r>
                        <a:rPr lang="es-ES" sz="1200" b="0" kern="1200" dirty="0" smtClean="0">
                          <a:solidFill>
                            <a:schemeClr val="lt1"/>
                          </a:solidFill>
                          <a:effectLst/>
                          <a:latin typeface="+mn-lt"/>
                          <a:ea typeface="+mn-ea"/>
                          <a:cs typeface="+mn-cs"/>
                        </a:rPr>
                        <a:t> que reconoceremos al suponer que la empresa dispondrá de ganancias fiscales futuras que permitan la aplicación de dicho activo (</a:t>
                      </a:r>
                      <a:r>
                        <a:rPr lang="es-ES" sz="1200" b="1" kern="1200" dirty="0" smtClean="0">
                          <a:solidFill>
                            <a:srgbClr val="FFFF99"/>
                          </a:solidFill>
                          <a:effectLst/>
                          <a:latin typeface="+mn-lt"/>
                          <a:ea typeface="+mn-ea"/>
                          <a:cs typeface="+mn-cs"/>
                        </a:rPr>
                        <a:t>principio de prudencia</a:t>
                      </a:r>
                      <a:r>
                        <a:rPr lang="es-ES" sz="1200" b="0" kern="1200" dirty="0" smtClean="0">
                          <a:solidFill>
                            <a:schemeClr val="lt1"/>
                          </a:solidFill>
                          <a:effectLst/>
                          <a:latin typeface="+mn-lt"/>
                          <a:ea typeface="+mn-ea"/>
                          <a:cs typeface="+mn-cs"/>
                        </a:rPr>
                        <a:t>).</a:t>
                      </a:r>
                    </a:p>
                    <a:p>
                      <a:pPr marL="228600" indent="-228600">
                        <a:buFont typeface="Wingdings" panose="05000000000000000000" pitchFamily="2" charset="2"/>
                        <a:buChar char="ü"/>
                      </a:pPr>
                      <a:r>
                        <a:rPr lang="es-ES" sz="1200" b="0" kern="1200" dirty="0" smtClean="0">
                          <a:solidFill>
                            <a:schemeClr val="lt1"/>
                          </a:solidFill>
                          <a:effectLst/>
                          <a:latin typeface="+mn-lt"/>
                          <a:ea typeface="+mn-ea"/>
                          <a:cs typeface="+mn-cs"/>
                        </a:rPr>
                        <a:t>El activo, será valorado al tipo de gravamen esperado para el momento de su reversión, según la normativa debidamente anunciada a la fecha de balance ( en nuestro caso el 25%).</a:t>
                      </a:r>
                      <a:endParaRPr lang="es-ES" sz="1200" b="0" kern="1200" dirty="0">
                        <a:solidFill>
                          <a:schemeClr val="lt1"/>
                        </a:solidFill>
                        <a:effectLst/>
                        <a:latin typeface="+mn-lt"/>
                        <a:ea typeface="+mn-ea"/>
                        <a:cs typeface="+mn-cs"/>
                      </a:endParaRPr>
                    </a:p>
                  </a:txBody>
                  <a:tcPr>
                    <a:lnL w="38100" cap="flat" cmpd="sng" algn="ctr">
                      <a:solidFill>
                        <a:srgbClr val="FF66FF"/>
                      </a:solidFill>
                      <a:prstDash val="solid"/>
                      <a:round/>
                      <a:headEnd type="none" w="med" len="med"/>
                      <a:tailEnd type="none" w="med" len="med"/>
                    </a:lnL>
                    <a:lnR w="38100" cap="flat" cmpd="sng" algn="ctr">
                      <a:solidFill>
                        <a:srgbClr val="FF66FF"/>
                      </a:solidFill>
                      <a:prstDash val="solid"/>
                      <a:round/>
                      <a:headEnd type="none" w="med" len="med"/>
                      <a:tailEnd type="none" w="med" len="med"/>
                    </a:lnR>
                    <a:lnT w="38100" cap="flat" cmpd="sng" algn="ctr">
                      <a:solidFill>
                        <a:srgbClr val="FF66FF"/>
                      </a:solidFill>
                      <a:prstDash val="solid"/>
                      <a:round/>
                      <a:headEnd type="none" w="med" len="med"/>
                      <a:tailEnd type="none" w="med" len="med"/>
                    </a:lnT>
                    <a:lnB w="38100" cap="flat" cmpd="sng" algn="ctr">
                      <a:solidFill>
                        <a:srgbClr val="FF66FF"/>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006729447"/>
                  </a:ext>
                </a:extLst>
              </a:tr>
            </a:tbl>
          </a:graphicData>
        </a:graphic>
      </p:graphicFrame>
    </p:spTree>
    <p:extLst>
      <p:ext uri="{BB962C8B-B14F-4D97-AF65-F5344CB8AC3E}">
        <p14:creationId xmlns="" xmlns:p14="http://schemas.microsoft.com/office/powerpoint/2010/main" val="1652615839"/>
      </p:ext>
    </p:extLst>
  </p:cSld>
  <p:clrMapOvr>
    <a:masterClrMapping/>
  </p:clrMapOvr>
  <p:transition/>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370</a:t>
            </a:fld>
            <a:endParaRPr lang="es-ES" dirty="0"/>
          </a:p>
        </p:txBody>
      </p:sp>
      <p:sp>
        <p:nvSpPr>
          <p:cNvPr id="244740" name="Rectangle 3"/>
          <p:cNvSpPr>
            <a:spLocks noChangeArrowheads="1"/>
          </p:cNvSpPr>
          <p:nvPr/>
        </p:nvSpPr>
        <p:spPr bwMode="auto">
          <a:xfrm>
            <a:off x="304800" y="1214422"/>
            <a:ext cx="9448800" cy="5570756"/>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sz="2400" u="sng" dirty="0" smtClean="0">
                <a:solidFill>
                  <a:srgbClr val="FFFF00"/>
                </a:solidFill>
                <a:effectLst>
                  <a:outerShdw blurRad="38100" dist="38100" dir="2700000" algn="tl">
                    <a:srgbClr val="000000"/>
                  </a:outerShdw>
                </a:effectLst>
                <a:latin typeface="+mn-lt"/>
              </a:rPr>
              <a:t>2018</a:t>
            </a:r>
            <a:r>
              <a:rPr lang="es-ES_tradnl" sz="2400" dirty="0" smtClean="0">
                <a:solidFill>
                  <a:srgbClr val="FFFF00"/>
                </a:solidFill>
                <a:effectLst>
                  <a:outerShdw blurRad="38100" dist="38100" dir="2700000" algn="tl">
                    <a:srgbClr val="000000"/>
                  </a:outerShdw>
                </a:effectLst>
                <a:latin typeface="+mn-lt"/>
              </a:rPr>
              <a:t>:</a:t>
            </a:r>
            <a:r>
              <a:rPr lang="es-ES_tradnl" dirty="0" smtClean="0">
                <a:solidFill>
                  <a:srgbClr val="FFFF00"/>
                </a:solidFill>
                <a:effectLst>
                  <a:outerShdw blurRad="38100" dist="38100" dir="2700000" algn="tl">
                    <a:srgbClr val="000000"/>
                  </a:outerShdw>
                </a:effectLst>
                <a:latin typeface="+mn-lt"/>
              </a:rPr>
              <a:t> Ley  </a:t>
            </a:r>
            <a:r>
              <a:rPr lang="es-ES_tradnl" dirty="0" smtClean="0">
                <a:solidFill>
                  <a:srgbClr val="FFFF00"/>
                </a:solidFill>
                <a:effectLst>
                  <a:outerShdw blurRad="38100" dist="38100" dir="2700000" algn="tl">
                    <a:srgbClr val="000000"/>
                  </a:outerShdw>
                </a:effectLst>
                <a:latin typeface="+mn-lt"/>
              </a:rPr>
              <a:t>6/2018</a:t>
            </a:r>
            <a:r>
              <a:rPr lang="es-ES_tradnl" dirty="0" smtClean="0">
                <a:latin typeface="+mn-lt"/>
              </a:rPr>
              <a:t>, de 27 de junio, de Presupuestos Generales del Estado para el año 2018. </a:t>
            </a:r>
            <a:r>
              <a:rPr lang="es-ES_tradnl" dirty="0" smtClean="0">
                <a:solidFill>
                  <a:srgbClr val="CCFFFF"/>
                </a:solidFill>
                <a:latin typeface="+mn-lt"/>
              </a:rPr>
              <a:t>(BOE 04/07/2018, </a:t>
            </a:r>
            <a:r>
              <a:rPr lang="es-ES_tradnl" dirty="0" smtClean="0">
                <a:solidFill>
                  <a:srgbClr val="FFFF66"/>
                </a:solidFill>
                <a:latin typeface="+mn-lt"/>
              </a:rPr>
              <a:t>con efectos para períodos impositivos que se  inicien el 01/01/2018</a:t>
            </a:r>
            <a:r>
              <a:rPr lang="es-ES_tradnl" dirty="0" smtClean="0">
                <a:solidFill>
                  <a:srgbClr val="CCFFFF"/>
                </a:solidFill>
                <a:latin typeface="+mn-lt"/>
              </a:rPr>
              <a:t>). </a:t>
            </a:r>
            <a:r>
              <a:rPr lang="es-ES_tradnl" dirty="0" smtClean="0">
                <a:solidFill>
                  <a:srgbClr val="FFFF00"/>
                </a:solidFill>
                <a:effectLst>
                  <a:outerShdw blurRad="38100" dist="38100" dir="2700000" algn="tl">
                    <a:srgbClr val="000000">
                      <a:alpha val="43137"/>
                    </a:srgbClr>
                  </a:outerShdw>
                </a:effectLst>
                <a:latin typeface="+mn-lt"/>
              </a:rPr>
              <a:t>(PGE-2018). </a:t>
            </a:r>
            <a:r>
              <a:rPr lang="es-ES_tradnl" u="sng" dirty="0" smtClean="0">
                <a:solidFill>
                  <a:srgbClr val="FFFF00"/>
                </a:solidFill>
                <a:effectLst>
                  <a:outerShdw blurRad="38100" dist="38100" dir="2700000" algn="tl">
                    <a:srgbClr val="000000">
                      <a:alpha val="43137"/>
                    </a:srgbClr>
                  </a:outerShdw>
                </a:effectLst>
                <a:latin typeface="+mn-lt"/>
              </a:rPr>
              <a:t>DA 71ª</a:t>
            </a:r>
          </a:p>
          <a:p>
            <a:pPr marL="514350" indent="-514350">
              <a:buFont typeface="Wingdings" pitchFamily="2" charset="2"/>
              <a:buChar char="q"/>
              <a:defRPr/>
            </a:pPr>
            <a:r>
              <a:rPr lang="es-ES_tradnl" sz="2400" u="sng" dirty="0" smtClean="0">
                <a:solidFill>
                  <a:srgbClr val="FFFF00"/>
                </a:solidFill>
                <a:effectLst>
                  <a:outerShdw blurRad="38100" dist="38100" dir="2700000" algn="tl">
                    <a:srgbClr val="000000">
                      <a:alpha val="43137"/>
                    </a:srgbClr>
                  </a:outerShdw>
                </a:effectLst>
                <a:latin typeface="+mn-lt"/>
              </a:rPr>
              <a:t>2019</a:t>
            </a:r>
            <a:r>
              <a:rPr lang="es-ES_tradnl" sz="2400" dirty="0" smtClean="0">
                <a:solidFill>
                  <a:srgbClr val="FFFF00"/>
                </a:solidFill>
                <a:effectLst>
                  <a:outerShdw blurRad="38100" dist="38100" dir="2700000" algn="tl">
                    <a:srgbClr val="000000">
                      <a:alpha val="43137"/>
                    </a:srgbClr>
                  </a:outerShdw>
                </a:effectLst>
                <a:latin typeface="+mn-lt"/>
              </a:rPr>
              <a:t>:</a:t>
            </a:r>
            <a:r>
              <a:rPr lang="es-ES_tradnl" dirty="0" smtClean="0">
                <a:solidFill>
                  <a:srgbClr val="FFFF00"/>
                </a:solidFill>
                <a:effectLst>
                  <a:outerShdw blurRad="38100" dist="38100" dir="2700000" algn="tl">
                    <a:srgbClr val="000000">
                      <a:alpha val="43137"/>
                    </a:srgbClr>
                  </a:outerShdw>
                </a:effectLst>
                <a:latin typeface="+mn-lt"/>
              </a:rPr>
              <a:t> Real </a:t>
            </a:r>
            <a:r>
              <a:rPr lang="es-ES_tradnl" dirty="0">
                <a:solidFill>
                  <a:srgbClr val="FFFF00"/>
                </a:solidFill>
                <a:effectLst>
                  <a:outerShdw blurRad="38100" dist="38100" dir="2700000" algn="tl">
                    <a:srgbClr val="000000">
                      <a:alpha val="43137"/>
                    </a:srgbClr>
                  </a:outerShdw>
                </a:effectLst>
                <a:latin typeface="+mn-lt"/>
              </a:rPr>
              <a:t>Decreto-ley 27/2018</a:t>
            </a:r>
            <a:r>
              <a:rPr lang="es-ES_tradnl" dirty="0">
                <a:latin typeface="+mn-lt"/>
              </a:rPr>
              <a:t>, </a:t>
            </a:r>
            <a:r>
              <a:rPr lang="es-ES_tradnl" b="0" dirty="0">
                <a:latin typeface="+mn-lt"/>
              </a:rPr>
              <a:t>de 28 de diciembre, por el que se adoptan determinadas medidas en materia tributaria y catastral (</a:t>
            </a:r>
            <a:r>
              <a:rPr lang="es-ES_tradnl" b="0" dirty="0">
                <a:solidFill>
                  <a:schemeClr val="bg1">
                    <a:lumMod val="20000"/>
                    <a:lumOff val="80000"/>
                  </a:schemeClr>
                </a:solidFill>
                <a:latin typeface="+mn-lt"/>
              </a:rPr>
              <a:t>BOE 29/12/2018</a:t>
            </a:r>
            <a:r>
              <a:rPr lang="es-ES_tradnl" b="0" dirty="0">
                <a:latin typeface="+mn-lt"/>
              </a:rPr>
              <a:t>, </a:t>
            </a:r>
            <a:r>
              <a:rPr lang="es-ES_tradnl" b="0" u="sng" dirty="0">
                <a:solidFill>
                  <a:srgbClr val="FFFF00"/>
                </a:solidFill>
                <a:latin typeface="+mn-lt"/>
              </a:rPr>
              <a:t>con efectos para el 2019</a:t>
            </a:r>
            <a:r>
              <a:rPr lang="es-ES_tradnl" b="0" dirty="0" smtClean="0">
                <a:latin typeface="+mn-lt"/>
              </a:rPr>
              <a:t>). </a:t>
            </a:r>
            <a:r>
              <a:rPr lang="es-ES_tradnl" u="sng" dirty="0" smtClean="0">
                <a:solidFill>
                  <a:srgbClr val="FFFF00"/>
                </a:solidFill>
                <a:effectLst>
                  <a:outerShdw blurRad="38100" dist="38100" dir="2700000" algn="tl">
                    <a:srgbClr val="000000">
                      <a:alpha val="43137"/>
                    </a:srgbClr>
                  </a:outerShdw>
                </a:effectLst>
                <a:latin typeface="+mn-lt"/>
              </a:rPr>
              <a:t>DA </a:t>
            </a:r>
            <a:r>
              <a:rPr lang="es-ES_tradnl" u="sng" dirty="0" smtClean="0">
                <a:solidFill>
                  <a:srgbClr val="FFFF00"/>
                </a:solidFill>
                <a:effectLst>
                  <a:outerShdw blurRad="38100" dist="38100" dir="2700000" algn="tl">
                    <a:srgbClr val="000000">
                      <a:alpha val="43137"/>
                    </a:srgbClr>
                  </a:outerShdw>
                </a:effectLst>
                <a:latin typeface="+mn-lt"/>
              </a:rPr>
              <a:t>2ª</a:t>
            </a:r>
          </a:p>
          <a:p>
            <a:pPr marL="514350" indent="-514350">
              <a:buFont typeface="Wingdings" pitchFamily="2" charset="2"/>
              <a:buChar char="q"/>
              <a:defRPr/>
            </a:pPr>
            <a:r>
              <a:rPr lang="es-ES_tradnl" sz="2400" u="sng" dirty="0" smtClean="0">
                <a:solidFill>
                  <a:srgbClr val="FFFF00"/>
                </a:solidFill>
                <a:effectLst>
                  <a:outerShdw blurRad="38100" dist="38100" dir="2700000" algn="tl">
                    <a:srgbClr val="000000">
                      <a:alpha val="43137"/>
                    </a:srgbClr>
                  </a:outerShdw>
                </a:effectLst>
                <a:latin typeface="+mn-lt"/>
              </a:rPr>
              <a:t>2020</a:t>
            </a:r>
            <a:r>
              <a:rPr lang="es-ES_tradnl" sz="2400" dirty="0" smtClean="0">
                <a:solidFill>
                  <a:srgbClr val="FFFF00"/>
                </a:solidFill>
                <a:effectLst>
                  <a:outerShdw blurRad="38100" dist="38100" dir="2700000" algn="tl">
                    <a:srgbClr val="000000">
                      <a:alpha val="43137"/>
                    </a:srgbClr>
                  </a:outerShdw>
                </a:effectLst>
                <a:latin typeface="+mn-lt"/>
              </a:rPr>
              <a:t>:</a:t>
            </a:r>
            <a:r>
              <a:rPr lang="es-ES_tradnl" dirty="0" smtClean="0">
                <a:solidFill>
                  <a:srgbClr val="FFFF00"/>
                </a:solidFill>
                <a:effectLst>
                  <a:outerShdw blurRad="38100" dist="38100" dir="2700000" algn="tl">
                    <a:srgbClr val="000000">
                      <a:alpha val="43137"/>
                    </a:srgbClr>
                  </a:outerShdw>
                </a:effectLst>
                <a:latin typeface="+mn-lt"/>
              </a:rPr>
              <a:t> Real </a:t>
            </a:r>
            <a:r>
              <a:rPr lang="es-ES_tradnl" dirty="0" smtClean="0">
                <a:solidFill>
                  <a:srgbClr val="FFFF00"/>
                </a:solidFill>
                <a:effectLst>
                  <a:outerShdw blurRad="38100" dist="38100" dir="2700000" algn="tl">
                    <a:srgbClr val="000000">
                      <a:alpha val="43137"/>
                    </a:srgbClr>
                  </a:outerShdw>
                </a:effectLst>
                <a:latin typeface="+mn-lt"/>
              </a:rPr>
              <a:t>Decreto-ley </a:t>
            </a:r>
            <a:r>
              <a:rPr lang="es-ES_tradnl" dirty="0" smtClean="0">
                <a:solidFill>
                  <a:srgbClr val="FFFF00"/>
                </a:solidFill>
                <a:effectLst>
                  <a:outerShdw blurRad="38100" dist="38100" dir="2700000" algn="tl">
                    <a:srgbClr val="000000">
                      <a:alpha val="43137"/>
                    </a:srgbClr>
                  </a:outerShdw>
                </a:effectLst>
                <a:latin typeface="+mn-lt"/>
              </a:rPr>
              <a:t>18/2019</a:t>
            </a:r>
            <a:r>
              <a:rPr lang="es-ES_tradnl" dirty="0" smtClean="0">
                <a:latin typeface="+mn-lt"/>
              </a:rPr>
              <a:t>, </a:t>
            </a:r>
            <a:r>
              <a:rPr lang="es-ES_tradnl" b="0" dirty="0" smtClean="0">
                <a:latin typeface="+mn-lt"/>
              </a:rPr>
              <a:t>de </a:t>
            </a:r>
            <a:r>
              <a:rPr lang="es-ES_tradnl" b="0" dirty="0" smtClean="0">
                <a:latin typeface="+mn-lt"/>
              </a:rPr>
              <a:t>27 </a:t>
            </a:r>
            <a:r>
              <a:rPr lang="es-ES_tradnl" b="0" dirty="0" smtClean="0">
                <a:latin typeface="+mn-lt"/>
              </a:rPr>
              <a:t>de diciembre, por el que se adoptan determinadas medidas en materia tributaria y catastral (</a:t>
            </a:r>
            <a:r>
              <a:rPr lang="es-ES_tradnl" b="0" dirty="0" smtClean="0">
                <a:solidFill>
                  <a:schemeClr val="bg1">
                    <a:lumMod val="20000"/>
                    <a:lumOff val="80000"/>
                  </a:schemeClr>
                </a:solidFill>
                <a:latin typeface="+mn-lt"/>
              </a:rPr>
              <a:t>BOE </a:t>
            </a:r>
            <a:r>
              <a:rPr lang="es-ES_tradnl" b="0" dirty="0" smtClean="0">
                <a:solidFill>
                  <a:schemeClr val="bg1">
                    <a:lumMod val="20000"/>
                    <a:lumOff val="80000"/>
                  </a:schemeClr>
                </a:solidFill>
                <a:latin typeface="+mn-lt"/>
              </a:rPr>
              <a:t>28/12/2019</a:t>
            </a:r>
            <a:r>
              <a:rPr lang="es-ES_tradnl" b="0" dirty="0" smtClean="0">
                <a:latin typeface="+mn-lt"/>
              </a:rPr>
              <a:t>, </a:t>
            </a:r>
            <a:r>
              <a:rPr lang="es-ES_tradnl" b="0" u="sng" dirty="0" smtClean="0">
                <a:solidFill>
                  <a:srgbClr val="FFFF00"/>
                </a:solidFill>
                <a:latin typeface="+mn-lt"/>
              </a:rPr>
              <a:t>con efectos para el </a:t>
            </a:r>
            <a:r>
              <a:rPr lang="es-ES_tradnl" b="0" u="sng" dirty="0" smtClean="0">
                <a:solidFill>
                  <a:srgbClr val="FFFF00"/>
                </a:solidFill>
                <a:latin typeface="+mn-lt"/>
              </a:rPr>
              <a:t>2020</a:t>
            </a:r>
            <a:r>
              <a:rPr lang="es-ES_tradnl" b="0" dirty="0" smtClean="0">
                <a:latin typeface="+mn-lt"/>
              </a:rPr>
              <a:t>). </a:t>
            </a:r>
            <a:r>
              <a:rPr lang="es-ES_tradnl" u="sng" dirty="0" smtClean="0">
                <a:solidFill>
                  <a:srgbClr val="FFFF00"/>
                </a:solidFill>
                <a:effectLst>
                  <a:outerShdw blurRad="38100" dist="38100" dir="2700000" algn="tl">
                    <a:srgbClr val="000000">
                      <a:alpha val="43137"/>
                    </a:srgbClr>
                  </a:outerShdw>
                </a:effectLst>
                <a:latin typeface="+mn-lt"/>
              </a:rPr>
              <a:t>Art.5</a:t>
            </a:r>
            <a:endParaRPr lang="es-ES_tradnl" b="0" dirty="0" smtClean="0">
              <a:latin typeface="+mn-lt"/>
            </a:endParaRPr>
          </a:p>
          <a:p>
            <a:pPr marL="514350" indent="-514350">
              <a:defRPr/>
            </a:pPr>
            <a:endParaRPr lang="es-ES_tradnl" sz="900" dirty="0" smtClean="0">
              <a:effectLst>
                <a:outerShdw blurRad="38100" dist="38100" dir="2700000" algn="tl">
                  <a:srgbClr val="000000">
                    <a:alpha val="43137"/>
                  </a:srgbClr>
                </a:outerShdw>
              </a:effectLst>
            </a:endParaRPr>
          </a:p>
          <a:p>
            <a:pPr marL="514350" indent="-514350">
              <a:defRPr/>
            </a:pPr>
            <a:endParaRPr lang="es-ES_tradnl" sz="1100" dirty="0" smtClean="0">
              <a:effectLst>
                <a:outerShdw blurRad="38100" dist="38100" dir="2700000" algn="tl">
                  <a:srgbClr val="000000">
                    <a:alpha val="43137"/>
                  </a:srgbClr>
                </a:outerShdw>
              </a:effectLst>
            </a:endParaRPr>
          </a:p>
          <a:p>
            <a:pPr marL="342900" indent="-342900">
              <a:buFont typeface="Wingdings" panose="05000000000000000000" pitchFamily="2" charset="2"/>
              <a:buChar char="v"/>
            </a:pPr>
            <a:r>
              <a:rPr lang="es-ES_tradnl" sz="1800" b="0" dirty="0">
                <a:latin typeface="+mn-lt"/>
              </a:rPr>
              <a:t>Se establece en la </a:t>
            </a:r>
            <a:r>
              <a:rPr lang="es-ES_tradnl" sz="1800" dirty="0" smtClean="0">
                <a:solidFill>
                  <a:srgbClr val="FFFF00"/>
                </a:solidFill>
                <a:latin typeface="+mn-lt"/>
              </a:rPr>
              <a:t>DA 2ª del RD-ley </a:t>
            </a:r>
            <a:r>
              <a:rPr lang="es-ES_tradnl" sz="1800" dirty="0" smtClean="0">
                <a:solidFill>
                  <a:srgbClr val="FFFF00"/>
                </a:solidFill>
                <a:latin typeface="+mn-lt"/>
              </a:rPr>
              <a:t>27/2018 y art. 5</a:t>
            </a:r>
            <a:r>
              <a:rPr lang="es-ES_tradnl" sz="1800" dirty="0" smtClean="0">
                <a:solidFill>
                  <a:srgbClr val="FFFF00"/>
                </a:solidFill>
                <a:latin typeface="+mn-lt"/>
              </a:rPr>
              <a:t> </a:t>
            </a:r>
            <a:r>
              <a:rPr lang="es-ES_tradnl" sz="1800" dirty="0" smtClean="0">
                <a:solidFill>
                  <a:srgbClr val="FFFF00"/>
                </a:solidFill>
                <a:latin typeface="+mn-lt"/>
              </a:rPr>
              <a:t>del RD-ley </a:t>
            </a:r>
            <a:r>
              <a:rPr lang="es-ES_tradnl" sz="1800" dirty="0" smtClean="0">
                <a:solidFill>
                  <a:srgbClr val="FFFF00"/>
                </a:solidFill>
                <a:latin typeface="+mn-lt"/>
              </a:rPr>
              <a:t>18/2019</a:t>
            </a:r>
            <a:r>
              <a:rPr lang="es-ES_tradnl" sz="1800" b="0" dirty="0" smtClean="0">
                <a:latin typeface="+mn-lt"/>
              </a:rPr>
              <a:t> </a:t>
            </a:r>
            <a:r>
              <a:rPr lang="es-ES_tradnl" sz="1800" b="0" dirty="0">
                <a:latin typeface="+mn-lt"/>
              </a:rPr>
              <a:t>que durante </a:t>
            </a:r>
            <a:r>
              <a:rPr lang="es-ES_tradnl" sz="1800" b="0" dirty="0" smtClean="0">
                <a:latin typeface="+mn-lt"/>
              </a:rPr>
              <a:t>los años </a:t>
            </a:r>
            <a:r>
              <a:rPr lang="es-ES_tradnl" sz="1800" b="0" dirty="0">
                <a:latin typeface="+mn-lt"/>
              </a:rPr>
              <a:t>2019 </a:t>
            </a:r>
            <a:r>
              <a:rPr lang="es-ES_tradnl" sz="1800" b="0" dirty="0" smtClean="0">
                <a:latin typeface="+mn-lt"/>
              </a:rPr>
              <a:t>y 2020, respectivamente,  se </a:t>
            </a:r>
            <a:r>
              <a:rPr lang="es-ES_tradnl" sz="1800" b="0" dirty="0">
                <a:latin typeface="+mn-lt"/>
              </a:rPr>
              <a:t>considerarán actividades prioritarias de mecenazgo las enumeradas en la </a:t>
            </a:r>
            <a:r>
              <a:rPr lang="es-ES_tradnl" sz="1800" dirty="0" smtClean="0">
                <a:solidFill>
                  <a:srgbClr val="FFFF00"/>
                </a:solidFill>
                <a:latin typeface="+mn-lt"/>
              </a:rPr>
              <a:t>DA 71ª de </a:t>
            </a:r>
            <a:r>
              <a:rPr lang="es-ES_tradnl" sz="1800" dirty="0">
                <a:solidFill>
                  <a:srgbClr val="FFFF00"/>
                </a:solidFill>
                <a:latin typeface="+mn-lt"/>
              </a:rPr>
              <a:t>la Ley 6/2018</a:t>
            </a:r>
            <a:r>
              <a:rPr lang="es-ES_tradnl" sz="1800" b="0" dirty="0">
                <a:latin typeface="+mn-lt"/>
              </a:rPr>
              <a:t>, </a:t>
            </a:r>
            <a:r>
              <a:rPr lang="es-ES_tradnl" sz="1800" b="0" dirty="0" smtClean="0">
                <a:latin typeface="+mn-lt"/>
              </a:rPr>
              <a:t>PGE-2018. </a:t>
            </a:r>
            <a:r>
              <a:rPr lang="es-ES_tradnl" sz="1800" u="sng" dirty="0" smtClean="0">
                <a:solidFill>
                  <a:srgbClr val="FFFF00"/>
                </a:solidFill>
                <a:effectLst>
                  <a:outerShdw blurRad="38100" dist="38100" dir="2700000" algn="tl">
                    <a:srgbClr val="000000">
                      <a:alpha val="43137"/>
                    </a:srgbClr>
                  </a:outerShdw>
                </a:effectLst>
                <a:latin typeface="+mn-lt"/>
              </a:rPr>
              <a:t>Las mismas para </a:t>
            </a:r>
            <a:r>
              <a:rPr lang="es-ES_tradnl" sz="1800" u="sng" dirty="0" smtClean="0">
                <a:solidFill>
                  <a:srgbClr val="FFFF00"/>
                </a:solidFill>
                <a:effectLst>
                  <a:outerShdw blurRad="38100" dist="38100" dir="2700000" algn="tl">
                    <a:srgbClr val="000000">
                      <a:alpha val="43137"/>
                    </a:srgbClr>
                  </a:outerShdw>
                </a:effectLst>
                <a:latin typeface="+mn-lt"/>
              </a:rPr>
              <a:t>2018, 2019 </a:t>
            </a:r>
            <a:r>
              <a:rPr lang="es-ES_tradnl" sz="1800" u="sng" dirty="0" smtClean="0">
                <a:solidFill>
                  <a:srgbClr val="FFFF00"/>
                </a:solidFill>
                <a:effectLst>
                  <a:outerShdw blurRad="38100" dist="38100" dir="2700000" algn="tl">
                    <a:srgbClr val="000000">
                      <a:alpha val="43137"/>
                    </a:srgbClr>
                  </a:outerShdw>
                </a:effectLst>
                <a:latin typeface="+mn-lt"/>
              </a:rPr>
              <a:t>y </a:t>
            </a:r>
            <a:r>
              <a:rPr lang="es-ES_tradnl" sz="1800" u="sng" dirty="0" smtClean="0">
                <a:solidFill>
                  <a:srgbClr val="FFFF00"/>
                </a:solidFill>
                <a:effectLst>
                  <a:outerShdw blurRad="38100" dist="38100" dir="2700000" algn="tl">
                    <a:srgbClr val="000000">
                      <a:alpha val="43137"/>
                    </a:srgbClr>
                  </a:outerShdw>
                </a:effectLst>
                <a:latin typeface="+mn-lt"/>
              </a:rPr>
              <a:t>2020</a:t>
            </a:r>
            <a:r>
              <a:rPr lang="es-ES_tradnl" sz="1800" b="0" dirty="0" smtClean="0">
                <a:latin typeface="+mn-lt"/>
              </a:rPr>
              <a:t>. </a:t>
            </a:r>
            <a:endParaRPr lang="es-ES_tradnl" sz="1800" b="0" dirty="0" smtClean="0">
              <a:latin typeface="+mn-lt"/>
            </a:endParaRPr>
          </a:p>
          <a:p>
            <a:pPr marL="342900" indent="-342900">
              <a:buFont typeface="Wingdings" panose="05000000000000000000" pitchFamily="2" charset="2"/>
              <a:buChar char="v"/>
            </a:pPr>
            <a:endParaRPr lang="es-ES_tradnl" sz="1800" b="0" dirty="0" smtClean="0">
              <a:latin typeface="+mn-lt"/>
            </a:endParaRPr>
          </a:p>
          <a:p>
            <a:pPr marL="342900" indent="-342900">
              <a:buFont typeface="Wingdings" panose="05000000000000000000" pitchFamily="2" charset="2"/>
              <a:buChar char="v"/>
            </a:pPr>
            <a:r>
              <a:rPr lang="es-ES_tradnl" sz="1800" b="0" dirty="0" smtClean="0">
                <a:latin typeface="+mn-lt"/>
              </a:rPr>
              <a:t>y </a:t>
            </a:r>
            <a:r>
              <a:rPr lang="es-ES_tradnl" sz="1800" b="0" dirty="0">
                <a:latin typeface="+mn-lt"/>
              </a:rPr>
              <a:t>que  </a:t>
            </a:r>
            <a:r>
              <a:rPr lang="es-ES_tradnl" sz="1800" u="sng" dirty="0">
                <a:solidFill>
                  <a:srgbClr val="FFFF00"/>
                </a:solidFill>
                <a:effectLst>
                  <a:outerShdw blurRad="38100" dist="38100" dir="2700000" algn="tl">
                    <a:srgbClr val="000000">
                      <a:alpha val="43137"/>
                    </a:srgbClr>
                  </a:outerShdw>
                </a:effectLst>
                <a:latin typeface="+mn-lt"/>
              </a:rPr>
              <a:t>los porcentajes y los límites</a:t>
            </a:r>
            <a:r>
              <a:rPr lang="es-ES_tradnl" sz="1800" b="0" dirty="0">
                <a:latin typeface="+mn-lt"/>
              </a:rPr>
              <a:t> de las </a:t>
            </a:r>
            <a:r>
              <a:rPr lang="es-ES_tradnl" sz="1800" dirty="0">
                <a:latin typeface="+mn-lt"/>
              </a:rPr>
              <a:t>deducciones</a:t>
            </a:r>
            <a:r>
              <a:rPr lang="es-ES_tradnl" sz="1800" b="0" dirty="0">
                <a:latin typeface="+mn-lt"/>
              </a:rPr>
              <a:t> establecidas en los artículos 19, 20 y 21 de la Ley 49/2002, </a:t>
            </a:r>
            <a:r>
              <a:rPr lang="es-ES_tradnl" sz="1800" u="sng" dirty="0">
                <a:solidFill>
                  <a:srgbClr val="FFFF00"/>
                </a:solidFill>
                <a:effectLst>
                  <a:outerShdw blurRad="38100" dist="38100" dir="2700000" algn="tl">
                    <a:srgbClr val="000000">
                      <a:alpha val="43137"/>
                    </a:srgbClr>
                  </a:outerShdw>
                </a:effectLst>
                <a:latin typeface="+mn-lt"/>
              </a:rPr>
              <a:t>se elevarán en </a:t>
            </a:r>
            <a:r>
              <a:rPr lang="es-ES_tradnl" sz="1800" u="sng" dirty="0" smtClean="0">
                <a:solidFill>
                  <a:srgbClr val="FFFF00"/>
                </a:solidFill>
                <a:effectLst>
                  <a:outerShdw blurRad="38100" dist="38100" dir="2700000" algn="tl">
                    <a:srgbClr val="000000">
                      <a:alpha val="43137"/>
                    </a:srgbClr>
                  </a:outerShdw>
                </a:effectLst>
                <a:latin typeface="+mn-lt"/>
              </a:rPr>
              <a:t>5 </a:t>
            </a:r>
            <a:r>
              <a:rPr lang="es-ES_tradnl" sz="1800" u="sng" dirty="0">
                <a:solidFill>
                  <a:srgbClr val="FFFF00"/>
                </a:solidFill>
                <a:effectLst>
                  <a:outerShdw blurRad="38100" dist="38100" dir="2700000" algn="tl">
                    <a:srgbClr val="000000">
                      <a:alpha val="43137"/>
                    </a:srgbClr>
                  </a:outerShdw>
                </a:effectLst>
                <a:latin typeface="+mn-lt"/>
              </a:rPr>
              <a:t>puntos porcentuales</a:t>
            </a:r>
            <a:r>
              <a:rPr lang="es-ES_tradnl" sz="1800" dirty="0">
                <a:latin typeface="+mn-lt"/>
              </a:rPr>
              <a:t> </a:t>
            </a:r>
            <a:r>
              <a:rPr lang="es-ES_tradnl" sz="1800" b="0" dirty="0">
                <a:latin typeface="+mn-lt"/>
              </a:rPr>
              <a:t>en relación con </a:t>
            </a:r>
            <a:r>
              <a:rPr lang="es-ES_tradnl" sz="1800" b="0" dirty="0" smtClean="0">
                <a:latin typeface="+mn-lt"/>
              </a:rPr>
              <a:t>esas </a:t>
            </a:r>
            <a:r>
              <a:rPr lang="es-ES_tradnl" sz="1800" b="0" dirty="0">
                <a:latin typeface="+mn-lt"/>
              </a:rPr>
              <a:t>actividades.</a:t>
            </a:r>
            <a:endParaRPr lang="es-ES" sz="1800" b="0" dirty="0">
              <a:latin typeface="+mn-lt"/>
            </a:endParaRPr>
          </a:p>
        </p:txBody>
      </p:sp>
      <p:sp>
        <p:nvSpPr>
          <p:cNvPr id="6" name="5 Rectángulo"/>
          <p:cNvSpPr/>
          <p:nvPr/>
        </p:nvSpPr>
        <p:spPr>
          <a:xfrm>
            <a:off x="609600" y="71414"/>
            <a:ext cx="8915400" cy="1077218"/>
          </a:xfrm>
          <a:prstGeom prst="rect">
            <a:avLst/>
          </a:prstGeom>
        </p:spPr>
        <p:txBody>
          <a:bodyPr wrap="square">
            <a:spAutoFit/>
          </a:bodyPr>
          <a:lstStyle/>
          <a:p>
            <a:pPr marL="1143000" indent="-1143000" algn="ctr"/>
            <a:r>
              <a:rPr lang="es-ES_tradnl" sz="3200" dirty="0" smtClean="0">
                <a:solidFill>
                  <a:srgbClr val="FFFF99"/>
                </a:solidFill>
              </a:rPr>
              <a:t>ACTIVIDADES PRIORITARIAS DEL MECENAZGO </a:t>
            </a:r>
            <a:r>
              <a:rPr lang="es-ES_tradnl" sz="3200" dirty="0" smtClean="0">
                <a:solidFill>
                  <a:srgbClr val="FFFF99"/>
                </a:solidFill>
              </a:rPr>
              <a:t>2018, 2019 </a:t>
            </a:r>
            <a:r>
              <a:rPr lang="es-ES_tradnl" sz="3200" dirty="0" smtClean="0">
                <a:solidFill>
                  <a:srgbClr val="FFFF99"/>
                </a:solidFill>
              </a:rPr>
              <a:t>Y </a:t>
            </a:r>
            <a:r>
              <a:rPr lang="es-ES_tradnl" sz="3200" dirty="0" smtClean="0">
                <a:solidFill>
                  <a:srgbClr val="FFFF99"/>
                </a:solidFill>
              </a:rPr>
              <a:t>2020</a:t>
            </a:r>
            <a:endParaRPr lang="es-ES_tradnl" sz="3200" dirty="0">
              <a:solidFill>
                <a:srgbClr val="FFFF99"/>
              </a:solidFill>
            </a:endParaRPr>
          </a:p>
        </p:txBody>
      </p:sp>
    </p:spTree>
    <p:extLst>
      <p:ext uri="{BB962C8B-B14F-4D97-AF65-F5344CB8AC3E}">
        <p14:creationId xmlns="" xmlns:p14="http://schemas.microsoft.com/office/powerpoint/2010/main" val="4077314974"/>
      </p:ext>
    </p:extLst>
  </p:cSld>
  <p:clrMapOvr>
    <a:masterClrMapping/>
  </p:clrMapOvr>
  <p:transition/>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78AFB04-90CF-4C00-9262-A19D48C6EE43}" type="slidenum">
              <a:rPr lang="es-ES"/>
              <a:pPr>
                <a:defRPr/>
              </a:pPr>
              <a:t>371</a:t>
            </a:fld>
            <a:endParaRPr lang="es-ES" dirty="0"/>
          </a:p>
        </p:txBody>
      </p:sp>
      <p:sp>
        <p:nvSpPr>
          <p:cNvPr id="130052" name="Text Box 3"/>
          <p:cNvSpPr txBox="1">
            <a:spLocks noChangeArrowheads="1"/>
          </p:cNvSpPr>
          <p:nvPr/>
        </p:nvSpPr>
        <p:spPr bwMode="auto">
          <a:xfrm>
            <a:off x="0" y="3810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a:solidFill>
                  <a:srgbClr val="000066"/>
                </a:solidFill>
                <a:latin typeface="+mn-lt"/>
              </a:rPr>
              <a:t>ACTIVIDADES PRIORITARIAS DEL </a:t>
            </a:r>
            <a:r>
              <a:rPr lang="es-ES" sz="1800" dirty="0" smtClean="0">
                <a:solidFill>
                  <a:srgbClr val="000066"/>
                </a:solidFill>
                <a:latin typeface="+mn-lt"/>
              </a:rPr>
              <a:t>MECENAZGO-1. </a:t>
            </a:r>
            <a:r>
              <a:rPr lang="es-ES" sz="1800" dirty="0">
                <a:solidFill>
                  <a:srgbClr val="FF0000"/>
                </a:solidFill>
                <a:latin typeface="+mn-lt"/>
              </a:rPr>
              <a:t>Para </a:t>
            </a:r>
            <a:r>
              <a:rPr lang="es-ES" sz="1800" dirty="0" smtClean="0">
                <a:solidFill>
                  <a:srgbClr val="FF0000"/>
                </a:solidFill>
                <a:latin typeface="+mn-lt"/>
              </a:rPr>
              <a:t>2018, 2019 </a:t>
            </a:r>
            <a:r>
              <a:rPr lang="es-ES" sz="1800" dirty="0" smtClean="0">
                <a:solidFill>
                  <a:srgbClr val="FF0000"/>
                </a:solidFill>
                <a:latin typeface="+mn-lt"/>
              </a:rPr>
              <a:t>Y </a:t>
            </a:r>
            <a:r>
              <a:rPr lang="es-ES" sz="1800" dirty="0" smtClean="0">
                <a:solidFill>
                  <a:srgbClr val="FF0000"/>
                </a:solidFill>
                <a:latin typeface="+mn-lt"/>
              </a:rPr>
              <a:t>2020</a:t>
            </a:r>
            <a:endParaRPr lang="es-ES" sz="1800" dirty="0">
              <a:solidFill>
                <a:srgbClr val="FF0000"/>
              </a:solidFill>
              <a:latin typeface="+mn-lt"/>
            </a:endParaRPr>
          </a:p>
        </p:txBody>
      </p:sp>
      <p:sp>
        <p:nvSpPr>
          <p:cNvPr id="2424836" name="Text Box 4"/>
          <p:cNvSpPr txBox="1">
            <a:spLocks noChangeArrowheads="1"/>
          </p:cNvSpPr>
          <p:nvPr/>
        </p:nvSpPr>
        <p:spPr bwMode="auto">
          <a:xfrm>
            <a:off x="152400" y="762000"/>
            <a:ext cx="9677400" cy="6340197"/>
          </a:xfrm>
          <a:prstGeom prst="rect">
            <a:avLst/>
          </a:prstGeom>
          <a:noFill/>
          <a:ln w="9525">
            <a:noFill/>
            <a:miter lim="800000"/>
            <a:headEnd/>
            <a:tailEnd/>
          </a:ln>
          <a:effectLst/>
        </p:spPr>
        <p:txBody>
          <a:bodyPr wrap="square">
            <a:spAutoFit/>
          </a:bodyPr>
          <a:lstStyle/>
          <a:p>
            <a:pPr algn="just"/>
            <a:r>
              <a:rPr lang="es-ES" sz="1400" b="0" dirty="0">
                <a:latin typeface="+mn-lt"/>
              </a:rPr>
              <a:t>1.ª Las llevadas a cabo por el Instituto Cervantes para la promoción y difusión de </a:t>
            </a:r>
            <a:r>
              <a:rPr lang="es-ES" sz="1400" b="0" dirty="0" smtClean="0">
                <a:latin typeface="+mn-lt"/>
              </a:rPr>
              <a:t>la lengua </a:t>
            </a:r>
            <a:r>
              <a:rPr lang="es-ES" sz="1400" b="0" dirty="0">
                <a:latin typeface="+mn-lt"/>
              </a:rPr>
              <a:t>española y de la cultura mediante redes telemáticas, nuevas tecnologías y </a:t>
            </a:r>
            <a:r>
              <a:rPr lang="es-ES" sz="1400" b="0" dirty="0" smtClean="0">
                <a:latin typeface="+mn-lt"/>
              </a:rPr>
              <a:t>otros medios</a:t>
            </a:r>
            <a:r>
              <a:rPr lang="es-ES" sz="1400" b="0" dirty="0">
                <a:latin typeface="+mn-lt"/>
              </a:rPr>
              <a:t>.</a:t>
            </a:r>
          </a:p>
          <a:p>
            <a:pPr algn="just"/>
            <a:r>
              <a:rPr lang="es-ES" sz="1400" b="0" dirty="0">
                <a:latin typeface="+mn-lt"/>
              </a:rPr>
              <a:t>2.ª Las llevadas a cabo por la Fundación Deporte Joven en colaboración con </a:t>
            </a:r>
            <a:r>
              <a:rPr lang="es-ES" sz="1400" b="0" dirty="0" smtClean="0">
                <a:latin typeface="+mn-lt"/>
              </a:rPr>
              <a:t>el Consejo </a:t>
            </a:r>
            <a:r>
              <a:rPr lang="es-ES" sz="1400" b="0" dirty="0">
                <a:latin typeface="+mn-lt"/>
              </a:rPr>
              <a:t>Superior de Deportes en el marco del proyecto «España Compite: en la </a:t>
            </a:r>
            <a:r>
              <a:rPr lang="es-ES" sz="1400" b="0" dirty="0" smtClean="0">
                <a:latin typeface="+mn-lt"/>
              </a:rPr>
              <a:t>Empresa como </a:t>
            </a:r>
            <a:r>
              <a:rPr lang="es-ES" sz="1400" b="0" dirty="0">
                <a:latin typeface="+mn-lt"/>
              </a:rPr>
              <a:t>en el Deporte» con la finalidad de contribuir al impulso y proyección de las </a:t>
            </a:r>
            <a:r>
              <a:rPr lang="es-ES" sz="1400" b="0" dirty="0" smtClean="0">
                <a:latin typeface="+mn-lt"/>
              </a:rPr>
              <a:t>PYMES españolas </a:t>
            </a:r>
            <a:r>
              <a:rPr lang="es-ES" sz="1400" b="0" dirty="0">
                <a:latin typeface="+mn-lt"/>
              </a:rPr>
              <a:t>en el ámbito interno e internacional, la potenciación del deporte y la </a:t>
            </a:r>
            <a:r>
              <a:rPr lang="es-ES" sz="1400" b="0" dirty="0" smtClean="0">
                <a:latin typeface="+mn-lt"/>
              </a:rPr>
              <a:t>promoción del </a:t>
            </a:r>
            <a:r>
              <a:rPr lang="es-ES" sz="1400" b="0" dirty="0">
                <a:latin typeface="+mn-lt"/>
              </a:rPr>
              <a:t>empresario como motor de crecimiento asociado a los valores del deporte</a:t>
            </a:r>
            <a:r>
              <a:rPr lang="es-ES" sz="1400" b="0" dirty="0" smtClean="0">
                <a:latin typeface="+mn-lt"/>
              </a:rPr>
              <a:t>. Los </a:t>
            </a:r>
            <a:r>
              <a:rPr lang="es-ES" sz="1400" b="0" dirty="0">
                <a:latin typeface="+mn-lt"/>
              </a:rPr>
              <a:t>donativos, donaciones y aportaciones a las actividades señaladas en el </a:t>
            </a:r>
            <a:r>
              <a:rPr lang="es-ES" sz="1400" b="0" dirty="0" smtClean="0">
                <a:latin typeface="+mn-lt"/>
              </a:rPr>
              <a:t>párrafo anterior </a:t>
            </a:r>
            <a:r>
              <a:rPr lang="es-ES" sz="1400" b="0" dirty="0">
                <a:latin typeface="+mn-lt"/>
              </a:rPr>
              <a:t>que, de conformidad con el apartado Dos de esta disposición adicional, </a:t>
            </a:r>
            <a:r>
              <a:rPr lang="es-ES" sz="1400" b="0" dirty="0" smtClean="0">
                <a:latin typeface="+mn-lt"/>
              </a:rPr>
              <a:t>pueden beneficiarse </a:t>
            </a:r>
            <a:r>
              <a:rPr lang="es-ES" sz="1400" b="0" dirty="0">
                <a:latin typeface="+mn-lt"/>
              </a:rPr>
              <a:t>de la elevación en cinco puntos porcentuales de los porcentajes y límites </a:t>
            </a:r>
            <a:r>
              <a:rPr lang="es-ES" sz="1400" b="0" dirty="0" smtClean="0">
                <a:latin typeface="+mn-lt"/>
              </a:rPr>
              <a:t>de las </a:t>
            </a:r>
            <a:r>
              <a:rPr lang="es-ES" sz="1400" b="0" dirty="0">
                <a:latin typeface="+mn-lt"/>
              </a:rPr>
              <a:t>deducciones establecidas en los artículos 19, 20 y 21 de la citada Ley 49/2002 </a:t>
            </a:r>
            <a:r>
              <a:rPr lang="es-ES" sz="1400" b="0" dirty="0" smtClean="0">
                <a:latin typeface="+mn-lt"/>
              </a:rPr>
              <a:t>tendrán el </a:t>
            </a:r>
            <a:r>
              <a:rPr lang="es-ES" sz="1400" b="0" dirty="0">
                <a:latin typeface="+mn-lt"/>
              </a:rPr>
              <a:t>límite de 50.000 euros anuales para cada aportante.</a:t>
            </a:r>
          </a:p>
          <a:p>
            <a:pPr algn="just"/>
            <a:r>
              <a:rPr lang="es-ES" sz="1400" b="0" dirty="0">
                <a:latin typeface="+mn-lt"/>
              </a:rPr>
              <a:t>3.ª Las llevadas a cabo por la Biblioteca Nacional de España en cumplimiento de </a:t>
            </a:r>
            <a:r>
              <a:rPr lang="es-ES" sz="1400" b="0" dirty="0" smtClean="0">
                <a:latin typeface="+mn-lt"/>
              </a:rPr>
              <a:t>los fines </a:t>
            </a:r>
            <a:r>
              <a:rPr lang="es-ES" sz="1400" b="0" dirty="0">
                <a:latin typeface="+mn-lt"/>
              </a:rPr>
              <a:t>y funciones de carácter cultural y de investigación científica establecidos por </a:t>
            </a:r>
            <a:r>
              <a:rPr lang="es-ES" sz="1400" b="0" dirty="0" smtClean="0">
                <a:latin typeface="+mn-lt"/>
              </a:rPr>
              <a:t>la Ley </a:t>
            </a:r>
            <a:r>
              <a:rPr lang="es-ES" sz="1400" b="0" dirty="0">
                <a:latin typeface="+mn-lt"/>
              </a:rPr>
              <a:t>1/2015, de 24 de marzo, reguladora de la Biblioteca Nacional de España y por el </a:t>
            </a:r>
            <a:r>
              <a:rPr lang="es-ES" sz="1400" b="0" dirty="0" smtClean="0">
                <a:latin typeface="+mn-lt"/>
              </a:rPr>
              <a:t>Real Decreto </a:t>
            </a:r>
            <a:r>
              <a:rPr lang="es-ES" sz="1400" b="0" dirty="0">
                <a:latin typeface="+mn-lt"/>
              </a:rPr>
              <a:t>640/2016, de 9 de diciembre, por el que se aprueba el Estatuto de la </a:t>
            </a:r>
            <a:r>
              <a:rPr lang="es-ES" sz="1400" b="0" dirty="0" smtClean="0">
                <a:latin typeface="+mn-lt"/>
              </a:rPr>
              <a:t>Biblioteca Nacional </a:t>
            </a:r>
            <a:r>
              <a:rPr lang="es-ES" sz="1400" b="0" dirty="0">
                <a:latin typeface="+mn-lt"/>
              </a:rPr>
              <a:t>de España.</a:t>
            </a:r>
          </a:p>
          <a:p>
            <a:pPr algn="just"/>
            <a:r>
              <a:rPr lang="es-ES" sz="1400" b="0" dirty="0">
                <a:latin typeface="+mn-lt"/>
              </a:rPr>
              <a:t>4.ª Las actividades de fomento, promoción y difusión de las artes escénicas </a:t>
            </a:r>
            <a:r>
              <a:rPr lang="es-ES" sz="1400" b="0" dirty="0" smtClean="0">
                <a:latin typeface="+mn-lt"/>
              </a:rPr>
              <a:t>y musicales </a:t>
            </a:r>
            <a:r>
              <a:rPr lang="es-ES" sz="1400" b="0" dirty="0">
                <a:latin typeface="+mn-lt"/>
              </a:rPr>
              <a:t>llevadas a cabo por las Administraciones públicas o con el apoyo de éstas.</a:t>
            </a:r>
          </a:p>
          <a:p>
            <a:pPr algn="just"/>
            <a:r>
              <a:rPr lang="es-ES" sz="1400" b="0" dirty="0">
                <a:latin typeface="+mn-lt"/>
              </a:rPr>
              <a:t>5.ª Las llevadas a cabo por el Museo Nacional del Prado para la consecución de </a:t>
            </a:r>
            <a:r>
              <a:rPr lang="es-ES" sz="1400" b="0" dirty="0" smtClean="0">
                <a:latin typeface="+mn-lt"/>
              </a:rPr>
              <a:t>sus fines </a:t>
            </a:r>
            <a:r>
              <a:rPr lang="es-ES" sz="1400" b="0" dirty="0">
                <a:latin typeface="+mn-lt"/>
              </a:rPr>
              <a:t>establecidos en la Ley 46/2003, de 25 de noviembre, reguladora del Museo </a:t>
            </a:r>
            <a:r>
              <a:rPr lang="es-ES" sz="1400" b="0" dirty="0" smtClean="0">
                <a:latin typeface="+mn-lt"/>
              </a:rPr>
              <a:t>Nacional del </a:t>
            </a:r>
            <a:r>
              <a:rPr lang="es-ES" sz="1400" b="0" dirty="0">
                <a:latin typeface="+mn-lt"/>
              </a:rPr>
              <a:t>Prado y en el Real Decreto 433/2004, de 12 de marzo, por el que se aprueba </a:t>
            </a:r>
            <a:r>
              <a:rPr lang="es-ES" sz="1400" b="0" dirty="0" smtClean="0">
                <a:latin typeface="+mn-lt"/>
              </a:rPr>
              <a:t>el Estatuto </a:t>
            </a:r>
            <a:r>
              <a:rPr lang="es-ES" sz="1400" b="0" dirty="0">
                <a:latin typeface="+mn-lt"/>
              </a:rPr>
              <a:t>del Museo Nacional del Prado.</a:t>
            </a:r>
          </a:p>
          <a:p>
            <a:pPr algn="just"/>
            <a:r>
              <a:rPr lang="es-ES" sz="1400" b="0" dirty="0">
                <a:latin typeface="+mn-lt"/>
              </a:rPr>
              <a:t>6.ª La conservación, restauración o rehabilitación de los bienes del </a:t>
            </a:r>
            <a:r>
              <a:rPr lang="es-ES" sz="1400" b="0" dirty="0" smtClean="0">
                <a:latin typeface="+mn-lt"/>
              </a:rPr>
              <a:t>Patrimonio Histórico </a:t>
            </a:r>
            <a:r>
              <a:rPr lang="es-ES" sz="1400" b="0" dirty="0">
                <a:latin typeface="+mn-lt"/>
              </a:rPr>
              <a:t>Español que se relacionan en el anexo XIII de esta Ley.</a:t>
            </a:r>
          </a:p>
          <a:p>
            <a:pPr algn="just"/>
            <a:r>
              <a:rPr lang="es-ES" sz="1400" b="0" dirty="0">
                <a:latin typeface="+mn-lt"/>
              </a:rPr>
              <a:t>7.ª Los proyectos y actuaciones de las Administraciones públicas dedicadas a </a:t>
            </a:r>
            <a:r>
              <a:rPr lang="es-ES" sz="1400" b="0" dirty="0" smtClean="0">
                <a:latin typeface="+mn-lt"/>
              </a:rPr>
              <a:t>la promoción </a:t>
            </a:r>
            <a:r>
              <a:rPr lang="es-ES" sz="1400" b="0" dirty="0">
                <a:latin typeface="+mn-lt"/>
              </a:rPr>
              <a:t>de la Sociedad de la Información y, en particular, aquellos que tengan </a:t>
            </a:r>
            <a:r>
              <a:rPr lang="es-ES" sz="1400" b="0" dirty="0" smtClean="0">
                <a:latin typeface="+mn-lt"/>
              </a:rPr>
              <a:t>por objeto </a:t>
            </a:r>
            <a:r>
              <a:rPr lang="es-ES" sz="1400" b="0" dirty="0">
                <a:latin typeface="+mn-lt"/>
              </a:rPr>
              <a:t>la prestación de los servicios públicos por medio de los servicios informáticos </a:t>
            </a:r>
            <a:r>
              <a:rPr lang="es-ES" sz="1400" b="0" dirty="0" smtClean="0">
                <a:latin typeface="+mn-lt"/>
              </a:rPr>
              <a:t>y telemáticos </a:t>
            </a:r>
            <a:r>
              <a:rPr lang="es-ES" sz="1400" b="0" dirty="0">
                <a:latin typeface="+mn-lt"/>
              </a:rPr>
              <a:t>a través de Internet.</a:t>
            </a:r>
          </a:p>
          <a:p>
            <a:pPr algn="just"/>
            <a:r>
              <a:rPr lang="es-ES" sz="1400" b="0" dirty="0">
                <a:latin typeface="+mn-lt"/>
              </a:rPr>
              <a:t>8.ª Los programas de formación y promoción del voluntariado que hayan sido </a:t>
            </a:r>
            <a:r>
              <a:rPr lang="es-ES" sz="1400" b="0" dirty="0" smtClean="0">
                <a:latin typeface="+mn-lt"/>
              </a:rPr>
              <a:t>objeto de </a:t>
            </a:r>
            <a:r>
              <a:rPr lang="es-ES" sz="1400" b="0" dirty="0">
                <a:latin typeface="+mn-lt"/>
              </a:rPr>
              <a:t>subvención por parte de las Administraciones públicas</a:t>
            </a:r>
            <a:r>
              <a:rPr lang="es-ES" sz="1400" b="0" dirty="0" smtClean="0">
                <a:latin typeface="+mn-lt"/>
              </a:rPr>
              <a:t>.</a:t>
            </a:r>
          </a:p>
          <a:p>
            <a:pPr algn="just"/>
            <a:r>
              <a:rPr lang="es-ES" sz="1400" b="0" dirty="0"/>
              <a:t>9.ª Los programas dirigidos a la erradicación de la violencia de género que hayan sido objeto de subvención por parte de las Administraciones Públicas o se realicen en colaboración con éstas</a:t>
            </a:r>
            <a:r>
              <a:rPr lang="es-ES" sz="1400" b="0" dirty="0" smtClean="0"/>
              <a:t>.</a:t>
            </a:r>
            <a:endParaRPr lang="es-ES" sz="1400" b="0" dirty="0">
              <a:latin typeface="+mn-lt"/>
            </a:endParaRPr>
          </a:p>
        </p:txBody>
      </p:sp>
      <p:sp>
        <p:nvSpPr>
          <p:cNvPr id="2424837" name="Rectangle 5"/>
          <p:cNvSpPr>
            <a:spLocks noChangeArrowheads="1"/>
          </p:cNvSpPr>
          <p:nvPr/>
        </p:nvSpPr>
        <p:spPr bwMode="auto">
          <a:xfrm>
            <a:off x="0" y="0"/>
            <a:ext cx="9829800" cy="392668"/>
          </a:xfrm>
          <a:prstGeom prst="rect">
            <a:avLst/>
          </a:prstGeom>
          <a:noFill/>
          <a:ln w="9525">
            <a:noFill/>
            <a:miter lim="800000"/>
            <a:headEnd/>
            <a:tailEnd/>
          </a:ln>
          <a:effectLst/>
        </p:spPr>
        <p:txBody>
          <a:bodyPr anchor="t" anchorCtr="1"/>
          <a:lstStyle/>
          <a:p>
            <a:pPr>
              <a:defRPr/>
            </a:pPr>
            <a:r>
              <a:rPr lang="es-ES_tradnl" sz="2200" dirty="0">
                <a:solidFill>
                  <a:srgbClr val="FFFF66"/>
                </a:solidFill>
                <a:latin typeface="Arial" charset="0"/>
                <a:cs typeface="+mn-cs"/>
              </a:rPr>
              <a:t>DA </a:t>
            </a:r>
            <a:r>
              <a:rPr lang="es-ES_tradnl" sz="2200" dirty="0" smtClean="0">
                <a:solidFill>
                  <a:srgbClr val="FFFF66"/>
                </a:solidFill>
                <a:latin typeface="Arial" charset="0"/>
                <a:cs typeface="+mn-cs"/>
              </a:rPr>
              <a:t>71ª LPGE-2018. </a:t>
            </a:r>
            <a:r>
              <a:rPr lang="es-ES_tradnl" sz="2200" dirty="0">
                <a:solidFill>
                  <a:srgbClr val="FFFF66"/>
                </a:solidFill>
                <a:effectLst>
                  <a:outerShdw blurRad="38100" dist="38100" dir="2700000" algn="tl">
                    <a:srgbClr val="000000"/>
                  </a:outerShdw>
                </a:effectLst>
                <a:latin typeface="Arial" charset="0"/>
                <a:cs typeface="+mn-cs"/>
              </a:rPr>
              <a:t>Ley </a:t>
            </a:r>
            <a:r>
              <a:rPr lang="es-ES_tradnl" sz="2200" dirty="0" smtClean="0">
                <a:solidFill>
                  <a:srgbClr val="FFFF66"/>
                </a:solidFill>
                <a:effectLst>
                  <a:outerShdw blurRad="38100" dist="38100" dir="2700000" algn="tl">
                    <a:srgbClr val="000000"/>
                  </a:outerShdw>
                </a:effectLst>
                <a:latin typeface="Arial" charset="0"/>
                <a:cs typeface="+mn-cs"/>
              </a:rPr>
              <a:t>49/2002</a:t>
            </a:r>
            <a:r>
              <a:rPr lang="es-ES_tradnl" sz="2200" dirty="0">
                <a:solidFill>
                  <a:srgbClr val="FFFF66"/>
                </a:solidFill>
                <a:effectLst>
                  <a:outerShdw blurRad="38100" dist="38100" dir="2700000" algn="tl">
                    <a:srgbClr val="000000"/>
                  </a:outerShdw>
                </a:effectLst>
                <a:latin typeface="Arial" charset="0"/>
                <a:cs typeface="+mn-cs"/>
              </a:rPr>
              <a:t>.</a:t>
            </a:r>
            <a:r>
              <a:rPr lang="es-ES_tradnl" sz="2200" b="0" dirty="0">
                <a:solidFill>
                  <a:schemeClr val="tx2"/>
                </a:solidFill>
                <a:effectLst>
                  <a:outerShdw blurRad="38100" dist="38100" dir="2700000" algn="tl">
                    <a:srgbClr val="000000"/>
                  </a:outerShdw>
                </a:effectLst>
                <a:latin typeface="Arial" charset="0"/>
                <a:cs typeface="+mn-cs"/>
              </a:rPr>
              <a:t> </a:t>
            </a:r>
            <a:r>
              <a:rPr lang="es-ES_tradnl" sz="2200" b="0" dirty="0">
                <a:solidFill>
                  <a:srgbClr val="FFFF66"/>
                </a:solidFill>
                <a:effectLst>
                  <a:outerShdw blurRad="38100" dist="38100" dir="2700000" algn="tl">
                    <a:srgbClr val="000000"/>
                  </a:outerShdw>
                </a:effectLst>
                <a:latin typeface="Arial" charset="0"/>
                <a:cs typeface="+mn-cs"/>
              </a:rPr>
              <a:t>(</a:t>
            </a:r>
            <a:r>
              <a:rPr lang="es-ES_tradnl" sz="2200" dirty="0">
                <a:solidFill>
                  <a:srgbClr val="FFFF66"/>
                </a:solidFill>
                <a:latin typeface="Arial" charset="0"/>
                <a:cs typeface="+mn-cs"/>
              </a:rPr>
              <a:t>LIS, </a:t>
            </a:r>
            <a:r>
              <a:rPr lang="es-ES_tradnl" sz="2200" dirty="0" smtClean="0">
                <a:solidFill>
                  <a:srgbClr val="FFFF66"/>
                </a:solidFill>
                <a:latin typeface="Arial" charset="0"/>
                <a:cs typeface="+mn-cs"/>
              </a:rPr>
              <a:t>LIRPF, </a:t>
            </a:r>
            <a:r>
              <a:rPr lang="es-ES_tradnl" sz="2200" dirty="0">
                <a:solidFill>
                  <a:srgbClr val="FFFF66"/>
                </a:solidFill>
                <a:latin typeface="Arial" charset="0"/>
                <a:cs typeface="+mn-cs"/>
              </a:rPr>
              <a:t>LIRNR)</a:t>
            </a:r>
            <a:endParaRPr lang="es-ES" sz="2200" dirty="0">
              <a:solidFill>
                <a:srgbClr val="FFFF66"/>
              </a:solidFill>
              <a:latin typeface="Arial" charset="0"/>
              <a:cs typeface="+mn-cs"/>
            </a:endParaRPr>
          </a:p>
        </p:txBody>
      </p:sp>
    </p:spTree>
    <p:extLst>
      <p:ext uri="{BB962C8B-B14F-4D97-AF65-F5344CB8AC3E}">
        <p14:creationId xmlns="" xmlns:p14="http://schemas.microsoft.com/office/powerpoint/2010/main" val="4061859780"/>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78AFB04-90CF-4C00-9262-A19D48C6EE43}" type="slidenum">
              <a:rPr lang="es-ES"/>
              <a:pPr>
                <a:defRPr/>
              </a:pPr>
              <a:t>372</a:t>
            </a:fld>
            <a:endParaRPr lang="es-ES" dirty="0"/>
          </a:p>
        </p:txBody>
      </p:sp>
      <p:sp>
        <p:nvSpPr>
          <p:cNvPr id="130052" name="Text Box 3"/>
          <p:cNvSpPr txBox="1">
            <a:spLocks noChangeArrowheads="1"/>
          </p:cNvSpPr>
          <p:nvPr/>
        </p:nvSpPr>
        <p:spPr bwMode="auto">
          <a:xfrm>
            <a:off x="0" y="3810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a:solidFill>
                  <a:srgbClr val="000066"/>
                </a:solidFill>
                <a:latin typeface="+mn-lt"/>
              </a:rPr>
              <a:t>ACTIVIDADES PRIORITARIAS DEL </a:t>
            </a:r>
            <a:r>
              <a:rPr lang="es-ES" sz="1800" dirty="0" smtClean="0">
                <a:solidFill>
                  <a:srgbClr val="000066"/>
                </a:solidFill>
                <a:latin typeface="+mn-lt"/>
              </a:rPr>
              <a:t>MECENAZGO-2. </a:t>
            </a:r>
            <a:r>
              <a:rPr lang="es-ES" sz="1800" dirty="0">
                <a:solidFill>
                  <a:srgbClr val="FF0000"/>
                </a:solidFill>
                <a:latin typeface="+mn-lt"/>
              </a:rPr>
              <a:t>Para </a:t>
            </a:r>
            <a:r>
              <a:rPr lang="es-ES" sz="1800" dirty="0" smtClean="0">
                <a:solidFill>
                  <a:srgbClr val="FF0000"/>
                </a:solidFill>
                <a:latin typeface="+mn-lt"/>
              </a:rPr>
              <a:t>2018, 2019 Y 2020</a:t>
            </a:r>
            <a:endParaRPr lang="es-ES" sz="1800" dirty="0">
              <a:solidFill>
                <a:srgbClr val="FF0000"/>
              </a:solidFill>
              <a:latin typeface="+mn-lt"/>
            </a:endParaRPr>
          </a:p>
        </p:txBody>
      </p:sp>
      <p:sp>
        <p:nvSpPr>
          <p:cNvPr id="2424836" name="Text Box 4"/>
          <p:cNvSpPr txBox="1">
            <a:spLocks noChangeArrowheads="1"/>
          </p:cNvSpPr>
          <p:nvPr/>
        </p:nvSpPr>
        <p:spPr bwMode="auto">
          <a:xfrm>
            <a:off x="152400" y="759559"/>
            <a:ext cx="9753600" cy="6124754"/>
          </a:xfrm>
          <a:prstGeom prst="rect">
            <a:avLst/>
          </a:prstGeom>
          <a:noFill/>
          <a:ln w="9525">
            <a:noFill/>
            <a:miter lim="800000"/>
            <a:headEnd/>
            <a:tailEnd/>
          </a:ln>
          <a:effectLst/>
        </p:spPr>
        <p:txBody>
          <a:bodyPr wrap="square">
            <a:spAutoFit/>
          </a:bodyPr>
          <a:lstStyle/>
          <a:p>
            <a:pPr algn="just"/>
            <a:r>
              <a:rPr lang="es-ES" sz="1400" b="0" dirty="0" smtClean="0">
                <a:latin typeface="+mn-lt"/>
              </a:rPr>
              <a:t>10.ª </a:t>
            </a:r>
            <a:r>
              <a:rPr lang="es-ES" sz="1400" b="0" dirty="0">
                <a:latin typeface="+mn-lt"/>
              </a:rPr>
              <a:t>La investigación, desarrollo e innovación en las infraestructuras que </a:t>
            </a:r>
            <a:r>
              <a:rPr lang="es-ES" sz="1400" b="0" dirty="0" smtClean="0">
                <a:latin typeface="+mn-lt"/>
              </a:rPr>
              <a:t>forman parte </a:t>
            </a:r>
            <a:r>
              <a:rPr lang="es-ES" sz="1400" b="0" dirty="0">
                <a:latin typeface="+mn-lt"/>
              </a:rPr>
              <a:t>del Mapa nacional de Infraestructuras Científicas y Técnicas Singulares (ICTS</a:t>
            </a:r>
            <a:r>
              <a:rPr lang="es-ES" sz="1400" b="0" dirty="0" smtClean="0">
                <a:latin typeface="+mn-lt"/>
              </a:rPr>
              <a:t>) aprobado </a:t>
            </a:r>
            <a:r>
              <a:rPr lang="es-ES" sz="1400" b="0" dirty="0">
                <a:latin typeface="+mn-lt"/>
              </a:rPr>
              <a:t>el 7 de octubre de 2014 por el Consejo de Política Científica, Tecnológica y </a:t>
            </a:r>
            <a:r>
              <a:rPr lang="es-ES" sz="1400" b="0" dirty="0" smtClean="0">
                <a:latin typeface="+mn-lt"/>
              </a:rPr>
              <a:t>de Innovación </a:t>
            </a:r>
            <a:r>
              <a:rPr lang="es-ES" sz="1400" b="0" dirty="0">
                <a:latin typeface="+mn-lt"/>
              </a:rPr>
              <a:t>y que, a este efecto, se relacionan en el anexo XIV de esta Ley.</a:t>
            </a:r>
          </a:p>
          <a:p>
            <a:pPr algn="just"/>
            <a:r>
              <a:rPr lang="es-ES" sz="1400" b="0" dirty="0">
                <a:latin typeface="+mn-lt"/>
              </a:rPr>
              <a:t>11.ª La investigación, el desarrollo y la innovación orientados a resolver los retos </a:t>
            </a:r>
            <a:r>
              <a:rPr lang="es-ES" sz="1400" b="0" dirty="0" smtClean="0">
                <a:latin typeface="+mn-lt"/>
              </a:rPr>
              <a:t>de la </a:t>
            </a:r>
            <a:r>
              <a:rPr lang="es-ES" sz="1400" b="0" dirty="0">
                <a:latin typeface="+mn-lt"/>
              </a:rPr>
              <a:t>sociedad identificados en la Estrategia Española de Ciencia y Tecnología y de </a:t>
            </a:r>
            <a:r>
              <a:rPr lang="es-ES" sz="1400" b="0" dirty="0" smtClean="0">
                <a:latin typeface="+mn-lt"/>
              </a:rPr>
              <a:t>Innovación para </a:t>
            </a:r>
            <a:r>
              <a:rPr lang="es-ES" sz="1400" b="0" dirty="0">
                <a:latin typeface="+mn-lt"/>
              </a:rPr>
              <a:t>el período 2013-2020 y financiados o realizados por las entidades que, a </a:t>
            </a:r>
            <a:r>
              <a:rPr lang="es-ES" sz="1400" b="0" dirty="0" smtClean="0">
                <a:latin typeface="+mn-lt"/>
              </a:rPr>
              <a:t>estos efectos</a:t>
            </a:r>
            <a:r>
              <a:rPr lang="es-ES" sz="1400" b="0" dirty="0">
                <a:latin typeface="+mn-lt"/>
              </a:rPr>
              <a:t>, se reconozcan por el Ministerio de Hacienda y Función Pública, a propuesta del</a:t>
            </a:r>
          </a:p>
          <a:p>
            <a:pPr algn="just"/>
            <a:r>
              <a:rPr lang="es-ES" sz="1400" b="0" dirty="0">
                <a:latin typeface="+mn-lt"/>
              </a:rPr>
              <a:t>Ministerio de Economía, Industria y Competitividad.</a:t>
            </a:r>
          </a:p>
          <a:p>
            <a:pPr algn="just"/>
            <a:r>
              <a:rPr lang="es-ES" sz="1400" b="0" dirty="0">
                <a:latin typeface="+mn-lt"/>
              </a:rPr>
              <a:t>12.ª El fomento de la difusión, divulgación y comunicación de la cultura científica y </a:t>
            </a:r>
            <a:r>
              <a:rPr lang="es-ES" sz="1400" b="0" dirty="0" smtClean="0">
                <a:latin typeface="+mn-lt"/>
              </a:rPr>
              <a:t>de la </a:t>
            </a:r>
            <a:r>
              <a:rPr lang="es-ES" sz="1400" b="0" dirty="0">
                <a:latin typeface="+mn-lt"/>
              </a:rPr>
              <a:t>innovación llevadas a cabo por la Fundación Española para la Ciencia y la Tecnología.</a:t>
            </a:r>
          </a:p>
          <a:p>
            <a:pPr algn="just"/>
            <a:r>
              <a:rPr lang="es-ES" sz="1400" b="0" dirty="0">
                <a:latin typeface="+mn-lt"/>
              </a:rPr>
              <a:t>13.ª Las llevadas a cabo por la Agencia Estatal de Investigación para el fomento </a:t>
            </a:r>
            <a:r>
              <a:rPr lang="es-ES" sz="1400" b="0" dirty="0" smtClean="0">
                <a:latin typeface="+mn-lt"/>
              </a:rPr>
              <a:t>y financiación </a:t>
            </a:r>
            <a:r>
              <a:rPr lang="es-ES" sz="1400" b="0" dirty="0">
                <a:latin typeface="+mn-lt"/>
              </a:rPr>
              <a:t>de las actuaciones que derivan de las políticas de I+D de la </a:t>
            </a:r>
            <a:r>
              <a:rPr lang="es-ES" sz="1400" b="0" dirty="0" smtClean="0">
                <a:latin typeface="+mn-lt"/>
              </a:rPr>
              <a:t>Administración General </a:t>
            </a:r>
            <a:r>
              <a:rPr lang="es-ES" sz="1400" b="0" dirty="0">
                <a:latin typeface="+mn-lt"/>
              </a:rPr>
              <a:t>del Estado.</a:t>
            </a:r>
          </a:p>
          <a:p>
            <a:pPr algn="just"/>
            <a:r>
              <a:rPr lang="es-ES" sz="1400" b="0" dirty="0">
                <a:latin typeface="+mn-lt"/>
              </a:rPr>
              <a:t>14.ª Las llevadas a cabo por la Agencia Española de Cooperación Internacional </a:t>
            </a:r>
            <a:r>
              <a:rPr lang="es-ES" sz="1400" b="0" dirty="0" smtClean="0">
                <a:latin typeface="+mn-lt"/>
              </a:rPr>
              <a:t>para el </a:t>
            </a:r>
            <a:r>
              <a:rPr lang="es-ES" sz="1400" b="0" dirty="0">
                <a:latin typeface="+mn-lt"/>
              </a:rPr>
              <a:t>Desarrollo para la lucha contra la pobreza y la consecución de un desarrollo </a:t>
            </a:r>
            <a:r>
              <a:rPr lang="es-ES" sz="1400" b="0" dirty="0" smtClean="0">
                <a:latin typeface="+mn-lt"/>
              </a:rPr>
              <a:t>humano sostenible </a:t>
            </a:r>
            <a:r>
              <a:rPr lang="es-ES" sz="1400" b="0" dirty="0">
                <a:latin typeface="+mn-lt"/>
              </a:rPr>
              <a:t>en los países en desarrollo.</a:t>
            </a:r>
          </a:p>
          <a:p>
            <a:pPr algn="just"/>
            <a:r>
              <a:rPr lang="es-ES" sz="1400" b="0" dirty="0">
                <a:latin typeface="+mn-lt"/>
              </a:rPr>
              <a:t>15.ª Las llevadas a cabo por la Agencia Española de Cooperación Internacional </a:t>
            </a:r>
            <a:r>
              <a:rPr lang="es-ES" sz="1400" b="0" dirty="0" smtClean="0">
                <a:latin typeface="+mn-lt"/>
              </a:rPr>
              <a:t>para el </a:t>
            </a:r>
            <a:r>
              <a:rPr lang="es-ES" sz="1400" b="0" dirty="0">
                <a:latin typeface="+mn-lt"/>
              </a:rPr>
              <a:t>Desarrollo para la promoción y el desarrollo de las relaciones culturales y científicas </a:t>
            </a:r>
            <a:r>
              <a:rPr lang="es-ES" sz="1400" b="0" dirty="0" smtClean="0">
                <a:latin typeface="+mn-lt"/>
              </a:rPr>
              <a:t>con otros </a:t>
            </a:r>
            <a:r>
              <a:rPr lang="es-ES" sz="1400" b="0" dirty="0">
                <a:latin typeface="+mn-lt"/>
              </a:rPr>
              <a:t>países, así como para la promoción de la cultura española en el exterior.</a:t>
            </a:r>
          </a:p>
          <a:p>
            <a:pPr algn="just"/>
            <a:r>
              <a:rPr lang="es-ES" sz="1400" b="0" dirty="0">
                <a:latin typeface="+mn-lt"/>
              </a:rPr>
              <a:t>16.ª Las actividades de promoción educativa en el exterior recogidas en el </a:t>
            </a:r>
            <a:r>
              <a:rPr lang="es-ES" sz="1400" b="0" dirty="0" smtClean="0">
                <a:latin typeface="+mn-lt"/>
              </a:rPr>
              <a:t>Real Decreto </a:t>
            </a:r>
            <a:r>
              <a:rPr lang="es-ES" sz="1400" b="0" dirty="0">
                <a:latin typeface="+mn-lt"/>
              </a:rPr>
              <a:t>1027/1993, de 25 de junio, por el que se regula la acción educativa en el exterior.</a:t>
            </a:r>
          </a:p>
          <a:p>
            <a:pPr algn="just"/>
            <a:r>
              <a:rPr lang="es-ES" sz="1400" b="0" dirty="0">
                <a:latin typeface="+mn-lt"/>
              </a:rPr>
              <a:t>17.ª Las llevadas a cabo por la Fundación ONCE en el marco del Programa de </a:t>
            </a:r>
            <a:r>
              <a:rPr lang="es-ES" sz="1400" b="0" dirty="0" smtClean="0">
                <a:latin typeface="+mn-lt"/>
              </a:rPr>
              <a:t>Becas “</a:t>
            </a:r>
            <a:r>
              <a:rPr lang="es-ES" sz="1400" b="0" dirty="0">
                <a:latin typeface="+mn-lt"/>
              </a:rPr>
              <a:t>Oportunidad al Talento”, así como las actividades culturales desarrolladas por esta </a:t>
            </a:r>
            <a:r>
              <a:rPr lang="es-ES" sz="1400" b="0" dirty="0" smtClean="0">
                <a:latin typeface="+mn-lt"/>
              </a:rPr>
              <a:t>entidad en </a:t>
            </a:r>
            <a:r>
              <a:rPr lang="es-ES" sz="1400" b="0" dirty="0">
                <a:latin typeface="+mn-lt"/>
              </a:rPr>
              <a:t>el marco de la Bienal de Arte Contemporáneo, el Espacio Cultural “Cambio de Sentido</a:t>
            </a:r>
            <a:r>
              <a:rPr lang="es-ES" sz="1400" b="0" dirty="0" smtClean="0">
                <a:latin typeface="+mn-lt"/>
              </a:rPr>
              <a:t>” y </a:t>
            </a:r>
            <a:r>
              <a:rPr lang="es-ES" sz="1400" b="0" dirty="0">
                <a:latin typeface="+mn-lt"/>
              </a:rPr>
              <a:t>la Exposición itinerante “El Mundo Fluye</a:t>
            </a:r>
            <a:r>
              <a:rPr lang="es-ES" sz="1400" b="0" dirty="0" smtClean="0">
                <a:latin typeface="+mn-lt"/>
              </a:rPr>
              <a:t>”</a:t>
            </a:r>
          </a:p>
          <a:p>
            <a:r>
              <a:rPr lang="es-ES" sz="1400" b="0" dirty="0">
                <a:latin typeface="+mn-lt"/>
              </a:rPr>
              <a:t>18.ª Las llevadas a cabo por la Fundación ONCE del perro guía en el marco </a:t>
            </a:r>
            <a:r>
              <a:rPr lang="es-ES" sz="1400" b="0" dirty="0" smtClean="0">
                <a:latin typeface="+mn-lt"/>
              </a:rPr>
              <a:t>del “</a:t>
            </a:r>
            <a:r>
              <a:rPr lang="es-ES" sz="1400" b="0" dirty="0">
                <a:latin typeface="+mn-lt"/>
              </a:rPr>
              <a:t>Treinta Aniversario de la Fundación ONCE del Perro Guía”.</a:t>
            </a:r>
          </a:p>
          <a:p>
            <a:r>
              <a:rPr lang="es-ES" sz="1400" b="0" dirty="0">
                <a:latin typeface="+mn-lt"/>
              </a:rPr>
              <a:t>19.ª Las actividades que se lleven a cabo en aplicación del “Pacto Iberoamericano </a:t>
            </a:r>
            <a:r>
              <a:rPr lang="es-ES" sz="1400" b="0" dirty="0" smtClean="0">
                <a:latin typeface="+mn-lt"/>
              </a:rPr>
              <a:t>de Juventud</a:t>
            </a:r>
            <a:r>
              <a:rPr lang="es-ES" sz="1400" b="0" dirty="0">
                <a:latin typeface="+mn-lt"/>
              </a:rPr>
              <a:t>”.</a:t>
            </a:r>
          </a:p>
          <a:p>
            <a:r>
              <a:rPr lang="es-ES" sz="1400" b="0" dirty="0">
                <a:latin typeface="+mn-lt"/>
              </a:rPr>
              <a:t>20.ª Las llevadas a cabo por el Fondo de Becas Soledad Cazorla para Huérfanos </a:t>
            </a:r>
            <a:r>
              <a:rPr lang="es-ES" sz="1400" b="0" dirty="0" smtClean="0">
                <a:latin typeface="+mn-lt"/>
              </a:rPr>
              <a:t>de la </a:t>
            </a:r>
            <a:r>
              <a:rPr lang="es-ES" sz="1400" b="0" dirty="0">
                <a:latin typeface="+mn-lt"/>
              </a:rPr>
              <a:t>violencia de género (Fundación Mujeres).</a:t>
            </a:r>
          </a:p>
          <a:p>
            <a:r>
              <a:rPr lang="es-ES" sz="1400" u="sng" dirty="0" smtClean="0">
                <a:solidFill>
                  <a:srgbClr val="FFFF00"/>
                </a:solidFill>
                <a:latin typeface="+mn-lt"/>
              </a:rPr>
              <a:t>Los </a:t>
            </a:r>
            <a:r>
              <a:rPr lang="es-ES" sz="1400" u="sng" dirty="0">
                <a:solidFill>
                  <a:srgbClr val="FFFF00"/>
                </a:solidFill>
                <a:latin typeface="+mn-lt"/>
              </a:rPr>
              <a:t>porcentajes y los límites</a:t>
            </a:r>
            <a:r>
              <a:rPr lang="es-ES" sz="1400" dirty="0">
                <a:latin typeface="+mn-lt"/>
              </a:rPr>
              <a:t> de las deducciones establecidas en los artículos 19</a:t>
            </a:r>
            <a:r>
              <a:rPr lang="es-ES" sz="1400" dirty="0" smtClean="0">
                <a:latin typeface="+mn-lt"/>
              </a:rPr>
              <a:t>, 20 </a:t>
            </a:r>
            <a:r>
              <a:rPr lang="es-ES" sz="1400" dirty="0">
                <a:latin typeface="+mn-lt"/>
              </a:rPr>
              <a:t>y 21 de </a:t>
            </a:r>
            <a:r>
              <a:rPr lang="es-ES" sz="1400" dirty="0" smtClean="0">
                <a:latin typeface="+mn-lt"/>
              </a:rPr>
              <a:t>Ley </a:t>
            </a:r>
            <a:r>
              <a:rPr lang="es-ES" sz="1400" dirty="0">
                <a:latin typeface="+mn-lt"/>
              </a:rPr>
              <a:t>49/2002, </a:t>
            </a:r>
            <a:r>
              <a:rPr lang="es-ES" sz="1400" u="sng" dirty="0">
                <a:solidFill>
                  <a:srgbClr val="FFFF00"/>
                </a:solidFill>
                <a:latin typeface="+mn-lt"/>
              </a:rPr>
              <a:t>se elevarán en </a:t>
            </a:r>
            <a:r>
              <a:rPr lang="es-ES" sz="1400" u="sng" dirty="0" smtClean="0">
                <a:solidFill>
                  <a:srgbClr val="FFFF00"/>
                </a:solidFill>
                <a:latin typeface="+mn-lt"/>
              </a:rPr>
              <a:t>5 </a:t>
            </a:r>
            <a:r>
              <a:rPr lang="es-ES" sz="1400" u="sng" dirty="0">
                <a:solidFill>
                  <a:srgbClr val="FFFF00"/>
                </a:solidFill>
                <a:latin typeface="+mn-lt"/>
              </a:rPr>
              <a:t>puntos porcentuales</a:t>
            </a:r>
            <a:r>
              <a:rPr lang="es-ES" sz="1400" dirty="0">
                <a:latin typeface="+mn-lt"/>
              </a:rPr>
              <a:t> en </a:t>
            </a:r>
            <a:r>
              <a:rPr lang="es-ES" sz="1400" dirty="0" smtClean="0">
                <a:latin typeface="+mn-lt"/>
              </a:rPr>
              <a:t>relación con </a:t>
            </a:r>
            <a:r>
              <a:rPr lang="es-ES" sz="1400" dirty="0">
                <a:latin typeface="+mn-lt"/>
              </a:rPr>
              <a:t>las actividades incluidas en el apartado anterior.</a:t>
            </a:r>
            <a:endParaRPr lang="es-ES_tradnl" sz="1400" dirty="0" smtClean="0">
              <a:latin typeface="+mn-lt"/>
            </a:endParaRPr>
          </a:p>
        </p:txBody>
      </p:sp>
      <p:sp>
        <p:nvSpPr>
          <p:cNvPr id="2424837" name="Rectangle 5"/>
          <p:cNvSpPr>
            <a:spLocks noChangeArrowheads="1"/>
          </p:cNvSpPr>
          <p:nvPr/>
        </p:nvSpPr>
        <p:spPr bwMode="auto">
          <a:xfrm>
            <a:off x="0" y="0"/>
            <a:ext cx="9829800" cy="392668"/>
          </a:xfrm>
          <a:prstGeom prst="rect">
            <a:avLst/>
          </a:prstGeom>
          <a:noFill/>
          <a:ln w="9525">
            <a:noFill/>
            <a:miter lim="800000"/>
            <a:headEnd/>
            <a:tailEnd/>
          </a:ln>
          <a:effectLst/>
        </p:spPr>
        <p:txBody>
          <a:bodyPr anchor="t" anchorCtr="1"/>
          <a:lstStyle/>
          <a:p>
            <a:pPr>
              <a:defRPr/>
            </a:pPr>
            <a:r>
              <a:rPr lang="es-ES_tradnl" sz="2200" dirty="0">
                <a:solidFill>
                  <a:srgbClr val="FFFF66"/>
                </a:solidFill>
                <a:latin typeface="Arial" charset="0"/>
                <a:cs typeface="+mn-cs"/>
              </a:rPr>
              <a:t>DA </a:t>
            </a:r>
            <a:r>
              <a:rPr lang="es-ES_tradnl" sz="2200" dirty="0" smtClean="0">
                <a:solidFill>
                  <a:srgbClr val="FFFF66"/>
                </a:solidFill>
                <a:latin typeface="Arial" charset="0"/>
                <a:cs typeface="+mn-cs"/>
              </a:rPr>
              <a:t>71ª LPGE-2018. </a:t>
            </a:r>
            <a:r>
              <a:rPr lang="es-ES_tradnl" sz="2200" dirty="0">
                <a:solidFill>
                  <a:srgbClr val="FFFF66"/>
                </a:solidFill>
                <a:effectLst>
                  <a:outerShdw blurRad="38100" dist="38100" dir="2700000" algn="tl">
                    <a:srgbClr val="000000"/>
                  </a:outerShdw>
                </a:effectLst>
                <a:latin typeface="Arial" charset="0"/>
                <a:cs typeface="+mn-cs"/>
              </a:rPr>
              <a:t>Ley </a:t>
            </a:r>
            <a:r>
              <a:rPr lang="es-ES_tradnl" sz="2200" dirty="0" smtClean="0">
                <a:solidFill>
                  <a:srgbClr val="FFFF66"/>
                </a:solidFill>
                <a:effectLst>
                  <a:outerShdw blurRad="38100" dist="38100" dir="2700000" algn="tl">
                    <a:srgbClr val="000000"/>
                  </a:outerShdw>
                </a:effectLst>
                <a:latin typeface="Arial" charset="0"/>
                <a:cs typeface="+mn-cs"/>
              </a:rPr>
              <a:t>49/2002</a:t>
            </a:r>
            <a:r>
              <a:rPr lang="es-ES_tradnl" sz="2200" dirty="0">
                <a:solidFill>
                  <a:srgbClr val="FFFF66"/>
                </a:solidFill>
                <a:effectLst>
                  <a:outerShdw blurRad="38100" dist="38100" dir="2700000" algn="tl">
                    <a:srgbClr val="000000"/>
                  </a:outerShdw>
                </a:effectLst>
                <a:latin typeface="Arial" charset="0"/>
                <a:cs typeface="+mn-cs"/>
              </a:rPr>
              <a:t>.</a:t>
            </a:r>
            <a:r>
              <a:rPr lang="es-ES_tradnl" sz="2200" b="0" dirty="0">
                <a:solidFill>
                  <a:schemeClr val="tx2"/>
                </a:solidFill>
                <a:effectLst>
                  <a:outerShdw blurRad="38100" dist="38100" dir="2700000" algn="tl">
                    <a:srgbClr val="000000"/>
                  </a:outerShdw>
                </a:effectLst>
                <a:latin typeface="Arial" charset="0"/>
                <a:cs typeface="+mn-cs"/>
              </a:rPr>
              <a:t> </a:t>
            </a:r>
            <a:r>
              <a:rPr lang="es-ES_tradnl" sz="2200" b="0" dirty="0">
                <a:solidFill>
                  <a:srgbClr val="FFFF66"/>
                </a:solidFill>
                <a:effectLst>
                  <a:outerShdw blurRad="38100" dist="38100" dir="2700000" algn="tl">
                    <a:srgbClr val="000000"/>
                  </a:outerShdw>
                </a:effectLst>
                <a:latin typeface="Arial" charset="0"/>
                <a:cs typeface="+mn-cs"/>
              </a:rPr>
              <a:t>(</a:t>
            </a:r>
            <a:r>
              <a:rPr lang="es-ES_tradnl" sz="2200" dirty="0">
                <a:solidFill>
                  <a:srgbClr val="FFFF66"/>
                </a:solidFill>
                <a:latin typeface="Arial" charset="0"/>
                <a:cs typeface="+mn-cs"/>
              </a:rPr>
              <a:t>LIS, </a:t>
            </a:r>
            <a:r>
              <a:rPr lang="es-ES_tradnl" sz="2200" dirty="0" smtClean="0">
                <a:solidFill>
                  <a:srgbClr val="FFFF66"/>
                </a:solidFill>
                <a:latin typeface="Arial" charset="0"/>
                <a:cs typeface="+mn-cs"/>
              </a:rPr>
              <a:t>LIRPF, </a:t>
            </a:r>
            <a:r>
              <a:rPr lang="es-ES_tradnl" sz="2200" dirty="0">
                <a:solidFill>
                  <a:srgbClr val="FFFF66"/>
                </a:solidFill>
                <a:latin typeface="Arial" charset="0"/>
                <a:cs typeface="+mn-cs"/>
              </a:rPr>
              <a:t>LIRNR)</a:t>
            </a:r>
            <a:endParaRPr lang="es-ES" sz="2200" dirty="0">
              <a:solidFill>
                <a:srgbClr val="FFFF66"/>
              </a:solidFill>
              <a:latin typeface="Arial" charset="0"/>
              <a:cs typeface="+mn-cs"/>
            </a:endParaRPr>
          </a:p>
        </p:txBody>
      </p:sp>
    </p:spTree>
    <p:extLst>
      <p:ext uri="{BB962C8B-B14F-4D97-AF65-F5344CB8AC3E}">
        <p14:creationId xmlns="" xmlns:p14="http://schemas.microsoft.com/office/powerpoint/2010/main" val="124672429"/>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373</a:t>
            </a:fld>
            <a:endParaRPr lang="es-ES" dirty="0"/>
          </a:p>
        </p:txBody>
      </p:sp>
      <p:sp>
        <p:nvSpPr>
          <p:cNvPr id="244740" name="Rectangle 3"/>
          <p:cNvSpPr>
            <a:spLocks noChangeArrowheads="1"/>
          </p:cNvSpPr>
          <p:nvPr/>
        </p:nvSpPr>
        <p:spPr bwMode="auto">
          <a:xfrm>
            <a:off x="228600" y="2514600"/>
            <a:ext cx="9448800" cy="2000548"/>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dirty="0" smtClean="0">
                <a:solidFill>
                  <a:srgbClr val="FFFF00"/>
                </a:solidFill>
                <a:effectLst>
                  <a:outerShdw blurRad="38100" dist="38100" dir="2700000" algn="tl">
                    <a:srgbClr val="000000"/>
                  </a:outerShdw>
                </a:effectLst>
                <a:latin typeface="+mn-lt"/>
              </a:rPr>
              <a:t>Ley  6/2018</a:t>
            </a:r>
            <a:r>
              <a:rPr lang="es-ES_tradnl" dirty="0" smtClean="0">
                <a:latin typeface="+mn-lt"/>
              </a:rPr>
              <a:t>, de 27 de junio, de Presupuestos Generales del Estado para el año 2018. </a:t>
            </a:r>
            <a:r>
              <a:rPr lang="es-ES_tradnl" dirty="0" smtClean="0">
                <a:solidFill>
                  <a:srgbClr val="CCFFFF"/>
                </a:solidFill>
                <a:latin typeface="+mn-lt"/>
              </a:rPr>
              <a:t>(BOE 04/07/2018, </a:t>
            </a:r>
            <a:r>
              <a:rPr lang="es-ES_tradnl" dirty="0" smtClean="0">
                <a:solidFill>
                  <a:srgbClr val="FFFF66"/>
                </a:solidFill>
                <a:latin typeface="+mn-lt"/>
              </a:rPr>
              <a:t>con efectos para períodos impositivos que se  inicien el 01/01/2018</a:t>
            </a:r>
            <a:r>
              <a:rPr lang="es-ES_tradnl" dirty="0" smtClean="0">
                <a:solidFill>
                  <a:srgbClr val="CCFFFF"/>
                </a:solidFill>
                <a:latin typeface="+mn-lt"/>
              </a:rPr>
              <a:t>). </a:t>
            </a:r>
            <a:r>
              <a:rPr lang="es-ES_tradnl" dirty="0" smtClean="0">
                <a:solidFill>
                  <a:srgbClr val="FFFF00"/>
                </a:solidFill>
                <a:effectLst>
                  <a:outerShdw blurRad="38100" dist="38100" dir="2700000" algn="tl">
                    <a:srgbClr val="000000">
                      <a:alpha val="43137"/>
                    </a:srgbClr>
                  </a:outerShdw>
                </a:effectLst>
                <a:latin typeface="+mn-lt"/>
              </a:rPr>
              <a:t>(PGE-2018). </a:t>
            </a:r>
            <a:r>
              <a:rPr lang="es-ES_tradnl" u="sng" dirty="0" smtClean="0">
                <a:solidFill>
                  <a:srgbClr val="FFFF00"/>
                </a:solidFill>
                <a:effectLst>
                  <a:outerShdw blurRad="38100" dist="38100" dir="2700000" algn="tl">
                    <a:srgbClr val="000000">
                      <a:alpha val="43137"/>
                    </a:srgbClr>
                  </a:outerShdw>
                </a:effectLst>
                <a:latin typeface="+mn-lt"/>
              </a:rPr>
              <a:t>DA 72ª a 100ª</a:t>
            </a:r>
          </a:p>
          <a:p>
            <a:pPr marL="514350" indent="-514350">
              <a:buFont typeface="Wingdings" pitchFamily="2" charset="2"/>
              <a:buChar char="q"/>
              <a:defRPr/>
            </a:pPr>
            <a:endParaRPr lang="es-ES_tradnl" sz="2400" dirty="0" smtClean="0">
              <a:solidFill>
                <a:srgbClr val="FFFF00"/>
              </a:solidFill>
              <a:effectLst>
                <a:outerShdw blurRad="38100" dist="38100" dir="2700000" algn="tl">
                  <a:srgbClr val="000000">
                    <a:alpha val="43137"/>
                  </a:srgbClr>
                </a:outerShdw>
              </a:effectLst>
              <a:latin typeface="+mj-lt"/>
            </a:endParaRPr>
          </a:p>
          <a:p>
            <a:pPr marL="514350" indent="-514350">
              <a:defRPr/>
            </a:pPr>
            <a:endParaRPr lang="es-ES_tradnl" sz="900" dirty="0" smtClean="0">
              <a:effectLst>
                <a:outerShdw blurRad="38100" dist="38100" dir="2700000" algn="tl">
                  <a:srgbClr val="000000">
                    <a:alpha val="43137"/>
                  </a:srgbClr>
                </a:outerShdw>
              </a:effectLst>
            </a:endParaRPr>
          </a:p>
          <a:p>
            <a:pPr marL="514350" indent="-514350">
              <a:defRPr/>
            </a:pPr>
            <a:endParaRPr lang="es-ES_tradnl" sz="1100" dirty="0" smtClean="0">
              <a:effectLst>
                <a:outerShdw blurRad="38100" dist="38100" dir="2700000" algn="tl">
                  <a:srgbClr val="000000">
                    <a:alpha val="43137"/>
                  </a:srgbClr>
                </a:outerShdw>
              </a:effectLst>
            </a:endParaRPr>
          </a:p>
          <a:p>
            <a:pPr marL="342900" indent="-342900">
              <a:buFont typeface="Wingdings" panose="05000000000000000000" pitchFamily="2" charset="2"/>
              <a:buChar char="v"/>
            </a:pPr>
            <a:r>
              <a:rPr lang="es-ES_tradnl" dirty="0" smtClean="0">
                <a:solidFill>
                  <a:srgbClr val="FFFF00"/>
                </a:solidFill>
                <a:effectLst>
                  <a:outerShdw blurRad="38100" dist="38100" dir="2700000" algn="tl">
                    <a:srgbClr val="000000">
                      <a:alpha val="43137"/>
                    </a:srgbClr>
                  </a:outerShdw>
                </a:effectLst>
                <a:latin typeface="+mn-lt"/>
              </a:rPr>
              <a:t>A los efectos de lo dispuesto en el </a:t>
            </a:r>
            <a:r>
              <a:rPr lang="es-ES_tradnl" u="sng" dirty="0" smtClean="0">
                <a:solidFill>
                  <a:srgbClr val="FFFF00"/>
                </a:solidFill>
                <a:effectLst>
                  <a:outerShdw blurRad="38100" dist="38100" dir="2700000" algn="tl">
                    <a:srgbClr val="000000">
                      <a:alpha val="43137"/>
                    </a:srgbClr>
                  </a:outerShdw>
                </a:effectLst>
                <a:latin typeface="+mn-lt"/>
              </a:rPr>
              <a:t>artículo 27 </a:t>
            </a:r>
            <a:r>
              <a:rPr lang="es-ES_tradnl" u="sng" dirty="0">
                <a:solidFill>
                  <a:srgbClr val="FFFF00"/>
                </a:solidFill>
                <a:effectLst>
                  <a:outerShdw blurRad="38100" dist="38100" dir="2700000" algn="tl">
                    <a:srgbClr val="000000">
                      <a:alpha val="43137"/>
                    </a:srgbClr>
                  </a:outerShdw>
                </a:effectLst>
                <a:latin typeface="+mn-lt"/>
              </a:rPr>
              <a:t>de la Ley </a:t>
            </a:r>
            <a:r>
              <a:rPr lang="es-ES_tradnl" u="sng" dirty="0" smtClean="0">
                <a:solidFill>
                  <a:srgbClr val="FFFF00"/>
                </a:solidFill>
                <a:effectLst>
                  <a:outerShdw blurRad="38100" dist="38100" dir="2700000" algn="tl">
                    <a:srgbClr val="000000">
                      <a:alpha val="43137"/>
                    </a:srgbClr>
                  </a:outerShdw>
                </a:effectLst>
                <a:latin typeface="+mn-lt"/>
              </a:rPr>
              <a:t>49/2002</a:t>
            </a:r>
            <a:endParaRPr lang="es-ES" u="sng" dirty="0">
              <a:solidFill>
                <a:srgbClr val="FFFF00"/>
              </a:solidFill>
              <a:effectLst>
                <a:outerShdw blurRad="38100" dist="38100" dir="2700000" algn="tl">
                  <a:srgbClr val="000000">
                    <a:alpha val="43137"/>
                  </a:srgbClr>
                </a:outerShdw>
              </a:effectLst>
              <a:latin typeface="+mn-lt"/>
            </a:endParaRPr>
          </a:p>
        </p:txBody>
      </p:sp>
      <p:sp>
        <p:nvSpPr>
          <p:cNvPr id="6" name="5 Rectángulo"/>
          <p:cNvSpPr/>
          <p:nvPr/>
        </p:nvSpPr>
        <p:spPr>
          <a:xfrm>
            <a:off x="457200" y="522982"/>
            <a:ext cx="8915400" cy="1077218"/>
          </a:xfrm>
          <a:prstGeom prst="rect">
            <a:avLst/>
          </a:prstGeom>
        </p:spPr>
        <p:txBody>
          <a:bodyPr wrap="square">
            <a:spAutoFit/>
          </a:bodyPr>
          <a:lstStyle/>
          <a:p>
            <a:pPr marL="1143000" indent="-1143000" algn="ctr"/>
            <a:r>
              <a:rPr lang="es-ES_tradnl" sz="3200" dirty="0" smtClean="0">
                <a:solidFill>
                  <a:srgbClr val="FFFF99"/>
                </a:solidFill>
              </a:rPr>
              <a:t>ACONTECIMIENTOS DE EXCEPCIONAL INTERÉS PÚBLICO</a:t>
            </a:r>
            <a:endParaRPr lang="es-ES_tradnl" sz="3200" dirty="0">
              <a:solidFill>
                <a:srgbClr val="FFFF99"/>
              </a:solidFill>
            </a:endParaRPr>
          </a:p>
        </p:txBody>
      </p:sp>
    </p:spTree>
    <p:extLst>
      <p:ext uri="{BB962C8B-B14F-4D97-AF65-F5344CB8AC3E}">
        <p14:creationId xmlns="" xmlns:p14="http://schemas.microsoft.com/office/powerpoint/2010/main" val="2972022119"/>
      </p:ext>
    </p:extLst>
  </p:cSld>
  <p:clrMapOvr>
    <a:masterClrMapping/>
  </p:clrMapOvr>
  <p:transition/>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78AFB04-90CF-4C00-9262-A19D48C6EE43}" type="slidenum">
              <a:rPr lang="es-ES"/>
              <a:pPr>
                <a:defRPr/>
              </a:pPr>
              <a:t>374</a:t>
            </a:fld>
            <a:endParaRPr lang="es-ES" dirty="0"/>
          </a:p>
        </p:txBody>
      </p:sp>
      <p:sp>
        <p:nvSpPr>
          <p:cNvPr id="130052" name="Text Box 3"/>
          <p:cNvSpPr txBox="1">
            <a:spLocks noChangeArrowheads="1"/>
          </p:cNvSpPr>
          <p:nvPr/>
        </p:nvSpPr>
        <p:spPr bwMode="auto">
          <a:xfrm>
            <a:off x="0" y="468868"/>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_tradnl" sz="1800" dirty="0">
                <a:solidFill>
                  <a:srgbClr val="000066"/>
                </a:solidFill>
              </a:rPr>
              <a:t>Acontecimientos de excepcional interés </a:t>
            </a:r>
            <a:r>
              <a:rPr lang="es-ES_tradnl" sz="1800" dirty="0" smtClean="0">
                <a:solidFill>
                  <a:srgbClr val="000066"/>
                </a:solidFill>
              </a:rPr>
              <a:t>público</a:t>
            </a:r>
            <a:r>
              <a:rPr lang="es-ES" sz="1800" dirty="0" smtClean="0">
                <a:solidFill>
                  <a:srgbClr val="000066"/>
                </a:solidFill>
                <a:latin typeface="+mn-lt"/>
              </a:rPr>
              <a:t>-1. </a:t>
            </a:r>
            <a:endParaRPr lang="es-ES" sz="1800" dirty="0">
              <a:solidFill>
                <a:srgbClr val="FF0000"/>
              </a:solidFill>
              <a:latin typeface="+mn-lt"/>
            </a:endParaRPr>
          </a:p>
        </p:txBody>
      </p:sp>
      <p:sp>
        <p:nvSpPr>
          <p:cNvPr id="2424836" name="Text Box 4"/>
          <p:cNvSpPr txBox="1">
            <a:spLocks noChangeArrowheads="1"/>
          </p:cNvSpPr>
          <p:nvPr/>
        </p:nvSpPr>
        <p:spPr bwMode="auto">
          <a:xfrm>
            <a:off x="152400" y="935534"/>
            <a:ext cx="9677400" cy="5693866"/>
          </a:xfrm>
          <a:prstGeom prst="rect">
            <a:avLst/>
          </a:prstGeom>
          <a:noFill/>
          <a:ln w="9525">
            <a:noFill/>
            <a:miter lim="800000"/>
            <a:headEnd/>
            <a:tailEnd/>
          </a:ln>
          <a:effectLst/>
        </p:spPr>
        <p:txBody>
          <a:bodyPr wrap="square">
            <a:spAutoFit/>
          </a:bodyPr>
          <a:lstStyle/>
          <a:p>
            <a:r>
              <a:rPr lang="es-ES" sz="1400" b="0" dirty="0" smtClean="0">
                <a:latin typeface="+mn-lt"/>
              </a:rPr>
              <a:t>-Programa </a:t>
            </a:r>
            <a:r>
              <a:rPr lang="es-ES" sz="1400" b="0" dirty="0">
                <a:latin typeface="+mn-lt"/>
              </a:rPr>
              <a:t>“</a:t>
            </a:r>
            <a:r>
              <a:rPr lang="es-ES" sz="1400" dirty="0">
                <a:latin typeface="+mn-lt"/>
              </a:rPr>
              <a:t>50 Edición del Festival Internacional de Jazz de Barcelona</a:t>
            </a:r>
            <a:r>
              <a:rPr lang="es-ES" sz="1400" b="0" dirty="0">
                <a:latin typeface="+mn-lt"/>
              </a:rPr>
              <a:t>”. 1.07.2018 – 31.12.2020. (Disposición adicional septuagésima segunda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Centenarios del Real Sitio de Covadonga</a:t>
            </a:r>
            <a:r>
              <a:rPr lang="es-ES" sz="1400" b="0" dirty="0">
                <a:latin typeface="+mn-lt"/>
              </a:rPr>
              <a:t>”. 1.07.2018 – 31.12.2019. (Disposición adicional septuagésima tercera de la Ley 6/2018, de 3 de julio, de Presupuestos Generales del Estado para el año 2018). </a:t>
            </a:r>
          </a:p>
          <a:p>
            <a:r>
              <a:rPr lang="es-ES" sz="1400" b="0" dirty="0" smtClean="0">
                <a:latin typeface="+mn-lt"/>
              </a:rPr>
              <a:t>- Celebración </a:t>
            </a:r>
            <a:r>
              <a:rPr lang="es-ES" sz="1400" b="0" dirty="0">
                <a:latin typeface="+mn-lt"/>
              </a:rPr>
              <a:t>del “</a:t>
            </a:r>
            <a:r>
              <a:rPr lang="es-ES" sz="1400" dirty="0">
                <a:latin typeface="+mn-lt"/>
              </a:rPr>
              <a:t>Campeonato Mundial Junior Balonmano Masculino 2019</a:t>
            </a:r>
            <a:r>
              <a:rPr lang="es-ES" sz="1400" b="0" dirty="0">
                <a:latin typeface="+mn-lt"/>
              </a:rPr>
              <a:t>”. 1.07.2018 – 31.12.2020. (Disposición adicional septuagésima cuarta de la Ley 6/2018, de 3 de julio, de Presupuestos Generales del Estado para el año 2018</a:t>
            </a:r>
            <a:r>
              <a:rPr lang="es-ES" sz="1400" b="0" dirty="0" smtClean="0">
                <a:latin typeface="+mn-lt"/>
              </a:rPr>
              <a:t>).</a:t>
            </a:r>
          </a:p>
          <a:p>
            <a:r>
              <a:rPr lang="es-ES" sz="1400" b="0" dirty="0" smtClean="0">
                <a:latin typeface="+mn-lt"/>
              </a:rPr>
              <a:t>-Celebración </a:t>
            </a:r>
            <a:r>
              <a:rPr lang="es-ES" sz="1400" b="0" dirty="0">
                <a:latin typeface="+mn-lt"/>
              </a:rPr>
              <a:t>del “</a:t>
            </a:r>
            <a:r>
              <a:rPr lang="es-ES" sz="1400" dirty="0">
                <a:latin typeface="+mn-lt"/>
              </a:rPr>
              <a:t>Campeonato Mundial Balonmano Femenino 2019</a:t>
            </a:r>
            <a:r>
              <a:rPr lang="es-ES" sz="1400" b="0" dirty="0">
                <a:latin typeface="+mn-lt"/>
              </a:rPr>
              <a:t>”. 1.07.2018 – 31.12.2021. (Disposición adicional septuagésima quinta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Andalucía Valderrama Masters</a:t>
            </a:r>
            <a:r>
              <a:rPr lang="es-ES" sz="1400" b="0" dirty="0">
                <a:latin typeface="+mn-lt"/>
              </a:rPr>
              <a:t>”. 1.07.2018 -31.12.2020. (Disposición adicional septuagésima sexta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La Transición: 40 años de Libertad de Expresión</a:t>
            </a:r>
            <a:r>
              <a:rPr lang="es-ES" sz="1400" b="0" dirty="0">
                <a:latin typeface="+mn-lt"/>
              </a:rPr>
              <a:t>”. 1.07.2018 -31.12.2020. (Disposición adicional septuagésima séptima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Barcelona Mobile </a:t>
            </a:r>
            <a:r>
              <a:rPr lang="es-ES" sz="1400" dirty="0" err="1">
                <a:latin typeface="+mn-lt"/>
              </a:rPr>
              <a:t>World</a:t>
            </a:r>
            <a:r>
              <a:rPr lang="es-ES" sz="1400" dirty="0">
                <a:latin typeface="+mn-lt"/>
              </a:rPr>
              <a:t> Capital</a:t>
            </a:r>
            <a:r>
              <a:rPr lang="es-ES" sz="1400" b="0" dirty="0">
                <a:latin typeface="+mn-lt"/>
              </a:rPr>
              <a:t>”. 1.07.2018 -31.12.2020. (Disposición adicional septuagésima octava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Ceuta y La Legión, 100 años de unión</a:t>
            </a:r>
            <a:r>
              <a:rPr lang="es-ES" sz="1400" b="0" dirty="0">
                <a:latin typeface="+mn-lt"/>
              </a:rPr>
              <a:t>”. 1.07.2018 -20.09.2020. (Disposición adicional septuagésima novena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Campeonato del Mundo de Triatlón </a:t>
            </a:r>
            <a:r>
              <a:rPr lang="es-ES" sz="1400" dirty="0" err="1">
                <a:latin typeface="+mn-lt"/>
              </a:rPr>
              <a:t>Multideporte</a:t>
            </a:r>
            <a:r>
              <a:rPr lang="es-ES" sz="1400" dirty="0">
                <a:latin typeface="+mn-lt"/>
              </a:rPr>
              <a:t> Pontevedra 2019</a:t>
            </a:r>
            <a:r>
              <a:rPr lang="es-ES" sz="1400" b="0" dirty="0">
                <a:latin typeface="+mn-lt"/>
              </a:rPr>
              <a:t>”. 1.07.2018 -31.12.2019. (Disposición adicional septuagésima octogésima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Bádminton </a:t>
            </a:r>
            <a:r>
              <a:rPr lang="es-ES" sz="1400" dirty="0" err="1">
                <a:latin typeface="+mn-lt"/>
              </a:rPr>
              <a:t>World</a:t>
            </a:r>
            <a:r>
              <a:rPr lang="es-ES" sz="1400" dirty="0">
                <a:latin typeface="+mn-lt"/>
              </a:rPr>
              <a:t> Tour</a:t>
            </a:r>
            <a:r>
              <a:rPr lang="es-ES" sz="1400" b="0" dirty="0">
                <a:latin typeface="+mn-lt"/>
              </a:rPr>
              <a:t>”. 1.07.2018 -31.05.2021. (Disposición adicional octogésima primera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Nuevas Metas</a:t>
            </a:r>
            <a:r>
              <a:rPr lang="es-ES" sz="1400" b="0" dirty="0">
                <a:latin typeface="+mn-lt"/>
              </a:rPr>
              <a:t>”. 1.07.2018 -30.06.2021. (Disposición adicional octogésima segunda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Barcelona </a:t>
            </a:r>
            <a:r>
              <a:rPr lang="es-ES" sz="1400" dirty="0" err="1">
                <a:latin typeface="+mn-lt"/>
              </a:rPr>
              <a:t>Equestrian</a:t>
            </a:r>
            <a:r>
              <a:rPr lang="es-ES" sz="1400" dirty="0">
                <a:latin typeface="+mn-lt"/>
              </a:rPr>
              <a:t> </a:t>
            </a:r>
            <a:r>
              <a:rPr lang="es-ES" sz="1400" dirty="0" err="1">
                <a:latin typeface="+mn-lt"/>
              </a:rPr>
              <a:t>Challenge</a:t>
            </a:r>
            <a:r>
              <a:rPr lang="es-ES" sz="1400" dirty="0">
                <a:latin typeface="+mn-lt"/>
              </a:rPr>
              <a:t> (3ª edición)</a:t>
            </a:r>
            <a:r>
              <a:rPr lang="es-ES" sz="1400" b="0" dirty="0">
                <a:latin typeface="+mn-lt"/>
              </a:rPr>
              <a:t>”. 1.01.2019 -31.12.2021. (Disposición adicional octogésima tercera de la Ley 6/2018, de 3 de julio, de Presupuestos Generales del Estado para el año 2018). </a:t>
            </a:r>
          </a:p>
        </p:txBody>
      </p:sp>
      <p:sp>
        <p:nvSpPr>
          <p:cNvPr id="6" name="Rectangle 5"/>
          <p:cNvSpPr>
            <a:spLocks noChangeArrowheads="1"/>
          </p:cNvSpPr>
          <p:nvPr/>
        </p:nvSpPr>
        <p:spPr bwMode="auto">
          <a:xfrm>
            <a:off x="0" y="0"/>
            <a:ext cx="9829800" cy="392668"/>
          </a:xfrm>
          <a:prstGeom prst="rect">
            <a:avLst/>
          </a:prstGeom>
          <a:noFill/>
          <a:ln w="9525">
            <a:noFill/>
            <a:miter lim="800000"/>
            <a:headEnd/>
            <a:tailEnd/>
          </a:ln>
          <a:effectLst/>
        </p:spPr>
        <p:txBody>
          <a:bodyPr anchor="t" anchorCtr="1"/>
          <a:lstStyle/>
          <a:p>
            <a:pPr>
              <a:defRPr/>
            </a:pPr>
            <a:r>
              <a:rPr lang="es-ES_tradnl" sz="2200" dirty="0">
                <a:solidFill>
                  <a:srgbClr val="FFFF66"/>
                </a:solidFill>
                <a:latin typeface="Arial" charset="0"/>
                <a:cs typeface="+mn-cs"/>
              </a:rPr>
              <a:t>DA </a:t>
            </a:r>
            <a:r>
              <a:rPr lang="es-ES_tradnl" sz="2200" dirty="0" smtClean="0">
                <a:solidFill>
                  <a:srgbClr val="FFFF66"/>
                </a:solidFill>
                <a:latin typeface="Arial" charset="0"/>
                <a:cs typeface="+mn-cs"/>
              </a:rPr>
              <a:t>72ª a 100ª LPGE-2018. </a:t>
            </a:r>
            <a:r>
              <a:rPr lang="es-ES_tradnl" sz="2200" dirty="0" smtClean="0">
                <a:solidFill>
                  <a:srgbClr val="FFFF66"/>
                </a:solidFill>
                <a:effectLst>
                  <a:outerShdw blurRad="38100" dist="38100" dir="2700000" algn="tl">
                    <a:srgbClr val="000000">
                      <a:alpha val="43137"/>
                    </a:srgbClr>
                  </a:outerShdw>
                </a:effectLst>
                <a:latin typeface="Arial" charset="0"/>
                <a:cs typeface="+mn-cs"/>
              </a:rPr>
              <a:t>Art. 27 </a:t>
            </a:r>
            <a:r>
              <a:rPr lang="es-ES_tradnl" sz="2200" dirty="0" smtClean="0">
                <a:solidFill>
                  <a:srgbClr val="FFFF66"/>
                </a:solidFill>
                <a:effectLst>
                  <a:outerShdw blurRad="38100" dist="38100" dir="2700000" algn="tl">
                    <a:srgbClr val="000000"/>
                  </a:outerShdw>
                </a:effectLst>
                <a:latin typeface="Arial" charset="0"/>
                <a:cs typeface="+mn-cs"/>
              </a:rPr>
              <a:t>Ley 49/2002. </a:t>
            </a:r>
            <a:r>
              <a:rPr lang="es-ES_tradnl" sz="2200" b="0" dirty="0">
                <a:solidFill>
                  <a:srgbClr val="FFFF66"/>
                </a:solidFill>
                <a:effectLst>
                  <a:outerShdw blurRad="38100" dist="38100" dir="2700000" algn="tl">
                    <a:srgbClr val="000000"/>
                  </a:outerShdw>
                </a:effectLst>
                <a:latin typeface="Arial" charset="0"/>
              </a:rPr>
              <a:t>(</a:t>
            </a:r>
            <a:r>
              <a:rPr lang="es-ES_tradnl" sz="2200" dirty="0">
                <a:solidFill>
                  <a:srgbClr val="FFFF66"/>
                </a:solidFill>
                <a:latin typeface="Arial" charset="0"/>
              </a:rPr>
              <a:t>LIS, </a:t>
            </a:r>
            <a:r>
              <a:rPr lang="es-ES_tradnl" sz="2200" dirty="0" smtClean="0">
                <a:solidFill>
                  <a:srgbClr val="FFFF66"/>
                </a:solidFill>
                <a:latin typeface="Arial" charset="0"/>
              </a:rPr>
              <a:t>LIRPF, </a:t>
            </a:r>
            <a:r>
              <a:rPr lang="es-ES_tradnl" sz="2200" dirty="0">
                <a:solidFill>
                  <a:srgbClr val="FFFF66"/>
                </a:solidFill>
                <a:latin typeface="Arial" charset="0"/>
              </a:rPr>
              <a:t>LIRNR)</a:t>
            </a:r>
            <a:endParaRPr lang="es-ES" sz="2200" dirty="0">
              <a:solidFill>
                <a:srgbClr val="FFFF66"/>
              </a:solidFill>
              <a:latin typeface="Arial" charset="0"/>
            </a:endParaRPr>
          </a:p>
          <a:p>
            <a:pPr>
              <a:defRPr/>
            </a:pPr>
            <a:r>
              <a:rPr lang="es-ES_tradnl" sz="2200" b="0" dirty="0" smtClean="0">
                <a:solidFill>
                  <a:schemeClr val="tx2"/>
                </a:solidFill>
                <a:effectLst>
                  <a:outerShdw blurRad="38100" dist="38100" dir="2700000" algn="tl">
                    <a:srgbClr val="000000"/>
                  </a:outerShdw>
                </a:effectLst>
                <a:latin typeface="Arial" charset="0"/>
                <a:cs typeface="+mn-cs"/>
              </a:rPr>
              <a:t> </a:t>
            </a:r>
            <a:endParaRPr lang="es-ES" sz="2200" dirty="0">
              <a:solidFill>
                <a:srgbClr val="FFFF66"/>
              </a:solidFill>
              <a:latin typeface="Arial" charset="0"/>
              <a:cs typeface="+mn-cs"/>
            </a:endParaRPr>
          </a:p>
        </p:txBody>
      </p:sp>
    </p:spTree>
    <p:extLst>
      <p:ext uri="{BB962C8B-B14F-4D97-AF65-F5344CB8AC3E}">
        <p14:creationId xmlns="" xmlns:p14="http://schemas.microsoft.com/office/powerpoint/2010/main" val="1403581431"/>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78AFB04-90CF-4C00-9262-A19D48C6EE43}" type="slidenum">
              <a:rPr lang="es-ES"/>
              <a:pPr>
                <a:defRPr/>
              </a:pPr>
              <a:t>375</a:t>
            </a:fld>
            <a:endParaRPr lang="es-ES" dirty="0"/>
          </a:p>
        </p:txBody>
      </p:sp>
      <p:sp>
        <p:nvSpPr>
          <p:cNvPr id="130052" name="Text Box 3"/>
          <p:cNvSpPr txBox="1">
            <a:spLocks noChangeArrowheads="1"/>
          </p:cNvSpPr>
          <p:nvPr/>
        </p:nvSpPr>
        <p:spPr bwMode="auto">
          <a:xfrm>
            <a:off x="0" y="468868"/>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_tradnl" sz="1800" dirty="0">
                <a:solidFill>
                  <a:srgbClr val="000066"/>
                </a:solidFill>
              </a:rPr>
              <a:t>Acontecimientos de excepcional interés </a:t>
            </a:r>
            <a:r>
              <a:rPr lang="es-ES_tradnl" sz="1800" dirty="0" smtClean="0">
                <a:solidFill>
                  <a:srgbClr val="000066"/>
                </a:solidFill>
              </a:rPr>
              <a:t>público</a:t>
            </a:r>
            <a:r>
              <a:rPr lang="es-ES" sz="1800" dirty="0" smtClean="0">
                <a:solidFill>
                  <a:srgbClr val="000066"/>
                </a:solidFill>
                <a:latin typeface="+mn-lt"/>
              </a:rPr>
              <a:t>-2. </a:t>
            </a:r>
            <a:endParaRPr lang="es-ES" sz="1800" dirty="0">
              <a:solidFill>
                <a:srgbClr val="FF0000"/>
              </a:solidFill>
              <a:latin typeface="+mn-lt"/>
            </a:endParaRPr>
          </a:p>
        </p:txBody>
      </p:sp>
      <p:sp>
        <p:nvSpPr>
          <p:cNvPr id="2424836" name="Text Box 4"/>
          <p:cNvSpPr txBox="1">
            <a:spLocks noChangeArrowheads="1"/>
          </p:cNvSpPr>
          <p:nvPr/>
        </p:nvSpPr>
        <p:spPr bwMode="auto">
          <a:xfrm>
            <a:off x="152400" y="872490"/>
            <a:ext cx="9677400" cy="5909310"/>
          </a:xfrm>
          <a:prstGeom prst="rect">
            <a:avLst/>
          </a:prstGeom>
          <a:noFill/>
          <a:ln w="9525">
            <a:noFill/>
            <a:miter lim="800000"/>
            <a:headEnd/>
            <a:tailEnd/>
          </a:ln>
          <a:effectLst/>
        </p:spPr>
        <p:txBody>
          <a:bodyPr wrap="square">
            <a:spAutoFit/>
          </a:bodyPr>
          <a:lstStyle/>
          <a:p>
            <a:r>
              <a:rPr lang="es-ES" sz="1400" b="0" dirty="0"/>
              <a:t>- Programa “</a:t>
            </a:r>
            <a:r>
              <a:rPr lang="es-ES" sz="1400" dirty="0"/>
              <a:t>Universo Mujer II</a:t>
            </a:r>
            <a:r>
              <a:rPr lang="es-ES" sz="1400" b="0" dirty="0"/>
              <a:t>”. 1.01.2019 -31.12.2021. (Disposición adicional octogésima cuarta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Logroño 2021, nuestro V Centenario</a:t>
            </a:r>
            <a:r>
              <a:rPr lang="es-ES" sz="1400" b="0" dirty="0">
                <a:latin typeface="+mn-lt"/>
              </a:rPr>
              <a:t>”. 1.10.2018 -31.09.2021. (Disposición adicional octogésima quinta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Centenario Delibes</a:t>
            </a:r>
            <a:r>
              <a:rPr lang="es-ES" sz="1400" b="0" dirty="0">
                <a:latin typeface="+mn-lt"/>
              </a:rPr>
              <a:t>”. 1.07.2019 – 30.06.2021. (Disposición adicional octogésima sexta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Año Santo Jacobeo 2021</a:t>
            </a:r>
            <a:r>
              <a:rPr lang="es-ES" sz="1400" b="0" dirty="0">
                <a:latin typeface="+mn-lt"/>
              </a:rPr>
              <a:t>”. 1.10.2018 -30.09.2021. (Disposición adicional octogésima séptima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VIII Centenario de la Catedral de Burgos 2021</a:t>
            </a:r>
            <a:r>
              <a:rPr lang="es-ES" sz="1400" b="0" dirty="0">
                <a:latin typeface="+mn-lt"/>
              </a:rPr>
              <a:t>”. 1.12.2018 – 30.11.2021. (Disposición adicional octogésima octava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Deporte Inclusivo</a:t>
            </a:r>
            <a:r>
              <a:rPr lang="es-ES" sz="1400" b="0" dirty="0">
                <a:latin typeface="+mn-lt"/>
              </a:rPr>
              <a:t>”. 1.07.2018 – 30.06.2021. (Disposición adicional octogésima novena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Plan 2020 de Apoyo al Deporte Base II</a:t>
            </a:r>
            <a:r>
              <a:rPr lang="es-ES" sz="1400" b="0" dirty="0">
                <a:latin typeface="+mn-lt"/>
              </a:rPr>
              <a:t>”. 1.01.2019 – 31.12.2021. (Disposición adicional nonagésima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España, Capital del Talento Joven</a:t>
            </a:r>
            <a:r>
              <a:rPr lang="es-ES" sz="1400" b="0" dirty="0">
                <a:latin typeface="+mn-lt"/>
              </a:rPr>
              <a:t>”. 1.07.2018 – 31.12.2020. (Disposición adicional nonagésima primera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Conmemoración del Centenario de la Coronación de Nuestra Señora del Rocío (1919 - 2019)</a:t>
            </a:r>
            <a:r>
              <a:rPr lang="es-ES" sz="1400" b="0" dirty="0">
                <a:latin typeface="+mn-lt"/>
              </a:rPr>
              <a:t>”. 1.09.2018 – 30.09.2020. (Disposición adicional nonagésima segunda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Traslado de la Imagen de Nuestra Señora del Rocío desde la Aldea al Pueblo de Almonte</a:t>
            </a:r>
            <a:r>
              <a:rPr lang="es-ES" sz="1400" b="0" dirty="0">
                <a:latin typeface="+mn-lt"/>
              </a:rPr>
              <a:t>”. 1.09.2018 – 30.09.2020. (Disposición adicional nonagésima tercera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Camino Lebaniego</a:t>
            </a:r>
            <a:r>
              <a:rPr lang="es-ES" sz="1400" b="0" dirty="0">
                <a:latin typeface="+mn-lt"/>
              </a:rPr>
              <a:t>”. 1.01.2019 – 31.12.2021. (Disposición adicional nonagésima cuarta de la Ley 6/2018, de 3 de julio, de Presupuestos Generales del Estado para el año 2018). </a:t>
            </a:r>
          </a:p>
          <a:p>
            <a:r>
              <a:rPr lang="es-ES" sz="1400" b="0" dirty="0" smtClean="0">
                <a:latin typeface="+mn-lt"/>
              </a:rPr>
              <a:t>- </a:t>
            </a:r>
            <a:r>
              <a:rPr lang="es-ES" sz="1400" b="0" dirty="0">
                <a:latin typeface="+mn-lt"/>
              </a:rPr>
              <a:t>Programa “</a:t>
            </a:r>
            <a:r>
              <a:rPr lang="es-ES" sz="1400" dirty="0">
                <a:latin typeface="+mn-lt"/>
              </a:rPr>
              <a:t>Año Europeo del Patrimonio Cultural (2018)</a:t>
            </a:r>
            <a:r>
              <a:rPr lang="es-ES" sz="1400" b="0" dirty="0">
                <a:latin typeface="+mn-lt"/>
              </a:rPr>
              <a:t>”. 1.07.2018 – </a:t>
            </a:r>
            <a:r>
              <a:rPr lang="es-ES" sz="1400" b="0" dirty="0" smtClean="0">
                <a:latin typeface="+mn-lt"/>
              </a:rPr>
              <a:t> </a:t>
            </a:r>
            <a:r>
              <a:rPr lang="es-ES" sz="1400" b="0" dirty="0">
                <a:latin typeface="+mn-lt"/>
              </a:rPr>
              <a:t>31.12.2018. (Disposición adicional nonagésima quinta de </a:t>
            </a:r>
            <a:r>
              <a:rPr lang="es-ES" sz="1400" b="0" dirty="0" smtClean="0">
                <a:latin typeface="+mn-lt"/>
              </a:rPr>
              <a:t>la </a:t>
            </a:r>
            <a:r>
              <a:rPr lang="es-ES" sz="1400" b="0" dirty="0">
                <a:latin typeface="+mn-lt"/>
              </a:rPr>
              <a:t>Ley 6/2018, de 3 de julio, de Presupuestos Generales del Estado para el año 2018). </a:t>
            </a:r>
          </a:p>
        </p:txBody>
      </p:sp>
      <p:sp>
        <p:nvSpPr>
          <p:cNvPr id="8" name="Rectangle 5"/>
          <p:cNvSpPr>
            <a:spLocks noChangeArrowheads="1"/>
          </p:cNvSpPr>
          <p:nvPr/>
        </p:nvSpPr>
        <p:spPr bwMode="auto">
          <a:xfrm>
            <a:off x="0" y="0"/>
            <a:ext cx="9829800" cy="392668"/>
          </a:xfrm>
          <a:prstGeom prst="rect">
            <a:avLst/>
          </a:prstGeom>
          <a:noFill/>
          <a:ln w="9525">
            <a:noFill/>
            <a:miter lim="800000"/>
            <a:headEnd/>
            <a:tailEnd/>
          </a:ln>
          <a:effectLst/>
        </p:spPr>
        <p:txBody>
          <a:bodyPr anchor="t" anchorCtr="1"/>
          <a:lstStyle/>
          <a:p>
            <a:pPr>
              <a:defRPr/>
            </a:pPr>
            <a:r>
              <a:rPr lang="es-ES_tradnl" sz="2200" dirty="0">
                <a:solidFill>
                  <a:srgbClr val="FFFF66"/>
                </a:solidFill>
                <a:latin typeface="Arial" charset="0"/>
                <a:cs typeface="+mn-cs"/>
              </a:rPr>
              <a:t>DA </a:t>
            </a:r>
            <a:r>
              <a:rPr lang="es-ES_tradnl" sz="2200" dirty="0" smtClean="0">
                <a:solidFill>
                  <a:srgbClr val="FFFF66"/>
                </a:solidFill>
                <a:latin typeface="Arial" charset="0"/>
                <a:cs typeface="+mn-cs"/>
              </a:rPr>
              <a:t>72ª a 100ª LPGE-2018. </a:t>
            </a:r>
            <a:r>
              <a:rPr lang="es-ES_tradnl" sz="2200" dirty="0" smtClean="0">
                <a:solidFill>
                  <a:srgbClr val="FFFF66"/>
                </a:solidFill>
                <a:effectLst>
                  <a:outerShdw blurRad="38100" dist="38100" dir="2700000" algn="tl">
                    <a:srgbClr val="000000">
                      <a:alpha val="43137"/>
                    </a:srgbClr>
                  </a:outerShdw>
                </a:effectLst>
                <a:latin typeface="Arial" charset="0"/>
                <a:cs typeface="+mn-cs"/>
              </a:rPr>
              <a:t>Art. 27 </a:t>
            </a:r>
            <a:r>
              <a:rPr lang="es-ES_tradnl" sz="2200" dirty="0" smtClean="0">
                <a:solidFill>
                  <a:srgbClr val="FFFF66"/>
                </a:solidFill>
                <a:effectLst>
                  <a:outerShdw blurRad="38100" dist="38100" dir="2700000" algn="tl">
                    <a:srgbClr val="000000"/>
                  </a:outerShdw>
                </a:effectLst>
                <a:latin typeface="Arial" charset="0"/>
                <a:cs typeface="+mn-cs"/>
              </a:rPr>
              <a:t>Ley 49/2002. </a:t>
            </a:r>
            <a:r>
              <a:rPr lang="es-ES_tradnl" sz="2200" b="0" dirty="0">
                <a:solidFill>
                  <a:srgbClr val="FFFF66"/>
                </a:solidFill>
                <a:effectLst>
                  <a:outerShdw blurRad="38100" dist="38100" dir="2700000" algn="tl">
                    <a:srgbClr val="000000"/>
                  </a:outerShdw>
                </a:effectLst>
                <a:latin typeface="Arial" charset="0"/>
              </a:rPr>
              <a:t>(</a:t>
            </a:r>
            <a:r>
              <a:rPr lang="es-ES_tradnl" sz="2200" dirty="0">
                <a:solidFill>
                  <a:srgbClr val="FFFF66"/>
                </a:solidFill>
                <a:latin typeface="Arial" charset="0"/>
              </a:rPr>
              <a:t>LIS, </a:t>
            </a:r>
            <a:r>
              <a:rPr lang="es-ES_tradnl" sz="2200" dirty="0" smtClean="0">
                <a:solidFill>
                  <a:srgbClr val="FFFF66"/>
                </a:solidFill>
                <a:latin typeface="Arial" charset="0"/>
              </a:rPr>
              <a:t>LIRPF, </a:t>
            </a:r>
            <a:r>
              <a:rPr lang="es-ES_tradnl" sz="2200" dirty="0">
                <a:solidFill>
                  <a:srgbClr val="FFFF66"/>
                </a:solidFill>
                <a:latin typeface="Arial" charset="0"/>
              </a:rPr>
              <a:t>LIRNR)</a:t>
            </a:r>
            <a:endParaRPr lang="es-ES" sz="2200" dirty="0">
              <a:solidFill>
                <a:srgbClr val="FFFF66"/>
              </a:solidFill>
              <a:latin typeface="Arial" charset="0"/>
            </a:endParaRPr>
          </a:p>
          <a:p>
            <a:pPr>
              <a:defRPr/>
            </a:pPr>
            <a:r>
              <a:rPr lang="es-ES_tradnl" sz="2200" b="0" dirty="0" smtClean="0">
                <a:solidFill>
                  <a:schemeClr val="tx2"/>
                </a:solidFill>
                <a:effectLst>
                  <a:outerShdw blurRad="38100" dist="38100" dir="2700000" algn="tl">
                    <a:srgbClr val="000000"/>
                  </a:outerShdw>
                </a:effectLst>
                <a:latin typeface="Arial" charset="0"/>
                <a:cs typeface="+mn-cs"/>
              </a:rPr>
              <a:t> </a:t>
            </a:r>
            <a:endParaRPr lang="es-ES" sz="2200" dirty="0">
              <a:solidFill>
                <a:srgbClr val="FFFF66"/>
              </a:solidFill>
              <a:latin typeface="Arial" charset="0"/>
              <a:cs typeface="+mn-cs"/>
            </a:endParaRPr>
          </a:p>
        </p:txBody>
      </p:sp>
    </p:spTree>
    <p:extLst>
      <p:ext uri="{BB962C8B-B14F-4D97-AF65-F5344CB8AC3E}">
        <p14:creationId xmlns="" xmlns:p14="http://schemas.microsoft.com/office/powerpoint/2010/main" val="1890810609"/>
      </p:ext>
    </p:extLst>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78AFB04-90CF-4C00-9262-A19D48C6EE43}" type="slidenum">
              <a:rPr lang="es-ES"/>
              <a:pPr>
                <a:defRPr/>
              </a:pPr>
              <a:t>376</a:t>
            </a:fld>
            <a:endParaRPr lang="es-ES" dirty="0"/>
          </a:p>
        </p:txBody>
      </p:sp>
      <p:sp>
        <p:nvSpPr>
          <p:cNvPr id="130052" name="Text Box 3"/>
          <p:cNvSpPr txBox="1">
            <a:spLocks noChangeArrowheads="1"/>
          </p:cNvSpPr>
          <p:nvPr/>
        </p:nvSpPr>
        <p:spPr bwMode="auto">
          <a:xfrm>
            <a:off x="0" y="468868"/>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_tradnl" sz="1800" dirty="0">
                <a:solidFill>
                  <a:srgbClr val="000066"/>
                </a:solidFill>
              </a:rPr>
              <a:t>Acontecimientos de excepcional interés </a:t>
            </a:r>
            <a:r>
              <a:rPr lang="es-ES_tradnl" sz="1800" dirty="0" smtClean="0">
                <a:solidFill>
                  <a:srgbClr val="000066"/>
                </a:solidFill>
              </a:rPr>
              <a:t>público</a:t>
            </a:r>
            <a:r>
              <a:rPr lang="es-ES" sz="1800" dirty="0" smtClean="0">
                <a:solidFill>
                  <a:srgbClr val="000066"/>
                </a:solidFill>
                <a:latin typeface="+mn-lt"/>
              </a:rPr>
              <a:t>-3. </a:t>
            </a:r>
            <a:endParaRPr lang="es-ES" sz="1800" dirty="0">
              <a:solidFill>
                <a:srgbClr val="FF0000"/>
              </a:solidFill>
              <a:latin typeface="+mn-lt"/>
            </a:endParaRPr>
          </a:p>
        </p:txBody>
      </p:sp>
      <p:sp>
        <p:nvSpPr>
          <p:cNvPr id="2424836" name="Text Box 4"/>
          <p:cNvSpPr txBox="1">
            <a:spLocks noChangeArrowheads="1"/>
          </p:cNvSpPr>
          <p:nvPr/>
        </p:nvSpPr>
        <p:spPr bwMode="auto">
          <a:xfrm>
            <a:off x="152400" y="969526"/>
            <a:ext cx="9677400" cy="3754874"/>
          </a:xfrm>
          <a:prstGeom prst="rect">
            <a:avLst/>
          </a:prstGeom>
          <a:noFill/>
          <a:ln w="9525">
            <a:noFill/>
            <a:miter lim="800000"/>
            <a:headEnd/>
            <a:tailEnd/>
          </a:ln>
          <a:effectLst/>
        </p:spPr>
        <p:txBody>
          <a:bodyPr wrap="square">
            <a:spAutoFit/>
          </a:bodyPr>
          <a:lstStyle/>
          <a:p>
            <a:r>
              <a:rPr lang="es-ES" sz="1400" b="0" dirty="0"/>
              <a:t>- Celebración de “</a:t>
            </a:r>
            <a:r>
              <a:rPr lang="es-ES" sz="1400" dirty="0"/>
              <a:t>Expo </a:t>
            </a:r>
            <a:r>
              <a:rPr lang="es-ES" sz="1400" dirty="0" err="1"/>
              <a:t>Dubai</a:t>
            </a:r>
            <a:r>
              <a:rPr lang="es-ES" sz="1400" dirty="0"/>
              <a:t> 2020</a:t>
            </a:r>
            <a:r>
              <a:rPr lang="es-ES" sz="1400" b="0" dirty="0"/>
              <a:t>”. 01.10.2019 – 31.10.2021. (Disposición adicional nonagésima sexta de la Ley 6/2018, de 3 de julio, de Presupuestos Generales del Estado para el año 2018). </a:t>
            </a:r>
          </a:p>
          <a:p>
            <a:endParaRPr lang="es-ES" sz="1400" b="0" dirty="0">
              <a:latin typeface="+mn-lt"/>
            </a:endParaRPr>
          </a:p>
          <a:p>
            <a:r>
              <a:rPr lang="es-ES" sz="1400" b="0" dirty="0" smtClean="0">
                <a:latin typeface="+mn-lt"/>
              </a:rPr>
              <a:t>-“</a:t>
            </a:r>
            <a:r>
              <a:rPr lang="es-ES" sz="1400" dirty="0">
                <a:latin typeface="+mn-lt"/>
              </a:rPr>
              <a:t>Enfermedades Neurodegenerativas 2020. Año internacional de la Investigación e Innovación</a:t>
            </a:r>
            <a:r>
              <a:rPr lang="es-ES" sz="1400" b="0" dirty="0">
                <a:latin typeface="+mn-lt"/>
              </a:rPr>
              <a:t>”. 1.01.2018 – 31.12.2020. (Disposición adicional nonagésima séptima de la Ley 6/2018, de 3 de julio, de Presupuestos Generales del Estado para el año 2018). </a:t>
            </a:r>
          </a:p>
          <a:p>
            <a:endParaRPr lang="es-ES" sz="1400" b="0" dirty="0">
              <a:latin typeface="+mn-lt"/>
            </a:endParaRPr>
          </a:p>
          <a:p>
            <a:r>
              <a:rPr lang="es-ES" sz="1400" b="0" dirty="0">
                <a:latin typeface="+mn-lt"/>
              </a:rPr>
              <a:t>- Programa “</a:t>
            </a:r>
            <a:r>
              <a:rPr lang="es-ES" sz="1400" dirty="0">
                <a:latin typeface="+mn-lt"/>
              </a:rPr>
              <a:t>Camino de la Cruz de Caravaca</a:t>
            </a:r>
            <a:r>
              <a:rPr lang="es-ES" sz="1400" b="0" dirty="0">
                <a:latin typeface="+mn-lt"/>
              </a:rPr>
              <a:t>”. 1.09.2017 – 31.08.2019. (Disposición adicional nonagésima octava de la Ley 6/2018, de 3 de julio, de Presupuestos Generales del Estado para el año 2018). </a:t>
            </a:r>
          </a:p>
          <a:p>
            <a:endParaRPr lang="es-ES" sz="1400" b="0" dirty="0">
              <a:latin typeface="+mn-lt"/>
            </a:endParaRPr>
          </a:p>
          <a:p>
            <a:r>
              <a:rPr lang="es-ES" sz="1400" b="0" dirty="0">
                <a:latin typeface="+mn-lt"/>
              </a:rPr>
              <a:t>- “</a:t>
            </a:r>
            <a:r>
              <a:rPr lang="es-ES" sz="1400" dirty="0">
                <a:latin typeface="+mn-lt"/>
              </a:rPr>
              <a:t>XXV Aniversario de la Declaración por la UNESCO del Real Monasterio de Santa María de Guadalupe como Patrimonio de la Humanidad</a:t>
            </a:r>
            <a:r>
              <a:rPr lang="es-ES" sz="1400" b="0" dirty="0">
                <a:latin typeface="+mn-lt"/>
              </a:rPr>
              <a:t>”. 8.12.2018 – 31.12.2020. (Disposición adicional nonagésima novena de la Ley 6/2018, de 3 de julio, de Presupuestos Generales del Estado para el año 2018). </a:t>
            </a:r>
          </a:p>
          <a:p>
            <a:endParaRPr lang="es-ES" sz="1400" b="0" dirty="0">
              <a:latin typeface="+mn-lt"/>
            </a:endParaRPr>
          </a:p>
          <a:p>
            <a:r>
              <a:rPr lang="es-ES" sz="1400" b="0" dirty="0">
                <a:latin typeface="+mn-lt"/>
              </a:rPr>
              <a:t>- Celebración del evento “</a:t>
            </a:r>
            <a:r>
              <a:rPr lang="es-ES" sz="1400" dirty="0">
                <a:latin typeface="+mn-lt"/>
              </a:rPr>
              <a:t>AUTOMOBILE BARCELONA 2019</a:t>
            </a:r>
            <a:r>
              <a:rPr lang="es-ES" sz="1400" b="0" dirty="0">
                <a:latin typeface="+mn-lt"/>
              </a:rPr>
              <a:t>”. 1.09.2018 – 1.09.2021. (Disposición adicional centésima de la Ley 6/2018, de 3 de julio, de Presupuestos Generales del Estado para el año 2018). </a:t>
            </a:r>
          </a:p>
          <a:p>
            <a:endParaRPr lang="es-ES" sz="1400" b="0" dirty="0">
              <a:latin typeface="+mn-lt"/>
            </a:endParaRPr>
          </a:p>
        </p:txBody>
      </p:sp>
      <p:sp>
        <p:nvSpPr>
          <p:cNvPr id="6" name="Rectangle 5"/>
          <p:cNvSpPr>
            <a:spLocks noChangeArrowheads="1"/>
          </p:cNvSpPr>
          <p:nvPr/>
        </p:nvSpPr>
        <p:spPr bwMode="auto">
          <a:xfrm>
            <a:off x="0" y="0"/>
            <a:ext cx="9829800" cy="392668"/>
          </a:xfrm>
          <a:prstGeom prst="rect">
            <a:avLst/>
          </a:prstGeom>
          <a:noFill/>
          <a:ln w="9525">
            <a:noFill/>
            <a:miter lim="800000"/>
            <a:headEnd/>
            <a:tailEnd/>
          </a:ln>
          <a:effectLst/>
        </p:spPr>
        <p:txBody>
          <a:bodyPr anchor="t" anchorCtr="1"/>
          <a:lstStyle/>
          <a:p>
            <a:pPr>
              <a:defRPr/>
            </a:pPr>
            <a:r>
              <a:rPr lang="es-ES_tradnl" sz="2200" dirty="0">
                <a:solidFill>
                  <a:srgbClr val="FFFF66"/>
                </a:solidFill>
                <a:latin typeface="Arial" charset="0"/>
                <a:cs typeface="+mn-cs"/>
              </a:rPr>
              <a:t>DA </a:t>
            </a:r>
            <a:r>
              <a:rPr lang="es-ES_tradnl" sz="2200" dirty="0" smtClean="0">
                <a:solidFill>
                  <a:srgbClr val="FFFF66"/>
                </a:solidFill>
                <a:latin typeface="Arial" charset="0"/>
                <a:cs typeface="+mn-cs"/>
              </a:rPr>
              <a:t>72ª a 100ª LPGE-2018. </a:t>
            </a:r>
            <a:r>
              <a:rPr lang="es-ES_tradnl" sz="2200" dirty="0" smtClean="0">
                <a:solidFill>
                  <a:srgbClr val="FFFF66"/>
                </a:solidFill>
                <a:effectLst>
                  <a:outerShdw blurRad="38100" dist="38100" dir="2700000" algn="tl">
                    <a:srgbClr val="000000">
                      <a:alpha val="43137"/>
                    </a:srgbClr>
                  </a:outerShdw>
                </a:effectLst>
                <a:latin typeface="Arial" charset="0"/>
                <a:cs typeface="+mn-cs"/>
              </a:rPr>
              <a:t>Art. 27 </a:t>
            </a:r>
            <a:r>
              <a:rPr lang="es-ES_tradnl" sz="2200" dirty="0" smtClean="0">
                <a:solidFill>
                  <a:srgbClr val="FFFF66"/>
                </a:solidFill>
                <a:effectLst>
                  <a:outerShdw blurRad="38100" dist="38100" dir="2700000" algn="tl">
                    <a:srgbClr val="000000"/>
                  </a:outerShdw>
                </a:effectLst>
                <a:latin typeface="Arial" charset="0"/>
                <a:cs typeface="+mn-cs"/>
              </a:rPr>
              <a:t>Ley 49/2002. </a:t>
            </a:r>
            <a:r>
              <a:rPr lang="es-ES_tradnl" sz="2200" b="0" dirty="0">
                <a:solidFill>
                  <a:srgbClr val="FFFF66"/>
                </a:solidFill>
                <a:effectLst>
                  <a:outerShdw blurRad="38100" dist="38100" dir="2700000" algn="tl">
                    <a:srgbClr val="000000"/>
                  </a:outerShdw>
                </a:effectLst>
                <a:latin typeface="Arial" charset="0"/>
              </a:rPr>
              <a:t>(</a:t>
            </a:r>
            <a:r>
              <a:rPr lang="es-ES_tradnl" sz="2200" dirty="0">
                <a:solidFill>
                  <a:srgbClr val="FFFF66"/>
                </a:solidFill>
                <a:latin typeface="Arial" charset="0"/>
              </a:rPr>
              <a:t>LIS, </a:t>
            </a:r>
            <a:r>
              <a:rPr lang="es-ES_tradnl" sz="2200" dirty="0" smtClean="0">
                <a:solidFill>
                  <a:srgbClr val="FFFF66"/>
                </a:solidFill>
                <a:latin typeface="Arial" charset="0"/>
              </a:rPr>
              <a:t>LIRPF, </a:t>
            </a:r>
            <a:r>
              <a:rPr lang="es-ES_tradnl" sz="2200" dirty="0">
                <a:solidFill>
                  <a:srgbClr val="FFFF66"/>
                </a:solidFill>
                <a:latin typeface="Arial" charset="0"/>
              </a:rPr>
              <a:t>LIRNR)</a:t>
            </a:r>
            <a:endParaRPr lang="es-ES" sz="2200" dirty="0">
              <a:solidFill>
                <a:srgbClr val="FFFF66"/>
              </a:solidFill>
              <a:latin typeface="Arial" charset="0"/>
            </a:endParaRPr>
          </a:p>
          <a:p>
            <a:pPr>
              <a:defRPr/>
            </a:pPr>
            <a:r>
              <a:rPr lang="es-ES_tradnl" sz="2200" b="0" dirty="0" smtClean="0">
                <a:solidFill>
                  <a:schemeClr val="tx2"/>
                </a:solidFill>
                <a:effectLst>
                  <a:outerShdw blurRad="38100" dist="38100" dir="2700000" algn="tl">
                    <a:srgbClr val="000000"/>
                  </a:outerShdw>
                </a:effectLst>
                <a:latin typeface="Arial" charset="0"/>
                <a:cs typeface="+mn-cs"/>
              </a:rPr>
              <a:t> </a:t>
            </a:r>
            <a:endParaRPr lang="es-ES" sz="2200" dirty="0">
              <a:solidFill>
                <a:srgbClr val="FFFF66"/>
              </a:solidFill>
              <a:latin typeface="Arial" charset="0"/>
              <a:cs typeface="+mn-cs"/>
            </a:endParaRPr>
          </a:p>
        </p:txBody>
      </p:sp>
    </p:spTree>
    <p:extLst>
      <p:ext uri="{BB962C8B-B14F-4D97-AF65-F5344CB8AC3E}">
        <p14:creationId xmlns="" xmlns:p14="http://schemas.microsoft.com/office/powerpoint/2010/main" val="3859072524"/>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377</a:t>
            </a:fld>
            <a:endParaRPr lang="es-ES" dirty="0"/>
          </a:p>
        </p:txBody>
      </p:sp>
      <p:sp>
        <p:nvSpPr>
          <p:cNvPr id="244740" name="Rectangle 3"/>
          <p:cNvSpPr>
            <a:spLocks noChangeArrowheads="1"/>
          </p:cNvSpPr>
          <p:nvPr/>
        </p:nvSpPr>
        <p:spPr bwMode="auto">
          <a:xfrm>
            <a:off x="190500" y="2971800"/>
            <a:ext cx="9448800" cy="1692771"/>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dirty="0" smtClean="0">
                <a:solidFill>
                  <a:srgbClr val="FFFF00"/>
                </a:solidFill>
                <a:effectLst>
                  <a:outerShdw blurRad="38100" dist="38100" dir="2700000" algn="tl">
                    <a:srgbClr val="000000">
                      <a:alpha val="43137"/>
                    </a:srgbClr>
                  </a:outerShdw>
                </a:effectLst>
                <a:latin typeface="+mn-lt"/>
              </a:rPr>
              <a:t>Real </a:t>
            </a:r>
            <a:r>
              <a:rPr lang="es-ES_tradnl" dirty="0">
                <a:solidFill>
                  <a:srgbClr val="FFFF00"/>
                </a:solidFill>
                <a:effectLst>
                  <a:outerShdw blurRad="38100" dist="38100" dir="2700000" algn="tl">
                    <a:srgbClr val="000000">
                      <a:alpha val="43137"/>
                    </a:srgbClr>
                  </a:outerShdw>
                </a:effectLst>
                <a:latin typeface="+mn-lt"/>
              </a:rPr>
              <a:t>Decreto-ley 27/2018</a:t>
            </a:r>
            <a:r>
              <a:rPr lang="es-ES_tradnl" dirty="0">
                <a:latin typeface="+mn-lt"/>
              </a:rPr>
              <a:t>, </a:t>
            </a:r>
            <a:r>
              <a:rPr lang="es-ES_tradnl" b="0" dirty="0">
                <a:latin typeface="+mn-lt"/>
              </a:rPr>
              <a:t>de 28 de diciembre, por el que se adoptan determinadas medidas en materia tributaria y catastral (</a:t>
            </a:r>
            <a:r>
              <a:rPr lang="es-ES_tradnl" b="0" dirty="0">
                <a:solidFill>
                  <a:schemeClr val="bg1">
                    <a:lumMod val="20000"/>
                    <a:lumOff val="80000"/>
                  </a:schemeClr>
                </a:solidFill>
                <a:latin typeface="+mn-lt"/>
              </a:rPr>
              <a:t>BOE 29/12/2018</a:t>
            </a:r>
            <a:r>
              <a:rPr lang="es-ES_tradnl" b="0" dirty="0">
                <a:latin typeface="+mn-lt"/>
              </a:rPr>
              <a:t>, </a:t>
            </a:r>
            <a:r>
              <a:rPr lang="es-ES_tradnl" b="0" u="sng" dirty="0">
                <a:solidFill>
                  <a:srgbClr val="FFFF00"/>
                </a:solidFill>
                <a:latin typeface="+mn-lt"/>
              </a:rPr>
              <a:t>con efectos para el 2019</a:t>
            </a:r>
            <a:r>
              <a:rPr lang="es-ES_tradnl" b="0" dirty="0" smtClean="0">
                <a:latin typeface="+mn-lt"/>
              </a:rPr>
              <a:t>). </a:t>
            </a:r>
            <a:r>
              <a:rPr lang="es-ES_tradnl" u="sng" dirty="0" smtClean="0">
                <a:solidFill>
                  <a:srgbClr val="FFFF00"/>
                </a:solidFill>
                <a:effectLst>
                  <a:outerShdw blurRad="38100" dist="38100" dir="2700000" algn="tl">
                    <a:srgbClr val="000000">
                      <a:alpha val="43137"/>
                    </a:srgbClr>
                  </a:outerShdw>
                </a:effectLst>
                <a:latin typeface="+mn-lt"/>
              </a:rPr>
              <a:t>DA 1ª</a:t>
            </a:r>
            <a:endParaRPr lang="es-ES_tradnl" b="0" dirty="0">
              <a:latin typeface="+mn-lt"/>
            </a:endParaRPr>
          </a:p>
          <a:p>
            <a:pPr marL="514350" indent="-514350">
              <a:buFont typeface="Wingdings" pitchFamily="2" charset="2"/>
              <a:buChar char="q"/>
              <a:defRPr/>
            </a:pPr>
            <a:endParaRPr lang="es-ES_tradnl" sz="2400" dirty="0" smtClean="0">
              <a:solidFill>
                <a:srgbClr val="FFFF00"/>
              </a:solidFill>
              <a:effectLst>
                <a:outerShdw blurRad="38100" dist="38100" dir="2700000" algn="tl">
                  <a:srgbClr val="000000">
                    <a:alpha val="43137"/>
                  </a:srgbClr>
                </a:outerShdw>
              </a:effectLst>
              <a:latin typeface="+mj-lt"/>
            </a:endParaRPr>
          </a:p>
          <a:p>
            <a:pPr marL="514350" indent="-514350">
              <a:defRPr/>
            </a:pPr>
            <a:endParaRPr lang="es-ES_tradnl" sz="900" dirty="0" smtClean="0">
              <a:effectLst>
                <a:outerShdw blurRad="38100" dist="38100" dir="2700000" algn="tl">
                  <a:srgbClr val="000000">
                    <a:alpha val="43137"/>
                  </a:srgbClr>
                </a:outerShdw>
              </a:effectLst>
            </a:endParaRPr>
          </a:p>
          <a:p>
            <a:pPr marL="514350" indent="-514350">
              <a:defRPr/>
            </a:pPr>
            <a:endParaRPr lang="es-ES_tradnl" sz="1100" dirty="0" smtClean="0">
              <a:effectLst>
                <a:outerShdw blurRad="38100" dist="38100" dir="2700000" algn="tl">
                  <a:srgbClr val="000000">
                    <a:alpha val="43137"/>
                  </a:srgbClr>
                </a:outerShdw>
              </a:effectLst>
            </a:endParaRPr>
          </a:p>
        </p:txBody>
      </p:sp>
      <p:sp>
        <p:nvSpPr>
          <p:cNvPr id="6" name="5 Rectángulo"/>
          <p:cNvSpPr/>
          <p:nvPr/>
        </p:nvSpPr>
        <p:spPr>
          <a:xfrm>
            <a:off x="304800" y="259140"/>
            <a:ext cx="9220200" cy="1569660"/>
          </a:xfrm>
          <a:prstGeom prst="rect">
            <a:avLst/>
          </a:prstGeom>
        </p:spPr>
        <p:txBody>
          <a:bodyPr wrap="square">
            <a:spAutoFit/>
          </a:bodyPr>
          <a:lstStyle/>
          <a:p>
            <a:pPr marL="1143000" indent="-1143000" algn="ctr"/>
            <a:r>
              <a:rPr lang="es-ES" sz="3200" dirty="0">
                <a:solidFill>
                  <a:srgbClr val="FFFF00"/>
                </a:solidFill>
              </a:rPr>
              <a:t>Régimen fiscal aplicable a la final de la «UEFA Champions League 2019» y «UEFA EURO 2020</a:t>
            </a:r>
            <a:r>
              <a:rPr lang="es-ES" sz="3200" dirty="0" smtClean="0">
                <a:solidFill>
                  <a:srgbClr val="FFFF00"/>
                </a:solidFill>
              </a:rPr>
              <a:t>»</a:t>
            </a:r>
            <a:endParaRPr lang="es-ES_tradnl" sz="3200" dirty="0">
              <a:solidFill>
                <a:srgbClr val="FFFF00"/>
              </a:solidFill>
            </a:endParaRPr>
          </a:p>
        </p:txBody>
      </p:sp>
      <p:graphicFrame>
        <p:nvGraphicFramePr>
          <p:cNvPr id="2" name="Tabla 1"/>
          <p:cNvGraphicFramePr>
            <a:graphicFrameLocks noGrp="1"/>
          </p:cNvGraphicFramePr>
          <p:nvPr>
            <p:extLst>
              <p:ext uri="{D42A27DB-BD31-4B8C-83A1-F6EECF244321}">
                <p14:modId xmlns="" xmlns:p14="http://schemas.microsoft.com/office/powerpoint/2010/main" val="1054122761"/>
              </p:ext>
            </p:extLst>
          </p:nvPr>
        </p:nvGraphicFramePr>
        <p:xfrm>
          <a:off x="381000" y="4946118"/>
          <a:ext cx="9029700" cy="997482"/>
        </p:xfrm>
        <a:graphic>
          <a:graphicData uri="http://schemas.openxmlformats.org/drawingml/2006/table">
            <a:tbl>
              <a:tblPr firstRow="1" bandRow="1">
                <a:tableStyleId>{5C22544A-7EE6-4342-B048-85BDC9FD1C3A}</a:tableStyleId>
              </a:tblPr>
              <a:tblGrid>
                <a:gridCol w="9029700">
                  <a:extLst>
                    <a:ext uri="{9D8B030D-6E8A-4147-A177-3AD203B41FA5}">
                      <a16:colId xmlns="" xmlns:a16="http://schemas.microsoft.com/office/drawing/2014/main" val="3462262727"/>
                    </a:ext>
                  </a:extLst>
                </a:gridCol>
              </a:tblGrid>
              <a:tr h="997482">
                <a:tc>
                  <a:txBody>
                    <a:bodyPr/>
                    <a:lstStyle/>
                    <a:p>
                      <a:pPr marL="342900" indent="-342900">
                        <a:buFont typeface="Wingdings" panose="05000000000000000000" pitchFamily="2" charset="2"/>
                        <a:buChar char="v"/>
                      </a:pPr>
                      <a:r>
                        <a:rPr lang="es-ES" sz="1800" b="0" i="0" u="none" strike="noStrike" kern="1200" baseline="0" dirty="0" smtClean="0">
                          <a:solidFill>
                            <a:schemeClr val="lt1"/>
                          </a:solidFill>
                          <a:latin typeface="+mn-lt"/>
                          <a:ea typeface="+mn-ea"/>
                          <a:cs typeface="+mn-cs"/>
                        </a:rPr>
                        <a:t>Los </a:t>
                      </a:r>
                      <a:r>
                        <a:rPr lang="es-ES" sz="1800" b="1" i="0" u="sng" strike="noStrike" kern="1200" baseline="0" dirty="0" smtClean="0">
                          <a:solidFill>
                            <a:srgbClr val="FFFF00"/>
                          </a:solidFill>
                          <a:latin typeface="+mn-lt"/>
                          <a:ea typeface="+mn-ea"/>
                          <a:cs typeface="+mn-cs"/>
                        </a:rPr>
                        <a:t>compromisos contraídos</a:t>
                      </a:r>
                      <a:r>
                        <a:rPr lang="es-ES" sz="1800" b="0" i="0" u="none" strike="noStrike" kern="1200" baseline="0" dirty="0" smtClean="0">
                          <a:solidFill>
                            <a:schemeClr val="lt1"/>
                          </a:solidFill>
                          <a:latin typeface="+mn-lt"/>
                          <a:ea typeface="+mn-ea"/>
                          <a:cs typeface="+mn-cs"/>
                        </a:rPr>
                        <a:t> por el Gobierno del Reino de España </a:t>
                      </a:r>
                      <a:r>
                        <a:rPr lang="es-ES" sz="1800" b="1" i="0" u="sng" strike="noStrike" kern="1200" baseline="0" dirty="0" smtClean="0">
                          <a:solidFill>
                            <a:srgbClr val="FFFF00"/>
                          </a:solidFill>
                          <a:latin typeface="+mn-lt"/>
                          <a:ea typeface="+mn-ea"/>
                          <a:cs typeface="+mn-cs"/>
                        </a:rPr>
                        <a:t>con la UEFA </a:t>
                      </a:r>
                      <a:r>
                        <a:rPr lang="es-ES" sz="1800" b="0" i="0" u="none" strike="noStrike" kern="1200" baseline="0" dirty="0" smtClean="0">
                          <a:solidFill>
                            <a:schemeClr val="lt1"/>
                          </a:solidFill>
                          <a:latin typeface="+mn-lt"/>
                          <a:ea typeface="+mn-ea"/>
                          <a:cs typeface="+mn-cs"/>
                        </a:rPr>
                        <a:t>para albergar en nuestro país la sede de próximos eventos organizados por dicha Asociación </a:t>
                      </a:r>
                      <a:r>
                        <a:rPr lang="es-ES" sz="1800" b="1" i="0" u="sng" strike="noStrike" kern="1200" baseline="0" dirty="0" smtClean="0">
                          <a:solidFill>
                            <a:srgbClr val="FFFF00"/>
                          </a:solidFill>
                          <a:latin typeface="+mn-lt"/>
                          <a:ea typeface="+mn-ea"/>
                          <a:cs typeface="+mn-cs"/>
                        </a:rPr>
                        <a:t>requiere la regulación de un régimen fiscal específico</a:t>
                      </a:r>
                      <a:r>
                        <a:rPr lang="es-ES" sz="1800" b="0" i="0" u="none" strike="noStrike" kern="1200" baseline="0" dirty="0" smtClean="0">
                          <a:solidFill>
                            <a:schemeClr val="lt1"/>
                          </a:solidFill>
                          <a:latin typeface="+mn-lt"/>
                          <a:ea typeface="+mn-ea"/>
                          <a:cs typeface="+mn-cs"/>
                        </a:rPr>
                        <a:t>.</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extLst>
                  <a:ext uri="{0D108BD9-81ED-4DB2-BD59-A6C34878D82A}">
                    <a16:rowId xmlns="" xmlns:a16="http://schemas.microsoft.com/office/drawing/2014/main" val="1781557683"/>
                  </a:ext>
                </a:extLst>
              </a:tr>
            </a:tbl>
          </a:graphicData>
        </a:graphic>
      </p:graphicFrame>
    </p:spTree>
    <p:extLst>
      <p:ext uri="{BB962C8B-B14F-4D97-AF65-F5344CB8AC3E}">
        <p14:creationId xmlns="" xmlns:p14="http://schemas.microsoft.com/office/powerpoint/2010/main" val="3529950346"/>
      </p:ext>
    </p:extLst>
  </p:cSld>
  <p:clrMapOvr>
    <a:masterClrMapping/>
  </p:clrMapOvr>
  <p:transition/>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78AFB04-90CF-4C00-9262-A19D48C6EE43}" type="slidenum">
              <a:rPr lang="es-ES"/>
              <a:pPr>
                <a:defRPr/>
              </a:pPr>
              <a:t>378</a:t>
            </a:fld>
            <a:endParaRPr lang="es-ES" dirty="0"/>
          </a:p>
        </p:txBody>
      </p:sp>
      <p:sp>
        <p:nvSpPr>
          <p:cNvPr id="130052" name="Text Box 3"/>
          <p:cNvSpPr txBox="1">
            <a:spLocks noChangeArrowheads="1"/>
          </p:cNvSpPr>
          <p:nvPr/>
        </p:nvSpPr>
        <p:spPr bwMode="auto">
          <a:xfrm>
            <a:off x="0" y="3810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a:solidFill>
                  <a:srgbClr val="000066"/>
                </a:solidFill>
              </a:rPr>
              <a:t>final de la «UEFA Champions League 2019» y «UEFA EURO 2020</a:t>
            </a:r>
            <a:r>
              <a:rPr lang="es-ES" sz="1800" dirty="0" smtClean="0">
                <a:solidFill>
                  <a:srgbClr val="000066"/>
                </a:solidFill>
              </a:rPr>
              <a:t>»</a:t>
            </a:r>
            <a:endParaRPr lang="es-ES" sz="1800" dirty="0">
              <a:solidFill>
                <a:srgbClr val="000066"/>
              </a:solidFill>
              <a:latin typeface="+mn-lt"/>
            </a:endParaRPr>
          </a:p>
        </p:txBody>
      </p:sp>
      <p:sp>
        <p:nvSpPr>
          <p:cNvPr id="2424837" name="Rectangle 5"/>
          <p:cNvSpPr>
            <a:spLocks noChangeArrowheads="1"/>
          </p:cNvSpPr>
          <p:nvPr/>
        </p:nvSpPr>
        <p:spPr bwMode="auto">
          <a:xfrm>
            <a:off x="0" y="0"/>
            <a:ext cx="9829800" cy="392668"/>
          </a:xfrm>
          <a:prstGeom prst="rect">
            <a:avLst/>
          </a:prstGeom>
          <a:noFill/>
          <a:ln w="9525">
            <a:noFill/>
            <a:miter lim="800000"/>
            <a:headEnd/>
            <a:tailEnd/>
          </a:ln>
          <a:effectLst/>
        </p:spPr>
        <p:txBody>
          <a:bodyPr anchor="t" anchorCtr="1"/>
          <a:lstStyle/>
          <a:p>
            <a:pPr>
              <a:defRPr/>
            </a:pPr>
            <a:r>
              <a:rPr lang="es-ES_tradnl" sz="2200" dirty="0">
                <a:solidFill>
                  <a:srgbClr val="FFFF66"/>
                </a:solidFill>
                <a:latin typeface="Arial" charset="0"/>
                <a:cs typeface="+mn-cs"/>
              </a:rPr>
              <a:t>DA </a:t>
            </a:r>
            <a:r>
              <a:rPr lang="es-ES_tradnl" sz="2200" dirty="0" smtClean="0">
                <a:solidFill>
                  <a:srgbClr val="FFFF66"/>
                </a:solidFill>
                <a:latin typeface="Arial" charset="0"/>
                <a:cs typeface="+mn-cs"/>
              </a:rPr>
              <a:t>1ª RD Ley 27/2018. </a:t>
            </a:r>
            <a:r>
              <a:rPr lang="es-ES_tradnl" sz="2200" dirty="0" smtClean="0">
                <a:solidFill>
                  <a:srgbClr val="FFFF66"/>
                </a:solidFill>
                <a:effectLst>
                  <a:outerShdw blurRad="38100" dist="38100" dir="2700000" algn="tl">
                    <a:srgbClr val="000000"/>
                  </a:outerShdw>
                </a:effectLst>
                <a:latin typeface="Arial" charset="0"/>
                <a:cs typeface="+mn-cs"/>
              </a:rPr>
              <a:t>Ventajas Fiscales.</a:t>
            </a:r>
            <a:r>
              <a:rPr lang="es-ES_tradnl" sz="2200" b="0" dirty="0" smtClean="0">
                <a:solidFill>
                  <a:schemeClr val="tx2"/>
                </a:solidFill>
                <a:effectLst>
                  <a:outerShdw blurRad="38100" dist="38100" dir="2700000" algn="tl">
                    <a:srgbClr val="000000"/>
                  </a:outerShdw>
                </a:effectLst>
                <a:latin typeface="Arial" charset="0"/>
                <a:cs typeface="+mn-cs"/>
              </a:rPr>
              <a:t> </a:t>
            </a:r>
            <a:r>
              <a:rPr lang="es-ES_tradnl" sz="2200" b="0" dirty="0">
                <a:solidFill>
                  <a:srgbClr val="FFFF66"/>
                </a:solidFill>
                <a:effectLst>
                  <a:outerShdw blurRad="38100" dist="38100" dir="2700000" algn="tl">
                    <a:srgbClr val="000000"/>
                  </a:outerShdw>
                </a:effectLst>
                <a:latin typeface="Arial" charset="0"/>
                <a:cs typeface="+mn-cs"/>
              </a:rPr>
              <a:t>(</a:t>
            </a:r>
            <a:r>
              <a:rPr lang="es-ES_tradnl" sz="2200" dirty="0">
                <a:solidFill>
                  <a:srgbClr val="FFFF66"/>
                </a:solidFill>
                <a:latin typeface="Arial" charset="0"/>
                <a:cs typeface="+mn-cs"/>
              </a:rPr>
              <a:t>LIS, </a:t>
            </a:r>
            <a:r>
              <a:rPr lang="es-ES_tradnl" sz="2200" dirty="0" smtClean="0">
                <a:solidFill>
                  <a:srgbClr val="FFFF66"/>
                </a:solidFill>
                <a:latin typeface="Arial" charset="0"/>
                <a:cs typeface="+mn-cs"/>
              </a:rPr>
              <a:t>LIRPF, </a:t>
            </a:r>
            <a:r>
              <a:rPr lang="es-ES_tradnl" sz="2200" dirty="0">
                <a:solidFill>
                  <a:srgbClr val="FFFF66"/>
                </a:solidFill>
                <a:latin typeface="Arial" charset="0"/>
                <a:cs typeface="+mn-cs"/>
              </a:rPr>
              <a:t>LIRNR)</a:t>
            </a:r>
            <a:endParaRPr lang="es-ES" sz="2200" dirty="0">
              <a:solidFill>
                <a:srgbClr val="FFFF66"/>
              </a:solidFill>
              <a:latin typeface="Arial" charset="0"/>
              <a:cs typeface="+mn-cs"/>
            </a:endParaRPr>
          </a:p>
        </p:txBody>
      </p:sp>
      <p:graphicFrame>
        <p:nvGraphicFramePr>
          <p:cNvPr id="6" name="6 Tabla"/>
          <p:cNvGraphicFramePr>
            <a:graphicFrameLocks noGrp="1"/>
          </p:cNvGraphicFramePr>
          <p:nvPr>
            <p:extLst>
              <p:ext uri="{D42A27DB-BD31-4B8C-83A1-F6EECF244321}">
                <p14:modId xmlns="" xmlns:p14="http://schemas.microsoft.com/office/powerpoint/2010/main" val="3404896353"/>
              </p:ext>
            </p:extLst>
          </p:nvPr>
        </p:nvGraphicFramePr>
        <p:xfrm>
          <a:off x="76200" y="846687"/>
          <a:ext cx="9677400" cy="5706513"/>
        </p:xfrm>
        <a:graphic>
          <a:graphicData uri="http://schemas.openxmlformats.org/drawingml/2006/table">
            <a:tbl>
              <a:tblPr firstRow="1" bandRow="1">
                <a:tableStyleId>{5C22544A-7EE6-4342-B048-85BDC9FD1C3A}</a:tableStyleId>
              </a:tblPr>
              <a:tblGrid>
                <a:gridCol w="1014566">
                  <a:extLst>
                    <a:ext uri="{9D8B030D-6E8A-4147-A177-3AD203B41FA5}">
                      <a16:colId xmlns="" xmlns:a16="http://schemas.microsoft.com/office/drawing/2014/main" val="20000"/>
                    </a:ext>
                  </a:extLst>
                </a:gridCol>
                <a:gridCol w="8662834">
                  <a:extLst>
                    <a:ext uri="{9D8B030D-6E8A-4147-A177-3AD203B41FA5}">
                      <a16:colId xmlns="" xmlns:a16="http://schemas.microsoft.com/office/drawing/2014/main" val="20001"/>
                    </a:ext>
                  </a:extLst>
                </a:gridCol>
              </a:tblGrid>
              <a:tr h="677313">
                <a:tc gridSpan="2">
                  <a:txBody>
                    <a:bodyPr/>
                    <a:lstStyle/>
                    <a:p>
                      <a:pPr marL="342900" indent="-342900" algn="ctr">
                        <a:buFont typeface="+mj-lt"/>
                        <a:buAutoNum type="arabicPeriod"/>
                      </a:pPr>
                      <a:r>
                        <a:rPr lang="es-ES" sz="1800" b="1" i="0" u="none" strike="noStrike" kern="1200" baseline="0" dirty="0" smtClean="0">
                          <a:solidFill>
                            <a:srgbClr val="FFFF00"/>
                          </a:solidFill>
                          <a:latin typeface="+mn-lt"/>
                          <a:ea typeface="+mn-ea"/>
                          <a:cs typeface="+mn-cs"/>
                        </a:rPr>
                        <a:t>Régimen fiscal de la </a:t>
                      </a:r>
                      <a:r>
                        <a:rPr lang="es-ES" sz="1800" b="1" i="0" u="sng" strike="noStrike" kern="1200" baseline="0" dirty="0" smtClean="0">
                          <a:solidFill>
                            <a:srgbClr val="FFFF00"/>
                          </a:solidFill>
                          <a:latin typeface="+mn-lt"/>
                          <a:ea typeface="+mn-ea"/>
                          <a:cs typeface="+mn-cs"/>
                        </a:rPr>
                        <a:t>entidad organizadora</a:t>
                      </a:r>
                      <a:r>
                        <a:rPr lang="es-ES" sz="1800" b="1" i="0" u="none" strike="noStrike" kern="1200" baseline="0" dirty="0" smtClean="0">
                          <a:solidFill>
                            <a:srgbClr val="FFFF00"/>
                          </a:solidFill>
                          <a:latin typeface="+mn-lt"/>
                          <a:ea typeface="+mn-ea"/>
                          <a:cs typeface="+mn-cs"/>
                        </a:rPr>
                        <a:t> de la final de la «UEFA Champions League 2019» y «UEFA EURO 2020» y de los </a:t>
                      </a:r>
                      <a:r>
                        <a:rPr lang="es-ES" sz="1800" b="1" i="0" u="sng" strike="noStrike" kern="1200" baseline="0" dirty="0" smtClean="0">
                          <a:solidFill>
                            <a:srgbClr val="FFFF00"/>
                          </a:solidFill>
                          <a:latin typeface="+mn-lt"/>
                          <a:ea typeface="+mn-ea"/>
                          <a:cs typeface="+mn-cs"/>
                        </a:rPr>
                        <a:t>equipos participantes</a:t>
                      </a:r>
                      <a:r>
                        <a:rPr lang="es-ES" sz="1800" b="1" i="0" u="none" strike="noStrike" kern="1200" baseline="0" dirty="0" smtClean="0">
                          <a:solidFill>
                            <a:srgbClr val="FFFF00"/>
                          </a:solidFill>
                          <a:latin typeface="+mn-lt"/>
                          <a:ea typeface="+mn-ea"/>
                          <a:cs typeface="+mn-cs"/>
                        </a:rPr>
                        <a:t>:</a:t>
                      </a:r>
                      <a:endParaRPr lang="pt-BR" sz="24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1"/>
                  </a:ext>
                </a:extLst>
              </a:tr>
              <a:tr h="1609250">
                <a:tc>
                  <a:txBody>
                    <a:bodyPr/>
                    <a:lstStyle/>
                    <a:p>
                      <a:endParaRPr lang="pt-BR" sz="1400" b="1" u="sng" dirty="0" smtClean="0">
                        <a:solidFill>
                          <a:srgbClr val="FFFF00"/>
                        </a:solidFill>
                        <a:effectLst>
                          <a:outerShdw blurRad="38100" dist="38100" dir="2700000" algn="tl">
                            <a:srgbClr val="000000">
                              <a:alpha val="43137"/>
                            </a:srgbClr>
                          </a:outerShdw>
                        </a:effectLst>
                      </a:endParaRPr>
                    </a:p>
                    <a:p>
                      <a:r>
                        <a:rPr lang="pt-BR" sz="1400" b="1" u="sng" dirty="0" smtClean="0">
                          <a:solidFill>
                            <a:srgbClr val="FFFF00"/>
                          </a:solidFill>
                          <a:effectLst>
                            <a:outerShdw blurRad="38100" dist="38100" dir="2700000" algn="tl">
                              <a:srgbClr val="000000">
                                <a:alpha val="43137"/>
                              </a:srgbClr>
                            </a:outerShdw>
                          </a:effectLst>
                        </a:rPr>
                        <a:t>Exención</a:t>
                      </a:r>
                    </a:p>
                    <a:p>
                      <a:endParaRPr lang="pt-BR" sz="2400" b="1" dirty="0" smtClean="0">
                        <a:solidFill>
                          <a:schemeClr val="tx1"/>
                        </a:solidFill>
                        <a:effectLst>
                          <a:outerShdw blurRad="38100" dist="38100" dir="2700000" algn="tl">
                            <a:srgbClr val="000000">
                              <a:alpha val="43137"/>
                            </a:srgbClr>
                          </a:outerShdw>
                        </a:effectLst>
                      </a:endParaRPr>
                    </a:p>
                    <a:p>
                      <a:r>
                        <a:rPr lang="pt-BR" sz="2400" b="1" dirty="0" smtClean="0">
                          <a:solidFill>
                            <a:schemeClr val="tx1"/>
                          </a:solidFill>
                          <a:effectLst>
                            <a:outerShdw blurRad="38100" dist="38100" dir="2700000" algn="tl">
                              <a:srgbClr val="000000">
                                <a:alpha val="43137"/>
                              </a:srgbClr>
                            </a:outerShdw>
                          </a:effectLst>
                        </a:rPr>
                        <a:t>IS</a:t>
                      </a:r>
                    </a:p>
                    <a:p>
                      <a:endParaRPr lang="pt-BR" sz="2400" b="1" dirty="0" smtClean="0">
                        <a:solidFill>
                          <a:schemeClr val="tx1"/>
                        </a:solidFill>
                        <a:effectLst>
                          <a:outerShdw blurRad="38100" dist="38100" dir="2700000" algn="tl">
                            <a:srgbClr val="000000">
                              <a:alpha val="43137"/>
                            </a:srgbClr>
                          </a:outerShdw>
                        </a:effectLst>
                      </a:endParaRPr>
                    </a:p>
                    <a:p>
                      <a:endParaRPr lang="pt-BR" sz="2400" b="1" dirty="0" smtClean="0">
                        <a:solidFill>
                          <a:schemeClr val="tx1"/>
                        </a:solidFill>
                        <a:effectLst>
                          <a:outerShdw blurRad="38100" dist="38100" dir="2700000" algn="tl">
                            <a:srgbClr val="000000">
                              <a:alpha val="43137"/>
                            </a:srgbClr>
                          </a:outerShdw>
                        </a:effectLst>
                      </a:endParaRPr>
                    </a:p>
                    <a:p>
                      <a:endParaRPr lang="pt-BR" sz="2400" b="1" dirty="0" smtClean="0">
                        <a:solidFill>
                          <a:schemeClr val="tx1"/>
                        </a:solidFill>
                        <a:effectLst>
                          <a:outerShdw blurRad="38100" dist="38100" dir="2700000" algn="tl">
                            <a:srgbClr val="000000">
                              <a:alpha val="43137"/>
                            </a:srgbClr>
                          </a:outerShdw>
                        </a:effectLst>
                      </a:endParaRPr>
                    </a:p>
                    <a:p>
                      <a:endParaRPr lang="pt-BR" sz="2400" b="1" dirty="0" smtClean="0">
                        <a:solidFill>
                          <a:schemeClr val="tx1"/>
                        </a:solidFill>
                        <a:effectLst>
                          <a:outerShdw blurRad="38100" dist="38100" dir="2700000" algn="tl">
                            <a:srgbClr val="000000">
                              <a:alpha val="43137"/>
                            </a:srgbClr>
                          </a:outerShdw>
                        </a:effectLst>
                      </a:endParaRPr>
                    </a:p>
                    <a:p>
                      <a:r>
                        <a:rPr lang="pt-BR" sz="2400" b="1" dirty="0" smtClean="0">
                          <a:solidFill>
                            <a:schemeClr val="tx1"/>
                          </a:solidFill>
                          <a:effectLst>
                            <a:outerShdw blurRad="38100" dist="38100" dir="2700000" algn="tl">
                              <a:srgbClr val="000000">
                                <a:alpha val="43137"/>
                              </a:srgbClr>
                            </a:outerShdw>
                          </a:effectLst>
                        </a:rPr>
                        <a:t>IRNR</a:t>
                      </a:r>
                      <a:endParaRPr lang="pt-BR" sz="24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mj-lt"/>
                        <a:buAutoNum type="arabicPeriod"/>
                      </a:pPr>
                      <a:r>
                        <a:rPr lang="es-ES" sz="1800" b="0" i="0" u="none" strike="noStrike" kern="1200" baseline="0" dirty="0" smtClean="0">
                          <a:solidFill>
                            <a:srgbClr val="0000FF"/>
                          </a:solidFill>
                          <a:latin typeface="+mn-lt"/>
                          <a:ea typeface="+mn-ea"/>
                          <a:cs typeface="+mn-cs"/>
                        </a:rPr>
                        <a:t>Las personas jurídicas </a:t>
                      </a:r>
                      <a:r>
                        <a:rPr lang="es-ES" sz="1800" b="1" i="0" u="sng" strike="noStrike" kern="1200" baseline="0" dirty="0" smtClean="0">
                          <a:solidFill>
                            <a:srgbClr val="0000FF"/>
                          </a:solidFill>
                          <a:latin typeface="+mn-lt"/>
                          <a:ea typeface="+mn-ea"/>
                          <a:cs typeface="+mn-cs"/>
                        </a:rPr>
                        <a:t>residentes</a:t>
                      </a:r>
                      <a:r>
                        <a:rPr lang="es-ES" sz="1800" b="1" i="0" u="none" strike="noStrike" kern="1200" baseline="0" dirty="0" smtClean="0">
                          <a:solidFill>
                            <a:srgbClr val="0000FF"/>
                          </a:solidFill>
                          <a:latin typeface="+mn-lt"/>
                          <a:ea typeface="+mn-ea"/>
                          <a:cs typeface="+mn-cs"/>
                        </a:rPr>
                        <a:t> en territorio español </a:t>
                      </a:r>
                      <a:r>
                        <a:rPr lang="es-ES" sz="1800" b="1" i="0" u="sng" strike="noStrike" kern="1200" baseline="0" dirty="0" smtClean="0">
                          <a:solidFill>
                            <a:srgbClr val="0000FF"/>
                          </a:solidFill>
                          <a:latin typeface="+mn-lt"/>
                          <a:ea typeface="+mn-ea"/>
                          <a:cs typeface="+mn-cs"/>
                        </a:rPr>
                        <a:t>constituidas</a:t>
                      </a:r>
                      <a:r>
                        <a:rPr lang="es-ES" sz="1800" b="0" i="0" u="none" strike="noStrike" kern="1200" baseline="0" dirty="0" smtClean="0">
                          <a:solidFill>
                            <a:srgbClr val="0000FF"/>
                          </a:solidFill>
                          <a:latin typeface="+mn-lt"/>
                          <a:ea typeface="+mn-ea"/>
                          <a:cs typeface="+mn-cs"/>
                        </a:rPr>
                        <a:t> con motivo de la final de la «UEFA Champions League 2019» y «UEFA EURO 2020» por la entidad organizadora o por los equipos participantes estarán </a:t>
                      </a:r>
                      <a:r>
                        <a:rPr lang="es-ES" sz="1800" b="1" i="0" u="none" strike="noStrike" kern="1200" baseline="0" dirty="0" smtClean="0">
                          <a:solidFill>
                            <a:srgbClr val="FF0000"/>
                          </a:solidFill>
                          <a:latin typeface="+mn-lt"/>
                          <a:ea typeface="+mn-ea"/>
                          <a:cs typeface="+mn-cs"/>
                        </a:rPr>
                        <a:t>exentas</a:t>
                      </a:r>
                      <a:r>
                        <a:rPr lang="es-ES" sz="1800" b="0" i="0" u="none" strike="noStrike" kern="1200" baseline="0" dirty="0" smtClean="0">
                          <a:solidFill>
                            <a:srgbClr val="0000FF"/>
                          </a:solidFill>
                          <a:latin typeface="+mn-lt"/>
                          <a:ea typeface="+mn-ea"/>
                          <a:cs typeface="+mn-cs"/>
                        </a:rPr>
                        <a:t> del </a:t>
                      </a:r>
                      <a:r>
                        <a:rPr lang="es-ES" sz="1800" b="1" i="0" u="sng" strike="noStrike" kern="1200" baseline="0" dirty="0" smtClean="0">
                          <a:solidFill>
                            <a:srgbClr val="FF0066"/>
                          </a:solidFill>
                          <a:latin typeface="+mn-lt"/>
                          <a:ea typeface="+mn-ea"/>
                          <a:cs typeface="+mn-cs"/>
                        </a:rPr>
                        <a:t>Impuesto sobre Sociedades</a:t>
                      </a:r>
                      <a:r>
                        <a:rPr lang="es-ES" sz="1800" b="0" i="0" u="none" strike="noStrike" kern="1200" baseline="0" dirty="0" smtClean="0">
                          <a:solidFill>
                            <a:srgbClr val="FF0066"/>
                          </a:solidFill>
                          <a:latin typeface="+mn-lt"/>
                          <a:ea typeface="+mn-ea"/>
                          <a:cs typeface="+mn-cs"/>
                        </a:rPr>
                        <a:t> </a:t>
                      </a:r>
                      <a:r>
                        <a:rPr lang="es-ES" sz="1800" b="0" i="0" u="none" strike="noStrike" kern="1200" baseline="0" dirty="0" smtClean="0">
                          <a:solidFill>
                            <a:srgbClr val="0000FF"/>
                          </a:solidFill>
                          <a:latin typeface="+mn-lt"/>
                          <a:ea typeface="+mn-ea"/>
                          <a:cs typeface="+mn-cs"/>
                        </a:rPr>
                        <a:t>por las rentas obtenidas durante la celebración del acontecimiento y en la medida en que estén </a:t>
                      </a:r>
                      <a:r>
                        <a:rPr lang="es-ES" sz="1800" b="0" i="0" u="sng" strike="noStrike" kern="1200" baseline="0" dirty="0" smtClean="0">
                          <a:solidFill>
                            <a:srgbClr val="0000FF"/>
                          </a:solidFill>
                          <a:latin typeface="+mn-lt"/>
                          <a:ea typeface="+mn-ea"/>
                          <a:cs typeface="+mn-cs"/>
                        </a:rPr>
                        <a:t>directamente relacionadas con su participación en él</a:t>
                      </a:r>
                      <a:r>
                        <a:rPr lang="es-ES" sz="1800" b="0" i="0" u="none" strike="noStrike" kern="1200" baseline="0" dirty="0" smtClean="0">
                          <a:solidFill>
                            <a:srgbClr val="0000FF"/>
                          </a:solidFill>
                          <a:latin typeface="+mn-lt"/>
                          <a:ea typeface="+mn-ea"/>
                          <a:cs typeface="+mn-cs"/>
                        </a:rPr>
                        <a:t>.</a:t>
                      </a:r>
                    </a:p>
                    <a:p>
                      <a:pPr marL="342900" indent="-342900">
                        <a:buFont typeface="+mj-lt"/>
                        <a:buAutoNum type="arabicPeriod"/>
                      </a:pPr>
                      <a:r>
                        <a:rPr lang="es-ES" sz="1800" b="1" i="0" u="none" strike="noStrike" kern="1200" baseline="0" dirty="0" smtClean="0">
                          <a:solidFill>
                            <a:srgbClr val="FF0000"/>
                          </a:solidFill>
                          <a:latin typeface="+mn-lt"/>
                          <a:ea typeface="+mn-ea"/>
                          <a:cs typeface="+mn-cs"/>
                        </a:rPr>
                        <a:t>Igualmente exentas</a:t>
                      </a:r>
                      <a:r>
                        <a:rPr lang="es-ES" sz="1800" b="0" i="0" u="none" strike="noStrike" kern="1200" baseline="0" dirty="0" smtClean="0">
                          <a:solidFill>
                            <a:srgbClr val="0000FF"/>
                          </a:solidFill>
                          <a:latin typeface="+mn-lt"/>
                          <a:ea typeface="+mn-ea"/>
                          <a:cs typeface="+mn-cs"/>
                        </a:rPr>
                        <a:t> en el </a:t>
                      </a:r>
                      <a:r>
                        <a:rPr lang="es-ES" sz="1800" b="1" i="0" u="none" strike="noStrike" kern="1200" baseline="0" dirty="0" smtClean="0">
                          <a:solidFill>
                            <a:srgbClr val="FF0066"/>
                          </a:solidFill>
                          <a:latin typeface="+mn-lt"/>
                          <a:ea typeface="+mn-ea"/>
                          <a:cs typeface="+mn-cs"/>
                        </a:rPr>
                        <a:t>Impuesto sobre la Renta de </a:t>
                      </a:r>
                      <a:r>
                        <a:rPr lang="es-ES" sz="1800" b="1" i="0" u="sng" strike="noStrike" kern="1200" baseline="0" dirty="0" smtClean="0">
                          <a:solidFill>
                            <a:srgbClr val="FF0066"/>
                          </a:solidFill>
                          <a:latin typeface="+mn-lt"/>
                          <a:ea typeface="+mn-ea"/>
                          <a:cs typeface="+mn-cs"/>
                        </a:rPr>
                        <a:t>no Residentes</a:t>
                      </a:r>
                      <a:r>
                        <a:rPr lang="es-ES" sz="1800" b="1" i="0" u="none" strike="noStrike" kern="1200" baseline="0" dirty="0" smtClean="0">
                          <a:solidFill>
                            <a:srgbClr val="FF0066"/>
                          </a:solidFill>
                          <a:latin typeface="+mn-lt"/>
                          <a:ea typeface="+mn-ea"/>
                          <a:cs typeface="+mn-cs"/>
                        </a:rPr>
                        <a:t> a los </a:t>
                      </a:r>
                      <a:r>
                        <a:rPr lang="es-ES" sz="1800" b="1" i="0" u="sng" strike="noStrike" kern="1200" baseline="0" dirty="0" smtClean="0">
                          <a:solidFill>
                            <a:srgbClr val="FF0066"/>
                          </a:solidFill>
                          <a:latin typeface="+mn-lt"/>
                          <a:ea typeface="+mn-ea"/>
                          <a:cs typeface="+mn-cs"/>
                        </a:rPr>
                        <a:t>Establecimientos Permanentes</a:t>
                      </a:r>
                      <a:r>
                        <a:rPr lang="es-ES" sz="1800" b="0" i="0" u="none" strike="noStrike" kern="1200" baseline="0" dirty="0" smtClean="0">
                          <a:solidFill>
                            <a:srgbClr val="0000FF"/>
                          </a:solidFill>
                          <a:latin typeface="+mn-lt"/>
                          <a:ea typeface="+mn-ea"/>
                          <a:cs typeface="+mn-cs"/>
                        </a:rPr>
                        <a:t> que la entidad organizadora de la final de la «UEFA Champions League 2019» y «UEFA EURO 2020» o los equipos participantes constituyan en España con motivo del acontecimiento por las rentas obtenidas durante su celebración y en la medida que estén </a:t>
                      </a:r>
                      <a:r>
                        <a:rPr lang="es-ES" sz="1800" b="0" i="0" u="sng" strike="noStrike" kern="1200" baseline="0" dirty="0" smtClean="0">
                          <a:solidFill>
                            <a:srgbClr val="0000FF"/>
                          </a:solidFill>
                          <a:latin typeface="+mn-lt"/>
                          <a:ea typeface="+mn-ea"/>
                          <a:cs typeface="+mn-cs"/>
                        </a:rPr>
                        <a:t>directamente relacionadas con su participación en él</a:t>
                      </a:r>
                      <a:r>
                        <a:rPr lang="es-ES" sz="1800" b="0" i="0" u="none" strike="noStrike" kern="1200" baseline="0" dirty="0" smtClean="0">
                          <a:solidFill>
                            <a:srgbClr val="0000FF"/>
                          </a:solidFill>
                          <a:latin typeface="+mn-lt"/>
                          <a:ea typeface="+mn-ea"/>
                          <a:cs typeface="+mn-cs"/>
                        </a:rPr>
                        <a:t>.</a:t>
                      </a:r>
                    </a:p>
                    <a:p>
                      <a:pPr marL="342900" indent="-342900">
                        <a:buFont typeface="+mj-lt"/>
                        <a:buAutoNum type="arabicPeriod"/>
                      </a:pPr>
                      <a:r>
                        <a:rPr lang="es-ES" sz="1800" b="0" i="0" u="none" strike="noStrike" kern="1200" baseline="0" dirty="0" smtClean="0">
                          <a:solidFill>
                            <a:srgbClr val="0000FF"/>
                          </a:solidFill>
                          <a:latin typeface="+mn-lt"/>
                          <a:ea typeface="+mn-ea"/>
                          <a:cs typeface="+mn-cs"/>
                        </a:rPr>
                        <a:t>Estarán </a:t>
                      </a:r>
                      <a:r>
                        <a:rPr lang="es-ES" sz="1800" b="1" i="0" u="none" strike="noStrike" kern="1200" baseline="0" dirty="0" smtClean="0">
                          <a:solidFill>
                            <a:srgbClr val="FF0000"/>
                          </a:solidFill>
                          <a:latin typeface="+mn-lt"/>
                          <a:ea typeface="+mn-ea"/>
                          <a:cs typeface="+mn-cs"/>
                        </a:rPr>
                        <a:t>exentas</a:t>
                      </a:r>
                      <a:r>
                        <a:rPr lang="es-ES" sz="1800" b="0" i="0" u="none" strike="noStrike" kern="1200" baseline="0" dirty="0" smtClean="0">
                          <a:solidFill>
                            <a:srgbClr val="0000FF"/>
                          </a:solidFill>
                          <a:latin typeface="+mn-lt"/>
                          <a:ea typeface="+mn-ea"/>
                          <a:cs typeface="+mn-cs"/>
                        </a:rPr>
                        <a:t> las rentas obtenidas </a:t>
                      </a:r>
                      <a:r>
                        <a:rPr lang="es-ES" sz="1800" b="1" i="0" u="sng" strike="noStrike" kern="1200" baseline="0" dirty="0" smtClean="0">
                          <a:solidFill>
                            <a:srgbClr val="FF0066"/>
                          </a:solidFill>
                          <a:latin typeface="+mn-lt"/>
                          <a:ea typeface="+mn-ea"/>
                          <a:cs typeface="+mn-cs"/>
                        </a:rPr>
                        <a:t>sin</a:t>
                      </a:r>
                      <a:r>
                        <a:rPr lang="es-ES" sz="1800" b="1" i="0" u="none" strike="noStrike" kern="1200" baseline="0" dirty="0" smtClean="0">
                          <a:solidFill>
                            <a:srgbClr val="FF0066"/>
                          </a:solidFill>
                          <a:latin typeface="+mn-lt"/>
                          <a:ea typeface="+mn-ea"/>
                          <a:cs typeface="+mn-cs"/>
                        </a:rPr>
                        <a:t> establecimiento permanente</a:t>
                      </a:r>
                      <a:r>
                        <a:rPr lang="es-ES" sz="1800" b="0" i="0" u="none" strike="noStrike" kern="1200" baseline="0" dirty="0" smtClean="0">
                          <a:solidFill>
                            <a:srgbClr val="0000FF"/>
                          </a:solidFill>
                          <a:latin typeface="+mn-lt"/>
                          <a:ea typeface="+mn-ea"/>
                          <a:cs typeface="+mn-cs"/>
                        </a:rPr>
                        <a:t> por la entidad organizadora de la final de la «UEFA Champions League 2019» y «UEFA EURO 2020» o los equipos participantes, generadas con motivo de la celebración de la final de la «UEFA Champions League 2019» y «UEFA EURO 2020» y en la medida en que estén </a:t>
                      </a:r>
                      <a:r>
                        <a:rPr lang="es-ES" sz="1800" b="0" i="0" u="sng" strike="noStrike" kern="1200" baseline="0" dirty="0" smtClean="0">
                          <a:solidFill>
                            <a:srgbClr val="0000FF"/>
                          </a:solidFill>
                          <a:latin typeface="+mn-lt"/>
                          <a:ea typeface="+mn-ea"/>
                          <a:cs typeface="+mn-cs"/>
                        </a:rPr>
                        <a:t>directamente relacionadas con su participación en aquella</a:t>
                      </a:r>
                      <a:r>
                        <a:rPr lang="es-ES" sz="1800" b="0" i="0" u="none" strike="noStrike" kern="1200" baseline="0" dirty="0" smtClean="0">
                          <a:solidFill>
                            <a:srgbClr val="0000FF"/>
                          </a:solidFill>
                          <a:latin typeface="+mn-lt"/>
                          <a:ea typeface="+mn-ea"/>
                          <a:cs typeface="+mn-cs"/>
                        </a:rPr>
                        <a:t>.</a:t>
                      </a:r>
                      <a:endParaRPr lang="pt-BR" sz="2400" dirty="0">
                        <a:solidFill>
                          <a:srgbClr val="0000FF"/>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982770927"/>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78AFB04-90CF-4C00-9262-A19D48C6EE43}" type="slidenum">
              <a:rPr lang="es-ES"/>
              <a:pPr>
                <a:defRPr/>
              </a:pPr>
              <a:t>379</a:t>
            </a:fld>
            <a:endParaRPr lang="es-ES" dirty="0"/>
          </a:p>
        </p:txBody>
      </p:sp>
      <p:sp>
        <p:nvSpPr>
          <p:cNvPr id="130052" name="Text Box 3"/>
          <p:cNvSpPr txBox="1">
            <a:spLocks noChangeArrowheads="1"/>
          </p:cNvSpPr>
          <p:nvPr/>
        </p:nvSpPr>
        <p:spPr bwMode="auto">
          <a:xfrm>
            <a:off x="0" y="3810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a:solidFill>
                  <a:srgbClr val="000066"/>
                </a:solidFill>
              </a:rPr>
              <a:t>final de la «UEFA Champions League 2019» y «UEFA EURO 2020</a:t>
            </a:r>
            <a:r>
              <a:rPr lang="es-ES" sz="1800" dirty="0" smtClean="0">
                <a:solidFill>
                  <a:srgbClr val="000066"/>
                </a:solidFill>
              </a:rPr>
              <a:t>»</a:t>
            </a:r>
            <a:endParaRPr lang="es-ES" sz="1800" dirty="0">
              <a:solidFill>
                <a:srgbClr val="000066"/>
              </a:solidFill>
              <a:latin typeface="+mn-lt"/>
            </a:endParaRPr>
          </a:p>
        </p:txBody>
      </p:sp>
      <p:sp>
        <p:nvSpPr>
          <p:cNvPr id="2424837" name="Rectangle 5"/>
          <p:cNvSpPr>
            <a:spLocks noChangeArrowheads="1"/>
          </p:cNvSpPr>
          <p:nvPr/>
        </p:nvSpPr>
        <p:spPr bwMode="auto">
          <a:xfrm>
            <a:off x="0" y="0"/>
            <a:ext cx="9829800" cy="392668"/>
          </a:xfrm>
          <a:prstGeom prst="rect">
            <a:avLst/>
          </a:prstGeom>
          <a:noFill/>
          <a:ln w="9525">
            <a:noFill/>
            <a:miter lim="800000"/>
            <a:headEnd/>
            <a:tailEnd/>
          </a:ln>
          <a:effectLst/>
        </p:spPr>
        <p:txBody>
          <a:bodyPr anchor="t" anchorCtr="1"/>
          <a:lstStyle/>
          <a:p>
            <a:pPr>
              <a:defRPr/>
            </a:pPr>
            <a:r>
              <a:rPr lang="es-ES_tradnl" sz="2200" dirty="0">
                <a:solidFill>
                  <a:srgbClr val="FFFF66"/>
                </a:solidFill>
                <a:latin typeface="Arial" charset="0"/>
                <a:cs typeface="+mn-cs"/>
              </a:rPr>
              <a:t>DA </a:t>
            </a:r>
            <a:r>
              <a:rPr lang="es-ES_tradnl" sz="2200" dirty="0" smtClean="0">
                <a:solidFill>
                  <a:srgbClr val="FFFF66"/>
                </a:solidFill>
                <a:latin typeface="Arial" charset="0"/>
                <a:cs typeface="+mn-cs"/>
              </a:rPr>
              <a:t>1ª RD Ley 27/2018. </a:t>
            </a:r>
            <a:r>
              <a:rPr lang="es-ES_tradnl" sz="2200" dirty="0" smtClean="0">
                <a:solidFill>
                  <a:srgbClr val="FFFF66"/>
                </a:solidFill>
                <a:effectLst>
                  <a:outerShdw blurRad="38100" dist="38100" dir="2700000" algn="tl">
                    <a:srgbClr val="000000"/>
                  </a:outerShdw>
                </a:effectLst>
                <a:latin typeface="Arial" charset="0"/>
                <a:cs typeface="+mn-cs"/>
              </a:rPr>
              <a:t>Ventajas Fiscales.</a:t>
            </a:r>
            <a:r>
              <a:rPr lang="es-ES_tradnl" sz="2200" b="0" dirty="0" smtClean="0">
                <a:solidFill>
                  <a:schemeClr val="tx2"/>
                </a:solidFill>
                <a:effectLst>
                  <a:outerShdw blurRad="38100" dist="38100" dir="2700000" algn="tl">
                    <a:srgbClr val="000000"/>
                  </a:outerShdw>
                </a:effectLst>
                <a:latin typeface="Arial" charset="0"/>
                <a:cs typeface="+mn-cs"/>
              </a:rPr>
              <a:t> </a:t>
            </a:r>
            <a:r>
              <a:rPr lang="es-ES_tradnl" sz="2200" b="0" dirty="0">
                <a:solidFill>
                  <a:srgbClr val="FFFF66"/>
                </a:solidFill>
                <a:effectLst>
                  <a:outerShdw blurRad="38100" dist="38100" dir="2700000" algn="tl">
                    <a:srgbClr val="000000"/>
                  </a:outerShdw>
                </a:effectLst>
                <a:latin typeface="Arial" charset="0"/>
                <a:cs typeface="+mn-cs"/>
              </a:rPr>
              <a:t>(</a:t>
            </a:r>
            <a:r>
              <a:rPr lang="es-ES_tradnl" sz="2200" dirty="0">
                <a:solidFill>
                  <a:srgbClr val="FFFF66"/>
                </a:solidFill>
                <a:latin typeface="Arial" charset="0"/>
                <a:cs typeface="+mn-cs"/>
              </a:rPr>
              <a:t>LIS, </a:t>
            </a:r>
            <a:r>
              <a:rPr lang="es-ES_tradnl" sz="2200" dirty="0" smtClean="0">
                <a:solidFill>
                  <a:srgbClr val="FFFF66"/>
                </a:solidFill>
                <a:latin typeface="Arial" charset="0"/>
                <a:cs typeface="+mn-cs"/>
              </a:rPr>
              <a:t>LIRPF, </a:t>
            </a:r>
            <a:r>
              <a:rPr lang="es-ES_tradnl" sz="2200" dirty="0">
                <a:solidFill>
                  <a:srgbClr val="FFFF66"/>
                </a:solidFill>
                <a:latin typeface="Arial" charset="0"/>
                <a:cs typeface="+mn-cs"/>
              </a:rPr>
              <a:t>LIRNR)</a:t>
            </a:r>
            <a:endParaRPr lang="es-ES" sz="2200" dirty="0">
              <a:solidFill>
                <a:srgbClr val="FFFF66"/>
              </a:solidFill>
              <a:latin typeface="Arial" charset="0"/>
              <a:cs typeface="+mn-cs"/>
            </a:endParaRPr>
          </a:p>
        </p:txBody>
      </p:sp>
      <p:graphicFrame>
        <p:nvGraphicFramePr>
          <p:cNvPr id="6" name="6 Tabla"/>
          <p:cNvGraphicFramePr>
            <a:graphicFrameLocks noGrp="1"/>
          </p:cNvGraphicFramePr>
          <p:nvPr>
            <p:extLst>
              <p:ext uri="{D42A27DB-BD31-4B8C-83A1-F6EECF244321}">
                <p14:modId xmlns="" xmlns:p14="http://schemas.microsoft.com/office/powerpoint/2010/main" val="3574297300"/>
              </p:ext>
            </p:extLst>
          </p:nvPr>
        </p:nvGraphicFramePr>
        <p:xfrm>
          <a:off x="76200" y="846687"/>
          <a:ext cx="9677400" cy="5157873"/>
        </p:xfrm>
        <a:graphic>
          <a:graphicData uri="http://schemas.openxmlformats.org/drawingml/2006/table">
            <a:tbl>
              <a:tblPr firstRow="1" bandRow="1">
                <a:tableStyleId>{5C22544A-7EE6-4342-B048-85BDC9FD1C3A}</a:tableStyleId>
              </a:tblPr>
              <a:tblGrid>
                <a:gridCol w="1014566">
                  <a:extLst>
                    <a:ext uri="{9D8B030D-6E8A-4147-A177-3AD203B41FA5}">
                      <a16:colId xmlns="" xmlns:a16="http://schemas.microsoft.com/office/drawing/2014/main" val="20000"/>
                    </a:ext>
                  </a:extLst>
                </a:gridCol>
                <a:gridCol w="8662834">
                  <a:extLst>
                    <a:ext uri="{9D8B030D-6E8A-4147-A177-3AD203B41FA5}">
                      <a16:colId xmlns="" xmlns:a16="http://schemas.microsoft.com/office/drawing/2014/main" val="20001"/>
                    </a:ext>
                  </a:extLst>
                </a:gridCol>
              </a:tblGrid>
              <a:tr h="677313">
                <a:tc gridSpan="2">
                  <a:txBody>
                    <a:bodyPr/>
                    <a:lstStyle/>
                    <a:p>
                      <a:pPr marL="342900" indent="-342900" algn="ctr">
                        <a:buFont typeface="+mj-lt"/>
                        <a:buAutoNum type="arabicPeriod" startAt="2"/>
                      </a:pPr>
                      <a:r>
                        <a:rPr lang="es-ES" sz="1800" b="1" i="0" u="none" strike="noStrike" kern="1200" baseline="0" dirty="0" smtClean="0">
                          <a:solidFill>
                            <a:srgbClr val="FFFF00"/>
                          </a:solidFill>
                          <a:latin typeface="+mn-lt"/>
                          <a:ea typeface="+mn-ea"/>
                          <a:cs typeface="+mn-cs"/>
                        </a:rPr>
                        <a:t>Régimen fiscal de las </a:t>
                      </a:r>
                      <a:r>
                        <a:rPr lang="es-ES" sz="1800" b="1" i="0" u="sng" strike="noStrike" kern="1200" baseline="0" dirty="0" smtClean="0">
                          <a:solidFill>
                            <a:srgbClr val="FFFF00"/>
                          </a:solidFill>
                          <a:latin typeface="+mn-lt"/>
                          <a:ea typeface="+mn-ea"/>
                          <a:cs typeface="+mn-cs"/>
                        </a:rPr>
                        <a:t>personas físicas</a:t>
                      </a:r>
                      <a:r>
                        <a:rPr lang="es-ES" sz="1800" b="1" i="0" u="none" strike="noStrike" kern="1200" baseline="0" dirty="0" smtClean="0">
                          <a:solidFill>
                            <a:srgbClr val="FFFF00"/>
                          </a:solidFill>
                          <a:latin typeface="+mn-lt"/>
                          <a:ea typeface="+mn-ea"/>
                          <a:cs typeface="+mn-cs"/>
                        </a:rPr>
                        <a:t> que presten servicios a la entidad organizadora o a los equipos participantes:</a:t>
                      </a:r>
                      <a:endParaRPr lang="pt-BR" sz="24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1"/>
                  </a:ext>
                </a:extLst>
              </a:tr>
              <a:tr h="1609250">
                <a:tc>
                  <a:txBody>
                    <a:bodyPr/>
                    <a:lstStyle/>
                    <a:p>
                      <a:endParaRPr lang="pt-BR" sz="2400" b="1" dirty="0" smtClean="0">
                        <a:solidFill>
                          <a:schemeClr val="tx1"/>
                        </a:solidFill>
                        <a:effectLst>
                          <a:outerShdw blurRad="38100" dist="38100" dir="2700000" algn="tl">
                            <a:srgbClr val="000000">
                              <a:alpha val="43137"/>
                            </a:srgbClr>
                          </a:outerShdw>
                        </a:effectLst>
                      </a:endParaRPr>
                    </a:p>
                    <a:p>
                      <a:endParaRPr lang="pt-BR" sz="2400" b="1" dirty="0" smtClean="0">
                        <a:solidFill>
                          <a:schemeClr val="tx1"/>
                        </a:solidFill>
                        <a:effectLst>
                          <a:outerShdw blurRad="38100" dist="38100" dir="2700000" algn="tl">
                            <a:srgbClr val="000000">
                              <a:alpha val="43137"/>
                            </a:srgbClr>
                          </a:outerShdw>
                        </a:effectLst>
                      </a:endParaRPr>
                    </a:p>
                    <a:p>
                      <a:r>
                        <a:rPr lang="pt-BR" sz="2400" b="1" dirty="0" smtClean="0">
                          <a:solidFill>
                            <a:schemeClr val="tx1"/>
                          </a:solidFill>
                          <a:effectLst>
                            <a:outerShdw blurRad="38100" dist="38100" dir="2700000" algn="tl">
                              <a:srgbClr val="000000">
                                <a:alpha val="43137"/>
                              </a:srgbClr>
                            </a:outerShdw>
                          </a:effectLst>
                        </a:rPr>
                        <a:t>IRNR</a:t>
                      </a:r>
                    </a:p>
                    <a:p>
                      <a:endParaRPr lang="pt-BR" sz="2400" b="1" dirty="0" smtClean="0">
                        <a:solidFill>
                          <a:schemeClr val="tx1"/>
                        </a:solidFill>
                        <a:effectLst>
                          <a:outerShdw blurRad="38100" dist="38100" dir="2700000" algn="tl">
                            <a:srgbClr val="000000">
                              <a:alpha val="43137"/>
                            </a:srgbClr>
                          </a:outerShdw>
                        </a:effectLst>
                      </a:endParaRPr>
                    </a:p>
                    <a:p>
                      <a:endParaRPr lang="pt-BR" sz="2400" b="1" dirty="0" smtClean="0">
                        <a:solidFill>
                          <a:schemeClr val="tx1"/>
                        </a:solidFill>
                        <a:effectLst>
                          <a:outerShdw blurRad="38100" dist="38100" dir="2700000" algn="tl">
                            <a:srgbClr val="000000">
                              <a:alpha val="43137"/>
                            </a:srgbClr>
                          </a:outerShdw>
                        </a:effectLst>
                      </a:endParaRPr>
                    </a:p>
                    <a:p>
                      <a:endParaRPr lang="pt-BR" sz="2400" b="1" dirty="0" smtClean="0">
                        <a:solidFill>
                          <a:schemeClr val="tx1"/>
                        </a:solidFill>
                        <a:effectLst>
                          <a:outerShdw blurRad="38100" dist="38100" dir="2700000" algn="tl">
                            <a:srgbClr val="000000">
                              <a:alpha val="43137"/>
                            </a:srgbClr>
                          </a:outerShdw>
                        </a:effectLst>
                      </a:endParaRPr>
                    </a:p>
                    <a:p>
                      <a:endParaRPr lang="pt-BR" sz="2400" b="1" dirty="0" smtClean="0">
                        <a:solidFill>
                          <a:schemeClr val="tx1"/>
                        </a:solidFill>
                        <a:effectLst>
                          <a:outerShdw blurRad="38100" dist="38100" dir="2700000" algn="tl">
                            <a:srgbClr val="000000">
                              <a:alpha val="43137"/>
                            </a:srgbClr>
                          </a:outerShdw>
                        </a:effectLst>
                      </a:endParaRPr>
                    </a:p>
                    <a:p>
                      <a:r>
                        <a:rPr lang="pt-BR" sz="2400" b="1" dirty="0" smtClean="0">
                          <a:solidFill>
                            <a:schemeClr val="tx1"/>
                          </a:solidFill>
                          <a:effectLst>
                            <a:outerShdw blurRad="38100" dist="38100" dir="2700000" algn="tl">
                              <a:srgbClr val="000000">
                                <a:alpha val="43137"/>
                              </a:srgbClr>
                            </a:outerShdw>
                          </a:effectLst>
                        </a:rPr>
                        <a:t>IRPF</a:t>
                      </a:r>
                    </a:p>
                    <a:p>
                      <a:endParaRPr lang="pt-BR" sz="24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mj-lt"/>
                        <a:buAutoNum type="arabicPeriod"/>
                      </a:pPr>
                      <a:r>
                        <a:rPr lang="es-ES" sz="1800" b="1" i="0" u="none" strike="noStrike" kern="1200" baseline="0" dirty="0" smtClean="0">
                          <a:solidFill>
                            <a:srgbClr val="FF0000"/>
                          </a:solidFill>
                          <a:latin typeface="+mn-lt"/>
                          <a:ea typeface="+mn-ea"/>
                          <a:cs typeface="+mn-cs"/>
                        </a:rPr>
                        <a:t>No se considerarán obtenidas en España</a:t>
                      </a:r>
                      <a:r>
                        <a:rPr lang="es-ES" sz="1800" b="0" i="0" u="none" strike="noStrike" kern="1200" baseline="0" dirty="0" smtClean="0">
                          <a:solidFill>
                            <a:srgbClr val="0000FF"/>
                          </a:solidFill>
                          <a:latin typeface="+mn-lt"/>
                          <a:ea typeface="+mn-ea"/>
                          <a:cs typeface="+mn-cs"/>
                        </a:rPr>
                        <a:t> las rentas que perciban las personas físicas que </a:t>
                      </a:r>
                      <a:r>
                        <a:rPr lang="es-ES" sz="1800" b="1" i="0" u="sng" strike="noStrike" kern="1200" baseline="0" dirty="0" smtClean="0">
                          <a:solidFill>
                            <a:srgbClr val="FF0000"/>
                          </a:solidFill>
                          <a:latin typeface="+mn-lt"/>
                          <a:ea typeface="+mn-ea"/>
                          <a:cs typeface="+mn-cs"/>
                        </a:rPr>
                        <a:t>no sean residentes</a:t>
                      </a:r>
                      <a:r>
                        <a:rPr lang="es-ES" sz="1800" b="0" i="0" u="none" strike="noStrike" kern="1200" baseline="0" dirty="0" smtClean="0">
                          <a:solidFill>
                            <a:srgbClr val="0000FF"/>
                          </a:solidFill>
                          <a:latin typeface="+mn-lt"/>
                          <a:ea typeface="+mn-ea"/>
                          <a:cs typeface="+mn-cs"/>
                        </a:rPr>
                        <a:t> en España, </a:t>
                      </a:r>
                      <a:r>
                        <a:rPr lang="es-ES" sz="1800" b="0" i="0" u="sng" strike="noStrike" kern="1200" baseline="0" dirty="0" smtClean="0">
                          <a:solidFill>
                            <a:srgbClr val="0000FF"/>
                          </a:solidFill>
                          <a:latin typeface="+mn-lt"/>
                          <a:ea typeface="+mn-ea"/>
                          <a:cs typeface="+mn-cs"/>
                        </a:rPr>
                        <a:t>por los servicios que presten a la entidad organizadora o a los equipos participantes</a:t>
                      </a:r>
                      <a:r>
                        <a:rPr lang="es-ES" sz="1800" b="0" i="0" u="none" strike="noStrike" kern="1200" baseline="0" dirty="0" smtClean="0">
                          <a:solidFill>
                            <a:srgbClr val="0000FF"/>
                          </a:solidFill>
                          <a:latin typeface="+mn-lt"/>
                          <a:ea typeface="+mn-ea"/>
                          <a:cs typeface="+mn-cs"/>
                        </a:rPr>
                        <a:t>, generadas </a:t>
                      </a:r>
                      <a:r>
                        <a:rPr lang="es-ES" sz="1800" b="0" i="0" u="sng" strike="noStrike" kern="1200" baseline="0" dirty="0" smtClean="0">
                          <a:solidFill>
                            <a:srgbClr val="0000FF"/>
                          </a:solidFill>
                          <a:latin typeface="+mn-lt"/>
                          <a:ea typeface="+mn-ea"/>
                          <a:cs typeface="+mn-cs"/>
                        </a:rPr>
                        <a:t>con motivo de la celebración de la final</a:t>
                      </a:r>
                      <a:r>
                        <a:rPr lang="es-ES" sz="1800" b="0" i="0" u="none" strike="noStrike" kern="1200" baseline="0" dirty="0" smtClean="0">
                          <a:solidFill>
                            <a:srgbClr val="0000FF"/>
                          </a:solidFill>
                          <a:latin typeface="+mn-lt"/>
                          <a:ea typeface="+mn-ea"/>
                          <a:cs typeface="+mn-cs"/>
                        </a:rPr>
                        <a:t> de la «UEFA Champions League 2019» y «UEFA EURO 2020» y en la medida en que estén </a:t>
                      </a:r>
                      <a:r>
                        <a:rPr lang="es-ES" sz="1800" b="0" i="0" u="sng" strike="noStrike" kern="1200" baseline="0" dirty="0" smtClean="0">
                          <a:solidFill>
                            <a:srgbClr val="0000FF"/>
                          </a:solidFill>
                          <a:latin typeface="+mn-lt"/>
                          <a:ea typeface="+mn-ea"/>
                          <a:cs typeface="+mn-cs"/>
                        </a:rPr>
                        <a:t>directamente relacionadas con su participación en aquella</a:t>
                      </a:r>
                      <a:r>
                        <a:rPr lang="es-ES" sz="1800" b="0" i="0" u="none" strike="noStrike" kern="1200" baseline="0" dirty="0" smtClean="0">
                          <a:solidFill>
                            <a:srgbClr val="0000FF"/>
                          </a:solidFill>
                          <a:latin typeface="+mn-lt"/>
                          <a:ea typeface="+mn-ea"/>
                          <a:cs typeface="+mn-cs"/>
                        </a:rPr>
                        <a:t>.</a:t>
                      </a:r>
                    </a:p>
                    <a:p>
                      <a:pPr marL="342900" indent="-342900">
                        <a:buFont typeface="+mj-lt"/>
                        <a:buAutoNum type="arabicPeriod"/>
                      </a:pPr>
                      <a:endParaRPr lang="es-ES" sz="1800" b="0" i="0" u="none" strike="noStrike" kern="1200" baseline="0" dirty="0" smtClean="0">
                        <a:solidFill>
                          <a:srgbClr val="0000FF"/>
                        </a:solidFill>
                        <a:latin typeface="+mn-lt"/>
                        <a:ea typeface="+mn-ea"/>
                        <a:cs typeface="+mn-cs"/>
                      </a:endParaRPr>
                    </a:p>
                    <a:p>
                      <a:pPr marL="342900" indent="-342900">
                        <a:buFont typeface="+mj-lt"/>
                        <a:buAutoNum type="arabicPeriod"/>
                      </a:pPr>
                      <a:r>
                        <a:rPr lang="es-ES" sz="1800" b="0" i="0" u="none" strike="noStrike" kern="1200" baseline="0" dirty="0" smtClean="0">
                          <a:solidFill>
                            <a:srgbClr val="0000FF"/>
                          </a:solidFill>
                          <a:latin typeface="+mn-lt"/>
                          <a:ea typeface="+mn-ea"/>
                          <a:cs typeface="+mn-cs"/>
                        </a:rPr>
                        <a:t>Las personas físicas </a:t>
                      </a:r>
                      <a:r>
                        <a:rPr lang="es-ES" sz="1800" b="1" i="0" u="none" strike="noStrike" kern="1200" baseline="0" dirty="0" smtClean="0">
                          <a:solidFill>
                            <a:srgbClr val="0000FF"/>
                          </a:solidFill>
                          <a:latin typeface="+mn-lt"/>
                          <a:ea typeface="+mn-ea"/>
                          <a:cs typeface="+mn-cs"/>
                        </a:rPr>
                        <a:t>que adquieran la condición de contribuyentes por el Impuesto sobre la Renta de las Personas Físicas </a:t>
                      </a:r>
                      <a:r>
                        <a:rPr lang="es-ES" sz="1800" b="0" i="0" u="sng" strike="noStrike" kern="1200" baseline="0" dirty="0" smtClean="0">
                          <a:solidFill>
                            <a:srgbClr val="0000FF"/>
                          </a:solidFill>
                          <a:latin typeface="+mn-lt"/>
                          <a:ea typeface="+mn-ea"/>
                          <a:cs typeface="+mn-cs"/>
                        </a:rPr>
                        <a:t>como consecuencia de su desplazamiento a territorio español con motivo de la final</a:t>
                      </a:r>
                      <a:r>
                        <a:rPr lang="es-ES" sz="1800" b="0" i="0" u="none" strike="noStrike" kern="1200" baseline="0" dirty="0" smtClean="0">
                          <a:solidFill>
                            <a:srgbClr val="0000FF"/>
                          </a:solidFill>
                          <a:latin typeface="+mn-lt"/>
                          <a:ea typeface="+mn-ea"/>
                          <a:cs typeface="+mn-cs"/>
                        </a:rPr>
                        <a:t> de la «UEFA Champions League 2019» y «UEFA EURO 2020» </a:t>
                      </a:r>
                      <a:r>
                        <a:rPr lang="es-ES" sz="1800" b="1" i="0" u="sng" strike="noStrike" kern="1200" baseline="0" dirty="0" smtClean="0">
                          <a:solidFill>
                            <a:srgbClr val="FF0000"/>
                          </a:solidFill>
                          <a:latin typeface="+mn-lt"/>
                          <a:ea typeface="+mn-ea"/>
                          <a:cs typeface="+mn-cs"/>
                        </a:rPr>
                        <a:t>podrán optar</a:t>
                      </a:r>
                      <a:r>
                        <a:rPr lang="es-ES" sz="18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0000FF"/>
                          </a:solidFill>
                          <a:latin typeface="+mn-lt"/>
                          <a:ea typeface="+mn-ea"/>
                          <a:cs typeface="+mn-cs"/>
                        </a:rPr>
                        <a:t>por tributar por el Impuesto sobre la Renta de no Residentes</a:t>
                      </a:r>
                      <a:r>
                        <a:rPr lang="es-ES" sz="1800" b="0" i="0" u="none" strike="noStrike" kern="1200" baseline="0" dirty="0" smtClean="0">
                          <a:solidFill>
                            <a:srgbClr val="0000FF"/>
                          </a:solidFill>
                          <a:latin typeface="+mn-lt"/>
                          <a:ea typeface="+mn-ea"/>
                          <a:cs typeface="+mn-cs"/>
                        </a:rPr>
                        <a:t>, en los términos y condiciones previstos en el </a:t>
                      </a:r>
                      <a:r>
                        <a:rPr lang="es-ES" sz="1800" b="1" i="0" u="sng" strike="noStrike" kern="1200" baseline="0" dirty="0" smtClean="0">
                          <a:solidFill>
                            <a:srgbClr val="FF0000"/>
                          </a:solidFill>
                          <a:latin typeface="+mn-lt"/>
                          <a:ea typeface="+mn-ea"/>
                          <a:cs typeface="+mn-cs"/>
                        </a:rPr>
                        <a:t>artículo 93</a:t>
                      </a:r>
                      <a:r>
                        <a:rPr lang="es-ES" sz="1800" b="0" i="0" u="none" strike="noStrike" kern="1200" baseline="0" dirty="0" smtClean="0">
                          <a:solidFill>
                            <a:srgbClr val="0000FF"/>
                          </a:solidFill>
                          <a:latin typeface="+mn-lt"/>
                          <a:ea typeface="+mn-ea"/>
                          <a:cs typeface="+mn-cs"/>
                        </a:rPr>
                        <a:t> de la Ley 35/2006, de 28 de noviembre, del Impuesto sobre la Renta de las Personas Físicas y de modificación parcial de las leyes de los Impuestos sobre Sociedades, sobre la Renta de no Residentes y sobre el Patrimonio. </a:t>
                      </a:r>
                      <a:r>
                        <a:rPr lang="es-ES" sz="1800" b="1" i="0" u="none" strike="noStrike" kern="1200" baseline="0" dirty="0" smtClean="0">
                          <a:solidFill>
                            <a:srgbClr val="FF0066"/>
                          </a:solidFill>
                          <a:latin typeface="+mn-lt"/>
                          <a:ea typeface="+mn-ea"/>
                          <a:cs typeface="+mn-cs"/>
                        </a:rPr>
                        <a:t>(Podrán optar por la “Ley Beckham”).</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10942678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6" name="Marcador de número de diapositiva 1"/>
          <p:cNvSpPr>
            <a:spLocks noGrp="1"/>
          </p:cNvSpPr>
          <p:nvPr>
            <p:ph type="sldNum" sz="quarter" idx="10"/>
          </p:nvPr>
        </p:nvSpPr>
        <p:spPr>
          <a:xfrm>
            <a:off x="9448800" y="6381750"/>
            <a:ext cx="585787" cy="476250"/>
          </a:xfrm>
        </p:spPr>
        <p:txBody>
          <a:bodyPr/>
          <a:lstStyle/>
          <a:p>
            <a:fld id="{298EA89D-29F7-4FB4-AFD2-BF1CD5BF828E}" type="slidenum">
              <a:rPr lang="en-US" altLang="es-ES">
                <a:solidFill>
                  <a:srgbClr val="000000"/>
                </a:solidFill>
              </a:rPr>
              <a:pPr/>
              <a:t>38</a:t>
            </a:fld>
            <a:endParaRPr lang="en-US" altLang="es-ES" dirty="0">
              <a:solidFill>
                <a:srgbClr val="000000"/>
              </a:solidFill>
            </a:endParaRPr>
          </a:p>
        </p:txBody>
      </p:sp>
      <p:sp>
        <p:nvSpPr>
          <p:cNvPr id="2262018"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sp>
        <p:nvSpPr>
          <p:cNvPr id="2262019" name="Rectangle 3"/>
          <p:cNvSpPr>
            <a:spLocks noChangeArrowheads="1"/>
          </p:cNvSpPr>
          <p:nvPr/>
        </p:nvSpPr>
        <p:spPr bwMode="auto">
          <a:xfrm>
            <a:off x="2286000" y="18184"/>
            <a:ext cx="7620000" cy="59141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effectLst/>
                <a:latin typeface="+mj-lt"/>
              </a:rPr>
              <a:t>Contabilización del </a:t>
            </a:r>
            <a:r>
              <a:rPr lang="es-ES" altLang="es-ES" dirty="0" smtClean="0">
                <a:solidFill>
                  <a:srgbClr val="990033"/>
                </a:solidFill>
                <a:effectLst/>
                <a:latin typeface="+mj-lt"/>
              </a:rPr>
              <a:t>IS: </a:t>
            </a:r>
            <a:r>
              <a:rPr lang="es-ES" altLang="es-ES" u="sng" dirty="0" smtClean="0">
                <a:solidFill>
                  <a:srgbClr val="990033"/>
                </a:solidFill>
                <a:effectLst/>
                <a:latin typeface="+mj-lt"/>
              </a:rPr>
              <a:t>Deducciones Pendientes</a:t>
            </a:r>
            <a:endParaRPr lang="es-ES" altLang="es-ES" u="sng" dirty="0">
              <a:solidFill>
                <a:srgbClr val="990033"/>
              </a:solidFill>
              <a:effectLst/>
              <a:latin typeface="+mj-lt"/>
            </a:endParaRPr>
          </a:p>
        </p:txBody>
      </p:sp>
      <p:sp>
        <p:nvSpPr>
          <p:cNvPr id="2262020" name="Text Box 4"/>
          <p:cNvSpPr txBox="1">
            <a:spLocks noChangeArrowheads="1"/>
          </p:cNvSpPr>
          <p:nvPr/>
        </p:nvSpPr>
        <p:spPr bwMode="auto">
          <a:xfrm>
            <a:off x="76200" y="76200"/>
            <a:ext cx="2498725"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6-1</a:t>
            </a:r>
            <a:endParaRPr lang="es-ES" altLang="es-ES" dirty="0">
              <a:solidFill>
                <a:srgbClr val="333399"/>
              </a:solidFill>
              <a:latin typeface="Times New Roman" panose="02020603050405020304" pitchFamily="18" charset="0"/>
            </a:endParaRPr>
          </a:p>
        </p:txBody>
      </p:sp>
      <p:sp>
        <p:nvSpPr>
          <p:cNvPr id="2" name="Rectángulo 1"/>
          <p:cNvSpPr/>
          <p:nvPr/>
        </p:nvSpPr>
        <p:spPr>
          <a:xfrm>
            <a:off x="445295" y="818019"/>
            <a:ext cx="9155906" cy="2677656"/>
          </a:xfrm>
          <a:prstGeom prst="rect">
            <a:avLst/>
          </a:prstGeom>
        </p:spPr>
        <p:txBody>
          <a:bodyPr wrap="square">
            <a:spAutoFit/>
          </a:bodyPr>
          <a:lstStyle/>
          <a:p>
            <a:r>
              <a:rPr lang="es-ES" sz="1600" dirty="0">
                <a:solidFill>
                  <a:srgbClr val="0000FF"/>
                </a:solidFill>
                <a:latin typeface="+mn-lt"/>
              </a:rPr>
              <a:t>La sociedad </a:t>
            </a:r>
            <a:r>
              <a:rPr lang="es-ES" sz="1600" dirty="0" smtClean="0">
                <a:solidFill>
                  <a:srgbClr val="0000FF"/>
                </a:solidFill>
                <a:latin typeface="+mn-lt"/>
              </a:rPr>
              <a:t>“GENIA </a:t>
            </a:r>
            <a:r>
              <a:rPr lang="es-ES" sz="1600" dirty="0">
                <a:solidFill>
                  <a:srgbClr val="0000FF"/>
                </a:solidFill>
                <a:latin typeface="+mn-lt"/>
              </a:rPr>
              <a:t>S.A.” (ERD) tenemos los siguientes datos de los ejercicios N y N+1:</a:t>
            </a:r>
            <a:r>
              <a:rPr lang="es-ES" sz="1600" b="0" dirty="0">
                <a:solidFill>
                  <a:srgbClr val="0000FF"/>
                </a:solidFill>
                <a:latin typeface="+mn-lt"/>
              </a:rPr>
              <a:t> </a:t>
            </a:r>
          </a:p>
          <a:p>
            <a:r>
              <a:rPr lang="es-ES" sz="1600" b="0" dirty="0">
                <a:solidFill>
                  <a:srgbClr val="0000FF"/>
                </a:solidFill>
                <a:latin typeface="+mn-lt"/>
              </a:rPr>
              <a:t> </a:t>
            </a:r>
          </a:p>
          <a:p>
            <a:pPr marL="285750" indent="-285750">
              <a:buFont typeface="Wingdings" panose="05000000000000000000" pitchFamily="2" charset="2"/>
              <a:buChar char="§"/>
            </a:pPr>
            <a:r>
              <a:rPr lang="es-ES" sz="1600" b="0" u="sng" dirty="0">
                <a:solidFill>
                  <a:srgbClr val="0000FF"/>
                </a:solidFill>
                <a:latin typeface="+mn-lt"/>
              </a:rPr>
              <a:t>En el ejercicio N:</a:t>
            </a:r>
            <a:r>
              <a:rPr lang="es-ES" sz="1600" b="0" dirty="0">
                <a:solidFill>
                  <a:srgbClr val="0000FF"/>
                </a:solidFill>
                <a:latin typeface="+mn-lt"/>
              </a:rPr>
              <a:t> </a:t>
            </a:r>
            <a:r>
              <a:rPr lang="es-ES" sz="1600" b="0" dirty="0" smtClean="0">
                <a:solidFill>
                  <a:srgbClr val="0000FF"/>
                </a:solidFill>
                <a:latin typeface="+mn-lt"/>
              </a:rPr>
              <a:t>La</a:t>
            </a:r>
            <a:r>
              <a:rPr lang="es-ES_tradnl" sz="1600" b="0" dirty="0" smtClean="0">
                <a:solidFill>
                  <a:srgbClr val="0000FF"/>
                </a:solidFill>
                <a:latin typeface="+mn-lt"/>
              </a:rPr>
              <a:t>s </a:t>
            </a:r>
            <a:r>
              <a:rPr lang="es-ES_tradnl" sz="1600" b="0" dirty="0">
                <a:solidFill>
                  <a:srgbClr val="0000FF"/>
                </a:solidFill>
                <a:latin typeface="+mn-lt"/>
              </a:rPr>
              <a:t>deducciones no aplicadas han </a:t>
            </a:r>
            <a:r>
              <a:rPr lang="es-ES_tradnl" sz="1600" b="0" dirty="0" smtClean="0">
                <a:solidFill>
                  <a:srgbClr val="0000FF"/>
                </a:solidFill>
                <a:latin typeface="+mn-lt"/>
              </a:rPr>
              <a:t>sido de 5.000 €.</a:t>
            </a:r>
          </a:p>
          <a:p>
            <a:r>
              <a:rPr lang="es-ES_tradnl" sz="1600" b="0" dirty="0">
                <a:solidFill>
                  <a:srgbClr val="0000FF"/>
                </a:solidFill>
                <a:latin typeface="+mn-lt"/>
              </a:rPr>
              <a:t> </a:t>
            </a:r>
            <a:endParaRPr lang="es-ES" sz="1600" b="0" dirty="0">
              <a:solidFill>
                <a:srgbClr val="0000FF"/>
              </a:solidFill>
              <a:latin typeface="+mn-lt"/>
            </a:endParaRPr>
          </a:p>
          <a:p>
            <a:pPr marL="285750" indent="-285750">
              <a:buFont typeface="Wingdings" panose="05000000000000000000" pitchFamily="2" charset="2"/>
              <a:buChar char="§"/>
            </a:pPr>
            <a:r>
              <a:rPr lang="es-ES" sz="1600" b="0" u="sng" dirty="0">
                <a:solidFill>
                  <a:srgbClr val="0000FF"/>
                </a:solidFill>
                <a:latin typeface="+mn-lt"/>
              </a:rPr>
              <a:t>En el ejercicio </a:t>
            </a:r>
            <a:r>
              <a:rPr lang="es-ES" sz="1600" b="0" u="sng" dirty="0" smtClean="0">
                <a:solidFill>
                  <a:srgbClr val="0000FF"/>
                </a:solidFill>
                <a:latin typeface="+mn-lt"/>
              </a:rPr>
              <a:t>N+1:</a:t>
            </a:r>
            <a:r>
              <a:rPr lang="es-ES" sz="1600" b="0" dirty="0">
                <a:solidFill>
                  <a:srgbClr val="0000FF"/>
                </a:solidFill>
                <a:latin typeface="+mn-lt"/>
              </a:rPr>
              <a:t> </a:t>
            </a:r>
            <a:r>
              <a:rPr lang="es-ES_tradnl" sz="1600" b="0" dirty="0" smtClean="0">
                <a:solidFill>
                  <a:srgbClr val="0000FF"/>
                </a:solidFill>
                <a:latin typeface="+mn-lt"/>
              </a:rPr>
              <a:t>Las </a:t>
            </a:r>
            <a:r>
              <a:rPr lang="es-ES_tradnl" sz="1600" b="0" dirty="0">
                <a:solidFill>
                  <a:srgbClr val="0000FF"/>
                </a:solidFill>
                <a:latin typeface="+mn-lt"/>
              </a:rPr>
              <a:t>deducciones </a:t>
            </a:r>
            <a:r>
              <a:rPr lang="es-ES_tradnl" sz="1600" b="0" dirty="0" smtClean="0">
                <a:solidFill>
                  <a:srgbClr val="0000FF"/>
                </a:solidFill>
                <a:latin typeface="+mn-lt"/>
              </a:rPr>
              <a:t>aplicadas, las </a:t>
            </a:r>
            <a:r>
              <a:rPr lang="es-ES_tradnl" sz="1600" b="0" dirty="0">
                <a:solidFill>
                  <a:srgbClr val="0000FF"/>
                </a:solidFill>
                <a:latin typeface="+mn-lt"/>
              </a:rPr>
              <a:t>del ejercicio </a:t>
            </a:r>
            <a:r>
              <a:rPr lang="es-ES_tradnl" sz="1600" b="0" dirty="0" smtClean="0">
                <a:solidFill>
                  <a:srgbClr val="0000FF"/>
                </a:solidFill>
                <a:latin typeface="+mn-lt"/>
              </a:rPr>
              <a:t>N de 5.000 €.</a:t>
            </a:r>
            <a:endParaRPr lang="es-ES" sz="1600" b="0" i="1" dirty="0">
              <a:solidFill>
                <a:srgbClr val="0000FF"/>
              </a:solidFill>
              <a:latin typeface="+mn-lt"/>
            </a:endParaRPr>
          </a:p>
          <a:p>
            <a:r>
              <a:rPr lang="es-ES_tradnl" sz="1600" b="0" dirty="0">
                <a:solidFill>
                  <a:srgbClr val="0000FF"/>
                </a:solidFill>
                <a:latin typeface="+mn-lt"/>
              </a:rPr>
              <a:t> </a:t>
            </a:r>
            <a:endParaRPr lang="es-ES" sz="1600" b="0" dirty="0">
              <a:solidFill>
                <a:srgbClr val="0000FF"/>
              </a:solidFill>
              <a:latin typeface="+mn-lt"/>
            </a:endParaRPr>
          </a:p>
          <a:p>
            <a:r>
              <a:rPr lang="es-ES" sz="1600" b="0" dirty="0" smtClean="0">
                <a:solidFill>
                  <a:srgbClr val="0000FF"/>
                </a:solidFill>
                <a:latin typeface="+mn-lt"/>
              </a:rPr>
              <a:t> </a:t>
            </a:r>
          </a:p>
          <a:p>
            <a:pPr marL="342900" indent="-342900">
              <a:buFont typeface="Wingdings" panose="05000000000000000000" pitchFamily="2" charset="2"/>
              <a:buChar char="Ø"/>
            </a:pPr>
            <a:r>
              <a:rPr lang="es-ES" sz="1600" u="sng" dirty="0" smtClean="0">
                <a:solidFill>
                  <a:srgbClr val="0000FF"/>
                </a:solidFill>
                <a:latin typeface="+mn-lt"/>
              </a:rPr>
              <a:t>Fiscalmente</a:t>
            </a:r>
            <a:r>
              <a:rPr lang="es-ES" sz="1600" u="sng" dirty="0">
                <a:solidFill>
                  <a:srgbClr val="0000FF"/>
                </a:solidFill>
                <a:latin typeface="+mn-lt"/>
              </a:rPr>
              <a:t>:</a:t>
            </a:r>
            <a:r>
              <a:rPr lang="es-ES" sz="1600" dirty="0">
                <a:solidFill>
                  <a:srgbClr val="0000FF"/>
                </a:solidFill>
                <a:latin typeface="+mn-lt"/>
              </a:rPr>
              <a:t> Decide </a:t>
            </a:r>
            <a:r>
              <a:rPr lang="es-ES" sz="1600" dirty="0" smtClean="0">
                <a:solidFill>
                  <a:srgbClr val="0000FF"/>
                </a:solidFill>
                <a:latin typeface="+mn-lt"/>
              </a:rPr>
              <a:t>aplicar las deducciones del año N en </a:t>
            </a:r>
            <a:r>
              <a:rPr lang="es-ES" sz="1600" dirty="0">
                <a:solidFill>
                  <a:srgbClr val="0000FF"/>
                </a:solidFill>
                <a:latin typeface="+mn-lt"/>
              </a:rPr>
              <a:t>el año N+1</a:t>
            </a:r>
            <a:r>
              <a:rPr lang="es-ES" sz="1600" b="0" dirty="0" smtClean="0">
                <a:solidFill>
                  <a:srgbClr val="0000FF"/>
                </a:solidFill>
                <a:latin typeface="+mn-lt"/>
              </a:rPr>
              <a:t>. </a:t>
            </a:r>
          </a:p>
          <a:p>
            <a:pPr marL="342900" indent="-342900">
              <a:buFont typeface="Wingdings" panose="05000000000000000000" pitchFamily="2" charset="2"/>
              <a:buChar char="Ø"/>
            </a:pPr>
            <a:endParaRPr lang="es-ES" sz="1600" b="0" dirty="0">
              <a:solidFill>
                <a:srgbClr val="0000FF"/>
              </a:solidFill>
              <a:latin typeface="+mn-lt"/>
            </a:endParaRPr>
          </a:p>
          <a:p>
            <a:endParaRPr lang="es-ES" sz="800" b="0" dirty="0">
              <a:solidFill>
                <a:srgbClr val="0000FF"/>
              </a:solidFill>
              <a:latin typeface="+mn-lt"/>
            </a:endParaRPr>
          </a:p>
          <a:p>
            <a:pPr marL="793115" indent="-342900" hangingPunct="0">
              <a:spcAft>
                <a:spcPts val="0"/>
              </a:spcAft>
              <a:buFont typeface="Wingdings" panose="05000000000000000000" pitchFamily="2" charset="2"/>
              <a:buChar char="v"/>
            </a:pPr>
            <a:r>
              <a:rPr lang="es-ES_tradnl" sz="1600" dirty="0" smtClean="0">
                <a:solidFill>
                  <a:srgbClr val="FF0000"/>
                </a:solidFill>
                <a:latin typeface="+mn-lt"/>
                <a:ea typeface="Times New Roman" panose="02020603050405020304" pitchFamily="18" charset="0"/>
              </a:rPr>
              <a:t>Realizar </a:t>
            </a:r>
            <a:r>
              <a:rPr lang="es-ES_tradnl" sz="1600" dirty="0">
                <a:solidFill>
                  <a:srgbClr val="FF0000"/>
                </a:solidFill>
                <a:latin typeface="+mn-lt"/>
                <a:ea typeface="Times New Roman" panose="02020603050405020304" pitchFamily="18" charset="0"/>
              </a:rPr>
              <a:t>los cálculos y contabilización del impuesto </a:t>
            </a:r>
            <a:r>
              <a:rPr lang="es-ES_tradnl" sz="1600" dirty="0" smtClean="0">
                <a:solidFill>
                  <a:srgbClr val="FF0000"/>
                </a:solidFill>
                <a:latin typeface="+mn-lt"/>
                <a:ea typeface="Times New Roman" panose="02020603050405020304" pitchFamily="18" charset="0"/>
              </a:rPr>
              <a:t>diferido.</a:t>
            </a:r>
            <a:endParaRPr lang="es-ES" sz="1600" i="1" dirty="0">
              <a:solidFill>
                <a:srgbClr val="FF0000"/>
              </a:solidFill>
              <a:effectLst/>
              <a:latin typeface="+mn-lt"/>
              <a:ea typeface="Times New Roman" panose="02020603050405020304" pitchFamily="18" charset="0"/>
            </a:endParaRPr>
          </a:p>
        </p:txBody>
      </p:sp>
    </p:spTree>
    <p:extLst>
      <p:ext uri="{BB962C8B-B14F-4D97-AF65-F5344CB8AC3E}">
        <p14:creationId xmlns="" xmlns:p14="http://schemas.microsoft.com/office/powerpoint/2010/main" val="4019307519"/>
      </p:ext>
    </p:extLst>
  </p:cSld>
  <p:clrMapOvr>
    <a:masterClrMapping/>
  </p:clrMapOvr>
  <p:transition/>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380</a:t>
            </a:fld>
            <a:endParaRPr lang="es-ES" dirty="0"/>
          </a:p>
        </p:txBody>
      </p:sp>
      <p:sp>
        <p:nvSpPr>
          <p:cNvPr id="14341" name="Text Box 4"/>
          <p:cNvSpPr txBox="1">
            <a:spLocks noChangeArrowheads="1"/>
          </p:cNvSpPr>
          <p:nvPr/>
        </p:nvSpPr>
        <p:spPr bwMode="auto">
          <a:xfrm>
            <a:off x="0" y="732234"/>
            <a:ext cx="9906000" cy="3077766"/>
          </a:xfrm>
          <a:prstGeom prst="rect">
            <a:avLst/>
          </a:prstGeom>
          <a:solidFill>
            <a:srgbClr val="CCFFFF"/>
          </a:solidFill>
          <a:ln w="9525">
            <a:noFill/>
            <a:miter lim="800000"/>
            <a:headEnd/>
            <a:tailEnd/>
          </a:ln>
        </p:spPr>
        <p:txBody>
          <a:bodyPr wrap="square">
            <a:spAutoFit/>
          </a:bodyPr>
          <a:lstStyle/>
          <a:p>
            <a:pPr algn="ctr"/>
            <a:endParaRPr lang="es-ES_tradnl" sz="2400" dirty="0" smtClean="0">
              <a:solidFill>
                <a:srgbClr val="000066"/>
              </a:solidFill>
            </a:endParaRPr>
          </a:p>
          <a:p>
            <a:pPr algn="ctr"/>
            <a:r>
              <a:rPr lang="es-ES_tradnl" sz="5400" dirty="0" smtClean="0">
                <a:solidFill>
                  <a:srgbClr val="FF0000"/>
                </a:solidFill>
              </a:rPr>
              <a:t>DEDUCCIONES</a:t>
            </a:r>
          </a:p>
          <a:p>
            <a:pPr algn="ctr"/>
            <a:r>
              <a:rPr lang="es-ES_tradnl" sz="5400" dirty="0" err="1" smtClean="0">
                <a:solidFill>
                  <a:srgbClr val="FF0000"/>
                </a:solidFill>
              </a:rPr>
              <a:t>I+D+i</a:t>
            </a:r>
            <a:endParaRPr lang="es-ES_tradnl" sz="5400" dirty="0" smtClean="0">
              <a:solidFill>
                <a:srgbClr val="FF0000"/>
              </a:solidFill>
            </a:endParaRPr>
          </a:p>
          <a:p>
            <a:pPr algn="ctr"/>
            <a:endParaRPr lang="es-ES_tradnl" sz="1400" dirty="0" smtClean="0">
              <a:solidFill>
                <a:srgbClr val="FF0000"/>
              </a:solidFill>
            </a:endParaRPr>
          </a:p>
          <a:p>
            <a:pPr algn="ctr">
              <a:buFont typeface="Wingdings" pitchFamily="2" charset="2"/>
              <a:buChar char="ü"/>
            </a:pPr>
            <a:r>
              <a:rPr lang="es-ES_tradnl" sz="4800" dirty="0" smtClean="0">
                <a:solidFill>
                  <a:srgbClr val="000066"/>
                </a:solidFill>
              </a:rPr>
              <a:t>Art. 35 LIS</a:t>
            </a:r>
          </a:p>
        </p:txBody>
      </p:sp>
    </p:spTree>
    <p:extLst>
      <p:ext uri="{BB962C8B-B14F-4D97-AF65-F5344CB8AC3E}">
        <p14:creationId xmlns="" xmlns:p14="http://schemas.microsoft.com/office/powerpoint/2010/main" val="2605416711"/>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9E3AA8C1-13BC-4528-9F8C-62C3028894BB}" type="slidenum">
              <a:rPr lang="es-ES"/>
              <a:pPr>
                <a:defRPr/>
              </a:pPr>
              <a:t>381</a:t>
            </a:fld>
            <a:endParaRPr lang="es-ES" dirty="0"/>
          </a:p>
        </p:txBody>
      </p:sp>
      <p:sp>
        <p:nvSpPr>
          <p:cNvPr id="84997" name="Text Box 3"/>
          <p:cNvSpPr txBox="1">
            <a:spLocks noChangeArrowheads="1"/>
          </p:cNvSpPr>
          <p:nvPr/>
        </p:nvSpPr>
        <p:spPr bwMode="auto">
          <a:xfrm>
            <a:off x="0" y="6858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b="1" dirty="0" smtClean="0">
                <a:solidFill>
                  <a:srgbClr val="000066"/>
                </a:solidFill>
              </a:rPr>
              <a:t>EJEMPLO-1  </a:t>
            </a:r>
            <a:r>
              <a:rPr lang="es-ES_tradnl" sz="2400" b="1" dirty="0" smtClean="0">
                <a:solidFill>
                  <a:srgbClr val="0000FF"/>
                </a:solidFill>
              </a:rPr>
              <a:t>ENUNCIADO</a:t>
            </a:r>
            <a:r>
              <a:rPr lang="es-ES_tradnl" sz="2400" b="1" dirty="0" smtClean="0">
                <a:solidFill>
                  <a:srgbClr val="000066"/>
                </a:solidFill>
              </a:rPr>
              <a:t>.  DEDUCCIÓN </a:t>
            </a:r>
            <a:r>
              <a:rPr lang="es-ES_tradnl" sz="2400" b="1" u="sng" dirty="0" smtClean="0">
                <a:solidFill>
                  <a:srgbClr val="FF0000"/>
                </a:solidFill>
              </a:rPr>
              <a:t>I+D</a:t>
            </a:r>
            <a:r>
              <a:rPr lang="es-ES_tradnl" sz="2400" b="1" dirty="0" smtClean="0">
                <a:solidFill>
                  <a:srgbClr val="FF0000"/>
                </a:solidFill>
              </a:rPr>
              <a:t>  </a:t>
            </a:r>
            <a:r>
              <a:rPr lang="es-ES_tradnl" sz="2400" dirty="0" smtClean="0">
                <a:solidFill>
                  <a:srgbClr val="0000FF"/>
                </a:solidFill>
              </a:rPr>
              <a:t>año N</a:t>
            </a:r>
            <a:endParaRPr lang="es-ES" sz="2400" b="1" u="sng" dirty="0">
              <a:solidFill>
                <a:srgbClr val="FF0000"/>
              </a:solidFill>
            </a:endParaRPr>
          </a:p>
        </p:txBody>
      </p:sp>
      <p:graphicFrame>
        <p:nvGraphicFramePr>
          <p:cNvPr id="8" name="7 Tabla"/>
          <p:cNvGraphicFramePr>
            <a:graphicFrameLocks noGrp="1"/>
          </p:cNvGraphicFramePr>
          <p:nvPr/>
        </p:nvGraphicFramePr>
        <p:xfrm>
          <a:off x="152400" y="1295400"/>
          <a:ext cx="9601200" cy="512064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3886200">
                <a:tc>
                  <a:txBody>
                    <a:bodyPr/>
                    <a:lstStyle/>
                    <a:p>
                      <a:r>
                        <a:rPr lang="es-ES_tradnl" sz="2000" b="1" kern="1200" dirty="0" smtClean="0">
                          <a:solidFill>
                            <a:schemeClr val="lt1"/>
                          </a:solidFill>
                          <a:latin typeface="+mn-lt"/>
                          <a:ea typeface="+mn-ea"/>
                          <a:cs typeface="+mn-cs"/>
                        </a:rPr>
                        <a:t>Durante el ejercicio N la sociedad INVENTASA , realiza las siguientes </a:t>
                      </a:r>
                      <a:r>
                        <a:rPr lang="es-ES_tradnl" sz="2000" b="1" u="sng" kern="1200" dirty="0" smtClean="0">
                          <a:solidFill>
                            <a:srgbClr val="FFFF00"/>
                          </a:solidFill>
                          <a:latin typeface="+mn-lt"/>
                          <a:ea typeface="+mn-ea"/>
                          <a:cs typeface="+mn-cs"/>
                        </a:rPr>
                        <a:t>operaciones de I+D</a:t>
                      </a:r>
                      <a:r>
                        <a:rPr lang="es-ES_tradnl" sz="2000" b="1" kern="1200" dirty="0" smtClean="0">
                          <a:solidFill>
                            <a:schemeClr val="lt1"/>
                          </a:solidFill>
                          <a:latin typeface="+mn-lt"/>
                          <a:ea typeface="+mn-ea"/>
                          <a:cs typeface="+mn-cs"/>
                        </a:rPr>
                        <a:t>:</a:t>
                      </a:r>
                    </a:p>
                    <a:p>
                      <a:pPr marL="342900" indent="-342900">
                        <a:buFont typeface="Wingdings" pitchFamily="2" charset="2"/>
                        <a:buChar char="v"/>
                      </a:pPr>
                      <a:r>
                        <a:rPr lang="es-ES_tradnl" sz="1800" b="1" u="sng" kern="1200" dirty="0" smtClean="0">
                          <a:solidFill>
                            <a:srgbClr val="FFFF00"/>
                          </a:solidFill>
                          <a:latin typeface="+mn-lt"/>
                          <a:ea typeface="+mn-ea"/>
                          <a:cs typeface="+mn-cs"/>
                        </a:rPr>
                        <a:t>La adquisición de un edificio</a:t>
                      </a:r>
                      <a:r>
                        <a:rPr lang="es-ES_tradnl" sz="1800" b="1" kern="1200" dirty="0" smtClean="0">
                          <a:solidFill>
                            <a:schemeClr val="lt1"/>
                          </a:solidFill>
                          <a:latin typeface="+mn-lt"/>
                          <a:ea typeface="+mn-ea"/>
                          <a:cs typeface="+mn-cs"/>
                        </a:rPr>
                        <a:t> por 700.000</a:t>
                      </a:r>
                      <a:r>
                        <a:rPr lang="es-ES_tradnl" sz="1800" b="1" kern="1200" baseline="0" dirty="0" smtClean="0">
                          <a:solidFill>
                            <a:schemeClr val="lt1"/>
                          </a:solidFill>
                          <a:latin typeface="+mn-lt"/>
                          <a:ea typeface="+mn-ea"/>
                          <a:cs typeface="+mn-cs"/>
                        </a:rPr>
                        <a:t> €</a:t>
                      </a:r>
                      <a:r>
                        <a:rPr lang="es-ES_tradnl" sz="1800" b="1" kern="1200" dirty="0" smtClean="0">
                          <a:solidFill>
                            <a:schemeClr val="lt1"/>
                          </a:solidFill>
                          <a:latin typeface="+mn-lt"/>
                          <a:ea typeface="+mn-ea"/>
                          <a:cs typeface="+mn-cs"/>
                        </a:rPr>
                        <a:t>  (correspondiendo 200.000 € al valor del suelo) que albergará </a:t>
                      </a:r>
                      <a:r>
                        <a:rPr lang="es-ES_tradnl" sz="1800" b="1" u="sng" kern="1200" dirty="0" smtClean="0">
                          <a:solidFill>
                            <a:schemeClr val="lt1"/>
                          </a:solidFill>
                          <a:latin typeface="+mn-lt"/>
                          <a:ea typeface="+mn-ea"/>
                          <a:cs typeface="+mn-cs"/>
                        </a:rPr>
                        <a:t>un laboratorio </a:t>
                      </a:r>
                      <a:r>
                        <a:rPr lang="es-ES_tradnl" sz="1800" b="1" kern="1200" dirty="0" smtClean="0">
                          <a:solidFill>
                            <a:schemeClr val="lt1"/>
                          </a:solidFill>
                          <a:latin typeface="+mn-lt"/>
                          <a:ea typeface="+mn-ea"/>
                          <a:cs typeface="+mn-cs"/>
                        </a:rPr>
                        <a:t>dedicado a actividades de I+D.  </a:t>
                      </a:r>
                    </a:p>
                    <a:p>
                      <a:pPr marL="342900" indent="-342900">
                        <a:buFont typeface="Wingdings" pitchFamily="2" charset="2"/>
                        <a:buChar char="v"/>
                      </a:pPr>
                      <a:r>
                        <a:rPr lang="es-ES_tradnl" sz="1800" b="1" kern="1200" dirty="0" smtClean="0">
                          <a:solidFill>
                            <a:schemeClr val="lt1"/>
                          </a:solidFill>
                          <a:latin typeface="+mn-lt"/>
                          <a:ea typeface="+mn-ea"/>
                          <a:cs typeface="+mn-cs"/>
                        </a:rPr>
                        <a:t>Adquiere por 400.000 €, </a:t>
                      </a:r>
                      <a:r>
                        <a:rPr lang="es-ES_tradnl" sz="1800" b="1" u="sng" kern="1200" dirty="0" smtClean="0">
                          <a:solidFill>
                            <a:srgbClr val="FFFF00"/>
                          </a:solidFill>
                          <a:latin typeface="+mn-lt"/>
                          <a:ea typeface="+mn-ea"/>
                          <a:cs typeface="+mn-cs"/>
                        </a:rPr>
                        <a:t>maquinaria afecta a I+D.</a:t>
                      </a:r>
                    </a:p>
                    <a:p>
                      <a:pPr marL="342900" indent="-342900">
                        <a:buFont typeface="Wingdings" pitchFamily="2" charset="2"/>
                        <a:buChar char="v"/>
                      </a:pPr>
                      <a:r>
                        <a:rPr lang="es-ES_tradnl" sz="1800" b="1" kern="1200" dirty="0" smtClean="0">
                          <a:solidFill>
                            <a:srgbClr val="FFFF66"/>
                          </a:solidFill>
                          <a:latin typeface="+mn-lt"/>
                          <a:ea typeface="+mn-ea"/>
                          <a:cs typeface="+mn-cs"/>
                        </a:rPr>
                        <a:t>Entra en funcionamiento en el propio ejercicio N (primer año de I+D).</a:t>
                      </a:r>
                    </a:p>
                    <a:p>
                      <a:endParaRPr lang="es-ES_tradnl" sz="1800" b="1" kern="1200" dirty="0" smtClean="0">
                        <a:solidFill>
                          <a:schemeClr val="lt1"/>
                        </a:solidFill>
                        <a:latin typeface="+mn-lt"/>
                        <a:ea typeface="+mn-ea"/>
                        <a:cs typeface="+mn-cs"/>
                      </a:endParaRPr>
                    </a:p>
                    <a:p>
                      <a:pPr marL="342900" indent="-342900">
                        <a:buFont typeface="Wingdings" pitchFamily="2" charset="2"/>
                        <a:buChar char="q"/>
                      </a:pPr>
                      <a:r>
                        <a:rPr lang="es-ES_tradnl" sz="1800" b="1" kern="1200" dirty="0" smtClean="0">
                          <a:solidFill>
                            <a:srgbClr val="FFFF00"/>
                          </a:solidFill>
                          <a:latin typeface="+mn-lt"/>
                          <a:ea typeface="+mn-ea"/>
                          <a:cs typeface="+mn-cs"/>
                        </a:rPr>
                        <a:t>En el ejercicio N la empresa presenta los siguientes </a:t>
                      </a:r>
                      <a:r>
                        <a:rPr lang="es-ES_tradnl" sz="1800" b="1" u="sng" kern="1200" dirty="0" smtClean="0">
                          <a:solidFill>
                            <a:srgbClr val="FFFF00"/>
                          </a:solidFill>
                          <a:latin typeface="+mn-lt"/>
                          <a:ea typeface="+mn-ea"/>
                          <a:cs typeface="+mn-cs"/>
                        </a:rPr>
                        <a:t>gastos</a:t>
                      </a:r>
                      <a:r>
                        <a:rPr lang="es-ES_tradnl" sz="1800" b="1" kern="1200" dirty="0" smtClean="0">
                          <a:solidFill>
                            <a:srgbClr val="FFFF00"/>
                          </a:solidFill>
                          <a:latin typeface="+mn-lt"/>
                          <a:ea typeface="+mn-ea"/>
                          <a:cs typeface="+mn-cs"/>
                        </a:rPr>
                        <a:t> por el funcionamiento del laboratorio</a:t>
                      </a:r>
                      <a:r>
                        <a:rPr lang="es-ES_tradnl" sz="1800" b="1" kern="1200" dirty="0" smtClean="0">
                          <a:solidFill>
                            <a:schemeClr val="lt1"/>
                          </a:solidFill>
                          <a:latin typeface="+mn-lt"/>
                          <a:ea typeface="+mn-ea"/>
                          <a:cs typeface="+mn-cs"/>
                        </a:rPr>
                        <a:t>: </a:t>
                      </a:r>
                    </a:p>
                    <a:p>
                      <a:pPr marL="342900" indent="-342900">
                        <a:buFont typeface="+mj-lt"/>
                        <a:buAutoNum type="arabicPeriod"/>
                      </a:pPr>
                      <a:r>
                        <a:rPr lang="es-ES_tradnl" sz="1800" b="1" kern="1200" dirty="0" smtClean="0">
                          <a:solidFill>
                            <a:schemeClr val="lt1"/>
                          </a:solidFill>
                          <a:latin typeface="+mn-lt"/>
                          <a:ea typeface="+mn-ea"/>
                          <a:cs typeface="+mn-cs"/>
                        </a:rPr>
                        <a:t>Amortización del edificio (2%): 10.000 € [2%s/ 500.000 (700.000 – 200.000)]</a:t>
                      </a:r>
                    </a:p>
                    <a:p>
                      <a:pPr marL="342900" indent="-342900">
                        <a:buFont typeface="+mj-lt"/>
                        <a:buAutoNum type="arabicPeriod"/>
                      </a:pPr>
                      <a:r>
                        <a:rPr lang="es-ES_tradnl" sz="1800" b="1" kern="1200" dirty="0" smtClean="0">
                          <a:solidFill>
                            <a:schemeClr val="lt1"/>
                          </a:solidFill>
                          <a:latin typeface="+mn-lt"/>
                          <a:ea typeface="+mn-ea"/>
                          <a:cs typeface="+mn-cs"/>
                        </a:rPr>
                        <a:t>Amortización de la maquinaria (10%):</a:t>
                      </a:r>
                      <a:r>
                        <a:rPr lang="es-ES_tradnl" sz="1800" b="1" kern="1200" baseline="0" dirty="0" smtClean="0">
                          <a:solidFill>
                            <a:schemeClr val="lt1"/>
                          </a:solidFill>
                          <a:latin typeface="+mn-lt"/>
                          <a:ea typeface="+mn-ea"/>
                          <a:cs typeface="+mn-cs"/>
                        </a:rPr>
                        <a:t> </a:t>
                      </a:r>
                      <a:r>
                        <a:rPr lang="es-ES_tradnl" sz="1800" b="1" kern="1200" dirty="0" smtClean="0">
                          <a:solidFill>
                            <a:schemeClr val="lt1"/>
                          </a:solidFill>
                          <a:latin typeface="+mn-lt"/>
                          <a:ea typeface="+mn-ea"/>
                          <a:cs typeface="+mn-cs"/>
                        </a:rPr>
                        <a:t>40.000 € [10% s/ 400.000]</a:t>
                      </a:r>
                    </a:p>
                    <a:p>
                      <a:pPr marL="342900" indent="-342900">
                        <a:buFont typeface="+mj-lt"/>
                        <a:buAutoNum type="arabicPeriod"/>
                      </a:pPr>
                      <a:r>
                        <a:rPr lang="es-ES_tradnl" sz="1800" b="1" kern="1200" dirty="0" smtClean="0">
                          <a:solidFill>
                            <a:schemeClr val="lt1"/>
                          </a:solidFill>
                          <a:latin typeface="+mn-lt"/>
                          <a:ea typeface="+mn-ea"/>
                          <a:cs typeface="+mn-cs"/>
                        </a:rPr>
                        <a:t>Gastos de funcionamiento: 170.000 €  (De dicho importe, 70.000 € corresponden a salarios de un </a:t>
                      </a:r>
                      <a:r>
                        <a:rPr lang="es-ES_tradnl" sz="1800" b="1" u="sng" kern="1200" dirty="0" smtClean="0">
                          <a:solidFill>
                            <a:schemeClr val="lt1"/>
                          </a:solidFill>
                          <a:latin typeface="+mn-lt"/>
                          <a:ea typeface="+mn-ea"/>
                          <a:cs typeface="+mn-cs"/>
                        </a:rPr>
                        <a:t>investigador</a:t>
                      </a:r>
                      <a:r>
                        <a:rPr lang="es-ES_tradnl" sz="1800" b="1" kern="1200" dirty="0" smtClean="0">
                          <a:solidFill>
                            <a:schemeClr val="lt1"/>
                          </a:solidFill>
                          <a:latin typeface="+mn-lt"/>
                          <a:ea typeface="+mn-ea"/>
                          <a:cs typeface="+mn-cs"/>
                        </a:rPr>
                        <a:t> cualificado dedicado en exclusiva a la Investigación)</a:t>
                      </a:r>
                    </a:p>
                    <a:p>
                      <a:r>
                        <a:rPr lang="es-ES_tradnl" sz="1800" b="1" kern="1200" dirty="0" smtClean="0">
                          <a:solidFill>
                            <a:schemeClr val="lt1"/>
                          </a:solidFill>
                          <a:latin typeface="+mn-lt"/>
                          <a:ea typeface="+mn-ea"/>
                          <a:cs typeface="+mn-cs"/>
                        </a:rPr>
                        <a:t>                 </a:t>
                      </a:r>
                    </a:p>
                    <a:p>
                      <a:pPr marL="342900" indent="-342900">
                        <a:buFont typeface="Wingdings" pitchFamily="2" charset="2"/>
                        <a:buChar char="q"/>
                      </a:pPr>
                      <a:r>
                        <a:rPr lang="es-ES_tradnl" sz="1800" b="1" kern="1200" dirty="0" smtClean="0">
                          <a:solidFill>
                            <a:schemeClr val="lt1"/>
                          </a:solidFill>
                          <a:latin typeface="+mn-lt"/>
                          <a:ea typeface="+mn-ea"/>
                          <a:cs typeface="+mn-cs"/>
                        </a:rPr>
                        <a:t>Asimismo recibió en ese ejercicio una </a:t>
                      </a:r>
                      <a:r>
                        <a:rPr lang="es-ES_tradnl" sz="1800" b="1" u="sng" kern="1200" dirty="0" smtClean="0">
                          <a:solidFill>
                            <a:srgbClr val="FFFF00"/>
                          </a:solidFill>
                          <a:latin typeface="+mn-lt"/>
                          <a:ea typeface="+mn-ea"/>
                          <a:cs typeface="+mn-cs"/>
                        </a:rPr>
                        <a:t>subvención</a:t>
                      </a:r>
                      <a:r>
                        <a:rPr lang="es-ES_tradnl" sz="1800" b="1" kern="1200" dirty="0" smtClean="0">
                          <a:solidFill>
                            <a:schemeClr val="lt1"/>
                          </a:solidFill>
                          <a:latin typeface="+mn-lt"/>
                          <a:ea typeface="+mn-ea"/>
                          <a:cs typeface="+mn-cs"/>
                        </a:rPr>
                        <a:t> de 200.000 € para financiar el 50% de la maquinaria afecta a I+D.</a:t>
                      </a:r>
                    </a:p>
                    <a:p>
                      <a:pPr marL="342900" indent="-342900">
                        <a:buFont typeface="Wingdings" pitchFamily="2" charset="2"/>
                        <a:buChar char="q"/>
                      </a:pPr>
                      <a:endParaRPr lang="es-ES_tradnl" sz="1800" b="1" kern="1200" dirty="0" smtClean="0">
                        <a:solidFill>
                          <a:schemeClr val="lt1"/>
                        </a:solidFill>
                        <a:latin typeface="+mn-lt"/>
                        <a:ea typeface="+mn-ea"/>
                        <a:cs typeface="+mn-cs"/>
                      </a:endParaRPr>
                    </a:p>
                    <a:p>
                      <a:pPr marL="342900" indent="-342900">
                        <a:buFont typeface="Wingdings" pitchFamily="2" charset="2"/>
                        <a:buChar char="Ø"/>
                      </a:pPr>
                      <a:r>
                        <a:rPr lang="es-ES_tradnl" sz="2000" b="1" kern="1200" dirty="0" smtClean="0">
                          <a:solidFill>
                            <a:srgbClr val="FFFF00"/>
                          </a:solidFill>
                          <a:latin typeface="+mn-lt"/>
                          <a:ea typeface="+mn-ea"/>
                          <a:cs typeface="+mn-cs"/>
                        </a:rPr>
                        <a:t>Calcular la deducción por I+D en el año N.</a:t>
                      </a:r>
                      <a:endParaRPr lang="es-ES_tradnl" sz="2000" dirty="0">
                        <a:solidFill>
                          <a:srgbClr val="FFFF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bl>
          </a:graphicData>
        </a:graphic>
      </p:graphicFrame>
      <p:sp>
        <p:nvSpPr>
          <p:cNvPr id="6"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b="1" u="sng" dirty="0">
                <a:solidFill>
                  <a:srgbClr val="FFFF00"/>
                </a:solidFill>
                <a:latin typeface="Arial" pitchFamily="34" charset="0"/>
              </a:rPr>
              <a:t>EJEMPLO-1</a:t>
            </a:r>
            <a:r>
              <a:rPr lang="es-ES_tradnl" sz="3200" b="1" dirty="0">
                <a:solidFill>
                  <a:srgbClr val="FFFF00"/>
                </a:solidFill>
                <a:latin typeface="Arial" pitchFamily="34" charset="0"/>
              </a:rPr>
              <a:t> </a:t>
            </a:r>
            <a:r>
              <a:rPr lang="es-ES_tradnl" sz="3200" b="1" dirty="0" smtClean="0">
                <a:solidFill>
                  <a:srgbClr val="FFFF00"/>
                </a:solidFill>
                <a:latin typeface="Arial" pitchFamily="34" charset="0"/>
              </a:rPr>
              <a:t> </a:t>
            </a:r>
            <a:r>
              <a:rPr lang="es-ES_tradnl" sz="3200" dirty="0" smtClean="0">
                <a:solidFill>
                  <a:srgbClr val="FFFF00"/>
                </a:solidFill>
              </a:rPr>
              <a:t>DEDUCCIÓN </a:t>
            </a:r>
            <a:r>
              <a:rPr lang="es-ES_tradnl" sz="3200" u="sng" dirty="0" err="1" smtClean="0">
                <a:solidFill>
                  <a:srgbClr val="FFFF00"/>
                </a:solidFill>
              </a:rPr>
              <a:t>I+D+i</a:t>
            </a:r>
            <a:r>
              <a:rPr lang="es-ES_tradnl" sz="3200" dirty="0" smtClean="0">
                <a:solidFill>
                  <a:srgbClr val="FFFF00"/>
                </a:solidFill>
              </a:rPr>
              <a:t>  </a:t>
            </a:r>
            <a:r>
              <a:rPr lang="es-ES_tradnl" sz="3200" b="1" dirty="0" smtClean="0">
                <a:solidFill>
                  <a:srgbClr val="FFFF00"/>
                </a:solidFill>
                <a:latin typeface="Arial" pitchFamily="34" charset="0"/>
              </a:rPr>
              <a:t>Art 35 LIS </a:t>
            </a:r>
            <a:endParaRPr lang="es-ES" sz="3200" b="1" u="sng" dirty="0">
              <a:solidFill>
                <a:srgbClr val="FFFF00"/>
              </a:solidFill>
              <a:latin typeface="Arial" pitchFamily="34" charset="0"/>
            </a:endParaRPr>
          </a:p>
        </p:txBody>
      </p:sp>
    </p:spTree>
    <p:extLst>
      <p:ext uri="{BB962C8B-B14F-4D97-AF65-F5344CB8AC3E}">
        <p14:creationId xmlns="" xmlns:p14="http://schemas.microsoft.com/office/powerpoint/2010/main" val="302465267"/>
      </p:ext>
    </p:extLst>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DA93ED1E-2B30-400D-BCBA-257630AB1399}" type="slidenum">
              <a:rPr lang="es-ES"/>
              <a:pPr>
                <a:defRPr/>
              </a:pPr>
              <a:t>382</a:t>
            </a:fld>
            <a:endParaRPr lang="es-ES" dirty="0"/>
          </a:p>
        </p:txBody>
      </p:sp>
      <p:sp>
        <p:nvSpPr>
          <p:cNvPr id="8602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b="1" u="sng" dirty="0">
                <a:solidFill>
                  <a:srgbClr val="FFFF00"/>
                </a:solidFill>
                <a:latin typeface="Arial" pitchFamily="34" charset="0"/>
              </a:rPr>
              <a:t>EJEMPLO-1</a:t>
            </a:r>
            <a:r>
              <a:rPr lang="es-ES_tradnl" sz="3200" b="1" dirty="0">
                <a:solidFill>
                  <a:srgbClr val="FFFF00"/>
                </a:solidFill>
                <a:latin typeface="Arial" pitchFamily="34" charset="0"/>
              </a:rPr>
              <a:t> </a:t>
            </a:r>
            <a:r>
              <a:rPr lang="es-ES_tradnl" sz="3200" b="1" dirty="0" smtClean="0">
                <a:solidFill>
                  <a:srgbClr val="FFFF00"/>
                </a:solidFill>
                <a:latin typeface="Arial" pitchFamily="34" charset="0"/>
              </a:rPr>
              <a:t> </a:t>
            </a:r>
            <a:r>
              <a:rPr lang="es-ES_tradnl" sz="3200" dirty="0" smtClean="0">
                <a:solidFill>
                  <a:srgbClr val="FFFF00"/>
                </a:solidFill>
              </a:rPr>
              <a:t>DEDUCCIÓN </a:t>
            </a:r>
            <a:r>
              <a:rPr lang="es-ES_tradnl" sz="3200" u="sng" dirty="0" err="1" smtClean="0">
                <a:solidFill>
                  <a:srgbClr val="FFFF00"/>
                </a:solidFill>
              </a:rPr>
              <a:t>I+D+i</a:t>
            </a:r>
            <a:r>
              <a:rPr lang="es-ES_tradnl" sz="3200" dirty="0" smtClean="0">
                <a:solidFill>
                  <a:srgbClr val="FFFF00"/>
                </a:solidFill>
              </a:rPr>
              <a:t>  </a:t>
            </a:r>
            <a:r>
              <a:rPr lang="es-ES_tradnl" sz="3200" b="1" dirty="0" smtClean="0">
                <a:solidFill>
                  <a:srgbClr val="FFFF00"/>
                </a:solidFill>
                <a:latin typeface="Arial" pitchFamily="34" charset="0"/>
              </a:rPr>
              <a:t>Art 35 LIS </a:t>
            </a:r>
            <a:endParaRPr lang="es-ES" sz="3200" b="1" u="sng" dirty="0">
              <a:solidFill>
                <a:srgbClr val="FFFF00"/>
              </a:solidFill>
              <a:latin typeface="Arial" pitchFamily="34" charset="0"/>
            </a:endParaRPr>
          </a:p>
        </p:txBody>
      </p:sp>
      <p:graphicFrame>
        <p:nvGraphicFramePr>
          <p:cNvPr id="9" name="8 Tabla"/>
          <p:cNvGraphicFramePr>
            <a:graphicFrameLocks noGrp="1"/>
          </p:cNvGraphicFramePr>
          <p:nvPr/>
        </p:nvGraphicFramePr>
        <p:xfrm>
          <a:off x="762000" y="3657600"/>
          <a:ext cx="8839200" cy="830422"/>
        </p:xfrm>
        <a:graphic>
          <a:graphicData uri="http://schemas.openxmlformats.org/drawingml/2006/table">
            <a:tbl>
              <a:tblPr/>
              <a:tblGrid>
                <a:gridCol w="7239001">
                  <a:extLst>
                    <a:ext uri="{9D8B030D-6E8A-4147-A177-3AD203B41FA5}">
                      <a16:colId xmlns="" xmlns:a16="http://schemas.microsoft.com/office/drawing/2014/main" val="20000"/>
                    </a:ext>
                  </a:extLst>
                </a:gridCol>
                <a:gridCol w="1600199">
                  <a:extLst>
                    <a:ext uri="{9D8B030D-6E8A-4147-A177-3AD203B41FA5}">
                      <a16:colId xmlns="" xmlns:a16="http://schemas.microsoft.com/office/drawing/2014/main" val="20001"/>
                    </a:ext>
                  </a:extLst>
                </a:gridCol>
              </a:tblGrid>
              <a:tr h="460931">
                <a:tc>
                  <a:txBody>
                    <a:bodyPr/>
                    <a:lstStyle/>
                    <a:p>
                      <a:pPr algn="just">
                        <a:spcAft>
                          <a:spcPts val="0"/>
                        </a:spcAft>
                      </a:pPr>
                      <a:r>
                        <a:rPr lang="es-ES" sz="1800" b="1" kern="1200" dirty="0" smtClean="0">
                          <a:solidFill>
                            <a:srgbClr val="FFFF00"/>
                          </a:solidFill>
                          <a:latin typeface="+mn-lt"/>
                          <a:ea typeface="+mn-ea"/>
                          <a:cs typeface="+mn-cs"/>
                        </a:rPr>
                        <a:t>Cálculo </a:t>
                      </a:r>
                      <a:r>
                        <a:rPr lang="es-ES" sz="1800" b="1" u="sng" kern="1200" dirty="0" smtClean="0">
                          <a:solidFill>
                            <a:srgbClr val="FFFF00"/>
                          </a:solidFill>
                          <a:latin typeface="+mn-lt"/>
                          <a:ea typeface="+mn-ea"/>
                          <a:cs typeface="+mn-cs"/>
                        </a:rPr>
                        <a:t>Minoración por subvención</a:t>
                      </a:r>
                      <a:r>
                        <a:rPr lang="es-ES" sz="1800" b="1" kern="1200" dirty="0" smtClean="0">
                          <a:solidFill>
                            <a:srgbClr val="FFFF00"/>
                          </a:solidFill>
                          <a:latin typeface="+mn-lt"/>
                          <a:ea typeface="+mn-ea"/>
                          <a:cs typeface="+mn-cs"/>
                        </a:rPr>
                        <a:t> imputada en el ejercicio N</a:t>
                      </a:r>
                      <a:endParaRPr lang="es-ES_tradnl" sz="1800" dirty="0">
                        <a:solidFill>
                          <a:srgbClr val="FFFF00"/>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69491">
                <a:tc>
                  <a:txBody>
                    <a:bodyPr/>
                    <a:lstStyle/>
                    <a:p>
                      <a:pPr marL="342900" indent="-342900">
                        <a:buFont typeface="Wingdings" pitchFamily="2" charset="2"/>
                        <a:buChar char="§"/>
                      </a:pPr>
                      <a:r>
                        <a:rPr lang="es-ES" sz="1800" b="1" kern="1200" dirty="0" smtClean="0">
                          <a:solidFill>
                            <a:srgbClr val="000066"/>
                          </a:solidFill>
                          <a:latin typeface="+mn-lt"/>
                          <a:ea typeface="+mn-ea"/>
                          <a:cs typeface="+mn-cs"/>
                        </a:rPr>
                        <a:t>Subvención  imputable ejercicio N: </a:t>
                      </a:r>
                      <a:r>
                        <a:rPr lang="es-ES" sz="1800" b="0" kern="1200" dirty="0" smtClean="0">
                          <a:solidFill>
                            <a:srgbClr val="000066"/>
                          </a:solidFill>
                          <a:latin typeface="+mn-lt"/>
                          <a:ea typeface="+mn-ea"/>
                          <a:cs typeface="+mn-cs"/>
                        </a:rPr>
                        <a:t>20</a:t>
                      </a:r>
                      <a:r>
                        <a:rPr lang="es-ES" sz="1800" kern="1200" dirty="0" smtClean="0">
                          <a:solidFill>
                            <a:srgbClr val="000066"/>
                          </a:solidFill>
                          <a:latin typeface="+mn-lt"/>
                          <a:ea typeface="+mn-ea"/>
                          <a:cs typeface="+mn-cs"/>
                        </a:rPr>
                        <a:t>0.000  x  10%  = </a:t>
                      </a:r>
                      <a:r>
                        <a:rPr lang="es-ES" sz="1800" b="1" kern="1200" dirty="0" smtClean="0">
                          <a:solidFill>
                            <a:srgbClr val="000066"/>
                          </a:solidFill>
                          <a:latin typeface="+mn-lt"/>
                          <a:ea typeface="+mn-ea"/>
                          <a:cs typeface="+mn-cs"/>
                        </a:rPr>
                        <a:t>20.000</a:t>
                      </a:r>
                      <a:endParaRPr lang="es-ES_tradnl" sz="1800" b="1"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tc>
                  <a:txBody>
                    <a:bodyPr/>
                    <a:lstStyle/>
                    <a:p>
                      <a:pPr algn="r">
                        <a:spcAft>
                          <a:spcPts val="0"/>
                        </a:spcAft>
                      </a:pPr>
                      <a:r>
                        <a:rPr lang="es-ES" sz="1800" b="1" kern="1200" dirty="0" smtClean="0">
                          <a:solidFill>
                            <a:srgbClr val="000066"/>
                          </a:solidFill>
                          <a:latin typeface="+mn-lt"/>
                          <a:ea typeface="+mn-ea"/>
                          <a:cs typeface="+mn-cs"/>
                        </a:rPr>
                        <a:t>20.000</a:t>
                      </a:r>
                      <a:r>
                        <a:rPr lang="es-ES" sz="1800" b="1" kern="1200" dirty="0" smtClean="0">
                          <a:solidFill>
                            <a:srgbClr val="FF0000"/>
                          </a:solidFill>
                          <a:latin typeface="+mn-lt"/>
                          <a:ea typeface="+mn-ea"/>
                          <a:cs typeface="+mn-cs"/>
                        </a:rPr>
                        <a:t>*</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extLst>
                  <a:ext uri="{0D108BD9-81ED-4DB2-BD59-A6C34878D82A}">
                    <a16:rowId xmlns="" xmlns:a16="http://schemas.microsoft.com/office/drawing/2014/main" val="10001"/>
                  </a:ext>
                </a:extLst>
              </a:tr>
            </a:tbl>
          </a:graphicData>
        </a:graphic>
      </p:graphicFrame>
      <p:graphicFrame>
        <p:nvGraphicFramePr>
          <p:cNvPr id="10" name="9 Tabla"/>
          <p:cNvGraphicFramePr>
            <a:graphicFrameLocks noGrp="1"/>
          </p:cNvGraphicFramePr>
          <p:nvPr/>
        </p:nvGraphicFramePr>
        <p:xfrm>
          <a:off x="609600" y="1143000"/>
          <a:ext cx="8915400" cy="2350563"/>
        </p:xfrm>
        <a:graphic>
          <a:graphicData uri="http://schemas.openxmlformats.org/drawingml/2006/table">
            <a:tbl>
              <a:tblPr/>
              <a:tblGrid>
                <a:gridCol w="6829942">
                  <a:extLst>
                    <a:ext uri="{9D8B030D-6E8A-4147-A177-3AD203B41FA5}">
                      <a16:colId xmlns="" xmlns:a16="http://schemas.microsoft.com/office/drawing/2014/main" val="20000"/>
                    </a:ext>
                  </a:extLst>
                </a:gridCol>
                <a:gridCol w="2085458">
                  <a:extLst>
                    <a:ext uri="{9D8B030D-6E8A-4147-A177-3AD203B41FA5}">
                      <a16:colId xmlns="" xmlns:a16="http://schemas.microsoft.com/office/drawing/2014/main" val="20001"/>
                    </a:ext>
                  </a:extLst>
                </a:gridCol>
              </a:tblGrid>
              <a:tr h="381000">
                <a:tc gridSpan="2">
                  <a:txBody>
                    <a:bodyPr/>
                    <a:lstStyle/>
                    <a:p>
                      <a:pPr marL="342900" indent="-342900" algn="ctr">
                        <a:spcAft>
                          <a:spcPts val="0"/>
                        </a:spcAft>
                        <a:buFont typeface="+mj-lt"/>
                        <a:buNone/>
                      </a:pPr>
                      <a:r>
                        <a:rPr lang="es-ES_tradnl" sz="1800" b="1" dirty="0" smtClean="0">
                          <a:solidFill>
                            <a:srgbClr val="FFFF00"/>
                          </a:solidFill>
                          <a:latin typeface="Arial"/>
                          <a:ea typeface="Times New Roman"/>
                          <a:cs typeface="Times New Roman"/>
                        </a:rPr>
                        <a:t>Cálculo Base de Deducción</a:t>
                      </a:r>
                      <a:endParaRPr lang="es-ES_tradnl" sz="1800" b="1" dirty="0">
                        <a:solidFill>
                          <a:srgbClr val="FFFF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lumMod val="10000"/>
                      </a:schemeClr>
                    </a:solidFill>
                  </a:tcPr>
                </a:tc>
                <a:tc hMerge="1">
                  <a:txBody>
                    <a:bodyPr/>
                    <a:lstStyle/>
                    <a:p>
                      <a:pPr algn="r">
                        <a:spcAft>
                          <a:spcPts val="0"/>
                        </a:spcAft>
                      </a:pP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00921">
                <a:tc>
                  <a:txBody>
                    <a:bodyPr/>
                    <a:lstStyle/>
                    <a:p>
                      <a:pPr algn="just">
                        <a:spcAft>
                          <a:spcPts val="0"/>
                        </a:spcAft>
                      </a:pPr>
                      <a:r>
                        <a:rPr lang="es-ES_tradnl" sz="1800" b="1" dirty="0">
                          <a:solidFill>
                            <a:srgbClr val="FFFF99"/>
                          </a:solidFill>
                          <a:latin typeface="Arial"/>
                          <a:ea typeface="Times New Roman"/>
                          <a:cs typeface="Times New Roman"/>
                        </a:rPr>
                        <a:t>CONCEPTOS</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1"/>
                  </a:ext>
                </a:extLst>
              </a:tr>
              <a:tr h="282935">
                <a:tc>
                  <a:txBody>
                    <a:bodyPr/>
                    <a:lstStyle/>
                    <a:p>
                      <a:pPr marL="342900" indent="-342900">
                        <a:buFont typeface="+mj-lt"/>
                        <a:buNone/>
                      </a:pPr>
                      <a:r>
                        <a:rPr lang="es-ES_tradnl" sz="1600" b="1" kern="1200" dirty="0" smtClean="0">
                          <a:solidFill>
                            <a:srgbClr val="000066"/>
                          </a:solidFill>
                          <a:latin typeface="+mn-lt"/>
                          <a:ea typeface="+mn-ea"/>
                          <a:cs typeface="+mn-cs"/>
                        </a:rPr>
                        <a:t>Amortización del edificio (2%)</a:t>
                      </a: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kern="1200" dirty="0" smtClean="0">
                          <a:solidFill>
                            <a:srgbClr val="000066"/>
                          </a:solidFill>
                          <a:latin typeface="+mn-lt"/>
                          <a:ea typeface="+mn-ea"/>
                          <a:cs typeface="+mn-cs"/>
                        </a:rPr>
                        <a:t>10.000 </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38189">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000066"/>
                          </a:solidFill>
                          <a:latin typeface="+mn-lt"/>
                          <a:ea typeface="+mn-ea"/>
                          <a:cs typeface="+mn-cs"/>
                        </a:rPr>
                        <a:t>Amortización de la maquinaria (10%)</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kern="1200" dirty="0" smtClean="0">
                          <a:solidFill>
                            <a:srgbClr val="000066"/>
                          </a:solidFill>
                          <a:latin typeface="+mn-lt"/>
                          <a:ea typeface="+mn-ea"/>
                          <a:cs typeface="+mn-cs"/>
                        </a:rPr>
                        <a:t>40.000 </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19585">
                <a:tc>
                  <a:txBody>
                    <a:bodyPr/>
                    <a:lstStyle/>
                    <a:p>
                      <a:pPr marL="342900" indent="-342900">
                        <a:buFont typeface="+mj-lt"/>
                        <a:buNone/>
                      </a:pPr>
                      <a:r>
                        <a:rPr lang="es-ES_tradnl" sz="1600" b="1" kern="1200" dirty="0" smtClean="0">
                          <a:solidFill>
                            <a:srgbClr val="000066"/>
                          </a:solidFill>
                          <a:latin typeface="+mn-lt"/>
                          <a:ea typeface="+mn-ea"/>
                          <a:cs typeface="+mn-cs"/>
                        </a:rPr>
                        <a:t>Gastos de funcionamiento</a:t>
                      </a:r>
                      <a:endParaRPr lang="es-ES_tradnl" sz="1600" dirty="0">
                        <a:solidFill>
                          <a:srgbClr val="000066"/>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kern="1200" dirty="0" smtClean="0">
                          <a:solidFill>
                            <a:srgbClr val="000066"/>
                          </a:solidFill>
                          <a:latin typeface="+mn-lt"/>
                          <a:ea typeface="+mn-ea"/>
                          <a:cs typeface="+mn-cs"/>
                        </a:rPr>
                        <a:t>170.000 </a:t>
                      </a:r>
                      <a:endParaRPr lang="es-ES_tradnl" sz="1800" dirty="0">
                        <a:solidFill>
                          <a:srgbClr val="000066"/>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46933">
                <a:tc>
                  <a:txBody>
                    <a:bodyPr/>
                    <a:lstStyle/>
                    <a:p>
                      <a:r>
                        <a:rPr lang="es-ES" sz="1800" b="1" kern="1200" dirty="0" smtClean="0">
                          <a:solidFill>
                            <a:srgbClr val="000066"/>
                          </a:solidFill>
                          <a:latin typeface="+mn-lt"/>
                          <a:ea typeface="+mn-ea"/>
                          <a:cs typeface="+mn-cs"/>
                        </a:rPr>
                        <a:t>Minoración por subvención imputable en el ejercicio N	</a:t>
                      </a:r>
                      <a:endParaRPr lang="es-ES_tradnl" sz="1600" b="1" dirty="0">
                        <a:solidFill>
                          <a:srgbClr val="000066"/>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66"/>
                          </a:solidFill>
                          <a:latin typeface="+mn-lt"/>
                          <a:ea typeface="+mn-ea"/>
                          <a:cs typeface="+mn-cs"/>
                        </a:rPr>
                        <a:t>-20.000</a:t>
                      </a:r>
                      <a:r>
                        <a:rPr lang="es-ES" sz="1800" b="1" kern="1200" dirty="0" smtClean="0">
                          <a:solidFill>
                            <a:srgbClr val="FF0000"/>
                          </a:solidFill>
                          <a:latin typeface="+mn-lt"/>
                          <a:ea typeface="+mn-ea"/>
                          <a:cs typeface="+mn-cs"/>
                        </a:rPr>
                        <a:t>*</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81000">
                <a:tc>
                  <a:txBody>
                    <a:bodyPr/>
                    <a:lstStyle/>
                    <a:p>
                      <a:pPr algn="just">
                        <a:spcAft>
                          <a:spcPts val="0"/>
                        </a:spcAft>
                      </a:pPr>
                      <a:r>
                        <a:rPr lang="es-ES_tradnl" sz="1800" b="1" dirty="0" smtClean="0">
                          <a:solidFill>
                            <a:srgbClr val="FF0000"/>
                          </a:solidFill>
                          <a:latin typeface="Arial"/>
                          <a:ea typeface="Times New Roman"/>
                          <a:cs typeface="Times New Roman"/>
                        </a:rPr>
                        <a:t>Total Base de Deducción</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dirty="0" smtClean="0">
                          <a:solidFill>
                            <a:srgbClr val="FF0000"/>
                          </a:solidFill>
                          <a:latin typeface="Arial"/>
                          <a:ea typeface="Times New Roman"/>
                          <a:cs typeface="Times New Roman"/>
                        </a:rPr>
                        <a:t>200.000</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
        <p:nvSpPr>
          <p:cNvPr id="7" name="Text Box 3"/>
          <p:cNvSpPr txBox="1">
            <a:spLocks noChangeArrowheads="1"/>
          </p:cNvSpPr>
          <p:nvPr/>
        </p:nvSpPr>
        <p:spPr bwMode="auto">
          <a:xfrm>
            <a:off x="0" y="6096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dirty="0" smtClean="0">
                <a:solidFill>
                  <a:srgbClr val="000066"/>
                </a:solidFill>
              </a:rPr>
              <a:t>E-1.   </a:t>
            </a:r>
            <a:r>
              <a:rPr lang="es-ES_tradnl" sz="2400" b="1" dirty="0" smtClean="0">
                <a:solidFill>
                  <a:srgbClr val="0000FF"/>
                </a:solidFill>
              </a:rPr>
              <a:t>SOLUCIÓN-1</a:t>
            </a:r>
            <a:r>
              <a:rPr lang="es-ES_tradnl" sz="2400" b="1" dirty="0" smtClean="0">
                <a:solidFill>
                  <a:srgbClr val="000066"/>
                </a:solidFill>
              </a:rPr>
              <a:t>.  DEDUCCIÓN </a:t>
            </a:r>
            <a:r>
              <a:rPr lang="es-ES_tradnl" sz="2400" b="1" u="sng" dirty="0" smtClean="0">
                <a:solidFill>
                  <a:srgbClr val="FF0000"/>
                </a:solidFill>
              </a:rPr>
              <a:t>GASTOS</a:t>
            </a:r>
            <a:r>
              <a:rPr lang="es-ES_tradnl" sz="2400" b="1" dirty="0" smtClean="0">
                <a:solidFill>
                  <a:srgbClr val="000066"/>
                </a:solidFill>
              </a:rPr>
              <a:t>  </a:t>
            </a:r>
            <a:r>
              <a:rPr lang="es-ES_tradnl" sz="2400" b="1" u="sng" dirty="0" smtClean="0">
                <a:solidFill>
                  <a:srgbClr val="FF0000"/>
                </a:solidFill>
              </a:rPr>
              <a:t>I+D</a:t>
            </a:r>
            <a:r>
              <a:rPr lang="es-ES_tradnl" sz="2400" b="1" dirty="0" smtClean="0">
                <a:solidFill>
                  <a:srgbClr val="FF0000"/>
                </a:solidFill>
              </a:rPr>
              <a:t>  </a:t>
            </a:r>
            <a:r>
              <a:rPr lang="es-ES_tradnl" sz="2400" b="1" dirty="0" smtClean="0">
                <a:solidFill>
                  <a:srgbClr val="0000FF"/>
                </a:solidFill>
              </a:rPr>
              <a:t>año N</a:t>
            </a:r>
            <a:endParaRPr lang="es-ES" sz="2400" b="1" dirty="0">
              <a:solidFill>
                <a:srgbClr val="0000FF"/>
              </a:solidFill>
            </a:endParaRPr>
          </a:p>
        </p:txBody>
      </p:sp>
      <p:graphicFrame>
        <p:nvGraphicFramePr>
          <p:cNvPr id="11" name="10 Tabla"/>
          <p:cNvGraphicFramePr>
            <a:graphicFrameLocks noGrp="1"/>
          </p:cNvGraphicFramePr>
          <p:nvPr/>
        </p:nvGraphicFramePr>
        <p:xfrm>
          <a:off x="152401" y="4724400"/>
          <a:ext cx="9677399" cy="1766370"/>
        </p:xfrm>
        <a:graphic>
          <a:graphicData uri="http://schemas.openxmlformats.org/drawingml/2006/table">
            <a:tbl>
              <a:tblPr/>
              <a:tblGrid>
                <a:gridCol w="8418551">
                  <a:extLst>
                    <a:ext uri="{9D8B030D-6E8A-4147-A177-3AD203B41FA5}">
                      <a16:colId xmlns="" xmlns:a16="http://schemas.microsoft.com/office/drawing/2014/main" val="20000"/>
                    </a:ext>
                  </a:extLst>
                </a:gridCol>
                <a:gridCol w="1258848">
                  <a:extLst>
                    <a:ext uri="{9D8B030D-6E8A-4147-A177-3AD203B41FA5}">
                      <a16:colId xmlns="" xmlns:a16="http://schemas.microsoft.com/office/drawing/2014/main" val="20001"/>
                    </a:ext>
                  </a:extLst>
                </a:gridCol>
              </a:tblGrid>
              <a:tr h="514432">
                <a:tc>
                  <a:txBody>
                    <a:bodyPr/>
                    <a:lstStyle/>
                    <a:p>
                      <a:pPr marL="342900" indent="-342900" algn="just">
                        <a:spcAft>
                          <a:spcPts val="0"/>
                        </a:spcAft>
                        <a:buFont typeface="+mj-lt"/>
                        <a:buAutoNum type="arabicPeriod"/>
                      </a:pPr>
                      <a:r>
                        <a:rPr lang="es-ES" sz="1800" b="1" u="sng" kern="1200" dirty="0" smtClean="0">
                          <a:solidFill>
                            <a:srgbClr val="FFFF00"/>
                          </a:solidFill>
                          <a:latin typeface="+mn-lt"/>
                          <a:ea typeface="+mn-ea"/>
                          <a:cs typeface="+mn-cs"/>
                        </a:rPr>
                        <a:t>Deducción I+D</a:t>
                      </a:r>
                      <a:endParaRPr lang="es-ES_tradnl" sz="1800" dirty="0">
                        <a:solidFill>
                          <a:srgbClr val="FFFF00"/>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12378">
                <a:tc>
                  <a:txBody>
                    <a:bodyPr/>
                    <a:lstStyle/>
                    <a:p>
                      <a:pPr algn="just">
                        <a:spcAft>
                          <a:spcPts val="0"/>
                        </a:spcAft>
                      </a:pPr>
                      <a:r>
                        <a:rPr lang="es-ES_tradnl" sz="1800" b="1" dirty="0" smtClean="0">
                          <a:solidFill>
                            <a:srgbClr val="FF0000"/>
                          </a:solidFill>
                          <a:latin typeface="Arial"/>
                          <a:ea typeface="Times New Roman"/>
                          <a:cs typeface="Times New Roman"/>
                        </a:rPr>
                        <a:t>Total Base de Deducción</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dirty="0" smtClean="0">
                          <a:solidFill>
                            <a:srgbClr val="FF0000"/>
                          </a:solidFill>
                          <a:latin typeface="Arial"/>
                          <a:ea typeface="Times New Roman"/>
                          <a:cs typeface="Times New Roman"/>
                        </a:rPr>
                        <a:t>200.000</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44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 % de deducción </a:t>
                      </a:r>
                      <a:r>
                        <a:rPr lang="es-ES_tradnl" sz="1700" b="0" kern="1200" baseline="0" dirty="0" smtClean="0">
                          <a:solidFill>
                            <a:srgbClr val="000066"/>
                          </a:solidFill>
                          <a:latin typeface="+mn-lt"/>
                          <a:ea typeface="+mn-ea"/>
                          <a:cs typeface="+mn-cs"/>
                        </a:rPr>
                        <a:t>(Los gastos de I+D superan la media de los dos años anteriores)</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0" kern="1200" baseline="0" dirty="0" smtClean="0">
                          <a:solidFill>
                            <a:srgbClr val="000066"/>
                          </a:solidFill>
                          <a:latin typeface="+mn-lt"/>
                          <a:ea typeface="+mn-ea"/>
                          <a:cs typeface="+mn-cs"/>
                        </a:rPr>
                        <a:t>[</a:t>
                      </a:r>
                      <a:r>
                        <a:rPr lang="es-ES_tradnl" sz="1700" b="0" kern="1200" baseline="0" dirty="0" smtClean="0">
                          <a:solidFill>
                            <a:srgbClr val="000066"/>
                          </a:solidFill>
                          <a:latin typeface="+mn-lt"/>
                          <a:ea typeface="+mn-ea"/>
                          <a:cs typeface="+mn-cs"/>
                        </a:rPr>
                        <a:t>la media de los dos años anteriores = 0+0/ 2 = 0]</a:t>
                      </a:r>
                      <a:endParaRPr lang="es-ES_tradnl" sz="1700" b="0"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FF"/>
                          </a:solidFill>
                          <a:latin typeface="+mn-lt"/>
                          <a:ea typeface="+mn-ea"/>
                          <a:cs typeface="+mn-cs"/>
                        </a:rPr>
                        <a:t>42%</a:t>
                      </a:r>
                      <a:endParaRPr lang="es-ES_tradnl" sz="1800" b="1" dirty="0">
                        <a:solidFill>
                          <a:srgbClr val="0000FF"/>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061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chemeClr val="tx1"/>
                          </a:solidFill>
                          <a:latin typeface="+mn-lt"/>
                          <a:ea typeface="+mn-ea"/>
                          <a:cs typeface="+mn-cs"/>
                        </a:rPr>
                        <a:t>DEDUCCIÓN I+D:    42% s/ 200.000 = 84.000</a:t>
                      </a: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tc>
                  <a:txBody>
                    <a:bodyPr/>
                    <a:lstStyle/>
                    <a:p>
                      <a:pPr algn="r">
                        <a:spcAft>
                          <a:spcPts val="0"/>
                        </a:spcAft>
                      </a:pPr>
                      <a:r>
                        <a:rPr lang="es-ES_tradnl" sz="1800" b="1" dirty="0" smtClean="0">
                          <a:solidFill>
                            <a:schemeClr val="tx1"/>
                          </a:solidFill>
                          <a:latin typeface="Arial"/>
                          <a:ea typeface="Times New Roman"/>
                          <a:cs typeface="Times New Roman"/>
                        </a:rPr>
                        <a:t>84.000</a:t>
                      </a:r>
                      <a:endParaRPr lang="es-ES_tradnl" sz="1800" b="1"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2492346831"/>
      </p:ext>
    </p:extLst>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DA93ED1E-2B30-400D-BCBA-257630AB1399}" type="slidenum">
              <a:rPr lang="es-ES"/>
              <a:pPr>
                <a:defRPr/>
              </a:pPr>
              <a:t>383</a:t>
            </a:fld>
            <a:endParaRPr lang="es-ES" dirty="0"/>
          </a:p>
        </p:txBody>
      </p:sp>
      <p:sp>
        <p:nvSpPr>
          <p:cNvPr id="8602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b="1" u="sng" dirty="0">
                <a:solidFill>
                  <a:srgbClr val="FFFF00"/>
                </a:solidFill>
                <a:latin typeface="Arial" pitchFamily="34" charset="0"/>
              </a:rPr>
              <a:t>EJEMPLO-1</a:t>
            </a:r>
            <a:r>
              <a:rPr lang="es-ES_tradnl" sz="3200" b="1" dirty="0">
                <a:solidFill>
                  <a:srgbClr val="FFFF00"/>
                </a:solidFill>
                <a:latin typeface="Arial" pitchFamily="34" charset="0"/>
              </a:rPr>
              <a:t> </a:t>
            </a:r>
            <a:r>
              <a:rPr lang="es-ES_tradnl" sz="3200" b="1" dirty="0" smtClean="0">
                <a:solidFill>
                  <a:srgbClr val="FFFF00"/>
                </a:solidFill>
                <a:latin typeface="Arial" pitchFamily="34" charset="0"/>
              </a:rPr>
              <a:t> </a:t>
            </a:r>
            <a:r>
              <a:rPr lang="es-ES_tradnl" sz="3200" dirty="0" smtClean="0">
                <a:solidFill>
                  <a:srgbClr val="FFFF00"/>
                </a:solidFill>
              </a:rPr>
              <a:t>DEDUCCIÓN </a:t>
            </a:r>
            <a:r>
              <a:rPr lang="es-ES_tradnl" sz="3200" u="sng" dirty="0" err="1" smtClean="0">
                <a:solidFill>
                  <a:srgbClr val="FFFF00"/>
                </a:solidFill>
              </a:rPr>
              <a:t>I+D+i</a:t>
            </a:r>
            <a:r>
              <a:rPr lang="es-ES_tradnl" sz="3200" dirty="0" smtClean="0">
                <a:solidFill>
                  <a:srgbClr val="FFFF00"/>
                </a:solidFill>
              </a:rPr>
              <a:t>  </a:t>
            </a:r>
            <a:r>
              <a:rPr lang="es-ES_tradnl" sz="3200" b="1" dirty="0" smtClean="0">
                <a:solidFill>
                  <a:srgbClr val="FFFF00"/>
                </a:solidFill>
                <a:latin typeface="Arial" pitchFamily="34" charset="0"/>
              </a:rPr>
              <a:t>Art 35 LIS </a:t>
            </a:r>
            <a:endParaRPr lang="es-ES" sz="3200" b="1" u="sng" dirty="0">
              <a:solidFill>
                <a:srgbClr val="FFFF00"/>
              </a:solidFill>
              <a:latin typeface="Arial" pitchFamily="34" charset="0"/>
            </a:endParaRPr>
          </a:p>
        </p:txBody>
      </p:sp>
      <p:graphicFrame>
        <p:nvGraphicFramePr>
          <p:cNvPr id="9" name="8 Tabla"/>
          <p:cNvGraphicFramePr>
            <a:graphicFrameLocks noGrp="1"/>
          </p:cNvGraphicFramePr>
          <p:nvPr/>
        </p:nvGraphicFramePr>
        <p:xfrm>
          <a:off x="457200" y="5486400"/>
          <a:ext cx="8839200" cy="830422"/>
        </p:xfrm>
        <a:graphic>
          <a:graphicData uri="http://schemas.openxmlformats.org/drawingml/2006/table">
            <a:tbl>
              <a:tblPr/>
              <a:tblGrid>
                <a:gridCol w="7239001">
                  <a:extLst>
                    <a:ext uri="{9D8B030D-6E8A-4147-A177-3AD203B41FA5}">
                      <a16:colId xmlns="" xmlns:a16="http://schemas.microsoft.com/office/drawing/2014/main" val="20000"/>
                    </a:ext>
                  </a:extLst>
                </a:gridCol>
                <a:gridCol w="1600199">
                  <a:extLst>
                    <a:ext uri="{9D8B030D-6E8A-4147-A177-3AD203B41FA5}">
                      <a16:colId xmlns="" xmlns:a16="http://schemas.microsoft.com/office/drawing/2014/main" val="20001"/>
                    </a:ext>
                  </a:extLst>
                </a:gridCol>
              </a:tblGrid>
              <a:tr h="460931">
                <a:tc>
                  <a:txBody>
                    <a:bodyPr/>
                    <a:lstStyle/>
                    <a:p>
                      <a:pPr algn="just">
                        <a:spcAft>
                          <a:spcPts val="0"/>
                        </a:spcAft>
                      </a:pPr>
                      <a:r>
                        <a:rPr lang="es-ES" sz="1800" b="1" kern="1200" dirty="0" smtClean="0">
                          <a:solidFill>
                            <a:srgbClr val="FFFF00"/>
                          </a:solidFill>
                          <a:latin typeface="+mn-lt"/>
                          <a:ea typeface="+mn-ea"/>
                          <a:cs typeface="+mn-cs"/>
                        </a:rPr>
                        <a:t>Cálculo </a:t>
                      </a:r>
                      <a:r>
                        <a:rPr lang="es-ES" sz="1800" b="1" u="sng" kern="1200" dirty="0" smtClean="0">
                          <a:solidFill>
                            <a:srgbClr val="FFFF00"/>
                          </a:solidFill>
                          <a:latin typeface="+mn-lt"/>
                          <a:ea typeface="+mn-ea"/>
                          <a:cs typeface="+mn-cs"/>
                        </a:rPr>
                        <a:t>Minoración por subvención</a:t>
                      </a:r>
                      <a:r>
                        <a:rPr lang="es-ES" sz="1800" b="1" kern="1200" dirty="0" smtClean="0">
                          <a:solidFill>
                            <a:srgbClr val="FFFF00"/>
                          </a:solidFill>
                          <a:latin typeface="+mn-lt"/>
                          <a:ea typeface="+mn-ea"/>
                          <a:cs typeface="+mn-cs"/>
                        </a:rPr>
                        <a:t> imputada en el ejercicio N</a:t>
                      </a:r>
                      <a:endParaRPr lang="es-ES_tradnl" sz="1800" dirty="0">
                        <a:solidFill>
                          <a:srgbClr val="FFFF00"/>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69491">
                <a:tc>
                  <a:txBody>
                    <a:bodyPr/>
                    <a:lstStyle/>
                    <a:p>
                      <a:pPr marL="342900" indent="-342900">
                        <a:buFont typeface="Wingdings" pitchFamily="2" charset="2"/>
                        <a:buChar char="§"/>
                      </a:pPr>
                      <a:r>
                        <a:rPr lang="es-ES" sz="1800" b="1" kern="1200" dirty="0" smtClean="0">
                          <a:solidFill>
                            <a:srgbClr val="000066"/>
                          </a:solidFill>
                          <a:latin typeface="+mn-lt"/>
                          <a:ea typeface="+mn-ea"/>
                          <a:cs typeface="+mn-cs"/>
                        </a:rPr>
                        <a:t>Subvención a imputable ejercicio N: </a:t>
                      </a:r>
                      <a:r>
                        <a:rPr lang="es-ES" sz="1800" b="0" kern="1200" dirty="0" smtClean="0">
                          <a:solidFill>
                            <a:srgbClr val="000066"/>
                          </a:solidFill>
                          <a:latin typeface="+mn-lt"/>
                          <a:ea typeface="+mn-ea"/>
                          <a:cs typeface="+mn-cs"/>
                        </a:rPr>
                        <a:t>20</a:t>
                      </a:r>
                      <a:r>
                        <a:rPr lang="es-ES" sz="1800" kern="1200" dirty="0" smtClean="0">
                          <a:solidFill>
                            <a:srgbClr val="000066"/>
                          </a:solidFill>
                          <a:latin typeface="+mn-lt"/>
                          <a:ea typeface="+mn-ea"/>
                          <a:cs typeface="+mn-cs"/>
                        </a:rPr>
                        <a:t>0.000  x  10%  = </a:t>
                      </a:r>
                      <a:r>
                        <a:rPr lang="es-ES" sz="1800" b="1" kern="1200" dirty="0" smtClean="0">
                          <a:solidFill>
                            <a:srgbClr val="000066"/>
                          </a:solidFill>
                          <a:latin typeface="+mn-lt"/>
                          <a:ea typeface="+mn-ea"/>
                          <a:cs typeface="+mn-cs"/>
                        </a:rPr>
                        <a:t>20.000</a:t>
                      </a:r>
                      <a:endParaRPr lang="es-ES_tradnl" sz="1800" b="1"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66"/>
                          </a:solidFill>
                          <a:latin typeface="+mn-lt"/>
                          <a:ea typeface="+mn-ea"/>
                          <a:cs typeface="+mn-cs"/>
                        </a:rPr>
                        <a:t>20.000</a:t>
                      </a:r>
                      <a:r>
                        <a:rPr lang="es-ES" sz="1800" b="1" kern="1200" dirty="0" smtClean="0">
                          <a:solidFill>
                            <a:srgbClr val="FF0000"/>
                          </a:solidFill>
                          <a:latin typeface="+mn-lt"/>
                          <a:ea typeface="+mn-ea"/>
                          <a:cs typeface="+mn-cs"/>
                        </a:rPr>
                        <a:t>*</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graphicFrame>
        <p:nvGraphicFramePr>
          <p:cNvPr id="10" name="9 Tabla"/>
          <p:cNvGraphicFramePr>
            <a:graphicFrameLocks noGrp="1"/>
          </p:cNvGraphicFramePr>
          <p:nvPr/>
        </p:nvGraphicFramePr>
        <p:xfrm>
          <a:off x="533400" y="2819400"/>
          <a:ext cx="8915400" cy="2403363"/>
        </p:xfrm>
        <a:graphic>
          <a:graphicData uri="http://schemas.openxmlformats.org/drawingml/2006/table">
            <a:tbl>
              <a:tblPr/>
              <a:tblGrid>
                <a:gridCol w="6829942">
                  <a:extLst>
                    <a:ext uri="{9D8B030D-6E8A-4147-A177-3AD203B41FA5}">
                      <a16:colId xmlns="" xmlns:a16="http://schemas.microsoft.com/office/drawing/2014/main" val="20000"/>
                    </a:ext>
                  </a:extLst>
                </a:gridCol>
                <a:gridCol w="2085458">
                  <a:extLst>
                    <a:ext uri="{9D8B030D-6E8A-4147-A177-3AD203B41FA5}">
                      <a16:colId xmlns="" xmlns:a16="http://schemas.microsoft.com/office/drawing/2014/main" val="20001"/>
                    </a:ext>
                  </a:extLst>
                </a:gridCol>
              </a:tblGrid>
              <a:tr h="381000">
                <a:tc gridSpan="2">
                  <a:txBody>
                    <a:bodyPr/>
                    <a:lstStyle/>
                    <a:p>
                      <a:pPr marL="342900" indent="-342900" algn="just">
                        <a:spcAft>
                          <a:spcPts val="0"/>
                        </a:spcAft>
                        <a:buFont typeface="+mj-lt"/>
                        <a:buAutoNum type="arabicPeriod" startAt="3"/>
                      </a:pPr>
                      <a:r>
                        <a:rPr lang="es-ES_tradnl" sz="1800" b="1" dirty="0" smtClean="0">
                          <a:solidFill>
                            <a:srgbClr val="FFFF00"/>
                          </a:solidFill>
                          <a:latin typeface="Arial"/>
                          <a:ea typeface="Times New Roman"/>
                          <a:cs typeface="Times New Roman"/>
                        </a:rPr>
                        <a:t>Deducción</a:t>
                      </a:r>
                      <a:r>
                        <a:rPr lang="es-ES_tradnl" sz="1800" b="1" baseline="0" dirty="0" smtClean="0">
                          <a:solidFill>
                            <a:srgbClr val="FFFF00"/>
                          </a:solidFill>
                          <a:latin typeface="Arial"/>
                          <a:ea typeface="Times New Roman"/>
                          <a:cs typeface="Times New Roman"/>
                        </a:rPr>
                        <a:t> por Inversiones </a:t>
                      </a:r>
                      <a:r>
                        <a:rPr lang="es-ES_tradnl" sz="1800" b="1" dirty="0" smtClean="0">
                          <a:solidFill>
                            <a:srgbClr val="FFFF00"/>
                          </a:solidFill>
                          <a:latin typeface="Arial"/>
                          <a:ea typeface="Times New Roman"/>
                          <a:cs typeface="Times New Roman"/>
                        </a:rPr>
                        <a:t>Afectas a I+D </a:t>
                      </a:r>
                      <a:r>
                        <a:rPr lang="es-ES_tradnl" sz="1800" b="1" dirty="0" smtClean="0">
                          <a:solidFill>
                            <a:srgbClr val="FFFF99"/>
                          </a:solidFill>
                          <a:latin typeface="Arial"/>
                          <a:ea typeface="Times New Roman"/>
                          <a:cs typeface="Times New Roman"/>
                        </a:rPr>
                        <a:t>(</a:t>
                      </a:r>
                      <a:r>
                        <a:rPr lang="es-ES_tradnl" sz="1800" b="1" u="sng" dirty="0" smtClean="0">
                          <a:solidFill>
                            <a:srgbClr val="FFFF99"/>
                          </a:solidFill>
                          <a:latin typeface="Arial"/>
                          <a:ea typeface="Times New Roman"/>
                          <a:cs typeface="Times New Roman"/>
                        </a:rPr>
                        <a:t>excluidos:</a:t>
                      </a:r>
                      <a:r>
                        <a:rPr lang="es-ES_tradnl" sz="1800" b="1" dirty="0" smtClean="0">
                          <a:solidFill>
                            <a:srgbClr val="FFFF99"/>
                          </a:solidFill>
                          <a:latin typeface="Arial"/>
                          <a:ea typeface="Times New Roman"/>
                          <a:cs typeface="Times New Roman"/>
                        </a:rPr>
                        <a:t> edificios y terrenos)</a:t>
                      </a:r>
                      <a:endParaRPr lang="es-ES_tradnl" sz="1800" b="1"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lumMod val="10000"/>
                      </a:schemeClr>
                    </a:solidFill>
                  </a:tcPr>
                </a:tc>
                <a:tc hMerge="1">
                  <a:txBody>
                    <a:bodyPr/>
                    <a:lstStyle/>
                    <a:p>
                      <a:pPr algn="r">
                        <a:spcAft>
                          <a:spcPts val="0"/>
                        </a:spcAft>
                      </a:pP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00921">
                <a:tc>
                  <a:txBody>
                    <a:bodyPr/>
                    <a:lstStyle/>
                    <a:p>
                      <a:pPr algn="just">
                        <a:spcAft>
                          <a:spcPts val="0"/>
                        </a:spcAft>
                      </a:pPr>
                      <a:r>
                        <a:rPr lang="es-ES_tradnl" sz="1800" b="1" dirty="0">
                          <a:solidFill>
                            <a:srgbClr val="FFFF99"/>
                          </a:solidFill>
                          <a:latin typeface="Arial"/>
                          <a:ea typeface="Times New Roman"/>
                          <a:cs typeface="Times New Roman"/>
                        </a:rPr>
                        <a:t>CONCEPTOS</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1"/>
                  </a:ext>
                </a:extLst>
              </a:tr>
              <a:tr h="338189">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000066"/>
                          </a:solidFill>
                          <a:latin typeface="+mn-lt"/>
                          <a:ea typeface="+mn-ea"/>
                          <a:cs typeface="+mn-cs"/>
                        </a:rPr>
                        <a:t>Valor Adquisición de la </a:t>
                      </a:r>
                      <a:r>
                        <a:rPr lang="es-ES_tradnl" sz="1800" b="1" u="sng" kern="1200" dirty="0" smtClean="0">
                          <a:solidFill>
                            <a:srgbClr val="000066"/>
                          </a:solidFill>
                          <a:latin typeface="+mn-lt"/>
                          <a:ea typeface="+mn-ea"/>
                          <a:cs typeface="+mn-cs"/>
                        </a:rPr>
                        <a:t>Maquinaria</a:t>
                      </a:r>
                      <a:r>
                        <a:rPr lang="es-ES_tradnl" sz="1800" b="1" kern="1200" dirty="0" smtClean="0">
                          <a:solidFill>
                            <a:srgbClr val="000066"/>
                          </a:solidFill>
                          <a:latin typeface="+mn-lt"/>
                          <a:ea typeface="+mn-ea"/>
                          <a:cs typeface="+mn-cs"/>
                        </a:rPr>
                        <a:t> (</a:t>
                      </a:r>
                      <a:r>
                        <a:rPr lang="es-ES_tradnl" sz="1800" b="1" kern="1200" dirty="0" smtClean="0">
                          <a:solidFill>
                            <a:srgbClr val="0000FF"/>
                          </a:solidFill>
                          <a:latin typeface="+mn-lt"/>
                          <a:ea typeface="+mn-ea"/>
                          <a:cs typeface="+mn-cs"/>
                        </a:rPr>
                        <a:t>el</a:t>
                      </a:r>
                      <a:r>
                        <a:rPr lang="es-ES_tradnl" sz="1800" b="1" kern="1200" dirty="0" smtClean="0">
                          <a:solidFill>
                            <a:srgbClr val="000066"/>
                          </a:solidFill>
                          <a:latin typeface="+mn-lt"/>
                          <a:ea typeface="+mn-ea"/>
                          <a:cs typeface="+mn-cs"/>
                        </a:rPr>
                        <a:t> </a:t>
                      </a:r>
                      <a:r>
                        <a:rPr lang="es-ES_tradnl" sz="1800" b="1" kern="1200" dirty="0" smtClean="0">
                          <a:solidFill>
                            <a:srgbClr val="0000FF"/>
                          </a:solidFill>
                          <a:latin typeface="+mn-lt"/>
                          <a:ea typeface="+mn-ea"/>
                          <a:cs typeface="+mn-cs"/>
                        </a:rPr>
                        <a:t>año de la inversión</a:t>
                      </a:r>
                      <a:r>
                        <a:rPr lang="es-ES_tradnl" sz="1800" b="1" kern="1200" dirty="0" smtClean="0">
                          <a:solidFill>
                            <a:srgbClr val="000066"/>
                          </a:solidFill>
                          <a:latin typeface="+mn-lt"/>
                          <a:ea typeface="+mn-ea"/>
                          <a:cs typeface="+mn-cs"/>
                        </a:rPr>
                        <a:t>)</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kern="1200" dirty="0" smtClean="0">
                          <a:solidFill>
                            <a:srgbClr val="000066"/>
                          </a:solidFill>
                          <a:latin typeface="+mn-lt"/>
                          <a:ea typeface="+mn-ea"/>
                          <a:cs typeface="+mn-cs"/>
                        </a:rPr>
                        <a:t>400.000 </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46933">
                <a:tc>
                  <a:txBody>
                    <a:bodyPr/>
                    <a:lstStyle/>
                    <a:p>
                      <a:r>
                        <a:rPr lang="es-ES" sz="1800" b="1" kern="1200" dirty="0" smtClean="0">
                          <a:solidFill>
                            <a:srgbClr val="000066"/>
                          </a:solidFill>
                          <a:latin typeface="+mn-lt"/>
                          <a:ea typeface="+mn-ea"/>
                          <a:cs typeface="+mn-cs"/>
                        </a:rPr>
                        <a:t>Minoración por subvención imputable en el ejercicio N	</a:t>
                      </a:r>
                      <a:endParaRPr lang="es-ES_tradnl" sz="1600" b="1" dirty="0">
                        <a:solidFill>
                          <a:srgbClr val="000066"/>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66"/>
                          </a:solidFill>
                          <a:latin typeface="+mn-lt"/>
                          <a:ea typeface="+mn-ea"/>
                          <a:cs typeface="+mn-cs"/>
                        </a:rPr>
                        <a:t>-20.000</a:t>
                      </a:r>
                      <a:r>
                        <a:rPr lang="es-ES" sz="1800" b="1" kern="1200" dirty="0" smtClean="0">
                          <a:solidFill>
                            <a:srgbClr val="FF0000"/>
                          </a:solidFill>
                          <a:latin typeface="+mn-lt"/>
                          <a:ea typeface="+mn-ea"/>
                          <a:cs typeface="+mn-cs"/>
                        </a:rPr>
                        <a:t>*</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81000">
                <a:tc>
                  <a:txBody>
                    <a:bodyPr/>
                    <a:lstStyle/>
                    <a:p>
                      <a:pPr algn="just">
                        <a:spcAft>
                          <a:spcPts val="0"/>
                        </a:spcAft>
                      </a:pPr>
                      <a:r>
                        <a:rPr lang="es-ES_tradnl" sz="1800" b="1" dirty="0" smtClean="0">
                          <a:solidFill>
                            <a:srgbClr val="FF0000"/>
                          </a:solidFill>
                          <a:latin typeface="Arial"/>
                          <a:ea typeface="Times New Roman"/>
                          <a:cs typeface="Times New Roman"/>
                        </a:rPr>
                        <a:t>Total Base de Deducción</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dirty="0" smtClean="0">
                          <a:solidFill>
                            <a:srgbClr val="FF0000"/>
                          </a:solidFill>
                          <a:latin typeface="Arial"/>
                          <a:ea typeface="Times New Roman"/>
                          <a:cs typeface="Times New Roman"/>
                        </a:rPr>
                        <a:t>380.000</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228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 % de deducción</a:t>
                      </a:r>
                      <a:endParaRPr lang="es-ES_tradnl" sz="1700" b="0"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FF"/>
                          </a:solidFill>
                          <a:latin typeface="+mn-lt"/>
                          <a:ea typeface="+mn-ea"/>
                          <a:cs typeface="+mn-cs"/>
                        </a:rPr>
                        <a:t>8%</a:t>
                      </a:r>
                      <a:endParaRPr lang="es-ES_tradnl" sz="1800" b="1" dirty="0">
                        <a:solidFill>
                          <a:srgbClr val="0000FF"/>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8100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_tradnl" sz="1800" b="1" dirty="0" smtClean="0">
                          <a:solidFill>
                            <a:schemeClr val="tx1"/>
                          </a:solidFill>
                          <a:latin typeface="Arial"/>
                          <a:ea typeface="Times New Roman"/>
                          <a:cs typeface="Times New Roman"/>
                        </a:rPr>
                        <a:t>DEDUCCIÓN:  </a:t>
                      </a:r>
                      <a:r>
                        <a:rPr lang="es-ES_tradnl" sz="1800" b="1" kern="1200" dirty="0" smtClean="0">
                          <a:solidFill>
                            <a:schemeClr val="tx1"/>
                          </a:solidFill>
                          <a:latin typeface="+mn-lt"/>
                          <a:ea typeface="+mn-ea"/>
                          <a:cs typeface="+mn-cs"/>
                        </a:rPr>
                        <a:t>8% s/ 380.000 = 30.400</a:t>
                      </a: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tc>
                  <a:txBody>
                    <a:bodyPr/>
                    <a:lstStyle/>
                    <a:p>
                      <a:pPr algn="r">
                        <a:spcAft>
                          <a:spcPts val="0"/>
                        </a:spcAft>
                      </a:pPr>
                      <a:r>
                        <a:rPr lang="es-ES_tradnl" sz="1800" b="1" dirty="0" smtClean="0">
                          <a:solidFill>
                            <a:schemeClr val="tx1"/>
                          </a:solidFill>
                          <a:latin typeface="Arial"/>
                          <a:ea typeface="Times New Roman"/>
                          <a:cs typeface="Times New Roman"/>
                        </a:rPr>
                        <a:t>30.400</a:t>
                      </a:r>
                      <a:endParaRPr lang="es-ES_tradnl" sz="1800" b="1"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extLst>
                  <a:ext uri="{0D108BD9-81ED-4DB2-BD59-A6C34878D82A}">
                    <a16:rowId xmlns="" xmlns:a16="http://schemas.microsoft.com/office/drawing/2014/main" val="10006"/>
                  </a:ext>
                </a:extLst>
              </a:tr>
            </a:tbl>
          </a:graphicData>
        </a:graphic>
      </p:graphicFrame>
      <p:sp>
        <p:nvSpPr>
          <p:cNvPr id="7" name="Text Box 3"/>
          <p:cNvSpPr txBox="1">
            <a:spLocks noChangeArrowheads="1"/>
          </p:cNvSpPr>
          <p:nvPr/>
        </p:nvSpPr>
        <p:spPr bwMode="auto">
          <a:xfrm>
            <a:off x="0" y="6096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dirty="0" smtClean="0">
                <a:solidFill>
                  <a:srgbClr val="000066"/>
                </a:solidFill>
              </a:rPr>
              <a:t>E-1.    </a:t>
            </a:r>
            <a:r>
              <a:rPr lang="es-ES_tradnl" sz="2400" b="1" dirty="0" smtClean="0">
                <a:solidFill>
                  <a:srgbClr val="0000FF"/>
                </a:solidFill>
              </a:rPr>
              <a:t>SOLUCIÓN-2</a:t>
            </a:r>
            <a:r>
              <a:rPr lang="es-ES_tradnl" sz="2400" b="1" dirty="0" smtClean="0">
                <a:solidFill>
                  <a:srgbClr val="000066"/>
                </a:solidFill>
              </a:rPr>
              <a:t>.  DEDUCCIÓN </a:t>
            </a:r>
            <a:r>
              <a:rPr lang="es-ES_tradnl" sz="2400" b="1" u="sng" dirty="0" smtClean="0">
                <a:solidFill>
                  <a:srgbClr val="FF0000"/>
                </a:solidFill>
              </a:rPr>
              <a:t>GASTOS</a:t>
            </a:r>
            <a:r>
              <a:rPr lang="es-ES_tradnl" sz="2400" b="1" dirty="0" smtClean="0">
                <a:solidFill>
                  <a:srgbClr val="000066"/>
                </a:solidFill>
              </a:rPr>
              <a:t>  </a:t>
            </a:r>
            <a:r>
              <a:rPr lang="es-ES_tradnl" sz="2400" b="1" u="sng" dirty="0" smtClean="0">
                <a:solidFill>
                  <a:srgbClr val="FF0000"/>
                </a:solidFill>
              </a:rPr>
              <a:t>I+D</a:t>
            </a:r>
            <a:r>
              <a:rPr lang="es-ES_tradnl" sz="2400" b="1" dirty="0" smtClean="0">
                <a:solidFill>
                  <a:srgbClr val="FF0000"/>
                </a:solidFill>
              </a:rPr>
              <a:t>  </a:t>
            </a:r>
            <a:r>
              <a:rPr lang="es-ES_tradnl" sz="2400" dirty="0" smtClean="0">
                <a:solidFill>
                  <a:srgbClr val="0000FF"/>
                </a:solidFill>
              </a:rPr>
              <a:t>año N</a:t>
            </a:r>
            <a:endParaRPr lang="es-ES" sz="2400" dirty="0" smtClean="0">
              <a:solidFill>
                <a:srgbClr val="0000FF"/>
              </a:solidFill>
            </a:endParaRPr>
          </a:p>
        </p:txBody>
      </p:sp>
      <p:graphicFrame>
        <p:nvGraphicFramePr>
          <p:cNvPr id="8" name="7 Tabla"/>
          <p:cNvGraphicFramePr>
            <a:graphicFrameLocks noGrp="1"/>
          </p:cNvGraphicFramePr>
          <p:nvPr/>
        </p:nvGraphicFramePr>
        <p:xfrm>
          <a:off x="685800" y="1219200"/>
          <a:ext cx="8839200" cy="1379062"/>
        </p:xfrm>
        <a:graphic>
          <a:graphicData uri="http://schemas.openxmlformats.org/drawingml/2006/table">
            <a:tbl>
              <a:tblPr/>
              <a:tblGrid>
                <a:gridCol w="7239001">
                  <a:extLst>
                    <a:ext uri="{9D8B030D-6E8A-4147-A177-3AD203B41FA5}">
                      <a16:colId xmlns="" xmlns:a16="http://schemas.microsoft.com/office/drawing/2014/main" val="20000"/>
                    </a:ext>
                  </a:extLst>
                </a:gridCol>
                <a:gridCol w="1600199">
                  <a:extLst>
                    <a:ext uri="{9D8B030D-6E8A-4147-A177-3AD203B41FA5}">
                      <a16:colId xmlns="" xmlns:a16="http://schemas.microsoft.com/office/drawing/2014/main" val="20001"/>
                    </a:ext>
                  </a:extLst>
                </a:gridCol>
              </a:tblGrid>
              <a:tr h="460931">
                <a:tc>
                  <a:txBody>
                    <a:bodyPr/>
                    <a:lstStyle/>
                    <a:p>
                      <a:pPr marL="342900" indent="-342900" algn="just">
                        <a:spcAft>
                          <a:spcPts val="0"/>
                        </a:spcAft>
                        <a:buFont typeface="+mj-lt"/>
                        <a:buAutoNum type="arabicPeriod" startAt="2"/>
                      </a:pPr>
                      <a:r>
                        <a:rPr lang="es-ES" sz="1800" b="1" kern="1200" dirty="0" smtClean="0">
                          <a:solidFill>
                            <a:srgbClr val="FFFF00"/>
                          </a:solidFill>
                          <a:latin typeface="+mn-lt"/>
                          <a:ea typeface="+mn-ea"/>
                          <a:cs typeface="+mn-cs"/>
                        </a:rPr>
                        <a:t>Deducción Adicional por el INVESTIGADOR cualificado</a:t>
                      </a:r>
                      <a:endParaRPr lang="es-ES_tradnl" sz="1800" dirty="0">
                        <a:solidFill>
                          <a:srgbClr val="FFFF00"/>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69491">
                <a:tc>
                  <a:txBody>
                    <a:bodyPr/>
                    <a:lstStyle/>
                    <a:p>
                      <a:pPr marL="342900" indent="-342900">
                        <a:buFont typeface="Wingdings" pitchFamily="2" charset="2"/>
                        <a:buChar char="§"/>
                      </a:pPr>
                      <a:r>
                        <a:rPr lang="es-ES_tradnl" sz="1800" b="1" dirty="0" smtClean="0">
                          <a:solidFill>
                            <a:srgbClr val="000066"/>
                          </a:solidFill>
                          <a:latin typeface="+mn-lt"/>
                          <a:ea typeface="Times New Roman"/>
                          <a:cs typeface="Times New Roman"/>
                        </a:rPr>
                        <a:t>Base de Deducción</a:t>
                      </a:r>
                      <a:r>
                        <a:rPr lang="es-ES" sz="1800" kern="1200" dirty="0" smtClean="0">
                          <a:solidFill>
                            <a:srgbClr val="000066"/>
                          </a:solidFill>
                          <a:latin typeface="+mn-lt"/>
                          <a:ea typeface="+mn-ea"/>
                          <a:cs typeface="+mn-cs"/>
                        </a:rPr>
                        <a:t>  (sueldo</a:t>
                      </a:r>
                      <a:r>
                        <a:rPr lang="es-ES" sz="1800" kern="1200" baseline="0" dirty="0" smtClean="0">
                          <a:solidFill>
                            <a:srgbClr val="000066"/>
                          </a:solidFill>
                          <a:latin typeface="+mn-lt"/>
                          <a:ea typeface="+mn-ea"/>
                          <a:cs typeface="+mn-cs"/>
                        </a:rPr>
                        <a:t> del </a:t>
                      </a:r>
                      <a:r>
                        <a:rPr lang="es-ES" sz="1800" b="1" kern="1200" baseline="0" dirty="0" smtClean="0">
                          <a:solidFill>
                            <a:srgbClr val="000066"/>
                          </a:solidFill>
                          <a:latin typeface="+mn-lt"/>
                          <a:ea typeface="+mn-ea"/>
                          <a:cs typeface="+mn-cs"/>
                        </a:rPr>
                        <a:t>investigador </a:t>
                      </a:r>
                      <a:r>
                        <a:rPr lang="es-ES" sz="1800" b="1" u="sng" kern="1200" baseline="0" dirty="0" smtClean="0">
                          <a:solidFill>
                            <a:srgbClr val="000066"/>
                          </a:solidFill>
                          <a:latin typeface="+mn-lt"/>
                          <a:ea typeface="+mn-ea"/>
                          <a:cs typeface="+mn-cs"/>
                        </a:rPr>
                        <a:t>en exclusiva</a:t>
                      </a:r>
                      <a:r>
                        <a:rPr lang="es-ES" sz="1800" kern="1200" baseline="0" dirty="0" smtClean="0">
                          <a:solidFill>
                            <a:srgbClr val="000066"/>
                          </a:solidFill>
                          <a:latin typeface="+mn-lt"/>
                          <a:ea typeface="+mn-ea"/>
                          <a:cs typeface="+mn-cs"/>
                        </a:rPr>
                        <a:t>)</a:t>
                      </a:r>
                      <a:endParaRPr lang="es-ES_tradnl" sz="1800" b="1"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FF0000"/>
                          </a:solidFill>
                          <a:latin typeface="+mn-lt"/>
                          <a:ea typeface="+mn-ea"/>
                          <a:cs typeface="+mn-cs"/>
                        </a:rPr>
                        <a:t>70.000</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6764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kern="1200" dirty="0" smtClean="0">
                          <a:solidFill>
                            <a:srgbClr val="000066"/>
                          </a:solidFill>
                          <a:latin typeface="+mn-lt"/>
                          <a:ea typeface="+mn-ea"/>
                          <a:cs typeface="+mn-cs"/>
                        </a:rPr>
                        <a:t> </a:t>
                      </a:r>
                      <a:r>
                        <a:rPr lang="es-ES_tradnl" sz="1800" b="1" kern="1200" baseline="0" dirty="0" smtClean="0">
                          <a:solidFill>
                            <a:srgbClr val="000066"/>
                          </a:solidFill>
                          <a:latin typeface="+mn-lt"/>
                          <a:ea typeface="+mn-ea"/>
                          <a:cs typeface="+mn-cs"/>
                        </a:rPr>
                        <a:t>% de deducción </a:t>
                      </a:r>
                      <a:endParaRPr lang="es-ES_tradnl" sz="1800" b="1"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FF"/>
                          </a:solidFill>
                          <a:latin typeface="+mn-lt"/>
                          <a:ea typeface="+mn-ea"/>
                          <a:cs typeface="+mn-cs"/>
                        </a:rPr>
                        <a:t>17%</a:t>
                      </a:r>
                      <a:endParaRPr lang="es-ES_tradnl" sz="1800" b="1" dirty="0">
                        <a:solidFill>
                          <a:srgbClr val="0000FF"/>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6764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kern="1200" dirty="0" smtClean="0">
                          <a:solidFill>
                            <a:schemeClr val="tx1"/>
                          </a:solidFill>
                          <a:latin typeface="+mn-lt"/>
                          <a:ea typeface="+mn-ea"/>
                          <a:cs typeface="+mn-cs"/>
                        </a:rPr>
                        <a:t>DEDUCCIÓN:      17% s/ 70.000 = 11.900</a:t>
                      </a: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tc>
                  <a:txBody>
                    <a:bodyPr/>
                    <a:lstStyle/>
                    <a:p>
                      <a:pPr algn="r">
                        <a:spcAft>
                          <a:spcPts val="0"/>
                        </a:spcAft>
                      </a:pPr>
                      <a:r>
                        <a:rPr lang="es-ES_tradnl" sz="1800" b="1" dirty="0" smtClean="0">
                          <a:solidFill>
                            <a:schemeClr val="tx1"/>
                          </a:solidFill>
                          <a:latin typeface="Arial"/>
                          <a:ea typeface="Times New Roman"/>
                          <a:cs typeface="Times New Roman"/>
                        </a:rPr>
                        <a:t>11.900</a:t>
                      </a:r>
                      <a:endParaRPr lang="es-ES_tradnl" sz="1800" b="1"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148204005"/>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DA93ED1E-2B30-400D-BCBA-257630AB1399}" type="slidenum">
              <a:rPr lang="es-ES"/>
              <a:pPr>
                <a:defRPr/>
              </a:pPr>
              <a:t>384</a:t>
            </a:fld>
            <a:endParaRPr lang="es-ES" dirty="0"/>
          </a:p>
        </p:txBody>
      </p:sp>
      <p:sp>
        <p:nvSpPr>
          <p:cNvPr id="8602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b="1" u="sng" dirty="0">
                <a:solidFill>
                  <a:srgbClr val="FFFF00"/>
                </a:solidFill>
                <a:latin typeface="Arial" pitchFamily="34" charset="0"/>
              </a:rPr>
              <a:t>EJEMPLO-1</a:t>
            </a:r>
            <a:r>
              <a:rPr lang="es-ES_tradnl" sz="3200" b="1" dirty="0">
                <a:solidFill>
                  <a:srgbClr val="FFFF00"/>
                </a:solidFill>
                <a:latin typeface="Arial" pitchFamily="34" charset="0"/>
              </a:rPr>
              <a:t> </a:t>
            </a:r>
            <a:r>
              <a:rPr lang="es-ES_tradnl" sz="3200" b="1" dirty="0" smtClean="0">
                <a:solidFill>
                  <a:srgbClr val="FFFF00"/>
                </a:solidFill>
                <a:latin typeface="Arial" pitchFamily="34" charset="0"/>
              </a:rPr>
              <a:t> </a:t>
            </a:r>
            <a:r>
              <a:rPr lang="es-ES_tradnl" sz="3200" dirty="0" smtClean="0">
                <a:solidFill>
                  <a:srgbClr val="FFFF00"/>
                </a:solidFill>
              </a:rPr>
              <a:t>DEDUCCIÓN </a:t>
            </a:r>
            <a:r>
              <a:rPr lang="es-ES_tradnl" sz="3200" u="sng" dirty="0" err="1" smtClean="0">
                <a:solidFill>
                  <a:srgbClr val="FFFF00"/>
                </a:solidFill>
              </a:rPr>
              <a:t>I+D+i</a:t>
            </a:r>
            <a:r>
              <a:rPr lang="es-ES_tradnl" sz="3200" dirty="0" smtClean="0">
                <a:solidFill>
                  <a:srgbClr val="FFFF00"/>
                </a:solidFill>
              </a:rPr>
              <a:t>  </a:t>
            </a:r>
            <a:r>
              <a:rPr lang="es-ES_tradnl" sz="3200" b="1" dirty="0" smtClean="0">
                <a:solidFill>
                  <a:srgbClr val="FFFF00"/>
                </a:solidFill>
                <a:latin typeface="Arial" pitchFamily="34" charset="0"/>
              </a:rPr>
              <a:t>Art 35 LIS </a:t>
            </a:r>
            <a:endParaRPr lang="es-ES" sz="3200" b="1" u="sng" dirty="0">
              <a:solidFill>
                <a:srgbClr val="FFFF00"/>
              </a:solidFill>
              <a:latin typeface="Arial" pitchFamily="34" charset="0"/>
            </a:endParaRPr>
          </a:p>
        </p:txBody>
      </p:sp>
      <p:graphicFrame>
        <p:nvGraphicFramePr>
          <p:cNvPr id="10" name="9 Tabla"/>
          <p:cNvGraphicFramePr>
            <a:graphicFrameLocks noGrp="1"/>
          </p:cNvGraphicFramePr>
          <p:nvPr/>
        </p:nvGraphicFramePr>
        <p:xfrm>
          <a:off x="381000" y="4343400"/>
          <a:ext cx="9144000" cy="1687760"/>
        </p:xfrm>
        <a:graphic>
          <a:graphicData uri="http://schemas.openxmlformats.org/drawingml/2006/table">
            <a:tbl>
              <a:tblPr/>
              <a:tblGrid>
                <a:gridCol w="7620000">
                  <a:extLst>
                    <a:ext uri="{9D8B030D-6E8A-4147-A177-3AD203B41FA5}">
                      <a16:colId xmlns="" xmlns:a16="http://schemas.microsoft.com/office/drawing/2014/main" val="20000"/>
                    </a:ext>
                  </a:extLst>
                </a:gridCol>
                <a:gridCol w="1524000">
                  <a:extLst>
                    <a:ext uri="{9D8B030D-6E8A-4147-A177-3AD203B41FA5}">
                      <a16:colId xmlns="" xmlns:a16="http://schemas.microsoft.com/office/drawing/2014/main" val="20001"/>
                    </a:ext>
                  </a:extLst>
                </a:gridCol>
              </a:tblGrid>
              <a:tr h="381000">
                <a:tc gridSpan="2">
                  <a:txBody>
                    <a:bodyPr/>
                    <a:lstStyle/>
                    <a:p>
                      <a:pPr marL="342900" indent="-342900" algn="just">
                        <a:spcAft>
                          <a:spcPts val="0"/>
                        </a:spcAft>
                        <a:buFont typeface="+mj-lt"/>
                        <a:buAutoNum type="arabicPeriod" startAt="3"/>
                      </a:pPr>
                      <a:r>
                        <a:rPr lang="es-ES_tradnl" sz="1800" b="1" dirty="0" smtClean="0">
                          <a:solidFill>
                            <a:srgbClr val="FFFF00"/>
                          </a:solidFill>
                          <a:latin typeface="Arial"/>
                          <a:ea typeface="Times New Roman"/>
                          <a:cs typeface="Times New Roman"/>
                        </a:rPr>
                        <a:t>Deducción</a:t>
                      </a:r>
                      <a:r>
                        <a:rPr lang="es-ES_tradnl" sz="1800" b="1" baseline="0" dirty="0" smtClean="0">
                          <a:solidFill>
                            <a:srgbClr val="FFFF00"/>
                          </a:solidFill>
                          <a:latin typeface="Arial"/>
                          <a:ea typeface="Times New Roman"/>
                          <a:cs typeface="Times New Roman"/>
                        </a:rPr>
                        <a:t> </a:t>
                      </a:r>
                      <a:r>
                        <a:rPr lang="es-ES_tradnl" sz="1800" b="1" u="sng" baseline="0" dirty="0" smtClean="0">
                          <a:solidFill>
                            <a:srgbClr val="FFFF00"/>
                          </a:solidFill>
                          <a:latin typeface="Arial"/>
                          <a:ea typeface="Times New Roman"/>
                          <a:cs typeface="Times New Roman"/>
                        </a:rPr>
                        <a:t>por Inversiones</a:t>
                      </a:r>
                      <a:r>
                        <a:rPr lang="es-ES_tradnl" sz="1800" b="1" baseline="0" dirty="0" smtClean="0">
                          <a:solidFill>
                            <a:srgbClr val="FFFF00"/>
                          </a:solidFill>
                          <a:latin typeface="Arial"/>
                          <a:ea typeface="Times New Roman"/>
                          <a:cs typeface="Times New Roman"/>
                        </a:rPr>
                        <a:t> </a:t>
                      </a:r>
                      <a:r>
                        <a:rPr lang="es-ES_tradnl" sz="1800" b="1" dirty="0" smtClean="0">
                          <a:solidFill>
                            <a:srgbClr val="FFFF00"/>
                          </a:solidFill>
                          <a:latin typeface="Arial"/>
                          <a:ea typeface="Times New Roman"/>
                          <a:cs typeface="Times New Roman"/>
                        </a:rPr>
                        <a:t>Afectas a I+D</a:t>
                      </a:r>
                      <a:endParaRPr lang="es-ES_tradnl" sz="1800" b="1" dirty="0">
                        <a:solidFill>
                          <a:srgbClr val="FFFF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lumMod val="10000"/>
                      </a:schemeClr>
                    </a:solidFill>
                  </a:tcPr>
                </a:tc>
                <a:tc hMerge="1">
                  <a:txBody>
                    <a:bodyPr/>
                    <a:lstStyle/>
                    <a:p>
                      <a:pPr algn="r">
                        <a:spcAft>
                          <a:spcPts val="0"/>
                        </a:spcAft>
                      </a:pP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00921">
                <a:tc>
                  <a:txBody>
                    <a:bodyPr/>
                    <a:lstStyle/>
                    <a:p>
                      <a:pPr algn="just">
                        <a:spcAft>
                          <a:spcPts val="0"/>
                        </a:spcAft>
                      </a:pPr>
                      <a:r>
                        <a:rPr lang="es-ES_tradnl" sz="1800" b="1" dirty="0">
                          <a:solidFill>
                            <a:srgbClr val="FFFF99"/>
                          </a:solidFill>
                          <a:latin typeface="Arial"/>
                          <a:ea typeface="Times New Roman"/>
                          <a:cs typeface="Times New Roman"/>
                        </a:rPr>
                        <a:t>CONCEPTOS</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1"/>
                  </a:ext>
                </a:extLst>
              </a:tr>
              <a:tr h="381000">
                <a:tc>
                  <a:txBody>
                    <a:bodyPr/>
                    <a:lstStyle/>
                    <a:p>
                      <a:pPr algn="just">
                        <a:spcAft>
                          <a:spcPts val="0"/>
                        </a:spcAft>
                      </a:pPr>
                      <a:r>
                        <a:rPr lang="es-ES_tradnl" sz="1800" b="1" dirty="0" smtClean="0">
                          <a:solidFill>
                            <a:srgbClr val="FF0000"/>
                          </a:solidFill>
                          <a:latin typeface="Arial"/>
                          <a:ea typeface="Times New Roman"/>
                          <a:cs typeface="Times New Roman"/>
                        </a:rPr>
                        <a:t>Total Base de Deducción</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dirty="0" smtClean="0">
                          <a:solidFill>
                            <a:srgbClr val="FF0000"/>
                          </a:solidFill>
                          <a:latin typeface="Arial"/>
                          <a:ea typeface="Times New Roman"/>
                          <a:cs typeface="Times New Roman"/>
                        </a:rPr>
                        <a:t>380.000</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28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 % de deducción</a:t>
                      </a:r>
                      <a:endParaRPr lang="es-ES_tradnl" sz="1700" b="0"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FF"/>
                          </a:solidFill>
                          <a:latin typeface="+mn-lt"/>
                          <a:ea typeface="+mn-ea"/>
                          <a:cs typeface="+mn-cs"/>
                        </a:rPr>
                        <a:t>8%</a:t>
                      </a:r>
                      <a:endParaRPr lang="es-ES_tradnl" sz="1800" b="1" dirty="0">
                        <a:solidFill>
                          <a:srgbClr val="0000FF"/>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50519">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_tradnl" sz="1800" b="1" dirty="0" smtClean="0">
                          <a:solidFill>
                            <a:schemeClr val="tx1"/>
                          </a:solidFill>
                          <a:latin typeface="Arial"/>
                          <a:ea typeface="Times New Roman"/>
                          <a:cs typeface="Times New Roman"/>
                        </a:rPr>
                        <a:t>DEDUCCIÓN:  </a:t>
                      </a:r>
                      <a:r>
                        <a:rPr lang="es-ES_tradnl" sz="1800" b="1" kern="1200" dirty="0" smtClean="0">
                          <a:solidFill>
                            <a:schemeClr val="tx1"/>
                          </a:solidFill>
                          <a:latin typeface="+mn-lt"/>
                          <a:ea typeface="+mn-ea"/>
                          <a:cs typeface="+mn-cs"/>
                        </a:rPr>
                        <a:t>8% s/ 380.000 = 30.400</a:t>
                      </a: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tc>
                  <a:txBody>
                    <a:bodyPr/>
                    <a:lstStyle/>
                    <a:p>
                      <a:pPr algn="r">
                        <a:spcAft>
                          <a:spcPts val="0"/>
                        </a:spcAft>
                      </a:pPr>
                      <a:r>
                        <a:rPr lang="es-ES_tradnl" sz="1800" b="1" dirty="0" smtClean="0">
                          <a:solidFill>
                            <a:schemeClr val="tx1"/>
                          </a:solidFill>
                          <a:latin typeface="Arial"/>
                          <a:ea typeface="Times New Roman"/>
                          <a:cs typeface="Times New Roman"/>
                        </a:rPr>
                        <a:t>30.400</a:t>
                      </a:r>
                      <a:endParaRPr lang="es-ES_tradnl" sz="1800" b="1"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extLst>
                  <a:ext uri="{0D108BD9-81ED-4DB2-BD59-A6C34878D82A}">
                    <a16:rowId xmlns="" xmlns:a16="http://schemas.microsoft.com/office/drawing/2014/main" val="10004"/>
                  </a:ext>
                </a:extLst>
              </a:tr>
            </a:tbl>
          </a:graphicData>
        </a:graphic>
      </p:graphicFrame>
      <p:sp>
        <p:nvSpPr>
          <p:cNvPr id="7" name="Text Box 3"/>
          <p:cNvSpPr txBox="1">
            <a:spLocks noChangeArrowheads="1"/>
          </p:cNvSpPr>
          <p:nvPr/>
        </p:nvSpPr>
        <p:spPr bwMode="auto">
          <a:xfrm>
            <a:off x="0" y="5334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dirty="0" smtClean="0">
                <a:solidFill>
                  <a:srgbClr val="000066"/>
                </a:solidFill>
              </a:rPr>
              <a:t>E-1. </a:t>
            </a:r>
            <a:r>
              <a:rPr lang="es-ES_tradnl" sz="2400" b="1" dirty="0" smtClean="0">
                <a:solidFill>
                  <a:srgbClr val="0000FF"/>
                </a:solidFill>
              </a:rPr>
              <a:t>SOLUCIÓN-3</a:t>
            </a:r>
            <a:r>
              <a:rPr lang="es-ES_tradnl" sz="2400" b="1" dirty="0" smtClean="0">
                <a:solidFill>
                  <a:srgbClr val="000066"/>
                </a:solidFill>
              </a:rPr>
              <a:t>.  DEDUCCIÓN </a:t>
            </a:r>
            <a:r>
              <a:rPr lang="es-ES_tradnl" sz="2400" b="1" u="sng" dirty="0" smtClean="0">
                <a:solidFill>
                  <a:srgbClr val="FF0000"/>
                </a:solidFill>
              </a:rPr>
              <a:t>GASTOS</a:t>
            </a:r>
            <a:r>
              <a:rPr lang="es-ES_tradnl" sz="2400" b="1" dirty="0" smtClean="0">
                <a:solidFill>
                  <a:srgbClr val="000066"/>
                </a:solidFill>
              </a:rPr>
              <a:t>  </a:t>
            </a:r>
            <a:r>
              <a:rPr lang="es-ES_tradnl" sz="2400" b="1" u="sng" dirty="0" smtClean="0">
                <a:solidFill>
                  <a:srgbClr val="FF0000"/>
                </a:solidFill>
              </a:rPr>
              <a:t>I+D</a:t>
            </a:r>
            <a:r>
              <a:rPr lang="es-ES_tradnl" sz="2400" b="1" dirty="0" smtClean="0">
                <a:solidFill>
                  <a:srgbClr val="FF0000"/>
                </a:solidFill>
              </a:rPr>
              <a:t> </a:t>
            </a:r>
            <a:r>
              <a:rPr lang="es-ES_tradnl" sz="2400" b="1" u="sng" dirty="0" smtClean="0">
                <a:solidFill>
                  <a:srgbClr val="0000FF"/>
                </a:solidFill>
              </a:rPr>
              <a:t>RESUMEN:</a:t>
            </a:r>
            <a:endParaRPr lang="es-ES" sz="2400" b="1" u="sng" dirty="0">
              <a:solidFill>
                <a:srgbClr val="0000FF"/>
              </a:solidFill>
            </a:endParaRPr>
          </a:p>
        </p:txBody>
      </p:sp>
      <p:graphicFrame>
        <p:nvGraphicFramePr>
          <p:cNvPr id="8" name="7 Tabla"/>
          <p:cNvGraphicFramePr>
            <a:graphicFrameLocks noGrp="1"/>
          </p:cNvGraphicFramePr>
          <p:nvPr/>
        </p:nvGraphicFramePr>
        <p:xfrm>
          <a:off x="381000" y="2819400"/>
          <a:ext cx="9296400" cy="1310640"/>
        </p:xfrm>
        <a:graphic>
          <a:graphicData uri="http://schemas.openxmlformats.org/drawingml/2006/table">
            <a:tbl>
              <a:tblPr/>
              <a:tblGrid>
                <a:gridCol w="7772400">
                  <a:extLst>
                    <a:ext uri="{9D8B030D-6E8A-4147-A177-3AD203B41FA5}">
                      <a16:colId xmlns="" xmlns:a16="http://schemas.microsoft.com/office/drawing/2014/main" val="20000"/>
                    </a:ext>
                  </a:extLst>
                </a:gridCol>
                <a:gridCol w="1524000">
                  <a:extLst>
                    <a:ext uri="{9D8B030D-6E8A-4147-A177-3AD203B41FA5}">
                      <a16:colId xmlns="" xmlns:a16="http://schemas.microsoft.com/office/drawing/2014/main" val="20001"/>
                    </a:ext>
                  </a:extLst>
                </a:gridCol>
              </a:tblGrid>
              <a:tr h="458437">
                <a:tc>
                  <a:txBody>
                    <a:bodyPr/>
                    <a:lstStyle/>
                    <a:p>
                      <a:pPr marL="342900" indent="-342900" algn="just">
                        <a:spcAft>
                          <a:spcPts val="0"/>
                        </a:spcAft>
                        <a:buFont typeface="+mj-lt"/>
                        <a:buAutoNum type="arabicPeriod" startAt="2"/>
                      </a:pPr>
                      <a:r>
                        <a:rPr lang="es-ES" sz="1800" b="1" kern="1200" dirty="0" smtClean="0">
                          <a:solidFill>
                            <a:srgbClr val="FFFF00"/>
                          </a:solidFill>
                          <a:latin typeface="+mn-lt"/>
                          <a:ea typeface="+mn-ea"/>
                          <a:cs typeface="+mn-cs"/>
                        </a:rPr>
                        <a:t>Deducción </a:t>
                      </a:r>
                      <a:r>
                        <a:rPr lang="es-ES" sz="1800" b="1" u="sng" kern="1200" dirty="0" smtClean="0">
                          <a:solidFill>
                            <a:srgbClr val="FFFF00"/>
                          </a:solidFill>
                          <a:latin typeface="+mn-lt"/>
                          <a:ea typeface="+mn-ea"/>
                          <a:cs typeface="+mn-cs"/>
                        </a:rPr>
                        <a:t>Adicional</a:t>
                      </a:r>
                      <a:r>
                        <a:rPr lang="es-ES" sz="1800" b="1" kern="1200" dirty="0" smtClean="0">
                          <a:solidFill>
                            <a:srgbClr val="FFFF00"/>
                          </a:solidFill>
                          <a:latin typeface="+mn-lt"/>
                          <a:ea typeface="+mn-ea"/>
                          <a:cs typeface="+mn-cs"/>
                        </a:rPr>
                        <a:t> por el INVESTIGADOR</a:t>
                      </a:r>
                      <a:endParaRPr lang="es-ES_tradnl" sz="1800" dirty="0">
                        <a:solidFill>
                          <a:srgbClr val="FFFF00"/>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03563">
                <a:tc>
                  <a:txBody>
                    <a:bodyPr/>
                    <a:lstStyle/>
                    <a:p>
                      <a:pPr marL="342900" indent="-342900">
                        <a:buFont typeface="Wingdings" pitchFamily="2" charset="2"/>
                        <a:buChar char="§"/>
                      </a:pPr>
                      <a:r>
                        <a:rPr lang="es-ES_tradnl" sz="1800" b="1" dirty="0" smtClean="0">
                          <a:solidFill>
                            <a:srgbClr val="000066"/>
                          </a:solidFill>
                          <a:latin typeface="+mn-lt"/>
                          <a:ea typeface="Times New Roman"/>
                          <a:cs typeface="Times New Roman"/>
                        </a:rPr>
                        <a:t>Base de Deducción</a:t>
                      </a:r>
                      <a:r>
                        <a:rPr lang="es-ES" sz="1800" kern="1200" dirty="0" smtClean="0">
                          <a:solidFill>
                            <a:srgbClr val="000066"/>
                          </a:solidFill>
                          <a:latin typeface="+mn-lt"/>
                          <a:ea typeface="+mn-ea"/>
                          <a:cs typeface="+mn-cs"/>
                        </a:rPr>
                        <a:t>  (sueldo</a:t>
                      </a:r>
                      <a:r>
                        <a:rPr lang="es-ES" sz="1800" kern="1200" baseline="0" dirty="0" smtClean="0">
                          <a:solidFill>
                            <a:srgbClr val="000066"/>
                          </a:solidFill>
                          <a:latin typeface="+mn-lt"/>
                          <a:ea typeface="+mn-ea"/>
                          <a:cs typeface="+mn-cs"/>
                        </a:rPr>
                        <a:t> del investigador en exclusiva)</a:t>
                      </a:r>
                      <a:endParaRPr lang="es-ES_tradnl" sz="1800" b="1"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FF0000"/>
                          </a:solidFill>
                          <a:latin typeface="+mn-lt"/>
                          <a:ea typeface="+mn-ea"/>
                          <a:cs typeface="+mn-cs"/>
                        </a:rPr>
                        <a:t>70.000</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72836">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kern="1200" dirty="0" smtClean="0">
                          <a:solidFill>
                            <a:srgbClr val="000066"/>
                          </a:solidFill>
                          <a:latin typeface="+mn-lt"/>
                          <a:ea typeface="+mn-ea"/>
                          <a:cs typeface="+mn-cs"/>
                        </a:rPr>
                        <a:t> </a:t>
                      </a:r>
                      <a:r>
                        <a:rPr lang="es-ES_tradnl" sz="1800" b="1" kern="1200" baseline="0" dirty="0" smtClean="0">
                          <a:solidFill>
                            <a:srgbClr val="000066"/>
                          </a:solidFill>
                          <a:latin typeface="+mn-lt"/>
                          <a:ea typeface="+mn-ea"/>
                          <a:cs typeface="+mn-cs"/>
                        </a:rPr>
                        <a:t>% de deducción </a:t>
                      </a:r>
                      <a:endParaRPr lang="es-ES_tradnl" sz="1800" b="1"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FF"/>
                          </a:solidFill>
                          <a:latin typeface="+mn-lt"/>
                          <a:ea typeface="+mn-ea"/>
                          <a:cs typeface="+mn-cs"/>
                        </a:rPr>
                        <a:t>17%</a:t>
                      </a:r>
                      <a:endParaRPr lang="es-ES_tradnl" sz="1800" b="1" dirty="0">
                        <a:solidFill>
                          <a:srgbClr val="0000FF"/>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72836">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kern="1200" dirty="0" smtClean="0">
                          <a:solidFill>
                            <a:schemeClr val="tx1"/>
                          </a:solidFill>
                          <a:latin typeface="+mn-lt"/>
                          <a:ea typeface="+mn-ea"/>
                          <a:cs typeface="+mn-cs"/>
                        </a:rPr>
                        <a:t>DEDUCCIÓN:  17% s/ 70.000 = 11.900</a:t>
                      </a: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tc>
                  <a:txBody>
                    <a:bodyPr/>
                    <a:lstStyle/>
                    <a:p>
                      <a:pPr algn="r">
                        <a:spcAft>
                          <a:spcPts val="0"/>
                        </a:spcAft>
                      </a:pPr>
                      <a:r>
                        <a:rPr lang="es-ES_tradnl" sz="1800" b="1" dirty="0" smtClean="0">
                          <a:solidFill>
                            <a:schemeClr val="tx1"/>
                          </a:solidFill>
                          <a:latin typeface="Arial"/>
                          <a:ea typeface="Times New Roman"/>
                          <a:cs typeface="Times New Roman"/>
                        </a:rPr>
                        <a:t>11.900</a:t>
                      </a:r>
                      <a:endParaRPr lang="es-ES_tradnl" sz="1800" b="1"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extLst>
                  <a:ext uri="{0D108BD9-81ED-4DB2-BD59-A6C34878D82A}">
                    <a16:rowId xmlns="" xmlns:a16="http://schemas.microsoft.com/office/drawing/2014/main" val="10003"/>
                  </a:ext>
                </a:extLst>
              </a:tr>
            </a:tbl>
          </a:graphicData>
        </a:graphic>
      </p:graphicFrame>
      <p:graphicFrame>
        <p:nvGraphicFramePr>
          <p:cNvPr id="11" name="10 Tabla"/>
          <p:cNvGraphicFramePr>
            <a:graphicFrameLocks noGrp="1"/>
          </p:cNvGraphicFramePr>
          <p:nvPr/>
        </p:nvGraphicFramePr>
        <p:xfrm>
          <a:off x="152400" y="1066800"/>
          <a:ext cx="9677399" cy="1525360"/>
        </p:xfrm>
        <a:graphic>
          <a:graphicData uri="http://schemas.openxmlformats.org/drawingml/2006/table">
            <a:tbl>
              <a:tblPr/>
              <a:tblGrid>
                <a:gridCol w="8418551">
                  <a:extLst>
                    <a:ext uri="{9D8B030D-6E8A-4147-A177-3AD203B41FA5}">
                      <a16:colId xmlns="" xmlns:a16="http://schemas.microsoft.com/office/drawing/2014/main" val="20000"/>
                    </a:ext>
                  </a:extLst>
                </a:gridCol>
                <a:gridCol w="1258848">
                  <a:extLst>
                    <a:ext uri="{9D8B030D-6E8A-4147-A177-3AD203B41FA5}">
                      <a16:colId xmlns="" xmlns:a16="http://schemas.microsoft.com/office/drawing/2014/main" val="20001"/>
                    </a:ext>
                  </a:extLst>
                </a:gridCol>
              </a:tblGrid>
              <a:tr h="514432">
                <a:tc>
                  <a:txBody>
                    <a:bodyPr/>
                    <a:lstStyle/>
                    <a:p>
                      <a:pPr marL="342900" indent="-342900" algn="just">
                        <a:spcAft>
                          <a:spcPts val="0"/>
                        </a:spcAft>
                        <a:buFont typeface="+mj-lt"/>
                        <a:buAutoNum type="arabicPeriod"/>
                      </a:pPr>
                      <a:r>
                        <a:rPr lang="es-ES" sz="1800" b="1" u="sng" kern="1200" dirty="0" smtClean="0">
                          <a:solidFill>
                            <a:srgbClr val="FFFF00"/>
                          </a:solidFill>
                          <a:latin typeface="+mn-lt"/>
                          <a:ea typeface="+mn-ea"/>
                          <a:cs typeface="+mn-cs"/>
                        </a:rPr>
                        <a:t>Deducción I+D</a:t>
                      </a:r>
                      <a:endParaRPr lang="es-ES_tradnl" sz="1800" dirty="0">
                        <a:solidFill>
                          <a:srgbClr val="FFFF00"/>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23768">
                <a:tc>
                  <a:txBody>
                    <a:bodyPr/>
                    <a:lstStyle/>
                    <a:p>
                      <a:pPr algn="just">
                        <a:spcAft>
                          <a:spcPts val="0"/>
                        </a:spcAft>
                      </a:pPr>
                      <a:r>
                        <a:rPr lang="es-ES_tradnl" sz="1800" b="1" dirty="0" smtClean="0">
                          <a:solidFill>
                            <a:srgbClr val="FF0000"/>
                          </a:solidFill>
                          <a:latin typeface="Arial"/>
                          <a:ea typeface="Times New Roman"/>
                          <a:cs typeface="Times New Roman"/>
                        </a:rPr>
                        <a:t>Total Base de Deducción</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dirty="0" smtClean="0">
                          <a:solidFill>
                            <a:srgbClr val="FF0000"/>
                          </a:solidFill>
                          <a:latin typeface="Arial"/>
                          <a:ea typeface="Times New Roman"/>
                          <a:cs typeface="Times New Roman"/>
                        </a:rPr>
                        <a:t>200.000</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FF"/>
                    </a:solidFill>
                  </a:tcPr>
                </a:tc>
                <a:extLst>
                  <a:ext uri="{0D108BD9-81ED-4DB2-BD59-A6C34878D82A}">
                    <a16:rowId xmlns="" xmlns:a16="http://schemas.microsoft.com/office/drawing/2014/main" val="10001"/>
                  </a:ext>
                </a:extLst>
              </a:tr>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 % de deducción </a:t>
                      </a:r>
                      <a:r>
                        <a:rPr lang="es-ES_tradnl" sz="1700" b="0" kern="1200" baseline="0" dirty="0" smtClean="0">
                          <a:solidFill>
                            <a:srgbClr val="000066"/>
                          </a:solidFill>
                          <a:latin typeface="+mn-lt"/>
                          <a:ea typeface="+mn-ea"/>
                          <a:cs typeface="+mn-cs"/>
                        </a:rPr>
                        <a:t>(Los gastos de I+D superan la media de los dos años anteriores)</a:t>
                      </a:r>
                      <a:endParaRPr lang="es-ES_tradnl" sz="1700" b="0"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FF"/>
                          </a:solidFill>
                          <a:latin typeface="+mn-lt"/>
                          <a:ea typeface="+mn-ea"/>
                          <a:cs typeface="+mn-cs"/>
                        </a:rPr>
                        <a:t>42%</a:t>
                      </a:r>
                      <a:endParaRPr lang="es-ES_tradnl" sz="1800" b="1" dirty="0">
                        <a:solidFill>
                          <a:srgbClr val="0000FF"/>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061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chemeClr val="tx1"/>
                          </a:solidFill>
                          <a:latin typeface="+mn-lt"/>
                          <a:ea typeface="+mn-ea"/>
                          <a:cs typeface="+mn-cs"/>
                        </a:rPr>
                        <a:t>DEDUCCIÓN I+D: 42% s/ 200.000 = 84.000</a:t>
                      </a: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tc>
                  <a:txBody>
                    <a:bodyPr/>
                    <a:lstStyle/>
                    <a:p>
                      <a:pPr algn="r">
                        <a:spcAft>
                          <a:spcPts val="0"/>
                        </a:spcAft>
                      </a:pPr>
                      <a:r>
                        <a:rPr lang="es-ES_tradnl" sz="1800" b="1" dirty="0" smtClean="0">
                          <a:solidFill>
                            <a:schemeClr val="tx1"/>
                          </a:solidFill>
                          <a:latin typeface="Arial"/>
                          <a:ea typeface="Times New Roman"/>
                          <a:cs typeface="Times New Roman"/>
                        </a:rPr>
                        <a:t>84.000</a:t>
                      </a:r>
                      <a:endParaRPr lang="es-ES_tradnl" sz="1800" b="1"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extLst>
                  <a:ext uri="{0D108BD9-81ED-4DB2-BD59-A6C34878D82A}">
                    <a16:rowId xmlns="" xmlns:a16="http://schemas.microsoft.com/office/drawing/2014/main" val="10003"/>
                  </a:ext>
                </a:extLst>
              </a:tr>
            </a:tbl>
          </a:graphicData>
        </a:graphic>
      </p:graphicFrame>
      <p:graphicFrame>
        <p:nvGraphicFramePr>
          <p:cNvPr id="12" name="11 Tabla"/>
          <p:cNvGraphicFramePr>
            <a:graphicFrameLocks noGrp="1"/>
          </p:cNvGraphicFramePr>
          <p:nvPr/>
        </p:nvGraphicFramePr>
        <p:xfrm>
          <a:off x="1295400" y="6248400"/>
          <a:ext cx="7924800" cy="457200"/>
        </p:xfrm>
        <a:graphic>
          <a:graphicData uri="http://schemas.openxmlformats.org/drawingml/2006/table">
            <a:tbl>
              <a:tblPr firstRow="1" bandRow="1">
                <a:tableStyleId>{5C22544A-7EE6-4342-B048-85BDC9FD1C3A}</a:tableStyleId>
              </a:tblPr>
              <a:tblGrid>
                <a:gridCol w="7924800">
                  <a:extLst>
                    <a:ext uri="{9D8B030D-6E8A-4147-A177-3AD203B41FA5}">
                      <a16:colId xmlns="" xmlns:a16="http://schemas.microsoft.com/office/drawing/2014/main" val="20000"/>
                    </a:ext>
                  </a:extLst>
                </a:gridCol>
              </a:tblGrid>
              <a:tr h="457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dirty="0" smtClean="0"/>
                        <a:t>TOTAL Deducción año N</a:t>
                      </a:r>
                      <a:r>
                        <a:rPr lang="es-ES_tradnl" sz="2000" dirty="0" smtClean="0">
                          <a:solidFill>
                            <a:srgbClr val="FFFF99"/>
                          </a:solidFill>
                        </a:rPr>
                        <a:t>:   </a:t>
                      </a:r>
                      <a:r>
                        <a:rPr lang="es-ES_tradnl" sz="2000" b="1" dirty="0" smtClean="0">
                          <a:solidFill>
                            <a:schemeClr val="tx1"/>
                          </a:solidFill>
                          <a:latin typeface="+mn-lt"/>
                          <a:ea typeface="Times New Roman"/>
                          <a:cs typeface="Times New Roman"/>
                        </a:rPr>
                        <a:t>84.000</a:t>
                      </a:r>
                      <a:r>
                        <a:rPr lang="es-ES_tradnl" sz="2000" b="1" baseline="0" dirty="0" smtClean="0">
                          <a:solidFill>
                            <a:schemeClr val="tx1"/>
                          </a:solidFill>
                          <a:latin typeface="+mn-lt"/>
                          <a:ea typeface="+mn-ea"/>
                          <a:cs typeface="+mn-cs"/>
                        </a:rPr>
                        <a:t> + 11.900 + 30.400 = </a:t>
                      </a:r>
                      <a:r>
                        <a:rPr lang="es-ES_tradnl" sz="2000" b="1" baseline="0" dirty="0" smtClean="0">
                          <a:solidFill>
                            <a:srgbClr val="FFFF66"/>
                          </a:solidFill>
                          <a:latin typeface="+mn-lt"/>
                          <a:ea typeface="+mn-ea"/>
                          <a:cs typeface="+mn-cs"/>
                        </a:rPr>
                        <a:t>126.300</a:t>
                      </a:r>
                      <a:endParaRPr lang="es-ES_tradnl" sz="2000" b="1" dirty="0" smtClean="0">
                        <a:solidFill>
                          <a:srgbClr val="FFFF66"/>
                        </a:solidFill>
                        <a:latin typeface="+mn-lt"/>
                        <a:ea typeface="Times New Roman"/>
                        <a:cs typeface="Times New Roman"/>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459266749"/>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9E3AA8C1-13BC-4528-9F8C-62C3028894BB}" type="slidenum">
              <a:rPr lang="es-ES"/>
              <a:pPr>
                <a:defRPr/>
              </a:pPr>
              <a:t>385</a:t>
            </a:fld>
            <a:endParaRPr lang="es-ES" dirty="0"/>
          </a:p>
        </p:txBody>
      </p:sp>
      <p:sp>
        <p:nvSpPr>
          <p:cNvPr id="84997" name="Text Box 3"/>
          <p:cNvSpPr txBox="1">
            <a:spLocks noChangeArrowheads="1"/>
          </p:cNvSpPr>
          <p:nvPr/>
        </p:nvSpPr>
        <p:spPr bwMode="auto">
          <a:xfrm>
            <a:off x="0" y="6858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b="1" dirty="0" smtClean="0">
                <a:solidFill>
                  <a:srgbClr val="000066"/>
                </a:solidFill>
              </a:rPr>
              <a:t>EJEMPLO-2- </a:t>
            </a:r>
            <a:r>
              <a:rPr lang="es-ES_tradnl" sz="2400" b="1" dirty="0" smtClean="0">
                <a:solidFill>
                  <a:srgbClr val="0000FF"/>
                </a:solidFill>
              </a:rPr>
              <a:t>ENUNCIADO</a:t>
            </a:r>
            <a:r>
              <a:rPr lang="es-ES_tradnl" sz="2400" b="1" dirty="0" smtClean="0">
                <a:solidFill>
                  <a:srgbClr val="000066"/>
                </a:solidFill>
              </a:rPr>
              <a:t>.  DEDUCCIÓN </a:t>
            </a:r>
            <a:r>
              <a:rPr lang="es-ES_tradnl" sz="2400" b="1" u="sng" dirty="0" smtClean="0">
                <a:solidFill>
                  <a:srgbClr val="FF0000"/>
                </a:solidFill>
              </a:rPr>
              <a:t>I+D</a:t>
            </a:r>
            <a:r>
              <a:rPr lang="es-ES_tradnl" sz="2400" b="1" dirty="0" smtClean="0">
                <a:solidFill>
                  <a:srgbClr val="FF0000"/>
                </a:solidFill>
              </a:rPr>
              <a:t>   </a:t>
            </a:r>
            <a:r>
              <a:rPr lang="es-ES_tradnl" sz="2400" b="1" dirty="0" smtClean="0">
                <a:solidFill>
                  <a:srgbClr val="0000FF"/>
                </a:solidFill>
              </a:rPr>
              <a:t>año N+1</a:t>
            </a:r>
            <a:endParaRPr lang="es-ES" sz="2400" b="1" dirty="0">
              <a:solidFill>
                <a:srgbClr val="0000FF"/>
              </a:solidFill>
            </a:endParaRPr>
          </a:p>
        </p:txBody>
      </p:sp>
      <p:graphicFrame>
        <p:nvGraphicFramePr>
          <p:cNvPr id="8" name="7 Tabla"/>
          <p:cNvGraphicFramePr>
            <a:graphicFrameLocks noGrp="1"/>
          </p:cNvGraphicFramePr>
          <p:nvPr/>
        </p:nvGraphicFramePr>
        <p:xfrm>
          <a:off x="152400" y="1295400"/>
          <a:ext cx="9601200" cy="457200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3886200">
                <a:tc>
                  <a:txBody>
                    <a:bodyPr/>
                    <a:lstStyle/>
                    <a:p>
                      <a:r>
                        <a:rPr lang="es-ES_tradnl" sz="2000" b="1" kern="1200" dirty="0" smtClean="0">
                          <a:solidFill>
                            <a:schemeClr val="lt1"/>
                          </a:solidFill>
                          <a:latin typeface="+mn-lt"/>
                          <a:ea typeface="+mn-ea"/>
                          <a:cs typeface="+mn-cs"/>
                        </a:rPr>
                        <a:t>Durante el ejercicio N+1 la sociedad INVENTASA , realiza las siguientes </a:t>
                      </a:r>
                      <a:r>
                        <a:rPr lang="es-ES_tradnl" sz="2000" b="1" u="sng" kern="1200" dirty="0" smtClean="0">
                          <a:solidFill>
                            <a:srgbClr val="FFFF00"/>
                          </a:solidFill>
                          <a:latin typeface="+mn-lt"/>
                          <a:ea typeface="+mn-ea"/>
                          <a:cs typeface="+mn-cs"/>
                        </a:rPr>
                        <a:t>operaciones de I+D </a:t>
                      </a:r>
                      <a:r>
                        <a:rPr lang="es-ES_tradnl" sz="2000" b="1" kern="1200" dirty="0" smtClean="0">
                          <a:solidFill>
                            <a:schemeClr val="lt1"/>
                          </a:solidFill>
                          <a:latin typeface="+mn-lt"/>
                          <a:ea typeface="+mn-ea"/>
                          <a:cs typeface="+mn-cs"/>
                        </a:rPr>
                        <a:t>:</a:t>
                      </a:r>
                    </a:p>
                    <a:p>
                      <a:pPr marL="342900" indent="-342900">
                        <a:buFont typeface="Wingdings" pitchFamily="2" charset="2"/>
                        <a:buChar char="v"/>
                      </a:pPr>
                      <a:r>
                        <a:rPr lang="es-ES_tradnl" sz="1800" b="1" u="sng" kern="1200" dirty="0" smtClean="0">
                          <a:solidFill>
                            <a:srgbClr val="FFFF00"/>
                          </a:solidFill>
                          <a:latin typeface="+mn-lt"/>
                          <a:ea typeface="+mn-ea"/>
                          <a:cs typeface="+mn-cs"/>
                        </a:rPr>
                        <a:t>No adquiere nuevos bienes de inversión y los gastos de I+D los mismos que el año pasado:</a:t>
                      </a:r>
                      <a:endParaRPr lang="es-ES_tradnl" sz="1800" b="1" kern="1200" dirty="0" smtClean="0">
                        <a:solidFill>
                          <a:schemeClr val="lt1"/>
                        </a:solidFill>
                        <a:latin typeface="+mn-lt"/>
                        <a:ea typeface="+mn-ea"/>
                        <a:cs typeface="+mn-cs"/>
                      </a:endParaRPr>
                    </a:p>
                    <a:p>
                      <a:endParaRPr lang="es-ES_tradnl" sz="1800" b="1" kern="1200" dirty="0" smtClean="0">
                        <a:solidFill>
                          <a:schemeClr val="lt1"/>
                        </a:solidFill>
                        <a:latin typeface="+mn-lt"/>
                        <a:ea typeface="+mn-ea"/>
                        <a:cs typeface="+mn-cs"/>
                      </a:endParaRPr>
                    </a:p>
                    <a:p>
                      <a:pPr marL="342900" indent="-342900">
                        <a:buFont typeface="Wingdings" pitchFamily="2" charset="2"/>
                        <a:buChar char="q"/>
                      </a:pPr>
                      <a:r>
                        <a:rPr lang="es-ES_tradnl" sz="1800" b="1" kern="1200" dirty="0" smtClean="0">
                          <a:solidFill>
                            <a:srgbClr val="FFFF00"/>
                          </a:solidFill>
                          <a:latin typeface="+mn-lt"/>
                          <a:ea typeface="+mn-ea"/>
                          <a:cs typeface="+mn-cs"/>
                        </a:rPr>
                        <a:t>En el ejercicio N+1 la empresa presenta los siguientes </a:t>
                      </a:r>
                      <a:r>
                        <a:rPr lang="es-ES_tradnl" sz="1800" b="1" u="sng" kern="1200" dirty="0" smtClean="0">
                          <a:solidFill>
                            <a:srgbClr val="FFFF00"/>
                          </a:solidFill>
                          <a:latin typeface="+mn-lt"/>
                          <a:ea typeface="+mn-ea"/>
                          <a:cs typeface="+mn-cs"/>
                        </a:rPr>
                        <a:t>gastos</a:t>
                      </a:r>
                      <a:r>
                        <a:rPr lang="es-ES_tradnl" sz="1800" b="1" kern="1200" dirty="0" smtClean="0">
                          <a:solidFill>
                            <a:srgbClr val="FFFF00"/>
                          </a:solidFill>
                          <a:latin typeface="+mn-lt"/>
                          <a:ea typeface="+mn-ea"/>
                          <a:cs typeface="+mn-cs"/>
                        </a:rPr>
                        <a:t> por el funcionamiento del laboratorio</a:t>
                      </a:r>
                      <a:r>
                        <a:rPr lang="es-ES_tradnl" sz="1800" b="1" kern="1200" dirty="0" smtClean="0">
                          <a:solidFill>
                            <a:schemeClr val="lt1"/>
                          </a:solidFill>
                          <a:latin typeface="+mn-lt"/>
                          <a:ea typeface="+mn-ea"/>
                          <a:cs typeface="+mn-cs"/>
                        </a:rPr>
                        <a:t>: </a:t>
                      </a:r>
                    </a:p>
                    <a:p>
                      <a:pPr marL="342900" indent="-342900">
                        <a:buFont typeface="+mj-lt"/>
                        <a:buAutoNum type="arabicPeriod"/>
                      </a:pPr>
                      <a:r>
                        <a:rPr lang="es-ES_tradnl" sz="1800" b="1" kern="1200" dirty="0" smtClean="0">
                          <a:solidFill>
                            <a:schemeClr val="lt1"/>
                          </a:solidFill>
                          <a:latin typeface="+mn-lt"/>
                          <a:ea typeface="+mn-ea"/>
                          <a:cs typeface="+mn-cs"/>
                        </a:rPr>
                        <a:t>Amortización del edificio (2%): 10.000 € [2%s/ 500.000 (700.000 – 200.000)]</a:t>
                      </a:r>
                    </a:p>
                    <a:p>
                      <a:pPr marL="342900" indent="-342900">
                        <a:buFont typeface="+mj-lt"/>
                        <a:buAutoNum type="arabicPeriod"/>
                      </a:pPr>
                      <a:r>
                        <a:rPr lang="es-ES_tradnl" sz="1800" b="1" kern="1200" dirty="0" smtClean="0">
                          <a:solidFill>
                            <a:schemeClr val="lt1"/>
                          </a:solidFill>
                          <a:latin typeface="+mn-lt"/>
                          <a:ea typeface="+mn-ea"/>
                          <a:cs typeface="+mn-cs"/>
                        </a:rPr>
                        <a:t>Amortización de la maquinaria (10%):</a:t>
                      </a:r>
                      <a:r>
                        <a:rPr lang="es-ES_tradnl" sz="1800" b="1" kern="1200" baseline="0" dirty="0" smtClean="0">
                          <a:solidFill>
                            <a:schemeClr val="lt1"/>
                          </a:solidFill>
                          <a:latin typeface="+mn-lt"/>
                          <a:ea typeface="+mn-ea"/>
                          <a:cs typeface="+mn-cs"/>
                        </a:rPr>
                        <a:t> </a:t>
                      </a:r>
                      <a:r>
                        <a:rPr lang="es-ES_tradnl" sz="1800" b="1" kern="1200" dirty="0" smtClean="0">
                          <a:solidFill>
                            <a:schemeClr val="lt1"/>
                          </a:solidFill>
                          <a:latin typeface="+mn-lt"/>
                          <a:ea typeface="+mn-ea"/>
                          <a:cs typeface="+mn-cs"/>
                        </a:rPr>
                        <a:t>40.000 € [10% s/ 400.000]</a:t>
                      </a:r>
                    </a:p>
                    <a:p>
                      <a:pPr marL="342900" indent="-342900">
                        <a:buFont typeface="+mj-lt"/>
                        <a:buAutoNum type="arabicPeriod"/>
                      </a:pPr>
                      <a:r>
                        <a:rPr lang="es-ES_tradnl" sz="1800" b="1" kern="1200" dirty="0" smtClean="0">
                          <a:solidFill>
                            <a:schemeClr val="lt1"/>
                          </a:solidFill>
                          <a:latin typeface="+mn-lt"/>
                          <a:ea typeface="+mn-ea"/>
                          <a:cs typeface="+mn-cs"/>
                        </a:rPr>
                        <a:t>Gastos de funcionamiento: 170.000 €  (De dicho importe, 70.000 € corresponden a salarios de un investigador cualificado dedicado en exclusiva a la Investigación)</a:t>
                      </a:r>
                    </a:p>
                    <a:p>
                      <a:r>
                        <a:rPr lang="es-ES_tradnl" sz="1800" b="1" kern="1200" dirty="0" smtClean="0">
                          <a:solidFill>
                            <a:schemeClr val="lt1"/>
                          </a:solidFill>
                          <a:latin typeface="+mn-lt"/>
                          <a:ea typeface="+mn-ea"/>
                          <a:cs typeface="+mn-cs"/>
                        </a:rPr>
                        <a:t>                 </a:t>
                      </a:r>
                    </a:p>
                    <a:p>
                      <a:pPr marL="342900" indent="-342900">
                        <a:buFont typeface="Wingdings" pitchFamily="2" charset="2"/>
                        <a:buChar char="q"/>
                      </a:pPr>
                      <a:r>
                        <a:rPr lang="es-ES_tradnl" sz="1800" b="1" kern="1200" dirty="0" smtClean="0">
                          <a:solidFill>
                            <a:schemeClr val="lt1"/>
                          </a:solidFill>
                          <a:latin typeface="+mn-lt"/>
                          <a:ea typeface="+mn-ea"/>
                          <a:cs typeface="+mn-cs"/>
                        </a:rPr>
                        <a:t>La </a:t>
                      </a:r>
                      <a:r>
                        <a:rPr lang="es-ES_tradnl" sz="1800" b="1" u="sng" kern="1200" dirty="0" smtClean="0">
                          <a:solidFill>
                            <a:srgbClr val="FFFF00"/>
                          </a:solidFill>
                          <a:latin typeface="+mn-lt"/>
                          <a:ea typeface="+mn-ea"/>
                          <a:cs typeface="+mn-cs"/>
                        </a:rPr>
                        <a:t>subvención</a:t>
                      </a:r>
                      <a:r>
                        <a:rPr lang="es-ES_tradnl" sz="1800" b="1" kern="1200" dirty="0" smtClean="0">
                          <a:solidFill>
                            <a:schemeClr val="lt1"/>
                          </a:solidFill>
                          <a:latin typeface="+mn-lt"/>
                          <a:ea typeface="+mn-ea"/>
                          <a:cs typeface="+mn-cs"/>
                        </a:rPr>
                        <a:t> de 200.000 €, recibida en el año N, para financiar el 50% de la maquinaria afecta a I+D, continúa su imputación como ingresos al 10% anual.</a:t>
                      </a:r>
                    </a:p>
                    <a:p>
                      <a:pPr marL="342900" indent="-342900">
                        <a:buFont typeface="Wingdings" pitchFamily="2" charset="2"/>
                        <a:buChar char="q"/>
                      </a:pPr>
                      <a:endParaRPr lang="es-ES_tradnl" sz="1800" b="1" kern="1200" dirty="0" smtClean="0">
                        <a:solidFill>
                          <a:schemeClr val="lt1"/>
                        </a:solidFill>
                        <a:latin typeface="+mn-lt"/>
                        <a:ea typeface="+mn-ea"/>
                        <a:cs typeface="+mn-cs"/>
                      </a:endParaRPr>
                    </a:p>
                    <a:p>
                      <a:pPr marL="342900" indent="-342900">
                        <a:buFont typeface="Wingdings" pitchFamily="2" charset="2"/>
                        <a:buChar char="Ø"/>
                      </a:pPr>
                      <a:r>
                        <a:rPr lang="es-ES_tradnl" sz="2000" b="1" kern="1200" dirty="0" smtClean="0">
                          <a:solidFill>
                            <a:srgbClr val="FFFF00"/>
                          </a:solidFill>
                          <a:latin typeface="+mn-lt"/>
                          <a:ea typeface="+mn-ea"/>
                          <a:cs typeface="+mn-cs"/>
                        </a:rPr>
                        <a:t>Calcular la deducción por I+D en el año N+1.</a:t>
                      </a:r>
                      <a:endParaRPr lang="es-ES_tradnl" sz="2000" dirty="0">
                        <a:solidFill>
                          <a:srgbClr val="FFFF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bl>
          </a:graphicData>
        </a:graphic>
      </p:graphicFrame>
      <p:sp>
        <p:nvSpPr>
          <p:cNvPr id="6"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EJEMPLO-2</a:t>
            </a:r>
            <a:r>
              <a:rPr lang="es-ES_tradnl" sz="3200" b="1" dirty="0" smtClean="0">
                <a:solidFill>
                  <a:srgbClr val="FFFF00"/>
                </a:solidFill>
                <a:latin typeface="Arial" pitchFamily="34" charset="0"/>
              </a:rPr>
              <a:t>  </a:t>
            </a:r>
            <a:r>
              <a:rPr lang="es-ES_tradnl" sz="3200" dirty="0" smtClean="0">
                <a:solidFill>
                  <a:srgbClr val="FFFF00"/>
                </a:solidFill>
              </a:rPr>
              <a:t>DEDUCCIÓN </a:t>
            </a:r>
            <a:r>
              <a:rPr lang="es-ES_tradnl" sz="3200" u="sng" dirty="0" err="1" smtClean="0">
                <a:solidFill>
                  <a:srgbClr val="FFFF00"/>
                </a:solidFill>
              </a:rPr>
              <a:t>I+D+i</a:t>
            </a:r>
            <a:r>
              <a:rPr lang="es-ES_tradnl" sz="3200" dirty="0" smtClean="0">
                <a:solidFill>
                  <a:srgbClr val="FFFF00"/>
                </a:solidFill>
              </a:rPr>
              <a:t>  </a:t>
            </a:r>
            <a:r>
              <a:rPr lang="es-ES_tradnl" sz="3200" b="1" dirty="0" smtClean="0">
                <a:solidFill>
                  <a:srgbClr val="FFFF00"/>
                </a:solidFill>
                <a:latin typeface="Arial" pitchFamily="34" charset="0"/>
              </a:rPr>
              <a:t>Art 35 LIS </a:t>
            </a:r>
            <a:endParaRPr lang="es-ES" sz="3200" b="1" u="sng" dirty="0">
              <a:solidFill>
                <a:srgbClr val="FFFF00"/>
              </a:solidFill>
              <a:latin typeface="Arial" pitchFamily="34" charset="0"/>
            </a:endParaRPr>
          </a:p>
        </p:txBody>
      </p:sp>
    </p:spTree>
    <p:extLst>
      <p:ext uri="{BB962C8B-B14F-4D97-AF65-F5344CB8AC3E}">
        <p14:creationId xmlns="" xmlns:p14="http://schemas.microsoft.com/office/powerpoint/2010/main" val="2404364553"/>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DA93ED1E-2B30-400D-BCBA-257630AB1399}" type="slidenum">
              <a:rPr lang="es-ES"/>
              <a:pPr>
                <a:defRPr/>
              </a:pPr>
              <a:t>386</a:t>
            </a:fld>
            <a:endParaRPr lang="es-ES" dirty="0"/>
          </a:p>
        </p:txBody>
      </p:sp>
      <p:sp>
        <p:nvSpPr>
          <p:cNvPr id="8602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EJEMPLO-2</a:t>
            </a:r>
            <a:r>
              <a:rPr lang="es-ES_tradnl" sz="3200" b="1" dirty="0" smtClean="0">
                <a:solidFill>
                  <a:srgbClr val="FFFF00"/>
                </a:solidFill>
                <a:latin typeface="Arial" pitchFamily="34" charset="0"/>
              </a:rPr>
              <a:t>  </a:t>
            </a:r>
            <a:r>
              <a:rPr lang="es-ES_tradnl" sz="3200" dirty="0" smtClean="0">
                <a:solidFill>
                  <a:srgbClr val="FFFF00"/>
                </a:solidFill>
              </a:rPr>
              <a:t>DEDUCCIÓN </a:t>
            </a:r>
            <a:r>
              <a:rPr lang="es-ES_tradnl" sz="3200" u="sng" dirty="0" err="1" smtClean="0">
                <a:solidFill>
                  <a:srgbClr val="FFFF00"/>
                </a:solidFill>
              </a:rPr>
              <a:t>I+D+i</a:t>
            </a:r>
            <a:r>
              <a:rPr lang="es-ES_tradnl" sz="3200" dirty="0" smtClean="0">
                <a:solidFill>
                  <a:srgbClr val="FFFF00"/>
                </a:solidFill>
              </a:rPr>
              <a:t>  </a:t>
            </a:r>
            <a:r>
              <a:rPr lang="es-ES_tradnl" sz="3200" b="1" dirty="0" smtClean="0">
                <a:solidFill>
                  <a:srgbClr val="FFFF00"/>
                </a:solidFill>
                <a:latin typeface="Arial" pitchFamily="34" charset="0"/>
              </a:rPr>
              <a:t>Art 35 LIS </a:t>
            </a:r>
            <a:endParaRPr lang="es-ES" sz="3200" b="1" u="sng" dirty="0">
              <a:solidFill>
                <a:srgbClr val="FFFF00"/>
              </a:solidFill>
              <a:latin typeface="Arial" pitchFamily="34" charset="0"/>
            </a:endParaRPr>
          </a:p>
        </p:txBody>
      </p:sp>
      <p:graphicFrame>
        <p:nvGraphicFramePr>
          <p:cNvPr id="9" name="8 Tabla"/>
          <p:cNvGraphicFramePr>
            <a:graphicFrameLocks noGrp="1"/>
          </p:cNvGraphicFramePr>
          <p:nvPr/>
        </p:nvGraphicFramePr>
        <p:xfrm>
          <a:off x="762000" y="3657600"/>
          <a:ext cx="8839200" cy="685800"/>
        </p:xfrm>
        <a:graphic>
          <a:graphicData uri="http://schemas.openxmlformats.org/drawingml/2006/table">
            <a:tbl>
              <a:tblPr/>
              <a:tblGrid>
                <a:gridCol w="7467600">
                  <a:extLst>
                    <a:ext uri="{9D8B030D-6E8A-4147-A177-3AD203B41FA5}">
                      <a16:colId xmlns="" xmlns:a16="http://schemas.microsoft.com/office/drawing/2014/main" val="20000"/>
                    </a:ext>
                  </a:extLst>
                </a:gridCol>
                <a:gridCol w="1371600">
                  <a:extLst>
                    <a:ext uri="{9D8B030D-6E8A-4147-A177-3AD203B41FA5}">
                      <a16:colId xmlns="" xmlns:a16="http://schemas.microsoft.com/office/drawing/2014/main" val="20001"/>
                    </a:ext>
                  </a:extLst>
                </a:gridCol>
              </a:tblGrid>
              <a:tr h="381000">
                <a:tc>
                  <a:txBody>
                    <a:bodyPr/>
                    <a:lstStyle/>
                    <a:p>
                      <a:pPr algn="just">
                        <a:spcAft>
                          <a:spcPts val="0"/>
                        </a:spcAft>
                      </a:pPr>
                      <a:r>
                        <a:rPr lang="es-ES" sz="1800" b="1" kern="1200" dirty="0" smtClean="0">
                          <a:solidFill>
                            <a:srgbClr val="FFFF00"/>
                          </a:solidFill>
                          <a:latin typeface="+mn-lt"/>
                          <a:ea typeface="+mn-ea"/>
                          <a:cs typeface="+mn-cs"/>
                        </a:rPr>
                        <a:t>Cálculo </a:t>
                      </a:r>
                      <a:r>
                        <a:rPr lang="es-ES" sz="1800" b="1" u="sng" kern="1200" dirty="0" smtClean="0">
                          <a:solidFill>
                            <a:srgbClr val="FFFF00"/>
                          </a:solidFill>
                          <a:latin typeface="+mn-lt"/>
                          <a:ea typeface="+mn-ea"/>
                          <a:cs typeface="+mn-cs"/>
                        </a:rPr>
                        <a:t>Minoración por subvención</a:t>
                      </a:r>
                      <a:r>
                        <a:rPr lang="es-ES" sz="1800" b="1" kern="1200" dirty="0" smtClean="0">
                          <a:solidFill>
                            <a:srgbClr val="FFFF00"/>
                          </a:solidFill>
                          <a:latin typeface="+mn-lt"/>
                          <a:ea typeface="+mn-ea"/>
                          <a:cs typeface="+mn-cs"/>
                        </a:rPr>
                        <a:t> imputada en el ejercicio N</a:t>
                      </a:r>
                      <a:endParaRPr lang="es-ES_tradnl" sz="1800" dirty="0">
                        <a:solidFill>
                          <a:srgbClr val="FFFF00"/>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04800">
                <a:tc>
                  <a:txBody>
                    <a:bodyPr/>
                    <a:lstStyle/>
                    <a:p>
                      <a:pPr marL="342900" indent="-342900">
                        <a:buFont typeface="Wingdings" pitchFamily="2" charset="2"/>
                        <a:buChar char="§"/>
                      </a:pPr>
                      <a:r>
                        <a:rPr lang="es-ES" sz="1800" b="1" kern="1200" dirty="0" smtClean="0">
                          <a:solidFill>
                            <a:srgbClr val="000066"/>
                          </a:solidFill>
                          <a:latin typeface="+mn-lt"/>
                          <a:ea typeface="+mn-ea"/>
                          <a:cs typeface="+mn-cs"/>
                        </a:rPr>
                        <a:t>Subvención imputable ejercicio N+1: </a:t>
                      </a:r>
                      <a:r>
                        <a:rPr lang="es-ES" sz="1800" b="0" kern="1200" dirty="0" smtClean="0">
                          <a:solidFill>
                            <a:srgbClr val="000066"/>
                          </a:solidFill>
                          <a:latin typeface="+mn-lt"/>
                          <a:ea typeface="+mn-ea"/>
                          <a:cs typeface="+mn-cs"/>
                        </a:rPr>
                        <a:t>20</a:t>
                      </a:r>
                      <a:r>
                        <a:rPr lang="es-ES" sz="1800" kern="1200" dirty="0" smtClean="0">
                          <a:solidFill>
                            <a:srgbClr val="000066"/>
                          </a:solidFill>
                          <a:latin typeface="+mn-lt"/>
                          <a:ea typeface="+mn-ea"/>
                          <a:cs typeface="+mn-cs"/>
                        </a:rPr>
                        <a:t>0.000  x  10% = </a:t>
                      </a:r>
                      <a:r>
                        <a:rPr lang="es-ES" sz="1800" b="1" kern="1200" dirty="0" smtClean="0">
                          <a:solidFill>
                            <a:srgbClr val="000066"/>
                          </a:solidFill>
                          <a:latin typeface="+mn-lt"/>
                          <a:ea typeface="+mn-ea"/>
                          <a:cs typeface="+mn-cs"/>
                        </a:rPr>
                        <a:t>20.000</a:t>
                      </a:r>
                      <a:endParaRPr lang="es-ES_tradnl" sz="1800" b="1"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tc>
                  <a:txBody>
                    <a:bodyPr/>
                    <a:lstStyle/>
                    <a:p>
                      <a:pPr algn="r">
                        <a:spcAft>
                          <a:spcPts val="0"/>
                        </a:spcAft>
                      </a:pPr>
                      <a:r>
                        <a:rPr lang="es-ES" sz="1800" b="1" kern="1200" dirty="0" smtClean="0">
                          <a:solidFill>
                            <a:srgbClr val="000066"/>
                          </a:solidFill>
                          <a:latin typeface="+mn-lt"/>
                          <a:ea typeface="+mn-ea"/>
                          <a:cs typeface="+mn-cs"/>
                        </a:rPr>
                        <a:t>20.000</a:t>
                      </a:r>
                      <a:r>
                        <a:rPr lang="es-ES" sz="1800" b="1" kern="1200" dirty="0" smtClean="0">
                          <a:solidFill>
                            <a:srgbClr val="FF0000"/>
                          </a:solidFill>
                          <a:latin typeface="+mn-lt"/>
                          <a:ea typeface="+mn-ea"/>
                          <a:cs typeface="+mn-cs"/>
                        </a:rPr>
                        <a:t>*</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extLst>
                  <a:ext uri="{0D108BD9-81ED-4DB2-BD59-A6C34878D82A}">
                    <a16:rowId xmlns="" xmlns:a16="http://schemas.microsoft.com/office/drawing/2014/main" val="10001"/>
                  </a:ext>
                </a:extLst>
              </a:tr>
            </a:tbl>
          </a:graphicData>
        </a:graphic>
      </p:graphicFrame>
      <p:graphicFrame>
        <p:nvGraphicFramePr>
          <p:cNvPr id="10" name="9 Tabla"/>
          <p:cNvGraphicFramePr>
            <a:graphicFrameLocks noGrp="1"/>
          </p:cNvGraphicFramePr>
          <p:nvPr/>
        </p:nvGraphicFramePr>
        <p:xfrm>
          <a:off x="609600" y="1143000"/>
          <a:ext cx="8915400" cy="2350563"/>
        </p:xfrm>
        <a:graphic>
          <a:graphicData uri="http://schemas.openxmlformats.org/drawingml/2006/table">
            <a:tbl>
              <a:tblPr/>
              <a:tblGrid>
                <a:gridCol w="6829942">
                  <a:extLst>
                    <a:ext uri="{9D8B030D-6E8A-4147-A177-3AD203B41FA5}">
                      <a16:colId xmlns="" xmlns:a16="http://schemas.microsoft.com/office/drawing/2014/main" val="20000"/>
                    </a:ext>
                  </a:extLst>
                </a:gridCol>
                <a:gridCol w="2085458">
                  <a:extLst>
                    <a:ext uri="{9D8B030D-6E8A-4147-A177-3AD203B41FA5}">
                      <a16:colId xmlns="" xmlns:a16="http://schemas.microsoft.com/office/drawing/2014/main" val="20001"/>
                    </a:ext>
                  </a:extLst>
                </a:gridCol>
              </a:tblGrid>
              <a:tr h="381000">
                <a:tc gridSpan="2">
                  <a:txBody>
                    <a:bodyPr/>
                    <a:lstStyle/>
                    <a:p>
                      <a:pPr marL="342900" indent="-342900" algn="ctr">
                        <a:spcAft>
                          <a:spcPts val="0"/>
                        </a:spcAft>
                        <a:buFont typeface="+mj-lt"/>
                        <a:buNone/>
                      </a:pPr>
                      <a:r>
                        <a:rPr lang="es-ES_tradnl" sz="1800" b="1" dirty="0" smtClean="0">
                          <a:solidFill>
                            <a:srgbClr val="FFFF00"/>
                          </a:solidFill>
                          <a:latin typeface="Arial"/>
                          <a:ea typeface="Times New Roman"/>
                          <a:cs typeface="Times New Roman"/>
                        </a:rPr>
                        <a:t>Cálculo Base de Deducción</a:t>
                      </a:r>
                      <a:endParaRPr lang="es-ES_tradnl" sz="1800" b="1" dirty="0">
                        <a:solidFill>
                          <a:srgbClr val="FFFF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lumMod val="10000"/>
                      </a:schemeClr>
                    </a:solidFill>
                  </a:tcPr>
                </a:tc>
                <a:tc hMerge="1">
                  <a:txBody>
                    <a:bodyPr/>
                    <a:lstStyle/>
                    <a:p>
                      <a:pPr algn="r">
                        <a:spcAft>
                          <a:spcPts val="0"/>
                        </a:spcAft>
                      </a:pP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00921">
                <a:tc>
                  <a:txBody>
                    <a:bodyPr/>
                    <a:lstStyle/>
                    <a:p>
                      <a:pPr algn="just">
                        <a:spcAft>
                          <a:spcPts val="0"/>
                        </a:spcAft>
                      </a:pPr>
                      <a:r>
                        <a:rPr lang="es-ES_tradnl" sz="1800" b="1" dirty="0">
                          <a:solidFill>
                            <a:srgbClr val="FFFF99"/>
                          </a:solidFill>
                          <a:latin typeface="Arial"/>
                          <a:ea typeface="Times New Roman"/>
                          <a:cs typeface="Times New Roman"/>
                        </a:rPr>
                        <a:t>CONCEPTOS</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1"/>
                  </a:ext>
                </a:extLst>
              </a:tr>
              <a:tr h="282935">
                <a:tc>
                  <a:txBody>
                    <a:bodyPr/>
                    <a:lstStyle/>
                    <a:p>
                      <a:pPr marL="342900" indent="-342900">
                        <a:buFont typeface="+mj-lt"/>
                        <a:buNone/>
                      </a:pPr>
                      <a:r>
                        <a:rPr lang="es-ES_tradnl" sz="1600" b="1" kern="1200" dirty="0" smtClean="0">
                          <a:solidFill>
                            <a:srgbClr val="000066"/>
                          </a:solidFill>
                          <a:latin typeface="+mn-lt"/>
                          <a:ea typeface="+mn-ea"/>
                          <a:cs typeface="+mn-cs"/>
                        </a:rPr>
                        <a:t>Amortización del edificio (2%)</a:t>
                      </a: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kern="1200" dirty="0" smtClean="0">
                          <a:solidFill>
                            <a:srgbClr val="000066"/>
                          </a:solidFill>
                          <a:latin typeface="+mn-lt"/>
                          <a:ea typeface="+mn-ea"/>
                          <a:cs typeface="+mn-cs"/>
                        </a:rPr>
                        <a:t>10.000 </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38189">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rgbClr val="000066"/>
                          </a:solidFill>
                          <a:latin typeface="+mn-lt"/>
                          <a:ea typeface="+mn-ea"/>
                          <a:cs typeface="+mn-cs"/>
                        </a:rPr>
                        <a:t>Amortización de la maquinaria (10%)</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kern="1200" dirty="0" smtClean="0">
                          <a:solidFill>
                            <a:srgbClr val="000066"/>
                          </a:solidFill>
                          <a:latin typeface="+mn-lt"/>
                          <a:ea typeface="+mn-ea"/>
                          <a:cs typeface="+mn-cs"/>
                        </a:rPr>
                        <a:t>40.000 </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19585">
                <a:tc>
                  <a:txBody>
                    <a:bodyPr/>
                    <a:lstStyle/>
                    <a:p>
                      <a:pPr marL="342900" indent="-342900">
                        <a:buFont typeface="+mj-lt"/>
                        <a:buNone/>
                      </a:pPr>
                      <a:r>
                        <a:rPr lang="es-ES_tradnl" sz="1600" b="1" kern="1200" dirty="0" smtClean="0">
                          <a:solidFill>
                            <a:srgbClr val="000066"/>
                          </a:solidFill>
                          <a:latin typeface="+mn-lt"/>
                          <a:ea typeface="+mn-ea"/>
                          <a:cs typeface="+mn-cs"/>
                        </a:rPr>
                        <a:t>Gastos de funcionamiento</a:t>
                      </a:r>
                      <a:endParaRPr lang="es-ES_tradnl" sz="1600" dirty="0">
                        <a:solidFill>
                          <a:srgbClr val="000066"/>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kern="1200" dirty="0" smtClean="0">
                          <a:solidFill>
                            <a:srgbClr val="000066"/>
                          </a:solidFill>
                          <a:latin typeface="+mn-lt"/>
                          <a:ea typeface="+mn-ea"/>
                          <a:cs typeface="+mn-cs"/>
                        </a:rPr>
                        <a:t>170.000 </a:t>
                      </a:r>
                      <a:endParaRPr lang="es-ES_tradnl" sz="1800" dirty="0">
                        <a:solidFill>
                          <a:srgbClr val="000066"/>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46933">
                <a:tc>
                  <a:txBody>
                    <a:bodyPr/>
                    <a:lstStyle/>
                    <a:p>
                      <a:r>
                        <a:rPr lang="es-ES" sz="1800" b="1" kern="1200" dirty="0" smtClean="0">
                          <a:solidFill>
                            <a:srgbClr val="000066"/>
                          </a:solidFill>
                          <a:latin typeface="+mn-lt"/>
                          <a:ea typeface="+mn-ea"/>
                          <a:cs typeface="+mn-cs"/>
                        </a:rPr>
                        <a:t>Minoración por subvención imputable en el ejercicio N+1	</a:t>
                      </a:r>
                      <a:endParaRPr lang="es-ES_tradnl" sz="1600" b="1" dirty="0">
                        <a:solidFill>
                          <a:srgbClr val="000066"/>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66"/>
                          </a:solidFill>
                          <a:latin typeface="+mn-lt"/>
                          <a:ea typeface="+mn-ea"/>
                          <a:cs typeface="+mn-cs"/>
                        </a:rPr>
                        <a:t>-20.000</a:t>
                      </a:r>
                      <a:r>
                        <a:rPr lang="es-ES" sz="1800" b="1" kern="1200" dirty="0" smtClean="0">
                          <a:solidFill>
                            <a:srgbClr val="FF0000"/>
                          </a:solidFill>
                          <a:latin typeface="+mn-lt"/>
                          <a:ea typeface="+mn-ea"/>
                          <a:cs typeface="+mn-cs"/>
                        </a:rPr>
                        <a:t>*</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81000">
                <a:tc>
                  <a:txBody>
                    <a:bodyPr/>
                    <a:lstStyle/>
                    <a:p>
                      <a:pPr algn="just">
                        <a:spcAft>
                          <a:spcPts val="0"/>
                        </a:spcAft>
                      </a:pPr>
                      <a:r>
                        <a:rPr lang="es-ES_tradnl" sz="1800" b="1" dirty="0" smtClean="0">
                          <a:solidFill>
                            <a:srgbClr val="FF0000"/>
                          </a:solidFill>
                          <a:latin typeface="Arial"/>
                          <a:ea typeface="Times New Roman"/>
                          <a:cs typeface="Times New Roman"/>
                        </a:rPr>
                        <a:t>Total Base de Deducción</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_tradnl" sz="1800" b="1" dirty="0" smtClean="0">
                          <a:solidFill>
                            <a:srgbClr val="FF0000"/>
                          </a:solidFill>
                          <a:latin typeface="Arial"/>
                          <a:ea typeface="Times New Roman"/>
                          <a:cs typeface="Times New Roman"/>
                        </a:rPr>
                        <a:t>200.000</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
        <p:nvSpPr>
          <p:cNvPr id="7" name="Text Box 3"/>
          <p:cNvSpPr txBox="1">
            <a:spLocks noChangeArrowheads="1"/>
          </p:cNvSpPr>
          <p:nvPr/>
        </p:nvSpPr>
        <p:spPr bwMode="auto">
          <a:xfrm>
            <a:off x="0" y="6096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dirty="0" smtClean="0">
                <a:solidFill>
                  <a:srgbClr val="000066"/>
                </a:solidFill>
              </a:rPr>
              <a:t>E-2.   </a:t>
            </a:r>
            <a:r>
              <a:rPr lang="es-ES_tradnl" sz="2400" b="1" dirty="0" smtClean="0">
                <a:solidFill>
                  <a:srgbClr val="0000FF"/>
                </a:solidFill>
              </a:rPr>
              <a:t>SOLUCIÓN-1</a:t>
            </a:r>
            <a:r>
              <a:rPr lang="es-ES_tradnl" sz="2400" b="1" dirty="0" smtClean="0">
                <a:solidFill>
                  <a:srgbClr val="000066"/>
                </a:solidFill>
              </a:rPr>
              <a:t>.  DEDUCCIÓN </a:t>
            </a:r>
            <a:r>
              <a:rPr lang="es-ES_tradnl" sz="2400" b="1" u="sng" dirty="0" smtClean="0">
                <a:solidFill>
                  <a:srgbClr val="FF0000"/>
                </a:solidFill>
              </a:rPr>
              <a:t>GASTOS</a:t>
            </a:r>
            <a:r>
              <a:rPr lang="es-ES_tradnl" sz="2400" b="1" dirty="0" smtClean="0">
                <a:solidFill>
                  <a:srgbClr val="000066"/>
                </a:solidFill>
              </a:rPr>
              <a:t>  </a:t>
            </a:r>
            <a:r>
              <a:rPr lang="es-ES_tradnl" sz="2400" b="1" u="sng" dirty="0" smtClean="0">
                <a:solidFill>
                  <a:srgbClr val="FF0000"/>
                </a:solidFill>
              </a:rPr>
              <a:t>I+D</a:t>
            </a:r>
            <a:r>
              <a:rPr lang="es-ES_tradnl" sz="2400" b="1" dirty="0" smtClean="0">
                <a:solidFill>
                  <a:srgbClr val="FF0000"/>
                </a:solidFill>
              </a:rPr>
              <a:t>  </a:t>
            </a:r>
            <a:r>
              <a:rPr lang="es-ES_tradnl" sz="2400" b="1" dirty="0" smtClean="0">
                <a:solidFill>
                  <a:srgbClr val="0000FF"/>
                </a:solidFill>
              </a:rPr>
              <a:t>año</a:t>
            </a:r>
            <a:r>
              <a:rPr lang="es-ES_tradnl" sz="2400" dirty="0" smtClean="0">
                <a:solidFill>
                  <a:srgbClr val="FF0000"/>
                </a:solidFill>
              </a:rPr>
              <a:t> </a:t>
            </a:r>
            <a:r>
              <a:rPr lang="es-ES_tradnl" sz="2400" dirty="0" smtClean="0">
                <a:solidFill>
                  <a:srgbClr val="0000FF"/>
                </a:solidFill>
              </a:rPr>
              <a:t>N+1</a:t>
            </a:r>
            <a:endParaRPr lang="es-ES" sz="2400" dirty="0" smtClean="0">
              <a:solidFill>
                <a:srgbClr val="FF0000"/>
              </a:solidFill>
            </a:endParaRPr>
          </a:p>
        </p:txBody>
      </p:sp>
      <p:graphicFrame>
        <p:nvGraphicFramePr>
          <p:cNvPr id="11" name="10 Tabla"/>
          <p:cNvGraphicFramePr>
            <a:graphicFrameLocks noGrp="1"/>
          </p:cNvGraphicFramePr>
          <p:nvPr/>
        </p:nvGraphicFramePr>
        <p:xfrm>
          <a:off x="76201" y="4648200"/>
          <a:ext cx="9677399" cy="1677760"/>
        </p:xfrm>
        <a:graphic>
          <a:graphicData uri="http://schemas.openxmlformats.org/drawingml/2006/table">
            <a:tbl>
              <a:tblPr/>
              <a:tblGrid>
                <a:gridCol w="8418551">
                  <a:extLst>
                    <a:ext uri="{9D8B030D-6E8A-4147-A177-3AD203B41FA5}">
                      <a16:colId xmlns="" xmlns:a16="http://schemas.microsoft.com/office/drawing/2014/main" val="20000"/>
                    </a:ext>
                  </a:extLst>
                </a:gridCol>
                <a:gridCol w="1258848">
                  <a:extLst>
                    <a:ext uri="{9D8B030D-6E8A-4147-A177-3AD203B41FA5}">
                      <a16:colId xmlns="" xmlns:a16="http://schemas.microsoft.com/office/drawing/2014/main" val="20001"/>
                    </a:ext>
                  </a:extLst>
                </a:gridCol>
              </a:tblGrid>
              <a:tr h="514432">
                <a:tc>
                  <a:txBody>
                    <a:bodyPr/>
                    <a:lstStyle/>
                    <a:p>
                      <a:pPr marL="342900" indent="-342900" algn="just">
                        <a:spcAft>
                          <a:spcPts val="0"/>
                        </a:spcAft>
                        <a:buFont typeface="+mj-lt"/>
                        <a:buAutoNum type="arabicPeriod"/>
                      </a:pPr>
                      <a:r>
                        <a:rPr lang="es-ES" sz="1800" b="1" u="sng" kern="1200" dirty="0" smtClean="0">
                          <a:solidFill>
                            <a:srgbClr val="FFFF00"/>
                          </a:solidFill>
                          <a:latin typeface="+mn-lt"/>
                          <a:ea typeface="+mn-ea"/>
                          <a:cs typeface="+mn-cs"/>
                        </a:rPr>
                        <a:t>Deducción I+D</a:t>
                      </a:r>
                      <a:endParaRPr lang="es-ES_tradnl" sz="1800" dirty="0">
                        <a:solidFill>
                          <a:srgbClr val="FFFF00"/>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23768">
                <a:tc>
                  <a:txBody>
                    <a:bodyPr/>
                    <a:lstStyle/>
                    <a:p>
                      <a:pPr algn="just">
                        <a:spcAft>
                          <a:spcPts val="0"/>
                        </a:spcAft>
                      </a:pPr>
                      <a:r>
                        <a:rPr lang="es-ES_tradnl" sz="1800" b="1" dirty="0" smtClean="0">
                          <a:solidFill>
                            <a:srgbClr val="FF0000"/>
                          </a:solidFill>
                          <a:latin typeface="Arial"/>
                          <a:ea typeface="Times New Roman"/>
                          <a:cs typeface="Times New Roman"/>
                        </a:rPr>
                        <a:t>Total Base de Deducción</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tc>
                  <a:txBody>
                    <a:bodyPr/>
                    <a:lstStyle/>
                    <a:p>
                      <a:pPr algn="r">
                        <a:spcAft>
                          <a:spcPts val="0"/>
                        </a:spcAft>
                      </a:pPr>
                      <a:r>
                        <a:rPr lang="es-ES_tradnl" sz="1800" b="1" dirty="0" smtClean="0">
                          <a:solidFill>
                            <a:srgbClr val="FF0000"/>
                          </a:solidFill>
                          <a:latin typeface="Arial"/>
                          <a:ea typeface="Times New Roman"/>
                          <a:cs typeface="Times New Roman"/>
                        </a:rPr>
                        <a:t>200.000</a:t>
                      </a:r>
                      <a:endParaRPr lang="es-ES_tradnl" sz="1800" b="1" dirty="0">
                        <a:solidFill>
                          <a:srgbClr val="FF0000"/>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extLst>
                  <a:ext uri="{0D108BD9-81ED-4DB2-BD59-A6C34878D82A}">
                    <a16:rowId xmlns="" xmlns:a16="http://schemas.microsoft.com/office/drawing/2014/main" val="10001"/>
                  </a:ext>
                </a:extLst>
              </a:tr>
              <a:tr h="44478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baseline="0" dirty="0" smtClean="0">
                          <a:solidFill>
                            <a:srgbClr val="000066"/>
                          </a:solidFill>
                          <a:latin typeface="+mn-lt"/>
                          <a:ea typeface="+mn-ea"/>
                          <a:cs typeface="+mn-cs"/>
                        </a:rPr>
                        <a:t> </a:t>
                      </a:r>
                      <a:r>
                        <a:rPr lang="es-ES_tradnl" sz="1600" b="1" kern="1200" baseline="0" dirty="0" smtClean="0">
                          <a:solidFill>
                            <a:srgbClr val="000066"/>
                          </a:solidFill>
                          <a:latin typeface="+mn-lt"/>
                          <a:ea typeface="+mn-ea"/>
                          <a:cs typeface="+mn-cs"/>
                        </a:rPr>
                        <a:t>% de deducción </a:t>
                      </a:r>
                      <a:r>
                        <a:rPr lang="es-ES_tradnl" sz="1600" b="0" kern="1200" baseline="0" dirty="0" smtClean="0">
                          <a:solidFill>
                            <a:srgbClr val="000066"/>
                          </a:solidFill>
                          <a:latin typeface="+mn-lt"/>
                          <a:ea typeface="+mn-ea"/>
                          <a:cs typeface="+mn-cs"/>
                        </a:rPr>
                        <a:t>[</a:t>
                      </a:r>
                      <a:r>
                        <a:rPr lang="es-ES_tradnl" sz="1700" b="0" kern="1200" baseline="0" dirty="0" smtClean="0">
                          <a:solidFill>
                            <a:srgbClr val="000066"/>
                          </a:solidFill>
                          <a:latin typeface="+mn-lt"/>
                          <a:ea typeface="+mn-ea"/>
                          <a:cs typeface="+mn-cs"/>
                        </a:rPr>
                        <a:t>la media de los dos años anteriores = 200.000+0 / 2 = 100.000]</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700" b="0" kern="1200" baseline="0" dirty="0" smtClean="0">
                          <a:solidFill>
                            <a:srgbClr val="000066"/>
                          </a:solidFill>
                          <a:latin typeface="+mn-lt"/>
                          <a:ea typeface="+mn-ea"/>
                          <a:cs typeface="+mn-cs"/>
                        </a:rPr>
                        <a:t>100.000 € superan la media y los  100.000 no, parte al 42% y la otra al 25%</a:t>
                      </a:r>
                      <a:endParaRPr lang="es-ES_tradnl" sz="1700" b="0" kern="1200" dirty="0" smtClean="0">
                        <a:solidFill>
                          <a:srgbClr val="000066"/>
                        </a:solidFill>
                        <a:latin typeface="+mn-lt"/>
                        <a:ea typeface="+mn-ea"/>
                        <a:cs typeface="+mn-cs"/>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FF"/>
                          </a:solidFill>
                          <a:latin typeface="+mn-lt"/>
                          <a:ea typeface="+mn-ea"/>
                          <a:cs typeface="+mn-cs"/>
                        </a:rPr>
                        <a:t>42%/25%</a:t>
                      </a:r>
                      <a:endParaRPr lang="es-ES_tradnl" sz="1800" b="1" dirty="0">
                        <a:solidFill>
                          <a:srgbClr val="0000FF"/>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061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kern="1200" dirty="0" smtClean="0">
                          <a:solidFill>
                            <a:schemeClr val="tx1"/>
                          </a:solidFill>
                          <a:latin typeface="+mn-lt"/>
                          <a:ea typeface="+mn-ea"/>
                          <a:cs typeface="+mn-cs"/>
                        </a:rPr>
                        <a:t>DEDUCCIÓN I+D:      42% s/ 100.000 + 25% s/100.000 = 42.000 + 25.000 =</a:t>
                      </a: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tc>
                  <a:txBody>
                    <a:bodyPr/>
                    <a:lstStyle/>
                    <a:p>
                      <a:pPr algn="r">
                        <a:spcAft>
                          <a:spcPts val="0"/>
                        </a:spcAft>
                      </a:pPr>
                      <a:r>
                        <a:rPr lang="es-ES_tradnl" sz="1800" b="1" dirty="0" smtClean="0">
                          <a:solidFill>
                            <a:schemeClr val="tx1"/>
                          </a:solidFill>
                          <a:latin typeface="Arial"/>
                          <a:ea typeface="Times New Roman"/>
                          <a:cs typeface="Times New Roman"/>
                        </a:rPr>
                        <a:t>67.000</a:t>
                      </a:r>
                      <a:endParaRPr lang="es-ES_tradnl" sz="1800" b="1" dirty="0">
                        <a:solidFill>
                          <a:schemeClr val="tx1"/>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3464372467"/>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DA93ED1E-2B30-400D-BCBA-257630AB1399}" type="slidenum">
              <a:rPr lang="es-ES"/>
              <a:pPr>
                <a:defRPr/>
              </a:pPr>
              <a:t>387</a:t>
            </a:fld>
            <a:endParaRPr lang="es-ES" dirty="0"/>
          </a:p>
        </p:txBody>
      </p:sp>
      <p:sp>
        <p:nvSpPr>
          <p:cNvPr id="8602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EJEMPLO-2</a:t>
            </a:r>
            <a:r>
              <a:rPr lang="es-ES_tradnl" sz="3200" b="1" dirty="0" smtClean="0">
                <a:solidFill>
                  <a:srgbClr val="FFFF00"/>
                </a:solidFill>
                <a:latin typeface="Arial" pitchFamily="34" charset="0"/>
              </a:rPr>
              <a:t>  </a:t>
            </a:r>
            <a:r>
              <a:rPr lang="es-ES_tradnl" sz="3200" dirty="0" smtClean="0">
                <a:solidFill>
                  <a:srgbClr val="FFFF00"/>
                </a:solidFill>
              </a:rPr>
              <a:t>DEDUCCIÓN </a:t>
            </a:r>
            <a:r>
              <a:rPr lang="es-ES_tradnl" sz="3200" u="sng" dirty="0" err="1" smtClean="0">
                <a:solidFill>
                  <a:srgbClr val="FFFF00"/>
                </a:solidFill>
              </a:rPr>
              <a:t>I+D+i</a:t>
            </a:r>
            <a:r>
              <a:rPr lang="es-ES_tradnl" sz="3200" dirty="0" smtClean="0">
                <a:solidFill>
                  <a:srgbClr val="FFFF00"/>
                </a:solidFill>
              </a:rPr>
              <a:t>  </a:t>
            </a:r>
            <a:r>
              <a:rPr lang="es-ES_tradnl" sz="3200" b="1" dirty="0" smtClean="0">
                <a:solidFill>
                  <a:srgbClr val="FFFF00"/>
                </a:solidFill>
                <a:latin typeface="Arial" pitchFamily="34" charset="0"/>
              </a:rPr>
              <a:t>Art 35 LIS </a:t>
            </a:r>
            <a:endParaRPr lang="es-ES" sz="3200" b="1" u="sng" dirty="0">
              <a:solidFill>
                <a:srgbClr val="FFFF00"/>
              </a:solidFill>
              <a:latin typeface="Arial" pitchFamily="34" charset="0"/>
            </a:endParaRPr>
          </a:p>
        </p:txBody>
      </p:sp>
      <p:graphicFrame>
        <p:nvGraphicFramePr>
          <p:cNvPr id="10" name="9 Tabla"/>
          <p:cNvGraphicFramePr>
            <a:graphicFrameLocks noGrp="1"/>
          </p:cNvGraphicFramePr>
          <p:nvPr/>
        </p:nvGraphicFramePr>
        <p:xfrm>
          <a:off x="533400" y="3204279"/>
          <a:ext cx="8915400" cy="1367721"/>
        </p:xfrm>
        <a:graphic>
          <a:graphicData uri="http://schemas.openxmlformats.org/drawingml/2006/table">
            <a:tbl>
              <a:tblPr/>
              <a:tblGrid>
                <a:gridCol w="8915400">
                  <a:extLst>
                    <a:ext uri="{9D8B030D-6E8A-4147-A177-3AD203B41FA5}">
                      <a16:colId xmlns="" xmlns:a16="http://schemas.microsoft.com/office/drawing/2014/main" val="20000"/>
                    </a:ext>
                  </a:extLst>
                </a:gridCol>
              </a:tblGrid>
              <a:tr h="529521">
                <a:tc>
                  <a:txBody>
                    <a:bodyPr/>
                    <a:lstStyle/>
                    <a:p>
                      <a:pPr marL="342900" indent="-342900" algn="just">
                        <a:spcAft>
                          <a:spcPts val="0"/>
                        </a:spcAft>
                        <a:buFont typeface="+mj-lt"/>
                        <a:buAutoNum type="arabicPeriod" startAt="3"/>
                      </a:pPr>
                      <a:r>
                        <a:rPr lang="es-ES_tradnl" sz="1800" b="1" dirty="0" smtClean="0">
                          <a:solidFill>
                            <a:srgbClr val="FFFF00"/>
                          </a:solidFill>
                          <a:latin typeface="Arial"/>
                          <a:ea typeface="Times New Roman"/>
                          <a:cs typeface="Times New Roman"/>
                        </a:rPr>
                        <a:t>Deducción</a:t>
                      </a:r>
                      <a:r>
                        <a:rPr lang="es-ES_tradnl" sz="1800" b="1" baseline="0" dirty="0" smtClean="0">
                          <a:solidFill>
                            <a:srgbClr val="FFFF00"/>
                          </a:solidFill>
                          <a:latin typeface="Arial"/>
                          <a:ea typeface="Times New Roman"/>
                          <a:cs typeface="Times New Roman"/>
                        </a:rPr>
                        <a:t> por Inversiones </a:t>
                      </a:r>
                      <a:r>
                        <a:rPr lang="es-ES_tradnl" sz="1800" b="1" dirty="0" smtClean="0">
                          <a:solidFill>
                            <a:srgbClr val="FFFF00"/>
                          </a:solidFill>
                          <a:latin typeface="Arial"/>
                          <a:ea typeface="Times New Roman"/>
                          <a:cs typeface="Times New Roman"/>
                        </a:rPr>
                        <a:t>Afectas a I+D </a:t>
                      </a:r>
                      <a:r>
                        <a:rPr lang="es-ES_tradnl" sz="1800" b="1" dirty="0" smtClean="0">
                          <a:solidFill>
                            <a:srgbClr val="FFFF99"/>
                          </a:solidFill>
                          <a:latin typeface="Arial"/>
                          <a:ea typeface="Times New Roman"/>
                          <a:cs typeface="Times New Roman"/>
                        </a:rPr>
                        <a:t>(</a:t>
                      </a:r>
                      <a:r>
                        <a:rPr lang="es-ES_tradnl" sz="1800" b="1" u="sng" dirty="0" smtClean="0">
                          <a:solidFill>
                            <a:srgbClr val="FFFF99"/>
                          </a:solidFill>
                          <a:latin typeface="Arial"/>
                          <a:ea typeface="Times New Roman"/>
                          <a:cs typeface="Times New Roman"/>
                        </a:rPr>
                        <a:t>excluidos:</a:t>
                      </a:r>
                      <a:r>
                        <a:rPr lang="es-ES_tradnl" sz="1800" b="1" dirty="0" smtClean="0">
                          <a:solidFill>
                            <a:srgbClr val="FFFF99"/>
                          </a:solidFill>
                          <a:latin typeface="Arial"/>
                          <a:ea typeface="Times New Roman"/>
                          <a:cs typeface="Times New Roman"/>
                        </a:rPr>
                        <a:t> edificios y terrenos)</a:t>
                      </a:r>
                      <a:endParaRPr lang="es-ES_tradnl" sz="1800" b="1"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r h="838200">
                <a:tc>
                  <a:txBody>
                    <a:bodyPr/>
                    <a:lstStyle/>
                    <a:p>
                      <a:pPr marL="342900" indent="-342900" algn="just">
                        <a:spcAft>
                          <a:spcPts val="0"/>
                        </a:spcAft>
                        <a:buFont typeface="Wingdings" pitchFamily="2" charset="2"/>
                        <a:buChar char="§"/>
                      </a:pPr>
                      <a:r>
                        <a:rPr lang="es-ES_tradnl" sz="1800" b="1" dirty="0" smtClean="0">
                          <a:solidFill>
                            <a:srgbClr val="FF0000"/>
                          </a:solidFill>
                          <a:latin typeface="Arial"/>
                          <a:ea typeface="Times New Roman"/>
                          <a:cs typeface="Times New Roman"/>
                        </a:rPr>
                        <a:t>No hay Inversiones en inmovilizado este año: </a:t>
                      </a:r>
                      <a:r>
                        <a:rPr lang="es-ES_tradnl" sz="1800" b="1" u="sng" dirty="0" smtClean="0">
                          <a:solidFill>
                            <a:srgbClr val="FF0000"/>
                          </a:solidFill>
                          <a:latin typeface="Arial"/>
                          <a:ea typeface="Times New Roman"/>
                          <a:cs typeface="Times New Roman"/>
                        </a:rPr>
                        <a:t>no</a:t>
                      </a:r>
                      <a:r>
                        <a:rPr lang="es-ES_tradnl" sz="1800" b="1" dirty="0" smtClean="0">
                          <a:solidFill>
                            <a:srgbClr val="FF0000"/>
                          </a:solidFill>
                          <a:latin typeface="Arial"/>
                          <a:ea typeface="Times New Roman"/>
                          <a:cs typeface="Times New Roman"/>
                        </a:rPr>
                        <a:t> procede deducción.</a:t>
                      </a:r>
                    </a:p>
                    <a:p>
                      <a:pPr marL="342900" indent="-342900" algn="just">
                        <a:spcAft>
                          <a:spcPts val="0"/>
                        </a:spcAft>
                        <a:buFont typeface="Wingdings" pitchFamily="2" charset="2"/>
                        <a:buChar char="§"/>
                      </a:pPr>
                      <a:r>
                        <a:rPr lang="es-ES_tradnl" sz="1800" b="1" dirty="0" smtClean="0">
                          <a:solidFill>
                            <a:srgbClr val="0000FF"/>
                          </a:solidFill>
                          <a:latin typeface="Arial"/>
                          <a:ea typeface="Times New Roman"/>
                          <a:cs typeface="Times New Roman"/>
                        </a:rPr>
                        <a:t>Solamente el año de la inversión (en este caso en el año N)</a:t>
                      </a:r>
                      <a:endParaRPr lang="es-ES_tradnl" sz="1800" b="1" dirty="0">
                        <a:solidFill>
                          <a:srgbClr val="0000FF"/>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sp>
        <p:nvSpPr>
          <p:cNvPr id="7" name="Text Box 3"/>
          <p:cNvSpPr txBox="1">
            <a:spLocks noChangeArrowheads="1"/>
          </p:cNvSpPr>
          <p:nvPr/>
        </p:nvSpPr>
        <p:spPr bwMode="auto">
          <a:xfrm>
            <a:off x="0" y="60960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b="1" dirty="0" smtClean="0">
                <a:solidFill>
                  <a:srgbClr val="000066"/>
                </a:solidFill>
              </a:rPr>
              <a:t>E-2.   </a:t>
            </a:r>
            <a:r>
              <a:rPr lang="es-ES_tradnl" sz="2400" b="1" dirty="0" smtClean="0">
                <a:solidFill>
                  <a:srgbClr val="0000FF"/>
                </a:solidFill>
              </a:rPr>
              <a:t>SOLUCIÓN-2</a:t>
            </a:r>
            <a:r>
              <a:rPr lang="es-ES_tradnl" sz="2400" b="1" dirty="0" smtClean="0">
                <a:solidFill>
                  <a:srgbClr val="000066"/>
                </a:solidFill>
              </a:rPr>
              <a:t>.  DEDUCCIÓN </a:t>
            </a:r>
            <a:r>
              <a:rPr lang="es-ES_tradnl" sz="2400" b="1" u="sng" dirty="0" smtClean="0">
                <a:solidFill>
                  <a:srgbClr val="FF0000"/>
                </a:solidFill>
              </a:rPr>
              <a:t>GASTOS</a:t>
            </a:r>
            <a:r>
              <a:rPr lang="es-ES_tradnl" sz="2400" b="1" dirty="0" smtClean="0">
                <a:solidFill>
                  <a:srgbClr val="000066"/>
                </a:solidFill>
              </a:rPr>
              <a:t>  </a:t>
            </a:r>
            <a:r>
              <a:rPr lang="es-ES_tradnl" sz="2400" b="1" u="sng" dirty="0" smtClean="0">
                <a:solidFill>
                  <a:srgbClr val="FF0000"/>
                </a:solidFill>
              </a:rPr>
              <a:t>I+D</a:t>
            </a:r>
            <a:r>
              <a:rPr lang="es-ES_tradnl" sz="2400" b="1" dirty="0" smtClean="0">
                <a:solidFill>
                  <a:srgbClr val="FF0000"/>
                </a:solidFill>
              </a:rPr>
              <a:t>  </a:t>
            </a:r>
            <a:r>
              <a:rPr lang="es-ES_tradnl" sz="2400" b="1" dirty="0" smtClean="0">
                <a:solidFill>
                  <a:srgbClr val="0000FF"/>
                </a:solidFill>
              </a:rPr>
              <a:t>año </a:t>
            </a:r>
            <a:r>
              <a:rPr lang="es-ES_tradnl" sz="2400" dirty="0" smtClean="0">
                <a:solidFill>
                  <a:srgbClr val="0000FF"/>
                </a:solidFill>
              </a:rPr>
              <a:t>N+1</a:t>
            </a:r>
            <a:endParaRPr lang="es-ES" sz="2400" dirty="0" smtClean="0">
              <a:solidFill>
                <a:srgbClr val="0000FF"/>
              </a:solidFill>
            </a:endParaRPr>
          </a:p>
        </p:txBody>
      </p:sp>
      <p:graphicFrame>
        <p:nvGraphicFramePr>
          <p:cNvPr id="8" name="7 Tabla"/>
          <p:cNvGraphicFramePr>
            <a:graphicFrameLocks noGrp="1"/>
          </p:cNvGraphicFramePr>
          <p:nvPr/>
        </p:nvGraphicFramePr>
        <p:xfrm>
          <a:off x="685800" y="1219200"/>
          <a:ext cx="8839200" cy="1722436"/>
        </p:xfrm>
        <a:graphic>
          <a:graphicData uri="http://schemas.openxmlformats.org/drawingml/2006/table">
            <a:tbl>
              <a:tblPr/>
              <a:tblGrid>
                <a:gridCol w="7239001">
                  <a:extLst>
                    <a:ext uri="{9D8B030D-6E8A-4147-A177-3AD203B41FA5}">
                      <a16:colId xmlns="" xmlns:a16="http://schemas.microsoft.com/office/drawing/2014/main" val="20000"/>
                    </a:ext>
                  </a:extLst>
                </a:gridCol>
                <a:gridCol w="1600199">
                  <a:extLst>
                    <a:ext uri="{9D8B030D-6E8A-4147-A177-3AD203B41FA5}">
                      <a16:colId xmlns="" xmlns:a16="http://schemas.microsoft.com/office/drawing/2014/main" val="20001"/>
                    </a:ext>
                  </a:extLst>
                </a:gridCol>
              </a:tblGrid>
              <a:tr h="460931">
                <a:tc>
                  <a:txBody>
                    <a:bodyPr/>
                    <a:lstStyle/>
                    <a:p>
                      <a:pPr marL="342900" indent="-342900" algn="just">
                        <a:spcAft>
                          <a:spcPts val="0"/>
                        </a:spcAft>
                        <a:buFont typeface="+mj-lt"/>
                        <a:buAutoNum type="arabicPeriod" startAt="2"/>
                      </a:pPr>
                      <a:r>
                        <a:rPr lang="es-ES" sz="1800" b="1" kern="1200" dirty="0" smtClean="0">
                          <a:solidFill>
                            <a:srgbClr val="FFFF00"/>
                          </a:solidFill>
                          <a:latin typeface="+mn-lt"/>
                          <a:ea typeface="+mn-ea"/>
                          <a:cs typeface="+mn-cs"/>
                        </a:rPr>
                        <a:t>Deducción Adicional por el INVESTIGADOR cualificado</a:t>
                      </a:r>
                      <a:endParaRPr lang="es-ES_tradnl" sz="1800" dirty="0">
                        <a:solidFill>
                          <a:srgbClr val="FFFF00"/>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3469">
                <a:tc>
                  <a:txBody>
                    <a:bodyPr/>
                    <a:lstStyle/>
                    <a:p>
                      <a:pPr marL="342900" indent="-342900">
                        <a:buFont typeface="Wingdings" pitchFamily="2" charset="2"/>
                        <a:buChar char="§"/>
                      </a:pPr>
                      <a:r>
                        <a:rPr lang="es-ES_tradnl" sz="1800" b="1" dirty="0" smtClean="0">
                          <a:solidFill>
                            <a:srgbClr val="000066"/>
                          </a:solidFill>
                          <a:latin typeface="+mn-lt"/>
                          <a:ea typeface="Times New Roman"/>
                          <a:cs typeface="Times New Roman"/>
                        </a:rPr>
                        <a:t>Base de Deducción</a:t>
                      </a:r>
                      <a:r>
                        <a:rPr lang="es-ES" sz="1800" kern="1200" dirty="0" smtClean="0">
                          <a:solidFill>
                            <a:srgbClr val="000066"/>
                          </a:solidFill>
                          <a:latin typeface="+mn-lt"/>
                          <a:ea typeface="+mn-ea"/>
                          <a:cs typeface="+mn-cs"/>
                        </a:rPr>
                        <a:t>  (sueldo</a:t>
                      </a:r>
                      <a:r>
                        <a:rPr lang="es-ES" sz="1800" kern="1200" baseline="0" dirty="0" smtClean="0">
                          <a:solidFill>
                            <a:srgbClr val="000066"/>
                          </a:solidFill>
                          <a:latin typeface="+mn-lt"/>
                          <a:ea typeface="+mn-ea"/>
                          <a:cs typeface="+mn-cs"/>
                        </a:rPr>
                        <a:t> del </a:t>
                      </a:r>
                      <a:r>
                        <a:rPr lang="es-ES" sz="1800" b="1" kern="1200" baseline="0" dirty="0" smtClean="0">
                          <a:solidFill>
                            <a:srgbClr val="000066"/>
                          </a:solidFill>
                          <a:latin typeface="+mn-lt"/>
                          <a:ea typeface="+mn-ea"/>
                          <a:cs typeface="+mn-cs"/>
                        </a:rPr>
                        <a:t>investigador </a:t>
                      </a:r>
                      <a:r>
                        <a:rPr lang="es-ES" sz="1800" b="1" u="sng" kern="1200" baseline="0" dirty="0" smtClean="0">
                          <a:solidFill>
                            <a:srgbClr val="000066"/>
                          </a:solidFill>
                          <a:latin typeface="+mn-lt"/>
                          <a:ea typeface="+mn-ea"/>
                          <a:cs typeface="+mn-cs"/>
                        </a:rPr>
                        <a:t>en exclusiva</a:t>
                      </a:r>
                      <a:r>
                        <a:rPr lang="es-ES" sz="1800" kern="1200" baseline="0" dirty="0" smtClean="0">
                          <a:solidFill>
                            <a:srgbClr val="000066"/>
                          </a:solidFill>
                          <a:latin typeface="+mn-lt"/>
                          <a:ea typeface="+mn-ea"/>
                          <a:cs typeface="+mn-cs"/>
                        </a:rPr>
                        <a:t>)</a:t>
                      </a:r>
                      <a:endParaRPr lang="es-ES_tradnl" sz="1800" b="1" kern="1200" dirty="0" smtClean="0">
                        <a:solidFill>
                          <a:srgbClr val="000066"/>
                        </a:solidFill>
                        <a:latin typeface="+mn-lt"/>
                        <a:ea typeface="+mn-ea"/>
                        <a:cs typeface="+mn-cs"/>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66"/>
                          </a:solidFill>
                          <a:latin typeface="+mn-lt"/>
                          <a:ea typeface="+mn-ea"/>
                          <a:cs typeface="+mn-cs"/>
                        </a:rPr>
                        <a:t>70.000</a:t>
                      </a:r>
                      <a:endParaRPr lang="es-ES_tradnl" sz="1800" b="1" dirty="0">
                        <a:solidFill>
                          <a:srgbClr val="000066"/>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88778">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kern="1200" dirty="0" smtClean="0">
                          <a:solidFill>
                            <a:srgbClr val="000066"/>
                          </a:solidFill>
                          <a:latin typeface="+mn-lt"/>
                          <a:ea typeface="+mn-ea"/>
                          <a:cs typeface="+mn-cs"/>
                        </a:rPr>
                        <a:t> </a:t>
                      </a:r>
                      <a:r>
                        <a:rPr lang="es-ES_tradnl" sz="1800" b="1" kern="1200" baseline="0" dirty="0" smtClean="0">
                          <a:solidFill>
                            <a:srgbClr val="000066"/>
                          </a:solidFill>
                          <a:latin typeface="+mn-lt"/>
                          <a:ea typeface="+mn-ea"/>
                          <a:cs typeface="+mn-cs"/>
                        </a:rPr>
                        <a:t>% de deducción </a:t>
                      </a:r>
                      <a:endParaRPr lang="es-ES_tradnl" sz="1800" b="1" kern="1200" dirty="0" smtClean="0">
                        <a:solidFill>
                          <a:srgbClr val="000066"/>
                        </a:solidFill>
                        <a:latin typeface="+mn-lt"/>
                        <a:ea typeface="+mn-ea"/>
                        <a:cs typeface="+mn-cs"/>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algn="r">
                        <a:spcAft>
                          <a:spcPts val="0"/>
                        </a:spcAft>
                      </a:pPr>
                      <a:r>
                        <a:rPr lang="es-ES" sz="1800" b="1" kern="1200" dirty="0" smtClean="0">
                          <a:solidFill>
                            <a:srgbClr val="000066"/>
                          </a:solidFill>
                          <a:latin typeface="+mn-lt"/>
                          <a:ea typeface="+mn-ea"/>
                          <a:cs typeface="+mn-cs"/>
                        </a:rPr>
                        <a:t>17%</a:t>
                      </a:r>
                      <a:endParaRPr lang="es-ES_tradnl" sz="1800" b="1" dirty="0">
                        <a:solidFill>
                          <a:srgbClr val="000066"/>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419258">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kern="1200" dirty="0" smtClean="0">
                          <a:solidFill>
                            <a:schemeClr val="tx1"/>
                          </a:solidFill>
                          <a:latin typeface="+mn-lt"/>
                          <a:ea typeface="+mn-ea"/>
                          <a:cs typeface="+mn-cs"/>
                        </a:rPr>
                        <a:t>DEDUCCIÓN:  17% s/ 70.000 = 11.900</a:t>
                      </a: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tc>
                  <a:txBody>
                    <a:bodyPr/>
                    <a:lstStyle/>
                    <a:p>
                      <a:pPr algn="r">
                        <a:spcAft>
                          <a:spcPts val="0"/>
                        </a:spcAft>
                      </a:pPr>
                      <a:r>
                        <a:rPr lang="es-ES_tradnl" sz="1800" b="1" dirty="0" smtClean="0">
                          <a:solidFill>
                            <a:schemeClr val="tx1"/>
                          </a:solidFill>
                          <a:latin typeface="Arial"/>
                          <a:ea typeface="Times New Roman"/>
                          <a:cs typeface="Times New Roman"/>
                        </a:rPr>
                        <a:t>11.900</a:t>
                      </a:r>
                      <a:endParaRPr lang="es-ES_tradnl" sz="1800" b="1" dirty="0">
                        <a:solidFill>
                          <a:schemeClr val="tx1"/>
                        </a:solidFill>
                        <a:latin typeface="Arial"/>
                        <a:ea typeface="Times New Roman"/>
                        <a:cs typeface="Times New Roman"/>
                      </a:endParaRPr>
                    </a:p>
                  </a:txBody>
                  <a:tcPr marL="68580" marR="68580" marT="0" marB="0"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CC"/>
                    </a:solidFill>
                  </a:tcPr>
                </a:tc>
                <a:extLst>
                  <a:ext uri="{0D108BD9-81ED-4DB2-BD59-A6C34878D82A}">
                    <a16:rowId xmlns="" xmlns:a16="http://schemas.microsoft.com/office/drawing/2014/main" val="10003"/>
                  </a:ext>
                </a:extLst>
              </a:tr>
            </a:tbl>
          </a:graphicData>
        </a:graphic>
      </p:graphicFrame>
      <p:graphicFrame>
        <p:nvGraphicFramePr>
          <p:cNvPr id="11" name="10 Tabla"/>
          <p:cNvGraphicFramePr>
            <a:graphicFrameLocks noGrp="1"/>
          </p:cNvGraphicFramePr>
          <p:nvPr/>
        </p:nvGraphicFramePr>
        <p:xfrm>
          <a:off x="990600" y="5029200"/>
          <a:ext cx="7848600" cy="396240"/>
        </p:xfrm>
        <a:graphic>
          <a:graphicData uri="http://schemas.openxmlformats.org/drawingml/2006/table">
            <a:tbl>
              <a:tblPr firstRow="1" bandRow="1">
                <a:tableStyleId>{5C22544A-7EE6-4342-B048-85BDC9FD1C3A}</a:tableStyleId>
              </a:tblPr>
              <a:tblGrid>
                <a:gridCol w="7848600">
                  <a:extLst>
                    <a:ext uri="{9D8B030D-6E8A-4147-A177-3AD203B41FA5}">
                      <a16:colId xmlns="" xmlns:a16="http://schemas.microsoft.com/office/drawing/2014/main" val="20000"/>
                    </a:ext>
                  </a:extLst>
                </a:gridCol>
              </a:tblGrid>
              <a:tr h="2946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dirty="0" smtClean="0"/>
                        <a:t>TOTAL Deducción año N+1</a:t>
                      </a:r>
                      <a:r>
                        <a:rPr lang="es-ES_tradnl" sz="2000" dirty="0" smtClean="0">
                          <a:solidFill>
                            <a:srgbClr val="FFFF99"/>
                          </a:solidFill>
                        </a:rPr>
                        <a:t>:   </a:t>
                      </a:r>
                      <a:r>
                        <a:rPr lang="es-ES_tradnl" sz="2000" b="1" dirty="0" smtClean="0">
                          <a:solidFill>
                            <a:schemeClr val="tx1"/>
                          </a:solidFill>
                          <a:latin typeface="+mn-lt"/>
                          <a:ea typeface="Times New Roman"/>
                          <a:cs typeface="Times New Roman"/>
                        </a:rPr>
                        <a:t>67.000</a:t>
                      </a:r>
                      <a:r>
                        <a:rPr lang="es-ES_tradnl" sz="2000" b="1" baseline="0" dirty="0" smtClean="0">
                          <a:solidFill>
                            <a:schemeClr val="tx1"/>
                          </a:solidFill>
                          <a:latin typeface="+mn-lt"/>
                          <a:ea typeface="+mn-ea"/>
                          <a:cs typeface="+mn-cs"/>
                        </a:rPr>
                        <a:t> + 11.900 + 0 = </a:t>
                      </a:r>
                      <a:r>
                        <a:rPr lang="es-ES_tradnl" sz="2000" b="1" baseline="0" dirty="0" smtClean="0">
                          <a:solidFill>
                            <a:srgbClr val="FFFF66"/>
                          </a:solidFill>
                          <a:latin typeface="+mn-lt"/>
                          <a:ea typeface="+mn-ea"/>
                          <a:cs typeface="+mn-cs"/>
                        </a:rPr>
                        <a:t>78.900</a:t>
                      </a:r>
                      <a:endParaRPr lang="es-ES_tradnl" sz="2000" b="1" dirty="0" smtClean="0">
                        <a:solidFill>
                          <a:srgbClr val="FFFF66"/>
                        </a:solidFill>
                        <a:latin typeface="+mn-lt"/>
                        <a:ea typeface="Times New Roman"/>
                        <a:cs typeface="Times New Roman"/>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6792956"/>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F5978649-74C3-4721-8DB7-EA5596D88215}" type="slidenum">
              <a:rPr lang="es-ES"/>
              <a:pPr>
                <a:defRPr/>
              </a:pPr>
              <a:t>388</a:t>
            </a:fld>
            <a:endParaRPr lang="es-ES" dirty="0"/>
          </a:p>
        </p:txBody>
      </p:sp>
      <p:sp>
        <p:nvSpPr>
          <p:cNvPr id="14341" name="Text Box 4"/>
          <p:cNvSpPr txBox="1">
            <a:spLocks noChangeArrowheads="1"/>
          </p:cNvSpPr>
          <p:nvPr/>
        </p:nvSpPr>
        <p:spPr bwMode="auto">
          <a:xfrm>
            <a:off x="0" y="67032"/>
            <a:ext cx="9906000" cy="2523768"/>
          </a:xfrm>
          <a:prstGeom prst="rect">
            <a:avLst/>
          </a:prstGeom>
          <a:solidFill>
            <a:srgbClr val="CCFFFF"/>
          </a:solidFill>
          <a:ln w="9525">
            <a:noFill/>
            <a:miter lim="800000"/>
            <a:headEnd/>
            <a:tailEnd/>
          </a:ln>
        </p:spPr>
        <p:txBody>
          <a:bodyPr wrap="square">
            <a:spAutoFit/>
          </a:bodyPr>
          <a:lstStyle/>
          <a:p>
            <a:pPr algn="ctr"/>
            <a:endParaRPr lang="es-ES_tradnl" sz="2400" dirty="0" smtClean="0">
              <a:solidFill>
                <a:srgbClr val="000066"/>
              </a:solidFill>
            </a:endParaRPr>
          </a:p>
          <a:p>
            <a:pPr algn="ctr"/>
            <a:r>
              <a:rPr lang="es-ES_tradnl" sz="4000" dirty="0" smtClean="0">
                <a:solidFill>
                  <a:srgbClr val="FF0000"/>
                </a:solidFill>
              </a:rPr>
              <a:t>DEDUCCIONES</a:t>
            </a:r>
          </a:p>
          <a:p>
            <a:pPr algn="ctr"/>
            <a:r>
              <a:rPr lang="es-ES_tradnl" sz="4000" dirty="0" smtClean="0">
                <a:solidFill>
                  <a:srgbClr val="FF0000"/>
                </a:solidFill>
              </a:rPr>
              <a:t>Por Creación de Empleo</a:t>
            </a:r>
          </a:p>
          <a:p>
            <a:pPr algn="ctr"/>
            <a:endParaRPr lang="es-ES_tradnl" sz="900" dirty="0" smtClean="0">
              <a:solidFill>
                <a:srgbClr val="FF0000"/>
              </a:solidFill>
            </a:endParaRPr>
          </a:p>
          <a:p>
            <a:pPr algn="ctr">
              <a:buFont typeface="Wingdings" pitchFamily="2" charset="2"/>
              <a:buChar char="ü"/>
            </a:pPr>
            <a:r>
              <a:rPr lang="es-ES_tradnl" sz="4000" dirty="0" smtClean="0">
                <a:solidFill>
                  <a:srgbClr val="000066"/>
                </a:solidFill>
              </a:rPr>
              <a:t>Art. 37 LIS</a:t>
            </a:r>
          </a:p>
        </p:txBody>
      </p:sp>
      <p:graphicFrame>
        <p:nvGraphicFramePr>
          <p:cNvPr id="4" name="Group 49"/>
          <p:cNvGraphicFramePr>
            <a:graphicFrameLocks noGrp="1"/>
          </p:cNvGraphicFramePr>
          <p:nvPr>
            <p:extLst>
              <p:ext uri="{D42A27DB-BD31-4B8C-83A1-F6EECF244321}">
                <p14:modId xmlns="" xmlns:p14="http://schemas.microsoft.com/office/powerpoint/2010/main" val="4116712286"/>
              </p:ext>
            </p:extLst>
          </p:nvPr>
        </p:nvGraphicFramePr>
        <p:xfrm>
          <a:off x="114299" y="2667000"/>
          <a:ext cx="9677402" cy="3962400"/>
        </p:xfrm>
        <a:graphic>
          <a:graphicData uri="http://schemas.openxmlformats.org/drawingml/2006/table">
            <a:tbl>
              <a:tblPr/>
              <a:tblGrid>
                <a:gridCol w="1104901">
                  <a:extLst>
                    <a:ext uri="{9D8B030D-6E8A-4147-A177-3AD203B41FA5}">
                      <a16:colId xmlns="" xmlns:a16="http://schemas.microsoft.com/office/drawing/2014/main" val="20000"/>
                    </a:ext>
                  </a:extLst>
                </a:gridCol>
                <a:gridCol w="1828800">
                  <a:extLst>
                    <a:ext uri="{9D8B030D-6E8A-4147-A177-3AD203B41FA5}">
                      <a16:colId xmlns="" xmlns:a16="http://schemas.microsoft.com/office/drawing/2014/main" val="3738490000"/>
                    </a:ext>
                  </a:extLst>
                </a:gridCol>
                <a:gridCol w="6743701">
                  <a:extLst>
                    <a:ext uri="{9D8B030D-6E8A-4147-A177-3AD203B41FA5}">
                      <a16:colId xmlns="" xmlns:a16="http://schemas.microsoft.com/office/drawing/2014/main" val="20001"/>
                    </a:ext>
                  </a:extLst>
                </a:gridCol>
              </a:tblGrid>
              <a:tr h="378774">
                <a:tc grid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Fechas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hMerge="1">
                  <a:txBody>
                    <a:bodyPr/>
                    <a:lstStyle/>
                    <a:p>
                      <a:endParaRPr lang="es-ES"/>
                    </a:p>
                  </a:txBody>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SITUACIONES </a:t>
                      </a:r>
                      <a:r>
                        <a:rPr kumimoji="0" lang="es-ES_tradnl" sz="2000" b="1" i="0" u="sng" strike="noStrike" cap="none" normalizeH="0" baseline="0" dirty="0" smtClean="0">
                          <a:ln>
                            <a:noFill/>
                          </a:ln>
                          <a:solidFill>
                            <a:srgbClr val="FFFF00"/>
                          </a:solidFill>
                          <a:effectLst/>
                          <a:latin typeface="Arial" charset="0"/>
                        </a:rPr>
                        <a:t>Contrato a Emprendedores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874093">
                <a:tc gridSpan="2">
                  <a:txBody>
                    <a:bodyPr/>
                    <a:lstStyle/>
                    <a:p>
                      <a:pPr marL="285750" indent="-285750">
                        <a:buFont typeface="Wingdings" panose="05000000000000000000" pitchFamily="2" charset="2"/>
                        <a:buChar char="§"/>
                      </a:pPr>
                      <a:r>
                        <a:rPr lang="es-ES" sz="1800" b="1" u="sng" kern="1200" dirty="0" smtClean="0">
                          <a:solidFill>
                            <a:schemeClr val="tx1"/>
                          </a:solidFill>
                          <a:effectLst/>
                          <a:latin typeface="+mn-lt"/>
                          <a:ea typeface="+mn-ea"/>
                          <a:cs typeface="+mn-cs"/>
                        </a:rPr>
                        <a:t>Desde</a:t>
                      </a:r>
                      <a:r>
                        <a:rPr lang="es-ES" sz="1800" kern="1200" dirty="0" smtClean="0">
                          <a:solidFill>
                            <a:schemeClr val="tx1"/>
                          </a:solidFill>
                          <a:effectLst/>
                          <a:latin typeface="+mn-lt"/>
                          <a:ea typeface="+mn-ea"/>
                          <a:cs typeface="+mn-cs"/>
                        </a:rPr>
                        <a:t> </a:t>
                      </a:r>
                      <a:r>
                        <a:rPr lang="es-ES" sz="1800" b="1" kern="1200" dirty="0" smtClean="0">
                          <a:solidFill>
                            <a:schemeClr val="tx1"/>
                          </a:solidFill>
                          <a:effectLst/>
                          <a:latin typeface="+mn-lt"/>
                          <a:ea typeface="+mn-ea"/>
                          <a:cs typeface="+mn-cs"/>
                        </a:rPr>
                        <a:t>12/2/2012</a:t>
                      </a:r>
                      <a:r>
                        <a:rPr lang="es-ES" sz="1800" kern="1200" dirty="0" smtClean="0">
                          <a:solidFill>
                            <a:schemeClr val="tx1"/>
                          </a:solidFill>
                          <a:effectLst/>
                          <a:latin typeface="+mn-lt"/>
                          <a:ea typeface="+mn-ea"/>
                          <a:cs typeface="+mn-cs"/>
                        </a:rPr>
                        <a:t> </a:t>
                      </a:r>
                    </a:p>
                    <a:p>
                      <a:pPr marL="285750" indent="-285750">
                        <a:buFont typeface="Wingdings" panose="05000000000000000000" pitchFamily="2" charset="2"/>
                        <a:buChar char="§"/>
                      </a:pPr>
                      <a:r>
                        <a:rPr lang="es-ES" sz="1800" b="1" u="sng" kern="1200" dirty="0" smtClean="0">
                          <a:solidFill>
                            <a:schemeClr val="tx1"/>
                          </a:solidFill>
                          <a:effectLst/>
                          <a:latin typeface="+mn-lt"/>
                          <a:ea typeface="+mn-ea"/>
                          <a:cs typeface="+mn-cs"/>
                        </a:rPr>
                        <a:t>hasta</a:t>
                      </a:r>
                      <a:r>
                        <a:rPr lang="es-ES" sz="1800" kern="1200" dirty="0" smtClean="0">
                          <a:solidFill>
                            <a:schemeClr val="tx1"/>
                          </a:solidFill>
                          <a:effectLst/>
                          <a:latin typeface="+mn-lt"/>
                          <a:ea typeface="+mn-ea"/>
                          <a:cs typeface="+mn-cs"/>
                        </a:rPr>
                        <a:t> </a:t>
                      </a:r>
                      <a:r>
                        <a:rPr lang="es-ES" sz="1800" b="1" kern="1200" dirty="0" smtClean="0">
                          <a:solidFill>
                            <a:schemeClr val="tx1"/>
                          </a:solidFill>
                          <a:effectLst/>
                          <a:latin typeface="+mn-lt"/>
                          <a:ea typeface="+mn-ea"/>
                          <a:cs typeface="+mn-cs"/>
                        </a:rPr>
                        <a:t>31/12/18</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hMerge="1">
                  <a:txBody>
                    <a:bodyPr/>
                    <a:lstStyle/>
                    <a:p>
                      <a:endParaRPr lang="es-ES"/>
                    </a:p>
                  </a:txBody>
                  <a:tcPr/>
                </a:tc>
                <a:tc>
                  <a:txBody>
                    <a:bodyPr/>
                    <a:lstStyle/>
                    <a:p>
                      <a:pPr marL="285750" indent="-285750">
                        <a:buFont typeface="Wingdings" panose="05000000000000000000" pitchFamily="2" charset="2"/>
                        <a:buChar char="v"/>
                      </a:pPr>
                      <a:r>
                        <a:rPr lang="es-ES" sz="1800" kern="1200" dirty="0" smtClean="0">
                          <a:solidFill>
                            <a:srgbClr val="000000"/>
                          </a:solidFill>
                          <a:effectLst/>
                          <a:latin typeface="+mn-lt"/>
                          <a:ea typeface="+mn-ea"/>
                          <a:cs typeface="+mn-cs"/>
                        </a:rPr>
                        <a:t>Contrato a emprendedores </a:t>
                      </a:r>
                      <a:r>
                        <a:rPr lang="es-ES" sz="1800" u="sng" kern="1200" dirty="0" smtClean="0">
                          <a:solidFill>
                            <a:srgbClr val="000000"/>
                          </a:solidFill>
                          <a:effectLst/>
                          <a:latin typeface="+mn-lt"/>
                          <a:ea typeface="+mn-ea"/>
                          <a:cs typeface="+mn-cs"/>
                        </a:rPr>
                        <a:t>vigente</a:t>
                      </a:r>
                    </a:p>
                    <a:p>
                      <a:pPr marL="285750" indent="-285750">
                        <a:buFont typeface="Wingdings" panose="05000000000000000000" pitchFamily="2" charset="2"/>
                        <a:buChar char="ü"/>
                      </a:pPr>
                      <a:r>
                        <a:rPr lang="es-ES" sz="1800" kern="1200" dirty="0" smtClean="0">
                          <a:solidFill>
                            <a:srgbClr val="0000FF"/>
                          </a:solidFill>
                          <a:effectLst/>
                          <a:latin typeface="+mn-lt"/>
                          <a:ea typeface="+mn-ea"/>
                          <a:cs typeface="+mn-cs"/>
                        </a:rPr>
                        <a:t>cumplir los requisitos establecidos en el art. 4 </a:t>
                      </a:r>
                      <a:r>
                        <a:rPr lang="es-ES" sz="1800" u="none" kern="1200" dirty="0" smtClean="0">
                          <a:solidFill>
                            <a:srgbClr val="0000FF"/>
                          </a:solidFill>
                          <a:effectLst/>
                          <a:latin typeface="+mn-lt"/>
                          <a:ea typeface="+mn-ea"/>
                          <a:cs typeface="+mn-cs"/>
                        </a:rPr>
                        <a:t>Ley 3/2012. </a:t>
                      </a:r>
                    </a:p>
                    <a:p>
                      <a:pPr marL="285750" indent="-285750">
                        <a:buFont typeface="Wingdings" panose="05000000000000000000" pitchFamily="2" charset="2"/>
                        <a:buChar char="ü"/>
                      </a:pPr>
                      <a:r>
                        <a:rPr lang="es-ES" sz="1800" u="none" kern="1200" dirty="0" smtClean="0">
                          <a:solidFill>
                            <a:srgbClr val="0000FF"/>
                          </a:solidFill>
                          <a:effectLst/>
                          <a:latin typeface="+mn-lt"/>
                          <a:ea typeface="+mn-ea"/>
                          <a:cs typeface="+mn-cs"/>
                        </a:rPr>
                        <a:t>Posible la Deducción art. 37 LIS</a:t>
                      </a:r>
                      <a:endParaRPr kumimoji="0" lang="es-ES_tradnl" sz="1800" b="1" i="0" u="none" strike="noStrike" cap="none" normalizeH="0" baseline="0" dirty="0" smtClean="0">
                        <a:ln>
                          <a:noFill/>
                        </a:ln>
                        <a:solidFill>
                          <a:srgbClr val="000000"/>
                        </a:solidFill>
                        <a:effectLst/>
                        <a:latin typeface="+mn-lt"/>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1136321">
                <a:tc row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u="sng" kern="1200" dirty="0" smtClean="0">
                          <a:solidFill>
                            <a:srgbClr val="FFFF00"/>
                          </a:solidFill>
                          <a:effectLst/>
                          <a:latin typeface="+mn-lt"/>
                          <a:ea typeface="+mn-ea"/>
                          <a:cs typeface="+mn-cs"/>
                        </a:rPr>
                        <a:t>Desde</a:t>
                      </a:r>
                      <a:r>
                        <a:rPr lang="es-ES" sz="1800" kern="1200" dirty="0" smtClean="0">
                          <a:solidFill>
                            <a:srgbClr val="FFFF00"/>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kern="1200" dirty="0" smtClean="0">
                          <a:solidFill>
                            <a:srgbClr val="FFFF00"/>
                          </a:solidFill>
                          <a:effectLst/>
                          <a:latin typeface="+mn-lt"/>
                          <a:ea typeface="+mn-ea"/>
                          <a:cs typeface="+mn-cs"/>
                        </a:rPr>
                        <a:t>1/1/2019</a:t>
                      </a:r>
                      <a:r>
                        <a:rPr lang="es-ES" sz="1800" kern="1200" dirty="0" smtClean="0">
                          <a:solidFill>
                            <a:srgbClr val="FFFF00"/>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800" kern="1200" dirty="0">
                        <a:solidFill>
                          <a:schemeClr val="tx1"/>
                        </a:solidFill>
                        <a:effectLst/>
                        <a:latin typeface="+mn-lt"/>
                        <a:ea typeface="+mn-ea"/>
                        <a:cs typeface="+mn-cs"/>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kern="1200" dirty="0" smtClean="0">
                          <a:solidFill>
                            <a:schemeClr val="tx1"/>
                          </a:solidFill>
                          <a:effectLst/>
                          <a:latin typeface="+mn-lt"/>
                          <a:ea typeface="+mn-ea"/>
                          <a:cs typeface="+mn-cs"/>
                        </a:rPr>
                        <a:t>Contratos </a:t>
                      </a:r>
                      <a:r>
                        <a:rPr lang="es-ES" sz="1800" u="sng" kern="1200" dirty="0" smtClean="0">
                          <a:solidFill>
                            <a:schemeClr val="tx1"/>
                          </a:solidFill>
                          <a:effectLst/>
                          <a:latin typeface="+mn-lt"/>
                          <a:ea typeface="+mn-ea"/>
                          <a:cs typeface="+mn-cs"/>
                        </a:rPr>
                        <a:t>formalizados</a:t>
                      </a:r>
                      <a:r>
                        <a:rPr lang="es-ES" sz="1800" kern="1200" dirty="0" smtClean="0">
                          <a:solidFill>
                            <a:schemeClr val="tx1"/>
                          </a:solidFill>
                          <a:effectLst/>
                          <a:latin typeface="+mn-lt"/>
                          <a:ea typeface="+mn-ea"/>
                          <a:cs typeface="+mn-cs"/>
                        </a:rPr>
                        <a:t> </a:t>
                      </a:r>
                      <a:r>
                        <a:rPr lang="es-ES" sz="1800" u="sng" kern="1200" dirty="0" smtClean="0">
                          <a:solidFill>
                            <a:schemeClr val="tx1"/>
                          </a:solidFill>
                          <a:effectLst/>
                          <a:latin typeface="+mn-lt"/>
                          <a:ea typeface="+mn-ea"/>
                          <a:cs typeface="+mn-cs"/>
                        </a:rPr>
                        <a:t>hasta</a:t>
                      </a:r>
                      <a:r>
                        <a:rPr lang="es-ES" sz="1800" kern="1200" dirty="0" smtClean="0">
                          <a:solidFill>
                            <a:schemeClr val="tx1"/>
                          </a:solidFill>
                          <a:effectLst/>
                          <a:latin typeface="+mn-lt"/>
                          <a:ea typeface="+mn-ea"/>
                          <a:cs typeface="+mn-cs"/>
                        </a:rPr>
                        <a:t> 31/12/2018</a:t>
                      </a:r>
                      <a:endParaRPr lang="es-ES" sz="1800" kern="1200" dirty="0">
                        <a:solidFill>
                          <a:schemeClr val="tx1"/>
                        </a:solidFill>
                        <a:effectLst/>
                        <a:latin typeface="+mn-lt"/>
                        <a:ea typeface="+mn-ea"/>
                        <a:cs typeface="+mn-cs"/>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285750" indent="-285750">
                        <a:buFont typeface="Wingdings" panose="05000000000000000000" pitchFamily="2" charset="2"/>
                        <a:buChar char="v"/>
                      </a:pPr>
                      <a:r>
                        <a:rPr lang="es-ES" sz="1800" kern="1200" dirty="0" smtClean="0">
                          <a:solidFill>
                            <a:srgbClr val="000000"/>
                          </a:solidFill>
                          <a:effectLst/>
                          <a:latin typeface="+mn-lt"/>
                          <a:ea typeface="+mn-ea"/>
                          <a:cs typeface="+mn-cs"/>
                        </a:rPr>
                        <a:t>Contrato a emprendedores formalizado </a:t>
                      </a:r>
                      <a:r>
                        <a:rPr lang="es-ES" sz="1800" u="sng" kern="1200" dirty="0" smtClean="0">
                          <a:solidFill>
                            <a:srgbClr val="000000"/>
                          </a:solidFill>
                          <a:effectLst/>
                          <a:latin typeface="+mn-lt"/>
                          <a:ea typeface="+mn-ea"/>
                          <a:cs typeface="+mn-cs"/>
                        </a:rPr>
                        <a:t>antes de 1/1/2019</a:t>
                      </a:r>
                    </a:p>
                    <a:p>
                      <a:pPr marL="285750" indent="-285750">
                        <a:buFont typeface="Wingdings" panose="05000000000000000000" pitchFamily="2" charset="2"/>
                        <a:buChar char="ü"/>
                      </a:pPr>
                      <a:r>
                        <a:rPr lang="es-ES" sz="1800" kern="1200" dirty="0" smtClean="0">
                          <a:solidFill>
                            <a:srgbClr val="0000FF"/>
                          </a:solidFill>
                          <a:effectLst/>
                          <a:latin typeface="+mn-lt"/>
                          <a:ea typeface="+mn-ea"/>
                          <a:cs typeface="+mn-cs"/>
                        </a:rPr>
                        <a:t>cumplir los requisitos establecidos en el art. 4 de</a:t>
                      </a:r>
                      <a:r>
                        <a:rPr lang="es-ES" sz="1800" kern="1200" baseline="0" dirty="0" smtClean="0">
                          <a:solidFill>
                            <a:srgbClr val="0000FF"/>
                          </a:solidFill>
                          <a:effectLst/>
                          <a:latin typeface="+mn-lt"/>
                          <a:ea typeface="+mn-ea"/>
                          <a:cs typeface="+mn-cs"/>
                        </a:rPr>
                        <a:t> </a:t>
                      </a:r>
                      <a:r>
                        <a:rPr lang="es-ES" sz="1800" u="none" kern="1200" dirty="0" smtClean="0">
                          <a:solidFill>
                            <a:srgbClr val="0000FF"/>
                          </a:solidFill>
                          <a:effectLst/>
                          <a:latin typeface="+mn-lt"/>
                          <a:ea typeface="+mn-ea"/>
                          <a:cs typeface="+mn-cs"/>
                        </a:rPr>
                        <a:t>Ley 3/2012. </a:t>
                      </a:r>
                    </a:p>
                    <a:p>
                      <a:pPr marL="285750" indent="-285750">
                        <a:buFont typeface="Wingdings" panose="05000000000000000000" pitchFamily="2" charset="2"/>
                        <a:buChar char="ü"/>
                      </a:pPr>
                      <a:r>
                        <a:rPr lang="es-ES" sz="1800" u="none" kern="1200" dirty="0" smtClean="0">
                          <a:solidFill>
                            <a:srgbClr val="0000FF"/>
                          </a:solidFill>
                          <a:effectLst/>
                          <a:latin typeface="+mn-lt"/>
                          <a:ea typeface="+mn-ea"/>
                          <a:cs typeface="+mn-cs"/>
                        </a:rPr>
                        <a:t>Posible la </a:t>
                      </a:r>
                      <a:r>
                        <a:rPr lang="es-ES" sz="1800" u="sng" kern="1200" dirty="0" smtClean="0">
                          <a:solidFill>
                            <a:srgbClr val="0000FF"/>
                          </a:solidFill>
                          <a:effectLst/>
                          <a:latin typeface="+mn-lt"/>
                          <a:ea typeface="+mn-ea"/>
                          <a:cs typeface="+mn-cs"/>
                        </a:rPr>
                        <a:t>Deducción art. 37 LIS</a:t>
                      </a:r>
                      <a:r>
                        <a:rPr lang="es-ES" sz="1800" u="none" kern="1200" dirty="0" smtClean="0">
                          <a:solidFill>
                            <a:srgbClr val="0000FF"/>
                          </a:solidFill>
                          <a:effectLst/>
                          <a:latin typeface="+mn-lt"/>
                          <a:ea typeface="+mn-ea"/>
                          <a:cs typeface="+mn-cs"/>
                        </a:rPr>
                        <a:t> </a:t>
                      </a:r>
                      <a:r>
                        <a:rPr lang="es-ES" sz="1800" u="sng" kern="1200" dirty="0" smtClean="0">
                          <a:solidFill>
                            <a:srgbClr val="0000FF"/>
                          </a:solidFill>
                          <a:effectLst/>
                          <a:latin typeface="+mn-lt"/>
                          <a:ea typeface="+mn-ea"/>
                          <a:cs typeface="+mn-cs"/>
                        </a:rPr>
                        <a:t>en 2019</a:t>
                      </a:r>
                      <a:r>
                        <a:rPr lang="es-ES" sz="1800" u="none" kern="1200" dirty="0" smtClean="0">
                          <a:solidFill>
                            <a:srgbClr val="0000FF"/>
                          </a:solidFill>
                          <a:effectLst/>
                          <a:latin typeface="+mn-lt"/>
                          <a:ea typeface="+mn-ea"/>
                          <a:cs typeface="+mn-cs"/>
                        </a:rPr>
                        <a:t> </a:t>
                      </a:r>
                      <a:r>
                        <a:rPr lang="es-ES" sz="1400" u="none" kern="1200" dirty="0" smtClean="0">
                          <a:solidFill>
                            <a:srgbClr val="0000FF"/>
                          </a:solidFill>
                          <a:effectLst/>
                          <a:latin typeface="+mn-lt"/>
                          <a:ea typeface="+mn-ea"/>
                          <a:cs typeface="+mn-cs"/>
                        </a:rPr>
                        <a:t>(cumple 1 año de prueba) </a:t>
                      </a:r>
                      <a:endParaRPr kumimoji="0" lang="es-ES_tradnl" sz="1400" b="1" i="0" u="none" strike="noStrike" cap="none" normalizeH="0" baseline="0" dirty="0" smtClean="0">
                        <a:ln>
                          <a:noFill/>
                        </a:ln>
                        <a:solidFill>
                          <a:srgbClr val="000000"/>
                        </a:solidFill>
                        <a:effectLst/>
                        <a:latin typeface="+mn-lt"/>
                      </a:endParaRPr>
                    </a:p>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ü"/>
                        <a:tabLst/>
                        <a:defRPr/>
                      </a:pPr>
                      <a:r>
                        <a:rPr lang="es-ES" sz="1800" b="1" u="sng" kern="1200" dirty="0" smtClean="0">
                          <a:solidFill>
                            <a:srgbClr val="FF0000"/>
                          </a:solidFill>
                          <a:effectLst/>
                          <a:latin typeface="+mn-lt"/>
                          <a:ea typeface="+mn-ea"/>
                          <a:cs typeface="+mn-cs"/>
                        </a:rPr>
                        <a:t>DT 6ª RD Ley 28/2018</a:t>
                      </a:r>
                      <a:endParaRPr kumimoji="0" lang="es-ES_tradnl" sz="1800" b="1" i="0" u="none" strike="noStrike" cap="none" normalizeH="0" baseline="0" dirty="0" smtClean="0">
                        <a:ln>
                          <a:noFill/>
                        </a:ln>
                        <a:solidFill>
                          <a:srgbClr val="FF0000"/>
                        </a:solidFill>
                        <a:effectLst/>
                        <a:latin typeface="+mn-lt"/>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1408176">
                <a:tc vMerge="1">
                  <a:txBody>
                    <a:bodyPr/>
                    <a:lstStyle/>
                    <a:p>
                      <a:pPr marL="0" marR="0" lvl="0" indent="0" algn="l" defTabSz="914400" rtl="0" eaLnBrk="1" fontAlgn="base" latinLnBrk="0" hangingPunct="1">
                        <a:lnSpc>
                          <a:spcPct val="100000"/>
                        </a:lnSpc>
                        <a:spcBef>
                          <a:spcPct val="20000"/>
                        </a:spcBef>
                        <a:spcAft>
                          <a:spcPct val="0"/>
                        </a:spcAft>
                        <a:buClr>
                          <a:schemeClr val="accent2">
                            <a:lumMod val="75000"/>
                          </a:schemeClr>
                        </a:buClr>
                        <a:buSzTx/>
                        <a:buFont typeface="+mj-lt"/>
                        <a:buNone/>
                        <a:tabLst/>
                        <a:defRPr/>
                      </a:pPr>
                      <a:endParaRPr kumimoji="0" lang="es-ES_tradnl" sz="1800" b="1" i="0" u="none" strike="noStrike" cap="none" normalizeH="0" baseline="0" dirty="0" smtClean="0">
                        <a:ln>
                          <a:noFill/>
                        </a:ln>
                        <a:solidFill>
                          <a:srgbClr val="000066"/>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1800" kern="1200" dirty="0" smtClean="0">
                          <a:solidFill>
                            <a:schemeClr val="tx1"/>
                          </a:solidFill>
                          <a:effectLst/>
                          <a:latin typeface="+mn-lt"/>
                          <a:ea typeface="+mn-ea"/>
                          <a:cs typeface="+mn-cs"/>
                        </a:rPr>
                        <a:t>Contratos </a:t>
                      </a:r>
                      <a:r>
                        <a:rPr lang="es-ES" sz="1800" u="sng" kern="1200" dirty="0" smtClean="0">
                          <a:solidFill>
                            <a:schemeClr val="tx1"/>
                          </a:solidFill>
                          <a:effectLst/>
                          <a:latin typeface="+mn-lt"/>
                          <a:ea typeface="+mn-ea"/>
                          <a:cs typeface="+mn-cs"/>
                        </a:rPr>
                        <a:t>formalizados</a:t>
                      </a:r>
                      <a:r>
                        <a:rPr lang="es-ES" sz="1800" kern="1200" dirty="0" smtClean="0">
                          <a:solidFill>
                            <a:schemeClr val="tx1"/>
                          </a:solidFill>
                          <a:effectLst/>
                          <a:latin typeface="+mn-lt"/>
                          <a:ea typeface="+mn-ea"/>
                          <a:cs typeface="+mn-cs"/>
                        </a:rPr>
                        <a:t> </a:t>
                      </a:r>
                      <a:r>
                        <a:rPr lang="es-ES" sz="1800" u="sng" kern="1200" dirty="0" smtClean="0">
                          <a:solidFill>
                            <a:schemeClr val="tx1"/>
                          </a:solidFill>
                          <a:effectLst/>
                          <a:latin typeface="+mn-lt"/>
                          <a:ea typeface="+mn-ea"/>
                          <a:cs typeface="+mn-cs"/>
                        </a:rPr>
                        <a:t>desde</a:t>
                      </a:r>
                      <a:r>
                        <a:rPr lang="es-ES" sz="1800" kern="1200" dirty="0" smtClean="0">
                          <a:solidFill>
                            <a:schemeClr val="tx1"/>
                          </a:solidFill>
                          <a:effectLst/>
                          <a:latin typeface="+mn-lt"/>
                          <a:ea typeface="+mn-ea"/>
                          <a:cs typeface="+mn-cs"/>
                        </a:rPr>
                        <a:t> 1/1/2019</a:t>
                      </a:r>
                    </a:p>
                    <a:p>
                      <a:endParaRPr lang="es-ES" dirty="0"/>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pPr>
                      <a:r>
                        <a:rPr lang="es-ES" sz="1800" kern="1200" dirty="0" smtClean="0">
                          <a:solidFill>
                            <a:srgbClr val="000000"/>
                          </a:solidFill>
                          <a:effectLst/>
                          <a:latin typeface="+mn-lt"/>
                          <a:ea typeface="+mn-ea"/>
                          <a:cs typeface="+mn-cs"/>
                        </a:rPr>
                        <a:t>Contrato a emprendedores </a:t>
                      </a:r>
                      <a:r>
                        <a:rPr lang="es-ES" sz="1800" u="sng" kern="1200" dirty="0" smtClean="0">
                          <a:solidFill>
                            <a:srgbClr val="000000"/>
                          </a:solidFill>
                          <a:effectLst/>
                          <a:latin typeface="+mn-lt"/>
                          <a:ea typeface="+mn-ea"/>
                          <a:cs typeface="+mn-cs"/>
                        </a:rPr>
                        <a:t>se deroga</a:t>
                      </a:r>
                      <a:r>
                        <a:rPr lang="es-ES" sz="1800" kern="1200" dirty="0" smtClean="0">
                          <a:solidFill>
                            <a:srgbClr val="000000"/>
                          </a:solidFill>
                          <a:effectLst/>
                          <a:latin typeface="+mn-lt"/>
                          <a:ea typeface="+mn-ea"/>
                          <a:cs typeface="+mn-cs"/>
                        </a:rPr>
                        <a:t> </a:t>
                      </a:r>
                      <a:r>
                        <a:rPr lang="es-ES" sz="1800" u="sng" kern="1200" dirty="0" smtClean="0">
                          <a:solidFill>
                            <a:srgbClr val="000000"/>
                          </a:solidFill>
                          <a:effectLst/>
                          <a:latin typeface="+mn-lt"/>
                          <a:ea typeface="+mn-ea"/>
                          <a:cs typeface="+mn-cs"/>
                        </a:rPr>
                        <a:t>desde 1/1/2019</a:t>
                      </a:r>
                    </a:p>
                    <a:p>
                      <a:pPr marL="285750" marR="0" lvl="0" indent="-285750" algn="l" defTabSz="914400" rtl="0" eaLnBrk="1" fontAlgn="base" latinLnBrk="0" hangingPunct="1">
                        <a:lnSpc>
                          <a:spcPct val="100000"/>
                        </a:lnSpc>
                        <a:spcBef>
                          <a:spcPct val="20000"/>
                        </a:spcBef>
                        <a:spcAft>
                          <a:spcPct val="0"/>
                        </a:spcAft>
                        <a:buClrTx/>
                        <a:buSzPct val="100000"/>
                        <a:buFont typeface="Courier New" panose="02070309020205020404" pitchFamily="49" charset="0"/>
                        <a:buChar char="o"/>
                        <a:tabLst/>
                        <a:defRPr/>
                      </a:pPr>
                      <a:r>
                        <a:rPr kumimoji="0" lang="es-ES_tradnl" sz="1800" b="1" i="0" u="none" strike="noStrike" cap="none" normalizeH="0" baseline="0" dirty="0" smtClean="0">
                          <a:ln>
                            <a:noFill/>
                          </a:ln>
                          <a:solidFill>
                            <a:srgbClr val="0000FF"/>
                          </a:solidFill>
                          <a:effectLst/>
                          <a:latin typeface="Arial" charset="0"/>
                        </a:rPr>
                        <a:t>Se deroga </a:t>
                      </a:r>
                      <a:r>
                        <a:rPr lang="es-ES" sz="1800" b="1" kern="1200" dirty="0" smtClean="0">
                          <a:solidFill>
                            <a:srgbClr val="0000FF"/>
                          </a:solidFill>
                          <a:effectLst/>
                          <a:latin typeface="+mn-lt"/>
                          <a:ea typeface="+mn-ea"/>
                          <a:cs typeface="+mn-cs"/>
                        </a:rPr>
                        <a:t>el art. </a:t>
                      </a:r>
                      <a:r>
                        <a:rPr lang="es-ES" sz="1800" b="1" u="none" kern="1200" dirty="0" smtClean="0">
                          <a:solidFill>
                            <a:srgbClr val="0000FF"/>
                          </a:solidFill>
                          <a:effectLst/>
                          <a:latin typeface="+mn-lt"/>
                          <a:ea typeface="+mn-ea"/>
                          <a:cs typeface="+mn-cs"/>
                        </a:rPr>
                        <a:t>4 de</a:t>
                      </a:r>
                      <a:r>
                        <a:rPr lang="es-ES" sz="1800" b="1" u="none" kern="1200" baseline="0" dirty="0" smtClean="0">
                          <a:solidFill>
                            <a:srgbClr val="0000FF"/>
                          </a:solidFill>
                          <a:effectLst/>
                          <a:latin typeface="+mn-lt"/>
                          <a:ea typeface="+mn-ea"/>
                          <a:cs typeface="+mn-cs"/>
                        </a:rPr>
                        <a:t> </a:t>
                      </a:r>
                      <a:r>
                        <a:rPr lang="es-ES" sz="1800" b="1" u="none" kern="1200" dirty="0" smtClean="0">
                          <a:solidFill>
                            <a:srgbClr val="0000FF"/>
                          </a:solidFill>
                          <a:effectLst/>
                          <a:latin typeface="+mn-lt"/>
                          <a:ea typeface="+mn-ea"/>
                          <a:cs typeface="+mn-cs"/>
                        </a:rPr>
                        <a:t>la Ley 3/2012 desde 1/1/2019</a:t>
                      </a:r>
                    </a:p>
                    <a:p>
                      <a:pPr marL="285750" marR="0" lvl="0" indent="-285750" algn="l" defTabSz="914400" rtl="0" eaLnBrk="1" fontAlgn="base" latinLnBrk="0" hangingPunct="1">
                        <a:lnSpc>
                          <a:spcPct val="100000"/>
                        </a:lnSpc>
                        <a:spcBef>
                          <a:spcPct val="20000"/>
                        </a:spcBef>
                        <a:spcAft>
                          <a:spcPct val="0"/>
                        </a:spcAft>
                        <a:buClrTx/>
                        <a:buSzPct val="100000"/>
                        <a:buFont typeface="Courier New" panose="02070309020205020404" pitchFamily="49" charset="0"/>
                        <a:buChar char="o"/>
                        <a:tabLst/>
                        <a:defRPr/>
                      </a:pPr>
                      <a:r>
                        <a:rPr kumimoji="0" lang="es-ES_tradnl" sz="1800" b="1" i="0" u="sng" strike="noStrike" cap="none" normalizeH="0" baseline="0" dirty="0" smtClean="0">
                          <a:ln>
                            <a:noFill/>
                          </a:ln>
                          <a:solidFill>
                            <a:srgbClr val="0000FF"/>
                          </a:solidFill>
                          <a:effectLst/>
                          <a:latin typeface="Arial" charset="0"/>
                        </a:rPr>
                        <a:t>No</a:t>
                      </a:r>
                      <a:r>
                        <a:rPr kumimoji="0" lang="es-ES_tradnl" sz="1800" b="0" i="0" u="none" strike="noStrike" cap="none" normalizeH="0" baseline="0" dirty="0" smtClean="0">
                          <a:ln>
                            <a:noFill/>
                          </a:ln>
                          <a:solidFill>
                            <a:srgbClr val="0000FF"/>
                          </a:solidFill>
                          <a:effectLst/>
                          <a:latin typeface="Arial" charset="0"/>
                        </a:rPr>
                        <a:t> procede la </a:t>
                      </a:r>
                      <a:r>
                        <a:rPr kumimoji="0" lang="es-ES_tradnl" sz="1800" b="0" i="0" u="sng" strike="noStrike" cap="none" normalizeH="0" baseline="0" dirty="0" smtClean="0">
                          <a:ln>
                            <a:noFill/>
                          </a:ln>
                          <a:solidFill>
                            <a:srgbClr val="0000FF"/>
                          </a:solidFill>
                          <a:effectLst/>
                          <a:latin typeface="Arial" charset="0"/>
                        </a:rPr>
                        <a:t>deducción del art. 37 LIS</a:t>
                      </a:r>
                    </a:p>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ü"/>
                        <a:tabLst/>
                        <a:defRPr/>
                      </a:pPr>
                      <a:r>
                        <a:rPr lang="es-ES" sz="1800" b="1" u="sng" kern="1200" dirty="0" smtClean="0">
                          <a:solidFill>
                            <a:srgbClr val="FF0000"/>
                          </a:solidFill>
                          <a:effectLst/>
                          <a:latin typeface="+mn-lt"/>
                          <a:ea typeface="+mn-ea"/>
                          <a:cs typeface="+mn-cs"/>
                        </a:rPr>
                        <a:t>DD única RD Ley 28/2018</a:t>
                      </a:r>
                      <a:endParaRPr kumimoji="0" lang="es-ES_tradnl" sz="1800" b="0"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550810752"/>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389</a:t>
            </a:fld>
            <a:endParaRPr lang="es-ES" dirty="0"/>
          </a:p>
        </p:txBody>
      </p:sp>
      <p:sp>
        <p:nvSpPr>
          <p:cNvPr id="244740" name="Rectangle 3"/>
          <p:cNvSpPr>
            <a:spLocks noChangeArrowheads="1"/>
          </p:cNvSpPr>
          <p:nvPr/>
        </p:nvSpPr>
        <p:spPr bwMode="auto">
          <a:xfrm>
            <a:off x="304800" y="838200"/>
            <a:ext cx="9448800" cy="5740033"/>
          </a:xfrm>
          <a:prstGeom prst="rect">
            <a:avLst/>
          </a:prstGeom>
          <a:noFill/>
          <a:ln w="9525" algn="ctr">
            <a:noFill/>
            <a:miter lim="800000"/>
            <a:headEnd/>
            <a:tailEnd/>
          </a:ln>
        </p:spPr>
        <p:txBody>
          <a:bodyPr wrap="square">
            <a:spAutoFit/>
          </a:bodyPr>
          <a:lstStyle/>
          <a:p>
            <a:endParaRPr lang="es-ES_tradnl" sz="2800" dirty="0" smtClean="0"/>
          </a:p>
          <a:p>
            <a:pPr marL="514350" indent="-514350">
              <a:buFont typeface="Wingdings" pitchFamily="2" charset="2"/>
              <a:buChar char="q"/>
            </a:pPr>
            <a:r>
              <a:rPr lang="es-ES_tradnl" sz="2400" dirty="0" smtClean="0">
                <a:solidFill>
                  <a:srgbClr val="FFFF00"/>
                </a:solidFill>
                <a:effectLst>
                  <a:outerShdw blurRad="38100" dist="38100" dir="2700000" algn="tl">
                    <a:srgbClr val="000000">
                      <a:alpha val="43137"/>
                    </a:srgbClr>
                  </a:outerShdw>
                </a:effectLst>
                <a:latin typeface="+mn-lt"/>
              </a:rPr>
              <a:t>Real Decreto-ley 28/2018</a:t>
            </a:r>
            <a:r>
              <a:rPr lang="es-ES_tradnl" sz="2400" dirty="0" smtClean="0">
                <a:latin typeface="+mn-lt"/>
              </a:rPr>
              <a:t>, </a:t>
            </a:r>
            <a:r>
              <a:rPr lang="es-ES_tradnl" sz="2400" b="0" dirty="0" smtClean="0">
                <a:latin typeface="+mn-lt"/>
              </a:rPr>
              <a:t>de 28 de diciembre, </a:t>
            </a:r>
            <a:r>
              <a:rPr lang="es-ES" sz="2400" b="0" dirty="0">
                <a:latin typeface="+mn-lt"/>
              </a:rPr>
              <a:t>para la revalorización de las pensiones públicas y otras medidas urgentes en materia social, laboral y de empleo</a:t>
            </a:r>
            <a:r>
              <a:rPr lang="es-ES_tradnl" sz="2400" dirty="0" smtClean="0">
                <a:latin typeface="+mn-lt"/>
              </a:rPr>
              <a:t> </a:t>
            </a:r>
            <a:r>
              <a:rPr lang="es-ES_tradnl" sz="2400" dirty="0" smtClean="0">
                <a:solidFill>
                  <a:srgbClr val="CCFFFF"/>
                </a:solidFill>
                <a:latin typeface="+mn-lt"/>
              </a:rPr>
              <a:t>(BOE 29/12/2018, </a:t>
            </a:r>
            <a:r>
              <a:rPr lang="es-ES_tradnl" sz="2400" dirty="0" smtClean="0">
                <a:solidFill>
                  <a:srgbClr val="FFFF66"/>
                </a:solidFill>
                <a:latin typeface="+mn-lt"/>
              </a:rPr>
              <a:t>con efectos desde el 01/01/2019</a:t>
            </a:r>
            <a:r>
              <a:rPr lang="es-ES_tradnl" sz="2400" dirty="0" smtClean="0">
                <a:solidFill>
                  <a:srgbClr val="CCFFFF"/>
                </a:solidFill>
                <a:latin typeface="+mn-lt"/>
              </a:rPr>
              <a:t>).   </a:t>
            </a:r>
          </a:p>
          <a:p>
            <a:pPr marL="514350" indent="-514350">
              <a:buFont typeface="Wingdings" pitchFamily="2" charset="2"/>
              <a:buChar char="q"/>
            </a:pPr>
            <a:endParaRPr lang="es-ES_tradnl" sz="2800" dirty="0" smtClean="0">
              <a:effectLst>
                <a:outerShdw blurRad="38100" dist="38100" dir="2700000" algn="tl">
                  <a:srgbClr val="000000">
                    <a:alpha val="43137"/>
                  </a:srgbClr>
                </a:outerShdw>
              </a:effectLst>
            </a:endParaRPr>
          </a:p>
          <a:p>
            <a:pPr marL="514350" indent="-514350">
              <a:defRPr/>
            </a:pPr>
            <a:endParaRPr lang="es-ES_tradnl" sz="1100" dirty="0" smtClean="0">
              <a:effectLst>
                <a:outerShdw blurRad="38100" dist="38100" dir="2700000" algn="tl">
                  <a:srgbClr val="000000">
                    <a:alpha val="43137"/>
                  </a:srgbClr>
                </a:outerShdw>
              </a:effectLst>
            </a:endParaRPr>
          </a:p>
          <a:p>
            <a:pPr marL="742950" indent="-742950">
              <a:buFont typeface="Wingdings" panose="05000000000000000000" pitchFamily="2" charset="2"/>
              <a:buChar char="v"/>
              <a:defRPr/>
            </a:pPr>
            <a:r>
              <a:rPr lang="es-ES" dirty="0">
                <a:latin typeface="+mn-lt"/>
              </a:rPr>
              <a:t>Los contratos de apoyo a los emprendedores</a:t>
            </a:r>
            <a:r>
              <a:rPr lang="es-ES" b="0" dirty="0">
                <a:latin typeface="+mn-lt"/>
              </a:rPr>
              <a:t> </a:t>
            </a:r>
            <a:r>
              <a:rPr lang="es-ES" b="0" dirty="0" smtClean="0">
                <a:latin typeface="+mn-lt"/>
              </a:rPr>
              <a:t>(</a:t>
            </a:r>
            <a:r>
              <a:rPr lang="es-ES_tradnl" dirty="0" smtClean="0">
                <a:solidFill>
                  <a:srgbClr val="FFFF00"/>
                </a:solidFill>
                <a:latin typeface="+mn-lt"/>
              </a:rPr>
              <a:t>Art</a:t>
            </a:r>
            <a:r>
              <a:rPr lang="es-ES_tradnl" dirty="0">
                <a:solidFill>
                  <a:srgbClr val="FFFF00"/>
                </a:solidFill>
                <a:latin typeface="+mn-lt"/>
              </a:rPr>
              <a:t>. 4 Ley </a:t>
            </a:r>
            <a:r>
              <a:rPr lang="es-ES_tradnl" dirty="0" smtClean="0">
                <a:solidFill>
                  <a:srgbClr val="FFFF00"/>
                </a:solidFill>
                <a:latin typeface="+mn-lt"/>
              </a:rPr>
              <a:t>3/2012) </a:t>
            </a:r>
            <a:r>
              <a:rPr lang="es-ES" u="sng" dirty="0" smtClean="0">
                <a:solidFill>
                  <a:srgbClr val="FFFF00"/>
                </a:solidFill>
                <a:latin typeface="+mn-lt"/>
              </a:rPr>
              <a:t>se </a:t>
            </a:r>
            <a:r>
              <a:rPr lang="es-ES" u="sng" dirty="0">
                <a:solidFill>
                  <a:srgbClr val="FFFF00"/>
                </a:solidFill>
                <a:latin typeface="+mn-lt"/>
              </a:rPr>
              <a:t>derogan con efectos </a:t>
            </a:r>
            <a:r>
              <a:rPr lang="es-ES" u="sng" dirty="0" smtClean="0">
                <a:solidFill>
                  <a:srgbClr val="FFFF00"/>
                </a:solidFill>
                <a:latin typeface="+mn-lt"/>
              </a:rPr>
              <a:t>1-1-2019.</a:t>
            </a:r>
          </a:p>
          <a:p>
            <a:pPr>
              <a:defRPr/>
            </a:pPr>
            <a:r>
              <a:rPr lang="es-ES" b="0" dirty="0" smtClean="0">
                <a:latin typeface="+mn-lt"/>
              </a:rPr>
              <a:t> </a:t>
            </a:r>
            <a:endParaRPr lang="es-ES" sz="1000" b="0" dirty="0" smtClean="0">
              <a:latin typeface="+mn-lt"/>
            </a:endParaRPr>
          </a:p>
          <a:p>
            <a:pPr marL="742950" indent="-742950">
              <a:buFont typeface="Wingdings" panose="05000000000000000000" pitchFamily="2" charset="2"/>
              <a:buChar char="v"/>
              <a:defRPr/>
            </a:pPr>
            <a:r>
              <a:rPr lang="es-ES" b="0" dirty="0" smtClean="0">
                <a:latin typeface="+mn-lt"/>
              </a:rPr>
              <a:t>Se </a:t>
            </a:r>
            <a:r>
              <a:rPr lang="es-ES" b="0" dirty="0">
                <a:latin typeface="+mn-lt"/>
              </a:rPr>
              <a:t>establece un </a:t>
            </a:r>
            <a:r>
              <a:rPr lang="es-ES" u="sng" dirty="0">
                <a:solidFill>
                  <a:srgbClr val="FFFF00"/>
                </a:solidFill>
                <a:latin typeface="+mn-lt"/>
              </a:rPr>
              <a:t>régimen transitorio</a:t>
            </a:r>
            <a:r>
              <a:rPr lang="es-ES" b="0" dirty="0">
                <a:latin typeface="+mn-lt"/>
              </a:rPr>
              <a:t> para los </a:t>
            </a:r>
            <a:r>
              <a:rPr lang="es-ES" b="0" u="sng" dirty="0">
                <a:latin typeface="+mn-lt"/>
              </a:rPr>
              <a:t>contratos celebrados con anterioridad a esa fecha</a:t>
            </a:r>
            <a:r>
              <a:rPr lang="es-ES" b="0" dirty="0">
                <a:latin typeface="+mn-lt"/>
              </a:rPr>
              <a:t>, de manera que continúan rigiéndose por la normativa vigente en el momento de su celebración</a:t>
            </a:r>
            <a:r>
              <a:rPr lang="es-ES" b="0" dirty="0" smtClean="0">
                <a:latin typeface="+mn-lt"/>
              </a:rPr>
              <a:t>.</a:t>
            </a:r>
          </a:p>
          <a:p>
            <a:pPr marL="742950" indent="-742950">
              <a:buFont typeface="Wingdings" panose="05000000000000000000" pitchFamily="2" charset="2"/>
              <a:buChar char="v"/>
              <a:defRPr/>
            </a:pPr>
            <a:endParaRPr lang="es-ES" sz="1000" b="0" dirty="0" smtClean="0">
              <a:latin typeface="+mn-lt"/>
            </a:endParaRPr>
          </a:p>
          <a:p>
            <a:pPr marL="742950" indent="-742950">
              <a:buFont typeface="Wingdings" panose="05000000000000000000" pitchFamily="2" charset="2"/>
              <a:buChar char="v"/>
              <a:defRPr/>
            </a:pPr>
            <a:r>
              <a:rPr lang="es-ES" b="0" dirty="0" smtClean="0">
                <a:latin typeface="+mn-lt"/>
              </a:rPr>
              <a:t>Esta </a:t>
            </a:r>
            <a:r>
              <a:rPr lang="es-ES" dirty="0">
                <a:solidFill>
                  <a:srgbClr val="FFFF00"/>
                </a:solidFill>
                <a:latin typeface="+mn-lt"/>
              </a:rPr>
              <a:t>derogación alcanza a los incentivos fiscales que el IS tiene para esos contratos</a:t>
            </a:r>
            <a:r>
              <a:rPr lang="es-ES" b="0" dirty="0">
                <a:latin typeface="+mn-lt"/>
              </a:rPr>
              <a:t>, sin perjuicio de que los mismos </a:t>
            </a:r>
            <a:r>
              <a:rPr lang="es-ES" b="0" u="sng" dirty="0">
                <a:latin typeface="+mn-lt"/>
              </a:rPr>
              <a:t>se mantengan para los contratos formalizados antes de dicha fecha</a:t>
            </a:r>
            <a:r>
              <a:rPr lang="es-ES" b="0" dirty="0">
                <a:latin typeface="+mn-lt"/>
              </a:rPr>
              <a:t>.</a:t>
            </a:r>
            <a:endParaRPr lang="es-ES_tradnl" b="0" dirty="0" smtClean="0">
              <a:solidFill>
                <a:srgbClr val="FFFF99"/>
              </a:solidFill>
              <a:effectLst>
                <a:outerShdw blurRad="38100" dist="38100" dir="2700000" algn="tl">
                  <a:srgbClr val="000000">
                    <a:alpha val="43137"/>
                  </a:srgbClr>
                </a:outerShdw>
              </a:effectLst>
              <a:latin typeface="+mn-lt"/>
            </a:endParaRPr>
          </a:p>
        </p:txBody>
      </p:sp>
      <p:sp>
        <p:nvSpPr>
          <p:cNvPr id="6" name="5 Rectángulo"/>
          <p:cNvSpPr/>
          <p:nvPr/>
        </p:nvSpPr>
        <p:spPr>
          <a:xfrm>
            <a:off x="685800" y="228600"/>
            <a:ext cx="8915400" cy="523220"/>
          </a:xfrm>
          <a:prstGeom prst="rect">
            <a:avLst/>
          </a:prstGeom>
        </p:spPr>
        <p:txBody>
          <a:bodyPr wrap="square">
            <a:spAutoFit/>
          </a:bodyPr>
          <a:lstStyle/>
          <a:p>
            <a:pPr marL="1143000" indent="-1143000" algn="ctr"/>
            <a:r>
              <a:rPr lang="es-ES_tradnl" sz="2800" dirty="0" smtClean="0">
                <a:solidFill>
                  <a:srgbClr val="FFFF99"/>
                </a:solidFill>
              </a:rPr>
              <a:t>NOVEDADES IS DESDE 01/01/2019</a:t>
            </a:r>
            <a:endParaRPr lang="es-ES_tradnl" sz="2800" dirty="0">
              <a:solidFill>
                <a:srgbClr val="FFFF99"/>
              </a:solidFill>
            </a:endParaRPr>
          </a:p>
        </p:txBody>
      </p:sp>
    </p:spTree>
    <p:extLst>
      <p:ext uri="{BB962C8B-B14F-4D97-AF65-F5344CB8AC3E}">
        <p14:creationId xmlns="" xmlns:p14="http://schemas.microsoft.com/office/powerpoint/2010/main" val="3068447953"/>
      </p:ext>
    </p:extLst>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 name="Marcador de número de diapositiva 1"/>
          <p:cNvSpPr>
            <a:spLocks noGrp="1"/>
          </p:cNvSpPr>
          <p:nvPr>
            <p:ph type="sldNum" sz="quarter" idx="10"/>
          </p:nvPr>
        </p:nvSpPr>
        <p:spPr>
          <a:xfrm>
            <a:off x="9372600" y="6381750"/>
            <a:ext cx="2311400" cy="476250"/>
          </a:xfrm>
        </p:spPr>
        <p:txBody>
          <a:bodyPr/>
          <a:lstStyle/>
          <a:p>
            <a:fld id="{24A8BF4D-2C58-4656-A07E-61740E0887D9}" type="slidenum">
              <a:rPr lang="en-US" altLang="es-ES">
                <a:solidFill>
                  <a:srgbClr val="000000"/>
                </a:solidFill>
              </a:rPr>
              <a:pPr/>
              <a:t>39</a:t>
            </a:fld>
            <a:endParaRPr lang="en-US" altLang="es-ES" dirty="0">
              <a:solidFill>
                <a:srgbClr val="000000"/>
              </a:solidFill>
            </a:endParaRPr>
          </a:p>
        </p:txBody>
      </p:sp>
      <p:sp>
        <p:nvSpPr>
          <p:cNvPr id="2311170"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graphicFrame>
        <p:nvGraphicFramePr>
          <p:cNvPr id="2311171" name="Object 3"/>
          <p:cNvGraphicFramePr>
            <a:graphicFrameLocks noChangeAspect="1"/>
          </p:cNvGraphicFramePr>
          <p:nvPr>
            <p:extLst>
              <p:ext uri="{D42A27DB-BD31-4B8C-83A1-F6EECF244321}">
                <p14:modId xmlns="" xmlns:p14="http://schemas.microsoft.com/office/powerpoint/2010/main" val="524019667"/>
              </p:ext>
            </p:extLst>
          </p:nvPr>
        </p:nvGraphicFramePr>
        <p:xfrm>
          <a:off x="228600" y="914399"/>
          <a:ext cx="8118475" cy="1863737"/>
        </p:xfrm>
        <a:graphic>
          <a:graphicData uri="http://schemas.openxmlformats.org/presentationml/2006/ole">
            <p:oleObj spid="_x0000_s465492" name="Document" r:id="rId4" imgW="7841298" imgH="2218414" progId="">
              <p:embed/>
            </p:oleObj>
          </a:graphicData>
        </a:graphic>
      </p:graphicFrame>
      <p:graphicFrame>
        <p:nvGraphicFramePr>
          <p:cNvPr id="2311172" name="Object 4"/>
          <p:cNvGraphicFramePr>
            <a:graphicFrameLocks noChangeAspect="1"/>
          </p:cNvGraphicFramePr>
          <p:nvPr>
            <p:extLst>
              <p:ext uri="{D42A27DB-BD31-4B8C-83A1-F6EECF244321}">
                <p14:modId xmlns="" xmlns:p14="http://schemas.microsoft.com/office/powerpoint/2010/main" val="2475655885"/>
              </p:ext>
            </p:extLst>
          </p:nvPr>
        </p:nvGraphicFramePr>
        <p:xfrm>
          <a:off x="389313" y="4495800"/>
          <a:ext cx="7527925" cy="2133600"/>
        </p:xfrm>
        <a:graphic>
          <a:graphicData uri="http://schemas.openxmlformats.org/presentationml/2006/ole">
            <p:oleObj spid="_x0000_s465493" name="Document" r:id="rId5" imgW="6506226" imgH="2100161" progId="">
              <p:embed/>
            </p:oleObj>
          </a:graphicData>
        </a:graphic>
      </p:graphicFrame>
      <p:sp>
        <p:nvSpPr>
          <p:cNvPr id="2311173" name="Rectangle 5"/>
          <p:cNvSpPr>
            <a:spLocks noChangeArrowheads="1"/>
          </p:cNvSpPr>
          <p:nvPr/>
        </p:nvSpPr>
        <p:spPr bwMode="auto">
          <a:xfrm>
            <a:off x="2286000" y="20637"/>
            <a:ext cx="7543800" cy="360363"/>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lvl="0" algn="l"/>
            <a:r>
              <a:rPr lang="es-ES" altLang="es-ES" sz="2200" dirty="0">
                <a:solidFill>
                  <a:srgbClr val="990033"/>
                </a:solidFill>
              </a:rPr>
              <a:t> </a:t>
            </a:r>
            <a:endParaRPr lang="es-ES" altLang="es-ES" sz="2200" dirty="0" smtClean="0">
              <a:solidFill>
                <a:srgbClr val="990033"/>
              </a:solidFill>
            </a:endParaRPr>
          </a:p>
          <a:p>
            <a:pPr lvl="0" algn="l"/>
            <a:r>
              <a:rPr lang="es-ES" altLang="es-ES" sz="2000" u="sng" dirty="0" smtClean="0">
                <a:solidFill>
                  <a:srgbClr val="990033"/>
                </a:solidFill>
              </a:rPr>
              <a:t>Activos</a:t>
            </a:r>
            <a:r>
              <a:rPr lang="es-ES" altLang="es-ES" sz="2000" dirty="0" smtClean="0">
                <a:solidFill>
                  <a:srgbClr val="990033"/>
                </a:solidFill>
              </a:rPr>
              <a:t>  </a:t>
            </a:r>
            <a:r>
              <a:rPr lang="es-ES" altLang="es-ES" sz="2000" dirty="0">
                <a:solidFill>
                  <a:srgbClr val="990033"/>
                </a:solidFill>
              </a:rPr>
              <a:t>por impuesto </a:t>
            </a:r>
            <a:r>
              <a:rPr lang="es-ES" altLang="es-ES" sz="2000" dirty="0" smtClean="0">
                <a:solidFill>
                  <a:srgbClr val="C00000"/>
                </a:solidFill>
              </a:rPr>
              <a:t>diferido por </a:t>
            </a:r>
            <a:r>
              <a:rPr lang="es-ES" altLang="es-ES" sz="2000" u="sng" dirty="0" smtClean="0">
                <a:solidFill>
                  <a:srgbClr val="C00000"/>
                </a:solidFill>
              </a:rPr>
              <a:t>Deducciones pendientes</a:t>
            </a:r>
            <a:r>
              <a:rPr lang="es-ES_tradnl" sz="2000" dirty="0" smtClean="0">
                <a:solidFill>
                  <a:srgbClr val="C00000"/>
                </a:solidFill>
                <a:effectLst/>
              </a:rPr>
              <a:t>:</a:t>
            </a:r>
            <a:r>
              <a:rPr lang="es-ES" altLang="es-ES" sz="2200" dirty="0">
                <a:solidFill>
                  <a:srgbClr val="990033"/>
                </a:solidFill>
              </a:rPr>
              <a:t/>
            </a:r>
            <a:br>
              <a:rPr lang="es-ES" altLang="es-ES" sz="2200" dirty="0">
                <a:solidFill>
                  <a:srgbClr val="990033"/>
                </a:solidFill>
              </a:rPr>
            </a:br>
            <a:endParaRPr lang="es-ES" altLang="es-ES" sz="2200" dirty="0">
              <a:solidFill>
                <a:srgbClr val="990033"/>
              </a:solidFill>
            </a:endParaRPr>
          </a:p>
        </p:txBody>
      </p:sp>
      <p:graphicFrame>
        <p:nvGraphicFramePr>
          <p:cNvPr id="3" name="Tabla 2"/>
          <p:cNvGraphicFramePr>
            <a:graphicFrameLocks noGrp="1"/>
          </p:cNvGraphicFramePr>
          <p:nvPr>
            <p:extLst/>
          </p:nvPr>
        </p:nvGraphicFramePr>
        <p:xfrm>
          <a:off x="1457411" y="457200"/>
          <a:ext cx="6605588" cy="381000"/>
        </p:xfrm>
        <a:graphic>
          <a:graphicData uri="http://schemas.openxmlformats.org/drawingml/2006/table">
            <a:tbl>
              <a:tblPr firstRow="1" bandRow="1">
                <a:tableStyleId>{5C22544A-7EE6-4342-B048-85BDC9FD1C3A}</a:tableStyleId>
              </a:tblPr>
              <a:tblGrid>
                <a:gridCol w="6605588">
                  <a:extLst>
                    <a:ext uri="{9D8B030D-6E8A-4147-A177-3AD203B41FA5}">
                      <a16:colId xmlns="" xmlns:a16="http://schemas.microsoft.com/office/drawing/2014/main" val="1759599014"/>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chemeClr val="tx1"/>
                          </a:solidFill>
                          <a:latin typeface="+mn-lt"/>
                        </a:rPr>
                        <a:t>AÑO N</a:t>
                      </a:r>
                      <a:r>
                        <a:rPr lang="es-ES_tradnl" sz="1800" dirty="0" smtClean="0">
                          <a:solidFill>
                            <a:schemeClr val="tx1"/>
                          </a:solidFill>
                          <a:latin typeface="+mn-lt"/>
                        </a:rPr>
                        <a:t>. </a:t>
                      </a:r>
                      <a:r>
                        <a:rPr lang="es-ES_tradnl" sz="1800" u="sng" dirty="0" smtClean="0">
                          <a:solidFill>
                            <a:srgbClr val="FFFF00"/>
                          </a:solidFill>
                          <a:latin typeface="+mn-lt"/>
                        </a:rPr>
                        <a:t>Se generan Deducciones que no se aplican: </a:t>
                      </a:r>
                      <a:r>
                        <a:rPr lang="es-ES_tradnl" sz="1800" dirty="0" smtClean="0">
                          <a:solidFill>
                            <a:schemeClr val="tx1"/>
                          </a:solidFill>
                          <a:latin typeface="+mn-lt"/>
                        </a:rPr>
                        <a:t> </a:t>
                      </a:r>
                      <a:endParaRPr lang="es-ES" dirty="0">
                        <a:solidFill>
                          <a:schemeClr val="tx1"/>
                        </a:solidFill>
                      </a:endParaRPr>
                    </a:p>
                  </a:txBody>
                  <a:tcPr>
                    <a:solidFill>
                      <a:srgbClr val="0000FF"/>
                    </a:solidFill>
                  </a:tcPr>
                </a:tc>
                <a:extLst>
                  <a:ext uri="{0D108BD9-81ED-4DB2-BD59-A6C34878D82A}">
                    <a16:rowId xmlns="" xmlns:a16="http://schemas.microsoft.com/office/drawing/2014/main" val="1621528822"/>
                  </a:ext>
                </a:extLst>
              </a:tr>
            </a:tbl>
          </a:graphicData>
        </a:graphic>
      </p:graphicFrame>
      <p:graphicFrame>
        <p:nvGraphicFramePr>
          <p:cNvPr id="9" name="Tabla 8"/>
          <p:cNvGraphicFramePr>
            <a:graphicFrameLocks noGrp="1"/>
          </p:cNvGraphicFramePr>
          <p:nvPr>
            <p:extLst>
              <p:ext uri="{D42A27DB-BD31-4B8C-83A1-F6EECF244321}">
                <p14:modId xmlns="" xmlns:p14="http://schemas.microsoft.com/office/powerpoint/2010/main" val="692076345"/>
              </p:ext>
            </p:extLst>
          </p:nvPr>
        </p:nvGraphicFramePr>
        <p:xfrm>
          <a:off x="498475" y="3909465"/>
          <a:ext cx="7848600" cy="447675"/>
        </p:xfrm>
        <a:graphic>
          <a:graphicData uri="http://schemas.openxmlformats.org/drawingml/2006/table">
            <a:tbl>
              <a:tblPr firstRow="1" bandRow="1">
                <a:tableStyleId>{5C22544A-7EE6-4342-B048-85BDC9FD1C3A}</a:tableStyleId>
              </a:tblPr>
              <a:tblGrid>
                <a:gridCol w="7848600">
                  <a:extLst>
                    <a:ext uri="{9D8B030D-6E8A-4147-A177-3AD203B41FA5}">
                      <a16:colId xmlns="" xmlns:a16="http://schemas.microsoft.com/office/drawing/2014/main" val="1759599014"/>
                    </a:ext>
                  </a:extLst>
                </a:gridCol>
              </a:tblGrid>
              <a:tr h="4476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chemeClr val="tx1"/>
                          </a:solidFill>
                          <a:latin typeface="+mn-lt"/>
                        </a:rPr>
                        <a:t>AÑO N+1 </a:t>
                      </a:r>
                      <a:r>
                        <a:rPr lang="es-ES_tradnl" sz="1800" u="sng" dirty="0" err="1" smtClean="0">
                          <a:solidFill>
                            <a:schemeClr val="tx1"/>
                          </a:solidFill>
                          <a:latin typeface="+mn-lt"/>
                        </a:rPr>
                        <a:t>ó</a:t>
                      </a:r>
                      <a:r>
                        <a:rPr lang="es-ES_tradnl" sz="1800" u="sng" dirty="0" smtClean="0">
                          <a:solidFill>
                            <a:schemeClr val="tx1"/>
                          </a:solidFill>
                          <a:latin typeface="+mn-lt"/>
                        </a:rPr>
                        <a:t> posteriores</a:t>
                      </a:r>
                      <a:r>
                        <a:rPr lang="es-ES_tradnl" sz="1800" dirty="0" smtClean="0">
                          <a:solidFill>
                            <a:schemeClr val="tx1"/>
                          </a:solidFill>
                          <a:latin typeface="+mn-lt"/>
                        </a:rPr>
                        <a:t>. </a:t>
                      </a:r>
                      <a:r>
                        <a:rPr lang="es-ES_tradnl" sz="1800" b="1" u="sng" kern="1200" dirty="0" smtClean="0">
                          <a:solidFill>
                            <a:srgbClr val="FFFF00"/>
                          </a:solidFill>
                          <a:effectLst/>
                          <a:latin typeface="+mn-lt"/>
                          <a:ea typeface="+mn-ea"/>
                          <a:cs typeface="+mn-cs"/>
                        </a:rPr>
                        <a:t>Se aplican deducciones de años anteriores</a:t>
                      </a:r>
                      <a:r>
                        <a:rPr lang="es-ES_tradnl" sz="1800" dirty="0" smtClean="0">
                          <a:solidFill>
                            <a:schemeClr val="tx1"/>
                          </a:solidFill>
                          <a:latin typeface="+mn-lt"/>
                        </a:rPr>
                        <a:t>: </a:t>
                      </a:r>
                      <a:endParaRPr lang="es-ES" dirty="0">
                        <a:solidFill>
                          <a:schemeClr val="tx1"/>
                        </a:solidFill>
                      </a:endParaRPr>
                    </a:p>
                  </a:txBody>
                  <a:tcPr>
                    <a:solidFill>
                      <a:srgbClr val="0000FF"/>
                    </a:solidFill>
                  </a:tcPr>
                </a:tc>
                <a:extLst>
                  <a:ext uri="{0D108BD9-81ED-4DB2-BD59-A6C34878D82A}">
                    <a16:rowId xmlns="" xmlns:a16="http://schemas.microsoft.com/office/drawing/2014/main" val="1621528822"/>
                  </a:ext>
                </a:extLst>
              </a:tr>
            </a:tbl>
          </a:graphicData>
        </a:graphic>
      </p:graphicFrame>
      <p:sp>
        <p:nvSpPr>
          <p:cNvPr id="10" name="Text Box 4"/>
          <p:cNvSpPr txBox="1">
            <a:spLocks noChangeArrowheads="1"/>
          </p:cNvSpPr>
          <p:nvPr/>
        </p:nvSpPr>
        <p:spPr bwMode="auto">
          <a:xfrm>
            <a:off x="152400" y="0"/>
            <a:ext cx="2057400" cy="402291"/>
          </a:xfrm>
          <a:prstGeom prst="rect">
            <a:avLst/>
          </a:prstGeom>
          <a:solidFill>
            <a:schemeClr val="hlink"/>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spAutoFit/>
          </a:bodyPr>
          <a:lstStyle/>
          <a:p>
            <a:pPr algn="ctr">
              <a:lnSpc>
                <a:spcPct val="100000"/>
              </a:lnSpc>
              <a:spcBef>
                <a:spcPct val="50000"/>
              </a:spcBef>
              <a:buClrTx/>
              <a:buFontTx/>
              <a:buNone/>
            </a:pPr>
            <a:r>
              <a:rPr lang="es-ES" altLang="es-ES" dirty="0" smtClean="0">
                <a:solidFill>
                  <a:srgbClr val="333399"/>
                </a:solidFill>
                <a:latin typeface="Times New Roman" panose="02020603050405020304" pitchFamily="18" charset="0"/>
              </a:rPr>
              <a:t>Ejemplo 6-2</a:t>
            </a:r>
            <a:endParaRPr lang="es-ES" altLang="es-ES" dirty="0">
              <a:solidFill>
                <a:srgbClr val="333399"/>
              </a:solidFill>
              <a:latin typeface="Times New Roman" panose="02020603050405020304" pitchFamily="18" charset="0"/>
            </a:endParaRPr>
          </a:p>
        </p:txBody>
      </p:sp>
      <p:graphicFrame>
        <p:nvGraphicFramePr>
          <p:cNvPr id="4" name="Tabla 3"/>
          <p:cNvGraphicFramePr>
            <a:graphicFrameLocks noGrp="1"/>
          </p:cNvGraphicFramePr>
          <p:nvPr>
            <p:extLst/>
          </p:nvPr>
        </p:nvGraphicFramePr>
        <p:xfrm>
          <a:off x="8597900" y="838200"/>
          <a:ext cx="1155700" cy="1752600"/>
        </p:xfrm>
        <a:graphic>
          <a:graphicData uri="http://schemas.openxmlformats.org/drawingml/2006/table">
            <a:tbl>
              <a:tblPr firstRow="1" bandRow="1">
                <a:tableStyleId>{5C22544A-7EE6-4342-B048-85BDC9FD1C3A}</a:tableStyleId>
              </a:tblPr>
              <a:tblGrid>
                <a:gridCol w="1155700">
                  <a:extLst>
                    <a:ext uri="{9D8B030D-6E8A-4147-A177-3AD203B41FA5}">
                      <a16:colId xmlns="" xmlns:a16="http://schemas.microsoft.com/office/drawing/2014/main" val="3481068613"/>
                    </a:ext>
                  </a:extLst>
                </a:gridCol>
              </a:tblGrid>
              <a:tr h="381000">
                <a:tc>
                  <a:txBody>
                    <a:bodyPr/>
                    <a:lstStyle/>
                    <a:p>
                      <a:pPr algn="ctr"/>
                      <a:r>
                        <a:rPr lang="es-ES" dirty="0" smtClean="0">
                          <a:solidFill>
                            <a:srgbClr val="FF0066"/>
                          </a:solidFill>
                        </a:rPr>
                        <a:t>Año N</a:t>
                      </a:r>
                      <a:endParaRPr lang="es-ES" dirty="0">
                        <a:solidFill>
                          <a:srgbClr val="FF0066"/>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473615590"/>
                  </a:ext>
                </a:extLst>
              </a:tr>
              <a:tr h="457200">
                <a:tc>
                  <a:txBody>
                    <a:bodyPr/>
                    <a:lstStyle/>
                    <a:p>
                      <a:pPr algn="ctr"/>
                      <a:r>
                        <a:rPr lang="es-ES" sz="1200" b="1" u="sng" dirty="0" smtClean="0">
                          <a:solidFill>
                            <a:schemeClr val="tx1"/>
                          </a:solidFill>
                        </a:rPr>
                        <a:t>Deducciones Pendientes</a:t>
                      </a:r>
                      <a:endParaRPr lang="es-ES" sz="1200"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es-ES" b="1" dirty="0" smtClean="0">
                          <a:solidFill>
                            <a:srgbClr val="FFFF00"/>
                          </a:solidFill>
                        </a:rPr>
                        <a:t>5.000</a:t>
                      </a: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2104948947"/>
                  </a:ext>
                </a:extLst>
              </a:tr>
              <a:tr h="381000">
                <a:tc>
                  <a:txBody>
                    <a:bodyPr/>
                    <a:lstStyle/>
                    <a:p>
                      <a:pPr algn="ctr"/>
                      <a:r>
                        <a:rPr lang="es-ES" u="sng" dirty="0" smtClean="0">
                          <a:solidFill>
                            <a:srgbClr val="FF0000"/>
                          </a:solidFill>
                        </a:rPr>
                        <a:t>Asiento</a:t>
                      </a:r>
                      <a:r>
                        <a:rPr lang="es-ES" dirty="0" smtClean="0">
                          <a:solidFill>
                            <a:srgbClr val="FF0000"/>
                          </a:solidFill>
                        </a:rPr>
                        <a:t>:</a:t>
                      </a:r>
                    </a:p>
                    <a:p>
                      <a:pPr algn="ctr"/>
                      <a:r>
                        <a:rPr lang="es-ES" b="1" baseline="0" dirty="0" smtClean="0">
                          <a:solidFill>
                            <a:srgbClr val="FF0000"/>
                          </a:solidFill>
                        </a:rPr>
                        <a:t>5.000</a:t>
                      </a:r>
                      <a:endParaRPr lang="es-ES" b="1" dirty="0">
                        <a:solidFill>
                          <a:srgbClr val="FF0000"/>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3765886293"/>
                  </a:ext>
                </a:extLst>
              </a:tr>
            </a:tbl>
          </a:graphicData>
        </a:graphic>
      </p:graphicFrame>
      <p:graphicFrame>
        <p:nvGraphicFramePr>
          <p:cNvPr id="14" name="Tabla 13"/>
          <p:cNvGraphicFramePr>
            <a:graphicFrameLocks noGrp="1"/>
          </p:cNvGraphicFramePr>
          <p:nvPr>
            <p:extLst>
              <p:ext uri="{D42A27DB-BD31-4B8C-83A1-F6EECF244321}">
                <p14:modId xmlns="" xmlns:p14="http://schemas.microsoft.com/office/powerpoint/2010/main" val="1750779068"/>
              </p:ext>
            </p:extLst>
          </p:nvPr>
        </p:nvGraphicFramePr>
        <p:xfrm>
          <a:off x="8246225" y="4594860"/>
          <a:ext cx="1524000" cy="1935480"/>
        </p:xfrm>
        <a:graphic>
          <a:graphicData uri="http://schemas.openxmlformats.org/drawingml/2006/table">
            <a:tbl>
              <a:tblPr firstRow="1" bandRow="1">
                <a:tableStyleId>{5C22544A-7EE6-4342-B048-85BDC9FD1C3A}</a:tableStyleId>
              </a:tblPr>
              <a:tblGrid>
                <a:gridCol w="1524000">
                  <a:extLst>
                    <a:ext uri="{9D8B030D-6E8A-4147-A177-3AD203B41FA5}">
                      <a16:colId xmlns="" xmlns:a16="http://schemas.microsoft.com/office/drawing/2014/main" val="3481068613"/>
                    </a:ext>
                  </a:extLst>
                </a:gridCol>
              </a:tblGrid>
              <a:tr h="381000">
                <a:tc>
                  <a:txBody>
                    <a:bodyPr/>
                    <a:lstStyle/>
                    <a:p>
                      <a:pPr algn="ctr"/>
                      <a:r>
                        <a:rPr lang="es-ES" dirty="0" smtClean="0">
                          <a:solidFill>
                            <a:srgbClr val="FF0066"/>
                          </a:solidFill>
                        </a:rPr>
                        <a:t>Año N+1</a:t>
                      </a:r>
                      <a:endParaRPr lang="es-ES" dirty="0">
                        <a:solidFill>
                          <a:srgbClr val="FF0066"/>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473615590"/>
                  </a:ext>
                </a:extLst>
              </a:tr>
              <a:tr h="457200">
                <a:tc>
                  <a:txBody>
                    <a:bodyPr/>
                    <a:lstStyle/>
                    <a:p>
                      <a:pPr algn="ctr"/>
                      <a:r>
                        <a:rPr lang="es-ES" sz="1200" b="1" u="sng" dirty="0" smtClean="0">
                          <a:solidFill>
                            <a:schemeClr val="tx1"/>
                          </a:solidFill>
                        </a:rPr>
                        <a:t>Se aplican Deducciones años anteriores</a:t>
                      </a:r>
                      <a:endParaRPr lang="es-ES" sz="1200"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es-ES" b="1" dirty="0" smtClean="0">
                          <a:solidFill>
                            <a:srgbClr val="FFFF00"/>
                          </a:solidFill>
                        </a:rPr>
                        <a:t>5.000</a:t>
                      </a: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2104948947"/>
                  </a:ext>
                </a:extLst>
              </a:tr>
              <a:tr h="381000">
                <a:tc>
                  <a:txBody>
                    <a:bodyPr/>
                    <a:lstStyle/>
                    <a:p>
                      <a:pPr algn="ctr"/>
                      <a:r>
                        <a:rPr lang="es-ES" u="sng" dirty="0" smtClean="0">
                          <a:solidFill>
                            <a:srgbClr val="FF0000"/>
                          </a:solidFill>
                        </a:rPr>
                        <a:t>Asiento</a:t>
                      </a:r>
                      <a:r>
                        <a:rPr lang="es-ES" dirty="0" smtClean="0">
                          <a:solidFill>
                            <a:srgbClr val="FF0000"/>
                          </a:solidFill>
                        </a:rPr>
                        <a:t>:</a:t>
                      </a:r>
                    </a:p>
                    <a:p>
                      <a:pPr algn="ctr"/>
                      <a:r>
                        <a:rPr lang="es-ES" b="1" baseline="0" dirty="0" smtClean="0">
                          <a:solidFill>
                            <a:srgbClr val="FF0000"/>
                          </a:solidFill>
                        </a:rPr>
                        <a:t>5.000</a:t>
                      </a:r>
                      <a:endParaRPr lang="es-ES" b="1" dirty="0">
                        <a:solidFill>
                          <a:srgbClr val="FF0000"/>
                        </a:solidFill>
                      </a:endParaRPr>
                    </a:p>
                  </a:txBody>
                  <a:tcPr>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3765886293"/>
                  </a:ext>
                </a:extLst>
              </a:tr>
            </a:tbl>
          </a:graphicData>
        </a:graphic>
      </p:graphicFrame>
      <p:graphicFrame>
        <p:nvGraphicFramePr>
          <p:cNvPr id="13" name="Tabla 12"/>
          <p:cNvGraphicFramePr>
            <a:graphicFrameLocks noGrp="1"/>
          </p:cNvGraphicFramePr>
          <p:nvPr>
            <p:extLst>
              <p:ext uri="{D42A27DB-BD31-4B8C-83A1-F6EECF244321}">
                <p14:modId xmlns="" xmlns:p14="http://schemas.microsoft.com/office/powerpoint/2010/main" val="1539981969"/>
              </p:ext>
            </p:extLst>
          </p:nvPr>
        </p:nvGraphicFramePr>
        <p:xfrm>
          <a:off x="152400" y="2947845"/>
          <a:ext cx="9601200" cy="82296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4190109264"/>
                    </a:ext>
                  </a:extLst>
                </a:gridCol>
              </a:tblGrid>
              <a:tr h="450278">
                <a:tc>
                  <a:txBody>
                    <a:bodyPr/>
                    <a:lstStyle/>
                    <a:p>
                      <a:pPr marL="228600" indent="-228600">
                        <a:buFont typeface="Wingdings" panose="05000000000000000000" pitchFamily="2" charset="2"/>
                        <a:buChar char="§"/>
                      </a:pPr>
                      <a:r>
                        <a:rPr lang="es-ES" sz="1200" b="0" u="none" kern="1200" dirty="0" smtClean="0">
                          <a:solidFill>
                            <a:schemeClr val="lt1"/>
                          </a:solidFill>
                          <a:effectLst/>
                          <a:latin typeface="+mn-lt"/>
                          <a:ea typeface="+mn-ea"/>
                          <a:cs typeface="+mn-cs"/>
                        </a:rPr>
                        <a:t>Por las </a:t>
                      </a:r>
                      <a:r>
                        <a:rPr lang="es-ES" sz="1200" b="1" u="sng" kern="1200" dirty="0" smtClean="0">
                          <a:solidFill>
                            <a:srgbClr val="FFFF00"/>
                          </a:solidFill>
                          <a:effectLst/>
                          <a:latin typeface="+mn-lt"/>
                          <a:ea typeface="+mn-ea"/>
                          <a:cs typeface="+mn-cs"/>
                        </a:rPr>
                        <a:t>deducciones</a:t>
                      </a:r>
                      <a:r>
                        <a:rPr lang="es-ES" sz="1200" b="0" u="none" kern="1200" dirty="0" smtClean="0">
                          <a:solidFill>
                            <a:schemeClr val="lt1"/>
                          </a:solidFill>
                          <a:effectLst/>
                          <a:latin typeface="+mn-lt"/>
                          <a:ea typeface="+mn-ea"/>
                          <a:cs typeface="+mn-cs"/>
                        </a:rPr>
                        <a:t> que </a:t>
                      </a:r>
                      <a:r>
                        <a:rPr lang="es-ES" sz="1200" b="1" u="sng" kern="1200" dirty="0" smtClean="0">
                          <a:solidFill>
                            <a:srgbClr val="FFFF00"/>
                          </a:solidFill>
                          <a:effectLst/>
                          <a:latin typeface="+mn-lt"/>
                          <a:ea typeface="+mn-ea"/>
                          <a:cs typeface="+mn-cs"/>
                        </a:rPr>
                        <a:t>nacen</a:t>
                      </a:r>
                      <a:r>
                        <a:rPr lang="es-ES" sz="1200" b="0" u="none" kern="1200" dirty="0" smtClean="0">
                          <a:solidFill>
                            <a:schemeClr val="lt1"/>
                          </a:solidFill>
                          <a:effectLst/>
                          <a:latin typeface="+mn-lt"/>
                          <a:ea typeface="+mn-ea"/>
                          <a:cs typeface="+mn-cs"/>
                        </a:rPr>
                        <a:t> en este ejercicio N y </a:t>
                      </a:r>
                      <a:r>
                        <a:rPr lang="es-ES" sz="1200" b="1" u="sng" kern="1200" dirty="0" smtClean="0">
                          <a:solidFill>
                            <a:srgbClr val="FFFF00"/>
                          </a:solidFill>
                          <a:effectLst/>
                          <a:latin typeface="+mn-lt"/>
                          <a:ea typeface="+mn-ea"/>
                          <a:cs typeface="+mn-cs"/>
                        </a:rPr>
                        <a:t>que no se pueden deducir</a:t>
                      </a:r>
                      <a:r>
                        <a:rPr lang="es-ES" sz="1200" b="0" u="none" kern="1200" dirty="0" smtClean="0">
                          <a:solidFill>
                            <a:schemeClr val="lt1"/>
                          </a:solidFill>
                          <a:effectLst/>
                          <a:latin typeface="+mn-lt"/>
                          <a:ea typeface="+mn-ea"/>
                          <a:cs typeface="+mn-cs"/>
                        </a:rPr>
                        <a:t>:</a:t>
                      </a:r>
                    </a:p>
                    <a:p>
                      <a:pPr marL="228600" indent="-228600">
                        <a:buFont typeface="Wingdings" panose="05000000000000000000" pitchFamily="2" charset="2"/>
                        <a:buChar char="ü"/>
                      </a:pPr>
                      <a:r>
                        <a:rPr lang="es-ES" sz="1200" b="0" kern="1200" dirty="0" smtClean="0">
                          <a:solidFill>
                            <a:schemeClr val="lt1"/>
                          </a:solidFill>
                          <a:effectLst/>
                          <a:latin typeface="+mn-lt"/>
                          <a:ea typeface="+mn-ea"/>
                          <a:cs typeface="+mn-cs"/>
                        </a:rPr>
                        <a:t>Registraremos, por ello, </a:t>
                      </a:r>
                      <a:r>
                        <a:rPr lang="es-ES" sz="1200" b="0" i="1" u="sng" kern="1200" dirty="0" smtClean="0">
                          <a:solidFill>
                            <a:schemeClr val="lt1"/>
                          </a:solidFill>
                          <a:effectLst/>
                          <a:latin typeface="+mn-lt"/>
                          <a:ea typeface="+mn-ea"/>
                          <a:cs typeface="+mn-cs"/>
                        </a:rPr>
                        <a:t>un activo</a:t>
                      </a:r>
                      <a:r>
                        <a:rPr lang="es-ES" sz="1200" b="0" kern="1200" dirty="0" smtClean="0">
                          <a:solidFill>
                            <a:schemeClr val="lt1"/>
                          </a:solidFill>
                          <a:effectLst/>
                          <a:latin typeface="+mn-lt"/>
                          <a:ea typeface="+mn-ea"/>
                          <a:cs typeface="+mn-cs"/>
                        </a:rPr>
                        <a:t> por </a:t>
                      </a:r>
                      <a:r>
                        <a:rPr lang="es-ES" sz="1200" b="0" u="sng" kern="1200" dirty="0" smtClean="0">
                          <a:solidFill>
                            <a:schemeClr val="lt1"/>
                          </a:solidFill>
                          <a:effectLst/>
                          <a:latin typeface="+mn-lt"/>
                          <a:ea typeface="+mn-ea"/>
                          <a:cs typeface="+mn-cs"/>
                        </a:rPr>
                        <a:t>impuesto diferido</a:t>
                      </a:r>
                      <a:r>
                        <a:rPr lang="es-ES" sz="1200" b="0" kern="1200" dirty="0" smtClean="0">
                          <a:solidFill>
                            <a:schemeClr val="lt1"/>
                          </a:solidFill>
                          <a:effectLst/>
                          <a:latin typeface="+mn-lt"/>
                          <a:ea typeface="+mn-ea"/>
                          <a:cs typeface="+mn-cs"/>
                        </a:rPr>
                        <a:t> por los Derechos por Deducciones pendientes de Aplicación (4742), que reconoceremos al suponer que la empresa dispondrá de ganancias fiscales futuras que permitan la aplicación de dicho activo (</a:t>
                      </a:r>
                      <a:r>
                        <a:rPr lang="es-ES" sz="1200" b="1" kern="1200" dirty="0" smtClean="0">
                          <a:solidFill>
                            <a:srgbClr val="FFFF99"/>
                          </a:solidFill>
                          <a:effectLst/>
                          <a:latin typeface="+mn-lt"/>
                          <a:ea typeface="+mn-ea"/>
                          <a:cs typeface="+mn-cs"/>
                        </a:rPr>
                        <a:t>principio de prudencia</a:t>
                      </a:r>
                      <a:r>
                        <a:rPr lang="es-ES" sz="1200" b="0" kern="1200" dirty="0" smtClean="0">
                          <a:solidFill>
                            <a:schemeClr val="lt1"/>
                          </a:solidFill>
                          <a:effectLst/>
                          <a:latin typeface="+mn-lt"/>
                          <a:ea typeface="+mn-ea"/>
                          <a:cs typeface="+mn-cs"/>
                        </a:rPr>
                        <a:t>).</a:t>
                      </a:r>
                    </a:p>
                  </a:txBody>
                  <a:tcPr>
                    <a:lnL w="38100" cap="flat" cmpd="sng" algn="ctr">
                      <a:solidFill>
                        <a:srgbClr val="FF66FF"/>
                      </a:solidFill>
                      <a:prstDash val="solid"/>
                      <a:round/>
                      <a:headEnd type="none" w="med" len="med"/>
                      <a:tailEnd type="none" w="med" len="med"/>
                    </a:lnL>
                    <a:lnR w="38100" cap="flat" cmpd="sng" algn="ctr">
                      <a:solidFill>
                        <a:srgbClr val="FF66FF"/>
                      </a:solidFill>
                      <a:prstDash val="solid"/>
                      <a:round/>
                      <a:headEnd type="none" w="med" len="med"/>
                      <a:tailEnd type="none" w="med" len="med"/>
                    </a:lnR>
                    <a:lnT w="38100" cap="flat" cmpd="sng" algn="ctr">
                      <a:solidFill>
                        <a:srgbClr val="FF66FF"/>
                      </a:solidFill>
                      <a:prstDash val="solid"/>
                      <a:round/>
                      <a:headEnd type="none" w="med" len="med"/>
                      <a:tailEnd type="none" w="med" len="med"/>
                    </a:lnT>
                    <a:lnB w="38100" cap="flat" cmpd="sng" algn="ctr">
                      <a:solidFill>
                        <a:srgbClr val="FF66FF"/>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2006729447"/>
                  </a:ext>
                </a:extLst>
              </a:tr>
            </a:tbl>
          </a:graphicData>
        </a:graphic>
      </p:graphicFrame>
    </p:spTree>
    <p:extLst>
      <p:ext uri="{BB962C8B-B14F-4D97-AF65-F5344CB8AC3E}">
        <p14:creationId xmlns="" xmlns:p14="http://schemas.microsoft.com/office/powerpoint/2010/main" val="2211506307"/>
      </p:ext>
    </p:extLst>
  </p:cSld>
  <p:clrMapOvr>
    <a:masterClrMapping/>
  </p:clrMapOvr>
  <p:transition/>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3 Marcador de número de diapositiva"/>
          <p:cNvSpPr>
            <a:spLocks noGrp="1"/>
          </p:cNvSpPr>
          <p:nvPr>
            <p:ph type="sldNum" sz="quarter" idx="12"/>
          </p:nvPr>
        </p:nvSpPr>
        <p:spPr>
          <a:xfrm>
            <a:off x="7594600" y="6381750"/>
            <a:ext cx="2311400" cy="476250"/>
          </a:xfrm>
        </p:spPr>
        <p:txBody>
          <a:bodyPr/>
          <a:lstStyle/>
          <a:p>
            <a:pPr>
              <a:defRPr/>
            </a:pPr>
            <a:fld id="{DFFC953F-9EF0-417E-AA7D-8D31FD3DA6F4}" type="slidenum">
              <a:rPr lang="es-ES_tradnl"/>
              <a:pPr>
                <a:defRPr/>
              </a:pPr>
              <a:t>390</a:t>
            </a:fld>
            <a:endParaRPr lang="es-ES_tradnl"/>
          </a:p>
        </p:txBody>
      </p:sp>
      <p:sp>
        <p:nvSpPr>
          <p:cNvPr id="36868" name="Text Box 3"/>
          <p:cNvSpPr txBox="1">
            <a:spLocks noChangeArrowheads="1"/>
          </p:cNvSpPr>
          <p:nvPr/>
        </p:nvSpPr>
        <p:spPr bwMode="auto">
          <a:xfrm>
            <a:off x="0" y="468868"/>
            <a:ext cx="9906000" cy="369332"/>
          </a:xfrm>
          <a:prstGeom prst="rect">
            <a:avLst/>
          </a:prstGeom>
          <a:solidFill>
            <a:srgbClr val="CCFFFF"/>
          </a:solidFill>
          <a:ln w="9525">
            <a:noFill/>
            <a:miter lim="800000"/>
            <a:headEnd/>
            <a:tailEnd/>
          </a:ln>
        </p:spPr>
        <p:txBody>
          <a:bodyPr>
            <a:spAutoFit/>
          </a:bodyPr>
          <a:lstStyle/>
          <a:p>
            <a:pPr algn="ctr" eaLnBrk="1" hangingPunct="1">
              <a:spcBef>
                <a:spcPct val="50000"/>
              </a:spcBef>
            </a:pPr>
            <a:r>
              <a:rPr lang="es-ES" sz="1800" b="1" dirty="0">
                <a:solidFill>
                  <a:srgbClr val="000066"/>
                </a:solidFill>
                <a:latin typeface="+mn-lt"/>
              </a:rPr>
              <a:t>CONTRATO A EMPRENDEDORES: </a:t>
            </a:r>
            <a:r>
              <a:rPr lang="es-ES" sz="1800" b="1" u="sng" dirty="0" smtClean="0">
                <a:solidFill>
                  <a:srgbClr val="FF0000"/>
                </a:solidFill>
                <a:latin typeface="+mn-lt"/>
              </a:rPr>
              <a:t>Se deroga</a:t>
            </a:r>
            <a:r>
              <a:rPr lang="es-ES" sz="1800" b="1" dirty="0" smtClean="0">
                <a:solidFill>
                  <a:srgbClr val="FF0000"/>
                </a:solidFill>
                <a:latin typeface="+mn-lt"/>
              </a:rPr>
              <a:t> desde 1/1/2019  </a:t>
            </a:r>
            <a:r>
              <a:rPr lang="es-ES" sz="1800" b="1" dirty="0" smtClean="0">
                <a:solidFill>
                  <a:srgbClr val="0000FF"/>
                </a:solidFill>
                <a:latin typeface="+mn-lt"/>
              </a:rPr>
              <a:t>(1)</a:t>
            </a:r>
            <a:endParaRPr lang="es-ES" sz="1800" b="1" dirty="0">
              <a:solidFill>
                <a:srgbClr val="0000FF"/>
              </a:solidFill>
              <a:latin typeface="+mn-lt"/>
            </a:endParaRPr>
          </a:p>
        </p:txBody>
      </p:sp>
      <p:sp>
        <p:nvSpPr>
          <p:cNvPr id="191492" name="Text Box 4"/>
          <p:cNvSpPr txBox="1">
            <a:spLocks noChangeArrowheads="1"/>
          </p:cNvSpPr>
          <p:nvPr/>
        </p:nvSpPr>
        <p:spPr bwMode="auto">
          <a:xfrm>
            <a:off x="76200" y="838200"/>
            <a:ext cx="9790245" cy="5355312"/>
          </a:xfrm>
          <a:prstGeom prst="rect">
            <a:avLst/>
          </a:prstGeom>
          <a:noFill/>
          <a:ln w="9525">
            <a:noFill/>
            <a:miter lim="800000"/>
            <a:headEnd/>
            <a:tailEnd/>
          </a:ln>
          <a:effectLst/>
        </p:spPr>
        <p:txBody>
          <a:bodyPr wrap="square">
            <a:spAutoFit/>
          </a:bodyPr>
          <a:lstStyle/>
          <a:p>
            <a:pPr marL="342900" indent="-342900">
              <a:buFont typeface="Wingdings" panose="05000000000000000000" pitchFamily="2" charset="2"/>
              <a:buChar char="v"/>
            </a:pPr>
            <a:r>
              <a:rPr lang="es-ES" sz="1800" b="0" dirty="0" smtClean="0">
                <a:latin typeface="+mn-lt"/>
              </a:rPr>
              <a:t>Dado </a:t>
            </a:r>
            <a:r>
              <a:rPr lang="es-ES" sz="1800" b="0" dirty="0">
                <a:latin typeface="+mn-lt"/>
              </a:rPr>
              <a:t>que la tasa de paro en España ha bajado al 14,55 %</a:t>
            </a:r>
            <a:r>
              <a:rPr lang="es-ES" sz="1800" b="0" dirty="0" smtClean="0">
                <a:latin typeface="+mn-lt"/>
              </a:rPr>
              <a:t>, </a:t>
            </a:r>
            <a:r>
              <a:rPr lang="es-ES" sz="1800" b="0" dirty="0">
                <a:latin typeface="+mn-lt"/>
              </a:rPr>
              <a:t>según la última encuesta de población activa (EPA) del Instituto Nacional de Estadística, correspondiente al tercer trimestre de 2018, </a:t>
            </a:r>
            <a:r>
              <a:rPr lang="es-ES" sz="1800" b="0" u="sng" dirty="0">
                <a:latin typeface="+mn-lt"/>
              </a:rPr>
              <a:t>donde por primera vez desde 2008 la tasa de desempleo desciende por debajo del 15 </a:t>
            </a:r>
            <a:r>
              <a:rPr lang="es-ES" sz="1800" b="0" u="sng" dirty="0" smtClean="0">
                <a:latin typeface="+mn-lt"/>
              </a:rPr>
              <a:t>%</a:t>
            </a:r>
            <a:r>
              <a:rPr lang="es-ES" sz="1800" b="0" dirty="0" smtClean="0">
                <a:latin typeface="+mn-lt"/>
              </a:rPr>
              <a:t>, </a:t>
            </a:r>
            <a:r>
              <a:rPr lang="es-ES" sz="1800" b="0" dirty="0">
                <a:latin typeface="+mn-lt"/>
              </a:rPr>
              <a:t>se hace imprescindible actuar sobre las medidas laborales, aspectos vinculados a la contratación laboral y otras iniciativas de ámbito laboral que en nuestro marco normativo condicionan su aplicación a la disminución de la tasa de paro por debajo del referido 15 </a:t>
            </a:r>
            <a:r>
              <a:rPr lang="es-ES" sz="1800" b="0" dirty="0" smtClean="0">
                <a:latin typeface="+mn-lt"/>
              </a:rPr>
              <a:t>%.</a:t>
            </a:r>
          </a:p>
          <a:p>
            <a:pPr marL="342900" indent="-342900">
              <a:buFont typeface="Wingdings" panose="05000000000000000000" pitchFamily="2" charset="2"/>
              <a:buChar char="v"/>
            </a:pPr>
            <a:r>
              <a:rPr lang="es-ES" sz="1800" b="0" dirty="0">
                <a:latin typeface="+mn-lt"/>
              </a:rPr>
              <a:t>Para garantizar la seguridad jurídica y evitar la incertidumbre de empresarios y trabajadores sobre la vigencia de dichas medidas, resulta preciso efectuar las necesarias </a:t>
            </a:r>
            <a:r>
              <a:rPr lang="es-ES" sz="1800" u="sng" dirty="0">
                <a:latin typeface="+mn-lt"/>
              </a:rPr>
              <a:t>modificaciones normativas</a:t>
            </a:r>
            <a:r>
              <a:rPr lang="es-ES" sz="1800" b="0" u="sng" dirty="0">
                <a:latin typeface="+mn-lt"/>
              </a:rPr>
              <a:t> para </a:t>
            </a:r>
            <a:r>
              <a:rPr lang="es-ES" sz="1800" u="sng" dirty="0">
                <a:solidFill>
                  <a:srgbClr val="FFFF00"/>
                </a:solidFill>
                <a:latin typeface="+mn-lt"/>
              </a:rPr>
              <a:t>suprimir</a:t>
            </a:r>
            <a:r>
              <a:rPr lang="es-ES" sz="1800" b="0" u="sng" dirty="0">
                <a:latin typeface="+mn-lt"/>
              </a:rPr>
              <a:t> los tipos de contrato de trabajo o aquellos aspectos de su regulación que se han visto afectados por el descenso de la tasa de desempleo por debajo del 15 </a:t>
            </a:r>
            <a:r>
              <a:rPr lang="es-ES" sz="1800" b="0" u="sng" dirty="0" smtClean="0">
                <a:latin typeface="+mn-lt"/>
              </a:rPr>
              <a:t>%</a:t>
            </a:r>
            <a:r>
              <a:rPr lang="es-ES" sz="1800" b="0" dirty="0" smtClean="0">
                <a:latin typeface="+mn-lt"/>
              </a:rPr>
              <a:t>.</a:t>
            </a:r>
          </a:p>
          <a:p>
            <a:pPr marL="342900" indent="-342900">
              <a:buFont typeface="Wingdings" panose="05000000000000000000" pitchFamily="2" charset="2"/>
              <a:buChar char="v"/>
            </a:pPr>
            <a:r>
              <a:rPr lang="es-ES" sz="1800" b="0" dirty="0" smtClean="0">
                <a:latin typeface="+mn-lt"/>
              </a:rPr>
              <a:t> </a:t>
            </a:r>
            <a:r>
              <a:rPr lang="es-ES" sz="1800" u="sng" dirty="0" smtClean="0">
                <a:solidFill>
                  <a:srgbClr val="FFFF00"/>
                </a:solidFill>
                <a:latin typeface="+mn-lt"/>
              </a:rPr>
              <a:t>Se suprime el </a:t>
            </a:r>
            <a:r>
              <a:rPr lang="es-ES" sz="1800" u="sng" dirty="0">
                <a:solidFill>
                  <a:srgbClr val="FFFF00"/>
                </a:solidFill>
                <a:latin typeface="+mn-lt"/>
              </a:rPr>
              <a:t>contrato indefinido de apoyo a los emprendedores</a:t>
            </a:r>
            <a:r>
              <a:rPr lang="es-ES" sz="1800" b="0" dirty="0">
                <a:latin typeface="+mn-lt"/>
              </a:rPr>
              <a:t>, regulado en el artículo 4 de la Ley 3/2012, de 6 de julio, de medidas urgentes para la reforma del mercado laboral y en el apartado 2 de su disposición transitoria novena. </a:t>
            </a:r>
            <a:endParaRPr lang="es-ES" sz="1800" b="0" dirty="0" smtClean="0">
              <a:latin typeface="+mn-lt"/>
            </a:endParaRPr>
          </a:p>
          <a:p>
            <a:pPr marL="342900" indent="-342900">
              <a:buFont typeface="Wingdings" panose="05000000000000000000" pitchFamily="2" charset="2"/>
              <a:buChar char="v"/>
            </a:pPr>
            <a:r>
              <a:rPr lang="es-ES" sz="1800" b="0" dirty="0">
                <a:latin typeface="+mn-lt"/>
              </a:rPr>
              <a:t>por lo que es necesario proceder a su </a:t>
            </a:r>
            <a:r>
              <a:rPr lang="es-ES" sz="1800" u="sng" dirty="0">
                <a:solidFill>
                  <a:srgbClr val="FFFF00"/>
                </a:solidFill>
                <a:latin typeface="+mn-lt"/>
              </a:rPr>
              <a:t>derogación expresa</a:t>
            </a:r>
            <a:r>
              <a:rPr lang="es-ES" sz="1800" b="0" dirty="0">
                <a:latin typeface="+mn-lt"/>
              </a:rPr>
              <a:t>, </a:t>
            </a:r>
            <a:endParaRPr lang="es-ES" sz="1800" b="0" dirty="0" smtClean="0">
              <a:latin typeface="+mn-lt"/>
            </a:endParaRPr>
          </a:p>
          <a:p>
            <a:pPr marL="342900" indent="-342900">
              <a:buFont typeface="Wingdings" panose="05000000000000000000" pitchFamily="2" charset="2"/>
              <a:buChar char="v"/>
            </a:pPr>
            <a:r>
              <a:rPr lang="es-ES" sz="1800" b="0" dirty="0" smtClean="0">
                <a:latin typeface="+mn-lt"/>
              </a:rPr>
              <a:t>así </a:t>
            </a:r>
            <a:r>
              <a:rPr lang="es-ES" sz="1800" b="0" dirty="0">
                <a:latin typeface="+mn-lt"/>
              </a:rPr>
              <a:t>como introducir las </a:t>
            </a:r>
            <a:r>
              <a:rPr lang="es-ES" sz="1800" u="sng" dirty="0">
                <a:solidFill>
                  <a:srgbClr val="FFFF00"/>
                </a:solidFill>
                <a:latin typeface="+mn-lt"/>
              </a:rPr>
              <a:t>disposiciones transitorias</a:t>
            </a:r>
            <a:r>
              <a:rPr lang="es-ES" sz="1800" b="0" dirty="0">
                <a:latin typeface="+mn-lt"/>
              </a:rPr>
              <a:t> necesarias para </a:t>
            </a:r>
            <a:r>
              <a:rPr lang="es-ES" sz="1800" b="0" u="sng" dirty="0">
                <a:latin typeface="+mn-lt"/>
              </a:rPr>
              <a:t>mantener la vigencia de aquellos contratos que se hubieran celebrado con anterioridad</a:t>
            </a:r>
            <a:r>
              <a:rPr lang="es-ES" sz="1800" b="0" dirty="0">
                <a:latin typeface="+mn-lt"/>
              </a:rPr>
              <a:t> al amparo de la normativa vigente en el momento de su </a:t>
            </a:r>
            <a:r>
              <a:rPr lang="es-ES" sz="1800" b="0" dirty="0" smtClean="0">
                <a:latin typeface="+mn-lt"/>
              </a:rPr>
              <a:t>celebración.</a:t>
            </a:r>
            <a:endParaRPr lang="es-ES" sz="1800" b="0" dirty="0">
              <a:latin typeface="+mn-lt"/>
            </a:endParaRPr>
          </a:p>
        </p:txBody>
      </p:sp>
      <p:sp>
        <p:nvSpPr>
          <p:cNvPr id="36870" name="Rectangle 5"/>
          <p:cNvSpPr>
            <a:spLocks noChangeArrowheads="1"/>
          </p:cNvSpPr>
          <p:nvPr/>
        </p:nvSpPr>
        <p:spPr bwMode="auto">
          <a:xfrm>
            <a:off x="-39555" y="0"/>
            <a:ext cx="9906000" cy="457200"/>
          </a:xfrm>
          <a:prstGeom prst="rect">
            <a:avLst/>
          </a:prstGeom>
          <a:noFill/>
          <a:ln w="9525">
            <a:noFill/>
            <a:miter lim="800000"/>
            <a:headEnd/>
            <a:tailEnd/>
          </a:ln>
        </p:spPr>
        <p:txBody>
          <a:bodyPr anchor="ctr" anchorCtr="1"/>
          <a:lstStyle/>
          <a:p>
            <a:pPr algn="l"/>
            <a:r>
              <a:rPr lang="es-ES_tradnl" sz="2400" b="1" dirty="0" smtClean="0">
                <a:solidFill>
                  <a:srgbClr val="FFFF00"/>
                </a:solidFill>
                <a:latin typeface="Times" pitchFamily="18" charset="0"/>
              </a:rPr>
              <a:t>DD única RD </a:t>
            </a:r>
            <a:r>
              <a:rPr lang="es-ES_tradnl" sz="2400" b="1" dirty="0">
                <a:solidFill>
                  <a:srgbClr val="FFFF00"/>
                </a:solidFill>
                <a:latin typeface="Times" pitchFamily="18" charset="0"/>
              </a:rPr>
              <a:t>Ley </a:t>
            </a:r>
            <a:r>
              <a:rPr lang="es-ES_tradnl" sz="2400" b="1" dirty="0" smtClean="0">
                <a:solidFill>
                  <a:srgbClr val="FFFF00"/>
                </a:solidFill>
                <a:latin typeface="Times" pitchFamily="18" charset="0"/>
              </a:rPr>
              <a:t>28/2018 Deroga el </a:t>
            </a:r>
            <a:r>
              <a:rPr lang="es-ES_tradnl" sz="2400" b="1" dirty="0">
                <a:solidFill>
                  <a:srgbClr val="FFFF00"/>
                </a:solidFill>
                <a:latin typeface="Times" pitchFamily="18" charset="0"/>
              </a:rPr>
              <a:t>Art. 4 Ley 3/2012. </a:t>
            </a:r>
            <a:endParaRPr lang="es-ES" sz="2400" b="1" dirty="0">
              <a:solidFill>
                <a:srgbClr val="FFFF00"/>
              </a:solidFill>
              <a:latin typeface="Times" pitchFamily="18" charset="0"/>
            </a:endParaRPr>
          </a:p>
        </p:txBody>
      </p:sp>
      <p:sp>
        <p:nvSpPr>
          <p:cNvPr id="36871" name="Rectangle 6"/>
          <p:cNvSpPr>
            <a:spLocks noChangeArrowheads="1"/>
          </p:cNvSpPr>
          <p:nvPr/>
        </p:nvSpPr>
        <p:spPr bwMode="auto">
          <a:xfrm>
            <a:off x="4953000" y="3860800"/>
            <a:ext cx="4953000" cy="400110"/>
          </a:xfrm>
          <a:prstGeom prst="rect">
            <a:avLst/>
          </a:prstGeom>
          <a:noFill/>
          <a:ln w="9525">
            <a:noFill/>
            <a:miter lim="800000"/>
            <a:headEnd/>
            <a:tailEnd/>
          </a:ln>
        </p:spPr>
        <p:txBody>
          <a:bodyPr>
            <a:spAutoFit/>
          </a:bodyPr>
          <a:lstStyle/>
          <a:p>
            <a:endParaRPr lang="es-ES_tradnl" b="1">
              <a:solidFill>
                <a:srgbClr val="FF0000"/>
              </a:solidFill>
            </a:endParaRPr>
          </a:p>
        </p:txBody>
      </p:sp>
      <p:graphicFrame>
        <p:nvGraphicFramePr>
          <p:cNvPr id="191510" name="Group 22"/>
          <p:cNvGraphicFramePr>
            <a:graphicFrameLocks noGrp="1"/>
          </p:cNvGraphicFramePr>
          <p:nvPr>
            <p:extLst>
              <p:ext uri="{D42A27DB-BD31-4B8C-83A1-F6EECF244321}">
                <p14:modId xmlns="" xmlns:p14="http://schemas.microsoft.com/office/powerpoint/2010/main" val="386984132"/>
              </p:ext>
            </p:extLst>
          </p:nvPr>
        </p:nvGraphicFramePr>
        <p:xfrm>
          <a:off x="304800" y="6096000"/>
          <a:ext cx="9101928" cy="694944"/>
        </p:xfrm>
        <a:graphic>
          <a:graphicData uri="http://schemas.openxmlformats.org/drawingml/2006/table">
            <a:tbl>
              <a:tblPr/>
              <a:tblGrid>
                <a:gridCol w="9101928">
                  <a:extLst>
                    <a:ext uri="{9D8B030D-6E8A-4147-A177-3AD203B41FA5}">
                      <a16:colId xmlns="" xmlns:a16="http://schemas.microsoft.com/office/drawing/2014/main" val="20000"/>
                    </a:ext>
                  </a:extLst>
                </a:gridCol>
              </a:tblGrid>
              <a:tr h="677863">
                <a:tc>
                  <a:txBody>
                    <a:bodyPr/>
                    <a:lstStyle/>
                    <a:p>
                      <a:pPr marL="457200" marR="0" lvl="0" indent="-457200" algn="l" defTabSz="914400" rtl="0" eaLnBrk="0" fontAlgn="base" latinLnBrk="0" hangingPunct="0">
                        <a:lnSpc>
                          <a:spcPct val="100000"/>
                        </a:lnSpc>
                        <a:spcBef>
                          <a:spcPct val="20000"/>
                        </a:spcBef>
                        <a:spcAft>
                          <a:spcPct val="0"/>
                        </a:spcAft>
                        <a:buClrTx/>
                        <a:buSzTx/>
                        <a:buFont typeface="Wingdings" pitchFamily="2" charset="2"/>
                        <a:buChar char="v"/>
                        <a:tabLst/>
                      </a:pPr>
                      <a:r>
                        <a:rPr kumimoji="0" lang="es-ES_tradnl" sz="1800" b="1" i="0" u="none" strike="noStrike" cap="none" normalizeH="0" baseline="0" dirty="0" smtClean="0">
                          <a:ln>
                            <a:noFill/>
                          </a:ln>
                          <a:solidFill>
                            <a:srgbClr val="FFFF00"/>
                          </a:solidFill>
                          <a:effectLst/>
                          <a:latin typeface="+mn-lt"/>
                        </a:rPr>
                        <a:t>Real Decreto-ley 28/2018.   (BOE 29/12/2018, entra en vigor 1/1/2019):</a:t>
                      </a:r>
                    </a:p>
                    <a:p>
                      <a:pPr marL="457200" marR="0" lvl="0" indent="-457200" algn="l" defTabSz="914400" rtl="0" eaLnBrk="0" fontAlgn="base" latinLnBrk="0" hangingPunct="0">
                        <a:lnSpc>
                          <a:spcPct val="100000"/>
                        </a:lnSpc>
                        <a:spcBef>
                          <a:spcPct val="20000"/>
                        </a:spcBef>
                        <a:spcAft>
                          <a:spcPct val="0"/>
                        </a:spcAft>
                        <a:buClrTx/>
                        <a:buSzTx/>
                        <a:buFont typeface="Wingdings" panose="05000000000000000000" pitchFamily="2" charset="2"/>
                        <a:buChar char="Ø"/>
                        <a:tabLst/>
                      </a:pPr>
                      <a:r>
                        <a:rPr kumimoji="0" lang="es-ES_tradnl" sz="1800" b="1" i="0" u="sng" strike="noStrike" cap="none" normalizeH="0" baseline="0" dirty="0" smtClean="0">
                          <a:ln>
                            <a:noFill/>
                          </a:ln>
                          <a:solidFill>
                            <a:srgbClr val="FFFF00"/>
                          </a:solidFill>
                          <a:effectLst/>
                          <a:latin typeface="+mn-lt"/>
                        </a:rPr>
                        <a:t>Deroga</a:t>
                      </a:r>
                      <a:r>
                        <a:rPr kumimoji="0" lang="es-ES_tradnl" sz="1800" b="1" i="0" u="none" strike="noStrike" cap="none" normalizeH="0" baseline="0" dirty="0" smtClean="0">
                          <a:ln>
                            <a:noFill/>
                          </a:ln>
                          <a:solidFill>
                            <a:srgbClr val="FFFF00"/>
                          </a:solidFill>
                          <a:effectLst/>
                          <a:latin typeface="+mn-lt"/>
                        </a:rPr>
                        <a:t> el a</a:t>
                      </a:r>
                      <a:r>
                        <a:rPr lang="es-ES_tradnl" sz="1800" b="1" dirty="0" smtClean="0">
                          <a:solidFill>
                            <a:srgbClr val="FFFF00"/>
                          </a:solidFill>
                          <a:latin typeface="+mn-lt"/>
                        </a:rPr>
                        <a:t>rt. 4 Ley 3/2012 (contrato a emprendedores)</a:t>
                      </a:r>
                      <a:endParaRPr kumimoji="0" lang="es-ES_tradnl" sz="1800" b="1" i="0" u="none" strike="noStrike" cap="none" normalizeH="0" baseline="0" dirty="0" smtClean="0">
                        <a:ln>
                          <a:noFill/>
                        </a:ln>
                        <a:solidFill>
                          <a:srgbClr val="FFFF00"/>
                        </a:solidFill>
                        <a:effectLst/>
                        <a:latin typeface="+mn-lt"/>
                      </a:endParaRPr>
                    </a:p>
                  </a:txBody>
                  <a:tcPr marL="99060" marR="9906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00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954003484"/>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3 Marcador de número de diapositiva"/>
          <p:cNvSpPr>
            <a:spLocks noGrp="1"/>
          </p:cNvSpPr>
          <p:nvPr>
            <p:ph type="sldNum" sz="quarter" idx="12"/>
          </p:nvPr>
        </p:nvSpPr>
        <p:spPr>
          <a:xfrm>
            <a:off x="7594600" y="6381750"/>
            <a:ext cx="2311400" cy="476250"/>
          </a:xfrm>
        </p:spPr>
        <p:txBody>
          <a:bodyPr/>
          <a:lstStyle/>
          <a:p>
            <a:pPr>
              <a:defRPr/>
            </a:pPr>
            <a:fld id="{DFFC953F-9EF0-417E-AA7D-8D31FD3DA6F4}" type="slidenum">
              <a:rPr lang="es-ES_tradnl"/>
              <a:pPr>
                <a:defRPr/>
              </a:pPr>
              <a:t>391</a:t>
            </a:fld>
            <a:endParaRPr lang="es-ES_tradnl"/>
          </a:p>
        </p:txBody>
      </p:sp>
      <p:sp>
        <p:nvSpPr>
          <p:cNvPr id="36868" name="Text Box 3"/>
          <p:cNvSpPr txBox="1">
            <a:spLocks noChangeArrowheads="1"/>
          </p:cNvSpPr>
          <p:nvPr/>
        </p:nvSpPr>
        <p:spPr bwMode="auto">
          <a:xfrm>
            <a:off x="0" y="468868"/>
            <a:ext cx="9906000" cy="369332"/>
          </a:xfrm>
          <a:prstGeom prst="rect">
            <a:avLst/>
          </a:prstGeom>
          <a:solidFill>
            <a:srgbClr val="CCFFFF"/>
          </a:solidFill>
          <a:ln w="9525">
            <a:noFill/>
            <a:miter lim="800000"/>
            <a:headEnd/>
            <a:tailEnd/>
          </a:ln>
        </p:spPr>
        <p:txBody>
          <a:bodyPr>
            <a:spAutoFit/>
          </a:bodyPr>
          <a:lstStyle/>
          <a:p>
            <a:pPr algn="ctr" eaLnBrk="1" hangingPunct="1">
              <a:spcBef>
                <a:spcPct val="50000"/>
              </a:spcBef>
            </a:pPr>
            <a:r>
              <a:rPr lang="es-ES" sz="1800" b="1" dirty="0">
                <a:solidFill>
                  <a:srgbClr val="000066"/>
                </a:solidFill>
                <a:latin typeface="+mn-lt"/>
              </a:rPr>
              <a:t>CONTRATO A EMPRENDEDORES: </a:t>
            </a:r>
            <a:r>
              <a:rPr lang="es-ES" sz="1800" b="1" u="sng" dirty="0" smtClean="0">
                <a:solidFill>
                  <a:srgbClr val="FF0000"/>
                </a:solidFill>
                <a:latin typeface="+mn-lt"/>
              </a:rPr>
              <a:t>Se deroga</a:t>
            </a:r>
            <a:r>
              <a:rPr lang="es-ES" sz="1800" b="1" dirty="0" smtClean="0">
                <a:solidFill>
                  <a:srgbClr val="FF0000"/>
                </a:solidFill>
                <a:latin typeface="+mn-lt"/>
              </a:rPr>
              <a:t> desde 1/1/2019 </a:t>
            </a:r>
            <a:r>
              <a:rPr lang="es-ES" sz="1800" b="1" dirty="0" smtClean="0">
                <a:solidFill>
                  <a:srgbClr val="0000FF"/>
                </a:solidFill>
                <a:latin typeface="+mn-lt"/>
              </a:rPr>
              <a:t>(2)</a:t>
            </a:r>
            <a:endParaRPr lang="es-ES" sz="1800" b="1" dirty="0">
              <a:solidFill>
                <a:srgbClr val="0000FF"/>
              </a:solidFill>
              <a:latin typeface="+mn-lt"/>
            </a:endParaRPr>
          </a:p>
        </p:txBody>
      </p:sp>
      <p:sp>
        <p:nvSpPr>
          <p:cNvPr id="191492" name="Text Box 4"/>
          <p:cNvSpPr txBox="1">
            <a:spLocks noChangeArrowheads="1"/>
          </p:cNvSpPr>
          <p:nvPr/>
        </p:nvSpPr>
        <p:spPr bwMode="auto">
          <a:xfrm>
            <a:off x="76200" y="838200"/>
            <a:ext cx="9790245" cy="4401205"/>
          </a:xfrm>
          <a:prstGeom prst="rect">
            <a:avLst/>
          </a:prstGeom>
          <a:noFill/>
          <a:ln w="9525">
            <a:noFill/>
            <a:miter lim="800000"/>
            <a:headEnd/>
            <a:tailEnd/>
          </a:ln>
          <a:effectLst/>
        </p:spPr>
        <p:txBody>
          <a:bodyPr wrap="square">
            <a:spAutoFit/>
          </a:bodyPr>
          <a:lstStyle/>
          <a:p>
            <a:pPr marL="342900" indent="-342900">
              <a:buFont typeface="Wingdings" panose="05000000000000000000" pitchFamily="2" charset="2"/>
              <a:buChar char="q"/>
            </a:pPr>
            <a:r>
              <a:rPr lang="es-ES" sz="1800" u="sng" dirty="0">
                <a:solidFill>
                  <a:srgbClr val="FFFF00"/>
                </a:solidFill>
                <a:latin typeface="+mn-lt"/>
              </a:rPr>
              <a:t>Disposición derogatoria </a:t>
            </a:r>
            <a:r>
              <a:rPr lang="es-ES" sz="1800" u="sng" dirty="0" smtClean="0">
                <a:solidFill>
                  <a:srgbClr val="FFFF00"/>
                </a:solidFill>
                <a:latin typeface="+mn-lt"/>
              </a:rPr>
              <a:t>única RD Ley 28/2018</a:t>
            </a:r>
            <a:r>
              <a:rPr lang="es-ES" sz="1800" dirty="0" smtClean="0">
                <a:solidFill>
                  <a:srgbClr val="FFFF00"/>
                </a:solidFill>
                <a:latin typeface="+mn-lt"/>
              </a:rPr>
              <a:t>. </a:t>
            </a:r>
            <a:r>
              <a:rPr lang="es-ES" sz="1800" dirty="0">
                <a:solidFill>
                  <a:srgbClr val="FFFF00"/>
                </a:solidFill>
                <a:latin typeface="+mn-lt"/>
              </a:rPr>
              <a:t>Derogación normativa</a:t>
            </a:r>
            <a:r>
              <a:rPr lang="es-ES" sz="1800" b="0" dirty="0">
                <a:solidFill>
                  <a:srgbClr val="FFFF00"/>
                </a:solidFill>
                <a:latin typeface="+mn-lt"/>
              </a:rPr>
              <a:t>.</a:t>
            </a:r>
          </a:p>
          <a:p>
            <a:pPr marL="285750" indent="-285750">
              <a:buFont typeface="Wingdings" panose="05000000000000000000" pitchFamily="2" charset="2"/>
              <a:buChar char="Ø"/>
            </a:pPr>
            <a:r>
              <a:rPr lang="es-ES" sz="1800" b="0" dirty="0" smtClean="0">
                <a:latin typeface="+mn-lt"/>
              </a:rPr>
              <a:t>2</a:t>
            </a:r>
            <a:r>
              <a:rPr lang="es-ES" sz="1800" b="0" dirty="0">
                <a:latin typeface="+mn-lt"/>
              </a:rPr>
              <a:t>. </a:t>
            </a:r>
            <a:r>
              <a:rPr lang="es-ES" sz="1800" b="0" dirty="0" smtClean="0">
                <a:latin typeface="+mn-lt"/>
              </a:rPr>
              <a:t>“</a:t>
            </a:r>
            <a:r>
              <a:rPr lang="es-ES" sz="1800" b="0" u="sng" dirty="0" smtClean="0">
                <a:latin typeface="+mn-lt"/>
              </a:rPr>
              <a:t>Quedan </a:t>
            </a:r>
            <a:r>
              <a:rPr lang="es-ES" sz="1800" u="sng" dirty="0">
                <a:solidFill>
                  <a:srgbClr val="FFFF99"/>
                </a:solidFill>
                <a:latin typeface="+mn-lt"/>
              </a:rPr>
              <a:t>derogados expresamente</a:t>
            </a:r>
            <a:r>
              <a:rPr lang="es-ES" sz="1800" b="0" dirty="0" smtClean="0">
                <a:latin typeface="+mn-lt"/>
              </a:rPr>
              <a:t>: a</a:t>
            </a:r>
            <a:r>
              <a:rPr lang="es-ES" sz="1800" b="0" dirty="0">
                <a:latin typeface="+mn-lt"/>
              </a:rPr>
              <a:t>) El </a:t>
            </a:r>
            <a:r>
              <a:rPr lang="es-ES" sz="1800" dirty="0">
                <a:solidFill>
                  <a:srgbClr val="FFFFCC"/>
                </a:solidFill>
                <a:latin typeface="+mn-lt"/>
              </a:rPr>
              <a:t>artículo 4 y la disposición transitoria novena de la Ley 3/2012</a:t>
            </a:r>
            <a:r>
              <a:rPr lang="es-ES" sz="1800" b="0" dirty="0">
                <a:latin typeface="+mn-lt"/>
              </a:rPr>
              <a:t>, de 6 de julio, de medidas urgentes para la reforma del mercado </a:t>
            </a:r>
            <a:r>
              <a:rPr lang="es-ES" sz="1800" b="0" dirty="0" smtClean="0">
                <a:latin typeface="+mn-lt"/>
              </a:rPr>
              <a:t>laboral”.</a:t>
            </a:r>
          </a:p>
          <a:p>
            <a:pPr marL="342900" indent="-342900">
              <a:buFont typeface="Wingdings" panose="05000000000000000000" pitchFamily="2" charset="2"/>
              <a:buChar char="v"/>
            </a:pPr>
            <a:endParaRPr lang="es-ES" sz="1000" b="0" dirty="0">
              <a:latin typeface="+mn-lt"/>
            </a:endParaRPr>
          </a:p>
          <a:p>
            <a:pPr marL="342900" indent="-342900">
              <a:buFont typeface="Wingdings" panose="05000000000000000000" pitchFamily="2" charset="2"/>
              <a:buChar char="q"/>
            </a:pPr>
            <a:r>
              <a:rPr lang="es-ES" sz="1800" u="sng" dirty="0" smtClean="0">
                <a:solidFill>
                  <a:srgbClr val="FFFF00"/>
                </a:solidFill>
                <a:latin typeface="+mn-lt"/>
              </a:rPr>
              <a:t>Disposición </a:t>
            </a:r>
            <a:r>
              <a:rPr lang="es-ES" sz="1800" u="sng" dirty="0">
                <a:solidFill>
                  <a:srgbClr val="FFFF00"/>
                </a:solidFill>
                <a:latin typeface="+mn-lt"/>
              </a:rPr>
              <a:t>final undécima. Entrada en </a:t>
            </a:r>
            <a:r>
              <a:rPr lang="es-ES" sz="1800" u="sng" dirty="0" smtClean="0">
                <a:solidFill>
                  <a:srgbClr val="FFFF00"/>
                </a:solidFill>
                <a:latin typeface="+mn-lt"/>
              </a:rPr>
              <a:t>vigor:</a:t>
            </a:r>
            <a:r>
              <a:rPr lang="es-ES" sz="1800" dirty="0" smtClean="0">
                <a:solidFill>
                  <a:srgbClr val="FFFF00"/>
                </a:solidFill>
                <a:latin typeface="+mn-lt"/>
              </a:rPr>
              <a:t> </a:t>
            </a:r>
            <a:r>
              <a:rPr lang="es-ES" sz="1800" dirty="0" smtClean="0">
                <a:latin typeface="+mn-lt"/>
              </a:rPr>
              <a:t>“</a:t>
            </a:r>
            <a:r>
              <a:rPr lang="es-ES" sz="1800" b="0" dirty="0" smtClean="0">
                <a:latin typeface="+mn-lt"/>
              </a:rPr>
              <a:t>el</a:t>
            </a:r>
            <a:r>
              <a:rPr lang="es-ES" sz="1800" b="0" dirty="0">
                <a:latin typeface="+mn-lt"/>
              </a:rPr>
              <a:t> </a:t>
            </a:r>
            <a:r>
              <a:rPr lang="es-ES" sz="1800" dirty="0">
                <a:solidFill>
                  <a:srgbClr val="FFFF99"/>
                </a:solidFill>
                <a:latin typeface="+mn-lt"/>
              </a:rPr>
              <a:t>1 de enero de </a:t>
            </a:r>
            <a:r>
              <a:rPr lang="es-ES" sz="1800" dirty="0" smtClean="0">
                <a:solidFill>
                  <a:srgbClr val="FFFF99"/>
                </a:solidFill>
                <a:latin typeface="+mn-lt"/>
              </a:rPr>
              <a:t>2019</a:t>
            </a:r>
            <a:r>
              <a:rPr lang="es-ES" sz="1800" dirty="0" smtClean="0">
                <a:latin typeface="+mn-lt"/>
              </a:rPr>
              <a:t>”</a:t>
            </a:r>
            <a:r>
              <a:rPr lang="es-ES" sz="1800" b="0" dirty="0" smtClean="0">
                <a:latin typeface="+mn-lt"/>
              </a:rPr>
              <a:t>.</a:t>
            </a:r>
          </a:p>
          <a:p>
            <a:pPr marL="342900" indent="-342900">
              <a:buFont typeface="Wingdings" panose="05000000000000000000" pitchFamily="2" charset="2"/>
              <a:buChar char="q"/>
            </a:pPr>
            <a:endParaRPr lang="es-ES" sz="1800" b="0" dirty="0">
              <a:latin typeface="+mn-lt"/>
            </a:endParaRPr>
          </a:p>
          <a:p>
            <a:pPr marL="342900" indent="-342900">
              <a:buFont typeface="Wingdings" panose="05000000000000000000" pitchFamily="2" charset="2"/>
              <a:buChar char="q"/>
            </a:pPr>
            <a:r>
              <a:rPr lang="es-ES" sz="1800" u="sng" dirty="0" smtClean="0">
                <a:solidFill>
                  <a:srgbClr val="FFFF00"/>
                </a:solidFill>
                <a:latin typeface="+mn-lt"/>
              </a:rPr>
              <a:t>Disposición </a:t>
            </a:r>
            <a:r>
              <a:rPr lang="es-ES" sz="1800" u="sng" dirty="0">
                <a:solidFill>
                  <a:srgbClr val="FFFF00"/>
                </a:solidFill>
                <a:latin typeface="+mn-lt"/>
              </a:rPr>
              <a:t>transitoria sexta</a:t>
            </a:r>
            <a:r>
              <a:rPr lang="es-ES" sz="1800" dirty="0">
                <a:solidFill>
                  <a:srgbClr val="FFFF00"/>
                </a:solidFill>
                <a:latin typeface="+mn-lt"/>
              </a:rPr>
              <a:t>.</a:t>
            </a:r>
            <a:r>
              <a:rPr lang="es-ES" sz="1800" b="0" dirty="0">
                <a:latin typeface="+mn-lt"/>
              </a:rPr>
              <a:t> </a:t>
            </a:r>
            <a:r>
              <a:rPr lang="es-ES" sz="1800" dirty="0">
                <a:solidFill>
                  <a:srgbClr val="FFFF99"/>
                </a:solidFill>
                <a:latin typeface="+mn-lt"/>
              </a:rPr>
              <a:t>Contratos de trabajo afectados por la reducción de la tasa de paro por debajo del 15 </a:t>
            </a:r>
            <a:r>
              <a:rPr lang="es-ES" sz="1800" dirty="0" smtClean="0">
                <a:solidFill>
                  <a:srgbClr val="FFFF99"/>
                </a:solidFill>
                <a:latin typeface="+mn-lt"/>
              </a:rPr>
              <a:t>%.</a:t>
            </a:r>
            <a:endParaRPr lang="es-ES" sz="1800" dirty="0">
              <a:solidFill>
                <a:srgbClr val="FFFF99"/>
              </a:solidFill>
              <a:latin typeface="+mn-lt"/>
            </a:endParaRPr>
          </a:p>
          <a:p>
            <a:pPr marL="342900" indent="-342900">
              <a:buFont typeface="Wingdings" panose="05000000000000000000" pitchFamily="2" charset="2"/>
              <a:buChar char="v"/>
            </a:pPr>
            <a:r>
              <a:rPr lang="es-ES" sz="1800" b="0" dirty="0" smtClean="0">
                <a:latin typeface="+mn-lt"/>
              </a:rPr>
              <a:t>“En </a:t>
            </a:r>
            <a:r>
              <a:rPr lang="es-ES" sz="1800" b="0" dirty="0">
                <a:latin typeface="+mn-lt"/>
              </a:rPr>
              <a:t>todo caso, </a:t>
            </a:r>
            <a:r>
              <a:rPr lang="es-ES" sz="1800" b="0" u="sng" dirty="0">
                <a:latin typeface="+mn-lt"/>
              </a:rPr>
              <a:t>se consideran </a:t>
            </a:r>
            <a:r>
              <a:rPr lang="es-ES" sz="1800" u="sng" dirty="0">
                <a:solidFill>
                  <a:srgbClr val="FFFF99"/>
                </a:solidFill>
                <a:latin typeface="+mn-lt"/>
              </a:rPr>
              <a:t>válidos los contratos</a:t>
            </a:r>
            <a:r>
              <a:rPr lang="es-ES" sz="1800" b="0" u="sng" dirty="0">
                <a:latin typeface="+mn-lt"/>
              </a:rPr>
              <a:t>, así como en su caso los incentivos correspondientes, que se hayan celebrado desde el 15 de octubre de 2018, </a:t>
            </a:r>
            <a:r>
              <a:rPr lang="es-ES" sz="1800" b="0" dirty="0">
                <a:latin typeface="+mn-lt"/>
              </a:rPr>
              <a:t>fecha de publicación de la Encuesta de Población Activa del tercer trimestre de </a:t>
            </a:r>
            <a:r>
              <a:rPr lang="es-ES" sz="1800" b="0" dirty="0" smtClean="0">
                <a:latin typeface="+mn-lt"/>
              </a:rPr>
              <a:t>2018, </a:t>
            </a:r>
            <a:r>
              <a:rPr lang="es-ES" sz="1800" u="sng" dirty="0" smtClean="0">
                <a:solidFill>
                  <a:srgbClr val="FFFF99"/>
                </a:solidFill>
                <a:latin typeface="+mn-lt"/>
              </a:rPr>
              <a:t>hasta</a:t>
            </a:r>
            <a:r>
              <a:rPr lang="es-ES" sz="1800" b="0" u="sng" dirty="0" smtClean="0">
                <a:latin typeface="+mn-lt"/>
              </a:rPr>
              <a:t> </a:t>
            </a:r>
            <a:r>
              <a:rPr lang="es-ES" sz="1800" b="0" u="sng" dirty="0">
                <a:latin typeface="+mn-lt"/>
              </a:rPr>
              <a:t>la fecha de entrada en vigor de este real </a:t>
            </a:r>
            <a:r>
              <a:rPr lang="es-ES" sz="1800" b="0" u="sng" dirty="0" smtClean="0">
                <a:latin typeface="+mn-lt"/>
              </a:rPr>
              <a:t>decreto-ley (</a:t>
            </a:r>
            <a:r>
              <a:rPr lang="es-ES" sz="1800" u="sng" dirty="0" smtClean="0">
                <a:solidFill>
                  <a:srgbClr val="FFFF99"/>
                </a:solidFill>
                <a:latin typeface="+mn-lt"/>
              </a:rPr>
              <a:t>1/1/2019</a:t>
            </a:r>
            <a:r>
              <a:rPr lang="es-ES" sz="1800" b="0" u="sng" dirty="0" smtClean="0">
                <a:latin typeface="+mn-lt"/>
              </a:rPr>
              <a:t>)</a:t>
            </a:r>
            <a:r>
              <a:rPr lang="es-ES" sz="1800" b="0" dirty="0" smtClean="0">
                <a:latin typeface="+mn-lt"/>
              </a:rPr>
              <a:t>, </a:t>
            </a:r>
            <a:r>
              <a:rPr lang="es-ES" sz="1800" b="0" dirty="0">
                <a:latin typeface="+mn-lt"/>
              </a:rPr>
              <a:t>al amparo de la normativa vigente en el momento de su celebración, que se considera plenamente aplicable a estos contratos e incentivos hasta el momento de su derogación o </a:t>
            </a:r>
            <a:r>
              <a:rPr lang="es-ES" sz="1800" b="0" dirty="0" smtClean="0">
                <a:latin typeface="+mn-lt"/>
              </a:rPr>
              <a:t>modificación”.</a:t>
            </a:r>
            <a:endParaRPr lang="es-ES" sz="1800" b="0" dirty="0">
              <a:latin typeface="+mn-lt"/>
            </a:endParaRPr>
          </a:p>
          <a:p>
            <a:pPr marL="342900" indent="-342900">
              <a:buFont typeface="Wingdings" panose="05000000000000000000" pitchFamily="2" charset="2"/>
              <a:buChar char="q"/>
            </a:pPr>
            <a:endParaRPr lang="es-ES" sz="1800" b="0" dirty="0">
              <a:latin typeface="+mn-lt"/>
            </a:endParaRPr>
          </a:p>
        </p:txBody>
      </p:sp>
      <p:sp>
        <p:nvSpPr>
          <p:cNvPr id="36870" name="Rectangle 5"/>
          <p:cNvSpPr>
            <a:spLocks noChangeArrowheads="1"/>
          </p:cNvSpPr>
          <p:nvPr/>
        </p:nvSpPr>
        <p:spPr bwMode="auto">
          <a:xfrm>
            <a:off x="-39555" y="0"/>
            <a:ext cx="9906000" cy="457200"/>
          </a:xfrm>
          <a:prstGeom prst="rect">
            <a:avLst/>
          </a:prstGeom>
          <a:noFill/>
          <a:ln w="9525">
            <a:noFill/>
            <a:miter lim="800000"/>
            <a:headEnd/>
            <a:tailEnd/>
          </a:ln>
        </p:spPr>
        <p:txBody>
          <a:bodyPr anchor="ctr" anchorCtr="1"/>
          <a:lstStyle/>
          <a:p>
            <a:pPr algn="l"/>
            <a:r>
              <a:rPr lang="es-ES_tradnl" sz="2400" b="1" dirty="0" smtClean="0">
                <a:solidFill>
                  <a:srgbClr val="FFFF00"/>
                </a:solidFill>
                <a:latin typeface="Times" pitchFamily="18" charset="0"/>
              </a:rPr>
              <a:t>DD única RD </a:t>
            </a:r>
            <a:r>
              <a:rPr lang="es-ES_tradnl" sz="2400" b="1" dirty="0">
                <a:solidFill>
                  <a:srgbClr val="FFFF00"/>
                </a:solidFill>
                <a:latin typeface="Times" pitchFamily="18" charset="0"/>
              </a:rPr>
              <a:t>Ley </a:t>
            </a:r>
            <a:r>
              <a:rPr lang="es-ES_tradnl" sz="2400" b="1" dirty="0" smtClean="0">
                <a:solidFill>
                  <a:srgbClr val="FFFF00"/>
                </a:solidFill>
                <a:latin typeface="Times" pitchFamily="18" charset="0"/>
              </a:rPr>
              <a:t>28/2018 Deroga el </a:t>
            </a:r>
            <a:r>
              <a:rPr lang="es-ES_tradnl" sz="2400" b="1" dirty="0">
                <a:solidFill>
                  <a:srgbClr val="FFFF00"/>
                </a:solidFill>
                <a:latin typeface="Times" pitchFamily="18" charset="0"/>
              </a:rPr>
              <a:t>Art. 4 Ley 3/2012. </a:t>
            </a:r>
            <a:endParaRPr lang="es-ES" sz="2400" b="1" dirty="0">
              <a:solidFill>
                <a:srgbClr val="FFFF00"/>
              </a:solidFill>
              <a:latin typeface="Times" pitchFamily="18" charset="0"/>
            </a:endParaRPr>
          </a:p>
        </p:txBody>
      </p:sp>
      <p:sp>
        <p:nvSpPr>
          <p:cNvPr id="36871" name="Rectangle 6"/>
          <p:cNvSpPr>
            <a:spLocks noChangeArrowheads="1"/>
          </p:cNvSpPr>
          <p:nvPr/>
        </p:nvSpPr>
        <p:spPr bwMode="auto">
          <a:xfrm>
            <a:off x="4953000" y="3860800"/>
            <a:ext cx="4953000" cy="400110"/>
          </a:xfrm>
          <a:prstGeom prst="rect">
            <a:avLst/>
          </a:prstGeom>
          <a:noFill/>
          <a:ln w="9525">
            <a:noFill/>
            <a:miter lim="800000"/>
            <a:headEnd/>
            <a:tailEnd/>
          </a:ln>
        </p:spPr>
        <p:txBody>
          <a:bodyPr>
            <a:spAutoFit/>
          </a:bodyPr>
          <a:lstStyle/>
          <a:p>
            <a:endParaRPr lang="es-ES_tradnl" b="1">
              <a:solidFill>
                <a:srgbClr val="FF0000"/>
              </a:solidFill>
            </a:endParaRPr>
          </a:p>
        </p:txBody>
      </p:sp>
      <p:graphicFrame>
        <p:nvGraphicFramePr>
          <p:cNvPr id="191510" name="Group 22"/>
          <p:cNvGraphicFramePr>
            <a:graphicFrameLocks noGrp="1"/>
          </p:cNvGraphicFramePr>
          <p:nvPr>
            <p:extLst>
              <p:ext uri="{D42A27DB-BD31-4B8C-83A1-F6EECF244321}">
                <p14:modId xmlns="" xmlns:p14="http://schemas.microsoft.com/office/powerpoint/2010/main" val="3686270560"/>
              </p:ext>
            </p:extLst>
          </p:nvPr>
        </p:nvGraphicFramePr>
        <p:xfrm>
          <a:off x="304800" y="5178552"/>
          <a:ext cx="9372600" cy="1298448"/>
        </p:xfrm>
        <a:graphic>
          <a:graphicData uri="http://schemas.openxmlformats.org/drawingml/2006/table">
            <a:tbl>
              <a:tblPr/>
              <a:tblGrid>
                <a:gridCol w="9372600">
                  <a:extLst>
                    <a:ext uri="{9D8B030D-6E8A-4147-A177-3AD203B41FA5}">
                      <a16:colId xmlns="" xmlns:a16="http://schemas.microsoft.com/office/drawing/2014/main" val="20000"/>
                    </a:ext>
                  </a:extLst>
                </a:gridCol>
              </a:tblGrid>
              <a:tr h="677863">
                <a:tc>
                  <a:txBody>
                    <a:bodyPr/>
                    <a:lstStyle/>
                    <a:p>
                      <a:pPr marL="457200" marR="0" lvl="0" indent="-457200" algn="l" defTabSz="914400" rtl="0" eaLnBrk="0" fontAlgn="base" latinLnBrk="0" hangingPunct="0">
                        <a:lnSpc>
                          <a:spcPct val="100000"/>
                        </a:lnSpc>
                        <a:spcBef>
                          <a:spcPct val="20000"/>
                        </a:spcBef>
                        <a:spcAft>
                          <a:spcPct val="0"/>
                        </a:spcAft>
                        <a:buClrTx/>
                        <a:buSzTx/>
                        <a:buFont typeface="Wingdings" pitchFamily="2" charset="2"/>
                        <a:buChar char="v"/>
                        <a:tabLst/>
                      </a:pPr>
                      <a:r>
                        <a:rPr kumimoji="0" lang="es-ES_tradnl" sz="1800" b="1" i="0" u="none" strike="noStrike" cap="none" normalizeH="0" baseline="0" dirty="0" smtClean="0">
                          <a:ln>
                            <a:noFill/>
                          </a:ln>
                          <a:solidFill>
                            <a:srgbClr val="FFFF00"/>
                          </a:solidFill>
                          <a:effectLst/>
                          <a:latin typeface="+mn-lt"/>
                        </a:rPr>
                        <a:t>Real Decreto-ley 28/2018.   (BOE 29/12/2018, entra en vigor 1/1/2019):</a:t>
                      </a:r>
                    </a:p>
                    <a:p>
                      <a:pPr marL="457200" marR="0" lvl="0" indent="-457200" algn="l" defTabSz="914400" rtl="0" eaLnBrk="0" fontAlgn="base" latinLnBrk="0" hangingPunct="0">
                        <a:lnSpc>
                          <a:spcPct val="100000"/>
                        </a:lnSpc>
                        <a:spcBef>
                          <a:spcPct val="20000"/>
                        </a:spcBef>
                        <a:spcAft>
                          <a:spcPct val="0"/>
                        </a:spcAft>
                        <a:buClrTx/>
                        <a:buSzTx/>
                        <a:buFont typeface="Wingdings" panose="05000000000000000000" pitchFamily="2" charset="2"/>
                        <a:buChar char="Ø"/>
                        <a:tabLst/>
                      </a:pPr>
                      <a:r>
                        <a:rPr kumimoji="0" lang="es-ES_tradnl" sz="1800" b="1" i="0" u="sng" strike="noStrike" cap="none" normalizeH="0" baseline="0" dirty="0" smtClean="0">
                          <a:ln>
                            <a:noFill/>
                          </a:ln>
                          <a:solidFill>
                            <a:schemeClr val="tx1"/>
                          </a:solidFill>
                          <a:effectLst/>
                          <a:latin typeface="+mn-lt"/>
                        </a:rPr>
                        <a:t>Deroga</a:t>
                      </a:r>
                      <a:r>
                        <a:rPr kumimoji="0" lang="es-ES_tradnl" sz="1800" b="1" i="0" u="none" strike="noStrike" cap="none" normalizeH="0" baseline="0" dirty="0" smtClean="0">
                          <a:ln>
                            <a:noFill/>
                          </a:ln>
                          <a:solidFill>
                            <a:schemeClr val="tx1"/>
                          </a:solidFill>
                          <a:effectLst/>
                          <a:latin typeface="+mn-lt"/>
                        </a:rPr>
                        <a:t> el a</a:t>
                      </a:r>
                      <a:r>
                        <a:rPr lang="es-ES_tradnl" sz="1800" b="1" dirty="0" smtClean="0">
                          <a:solidFill>
                            <a:schemeClr val="tx1"/>
                          </a:solidFill>
                          <a:latin typeface="+mn-lt"/>
                        </a:rPr>
                        <a:t>rt. 4 Ley 3/2012 (contrato a emprendedores)</a:t>
                      </a:r>
                    </a:p>
                    <a:p>
                      <a:pPr marL="457200" marR="0" lvl="0" indent="-457200" algn="l" defTabSz="914400" rtl="0" eaLnBrk="0" fontAlgn="base" latinLnBrk="0" hangingPunct="0">
                        <a:lnSpc>
                          <a:spcPct val="100000"/>
                        </a:lnSpc>
                        <a:spcBef>
                          <a:spcPct val="20000"/>
                        </a:spcBef>
                        <a:spcAft>
                          <a:spcPct val="0"/>
                        </a:spcAft>
                        <a:buClrTx/>
                        <a:buSzTx/>
                        <a:buFont typeface="Wingdings" panose="05000000000000000000" pitchFamily="2" charset="2"/>
                        <a:buChar char="Ø"/>
                        <a:tabLst/>
                      </a:pPr>
                      <a:r>
                        <a:rPr kumimoji="0" lang="es-ES_tradnl" sz="1800" b="1" i="0" u="none" strike="noStrike" cap="none" normalizeH="0" baseline="0" dirty="0" smtClean="0">
                          <a:ln>
                            <a:noFill/>
                          </a:ln>
                          <a:solidFill>
                            <a:schemeClr val="tx1"/>
                          </a:solidFill>
                          <a:effectLst/>
                          <a:latin typeface="+mn-lt"/>
                        </a:rPr>
                        <a:t>Se mantiene la </a:t>
                      </a:r>
                      <a:r>
                        <a:rPr kumimoji="0" lang="es-ES_tradnl" sz="1800" b="1" i="0" u="sng" strike="noStrike" cap="none" normalizeH="0" baseline="0" dirty="0" smtClean="0">
                          <a:ln>
                            <a:noFill/>
                          </a:ln>
                          <a:solidFill>
                            <a:schemeClr val="tx1"/>
                          </a:solidFill>
                          <a:effectLst/>
                          <a:latin typeface="+mn-lt"/>
                        </a:rPr>
                        <a:t>deducción del art. 37 LIS</a:t>
                      </a:r>
                      <a:r>
                        <a:rPr kumimoji="0" lang="es-ES_tradnl" sz="1800" b="1" i="0" u="none" strike="noStrike" cap="none" normalizeH="0" baseline="0" dirty="0" smtClean="0">
                          <a:ln>
                            <a:noFill/>
                          </a:ln>
                          <a:solidFill>
                            <a:schemeClr val="tx1"/>
                          </a:solidFill>
                          <a:effectLst/>
                          <a:latin typeface="+mn-lt"/>
                        </a:rPr>
                        <a:t> para los contratos a emprendedores celebrados </a:t>
                      </a:r>
                      <a:r>
                        <a:rPr kumimoji="0" lang="es-ES_tradnl" sz="1800" b="1" i="0" u="sng" strike="noStrike" cap="none" normalizeH="0" baseline="0" dirty="0" smtClean="0">
                          <a:ln>
                            <a:noFill/>
                          </a:ln>
                          <a:solidFill>
                            <a:schemeClr val="tx1"/>
                          </a:solidFill>
                          <a:effectLst/>
                          <a:latin typeface="+mn-lt"/>
                        </a:rPr>
                        <a:t>hasta el 31/12/2018</a:t>
                      </a:r>
                      <a:r>
                        <a:rPr kumimoji="0" lang="es-ES_tradnl" sz="1800" b="1" i="0" u="none" strike="noStrike" cap="none" normalizeH="0" baseline="0" dirty="0" smtClean="0">
                          <a:ln>
                            <a:noFill/>
                          </a:ln>
                          <a:solidFill>
                            <a:schemeClr val="tx1"/>
                          </a:solidFill>
                          <a:effectLst/>
                          <a:latin typeface="+mn-lt"/>
                        </a:rPr>
                        <a:t>.</a:t>
                      </a:r>
                    </a:p>
                  </a:txBody>
                  <a:tcPr marL="99060" marR="9906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00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070405474"/>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3 Marcador de número de diapositiva"/>
          <p:cNvSpPr>
            <a:spLocks noGrp="1"/>
          </p:cNvSpPr>
          <p:nvPr>
            <p:ph type="sldNum" sz="quarter" idx="12"/>
          </p:nvPr>
        </p:nvSpPr>
        <p:spPr>
          <a:xfrm>
            <a:off x="7594600" y="6381750"/>
            <a:ext cx="2311400" cy="476250"/>
          </a:xfrm>
        </p:spPr>
        <p:txBody>
          <a:bodyPr/>
          <a:lstStyle/>
          <a:p>
            <a:pPr>
              <a:defRPr/>
            </a:pPr>
            <a:fld id="{DFFC953F-9EF0-417E-AA7D-8D31FD3DA6F4}" type="slidenum">
              <a:rPr lang="es-ES_tradnl"/>
              <a:pPr>
                <a:defRPr/>
              </a:pPr>
              <a:t>392</a:t>
            </a:fld>
            <a:endParaRPr lang="es-ES_tradnl"/>
          </a:p>
        </p:txBody>
      </p:sp>
      <p:sp>
        <p:nvSpPr>
          <p:cNvPr id="36868" name="Text Box 3"/>
          <p:cNvSpPr txBox="1">
            <a:spLocks noChangeArrowheads="1"/>
          </p:cNvSpPr>
          <p:nvPr/>
        </p:nvSpPr>
        <p:spPr bwMode="auto">
          <a:xfrm>
            <a:off x="0" y="620689"/>
            <a:ext cx="9906000" cy="369332"/>
          </a:xfrm>
          <a:prstGeom prst="rect">
            <a:avLst/>
          </a:prstGeom>
          <a:solidFill>
            <a:srgbClr val="CCFFFF"/>
          </a:solidFill>
          <a:ln w="9525">
            <a:noFill/>
            <a:miter lim="800000"/>
            <a:headEnd/>
            <a:tailEnd/>
          </a:ln>
        </p:spPr>
        <p:txBody>
          <a:bodyPr>
            <a:spAutoFit/>
          </a:bodyPr>
          <a:lstStyle/>
          <a:p>
            <a:pPr eaLnBrk="1" hangingPunct="1">
              <a:spcBef>
                <a:spcPct val="50000"/>
              </a:spcBef>
            </a:pPr>
            <a:r>
              <a:rPr lang="es-ES" sz="1800" b="1" dirty="0">
                <a:solidFill>
                  <a:srgbClr val="000066"/>
                </a:solidFill>
                <a:latin typeface="+mn-lt"/>
              </a:rPr>
              <a:t>CONTRATO A EMPRENDEDORES: VENTAJAS FISCALES. </a:t>
            </a:r>
            <a:r>
              <a:rPr lang="es-ES" sz="1800" b="1" dirty="0">
                <a:solidFill>
                  <a:srgbClr val="FF0000"/>
                </a:solidFill>
                <a:latin typeface="+mn-lt"/>
              </a:rPr>
              <a:t>Desde </a:t>
            </a:r>
            <a:r>
              <a:rPr lang="es-ES" sz="1800" b="1" dirty="0" smtClean="0">
                <a:solidFill>
                  <a:srgbClr val="FF0000"/>
                </a:solidFill>
                <a:latin typeface="+mn-lt"/>
              </a:rPr>
              <a:t>12/2/12 hasta 31/12/2018</a:t>
            </a:r>
            <a:endParaRPr lang="es-ES" sz="1800" b="1" dirty="0">
              <a:solidFill>
                <a:srgbClr val="FF0000"/>
              </a:solidFill>
              <a:latin typeface="+mn-lt"/>
            </a:endParaRPr>
          </a:p>
        </p:txBody>
      </p:sp>
      <p:sp>
        <p:nvSpPr>
          <p:cNvPr id="191492" name="Text Box 4"/>
          <p:cNvSpPr txBox="1">
            <a:spLocks noChangeArrowheads="1"/>
          </p:cNvSpPr>
          <p:nvPr/>
        </p:nvSpPr>
        <p:spPr bwMode="auto">
          <a:xfrm>
            <a:off x="194338" y="1124745"/>
            <a:ext cx="9295473" cy="4401205"/>
          </a:xfrm>
          <a:prstGeom prst="rect">
            <a:avLst/>
          </a:prstGeom>
          <a:noFill/>
          <a:ln w="9525">
            <a:noFill/>
            <a:miter lim="800000"/>
            <a:headEnd/>
            <a:tailEnd/>
          </a:ln>
          <a:effectLst/>
        </p:spPr>
        <p:txBody>
          <a:bodyPr>
            <a:spAutoFit/>
          </a:bodyPr>
          <a:lstStyle/>
          <a:p>
            <a:pPr marL="457200" indent="-457200" algn="just" eaLnBrk="1" hangingPunct="1">
              <a:buFontTx/>
              <a:buAutoNum type="arabicPeriod"/>
              <a:tabLst>
                <a:tab pos="2338388" algn="l"/>
              </a:tabLst>
              <a:defRPr/>
            </a:pPr>
            <a:r>
              <a:rPr lang="es-ES" sz="2000" b="1" dirty="0">
                <a:latin typeface="Arial" pitchFamily="34" charset="0"/>
              </a:rPr>
              <a:t>Como es habitual en las reformas de gran calado en cualquiera de los ámbitos (social, financiera….), siempre hay que leer con precisión todo el texto de la norma pues casi siempre encontramos dispersa en el articulado alguna medida fiscal y este es el caso. </a:t>
            </a:r>
            <a:r>
              <a:rPr lang="es-ES" sz="2000" b="1" u="sng" dirty="0">
                <a:solidFill>
                  <a:srgbClr val="FFFF00"/>
                </a:solidFill>
                <a:latin typeface="Arial" pitchFamily="34" charset="0"/>
              </a:rPr>
              <a:t>En el artículo 4 del </a:t>
            </a:r>
            <a:r>
              <a:rPr lang="es-ES_tradnl" sz="2000" b="1" dirty="0">
                <a:solidFill>
                  <a:srgbClr val="FFFF00"/>
                </a:solidFill>
                <a:latin typeface="Arial" pitchFamily="34" charset="0"/>
              </a:rPr>
              <a:t>Real Decreto-ley 3/2012, de 10 de febrero,</a:t>
            </a:r>
            <a:r>
              <a:rPr lang="es-ES" sz="2000" b="1" dirty="0">
                <a:solidFill>
                  <a:srgbClr val="FFFF00"/>
                </a:solidFill>
                <a:latin typeface="Arial" pitchFamily="34" charset="0"/>
              </a:rPr>
              <a:t>que regula una </a:t>
            </a:r>
            <a:r>
              <a:rPr lang="es-ES" sz="2000" b="1" u="sng" dirty="0">
                <a:solidFill>
                  <a:srgbClr val="FFFF00"/>
                </a:solidFill>
                <a:latin typeface="Arial" pitchFamily="34" charset="0"/>
              </a:rPr>
              <a:t>nueva modalidad de contrato:</a:t>
            </a:r>
            <a:r>
              <a:rPr lang="es-ES" sz="2000" b="1" dirty="0">
                <a:solidFill>
                  <a:srgbClr val="FFFF00"/>
                </a:solidFill>
                <a:latin typeface="Arial" pitchFamily="34" charset="0"/>
              </a:rPr>
              <a:t> el contrato de trabajo indefinido de apoyo a los emprendedores, encontramos </a:t>
            </a:r>
            <a:r>
              <a:rPr lang="es-ES" sz="2000" b="1" u="sng" dirty="0">
                <a:solidFill>
                  <a:srgbClr val="FFFF00"/>
                </a:solidFill>
                <a:latin typeface="Arial" pitchFamily="34" charset="0"/>
              </a:rPr>
              <a:t>incentivos fiscales para las empresas</a:t>
            </a:r>
            <a:r>
              <a:rPr lang="es-ES" sz="2000" b="1" dirty="0">
                <a:solidFill>
                  <a:srgbClr val="FFFF00"/>
                </a:solidFill>
                <a:latin typeface="Arial" pitchFamily="34" charset="0"/>
              </a:rPr>
              <a:t> que realicen contratos de este tipo</a:t>
            </a:r>
            <a:r>
              <a:rPr lang="es-ES" sz="2000" b="1" dirty="0" smtClean="0">
                <a:solidFill>
                  <a:srgbClr val="FFFF00"/>
                </a:solidFill>
                <a:latin typeface="Arial" pitchFamily="34" charset="0"/>
              </a:rPr>
              <a:t>.</a:t>
            </a:r>
            <a:endParaRPr lang="es-ES" sz="2000" b="1" dirty="0">
              <a:solidFill>
                <a:srgbClr val="0000CC"/>
              </a:solidFill>
              <a:effectLst>
                <a:outerShdw blurRad="38100" dist="38100" dir="2700000" algn="tl">
                  <a:srgbClr val="C0C0C0"/>
                </a:outerShdw>
              </a:effectLst>
              <a:latin typeface="Arial" pitchFamily="34" charset="0"/>
            </a:endParaRPr>
          </a:p>
          <a:p>
            <a:pPr marL="457200" indent="-457200" algn="just" eaLnBrk="1" hangingPunct="1">
              <a:buFontTx/>
              <a:buAutoNum type="arabicPeriod"/>
              <a:tabLst>
                <a:tab pos="2338388" algn="l"/>
              </a:tabLst>
              <a:defRPr/>
            </a:pPr>
            <a:r>
              <a:rPr lang="es-ES" sz="2000" b="1" dirty="0">
                <a:latin typeface="Arial" pitchFamily="34" charset="0"/>
              </a:rPr>
              <a:t>Contrato de trabajo indefinido de apoyo a los emprendedores. Regulado, como hemos señalado anteriormente, en el artículo 4 del mencionado Real Decreto-Ley, </a:t>
            </a:r>
            <a:r>
              <a:rPr lang="es-ES" sz="2000" b="1" u="sng" dirty="0">
                <a:solidFill>
                  <a:srgbClr val="FFFF00"/>
                </a:solidFill>
                <a:latin typeface="Arial" pitchFamily="34" charset="0"/>
              </a:rPr>
              <a:t>se ajustará a las reglas que se explican en las páginas siguientes</a:t>
            </a:r>
            <a:r>
              <a:rPr lang="es-ES" sz="2000" b="1" dirty="0" smtClean="0">
                <a:solidFill>
                  <a:srgbClr val="FFFF00"/>
                </a:solidFill>
                <a:latin typeface="Arial" pitchFamily="34" charset="0"/>
              </a:rPr>
              <a:t>.</a:t>
            </a:r>
          </a:p>
          <a:p>
            <a:pPr marL="457200" indent="-457200" algn="just" eaLnBrk="1" hangingPunct="1">
              <a:buFontTx/>
              <a:buAutoNum type="arabicPeriod"/>
              <a:tabLst>
                <a:tab pos="2338388" algn="l"/>
              </a:tabLst>
              <a:defRPr/>
            </a:pPr>
            <a:endParaRPr lang="es-ES" dirty="0" smtClean="0">
              <a:solidFill>
                <a:srgbClr val="FFFF00"/>
              </a:solidFill>
              <a:latin typeface="Arial" pitchFamily="34" charset="0"/>
            </a:endParaRPr>
          </a:p>
          <a:p>
            <a:pPr marL="457200" indent="-457200" algn="just" eaLnBrk="1" hangingPunct="1">
              <a:buFontTx/>
              <a:buAutoNum type="arabicPeriod"/>
              <a:tabLst>
                <a:tab pos="2338388" algn="l"/>
              </a:tabLst>
              <a:defRPr/>
            </a:pPr>
            <a:r>
              <a:rPr lang="es-ES" sz="2000" b="1" dirty="0" smtClean="0">
                <a:solidFill>
                  <a:srgbClr val="FFFF00"/>
                </a:solidFill>
                <a:latin typeface="Arial" pitchFamily="34" charset="0"/>
              </a:rPr>
              <a:t>Posteriormente </a:t>
            </a:r>
            <a:r>
              <a:rPr lang="es-ES" sz="2000" b="1" u="sng" dirty="0" smtClean="0">
                <a:solidFill>
                  <a:srgbClr val="FFFF00"/>
                </a:solidFill>
                <a:latin typeface="Arial" pitchFamily="34" charset="0"/>
              </a:rPr>
              <a:t>LEY 3/2012</a:t>
            </a:r>
            <a:r>
              <a:rPr lang="es-ES" sz="2000" b="1" dirty="0" smtClean="0">
                <a:solidFill>
                  <a:srgbClr val="FFFF00"/>
                </a:solidFill>
                <a:latin typeface="Arial" pitchFamily="34" charset="0"/>
              </a:rPr>
              <a:t>, de 6 de julio, reforma laboral (BOE 7/7/12)</a:t>
            </a:r>
            <a:endParaRPr lang="es-ES_tradnl" sz="2000" b="1" dirty="0">
              <a:solidFill>
                <a:srgbClr val="FFFF00"/>
              </a:solidFill>
              <a:latin typeface="Arial" pitchFamily="34" charset="0"/>
            </a:endParaRPr>
          </a:p>
        </p:txBody>
      </p:sp>
      <p:sp>
        <p:nvSpPr>
          <p:cNvPr id="36870" name="Rectangle 5"/>
          <p:cNvSpPr>
            <a:spLocks noChangeArrowheads="1"/>
          </p:cNvSpPr>
          <p:nvPr/>
        </p:nvSpPr>
        <p:spPr bwMode="auto">
          <a:xfrm>
            <a:off x="-39555" y="44624"/>
            <a:ext cx="9906000" cy="457200"/>
          </a:xfrm>
          <a:prstGeom prst="rect">
            <a:avLst/>
          </a:prstGeom>
          <a:noFill/>
          <a:ln w="9525">
            <a:noFill/>
            <a:miter lim="800000"/>
            <a:headEnd/>
            <a:tailEnd/>
          </a:ln>
        </p:spPr>
        <p:txBody>
          <a:bodyPr anchor="ctr" anchorCtr="1"/>
          <a:lstStyle/>
          <a:p>
            <a:pPr algn="l"/>
            <a:r>
              <a:rPr lang="es-ES_tradnl" sz="2200" b="1" dirty="0">
                <a:solidFill>
                  <a:srgbClr val="FFFF00"/>
                </a:solidFill>
                <a:latin typeface="Times" pitchFamily="18" charset="0"/>
              </a:rPr>
              <a:t>Art. 4 RD Ley 3/2012 y Art. 4 Ley 3/2012. Reforma </a:t>
            </a:r>
            <a:r>
              <a:rPr lang="es-ES_tradnl" sz="2200" b="1" dirty="0" smtClean="0">
                <a:solidFill>
                  <a:srgbClr val="FFFF00"/>
                </a:solidFill>
                <a:latin typeface="Times" pitchFamily="18" charset="0"/>
              </a:rPr>
              <a:t>Laboral (Art. 37 LIS)</a:t>
            </a:r>
            <a:endParaRPr lang="es-ES" sz="2200" b="1" dirty="0">
              <a:solidFill>
                <a:srgbClr val="FFFF00"/>
              </a:solidFill>
              <a:latin typeface="Times" pitchFamily="18" charset="0"/>
            </a:endParaRPr>
          </a:p>
        </p:txBody>
      </p:sp>
      <p:sp>
        <p:nvSpPr>
          <p:cNvPr id="36871" name="Rectangle 6"/>
          <p:cNvSpPr>
            <a:spLocks noChangeArrowheads="1"/>
          </p:cNvSpPr>
          <p:nvPr/>
        </p:nvSpPr>
        <p:spPr bwMode="auto">
          <a:xfrm>
            <a:off x="4953000" y="3860800"/>
            <a:ext cx="4953000" cy="400110"/>
          </a:xfrm>
          <a:prstGeom prst="rect">
            <a:avLst/>
          </a:prstGeom>
          <a:noFill/>
          <a:ln w="9525">
            <a:noFill/>
            <a:miter lim="800000"/>
            <a:headEnd/>
            <a:tailEnd/>
          </a:ln>
        </p:spPr>
        <p:txBody>
          <a:bodyPr>
            <a:spAutoFit/>
          </a:bodyPr>
          <a:lstStyle/>
          <a:p>
            <a:endParaRPr lang="es-ES_tradnl" b="1">
              <a:solidFill>
                <a:srgbClr val="FF0000"/>
              </a:solidFill>
            </a:endParaRPr>
          </a:p>
        </p:txBody>
      </p:sp>
      <p:graphicFrame>
        <p:nvGraphicFramePr>
          <p:cNvPr id="191510" name="Group 22"/>
          <p:cNvGraphicFramePr>
            <a:graphicFrameLocks noGrp="1"/>
          </p:cNvGraphicFramePr>
          <p:nvPr/>
        </p:nvGraphicFramePr>
        <p:xfrm>
          <a:off x="194472" y="5638800"/>
          <a:ext cx="9101928" cy="1066800"/>
        </p:xfrm>
        <a:graphic>
          <a:graphicData uri="http://schemas.openxmlformats.org/drawingml/2006/table">
            <a:tbl>
              <a:tblPr/>
              <a:tblGrid>
                <a:gridCol w="9101928">
                  <a:extLst>
                    <a:ext uri="{9D8B030D-6E8A-4147-A177-3AD203B41FA5}">
                      <a16:colId xmlns="" xmlns:a16="http://schemas.microsoft.com/office/drawing/2014/main" val="20000"/>
                    </a:ext>
                  </a:extLst>
                </a:gridCol>
              </a:tblGrid>
              <a:tr h="879475">
                <a:tc>
                  <a:txBody>
                    <a:bodyPr/>
                    <a:lstStyle/>
                    <a:p>
                      <a:pPr marL="457200" marR="0" lvl="0" indent="-457200" algn="l" defTabSz="914400" rtl="0" eaLnBrk="0" fontAlgn="base" latinLnBrk="0" hangingPunct="0">
                        <a:lnSpc>
                          <a:spcPct val="100000"/>
                        </a:lnSpc>
                        <a:spcBef>
                          <a:spcPct val="20000"/>
                        </a:spcBef>
                        <a:spcAft>
                          <a:spcPct val="0"/>
                        </a:spcAft>
                        <a:buClrTx/>
                        <a:buSzTx/>
                        <a:buFont typeface="Wingdings" pitchFamily="2" charset="2"/>
                        <a:buChar char="v"/>
                        <a:tabLst/>
                      </a:pPr>
                      <a:r>
                        <a:rPr kumimoji="0" lang="es-ES_tradnl" sz="2000" b="1" i="0" u="none" strike="noStrike" cap="none" normalizeH="0" baseline="0" dirty="0" smtClean="0">
                          <a:ln>
                            <a:noFill/>
                          </a:ln>
                          <a:solidFill>
                            <a:srgbClr val="FFFF00"/>
                          </a:solidFill>
                          <a:effectLst/>
                          <a:latin typeface="Arial" pitchFamily="34" charset="0"/>
                        </a:rPr>
                        <a:t>Real Decreto-ley 3/2012, de 10 de febrero, de medidas urgentes para la reforma del mercado laboral. </a:t>
                      </a:r>
                    </a:p>
                    <a:p>
                      <a:pPr marL="457200" marR="0" lvl="0" indent="-457200" algn="l" defTabSz="914400" rtl="0" eaLnBrk="0" fontAlgn="base" latinLnBrk="0" hangingPunct="0">
                        <a:lnSpc>
                          <a:spcPct val="100000"/>
                        </a:lnSpc>
                        <a:spcBef>
                          <a:spcPct val="20000"/>
                        </a:spcBef>
                        <a:spcAft>
                          <a:spcPct val="0"/>
                        </a:spcAft>
                        <a:buClrTx/>
                        <a:buSzTx/>
                        <a:buFont typeface="Wingdings" pitchFamily="2" charset="2"/>
                        <a:buChar char="§"/>
                        <a:tabLst/>
                      </a:pPr>
                      <a:r>
                        <a:rPr kumimoji="0" lang="es-ES_tradnl" sz="2000" b="1" i="0" u="none" strike="noStrike" cap="none" normalizeH="0" baseline="0" dirty="0" smtClean="0">
                          <a:ln>
                            <a:noFill/>
                          </a:ln>
                          <a:solidFill>
                            <a:srgbClr val="FFFF00"/>
                          </a:solidFill>
                          <a:effectLst/>
                          <a:latin typeface="Arial" pitchFamily="34" charset="0"/>
                        </a:rPr>
                        <a:t>  (BOE 11/02/2012, entra en vigor al día siguiente -12/02/2012-)</a:t>
                      </a:r>
                      <a:endParaRPr kumimoji="0" lang="es-ES_tradnl" sz="2000" b="0" i="0" u="none" strike="noStrike" cap="none" normalizeH="0" baseline="0" dirty="0" smtClean="0">
                        <a:ln>
                          <a:noFill/>
                        </a:ln>
                        <a:solidFill>
                          <a:srgbClr val="FFFF00"/>
                        </a:solidFill>
                        <a:effectLst/>
                        <a:latin typeface="Arial" pitchFamily="34" charset="0"/>
                      </a:endParaRPr>
                    </a:p>
                  </a:txBody>
                  <a:tcPr marL="99060" marR="9906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88914523"/>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3 Marcador de número de diapositiva"/>
          <p:cNvSpPr>
            <a:spLocks noGrp="1"/>
          </p:cNvSpPr>
          <p:nvPr>
            <p:ph type="sldNum" sz="quarter" idx="12"/>
          </p:nvPr>
        </p:nvSpPr>
        <p:spPr>
          <a:xfrm>
            <a:off x="7620000" y="6400800"/>
            <a:ext cx="2311400" cy="476250"/>
          </a:xfrm>
        </p:spPr>
        <p:txBody>
          <a:bodyPr/>
          <a:lstStyle/>
          <a:p>
            <a:pPr>
              <a:defRPr/>
            </a:pPr>
            <a:fld id="{5E54E205-97C5-4974-943B-F0B61B1BD3E6}" type="slidenum">
              <a:rPr lang="es-ES_tradnl"/>
              <a:pPr>
                <a:defRPr/>
              </a:pPr>
              <a:t>393</a:t>
            </a:fld>
            <a:endParaRPr lang="es-ES_tradnl" dirty="0"/>
          </a:p>
        </p:txBody>
      </p:sp>
      <p:sp>
        <p:nvSpPr>
          <p:cNvPr id="37892" name="Text Box 3"/>
          <p:cNvSpPr txBox="1">
            <a:spLocks noChangeArrowheads="1"/>
          </p:cNvSpPr>
          <p:nvPr/>
        </p:nvSpPr>
        <p:spPr bwMode="auto">
          <a:xfrm>
            <a:off x="0" y="571480"/>
            <a:ext cx="9906000" cy="461665"/>
          </a:xfrm>
          <a:prstGeom prst="rect">
            <a:avLst/>
          </a:prstGeom>
          <a:solidFill>
            <a:srgbClr val="CCFFFF"/>
          </a:solidFill>
          <a:ln w="9525">
            <a:noFill/>
            <a:miter lim="800000"/>
            <a:headEnd/>
            <a:tailEnd/>
          </a:ln>
        </p:spPr>
        <p:txBody>
          <a:bodyPr>
            <a:spAutoFit/>
          </a:bodyPr>
          <a:lstStyle/>
          <a:p>
            <a:pPr eaLnBrk="1" hangingPunct="1">
              <a:spcBef>
                <a:spcPct val="50000"/>
              </a:spcBef>
            </a:pPr>
            <a:r>
              <a:rPr lang="es-ES" sz="2200" b="1" dirty="0">
                <a:solidFill>
                  <a:srgbClr val="000066"/>
                </a:solidFill>
                <a:latin typeface="Verdana" pitchFamily="34" charset="0"/>
              </a:rPr>
              <a:t> </a:t>
            </a:r>
            <a:r>
              <a:rPr lang="es-ES" sz="2400" b="1" dirty="0">
                <a:solidFill>
                  <a:srgbClr val="000066"/>
                </a:solidFill>
                <a:latin typeface="+mn-lt"/>
              </a:rPr>
              <a:t>REQUISITOS DE LA EMPRESA.</a:t>
            </a:r>
            <a:r>
              <a:rPr lang="es-ES" sz="2200" b="1" dirty="0">
                <a:solidFill>
                  <a:schemeClr val="bg2"/>
                </a:solidFill>
                <a:latin typeface="+mn-lt"/>
              </a:rPr>
              <a:t> </a:t>
            </a:r>
            <a:r>
              <a:rPr lang="es-ES" dirty="0">
                <a:solidFill>
                  <a:srgbClr val="FF0000"/>
                </a:solidFill>
                <a:latin typeface="+mn-lt"/>
              </a:rPr>
              <a:t>Desde 12/2/12 hasta 31/12/2018</a:t>
            </a:r>
            <a:endParaRPr lang="es-ES" sz="2000" b="1" dirty="0">
              <a:solidFill>
                <a:srgbClr val="FF0000"/>
              </a:solidFill>
              <a:latin typeface="+mn-lt"/>
            </a:endParaRPr>
          </a:p>
        </p:txBody>
      </p:sp>
      <p:sp>
        <p:nvSpPr>
          <p:cNvPr id="37893" name="Rectangle 4"/>
          <p:cNvSpPr>
            <a:spLocks noChangeArrowheads="1"/>
          </p:cNvSpPr>
          <p:nvPr/>
        </p:nvSpPr>
        <p:spPr bwMode="auto">
          <a:xfrm>
            <a:off x="0" y="91480"/>
            <a:ext cx="9906000" cy="457200"/>
          </a:xfrm>
          <a:prstGeom prst="rect">
            <a:avLst/>
          </a:prstGeom>
          <a:noFill/>
          <a:ln w="9525">
            <a:noFill/>
            <a:miter lim="800000"/>
            <a:headEnd/>
            <a:tailEnd/>
          </a:ln>
        </p:spPr>
        <p:txBody>
          <a:bodyPr anchor="ctr" anchorCtr="1"/>
          <a:lstStyle/>
          <a:p>
            <a:pPr algn="l"/>
            <a:endParaRPr lang="es-ES_tradnl" sz="2200" b="1" dirty="0" smtClean="0">
              <a:solidFill>
                <a:srgbClr val="FF0000"/>
              </a:solidFill>
              <a:latin typeface="Times" pitchFamily="18" charset="0"/>
            </a:endParaRPr>
          </a:p>
          <a:p>
            <a:pPr algn="l"/>
            <a:r>
              <a:rPr lang="es-ES_tradnl" sz="2200" b="1" dirty="0" smtClean="0">
                <a:solidFill>
                  <a:srgbClr val="FFFF00"/>
                </a:solidFill>
                <a:latin typeface="Times" pitchFamily="18" charset="0"/>
              </a:rPr>
              <a:t>Art</a:t>
            </a:r>
            <a:r>
              <a:rPr lang="es-ES_tradnl" sz="2200" b="1" dirty="0">
                <a:solidFill>
                  <a:srgbClr val="FFFF00"/>
                </a:solidFill>
                <a:latin typeface="Times" pitchFamily="18" charset="0"/>
              </a:rPr>
              <a:t>. 4 Ley 3/2012. Contrato a </a:t>
            </a:r>
            <a:r>
              <a:rPr lang="es-ES_tradnl" sz="2200" b="1" dirty="0" smtClean="0">
                <a:solidFill>
                  <a:srgbClr val="FFFF00"/>
                </a:solidFill>
                <a:latin typeface="Times" pitchFamily="18" charset="0"/>
              </a:rPr>
              <a:t>Emprendedores (Art. 37 LIS)</a:t>
            </a:r>
            <a:endParaRPr lang="es-ES" sz="2200" b="1" dirty="0" smtClean="0">
              <a:solidFill>
                <a:srgbClr val="FFFF00"/>
              </a:solidFill>
              <a:latin typeface="Times" pitchFamily="18" charset="0"/>
            </a:endParaRPr>
          </a:p>
          <a:p>
            <a:pPr algn="l"/>
            <a:endParaRPr lang="es-ES" sz="2200" b="1" dirty="0">
              <a:solidFill>
                <a:srgbClr val="FF0000"/>
              </a:solidFill>
              <a:latin typeface="Times" pitchFamily="18" charset="0"/>
            </a:endParaRPr>
          </a:p>
        </p:txBody>
      </p:sp>
      <p:graphicFrame>
        <p:nvGraphicFramePr>
          <p:cNvPr id="193541" name="Group 5"/>
          <p:cNvGraphicFramePr>
            <a:graphicFrameLocks noGrp="1"/>
          </p:cNvGraphicFramePr>
          <p:nvPr>
            <p:extLst>
              <p:ext uri="{D42A27DB-BD31-4B8C-83A1-F6EECF244321}">
                <p14:modId xmlns="" xmlns:p14="http://schemas.microsoft.com/office/powerpoint/2010/main" val="1016564964"/>
              </p:ext>
            </p:extLst>
          </p:nvPr>
        </p:nvGraphicFramePr>
        <p:xfrm>
          <a:off x="152400" y="1142984"/>
          <a:ext cx="9658384" cy="5391912"/>
        </p:xfrm>
        <a:graphic>
          <a:graphicData uri="http://schemas.openxmlformats.org/drawingml/2006/table">
            <a:tbl>
              <a:tblPr/>
              <a:tblGrid>
                <a:gridCol w="4657724">
                  <a:extLst>
                    <a:ext uri="{9D8B030D-6E8A-4147-A177-3AD203B41FA5}">
                      <a16:colId xmlns="" xmlns:a16="http://schemas.microsoft.com/office/drawing/2014/main" val="20000"/>
                    </a:ext>
                  </a:extLst>
                </a:gridCol>
                <a:gridCol w="5000660">
                  <a:extLst>
                    <a:ext uri="{9D8B030D-6E8A-4147-A177-3AD203B41FA5}">
                      <a16:colId xmlns="" xmlns:a16="http://schemas.microsoft.com/office/drawing/2014/main" val="20001"/>
                    </a:ext>
                  </a:extLst>
                </a:gridCol>
              </a:tblGrid>
              <a:tr h="56196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3200" b="1" i="0" u="none" strike="noStrike" cap="none" normalizeH="0" baseline="0" dirty="0" smtClean="0">
                          <a:ln>
                            <a:noFill/>
                          </a:ln>
                          <a:solidFill>
                            <a:srgbClr val="FFFF00"/>
                          </a:solidFill>
                          <a:effectLst/>
                          <a:latin typeface="Times" pitchFamily="18" charset="0"/>
                        </a:rPr>
                        <a:t>EMPRESA</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3200" b="1" i="0" u="none" strike="noStrike" cap="none" normalizeH="0" baseline="0" dirty="0" smtClean="0">
                          <a:ln>
                            <a:noFill/>
                          </a:ln>
                          <a:solidFill>
                            <a:srgbClr val="FFFF00"/>
                          </a:solidFill>
                          <a:effectLst/>
                          <a:latin typeface="Times" pitchFamily="18" charset="0"/>
                        </a:rPr>
                        <a:t>REQUISITOS</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685800">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a:tabLst/>
                      </a:pPr>
                      <a:r>
                        <a:rPr kumimoji="0" lang="es-ES_tradnl" sz="1800" b="1" i="0" u="sng" strike="noStrike" cap="none" normalizeH="0" baseline="0" dirty="0" smtClean="0">
                          <a:ln>
                            <a:noFill/>
                          </a:ln>
                          <a:solidFill>
                            <a:srgbClr val="FF0000"/>
                          </a:solidFill>
                          <a:effectLst/>
                          <a:latin typeface="Times" pitchFamily="18" charset="0"/>
                        </a:rPr>
                        <a:t>Nº de Trabajadores de la Empresa</a:t>
                      </a:r>
                      <a:r>
                        <a:rPr kumimoji="0" lang="es-ES_tradnl" sz="2000" b="1" i="0" u="none" strike="noStrike" cap="none" normalizeH="0" baseline="0" dirty="0" smtClean="0">
                          <a:ln>
                            <a:noFill/>
                          </a:ln>
                          <a:solidFill>
                            <a:srgbClr val="FF0000"/>
                          </a:solidFill>
                          <a:effectLst/>
                          <a:latin typeface="Times" pitchFamily="18" charset="0"/>
                        </a:rPr>
                        <a:t> </a:t>
                      </a:r>
                      <a:r>
                        <a:rPr kumimoji="0" lang="es-ES_tradnl" sz="1400" b="1" i="0" u="none" strike="noStrike" cap="none" normalizeH="0" baseline="0" dirty="0" smtClean="0">
                          <a:ln>
                            <a:noFill/>
                          </a:ln>
                          <a:solidFill>
                            <a:srgbClr val="000066"/>
                          </a:solidFill>
                          <a:effectLst/>
                          <a:latin typeface="Times" pitchFamily="18" charset="0"/>
                        </a:rPr>
                        <a:t>(en el momento de producirse la contratación)</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dirty="0" smtClean="0">
                          <a:ln>
                            <a:noFill/>
                          </a:ln>
                          <a:solidFill>
                            <a:srgbClr val="FFFF00"/>
                          </a:solidFill>
                          <a:effectLst/>
                          <a:latin typeface="Times" pitchFamily="18" charset="0"/>
                        </a:rPr>
                        <a:t>Menos de 50</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1"/>
                  </a:ext>
                </a:extLst>
              </a:tr>
              <a:tr h="1905000">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startAt="2"/>
                        <a:tabLst/>
                      </a:pPr>
                      <a:r>
                        <a:rPr kumimoji="0" lang="es-ES" sz="1800" b="1" i="0" u="sng" strike="noStrike" cap="none" normalizeH="0" baseline="0" dirty="0" smtClean="0">
                          <a:ln>
                            <a:noFill/>
                          </a:ln>
                          <a:solidFill>
                            <a:srgbClr val="000066"/>
                          </a:solidFill>
                          <a:effectLst/>
                          <a:latin typeface="Times" pitchFamily="18" charset="0"/>
                        </a:rPr>
                        <a:t>No</a:t>
                      </a:r>
                      <a:r>
                        <a:rPr kumimoji="0" lang="es-ES" sz="1800" b="1" i="0" u="none" strike="noStrike" cap="none" normalizeH="0" baseline="0" dirty="0" smtClean="0">
                          <a:ln>
                            <a:noFill/>
                          </a:ln>
                          <a:solidFill>
                            <a:srgbClr val="000066"/>
                          </a:solidFill>
                          <a:effectLst/>
                          <a:latin typeface="Times" pitchFamily="18" charset="0"/>
                        </a:rPr>
                        <a:t> haber </a:t>
                      </a:r>
                      <a:r>
                        <a:rPr kumimoji="0" lang="es-ES" sz="1800" b="1" i="0" u="sng" strike="noStrike" cap="none" normalizeH="0" baseline="0" dirty="0" smtClean="0">
                          <a:ln>
                            <a:noFill/>
                          </a:ln>
                          <a:solidFill>
                            <a:srgbClr val="000066"/>
                          </a:solidFill>
                          <a:effectLst/>
                          <a:latin typeface="Times" pitchFamily="18" charset="0"/>
                        </a:rPr>
                        <a:t>extinguido</a:t>
                      </a:r>
                      <a:r>
                        <a:rPr kumimoji="0" lang="es-ES" sz="1800" b="1" i="0" u="none" strike="noStrike" cap="none" normalizeH="0" baseline="0" dirty="0" smtClean="0">
                          <a:ln>
                            <a:noFill/>
                          </a:ln>
                          <a:solidFill>
                            <a:srgbClr val="000066"/>
                          </a:solidFill>
                          <a:effectLst/>
                          <a:latin typeface="Times" pitchFamily="18" charset="0"/>
                        </a:rPr>
                        <a:t> contratos, </a:t>
                      </a:r>
                      <a:r>
                        <a:rPr kumimoji="0" lang="es-ES" sz="1800" b="1" i="0" u="sng" strike="noStrike" cap="none" normalizeH="0" baseline="0" dirty="0" smtClean="0">
                          <a:ln>
                            <a:noFill/>
                          </a:ln>
                          <a:solidFill>
                            <a:srgbClr val="000066"/>
                          </a:solidFill>
                          <a:effectLst/>
                          <a:latin typeface="Times" pitchFamily="18" charset="0"/>
                        </a:rPr>
                        <a:t>en los 6 meses anteriores</a:t>
                      </a:r>
                      <a:r>
                        <a:rPr kumimoji="0" lang="es-ES" sz="1800" b="1" i="0" u="none" strike="noStrike" cap="none" normalizeH="0" baseline="0" dirty="0" smtClean="0">
                          <a:ln>
                            <a:noFill/>
                          </a:ln>
                          <a:solidFill>
                            <a:srgbClr val="000066"/>
                          </a:solidFill>
                          <a:effectLst/>
                          <a:latin typeface="Times" pitchFamily="18" charset="0"/>
                        </a:rPr>
                        <a:t> </a:t>
                      </a:r>
                      <a:r>
                        <a:rPr kumimoji="0" lang="es-ES" sz="1400" b="1" i="0" u="none" strike="noStrike" cap="none" normalizeH="0" baseline="0" dirty="0" smtClean="0">
                          <a:ln>
                            <a:noFill/>
                          </a:ln>
                          <a:solidFill>
                            <a:srgbClr val="000066"/>
                          </a:solidFill>
                          <a:effectLst/>
                          <a:latin typeface="Times" pitchFamily="18" charset="0"/>
                        </a:rPr>
                        <a:t>a la celebración de esta nueva modalidad:</a:t>
                      </a:r>
                    </a:p>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lphaLcParenR"/>
                        <a:tabLst/>
                      </a:pPr>
                      <a:r>
                        <a:rPr kumimoji="0" lang="es-ES" sz="1800" b="1" i="0" u="none" strike="noStrike" cap="none" normalizeH="0" baseline="0" dirty="0" smtClean="0">
                          <a:ln>
                            <a:noFill/>
                          </a:ln>
                          <a:solidFill>
                            <a:srgbClr val="000066"/>
                          </a:solidFill>
                          <a:effectLst/>
                          <a:latin typeface="Times" pitchFamily="18" charset="0"/>
                        </a:rPr>
                        <a:t>por </a:t>
                      </a:r>
                      <a:r>
                        <a:rPr kumimoji="0" lang="es-ES" sz="1800" b="1" i="0" u="sng" strike="noStrike" cap="none" normalizeH="0" baseline="0" dirty="0" smtClean="0">
                          <a:ln>
                            <a:noFill/>
                          </a:ln>
                          <a:solidFill>
                            <a:srgbClr val="000066"/>
                          </a:solidFill>
                          <a:effectLst/>
                          <a:latin typeface="Times" pitchFamily="18" charset="0"/>
                        </a:rPr>
                        <a:t>causas objetivas declaradas improcedentes</a:t>
                      </a:r>
                      <a:r>
                        <a:rPr kumimoji="0" lang="es-ES" sz="1800" b="1" i="0" u="none" strike="noStrike" cap="none" normalizeH="0" baseline="0" dirty="0" smtClean="0">
                          <a:ln>
                            <a:noFill/>
                          </a:ln>
                          <a:solidFill>
                            <a:srgbClr val="000066"/>
                          </a:solidFill>
                          <a:effectLst/>
                          <a:latin typeface="Times" pitchFamily="18" charset="0"/>
                        </a:rPr>
                        <a:t> por sentencia judicial </a:t>
                      </a:r>
                    </a:p>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lphaLcParenR"/>
                        <a:tabLst/>
                      </a:pPr>
                      <a:r>
                        <a:rPr kumimoji="0" lang="es-ES" sz="1800" b="1" i="0" u="none" strike="noStrike" cap="none" normalizeH="0" baseline="0" dirty="0" smtClean="0">
                          <a:ln>
                            <a:noFill/>
                          </a:ln>
                          <a:solidFill>
                            <a:srgbClr val="000066"/>
                          </a:solidFill>
                          <a:effectLst/>
                          <a:latin typeface="Times" pitchFamily="18" charset="0"/>
                        </a:rPr>
                        <a:t>o por </a:t>
                      </a:r>
                      <a:r>
                        <a:rPr kumimoji="0" lang="es-ES" sz="1800" b="1" i="0" u="sng" strike="noStrike" cap="none" normalizeH="0" baseline="0" dirty="0" smtClean="0">
                          <a:ln>
                            <a:noFill/>
                          </a:ln>
                          <a:solidFill>
                            <a:srgbClr val="000066"/>
                          </a:solidFill>
                          <a:effectLst/>
                          <a:latin typeface="Times" pitchFamily="18" charset="0"/>
                        </a:rPr>
                        <a:t>despido colectivo</a:t>
                      </a:r>
                      <a:r>
                        <a:rPr kumimoji="0" lang="es-ES" sz="1800" b="1" i="0" u="none" strike="noStrike" cap="none" normalizeH="0" baseline="0" dirty="0" smtClean="0">
                          <a:ln>
                            <a:noFill/>
                          </a:ln>
                          <a:solidFill>
                            <a:srgbClr val="000066"/>
                          </a:solidFill>
                          <a:effectLst/>
                          <a:latin typeface="Times" pitchFamily="18" charset="0"/>
                        </a:rPr>
                        <a:t> </a:t>
                      </a:r>
                      <a:r>
                        <a:rPr kumimoji="0" lang="es-ES_tradnl" sz="1800" b="1" i="0" u="none" strike="noStrike" cap="none" normalizeH="0" baseline="0" dirty="0" smtClean="0">
                          <a:ln>
                            <a:noFill/>
                          </a:ln>
                          <a:solidFill>
                            <a:srgbClr val="000066"/>
                          </a:solidFill>
                          <a:effectLst/>
                          <a:latin typeface="Times" pitchFamily="18" charset="0"/>
                        </a:rPr>
                        <a:t> </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533400" marR="0" lvl="0" indent="-533400" algn="l" defTabSz="914400" rtl="0" eaLnBrk="0" fontAlgn="base" latinLnBrk="0" hangingPunct="0">
                        <a:lnSpc>
                          <a:spcPct val="100000"/>
                        </a:lnSpc>
                        <a:spcBef>
                          <a:spcPct val="20000"/>
                        </a:spcBef>
                        <a:spcAft>
                          <a:spcPct val="0"/>
                        </a:spcAft>
                        <a:buClrTx/>
                        <a:buSzTx/>
                        <a:buFontTx/>
                        <a:buNone/>
                        <a:tabLst/>
                      </a:pPr>
                      <a:r>
                        <a:rPr kumimoji="0" lang="es-ES" sz="1600" b="1" i="0" u="sng" strike="noStrike" cap="none" normalizeH="0" baseline="0" dirty="0" smtClean="0">
                          <a:ln>
                            <a:noFill/>
                          </a:ln>
                          <a:solidFill>
                            <a:srgbClr val="FFFF00"/>
                          </a:solidFill>
                          <a:effectLst/>
                          <a:latin typeface="Times" pitchFamily="18" charset="0"/>
                        </a:rPr>
                        <a:t>En ambos casos, la limitación afectará únicamente a:</a:t>
                      </a:r>
                    </a:p>
                    <a:p>
                      <a:pPr marL="533400" marR="0" lvl="0" indent="-533400" algn="l" defTabSz="914400" rtl="0" eaLnBrk="0" fontAlgn="base" latinLnBrk="0" hangingPunct="0">
                        <a:lnSpc>
                          <a:spcPct val="100000"/>
                        </a:lnSpc>
                        <a:spcBef>
                          <a:spcPct val="20000"/>
                        </a:spcBef>
                        <a:spcAft>
                          <a:spcPct val="0"/>
                        </a:spcAft>
                        <a:buClrTx/>
                        <a:buSzTx/>
                        <a:buFontTx/>
                        <a:buChar char="•"/>
                        <a:tabLst/>
                      </a:pPr>
                      <a:r>
                        <a:rPr kumimoji="0" lang="es-ES" sz="1400" b="1" i="0" u="none" strike="noStrike" cap="none" normalizeH="0" baseline="0" dirty="0" smtClean="0">
                          <a:ln>
                            <a:noFill/>
                          </a:ln>
                          <a:solidFill>
                            <a:schemeClr val="tx1"/>
                          </a:solidFill>
                          <a:effectLst/>
                          <a:latin typeface="Times" pitchFamily="18" charset="0"/>
                        </a:rPr>
                        <a:t>las extinciones y despidos producidos con </a:t>
                      </a:r>
                      <a:r>
                        <a:rPr kumimoji="0" lang="es-ES" sz="1400" b="1" i="0" u="sng" strike="noStrike" cap="none" normalizeH="0" baseline="0" dirty="0" smtClean="0">
                          <a:ln>
                            <a:noFill/>
                          </a:ln>
                          <a:solidFill>
                            <a:schemeClr val="tx1"/>
                          </a:solidFill>
                          <a:effectLst/>
                          <a:latin typeface="Times" pitchFamily="18" charset="0"/>
                        </a:rPr>
                        <a:t>posterioridad</a:t>
                      </a:r>
                      <a:r>
                        <a:rPr kumimoji="0" lang="es-ES" sz="1400" b="1" i="0" u="none" strike="noStrike" cap="none" normalizeH="0" baseline="0" dirty="0" smtClean="0">
                          <a:ln>
                            <a:noFill/>
                          </a:ln>
                          <a:solidFill>
                            <a:schemeClr val="tx1"/>
                          </a:solidFill>
                          <a:effectLst/>
                          <a:latin typeface="Times" pitchFamily="18" charset="0"/>
                        </a:rPr>
                        <a:t> al 12/2/2012, </a:t>
                      </a:r>
                    </a:p>
                    <a:p>
                      <a:pPr marL="533400" marR="0" lvl="0" indent="-533400" algn="l" defTabSz="914400" rtl="0" eaLnBrk="0" fontAlgn="base" latinLnBrk="0" hangingPunct="0">
                        <a:lnSpc>
                          <a:spcPct val="100000"/>
                        </a:lnSpc>
                        <a:spcBef>
                          <a:spcPct val="20000"/>
                        </a:spcBef>
                        <a:spcAft>
                          <a:spcPct val="0"/>
                        </a:spcAft>
                        <a:buClrTx/>
                        <a:buSzTx/>
                        <a:buFontTx/>
                        <a:buChar char="•"/>
                        <a:tabLst/>
                      </a:pPr>
                      <a:r>
                        <a:rPr kumimoji="0" lang="es-ES" sz="1400" b="1" i="0" u="none" strike="noStrike" cap="none" normalizeH="0" baseline="0" dirty="0" smtClean="0">
                          <a:ln>
                            <a:noFill/>
                          </a:ln>
                          <a:solidFill>
                            <a:schemeClr val="tx1"/>
                          </a:solidFill>
                          <a:effectLst/>
                          <a:latin typeface="Times" pitchFamily="18" charset="0"/>
                        </a:rPr>
                        <a:t>y para la cobertura de aquellos puestos del </a:t>
                      </a:r>
                      <a:r>
                        <a:rPr kumimoji="0" lang="es-ES" sz="1400" b="1" i="0" u="sng" strike="noStrike" cap="none" normalizeH="0" baseline="0" dirty="0" smtClean="0">
                          <a:ln>
                            <a:noFill/>
                          </a:ln>
                          <a:solidFill>
                            <a:schemeClr val="tx1"/>
                          </a:solidFill>
                          <a:effectLst/>
                          <a:latin typeface="Times" pitchFamily="18" charset="0"/>
                        </a:rPr>
                        <a:t>mismo</a:t>
                      </a:r>
                      <a:r>
                        <a:rPr kumimoji="0" lang="es-ES" sz="1400" b="1" i="0" u="none" strike="noStrike" cap="none" normalizeH="0" baseline="0" dirty="0" smtClean="0">
                          <a:ln>
                            <a:noFill/>
                          </a:ln>
                          <a:solidFill>
                            <a:schemeClr val="tx1"/>
                          </a:solidFill>
                          <a:effectLst/>
                          <a:latin typeface="Times" pitchFamily="18" charset="0"/>
                        </a:rPr>
                        <a:t> grupo profesional que los afectados por la extinción o despido</a:t>
                      </a:r>
                    </a:p>
                    <a:p>
                      <a:pPr marL="533400" marR="0" lvl="0" indent="-533400" algn="l" defTabSz="914400" rtl="0" eaLnBrk="0" fontAlgn="base" latinLnBrk="0" hangingPunct="0">
                        <a:lnSpc>
                          <a:spcPct val="100000"/>
                        </a:lnSpc>
                        <a:spcBef>
                          <a:spcPct val="20000"/>
                        </a:spcBef>
                        <a:spcAft>
                          <a:spcPct val="0"/>
                        </a:spcAft>
                        <a:buClrTx/>
                        <a:buSzTx/>
                        <a:buFontTx/>
                        <a:buChar char="•"/>
                        <a:tabLst/>
                      </a:pPr>
                      <a:r>
                        <a:rPr kumimoji="0" lang="es-ES" sz="1400" b="1" i="0" u="none" strike="noStrike" cap="none" normalizeH="0" baseline="0" dirty="0" smtClean="0">
                          <a:ln>
                            <a:noFill/>
                          </a:ln>
                          <a:solidFill>
                            <a:schemeClr val="tx1"/>
                          </a:solidFill>
                          <a:effectLst/>
                          <a:latin typeface="Times" pitchFamily="18" charset="0"/>
                        </a:rPr>
                        <a:t> y para el </a:t>
                      </a:r>
                      <a:r>
                        <a:rPr kumimoji="0" lang="es-ES" sz="1400" b="1" i="0" u="sng" strike="noStrike" cap="none" normalizeH="0" baseline="0" dirty="0" smtClean="0">
                          <a:ln>
                            <a:noFill/>
                          </a:ln>
                          <a:solidFill>
                            <a:schemeClr val="tx1"/>
                          </a:solidFill>
                          <a:effectLst/>
                          <a:latin typeface="Times" pitchFamily="18" charset="0"/>
                        </a:rPr>
                        <a:t>mismo</a:t>
                      </a:r>
                      <a:r>
                        <a:rPr kumimoji="0" lang="es-ES" sz="1400" b="1" i="0" u="none" strike="noStrike" cap="none" normalizeH="0" baseline="0" dirty="0" smtClean="0">
                          <a:ln>
                            <a:noFill/>
                          </a:ln>
                          <a:solidFill>
                            <a:schemeClr val="tx1"/>
                          </a:solidFill>
                          <a:effectLst/>
                          <a:latin typeface="Times" pitchFamily="18" charset="0"/>
                        </a:rPr>
                        <a:t> centro o centros de trabajo</a:t>
                      </a:r>
                      <a:r>
                        <a:rPr kumimoji="0" lang="es-ES_tradnl" sz="1400" b="0" i="0" u="none" strike="noStrike" cap="none" normalizeH="0" baseline="0" dirty="0" smtClean="0">
                          <a:ln>
                            <a:noFill/>
                          </a:ln>
                          <a:solidFill>
                            <a:schemeClr val="tx1"/>
                          </a:solidFill>
                          <a:effectLst/>
                          <a:latin typeface="Times" pitchFamily="18" charset="0"/>
                        </a:rPr>
                        <a:t>  </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extLst>
                  <a:ext uri="{0D108BD9-81ED-4DB2-BD59-A6C34878D82A}">
                    <a16:rowId xmlns="" xmlns:a16="http://schemas.microsoft.com/office/drawing/2014/main" val="10002"/>
                  </a:ext>
                </a:extLst>
              </a:tr>
              <a:tr h="852488">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startAt="3"/>
                        <a:tabLst/>
                      </a:pPr>
                      <a:r>
                        <a:rPr kumimoji="0" lang="es-ES_tradnl" sz="1800" b="1" i="0" u="sng" strike="noStrike" cap="none" normalizeH="0" baseline="0" dirty="0" smtClean="0">
                          <a:ln>
                            <a:noFill/>
                          </a:ln>
                          <a:solidFill>
                            <a:srgbClr val="FF0000"/>
                          </a:solidFill>
                          <a:effectLst/>
                          <a:latin typeface="Times" pitchFamily="18" charset="0"/>
                        </a:rPr>
                        <a:t>Mantener</a:t>
                      </a:r>
                      <a:r>
                        <a:rPr kumimoji="0" lang="es-ES_tradnl" sz="1800" b="1" i="0" u="none" strike="noStrike" cap="none" normalizeH="0" baseline="0" dirty="0" smtClean="0">
                          <a:ln>
                            <a:noFill/>
                          </a:ln>
                          <a:solidFill>
                            <a:srgbClr val="FF0000"/>
                          </a:solidFill>
                          <a:effectLst/>
                          <a:latin typeface="Times" pitchFamily="18" charset="0"/>
                        </a:rPr>
                        <a:t> </a:t>
                      </a:r>
                      <a:r>
                        <a:rPr kumimoji="0" lang="es-ES" sz="1800" b="1" i="0" u="none" strike="noStrike" cap="none" normalizeH="0" baseline="0" dirty="0" smtClean="0">
                          <a:ln>
                            <a:noFill/>
                          </a:ln>
                          <a:solidFill>
                            <a:srgbClr val="FF0000"/>
                          </a:solidFill>
                          <a:effectLst/>
                          <a:latin typeface="Times" pitchFamily="18" charset="0"/>
                        </a:rPr>
                        <a:t>en el empleo al trabajador contratado </a:t>
                      </a:r>
                      <a:endParaRPr kumimoji="0" lang="es-ES_tradnl" sz="1800" b="1" i="0" u="none" strike="noStrike" cap="none" normalizeH="0" baseline="0" dirty="0" smtClean="0">
                        <a:ln>
                          <a:noFill/>
                        </a:ln>
                        <a:solidFill>
                          <a:srgbClr val="FF0000"/>
                        </a:solidFill>
                        <a:effectLst/>
                        <a:latin typeface="Times" pitchFamily="18" charset="0"/>
                      </a:endParaRP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 sz="1600" b="1" i="0" u="none" strike="noStrike" cap="none" normalizeH="0" baseline="0" dirty="0" smtClean="0">
                          <a:ln>
                            <a:noFill/>
                          </a:ln>
                          <a:solidFill>
                            <a:schemeClr val="tx1"/>
                          </a:solidFill>
                          <a:effectLst/>
                          <a:latin typeface="Times" pitchFamily="18" charset="0"/>
                        </a:rPr>
                        <a:t> </a:t>
                      </a:r>
                      <a:r>
                        <a:rPr kumimoji="0" lang="es-ES" sz="1600" b="1" i="0" u="none" strike="noStrike" cap="none" normalizeH="0" baseline="0" dirty="0" smtClean="0">
                          <a:ln>
                            <a:noFill/>
                          </a:ln>
                          <a:solidFill>
                            <a:srgbClr val="FFFF00"/>
                          </a:solidFill>
                          <a:effectLst/>
                          <a:latin typeface="Times" pitchFamily="18" charset="0"/>
                        </a:rPr>
                        <a:t>durante al menos </a:t>
                      </a:r>
                      <a:r>
                        <a:rPr kumimoji="0" lang="es-ES" sz="1600" b="1" i="0" u="sng" strike="noStrike" cap="none" normalizeH="0" baseline="0" dirty="0" smtClean="0">
                          <a:ln>
                            <a:noFill/>
                          </a:ln>
                          <a:solidFill>
                            <a:srgbClr val="FFFF00"/>
                          </a:solidFill>
                          <a:effectLst/>
                          <a:latin typeface="Times" pitchFamily="18" charset="0"/>
                        </a:rPr>
                        <a:t>3 años</a:t>
                      </a:r>
                      <a:r>
                        <a:rPr kumimoji="0" lang="es-ES" sz="1600" b="1" i="0" u="none" strike="noStrike" cap="none" normalizeH="0" baseline="0" dirty="0" smtClean="0">
                          <a:ln>
                            <a:noFill/>
                          </a:ln>
                          <a:solidFill>
                            <a:schemeClr val="tx1"/>
                          </a:solidFill>
                          <a:effectLst/>
                          <a:latin typeface="Times" pitchFamily="18" charset="0"/>
                        </a:rPr>
                        <a:t> contados desde la fecha de inicio de la relación laboral. </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 sz="1600" b="1" i="0" u="none" strike="noStrike" cap="none" normalizeH="0" baseline="0" dirty="0" smtClean="0">
                          <a:ln>
                            <a:noFill/>
                          </a:ln>
                          <a:solidFill>
                            <a:schemeClr val="tx1"/>
                          </a:solidFill>
                          <a:effectLst/>
                          <a:latin typeface="Times" pitchFamily="18" charset="0"/>
                        </a:rPr>
                        <a:t>Si incumple deberá reintegrar el incentivo.  </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 sz="1600" b="1" i="0" u="none" strike="noStrike" cap="none" normalizeH="0" baseline="0" dirty="0" smtClean="0">
                          <a:ln>
                            <a:noFill/>
                          </a:ln>
                          <a:solidFill>
                            <a:schemeClr val="tx1"/>
                          </a:solidFill>
                          <a:effectLst/>
                          <a:latin typeface="Times" pitchFamily="18" charset="0"/>
                        </a:rPr>
                        <a:t> </a:t>
                      </a:r>
                      <a:r>
                        <a:rPr kumimoji="0" lang="es-ES" sz="1600" b="1" i="0" u="sng" strike="noStrike" cap="none" normalizeH="0" baseline="0" dirty="0" smtClean="0">
                          <a:ln>
                            <a:noFill/>
                          </a:ln>
                          <a:solidFill>
                            <a:srgbClr val="FFFF00"/>
                          </a:solidFill>
                          <a:effectLst/>
                          <a:latin typeface="Times" pitchFamily="18" charset="0"/>
                        </a:rPr>
                        <a:t>No se produce tal incumplimiento cuando:</a:t>
                      </a:r>
                    </a:p>
                    <a:p>
                      <a:pPr marL="0" marR="0" lvl="0" indent="0" algn="l" defTabSz="914400" rtl="0" eaLnBrk="0" fontAlgn="base" latinLnBrk="0" hangingPunct="0">
                        <a:lnSpc>
                          <a:spcPct val="100000"/>
                        </a:lnSpc>
                        <a:spcBef>
                          <a:spcPct val="20000"/>
                        </a:spcBef>
                        <a:spcAft>
                          <a:spcPct val="0"/>
                        </a:spcAft>
                        <a:buClrTx/>
                        <a:buSzTx/>
                        <a:buFont typeface="Wingdings" pitchFamily="2" charset="2"/>
                        <a:buChar char="ü"/>
                        <a:tabLst/>
                      </a:pPr>
                      <a:r>
                        <a:rPr kumimoji="0" lang="es-ES" sz="1600" b="1" i="0" u="none" strike="noStrike" cap="none" normalizeH="0" baseline="0" dirty="0" smtClean="0">
                          <a:ln>
                            <a:noFill/>
                          </a:ln>
                          <a:solidFill>
                            <a:schemeClr val="tx1"/>
                          </a:solidFill>
                          <a:effectLst/>
                          <a:latin typeface="Times" pitchFamily="18" charset="0"/>
                        </a:rPr>
                        <a:t> </a:t>
                      </a:r>
                      <a:r>
                        <a:rPr kumimoji="0" lang="es-ES" sz="1400" b="1" i="0" u="none" strike="noStrike" cap="none" normalizeH="0" baseline="0" dirty="0" smtClean="0">
                          <a:ln>
                            <a:noFill/>
                          </a:ln>
                          <a:solidFill>
                            <a:schemeClr val="tx1"/>
                          </a:solidFill>
                          <a:effectLst/>
                          <a:latin typeface="Times" pitchFamily="18" charset="0"/>
                        </a:rPr>
                        <a:t>el contrato se extinga por despido disciplinario declarado o reconocido como procedente, </a:t>
                      </a:r>
                    </a:p>
                    <a:p>
                      <a:pPr marL="0" marR="0" lvl="0" indent="0" algn="l" defTabSz="914400" rtl="0" eaLnBrk="0" fontAlgn="base" latinLnBrk="0" hangingPunct="0">
                        <a:lnSpc>
                          <a:spcPct val="100000"/>
                        </a:lnSpc>
                        <a:spcBef>
                          <a:spcPct val="20000"/>
                        </a:spcBef>
                        <a:spcAft>
                          <a:spcPct val="0"/>
                        </a:spcAft>
                        <a:buClrTx/>
                        <a:buSzTx/>
                        <a:buFont typeface="Wingdings" pitchFamily="2" charset="2"/>
                        <a:buChar char="ü"/>
                        <a:tabLst/>
                      </a:pPr>
                      <a:r>
                        <a:rPr kumimoji="0" lang="es-ES" sz="1400" b="1" i="0" u="none" strike="noStrike" cap="none" normalizeH="0" baseline="0" dirty="0" smtClean="0">
                          <a:ln>
                            <a:noFill/>
                          </a:ln>
                          <a:solidFill>
                            <a:schemeClr val="tx1"/>
                          </a:solidFill>
                          <a:effectLst/>
                          <a:latin typeface="Times" pitchFamily="18" charset="0"/>
                        </a:rPr>
                        <a:t>dimisión, muerte, jubilación o incapacidad permanente total, absoluta o gran invalidez del trabajador</a:t>
                      </a:r>
                      <a:r>
                        <a:rPr kumimoji="0" lang="es-ES_tradnl" sz="1400" b="0" i="0" u="none" strike="noStrike" cap="none" normalizeH="0" baseline="0" dirty="0" smtClean="0">
                          <a:ln>
                            <a:noFill/>
                          </a:ln>
                          <a:solidFill>
                            <a:schemeClr val="tx1"/>
                          </a:solidFill>
                          <a:effectLst/>
                          <a:latin typeface="Times" pitchFamily="18" charset="0"/>
                        </a:rPr>
                        <a:t> </a:t>
                      </a:r>
                      <a:r>
                        <a:rPr kumimoji="0" lang="es-ES" sz="1400" b="1" i="0" u="none" strike="noStrike" cap="none" normalizeH="0" baseline="0" dirty="0" smtClean="0">
                          <a:ln>
                            <a:noFill/>
                          </a:ln>
                          <a:solidFill>
                            <a:schemeClr val="tx1"/>
                          </a:solidFill>
                          <a:effectLst/>
                          <a:latin typeface="Times" pitchFamily="18" charset="0"/>
                        </a:rPr>
                        <a:t>.</a:t>
                      </a:r>
                      <a:r>
                        <a:rPr kumimoji="0" lang="es-ES" sz="1200" b="0" i="0" u="none" strike="noStrike" cap="none" normalizeH="0" baseline="0" dirty="0" smtClean="0">
                          <a:ln>
                            <a:noFill/>
                          </a:ln>
                          <a:solidFill>
                            <a:schemeClr val="tx1"/>
                          </a:solidFill>
                          <a:effectLst/>
                          <a:latin typeface="Times" pitchFamily="18" charset="0"/>
                        </a:rPr>
                        <a:t> </a:t>
                      </a:r>
                      <a:endParaRPr kumimoji="0" lang="es-ES_tradnl" sz="1200" b="0" i="0" u="none" strike="noStrike" cap="none" normalizeH="0" baseline="0" dirty="0" smtClean="0">
                        <a:ln>
                          <a:noFill/>
                        </a:ln>
                        <a:solidFill>
                          <a:schemeClr val="tx1"/>
                        </a:solidFill>
                        <a:effectLst/>
                        <a:latin typeface="Times" pitchFamily="18" charset="0"/>
                      </a:endParaRP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1330471565"/>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3 Marcador de número de diapositiva"/>
          <p:cNvSpPr>
            <a:spLocks noGrp="1"/>
          </p:cNvSpPr>
          <p:nvPr>
            <p:ph type="sldNum" sz="quarter" idx="12"/>
          </p:nvPr>
        </p:nvSpPr>
        <p:spPr>
          <a:xfrm>
            <a:off x="7620000" y="6400800"/>
            <a:ext cx="2311400" cy="476250"/>
          </a:xfrm>
        </p:spPr>
        <p:txBody>
          <a:bodyPr/>
          <a:lstStyle/>
          <a:p>
            <a:pPr>
              <a:defRPr/>
            </a:pPr>
            <a:fld id="{E2AF504D-FF29-440A-A2DB-C0C1598E9597}" type="slidenum">
              <a:rPr lang="es-ES_tradnl"/>
              <a:pPr>
                <a:defRPr/>
              </a:pPr>
              <a:t>394</a:t>
            </a:fld>
            <a:endParaRPr lang="es-ES_tradnl" dirty="0"/>
          </a:p>
        </p:txBody>
      </p:sp>
      <p:sp>
        <p:nvSpPr>
          <p:cNvPr id="38916" name="Text Box 3"/>
          <p:cNvSpPr txBox="1">
            <a:spLocks noChangeArrowheads="1"/>
          </p:cNvSpPr>
          <p:nvPr/>
        </p:nvSpPr>
        <p:spPr bwMode="auto">
          <a:xfrm>
            <a:off x="0" y="500042"/>
            <a:ext cx="9906000" cy="461665"/>
          </a:xfrm>
          <a:prstGeom prst="rect">
            <a:avLst/>
          </a:prstGeom>
          <a:solidFill>
            <a:srgbClr val="CCFFFF"/>
          </a:solidFill>
          <a:ln w="9525">
            <a:noFill/>
            <a:miter lim="800000"/>
            <a:headEnd/>
            <a:tailEnd/>
          </a:ln>
        </p:spPr>
        <p:txBody>
          <a:bodyPr>
            <a:spAutoFit/>
          </a:bodyPr>
          <a:lstStyle/>
          <a:p>
            <a:pPr eaLnBrk="1" hangingPunct="1">
              <a:spcBef>
                <a:spcPct val="50000"/>
              </a:spcBef>
            </a:pPr>
            <a:r>
              <a:rPr lang="es-ES" sz="2200" b="1" dirty="0">
                <a:solidFill>
                  <a:srgbClr val="000066"/>
                </a:solidFill>
                <a:latin typeface="Verdana" pitchFamily="34" charset="0"/>
              </a:rPr>
              <a:t> </a:t>
            </a:r>
            <a:r>
              <a:rPr lang="es-ES" sz="2400" b="1" dirty="0">
                <a:solidFill>
                  <a:srgbClr val="000066"/>
                </a:solidFill>
                <a:latin typeface="+mn-lt"/>
              </a:rPr>
              <a:t>REQUISITOS DEL CONTRATO.</a:t>
            </a:r>
            <a:r>
              <a:rPr lang="es-ES" sz="2200" b="1" dirty="0">
                <a:solidFill>
                  <a:schemeClr val="bg2"/>
                </a:solidFill>
                <a:latin typeface="+mn-lt"/>
              </a:rPr>
              <a:t> </a:t>
            </a:r>
            <a:r>
              <a:rPr lang="es-ES" dirty="0">
                <a:solidFill>
                  <a:srgbClr val="FF0000"/>
                </a:solidFill>
                <a:latin typeface="+mn-lt"/>
              </a:rPr>
              <a:t>Desde 12/2/12 hasta 31/12/2018</a:t>
            </a:r>
            <a:endParaRPr lang="es-ES" sz="2000" b="1" dirty="0">
              <a:solidFill>
                <a:srgbClr val="FF0000"/>
              </a:solidFill>
              <a:latin typeface="+mn-lt"/>
            </a:endParaRPr>
          </a:p>
        </p:txBody>
      </p:sp>
      <p:sp>
        <p:nvSpPr>
          <p:cNvPr id="38917" name="Rectangle 4"/>
          <p:cNvSpPr>
            <a:spLocks noChangeArrowheads="1"/>
          </p:cNvSpPr>
          <p:nvPr/>
        </p:nvSpPr>
        <p:spPr bwMode="auto">
          <a:xfrm>
            <a:off x="0" y="91480"/>
            <a:ext cx="9906000" cy="457200"/>
          </a:xfrm>
          <a:prstGeom prst="rect">
            <a:avLst/>
          </a:prstGeom>
          <a:noFill/>
          <a:ln w="9525">
            <a:noFill/>
            <a:miter lim="800000"/>
            <a:headEnd/>
            <a:tailEnd/>
          </a:ln>
        </p:spPr>
        <p:txBody>
          <a:bodyPr anchor="ctr" anchorCtr="1"/>
          <a:lstStyle/>
          <a:p>
            <a:pPr algn="l"/>
            <a:endParaRPr lang="es-ES_tradnl" sz="2200" b="1" dirty="0" smtClean="0">
              <a:solidFill>
                <a:srgbClr val="FF0000"/>
              </a:solidFill>
              <a:latin typeface="Times" pitchFamily="18" charset="0"/>
            </a:endParaRPr>
          </a:p>
          <a:p>
            <a:pPr algn="l"/>
            <a:r>
              <a:rPr lang="es-ES_tradnl" sz="2200" b="1" dirty="0" smtClean="0">
                <a:solidFill>
                  <a:srgbClr val="FFFF00"/>
                </a:solidFill>
                <a:latin typeface="Times" pitchFamily="18" charset="0"/>
              </a:rPr>
              <a:t>Art</a:t>
            </a:r>
            <a:r>
              <a:rPr lang="es-ES_tradnl" sz="2200" b="1" dirty="0">
                <a:solidFill>
                  <a:srgbClr val="FFFF00"/>
                </a:solidFill>
                <a:latin typeface="Times" pitchFamily="18" charset="0"/>
              </a:rPr>
              <a:t>. 4 Ley 3/2012. Contrato a </a:t>
            </a:r>
            <a:r>
              <a:rPr lang="es-ES_tradnl" sz="2200" b="1" dirty="0" smtClean="0">
                <a:solidFill>
                  <a:srgbClr val="FFFF00"/>
                </a:solidFill>
                <a:latin typeface="Times" pitchFamily="18" charset="0"/>
              </a:rPr>
              <a:t>Emprendedores (Art. 37 LIS)</a:t>
            </a:r>
            <a:endParaRPr lang="es-ES" sz="2200" b="1" dirty="0" smtClean="0">
              <a:solidFill>
                <a:srgbClr val="FFFF00"/>
              </a:solidFill>
              <a:latin typeface="Times" pitchFamily="18" charset="0"/>
            </a:endParaRPr>
          </a:p>
          <a:p>
            <a:pPr algn="l"/>
            <a:endParaRPr lang="es-ES" sz="2200" b="1" dirty="0">
              <a:solidFill>
                <a:srgbClr val="FF0000"/>
              </a:solidFill>
              <a:latin typeface="Times" pitchFamily="18" charset="0"/>
            </a:endParaRPr>
          </a:p>
        </p:txBody>
      </p:sp>
      <p:graphicFrame>
        <p:nvGraphicFramePr>
          <p:cNvPr id="195589" name="Group 5"/>
          <p:cNvGraphicFramePr>
            <a:graphicFrameLocks noGrp="1"/>
          </p:cNvGraphicFramePr>
          <p:nvPr>
            <p:extLst>
              <p:ext uri="{D42A27DB-BD31-4B8C-83A1-F6EECF244321}">
                <p14:modId xmlns="" xmlns:p14="http://schemas.microsoft.com/office/powerpoint/2010/main" val="2270324981"/>
              </p:ext>
            </p:extLst>
          </p:nvPr>
        </p:nvGraphicFramePr>
        <p:xfrm>
          <a:off x="152400" y="1041486"/>
          <a:ext cx="9600540" cy="5602224"/>
        </p:xfrm>
        <a:graphic>
          <a:graphicData uri="http://schemas.openxmlformats.org/drawingml/2006/table">
            <a:tbl>
              <a:tblPr/>
              <a:tblGrid>
                <a:gridCol w="4114800">
                  <a:extLst>
                    <a:ext uri="{9D8B030D-6E8A-4147-A177-3AD203B41FA5}">
                      <a16:colId xmlns="" xmlns:a16="http://schemas.microsoft.com/office/drawing/2014/main" val="20000"/>
                    </a:ext>
                  </a:extLst>
                </a:gridCol>
                <a:gridCol w="5485740">
                  <a:extLst>
                    <a:ext uri="{9D8B030D-6E8A-4147-A177-3AD203B41FA5}">
                      <a16:colId xmlns="" xmlns:a16="http://schemas.microsoft.com/office/drawing/2014/main" val="20001"/>
                    </a:ext>
                  </a:extLst>
                </a:gridCol>
              </a:tblGrid>
              <a:tr h="50006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3200" b="1" i="0" u="none" strike="noStrike" cap="none" normalizeH="0" baseline="0" dirty="0" smtClean="0">
                          <a:ln>
                            <a:noFill/>
                          </a:ln>
                          <a:solidFill>
                            <a:srgbClr val="FFFF66"/>
                          </a:solidFill>
                          <a:effectLst/>
                          <a:latin typeface="Times" pitchFamily="18" charset="0"/>
                        </a:rPr>
                        <a:t>CONTRATO</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3200" b="1" i="0" u="none" strike="noStrike" cap="none" normalizeH="0" baseline="0" dirty="0" smtClean="0">
                          <a:ln>
                            <a:noFill/>
                          </a:ln>
                          <a:solidFill>
                            <a:srgbClr val="FFFF66"/>
                          </a:solidFill>
                          <a:effectLst/>
                          <a:latin typeface="Times" pitchFamily="18" charset="0"/>
                        </a:rPr>
                        <a:t>REQUISITOS</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457200">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a:tabLst/>
                      </a:pPr>
                      <a:r>
                        <a:rPr kumimoji="0" lang="es-ES_tradnl" sz="2200" b="1" i="0" u="none" strike="noStrike" cap="none" normalizeH="0" baseline="0" dirty="0" smtClean="0">
                          <a:ln>
                            <a:noFill/>
                          </a:ln>
                          <a:solidFill>
                            <a:srgbClr val="000066"/>
                          </a:solidFill>
                          <a:effectLst/>
                          <a:latin typeface="Times" pitchFamily="18" charset="0"/>
                        </a:rPr>
                        <a:t>Duración del Contrato</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200" b="1" i="0" u="none" strike="noStrike" cap="none" normalizeH="0" baseline="0" dirty="0" smtClean="0">
                          <a:ln>
                            <a:noFill/>
                          </a:ln>
                          <a:solidFill>
                            <a:srgbClr val="FFFF00"/>
                          </a:solidFill>
                          <a:effectLst/>
                          <a:latin typeface="Times" pitchFamily="18" charset="0"/>
                        </a:rPr>
                        <a:t>Indefinido</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1"/>
                  </a:ext>
                </a:extLst>
              </a:tr>
              <a:tr h="457200">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startAt="2"/>
                        <a:tabLst/>
                      </a:pPr>
                      <a:r>
                        <a:rPr kumimoji="0" lang="es-ES_tradnl" sz="2200" b="1" i="0" u="none" strike="noStrike" cap="none" normalizeH="0" baseline="0" dirty="0" smtClean="0">
                          <a:ln>
                            <a:noFill/>
                          </a:ln>
                          <a:solidFill>
                            <a:srgbClr val="000066"/>
                          </a:solidFill>
                          <a:effectLst/>
                          <a:latin typeface="Times" pitchFamily="18" charset="0"/>
                        </a:rPr>
                        <a:t>Jornada</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200" b="1" i="0" u="none" strike="noStrike" cap="none" normalizeH="0" baseline="0" dirty="0" smtClean="0">
                          <a:ln>
                            <a:noFill/>
                          </a:ln>
                          <a:solidFill>
                            <a:srgbClr val="FFFF00"/>
                          </a:solidFill>
                          <a:effectLst/>
                          <a:latin typeface="Times" pitchFamily="18" charset="0"/>
                        </a:rPr>
                        <a:t>Completa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200" b="1" i="0" u="none" strike="noStrike" cap="none" normalizeH="0" baseline="0" dirty="0" smtClean="0">
                          <a:ln>
                            <a:noFill/>
                          </a:ln>
                          <a:solidFill>
                            <a:srgbClr val="FFFF99"/>
                          </a:solidFill>
                          <a:effectLst/>
                          <a:latin typeface="Times" pitchFamily="18" charset="0"/>
                        </a:rPr>
                        <a:t>ó</a:t>
                      </a:r>
                      <a:r>
                        <a:rPr kumimoji="0" lang="es-ES_tradnl" sz="2200" b="1" i="0" u="none" strike="noStrike" cap="none" normalizeH="0" baseline="0" dirty="0" smtClean="0">
                          <a:ln>
                            <a:noFill/>
                          </a:ln>
                          <a:solidFill>
                            <a:srgbClr val="FFFF00"/>
                          </a:solidFill>
                          <a:effectLst/>
                          <a:latin typeface="Times" pitchFamily="18" charset="0"/>
                        </a:rPr>
                        <a:t> </a:t>
                      </a:r>
                      <a:r>
                        <a:rPr kumimoji="0" lang="es-ES_tradnl" sz="2200" b="1" i="0" u="none" strike="noStrike" cap="none" normalizeH="0" baseline="0" dirty="0" smtClean="0">
                          <a:ln>
                            <a:noFill/>
                          </a:ln>
                          <a:solidFill>
                            <a:srgbClr val="FFFF99"/>
                          </a:solidFill>
                          <a:effectLst/>
                          <a:latin typeface="Times" pitchFamily="18" charset="0"/>
                        </a:rPr>
                        <a:t>Parcial (a partir de 22/12/2013)</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extLst>
                  <a:ext uri="{0D108BD9-81ED-4DB2-BD59-A6C34878D82A}">
                    <a16:rowId xmlns="" xmlns:a16="http://schemas.microsoft.com/office/drawing/2014/main" val="10002"/>
                  </a:ext>
                </a:extLst>
              </a:tr>
              <a:tr h="634954">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startAt="3"/>
                        <a:tabLst/>
                      </a:pPr>
                      <a:r>
                        <a:rPr kumimoji="0" lang="es-ES_tradnl" sz="2200" b="1" i="0" u="none" strike="noStrike" cap="none" normalizeH="0" baseline="0" dirty="0" smtClean="0">
                          <a:ln>
                            <a:noFill/>
                          </a:ln>
                          <a:solidFill>
                            <a:srgbClr val="000066"/>
                          </a:solidFill>
                          <a:effectLst/>
                          <a:latin typeface="Times" pitchFamily="18" charset="0"/>
                        </a:rPr>
                        <a:t>Formalización del Contrato</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200" b="1" i="0" u="none" strike="noStrike" cap="none" normalizeH="0" baseline="0" dirty="0" smtClean="0">
                          <a:ln>
                            <a:noFill/>
                          </a:ln>
                          <a:solidFill>
                            <a:srgbClr val="FFFF00"/>
                          </a:solidFill>
                          <a:effectLst/>
                          <a:latin typeface="Times" pitchFamily="18" charset="0"/>
                        </a:rPr>
                        <a:t>Por Escrito</a:t>
                      </a:r>
                      <a:r>
                        <a:rPr kumimoji="0" lang="es-ES_tradnl" sz="2000" b="1" i="0" u="none" strike="noStrike" cap="none" normalizeH="0" baseline="0" dirty="0" smtClean="0">
                          <a:ln>
                            <a:noFill/>
                          </a:ln>
                          <a:solidFill>
                            <a:schemeClr val="tx1"/>
                          </a:solidFill>
                          <a:effectLst/>
                          <a:latin typeface="Times" pitchFamily="18" charset="0"/>
                        </a:rPr>
                        <a:t>, en el modelo que se establezca</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3"/>
                  </a:ext>
                </a:extLst>
              </a:tr>
              <a:tr h="852488">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startAt="4"/>
                        <a:tabLst/>
                      </a:pPr>
                      <a:r>
                        <a:rPr kumimoji="0" lang="es-ES_tradnl" sz="2200" b="1" i="0" u="none" strike="noStrike" cap="none" normalizeH="0" baseline="0" dirty="0" smtClean="0">
                          <a:ln>
                            <a:noFill/>
                          </a:ln>
                          <a:solidFill>
                            <a:srgbClr val="000066"/>
                          </a:solidFill>
                          <a:effectLst/>
                          <a:latin typeface="Times" pitchFamily="18" charset="0"/>
                        </a:rPr>
                        <a:t>Régimen jurídico</a:t>
                      </a:r>
                    </a:p>
                    <a:p>
                      <a:pPr marL="533400" marR="0" lvl="0" indent="-533400" algn="l" defTabSz="914400" rtl="0" eaLnBrk="0" fontAlgn="base" latinLnBrk="0" hangingPunct="0">
                        <a:lnSpc>
                          <a:spcPct val="100000"/>
                        </a:lnSpc>
                        <a:spcBef>
                          <a:spcPct val="20000"/>
                        </a:spcBef>
                        <a:spcAft>
                          <a:spcPct val="0"/>
                        </a:spcAft>
                        <a:buClrTx/>
                        <a:buSzTx/>
                        <a:buFontTx/>
                        <a:buChar char="•"/>
                        <a:tabLst/>
                      </a:pPr>
                      <a:r>
                        <a:rPr kumimoji="0" lang="es-ES_tradnl" sz="2200" b="1" i="0" u="none" strike="noStrike" cap="none" normalizeH="0" baseline="0" dirty="0" smtClean="0">
                          <a:ln>
                            <a:noFill/>
                          </a:ln>
                          <a:solidFill>
                            <a:srgbClr val="000066"/>
                          </a:solidFill>
                          <a:effectLst/>
                          <a:latin typeface="Times" pitchFamily="18" charset="0"/>
                        </a:rPr>
                        <a:t>del contrato </a:t>
                      </a:r>
                    </a:p>
                    <a:p>
                      <a:pPr marL="533400" marR="0" lvl="0" indent="-533400" algn="l" defTabSz="914400" rtl="0" eaLnBrk="0" fontAlgn="base" latinLnBrk="0" hangingPunct="0">
                        <a:lnSpc>
                          <a:spcPct val="100000"/>
                        </a:lnSpc>
                        <a:spcBef>
                          <a:spcPct val="20000"/>
                        </a:spcBef>
                        <a:spcAft>
                          <a:spcPct val="0"/>
                        </a:spcAft>
                        <a:buClrTx/>
                        <a:buSzTx/>
                        <a:buFontTx/>
                        <a:buChar char="•"/>
                        <a:tabLst/>
                      </a:pPr>
                      <a:r>
                        <a:rPr kumimoji="0" lang="es-ES_tradnl" sz="2200" b="1" i="0" u="none" strike="noStrike" cap="none" normalizeH="0" baseline="0" dirty="0" smtClean="0">
                          <a:ln>
                            <a:noFill/>
                          </a:ln>
                          <a:solidFill>
                            <a:srgbClr val="000066"/>
                          </a:solidFill>
                          <a:effectLst/>
                          <a:latin typeface="Times" pitchFamily="18" charset="0"/>
                        </a:rPr>
                        <a:t>y los derechos y obligaciones que de él se deriven </a:t>
                      </a:r>
                    </a:p>
                    <a:p>
                      <a:pPr marL="533400" marR="0" lvl="0" indent="-533400" algn="l" defTabSz="914400" rtl="0" eaLnBrk="0" fontAlgn="base" latinLnBrk="0" hangingPunct="0">
                        <a:lnSpc>
                          <a:spcPct val="100000"/>
                        </a:lnSpc>
                        <a:spcBef>
                          <a:spcPct val="20000"/>
                        </a:spcBef>
                        <a:spcAft>
                          <a:spcPct val="0"/>
                        </a:spcAft>
                        <a:buClrTx/>
                        <a:buSzTx/>
                        <a:buFontTx/>
                        <a:buNone/>
                        <a:tabLst/>
                      </a:pPr>
                      <a:r>
                        <a:rPr kumimoji="0" lang="es-ES_tradnl" sz="2200" b="1" i="0" u="none" strike="noStrike" cap="none" normalizeH="0" baseline="0" dirty="0" smtClean="0">
                          <a:ln>
                            <a:noFill/>
                          </a:ln>
                          <a:solidFill>
                            <a:srgbClr val="000066"/>
                          </a:solidFill>
                          <a:effectLst/>
                          <a:latin typeface="Times" pitchFamily="18" charset="0"/>
                        </a:rPr>
                        <a:t>      </a:t>
                      </a:r>
                      <a:r>
                        <a:rPr kumimoji="0" lang="es-ES_tradnl" sz="2200" b="1" i="0" u="sng" strike="noStrike" cap="none" normalizeH="0" baseline="0" dirty="0" smtClean="0">
                          <a:ln>
                            <a:noFill/>
                          </a:ln>
                          <a:solidFill>
                            <a:srgbClr val="FF0000"/>
                          </a:solidFill>
                          <a:effectLst/>
                          <a:latin typeface="Times" pitchFamily="18" charset="0"/>
                        </a:rPr>
                        <a:t>se regirán:</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2000" b="1" i="0" u="none" strike="noStrike" cap="none" normalizeH="0" baseline="0" dirty="0" smtClean="0">
                          <a:ln>
                            <a:noFill/>
                          </a:ln>
                          <a:solidFill>
                            <a:schemeClr val="tx1"/>
                          </a:solidFill>
                          <a:effectLst/>
                          <a:latin typeface="Times" pitchFamily="18" charset="0"/>
                        </a:rPr>
                        <a:t> </a:t>
                      </a:r>
                      <a:r>
                        <a:rPr kumimoji="0" lang="es-ES_tradnl" sz="2000" b="1" i="0" u="none" strike="noStrike" cap="none" normalizeH="0" baseline="0" dirty="0" smtClean="0">
                          <a:ln>
                            <a:noFill/>
                          </a:ln>
                          <a:solidFill>
                            <a:srgbClr val="FFFF00"/>
                          </a:solidFill>
                          <a:effectLst/>
                          <a:latin typeface="Times" pitchFamily="18" charset="0"/>
                        </a:rPr>
                        <a:t>Con </a:t>
                      </a:r>
                      <a:r>
                        <a:rPr kumimoji="0" lang="es-ES_tradnl" sz="2000" b="1" i="0" u="sng" strike="noStrike" cap="none" normalizeH="0" baseline="0" dirty="0" smtClean="0">
                          <a:ln>
                            <a:noFill/>
                          </a:ln>
                          <a:solidFill>
                            <a:srgbClr val="FFFF00"/>
                          </a:solidFill>
                          <a:effectLst/>
                          <a:latin typeface="Times" pitchFamily="18" charset="0"/>
                        </a:rPr>
                        <a:t>carácter general</a:t>
                      </a:r>
                      <a:r>
                        <a:rPr kumimoji="0" lang="es-ES_tradnl" sz="2000" b="1" i="0" u="none" strike="noStrike" cap="none" normalizeH="0" baseline="0" dirty="0" smtClean="0">
                          <a:ln>
                            <a:noFill/>
                          </a:ln>
                          <a:solidFill>
                            <a:srgbClr val="FFFF00"/>
                          </a:solidFill>
                          <a:effectLst/>
                          <a:latin typeface="Times" pitchFamily="18" charset="0"/>
                        </a:rPr>
                        <a:t>:</a:t>
                      </a:r>
                      <a:endParaRPr kumimoji="0" lang="es-ES_tradnl" sz="1800" b="1" i="0" u="none" strike="noStrike" cap="none" normalizeH="0" baseline="0" dirty="0" smtClean="0">
                        <a:ln>
                          <a:noFill/>
                        </a:ln>
                        <a:solidFill>
                          <a:srgbClr val="FFFF00"/>
                        </a:solidFill>
                        <a:effectLst/>
                        <a:latin typeface="Times" pitchFamily="18" charset="0"/>
                      </a:endParaRPr>
                    </a:p>
                    <a:p>
                      <a:pPr marL="0" marR="0" lvl="0" indent="0" algn="l" defTabSz="914400" rtl="0" eaLnBrk="0" fontAlgn="base" latinLnBrk="0" hangingPunct="0">
                        <a:lnSpc>
                          <a:spcPct val="100000"/>
                        </a:lnSpc>
                        <a:spcBef>
                          <a:spcPct val="20000"/>
                        </a:spcBef>
                        <a:spcAft>
                          <a:spcPct val="0"/>
                        </a:spcAft>
                        <a:buClrTx/>
                        <a:buSzTx/>
                        <a:buFont typeface="Wingdings" pitchFamily="2" charset="2"/>
                        <a:buChar char="ü"/>
                        <a:tabLst/>
                      </a:pPr>
                      <a:r>
                        <a:rPr kumimoji="0" lang="es-ES_tradnl" sz="1800" b="1" i="0" u="none" strike="noStrike" cap="none" normalizeH="0" baseline="0" dirty="0" smtClean="0">
                          <a:ln>
                            <a:noFill/>
                          </a:ln>
                          <a:solidFill>
                            <a:schemeClr val="tx1"/>
                          </a:solidFill>
                          <a:effectLst/>
                          <a:latin typeface="Times" pitchFamily="18" charset="0"/>
                        </a:rPr>
                        <a:t>Por lo dispuesto en el Estatuto de los Trabajadores (R D </a:t>
                      </a:r>
                      <a:r>
                        <a:rPr kumimoji="0" lang="es-ES_tradnl" sz="1800" b="1" i="0" u="none" strike="noStrike" cap="none" normalizeH="0" baseline="0" dirty="0" err="1" smtClean="0">
                          <a:ln>
                            <a:noFill/>
                          </a:ln>
                          <a:solidFill>
                            <a:schemeClr val="tx1"/>
                          </a:solidFill>
                          <a:effectLst/>
                          <a:latin typeface="Times" pitchFamily="18" charset="0"/>
                        </a:rPr>
                        <a:t>Lgvº</a:t>
                      </a:r>
                      <a:r>
                        <a:rPr kumimoji="0" lang="es-ES_tradnl" sz="1800" b="1" i="0" u="none" strike="noStrike" cap="none" normalizeH="0" baseline="0" dirty="0" smtClean="0">
                          <a:ln>
                            <a:noFill/>
                          </a:ln>
                          <a:solidFill>
                            <a:schemeClr val="tx1"/>
                          </a:solidFill>
                          <a:effectLst/>
                          <a:latin typeface="Times" pitchFamily="18" charset="0"/>
                        </a:rPr>
                        <a:t> 2/2015, TR de la Ley del ET) </a:t>
                      </a:r>
                    </a:p>
                    <a:p>
                      <a:pPr marL="0" marR="0" lvl="0" indent="0" algn="l" defTabSz="914400" rtl="0" eaLnBrk="0" fontAlgn="base" latinLnBrk="0" hangingPunct="0">
                        <a:lnSpc>
                          <a:spcPct val="100000"/>
                        </a:lnSpc>
                        <a:spcBef>
                          <a:spcPct val="20000"/>
                        </a:spcBef>
                        <a:spcAft>
                          <a:spcPct val="0"/>
                        </a:spcAft>
                        <a:buClrTx/>
                        <a:buSzTx/>
                        <a:buFont typeface="Wingdings" pitchFamily="2" charset="2"/>
                        <a:buChar char="ü"/>
                        <a:tabLst/>
                      </a:pPr>
                      <a:r>
                        <a:rPr kumimoji="0" lang="es-ES_tradnl" sz="1800" b="1" i="0" u="none" strike="noStrike" cap="none" normalizeH="0" baseline="0" dirty="0" smtClean="0">
                          <a:ln>
                            <a:noFill/>
                          </a:ln>
                          <a:solidFill>
                            <a:schemeClr val="tx1"/>
                          </a:solidFill>
                          <a:effectLst/>
                          <a:latin typeface="Times" pitchFamily="18" charset="0"/>
                        </a:rPr>
                        <a:t>y en los convenios colectivos para los contratos por tiempo indefinido.  </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2000" b="1" i="0" u="none" strike="noStrike" cap="none" normalizeH="0" baseline="0" dirty="0" smtClean="0">
                          <a:ln>
                            <a:noFill/>
                          </a:ln>
                          <a:solidFill>
                            <a:schemeClr val="tx1"/>
                          </a:solidFill>
                          <a:effectLst/>
                          <a:latin typeface="Times" pitchFamily="18" charset="0"/>
                        </a:rPr>
                        <a:t> Con la única </a:t>
                      </a:r>
                      <a:r>
                        <a:rPr kumimoji="0" lang="es-ES_tradnl" sz="2000" b="1" i="0" u="sng" strike="noStrike" cap="none" normalizeH="0" baseline="0" dirty="0" smtClean="0">
                          <a:ln>
                            <a:noFill/>
                          </a:ln>
                          <a:solidFill>
                            <a:schemeClr val="tx1"/>
                          </a:solidFill>
                          <a:effectLst/>
                          <a:latin typeface="Times" pitchFamily="18" charset="0"/>
                        </a:rPr>
                        <a:t>excepción</a:t>
                      </a:r>
                      <a:r>
                        <a:rPr kumimoji="0" lang="es-ES_tradnl" sz="2000" b="1" i="0" u="none" strike="noStrike" cap="none" normalizeH="0" baseline="0" dirty="0" smtClean="0">
                          <a:ln>
                            <a:noFill/>
                          </a:ln>
                          <a:solidFill>
                            <a:schemeClr val="tx1"/>
                          </a:solidFill>
                          <a:effectLst/>
                          <a:latin typeface="Times" pitchFamily="18" charset="0"/>
                        </a:rPr>
                        <a:t> de la </a:t>
                      </a:r>
                      <a:r>
                        <a:rPr kumimoji="0" lang="es-ES_tradnl" sz="2000" b="1" i="0" u="sng" strike="noStrike" cap="none" normalizeH="0" baseline="0" dirty="0" smtClean="0">
                          <a:ln>
                            <a:noFill/>
                          </a:ln>
                          <a:solidFill>
                            <a:schemeClr val="tx1"/>
                          </a:solidFill>
                          <a:effectLst/>
                          <a:latin typeface="Times" pitchFamily="18" charset="0"/>
                        </a:rPr>
                        <a:t>duración del período de prueba</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extLst>
                  <a:ext uri="{0D108BD9-81ED-4DB2-BD59-A6C34878D82A}">
                    <a16:rowId xmlns="" xmlns:a16="http://schemas.microsoft.com/office/drawing/2014/main" val="10004"/>
                  </a:ext>
                </a:extLst>
              </a:tr>
              <a:tr h="325222">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startAt="5"/>
                        <a:tabLst/>
                      </a:pPr>
                      <a:r>
                        <a:rPr kumimoji="0" lang="es-ES_tradnl" sz="2200" b="1" i="0" u="none" strike="noStrike" cap="none" normalizeH="0" baseline="0" dirty="0" smtClean="0">
                          <a:ln>
                            <a:noFill/>
                          </a:ln>
                          <a:solidFill>
                            <a:srgbClr val="000066"/>
                          </a:solidFill>
                          <a:effectLst/>
                          <a:latin typeface="Times" pitchFamily="18" charset="0"/>
                        </a:rPr>
                        <a:t>Período de </a:t>
                      </a:r>
                      <a:r>
                        <a:rPr kumimoji="0" lang="es-ES_tradnl" sz="2200" b="1" i="0" u="none" strike="noStrike" cap="none" normalizeH="0" baseline="0" dirty="0" smtClean="0">
                          <a:ln>
                            <a:noFill/>
                          </a:ln>
                          <a:solidFill>
                            <a:srgbClr val="FF0000"/>
                          </a:solidFill>
                          <a:effectLst/>
                          <a:latin typeface="Times" pitchFamily="18" charset="0"/>
                        </a:rPr>
                        <a:t>prueba</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200" b="1" i="0" u="none" strike="noStrike" cap="none" normalizeH="0" baseline="0" dirty="0" smtClean="0">
                          <a:ln>
                            <a:noFill/>
                          </a:ln>
                          <a:solidFill>
                            <a:srgbClr val="FFFF00"/>
                          </a:solidFill>
                          <a:effectLst/>
                          <a:latin typeface="Times" pitchFamily="18" charset="0"/>
                        </a:rPr>
                        <a:t>Un año</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2198605164"/>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3 Marcador de número de diapositiva"/>
          <p:cNvSpPr>
            <a:spLocks noGrp="1"/>
          </p:cNvSpPr>
          <p:nvPr>
            <p:ph type="sldNum" sz="quarter" idx="12"/>
          </p:nvPr>
        </p:nvSpPr>
        <p:spPr>
          <a:xfrm>
            <a:off x="7670800" y="6457950"/>
            <a:ext cx="2311400" cy="476250"/>
          </a:xfrm>
        </p:spPr>
        <p:txBody>
          <a:bodyPr/>
          <a:lstStyle/>
          <a:p>
            <a:pPr>
              <a:defRPr/>
            </a:pPr>
            <a:fld id="{B9E0FE9D-9069-45C9-98B3-CA28B0ADF0E2}" type="slidenum">
              <a:rPr lang="es-ES_tradnl"/>
              <a:pPr>
                <a:defRPr/>
              </a:pPr>
              <a:t>395</a:t>
            </a:fld>
            <a:endParaRPr lang="es-ES_tradnl"/>
          </a:p>
        </p:txBody>
      </p:sp>
      <p:sp>
        <p:nvSpPr>
          <p:cNvPr id="39940" name="Text Box 3"/>
          <p:cNvSpPr txBox="1">
            <a:spLocks noChangeArrowheads="1"/>
          </p:cNvSpPr>
          <p:nvPr/>
        </p:nvSpPr>
        <p:spPr bwMode="auto">
          <a:xfrm>
            <a:off x="0" y="457200"/>
            <a:ext cx="9906000" cy="461665"/>
          </a:xfrm>
          <a:prstGeom prst="rect">
            <a:avLst/>
          </a:prstGeom>
          <a:solidFill>
            <a:srgbClr val="CCFFFF"/>
          </a:solidFill>
          <a:ln w="9525">
            <a:noFill/>
            <a:miter lim="800000"/>
            <a:headEnd/>
            <a:tailEnd/>
          </a:ln>
        </p:spPr>
        <p:txBody>
          <a:bodyPr>
            <a:spAutoFit/>
          </a:bodyPr>
          <a:lstStyle/>
          <a:p>
            <a:pPr eaLnBrk="1" hangingPunct="1">
              <a:spcBef>
                <a:spcPct val="50000"/>
              </a:spcBef>
            </a:pPr>
            <a:r>
              <a:rPr lang="es-ES" sz="2200" b="1" dirty="0">
                <a:solidFill>
                  <a:srgbClr val="000066"/>
                </a:solidFill>
                <a:latin typeface="+mn-lt"/>
              </a:rPr>
              <a:t> </a:t>
            </a:r>
            <a:r>
              <a:rPr lang="es-ES" sz="2400" b="1" dirty="0">
                <a:solidFill>
                  <a:srgbClr val="000066"/>
                </a:solidFill>
                <a:latin typeface="+mn-lt"/>
              </a:rPr>
              <a:t>INCENTIVOS FISCALES (1).</a:t>
            </a:r>
            <a:r>
              <a:rPr lang="es-ES" sz="2200" b="1" dirty="0">
                <a:solidFill>
                  <a:schemeClr val="bg2"/>
                </a:solidFill>
                <a:latin typeface="+mn-lt"/>
              </a:rPr>
              <a:t> </a:t>
            </a:r>
            <a:r>
              <a:rPr lang="es-ES" dirty="0" smtClean="0">
                <a:solidFill>
                  <a:srgbClr val="FF0000"/>
                </a:solidFill>
                <a:latin typeface="+mn-lt"/>
              </a:rPr>
              <a:t>Desde </a:t>
            </a:r>
            <a:r>
              <a:rPr lang="es-ES" dirty="0">
                <a:solidFill>
                  <a:srgbClr val="FF0000"/>
                </a:solidFill>
                <a:latin typeface="+mn-lt"/>
              </a:rPr>
              <a:t>12/2/12 hasta 31/12/2018</a:t>
            </a:r>
            <a:endParaRPr lang="es-ES" sz="2000" b="1" dirty="0">
              <a:solidFill>
                <a:srgbClr val="FF0000"/>
              </a:solidFill>
              <a:latin typeface="+mn-lt"/>
            </a:endParaRPr>
          </a:p>
        </p:txBody>
      </p:sp>
      <p:sp>
        <p:nvSpPr>
          <p:cNvPr id="39941" name="Rectangle 4"/>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pPr algn="l"/>
            <a:endParaRPr lang="es-ES_tradnl" sz="2200" b="1" dirty="0" smtClean="0">
              <a:solidFill>
                <a:srgbClr val="FF0000"/>
              </a:solidFill>
              <a:latin typeface="Times" pitchFamily="18" charset="0"/>
            </a:endParaRPr>
          </a:p>
          <a:p>
            <a:pPr algn="l"/>
            <a:r>
              <a:rPr lang="es-ES_tradnl" sz="2200" b="1" dirty="0" smtClean="0">
                <a:solidFill>
                  <a:srgbClr val="FFFF66"/>
                </a:solidFill>
                <a:latin typeface="Times" pitchFamily="18" charset="0"/>
              </a:rPr>
              <a:t>Art</a:t>
            </a:r>
            <a:r>
              <a:rPr lang="es-ES_tradnl" sz="2200" b="1" dirty="0">
                <a:solidFill>
                  <a:srgbClr val="FFFF66"/>
                </a:solidFill>
                <a:latin typeface="Times" pitchFamily="18" charset="0"/>
              </a:rPr>
              <a:t>. 4 Ley 3/2012. Contrato a </a:t>
            </a:r>
            <a:r>
              <a:rPr lang="es-ES_tradnl" sz="2200" b="1" dirty="0" smtClean="0">
                <a:solidFill>
                  <a:srgbClr val="FFFF66"/>
                </a:solidFill>
                <a:latin typeface="Times" pitchFamily="18" charset="0"/>
              </a:rPr>
              <a:t>Emprendedores (Art. 37 LIS)</a:t>
            </a:r>
            <a:endParaRPr lang="es-ES" sz="2200" b="1" dirty="0" smtClean="0">
              <a:solidFill>
                <a:srgbClr val="FFFF66"/>
              </a:solidFill>
              <a:latin typeface="Times" pitchFamily="18" charset="0"/>
            </a:endParaRPr>
          </a:p>
          <a:p>
            <a:pPr algn="l"/>
            <a:r>
              <a:rPr lang="es-ES_tradnl" sz="2200" b="1" dirty="0" smtClean="0">
                <a:solidFill>
                  <a:srgbClr val="FFFF66"/>
                </a:solidFill>
                <a:latin typeface="Times" pitchFamily="18" charset="0"/>
              </a:rPr>
              <a:t> </a:t>
            </a:r>
            <a:endParaRPr lang="es-ES" sz="2200" b="1" dirty="0">
              <a:solidFill>
                <a:srgbClr val="FFFF66"/>
              </a:solidFill>
              <a:latin typeface="Times" pitchFamily="18" charset="0"/>
            </a:endParaRPr>
          </a:p>
        </p:txBody>
      </p:sp>
      <p:graphicFrame>
        <p:nvGraphicFramePr>
          <p:cNvPr id="197652" name="Group 20"/>
          <p:cNvGraphicFramePr>
            <a:graphicFrameLocks noGrp="1"/>
          </p:cNvGraphicFramePr>
          <p:nvPr>
            <p:extLst>
              <p:ext uri="{D42A27DB-BD31-4B8C-83A1-F6EECF244321}">
                <p14:modId xmlns="" xmlns:p14="http://schemas.microsoft.com/office/powerpoint/2010/main" val="2049649817"/>
              </p:ext>
            </p:extLst>
          </p:nvPr>
        </p:nvGraphicFramePr>
        <p:xfrm>
          <a:off x="153062" y="1048896"/>
          <a:ext cx="9677267" cy="5580504"/>
        </p:xfrm>
        <a:graphic>
          <a:graphicData uri="http://schemas.openxmlformats.org/drawingml/2006/table">
            <a:tbl>
              <a:tblPr/>
              <a:tblGrid>
                <a:gridCol w="4571206">
                  <a:extLst>
                    <a:ext uri="{9D8B030D-6E8A-4147-A177-3AD203B41FA5}">
                      <a16:colId xmlns="" xmlns:a16="http://schemas.microsoft.com/office/drawing/2014/main" val="20000"/>
                    </a:ext>
                  </a:extLst>
                </a:gridCol>
                <a:gridCol w="5106061">
                  <a:extLst>
                    <a:ext uri="{9D8B030D-6E8A-4147-A177-3AD203B41FA5}">
                      <a16:colId xmlns="" xmlns:a16="http://schemas.microsoft.com/office/drawing/2014/main" val="20001"/>
                    </a:ext>
                  </a:extLst>
                </a:gridCol>
              </a:tblGrid>
              <a:tr h="77383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400" b="1" i="0" u="none" strike="noStrike" cap="none" normalizeH="0" baseline="0" dirty="0" smtClean="0">
                          <a:ln>
                            <a:noFill/>
                          </a:ln>
                          <a:solidFill>
                            <a:srgbClr val="FFFF00"/>
                          </a:solidFill>
                          <a:effectLst/>
                          <a:latin typeface="Times" pitchFamily="18" charset="0"/>
                        </a:rPr>
                        <a:t>CONDICIONES</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400" b="1" i="0" u="none" strike="noStrike" cap="none" normalizeH="0" baseline="0" dirty="0" smtClean="0">
                          <a:ln>
                            <a:noFill/>
                          </a:ln>
                          <a:solidFill>
                            <a:srgbClr val="FFFF00"/>
                          </a:solidFill>
                          <a:effectLst/>
                          <a:latin typeface="Times" pitchFamily="18" charset="0"/>
                        </a:rPr>
                        <a:t>INCENTIVOS FISCALES PARA LA EMPRESA</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1435224">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a:tabLst/>
                      </a:pPr>
                      <a:r>
                        <a:rPr kumimoji="0" lang="es-ES_tradnl" sz="2200" b="1" i="0" u="sng" strike="noStrike" cap="none" normalizeH="0" baseline="0" dirty="0" smtClean="0">
                          <a:ln>
                            <a:noFill/>
                          </a:ln>
                          <a:solidFill>
                            <a:srgbClr val="000066"/>
                          </a:solidFill>
                          <a:effectLst/>
                          <a:latin typeface="Times" pitchFamily="18" charset="0"/>
                        </a:rPr>
                        <a:t>El </a:t>
                      </a:r>
                      <a:r>
                        <a:rPr kumimoji="0" lang="es-ES_tradnl" sz="2200" b="1" i="0" u="sng" strike="noStrike" cap="none" normalizeH="0" baseline="0" dirty="0" smtClean="0">
                          <a:ln>
                            <a:noFill/>
                          </a:ln>
                          <a:solidFill>
                            <a:srgbClr val="FF0000"/>
                          </a:solidFill>
                          <a:effectLst/>
                          <a:latin typeface="Times" pitchFamily="18" charset="0"/>
                        </a:rPr>
                        <a:t>primer contrato</a:t>
                      </a:r>
                      <a:r>
                        <a:rPr kumimoji="0" lang="es-ES_tradnl" sz="2000" b="1" i="0" u="none" strike="noStrike" cap="none" normalizeH="0" baseline="0" dirty="0" smtClean="0">
                          <a:ln>
                            <a:noFill/>
                          </a:ln>
                          <a:solidFill>
                            <a:srgbClr val="000066"/>
                          </a:solidFill>
                          <a:effectLst/>
                          <a:latin typeface="Times" pitchFamily="18" charset="0"/>
                        </a:rPr>
                        <a:t> </a:t>
                      </a:r>
                      <a:r>
                        <a:rPr kumimoji="0" lang="es-ES_tradnl" sz="2000" b="1" i="0" u="sng" strike="noStrike" cap="none" normalizeH="0" baseline="0" dirty="0" smtClean="0">
                          <a:ln>
                            <a:noFill/>
                          </a:ln>
                          <a:solidFill>
                            <a:srgbClr val="000066"/>
                          </a:solidFill>
                          <a:effectLst/>
                          <a:latin typeface="Times" pitchFamily="18" charset="0"/>
                        </a:rPr>
                        <a:t>de</a:t>
                      </a:r>
                      <a:r>
                        <a:rPr kumimoji="0" lang="es-ES_tradnl" sz="2000" b="1" i="0" u="none" strike="noStrike" cap="none" normalizeH="0" baseline="0" dirty="0" smtClean="0">
                          <a:ln>
                            <a:noFill/>
                          </a:ln>
                          <a:solidFill>
                            <a:srgbClr val="000066"/>
                          </a:solidFill>
                          <a:effectLst/>
                          <a:latin typeface="Times" pitchFamily="18" charset="0"/>
                        </a:rPr>
                        <a:t> trabajo concertado por </a:t>
                      </a:r>
                      <a:r>
                        <a:rPr kumimoji="0" lang="es-ES_tradnl" sz="2200" b="1" i="0" u="sng" strike="noStrike" cap="none" normalizeH="0" baseline="0" dirty="0" smtClean="0">
                          <a:ln>
                            <a:noFill/>
                          </a:ln>
                          <a:solidFill>
                            <a:srgbClr val="000066"/>
                          </a:solidFill>
                          <a:effectLst/>
                          <a:latin typeface="Times" pitchFamily="18" charset="0"/>
                        </a:rPr>
                        <a:t>la empresa</a:t>
                      </a:r>
                      <a:r>
                        <a:rPr kumimoji="0" lang="es-ES_tradnl" sz="2000" b="1" i="0" u="none" strike="noStrike" cap="none" normalizeH="0" baseline="0" dirty="0" smtClean="0">
                          <a:ln>
                            <a:noFill/>
                          </a:ln>
                          <a:solidFill>
                            <a:srgbClr val="000066"/>
                          </a:solidFill>
                          <a:effectLst/>
                          <a:latin typeface="Times" pitchFamily="18" charset="0"/>
                        </a:rPr>
                        <a:t> se realice </a:t>
                      </a:r>
                      <a:r>
                        <a:rPr kumimoji="0" lang="es-ES_tradnl" sz="2200" b="1" i="0" u="sng" strike="noStrike" cap="none" normalizeH="0" baseline="0" dirty="0" smtClean="0">
                          <a:ln>
                            <a:noFill/>
                          </a:ln>
                          <a:solidFill>
                            <a:srgbClr val="000066"/>
                          </a:solidFill>
                          <a:effectLst/>
                          <a:latin typeface="Times" pitchFamily="18" charset="0"/>
                        </a:rPr>
                        <a:t>con un </a:t>
                      </a:r>
                      <a:r>
                        <a:rPr kumimoji="0" lang="es-ES_tradnl" sz="2200" b="1" i="0" u="sng" strike="noStrike" cap="none" normalizeH="0" baseline="0" dirty="0" smtClean="0">
                          <a:ln>
                            <a:noFill/>
                          </a:ln>
                          <a:solidFill>
                            <a:srgbClr val="FF0000"/>
                          </a:solidFill>
                          <a:effectLst/>
                          <a:latin typeface="Times" pitchFamily="18" charset="0"/>
                        </a:rPr>
                        <a:t>menor de 30</a:t>
                      </a:r>
                      <a:r>
                        <a:rPr kumimoji="0" lang="es-ES_tradnl" sz="2200" b="1" i="0" u="sng" strike="noStrike" cap="none" normalizeH="0" baseline="0" dirty="0" smtClean="0">
                          <a:ln>
                            <a:noFill/>
                          </a:ln>
                          <a:solidFill>
                            <a:srgbClr val="000066"/>
                          </a:solidFill>
                          <a:effectLst/>
                          <a:latin typeface="Times" pitchFamily="18" charset="0"/>
                        </a:rPr>
                        <a:t> </a:t>
                      </a:r>
                      <a:r>
                        <a:rPr kumimoji="0" lang="es-ES_tradnl" sz="2200" b="1" i="0" u="sng" strike="noStrike" cap="none" normalizeH="0" baseline="0" dirty="0" smtClean="0">
                          <a:ln>
                            <a:noFill/>
                          </a:ln>
                          <a:solidFill>
                            <a:srgbClr val="FF0000"/>
                          </a:solidFill>
                          <a:effectLst/>
                          <a:latin typeface="Times" pitchFamily="18" charset="0"/>
                        </a:rPr>
                        <a:t>años</a:t>
                      </a:r>
                      <a:r>
                        <a:rPr kumimoji="0" lang="es-ES_tradnl" sz="2200" b="1" i="0" u="none" strike="noStrike" cap="none" normalizeH="0" baseline="0" dirty="0" smtClean="0">
                          <a:ln>
                            <a:noFill/>
                          </a:ln>
                          <a:solidFill>
                            <a:srgbClr val="000066"/>
                          </a:solidFill>
                          <a:effectLst/>
                          <a:latin typeface="Times" pitchFamily="18" charset="0"/>
                        </a:rPr>
                        <a:t>  (</a:t>
                      </a:r>
                      <a:r>
                        <a:rPr kumimoji="0" lang="es-ES_tradnl" sz="2200" b="1" i="0" u="sng" strike="noStrike" cap="none" normalizeH="0" baseline="0" dirty="0" smtClean="0">
                          <a:ln>
                            <a:noFill/>
                          </a:ln>
                          <a:solidFill>
                            <a:srgbClr val="000066"/>
                          </a:solidFill>
                          <a:effectLst/>
                          <a:latin typeface="Times" pitchFamily="18" charset="0"/>
                        </a:rPr>
                        <a:t>a emprendedores)</a:t>
                      </a:r>
                      <a:endParaRPr kumimoji="0" lang="es-ES_tradnl" sz="2200" b="1" i="0" u="none" strike="noStrike" cap="none" normalizeH="0" baseline="0" dirty="0" smtClean="0">
                        <a:ln>
                          <a:noFill/>
                        </a:ln>
                        <a:solidFill>
                          <a:srgbClr val="000066"/>
                        </a:solidFill>
                        <a:effectLst/>
                        <a:latin typeface="Times" pitchFamily="18" charset="0"/>
                      </a:endParaRP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chemeClr val="tx1"/>
                          </a:solidFill>
                          <a:effectLst/>
                          <a:latin typeface="Times" pitchFamily="18" charset="0"/>
                        </a:rPr>
                        <a:t>Deducción fiscal: </a:t>
                      </a:r>
                      <a:r>
                        <a:rPr kumimoji="0" lang="es-ES_tradnl" sz="2400" b="1" i="0" u="sng" strike="noStrike" cap="none" normalizeH="0" baseline="0" dirty="0" smtClean="0">
                          <a:ln>
                            <a:noFill/>
                          </a:ln>
                          <a:solidFill>
                            <a:srgbClr val="FFFF00"/>
                          </a:solidFill>
                          <a:effectLst/>
                          <a:latin typeface="Times" pitchFamily="18" charset="0"/>
                        </a:rPr>
                        <a:t>3.000 €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Times" pitchFamily="18" charset="0"/>
                        </a:rPr>
                        <a:t>(Por </a:t>
                      </a:r>
                      <a:r>
                        <a:rPr kumimoji="0" lang="es-ES_tradnl" sz="1800" b="1" i="0" u="sng" strike="noStrike" cap="none" normalizeH="0" baseline="0" dirty="0" smtClean="0">
                          <a:ln>
                            <a:noFill/>
                          </a:ln>
                          <a:solidFill>
                            <a:srgbClr val="FFFF00"/>
                          </a:solidFill>
                          <a:effectLst/>
                          <a:latin typeface="Times" pitchFamily="18" charset="0"/>
                        </a:rPr>
                        <a:t>el primer trabajador contratado</a:t>
                      </a:r>
                      <a:r>
                        <a:rPr kumimoji="0" lang="es-ES_tradnl" sz="1800" b="1" i="0" u="none" strike="noStrike" cap="none" normalizeH="0" baseline="0" dirty="0" smtClean="0">
                          <a:ln>
                            <a:noFill/>
                          </a:ln>
                          <a:solidFill>
                            <a:srgbClr val="FFFF00"/>
                          </a:solidFill>
                          <a:effectLst/>
                          <a:latin typeface="Times" pitchFamily="18" charset="0"/>
                        </a:rPr>
                        <a:t> </a:t>
                      </a:r>
                      <a:r>
                        <a:rPr kumimoji="0" lang="es-ES_tradnl" sz="1800" b="1" i="0" u="none" strike="noStrike" cap="none" normalizeH="0" baseline="0" dirty="0" smtClean="0">
                          <a:ln>
                            <a:noFill/>
                          </a:ln>
                          <a:solidFill>
                            <a:schemeClr val="tx1"/>
                          </a:solidFill>
                          <a:effectLst/>
                          <a:latin typeface="Times" pitchFamily="18" charset="0"/>
                        </a:rPr>
                        <a:t>por la empresa, si ya tiene trabajadores no puede deducirse este importe pero sí el siguiente)</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1"/>
                  </a:ext>
                </a:extLst>
              </a:tr>
              <a:tr h="2895600">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startAt="2"/>
                        <a:tabLst/>
                      </a:pPr>
                      <a:r>
                        <a:rPr kumimoji="0" lang="es-ES_tradnl" sz="2200" b="1" i="0" u="sng" strike="noStrike" cap="none" normalizeH="0" baseline="0" dirty="0" smtClean="0">
                          <a:ln>
                            <a:noFill/>
                          </a:ln>
                          <a:solidFill>
                            <a:srgbClr val="FF0000"/>
                          </a:solidFill>
                          <a:effectLst/>
                          <a:latin typeface="Times" pitchFamily="18" charset="0"/>
                        </a:rPr>
                        <a:t>Adicionalmente</a:t>
                      </a:r>
                      <a:r>
                        <a:rPr kumimoji="0" lang="es-ES_tradnl" sz="2000" b="1" i="0" u="sng" strike="noStrike" cap="none" normalizeH="0" baseline="0" dirty="0" smtClean="0">
                          <a:ln>
                            <a:noFill/>
                          </a:ln>
                          <a:solidFill>
                            <a:srgbClr val="000066"/>
                          </a:solidFill>
                          <a:effectLst/>
                          <a:latin typeface="Times" pitchFamily="18" charset="0"/>
                        </a:rPr>
                        <a:t> (a mayores):</a:t>
                      </a:r>
                    </a:p>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Char char="§"/>
                        <a:tabLst/>
                      </a:pPr>
                      <a:r>
                        <a:rPr kumimoji="0" lang="es-ES_tradnl" sz="1800" b="1" i="0" u="none" strike="noStrike" cap="none" normalizeH="0" baseline="0" dirty="0" smtClean="0">
                          <a:ln>
                            <a:noFill/>
                          </a:ln>
                          <a:solidFill>
                            <a:srgbClr val="000066"/>
                          </a:solidFill>
                          <a:effectLst/>
                          <a:latin typeface="Times" pitchFamily="18" charset="0"/>
                        </a:rPr>
                        <a:t>En caso de contratar desempleados </a:t>
                      </a:r>
                      <a:r>
                        <a:rPr kumimoji="0" lang="es-ES_tradnl" sz="2200" b="1" i="0" u="sng" strike="noStrike" cap="none" normalizeH="0" baseline="0" dirty="0" smtClean="0">
                          <a:ln>
                            <a:noFill/>
                          </a:ln>
                          <a:solidFill>
                            <a:srgbClr val="000066"/>
                          </a:solidFill>
                          <a:effectLst/>
                          <a:latin typeface="Times" pitchFamily="18" charset="0"/>
                        </a:rPr>
                        <a:t>beneficiarios</a:t>
                      </a:r>
                      <a:r>
                        <a:rPr kumimoji="0" lang="es-ES_tradnl" sz="2200" b="1" i="0" u="none" strike="noStrike" cap="none" normalizeH="0" baseline="0" dirty="0" smtClean="0">
                          <a:ln>
                            <a:noFill/>
                          </a:ln>
                          <a:solidFill>
                            <a:srgbClr val="000066"/>
                          </a:solidFill>
                          <a:effectLst/>
                          <a:latin typeface="Times" pitchFamily="18" charset="0"/>
                        </a:rPr>
                        <a:t> </a:t>
                      </a:r>
                      <a:r>
                        <a:rPr kumimoji="0" lang="es-ES_tradnl" sz="1800" b="1" i="0" u="none" strike="noStrike" cap="none" normalizeH="0" baseline="0" dirty="0" smtClean="0">
                          <a:ln>
                            <a:noFill/>
                          </a:ln>
                          <a:solidFill>
                            <a:srgbClr val="000066"/>
                          </a:solidFill>
                          <a:effectLst/>
                          <a:latin typeface="Times" pitchFamily="18" charset="0"/>
                        </a:rPr>
                        <a:t>de una </a:t>
                      </a:r>
                      <a:r>
                        <a:rPr kumimoji="0" lang="es-ES_tradnl" sz="2200" b="1" i="0" u="sng" strike="noStrike" cap="none" normalizeH="0" baseline="0" dirty="0" smtClean="0">
                          <a:ln>
                            <a:noFill/>
                          </a:ln>
                          <a:solidFill>
                            <a:srgbClr val="000066"/>
                          </a:solidFill>
                          <a:effectLst/>
                          <a:latin typeface="Times" pitchFamily="18" charset="0"/>
                        </a:rPr>
                        <a:t>prestación contributiva por desempleo</a:t>
                      </a:r>
                      <a:r>
                        <a:rPr kumimoji="0" lang="es-ES_tradnl" sz="1600" b="1" i="0" u="none" strike="noStrike" cap="none" normalizeH="0" baseline="0" dirty="0" smtClean="0">
                          <a:ln>
                            <a:noFill/>
                          </a:ln>
                          <a:solidFill>
                            <a:srgbClr val="000066"/>
                          </a:solidFill>
                          <a:effectLst/>
                          <a:latin typeface="Times" pitchFamily="18" charset="0"/>
                        </a:rPr>
                        <a:t> (regulada en el Título III del T R de la Ley General de la Seguridad Social, aprobado por R D </a:t>
                      </a:r>
                      <a:r>
                        <a:rPr kumimoji="0" lang="es-ES_tradnl" sz="1600" b="1" i="0" u="none" strike="noStrike" cap="none" normalizeH="0" baseline="0" dirty="0" err="1" smtClean="0">
                          <a:ln>
                            <a:noFill/>
                          </a:ln>
                          <a:solidFill>
                            <a:srgbClr val="000066"/>
                          </a:solidFill>
                          <a:effectLst/>
                          <a:latin typeface="Times" pitchFamily="18" charset="0"/>
                        </a:rPr>
                        <a:t>Legº</a:t>
                      </a:r>
                      <a:r>
                        <a:rPr kumimoji="0" lang="es-ES_tradnl" sz="1600" b="1" i="0" u="none" strike="noStrike" cap="none" normalizeH="0" baseline="0" dirty="0" smtClean="0">
                          <a:ln>
                            <a:noFill/>
                          </a:ln>
                          <a:solidFill>
                            <a:srgbClr val="000066"/>
                          </a:solidFill>
                          <a:effectLst/>
                          <a:latin typeface="Times" pitchFamily="18" charset="0"/>
                        </a:rPr>
                        <a:t> 1/1994) </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0" i="0" u="none" strike="noStrike" cap="none" normalizeH="0" baseline="0" dirty="0" smtClean="0">
                          <a:ln>
                            <a:noFill/>
                          </a:ln>
                          <a:solidFill>
                            <a:schemeClr val="tx1"/>
                          </a:solidFill>
                          <a:effectLst/>
                          <a:latin typeface="Arial" charset="0"/>
                        </a:rPr>
                        <a:t>Deducción fiscal:  Un importe equivalente al </a:t>
                      </a:r>
                      <a:r>
                        <a:rPr kumimoji="0" lang="es-ES_tradnl" sz="2000" b="1" i="0" u="sng" strike="noStrike" cap="none" normalizeH="0" baseline="0" dirty="0" smtClean="0">
                          <a:ln>
                            <a:noFill/>
                          </a:ln>
                          <a:solidFill>
                            <a:srgbClr val="FFFF00"/>
                          </a:solidFill>
                          <a:effectLst/>
                          <a:latin typeface="Arial" charset="0"/>
                        </a:rPr>
                        <a:t>50%</a:t>
                      </a:r>
                      <a:r>
                        <a:rPr kumimoji="0" lang="es-ES_tradnl" sz="2000" b="0" i="0" u="none" strike="noStrike" cap="none" normalizeH="0" baseline="0" dirty="0" smtClean="0">
                          <a:ln>
                            <a:noFill/>
                          </a:ln>
                          <a:solidFill>
                            <a:srgbClr val="FFFF00"/>
                          </a:solidFill>
                          <a:effectLst/>
                          <a:latin typeface="Arial" charset="0"/>
                        </a:rPr>
                        <a:t> </a:t>
                      </a:r>
                      <a:r>
                        <a:rPr kumimoji="0" lang="es-ES_tradnl" sz="2000" b="1" i="0" u="sng" strike="noStrike" cap="none" normalizeH="0" baseline="0" dirty="0" smtClean="0">
                          <a:ln>
                            <a:noFill/>
                          </a:ln>
                          <a:solidFill>
                            <a:srgbClr val="FFFF00"/>
                          </a:solidFill>
                          <a:effectLst/>
                          <a:latin typeface="Arial" charset="0"/>
                        </a:rPr>
                        <a:t>de</a:t>
                      </a:r>
                      <a:r>
                        <a:rPr kumimoji="0" lang="es-ES_tradnl" sz="2000" b="0" i="0" u="none" strike="noStrike" cap="none" normalizeH="0" baseline="0" dirty="0" smtClean="0">
                          <a:ln>
                            <a:noFill/>
                          </a:ln>
                          <a:solidFill>
                            <a:srgbClr val="FFFF00"/>
                          </a:solidFill>
                          <a:effectLst/>
                          <a:latin typeface="Arial" charset="0"/>
                        </a:rPr>
                        <a:t>  la </a:t>
                      </a:r>
                      <a:r>
                        <a:rPr kumimoji="0" lang="es-ES_tradnl" sz="2000" b="1" i="0" u="sng" strike="noStrike" cap="none" normalizeH="0" baseline="0" dirty="0" smtClean="0">
                          <a:ln>
                            <a:noFill/>
                          </a:ln>
                          <a:solidFill>
                            <a:srgbClr val="FFFF00"/>
                          </a:solidFill>
                          <a:effectLst/>
                          <a:latin typeface="Arial" charset="0"/>
                        </a:rPr>
                        <a:t>menor</a:t>
                      </a:r>
                      <a:r>
                        <a:rPr kumimoji="0" lang="es-ES_tradnl" sz="2000" b="1" i="0" u="none" strike="noStrike" cap="none" normalizeH="0" baseline="0" dirty="0" smtClean="0">
                          <a:ln>
                            <a:noFill/>
                          </a:ln>
                          <a:solidFill>
                            <a:srgbClr val="FFFF00"/>
                          </a:solidFill>
                          <a:effectLst/>
                          <a:latin typeface="Arial" charset="0"/>
                        </a:rPr>
                        <a:t> </a:t>
                      </a:r>
                      <a:r>
                        <a:rPr kumimoji="0" lang="es-ES_tradnl" sz="2000" b="1" i="0" u="sng" strike="noStrike" cap="none" normalizeH="0" baseline="0" dirty="0" smtClean="0">
                          <a:ln>
                            <a:noFill/>
                          </a:ln>
                          <a:solidFill>
                            <a:srgbClr val="FFFF00"/>
                          </a:solidFill>
                          <a:effectLst/>
                          <a:latin typeface="Arial" charset="0"/>
                        </a:rPr>
                        <a:t>de</a:t>
                      </a:r>
                      <a:r>
                        <a:rPr kumimoji="0" lang="es-ES_tradnl" sz="2000" b="0" i="0" u="none" strike="noStrike" cap="none" normalizeH="0" baseline="0" dirty="0" smtClean="0">
                          <a:ln>
                            <a:noFill/>
                          </a:ln>
                          <a:solidFill>
                            <a:srgbClr val="FFFF00"/>
                          </a:solidFill>
                          <a:effectLst/>
                          <a:latin typeface="Arial" charset="0"/>
                        </a:rPr>
                        <a:t> los siguientes importes:</a:t>
                      </a:r>
                    </a:p>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Char char="ü"/>
                        <a:tabLst/>
                      </a:pPr>
                      <a:r>
                        <a:rPr kumimoji="0" lang="es-ES_tradnl" sz="2000" b="0" i="0" u="none" strike="noStrike" cap="none" normalizeH="0" baseline="0" dirty="0" smtClean="0">
                          <a:ln>
                            <a:noFill/>
                          </a:ln>
                          <a:solidFill>
                            <a:schemeClr val="tx1"/>
                          </a:solidFill>
                          <a:effectLst/>
                          <a:latin typeface="Arial" charset="0"/>
                        </a:rPr>
                        <a:t>la </a:t>
                      </a:r>
                      <a:r>
                        <a:rPr kumimoji="0" lang="es-ES_tradnl" sz="2000" b="0" i="0" u="sng" strike="noStrike" cap="none" normalizeH="0" baseline="0" dirty="0" smtClean="0">
                          <a:ln>
                            <a:noFill/>
                          </a:ln>
                          <a:solidFill>
                            <a:schemeClr val="tx1"/>
                          </a:solidFill>
                          <a:effectLst/>
                          <a:latin typeface="Arial" charset="0"/>
                        </a:rPr>
                        <a:t>prestación por</a:t>
                      </a:r>
                      <a:r>
                        <a:rPr kumimoji="0" lang="es-ES_tradnl" sz="2000" b="0" i="0" u="none" strike="noStrike" cap="none" normalizeH="0" baseline="0" dirty="0" smtClean="0">
                          <a:ln>
                            <a:noFill/>
                          </a:ln>
                          <a:solidFill>
                            <a:schemeClr val="tx1"/>
                          </a:solidFill>
                          <a:effectLst/>
                          <a:latin typeface="Arial" charset="0"/>
                        </a:rPr>
                        <a:t> </a:t>
                      </a:r>
                      <a:r>
                        <a:rPr kumimoji="0" lang="es-ES_tradnl" sz="2000" b="1" i="0" u="sng" strike="noStrike" cap="none" normalizeH="0" baseline="0" dirty="0" smtClean="0">
                          <a:ln>
                            <a:noFill/>
                          </a:ln>
                          <a:solidFill>
                            <a:schemeClr val="tx1"/>
                          </a:solidFill>
                          <a:effectLst/>
                          <a:latin typeface="Arial" charset="0"/>
                        </a:rPr>
                        <a:t>desempleo</a:t>
                      </a:r>
                      <a:r>
                        <a:rPr kumimoji="0" lang="es-ES_tradnl" sz="2000" b="0" i="0" u="none" strike="noStrike" cap="none" normalizeH="0" baseline="0" dirty="0" smtClean="0">
                          <a:ln>
                            <a:noFill/>
                          </a:ln>
                          <a:solidFill>
                            <a:schemeClr val="tx1"/>
                          </a:solidFill>
                          <a:effectLst/>
                          <a:latin typeface="Arial" charset="0"/>
                        </a:rPr>
                        <a:t> que el trabajador tuviera </a:t>
                      </a:r>
                      <a:r>
                        <a:rPr kumimoji="0" lang="es-ES_tradnl" sz="2000" b="1" i="0" u="sng" strike="noStrike" cap="none" normalizeH="0" baseline="0" dirty="0" smtClean="0">
                          <a:ln>
                            <a:noFill/>
                          </a:ln>
                          <a:solidFill>
                            <a:srgbClr val="FFFF99"/>
                          </a:solidFill>
                          <a:effectLst/>
                          <a:latin typeface="Arial" charset="0"/>
                        </a:rPr>
                        <a:t>pendiente</a:t>
                      </a:r>
                      <a:r>
                        <a:rPr kumimoji="0" lang="es-ES_tradnl" sz="2000" b="0" i="0" u="sng" strike="noStrike" cap="none" normalizeH="0" baseline="0" dirty="0" smtClean="0">
                          <a:ln>
                            <a:noFill/>
                          </a:ln>
                          <a:solidFill>
                            <a:srgbClr val="FFFF99"/>
                          </a:solidFill>
                          <a:effectLst/>
                          <a:latin typeface="Arial" charset="0"/>
                        </a:rPr>
                        <a:t> </a:t>
                      </a:r>
                      <a:r>
                        <a:rPr kumimoji="0" lang="es-ES_tradnl" sz="2000" b="0" i="0" u="sng" strike="noStrike" cap="none" normalizeH="0" baseline="0" dirty="0" smtClean="0">
                          <a:ln>
                            <a:noFill/>
                          </a:ln>
                          <a:solidFill>
                            <a:schemeClr val="tx1"/>
                          </a:solidFill>
                          <a:effectLst/>
                          <a:latin typeface="Arial" charset="0"/>
                        </a:rPr>
                        <a:t>de percibir</a:t>
                      </a:r>
                      <a:r>
                        <a:rPr kumimoji="0" lang="es-ES_tradnl" sz="2000" b="0" i="0" u="none" strike="noStrike" cap="none" normalizeH="0" baseline="0" dirty="0" smtClean="0">
                          <a:ln>
                            <a:noFill/>
                          </a:ln>
                          <a:solidFill>
                            <a:schemeClr val="tx1"/>
                          </a:solidFill>
                          <a:effectLst/>
                          <a:latin typeface="Arial" charset="0"/>
                        </a:rPr>
                        <a:t> en el momento de la contratación,</a:t>
                      </a:r>
                    </a:p>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Char char="ü"/>
                        <a:tabLst/>
                      </a:pPr>
                      <a:r>
                        <a:rPr kumimoji="0" lang="es-ES_tradnl" sz="2000" b="0" i="0" u="none" strike="noStrike" cap="none" normalizeH="0" baseline="0" dirty="0" smtClean="0">
                          <a:ln>
                            <a:noFill/>
                          </a:ln>
                          <a:solidFill>
                            <a:schemeClr val="tx1"/>
                          </a:solidFill>
                          <a:effectLst/>
                          <a:latin typeface="Arial" charset="0"/>
                        </a:rPr>
                        <a:t> </a:t>
                      </a:r>
                      <a:r>
                        <a:rPr kumimoji="0" lang="es-ES_tradnl" sz="2000" b="1" i="0" u="sng" strike="noStrike" cap="none" normalizeH="0" baseline="0" dirty="0" smtClean="0">
                          <a:ln>
                            <a:noFill/>
                          </a:ln>
                          <a:solidFill>
                            <a:srgbClr val="FFFF66"/>
                          </a:solidFill>
                          <a:effectLst/>
                          <a:latin typeface="Arial" charset="0"/>
                        </a:rPr>
                        <a:t>12 mensualidades </a:t>
                      </a:r>
                      <a:r>
                        <a:rPr kumimoji="0" lang="es-ES_tradnl" sz="2000" b="0" i="0" u="sng" strike="noStrike" cap="none" normalizeH="0" baseline="0" dirty="0" smtClean="0">
                          <a:ln>
                            <a:noFill/>
                          </a:ln>
                          <a:solidFill>
                            <a:schemeClr val="tx1"/>
                          </a:solidFill>
                          <a:effectLst/>
                          <a:latin typeface="Arial" charset="0"/>
                        </a:rPr>
                        <a:t>de la prestación por</a:t>
                      </a:r>
                      <a:r>
                        <a:rPr kumimoji="0" lang="es-ES_tradnl" sz="2000" b="0" i="0" u="none" strike="noStrike" cap="none" normalizeH="0" baseline="0" dirty="0" smtClean="0">
                          <a:ln>
                            <a:noFill/>
                          </a:ln>
                          <a:solidFill>
                            <a:schemeClr val="tx1"/>
                          </a:solidFill>
                          <a:effectLst/>
                          <a:latin typeface="Arial" charset="0"/>
                        </a:rPr>
                        <a:t> </a:t>
                      </a:r>
                      <a:r>
                        <a:rPr kumimoji="0" lang="es-ES_tradnl" sz="2000" b="1" i="0" u="sng" strike="noStrike" cap="none" normalizeH="0" baseline="0" dirty="0" smtClean="0">
                          <a:ln>
                            <a:noFill/>
                          </a:ln>
                          <a:solidFill>
                            <a:schemeClr val="tx1"/>
                          </a:solidFill>
                          <a:effectLst/>
                          <a:latin typeface="Arial" charset="0"/>
                        </a:rPr>
                        <a:t>desempleo</a:t>
                      </a:r>
                      <a:r>
                        <a:rPr kumimoji="0" lang="es-ES_tradnl" sz="2000" b="0" i="0" u="sng" strike="noStrike" cap="none" normalizeH="0" baseline="0" dirty="0" smtClean="0">
                          <a:ln>
                            <a:noFill/>
                          </a:ln>
                          <a:solidFill>
                            <a:schemeClr val="tx1"/>
                          </a:solidFill>
                          <a:effectLst/>
                          <a:latin typeface="Arial" charset="0"/>
                        </a:rPr>
                        <a:t> que tuviera reconocida</a:t>
                      </a:r>
                      <a:r>
                        <a:rPr kumimoji="0" lang="es-ES_tradnl" sz="2000" b="0" i="0" u="none" strike="noStrike" cap="none" normalizeH="0" baseline="0" dirty="0" smtClean="0">
                          <a:ln>
                            <a:noFill/>
                          </a:ln>
                          <a:solidFill>
                            <a:schemeClr val="tx1"/>
                          </a:solidFill>
                          <a:effectLst/>
                          <a:latin typeface="Arial" charset="0"/>
                        </a:rPr>
                        <a:t> </a:t>
                      </a:r>
                    </a:p>
                    <a:p>
                      <a:pPr marL="0" marR="0" lvl="0" indent="0" algn="l" defTabSz="914400" rtl="0" eaLnBrk="1" fontAlgn="base" latinLnBrk="0" hangingPunct="1">
                        <a:lnSpc>
                          <a:spcPct val="100000"/>
                        </a:lnSpc>
                        <a:spcBef>
                          <a:spcPct val="20000"/>
                        </a:spcBef>
                        <a:spcAft>
                          <a:spcPct val="0"/>
                        </a:spcAft>
                        <a:buClrTx/>
                        <a:buSzPct val="80000"/>
                        <a:buFont typeface="Wingdings" pitchFamily="2" charset="2"/>
                        <a:buChar char="Ø"/>
                        <a:tabLst/>
                      </a:pPr>
                      <a:r>
                        <a:rPr kumimoji="0" lang="es-ES_tradnl" sz="2000" b="0" i="0" u="none" strike="noStrike" cap="none" normalizeH="0" baseline="0" dirty="0" smtClean="0">
                          <a:ln>
                            <a:noFill/>
                          </a:ln>
                          <a:solidFill>
                            <a:schemeClr val="tx1"/>
                          </a:solidFill>
                          <a:effectLst/>
                          <a:latin typeface="Arial" charset="0"/>
                        </a:rPr>
                        <a:t> y de acuerdo con las </a:t>
                      </a:r>
                      <a:r>
                        <a:rPr kumimoji="0" lang="es-ES_tradnl" sz="2000" b="0" i="0" u="sng" strike="noStrike" cap="none" normalizeH="0" baseline="0" dirty="0" smtClean="0">
                          <a:ln>
                            <a:noFill/>
                          </a:ln>
                          <a:solidFill>
                            <a:schemeClr val="tx1"/>
                          </a:solidFill>
                          <a:effectLst/>
                          <a:latin typeface="Arial" charset="0"/>
                        </a:rPr>
                        <a:t>reglas </a:t>
                      </a:r>
                      <a:r>
                        <a:rPr kumimoji="0" lang="es-ES_tradnl" sz="2000" b="0" i="0" u="none" strike="noStrike" cap="none" normalizeH="0" baseline="0" dirty="0" smtClean="0">
                          <a:ln>
                            <a:noFill/>
                          </a:ln>
                          <a:solidFill>
                            <a:schemeClr val="tx1"/>
                          </a:solidFill>
                          <a:effectLst/>
                          <a:latin typeface="Arial" charset="0"/>
                        </a:rPr>
                        <a:t>que se indican en la </a:t>
                      </a:r>
                      <a:r>
                        <a:rPr kumimoji="0" lang="es-ES_tradnl" sz="2000" b="0" i="0" u="sng" strike="noStrike" cap="none" normalizeH="0" baseline="0" dirty="0" smtClean="0">
                          <a:ln>
                            <a:noFill/>
                          </a:ln>
                          <a:solidFill>
                            <a:schemeClr val="tx1"/>
                          </a:solidFill>
                          <a:effectLst/>
                          <a:latin typeface="Arial" charset="0"/>
                        </a:rPr>
                        <a:t>página siguiente</a:t>
                      </a:r>
                      <a:r>
                        <a:rPr kumimoji="0" lang="es-ES_tradnl" sz="2000" b="0" i="0" u="none" strike="noStrike" cap="none" normalizeH="0" baseline="0" dirty="0" smtClean="0">
                          <a:ln>
                            <a:noFill/>
                          </a:ln>
                          <a:solidFill>
                            <a:schemeClr val="tx1"/>
                          </a:solidFill>
                          <a:effectLst/>
                          <a:latin typeface="Arial" charset="0"/>
                        </a:rPr>
                        <a:t>.  </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2958401585"/>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3 Marcador de número de diapositiva"/>
          <p:cNvSpPr>
            <a:spLocks noGrp="1"/>
          </p:cNvSpPr>
          <p:nvPr>
            <p:ph type="sldNum" sz="quarter" idx="12"/>
          </p:nvPr>
        </p:nvSpPr>
        <p:spPr>
          <a:xfrm>
            <a:off x="7594600" y="6400800"/>
            <a:ext cx="2311400" cy="476250"/>
          </a:xfrm>
        </p:spPr>
        <p:txBody>
          <a:bodyPr/>
          <a:lstStyle/>
          <a:p>
            <a:pPr>
              <a:defRPr/>
            </a:pPr>
            <a:fld id="{5EC2D035-2273-4F03-BBFE-7958A4A0C08D}" type="slidenum">
              <a:rPr lang="es-ES_tradnl"/>
              <a:pPr>
                <a:defRPr/>
              </a:pPr>
              <a:t>396</a:t>
            </a:fld>
            <a:endParaRPr lang="es-ES_tradnl" dirty="0"/>
          </a:p>
        </p:txBody>
      </p:sp>
      <p:sp>
        <p:nvSpPr>
          <p:cNvPr id="40965" name="Rectangle 4"/>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pPr algn="l"/>
            <a:endParaRPr lang="es-ES_tradnl" sz="2200" b="1" dirty="0" smtClean="0">
              <a:solidFill>
                <a:srgbClr val="FF0000"/>
              </a:solidFill>
              <a:latin typeface="Times" pitchFamily="18" charset="0"/>
            </a:endParaRPr>
          </a:p>
          <a:p>
            <a:pPr algn="l"/>
            <a:r>
              <a:rPr lang="es-ES_tradnl" sz="2200" b="1" dirty="0" smtClean="0">
                <a:solidFill>
                  <a:srgbClr val="FFFF00"/>
                </a:solidFill>
                <a:latin typeface="Times" pitchFamily="18" charset="0"/>
              </a:rPr>
              <a:t>Art</a:t>
            </a:r>
            <a:r>
              <a:rPr lang="es-ES_tradnl" sz="2200" b="1" dirty="0">
                <a:solidFill>
                  <a:srgbClr val="FFFF00"/>
                </a:solidFill>
                <a:latin typeface="Times" pitchFamily="18" charset="0"/>
              </a:rPr>
              <a:t>. 4 Ley 3/2012. Contrato a </a:t>
            </a:r>
            <a:r>
              <a:rPr lang="es-ES_tradnl" sz="2200" b="1" dirty="0" smtClean="0">
                <a:solidFill>
                  <a:srgbClr val="FFFF00"/>
                </a:solidFill>
                <a:latin typeface="Times" pitchFamily="18" charset="0"/>
              </a:rPr>
              <a:t>Emprendedores (Art. 37 LIS)</a:t>
            </a:r>
            <a:endParaRPr lang="es-ES" sz="2200" b="1" dirty="0" smtClean="0">
              <a:solidFill>
                <a:srgbClr val="FFFF00"/>
              </a:solidFill>
              <a:latin typeface="Times" pitchFamily="18" charset="0"/>
            </a:endParaRPr>
          </a:p>
          <a:p>
            <a:pPr algn="l"/>
            <a:endParaRPr lang="es-ES" sz="2200" b="1" dirty="0">
              <a:solidFill>
                <a:srgbClr val="FF0000"/>
              </a:solidFill>
              <a:latin typeface="Times" pitchFamily="18" charset="0"/>
            </a:endParaRPr>
          </a:p>
        </p:txBody>
      </p:sp>
      <p:graphicFrame>
        <p:nvGraphicFramePr>
          <p:cNvPr id="199709" name="Group 29"/>
          <p:cNvGraphicFramePr>
            <a:graphicFrameLocks noGrp="1"/>
          </p:cNvGraphicFramePr>
          <p:nvPr>
            <p:extLst>
              <p:ext uri="{D42A27DB-BD31-4B8C-83A1-F6EECF244321}">
                <p14:modId xmlns="" xmlns:p14="http://schemas.microsoft.com/office/powerpoint/2010/main" val="2411276741"/>
              </p:ext>
            </p:extLst>
          </p:nvPr>
        </p:nvGraphicFramePr>
        <p:xfrm>
          <a:off x="271727" y="1124744"/>
          <a:ext cx="9481212" cy="4026376"/>
        </p:xfrm>
        <a:graphic>
          <a:graphicData uri="http://schemas.openxmlformats.org/drawingml/2006/table">
            <a:tbl>
              <a:tblPr/>
              <a:tblGrid>
                <a:gridCol w="4299479">
                  <a:extLst>
                    <a:ext uri="{9D8B030D-6E8A-4147-A177-3AD203B41FA5}">
                      <a16:colId xmlns="" xmlns:a16="http://schemas.microsoft.com/office/drawing/2014/main" val="20000"/>
                    </a:ext>
                  </a:extLst>
                </a:gridCol>
                <a:gridCol w="5181733">
                  <a:extLst>
                    <a:ext uri="{9D8B030D-6E8A-4147-A177-3AD203B41FA5}">
                      <a16:colId xmlns="" xmlns:a16="http://schemas.microsoft.com/office/drawing/2014/main" val="20001"/>
                    </a:ext>
                  </a:extLst>
                </a:gridCol>
              </a:tblGrid>
              <a:tr h="53375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3200" b="1" i="0" u="none" strike="noStrike" cap="none" normalizeH="0" baseline="0" dirty="0" smtClean="0">
                          <a:ln>
                            <a:noFill/>
                          </a:ln>
                          <a:solidFill>
                            <a:srgbClr val="FFFF00"/>
                          </a:solidFill>
                          <a:effectLst/>
                          <a:latin typeface="Times" pitchFamily="18" charset="0"/>
                        </a:rPr>
                        <a:t>Deducción Adicional</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3200" b="1" i="0" u="none" strike="noStrike" cap="none" normalizeH="0" baseline="0" dirty="0" smtClean="0">
                          <a:ln>
                            <a:noFill/>
                          </a:ln>
                          <a:solidFill>
                            <a:srgbClr val="FFFF00"/>
                          </a:solidFill>
                          <a:effectLst/>
                          <a:latin typeface="Times" pitchFamily="18" charset="0"/>
                        </a:rPr>
                        <a:t>REGLAS</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810736">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a:tabLst/>
                      </a:pPr>
                      <a:r>
                        <a:rPr kumimoji="0" lang="es-ES_tradnl" sz="2400" b="1" i="0" u="none" strike="noStrike" cap="none" normalizeH="0" baseline="0" dirty="0" smtClean="0">
                          <a:ln>
                            <a:noFill/>
                          </a:ln>
                          <a:solidFill>
                            <a:srgbClr val="000066"/>
                          </a:solidFill>
                          <a:effectLst/>
                          <a:latin typeface="Times" pitchFamily="18" charset="0"/>
                        </a:rPr>
                        <a:t>El </a:t>
                      </a:r>
                      <a:r>
                        <a:rPr kumimoji="0" lang="es-ES_tradnl" sz="2400" b="1" i="0" u="sng" strike="noStrike" cap="none" normalizeH="0" baseline="0" dirty="0" smtClean="0">
                          <a:ln>
                            <a:noFill/>
                          </a:ln>
                          <a:solidFill>
                            <a:srgbClr val="FF0000"/>
                          </a:solidFill>
                          <a:effectLst/>
                          <a:latin typeface="Times" pitchFamily="18" charset="0"/>
                        </a:rPr>
                        <a:t>trabajador</a:t>
                      </a:r>
                      <a:r>
                        <a:rPr kumimoji="0" lang="es-ES_tradnl" sz="2400" b="1" i="0" u="none" strike="noStrike" cap="none" normalizeH="0" baseline="0" dirty="0" smtClean="0">
                          <a:ln>
                            <a:noFill/>
                          </a:ln>
                          <a:solidFill>
                            <a:srgbClr val="000066"/>
                          </a:solidFill>
                          <a:effectLst/>
                          <a:latin typeface="Times" pitchFamily="18" charset="0"/>
                        </a:rPr>
                        <a:t> contratado</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just" defTabSz="914400" rtl="0" eaLnBrk="0" fontAlgn="base" latinLnBrk="0" hangingPunct="0">
                        <a:lnSpc>
                          <a:spcPct val="100000"/>
                        </a:lnSpc>
                        <a:spcBef>
                          <a:spcPct val="20000"/>
                        </a:spcBef>
                        <a:spcAft>
                          <a:spcPct val="0"/>
                        </a:spcAft>
                        <a:buClrTx/>
                        <a:buSzTx/>
                        <a:buFontTx/>
                        <a:buChar char="•"/>
                        <a:tabLst/>
                      </a:pPr>
                      <a:r>
                        <a:rPr kumimoji="0" lang="es-ES_tradnl" sz="1800" b="1" i="0" u="none" strike="noStrike" cap="none" normalizeH="0" baseline="0" dirty="0" smtClean="0">
                          <a:ln>
                            <a:noFill/>
                          </a:ln>
                          <a:solidFill>
                            <a:schemeClr val="tx1"/>
                          </a:solidFill>
                          <a:effectLst/>
                          <a:latin typeface="Times" pitchFamily="18" charset="0"/>
                        </a:rPr>
                        <a:t> Deberá haber percibido la prestación durante, al menos, </a:t>
                      </a:r>
                      <a:r>
                        <a:rPr kumimoji="0" lang="es-ES_tradnl" sz="1800" b="1" i="0" u="sng" strike="noStrike" cap="none" normalizeH="0" baseline="0" dirty="0" smtClean="0">
                          <a:ln>
                            <a:noFill/>
                          </a:ln>
                          <a:solidFill>
                            <a:srgbClr val="FFFF00"/>
                          </a:solidFill>
                          <a:effectLst/>
                          <a:latin typeface="Times" pitchFamily="18" charset="0"/>
                        </a:rPr>
                        <a:t>3 meses</a:t>
                      </a:r>
                      <a:r>
                        <a:rPr kumimoji="0" lang="es-ES_tradnl" sz="1800" b="1" i="0" u="none" strike="noStrike" cap="none" normalizeH="0" baseline="0" dirty="0" smtClean="0">
                          <a:ln>
                            <a:noFill/>
                          </a:ln>
                          <a:solidFill>
                            <a:srgbClr val="FFFF00"/>
                          </a:solidFill>
                          <a:effectLst/>
                          <a:latin typeface="Times" pitchFamily="18" charset="0"/>
                        </a:rPr>
                        <a:t> </a:t>
                      </a:r>
                      <a:r>
                        <a:rPr kumimoji="0" lang="es-ES_tradnl" sz="1800" b="1" i="0" u="none" strike="noStrike" cap="none" normalizeH="0" baseline="0" dirty="0" smtClean="0">
                          <a:ln>
                            <a:noFill/>
                          </a:ln>
                          <a:solidFill>
                            <a:schemeClr val="tx1"/>
                          </a:solidFill>
                          <a:effectLst/>
                          <a:latin typeface="Times" pitchFamily="18" charset="0"/>
                        </a:rPr>
                        <a:t>en el momento de la contratación.</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1"/>
                  </a:ext>
                </a:extLst>
              </a:tr>
              <a:tr h="1344136">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startAt="2"/>
                        <a:tabLst/>
                      </a:pPr>
                      <a:r>
                        <a:rPr kumimoji="0" lang="es-ES_tradnl" sz="2400" b="1" i="0" u="none" strike="noStrike" cap="none" normalizeH="0" baseline="0" dirty="0" smtClean="0">
                          <a:ln>
                            <a:noFill/>
                          </a:ln>
                          <a:solidFill>
                            <a:srgbClr val="000066"/>
                          </a:solidFill>
                          <a:effectLst/>
                          <a:latin typeface="Times" pitchFamily="18" charset="0"/>
                        </a:rPr>
                        <a:t>El </a:t>
                      </a:r>
                      <a:r>
                        <a:rPr kumimoji="0" lang="es-ES_tradnl" sz="2400" b="1" i="0" u="sng" strike="noStrike" cap="none" normalizeH="0" baseline="0" dirty="0" smtClean="0">
                          <a:ln>
                            <a:noFill/>
                          </a:ln>
                          <a:solidFill>
                            <a:srgbClr val="FF0000"/>
                          </a:solidFill>
                          <a:effectLst/>
                          <a:latin typeface="Times" pitchFamily="18" charset="0"/>
                        </a:rPr>
                        <a:t>importe</a:t>
                      </a:r>
                      <a:r>
                        <a:rPr kumimoji="0" lang="es-ES_tradnl" sz="2400" b="1" i="0" u="none" strike="noStrike" cap="none" normalizeH="0" baseline="0" dirty="0" smtClean="0">
                          <a:ln>
                            <a:noFill/>
                          </a:ln>
                          <a:solidFill>
                            <a:srgbClr val="000066"/>
                          </a:solidFill>
                          <a:effectLst/>
                          <a:latin typeface="Times" pitchFamily="18" charset="0"/>
                        </a:rPr>
                        <a:t> de la deducción fiscal de la empresa</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800" b="1" i="0" u="none" strike="noStrike" cap="none" normalizeH="0" baseline="0" dirty="0" smtClean="0">
                          <a:ln>
                            <a:noFill/>
                          </a:ln>
                          <a:solidFill>
                            <a:schemeClr val="tx1"/>
                          </a:solidFill>
                          <a:effectLst/>
                          <a:latin typeface="Times" pitchFamily="18" charset="0"/>
                        </a:rPr>
                        <a:t> Quedará </a:t>
                      </a:r>
                      <a:r>
                        <a:rPr kumimoji="0" lang="es-ES_tradnl" sz="1800" b="1" i="0" u="sng" strike="noStrike" cap="none" normalizeH="0" baseline="0" dirty="0" smtClean="0">
                          <a:ln>
                            <a:noFill/>
                          </a:ln>
                          <a:solidFill>
                            <a:srgbClr val="FFFF00"/>
                          </a:solidFill>
                          <a:effectLst/>
                          <a:latin typeface="Times" pitchFamily="18" charset="0"/>
                        </a:rPr>
                        <a:t>fijado en la fecha de inicio</a:t>
                      </a:r>
                      <a:r>
                        <a:rPr kumimoji="0" lang="es-ES_tradnl" sz="1800" b="1" i="0" u="none" strike="noStrike" cap="none" normalizeH="0" baseline="0" dirty="0" smtClean="0">
                          <a:ln>
                            <a:noFill/>
                          </a:ln>
                          <a:solidFill>
                            <a:srgbClr val="FFFF00"/>
                          </a:solidFill>
                          <a:effectLst/>
                          <a:latin typeface="Times" pitchFamily="18" charset="0"/>
                        </a:rPr>
                        <a:t> </a:t>
                      </a:r>
                      <a:r>
                        <a:rPr kumimoji="0" lang="es-ES_tradnl" sz="1800" b="1" i="0" u="none" strike="noStrike" cap="none" normalizeH="0" baseline="0" dirty="0" smtClean="0">
                          <a:ln>
                            <a:noFill/>
                          </a:ln>
                          <a:solidFill>
                            <a:schemeClr val="tx1"/>
                          </a:solidFill>
                          <a:effectLst/>
                          <a:latin typeface="Times" pitchFamily="18" charset="0"/>
                        </a:rPr>
                        <a:t>de la relación laboral </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800" b="1" i="0" u="none" strike="noStrike" cap="none" normalizeH="0" baseline="0" dirty="0" smtClean="0">
                          <a:ln>
                            <a:noFill/>
                          </a:ln>
                          <a:solidFill>
                            <a:schemeClr val="tx1"/>
                          </a:solidFill>
                          <a:effectLst/>
                          <a:latin typeface="Times" pitchFamily="18" charset="0"/>
                        </a:rPr>
                        <a:t> y </a:t>
                      </a:r>
                      <a:r>
                        <a:rPr kumimoji="0" lang="es-ES_tradnl" sz="1800" b="1" i="0" u="sng" strike="noStrike" cap="none" normalizeH="0" baseline="0" dirty="0" smtClean="0">
                          <a:ln>
                            <a:noFill/>
                          </a:ln>
                          <a:solidFill>
                            <a:schemeClr val="tx1"/>
                          </a:solidFill>
                          <a:effectLst/>
                          <a:latin typeface="Times" pitchFamily="18" charset="0"/>
                        </a:rPr>
                        <a:t>no se modificará</a:t>
                      </a:r>
                      <a:r>
                        <a:rPr kumimoji="0" lang="es-ES_tradnl" sz="1800" b="1" i="0" u="none" strike="noStrike" cap="none" normalizeH="0" baseline="0" dirty="0" smtClean="0">
                          <a:ln>
                            <a:noFill/>
                          </a:ln>
                          <a:solidFill>
                            <a:schemeClr val="tx1"/>
                          </a:solidFill>
                          <a:effectLst/>
                          <a:latin typeface="Times" pitchFamily="18" charset="0"/>
                        </a:rPr>
                        <a:t> por las circunstancias que se produzcan con posterioridad.</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extLst>
                  <a:ext uri="{0D108BD9-81ED-4DB2-BD59-A6C34878D82A}">
                    <a16:rowId xmlns="" xmlns:a16="http://schemas.microsoft.com/office/drawing/2014/main" val="10002"/>
                  </a:ext>
                </a:extLst>
              </a:tr>
              <a:tr h="852488">
                <a:tc>
                  <a:txBody>
                    <a:bodyPr/>
                    <a:lstStyle/>
                    <a:p>
                      <a:pPr marL="533400" marR="0" lvl="0" indent="-533400" algn="l" defTabSz="914400" rtl="0" eaLnBrk="0" fontAlgn="base" latinLnBrk="0" hangingPunct="0">
                        <a:lnSpc>
                          <a:spcPct val="100000"/>
                        </a:lnSpc>
                        <a:spcBef>
                          <a:spcPct val="20000"/>
                        </a:spcBef>
                        <a:spcAft>
                          <a:spcPct val="0"/>
                        </a:spcAft>
                        <a:buClrTx/>
                        <a:buSzTx/>
                        <a:buFont typeface="Wingdings" pitchFamily="2" charset="2"/>
                        <a:buAutoNum type="arabicPeriod" startAt="3"/>
                        <a:tabLst/>
                      </a:pPr>
                      <a:r>
                        <a:rPr kumimoji="0" lang="es-ES_tradnl" sz="2400" b="1" i="0" u="none" strike="noStrike" cap="none" normalizeH="0" baseline="0" dirty="0" smtClean="0">
                          <a:ln>
                            <a:noFill/>
                          </a:ln>
                          <a:solidFill>
                            <a:srgbClr val="000066"/>
                          </a:solidFill>
                          <a:effectLst/>
                          <a:latin typeface="Times" pitchFamily="18" charset="0"/>
                        </a:rPr>
                        <a:t>La empresa </a:t>
                      </a:r>
                      <a:r>
                        <a:rPr kumimoji="0" lang="es-ES_tradnl" sz="2400" b="1" i="0" u="sng" strike="noStrike" cap="none" normalizeH="0" baseline="0" dirty="0" smtClean="0">
                          <a:ln>
                            <a:noFill/>
                          </a:ln>
                          <a:solidFill>
                            <a:srgbClr val="FF0000"/>
                          </a:solidFill>
                          <a:effectLst/>
                          <a:latin typeface="Times" pitchFamily="18" charset="0"/>
                        </a:rPr>
                        <a:t>requerirá al trabajador</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800" b="1" i="0" u="none" strike="noStrike" cap="none" normalizeH="0" baseline="0" dirty="0" smtClean="0">
                          <a:ln>
                            <a:noFill/>
                          </a:ln>
                          <a:solidFill>
                            <a:schemeClr val="tx1"/>
                          </a:solidFill>
                          <a:effectLst/>
                          <a:latin typeface="Times" pitchFamily="18" charset="0"/>
                        </a:rPr>
                        <a:t> </a:t>
                      </a:r>
                      <a:r>
                        <a:rPr kumimoji="0" lang="es-ES_tradnl" sz="1800" b="1" i="0" u="sng" strike="noStrike" cap="none" normalizeH="0" baseline="0" dirty="0" smtClean="0">
                          <a:ln>
                            <a:noFill/>
                          </a:ln>
                          <a:solidFill>
                            <a:schemeClr val="tx1"/>
                          </a:solidFill>
                          <a:effectLst/>
                          <a:latin typeface="Times" pitchFamily="18" charset="0"/>
                        </a:rPr>
                        <a:t>Un certificado</a:t>
                      </a:r>
                      <a:r>
                        <a:rPr kumimoji="0" lang="es-ES_tradnl" sz="1800" b="1" i="0" u="none" strike="noStrike" cap="none" normalizeH="0" baseline="0" dirty="0" smtClean="0">
                          <a:ln>
                            <a:noFill/>
                          </a:ln>
                          <a:solidFill>
                            <a:schemeClr val="tx1"/>
                          </a:solidFill>
                          <a:effectLst/>
                          <a:latin typeface="Times" pitchFamily="18" charset="0"/>
                        </a:rPr>
                        <a:t> </a:t>
                      </a:r>
                      <a:r>
                        <a:rPr kumimoji="0" lang="es-ES_tradnl" sz="1800" b="1" i="0" u="sng" strike="noStrike" cap="none" normalizeH="0" baseline="0" dirty="0" smtClean="0">
                          <a:ln>
                            <a:noFill/>
                          </a:ln>
                          <a:solidFill>
                            <a:schemeClr val="tx1"/>
                          </a:solidFill>
                          <a:effectLst/>
                          <a:latin typeface="Times" pitchFamily="18" charset="0"/>
                        </a:rPr>
                        <a:t>del</a:t>
                      </a:r>
                      <a:r>
                        <a:rPr kumimoji="0" lang="es-ES_tradnl" sz="1800" b="1" i="0" u="none" strike="noStrike" cap="none" normalizeH="0" baseline="0" dirty="0" smtClean="0">
                          <a:ln>
                            <a:noFill/>
                          </a:ln>
                          <a:solidFill>
                            <a:schemeClr val="tx1"/>
                          </a:solidFill>
                          <a:effectLst/>
                          <a:latin typeface="Times" pitchFamily="18" charset="0"/>
                        </a:rPr>
                        <a:t> Servicio Público de Empleo Estatal (</a:t>
                      </a:r>
                      <a:r>
                        <a:rPr kumimoji="0" lang="es-ES_tradnl" sz="1800" b="1" i="0" u="sng" strike="noStrike" cap="none" normalizeH="0" baseline="0" dirty="0" smtClean="0">
                          <a:ln>
                            <a:noFill/>
                          </a:ln>
                          <a:solidFill>
                            <a:srgbClr val="FFFF00"/>
                          </a:solidFill>
                          <a:effectLst/>
                          <a:latin typeface="Times" pitchFamily="18" charset="0"/>
                        </a:rPr>
                        <a:t>SEPE</a:t>
                      </a:r>
                      <a:r>
                        <a:rPr kumimoji="0" lang="es-ES_tradnl" sz="1800" b="1" i="0" u="none" strike="noStrike" cap="none" normalizeH="0" baseline="0" dirty="0" smtClean="0">
                          <a:ln>
                            <a:noFill/>
                          </a:ln>
                          <a:solidFill>
                            <a:schemeClr val="tx1"/>
                          </a:solidFill>
                          <a:effectLst/>
                          <a:latin typeface="Times" pitchFamily="18" charset="0"/>
                        </a:rPr>
                        <a:t>) sobre el </a:t>
                      </a:r>
                      <a:r>
                        <a:rPr kumimoji="0" lang="es-ES_tradnl" sz="1800" b="1" i="0" u="sng" strike="noStrike" cap="none" normalizeH="0" baseline="0" dirty="0" smtClean="0">
                          <a:ln>
                            <a:noFill/>
                          </a:ln>
                          <a:solidFill>
                            <a:schemeClr val="tx1"/>
                          </a:solidFill>
                          <a:effectLst/>
                          <a:latin typeface="Times" pitchFamily="18" charset="0"/>
                        </a:rPr>
                        <a:t>importe</a:t>
                      </a:r>
                      <a:r>
                        <a:rPr kumimoji="0" lang="es-ES_tradnl" sz="1800" b="1" i="0" u="none" strike="noStrike" cap="none" normalizeH="0" baseline="0" dirty="0" smtClean="0">
                          <a:ln>
                            <a:noFill/>
                          </a:ln>
                          <a:solidFill>
                            <a:schemeClr val="tx1"/>
                          </a:solidFill>
                          <a:effectLst/>
                          <a:latin typeface="Times" pitchFamily="18" charset="0"/>
                        </a:rPr>
                        <a:t> de la </a:t>
                      </a:r>
                      <a:r>
                        <a:rPr kumimoji="0" lang="es-ES_tradnl" sz="1800" b="1" i="0" u="sng" strike="noStrike" cap="none" normalizeH="0" baseline="0" dirty="0" smtClean="0">
                          <a:ln>
                            <a:noFill/>
                          </a:ln>
                          <a:solidFill>
                            <a:schemeClr val="tx1"/>
                          </a:solidFill>
                          <a:effectLst/>
                          <a:latin typeface="Times" pitchFamily="18" charset="0"/>
                        </a:rPr>
                        <a:t>prestación pendiente</a:t>
                      </a:r>
                      <a:r>
                        <a:rPr kumimoji="0" lang="es-ES_tradnl" sz="1800" b="1" i="0" u="none" strike="noStrike" cap="none" normalizeH="0" baseline="0" dirty="0" smtClean="0">
                          <a:ln>
                            <a:noFill/>
                          </a:ln>
                          <a:solidFill>
                            <a:schemeClr val="tx1"/>
                          </a:solidFill>
                          <a:effectLst/>
                          <a:latin typeface="Times" pitchFamily="18" charset="0"/>
                        </a:rPr>
                        <a:t> de percibir en la fecha prevista de inicio de la relación laboral.</a:t>
                      </a:r>
                    </a:p>
                  </a:txBody>
                  <a:tcPr marL="99060" marR="9906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3"/>
                  </a:ext>
                </a:extLst>
              </a:tr>
            </a:tbl>
          </a:graphicData>
        </a:graphic>
      </p:graphicFrame>
      <p:sp>
        <p:nvSpPr>
          <p:cNvPr id="40983" name="Rectangle 22"/>
          <p:cNvSpPr>
            <a:spLocks noChangeArrowheads="1"/>
          </p:cNvSpPr>
          <p:nvPr/>
        </p:nvSpPr>
        <p:spPr bwMode="auto">
          <a:xfrm>
            <a:off x="228734" y="5562600"/>
            <a:ext cx="9295473" cy="400110"/>
          </a:xfrm>
          <a:prstGeom prst="rect">
            <a:avLst/>
          </a:prstGeom>
          <a:noFill/>
          <a:ln w="9525" algn="ctr">
            <a:noFill/>
            <a:miter lim="800000"/>
            <a:headEnd/>
            <a:tailEnd/>
          </a:ln>
        </p:spPr>
        <p:txBody>
          <a:bodyPr>
            <a:spAutoFit/>
          </a:bodyPr>
          <a:lstStyle/>
          <a:p>
            <a:pPr lvl="4" algn="l" eaLnBrk="1" hangingPunct="1"/>
            <a:endParaRPr lang="es-ES_tradnl">
              <a:latin typeface="Verdana" pitchFamily="34" charset="0"/>
            </a:endParaRPr>
          </a:p>
        </p:txBody>
      </p:sp>
      <p:graphicFrame>
        <p:nvGraphicFramePr>
          <p:cNvPr id="199703" name="Group 23"/>
          <p:cNvGraphicFramePr>
            <a:graphicFrameLocks noGrp="1"/>
          </p:cNvGraphicFramePr>
          <p:nvPr/>
        </p:nvGraphicFramePr>
        <p:xfrm>
          <a:off x="305065" y="5257800"/>
          <a:ext cx="9448535" cy="1292352"/>
        </p:xfrm>
        <a:graphic>
          <a:graphicData uri="http://schemas.openxmlformats.org/drawingml/2006/table">
            <a:tbl>
              <a:tblPr/>
              <a:tblGrid>
                <a:gridCol w="9448535">
                  <a:extLst>
                    <a:ext uri="{9D8B030D-6E8A-4147-A177-3AD203B41FA5}">
                      <a16:colId xmlns="" xmlns:a16="http://schemas.microsoft.com/office/drawing/2014/main" val="20000"/>
                    </a:ext>
                  </a:extLst>
                </a:gridCol>
              </a:tblGrid>
              <a:tr h="1133475">
                <a:tc>
                  <a:txBody>
                    <a:bodyPr/>
                    <a:lstStyle/>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400" b="1" i="0" u="sng" strike="noStrike" cap="none" normalizeH="0" baseline="0" dirty="0" smtClean="0">
                          <a:ln>
                            <a:noFill/>
                          </a:ln>
                          <a:solidFill>
                            <a:schemeClr val="tx1"/>
                          </a:solidFill>
                          <a:effectLst/>
                          <a:latin typeface="Times" pitchFamily="18" charset="0"/>
                        </a:rPr>
                        <a:t>El trabajador contratado</a:t>
                      </a:r>
                      <a:r>
                        <a:rPr kumimoji="0" lang="es-ES_tradnl" sz="1400" b="1" i="0" u="none" strike="noStrike" cap="none" normalizeH="0" baseline="0" dirty="0" smtClean="0">
                          <a:ln>
                            <a:noFill/>
                          </a:ln>
                          <a:solidFill>
                            <a:schemeClr val="tx1"/>
                          </a:solidFill>
                          <a:effectLst/>
                          <a:latin typeface="Times" pitchFamily="18" charset="0"/>
                        </a:rPr>
                        <a:t> </a:t>
                      </a:r>
                      <a:r>
                        <a:rPr kumimoji="0" lang="es-ES_tradnl" sz="1400" b="1" i="0" u="sng" strike="noStrike" cap="none" normalizeH="0" baseline="0" dirty="0" smtClean="0">
                          <a:ln>
                            <a:noFill/>
                          </a:ln>
                          <a:solidFill>
                            <a:schemeClr val="tx1"/>
                          </a:solidFill>
                          <a:effectLst/>
                          <a:latin typeface="Times" pitchFamily="18" charset="0"/>
                        </a:rPr>
                        <a:t>podrá</a:t>
                      </a:r>
                      <a:r>
                        <a:rPr kumimoji="0" lang="es-ES_tradnl" sz="1200" b="0" i="0" u="none" strike="noStrike" cap="none" normalizeH="0" baseline="0" dirty="0" smtClean="0">
                          <a:ln>
                            <a:noFill/>
                          </a:ln>
                          <a:solidFill>
                            <a:schemeClr val="tx1"/>
                          </a:solidFill>
                          <a:effectLst/>
                          <a:latin typeface="Times" pitchFamily="18" charset="0"/>
                        </a:rPr>
                        <a:t> </a:t>
                      </a:r>
                      <a:r>
                        <a:rPr kumimoji="0" lang="es-ES_tradnl" sz="1200" b="1" i="0" u="sng" strike="noStrike" cap="none" normalizeH="0" baseline="0" dirty="0" smtClean="0">
                          <a:ln>
                            <a:noFill/>
                          </a:ln>
                          <a:solidFill>
                            <a:schemeClr val="tx1"/>
                          </a:solidFill>
                          <a:effectLst/>
                          <a:latin typeface="Times" pitchFamily="18" charset="0"/>
                        </a:rPr>
                        <a:t>voluntariamente</a:t>
                      </a:r>
                      <a:r>
                        <a:rPr kumimoji="0" lang="es-ES_tradnl" sz="1200" b="0" i="0" u="none" strike="noStrike" cap="none" normalizeH="0" baseline="0" dirty="0" smtClean="0">
                          <a:ln>
                            <a:noFill/>
                          </a:ln>
                          <a:solidFill>
                            <a:schemeClr val="tx1"/>
                          </a:solidFill>
                          <a:effectLst/>
                          <a:latin typeface="Times" pitchFamily="18" charset="0"/>
                        </a:rPr>
                        <a:t> compatibilizar cada mes, junto con el salario, el 25 % de la cuantía de la prestación que tuviera reconocida y pendiente de percibir en el momento de su contratación.</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400" b="1" i="0" u="sng" strike="noStrike" cap="none" normalizeH="0" baseline="0" dirty="0" smtClean="0">
                          <a:ln>
                            <a:noFill/>
                          </a:ln>
                          <a:solidFill>
                            <a:schemeClr val="tx1"/>
                          </a:solidFill>
                          <a:effectLst/>
                          <a:latin typeface="Times" pitchFamily="18" charset="0"/>
                        </a:rPr>
                        <a:t>En todo caso, cuando el trabajador no compatibilice</a:t>
                      </a:r>
                      <a:r>
                        <a:rPr kumimoji="0" lang="es-ES_tradnl" sz="1200" b="0" i="0" u="none" strike="noStrike" cap="none" normalizeH="0" baseline="0" dirty="0" smtClean="0">
                          <a:ln>
                            <a:noFill/>
                          </a:ln>
                          <a:solidFill>
                            <a:schemeClr val="tx1"/>
                          </a:solidFill>
                          <a:effectLst/>
                          <a:latin typeface="Times" pitchFamily="18" charset="0"/>
                        </a:rPr>
                        <a:t> la prestación con el salario en los términos del párrafo anterior, </a:t>
                      </a:r>
                      <a:r>
                        <a:rPr kumimoji="0" lang="es-ES_tradnl" sz="1200" b="1" i="0" u="sng" strike="noStrike" cap="none" normalizeH="0" baseline="0" dirty="0" smtClean="0">
                          <a:ln>
                            <a:noFill/>
                          </a:ln>
                          <a:solidFill>
                            <a:schemeClr val="tx1"/>
                          </a:solidFill>
                          <a:effectLst/>
                          <a:latin typeface="Times" pitchFamily="18" charset="0"/>
                        </a:rPr>
                        <a:t>se mantendrá el derecho del trabajador a las prestaciones por desempleo</a:t>
                      </a:r>
                      <a:r>
                        <a:rPr kumimoji="0" lang="es-ES_tradnl" sz="1200" b="0" i="0" u="none" strike="noStrike" cap="none" normalizeH="0" baseline="0" dirty="0" smtClean="0">
                          <a:ln>
                            <a:noFill/>
                          </a:ln>
                          <a:solidFill>
                            <a:schemeClr val="tx1"/>
                          </a:solidFill>
                          <a:effectLst/>
                          <a:latin typeface="Times" pitchFamily="18" charset="0"/>
                        </a:rPr>
                        <a:t> </a:t>
                      </a:r>
                      <a:r>
                        <a:rPr kumimoji="0" lang="es-ES_tradnl" sz="1200" b="1" i="0" u="sng" strike="noStrike" cap="none" normalizeH="0" baseline="0" dirty="0" smtClean="0">
                          <a:ln>
                            <a:noFill/>
                          </a:ln>
                          <a:solidFill>
                            <a:schemeClr val="tx1"/>
                          </a:solidFill>
                          <a:effectLst/>
                          <a:latin typeface="Times" pitchFamily="18" charset="0"/>
                        </a:rPr>
                        <a:t>que le restasen por percibir</a:t>
                      </a:r>
                      <a:r>
                        <a:rPr kumimoji="0" lang="es-ES_tradnl" sz="1200" b="0" i="0" u="none" strike="noStrike" cap="none" normalizeH="0" baseline="0" dirty="0" smtClean="0">
                          <a:ln>
                            <a:noFill/>
                          </a:ln>
                          <a:solidFill>
                            <a:schemeClr val="tx1"/>
                          </a:solidFill>
                          <a:effectLst/>
                          <a:latin typeface="Times" pitchFamily="18" charset="0"/>
                        </a:rPr>
                        <a:t> en el momento de la colocación, siendo de aplicación lo establecido en los artículos 212 y 213 del TR de la Ley General de la Seguridad Social, aprobado por Real Decreto Legislativo 8/2015.</a:t>
                      </a: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
        <p:nvSpPr>
          <p:cNvPr id="8" name="Text Box 3"/>
          <p:cNvSpPr txBox="1">
            <a:spLocks noChangeArrowheads="1"/>
          </p:cNvSpPr>
          <p:nvPr/>
        </p:nvSpPr>
        <p:spPr bwMode="auto">
          <a:xfrm>
            <a:off x="0" y="457200"/>
            <a:ext cx="9906000" cy="461665"/>
          </a:xfrm>
          <a:prstGeom prst="rect">
            <a:avLst/>
          </a:prstGeom>
          <a:solidFill>
            <a:srgbClr val="CCFFFF"/>
          </a:solidFill>
          <a:ln w="9525">
            <a:noFill/>
            <a:miter lim="800000"/>
            <a:headEnd/>
            <a:tailEnd/>
          </a:ln>
        </p:spPr>
        <p:txBody>
          <a:bodyPr>
            <a:spAutoFit/>
          </a:bodyPr>
          <a:lstStyle/>
          <a:p>
            <a:pPr eaLnBrk="1" hangingPunct="1">
              <a:spcBef>
                <a:spcPct val="50000"/>
              </a:spcBef>
            </a:pPr>
            <a:r>
              <a:rPr lang="es-ES" sz="2200" b="1" dirty="0">
                <a:solidFill>
                  <a:srgbClr val="000066"/>
                </a:solidFill>
                <a:latin typeface="+mn-lt"/>
              </a:rPr>
              <a:t> </a:t>
            </a:r>
            <a:r>
              <a:rPr lang="es-ES" sz="2400" b="1" dirty="0">
                <a:solidFill>
                  <a:srgbClr val="000066"/>
                </a:solidFill>
                <a:latin typeface="+mn-lt"/>
              </a:rPr>
              <a:t>INCENTIVOS FISCALES </a:t>
            </a:r>
            <a:r>
              <a:rPr lang="es-ES" sz="2400" b="1" dirty="0" smtClean="0">
                <a:solidFill>
                  <a:srgbClr val="000066"/>
                </a:solidFill>
                <a:latin typeface="+mn-lt"/>
              </a:rPr>
              <a:t>(2).</a:t>
            </a:r>
            <a:r>
              <a:rPr lang="es-ES" sz="2200" b="1" dirty="0" smtClean="0">
                <a:solidFill>
                  <a:schemeClr val="bg2"/>
                </a:solidFill>
                <a:latin typeface="+mn-lt"/>
              </a:rPr>
              <a:t> </a:t>
            </a:r>
            <a:r>
              <a:rPr lang="es-ES" dirty="0" smtClean="0">
                <a:solidFill>
                  <a:srgbClr val="FF0000"/>
                </a:solidFill>
                <a:latin typeface="+mn-lt"/>
              </a:rPr>
              <a:t>Desde </a:t>
            </a:r>
            <a:r>
              <a:rPr lang="es-ES" dirty="0">
                <a:solidFill>
                  <a:srgbClr val="FF0000"/>
                </a:solidFill>
                <a:latin typeface="+mn-lt"/>
              </a:rPr>
              <a:t>12/2/12 hasta 31/12/2018</a:t>
            </a:r>
            <a:endParaRPr lang="es-ES" sz="2000" b="1" dirty="0">
              <a:solidFill>
                <a:srgbClr val="FF0000"/>
              </a:solidFill>
              <a:latin typeface="+mn-lt"/>
            </a:endParaRPr>
          </a:p>
        </p:txBody>
      </p:sp>
    </p:spTree>
    <p:extLst>
      <p:ext uri="{BB962C8B-B14F-4D97-AF65-F5344CB8AC3E}">
        <p14:creationId xmlns="" xmlns:p14="http://schemas.microsoft.com/office/powerpoint/2010/main" val="1546030324"/>
      </p:ext>
    </p:extLst>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3 Marcador de número de diapositiva"/>
          <p:cNvSpPr>
            <a:spLocks noGrp="1"/>
          </p:cNvSpPr>
          <p:nvPr>
            <p:ph type="sldNum" sz="quarter" idx="12"/>
          </p:nvPr>
        </p:nvSpPr>
        <p:spPr>
          <a:xfrm>
            <a:off x="7543800" y="6381750"/>
            <a:ext cx="2311400" cy="476250"/>
          </a:xfrm>
        </p:spPr>
        <p:txBody>
          <a:bodyPr/>
          <a:lstStyle/>
          <a:p>
            <a:pPr>
              <a:defRPr/>
            </a:pPr>
            <a:fld id="{3D39E9DF-D427-47CD-8506-FC751E88A866}" type="slidenum">
              <a:rPr lang="es-ES"/>
              <a:pPr>
                <a:defRPr/>
              </a:pPr>
              <a:t>397</a:t>
            </a:fld>
            <a:endParaRPr lang="es-ES"/>
          </a:p>
        </p:txBody>
      </p:sp>
      <p:sp>
        <p:nvSpPr>
          <p:cNvPr id="41989" name="Rectangle 4"/>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b="1" dirty="0" smtClean="0">
                <a:solidFill>
                  <a:srgbClr val="FFFF00"/>
                </a:solidFill>
                <a:latin typeface="+mn-lt"/>
              </a:rPr>
              <a:t>Art</a:t>
            </a:r>
            <a:r>
              <a:rPr lang="es-ES_tradnl" sz="2800" b="1" dirty="0">
                <a:solidFill>
                  <a:srgbClr val="FFFF99"/>
                </a:solidFill>
                <a:latin typeface="+mn-lt"/>
              </a:rPr>
              <a:t>. </a:t>
            </a:r>
            <a:r>
              <a:rPr lang="es-ES_tradnl" sz="2800" b="1" dirty="0" smtClean="0">
                <a:solidFill>
                  <a:srgbClr val="FFFF99"/>
                </a:solidFill>
                <a:latin typeface="+mn-lt"/>
              </a:rPr>
              <a:t>37 </a:t>
            </a:r>
            <a:r>
              <a:rPr lang="es-ES_tradnl" sz="2800" b="1" dirty="0">
                <a:solidFill>
                  <a:srgbClr val="FFFF99"/>
                </a:solidFill>
                <a:latin typeface="+mn-lt"/>
              </a:rPr>
              <a:t>LIS. </a:t>
            </a:r>
            <a:r>
              <a:rPr lang="es-ES_tradnl" sz="2800" b="1" dirty="0">
                <a:solidFill>
                  <a:srgbClr val="FFFF00"/>
                </a:solidFill>
                <a:latin typeface="+mn-lt"/>
              </a:rPr>
              <a:t>Deducciones Creación Empleo</a:t>
            </a:r>
            <a:endParaRPr lang="es-ES" sz="2800" b="1" dirty="0">
              <a:solidFill>
                <a:srgbClr val="FFFF00"/>
              </a:solidFill>
              <a:latin typeface="+mn-lt"/>
            </a:endParaRPr>
          </a:p>
        </p:txBody>
      </p:sp>
      <p:graphicFrame>
        <p:nvGraphicFramePr>
          <p:cNvPr id="2627633" name="Group 49"/>
          <p:cNvGraphicFramePr>
            <a:graphicFrameLocks noGrp="1"/>
          </p:cNvGraphicFramePr>
          <p:nvPr>
            <p:extLst>
              <p:ext uri="{D42A27DB-BD31-4B8C-83A1-F6EECF244321}">
                <p14:modId xmlns="" xmlns:p14="http://schemas.microsoft.com/office/powerpoint/2010/main" val="1083247071"/>
              </p:ext>
            </p:extLst>
          </p:nvPr>
        </p:nvGraphicFramePr>
        <p:xfrm>
          <a:off x="153063" y="1143000"/>
          <a:ext cx="9677401" cy="5223152"/>
        </p:xfrm>
        <a:graphic>
          <a:graphicData uri="http://schemas.openxmlformats.org/drawingml/2006/table">
            <a:tbl>
              <a:tblPr/>
              <a:tblGrid>
                <a:gridCol w="3810000">
                  <a:extLst>
                    <a:ext uri="{9D8B030D-6E8A-4147-A177-3AD203B41FA5}">
                      <a16:colId xmlns="" xmlns:a16="http://schemas.microsoft.com/office/drawing/2014/main" val="20000"/>
                    </a:ext>
                  </a:extLst>
                </a:gridCol>
                <a:gridCol w="5867401">
                  <a:extLst>
                    <a:ext uri="{9D8B030D-6E8A-4147-A177-3AD203B41FA5}">
                      <a16:colId xmlns="" xmlns:a16="http://schemas.microsoft.com/office/drawing/2014/main" val="20001"/>
                    </a:ext>
                  </a:extLst>
                </a:gridCol>
              </a:tblGrid>
              <a:tr h="629816">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3000" b="1" i="0" u="none" strike="noStrike" cap="none" normalizeH="0" baseline="0" dirty="0" smtClean="0">
                          <a:ln>
                            <a:noFill/>
                          </a:ln>
                          <a:solidFill>
                            <a:srgbClr val="FFFF00"/>
                          </a:solidFill>
                          <a:effectLst/>
                          <a:latin typeface="Arial" charset="0"/>
                        </a:rPr>
                        <a:t>CUESTIONES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3000" b="1" i="0" u="none" strike="noStrike" cap="none" normalizeH="0" baseline="0" dirty="0" smtClean="0">
                          <a:ln>
                            <a:noFill/>
                          </a:ln>
                          <a:solidFill>
                            <a:srgbClr val="FFFF00"/>
                          </a:solidFill>
                          <a:effectLst/>
                          <a:latin typeface="Arial" charset="0"/>
                        </a:rPr>
                        <a:t>SOLUCIONES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2514600">
                <a:tc>
                  <a:txBody>
                    <a:bodyPr/>
                    <a:lstStyle/>
                    <a:p>
                      <a:pPr marL="533400" marR="0" lvl="0" indent="-533400" algn="l" defTabSz="914400" rtl="0" eaLnBrk="1" fontAlgn="base" latinLnBrk="0" hangingPunct="1">
                        <a:lnSpc>
                          <a:spcPct val="100000"/>
                        </a:lnSpc>
                        <a:spcBef>
                          <a:spcPct val="20000"/>
                        </a:spcBef>
                        <a:spcAft>
                          <a:spcPct val="0"/>
                        </a:spcAft>
                        <a:buClr>
                          <a:schemeClr val="accent2"/>
                        </a:buClr>
                        <a:buSzTx/>
                        <a:buFont typeface="Wingdings" pitchFamily="2" charset="2"/>
                        <a:buAutoNum type="arabicPeriod"/>
                        <a:tabLst/>
                      </a:pPr>
                      <a:r>
                        <a:rPr kumimoji="0" lang="es-ES_tradnl" sz="2200" b="1" i="0" u="none" strike="noStrike" cap="none" normalizeH="0" baseline="0" dirty="0" smtClean="0">
                          <a:ln>
                            <a:noFill/>
                          </a:ln>
                          <a:solidFill>
                            <a:srgbClr val="FF0000"/>
                          </a:solidFill>
                          <a:effectLst/>
                          <a:latin typeface="Arial" charset="0"/>
                        </a:rPr>
                        <a:t>¿</a:t>
                      </a:r>
                      <a:r>
                        <a:rPr kumimoji="0" lang="es-ES_tradnl" sz="2200" b="1" i="0" u="sng" strike="noStrike" cap="none" normalizeH="0" baseline="0" dirty="0" smtClean="0">
                          <a:ln>
                            <a:noFill/>
                          </a:ln>
                          <a:solidFill>
                            <a:srgbClr val="FF0000"/>
                          </a:solidFill>
                          <a:effectLst/>
                          <a:latin typeface="Arial" charset="0"/>
                        </a:rPr>
                        <a:t>Cuándo</a:t>
                      </a:r>
                      <a:r>
                        <a:rPr kumimoji="0" lang="es-ES_tradnl" sz="2200" b="1" i="0" u="none" strike="noStrike" cap="none" normalizeH="0" baseline="0" dirty="0" smtClean="0">
                          <a:ln>
                            <a:noFill/>
                          </a:ln>
                          <a:solidFill>
                            <a:srgbClr val="FF0000"/>
                          </a:solidFill>
                          <a:effectLst/>
                          <a:latin typeface="Arial" charset="0"/>
                        </a:rPr>
                        <a:t> </a:t>
                      </a:r>
                      <a:r>
                        <a:rPr kumimoji="0" lang="es-ES_tradnl" sz="2200" b="0" i="0" u="none" strike="noStrike" cap="none" normalizeH="0" baseline="0" dirty="0" smtClean="0">
                          <a:ln>
                            <a:noFill/>
                          </a:ln>
                          <a:solidFill>
                            <a:srgbClr val="000066"/>
                          </a:solidFill>
                          <a:effectLst/>
                          <a:latin typeface="Arial" charset="0"/>
                        </a:rPr>
                        <a:t>se puede practicar las deducciones?</a:t>
                      </a:r>
                      <a:r>
                        <a:rPr kumimoji="0" lang="es-ES_tradnl" sz="2000" b="0" i="0" u="none" strike="noStrike" cap="none" normalizeH="0" baseline="0" dirty="0" smtClean="0">
                          <a:ln>
                            <a:noFill/>
                          </a:ln>
                          <a:solidFill>
                            <a:srgbClr val="000066"/>
                          </a:solidFill>
                          <a:effectLst/>
                          <a:latin typeface="Arial" charset="0"/>
                        </a:rPr>
                        <a:t> </a:t>
                      </a:r>
                      <a:endParaRPr kumimoji="0" lang="es-ES_tradnl" sz="2200" b="0" i="0" u="none" strike="noStrike" cap="none" normalizeH="0" baseline="0" dirty="0" smtClean="0">
                        <a:ln>
                          <a:noFill/>
                        </a:ln>
                        <a:solidFill>
                          <a:srgbClr val="000066"/>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533400" marR="0" lvl="0" indent="-533400" algn="l" defTabSz="914400" rtl="0" eaLnBrk="1" fontAlgn="base" latinLnBrk="0" hangingPunct="1">
                        <a:lnSpc>
                          <a:spcPct val="100000"/>
                        </a:lnSpc>
                        <a:spcBef>
                          <a:spcPct val="20000"/>
                        </a:spcBef>
                        <a:spcAft>
                          <a:spcPct val="0"/>
                        </a:spcAft>
                        <a:buClr>
                          <a:schemeClr val="tx1"/>
                        </a:buClr>
                        <a:buSzPct val="80000"/>
                        <a:buFont typeface="Wingdings" pitchFamily="2" charset="2"/>
                        <a:buChar char="Ø"/>
                        <a:tabLst/>
                      </a:pPr>
                      <a:r>
                        <a:rPr kumimoji="0" lang="es-ES_tradnl" sz="1800" b="0" i="0" u="none" strike="noStrike" cap="none" normalizeH="0" baseline="0" dirty="0" smtClean="0">
                          <a:ln>
                            <a:noFill/>
                          </a:ln>
                          <a:solidFill>
                            <a:schemeClr val="tx1"/>
                          </a:solidFill>
                          <a:effectLst/>
                          <a:latin typeface="Arial" charset="0"/>
                        </a:rPr>
                        <a:t>En la cuota íntegra del periodo impositivo correspondiente a la </a:t>
                      </a:r>
                      <a:r>
                        <a:rPr kumimoji="0" lang="es-ES_tradnl" sz="1800" b="1" i="0" u="sng" strike="noStrike" cap="none" normalizeH="0" baseline="0" dirty="0" smtClean="0">
                          <a:ln>
                            <a:noFill/>
                          </a:ln>
                          <a:solidFill>
                            <a:srgbClr val="FFFF00"/>
                          </a:solidFill>
                          <a:effectLst/>
                          <a:latin typeface="Arial" charset="0"/>
                        </a:rPr>
                        <a:t>finalización del periodo de prueba</a:t>
                      </a:r>
                      <a:r>
                        <a:rPr kumimoji="0" lang="es-ES_tradnl" sz="1800" b="1" i="0" u="none" strike="noStrike" cap="none" normalizeH="0" baseline="0" dirty="0" smtClean="0">
                          <a:ln>
                            <a:noFill/>
                          </a:ln>
                          <a:solidFill>
                            <a:srgbClr val="FFFF00"/>
                          </a:solidFill>
                          <a:effectLst/>
                          <a:latin typeface="Arial" charset="0"/>
                        </a:rPr>
                        <a:t> de </a:t>
                      </a:r>
                      <a:r>
                        <a:rPr kumimoji="0" lang="es-ES_tradnl" sz="1800" b="1" i="0" u="sng" strike="noStrike" cap="none" normalizeH="0" baseline="0" dirty="0" smtClean="0">
                          <a:ln>
                            <a:noFill/>
                          </a:ln>
                          <a:solidFill>
                            <a:srgbClr val="FFFF00"/>
                          </a:solidFill>
                          <a:effectLst/>
                          <a:latin typeface="Arial" charset="0"/>
                        </a:rPr>
                        <a:t>un año</a:t>
                      </a:r>
                      <a:r>
                        <a:rPr kumimoji="0" lang="es-ES_tradnl" sz="1800" b="0" i="0" u="none" strike="noStrike" cap="none" normalizeH="0" baseline="0" dirty="0" smtClean="0">
                          <a:ln>
                            <a:noFill/>
                          </a:ln>
                          <a:solidFill>
                            <a:schemeClr val="tx1"/>
                          </a:solidFill>
                          <a:effectLst/>
                          <a:latin typeface="Arial" charset="0"/>
                        </a:rPr>
                        <a:t> exigido en el correspondiente tipo de contrato</a:t>
                      </a:r>
                    </a:p>
                    <a:p>
                      <a:pPr marL="533400" marR="0" lvl="0" indent="-533400" algn="l" defTabSz="914400" rtl="0" eaLnBrk="1" fontAlgn="base" latinLnBrk="0" hangingPunct="1">
                        <a:lnSpc>
                          <a:spcPct val="100000"/>
                        </a:lnSpc>
                        <a:spcBef>
                          <a:spcPct val="20000"/>
                        </a:spcBef>
                        <a:spcAft>
                          <a:spcPct val="0"/>
                        </a:spcAft>
                        <a:buClr>
                          <a:schemeClr val="tx1"/>
                        </a:buClr>
                        <a:buSzPct val="80000"/>
                        <a:buFont typeface="Wingdings" pitchFamily="2" charset="2"/>
                        <a:buChar char="Ø"/>
                        <a:tabLst/>
                      </a:pPr>
                      <a:r>
                        <a:rPr kumimoji="0" lang="es-ES_tradnl" sz="1600" b="0" i="0" u="none" strike="noStrike" cap="none" normalizeH="0" baseline="0" dirty="0" smtClean="0">
                          <a:ln>
                            <a:noFill/>
                          </a:ln>
                          <a:solidFill>
                            <a:schemeClr val="tx1"/>
                          </a:solidFill>
                          <a:effectLst/>
                          <a:latin typeface="Arial" charset="0"/>
                        </a:rPr>
                        <a:t>y estarán </a:t>
                      </a:r>
                      <a:r>
                        <a:rPr kumimoji="0" lang="es-ES_tradnl" sz="1600" b="0" i="0" u="sng" strike="noStrike" cap="none" normalizeH="0" baseline="0" dirty="0" smtClean="0">
                          <a:ln>
                            <a:noFill/>
                          </a:ln>
                          <a:solidFill>
                            <a:srgbClr val="FFFF99"/>
                          </a:solidFill>
                          <a:effectLst/>
                          <a:latin typeface="Arial" charset="0"/>
                        </a:rPr>
                        <a:t>condicionadas</a:t>
                      </a:r>
                      <a:r>
                        <a:rPr kumimoji="0" lang="es-ES_tradnl" sz="1600" b="0" i="0" u="none" strike="noStrike" cap="none" normalizeH="0" baseline="0" dirty="0" smtClean="0">
                          <a:ln>
                            <a:noFill/>
                          </a:ln>
                          <a:solidFill>
                            <a:srgbClr val="FFFF99"/>
                          </a:solidFill>
                          <a:effectLst/>
                          <a:latin typeface="Arial" charset="0"/>
                        </a:rPr>
                        <a:t> al </a:t>
                      </a:r>
                      <a:r>
                        <a:rPr kumimoji="0" lang="es-ES_tradnl" sz="1600" b="1" i="0" u="sng" strike="noStrike" cap="none" normalizeH="0" baseline="0" dirty="0" smtClean="0">
                          <a:ln>
                            <a:noFill/>
                          </a:ln>
                          <a:solidFill>
                            <a:srgbClr val="FFFF99"/>
                          </a:solidFill>
                          <a:effectLst/>
                          <a:latin typeface="Arial" charset="0"/>
                        </a:rPr>
                        <a:t>mantenimiento</a:t>
                      </a:r>
                      <a:r>
                        <a:rPr kumimoji="0" lang="es-ES_tradnl" sz="1600" b="0" i="0" u="none" strike="noStrike" cap="none" normalizeH="0" baseline="0" dirty="0" smtClean="0">
                          <a:ln>
                            <a:noFill/>
                          </a:ln>
                          <a:solidFill>
                            <a:srgbClr val="FFFF99"/>
                          </a:solidFill>
                          <a:effectLst/>
                          <a:latin typeface="Arial" charset="0"/>
                        </a:rPr>
                        <a:t> de esta relación laboral durante al menos </a:t>
                      </a:r>
                      <a:r>
                        <a:rPr kumimoji="0" lang="es-ES_tradnl" sz="1600" b="1" i="0" u="sng" strike="noStrike" cap="none" normalizeH="0" baseline="0" dirty="0" smtClean="0">
                          <a:ln>
                            <a:noFill/>
                          </a:ln>
                          <a:solidFill>
                            <a:srgbClr val="FFFF99"/>
                          </a:solidFill>
                          <a:effectLst/>
                          <a:latin typeface="Arial" charset="0"/>
                        </a:rPr>
                        <a:t>tres años</a:t>
                      </a:r>
                      <a:r>
                        <a:rPr kumimoji="0" lang="es-ES_tradnl" sz="1600" b="0" i="0" u="none" strike="noStrike" cap="none" normalizeH="0" baseline="0" dirty="0" smtClean="0">
                          <a:ln>
                            <a:noFill/>
                          </a:ln>
                          <a:solidFill>
                            <a:schemeClr val="tx1"/>
                          </a:solidFill>
                          <a:effectLst/>
                          <a:latin typeface="Arial" charset="0"/>
                        </a:rPr>
                        <a:t> desde la fecha de su inicio (</a:t>
                      </a:r>
                      <a:r>
                        <a:rPr kumimoji="0" lang="es-ES_tradnl" sz="1600" b="0" i="0" u="sng" strike="noStrike" cap="none" normalizeH="0" baseline="0" dirty="0" smtClean="0">
                          <a:ln>
                            <a:noFill/>
                          </a:ln>
                          <a:solidFill>
                            <a:schemeClr val="tx1"/>
                          </a:solidFill>
                          <a:effectLst/>
                          <a:latin typeface="Arial" charset="0"/>
                        </a:rPr>
                        <a:t>salvo</a:t>
                      </a:r>
                      <a:r>
                        <a:rPr kumimoji="0" lang="es-ES_tradnl" sz="1600" b="0" i="0" u="none" strike="noStrike" cap="none" normalizeH="0" baseline="0" dirty="0" smtClean="0">
                          <a:ln>
                            <a:noFill/>
                          </a:ln>
                          <a:solidFill>
                            <a:schemeClr val="tx1"/>
                          </a:solidFill>
                          <a:effectLst/>
                          <a:latin typeface="Arial" charset="0"/>
                        </a:rPr>
                        <a:t> las circunstancias señaladas anteriormente: muerte, jubilación, invalidez del trabajador,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1"/>
                  </a:ext>
                </a:extLst>
              </a:tr>
              <a:tr h="914400">
                <a:tc>
                  <a:txBody>
                    <a:bodyPr/>
                    <a:lstStyle/>
                    <a:p>
                      <a:pPr marL="533400" marR="0" lvl="0" indent="-533400" algn="l" defTabSz="914400" rtl="0" eaLnBrk="1" fontAlgn="base" latinLnBrk="0" hangingPunct="1">
                        <a:lnSpc>
                          <a:spcPct val="100000"/>
                        </a:lnSpc>
                        <a:spcBef>
                          <a:spcPct val="20000"/>
                        </a:spcBef>
                        <a:spcAft>
                          <a:spcPct val="0"/>
                        </a:spcAft>
                        <a:buClr>
                          <a:schemeClr val="accent2"/>
                        </a:buClr>
                        <a:buSzTx/>
                        <a:buFont typeface="+mj-lt"/>
                        <a:buAutoNum type="arabicPeriod" startAt="2"/>
                        <a:tabLst/>
                      </a:pPr>
                      <a:r>
                        <a:rPr kumimoji="0" lang="es-ES_tradnl" sz="2200" b="1" i="0" u="sng" strike="noStrike" cap="none" normalizeH="0" baseline="0" dirty="0" smtClean="0">
                          <a:ln>
                            <a:noFill/>
                          </a:ln>
                          <a:solidFill>
                            <a:srgbClr val="FF0000"/>
                          </a:solidFill>
                          <a:effectLst/>
                          <a:latin typeface="Arial" charset="0"/>
                        </a:rPr>
                        <a:t>LIMITES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533400" marR="0" lvl="0" indent="-533400" algn="l" defTabSz="914400" rtl="0" eaLnBrk="1" fontAlgn="base" latinLnBrk="0" hangingPunct="1">
                        <a:lnSpc>
                          <a:spcPct val="100000"/>
                        </a:lnSpc>
                        <a:spcBef>
                          <a:spcPct val="20000"/>
                        </a:spcBef>
                        <a:spcAft>
                          <a:spcPct val="0"/>
                        </a:spcAft>
                        <a:buClr>
                          <a:schemeClr val="tx1"/>
                        </a:buClr>
                        <a:buSzPct val="80000"/>
                        <a:buFont typeface="Wingdings" pitchFamily="2" charset="2"/>
                        <a:buChar char="Ø"/>
                        <a:tabLst/>
                      </a:pPr>
                      <a:r>
                        <a:rPr kumimoji="0" lang="es-ES_tradnl" sz="1600" b="0" i="0" u="none" strike="noStrike" cap="none" normalizeH="0" baseline="0" dirty="0" smtClean="0">
                          <a:ln>
                            <a:noFill/>
                          </a:ln>
                          <a:solidFill>
                            <a:schemeClr val="tx1"/>
                          </a:solidFill>
                          <a:effectLst/>
                          <a:latin typeface="Arial" charset="0"/>
                        </a:rPr>
                        <a:t>Esta deducción está regulada en el artículo 37 LIS, entonces </a:t>
                      </a:r>
                      <a:r>
                        <a:rPr kumimoji="0" lang="es-ES_tradnl" sz="1600" b="1" i="0" u="sng" strike="noStrike" cap="none" normalizeH="0" baseline="0" dirty="0" smtClean="0">
                          <a:ln>
                            <a:noFill/>
                          </a:ln>
                          <a:solidFill>
                            <a:srgbClr val="FFFF99"/>
                          </a:solidFill>
                          <a:effectLst/>
                          <a:latin typeface="Arial" charset="0"/>
                        </a:rPr>
                        <a:t>le afectan</a:t>
                      </a:r>
                      <a:r>
                        <a:rPr kumimoji="0" lang="es-ES_tradnl" sz="1600" b="0" i="0" u="sng" strike="noStrike" cap="none" normalizeH="0" baseline="0" dirty="0" smtClean="0">
                          <a:ln>
                            <a:noFill/>
                          </a:ln>
                          <a:solidFill>
                            <a:srgbClr val="FFFF99"/>
                          </a:solidFill>
                          <a:effectLst/>
                          <a:latin typeface="Arial" charset="0"/>
                        </a:rPr>
                        <a:t> los </a:t>
                      </a:r>
                      <a:r>
                        <a:rPr kumimoji="0" lang="es-ES_tradnl" sz="1600" b="1" i="0" u="sng" strike="noStrike" cap="none" normalizeH="0" baseline="0" dirty="0" smtClean="0">
                          <a:ln>
                            <a:noFill/>
                          </a:ln>
                          <a:solidFill>
                            <a:srgbClr val="FFFF99"/>
                          </a:solidFill>
                          <a:effectLst/>
                          <a:latin typeface="Arial" charset="0"/>
                        </a:rPr>
                        <a:t>límites </a:t>
                      </a:r>
                      <a:r>
                        <a:rPr kumimoji="0" lang="es-ES_tradnl" sz="1600" b="0" i="0" u="sng" strike="noStrike" cap="none" normalizeH="0" baseline="0" dirty="0" smtClean="0">
                          <a:ln>
                            <a:noFill/>
                          </a:ln>
                          <a:solidFill>
                            <a:srgbClr val="FFFF99"/>
                          </a:solidFill>
                          <a:effectLst/>
                          <a:latin typeface="Arial" charset="0"/>
                        </a:rPr>
                        <a:t>del </a:t>
                      </a:r>
                      <a:r>
                        <a:rPr kumimoji="0" lang="es-ES_tradnl" sz="1600" b="1" i="0" u="sng" strike="noStrike" cap="none" normalizeH="0" baseline="0" dirty="0" smtClean="0">
                          <a:ln>
                            <a:noFill/>
                          </a:ln>
                          <a:solidFill>
                            <a:srgbClr val="FFFF99"/>
                          </a:solidFill>
                          <a:effectLst/>
                          <a:latin typeface="Arial" charset="0"/>
                        </a:rPr>
                        <a:t>artículo 39 LIS</a:t>
                      </a:r>
                      <a:r>
                        <a:rPr kumimoji="0" lang="es-ES_tradnl" sz="1600" b="1" i="0" u="none" strike="noStrike" cap="none" normalizeH="0" baseline="0" dirty="0" smtClean="0">
                          <a:ln>
                            <a:noFill/>
                          </a:ln>
                          <a:solidFill>
                            <a:srgbClr val="FFFF99"/>
                          </a:solidFill>
                          <a:effectLst/>
                          <a:latin typeface="Arial" charset="0"/>
                        </a:rPr>
                        <a:t> </a:t>
                      </a:r>
                      <a:r>
                        <a:rPr kumimoji="0" lang="es-ES_tradnl" sz="1600" b="0" i="0" u="none" strike="noStrike" cap="none" normalizeH="0" baseline="0" dirty="0" smtClean="0">
                          <a:ln>
                            <a:noFill/>
                          </a:ln>
                          <a:solidFill>
                            <a:srgbClr val="FFFF99"/>
                          </a:solidFill>
                          <a:effectLst/>
                          <a:latin typeface="Arial" charset="0"/>
                        </a:rPr>
                        <a:t>(25% ó 50% s/ CIA+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extLst>
                  <a:ext uri="{0D108BD9-81ED-4DB2-BD59-A6C34878D82A}">
                    <a16:rowId xmlns="" xmlns:a16="http://schemas.microsoft.com/office/drawing/2014/main" val="10002"/>
                  </a:ext>
                </a:extLst>
              </a:tr>
              <a:tr h="1066800">
                <a:tc>
                  <a:txBody>
                    <a:bodyPr/>
                    <a:lstStyle/>
                    <a:p>
                      <a:pPr marL="533400" marR="0" lvl="0" indent="-533400" algn="l" defTabSz="914400" rtl="0" eaLnBrk="1" fontAlgn="base" latinLnBrk="0" hangingPunct="1">
                        <a:lnSpc>
                          <a:spcPct val="100000"/>
                        </a:lnSpc>
                        <a:spcBef>
                          <a:spcPct val="20000"/>
                        </a:spcBef>
                        <a:spcAft>
                          <a:spcPct val="0"/>
                        </a:spcAft>
                        <a:buClr>
                          <a:schemeClr val="accent2">
                            <a:lumMod val="75000"/>
                          </a:schemeClr>
                        </a:buClr>
                        <a:buSzTx/>
                        <a:buFont typeface="+mj-lt"/>
                        <a:buAutoNum type="arabicPeriod" startAt="3"/>
                        <a:tabLst/>
                      </a:pPr>
                      <a:r>
                        <a:rPr kumimoji="0" lang="es-ES_tradnl" sz="2200" b="1" i="0" u="sng" strike="noStrike" cap="none" normalizeH="0" baseline="0" dirty="0" smtClean="0">
                          <a:ln>
                            <a:noFill/>
                          </a:ln>
                          <a:solidFill>
                            <a:srgbClr val="FF0000"/>
                          </a:solidFill>
                          <a:effectLst/>
                          <a:latin typeface="Arial" charset="0"/>
                        </a:rPr>
                        <a:t>INCOMPATIBLE:</a:t>
                      </a:r>
                      <a:r>
                        <a:rPr kumimoji="0" lang="es-ES_tradnl" sz="2200" b="1" i="0" u="none" strike="noStrike" cap="none" normalizeH="0" baseline="0" dirty="0" smtClean="0">
                          <a:ln>
                            <a:noFill/>
                          </a:ln>
                          <a:solidFill>
                            <a:srgbClr val="FF0000"/>
                          </a:solidFill>
                          <a:effectLst/>
                          <a:latin typeface="Arial" charset="0"/>
                        </a:rPr>
                        <a:t> </a:t>
                      </a:r>
                    </a:p>
                    <a:p>
                      <a:pPr marL="533400" marR="0" lvl="0" indent="-533400" algn="l" defTabSz="914400" rtl="0" eaLnBrk="1" fontAlgn="base" latinLnBrk="0" hangingPunct="1">
                        <a:lnSpc>
                          <a:spcPct val="100000"/>
                        </a:lnSpc>
                        <a:spcBef>
                          <a:spcPct val="20000"/>
                        </a:spcBef>
                        <a:spcAft>
                          <a:spcPct val="0"/>
                        </a:spcAft>
                        <a:buClr>
                          <a:schemeClr val="accent2">
                            <a:lumMod val="75000"/>
                          </a:schemeClr>
                        </a:buClr>
                        <a:buSzTx/>
                        <a:buFont typeface="Wingdings" pitchFamily="2" charset="2"/>
                        <a:buChar char="§"/>
                        <a:tabLst/>
                      </a:pPr>
                      <a:r>
                        <a:rPr kumimoji="0" lang="es-ES_tradnl" sz="2200" b="1" i="0" u="none" strike="noStrike" cap="none" normalizeH="0" baseline="0" dirty="0" smtClean="0">
                          <a:ln>
                            <a:noFill/>
                          </a:ln>
                          <a:solidFill>
                            <a:srgbClr val="000066"/>
                          </a:solidFill>
                          <a:effectLst/>
                          <a:latin typeface="Arial" charset="0"/>
                        </a:rPr>
                        <a:t>con el artículo 102 LIS para ERD. </a:t>
                      </a:r>
                      <a:endParaRPr kumimoji="0" lang="es-ES_tradnl" sz="1400" b="1" i="0" u="none" strike="noStrike" cap="none" normalizeH="0" baseline="0" dirty="0" smtClean="0">
                        <a:ln>
                          <a:noFill/>
                        </a:ln>
                        <a:solidFill>
                          <a:srgbClr val="000066"/>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533400" marR="0" lvl="0" indent="-533400" algn="l" defTabSz="914400" rtl="0" eaLnBrk="1" fontAlgn="base" latinLnBrk="0" hangingPunct="1">
                        <a:lnSpc>
                          <a:spcPct val="100000"/>
                        </a:lnSpc>
                        <a:spcBef>
                          <a:spcPct val="20000"/>
                        </a:spcBef>
                        <a:spcAft>
                          <a:spcPct val="0"/>
                        </a:spcAft>
                        <a:buClr>
                          <a:schemeClr val="tx1"/>
                        </a:buClr>
                        <a:buSzPct val="80000"/>
                        <a:buFont typeface="Wingdings" pitchFamily="2" charset="2"/>
                        <a:buChar char="Ø"/>
                        <a:tabLst/>
                      </a:pPr>
                      <a:r>
                        <a:rPr kumimoji="0" lang="es-ES_tradnl" sz="1600" b="0" i="0" u="none" strike="noStrike" cap="none" normalizeH="0" baseline="0" dirty="0" smtClean="0">
                          <a:ln>
                            <a:noFill/>
                          </a:ln>
                          <a:solidFill>
                            <a:schemeClr val="tx1"/>
                          </a:solidFill>
                          <a:effectLst/>
                          <a:latin typeface="Arial" charset="0"/>
                        </a:rPr>
                        <a:t>El trabajador contratado que diera derecho a una de las deducciones previstas en este artículo </a:t>
                      </a:r>
                      <a:r>
                        <a:rPr kumimoji="0" lang="es-ES_tradnl" sz="1600" b="0" i="0" u="sng" strike="noStrike" cap="none" normalizeH="0" baseline="0" dirty="0" smtClean="0">
                          <a:ln>
                            <a:noFill/>
                          </a:ln>
                          <a:solidFill>
                            <a:schemeClr val="tx1"/>
                          </a:solidFill>
                          <a:effectLst/>
                          <a:latin typeface="Arial" charset="0"/>
                        </a:rPr>
                        <a:t>no se computará a efectos del incremento de plantilla</a:t>
                      </a:r>
                      <a:r>
                        <a:rPr kumimoji="0" lang="es-ES_tradnl" sz="1600" b="0" i="0" u="none" strike="noStrike" cap="none" normalizeH="0" baseline="0" dirty="0" smtClean="0">
                          <a:ln>
                            <a:noFill/>
                          </a:ln>
                          <a:solidFill>
                            <a:schemeClr val="tx1"/>
                          </a:solidFill>
                          <a:effectLst/>
                          <a:latin typeface="Arial" charset="0"/>
                        </a:rPr>
                        <a:t> establecido en los </a:t>
                      </a:r>
                      <a:r>
                        <a:rPr kumimoji="0" lang="es-ES_tradnl" sz="1600" b="1" i="0" u="sng" strike="noStrike" cap="none" normalizeH="0" baseline="0" dirty="0" smtClean="0">
                          <a:ln>
                            <a:noFill/>
                          </a:ln>
                          <a:solidFill>
                            <a:schemeClr val="tx1"/>
                          </a:solidFill>
                          <a:effectLst/>
                          <a:latin typeface="Arial" charset="0"/>
                        </a:rPr>
                        <a:t>artículo 102 LIS para ERD.</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3"/>
                  </a:ext>
                </a:extLst>
              </a:tr>
            </a:tbl>
          </a:graphicData>
        </a:graphic>
      </p:graphicFrame>
      <p:sp>
        <p:nvSpPr>
          <p:cNvPr id="6" name="Text Box 3"/>
          <p:cNvSpPr txBox="1">
            <a:spLocks noChangeArrowheads="1"/>
          </p:cNvSpPr>
          <p:nvPr/>
        </p:nvSpPr>
        <p:spPr bwMode="auto">
          <a:xfrm>
            <a:off x="0" y="457200"/>
            <a:ext cx="9906000" cy="461665"/>
          </a:xfrm>
          <a:prstGeom prst="rect">
            <a:avLst/>
          </a:prstGeom>
          <a:solidFill>
            <a:srgbClr val="CCFFFF"/>
          </a:solidFill>
          <a:ln w="9525">
            <a:noFill/>
            <a:miter lim="800000"/>
            <a:headEnd/>
            <a:tailEnd/>
          </a:ln>
        </p:spPr>
        <p:txBody>
          <a:bodyPr>
            <a:spAutoFit/>
          </a:bodyPr>
          <a:lstStyle/>
          <a:p>
            <a:pPr eaLnBrk="1" hangingPunct="1">
              <a:spcBef>
                <a:spcPct val="50000"/>
              </a:spcBef>
            </a:pPr>
            <a:r>
              <a:rPr lang="es-ES" sz="2200" b="1" dirty="0">
                <a:solidFill>
                  <a:srgbClr val="000066"/>
                </a:solidFill>
                <a:latin typeface="+mn-lt"/>
              </a:rPr>
              <a:t> </a:t>
            </a:r>
            <a:r>
              <a:rPr lang="es-ES" sz="2400" b="1" dirty="0">
                <a:solidFill>
                  <a:srgbClr val="000066"/>
                </a:solidFill>
                <a:latin typeface="+mn-lt"/>
              </a:rPr>
              <a:t>INCENTIVOS FISCALES </a:t>
            </a:r>
            <a:r>
              <a:rPr lang="es-ES" sz="2400" b="1" dirty="0" smtClean="0">
                <a:solidFill>
                  <a:srgbClr val="000066"/>
                </a:solidFill>
                <a:latin typeface="+mn-lt"/>
              </a:rPr>
              <a:t>(3).</a:t>
            </a:r>
            <a:r>
              <a:rPr lang="es-ES" sz="2200" b="1" dirty="0" smtClean="0">
                <a:solidFill>
                  <a:schemeClr val="bg2"/>
                </a:solidFill>
                <a:latin typeface="+mn-lt"/>
              </a:rPr>
              <a:t> </a:t>
            </a:r>
            <a:r>
              <a:rPr lang="es-ES" dirty="0" smtClean="0">
                <a:solidFill>
                  <a:srgbClr val="FF0000"/>
                </a:solidFill>
                <a:latin typeface="+mn-lt"/>
              </a:rPr>
              <a:t>Desde </a:t>
            </a:r>
            <a:r>
              <a:rPr lang="es-ES" dirty="0">
                <a:solidFill>
                  <a:srgbClr val="FF0000"/>
                </a:solidFill>
                <a:latin typeface="+mn-lt"/>
              </a:rPr>
              <a:t>12/2/12 hasta 31/12/2018</a:t>
            </a:r>
            <a:endParaRPr lang="es-ES" sz="2000" b="1" dirty="0">
              <a:solidFill>
                <a:srgbClr val="FF0000"/>
              </a:solidFill>
              <a:latin typeface="+mn-lt"/>
            </a:endParaRPr>
          </a:p>
        </p:txBody>
      </p:sp>
    </p:spTree>
    <p:extLst>
      <p:ext uri="{BB962C8B-B14F-4D97-AF65-F5344CB8AC3E}">
        <p14:creationId xmlns="" xmlns:p14="http://schemas.microsoft.com/office/powerpoint/2010/main" val="626390087"/>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3 Marcador de número de diapositiva"/>
          <p:cNvSpPr>
            <a:spLocks noGrp="1"/>
          </p:cNvSpPr>
          <p:nvPr>
            <p:ph type="sldNum" sz="quarter" idx="12"/>
          </p:nvPr>
        </p:nvSpPr>
        <p:spPr>
          <a:xfrm>
            <a:off x="7543800" y="6381750"/>
            <a:ext cx="2311400" cy="476250"/>
          </a:xfrm>
        </p:spPr>
        <p:txBody>
          <a:bodyPr/>
          <a:lstStyle/>
          <a:p>
            <a:pPr>
              <a:defRPr/>
            </a:pPr>
            <a:fld id="{3D39E9DF-D427-47CD-8506-FC751E88A866}" type="slidenum">
              <a:rPr lang="es-ES"/>
              <a:pPr>
                <a:defRPr/>
              </a:pPr>
              <a:t>398</a:t>
            </a:fld>
            <a:endParaRPr lang="es-ES"/>
          </a:p>
        </p:txBody>
      </p:sp>
      <p:sp>
        <p:nvSpPr>
          <p:cNvPr id="41989" name="Rectangle 4"/>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b="1" dirty="0" smtClean="0">
                <a:solidFill>
                  <a:srgbClr val="FFFF00"/>
                </a:solidFill>
                <a:latin typeface="+mj-lt"/>
              </a:rPr>
              <a:t>Art</a:t>
            </a:r>
            <a:r>
              <a:rPr lang="es-ES_tradnl" b="1" dirty="0">
                <a:solidFill>
                  <a:srgbClr val="FFFF99"/>
                </a:solidFill>
                <a:latin typeface="+mj-lt"/>
              </a:rPr>
              <a:t>. </a:t>
            </a:r>
            <a:r>
              <a:rPr lang="es-ES_tradnl" b="1" dirty="0" smtClean="0">
                <a:solidFill>
                  <a:srgbClr val="FFFF99"/>
                </a:solidFill>
                <a:latin typeface="+mj-lt"/>
              </a:rPr>
              <a:t>37 </a:t>
            </a:r>
            <a:r>
              <a:rPr lang="es-ES_tradnl" b="1" dirty="0">
                <a:solidFill>
                  <a:srgbClr val="FFFF99"/>
                </a:solidFill>
                <a:latin typeface="+mj-lt"/>
              </a:rPr>
              <a:t>LIS. </a:t>
            </a:r>
            <a:r>
              <a:rPr lang="es-ES_tradnl" b="1" dirty="0">
                <a:solidFill>
                  <a:srgbClr val="FFFF00"/>
                </a:solidFill>
                <a:latin typeface="+mj-lt"/>
              </a:rPr>
              <a:t>Deducciones Creación </a:t>
            </a:r>
            <a:r>
              <a:rPr lang="es-ES_tradnl" b="1" dirty="0" smtClean="0">
                <a:solidFill>
                  <a:srgbClr val="FFFF00"/>
                </a:solidFill>
                <a:latin typeface="+mj-lt"/>
              </a:rPr>
              <a:t>Empleo </a:t>
            </a:r>
            <a:r>
              <a:rPr lang="es-ES" u="sng" dirty="0">
                <a:latin typeface="+mj-lt"/>
              </a:rPr>
              <a:t>DT </a:t>
            </a:r>
            <a:r>
              <a:rPr lang="es-ES" u="sng" dirty="0" smtClean="0">
                <a:latin typeface="+mj-lt"/>
              </a:rPr>
              <a:t>6ª y DD única </a:t>
            </a:r>
            <a:r>
              <a:rPr lang="es-ES" u="sng" dirty="0">
                <a:latin typeface="+mj-lt"/>
              </a:rPr>
              <a:t>RD Ley </a:t>
            </a:r>
            <a:r>
              <a:rPr lang="es-ES" u="sng" dirty="0" smtClean="0">
                <a:latin typeface="+mj-lt"/>
              </a:rPr>
              <a:t>28/2018</a:t>
            </a:r>
            <a:endParaRPr lang="es-ES" b="1" dirty="0">
              <a:latin typeface="+mj-lt"/>
            </a:endParaRPr>
          </a:p>
        </p:txBody>
      </p:sp>
      <p:graphicFrame>
        <p:nvGraphicFramePr>
          <p:cNvPr id="2627633" name="Group 49"/>
          <p:cNvGraphicFramePr>
            <a:graphicFrameLocks noGrp="1"/>
          </p:cNvGraphicFramePr>
          <p:nvPr>
            <p:extLst>
              <p:ext uri="{D42A27DB-BD31-4B8C-83A1-F6EECF244321}">
                <p14:modId xmlns="" xmlns:p14="http://schemas.microsoft.com/office/powerpoint/2010/main" val="1344089071"/>
              </p:ext>
            </p:extLst>
          </p:nvPr>
        </p:nvGraphicFramePr>
        <p:xfrm>
          <a:off x="153063" y="914400"/>
          <a:ext cx="9677401" cy="5562600"/>
        </p:xfrm>
        <a:graphic>
          <a:graphicData uri="http://schemas.openxmlformats.org/drawingml/2006/table">
            <a:tbl>
              <a:tblPr/>
              <a:tblGrid>
                <a:gridCol w="4952337">
                  <a:extLst>
                    <a:ext uri="{9D8B030D-6E8A-4147-A177-3AD203B41FA5}">
                      <a16:colId xmlns="" xmlns:a16="http://schemas.microsoft.com/office/drawing/2014/main" val="20000"/>
                    </a:ext>
                  </a:extLst>
                </a:gridCol>
                <a:gridCol w="4725064">
                  <a:extLst>
                    <a:ext uri="{9D8B030D-6E8A-4147-A177-3AD203B41FA5}">
                      <a16:colId xmlns="" xmlns:a16="http://schemas.microsoft.com/office/drawing/2014/main" val="20001"/>
                    </a:ext>
                  </a:extLst>
                </a:gridCol>
              </a:tblGrid>
              <a:tr h="381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EJEMPLOS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SOLUCIONES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1226207">
                <a:tc>
                  <a:txBody>
                    <a:bodyPr/>
                    <a:lstStyle/>
                    <a:p>
                      <a:r>
                        <a:rPr lang="es-ES" sz="1800" b="1" u="sng" kern="1200" dirty="0" smtClean="0">
                          <a:solidFill>
                            <a:schemeClr val="tx1"/>
                          </a:solidFill>
                          <a:effectLst/>
                          <a:latin typeface="+mn-lt"/>
                          <a:ea typeface="+mn-ea"/>
                          <a:cs typeface="+mn-cs"/>
                        </a:rPr>
                        <a:t>Ejemplo 1</a:t>
                      </a:r>
                      <a:r>
                        <a:rPr lang="es-ES" sz="1800" b="1" kern="1200" dirty="0" smtClean="0">
                          <a:solidFill>
                            <a:schemeClr val="tx1"/>
                          </a:solidFill>
                          <a:effectLst/>
                          <a:latin typeface="+mn-lt"/>
                          <a:ea typeface="+mn-ea"/>
                          <a:cs typeface="+mn-cs"/>
                        </a:rPr>
                        <a:t>:</a:t>
                      </a:r>
                    </a:p>
                    <a:p>
                      <a:pPr marL="285750" indent="-285750">
                        <a:buFont typeface="Wingdings" panose="05000000000000000000" pitchFamily="2" charset="2"/>
                        <a:buChar char="§"/>
                      </a:pPr>
                      <a:r>
                        <a:rPr lang="es-ES" sz="1800" b="1" kern="1200" dirty="0" smtClean="0">
                          <a:solidFill>
                            <a:srgbClr val="FFFF00"/>
                          </a:solidFill>
                          <a:effectLst/>
                          <a:latin typeface="+mn-lt"/>
                          <a:ea typeface="+mn-ea"/>
                          <a:cs typeface="+mn-cs"/>
                        </a:rPr>
                        <a:t>Se constituye una sociedad </a:t>
                      </a:r>
                      <a:r>
                        <a:rPr lang="es-ES" sz="1800" b="1" u="sng" kern="1200" dirty="0" smtClean="0">
                          <a:solidFill>
                            <a:srgbClr val="FFFF00"/>
                          </a:solidFill>
                          <a:effectLst/>
                          <a:latin typeface="+mn-lt"/>
                          <a:ea typeface="+mn-ea"/>
                          <a:cs typeface="+mn-cs"/>
                        </a:rPr>
                        <a:t>en 2018</a:t>
                      </a:r>
                    </a:p>
                    <a:p>
                      <a:pPr marL="285750" indent="-285750">
                        <a:buFont typeface="Wingdings" panose="05000000000000000000" pitchFamily="2" charset="2"/>
                        <a:buChar char="§"/>
                      </a:pPr>
                      <a:r>
                        <a:rPr lang="es-ES" sz="1800" kern="1200" dirty="0" smtClean="0">
                          <a:solidFill>
                            <a:schemeClr val="tx1"/>
                          </a:solidFill>
                          <a:effectLst/>
                          <a:latin typeface="+mn-lt"/>
                          <a:ea typeface="+mn-ea"/>
                          <a:cs typeface="+mn-cs"/>
                        </a:rPr>
                        <a:t>Se contrata a un trabajador el 1-11-2018 que cumple los requisitos establecidos en el art. 4 de</a:t>
                      </a:r>
                      <a:r>
                        <a:rPr lang="es-ES" sz="1800" kern="1200" baseline="0" dirty="0" smtClean="0">
                          <a:solidFill>
                            <a:schemeClr val="tx1"/>
                          </a:solidFill>
                          <a:effectLst/>
                          <a:latin typeface="+mn-lt"/>
                          <a:ea typeface="+mn-ea"/>
                          <a:cs typeface="+mn-cs"/>
                        </a:rPr>
                        <a:t> </a:t>
                      </a:r>
                      <a:r>
                        <a:rPr lang="es-ES" sz="1800" kern="1200" dirty="0" smtClean="0">
                          <a:solidFill>
                            <a:schemeClr val="tx1"/>
                          </a:solidFill>
                          <a:effectLst/>
                          <a:latin typeface="+mn-lt"/>
                          <a:ea typeface="+mn-ea"/>
                          <a:cs typeface="+mn-cs"/>
                        </a:rPr>
                        <a:t>la </a:t>
                      </a:r>
                      <a:r>
                        <a:rPr lang="es-ES" sz="1800" u="none" kern="1200" dirty="0" smtClean="0">
                          <a:solidFill>
                            <a:schemeClr val="tx1"/>
                          </a:solidFill>
                          <a:effectLst/>
                          <a:latin typeface="+mn-lt"/>
                          <a:ea typeface="+mn-ea"/>
                          <a:cs typeface="+mn-cs"/>
                        </a:rPr>
                        <a:t>Ley 3/2012. </a:t>
                      </a:r>
                      <a:r>
                        <a:rPr lang="es-ES" sz="1800" u="sng" kern="1200" dirty="0" smtClean="0">
                          <a:solidFill>
                            <a:schemeClr val="tx1"/>
                          </a:solidFill>
                          <a:effectLst/>
                          <a:latin typeface="+mn-lt"/>
                          <a:ea typeface="+mn-ea"/>
                          <a:cs typeface="+mn-cs"/>
                        </a:rPr>
                        <a:t>No está en el paro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285750" indent="-285750">
                        <a:buFont typeface="Wingdings" panose="05000000000000000000" pitchFamily="2" charset="2"/>
                        <a:buChar char="v"/>
                      </a:pPr>
                      <a:r>
                        <a:rPr lang="es-ES" sz="1800" b="1" u="sng" kern="1200" dirty="0" smtClean="0">
                          <a:solidFill>
                            <a:srgbClr val="000000"/>
                          </a:solidFill>
                          <a:effectLst/>
                          <a:latin typeface="+mn-lt"/>
                          <a:ea typeface="+mn-ea"/>
                          <a:cs typeface="+mn-cs"/>
                        </a:rPr>
                        <a:t>En ejercicio 2019</a:t>
                      </a:r>
                      <a:r>
                        <a:rPr lang="es-ES" sz="1800" kern="1200" dirty="0" smtClean="0">
                          <a:solidFill>
                            <a:srgbClr val="000000"/>
                          </a:solidFill>
                          <a:effectLst/>
                          <a:latin typeface="+mn-lt"/>
                          <a:ea typeface="+mn-ea"/>
                          <a:cs typeface="+mn-cs"/>
                        </a:rPr>
                        <a:t> </a:t>
                      </a:r>
                      <a:r>
                        <a:rPr lang="es-ES" sz="1400" kern="1200" dirty="0" smtClean="0">
                          <a:solidFill>
                            <a:srgbClr val="000000"/>
                          </a:solidFill>
                          <a:effectLst/>
                          <a:latin typeface="+mn-lt"/>
                          <a:ea typeface="+mn-ea"/>
                          <a:cs typeface="+mn-cs"/>
                        </a:rPr>
                        <a:t>(se cumple 1 año de prueba):</a:t>
                      </a:r>
                    </a:p>
                    <a:p>
                      <a:pPr marL="285750" indent="-285750">
                        <a:buFont typeface="Wingdings" panose="05000000000000000000" pitchFamily="2" charset="2"/>
                        <a:buChar char="ü"/>
                      </a:pPr>
                      <a:r>
                        <a:rPr lang="es-ES" sz="1800" kern="1200" dirty="0" smtClean="0">
                          <a:solidFill>
                            <a:srgbClr val="0000FF"/>
                          </a:solidFill>
                          <a:effectLst/>
                          <a:latin typeface="+mn-lt"/>
                          <a:ea typeface="+mn-ea"/>
                          <a:cs typeface="+mn-cs"/>
                        </a:rPr>
                        <a:t>deducción de </a:t>
                      </a:r>
                      <a:r>
                        <a:rPr lang="es-ES" sz="1800" b="1" kern="1200" dirty="0" smtClean="0">
                          <a:solidFill>
                            <a:srgbClr val="FF0000"/>
                          </a:solidFill>
                          <a:effectLst/>
                          <a:latin typeface="+mn-lt"/>
                          <a:ea typeface="+mn-ea"/>
                          <a:cs typeface="+mn-cs"/>
                        </a:rPr>
                        <a:t>3.000 € (empresa nueva)</a:t>
                      </a:r>
                      <a:r>
                        <a:rPr lang="es-ES" sz="1800" kern="1200" dirty="0" smtClean="0">
                          <a:solidFill>
                            <a:srgbClr val="0000FF"/>
                          </a:solidFill>
                          <a:effectLst/>
                          <a:latin typeface="+mn-lt"/>
                          <a:ea typeface="+mn-ea"/>
                          <a:cs typeface="+mn-cs"/>
                        </a:rPr>
                        <a:t> </a:t>
                      </a:r>
                    </a:p>
                    <a:p>
                      <a:pPr marL="285750" indent="-285750">
                        <a:buFont typeface="Wingdings" panose="05000000000000000000" pitchFamily="2" charset="2"/>
                        <a:buChar char="ü"/>
                      </a:pPr>
                      <a:r>
                        <a:rPr lang="es-ES" sz="1600" kern="1200" dirty="0" smtClean="0">
                          <a:solidFill>
                            <a:srgbClr val="0000FF"/>
                          </a:solidFill>
                          <a:effectLst/>
                          <a:latin typeface="+mn-lt"/>
                          <a:ea typeface="+mn-ea"/>
                          <a:cs typeface="+mn-cs"/>
                        </a:rPr>
                        <a:t>a condición de que </a:t>
                      </a:r>
                      <a:r>
                        <a:rPr lang="es-ES" sz="1600" u="none" kern="1200" dirty="0" smtClean="0">
                          <a:solidFill>
                            <a:srgbClr val="0000FF"/>
                          </a:solidFill>
                          <a:effectLst/>
                          <a:latin typeface="+mn-lt"/>
                          <a:ea typeface="+mn-ea"/>
                          <a:cs typeface="+mn-cs"/>
                        </a:rPr>
                        <a:t>se mantenga esa relación laboral hasta el 1-11-2021(3 años) </a:t>
                      </a:r>
                    </a:p>
                    <a:p>
                      <a:pPr marL="285750" indent="-285750">
                        <a:buFont typeface="Wingdings" panose="05000000000000000000" pitchFamily="2" charset="2"/>
                        <a:buChar char="ü"/>
                      </a:pPr>
                      <a:r>
                        <a:rPr lang="es-ES" sz="1800" b="1" u="sng" kern="1200" dirty="0" smtClean="0">
                          <a:solidFill>
                            <a:srgbClr val="FF0000"/>
                          </a:solidFill>
                          <a:effectLst/>
                          <a:latin typeface="+mn-lt"/>
                          <a:ea typeface="+mn-ea"/>
                          <a:cs typeface="+mn-cs"/>
                        </a:rPr>
                        <a:t>DT 6ª RD Ley 28/2018</a:t>
                      </a:r>
                      <a:endParaRPr kumimoji="0" lang="es-ES_tradnl" sz="1800" b="1" i="0" u="none" strike="noStrike" cap="none" normalizeH="0" baseline="0" dirty="0" smtClean="0">
                        <a:ln>
                          <a:noFill/>
                        </a:ln>
                        <a:solidFill>
                          <a:srgbClr val="FF0000"/>
                        </a:solidFill>
                        <a:effectLst/>
                        <a:latin typeface="+mn-lt"/>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1486776">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u="sng" kern="1200" dirty="0" smtClean="0">
                          <a:solidFill>
                            <a:schemeClr val="tx1"/>
                          </a:solidFill>
                          <a:effectLst/>
                          <a:latin typeface="+mn-lt"/>
                          <a:ea typeface="+mn-ea"/>
                          <a:cs typeface="+mn-cs"/>
                        </a:rPr>
                        <a:t>Ejemplo 2</a:t>
                      </a:r>
                      <a:r>
                        <a:rPr lang="es-ES" sz="1800" b="1" kern="1200" dirty="0" smtClean="0">
                          <a:solidFill>
                            <a:schemeClr val="tx1"/>
                          </a:solidFill>
                          <a:effectLst/>
                          <a:latin typeface="+mn-lt"/>
                          <a:ea typeface="+mn-ea"/>
                          <a:cs typeface="+mn-cs"/>
                        </a:rPr>
                        <a:t>:</a:t>
                      </a:r>
                      <a:endParaRPr lang="es-ES" sz="1800" kern="1200" dirty="0" smtClean="0">
                        <a:solidFill>
                          <a:schemeClr val="tx1"/>
                        </a:solidFill>
                        <a:effectLst/>
                        <a:latin typeface="+mn-lt"/>
                        <a:ea typeface="+mn-ea"/>
                        <a:cs typeface="+mn-cs"/>
                      </a:endParaRPr>
                    </a:p>
                    <a:p>
                      <a:pPr marL="285750" indent="-285750">
                        <a:buFont typeface="Wingdings" panose="05000000000000000000" pitchFamily="2" charset="2"/>
                        <a:buChar char="§"/>
                      </a:pPr>
                      <a:r>
                        <a:rPr lang="es-ES" sz="1800" b="1" u="none" kern="1200" dirty="0" smtClean="0">
                          <a:solidFill>
                            <a:schemeClr val="tx1"/>
                          </a:solidFill>
                          <a:effectLst/>
                          <a:latin typeface="+mn-lt"/>
                          <a:ea typeface="+mn-ea"/>
                          <a:cs typeface="+mn-cs"/>
                        </a:rPr>
                        <a:t>Mismo caso anterior</a:t>
                      </a:r>
                      <a:r>
                        <a:rPr lang="es-ES" sz="1800" kern="1200" dirty="0" smtClean="0">
                          <a:solidFill>
                            <a:schemeClr val="tx1"/>
                          </a:solidFill>
                          <a:effectLst/>
                          <a:latin typeface="+mn-lt"/>
                          <a:ea typeface="+mn-ea"/>
                          <a:cs typeface="+mn-cs"/>
                        </a:rPr>
                        <a:t>, </a:t>
                      </a:r>
                    </a:p>
                    <a:p>
                      <a:pPr marL="285750" indent="-285750">
                        <a:buFont typeface="Wingdings" panose="05000000000000000000" pitchFamily="2" charset="2"/>
                        <a:buChar char="§"/>
                      </a:pPr>
                      <a:r>
                        <a:rPr lang="es-ES" sz="1800" b="1" u="sng" kern="1200" dirty="0" smtClean="0">
                          <a:solidFill>
                            <a:schemeClr val="tx1"/>
                          </a:solidFill>
                          <a:effectLst/>
                          <a:latin typeface="+mn-lt"/>
                          <a:ea typeface="+mn-ea"/>
                          <a:cs typeface="+mn-cs"/>
                        </a:rPr>
                        <a:t>Además</a:t>
                      </a:r>
                      <a:r>
                        <a:rPr lang="es-ES" sz="1800" kern="1200" baseline="0" dirty="0" smtClean="0">
                          <a:solidFill>
                            <a:schemeClr val="tx1"/>
                          </a:solidFill>
                          <a:effectLst/>
                          <a:latin typeface="+mn-lt"/>
                          <a:ea typeface="+mn-ea"/>
                          <a:cs typeface="+mn-cs"/>
                        </a:rPr>
                        <a:t> </a:t>
                      </a:r>
                      <a:r>
                        <a:rPr lang="es-ES" sz="1800" kern="1200" dirty="0" smtClean="0">
                          <a:solidFill>
                            <a:schemeClr val="tx1"/>
                          </a:solidFill>
                          <a:effectLst/>
                          <a:latin typeface="+mn-lt"/>
                          <a:ea typeface="+mn-ea"/>
                          <a:cs typeface="+mn-cs"/>
                        </a:rPr>
                        <a:t>el trabajador está percibiendo una </a:t>
                      </a:r>
                      <a:r>
                        <a:rPr lang="es-ES" sz="1800" u="sng" kern="1200" dirty="0" smtClean="0">
                          <a:solidFill>
                            <a:schemeClr val="tx1"/>
                          </a:solidFill>
                          <a:effectLst/>
                          <a:latin typeface="+mn-lt"/>
                          <a:ea typeface="+mn-ea"/>
                          <a:cs typeface="+mn-cs"/>
                        </a:rPr>
                        <a:t>prestación por desempleo</a:t>
                      </a:r>
                      <a:r>
                        <a:rPr lang="es-ES" sz="1800" kern="1200" dirty="0" smtClean="0">
                          <a:solidFill>
                            <a:schemeClr val="tx1"/>
                          </a:solidFill>
                          <a:effectLst/>
                          <a:latin typeface="+mn-lt"/>
                          <a:ea typeface="+mn-ea"/>
                          <a:cs typeface="+mn-cs"/>
                        </a:rPr>
                        <a:t>, quedando </a:t>
                      </a:r>
                      <a:r>
                        <a:rPr lang="es-ES" sz="1800" u="sng" kern="1200" dirty="0" smtClean="0">
                          <a:solidFill>
                            <a:schemeClr val="tx1"/>
                          </a:solidFill>
                          <a:effectLst/>
                          <a:latin typeface="+mn-lt"/>
                          <a:ea typeface="+mn-ea"/>
                          <a:cs typeface="+mn-cs"/>
                        </a:rPr>
                        <a:t>pendiente de cobro</a:t>
                      </a:r>
                      <a:r>
                        <a:rPr lang="es-ES" sz="1800" kern="1200" dirty="0" smtClean="0">
                          <a:solidFill>
                            <a:schemeClr val="tx1"/>
                          </a:solidFill>
                          <a:effectLst/>
                          <a:latin typeface="+mn-lt"/>
                          <a:ea typeface="+mn-ea"/>
                          <a:cs typeface="+mn-cs"/>
                        </a:rPr>
                        <a:t> 8 mensualidades por importe total de 8.000 €.</a:t>
                      </a:r>
                      <a:endParaRPr lang="es-ES" sz="1800" kern="1200" dirty="0">
                        <a:solidFill>
                          <a:schemeClr val="tx1"/>
                        </a:solidFill>
                        <a:effectLst/>
                        <a:latin typeface="+mn-lt"/>
                        <a:ea typeface="+mn-ea"/>
                        <a:cs typeface="+mn-cs"/>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tc>
                  <a:txBody>
                    <a:bodyPr/>
                    <a:lstStyle/>
                    <a:p>
                      <a:pPr marL="285750" indent="-285750">
                        <a:buFont typeface="Wingdings" panose="05000000000000000000" pitchFamily="2" charset="2"/>
                        <a:buChar char="v"/>
                      </a:pPr>
                      <a:r>
                        <a:rPr lang="es-ES" sz="1800" b="1" u="sng" kern="1200" dirty="0" smtClean="0">
                          <a:solidFill>
                            <a:srgbClr val="000000"/>
                          </a:solidFill>
                          <a:effectLst/>
                          <a:latin typeface="+mn-lt"/>
                          <a:ea typeface="+mn-ea"/>
                          <a:cs typeface="+mn-cs"/>
                        </a:rPr>
                        <a:t>En ejercicio 2019</a:t>
                      </a:r>
                      <a:r>
                        <a:rPr lang="es-ES" sz="1800" kern="1200" dirty="0" smtClean="0">
                          <a:solidFill>
                            <a:srgbClr val="000000"/>
                          </a:solidFill>
                          <a:effectLst/>
                          <a:latin typeface="+mn-lt"/>
                          <a:ea typeface="+mn-ea"/>
                          <a:cs typeface="+mn-cs"/>
                        </a:rPr>
                        <a:t> </a:t>
                      </a:r>
                      <a:r>
                        <a:rPr lang="es-ES" sz="1400" kern="1200" dirty="0" smtClean="0">
                          <a:solidFill>
                            <a:srgbClr val="000000"/>
                          </a:solidFill>
                          <a:effectLst/>
                          <a:latin typeface="+mn-lt"/>
                          <a:ea typeface="+mn-ea"/>
                          <a:cs typeface="+mn-cs"/>
                        </a:rPr>
                        <a:t>(se cumple 1 año de prueba):</a:t>
                      </a:r>
                    </a:p>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ü"/>
                        <a:tabLst/>
                      </a:pPr>
                      <a:r>
                        <a:rPr lang="es-ES" sz="1800" kern="1200" dirty="0" smtClean="0">
                          <a:solidFill>
                            <a:srgbClr val="0000FF"/>
                          </a:solidFill>
                          <a:effectLst/>
                          <a:latin typeface="+mn-lt"/>
                          <a:ea typeface="+mn-ea"/>
                          <a:cs typeface="+mn-cs"/>
                        </a:rPr>
                        <a:t>deducción de </a:t>
                      </a:r>
                      <a:r>
                        <a:rPr lang="es-ES" sz="1800" b="1" kern="1200" dirty="0" smtClean="0">
                          <a:solidFill>
                            <a:srgbClr val="FF0000"/>
                          </a:solidFill>
                          <a:effectLst/>
                          <a:latin typeface="+mn-lt"/>
                          <a:ea typeface="+mn-ea"/>
                          <a:cs typeface="+mn-cs"/>
                        </a:rPr>
                        <a:t>3.000 € (empresa nueva)</a:t>
                      </a:r>
                      <a:r>
                        <a:rPr lang="es-ES" sz="1800" kern="1200" dirty="0" smtClean="0">
                          <a:solidFill>
                            <a:srgbClr val="0000FF"/>
                          </a:solidFill>
                          <a:effectLst/>
                          <a:latin typeface="+mn-lt"/>
                          <a:ea typeface="+mn-ea"/>
                          <a:cs typeface="+mn-cs"/>
                        </a:rPr>
                        <a:t> </a:t>
                      </a:r>
                      <a:endParaRPr lang="es-ES" sz="1800" b="1" kern="1200" dirty="0" smtClean="0">
                        <a:solidFill>
                          <a:srgbClr val="FF0000"/>
                        </a:solidFill>
                        <a:effectLst/>
                        <a:latin typeface="+mn-lt"/>
                        <a:ea typeface="+mn-ea"/>
                        <a:cs typeface="+mn-cs"/>
                      </a:endParaRPr>
                    </a:p>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ü"/>
                        <a:tabLst/>
                      </a:pPr>
                      <a:r>
                        <a:rPr lang="es-ES" sz="1800" b="1" u="sng" kern="1200" dirty="0" smtClean="0">
                          <a:solidFill>
                            <a:srgbClr val="0000FF"/>
                          </a:solidFill>
                          <a:effectLst/>
                          <a:latin typeface="+mn-lt"/>
                          <a:ea typeface="+mn-ea"/>
                          <a:cs typeface="+mn-cs"/>
                        </a:rPr>
                        <a:t>además</a:t>
                      </a:r>
                      <a:r>
                        <a:rPr lang="es-ES" sz="1800" kern="1200" dirty="0" smtClean="0">
                          <a:solidFill>
                            <a:srgbClr val="0000FF"/>
                          </a:solidFill>
                          <a:effectLst/>
                          <a:latin typeface="+mn-lt"/>
                          <a:ea typeface="+mn-ea"/>
                          <a:cs typeface="+mn-cs"/>
                        </a:rPr>
                        <a:t>, una deducción de </a:t>
                      </a:r>
                      <a:r>
                        <a:rPr lang="es-ES" sz="1800" b="1" kern="1200" dirty="0" smtClean="0">
                          <a:solidFill>
                            <a:srgbClr val="FF0000"/>
                          </a:solidFill>
                          <a:effectLst/>
                          <a:latin typeface="+mn-lt"/>
                          <a:ea typeface="+mn-ea"/>
                          <a:cs typeface="+mn-cs"/>
                        </a:rPr>
                        <a:t>4.000 € </a:t>
                      </a:r>
                      <a:r>
                        <a:rPr lang="es-ES" sz="1800" kern="1200" dirty="0" smtClean="0">
                          <a:solidFill>
                            <a:srgbClr val="0000FF"/>
                          </a:solidFill>
                          <a:effectLst/>
                          <a:latin typeface="+mn-lt"/>
                          <a:ea typeface="+mn-ea"/>
                          <a:cs typeface="+mn-cs"/>
                        </a:rPr>
                        <a:t>(8.000 × 0,5)</a:t>
                      </a:r>
                      <a:r>
                        <a:rPr lang="es-ES" sz="1800" kern="1200" baseline="0" dirty="0" smtClean="0">
                          <a:solidFill>
                            <a:srgbClr val="0000FF"/>
                          </a:solidFill>
                          <a:effectLst/>
                          <a:latin typeface="+mn-lt"/>
                          <a:ea typeface="+mn-ea"/>
                          <a:cs typeface="+mn-cs"/>
                        </a:rPr>
                        <a:t> [50% del paro pendiente]</a:t>
                      </a:r>
                      <a:endParaRPr lang="es-ES" sz="1800" kern="1200" dirty="0" smtClean="0">
                        <a:solidFill>
                          <a:srgbClr val="0000FF"/>
                        </a:solidFill>
                        <a:effectLst/>
                        <a:latin typeface="+mn-lt"/>
                        <a:ea typeface="+mn-ea"/>
                        <a:cs typeface="+mn-cs"/>
                      </a:endParaRPr>
                    </a:p>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ü"/>
                        <a:tabLst/>
                        <a:defRPr/>
                      </a:pPr>
                      <a:r>
                        <a:rPr lang="es-ES" sz="1800" b="1" u="sng" kern="1200" dirty="0" smtClean="0">
                          <a:solidFill>
                            <a:srgbClr val="FF0000"/>
                          </a:solidFill>
                          <a:effectLst/>
                          <a:latin typeface="+mn-lt"/>
                          <a:ea typeface="+mn-ea"/>
                          <a:cs typeface="+mn-cs"/>
                        </a:rPr>
                        <a:t>DT 6ª RD Ley 28/2018</a:t>
                      </a:r>
                      <a:endParaRPr kumimoji="0" lang="es-ES_tradnl" sz="1800" b="1" i="0" u="none" strike="noStrike" cap="none" normalizeH="0" baseline="0" dirty="0" smtClean="0">
                        <a:ln>
                          <a:noFill/>
                        </a:ln>
                        <a:solidFill>
                          <a:srgbClr val="FF0000"/>
                        </a:solidFill>
                        <a:effectLst/>
                        <a:latin typeface="+mn-lt"/>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1965960">
                <a:tc>
                  <a:txBody>
                    <a:bodyPr/>
                    <a:lstStyle/>
                    <a:p>
                      <a:pPr marL="0" marR="0" lvl="0" indent="0" algn="l" defTabSz="914400" rtl="0" eaLnBrk="1" fontAlgn="base" latinLnBrk="0" hangingPunct="1">
                        <a:lnSpc>
                          <a:spcPct val="100000"/>
                        </a:lnSpc>
                        <a:spcBef>
                          <a:spcPct val="20000"/>
                        </a:spcBef>
                        <a:spcAft>
                          <a:spcPct val="0"/>
                        </a:spcAft>
                        <a:buClr>
                          <a:schemeClr val="accent2">
                            <a:lumMod val="75000"/>
                          </a:schemeClr>
                        </a:buClr>
                        <a:buSzTx/>
                        <a:buFont typeface="+mj-lt"/>
                        <a:buNone/>
                        <a:tabLst/>
                        <a:defRPr/>
                      </a:pPr>
                      <a:r>
                        <a:rPr lang="es-ES" sz="1800" b="1" u="sng" kern="1200" dirty="0" smtClean="0">
                          <a:solidFill>
                            <a:schemeClr val="tx1"/>
                          </a:solidFill>
                          <a:effectLst/>
                          <a:latin typeface="+mn-lt"/>
                          <a:ea typeface="+mn-ea"/>
                          <a:cs typeface="+mn-cs"/>
                        </a:rPr>
                        <a:t>Ejemplo 3</a:t>
                      </a:r>
                      <a:r>
                        <a:rPr lang="es-ES" sz="1800" b="1" kern="1200" dirty="0" smtClean="0">
                          <a:solidFill>
                            <a:schemeClr val="tx1"/>
                          </a:solidFill>
                          <a:effectLst/>
                          <a:latin typeface="+mn-lt"/>
                          <a:ea typeface="+mn-ea"/>
                          <a:cs typeface="+mn-cs"/>
                        </a:rPr>
                        <a:t>:</a:t>
                      </a:r>
                      <a:endParaRPr lang="es-ES" sz="1800" kern="1200" dirty="0" smtClean="0">
                        <a:solidFill>
                          <a:schemeClr val="tx1"/>
                        </a:solidFill>
                        <a:effectLst/>
                        <a:latin typeface="+mn-lt"/>
                        <a:ea typeface="+mn-ea"/>
                        <a:cs typeface="+mn-cs"/>
                      </a:endParaRPr>
                    </a:p>
                    <a:p>
                      <a:pPr marL="285750" marR="0" lvl="0" indent="-285750" algn="l" defTabSz="914400" rtl="0" eaLnBrk="1" fontAlgn="base" latinLnBrk="0" hangingPunct="1">
                        <a:lnSpc>
                          <a:spcPct val="100000"/>
                        </a:lnSpc>
                        <a:spcBef>
                          <a:spcPct val="20000"/>
                        </a:spcBef>
                        <a:spcAft>
                          <a:spcPct val="0"/>
                        </a:spcAft>
                        <a:buClrTx/>
                        <a:buSzTx/>
                        <a:buFont typeface="Wingdings" panose="05000000000000000000" pitchFamily="2" charset="2"/>
                        <a:buChar char="§"/>
                        <a:tabLst/>
                        <a:defRPr/>
                      </a:pPr>
                      <a:r>
                        <a:rPr lang="es-ES" sz="1800" b="1" kern="1200" dirty="0" smtClean="0">
                          <a:solidFill>
                            <a:srgbClr val="FFFF00"/>
                          </a:solidFill>
                          <a:effectLst/>
                          <a:latin typeface="+mn-lt"/>
                          <a:ea typeface="+mn-ea"/>
                          <a:cs typeface="+mn-cs"/>
                        </a:rPr>
                        <a:t>Se constituye una sociedad </a:t>
                      </a:r>
                      <a:r>
                        <a:rPr lang="es-ES" sz="1800" b="1" u="sng" kern="1200" dirty="0" smtClean="0">
                          <a:solidFill>
                            <a:srgbClr val="FFFF00"/>
                          </a:solidFill>
                          <a:effectLst/>
                          <a:latin typeface="+mn-lt"/>
                          <a:ea typeface="+mn-ea"/>
                          <a:cs typeface="+mn-cs"/>
                        </a:rPr>
                        <a:t>en 2019</a:t>
                      </a:r>
                    </a:p>
                    <a:p>
                      <a:pPr marL="285750" marR="0" lvl="0" indent="-285750" algn="l" defTabSz="914400" rtl="0" eaLnBrk="1" fontAlgn="base" latinLnBrk="0" hangingPunct="1">
                        <a:lnSpc>
                          <a:spcPct val="100000"/>
                        </a:lnSpc>
                        <a:spcBef>
                          <a:spcPct val="20000"/>
                        </a:spcBef>
                        <a:spcAft>
                          <a:spcPct val="0"/>
                        </a:spcAft>
                        <a:buClrTx/>
                        <a:buSzTx/>
                        <a:buFont typeface="Wingdings" panose="05000000000000000000" pitchFamily="2" charset="2"/>
                        <a:buChar char="§"/>
                        <a:tabLst/>
                        <a:defRPr/>
                      </a:pPr>
                      <a:r>
                        <a:rPr lang="es-ES" sz="1800" kern="1200" dirty="0" smtClean="0">
                          <a:solidFill>
                            <a:schemeClr val="tx1"/>
                          </a:solidFill>
                          <a:effectLst/>
                          <a:latin typeface="+mn-lt"/>
                          <a:ea typeface="+mn-ea"/>
                          <a:cs typeface="+mn-cs"/>
                        </a:rPr>
                        <a:t>Se contrata a un trabajador el </a:t>
                      </a:r>
                      <a:r>
                        <a:rPr lang="es-ES" sz="1800" b="1" u="sng" kern="1200" dirty="0" smtClean="0">
                          <a:solidFill>
                            <a:schemeClr val="tx1"/>
                          </a:solidFill>
                          <a:effectLst/>
                          <a:latin typeface="+mn-lt"/>
                          <a:ea typeface="+mn-ea"/>
                          <a:cs typeface="+mn-cs"/>
                        </a:rPr>
                        <a:t>2-1-2019</a:t>
                      </a:r>
                      <a:r>
                        <a:rPr lang="es-ES" sz="1800" kern="1200" dirty="0" smtClean="0">
                          <a:solidFill>
                            <a:schemeClr val="tx1"/>
                          </a:solidFill>
                          <a:effectLst/>
                          <a:latin typeface="+mn-lt"/>
                          <a:ea typeface="+mn-ea"/>
                          <a:cs typeface="+mn-cs"/>
                        </a:rPr>
                        <a:t> que cumple los requisitos previstos en el art. </a:t>
                      </a:r>
                      <a:r>
                        <a:rPr lang="es-ES" sz="1800" u="none" kern="1200" dirty="0" smtClean="0">
                          <a:solidFill>
                            <a:schemeClr val="tx1"/>
                          </a:solidFill>
                          <a:effectLst/>
                          <a:latin typeface="+mn-lt"/>
                          <a:ea typeface="+mn-ea"/>
                          <a:cs typeface="+mn-cs"/>
                        </a:rPr>
                        <a:t>4 de</a:t>
                      </a:r>
                      <a:r>
                        <a:rPr lang="es-ES" sz="1800" u="none" kern="1200" baseline="0" dirty="0" smtClean="0">
                          <a:solidFill>
                            <a:schemeClr val="tx1"/>
                          </a:solidFill>
                          <a:effectLst/>
                          <a:latin typeface="+mn-lt"/>
                          <a:ea typeface="+mn-ea"/>
                          <a:cs typeface="+mn-cs"/>
                        </a:rPr>
                        <a:t> </a:t>
                      </a:r>
                      <a:r>
                        <a:rPr lang="es-ES" sz="1800" u="none" kern="1200" dirty="0" smtClean="0">
                          <a:solidFill>
                            <a:schemeClr val="tx1"/>
                          </a:solidFill>
                          <a:effectLst/>
                          <a:latin typeface="+mn-lt"/>
                          <a:ea typeface="+mn-ea"/>
                          <a:cs typeface="+mn-cs"/>
                        </a:rPr>
                        <a:t>la Ley 3/2012</a:t>
                      </a:r>
                      <a:endParaRPr kumimoji="0" lang="es-ES_tradnl" sz="1800" b="1" i="0" u="none" strike="noStrike" cap="none" normalizeH="0" baseline="0" dirty="0" smtClean="0">
                        <a:ln>
                          <a:noFill/>
                        </a:ln>
                        <a:solidFill>
                          <a:srgbClr val="000066"/>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pPr>
                      <a:r>
                        <a:rPr kumimoji="0" lang="es-ES_tradnl" sz="1800" b="1" i="0" u="sng" strike="noStrike" cap="none" normalizeH="0" baseline="0" dirty="0" smtClean="0">
                          <a:ln>
                            <a:noFill/>
                          </a:ln>
                          <a:solidFill>
                            <a:srgbClr val="000000"/>
                          </a:solidFill>
                          <a:effectLst/>
                          <a:latin typeface="Arial" charset="0"/>
                        </a:rPr>
                        <a:t>Todos los trabajadores contratados a partir de 1/1/2019:</a:t>
                      </a:r>
                    </a:p>
                    <a:p>
                      <a:pPr marL="285750" marR="0" lvl="0" indent="-285750" algn="l" defTabSz="914400" rtl="0" eaLnBrk="1" fontAlgn="base" latinLnBrk="0" hangingPunct="1">
                        <a:lnSpc>
                          <a:spcPct val="100000"/>
                        </a:lnSpc>
                        <a:spcBef>
                          <a:spcPct val="20000"/>
                        </a:spcBef>
                        <a:spcAft>
                          <a:spcPct val="0"/>
                        </a:spcAft>
                        <a:buClrTx/>
                        <a:buSzPct val="100000"/>
                        <a:buFont typeface="Courier New" panose="02070309020205020404" pitchFamily="49" charset="0"/>
                        <a:buChar char="o"/>
                        <a:tabLst/>
                      </a:pPr>
                      <a:r>
                        <a:rPr kumimoji="0" lang="es-ES_tradnl" sz="1800" b="1" i="0" u="sng" strike="noStrike" cap="none" normalizeH="0" baseline="0" dirty="0" smtClean="0">
                          <a:ln>
                            <a:noFill/>
                          </a:ln>
                          <a:solidFill>
                            <a:srgbClr val="0000FF"/>
                          </a:solidFill>
                          <a:effectLst/>
                          <a:latin typeface="Arial" charset="0"/>
                        </a:rPr>
                        <a:t>No</a:t>
                      </a:r>
                      <a:r>
                        <a:rPr kumimoji="0" lang="es-ES_tradnl" sz="1800" b="0" i="0" u="none" strike="noStrike" cap="none" normalizeH="0" baseline="0" dirty="0" smtClean="0">
                          <a:ln>
                            <a:noFill/>
                          </a:ln>
                          <a:solidFill>
                            <a:srgbClr val="0000FF"/>
                          </a:solidFill>
                          <a:effectLst/>
                          <a:latin typeface="Arial" charset="0"/>
                        </a:rPr>
                        <a:t> procede la </a:t>
                      </a:r>
                      <a:r>
                        <a:rPr kumimoji="0" lang="es-ES_tradnl" sz="1800" b="0" i="0" u="sng" strike="noStrike" cap="none" normalizeH="0" baseline="0" dirty="0" smtClean="0">
                          <a:ln>
                            <a:noFill/>
                          </a:ln>
                          <a:solidFill>
                            <a:srgbClr val="0000FF"/>
                          </a:solidFill>
                          <a:effectLst/>
                          <a:latin typeface="Arial" charset="0"/>
                        </a:rPr>
                        <a:t>deducción del art. 37 LIS</a:t>
                      </a:r>
                    </a:p>
                    <a:p>
                      <a:pPr marL="285750" marR="0" lvl="0" indent="-285750" algn="l" defTabSz="914400" rtl="0" eaLnBrk="1" fontAlgn="base" latinLnBrk="0" hangingPunct="1">
                        <a:lnSpc>
                          <a:spcPct val="100000"/>
                        </a:lnSpc>
                        <a:spcBef>
                          <a:spcPct val="20000"/>
                        </a:spcBef>
                        <a:spcAft>
                          <a:spcPct val="0"/>
                        </a:spcAft>
                        <a:buClrTx/>
                        <a:buSzPct val="100000"/>
                        <a:buFont typeface="Courier New" panose="02070309020205020404" pitchFamily="49" charset="0"/>
                        <a:buChar char="o"/>
                        <a:tabLst/>
                        <a:defRPr/>
                      </a:pPr>
                      <a:r>
                        <a:rPr kumimoji="0" lang="es-ES_tradnl" sz="1800" b="1" i="0" u="none" strike="noStrike" cap="none" normalizeH="0" baseline="0" dirty="0" smtClean="0">
                          <a:ln>
                            <a:noFill/>
                          </a:ln>
                          <a:solidFill>
                            <a:srgbClr val="0000FF"/>
                          </a:solidFill>
                          <a:effectLst/>
                          <a:latin typeface="Arial" charset="0"/>
                        </a:rPr>
                        <a:t>Se deroga </a:t>
                      </a:r>
                      <a:r>
                        <a:rPr lang="es-ES" sz="1800" b="1" kern="1200" dirty="0" smtClean="0">
                          <a:solidFill>
                            <a:srgbClr val="0000FF"/>
                          </a:solidFill>
                          <a:effectLst/>
                          <a:latin typeface="+mn-lt"/>
                          <a:ea typeface="+mn-ea"/>
                          <a:cs typeface="+mn-cs"/>
                        </a:rPr>
                        <a:t>el art. </a:t>
                      </a:r>
                      <a:r>
                        <a:rPr lang="es-ES" sz="1800" b="1" u="none" kern="1200" dirty="0" smtClean="0">
                          <a:solidFill>
                            <a:srgbClr val="0000FF"/>
                          </a:solidFill>
                          <a:effectLst/>
                          <a:latin typeface="+mn-lt"/>
                          <a:ea typeface="+mn-ea"/>
                          <a:cs typeface="+mn-cs"/>
                        </a:rPr>
                        <a:t>4 de</a:t>
                      </a:r>
                      <a:r>
                        <a:rPr lang="es-ES" sz="1800" b="1" u="none" kern="1200" baseline="0" dirty="0" smtClean="0">
                          <a:solidFill>
                            <a:srgbClr val="0000FF"/>
                          </a:solidFill>
                          <a:effectLst/>
                          <a:latin typeface="+mn-lt"/>
                          <a:ea typeface="+mn-ea"/>
                          <a:cs typeface="+mn-cs"/>
                        </a:rPr>
                        <a:t> </a:t>
                      </a:r>
                      <a:r>
                        <a:rPr lang="es-ES" sz="1800" b="1" u="none" kern="1200" dirty="0" smtClean="0">
                          <a:solidFill>
                            <a:srgbClr val="0000FF"/>
                          </a:solidFill>
                          <a:effectLst/>
                          <a:latin typeface="+mn-lt"/>
                          <a:ea typeface="+mn-ea"/>
                          <a:cs typeface="+mn-cs"/>
                        </a:rPr>
                        <a:t>la Ley 3/2012 desde 1/1/2019</a:t>
                      </a:r>
                    </a:p>
                    <a:p>
                      <a:pPr marL="285750" marR="0" lvl="0" indent="-28575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ü"/>
                        <a:tabLst/>
                        <a:defRPr/>
                      </a:pPr>
                      <a:r>
                        <a:rPr lang="es-ES" sz="1800" b="1" u="sng" kern="1200" dirty="0" smtClean="0">
                          <a:solidFill>
                            <a:srgbClr val="FF0000"/>
                          </a:solidFill>
                          <a:effectLst/>
                          <a:latin typeface="+mn-lt"/>
                          <a:ea typeface="+mn-ea"/>
                          <a:cs typeface="+mn-cs"/>
                        </a:rPr>
                        <a:t>DD única RD Ley 28/2018</a:t>
                      </a:r>
                      <a:endParaRPr kumimoji="0" lang="es-ES_tradnl" sz="1800" b="0"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
        <p:nvSpPr>
          <p:cNvPr id="6" name="Text Box 3"/>
          <p:cNvSpPr txBox="1">
            <a:spLocks noChangeArrowheads="1"/>
          </p:cNvSpPr>
          <p:nvPr/>
        </p:nvSpPr>
        <p:spPr bwMode="auto">
          <a:xfrm>
            <a:off x="0" y="381000"/>
            <a:ext cx="9906000" cy="461665"/>
          </a:xfrm>
          <a:prstGeom prst="rect">
            <a:avLst/>
          </a:prstGeom>
          <a:solidFill>
            <a:srgbClr val="CCFFFF"/>
          </a:solidFill>
          <a:ln w="9525">
            <a:noFill/>
            <a:miter lim="800000"/>
            <a:headEnd/>
            <a:tailEnd/>
          </a:ln>
        </p:spPr>
        <p:txBody>
          <a:bodyPr>
            <a:spAutoFit/>
          </a:bodyPr>
          <a:lstStyle/>
          <a:p>
            <a:pPr algn="ctr" eaLnBrk="1" hangingPunct="1">
              <a:spcBef>
                <a:spcPct val="50000"/>
              </a:spcBef>
            </a:pPr>
            <a:r>
              <a:rPr lang="es-ES" sz="2200" b="1" dirty="0">
                <a:solidFill>
                  <a:srgbClr val="000066"/>
                </a:solidFill>
                <a:latin typeface="+mn-lt"/>
              </a:rPr>
              <a:t> </a:t>
            </a:r>
            <a:r>
              <a:rPr lang="es-ES" sz="2400" b="1" u="sng" dirty="0" smtClean="0">
                <a:solidFill>
                  <a:srgbClr val="000066"/>
                </a:solidFill>
                <a:latin typeface="+mn-lt"/>
              </a:rPr>
              <a:t>Ejemplos</a:t>
            </a:r>
            <a:r>
              <a:rPr lang="es-ES" sz="2400" b="1" dirty="0" smtClean="0">
                <a:solidFill>
                  <a:srgbClr val="000066"/>
                </a:solidFill>
                <a:latin typeface="+mn-lt"/>
              </a:rPr>
              <a:t>.</a:t>
            </a:r>
            <a:r>
              <a:rPr lang="es-ES" sz="2200" b="1" dirty="0" smtClean="0">
                <a:solidFill>
                  <a:schemeClr val="bg2"/>
                </a:solidFill>
                <a:latin typeface="+mn-lt"/>
              </a:rPr>
              <a:t> </a:t>
            </a:r>
            <a:r>
              <a:rPr lang="es-ES" dirty="0" smtClean="0">
                <a:solidFill>
                  <a:srgbClr val="FF0000"/>
                </a:solidFill>
                <a:latin typeface="+mn-lt"/>
              </a:rPr>
              <a:t>A partir de 2019:</a:t>
            </a:r>
            <a:r>
              <a:rPr lang="es-ES" dirty="0" smtClean="0">
                <a:latin typeface="+mn-lt"/>
              </a:rPr>
              <a:t> </a:t>
            </a:r>
            <a:r>
              <a:rPr lang="es-ES" dirty="0">
                <a:solidFill>
                  <a:srgbClr val="FF0000"/>
                </a:solidFill>
                <a:latin typeface="+mn-lt"/>
              </a:rPr>
              <a:t>DT 6ª y DD única RD Ley 28/2018</a:t>
            </a:r>
            <a:endParaRPr lang="es-ES" sz="2000" b="1" dirty="0">
              <a:solidFill>
                <a:srgbClr val="FF0000"/>
              </a:solidFill>
              <a:latin typeface="+mn-lt"/>
            </a:endParaRPr>
          </a:p>
        </p:txBody>
      </p:sp>
    </p:spTree>
    <p:extLst>
      <p:ext uri="{BB962C8B-B14F-4D97-AF65-F5344CB8AC3E}">
        <p14:creationId xmlns="" xmlns:p14="http://schemas.microsoft.com/office/powerpoint/2010/main" val="1530385008"/>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399</a:t>
            </a:fld>
            <a:endParaRPr lang="es-ES" dirty="0"/>
          </a:p>
        </p:txBody>
      </p:sp>
      <p:sp>
        <p:nvSpPr>
          <p:cNvPr id="14341" name="Text Box 4"/>
          <p:cNvSpPr txBox="1">
            <a:spLocks noChangeArrowheads="1"/>
          </p:cNvSpPr>
          <p:nvPr/>
        </p:nvSpPr>
        <p:spPr bwMode="auto">
          <a:xfrm>
            <a:off x="0" y="799505"/>
            <a:ext cx="9906000" cy="4001095"/>
          </a:xfrm>
          <a:prstGeom prst="rect">
            <a:avLst/>
          </a:prstGeom>
          <a:solidFill>
            <a:srgbClr val="CCFFFF"/>
          </a:solidFill>
          <a:ln w="9525">
            <a:noFill/>
            <a:miter lim="800000"/>
            <a:headEnd/>
            <a:tailEnd/>
          </a:ln>
        </p:spPr>
        <p:txBody>
          <a:bodyPr wrap="square">
            <a:spAutoFit/>
          </a:bodyPr>
          <a:lstStyle/>
          <a:p>
            <a:pPr algn="ctr"/>
            <a:endParaRPr lang="es-ES_tradnl" sz="2400" dirty="0" smtClean="0">
              <a:solidFill>
                <a:srgbClr val="000066"/>
              </a:solidFill>
            </a:endParaRPr>
          </a:p>
          <a:p>
            <a:pPr algn="ctr"/>
            <a:r>
              <a:rPr lang="es-ES_tradnl" sz="4800" dirty="0" smtClean="0">
                <a:solidFill>
                  <a:srgbClr val="FF0000"/>
                </a:solidFill>
              </a:rPr>
              <a:t>DEDUCCIONES</a:t>
            </a:r>
          </a:p>
          <a:p>
            <a:pPr algn="ctr"/>
            <a:r>
              <a:rPr lang="es-ES_tradnl" sz="4400" dirty="0" smtClean="0">
                <a:solidFill>
                  <a:srgbClr val="FF0000"/>
                </a:solidFill>
              </a:rPr>
              <a:t>Por Creación de Empleo</a:t>
            </a:r>
          </a:p>
          <a:p>
            <a:pPr algn="ctr"/>
            <a:r>
              <a:rPr lang="es-ES_tradnl" sz="4400" dirty="0" smtClean="0">
                <a:solidFill>
                  <a:srgbClr val="FF0000"/>
                </a:solidFill>
              </a:rPr>
              <a:t>Para trabajadores con </a:t>
            </a:r>
            <a:r>
              <a:rPr lang="es-ES_tradnl" sz="4400" u="sng" dirty="0" smtClean="0">
                <a:solidFill>
                  <a:srgbClr val="FF0000"/>
                </a:solidFill>
              </a:rPr>
              <a:t>discapacidad</a:t>
            </a:r>
          </a:p>
          <a:p>
            <a:pPr algn="ctr"/>
            <a:endParaRPr lang="es-ES_tradnl" sz="1400" dirty="0" smtClean="0">
              <a:solidFill>
                <a:srgbClr val="FF0000"/>
              </a:solidFill>
            </a:endParaRPr>
          </a:p>
          <a:p>
            <a:pPr algn="ctr">
              <a:buFont typeface="Wingdings" pitchFamily="2" charset="2"/>
              <a:buChar char="ü"/>
            </a:pPr>
            <a:r>
              <a:rPr lang="es-ES_tradnl" sz="3600" dirty="0" smtClean="0">
                <a:solidFill>
                  <a:srgbClr val="000066"/>
                </a:solidFill>
              </a:rPr>
              <a:t>Art. 38 LIS</a:t>
            </a:r>
          </a:p>
        </p:txBody>
      </p:sp>
    </p:spTree>
    <p:extLst>
      <p:ext uri="{BB962C8B-B14F-4D97-AF65-F5344CB8AC3E}">
        <p14:creationId xmlns="" xmlns:p14="http://schemas.microsoft.com/office/powerpoint/2010/main" val="53594272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5 Marcador de número de diapositiva"/>
          <p:cNvSpPr>
            <a:spLocks noGrp="1"/>
          </p:cNvSpPr>
          <p:nvPr>
            <p:ph type="sldNum" sz="quarter" idx="12"/>
          </p:nvPr>
        </p:nvSpPr>
        <p:spPr>
          <a:xfrm>
            <a:off x="7442200" y="6381750"/>
            <a:ext cx="2311400" cy="476250"/>
          </a:xfrm>
        </p:spPr>
        <p:txBody>
          <a:bodyPr/>
          <a:lstStyle/>
          <a:p>
            <a:pPr>
              <a:defRPr/>
            </a:pPr>
            <a:fld id="{66B18297-98B7-477B-A0AD-9D34A0B78E23}" type="slidenum">
              <a:rPr lang="es-ES"/>
              <a:pPr>
                <a:defRPr/>
              </a:pPr>
              <a:t>4</a:t>
            </a:fld>
            <a:endParaRPr lang="es-ES" dirty="0"/>
          </a:p>
        </p:txBody>
      </p:sp>
      <p:graphicFrame>
        <p:nvGraphicFramePr>
          <p:cNvPr id="7" name="6 Tabla"/>
          <p:cNvGraphicFramePr>
            <a:graphicFrameLocks noGrp="1"/>
          </p:cNvGraphicFramePr>
          <p:nvPr>
            <p:extLst>
              <p:ext uri="{D42A27DB-BD31-4B8C-83A1-F6EECF244321}">
                <p14:modId xmlns="" xmlns:p14="http://schemas.microsoft.com/office/powerpoint/2010/main" val="97786775"/>
              </p:ext>
            </p:extLst>
          </p:nvPr>
        </p:nvGraphicFramePr>
        <p:xfrm>
          <a:off x="228600" y="228600"/>
          <a:ext cx="9448800" cy="6212841"/>
        </p:xfrm>
        <a:graphic>
          <a:graphicData uri="http://schemas.openxmlformats.org/drawingml/2006/table">
            <a:tbl>
              <a:tblPr firstRow="1" bandRow="1">
                <a:tableStyleId>{5C22544A-7EE6-4342-B048-85BDC9FD1C3A}</a:tableStyleId>
              </a:tblPr>
              <a:tblGrid>
                <a:gridCol w="8382000">
                  <a:extLst>
                    <a:ext uri="{9D8B030D-6E8A-4147-A177-3AD203B41FA5}">
                      <a16:colId xmlns="" xmlns:a16="http://schemas.microsoft.com/office/drawing/2014/main" val="20000"/>
                    </a:ext>
                  </a:extLst>
                </a:gridCol>
                <a:gridCol w="1066800">
                  <a:extLst>
                    <a:ext uri="{9D8B030D-6E8A-4147-A177-3AD203B41FA5}">
                      <a16:colId xmlns="" xmlns:a16="http://schemas.microsoft.com/office/drawing/2014/main" val="20001"/>
                    </a:ext>
                  </a:extLst>
                </a:gridCol>
              </a:tblGrid>
              <a:tr h="533401">
                <a:tc>
                  <a:txBody>
                    <a:bodyPr/>
                    <a:lstStyle/>
                    <a:p>
                      <a:pPr algn="ctr"/>
                      <a:r>
                        <a:rPr lang="es-ES_tradnl" sz="1800" b="1" u="sng" dirty="0" smtClean="0">
                          <a:solidFill>
                            <a:srgbClr val="FFFF66"/>
                          </a:solidFill>
                          <a:latin typeface="Verdana" pitchFamily="34" charset="0"/>
                        </a:rPr>
                        <a:t>SUMARIO-2:</a:t>
                      </a: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dirty="0" err="1" smtClean="0">
                          <a:solidFill>
                            <a:srgbClr val="FFFF00"/>
                          </a:solidFill>
                        </a:rPr>
                        <a:t>Pags</a:t>
                      </a:r>
                      <a:r>
                        <a:rPr lang="es-ES_tradnl" dirty="0" smtClean="0">
                          <a:solidFill>
                            <a:srgbClr val="FFFF00"/>
                          </a:solidFill>
                        </a:rPr>
                        <a:t>.</a:t>
                      </a:r>
                      <a:endParaRPr lang="es-ES_tradnl"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608321">
                <a:tc>
                  <a:txBody>
                    <a:bodyPr/>
                    <a:lstStyle/>
                    <a:p>
                      <a:pPr marL="400050" marR="0" lvl="0" indent="-400050" algn="ctr" defTabSz="914400" rtl="0" eaLnBrk="1" fontAlgn="auto" latinLnBrk="0" hangingPunct="1">
                        <a:lnSpc>
                          <a:spcPts val="2000"/>
                        </a:lnSpc>
                        <a:spcBef>
                          <a:spcPts val="0"/>
                        </a:spcBef>
                        <a:spcAft>
                          <a:spcPts val="1000"/>
                        </a:spcAft>
                        <a:buClrTx/>
                        <a:buSzTx/>
                        <a:buFont typeface="+mj-lt"/>
                        <a:buAutoNum type="romanUcPeriod"/>
                        <a:tabLst>
                          <a:tab pos="144145" algn="l"/>
                        </a:tabLst>
                        <a:defRPr/>
                      </a:pPr>
                      <a:r>
                        <a:rPr lang="es-ES" b="1" u="sng" spc="-10" dirty="0" smtClean="0">
                          <a:solidFill>
                            <a:srgbClr val="FF0000"/>
                          </a:solidFill>
                          <a:latin typeface="Arial" panose="020B0604020202020204" pitchFamily="34" charset="0"/>
                          <a:ea typeface="Calibri" panose="020F0502020204030204" pitchFamily="34" charset="0"/>
                        </a:rPr>
                        <a:t>Impuesto sobre Sociedades (IS)-continuación </a:t>
                      </a:r>
                      <a:endParaRPr lang="es-ES" sz="1400" b="1" spc="-10" dirty="0" smtClean="0">
                        <a:solidFill>
                          <a:srgbClr val="FF0000"/>
                        </a:solidFill>
                        <a:effectLst/>
                        <a:latin typeface="Arial" panose="020B0604020202020204" pitchFamily="34" charset="0"/>
                        <a:ea typeface="Calibri" panose="020F0502020204030204" pitchFamily="34" charset="0"/>
                      </a:endParaRP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3.8. </a:t>
                      </a:r>
                      <a:r>
                        <a:rPr lang="es-ES" sz="1600" spc="-10" dirty="0" smtClean="0">
                          <a:solidFill>
                            <a:srgbClr val="0000FF"/>
                          </a:solidFill>
                          <a:latin typeface="Arial" panose="020B0604020202020204" pitchFamily="34" charset="0"/>
                          <a:ea typeface="Calibri" panose="020F0502020204030204" pitchFamily="34" charset="0"/>
                        </a:rPr>
                        <a:t>IS. BI-8</a:t>
                      </a:r>
                      <a:r>
                        <a:rPr lang="es-ES" sz="1600" b="0" spc="-10" dirty="0" smtClean="0">
                          <a:solidFill>
                            <a:srgbClr val="0000FF"/>
                          </a:solidFill>
                          <a:latin typeface="Arial" panose="020B0604020202020204" pitchFamily="34" charset="0"/>
                          <a:ea typeface="Calibri" panose="020F0502020204030204" pitchFamily="34" charset="0"/>
                        </a:rPr>
                        <a:t>: Provisiones. </a:t>
                      </a: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3.9. </a:t>
                      </a:r>
                      <a:r>
                        <a:rPr lang="es-ES" sz="1600" spc="-10" dirty="0" smtClean="0">
                          <a:solidFill>
                            <a:srgbClr val="0000FF"/>
                          </a:solidFill>
                          <a:latin typeface="Arial" panose="020B0604020202020204" pitchFamily="34" charset="0"/>
                          <a:ea typeface="Calibri" panose="020F0502020204030204" pitchFamily="34" charset="0"/>
                        </a:rPr>
                        <a:t>IS. BI-9</a:t>
                      </a:r>
                      <a:r>
                        <a:rPr lang="es-ES" sz="1600" b="0" spc="-10" dirty="0" smtClean="0">
                          <a:solidFill>
                            <a:srgbClr val="0000FF"/>
                          </a:solidFill>
                          <a:latin typeface="Arial" panose="020B0604020202020204" pitchFamily="34" charset="0"/>
                          <a:ea typeface="Calibri" panose="020F0502020204030204" pitchFamily="34" charset="0"/>
                        </a:rPr>
                        <a:t>: Gastos financieros. </a:t>
                      </a:r>
                      <a:r>
                        <a:rPr lang="es-ES" sz="1600" b="0" u="sng" spc="-10" dirty="0" smtClean="0">
                          <a:solidFill>
                            <a:srgbClr val="0000FF"/>
                          </a:solidFill>
                          <a:latin typeface="Arial" panose="020B0604020202020204" pitchFamily="34" charset="0"/>
                          <a:ea typeface="Calibri" panose="020F0502020204030204" pitchFamily="34" charset="0"/>
                        </a:rPr>
                        <a:t>Limitaciones a su deducibilidad</a:t>
                      </a:r>
                      <a:r>
                        <a:rPr lang="es-ES" sz="1600" b="0" spc="-10" dirty="0" smtClean="0">
                          <a:solidFill>
                            <a:srgbClr val="0000FF"/>
                          </a:solidFill>
                          <a:latin typeface="Arial" panose="020B0604020202020204" pitchFamily="34" charset="0"/>
                          <a:ea typeface="Calibri" panose="020F0502020204030204" pitchFamily="34" charset="0"/>
                        </a:rPr>
                        <a:t>. </a:t>
                      </a:r>
                    </a:p>
                    <a:p>
                      <a:pPr lvl="0" algn="just">
                        <a:lnSpc>
                          <a:spcPts val="2000"/>
                        </a:lnSpc>
                        <a:spcAft>
                          <a:spcPts val="1000"/>
                        </a:spcAft>
                        <a:tabLst>
                          <a:tab pos="144145" algn="l"/>
                        </a:tabLst>
                      </a:pPr>
                      <a:endParaRPr lang="es-ES" sz="1600" b="0" spc="-10" dirty="0" smtClean="0">
                        <a:solidFill>
                          <a:srgbClr val="0000FF"/>
                        </a:solidFill>
                        <a:latin typeface="Arial" panose="020B0604020202020204" pitchFamily="34" charset="0"/>
                        <a:ea typeface="Calibri" panose="020F0502020204030204" pitchFamily="34" charset="0"/>
                      </a:endParaRPr>
                    </a:p>
                    <a:p>
                      <a:pPr lvl="0" algn="just">
                        <a:lnSpc>
                          <a:spcPts val="2000"/>
                        </a:lnSpc>
                        <a:spcAft>
                          <a:spcPts val="1000"/>
                        </a:spcAft>
                        <a:tabLst>
                          <a:tab pos="144145" algn="l"/>
                        </a:tabLst>
                      </a:pPr>
                      <a:r>
                        <a:rPr lang="es-ES" sz="1600" b="0" spc="-10" dirty="0" smtClean="0">
                          <a:solidFill>
                            <a:srgbClr val="0000FF"/>
                          </a:solidFill>
                          <a:latin typeface="Arial" panose="020B0604020202020204" pitchFamily="34" charset="0"/>
                          <a:ea typeface="Calibri" panose="020F0502020204030204" pitchFamily="34" charset="0"/>
                        </a:rPr>
                        <a:t>3.10. </a:t>
                      </a:r>
                      <a:r>
                        <a:rPr lang="es-ES" sz="1600" spc="-10" dirty="0" smtClean="0">
                          <a:solidFill>
                            <a:srgbClr val="0000FF"/>
                          </a:solidFill>
                          <a:latin typeface="Arial" panose="020B0604020202020204" pitchFamily="34" charset="0"/>
                          <a:ea typeface="Calibri" panose="020F0502020204030204" pitchFamily="34" charset="0"/>
                        </a:rPr>
                        <a:t>IS. BI-10</a:t>
                      </a:r>
                      <a:r>
                        <a:rPr lang="es-ES" sz="1600" b="0" spc="-10" dirty="0" smtClean="0">
                          <a:solidFill>
                            <a:srgbClr val="0000FF"/>
                          </a:solidFill>
                          <a:latin typeface="Arial" panose="020B0604020202020204" pitchFamily="34" charset="0"/>
                          <a:ea typeface="Calibri" panose="020F0502020204030204" pitchFamily="34" charset="0"/>
                        </a:rPr>
                        <a:t>: Reglas de valoración. Esquemas de las valoraciones contables y fiscales. </a:t>
                      </a:r>
                    </a:p>
                    <a:p>
                      <a:pPr lvl="0" algn="just">
                        <a:lnSpc>
                          <a:spcPts val="2000"/>
                        </a:lnSpc>
                        <a:spcAft>
                          <a:spcPts val="1000"/>
                        </a:spcAft>
                        <a:tabLst>
                          <a:tab pos="144145" algn="l"/>
                        </a:tabLst>
                      </a:pPr>
                      <a:endParaRPr lang="es-ES" sz="1600" b="0" spc="-10" dirty="0" smtClean="0">
                        <a:solidFill>
                          <a:srgbClr val="0000FF"/>
                        </a:solidFill>
                        <a:latin typeface="Arial" panose="020B0604020202020204" pitchFamily="34" charset="0"/>
                        <a:ea typeface="Calibri" panose="020F0502020204030204" pitchFamily="34" charset="0"/>
                      </a:endParaRPr>
                    </a:p>
                    <a:p>
                      <a:pPr marL="342900" lvl="0" indent="-342900" algn="just">
                        <a:lnSpc>
                          <a:spcPts val="2000"/>
                        </a:lnSpc>
                        <a:spcAft>
                          <a:spcPts val="1000"/>
                        </a:spcAft>
                        <a:buFont typeface="+mj-lt"/>
                        <a:buAutoNum type="arabicPeriod" startAt="4"/>
                        <a:tabLst>
                          <a:tab pos="144145" algn="l"/>
                        </a:tabLst>
                      </a:pPr>
                      <a:r>
                        <a:rPr lang="es-ES" sz="1600" u="sng" spc="-10" dirty="0" smtClean="0">
                          <a:solidFill>
                            <a:srgbClr val="0000FF"/>
                          </a:solidFill>
                          <a:latin typeface="Arial" panose="020B0604020202020204" pitchFamily="34" charset="0"/>
                          <a:ea typeface="Calibri" panose="020F0502020204030204" pitchFamily="34" charset="0"/>
                        </a:rPr>
                        <a:t>Reducciones</a:t>
                      </a:r>
                      <a:r>
                        <a:rPr lang="es-ES" sz="1600" spc="-10" dirty="0" smtClean="0">
                          <a:solidFill>
                            <a:srgbClr val="0000FF"/>
                          </a:solidFill>
                          <a:latin typeface="Arial" panose="020B0604020202020204" pitchFamily="34" charset="0"/>
                          <a:ea typeface="Calibri" panose="020F0502020204030204" pitchFamily="34" charset="0"/>
                        </a:rPr>
                        <a:t> en la base imponible</a:t>
                      </a:r>
                      <a:r>
                        <a:rPr lang="es-ES" sz="1600" b="0" spc="-10" dirty="0" smtClean="0">
                          <a:solidFill>
                            <a:srgbClr val="0000FF"/>
                          </a:solidFill>
                          <a:latin typeface="Arial" panose="020B0604020202020204" pitchFamily="34" charset="0"/>
                          <a:ea typeface="Calibri" panose="020F0502020204030204" pitchFamily="34" charset="0"/>
                        </a:rPr>
                        <a:t>: “</a:t>
                      </a:r>
                      <a:r>
                        <a:rPr lang="es-ES" sz="1600" b="0" spc="-10" dirty="0" err="1" smtClean="0">
                          <a:solidFill>
                            <a:srgbClr val="0000FF"/>
                          </a:solidFill>
                          <a:latin typeface="Arial" panose="020B0604020202020204" pitchFamily="34" charset="0"/>
                          <a:ea typeface="Calibri" panose="020F0502020204030204" pitchFamily="34" charset="0"/>
                        </a:rPr>
                        <a:t>Patent</a:t>
                      </a:r>
                      <a:r>
                        <a:rPr lang="es-ES" sz="1600" b="0" spc="-10" dirty="0" smtClean="0">
                          <a:solidFill>
                            <a:srgbClr val="0000FF"/>
                          </a:solidFill>
                          <a:latin typeface="Arial" panose="020B0604020202020204" pitchFamily="34" charset="0"/>
                          <a:ea typeface="Calibri" panose="020F0502020204030204" pitchFamily="34" charset="0"/>
                        </a:rPr>
                        <a:t> Box” y las </a:t>
                      </a:r>
                      <a:r>
                        <a:rPr lang="es-ES" sz="1600" spc="-10" dirty="0" smtClean="0">
                          <a:solidFill>
                            <a:srgbClr val="0000FF"/>
                          </a:solidFill>
                          <a:latin typeface="Arial" panose="020B0604020202020204" pitchFamily="34" charset="0"/>
                          <a:ea typeface="Calibri" panose="020F0502020204030204" pitchFamily="34" charset="0"/>
                        </a:rPr>
                        <a:t>Reservas</a:t>
                      </a:r>
                      <a:r>
                        <a:rPr lang="es-ES" sz="1600" b="0" spc="-10" dirty="0" smtClean="0">
                          <a:solidFill>
                            <a:srgbClr val="0000FF"/>
                          </a:solidFill>
                          <a:latin typeface="Arial" panose="020B0604020202020204" pitchFamily="34" charset="0"/>
                          <a:ea typeface="Calibri" panose="020F0502020204030204" pitchFamily="34" charset="0"/>
                        </a:rPr>
                        <a:t> de Capitalización y de Nivelación.</a:t>
                      </a:r>
                      <a:r>
                        <a:rPr lang="es-ES" sz="1600" b="0" spc="-10" baseline="0" dirty="0" smtClean="0">
                          <a:solidFill>
                            <a:srgbClr val="0000FF"/>
                          </a:solidFill>
                          <a:latin typeface="Arial" panose="020B0604020202020204" pitchFamily="34" charset="0"/>
                          <a:ea typeface="Calibri" panose="020F0502020204030204" pitchFamily="34" charset="0"/>
                        </a:rPr>
                        <a:t> Resumen de Novedades en IS desde 2015.</a:t>
                      </a:r>
                      <a:endParaRPr lang="es-ES" sz="1600" b="0" spc="-10" dirty="0" smtClean="0">
                        <a:solidFill>
                          <a:srgbClr val="0000FF"/>
                        </a:solidFill>
                        <a:latin typeface="Arial" panose="020B0604020202020204" pitchFamily="34" charset="0"/>
                        <a:ea typeface="Calibri" panose="020F0502020204030204" pitchFamily="34" charset="0"/>
                      </a:endParaRPr>
                    </a:p>
                    <a:p>
                      <a:pPr marL="342900" lvl="0" indent="-342900" algn="just">
                        <a:lnSpc>
                          <a:spcPts val="2000"/>
                        </a:lnSpc>
                        <a:spcAft>
                          <a:spcPts val="1000"/>
                        </a:spcAft>
                        <a:buFont typeface="+mj-lt"/>
                        <a:buAutoNum type="arabicPeriod" startAt="4"/>
                        <a:tabLst>
                          <a:tab pos="144145" algn="l"/>
                        </a:tabLst>
                      </a:pPr>
                      <a:r>
                        <a:rPr lang="es-ES" sz="1600" spc="-10" dirty="0" smtClean="0">
                          <a:solidFill>
                            <a:srgbClr val="0000FF"/>
                          </a:solidFill>
                          <a:latin typeface="Arial" panose="020B0604020202020204" pitchFamily="34" charset="0"/>
                          <a:ea typeface="Calibri" panose="020F0502020204030204" pitchFamily="34" charset="0"/>
                        </a:rPr>
                        <a:t>Liquidación. Compensación de Bases Imponibles Negativas</a:t>
                      </a:r>
                      <a:r>
                        <a:rPr lang="es-ES" sz="1600" b="0" spc="-10" dirty="0" smtClean="0">
                          <a:solidFill>
                            <a:srgbClr val="0000FF"/>
                          </a:solidFill>
                          <a:latin typeface="Arial" panose="020B0604020202020204" pitchFamily="34" charset="0"/>
                          <a:ea typeface="Calibri" panose="020F0502020204030204" pitchFamily="34" charset="0"/>
                        </a:rPr>
                        <a:t>. </a:t>
                      </a:r>
                    </a:p>
                    <a:p>
                      <a:pPr marL="342900" lvl="0" indent="-342900" algn="just">
                        <a:lnSpc>
                          <a:spcPts val="2000"/>
                        </a:lnSpc>
                        <a:spcAft>
                          <a:spcPts val="1000"/>
                        </a:spcAft>
                        <a:buFont typeface="+mj-lt"/>
                        <a:buAutoNum type="arabicPeriod" startAt="4"/>
                        <a:tabLst>
                          <a:tab pos="144145" algn="l"/>
                        </a:tabLst>
                      </a:pPr>
                      <a:r>
                        <a:rPr lang="es-ES" sz="1600" dirty="0" smtClean="0">
                          <a:solidFill>
                            <a:srgbClr val="0000FF"/>
                          </a:solidFill>
                          <a:latin typeface="Arial" panose="020B0604020202020204" pitchFamily="34" charset="0"/>
                          <a:ea typeface="Calibri" panose="020F0502020204030204" pitchFamily="34" charset="0"/>
                        </a:rPr>
                        <a:t>Tipos de gravamen</a:t>
                      </a:r>
                      <a:r>
                        <a:rPr lang="es-ES" sz="1600" b="0" dirty="0" smtClean="0">
                          <a:solidFill>
                            <a:srgbClr val="0000FF"/>
                          </a:solidFill>
                          <a:latin typeface="Arial" panose="020B0604020202020204" pitchFamily="34" charset="0"/>
                          <a:ea typeface="Calibri" panose="020F0502020204030204" pitchFamily="34" charset="0"/>
                        </a:rPr>
                        <a:t>.</a:t>
                      </a:r>
                      <a:endParaRPr lang="es-ES" sz="1600" b="0" spc="-10" dirty="0" smtClean="0">
                        <a:solidFill>
                          <a:srgbClr val="0000FF"/>
                        </a:solidFill>
                        <a:latin typeface="Arial" panose="020B0604020202020204" pitchFamily="34" charset="0"/>
                        <a:ea typeface="Calibri" panose="020F0502020204030204" pitchFamily="34" charset="0"/>
                      </a:endParaRPr>
                    </a:p>
                    <a:p>
                      <a:pPr marL="342900" lvl="0" indent="-342900" algn="just">
                        <a:lnSpc>
                          <a:spcPts val="2000"/>
                        </a:lnSpc>
                        <a:spcAft>
                          <a:spcPts val="1000"/>
                        </a:spcAft>
                        <a:buFont typeface="+mj-lt"/>
                        <a:buAutoNum type="arabicPeriod" startAt="4"/>
                        <a:tabLst>
                          <a:tab pos="144145" algn="l"/>
                        </a:tabLst>
                      </a:pPr>
                      <a:r>
                        <a:rPr lang="es-ES" sz="1600" dirty="0" smtClean="0">
                          <a:solidFill>
                            <a:srgbClr val="0000FF"/>
                          </a:solidFill>
                          <a:latin typeface="Arial" panose="020B0604020202020204" pitchFamily="34" charset="0"/>
                          <a:ea typeface="Calibri" panose="020F0502020204030204" pitchFamily="34" charset="0"/>
                        </a:rPr>
                        <a:t>Bonificaciones y Deducciones</a:t>
                      </a:r>
                      <a:r>
                        <a:rPr lang="es-ES" sz="1600" b="0" dirty="0" smtClean="0">
                          <a:solidFill>
                            <a:srgbClr val="0000FF"/>
                          </a:solidFill>
                          <a:latin typeface="Arial" panose="020B0604020202020204" pitchFamily="34" charset="0"/>
                          <a:ea typeface="Calibri" panose="020F0502020204030204" pitchFamily="34" charset="0"/>
                        </a:rPr>
                        <a:t>. </a:t>
                      </a:r>
                      <a:r>
                        <a:rPr lang="es-ES" sz="1600" b="0" spc="-10" dirty="0" smtClean="0">
                          <a:solidFill>
                            <a:srgbClr val="0000FF"/>
                          </a:solidFill>
                          <a:latin typeface="Arial" panose="020B0604020202020204" pitchFamily="34" charset="0"/>
                          <a:ea typeface="Calibri" panose="020F0502020204030204" pitchFamily="34" charset="0"/>
                        </a:rPr>
                        <a:t>Deducciones para incentivar determinadas actividades.</a:t>
                      </a:r>
                    </a:p>
                    <a:p>
                      <a:pPr marL="342900" lvl="0" indent="-342900" algn="just">
                        <a:lnSpc>
                          <a:spcPts val="2000"/>
                        </a:lnSpc>
                        <a:spcAft>
                          <a:spcPts val="1000"/>
                        </a:spcAft>
                        <a:buFont typeface="+mj-lt"/>
                        <a:buAutoNum type="arabicPeriod" startAt="4"/>
                        <a:tabLst>
                          <a:tab pos="144145" algn="l"/>
                        </a:tabLst>
                      </a:pPr>
                      <a:r>
                        <a:rPr lang="es-ES" sz="1600" b="0" dirty="0" smtClean="0">
                          <a:solidFill>
                            <a:srgbClr val="0000FF"/>
                          </a:solidFill>
                          <a:latin typeface="Arial" panose="020B0604020202020204" pitchFamily="34" charset="0"/>
                          <a:ea typeface="Calibri" panose="020F0502020204030204" pitchFamily="34" charset="0"/>
                        </a:rPr>
                        <a:t>Los </a:t>
                      </a:r>
                      <a:r>
                        <a:rPr lang="es-ES" sz="1600" dirty="0" smtClean="0">
                          <a:solidFill>
                            <a:srgbClr val="0000FF"/>
                          </a:solidFill>
                          <a:latin typeface="Arial" panose="020B0604020202020204" pitchFamily="34" charset="0"/>
                          <a:ea typeface="Calibri" panose="020F0502020204030204" pitchFamily="34" charset="0"/>
                        </a:rPr>
                        <a:t>regímenes especiales</a:t>
                      </a:r>
                      <a:r>
                        <a:rPr lang="es-ES" sz="1600" b="0" dirty="0" smtClean="0">
                          <a:solidFill>
                            <a:srgbClr val="0000FF"/>
                          </a:solidFill>
                          <a:latin typeface="Arial" panose="020B0604020202020204" pitchFamily="34" charset="0"/>
                          <a:ea typeface="Calibri" panose="020F0502020204030204" pitchFamily="34" charset="0"/>
                        </a:rPr>
                        <a:t>. El régimen de </a:t>
                      </a:r>
                      <a:r>
                        <a:rPr lang="es-ES" sz="1600" dirty="0" smtClean="0">
                          <a:solidFill>
                            <a:srgbClr val="0000FF"/>
                          </a:solidFill>
                          <a:latin typeface="Arial" panose="020B0604020202020204" pitchFamily="34" charset="0"/>
                          <a:ea typeface="Calibri" panose="020F0502020204030204" pitchFamily="34" charset="0"/>
                        </a:rPr>
                        <a:t>E</a:t>
                      </a:r>
                      <a:r>
                        <a:rPr lang="es-ES" sz="1600" b="0" dirty="0" smtClean="0">
                          <a:solidFill>
                            <a:srgbClr val="0000FF"/>
                          </a:solidFill>
                          <a:latin typeface="Arial" panose="020B0604020202020204" pitchFamily="34" charset="0"/>
                          <a:ea typeface="Calibri" panose="020F0502020204030204" pitchFamily="34" charset="0"/>
                        </a:rPr>
                        <a:t>mpresas de </a:t>
                      </a:r>
                      <a:r>
                        <a:rPr lang="es-ES" sz="1600" dirty="0" smtClean="0">
                          <a:solidFill>
                            <a:srgbClr val="0000FF"/>
                          </a:solidFill>
                          <a:latin typeface="Arial" panose="020B0604020202020204" pitchFamily="34" charset="0"/>
                          <a:ea typeface="Calibri" panose="020F0502020204030204" pitchFamily="34" charset="0"/>
                        </a:rPr>
                        <a:t>R</a:t>
                      </a:r>
                      <a:r>
                        <a:rPr lang="es-ES" sz="1600" b="0" dirty="0" smtClean="0">
                          <a:solidFill>
                            <a:srgbClr val="0000FF"/>
                          </a:solidFill>
                          <a:latin typeface="Arial" panose="020B0604020202020204" pitchFamily="34" charset="0"/>
                          <a:ea typeface="Calibri" panose="020F0502020204030204" pitchFamily="34" charset="0"/>
                        </a:rPr>
                        <a:t>educida </a:t>
                      </a:r>
                      <a:r>
                        <a:rPr lang="es-ES" sz="1600" dirty="0" smtClean="0">
                          <a:solidFill>
                            <a:srgbClr val="0000FF"/>
                          </a:solidFill>
                          <a:latin typeface="Arial" panose="020B0604020202020204" pitchFamily="34" charset="0"/>
                          <a:ea typeface="Calibri" panose="020F0502020204030204" pitchFamily="34" charset="0"/>
                        </a:rPr>
                        <a:t>D</a:t>
                      </a:r>
                      <a:r>
                        <a:rPr lang="es-ES" sz="1600" b="0" dirty="0" smtClean="0">
                          <a:solidFill>
                            <a:srgbClr val="0000FF"/>
                          </a:solidFill>
                          <a:latin typeface="Arial" panose="020B0604020202020204" pitchFamily="34" charset="0"/>
                          <a:ea typeface="Calibri" panose="020F0502020204030204" pitchFamily="34" charset="0"/>
                        </a:rPr>
                        <a:t>imensión (</a:t>
                      </a:r>
                      <a:r>
                        <a:rPr lang="es-ES" sz="1600" dirty="0" smtClean="0">
                          <a:solidFill>
                            <a:srgbClr val="0000FF"/>
                          </a:solidFill>
                          <a:latin typeface="Arial" panose="020B0604020202020204" pitchFamily="34" charset="0"/>
                          <a:ea typeface="Calibri" panose="020F0502020204030204" pitchFamily="34" charset="0"/>
                        </a:rPr>
                        <a:t>ERD</a:t>
                      </a:r>
                      <a:r>
                        <a:rPr lang="es-ES" sz="1600" b="0" dirty="0" smtClean="0">
                          <a:solidFill>
                            <a:srgbClr val="0000FF"/>
                          </a:solidFill>
                          <a:latin typeface="Arial" panose="020B0604020202020204" pitchFamily="34" charset="0"/>
                          <a:ea typeface="Calibri" panose="020F0502020204030204" pitchFamily="34" charset="0"/>
                        </a:rPr>
                        <a:t>).</a:t>
                      </a:r>
                    </a:p>
                    <a:p>
                      <a:pPr marL="342900" lvl="0" indent="-342900" algn="just">
                        <a:lnSpc>
                          <a:spcPts val="2000"/>
                        </a:lnSpc>
                        <a:spcAft>
                          <a:spcPts val="1000"/>
                        </a:spcAft>
                        <a:buFont typeface="+mj-lt"/>
                        <a:buAutoNum type="arabicPeriod" startAt="4"/>
                        <a:tabLst>
                          <a:tab pos="144145" algn="l"/>
                        </a:tabLst>
                      </a:pPr>
                      <a:r>
                        <a:rPr lang="es-ES" sz="1600" dirty="0" smtClean="0">
                          <a:solidFill>
                            <a:srgbClr val="0000FF"/>
                          </a:solidFill>
                          <a:latin typeface="Arial" panose="020B0604020202020204" pitchFamily="34" charset="0"/>
                          <a:ea typeface="Calibri" panose="020F0502020204030204" pitchFamily="34" charset="0"/>
                        </a:rPr>
                        <a:t>Gestión del impuesto</a:t>
                      </a:r>
                      <a:r>
                        <a:rPr lang="es-ES" sz="1600" b="0" dirty="0" smtClean="0">
                          <a:solidFill>
                            <a:srgbClr val="0000FF"/>
                          </a:solidFill>
                          <a:latin typeface="Arial" panose="020B0604020202020204" pitchFamily="34" charset="0"/>
                          <a:ea typeface="Calibri" panose="020F0502020204030204" pitchFamily="34" charset="0"/>
                        </a:rPr>
                        <a:t>. Contabilidad. Declaraciones. Retenciones. </a:t>
                      </a:r>
                      <a:r>
                        <a:rPr lang="es-ES" sz="1600" b="0" u="sng" dirty="0" smtClean="0">
                          <a:solidFill>
                            <a:srgbClr val="0000FF"/>
                          </a:solidFill>
                          <a:latin typeface="Arial" panose="020B0604020202020204" pitchFamily="34" charset="0"/>
                          <a:ea typeface="Calibri" panose="020F0502020204030204" pitchFamily="34" charset="0"/>
                        </a:rPr>
                        <a:t>Pagos Fraccionados</a:t>
                      </a:r>
                      <a:r>
                        <a:rPr lang="es-ES" sz="1600" b="0" u="none" dirty="0" smtClean="0">
                          <a:solidFill>
                            <a:srgbClr val="0000FF"/>
                          </a:solidFill>
                          <a:latin typeface="Arial" panose="020B0604020202020204" pitchFamily="34" charset="0"/>
                          <a:ea typeface="Calibri" panose="020F0502020204030204" pitchFamily="34" charset="0"/>
                        </a:rPr>
                        <a:t>.</a:t>
                      </a:r>
                    </a:p>
                    <a:p>
                      <a:pPr marL="342900" lvl="0" indent="-342900" algn="just">
                        <a:lnSpc>
                          <a:spcPts val="2000"/>
                        </a:lnSpc>
                        <a:spcAft>
                          <a:spcPts val="1000"/>
                        </a:spcAft>
                        <a:buFont typeface="+mj-lt"/>
                        <a:buAutoNum type="arabicPeriod" startAt="4"/>
                        <a:tabLst>
                          <a:tab pos="144145" algn="l"/>
                        </a:tabLst>
                      </a:pPr>
                      <a:r>
                        <a:rPr lang="es-ES_tradnl" sz="1600" u="sng" dirty="0" smtClean="0">
                          <a:solidFill>
                            <a:srgbClr val="0000FF"/>
                          </a:solidFill>
                          <a:latin typeface="Arial" panose="020B0604020202020204" pitchFamily="34" charset="0"/>
                          <a:ea typeface="Calibri" panose="020F0502020204030204" pitchFamily="34" charset="0"/>
                        </a:rPr>
                        <a:t>Nuevo Modelo 232</a:t>
                      </a:r>
                      <a:r>
                        <a:rPr lang="es-ES_tradnl" sz="1600" b="0" dirty="0" smtClean="0">
                          <a:solidFill>
                            <a:srgbClr val="0000FF"/>
                          </a:solidFill>
                          <a:latin typeface="Arial" panose="020B0604020202020204" pitchFamily="34" charset="0"/>
                          <a:ea typeface="Calibri" panose="020F0502020204030204" pitchFamily="34" charset="0"/>
                        </a:rPr>
                        <a:t>: Para Operaciones Vinculadas y Paraísos Fiscales. </a:t>
                      </a:r>
                      <a:r>
                        <a:rPr lang="es-ES_tradnl" sz="1600" b="0" u="none" dirty="0" smtClean="0">
                          <a:solidFill>
                            <a:srgbClr val="0000FF"/>
                          </a:solidFill>
                          <a:latin typeface="Arial" panose="020B0604020202020204" pitchFamily="34" charset="0"/>
                          <a:ea typeface="Calibri" panose="020F0502020204030204" pitchFamily="34" charset="0"/>
                        </a:rPr>
                        <a:t>Quiénes están obligados a documentar</a:t>
                      </a:r>
                      <a:r>
                        <a:rPr lang="es-ES" sz="1600" b="0" u="none" dirty="0" smtClean="0">
                          <a:solidFill>
                            <a:srgbClr val="0000FF"/>
                          </a:solidFill>
                          <a:latin typeface="Arial" panose="020B0604020202020204" pitchFamily="34" charset="0"/>
                          <a:ea typeface="Calibri" panose="020F0502020204030204" pitchFamily="34" charset="0"/>
                        </a:rPr>
                        <a:t> las operaciones vinculadas y quiénes están obligados a presentar el modelo 232.  </a:t>
                      </a:r>
                      <a:endParaRPr lang="es-ES" sz="1600" b="0" u="none" spc="-10" dirty="0">
                        <a:solidFill>
                          <a:srgbClr val="0000FF"/>
                        </a:solidFill>
                        <a:effectLst/>
                        <a:latin typeface="Arial" panose="020B0604020202020204" pitchFamily="34" charset="0"/>
                        <a:ea typeface="Calibri" panose="020F0502020204030204"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endParaRPr lang="es-ES_tradnl" sz="2400" dirty="0" smtClean="0"/>
                    </a:p>
                    <a:p>
                      <a:pPr algn="ctr"/>
                      <a:r>
                        <a:rPr lang="es-ES_tradnl" sz="1600" b="1" dirty="0" smtClean="0">
                          <a:solidFill>
                            <a:srgbClr val="0000FF"/>
                          </a:solidFill>
                        </a:rPr>
                        <a:t>228-239</a:t>
                      </a:r>
                    </a:p>
                    <a:p>
                      <a:pPr algn="ctr"/>
                      <a:endParaRPr lang="es-ES_tradnl" sz="1400" b="1" dirty="0" smtClean="0">
                        <a:solidFill>
                          <a:srgbClr val="0000FF"/>
                        </a:solidFill>
                      </a:endParaRPr>
                    </a:p>
                    <a:p>
                      <a:pPr algn="ctr"/>
                      <a:r>
                        <a:rPr lang="es-ES_tradnl" sz="1600" b="1" dirty="0" smtClean="0">
                          <a:solidFill>
                            <a:srgbClr val="0000FF"/>
                          </a:solidFill>
                        </a:rPr>
                        <a:t>240-256</a:t>
                      </a:r>
                    </a:p>
                    <a:p>
                      <a:pPr algn="ctr"/>
                      <a:endParaRPr lang="es-ES_tradnl" sz="1600" b="1" dirty="0" smtClean="0">
                        <a:solidFill>
                          <a:srgbClr val="0000FF"/>
                        </a:solidFill>
                      </a:endParaRPr>
                    </a:p>
                    <a:p>
                      <a:pPr algn="ctr"/>
                      <a:endParaRPr lang="es-ES_tradnl" sz="1200" b="1" dirty="0" smtClean="0">
                        <a:solidFill>
                          <a:srgbClr val="0000FF"/>
                        </a:solidFill>
                      </a:endParaRPr>
                    </a:p>
                    <a:p>
                      <a:pPr algn="ctr"/>
                      <a:r>
                        <a:rPr lang="es-ES_tradnl" sz="1600" b="1" dirty="0" smtClean="0">
                          <a:solidFill>
                            <a:srgbClr val="0000FF"/>
                          </a:solidFill>
                        </a:rPr>
                        <a:t>257-264</a:t>
                      </a:r>
                    </a:p>
                    <a:p>
                      <a:pPr algn="ctr"/>
                      <a:endParaRPr lang="es-ES_tradnl" dirty="0" smtClean="0">
                        <a:solidFill>
                          <a:srgbClr val="0000FF"/>
                        </a:solidFill>
                      </a:endParaRPr>
                    </a:p>
                    <a:p>
                      <a:pPr algn="ctr"/>
                      <a:endParaRPr lang="es-ES_tradnl" dirty="0" smtClean="0">
                        <a:solidFill>
                          <a:srgbClr val="0000FF"/>
                        </a:solidFill>
                      </a:endParaRPr>
                    </a:p>
                    <a:p>
                      <a:pPr algn="ctr"/>
                      <a:r>
                        <a:rPr lang="es-ES_tradnl" sz="1600" b="1" dirty="0" smtClean="0">
                          <a:solidFill>
                            <a:srgbClr val="0000FF"/>
                          </a:solidFill>
                        </a:rPr>
                        <a:t>265-300</a:t>
                      </a:r>
                    </a:p>
                    <a:p>
                      <a:pPr algn="ctr"/>
                      <a:endParaRPr lang="es-ES_tradnl" sz="2400" b="1" dirty="0" smtClean="0">
                        <a:solidFill>
                          <a:srgbClr val="0000FF"/>
                        </a:solidFill>
                      </a:endParaRPr>
                    </a:p>
                    <a:p>
                      <a:pPr algn="ctr"/>
                      <a:r>
                        <a:rPr lang="es-ES_tradnl" sz="1600" b="1" dirty="0" smtClean="0">
                          <a:solidFill>
                            <a:srgbClr val="0000FF"/>
                          </a:solidFill>
                        </a:rPr>
                        <a:t>301-330</a:t>
                      </a:r>
                    </a:p>
                    <a:p>
                      <a:pPr algn="ctr"/>
                      <a:endParaRPr lang="es-ES_tradnl" sz="1400" b="1" dirty="0" smtClean="0">
                        <a:solidFill>
                          <a:srgbClr val="0000FF"/>
                        </a:solidFill>
                      </a:endParaRPr>
                    </a:p>
                    <a:p>
                      <a:pPr algn="ctr"/>
                      <a:r>
                        <a:rPr lang="es-ES_tradnl" sz="1600" b="1" dirty="0" smtClean="0">
                          <a:solidFill>
                            <a:srgbClr val="0000FF"/>
                          </a:solidFill>
                        </a:rPr>
                        <a:t>332-334</a:t>
                      </a:r>
                    </a:p>
                    <a:p>
                      <a:pPr algn="ctr"/>
                      <a:endParaRPr lang="es-ES_tradnl" sz="600" b="1" dirty="0" smtClean="0">
                        <a:solidFill>
                          <a:srgbClr val="0000FF"/>
                        </a:solidFill>
                      </a:endParaRPr>
                    </a:p>
                    <a:p>
                      <a:pPr algn="ctr"/>
                      <a:r>
                        <a:rPr lang="es-ES_tradnl" sz="1600" b="1" dirty="0" smtClean="0">
                          <a:solidFill>
                            <a:srgbClr val="0000FF"/>
                          </a:solidFill>
                        </a:rPr>
                        <a:t>335-425</a:t>
                      </a:r>
                    </a:p>
                    <a:p>
                      <a:pPr algn="ctr"/>
                      <a:endParaRPr lang="es-ES_tradnl" sz="1000" b="1" dirty="0" smtClean="0">
                        <a:solidFill>
                          <a:srgbClr val="0000FF"/>
                        </a:solidFill>
                      </a:endParaRPr>
                    </a:p>
                    <a:p>
                      <a:pPr algn="ctr"/>
                      <a:r>
                        <a:rPr lang="es-ES_tradnl" sz="1600" b="1" dirty="0" smtClean="0">
                          <a:solidFill>
                            <a:srgbClr val="0000CC"/>
                          </a:solidFill>
                        </a:rPr>
                        <a:t>426</a:t>
                      </a:r>
                      <a:r>
                        <a:rPr lang="es-ES_tradnl" sz="1600" b="1" dirty="0" smtClean="0">
                          <a:solidFill>
                            <a:srgbClr val="0000FF"/>
                          </a:solidFill>
                        </a:rPr>
                        <a:t>-437</a:t>
                      </a:r>
                    </a:p>
                    <a:p>
                      <a:pPr algn="ctr"/>
                      <a:endParaRPr lang="es-ES_tradnl" sz="800" b="1" dirty="0" smtClean="0">
                        <a:solidFill>
                          <a:srgbClr val="0000FF"/>
                        </a:solidFill>
                      </a:endParaRPr>
                    </a:p>
                    <a:p>
                      <a:pPr algn="ctr"/>
                      <a:r>
                        <a:rPr lang="es-ES_tradnl" sz="1600" b="1" dirty="0" smtClean="0">
                          <a:solidFill>
                            <a:srgbClr val="0000FF"/>
                          </a:solidFill>
                        </a:rPr>
                        <a:t>438-466</a:t>
                      </a:r>
                    </a:p>
                    <a:p>
                      <a:pPr algn="ctr"/>
                      <a:endParaRPr lang="es-ES_tradnl" sz="1600" b="1" dirty="0" smtClean="0">
                        <a:solidFill>
                          <a:srgbClr val="0000FF"/>
                        </a:solidFill>
                      </a:endParaRPr>
                    </a:p>
                    <a:p>
                      <a:pPr algn="ctr"/>
                      <a:r>
                        <a:rPr lang="es-ES_tradnl" sz="1600" b="1" dirty="0" smtClean="0">
                          <a:solidFill>
                            <a:srgbClr val="0000FF"/>
                          </a:solidFill>
                        </a:rPr>
                        <a:t>467-486</a:t>
                      </a:r>
                    </a:p>
                    <a:p>
                      <a:pPr algn="ctr"/>
                      <a:endParaRPr lang="es-ES_tradnl" sz="1600" b="1"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84650724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839321" y="6453336"/>
            <a:ext cx="2063750" cy="457200"/>
          </a:xfrm>
        </p:spPr>
        <p:txBody>
          <a:bodyPr/>
          <a:lstStyle/>
          <a:p>
            <a:pPr>
              <a:defRPr/>
            </a:pPr>
            <a:fld id="{F5978649-74C3-4721-8DB7-EA5596D88215}" type="slidenum">
              <a:rPr lang="es-ES"/>
              <a:pPr>
                <a:defRPr/>
              </a:pPr>
              <a:t>40</a:t>
            </a:fld>
            <a:endParaRPr lang="es-ES" dirty="0"/>
          </a:p>
        </p:txBody>
      </p:sp>
      <p:sp>
        <p:nvSpPr>
          <p:cNvPr id="14339" name="Oval 2"/>
          <p:cNvSpPr>
            <a:spLocks noChangeArrowheads="1"/>
          </p:cNvSpPr>
          <p:nvPr/>
        </p:nvSpPr>
        <p:spPr bwMode="auto">
          <a:xfrm rot="5400000">
            <a:off x="4816475" y="-3615532"/>
            <a:ext cx="152400" cy="9328150"/>
          </a:xfrm>
          <a:prstGeom prst="ellipse">
            <a:avLst/>
          </a:prstGeom>
          <a:solidFill>
            <a:schemeClr val="accent1">
              <a:lumMod val="20000"/>
              <a:lumOff val="80000"/>
            </a:schemeClr>
          </a:solidFill>
          <a:ln w="9525">
            <a:solidFill>
              <a:srgbClr val="00CCFF"/>
            </a:solidFill>
            <a:round/>
            <a:headEnd/>
            <a:tailEnd/>
          </a:ln>
        </p:spPr>
        <p:txBody>
          <a:bodyPr wrap="none" anchor="ctr"/>
          <a:lstStyle/>
          <a:p>
            <a:endParaRPr lang="es-ES_tradnl"/>
          </a:p>
        </p:txBody>
      </p:sp>
      <p:sp>
        <p:nvSpPr>
          <p:cNvPr id="14341" name="Text Box 4"/>
          <p:cNvSpPr txBox="1">
            <a:spLocks noChangeArrowheads="1"/>
          </p:cNvSpPr>
          <p:nvPr/>
        </p:nvSpPr>
        <p:spPr bwMode="auto">
          <a:xfrm>
            <a:off x="0" y="1844824"/>
            <a:ext cx="9906000" cy="2123658"/>
          </a:xfrm>
          <a:prstGeom prst="rect">
            <a:avLst/>
          </a:prstGeom>
          <a:solidFill>
            <a:srgbClr val="CCFFFF"/>
          </a:solidFill>
          <a:ln w="9525">
            <a:noFill/>
            <a:miter lim="800000"/>
            <a:headEnd/>
            <a:tailEnd/>
          </a:ln>
        </p:spPr>
        <p:txBody>
          <a:bodyPr>
            <a:spAutoFit/>
          </a:bodyPr>
          <a:lstStyle/>
          <a:p>
            <a:pPr algn="ctr"/>
            <a:endParaRPr lang="es-ES_tradnl" sz="2400" dirty="0" smtClean="0">
              <a:solidFill>
                <a:srgbClr val="000066"/>
              </a:solidFill>
            </a:endParaRPr>
          </a:p>
          <a:p>
            <a:pPr marL="914400" indent="-914400" algn="ctr">
              <a:buFont typeface="Wingdings" pitchFamily="2" charset="2"/>
              <a:buChar char="v"/>
            </a:pPr>
            <a:r>
              <a:rPr lang="es-ES_tradnl" sz="5400" b="1" dirty="0" smtClean="0">
                <a:solidFill>
                  <a:srgbClr val="FF0000"/>
                </a:solidFill>
              </a:rPr>
              <a:t>Esquema de LIQUIDACIÓN</a:t>
            </a:r>
            <a:endParaRPr lang="es-ES_tradnl" sz="5400" b="1" dirty="0" smtClean="0">
              <a:solidFill>
                <a:srgbClr val="000066"/>
              </a:solidFill>
            </a:endParaRPr>
          </a:p>
        </p:txBody>
      </p:sp>
      <p:sp>
        <p:nvSpPr>
          <p:cNvPr id="6" name="Rectangle 5"/>
          <p:cNvSpPr>
            <a:spLocks noChangeArrowheads="1"/>
          </p:cNvSpPr>
          <p:nvPr/>
        </p:nvSpPr>
        <p:spPr bwMode="auto">
          <a:xfrm>
            <a:off x="0" y="152400"/>
            <a:ext cx="9906000" cy="609600"/>
          </a:xfrm>
          <a:prstGeom prst="rect">
            <a:avLst/>
          </a:prstGeom>
          <a:noFill/>
          <a:ln w="9525">
            <a:noFill/>
            <a:miter lim="800000"/>
            <a:headEnd/>
            <a:tailEnd/>
          </a:ln>
        </p:spPr>
        <p:txBody>
          <a:bodyPr anchor="ctr" anchorCtr="1"/>
          <a:lstStyle/>
          <a:p>
            <a:r>
              <a:rPr lang="es-ES_tradnl" sz="4400" dirty="0" smtClean="0">
                <a:solidFill>
                  <a:srgbClr val="FFFF66"/>
                </a:solidFill>
                <a:latin typeface="Arial" pitchFamily="34" charset="0"/>
              </a:rPr>
              <a:t>Impuesto s/ Sociedades</a:t>
            </a:r>
            <a:endParaRPr lang="es-ES" dirty="0">
              <a:solidFill>
                <a:srgbClr val="FFFF66"/>
              </a:solidFill>
              <a:latin typeface="Arial" pitchFamily="34" charset="0"/>
            </a:endParaRPr>
          </a:p>
        </p:txBody>
      </p:sp>
    </p:spTree>
    <p:extLst>
      <p:ext uri="{BB962C8B-B14F-4D97-AF65-F5344CB8AC3E}">
        <p14:creationId xmlns="" xmlns:p14="http://schemas.microsoft.com/office/powerpoint/2010/main" val="976137660"/>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381750"/>
            <a:ext cx="2311400" cy="476250"/>
          </a:xfrm>
        </p:spPr>
        <p:txBody>
          <a:bodyPr/>
          <a:lstStyle/>
          <a:p>
            <a:pPr>
              <a:defRPr/>
            </a:pPr>
            <a:fld id="{B1D8BC39-0D27-4213-81B8-3672FE67B485}" type="slidenum">
              <a:rPr lang="es-ES"/>
              <a:pPr>
                <a:defRPr/>
              </a:pPr>
              <a:t>400</a:t>
            </a:fld>
            <a:endParaRPr lang="es-ES" dirty="0"/>
          </a:p>
        </p:txBody>
      </p:sp>
      <p:sp>
        <p:nvSpPr>
          <p:cNvPr id="76805" name="Text Box 3"/>
          <p:cNvSpPr txBox="1">
            <a:spLocks noChangeArrowheads="1"/>
          </p:cNvSpPr>
          <p:nvPr/>
        </p:nvSpPr>
        <p:spPr bwMode="auto">
          <a:xfrm>
            <a:off x="0" y="0"/>
            <a:ext cx="9906000" cy="830997"/>
          </a:xfrm>
          <a:prstGeom prst="rect">
            <a:avLst/>
          </a:prstGeom>
          <a:solidFill>
            <a:srgbClr val="CCFFFF"/>
          </a:solidFill>
          <a:ln w="9525">
            <a:noFill/>
            <a:miter lim="800000"/>
            <a:headEnd/>
            <a:tailEnd/>
          </a:ln>
        </p:spPr>
        <p:txBody>
          <a:bodyPr>
            <a:spAutoFit/>
          </a:bodyPr>
          <a:lstStyle/>
          <a:p>
            <a:pPr algn="ctr">
              <a:spcBef>
                <a:spcPct val="50000"/>
              </a:spcBef>
            </a:pPr>
            <a:r>
              <a:rPr lang="es-ES_tradnl" sz="2400" b="1" dirty="0">
                <a:solidFill>
                  <a:srgbClr val="000066"/>
                </a:solidFill>
              </a:rPr>
              <a:t>Deducción por creación de empleo para trabajadores </a:t>
            </a:r>
            <a:r>
              <a:rPr lang="es-ES_tradnl" sz="2400" b="1" dirty="0">
                <a:solidFill>
                  <a:srgbClr val="FF0000"/>
                </a:solidFill>
              </a:rPr>
              <a:t>con </a:t>
            </a:r>
            <a:r>
              <a:rPr lang="es-ES_tradnl" sz="2400" b="1" dirty="0" smtClean="0">
                <a:solidFill>
                  <a:srgbClr val="FF0000"/>
                </a:solidFill>
              </a:rPr>
              <a:t>discapacidad. Art. 38 LIS</a:t>
            </a:r>
            <a:r>
              <a:rPr lang="es-ES" sz="2400" b="1" dirty="0" smtClean="0">
                <a:solidFill>
                  <a:srgbClr val="FF0000"/>
                </a:solidFill>
              </a:rPr>
              <a:t> </a:t>
            </a:r>
            <a:endParaRPr lang="es-ES" sz="2400" b="1" dirty="0">
              <a:solidFill>
                <a:srgbClr val="FF0000"/>
              </a:solidFill>
            </a:endParaRPr>
          </a:p>
        </p:txBody>
      </p:sp>
      <p:graphicFrame>
        <p:nvGraphicFramePr>
          <p:cNvPr id="7" name="6 Tabla"/>
          <p:cNvGraphicFramePr>
            <a:graphicFrameLocks noGrp="1"/>
          </p:cNvGraphicFramePr>
          <p:nvPr>
            <p:extLst>
              <p:ext uri="{D42A27DB-BD31-4B8C-83A1-F6EECF244321}">
                <p14:modId xmlns="" xmlns:p14="http://schemas.microsoft.com/office/powerpoint/2010/main" val="847167144"/>
              </p:ext>
            </p:extLst>
          </p:nvPr>
        </p:nvGraphicFramePr>
        <p:xfrm>
          <a:off x="228600" y="990600"/>
          <a:ext cx="9448800" cy="5425440"/>
        </p:xfrm>
        <a:graphic>
          <a:graphicData uri="http://schemas.openxmlformats.org/drawingml/2006/table">
            <a:tbl>
              <a:tblPr firstRow="1" bandRow="1">
                <a:tableStyleId>{5C22544A-7EE6-4342-B048-85BDC9FD1C3A}</a:tableStyleId>
              </a:tblPr>
              <a:tblGrid>
                <a:gridCol w="6858000">
                  <a:extLst>
                    <a:ext uri="{9D8B030D-6E8A-4147-A177-3AD203B41FA5}">
                      <a16:colId xmlns="" xmlns:a16="http://schemas.microsoft.com/office/drawing/2014/main" val="20000"/>
                    </a:ext>
                  </a:extLst>
                </a:gridCol>
                <a:gridCol w="2590800">
                  <a:extLst>
                    <a:ext uri="{9D8B030D-6E8A-4147-A177-3AD203B41FA5}">
                      <a16:colId xmlns="" xmlns:a16="http://schemas.microsoft.com/office/drawing/2014/main" val="20001"/>
                    </a:ext>
                  </a:extLst>
                </a:gridCol>
              </a:tblGrid>
              <a:tr h="53339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latin typeface="Arial" pitchFamily="34" charset="0"/>
                          <a:cs typeface="Arial" pitchFamily="34" charset="0"/>
                        </a:rPr>
                        <a:t>CONCEPTOS</a:t>
                      </a:r>
                    </a:p>
                    <a:p>
                      <a:endParaRPr lang="es-ES_tradnl" sz="2000" dirty="0">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r"/>
                      <a:r>
                        <a:rPr lang="es-ES_tradnl" sz="2000" dirty="0" smtClean="0">
                          <a:latin typeface="Arial" pitchFamily="34" charset="0"/>
                          <a:cs typeface="Arial" pitchFamily="34" charset="0"/>
                        </a:rPr>
                        <a:t>SITUACIONES</a:t>
                      </a:r>
                      <a:endParaRPr lang="es-ES_tradnl" sz="2000" dirty="0">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22970">
                <a:tc>
                  <a:txBody>
                    <a:bodyPr/>
                    <a:lstStyle/>
                    <a:p>
                      <a:pPr marL="342900" indent="-342900">
                        <a:buFont typeface="Wingdings" pitchFamily="2" charset="2"/>
                        <a:buChar char="§"/>
                      </a:pPr>
                      <a:r>
                        <a:rPr lang="es-ES_tradnl" sz="1800" b="1" u="none" dirty="0" smtClean="0">
                          <a:solidFill>
                            <a:schemeClr val="tx1"/>
                          </a:solidFill>
                          <a:effectLst/>
                          <a:latin typeface="Arial" pitchFamily="34" charset="0"/>
                          <a:cs typeface="Arial" pitchFamily="34" charset="0"/>
                        </a:rPr>
                        <a:t>INCREMENTO PROMEDIO DE PLANTILA </a:t>
                      </a:r>
                      <a:r>
                        <a:rPr lang="es-ES_tradnl" sz="1800" b="1" kern="1200" dirty="0" smtClean="0">
                          <a:solidFill>
                            <a:schemeClr val="tx1"/>
                          </a:solidFill>
                          <a:latin typeface="Arial" pitchFamily="34" charset="0"/>
                          <a:ea typeface="+mn-ea"/>
                          <a:cs typeface="Arial" pitchFamily="34" charset="0"/>
                        </a:rPr>
                        <a:t>PARA TRABAJADORES CON DISCAPACIDAD.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FF0000"/>
                          </a:solidFill>
                          <a:latin typeface="Arial" pitchFamily="34" charset="0"/>
                          <a:cs typeface="Arial" pitchFamily="34" charset="0"/>
                        </a:rPr>
                        <a:t>Sí</a:t>
                      </a:r>
                      <a:r>
                        <a:rPr lang="es-ES_tradnl" sz="1800" b="1" dirty="0" smtClean="0">
                          <a:solidFill>
                            <a:srgbClr val="000066"/>
                          </a:solidFill>
                          <a:latin typeface="Arial" pitchFamily="34" charset="0"/>
                          <a:cs typeface="Arial" pitchFamily="34" charset="0"/>
                        </a:rPr>
                        <a:t> se exige</a:t>
                      </a:r>
                      <a:endParaRPr lang="es-ES_tradnl" sz="1800" b="1" dirty="0" smtClean="0">
                        <a:solidFill>
                          <a:srgbClr val="000066"/>
                        </a:solidFill>
                        <a:effectLst/>
                        <a:latin typeface="Arial" pitchFamily="34" charset="0"/>
                        <a:cs typeface="Arial" pitchFamily="34" charset="0"/>
                      </a:endParaRPr>
                    </a:p>
                    <a:p>
                      <a:pPr algn="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1"/>
                  </a:ext>
                </a:extLst>
              </a:tr>
              <a:tr h="6333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sng" kern="1200" dirty="0" smtClean="0">
                          <a:solidFill>
                            <a:schemeClr val="tx1"/>
                          </a:solidFill>
                          <a:latin typeface="Arial" pitchFamily="34" charset="0"/>
                          <a:ea typeface="+mn-ea"/>
                          <a:cs typeface="Arial" pitchFamily="34" charset="0"/>
                        </a:rPr>
                        <a:t>CONTRATADOS</a:t>
                      </a:r>
                      <a:r>
                        <a:rPr lang="es-ES_tradnl" sz="1800" b="1" kern="1200" dirty="0" smtClean="0">
                          <a:solidFill>
                            <a:schemeClr val="tx1"/>
                          </a:solidFill>
                          <a:latin typeface="Arial" pitchFamily="34" charset="0"/>
                          <a:ea typeface="+mn-ea"/>
                          <a:cs typeface="Arial" pitchFamily="34" charset="0"/>
                        </a:rPr>
                        <a:t> por el sujeto pasivo</a:t>
                      </a:r>
                      <a:endParaRPr lang="es-ES_tradnl" sz="1800" b="1" u="none" dirty="0" smtClean="0">
                        <a:solidFill>
                          <a:schemeClr val="tx1"/>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FF0000"/>
                          </a:solidFill>
                          <a:latin typeface="Arial" pitchFamily="34" charset="0"/>
                          <a:cs typeface="Arial" pitchFamily="34" charset="0"/>
                        </a:rPr>
                        <a:t>Sí</a:t>
                      </a:r>
                      <a:r>
                        <a:rPr lang="es-ES_tradnl" sz="1800" b="1" dirty="0" smtClean="0">
                          <a:solidFill>
                            <a:srgbClr val="000066"/>
                          </a:solidFill>
                          <a:latin typeface="Arial" pitchFamily="34" charset="0"/>
                          <a:cs typeface="Arial" pitchFamily="34" charset="0"/>
                        </a:rPr>
                        <a:t> se exige</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chemeClr val="tx1"/>
                          </a:solidFill>
                          <a:latin typeface="Arial" pitchFamily="34" charset="0"/>
                          <a:cs typeface="Arial" pitchFamily="34" charset="0"/>
                        </a:rPr>
                        <a:t>con Contrato </a:t>
                      </a:r>
                      <a:r>
                        <a:rPr lang="es-ES_tradnl" sz="1800" b="1" u="sng" dirty="0" smtClean="0">
                          <a:solidFill>
                            <a:schemeClr val="tx1"/>
                          </a:solidFill>
                          <a:latin typeface="Arial" pitchFamily="34" charset="0"/>
                          <a:cs typeface="Arial" pitchFamily="34" charset="0"/>
                        </a:rPr>
                        <a:t>Indefinido</a:t>
                      </a:r>
                      <a:r>
                        <a:rPr lang="es-ES_tradnl" sz="1800" b="1" dirty="0" smtClean="0">
                          <a:solidFill>
                            <a:schemeClr val="tx1"/>
                          </a:solidFill>
                          <a:latin typeface="Arial" pitchFamily="34" charset="0"/>
                          <a:cs typeface="Arial" pitchFamily="34" charset="0"/>
                        </a:rPr>
                        <a:t> y </a:t>
                      </a:r>
                      <a:r>
                        <a:rPr lang="es-ES_tradnl" sz="1800" b="1" u="sng" dirty="0" smtClean="0">
                          <a:solidFill>
                            <a:schemeClr val="tx1"/>
                          </a:solidFill>
                          <a:latin typeface="Arial" pitchFamily="34" charset="0"/>
                          <a:cs typeface="Arial" pitchFamily="34" charset="0"/>
                        </a:rPr>
                        <a:t>Jornada Completa</a:t>
                      </a:r>
                      <a:endParaRPr lang="es-ES_tradnl" sz="1800" b="1" u="none" dirty="0">
                        <a:solidFill>
                          <a:schemeClr val="tx1"/>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FF0000"/>
                          </a:solidFill>
                          <a:latin typeface="Arial" pitchFamily="34" charset="0"/>
                          <a:cs typeface="Arial" pitchFamily="34" charset="0"/>
                        </a:rPr>
                        <a:t>No</a:t>
                      </a:r>
                      <a:r>
                        <a:rPr lang="es-ES_tradnl" sz="1800" b="1" dirty="0" smtClean="0">
                          <a:solidFill>
                            <a:srgbClr val="000066"/>
                          </a:solidFill>
                          <a:latin typeface="Arial" pitchFamily="34" charset="0"/>
                          <a:cs typeface="Arial" pitchFamily="34" charset="0"/>
                        </a:rPr>
                        <a:t> se exige</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r h="533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none" dirty="0" smtClean="0">
                          <a:solidFill>
                            <a:schemeClr val="tx1"/>
                          </a:solidFill>
                          <a:effectLst/>
                          <a:latin typeface="Arial" pitchFamily="34" charset="0"/>
                          <a:cs typeface="Arial" pitchFamily="34" charset="0"/>
                        </a:rPr>
                        <a:t>Contratos según art. 39 Ley 13/1982</a:t>
                      </a:r>
                      <a:endParaRPr lang="es-ES_tradnl" sz="1800" b="1" u="none" dirty="0">
                        <a:solidFill>
                          <a:schemeClr val="tx1"/>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FF0000"/>
                          </a:solidFill>
                          <a:latin typeface="Arial" pitchFamily="34" charset="0"/>
                          <a:cs typeface="Arial" pitchFamily="34" charset="0"/>
                        </a:rPr>
                        <a:t>No</a:t>
                      </a:r>
                      <a:r>
                        <a:rPr lang="es-ES_tradnl" sz="1800" b="1" dirty="0" smtClean="0">
                          <a:solidFill>
                            <a:srgbClr val="000066"/>
                          </a:solidFill>
                          <a:latin typeface="Arial" pitchFamily="34" charset="0"/>
                          <a:cs typeface="Arial" pitchFamily="34" charset="0"/>
                        </a:rPr>
                        <a:t> se exige</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r h="651012">
                <a:tc>
                  <a:txBody>
                    <a:bodyPr/>
                    <a:lstStyle/>
                    <a:p>
                      <a:pPr marL="342900" indent="-342900">
                        <a:buFont typeface="Wingdings" pitchFamily="2" charset="2"/>
                        <a:buChar char="§"/>
                      </a:pPr>
                      <a:r>
                        <a:rPr lang="es-ES_tradnl" sz="1800" b="1" u="none" dirty="0" smtClean="0">
                          <a:solidFill>
                            <a:schemeClr val="tx1"/>
                          </a:solidFill>
                          <a:effectLst/>
                          <a:latin typeface="Arial" pitchFamily="34" charset="0"/>
                          <a:cs typeface="Arial" pitchFamily="34" charset="0"/>
                        </a:rPr>
                        <a:t>Trabajadores con DISCAPACIDAD ≥ 33% y &lt; 65%</a:t>
                      </a:r>
                      <a:endParaRPr lang="es-ES_tradnl" sz="1800" b="0" u="none" dirty="0">
                        <a:solidFill>
                          <a:schemeClr val="tx1"/>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0000"/>
                          </a:solidFill>
                          <a:effectLst/>
                          <a:latin typeface="Arial" pitchFamily="34" charset="0"/>
                          <a:cs typeface="Arial" pitchFamily="34" charset="0"/>
                        </a:rPr>
                        <a:t>9.000 €</a:t>
                      </a:r>
                    </a:p>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latin typeface="Arial" pitchFamily="34" charset="0"/>
                          <a:cs typeface="Arial" pitchFamily="34" charset="0"/>
                        </a:rPr>
                        <a:t>por </a:t>
                      </a:r>
                      <a:r>
                        <a:rPr lang="es-ES_tradnl" sz="1800" b="1" dirty="0" err="1" smtClean="0">
                          <a:solidFill>
                            <a:srgbClr val="000066"/>
                          </a:solidFill>
                          <a:latin typeface="Arial" pitchFamily="34" charset="0"/>
                          <a:cs typeface="Arial" pitchFamily="34" charset="0"/>
                        </a:rPr>
                        <a:t>Incr</a:t>
                      </a:r>
                      <a:r>
                        <a:rPr lang="es-ES_tradnl" sz="1800" b="1" dirty="0" smtClean="0">
                          <a:solidFill>
                            <a:srgbClr val="000066"/>
                          </a:solidFill>
                          <a:latin typeface="Arial" pitchFamily="34" charset="0"/>
                          <a:cs typeface="Arial" pitchFamily="34" charset="0"/>
                        </a:rPr>
                        <a:t>./año</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5"/>
                  </a:ext>
                </a:extLst>
              </a:tr>
              <a:tr h="872988">
                <a:tc>
                  <a:txBody>
                    <a:bodyPr/>
                    <a:lstStyle/>
                    <a:p>
                      <a:pPr marL="342900" indent="-342900">
                        <a:buFont typeface="Wingdings" pitchFamily="2" charset="2"/>
                        <a:buChar char="§"/>
                      </a:pPr>
                      <a:r>
                        <a:rPr lang="es-ES_tradnl" sz="1800" b="1" u="none" dirty="0" smtClean="0">
                          <a:solidFill>
                            <a:schemeClr val="tx1"/>
                          </a:solidFill>
                          <a:effectLst/>
                          <a:latin typeface="Arial" pitchFamily="34" charset="0"/>
                          <a:cs typeface="Arial" pitchFamily="34" charset="0"/>
                        </a:rPr>
                        <a:t>Trabajadores con DISCAPACIDAD ≥  65%</a:t>
                      </a:r>
                      <a:endParaRPr lang="es-ES_tradnl" sz="1800" b="0" u="none" dirty="0">
                        <a:solidFill>
                          <a:schemeClr val="tx1"/>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0000"/>
                          </a:solidFill>
                          <a:effectLst/>
                          <a:latin typeface="Arial" pitchFamily="34" charset="0"/>
                          <a:cs typeface="Arial" pitchFamily="34" charset="0"/>
                        </a:rPr>
                        <a:t>12.000 €</a:t>
                      </a:r>
                    </a:p>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latin typeface="Arial" pitchFamily="34" charset="0"/>
                          <a:cs typeface="Arial" pitchFamily="34" charset="0"/>
                        </a:rPr>
                        <a:t>por </a:t>
                      </a:r>
                      <a:r>
                        <a:rPr lang="es-ES_tradnl" sz="1800" b="1" dirty="0" err="1" smtClean="0">
                          <a:solidFill>
                            <a:srgbClr val="000066"/>
                          </a:solidFill>
                          <a:latin typeface="Arial" pitchFamily="34" charset="0"/>
                          <a:cs typeface="Arial" pitchFamily="34" charset="0"/>
                        </a:rPr>
                        <a:t>Incr</a:t>
                      </a:r>
                      <a:r>
                        <a:rPr lang="es-ES_tradnl" sz="1800" b="1" dirty="0" smtClean="0">
                          <a:solidFill>
                            <a:srgbClr val="000066"/>
                          </a:solidFill>
                          <a:latin typeface="Arial" pitchFamily="34" charset="0"/>
                          <a:cs typeface="Arial" pitchFamily="34" charset="0"/>
                        </a:rPr>
                        <a:t>./año</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6"/>
                  </a:ext>
                </a:extLst>
              </a:tr>
              <a:tr h="651012">
                <a:tc gridSpan="2">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kern="1200" dirty="0" smtClean="0">
                          <a:solidFill>
                            <a:schemeClr val="tx1"/>
                          </a:solidFill>
                          <a:latin typeface="Arial" pitchFamily="34" charset="0"/>
                          <a:ea typeface="+mn-ea"/>
                          <a:cs typeface="Arial" pitchFamily="34" charset="0"/>
                        </a:rPr>
                        <a:t>Estos  trabajadores </a:t>
                      </a:r>
                      <a:r>
                        <a:rPr lang="es-ES_tradnl" sz="2000" b="1" u="sng" kern="1200" dirty="0" smtClean="0">
                          <a:solidFill>
                            <a:schemeClr val="tx1"/>
                          </a:solidFill>
                          <a:latin typeface="Arial" pitchFamily="34" charset="0"/>
                          <a:ea typeface="+mn-ea"/>
                          <a:cs typeface="Arial" pitchFamily="34" charset="0"/>
                        </a:rPr>
                        <a:t>no</a:t>
                      </a:r>
                      <a:r>
                        <a:rPr lang="es-ES_tradnl" sz="2000" u="sng" kern="1200" dirty="0" smtClean="0">
                          <a:solidFill>
                            <a:schemeClr val="tx1"/>
                          </a:solidFill>
                          <a:latin typeface="Arial" pitchFamily="34" charset="0"/>
                          <a:ea typeface="+mn-ea"/>
                          <a:cs typeface="Arial" pitchFamily="34" charset="0"/>
                        </a:rPr>
                        <a:t> se computarán</a:t>
                      </a:r>
                      <a:r>
                        <a:rPr lang="es-ES_tradnl" sz="2000" u="none" kern="1200" dirty="0" smtClean="0">
                          <a:solidFill>
                            <a:schemeClr val="tx1"/>
                          </a:solidFill>
                          <a:latin typeface="Arial" pitchFamily="34" charset="0"/>
                          <a:ea typeface="+mn-ea"/>
                          <a:cs typeface="Arial" pitchFamily="34" charset="0"/>
                        </a:rPr>
                        <a:t> </a:t>
                      </a:r>
                      <a:r>
                        <a:rPr lang="es-ES_tradnl" sz="2000" kern="1200" dirty="0" smtClean="0">
                          <a:solidFill>
                            <a:schemeClr val="tx1"/>
                          </a:solidFill>
                          <a:latin typeface="Arial" pitchFamily="34" charset="0"/>
                          <a:ea typeface="+mn-ea"/>
                          <a:cs typeface="Arial" pitchFamily="34" charset="0"/>
                        </a:rPr>
                        <a:t>a efectos de la </a:t>
                      </a:r>
                      <a:r>
                        <a:rPr lang="es-ES_tradnl" sz="2000" u="sng" kern="1200" dirty="0" smtClean="0">
                          <a:solidFill>
                            <a:schemeClr val="tx1"/>
                          </a:solidFill>
                          <a:latin typeface="Arial" pitchFamily="34" charset="0"/>
                          <a:ea typeface="+mn-ea"/>
                          <a:cs typeface="Arial" pitchFamily="34" charset="0"/>
                        </a:rPr>
                        <a:t>libertad de amortización del artículo 102 LIS</a:t>
                      </a:r>
                      <a:endParaRPr lang="es-ES_tradnl" sz="2000" b="1" u="sng" dirty="0">
                        <a:solidFill>
                          <a:schemeClr val="tx1"/>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b="1"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7"/>
                  </a:ext>
                </a:extLst>
              </a:tr>
            </a:tbl>
          </a:graphicData>
        </a:graphic>
      </p:graphicFrame>
    </p:spTree>
    <p:extLst>
      <p:ext uri="{BB962C8B-B14F-4D97-AF65-F5344CB8AC3E}">
        <p14:creationId xmlns="" xmlns:p14="http://schemas.microsoft.com/office/powerpoint/2010/main" val="4244447155"/>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70800" y="6400800"/>
            <a:ext cx="2311400" cy="476250"/>
          </a:xfrm>
        </p:spPr>
        <p:txBody>
          <a:bodyPr/>
          <a:lstStyle/>
          <a:p>
            <a:pPr>
              <a:defRPr/>
            </a:pPr>
            <a:fld id="{4ED3EF21-8E68-43EC-9D31-9FA49FE2BD58}" type="slidenum">
              <a:rPr lang="es-ES"/>
              <a:pPr>
                <a:defRPr/>
              </a:pPr>
              <a:t>401</a:t>
            </a:fld>
            <a:endParaRPr lang="es-ES" dirty="0"/>
          </a:p>
        </p:txBody>
      </p:sp>
      <p:sp>
        <p:nvSpPr>
          <p:cNvPr id="77828"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b="1" u="sng" dirty="0">
                <a:solidFill>
                  <a:srgbClr val="FFFF00"/>
                </a:solidFill>
                <a:latin typeface="Arial" pitchFamily="34" charset="0"/>
              </a:rPr>
              <a:t>EJEMPLO-1</a:t>
            </a:r>
            <a:r>
              <a:rPr lang="es-ES_tradnl" sz="3200" b="1" dirty="0">
                <a:solidFill>
                  <a:srgbClr val="FFFF00"/>
                </a:solidFill>
                <a:latin typeface="Arial" pitchFamily="34" charset="0"/>
              </a:rPr>
              <a:t> art </a:t>
            </a:r>
            <a:r>
              <a:rPr lang="es-ES_tradnl" sz="3200" b="1" dirty="0" smtClean="0">
                <a:solidFill>
                  <a:srgbClr val="FFFF00"/>
                </a:solidFill>
                <a:latin typeface="Arial" pitchFamily="34" charset="0"/>
              </a:rPr>
              <a:t>38 </a:t>
            </a:r>
            <a:r>
              <a:rPr lang="es-ES_tradnl" sz="3200" b="1" dirty="0">
                <a:solidFill>
                  <a:srgbClr val="FFFF00"/>
                </a:solidFill>
                <a:latin typeface="Arial" pitchFamily="34" charset="0"/>
              </a:rPr>
              <a:t>LIS. </a:t>
            </a:r>
            <a:r>
              <a:rPr lang="es-ES_tradnl" sz="3200" b="1" u="sng" dirty="0">
                <a:solidFill>
                  <a:srgbClr val="FFFF00"/>
                </a:solidFill>
                <a:latin typeface="Arial" pitchFamily="34" charset="0"/>
              </a:rPr>
              <a:t>A partir de 1/1/2013</a:t>
            </a:r>
            <a:endParaRPr lang="es-ES" sz="3200" b="1" u="sng" dirty="0">
              <a:solidFill>
                <a:srgbClr val="FFFF00"/>
              </a:solidFill>
              <a:latin typeface="Arial" pitchFamily="34" charset="0"/>
            </a:endParaRPr>
          </a:p>
        </p:txBody>
      </p:sp>
      <p:graphicFrame>
        <p:nvGraphicFramePr>
          <p:cNvPr id="8" name="7 Tabla"/>
          <p:cNvGraphicFramePr>
            <a:graphicFrameLocks noGrp="1"/>
          </p:cNvGraphicFramePr>
          <p:nvPr/>
        </p:nvGraphicFramePr>
        <p:xfrm>
          <a:off x="152401" y="1432560"/>
          <a:ext cx="9677400" cy="1310640"/>
        </p:xfrm>
        <a:graphic>
          <a:graphicData uri="http://schemas.openxmlformats.org/drawingml/2006/table">
            <a:tbl>
              <a:tblPr firstRow="1" bandRow="1">
                <a:tableStyleId>{5C22544A-7EE6-4342-B048-85BDC9FD1C3A}</a:tableStyleId>
              </a:tblPr>
              <a:tblGrid>
                <a:gridCol w="9677400">
                  <a:extLst>
                    <a:ext uri="{9D8B030D-6E8A-4147-A177-3AD203B41FA5}">
                      <a16:colId xmlns="" xmlns:a16="http://schemas.microsoft.com/office/drawing/2014/main" val="20000"/>
                    </a:ext>
                  </a:extLst>
                </a:gridCol>
              </a:tblGrid>
              <a:tr h="980272">
                <a:tc>
                  <a:txBody>
                    <a:bodyPr/>
                    <a:lstStyle/>
                    <a:p>
                      <a:pPr marL="342900" indent="-342900">
                        <a:buFont typeface="Wingdings" pitchFamily="2" charset="2"/>
                        <a:buChar char="§"/>
                      </a:pPr>
                      <a:r>
                        <a:rPr lang="es-ES" sz="1600" b="1" kern="1200" dirty="0" smtClean="0">
                          <a:solidFill>
                            <a:schemeClr val="lt1"/>
                          </a:solidFill>
                          <a:latin typeface="Arial" pitchFamily="34" charset="0"/>
                          <a:ea typeface="+mn-ea"/>
                          <a:cs typeface="Arial" pitchFamily="34" charset="0"/>
                        </a:rPr>
                        <a:t>La sociedad BUENASA, </a:t>
                      </a:r>
                      <a:r>
                        <a:rPr lang="es-ES" sz="1600" b="1" kern="1200" dirty="0" smtClean="0">
                          <a:solidFill>
                            <a:srgbClr val="FFFF99"/>
                          </a:solidFill>
                          <a:latin typeface="Arial" pitchFamily="34" charset="0"/>
                          <a:ea typeface="+mn-ea"/>
                          <a:cs typeface="Arial" pitchFamily="34" charset="0"/>
                        </a:rPr>
                        <a:t>e</a:t>
                      </a:r>
                      <a:r>
                        <a:rPr lang="es-ES" sz="1600" b="1" kern="1200" baseline="0" dirty="0" smtClean="0">
                          <a:solidFill>
                            <a:srgbClr val="FFFF99"/>
                          </a:solidFill>
                          <a:latin typeface="Arial" pitchFamily="34" charset="0"/>
                          <a:ea typeface="+mn-ea"/>
                          <a:cs typeface="Arial" pitchFamily="34" charset="0"/>
                        </a:rPr>
                        <a:t>n el año N no tenía trabajadores con discapacidad. </a:t>
                      </a:r>
                    </a:p>
                    <a:p>
                      <a:pPr marL="342900" indent="-342900">
                        <a:buFont typeface="Wingdings" pitchFamily="2" charset="2"/>
                        <a:buChar char="§"/>
                      </a:pPr>
                      <a:r>
                        <a:rPr lang="es-ES" sz="1600" b="1" kern="1200" dirty="0" smtClean="0">
                          <a:solidFill>
                            <a:schemeClr val="lt1"/>
                          </a:solidFill>
                          <a:latin typeface="Arial" pitchFamily="34" charset="0"/>
                          <a:ea typeface="+mn-ea"/>
                          <a:cs typeface="Arial" pitchFamily="34" charset="0"/>
                        </a:rPr>
                        <a:t>Contrató el </a:t>
                      </a:r>
                      <a:r>
                        <a:rPr lang="es-ES" sz="1600" b="1" u="sng" kern="1200" dirty="0" smtClean="0">
                          <a:solidFill>
                            <a:schemeClr val="lt1"/>
                          </a:solidFill>
                          <a:effectLst>
                            <a:outerShdw blurRad="38100" dist="38100" dir="2700000" algn="tl">
                              <a:srgbClr val="000000">
                                <a:alpha val="43137"/>
                              </a:srgbClr>
                            </a:outerShdw>
                          </a:effectLst>
                          <a:latin typeface="Arial" pitchFamily="34" charset="0"/>
                          <a:ea typeface="+mn-ea"/>
                          <a:cs typeface="Arial" pitchFamily="34" charset="0"/>
                        </a:rPr>
                        <a:t>1/4/N+1</a:t>
                      </a:r>
                      <a:r>
                        <a:rPr lang="es-ES" sz="1600" b="1" kern="1200" dirty="0" smtClean="0">
                          <a:solidFill>
                            <a:schemeClr val="lt1"/>
                          </a:solidFill>
                          <a:latin typeface="Arial" pitchFamily="34" charset="0"/>
                          <a:ea typeface="+mn-ea"/>
                          <a:cs typeface="Arial" pitchFamily="34" charset="0"/>
                        </a:rPr>
                        <a:t> a </a:t>
                      </a:r>
                      <a:r>
                        <a:rPr lang="es-ES" sz="16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2</a:t>
                      </a:r>
                      <a:r>
                        <a:rPr lang="es-ES" sz="1600" b="1" kern="1200" dirty="0" smtClean="0">
                          <a:solidFill>
                            <a:schemeClr val="lt1"/>
                          </a:solidFill>
                          <a:latin typeface="Arial" pitchFamily="34" charset="0"/>
                          <a:ea typeface="+mn-ea"/>
                          <a:cs typeface="Arial" pitchFamily="34" charset="0"/>
                        </a:rPr>
                        <a:t> trabajadores </a:t>
                      </a:r>
                      <a:r>
                        <a:rPr lang="es-ES" sz="16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con discapacidad </a:t>
                      </a:r>
                      <a:r>
                        <a:rPr lang="es-ES_tradnl" sz="1600" b="1" u="none"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 33% y &lt; 65%</a:t>
                      </a:r>
                      <a:r>
                        <a:rPr lang="es-ES" sz="1600" b="1" kern="1200" dirty="0" smtClean="0">
                          <a:solidFill>
                            <a:schemeClr val="tx1"/>
                          </a:solidFill>
                          <a:latin typeface="Arial" pitchFamily="34" charset="0"/>
                          <a:ea typeface="+mn-ea"/>
                          <a:cs typeface="Arial" pitchFamily="34" charset="0"/>
                        </a:rPr>
                        <a:t>.  </a:t>
                      </a:r>
                    </a:p>
                    <a:p>
                      <a:pPr marL="342900" indent="-342900">
                        <a:buFont typeface="Wingdings" pitchFamily="2" charset="2"/>
                        <a:buChar char="§"/>
                      </a:pPr>
                      <a:r>
                        <a:rPr lang="es-ES" sz="1600" b="1" kern="1200" dirty="0" smtClean="0">
                          <a:solidFill>
                            <a:schemeClr val="lt1"/>
                          </a:solidFill>
                          <a:latin typeface="Arial" pitchFamily="34" charset="0"/>
                          <a:ea typeface="+mn-ea"/>
                          <a:cs typeface="Arial" pitchFamily="34" charset="0"/>
                        </a:rPr>
                        <a:t>El </a:t>
                      </a:r>
                      <a:r>
                        <a:rPr lang="es-ES" sz="1600" b="1" u="sng" kern="1200" dirty="0" smtClean="0">
                          <a:solidFill>
                            <a:schemeClr val="lt1"/>
                          </a:solidFill>
                          <a:latin typeface="Arial" pitchFamily="34" charset="0"/>
                          <a:ea typeface="+mn-ea"/>
                          <a:cs typeface="Arial" pitchFamily="34" charset="0"/>
                        </a:rPr>
                        <a:t>1/7/N+2</a:t>
                      </a:r>
                      <a:r>
                        <a:rPr lang="es-ES" sz="1600" b="1" kern="1200" dirty="0" smtClean="0">
                          <a:solidFill>
                            <a:schemeClr val="lt1"/>
                          </a:solidFill>
                          <a:latin typeface="Arial" pitchFamily="34" charset="0"/>
                          <a:ea typeface="+mn-ea"/>
                          <a:cs typeface="Arial" pitchFamily="34" charset="0"/>
                        </a:rPr>
                        <a:t> contrato a </a:t>
                      </a:r>
                      <a:r>
                        <a:rPr lang="es-ES" sz="16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1</a:t>
                      </a:r>
                      <a:r>
                        <a:rPr lang="es-ES" sz="1600" b="1" kern="1200" dirty="0" smtClean="0">
                          <a:solidFill>
                            <a:schemeClr val="lt1"/>
                          </a:solidFill>
                          <a:latin typeface="Arial" pitchFamily="34" charset="0"/>
                          <a:ea typeface="+mn-ea"/>
                          <a:cs typeface="Arial" pitchFamily="34" charset="0"/>
                        </a:rPr>
                        <a:t> trabajador </a:t>
                      </a:r>
                      <a:r>
                        <a:rPr lang="es-ES" sz="16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con discapacidad </a:t>
                      </a:r>
                      <a:r>
                        <a:rPr lang="es-ES_tradnl" sz="1600" b="1" u="none"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 33% y &lt; 65%</a:t>
                      </a:r>
                      <a:r>
                        <a:rPr lang="es-ES" sz="1600" b="1" kern="1200" dirty="0" smtClean="0">
                          <a:solidFill>
                            <a:schemeClr val="tx1"/>
                          </a:solidFill>
                          <a:latin typeface="Arial" pitchFamily="34" charset="0"/>
                          <a:ea typeface="+mn-ea"/>
                          <a:cs typeface="Arial" pitchFamily="34" charset="0"/>
                        </a:rPr>
                        <a:t>.</a:t>
                      </a:r>
                    </a:p>
                    <a:p>
                      <a:pPr marL="342900" indent="-342900">
                        <a:buFont typeface="Wingdings" pitchFamily="2" charset="2"/>
                        <a:buChar char="§"/>
                      </a:pPr>
                      <a:r>
                        <a:rPr lang="es-ES" sz="1600" b="1" kern="1200" dirty="0" smtClean="0">
                          <a:solidFill>
                            <a:schemeClr val="tx1"/>
                          </a:solidFill>
                          <a:latin typeface="Arial" pitchFamily="34" charset="0"/>
                          <a:ea typeface="+mn-ea"/>
                          <a:cs typeface="Arial" pitchFamily="34" charset="0"/>
                        </a:rPr>
                        <a:t>Dichos trabajadores los mantiene</a:t>
                      </a:r>
                      <a:r>
                        <a:rPr lang="es-ES" sz="1600" b="1" kern="1200" baseline="0" dirty="0" smtClean="0">
                          <a:solidFill>
                            <a:schemeClr val="tx1"/>
                          </a:solidFill>
                          <a:latin typeface="Arial" pitchFamily="34" charset="0"/>
                          <a:ea typeface="+mn-ea"/>
                          <a:cs typeface="Arial" pitchFamily="34" charset="0"/>
                        </a:rPr>
                        <a:t> en la empresa</a:t>
                      </a:r>
                      <a:r>
                        <a:rPr lang="es-ES" sz="1600" b="1" kern="1200" baseline="0" dirty="0" smtClean="0">
                          <a:solidFill>
                            <a:schemeClr val="bg1"/>
                          </a:solidFill>
                          <a:latin typeface="Arial" pitchFamily="34" charset="0"/>
                          <a:ea typeface="+mn-ea"/>
                          <a:cs typeface="Arial" pitchFamily="34" charset="0"/>
                        </a:rPr>
                        <a:t>. </a:t>
                      </a:r>
                      <a:endParaRPr lang="es-ES" sz="1600" b="1" kern="1200" dirty="0" smtClean="0">
                        <a:solidFill>
                          <a:srgbClr val="FFFF99"/>
                        </a:solidFill>
                        <a:latin typeface="Arial" pitchFamily="34" charset="0"/>
                        <a:ea typeface="+mn-ea"/>
                        <a:cs typeface="Arial" pitchFamily="34" charset="0"/>
                      </a:endParaRPr>
                    </a:p>
                    <a:p>
                      <a:pPr marL="342900" indent="-342900">
                        <a:buFont typeface="Wingdings" pitchFamily="2" charset="2"/>
                        <a:buChar char="§"/>
                      </a:pPr>
                      <a:r>
                        <a:rPr lang="es-ES" sz="1600" b="1" kern="1200" dirty="0" smtClean="0">
                          <a:solidFill>
                            <a:schemeClr val="lt1"/>
                          </a:solidFill>
                          <a:latin typeface="Arial" pitchFamily="34" charset="0"/>
                          <a:ea typeface="+mn-ea"/>
                          <a:cs typeface="Arial" pitchFamily="34" charset="0"/>
                        </a:rPr>
                        <a:t>Calcular la deducción por creación de empleo para trabajadores con discapacidad.</a:t>
                      </a:r>
                      <a:endParaRPr lang="es-ES_tradnl" sz="1600" dirty="0">
                        <a:latin typeface="Arial" pitchFamily="34" charset="0"/>
                        <a:cs typeface="Arial" pitchFamily="34" charset="0"/>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bl>
          </a:graphicData>
        </a:graphic>
      </p:graphicFrame>
      <p:graphicFrame>
        <p:nvGraphicFramePr>
          <p:cNvPr id="7" name="6 Tabla"/>
          <p:cNvGraphicFramePr>
            <a:graphicFrameLocks noGrp="1"/>
          </p:cNvGraphicFramePr>
          <p:nvPr>
            <p:extLst>
              <p:ext uri="{D42A27DB-BD31-4B8C-83A1-F6EECF244321}">
                <p14:modId xmlns="" xmlns:p14="http://schemas.microsoft.com/office/powerpoint/2010/main" val="196050514"/>
              </p:ext>
            </p:extLst>
          </p:nvPr>
        </p:nvGraphicFramePr>
        <p:xfrm>
          <a:off x="76200" y="2834640"/>
          <a:ext cx="9448800" cy="3870960"/>
        </p:xfrm>
        <a:graphic>
          <a:graphicData uri="http://schemas.openxmlformats.org/drawingml/2006/table">
            <a:tbl>
              <a:tblPr firstRow="1" bandRow="1">
                <a:tableStyleId>{5C22544A-7EE6-4342-B048-85BDC9FD1C3A}</a:tableStyleId>
              </a:tblPr>
              <a:tblGrid>
                <a:gridCol w="1524000">
                  <a:extLst>
                    <a:ext uri="{9D8B030D-6E8A-4147-A177-3AD203B41FA5}">
                      <a16:colId xmlns="" xmlns:a16="http://schemas.microsoft.com/office/drawing/2014/main" val="20000"/>
                    </a:ext>
                  </a:extLst>
                </a:gridCol>
                <a:gridCol w="2667000">
                  <a:extLst>
                    <a:ext uri="{9D8B030D-6E8A-4147-A177-3AD203B41FA5}">
                      <a16:colId xmlns="" xmlns:a16="http://schemas.microsoft.com/office/drawing/2014/main" val="20001"/>
                    </a:ext>
                  </a:extLst>
                </a:gridCol>
                <a:gridCol w="2362200">
                  <a:extLst>
                    <a:ext uri="{9D8B030D-6E8A-4147-A177-3AD203B41FA5}">
                      <a16:colId xmlns="" xmlns:a16="http://schemas.microsoft.com/office/drawing/2014/main" val="20002"/>
                    </a:ext>
                  </a:extLst>
                </a:gridCol>
                <a:gridCol w="2895600">
                  <a:extLst>
                    <a:ext uri="{9D8B030D-6E8A-4147-A177-3AD203B41FA5}">
                      <a16:colId xmlns="" xmlns:a16="http://schemas.microsoft.com/office/drawing/2014/main" val="20003"/>
                    </a:ext>
                  </a:extLst>
                </a:gridCol>
              </a:tblGrid>
              <a:tr h="914400">
                <a:tc>
                  <a:txBody>
                    <a:bodyPr/>
                    <a:lstStyle/>
                    <a:p>
                      <a:r>
                        <a:rPr lang="es-ES_tradnl" sz="1800" dirty="0" smtClean="0">
                          <a:solidFill>
                            <a:srgbClr val="FFFF00"/>
                          </a:solidFill>
                          <a:latin typeface="Arial" pitchFamily="34" charset="0"/>
                          <a:cs typeface="Arial" pitchFamily="34" charset="0"/>
                        </a:rPr>
                        <a:t>EJERCICIO</a:t>
                      </a:r>
                      <a:endParaRPr lang="es-ES_tradnl" sz="1800"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r>
                        <a:rPr lang="es-ES" sz="1800" b="1" u="sng" kern="1200" dirty="0" smtClean="0">
                          <a:solidFill>
                            <a:srgbClr val="FFFF00"/>
                          </a:solidFill>
                          <a:latin typeface="Arial" pitchFamily="34" charset="0"/>
                          <a:ea typeface="+mn-ea"/>
                          <a:cs typeface="Arial" pitchFamily="34" charset="0"/>
                        </a:rPr>
                        <a:t>Promedio</a:t>
                      </a:r>
                      <a:r>
                        <a:rPr lang="es-ES" sz="1800" b="1" kern="1200" dirty="0" smtClean="0">
                          <a:solidFill>
                            <a:srgbClr val="FFFF00"/>
                          </a:solidFill>
                          <a:latin typeface="Arial" pitchFamily="34" charset="0"/>
                          <a:ea typeface="+mn-ea"/>
                          <a:cs typeface="Arial" pitchFamily="34" charset="0"/>
                        </a:rPr>
                        <a:t> de trabajadores</a:t>
                      </a:r>
                    </a:p>
                    <a:p>
                      <a:r>
                        <a:rPr lang="es-ES" sz="1800" b="1" kern="1200" dirty="0" smtClean="0">
                          <a:solidFill>
                            <a:srgbClr val="FFFF00"/>
                          </a:solidFill>
                          <a:latin typeface="Arial" pitchFamily="34" charset="0"/>
                          <a:ea typeface="+mn-ea"/>
                          <a:cs typeface="Arial" pitchFamily="34" charset="0"/>
                        </a:rPr>
                        <a:t> con discapacidad</a:t>
                      </a:r>
                      <a:endParaRPr lang="es-ES_tradnl" sz="1800"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r>
                        <a:rPr lang="es-ES" sz="1800" b="1" u="sng" kern="1200" dirty="0" smtClean="0">
                          <a:solidFill>
                            <a:srgbClr val="FFFF00"/>
                          </a:solidFill>
                          <a:latin typeface="Arial" pitchFamily="34" charset="0"/>
                          <a:ea typeface="+mn-ea"/>
                          <a:cs typeface="Arial" pitchFamily="34" charset="0"/>
                        </a:rPr>
                        <a:t>Incremento</a:t>
                      </a:r>
                      <a:r>
                        <a:rPr lang="es-ES" sz="1800" b="1" kern="1200" dirty="0" smtClean="0">
                          <a:solidFill>
                            <a:srgbClr val="FFFF00"/>
                          </a:solidFill>
                          <a:latin typeface="Arial" pitchFamily="34" charset="0"/>
                          <a:ea typeface="+mn-ea"/>
                          <a:cs typeface="Arial" pitchFamily="34" charset="0"/>
                        </a:rPr>
                        <a:t> de trabajadores</a:t>
                      </a:r>
                    </a:p>
                    <a:p>
                      <a:r>
                        <a:rPr lang="es-ES" sz="1800" b="1" kern="1200" dirty="0" smtClean="0">
                          <a:solidFill>
                            <a:srgbClr val="FFFF00"/>
                          </a:solidFill>
                          <a:latin typeface="Arial" pitchFamily="34" charset="0"/>
                          <a:ea typeface="+mn-ea"/>
                          <a:cs typeface="Arial" pitchFamily="34" charset="0"/>
                        </a:rPr>
                        <a:t>con discapacidad</a:t>
                      </a:r>
                      <a:endParaRPr lang="es-ES_tradnl" sz="1800"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r>
                        <a:rPr lang="es-ES_tradnl" sz="1800" dirty="0" smtClean="0">
                          <a:solidFill>
                            <a:srgbClr val="FFFF00"/>
                          </a:solidFill>
                          <a:latin typeface="Arial" pitchFamily="34" charset="0"/>
                          <a:cs typeface="Arial" pitchFamily="34" charset="0"/>
                        </a:rPr>
                        <a:t>DEDUCCIÓN</a:t>
                      </a:r>
                      <a:endParaRPr lang="es-ES_tradnl" sz="1800"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609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N</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lvl="0" indent="-342900">
                        <a:buFont typeface="Wingdings" pitchFamily="2" charset="2"/>
                        <a:buChar char="§"/>
                      </a:pPr>
                      <a:r>
                        <a:rPr lang="es-ES" sz="1800" b="1" kern="1200" dirty="0" smtClean="0">
                          <a:solidFill>
                            <a:srgbClr val="000066"/>
                          </a:solidFill>
                          <a:latin typeface="Arial" pitchFamily="34" charset="0"/>
                          <a:ea typeface="+mn-ea"/>
                          <a:cs typeface="Arial" pitchFamily="34" charset="0"/>
                        </a:rPr>
                        <a:t>  	0</a:t>
                      </a:r>
                      <a:endParaRPr lang="es-ES_tradnl" sz="1800" kern="1200" dirty="0">
                        <a:solidFill>
                          <a:srgbClr val="000066"/>
                        </a:solidFill>
                        <a:latin typeface="Arial" pitchFamily="34" charset="0"/>
                        <a:ea typeface="+mn-ea"/>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indent="-342900" algn="l">
                        <a:buFont typeface="Wingdings" pitchFamily="2" charset="2"/>
                        <a:buChar char="§"/>
                      </a:pPr>
                      <a:r>
                        <a:rPr lang="es-ES" sz="1800" b="1" kern="1200" dirty="0" smtClean="0">
                          <a:solidFill>
                            <a:srgbClr val="000066"/>
                          </a:solidFill>
                          <a:latin typeface="Arial" pitchFamily="34" charset="0"/>
                          <a:ea typeface="+mn-ea"/>
                          <a:cs typeface="Arial" pitchFamily="34" charset="0"/>
                        </a:rPr>
                        <a:t>0  -  0  =</a:t>
                      </a:r>
                      <a:r>
                        <a:rPr lang="es-ES" sz="1800" kern="1200" dirty="0" smtClean="0">
                          <a:solidFill>
                            <a:srgbClr val="000066"/>
                          </a:solidFill>
                          <a:latin typeface="Arial" pitchFamily="34" charset="0"/>
                          <a:ea typeface="+mn-ea"/>
                          <a:cs typeface="Arial" pitchFamily="34" charset="0"/>
                        </a:rPr>
                        <a:t>  </a:t>
                      </a:r>
                      <a:r>
                        <a:rPr lang="es-ES" sz="1800" b="1" kern="1200" dirty="0" smtClean="0">
                          <a:solidFill>
                            <a:srgbClr val="000066"/>
                          </a:solidFill>
                          <a:latin typeface="Arial" pitchFamily="34" charset="0"/>
                          <a:ea typeface="+mn-ea"/>
                          <a:cs typeface="Arial" pitchFamily="34" charset="0"/>
                        </a:rPr>
                        <a:t>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latin typeface="Arial" pitchFamily="34" charset="0"/>
                          <a:cs typeface="Arial" pitchFamily="34" charset="0"/>
                        </a:rPr>
                        <a:t>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1"/>
                  </a:ext>
                </a:extLst>
              </a:tr>
              <a:tr h="609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N+1</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 9/12  x  2  =	1,5</a:t>
                      </a:r>
                      <a:endParaRPr lang="es-ES_tradnl" sz="1800" b="1" u="none"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1,5  -  0  = 1,5</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latin typeface="Arial" pitchFamily="34" charset="0"/>
                          <a:cs typeface="Arial" pitchFamily="34" charset="0"/>
                        </a:rPr>
                        <a:t>1,5 x </a:t>
                      </a:r>
                      <a:r>
                        <a:rPr lang="es-ES_tradnl" sz="1800" b="1" dirty="0" smtClean="0">
                          <a:solidFill>
                            <a:srgbClr val="FF0000"/>
                          </a:solidFill>
                          <a:effectLst/>
                          <a:latin typeface="Arial" pitchFamily="34" charset="0"/>
                          <a:cs typeface="Arial" pitchFamily="34" charset="0"/>
                        </a:rPr>
                        <a:t>9.000 €  = 13.500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09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N+2</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2  +  6/12  =	2,5</a:t>
                      </a:r>
                      <a:endParaRPr lang="es-ES_tradnl" sz="1800" b="1" u="none"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2,5  -  1,5  = 1</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latin typeface="Arial" pitchFamily="34" charset="0"/>
                          <a:cs typeface="Arial" pitchFamily="34" charset="0"/>
                        </a:rPr>
                        <a:t>1 x </a:t>
                      </a:r>
                      <a:r>
                        <a:rPr lang="es-ES_tradnl" sz="1800" b="1" dirty="0" smtClean="0">
                          <a:solidFill>
                            <a:srgbClr val="FF0000"/>
                          </a:solidFill>
                          <a:effectLst/>
                          <a:latin typeface="Arial" pitchFamily="34" charset="0"/>
                          <a:cs typeface="Arial" pitchFamily="34" charset="0"/>
                        </a:rPr>
                        <a:t>9.000 €  = 9.000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876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N+3</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 2  +  1  =	3</a:t>
                      </a:r>
                      <a:endParaRPr lang="es-ES_tradnl" sz="1800" b="1" u="none"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3  -  2,5  = 0,5</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latin typeface="Arial" pitchFamily="34" charset="0"/>
                          <a:cs typeface="Arial" pitchFamily="34" charset="0"/>
                        </a:rPr>
                        <a:t>0,5 x </a:t>
                      </a:r>
                      <a:r>
                        <a:rPr lang="es-ES_tradnl" sz="1800" b="1" dirty="0" smtClean="0">
                          <a:solidFill>
                            <a:srgbClr val="FF0000"/>
                          </a:solidFill>
                          <a:effectLst/>
                          <a:latin typeface="Arial" pitchFamily="34" charset="0"/>
                          <a:cs typeface="Arial" pitchFamily="34" charset="0"/>
                        </a:rPr>
                        <a:t>9.000 €  = 4.500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533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TOTAL</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indent="-342900">
                        <a:buFont typeface="Wingdings" pitchFamily="2" charset="2"/>
                        <a:buChar char="§"/>
                      </a:pPr>
                      <a:r>
                        <a:rPr lang="es-ES_tradnl" sz="1800" b="1" u="sng" dirty="0" smtClean="0">
                          <a:solidFill>
                            <a:srgbClr val="FFFF00"/>
                          </a:solidFill>
                          <a:effectLst/>
                          <a:latin typeface="Arial" pitchFamily="34" charset="0"/>
                          <a:cs typeface="Arial" pitchFamily="34" charset="0"/>
                        </a:rPr>
                        <a:t>Suma</a:t>
                      </a:r>
                      <a:r>
                        <a:rPr lang="es-ES_tradnl" sz="1800" b="1" u="none" dirty="0" smtClean="0">
                          <a:solidFill>
                            <a:srgbClr val="FFFF00"/>
                          </a:solidFill>
                          <a:effectLst/>
                          <a:latin typeface="Arial" pitchFamily="34" charset="0"/>
                          <a:cs typeface="Arial" pitchFamily="34" charset="0"/>
                        </a:rPr>
                        <a:t> de todos los años </a:t>
                      </a:r>
                      <a:endParaRPr lang="es-ES_tradnl" sz="1800" b="1" u="none" dirty="0">
                        <a:solidFill>
                          <a:srgbClr val="FFFF00"/>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FF00"/>
                          </a:solidFill>
                          <a:effectLst/>
                          <a:latin typeface="Arial" pitchFamily="34" charset="0"/>
                          <a:cs typeface="Arial" pitchFamily="34" charset="0"/>
                        </a:rPr>
                        <a:t>3</a:t>
                      </a:r>
                      <a:endParaRPr lang="es-ES_tradnl" sz="1800" b="1" dirty="0">
                        <a:solidFill>
                          <a:srgbClr val="FFFF00"/>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FFFF00"/>
                          </a:solidFill>
                          <a:effectLst/>
                          <a:latin typeface="Arial" pitchFamily="34" charset="0"/>
                          <a:cs typeface="Arial" pitchFamily="34" charset="0"/>
                        </a:rPr>
                        <a:t>3 x 9.000 = </a:t>
                      </a:r>
                      <a:r>
                        <a:rPr lang="es-ES_tradnl" sz="1800" b="1" u="sng" dirty="0" smtClean="0">
                          <a:solidFill>
                            <a:srgbClr val="FFFF00"/>
                          </a:solidFill>
                          <a:effectLst/>
                          <a:latin typeface="Arial" pitchFamily="34" charset="0"/>
                          <a:cs typeface="Arial" pitchFamily="34" charset="0"/>
                        </a:rPr>
                        <a:t>27.000 €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5"/>
                  </a:ext>
                </a:extLst>
              </a:tr>
            </a:tbl>
          </a:graphicData>
        </a:graphic>
      </p:graphicFrame>
      <p:sp>
        <p:nvSpPr>
          <p:cNvPr id="9" name="Text Box 3"/>
          <p:cNvSpPr txBox="1">
            <a:spLocks noChangeArrowheads="1"/>
          </p:cNvSpPr>
          <p:nvPr/>
        </p:nvSpPr>
        <p:spPr bwMode="auto">
          <a:xfrm>
            <a:off x="0" y="540603"/>
            <a:ext cx="9906000" cy="830997"/>
          </a:xfrm>
          <a:prstGeom prst="rect">
            <a:avLst/>
          </a:prstGeom>
          <a:solidFill>
            <a:srgbClr val="CCFFFF"/>
          </a:solidFill>
          <a:ln w="9525">
            <a:noFill/>
            <a:miter lim="800000"/>
            <a:headEnd/>
            <a:tailEnd/>
          </a:ln>
        </p:spPr>
        <p:txBody>
          <a:bodyPr>
            <a:spAutoFit/>
          </a:bodyPr>
          <a:lstStyle/>
          <a:p>
            <a:pPr algn="ctr">
              <a:spcBef>
                <a:spcPct val="50000"/>
              </a:spcBef>
            </a:pPr>
            <a:r>
              <a:rPr lang="es-ES_tradnl" sz="2400" b="1" dirty="0">
                <a:solidFill>
                  <a:srgbClr val="000066"/>
                </a:solidFill>
              </a:rPr>
              <a:t>Deducción por creación de empleo para trabajadores </a:t>
            </a:r>
            <a:r>
              <a:rPr lang="es-ES_tradnl" sz="2400" b="1" dirty="0">
                <a:solidFill>
                  <a:srgbClr val="FF0000"/>
                </a:solidFill>
              </a:rPr>
              <a:t>con </a:t>
            </a:r>
            <a:r>
              <a:rPr lang="es-ES_tradnl" sz="2400" b="1" dirty="0" smtClean="0">
                <a:solidFill>
                  <a:srgbClr val="FF0000"/>
                </a:solidFill>
              </a:rPr>
              <a:t>discapacidad. Art. 38 LIS</a:t>
            </a:r>
            <a:r>
              <a:rPr lang="es-ES" sz="2400" b="1" dirty="0" smtClean="0">
                <a:solidFill>
                  <a:srgbClr val="FF0000"/>
                </a:solidFill>
              </a:rPr>
              <a:t> </a:t>
            </a:r>
            <a:endParaRPr lang="es-ES" sz="2400" b="1" dirty="0">
              <a:solidFill>
                <a:srgbClr val="FF0000"/>
              </a:solidFill>
            </a:endParaRPr>
          </a:p>
        </p:txBody>
      </p:sp>
    </p:spTree>
    <p:extLst>
      <p:ext uri="{BB962C8B-B14F-4D97-AF65-F5344CB8AC3E}">
        <p14:creationId xmlns="" xmlns:p14="http://schemas.microsoft.com/office/powerpoint/2010/main" val="3096462469"/>
      </p:ext>
    </p:extLst>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70800" y="6400800"/>
            <a:ext cx="2311400" cy="476250"/>
          </a:xfrm>
        </p:spPr>
        <p:txBody>
          <a:bodyPr/>
          <a:lstStyle/>
          <a:p>
            <a:pPr>
              <a:defRPr/>
            </a:pPr>
            <a:fld id="{2BC5996D-E187-42B6-AAD3-B21677F92D61}" type="slidenum">
              <a:rPr lang="es-ES"/>
              <a:pPr>
                <a:defRPr/>
              </a:pPr>
              <a:t>402</a:t>
            </a:fld>
            <a:endParaRPr lang="es-ES" dirty="0"/>
          </a:p>
        </p:txBody>
      </p:sp>
      <p:sp>
        <p:nvSpPr>
          <p:cNvPr id="78852"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b="1" u="sng" dirty="0">
                <a:solidFill>
                  <a:srgbClr val="FFFF00"/>
                </a:solidFill>
                <a:latin typeface="Arial" pitchFamily="34" charset="0"/>
              </a:rPr>
              <a:t>EJEMPLO-2</a:t>
            </a:r>
            <a:r>
              <a:rPr lang="es-ES_tradnl" sz="3200" b="1" dirty="0">
                <a:solidFill>
                  <a:srgbClr val="FFFF00"/>
                </a:solidFill>
                <a:latin typeface="Arial" pitchFamily="34" charset="0"/>
              </a:rPr>
              <a:t> art </a:t>
            </a:r>
            <a:r>
              <a:rPr lang="es-ES_tradnl" sz="3200" b="1" dirty="0" smtClean="0">
                <a:solidFill>
                  <a:srgbClr val="FFFF00"/>
                </a:solidFill>
                <a:latin typeface="Arial" pitchFamily="34" charset="0"/>
              </a:rPr>
              <a:t>38 </a:t>
            </a:r>
            <a:r>
              <a:rPr lang="es-ES_tradnl" sz="3200" b="1" dirty="0">
                <a:solidFill>
                  <a:srgbClr val="FFFF00"/>
                </a:solidFill>
                <a:latin typeface="Arial" pitchFamily="34" charset="0"/>
              </a:rPr>
              <a:t>LIS. </a:t>
            </a:r>
            <a:r>
              <a:rPr lang="es-ES_tradnl" sz="3200" b="1" u="sng" dirty="0">
                <a:solidFill>
                  <a:srgbClr val="FFFF00"/>
                </a:solidFill>
                <a:latin typeface="Arial" pitchFamily="34" charset="0"/>
              </a:rPr>
              <a:t>A partir de 1/1/2013</a:t>
            </a:r>
            <a:endParaRPr lang="es-ES" sz="3200" b="1" u="sng" dirty="0">
              <a:solidFill>
                <a:srgbClr val="FFFF00"/>
              </a:solidFill>
              <a:latin typeface="Arial" pitchFamily="34" charset="0"/>
            </a:endParaRPr>
          </a:p>
        </p:txBody>
      </p:sp>
      <p:graphicFrame>
        <p:nvGraphicFramePr>
          <p:cNvPr id="8" name="7 Tabla"/>
          <p:cNvGraphicFramePr>
            <a:graphicFrameLocks noGrp="1"/>
          </p:cNvGraphicFramePr>
          <p:nvPr/>
        </p:nvGraphicFramePr>
        <p:xfrm>
          <a:off x="152401" y="1447800"/>
          <a:ext cx="9481120" cy="1310640"/>
        </p:xfrm>
        <a:graphic>
          <a:graphicData uri="http://schemas.openxmlformats.org/drawingml/2006/table">
            <a:tbl>
              <a:tblPr firstRow="1" bandRow="1">
                <a:tableStyleId>{5C22544A-7EE6-4342-B048-85BDC9FD1C3A}</a:tableStyleId>
              </a:tblPr>
              <a:tblGrid>
                <a:gridCol w="9481120">
                  <a:extLst>
                    <a:ext uri="{9D8B030D-6E8A-4147-A177-3AD203B41FA5}">
                      <a16:colId xmlns="" xmlns:a16="http://schemas.microsoft.com/office/drawing/2014/main" val="20000"/>
                    </a:ext>
                  </a:extLst>
                </a:gridCol>
              </a:tblGrid>
              <a:tr h="980272">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600" b="1" kern="1200" dirty="0" smtClean="0">
                          <a:solidFill>
                            <a:schemeClr val="lt1"/>
                          </a:solidFill>
                          <a:latin typeface="Arial" pitchFamily="34" charset="0"/>
                          <a:ea typeface="+mn-ea"/>
                          <a:cs typeface="Arial" pitchFamily="34" charset="0"/>
                        </a:rPr>
                        <a:t>La sociedad MEJORSA, </a:t>
                      </a:r>
                      <a:r>
                        <a:rPr lang="es-ES" sz="1600" b="1" kern="1200" dirty="0" smtClean="0">
                          <a:solidFill>
                            <a:srgbClr val="FFFF99"/>
                          </a:solidFill>
                          <a:latin typeface="Arial" pitchFamily="34" charset="0"/>
                          <a:ea typeface="+mn-ea"/>
                          <a:cs typeface="Arial" pitchFamily="34" charset="0"/>
                        </a:rPr>
                        <a:t>e</a:t>
                      </a:r>
                      <a:r>
                        <a:rPr lang="es-ES" sz="1600" b="1" kern="1200" baseline="0" dirty="0" smtClean="0">
                          <a:solidFill>
                            <a:srgbClr val="FFFF99"/>
                          </a:solidFill>
                          <a:latin typeface="Arial" pitchFamily="34" charset="0"/>
                          <a:ea typeface="+mn-ea"/>
                          <a:cs typeface="Arial" pitchFamily="34" charset="0"/>
                        </a:rPr>
                        <a:t>n el año N no tenía trabajadores con discapacidad. </a:t>
                      </a:r>
                    </a:p>
                    <a:p>
                      <a:pPr marL="342900" indent="-342900">
                        <a:buFont typeface="Wingdings" pitchFamily="2" charset="2"/>
                        <a:buChar char="§"/>
                      </a:pPr>
                      <a:r>
                        <a:rPr lang="es-ES" sz="1600" b="1" kern="1200" dirty="0" smtClean="0">
                          <a:solidFill>
                            <a:schemeClr val="lt1"/>
                          </a:solidFill>
                          <a:latin typeface="Arial" pitchFamily="34" charset="0"/>
                          <a:ea typeface="+mn-ea"/>
                          <a:cs typeface="Arial" pitchFamily="34" charset="0"/>
                        </a:rPr>
                        <a:t>Contrató el </a:t>
                      </a:r>
                      <a:r>
                        <a:rPr lang="es-ES" sz="1600" b="1" u="sng" kern="1200" dirty="0" smtClean="0">
                          <a:solidFill>
                            <a:schemeClr val="lt1"/>
                          </a:solidFill>
                          <a:effectLst>
                            <a:outerShdw blurRad="38100" dist="38100" dir="2700000" algn="tl">
                              <a:srgbClr val="000000">
                                <a:alpha val="43137"/>
                              </a:srgbClr>
                            </a:outerShdw>
                          </a:effectLst>
                          <a:latin typeface="Arial" pitchFamily="34" charset="0"/>
                          <a:ea typeface="+mn-ea"/>
                          <a:cs typeface="Arial" pitchFamily="34" charset="0"/>
                        </a:rPr>
                        <a:t>1/4/N+1</a:t>
                      </a:r>
                      <a:r>
                        <a:rPr lang="es-ES" sz="1600" b="1" kern="1200" dirty="0" smtClean="0">
                          <a:solidFill>
                            <a:schemeClr val="lt1"/>
                          </a:solidFill>
                          <a:latin typeface="Arial" pitchFamily="34" charset="0"/>
                          <a:ea typeface="+mn-ea"/>
                          <a:cs typeface="Arial" pitchFamily="34" charset="0"/>
                        </a:rPr>
                        <a:t> a </a:t>
                      </a:r>
                      <a:r>
                        <a:rPr lang="es-ES" sz="16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2</a:t>
                      </a:r>
                      <a:r>
                        <a:rPr lang="es-ES" sz="1600" b="1" kern="1200" dirty="0" smtClean="0">
                          <a:solidFill>
                            <a:schemeClr val="lt1"/>
                          </a:solidFill>
                          <a:latin typeface="Arial" pitchFamily="34" charset="0"/>
                          <a:ea typeface="+mn-ea"/>
                          <a:cs typeface="Arial" pitchFamily="34" charset="0"/>
                        </a:rPr>
                        <a:t> trabajadores </a:t>
                      </a:r>
                      <a:r>
                        <a:rPr lang="es-ES" sz="16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con discapacidad </a:t>
                      </a:r>
                      <a:r>
                        <a:rPr lang="es-ES_tradnl" sz="1600" b="1" u="none"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  65%</a:t>
                      </a:r>
                      <a:r>
                        <a:rPr lang="es-ES" sz="1600" b="1" kern="1200" dirty="0" smtClean="0">
                          <a:solidFill>
                            <a:schemeClr val="tx1"/>
                          </a:solidFill>
                          <a:latin typeface="Arial" pitchFamily="34" charset="0"/>
                          <a:ea typeface="+mn-ea"/>
                          <a:cs typeface="Arial" pitchFamily="34" charset="0"/>
                        </a:rPr>
                        <a:t>.  </a:t>
                      </a:r>
                    </a:p>
                    <a:p>
                      <a:pPr marL="342900" indent="-342900">
                        <a:buFont typeface="Wingdings" pitchFamily="2" charset="2"/>
                        <a:buChar char="§"/>
                      </a:pPr>
                      <a:r>
                        <a:rPr lang="es-ES" sz="1600" b="1" kern="1200" dirty="0" smtClean="0">
                          <a:solidFill>
                            <a:schemeClr val="lt1"/>
                          </a:solidFill>
                          <a:latin typeface="Arial" pitchFamily="34" charset="0"/>
                          <a:ea typeface="+mn-ea"/>
                          <a:cs typeface="Arial" pitchFamily="34" charset="0"/>
                        </a:rPr>
                        <a:t>El </a:t>
                      </a:r>
                      <a:r>
                        <a:rPr lang="es-ES" sz="1600" b="1" u="sng" kern="1200" dirty="0" smtClean="0">
                          <a:solidFill>
                            <a:schemeClr val="lt1"/>
                          </a:solidFill>
                          <a:latin typeface="Arial" pitchFamily="34" charset="0"/>
                          <a:ea typeface="+mn-ea"/>
                          <a:cs typeface="Arial" pitchFamily="34" charset="0"/>
                        </a:rPr>
                        <a:t>1/7/N+2</a:t>
                      </a:r>
                      <a:r>
                        <a:rPr lang="es-ES" sz="1600" b="1" kern="1200" dirty="0" smtClean="0">
                          <a:solidFill>
                            <a:schemeClr val="lt1"/>
                          </a:solidFill>
                          <a:latin typeface="Arial" pitchFamily="34" charset="0"/>
                          <a:ea typeface="+mn-ea"/>
                          <a:cs typeface="Arial" pitchFamily="34" charset="0"/>
                        </a:rPr>
                        <a:t> contrato a </a:t>
                      </a:r>
                      <a:r>
                        <a:rPr lang="es-ES" sz="16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1</a:t>
                      </a:r>
                      <a:r>
                        <a:rPr lang="es-ES" sz="1600" b="1" kern="1200" dirty="0" smtClean="0">
                          <a:solidFill>
                            <a:schemeClr val="lt1"/>
                          </a:solidFill>
                          <a:latin typeface="Arial" pitchFamily="34" charset="0"/>
                          <a:ea typeface="+mn-ea"/>
                          <a:cs typeface="Arial" pitchFamily="34" charset="0"/>
                        </a:rPr>
                        <a:t> trabajador </a:t>
                      </a:r>
                      <a:r>
                        <a:rPr lang="es-ES" sz="16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con discapacidad </a:t>
                      </a:r>
                      <a:r>
                        <a:rPr lang="es-ES_tradnl" sz="1600" b="1" u="none"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  65%</a:t>
                      </a:r>
                      <a:r>
                        <a:rPr lang="es-ES" sz="1600" b="1" kern="1200" dirty="0" smtClean="0">
                          <a:solidFill>
                            <a:schemeClr val="tx1"/>
                          </a:solidFill>
                          <a:latin typeface="Arial" pitchFamily="34" charset="0"/>
                          <a:ea typeface="+mn-ea"/>
                          <a:cs typeface="Arial" pitchFamily="34" charset="0"/>
                        </a:rPr>
                        <a:t>.</a:t>
                      </a:r>
                    </a:p>
                    <a:p>
                      <a:pPr marL="342900" indent="-342900">
                        <a:buFont typeface="Wingdings" pitchFamily="2" charset="2"/>
                        <a:buChar char="§"/>
                      </a:pPr>
                      <a:r>
                        <a:rPr lang="es-ES" sz="1600" b="1" kern="1200" dirty="0" smtClean="0">
                          <a:solidFill>
                            <a:srgbClr val="FFFF66"/>
                          </a:solidFill>
                          <a:latin typeface="Arial" pitchFamily="34" charset="0"/>
                          <a:ea typeface="+mn-ea"/>
                          <a:cs typeface="Arial" pitchFamily="34" charset="0"/>
                        </a:rPr>
                        <a:t>Dichos trabajadores los mantiene</a:t>
                      </a:r>
                      <a:r>
                        <a:rPr lang="es-ES" sz="1600" b="1" kern="1200" baseline="0" dirty="0" smtClean="0">
                          <a:solidFill>
                            <a:srgbClr val="FFFF66"/>
                          </a:solidFill>
                          <a:latin typeface="Arial" pitchFamily="34" charset="0"/>
                          <a:ea typeface="+mn-ea"/>
                          <a:cs typeface="Arial" pitchFamily="34" charset="0"/>
                        </a:rPr>
                        <a:t> en la empresa. </a:t>
                      </a:r>
                      <a:endParaRPr lang="es-ES" sz="1600" b="1" kern="1200" dirty="0" smtClean="0">
                        <a:solidFill>
                          <a:srgbClr val="FFFF66"/>
                        </a:solidFill>
                        <a:latin typeface="Arial" pitchFamily="34" charset="0"/>
                        <a:ea typeface="+mn-ea"/>
                        <a:cs typeface="Arial" pitchFamily="34" charset="0"/>
                      </a:endParaRPr>
                    </a:p>
                    <a:p>
                      <a:pPr marL="342900" indent="-342900">
                        <a:buFont typeface="Wingdings" pitchFamily="2" charset="2"/>
                        <a:buChar char="§"/>
                      </a:pPr>
                      <a:r>
                        <a:rPr lang="es-ES" sz="1600" b="1" kern="1200" dirty="0" smtClean="0">
                          <a:solidFill>
                            <a:schemeClr val="lt1"/>
                          </a:solidFill>
                          <a:latin typeface="Arial" pitchFamily="34" charset="0"/>
                          <a:ea typeface="+mn-ea"/>
                          <a:cs typeface="Arial" pitchFamily="34" charset="0"/>
                        </a:rPr>
                        <a:t>Calcular la deducción por creación de empleo para trabajadores con discapacidad.</a:t>
                      </a:r>
                      <a:endParaRPr lang="es-ES_tradnl" sz="1600" dirty="0">
                        <a:latin typeface="Arial" pitchFamily="34" charset="0"/>
                        <a:cs typeface="Arial" pitchFamily="34" charset="0"/>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bl>
          </a:graphicData>
        </a:graphic>
      </p:graphicFrame>
      <p:graphicFrame>
        <p:nvGraphicFramePr>
          <p:cNvPr id="7" name="6 Tabla"/>
          <p:cNvGraphicFramePr>
            <a:graphicFrameLocks noGrp="1"/>
          </p:cNvGraphicFramePr>
          <p:nvPr>
            <p:extLst>
              <p:ext uri="{D42A27DB-BD31-4B8C-83A1-F6EECF244321}">
                <p14:modId xmlns="" xmlns:p14="http://schemas.microsoft.com/office/powerpoint/2010/main" val="2902243518"/>
              </p:ext>
            </p:extLst>
          </p:nvPr>
        </p:nvGraphicFramePr>
        <p:xfrm>
          <a:off x="76200" y="2926081"/>
          <a:ext cx="9677400" cy="3627119"/>
        </p:xfrm>
        <a:graphic>
          <a:graphicData uri="http://schemas.openxmlformats.org/drawingml/2006/table">
            <a:tbl>
              <a:tblPr firstRow="1" bandRow="1">
                <a:tableStyleId>{5C22544A-7EE6-4342-B048-85BDC9FD1C3A}</a:tableStyleId>
              </a:tblPr>
              <a:tblGrid>
                <a:gridCol w="1524000">
                  <a:extLst>
                    <a:ext uri="{9D8B030D-6E8A-4147-A177-3AD203B41FA5}">
                      <a16:colId xmlns="" xmlns:a16="http://schemas.microsoft.com/office/drawing/2014/main" val="20000"/>
                    </a:ext>
                  </a:extLst>
                </a:gridCol>
                <a:gridCol w="2667000">
                  <a:extLst>
                    <a:ext uri="{9D8B030D-6E8A-4147-A177-3AD203B41FA5}">
                      <a16:colId xmlns="" xmlns:a16="http://schemas.microsoft.com/office/drawing/2014/main" val="20001"/>
                    </a:ext>
                  </a:extLst>
                </a:gridCol>
                <a:gridCol w="2362200">
                  <a:extLst>
                    <a:ext uri="{9D8B030D-6E8A-4147-A177-3AD203B41FA5}">
                      <a16:colId xmlns="" xmlns:a16="http://schemas.microsoft.com/office/drawing/2014/main" val="20002"/>
                    </a:ext>
                  </a:extLst>
                </a:gridCol>
                <a:gridCol w="3124200">
                  <a:extLst>
                    <a:ext uri="{9D8B030D-6E8A-4147-A177-3AD203B41FA5}">
                      <a16:colId xmlns="" xmlns:a16="http://schemas.microsoft.com/office/drawing/2014/main" val="20003"/>
                    </a:ext>
                  </a:extLst>
                </a:gridCol>
              </a:tblGrid>
              <a:tr h="609600">
                <a:tc>
                  <a:txBody>
                    <a:bodyPr/>
                    <a:lstStyle/>
                    <a:p>
                      <a:r>
                        <a:rPr lang="es-ES_tradnl" sz="1800" dirty="0" smtClean="0">
                          <a:solidFill>
                            <a:srgbClr val="FFFF00"/>
                          </a:solidFill>
                          <a:latin typeface="Arial" pitchFamily="34" charset="0"/>
                          <a:cs typeface="Arial" pitchFamily="34" charset="0"/>
                        </a:rPr>
                        <a:t>EJERCICIO</a:t>
                      </a:r>
                      <a:endParaRPr lang="es-ES_tradnl" sz="1800"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r>
                        <a:rPr lang="es-ES" sz="1800" b="1" u="sng" kern="1200" dirty="0" smtClean="0">
                          <a:solidFill>
                            <a:srgbClr val="FFFF00"/>
                          </a:solidFill>
                          <a:latin typeface="Arial" pitchFamily="34" charset="0"/>
                          <a:ea typeface="+mn-ea"/>
                          <a:cs typeface="Arial" pitchFamily="34" charset="0"/>
                        </a:rPr>
                        <a:t>Promedio</a:t>
                      </a:r>
                      <a:r>
                        <a:rPr lang="es-ES" sz="1800" b="1" kern="1200" dirty="0" smtClean="0">
                          <a:solidFill>
                            <a:srgbClr val="FFFF00"/>
                          </a:solidFill>
                          <a:latin typeface="Arial" pitchFamily="34" charset="0"/>
                          <a:ea typeface="+mn-ea"/>
                          <a:cs typeface="Arial" pitchFamily="34" charset="0"/>
                        </a:rPr>
                        <a:t> de trabajadores</a:t>
                      </a:r>
                    </a:p>
                    <a:p>
                      <a:r>
                        <a:rPr lang="es-ES" sz="1800" b="1" kern="1200" dirty="0" smtClean="0">
                          <a:solidFill>
                            <a:srgbClr val="FFFF00"/>
                          </a:solidFill>
                          <a:latin typeface="Arial" pitchFamily="34" charset="0"/>
                          <a:ea typeface="+mn-ea"/>
                          <a:cs typeface="Arial" pitchFamily="34" charset="0"/>
                        </a:rPr>
                        <a:t> con discapacidad</a:t>
                      </a:r>
                      <a:endParaRPr lang="es-ES_tradnl" sz="1800"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r>
                        <a:rPr lang="es-ES" sz="1800" b="1" u="sng" kern="1200" dirty="0" smtClean="0">
                          <a:solidFill>
                            <a:srgbClr val="FFFF00"/>
                          </a:solidFill>
                          <a:latin typeface="Arial" pitchFamily="34" charset="0"/>
                          <a:ea typeface="+mn-ea"/>
                          <a:cs typeface="Arial" pitchFamily="34" charset="0"/>
                        </a:rPr>
                        <a:t>Incremento</a:t>
                      </a:r>
                      <a:r>
                        <a:rPr lang="es-ES" sz="1800" b="1" kern="1200" dirty="0" smtClean="0">
                          <a:solidFill>
                            <a:srgbClr val="FFFF00"/>
                          </a:solidFill>
                          <a:latin typeface="Arial" pitchFamily="34" charset="0"/>
                          <a:ea typeface="+mn-ea"/>
                          <a:cs typeface="Arial" pitchFamily="34" charset="0"/>
                        </a:rPr>
                        <a:t> de trabajadores</a:t>
                      </a:r>
                    </a:p>
                    <a:p>
                      <a:r>
                        <a:rPr lang="es-ES" sz="1800" b="1" kern="1200" dirty="0" smtClean="0">
                          <a:solidFill>
                            <a:srgbClr val="FFFF00"/>
                          </a:solidFill>
                          <a:latin typeface="Arial" pitchFamily="34" charset="0"/>
                          <a:ea typeface="+mn-ea"/>
                          <a:cs typeface="Arial" pitchFamily="34" charset="0"/>
                        </a:rPr>
                        <a:t>con discapacidad</a:t>
                      </a:r>
                      <a:endParaRPr lang="es-ES_tradnl" sz="1800"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r>
                        <a:rPr lang="es-ES_tradnl" sz="1800" dirty="0" smtClean="0">
                          <a:solidFill>
                            <a:srgbClr val="FFFF00"/>
                          </a:solidFill>
                          <a:latin typeface="Arial" pitchFamily="34" charset="0"/>
                          <a:cs typeface="Arial" pitchFamily="34" charset="0"/>
                        </a:rPr>
                        <a:t>DEDUCCIÓN</a:t>
                      </a:r>
                      <a:endParaRPr lang="es-ES_tradnl" sz="1800"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6387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N</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lvl="0" indent="-342900">
                        <a:buFont typeface="Wingdings" pitchFamily="2" charset="2"/>
                        <a:buChar char="§"/>
                      </a:pPr>
                      <a:r>
                        <a:rPr lang="es-ES" sz="1800" b="1" kern="1200" dirty="0" smtClean="0">
                          <a:solidFill>
                            <a:srgbClr val="000066"/>
                          </a:solidFill>
                          <a:latin typeface="Arial" pitchFamily="34" charset="0"/>
                          <a:ea typeface="+mn-ea"/>
                          <a:cs typeface="Arial" pitchFamily="34" charset="0"/>
                        </a:rPr>
                        <a:t>  	0</a:t>
                      </a:r>
                      <a:endParaRPr lang="es-ES_tradnl" sz="1800" kern="1200" dirty="0">
                        <a:solidFill>
                          <a:srgbClr val="000066"/>
                        </a:solidFill>
                        <a:latin typeface="Arial" pitchFamily="34" charset="0"/>
                        <a:ea typeface="+mn-ea"/>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lgn="l">
                        <a:buFont typeface="Wingdings" pitchFamily="2" charset="2"/>
                        <a:buChar char="§"/>
                      </a:pPr>
                      <a:r>
                        <a:rPr lang="es-ES" sz="1800" b="1" kern="1200" dirty="0" smtClean="0">
                          <a:solidFill>
                            <a:srgbClr val="000066"/>
                          </a:solidFill>
                          <a:latin typeface="Arial" pitchFamily="34" charset="0"/>
                          <a:ea typeface="+mn-ea"/>
                          <a:cs typeface="Arial" pitchFamily="34" charset="0"/>
                        </a:rPr>
                        <a:t>0  -  0  =</a:t>
                      </a:r>
                      <a:r>
                        <a:rPr lang="es-ES" sz="1800" kern="1200" dirty="0" smtClean="0">
                          <a:solidFill>
                            <a:srgbClr val="000066"/>
                          </a:solidFill>
                          <a:latin typeface="Arial" pitchFamily="34" charset="0"/>
                          <a:ea typeface="+mn-ea"/>
                          <a:cs typeface="Arial" pitchFamily="34" charset="0"/>
                        </a:rPr>
                        <a:t>  </a:t>
                      </a:r>
                      <a:r>
                        <a:rPr lang="es-ES" sz="1800" b="1" kern="1200" dirty="0" smtClean="0">
                          <a:solidFill>
                            <a:srgbClr val="000066"/>
                          </a:solidFill>
                          <a:latin typeface="Arial" pitchFamily="34" charset="0"/>
                          <a:ea typeface="+mn-ea"/>
                          <a:cs typeface="Arial" pitchFamily="34" charset="0"/>
                        </a:rPr>
                        <a:t>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latin typeface="Arial" pitchFamily="34" charset="0"/>
                          <a:cs typeface="Arial" pitchFamily="34" charset="0"/>
                        </a:rPr>
                        <a:t>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33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N+1</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 9/12  x  2  =	1,5</a:t>
                      </a:r>
                      <a:endParaRPr lang="es-ES_tradnl" sz="1800" b="1" u="none"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1,5  -  0  = 1,5</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latin typeface="Arial" pitchFamily="34" charset="0"/>
                          <a:cs typeface="Arial" pitchFamily="34" charset="0"/>
                        </a:rPr>
                        <a:t>1,5 x </a:t>
                      </a:r>
                      <a:r>
                        <a:rPr lang="es-ES_tradnl" sz="1800" b="1" dirty="0" smtClean="0">
                          <a:solidFill>
                            <a:srgbClr val="FF0000"/>
                          </a:solidFill>
                          <a:effectLst/>
                          <a:latin typeface="Arial" pitchFamily="34" charset="0"/>
                          <a:cs typeface="Arial" pitchFamily="34" charset="0"/>
                        </a:rPr>
                        <a:t>12.000 €  = 18.000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4876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N+2</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2  +  6/12  =	2,5</a:t>
                      </a:r>
                      <a:endParaRPr lang="es-ES_tradnl" sz="1800" b="1" u="none"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2,5  -  1,5  = 1</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latin typeface="Arial" pitchFamily="34" charset="0"/>
                          <a:cs typeface="Arial" pitchFamily="34" charset="0"/>
                        </a:rPr>
                        <a:t>1 x </a:t>
                      </a:r>
                      <a:r>
                        <a:rPr lang="es-ES_tradnl" sz="1800" b="1" dirty="0" smtClean="0">
                          <a:solidFill>
                            <a:srgbClr val="FF0000"/>
                          </a:solidFill>
                          <a:effectLst/>
                          <a:latin typeface="Arial" pitchFamily="34" charset="0"/>
                          <a:cs typeface="Arial" pitchFamily="34" charset="0"/>
                        </a:rPr>
                        <a:t>12.000 €  = 12.000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876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N+3</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 2  +  1  =	3</a:t>
                      </a:r>
                      <a:endParaRPr lang="es-ES_tradnl" sz="1800" b="1" u="none"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000066"/>
                          </a:solidFill>
                          <a:latin typeface="Arial" pitchFamily="34" charset="0"/>
                          <a:ea typeface="+mn-ea"/>
                          <a:cs typeface="Arial" pitchFamily="34" charset="0"/>
                        </a:rPr>
                        <a:t>3  -  2,5  = 0,5</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latin typeface="Arial" pitchFamily="34" charset="0"/>
                          <a:cs typeface="Arial" pitchFamily="34" charset="0"/>
                        </a:rPr>
                        <a:t>0,5 x </a:t>
                      </a:r>
                      <a:r>
                        <a:rPr lang="es-ES_tradnl" sz="1800" b="1" dirty="0" smtClean="0">
                          <a:solidFill>
                            <a:srgbClr val="FF0000"/>
                          </a:solidFill>
                          <a:effectLst/>
                          <a:latin typeface="Arial" pitchFamily="34" charset="0"/>
                          <a:cs typeface="Arial" pitchFamily="34" charset="0"/>
                        </a:rPr>
                        <a:t>12.000 €  = 6.000</a:t>
                      </a:r>
                      <a:endParaRPr lang="es-ES_tradnl" sz="1800" b="1" dirty="0">
                        <a:solidFill>
                          <a:srgbClr val="000066"/>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533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TOTAL</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indent="-342900">
                        <a:buFont typeface="Wingdings" pitchFamily="2" charset="2"/>
                        <a:buChar char="§"/>
                      </a:pPr>
                      <a:r>
                        <a:rPr lang="es-ES_tradnl" sz="1800" b="1" u="sng" dirty="0" smtClean="0">
                          <a:solidFill>
                            <a:srgbClr val="FFFF00"/>
                          </a:solidFill>
                          <a:effectLst/>
                          <a:latin typeface="Arial" pitchFamily="34" charset="0"/>
                          <a:cs typeface="Arial" pitchFamily="34" charset="0"/>
                        </a:rPr>
                        <a:t>Suma</a:t>
                      </a:r>
                      <a:r>
                        <a:rPr lang="es-ES_tradnl" sz="1800" b="1" u="none" dirty="0" smtClean="0">
                          <a:solidFill>
                            <a:srgbClr val="FFFF00"/>
                          </a:solidFill>
                          <a:effectLst/>
                          <a:latin typeface="Arial" pitchFamily="34" charset="0"/>
                          <a:cs typeface="Arial" pitchFamily="34" charset="0"/>
                        </a:rPr>
                        <a:t> de todos los años </a:t>
                      </a:r>
                      <a:endParaRPr lang="es-ES_tradnl" sz="1800" b="1" u="none" dirty="0">
                        <a:solidFill>
                          <a:srgbClr val="FFFF00"/>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3</a:t>
                      </a:r>
                      <a:endParaRPr lang="es-ES_tradnl" sz="1800" b="1" dirty="0">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3 x 12.000 = </a:t>
                      </a:r>
                      <a:r>
                        <a:rPr lang="es-ES_tradnl" sz="1800" b="1" u="sng"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36.000 €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5"/>
                  </a:ext>
                </a:extLst>
              </a:tr>
            </a:tbl>
          </a:graphicData>
        </a:graphic>
      </p:graphicFrame>
      <p:sp>
        <p:nvSpPr>
          <p:cNvPr id="9" name="Text Box 3"/>
          <p:cNvSpPr txBox="1">
            <a:spLocks noChangeArrowheads="1"/>
          </p:cNvSpPr>
          <p:nvPr/>
        </p:nvSpPr>
        <p:spPr bwMode="auto">
          <a:xfrm>
            <a:off x="0" y="540603"/>
            <a:ext cx="9906000" cy="830997"/>
          </a:xfrm>
          <a:prstGeom prst="rect">
            <a:avLst/>
          </a:prstGeom>
          <a:solidFill>
            <a:srgbClr val="CCFFFF"/>
          </a:solidFill>
          <a:ln w="9525">
            <a:noFill/>
            <a:miter lim="800000"/>
            <a:headEnd/>
            <a:tailEnd/>
          </a:ln>
        </p:spPr>
        <p:txBody>
          <a:bodyPr>
            <a:spAutoFit/>
          </a:bodyPr>
          <a:lstStyle/>
          <a:p>
            <a:pPr algn="ctr">
              <a:spcBef>
                <a:spcPct val="50000"/>
              </a:spcBef>
            </a:pPr>
            <a:r>
              <a:rPr lang="es-ES_tradnl" sz="2400" b="1" dirty="0">
                <a:solidFill>
                  <a:srgbClr val="000066"/>
                </a:solidFill>
              </a:rPr>
              <a:t>Deducción por creación de empleo para trabajadores </a:t>
            </a:r>
            <a:r>
              <a:rPr lang="es-ES_tradnl" sz="2400" b="1" dirty="0">
                <a:solidFill>
                  <a:srgbClr val="FF0000"/>
                </a:solidFill>
              </a:rPr>
              <a:t>con </a:t>
            </a:r>
            <a:r>
              <a:rPr lang="es-ES_tradnl" sz="2400" b="1" dirty="0" smtClean="0">
                <a:solidFill>
                  <a:srgbClr val="FF0000"/>
                </a:solidFill>
              </a:rPr>
              <a:t>discapacidad. Art. 38 LIS</a:t>
            </a:r>
            <a:r>
              <a:rPr lang="es-ES" sz="2400" b="1" dirty="0" smtClean="0">
                <a:solidFill>
                  <a:srgbClr val="FF0000"/>
                </a:solidFill>
              </a:rPr>
              <a:t> </a:t>
            </a:r>
            <a:endParaRPr lang="es-ES" sz="2400" b="1" dirty="0">
              <a:solidFill>
                <a:srgbClr val="FF0000"/>
              </a:solidFill>
            </a:endParaRPr>
          </a:p>
        </p:txBody>
      </p:sp>
    </p:spTree>
    <p:extLst>
      <p:ext uri="{BB962C8B-B14F-4D97-AF65-F5344CB8AC3E}">
        <p14:creationId xmlns="" xmlns:p14="http://schemas.microsoft.com/office/powerpoint/2010/main" val="4092775156"/>
      </p:ext>
    </p:extLst>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403</a:t>
            </a:fld>
            <a:endParaRPr lang="es-ES" dirty="0"/>
          </a:p>
        </p:txBody>
      </p:sp>
      <p:sp>
        <p:nvSpPr>
          <p:cNvPr id="14341" name="Text Box 4"/>
          <p:cNvSpPr txBox="1">
            <a:spLocks noChangeArrowheads="1"/>
          </p:cNvSpPr>
          <p:nvPr/>
        </p:nvSpPr>
        <p:spPr bwMode="auto">
          <a:xfrm>
            <a:off x="0" y="799505"/>
            <a:ext cx="9906000" cy="2769989"/>
          </a:xfrm>
          <a:prstGeom prst="rect">
            <a:avLst/>
          </a:prstGeom>
          <a:solidFill>
            <a:srgbClr val="CCFFFF"/>
          </a:solidFill>
          <a:ln w="9525">
            <a:noFill/>
            <a:miter lim="800000"/>
            <a:headEnd/>
            <a:tailEnd/>
          </a:ln>
        </p:spPr>
        <p:txBody>
          <a:bodyPr wrap="square">
            <a:spAutoFit/>
          </a:bodyPr>
          <a:lstStyle/>
          <a:p>
            <a:pPr algn="ctr"/>
            <a:endParaRPr lang="es-ES_tradnl" sz="2400" dirty="0" smtClean="0">
              <a:solidFill>
                <a:srgbClr val="000066"/>
              </a:solidFill>
            </a:endParaRPr>
          </a:p>
          <a:p>
            <a:pPr algn="ctr"/>
            <a:r>
              <a:rPr lang="es-ES_tradnl" sz="4800" dirty="0" smtClean="0">
                <a:solidFill>
                  <a:srgbClr val="FF0000"/>
                </a:solidFill>
              </a:rPr>
              <a:t>DEDUCCIONES</a:t>
            </a:r>
          </a:p>
          <a:p>
            <a:pPr algn="ctr"/>
            <a:r>
              <a:rPr lang="es-ES_tradnl" sz="4800" u="sng" dirty="0" smtClean="0">
                <a:solidFill>
                  <a:srgbClr val="FF0000"/>
                </a:solidFill>
              </a:rPr>
              <a:t>NORMAS COMUNES</a:t>
            </a:r>
          </a:p>
          <a:p>
            <a:pPr algn="ctr"/>
            <a:endParaRPr lang="es-ES_tradnl" sz="1400" dirty="0" smtClean="0">
              <a:solidFill>
                <a:srgbClr val="FF0000"/>
              </a:solidFill>
            </a:endParaRPr>
          </a:p>
          <a:p>
            <a:pPr algn="ctr">
              <a:buFont typeface="Wingdings" pitchFamily="2" charset="2"/>
              <a:buChar char="ü"/>
            </a:pPr>
            <a:r>
              <a:rPr lang="es-ES_tradnl" sz="4000" dirty="0" smtClean="0">
                <a:solidFill>
                  <a:srgbClr val="000066"/>
                </a:solidFill>
              </a:rPr>
              <a:t>Art. 39 LIS</a:t>
            </a:r>
          </a:p>
        </p:txBody>
      </p:sp>
    </p:spTree>
    <p:extLst>
      <p:ext uri="{BB962C8B-B14F-4D97-AF65-F5344CB8AC3E}">
        <p14:creationId xmlns="" xmlns:p14="http://schemas.microsoft.com/office/powerpoint/2010/main" val="3445876103"/>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2" name="3 Marcador de número de diapositiva"/>
          <p:cNvSpPr>
            <a:spLocks noGrp="1"/>
          </p:cNvSpPr>
          <p:nvPr>
            <p:ph type="sldNum" sz="quarter" idx="12"/>
          </p:nvPr>
        </p:nvSpPr>
        <p:spPr>
          <a:xfrm>
            <a:off x="7594600" y="6400800"/>
            <a:ext cx="2311400" cy="476250"/>
          </a:xfrm>
        </p:spPr>
        <p:txBody>
          <a:bodyPr/>
          <a:lstStyle/>
          <a:p>
            <a:pPr>
              <a:defRPr/>
            </a:pPr>
            <a:fld id="{AFACC525-46C9-4116-B0A6-217A05F8E440}" type="slidenum">
              <a:rPr lang="es-ES_tradnl" b="1">
                <a:solidFill>
                  <a:srgbClr val="000066"/>
                </a:solidFill>
                <a:effectLst/>
              </a:rPr>
              <a:pPr>
                <a:defRPr/>
              </a:pPr>
              <a:t>404</a:t>
            </a:fld>
            <a:endParaRPr lang="es-ES_tradnl" b="1" dirty="0">
              <a:solidFill>
                <a:srgbClr val="000066"/>
              </a:solidFill>
              <a:effectLst/>
            </a:endParaRPr>
          </a:p>
        </p:txBody>
      </p:sp>
      <p:sp>
        <p:nvSpPr>
          <p:cNvPr id="15363" name="Rectangle 2"/>
          <p:cNvSpPr>
            <a:spLocks noChangeArrowheads="1"/>
          </p:cNvSpPr>
          <p:nvPr/>
        </p:nvSpPr>
        <p:spPr bwMode="auto">
          <a:xfrm>
            <a:off x="304800" y="0"/>
            <a:ext cx="8158295" cy="369332"/>
          </a:xfrm>
          <a:prstGeom prst="rect">
            <a:avLst/>
          </a:prstGeom>
          <a:noFill/>
          <a:ln w="9525">
            <a:noFill/>
            <a:miter lim="800000"/>
            <a:headEnd/>
            <a:tailEnd/>
          </a:ln>
        </p:spPr>
        <p:txBody>
          <a:bodyPr wrap="square" lIns="0" tIns="0" rIns="0" bIns="0">
            <a:spAutoFit/>
          </a:bodyPr>
          <a:lstStyle/>
          <a:p>
            <a:pPr algn="l"/>
            <a:r>
              <a:rPr lang="es-ES_tradnl" sz="1400" b="1" dirty="0">
                <a:solidFill>
                  <a:srgbClr val="FF0000"/>
                </a:solidFill>
              </a:rPr>
              <a:t>MINORACIONES DE LA CUOTA ÍNTEGRA:    TIPOLOGÍA- </a:t>
            </a:r>
            <a:r>
              <a:rPr lang="es-ES_tradnl" sz="2400" b="1" u="sng" dirty="0" smtClean="0">
                <a:solidFill>
                  <a:srgbClr val="FF0000"/>
                </a:solidFill>
              </a:rPr>
              <a:t>Desde</a:t>
            </a:r>
            <a:r>
              <a:rPr lang="es-ES_tradnl" sz="2000" b="1" u="sng" dirty="0" smtClean="0">
                <a:solidFill>
                  <a:srgbClr val="FF0000"/>
                </a:solidFill>
              </a:rPr>
              <a:t> </a:t>
            </a:r>
            <a:r>
              <a:rPr lang="es-ES_tradnl" sz="2400" b="1" u="sng" dirty="0" smtClean="0">
                <a:solidFill>
                  <a:srgbClr val="FF0000"/>
                </a:solidFill>
              </a:rPr>
              <a:t>2016</a:t>
            </a:r>
            <a:endParaRPr lang="es-ES_tradnl" sz="2400" b="1" u="sng" dirty="0">
              <a:solidFill>
                <a:srgbClr val="FF0000"/>
              </a:solidFill>
            </a:endParaRPr>
          </a:p>
        </p:txBody>
      </p:sp>
      <p:grpSp>
        <p:nvGrpSpPr>
          <p:cNvPr id="2" name="Group 3"/>
          <p:cNvGrpSpPr>
            <a:grpSpLocks/>
          </p:cNvGrpSpPr>
          <p:nvPr/>
        </p:nvGrpSpPr>
        <p:grpSpPr bwMode="auto">
          <a:xfrm>
            <a:off x="350837" y="457200"/>
            <a:ext cx="8889604" cy="8540750"/>
            <a:chOff x="443" y="299"/>
            <a:chExt cx="5169" cy="5380"/>
          </a:xfrm>
        </p:grpSpPr>
        <p:sp>
          <p:nvSpPr>
            <p:cNvPr id="15374" name="Rectangle 4"/>
            <p:cNvSpPr>
              <a:spLocks noChangeArrowheads="1"/>
            </p:cNvSpPr>
            <p:nvPr/>
          </p:nvSpPr>
          <p:spPr bwMode="auto">
            <a:xfrm>
              <a:off x="848" y="5678"/>
              <a:ext cx="8" cy="1"/>
            </a:xfrm>
            <a:prstGeom prst="rect">
              <a:avLst/>
            </a:prstGeom>
            <a:solidFill>
              <a:srgbClr val="FFFFFF"/>
            </a:solidFill>
            <a:ln w="9525">
              <a:noFill/>
              <a:miter lim="800000"/>
              <a:headEnd/>
              <a:tailEnd/>
            </a:ln>
          </p:spPr>
          <p:txBody>
            <a:bodyPr/>
            <a:lstStyle/>
            <a:p>
              <a:endParaRPr lang="es-ES_tradnl"/>
            </a:p>
          </p:txBody>
        </p:sp>
        <p:sp>
          <p:nvSpPr>
            <p:cNvPr id="15375" name="Rectangle 5"/>
            <p:cNvSpPr>
              <a:spLocks noChangeArrowheads="1"/>
            </p:cNvSpPr>
            <p:nvPr/>
          </p:nvSpPr>
          <p:spPr bwMode="auto">
            <a:xfrm>
              <a:off x="2632" y="5678"/>
              <a:ext cx="8" cy="1"/>
            </a:xfrm>
            <a:prstGeom prst="rect">
              <a:avLst/>
            </a:prstGeom>
            <a:solidFill>
              <a:srgbClr val="FFFFFF"/>
            </a:solidFill>
            <a:ln w="9525">
              <a:noFill/>
              <a:miter lim="800000"/>
              <a:headEnd/>
              <a:tailEnd/>
            </a:ln>
          </p:spPr>
          <p:txBody>
            <a:bodyPr/>
            <a:lstStyle/>
            <a:p>
              <a:endParaRPr lang="es-ES_tradnl"/>
            </a:p>
          </p:txBody>
        </p:sp>
        <p:sp>
          <p:nvSpPr>
            <p:cNvPr id="15376" name="Rectangle 6"/>
            <p:cNvSpPr>
              <a:spLocks noChangeArrowheads="1"/>
            </p:cNvSpPr>
            <p:nvPr/>
          </p:nvSpPr>
          <p:spPr bwMode="auto">
            <a:xfrm>
              <a:off x="4152" y="5678"/>
              <a:ext cx="8" cy="1"/>
            </a:xfrm>
            <a:prstGeom prst="rect">
              <a:avLst/>
            </a:prstGeom>
            <a:solidFill>
              <a:srgbClr val="FFFFFF"/>
            </a:solidFill>
            <a:ln w="9525">
              <a:noFill/>
              <a:miter lim="800000"/>
              <a:headEnd/>
              <a:tailEnd/>
            </a:ln>
          </p:spPr>
          <p:txBody>
            <a:bodyPr/>
            <a:lstStyle/>
            <a:p>
              <a:endParaRPr lang="es-ES_tradnl"/>
            </a:p>
          </p:txBody>
        </p:sp>
        <p:sp>
          <p:nvSpPr>
            <p:cNvPr id="15377" name="Rectangle 7"/>
            <p:cNvSpPr>
              <a:spLocks noChangeArrowheads="1"/>
            </p:cNvSpPr>
            <p:nvPr/>
          </p:nvSpPr>
          <p:spPr bwMode="auto">
            <a:xfrm>
              <a:off x="4888" y="5678"/>
              <a:ext cx="8" cy="1"/>
            </a:xfrm>
            <a:prstGeom prst="rect">
              <a:avLst/>
            </a:prstGeom>
            <a:solidFill>
              <a:srgbClr val="FFFFFF"/>
            </a:solidFill>
            <a:ln w="9525">
              <a:noFill/>
              <a:miter lim="800000"/>
              <a:headEnd/>
              <a:tailEnd/>
            </a:ln>
          </p:spPr>
          <p:txBody>
            <a:bodyPr/>
            <a:lstStyle/>
            <a:p>
              <a:endParaRPr lang="es-ES_tradnl"/>
            </a:p>
          </p:txBody>
        </p:sp>
        <p:sp>
          <p:nvSpPr>
            <p:cNvPr id="15378" name="Rectangle 8"/>
            <p:cNvSpPr>
              <a:spLocks noChangeArrowheads="1"/>
            </p:cNvSpPr>
            <p:nvPr/>
          </p:nvSpPr>
          <p:spPr bwMode="auto">
            <a:xfrm>
              <a:off x="443" y="299"/>
              <a:ext cx="5169" cy="3777"/>
            </a:xfrm>
            <a:prstGeom prst="rect">
              <a:avLst/>
            </a:prstGeom>
            <a:noFill/>
            <a:ln w="9525">
              <a:solidFill>
                <a:srgbClr val="009900"/>
              </a:solidFill>
              <a:miter lim="800000"/>
              <a:headEnd/>
              <a:tailEnd/>
            </a:ln>
          </p:spPr>
          <p:txBody>
            <a:bodyPr wrap="none" anchor="ctr"/>
            <a:lstStyle/>
            <a:p>
              <a:endParaRPr lang="es-ES_tradnl"/>
            </a:p>
          </p:txBody>
        </p:sp>
        <p:sp>
          <p:nvSpPr>
            <p:cNvPr id="15379" name="Line 9"/>
            <p:cNvSpPr>
              <a:spLocks noChangeShapeType="1"/>
            </p:cNvSpPr>
            <p:nvPr/>
          </p:nvSpPr>
          <p:spPr bwMode="auto">
            <a:xfrm>
              <a:off x="2777" y="299"/>
              <a:ext cx="0" cy="3777"/>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0" name="Line 10"/>
            <p:cNvSpPr>
              <a:spLocks noChangeShapeType="1"/>
            </p:cNvSpPr>
            <p:nvPr/>
          </p:nvSpPr>
          <p:spPr bwMode="auto">
            <a:xfrm>
              <a:off x="4847" y="299"/>
              <a:ext cx="0" cy="3777"/>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1" name="Line 11"/>
            <p:cNvSpPr>
              <a:spLocks noChangeShapeType="1"/>
            </p:cNvSpPr>
            <p:nvPr/>
          </p:nvSpPr>
          <p:spPr bwMode="auto">
            <a:xfrm>
              <a:off x="443" y="661"/>
              <a:ext cx="5169" cy="0"/>
            </a:xfrm>
            <a:prstGeom prst="line">
              <a:avLst/>
            </a:prstGeom>
            <a:noFill/>
            <a:ln w="9525">
              <a:solidFill>
                <a:srgbClr val="009900"/>
              </a:solidFill>
              <a:round/>
              <a:headEnd/>
              <a:tailEnd/>
            </a:ln>
          </p:spPr>
          <p:txBody>
            <a:bodyPr wrap="none" anchor="ctr"/>
            <a:lstStyle/>
            <a:p>
              <a:endParaRPr lang="es-ES_tradnl"/>
            </a:p>
          </p:txBody>
        </p:sp>
        <p:grpSp>
          <p:nvGrpSpPr>
            <p:cNvPr id="3" name="Group 12"/>
            <p:cNvGrpSpPr>
              <a:grpSpLocks/>
            </p:cNvGrpSpPr>
            <p:nvPr/>
          </p:nvGrpSpPr>
          <p:grpSpPr bwMode="auto">
            <a:xfrm>
              <a:off x="959" y="360"/>
              <a:ext cx="4514" cy="245"/>
              <a:chOff x="959" y="336"/>
              <a:chExt cx="4514" cy="245"/>
            </a:xfrm>
          </p:grpSpPr>
          <p:sp>
            <p:nvSpPr>
              <p:cNvPr id="15421" name="Rectangle 13"/>
              <p:cNvSpPr>
                <a:spLocks noChangeArrowheads="1"/>
              </p:cNvSpPr>
              <p:nvPr/>
            </p:nvSpPr>
            <p:spPr bwMode="auto">
              <a:xfrm>
                <a:off x="959" y="336"/>
                <a:ext cx="748" cy="245"/>
              </a:xfrm>
              <a:prstGeom prst="rect">
                <a:avLst/>
              </a:prstGeom>
              <a:noFill/>
              <a:ln w="9525">
                <a:noFill/>
                <a:miter lim="800000"/>
                <a:headEnd/>
                <a:tailEnd/>
              </a:ln>
            </p:spPr>
            <p:txBody>
              <a:bodyPr wrap="none" lIns="0" tIns="0" rIns="0" bIns="0">
                <a:spAutoFit/>
              </a:bodyPr>
              <a:lstStyle/>
              <a:p>
                <a:r>
                  <a:rPr lang="es-ES_tradnl" sz="1100" b="1">
                    <a:solidFill>
                      <a:srgbClr val="0000FF"/>
                    </a:solidFill>
                  </a:rPr>
                  <a:t>MINORACIONES</a:t>
                </a:r>
              </a:p>
              <a:p>
                <a:pPr>
                  <a:spcBef>
                    <a:spcPct val="30000"/>
                  </a:spcBef>
                </a:pPr>
                <a:r>
                  <a:rPr lang="es-ES_tradnl" sz="1100" b="1">
                    <a:solidFill>
                      <a:srgbClr val="0000FF"/>
                    </a:solidFill>
                  </a:rPr>
                  <a:t>DE LA CUOTA</a:t>
                </a:r>
                <a:endParaRPr lang="es-ES_tradnl" sz="1100" b="1">
                  <a:solidFill>
                    <a:srgbClr val="000000"/>
                  </a:solidFill>
                </a:endParaRPr>
              </a:p>
            </p:txBody>
          </p:sp>
          <p:sp>
            <p:nvSpPr>
              <p:cNvPr id="15422" name="Rectangle 14"/>
              <p:cNvSpPr>
                <a:spLocks noChangeArrowheads="1"/>
              </p:cNvSpPr>
              <p:nvPr/>
            </p:nvSpPr>
            <p:spPr bwMode="auto">
              <a:xfrm>
                <a:off x="3063" y="405"/>
                <a:ext cx="1294" cy="107"/>
              </a:xfrm>
              <a:prstGeom prst="rect">
                <a:avLst/>
              </a:prstGeom>
              <a:noFill/>
              <a:ln w="9525">
                <a:noFill/>
                <a:miter lim="800000"/>
                <a:headEnd/>
                <a:tailEnd/>
              </a:ln>
            </p:spPr>
            <p:txBody>
              <a:bodyPr wrap="none" lIns="0" tIns="0" rIns="0" bIns="0">
                <a:spAutoFit/>
              </a:bodyPr>
              <a:lstStyle/>
              <a:p>
                <a:pPr algn="l"/>
                <a:r>
                  <a:rPr lang="es-ES_tradnl" sz="1100" b="1" dirty="0">
                    <a:solidFill>
                      <a:srgbClr val="0000FF"/>
                    </a:solidFill>
                  </a:rPr>
                  <a:t>LIMITE  S/ CUOTA INTEGRA</a:t>
                </a:r>
                <a:endParaRPr lang="es-ES_tradnl" sz="1100" dirty="0"/>
              </a:p>
            </p:txBody>
          </p:sp>
          <p:sp>
            <p:nvSpPr>
              <p:cNvPr id="15423" name="Rectangle 15"/>
              <p:cNvSpPr>
                <a:spLocks noChangeArrowheads="1"/>
              </p:cNvSpPr>
              <p:nvPr/>
            </p:nvSpPr>
            <p:spPr bwMode="auto">
              <a:xfrm>
                <a:off x="4880" y="336"/>
                <a:ext cx="593" cy="244"/>
              </a:xfrm>
              <a:prstGeom prst="rect">
                <a:avLst/>
              </a:prstGeom>
              <a:noFill/>
              <a:ln w="9525">
                <a:noFill/>
                <a:miter lim="800000"/>
                <a:headEnd/>
                <a:tailEnd/>
              </a:ln>
            </p:spPr>
            <p:txBody>
              <a:bodyPr wrap="none" lIns="0" tIns="0" rIns="0" bIns="0">
                <a:spAutoFit/>
              </a:bodyPr>
              <a:lstStyle/>
              <a:p>
                <a:r>
                  <a:rPr lang="es-ES_tradnl" sz="1100" b="1">
                    <a:solidFill>
                      <a:srgbClr val="0000FF"/>
                    </a:solidFill>
                  </a:rPr>
                  <a:t>TRASLADO</a:t>
                </a:r>
              </a:p>
              <a:p>
                <a:pPr>
                  <a:spcBef>
                    <a:spcPct val="30000"/>
                  </a:spcBef>
                </a:pPr>
                <a:r>
                  <a:rPr lang="es-ES_tradnl" sz="1100" b="1">
                    <a:solidFill>
                      <a:srgbClr val="0000FF"/>
                    </a:solidFill>
                  </a:rPr>
                  <a:t>DEL  EXCESO</a:t>
                </a:r>
                <a:endParaRPr lang="es-ES_tradnl" sz="1100" b="1">
                  <a:solidFill>
                    <a:srgbClr val="000000"/>
                  </a:solidFill>
                </a:endParaRPr>
              </a:p>
            </p:txBody>
          </p:sp>
        </p:grpSp>
        <p:sp>
          <p:nvSpPr>
            <p:cNvPr id="15383" name="Rectangle 16"/>
            <p:cNvSpPr>
              <a:spLocks noChangeArrowheads="1"/>
            </p:cNvSpPr>
            <p:nvPr/>
          </p:nvSpPr>
          <p:spPr bwMode="auto">
            <a:xfrm>
              <a:off x="539" y="797"/>
              <a:ext cx="880" cy="107"/>
            </a:xfrm>
            <a:prstGeom prst="rect">
              <a:avLst/>
            </a:prstGeom>
            <a:noFill/>
            <a:ln w="9525">
              <a:noFill/>
              <a:miter lim="800000"/>
              <a:headEnd/>
              <a:tailEnd/>
            </a:ln>
          </p:spPr>
          <p:txBody>
            <a:bodyPr wrap="none" lIns="0" tIns="0" rIns="0" bIns="0">
              <a:spAutoFit/>
            </a:bodyPr>
            <a:lstStyle/>
            <a:p>
              <a:r>
                <a:rPr lang="es-ES_tradnl" sz="1100" b="1" dirty="0" smtClean="0">
                  <a:solidFill>
                    <a:srgbClr val="993300"/>
                  </a:solidFill>
                </a:rPr>
                <a:t>BONIFICACIONES </a:t>
              </a:r>
              <a:endParaRPr lang="es-ES_tradnl" sz="1000" dirty="0"/>
            </a:p>
          </p:txBody>
        </p:sp>
        <p:sp>
          <p:nvSpPr>
            <p:cNvPr id="15385" name="Rectangle 18"/>
            <p:cNvSpPr>
              <a:spLocks noChangeArrowheads="1"/>
            </p:cNvSpPr>
            <p:nvPr/>
          </p:nvSpPr>
          <p:spPr bwMode="auto">
            <a:xfrm>
              <a:off x="539" y="1211"/>
              <a:ext cx="2025" cy="107"/>
            </a:xfrm>
            <a:prstGeom prst="rect">
              <a:avLst/>
            </a:prstGeom>
            <a:noFill/>
            <a:ln w="9525">
              <a:noFill/>
              <a:miter lim="800000"/>
              <a:headEnd/>
              <a:tailEnd/>
            </a:ln>
          </p:spPr>
          <p:txBody>
            <a:bodyPr wrap="none" lIns="0" tIns="0" rIns="0" bIns="0">
              <a:spAutoFit/>
            </a:bodyPr>
            <a:lstStyle/>
            <a:p>
              <a:pPr algn="l"/>
              <a:r>
                <a:rPr lang="es-ES_tradnl" sz="1100" b="1" dirty="0">
                  <a:solidFill>
                    <a:srgbClr val="993300"/>
                  </a:solidFill>
                </a:rPr>
                <a:t>DED. DOBLE IMPOSICIÓN  INTERNACIONAL</a:t>
              </a:r>
              <a:endParaRPr lang="es-ES_tradnl" dirty="0"/>
            </a:p>
          </p:txBody>
        </p:sp>
        <p:sp>
          <p:nvSpPr>
            <p:cNvPr id="15386" name="Line 19"/>
            <p:cNvSpPr>
              <a:spLocks noChangeShapeType="1"/>
            </p:cNvSpPr>
            <p:nvPr/>
          </p:nvSpPr>
          <p:spPr bwMode="auto">
            <a:xfrm>
              <a:off x="443" y="1024"/>
              <a:ext cx="5169"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8" name="Line 21"/>
            <p:cNvSpPr>
              <a:spLocks noChangeShapeType="1"/>
            </p:cNvSpPr>
            <p:nvPr/>
          </p:nvSpPr>
          <p:spPr bwMode="auto">
            <a:xfrm>
              <a:off x="443" y="1522"/>
              <a:ext cx="5169" cy="0"/>
            </a:xfrm>
            <a:prstGeom prst="line">
              <a:avLst/>
            </a:prstGeom>
            <a:noFill/>
            <a:ln w="9525" cap="rnd">
              <a:solidFill>
                <a:srgbClr val="009900"/>
              </a:solidFill>
              <a:prstDash val="sysDot"/>
              <a:round/>
              <a:headEnd/>
              <a:tailEnd/>
            </a:ln>
          </p:spPr>
          <p:txBody>
            <a:bodyPr wrap="none" anchor="ctr"/>
            <a:lstStyle/>
            <a:p>
              <a:endParaRPr lang="es-ES_tradnl"/>
            </a:p>
          </p:txBody>
        </p:sp>
        <p:sp>
          <p:nvSpPr>
            <p:cNvPr id="15389" name="Rectangle 22"/>
            <p:cNvSpPr>
              <a:spLocks noChangeArrowheads="1"/>
            </p:cNvSpPr>
            <p:nvPr/>
          </p:nvSpPr>
          <p:spPr bwMode="auto">
            <a:xfrm>
              <a:off x="539" y="1612"/>
              <a:ext cx="1515" cy="107"/>
            </a:xfrm>
            <a:prstGeom prst="rect">
              <a:avLst/>
            </a:prstGeom>
            <a:noFill/>
            <a:ln w="9525">
              <a:noFill/>
              <a:miter lim="800000"/>
              <a:headEnd/>
              <a:tailEnd/>
            </a:ln>
          </p:spPr>
          <p:txBody>
            <a:bodyPr wrap="none" lIns="0" tIns="0" rIns="0" bIns="0">
              <a:spAutoFit/>
            </a:bodyPr>
            <a:lstStyle/>
            <a:p>
              <a:pPr algn="l"/>
              <a:r>
                <a:rPr lang="es-ES_tradnl" sz="1100" b="1">
                  <a:solidFill>
                    <a:srgbClr val="993300"/>
                  </a:solidFill>
                </a:rPr>
                <a:t>DEDUCCIONES  “DE INCENTIVO”</a:t>
              </a:r>
              <a:endParaRPr lang="es-ES_tradnl"/>
            </a:p>
          </p:txBody>
        </p:sp>
        <p:sp>
          <p:nvSpPr>
            <p:cNvPr id="15391" name="Rectangle 24"/>
            <p:cNvSpPr>
              <a:spLocks noChangeArrowheads="1"/>
            </p:cNvSpPr>
            <p:nvPr/>
          </p:nvSpPr>
          <p:spPr bwMode="auto">
            <a:xfrm>
              <a:off x="539" y="1883"/>
              <a:ext cx="1995" cy="204"/>
            </a:xfrm>
            <a:prstGeom prst="rect">
              <a:avLst/>
            </a:prstGeom>
            <a:noFill/>
            <a:ln w="9525">
              <a:noFill/>
              <a:miter lim="800000"/>
              <a:headEnd/>
              <a:tailEnd/>
            </a:ln>
          </p:spPr>
          <p:txBody>
            <a:bodyPr wrap="none" lIns="0" tIns="0" rIns="0" bIns="0">
              <a:spAutoFit/>
            </a:bodyPr>
            <a:lstStyle/>
            <a:p>
              <a:pPr algn="l"/>
              <a:r>
                <a:rPr lang="es-ES_tradnl" sz="1000" dirty="0">
                  <a:solidFill>
                    <a:srgbClr val="D60093"/>
                  </a:solidFill>
                </a:rPr>
                <a:t>•</a:t>
              </a:r>
              <a:r>
                <a:rPr lang="es-ES_tradnl" sz="1000" dirty="0">
                  <a:solidFill>
                    <a:srgbClr val="000000"/>
                  </a:solidFill>
                </a:rPr>
                <a:t> </a:t>
              </a:r>
              <a:r>
                <a:rPr lang="es-ES_tradnl" sz="1000" dirty="0" smtClean="0">
                  <a:solidFill>
                    <a:srgbClr val="000000"/>
                  </a:solidFill>
                </a:rPr>
                <a:t> </a:t>
              </a:r>
              <a:r>
                <a:rPr lang="es-ES_tradnl" sz="1000" b="1" dirty="0">
                  <a:solidFill>
                    <a:srgbClr val="000000"/>
                  </a:solidFill>
                </a:rPr>
                <a:t>Por </a:t>
              </a:r>
              <a:r>
                <a:rPr lang="es-ES_tradnl" sz="1000" b="1" dirty="0" err="1">
                  <a:solidFill>
                    <a:srgbClr val="000000"/>
                  </a:solidFill>
                </a:rPr>
                <a:t>Acts</a:t>
              </a:r>
              <a:r>
                <a:rPr lang="es-ES_tradnl" sz="1000" b="1" dirty="0">
                  <a:solidFill>
                    <a:srgbClr val="000000"/>
                  </a:solidFill>
                </a:rPr>
                <a:t>. I+D e Innovación Tecnológica</a:t>
              </a:r>
              <a:r>
                <a:rPr lang="es-ES_tradnl" sz="1000" dirty="0">
                  <a:solidFill>
                    <a:srgbClr val="000000"/>
                  </a:solidFill>
                </a:rPr>
                <a:t>   </a:t>
              </a:r>
              <a:r>
                <a:rPr lang="es-ES_tradnl" sz="1000" dirty="0">
                  <a:solidFill>
                    <a:srgbClr val="D60093"/>
                  </a:solidFill>
                </a:rPr>
                <a:t>(*) </a:t>
              </a:r>
              <a:endParaRPr lang="es-ES_tradnl" sz="1000" b="1" dirty="0">
                <a:solidFill>
                  <a:srgbClr val="FF0000"/>
                </a:solidFill>
              </a:endParaRPr>
            </a:p>
            <a:p>
              <a:pPr algn="l"/>
              <a:endParaRPr lang="es-ES_tradnl" sz="1100" dirty="0">
                <a:solidFill>
                  <a:srgbClr val="D60093"/>
                </a:solidFill>
              </a:endParaRPr>
            </a:p>
          </p:txBody>
        </p:sp>
        <p:sp>
          <p:nvSpPr>
            <p:cNvPr id="15392" name="Rectangle 25"/>
            <p:cNvSpPr>
              <a:spLocks noChangeArrowheads="1"/>
            </p:cNvSpPr>
            <p:nvPr/>
          </p:nvSpPr>
          <p:spPr bwMode="auto">
            <a:xfrm>
              <a:off x="505" y="2063"/>
              <a:ext cx="2215" cy="407"/>
            </a:xfrm>
            <a:prstGeom prst="rect">
              <a:avLst/>
            </a:prstGeom>
            <a:noFill/>
            <a:ln w="9525">
              <a:noFill/>
              <a:miter lim="800000"/>
              <a:headEnd/>
              <a:tailEnd/>
            </a:ln>
          </p:spPr>
          <p:txBody>
            <a:bodyPr wrap="square" lIns="0" tIns="0" rIns="0" bIns="0">
              <a:spAutoFit/>
            </a:bodyPr>
            <a:lstStyle/>
            <a:p>
              <a:pPr algn="l"/>
              <a:endParaRPr lang="es-ES_tradnl" sz="1100" dirty="0">
                <a:solidFill>
                  <a:srgbClr val="D60093"/>
                </a:solidFill>
              </a:endParaRPr>
            </a:p>
            <a:p>
              <a:endParaRPr lang="es-ES_tradnl" sz="1100" dirty="0" smtClean="0">
                <a:solidFill>
                  <a:srgbClr val="D60093"/>
                </a:solidFill>
              </a:endParaRPr>
            </a:p>
            <a:p>
              <a:r>
                <a:rPr lang="es-ES_tradnl" sz="1100" dirty="0" smtClean="0">
                  <a:solidFill>
                    <a:srgbClr val="D60093"/>
                  </a:solidFill>
                </a:rPr>
                <a:t>•</a:t>
              </a:r>
              <a:r>
                <a:rPr lang="es-ES_tradnl" sz="1100" dirty="0" smtClean="0">
                  <a:solidFill>
                    <a:srgbClr val="000000"/>
                  </a:solidFill>
                </a:rPr>
                <a:t> </a:t>
              </a:r>
              <a:r>
                <a:rPr lang="es-ES_tradnl" dirty="0" smtClean="0">
                  <a:solidFill>
                    <a:srgbClr val="000000"/>
                  </a:solidFill>
                </a:rPr>
                <a:t> </a:t>
              </a:r>
              <a:r>
                <a:rPr lang="es-ES_tradnl" sz="1000" dirty="0">
                  <a:solidFill>
                    <a:srgbClr val="000000"/>
                  </a:solidFill>
                </a:rPr>
                <a:t>Producciones Cinematográficas </a:t>
              </a:r>
              <a:r>
                <a:rPr lang="es-ES_tradnl" sz="1000" dirty="0" smtClean="0">
                  <a:solidFill>
                    <a:srgbClr val="000000"/>
                  </a:solidFill>
                </a:rPr>
                <a:t>Españolas</a:t>
              </a:r>
              <a:endParaRPr lang="es-ES_tradnl" sz="1000" dirty="0"/>
            </a:p>
          </p:txBody>
        </p:sp>
        <p:sp>
          <p:nvSpPr>
            <p:cNvPr id="15393" name="Rectangle 26"/>
            <p:cNvSpPr>
              <a:spLocks noChangeArrowheads="1"/>
            </p:cNvSpPr>
            <p:nvPr/>
          </p:nvSpPr>
          <p:spPr bwMode="auto">
            <a:xfrm>
              <a:off x="539" y="2306"/>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395" name="Rectangle 28"/>
            <p:cNvSpPr>
              <a:spLocks noChangeArrowheads="1"/>
            </p:cNvSpPr>
            <p:nvPr/>
          </p:nvSpPr>
          <p:spPr bwMode="auto">
            <a:xfrm>
              <a:off x="539" y="2592"/>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397" name="Rectangle 30"/>
            <p:cNvSpPr>
              <a:spLocks noChangeArrowheads="1"/>
            </p:cNvSpPr>
            <p:nvPr/>
          </p:nvSpPr>
          <p:spPr bwMode="auto">
            <a:xfrm>
              <a:off x="539" y="2877"/>
              <a:ext cx="0" cy="107"/>
            </a:xfrm>
            <a:prstGeom prst="rect">
              <a:avLst/>
            </a:prstGeom>
            <a:noFill/>
            <a:ln w="9525">
              <a:noFill/>
              <a:miter lim="800000"/>
              <a:headEnd/>
              <a:tailEnd/>
            </a:ln>
          </p:spPr>
          <p:txBody>
            <a:bodyPr wrap="none" lIns="0" tIns="0" rIns="0" bIns="0">
              <a:spAutoFit/>
            </a:bodyPr>
            <a:lstStyle/>
            <a:p>
              <a:pPr algn="l"/>
              <a:endParaRPr lang="es-ES_tradnl" sz="1100" b="1">
                <a:solidFill>
                  <a:srgbClr val="000000"/>
                </a:solidFill>
              </a:endParaRPr>
            </a:p>
          </p:txBody>
        </p:sp>
        <p:sp>
          <p:nvSpPr>
            <p:cNvPr id="15399" name="Rectangle 32"/>
            <p:cNvSpPr>
              <a:spLocks noChangeArrowheads="1"/>
            </p:cNvSpPr>
            <p:nvPr/>
          </p:nvSpPr>
          <p:spPr bwMode="auto">
            <a:xfrm>
              <a:off x="539" y="3163"/>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0" name="Rectangle 33"/>
            <p:cNvSpPr>
              <a:spLocks noChangeArrowheads="1"/>
            </p:cNvSpPr>
            <p:nvPr/>
          </p:nvSpPr>
          <p:spPr bwMode="auto">
            <a:xfrm>
              <a:off x="539" y="3449"/>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1" name="Rectangle 34"/>
            <p:cNvSpPr>
              <a:spLocks noChangeArrowheads="1"/>
            </p:cNvSpPr>
            <p:nvPr/>
          </p:nvSpPr>
          <p:spPr bwMode="auto">
            <a:xfrm>
              <a:off x="539" y="3592"/>
              <a:ext cx="0" cy="194"/>
            </a:xfrm>
            <a:prstGeom prst="rect">
              <a:avLst/>
            </a:prstGeom>
            <a:noFill/>
            <a:ln w="9525">
              <a:noFill/>
              <a:miter lim="800000"/>
              <a:headEnd/>
              <a:tailEnd/>
            </a:ln>
          </p:spPr>
          <p:txBody>
            <a:bodyPr wrap="none" lIns="0" tIns="0" rIns="0" bIns="0">
              <a:spAutoFit/>
            </a:bodyPr>
            <a:lstStyle/>
            <a:p>
              <a:pPr algn="l"/>
              <a:endParaRPr lang="es-ES_tradnl" b="1">
                <a:solidFill>
                  <a:srgbClr val="FF0000"/>
                </a:solidFill>
              </a:endParaRPr>
            </a:p>
          </p:txBody>
        </p:sp>
        <p:sp>
          <p:nvSpPr>
            <p:cNvPr id="15402" name="Rectangle 35"/>
            <p:cNvSpPr>
              <a:spLocks noChangeArrowheads="1"/>
            </p:cNvSpPr>
            <p:nvPr/>
          </p:nvSpPr>
          <p:spPr bwMode="auto">
            <a:xfrm>
              <a:off x="539" y="3735"/>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3" name="Rectangle 36"/>
            <p:cNvSpPr>
              <a:spLocks noChangeArrowheads="1"/>
            </p:cNvSpPr>
            <p:nvPr/>
          </p:nvSpPr>
          <p:spPr bwMode="auto">
            <a:xfrm>
              <a:off x="539" y="3306"/>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sp>
          <p:nvSpPr>
            <p:cNvPr id="15404" name="Rectangle 37"/>
            <p:cNvSpPr>
              <a:spLocks noChangeArrowheads="1"/>
            </p:cNvSpPr>
            <p:nvPr/>
          </p:nvSpPr>
          <p:spPr bwMode="auto">
            <a:xfrm>
              <a:off x="505" y="3930"/>
              <a:ext cx="2129" cy="97"/>
            </a:xfrm>
            <a:prstGeom prst="rect">
              <a:avLst/>
            </a:prstGeom>
            <a:noFill/>
            <a:ln w="9525">
              <a:noFill/>
              <a:miter lim="800000"/>
              <a:headEnd/>
              <a:tailEnd/>
            </a:ln>
          </p:spPr>
          <p:txBody>
            <a:bodyPr wrap="none" lIns="0" tIns="0" rIns="0" bIns="0">
              <a:spAutoFit/>
            </a:bodyPr>
            <a:lstStyle/>
            <a:p>
              <a:pPr algn="l"/>
              <a:r>
                <a:rPr lang="es-ES_tradnl" sz="1000" dirty="0">
                  <a:solidFill>
                    <a:srgbClr val="D60093"/>
                  </a:solidFill>
                </a:rPr>
                <a:t>•</a:t>
              </a:r>
              <a:r>
                <a:rPr lang="es-ES_tradnl" sz="1000" b="1" dirty="0">
                  <a:solidFill>
                    <a:srgbClr val="000000"/>
                  </a:solidFill>
                </a:rPr>
                <a:t>Por donaciones a entidades acogidas a Ley </a:t>
              </a:r>
              <a:r>
                <a:rPr lang="es-ES_tradnl" sz="1000" b="1" dirty="0" smtClean="0">
                  <a:solidFill>
                    <a:srgbClr val="000000"/>
                  </a:solidFill>
                </a:rPr>
                <a:t>49/02</a:t>
              </a:r>
              <a:endParaRPr lang="es-ES_tradnl" sz="1000" b="1" dirty="0">
                <a:solidFill>
                  <a:srgbClr val="FF0000"/>
                </a:solidFill>
              </a:endParaRPr>
            </a:p>
          </p:txBody>
        </p:sp>
        <p:sp>
          <p:nvSpPr>
            <p:cNvPr id="15405" name="Line 38"/>
            <p:cNvSpPr>
              <a:spLocks noChangeShapeType="1"/>
            </p:cNvSpPr>
            <p:nvPr/>
          </p:nvSpPr>
          <p:spPr bwMode="auto">
            <a:xfrm>
              <a:off x="461" y="3743"/>
              <a:ext cx="5139" cy="12"/>
            </a:xfrm>
            <a:prstGeom prst="line">
              <a:avLst/>
            </a:prstGeom>
            <a:noFill/>
            <a:ln w="9525" cap="rnd">
              <a:solidFill>
                <a:srgbClr val="009900"/>
              </a:solidFill>
              <a:prstDash val="sysDot"/>
              <a:round/>
              <a:headEnd/>
              <a:tailEnd/>
            </a:ln>
          </p:spPr>
          <p:txBody>
            <a:bodyPr wrap="none" anchor="ctr"/>
            <a:lstStyle/>
            <a:p>
              <a:endParaRPr lang="es-ES_tradnl"/>
            </a:p>
          </p:txBody>
        </p:sp>
        <p:sp>
          <p:nvSpPr>
            <p:cNvPr id="15406" name="Rectangle 39"/>
            <p:cNvSpPr>
              <a:spLocks noChangeArrowheads="1"/>
            </p:cNvSpPr>
            <p:nvPr/>
          </p:nvSpPr>
          <p:spPr bwMode="auto">
            <a:xfrm>
              <a:off x="2890" y="734"/>
              <a:ext cx="1282" cy="213"/>
            </a:xfrm>
            <a:prstGeom prst="rect">
              <a:avLst/>
            </a:prstGeom>
            <a:noFill/>
            <a:ln w="9525">
              <a:noFill/>
              <a:miter lim="800000"/>
              <a:headEnd/>
              <a:tailEnd/>
            </a:ln>
          </p:spPr>
          <p:txBody>
            <a:bodyPr wrap="none" lIns="0" tIns="0" rIns="0" bIns="0">
              <a:spAutoFit/>
            </a:bodyPr>
            <a:lstStyle/>
            <a:p>
              <a:pPr algn="l"/>
              <a:r>
                <a:rPr lang="es-ES_tradnl" sz="1000" dirty="0">
                  <a:solidFill>
                    <a:srgbClr val="000000"/>
                  </a:solidFill>
                </a:rPr>
                <a:t>C.I. CORRESPONDIENTE A LAS</a:t>
              </a:r>
            </a:p>
            <a:p>
              <a:pPr algn="l">
                <a:spcBef>
                  <a:spcPct val="20000"/>
                </a:spcBef>
              </a:pPr>
              <a:r>
                <a:rPr lang="es-ES_tradnl" sz="1000" dirty="0">
                  <a:solidFill>
                    <a:srgbClr val="000000"/>
                  </a:solidFill>
                </a:rPr>
                <a:t>       RENTAS  BONIFICADAS</a:t>
              </a:r>
            </a:p>
          </p:txBody>
        </p:sp>
        <p:sp>
          <p:nvSpPr>
            <p:cNvPr id="15409" name="Rectangle 42"/>
            <p:cNvSpPr>
              <a:spLocks noChangeArrowheads="1"/>
            </p:cNvSpPr>
            <p:nvPr/>
          </p:nvSpPr>
          <p:spPr bwMode="auto">
            <a:xfrm>
              <a:off x="2890" y="1777"/>
              <a:ext cx="0" cy="194"/>
            </a:xfrm>
            <a:prstGeom prst="rect">
              <a:avLst/>
            </a:prstGeom>
            <a:noFill/>
            <a:ln w="9525">
              <a:noFill/>
              <a:miter lim="800000"/>
              <a:headEnd/>
              <a:tailEnd/>
            </a:ln>
          </p:spPr>
          <p:txBody>
            <a:bodyPr wrap="none" lIns="0" tIns="0" rIns="0" bIns="0">
              <a:spAutoFit/>
            </a:bodyPr>
            <a:lstStyle/>
            <a:p>
              <a:pPr algn="l"/>
              <a:endParaRPr lang="es-ES_tradnl" sz="2000" b="1">
                <a:latin typeface="Verdana" pitchFamily="34" charset="0"/>
              </a:endParaRPr>
            </a:p>
          </p:txBody>
        </p:sp>
        <p:sp>
          <p:nvSpPr>
            <p:cNvPr id="15410" name="Rectangle 43"/>
            <p:cNvSpPr>
              <a:spLocks noChangeArrowheads="1"/>
            </p:cNvSpPr>
            <p:nvPr/>
          </p:nvSpPr>
          <p:spPr bwMode="auto">
            <a:xfrm>
              <a:off x="2809" y="2495"/>
              <a:ext cx="2121" cy="97"/>
            </a:xfrm>
            <a:prstGeom prst="rect">
              <a:avLst/>
            </a:prstGeom>
            <a:noFill/>
            <a:ln w="9525">
              <a:noFill/>
              <a:miter lim="800000"/>
              <a:headEnd/>
              <a:tailEnd/>
            </a:ln>
          </p:spPr>
          <p:txBody>
            <a:bodyPr wrap="none" lIns="0" tIns="0" rIns="0" bIns="0">
              <a:spAutoFit/>
            </a:bodyPr>
            <a:lstStyle/>
            <a:p>
              <a:pPr algn="l"/>
              <a:r>
                <a:rPr lang="es-ES_tradnl" sz="1000" b="1" dirty="0">
                  <a:solidFill>
                    <a:srgbClr val="FF0000"/>
                  </a:solidFill>
                </a:rPr>
                <a:t>25%</a:t>
              </a:r>
              <a:r>
                <a:rPr lang="en-US" sz="1000" b="1" dirty="0">
                  <a:solidFill>
                    <a:srgbClr val="FF0000"/>
                  </a:solidFill>
                </a:rPr>
                <a:t>¹</a:t>
              </a:r>
              <a:r>
                <a:rPr lang="es-ES_tradnl" sz="1000" b="1" dirty="0">
                  <a:solidFill>
                    <a:srgbClr val="FF0000"/>
                  </a:solidFill>
                </a:rPr>
                <a:t> s/ CIA+</a:t>
              </a:r>
              <a:r>
                <a:rPr lang="es-ES_tradnl" sz="1000" dirty="0">
                  <a:solidFill>
                    <a:srgbClr val="000000"/>
                  </a:solidFill>
                </a:rPr>
                <a:t> </a:t>
              </a:r>
              <a:r>
                <a:rPr lang="es-ES_tradnl" sz="1000" b="1" dirty="0" smtClean="0">
                  <a:solidFill>
                    <a:srgbClr val="FF0000"/>
                  </a:solidFill>
                </a:rPr>
                <a:t>[CIA+= </a:t>
              </a:r>
              <a:r>
                <a:rPr lang="es-ES_tradnl" sz="1000" b="1" dirty="0">
                  <a:solidFill>
                    <a:srgbClr val="FF0000"/>
                  </a:solidFill>
                </a:rPr>
                <a:t>C.I</a:t>
              </a:r>
              <a:r>
                <a:rPr lang="es-ES_tradnl" sz="1000" b="1" dirty="0" smtClean="0">
                  <a:solidFill>
                    <a:srgbClr val="FF0000"/>
                  </a:solidFill>
                </a:rPr>
                <a:t>. - (</a:t>
              </a:r>
              <a:r>
                <a:rPr lang="es-ES_tradnl" sz="1000" b="1" dirty="0">
                  <a:solidFill>
                    <a:srgbClr val="FF0000"/>
                  </a:solidFill>
                </a:rPr>
                <a:t>BONIF.  +  D.D.I</a:t>
              </a:r>
              <a:r>
                <a:rPr lang="es-ES_tradnl" sz="1000" b="1" dirty="0" smtClean="0">
                  <a:solidFill>
                    <a:srgbClr val="FF0000"/>
                  </a:solidFill>
                </a:rPr>
                <a:t>.)</a:t>
              </a:r>
              <a:r>
                <a:rPr lang="es-ES_tradnl" sz="1000" dirty="0" smtClean="0">
                  <a:solidFill>
                    <a:srgbClr val="FF0000"/>
                  </a:solidFill>
                </a:rPr>
                <a:t>]</a:t>
              </a:r>
              <a:endParaRPr lang="es-ES_tradnl" sz="1000" dirty="0">
                <a:solidFill>
                  <a:srgbClr val="FF0000"/>
                </a:solidFill>
              </a:endParaRPr>
            </a:p>
          </p:txBody>
        </p:sp>
        <p:sp>
          <p:nvSpPr>
            <p:cNvPr id="15411" name="Rectangle 44"/>
            <p:cNvSpPr>
              <a:spLocks noChangeArrowheads="1"/>
            </p:cNvSpPr>
            <p:nvPr/>
          </p:nvSpPr>
          <p:spPr bwMode="auto">
            <a:xfrm>
              <a:off x="2809" y="2734"/>
              <a:ext cx="1939" cy="97"/>
            </a:xfrm>
            <a:prstGeom prst="rect">
              <a:avLst/>
            </a:prstGeom>
            <a:noFill/>
            <a:ln w="9525">
              <a:noFill/>
              <a:miter lim="800000"/>
              <a:headEnd/>
              <a:tailEnd/>
            </a:ln>
          </p:spPr>
          <p:txBody>
            <a:bodyPr wrap="none" lIns="0" tIns="0" rIns="0" bIns="0">
              <a:spAutoFit/>
            </a:bodyPr>
            <a:lstStyle/>
            <a:p>
              <a:pPr algn="l"/>
              <a:r>
                <a:rPr lang="es-ES_tradnl" sz="1000" dirty="0">
                  <a:solidFill>
                    <a:srgbClr val="000000"/>
                  </a:solidFill>
                </a:rPr>
                <a:t>(Caso </a:t>
              </a:r>
              <a:r>
                <a:rPr lang="es-ES_tradnl" sz="1000" dirty="0" smtClean="0">
                  <a:solidFill>
                    <a:srgbClr val="000000"/>
                  </a:solidFill>
                </a:rPr>
                <a:t>particular </a:t>
              </a:r>
              <a:r>
                <a:rPr lang="es-ES_tradnl" sz="1000" dirty="0" err="1" smtClean="0">
                  <a:solidFill>
                    <a:srgbClr val="000000"/>
                  </a:solidFill>
                </a:rPr>
                <a:t>I+D+i</a:t>
              </a:r>
              <a:r>
                <a:rPr lang="es-ES_tradnl" sz="1000" dirty="0" smtClean="0">
                  <a:solidFill>
                    <a:srgbClr val="000000"/>
                  </a:solidFill>
                </a:rPr>
                <a:t> </a:t>
              </a:r>
              <a:r>
                <a:rPr lang="es-ES_tradnl" sz="1000" dirty="0">
                  <a:solidFill>
                    <a:srgbClr val="000000"/>
                  </a:solidFill>
                </a:rPr>
                <a:t>:  puede ser </a:t>
              </a:r>
              <a:r>
                <a:rPr lang="es-ES_tradnl" sz="1000" b="1" dirty="0" smtClean="0">
                  <a:solidFill>
                    <a:srgbClr val="FF0000"/>
                  </a:solidFill>
                </a:rPr>
                <a:t>50%</a:t>
              </a:r>
              <a:r>
                <a:rPr lang="en-US" sz="1000" b="1" dirty="0" smtClean="0">
                  <a:solidFill>
                    <a:srgbClr val="FF0000"/>
                  </a:solidFill>
                </a:rPr>
                <a:t>¹</a:t>
              </a:r>
              <a:r>
                <a:rPr lang="es-ES_tradnl" sz="1000" dirty="0" smtClean="0">
                  <a:solidFill>
                    <a:srgbClr val="000000"/>
                  </a:solidFill>
                </a:rPr>
                <a:t>)</a:t>
              </a:r>
              <a:r>
                <a:rPr lang="es-ES_tradnl" sz="1000" dirty="0" smtClean="0">
                  <a:solidFill>
                    <a:srgbClr val="D60093"/>
                  </a:solidFill>
                </a:rPr>
                <a:t>(*)</a:t>
              </a:r>
              <a:endParaRPr lang="es-ES_tradnl" sz="1000" dirty="0">
                <a:solidFill>
                  <a:srgbClr val="D60093"/>
                </a:solidFill>
              </a:endParaRPr>
            </a:p>
          </p:txBody>
        </p:sp>
        <p:sp>
          <p:nvSpPr>
            <p:cNvPr id="15412" name="Rectangle 45"/>
            <p:cNvSpPr>
              <a:spLocks noChangeArrowheads="1"/>
            </p:cNvSpPr>
            <p:nvPr/>
          </p:nvSpPr>
          <p:spPr bwMode="auto">
            <a:xfrm>
              <a:off x="2890" y="3930"/>
              <a:ext cx="1711" cy="97"/>
            </a:xfrm>
            <a:prstGeom prst="rect">
              <a:avLst/>
            </a:prstGeom>
            <a:noFill/>
            <a:ln w="9525">
              <a:noFill/>
              <a:miter lim="800000"/>
              <a:headEnd/>
              <a:tailEnd/>
            </a:ln>
          </p:spPr>
          <p:txBody>
            <a:bodyPr wrap="none" lIns="0" tIns="0" rIns="0" bIns="0">
              <a:spAutoFit/>
            </a:bodyPr>
            <a:lstStyle/>
            <a:p>
              <a:pPr algn="l"/>
              <a:r>
                <a:rPr lang="es-ES_tradnl" sz="1000" dirty="0">
                  <a:solidFill>
                    <a:srgbClr val="000000"/>
                  </a:solidFill>
                </a:rPr>
                <a:t>Límite de Base :   B. de </a:t>
              </a:r>
              <a:r>
                <a:rPr lang="es-ES_tradnl" sz="1000" dirty="0" err="1">
                  <a:solidFill>
                    <a:srgbClr val="000000"/>
                  </a:solidFill>
                </a:rPr>
                <a:t>Ded</a:t>
              </a:r>
              <a:r>
                <a:rPr lang="es-ES_tradnl" sz="1000" dirty="0">
                  <a:solidFill>
                    <a:srgbClr val="000000"/>
                  </a:solidFill>
                </a:rPr>
                <a:t>.</a:t>
              </a:r>
              <a:r>
                <a:rPr lang="es-ES_tradnl" sz="1000" dirty="0">
                  <a:solidFill>
                    <a:srgbClr val="D60093"/>
                  </a:solidFill>
                </a:rPr>
                <a:t> </a:t>
              </a:r>
              <a:r>
                <a:rPr lang="es-ES_tradnl" sz="1000" dirty="0">
                  <a:solidFill>
                    <a:srgbClr val="000000"/>
                  </a:solidFill>
                </a:rPr>
                <a:t> ≤  10% B.I.</a:t>
              </a:r>
            </a:p>
          </p:txBody>
        </p:sp>
        <p:sp>
          <p:nvSpPr>
            <p:cNvPr id="15413" name="Rectangle 46"/>
            <p:cNvSpPr>
              <a:spLocks noChangeArrowheads="1"/>
            </p:cNvSpPr>
            <p:nvPr/>
          </p:nvSpPr>
          <p:spPr bwMode="auto">
            <a:xfrm>
              <a:off x="5046" y="776"/>
              <a:ext cx="352" cy="107"/>
            </a:xfrm>
            <a:prstGeom prst="rect">
              <a:avLst/>
            </a:prstGeom>
            <a:noFill/>
            <a:ln w="9525">
              <a:noFill/>
              <a:miter lim="800000"/>
              <a:headEnd/>
              <a:tailEnd/>
            </a:ln>
          </p:spPr>
          <p:txBody>
            <a:bodyPr wrap="none" lIns="0" tIns="0" rIns="0" bIns="0">
              <a:spAutoFit/>
            </a:bodyPr>
            <a:lstStyle/>
            <a:p>
              <a:pPr algn="l"/>
              <a:r>
                <a:rPr lang="es-ES_tradnl" sz="1100">
                  <a:solidFill>
                    <a:srgbClr val="000000"/>
                  </a:solidFill>
                </a:rPr>
                <a:t>---------</a:t>
              </a:r>
              <a:endParaRPr lang="es-ES_tradnl"/>
            </a:p>
          </p:txBody>
        </p:sp>
        <p:sp>
          <p:nvSpPr>
            <p:cNvPr id="15415" name="Rectangle 48"/>
            <p:cNvSpPr>
              <a:spLocks noChangeArrowheads="1"/>
            </p:cNvSpPr>
            <p:nvPr/>
          </p:nvSpPr>
          <p:spPr bwMode="auto">
            <a:xfrm>
              <a:off x="4990" y="1211"/>
              <a:ext cx="486" cy="194"/>
            </a:xfrm>
            <a:prstGeom prst="rect">
              <a:avLst/>
            </a:prstGeom>
            <a:noFill/>
            <a:ln w="9525">
              <a:noFill/>
              <a:miter lim="800000"/>
              <a:headEnd/>
              <a:tailEnd/>
            </a:ln>
          </p:spPr>
          <p:txBody>
            <a:bodyPr wrap="none" lIns="0" tIns="0" rIns="0" bIns="0">
              <a:spAutoFit/>
            </a:bodyPr>
            <a:lstStyle/>
            <a:p>
              <a:r>
                <a:rPr lang="es-ES_tradnl" sz="1000" u="sng" dirty="0" smtClean="0">
                  <a:solidFill>
                    <a:srgbClr val="FF0000"/>
                  </a:solidFill>
                </a:rPr>
                <a:t>SIN</a:t>
              </a:r>
              <a:r>
                <a:rPr lang="es-ES_tradnl" sz="1000" dirty="0" smtClean="0">
                  <a:solidFill>
                    <a:srgbClr val="FF0000"/>
                  </a:solidFill>
                </a:rPr>
                <a:t> LIMITE</a:t>
              </a:r>
            </a:p>
            <a:p>
              <a:r>
                <a:rPr lang="es-ES_tradnl" sz="1000" dirty="0" smtClean="0">
                  <a:solidFill>
                    <a:srgbClr val="FF0000"/>
                  </a:solidFill>
                </a:rPr>
                <a:t> temporal</a:t>
              </a:r>
              <a:endParaRPr lang="es-ES_tradnl" sz="1000" dirty="0">
                <a:solidFill>
                  <a:srgbClr val="FF0000"/>
                </a:solidFill>
              </a:endParaRPr>
            </a:p>
          </p:txBody>
        </p:sp>
        <p:sp>
          <p:nvSpPr>
            <p:cNvPr id="15416" name="Rectangle 49"/>
            <p:cNvSpPr>
              <a:spLocks noChangeArrowheads="1"/>
            </p:cNvSpPr>
            <p:nvPr/>
          </p:nvSpPr>
          <p:spPr bwMode="auto">
            <a:xfrm>
              <a:off x="4990" y="1882"/>
              <a:ext cx="528" cy="97"/>
            </a:xfrm>
            <a:prstGeom prst="rect">
              <a:avLst/>
            </a:prstGeom>
            <a:noFill/>
            <a:ln w="9525">
              <a:noFill/>
              <a:miter lim="800000"/>
              <a:headEnd/>
              <a:tailEnd/>
            </a:ln>
          </p:spPr>
          <p:txBody>
            <a:bodyPr wrap="none" lIns="0" tIns="0" rIns="0" bIns="0">
              <a:spAutoFit/>
            </a:bodyPr>
            <a:lstStyle/>
            <a:p>
              <a:r>
                <a:rPr lang="es-ES_tradnl" sz="1000" dirty="0" smtClean="0">
                  <a:solidFill>
                    <a:srgbClr val="FF0000"/>
                  </a:solidFill>
                </a:rPr>
                <a:t>18</a:t>
              </a:r>
              <a:r>
                <a:rPr lang="es-ES_tradnl" sz="1000" b="1" dirty="0" smtClean="0">
                  <a:solidFill>
                    <a:srgbClr val="FF0000"/>
                  </a:solidFill>
                </a:rPr>
                <a:t> </a:t>
              </a:r>
              <a:r>
                <a:rPr lang="es-ES_tradnl" sz="1000" dirty="0" smtClean="0">
                  <a:solidFill>
                    <a:srgbClr val="000000"/>
                  </a:solidFill>
                </a:rPr>
                <a:t>AÑOS </a:t>
              </a:r>
              <a:r>
                <a:rPr lang="es-ES_tradnl" sz="1000" dirty="0" smtClean="0">
                  <a:solidFill>
                    <a:srgbClr val="D60093"/>
                  </a:solidFill>
                </a:rPr>
                <a:t>(*)</a:t>
              </a:r>
              <a:endParaRPr lang="es-ES_tradnl" sz="1000" dirty="0"/>
            </a:p>
          </p:txBody>
        </p:sp>
        <p:sp>
          <p:nvSpPr>
            <p:cNvPr id="15417" name="Rectangle 50"/>
            <p:cNvSpPr>
              <a:spLocks noChangeArrowheads="1"/>
            </p:cNvSpPr>
            <p:nvPr/>
          </p:nvSpPr>
          <p:spPr bwMode="auto">
            <a:xfrm>
              <a:off x="4990" y="2363"/>
              <a:ext cx="369" cy="97"/>
            </a:xfrm>
            <a:prstGeom prst="rect">
              <a:avLst/>
            </a:prstGeom>
            <a:noFill/>
            <a:ln w="9525">
              <a:noFill/>
              <a:miter lim="800000"/>
              <a:headEnd/>
              <a:tailEnd/>
            </a:ln>
          </p:spPr>
          <p:txBody>
            <a:bodyPr wrap="none" lIns="0" tIns="0" rIns="0" bIns="0">
              <a:spAutoFit/>
            </a:bodyPr>
            <a:lstStyle/>
            <a:p>
              <a:pPr algn="l"/>
              <a:r>
                <a:rPr lang="es-ES_tradnl" sz="1000" dirty="0" smtClean="0">
                  <a:solidFill>
                    <a:srgbClr val="FF0000"/>
                  </a:solidFill>
                </a:rPr>
                <a:t>15</a:t>
              </a:r>
              <a:r>
                <a:rPr lang="es-ES_tradnl" sz="1000" dirty="0" smtClean="0">
                  <a:solidFill>
                    <a:srgbClr val="000000"/>
                  </a:solidFill>
                </a:rPr>
                <a:t> </a:t>
              </a:r>
              <a:r>
                <a:rPr lang="es-ES_tradnl" sz="1000" dirty="0">
                  <a:solidFill>
                    <a:srgbClr val="000000"/>
                  </a:solidFill>
                </a:rPr>
                <a:t>AÑOS</a:t>
              </a:r>
            </a:p>
          </p:txBody>
        </p:sp>
        <p:sp>
          <p:nvSpPr>
            <p:cNvPr id="15419" name="Rectangle 52"/>
            <p:cNvSpPr>
              <a:spLocks noChangeArrowheads="1"/>
            </p:cNvSpPr>
            <p:nvPr/>
          </p:nvSpPr>
          <p:spPr bwMode="auto">
            <a:xfrm>
              <a:off x="4990" y="3930"/>
              <a:ext cx="407" cy="107"/>
            </a:xfrm>
            <a:prstGeom prst="rect">
              <a:avLst/>
            </a:prstGeom>
            <a:noFill/>
            <a:ln w="9525">
              <a:noFill/>
              <a:miter lim="800000"/>
              <a:headEnd/>
              <a:tailEnd/>
            </a:ln>
          </p:spPr>
          <p:txBody>
            <a:bodyPr wrap="none" lIns="0" tIns="0" rIns="0" bIns="0">
              <a:spAutoFit/>
            </a:bodyPr>
            <a:lstStyle/>
            <a:p>
              <a:pPr algn="l"/>
              <a:r>
                <a:rPr lang="es-ES_tradnl" sz="1100" dirty="0">
                  <a:solidFill>
                    <a:srgbClr val="FF0000"/>
                  </a:solidFill>
                </a:rPr>
                <a:t>10</a:t>
              </a:r>
              <a:r>
                <a:rPr lang="es-ES_tradnl" sz="1100" dirty="0">
                  <a:solidFill>
                    <a:srgbClr val="000000"/>
                  </a:solidFill>
                </a:rPr>
                <a:t> AÑOS</a:t>
              </a:r>
              <a:endParaRPr lang="es-ES_tradnl" dirty="0"/>
            </a:p>
          </p:txBody>
        </p:sp>
        <p:sp>
          <p:nvSpPr>
            <p:cNvPr id="15420" name="Rectangle 53"/>
            <p:cNvSpPr>
              <a:spLocks noChangeArrowheads="1"/>
            </p:cNvSpPr>
            <p:nvPr/>
          </p:nvSpPr>
          <p:spPr bwMode="auto">
            <a:xfrm>
              <a:off x="539" y="3020"/>
              <a:ext cx="0" cy="107"/>
            </a:xfrm>
            <a:prstGeom prst="rect">
              <a:avLst/>
            </a:prstGeom>
            <a:noFill/>
            <a:ln w="9525">
              <a:noFill/>
              <a:miter lim="800000"/>
              <a:headEnd/>
              <a:tailEnd/>
            </a:ln>
          </p:spPr>
          <p:txBody>
            <a:bodyPr wrap="none" lIns="0" tIns="0" rIns="0" bIns="0">
              <a:spAutoFit/>
            </a:bodyPr>
            <a:lstStyle/>
            <a:p>
              <a:pPr algn="l"/>
              <a:endParaRPr lang="es-ES_tradnl" sz="1100">
                <a:solidFill>
                  <a:srgbClr val="000000"/>
                </a:solidFill>
              </a:endParaRPr>
            </a:p>
          </p:txBody>
        </p:sp>
      </p:grpSp>
      <p:sp>
        <p:nvSpPr>
          <p:cNvPr id="15366" name="Rectangle 55"/>
          <p:cNvSpPr>
            <a:spLocks noChangeArrowheads="1"/>
          </p:cNvSpPr>
          <p:nvPr/>
        </p:nvSpPr>
        <p:spPr bwMode="auto">
          <a:xfrm>
            <a:off x="322003" y="5468779"/>
            <a:ext cx="4086375" cy="246221"/>
          </a:xfrm>
          <a:prstGeom prst="rect">
            <a:avLst/>
          </a:prstGeom>
          <a:noFill/>
          <a:ln w="9525">
            <a:noFill/>
            <a:miter lim="800000"/>
            <a:headEnd/>
            <a:tailEnd/>
          </a:ln>
        </p:spPr>
        <p:txBody>
          <a:bodyPr wrap="none">
            <a:spAutoFit/>
          </a:bodyPr>
          <a:lstStyle/>
          <a:p>
            <a:r>
              <a:rPr lang="es-ES_tradnl" sz="1000" dirty="0">
                <a:solidFill>
                  <a:srgbClr val="D60093"/>
                </a:solidFill>
              </a:rPr>
              <a:t>•</a:t>
            </a:r>
            <a:r>
              <a:rPr lang="es-ES_tradnl" sz="1000" b="1" dirty="0">
                <a:solidFill>
                  <a:srgbClr val="000000"/>
                </a:solidFill>
              </a:rPr>
              <a:t>Por Creación Empleo Trabajadores </a:t>
            </a:r>
            <a:r>
              <a:rPr lang="es-ES_tradnl" sz="1000" dirty="0" smtClean="0">
                <a:solidFill>
                  <a:srgbClr val="000000"/>
                </a:solidFill>
              </a:rPr>
              <a:t>con Discapacidad </a:t>
            </a:r>
            <a:endParaRPr lang="es-ES_tradnl" sz="1000" b="1" dirty="0">
              <a:solidFill>
                <a:srgbClr val="FF0000"/>
              </a:solidFill>
            </a:endParaRPr>
          </a:p>
        </p:txBody>
      </p:sp>
      <p:sp>
        <p:nvSpPr>
          <p:cNvPr id="15370" name="Rectangle 62"/>
          <p:cNvSpPr>
            <a:spLocks noChangeArrowheads="1"/>
          </p:cNvSpPr>
          <p:nvPr/>
        </p:nvSpPr>
        <p:spPr bwMode="auto">
          <a:xfrm>
            <a:off x="4659562" y="3335179"/>
            <a:ext cx="2731838" cy="246221"/>
          </a:xfrm>
          <a:prstGeom prst="rect">
            <a:avLst/>
          </a:prstGeom>
          <a:noFill/>
          <a:ln w="9525">
            <a:noFill/>
            <a:miter lim="800000"/>
            <a:headEnd/>
            <a:tailEnd/>
          </a:ln>
        </p:spPr>
        <p:txBody>
          <a:bodyPr wrap="none">
            <a:spAutoFit/>
          </a:bodyPr>
          <a:lstStyle/>
          <a:p>
            <a:r>
              <a:rPr lang="es-ES_tradnl" sz="1000" b="1" u="sng" dirty="0">
                <a:solidFill>
                  <a:srgbClr val="000000"/>
                </a:solidFill>
              </a:rPr>
              <a:t>CON</a:t>
            </a:r>
            <a:r>
              <a:rPr lang="es-ES_tradnl" sz="1000" b="1" dirty="0">
                <a:solidFill>
                  <a:srgbClr val="000000"/>
                </a:solidFill>
              </a:rPr>
              <a:t> LIMITE:</a:t>
            </a:r>
            <a:r>
              <a:rPr lang="es-ES_tradnl" sz="1000" dirty="0">
                <a:solidFill>
                  <a:srgbClr val="000000"/>
                </a:solidFill>
              </a:rPr>
              <a:t>  </a:t>
            </a:r>
            <a:r>
              <a:rPr lang="es-ES_tradnl" sz="1000" b="1" dirty="0">
                <a:solidFill>
                  <a:srgbClr val="FF0000"/>
                </a:solidFill>
              </a:rPr>
              <a:t>25</a:t>
            </a:r>
            <a:r>
              <a:rPr lang="es-ES_tradnl" sz="1000" b="1" dirty="0" smtClean="0">
                <a:solidFill>
                  <a:srgbClr val="FF0000"/>
                </a:solidFill>
              </a:rPr>
              <a:t>% ó 50% </a:t>
            </a:r>
            <a:r>
              <a:rPr lang="es-ES_tradnl" sz="1000" b="1" dirty="0">
                <a:solidFill>
                  <a:srgbClr val="FF0000"/>
                </a:solidFill>
              </a:rPr>
              <a:t>s/ CIA+</a:t>
            </a:r>
            <a:r>
              <a:rPr lang="es-ES_tradnl" sz="1000" dirty="0"/>
              <a:t> </a:t>
            </a:r>
          </a:p>
        </p:txBody>
      </p:sp>
      <p:sp>
        <p:nvSpPr>
          <p:cNvPr id="50" name="Rectangle 50"/>
          <p:cNvSpPr>
            <a:spLocks noChangeArrowheads="1"/>
          </p:cNvSpPr>
          <p:nvPr/>
        </p:nvSpPr>
        <p:spPr bwMode="auto">
          <a:xfrm>
            <a:off x="8229600" y="5027612"/>
            <a:ext cx="634603" cy="153988"/>
          </a:xfrm>
          <a:prstGeom prst="rect">
            <a:avLst/>
          </a:prstGeom>
          <a:noFill/>
          <a:ln w="9525">
            <a:noFill/>
            <a:miter lim="800000"/>
            <a:headEnd/>
            <a:tailEnd/>
          </a:ln>
        </p:spPr>
        <p:txBody>
          <a:bodyPr wrap="none" lIns="0" tIns="0" rIns="0" bIns="0">
            <a:spAutoFit/>
          </a:bodyPr>
          <a:lstStyle/>
          <a:p>
            <a:pPr algn="l"/>
            <a:r>
              <a:rPr lang="es-ES_tradnl" sz="1000" dirty="0" smtClean="0">
                <a:solidFill>
                  <a:srgbClr val="FF0000"/>
                </a:solidFill>
              </a:rPr>
              <a:t>15</a:t>
            </a:r>
            <a:r>
              <a:rPr lang="es-ES_tradnl" sz="1000" dirty="0" smtClean="0">
                <a:solidFill>
                  <a:srgbClr val="000000"/>
                </a:solidFill>
              </a:rPr>
              <a:t> </a:t>
            </a:r>
            <a:r>
              <a:rPr lang="es-ES_tradnl" sz="1000" dirty="0">
                <a:solidFill>
                  <a:srgbClr val="000000"/>
                </a:solidFill>
              </a:rPr>
              <a:t>AÑOS</a:t>
            </a:r>
          </a:p>
        </p:txBody>
      </p:sp>
      <p:sp>
        <p:nvSpPr>
          <p:cNvPr id="51" name="Rectangle 50"/>
          <p:cNvSpPr>
            <a:spLocks noChangeArrowheads="1"/>
          </p:cNvSpPr>
          <p:nvPr/>
        </p:nvSpPr>
        <p:spPr bwMode="auto">
          <a:xfrm>
            <a:off x="8229600" y="5562600"/>
            <a:ext cx="634603" cy="153988"/>
          </a:xfrm>
          <a:prstGeom prst="rect">
            <a:avLst/>
          </a:prstGeom>
          <a:noFill/>
          <a:ln w="9525">
            <a:noFill/>
            <a:miter lim="800000"/>
            <a:headEnd/>
            <a:tailEnd/>
          </a:ln>
        </p:spPr>
        <p:txBody>
          <a:bodyPr wrap="none" lIns="0" tIns="0" rIns="0" bIns="0">
            <a:spAutoFit/>
          </a:bodyPr>
          <a:lstStyle/>
          <a:p>
            <a:pPr algn="l"/>
            <a:r>
              <a:rPr lang="es-ES_tradnl" sz="1000" dirty="0" smtClean="0">
                <a:solidFill>
                  <a:srgbClr val="FF0000"/>
                </a:solidFill>
              </a:rPr>
              <a:t>15</a:t>
            </a:r>
            <a:r>
              <a:rPr lang="es-ES_tradnl" sz="1000" dirty="0" smtClean="0">
                <a:solidFill>
                  <a:srgbClr val="000000"/>
                </a:solidFill>
              </a:rPr>
              <a:t> </a:t>
            </a:r>
            <a:r>
              <a:rPr lang="es-ES_tradnl" sz="1000" dirty="0">
                <a:solidFill>
                  <a:srgbClr val="000000"/>
                </a:solidFill>
              </a:rPr>
              <a:t>AÑOS</a:t>
            </a:r>
          </a:p>
        </p:txBody>
      </p:sp>
      <p:sp>
        <p:nvSpPr>
          <p:cNvPr id="52" name="Rectangle 62"/>
          <p:cNvSpPr>
            <a:spLocks noChangeArrowheads="1"/>
          </p:cNvSpPr>
          <p:nvPr/>
        </p:nvSpPr>
        <p:spPr bwMode="auto">
          <a:xfrm>
            <a:off x="4495800" y="2057400"/>
            <a:ext cx="3057247" cy="246221"/>
          </a:xfrm>
          <a:prstGeom prst="rect">
            <a:avLst/>
          </a:prstGeom>
          <a:noFill/>
          <a:ln w="9525">
            <a:noFill/>
            <a:miter lim="800000"/>
            <a:headEnd/>
            <a:tailEnd/>
          </a:ln>
        </p:spPr>
        <p:txBody>
          <a:bodyPr wrap="none">
            <a:spAutoFit/>
          </a:bodyPr>
          <a:lstStyle/>
          <a:p>
            <a:r>
              <a:rPr lang="es-ES_tradnl" sz="1000" dirty="0" smtClean="0">
                <a:solidFill>
                  <a:srgbClr val="0000FF"/>
                </a:solidFill>
              </a:rPr>
              <a:t>INCN ≥ 20MM: </a:t>
            </a:r>
            <a:r>
              <a:rPr lang="es-ES_tradnl" sz="1000" b="1" u="sng" dirty="0" smtClean="0">
                <a:solidFill>
                  <a:srgbClr val="000000"/>
                </a:solidFill>
              </a:rPr>
              <a:t>CON</a:t>
            </a:r>
            <a:r>
              <a:rPr lang="es-ES_tradnl" sz="1000" b="1" dirty="0" smtClean="0">
                <a:solidFill>
                  <a:srgbClr val="000000"/>
                </a:solidFill>
              </a:rPr>
              <a:t> </a:t>
            </a:r>
            <a:r>
              <a:rPr lang="es-ES_tradnl" sz="1000" b="1" dirty="0">
                <a:solidFill>
                  <a:srgbClr val="000000"/>
                </a:solidFill>
              </a:rPr>
              <a:t>LIMITE</a:t>
            </a:r>
            <a:r>
              <a:rPr lang="es-ES_tradnl" sz="1000" b="1" dirty="0" smtClean="0">
                <a:solidFill>
                  <a:srgbClr val="000000"/>
                </a:solidFill>
              </a:rPr>
              <a:t>:</a:t>
            </a:r>
            <a:r>
              <a:rPr lang="es-ES_tradnl" sz="1000" b="1" dirty="0" smtClean="0">
                <a:solidFill>
                  <a:srgbClr val="FF0000"/>
                </a:solidFill>
              </a:rPr>
              <a:t> 50% </a:t>
            </a:r>
            <a:r>
              <a:rPr lang="es-ES_tradnl" sz="1000" b="1" dirty="0">
                <a:solidFill>
                  <a:srgbClr val="FF0000"/>
                </a:solidFill>
              </a:rPr>
              <a:t>s/ </a:t>
            </a:r>
            <a:r>
              <a:rPr lang="es-ES_tradnl" sz="1000" b="1" dirty="0" smtClean="0">
                <a:solidFill>
                  <a:srgbClr val="FF0000"/>
                </a:solidFill>
              </a:rPr>
              <a:t>CI</a:t>
            </a:r>
            <a:r>
              <a:rPr lang="es-ES_tradnl" sz="1000" dirty="0" smtClean="0"/>
              <a:t> </a:t>
            </a:r>
            <a:endParaRPr lang="es-ES_tradnl" sz="1000" dirty="0"/>
          </a:p>
        </p:txBody>
      </p:sp>
      <p:sp>
        <p:nvSpPr>
          <p:cNvPr id="53" name="Rectangle 41"/>
          <p:cNvSpPr>
            <a:spLocks noChangeArrowheads="1"/>
          </p:cNvSpPr>
          <p:nvPr/>
        </p:nvSpPr>
        <p:spPr bwMode="auto">
          <a:xfrm>
            <a:off x="4572000" y="1811923"/>
            <a:ext cx="1934825" cy="153888"/>
          </a:xfrm>
          <a:prstGeom prst="rect">
            <a:avLst/>
          </a:prstGeom>
          <a:noFill/>
          <a:ln w="9525">
            <a:noFill/>
            <a:miter lim="800000"/>
            <a:headEnd/>
            <a:tailEnd/>
          </a:ln>
        </p:spPr>
        <p:txBody>
          <a:bodyPr wrap="none" lIns="0" tIns="0" rIns="0" bIns="0">
            <a:spAutoFit/>
          </a:bodyPr>
          <a:lstStyle/>
          <a:p>
            <a:pPr algn="l"/>
            <a:r>
              <a:rPr lang="es-ES_tradnl" sz="1000" dirty="0" smtClean="0">
                <a:solidFill>
                  <a:srgbClr val="0000FF"/>
                </a:solidFill>
              </a:rPr>
              <a:t>INCN &lt; 20MM: </a:t>
            </a:r>
            <a:r>
              <a:rPr lang="es-ES_tradnl" sz="1000" u="sng" dirty="0" smtClean="0">
                <a:solidFill>
                  <a:srgbClr val="000000"/>
                </a:solidFill>
              </a:rPr>
              <a:t>SIN</a:t>
            </a:r>
            <a:r>
              <a:rPr lang="es-ES_tradnl" sz="1000" dirty="0" smtClean="0">
                <a:solidFill>
                  <a:srgbClr val="000000"/>
                </a:solidFill>
              </a:rPr>
              <a:t> </a:t>
            </a:r>
            <a:r>
              <a:rPr lang="es-ES_tradnl" sz="1000" dirty="0">
                <a:solidFill>
                  <a:srgbClr val="000000"/>
                </a:solidFill>
              </a:rPr>
              <a:t>LIMITE</a:t>
            </a:r>
            <a:endParaRPr lang="es-ES_tradnl" sz="1000" dirty="0"/>
          </a:p>
        </p:txBody>
      </p:sp>
      <p:sp>
        <p:nvSpPr>
          <p:cNvPr id="54" name="Rectangle 119"/>
          <p:cNvSpPr>
            <a:spLocks noChangeArrowheads="1"/>
          </p:cNvSpPr>
          <p:nvPr/>
        </p:nvSpPr>
        <p:spPr bwMode="auto">
          <a:xfrm>
            <a:off x="381793" y="4666645"/>
            <a:ext cx="4067571" cy="523220"/>
          </a:xfrm>
          <a:prstGeom prst="rect">
            <a:avLst/>
          </a:prstGeom>
          <a:noFill/>
          <a:ln w="9525">
            <a:noFill/>
            <a:miter lim="800000"/>
            <a:headEnd/>
            <a:tailEnd/>
          </a:ln>
        </p:spPr>
        <p:txBody>
          <a:bodyPr wrap="square" lIns="0" tIns="0" rIns="0" bIns="0">
            <a:spAutoFit/>
          </a:bodyPr>
          <a:lstStyle/>
          <a:p>
            <a:r>
              <a:rPr lang="es-ES_tradnl" sz="1000" dirty="0">
                <a:solidFill>
                  <a:srgbClr val="D60093"/>
                </a:solidFill>
              </a:rPr>
              <a:t>•</a:t>
            </a:r>
            <a:r>
              <a:rPr lang="es-ES_tradnl" sz="1000" dirty="0">
                <a:solidFill>
                  <a:srgbClr val="000000"/>
                </a:solidFill>
              </a:rPr>
              <a:t>  </a:t>
            </a:r>
            <a:r>
              <a:rPr lang="es-ES_tradnl" sz="1000" b="1" dirty="0">
                <a:solidFill>
                  <a:srgbClr val="FF0000"/>
                </a:solidFill>
              </a:rPr>
              <a:t>Creación Empleo. </a:t>
            </a:r>
            <a:r>
              <a:rPr lang="es-ES_tradnl" sz="1000" b="1" u="sng" dirty="0">
                <a:solidFill>
                  <a:srgbClr val="0000CC"/>
                </a:solidFill>
              </a:rPr>
              <a:t>Contrato a emprendedores</a:t>
            </a:r>
            <a:r>
              <a:rPr lang="es-ES_tradnl" sz="1000" b="1" dirty="0" smtClean="0">
                <a:solidFill>
                  <a:srgbClr val="0000CC"/>
                </a:solidFill>
              </a:rPr>
              <a:t>:</a:t>
            </a:r>
            <a:r>
              <a:rPr lang="es-ES_tradnl" sz="1000" b="1" dirty="0" smtClean="0">
                <a:solidFill>
                  <a:srgbClr val="FF0000"/>
                </a:solidFill>
              </a:rPr>
              <a:t>   </a:t>
            </a:r>
            <a:endParaRPr lang="es-ES_tradnl" sz="1000" b="1" dirty="0">
              <a:solidFill>
                <a:srgbClr val="FF0000"/>
              </a:solidFill>
            </a:endParaRPr>
          </a:p>
          <a:p>
            <a:pPr algn="l"/>
            <a:r>
              <a:rPr lang="es-ES_tradnl" sz="800" b="1" dirty="0">
                <a:solidFill>
                  <a:srgbClr val="FF3300"/>
                </a:solidFill>
                <a:sym typeface="Monotype Sorts" charset="2"/>
              </a:rPr>
              <a:t>       </a:t>
            </a:r>
            <a:r>
              <a:rPr lang="es-ES_tradnl" sz="1000" b="1" dirty="0">
                <a:solidFill>
                  <a:srgbClr val="FF0000"/>
                </a:solidFill>
              </a:rPr>
              <a:t> </a:t>
            </a:r>
            <a:r>
              <a:rPr lang="es-ES_tradnl" sz="1000" b="1" dirty="0">
                <a:solidFill>
                  <a:srgbClr val="000066"/>
                </a:solidFill>
              </a:rPr>
              <a:t>Cumpliendo </a:t>
            </a:r>
            <a:r>
              <a:rPr lang="es-ES_tradnl" sz="1000" b="1" dirty="0" smtClean="0">
                <a:solidFill>
                  <a:srgbClr val="000066"/>
                </a:solidFill>
              </a:rPr>
              <a:t>requisitos</a:t>
            </a:r>
          </a:p>
          <a:p>
            <a:pPr algn="l"/>
            <a:endParaRPr lang="es-ES_tradnl" sz="400" b="1" dirty="0" smtClean="0">
              <a:solidFill>
                <a:srgbClr val="000066"/>
              </a:solidFill>
            </a:endParaRPr>
          </a:p>
          <a:p>
            <a:pPr marL="171450" indent="-171450" algn="l">
              <a:buFont typeface="Courier New" panose="02070309020205020404" pitchFamily="49" charset="0"/>
              <a:buChar char="o"/>
            </a:pPr>
            <a:r>
              <a:rPr lang="es-ES_tradnl" sz="900" b="0" u="sng" dirty="0" smtClean="0">
                <a:solidFill>
                  <a:srgbClr val="FF0066"/>
                </a:solidFill>
              </a:rPr>
              <a:t>Desaparece</a:t>
            </a:r>
            <a:r>
              <a:rPr lang="es-ES_tradnl" sz="900" b="0" dirty="0" smtClean="0">
                <a:solidFill>
                  <a:srgbClr val="FF0066"/>
                </a:solidFill>
              </a:rPr>
              <a:t> para contratos formalizados </a:t>
            </a:r>
            <a:r>
              <a:rPr lang="es-ES_tradnl" sz="900" b="0" u="sng" dirty="0" smtClean="0">
                <a:solidFill>
                  <a:srgbClr val="FF0066"/>
                </a:solidFill>
              </a:rPr>
              <a:t>desde 1/1/2019</a:t>
            </a:r>
            <a:endParaRPr lang="es-ES_tradnl" sz="900" b="0" u="sng" dirty="0">
              <a:solidFill>
                <a:srgbClr val="FF0066"/>
              </a:solidFill>
            </a:endParaRPr>
          </a:p>
        </p:txBody>
      </p:sp>
    </p:spTree>
    <p:extLst>
      <p:ext uri="{BB962C8B-B14F-4D97-AF65-F5344CB8AC3E}">
        <p14:creationId xmlns="" xmlns:p14="http://schemas.microsoft.com/office/powerpoint/2010/main" val="4176271546"/>
      </p:ext>
    </p:extLst>
  </p:cSld>
  <p:clrMapOvr>
    <a:masterClrMapping/>
  </p:clrMapOvr>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8" name="3 Marcador de número de diapositiva"/>
          <p:cNvSpPr>
            <a:spLocks noGrp="1"/>
          </p:cNvSpPr>
          <p:nvPr>
            <p:ph type="sldNum" sz="quarter" idx="12"/>
          </p:nvPr>
        </p:nvSpPr>
        <p:spPr>
          <a:xfrm>
            <a:off x="7518400" y="6381750"/>
            <a:ext cx="2311400" cy="476250"/>
          </a:xfrm>
        </p:spPr>
        <p:txBody>
          <a:bodyPr/>
          <a:lstStyle/>
          <a:p>
            <a:pPr>
              <a:defRPr/>
            </a:pPr>
            <a:fld id="{E33BC7D9-0539-49B7-8ECE-814C0E5A39EE}" type="slidenum">
              <a:rPr lang="es-ES_tradnl" sz="1100" b="1">
                <a:solidFill>
                  <a:srgbClr val="000066"/>
                </a:solidFill>
                <a:effectLst/>
              </a:rPr>
              <a:pPr>
                <a:defRPr/>
              </a:pPr>
              <a:t>405</a:t>
            </a:fld>
            <a:endParaRPr lang="es-ES_tradnl" sz="1100" b="1" dirty="0">
              <a:solidFill>
                <a:srgbClr val="000066"/>
              </a:solidFill>
              <a:effectLst/>
            </a:endParaRPr>
          </a:p>
        </p:txBody>
      </p:sp>
      <p:sp>
        <p:nvSpPr>
          <p:cNvPr id="35843" name="Rectangle 3"/>
          <p:cNvSpPr>
            <a:spLocks noChangeArrowheads="1"/>
          </p:cNvSpPr>
          <p:nvPr/>
        </p:nvSpPr>
        <p:spPr bwMode="auto">
          <a:xfrm>
            <a:off x="152400" y="127666"/>
            <a:ext cx="9739846" cy="276999"/>
          </a:xfrm>
          <a:prstGeom prst="rect">
            <a:avLst/>
          </a:prstGeom>
          <a:noFill/>
          <a:ln w="9525">
            <a:noFill/>
            <a:miter lim="800000"/>
            <a:headEnd/>
            <a:tailEnd/>
          </a:ln>
        </p:spPr>
        <p:txBody>
          <a:bodyPr wrap="none" lIns="0" tIns="0" rIns="0" bIns="0">
            <a:spAutoFit/>
          </a:bodyPr>
          <a:lstStyle/>
          <a:p>
            <a:pPr algn="l"/>
            <a:r>
              <a:rPr lang="es-ES_tradnl" sz="1800" b="1" dirty="0">
                <a:solidFill>
                  <a:srgbClr val="FF0000"/>
                </a:solidFill>
              </a:rPr>
              <a:t>DED. PARA INCENTIVAR LA </a:t>
            </a:r>
            <a:r>
              <a:rPr lang="es-ES_tradnl" sz="1800" b="1" dirty="0" smtClean="0">
                <a:solidFill>
                  <a:srgbClr val="FF0000"/>
                </a:solidFill>
              </a:rPr>
              <a:t>INVERSIÓN:   </a:t>
            </a:r>
            <a:r>
              <a:rPr lang="es-ES_tradnl" sz="1800" b="1" dirty="0">
                <a:solidFill>
                  <a:srgbClr val="FF0000"/>
                </a:solidFill>
              </a:rPr>
              <a:t>NORMAS COMUNES</a:t>
            </a:r>
            <a:r>
              <a:rPr lang="es-ES_tradnl" sz="1800" b="1" dirty="0">
                <a:solidFill>
                  <a:srgbClr val="000000"/>
                </a:solidFill>
              </a:rPr>
              <a:t> </a:t>
            </a:r>
            <a:r>
              <a:rPr lang="es-ES_tradnl" sz="1800" b="1" dirty="0" smtClean="0">
                <a:solidFill>
                  <a:srgbClr val="000000"/>
                </a:solidFill>
              </a:rPr>
              <a:t> </a:t>
            </a:r>
            <a:r>
              <a:rPr lang="es-ES_tradnl" sz="1800" b="1" dirty="0">
                <a:solidFill>
                  <a:srgbClr val="FF33CC"/>
                </a:solidFill>
              </a:rPr>
              <a:t>(Art. </a:t>
            </a:r>
            <a:r>
              <a:rPr lang="es-ES_tradnl" sz="1800" b="1" dirty="0" smtClean="0">
                <a:solidFill>
                  <a:srgbClr val="FF33CC"/>
                </a:solidFill>
              </a:rPr>
              <a:t>39LIS)</a:t>
            </a:r>
            <a:endParaRPr lang="es-ES_tradnl" sz="1800" b="1" dirty="0">
              <a:solidFill>
                <a:srgbClr val="FF33CC"/>
              </a:solidFill>
            </a:endParaRPr>
          </a:p>
        </p:txBody>
      </p:sp>
      <p:sp>
        <p:nvSpPr>
          <p:cNvPr id="35844" name="Rectangle 10"/>
          <p:cNvSpPr>
            <a:spLocks noChangeArrowheads="1"/>
          </p:cNvSpPr>
          <p:nvPr/>
        </p:nvSpPr>
        <p:spPr bwMode="auto">
          <a:xfrm>
            <a:off x="309562" y="609601"/>
            <a:ext cx="3868047" cy="169277"/>
          </a:xfrm>
          <a:prstGeom prst="rect">
            <a:avLst/>
          </a:prstGeom>
          <a:noFill/>
          <a:ln w="9525">
            <a:noFill/>
            <a:miter lim="800000"/>
            <a:headEnd/>
            <a:tailEnd/>
          </a:ln>
        </p:spPr>
        <p:txBody>
          <a:bodyPr wrap="none" lIns="0" tIns="0" rIns="0" bIns="0">
            <a:spAutoFit/>
          </a:bodyPr>
          <a:lstStyle/>
          <a:p>
            <a:pPr algn="l"/>
            <a:r>
              <a:rPr lang="es-ES_tradnl" sz="1100" dirty="0">
                <a:solidFill>
                  <a:srgbClr val="D60093"/>
                </a:solidFill>
                <a:sym typeface="Wingdings" pitchFamily="2" charset="2"/>
              </a:rPr>
              <a:t></a:t>
            </a:r>
            <a:r>
              <a:rPr lang="es-ES_tradnl" sz="1100" dirty="0">
                <a:solidFill>
                  <a:srgbClr val="000000"/>
                </a:solidFill>
              </a:rPr>
              <a:t>   </a:t>
            </a:r>
            <a:r>
              <a:rPr lang="es-ES_tradnl" sz="1100" b="1" dirty="0">
                <a:solidFill>
                  <a:srgbClr val="0000FF"/>
                </a:solidFill>
              </a:rPr>
              <a:t>ORDEN DE APLICACIÓN,  LIMITES  Y  </a:t>
            </a:r>
            <a:r>
              <a:rPr lang="es-ES_tradnl" sz="1100" b="1" dirty="0" smtClean="0">
                <a:solidFill>
                  <a:srgbClr val="0000FF"/>
                </a:solidFill>
              </a:rPr>
              <a:t>PLAZOS</a:t>
            </a:r>
            <a:endParaRPr lang="es-ES_tradnl" sz="1100" dirty="0">
              <a:solidFill>
                <a:srgbClr val="000000"/>
              </a:solidFill>
            </a:endParaRPr>
          </a:p>
        </p:txBody>
      </p:sp>
      <p:sp>
        <p:nvSpPr>
          <p:cNvPr id="35845" name="Rectangle 13"/>
          <p:cNvSpPr>
            <a:spLocks noChangeArrowheads="1"/>
          </p:cNvSpPr>
          <p:nvPr/>
        </p:nvSpPr>
        <p:spPr bwMode="auto">
          <a:xfrm>
            <a:off x="557212" y="1036638"/>
            <a:ext cx="5243423" cy="169277"/>
          </a:xfrm>
          <a:prstGeom prst="rect">
            <a:avLst/>
          </a:prstGeom>
          <a:noFill/>
          <a:ln w="9525">
            <a:noFill/>
            <a:miter lim="800000"/>
            <a:headEnd/>
            <a:tailEnd/>
          </a:ln>
        </p:spPr>
        <p:txBody>
          <a:bodyPr wrap="none" lIns="0" tIns="0" rIns="0" bIns="0">
            <a:spAutoFit/>
          </a:bodyPr>
          <a:lstStyle/>
          <a:p>
            <a:pPr algn="l"/>
            <a:r>
              <a:rPr lang="es-ES_tradnl" sz="1100" b="1" dirty="0">
                <a:solidFill>
                  <a:srgbClr val="D60093"/>
                </a:solidFill>
              </a:rPr>
              <a:t>1º.</a:t>
            </a:r>
            <a:r>
              <a:rPr lang="es-ES_tradnl" sz="1100" i="1" dirty="0">
                <a:solidFill>
                  <a:srgbClr val="000000"/>
                </a:solidFill>
              </a:rPr>
              <a:t> </a:t>
            </a:r>
            <a:r>
              <a:rPr lang="es-ES_tradnl" sz="1100" dirty="0">
                <a:solidFill>
                  <a:srgbClr val="000000"/>
                </a:solidFill>
              </a:rPr>
              <a:t>   </a:t>
            </a:r>
            <a:r>
              <a:rPr lang="es-ES_tradnl" sz="1100" i="1" dirty="0">
                <a:solidFill>
                  <a:srgbClr val="000000"/>
                </a:solidFill>
              </a:rPr>
              <a:t>DEDUCCIONES PROCEDENTES DE </a:t>
            </a:r>
            <a:r>
              <a:rPr lang="es-ES_tradnl" sz="1100" i="1" u="sng" dirty="0">
                <a:solidFill>
                  <a:srgbClr val="000000"/>
                </a:solidFill>
              </a:rPr>
              <a:t>REGIMENES ANTERIORES </a:t>
            </a:r>
            <a:r>
              <a:rPr lang="es-ES_tradnl" sz="1100" i="1" dirty="0">
                <a:solidFill>
                  <a:srgbClr val="000000"/>
                </a:solidFill>
              </a:rPr>
              <a:t>:</a:t>
            </a:r>
          </a:p>
        </p:txBody>
      </p:sp>
      <p:sp>
        <p:nvSpPr>
          <p:cNvPr id="35846" name="Rectangle 15"/>
          <p:cNvSpPr>
            <a:spLocks noChangeArrowheads="1"/>
          </p:cNvSpPr>
          <p:nvPr/>
        </p:nvSpPr>
        <p:spPr bwMode="auto">
          <a:xfrm>
            <a:off x="1234810" y="1387476"/>
            <a:ext cx="8539197" cy="169277"/>
          </a:xfrm>
          <a:prstGeom prst="rect">
            <a:avLst/>
          </a:prstGeom>
          <a:noFill/>
          <a:ln w="9525">
            <a:noFill/>
            <a:miter lim="800000"/>
            <a:headEnd/>
            <a:tailEnd/>
          </a:ln>
        </p:spPr>
        <p:txBody>
          <a:bodyPr wrap="none" lIns="0" tIns="0" rIns="0" bIns="0">
            <a:spAutoFit/>
          </a:bodyPr>
          <a:lstStyle/>
          <a:p>
            <a:pPr algn="l"/>
            <a:r>
              <a:rPr lang="es-ES_tradnl" sz="1100" b="1">
                <a:solidFill>
                  <a:srgbClr val="D60093"/>
                </a:solidFill>
              </a:rPr>
              <a:t>a)</a:t>
            </a:r>
            <a:r>
              <a:rPr lang="es-ES_tradnl" sz="1100">
                <a:solidFill>
                  <a:srgbClr val="000000"/>
                </a:solidFill>
              </a:rPr>
              <a:t>   con límites preestablecidos en la normativa anterior :    sin rebasar límite conjunto del  35% C.I.AJ. (+)</a:t>
            </a:r>
          </a:p>
        </p:txBody>
      </p:sp>
      <p:sp>
        <p:nvSpPr>
          <p:cNvPr id="35847" name="Rectangle 19"/>
          <p:cNvSpPr>
            <a:spLocks noChangeArrowheads="1"/>
          </p:cNvSpPr>
          <p:nvPr/>
        </p:nvSpPr>
        <p:spPr bwMode="auto">
          <a:xfrm>
            <a:off x="1234810" y="1722438"/>
            <a:ext cx="2447786" cy="169277"/>
          </a:xfrm>
          <a:prstGeom prst="rect">
            <a:avLst/>
          </a:prstGeom>
          <a:noFill/>
          <a:ln w="9525">
            <a:noFill/>
            <a:miter lim="800000"/>
            <a:headEnd/>
            <a:tailEnd/>
          </a:ln>
        </p:spPr>
        <p:txBody>
          <a:bodyPr wrap="none" lIns="0" tIns="0" rIns="0" bIns="0">
            <a:spAutoFit/>
          </a:bodyPr>
          <a:lstStyle/>
          <a:p>
            <a:pPr algn="l"/>
            <a:r>
              <a:rPr lang="es-ES_tradnl" sz="1100" b="1">
                <a:solidFill>
                  <a:srgbClr val="D60093"/>
                </a:solidFill>
              </a:rPr>
              <a:t>b)</a:t>
            </a:r>
            <a:r>
              <a:rPr lang="es-ES_tradnl" sz="1100" i="1">
                <a:solidFill>
                  <a:srgbClr val="000000"/>
                </a:solidFill>
              </a:rPr>
              <a:t>   DEDUCCIONES SIN LÍMITE</a:t>
            </a:r>
          </a:p>
        </p:txBody>
      </p:sp>
      <p:sp>
        <p:nvSpPr>
          <p:cNvPr id="35848" name="Rectangle 21"/>
          <p:cNvSpPr>
            <a:spLocks noChangeArrowheads="1"/>
          </p:cNvSpPr>
          <p:nvPr/>
        </p:nvSpPr>
        <p:spPr bwMode="auto">
          <a:xfrm>
            <a:off x="1098122" y="2116723"/>
            <a:ext cx="4312078" cy="169277"/>
          </a:xfrm>
          <a:prstGeom prst="rect">
            <a:avLst/>
          </a:prstGeom>
          <a:noFill/>
          <a:ln w="9525">
            <a:noFill/>
            <a:miter lim="800000"/>
            <a:headEnd/>
            <a:tailEnd/>
          </a:ln>
        </p:spPr>
        <p:txBody>
          <a:bodyPr wrap="none" lIns="0" tIns="0" rIns="0" bIns="0">
            <a:spAutoFit/>
          </a:bodyPr>
          <a:lstStyle/>
          <a:p>
            <a:pPr algn="l"/>
            <a:r>
              <a:rPr lang="es-ES_tradnl" sz="1100" b="1" dirty="0">
                <a:solidFill>
                  <a:srgbClr val="D60093"/>
                </a:solidFill>
              </a:rPr>
              <a:t>2º.</a:t>
            </a:r>
            <a:r>
              <a:rPr lang="es-ES_tradnl" sz="1100" i="1" dirty="0">
                <a:solidFill>
                  <a:srgbClr val="000000"/>
                </a:solidFill>
              </a:rPr>
              <a:t>   </a:t>
            </a:r>
            <a:r>
              <a:rPr lang="es-ES_tradnl" sz="1100" b="1" i="1" dirty="0">
                <a:solidFill>
                  <a:srgbClr val="FF0000"/>
                </a:solidFill>
              </a:rPr>
              <a:t>DEDUCCIONES  DE LA </a:t>
            </a:r>
            <a:r>
              <a:rPr lang="es-ES_tradnl" sz="1100" b="1" i="1" u="sng" dirty="0">
                <a:solidFill>
                  <a:srgbClr val="FF0000"/>
                </a:solidFill>
              </a:rPr>
              <a:t>REGULACIÓN ACTUAL</a:t>
            </a:r>
            <a:r>
              <a:rPr lang="es-ES_tradnl" sz="1100" b="1" i="1" dirty="0">
                <a:solidFill>
                  <a:srgbClr val="FF0000"/>
                </a:solidFill>
              </a:rPr>
              <a:t>  </a:t>
            </a:r>
            <a:r>
              <a:rPr lang="es-ES_tradnl" sz="1100" b="1" i="1" dirty="0" smtClean="0">
                <a:solidFill>
                  <a:srgbClr val="FF0000"/>
                </a:solidFill>
              </a:rPr>
              <a:t>LIS</a:t>
            </a:r>
            <a:r>
              <a:rPr lang="es-ES_tradnl" sz="1100" b="1" dirty="0" smtClean="0">
                <a:solidFill>
                  <a:srgbClr val="FF0000"/>
                </a:solidFill>
              </a:rPr>
              <a:t>)</a:t>
            </a:r>
            <a:endParaRPr lang="es-ES_tradnl" sz="1100" b="1" dirty="0">
              <a:solidFill>
                <a:srgbClr val="FF0000"/>
              </a:solidFill>
            </a:endParaRPr>
          </a:p>
        </p:txBody>
      </p:sp>
      <p:sp>
        <p:nvSpPr>
          <p:cNvPr id="35849" name="Rectangle 23"/>
          <p:cNvSpPr>
            <a:spLocks noChangeArrowheads="1"/>
          </p:cNvSpPr>
          <p:nvPr/>
        </p:nvSpPr>
        <p:spPr bwMode="auto">
          <a:xfrm>
            <a:off x="788516" y="2492376"/>
            <a:ext cx="6391173" cy="215444"/>
          </a:xfrm>
          <a:prstGeom prst="rect">
            <a:avLst/>
          </a:prstGeom>
          <a:noFill/>
          <a:ln w="9525">
            <a:noFill/>
            <a:miter lim="800000"/>
            <a:headEnd/>
            <a:tailEnd/>
          </a:ln>
        </p:spPr>
        <p:txBody>
          <a:bodyPr wrap="none" lIns="0" tIns="0" rIns="0" bIns="0">
            <a:spAutoFit/>
          </a:bodyPr>
          <a:lstStyle/>
          <a:p>
            <a:pPr algn="l"/>
            <a:r>
              <a:rPr lang="es-ES_tradnl" sz="1100" b="1" dirty="0">
                <a:solidFill>
                  <a:srgbClr val="FF3300"/>
                </a:solidFill>
                <a:sym typeface="Monotype Sorts" charset="2"/>
              </a:rPr>
              <a:t></a:t>
            </a:r>
            <a:r>
              <a:rPr lang="es-ES_tradnl" sz="1100" dirty="0">
                <a:solidFill>
                  <a:srgbClr val="000000"/>
                </a:solidFill>
              </a:rPr>
              <a:t> con  </a:t>
            </a:r>
            <a:r>
              <a:rPr lang="es-ES_tradnl" sz="1100" b="1" dirty="0">
                <a:solidFill>
                  <a:srgbClr val="000000"/>
                </a:solidFill>
              </a:rPr>
              <a:t>limite conjunto</a:t>
            </a:r>
            <a:r>
              <a:rPr lang="es-ES_tradnl" sz="1100" dirty="0">
                <a:solidFill>
                  <a:srgbClr val="000000"/>
                </a:solidFill>
              </a:rPr>
              <a:t>  del  </a:t>
            </a:r>
            <a:r>
              <a:rPr lang="es-ES_tradnl" sz="1400" b="1" dirty="0" smtClean="0">
                <a:solidFill>
                  <a:srgbClr val="FF0000"/>
                </a:solidFill>
              </a:rPr>
              <a:t>25%</a:t>
            </a:r>
            <a:r>
              <a:rPr lang="es-ES_tradnl" sz="1100" dirty="0" smtClean="0">
                <a:solidFill>
                  <a:srgbClr val="000000"/>
                </a:solidFill>
              </a:rPr>
              <a:t> </a:t>
            </a:r>
            <a:r>
              <a:rPr lang="es-ES_tradnl" sz="1100" b="1" dirty="0">
                <a:solidFill>
                  <a:srgbClr val="000000"/>
                </a:solidFill>
              </a:rPr>
              <a:t>C.I.AJ. (+)</a:t>
            </a:r>
            <a:r>
              <a:rPr lang="es-ES_tradnl" sz="1100" dirty="0">
                <a:solidFill>
                  <a:srgbClr val="000000"/>
                </a:solidFill>
              </a:rPr>
              <a:t> (Límite independiente del anterior)</a:t>
            </a:r>
          </a:p>
        </p:txBody>
      </p:sp>
      <p:sp>
        <p:nvSpPr>
          <p:cNvPr id="35850" name="Rectangle 27"/>
          <p:cNvSpPr>
            <a:spLocks noChangeArrowheads="1"/>
          </p:cNvSpPr>
          <p:nvPr/>
        </p:nvSpPr>
        <p:spPr bwMode="auto">
          <a:xfrm>
            <a:off x="463910" y="2852739"/>
            <a:ext cx="7917232" cy="215444"/>
          </a:xfrm>
          <a:prstGeom prst="rect">
            <a:avLst/>
          </a:prstGeom>
          <a:noFill/>
          <a:ln w="9525">
            <a:noFill/>
            <a:miter lim="800000"/>
            <a:headEnd/>
            <a:tailEnd/>
          </a:ln>
        </p:spPr>
        <p:txBody>
          <a:bodyPr wrap="none" lIns="0" tIns="0" rIns="0" bIns="0">
            <a:spAutoFit/>
          </a:bodyPr>
          <a:lstStyle/>
          <a:p>
            <a:pPr algn="l"/>
            <a:r>
              <a:rPr lang="es-ES_tradnl" sz="1100" dirty="0">
                <a:solidFill>
                  <a:srgbClr val="D60093"/>
                </a:solidFill>
              </a:rPr>
              <a:t>•</a:t>
            </a:r>
            <a:r>
              <a:rPr lang="es-ES_tradnl" sz="1100" dirty="0">
                <a:solidFill>
                  <a:srgbClr val="000000"/>
                </a:solidFill>
              </a:rPr>
              <a:t>   </a:t>
            </a:r>
            <a:r>
              <a:rPr lang="es-ES_tradnl" sz="1100" b="1" dirty="0">
                <a:solidFill>
                  <a:srgbClr val="000000"/>
                </a:solidFill>
              </a:rPr>
              <a:t>Si </a:t>
            </a:r>
            <a:r>
              <a:rPr lang="es-ES_tradnl" sz="1200" b="1" dirty="0">
                <a:solidFill>
                  <a:srgbClr val="0000FF"/>
                </a:solidFill>
              </a:rPr>
              <a:t>deducción </a:t>
            </a:r>
            <a:r>
              <a:rPr lang="es-ES_tradnl" sz="1200" b="1" dirty="0" smtClean="0">
                <a:solidFill>
                  <a:srgbClr val="0000FF"/>
                </a:solidFill>
              </a:rPr>
              <a:t>art. </a:t>
            </a:r>
            <a:r>
              <a:rPr lang="es-ES_tradnl" sz="1200" b="1" dirty="0">
                <a:solidFill>
                  <a:srgbClr val="0000FF"/>
                </a:solidFill>
              </a:rPr>
              <a:t>35 </a:t>
            </a:r>
            <a:r>
              <a:rPr lang="es-ES_tradnl" sz="1200" b="1" dirty="0" smtClean="0">
                <a:solidFill>
                  <a:srgbClr val="0000FF"/>
                </a:solidFill>
              </a:rPr>
              <a:t> </a:t>
            </a:r>
            <a:r>
              <a:rPr lang="es-ES_tradnl" sz="1100" b="1" dirty="0">
                <a:solidFill>
                  <a:srgbClr val="000000"/>
                </a:solidFill>
              </a:rPr>
              <a:t>por gastos del ejercicio  </a:t>
            </a:r>
            <a:r>
              <a:rPr lang="es-ES_tradnl" sz="1200" b="1" dirty="0">
                <a:solidFill>
                  <a:srgbClr val="0000FF"/>
                </a:solidFill>
              </a:rPr>
              <a:t>&gt; 10% C.I.AJ. (+)</a:t>
            </a:r>
            <a:r>
              <a:rPr lang="es-ES_tradnl" sz="1100" b="1" dirty="0">
                <a:solidFill>
                  <a:srgbClr val="000000"/>
                </a:solidFill>
              </a:rPr>
              <a:t>  </a:t>
            </a:r>
            <a:r>
              <a:rPr lang="es-ES_tradnl" sz="1100" b="1" dirty="0">
                <a:solidFill>
                  <a:srgbClr val="000000"/>
                </a:solidFill>
                <a:sym typeface="Symbol" pitchFamily="18" charset="2"/>
              </a:rPr>
              <a:t> </a:t>
            </a:r>
            <a:r>
              <a:rPr lang="es-ES_tradnl" sz="1100" b="1" dirty="0">
                <a:solidFill>
                  <a:srgbClr val="000000"/>
                </a:solidFill>
              </a:rPr>
              <a:t> Límite: </a:t>
            </a:r>
            <a:r>
              <a:rPr lang="es-ES_tradnl" sz="1400" b="1" dirty="0" smtClean="0">
                <a:solidFill>
                  <a:srgbClr val="FF0000"/>
                </a:solidFill>
              </a:rPr>
              <a:t>50%</a:t>
            </a:r>
            <a:r>
              <a:rPr lang="es-ES_tradnl" sz="1100" b="1" dirty="0" smtClean="0">
                <a:solidFill>
                  <a:srgbClr val="FF3300"/>
                </a:solidFill>
              </a:rPr>
              <a:t> </a:t>
            </a:r>
            <a:r>
              <a:rPr lang="es-ES_tradnl" sz="1100" b="1" dirty="0">
                <a:solidFill>
                  <a:srgbClr val="000000"/>
                </a:solidFill>
              </a:rPr>
              <a:t>C.I.AJ. (+)</a:t>
            </a:r>
            <a:r>
              <a:rPr lang="es-ES_tradnl" sz="1100" dirty="0"/>
              <a:t> </a:t>
            </a:r>
          </a:p>
        </p:txBody>
      </p:sp>
      <p:sp>
        <p:nvSpPr>
          <p:cNvPr id="35851" name="Rectangle 47"/>
          <p:cNvSpPr>
            <a:spLocks noChangeArrowheads="1"/>
          </p:cNvSpPr>
          <p:nvPr/>
        </p:nvSpPr>
        <p:spPr bwMode="auto">
          <a:xfrm>
            <a:off x="1129904" y="3429000"/>
            <a:ext cx="4167808" cy="169277"/>
          </a:xfrm>
          <a:prstGeom prst="rect">
            <a:avLst/>
          </a:prstGeom>
          <a:noFill/>
          <a:ln w="9525">
            <a:noFill/>
            <a:miter lim="800000"/>
            <a:headEnd/>
            <a:tailEnd/>
          </a:ln>
        </p:spPr>
        <p:txBody>
          <a:bodyPr wrap="none" lIns="0" tIns="0" rIns="0" bIns="0">
            <a:spAutoFit/>
          </a:bodyPr>
          <a:lstStyle/>
          <a:p>
            <a:pPr algn="l"/>
            <a:r>
              <a:rPr lang="es-ES_tradnl" sz="1100" b="1" dirty="0">
                <a:solidFill>
                  <a:srgbClr val="FF3300"/>
                </a:solidFill>
                <a:sym typeface="Monotype Sorts" charset="2"/>
              </a:rPr>
              <a:t></a:t>
            </a:r>
            <a:r>
              <a:rPr lang="es-ES_tradnl" sz="1100" dirty="0">
                <a:solidFill>
                  <a:srgbClr val="000000"/>
                </a:solidFill>
              </a:rPr>
              <a:t>   lógicamente :   comenzando por las más antiguas</a:t>
            </a:r>
          </a:p>
        </p:txBody>
      </p:sp>
      <p:sp>
        <p:nvSpPr>
          <p:cNvPr id="35853" name="Rectangle 51"/>
          <p:cNvSpPr>
            <a:spLocks noChangeArrowheads="1"/>
          </p:cNvSpPr>
          <p:nvPr/>
        </p:nvSpPr>
        <p:spPr bwMode="auto">
          <a:xfrm>
            <a:off x="557213" y="3962400"/>
            <a:ext cx="5458225" cy="169277"/>
          </a:xfrm>
          <a:prstGeom prst="rect">
            <a:avLst/>
          </a:prstGeom>
          <a:noFill/>
          <a:ln w="9525">
            <a:noFill/>
            <a:miter lim="800000"/>
            <a:headEnd/>
            <a:tailEnd/>
          </a:ln>
        </p:spPr>
        <p:txBody>
          <a:bodyPr wrap="none" lIns="0" tIns="0" rIns="0" bIns="0">
            <a:spAutoFit/>
          </a:bodyPr>
          <a:lstStyle/>
          <a:p>
            <a:pPr algn="l"/>
            <a:r>
              <a:rPr lang="es-ES_tradnl" sz="1100" b="1" dirty="0">
                <a:solidFill>
                  <a:srgbClr val="FF3300"/>
                </a:solidFill>
                <a:sym typeface="Wingdings" pitchFamily="2" charset="2"/>
              </a:rPr>
              <a:t>   </a:t>
            </a:r>
            <a:r>
              <a:rPr lang="es-ES_tradnl" sz="1100" dirty="0">
                <a:solidFill>
                  <a:srgbClr val="000000"/>
                </a:solidFill>
              </a:rPr>
              <a:t>Las  </a:t>
            </a:r>
            <a:r>
              <a:rPr lang="es-ES_tradnl" sz="1100" i="1" dirty="0">
                <a:solidFill>
                  <a:srgbClr val="000000"/>
                </a:solidFill>
              </a:rPr>
              <a:t>CANTIDADES NO DEDUCIDAS  </a:t>
            </a:r>
            <a:r>
              <a:rPr lang="es-ES_tradnl" sz="1100" dirty="0">
                <a:solidFill>
                  <a:srgbClr val="000000"/>
                </a:solidFill>
              </a:rPr>
              <a:t> procedentes de la actual LIS :</a:t>
            </a:r>
          </a:p>
        </p:txBody>
      </p:sp>
      <p:sp>
        <p:nvSpPr>
          <p:cNvPr id="35854" name="Rectangle 56"/>
          <p:cNvSpPr>
            <a:spLocks noChangeArrowheads="1"/>
          </p:cNvSpPr>
          <p:nvPr/>
        </p:nvSpPr>
        <p:spPr bwMode="auto">
          <a:xfrm>
            <a:off x="762000" y="4267200"/>
            <a:ext cx="9196428" cy="169277"/>
          </a:xfrm>
          <a:prstGeom prst="rect">
            <a:avLst/>
          </a:prstGeom>
          <a:noFill/>
          <a:ln w="9525">
            <a:noFill/>
            <a:miter lim="800000"/>
            <a:headEnd/>
            <a:tailEnd/>
          </a:ln>
        </p:spPr>
        <p:txBody>
          <a:bodyPr wrap="none" lIns="0" tIns="0" rIns="0" bIns="0">
            <a:spAutoFit/>
          </a:bodyPr>
          <a:lstStyle/>
          <a:p>
            <a:pPr algn="l"/>
            <a:r>
              <a:rPr lang="es-ES_tradnl" sz="1100" b="1" dirty="0">
                <a:solidFill>
                  <a:srgbClr val="FF3300"/>
                </a:solidFill>
                <a:sym typeface="Monotype Sorts" charset="2"/>
              </a:rPr>
              <a:t></a:t>
            </a:r>
            <a:r>
              <a:rPr lang="es-ES_tradnl" sz="1100" dirty="0">
                <a:solidFill>
                  <a:srgbClr val="000000"/>
                </a:solidFill>
              </a:rPr>
              <a:t>   traslado a los períodos impositivos que concluyan en los  </a:t>
            </a:r>
            <a:r>
              <a:rPr lang="es-ES_tradnl" sz="1100" b="1" dirty="0" smtClean="0">
                <a:solidFill>
                  <a:srgbClr val="993300"/>
                </a:solidFill>
              </a:rPr>
              <a:t>15 </a:t>
            </a:r>
            <a:r>
              <a:rPr lang="es-ES_tradnl" sz="1100" b="1" dirty="0">
                <a:solidFill>
                  <a:srgbClr val="993300"/>
                </a:solidFill>
              </a:rPr>
              <a:t>años (15 años desde </a:t>
            </a:r>
            <a:r>
              <a:rPr lang="es-ES_tradnl" sz="1100" b="1" dirty="0" smtClean="0">
                <a:solidFill>
                  <a:srgbClr val="993300"/>
                </a:solidFill>
              </a:rPr>
              <a:t>2012) </a:t>
            </a:r>
            <a:r>
              <a:rPr lang="es-ES_tradnl" sz="1100" b="1" dirty="0">
                <a:solidFill>
                  <a:srgbClr val="993300"/>
                </a:solidFill>
              </a:rPr>
              <a:t>inmediatos y sucesivos</a:t>
            </a:r>
          </a:p>
        </p:txBody>
      </p:sp>
      <p:sp>
        <p:nvSpPr>
          <p:cNvPr id="35855" name="Rectangle 61"/>
          <p:cNvSpPr>
            <a:spLocks noChangeArrowheads="1"/>
          </p:cNvSpPr>
          <p:nvPr/>
        </p:nvSpPr>
        <p:spPr bwMode="auto">
          <a:xfrm>
            <a:off x="685800" y="4631323"/>
            <a:ext cx="9031319" cy="184666"/>
          </a:xfrm>
          <a:prstGeom prst="rect">
            <a:avLst/>
          </a:prstGeom>
          <a:noFill/>
          <a:ln w="9525">
            <a:noFill/>
            <a:miter lim="800000"/>
            <a:headEnd/>
            <a:tailEnd/>
          </a:ln>
        </p:spPr>
        <p:txBody>
          <a:bodyPr wrap="none" lIns="0" tIns="0" rIns="0" bIns="0">
            <a:spAutoFit/>
          </a:bodyPr>
          <a:lstStyle/>
          <a:p>
            <a:pPr algn="l"/>
            <a:r>
              <a:rPr lang="es-ES_tradnl" sz="1100" b="1" dirty="0">
                <a:solidFill>
                  <a:srgbClr val="FF3300"/>
                </a:solidFill>
                <a:sym typeface="Monotype Sorts" charset="2"/>
              </a:rPr>
              <a:t>  </a:t>
            </a:r>
            <a:r>
              <a:rPr lang="es-ES_tradnl" sz="1100" dirty="0">
                <a:solidFill>
                  <a:srgbClr val="000000"/>
                </a:solidFill>
              </a:rPr>
              <a:t>   caso particular :  </a:t>
            </a:r>
            <a:r>
              <a:rPr lang="es-ES_tradnl" sz="1100" b="1" dirty="0">
                <a:solidFill>
                  <a:srgbClr val="000000"/>
                </a:solidFill>
              </a:rPr>
              <a:t>Deducciones de los Arts. </a:t>
            </a:r>
            <a:r>
              <a:rPr lang="es-ES_tradnl" sz="1100" b="1" dirty="0" smtClean="0">
                <a:solidFill>
                  <a:srgbClr val="000000"/>
                </a:solidFill>
              </a:rPr>
              <a:t>35 a 38  </a:t>
            </a:r>
            <a:r>
              <a:rPr lang="es-ES_tradnl" sz="1100" b="1" u="sng" dirty="0">
                <a:solidFill>
                  <a:srgbClr val="000000"/>
                </a:solidFill>
              </a:rPr>
              <a:t>Inversión</a:t>
            </a:r>
            <a:r>
              <a:rPr lang="es-ES_tradnl" sz="1100" b="1" dirty="0">
                <a:solidFill>
                  <a:srgbClr val="000000"/>
                </a:solidFill>
              </a:rPr>
              <a:t>:</a:t>
            </a:r>
            <a:r>
              <a:rPr lang="es-ES_tradnl" sz="1100" dirty="0">
                <a:solidFill>
                  <a:srgbClr val="000000"/>
                </a:solidFill>
              </a:rPr>
              <a:t>   </a:t>
            </a:r>
            <a:r>
              <a:rPr lang="es-ES_tradnl" sz="1200" b="1" dirty="0">
                <a:solidFill>
                  <a:srgbClr val="993300"/>
                </a:solidFill>
              </a:rPr>
              <a:t>15 años (18 </a:t>
            </a:r>
            <a:r>
              <a:rPr lang="es-ES_tradnl" sz="1200" b="1" dirty="0" smtClean="0">
                <a:solidFill>
                  <a:srgbClr val="993300"/>
                </a:solidFill>
              </a:rPr>
              <a:t>años, caso del art. 35 </a:t>
            </a:r>
            <a:r>
              <a:rPr lang="es-ES_tradnl" sz="1200" b="1" dirty="0" err="1" smtClean="0">
                <a:solidFill>
                  <a:srgbClr val="993300"/>
                </a:solidFill>
              </a:rPr>
              <a:t>I+D+i</a:t>
            </a:r>
            <a:r>
              <a:rPr lang="es-ES_tradnl" sz="1200" b="1" dirty="0" smtClean="0">
                <a:solidFill>
                  <a:srgbClr val="993300"/>
                </a:solidFill>
              </a:rPr>
              <a:t>)</a:t>
            </a:r>
            <a:r>
              <a:rPr lang="es-ES_tradnl" sz="1200" dirty="0" smtClean="0"/>
              <a:t> </a:t>
            </a:r>
            <a:endParaRPr lang="es-ES_tradnl" sz="1200" dirty="0"/>
          </a:p>
        </p:txBody>
      </p:sp>
      <p:sp>
        <p:nvSpPr>
          <p:cNvPr id="35856" name="Rectangle 64"/>
          <p:cNvSpPr>
            <a:spLocks noChangeArrowheads="1"/>
          </p:cNvSpPr>
          <p:nvPr/>
        </p:nvSpPr>
        <p:spPr bwMode="auto">
          <a:xfrm>
            <a:off x="309562" y="5334001"/>
            <a:ext cx="1859483" cy="169277"/>
          </a:xfrm>
          <a:prstGeom prst="rect">
            <a:avLst/>
          </a:prstGeom>
          <a:noFill/>
          <a:ln w="9525">
            <a:noFill/>
            <a:miter lim="800000"/>
            <a:headEnd/>
            <a:tailEnd/>
          </a:ln>
        </p:spPr>
        <p:txBody>
          <a:bodyPr wrap="none" lIns="0" tIns="0" rIns="0" bIns="0">
            <a:spAutoFit/>
          </a:bodyPr>
          <a:lstStyle/>
          <a:p>
            <a:pPr algn="l"/>
            <a:r>
              <a:rPr lang="es-ES_tradnl" sz="1100">
                <a:solidFill>
                  <a:srgbClr val="D60093"/>
                </a:solidFill>
                <a:sym typeface="Wingdings" pitchFamily="2" charset="2"/>
              </a:rPr>
              <a:t></a:t>
            </a:r>
            <a:r>
              <a:rPr lang="es-ES_tradnl" sz="1100">
                <a:solidFill>
                  <a:srgbClr val="000000"/>
                </a:solidFill>
              </a:rPr>
              <a:t>   </a:t>
            </a:r>
            <a:r>
              <a:rPr lang="es-ES_tradnl" sz="1100" b="1">
                <a:solidFill>
                  <a:srgbClr val="0000FF"/>
                </a:solidFill>
              </a:rPr>
              <a:t>OTROS REQUISITOS</a:t>
            </a:r>
            <a:endParaRPr lang="es-ES_tradnl" sz="1100" b="1">
              <a:solidFill>
                <a:srgbClr val="000000"/>
              </a:solidFill>
            </a:endParaRPr>
          </a:p>
        </p:txBody>
      </p:sp>
      <p:sp>
        <p:nvSpPr>
          <p:cNvPr id="35857" name="Rectangle 66"/>
          <p:cNvSpPr>
            <a:spLocks noChangeArrowheads="1"/>
          </p:cNvSpPr>
          <p:nvPr/>
        </p:nvSpPr>
        <p:spPr bwMode="auto">
          <a:xfrm>
            <a:off x="2712112" y="5334001"/>
            <a:ext cx="6657272" cy="380873"/>
          </a:xfrm>
          <a:prstGeom prst="rect">
            <a:avLst/>
          </a:prstGeom>
          <a:noFill/>
          <a:ln w="9525">
            <a:noFill/>
            <a:miter lim="800000"/>
            <a:headEnd/>
            <a:tailEnd/>
          </a:ln>
        </p:spPr>
        <p:txBody>
          <a:bodyPr wrap="none" lIns="0" tIns="0" rIns="0" bIns="0">
            <a:spAutoFit/>
          </a:bodyPr>
          <a:lstStyle/>
          <a:p>
            <a:pPr algn="l"/>
            <a:r>
              <a:rPr lang="es-ES_tradnl" sz="1100">
                <a:solidFill>
                  <a:srgbClr val="D60093"/>
                </a:solidFill>
              </a:rPr>
              <a:t>•</a:t>
            </a:r>
            <a:r>
              <a:rPr lang="es-ES_tradnl" sz="1100">
                <a:solidFill>
                  <a:srgbClr val="000000"/>
                </a:solidFill>
              </a:rPr>
              <a:t>   Una misma inversión :</a:t>
            </a:r>
          </a:p>
          <a:p>
            <a:pPr algn="l">
              <a:spcBef>
                <a:spcPct val="25000"/>
              </a:spcBef>
            </a:pPr>
            <a:r>
              <a:rPr lang="es-ES_tradnl" sz="1100">
                <a:solidFill>
                  <a:srgbClr val="000000"/>
                </a:solidFill>
              </a:rPr>
              <a:t>     NO PODRA DAR LUGAR a la aplicación de la deducción  EN MAS DE UNA ENTIDAD</a:t>
            </a:r>
          </a:p>
        </p:txBody>
      </p:sp>
      <p:sp>
        <p:nvSpPr>
          <p:cNvPr id="35858" name="Rectangle 72"/>
          <p:cNvSpPr>
            <a:spLocks noChangeArrowheads="1"/>
          </p:cNvSpPr>
          <p:nvPr/>
        </p:nvSpPr>
        <p:spPr bwMode="auto">
          <a:xfrm>
            <a:off x="2712112" y="5867401"/>
            <a:ext cx="7184659" cy="380873"/>
          </a:xfrm>
          <a:prstGeom prst="rect">
            <a:avLst/>
          </a:prstGeom>
          <a:noFill/>
          <a:ln w="9525">
            <a:noFill/>
            <a:miter lim="800000"/>
            <a:headEnd/>
            <a:tailEnd/>
          </a:ln>
        </p:spPr>
        <p:txBody>
          <a:bodyPr wrap="none" lIns="0" tIns="0" rIns="0" bIns="0">
            <a:spAutoFit/>
          </a:bodyPr>
          <a:lstStyle/>
          <a:p>
            <a:pPr algn="l"/>
            <a:r>
              <a:rPr lang="es-ES_tradnl" sz="1100">
                <a:solidFill>
                  <a:srgbClr val="D60093"/>
                </a:solidFill>
              </a:rPr>
              <a:t>•</a:t>
            </a:r>
            <a:r>
              <a:rPr lang="es-ES_tradnl" sz="1100">
                <a:solidFill>
                  <a:srgbClr val="000000"/>
                </a:solidFill>
              </a:rPr>
              <a:t>   Los elementos patrimoniales afectos a las deducciones previstas deben permanecer en </a:t>
            </a:r>
          </a:p>
          <a:p>
            <a:pPr algn="l">
              <a:spcBef>
                <a:spcPct val="25000"/>
              </a:spcBef>
            </a:pPr>
            <a:r>
              <a:rPr lang="es-ES_tradnl" sz="1100">
                <a:solidFill>
                  <a:srgbClr val="000000"/>
                </a:solidFill>
              </a:rPr>
              <a:t>    funcionamiento 5 AÑOS  (3 si Bienes Muebles)  ó  VIDA UTIL  si  fuera inferior</a:t>
            </a:r>
          </a:p>
        </p:txBody>
      </p:sp>
      <p:sp>
        <p:nvSpPr>
          <p:cNvPr id="35859" name="Rectangle 78"/>
          <p:cNvSpPr>
            <a:spLocks noChangeArrowheads="1"/>
          </p:cNvSpPr>
          <p:nvPr/>
        </p:nvSpPr>
        <p:spPr bwMode="auto">
          <a:xfrm>
            <a:off x="309563" y="6599238"/>
            <a:ext cx="5184111" cy="169277"/>
          </a:xfrm>
          <a:prstGeom prst="rect">
            <a:avLst/>
          </a:prstGeom>
          <a:noFill/>
          <a:ln w="9525">
            <a:noFill/>
            <a:miter lim="800000"/>
            <a:headEnd/>
            <a:tailEnd/>
          </a:ln>
        </p:spPr>
        <p:txBody>
          <a:bodyPr wrap="none" lIns="0" tIns="0" rIns="0" bIns="0">
            <a:spAutoFit/>
          </a:bodyPr>
          <a:lstStyle/>
          <a:p>
            <a:pPr algn="l"/>
            <a:r>
              <a:rPr lang="es-ES_tradnl" sz="1100" dirty="0">
                <a:solidFill>
                  <a:srgbClr val="D60093"/>
                </a:solidFill>
                <a:sym typeface="Wingdings" pitchFamily="2" charset="2"/>
              </a:rPr>
              <a:t></a:t>
            </a:r>
            <a:r>
              <a:rPr lang="es-ES_tradnl" sz="1100" dirty="0">
                <a:solidFill>
                  <a:srgbClr val="000000"/>
                </a:solidFill>
              </a:rPr>
              <a:t>   </a:t>
            </a:r>
            <a:r>
              <a:rPr lang="es-ES_tradnl" sz="1100" b="1" dirty="0">
                <a:solidFill>
                  <a:srgbClr val="0000FF"/>
                </a:solidFill>
              </a:rPr>
              <a:t>OTRAS DEDUCCIONES :</a:t>
            </a:r>
            <a:r>
              <a:rPr lang="es-ES_tradnl" sz="1100" b="1" dirty="0">
                <a:solidFill>
                  <a:srgbClr val="000000"/>
                </a:solidFill>
              </a:rPr>
              <a:t> </a:t>
            </a:r>
            <a:r>
              <a:rPr lang="es-ES_tradnl" sz="1100" dirty="0" smtClean="0">
                <a:solidFill>
                  <a:srgbClr val="000000"/>
                </a:solidFill>
              </a:rPr>
              <a:t>se aprueban en leyes de presupuestos</a:t>
            </a:r>
            <a:endParaRPr lang="es-ES_tradnl" sz="1100" dirty="0">
              <a:solidFill>
                <a:srgbClr val="000000"/>
              </a:solidFill>
            </a:endParaRPr>
          </a:p>
        </p:txBody>
      </p:sp>
      <p:sp>
        <p:nvSpPr>
          <p:cNvPr id="35860" name="Line 82"/>
          <p:cNvSpPr>
            <a:spLocks noChangeShapeType="1"/>
          </p:cNvSpPr>
          <p:nvPr/>
        </p:nvSpPr>
        <p:spPr bwMode="auto">
          <a:xfrm>
            <a:off x="2476500" y="5354638"/>
            <a:ext cx="0" cy="900112"/>
          </a:xfrm>
          <a:prstGeom prst="line">
            <a:avLst/>
          </a:prstGeom>
          <a:noFill/>
          <a:ln w="9525">
            <a:solidFill>
              <a:srgbClr val="009900"/>
            </a:solidFill>
            <a:round/>
            <a:headEnd/>
            <a:tailEnd/>
          </a:ln>
        </p:spPr>
        <p:txBody>
          <a:bodyPr wrap="none" anchor="ctr"/>
          <a:lstStyle/>
          <a:p>
            <a:endParaRPr lang="es-ES_tradnl" sz="1100"/>
          </a:p>
        </p:txBody>
      </p:sp>
      <p:sp>
        <p:nvSpPr>
          <p:cNvPr id="35861" name="Rectangle 83"/>
          <p:cNvSpPr>
            <a:spLocks noChangeArrowheads="1"/>
          </p:cNvSpPr>
          <p:nvPr/>
        </p:nvSpPr>
        <p:spPr bwMode="auto">
          <a:xfrm>
            <a:off x="5343393" y="3573463"/>
            <a:ext cx="4953000" cy="261610"/>
          </a:xfrm>
          <a:prstGeom prst="rect">
            <a:avLst/>
          </a:prstGeom>
          <a:noFill/>
          <a:ln w="9525">
            <a:noFill/>
            <a:miter lim="800000"/>
            <a:headEnd/>
            <a:tailEnd/>
          </a:ln>
        </p:spPr>
        <p:txBody>
          <a:bodyPr>
            <a:spAutoFit/>
          </a:bodyPr>
          <a:lstStyle/>
          <a:p>
            <a:endParaRPr lang="es-ES_tradnl" sz="1100" b="1"/>
          </a:p>
        </p:txBody>
      </p:sp>
    </p:spTree>
    <p:extLst>
      <p:ext uri="{BB962C8B-B14F-4D97-AF65-F5344CB8AC3E}">
        <p14:creationId xmlns="" xmlns:p14="http://schemas.microsoft.com/office/powerpoint/2010/main" val="3485423771"/>
      </p:ext>
    </p:extLst>
  </p:cSld>
  <p:clrMapOvr>
    <a:masterClrMapping/>
  </p:clrMapOvr>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381750"/>
            <a:ext cx="2311400" cy="476250"/>
          </a:xfrm>
        </p:spPr>
        <p:txBody>
          <a:bodyPr/>
          <a:lstStyle/>
          <a:p>
            <a:pPr>
              <a:defRPr/>
            </a:pPr>
            <a:fld id="{0555B34F-0CF4-40B3-917A-BB18B90591F6}" type="slidenum">
              <a:rPr lang="es-ES_tradnl"/>
              <a:pPr>
                <a:defRPr/>
              </a:pPr>
              <a:t>406</a:t>
            </a:fld>
            <a:endParaRPr lang="es-ES_tradnl" dirty="0"/>
          </a:p>
        </p:txBody>
      </p:sp>
      <p:sp>
        <p:nvSpPr>
          <p:cNvPr id="96259" name="Text Box 3"/>
          <p:cNvSpPr txBox="1">
            <a:spLocks noChangeArrowheads="1"/>
          </p:cNvSpPr>
          <p:nvPr/>
        </p:nvSpPr>
        <p:spPr bwMode="auto">
          <a:xfrm>
            <a:off x="0" y="468868"/>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a:solidFill>
                  <a:srgbClr val="000066"/>
                </a:solidFill>
              </a:rPr>
              <a:t>LÍMITES</a:t>
            </a:r>
            <a:r>
              <a:rPr lang="es-ES" sz="1600" dirty="0">
                <a:solidFill>
                  <a:srgbClr val="000066"/>
                </a:solidFill>
              </a:rPr>
              <a:t> DEDUCCIONES INVERSIONES</a:t>
            </a:r>
            <a:r>
              <a:rPr lang="es-ES" sz="1600" dirty="0" smtClean="0">
                <a:solidFill>
                  <a:srgbClr val="000066"/>
                </a:solidFill>
              </a:rPr>
              <a:t>:</a:t>
            </a:r>
            <a:endParaRPr lang="es-ES" sz="1600" dirty="0">
              <a:solidFill>
                <a:srgbClr val="FF0066"/>
              </a:solidFill>
            </a:endParaRPr>
          </a:p>
        </p:txBody>
      </p:sp>
      <p:sp>
        <p:nvSpPr>
          <p:cNvPr id="204804" name="Text Box 4"/>
          <p:cNvSpPr txBox="1">
            <a:spLocks noChangeArrowheads="1"/>
          </p:cNvSpPr>
          <p:nvPr/>
        </p:nvSpPr>
        <p:spPr bwMode="auto">
          <a:xfrm>
            <a:off x="0" y="824329"/>
            <a:ext cx="9906000" cy="4585871"/>
          </a:xfrm>
          <a:prstGeom prst="rect">
            <a:avLst/>
          </a:prstGeom>
          <a:noFill/>
          <a:ln w="9525">
            <a:noFill/>
            <a:miter lim="800000"/>
            <a:headEnd/>
            <a:tailEnd/>
          </a:ln>
          <a:effectLst/>
        </p:spPr>
        <p:txBody>
          <a:bodyPr wrap="square">
            <a:spAutoFit/>
          </a:bodyPr>
          <a:lstStyle/>
          <a:p>
            <a:pPr marL="457200" indent="-457200">
              <a:buFont typeface="Wingdings" pitchFamily="2" charset="2"/>
              <a:buChar char="Ø"/>
              <a:tabLst>
                <a:tab pos="2338388" algn="l"/>
              </a:tabLst>
              <a:defRPr/>
            </a:pPr>
            <a:r>
              <a:rPr lang="es-ES_tradnl" sz="2400" dirty="0" smtClean="0">
                <a:solidFill>
                  <a:srgbClr val="FFFF00"/>
                </a:solidFill>
                <a:effectLst>
                  <a:outerShdw blurRad="38100" dist="38100" dir="2700000" algn="tl">
                    <a:srgbClr val="000000">
                      <a:alpha val="43137"/>
                    </a:srgbClr>
                  </a:outerShdw>
                </a:effectLst>
                <a:ea typeface="Verdana" pitchFamily="34" charset="0"/>
                <a:cs typeface="Verdana" pitchFamily="34" charset="0"/>
              </a:rPr>
              <a:t>25</a:t>
            </a:r>
            <a:r>
              <a:rPr lang="es-ES_tradnl" sz="2400" dirty="0">
                <a:solidFill>
                  <a:srgbClr val="FFFF00"/>
                </a:solidFill>
                <a:effectLst>
                  <a:outerShdw blurRad="38100" dist="38100" dir="2700000" algn="tl">
                    <a:srgbClr val="000000">
                      <a:alpha val="43137"/>
                    </a:srgbClr>
                  </a:outerShdw>
                </a:effectLst>
                <a:ea typeface="Verdana" pitchFamily="34" charset="0"/>
                <a:cs typeface="Verdana" pitchFamily="34" charset="0"/>
              </a:rPr>
              <a:t>%</a:t>
            </a:r>
            <a:r>
              <a:rPr lang="es-ES_tradnl" dirty="0">
                <a:ea typeface="Verdana" pitchFamily="34" charset="0"/>
                <a:cs typeface="Verdana" pitchFamily="34" charset="0"/>
              </a:rPr>
              <a:t> </a:t>
            </a:r>
            <a:r>
              <a:rPr lang="es-ES_tradnl" dirty="0" smtClean="0">
                <a:ea typeface="Verdana" pitchFamily="34" charset="0"/>
                <a:cs typeface="Verdana" pitchFamily="34" charset="0"/>
              </a:rPr>
              <a:t>s/</a:t>
            </a:r>
            <a:r>
              <a:rPr lang="en-US" dirty="0">
                <a:ea typeface="Verdana" pitchFamily="34" charset="0"/>
                <a:cs typeface="Verdana" pitchFamily="34" charset="0"/>
              </a:rPr>
              <a:t>CIA+ </a:t>
            </a:r>
            <a:endParaRPr lang="es-ES_tradnl" dirty="0">
              <a:ea typeface="Verdana" pitchFamily="34" charset="0"/>
              <a:cs typeface="Verdana" pitchFamily="34" charset="0"/>
            </a:endParaRPr>
          </a:p>
          <a:p>
            <a:pPr marL="457200" indent="-457200">
              <a:buFont typeface="Wingdings" pitchFamily="2" charset="2"/>
              <a:buChar char="Ø"/>
              <a:tabLst>
                <a:tab pos="2338388" algn="l"/>
              </a:tabLst>
              <a:defRPr/>
            </a:pPr>
            <a:r>
              <a:rPr lang="es-ES_tradnl" sz="2400" dirty="0">
                <a:solidFill>
                  <a:srgbClr val="FFFF00"/>
                </a:solidFill>
                <a:effectLst>
                  <a:outerShdw blurRad="38100" dist="38100" dir="2700000" algn="tl">
                    <a:srgbClr val="000000">
                      <a:alpha val="43137"/>
                    </a:srgbClr>
                  </a:outerShdw>
                </a:effectLst>
                <a:ea typeface="Verdana" pitchFamily="34" charset="0"/>
                <a:cs typeface="Verdana" pitchFamily="34" charset="0"/>
              </a:rPr>
              <a:t>50%</a:t>
            </a:r>
            <a:r>
              <a:rPr lang="es-ES_tradnl" dirty="0">
                <a:effectLst>
                  <a:outerShdw blurRad="38100" dist="38100" dir="2700000" algn="tl">
                    <a:srgbClr val="000000">
                      <a:alpha val="43137"/>
                    </a:srgbClr>
                  </a:outerShdw>
                </a:effectLst>
                <a:ea typeface="Verdana" pitchFamily="34" charset="0"/>
                <a:cs typeface="Verdana" pitchFamily="34" charset="0"/>
              </a:rPr>
              <a:t> </a:t>
            </a:r>
            <a:r>
              <a:rPr lang="es-ES_tradnl" dirty="0" smtClean="0">
                <a:effectLst>
                  <a:outerShdw blurRad="38100" dist="38100" dir="2700000" algn="tl">
                    <a:srgbClr val="000000">
                      <a:alpha val="43137"/>
                    </a:srgbClr>
                  </a:outerShdw>
                </a:effectLst>
                <a:ea typeface="Verdana" pitchFamily="34" charset="0"/>
                <a:cs typeface="Verdana" pitchFamily="34" charset="0"/>
              </a:rPr>
              <a:t>s/</a:t>
            </a:r>
            <a:r>
              <a:rPr lang="en-US" dirty="0">
                <a:effectLst>
                  <a:outerShdw blurRad="38100" dist="38100" dir="2700000" algn="tl">
                    <a:srgbClr val="000000">
                      <a:alpha val="43137"/>
                    </a:srgbClr>
                  </a:outerShdw>
                </a:effectLst>
                <a:ea typeface="Verdana" pitchFamily="34" charset="0"/>
                <a:cs typeface="Verdana" pitchFamily="34" charset="0"/>
              </a:rPr>
              <a:t>CIA+</a:t>
            </a:r>
            <a:r>
              <a:rPr lang="es-ES_tradnl" dirty="0">
                <a:ea typeface="Verdana" pitchFamily="34" charset="0"/>
                <a:cs typeface="Verdana" pitchFamily="34" charset="0"/>
              </a:rPr>
              <a:t> </a:t>
            </a:r>
            <a:r>
              <a:rPr lang="es-ES_tradnl" dirty="0" smtClean="0">
                <a:solidFill>
                  <a:srgbClr val="FFFF99"/>
                </a:solidFill>
                <a:effectLst>
                  <a:outerShdw blurRad="38100" dist="38100" dir="2700000" algn="tl">
                    <a:srgbClr val="000000">
                      <a:alpha val="43137"/>
                    </a:srgbClr>
                  </a:outerShdw>
                </a:effectLst>
                <a:ea typeface="Verdana" pitchFamily="34" charset="0"/>
                <a:cs typeface="Verdana" pitchFamily="34" charset="0"/>
              </a:rPr>
              <a:t>en </a:t>
            </a:r>
            <a:r>
              <a:rPr lang="es-ES_tradnl" dirty="0">
                <a:solidFill>
                  <a:srgbClr val="FFFF99"/>
                </a:solidFill>
                <a:effectLst>
                  <a:outerShdw blurRad="38100" dist="38100" dir="2700000" algn="tl">
                    <a:srgbClr val="000000">
                      <a:alpha val="43137"/>
                    </a:srgbClr>
                  </a:outerShdw>
                </a:effectLst>
                <a:ea typeface="Verdana" pitchFamily="34" charset="0"/>
                <a:cs typeface="Verdana" pitchFamily="34" charset="0"/>
              </a:rPr>
              <a:t>el caso de </a:t>
            </a:r>
            <a:r>
              <a:rPr lang="es-ES_tradnl" dirty="0" err="1">
                <a:solidFill>
                  <a:srgbClr val="FFFF99"/>
                </a:solidFill>
                <a:effectLst>
                  <a:outerShdw blurRad="38100" dist="38100" dir="2700000" algn="tl">
                    <a:srgbClr val="000000">
                      <a:alpha val="43137"/>
                    </a:srgbClr>
                  </a:outerShdw>
                </a:effectLst>
                <a:ea typeface="Verdana" pitchFamily="34" charset="0"/>
                <a:cs typeface="Verdana" pitchFamily="34" charset="0"/>
              </a:rPr>
              <a:t>I+D+i</a:t>
            </a:r>
            <a:r>
              <a:rPr lang="es-ES_tradnl" dirty="0">
                <a:solidFill>
                  <a:srgbClr val="FFFF99"/>
                </a:solidFill>
                <a:effectLst>
                  <a:outerShdw blurRad="38100" dist="38100" dir="2700000" algn="tl">
                    <a:srgbClr val="000000">
                      <a:alpha val="43137"/>
                    </a:srgbClr>
                  </a:outerShdw>
                </a:effectLst>
                <a:ea typeface="Verdana" pitchFamily="34" charset="0"/>
                <a:cs typeface="Verdana" pitchFamily="34" charset="0"/>
              </a:rPr>
              <a:t> </a:t>
            </a:r>
            <a:r>
              <a:rPr lang="en-US" dirty="0">
                <a:solidFill>
                  <a:srgbClr val="FFFF99"/>
                </a:solidFill>
                <a:effectLst>
                  <a:outerShdw blurRad="38100" dist="38100" dir="2700000" algn="tl">
                    <a:srgbClr val="000000">
                      <a:alpha val="43137"/>
                    </a:srgbClr>
                  </a:outerShdw>
                </a:effectLst>
                <a:ea typeface="Verdana" pitchFamily="34" charset="0"/>
                <a:cs typeface="Verdana" pitchFamily="34" charset="0"/>
              </a:rPr>
              <a:t>&gt; 10% CIA</a:t>
            </a:r>
            <a:r>
              <a:rPr lang="en-US" dirty="0" smtClean="0">
                <a:solidFill>
                  <a:srgbClr val="FFFF99"/>
                </a:solidFill>
                <a:effectLst>
                  <a:outerShdw blurRad="38100" dist="38100" dir="2700000" algn="tl">
                    <a:srgbClr val="000000">
                      <a:alpha val="43137"/>
                    </a:srgbClr>
                  </a:outerShdw>
                </a:effectLst>
                <a:ea typeface="Verdana" pitchFamily="34" charset="0"/>
                <a:cs typeface="Verdana" pitchFamily="34" charset="0"/>
              </a:rPr>
              <a:t>+</a:t>
            </a:r>
          </a:p>
          <a:p>
            <a:pPr marL="342900" indent="-342900" fontAlgn="auto">
              <a:spcBef>
                <a:spcPts val="0"/>
              </a:spcBef>
              <a:spcAft>
                <a:spcPts val="0"/>
              </a:spcAft>
              <a:buFont typeface="Wingdings" pitchFamily="2" charset="2"/>
              <a:buChar char="§"/>
              <a:defRPr/>
            </a:pPr>
            <a:endParaRPr lang="es-ES_tradnl" dirty="0" smtClean="0">
              <a:solidFill>
                <a:srgbClr val="000066"/>
              </a:solidFill>
              <a:latin typeface="Arial" pitchFamily="34" charset="0"/>
            </a:endParaRPr>
          </a:p>
          <a:p>
            <a:pPr marL="342900" indent="-342900" fontAlgn="auto">
              <a:spcBef>
                <a:spcPts val="0"/>
              </a:spcBef>
              <a:spcAft>
                <a:spcPts val="0"/>
              </a:spcAft>
              <a:buFont typeface="Wingdings" pitchFamily="2" charset="2"/>
              <a:buChar char="q"/>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Aplicar la deducción de </a:t>
            </a:r>
            <a:r>
              <a:rPr lang="es-ES_tradnl" sz="2400" u="sng" dirty="0" err="1" smtClean="0">
                <a:solidFill>
                  <a:srgbClr val="FFFF00"/>
                </a:solidFill>
                <a:effectLst>
                  <a:outerShdw blurRad="38100" dist="38100" dir="2700000" algn="tl">
                    <a:srgbClr val="000000">
                      <a:alpha val="43137"/>
                    </a:srgbClr>
                  </a:outerShdw>
                </a:effectLst>
                <a:latin typeface="Arial" pitchFamily="34" charset="0"/>
                <a:ea typeface="Verdana" pitchFamily="34" charset="0"/>
              </a:rPr>
              <a:t>I+D+i</a:t>
            </a:r>
            <a:r>
              <a:rPr lang="es-ES_tradnl" sz="2400" u="sng" dirty="0" smtClean="0">
                <a:solidFill>
                  <a:srgbClr val="FFFF00"/>
                </a:solidFill>
                <a:effectLst>
                  <a:outerShdw blurRad="38100" dist="38100" dir="2700000" algn="tl">
                    <a:srgbClr val="000000">
                      <a:alpha val="43137"/>
                    </a:srgbClr>
                  </a:outerShdw>
                </a:effectLst>
                <a:latin typeface="Arial" pitchFamily="34" charset="0"/>
                <a:ea typeface="Verdana" pitchFamily="34" charset="0"/>
              </a:rPr>
              <a:t> </a:t>
            </a:r>
            <a:r>
              <a:rPr lang="es-ES_tradnl" sz="2400" u="sng" dirty="0" smtClean="0">
                <a:solidFill>
                  <a:srgbClr val="FFFF00"/>
                </a:solidFill>
                <a:effectLst>
                  <a:outerShdw blurRad="38100" dist="38100" dir="2700000" algn="tl">
                    <a:srgbClr val="000000">
                      <a:alpha val="43137"/>
                    </a:srgbClr>
                  </a:outerShdw>
                </a:effectLst>
                <a:latin typeface="Arial" pitchFamily="34" charset="0"/>
              </a:rPr>
              <a:t>sin límites</a:t>
            </a:r>
            <a:r>
              <a:rPr lang="es-ES_tradnl" sz="2400" dirty="0" smtClean="0">
                <a:solidFill>
                  <a:srgbClr val="FFFF00"/>
                </a:solidFill>
                <a:effectLst>
                  <a:outerShdw blurRad="38100" dist="38100" dir="2700000" algn="tl">
                    <a:srgbClr val="000000">
                      <a:alpha val="43137"/>
                    </a:srgbClr>
                  </a:outerShdw>
                </a:effectLst>
                <a:latin typeface="Arial" pitchFamily="34" charset="0"/>
              </a:rPr>
              <a:t>:   </a:t>
            </a:r>
            <a:r>
              <a:rPr lang="es-ES_tradnl" sz="2400" dirty="0" smtClean="0">
                <a:solidFill>
                  <a:srgbClr val="FF99FF"/>
                </a:solidFill>
                <a:effectLst>
                  <a:outerShdw blurRad="38100" dist="38100" dir="2700000" algn="tl">
                    <a:srgbClr val="000000">
                      <a:alpha val="43137"/>
                    </a:srgbClr>
                  </a:outerShdw>
                </a:effectLst>
                <a:latin typeface="Arial" pitchFamily="34" charset="0"/>
              </a:rPr>
              <a:t>Algunas Novedades*</a:t>
            </a:r>
          </a:p>
          <a:p>
            <a:pPr marL="342900" indent="-342900" fontAlgn="auto">
              <a:spcBef>
                <a:spcPts val="0"/>
              </a:spcBef>
              <a:spcAft>
                <a:spcPts val="0"/>
              </a:spcAft>
              <a:buFont typeface="+mj-lt"/>
              <a:buAutoNum type="arabicPeriod"/>
              <a:defRPr/>
            </a:pPr>
            <a:r>
              <a:rPr lang="es-ES_tradnl" sz="1800" dirty="0" smtClean="0">
                <a:effectLst>
                  <a:outerShdw blurRad="38100" dist="38100" dir="2700000" algn="tl">
                    <a:srgbClr val="000000">
                      <a:alpha val="43137"/>
                    </a:srgbClr>
                  </a:outerShdw>
                </a:effectLst>
                <a:latin typeface="Arial" pitchFamily="34" charset="0"/>
                <a:ea typeface="Verdana" pitchFamily="34" charset="0"/>
              </a:rPr>
              <a:t>Renunciando  a un 20% de la Deducción de </a:t>
            </a:r>
            <a:r>
              <a:rPr lang="es-ES_tradnl" sz="1800" dirty="0" err="1" smtClean="0">
                <a:effectLst>
                  <a:outerShdw blurRad="38100" dist="38100" dir="2700000" algn="tl">
                    <a:srgbClr val="000000">
                      <a:alpha val="43137"/>
                    </a:srgbClr>
                  </a:outerShdw>
                </a:effectLst>
                <a:latin typeface="Arial" pitchFamily="34" charset="0"/>
                <a:ea typeface="Verdana" pitchFamily="34" charset="0"/>
              </a:rPr>
              <a:t>I+D+i</a:t>
            </a:r>
            <a:r>
              <a:rPr lang="es-ES_tradnl" sz="1800" dirty="0" smtClean="0">
                <a:effectLst>
                  <a:outerShdw blurRad="38100" dist="38100" dir="2700000" algn="tl">
                    <a:srgbClr val="000000">
                      <a:alpha val="43137"/>
                    </a:srgbClr>
                  </a:outerShdw>
                </a:effectLst>
                <a:latin typeface="Arial" pitchFamily="34" charset="0"/>
                <a:ea typeface="Verdana" pitchFamily="34" charset="0"/>
              </a:rPr>
              <a:t>: cumpliendo requisitos  (</a:t>
            </a:r>
            <a:r>
              <a:rPr lang="es-ES_tradnl" sz="1800" u="sng" dirty="0" smtClean="0">
                <a:effectLst>
                  <a:outerShdw blurRad="38100" dist="38100" dir="2700000" algn="tl">
                    <a:srgbClr val="000000">
                      <a:alpha val="43137"/>
                    </a:srgbClr>
                  </a:outerShdw>
                </a:effectLst>
                <a:latin typeface="Arial" pitchFamily="34" charset="0"/>
                <a:ea typeface="Verdana" pitchFamily="34" charset="0"/>
              </a:rPr>
              <a:t>+ de 1 año</a:t>
            </a:r>
            <a:r>
              <a:rPr lang="es-ES_tradnl" sz="1800" dirty="0" smtClean="0">
                <a:effectLst>
                  <a:outerShdw blurRad="38100" dist="38100" dir="2700000" algn="tl">
                    <a:srgbClr val="000000">
                      <a:alpha val="43137"/>
                    </a:srgbClr>
                  </a:outerShdw>
                </a:effectLst>
                <a:latin typeface="Arial" pitchFamily="34" charset="0"/>
                <a:ea typeface="Verdana" pitchFamily="34" charset="0"/>
              </a:rPr>
              <a:t> </a:t>
            </a:r>
            <a:r>
              <a:rPr lang="es-ES_tradnl" sz="1800" u="sng" dirty="0" smtClean="0">
                <a:effectLst>
                  <a:outerShdw blurRad="38100" dist="38100" dir="2700000" algn="tl">
                    <a:srgbClr val="000000">
                      <a:alpha val="43137"/>
                    </a:srgbClr>
                  </a:outerShdw>
                </a:effectLst>
                <a:latin typeface="Arial" pitchFamily="34" charset="0"/>
                <a:ea typeface="Verdana" pitchFamily="34" charset="0"/>
              </a:rPr>
              <a:t>+ otros</a:t>
            </a:r>
            <a:r>
              <a:rPr lang="es-ES_tradnl" sz="1800" dirty="0" smtClean="0">
                <a:effectLst>
                  <a:outerShdw blurRad="38100" dist="38100" dir="2700000" algn="tl">
                    <a:srgbClr val="000000">
                      <a:alpha val="43137"/>
                    </a:srgbClr>
                  </a:outerShdw>
                </a:effectLst>
                <a:latin typeface="Arial" pitchFamily="34" charset="0"/>
                <a:ea typeface="Verdana" pitchFamily="34" charset="0"/>
              </a:rPr>
              <a:t>).</a:t>
            </a:r>
            <a:r>
              <a:rPr lang="es-ES_tradnl" sz="1800" dirty="0" smtClean="0">
                <a:effectLst>
                  <a:outerShdw blurRad="38100" dist="38100" dir="2700000" algn="tl">
                    <a:srgbClr val="000000">
                      <a:alpha val="43137"/>
                    </a:srgbClr>
                  </a:outerShdw>
                </a:effectLst>
                <a:latin typeface="Arial" pitchFamily="34" charset="0"/>
                <a:ea typeface="Verdana" pitchFamily="34" charset="0"/>
                <a:cs typeface="Verdana" pitchFamily="34" charset="0"/>
              </a:rPr>
              <a:t>En estos casos límite: 1MM (sólo i) ó 3MM (</a:t>
            </a:r>
            <a:r>
              <a:rPr lang="es-ES_tradnl" sz="1800" dirty="0" err="1" smtClean="0">
                <a:effectLst>
                  <a:outerShdw blurRad="38100" dist="38100" dir="2700000" algn="tl">
                    <a:srgbClr val="000000">
                      <a:alpha val="43137"/>
                    </a:srgbClr>
                  </a:outerShdw>
                </a:effectLst>
                <a:latin typeface="Arial" pitchFamily="34" charset="0"/>
                <a:ea typeface="Verdana" pitchFamily="34" charset="0"/>
                <a:cs typeface="Verdana" pitchFamily="34" charset="0"/>
              </a:rPr>
              <a:t>I+D+i</a:t>
            </a:r>
            <a:r>
              <a:rPr lang="es-ES_tradnl" sz="1800" dirty="0" smtClean="0">
                <a:effectLst>
                  <a:outerShdw blurRad="38100" dist="38100" dir="2700000" algn="tl">
                    <a:srgbClr val="000000">
                      <a:alpha val="43137"/>
                    </a:srgbClr>
                  </a:outerShdw>
                </a:effectLst>
                <a:latin typeface="Arial" pitchFamily="34" charset="0"/>
                <a:ea typeface="Verdana" pitchFamily="34" charset="0"/>
                <a:cs typeface="Verdana" pitchFamily="34" charset="0"/>
              </a:rPr>
              <a:t>)</a:t>
            </a:r>
          </a:p>
          <a:p>
            <a:pPr marL="342900" indent="-342900" fontAlgn="auto">
              <a:spcBef>
                <a:spcPts val="0"/>
              </a:spcBef>
              <a:spcAft>
                <a:spcPts val="0"/>
              </a:spcAft>
              <a:buFont typeface="+mj-lt"/>
              <a:buAutoNum type="arabicPeriod"/>
              <a:defRPr/>
            </a:pPr>
            <a:r>
              <a:rPr lang="es-ES_tradnl" sz="1800" dirty="0" smtClean="0">
                <a:effectLst>
                  <a:outerShdw blurRad="38100" dist="38100" dir="2700000" algn="tl">
                    <a:srgbClr val="000000">
                      <a:alpha val="43137"/>
                    </a:srgbClr>
                  </a:outerShdw>
                </a:effectLst>
                <a:latin typeface="Arial" pitchFamily="34" charset="0"/>
                <a:ea typeface="Verdana" pitchFamily="34" charset="0"/>
                <a:cs typeface="Verdana" pitchFamily="34" charset="0"/>
              </a:rPr>
              <a:t> </a:t>
            </a:r>
            <a:r>
              <a:rPr lang="es-ES_tradnl" sz="1800" dirty="0" smtClean="0">
                <a:solidFill>
                  <a:srgbClr val="FF99FF"/>
                </a:solidFill>
                <a:effectLst>
                  <a:outerShdw blurRad="38100" dist="38100" dir="2700000" algn="tl">
                    <a:srgbClr val="000000">
                      <a:alpha val="43137"/>
                    </a:srgbClr>
                  </a:outerShdw>
                </a:effectLst>
                <a:latin typeface="Arial" pitchFamily="34" charset="0"/>
                <a:ea typeface="Verdana" pitchFamily="34" charset="0"/>
                <a:cs typeface="Verdana" pitchFamily="34" charset="0"/>
              </a:rPr>
              <a:t>Novedad*: </a:t>
            </a:r>
            <a:r>
              <a:rPr lang="es-ES_tradnl" sz="1800" u="sng" dirty="0" smtClean="0">
                <a:solidFill>
                  <a:srgbClr val="FFFF99"/>
                </a:solidFill>
                <a:effectLst>
                  <a:outerShdw blurRad="38100" dist="38100" dir="2700000" algn="tl">
                    <a:srgbClr val="000000">
                      <a:alpha val="43137"/>
                    </a:srgbClr>
                  </a:outerShdw>
                </a:effectLst>
                <a:latin typeface="Arial" pitchFamily="34" charset="0"/>
                <a:ea typeface="Verdana" pitchFamily="34" charset="0"/>
              </a:rPr>
              <a:t>Adicionalmente</a:t>
            </a:r>
            <a:r>
              <a:rPr lang="es-ES_tradnl" sz="1800" dirty="0" smtClean="0">
                <a:solidFill>
                  <a:srgbClr val="FFFF99"/>
                </a:solidFill>
                <a:effectLst>
                  <a:outerShdw blurRad="38100" dist="38100" dir="2700000" algn="tl">
                    <a:srgbClr val="000000">
                      <a:alpha val="43137"/>
                    </a:srgbClr>
                  </a:outerShdw>
                </a:effectLst>
                <a:latin typeface="Arial" pitchFamily="34" charset="0"/>
                <a:ea typeface="Verdana" pitchFamily="34" charset="0"/>
              </a:rPr>
              <a:t>: </a:t>
            </a:r>
            <a:r>
              <a:rPr lang="es-ES_tradnl" sz="1800" dirty="0" smtClean="0">
                <a:effectLst>
                  <a:outerShdw blurRad="38100" dist="38100" dir="2700000" algn="tl">
                    <a:srgbClr val="000000">
                      <a:alpha val="43137"/>
                    </a:srgbClr>
                  </a:outerShdw>
                </a:effectLst>
                <a:latin typeface="Arial" pitchFamily="34" charset="0"/>
                <a:ea typeface="Verdana" pitchFamily="34" charset="0"/>
              </a:rPr>
              <a:t>si Gastos de I+D  del período &gt; 10% INCN. Renunciando  a un 20% de la Deducción de I+D: </a:t>
            </a:r>
            <a:r>
              <a:rPr lang="es-ES_tradnl" sz="1800" u="sng" dirty="0" smtClean="0">
                <a:effectLst>
                  <a:outerShdw blurRad="38100" dist="38100" dir="2700000" algn="tl">
                    <a:srgbClr val="000000">
                      <a:alpha val="43137"/>
                    </a:srgbClr>
                  </a:outerShdw>
                </a:effectLst>
                <a:latin typeface="Arial" pitchFamily="34" charset="0"/>
                <a:ea typeface="Verdana" pitchFamily="34" charset="0"/>
              </a:rPr>
              <a:t>sólo requisito “+ de 1 año”</a:t>
            </a:r>
            <a:r>
              <a:rPr lang="es-ES_tradnl" sz="1800" dirty="0" smtClean="0">
                <a:effectLst>
                  <a:outerShdw blurRad="38100" dist="38100" dir="2700000" algn="tl">
                    <a:srgbClr val="000000">
                      <a:alpha val="43137"/>
                    </a:srgbClr>
                  </a:outerShdw>
                </a:effectLst>
                <a:latin typeface="Arial" pitchFamily="34" charset="0"/>
                <a:ea typeface="Verdana" pitchFamily="34" charset="0"/>
              </a:rPr>
              <a:t> . </a:t>
            </a:r>
            <a:r>
              <a:rPr lang="es-ES_tradnl" sz="1800" dirty="0" smtClean="0">
                <a:effectLst>
                  <a:outerShdw blurRad="38100" dist="38100" dir="2700000" algn="tl">
                    <a:srgbClr val="000000">
                      <a:alpha val="43137"/>
                    </a:srgbClr>
                  </a:outerShdw>
                </a:effectLst>
                <a:latin typeface="Arial" pitchFamily="34" charset="0"/>
                <a:ea typeface="Verdana" pitchFamily="34" charset="0"/>
                <a:cs typeface="Verdana" pitchFamily="34" charset="0"/>
              </a:rPr>
              <a:t>En este casos límite: 2MM (sólo I+D).  </a:t>
            </a:r>
          </a:p>
          <a:p>
            <a:pPr marL="342900" indent="-342900" fontAlgn="auto">
              <a:spcBef>
                <a:spcPts val="0"/>
              </a:spcBef>
              <a:spcAft>
                <a:spcPts val="0"/>
              </a:spcAft>
              <a:buFont typeface="Wingdings" pitchFamily="2" charset="2"/>
              <a:buChar char="§"/>
              <a:defRPr/>
            </a:pPr>
            <a:r>
              <a:rPr lang="es-ES_tradnl" sz="1800" dirty="0" smtClean="0">
                <a:solidFill>
                  <a:srgbClr val="FFFF99"/>
                </a:solidFill>
                <a:latin typeface="+mn-lt"/>
                <a:sym typeface="Monotype Sorts" charset="2"/>
              </a:rPr>
              <a:t>En  todos estos casos, si hay insuficiencia de cuota: se podrá solicitar el abono a la AEAT sin ID</a:t>
            </a:r>
            <a:r>
              <a:rPr lang="es-ES_tradnl" sz="1800" dirty="0" smtClean="0">
                <a:solidFill>
                  <a:srgbClr val="FFFF00"/>
                </a:solidFill>
                <a:sym typeface="Monotype Sorts" charset="2"/>
              </a:rPr>
              <a:t>*</a:t>
            </a:r>
            <a:r>
              <a:rPr lang="es-ES_tradnl" sz="1800" dirty="0" smtClean="0">
                <a:solidFill>
                  <a:srgbClr val="FFFF99"/>
                </a:solidFill>
                <a:latin typeface="+mn-lt"/>
                <a:sym typeface="Monotype Sorts" charset="2"/>
              </a:rPr>
              <a:t> </a:t>
            </a:r>
            <a:r>
              <a:rPr lang="es-ES_tradnl" sz="1800" dirty="0" smtClean="0">
                <a:solidFill>
                  <a:srgbClr val="FFFF00"/>
                </a:solidFill>
                <a:latin typeface="+mn-lt"/>
                <a:sym typeface="Monotype Sorts" charset="2"/>
              </a:rPr>
              <a:t>(“impuesto negativo”</a:t>
            </a:r>
            <a:r>
              <a:rPr lang="es-ES_tradnl" sz="1800" dirty="0" smtClean="0">
                <a:solidFill>
                  <a:srgbClr val="FFFF00"/>
                </a:solidFill>
                <a:sym typeface="Monotype Sorts" charset="2"/>
              </a:rPr>
              <a:t>*</a:t>
            </a:r>
            <a:r>
              <a:rPr lang="es-ES_tradnl" sz="1800" dirty="0" smtClean="0">
                <a:solidFill>
                  <a:srgbClr val="FFFF00"/>
                </a:solidFill>
                <a:latin typeface="+mn-lt"/>
                <a:sym typeface="Monotype Sorts" charset="2"/>
              </a:rPr>
              <a:t>)</a:t>
            </a:r>
            <a:endParaRPr lang="es-ES_tradnl" sz="1800" dirty="0" smtClean="0">
              <a:solidFill>
                <a:srgbClr val="FFFF00"/>
              </a:solidFill>
              <a:effectLst>
                <a:outerShdw blurRad="38100" dist="38100" dir="2700000" algn="tl">
                  <a:srgbClr val="000000">
                    <a:alpha val="43137"/>
                  </a:srgbClr>
                </a:outerShdw>
              </a:effectLst>
              <a:latin typeface="+mn-lt"/>
              <a:ea typeface="Verdana" pitchFamily="34" charset="0"/>
              <a:cs typeface="Verdana" pitchFamily="34" charset="0"/>
            </a:endParaRPr>
          </a:p>
          <a:p>
            <a:pPr marL="457200" indent="-457200">
              <a:buFont typeface="Wingdings" pitchFamily="2" charset="2"/>
              <a:buChar char="q"/>
            </a:pPr>
            <a:r>
              <a:rPr lang="es-ES_tradnl" dirty="0" smtClean="0">
                <a:solidFill>
                  <a:srgbClr val="FFFF00"/>
                </a:solidFill>
                <a:effectLst>
                  <a:outerShdw blurRad="38100" dist="38100" dir="2700000" algn="tl">
                    <a:srgbClr val="000000">
                      <a:alpha val="43137"/>
                    </a:srgbClr>
                  </a:outerShdw>
                </a:effectLst>
                <a:latin typeface="+mn-lt"/>
                <a:sym typeface="Monotype Sorts" charset="2"/>
              </a:rPr>
              <a:t> </a:t>
            </a:r>
            <a:r>
              <a:rPr lang="es-ES_tradnl" dirty="0" smtClean="0">
                <a:solidFill>
                  <a:srgbClr val="FF99FF"/>
                </a:solidFill>
                <a:effectLst>
                  <a:outerShdw blurRad="38100" dist="38100" dir="2700000" algn="tl">
                    <a:srgbClr val="000000">
                      <a:alpha val="43137"/>
                    </a:srgbClr>
                  </a:outerShdw>
                </a:effectLst>
                <a:latin typeface="+mn-lt"/>
                <a:sym typeface="Monotype Sorts" charset="2"/>
              </a:rPr>
              <a:t>NOVEDAD*:  </a:t>
            </a:r>
            <a:r>
              <a:rPr lang="es-ES_tradnl" u="sng" dirty="0" smtClean="0">
                <a:solidFill>
                  <a:srgbClr val="FFFF00"/>
                </a:solidFill>
                <a:effectLst>
                  <a:outerShdw blurRad="38100" dist="38100" dir="2700000" algn="tl">
                    <a:srgbClr val="000000">
                      <a:alpha val="43137"/>
                    </a:srgbClr>
                  </a:outerShdw>
                </a:effectLst>
                <a:latin typeface="+mn-lt"/>
                <a:sym typeface="Monotype Sorts" charset="2"/>
              </a:rPr>
              <a:t>No le afectan los límites a la Deducción del  art. 36.2 LIS a los:</a:t>
            </a:r>
            <a:r>
              <a:rPr lang="es-ES_tradnl" u="sng" dirty="0" smtClean="0">
                <a:solidFill>
                  <a:srgbClr val="FFFF00"/>
                </a:solidFill>
                <a:latin typeface="+mn-lt"/>
                <a:sym typeface="Monotype Sorts" charset="2"/>
              </a:rPr>
              <a:t> </a:t>
            </a:r>
            <a:r>
              <a:rPr lang="es-ES_tradnl" sz="1800" dirty="0" smtClean="0">
                <a:latin typeface="+mn-lt"/>
                <a:sym typeface="Monotype Sorts" charset="2"/>
              </a:rPr>
              <a:t>“Gastos de los Productores Registrados  en el Registro de Empresas Cine (REC) del Mº de Cultura”                                                                  </a:t>
            </a:r>
            <a:r>
              <a:rPr lang="es-ES_tradnl" sz="1800" dirty="0" smtClean="0">
                <a:solidFill>
                  <a:srgbClr val="FFFF00"/>
                </a:solidFill>
                <a:sym typeface="Monotype Sorts" charset="2"/>
              </a:rPr>
              <a:t>(“impuesto negativo”*)</a:t>
            </a:r>
            <a:endParaRPr lang="es-ES_tradnl" sz="1800" dirty="0" smtClean="0">
              <a:latin typeface="+mn-lt"/>
              <a:sym typeface="Monotype Sorts" charset="2"/>
            </a:endParaRPr>
          </a:p>
          <a:p>
            <a:pPr marL="457200" indent="-457200">
              <a:buFont typeface="Wingdings" pitchFamily="2" charset="2"/>
              <a:buChar char="v"/>
            </a:pPr>
            <a:r>
              <a:rPr lang="es-ES_tradnl" sz="1800" dirty="0" smtClean="0">
                <a:solidFill>
                  <a:srgbClr val="FFFF99"/>
                </a:solidFill>
                <a:effectLst>
                  <a:outerShdw blurRad="38100" dist="38100" dir="2700000" algn="tl">
                    <a:srgbClr val="000000">
                      <a:alpha val="43137"/>
                    </a:srgbClr>
                  </a:outerShdw>
                </a:effectLst>
                <a:latin typeface="+mn-lt"/>
                <a:sym typeface="Monotype Sorts" charset="2"/>
              </a:rPr>
              <a:t>En caso de insuficiencia de cuota: se podrá solicitar el abono a la AEAT sin ID</a:t>
            </a:r>
            <a:r>
              <a:rPr lang="es-ES_tradnl" sz="1800" dirty="0" smtClean="0">
                <a:solidFill>
                  <a:srgbClr val="FFFF00"/>
                </a:solidFill>
                <a:sym typeface="Monotype Sorts" charset="2"/>
              </a:rPr>
              <a:t>*</a:t>
            </a:r>
            <a:endParaRPr lang="es-ES_tradnl" dirty="0">
              <a:solidFill>
                <a:srgbClr val="FFFF99"/>
              </a:solidFill>
              <a:effectLst>
                <a:outerShdw blurRad="38100" dist="38100" dir="2700000" algn="tl">
                  <a:srgbClr val="000000">
                    <a:alpha val="43137"/>
                  </a:srgbClr>
                </a:outerShdw>
              </a:effectLst>
              <a:latin typeface="+mn-lt"/>
              <a:ea typeface="Verdana" pitchFamily="34" charset="0"/>
              <a:cs typeface="Verdana" pitchFamily="34" charset="0"/>
            </a:endParaRPr>
          </a:p>
        </p:txBody>
      </p:sp>
      <p:sp>
        <p:nvSpPr>
          <p:cNvPr id="96261"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Art. 39 Nueva 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99"/>
              </a:solidFill>
              <a:latin typeface="Arial" pitchFamily="34" charset="0"/>
            </a:endParaRPr>
          </a:p>
        </p:txBody>
      </p:sp>
      <p:graphicFrame>
        <p:nvGraphicFramePr>
          <p:cNvPr id="204813" name="Group 13"/>
          <p:cNvGraphicFramePr>
            <a:graphicFrameLocks noGrp="1"/>
          </p:cNvGraphicFramePr>
          <p:nvPr/>
        </p:nvGraphicFramePr>
        <p:xfrm>
          <a:off x="228600" y="5593080"/>
          <a:ext cx="8686800" cy="1188720"/>
        </p:xfrm>
        <a:graphic>
          <a:graphicData uri="http://schemas.openxmlformats.org/drawingml/2006/table">
            <a:tbl>
              <a:tblPr/>
              <a:tblGrid>
                <a:gridCol w="8686800">
                  <a:extLst>
                    <a:ext uri="{9D8B030D-6E8A-4147-A177-3AD203B41FA5}">
                      <a16:colId xmlns="" xmlns:a16="http://schemas.microsoft.com/office/drawing/2014/main" val="20000"/>
                    </a:ext>
                  </a:extLst>
                </a:gridCol>
              </a:tblGrid>
              <a:tr h="457200">
                <a:tc>
                  <a:txBody>
                    <a:bodyPr/>
                    <a:lstStyle/>
                    <a:p>
                      <a:pPr marL="457200" indent="-457200" algn="l" eaLnBrk="1" hangingPunct="1">
                        <a:buFont typeface="Wingdings" pitchFamily="2" charset="2"/>
                        <a:buChar char="q"/>
                        <a:tabLst>
                          <a:tab pos="2338388" algn="l"/>
                        </a:tabLst>
                        <a:defRPr/>
                      </a:pPr>
                      <a:r>
                        <a:rPr kumimoji="0" lang="es-ES_tradnl" sz="2200" b="1" i="0" u="sng" strike="noStrike" cap="none" normalizeH="0" baseline="0" dirty="0" smtClean="0">
                          <a:ln>
                            <a:noFill/>
                          </a:ln>
                          <a:solidFill>
                            <a:schemeClr val="tx1"/>
                          </a:solidFill>
                          <a:effectLst>
                            <a:outerShdw blurRad="38100" dist="38100" dir="2700000" algn="tl">
                              <a:srgbClr val="000000">
                                <a:alpha val="43137"/>
                              </a:srgbClr>
                            </a:outerShdw>
                          </a:effectLst>
                          <a:latin typeface="Times" pitchFamily="18" charset="0"/>
                        </a:rPr>
                        <a:t> </a:t>
                      </a:r>
                      <a:r>
                        <a:rPr lang="es-ES_tradnl" sz="2400" b="1" u="sng" dirty="0" smtClean="0">
                          <a:solidFill>
                            <a:schemeClr val="tx1"/>
                          </a:solidFill>
                          <a:effectLst>
                            <a:outerShdw blurRad="38100" dist="38100" dir="2700000" algn="tl">
                              <a:srgbClr val="000000">
                                <a:alpha val="43137"/>
                              </a:srgbClr>
                            </a:outerShdw>
                          </a:effectLst>
                          <a:latin typeface="Arial" pitchFamily="34" charset="0"/>
                        </a:rPr>
                        <a:t>Plazo</a:t>
                      </a:r>
                      <a:r>
                        <a:rPr lang="es-ES_tradnl" sz="2400" b="1" dirty="0" smtClean="0">
                          <a:solidFill>
                            <a:schemeClr val="tx1"/>
                          </a:solidFill>
                          <a:effectLst>
                            <a:outerShdw blurRad="38100" dist="38100" dir="2700000" algn="tl">
                              <a:srgbClr val="000000">
                                <a:alpha val="43137"/>
                              </a:srgbClr>
                            </a:outerShdw>
                          </a:effectLst>
                          <a:latin typeface="Arial" pitchFamily="34" charset="0"/>
                        </a:rPr>
                        <a:t> para aplicar las deducciones de inversiones:  </a:t>
                      </a:r>
                      <a:endParaRPr lang="es-ES_tradnl" sz="2000" b="1" dirty="0" smtClean="0">
                        <a:solidFill>
                          <a:schemeClr val="tx1"/>
                        </a:solidFill>
                        <a:effectLst>
                          <a:outerShdw blurRad="38100" dist="38100" dir="2700000" algn="tl">
                            <a:srgbClr val="000000">
                              <a:alpha val="43137"/>
                            </a:srgbClr>
                          </a:outerShdw>
                        </a:effectLst>
                        <a:latin typeface="Arial" pitchFamily="34" charset="0"/>
                      </a:endParaRPr>
                    </a:p>
                    <a:p>
                      <a:pPr marL="457200" indent="-457200" algn="l" eaLnBrk="1" hangingPunct="1">
                        <a:buFont typeface="Wingdings" pitchFamily="2" charset="2"/>
                        <a:buChar char="Ø"/>
                        <a:tabLst>
                          <a:tab pos="2338388" algn="l"/>
                        </a:tabLst>
                        <a:defRPr/>
                      </a:pPr>
                      <a:r>
                        <a:rPr lang="es-ES_tradnl" sz="2400" b="1" dirty="0" smtClean="0">
                          <a:solidFill>
                            <a:schemeClr val="tx1"/>
                          </a:solidFill>
                          <a:effectLst>
                            <a:outerShdw blurRad="38100" dist="38100" dir="2700000" algn="tl">
                              <a:srgbClr val="000000">
                                <a:alpha val="43137"/>
                              </a:srgbClr>
                            </a:outerShdw>
                          </a:effectLst>
                          <a:latin typeface="Arial" pitchFamily="34" charset="0"/>
                        </a:rPr>
                        <a:t>15 años: Caso general.</a:t>
                      </a:r>
                    </a:p>
                    <a:p>
                      <a:pPr marL="457200" indent="-457200" algn="l" eaLnBrk="1" hangingPunct="1">
                        <a:buFont typeface="Wingdings" pitchFamily="2" charset="2"/>
                        <a:buChar char="Ø"/>
                        <a:tabLst>
                          <a:tab pos="2338388" algn="l"/>
                        </a:tabLst>
                        <a:defRPr/>
                      </a:pPr>
                      <a:r>
                        <a:rPr lang="es-ES_tradnl" sz="2400" b="1" dirty="0" smtClean="0">
                          <a:solidFill>
                            <a:schemeClr val="tx1"/>
                          </a:solidFill>
                          <a:effectLst>
                            <a:outerShdw blurRad="38100" dist="38100" dir="2700000" algn="tl">
                              <a:srgbClr val="000000">
                                <a:alpha val="43137"/>
                              </a:srgbClr>
                            </a:outerShdw>
                          </a:effectLst>
                          <a:latin typeface="Arial" pitchFamily="34" charset="0"/>
                        </a:rPr>
                        <a:t>18 años: Casos de deducciones de </a:t>
                      </a:r>
                      <a:r>
                        <a:rPr lang="es-ES_tradnl" sz="2400" b="1" dirty="0" err="1" smtClean="0">
                          <a:solidFill>
                            <a:schemeClr val="tx1"/>
                          </a:solidFill>
                          <a:effectLst>
                            <a:outerShdw blurRad="38100" dist="38100" dir="2700000" algn="tl">
                              <a:srgbClr val="000000">
                                <a:alpha val="43137"/>
                              </a:srgbClr>
                            </a:outerShdw>
                          </a:effectLst>
                          <a:latin typeface="Arial" pitchFamily="34" charset="0"/>
                        </a:rPr>
                        <a:t>I+D+i</a:t>
                      </a:r>
                      <a:r>
                        <a:rPr lang="es-ES_tradnl" sz="2400" b="1" dirty="0" smtClean="0">
                          <a:solidFill>
                            <a:schemeClr val="tx1"/>
                          </a:solidFill>
                          <a:effectLst>
                            <a:outerShdw blurRad="38100" dist="38100" dir="2700000" algn="tl">
                              <a:srgbClr val="000000">
                                <a:alpha val="43137"/>
                              </a:srgbClr>
                            </a:outerShdw>
                          </a:effectLst>
                          <a:latin typeface="Arial" pitchFamily="34" charset="0"/>
                        </a:rPr>
                        <a:t> </a:t>
                      </a:r>
                      <a:endParaRPr kumimoji="0" lang="es-ES_tradnl" sz="2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pitchFamily="34" charset="0"/>
                      </a:endParaRPr>
                    </a:p>
                  </a:txBody>
                  <a:tcPr marL="99060" marR="99060"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942159227"/>
      </p:ext>
    </p:extLst>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407</a:t>
            </a:fld>
            <a:endParaRPr lang="es-ES" dirty="0"/>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1054830745"/>
              </p:ext>
            </p:extLst>
          </p:nvPr>
        </p:nvGraphicFramePr>
        <p:xfrm>
          <a:off x="152400" y="1160838"/>
          <a:ext cx="9677399" cy="5224722"/>
        </p:xfrm>
        <a:graphic>
          <a:graphicData uri="http://schemas.openxmlformats.org/drawingml/2006/table">
            <a:tbl>
              <a:tblPr firstRow="1" bandRow="1">
                <a:tableStyleId>{7DF18680-E054-41AD-8BC1-D1AEF772440D}</a:tableStyleId>
              </a:tblPr>
              <a:tblGrid>
                <a:gridCol w="2477413">
                  <a:extLst>
                    <a:ext uri="{9D8B030D-6E8A-4147-A177-3AD203B41FA5}">
                      <a16:colId xmlns="" xmlns:a16="http://schemas.microsoft.com/office/drawing/2014/main" val="20000"/>
                    </a:ext>
                  </a:extLst>
                </a:gridCol>
                <a:gridCol w="7199986">
                  <a:extLst>
                    <a:ext uri="{9D8B030D-6E8A-4147-A177-3AD203B41FA5}">
                      <a16:colId xmlns="" xmlns:a16="http://schemas.microsoft.com/office/drawing/2014/main" val="20001"/>
                    </a:ext>
                  </a:extLst>
                </a:gridCol>
              </a:tblGrid>
              <a:tr h="454602">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MODIFICACIÓN </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356360">
                <a:tc>
                  <a:txBody>
                    <a:bodyPr/>
                    <a:lstStyle/>
                    <a:p>
                      <a:pPr marL="342900" indent="-342900">
                        <a:buFont typeface="Wingdings" pitchFamily="2" charset="2"/>
                        <a:buChar char="q"/>
                      </a:pPr>
                      <a:r>
                        <a:rPr lang="es-ES_tradnl" sz="2000" b="1" u="none" dirty="0" smtClean="0">
                          <a:solidFill>
                            <a:schemeClr val="tx1"/>
                          </a:solidFill>
                        </a:rPr>
                        <a:t>Períodos posteriores</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Deducciones no practicadas por insuficiencia de cuota:</a:t>
                      </a:r>
                    </a:p>
                    <a:p>
                      <a:pPr marL="342900" indent="-342900">
                        <a:buFont typeface="Wingdings" pitchFamily="2" charset="2"/>
                        <a:buChar char="Ø"/>
                      </a:pPr>
                      <a:r>
                        <a:rPr lang="es-ES_tradnl" sz="2000" kern="1200" baseline="0" dirty="0" smtClean="0">
                          <a:solidFill>
                            <a:srgbClr val="000066"/>
                          </a:solidFill>
                          <a:latin typeface="+mn-lt"/>
                          <a:ea typeface="+mn-ea"/>
                          <a:cs typeface="+mn-cs"/>
                        </a:rPr>
                        <a:t> </a:t>
                      </a:r>
                      <a:r>
                        <a:rPr lang="es-ES_tradnl" sz="1800" kern="1200" baseline="0" dirty="0" smtClean="0">
                          <a:solidFill>
                            <a:srgbClr val="000066"/>
                          </a:solidFill>
                          <a:latin typeface="+mn-lt"/>
                          <a:ea typeface="+mn-ea"/>
                          <a:cs typeface="+mn-cs"/>
                        </a:rPr>
                        <a:t>se podrán </a:t>
                      </a:r>
                      <a:r>
                        <a:rPr lang="es-ES_tradnl" sz="1800" b="1" u="sng" kern="1200" baseline="0" dirty="0" smtClean="0">
                          <a:solidFill>
                            <a:srgbClr val="0000FF"/>
                          </a:solidFill>
                          <a:latin typeface="+mn-lt"/>
                          <a:ea typeface="+mn-ea"/>
                          <a:cs typeface="+mn-cs"/>
                        </a:rPr>
                        <a:t>compensar</a:t>
                      </a:r>
                      <a:r>
                        <a:rPr lang="es-ES_tradnl" sz="1800" kern="1200" baseline="0" dirty="0" smtClean="0">
                          <a:solidFill>
                            <a:srgbClr val="000066"/>
                          </a:solidFill>
                          <a:latin typeface="+mn-lt"/>
                          <a:ea typeface="+mn-ea"/>
                          <a:cs typeface="+mn-cs"/>
                        </a:rPr>
                        <a:t> </a:t>
                      </a:r>
                      <a:r>
                        <a:rPr lang="es-ES_tradnl" sz="1800" b="1" u="sng" kern="1200" baseline="0" dirty="0" smtClean="0">
                          <a:solidFill>
                            <a:srgbClr val="FF0000"/>
                          </a:solidFill>
                          <a:latin typeface="+mn-lt"/>
                          <a:ea typeface="+mn-ea"/>
                          <a:cs typeface="+mn-cs"/>
                        </a:rPr>
                        <a:t>con</a:t>
                      </a:r>
                      <a:r>
                        <a:rPr lang="es-ES_tradnl" sz="1800" b="1" kern="1200" baseline="0" dirty="0" smtClean="0">
                          <a:solidFill>
                            <a:srgbClr val="FF0000"/>
                          </a:solidFill>
                          <a:latin typeface="+mn-lt"/>
                          <a:ea typeface="+mn-ea"/>
                          <a:cs typeface="+mn-cs"/>
                        </a:rPr>
                        <a:t> límite temporal  de 18 años –caso de </a:t>
                      </a:r>
                      <a:r>
                        <a:rPr lang="es-ES_tradnl" sz="1800" b="1" kern="1200" baseline="0" dirty="0" err="1" smtClean="0">
                          <a:solidFill>
                            <a:srgbClr val="FF0000"/>
                          </a:solidFill>
                          <a:latin typeface="+mn-lt"/>
                          <a:ea typeface="+mn-ea"/>
                          <a:cs typeface="+mn-cs"/>
                        </a:rPr>
                        <a:t>I+D+i</a:t>
                      </a:r>
                      <a:r>
                        <a:rPr lang="es-ES_tradnl" sz="1800" b="1" kern="1200" baseline="0" dirty="0" smtClean="0">
                          <a:solidFill>
                            <a:srgbClr val="FF0000"/>
                          </a:solidFill>
                          <a:latin typeface="+mn-lt"/>
                          <a:ea typeface="+mn-ea"/>
                          <a:cs typeface="+mn-cs"/>
                        </a:rPr>
                        <a:t>- ó 15 años –resto de deducciones- (antes igual)</a:t>
                      </a:r>
                      <a:r>
                        <a:rPr lang="es-ES_tradnl" sz="1800" kern="1200" baseline="0" dirty="0" smtClean="0">
                          <a:solidFill>
                            <a:srgbClr val="000066"/>
                          </a:solidFill>
                          <a:latin typeface="+mn-lt"/>
                          <a:ea typeface="+mn-ea"/>
                          <a:cs typeface="+mn-cs"/>
                        </a:rPr>
                        <a:t>.</a:t>
                      </a:r>
                    </a:p>
                    <a:p>
                      <a:pPr marL="342900" indent="-342900">
                        <a:buFont typeface="Wingdings" pitchFamily="2" charset="2"/>
                        <a:buChar char="§"/>
                      </a:pPr>
                      <a:r>
                        <a:rPr lang="es-ES_tradnl" sz="1800" kern="1200" baseline="0" dirty="0" smtClean="0">
                          <a:solidFill>
                            <a:srgbClr val="000066"/>
                          </a:solidFill>
                          <a:latin typeface="+mn-lt"/>
                          <a:ea typeface="+mn-ea"/>
                          <a:cs typeface="+mn-cs"/>
                        </a:rPr>
                        <a:t> </a:t>
                      </a:r>
                      <a:r>
                        <a:rPr lang="es-ES_tradnl" sz="1800" b="1" kern="1200" baseline="0" dirty="0" smtClean="0">
                          <a:solidFill>
                            <a:srgbClr val="FF0066"/>
                          </a:solidFill>
                          <a:latin typeface="+mn-lt"/>
                          <a:ea typeface="+mn-ea"/>
                          <a:cs typeface="+mn-cs"/>
                        </a:rPr>
                        <a:t>Art. 39.1 LIS</a:t>
                      </a:r>
                      <a:endParaRPr lang="es-ES_tradnl" sz="1800"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758440">
                <a:tc>
                  <a:txBody>
                    <a:bodyPr/>
                    <a:lstStyle/>
                    <a:p>
                      <a:pPr marL="342900" indent="-342900">
                        <a:buFont typeface="Wingdings" pitchFamily="2" charset="2"/>
                        <a:buChar char="q"/>
                      </a:pPr>
                      <a:r>
                        <a:rPr lang="es-ES_tradnl" sz="2000" b="1" u="sng" dirty="0" smtClean="0">
                          <a:solidFill>
                            <a:srgbClr val="FFFF00"/>
                          </a:solidFill>
                        </a:rPr>
                        <a:t>Comprobación</a:t>
                      </a:r>
                      <a:r>
                        <a:rPr lang="es-ES_tradnl" sz="2000" b="1" u="none" dirty="0" smtClean="0">
                          <a:solidFill>
                            <a:srgbClr val="FFFF00"/>
                          </a:solidFill>
                        </a:rPr>
                        <a:t> </a:t>
                      </a:r>
                      <a:r>
                        <a:rPr lang="es-ES_tradnl" sz="2000" b="1" u="sng" dirty="0" smtClean="0">
                          <a:solidFill>
                            <a:srgbClr val="FFFF00"/>
                          </a:solidFill>
                        </a:rPr>
                        <a:t>por la AT</a:t>
                      </a:r>
                      <a:r>
                        <a:rPr lang="es-ES_tradnl" sz="2000" b="1" u="sng" dirty="0" smtClean="0">
                          <a:solidFill>
                            <a:srgbClr val="FFFF99"/>
                          </a:solidFill>
                        </a:rPr>
                        <a:t> </a:t>
                      </a:r>
                      <a:r>
                        <a:rPr lang="es-ES_tradnl" sz="2000" b="1" u="none" dirty="0" smtClean="0">
                          <a:solidFill>
                            <a:schemeClr val="tx1"/>
                          </a:solidFill>
                        </a:rPr>
                        <a:t>de las deducciones para incentivar determinadas actividades</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kern="1200" baseline="0" dirty="0" smtClean="0">
                          <a:solidFill>
                            <a:srgbClr val="000066"/>
                          </a:solidFill>
                          <a:latin typeface="+mn-lt"/>
                          <a:ea typeface="+mn-ea"/>
                          <a:cs typeface="+mn-cs"/>
                        </a:rPr>
                        <a:t>El derecho de la Administración </a:t>
                      </a:r>
                      <a:r>
                        <a:rPr lang="es-ES_tradnl" sz="1800" b="1" kern="1200" baseline="0" dirty="0" smtClean="0">
                          <a:solidFill>
                            <a:srgbClr val="000066"/>
                          </a:solidFill>
                          <a:latin typeface="+mn-lt"/>
                          <a:ea typeface="+mn-ea"/>
                          <a:cs typeface="+mn-cs"/>
                        </a:rPr>
                        <a:t>para iniciar el procedimiento de comprobación de las deducciones </a:t>
                      </a:r>
                      <a:r>
                        <a:rPr lang="es-ES_tradnl" sz="1800" kern="1200" baseline="0" dirty="0" smtClean="0">
                          <a:solidFill>
                            <a:srgbClr val="000066"/>
                          </a:solidFill>
                          <a:latin typeface="+mn-lt"/>
                          <a:ea typeface="+mn-ea"/>
                          <a:cs typeface="+mn-cs"/>
                        </a:rPr>
                        <a:t>pendientes de compensación </a:t>
                      </a:r>
                      <a:r>
                        <a:rPr lang="es-ES_tradnl" sz="1800" b="1" kern="1200" baseline="0" dirty="0" smtClean="0">
                          <a:solidFill>
                            <a:srgbClr val="FF0000"/>
                          </a:solidFill>
                          <a:latin typeface="+mn-lt"/>
                          <a:ea typeface="+mn-ea"/>
                          <a:cs typeface="+mn-cs"/>
                        </a:rPr>
                        <a:t>prescribe a los </a:t>
                      </a:r>
                      <a:r>
                        <a:rPr lang="es-ES_tradnl" sz="2000" b="1" kern="1200" baseline="0" dirty="0" smtClean="0">
                          <a:solidFill>
                            <a:srgbClr val="FF0000"/>
                          </a:solidFill>
                          <a:latin typeface="+mn-lt"/>
                          <a:ea typeface="+mn-ea"/>
                          <a:cs typeface="+mn-cs"/>
                        </a:rPr>
                        <a:t>10 años</a:t>
                      </a:r>
                      <a:r>
                        <a:rPr lang="es-ES_tradnl" sz="1800" b="1" kern="1200" baseline="0" dirty="0" smtClean="0">
                          <a:solidFill>
                            <a:srgbClr val="FF0000"/>
                          </a:solidFill>
                          <a:latin typeface="+mn-lt"/>
                          <a:ea typeface="+mn-ea"/>
                          <a:cs typeface="+mn-cs"/>
                        </a:rPr>
                        <a:t>.</a:t>
                      </a:r>
                    </a:p>
                    <a:p>
                      <a:pPr marL="342900" indent="-342900">
                        <a:buFont typeface="Wingdings" pitchFamily="2" charset="2"/>
                        <a:buChar char="v"/>
                      </a:pPr>
                      <a:endParaRPr lang="es-ES_tradnl" sz="1800" b="1" kern="1200" baseline="0" dirty="0" smtClean="0">
                        <a:solidFill>
                          <a:srgbClr val="FF0000"/>
                        </a:solidFill>
                        <a:latin typeface="+mn-lt"/>
                        <a:ea typeface="+mn-ea"/>
                        <a:cs typeface="+mn-cs"/>
                      </a:endParaRPr>
                    </a:p>
                    <a:p>
                      <a:pPr marL="342900" indent="-342900">
                        <a:buFont typeface="Wingdings" pitchFamily="2" charset="2"/>
                        <a:buChar char="v"/>
                      </a:pPr>
                      <a:r>
                        <a:rPr lang="es-ES_tradnl" sz="1800" kern="1200" baseline="0" dirty="0" smtClean="0">
                          <a:solidFill>
                            <a:srgbClr val="000066"/>
                          </a:solidFill>
                          <a:latin typeface="+mn-lt"/>
                          <a:ea typeface="+mn-ea"/>
                          <a:cs typeface="+mn-cs"/>
                        </a:rPr>
                        <a:t> </a:t>
                      </a:r>
                      <a:r>
                        <a:rPr lang="es-ES_tradnl" sz="1800" b="1" u="sng" kern="1200" baseline="0" dirty="0" smtClean="0">
                          <a:solidFill>
                            <a:srgbClr val="0000FF"/>
                          </a:solidFill>
                          <a:latin typeface="+mn-lt"/>
                          <a:ea typeface="+mn-ea"/>
                          <a:cs typeface="+mn-cs"/>
                        </a:rPr>
                        <a:t>Transcurrido el plazo de los 10 años</a:t>
                      </a:r>
                      <a:r>
                        <a:rPr lang="es-ES_tradnl" sz="1800" kern="1200" baseline="0" dirty="0" smtClean="0">
                          <a:solidFill>
                            <a:srgbClr val="000066"/>
                          </a:solidFill>
                          <a:latin typeface="+mn-lt"/>
                          <a:ea typeface="+mn-ea"/>
                          <a:cs typeface="+mn-cs"/>
                        </a:rPr>
                        <a:t>, el contribuyente </a:t>
                      </a:r>
                      <a:r>
                        <a:rPr lang="es-ES_tradnl" sz="1800" b="1" u="sng" kern="1200" baseline="0" dirty="0" smtClean="0">
                          <a:solidFill>
                            <a:srgbClr val="000066"/>
                          </a:solidFill>
                          <a:latin typeface="+mn-lt"/>
                          <a:ea typeface="+mn-ea"/>
                          <a:cs typeface="+mn-cs"/>
                        </a:rPr>
                        <a:t>deberá acreditar</a:t>
                      </a:r>
                      <a:r>
                        <a:rPr lang="es-ES_tradnl" sz="1800" kern="1200" baseline="0" dirty="0" smtClean="0">
                          <a:solidFill>
                            <a:srgbClr val="000066"/>
                          </a:solidFill>
                          <a:latin typeface="+mn-lt"/>
                          <a:ea typeface="+mn-ea"/>
                          <a:cs typeface="+mn-cs"/>
                        </a:rPr>
                        <a:t> las deducciones cuya compensación pretenda mediante </a:t>
                      </a:r>
                      <a:r>
                        <a:rPr lang="es-ES_tradnl" sz="1800" b="1" kern="1200" baseline="0" dirty="0" smtClean="0">
                          <a:solidFill>
                            <a:srgbClr val="000066"/>
                          </a:solidFill>
                          <a:latin typeface="+mn-lt"/>
                          <a:ea typeface="+mn-ea"/>
                          <a:cs typeface="+mn-cs"/>
                        </a:rPr>
                        <a:t>la exhibición de la liquidación o autoliquidación, y de la contabilidad, con acreditación de su depósito durante el citado plazo en el Registro Mercantil. </a:t>
                      </a:r>
                    </a:p>
                    <a:p>
                      <a:pPr marL="342900" indent="-342900">
                        <a:buFont typeface="Wingdings" pitchFamily="2" charset="2"/>
                        <a:buChar char="v"/>
                      </a:pPr>
                      <a:endParaRPr lang="es-ES_tradnl" sz="1800" b="1" kern="1200" baseline="0" dirty="0" smtClean="0">
                        <a:solidFill>
                          <a:srgbClr val="000066"/>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kern="1200" baseline="0" dirty="0" smtClean="0">
                          <a:solidFill>
                            <a:srgbClr val="FF0066"/>
                          </a:solidFill>
                          <a:latin typeface="+mn-lt"/>
                          <a:ea typeface="+mn-ea"/>
                          <a:cs typeface="+mn-cs"/>
                        </a:rPr>
                        <a:t>Arts. 39.6 LIS (art. modificado por Ley 34/2015 –Ley de modificación parcial de la LGT-)</a:t>
                      </a:r>
                      <a:endParaRPr lang="es-ES_tradnl" sz="18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
        <p:nvSpPr>
          <p:cNvPr id="1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600" dirty="0" smtClean="0">
                <a:solidFill>
                  <a:srgbClr val="FFFF66"/>
                </a:solidFill>
                <a:latin typeface="Arial" pitchFamily="34" charset="0"/>
              </a:rPr>
              <a:t>Arts. 39 NUEVA 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sp>
        <p:nvSpPr>
          <p:cNvPr id="11" name="Text Box 3"/>
          <p:cNvSpPr txBox="1">
            <a:spLocks noChangeArrowheads="1"/>
          </p:cNvSpPr>
          <p:nvPr/>
        </p:nvSpPr>
        <p:spPr bwMode="auto">
          <a:xfrm>
            <a:off x="0" y="533400"/>
            <a:ext cx="9906000" cy="415498"/>
          </a:xfrm>
          <a:prstGeom prst="rect">
            <a:avLst/>
          </a:prstGeom>
          <a:solidFill>
            <a:srgbClr val="CCFFFF"/>
          </a:solidFill>
          <a:ln w="9525">
            <a:noFill/>
            <a:miter lim="800000"/>
            <a:headEnd/>
            <a:tailEnd/>
          </a:ln>
        </p:spPr>
        <p:txBody>
          <a:bodyPr>
            <a:spAutoFit/>
          </a:bodyPr>
          <a:lstStyle/>
          <a:p>
            <a:pPr algn="ctr">
              <a:spcBef>
                <a:spcPct val="50000"/>
              </a:spcBef>
            </a:pPr>
            <a:r>
              <a:rPr lang="es-ES" sz="2100" dirty="0" smtClean="0">
                <a:solidFill>
                  <a:srgbClr val="FF0000"/>
                </a:solidFill>
              </a:rPr>
              <a:t>PLAZOS </a:t>
            </a:r>
            <a:r>
              <a:rPr lang="es-ES" sz="2100" dirty="0" smtClean="0">
                <a:solidFill>
                  <a:srgbClr val="0000FF"/>
                </a:solidFill>
              </a:rPr>
              <a:t>Deducciones para incentivar determinadas actividades.</a:t>
            </a:r>
            <a:endParaRPr lang="es-ES" sz="2100" dirty="0">
              <a:solidFill>
                <a:srgbClr val="0000FF"/>
              </a:solidFill>
            </a:endParaRPr>
          </a:p>
        </p:txBody>
      </p:sp>
    </p:spTree>
    <p:extLst>
      <p:ext uri="{BB962C8B-B14F-4D97-AF65-F5344CB8AC3E}">
        <p14:creationId xmlns="" xmlns:p14="http://schemas.microsoft.com/office/powerpoint/2010/main" val="1870325506"/>
      </p:ext>
    </p:extLst>
  </p:cSld>
  <p:clrMapOvr>
    <a:masterClrMapping/>
  </p:clrMapOvr>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41E93E46-E943-465D-8570-09463D6A45F9}" type="slidenum">
              <a:rPr lang="es-ES"/>
              <a:pPr>
                <a:defRPr/>
              </a:pPr>
              <a:t>408</a:t>
            </a:fld>
            <a:endParaRPr lang="es-ES" dirty="0"/>
          </a:p>
        </p:txBody>
      </p:sp>
      <p:sp>
        <p:nvSpPr>
          <p:cNvPr id="80901" name="Text Box 3"/>
          <p:cNvSpPr txBox="1">
            <a:spLocks noChangeArrowheads="1"/>
          </p:cNvSpPr>
          <p:nvPr/>
        </p:nvSpPr>
        <p:spPr bwMode="auto">
          <a:xfrm>
            <a:off x="0" y="0"/>
            <a:ext cx="9906000" cy="938213"/>
          </a:xfrm>
          <a:prstGeom prst="rect">
            <a:avLst/>
          </a:prstGeom>
          <a:solidFill>
            <a:srgbClr val="CCFFFF"/>
          </a:solidFill>
          <a:ln w="9525">
            <a:noFill/>
            <a:miter lim="800000"/>
            <a:headEnd/>
            <a:tailEnd/>
          </a:ln>
        </p:spPr>
        <p:txBody>
          <a:bodyPr>
            <a:spAutoFit/>
          </a:bodyPr>
          <a:lstStyle/>
          <a:p>
            <a:pPr algn="l">
              <a:spcBef>
                <a:spcPct val="50000"/>
              </a:spcBef>
              <a:buFont typeface="Wingdings" pitchFamily="2" charset="2"/>
              <a:buChar char="§"/>
            </a:pPr>
            <a:r>
              <a:rPr lang="es-ES" sz="2200" b="1" dirty="0">
                <a:solidFill>
                  <a:srgbClr val="000066"/>
                </a:solidFill>
              </a:rPr>
              <a:t>Art. </a:t>
            </a:r>
            <a:r>
              <a:rPr lang="es-ES" sz="2200" b="1" dirty="0" smtClean="0">
                <a:solidFill>
                  <a:srgbClr val="000066"/>
                </a:solidFill>
              </a:rPr>
              <a:t>39.1 </a:t>
            </a:r>
            <a:r>
              <a:rPr lang="es-ES" sz="2200" b="1" dirty="0">
                <a:solidFill>
                  <a:srgbClr val="000066"/>
                </a:solidFill>
              </a:rPr>
              <a:t>LIS: </a:t>
            </a:r>
            <a:r>
              <a:rPr lang="es-ES" sz="2200" b="1" dirty="0" smtClean="0">
                <a:solidFill>
                  <a:srgbClr val="0000FF"/>
                </a:solidFill>
              </a:rPr>
              <a:t>LÍMITES</a:t>
            </a:r>
            <a:endParaRPr lang="es-ES" sz="2200" b="1" dirty="0" smtClean="0">
              <a:solidFill>
                <a:srgbClr val="003300"/>
              </a:solidFill>
            </a:endParaRPr>
          </a:p>
          <a:p>
            <a:pPr algn="l">
              <a:spcBef>
                <a:spcPct val="50000"/>
              </a:spcBef>
              <a:buFont typeface="Wingdings" pitchFamily="2" charset="2"/>
              <a:buChar char="§"/>
            </a:pPr>
            <a:r>
              <a:rPr lang="es-ES" sz="2200" b="1" dirty="0" smtClean="0">
                <a:solidFill>
                  <a:srgbClr val="000066"/>
                </a:solidFill>
              </a:rPr>
              <a:t>Art. 39.2 LIS: </a:t>
            </a:r>
            <a:r>
              <a:rPr lang="es-ES" sz="2200" b="1" dirty="0" smtClean="0">
                <a:solidFill>
                  <a:srgbClr val="FF0000"/>
                </a:solidFill>
              </a:rPr>
              <a:t>Deducciones </a:t>
            </a:r>
            <a:r>
              <a:rPr lang="es-ES" sz="2200" b="1" dirty="0" err="1" smtClean="0">
                <a:solidFill>
                  <a:srgbClr val="FF0000"/>
                </a:solidFill>
              </a:rPr>
              <a:t>I+D+i</a:t>
            </a:r>
            <a:r>
              <a:rPr lang="es-ES" sz="2200" b="1" dirty="0" smtClean="0">
                <a:solidFill>
                  <a:srgbClr val="FF0000"/>
                </a:solidFill>
              </a:rPr>
              <a:t> no aplicar límites</a:t>
            </a:r>
            <a:endParaRPr lang="es-ES" b="1" dirty="0">
              <a:solidFill>
                <a:srgbClr val="660033"/>
              </a:solidFill>
            </a:endParaRPr>
          </a:p>
        </p:txBody>
      </p:sp>
      <p:graphicFrame>
        <p:nvGraphicFramePr>
          <p:cNvPr id="8" name="7 Tabla"/>
          <p:cNvGraphicFramePr>
            <a:graphicFrameLocks noGrp="1"/>
          </p:cNvGraphicFramePr>
          <p:nvPr/>
        </p:nvGraphicFramePr>
        <p:xfrm>
          <a:off x="228600" y="1066800"/>
          <a:ext cx="9448800" cy="1713374"/>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75057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400" u="sng" dirty="0" smtClean="0">
                          <a:solidFill>
                            <a:srgbClr val="FFFF00"/>
                          </a:solidFill>
                          <a:latin typeface="Arial" pitchFamily="34" charset="0"/>
                          <a:cs typeface="Arial" pitchFamily="34" charset="0"/>
                        </a:rPr>
                        <a:t>LÍMITES</a:t>
                      </a:r>
                      <a:r>
                        <a:rPr lang="es-ES_tradnl" sz="2400" dirty="0" smtClean="0">
                          <a:latin typeface="Arial" pitchFamily="34" charset="0"/>
                          <a:cs typeface="Arial" pitchFamily="34" charset="0"/>
                        </a:rPr>
                        <a:t> para las DEDUCCIONES POR INVERSIONES de los  arts. 35 a 38</a:t>
                      </a:r>
                      <a:r>
                        <a:rPr lang="es-ES_tradnl" sz="2400" baseline="0" dirty="0" smtClean="0">
                          <a:latin typeface="Arial" pitchFamily="34" charset="0"/>
                          <a:cs typeface="Arial" pitchFamily="34" charset="0"/>
                        </a:rPr>
                        <a:t> LIS </a:t>
                      </a:r>
                      <a:r>
                        <a:rPr lang="es-ES_tradnl" sz="2400" dirty="0" smtClean="0">
                          <a:latin typeface="Arial" pitchFamily="34" charset="0"/>
                          <a:cs typeface="Arial" pitchFamily="34" charset="0"/>
                        </a:rPr>
                        <a:t> (art. 39.1 LIS)</a:t>
                      </a:r>
                      <a:endParaRPr lang="es-ES_tradnl" sz="2400" dirty="0">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90414">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2000" b="1" dirty="0" smtClean="0">
                          <a:solidFill>
                            <a:srgbClr val="000066"/>
                          </a:solidFill>
                          <a:latin typeface="Arial" pitchFamily="34" charset="0"/>
                          <a:cs typeface="Arial" pitchFamily="34" charset="0"/>
                        </a:rPr>
                        <a:t>25% s/ CIA+    CIA+ = [C.I. -  (BONIF.  +  D.D.I.I.)]</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2000" b="1" dirty="0" smtClean="0">
                          <a:solidFill>
                            <a:srgbClr val="FF0000"/>
                          </a:solidFill>
                          <a:latin typeface="Arial" pitchFamily="34" charset="0"/>
                          <a:ea typeface="Verdana" pitchFamily="34" charset="0"/>
                          <a:cs typeface="Arial" pitchFamily="34" charset="0"/>
                        </a:rPr>
                        <a:t>50% s/</a:t>
                      </a:r>
                      <a:r>
                        <a:rPr lang="en-US" sz="2000" b="1" dirty="0" smtClean="0">
                          <a:solidFill>
                            <a:srgbClr val="FF0000"/>
                          </a:solidFill>
                          <a:latin typeface="Arial" pitchFamily="34" charset="0"/>
                          <a:ea typeface="Verdana" pitchFamily="34" charset="0"/>
                          <a:cs typeface="Arial" pitchFamily="34" charset="0"/>
                        </a:rPr>
                        <a:t>CIA+</a:t>
                      </a:r>
                      <a:r>
                        <a:rPr lang="es-ES_tradnl" sz="2000" b="1" dirty="0" smtClean="0">
                          <a:solidFill>
                            <a:srgbClr val="FF0000"/>
                          </a:solidFill>
                          <a:latin typeface="Arial" pitchFamily="34" charset="0"/>
                          <a:ea typeface="Verdana" pitchFamily="34" charset="0"/>
                          <a:cs typeface="Arial" pitchFamily="34" charset="0"/>
                        </a:rPr>
                        <a:t> en el caso de </a:t>
                      </a:r>
                      <a:r>
                        <a:rPr lang="es-ES_tradnl" sz="2000" b="1" dirty="0" err="1" smtClean="0">
                          <a:solidFill>
                            <a:srgbClr val="FF0000"/>
                          </a:solidFill>
                          <a:latin typeface="Arial" pitchFamily="34" charset="0"/>
                          <a:ea typeface="Verdana" pitchFamily="34" charset="0"/>
                          <a:cs typeface="Arial" pitchFamily="34" charset="0"/>
                        </a:rPr>
                        <a:t>I+D+i</a:t>
                      </a:r>
                      <a:r>
                        <a:rPr lang="es-ES_tradnl" sz="2000" b="1" dirty="0" smtClean="0">
                          <a:solidFill>
                            <a:srgbClr val="FF0000"/>
                          </a:solidFill>
                          <a:latin typeface="Arial" pitchFamily="34" charset="0"/>
                          <a:ea typeface="Verdana" pitchFamily="34" charset="0"/>
                          <a:cs typeface="Arial" pitchFamily="34" charset="0"/>
                        </a:rPr>
                        <a:t> </a:t>
                      </a:r>
                      <a:r>
                        <a:rPr lang="en-US" sz="2000" b="1" dirty="0" smtClean="0">
                          <a:solidFill>
                            <a:srgbClr val="FF0000"/>
                          </a:solidFill>
                          <a:latin typeface="Arial" pitchFamily="34" charset="0"/>
                          <a:ea typeface="Verdana" pitchFamily="34" charset="0"/>
                          <a:cs typeface="Arial" pitchFamily="34" charset="0"/>
                        </a:rPr>
                        <a:t>&gt; 10% CIA+</a:t>
                      </a:r>
                      <a:endParaRPr lang="es-ES_tradnl" sz="2000" b="1" dirty="0" smtClean="0">
                        <a:solidFill>
                          <a:srgbClr val="FF00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graphicFrame>
        <p:nvGraphicFramePr>
          <p:cNvPr id="9" name="8 Tabla"/>
          <p:cNvGraphicFramePr>
            <a:graphicFrameLocks noGrp="1"/>
          </p:cNvGraphicFramePr>
          <p:nvPr/>
        </p:nvGraphicFramePr>
        <p:xfrm>
          <a:off x="304800" y="2895600"/>
          <a:ext cx="9220200" cy="2575560"/>
        </p:xfrm>
        <a:graphic>
          <a:graphicData uri="http://schemas.openxmlformats.org/drawingml/2006/table">
            <a:tbl>
              <a:tblPr firstRow="1" bandRow="1">
                <a:tableStyleId>{5C22544A-7EE6-4342-B048-85BDC9FD1C3A}</a:tableStyleId>
              </a:tblPr>
              <a:tblGrid>
                <a:gridCol w="9220200">
                  <a:extLst>
                    <a:ext uri="{9D8B030D-6E8A-4147-A177-3AD203B41FA5}">
                      <a16:colId xmlns="" xmlns:a16="http://schemas.microsoft.com/office/drawing/2014/main" val="20000"/>
                    </a:ext>
                  </a:extLst>
                </a:gridCol>
              </a:tblGrid>
              <a:tr h="8382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400" u="none" dirty="0" smtClean="0">
                          <a:latin typeface="Arial" pitchFamily="34" charset="0"/>
                          <a:cs typeface="Arial" pitchFamily="34" charset="0"/>
                        </a:rPr>
                        <a:t>Caso de </a:t>
                      </a:r>
                      <a:r>
                        <a:rPr lang="es-ES_tradnl" sz="2400" u="sng" dirty="0" smtClean="0">
                          <a:solidFill>
                            <a:srgbClr val="FFFF99"/>
                          </a:solidFill>
                          <a:latin typeface="Arial" pitchFamily="34" charset="0"/>
                          <a:cs typeface="Arial" pitchFamily="34" charset="0"/>
                        </a:rPr>
                        <a:t>deducciones de </a:t>
                      </a:r>
                      <a:r>
                        <a:rPr lang="es-ES_tradnl" sz="2400" u="sng" dirty="0" err="1" smtClean="0">
                          <a:solidFill>
                            <a:srgbClr val="FFFF99"/>
                          </a:solidFill>
                          <a:latin typeface="Arial" pitchFamily="34" charset="0"/>
                          <a:cs typeface="Arial" pitchFamily="34" charset="0"/>
                        </a:rPr>
                        <a:t>I+D+i</a:t>
                      </a:r>
                      <a:r>
                        <a:rPr lang="es-ES_tradnl" sz="2400" u="sng" dirty="0" smtClean="0">
                          <a:solidFill>
                            <a:srgbClr val="FFFF99"/>
                          </a:solidFill>
                          <a:latin typeface="Arial" pitchFamily="34" charset="0"/>
                          <a:cs typeface="Arial" pitchFamily="34" charset="0"/>
                        </a:rPr>
                        <a:t>:</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2400" u="none" dirty="0" smtClean="0">
                          <a:latin typeface="Arial" pitchFamily="34" charset="0"/>
                          <a:cs typeface="Arial" pitchFamily="34" charset="0"/>
                        </a:rPr>
                        <a:t> </a:t>
                      </a:r>
                      <a:r>
                        <a:rPr lang="es-ES_tradnl" sz="2400" u="sng"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Opcionalmente</a:t>
                      </a:r>
                      <a:r>
                        <a:rPr lang="es-ES_tradnl" sz="2400" u="none" dirty="0" smtClean="0">
                          <a:latin typeface="Arial" pitchFamily="34" charset="0"/>
                          <a:cs typeface="Arial" pitchFamily="34" charset="0"/>
                        </a:rPr>
                        <a:t> podrán:  </a:t>
                      </a:r>
                      <a:r>
                        <a:rPr lang="es-ES_tradnl" sz="2400" dirty="0" smtClean="0">
                          <a:latin typeface="Arial" pitchFamily="34" charset="0"/>
                          <a:cs typeface="Arial" pitchFamily="34" charset="0"/>
                        </a:rPr>
                        <a:t>(art. 39.2 LIS)</a:t>
                      </a:r>
                      <a:endParaRPr lang="es-ES_tradnl" sz="2400" dirty="0">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244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66"/>
                          </a:solidFill>
                          <a:latin typeface="Arial" pitchFamily="34" charset="0"/>
                          <a:cs typeface="Arial" pitchFamily="34" charset="0"/>
                        </a:rPr>
                        <a:t>No aplicar los límites anteriores a deducción </a:t>
                      </a:r>
                      <a:r>
                        <a:rPr lang="es-ES_tradnl" sz="1800" b="1" dirty="0" err="1" smtClean="0">
                          <a:solidFill>
                            <a:srgbClr val="000066"/>
                          </a:solidFill>
                          <a:latin typeface="Arial" pitchFamily="34" charset="0"/>
                          <a:cs typeface="Arial" pitchFamily="34" charset="0"/>
                        </a:rPr>
                        <a:t>I+D+i</a:t>
                      </a:r>
                      <a:endParaRPr lang="es-ES_tradnl" sz="1800" b="1" dirty="0" smtClean="0">
                        <a:solidFill>
                          <a:srgbClr val="000066"/>
                        </a:solidFill>
                        <a:latin typeface="Arial" pitchFamily="34" charset="0"/>
                        <a:cs typeface="Arial" pitchFamily="34" charset="0"/>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0000"/>
                          </a:solidFill>
                          <a:latin typeface="Arial" pitchFamily="34" charset="0"/>
                          <a:ea typeface="Verdana" pitchFamily="34" charset="0"/>
                          <a:cs typeface="Arial" pitchFamily="34" charset="0"/>
                        </a:rPr>
                        <a:t>Renunciando</a:t>
                      </a:r>
                      <a:r>
                        <a:rPr lang="es-ES_tradnl" sz="1800" b="1" baseline="0" dirty="0" smtClean="0">
                          <a:solidFill>
                            <a:srgbClr val="FF0000"/>
                          </a:solidFill>
                          <a:latin typeface="Arial" pitchFamily="34" charset="0"/>
                          <a:ea typeface="Verdana" pitchFamily="34" charset="0"/>
                          <a:cs typeface="Arial" pitchFamily="34" charset="0"/>
                        </a:rPr>
                        <a:t> </a:t>
                      </a:r>
                      <a:r>
                        <a:rPr lang="es-ES_tradnl" sz="1800" b="1" dirty="0" smtClean="0">
                          <a:solidFill>
                            <a:srgbClr val="FF0000"/>
                          </a:solidFill>
                          <a:latin typeface="Arial" pitchFamily="34" charset="0"/>
                          <a:ea typeface="Verdana" pitchFamily="34" charset="0"/>
                          <a:cs typeface="Arial" pitchFamily="34" charset="0"/>
                        </a:rPr>
                        <a:t> a un 20% de la Deducción</a:t>
                      </a:r>
                      <a:r>
                        <a:rPr lang="es-ES_tradnl" sz="1800" b="1" baseline="0" dirty="0" smtClean="0">
                          <a:solidFill>
                            <a:srgbClr val="FF0000"/>
                          </a:solidFill>
                          <a:latin typeface="Arial" pitchFamily="34" charset="0"/>
                          <a:ea typeface="Verdana" pitchFamily="34" charset="0"/>
                          <a:cs typeface="Arial" pitchFamily="34" charset="0"/>
                        </a:rPr>
                        <a:t> </a:t>
                      </a:r>
                      <a:r>
                        <a:rPr lang="es-ES_tradnl" sz="1800" b="1" dirty="0" smtClean="0">
                          <a:solidFill>
                            <a:srgbClr val="FF0000"/>
                          </a:solidFill>
                          <a:latin typeface="Arial" pitchFamily="34" charset="0"/>
                          <a:ea typeface="Verdana" pitchFamily="34" charset="0"/>
                          <a:cs typeface="Arial" pitchFamily="34" charset="0"/>
                        </a:rPr>
                        <a:t> </a:t>
                      </a:r>
                      <a:r>
                        <a:rPr lang="es-ES_tradnl" sz="1800" b="1" dirty="0" err="1" smtClean="0">
                          <a:solidFill>
                            <a:srgbClr val="FF0000"/>
                          </a:solidFill>
                          <a:latin typeface="Arial" pitchFamily="34" charset="0"/>
                          <a:ea typeface="Verdana" pitchFamily="34" charset="0"/>
                          <a:cs typeface="Arial" pitchFamily="34" charset="0"/>
                        </a:rPr>
                        <a:t>I+D+i</a:t>
                      </a:r>
                      <a:endParaRPr lang="es-ES_tradnl" sz="1800" b="1" dirty="0" smtClean="0">
                        <a:solidFill>
                          <a:srgbClr val="FF0000"/>
                        </a:solidFill>
                        <a:latin typeface="Arial" pitchFamily="34" charset="0"/>
                        <a:ea typeface="Verdana" pitchFamily="34" charset="0"/>
                        <a:cs typeface="Arial" pitchFamily="34" charset="0"/>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0000"/>
                          </a:solidFill>
                          <a:latin typeface="Arial" pitchFamily="34" charset="0"/>
                          <a:ea typeface="Verdana" pitchFamily="34" charset="0"/>
                          <a:cs typeface="Arial" pitchFamily="34" charset="0"/>
                        </a:rPr>
                        <a:t>Se exigen</a:t>
                      </a:r>
                      <a:r>
                        <a:rPr lang="es-ES_tradnl" sz="1800" b="1" baseline="0" dirty="0" smtClean="0">
                          <a:solidFill>
                            <a:srgbClr val="FF0000"/>
                          </a:solidFill>
                          <a:latin typeface="Arial" pitchFamily="34" charset="0"/>
                          <a:ea typeface="Verdana" pitchFamily="34" charset="0"/>
                          <a:cs typeface="Arial" pitchFamily="34" charset="0"/>
                        </a:rPr>
                        <a:t> cumplir REQUISITOS.</a:t>
                      </a:r>
                      <a:r>
                        <a:rPr lang="es-ES_tradnl" sz="1800" b="1" dirty="0" smtClean="0">
                          <a:solidFill>
                            <a:srgbClr val="FF0000"/>
                          </a:solidFill>
                          <a:latin typeface="Arial" pitchFamily="34" charset="0"/>
                          <a:ea typeface="Verdana" pitchFamily="34" charset="0"/>
                          <a:cs typeface="Arial" pitchFamily="34" charset="0"/>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sng" kern="1200" dirty="0" smtClean="0">
                          <a:solidFill>
                            <a:srgbClr val="000066"/>
                          </a:solidFill>
                          <a:latin typeface="Arial" pitchFamily="34" charset="0"/>
                          <a:ea typeface="+mn-ea"/>
                          <a:cs typeface="Arial" pitchFamily="34" charset="0"/>
                        </a:rPr>
                        <a:t>El incumplimiento de cualquiera de los requisitos</a:t>
                      </a:r>
                      <a:r>
                        <a:rPr lang="es-ES_tradnl" sz="1800" b="1" u="none" kern="1200" dirty="0" smtClean="0">
                          <a:solidFill>
                            <a:srgbClr val="000066"/>
                          </a:solidFill>
                          <a:latin typeface="Arial" pitchFamily="34" charset="0"/>
                          <a:ea typeface="+mn-ea"/>
                          <a:cs typeface="Arial" pitchFamily="34" charset="0"/>
                        </a:rPr>
                        <a:t> </a:t>
                      </a:r>
                      <a:r>
                        <a:rPr lang="es-ES_tradnl" sz="1800" kern="1200" dirty="0" smtClean="0">
                          <a:solidFill>
                            <a:srgbClr val="000066"/>
                          </a:solidFill>
                          <a:latin typeface="Arial" pitchFamily="34" charset="0"/>
                          <a:ea typeface="+mn-ea"/>
                          <a:cs typeface="Arial" pitchFamily="34" charset="0"/>
                        </a:rPr>
                        <a:t>conllevará la </a:t>
                      </a:r>
                      <a:r>
                        <a:rPr lang="es-ES_tradnl" sz="1800" u="sng" kern="1200" dirty="0" smtClean="0">
                          <a:solidFill>
                            <a:srgbClr val="000066"/>
                          </a:solidFill>
                          <a:latin typeface="Arial" pitchFamily="34" charset="0"/>
                          <a:ea typeface="+mn-ea"/>
                          <a:cs typeface="Arial" pitchFamily="34" charset="0"/>
                        </a:rPr>
                        <a:t>regularización</a:t>
                      </a:r>
                      <a:r>
                        <a:rPr lang="es-ES_tradnl" sz="1800" kern="1200" dirty="0" smtClean="0">
                          <a:solidFill>
                            <a:srgbClr val="000066"/>
                          </a:solidFill>
                          <a:latin typeface="Arial" pitchFamily="34" charset="0"/>
                          <a:ea typeface="+mn-ea"/>
                          <a:cs typeface="Arial" pitchFamily="34" charset="0"/>
                        </a:rPr>
                        <a:t> de las cantidades indebidamente aplicadas o abonadas, en la forma establecida en el </a:t>
                      </a:r>
                      <a:r>
                        <a:rPr lang="es-ES_tradnl" sz="1800" u="sng" kern="1200" dirty="0" smtClean="0">
                          <a:solidFill>
                            <a:srgbClr val="000066"/>
                          </a:solidFill>
                          <a:latin typeface="Arial" pitchFamily="34" charset="0"/>
                          <a:ea typeface="+mn-ea"/>
                          <a:cs typeface="Arial" pitchFamily="34" charset="0"/>
                        </a:rPr>
                        <a:t>artículo 125.3 LIS</a:t>
                      </a:r>
                      <a:r>
                        <a:rPr lang="es-ES_tradnl" sz="1800" kern="1200" dirty="0" smtClean="0">
                          <a:solidFill>
                            <a:srgbClr val="000066"/>
                          </a:solidFill>
                          <a:latin typeface="Arial" pitchFamily="34" charset="0"/>
                          <a:ea typeface="+mn-ea"/>
                          <a:cs typeface="Arial" pitchFamily="34" charset="0"/>
                        </a:rPr>
                        <a:t>.</a:t>
                      </a:r>
                      <a:endParaRPr lang="es-ES_tradnl" sz="1800" b="1" dirty="0" smtClean="0">
                        <a:solidFill>
                          <a:srgbClr val="000066"/>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graphicFrame>
        <p:nvGraphicFramePr>
          <p:cNvPr id="7" name="6 Tabla"/>
          <p:cNvGraphicFramePr>
            <a:graphicFrameLocks noGrp="1"/>
          </p:cNvGraphicFramePr>
          <p:nvPr/>
        </p:nvGraphicFramePr>
        <p:xfrm>
          <a:off x="152400" y="5638800"/>
          <a:ext cx="9220200" cy="1097280"/>
        </p:xfrm>
        <a:graphic>
          <a:graphicData uri="http://schemas.openxmlformats.org/drawingml/2006/table">
            <a:tbl>
              <a:tblPr firstRow="1" bandRow="1">
                <a:tableStyleId>{5C22544A-7EE6-4342-B048-85BDC9FD1C3A}</a:tableStyleId>
              </a:tblPr>
              <a:tblGrid>
                <a:gridCol w="9220200">
                  <a:extLst>
                    <a:ext uri="{9D8B030D-6E8A-4147-A177-3AD203B41FA5}">
                      <a16:colId xmlns="" xmlns:a16="http://schemas.microsoft.com/office/drawing/2014/main" val="20000"/>
                    </a:ext>
                  </a:extLst>
                </a:gridCol>
              </a:tblGrid>
              <a:tr h="899159">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u="sng" kern="1200" baseline="0" dirty="0" smtClean="0">
                          <a:solidFill>
                            <a:srgbClr val="FFFF00"/>
                          </a:solidFill>
                          <a:latin typeface="Arial" pitchFamily="34" charset="0"/>
                          <a:ea typeface="+mn-ea"/>
                          <a:cs typeface="Arial" pitchFamily="34" charset="0"/>
                        </a:rPr>
                        <a:t>Una misma inversión</a:t>
                      </a:r>
                      <a:r>
                        <a:rPr lang="es-ES_tradnl" sz="1800" u="none" kern="1200" baseline="0" dirty="0" smtClean="0">
                          <a:solidFill>
                            <a:schemeClr val="tx1"/>
                          </a:solidFill>
                          <a:latin typeface="Arial" pitchFamily="34" charset="0"/>
                          <a:ea typeface="+mn-ea"/>
                          <a:cs typeface="Arial" pitchFamily="34" charset="0"/>
                        </a:rPr>
                        <a:t>:     </a:t>
                      </a:r>
                      <a:r>
                        <a:rPr lang="es-ES_tradnl" sz="1600" u="none" dirty="0" smtClean="0">
                          <a:latin typeface="Arial" pitchFamily="34" charset="0"/>
                          <a:cs typeface="Arial" pitchFamily="34" charset="0"/>
                        </a:rPr>
                        <a:t>(</a:t>
                      </a:r>
                      <a:r>
                        <a:rPr lang="es-ES_tradnl" sz="1600" dirty="0" smtClean="0">
                          <a:latin typeface="Arial" pitchFamily="34" charset="0"/>
                          <a:cs typeface="Arial" pitchFamily="34" charset="0"/>
                        </a:rPr>
                        <a:t>art. 39.4 LIS)</a:t>
                      </a:r>
                      <a:endParaRPr lang="es-ES_tradnl" sz="1600" u="sng" kern="1200" baseline="0" dirty="0" smtClean="0">
                        <a:solidFill>
                          <a:schemeClr val="tx1"/>
                        </a:solidFill>
                        <a:latin typeface="Arial" pitchFamily="34" charset="0"/>
                        <a:ea typeface="+mn-ea"/>
                        <a:cs typeface="Arial" pitchFamily="34" charset="0"/>
                      </a:endParaRPr>
                    </a:p>
                    <a:p>
                      <a:pPr marL="342900" indent="-342900">
                        <a:buFont typeface="Wingdings" pitchFamily="2" charset="2"/>
                        <a:buChar char="§"/>
                      </a:pPr>
                      <a:r>
                        <a:rPr lang="es-ES_tradnl" sz="1600" u="none" kern="1200" baseline="0" dirty="0" smtClean="0">
                          <a:solidFill>
                            <a:schemeClr val="tx1"/>
                          </a:solidFill>
                          <a:latin typeface="Arial" pitchFamily="34" charset="0"/>
                          <a:ea typeface="+mn-ea"/>
                          <a:cs typeface="Arial" pitchFamily="34" charset="0"/>
                        </a:rPr>
                        <a:t> </a:t>
                      </a:r>
                      <a:r>
                        <a:rPr lang="es-ES_tradnl" sz="1600" b="1" u="sng" kern="1200" baseline="0" dirty="0" smtClean="0">
                          <a:solidFill>
                            <a:srgbClr val="FFFF00"/>
                          </a:solidFill>
                          <a:latin typeface="Arial" pitchFamily="34" charset="0"/>
                          <a:ea typeface="+mn-ea"/>
                          <a:cs typeface="Arial" pitchFamily="34" charset="0"/>
                        </a:rPr>
                        <a:t>No</a:t>
                      </a:r>
                      <a:r>
                        <a:rPr lang="es-ES_tradnl" sz="1600" kern="1200" baseline="0" dirty="0" smtClean="0">
                          <a:solidFill>
                            <a:schemeClr val="tx1"/>
                          </a:solidFill>
                          <a:latin typeface="Arial" pitchFamily="34" charset="0"/>
                          <a:ea typeface="+mn-ea"/>
                          <a:cs typeface="Arial" pitchFamily="34" charset="0"/>
                        </a:rPr>
                        <a:t> podrá dar lugar a la aplicación de </a:t>
                      </a:r>
                      <a:r>
                        <a:rPr lang="es-ES_tradnl" sz="1600" u="sng" kern="1200" baseline="0" dirty="0" smtClean="0">
                          <a:solidFill>
                            <a:schemeClr val="tx1"/>
                          </a:solidFill>
                          <a:latin typeface="Arial" pitchFamily="34" charset="0"/>
                          <a:ea typeface="+mn-ea"/>
                          <a:cs typeface="Arial" pitchFamily="34" charset="0"/>
                        </a:rPr>
                        <a:t>más de una deducción</a:t>
                      </a:r>
                      <a:r>
                        <a:rPr lang="es-ES_tradnl" sz="1600" kern="1200" baseline="0" dirty="0" smtClean="0">
                          <a:solidFill>
                            <a:schemeClr val="tx1"/>
                          </a:solidFill>
                          <a:latin typeface="Arial" pitchFamily="34" charset="0"/>
                          <a:ea typeface="+mn-ea"/>
                          <a:cs typeface="Arial" pitchFamily="34" charset="0"/>
                        </a:rPr>
                        <a:t> </a:t>
                      </a:r>
                      <a:r>
                        <a:rPr lang="es-ES_tradnl" sz="1600" b="1" u="sng" kern="1200" baseline="0" dirty="0" smtClean="0">
                          <a:solidFill>
                            <a:schemeClr val="tx1"/>
                          </a:solidFill>
                          <a:latin typeface="Arial" pitchFamily="34" charset="0"/>
                          <a:ea typeface="+mn-ea"/>
                          <a:cs typeface="Arial" pitchFamily="34" charset="0"/>
                        </a:rPr>
                        <a:t>en la </a:t>
                      </a:r>
                      <a:r>
                        <a:rPr lang="es-ES_tradnl" sz="1600" b="1" u="sng" kern="1200" baseline="0" dirty="0" smtClean="0">
                          <a:solidFill>
                            <a:srgbClr val="FFFF66"/>
                          </a:solidFill>
                          <a:latin typeface="Arial" pitchFamily="34" charset="0"/>
                          <a:ea typeface="+mn-ea"/>
                          <a:cs typeface="Arial" pitchFamily="34" charset="0"/>
                        </a:rPr>
                        <a:t>misma entidad</a:t>
                      </a:r>
                      <a:r>
                        <a:rPr lang="es-ES_tradnl" sz="1600" kern="1200" baseline="0" dirty="0" smtClean="0">
                          <a:solidFill>
                            <a:srgbClr val="FFFF66"/>
                          </a:solidFill>
                          <a:latin typeface="Arial" pitchFamily="34" charset="0"/>
                          <a:ea typeface="+mn-ea"/>
                          <a:cs typeface="Arial" pitchFamily="34" charset="0"/>
                        </a:rPr>
                        <a:t> </a:t>
                      </a:r>
                      <a:r>
                        <a:rPr lang="es-ES_tradnl" sz="1600" kern="1200" baseline="0" dirty="0" smtClean="0">
                          <a:solidFill>
                            <a:schemeClr val="tx1"/>
                          </a:solidFill>
                          <a:latin typeface="Arial" pitchFamily="34" charset="0"/>
                          <a:ea typeface="+mn-ea"/>
                          <a:cs typeface="Arial" pitchFamily="34" charset="0"/>
                        </a:rPr>
                        <a:t>salvo disposición expresa.</a:t>
                      </a:r>
                    </a:p>
                    <a:p>
                      <a:pPr marL="342900" indent="-342900">
                        <a:buFont typeface="Wingdings" pitchFamily="2" charset="2"/>
                        <a:buChar char="§"/>
                      </a:pPr>
                      <a:r>
                        <a:rPr lang="es-ES_tradnl" sz="1600" u="sng" kern="1200" baseline="0" dirty="0" smtClean="0">
                          <a:solidFill>
                            <a:srgbClr val="FFFF00"/>
                          </a:solidFill>
                          <a:latin typeface="Arial" pitchFamily="34" charset="0"/>
                          <a:ea typeface="+mn-ea"/>
                          <a:cs typeface="Arial" pitchFamily="34" charset="0"/>
                        </a:rPr>
                        <a:t>Ni</a:t>
                      </a:r>
                      <a:r>
                        <a:rPr lang="es-ES_tradnl" sz="1600" kern="1200" baseline="0" dirty="0" smtClean="0">
                          <a:solidFill>
                            <a:schemeClr val="tx1"/>
                          </a:solidFill>
                          <a:latin typeface="Arial" pitchFamily="34" charset="0"/>
                          <a:ea typeface="+mn-ea"/>
                          <a:cs typeface="Arial" pitchFamily="34" charset="0"/>
                        </a:rPr>
                        <a:t> podrá dar lugar a la aplicación de una deducción </a:t>
                      </a:r>
                      <a:r>
                        <a:rPr lang="es-ES_tradnl" sz="1600" u="sng" kern="1200" baseline="0" dirty="0" smtClean="0">
                          <a:solidFill>
                            <a:schemeClr val="tx1"/>
                          </a:solidFill>
                          <a:latin typeface="Arial" pitchFamily="34" charset="0"/>
                          <a:ea typeface="+mn-ea"/>
                          <a:cs typeface="Arial" pitchFamily="34" charset="0"/>
                        </a:rPr>
                        <a:t>en </a:t>
                      </a:r>
                      <a:r>
                        <a:rPr lang="es-ES_tradnl" sz="1600" u="sng" kern="1200" baseline="0" dirty="0" smtClean="0">
                          <a:solidFill>
                            <a:srgbClr val="FFFF66"/>
                          </a:solidFill>
                          <a:latin typeface="Arial" pitchFamily="34" charset="0"/>
                          <a:ea typeface="+mn-ea"/>
                          <a:cs typeface="Arial" pitchFamily="34" charset="0"/>
                        </a:rPr>
                        <a:t>más de una entidad</a:t>
                      </a:r>
                      <a:r>
                        <a:rPr lang="es-ES_tradnl" sz="1600" u="sng" kern="1200" baseline="0" dirty="0" smtClean="0">
                          <a:solidFill>
                            <a:schemeClr val="tx1"/>
                          </a:solidFill>
                          <a:latin typeface="Arial" pitchFamily="34" charset="0"/>
                          <a:ea typeface="+mn-ea"/>
                          <a:cs typeface="Arial" pitchFamily="34" charset="0"/>
                        </a:rPr>
                        <a:t>.</a:t>
                      </a:r>
                      <a:endParaRPr lang="es-ES_tradnl" dirty="0"/>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571337780"/>
      </p:ext>
    </p:extLst>
  </p:cSld>
  <p:clrMapOvr>
    <a:masterClrMapping/>
  </p:clrMapOvr>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B6715ECA-3124-4601-B9A6-20720C2F0000}" type="slidenum">
              <a:rPr lang="es-ES"/>
              <a:pPr>
                <a:defRPr/>
              </a:pPr>
              <a:t>409</a:t>
            </a:fld>
            <a:endParaRPr lang="es-ES" dirty="0"/>
          </a:p>
        </p:txBody>
      </p:sp>
      <p:sp>
        <p:nvSpPr>
          <p:cNvPr id="82949"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spcBef>
                <a:spcPct val="50000"/>
              </a:spcBef>
              <a:buFont typeface="Wingdings" pitchFamily="2" charset="2"/>
              <a:buChar char="§"/>
            </a:pPr>
            <a:r>
              <a:rPr lang="es-ES" sz="1800" b="1" dirty="0">
                <a:solidFill>
                  <a:srgbClr val="000066"/>
                </a:solidFill>
              </a:rPr>
              <a:t>Art. </a:t>
            </a:r>
            <a:r>
              <a:rPr lang="es-ES" sz="1800" b="1" dirty="0" smtClean="0">
                <a:solidFill>
                  <a:srgbClr val="000066"/>
                </a:solidFill>
              </a:rPr>
              <a:t>39.2 </a:t>
            </a:r>
            <a:r>
              <a:rPr lang="es-ES" sz="1800" b="1" dirty="0">
                <a:solidFill>
                  <a:srgbClr val="000066"/>
                </a:solidFill>
              </a:rPr>
              <a:t>LIS: </a:t>
            </a:r>
            <a:r>
              <a:rPr lang="es-ES" sz="1800" b="1" dirty="0">
                <a:solidFill>
                  <a:srgbClr val="FF0000"/>
                </a:solidFill>
              </a:rPr>
              <a:t>Deducciones </a:t>
            </a:r>
            <a:r>
              <a:rPr lang="es-ES" sz="1800" b="1" dirty="0" err="1">
                <a:solidFill>
                  <a:srgbClr val="FF0000"/>
                </a:solidFill>
              </a:rPr>
              <a:t>I+D+i</a:t>
            </a:r>
            <a:r>
              <a:rPr lang="es-ES" sz="1800" b="1" dirty="0">
                <a:solidFill>
                  <a:srgbClr val="FF0000"/>
                </a:solidFill>
              </a:rPr>
              <a:t> no aplicar límites (1) </a:t>
            </a:r>
            <a:r>
              <a:rPr lang="es-ES" sz="1800" b="1" dirty="0">
                <a:solidFill>
                  <a:srgbClr val="FF0066"/>
                </a:solidFill>
              </a:rPr>
              <a:t>Desde 1/1/2013 </a:t>
            </a:r>
          </a:p>
        </p:txBody>
      </p:sp>
      <p:graphicFrame>
        <p:nvGraphicFramePr>
          <p:cNvPr id="9" name="8 Tabla"/>
          <p:cNvGraphicFramePr>
            <a:graphicFrameLocks noGrp="1"/>
          </p:cNvGraphicFramePr>
          <p:nvPr>
            <p:extLst>
              <p:ext uri="{D42A27DB-BD31-4B8C-83A1-F6EECF244321}">
                <p14:modId xmlns="" xmlns:p14="http://schemas.microsoft.com/office/powerpoint/2010/main" val="1991380231"/>
              </p:ext>
            </p:extLst>
          </p:nvPr>
        </p:nvGraphicFramePr>
        <p:xfrm>
          <a:off x="228600" y="762000"/>
          <a:ext cx="9525000" cy="5486400"/>
        </p:xfrm>
        <a:graphic>
          <a:graphicData uri="http://schemas.openxmlformats.org/drawingml/2006/table">
            <a:tbl>
              <a:tblPr firstRow="1" bandRow="1">
                <a:tableStyleId>{5C22544A-7EE6-4342-B048-85BDC9FD1C3A}</a:tableStyleId>
              </a:tblPr>
              <a:tblGrid>
                <a:gridCol w="3505200">
                  <a:extLst>
                    <a:ext uri="{9D8B030D-6E8A-4147-A177-3AD203B41FA5}">
                      <a16:colId xmlns="" xmlns:a16="http://schemas.microsoft.com/office/drawing/2014/main" val="20000"/>
                    </a:ext>
                  </a:extLst>
                </a:gridCol>
                <a:gridCol w="6019800">
                  <a:extLst>
                    <a:ext uri="{9D8B030D-6E8A-4147-A177-3AD203B41FA5}">
                      <a16:colId xmlns="" xmlns:a16="http://schemas.microsoft.com/office/drawing/2014/main" val="20001"/>
                    </a:ext>
                  </a:extLst>
                </a:gridCol>
              </a:tblGrid>
              <a:tr h="1371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A partir de 1/1/2013</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none" dirty="0" smtClean="0">
                          <a:latin typeface="Arial" pitchFamily="34" charset="0"/>
                          <a:cs typeface="Arial" pitchFamily="34" charset="0"/>
                        </a:rPr>
                        <a:t>Caso de deducciones de </a:t>
                      </a:r>
                      <a:r>
                        <a:rPr lang="es-ES_tradnl" sz="1800" u="none" dirty="0" err="1" smtClean="0">
                          <a:latin typeface="Arial" pitchFamily="34" charset="0"/>
                          <a:cs typeface="Arial" pitchFamily="34" charset="0"/>
                        </a:rPr>
                        <a:t>I+D+i</a:t>
                      </a:r>
                      <a:r>
                        <a:rPr lang="es-ES_tradnl" sz="1800" u="none" dirty="0" smtClean="0">
                          <a:latin typeface="Arial" pitchFamily="34" charset="0"/>
                          <a:cs typeface="Arial" pitchFamily="34" charset="0"/>
                        </a:rPr>
                        <a:t>:</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none" dirty="0" smtClean="0">
                          <a:latin typeface="Arial" pitchFamily="34" charset="0"/>
                          <a:cs typeface="Arial" pitchFamily="34" charset="0"/>
                        </a:rPr>
                        <a:t> </a:t>
                      </a:r>
                      <a:r>
                        <a:rPr lang="es-ES_tradnl" sz="1800" u="sng" dirty="0" smtClean="0">
                          <a:effectLst>
                            <a:outerShdw blurRad="38100" dist="38100" dir="2700000" algn="tl">
                              <a:srgbClr val="000000">
                                <a:alpha val="43137"/>
                              </a:srgbClr>
                            </a:outerShdw>
                          </a:effectLst>
                          <a:latin typeface="Arial" pitchFamily="34" charset="0"/>
                          <a:cs typeface="Arial" pitchFamily="34" charset="0"/>
                        </a:rPr>
                        <a:t>Opcionalmente</a:t>
                      </a:r>
                      <a:r>
                        <a:rPr lang="es-ES_tradnl" sz="1800" u="none" dirty="0" smtClean="0">
                          <a:latin typeface="Arial" pitchFamily="34" charset="0"/>
                          <a:cs typeface="Arial" pitchFamily="34" charset="0"/>
                        </a:rPr>
                        <a:t> podrán:  </a:t>
                      </a:r>
                      <a:r>
                        <a:rPr lang="es-ES_tradnl" sz="1800" dirty="0" smtClean="0">
                          <a:latin typeface="Arial" pitchFamily="34" charset="0"/>
                          <a:cs typeface="Arial" pitchFamily="34" charset="0"/>
                        </a:rPr>
                        <a:t>(art. 39.2 LIS)</a:t>
                      </a:r>
                      <a:endParaRPr lang="es-ES_tradnl" sz="1800" dirty="0">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8745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chemeClr val="tx1"/>
                          </a:solidFill>
                          <a:latin typeface="Arial" pitchFamily="34" charset="0"/>
                          <a:cs typeface="Arial" pitchFamily="34" charset="0"/>
                        </a:rPr>
                        <a:t>Entidades con los tipos </a:t>
                      </a:r>
                      <a:r>
                        <a:rPr lang="es-ES_tradnl" sz="1800" b="1" u="sng" dirty="0" err="1" smtClean="0">
                          <a:solidFill>
                            <a:schemeClr val="tx1"/>
                          </a:solidFill>
                          <a:latin typeface="Arial" pitchFamily="34" charset="0"/>
                          <a:cs typeface="Arial" pitchFamily="34" charset="0"/>
                        </a:rPr>
                        <a:t>ss</a:t>
                      </a:r>
                      <a:r>
                        <a:rPr lang="es-ES_tradnl" sz="1800" b="1" u="sng" dirty="0" smtClean="0">
                          <a:solidFill>
                            <a:schemeClr val="tx1"/>
                          </a:solidFill>
                          <a:latin typeface="Arial" pitchFamily="34" charset="0"/>
                          <a:cs typeface="Arial" pitchFamily="34" charset="0"/>
                        </a:rPr>
                        <a:t>:</a:t>
                      </a:r>
                    </a:p>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0" dirty="0" smtClean="0">
                          <a:solidFill>
                            <a:schemeClr val="tx1"/>
                          </a:solidFill>
                          <a:latin typeface="Arial" pitchFamily="34" charset="0"/>
                          <a:cs typeface="Arial" pitchFamily="34" charset="0"/>
                        </a:rPr>
                        <a:t>Tipo general (25%)</a:t>
                      </a:r>
                    </a:p>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0" dirty="0" smtClean="0">
                          <a:solidFill>
                            <a:schemeClr val="tx1"/>
                          </a:solidFill>
                          <a:latin typeface="Arial" pitchFamily="34" charset="0"/>
                          <a:cs typeface="Arial" pitchFamily="34" charset="0"/>
                        </a:rPr>
                        <a:t>Nueva creación(15%)</a:t>
                      </a:r>
                    </a:p>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0" dirty="0" smtClean="0">
                          <a:solidFill>
                            <a:schemeClr val="tx1"/>
                          </a:solidFill>
                          <a:latin typeface="Arial" pitchFamily="34" charset="0"/>
                          <a:cs typeface="Arial" pitchFamily="34" charset="0"/>
                        </a:rPr>
                        <a:t>30% </a:t>
                      </a:r>
                      <a:endParaRPr lang="es-ES_tradnl" sz="1800" b="0" dirty="0">
                        <a:solidFill>
                          <a:schemeClr val="tx1"/>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b="1" dirty="0" smtClean="0">
                          <a:solidFill>
                            <a:srgbClr val="000066"/>
                          </a:solidFill>
                          <a:latin typeface="Arial" pitchFamily="34" charset="0"/>
                          <a:cs typeface="Arial" pitchFamily="34" charset="0"/>
                        </a:rPr>
                        <a:t>Aplicar la deducción sin límites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b="1" dirty="0" smtClean="0">
                          <a:solidFill>
                            <a:srgbClr val="FF0000"/>
                          </a:solidFill>
                          <a:latin typeface="Arial" pitchFamily="34" charset="0"/>
                          <a:ea typeface="Verdana" pitchFamily="34" charset="0"/>
                          <a:cs typeface="Arial" pitchFamily="34" charset="0"/>
                        </a:rPr>
                        <a:t>Renunciando</a:t>
                      </a:r>
                      <a:r>
                        <a:rPr lang="es-ES_tradnl" sz="1700" b="1" baseline="0" dirty="0" smtClean="0">
                          <a:solidFill>
                            <a:srgbClr val="FF0000"/>
                          </a:solidFill>
                          <a:latin typeface="Arial" pitchFamily="34" charset="0"/>
                          <a:ea typeface="Verdana" pitchFamily="34" charset="0"/>
                          <a:cs typeface="Arial" pitchFamily="34" charset="0"/>
                        </a:rPr>
                        <a:t> </a:t>
                      </a:r>
                      <a:r>
                        <a:rPr lang="es-ES_tradnl" sz="1700" b="1" dirty="0" smtClean="0">
                          <a:solidFill>
                            <a:srgbClr val="FF0000"/>
                          </a:solidFill>
                          <a:latin typeface="Arial" pitchFamily="34" charset="0"/>
                          <a:ea typeface="Verdana" pitchFamily="34" charset="0"/>
                          <a:cs typeface="Arial" pitchFamily="34" charset="0"/>
                        </a:rPr>
                        <a:t> a un 20% de la Deducción</a:t>
                      </a:r>
                      <a:r>
                        <a:rPr lang="es-ES_tradnl" sz="1700" b="1" baseline="0" dirty="0" smtClean="0">
                          <a:solidFill>
                            <a:srgbClr val="FF0000"/>
                          </a:solidFill>
                          <a:latin typeface="Arial" pitchFamily="34" charset="0"/>
                          <a:ea typeface="Verdana" pitchFamily="34" charset="0"/>
                          <a:cs typeface="Arial" pitchFamily="34" charset="0"/>
                        </a:rPr>
                        <a:t> </a:t>
                      </a:r>
                      <a:r>
                        <a:rPr lang="es-ES_tradnl" sz="1700" b="1" dirty="0" smtClean="0">
                          <a:solidFill>
                            <a:srgbClr val="FF0000"/>
                          </a:solidFill>
                          <a:latin typeface="Arial" pitchFamily="34" charset="0"/>
                          <a:ea typeface="Verdana" pitchFamily="34" charset="0"/>
                          <a:cs typeface="Arial" pitchFamily="34" charset="0"/>
                        </a:rPr>
                        <a:t> </a:t>
                      </a:r>
                      <a:r>
                        <a:rPr lang="es-ES_tradnl" sz="1700" b="1" dirty="0" err="1" smtClean="0">
                          <a:solidFill>
                            <a:srgbClr val="FF0000"/>
                          </a:solidFill>
                          <a:latin typeface="Arial" pitchFamily="34" charset="0"/>
                          <a:ea typeface="Verdana" pitchFamily="34" charset="0"/>
                          <a:cs typeface="Arial" pitchFamily="34" charset="0"/>
                        </a:rPr>
                        <a:t>I+D+i</a:t>
                      </a:r>
                      <a:endParaRPr lang="es-ES_tradnl" sz="1700" b="1" dirty="0" smtClean="0">
                        <a:solidFill>
                          <a:srgbClr val="FF0000"/>
                        </a:solidFill>
                        <a:latin typeface="Arial" pitchFamily="34" charset="0"/>
                        <a:ea typeface="Verdana" pitchFamily="34" charset="0"/>
                        <a:cs typeface="Arial" pitchFamily="34" charset="0"/>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b="1" u="sng" kern="1200" dirty="0" smtClean="0">
                          <a:solidFill>
                            <a:srgbClr val="000066"/>
                          </a:solidFill>
                          <a:latin typeface="Arial" pitchFamily="34" charset="0"/>
                          <a:ea typeface="+mn-ea"/>
                          <a:cs typeface="Arial" pitchFamily="34" charset="0"/>
                        </a:rPr>
                        <a:t>En caso de insuficiencia de cuota</a:t>
                      </a:r>
                      <a:r>
                        <a:rPr lang="es-ES_tradnl" sz="1700" b="1" u="none" kern="1200" dirty="0" smtClean="0">
                          <a:solidFill>
                            <a:srgbClr val="000066"/>
                          </a:solidFill>
                          <a:latin typeface="Arial" pitchFamily="34" charset="0"/>
                          <a:ea typeface="+mn-ea"/>
                          <a:cs typeface="Arial" pitchFamily="34" charset="0"/>
                        </a:rPr>
                        <a:t> </a:t>
                      </a:r>
                      <a:r>
                        <a:rPr lang="es-ES_tradnl" sz="1700" kern="1200" dirty="0" smtClean="0">
                          <a:solidFill>
                            <a:srgbClr val="000066"/>
                          </a:solidFill>
                          <a:latin typeface="Arial" pitchFamily="34" charset="0"/>
                          <a:ea typeface="+mn-ea"/>
                          <a:cs typeface="Arial" pitchFamily="34" charset="0"/>
                        </a:rPr>
                        <a:t>se podrá </a:t>
                      </a:r>
                      <a:r>
                        <a:rPr lang="es-ES_tradnl" sz="1700" u="sng" kern="1200" dirty="0" smtClean="0">
                          <a:solidFill>
                            <a:srgbClr val="000066"/>
                          </a:solidFill>
                          <a:latin typeface="Arial" pitchFamily="34" charset="0"/>
                          <a:ea typeface="+mn-ea"/>
                          <a:cs typeface="Arial" pitchFamily="34" charset="0"/>
                        </a:rPr>
                        <a:t>solicitar su </a:t>
                      </a:r>
                      <a:r>
                        <a:rPr lang="es-ES_tradnl" sz="1700" b="1" u="sng" kern="1200" dirty="0" smtClean="0">
                          <a:solidFill>
                            <a:srgbClr val="000066"/>
                          </a:solidFill>
                          <a:latin typeface="Arial" pitchFamily="34" charset="0"/>
                          <a:ea typeface="+mn-ea"/>
                          <a:cs typeface="Arial" pitchFamily="34" charset="0"/>
                        </a:rPr>
                        <a:t>abono</a:t>
                      </a:r>
                      <a:r>
                        <a:rPr lang="es-ES_tradnl" sz="1700" u="sng" kern="1200" dirty="0" smtClean="0">
                          <a:solidFill>
                            <a:srgbClr val="000066"/>
                          </a:solidFill>
                          <a:latin typeface="Arial" pitchFamily="34" charset="0"/>
                          <a:ea typeface="+mn-ea"/>
                          <a:cs typeface="Arial" pitchFamily="34" charset="0"/>
                        </a:rPr>
                        <a:t> a la Administración tributaria</a:t>
                      </a:r>
                      <a:r>
                        <a:rPr lang="es-ES_tradnl" sz="1700" kern="1200" dirty="0" smtClean="0">
                          <a:solidFill>
                            <a:srgbClr val="000066"/>
                          </a:solidFill>
                          <a:latin typeface="Arial" pitchFamily="34" charset="0"/>
                          <a:ea typeface="+mn-ea"/>
                          <a:cs typeface="Arial" pitchFamily="34" charset="0"/>
                        </a:rPr>
                        <a:t>, a través de la declaración del Impuesto de Sociedades</a:t>
                      </a:r>
                      <a:endParaRPr lang="es-ES_tradnl" sz="1700" b="1" dirty="0" smtClean="0">
                        <a:solidFill>
                          <a:srgbClr val="FF0000"/>
                        </a:solidFill>
                        <a:latin typeface="Arial" pitchFamily="34" charset="0"/>
                        <a:ea typeface="Verdana" pitchFamily="34" charset="0"/>
                        <a:cs typeface="Arial" pitchFamily="34" charset="0"/>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b="1" dirty="0" smtClean="0">
                          <a:solidFill>
                            <a:srgbClr val="FF0000"/>
                          </a:solidFill>
                          <a:latin typeface="Arial" pitchFamily="34" charset="0"/>
                          <a:ea typeface="Verdana" pitchFamily="34" charset="0"/>
                          <a:cs typeface="Arial" pitchFamily="34" charset="0"/>
                        </a:rPr>
                        <a:t>Se exigen</a:t>
                      </a:r>
                      <a:r>
                        <a:rPr lang="es-ES_tradnl" sz="1700" b="1" baseline="0" dirty="0" smtClean="0">
                          <a:solidFill>
                            <a:srgbClr val="FF0000"/>
                          </a:solidFill>
                          <a:latin typeface="Arial" pitchFamily="34" charset="0"/>
                          <a:ea typeface="Verdana" pitchFamily="34" charset="0"/>
                          <a:cs typeface="Arial" pitchFamily="34" charset="0"/>
                        </a:rPr>
                        <a:t> cumplir REQUISITOS.</a:t>
                      </a:r>
                      <a:r>
                        <a:rPr lang="es-ES_tradnl" sz="1700" b="1" dirty="0" smtClean="0">
                          <a:solidFill>
                            <a:srgbClr val="FF0000"/>
                          </a:solidFill>
                          <a:latin typeface="Arial" pitchFamily="34" charset="0"/>
                          <a:ea typeface="Verdana" pitchFamily="34" charset="0"/>
                          <a:cs typeface="Arial" pitchFamily="34" charset="0"/>
                        </a:rPr>
                        <a:t> </a:t>
                      </a:r>
                      <a:endParaRPr lang="es-ES_tradnl" sz="1700" b="1" dirty="0" smtClean="0">
                        <a:solidFill>
                          <a:srgbClr val="FF00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371600">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dirty="0" smtClean="0">
                          <a:solidFill>
                            <a:schemeClr val="tx1"/>
                          </a:solidFill>
                          <a:latin typeface="Arial" pitchFamily="34" charset="0"/>
                          <a:ea typeface="+mn-ea"/>
                          <a:cs typeface="Arial" pitchFamily="34" charset="0"/>
                        </a:rPr>
                        <a:t> </a:t>
                      </a:r>
                      <a:r>
                        <a:rPr lang="es-ES_tradnl" sz="1800" b="1" u="sng" kern="1200" dirty="0" smtClean="0">
                          <a:solidFill>
                            <a:schemeClr val="tx1"/>
                          </a:solidFill>
                          <a:latin typeface="Arial" pitchFamily="34" charset="0"/>
                          <a:ea typeface="+mn-ea"/>
                          <a:cs typeface="Arial" pitchFamily="34" charset="0"/>
                        </a:rPr>
                        <a:t>LIMITE</a:t>
                      </a:r>
                      <a:r>
                        <a:rPr lang="es-ES_tradnl" sz="1800" kern="1200" dirty="0" smtClean="0">
                          <a:solidFill>
                            <a:schemeClr val="tx1"/>
                          </a:solidFill>
                          <a:latin typeface="Arial" pitchFamily="34" charset="0"/>
                          <a:ea typeface="+mn-ea"/>
                          <a:cs typeface="Arial" pitchFamily="34" charset="0"/>
                        </a:rPr>
                        <a:t> Actividades de </a:t>
                      </a:r>
                      <a:r>
                        <a:rPr lang="es-ES_tradnl" sz="1800" b="1" kern="1200" dirty="0" smtClean="0">
                          <a:solidFill>
                            <a:srgbClr val="FFFF00"/>
                          </a:solidFill>
                          <a:latin typeface="Arial" pitchFamily="34" charset="0"/>
                          <a:ea typeface="+mn-ea"/>
                          <a:cs typeface="Arial" pitchFamily="34" charset="0"/>
                        </a:rPr>
                        <a:t>innovación tecnológica (i) </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kern="1200" dirty="0" smtClean="0">
                          <a:solidFill>
                            <a:srgbClr val="000066"/>
                          </a:solidFill>
                          <a:latin typeface="Arial" pitchFamily="34" charset="0"/>
                          <a:ea typeface="+mn-ea"/>
                          <a:cs typeface="Arial" pitchFamily="34" charset="0"/>
                        </a:rPr>
                        <a:t>El importe de la deducción aplicada o abonada, en el caso de actividades de innovación tecnológica no podrá superar </a:t>
                      </a:r>
                      <a:r>
                        <a:rPr lang="es-ES_tradnl" sz="1700" u="sng" kern="1200" dirty="0" smtClean="0">
                          <a:solidFill>
                            <a:srgbClr val="000066"/>
                          </a:solidFill>
                          <a:latin typeface="Arial" pitchFamily="34" charset="0"/>
                          <a:ea typeface="+mn-ea"/>
                          <a:cs typeface="Arial" pitchFamily="34" charset="0"/>
                        </a:rPr>
                        <a:t>conjuntamente</a:t>
                      </a:r>
                      <a:r>
                        <a:rPr lang="es-ES_tradnl" sz="1700" kern="1200" dirty="0" smtClean="0">
                          <a:solidFill>
                            <a:srgbClr val="000066"/>
                          </a:solidFill>
                          <a:latin typeface="Arial" pitchFamily="34" charset="0"/>
                          <a:ea typeface="+mn-ea"/>
                          <a:cs typeface="Arial" pitchFamily="34" charset="0"/>
                        </a:rPr>
                        <a:t> el importe de </a:t>
                      </a:r>
                      <a:r>
                        <a:rPr lang="es-ES_tradnl" sz="1700" b="1" u="sng" kern="1200" dirty="0" smtClean="0">
                          <a:solidFill>
                            <a:srgbClr val="000066"/>
                          </a:solidFill>
                          <a:latin typeface="Arial" pitchFamily="34" charset="0"/>
                          <a:ea typeface="+mn-ea"/>
                          <a:cs typeface="Arial" pitchFamily="34" charset="0"/>
                        </a:rPr>
                        <a:t>1 millón de euros anual</a:t>
                      </a:r>
                      <a:r>
                        <a:rPr lang="es-ES_tradnl" sz="1700" b="1" kern="1200" dirty="0" smtClean="0">
                          <a:solidFill>
                            <a:srgbClr val="000066"/>
                          </a:solidFill>
                          <a:latin typeface="Arial" pitchFamily="34" charset="0"/>
                          <a:ea typeface="+mn-ea"/>
                          <a:cs typeface="Arial" pitchFamily="34" charset="0"/>
                        </a:rPr>
                        <a:t>.    </a:t>
                      </a:r>
                      <a:r>
                        <a:rPr lang="es-ES_tradnl" sz="1700" b="1" kern="1200" dirty="0" smtClean="0">
                          <a:solidFill>
                            <a:srgbClr val="FF0000"/>
                          </a:solidFill>
                          <a:latin typeface="Arial" pitchFamily="34" charset="0"/>
                          <a:ea typeface="+mn-ea"/>
                          <a:cs typeface="Arial" pitchFamily="34" charset="0"/>
                        </a:rPr>
                        <a:t>1MM</a:t>
                      </a:r>
                      <a:endParaRPr lang="es-ES_tradnl" sz="1700" b="1" dirty="0" smtClean="0">
                        <a:solidFill>
                          <a:srgbClr val="FF00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1600200">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dirty="0" smtClean="0">
                          <a:solidFill>
                            <a:schemeClr val="tx1"/>
                          </a:solidFill>
                          <a:latin typeface="Arial" pitchFamily="34" charset="0"/>
                          <a:ea typeface="+mn-ea"/>
                          <a:cs typeface="Arial" pitchFamily="34" charset="0"/>
                        </a:rPr>
                        <a:t> </a:t>
                      </a:r>
                      <a:r>
                        <a:rPr lang="es-ES_tradnl" sz="1800" b="1" u="sng" kern="1200" dirty="0" smtClean="0">
                          <a:solidFill>
                            <a:schemeClr val="tx1"/>
                          </a:solidFill>
                          <a:latin typeface="Arial" pitchFamily="34" charset="0"/>
                          <a:ea typeface="+mn-ea"/>
                          <a:cs typeface="Arial" pitchFamily="34" charset="0"/>
                        </a:rPr>
                        <a:t>LÍMITE</a:t>
                      </a:r>
                      <a:r>
                        <a:rPr lang="es-ES_tradnl" sz="1800" b="1" kern="1200" dirty="0" smtClean="0">
                          <a:solidFill>
                            <a:schemeClr val="tx1"/>
                          </a:solidFill>
                          <a:latin typeface="Arial" pitchFamily="34" charset="0"/>
                          <a:ea typeface="+mn-ea"/>
                          <a:cs typeface="Arial" pitchFamily="34" charset="0"/>
                        </a:rPr>
                        <a:t> </a:t>
                      </a:r>
                      <a:r>
                        <a:rPr lang="es-ES_tradnl" sz="1800" kern="1200" dirty="0" smtClean="0">
                          <a:solidFill>
                            <a:schemeClr val="tx1"/>
                          </a:solidFill>
                          <a:latin typeface="Arial" pitchFamily="34" charset="0"/>
                          <a:ea typeface="+mn-ea"/>
                          <a:cs typeface="Arial" pitchFamily="34" charset="0"/>
                        </a:rPr>
                        <a:t>Actividades de,</a:t>
                      </a:r>
                      <a:r>
                        <a:rPr lang="es-ES_tradnl" sz="1800" b="1" kern="1200" dirty="0" smtClean="0">
                          <a:solidFill>
                            <a:schemeClr val="tx1"/>
                          </a:solidFill>
                          <a:latin typeface="Arial" pitchFamily="34" charset="0"/>
                          <a:ea typeface="+mn-ea"/>
                          <a:cs typeface="Arial" pitchFamily="34" charset="0"/>
                        </a:rPr>
                        <a:t> </a:t>
                      </a:r>
                      <a:r>
                        <a:rPr lang="es-ES_tradnl" sz="1800" b="1" kern="1200" dirty="0" smtClean="0">
                          <a:solidFill>
                            <a:srgbClr val="FFFF00"/>
                          </a:solidFill>
                          <a:latin typeface="Arial" pitchFamily="34" charset="0"/>
                          <a:ea typeface="+mn-ea"/>
                          <a:cs typeface="Arial" pitchFamily="34" charset="0"/>
                        </a:rPr>
                        <a:t>Investigación y Desarrollo e innovación tecnológica</a:t>
                      </a:r>
                      <a:r>
                        <a:rPr lang="es-ES_tradnl" sz="1800" b="0" kern="1200" baseline="0" dirty="0" smtClean="0">
                          <a:solidFill>
                            <a:srgbClr val="FFFF00"/>
                          </a:solidFill>
                          <a:latin typeface="Arial" pitchFamily="34" charset="0"/>
                          <a:ea typeface="+mn-ea"/>
                          <a:cs typeface="Arial" pitchFamily="34" charset="0"/>
                        </a:rPr>
                        <a:t> </a:t>
                      </a:r>
                      <a:r>
                        <a:rPr lang="es-ES_tradnl" sz="1800" b="1" kern="1200" dirty="0" smtClean="0">
                          <a:solidFill>
                            <a:srgbClr val="FFFF00"/>
                          </a:solidFill>
                          <a:latin typeface="Arial" pitchFamily="34" charset="0"/>
                          <a:ea typeface="+mn-ea"/>
                          <a:cs typeface="Arial" pitchFamily="34" charset="0"/>
                        </a:rPr>
                        <a:t>(</a:t>
                      </a:r>
                      <a:r>
                        <a:rPr lang="es-ES_tradnl" sz="1800" b="1" kern="1200" dirty="0" err="1" smtClean="0">
                          <a:solidFill>
                            <a:srgbClr val="FFFF00"/>
                          </a:solidFill>
                          <a:latin typeface="Arial" pitchFamily="34" charset="0"/>
                          <a:ea typeface="+mn-ea"/>
                          <a:cs typeface="Arial" pitchFamily="34" charset="0"/>
                        </a:rPr>
                        <a:t>I+D+i</a:t>
                      </a:r>
                      <a:r>
                        <a:rPr lang="es-ES_tradnl" sz="1800" b="1" kern="1200" dirty="0" smtClean="0">
                          <a:solidFill>
                            <a:srgbClr val="FFFF00"/>
                          </a:solidFill>
                          <a:latin typeface="Arial" pitchFamily="34" charset="0"/>
                          <a:ea typeface="+mn-ea"/>
                          <a:cs typeface="Arial" pitchFamily="34" charset="0"/>
                        </a:rPr>
                        <a:t>)</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kern="1200" dirty="0" smtClean="0">
                          <a:solidFill>
                            <a:srgbClr val="000066"/>
                          </a:solidFill>
                          <a:latin typeface="Arial" pitchFamily="34" charset="0"/>
                          <a:ea typeface="+mn-ea"/>
                          <a:cs typeface="Arial" pitchFamily="34" charset="0"/>
                        </a:rPr>
                        <a:t>El importe de la deducción aplicada o abonada por actividades de investigación y desarrollo e innovación tecnológica, no podrá superar </a:t>
                      </a:r>
                      <a:r>
                        <a:rPr lang="es-ES_tradnl" sz="1700" u="sng" kern="1200" dirty="0" smtClean="0">
                          <a:solidFill>
                            <a:srgbClr val="000066"/>
                          </a:solidFill>
                          <a:latin typeface="Arial" pitchFamily="34" charset="0"/>
                          <a:ea typeface="+mn-ea"/>
                          <a:cs typeface="Arial" pitchFamily="34" charset="0"/>
                        </a:rPr>
                        <a:t>conjuntamente</a:t>
                      </a:r>
                      <a:r>
                        <a:rPr lang="es-ES_tradnl" sz="1700" kern="1200" dirty="0" smtClean="0">
                          <a:solidFill>
                            <a:srgbClr val="000066"/>
                          </a:solidFill>
                          <a:latin typeface="Arial" pitchFamily="34" charset="0"/>
                          <a:ea typeface="+mn-ea"/>
                          <a:cs typeface="Arial" pitchFamily="34" charset="0"/>
                        </a:rPr>
                        <a:t> y </a:t>
                      </a:r>
                      <a:r>
                        <a:rPr lang="es-ES_tradnl" sz="1700" u="sng" kern="1200" dirty="0" smtClean="0">
                          <a:solidFill>
                            <a:srgbClr val="000066"/>
                          </a:solidFill>
                          <a:latin typeface="Arial" pitchFamily="34" charset="0"/>
                          <a:ea typeface="+mn-ea"/>
                          <a:cs typeface="Arial" pitchFamily="34" charset="0"/>
                        </a:rPr>
                        <a:t>por todos los conceptos</a:t>
                      </a:r>
                      <a:r>
                        <a:rPr lang="es-ES_tradnl" sz="1700" kern="1200" dirty="0" smtClean="0">
                          <a:solidFill>
                            <a:srgbClr val="000066"/>
                          </a:solidFill>
                          <a:latin typeface="Arial" pitchFamily="34" charset="0"/>
                          <a:ea typeface="+mn-ea"/>
                          <a:cs typeface="Arial" pitchFamily="34" charset="0"/>
                        </a:rPr>
                        <a:t>, el importe de </a:t>
                      </a:r>
                      <a:r>
                        <a:rPr lang="es-ES_tradnl" sz="1700" b="1" u="sng" kern="1200" dirty="0" smtClean="0">
                          <a:solidFill>
                            <a:srgbClr val="000066"/>
                          </a:solidFill>
                          <a:latin typeface="Arial" pitchFamily="34" charset="0"/>
                          <a:ea typeface="+mn-ea"/>
                          <a:cs typeface="Arial" pitchFamily="34" charset="0"/>
                        </a:rPr>
                        <a:t>3 millones de euros anuales</a:t>
                      </a:r>
                      <a:r>
                        <a:rPr lang="es-ES_tradnl" sz="1700" b="1" u="none" kern="1200" dirty="0" smtClean="0">
                          <a:solidFill>
                            <a:srgbClr val="000066"/>
                          </a:solidFill>
                          <a:latin typeface="Arial" pitchFamily="34" charset="0"/>
                          <a:ea typeface="+mn-ea"/>
                          <a:cs typeface="Arial" pitchFamily="34" charset="0"/>
                        </a:rPr>
                        <a:t>.     </a:t>
                      </a:r>
                      <a:r>
                        <a:rPr lang="es-ES_tradnl" sz="1700" b="1" u="none" kern="1200" dirty="0" smtClean="0">
                          <a:solidFill>
                            <a:srgbClr val="FF0000"/>
                          </a:solidFill>
                          <a:latin typeface="Arial" pitchFamily="34" charset="0"/>
                          <a:ea typeface="+mn-ea"/>
                          <a:cs typeface="Arial" pitchFamily="34" charset="0"/>
                        </a:rPr>
                        <a:t>3MM</a:t>
                      </a:r>
                      <a:endParaRPr lang="es-ES_tradnl" sz="1700" b="1" u="none" dirty="0" smtClean="0">
                        <a:solidFill>
                          <a:srgbClr val="FF00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2250496003"/>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92" name="3 Marcador de número de diapositiva"/>
          <p:cNvSpPr>
            <a:spLocks noGrp="1"/>
          </p:cNvSpPr>
          <p:nvPr>
            <p:ph type="sldNum" sz="quarter" idx="12"/>
          </p:nvPr>
        </p:nvSpPr>
        <p:spPr>
          <a:xfrm>
            <a:off x="7620000" y="6400800"/>
            <a:ext cx="2311400" cy="476250"/>
          </a:xfrm>
        </p:spPr>
        <p:txBody>
          <a:bodyPr/>
          <a:lstStyle/>
          <a:p>
            <a:pPr>
              <a:defRPr/>
            </a:pPr>
            <a:fld id="{0967E391-A9F0-4D4D-9AA9-51F9098500FD}" type="slidenum">
              <a:rPr lang="es-ES_tradnl">
                <a:solidFill>
                  <a:srgbClr val="000000"/>
                </a:solidFill>
                <a:effectLst/>
              </a:rPr>
              <a:pPr>
                <a:defRPr/>
              </a:pPr>
              <a:t>41</a:t>
            </a:fld>
            <a:endParaRPr lang="es-ES_tradnl" dirty="0">
              <a:solidFill>
                <a:srgbClr val="000000"/>
              </a:solidFill>
              <a:effectLst/>
            </a:endParaRPr>
          </a:p>
        </p:txBody>
      </p:sp>
      <p:grpSp>
        <p:nvGrpSpPr>
          <p:cNvPr id="2" name="Group 4"/>
          <p:cNvGrpSpPr>
            <a:grpSpLocks/>
          </p:cNvGrpSpPr>
          <p:nvPr/>
        </p:nvGrpSpPr>
        <p:grpSpPr bwMode="auto">
          <a:xfrm>
            <a:off x="76200" y="75457"/>
            <a:ext cx="9746060" cy="6659563"/>
            <a:chOff x="48" y="1"/>
            <a:chExt cx="5667" cy="4195"/>
          </a:xfrm>
        </p:grpSpPr>
        <p:sp>
          <p:nvSpPr>
            <p:cNvPr id="12292" name="Rectangle 5"/>
            <p:cNvSpPr>
              <a:spLocks noChangeArrowheads="1"/>
            </p:cNvSpPr>
            <p:nvPr/>
          </p:nvSpPr>
          <p:spPr bwMode="auto">
            <a:xfrm>
              <a:off x="358" y="1"/>
              <a:ext cx="5112" cy="233"/>
            </a:xfrm>
            <a:prstGeom prst="rect">
              <a:avLst/>
            </a:prstGeom>
            <a:noFill/>
            <a:ln w="9525">
              <a:noFill/>
              <a:miter lim="800000"/>
              <a:headEnd/>
              <a:tailEnd/>
            </a:ln>
          </p:spPr>
          <p:txBody>
            <a:bodyPr wrap="none" lIns="0" tIns="0" rIns="0" bIns="0">
              <a:spAutoFit/>
            </a:bodyPr>
            <a:lstStyle/>
            <a:p>
              <a:r>
                <a:rPr lang="es-ES_tradnl" sz="2400" b="1" dirty="0" smtClean="0">
                  <a:solidFill>
                    <a:srgbClr val="FF0000"/>
                  </a:solidFill>
                </a:rPr>
                <a:t>LIQUIDACIÓN </a:t>
              </a:r>
              <a:r>
                <a:rPr lang="es-ES_tradnl" sz="2400" b="1" dirty="0">
                  <a:solidFill>
                    <a:srgbClr val="FF0000"/>
                  </a:solidFill>
                </a:rPr>
                <a:t>DEL IMPUESTO SOBRE SOCIEDADES</a:t>
              </a:r>
              <a:endParaRPr lang="es-ES_tradnl" sz="2400" dirty="0"/>
            </a:p>
          </p:txBody>
        </p:sp>
        <p:sp>
          <p:nvSpPr>
            <p:cNvPr id="12293" name="Rectangle 6"/>
            <p:cNvSpPr>
              <a:spLocks noChangeArrowheads="1"/>
            </p:cNvSpPr>
            <p:nvPr/>
          </p:nvSpPr>
          <p:spPr bwMode="auto">
            <a:xfrm>
              <a:off x="267" y="3859"/>
              <a:ext cx="1926" cy="116"/>
            </a:xfrm>
            <a:prstGeom prst="rect">
              <a:avLst/>
            </a:prstGeom>
            <a:noFill/>
            <a:ln w="9525">
              <a:noFill/>
              <a:miter lim="800000"/>
              <a:headEnd/>
              <a:tailEnd/>
            </a:ln>
          </p:spPr>
          <p:txBody>
            <a:bodyPr wrap="none" lIns="0" tIns="0" rIns="0" bIns="0">
              <a:spAutoFit/>
            </a:bodyPr>
            <a:lstStyle/>
            <a:p>
              <a:r>
                <a:rPr lang="es-ES_tradnl" sz="1200" b="1" dirty="0">
                  <a:solidFill>
                    <a:srgbClr val="0000FF"/>
                  </a:solidFill>
                </a:rPr>
                <a:t>CUOTA INTEGRA AJUSTADA POSITIVA</a:t>
              </a:r>
              <a:endParaRPr lang="es-ES_tradnl" sz="1200" b="1" dirty="0">
                <a:solidFill>
                  <a:srgbClr val="000000"/>
                </a:solidFill>
              </a:endParaRPr>
            </a:p>
          </p:txBody>
        </p:sp>
        <p:sp>
          <p:nvSpPr>
            <p:cNvPr id="12294" name="Rectangle 7"/>
            <p:cNvSpPr>
              <a:spLocks noChangeArrowheads="1"/>
            </p:cNvSpPr>
            <p:nvPr/>
          </p:nvSpPr>
          <p:spPr bwMode="auto">
            <a:xfrm>
              <a:off x="617" y="4002"/>
              <a:ext cx="1255" cy="194"/>
            </a:xfrm>
            <a:prstGeom prst="rect">
              <a:avLst/>
            </a:prstGeom>
            <a:noFill/>
            <a:ln w="9525">
              <a:noFill/>
              <a:miter lim="800000"/>
              <a:headEnd/>
              <a:tailEnd/>
            </a:ln>
          </p:spPr>
          <p:txBody>
            <a:bodyPr wrap="none" lIns="0" tIns="0" rIns="0" bIns="0">
              <a:spAutoFit/>
            </a:bodyPr>
            <a:lstStyle/>
            <a:p>
              <a:r>
                <a:rPr lang="es-ES_tradnl" b="1" dirty="0">
                  <a:solidFill>
                    <a:srgbClr val="000000"/>
                  </a:solidFill>
                  <a:sym typeface="Symbol" pitchFamily="18" charset="2"/>
                </a:rPr>
                <a:t></a:t>
              </a:r>
              <a:r>
                <a:rPr lang="es-ES_tradnl" sz="1200" b="1" dirty="0">
                  <a:solidFill>
                    <a:srgbClr val="000000"/>
                  </a:solidFill>
                  <a:sym typeface="Symbol" pitchFamily="18" charset="2"/>
                </a:rPr>
                <a:t>   </a:t>
              </a:r>
              <a:r>
                <a:rPr lang="es-ES_tradnl" sz="1200" i="1" dirty="0">
                  <a:solidFill>
                    <a:srgbClr val="000066"/>
                  </a:solidFill>
                </a:rPr>
                <a:t>CUOTA SEMILÍQUIDA</a:t>
              </a:r>
              <a:endParaRPr lang="es-ES_tradnl" sz="1200" b="1" i="1" dirty="0">
                <a:solidFill>
                  <a:srgbClr val="000066"/>
                </a:solidFill>
              </a:endParaRPr>
            </a:p>
          </p:txBody>
        </p:sp>
        <p:sp>
          <p:nvSpPr>
            <p:cNvPr id="12295" name="AutoShape 8"/>
            <p:cNvSpPr>
              <a:spLocks noChangeArrowheads="1"/>
            </p:cNvSpPr>
            <p:nvPr/>
          </p:nvSpPr>
          <p:spPr bwMode="auto">
            <a:xfrm>
              <a:off x="156" y="3793"/>
              <a:ext cx="2045" cy="384"/>
            </a:xfrm>
            <a:prstGeom prst="roundRect">
              <a:avLst>
                <a:gd name="adj" fmla="val 16667"/>
              </a:avLst>
            </a:prstGeom>
            <a:noFill/>
            <a:ln w="9525">
              <a:solidFill>
                <a:srgbClr val="009900"/>
              </a:solidFill>
              <a:round/>
              <a:headEnd/>
              <a:tailEnd/>
            </a:ln>
          </p:spPr>
          <p:txBody>
            <a:bodyPr wrap="none" anchor="ctr"/>
            <a:lstStyle/>
            <a:p>
              <a:endParaRPr lang="es-ES_tradnl"/>
            </a:p>
          </p:txBody>
        </p:sp>
        <p:sp>
          <p:nvSpPr>
            <p:cNvPr id="12296" name="Rectangle 9"/>
            <p:cNvSpPr>
              <a:spLocks noChangeArrowheads="1"/>
            </p:cNvSpPr>
            <p:nvPr/>
          </p:nvSpPr>
          <p:spPr bwMode="auto">
            <a:xfrm>
              <a:off x="3602" y="3562"/>
              <a:ext cx="2113" cy="116"/>
            </a:xfrm>
            <a:prstGeom prst="rect">
              <a:avLst/>
            </a:prstGeom>
            <a:noFill/>
            <a:ln w="9525">
              <a:noFill/>
              <a:miter lim="800000"/>
              <a:headEnd/>
              <a:tailEnd/>
            </a:ln>
          </p:spPr>
          <p:txBody>
            <a:bodyPr wrap="none" lIns="0" tIns="0" rIns="0" bIns="0">
              <a:spAutoFit/>
            </a:bodyPr>
            <a:lstStyle/>
            <a:p>
              <a:r>
                <a:rPr lang="es-ES_tradnl" sz="1200" dirty="0">
                  <a:solidFill>
                    <a:srgbClr val="000000"/>
                  </a:solidFill>
                  <a:sym typeface="Symbol" pitchFamily="18" charset="2"/>
                </a:rPr>
                <a:t></a:t>
              </a:r>
              <a:r>
                <a:rPr lang="es-ES_tradnl" sz="1200" dirty="0">
                  <a:solidFill>
                    <a:srgbClr val="000000"/>
                  </a:solidFill>
                </a:rPr>
                <a:t> POR PERDIDA DE Bº FISCAL DE EJ. ANT.</a:t>
              </a:r>
            </a:p>
          </p:txBody>
        </p:sp>
        <p:sp>
          <p:nvSpPr>
            <p:cNvPr id="12297" name="Rectangle 10"/>
            <p:cNvSpPr>
              <a:spLocks noChangeArrowheads="1"/>
            </p:cNvSpPr>
            <p:nvPr/>
          </p:nvSpPr>
          <p:spPr bwMode="auto">
            <a:xfrm>
              <a:off x="3648" y="3729"/>
              <a:ext cx="1201"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INTERESES DE DEMORA</a:t>
              </a:r>
              <a:endParaRPr lang="es-ES_tradnl" sz="1200"/>
            </a:p>
          </p:txBody>
        </p:sp>
        <p:sp>
          <p:nvSpPr>
            <p:cNvPr id="12298" name="Rectangle 11"/>
            <p:cNvSpPr>
              <a:spLocks noChangeArrowheads="1"/>
            </p:cNvSpPr>
            <p:nvPr/>
          </p:nvSpPr>
          <p:spPr bwMode="auto">
            <a:xfrm>
              <a:off x="3795" y="3965"/>
              <a:ext cx="1791" cy="116"/>
            </a:xfrm>
            <a:prstGeom prst="rect">
              <a:avLst/>
            </a:prstGeom>
            <a:noFill/>
            <a:ln w="9525">
              <a:noFill/>
              <a:miter lim="800000"/>
              <a:headEnd/>
              <a:tailEnd/>
            </a:ln>
          </p:spPr>
          <p:txBody>
            <a:bodyPr wrap="none" lIns="0" tIns="0" rIns="0" bIns="0">
              <a:spAutoFit/>
            </a:bodyPr>
            <a:lstStyle/>
            <a:p>
              <a:r>
                <a:rPr lang="es-ES_tradnl" sz="1200" b="1" dirty="0">
                  <a:solidFill>
                    <a:srgbClr val="0000FF"/>
                  </a:solidFill>
                </a:rPr>
                <a:t>LIQUIDO A INGRESAR O DEVOLVER</a:t>
              </a:r>
              <a:endParaRPr lang="es-ES_tradnl" sz="1200" b="1" dirty="0">
                <a:solidFill>
                  <a:srgbClr val="000000"/>
                </a:solidFill>
              </a:endParaRPr>
            </a:p>
          </p:txBody>
        </p:sp>
        <p:sp>
          <p:nvSpPr>
            <p:cNvPr id="12299" name="AutoShape 12"/>
            <p:cNvSpPr>
              <a:spLocks noChangeArrowheads="1"/>
            </p:cNvSpPr>
            <p:nvPr/>
          </p:nvSpPr>
          <p:spPr bwMode="auto">
            <a:xfrm>
              <a:off x="3734" y="3925"/>
              <a:ext cx="1882" cy="204"/>
            </a:xfrm>
            <a:prstGeom prst="roundRect">
              <a:avLst>
                <a:gd name="adj" fmla="val 16667"/>
              </a:avLst>
            </a:prstGeom>
            <a:noFill/>
            <a:ln w="9525">
              <a:solidFill>
                <a:srgbClr val="009900"/>
              </a:solidFill>
              <a:round/>
              <a:headEnd/>
              <a:tailEnd/>
            </a:ln>
          </p:spPr>
          <p:txBody>
            <a:bodyPr wrap="none" anchor="ctr"/>
            <a:lstStyle/>
            <a:p>
              <a:endParaRPr lang="es-ES_tradnl"/>
            </a:p>
          </p:txBody>
        </p:sp>
        <p:grpSp>
          <p:nvGrpSpPr>
            <p:cNvPr id="3" name="Group 13"/>
            <p:cNvGrpSpPr>
              <a:grpSpLocks/>
            </p:cNvGrpSpPr>
            <p:nvPr/>
          </p:nvGrpSpPr>
          <p:grpSpPr bwMode="auto">
            <a:xfrm>
              <a:off x="3248" y="3384"/>
              <a:ext cx="343" cy="563"/>
              <a:chOff x="3248" y="3384"/>
              <a:chExt cx="343" cy="563"/>
            </a:xfrm>
          </p:grpSpPr>
          <p:grpSp>
            <p:nvGrpSpPr>
              <p:cNvPr id="4" name="Group 14"/>
              <p:cNvGrpSpPr>
                <a:grpSpLocks/>
              </p:cNvGrpSpPr>
              <p:nvPr/>
            </p:nvGrpSpPr>
            <p:grpSpPr bwMode="auto">
              <a:xfrm>
                <a:off x="3248" y="3384"/>
                <a:ext cx="304" cy="216"/>
                <a:chOff x="3152" y="3408"/>
                <a:chExt cx="304" cy="216"/>
              </a:xfrm>
            </p:grpSpPr>
            <p:sp>
              <p:nvSpPr>
                <p:cNvPr id="12378" name="Oval 15"/>
                <p:cNvSpPr>
                  <a:spLocks noChangeArrowheads="1"/>
                </p:cNvSpPr>
                <p:nvPr/>
              </p:nvSpPr>
              <p:spPr bwMode="auto">
                <a:xfrm>
                  <a:off x="3152" y="3408"/>
                  <a:ext cx="304" cy="216"/>
                </a:xfrm>
                <a:prstGeom prst="ellipse">
                  <a:avLst/>
                </a:prstGeom>
                <a:noFill/>
                <a:ln w="12700">
                  <a:solidFill>
                    <a:srgbClr val="D60093"/>
                  </a:solidFill>
                  <a:round/>
                  <a:headEnd/>
                  <a:tailEnd/>
                </a:ln>
              </p:spPr>
              <p:txBody>
                <a:bodyPr/>
                <a:lstStyle/>
                <a:p>
                  <a:endParaRPr lang="es-ES_tradnl"/>
                </a:p>
              </p:txBody>
            </p:sp>
            <p:sp>
              <p:nvSpPr>
                <p:cNvPr id="12379" name="Rectangle 16"/>
                <p:cNvSpPr>
                  <a:spLocks noChangeArrowheads="1"/>
                </p:cNvSpPr>
                <p:nvPr/>
              </p:nvSpPr>
              <p:spPr bwMode="auto">
                <a:xfrm>
                  <a:off x="3262" y="3432"/>
                  <a:ext cx="117" cy="174"/>
                </a:xfrm>
                <a:prstGeom prst="rect">
                  <a:avLst/>
                </a:prstGeom>
                <a:noFill/>
                <a:ln w="9525">
                  <a:noFill/>
                  <a:miter lim="800000"/>
                  <a:headEnd/>
                  <a:tailEnd/>
                </a:ln>
              </p:spPr>
              <p:txBody>
                <a:bodyPr wrap="none" lIns="0" tIns="0" rIns="0" bIns="0">
                  <a:spAutoFit/>
                </a:bodyPr>
                <a:lstStyle/>
                <a:p>
                  <a:r>
                    <a:rPr lang="es-ES_tradnl" sz="1800" b="1">
                      <a:solidFill>
                        <a:srgbClr val="D60093"/>
                      </a:solidFill>
                    </a:rPr>
                    <a:t>+</a:t>
                  </a:r>
                  <a:endParaRPr lang="es-ES_tradnl">
                    <a:solidFill>
                      <a:srgbClr val="D60093"/>
                    </a:solidFill>
                  </a:endParaRPr>
                </a:p>
              </p:txBody>
            </p:sp>
          </p:grpSp>
          <p:sp>
            <p:nvSpPr>
              <p:cNvPr id="12376" name="Line 17"/>
              <p:cNvSpPr>
                <a:spLocks noChangeShapeType="1"/>
              </p:cNvSpPr>
              <p:nvPr/>
            </p:nvSpPr>
            <p:spPr bwMode="auto">
              <a:xfrm>
                <a:off x="3399" y="3603"/>
                <a:ext cx="0" cy="249"/>
              </a:xfrm>
              <a:prstGeom prst="line">
                <a:avLst/>
              </a:prstGeom>
              <a:noFill/>
              <a:ln w="9525">
                <a:solidFill>
                  <a:srgbClr val="D60093"/>
                </a:solidFill>
                <a:round/>
                <a:headEnd/>
                <a:tailEnd/>
              </a:ln>
            </p:spPr>
            <p:txBody>
              <a:bodyPr wrap="none" anchor="ctr"/>
              <a:lstStyle/>
              <a:p>
                <a:endParaRPr lang="es-ES_tradnl"/>
              </a:p>
            </p:txBody>
          </p:sp>
          <p:sp>
            <p:nvSpPr>
              <p:cNvPr id="12377" name="Line 18"/>
              <p:cNvSpPr>
                <a:spLocks noChangeShapeType="1"/>
              </p:cNvSpPr>
              <p:nvPr/>
            </p:nvSpPr>
            <p:spPr bwMode="auto">
              <a:xfrm>
                <a:off x="3399" y="3851"/>
                <a:ext cx="192" cy="96"/>
              </a:xfrm>
              <a:prstGeom prst="line">
                <a:avLst/>
              </a:prstGeom>
              <a:noFill/>
              <a:ln w="9525">
                <a:solidFill>
                  <a:srgbClr val="D60093"/>
                </a:solidFill>
                <a:round/>
                <a:headEnd/>
                <a:tailEnd type="stealth" w="med" len="med"/>
              </a:ln>
            </p:spPr>
            <p:txBody>
              <a:bodyPr wrap="none" anchor="ctr"/>
              <a:lstStyle/>
              <a:p>
                <a:endParaRPr lang="es-ES_tradnl"/>
              </a:p>
            </p:txBody>
          </p:sp>
        </p:grpSp>
        <p:sp>
          <p:nvSpPr>
            <p:cNvPr id="12301" name="AutoShape 19"/>
            <p:cNvSpPr>
              <a:spLocks/>
            </p:cNvSpPr>
            <p:nvPr/>
          </p:nvSpPr>
          <p:spPr bwMode="auto">
            <a:xfrm>
              <a:off x="3120" y="838"/>
              <a:ext cx="34" cy="3174"/>
            </a:xfrm>
            <a:prstGeom prst="leftBracket">
              <a:avLst>
                <a:gd name="adj" fmla="val 777941"/>
              </a:avLst>
            </a:prstGeom>
            <a:noFill/>
            <a:ln w="9525">
              <a:solidFill>
                <a:srgbClr val="009900"/>
              </a:solidFill>
              <a:round/>
              <a:headEnd/>
              <a:tailEnd/>
            </a:ln>
          </p:spPr>
          <p:txBody>
            <a:bodyPr wrap="none" anchor="ctr"/>
            <a:lstStyle/>
            <a:p>
              <a:endParaRPr lang="es-ES_tradnl"/>
            </a:p>
          </p:txBody>
        </p:sp>
        <p:grpSp>
          <p:nvGrpSpPr>
            <p:cNvPr id="5" name="Group 20"/>
            <p:cNvGrpSpPr>
              <a:grpSpLocks/>
            </p:cNvGrpSpPr>
            <p:nvPr/>
          </p:nvGrpSpPr>
          <p:grpSpPr bwMode="auto">
            <a:xfrm>
              <a:off x="48" y="385"/>
              <a:ext cx="2787" cy="871"/>
              <a:chOff x="48" y="385"/>
              <a:chExt cx="2787" cy="871"/>
            </a:xfrm>
          </p:grpSpPr>
          <p:sp>
            <p:nvSpPr>
              <p:cNvPr id="12367" name="Rectangle 21"/>
              <p:cNvSpPr>
                <a:spLocks noChangeArrowheads="1"/>
              </p:cNvSpPr>
              <p:nvPr/>
            </p:nvSpPr>
            <p:spPr bwMode="auto">
              <a:xfrm>
                <a:off x="742" y="403"/>
                <a:ext cx="1170"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RESULTADO CONTABLE</a:t>
                </a:r>
                <a:endParaRPr lang="es-ES_tradnl" sz="1200"/>
              </a:p>
            </p:txBody>
          </p:sp>
          <p:sp>
            <p:nvSpPr>
              <p:cNvPr id="12368" name="Rectangle 22"/>
              <p:cNvSpPr>
                <a:spLocks noChangeArrowheads="1"/>
              </p:cNvSpPr>
              <p:nvPr/>
            </p:nvSpPr>
            <p:spPr bwMode="auto">
              <a:xfrm>
                <a:off x="120" y="539"/>
                <a:ext cx="2205" cy="11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(Según Código Comercio, PGC, </a:t>
                </a:r>
                <a:r>
                  <a:rPr lang="es-ES_tradnl" sz="1200" dirty="0" smtClean="0">
                    <a:solidFill>
                      <a:srgbClr val="000000"/>
                    </a:solidFill>
                  </a:rPr>
                  <a:t>LSC, ICAC</a:t>
                </a:r>
                <a:r>
                  <a:rPr lang="es-ES_tradnl" sz="1200" dirty="0">
                    <a:solidFill>
                      <a:srgbClr val="000000"/>
                    </a:solidFill>
                  </a:rPr>
                  <a:t>...)</a:t>
                </a:r>
              </a:p>
            </p:txBody>
          </p:sp>
          <p:sp>
            <p:nvSpPr>
              <p:cNvPr id="12369" name="AutoShape 23"/>
              <p:cNvSpPr>
                <a:spLocks noChangeArrowheads="1"/>
              </p:cNvSpPr>
              <p:nvPr/>
            </p:nvSpPr>
            <p:spPr bwMode="auto">
              <a:xfrm>
                <a:off x="48" y="385"/>
                <a:ext cx="2757" cy="335"/>
              </a:xfrm>
              <a:prstGeom prst="roundRect">
                <a:avLst>
                  <a:gd name="adj" fmla="val 16667"/>
                </a:avLst>
              </a:prstGeom>
              <a:noFill/>
              <a:ln w="9525">
                <a:solidFill>
                  <a:srgbClr val="009900"/>
                </a:solidFill>
                <a:round/>
                <a:headEnd/>
                <a:tailEnd/>
              </a:ln>
            </p:spPr>
            <p:txBody>
              <a:bodyPr wrap="none" anchor="ctr"/>
              <a:lstStyle/>
              <a:p>
                <a:endParaRPr lang="es-ES_tradnl"/>
              </a:p>
            </p:txBody>
          </p:sp>
          <p:grpSp>
            <p:nvGrpSpPr>
              <p:cNvPr id="6" name="Group 24"/>
              <p:cNvGrpSpPr>
                <a:grpSpLocks/>
              </p:cNvGrpSpPr>
              <p:nvPr/>
            </p:nvGrpSpPr>
            <p:grpSpPr bwMode="auto">
              <a:xfrm>
                <a:off x="432" y="887"/>
                <a:ext cx="453" cy="216"/>
                <a:chOff x="2804" y="420"/>
                <a:chExt cx="453" cy="216"/>
              </a:xfrm>
            </p:grpSpPr>
            <p:sp>
              <p:nvSpPr>
                <p:cNvPr id="12373" name="Oval 25"/>
                <p:cNvSpPr>
                  <a:spLocks noChangeArrowheads="1"/>
                </p:cNvSpPr>
                <p:nvPr/>
              </p:nvSpPr>
              <p:spPr bwMode="auto">
                <a:xfrm>
                  <a:off x="2804" y="420"/>
                  <a:ext cx="453" cy="216"/>
                </a:xfrm>
                <a:prstGeom prst="ellipse">
                  <a:avLst/>
                </a:prstGeom>
                <a:noFill/>
                <a:ln w="12700">
                  <a:solidFill>
                    <a:srgbClr val="D60093"/>
                  </a:solidFill>
                  <a:round/>
                  <a:headEnd/>
                  <a:tailEnd/>
                </a:ln>
              </p:spPr>
              <p:txBody>
                <a:bodyPr/>
                <a:lstStyle/>
                <a:p>
                  <a:endParaRPr lang="es-ES_tradnl"/>
                </a:p>
              </p:txBody>
            </p:sp>
            <p:sp>
              <p:nvSpPr>
                <p:cNvPr id="12374" name="Rectangle 26"/>
                <p:cNvSpPr>
                  <a:spLocks noChangeArrowheads="1"/>
                </p:cNvSpPr>
                <p:nvPr/>
              </p:nvSpPr>
              <p:spPr bwMode="auto">
                <a:xfrm>
                  <a:off x="2926" y="442"/>
                  <a:ext cx="314" cy="174"/>
                </a:xfrm>
                <a:prstGeom prst="rect">
                  <a:avLst/>
                </a:prstGeom>
                <a:noFill/>
                <a:ln w="9525">
                  <a:noFill/>
                  <a:miter lim="800000"/>
                  <a:headEnd/>
                  <a:tailEnd/>
                </a:ln>
              </p:spPr>
              <p:txBody>
                <a:bodyPr wrap="none" lIns="0" tIns="0" rIns="0" bIns="0">
                  <a:spAutoFit/>
                </a:bodyPr>
                <a:lstStyle/>
                <a:p>
                  <a:r>
                    <a:rPr lang="es-ES_tradnl" sz="1800" b="1">
                      <a:solidFill>
                        <a:srgbClr val="D60093"/>
                      </a:solidFill>
                    </a:rPr>
                    <a:t>+</a:t>
                  </a:r>
                  <a:r>
                    <a:rPr lang="es-ES_tradnl" sz="800" b="1">
                      <a:solidFill>
                        <a:srgbClr val="D60093"/>
                      </a:solidFill>
                    </a:rPr>
                    <a:t> </a:t>
                  </a:r>
                  <a:r>
                    <a:rPr lang="es-ES_tradnl" sz="1800" b="1">
                      <a:solidFill>
                        <a:srgbClr val="D60093"/>
                      </a:solidFill>
                    </a:rPr>
                    <a:t>/</a:t>
                  </a:r>
                  <a:r>
                    <a:rPr lang="es-ES_tradnl" sz="800" b="1">
                      <a:solidFill>
                        <a:srgbClr val="D60093"/>
                      </a:solidFill>
                    </a:rPr>
                    <a:t> </a:t>
                  </a:r>
                  <a:r>
                    <a:rPr lang="es-ES_tradnl" sz="1800" b="1">
                      <a:solidFill>
                        <a:srgbClr val="D60093"/>
                      </a:solidFill>
                    </a:rPr>
                    <a:t>-</a:t>
                  </a:r>
                  <a:endParaRPr lang="es-ES_tradnl">
                    <a:solidFill>
                      <a:srgbClr val="D60093"/>
                    </a:solidFill>
                  </a:endParaRPr>
                </a:p>
              </p:txBody>
            </p:sp>
          </p:grpSp>
          <p:sp>
            <p:nvSpPr>
              <p:cNvPr id="12371" name="Rectangle 27"/>
              <p:cNvSpPr>
                <a:spLocks noChangeArrowheads="1"/>
              </p:cNvSpPr>
              <p:nvPr/>
            </p:nvSpPr>
            <p:spPr bwMode="auto">
              <a:xfrm>
                <a:off x="981" y="911"/>
                <a:ext cx="1460" cy="268"/>
              </a:xfrm>
              <a:prstGeom prst="rect">
                <a:avLst/>
              </a:prstGeom>
              <a:noFill/>
              <a:ln w="9525">
                <a:noFill/>
                <a:miter lim="800000"/>
                <a:headEnd/>
                <a:tailEnd/>
              </a:ln>
            </p:spPr>
            <p:txBody>
              <a:bodyPr wrap="none" lIns="0" tIns="0" rIns="0" bIns="0">
                <a:spAutoFit/>
              </a:bodyPr>
              <a:lstStyle/>
              <a:p>
                <a:r>
                  <a:rPr lang="es-ES_tradnl" sz="1200">
                    <a:solidFill>
                      <a:srgbClr val="000000"/>
                    </a:solidFill>
                  </a:rPr>
                  <a:t>CORRECCIONES FISCALES </a:t>
                </a:r>
              </a:p>
              <a:p>
                <a:pPr>
                  <a:spcBef>
                    <a:spcPct val="30000"/>
                  </a:spcBef>
                </a:pPr>
                <a:r>
                  <a:rPr lang="es-ES_tradnl" sz="1200">
                    <a:solidFill>
                      <a:srgbClr val="000000"/>
                    </a:solidFill>
                  </a:rPr>
                  <a:t>SEGÚN LIS E IMPUTACIONES</a:t>
                </a:r>
                <a:endParaRPr lang="es-ES_tradnl" sz="1200"/>
              </a:p>
            </p:txBody>
          </p:sp>
          <p:sp>
            <p:nvSpPr>
              <p:cNvPr id="12372" name="Text Box 28"/>
              <p:cNvSpPr txBox="1">
                <a:spLocks noChangeArrowheads="1"/>
              </p:cNvSpPr>
              <p:nvPr/>
            </p:nvSpPr>
            <p:spPr bwMode="auto">
              <a:xfrm>
                <a:off x="2055" y="1178"/>
                <a:ext cx="780" cy="78"/>
              </a:xfrm>
              <a:prstGeom prst="rect">
                <a:avLst/>
              </a:prstGeom>
              <a:solidFill>
                <a:schemeClr val="tx1"/>
              </a:solidFill>
              <a:ln w="9525">
                <a:noFill/>
                <a:miter lim="800000"/>
                <a:headEnd/>
                <a:tailEnd/>
              </a:ln>
            </p:spPr>
            <p:txBody>
              <a:bodyPr wrap="square" lIns="0" tIns="0" rIns="0" bIns="0" anchor="ctr">
                <a:spAutoFit/>
              </a:bodyPr>
              <a:lstStyle/>
              <a:p>
                <a:pPr algn="ctr"/>
                <a:r>
                  <a:rPr lang="en-US" sz="800" dirty="0">
                    <a:solidFill>
                      <a:srgbClr val="FF0000"/>
                    </a:solidFill>
                    <a:cs typeface="Arial" pitchFamily="34" charset="0"/>
                  </a:rPr>
                  <a:t>(arts. </a:t>
                </a:r>
                <a:r>
                  <a:rPr lang="en-US" sz="800" dirty="0" smtClean="0">
                    <a:solidFill>
                      <a:srgbClr val="FF0000"/>
                    </a:solidFill>
                    <a:cs typeface="Arial" pitchFamily="34" charset="0"/>
                  </a:rPr>
                  <a:t>11-22 </a:t>
                </a:r>
                <a:r>
                  <a:rPr lang="en-US" sz="800" dirty="0">
                    <a:solidFill>
                      <a:srgbClr val="FF0000"/>
                    </a:solidFill>
                    <a:cs typeface="Arial" pitchFamily="34" charset="0"/>
                  </a:rPr>
                  <a:t>y </a:t>
                </a:r>
                <a:r>
                  <a:rPr lang="en-US" sz="800" dirty="0" smtClean="0">
                    <a:solidFill>
                      <a:srgbClr val="FF0000"/>
                    </a:solidFill>
                    <a:cs typeface="Arial" pitchFamily="34" charset="0"/>
                  </a:rPr>
                  <a:t>131  </a:t>
                </a:r>
                <a:r>
                  <a:rPr lang="en-US" sz="800" dirty="0">
                    <a:solidFill>
                      <a:srgbClr val="FF0000"/>
                    </a:solidFill>
                    <a:cs typeface="Arial" pitchFamily="34" charset="0"/>
                  </a:rPr>
                  <a:t>L)</a:t>
                </a:r>
                <a:endParaRPr lang="es-ES_tradnl" sz="800" dirty="0">
                  <a:solidFill>
                    <a:srgbClr val="FF0000"/>
                  </a:solidFill>
                </a:endParaRPr>
              </a:p>
            </p:txBody>
          </p:sp>
        </p:grpSp>
        <p:grpSp>
          <p:nvGrpSpPr>
            <p:cNvPr id="7" name="Group 29"/>
            <p:cNvGrpSpPr>
              <a:grpSpLocks/>
            </p:cNvGrpSpPr>
            <p:nvPr/>
          </p:nvGrpSpPr>
          <p:grpSpPr bwMode="auto">
            <a:xfrm>
              <a:off x="405" y="1351"/>
              <a:ext cx="2346" cy="810"/>
              <a:chOff x="405" y="1351"/>
              <a:chExt cx="2346" cy="810"/>
            </a:xfrm>
          </p:grpSpPr>
          <p:sp>
            <p:nvSpPr>
              <p:cNvPr id="12359" name="Rectangle 30"/>
              <p:cNvSpPr>
                <a:spLocks noChangeArrowheads="1"/>
              </p:cNvSpPr>
              <p:nvPr/>
            </p:nvSpPr>
            <p:spPr bwMode="auto">
              <a:xfrm>
                <a:off x="444" y="1383"/>
                <a:ext cx="1390" cy="250"/>
              </a:xfrm>
              <a:prstGeom prst="rect">
                <a:avLst/>
              </a:prstGeom>
              <a:noFill/>
              <a:ln w="9525">
                <a:noFill/>
                <a:miter lim="800000"/>
                <a:headEnd/>
                <a:tailEnd/>
              </a:ln>
            </p:spPr>
            <p:txBody>
              <a:bodyPr wrap="none" lIns="0" tIns="0" rIns="0" bIns="0">
                <a:spAutoFit/>
              </a:bodyPr>
              <a:lstStyle/>
              <a:p>
                <a:pPr algn="ctr"/>
                <a:r>
                  <a:rPr lang="es-ES_tradnl" sz="1200" b="1" dirty="0">
                    <a:solidFill>
                      <a:srgbClr val="0000FF"/>
                    </a:solidFill>
                  </a:rPr>
                  <a:t>RENTA DEL PERIODO</a:t>
                </a:r>
              </a:p>
              <a:p>
                <a:pPr algn="ctr">
                  <a:spcBef>
                    <a:spcPct val="15000"/>
                  </a:spcBef>
                </a:pPr>
                <a:r>
                  <a:rPr lang="es-ES_tradnl" sz="1200" i="1" dirty="0">
                    <a:solidFill>
                      <a:srgbClr val="0000FF"/>
                    </a:solidFill>
                  </a:rPr>
                  <a:t>(BASE IMPONIBLE PREVIA)</a:t>
                </a:r>
                <a:endParaRPr lang="es-ES_tradnl" sz="1200" dirty="0"/>
              </a:p>
            </p:txBody>
          </p:sp>
          <p:sp>
            <p:nvSpPr>
              <p:cNvPr id="12360" name="AutoShape 31"/>
              <p:cNvSpPr>
                <a:spLocks noChangeArrowheads="1"/>
              </p:cNvSpPr>
              <p:nvPr/>
            </p:nvSpPr>
            <p:spPr bwMode="auto">
              <a:xfrm>
                <a:off x="405" y="1351"/>
                <a:ext cx="1467" cy="329"/>
              </a:xfrm>
              <a:prstGeom prst="roundRect">
                <a:avLst>
                  <a:gd name="adj" fmla="val 16667"/>
                </a:avLst>
              </a:prstGeom>
              <a:noFill/>
              <a:ln w="9525">
                <a:solidFill>
                  <a:srgbClr val="009900"/>
                </a:solidFill>
                <a:round/>
                <a:headEnd/>
                <a:tailEnd/>
              </a:ln>
            </p:spPr>
            <p:txBody>
              <a:bodyPr wrap="none" anchor="ctr"/>
              <a:lstStyle/>
              <a:p>
                <a:endParaRPr lang="es-ES_tradnl"/>
              </a:p>
            </p:txBody>
          </p:sp>
          <p:grpSp>
            <p:nvGrpSpPr>
              <p:cNvPr id="8" name="Group 32"/>
              <p:cNvGrpSpPr>
                <a:grpSpLocks/>
              </p:cNvGrpSpPr>
              <p:nvPr/>
            </p:nvGrpSpPr>
            <p:grpSpPr bwMode="auto">
              <a:xfrm>
                <a:off x="432" y="1835"/>
                <a:ext cx="2319" cy="326"/>
                <a:chOff x="480" y="1799"/>
                <a:chExt cx="2319" cy="326"/>
              </a:xfrm>
            </p:grpSpPr>
            <p:grpSp>
              <p:nvGrpSpPr>
                <p:cNvPr id="9" name="Group 33"/>
                <p:cNvGrpSpPr>
                  <a:grpSpLocks/>
                </p:cNvGrpSpPr>
                <p:nvPr/>
              </p:nvGrpSpPr>
              <p:grpSpPr bwMode="auto">
                <a:xfrm>
                  <a:off x="480" y="1799"/>
                  <a:ext cx="304" cy="239"/>
                  <a:chOff x="2734" y="954"/>
                  <a:chExt cx="304" cy="239"/>
                </a:xfrm>
              </p:grpSpPr>
              <p:sp>
                <p:nvSpPr>
                  <p:cNvPr id="12365" name="Oval 34"/>
                  <p:cNvSpPr>
                    <a:spLocks noChangeArrowheads="1"/>
                  </p:cNvSpPr>
                  <p:nvPr/>
                </p:nvSpPr>
                <p:spPr bwMode="auto">
                  <a:xfrm>
                    <a:off x="2734" y="977"/>
                    <a:ext cx="304" cy="216"/>
                  </a:xfrm>
                  <a:prstGeom prst="ellipse">
                    <a:avLst/>
                  </a:prstGeom>
                  <a:noFill/>
                  <a:ln w="12700">
                    <a:solidFill>
                      <a:srgbClr val="D60093"/>
                    </a:solidFill>
                    <a:round/>
                    <a:headEnd/>
                    <a:tailEnd/>
                  </a:ln>
                </p:spPr>
                <p:txBody>
                  <a:bodyPr/>
                  <a:lstStyle/>
                  <a:p>
                    <a:endParaRPr lang="es-ES_tradnl"/>
                  </a:p>
                </p:txBody>
              </p:sp>
              <p:sp>
                <p:nvSpPr>
                  <p:cNvPr id="12366" name="Rectangle 35"/>
                  <p:cNvSpPr>
                    <a:spLocks noChangeArrowheads="1"/>
                  </p:cNvSpPr>
                  <p:nvPr/>
                </p:nvSpPr>
                <p:spPr bwMode="auto">
                  <a:xfrm>
                    <a:off x="2850" y="954"/>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grpSp>
            <p:sp>
              <p:nvSpPr>
                <p:cNvPr id="12364" name="Rectangle 36"/>
                <p:cNvSpPr>
                  <a:spLocks noChangeArrowheads="1"/>
                </p:cNvSpPr>
                <p:nvPr/>
              </p:nvSpPr>
              <p:spPr bwMode="auto">
                <a:xfrm>
                  <a:off x="849" y="1915"/>
                  <a:ext cx="1950" cy="210"/>
                </a:xfrm>
                <a:prstGeom prst="rect">
                  <a:avLst/>
                </a:prstGeom>
                <a:noFill/>
                <a:ln w="9525">
                  <a:noFill/>
                  <a:miter lim="800000"/>
                  <a:headEnd/>
                  <a:tailEnd/>
                </a:ln>
              </p:spPr>
              <p:txBody>
                <a:bodyPr wrap="square" lIns="0" tIns="0" rIns="0" bIns="0">
                  <a:spAutoFit/>
                </a:bodyPr>
                <a:lstStyle/>
                <a:p>
                  <a:r>
                    <a:rPr lang="es-ES_tradnl" sz="1000" dirty="0">
                      <a:solidFill>
                        <a:srgbClr val="000000"/>
                      </a:solidFill>
                    </a:rPr>
                    <a:t>B</a:t>
                  </a:r>
                  <a:r>
                    <a:rPr lang="es-ES_tradnl" sz="900" dirty="0">
                      <a:solidFill>
                        <a:srgbClr val="000000"/>
                      </a:solidFill>
                    </a:rPr>
                    <a:t>. IMPONIBLES </a:t>
                  </a:r>
                  <a:r>
                    <a:rPr lang="es-ES_tradnl" sz="900" dirty="0" smtClean="0">
                      <a:solidFill>
                        <a:srgbClr val="000000"/>
                      </a:solidFill>
                    </a:rPr>
                    <a:t>NEGATIVAS </a:t>
                  </a:r>
                  <a:endParaRPr lang="es-ES_tradnl" sz="900" dirty="0">
                    <a:solidFill>
                      <a:srgbClr val="000000"/>
                    </a:solidFill>
                  </a:endParaRPr>
                </a:p>
                <a:p>
                  <a:pPr>
                    <a:spcBef>
                      <a:spcPct val="30000"/>
                    </a:spcBef>
                  </a:pPr>
                  <a:r>
                    <a:rPr lang="es-ES_tradnl" sz="900" dirty="0">
                      <a:solidFill>
                        <a:srgbClr val="000000"/>
                      </a:solidFill>
                    </a:rPr>
                    <a:t>DE EJERCICIOS ANTERIORES</a:t>
                  </a:r>
                  <a:endParaRPr lang="es-ES_tradnl" sz="900" dirty="0"/>
                </a:p>
              </p:txBody>
            </p:sp>
          </p:grpSp>
          <p:sp>
            <p:nvSpPr>
              <p:cNvPr id="12362" name="Rectangle 37"/>
              <p:cNvSpPr>
                <a:spLocks noChangeArrowheads="1"/>
              </p:cNvSpPr>
              <p:nvPr/>
            </p:nvSpPr>
            <p:spPr bwMode="auto">
              <a:xfrm>
                <a:off x="1910" y="2017"/>
                <a:ext cx="442" cy="78"/>
              </a:xfrm>
              <a:prstGeom prst="rect">
                <a:avLst/>
              </a:prstGeom>
              <a:solidFill>
                <a:schemeClr val="tx1"/>
              </a:solidFill>
              <a:ln w="9525" algn="ctr">
                <a:noFill/>
                <a:miter lim="800000"/>
                <a:headEnd/>
                <a:tailEnd/>
              </a:ln>
            </p:spPr>
            <p:txBody>
              <a:bodyPr wrap="square" lIns="0" tIns="0" rIns="0" bIns="0" anchor="ctr">
                <a:spAutoFit/>
              </a:bodyPr>
              <a:lstStyle/>
              <a:p>
                <a:pPr algn="r"/>
                <a:r>
                  <a:rPr lang="es-ES_tradnl" sz="800" dirty="0">
                    <a:solidFill>
                      <a:srgbClr val="FF0000"/>
                    </a:solidFill>
                  </a:rPr>
                  <a:t>(art. </a:t>
                </a:r>
                <a:r>
                  <a:rPr lang="es-ES_tradnl" sz="800" dirty="0" smtClean="0">
                    <a:solidFill>
                      <a:srgbClr val="FF0000"/>
                    </a:solidFill>
                  </a:rPr>
                  <a:t>26 </a:t>
                </a:r>
                <a:r>
                  <a:rPr lang="es-ES_tradnl" sz="800" dirty="0">
                    <a:solidFill>
                      <a:srgbClr val="FF0000"/>
                    </a:solidFill>
                  </a:rPr>
                  <a:t>L)</a:t>
                </a:r>
              </a:p>
            </p:txBody>
          </p:sp>
        </p:grpSp>
        <p:grpSp>
          <p:nvGrpSpPr>
            <p:cNvPr id="10" name="Group 38"/>
            <p:cNvGrpSpPr>
              <a:grpSpLocks/>
            </p:cNvGrpSpPr>
            <p:nvPr/>
          </p:nvGrpSpPr>
          <p:grpSpPr bwMode="auto">
            <a:xfrm>
              <a:off x="235" y="2389"/>
              <a:ext cx="2693" cy="444"/>
              <a:chOff x="235" y="2389"/>
              <a:chExt cx="2693" cy="444"/>
            </a:xfrm>
          </p:grpSpPr>
          <p:sp>
            <p:nvSpPr>
              <p:cNvPr id="12352" name="Rectangle 39"/>
              <p:cNvSpPr>
                <a:spLocks noChangeArrowheads="1"/>
              </p:cNvSpPr>
              <p:nvPr/>
            </p:nvSpPr>
            <p:spPr bwMode="auto">
              <a:xfrm>
                <a:off x="336" y="2429"/>
                <a:ext cx="1678" cy="116"/>
              </a:xfrm>
              <a:prstGeom prst="rect">
                <a:avLst/>
              </a:prstGeom>
              <a:noFill/>
              <a:ln w="9525">
                <a:noFill/>
                <a:miter lim="800000"/>
                <a:headEnd/>
                <a:tailEnd/>
              </a:ln>
            </p:spPr>
            <p:txBody>
              <a:bodyPr wrap="none" lIns="0" tIns="0" rIns="0" bIns="0">
                <a:spAutoFit/>
              </a:bodyPr>
              <a:lstStyle/>
              <a:p>
                <a:r>
                  <a:rPr lang="es-ES_tradnl" sz="1200" b="1" dirty="0">
                    <a:solidFill>
                      <a:srgbClr val="0000FF"/>
                    </a:solidFill>
                  </a:rPr>
                  <a:t>BASE IMPONIBLE DEL EJERCICIO</a:t>
                </a:r>
                <a:endParaRPr lang="es-ES_tradnl" sz="1200" dirty="0"/>
              </a:p>
            </p:txBody>
          </p:sp>
          <p:sp>
            <p:nvSpPr>
              <p:cNvPr id="12353" name="AutoShape 40"/>
              <p:cNvSpPr>
                <a:spLocks noChangeArrowheads="1"/>
              </p:cNvSpPr>
              <p:nvPr/>
            </p:nvSpPr>
            <p:spPr bwMode="auto">
              <a:xfrm>
                <a:off x="235" y="2389"/>
                <a:ext cx="1791" cy="204"/>
              </a:xfrm>
              <a:prstGeom prst="roundRect">
                <a:avLst>
                  <a:gd name="adj" fmla="val 16667"/>
                </a:avLst>
              </a:prstGeom>
              <a:noFill/>
              <a:ln w="9525">
                <a:solidFill>
                  <a:srgbClr val="009900"/>
                </a:solidFill>
                <a:round/>
                <a:headEnd/>
                <a:tailEnd/>
              </a:ln>
            </p:spPr>
            <p:txBody>
              <a:bodyPr wrap="none" anchor="ctr"/>
              <a:lstStyle/>
              <a:p>
                <a:endParaRPr lang="es-ES_tradnl"/>
              </a:p>
            </p:txBody>
          </p:sp>
          <p:sp>
            <p:nvSpPr>
              <p:cNvPr id="12354" name="Oval 41"/>
              <p:cNvSpPr>
                <a:spLocks noChangeArrowheads="1"/>
              </p:cNvSpPr>
              <p:nvPr/>
            </p:nvSpPr>
            <p:spPr bwMode="auto">
              <a:xfrm>
                <a:off x="930" y="2617"/>
                <a:ext cx="304" cy="216"/>
              </a:xfrm>
              <a:prstGeom prst="ellipse">
                <a:avLst/>
              </a:prstGeom>
              <a:noFill/>
              <a:ln w="12700">
                <a:solidFill>
                  <a:srgbClr val="D60093"/>
                </a:solidFill>
                <a:round/>
                <a:headEnd/>
                <a:tailEnd/>
              </a:ln>
            </p:spPr>
            <p:txBody>
              <a:bodyPr/>
              <a:lstStyle/>
              <a:p>
                <a:endParaRPr lang="es-ES_tradnl"/>
              </a:p>
            </p:txBody>
          </p:sp>
          <p:sp>
            <p:nvSpPr>
              <p:cNvPr id="12355" name="Rectangle 42"/>
              <p:cNvSpPr>
                <a:spLocks noChangeArrowheads="1"/>
              </p:cNvSpPr>
              <p:nvPr/>
            </p:nvSpPr>
            <p:spPr bwMode="auto">
              <a:xfrm>
                <a:off x="1041" y="2612"/>
                <a:ext cx="89" cy="174"/>
              </a:xfrm>
              <a:prstGeom prst="rect">
                <a:avLst/>
              </a:prstGeom>
              <a:noFill/>
              <a:ln w="9525">
                <a:noFill/>
                <a:miter lim="800000"/>
                <a:headEnd/>
                <a:tailEnd/>
              </a:ln>
            </p:spPr>
            <p:txBody>
              <a:bodyPr wrap="none" lIns="0" tIns="0" rIns="0" bIns="0">
                <a:spAutoFit/>
              </a:bodyPr>
              <a:lstStyle/>
              <a:p>
                <a:r>
                  <a:rPr lang="es-ES_tradnl" sz="1800" b="1" dirty="0">
                    <a:solidFill>
                      <a:srgbClr val="D60093"/>
                    </a:solidFill>
                  </a:rPr>
                  <a:t>x</a:t>
                </a:r>
                <a:endParaRPr lang="es-ES_tradnl" dirty="0">
                  <a:solidFill>
                    <a:srgbClr val="D60093"/>
                  </a:solidFill>
                </a:endParaRPr>
              </a:p>
            </p:txBody>
          </p:sp>
          <p:sp>
            <p:nvSpPr>
              <p:cNvPr id="12357" name="Rectangle 44"/>
              <p:cNvSpPr>
                <a:spLocks noChangeArrowheads="1"/>
              </p:cNvSpPr>
              <p:nvPr/>
            </p:nvSpPr>
            <p:spPr bwMode="auto">
              <a:xfrm>
                <a:off x="1263" y="2669"/>
                <a:ext cx="922" cy="11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TIPO IMPOSITIVO</a:t>
                </a:r>
                <a:endParaRPr lang="es-ES_tradnl" sz="1200" dirty="0"/>
              </a:p>
            </p:txBody>
          </p:sp>
          <p:sp>
            <p:nvSpPr>
              <p:cNvPr id="12358" name="Text Box 45"/>
              <p:cNvSpPr txBox="1">
                <a:spLocks noChangeArrowheads="1"/>
              </p:cNvSpPr>
              <p:nvPr/>
            </p:nvSpPr>
            <p:spPr bwMode="auto">
              <a:xfrm>
                <a:off x="2226" y="2689"/>
                <a:ext cx="702" cy="96"/>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(arts. </a:t>
                </a:r>
                <a:r>
                  <a:rPr lang="es-ES_tradnl" sz="800" dirty="0" smtClean="0">
                    <a:solidFill>
                      <a:srgbClr val="FF0000"/>
                    </a:solidFill>
                  </a:rPr>
                  <a:t>29 </a:t>
                </a:r>
                <a:r>
                  <a:rPr lang="es-ES_tradnl" sz="800" dirty="0">
                    <a:solidFill>
                      <a:srgbClr val="FF0000"/>
                    </a:solidFill>
                  </a:rPr>
                  <a:t>y </a:t>
                </a:r>
                <a:r>
                  <a:rPr lang="es-ES_tradnl" sz="800" dirty="0" smtClean="0">
                    <a:solidFill>
                      <a:srgbClr val="FF0000"/>
                    </a:solidFill>
                  </a:rPr>
                  <a:t>DT 34ª </a:t>
                </a:r>
                <a:r>
                  <a:rPr lang="es-ES_tradnl" sz="800" dirty="0">
                    <a:solidFill>
                      <a:srgbClr val="FF0000"/>
                    </a:solidFill>
                  </a:rPr>
                  <a:t>L)</a:t>
                </a:r>
              </a:p>
            </p:txBody>
          </p:sp>
        </p:grpSp>
        <p:sp>
          <p:nvSpPr>
            <p:cNvPr id="12305" name="Rectangle 46"/>
            <p:cNvSpPr>
              <a:spLocks noChangeArrowheads="1"/>
            </p:cNvSpPr>
            <p:nvPr/>
          </p:nvSpPr>
          <p:spPr bwMode="auto">
            <a:xfrm>
              <a:off x="549" y="3328"/>
              <a:ext cx="899"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BONIFICACIONES</a:t>
              </a:r>
              <a:endParaRPr lang="es-ES_tradnl" sz="1200"/>
            </a:p>
          </p:txBody>
        </p:sp>
        <p:sp>
          <p:nvSpPr>
            <p:cNvPr id="12306" name="Rectangle 47"/>
            <p:cNvSpPr>
              <a:spLocks noChangeArrowheads="1"/>
            </p:cNvSpPr>
            <p:nvPr/>
          </p:nvSpPr>
          <p:spPr bwMode="auto">
            <a:xfrm>
              <a:off x="677" y="3009"/>
              <a:ext cx="833"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CUOTA INTEGRA</a:t>
              </a:r>
              <a:endParaRPr lang="es-ES_tradnl" sz="1200" b="1">
                <a:solidFill>
                  <a:srgbClr val="000000"/>
                </a:solidFill>
              </a:endParaRPr>
            </a:p>
          </p:txBody>
        </p:sp>
        <p:sp>
          <p:nvSpPr>
            <p:cNvPr id="12307" name="AutoShape 48"/>
            <p:cNvSpPr>
              <a:spLocks noChangeArrowheads="1"/>
            </p:cNvSpPr>
            <p:nvPr/>
          </p:nvSpPr>
          <p:spPr bwMode="auto">
            <a:xfrm>
              <a:off x="567" y="2964"/>
              <a:ext cx="1020" cy="204"/>
            </a:xfrm>
            <a:prstGeom prst="roundRect">
              <a:avLst>
                <a:gd name="adj" fmla="val 16667"/>
              </a:avLst>
            </a:prstGeom>
            <a:noFill/>
            <a:ln w="9525">
              <a:solidFill>
                <a:srgbClr val="009900"/>
              </a:solidFill>
              <a:round/>
              <a:headEnd/>
              <a:tailEnd/>
            </a:ln>
          </p:spPr>
          <p:txBody>
            <a:bodyPr wrap="none" anchor="ctr"/>
            <a:lstStyle/>
            <a:p>
              <a:endParaRPr lang="es-ES_tradnl"/>
            </a:p>
          </p:txBody>
        </p:sp>
        <p:sp>
          <p:nvSpPr>
            <p:cNvPr id="12308" name="Oval 49"/>
            <p:cNvSpPr>
              <a:spLocks noChangeArrowheads="1"/>
            </p:cNvSpPr>
            <p:nvPr/>
          </p:nvSpPr>
          <p:spPr bwMode="auto">
            <a:xfrm>
              <a:off x="172" y="3338"/>
              <a:ext cx="304" cy="216"/>
            </a:xfrm>
            <a:prstGeom prst="ellipse">
              <a:avLst/>
            </a:prstGeom>
            <a:noFill/>
            <a:ln w="12700">
              <a:solidFill>
                <a:srgbClr val="D60093"/>
              </a:solidFill>
              <a:round/>
              <a:headEnd/>
              <a:tailEnd/>
            </a:ln>
          </p:spPr>
          <p:txBody>
            <a:bodyPr/>
            <a:lstStyle/>
            <a:p>
              <a:endParaRPr lang="es-ES_tradnl"/>
            </a:p>
          </p:txBody>
        </p:sp>
        <p:sp>
          <p:nvSpPr>
            <p:cNvPr id="12309" name="Rectangle 50"/>
            <p:cNvSpPr>
              <a:spLocks noChangeArrowheads="1"/>
            </p:cNvSpPr>
            <p:nvPr/>
          </p:nvSpPr>
          <p:spPr bwMode="auto">
            <a:xfrm>
              <a:off x="288" y="3314"/>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sp>
          <p:nvSpPr>
            <p:cNvPr id="12310" name="Line 51"/>
            <p:cNvSpPr>
              <a:spLocks noChangeShapeType="1"/>
            </p:cNvSpPr>
            <p:nvPr/>
          </p:nvSpPr>
          <p:spPr bwMode="auto">
            <a:xfrm>
              <a:off x="313" y="3557"/>
              <a:ext cx="96" cy="139"/>
            </a:xfrm>
            <a:prstGeom prst="line">
              <a:avLst/>
            </a:prstGeom>
            <a:noFill/>
            <a:ln w="9525">
              <a:solidFill>
                <a:srgbClr val="D60093"/>
              </a:solidFill>
              <a:round/>
              <a:headEnd/>
              <a:tailEnd type="stealth" w="med" len="med"/>
            </a:ln>
          </p:spPr>
          <p:txBody>
            <a:bodyPr wrap="none" anchor="ctr"/>
            <a:lstStyle/>
            <a:p>
              <a:endParaRPr lang="es-ES_tradnl"/>
            </a:p>
          </p:txBody>
        </p:sp>
        <p:sp>
          <p:nvSpPr>
            <p:cNvPr id="12311" name="Text Box 52"/>
            <p:cNvSpPr txBox="1">
              <a:spLocks noChangeArrowheads="1"/>
            </p:cNvSpPr>
            <p:nvPr/>
          </p:nvSpPr>
          <p:spPr bwMode="auto">
            <a:xfrm>
              <a:off x="1698" y="3027"/>
              <a:ext cx="270" cy="93"/>
            </a:xfrm>
            <a:prstGeom prst="rect">
              <a:avLst/>
            </a:prstGeom>
            <a:solidFill>
              <a:schemeClr val="tx1"/>
            </a:solidFill>
            <a:ln w="9525">
              <a:noFill/>
              <a:miter lim="800000"/>
              <a:headEnd/>
              <a:tailEnd/>
            </a:ln>
          </p:spPr>
          <p:txBody>
            <a:bodyPr wrap="none" lIns="0" tIns="0" rIns="0" bIns="0" anchor="ctr"/>
            <a:lstStyle/>
            <a:p>
              <a:r>
                <a:rPr lang="es-ES_tradnl" sz="800" dirty="0">
                  <a:solidFill>
                    <a:srgbClr val="FF0000"/>
                  </a:solidFill>
                </a:rPr>
                <a:t>(art. </a:t>
              </a:r>
              <a:r>
                <a:rPr lang="es-ES_tradnl" sz="800" dirty="0" smtClean="0">
                  <a:solidFill>
                    <a:srgbClr val="FF0000"/>
                  </a:solidFill>
                </a:rPr>
                <a:t>30 </a:t>
              </a:r>
              <a:r>
                <a:rPr lang="es-ES_tradnl" sz="800" dirty="0">
                  <a:solidFill>
                    <a:srgbClr val="FF0000"/>
                  </a:solidFill>
                </a:rPr>
                <a:t>L)</a:t>
              </a:r>
            </a:p>
          </p:txBody>
        </p:sp>
        <p:sp>
          <p:nvSpPr>
            <p:cNvPr id="12312" name="Text Box 53"/>
            <p:cNvSpPr txBox="1">
              <a:spLocks noChangeArrowheads="1"/>
            </p:cNvSpPr>
            <p:nvPr/>
          </p:nvSpPr>
          <p:spPr bwMode="auto">
            <a:xfrm>
              <a:off x="1452" y="3326"/>
              <a:ext cx="511" cy="131"/>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(arts. 33-34 L)</a:t>
              </a:r>
            </a:p>
          </p:txBody>
        </p:sp>
        <p:sp>
          <p:nvSpPr>
            <p:cNvPr id="12313" name="Rectangle 54"/>
            <p:cNvSpPr>
              <a:spLocks noChangeArrowheads="1"/>
            </p:cNvSpPr>
            <p:nvPr/>
          </p:nvSpPr>
          <p:spPr bwMode="auto">
            <a:xfrm>
              <a:off x="549" y="3489"/>
              <a:ext cx="2526" cy="116"/>
            </a:xfrm>
            <a:prstGeom prst="rect">
              <a:avLst/>
            </a:prstGeom>
            <a:noFill/>
            <a:ln w="9525">
              <a:noFill/>
              <a:miter lim="800000"/>
              <a:headEnd/>
              <a:tailEnd/>
            </a:ln>
          </p:spPr>
          <p:txBody>
            <a:bodyPr wrap="none" lIns="0" tIns="0" rIns="0" bIns="0">
              <a:spAutoFit/>
            </a:bodyPr>
            <a:lstStyle/>
            <a:p>
              <a:r>
                <a:rPr lang="es-ES_tradnl" sz="1200" dirty="0">
                  <a:solidFill>
                    <a:srgbClr val="000000"/>
                  </a:solidFill>
                </a:rPr>
                <a:t>DEDUCCIONES </a:t>
              </a:r>
              <a:r>
                <a:rPr lang="es-ES_tradnl" sz="1200" dirty="0" smtClean="0">
                  <a:solidFill>
                    <a:srgbClr val="000000"/>
                  </a:solidFill>
                </a:rPr>
                <a:t>por doble imposición Internacional</a:t>
              </a:r>
              <a:endParaRPr lang="es-ES_tradnl" sz="1200" dirty="0"/>
            </a:p>
          </p:txBody>
        </p:sp>
        <p:sp>
          <p:nvSpPr>
            <p:cNvPr id="12314" name="Text Box 55"/>
            <p:cNvSpPr txBox="1">
              <a:spLocks noChangeArrowheads="1"/>
            </p:cNvSpPr>
            <p:nvPr/>
          </p:nvSpPr>
          <p:spPr bwMode="auto">
            <a:xfrm>
              <a:off x="2160" y="3601"/>
              <a:ext cx="403" cy="110"/>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(arts. </a:t>
              </a:r>
              <a:r>
                <a:rPr lang="es-ES_tradnl" sz="800" dirty="0" smtClean="0">
                  <a:solidFill>
                    <a:srgbClr val="FF0000"/>
                  </a:solidFill>
                </a:rPr>
                <a:t>31 y 32 </a:t>
              </a:r>
              <a:r>
                <a:rPr lang="es-ES_tradnl" sz="800" dirty="0">
                  <a:solidFill>
                    <a:srgbClr val="FF0000"/>
                  </a:solidFill>
                </a:rPr>
                <a:t>L)</a:t>
              </a:r>
            </a:p>
          </p:txBody>
        </p:sp>
        <p:grpSp>
          <p:nvGrpSpPr>
            <p:cNvPr id="11" name="Group 56"/>
            <p:cNvGrpSpPr>
              <a:grpSpLocks/>
            </p:cNvGrpSpPr>
            <p:nvPr/>
          </p:nvGrpSpPr>
          <p:grpSpPr bwMode="auto">
            <a:xfrm>
              <a:off x="3248" y="816"/>
              <a:ext cx="2173" cy="829"/>
              <a:chOff x="3248" y="816"/>
              <a:chExt cx="2173" cy="829"/>
            </a:xfrm>
          </p:grpSpPr>
          <p:sp>
            <p:nvSpPr>
              <p:cNvPr id="12342" name="Rectangle 57"/>
              <p:cNvSpPr>
                <a:spLocks noChangeArrowheads="1"/>
              </p:cNvSpPr>
              <p:nvPr/>
            </p:nvSpPr>
            <p:spPr bwMode="auto">
              <a:xfrm>
                <a:off x="3510" y="1309"/>
                <a:ext cx="1442"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CUOTA REDUCIDA POSITIVA</a:t>
                </a:r>
                <a:endParaRPr lang="es-ES_tradnl" sz="1200" b="1">
                  <a:solidFill>
                    <a:srgbClr val="000000"/>
                  </a:solidFill>
                </a:endParaRPr>
              </a:p>
            </p:txBody>
          </p:sp>
          <p:sp>
            <p:nvSpPr>
              <p:cNvPr id="12343" name="Rectangle 58"/>
              <p:cNvSpPr>
                <a:spLocks noChangeArrowheads="1"/>
              </p:cNvSpPr>
              <p:nvPr/>
            </p:nvSpPr>
            <p:spPr bwMode="auto">
              <a:xfrm>
                <a:off x="3740" y="1451"/>
                <a:ext cx="996" cy="194"/>
              </a:xfrm>
              <a:prstGeom prst="rect">
                <a:avLst/>
              </a:prstGeom>
              <a:noFill/>
              <a:ln w="9525">
                <a:noFill/>
                <a:miter lim="800000"/>
                <a:headEnd/>
                <a:tailEnd/>
              </a:ln>
            </p:spPr>
            <p:txBody>
              <a:bodyPr wrap="none" lIns="0" tIns="0" rIns="0" bIns="0">
                <a:spAutoFit/>
              </a:bodyPr>
              <a:lstStyle/>
              <a:p>
                <a:r>
                  <a:rPr lang="es-ES_tradnl" b="1" dirty="0">
                    <a:solidFill>
                      <a:srgbClr val="000000"/>
                    </a:solidFill>
                    <a:sym typeface="Symbol" pitchFamily="18" charset="2"/>
                  </a:rPr>
                  <a:t></a:t>
                </a:r>
                <a:r>
                  <a:rPr lang="es-ES_tradnl" sz="1200" b="1" dirty="0">
                    <a:solidFill>
                      <a:srgbClr val="000000"/>
                    </a:solidFill>
                    <a:sym typeface="Symbol" pitchFamily="18" charset="2"/>
                  </a:rPr>
                  <a:t>   </a:t>
                </a:r>
                <a:r>
                  <a:rPr lang="es-ES_tradnl" sz="1200" i="1" dirty="0">
                    <a:solidFill>
                      <a:srgbClr val="000066"/>
                    </a:solidFill>
                  </a:rPr>
                  <a:t>CUOTA LÍQUIDA</a:t>
                </a:r>
                <a:endParaRPr lang="es-ES_tradnl" sz="1200" b="1" i="1" dirty="0">
                  <a:solidFill>
                    <a:srgbClr val="000066"/>
                  </a:solidFill>
                </a:endParaRPr>
              </a:p>
            </p:txBody>
          </p:sp>
          <p:sp>
            <p:nvSpPr>
              <p:cNvPr id="12344" name="AutoShape 59"/>
              <p:cNvSpPr>
                <a:spLocks noChangeArrowheads="1"/>
              </p:cNvSpPr>
              <p:nvPr/>
            </p:nvSpPr>
            <p:spPr bwMode="auto">
              <a:xfrm>
                <a:off x="3377" y="1242"/>
                <a:ext cx="1614" cy="384"/>
              </a:xfrm>
              <a:prstGeom prst="roundRect">
                <a:avLst>
                  <a:gd name="adj" fmla="val 16667"/>
                </a:avLst>
              </a:prstGeom>
              <a:noFill/>
              <a:ln w="9525">
                <a:solidFill>
                  <a:srgbClr val="009900"/>
                </a:solidFill>
                <a:round/>
                <a:headEnd/>
                <a:tailEnd/>
              </a:ln>
            </p:spPr>
            <p:txBody>
              <a:bodyPr wrap="none" anchor="ctr"/>
              <a:lstStyle/>
              <a:p>
                <a:endParaRPr lang="es-ES_tradnl"/>
              </a:p>
            </p:txBody>
          </p:sp>
          <p:sp>
            <p:nvSpPr>
              <p:cNvPr id="12345" name="Rectangle 60"/>
              <p:cNvSpPr>
                <a:spLocks noChangeArrowheads="1"/>
              </p:cNvSpPr>
              <p:nvPr/>
            </p:nvSpPr>
            <p:spPr bwMode="auto">
              <a:xfrm>
                <a:off x="3698" y="983"/>
                <a:ext cx="1231"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Y CREACION DE EMPLEO</a:t>
                </a:r>
              </a:p>
            </p:txBody>
          </p:sp>
          <p:grpSp>
            <p:nvGrpSpPr>
              <p:cNvPr id="12" name="Group 61"/>
              <p:cNvGrpSpPr>
                <a:grpSpLocks/>
              </p:cNvGrpSpPr>
              <p:nvPr/>
            </p:nvGrpSpPr>
            <p:grpSpPr bwMode="auto">
              <a:xfrm>
                <a:off x="3248" y="816"/>
                <a:ext cx="2173" cy="382"/>
                <a:chOff x="3152" y="672"/>
                <a:chExt cx="2173" cy="382"/>
              </a:xfrm>
            </p:grpSpPr>
            <p:sp>
              <p:nvSpPr>
                <p:cNvPr id="12348" name="Rectangle 62"/>
                <p:cNvSpPr>
                  <a:spLocks noChangeArrowheads="1"/>
                </p:cNvSpPr>
                <p:nvPr/>
              </p:nvSpPr>
              <p:spPr bwMode="auto">
                <a:xfrm>
                  <a:off x="3602" y="687"/>
                  <a:ext cx="1723"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DEDUCCIONES POR INVERSIONES</a:t>
                  </a:r>
                </a:p>
              </p:txBody>
            </p:sp>
            <p:sp>
              <p:nvSpPr>
                <p:cNvPr id="12349" name="Oval 63"/>
                <p:cNvSpPr>
                  <a:spLocks noChangeArrowheads="1"/>
                </p:cNvSpPr>
                <p:nvPr/>
              </p:nvSpPr>
              <p:spPr bwMode="auto">
                <a:xfrm>
                  <a:off x="3152" y="697"/>
                  <a:ext cx="304" cy="216"/>
                </a:xfrm>
                <a:prstGeom prst="ellipse">
                  <a:avLst/>
                </a:prstGeom>
                <a:noFill/>
                <a:ln w="12700">
                  <a:solidFill>
                    <a:srgbClr val="D60093"/>
                  </a:solidFill>
                  <a:round/>
                  <a:headEnd/>
                  <a:tailEnd/>
                </a:ln>
              </p:spPr>
              <p:txBody>
                <a:bodyPr/>
                <a:lstStyle/>
                <a:p>
                  <a:endParaRPr lang="es-ES_tradnl"/>
                </a:p>
              </p:txBody>
            </p:sp>
            <p:sp>
              <p:nvSpPr>
                <p:cNvPr id="12350" name="Rectangle 64"/>
                <p:cNvSpPr>
                  <a:spLocks noChangeArrowheads="1"/>
                </p:cNvSpPr>
                <p:nvPr/>
              </p:nvSpPr>
              <p:spPr bwMode="auto">
                <a:xfrm>
                  <a:off x="3268" y="672"/>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sp>
              <p:nvSpPr>
                <p:cNvPr id="12351" name="Line 65"/>
                <p:cNvSpPr>
                  <a:spLocks noChangeShapeType="1"/>
                </p:cNvSpPr>
                <p:nvPr/>
              </p:nvSpPr>
              <p:spPr bwMode="auto">
                <a:xfrm>
                  <a:off x="3293" y="915"/>
                  <a:ext cx="96" cy="139"/>
                </a:xfrm>
                <a:prstGeom prst="line">
                  <a:avLst/>
                </a:prstGeom>
                <a:noFill/>
                <a:ln w="9525">
                  <a:solidFill>
                    <a:srgbClr val="D60093"/>
                  </a:solidFill>
                  <a:round/>
                  <a:headEnd/>
                  <a:tailEnd type="stealth" w="med" len="med"/>
                </a:ln>
              </p:spPr>
              <p:txBody>
                <a:bodyPr wrap="none" anchor="ctr"/>
                <a:lstStyle/>
                <a:p>
                  <a:endParaRPr lang="es-ES_tradnl"/>
                </a:p>
              </p:txBody>
            </p:sp>
          </p:grpSp>
          <p:sp>
            <p:nvSpPr>
              <p:cNvPr id="12347" name="Text Box 66"/>
              <p:cNvSpPr txBox="1">
                <a:spLocks noChangeArrowheads="1"/>
              </p:cNvSpPr>
              <p:nvPr/>
            </p:nvSpPr>
            <p:spPr bwMode="auto">
              <a:xfrm>
                <a:off x="4973" y="1006"/>
                <a:ext cx="432" cy="68"/>
              </a:xfrm>
              <a:prstGeom prst="rect">
                <a:avLst/>
              </a:prstGeom>
              <a:noFill/>
              <a:ln w="9525">
                <a:noFill/>
                <a:miter lim="800000"/>
                <a:headEnd/>
                <a:tailEnd/>
              </a:ln>
            </p:spPr>
            <p:txBody>
              <a:bodyPr wrap="none" lIns="0" tIns="0" rIns="0" bIns="0" anchor="ctr"/>
              <a:lstStyle/>
              <a:p>
                <a:r>
                  <a:rPr lang="es-ES_tradnl" sz="800" dirty="0">
                    <a:solidFill>
                      <a:srgbClr val="FF0000"/>
                    </a:solidFill>
                  </a:rPr>
                  <a:t>(arts. </a:t>
                </a:r>
                <a:r>
                  <a:rPr lang="es-ES_tradnl" sz="800" dirty="0" smtClean="0">
                    <a:solidFill>
                      <a:srgbClr val="FF0000"/>
                    </a:solidFill>
                  </a:rPr>
                  <a:t>35-39 </a:t>
                </a:r>
                <a:r>
                  <a:rPr lang="es-ES_tradnl" sz="800" dirty="0">
                    <a:solidFill>
                      <a:srgbClr val="FF0000"/>
                    </a:solidFill>
                  </a:rPr>
                  <a:t>L)</a:t>
                </a:r>
              </a:p>
            </p:txBody>
          </p:sp>
        </p:grpSp>
        <p:grpSp>
          <p:nvGrpSpPr>
            <p:cNvPr id="13" name="Group 67"/>
            <p:cNvGrpSpPr>
              <a:grpSpLocks/>
            </p:cNvGrpSpPr>
            <p:nvPr/>
          </p:nvGrpSpPr>
          <p:grpSpPr bwMode="auto">
            <a:xfrm>
              <a:off x="3248" y="1728"/>
              <a:ext cx="2334" cy="817"/>
              <a:chOff x="3248" y="1728"/>
              <a:chExt cx="2334" cy="817"/>
            </a:xfrm>
          </p:grpSpPr>
          <p:sp>
            <p:nvSpPr>
              <p:cNvPr id="12331" name="Rectangle 68"/>
              <p:cNvSpPr>
                <a:spLocks noChangeArrowheads="1"/>
              </p:cNvSpPr>
              <p:nvPr/>
            </p:nvSpPr>
            <p:spPr bwMode="auto">
              <a:xfrm>
                <a:off x="3862" y="2386"/>
                <a:ext cx="1681"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CUOTA A INGRESAR O DEVOLVER</a:t>
                </a:r>
                <a:endParaRPr lang="es-ES_tradnl" sz="1200" b="1">
                  <a:solidFill>
                    <a:srgbClr val="000000"/>
                  </a:solidFill>
                </a:endParaRPr>
              </a:p>
            </p:txBody>
          </p:sp>
          <p:sp>
            <p:nvSpPr>
              <p:cNvPr id="12332" name="AutoShape 69"/>
              <p:cNvSpPr>
                <a:spLocks noChangeArrowheads="1"/>
              </p:cNvSpPr>
              <p:nvPr/>
            </p:nvSpPr>
            <p:spPr bwMode="auto">
              <a:xfrm>
                <a:off x="3768" y="2341"/>
                <a:ext cx="1814" cy="204"/>
              </a:xfrm>
              <a:prstGeom prst="roundRect">
                <a:avLst>
                  <a:gd name="adj" fmla="val 16667"/>
                </a:avLst>
              </a:prstGeom>
              <a:noFill/>
              <a:ln w="9525">
                <a:solidFill>
                  <a:srgbClr val="009900"/>
                </a:solidFill>
                <a:round/>
                <a:headEnd/>
                <a:tailEnd/>
              </a:ln>
            </p:spPr>
            <p:txBody>
              <a:bodyPr wrap="none" anchor="ctr"/>
              <a:lstStyle/>
              <a:p>
                <a:endParaRPr lang="es-ES_tradnl"/>
              </a:p>
            </p:txBody>
          </p:sp>
          <p:grpSp>
            <p:nvGrpSpPr>
              <p:cNvPr id="14" name="Group 70"/>
              <p:cNvGrpSpPr>
                <a:grpSpLocks/>
              </p:cNvGrpSpPr>
              <p:nvPr/>
            </p:nvGrpSpPr>
            <p:grpSpPr bwMode="auto">
              <a:xfrm>
                <a:off x="3248" y="1728"/>
                <a:ext cx="304" cy="240"/>
                <a:chOff x="3152" y="1768"/>
                <a:chExt cx="304" cy="240"/>
              </a:xfrm>
            </p:grpSpPr>
            <p:sp>
              <p:nvSpPr>
                <p:cNvPr id="12340" name="Oval 71"/>
                <p:cNvSpPr>
                  <a:spLocks noChangeArrowheads="1"/>
                </p:cNvSpPr>
                <p:nvPr/>
              </p:nvSpPr>
              <p:spPr bwMode="auto">
                <a:xfrm>
                  <a:off x="3152" y="1792"/>
                  <a:ext cx="304" cy="216"/>
                </a:xfrm>
                <a:prstGeom prst="ellipse">
                  <a:avLst/>
                </a:prstGeom>
                <a:noFill/>
                <a:ln w="12700">
                  <a:solidFill>
                    <a:srgbClr val="D60093"/>
                  </a:solidFill>
                  <a:round/>
                  <a:headEnd/>
                  <a:tailEnd/>
                </a:ln>
              </p:spPr>
              <p:txBody>
                <a:bodyPr/>
                <a:lstStyle/>
                <a:p>
                  <a:endParaRPr lang="es-ES_tradnl"/>
                </a:p>
              </p:txBody>
            </p:sp>
            <p:sp>
              <p:nvSpPr>
                <p:cNvPr id="12341" name="Rectangle 72"/>
                <p:cNvSpPr>
                  <a:spLocks noChangeArrowheads="1"/>
                </p:cNvSpPr>
                <p:nvPr/>
              </p:nvSpPr>
              <p:spPr bwMode="auto">
                <a:xfrm>
                  <a:off x="3268" y="1768"/>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grpSp>
          <p:grpSp>
            <p:nvGrpSpPr>
              <p:cNvPr id="15" name="Group 73"/>
              <p:cNvGrpSpPr>
                <a:grpSpLocks/>
              </p:cNvGrpSpPr>
              <p:nvPr/>
            </p:nvGrpSpPr>
            <p:grpSpPr bwMode="auto">
              <a:xfrm>
                <a:off x="3648" y="1900"/>
                <a:ext cx="1255" cy="279"/>
                <a:chOff x="3552" y="1940"/>
                <a:chExt cx="1255" cy="279"/>
              </a:xfrm>
            </p:grpSpPr>
            <p:sp>
              <p:nvSpPr>
                <p:cNvPr id="12338" name="Rectangle 74"/>
                <p:cNvSpPr>
                  <a:spLocks noChangeArrowheads="1"/>
                </p:cNvSpPr>
                <p:nvPr/>
              </p:nvSpPr>
              <p:spPr bwMode="auto">
                <a:xfrm>
                  <a:off x="3552" y="1940"/>
                  <a:ext cx="1067"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INGRESOS A CUENTA</a:t>
                  </a:r>
                  <a:endParaRPr lang="es-ES_tradnl" sz="1200"/>
                </a:p>
              </p:txBody>
            </p:sp>
            <p:sp>
              <p:nvSpPr>
                <p:cNvPr id="12339" name="Rectangle 75"/>
                <p:cNvSpPr>
                  <a:spLocks noChangeArrowheads="1"/>
                </p:cNvSpPr>
                <p:nvPr/>
              </p:nvSpPr>
              <p:spPr bwMode="auto">
                <a:xfrm>
                  <a:off x="3552" y="2103"/>
                  <a:ext cx="1255"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RETENCIONES A CUENTA</a:t>
                  </a:r>
                  <a:endParaRPr lang="es-ES_tradnl" sz="1200"/>
                </a:p>
              </p:txBody>
            </p:sp>
          </p:grpSp>
          <p:sp>
            <p:nvSpPr>
              <p:cNvPr id="12335" name="Line 76"/>
              <p:cNvSpPr>
                <a:spLocks noChangeShapeType="1"/>
              </p:cNvSpPr>
              <p:nvPr/>
            </p:nvSpPr>
            <p:spPr bwMode="auto">
              <a:xfrm>
                <a:off x="3399" y="1968"/>
                <a:ext cx="0" cy="317"/>
              </a:xfrm>
              <a:prstGeom prst="line">
                <a:avLst/>
              </a:prstGeom>
              <a:noFill/>
              <a:ln w="9525">
                <a:solidFill>
                  <a:srgbClr val="D60093"/>
                </a:solidFill>
                <a:round/>
                <a:headEnd/>
                <a:tailEnd/>
              </a:ln>
            </p:spPr>
            <p:txBody>
              <a:bodyPr wrap="none" anchor="ctr"/>
              <a:lstStyle/>
              <a:p>
                <a:endParaRPr lang="es-ES_tradnl"/>
              </a:p>
            </p:txBody>
          </p:sp>
          <p:sp>
            <p:nvSpPr>
              <p:cNvPr id="12336" name="Line 77"/>
              <p:cNvSpPr>
                <a:spLocks noChangeShapeType="1"/>
              </p:cNvSpPr>
              <p:nvPr/>
            </p:nvSpPr>
            <p:spPr bwMode="auto">
              <a:xfrm>
                <a:off x="3399" y="2284"/>
                <a:ext cx="243" cy="83"/>
              </a:xfrm>
              <a:prstGeom prst="line">
                <a:avLst/>
              </a:prstGeom>
              <a:noFill/>
              <a:ln w="9525">
                <a:solidFill>
                  <a:srgbClr val="D60093"/>
                </a:solidFill>
                <a:round/>
                <a:headEnd/>
                <a:tailEnd type="stealth" w="med" len="med"/>
              </a:ln>
            </p:spPr>
            <p:txBody>
              <a:bodyPr wrap="none" anchor="ctr"/>
              <a:lstStyle/>
              <a:p>
                <a:endParaRPr lang="es-ES_tradnl"/>
              </a:p>
            </p:txBody>
          </p:sp>
          <p:sp>
            <p:nvSpPr>
              <p:cNvPr id="12337" name="Text Box 78"/>
              <p:cNvSpPr txBox="1">
                <a:spLocks noChangeArrowheads="1"/>
              </p:cNvSpPr>
              <p:nvPr/>
            </p:nvSpPr>
            <p:spPr bwMode="auto">
              <a:xfrm>
                <a:off x="4980" y="1928"/>
                <a:ext cx="300" cy="91"/>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 </a:t>
                </a:r>
                <a:r>
                  <a:rPr lang="es-ES_tradnl" sz="800" dirty="0" smtClean="0">
                    <a:solidFill>
                      <a:srgbClr val="FF0000"/>
                    </a:solidFill>
                  </a:rPr>
                  <a:t>41 L</a:t>
                </a:r>
                <a:r>
                  <a:rPr lang="es-ES_tradnl" sz="800" dirty="0">
                    <a:solidFill>
                      <a:srgbClr val="FF0000"/>
                    </a:solidFill>
                  </a:rPr>
                  <a:t>)</a:t>
                </a:r>
              </a:p>
            </p:txBody>
          </p:sp>
        </p:grpSp>
        <p:grpSp>
          <p:nvGrpSpPr>
            <p:cNvPr id="16" name="Group 79"/>
            <p:cNvGrpSpPr>
              <a:grpSpLocks/>
            </p:cNvGrpSpPr>
            <p:nvPr/>
          </p:nvGrpSpPr>
          <p:grpSpPr bwMode="auto">
            <a:xfrm>
              <a:off x="4086" y="3120"/>
              <a:ext cx="1179" cy="204"/>
              <a:chOff x="3990" y="3168"/>
              <a:chExt cx="1179" cy="204"/>
            </a:xfrm>
          </p:grpSpPr>
          <p:sp>
            <p:nvSpPr>
              <p:cNvPr id="12329" name="Rectangle 80"/>
              <p:cNvSpPr>
                <a:spLocks noChangeArrowheads="1"/>
              </p:cNvSpPr>
              <p:nvPr/>
            </p:nvSpPr>
            <p:spPr bwMode="auto">
              <a:xfrm>
                <a:off x="4073" y="3213"/>
                <a:ext cx="1064" cy="116"/>
              </a:xfrm>
              <a:prstGeom prst="rect">
                <a:avLst/>
              </a:prstGeom>
              <a:noFill/>
              <a:ln w="9525">
                <a:noFill/>
                <a:miter lim="800000"/>
                <a:headEnd/>
                <a:tailEnd/>
              </a:ln>
            </p:spPr>
            <p:txBody>
              <a:bodyPr wrap="none" lIns="0" tIns="0" rIns="0" bIns="0">
                <a:spAutoFit/>
              </a:bodyPr>
              <a:lstStyle/>
              <a:p>
                <a:r>
                  <a:rPr lang="es-ES_tradnl" sz="1200" b="1">
                    <a:solidFill>
                      <a:srgbClr val="0000FF"/>
                    </a:solidFill>
                  </a:rPr>
                  <a:t>CUOTA DIFERENCIAL</a:t>
                </a:r>
                <a:endParaRPr lang="es-ES_tradnl" sz="1200" b="1">
                  <a:solidFill>
                    <a:srgbClr val="000000"/>
                  </a:solidFill>
                </a:endParaRPr>
              </a:p>
            </p:txBody>
          </p:sp>
          <p:sp>
            <p:nvSpPr>
              <p:cNvPr id="12330" name="AutoShape 81"/>
              <p:cNvSpPr>
                <a:spLocks noChangeArrowheads="1"/>
              </p:cNvSpPr>
              <p:nvPr/>
            </p:nvSpPr>
            <p:spPr bwMode="auto">
              <a:xfrm>
                <a:off x="3990" y="3168"/>
                <a:ext cx="1179" cy="204"/>
              </a:xfrm>
              <a:prstGeom prst="roundRect">
                <a:avLst>
                  <a:gd name="adj" fmla="val 16667"/>
                </a:avLst>
              </a:prstGeom>
              <a:noFill/>
              <a:ln w="9525">
                <a:solidFill>
                  <a:srgbClr val="009900"/>
                </a:solidFill>
                <a:round/>
                <a:headEnd/>
                <a:tailEnd/>
              </a:ln>
            </p:spPr>
            <p:txBody>
              <a:bodyPr wrap="none" anchor="ctr"/>
              <a:lstStyle/>
              <a:p>
                <a:endParaRPr lang="es-ES_tradnl"/>
              </a:p>
            </p:txBody>
          </p:sp>
        </p:grpSp>
        <p:sp>
          <p:nvSpPr>
            <p:cNvPr id="12318" name="Rectangle 82"/>
            <p:cNvSpPr>
              <a:spLocks noChangeArrowheads="1"/>
            </p:cNvSpPr>
            <p:nvPr/>
          </p:nvSpPr>
          <p:spPr bwMode="auto">
            <a:xfrm>
              <a:off x="3648" y="2847"/>
              <a:ext cx="1189" cy="116"/>
            </a:xfrm>
            <a:prstGeom prst="rect">
              <a:avLst/>
            </a:prstGeom>
            <a:noFill/>
            <a:ln w="9525">
              <a:noFill/>
              <a:miter lim="800000"/>
              <a:headEnd/>
              <a:tailEnd/>
            </a:ln>
          </p:spPr>
          <p:txBody>
            <a:bodyPr wrap="none" lIns="0" tIns="0" rIns="0" bIns="0">
              <a:spAutoFit/>
            </a:bodyPr>
            <a:lstStyle/>
            <a:p>
              <a:r>
                <a:rPr lang="es-ES_tradnl" sz="1200">
                  <a:solidFill>
                    <a:srgbClr val="000000"/>
                  </a:solidFill>
                </a:rPr>
                <a:t>PAGOS FRACCIONADOS</a:t>
              </a:r>
              <a:endParaRPr lang="es-ES_tradnl" sz="1200"/>
            </a:p>
          </p:txBody>
        </p:sp>
        <p:grpSp>
          <p:nvGrpSpPr>
            <p:cNvPr id="17" name="Group 83"/>
            <p:cNvGrpSpPr>
              <a:grpSpLocks/>
            </p:cNvGrpSpPr>
            <p:nvPr/>
          </p:nvGrpSpPr>
          <p:grpSpPr bwMode="auto">
            <a:xfrm>
              <a:off x="3248" y="2641"/>
              <a:ext cx="640" cy="527"/>
              <a:chOff x="3248" y="2641"/>
              <a:chExt cx="640" cy="527"/>
            </a:xfrm>
          </p:grpSpPr>
          <p:sp>
            <p:nvSpPr>
              <p:cNvPr id="12325" name="Line 84"/>
              <p:cNvSpPr>
                <a:spLocks noChangeShapeType="1"/>
              </p:cNvSpPr>
              <p:nvPr/>
            </p:nvSpPr>
            <p:spPr bwMode="auto">
              <a:xfrm>
                <a:off x="3399" y="3035"/>
                <a:ext cx="489" cy="133"/>
              </a:xfrm>
              <a:prstGeom prst="line">
                <a:avLst/>
              </a:prstGeom>
              <a:noFill/>
              <a:ln w="9525">
                <a:solidFill>
                  <a:srgbClr val="D60093"/>
                </a:solidFill>
                <a:round/>
                <a:headEnd/>
                <a:tailEnd type="stealth" w="med" len="med"/>
              </a:ln>
            </p:spPr>
            <p:txBody>
              <a:bodyPr wrap="none" anchor="ctr"/>
              <a:lstStyle/>
              <a:p>
                <a:endParaRPr lang="es-ES_tradnl"/>
              </a:p>
            </p:txBody>
          </p:sp>
          <p:sp>
            <p:nvSpPr>
              <p:cNvPr id="12326" name="Oval 85"/>
              <p:cNvSpPr>
                <a:spLocks noChangeArrowheads="1"/>
              </p:cNvSpPr>
              <p:nvPr/>
            </p:nvSpPr>
            <p:spPr bwMode="auto">
              <a:xfrm>
                <a:off x="3248" y="2666"/>
                <a:ext cx="304" cy="216"/>
              </a:xfrm>
              <a:prstGeom prst="ellipse">
                <a:avLst/>
              </a:prstGeom>
              <a:noFill/>
              <a:ln w="12700">
                <a:solidFill>
                  <a:srgbClr val="D60093"/>
                </a:solidFill>
                <a:round/>
                <a:headEnd/>
                <a:tailEnd/>
              </a:ln>
            </p:spPr>
            <p:txBody>
              <a:bodyPr/>
              <a:lstStyle/>
              <a:p>
                <a:endParaRPr lang="es-ES_tradnl"/>
              </a:p>
            </p:txBody>
          </p:sp>
          <p:sp>
            <p:nvSpPr>
              <p:cNvPr id="12327" name="Rectangle 86"/>
              <p:cNvSpPr>
                <a:spLocks noChangeArrowheads="1"/>
              </p:cNvSpPr>
              <p:nvPr/>
            </p:nvSpPr>
            <p:spPr bwMode="auto">
              <a:xfrm>
                <a:off x="3364" y="2641"/>
                <a:ext cx="86" cy="233"/>
              </a:xfrm>
              <a:prstGeom prst="rect">
                <a:avLst/>
              </a:prstGeom>
              <a:noFill/>
              <a:ln w="9525">
                <a:noFill/>
                <a:miter lim="800000"/>
                <a:headEnd/>
                <a:tailEnd/>
              </a:ln>
            </p:spPr>
            <p:txBody>
              <a:bodyPr wrap="none" lIns="0" tIns="0" rIns="0" bIns="0">
                <a:spAutoFit/>
              </a:bodyPr>
              <a:lstStyle/>
              <a:p>
                <a:r>
                  <a:rPr lang="es-ES_tradnl" sz="2400" b="1">
                    <a:solidFill>
                      <a:srgbClr val="D60093"/>
                    </a:solidFill>
                  </a:rPr>
                  <a:t>-</a:t>
                </a:r>
                <a:endParaRPr lang="es-ES_tradnl">
                  <a:solidFill>
                    <a:srgbClr val="D60093"/>
                  </a:solidFill>
                </a:endParaRPr>
              </a:p>
            </p:txBody>
          </p:sp>
          <p:sp>
            <p:nvSpPr>
              <p:cNvPr id="12328" name="Line 87"/>
              <p:cNvSpPr>
                <a:spLocks noChangeShapeType="1"/>
              </p:cNvSpPr>
              <p:nvPr/>
            </p:nvSpPr>
            <p:spPr bwMode="auto">
              <a:xfrm>
                <a:off x="3399" y="2884"/>
                <a:ext cx="0" cy="150"/>
              </a:xfrm>
              <a:prstGeom prst="line">
                <a:avLst/>
              </a:prstGeom>
              <a:noFill/>
              <a:ln w="9525">
                <a:solidFill>
                  <a:srgbClr val="D60093"/>
                </a:solidFill>
                <a:round/>
                <a:headEnd/>
                <a:tailEnd/>
              </a:ln>
            </p:spPr>
            <p:txBody>
              <a:bodyPr wrap="none" anchor="ctr"/>
              <a:lstStyle/>
              <a:p>
                <a:endParaRPr lang="es-ES_tradnl"/>
              </a:p>
            </p:txBody>
          </p:sp>
        </p:grpSp>
        <p:sp>
          <p:nvSpPr>
            <p:cNvPr id="12320" name="Text Box 88"/>
            <p:cNvSpPr txBox="1">
              <a:spLocks noChangeArrowheads="1"/>
            </p:cNvSpPr>
            <p:nvPr/>
          </p:nvSpPr>
          <p:spPr bwMode="auto">
            <a:xfrm>
              <a:off x="5276" y="3169"/>
              <a:ext cx="401" cy="106"/>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t>
              </a:r>
              <a:r>
                <a:rPr lang="es-ES_tradnl" sz="800" dirty="0" smtClean="0">
                  <a:solidFill>
                    <a:srgbClr val="FF0000"/>
                  </a:solidFill>
                </a:rPr>
                <a:t>art. 41 </a:t>
              </a:r>
              <a:r>
                <a:rPr lang="es-ES_tradnl" sz="800" dirty="0">
                  <a:solidFill>
                    <a:srgbClr val="FF0000"/>
                  </a:solidFill>
                </a:rPr>
                <a:t>L)</a:t>
              </a:r>
            </a:p>
          </p:txBody>
        </p:sp>
        <p:sp>
          <p:nvSpPr>
            <p:cNvPr id="12321" name="Rectangle 89"/>
            <p:cNvSpPr>
              <a:spLocks noChangeArrowheads="1"/>
            </p:cNvSpPr>
            <p:nvPr/>
          </p:nvSpPr>
          <p:spPr bwMode="auto">
            <a:xfrm>
              <a:off x="5520" y="68"/>
              <a:ext cx="0" cy="65"/>
            </a:xfrm>
            <a:prstGeom prst="rect">
              <a:avLst/>
            </a:prstGeom>
            <a:noFill/>
            <a:ln w="9525">
              <a:noFill/>
              <a:miter lim="800000"/>
              <a:headEnd/>
              <a:tailEnd/>
            </a:ln>
          </p:spPr>
          <p:txBody>
            <a:bodyPr wrap="none" lIns="0" tIns="0" rIns="0" bIns="0">
              <a:spAutoFit/>
            </a:bodyPr>
            <a:lstStyle/>
            <a:p>
              <a:pPr>
                <a:lnSpc>
                  <a:spcPct val="75000"/>
                </a:lnSpc>
              </a:pPr>
              <a:endParaRPr lang="es-ES_tradnl" sz="900" b="1"/>
            </a:p>
          </p:txBody>
        </p:sp>
        <p:grpSp>
          <p:nvGrpSpPr>
            <p:cNvPr id="18" name="Group 90"/>
            <p:cNvGrpSpPr>
              <a:grpSpLocks/>
            </p:cNvGrpSpPr>
            <p:nvPr/>
          </p:nvGrpSpPr>
          <p:grpSpPr bwMode="auto">
            <a:xfrm>
              <a:off x="2208" y="2909"/>
              <a:ext cx="791" cy="1123"/>
              <a:chOff x="2160" y="2909"/>
              <a:chExt cx="791" cy="1123"/>
            </a:xfrm>
          </p:grpSpPr>
          <p:sp>
            <p:nvSpPr>
              <p:cNvPr id="12323" name="Line 91"/>
              <p:cNvSpPr>
                <a:spLocks noChangeShapeType="1"/>
              </p:cNvSpPr>
              <p:nvPr/>
            </p:nvSpPr>
            <p:spPr bwMode="auto">
              <a:xfrm flipV="1">
                <a:off x="2611" y="2909"/>
                <a:ext cx="340" cy="1123"/>
              </a:xfrm>
              <a:prstGeom prst="line">
                <a:avLst/>
              </a:prstGeom>
              <a:noFill/>
              <a:ln w="9525">
                <a:solidFill>
                  <a:srgbClr val="D60093"/>
                </a:solidFill>
                <a:prstDash val="dash"/>
                <a:round/>
                <a:headEnd/>
                <a:tailEnd type="triangle" w="med" len="med"/>
              </a:ln>
            </p:spPr>
            <p:txBody>
              <a:bodyPr wrap="none" anchor="ctr"/>
              <a:lstStyle/>
              <a:p>
                <a:endParaRPr lang="es-ES_tradnl"/>
              </a:p>
            </p:txBody>
          </p:sp>
          <p:sp>
            <p:nvSpPr>
              <p:cNvPr id="12324" name="Line 92"/>
              <p:cNvSpPr>
                <a:spLocks noChangeShapeType="1"/>
              </p:cNvSpPr>
              <p:nvPr/>
            </p:nvSpPr>
            <p:spPr bwMode="auto">
              <a:xfrm>
                <a:off x="2160" y="4032"/>
                <a:ext cx="451" cy="0"/>
              </a:xfrm>
              <a:prstGeom prst="line">
                <a:avLst/>
              </a:prstGeom>
              <a:noFill/>
              <a:ln w="9525">
                <a:solidFill>
                  <a:srgbClr val="D60093"/>
                </a:solidFill>
                <a:prstDash val="dash"/>
                <a:round/>
                <a:headEnd/>
                <a:tailEnd/>
              </a:ln>
            </p:spPr>
            <p:txBody>
              <a:bodyPr wrap="none" anchor="ctr"/>
              <a:lstStyle/>
              <a:p>
                <a:endParaRPr lang="es-ES_tradnl"/>
              </a:p>
            </p:txBody>
          </p:sp>
        </p:grpSp>
      </p:grpSp>
      <p:sp>
        <p:nvSpPr>
          <p:cNvPr id="93" name="Text Box 88"/>
          <p:cNvSpPr txBox="1">
            <a:spLocks noChangeArrowheads="1"/>
          </p:cNvSpPr>
          <p:nvPr/>
        </p:nvSpPr>
        <p:spPr bwMode="auto">
          <a:xfrm>
            <a:off x="8385381" y="5949281"/>
            <a:ext cx="689637" cy="168275"/>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t>
            </a:r>
            <a:r>
              <a:rPr lang="es-ES_tradnl" sz="800" dirty="0" smtClean="0">
                <a:solidFill>
                  <a:srgbClr val="FF0000"/>
                </a:solidFill>
              </a:rPr>
              <a:t>art. 125 </a:t>
            </a:r>
            <a:r>
              <a:rPr lang="es-ES_tradnl" sz="800" dirty="0">
                <a:solidFill>
                  <a:srgbClr val="FF0000"/>
                </a:solidFill>
              </a:rPr>
              <a:t>L)</a:t>
            </a:r>
          </a:p>
        </p:txBody>
      </p:sp>
      <p:sp>
        <p:nvSpPr>
          <p:cNvPr id="94" name="Rectangle 36"/>
          <p:cNvSpPr>
            <a:spLocks noChangeArrowheads="1"/>
          </p:cNvSpPr>
          <p:nvPr/>
        </p:nvSpPr>
        <p:spPr bwMode="auto">
          <a:xfrm>
            <a:off x="1371600" y="2895600"/>
            <a:ext cx="3352800" cy="153888"/>
          </a:xfrm>
          <a:prstGeom prst="rect">
            <a:avLst/>
          </a:prstGeom>
          <a:noFill/>
          <a:ln w="9525">
            <a:noFill/>
            <a:miter lim="800000"/>
            <a:headEnd/>
            <a:tailEnd/>
          </a:ln>
        </p:spPr>
        <p:txBody>
          <a:bodyPr wrap="square" lIns="0" tIns="0" rIns="0" bIns="0">
            <a:spAutoFit/>
          </a:bodyPr>
          <a:lstStyle/>
          <a:p>
            <a:r>
              <a:rPr lang="es-ES_tradnl" sz="1000" dirty="0" smtClean="0">
                <a:solidFill>
                  <a:srgbClr val="000066"/>
                </a:solidFill>
              </a:rPr>
              <a:t>REDUCCIONES en la BI</a:t>
            </a:r>
            <a:endParaRPr lang="es-ES_tradnl" sz="900" dirty="0">
              <a:solidFill>
                <a:srgbClr val="000066"/>
              </a:solidFill>
            </a:endParaRPr>
          </a:p>
        </p:txBody>
      </p:sp>
      <p:sp>
        <p:nvSpPr>
          <p:cNvPr id="95" name="Text Box 28"/>
          <p:cNvSpPr txBox="1">
            <a:spLocks noChangeArrowheads="1"/>
          </p:cNvSpPr>
          <p:nvPr/>
        </p:nvSpPr>
        <p:spPr bwMode="auto">
          <a:xfrm>
            <a:off x="3154362" y="2924175"/>
            <a:ext cx="1341438" cy="123825"/>
          </a:xfrm>
          <a:prstGeom prst="rect">
            <a:avLst/>
          </a:prstGeom>
          <a:solidFill>
            <a:schemeClr val="tx1"/>
          </a:solidFill>
          <a:ln w="9525">
            <a:noFill/>
            <a:miter lim="800000"/>
            <a:headEnd/>
            <a:tailEnd/>
          </a:ln>
        </p:spPr>
        <p:txBody>
          <a:bodyPr wrap="square" lIns="0" tIns="0" rIns="0" bIns="0" anchor="ctr">
            <a:spAutoFit/>
          </a:bodyPr>
          <a:lstStyle/>
          <a:p>
            <a:pPr algn="ctr"/>
            <a:r>
              <a:rPr lang="en-US" sz="800" dirty="0">
                <a:solidFill>
                  <a:srgbClr val="FF0000"/>
                </a:solidFill>
                <a:cs typeface="Arial" pitchFamily="34" charset="0"/>
              </a:rPr>
              <a:t>(arts. </a:t>
            </a:r>
            <a:r>
              <a:rPr lang="en-US" sz="800" dirty="0" smtClean="0">
                <a:solidFill>
                  <a:srgbClr val="FF0000"/>
                </a:solidFill>
                <a:cs typeface="Arial" pitchFamily="34" charset="0"/>
              </a:rPr>
              <a:t>23-25 </a:t>
            </a:r>
            <a:r>
              <a:rPr lang="en-US" sz="800" dirty="0">
                <a:solidFill>
                  <a:srgbClr val="FF0000"/>
                </a:solidFill>
                <a:cs typeface="Arial" pitchFamily="34" charset="0"/>
              </a:rPr>
              <a:t>y </a:t>
            </a:r>
            <a:r>
              <a:rPr lang="en-US" sz="800" dirty="0" smtClean="0">
                <a:solidFill>
                  <a:srgbClr val="FF0000"/>
                </a:solidFill>
                <a:cs typeface="Arial" pitchFamily="34" charset="0"/>
              </a:rPr>
              <a:t>105  </a:t>
            </a:r>
            <a:r>
              <a:rPr lang="en-US" sz="800" dirty="0">
                <a:solidFill>
                  <a:srgbClr val="FF0000"/>
                </a:solidFill>
                <a:cs typeface="Arial" pitchFamily="34" charset="0"/>
              </a:rPr>
              <a:t>L)</a:t>
            </a:r>
            <a:endParaRPr lang="es-ES_tradnl" sz="800" dirty="0">
              <a:solidFill>
                <a:srgbClr val="FF0000"/>
              </a:solidFill>
            </a:endParaRPr>
          </a:p>
        </p:txBody>
      </p:sp>
      <p:sp>
        <p:nvSpPr>
          <p:cNvPr id="96" name="Text Box 28"/>
          <p:cNvSpPr txBox="1">
            <a:spLocks noChangeArrowheads="1"/>
          </p:cNvSpPr>
          <p:nvPr/>
        </p:nvSpPr>
        <p:spPr bwMode="auto">
          <a:xfrm>
            <a:off x="3581400" y="1209793"/>
            <a:ext cx="1569905" cy="123111"/>
          </a:xfrm>
          <a:prstGeom prst="rect">
            <a:avLst/>
          </a:prstGeom>
          <a:solidFill>
            <a:schemeClr val="tx1"/>
          </a:solidFill>
          <a:ln w="9525">
            <a:noFill/>
            <a:miter lim="800000"/>
            <a:headEnd/>
            <a:tailEnd/>
          </a:ln>
        </p:spPr>
        <p:txBody>
          <a:bodyPr wrap="square" lIns="0" tIns="0" rIns="0" bIns="0" anchor="ctr">
            <a:spAutoFit/>
          </a:bodyPr>
          <a:lstStyle/>
          <a:p>
            <a:pPr algn="ctr"/>
            <a:r>
              <a:rPr lang="en-US" sz="800" dirty="0">
                <a:solidFill>
                  <a:srgbClr val="FF0000"/>
                </a:solidFill>
                <a:cs typeface="Arial" pitchFamily="34" charset="0"/>
              </a:rPr>
              <a:t>(arts. </a:t>
            </a:r>
            <a:r>
              <a:rPr lang="en-US" sz="800" dirty="0" smtClean="0">
                <a:solidFill>
                  <a:srgbClr val="FF0000"/>
                </a:solidFill>
                <a:cs typeface="Arial" pitchFamily="34" charset="0"/>
              </a:rPr>
              <a:t>10.3, 120 y 131 </a:t>
            </a:r>
            <a:r>
              <a:rPr lang="en-US" sz="800" dirty="0">
                <a:solidFill>
                  <a:srgbClr val="FF0000"/>
                </a:solidFill>
                <a:cs typeface="Arial" pitchFamily="34" charset="0"/>
              </a:rPr>
              <a:t>L)</a:t>
            </a:r>
            <a:endParaRPr lang="es-ES_tradnl" sz="800" dirty="0">
              <a:solidFill>
                <a:srgbClr val="FF0000"/>
              </a:solidFill>
            </a:endParaRPr>
          </a:p>
        </p:txBody>
      </p:sp>
      <p:sp>
        <p:nvSpPr>
          <p:cNvPr id="97" name="Text Box 78"/>
          <p:cNvSpPr txBox="1">
            <a:spLocks noChangeArrowheads="1"/>
          </p:cNvSpPr>
          <p:nvPr/>
        </p:nvSpPr>
        <p:spPr bwMode="auto">
          <a:xfrm>
            <a:off x="8610600" y="6629400"/>
            <a:ext cx="515938" cy="144463"/>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(art. </a:t>
            </a:r>
            <a:r>
              <a:rPr lang="es-ES_tradnl" sz="800" dirty="0" smtClean="0">
                <a:solidFill>
                  <a:srgbClr val="FF0000"/>
                </a:solidFill>
              </a:rPr>
              <a:t>41 L</a:t>
            </a:r>
            <a:r>
              <a:rPr lang="es-ES_tradnl" sz="800" dirty="0">
                <a:solidFill>
                  <a:srgbClr val="FF0000"/>
                </a:solidFill>
              </a:rPr>
              <a:t>)</a:t>
            </a:r>
          </a:p>
        </p:txBody>
      </p:sp>
      <p:sp>
        <p:nvSpPr>
          <p:cNvPr id="98" name="Text Box 88"/>
          <p:cNvSpPr txBox="1">
            <a:spLocks noChangeArrowheads="1"/>
          </p:cNvSpPr>
          <p:nvPr/>
        </p:nvSpPr>
        <p:spPr bwMode="auto">
          <a:xfrm>
            <a:off x="8305800" y="4632325"/>
            <a:ext cx="689637" cy="168275"/>
          </a:xfrm>
          <a:prstGeom prst="rect">
            <a:avLst/>
          </a:prstGeom>
          <a:noFill/>
          <a:ln w="9525">
            <a:noFill/>
            <a:miter lim="800000"/>
            <a:headEnd/>
            <a:tailEnd/>
          </a:ln>
        </p:spPr>
        <p:txBody>
          <a:bodyPr wrap="none" lIns="0" tIns="0" rIns="0" bIns="0" anchor="ctr"/>
          <a:lstStyle/>
          <a:p>
            <a:pPr algn="r"/>
            <a:r>
              <a:rPr lang="es-ES_tradnl" sz="800" dirty="0">
                <a:solidFill>
                  <a:srgbClr val="FF0000"/>
                </a:solidFill>
              </a:rPr>
              <a:t>(</a:t>
            </a:r>
            <a:r>
              <a:rPr lang="es-ES_tradnl" sz="800" dirty="0" smtClean="0">
                <a:solidFill>
                  <a:srgbClr val="FF0000"/>
                </a:solidFill>
              </a:rPr>
              <a:t>art. 40 </a:t>
            </a:r>
            <a:r>
              <a:rPr lang="es-ES_tradnl" sz="800" dirty="0">
                <a:solidFill>
                  <a:srgbClr val="FF0000"/>
                </a:solidFill>
              </a:rPr>
              <a:t>L)</a:t>
            </a:r>
          </a:p>
        </p:txBody>
      </p:sp>
    </p:spTree>
    <p:extLst>
      <p:ext uri="{BB962C8B-B14F-4D97-AF65-F5344CB8AC3E}">
        <p14:creationId xmlns="" xmlns:p14="http://schemas.microsoft.com/office/powerpoint/2010/main" val="3331120444"/>
      </p:ext>
    </p:extLst>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B6715ECA-3124-4601-B9A6-20720C2F0000}" type="slidenum">
              <a:rPr lang="es-ES"/>
              <a:pPr>
                <a:defRPr/>
              </a:pPr>
              <a:t>410</a:t>
            </a:fld>
            <a:endParaRPr lang="es-ES" dirty="0"/>
          </a:p>
        </p:txBody>
      </p:sp>
      <p:sp>
        <p:nvSpPr>
          <p:cNvPr id="82949"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spcBef>
                <a:spcPct val="50000"/>
              </a:spcBef>
              <a:buFont typeface="Wingdings" pitchFamily="2" charset="2"/>
              <a:buChar char="§"/>
            </a:pPr>
            <a:r>
              <a:rPr lang="es-ES" sz="1800" b="1" dirty="0">
                <a:solidFill>
                  <a:srgbClr val="000066"/>
                </a:solidFill>
              </a:rPr>
              <a:t>Art. </a:t>
            </a:r>
            <a:r>
              <a:rPr lang="es-ES" sz="1800" b="1" dirty="0" smtClean="0">
                <a:solidFill>
                  <a:srgbClr val="000066"/>
                </a:solidFill>
              </a:rPr>
              <a:t>39.2 </a:t>
            </a:r>
            <a:r>
              <a:rPr lang="es-ES" sz="1800" b="1" dirty="0">
                <a:solidFill>
                  <a:srgbClr val="000066"/>
                </a:solidFill>
              </a:rPr>
              <a:t>LIS: </a:t>
            </a:r>
            <a:r>
              <a:rPr lang="es-ES" sz="1800" b="1" dirty="0">
                <a:solidFill>
                  <a:srgbClr val="FF0000"/>
                </a:solidFill>
              </a:rPr>
              <a:t>Deducciones </a:t>
            </a:r>
            <a:r>
              <a:rPr lang="es-ES" sz="1800" b="1" dirty="0" err="1">
                <a:solidFill>
                  <a:srgbClr val="FF0000"/>
                </a:solidFill>
              </a:rPr>
              <a:t>I+D+i</a:t>
            </a:r>
            <a:r>
              <a:rPr lang="es-ES" sz="1800" b="1" dirty="0">
                <a:solidFill>
                  <a:srgbClr val="FF0000"/>
                </a:solidFill>
              </a:rPr>
              <a:t> no aplicar límites </a:t>
            </a:r>
            <a:r>
              <a:rPr lang="es-ES" sz="1800" b="1" dirty="0" smtClean="0">
                <a:solidFill>
                  <a:srgbClr val="FF0000"/>
                </a:solidFill>
              </a:rPr>
              <a:t>(2) </a:t>
            </a:r>
            <a:r>
              <a:rPr lang="es-ES" sz="1800" b="1" dirty="0">
                <a:solidFill>
                  <a:srgbClr val="FF0066"/>
                </a:solidFill>
              </a:rPr>
              <a:t>Desde </a:t>
            </a:r>
            <a:r>
              <a:rPr lang="es-ES" sz="1800" b="1" dirty="0" smtClean="0">
                <a:solidFill>
                  <a:srgbClr val="FF0066"/>
                </a:solidFill>
              </a:rPr>
              <a:t>1/1/2015* </a:t>
            </a:r>
            <a:endParaRPr lang="es-ES" sz="1800" b="1" dirty="0">
              <a:solidFill>
                <a:srgbClr val="FF0066"/>
              </a:solidFill>
            </a:endParaRPr>
          </a:p>
        </p:txBody>
      </p:sp>
      <p:graphicFrame>
        <p:nvGraphicFramePr>
          <p:cNvPr id="9" name="8 Tabla"/>
          <p:cNvGraphicFramePr>
            <a:graphicFrameLocks noGrp="1"/>
          </p:cNvGraphicFramePr>
          <p:nvPr>
            <p:extLst>
              <p:ext uri="{D42A27DB-BD31-4B8C-83A1-F6EECF244321}">
                <p14:modId xmlns="" xmlns:p14="http://schemas.microsoft.com/office/powerpoint/2010/main" val="2389090467"/>
              </p:ext>
            </p:extLst>
          </p:nvPr>
        </p:nvGraphicFramePr>
        <p:xfrm>
          <a:off x="228600" y="457200"/>
          <a:ext cx="9525000" cy="6156960"/>
        </p:xfrm>
        <a:graphic>
          <a:graphicData uri="http://schemas.openxmlformats.org/drawingml/2006/table">
            <a:tbl>
              <a:tblPr firstRow="1" bandRow="1">
                <a:tableStyleId>{5C22544A-7EE6-4342-B048-85BDC9FD1C3A}</a:tableStyleId>
              </a:tblPr>
              <a:tblGrid>
                <a:gridCol w="3505200">
                  <a:extLst>
                    <a:ext uri="{9D8B030D-6E8A-4147-A177-3AD203B41FA5}">
                      <a16:colId xmlns="" xmlns:a16="http://schemas.microsoft.com/office/drawing/2014/main" val="20000"/>
                    </a:ext>
                  </a:extLst>
                </a:gridCol>
                <a:gridCol w="6019800">
                  <a:extLst>
                    <a:ext uri="{9D8B030D-6E8A-4147-A177-3AD203B41FA5}">
                      <a16:colId xmlns="" xmlns:a16="http://schemas.microsoft.com/office/drawing/2014/main" val="20001"/>
                    </a:ext>
                  </a:extLst>
                </a:gridCol>
              </a:tblGrid>
              <a:tr h="1371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FF00"/>
                          </a:solidFill>
                          <a:latin typeface="Arial" pitchFamily="34" charset="0"/>
                          <a:cs typeface="Arial" pitchFamily="34" charset="0"/>
                        </a:rPr>
                        <a:t>A partir de 1/1/2015</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none" dirty="0" smtClean="0">
                          <a:latin typeface="Arial" pitchFamily="34" charset="0"/>
                          <a:cs typeface="Arial" pitchFamily="34" charset="0"/>
                        </a:rPr>
                        <a:t>Caso de deducciones de </a:t>
                      </a:r>
                      <a:r>
                        <a:rPr lang="es-ES_tradnl" sz="1800" u="none" dirty="0" err="1" smtClean="0">
                          <a:latin typeface="Arial" pitchFamily="34" charset="0"/>
                          <a:cs typeface="Arial" pitchFamily="34" charset="0"/>
                        </a:rPr>
                        <a:t>I+D+i</a:t>
                      </a:r>
                      <a:r>
                        <a:rPr lang="es-ES_tradnl" sz="1800" u="none" dirty="0" smtClean="0">
                          <a:latin typeface="Arial" pitchFamily="34" charset="0"/>
                          <a:cs typeface="Arial" pitchFamily="34" charset="0"/>
                        </a:rPr>
                        <a:t>:</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none" dirty="0" smtClean="0">
                          <a:latin typeface="Arial" pitchFamily="34" charset="0"/>
                          <a:cs typeface="Arial" pitchFamily="34" charset="0"/>
                        </a:rPr>
                        <a:t> </a:t>
                      </a:r>
                      <a:r>
                        <a:rPr lang="es-ES_tradnl" sz="1800" u="sng" dirty="0" smtClean="0">
                          <a:effectLst>
                            <a:outerShdw blurRad="38100" dist="38100" dir="2700000" algn="tl">
                              <a:srgbClr val="000000">
                                <a:alpha val="43137"/>
                              </a:srgbClr>
                            </a:outerShdw>
                          </a:effectLst>
                          <a:latin typeface="Arial" pitchFamily="34" charset="0"/>
                          <a:cs typeface="Arial" pitchFamily="34" charset="0"/>
                        </a:rPr>
                        <a:t>Opcionalmente</a:t>
                      </a:r>
                      <a:r>
                        <a:rPr lang="es-ES_tradnl" sz="1800" u="none" dirty="0" smtClean="0">
                          <a:latin typeface="Arial" pitchFamily="34" charset="0"/>
                          <a:cs typeface="Arial" pitchFamily="34" charset="0"/>
                        </a:rPr>
                        <a:t> podrán:  </a:t>
                      </a:r>
                      <a:r>
                        <a:rPr lang="es-ES_tradnl" sz="1800" dirty="0" smtClean="0">
                          <a:latin typeface="Arial" pitchFamily="34" charset="0"/>
                          <a:cs typeface="Arial" pitchFamily="34" charset="0"/>
                        </a:rPr>
                        <a:t>(art. 39.2 LIS)</a:t>
                      </a:r>
                      <a:endParaRPr lang="es-ES_tradnl" sz="1800" dirty="0">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6459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chemeClr val="tx1"/>
                          </a:solidFill>
                          <a:latin typeface="Arial" pitchFamily="34" charset="0"/>
                          <a:cs typeface="Arial" pitchFamily="34" charset="0"/>
                        </a:rPr>
                        <a:t>Entidades con los tipos </a:t>
                      </a:r>
                      <a:r>
                        <a:rPr lang="es-ES_tradnl" sz="1800" b="1" u="sng" dirty="0" err="1" smtClean="0">
                          <a:solidFill>
                            <a:schemeClr val="tx1"/>
                          </a:solidFill>
                          <a:latin typeface="Arial" pitchFamily="34" charset="0"/>
                          <a:cs typeface="Arial" pitchFamily="34" charset="0"/>
                        </a:rPr>
                        <a:t>ss</a:t>
                      </a:r>
                      <a:r>
                        <a:rPr lang="es-ES_tradnl" sz="1800" b="1" u="sng" dirty="0" smtClean="0">
                          <a:solidFill>
                            <a:schemeClr val="tx1"/>
                          </a:solidFill>
                          <a:latin typeface="Arial" pitchFamily="34" charset="0"/>
                          <a:cs typeface="Arial" pitchFamily="34" charset="0"/>
                        </a:rPr>
                        <a:t>:</a:t>
                      </a:r>
                    </a:p>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0" dirty="0" smtClean="0">
                          <a:solidFill>
                            <a:schemeClr val="tx1"/>
                          </a:solidFill>
                          <a:latin typeface="Arial" pitchFamily="34" charset="0"/>
                          <a:cs typeface="Arial" pitchFamily="34" charset="0"/>
                        </a:rPr>
                        <a:t>Tipo general (25%)</a:t>
                      </a:r>
                    </a:p>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0" dirty="0" smtClean="0">
                          <a:solidFill>
                            <a:schemeClr val="tx1"/>
                          </a:solidFill>
                          <a:latin typeface="Arial" pitchFamily="34" charset="0"/>
                          <a:cs typeface="Arial" pitchFamily="34" charset="0"/>
                        </a:rPr>
                        <a:t>Nueva creación(15%)</a:t>
                      </a:r>
                    </a:p>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0" dirty="0" smtClean="0">
                          <a:solidFill>
                            <a:schemeClr val="tx1"/>
                          </a:solidFill>
                          <a:latin typeface="Arial" pitchFamily="34" charset="0"/>
                          <a:cs typeface="Arial" pitchFamily="34" charset="0"/>
                        </a:rPr>
                        <a:t>30% </a:t>
                      </a:r>
                      <a:endParaRPr lang="es-ES_tradnl" sz="1800" b="0" dirty="0">
                        <a:solidFill>
                          <a:schemeClr val="tx1"/>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b="1" dirty="0" smtClean="0">
                          <a:solidFill>
                            <a:srgbClr val="000066"/>
                          </a:solidFill>
                          <a:latin typeface="Arial" pitchFamily="34" charset="0"/>
                          <a:cs typeface="Arial" pitchFamily="34" charset="0"/>
                        </a:rPr>
                        <a:t>Aplicar la deducción sin límites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b="1" dirty="0" smtClean="0">
                          <a:solidFill>
                            <a:srgbClr val="FF0000"/>
                          </a:solidFill>
                          <a:latin typeface="Arial" pitchFamily="34" charset="0"/>
                          <a:ea typeface="Verdana" pitchFamily="34" charset="0"/>
                          <a:cs typeface="Arial" pitchFamily="34" charset="0"/>
                        </a:rPr>
                        <a:t>Renunciando</a:t>
                      </a:r>
                      <a:r>
                        <a:rPr lang="es-ES_tradnl" sz="1700" b="1" baseline="0" dirty="0" smtClean="0">
                          <a:solidFill>
                            <a:srgbClr val="FF0000"/>
                          </a:solidFill>
                          <a:latin typeface="Arial" pitchFamily="34" charset="0"/>
                          <a:ea typeface="Verdana" pitchFamily="34" charset="0"/>
                          <a:cs typeface="Arial" pitchFamily="34" charset="0"/>
                        </a:rPr>
                        <a:t> </a:t>
                      </a:r>
                      <a:r>
                        <a:rPr lang="es-ES_tradnl" sz="1700" b="1" dirty="0" smtClean="0">
                          <a:solidFill>
                            <a:srgbClr val="FF0000"/>
                          </a:solidFill>
                          <a:latin typeface="Arial" pitchFamily="34" charset="0"/>
                          <a:ea typeface="Verdana" pitchFamily="34" charset="0"/>
                          <a:cs typeface="Arial" pitchFamily="34" charset="0"/>
                        </a:rPr>
                        <a:t> a un 20% de la Deducción</a:t>
                      </a:r>
                      <a:r>
                        <a:rPr lang="es-ES_tradnl" sz="1700" b="1" baseline="0" dirty="0" smtClean="0">
                          <a:solidFill>
                            <a:srgbClr val="FF0000"/>
                          </a:solidFill>
                          <a:latin typeface="Arial" pitchFamily="34" charset="0"/>
                          <a:ea typeface="Verdana" pitchFamily="34" charset="0"/>
                          <a:cs typeface="Arial" pitchFamily="34" charset="0"/>
                        </a:rPr>
                        <a:t> </a:t>
                      </a:r>
                      <a:r>
                        <a:rPr lang="es-ES_tradnl" sz="1700" b="1" dirty="0" smtClean="0">
                          <a:solidFill>
                            <a:srgbClr val="FF0000"/>
                          </a:solidFill>
                          <a:latin typeface="Arial" pitchFamily="34" charset="0"/>
                          <a:ea typeface="Verdana" pitchFamily="34" charset="0"/>
                          <a:cs typeface="Arial" pitchFamily="34" charset="0"/>
                        </a:rPr>
                        <a:t> </a:t>
                      </a:r>
                      <a:r>
                        <a:rPr lang="es-ES_tradnl" sz="1700" b="1" dirty="0" err="1" smtClean="0">
                          <a:solidFill>
                            <a:srgbClr val="FF0000"/>
                          </a:solidFill>
                          <a:latin typeface="Arial" pitchFamily="34" charset="0"/>
                          <a:ea typeface="Verdana" pitchFamily="34" charset="0"/>
                          <a:cs typeface="Arial" pitchFamily="34" charset="0"/>
                        </a:rPr>
                        <a:t>I+D+i</a:t>
                      </a:r>
                      <a:endParaRPr lang="es-ES_tradnl" sz="1700" b="1" dirty="0" smtClean="0">
                        <a:solidFill>
                          <a:srgbClr val="FF0000"/>
                        </a:solidFill>
                        <a:latin typeface="Arial" pitchFamily="34" charset="0"/>
                        <a:ea typeface="Verdana" pitchFamily="34" charset="0"/>
                        <a:cs typeface="Arial" pitchFamily="34" charset="0"/>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b="1" u="sng" kern="1200" dirty="0" smtClean="0">
                          <a:solidFill>
                            <a:srgbClr val="000066"/>
                          </a:solidFill>
                          <a:latin typeface="Arial" pitchFamily="34" charset="0"/>
                          <a:ea typeface="+mn-ea"/>
                          <a:cs typeface="Arial" pitchFamily="34" charset="0"/>
                        </a:rPr>
                        <a:t>En caso de insuficiencia de cuota</a:t>
                      </a:r>
                      <a:r>
                        <a:rPr lang="es-ES_tradnl" sz="1700" b="1" u="none" kern="1200" dirty="0" smtClean="0">
                          <a:solidFill>
                            <a:srgbClr val="000066"/>
                          </a:solidFill>
                          <a:latin typeface="Arial" pitchFamily="34" charset="0"/>
                          <a:ea typeface="+mn-ea"/>
                          <a:cs typeface="Arial" pitchFamily="34" charset="0"/>
                        </a:rPr>
                        <a:t> </a:t>
                      </a:r>
                      <a:r>
                        <a:rPr lang="es-ES_tradnl" sz="1700" kern="1200" dirty="0" smtClean="0">
                          <a:solidFill>
                            <a:srgbClr val="000066"/>
                          </a:solidFill>
                          <a:latin typeface="Arial" pitchFamily="34" charset="0"/>
                          <a:ea typeface="+mn-ea"/>
                          <a:cs typeface="Arial" pitchFamily="34" charset="0"/>
                        </a:rPr>
                        <a:t>se podrá </a:t>
                      </a:r>
                      <a:r>
                        <a:rPr lang="es-ES_tradnl" sz="1700" u="sng" kern="1200" dirty="0" smtClean="0">
                          <a:solidFill>
                            <a:srgbClr val="000066"/>
                          </a:solidFill>
                          <a:latin typeface="Arial" pitchFamily="34" charset="0"/>
                          <a:ea typeface="+mn-ea"/>
                          <a:cs typeface="Arial" pitchFamily="34" charset="0"/>
                        </a:rPr>
                        <a:t>solicitar su </a:t>
                      </a:r>
                      <a:r>
                        <a:rPr lang="es-ES_tradnl" sz="1700" b="1" u="sng" kern="1200" dirty="0" smtClean="0">
                          <a:solidFill>
                            <a:srgbClr val="000066"/>
                          </a:solidFill>
                          <a:latin typeface="Arial" pitchFamily="34" charset="0"/>
                          <a:ea typeface="+mn-ea"/>
                          <a:cs typeface="Arial" pitchFamily="34" charset="0"/>
                        </a:rPr>
                        <a:t>abono</a:t>
                      </a:r>
                      <a:r>
                        <a:rPr lang="es-ES_tradnl" sz="1700" u="sng" kern="1200" dirty="0" smtClean="0">
                          <a:solidFill>
                            <a:srgbClr val="000066"/>
                          </a:solidFill>
                          <a:latin typeface="Arial" pitchFamily="34" charset="0"/>
                          <a:ea typeface="+mn-ea"/>
                          <a:cs typeface="Arial" pitchFamily="34" charset="0"/>
                        </a:rPr>
                        <a:t> a la Administración tributaria</a:t>
                      </a:r>
                      <a:r>
                        <a:rPr lang="es-ES_tradnl" sz="1700" kern="1200" dirty="0" smtClean="0">
                          <a:solidFill>
                            <a:srgbClr val="000066"/>
                          </a:solidFill>
                          <a:latin typeface="Arial" pitchFamily="34" charset="0"/>
                          <a:ea typeface="+mn-ea"/>
                          <a:cs typeface="Arial" pitchFamily="34" charset="0"/>
                        </a:rPr>
                        <a:t>, a través de la declaración del Impuesto de Sociedades</a:t>
                      </a:r>
                      <a:endParaRPr lang="es-ES_tradnl" sz="1700" b="1" dirty="0" smtClean="0">
                        <a:solidFill>
                          <a:srgbClr val="FF0000"/>
                        </a:solidFill>
                        <a:latin typeface="Arial" pitchFamily="34" charset="0"/>
                        <a:ea typeface="Verdana" pitchFamily="34" charset="0"/>
                        <a:cs typeface="Arial" pitchFamily="34" charset="0"/>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b="1" dirty="0" smtClean="0">
                          <a:solidFill>
                            <a:srgbClr val="FF0000"/>
                          </a:solidFill>
                          <a:latin typeface="Arial" pitchFamily="34" charset="0"/>
                          <a:ea typeface="Verdana" pitchFamily="34" charset="0"/>
                          <a:cs typeface="Arial" pitchFamily="34" charset="0"/>
                        </a:rPr>
                        <a:t>Se exigen</a:t>
                      </a:r>
                      <a:r>
                        <a:rPr lang="es-ES_tradnl" sz="1700" b="1" baseline="0" dirty="0" smtClean="0">
                          <a:solidFill>
                            <a:srgbClr val="FF0000"/>
                          </a:solidFill>
                          <a:latin typeface="Arial" pitchFamily="34" charset="0"/>
                          <a:ea typeface="Verdana" pitchFamily="34" charset="0"/>
                          <a:cs typeface="Arial" pitchFamily="34" charset="0"/>
                        </a:rPr>
                        <a:t> cumplir REQUISITOS.</a:t>
                      </a:r>
                      <a:r>
                        <a:rPr lang="es-ES_tradnl" sz="1700" b="1" dirty="0" smtClean="0">
                          <a:solidFill>
                            <a:srgbClr val="FF0000"/>
                          </a:solidFill>
                          <a:latin typeface="Arial" pitchFamily="34" charset="0"/>
                          <a:ea typeface="Verdana" pitchFamily="34" charset="0"/>
                          <a:cs typeface="Arial" pitchFamily="34" charset="0"/>
                        </a:rPr>
                        <a:t> </a:t>
                      </a:r>
                      <a:endParaRPr lang="es-ES_tradnl" sz="1700" b="1" dirty="0" smtClean="0">
                        <a:solidFill>
                          <a:srgbClr val="FF00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143000">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dirty="0" smtClean="0">
                          <a:solidFill>
                            <a:schemeClr val="tx1"/>
                          </a:solidFill>
                          <a:latin typeface="Arial" pitchFamily="34" charset="0"/>
                          <a:ea typeface="+mn-ea"/>
                          <a:cs typeface="Arial" pitchFamily="34" charset="0"/>
                        </a:rPr>
                        <a:t> </a:t>
                      </a:r>
                      <a:r>
                        <a:rPr lang="es-ES_tradnl" sz="1800" b="1" u="sng" kern="1200" dirty="0" smtClean="0">
                          <a:solidFill>
                            <a:schemeClr val="tx1"/>
                          </a:solidFill>
                          <a:latin typeface="Arial" pitchFamily="34" charset="0"/>
                          <a:ea typeface="+mn-ea"/>
                          <a:cs typeface="Arial" pitchFamily="34" charset="0"/>
                        </a:rPr>
                        <a:t>LIMITE</a:t>
                      </a:r>
                      <a:r>
                        <a:rPr lang="es-ES_tradnl" sz="1800" kern="1200" dirty="0" smtClean="0">
                          <a:solidFill>
                            <a:schemeClr val="tx1"/>
                          </a:solidFill>
                          <a:latin typeface="Arial" pitchFamily="34" charset="0"/>
                          <a:ea typeface="+mn-ea"/>
                          <a:cs typeface="Arial" pitchFamily="34" charset="0"/>
                        </a:rPr>
                        <a:t> Actividades de </a:t>
                      </a:r>
                      <a:r>
                        <a:rPr lang="es-ES_tradnl" sz="1800" b="1" kern="1200" dirty="0" smtClean="0">
                          <a:solidFill>
                            <a:srgbClr val="FFFF00"/>
                          </a:solidFill>
                          <a:latin typeface="Arial" pitchFamily="34" charset="0"/>
                          <a:ea typeface="+mn-ea"/>
                          <a:cs typeface="Arial" pitchFamily="34" charset="0"/>
                        </a:rPr>
                        <a:t>innovación tecnológica (i) </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kern="1200" dirty="0" smtClean="0">
                          <a:solidFill>
                            <a:srgbClr val="000066"/>
                          </a:solidFill>
                          <a:latin typeface="Arial" pitchFamily="34" charset="0"/>
                          <a:ea typeface="+mn-ea"/>
                          <a:cs typeface="Arial" pitchFamily="34" charset="0"/>
                        </a:rPr>
                        <a:t>El importe de la deducción aplicada o abonada, en el caso de actividades de innovación tecnológica no podrá superar </a:t>
                      </a:r>
                      <a:r>
                        <a:rPr lang="es-ES_tradnl" sz="1700" u="sng" kern="1200" dirty="0" smtClean="0">
                          <a:solidFill>
                            <a:srgbClr val="000066"/>
                          </a:solidFill>
                          <a:latin typeface="Arial" pitchFamily="34" charset="0"/>
                          <a:ea typeface="+mn-ea"/>
                          <a:cs typeface="Arial" pitchFamily="34" charset="0"/>
                        </a:rPr>
                        <a:t>conjuntamente</a:t>
                      </a:r>
                      <a:r>
                        <a:rPr lang="es-ES_tradnl" sz="1700" kern="1200" dirty="0" smtClean="0">
                          <a:solidFill>
                            <a:srgbClr val="000066"/>
                          </a:solidFill>
                          <a:latin typeface="Arial" pitchFamily="34" charset="0"/>
                          <a:ea typeface="+mn-ea"/>
                          <a:cs typeface="Arial" pitchFamily="34" charset="0"/>
                        </a:rPr>
                        <a:t> el importe de </a:t>
                      </a:r>
                      <a:r>
                        <a:rPr lang="es-ES_tradnl" sz="1700" b="1" u="sng" kern="1200" dirty="0" smtClean="0">
                          <a:solidFill>
                            <a:srgbClr val="000066"/>
                          </a:solidFill>
                          <a:latin typeface="Arial" pitchFamily="34" charset="0"/>
                          <a:ea typeface="+mn-ea"/>
                          <a:cs typeface="Arial" pitchFamily="34" charset="0"/>
                        </a:rPr>
                        <a:t>1 millón de euros anual</a:t>
                      </a:r>
                      <a:r>
                        <a:rPr lang="es-ES_tradnl" sz="1700" b="1" kern="1200" dirty="0" smtClean="0">
                          <a:solidFill>
                            <a:srgbClr val="000066"/>
                          </a:solidFill>
                          <a:latin typeface="Arial" pitchFamily="34" charset="0"/>
                          <a:ea typeface="+mn-ea"/>
                          <a:cs typeface="Arial" pitchFamily="34" charset="0"/>
                        </a:rPr>
                        <a:t>.    </a:t>
                      </a:r>
                      <a:r>
                        <a:rPr lang="es-ES_tradnl" sz="1700" b="1" kern="1200" dirty="0" smtClean="0">
                          <a:solidFill>
                            <a:srgbClr val="FF0000"/>
                          </a:solidFill>
                          <a:latin typeface="Arial" pitchFamily="34" charset="0"/>
                          <a:ea typeface="+mn-ea"/>
                          <a:cs typeface="Arial" pitchFamily="34" charset="0"/>
                        </a:rPr>
                        <a:t>1MM</a:t>
                      </a:r>
                      <a:endParaRPr lang="es-ES_tradnl" sz="1700" b="1" dirty="0" smtClean="0">
                        <a:solidFill>
                          <a:srgbClr val="FF00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807720">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dirty="0" smtClean="0">
                          <a:solidFill>
                            <a:schemeClr val="tx1"/>
                          </a:solidFill>
                          <a:latin typeface="Arial" pitchFamily="34" charset="0"/>
                          <a:ea typeface="+mn-ea"/>
                          <a:cs typeface="Arial" pitchFamily="34" charset="0"/>
                        </a:rPr>
                        <a:t> </a:t>
                      </a:r>
                      <a:r>
                        <a:rPr lang="es-ES_tradnl" sz="1800" b="1" u="sng" kern="1200" dirty="0" smtClean="0">
                          <a:solidFill>
                            <a:schemeClr val="tx1"/>
                          </a:solidFill>
                          <a:latin typeface="Arial" pitchFamily="34" charset="0"/>
                          <a:ea typeface="+mn-ea"/>
                          <a:cs typeface="Arial" pitchFamily="34" charset="0"/>
                        </a:rPr>
                        <a:t>LÍMITE</a:t>
                      </a:r>
                      <a:r>
                        <a:rPr lang="es-ES_tradnl" sz="1800" b="1" kern="1200" dirty="0" smtClean="0">
                          <a:solidFill>
                            <a:schemeClr val="tx1"/>
                          </a:solidFill>
                          <a:latin typeface="Arial" pitchFamily="34" charset="0"/>
                          <a:ea typeface="+mn-ea"/>
                          <a:cs typeface="Arial" pitchFamily="34" charset="0"/>
                        </a:rPr>
                        <a:t> </a:t>
                      </a:r>
                      <a:r>
                        <a:rPr lang="es-ES_tradnl" sz="1800" kern="1200" dirty="0" smtClean="0">
                          <a:solidFill>
                            <a:schemeClr val="tx1"/>
                          </a:solidFill>
                          <a:latin typeface="Arial" pitchFamily="34" charset="0"/>
                          <a:ea typeface="+mn-ea"/>
                          <a:cs typeface="Arial" pitchFamily="34" charset="0"/>
                        </a:rPr>
                        <a:t>Actividades de,</a:t>
                      </a:r>
                      <a:r>
                        <a:rPr lang="es-ES_tradnl" sz="1800" b="1" kern="1200" dirty="0" smtClean="0">
                          <a:solidFill>
                            <a:schemeClr val="tx1"/>
                          </a:solidFill>
                          <a:latin typeface="Arial" pitchFamily="34" charset="0"/>
                          <a:ea typeface="+mn-ea"/>
                          <a:cs typeface="Arial" pitchFamily="34" charset="0"/>
                        </a:rPr>
                        <a:t> </a:t>
                      </a:r>
                      <a:r>
                        <a:rPr lang="es-ES_tradnl" sz="1800" b="1" kern="1200" dirty="0" smtClean="0">
                          <a:solidFill>
                            <a:srgbClr val="FFFF00"/>
                          </a:solidFill>
                          <a:latin typeface="Arial" pitchFamily="34" charset="0"/>
                          <a:ea typeface="+mn-ea"/>
                          <a:cs typeface="Arial" pitchFamily="34" charset="0"/>
                        </a:rPr>
                        <a:t>Investigación y Desarrollo e innovación tecnológica</a:t>
                      </a:r>
                      <a:r>
                        <a:rPr lang="es-ES_tradnl" sz="1800" b="0" kern="1200" baseline="0" dirty="0" smtClean="0">
                          <a:solidFill>
                            <a:srgbClr val="FFFF00"/>
                          </a:solidFill>
                          <a:latin typeface="Arial" pitchFamily="34" charset="0"/>
                          <a:ea typeface="+mn-ea"/>
                          <a:cs typeface="Arial" pitchFamily="34" charset="0"/>
                        </a:rPr>
                        <a:t> </a:t>
                      </a:r>
                      <a:r>
                        <a:rPr lang="es-ES_tradnl" sz="1800" b="1" kern="1200" dirty="0" smtClean="0">
                          <a:solidFill>
                            <a:srgbClr val="FFFF00"/>
                          </a:solidFill>
                          <a:latin typeface="Arial" pitchFamily="34" charset="0"/>
                          <a:ea typeface="+mn-ea"/>
                          <a:cs typeface="Arial" pitchFamily="34" charset="0"/>
                        </a:rPr>
                        <a:t>(</a:t>
                      </a:r>
                      <a:r>
                        <a:rPr lang="es-ES_tradnl" sz="1800" b="1" kern="1200" dirty="0" err="1" smtClean="0">
                          <a:solidFill>
                            <a:srgbClr val="FFFF00"/>
                          </a:solidFill>
                          <a:latin typeface="Arial" pitchFamily="34" charset="0"/>
                          <a:ea typeface="+mn-ea"/>
                          <a:cs typeface="Arial" pitchFamily="34" charset="0"/>
                        </a:rPr>
                        <a:t>I+D+i</a:t>
                      </a:r>
                      <a:r>
                        <a:rPr lang="es-ES_tradnl" sz="1800" b="1" kern="1200" dirty="0" smtClean="0">
                          <a:solidFill>
                            <a:srgbClr val="FFFF00"/>
                          </a:solidFill>
                          <a:latin typeface="Arial" pitchFamily="34" charset="0"/>
                          <a:ea typeface="+mn-ea"/>
                          <a:cs typeface="Arial" pitchFamily="34" charset="0"/>
                        </a:rPr>
                        <a:t>)</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700" kern="1200" dirty="0" smtClean="0">
                          <a:solidFill>
                            <a:srgbClr val="000066"/>
                          </a:solidFill>
                          <a:latin typeface="Arial" pitchFamily="34" charset="0"/>
                          <a:ea typeface="+mn-ea"/>
                          <a:cs typeface="Arial" pitchFamily="34" charset="0"/>
                        </a:rPr>
                        <a:t>El importe de la deducción aplicada o abonada por actividades de investigación y desarrollo e innovación tecnológica, no podrá superar </a:t>
                      </a:r>
                      <a:r>
                        <a:rPr lang="es-ES_tradnl" sz="1700" u="sng" kern="1200" dirty="0" smtClean="0">
                          <a:solidFill>
                            <a:srgbClr val="000066"/>
                          </a:solidFill>
                          <a:latin typeface="Arial" pitchFamily="34" charset="0"/>
                          <a:ea typeface="+mn-ea"/>
                          <a:cs typeface="Arial" pitchFamily="34" charset="0"/>
                        </a:rPr>
                        <a:t>conjuntamente</a:t>
                      </a:r>
                      <a:r>
                        <a:rPr lang="es-ES_tradnl" sz="1700" kern="1200" dirty="0" smtClean="0">
                          <a:solidFill>
                            <a:srgbClr val="000066"/>
                          </a:solidFill>
                          <a:latin typeface="Arial" pitchFamily="34" charset="0"/>
                          <a:ea typeface="+mn-ea"/>
                          <a:cs typeface="Arial" pitchFamily="34" charset="0"/>
                        </a:rPr>
                        <a:t> y </a:t>
                      </a:r>
                      <a:r>
                        <a:rPr lang="es-ES_tradnl" sz="1700" u="sng" kern="1200" dirty="0" smtClean="0">
                          <a:solidFill>
                            <a:srgbClr val="000066"/>
                          </a:solidFill>
                          <a:latin typeface="Arial" pitchFamily="34" charset="0"/>
                          <a:ea typeface="+mn-ea"/>
                          <a:cs typeface="Arial" pitchFamily="34" charset="0"/>
                        </a:rPr>
                        <a:t>por todos los conceptos</a:t>
                      </a:r>
                      <a:r>
                        <a:rPr lang="es-ES_tradnl" sz="1700" kern="1200" dirty="0" smtClean="0">
                          <a:solidFill>
                            <a:srgbClr val="000066"/>
                          </a:solidFill>
                          <a:latin typeface="Arial" pitchFamily="34" charset="0"/>
                          <a:ea typeface="+mn-ea"/>
                          <a:cs typeface="Arial" pitchFamily="34" charset="0"/>
                        </a:rPr>
                        <a:t>, el importe de </a:t>
                      </a:r>
                      <a:r>
                        <a:rPr lang="es-ES_tradnl" sz="1700" b="1" u="sng" kern="1200" dirty="0" smtClean="0">
                          <a:solidFill>
                            <a:srgbClr val="000066"/>
                          </a:solidFill>
                          <a:latin typeface="Arial" pitchFamily="34" charset="0"/>
                          <a:ea typeface="+mn-ea"/>
                          <a:cs typeface="Arial" pitchFamily="34" charset="0"/>
                        </a:rPr>
                        <a:t>3 millones de euros anuales</a:t>
                      </a:r>
                      <a:r>
                        <a:rPr lang="es-ES_tradnl" sz="1700" b="1" u="none" kern="1200" dirty="0" smtClean="0">
                          <a:solidFill>
                            <a:srgbClr val="000066"/>
                          </a:solidFill>
                          <a:latin typeface="Arial" pitchFamily="34" charset="0"/>
                          <a:ea typeface="+mn-ea"/>
                          <a:cs typeface="Arial" pitchFamily="34" charset="0"/>
                        </a:rPr>
                        <a:t>.     </a:t>
                      </a:r>
                      <a:r>
                        <a:rPr lang="es-ES_tradnl" sz="1700" b="1" u="none" kern="1200" dirty="0" smtClean="0">
                          <a:solidFill>
                            <a:srgbClr val="FF0000"/>
                          </a:solidFill>
                          <a:latin typeface="Arial" pitchFamily="34" charset="0"/>
                          <a:ea typeface="+mn-ea"/>
                          <a:cs typeface="Arial" pitchFamily="34" charset="0"/>
                        </a:rPr>
                        <a:t>3MM</a:t>
                      </a:r>
                      <a:endParaRPr lang="es-ES_tradnl" sz="1700" b="1" u="none" dirty="0" smtClean="0">
                        <a:solidFill>
                          <a:srgbClr val="FF00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807720">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sng" kern="1200" dirty="0" smtClean="0">
                          <a:solidFill>
                            <a:schemeClr val="tx1"/>
                          </a:solidFill>
                          <a:latin typeface="Arial" pitchFamily="34" charset="0"/>
                          <a:ea typeface="+mn-ea"/>
                          <a:cs typeface="Arial" pitchFamily="34" charset="0"/>
                        </a:rPr>
                        <a:t>Adicionalmente</a:t>
                      </a:r>
                      <a:r>
                        <a:rPr lang="es-ES_tradnl" sz="1800" b="1" u="none" kern="1200" baseline="0" dirty="0" smtClean="0">
                          <a:solidFill>
                            <a:schemeClr val="tx1"/>
                          </a:solidFill>
                          <a:latin typeface="Arial" pitchFamily="34" charset="0"/>
                          <a:ea typeface="+mn-ea"/>
                          <a:cs typeface="Arial" pitchFamily="34" charset="0"/>
                        </a:rPr>
                        <a:t>*</a:t>
                      </a:r>
                    </a:p>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sng" kern="1200" dirty="0" smtClean="0">
                          <a:solidFill>
                            <a:schemeClr val="tx1"/>
                          </a:solidFill>
                          <a:latin typeface="Arial" pitchFamily="34" charset="0"/>
                          <a:ea typeface="+mn-ea"/>
                          <a:cs typeface="Arial" pitchFamily="34" charset="0"/>
                        </a:rPr>
                        <a:t>LÍMITE</a:t>
                      </a:r>
                      <a:r>
                        <a:rPr lang="es-ES_tradnl" sz="1800" b="1" kern="1200" dirty="0" smtClean="0">
                          <a:solidFill>
                            <a:schemeClr val="tx1"/>
                          </a:solidFill>
                          <a:latin typeface="Arial" pitchFamily="34" charset="0"/>
                          <a:ea typeface="+mn-ea"/>
                          <a:cs typeface="Arial" pitchFamily="34" charset="0"/>
                        </a:rPr>
                        <a:t> </a:t>
                      </a:r>
                      <a:r>
                        <a:rPr lang="es-ES_tradnl" sz="1800" kern="1200" dirty="0" smtClean="0">
                          <a:solidFill>
                            <a:schemeClr val="tx1"/>
                          </a:solidFill>
                          <a:latin typeface="Arial" pitchFamily="34" charset="0"/>
                          <a:ea typeface="+mn-ea"/>
                          <a:cs typeface="Arial" pitchFamily="34" charset="0"/>
                        </a:rPr>
                        <a:t>Actividades de,</a:t>
                      </a:r>
                      <a:r>
                        <a:rPr lang="es-ES_tradnl" sz="1800" b="1" kern="1200" dirty="0" smtClean="0">
                          <a:solidFill>
                            <a:schemeClr val="tx1"/>
                          </a:solidFill>
                          <a:latin typeface="Arial" pitchFamily="34" charset="0"/>
                          <a:ea typeface="+mn-ea"/>
                          <a:cs typeface="Arial" pitchFamily="34" charset="0"/>
                        </a:rPr>
                        <a:t> </a:t>
                      </a:r>
                      <a:r>
                        <a:rPr lang="es-ES_tradnl" sz="1800" b="1" kern="1200" dirty="0" smtClean="0">
                          <a:solidFill>
                            <a:srgbClr val="FFFF00"/>
                          </a:solidFill>
                          <a:latin typeface="Arial" pitchFamily="34" charset="0"/>
                          <a:ea typeface="+mn-ea"/>
                          <a:cs typeface="Arial" pitchFamily="34" charset="0"/>
                        </a:rPr>
                        <a:t>Investigación y Desarrollo (I+D)</a:t>
                      </a:r>
                      <a:endParaRPr lang="es-ES_tradnl" sz="1800" b="1"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b="1" u="sng" dirty="0" smtClean="0">
                          <a:solidFill>
                            <a:srgbClr val="0000FF"/>
                          </a:solidFill>
                          <a:effectLst/>
                          <a:latin typeface="Arial" pitchFamily="34" charset="0"/>
                          <a:ea typeface="Verdana" pitchFamily="34" charset="0"/>
                        </a:rPr>
                        <a:t>Adicionalmente</a:t>
                      </a:r>
                      <a:r>
                        <a:rPr lang="es-ES_tradnl" sz="1600" b="1" dirty="0" smtClean="0">
                          <a:solidFill>
                            <a:srgbClr val="0000FF"/>
                          </a:solidFill>
                          <a:effectLst/>
                          <a:latin typeface="Arial" pitchFamily="34" charset="0"/>
                          <a:ea typeface="Verdana" pitchFamily="34" charset="0"/>
                        </a:rPr>
                        <a:t>:</a:t>
                      </a:r>
                      <a:r>
                        <a:rPr lang="es-ES_tradnl" sz="1600" dirty="0" smtClean="0">
                          <a:solidFill>
                            <a:srgbClr val="0000FF"/>
                          </a:solidFill>
                          <a:effectLst/>
                          <a:latin typeface="Arial" pitchFamily="34" charset="0"/>
                          <a:ea typeface="Verdana" pitchFamily="34" charset="0"/>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dirty="0" smtClean="0">
                          <a:solidFill>
                            <a:srgbClr val="0000FF"/>
                          </a:solidFill>
                          <a:effectLst/>
                          <a:latin typeface="Arial" pitchFamily="34" charset="0"/>
                          <a:ea typeface="Verdana" pitchFamily="34" charset="0"/>
                        </a:rPr>
                        <a:t>si Gastos de I+D  del período &gt; 10% INCN</a:t>
                      </a:r>
                      <a:r>
                        <a:rPr lang="es-ES_tradnl" sz="1600" dirty="0" smtClean="0">
                          <a:solidFill>
                            <a:srgbClr val="0000FF"/>
                          </a:solidFill>
                          <a:effectLst/>
                          <a:latin typeface="Arial" pitchFamily="34" charset="0"/>
                          <a:ea typeface="Verdana" pitchFamily="34" charset="0"/>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dirty="0" smtClean="0">
                          <a:solidFill>
                            <a:srgbClr val="0000FF"/>
                          </a:solidFill>
                          <a:effectLst/>
                          <a:latin typeface="Arial" pitchFamily="34" charset="0"/>
                          <a:ea typeface="Verdana" pitchFamily="34" charset="0"/>
                        </a:rPr>
                        <a:t>Renunciando  a un 20% de la Deducción de I+D.</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dirty="0" smtClean="0">
                          <a:solidFill>
                            <a:srgbClr val="0000FF"/>
                          </a:solidFill>
                          <a:effectLst/>
                          <a:latin typeface="Arial" pitchFamily="34" charset="0"/>
                          <a:ea typeface="Verdana" pitchFamily="34" charset="0"/>
                        </a:rPr>
                        <a:t>  </a:t>
                      </a:r>
                      <a:r>
                        <a:rPr lang="es-ES_tradnl" sz="1600" b="1" dirty="0" smtClean="0">
                          <a:solidFill>
                            <a:srgbClr val="0000FF"/>
                          </a:solidFill>
                          <a:effectLst/>
                          <a:latin typeface="Arial" pitchFamily="34" charset="0"/>
                          <a:ea typeface="Verdana" pitchFamily="34" charset="0"/>
                          <a:cs typeface="Verdana" pitchFamily="34" charset="0"/>
                        </a:rPr>
                        <a:t>En este casos límite: </a:t>
                      </a:r>
                      <a:r>
                        <a:rPr lang="es-ES_tradnl" sz="1600" b="1" dirty="0" smtClean="0">
                          <a:solidFill>
                            <a:srgbClr val="FF0000"/>
                          </a:solidFill>
                          <a:effectLst/>
                          <a:latin typeface="Arial" pitchFamily="34" charset="0"/>
                          <a:ea typeface="Verdana" pitchFamily="34" charset="0"/>
                          <a:cs typeface="Verdana" pitchFamily="34" charset="0"/>
                        </a:rPr>
                        <a:t>2MM</a:t>
                      </a:r>
                      <a:r>
                        <a:rPr lang="es-ES_tradnl" sz="1600" b="1" dirty="0" smtClean="0">
                          <a:solidFill>
                            <a:srgbClr val="0000FF"/>
                          </a:solidFill>
                          <a:effectLst/>
                          <a:latin typeface="Arial" pitchFamily="34" charset="0"/>
                          <a:ea typeface="Verdana" pitchFamily="34" charset="0"/>
                          <a:cs typeface="Verdana" pitchFamily="34" charset="0"/>
                        </a:rPr>
                        <a:t> (sólo I+D).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sng" dirty="0" smtClean="0">
                          <a:solidFill>
                            <a:srgbClr val="FF0066"/>
                          </a:solidFill>
                          <a:effectLst/>
                          <a:latin typeface="Arial" pitchFamily="34" charset="0"/>
                          <a:ea typeface="Verdana" pitchFamily="34" charset="0"/>
                        </a:rPr>
                        <a:t>En este caso sólo se exige  requisito “+ de 1 año”</a:t>
                      </a:r>
                      <a:endParaRPr lang="es-ES_tradnl" sz="1700" b="1" u="none" dirty="0" smtClean="0">
                        <a:solidFill>
                          <a:srgbClr val="0000FF"/>
                        </a:solidFill>
                        <a:effectLst/>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3813120146"/>
      </p:ext>
    </p:extLst>
  </p:cSld>
  <p:clrMapOvr>
    <a:masterClrMapping/>
  </p:clrMapOvr>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EC562428-1810-477C-8F07-38534A433109}" type="slidenum">
              <a:rPr lang="es-ES"/>
              <a:pPr>
                <a:defRPr/>
              </a:pPr>
              <a:t>411</a:t>
            </a:fld>
            <a:endParaRPr lang="es-ES" dirty="0"/>
          </a:p>
        </p:txBody>
      </p:sp>
      <p:sp>
        <p:nvSpPr>
          <p:cNvPr id="83973"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spcBef>
                <a:spcPct val="50000"/>
              </a:spcBef>
              <a:buFont typeface="Wingdings" pitchFamily="2" charset="2"/>
              <a:buChar char="§"/>
            </a:pPr>
            <a:r>
              <a:rPr lang="es-ES" sz="1900" b="1" dirty="0">
                <a:solidFill>
                  <a:srgbClr val="000066"/>
                </a:solidFill>
              </a:rPr>
              <a:t>Art. </a:t>
            </a:r>
            <a:r>
              <a:rPr lang="es-ES" sz="1900" b="1" dirty="0" smtClean="0">
                <a:solidFill>
                  <a:srgbClr val="000066"/>
                </a:solidFill>
              </a:rPr>
              <a:t>39.2 </a:t>
            </a:r>
            <a:r>
              <a:rPr lang="es-ES" sz="1900" b="1" dirty="0">
                <a:solidFill>
                  <a:srgbClr val="000066"/>
                </a:solidFill>
              </a:rPr>
              <a:t>LIS: </a:t>
            </a:r>
            <a:r>
              <a:rPr lang="es-ES" sz="1900" b="1" dirty="0">
                <a:solidFill>
                  <a:srgbClr val="FF0000"/>
                </a:solidFill>
              </a:rPr>
              <a:t>Deducciones </a:t>
            </a:r>
            <a:r>
              <a:rPr lang="es-ES" sz="1900" b="1" dirty="0" err="1">
                <a:solidFill>
                  <a:srgbClr val="FF0000"/>
                </a:solidFill>
              </a:rPr>
              <a:t>I+D+i</a:t>
            </a:r>
            <a:r>
              <a:rPr lang="es-ES" sz="1900" b="1" dirty="0">
                <a:solidFill>
                  <a:srgbClr val="FF0000"/>
                </a:solidFill>
              </a:rPr>
              <a:t> no aplicar límites </a:t>
            </a:r>
            <a:r>
              <a:rPr lang="es-ES" sz="1900" b="1" dirty="0" smtClean="0">
                <a:solidFill>
                  <a:srgbClr val="FF0000"/>
                </a:solidFill>
              </a:rPr>
              <a:t>(3)</a:t>
            </a:r>
            <a:r>
              <a:rPr lang="es-ES" b="1" dirty="0" smtClean="0">
                <a:solidFill>
                  <a:srgbClr val="FF0000"/>
                </a:solidFill>
              </a:rPr>
              <a:t> </a:t>
            </a:r>
            <a:r>
              <a:rPr lang="es-ES" sz="1500" b="1" dirty="0">
                <a:solidFill>
                  <a:srgbClr val="660033"/>
                </a:solidFill>
              </a:rPr>
              <a:t>Desde 1/1/2013 </a:t>
            </a:r>
          </a:p>
        </p:txBody>
      </p:sp>
      <p:graphicFrame>
        <p:nvGraphicFramePr>
          <p:cNvPr id="9" name="8 Tabla"/>
          <p:cNvGraphicFramePr>
            <a:graphicFrameLocks noGrp="1"/>
          </p:cNvGraphicFramePr>
          <p:nvPr/>
        </p:nvGraphicFramePr>
        <p:xfrm>
          <a:off x="228601" y="685800"/>
          <a:ext cx="9448800" cy="5638800"/>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4572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400" u="none"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REQUISITOS:  </a:t>
                      </a:r>
                      <a:r>
                        <a:rPr lang="es-ES_tradnl" sz="2400" dirty="0" smtClean="0">
                          <a:solidFill>
                            <a:srgbClr val="FFFF00"/>
                          </a:solidFill>
                          <a:latin typeface="Arial" pitchFamily="34" charset="0"/>
                          <a:cs typeface="Arial" pitchFamily="34" charset="0"/>
                        </a:rPr>
                        <a:t>(art. 39.2 LIS) </a:t>
                      </a:r>
                      <a:r>
                        <a:rPr lang="es-ES_tradnl" sz="2400" b="1" dirty="0" smtClean="0">
                          <a:solidFill>
                            <a:srgbClr val="FFFF00"/>
                          </a:solidFill>
                          <a:latin typeface="Arial" pitchFamily="34" charset="0"/>
                          <a:cs typeface="Arial" pitchFamily="34" charset="0"/>
                        </a:rPr>
                        <a:t>A partir de 1/1/2013</a:t>
                      </a:r>
                      <a:endParaRPr lang="es-ES_tradnl" sz="2400" dirty="0">
                        <a:solidFill>
                          <a:srgbClr val="FFFF00"/>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4676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800" kern="1200" dirty="0" smtClean="0">
                          <a:solidFill>
                            <a:srgbClr val="000066"/>
                          </a:solidFill>
                          <a:latin typeface="Arial" pitchFamily="34" charset="0"/>
                          <a:ea typeface="+mn-ea"/>
                          <a:cs typeface="Arial" pitchFamily="34" charset="0"/>
                        </a:rPr>
                        <a:t>Que </a:t>
                      </a:r>
                      <a:r>
                        <a:rPr lang="es-ES_tradnl" sz="1800" b="1" kern="1200" dirty="0" smtClean="0">
                          <a:solidFill>
                            <a:srgbClr val="FF0000"/>
                          </a:solidFill>
                          <a:latin typeface="Arial" pitchFamily="34" charset="0"/>
                          <a:ea typeface="+mn-ea"/>
                          <a:cs typeface="Arial" pitchFamily="34" charset="0"/>
                        </a:rPr>
                        <a:t>transcurra</a:t>
                      </a:r>
                      <a:r>
                        <a:rPr lang="es-ES_tradnl" sz="1800" kern="1200" dirty="0" smtClean="0">
                          <a:solidFill>
                            <a:srgbClr val="000066"/>
                          </a:solidFill>
                          <a:latin typeface="Arial" pitchFamily="34" charset="0"/>
                          <a:ea typeface="+mn-ea"/>
                          <a:cs typeface="Arial" pitchFamily="34" charset="0"/>
                        </a:rPr>
                        <a:t>, </a:t>
                      </a:r>
                      <a:r>
                        <a:rPr lang="es-ES_tradnl" sz="1800" b="1" kern="1200" dirty="0" smtClean="0">
                          <a:solidFill>
                            <a:srgbClr val="000066"/>
                          </a:solidFill>
                          <a:latin typeface="Arial" pitchFamily="34" charset="0"/>
                          <a:ea typeface="+mn-ea"/>
                          <a:cs typeface="Arial" pitchFamily="34" charset="0"/>
                        </a:rPr>
                        <a:t>al menos</a:t>
                      </a:r>
                      <a:r>
                        <a:rPr lang="es-ES_tradnl" sz="1800" kern="1200" dirty="0" smtClean="0">
                          <a:solidFill>
                            <a:srgbClr val="000066"/>
                          </a:solidFill>
                          <a:latin typeface="Arial" pitchFamily="34" charset="0"/>
                          <a:ea typeface="+mn-ea"/>
                          <a:cs typeface="Arial" pitchFamily="34" charset="0"/>
                        </a:rPr>
                        <a:t>, </a:t>
                      </a:r>
                      <a:r>
                        <a:rPr lang="es-ES_tradnl" sz="1800" b="1" u="sng" kern="1200" dirty="0" smtClean="0">
                          <a:solidFill>
                            <a:srgbClr val="FF0000"/>
                          </a:solidFill>
                          <a:latin typeface="Arial" pitchFamily="34" charset="0"/>
                          <a:ea typeface="+mn-ea"/>
                          <a:cs typeface="Arial" pitchFamily="34" charset="0"/>
                        </a:rPr>
                        <a:t>un año</a:t>
                      </a:r>
                      <a:r>
                        <a:rPr lang="es-ES_tradnl" sz="1800" b="1" u="none" kern="1200" dirty="0" smtClean="0">
                          <a:solidFill>
                            <a:srgbClr val="FF0000"/>
                          </a:solidFill>
                          <a:latin typeface="Arial" pitchFamily="34" charset="0"/>
                          <a:ea typeface="+mn-ea"/>
                          <a:cs typeface="Arial" pitchFamily="34" charset="0"/>
                        </a:rPr>
                        <a:t> </a:t>
                      </a:r>
                      <a:r>
                        <a:rPr lang="es-ES_tradnl" sz="1800" u="sng" kern="1200" dirty="0" smtClean="0">
                          <a:solidFill>
                            <a:srgbClr val="000066"/>
                          </a:solidFill>
                          <a:latin typeface="Arial" pitchFamily="34" charset="0"/>
                          <a:ea typeface="+mn-ea"/>
                          <a:cs typeface="Arial" pitchFamily="34" charset="0"/>
                        </a:rPr>
                        <a:t>desde</a:t>
                      </a:r>
                      <a:r>
                        <a:rPr lang="es-ES_tradnl" sz="1800" kern="1200" dirty="0" smtClean="0">
                          <a:solidFill>
                            <a:srgbClr val="000066"/>
                          </a:solidFill>
                          <a:latin typeface="Arial" pitchFamily="34" charset="0"/>
                          <a:ea typeface="+mn-ea"/>
                          <a:cs typeface="Arial" pitchFamily="34" charset="0"/>
                        </a:rPr>
                        <a:t> la finalización del período impositivo en </a:t>
                      </a:r>
                      <a:r>
                        <a:rPr lang="es-ES_tradnl" sz="1800" u="sng" kern="1200" dirty="0" smtClean="0">
                          <a:solidFill>
                            <a:srgbClr val="000066"/>
                          </a:solidFill>
                          <a:latin typeface="Arial" pitchFamily="34" charset="0"/>
                          <a:ea typeface="+mn-ea"/>
                          <a:cs typeface="Arial" pitchFamily="34" charset="0"/>
                        </a:rPr>
                        <a:t>que se generó la deducción</a:t>
                      </a:r>
                      <a:r>
                        <a:rPr lang="es-ES_tradnl" sz="1800" kern="1200" dirty="0" smtClean="0">
                          <a:solidFill>
                            <a:srgbClr val="000066"/>
                          </a:solidFill>
                          <a:latin typeface="Arial" pitchFamily="34" charset="0"/>
                          <a:ea typeface="+mn-ea"/>
                          <a:cs typeface="Arial" pitchFamily="34" charset="0"/>
                        </a:rPr>
                        <a:t>, sin que la misma haya sido objeto de aplicación. </a:t>
                      </a:r>
                      <a:endParaRPr lang="es-ES_tradnl" sz="1800" b="1" dirty="0" smtClean="0">
                        <a:solidFill>
                          <a:srgbClr val="000066"/>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23444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r>
                        <a:rPr lang="es-ES_tradnl" sz="1800" kern="1200" dirty="0" smtClean="0">
                          <a:solidFill>
                            <a:srgbClr val="000066"/>
                          </a:solidFill>
                          <a:latin typeface="Arial" pitchFamily="34" charset="0"/>
                          <a:ea typeface="+mn-ea"/>
                          <a:cs typeface="Arial" pitchFamily="34" charset="0"/>
                        </a:rPr>
                        <a:t>Que la </a:t>
                      </a:r>
                      <a:r>
                        <a:rPr lang="es-ES_tradnl" sz="1800" b="1" u="sng" kern="1200" dirty="0" smtClean="0">
                          <a:solidFill>
                            <a:srgbClr val="FF0000"/>
                          </a:solidFill>
                          <a:latin typeface="Arial" pitchFamily="34" charset="0"/>
                          <a:ea typeface="+mn-ea"/>
                          <a:cs typeface="Arial" pitchFamily="34" charset="0"/>
                        </a:rPr>
                        <a:t>plantilla</a:t>
                      </a:r>
                      <a:r>
                        <a:rPr lang="es-ES_tradnl" sz="1800" b="1" u="sng" kern="1200" dirty="0" smtClean="0">
                          <a:solidFill>
                            <a:srgbClr val="000066"/>
                          </a:solidFill>
                          <a:latin typeface="Arial" pitchFamily="34" charset="0"/>
                          <a:ea typeface="+mn-ea"/>
                          <a:cs typeface="Arial" pitchFamily="34" charset="0"/>
                        </a:rPr>
                        <a:t> media</a:t>
                      </a:r>
                      <a:r>
                        <a:rPr lang="es-ES_tradnl" sz="1800" b="1" u="none" kern="1200" dirty="0" smtClean="0">
                          <a:solidFill>
                            <a:srgbClr val="000066"/>
                          </a:solidFill>
                          <a:latin typeface="Arial" pitchFamily="34" charset="0"/>
                          <a:ea typeface="+mn-ea"/>
                          <a:cs typeface="Arial" pitchFamily="34" charset="0"/>
                        </a:rPr>
                        <a:t> </a:t>
                      </a:r>
                      <a:r>
                        <a:rPr lang="es-ES_tradnl" sz="1800" b="1" kern="1200" dirty="0" smtClean="0">
                          <a:solidFill>
                            <a:srgbClr val="000066"/>
                          </a:solidFill>
                          <a:latin typeface="Arial" pitchFamily="34" charset="0"/>
                          <a:ea typeface="+mn-ea"/>
                          <a:cs typeface="Arial" pitchFamily="34" charset="0"/>
                        </a:rPr>
                        <a:t>o</a:t>
                      </a:r>
                      <a:r>
                        <a:rPr lang="es-ES_tradnl" sz="1800" kern="1200" dirty="0" smtClean="0">
                          <a:solidFill>
                            <a:srgbClr val="000066"/>
                          </a:solidFill>
                          <a:latin typeface="Arial" pitchFamily="34" charset="0"/>
                          <a:ea typeface="+mn-ea"/>
                          <a:cs typeface="Arial" pitchFamily="34" charset="0"/>
                        </a:rPr>
                        <a:t>, alternativamente</a:t>
                      </a:r>
                      <a:r>
                        <a:rPr lang="es-ES_tradnl" sz="1800" b="1" kern="1200" dirty="0" smtClean="0">
                          <a:solidFill>
                            <a:srgbClr val="000066"/>
                          </a:solidFill>
                          <a:latin typeface="Arial" pitchFamily="34" charset="0"/>
                          <a:ea typeface="+mn-ea"/>
                          <a:cs typeface="Arial" pitchFamily="34" charset="0"/>
                        </a:rPr>
                        <a:t>, la plantilla media adscrita a actividades de </a:t>
                      </a:r>
                      <a:r>
                        <a:rPr lang="es-ES_tradnl" sz="1800" b="1" kern="1200" dirty="0" err="1" smtClean="0">
                          <a:solidFill>
                            <a:srgbClr val="000066"/>
                          </a:solidFill>
                          <a:latin typeface="Arial" pitchFamily="34" charset="0"/>
                          <a:ea typeface="+mn-ea"/>
                          <a:cs typeface="Arial" pitchFamily="34" charset="0"/>
                        </a:rPr>
                        <a:t>I+D+i</a:t>
                      </a:r>
                      <a:r>
                        <a:rPr lang="es-ES_tradnl" sz="1800" b="1" kern="1200" dirty="0" smtClean="0">
                          <a:solidFill>
                            <a:srgbClr val="000066"/>
                          </a:solidFill>
                          <a:latin typeface="Arial" pitchFamily="34" charset="0"/>
                          <a:ea typeface="+mn-ea"/>
                          <a:cs typeface="Arial" pitchFamily="34" charset="0"/>
                        </a:rPr>
                        <a:t> </a:t>
                      </a:r>
                      <a:r>
                        <a:rPr lang="es-ES_tradnl" sz="1800" b="1" u="sng" kern="1200" dirty="0" smtClean="0">
                          <a:solidFill>
                            <a:srgbClr val="003399"/>
                          </a:solidFill>
                          <a:latin typeface="Arial" pitchFamily="34" charset="0"/>
                          <a:ea typeface="+mn-ea"/>
                          <a:cs typeface="Arial" pitchFamily="34" charset="0"/>
                        </a:rPr>
                        <a:t>no se vea reducida</a:t>
                      </a:r>
                      <a:r>
                        <a:rPr lang="es-ES_tradnl" sz="1800" b="1" u="none" kern="1200" dirty="0" smtClean="0">
                          <a:solidFill>
                            <a:srgbClr val="003399"/>
                          </a:solidFill>
                          <a:latin typeface="Arial" pitchFamily="34" charset="0"/>
                          <a:ea typeface="+mn-ea"/>
                          <a:cs typeface="Arial" pitchFamily="34" charset="0"/>
                        </a:rPr>
                        <a:t> </a:t>
                      </a:r>
                      <a:r>
                        <a:rPr lang="es-ES_tradnl" sz="1800" u="sng" kern="1200" dirty="0" smtClean="0">
                          <a:solidFill>
                            <a:srgbClr val="000066"/>
                          </a:solidFill>
                          <a:latin typeface="Arial" pitchFamily="34" charset="0"/>
                          <a:ea typeface="+mn-ea"/>
                          <a:cs typeface="Arial" pitchFamily="34" charset="0"/>
                        </a:rPr>
                        <a:t>desde</a:t>
                      </a:r>
                      <a:r>
                        <a:rPr lang="es-ES_tradnl" sz="1800" kern="1200" dirty="0" smtClean="0">
                          <a:solidFill>
                            <a:srgbClr val="000066"/>
                          </a:solidFill>
                          <a:latin typeface="Arial" pitchFamily="34" charset="0"/>
                          <a:ea typeface="+mn-ea"/>
                          <a:cs typeface="Arial" pitchFamily="34" charset="0"/>
                        </a:rPr>
                        <a:t> el final del período impositivo en que se generó la deducción hasta la finalización del plazo a que se refiere la letra c) siguiente</a:t>
                      </a:r>
                      <a:endParaRPr lang="es-ES_tradnl" sz="1800" b="1" dirty="0" smtClean="0">
                        <a:solidFill>
                          <a:srgbClr val="000066"/>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67640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3"/>
                        <a:tabLst/>
                        <a:defRPr/>
                      </a:pPr>
                      <a:r>
                        <a:rPr lang="es-ES_tradnl" sz="1800" kern="1200" dirty="0" smtClean="0">
                          <a:solidFill>
                            <a:srgbClr val="000066"/>
                          </a:solidFill>
                          <a:latin typeface="Arial" pitchFamily="34" charset="0"/>
                          <a:ea typeface="+mn-ea"/>
                          <a:cs typeface="Arial" pitchFamily="34" charset="0"/>
                        </a:rPr>
                        <a:t> </a:t>
                      </a:r>
                      <a:r>
                        <a:rPr lang="es-ES_tradnl" sz="1800" b="1" kern="1200" dirty="0" smtClean="0">
                          <a:solidFill>
                            <a:srgbClr val="000066"/>
                          </a:solidFill>
                          <a:latin typeface="Arial" pitchFamily="34" charset="0"/>
                          <a:ea typeface="+mn-ea"/>
                          <a:cs typeface="Arial" pitchFamily="34" charset="0"/>
                        </a:rPr>
                        <a:t>Que </a:t>
                      </a:r>
                      <a:r>
                        <a:rPr lang="es-ES_tradnl" sz="1800" b="1" kern="1200" dirty="0" smtClean="0">
                          <a:solidFill>
                            <a:srgbClr val="FF0000"/>
                          </a:solidFill>
                          <a:latin typeface="Arial" pitchFamily="34" charset="0"/>
                          <a:ea typeface="+mn-ea"/>
                          <a:cs typeface="Arial" pitchFamily="34" charset="0"/>
                        </a:rPr>
                        <a:t>se destine</a:t>
                      </a:r>
                      <a:r>
                        <a:rPr lang="es-ES_tradnl" sz="1800" b="1" kern="1200" dirty="0" smtClean="0">
                          <a:solidFill>
                            <a:srgbClr val="000066"/>
                          </a:solidFill>
                          <a:latin typeface="Arial" pitchFamily="34" charset="0"/>
                          <a:ea typeface="+mn-ea"/>
                          <a:cs typeface="Arial" pitchFamily="34" charset="0"/>
                        </a:rPr>
                        <a:t> un importe equivalente a la deducción aplicada o abonada</a:t>
                      </a:r>
                      <a:r>
                        <a:rPr lang="es-ES_tradnl" sz="1800" kern="1200" dirty="0" smtClean="0">
                          <a:solidFill>
                            <a:srgbClr val="000066"/>
                          </a:solidFill>
                          <a:latin typeface="Arial" pitchFamily="34" charset="0"/>
                          <a:ea typeface="+mn-ea"/>
                          <a:cs typeface="Arial" pitchFamily="34" charset="0"/>
                        </a:rPr>
                        <a:t>, </a:t>
                      </a:r>
                      <a:r>
                        <a:rPr lang="es-ES_tradnl" sz="1800" b="1" kern="1200" dirty="0" smtClean="0">
                          <a:solidFill>
                            <a:srgbClr val="000066"/>
                          </a:solidFill>
                          <a:latin typeface="Arial" pitchFamily="34" charset="0"/>
                          <a:ea typeface="+mn-ea"/>
                          <a:cs typeface="Arial" pitchFamily="34" charset="0"/>
                        </a:rPr>
                        <a:t>a:</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kern="1200" dirty="0" smtClean="0">
                          <a:solidFill>
                            <a:srgbClr val="000066"/>
                          </a:solidFill>
                          <a:latin typeface="Arial" pitchFamily="34" charset="0"/>
                          <a:ea typeface="+mn-ea"/>
                          <a:cs typeface="Arial" pitchFamily="34" charset="0"/>
                        </a:rPr>
                        <a:t> </a:t>
                      </a:r>
                      <a:r>
                        <a:rPr lang="es-ES_tradnl" sz="1800" u="sng" kern="1200" dirty="0" smtClean="0">
                          <a:solidFill>
                            <a:srgbClr val="000066"/>
                          </a:solidFill>
                          <a:latin typeface="Arial" pitchFamily="34" charset="0"/>
                          <a:ea typeface="+mn-ea"/>
                          <a:cs typeface="Arial" pitchFamily="34" charset="0"/>
                        </a:rPr>
                        <a:t>gastos de </a:t>
                      </a:r>
                      <a:r>
                        <a:rPr lang="es-ES_tradnl" sz="1800" u="sng" kern="1200" dirty="0" err="1" smtClean="0">
                          <a:solidFill>
                            <a:srgbClr val="000066"/>
                          </a:solidFill>
                          <a:latin typeface="Arial" pitchFamily="34" charset="0"/>
                          <a:ea typeface="+mn-ea"/>
                          <a:cs typeface="Arial" pitchFamily="34" charset="0"/>
                        </a:rPr>
                        <a:t>I+D+i</a:t>
                      </a:r>
                      <a:endParaRPr lang="es-ES_tradnl" sz="1800" kern="1200" dirty="0" smtClean="0">
                        <a:solidFill>
                          <a:srgbClr val="000066"/>
                        </a:solidFill>
                        <a:latin typeface="Arial" pitchFamily="34" charset="0"/>
                        <a:ea typeface="+mn-ea"/>
                        <a:cs typeface="Arial" pitchFamily="34" charset="0"/>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dirty="0" smtClean="0">
                          <a:solidFill>
                            <a:srgbClr val="000066"/>
                          </a:solidFill>
                          <a:latin typeface="Arial" pitchFamily="34" charset="0"/>
                          <a:ea typeface="+mn-ea"/>
                          <a:cs typeface="Arial" pitchFamily="34" charset="0"/>
                        </a:rPr>
                        <a:t>ó  a inversiones en </a:t>
                      </a:r>
                      <a:r>
                        <a:rPr lang="es-ES_tradnl" sz="1800" u="sng" kern="1200" dirty="0" smtClean="0">
                          <a:solidFill>
                            <a:srgbClr val="000066"/>
                          </a:solidFill>
                          <a:latin typeface="Arial" pitchFamily="34" charset="0"/>
                          <a:ea typeface="+mn-ea"/>
                          <a:cs typeface="Arial" pitchFamily="34" charset="0"/>
                        </a:rPr>
                        <a:t>elementos</a:t>
                      </a:r>
                      <a:r>
                        <a:rPr lang="es-ES_tradnl" sz="1800" kern="1200" dirty="0" smtClean="0">
                          <a:solidFill>
                            <a:srgbClr val="000066"/>
                          </a:solidFill>
                          <a:latin typeface="Arial" pitchFamily="34" charset="0"/>
                          <a:ea typeface="+mn-ea"/>
                          <a:cs typeface="Arial" pitchFamily="34" charset="0"/>
                        </a:rPr>
                        <a:t> del inmovilizado material o activo intangible </a:t>
                      </a:r>
                      <a:r>
                        <a:rPr lang="es-ES_tradnl" sz="1800" u="sng" kern="1200" dirty="0" smtClean="0">
                          <a:solidFill>
                            <a:srgbClr val="000066"/>
                          </a:solidFill>
                          <a:latin typeface="Arial" pitchFamily="34" charset="0"/>
                          <a:ea typeface="+mn-ea"/>
                          <a:cs typeface="Arial" pitchFamily="34" charset="0"/>
                        </a:rPr>
                        <a:t>exclusivamente afectos</a:t>
                      </a:r>
                      <a:r>
                        <a:rPr lang="es-ES_tradnl" sz="1800" kern="1200" dirty="0" smtClean="0">
                          <a:solidFill>
                            <a:srgbClr val="000066"/>
                          </a:solidFill>
                          <a:latin typeface="Arial" pitchFamily="34" charset="0"/>
                          <a:ea typeface="+mn-ea"/>
                          <a:cs typeface="Arial" pitchFamily="34" charset="0"/>
                        </a:rPr>
                        <a:t> a dichas actividades, </a:t>
                      </a:r>
                      <a:r>
                        <a:rPr lang="es-ES_tradnl" sz="1800" i="1" kern="1200" dirty="0" smtClean="0">
                          <a:solidFill>
                            <a:srgbClr val="000066"/>
                          </a:solidFill>
                          <a:latin typeface="Arial" pitchFamily="34" charset="0"/>
                          <a:ea typeface="+mn-ea"/>
                          <a:cs typeface="Arial" pitchFamily="34" charset="0"/>
                        </a:rPr>
                        <a:t>excluidos los inmuebles</a:t>
                      </a:r>
                      <a:r>
                        <a:rPr lang="es-ES_tradnl" sz="1800" kern="1200" dirty="0" smtClean="0">
                          <a:solidFill>
                            <a:srgbClr val="000066"/>
                          </a:solidFill>
                          <a:latin typeface="Arial" pitchFamily="34" charset="0"/>
                          <a:ea typeface="+mn-ea"/>
                          <a:cs typeface="Arial" pitchFamily="34" charset="0"/>
                        </a:rPr>
                        <a:t>,</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kern="1200" dirty="0" smtClean="0">
                          <a:solidFill>
                            <a:srgbClr val="000066"/>
                          </a:solidFill>
                          <a:latin typeface="Arial" pitchFamily="34" charset="0"/>
                          <a:ea typeface="+mn-ea"/>
                          <a:cs typeface="Arial" pitchFamily="34" charset="0"/>
                        </a:rPr>
                        <a:t> </a:t>
                      </a:r>
                      <a:r>
                        <a:rPr lang="es-ES_tradnl" sz="1800" b="1" kern="1200" dirty="0" smtClean="0">
                          <a:solidFill>
                            <a:srgbClr val="000066"/>
                          </a:solidFill>
                          <a:latin typeface="Arial" pitchFamily="34" charset="0"/>
                          <a:ea typeface="+mn-ea"/>
                          <a:cs typeface="Arial" pitchFamily="34" charset="0"/>
                        </a:rPr>
                        <a:t>en los 24 meses siguientes </a:t>
                      </a:r>
                      <a:r>
                        <a:rPr lang="es-ES_tradnl" sz="1800" u="sng" kern="1200" dirty="0" smtClean="0">
                          <a:solidFill>
                            <a:srgbClr val="000066"/>
                          </a:solidFill>
                          <a:latin typeface="Arial" pitchFamily="34" charset="0"/>
                          <a:ea typeface="+mn-ea"/>
                          <a:cs typeface="Arial" pitchFamily="34" charset="0"/>
                        </a:rPr>
                        <a:t>a la finalización del período impositivo en cuya declaración se realice la correspondiente aplicación o abono</a:t>
                      </a:r>
                      <a:r>
                        <a:rPr lang="es-ES_tradnl" sz="1800" kern="1200" dirty="0" smtClean="0">
                          <a:solidFill>
                            <a:srgbClr val="000066"/>
                          </a:solidFill>
                          <a:latin typeface="Arial" pitchFamily="34" charset="0"/>
                          <a:ea typeface="+mn-ea"/>
                          <a:cs typeface="Arial" pitchFamily="34" charset="0"/>
                        </a:rPr>
                        <a:t>. </a:t>
                      </a:r>
                      <a:endParaRPr lang="es-ES_tradnl" sz="1800" b="1" u="none" dirty="0" smtClean="0">
                        <a:solidFill>
                          <a:srgbClr val="000066"/>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121920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4"/>
                        <a:tabLst/>
                        <a:defRPr/>
                      </a:pPr>
                      <a:r>
                        <a:rPr lang="es-ES_tradnl" sz="1800" kern="1200" dirty="0" smtClean="0">
                          <a:solidFill>
                            <a:srgbClr val="000066"/>
                          </a:solidFill>
                          <a:latin typeface="Arial" pitchFamily="34" charset="0"/>
                          <a:ea typeface="+mn-ea"/>
                          <a:cs typeface="Arial" pitchFamily="34" charset="0"/>
                        </a:rPr>
                        <a:t> Que la entidad haya obtenido </a:t>
                      </a:r>
                      <a:r>
                        <a:rPr lang="es-ES_tradnl" sz="1800" b="1" u="sng" kern="1200" dirty="0" smtClean="0">
                          <a:solidFill>
                            <a:srgbClr val="FF0000"/>
                          </a:solidFill>
                          <a:latin typeface="Arial" pitchFamily="34" charset="0"/>
                          <a:ea typeface="+mn-ea"/>
                          <a:cs typeface="Arial" pitchFamily="34" charset="0"/>
                        </a:rPr>
                        <a:t>un informe </a:t>
                      </a:r>
                      <a:r>
                        <a:rPr lang="es-ES_tradnl" sz="1800" b="1" u="sng" kern="1200" dirty="0" smtClean="0">
                          <a:solidFill>
                            <a:srgbClr val="000066"/>
                          </a:solidFill>
                          <a:latin typeface="Arial" pitchFamily="34" charset="0"/>
                          <a:ea typeface="+mn-ea"/>
                          <a:cs typeface="Arial" pitchFamily="34" charset="0"/>
                        </a:rPr>
                        <a:t>motivado</a:t>
                      </a:r>
                      <a:r>
                        <a:rPr lang="es-ES_tradnl" sz="1800" kern="1200" dirty="0" smtClean="0">
                          <a:solidFill>
                            <a:srgbClr val="000066"/>
                          </a:solidFill>
                          <a:latin typeface="Arial" pitchFamily="34" charset="0"/>
                          <a:ea typeface="+mn-ea"/>
                          <a:cs typeface="Arial" pitchFamily="34" charset="0"/>
                        </a:rPr>
                        <a:t> sobre: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dirty="0" smtClean="0">
                          <a:solidFill>
                            <a:srgbClr val="000066"/>
                          </a:solidFill>
                          <a:latin typeface="Arial" pitchFamily="34" charset="0"/>
                          <a:ea typeface="+mn-ea"/>
                          <a:cs typeface="Arial" pitchFamily="34" charset="0"/>
                        </a:rPr>
                        <a:t> </a:t>
                      </a:r>
                      <a:r>
                        <a:rPr lang="es-ES_tradnl" sz="1800" u="sng" kern="1200" dirty="0" smtClean="0">
                          <a:solidFill>
                            <a:srgbClr val="000066"/>
                          </a:solidFill>
                          <a:latin typeface="Arial" pitchFamily="34" charset="0"/>
                          <a:ea typeface="+mn-ea"/>
                          <a:cs typeface="Arial" pitchFamily="34" charset="0"/>
                        </a:rPr>
                        <a:t>la calificación </a:t>
                      </a:r>
                      <a:r>
                        <a:rPr lang="es-ES_tradnl" sz="1800" kern="1200" dirty="0" smtClean="0">
                          <a:solidFill>
                            <a:srgbClr val="000066"/>
                          </a:solidFill>
                          <a:latin typeface="Arial" pitchFamily="34" charset="0"/>
                          <a:ea typeface="+mn-ea"/>
                          <a:cs typeface="Arial" pitchFamily="34" charset="0"/>
                        </a:rPr>
                        <a:t>de la actividad como investigación y desarrollo o innovación tecnológica</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dirty="0" smtClean="0">
                          <a:solidFill>
                            <a:srgbClr val="000066"/>
                          </a:solidFill>
                          <a:latin typeface="Arial" pitchFamily="34" charset="0"/>
                          <a:ea typeface="+mn-ea"/>
                          <a:cs typeface="Arial" pitchFamily="34" charset="0"/>
                        </a:rPr>
                        <a:t> o </a:t>
                      </a:r>
                      <a:r>
                        <a:rPr lang="es-ES_tradnl" sz="1800" u="sng" kern="1200" dirty="0" smtClean="0">
                          <a:solidFill>
                            <a:srgbClr val="000066"/>
                          </a:solidFill>
                          <a:latin typeface="Arial" pitchFamily="34" charset="0"/>
                          <a:ea typeface="+mn-ea"/>
                          <a:cs typeface="Arial" pitchFamily="34" charset="0"/>
                        </a:rPr>
                        <a:t>un acuerdo previo de valoración </a:t>
                      </a:r>
                      <a:r>
                        <a:rPr lang="es-ES_tradnl" sz="1800" kern="1200" dirty="0" smtClean="0">
                          <a:solidFill>
                            <a:srgbClr val="000066"/>
                          </a:solidFill>
                          <a:latin typeface="Arial" pitchFamily="34" charset="0"/>
                          <a:ea typeface="+mn-ea"/>
                          <a:cs typeface="Arial" pitchFamily="34" charset="0"/>
                        </a:rPr>
                        <a:t>de los gastos e inversiones correspondientes a dichas actividades,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u="sng" kern="1200" dirty="0" smtClean="0">
                          <a:solidFill>
                            <a:srgbClr val="000066"/>
                          </a:solidFill>
                          <a:latin typeface="Arial" pitchFamily="34" charset="0"/>
                          <a:ea typeface="+mn-ea"/>
                          <a:cs typeface="Arial" pitchFamily="34" charset="0"/>
                        </a:rPr>
                        <a:t>en los términos</a:t>
                      </a:r>
                      <a:r>
                        <a:rPr lang="es-ES_tradnl" sz="1800" u="none" kern="1200" dirty="0" smtClean="0">
                          <a:solidFill>
                            <a:srgbClr val="000066"/>
                          </a:solidFill>
                          <a:latin typeface="Arial" pitchFamily="34" charset="0"/>
                          <a:ea typeface="+mn-ea"/>
                          <a:cs typeface="Arial" pitchFamily="34" charset="0"/>
                        </a:rPr>
                        <a:t> </a:t>
                      </a:r>
                      <a:r>
                        <a:rPr lang="es-ES_tradnl" sz="1800" kern="1200" dirty="0" smtClean="0">
                          <a:solidFill>
                            <a:srgbClr val="000066"/>
                          </a:solidFill>
                          <a:latin typeface="Arial" pitchFamily="34" charset="0"/>
                          <a:ea typeface="+mn-ea"/>
                          <a:cs typeface="Arial" pitchFamily="34" charset="0"/>
                        </a:rPr>
                        <a:t>establecidos en el apartado 4 del artículo 35 LIS. </a:t>
                      </a:r>
                      <a:endParaRPr lang="es-ES_tradnl" sz="1800" b="1" u="none" dirty="0" smtClean="0">
                        <a:solidFill>
                          <a:srgbClr val="000066"/>
                        </a:solidFill>
                        <a:latin typeface="Arial" pitchFamily="34" charset="0"/>
                        <a:cs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3791191826"/>
      </p:ext>
    </p:extLst>
  </p:cSld>
  <p:clrMapOvr>
    <a:masterClrMapping/>
  </p:clrMapOvr>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9E3AA8C1-13BC-4528-9F8C-62C3028894BB}" type="slidenum">
              <a:rPr lang="es-ES"/>
              <a:pPr>
                <a:defRPr/>
              </a:pPr>
              <a:t>412</a:t>
            </a:fld>
            <a:endParaRPr lang="es-ES" dirty="0"/>
          </a:p>
        </p:txBody>
      </p:sp>
      <p:sp>
        <p:nvSpPr>
          <p:cNvPr id="8499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3600" b="1" u="sng" dirty="0" smtClean="0">
                <a:solidFill>
                  <a:srgbClr val="FFFF00"/>
                </a:solidFill>
                <a:latin typeface="Arial" pitchFamily="34" charset="0"/>
              </a:rPr>
              <a:t>Enunciado EJEMPLO-1</a:t>
            </a:r>
            <a:r>
              <a:rPr lang="es-ES_tradnl" sz="3600" b="1" dirty="0" smtClean="0">
                <a:solidFill>
                  <a:srgbClr val="FFFF00"/>
                </a:solidFill>
                <a:latin typeface="Arial" pitchFamily="34" charset="0"/>
              </a:rPr>
              <a:t> </a:t>
            </a:r>
            <a:r>
              <a:rPr lang="es-ES_tradnl" sz="3600" b="1" dirty="0">
                <a:solidFill>
                  <a:srgbClr val="FFFF00"/>
                </a:solidFill>
                <a:latin typeface="Arial" pitchFamily="34" charset="0"/>
              </a:rPr>
              <a:t>art </a:t>
            </a:r>
            <a:r>
              <a:rPr lang="es-ES_tradnl" sz="3600" b="1" dirty="0" smtClean="0">
                <a:solidFill>
                  <a:srgbClr val="FFFF00"/>
                </a:solidFill>
                <a:latin typeface="Arial" pitchFamily="34" charset="0"/>
              </a:rPr>
              <a:t>39 </a:t>
            </a:r>
            <a:r>
              <a:rPr lang="es-ES_tradnl" sz="3600" b="1" dirty="0">
                <a:solidFill>
                  <a:srgbClr val="FFFF00"/>
                </a:solidFill>
                <a:latin typeface="Arial" pitchFamily="34" charset="0"/>
              </a:rPr>
              <a:t>LIS. </a:t>
            </a:r>
            <a:endParaRPr lang="es-ES" sz="3600" b="1" u="sng" dirty="0">
              <a:solidFill>
                <a:srgbClr val="FFFF00"/>
              </a:solidFill>
              <a:latin typeface="Arial" pitchFamily="34" charset="0"/>
            </a:endParaRPr>
          </a:p>
        </p:txBody>
      </p:sp>
      <p:sp>
        <p:nvSpPr>
          <p:cNvPr id="84997" name="Text Box 3"/>
          <p:cNvSpPr txBox="1">
            <a:spLocks noChangeArrowheads="1"/>
          </p:cNvSpPr>
          <p:nvPr/>
        </p:nvSpPr>
        <p:spPr bwMode="auto">
          <a:xfrm>
            <a:off x="0" y="757535"/>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b="1" u="sng" dirty="0" smtClean="0">
                <a:solidFill>
                  <a:srgbClr val="FF0000"/>
                </a:solidFill>
              </a:rPr>
              <a:t>E-1</a:t>
            </a:r>
            <a:r>
              <a:rPr lang="es-ES_tradnl" sz="2400" b="1" dirty="0" smtClean="0">
                <a:solidFill>
                  <a:srgbClr val="000066"/>
                </a:solidFill>
              </a:rPr>
              <a:t>  ESQUEMA </a:t>
            </a:r>
            <a:r>
              <a:rPr lang="es-ES_tradnl" sz="2400" b="1" dirty="0">
                <a:solidFill>
                  <a:srgbClr val="000066"/>
                </a:solidFill>
              </a:rPr>
              <a:t>DE LIQUIDACIÓN </a:t>
            </a:r>
            <a:r>
              <a:rPr lang="es-ES_tradnl" sz="2400" b="1" dirty="0" smtClean="0">
                <a:solidFill>
                  <a:srgbClr val="000066"/>
                </a:solidFill>
              </a:rPr>
              <a:t>IS. </a:t>
            </a:r>
            <a:endParaRPr lang="es-ES" sz="2400" b="1" u="sng" dirty="0">
              <a:solidFill>
                <a:srgbClr val="FF0000"/>
              </a:solidFill>
            </a:endParaRPr>
          </a:p>
        </p:txBody>
      </p:sp>
      <p:graphicFrame>
        <p:nvGraphicFramePr>
          <p:cNvPr id="8" name="7 Tabla"/>
          <p:cNvGraphicFramePr>
            <a:graphicFrameLocks noGrp="1"/>
          </p:cNvGraphicFramePr>
          <p:nvPr>
            <p:extLst/>
          </p:nvPr>
        </p:nvGraphicFramePr>
        <p:xfrm>
          <a:off x="152400" y="1493520"/>
          <a:ext cx="9601200" cy="414528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4145280">
                <a:tc>
                  <a:txBody>
                    <a:bodyPr/>
                    <a:lstStyle/>
                    <a:p>
                      <a:pPr marL="342900" indent="-342900">
                        <a:buFont typeface="Wingdings" pitchFamily="2" charset="2"/>
                        <a:buChar char="v"/>
                      </a:pPr>
                      <a:r>
                        <a:rPr lang="es-ES" sz="1800" b="1" kern="1200" dirty="0" smtClean="0">
                          <a:solidFill>
                            <a:schemeClr val="lt1"/>
                          </a:solidFill>
                          <a:latin typeface="Arial" pitchFamily="34" charset="0"/>
                          <a:ea typeface="+mn-ea"/>
                          <a:cs typeface="Arial" pitchFamily="34" charset="0"/>
                        </a:rPr>
                        <a:t>BUENASA es una sociedad que</a:t>
                      </a:r>
                      <a:r>
                        <a:rPr lang="es-ES_tradnl" sz="1800" b="1" kern="1200" dirty="0" smtClean="0">
                          <a:solidFill>
                            <a:schemeClr val="lt1"/>
                          </a:solidFill>
                          <a:latin typeface="Arial" pitchFamily="34" charset="0"/>
                          <a:ea typeface="+mn-ea"/>
                          <a:cs typeface="Arial" pitchFamily="34" charset="0"/>
                        </a:rPr>
                        <a:t> tiene los siguientes datos para proceder a la </a:t>
                      </a:r>
                      <a:r>
                        <a:rPr lang="es-ES_tradnl" sz="1800" b="1" u="sng"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liquidación del impuesto sobre sociedades</a:t>
                      </a:r>
                      <a:r>
                        <a:rPr lang="es-ES_tradnl" sz="1800" b="1" u="none"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  </a:t>
                      </a:r>
                      <a:r>
                        <a:rPr lang="es-ES_tradnl"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en el ejercicio N</a:t>
                      </a:r>
                      <a:r>
                        <a:rPr lang="es-ES_tradnl" sz="1800" b="1" kern="1200" dirty="0" smtClean="0">
                          <a:solidFill>
                            <a:schemeClr val="lt1"/>
                          </a:solidFill>
                          <a:latin typeface="Arial" pitchFamily="34" charset="0"/>
                          <a:ea typeface="+mn-ea"/>
                          <a:cs typeface="Arial" pitchFamily="34" charset="0"/>
                        </a:rPr>
                        <a:t>: </a:t>
                      </a:r>
                    </a:p>
                    <a:p>
                      <a:pPr marL="342900" indent="-342900">
                        <a:buFont typeface="Wingdings" pitchFamily="2" charset="2"/>
                        <a:buChar char="v"/>
                      </a:pP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Base imponible asciende a 200.000 €,</a:t>
                      </a:r>
                      <a:r>
                        <a:rPr lang="es-ES" sz="1800" b="1" kern="1200" baseline="0" dirty="0" smtClean="0">
                          <a:solidFill>
                            <a:schemeClr val="lt1"/>
                          </a:solidFill>
                          <a:latin typeface="Arial" pitchFamily="34" charset="0"/>
                          <a:ea typeface="+mn-ea"/>
                          <a:cs typeface="Arial" pitchFamily="34" charset="0"/>
                        </a:rPr>
                        <a:t> </a:t>
                      </a:r>
                      <a:r>
                        <a:rPr lang="es-ES" sz="1800" b="1" kern="1200" dirty="0" smtClean="0">
                          <a:solidFill>
                            <a:schemeClr val="lt1"/>
                          </a:solidFill>
                          <a:latin typeface="Arial" pitchFamily="34" charset="0"/>
                          <a:ea typeface="+mn-ea"/>
                          <a:cs typeface="Arial" pitchFamily="34" charset="0"/>
                        </a:rPr>
                        <a:t> tipo impositivo al 25%.</a:t>
                      </a:r>
                    </a:p>
                    <a:p>
                      <a:pPr marL="342900" indent="-342900">
                        <a:buFont typeface="Wingdings" pitchFamily="2" charset="2"/>
                        <a:buChar char="§"/>
                      </a:pPr>
                      <a:endParaRPr lang="es-ES" sz="10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r>
                        <a:rPr lang="es-ES" sz="1800" b="1" kern="1200" dirty="0" smtClean="0">
                          <a:solidFill>
                            <a:srgbClr val="FFFF66"/>
                          </a:solidFill>
                          <a:latin typeface="Arial" pitchFamily="34" charset="0"/>
                          <a:ea typeface="+mn-ea"/>
                          <a:cs typeface="Arial" pitchFamily="34" charset="0"/>
                        </a:rPr>
                        <a:t>Deducciones por Doble Imposición Internacional (DDII): 60.000 €    </a:t>
                      </a:r>
                    </a:p>
                    <a:p>
                      <a:pPr marL="342900" indent="-342900">
                        <a:buFont typeface="Wingdings" pitchFamily="2" charset="2"/>
                        <a:buNone/>
                      </a:pPr>
                      <a:r>
                        <a:rPr lang="es-ES" sz="1800" b="1" kern="1200" dirty="0" smtClean="0">
                          <a:solidFill>
                            <a:schemeClr val="lt1"/>
                          </a:solidFill>
                          <a:latin typeface="Arial" pitchFamily="34" charset="0"/>
                          <a:ea typeface="+mn-ea"/>
                          <a:cs typeface="Arial" pitchFamily="34" charset="0"/>
                        </a:rPr>
                        <a:t> </a:t>
                      </a:r>
                    </a:p>
                    <a:p>
                      <a:pPr marL="342900" indent="-342900" algn="l">
                        <a:buFont typeface="Wingdings" pitchFamily="2" charset="2"/>
                        <a:buNone/>
                      </a:pPr>
                      <a:r>
                        <a:rPr lang="es-ES" sz="1800" b="1" u="sng" kern="1200" dirty="0" smtClean="0">
                          <a:solidFill>
                            <a:schemeClr val="lt1"/>
                          </a:solidFill>
                          <a:latin typeface="Arial" pitchFamily="34" charset="0"/>
                          <a:ea typeface="+mn-ea"/>
                          <a:cs typeface="Arial" pitchFamily="34" charset="0"/>
                        </a:rPr>
                        <a:t>DOS SITUACIONES POSIBLES</a:t>
                      </a:r>
                      <a:r>
                        <a:rPr lang="es-ES" sz="1800" b="1" kern="1200" dirty="0" smtClean="0">
                          <a:solidFill>
                            <a:schemeClr val="lt1"/>
                          </a:solidFill>
                          <a:latin typeface="Arial" pitchFamily="34" charset="0"/>
                          <a:ea typeface="+mn-ea"/>
                          <a:cs typeface="Arial" pitchFamily="34" charset="0"/>
                        </a:rPr>
                        <a:t>:</a:t>
                      </a:r>
                    </a:p>
                    <a:p>
                      <a:pPr marL="342900" indent="-342900">
                        <a:buFont typeface="Wingdings" pitchFamily="2" charset="2"/>
                        <a:buNone/>
                      </a:pPr>
                      <a:endParaRPr lang="es-ES_tradnl" sz="1800" b="1" kern="1200" dirty="0" smtClean="0">
                        <a:solidFill>
                          <a:schemeClr val="lt1"/>
                        </a:solidFill>
                        <a:latin typeface="Arial" pitchFamily="34" charset="0"/>
                        <a:ea typeface="+mn-ea"/>
                        <a:cs typeface="Arial" pitchFamily="34" charset="0"/>
                      </a:endParaRPr>
                    </a:p>
                    <a:p>
                      <a:pPr marL="342900" lvl="0" indent="-342900">
                        <a:buFont typeface="+mj-lt"/>
                        <a:buAutoNum type="alphaLcParenR"/>
                      </a:pPr>
                      <a:r>
                        <a:rPr lang="es-ES" sz="1800" b="1" kern="1200" dirty="0" smtClean="0">
                          <a:solidFill>
                            <a:schemeClr val="lt1"/>
                          </a:solidFill>
                          <a:latin typeface="Arial" pitchFamily="34" charset="0"/>
                          <a:ea typeface="+mn-ea"/>
                          <a:cs typeface="Arial" pitchFamily="34" charset="0"/>
                        </a:rPr>
                        <a:t>Sociedad cuyo INCN &lt; 20.000.000</a:t>
                      </a:r>
                      <a:r>
                        <a:rPr lang="es-ES" sz="1800" b="1" kern="1200" baseline="0" dirty="0" smtClean="0">
                          <a:solidFill>
                            <a:schemeClr val="lt1"/>
                          </a:solidFill>
                          <a:latin typeface="Arial" pitchFamily="34" charset="0"/>
                          <a:ea typeface="+mn-ea"/>
                          <a:cs typeface="Arial" pitchFamily="34" charset="0"/>
                        </a:rPr>
                        <a:t> €</a:t>
                      </a:r>
                    </a:p>
                    <a:p>
                      <a:pPr marL="342900" lvl="0" indent="-342900">
                        <a:buFont typeface="+mj-lt"/>
                        <a:buAutoNum type="alphaLcParenR"/>
                      </a:pPr>
                      <a:endParaRPr lang="es-ES" sz="1400" b="1" kern="1200" baseline="0" dirty="0" smtClean="0">
                        <a:solidFill>
                          <a:schemeClr val="lt1"/>
                        </a:solidFill>
                        <a:latin typeface="Arial" pitchFamily="34" charset="0"/>
                        <a:ea typeface="+mn-ea"/>
                        <a:cs typeface="Arial" pitchFamily="34" charset="0"/>
                      </a:endParaRP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800" b="1" kern="1200" dirty="0" smtClean="0">
                          <a:solidFill>
                            <a:schemeClr val="lt1"/>
                          </a:solidFill>
                          <a:latin typeface="Arial" pitchFamily="34" charset="0"/>
                          <a:ea typeface="+mn-ea"/>
                          <a:cs typeface="Arial" pitchFamily="34" charset="0"/>
                        </a:rPr>
                        <a:t>Sociedad cuyo INCN ≥ 20.000.000</a:t>
                      </a:r>
                      <a:r>
                        <a:rPr lang="es-ES" sz="1800" b="1" kern="1200" baseline="0" dirty="0" smtClean="0">
                          <a:solidFill>
                            <a:schemeClr val="lt1"/>
                          </a:solidFill>
                          <a:latin typeface="Arial" pitchFamily="34" charset="0"/>
                          <a:ea typeface="+mn-ea"/>
                          <a:cs typeface="Arial" pitchFamily="34" charset="0"/>
                        </a:rPr>
                        <a:t> €</a:t>
                      </a:r>
                    </a:p>
                    <a:p>
                      <a:pPr marL="342900" lvl="0" indent="-342900">
                        <a:buFont typeface="+mj-lt"/>
                        <a:buAutoNum type="alphaLcParenR"/>
                      </a:pPr>
                      <a:endParaRPr lang="es-ES" sz="1800" b="1" kern="1200" dirty="0" smtClean="0">
                        <a:solidFill>
                          <a:schemeClr val="lt1"/>
                        </a:solidFill>
                        <a:latin typeface="Arial" pitchFamily="34" charset="0"/>
                        <a:ea typeface="+mn-ea"/>
                        <a:cs typeface="Arial" pitchFamily="34" charset="0"/>
                      </a:endParaRPr>
                    </a:p>
                    <a:p>
                      <a:pPr marL="342900" lvl="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Período impositivo: coincide con el </a:t>
                      </a:r>
                      <a:r>
                        <a:rPr lang="es-ES" sz="1800" b="1" u="sng" kern="1200" dirty="0" smtClean="0">
                          <a:solidFill>
                            <a:schemeClr val="lt1"/>
                          </a:solidFill>
                          <a:latin typeface="Arial" pitchFamily="34" charset="0"/>
                          <a:ea typeface="+mn-ea"/>
                          <a:cs typeface="Arial" pitchFamily="34" charset="0"/>
                        </a:rPr>
                        <a:t>año natural.</a:t>
                      </a: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11833047"/>
      </p:ext>
    </p:extLst>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C373A43-174F-474E-AB7E-D4D8AED87061}" type="slidenum">
              <a:rPr lang="es-ES"/>
              <a:pPr>
                <a:defRPr/>
              </a:pPr>
              <a:t>413</a:t>
            </a:fld>
            <a:endParaRPr lang="es-ES" dirty="0"/>
          </a:p>
        </p:txBody>
      </p:sp>
      <p:sp>
        <p:nvSpPr>
          <p:cNvPr id="87044"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Ejemplo- 1.a)</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
        <p:nvSpPr>
          <p:cNvPr id="87045" name="Text Box 3"/>
          <p:cNvSpPr txBox="1">
            <a:spLocks noChangeArrowheads="1"/>
          </p:cNvSpPr>
          <p:nvPr/>
        </p:nvSpPr>
        <p:spPr bwMode="auto">
          <a:xfrm>
            <a:off x="0" y="5334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u="sng" dirty="0" smtClean="0">
                <a:solidFill>
                  <a:srgbClr val="FF0000"/>
                </a:solidFill>
              </a:rPr>
              <a:t>E-1-a)</a:t>
            </a:r>
            <a:r>
              <a:rPr lang="es-ES_tradnl" dirty="0" smtClean="0">
                <a:solidFill>
                  <a:srgbClr val="FF0000"/>
                </a:solidFill>
              </a:rPr>
              <a:t>  </a:t>
            </a:r>
            <a:r>
              <a:rPr lang="es-ES_tradnl" b="1" dirty="0" smtClean="0">
                <a:solidFill>
                  <a:srgbClr val="000066"/>
                </a:solidFill>
              </a:rPr>
              <a:t>ESQUEMA </a:t>
            </a:r>
            <a:r>
              <a:rPr lang="es-ES_tradnl" b="1" dirty="0">
                <a:solidFill>
                  <a:srgbClr val="000066"/>
                </a:solidFill>
              </a:rPr>
              <a:t>DE LIQUIDACIÓN </a:t>
            </a:r>
            <a:r>
              <a:rPr lang="es-ES_tradnl" b="1" dirty="0" smtClean="0">
                <a:solidFill>
                  <a:srgbClr val="000066"/>
                </a:solidFill>
              </a:rPr>
              <a:t>IS    </a:t>
            </a:r>
            <a:r>
              <a:rPr lang="es-ES_tradnl" b="1" dirty="0" smtClean="0">
                <a:solidFill>
                  <a:srgbClr val="FF0000"/>
                </a:solidFill>
              </a:rPr>
              <a:t>INCN &lt; 20MM€</a:t>
            </a:r>
            <a:endParaRPr lang="es-ES" b="1" dirty="0">
              <a:solidFill>
                <a:srgbClr val="FF0000"/>
              </a:solidFill>
            </a:endParaRPr>
          </a:p>
        </p:txBody>
      </p:sp>
      <p:graphicFrame>
        <p:nvGraphicFramePr>
          <p:cNvPr id="10" name="9 Tabla"/>
          <p:cNvGraphicFramePr>
            <a:graphicFrameLocks noGrp="1"/>
          </p:cNvGraphicFramePr>
          <p:nvPr>
            <p:extLst/>
          </p:nvPr>
        </p:nvGraphicFramePr>
        <p:xfrm>
          <a:off x="152401" y="1066800"/>
          <a:ext cx="9677401" cy="3158863"/>
        </p:xfrm>
        <a:graphic>
          <a:graphicData uri="http://schemas.openxmlformats.org/drawingml/2006/table">
            <a:tbl>
              <a:tblPr/>
              <a:tblGrid>
                <a:gridCol w="5360076">
                  <a:extLst>
                    <a:ext uri="{9D8B030D-6E8A-4147-A177-3AD203B41FA5}">
                      <a16:colId xmlns="" xmlns:a16="http://schemas.microsoft.com/office/drawing/2014/main" val="20000"/>
                    </a:ext>
                  </a:extLst>
                </a:gridCol>
                <a:gridCol w="1797747">
                  <a:extLst>
                    <a:ext uri="{9D8B030D-6E8A-4147-A177-3AD203B41FA5}">
                      <a16:colId xmlns="" xmlns:a16="http://schemas.microsoft.com/office/drawing/2014/main" val="20001"/>
                    </a:ext>
                  </a:extLst>
                </a:gridCol>
                <a:gridCol w="1243693">
                  <a:extLst>
                    <a:ext uri="{9D8B030D-6E8A-4147-A177-3AD203B41FA5}">
                      <a16:colId xmlns="" xmlns:a16="http://schemas.microsoft.com/office/drawing/2014/main" val="20002"/>
                    </a:ext>
                  </a:extLst>
                </a:gridCol>
                <a:gridCol w="1275885">
                  <a:extLst>
                    <a:ext uri="{9D8B030D-6E8A-4147-A177-3AD203B41FA5}">
                      <a16:colId xmlns="" xmlns:a16="http://schemas.microsoft.com/office/drawing/2014/main" val="20003"/>
                    </a:ext>
                  </a:extLst>
                </a:gridCol>
              </a:tblGrid>
              <a:tr h="481608">
                <a:tc>
                  <a:txBody>
                    <a:bodyPr/>
                    <a:lstStyle/>
                    <a:p>
                      <a:pPr algn="just">
                        <a:spcAft>
                          <a:spcPts val="0"/>
                        </a:spcAft>
                      </a:pPr>
                      <a:r>
                        <a:rPr lang="es-ES_tradnl" sz="1800" b="1" dirty="0">
                          <a:solidFill>
                            <a:schemeClr val="tx1"/>
                          </a:solidFill>
                          <a:latin typeface="Arial"/>
                          <a:ea typeface="Times New Roman"/>
                          <a:cs typeface="Times New Roman"/>
                        </a:rPr>
                        <a:t>CONCEPTOS</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Importe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600" b="1" dirty="0">
                          <a:solidFill>
                            <a:schemeClr val="tx1"/>
                          </a:solidFill>
                          <a:latin typeface="Arial"/>
                          <a:ea typeface="Times New Roman"/>
                          <a:cs typeface="Times New Roman"/>
                        </a:rPr>
                        <a:t>Aplicada</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Pendiente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403659">
                <a:tc>
                  <a:txBody>
                    <a:bodyPr/>
                    <a:lstStyle/>
                    <a:p>
                      <a:pPr algn="just">
                        <a:spcAft>
                          <a:spcPts val="0"/>
                        </a:spcAft>
                      </a:pPr>
                      <a:r>
                        <a:rPr lang="es-ES_tradnl" sz="1800" b="1" dirty="0">
                          <a:solidFill>
                            <a:srgbClr val="000066"/>
                          </a:solidFill>
                          <a:latin typeface="Arial"/>
                          <a:ea typeface="Times New Roman"/>
                          <a:cs typeface="Times New Roman"/>
                        </a:rPr>
                        <a:t>Base Imponible</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1"/>
                  </a:ext>
                </a:extLst>
              </a:tr>
              <a:tr h="403659">
                <a:tc>
                  <a:txBody>
                    <a:bodyPr/>
                    <a:lstStyle/>
                    <a:p>
                      <a:pPr algn="just">
                        <a:spcAft>
                          <a:spcPts val="0"/>
                        </a:spcAft>
                      </a:pPr>
                      <a:r>
                        <a:rPr lang="es-ES_tradnl" sz="1800" b="1" dirty="0">
                          <a:solidFill>
                            <a:srgbClr val="000066"/>
                          </a:solidFill>
                          <a:latin typeface="Arial"/>
                          <a:ea typeface="Times New Roman"/>
                          <a:cs typeface="Times New Roman"/>
                        </a:rPr>
                        <a:t>Cuota </a:t>
                      </a:r>
                      <a:r>
                        <a:rPr lang="es-ES_tradnl" sz="1800" b="1" dirty="0" smtClean="0">
                          <a:solidFill>
                            <a:srgbClr val="000066"/>
                          </a:solidFill>
                          <a:latin typeface="Arial"/>
                          <a:ea typeface="Times New Roman"/>
                          <a:cs typeface="Times New Roman"/>
                        </a:rPr>
                        <a:t>Íntegra (25%)</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50.000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2"/>
                  </a:ext>
                </a:extLst>
              </a:tr>
              <a:tr h="403659">
                <a:tc>
                  <a:txBody>
                    <a:bodyPr/>
                    <a:lstStyle/>
                    <a:p>
                      <a:pPr algn="just">
                        <a:spcAft>
                          <a:spcPts val="0"/>
                        </a:spcAft>
                      </a:pPr>
                      <a:r>
                        <a:rPr lang="es-ES_tradnl" sz="1800" b="1" dirty="0">
                          <a:solidFill>
                            <a:srgbClr val="000066"/>
                          </a:solidFill>
                          <a:latin typeface="Arial"/>
                          <a:ea typeface="Times New Roman"/>
                          <a:cs typeface="Times New Roman"/>
                        </a:rPr>
                        <a:t>Deducción Doble Imposición </a:t>
                      </a:r>
                      <a:r>
                        <a:rPr lang="es-ES_tradnl" sz="1800" b="1" dirty="0" smtClean="0">
                          <a:solidFill>
                            <a:srgbClr val="000066"/>
                          </a:solidFill>
                          <a:latin typeface="Arial"/>
                          <a:ea typeface="Times New Roman"/>
                          <a:cs typeface="Times New Roman"/>
                        </a:rPr>
                        <a:t>Internacional</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r">
                        <a:spcAft>
                          <a:spcPts val="0"/>
                        </a:spcAft>
                      </a:pPr>
                      <a:r>
                        <a:rPr lang="es-ES_tradnl" sz="1800" b="1" dirty="0">
                          <a:solidFill>
                            <a:srgbClr val="FF0000"/>
                          </a:solidFill>
                          <a:latin typeface="Arial"/>
                          <a:ea typeface="Times New Roman"/>
                          <a:cs typeface="Times New Roman"/>
                        </a:rPr>
                        <a:t>-</a:t>
                      </a:r>
                      <a:r>
                        <a:rPr lang="es-ES_tradnl" sz="1800" b="1" dirty="0" smtClean="0">
                          <a:solidFill>
                            <a:srgbClr val="FF0000"/>
                          </a:solidFill>
                          <a:latin typeface="Arial"/>
                          <a:ea typeface="Times New Roman"/>
                          <a:cs typeface="Times New Roman"/>
                        </a:rPr>
                        <a:t>50.000</a:t>
                      </a:r>
                      <a:endParaRPr lang="es-ES_tradnl" sz="1800"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0000"/>
                          </a:solidFill>
                          <a:latin typeface="+mn-lt"/>
                          <a:ea typeface="Times New Roman"/>
                          <a:cs typeface="Times New Roman"/>
                        </a:rPr>
                        <a:t>50.000</a:t>
                      </a:r>
                      <a:endParaRPr lang="es-ES_tradnl" sz="1800" dirty="0" smtClean="0">
                        <a:solidFill>
                          <a:srgbClr val="FF0000"/>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0000"/>
                          </a:solidFill>
                          <a:latin typeface="+mn-lt"/>
                          <a:ea typeface="Times New Roman"/>
                          <a:cs typeface="Times New Roman"/>
                        </a:rPr>
                        <a:t>10.000</a:t>
                      </a:r>
                      <a:endParaRPr lang="es-ES_tradnl" sz="1800" dirty="0" smtClean="0">
                        <a:solidFill>
                          <a:srgbClr val="FF0000"/>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extLst>
                  <a:ext uri="{0D108BD9-81ED-4DB2-BD59-A6C34878D82A}">
                    <a16:rowId xmlns="" xmlns:a16="http://schemas.microsoft.com/office/drawing/2014/main" val="10003"/>
                  </a:ext>
                </a:extLst>
              </a:tr>
              <a:tr h="440355">
                <a:tc>
                  <a:txBody>
                    <a:bodyPr/>
                    <a:lstStyle/>
                    <a:p>
                      <a:pPr algn="just">
                        <a:spcAft>
                          <a:spcPts val="0"/>
                        </a:spcAft>
                      </a:pPr>
                      <a:r>
                        <a:rPr lang="es-ES_tradnl" sz="1800" b="1" dirty="0">
                          <a:solidFill>
                            <a:srgbClr val="000066"/>
                          </a:solidFill>
                          <a:latin typeface="Arial"/>
                          <a:ea typeface="Times New Roman"/>
                          <a:cs typeface="Times New Roman"/>
                        </a:rPr>
                        <a:t>Cuota Integra Ajustada Positiva (CIA+) ***</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r">
                        <a:spcAft>
                          <a:spcPts val="0"/>
                        </a:spcAft>
                      </a:pPr>
                      <a:r>
                        <a:rPr lang="es-ES_tradnl" sz="1800" b="1" dirty="0" smtClean="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403659">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Inversiones</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7"/>
                  </a:ext>
                </a:extLst>
              </a:tr>
              <a:tr h="622264">
                <a:tc>
                  <a:txBody>
                    <a:bodyPr/>
                    <a:lstStyle/>
                    <a:p>
                      <a:pPr algn="l">
                        <a:spcAft>
                          <a:spcPts val="0"/>
                        </a:spcAft>
                      </a:pPr>
                      <a:r>
                        <a:rPr lang="es-ES_tradnl" sz="1800" b="1" dirty="0">
                          <a:solidFill>
                            <a:srgbClr val="FFFFCC"/>
                          </a:solidFill>
                          <a:latin typeface="Arial"/>
                          <a:ea typeface="Times New Roman"/>
                          <a:cs typeface="Times New Roman"/>
                        </a:rPr>
                        <a:t>CUOTA LÍQUIDA</a:t>
                      </a: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smtClean="0">
                          <a:solidFill>
                            <a:srgbClr val="FFFFCC"/>
                          </a:solidFill>
                          <a:latin typeface="Arial"/>
                          <a:ea typeface="Times New Roman"/>
                          <a:cs typeface="Times New Roman"/>
                        </a:rPr>
                        <a:t>0</a:t>
                      </a: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s-ES_tradnl" sz="1800" dirty="0" smtClean="0">
                        <a:solidFill>
                          <a:srgbClr val="FFFF00"/>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s-ES_tradnl" sz="1800" dirty="0" smtClean="0">
                        <a:solidFill>
                          <a:srgbClr val="FFFF00"/>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bl>
          </a:graphicData>
        </a:graphic>
      </p:graphicFrame>
      <p:graphicFrame>
        <p:nvGraphicFramePr>
          <p:cNvPr id="6" name="9 Tabla"/>
          <p:cNvGraphicFramePr>
            <a:graphicFrameLocks noGrp="1"/>
          </p:cNvGraphicFramePr>
          <p:nvPr>
            <p:extLst/>
          </p:nvPr>
        </p:nvGraphicFramePr>
        <p:xfrm>
          <a:off x="152400" y="4541519"/>
          <a:ext cx="9601201" cy="1935481"/>
        </p:xfrm>
        <a:graphic>
          <a:graphicData uri="http://schemas.openxmlformats.org/drawingml/2006/table">
            <a:tbl>
              <a:tblPr/>
              <a:tblGrid>
                <a:gridCol w="4876800">
                  <a:extLst>
                    <a:ext uri="{9D8B030D-6E8A-4147-A177-3AD203B41FA5}">
                      <a16:colId xmlns="" xmlns:a16="http://schemas.microsoft.com/office/drawing/2014/main" val="20000"/>
                    </a:ext>
                  </a:extLst>
                </a:gridCol>
                <a:gridCol w="1295400">
                  <a:extLst>
                    <a:ext uri="{9D8B030D-6E8A-4147-A177-3AD203B41FA5}">
                      <a16:colId xmlns="" xmlns:a16="http://schemas.microsoft.com/office/drawing/2014/main" val="20001"/>
                    </a:ext>
                  </a:extLst>
                </a:gridCol>
                <a:gridCol w="3429001">
                  <a:extLst>
                    <a:ext uri="{9D8B030D-6E8A-4147-A177-3AD203B41FA5}">
                      <a16:colId xmlns="" xmlns:a16="http://schemas.microsoft.com/office/drawing/2014/main" val="20002"/>
                    </a:ext>
                  </a:extLst>
                </a:gridCol>
              </a:tblGrid>
              <a:tr h="51911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CONCEPTOS</a:t>
                      </a:r>
                      <a:endParaRPr kumimoji="0" lang="es-ES_tradnl" sz="1800" b="0" i="0" u="none" strike="noStrike" cap="none" normalizeH="0" baseline="0" dirty="0" smtClean="0">
                        <a:ln>
                          <a:noFill/>
                        </a:ln>
                        <a:solidFill>
                          <a:schemeClr val="tx1"/>
                        </a:solidFill>
                        <a:effectLst/>
                        <a:latin typeface="Arial" pitchFamily="34" charset="0"/>
                        <a:cs typeface="Times New Roman"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Importe</a:t>
                      </a:r>
                      <a:endParaRPr kumimoji="0" lang="es-ES_tradnl" sz="1800" b="0" i="0" u="none" strike="noStrike" cap="none" normalizeH="0" baseline="0" dirty="0" smtClean="0">
                        <a:ln>
                          <a:noFill/>
                        </a:ln>
                        <a:solidFill>
                          <a:schemeClr val="tx1"/>
                        </a:solidFill>
                        <a:effectLst/>
                        <a:latin typeface="Arial" pitchFamily="34" charset="0"/>
                        <a:cs typeface="Times New Roman"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Explicaciones</a:t>
                      </a:r>
                      <a:endParaRPr kumimoji="0" lang="es-ES_tradnl" sz="1800" b="0" i="0" u="none" strike="noStrike" cap="none" normalizeH="0" baseline="0" dirty="0" smtClean="0">
                        <a:ln>
                          <a:noFill/>
                        </a:ln>
                        <a:solidFill>
                          <a:schemeClr val="tx1"/>
                        </a:solidFill>
                        <a:effectLst/>
                        <a:latin typeface="Arial" pitchFamily="34" charset="0"/>
                        <a:cs typeface="Times New Roman"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481013">
                <a:tc>
                  <a:txBody>
                    <a:bodyPr/>
                    <a:lstStyle/>
                    <a:p>
                      <a:pPr algn="l">
                        <a:spcAft>
                          <a:spcPts val="0"/>
                        </a:spcAft>
                      </a:pPr>
                      <a:r>
                        <a:rPr lang="es-ES_tradnl" sz="1600" b="1" dirty="0" smtClean="0">
                          <a:solidFill>
                            <a:srgbClr val="000066"/>
                          </a:solidFill>
                          <a:latin typeface="+mn-lt"/>
                          <a:ea typeface="Times New Roman"/>
                          <a:cs typeface="Times New Roman"/>
                        </a:rPr>
                        <a:t>Deducción Doble Imposición Internacional (DDII)</a:t>
                      </a:r>
                      <a:endParaRPr lang="es-ES_tradnl" sz="1600" dirty="0">
                        <a:solidFill>
                          <a:srgbClr val="000066"/>
                        </a:solidFill>
                        <a:latin typeface="+mn-lt"/>
                        <a:ea typeface="Times New Roman"/>
                        <a:cs typeface="Times New Roman"/>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60.000</a:t>
                      </a: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extLst>
                  <a:ext uri="{0D108BD9-81ED-4DB2-BD59-A6C34878D82A}">
                    <a16:rowId xmlns="" xmlns:a16="http://schemas.microsoft.com/office/drawing/2014/main" val="10003"/>
                  </a:ext>
                </a:extLst>
              </a:tr>
              <a:tr h="481013">
                <a:tc>
                  <a: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s-ES_tradnl" sz="1600" b="1" i="0" u="none" strike="noStrike" cap="none" normalizeH="0" baseline="0" dirty="0" smtClean="0">
                          <a:ln>
                            <a:noFill/>
                          </a:ln>
                          <a:solidFill>
                            <a:srgbClr val="000066"/>
                          </a:solidFill>
                          <a:effectLst/>
                          <a:latin typeface="+mn-lt"/>
                          <a:cs typeface="Times New Roman" pitchFamily="18" charset="0"/>
                        </a:rPr>
                        <a:t>INCN &lt; 20 MM €: </a:t>
                      </a:r>
                      <a:r>
                        <a:rPr lang="es-ES_tradnl" sz="1600" b="1" dirty="0" smtClean="0">
                          <a:solidFill>
                            <a:srgbClr val="000066"/>
                          </a:solidFill>
                          <a:latin typeface="+mn-lt"/>
                          <a:ea typeface="Times New Roman"/>
                          <a:cs typeface="Times New Roman"/>
                        </a:rPr>
                        <a:t>DDII Aplicada hasta la CI total</a:t>
                      </a:r>
                      <a:endParaRPr kumimoji="0" lang="es-ES_tradnl" sz="1600" b="0" i="0" u="none" strike="noStrike" cap="none" normalizeH="0" baseline="0" dirty="0" smtClean="0">
                        <a:ln>
                          <a:noFill/>
                        </a:ln>
                        <a:solidFill>
                          <a:srgbClr val="000066"/>
                        </a:solidFill>
                        <a:effectLst/>
                        <a:latin typeface="+mn-lt"/>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50.000</a:t>
                      </a: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ü"/>
                        <a:tabLst/>
                      </a:pPr>
                      <a:r>
                        <a:rPr kumimoji="0" lang="es-ES_tradnl" sz="1600" b="1" i="0" u="none" strike="noStrike" cap="none" normalizeH="0" baseline="0" dirty="0" smtClean="0">
                          <a:ln>
                            <a:noFill/>
                          </a:ln>
                          <a:solidFill>
                            <a:srgbClr val="FF0000"/>
                          </a:solidFill>
                          <a:effectLst/>
                          <a:latin typeface="Arial" pitchFamily="34" charset="0"/>
                          <a:cs typeface="Times New Roman" pitchFamily="18" charset="0"/>
                        </a:rPr>
                        <a:t>No procede límite </a:t>
                      </a: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ü"/>
                        <a:tabLst/>
                        <a:defRPr/>
                      </a:pPr>
                      <a:r>
                        <a:rPr kumimoji="0" lang="es-ES_tradnl" sz="1600" b="1" i="0" u="none" strike="noStrike" cap="none" normalizeH="0" baseline="0" dirty="0" smtClean="0">
                          <a:ln>
                            <a:noFill/>
                          </a:ln>
                          <a:solidFill>
                            <a:srgbClr val="FF0000"/>
                          </a:solidFill>
                          <a:effectLst/>
                          <a:latin typeface="Arial" pitchFamily="34" charset="0"/>
                          <a:cs typeface="Times New Roman" pitchFamily="18" charset="0"/>
                        </a:rPr>
                        <a:t>Se puede deducir hasta la CI</a:t>
                      </a:r>
                      <a:endParaRPr kumimoji="0" lang="es-ES_tradnl" sz="1600" b="0" i="0" u="none" strike="noStrike" cap="none" normalizeH="0" baseline="0" dirty="0" smtClean="0">
                        <a:ln>
                          <a:noFill/>
                        </a:ln>
                        <a:solidFill>
                          <a:srgbClr val="FF0000"/>
                        </a:solidFill>
                        <a:effectLst/>
                        <a:latin typeface="Arial" pitchFamily="34" charset="0"/>
                        <a:cs typeface="Times New Roman" pitchFamily="18" charset="0"/>
                      </a:endParaRPr>
                    </a:p>
                  </a:txBody>
                  <a:tcPr marL="68580" marR="68580" marT="0"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618415151"/>
                  </a:ext>
                </a:extLst>
              </a:tr>
              <a:tr h="447675">
                <a:tc>
                  <a:txBody>
                    <a:bodyPr/>
                    <a:lstStyle/>
                    <a:p>
                      <a:pPr algn="l">
                        <a:spcAft>
                          <a:spcPts val="0"/>
                        </a:spcAft>
                      </a:pPr>
                      <a:r>
                        <a:rPr lang="es-ES_tradnl" sz="1600" b="1" dirty="0" smtClean="0">
                          <a:solidFill>
                            <a:srgbClr val="000066"/>
                          </a:solidFill>
                          <a:latin typeface="+mn-lt"/>
                          <a:ea typeface="Times New Roman"/>
                          <a:cs typeface="Times New Roman"/>
                        </a:rPr>
                        <a:t>DDII pendiente</a:t>
                      </a:r>
                      <a:endParaRPr lang="es-ES_tradnl" sz="1600" dirty="0">
                        <a:solidFill>
                          <a:srgbClr val="000066"/>
                        </a:solidFill>
                        <a:latin typeface="+mn-lt"/>
                        <a:ea typeface="Times New Roman"/>
                        <a:cs typeface="Times New Roman"/>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10.000</a:t>
                      </a: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1600" b="0" i="0" u="none" strike="noStrike" cap="none" normalizeH="0" baseline="0" dirty="0" smtClean="0">
                          <a:ln>
                            <a:noFill/>
                          </a:ln>
                          <a:solidFill>
                            <a:srgbClr val="FF0066"/>
                          </a:solidFill>
                          <a:effectLst/>
                          <a:latin typeface="Arial" pitchFamily="34" charset="0"/>
                          <a:cs typeface="Times New Roman" pitchFamily="18" charset="0"/>
                        </a:rPr>
                        <a:t>Pendiente sin límite temporal</a:t>
                      </a: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638864710"/>
      </p:ext>
    </p:extLst>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C373A43-174F-474E-AB7E-D4D8AED87061}" type="slidenum">
              <a:rPr lang="es-ES"/>
              <a:pPr>
                <a:defRPr/>
              </a:pPr>
              <a:t>414</a:t>
            </a:fld>
            <a:endParaRPr lang="es-ES" dirty="0"/>
          </a:p>
        </p:txBody>
      </p:sp>
      <p:sp>
        <p:nvSpPr>
          <p:cNvPr id="87045" name="Text Box 3"/>
          <p:cNvSpPr txBox="1">
            <a:spLocks noChangeArrowheads="1"/>
          </p:cNvSpPr>
          <p:nvPr/>
        </p:nvSpPr>
        <p:spPr bwMode="auto">
          <a:xfrm>
            <a:off x="0" y="5334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u="sng" dirty="0" smtClean="0">
                <a:solidFill>
                  <a:srgbClr val="FF0000"/>
                </a:solidFill>
              </a:rPr>
              <a:t>E-1-b)</a:t>
            </a:r>
            <a:r>
              <a:rPr lang="es-ES_tradnl" dirty="0" smtClean="0">
                <a:solidFill>
                  <a:srgbClr val="FF0000"/>
                </a:solidFill>
              </a:rPr>
              <a:t>  </a:t>
            </a:r>
            <a:r>
              <a:rPr lang="es-ES_tradnl" b="1" dirty="0" smtClean="0">
                <a:solidFill>
                  <a:srgbClr val="000066"/>
                </a:solidFill>
              </a:rPr>
              <a:t>ESQUEMA </a:t>
            </a:r>
            <a:r>
              <a:rPr lang="es-ES_tradnl" b="1" dirty="0">
                <a:solidFill>
                  <a:srgbClr val="000066"/>
                </a:solidFill>
              </a:rPr>
              <a:t>DE LIQUIDACIÓN </a:t>
            </a:r>
            <a:r>
              <a:rPr lang="es-ES_tradnl" b="1" dirty="0" smtClean="0">
                <a:solidFill>
                  <a:srgbClr val="000066"/>
                </a:solidFill>
              </a:rPr>
              <a:t>IS    </a:t>
            </a:r>
            <a:r>
              <a:rPr lang="es-ES_tradnl" b="1" dirty="0" smtClean="0">
                <a:solidFill>
                  <a:srgbClr val="FF0000"/>
                </a:solidFill>
              </a:rPr>
              <a:t>INCN ≥ 20MM€</a:t>
            </a:r>
            <a:endParaRPr lang="es-ES" b="1" dirty="0">
              <a:solidFill>
                <a:srgbClr val="FF0000"/>
              </a:solidFill>
            </a:endParaRPr>
          </a:p>
        </p:txBody>
      </p:sp>
      <p:graphicFrame>
        <p:nvGraphicFramePr>
          <p:cNvPr id="10" name="9 Tabla"/>
          <p:cNvGraphicFramePr>
            <a:graphicFrameLocks noGrp="1"/>
          </p:cNvGraphicFramePr>
          <p:nvPr>
            <p:extLst/>
          </p:nvPr>
        </p:nvGraphicFramePr>
        <p:xfrm>
          <a:off x="152401" y="1066800"/>
          <a:ext cx="9677401" cy="3158863"/>
        </p:xfrm>
        <a:graphic>
          <a:graphicData uri="http://schemas.openxmlformats.org/drawingml/2006/table">
            <a:tbl>
              <a:tblPr/>
              <a:tblGrid>
                <a:gridCol w="5360076">
                  <a:extLst>
                    <a:ext uri="{9D8B030D-6E8A-4147-A177-3AD203B41FA5}">
                      <a16:colId xmlns="" xmlns:a16="http://schemas.microsoft.com/office/drawing/2014/main" val="20000"/>
                    </a:ext>
                  </a:extLst>
                </a:gridCol>
                <a:gridCol w="1797747">
                  <a:extLst>
                    <a:ext uri="{9D8B030D-6E8A-4147-A177-3AD203B41FA5}">
                      <a16:colId xmlns="" xmlns:a16="http://schemas.microsoft.com/office/drawing/2014/main" val="20001"/>
                    </a:ext>
                  </a:extLst>
                </a:gridCol>
                <a:gridCol w="1243693">
                  <a:extLst>
                    <a:ext uri="{9D8B030D-6E8A-4147-A177-3AD203B41FA5}">
                      <a16:colId xmlns="" xmlns:a16="http://schemas.microsoft.com/office/drawing/2014/main" val="20002"/>
                    </a:ext>
                  </a:extLst>
                </a:gridCol>
                <a:gridCol w="1275885">
                  <a:extLst>
                    <a:ext uri="{9D8B030D-6E8A-4147-A177-3AD203B41FA5}">
                      <a16:colId xmlns="" xmlns:a16="http://schemas.microsoft.com/office/drawing/2014/main" val="20003"/>
                    </a:ext>
                  </a:extLst>
                </a:gridCol>
              </a:tblGrid>
              <a:tr h="481608">
                <a:tc>
                  <a:txBody>
                    <a:bodyPr/>
                    <a:lstStyle/>
                    <a:p>
                      <a:pPr algn="just">
                        <a:spcAft>
                          <a:spcPts val="0"/>
                        </a:spcAft>
                      </a:pPr>
                      <a:r>
                        <a:rPr lang="es-ES_tradnl" sz="1800" b="1" dirty="0">
                          <a:solidFill>
                            <a:schemeClr val="tx1"/>
                          </a:solidFill>
                          <a:latin typeface="Arial"/>
                          <a:ea typeface="Times New Roman"/>
                          <a:cs typeface="Times New Roman"/>
                        </a:rPr>
                        <a:t>CONCEPTOS</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Importe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600" b="1" dirty="0">
                          <a:solidFill>
                            <a:schemeClr val="tx1"/>
                          </a:solidFill>
                          <a:latin typeface="Arial"/>
                          <a:ea typeface="Times New Roman"/>
                          <a:cs typeface="Times New Roman"/>
                        </a:rPr>
                        <a:t>Aplicada</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Pendiente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403659">
                <a:tc>
                  <a:txBody>
                    <a:bodyPr/>
                    <a:lstStyle/>
                    <a:p>
                      <a:pPr algn="just">
                        <a:spcAft>
                          <a:spcPts val="0"/>
                        </a:spcAft>
                      </a:pPr>
                      <a:r>
                        <a:rPr lang="es-ES_tradnl" sz="1800" b="1" dirty="0">
                          <a:solidFill>
                            <a:srgbClr val="000066"/>
                          </a:solidFill>
                          <a:latin typeface="Arial"/>
                          <a:ea typeface="Times New Roman"/>
                          <a:cs typeface="Times New Roman"/>
                        </a:rPr>
                        <a:t>Base Imponible</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1"/>
                  </a:ext>
                </a:extLst>
              </a:tr>
              <a:tr h="403659">
                <a:tc>
                  <a:txBody>
                    <a:bodyPr/>
                    <a:lstStyle/>
                    <a:p>
                      <a:pPr algn="just">
                        <a:spcAft>
                          <a:spcPts val="0"/>
                        </a:spcAft>
                      </a:pPr>
                      <a:r>
                        <a:rPr lang="es-ES_tradnl" sz="1800" b="1" dirty="0">
                          <a:solidFill>
                            <a:srgbClr val="000066"/>
                          </a:solidFill>
                          <a:latin typeface="Arial"/>
                          <a:ea typeface="Times New Roman"/>
                          <a:cs typeface="Times New Roman"/>
                        </a:rPr>
                        <a:t>Cuota </a:t>
                      </a:r>
                      <a:r>
                        <a:rPr lang="es-ES_tradnl" sz="1800" b="1" dirty="0" smtClean="0">
                          <a:solidFill>
                            <a:srgbClr val="000066"/>
                          </a:solidFill>
                          <a:latin typeface="Arial"/>
                          <a:ea typeface="Times New Roman"/>
                          <a:cs typeface="Times New Roman"/>
                        </a:rPr>
                        <a:t>Íntegra (25%)</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50.000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2"/>
                  </a:ext>
                </a:extLst>
              </a:tr>
              <a:tr h="403659">
                <a:tc>
                  <a:txBody>
                    <a:bodyPr/>
                    <a:lstStyle/>
                    <a:p>
                      <a:pPr algn="just">
                        <a:spcAft>
                          <a:spcPts val="0"/>
                        </a:spcAft>
                      </a:pPr>
                      <a:r>
                        <a:rPr lang="es-ES_tradnl" sz="1800" b="1" dirty="0">
                          <a:solidFill>
                            <a:srgbClr val="000066"/>
                          </a:solidFill>
                          <a:latin typeface="Arial"/>
                          <a:ea typeface="Times New Roman"/>
                          <a:cs typeface="Times New Roman"/>
                        </a:rPr>
                        <a:t>Deducción Doble Imposición </a:t>
                      </a:r>
                      <a:r>
                        <a:rPr lang="es-ES_tradnl" sz="1800" b="1" dirty="0" smtClean="0">
                          <a:solidFill>
                            <a:srgbClr val="000066"/>
                          </a:solidFill>
                          <a:latin typeface="Arial"/>
                          <a:ea typeface="Times New Roman"/>
                          <a:cs typeface="Times New Roman"/>
                        </a:rPr>
                        <a:t>Internacional</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r">
                        <a:spcAft>
                          <a:spcPts val="0"/>
                        </a:spcAft>
                      </a:pPr>
                      <a:r>
                        <a:rPr lang="es-ES_tradnl" sz="1800" b="1" dirty="0" smtClean="0">
                          <a:solidFill>
                            <a:srgbClr val="FF0000"/>
                          </a:solidFill>
                          <a:latin typeface="Arial"/>
                          <a:ea typeface="Times New Roman"/>
                          <a:cs typeface="Times New Roman"/>
                        </a:rPr>
                        <a:t>-25.000</a:t>
                      </a:r>
                      <a:endParaRPr lang="es-ES_tradnl" sz="1800"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0000"/>
                          </a:solidFill>
                          <a:latin typeface="+mn-lt"/>
                          <a:ea typeface="Times New Roman"/>
                          <a:cs typeface="Times New Roman"/>
                        </a:rPr>
                        <a:t>25.000</a:t>
                      </a:r>
                      <a:endParaRPr lang="es-ES_tradnl" sz="1800" dirty="0" smtClean="0">
                        <a:solidFill>
                          <a:srgbClr val="FF0000"/>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0000"/>
                          </a:solidFill>
                          <a:latin typeface="+mn-lt"/>
                          <a:ea typeface="Times New Roman"/>
                          <a:cs typeface="Times New Roman"/>
                        </a:rPr>
                        <a:t>35.000</a:t>
                      </a:r>
                      <a:endParaRPr lang="es-ES_tradnl" sz="1800" dirty="0" smtClean="0">
                        <a:solidFill>
                          <a:srgbClr val="FF0000"/>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extLst>
                  <a:ext uri="{0D108BD9-81ED-4DB2-BD59-A6C34878D82A}">
                    <a16:rowId xmlns="" xmlns:a16="http://schemas.microsoft.com/office/drawing/2014/main" val="10003"/>
                  </a:ext>
                </a:extLst>
              </a:tr>
              <a:tr h="440355">
                <a:tc>
                  <a:txBody>
                    <a:bodyPr/>
                    <a:lstStyle/>
                    <a:p>
                      <a:pPr algn="just">
                        <a:spcAft>
                          <a:spcPts val="0"/>
                        </a:spcAft>
                      </a:pPr>
                      <a:r>
                        <a:rPr lang="es-ES_tradnl" sz="1800" b="1" dirty="0">
                          <a:solidFill>
                            <a:srgbClr val="000066"/>
                          </a:solidFill>
                          <a:latin typeface="Arial"/>
                          <a:ea typeface="Times New Roman"/>
                          <a:cs typeface="Times New Roman"/>
                        </a:rPr>
                        <a:t>Cuota Integra Ajustada Positiva (CIA+) ***</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r">
                        <a:spcAft>
                          <a:spcPts val="0"/>
                        </a:spcAft>
                      </a:pPr>
                      <a:r>
                        <a:rPr lang="es-ES_tradnl" sz="1800" b="1" dirty="0" smtClean="0">
                          <a:solidFill>
                            <a:srgbClr val="000066"/>
                          </a:solidFill>
                          <a:latin typeface="Arial"/>
                          <a:ea typeface="Times New Roman"/>
                          <a:cs typeface="Times New Roman"/>
                        </a:rPr>
                        <a:t>25.000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403659">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Inversiones: no hay </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7"/>
                  </a:ext>
                </a:extLst>
              </a:tr>
              <a:tr h="622264">
                <a:tc>
                  <a:txBody>
                    <a:bodyPr/>
                    <a:lstStyle/>
                    <a:p>
                      <a:pPr algn="l">
                        <a:spcAft>
                          <a:spcPts val="0"/>
                        </a:spcAft>
                      </a:pPr>
                      <a:r>
                        <a:rPr lang="es-ES_tradnl" sz="1800" b="1" dirty="0">
                          <a:solidFill>
                            <a:srgbClr val="FFFFCC"/>
                          </a:solidFill>
                          <a:latin typeface="Arial"/>
                          <a:ea typeface="Times New Roman"/>
                          <a:cs typeface="Times New Roman"/>
                        </a:rPr>
                        <a:t>CUOTA LÍQUIDA</a:t>
                      </a: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smtClean="0">
                          <a:solidFill>
                            <a:srgbClr val="FFFFCC"/>
                          </a:solidFill>
                          <a:latin typeface="Arial"/>
                          <a:ea typeface="Times New Roman"/>
                          <a:cs typeface="Times New Roman"/>
                        </a:rPr>
                        <a:t>25.000</a:t>
                      </a: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s-ES_tradnl" sz="1800" dirty="0" smtClean="0">
                        <a:solidFill>
                          <a:srgbClr val="FFFF00"/>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s-ES_tradnl" sz="1800" dirty="0" smtClean="0">
                        <a:solidFill>
                          <a:srgbClr val="FFFF00"/>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bl>
          </a:graphicData>
        </a:graphic>
      </p:graphicFrame>
      <p:graphicFrame>
        <p:nvGraphicFramePr>
          <p:cNvPr id="6" name="9 Tabla"/>
          <p:cNvGraphicFramePr>
            <a:graphicFrameLocks noGrp="1"/>
          </p:cNvGraphicFramePr>
          <p:nvPr>
            <p:extLst/>
          </p:nvPr>
        </p:nvGraphicFramePr>
        <p:xfrm>
          <a:off x="152400" y="4541519"/>
          <a:ext cx="9601201" cy="2002156"/>
        </p:xfrm>
        <a:graphic>
          <a:graphicData uri="http://schemas.openxmlformats.org/drawingml/2006/table">
            <a:tbl>
              <a:tblPr/>
              <a:tblGrid>
                <a:gridCol w="4876800">
                  <a:extLst>
                    <a:ext uri="{9D8B030D-6E8A-4147-A177-3AD203B41FA5}">
                      <a16:colId xmlns="" xmlns:a16="http://schemas.microsoft.com/office/drawing/2014/main" val="20000"/>
                    </a:ext>
                  </a:extLst>
                </a:gridCol>
                <a:gridCol w="1295400">
                  <a:extLst>
                    <a:ext uri="{9D8B030D-6E8A-4147-A177-3AD203B41FA5}">
                      <a16:colId xmlns="" xmlns:a16="http://schemas.microsoft.com/office/drawing/2014/main" val="20001"/>
                    </a:ext>
                  </a:extLst>
                </a:gridCol>
                <a:gridCol w="3429001">
                  <a:extLst>
                    <a:ext uri="{9D8B030D-6E8A-4147-A177-3AD203B41FA5}">
                      <a16:colId xmlns="" xmlns:a16="http://schemas.microsoft.com/office/drawing/2014/main" val="20002"/>
                    </a:ext>
                  </a:extLst>
                </a:gridCol>
              </a:tblGrid>
              <a:tr h="51911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CONCEPTOS</a:t>
                      </a:r>
                      <a:endParaRPr kumimoji="0" lang="es-ES_tradnl" sz="1800" b="0" i="0" u="none" strike="noStrike" cap="none" normalizeH="0" baseline="0" dirty="0" smtClean="0">
                        <a:ln>
                          <a:noFill/>
                        </a:ln>
                        <a:solidFill>
                          <a:schemeClr val="tx1"/>
                        </a:solidFill>
                        <a:effectLst/>
                        <a:latin typeface="Arial" pitchFamily="34" charset="0"/>
                        <a:cs typeface="Times New Roman"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Importe</a:t>
                      </a:r>
                      <a:endParaRPr kumimoji="0" lang="es-ES_tradnl" sz="1800" b="0" i="0" u="none" strike="noStrike" cap="none" normalizeH="0" baseline="0" dirty="0" smtClean="0">
                        <a:ln>
                          <a:noFill/>
                        </a:ln>
                        <a:solidFill>
                          <a:schemeClr val="tx1"/>
                        </a:solidFill>
                        <a:effectLst/>
                        <a:latin typeface="Arial" pitchFamily="34" charset="0"/>
                        <a:cs typeface="Times New Roman"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Explicaciones</a:t>
                      </a:r>
                      <a:endParaRPr kumimoji="0" lang="es-ES_tradnl" sz="1800" b="0" i="0" u="none" strike="noStrike" cap="none" normalizeH="0" baseline="0" dirty="0" smtClean="0">
                        <a:ln>
                          <a:noFill/>
                        </a:ln>
                        <a:solidFill>
                          <a:schemeClr val="tx1"/>
                        </a:solidFill>
                        <a:effectLst/>
                        <a:latin typeface="Arial" pitchFamily="34" charset="0"/>
                        <a:cs typeface="Times New Roman"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481013">
                <a:tc>
                  <a:txBody>
                    <a:bodyPr/>
                    <a:lstStyle/>
                    <a:p>
                      <a:pPr algn="l">
                        <a:spcAft>
                          <a:spcPts val="0"/>
                        </a:spcAft>
                      </a:pPr>
                      <a:r>
                        <a:rPr lang="es-ES_tradnl" sz="1600" b="1" dirty="0" smtClean="0">
                          <a:solidFill>
                            <a:srgbClr val="000066"/>
                          </a:solidFill>
                          <a:latin typeface="+mn-lt"/>
                          <a:ea typeface="Times New Roman"/>
                          <a:cs typeface="Times New Roman"/>
                        </a:rPr>
                        <a:t>Deducción Doble Imposición Internacional (DDII)</a:t>
                      </a:r>
                      <a:endParaRPr lang="es-ES_tradnl" sz="1600" dirty="0">
                        <a:solidFill>
                          <a:srgbClr val="000066"/>
                        </a:solidFill>
                        <a:latin typeface="+mn-lt"/>
                        <a:ea typeface="Times New Roman"/>
                        <a:cs typeface="Times New Roman"/>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60.000</a:t>
                      </a: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extLst>
                  <a:ext uri="{0D108BD9-81ED-4DB2-BD59-A6C34878D82A}">
                    <a16:rowId xmlns="" xmlns:a16="http://schemas.microsoft.com/office/drawing/2014/main" val="10003"/>
                  </a:ext>
                </a:extLst>
              </a:tr>
              <a:tr h="554355">
                <a:tc>
                  <a:txBody>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s-ES_tradnl" sz="1600" b="1" i="0" u="none" strike="noStrike" cap="none" normalizeH="0" baseline="0" dirty="0" smtClean="0">
                          <a:ln>
                            <a:noFill/>
                          </a:ln>
                          <a:solidFill>
                            <a:srgbClr val="000066"/>
                          </a:solidFill>
                          <a:effectLst/>
                          <a:latin typeface="+mn-lt"/>
                          <a:cs typeface="Times New Roman" pitchFamily="18" charset="0"/>
                        </a:rPr>
                        <a:t>INCN ≥ 20 MM €: </a:t>
                      </a:r>
                      <a:r>
                        <a:rPr lang="es-ES_tradnl" sz="1600" b="1" dirty="0" smtClean="0">
                          <a:solidFill>
                            <a:srgbClr val="000066"/>
                          </a:solidFill>
                          <a:latin typeface="+mn-lt"/>
                          <a:ea typeface="Times New Roman"/>
                          <a:cs typeface="Times New Roman"/>
                        </a:rPr>
                        <a:t>DDII Aplicada hasta </a:t>
                      </a:r>
                      <a:r>
                        <a:rPr lang="es-ES_tradnl" sz="1600" b="1" u="sng" dirty="0" smtClean="0">
                          <a:solidFill>
                            <a:srgbClr val="000066"/>
                          </a:solidFill>
                          <a:latin typeface="+mn-lt"/>
                          <a:ea typeface="Times New Roman"/>
                          <a:cs typeface="Times New Roman"/>
                        </a:rPr>
                        <a:t>límite</a:t>
                      </a:r>
                      <a:endParaRPr kumimoji="0" lang="es-ES_tradnl" sz="1600" b="0" i="0" u="sng" strike="noStrike" cap="none" normalizeH="0" baseline="0" dirty="0" smtClean="0">
                        <a:ln>
                          <a:noFill/>
                        </a:ln>
                        <a:solidFill>
                          <a:srgbClr val="000066"/>
                        </a:solidFill>
                        <a:effectLst/>
                        <a:latin typeface="+mn-lt"/>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25.000</a:t>
                      </a: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ü"/>
                        <a:tabLst/>
                      </a:pPr>
                      <a:r>
                        <a:rPr kumimoji="0" lang="es-ES_tradnl" sz="1600" b="1" i="0" u="none" strike="noStrike" cap="none" normalizeH="0" baseline="0" dirty="0" smtClean="0">
                          <a:ln>
                            <a:noFill/>
                          </a:ln>
                          <a:solidFill>
                            <a:srgbClr val="FF0000"/>
                          </a:solidFill>
                          <a:effectLst/>
                          <a:latin typeface="Arial" pitchFamily="34" charset="0"/>
                          <a:cs typeface="Times New Roman" pitchFamily="18" charset="0"/>
                        </a:rPr>
                        <a:t>Procede </a:t>
                      </a:r>
                      <a:r>
                        <a:rPr kumimoji="0" lang="es-ES_tradnl" sz="1600" b="1" i="0" u="sng" strike="noStrike" cap="none" normalizeH="0" baseline="0" dirty="0" smtClean="0">
                          <a:ln>
                            <a:noFill/>
                          </a:ln>
                          <a:solidFill>
                            <a:srgbClr val="FF0000"/>
                          </a:solidFill>
                          <a:effectLst/>
                          <a:latin typeface="Arial" pitchFamily="34" charset="0"/>
                          <a:cs typeface="Times New Roman" pitchFamily="18" charset="0"/>
                        </a:rPr>
                        <a:t>límite</a:t>
                      </a:r>
                      <a:r>
                        <a:rPr kumimoji="0" lang="es-ES_tradnl" sz="1600" b="1" i="0" u="none" strike="noStrike" cap="none" normalizeH="0" baseline="0" dirty="0" smtClean="0">
                          <a:ln>
                            <a:noFill/>
                          </a:ln>
                          <a:solidFill>
                            <a:srgbClr val="FF0000"/>
                          </a:solidFill>
                          <a:effectLst/>
                          <a:latin typeface="Arial" pitchFamily="34" charset="0"/>
                          <a:cs typeface="Times New Roman" pitchFamily="18" charset="0"/>
                        </a:rPr>
                        <a:t>: 50% s/ CI </a:t>
                      </a: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ü"/>
                        <a:tabLst/>
                        <a:defRPr/>
                      </a:pPr>
                      <a:r>
                        <a:rPr kumimoji="0" lang="es-ES_tradnl" sz="1600" b="1" i="0" u="none" strike="noStrike" cap="none" normalizeH="0" baseline="0" dirty="0" smtClean="0">
                          <a:ln>
                            <a:noFill/>
                          </a:ln>
                          <a:solidFill>
                            <a:srgbClr val="FF0000"/>
                          </a:solidFill>
                          <a:effectLst/>
                          <a:latin typeface="Arial" pitchFamily="34" charset="0"/>
                          <a:cs typeface="Times New Roman" pitchFamily="18" charset="0"/>
                        </a:rPr>
                        <a:t>Se puede deducir hasta 25.000</a:t>
                      </a:r>
                      <a:endParaRPr kumimoji="0" lang="es-ES_tradnl" sz="1600" b="0" i="0" u="none" strike="noStrike" cap="none" normalizeH="0" baseline="0" dirty="0" smtClean="0">
                        <a:ln>
                          <a:noFill/>
                        </a:ln>
                        <a:solidFill>
                          <a:srgbClr val="FF0000"/>
                        </a:solidFill>
                        <a:effectLst/>
                        <a:latin typeface="Arial" pitchFamily="34" charset="0"/>
                        <a:cs typeface="Times New Roman" pitchFamily="18" charset="0"/>
                      </a:endParaRPr>
                    </a:p>
                  </a:txBody>
                  <a:tcPr marL="68580" marR="68580" marT="0"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618415151"/>
                  </a:ext>
                </a:extLst>
              </a:tr>
              <a:tr h="447675">
                <a:tc>
                  <a:txBody>
                    <a:bodyPr/>
                    <a:lstStyle/>
                    <a:p>
                      <a:pPr algn="l">
                        <a:spcAft>
                          <a:spcPts val="0"/>
                        </a:spcAft>
                      </a:pPr>
                      <a:r>
                        <a:rPr lang="es-ES_tradnl" sz="1600" b="1" dirty="0" smtClean="0">
                          <a:solidFill>
                            <a:srgbClr val="000066"/>
                          </a:solidFill>
                          <a:latin typeface="+mn-lt"/>
                          <a:ea typeface="Times New Roman"/>
                          <a:cs typeface="Times New Roman"/>
                        </a:rPr>
                        <a:t>DDII pendiente</a:t>
                      </a:r>
                      <a:endParaRPr lang="es-ES_tradnl" sz="1600" dirty="0">
                        <a:solidFill>
                          <a:srgbClr val="000066"/>
                        </a:solidFill>
                        <a:latin typeface="+mn-lt"/>
                        <a:ea typeface="Times New Roman"/>
                        <a:cs typeface="Times New Roman"/>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35.000</a:t>
                      </a: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1600" b="0" i="0" u="none" strike="noStrike" cap="none" normalizeH="0" baseline="0" dirty="0" smtClean="0">
                          <a:ln>
                            <a:noFill/>
                          </a:ln>
                          <a:solidFill>
                            <a:srgbClr val="FF0066"/>
                          </a:solidFill>
                          <a:effectLst/>
                          <a:latin typeface="Arial" pitchFamily="34" charset="0"/>
                          <a:cs typeface="Times New Roman" pitchFamily="18" charset="0"/>
                        </a:rPr>
                        <a:t>Pendiente sin límite temporal</a:t>
                      </a: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extLst>
                  <a:ext uri="{0D108BD9-81ED-4DB2-BD59-A6C34878D82A}">
                    <a16:rowId xmlns="" xmlns:a16="http://schemas.microsoft.com/office/drawing/2014/main" val="10004"/>
                  </a:ext>
                </a:extLst>
              </a:tr>
            </a:tbl>
          </a:graphicData>
        </a:graphic>
      </p:graphicFrame>
      <p:sp>
        <p:nvSpPr>
          <p:cNvPr id="7"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Ejemplo- 1.b)</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Tree>
    <p:extLst>
      <p:ext uri="{BB962C8B-B14F-4D97-AF65-F5344CB8AC3E}">
        <p14:creationId xmlns="" xmlns:p14="http://schemas.microsoft.com/office/powerpoint/2010/main" val="2188217975"/>
      </p:ext>
    </p:extLst>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9E3AA8C1-13BC-4528-9F8C-62C3028894BB}" type="slidenum">
              <a:rPr lang="es-ES"/>
              <a:pPr>
                <a:defRPr/>
              </a:pPr>
              <a:t>415</a:t>
            </a:fld>
            <a:endParaRPr lang="es-ES" dirty="0"/>
          </a:p>
        </p:txBody>
      </p:sp>
      <p:sp>
        <p:nvSpPr>
          <p:cNvPr id="8499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3600" u="sng" dirty="0">
                <a:solidFill>
                  <a:srgbClr val="FFFF00"/>
                </a:solidFill>
                <a:latin typeface="Arial" pitchFamily="34" charset="0"/>
              </a:rPr>
              <a:t>Enunciado EJEMPLO-2</a:t>
            </a:r>
            <a:r>
              <a:rPr lang="es-ES_tradnl" sz="3600" b="1" dirty="0" smtClean="0">
                <a:solidFill>
                  <a:srgbClr val="FFFF00"/>
                </a:solidFill>
                <a:latin typeface="Arial" pitchFamily="34" charset="0"/>
              </a:rPr>
              <a:t> </a:t>
            </a:r>
            <a:r>
              <a:rPr lang="es-ES_tradnl" sz="3600" b="1" dirty="0">
                <a:solidFill>
                  <a:srgbClr val="FFFF00"/>
                </a:solidFill>
                <a:latin typeface="Arial" pitchFamily="34" charset="0"/>
              </a:rPr>
              <a:t>art </a:t>
            </a:r>
            <a:r>
              <a:rPr lang="es-ES_tradnl" sz="3600" b="1" dirty="0" smtClean="0">
                <a:solidFill>
                  <a:srgbClr val="FFFF00"/>
                </a:solidFill>
                <a:latin typeface="Arial" pitchFamily="34" charset="0"/>
              </a:rPr>
              <a:t>39 </a:t>
            </a:r>
            <a:r>
              <a:rPr lang="es-ES_tradnl" sz="3600" b="1" dirty="0">
                <a:solidFill>
                  <a:srgbClr val="FFFF00"/>
                </a:solidFill>
                <a:latin typeface="Arial" pitchFamily="34" charset="0"/>
              </a:rPr>
              <a:t>LIS. </a:t>
            </a:r>
            <a:endParaRPr lang="es-ES" sz="3600" b="1" u="sng" dirty="0">
              <a:solidFill>
                <a:srgbClr val="FFFF00"/>
              </a:solidFill>
              <a:latin typeface="Arial" pitchFamily="34" charset="0"/>
            </a:endParaRPr>
          </a:p>
        </p:txBody>
      </p:sp>
      <p:sp>
        <p:nvSpPr>
          <p:cNvPr id="84997" name="Text Box 3"/>
          <p:cNvSpPr txBox="1">
            <a:spLocks noChangeArrowheads="1"/>
          </p:cNvSpPr>
          <p:nvPr/>
        </p:nvSpPr>
        <p:spPr bwMode="auto">
          <a:xfrm>
            <a:off x="0" y="757535"/>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u="sng" dirty="0" smtClean="0">
                <a:solidFill>
                  <a:srgbClr val="FF0000"/>
                </a:solidFill>
              </a:rPr>
              <a:t>E-2</a:t>
            </a:r>
            <a:r>
              <a:rPr lang="es-ES_tradnl" sz="2400" dirty="0" smtClean="0">
                <a:solidFill>
                  <a:srgbClr val="FF0000"/>
                </a:solidFill>
              </a:rPr>
              <a:t>  </a:t>
            </a:r>
            <a:r>
              <a:rPr lang="es-ES_tradnl" sz="2400" b="1" dirty="0" smtClean="0">
                <a:solidFill>
                  <a:srgbClr val="000066"/>
                </a:solidFill>
              </a:rPr>
              <a:t>ESQUEMA </a:t>
            </a:r>
            <a:r>
              <a:rPr lang="es-ES_tradnl" sz="2400" b="1" dirty="0">
                <a:solidFill>
                  <a:srgbClr val="000066"/>
                </a:solidFill>
              </a:rPr>
              <a:t>DE LIQUIDACIÓN </a:t>
            </a:r>
            <a:r>
              <a:rPr lang="es-ES_tradnl" sz="2400" b="1" dirty="0" smtClean="0">
                <a:solidFill>
                  <a:srgbClr val="000066"/>
                </a:solidFill>
              </a:rPr>
              <a:t>IS</a:t>
            </a:r>
            <a:endParaRPr lang="es-ES" sz="2400" b="1" u="sng" dirty="0">
              <a:solidFill>
                <a:srgbClr val="FF0000"/>
              </a:solidFill>
            </a:endParaRPr>
          </a:p>
        </p:txBody>
      </p:sp>
      <p:graphicFrame>
        <p:nvGraphicFramePr>
          <p:cNvPr id="8" name="7 Tabla"/>
          <p:cNvGraphicFramePr>
            <a:graphicFrameLocks noGrp="1"/>
          </p:cNvGraphicFramePr>
          <p:nvPr>
            <p:extLst/>
          </p:nvPr>
        </p:nvGraphicFramePr>
        <p:xfrm>
          <a:off x="152400" y="1493520"/>
          <a:ext cx="9601200" cy="414528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4145280">
                <a:tc>
                  <a:txBody>
                    <a:bodyPr/>
                    <a:lstStyle/>
                    <a:p>
                      <a:pPr marL="342900" indent="-342900">
                        <a:buFont typeface="Wingdings" pitchFamily="2" charset="2"/>
                        <a:buChar char="v"/>
                      </a:pPr>
                      <a:r>
                        <a:rPr lang="es-ES" sz="1800" b="1" kern="1200" dirty="0" smtClean="0">
                          <a:solidFill>
                            <a:schemeClr val="lt1"/>
                          </a:solidFill>
                          <a:latin typeface="Arial" pitchFamily="34" charset="0"/>
                          <a:ea typeface="+mn-ea"/>
                          <a:cs typeface="Arial" pitchFamily="34" charset="0"/>
                        </a:rPr>
                        <a:t>BUENASA es una sociedad que</a:t>
                      </a:r>
                      <a:r>
                        <a:rPr lang="es-ES_tradnl" sz="1800" b="1" kern="1200" dirty="0" smtClean="0">
                          <a:solidFill>
                            <a:schemeClr val="lt1"/>
                          </a:solidFill>
                          <a:latin typeface="Arial" pitchFamily="34" charset="0"/>
                          <a:ea typeface="+mn-ea"/>
                          <a:cs typeface="Arial" pitchFamily="34" charset="0"/>
                        </a:rPr>
                        <a:t> tiene los siguientes datos para proceder a la </a:t>
                      </a:r>
                      <a:r>
                        <a:rPr lang="es-ES_tradnl" sz="1800" b="1" u="sng"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liquidación del impuesto sobre sociedades</a:t>
                      </a:r>
                      <a:r>
                        <a:rPr lang="es-ES_tradnl" sz="1800" b="1" u="none"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  </a:t>
                      </a:r>
                      <a:r>
                        <a:rPr lang="es-ES_tradnl"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en el ejercicio N</a:t>
                      </a:r>
                      <a:r>
                        <a:rPr lang="es-ES_tradnl" sz="1800" b="1" kern="1200" dirty="0" smtClean="0">
                          <a:solidFill>
                            <a:schemeClr val="lt1"/>
                          </a:solidFill>
                          <a:latin typeface="Arial" pitchFamily="34" charset="0"/>
                          <a:ea typeface="+mn-ea"/>
                          <a:cs typeface="Arial" pitchFamily="34" charset="0"/>
                        </a:rPr>
                        <a:t>: </a:t>
                      </a:r>
                    </a:p>
                    <a:p>
                      <a:pPr marL="342900" indent="-342900">
                        <a:buFont typeface="Wingdings" pitchFamily="2" charset="2"/>
                        <a:buChar char="v"/>
                      </a:pP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Base imponible asciende a 180.000,</a:t>
                      </a:r>
                      <a:r>
                        <a:rPr lang="es-ES" sz="1800" b="1" kern="1200" baseline="0" dirty="0" smtClean="0">
                          <a:solidFill>
                            <a:schemeClr val="lt1"/>
                          </a:solidFill>
                          <a:latin typeface="Arial" pitchFamily="34" charset="0"/>
                          <a:ea typeface="+mn-ea"/>
                          <a:cs typeface="Arial" pitchFamily="34" charset="0"/>
                        </a:rPr>
                        <a:t> </a:t>
                      </a:r>
                      <a:r>
                        <a:rPr lang="es-ES" sz="1800" b="1" kern="1200" dirty="0" smtClean="0">
                          <a:solidFill>
                            <a:schemeClr val="lt1"/>
                          </a:solidFill>
                          <a:latin typeface="Arial" pitchFamily="34" charset="0"/>
                          <a:ea typeface="+mn-ea"/>
                          <a:cs typeface="Arial" pitchFamily="34" charset="0"/>
                        </a:rPr>
                        <a:t> tipo impositivo al 25%.</a:t>
                      </a: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Deducciones por doble imposición internacional: 5.000    </a:t>
                      </a: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Por lo tanto, su </a:t>
                      </a:r>
                      <a:r>
                        <a:rPr lang="es-ES"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Cuota Íntegra Ajustada Positiva (CIA+) asciende a 40.000</a:t>
                      </a:r>
                      <a:r>
                        <a:rPr lang="es-ES" sz="1800" b="1" kern="1200" dirty="0" smtClean="0">
                          <a:solidFill>
                            <a:schemeClr val="lt1"/>
                          </a:solidFill>
                          <a:latin typeface="Arial" pitchFamily="34" charset="0"/>
                          <a:ea typeface="+mn-ea"/>
                          <a:cs typeface="Arial" pitchFamily="34" charset="0"/>
                        </a:rPr>
                        <a:t> </a:t>
                      </a:r>
                    </a:p>
                    <a:p>
                      <a:pPr marL="342900" indent="-342900">
                        <a:buFont typeface="Wingdings" pitchFamily="2" charset="2"/>
                        <a:buNone/>
                      </a:pPr>
                      <a:r>
                        <a:rPr lang="es-ES" sz="1800" b="1" kern="1200" dirty="0" smtClean="0">
                          <a:solidFill>
                            <a:schemeClr val="lt1"/>
                          </a:solidFill>
                          <a:latin typeface="Arial" pitchFamily="34" charset="0"/>
                          <a:ea typeface="+mn-ea"/>
                          <a:cs typeface="Arial" pitchFamily="34" charset="0"/>
                        </a:rPr>
                        <a:t> </a:t>
                      </a: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r>
                        <a:rPr lang="es-ES" sz="1800" b="1" u="sng" kern="1200" dirty="0" smtClean="0">
                          <a:solidFill>
                            <a:schemeClr val="lt1"/>
                          </a:solidFill>
                          <a:latin typeface="Arial" pitchFamily="34" charset="0"/>
                          <a:ea typeface="+mn-ea"/>
                          <a:cs typeface="Arial" pitchFamily="34" charset="0"/>
                        </a:rPr>
                        <a:t>Otras deducciones</a:t>
                      </a:r>
                      <a:r>
                        <a:rPr lang="es-ES" sz="1800" b="1" kern="1200" dirty="0" smtClean="0">
                          <a:solidFill>
                            <a:schemeClr val="lt1"/>
                          </a:solidFill>
                          <a:latin typeface="Arial" pitchFamily="34" charset="0"/>
                          <a:ea typeface="+mn-ea"/>
                          <a:cs typeface="Arial" pitchFamily="34" charset="0"/>
                        </a:rPr>
                        <a:t> aplicables son las siguientes:</a:t>
                      </a:r>
                      <a:endParaRPr lang="es-ES_tradnl" sz="1800" b="1" kern="1200" dirty="0" smtClean="0">
                        <a:solidFill>
                          <a:schemeClr val="lt1"/>
                        </a:solidFill>
                        <a:latin typeface="Arial" pitchFamily="34" charset="0"/>
                        <a:ea typeface="+mn-ea"/>
                        <a:cs typeface="Arial" pitchFamily="34" charset="0"/>
                      </a:endParaRPr>
                    </a:p>
                    <a:p>
                      <a:pPr marL="342900" lvl="0" indent="-342900">
                        <a:buFont typeface="+mj-lt"/>
                        <a:buAutoNum type="alphaLcParenR"/>
                      </a:pPr>
                      <a:r>
                        <a:rPr lang="es-ES" sz="1800" b="1" kern="1200" dirty="0" smtClean="0">
                          <a:solidFill>
                            <a:schemeClr val="lt1"/>
                          </a:solidFill>
                          <a:latin typeface="Arial" pitchFamily="34" charset="0"/>
                          <a:ea typeface="+mn-ea"/>
                          <a:cs typeface="Arial" pitchFamily="34" charset="0"/>
                        </a:rPr>
                        <a:t>Deducción por creación de empleo de trabajadores con discapacidad: 27.000   </a:t>
                      </a:r>
                      <a:endParaRPr lang="es-ES_tradnl" sz="1800" b="1" kern="1200" dirty="0" smtClean="0">
                        <a:solidFill>
                          <a:schemeClr val="lt1"/>
                        </a:solidFill>
                        <a:latin typeface="Arial" pitchFamily="34" charset="0"/>
                        <a:ea typeface="+mn-ea"/>
                        <a:cs typeface="Arial" pitchFamily="34" charset="0"/>
                      </a:endParaRPr>
                    </a:p>
                    <a:p>
                      <a:pPr marL="342900" lvl="0" indent="-342900">
                        <a:buFont typeface="+mj-lt"/>
                        <a:buAutoNum type="alphaLcParenR"/>
                      </a:pPr>
                      <a:endParaRPr lang="es-ES" sz="1800" b="1" kern="1200" dirty="0" smtClean="0">
                        <a:solidFill>
                          <a:schemeClr val="lt1"/>
                        </a:solidFill>
                        <a:latin typeface="Arial" pitchFamily="34" charset="0"/>
                        <a:ea typeface="+mn-ea"/>
                        <a:cs typeface="Arial" pitchFamily="34" charset="0"/>
                      </a:endParaRPr>
                    </a:p>
                    <a:p>
                      <a:pPr marL="342900" lvl="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Período impositivo: coincide con el </a:t>
                      </a:r>
                      <a:r>
                        <a:rPr lang="es-ES" sz="1800" b="1" u="sng" kern="1200" dirty="0" smtClean="0">
                          <a:solidFill>
                            <a:schemeClr val="lt1"/>
                          </a:solidFill>
                          <a:latin typeface="Arial" pitchFamily="34" charset="0"/>
                          <a:ea typeface="+mn-ea"/>
                          <a:cs typeface="Arial" pitchFamily="34" charset="0"/>
                        </a:rPr>
                        <a:t>año natural.</a:t>
                      </a: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500407227"/>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C373A43-174F-474E-AB7E-D4D8AED87061}" type="slidenum">
              <a:rPr lang="es-ES"/>
              <a:pPr>
                <a:defRPr/>
              </a:pPr>
              <a:t>416</a:t>
            </a:fld>
            <a:endParaRPr lang="es-ES" dirty="0"/>
          </a:p>
        </p:txBody>
      </p:sp>
      <p:sp>
        <p:nvSpPr>
          <p:cNvPr id="87045" name="Text Box 3"/>
          <p:cNvSpPr txBox="1">
            <a:spLocks noChangeArrowheads="1"/>
          </p:cNvSpPr>
          <p:nvPr/>
        </p:nvSpPr>
        <p:spPr bwMode="auto">
          <a:xfrm>
            <a:off x="0" y="712113"/>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_tradnl" sz="2200" u="sng" dirty="0">
                <a:solidFill>
                  <a:srgbClr val="FF0000"/>
                </a:solidFill>
              </a:rPr>
              <a:t>E-2</a:t>
            </a:r>
            <a:r>
              <a:rPr lang="es-ES_tradnl" sz="2200" dirty="0">
                <a:solidFill>
                  <a:srgbClr val="FF0000"/>
                </a:solidFill>
              </a:rPr>
              <a:t> </a:t>
            </a:r>
            <a:r>
              <a:rPr lang="es-ES_tradnl" sz="2200" dirty="0" smtClean="0">
                <a:solidFill>
                  <a:srgbClr val="FF0000"/>
                </a:solidFill>
              </a:rPr>
              <a:t> </a:t>
            </a:r>
            <a:r>
              <a:rPr lang="es-ES_tradnl" sz="2200" b="1" dirty="0" smtClean="0">
                <a:solidFill>
                  <a:srgbClr val="000066"/>
                </a:solidFill>
              </a:rPr>
              <a:t>ESQUEMA </a:t>
            </a:r>
            <a:r>
              <a:rPr lang="es-ES_tradnl" sz="2200" b="1" dirty="0">
                <a:solidFill>
                  <a:srgbClr val="000066"/>
                </a:solidFill>
              </a:rPr>
              <a:t>DE </a:t>
            </a:r>
            <a:r>
              <a:rPr lang="es-ES_tradnl" sz="2200" b="1" dirty="0" smtClean="0">
                <a:solidFill>
                  <a:srgbClr val="000066"/>
                </a:solidFill>
              </a:rPr>
              <a:t>LIQUIDACIÓN-1</a:t>
            </a:r>
            <a:endParaRPr lang="es-ES" sz="2200" b="1" dirty="0">
              <a:solidFill>
                <a:srgbClr val="FF0000"/>
              </a:solidFill>
            </a:endParaRPr>
          </a:p>
        </p:txBody>
      </p:sp>
      <p:graphicFrame>
        <p:nvGraphicFramePr>
          <p:cNvPr id="10" name="9 Tabla"/>
          <p:cNvGraphicFramePr>
            <a:graphicFrameLocks noGrp="1"/>
          </p:cNvGraphicFramePr>
          <p:nvPr>
            <p:extLst/>
          </p:nvPr>
        </p:nvGraphicFramePr>
        <p:xfrm>
          <a:off x="152401" y="1466679"/>
          <a:ext cx="9677401" cy="3562521"/>
        </p:xfrm>
        <a:graphic>
          <a:graphicData uri="http://schemas.openxmlformats.org/drawingml/2006/table">
            <a:tbl>
              <a:tblPr/>
              <a:tblGrid>
                <a:gridCol w="5360076">
                  <a:extLst>
                    <a:ext uri="{9D8B030D-6E8A-4147-A177-3AD203B41FA5}">
                      <a16:colId xmlns="" xmlns:a16="http://schemas.microsoft.com/office/drawing/2014/main" val="20000"/>
                    </a:ext>
                  </a:extLst>
                </a:gridCol>
                <a:gridCol w="1797747">
                  <a:extLst>
                    <a:ext uri="{9D8B030D-6E8A-4147-A177-3AD203B41FA5}">
                      <a16:colId xmlns="" xmlns:a16="http://schemas.microsoft.com/office/drawing/2014/main" val="20001"/>
                    </a:ext>
                  </a:extLst>
                </a:gridCol>
                <a:gridCol w="1243693">
                  <a:extLst>
                    <a:ext uri="{9D8B030D-6E8A-4147-A177-3AD203B41FA5}">
                      <a16:colId xmlns="" xmlns:a16="http://schemas.microsoft.com/office/drawing/2014/main" val="20002"/>
                    </a:ext>
                  </a:extLst>
                </a:gridCol>
                <a:gridCol w="1275885">
                  <a:extLst>
                    <a:ext uri="{9D8B030D-6E8A-4147-A177-3AD203B41FA5}">
                      <a16:colId xmlns="" xmlns:a16="http://schemas.microsoft.com/office/drawing/2014/main" val="20003"/>
                    </a:ext>
                  </a:extLst>
                </a:gridCol>
              </a:tblGrid>
              <a:tr h="481608">
                <a:tc>
                  <a:txBody>
                    <a:bodyPr/>
                    <a:lstStyle/>
                    <a:p>
                      <a:pPr algn="just">
                        <a:spcAft>
                          <a:spcPts val="0"/>
                        </a:spcAft>
                      </a:pPr>
                      <a:r>
                        <a:rPr lang="es-ES_tradnl" sz="1800" b="1" dirty="0">
                          <a:solidFill>
                            <a:schemeClr val="tx1"/>
                          </a:solidFill>
                          <a:latin typeface="Arial"/>
                          <a:ea typeface="Times New Roman"/>
                          <a:cs typeface="Times New Roman"/>
                        </a:rPr>
                        <a:t>CONCEPTOS</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Importe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600" b="1" dirty="0">
                          <a:solidFill>
                            <a:schemeClr val="tx1"/>
                          </a:solidFill>
                          <a:latin typeface="Arial"/>
                          <a:ea typeface="Times New Roman"/>
                          <a:cs typeface="Times New Roman"/>
                        </a:rPr>
                        <a:t>Aplicada</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Pendiente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403659">
                <a:tc>
                  <a:txBody>
                    <a:bodyPr/>
                    <a:lstStyle/>
                    <a:p>
                      <a:pPr algn="just">
                        <a:spcAft>
                          <a:spcPts val="0"/>
                        </a:spcAft>
                      </a:pPr>
                      <a:r>
                        <a:rPr lang="es-ES_tradnl" sz="1800" b="1" dirty="0">
                          <a:solidFill>
                            <a:srgbClr val="000066"/>
                          </a:solidFill>
                          <a:latin typeface="Arial"/>
                          <a:ea typeface="Times New Roman"/>
                          <a:cs typeface="Times New Roman"/>
                        </a:rPr>
                        <a:t>Base Imponible</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180.000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1"/>
                  </a:ext>
                </a:extLst>
              </a:tr>
              <a:tr h="403659">
                <a:tc>
                  <a:txBody>
                    <a:bodyPr/>
                    <a:lstStyle/>
                    <a:p>
                      <a:pPr algn="just">
                        <a:spcAft>
                          <a:spcPts val="0"/>
                        </a:spcAft>
                      </a:pPr>
                      <a:r>
                        <a:rPr lang="es-ES_tradnl" sz="1800" b="1" dirty="0">
                          <a:solidFill>
                            <a:srgbClr val="000066"/>
                          </a:solidFill>
                          <a:latin typeface="Arial"/>
                          <a:ea typeface="Times New Roman"/>
                          <a:cs typeface="Times New Roman"/>
                        </a:rPr>
                        <a:t>Cuota íntegra </a:t>
                      </a:r>
                      <a:r>
                        <a:rPr lang="es-ES_tradnl" sz="1800" b="1" dirty="0" smtClean="0">
                          <a:solidFill>
                            <a:srgbClr val="000066"/>
                          </a:solidFill>
                          <a:latin typeface="Arial"/>
                          <a:ea typeface="Times New Roman"/>
                          <a:cs typeface="Times New Roman"/>
                        </a:rPr>
                        <a:t>(25%)</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45.000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2"/>
                  </a:ext>
                </a:extLst>
              </a:tr>
              <a:tr h="403659">
                <a:tc>
                  <a:txBody>
                    <a:bodyPr/>
                    <a:lstStyle/>
                    <a:p>
                      <a:pPr algn="just">
                        <a:spcAft>
                          <a:spcPts val="0"/>
                        </a:spcAft>
                      </a:pPr>
                      <a:r>
                        <a:rPr lang="es-ES_tradnl" sz="1800" b="1" dirty="0">
                          <a:solidFill>
                            <a:srgbClr val="000066"/>
                          </a:solidFill>
                          <a:latin typeface="Arial"/>
                          <a:ea typeface="Times New Roman"/>
                          <a:cs typeface="Times New Roman"/>
                        </a:rPr>
                        <a:t>Deducción Doble Imposición </a:t>
                      </a:r>
                      <a:r>
                        <a:rPr lang="es-ES_tradnl" sz="1800" b="1" dirty="0" smtClean="0">
                          <a:solidFill>
                            <a:srgbClr val="000066"/>
                          </a:solidFill>
                          <a:latin typeface="Arial"/>
                          <a:ea typeface="Times New Roman"/>
                          <a:cs typeface="Times New Roman"/>
                        </a:rPr>
                        <a:t>Internacional</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-5.000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latin typeface="+mn-lt"/>
                          <a:ea typeface="Times New Roman"/>
                          <a:cs typeface="Times New Roman"/>
                        </a:rPr>
                        <a:t>5.000</a:t>
                      </a:r>
                      <a:endParaRPr lang="es-ES_tradnl" sz="1800" dirty="0" smtClean="0">
                        <a:solidFill>
                          <a:srgbClr val="000066"/>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0</a:t>
                      </a:r>
                      <a:endParaRPr lang="es-ES_tradnl" sz="1800" b="1"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3"/>
                  </a:ext>
                </a:extLst>
              </a:tr>
              <a:tr h="440355">
                <a:tc>
                  <a:txBody>
                    <a:bodyPr/>
                    <a:lstStyle/>
                    <a:p>
                      <a:pPr algn="just">
                        <a:spcAft>
                          <a:spcPts val="0"/>
                        </a:spcAft>
                      </a:pPr>
                      <a:r>
                        <a:rPr lang="es-ES_tradnl" sz="1800" b="1" dirty="0">
                          <a:solidFill>
                            <a:srgbClr val="000066"/>
                          </a:solidFill>
                          <a:latin typeface="Arial"/>
                          <a:ea typeface="Times New Roman"/>
                          <a:cs typeface="Times New Roman"/>
                        </a:rPr>
                        <a:t>Cuota Integra Ajustada Positiva (CIA+) ***</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a:spcAft>
                          <a:spcPts val="0"/>
                        </a:spcAft>
                      </a:pPr>
                      <a:r>
                        <a:rPr lang="es-ES_tradnl" sz="1800" b="1" dirty="0">
                          <a:solidFill>
                            <a:srgbClr val="000066"/>
                          </a:solidFill>
                          <a:latin typeface="Arial"/>
                          <a:ea typeface="Times New Roman"/>
                          <a:cs typeface="Times New Roman"/>
                        </a:rPr>
                        <a:t>40.000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extLst>
                  <a:ext uri="{0D108BD9-81ED-4DB2-BD59-A6C34878D82A}">
                    <a16:rowId xmlns="" xmlns:a16="http://schemas.microsoft.com/office/drawing/2014/main" val="10004"/>
                  </a:ext>
                </a:extLst>
              </a:tr>
              <a:tr h="807317">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Creación de empleo trabajadores </a:t>
                      </a:r>
                      <a:r>
                        <a:rPr lang="es-ES_tradnl" sz="1800" b="1" dirty="0" smtClean="0">
                          <a:solidFill>
                            <a:srgbClr val="000066"/>
                          </a:solidFill>
                          <a:latin typeface="Arial"/>
                          <a:ea typeface="Times New Roman"/>
                          <a:cs typeface="Times New Roman"/>
                        </a:rPr>
                        <a:t>con discapacidad </a:t>
                      </a:r>
                      <a:r>
                        <a:rPr lang="es-ES_tradnl" sz="1800" b="1" dirty="0">
                          <a:solidFill>
                            <a:srgbClr val="000066"/>
                          </a:solidFill>
                          <a:latin typeface="Arial"/>
                          <a:ea typeface="Times New Roman"/>
                          <a:cs typeface="Times New Roman"/>
                        </a:rPr>
                        <a:t>(</a:t>
                      </a:r>
                      <a:r>
                        <a:rPr lang="es-ES_tradnl" sz="1800" b="1" u="sng" dirty="0">
                          <a:solidFill>
                            <a:srgbClr val="000066"/>
                          </a:solidFill>
                          <a:latin typeface="Arial"/>
                          <a:ea typeface="Times New Roman"/>
                          <a:cs typeface="Times New Roman"/>
                        </a:rPr>
                        <a:t>Con</a:t>
                      </a:r>
                      <a:r>
                        <a:rPr lang="es-ES_tradnl" sz="1800" b="1" dirty="0">
                          <a:solidFill>
                            <a:srgbClr val="000066"/>
                          </a:solidFill>
                          <a:latin typeface="Arial"/>
                          <a:ea typeface="Times New Roman"/>
                          <a:cs typeface="Times New Roman"/>
                        </a:rPr>
                        <a:t> límite)</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-10.000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10.000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17.000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5"/>
                  </a:ext>
                </a:extLst>
              </a:tr>
              <a:tr h="622264">
                <a:tc>
                  <a:txBody>
                    <a:bodyPr/>
                    <a:lstStyle/>
                    <a:p>
                      <a:pPr algn="l">
                        <a:spcAft>
                          <a:spcPts val="0"/>
                        </a:spcAft>
                      </a:pPr>
                      <a:r>
                        <a:rPr lang="es-ES_tradnl" sz="1800" b="1" dirty="0">
                          <a:solidFill>
                            <a:srgbClr val="FFFFCC"/>
                          </a:solidFill>
                          <a:latin typeface="Arial"/>
                          <a:ea typeface="Times New Roman"/>
                          <a:cs typeface="Times New Roman"/>
                        </a:rPr>
                        <a:t>CUOTA LÍQUIDA</a:t>
                      </a: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smtClean="0">
                          <a:solidFill>
                            <a:srgbClr val="FFFFCC"/>
                          </a:solidFill>
                          <a:latin typeface="Arial"/>
                          <a:ea typeface="Times New Roman"/>
                          <a:cs typeface="Times New Roman"/>
                        </a:rPr>
                        <a:t>30.000</a:t>
                      </a: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r">
                        <a:spcAft>
                          <a:spcPts val="0"/>
                        </a:spcAft>
                      </a:pP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bl>
          </a:graphicData>
        </a:graphic>
      </p:graphicFrame>
      <p:sp>
        <p:nvSpPr>
          <p:cNvPr id="6"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Ejemplo- 2</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Tree>
    <p:extLst>
      <p:ext uri="{BB962C8B-B14F-4D97-AF65-F5344CB8AC3E}">
        <p14:creationId xmlns="" xmlns:p14="http://schemas.microsoft.com/office/powerpoint/2010/main" val="493574318"/>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DA93ED1E-2B30-400D-BCBA-257630AB1399}" type="slidenum">
              <a:rPr lang="es-ES"/>
              <a:pPr>
                <a:defRPr/>
              </a:pPr>
              <a:t>417</a:t>
            </a:fld>
            <a:endParaRPr lang="es-ES" dirty="0"/>
          </a:p>
        </p:txBody>
      </p:sp>
      <p:sp>
        <p:nvSpPr>
          <p:cNvPr id="86021" name="Text Box 3"/>
          <p:cNvSpPr txBox="1">
            <a:spLocks noChangeArrowheads="1"/>
          </p:cNvSpPr>
          <p:nvPr/>
        </p:nvSpPr>
        <p:spPr bwMode="auto">
          <a:xfrm>
            <a:off x="0" y="696914"/>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_tradnl" sz="2200" u="sng" dirty="0">
                <a:solidFill>
                  <a:srgbClr val="FF0000"/>
                </a:solidFill>
              </a:rPr>
              <a:t>E-2</a:t>
            </a:r>
            <a:r>
              <a:rPr lang="es-ES_tradnl" sz="2200" dirty="0">
                <a:solidFill>
                  <a:srgbClr val="FF0000"/>
                </a:solidFill>
              </a:rPr>
              <a:t> </a:t>
            </a:r>
            <a:r>
              <a:rPr lang="es-ES_tradnl" sz="2200" b="1" dirty="0" smtClean="0">
                <a:solidFill>
                  <a:srgbClr val="000066"/>
                </a:solidFill>
              </a:rPr>
              <a:t>ESQUEMA </a:t>
            </a:r>
            <a:r>
              <a:rPr lang="es-ES_tradnl" sz="2200" b="1" dirty="0">
                <a:solidFill>
                  <a:srgbClr val="000066"/>
                </a:solidFill>
              </a:rPr>
              <a:t>DE LIQUIDACIÓN IS-2  </a:t>
            </a:r>
            <a:r>
              <a:rPr lang="es-ES_tradnl" sz="2200" dirty="0" smtClean="0">
                <a:solidFill>
                  <a:srgbClr val="FF0000"/>
                </a:solidFill>
              </a:rPr>
              <a:t>APLICACIÓN</a:t>
            </a:r>
            <a:r>
              <a:rPr lang="es-ES" sz="2200" dirty="0" smtClean="0">
                <a:solidFill>
                  <a:srgbClr val="FF0000"/>
                </a:solidFill>
              </a:rPr>
              <a:t> </a:t>
            </a:r>
            <a:r>
              <a:rPr lang="es-ES_tradnl" sz="2200" b="1" u="sng" dirty="0" smtClean="0">
                <a:solidFill>
                  <a:srgbClr val="FF0000"/>
                </a:solidFill>
              </a:rPr>
              <a:t>LÍMITES</a:t>
            </a:r>
            <a:endParaRPr lang="es-ES" sz="2200" b="1" u="sng" dirty="0">
              <a:solidFill>
                <a:srgbClr val="FF0000"/>
              </a:solidFill>
            </a:endParaRPr>
          </a:p>
        </p:txBody>
      </p:sp>
      <p:graphicFrame>
        <p:nvGraphicFramePr>
          <p:cNvPr id="9" name="8 Tabla"/>
          <p:cNvGraphicFramePr>
            <a:graphicFrameLocks noGrp="1"/>
          </p:cNvGraphicFramePr>
          <p:nvPr>
            <p:extLst/>
          </p:nvPr>
        </p:nvGraphicFramePr>
        <p:xfrm>
          <a:off x="457201" y="1371600"/>
          <a:ext cx="7869019" cy="1219200"/>
        </p:xfrm>
        <a:graphic>
          <a:graphicData uri="http://schemas.openxmlformats.org/drawingml/2006/table">
            <a:tbl>
              <a:tblPr/>
              <a:tblGrid>
                <a:gridCol w="4541850">
                  <a:extLst>
                    <a:ext uri="{9D8B030D-6E8A-4147-A177-3AD203B41FA5}">
                      <a16:colId xmlns="" xmlns:a16="http://schemas.microsoft.com/office/drawing/2014/main" val="20000"/>
                    </a:ext>
                  </a:extLst>
                </a:gridCol>
                <a:gridCol w="1386809">
                  <a:extLst>
                    <a:ext uri="{9D8B030D-6E8A-4147-A177-3AD203B41FA5}">
                      <a16:colId xmlns="" xmlns:a16="http://schemas.microsoft.com/office/drawing/2014/main" val="20001"/>
                    </a:ext>
                  </a:extLst>
                </a:gridCol>
                <a:gridCol w="970180">
                  <a:extLst>
                    <a:ext uri="{9D8B030D-6E8A-4147-A177-3AD203B41FA5}">
                      <a16:colId xmlns="" xmlns:a16="http://schemas.microsoft.com/office/drawing/2014/main" val="20002"/>
                    </a:ext>
                  </a:extLst>
                </a:gridCol>
                <a:gridCol w="970180">
                  <a:extLst>
                    <a:ext uri="{9D8B030D-6E8A-4147-A177-3AD203B41FA5}">
                      <a16:colId xmlns="" xmlns:a16="http://schemas.microsoft.com/office/drawing/2014/main" val="20004"/>
                    </a:ext>
                  </a:extLst>
                </a:gridCol>
              </a:tblGrid>
              <a:tr h="452284">
                <a:tc>
                  <a:txBody>
                    <a:bodyPr/>
                    <a:lstStyle/>
                    <a:p>
                      <a:pPr algn="just">
                        <a:spcAft>
                          <a:spcPts val="0"/>
                        </a:spcAft>
                      </a:pPr>
                      <a:r>
                        <a:rPr lang="es-ES_tradnl" sz="1800" b="1" dirty="0">
                          <a:solidFill>
                            <a:srgbClr val="FFFF99"/>
                          </a:solidFill>
                          <a:latin typeface="Arial"/>
                          <a:ea typeface="Times New Roman"/>
                          <a:cs typeface="Times New Roman"/>
                        </a:rPr>
                        <a:t>CONCEPTOS</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25%</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50%</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766916">
                <a:tc>
                  <a:txBody>
                    <a:bodyPr/>
                    <a:lstStyle/>
                    <a:p>
                      <a:pPr algn="just">
                        <a:spcAft>
                          <a:spcPts val="0"/>
                        </a:spcAft>
                      </a:pPr>
                      <a:r>
                        <a:rPr lang="es-ES_tradnl" sz="1800" b="1" dirty="0">
                          <a:solidFill>
                            <a:srgbClr val="000066"/>
                          </a:solidFill>
                          <a:latin typeface="Arial"/>
                          <a:ea typeface="Times New Roman"/>
                          <a:cs typeface="Times New Roman"/>
                        </a:rPr>
                        <a:t>Cuota Integra Ajustada Positiva (CIA+)</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40.000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10.000</a:t>
                      </a:r>
                      <a:r>
                        <a:rPr lang="es-ES_tradnl" sz="1800" b="1" dirty="0" smtClean="0">
                          <a:solidFill>
                            <a:srgbClr val="FF0000"/>
                          </a:solidFill>
                          <a:latin typeface="Arial"/>
                          <a:ea typeface="Times New Roman"/>
                          <a:cs typeface="Times New Roman"/>
                        </a:rPr>
                        <a:t>*</a:t>
                      </a:r>
                      <a:endParaRPr lang="es-ES_tradnl" sz="1800"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800" b="1" dirty="0">
                          <a:solidFill>
                            <a:srgbClr val="000066"/>
                          </a:solidFill>
                          <a:latin typeface="Arial"/>
                          <a:ea typeface="Times New Roman"/>
                          <a:cs typeface="Times New Roman"/>
                        </a:rPr>
                        <a:t>20.000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graphicFrame>
        <p:nvGraphicFramePr>
          <p:cNvPr id="10" name="9 Tabla"/>
          <p:cNvGraphicFramePr>
            <a:graphicFrameLocks noGrp="1"/>
          </p:cNvGraphicFramePr>
          <p:nvPr>
            <p:extLst/>
          </p:nvPr>
        </p:nvGraphicFramePr>
        <p:xfrm>
          <a:off x="304800" y="3036700"/>
          <a:ext cx="9372600" cy="2754500"/>
        </p:xfrm>
        <a:graphic>
          <a:graphicData uri="http://schemas.openxmlformats.org/drawingml/2006/table">
            <a:tbl>
              <a:tblPr/>
              <a:tblGrid>
                <a:gridCol w="4448175">
                  <a:extLst>
                    <a:ext uri="{9D8B030D-6E8A-4147-A177-3AD203B41FA5}">
                      <a16:colId xmlns="" xmlns:a16="http://schemas.microsoft.com/office/drawing/2014/main" val="20000"/>
                    </a:ext>
                  </a:extLst>
                </a:gridCol>
                <a:gridCol w="1358208">
                  <a:extLst>
                    <a:ext uri="{9D8B030D-6E8A-4147-A177-3AD203B41FA5}">
                      <a16:colId xmlns="" xmlns:a16="http://schemas.microsoft.com/office/drawing/2014/main" val="20001"/>
                    </a:ext>
                  </a:extLst>
                </a:gridCol>
                <a:gridCol w="3566217">
                  <a:extLst>
                    <a:ext uri="{9D8B030D-6E8A-4147-A177-3AD203B41FA5}">
                      <a16:colId xmlns="" xmlns:a16="http://schemas.microsoft.com/office/drawing/2014/main" val="20002"/>
                    </a:ext>
                  </a:extLst>
                </a:gridCol>
              </a:tblGrid>
              <a:tr h="519447">
                <a:tc>
                  <a:txBody>
                    <a:bodyPr/>
                    <a:lstStyle/>
                    <a:p>
                      <a:pPr algn="just">
                        <a:spcAft>
                          <a:spcPts val="0"/>
                        </a:spcAft>
                      </a:pPr>
                      <a:r>
                        <a:rPr lang="es-ES_tradnl" sz="1800" b="1" dirty="0">
                          <a:solidFill>
                            <a:srgbClr val="FFFF99"/>
                          </a:solidFill>
                          <a:latin typeface="Arial"/>
                          <a:ea typeface="Times New Roman"/>
                          <a:cs typeface="Times New Roman"/>
                        </a:rPr>
                        <a:t>CONCEPTOS</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800" b="1" dirty="0">
                          <a:solidFill>
                            <a:srgbClr val="FFFF99"/>
                          </a:solidFill>
                          <a:latin typeface="Arial"/>
                          <a:ea typeface="Times New Roman"/>
                          <a:cs typeface="Times New Roman"/>
                        </a:rPr>
                        <a:t>Explicaciones</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47352">
                <a:tc>
                  <a:txBody>
                    <a:bodyPr/>
                    <a:lstStyle/>
                    <a:p>
                      <a:pPr algn="just">
                        <a:spcAft>
                          <a:spcPts val="0"/>
                        </a:spcAft>
                      </a:pPr>
                      <a:r>
                        <a:rPr lang="es-ES_tradnl" sz="1600" b="1" dirty="0">
                          <a:solidFill>
                            <a:schemeClr val="tx1"/>
                          </a:solidFill>
                          <a:latin typeface="Arial"/>
                          <a:ea typeface="Times New Roman"/>
                          <a:cs typeface="Times New Roman"/>
                        </a:rPr>
                        <a:t>Cuota Integra Ajustada Positiva (CIA+)</a:t>
                      </a:r>
                      <a:endParaRPr lang="es-ES_tradnl" sz="16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r">
                        <a:spcAft>
                          <a:spcPts val="0"/>
                        </a:spcAft>
                      </a:pPr>
                      <a:r>
                        <a:rPr lang="es-ES_tradnl" sz="1800" b="1" dirty="0">
                          <a:solidFill>
                            <a:schemeClr val="tx1"/>
                          </a:solidFill>
                          <a:latin typeface="Arial"/>
                          <a:ea typeface="Times New Roman"/>
                          <a:cs typeface="Times New Roman"/>
                        </a:rPr>
                        <a:t>40.000</a:t>
                      </a: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r">
                        <a:spcAft>
                          <a:spcPts val="0"/>
                        </a:spcAft>
                      </a:pPr>
                      <a:endParaRPr lang="es-ES_tradnl" sz="16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54359">
                <a:tc>
                  <a:txBody>
                    <a:bodyPr/>
                    <a:lstStyle/>
                    <a:p>
                      <a:pPr algn="just">
                        <a:spcAft>
                          <a:spcPts val="0"/>
                        </a:spcAft>
                      </a:pPr>
                      <a:r>
                        <a:rPr lang="es-ES_tradnl" sz="1800" b="1" dirty="0">
                          <a:solidFill>
                            <a:schemeClr val="tx1"/>
                          </a:solidFill>
                          <a:latin typeface="Arial"/>
                          <a:ea typeface="Times New Roman"/>
                          <a:cs typeface="Times New Roman"/>
                        </a:rPr>
                        <a:t>25% S/ CIA+</a:t>
                      </a: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10000"/>
                      </a:schemeClr>
                    </a:solidFill>
                  </a:tcPr>
                </a:tc>
                <a:tc>
                  <a:txBody>
                    <a:bodyPr/>
                    <a:lstStyle/>
                    <a:p>
                      <a:pPr algn="r">
                        <a:spcAft>
                          <a:spcPts val="0"/>
                        </a:spcAft>
                      </a:pPr>
                      <a:r>
                        <a:rPr lang="es-ES_tradnl" sz="1800" b="1" dirty="0">
                          <a:solidFill>
                            <a:schemeClr val="tx1"/>
                          </a:solidFill>
                          <a:latin typeface="Arial"/>
                          <a:ea typeface="Times New Roman"/>
                          <a:cs typeface="Times New Roman"/>
                        </a:rPr>
                        <a:t>10.000</a:t>
                      </a: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60000"/>
                        <a:lumOff val="40000"/>
                      </a:schemeClr>
                    </a:solidFill>
                  </a:tcPr>
                </a:tc>
                <a:tc>
                  <a:txBody>
                    <a:bodyPr/>
                    <a:lstStyle/>
                    <a:p>
                      <a:pPr algn="r">
                        <a:spcAft>
                          <a:spcPts val="0"/>
                        </a:spcAft>
                      </a:pPr>
                      <a:endParaRPr lang="es-ES_tradnl" sz="16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66671">
                <a:tc>
                  <a:txBody>
                    <a:bodyPr/>
                    <a:lstStyle/>
                    <a:p>
                      <a:pPr algn="just">
                        <a:spcAft>
                          <a:spcPts val="0"/>
                        </a:spcAft>
                      </a:pPr>
                      <a:r>
                        <a:rPr lang="es-ES_tradnl" sz="1600" b="1" dirty="0">
                          <a:solidFill>
                            <a:srgbClr val="000066"/>
                          </a:solidFill>
                          <a:latin typeface="Arial"/>
                          <a:ea typeface="Times New Roman"/>
                          <a:cs typeface="Times New Roman"/>
                        </a:rPr>
                        <a:t>Deducción</a:t>
                      </a:r>
                      <a:r>
                        <a:rPr lang="es-ES_tradnl" sz="1600" dirty="0">
                          <a:solidFill>
                            <a:srgbClr val="000066"/>
                          </a:solidFill>
                          <a:latin typeface="Arial"/>
                          <a:ea typeface="Times New Roman"/>
                          <a:cs typeface="Times New Roman"/>
                        </a:rPr>
                        <a:t> </a:t>
                      </a:r>
                      <a:r>
                        <a:rPr lang="es-ES_tradnl" sz="1600" b="1" dirty="0">
                          <a:solidFill>
                            <a:srgbClr val="000066"/>
                          </a:solidFill>
                          <a:latin typeface="Arial"/>
                          <a:ea typeface="Times New Roman"/>
                          <a:cs typeface="Times New Roman"/>
                        </a:rPr>
                        <a:t>I+D</a:t>
                      </a:r>
                      <a:endParaRPr lang="es-ES_tradnl" sz="16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l">
                        <a:spcAft>
                          <a:spcPts val="0"/>
                        </a:spcAft>
                      </a:pPr>
                      <a:r>
                        <a:rPr lang="es-ES_tradnl" sz="1600" b="1" u="sng" dirty="0" smtClean="0">
                          <a:solidFill>
                            <a:srgbClr val="FF0000"/>
                          </a:solidFill>
                          <a:latin typeface="Arial"/>
                          <a:ea typeface="Times New Roman"/>
                          <a:cs typeface="Times New Roman"/>
                        </a:rPr>
                        <a:t>Límite que procede</a:t>
                      </a:r>
                      <a:r>
                        <a:rPr lang="es-ES_tradnl" sz="1600" b="1" u="none" dirty="0" smtClean="0">
                          <a:solidFill>
                            <a:srgbClr val="FF0000"/>
                          </a:solidFill>
                          <a:latin typeface="Arial"/>
                          <a:ea typeface="Times New Roman"/>
                          <a:cs typeface="Times New Roman"/>
                        </a:rPr>
                        <a:t> </a:t>
                      </a:r>
                      <a:r>
                        <a:rPr lang="es-ES_tradnl" sz="1600" b="1" dirty="0" smtClean="0">
                          <a:solidFill>
                            <a:srgbClr val="FF0000"/>
                          </a:solidFill>
                          <a:latin typeface="Arial"/>
                          <a:ea typeface="Times New Roman"/>
                          <a:cs typeface="Times New Roman"/>
                        </a:rPr>
                        <a:t>25% </a:t>
                      </a:r>
                      <a:r>
                        <a:rPr lang="es-ES_tradnl" sz="1600" b="1" dirty="0">
                          <a:solidFill>
                            <a:srgbClr val="FF0000"/>
                          </a:solidFill>
                          <a:latin typeface="Arial"/>
                          <a:ea typeface="Times New Roman"/>
                          <a:cs typeface="Times New Roman"/>
                        </a:rPr>
                        <a:t>S/ CIA+*</a:t>
                      </a:r>
                      <a:endParaRPr lang="es-ES_tradnl" sz="1600"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4"/>
                  </a:ext>
                </a:extLst>
              </a:tr>
              <a:tr h="566671">
                <a:tc>
                  <a:txBody>
                    <a:bodyPr/>
                    <a:lstStyle/>
                    <a:p>
                      <a:pPr algn="just">
                        <a:spcAft>
                          <a:spcPts val="0"/>
                        </a:spcAft>
                      </a:pPr>
                      <a:r>
                        <a:rPr lang="es-ES_tradnl" sz="1600" b="1" dirty="0" smtClean="0">
                          <a:solidFill>
                            <a:srgbClr val="000066"/>
                          </a:solidFill>
                          <a:latin typeface="Arial"/>
                          <a:ea typeface="Times New Roman"/>
                          <a:cs typeface="Times New Roman"/>
                        </a:rPr>
                        <a:t>25% </a:t>
                      </a:r>
                      <a:r>
                        <a:rPr lang="es-ES_tradnl" sz="1600" b="1" dirty="0">
                          <a:solidFill>
                            <a:srgbClr val="000066"/>
                          </a:solidFill>
                          <a:latin typeface="Arial"/>
                          <a:ea typeface="Times New Roman"/>
                          <a:cs typeface="Times New Roman"/>
                        </a:rPr>
                        <a:t>S/ CIA+</a:t>
                      </a:r>
                      <a:endParaRPr lang="es-ES_tradnl" sz="16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10.000</a:t>
                      </a:r>
                      <a:r>
                        <a:rPr lang="es-ES_tradnl" sz="1800" b="1" dirty="0" smtClean="0">
                          <a:solidFill>
                            <a:srgbClr val="FF0000"/>
                          </a:solidFill>
                          <a:latin typeface="Arial"/>
                          <a:ea typeface="Times New Roman"/>
                          <a:cs typeface="Times New Roman"/>
                        </a:rPr>
                        <a:t>*</a:t>
                      </a:r>
                      <a:endParaRPr lang="es-ES_tradnl" sz="1800"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600" b="1" dirty="0">
                          <a:solidFill>
                            <a:srgbClr val="000066"/>
                          </a:solidFill>
                          <a:latin typeface="Arial"/>
                          <a:ea typeface="Times New Roman"/>
                          <a:cs typeface="Times New Roman"/>
                        </a:rPr>
                        <a:t>Límite que procede</a:t>
                      </a:r>
                      <a:r>
                        <a:rPr lang="es-ES_tradnl" sz="1600" b="1" dirty="0">
                          <a:solidFill>
                            <a:srgbClr val="FF0000"/>
                          </a:solidFill>
                          <a:latin typeface="Arial"/>
                          <a:ea typeface="Times New Roman"/>
                          <a:cs typeface="Times New Roman"/>
                        </a:rPr>
                        <a:t>*</a:t>
                      </a:r>
                      <a:endParaRPr lang="es-ES_tradnl" sz="1600"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bl>
          </a:graphicData>
        </a:graphic>
      </p:graphicFrame>
      <p:sp>
        <p:nvSpPr>
          <p:cNvPr id="7"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Ejemplo- 2</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Tree>
    <p:extLst>
      <p:ext uri="{BB962C8B-B14F-4D97-AF65-F5344CB8AC3E}">
        <p14:creationId xmlns="" xmlns:p14="http://schemas.microsoft.com/office/powerpoint/2010/main" val="2255537844"/>
      </p:ext>
    </p:extLst>
  </p:cSld>
  <p:clrMapOvr>
    <a:masterClrMapping/>
  </p:clrMapOvr>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9E3AA8C1-13BC-4528-9F8C-62C3028894BB}" type="slidenum">
              <a:rPr lang="es-ES"/>
              <a:pPr>
                <a:defRPr/>
              </a:pPr>
              <a:t>418</a:t>
            </a:fld>
            <a:endParaRPr lang="es-ES" dirty="0"/>
          </a:p>
        </p:txBody>
      </p:sp>
      <p:sp>
        <p:nvSpPr>
          <p:cNvPr id="8499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3600" u="sng" dirty="0">
                <a:solidFill>
                  <a:srgbClr val="FFFF00"/>
                </a:solidFill>
                <a:latin typeface="Arial" pitchFamily="34" charset="0"/>
              </a:rPr>
              <a:t>Enunciado EJEMPLO-3</a:t>
            </a:r>
            <a:r>
              <a:rPr lang="es-ES_tradnl" sz="3600" b="1" dirty="0" smtClean="0">
                <a:solidFill>
                  <a:srgbClr val="FFFF00"/>
                </a:solidFill>
                <a:latin typeface="Arial" pitchFamily="34" charset="0"/>
              </a:rPr>
              <a:t> </a:t>
            </a:r>
            <a:r>
              <a:rPr lang="es-ES_tradnl" sz="3600" b="1" dirty="0">
                <a:solidFill>
                  <a:srgbClr val="FFFF00"/>
                </a:solidFill>
                <a:latin typeface="Arial" pitchFamily="34" charset="0"/>
              </a:rPr>
              <a:t>art </a:t>
            </a:r>
            <a:r>
              <a:rPr lang="es-ES_tradnl" sz="3600" b="1" dirty="0" smtClean="0">
                <a:solidFill>
                  <a:srgbClr val="FFFF00"/>
                </a:solidFill>
                <a:latin typeface="Arial" pitchFamily="34" charset="0"/>
              </a:rPr>
              <a:t>39 </a:t>
            </a:r>
            <a:r>
              <a:rPr lang="es-ES_tradnl" sz="3600" b="1" dirty="0">
                <a:solidFill>
                  <a:srgbClr val="FFFF00"/>
                </a:solidFill>
                <a:latin typeface="Arial" pitchFamily="34" charset="0"/>
              </a:rPr>
              <a:t>LIS. </a:t>
            </a:r>
            <a:endParaRPr lang="es-ES" sz="3600" b="1" u="sng" dirty="0">
              <a:solidFill>
                <a:srgbClr val="FFFF00"/>
              </a:solidFill>
              <a:latin typeface="Arial" pitchFamily="34" charset="0"/>
            </a:endParaRPr>
          </a:p>
        </p:txBody>
      </p:sp>
      <p:sp>
        <p:nvSpPr>
          <p:cNvPr id="84997" name="Text Box 3"/>
          <p:cNvSpPr txBox="1">
            <a:spLocks noChangeArrowheads="1"/>
          </p:cNvSpPr>
          <p:nvPr/>
        </p:nvSpPr>
        <p:spPr bwMode="auto">
          <a:xfrm>
            <a:off x="0" y="757535"/>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u="sng" dirty="0" smtClean="0">
                <a:solidFill>
                  <a:srgbClr val="FF0000"/>
                </a:solidFill>
              </a:rPr>
              <a:t>E-3</a:t>
            </a:r>
            <a:r>
              <a:rPr lang="es-ES_tradnl" sz="2400" dirty="0" smtClean="0">
                <a:solidFill>
                  <a:srgbClr val="FF0000"/>
                </a:solidFill>
              </a:rPr>
              <a:t> </a:t>
            </a:r>
            <a:r>
              <a:rPr lang="es-ES_tradnl" sz="2400" b="1" dirty="0" smtClean="0">
                <a:solidFill>
                  <a:srgbClr val="000066"/>
                </a:solidFill>
              </a:rPr>
              <a:t>ESQUEMA </a:t>
            </a:r>
            <a:r>
              <a:rPr lang="es-ES_tradnl" sz="2400" b="1" dirty="0">
                <a:solidFill>
                  <a:srgbClr val="000066"/>
                </a:solidFill>
              </a:rPr>
              <a:t>DE LIQUIDACIÓN </a:t>
            </a:r>
            <a:r>
              <a:rPr lang="es-ES_tradnl" sz="2400" b="1" dirty="0" smtClean="0">
                <a:solidFill>
                  <a:srgbClr val="000066"/>
                </a:solidFill>
              </a:rPr>
              <a:t>IS</a:t>
            </a:r>
            <a:endParaRPr lang="es-ES" sz="2400" b="1" u="sng" dirty="0">
              <a:solidFill>
                <a:srgbClr val="FF0000"/>
              </a:solidFill>
            </a:endParaRPr>
          </a:p>
        </p:txBody>
      </p:sp>
      <p:graphicFrame>
        <p:nvGraphicFramePr>
          <p:cNvPr id="8" name="7 Tabla"/>
          <p:cNvGraphicFramePr>
            <a:graphicFrameLocks noGrp="1"/>
          </p:cNvGraphicFramePr>
          <p:nvPr/>
        </p:nvGraphicFramePr>
        <p:xfrm>
          <a:off x="152400" y="1493520"/>
          <a:ext cx="9601200" cy="414528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4145280">
                <a:tc>
                  <a:txBody>
                    <a:bodyPr/>
                    <a:lstStyle/>
                    <a:p>
                      <a:pPr marL="342900" indent="-342900">
                        <a:buFont typeface="Wingdings" pitchFamily="2" charset="2"/>
                        <a:buChar char="v"/>
                      </a:pPr>
                      <a:r>
                        <a:rPr lang="es-ES" sz="1800" b="1" kern="1200" dirty="0" smtClean="0">
                          <a:solidFill>
                            <a:schemeClr val="lt1"/>
                          </a:solidFill>
                          <a:latin typeface="Arial" pitchFamily="34" charset="0"/>
                          <a:ea typeface="+mn-ea"/>
                          <a:cs typeface="Arial" pitchFamily="34" charset="0"/>
                        </a:rPr>
                        <a:t>BUENASA es una sociedad que</a:t>
                      </a:r>
                      <a:r>
                        <a:rPr lang="es-ES_tradnl" sz="1800" b="1" kern="1200" dirty="0" smtClean="0">
                          <a:solidFill>
                            <a:schemeClr val="lt1"/>
                          </a:solidFill>
                          <a:latin typeface="Arial" pitchFamily="34" charset="0"/>
                          <a:ea typeface="+mn-ea"/>
                          <a:cs typeface="Arial" pitchFamily="34" charset="0"/>
                        </a:rPr>
                        <a:t> tiene los siguientes datos para proceder a la </a:t>
                      </a:r>
                      <a:r>
                        <a:rPr lang="es-ES_tradnl" sz="1800" b="1" u="sng"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liquidación del impuesto sobre sociedades</a:t>
                      </a:r>
                      <a:r>
                        <a:rPr lang="es-ES_tradnl" sz="1800" b="1" u="none"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  </a:t>
                      </a:r>
                      <a:r>
                        <a:rPr lang="es-ES_tradnl"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en el ejercicio N</a:t>
                      </a:r>
                      <a:r>
                        <a:rPr lang="es-ES_tradnl" sz="1800" b="1" kern="1200" dirty="0" smtClean="0">
                          <a:solidFill>
                            <a:schemeClr val="lt1"/>
                          </a:solidFill>
                          <a:latin typeface="Arial" pitchFamily="34" charset="0"/>
                          <a:ea typeface="+mn-ea"/>
                          <a:cs typeface="Arial" pitchFamily="34" charset="0"/>
                        </a:rPr>
                        <a:t>: </a:t>
                      </a:r>
                    </a:p>
                    <a:p>
                      <a:pPr marL="342900" indent="-342900">
                        <a:buFont typeface="Wingdings" pitchFamily="2" charset="2"/>
                        <a:buChar char="v"/>
                      </a:pP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Base imponible asciende a 180.000,</a:t>
                      </a:r>
                      <a:r>
                        <a:rPr lang="es-ES" sz="1800" b="1" kern="1200" baseline="0" dirty="0" smtClean="0">
                          <a:solidFill>
                            <a:schemeClr val="lt1"/>
                          </a:solidFill>
                          <a:latin typeface="Arial" pitchFamily="34" charset="0"/>
                          <a:ea typeface="+mn-ea"/>
                          <a:cs typeface="Arial" pitchFamily="34" charset="0"/>
                        </a:rPr>
                        <a:t> </a:t>
                      </a:r>
                      <a:r>
                        <a:rPr lang="es-ES" sz="1800" b="1" kern="1200" dirty="0" smtClean="0">
                          <a:solidFill>
                            <a:schemeClr val="lt1"/>
                          </a:solidFill>
                          <a:latin typeface="Arial" pitchFamily="34" charset="0"/>
                          <a:ea typeface="+mn-ea"/>
                          <a:cs typeface="Arial" pitchFamily="34" charset="0"/>
                        </a:rPr>
                        <a:t> tipo impositivo al 25%.</a:t>
                      </a: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Deducciones por doble imposición internacional: 5.000    </a:t>
                      </a: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Por lo tanto, su </a:t>
                      </a:r>
                      <a:r>
                        <a:rPr lang="es-ES"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Cuota Íntegra Ajustada Positiva (CIA+) asciende a 40.000</a:t>
                      </a:r>
                      <a:r>
                        <a:rPr lang="es-ES" sz="1800" b="1" kern="1200" dirty="0" smtClean="0">
                          <a:solidFill>
                            <a:schemeClr val="lt1"/>
                          </a:solidFill>
                          <a:latin typeface="Arial" pitchFamily="34" charset="0"/>
                          <a:ea typeface="+mn-ea"/>
                          <a:cs typeface="Arial" pitchFamily="34" charset="0"/>
                        </a:rPr>
                        <a:t> </a:t>
                      </a:r>
                    </a:p>
                    <a:p>
                      <a:pPr marL="342900" indent="-342900">
                        <a:buFont typeface="Wingdings" pitchFamily="2" charset="2"/>
                        <a:buNone/>
                      </a:pPr>
                      <a:r>
                        <a:rPr lang="es-ES" sz="1800" b="1" kern="1200" dirty="0" smtClean="0">
                          <a:solidFill>
                            <a:schemeClr val="lt1"/>
                          </a:solidFill>
                          <a:latin typeface="Arial" pitchFamily="34" charset="0"/>
                          <a:ea typeface="+mn-ea"/>
                          <a:cs typeface="Arial" pitchFamily="34" charset="0"/>
                        </a:rPr>
                        <a:t> </a:t>
                      </a: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r>
                        <a:rPr lang="es-ES" sz="1800" b="1" u="sng" kern="1200" dirty="0" smtClean="0">
                          <a:solidFill>
                            <a:schemeClr val="lt1"/>
                          </a:solidFill>
                          <a:latin typeface="Arial" pitchFamily="34" charset="0"/>
                          <a:ea typeface="+mn-ea"/>
                          <a:cs typeface="Arial" pitchFamily="34" charset="0"/>
                        </a:rPr>
                        <a:t>Otras deducciones</a:t>
                      </a:r>
                      <a:r>
                        <a:rPr lang="es-ES" sz="1800" b="1" kern="1200" dirty="0" smtClean="0">
                          <a:solidFill>
                            <a:schemeClr val="lt1"/>
                          </a:solidFill>
                          <a:latin typeface="Arial" pitchFamily="34" charset="0"/>
                          <a:ea typeface="+mn-ea"/>
                          <a:cs typeface="Arial" pitchFamily="34" charset="0"/>
                        </a:rPr>
                        <a:t> aplicables son las siguientes:</a:t>
                      </a:r>
                      <a:endParaRPr lang="es-ES_tradnl" sz="1800" b="1" kern="1200" dirty="0" smtClean="0">
                        <a:solidFill>
                          <a:schemeClr val="lt1"/>
                        </a:solidFill>
                        <a:latin typeface="Arial" pitchFamily="34" charset="0"/>
                        <a:ea typeface="+mn-ea"/>
                        <a:cs typeface="Arial" pitchFamily="34" charset="0"/>
                      </a:endParaRPr>
                    </a:p>
                    <a:p>
                      <a:pPr marL="342900" lvl="0" indent="-342900">
                        <a:buFont typeface="+mj-lt"/>
                        <a:buAutoNum type="alphaLcParenR"/>
                      </a:pPr>
                      <a:r>
                        <a:rPr lang="es-ES"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Deducción por </a:t>
                      </a:r>
                      <a:r>
                        <a:rPr lang="es-ES" sz="1800" b="1" kern="1200" dirty="0" err="1"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I+D+i</a:t>
                      </a:r>
                      <a:r>
                        <a:rPr lang="es-ES"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 del ejercicio es de 5.000 </a:t>
                      </a:r>
                      <a:endParaRPr lang="es-ES_tradnl"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endParaRPr>
                    </a:p>
                    <a:p>
                      <a:pPr marL="342900" lvl="0" indent="-342900">
                        <a:buFont typeface="+mj-lt"/>
                        <a:buAutoNum type="alphaLcParenR"/>
                      </a:pPr>
                      <a:r>
                        <a:rPr lang="es-ES" sz="1800" b="1" kern="1200" dirty="0" smtClean="0">
                          <a:solidFill>
                            <a:schemeClr val="lt1"/>
                          </a:solidFill>
                          <a:latin typeface="Arial" pitchFamily="34" charset="0"/>
                          <a:ea typeface="+mn-ea"/>
                          <a:cs typeface="Arial" pitchFamily="34" charset="0"/>
                        </a:rPr>
                        <a:t>Deducción por creación de empleo de trabajadores con discapacidad: 27.000   </a:t>
                      </a:r>
                      <a:endParaRPr lang="es-ES_tradnl" sz="1800" b="1" kern="1200" dirty="0" smtClean="0">
                        <a:solidFill>
                          <a:schemeClr val="lt1"/>
                        </a:solidFill>
                        <a:latin typeface="Arial" pitchFamily="34" charset="0"/>
                        <a:ea typeface="+mn-ea"/>
                        <a:cs typeface="Arial" pitchFamily="34" charset="0"/>
                      </a:endParaRPr>
                    </a:p>
                    <a:p>
                      <a:pPr marL="342900" lvl="0" indent="-342900">
                        <a:buFont typeface="+mj-lt"/>
                        <a:buAutoNum type="alphaLcParenR"/>
                      </a:pPr>
                      <a:r>
                        <a:rPr lang="es-ES" sz="1800" b="1" kern="1200" dirty="0" smtClean="0">
                          <a:solidFill>
                            <a:schemeClr val="lt1"/>
                          </a:solidFill>
                          <a:latin typeface="Arial" pitchFamily="34" charset="0"/>
                          <a:ea typeface="+mn-ea"/>
                          <a:cs typeface="Arial" pitchFamily="34" charset="0"/>
                        </a:rPr>
                        <a:t>Deducción por creación</a:t>
                      </a:r>
                      <a:r>
                        <a:rPr lang="es-ES" sz="1800" b="1" kern="1200" baseline="0" dirty="0" smtClean="0">
                          <a:solidFill>
                            <a:schemeClr val="lt1"/>
                          </a:solidFill>
                          <a:latin typeface="Arial" pitchFamily="34" charset="0"/>
                          <a:ea typeface="+mn-ea"/>
                          <a:cs typeface="Arial" pitchFamily="34" charset="0"/>
                        </a:rPr>
                        <a:t> de empleo</a:t>
                      </a:r>
                      <a:r>
                        <a:rPr lang="es-ES" sz="1800" b="1" kern="1200" dirty="0" smtClean="0">
                          <a:solidFill>
                            <a:schemeClr val="lt1"/>
                          </a:solidFill>
                          <a:latin typeface="Arial" pitchFamily="34" charset="0"/>
                          <a:ea typeface="+mn-ea"/>
                          <a:cs typeface="Arial" pitchFamily="34" charset="0"/>
                        </a:rPr>
                        <a:t>: 2.500 </a:t>
                      </a:r>
                    </a:p>
                    <a:p>
                      <a:pPr marL="342900" lvl="0" indent="-342900">
                        <a:buFont typeface="+mj-lt"/>
                        <a:buAutoNum type="alphaLcParenR"/>
                      </a:pPr>
                      <a:endParaRPr lang="es-ES" sz="1800" b="1" kern="1200" dirty="0" smtClean="0">
                        <a:solidFill>
                          <a:schemeClr val="lt1"/>
                        </a:solidFill>
                        <a:latin typeface="Arial" pitchFamily="34" charset="0"/>
                        <a:ea typeface="+mn-ea"/>
                        <a:cs typeface="Arial" pitchFamily="34" charset="0"/>
                      </a:endParaRPr>
                    </a:p>
                    <a:p>
                      <a:pPr marL="342900" lvl="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Período impositivo: coincide con el </a:t>
                      </a:r>
                      <a:r>
                        <a:rPr lang="es-ES" sz="1800" b="1" u="sng" kern="1200" dirty="0" smtClean="0">
                          <a:solidFill>
                            <a:schemeClr val="lt1"/>
                          </a:solidFill>
                          <a:latin typeface="Arial" pitchFamily="34" charset="0"/>
                          <a:ea typeface="+mn-ea"/>
                          <a:cs typeface="Arial" pitchFamily="34" charset="0"/>
                        </a:rPr>
                        <a:t>año natural.</a:t>
                      </a: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endParaRPr lang="es-ES_tradnl" sz="16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126230980"/>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C373A43-174F-474E-AB7E-D4D8AED87061}" type="slidenum">
              <a:rPr lang="es-ES"/>
              <a:pPr>
                <a:defRPr/>
              </a:pPr>
              <a:t>419</a:t>
            </a:fld>
            <a:endParaRPr lang="es-ES" dirty="0"/>
          </a:p>
        </p:txBody>
      </p:sp>
      <p:graphicFrame>
        <p:nvGraphicFramePr>
          <p:cNvPr id="10" name="9 Tabla"/>
          <p:cNvGraphicFramePr>
            <a:graphicFrameLocks noGrp="1"/>
          </p:cNvGraphicFramePr>
          <p:nvPr>
            <p:extLst/>
          </p:nvPr>
        </p:nvGraphicFramePr>
        <p:xfrm>
          <a:off x="152401" y="1219201"/>
          <a:ext cx="9677401" cy="4574762"/>
        </p:xfrm>
        <a:graphic>
          <a:graphicData uri="http://schemas.openxmlformats.org/drawingml/2006/table">
            <a:tbl>
              <a:tblPr/>
              <a:tblGrid>
                <a:gridCol w="5360076">
                  <a:extLst>
                    <a:ext uri="{9D8B030D-6E8A-4147-A177-3AD203B41FA5}">
                      <a16:colId xmlns="" xmlns:a16="http://schemas.microsoft.com/office/drawing/2014/main" val="20000"/>
                    </a:ext>
                  </a:extLst>
                </a:gridCol>
                <a:gridCol w="1797747">
                  <a:extLst>
                    <a:ext uri="{9D8B030D-6E8A-4147-A177-3AD203B41FA5}">
                      <a16:colId xmlns="" xmlns:a16="http://schemas.microsoft.com/office/drawing/2014/main" val="20001"/>
                    </a:ext>
                  </a:extLst>
                </a:gridCol>
                <a:gridCol w="1243693">
                  <a:extLst>
                    <a:ext uri="{9D8B030D-6E8A-4147-A177-3AD203B41FA5}">
                      <a16:colId xmlns="" xmlns:a16="http://schemas.microsoft.com/office/drawing/2014/main" val="20002"/>
                    </a:ext>
                  </a:extLst>
                </a:gridCol>
                <a:gridCol w="1275885">
                  <a:extLst>
                    <a:ext uri="{9D8B030D-6E8A-4147-A177-3AD203B41FA5}">
                      <a16:colId xmlns="" xmlns:a16="http://schemas.microsoft.com/office/drawing/2014/main" val="20003"/>
                    </a:ext>
                  </a:extLst>
                </a:gridCol>
              </a:tblGrid>
              <a:tr h="481608">
                <a:tc>
                  <a:txBody>
                    <a:bodyPr/>
                    <a:lstStyle/>
                    <a:p>
                      <a:pPr algn="just">
                        <a:spcAft>
                          <a:spcPts val="0"/>
                        </a:spcAft>
                      </a:pPr>
                      <a:r>
                        <a:rPr lang="es-ES_tradnl" sz="1800" b="1" dirty="0">
                          <a:solidFill>
                            <a:schemeClr val="tx1"/>
                          </a:solidFill>
                          <a:latin typeface="Arial"/>
                          <a:ea typeface="Times New Roman"/>
                          <a:cs typeface="Times New Roman"/>
                        </a:rPr>
                        <a:t>CONCEPTOS</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Importe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600" b="1" dirty="0">
                          <a:solidFill>
                            <a:schemeClr val="tx1"/>
                          </a:solidFill>
                          <a:latin typeface="Arial"/>
                          <a:ea typeface="Times New Roman"/>
                          <a:cs typeface="Times New Roman"/>
                        </a:rPr>
                        <a:t>Aplicada</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Pendiente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403659">
                <a:tc>
                  <a:txBody>
                    <a:bodyPr/>
                    <a:lstStyle/>
                    <a:p>
                      <a:pPr algn="just">
                        <a:spcAft>
                          <a:spcPts val="0"/>
                        </a:spcAft>
                      </a:pPr>
                      <a:r>
                        <a:rPr lang="es-ES_tradnl" sz="1800" b="1" dirty="0">
                          <a:solidFill>
                            <a:srgbClr val="000066"/>
                          </a:solidFill>
                          <a:latin typeface="Arial"/>
                          <a:ea typeface="Times New Roman"/>
                          <a:cs typeface="Times New Roman"/>
                        </a:rPr>
                        <a:t>Base Imponible</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180.000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1"/>
                  </a:ext>
                </a:extLst>
              </a:tr>
              <a:tr h="403659">
                <a:tc>
                  <a:txBody>
                    <a:bodyPr/>
                    <a:lstStyle/>
                    <a:p>
                      <a:pPr algn="just">
                        <a:spcAft>
                          <a:spcPts val="0"/>
                        </a:spcAft>
                      </a:pPr>
                      <a:r>
                        <a:rPr lang="es-ES_tradnl" sz="1800" b="1" dirty="0">
                          <a:solidFill>
                            <a:srgbClr val="000066"/>
                          </a:solidFill>
                          <a:latin typeface="Arial"/>
                          <a:ea typeface="Times New Roman"/>
                          <a:cs typeface="Times New Roman"/>
                        </a:rPr>
                        <a:t>Cuota íntegra </a:t>
                      </a:r>
                      <a:r>
                        <a:rPr lang="es-ES_tradnl" sz="1800" b="1" dirty="0" smtClean="0">
                          <a:solidFill>
                            <a:srgbClr val="000066"/>
                          </a:solidFill>
                          <a:latin typeface="Arial"/>
                          <a:ea typeface="Times New Roman"/>
                          <a:cs typeface="Times New Roman"/>
                        </a:rPr>
                        <a:t>(25%)</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45.000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2"/>
                  </a:ext>
                </a:extLst>
              </a:tr>
              <a:tr h="403659">
                <a:tc>
                  <a:txBody>
                    <a:bodyPr/>
                    <a:lstStyle/>
                    <a:p>
                      <a:pPr algn="just">
                        <a:spcAft>
                          <a:spcPts val="0"/>
                        </a:spcAft>
                      </a:pPr>
                      <a:r>
                        <a:rPr lang="es-ES_tradnl" sz="1800" b="1" dirty="0">
                          <a:solidFill>
                            <a:srgbClr val="000066"/>
                          </a:solidFill>
                          <a:latin typeface="Arial"/>
                          <a:ea typeface="Times New Roman"/>
                          <a:cs typeface="Times New Roman"/>
                        </a:rPr>
                        <a:t>Deducción Doble Imposición </a:t>
                      </a:r>
                      <a:r>
                        <a:rPr lang="es-ES_tradnl" sz="1800" b="1" dirty="0" smtClean="0">
                          <a:solidFill>
                            <a:srgbClr val="000066"/>
                          </a:solidFill>
                          <a:latin typeface="Arial"/>
                          <a:ea typeface="Times New Roman"/>
                          <a:cs typeface="Times New Roman"/>
                        </a:rPr>
                        <a:t>Internacional</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-5.000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3"/>
                  </a:ext>
                </a:extLst>
              </a:tr>
              <a:tr h="440355">
                <a:tc>
                  <a:txBody>
                    <a:bodyPr/>
                    <a:lstStyle/>
                    <a:p>
                      <a:pPr algn="just">
                        <a:spcAft>
                          <a:spcPts val="0"/>
                        </a:spcAft>
                      </a:pPr>
                      <a:r>
                        <a:rPr lang="es-ES_tradnl" sz="1800" b="1" dirty="0">
                          <a:solidFill>
                            <a:srgbClr val="000066"/>
                          </a:solidFill>
                          <a:latin typeface="Arial"/>
                          <a:ea typeface="Times New Roman"/>
                          <a:cs typeface="Times New Roman"/>
                        </a:rPr>
                        <a:t>Cuota Integra Ajustada Positiva (CIA+) ***</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a:spcAft>
                          <a:spcPts val="0"/>
                        </a:spcAft>
                      </a:pPr>
                      <a:r>
                        <a:rPr lang="es-ES_tradnl" sz="1800" b="1" dirty="0">
                          <a:solidFill>
                            <a:srgbClr val="000066"/>
                          </a:solidFill>
                          <a:latin typeface="Arial"/>
                          <a:ea typeface="Times New Roman"/>
                          <a:cs typeface="Times New Roman"/>
                        </a:rPr>
                        <a:t>40.000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extLst>
                  <a:ext uri="{0D108BD9-81ED-4DB2-BD59-A6C34878D82A}">
                    <a16:rowId xmlns="" xmlns:a16="http://schemas.microsoft.com/office/drawing/2014/main" val="10004"/>
                  </a:ext>
                </a:extLst>
              </a:tr>
              <a:tr h="807317">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Creación de empleo trabajadores </a:t>
                      </a:r>
                      <a:r>
                        <a:rPr lang="es-ES_tradnl" sz="1800" b="1" dirty="0" smtClean="0">
                          <a:solidFill>
                            <a:srgbClr val="000066"/>
                          </a:solidFill>
                          <a:latin typeface="Arial"/>
                          <a:ea typeface="Times New Roman"/>
                          <a:cs typeface="Times New Roman"/>
                        </a:rPr>
                        <a:t>con discapacidad </a:t>
                      </a:r>
                      <a:r>
                        <a:rPr lang="es-ES_tradnl" sz="1800" b="1" dirty="0">
                          <a:solidFill>
                            <a:srgbClr val="000066"/>
                          </a:solidFill>
                          <a:latin typeface="Arial"/>
                          <a:ea typeface="Times New Roman"/>
                          <a:cs typeface="Times New Roman"/>
                        </a:rPr>
                        <a:t>(</a:t>
                      </a:r>
                      <a:r>
                        <a:rPr lang="es-ES_tradnl" sz="1800" b="1" u="sng" dirty="0">
                          <a:solidFill>
                            <a:srgbClr val="000066"/>
                          </a:solidFill>
                          <a:latin typeface="Arial"/>
                          <a:ea typeface="Times New Roman"/>
                          <a:cs typeface="Times New Roman"/>
                        </a:rPr>
                        <a:t>Con</a:t>
                      </a:r>
                      <a:r>
                        <a:rPr lang="es-ES_tradnl" sz="1800" b="1" dirty="0">
                          <a:solidFill>
                            <a:srgbClr val="000066"/>
                          </a:solidFill>
                          <a:latin typeface="Arial"/>
                          <a:ea typeface="Times New Roman"/>
                          <a:cs typeface="Times New Roman"/>
                        </a:rPr>
                        <a:t> límite)</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7.000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5"/>
                  </a:ext>
                </a:extLst>
              </a:tr>
              <a:tr h="608582">
                <a:tc>
                  <a:txBody>
                    <a:bodyPr/>
                    <a:lstStyle/>
                    <a:p>
                      <a:pPr algn="just">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creación de empleo(</a:t>
                      </a:r>
                      <a:r>
                        <a:rPr lang="es-ES_tradnl" sz="1800" b="1" u="sng" dirty="0" smtClean="0">
                          <a:solidFill>
                            <a:srgbClr val="000066"/>
                          </a:solidFill>
                          <a:latin typeface="Arial"/>
                          <a:ea typeface="Times New Roman"/>
                          <a:cs typeface="Times New Roman"/>
                        </a:rPr>
                        <a:t>Con</a:t>
                      </a:r>
                      <a:r>
                        <a:rPr lang="es-ES_tradnl" sz="1800" b="1" dirty="0" smtClean="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límite) </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a:solidFill>
                            <a:srgbClr val="000066"/>
                          </a:solidFill>
                          <a:latin typeface="Arial"/>
                          <a:ea typeface="Times New Roman"/>
                          <a:cs typeface="Times New Roman"/>
                        </a:rPr>
                        <a:t>0</a:t>
                      </a: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a:solidFill>
                            <a:srgbClr val="000066"/>
                          </a:solidFill>
                          <a:latin typeface="Arial"/>
                          <a:ea typeface="Times New Roman"/>
                          <a:cs typeface="Times New Roman"/>
                        </a:rPr>
                        <a:t>0</a:t>
                      </a: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a:solidFill>
                            <a:srgbClr val="000066"/>
                          </a:solidFill>
                          <a:latin typeface="Arial"/>
                          <a:ea typeface="Times New Roman"/>
                          <a:cs typeface="Times New Roman"/>
                        </a:rPr>
                        <a:t>2.500</a:t>
                      </a: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6"/>
                  </a:ext>
                </a:extLst>
              </a:tr>
              <a:tr h="403659">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I+D (</a:t>
                      </a:r>
                      <a:r>
                        <a:rPr lang="es-ES_tradnl" sz="1800" b="1" u="sng" dirty="0">
                          <a:solidFill>
                            <a:srgbClr val="000066"/>
                          </a:solidFill>
                          <a:latin typeface="Arial"/>
                          <a:ea typeface="Times New Roman"/>
                          <a:cs typeface="Times New Roman"/>
                        </a:rPr>
                        <a:t>Con</a:t>
                      </a:r>
                      <a:r>
                        <a:rPr lang="es-ES_tradnl" sz="1800" b="1" dirty="0">
                          <a:solidFill>
                            <a:srgbClr val="000066"/>
                          </a:solidFill>
                          <a:latin typeface="Arial"/>
                          <a:ea typeface="Times New Roman"/>
                          <a:cs typeface="Times New Roman"/>
                        </a:rPr>
                        <a:t> límite)</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5.000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7"/>
                  </a:ext>
                </a:extLst>
              </a:tr>
              <a:tr h="622264">
                <a:tc>
                  <a:txBody>
                    <a:bodyPr/>
                    <a:lstStyle/>
                    <a:p>
                      <a:pPr algn="l">
                        <a:spcAft>
                          <a:spcPts val="0"/>
                        </a:spcAft>
                      </a:pPr>
                      <a:r>
                        <a:rPr lang="es-ES_tradnl" sz="1800" b="1" dirty="0">
                          <a:solidFill>
                            <a:srgbClr val="FFFFCC"/>
                          </a:solidFill>
                          <a:latin typeface="Arial"/>
                          <a:ea typeface="Times New Roman"/>
                          <a:cs typeface="Times New Roman"/>
                        </a:rPr>
                        <a:t>CUOTA LÍQUIDA</a:t>
                      </a: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CC"/>
                          </a:solidFill>
                          <a:latin typeface="Arial"/>
                          <a:ea typeface="Times New Roman"/>
                          <a:cs typeface="Times New Roman"/>
                        </a:rPr>
                        <a:t>20.000</a:t>
                      </a: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r">
                        <a:spcAft>
                          <a:spcPts val="0"/>
                        </a:spcAft>
                      </a:pPr>
                      <a:endParaRPr lang="es-ES_tradnl" sz="1800" dirty="0">
                        <a:solidFill>
                          <a:srgbClr val="FFFFCC"/>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bl>
          </a:graphicData>
        </a:graphic>
      </p:graphicFrame>
      <p:sp>
        <p:nvSpPr>
          <p:cNvPr id="6"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Ejemplo- 3</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
        <p:nvSpPr>
          <p:cNvPr id="7" name="Text Box 3"/>
          <p:cNvSpPr txBox="1">
            <a:spLocks noChangeArrowheads="1"/>
          </p:cNvSpPr>
          <p:nvPr/>
        </p:nvSpPr>
        <p:spPr bwMode="auto">
          <a:xfrm>
            <a:off x="0" y="712113"/>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_tradnl" sz="2200" u="sng" dirty="0" smtClean="0">
                <a:solidFill>
                  <a:srgbClr val="FF0000"/>
                </a:solidFill>
              </a:rPr>
              <a:t>E-3</a:t>
            </a:r>
            <a:r>
              <a:rPr lang="es-ES_tradnl" sz="2200" dirty="0" smtClean="0">
                <a:solidFill>
                  <a:srgbClr val="FF0000"/>
                </a:solidFill>
              </a:rPr>
              <a:t>  </a:t>
            </a:r>
            <a:r>
              <a:rPr lang="es-ES_tradnl" sz="2200" b="1" dirty="0" smtClean="0">
                <a:solidFill>
                  <a:srgbClr val="000066"/>
                </a:solidFill>
              </a:rPr>
              <a:t>ESQUEMA </a:t>
            </a:r>
            <a:r>
              <a:rPr lang="es-ES_tradnl" sz="2200" b="1" dirty="0">
                <a:solidFill>
                  <a:srgbClr val="000066"/>
                </a:solidFill>
              </a:rPr>
              <a:t>DE </a:t>
            </a:r>
            <a:r>
              <a:rPr lang="es-ES_tradnl" sz="2200" b="1" dirty="0" smtClean="0">
                <a:solidFill>
                  <a:srgbClr val="000066"/>
                </a:solidFill>
              </a:rPr>
              <a:t>LIQUIDACIÓN-1</a:t>
            </a:r>
            <a:endParaRPr lang="es-ES" sz="2200" b="1" dirty="0">
              <a:solidFill>
                <a:srgbClr val="FF0000"/>
              </a:solidFill>
            </a:endParaRPr>
          </a:p>
        </p:txBody>
      </p:sp>
    </p:spTree>
    <p:extLst>
      <p:ext uri="{BB962C8B-B14F-4D97-AF65-F5344CB8AC3E}">
        <p14:creationId xmlns="" xmlns:p14="http://schemas.microsoft.com/office/powerpoint/2010/main" val="3453629563"/>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05550"/>
            <a:ext cx="2311400" cy="476250"/>
          </a:xfrm>
        </p:spPr>
        <p:txBody>
          <a:bodyPr/>
          <a:lstStyle/>
          <a:p>
            <a:pPr>
              <a:defRPr/>
            </a:pPr>
            <a:fld id="{F5978649-74C3-4721-8DB7-EA5596D88215}" type="slidenum">
              <a:rPr lang="es-ES"/>
              <a:pPr>
                <a:defRPr/>
              </a:pPr>
              <a:t>42</a:t>
            </a:fld>
            <a:endParaRPr lang="es-ES" dirty="0"/>
          </a:p>
        </p:txBody>
      </p:sp>
      <p:sp>
        <p:nvSpPr>
          <p:cNvPr id="14339" name="Oval 2"/>
          <p:cNvSpPr>
            <a:spLocks noChangeArrowheads="1"/>
          </p:cNvSpPr>
          <p:nvPr/>
        </p:nvSpPr>
        <p:spPr bwMode="auto">
          <a:xfrm rot="5400000">
            <a:off x="4816475" y="-3749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4341" name="Text Box 4"/>
          <p:cNvSpPr txBox="1">
            <a:spLocks noChangeArrowheads="1"/>
          </p:cNvSpPr>
          <p:nvPr/>
        </p:nvSpPr>
        <p:spPr bwMode="auto">
          <a:xfrm>
            <a:off x="0" y="1621810"/>
            <a:ext cx="9906000" cy="2492990"/>
          </a:xfrm>
          <a:prstGeom prst="rect">
            <a:avLst/>
          </a:prstGeom>
          <a:solidFill>
            <a:srgbClr val="CCFFFF"/>
          </a:solidFill>
          <a:ln w="9525">
            <a:noFill/>
            <a:miter lim="800000"/>
            <a:headEnd/>
            <a:tailEnd/>
          </a:ln>
        </p:spPr>
        <p:txBody>
          <a:bodyPr>
            <a:spAutoFit/>
          </a:bodyPr>
          <a:lstStyle/>
          <a:p>
            <a:pPr algn="ctr"/>
            <a:endParaRPr lang="es-ES_tradnl" sz="3600" dirty="0" smtClean="0">
              <a:solidFill>
                <a:srgbClr val="000066"/>
              </a:solidFill>
            </a:endParaRPr>
          </a:p>
          <a:p>
            <a:pPr marL="1143000" indent="-1143000" algn="ctr">
              <a:buFont typeface="Wingdings" pitchFamily="2" charset="2"/>
              <a:buChar char="q"/>
            </a:pPr>
            <a:r>
              <a:rPr lang="es-ES_tradnl" sz="6000" dirty="0" smtClean="0">
                <a:solidFill>
                  <a:srgbClr val="FF0000"/>
                </a:solidFill>
              </a:rPr>
              <a:t>BASE IMPONIBLE</a:t>
            </a:r>
          </a:p>
          <a:p>
            <a:pPr marL="1143000" indent="-1143000" algn="ctr"/>
            <a:endParaRPr lang="es-ES_tradnl" sz="6000" dirty="0" smtClean="0">
              <a:solidFill>
                <a:srgbClr val="FF0000"/>
              </a:solidFill>
            </a:endParaRPr>
          </a:p>
        </p:txBody>
      </p:sp>
      <p:sp>
        <p:nvSpPr>
          <p:cNvPr id="6" name="Rectangle 5"/>
          <p:cNvSpPr>
            <a:spLocks noChangeArrowheads="1"/>
          </p:cNvSpPr>
          <p:nvPr/>
        </p:nvSpPr>
        <p:spPr bwMode="auto">
          <a:xfrm>
            <a:off x="5257800" y="60960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
        <p:nvSpPr>
          <p:cNvPr id="9" name="Rectangle 5"/>
          <p:cNvSpPr>
            <a:spLocks noChangeArrowheads="1"/>
          </p:cNvSpPr>
          <p:nvPr/>
        </p:nvSpPr>
        <p:spPr bwMode="auto">
          <a:xfrm>
            <a:off x="0" y="152400"/>
            <a:ext cx="9906000" cy="609600"/>
          </a:xfrm>
          <a:prstGeom prst="rect">
            <a:avLst/>
          </a:prstGeom>
          <a:noFill/>
          <a:ln w="9525">
            <a:noFill/>
            <a:miter lim="800000"/>
            <a:headEnd/>
            <a:tailEnd/>
          </a:ln>
        </p:spPr>
        <p:txBody>
          <a:bodyPr anchor="ctr" anchorCtr="1"/>
          <a:lstStyle/>
          <a:p>
            <a:r>
              <a:rPr lang="es-ES_tradnl" sz="4400" dirty="0" smtClean="0">
                <a:solidFill>
                  <a:srgbClr val="FFFF66"/>
                </a:solidFill>
                <a:latin typeface="Arial" pitchFamily="34" charset="0"/>
              </a:rPr>
              <a:t>Impuesto s/ Sociedades</a:t>
            </a:r>
            <a:endParaRPr lang="es-ES" dirty="0">
              <a:solidFill>
                <a:srgbClr val="FFFF66"/>
              </a:solidFill>
              <a:latin typeface="Arial" pitchFamily="34" charset="0"/>
            </a:endParaRPr>
          </a:p>
        </p:txBody>
      </p:sp>
    </p:spTree>
    <p:extLst>
      <p:ext uri="{BB962C8B-B14F-4D97-AF65-F5344CB8AC3E}">
        <p14:creationId xmlns="" xmlns:p14="http://schemas.microsoft.com/office/powerpoint/2010/main" val="4269858126"/>
      </p:ext>
    </p:extLst>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DA93ED1E-2B30-400D-BCBA-257630AB1399}" type="slidenum">
              <a:rPr lang="es-ES"/>
              <a:pPr>
                <a:defRPr/>
              </a:pPr>
              <a:t>420</a:t>
            </a:fld>
            <a:endParaRPr lang="es-ES" dirty="0"/>
          </a:p>
        </p:txBody>
      </p:sp>
      <p:graphicFrame>
        <p:nvGraphicFramePr>
          <p:cNvPr id="9" name="8 Tabla"/>
          <p:cNvGraphicFramePr>
            <a:graphicFrameLocks noGrp="1"/>
          </p:cNvGraphicFramePr>
          <p:nvPr>
            <p:extLst/>
          </p:nvPr>
        </p:nvGraphicFramePr>
        <p:xfrm>
          <a:off x="457201" y="1371600"/>
          <a:ext cx="8839199" cy="1219200"/>
        </p:xfrm>
        <a:graphic>
          <a:graphicData uri="http://schemas.openxmlformats.org/drawingml/2006/table">
            <a:tbl>
              <a:tblPr/>
              <a:tblGrid>
                <a:gridCol w="4541850">
                  <a:extLst>
                    <a:ext uri="{9D8B030D-6E8A-4147-A177-3AD203B41FA5}">
                      <a16:colId xmlns="" xmlns:a16="http://schemas.microsoft.com/office/drawing/2014/main" val="20000"/>
                    </a:ext>
                  </a:extLst>
                </a:gridCol>
                <a:gridCol w="1386809">
                  <a:extLst>
                    <a:ext uri="{9D8B030D-6E8A-4147-A177-3AD203B41FA5}">
                      <a16:colId xmlns="" xmlns:a16="http://schemas.microsoft.com/office/drawing/2014/main" val="20001"/>
                    </a:ext>
                  </a:extLst>
                </a:gridCol>
                <a:gridCol w="970180">
                  <a:extLst>
                    <a:ext uri="{9D8B030D-6E8A-4147-A177-3AD203B41FA5}">
                      <a16:colId xmlns="" xmlns:a16="http://schemas.microsoft.com/office/drawing/2014/main" val="20002"/>
                    </a:ext>
                  </a:extLst>
                </a:gridCol>
                <a:gridCol w="970180">
                  <a:extLst>
                    <a:ext uri="{9D8B030D-6E8A-4147-A177-3AD203B41FA5}">
                      <a16:colId xmlns="" xmlns:a16="http://schemas.microsoft.com/office/drawing/2014/main" val="20003"/>
                    </a:ext>
                  </a:extLst>
                </a:gridCol>
                <a:gridCol w="970180">
                  <a:extLst>
                    <a:ext uri="{9D8B030D-6E8A-4147-A177-3AD203B41FA5}">
                      <a16:colId xmlns="" xmlns:a16="http://schemas.microsoft.com/office/drawing/2014/main" val="20004"/>
                    </a:ext>
                  </a:extLst>
                </a:gridCol>
              </a:tblGrid>
              <a:tr h="452284">
                <a:tc>
                  <a:txBody>
                    <a:bodyPr/>
                    <a:lstStyle/>
                    <a:p>
                      <a:pPr algn="just">
                        <a:spcAft>
                          <a:spcPts val="0"/>
                        </a:spcAft>
                      </a:pPr>
                      <a:r>
                        <a:rPr lang="es-ES_tradnl" sz="1800" b="1" dirty="0">
                          <a:solidFill>
                            <a:srgbClr val="FFFF99"/>
                          </a:solidFill>
                          <a:latin typeface="Arial"/>
                          <a:ea typeface="Times New Roman"/>
                          <a:cs typeface="Times New Roman"/>
                        </a:rPr>
                        <a:t>CONCEPTOS</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25%</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10%</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50%</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766916">
                <a:tc>
                  <a:txBody>
                    <a:bodyPr/>
                    <a:lstStyle/>
                    <a:p>
                      <a:pPr algn="just">
                        <a:spcAft>
                          <a:spcPts val="0"/>
                        </a:spcAft>
                      </a:pPr>
                      <a:r>
                        <a:rPr lang="es-ES_tradnl" sz="1800" b="1" dirty="0">
                          <a:solidFill>
                            <a:srgbClr val="000066"/>
                          </a:solidFill>
                          <a:latin typeface="Arial"/>
                          <a:ea typeface="Times New Roman"/>
                          <a:cs typeface="Times New Roman"/>
                        </a:rPr>
                        <a:t>Cuota Integra Ajustada Positiva (CIA+)</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40.000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10.000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4.000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a:t>
                      </a:r>
                      <a:r>
                        <a:rPr lang="es-ES_tradnl" sz="1800" b="1" dirty="0" smtClean="0">
                          <a:solidFill>
                            <a:srgbClr val="FF0000"/>
                          </a:solidFill>
                          <a:latin typeface="Arial"/>
                          <a:ea typeface="Times New Roman"/>
                          <a:cs typeface="Times New Roman"/>
                        </a:rPr>
                        <a:t>*</a:t>
                      </a:r>
                      <a:endParaRPr lang="es-ES_tradnl" sz="1800"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1"/>
                  </a:ext>
                </a:extLst>
              </a:tr>
            </a:tbl>
          </a:graphicData>
        </a:graphic>
      </p:graphicFrame>
      <p:graphicFrame>
        <p:nvGraphicFramePr>
          <p:cNvPr id="10" name="9 Tabla"/>
          <p:cNvGraphicFramePr>
            <a:graphicFrameLocks noGrp="1"/>
          </p:cNvGraphicFramePr>
          <p:nvPr>
            <p:extLst/>
          </p:nvPr>
        </p:nvGraphicFramePr>
        <p:xfrm>
          <a:off x="533402" y="2819401"/>
          <a:ext cx="9143998" cy="3321171"/>
        </p:xfrm>
        <a:graphic>
          <a:graphicData uri="http://schemas.openxmlformats.org/drawingml/2006/table">
            <a:tbl>
              <a:tblPr/>
              <a:tblGrid>
                <a:gridCol w="4448175">
                  <a:extLst>
                    <a:ext uri="{9D8B030D-6E8A-4147-A177-3AD203B41FA5}">
                      <a16:colId xmlns="" xmlns:a16="http://schemas.microsoft.com/office/drawing/2014/main" val="20000"/>
                    </a:ext>
                  </a:extLst>
                </a:gridCol>
                <a:gridCol w="1358208">
                  <a:extLst>
                    <a:ext uri="{9D8B030D-6E8A-4147-A177-3AD203B41FA5}">
                      <a16:colId xmlns="" xmlns:a16="http://schemas.microsoft.com/office/drawing/2014/main" val="20001"/>
                    </a:ext>
                  </a:extLst>
                </a:gridCol>
                <a:gridCol w="3337615">
                  <a:extLst>
                    <a:ext uri="{9D8B030D-6E8A-4147-A177-3AD203B41FA5}">
                      <a16:colId xmlns="" xmlns:a16="http://schemas.microsoft.com/office/drawing/2014/main" val="20002"/>
                    </a:ext>
                  </a:extLst>
                </a:gridCol>
              </a:tblGrid>
              <a:tr h="519447">
                <a:tc>
                  <a:txBody>
                    <a:bodyPr/>
                    <a:lstStyle/>
                    <a:p>
                      <a:pPr algn="just">
                        <a:spcAft>
                          <a:spcPts val="0"/>
                        </a:spcAft>
                      </a:pPr>
                      <a:r>
                        <a:rPr lang="es-ES_tradnl" sz="1800" b="1" dirty="0">
                          <a:solidFill>
                            <a:srgbClr val="FFFF99"/>
                          </a:solidFill>
                          <a:latin typeface="Arial"/>
                          <a:ea typeface="Times New Roman"/>
                          <a:cs typeface="Times New Roman"/>
                        </a:rPr>
                        <a:t>CONCEPTOS</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rgbClr val="FFFF99"/>
                          </a:solidFill>
                          <a:latin typeface="Arial"/>
                          <a:ea typeface="Times New Roman"/>
                          <a:cs typeface="Times New Roman"/>
                        </a:rPr>
                        <a:t>Importe</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800" b="1" dirty="0">
                          <a:solidFill>
                            <a:srgbClr val="FFFF99"/>
                          </a:solidFill>
                          <a:latin typeface="Arial"/>
                          <a:ea typeface="Times New Roman"/>
                          <a:cs typeface="Times New Roman"/>
                        </a:rPr>
                        <a:t>Explicaciones</a:t>
                      </a:r>
                      <a:endParaRPr lang="es-ES_tradnl" sz="1800" dirty="0">
                        <a:solidFill>
                          <a:srgbClr val="FFFF99"/>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47352">
                <a:tc>
                  <a:txBody>
                    <a:bodyPr/>
                    <a:lstStyle/>
                    <a:p>
                      <a:pPr algn="just">
                        <a:spcAft>
                          <a:spcPts val="0"/>
                        </a:spcAft>
                      </a:pPr>
                      <a:r>
                        <a:rPr lang="es-ES_tradnl" sz="1600" b="1" dirty="0">
                          <a:solidFill>
                            <a:schemeClr val="tx1"/>
                          </a:solidFill>
                          <a:latin typeface="Arial"/>
                          <a:ea typeface="Times New Roman"/>
                          <a:cs typeface="Times New Roman"/>
                        </a:rPr>
                        <a:t>Cuota Integra Ajustada Positiva (CIA+)</a:t>
                      </a:r>
                      <a:endParaRPr lang="es-ES_tradnl" sz="16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r">
                        <a:spcAft>
                          <a:spcPts val="0"/>
                        </a:spcAft>
                      </a:pPr>
                      <a:r>
                        <a:rPr lang="es-ES_tradnl" sz="1800" b="1" dirty="0">
                          <a:solidFill>
                            <a:schemeClr val="tx1"/>
                          </a:solidFill>
                          <a:latin typeface="Arial"/>
                          <a:ea typeface="Times New Roman"/>
                          <a:cs typeface="Times New Roman"/>
                        </a:rPr>
                        <a:t>40.000</a:t>
                      </a: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r">
                        <a:spcAft>
                          <a:spcPts val="0"/>
                        </a:spcAft>
                      </a:pPr>
                      <a:endParaRPr lang="es-ES_tradnl" sz="16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54359">
                <a:tc>
                  <a:txBody>
                    <a:bodyPr/>
                    <a:lstStyle/>
                    <a:p>
                      <a:pPr algn="just">
                        <a:spcAft>
                          <a:spcPts val="0"/>
                        </a:spcAft>
                      </a:pPr>
                      <a:r>
                        <a:rPr lang="es-ES_tradnl" sz="1800" b="1" dirty="0">
                          <a:solidFill>
                            <a:schemeClr val="tx1"/>
                          </a:solidFill>
                          <a:latin typeface="Arial"/>
                          <a:ea typeface="Times New Roman"/>
                          <a:cs typeface="Times New Roman"/>
                        </a:rPr>
                        <a:t>25% S/ CIA+</a:t>
                      </a: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10000"/>
                      </a:schemeClr>
                    </a:solidFill>
                  </a:tcPr>
                </a:tc>
                <a:tc>
                  <a:txBody>
                    <a:bodyPr/>
                    <a:lstStyle/>
                    <a:p>
                      <a:pPr algn="r">
                        <a:spcAft>
                          <a:spcPts val="0"/>
                        </a:spcAft>
                      </a:pPr>
                      <a:r>
                        <a:rPr lang="es-ES_tradnl" sz="1800" b="1" dirty="0">
                          <a:solidFill>
                            <a:schemeClr val="tx1"/>
                          </a:solidFill>
                          <a:latin typeface="Arial"/>
                          <a:ea typeface="Times New Roman"/>
                          <a:cs typeface="Times New Roman"/>
                        </a:rPr>
                        <a:t>10.000</a:t>
                      </a: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5000"/>
                      </a:schemeClr>
                    </a:solidFill>
                  </a:tcPr>
                </a:tc>
                <a:tc>
                  <a:txBody>
                    <a:bodyPr/>
                    <a:lstStyle/>
                    <a:p>
                      <a:pPr algn="r">
                        <a:spcAft>
                          <a:spcPts val="0"/>
                        </a:spcAft>
                      </a:pPr>
                      <a:endParaRPr lang="es-ES_tradnl" sz="16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66671">
                <a:tc>
                  <a:txBody>
                    <a:bodyPr/>
                    <a:lstStyle/>
                    <a:p>
                      <a:pPr algn="just">
                        <a:spcAft>
                          <a:spcPts val="0"/>
                        </a:spcAft>
                      </a:pPr>
                      <a:r>
                        <a:rPr lang="es-ES_tradnl" sz="1600" b="1">
                          <a:solidFill>
                            <a:srgbClr val="000066"/>
                          </a:solidFill>
                          <a:latin typeface="Arial"/>
                          <a:ea typeface="Times New Roman"/>
                          <a:cs typeface="Times New Roman"/>
                        </a:rPr>
                        <a:t>10% S/ CIA+</a:t>
                      </a:r>
                      <a:endParaRPr lang="es-ES_tradnl" sz="16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4.000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l">
                        <a:spcAft>
                          <a:spcPts val="0"/>
                        </a:spcAft>
                      </a:pPr>
                      <a:r>
                        <a:rPr lang="es-ES_tradnl" sz="1600" b="1" u="sng" dirty="0">
                          <a:solidFill>
                            <a:srgbClr val="000066"/>
                          </a:solidFill>
                          <a:latin typeface="Arial"/>
                          <a:ea typeface="Times New Roman"/>
                          <a:cs typeface="Times New Roman"/>
                        </a:rPr>
                        <a:t>Menor</a:t>
                      </a:r>
                      <a:r>
                        <a:rPr lang="es-ES_tradnl" sz="1600" b="1" dirty="0">
                          <a:solidFill>
                            <a:srgbClr val="000066"/>
                          </a:solidFill>
                          <a:latin typeface="Arial"/>
                          <a:ea typeface="Times New Roman"/>
                          <a:cs typeface="Times New Roman"/>
                        </a:rPr>
                        <a:t> que Deducción</a:t>
                      </a:r>
                      <a:r>
                        <a:rPr lang="es-ES_tradnl" sz="1600" dirty="0">
                          <a:solidFill>
                            <a:srgbClr val="000066"/>
                          </a:solidFill>
                          <a:latin typeface="Arial"/>
                          <a:ea typeface="Times New Roman"/>
                          <a:cs typeface="Times New Roman"/>
                        </a:rPr>
                        <a:t> </a:t>
                      </a:r>
                      <a:r>
                        <a:rPr lang="es-ES_tradnl" sz="1600" b="1" dirty="0" smtClean="0">
                          <a:solidFill>
                            <a:srgbClr val="000066"/>
                          </a:solidFill>
                          <a:latin typeface="Arial"/>
                          <a:ea typeface="Times New Roman"/>
                          <a:cs typeface="Times New Roman"/>
                        </a:rPr>
                        <a:t>I+D</a:t>
                      </a:r>
                      <a:endParaRPr lang="es-ES_tradnl" sz="16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3"/>
                  </a:ext>
                </a:extLst>
              </a:tr>
              <a:tr h="566671">
                <a:tc>
                  <a:txBody>
                    <a:bodyPr/>
                    <a:lstStyle/>
                    <a:p>
                      <a:pPr algn="just">
                        <a:spcAft>
                          <a:spcPts val="0"/>
                        </a:spcAft>
                      </a:pPr>
                      <a:r>
                        <a:rPr lang="es-ES_tradnl" sz="1600" b="1">
                          <a:solidFill>
                            <a:srgbClr val="000066"/>
                          </a:solidFill>
                          <a:latin typeface="Arial"/>
                          <a:ea typeface="Times New Roman"/>
                          <a:cs typeface="Times New Roman"/>
                        </a:rPr>
                        <a:t>Deducción</a:t>
                      </a:r>
                      <a:r>
                        <a:rPr lang="es-ES_tradnl" sz="1600">
                          <a:solidFill>
                            <a:srgbClr val="000066"/>
                          </a:solidFill>
                          <a:latin typeface="Arial"/>
                          <a:ea typeface="Times New Roman"/>
                          <a:cs typeface="Times New Roman"/>
                        </a:rPr>
                        <a:t> </a:t>
                      </a:r>
                      <a:r>
                        <a:rPr lang="es-ES_tradnl" sz="1600" b="1">
                          <a:solidFill>
                            <a:srgbClr val="000066"/>
                          </a:solidFill>
                          <a:latin typeface="Arial"/>
                          <a:ea typeface="Times New Roman"/>
                          <a:cs typeface="Times New Roman"/>
                        </a:rPr>
                        <a:t>I+D</a:t>
                      </a:r>
                      <a:endParaRPr lang="es-ES_tradnl" sz="16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5.000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l">
                        <a:spcAft>
                          <a:spcPts val="0"/>
                        </a:spcAft>
                      </a:pPr>
                      <a:r>
                        <a:rPr lang="es-ES_tradnl" sz="1600" b="1" u="sng" dirty="0">
                          <a:solidFill>
                            <a:srgbClr val="000066"/>
                          </a:solidFill>
                          <a:latin typeface="Arial"/>
                          <a:ea typeface="Times New Roman"/>
                          <a:cs typeface="Times New Roman"/>
                        </a:rPr>
                        <a:t>Mayor</a:t>
                      </a:r>
                      <a:r>
                        <a:rPr lang="es-ES_tradnl" sz="1600" b="1" dirty="0">
                          <a:solidFill>
                            <a:srgbClr val="000066"/>
                          </a:solidFill>
                          <a:latin typeface="Arial"/>
                          <a:ea typeface="Times New Roman"/>
                          <a:cs typeface="Times New Roman"/>
                        </a:rPr>
                        <a:t> que 10% S/ CIA</a:t>
                      </a:r>
                      <a:r>
                        <a:rPr lang="es-ES_tradnl" sz="1600" b="1" dirty="0" smtClean="0">
                          <a:solidFill>
                            <a:srgbClr val="000066"/>
                          </a:solidFill>
                          <a:latin typeface="Arial"/>
                          <a:ea typeface="Times New Roman"/>
                          <a:cs typeface="Times New Roman"/>
                        </a:rPr>
                        <a:t>+</a:t>
                      </a:r>
                      <a:endParaRPr lang="es-ES_tradnl" sz="16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4"/>
                  </a:ext>
                </a:extLst>
              </a:tr>
              <a:tr h="566671">
                <a:tc>
                  <a:txBody>
                    <a:bodyPr/>
                    <a:lstStyle/>
                    <a:p>
                      <a:pPr algn="just">
                        <a:spcAft>
                          <a:spcPts val="0"/>
                        </a:spcAft>
                      </a:pPr>
                      <a:r>
                        <a:rPr lang="es-ES_tradnl" sz="1600" b="1" dirty="0">
                          <a:solidFill>
                            <a:srgbClr val="000066"/>
                          </a:solidFill>
                          <a:latin typeface="Arial"/>
                          <a:ea typeface="Times New Roman"/>
                          <a:cs typeface="Times New Roman"/>
                        </a:rPr>
                        <a:t>50% S/ CIA+</a:t>
                      </a:r>
                      <a:endParaRPr lang="es-ES_tradnl" sz="16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a:t>
                      </a:r>
                      <a:r>
                        <a:rPr lang="es-ES_tradnl" sz="1800" b="1" dirty="0" smtClean="0">
                          <a:solidFill>
                            <a:srgbClr val="FF0000"/>
                          </a:solidFill>
                          <a:latin typeface="Arial"/>
                          <a:ea typeface="Times New Roman"/>
                          <a:cs typeface="Times New Roman"/>
                        </a:rPr>
                        <a:t>*</a:t>
                      </a:r>
                      <a:endParaRPr lang="es-ES_tradnl" sz="1800"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l">
                        <a:spcAft>
                          <a:spcPts val="0"/>
                        </a:spcAft>
                      </a:pPr>
                      <a:r>
                        <a:rPr lang="es-ES_tradnl" sz="1600" b="1" u="sng" dirty="0" smtClean="0">
                          <a:solidFill>
                            <a:srgbClr val="FF0000"/>
                          </a:solidFill>
                          <a:latin typeface="+mn-lt"/>
                          <a:ea typeface="Times New Roman"/>
                          <a:cs typeface="Times New Roman"/>
                        </a:rPr>
                        <a:t>Límite que procede</a:t>
                      </a:r>
                      <a:r>
                        <a:rPr lang="es-ES_tradnl" sz="1600" b="1" u="none" dirty="0" smtClean="0">
                          <a:solidFill>
                            <a:srgbClr val="FF0000"/>
                          </a:solidFill>
                          <a:latin typeface="+mn-lt"/>
                          <a:ea typeface="Times New Roman"/>
                          <a:cs typeface="Times New Roman"/>
                        </a:rPr>
                        <a:t> </a:t>
                      </a:r>
                      <a:r>
                        <a:rPr lang="es-ES_tradnl" sz="1600" b="1" dirty="0" smtClean="0">
                          <a:solidFill>
                            <a:srgbClr val="FF0000"/>
                          </a:solidFill>
                          <a:latin typeface="+mn-lt"/>
                          <a:ea typeface="Times New Roman"/>
                          <a:cs typeface="Times New Roman"/>
                        </a:rPr>
                        <a:t>50% S/ CIA+*</a:t>
                      </a:r>
                      <a:endParaRPr lang="es-ES_tradnl" sz="1600" dirty="0">
                        <a:solidFill>
                          <a:srgbClr val="FF0000"/>
                        </a:solidFill>
                        <a:latin typeface="+mn-lt"/>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bl>
          </a:graphicData>
        </a:graphic>
      </p:graphicFrame>
      <p:sp>
        <p:nvSpPr>
          <p:cNvPr id="7"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Ejemplo- 3</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
        <p:nvSpPr>
          <p:cNvPr id="8" name="Text Box 3"/>
          <p:cNvSpPr txBox="1">
            <a:spLocks noChangeArrowheads="1"/>
          </p:cNvSpPr>
          <p:nvPr/>
        </p:nvSpPr>
        <p:spPr bwMode="auto">
          <a:xfrm>
            <a:off x="0" y="696914"/>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_tradnl" sz="2200" u="sng" dirty="0" smtClean="0">
                <a:solidFill>
                  <a:srgbClr val="FF0000"/>
                </a:solidFill>
              </a:rPr>
              <a:t>E-3</a:t>
            </a:r>
            <a:r>
              <a:rPr lang="es-ES_tradnl" sz="2200" dirty="0" smtClean="0">
                <a:solidFill>
                  <a:srgbClr val="FF0000"/>
                </a:solidFill>
              </a:rPr>
              <a:t> </a:t>
            </a:r>
            <a:r>
              <a:rPr lang="es-ES_tradnl" sz="2200" b="1" dirty="0" smtClean="0">
                <a:solidFill>
                  <a:srgbClr val="000066"/>
                </a:solidFill>
              </a:rPr>
              <a:t>ESQUEMA </a:t>
            </a:r>
            <a:r>
              <a:rPr lang="es-ES_tradnl" sz="2200" b="1" dirty="0">
                <a:solidFill>
                  <a:srgbClr val="000066"/>
                </a:solidFill>
              </a:rPr>
              <a:t>DE LIQUIDACIÓN IS-2  </a:t>
            </a:r>
            <a:r>
              <a:rPr lang="es-ES_tradnl" sz="2200" dirty="0" smtClean="0">
                <a:solidFill>
                  <a:srgbClr val="FF0000"/>
                </a:solidFill>
              </a:rPr>
              <a:t>APLICACIÓN</a:t>
            </a:r>
            <a:r>
              <a:rPr lang="es-ES" sz="2200" dirty="0" smtClean="0">
                <a:solidFill>
                  <a:srgbClr val="FF0000"/>
                </a:solidFill>
              </a:rPr>
              <a:t> </a:t>
            </a:r>
            <a:r>
              <a:rPr lang="es-ES_tradnl" sz="2200" b="1" u="sng" dirty="0" smtClean="0">
                <a:solidFill>
                  <a:srgbClr val="FF0000"/>
                </a:solidFill>
              </a:rPr>
              <a:t>LÍMITES</a:t>
            </a:r>
            <a:endParaRPr lang="es-ES" sz="2200" b="1" u="sng" dirty="0">
              <a:solidFill>
                <a:srgbClr val="FF0000"/>
              </a:solidFill>
            </a:endParaRPr>
          </a:p>
        </p:txBody>
      </p:sp>
    </p:spTree>
    <p:extLst>
      <p:ext uri="{BB962C8B-B14F-4D97-AF65-F5344CB8AC3E}">
        <p14:creationId xmlns="" xmlns:p14="http://schemas.microsoft.com/office/powerpoint/2010/main" val="1682413025"/>
      </p:ext>
    </p:extLst>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B52A45AB-8379-4A48-944D-5895DEC79A28}" type="slidenum">
              <a:rPr lang="es-ES"/>
              <a:pPr>
                <a:defRPr/>
              </a:pPr>
              <a:t>421</a:t>
            </a:fld>
            <a:endParaRPr lang="es-ES" dirty="0"/>
          </a:p>
        </p:txBody>
      </p:sp>
      <p:sp>
        <p:nvSpPr>
          <p:cNvPr id="88069" name="Text Box 3"/>
          <p:cNvSpPr txBox="1">
            <a:spLocks noChangeArrowheads="1"/>
          </p:cNvSpPr>
          <p:nvPr/>
        </p:nvSpPr>
        <p:spPr bwMode="auto">
          <a:xfrm>
            <a:off x="0" y="696914"/>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_tradnl" sz="2200" u="sng" dirty="0">
                <a:solidFill>
                  <a:srgbClr val="FF0000"/>
                </a:solidFill>
              </a:rPr>
              <a:t>E-3</a:t>
            </a:r>
            <a:r>
              <a:rPr lang="es-ES_tradnl" sz="2200" dirty="0">
                <a:solidFill>
                  <a:srgbClr val="FF0000"/>
                </a:solidFill>
              </a:rPr>
              <a:t> </a:t>
            </a:r>
            <a:r>
              <a:rPr lang="es-ES_tradnl" sz="2200" b="1" dirty="0" smtClean="0">
                <a:solidFill>
                  <a:srgbClr val="000066"/>
                </a:solidFill>
              </a:rPr>
              <a:t>ESQUEMA </a:t>
            </a:r>
            <a:r>
              <a:rPr lang="es-ES_tradnl" sz="2200" b="1" dirty="0">
                <a:solidFill>
                  <a:srgbClr val="000066"/>
                </a:solidFill>
              </a:rPr>
              <a:t>DE LIQUIDACIÓN </a:t>
            </a:r>
            <a:r>
              <a:rPr lang="es-ES_tradnl" sz="2200" b="1" dirty="0" smtClean="0">
                <a:solidFill>
                  <a:srgbClr val="000066"/>
                </a:solidFill>
              </a:rPr>
              <a:t>IS-3  </a:t>
            </a:r>
            <a:r>
              <a:rPr lang="es-ES_tradnl" sz="2200" b="1" dirty="0" smtClean="0">
                <a:solidFill>
                  <a:srgbClr val="FF0000"/>
                </a:solidFill>
              </a:rPr>
              <a:t>PENDIENTES</a:t>
            </a:r>
            <a:endParaRPr lang="es-ES" sz="2200" b="1" dirty="0">
              <a:solidFill>
                <a:srgbClr val="FF0000"/>
              </a:solidFill>
            </a:endParaRPr>
          </a:p>
        </p:txBody>
      </p:sp>
      <p:graphicFrame>
        <p:nvGraphicFramePr>
          <p:cNvPr id="7" name="6 Tabla"/>
          <p:cNvGraphicFramePr>
            <a:graphicFrameLocks noGrp="1"/>
          </p:cNvGraphicFramePr>
          <p:nvPr>
            <p:extLst/>
          </p:nvPr>
        </p:nvGraphicFramePr>
        <p:xfrm>
          <a:off x="228601" y="1371600"/>
          <a:ext cx="9525000" cy="4371960"/>
        </p:xfrm>
        <a:graphic>
          <a:graphicData uri="http://schemas.openxmlformats.org/drawingml/2006/table">
            <a:tbl>
              <a:tblPr/>
              <a:tblGrid>
                <a:gridCol w="4227373">
                  <a:extLst>
                    <a:ext uri="{9D8B030D-6E8A-4147-A177-3AD203B41FA5}">
                      <a16:colId xmlns="" xmlns:a16="http://schemas.microsoft.com/office/drawing/2014/main" val="20000"/>
                    </a:ext>
                  </a:extLst>
                </a:gridCol>
                <a:gridCol w="1199105">
                  <a:extLst>
                    <a:ext uri="{9D8B030D-6E8A-4147-A177-3AD203B41FA5}">
                      <a16:colId xmlns="" xmlns:a16="http://schemas.microsoft.com/office/drawing/2014/main" val="20001"/>
                    </a:ext>
                  </a:extLst>
                </a:gridCol>
                <a:gridCol w="1248139">
                  <a:extLst>
                    <a:ext uri="{9D8B030D-6E8A-4147-A177-3AD203B41FA5}">
                      <a16:colId xmlns="" xmlns:a16="http://schemas.microsoft.com/office/drawing/2014/main" val="20002"/>
                    </a:ext>
                  </a:extLst>
                </a:gridCol>
                <a:gridCol w="1402583">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tblGrid>
              <a:tr h="977280">
                <a:tc>
                  <a:txBody>
                    <a:bodyPr/>
                    <a:lstStyle/>
                    <a:p>
                      <a:pPr algn="just">
                        <a:spcAft>
                          <a:spcPts val="0"/>
                        </a:spcAft>
                      </a:pPr>
                      <a:r>
                        <a:rPr lang="es-ES_tradnl" sz="1800" b="1" dirty="0">
                          <a:solidFill>
                            <a:schemeClr val="tx1"/>
                          </a:solidFill>
                          <a:latin typeface="Arial"/>
                          <a:ea typeface="Times New Roman"/>
                          <a:cs typeface="Times New Roman"/>
                        </a:rPr>
                        <a:t>CONCEPTOS</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chemeClr val="tx1"/>
                          </a:solidFill>
                          <a:latin typeface="Arial"/>
                          <a:ea typeface="Times New Roman"/>
                          <a:cs typeface="Times New Roman"/>
                        </a:rPr>
                        <a:t>Importe</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800" b="1" dirty="0">
                          <a:solidFill>
                            <a:schemeClr val="tx1"/>
                          </a:solidFill>
                          <a:latin typeface="Arial"/>
                          <a:ea typeface="Times New Roman"/>
                          <a:cs typeface="Times New Roman"/>
                        </a:rPr>
                        <a:t>Aplicada</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chemeClr val="tx1"/>
                          </a:solidFill>
                          <a:latin typeface="Arial"/>
                          <a:ea typeface="Times New Roman"/>
                          <a:cs typeface="Times New Roman"/>
                        </a:rPr>
                        <a:t>Pendiente</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800" b="1" u="sng" dirty="0">
                          <a:solidFill>
                            <a:schemeClr val="tx1"/>
                          </a:solidFill>
                          <a:latin typeface="Arial"/>
                          <a:ea typeface="Times New Roman"/>
                          <a:cs typeface="Times New Roman"/>
                        </a:rPr>
                        <a:t>AÑOS</a:t>
                      </a:r>
                      <a:r>
                        <a:rPr lang="es-ES_tradnl" sz="1800" b="1" dirty="0">
                          <a:solidFill>
                            <a:schemeClr val="tx1"/>
                          </a:solidFill>
                          <a:latin typeface="Arial"/>
                          <a:ea typeface="Times New Roman"/>
                          <a:cs typeface="Times New Roman"/>
                        </a:rPr>
                        <a:t> para aplicar la deducción</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10540">
                <a:tc>
                  <a:txBody>
                    <a:bodyPr/>
                    <a:lstStyle/>
                    <a:p>
                      <a:pPr algn="ctr">
                        <a:spcAft>
                          <a:spcPts val="0"/>
                        </a:spcAft>
                      </a:pPr>
                      <a:r>
                        <a:rPr lang="es-ES_tradnl" sz="2000" b="1" dirty="0">
                          <a:solidFill>
                            <a:srgbClr val="FF0000"/>
                          </a:solidFill>
                          <a:latin typeface="Arial"/>
                          <a:ea typeface="Times New Roman"/>
                          <a:cs typeface="Times New Roman"/>
                        </a:rPr>
                        <a:t>DEDUCCIONES </a:t>
                      </a:r>
                      <a:r>
                        <a:rPr lang="es-ES_tradnl" sz="2000" b="1" u="sng" dirty="0">
                          <a:solidFill>
                            <a:srgbClr val="FF0000"/>
                          </a:solidFill>
                          <a:latin typeface="Arial"/>
                          <a:ea typeface="Times New Roman"/>
                          <a:cs typeface="Times New Roman"/>
                        </a:rPr>
                        <a:t>CON</a:t>
                      </a:r>
                      <a:r>
                        <a:rPr lang="es-ES_tradnl" sz="2000" b="1" dirty="0">
                          <a:solidFill>
                            <a:srgbClr val="FF0000"/>
                          </a:solidFill>
                          <a:latin typeface="Arial"/>
                          <a:ea typeface="Times New Roman"/>
                          <a:cs typeface="Times New Roman"/>
                        </a:rPr>
                        <a:t> LÍMITE</a:t>
                      </a:r>
                      <a:endParaRPr lang="es-ES_tradnl" sz="2000"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endParaRPr lang="es-ES_tradnl" sz="1800"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1"/>
                  </a:ext>
                </a:extLst>
              </a:tr>
              <a:tr h="1021080">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Creación de empleo trabajadores </a:t>
                      </a:r>
                      <a:r>
                        <a:rPr lang="es-ES_tradnl" sz="1800" b="1" dirty="0" smtClean="0">
                          <a:solidFill>
                            <a:srgbClr val="000066"/>
                          </a:solidFill>
                          <a:latin typeface="+mn-lt"/>
                          <a:ea typeface="Times New Roman"/>
                          <a:cs typeface="Times New Roman"/>
                        </a:rPr>
                        <a:t>con discapacidad </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27.000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7.000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r>
                        <a:rPr lang="es-ES_tradnl" sz="1800" b="1" dirty="0">
                          <a:solidFill>
                            <a:srgbClr val="FF0000"/>
                          </a:solidFill>
                          <a:latin typeface="Arial"/>
                          <a:ea typeface="Times New Roman"/>
                          <a:cs typeface="Times New Roman"/>
                        </a:rPr>
                        <a:t>15</a:t>
                      </a:r>
                      <a:endParaRPr lang="es-ES_tradnl" sz="1800"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615300">
                <a:tc>
                  <a:txBody>
                    <a:bodyPr/>
                    <a:lstStyle/>
                    <a:p>
                      <a:pPr algn="just">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creación de empleo</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2.500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spcAft>
                          <a:spcPts val="0"/>
                        </a:spcAft>
                      </a:pPr>
                      <a:r>
                        <a:rPr lang="es-ES_tradnl" sz="1800" b="1">
                          <a:solidFill>
                            <a:srgbClr val="000066"/>
                          </a:solidFill>
                          <a:latin typeface="Arial"/>
                          <a:ea typeface="Times New Roman"/>
                          <a:cs typeface="Times New Roman"/>
                        </a:rPr>
                        <a:t>2.500</a:t>
                      </a:r>
                      <a:endParaRPr lang="es-ES_tradnl" sz="180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r>
                        <a:rPr lang="es-ES_tradnl" sz="1800" b="1" dirty="0">
                          <a:solidFill>
                            <a:srgbClr val="FF0000"/>
                          </a:solidFill>
                          <a:latin typeface="Arial"/>
                          <a:ea typeface="Times New Roman"/>
                          <a:cs typeface="Times New Roman"/>
                        </a:rPr>
                        <a:t>15</a:t>
                      </a:r>
                      <a:endParaRPr lang="es-ES_tradnl" sz="1800"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510540">
                <a:tc>
                  <a:txBody>
                    <a:bodyPr/>
                    <a:lstStyle/>
                    <a:p>
                      <a:pPr algn="just">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I+D</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5.000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spcAft>
                          <a:spcPts val="0"/>
                        </a:spcAft>
                      </a:pPr>
                      <a:r>
                        <a:rPr lang="es-ES_tradnl" sz="1800" b="1" dirty="0">
                          <a:solidFill>
                            <a:srgbClr val="000066"/>
                          </a:solidFill>
                          <a:latin typeface="Arial"/>
                          <a:ea typeface="Times New Roman"/>
                          <a:cs typeface="Times New Roman"/>
                        </a:rPr>
                        <a:t>5.000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r>
                        <a:rPr lang="es-ES_tradnl" sz="1800" b="1" dirty="0">
                          <a:solidFill>
                            <a:srgbClr val="FF0000"/>
                          </a:solidFill>
                          <a:latin typeface="Arial"/>
                          <a:ea typeface="Times New Roman"/>
                          <a:cs typeface="Times New Roman"/>
                        </a:rPr>
                        <a:t>18**</a:t>
                      </a:r>
                      <a:endParaRPr lang="es-ES_tradnl" sz="1800"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4"/>
                  </a:ext>
                </a:extLst>
              </a:tr>
              <a:tr h="737220">
                <a:tc>
                  <a:txBody>
                    <a:bodyPr/>
                    <a:lstStyle/>
                    <a:p>
                      <a:pPr algn="just">
                        <a:spcAft>
                          <a:spcPts val="0"/>
                        </a:spcAft>
                      </a:pPr>
                      <a:r>
                        <a:rPr lang="es-ES_tradnl" sz="1800" b="1" dirty="0">
                          <a:solidFill>
                            <a:srgbClr val="FFFFCC"/>
                          </a:solidFill>
                          <a:latin typeface="Arial"/>
                          <a:ea typeface="Times New Roman"/>
                          <a:cs typeface="Times New Roman"/>
                        </a:rPr>
                        <a:t>TOTAL DEDUCCIONES </a:t>
                      </a:r>
                      <a:r>
                        <a:rPr lang="es-ES_tradnl" sz="1800" b="1" u="sng" dirty="0">
                          <a:solidFill>
                            <a:srgbClr val="FFFFCC"/>
                          </a:solidFill>
                          <a:latin typeface="Arial"/>
                          <a:ea typeface="Times New Roman"/>
                          <a:cs typeface="Times New Roman"/>
                        </a:rPr>
                        <a:t>CON</a:t>
                      </a:r>
                      <a:r>
                        <a:rPr lang="es-ES_tradnl" sz="1800" b="1" dirty="0">
                          <a:solidFill>
                            <a:srgbClr val="FFFFCC"/>
                          </a:solidFill>
                          <a:latin typeface="Arial"/>
                          <a:ea typeface="Times New Roman"/>
                          <a:cs typeface="Times New Roman"/>
                        </a:rPr>
                        <a:t> LÍMITE:</a:t>
                      </a:r>
                      <a:endParaRPr lang="es-ES_tradnl" sz="1800" dirty="0">
                        <a:solidFill>
                          <a:srgbClr val="FFFFCC"/>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smtClean="0">
                          <a:solidFill>
                            <a:srgbClr val="FFFFCC"/>
                          </a:solidFill>
                          <a:latin typeface="Arial"/>
                          <a:ea typeface="Times New Roman"/>
                          <a:cs typeface="Times New Roman"/>
                        </a:rPr>
                        <a:t>34.500</a:t>
                      </a:r>
                      <a:endParaRPr lang="es-ES_tradnl" sz="1800" dirty="0">
                        <a:solidFill>
                          <a:srgbClr val="FFFFCC"/>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800" b="1" dirty="0">
                          <a:solidFill>
                            <a:srgbClr val="FFFFCC"/>
                          </a:solidFill>
                          <a:latin typeface="Arial"/>
                          <a:ea typeface="Times New Roman"/>
                          <a:cs typeface="Times New Roman"/>
                        </a:rPr>
                        <a:t>20.000</a:t>
                      </a:r>
                      <a:endParaRPr lang="es-ES_tradnl" sz="1800" dirty="0">
                        <a:solidFill>
                          <a:srgbClr val="FFFFCC"/>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smtClean="0">
                          <a:solidFill>
                            <a:srgbClr val="FFFFCC"/>
                          </a:solidFill>
                          <a:latin typeface="Arial"/>
                          <a:ea typeface="Times New Roman"/>
                          <a:cs typeface="Times New Roman"/>
                        </a:rPr>
                        <a:t>14.500</a:t>
                      </a:r>
                      <a:endParaRPr lang="es-ES_tradnl" sz="1800" dirty="0">
                        <a:solidFill>
                          <a:srgbClr val="FFFFCC"/>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endParaRPr lang="es-ES_tradnl" sz="1800" dirty="0">
                        <a:solidFill>
                          <a:srgbClr val="FFFFCC"/>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sp>
        <p:nvSpPr>
          <p:cNvPr id="6"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Ejemplo- 3</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Tree>
    <p:extLst>
      <p:ext uri="{BB962C8B-B14F-4D97-AF65-F5344CB8AC3E}">
        <p14:creationId xmlns="" xmlns:p14="http://schemas.microsoft.com/office/powerpoint/2010/main" val="3726201170"/>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400800"/>
            <a:ext cx="2311400" cy="476250"/>
          </a:xfrm>
        </p:spPr>
        <p:txBody>
          <a:bodyPr/>
          <a:lstStyle/>
          <a:p>
            <a:pPr>
              <a:defRPr/>
            </a:pPr>
            <a:fld id="{1DB10F83-D652-4A99-B4D1-D5E061F54423}" type="slidenum">
              <a:rPr lang="es-ES"/>
              <a:pPr>
                <a:defRPr/>
              </a:pPr>
              <a:t>422</a:t>
            </a:fld>
            <a:endParaRPr lang="es-ES" dirty="0"/>
          </a:p>
        </p:txBody>
      </p:sp>
      <p:sp>
        <p:nvSpPr>
          <p:cNvPr id="89092"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600" u="sng" dirty="0">
                <a:solidFill>
                  <a:srgbClr val="FFFF00"/>
                </a:solidFill>
                <a:latin typeface="Arial" pitchFamily="34" charset="0"/>
              </a:rPr>
              <a:t>Enunciado EJEMPLO-4</a:t>
            </a:r>
            <a:r>
              <a:rPr lang="es-ES_tradnl" sz="3600" b="1" dirty="0" smtClean="0">
                <a:solidFill>
                  <a:srgbClr val="FFFF00"/>
                </a:solidFill>
                <a:latin typeface="Arial" pitchFamily="34" charset="0"/>
              </a:rPr>
              <a:t> </a:t>
            </a:r>
            <a:r>
              <a:rPr lang="es-ES_tradnl" sz="3600" b="1" dirty="0">
                <a:solidFill>
                  <a:srgbClr val="FFFF00"/>
                </a:solidFill>
                <a:latin typeface="Arial" pitchFamily="34" charset="0"/>
              </a:rPr>
              <a:t>art </a:t>
            </a:r>
            <a:r>
              <a:rPr lang="es-ES_tradnl" sz="3600" b="1" dirty="0" smtClean="0">
                <a:solidFill>
                  <a:srgbClr val="FFFF00"/>
                </a:solidFill>
                <a:latin typeface="Arial" pitchFamily="34" charset="0"/>
              </a:rPr>
              <a:t>39 </a:t>
            </a:r>
            <a:r>
              <a:rPr lang="es-ES_tradnl" sz="3600" b="1" dirty="0">
                <a:solidFill>
                  <a:srgbClr val="FFFF00"/>
                </a:solidFill>
                <a:latin typeface="Arial" pitchFamily="34" charset="0"/>
              </a:rPr>
              <a:t>LIS. </a:t>
            </a:r>
            <a:endParaRPr lang="es-ES" sz="3600" b="1" u="sng" dirty="0">
              <a:solidFill>
                <a:srgbClr val="FFFF00"/>
              </a:solidFill>
              <a:latin typeface="Arial" pitchFamily="34" charset="0"/>
            </a:endParaRPr>
          </a:p>
        </p:txBody>
      </p:sp>
      <p:sp>
        <p:nvSpPr>
          <p:cNvPr id="89093" name="Text Box 3"/>
          <p:cNvSpPr txBox="1">
            <a:spLocks noChangeArrowheads="1"/>
          </p:cNvSpPr>
          <p:nvPr/>
        </p:nvSpPr>
        <p:spPr bwMode="auto">
          <a:xfrm>
            <a:off x="0" y="59049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u="sng" dirty="0" smtClean="0">
                <a:solidFill>
                  <a:srgbClr val="FF0000"/>
                </a:solidFill>
              </a:rPr>
              <a:t>E-4</a:t>
            </a:r>
            <a:r>
              <a:rPr lang="es-ES_tradnl" dirty="0" smtClean="0">
                <a:solidFill>
                  <a:srgbClr val="FF0000"/>
                </a:solidFill>
              </a:rPr>
              <a:t> </a:t>
            </a:r>
            <a:r>
              <a:rPr lang="es-ES_tradnl" b="1" dirty="0" smtClean="0">
                <a:solidFill>
                  <a:srgbClr val="000066"/>
                </a:solidFill>
              </a:rPr>
              <a:t>ESQUEMA </a:t>
            </a:r>
            <a:r>
              <a:rPr lang="es-ES_tradnl" b="1" dirty="0">
                <a:solidFill>
                  <a:srgbClr val="000066"/>
                </a:solidFill>
              </a:rPr>
              <a:t>DE LIQUIDACIÓN IS-1  </a:t>
            </a:r>
            <a:r>
              <a:rPr lang="es-ES_tradnl" b="1" dirty="0" smtClean="0">
                <a:solidFill>
                  <a:srgbClr val="000066"/>
                </a:solidFill>
              </a:rPr>
              <a:t> </a:t>
            </a:r>
            <a:r>
              <a:rPr lang="es-ES_tradnl" b="1" dirty="0">
                <a:solidFill>
                  <a:srgbClr val="FF0000"/>
                </a:solidFill>
              </a:rPr>
              <a:t>[</a:t>
            </a:r>
            <a:r>
              <a:rPr lang="es-ES_tradnl" b="1" u="sng" dirty="0">
                <a:solidFill>
                  <a:srgbClr val="FF0000"/>
                </a:solidFill>
              </a:rPr>
              <a:t>Opción: </a:t>
            </a:r>
            <a:r>
              <a:rPr lang="es-ES_tradnl" b="1" u="sng" dirty="0" err="1">
                <a:solidFill>
                  <a:srgbClr val="FF0000"/>
                </a:solidFill>
              </a:rPr>
              <a:t>I+D+i</a:t>
            </a:r>
            <a:r>
              <a:rPr lang="es-ES_tradnl" b="1" u="sng" dirty="0">
                <a:solidFill>
                  <a:srgbClr val="FF0000"/>
                </a:solidFill>
              </a:rPr>
              <a:t> sin límites]</a:t>
            </a:r>
            <a:endParaRPr lang="es-ES" b="1" u="sng" dirty="0">
              <a:solidFill>
                <a:srgbClr val="FF0000"/>
              </a:solidFill>
            </a:endParaRPr>
          </a:p>
        </p:txBody>
      </p:sp>
      <p:graphicFrame>
        <p:nvGraphicFramePr>
          <p:cNvPr id="8" name="7 Tabla"/>
          <p:cNvGraphicFramePr>
            <a:graphicFrameLocks noGrp="1"/>
          </p:cNvGraphicFramePr>
          <p:nvPr/>
        </p:nvGraphicFramePr>
        <p:xfrm>
          <a:off x="152400" y="1295400"/>
          <a:ext cx="9601200" cy="449580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4495800">
                <a:tc>
                  <a:txBody>
                    <a:bodyPr/>
                    <a:lstStyle/>
                    <a:p>
                      <a:pPr marL="342900" indent="-342900">
                        <a:buFont typeface="Wingdings" pitchFamily="2" charset="2"/>
                        <a:buChar char="v"/>
                      </a:pPr>
                      <a:r>
                        <a:rPr lang="es-ES" sz="1800" b="1" kern="1200" dirty="0" smtClean="0">
                          <a:solidFill>
                            <a:schemeClr val="lt1"/>
                          </a:solidFill>
                          <a:latin typeface="Arial" pitchFamily="34" charset="0"/>
                          <a:ea typeface="+mn-ea"/>
                          <a:cs typeface="Arial" pitchFamily="34" charset="0"/>
                        </a:rPr>
                        <a:t>INVESTIGASA  es una sociedad que</a:t>
                      </a:r>
                      <a:r>
                        <a:rPr lang="es-ES_tradnl" sz="1800" b="1" kern="1200" dirty="0" smtClean="0">
                          <a:solidFill>
                            <a:schemeClr val="lt1"/>
                          </a:solidFill>
                          <a:latin typeface="Arial" pitchFamily="34" charset="0"/>
                          <a:ea typeface="+mn-ea"/>
                          <a:cs typeface="Arial" pitchFamily="34" charset="0"/>
                        </a:rPr>
                        <a:t> tiene los siguientes datos para proceder a la </a:t>
                      </a:r>
                      <a:r>
                        <a:rPr lang="es-ES_tradnl" sz="1800" b="1" u="sng"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liquidación del impuesto sobre sociedades</a:t>
                      </a:r>
                      <a:r>
                        <a:rPr lang="es-ES_tradnl" sz="1800" b="1" u="none"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  </a:t>
                      </a:r>
                      <a:r>
                        <a:rPr lang="es-ES_tradnl"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en el ejercicio N</a:t>
                      </a:r>
                      <a:r>
                        <a:rPr lang="es-ES_tradnl" sz="1800" b="1" kern="1200" dirty="0" smtClean="0">
                          <a:solidFill>
                            <a:schemeClr val="lt1"/>
                          </a:solidFill>
                          <a:latin typeface="Arial" pitchFamily="34" charset="0"/>
                          <a:ea typeface="+mn-ea"/>
                          <a:cs typeface="Arial" pitchFamily="34" charset="0"/>
                        </a:rPr>
                        <a:t>: </a:t>
                      </a:r>
                    </a:p>
                    <a:p>
                      <a:pPr marL="342900" indent="-342900">
                        <a:buFont typeface="Wingdings" pitchFamily="2" charset="2"/>
                        <a:buChar char="v"/>
                      </a:pP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Base imponible asciende a 180.000,</a:t>
                      </a:r>
                      <a:r>
                        <a:rPr lang="es-ES" sz="1800" b="1" kern="1200" baseline="0" dirty="0" smtClean="0">
                          <a:solidFill>
                            <a:schemeClr val="lt1"/>
                          </a:solidFill>
                          <a:latin typeface="Arial" pitchFamily="34" charset="0"/>
                          <a:ea typeface="+mn-ea"/>
                          <a:cs typeface="Arial" pitchFamily="34" charset="0"/>
                        </a:rPr>
                        <a:t> </a:t>
                      </a:r>
                      <a:r>
                        <a:rPr lang="es-ES" sz="1800" b="1" kern="1200" dirty="0" smtClean="0">
                          <a:solidFill>
                            <a:schemeClr val="lt1"/>
                          </a:solidFill>
                          <a:latin typeface="Arial" pitchFamily="34" charset="0"/>
                          <a:ea typeface="+mn-ea"/>
                          <a:cs typeface="Arial" pitchFamily="34" charset="0"/>
                        </a:rPr>
                        <a:t> tipo impositivo al 25%.</a:t>
                      </a: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Deducciones por doble imposición internacional: 5.000    </a:t>
                      </a:r>
                    </a:p>
                    <a:p>
                      <a:pPr marL="34290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Por lo tanto, su </a:t>
                      </a:r>
                      <a:r>
                        <a:rPr lang="es-ES"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Cuota Íntegra Ajustada Positiva (CIA+) asciende a 40.000</a:t>
                      </a:r>
                      <a:r>
                        <a:rPr lang="es-ES" sz="1800" b="1" kern="1200" dirty="0" smtClean="0">
                          <a:solidFill>
                            <a:schemeClr val="lt1"/>
                          </a:solidFill>
                          <a:latin typeface="Arial" pitchFamily="34" charset="0"/>
                          <a:ea typeface="+mn-ea"/>
                          <a:cs typeface="Arial" pitchFamily="34" charset="0"/>
                        </a:rPr>
                        <a:t> </a:t>
                      </a:r>
                    </a:p>
                    <a:p>
                      <a:pPr marL="342900" indent="-342900">
                        <a:buFont typeface="Wingdings" pitchFamily="2" charset="2"/>
                        <a:buNone/>
                      </a:pPr>
                      <a:r>
                        <a:rPr lang="es-ES" sz="1800" b="1" kern="1200" dirty="0" smtClean="0">
                          <a:solidFill>
                            <a:schemeClr val="lt1"/>
                          </a:solidFill>
                          <a:latin typeface="Arial" pitchFamily="34" charset="0"/>
                          <a:ea typeface="+mn-ea"/>
                          <a:cs typeface="Arial" pitchFamily="34" charset="0"/>
                        </a:rPr>
                        <a:t> </a:t>
                      </a:r>
                    </a:p>
                    <a:p>
                      <a:pPr marL="342900" indent="-342900">
                        <a:buFont typeface="Wingdings" pitchFamily="2" charset="2"/>
                        <a:buChar char="§"/>
                      </a:pPr>
                      <a:r>
                        <a:rPr lang="es-ES" sz="1800" b="1" u="sng" kern="1200" dirty="0" smtClean="0">
                          <a:solidFill>
                            <a:schemeClr val="lt1"/>
                          </a:solidFill>
                          <a:latin typeface="Arial" pitchFamily="34" charset="0"/>
                          <a:ea typeface="+mn-ea"/>
                          <a:cs typeface="Arial" pitchFamily="34" charset="0"/>
                        </a:rPr>
                        <a:t>Otras deducciones</a:t>
                      </a:r>
                      <a:r>
                        <a:rPr lang="es-ES" sz="1800" b="1" kern="1200" dirty="0" smtClean="0">
                          <a:solidFill>
                            <a:schemeClr val="lt1"/>
                          </a:solidFill>
                          <a:latin typeface="Arial" pitchFamily="34" charset="0"/>
                          <a:ea typeface="+mn-ea"/>
                          <a:cs typeface="Arial" pitchFamily="34" charset="0"/>
                        </a:rPr>
                        <a:t> aplicables son las siguientes:</a:t>
                      </a:r>
                      <a:endParaRPr lang="es-ES_tradnl" sz="1800" b="1" kern="1200" dirty="0" smtClean="0">
                        <a:solidFill>
                          <a:schemeClr val="lt1"/>
                        </a:solidFill>
                        <a:latin typeface="Arial" pitchFamily="34" charset="0"/>
                        <a:ea typeface="+mn-ea"/>
                        <a:cs typeface="Arial" pitchFamily="34" charset="0"/>
                      </a:endParaRPr>
                    </a:p>
                    <a:p>
                      <a:pPr marL="342900" lvl="0" indent="-342900">
                        <a:buFont typeface="+mj-lt"/>
                        <a:buAutoNum type="alphaLcParenR"/>
                      </a:pPr>
                      <a:r>
                        <a:rPr lang="es-ES" sz="1800" b="1" kern="1200" dirty="0" smtClean="0">
                          <a:solidFill>
                            <a:srgbClr val="FFFF00"/>
                          </a:solidFill>
                          <a:latin typeface="Arial" pitchFamily="34" charset="0"/>
                          <a:ea typeface="+mn-ea"/>
                          <a:cs typeface="Arial" pitchFamily="34" charset="0"/>
                        </a:rPr>
                        <a:t>D</a:t>
                      </a:r>
                      <a:r>
                        <a:rPr lang="es-ES" sz="18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educción por </a:t>
                      </a:r>
                      <a:r>
                        <a:rPr lang="es-ES" sz="1800" b="1" kern="1200" dirty="0" err="1"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I+D+i</a:t>
                      </a:r>
                      <a:r>
                        <a:rPr lang="es-ES" sz="18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 trascurrió más de un año:  5.000  (cumple requisitos)</a:t>
                      </a:r>
                    </a:p>
                    <a:p>
                      <a:pPr marL="342900" lvl="0" indent="-342900">
                        <a:buFont typeface="+mj-lt"/>
                        <a:buAutoNum type="alphaLcParenR"/>
                      </a:pPr>
                      <a:r>
                        <a:rPr lang="es-ES"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Este</a:t>
                      </a:r>
                      <a:r>
                        <a:rPr lang="es-ES" sz="1800" b="1" kern="1200" baseline="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 año también</a:t>
                      </a:r>
                      <a:r>
                        <a:rPr lang="es-ES" sz="1800" b="1" kern="1200" baseline="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rPr>
                        <a:t> </a:t>
                      </a:r>
                      <a:r>
                        <a:rPr lang="es-ES"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deducción por </a:t>
                      </a:r>
                      <a:r>
                        <a:rPr lang="es-ES" sz="1800" b="1" kern="1200" dirty="0" err="1"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I+D+i</a:t>
                      </a:r>
                      <a:r>
                        <a:rPr lang="es-ES" sz="1800" b="1" kern="1200" dirty="0" smtClean="0">
                          <a:solidFill>
                            <a:srgbClr val="FFFF99"/>
                          </a:solidFill>
                          <a:effectLst>
                            <a:outerShdw blurRad="38100" dist="38100" dir="2700000" algn="tl">
                              <a:srgbClr val="000000">
                                <a:alpha val="43137"/>
                              </a:srgbClr>
                            </a:outerShdw>
                          </a:effectLst>
                          <a:latin typeface="Arial" pitchFamily="34" charset="0"/>
                          <a:ea typeface="+mn-ea"/>
                          <a:cs typeface="Arial" pitchFamily="34" charset="0"/>
                        </a:rPr>
                        <a:t> del propio ejercicio es de: 6.000 </a:t>
                      </a:r>
                      <a:endParaRPr lang="es-ES_tradnl" sz="1800" b="1" kern="1200" dirty="0" smtClean="0">
                        <a:solidFill>
                          <a:srgbClr val="FFFF00"/>
                        </a:solidFill>
                        <a:effectLst>
                          <a:outerShdw blurRad="38100" dist="38100" dir="2700000" algn="tl">
                            <a:srgbClr val="000000">
                              <a:alpha val="43137"/>
                            </a:srgbClr>
                          </a:outerShdw>
                        </a:effectLst>
                        <a:latin typeface="Arial" pitchFamily="34" charset="0"/>
                        <a:ea typeface="+mn-ea"/>
                        <a:cs typeface="Arial" pitchFamily="34" charset="0"/>
                      </a:endParaRPr>
                    </a:p>
                    <a:p>
                      <a:pPr marL="342900" lvl="0" indent="-342900">
                        <a:buFont typeface="+mj-lt"/>
                        <a:buAutoNum type="alphaLcParenR"/>
                      </a:pPr>
                      <a:r>
                        <a:rPr lang="es-ES" sz="1800" b="1" kern="1200" dirty="0" smtClean="0">
                          <a:solidFill>
                            <a:schemeClr val="lt1"/>
                          </a:solidFill>
                          <a:latin typeface="Arial" pitchFamily="34" charset="0"/>
                          <a:ea typeface="+mn-ea"/>
                          <a:cs typeface="Arial" pitchFamily="34" charset="0"/>
                        </a:rPr>
                        <a:t>Deducción por creación de empleo de trabajadores con discapacidad: 27.000   </a:t>
                      </a:r>
                      <a:endParaRPr lang="es-ES_tradnl" sz="1800" b="1" kern="1200" dirty="0" smtClean="0">
                        <a:solidFill>
                          <a:schemeClr val="lt1"/>
                        </a:solidFill>
                        <a:latin typeface="Arial" pitchFamily="34" charset="0"/>
                        <a:ea typeface="+mn-ea"/>
                        <a:cs typeface="Arial" pitchFamily="34" charset="0"/>
                      </a:endParaRPr>
                    </a:p>
                    <a:p>
                      <a:pPr marL="342900" lvl="0" indent="-342900">
                        <a:buFont typeface="+mj-lt"/>
                        <a:buAutoNum type="alphaLcParenR"/>
                      </a:pPr>
                      <a:r>
                        <a:rPr lang="es-ES" sz="1800" b="1" kern="1200" dirty="0" smtClean="0">
                          <a:solidFill>
                            <a:schemeClr val="lt1"/>
                          </a:solidFill>
                          <a:latin typeface="Arial" pitchFamily="34" charset="0"/>
                          <a:ea typeface="+mn-ea"/>
                          <a:cs typeface="Arial" pitchFamily="34" charset="0"/>
                        </a:rPr>
                        <a:t>Deducción por creación de empleo: 2.500 </a:t>
                      </a:r>
                    </a:p>
                    <a:p>
                      <a:pPr marL="342900" lvl="0" indent="-342900">
                        <a:buFont typeface="+mj-lt"/>
                        <a:buAutoNum type="alphaLcParenR"/>
                      </a:pPr>
                      <a:endParaRPr lang="es-ES" sz="1800" b="1" kern="1200" dirty="0" smtClean="0">
                        <a:solidFill>
                          <a:schemeClr val="lt1"/>
                        </a:solidFill>
                        <a:latin typeface="Arial" pitchFamily="34" charset="0"/>
                        <a:ea typeface="+mn-ea"/>
                        <a:cs typeface="Arial" pitchFamily="34" charset="0"/>
                      </a:endParaRPr>
                    </a:p>
                    <a:p>
                      <a:pPr marL="342900" lvl="0" indent="-342900">
                        <a:buFont typeface="Wingdings" pitchFamily="2" charset="2"/>
                        <a:buChar char="§"/>
                      </a:pPr>
                      <a:r>
                        <a:rPr lang="es-ES" sz="1800" b="1" kern="1200" dirty="0" smtClean="0">
                          <a:solidFill>
                            <a:schemeClr val="lt1"/>
                          </a:solidFill>
                          <a:latin typeface="Arial" pitchFamily="34" charset="0"/>
                          <a:ea typeface="+mn-ea"/>
                          <a:cs typeface="Arial" pitchFamily="34" charset="0"/>
                        </a:rPr>
                        <a:t>Período impositivo: coincide con el </a:t>
                      </a:r>
                      <a:r>
                        <a:rPr lang="es-ES" sz="1800" b="1" u="sng" kern="1200" dirty="0" smtClean="0">
                          <a:solidFill>
                            <a:schemeClr val="lt1"/>
                          </a:solidFill>
                          <a:latin typeface="Arial" pitchFamily="34" charset="0"/>
                          <a:ea typeface="+mn-ea"/>
                          <a:cs typeface="Arial" pitchFamily="34" charset="0"/>
                        </a:rPr>
                        <a:t>año natural.</a:t>
                      </a:r>
                      <a:endParaRPr lang="es-ES_tradnl" sz="1800" b="1" kern="1200" dirty="0" smtClean="0">
                        <a:solidFill>
                          <a:schemeClr val="lt1"/>
                        </a:solidFill>
                        <a:latin typeface="Arial" pitchFamily="34" charset="0"/>
                        <a:ea typeface="+mn-ea"/>
                        <a:cs typeface="Arial" pitchFamily="34" charset="0"/>
                      </a:endParaRPr>
                    </a:p>
                    <a:p>
                      <a:pPr marL="342900" indent="-342900">
                        <a:buFont typeface="Wingdings" pitchFamily="2" charset="2"/>
                        <a:buChar char="§"/>
                      </a:pPr>
                      <a:endParaRPr lang="es-ES_tradnl" sz="1800" dirty="0">
                        <a:latin typeface="Arial" pitchFamily="34" charset="0"/>
                        <a:cs typeface="Arial" pitchFamily="34" charset="0"/>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66"/>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081484329"/>
      </p:ext>
    </p:extLst>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5CF93AC3-3B4A-482E-A8F2-7544E7A57862}" type="slidenum">
              <a:rPr lang="es-ES"/>
              <a:pPr>
                <a:defRPr/>
              </a:pPr>
              <a:t>423</a:t>
            </a:fld>
            <a:endParaRPr lang="es-ES" dirty="0"/>
          </a:p>
        </p:txBody>
      </p:sp>
      <p:sp>
        <p:nvSpPr>
          <p:cNvPr id="91141" name="Text Box 3"/>
          <p:cNvSpPr txBox="1">
            <a:spLocks noChangeArrowheads="1"/>
          </p:cNvSpPr>
          <p:nvPr/>
        </p:nvSpPr>
        <p:spPr bwMode="auto">
          <a:xfrm>
            <a:off x="0" y="620689"/>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_tradnl" sz="1700" u="sng" dirty="0" smtClean="0">
                <a:solidFill>
                  <a:srgbClr val="FF0000"/>
                </a:solidFill>
              </a:rPr>
              <a:t>E-4</a:t>
            </a:r>
            <a:r>
              <a:rPr lang="es-ES_tradnl" sz="1700" dirty="0" smtClean="0">
                <a:solidFill>
                  <a:srgbClr val="FF0000"/>
                </a:solidFill>
              </a:rPr>
              <a:t> </a:t>
            </a:r>
            <a:r>
              <a:rPr lang="es-ES_tradnl" sz="1700" b="1" dirty="0" smtClean="0">
                <a:solidFill>
                  <a:srgbClr val="000066"/>
                </a:solidFill>
              </a:rPr>
              <a:t>ESQUEMA </a:t>
            </a:r>
            <a:r>
              <a:rPr lang="es-ES_tradnl" sz="1700" b="1" dirty="0">
                <a:solidFill>
                  <a:srgbClr val="000066"/>
                </a:solidFill>
              </a:rPr>
              <a:t>DE LIQUIDACIÓN </a:t>
            </a:r>
            <a:r>
              <a:rPr lang="es-ES_tradnl" sz="1700" b="1" dirty="0" smtClean="0">
                <a:solidFill>
                  <a:srgbClr val="000066"/>
                </a:solidFill>
              </a:rPr>
              <a:t>IS-1  </a:t>
            </a:r>
            <a:r>
              <a:rPr lang="es-ES_tradnl" sz="1700" b="1" dirty="0">
                <a:solidFill>
                  <a:srgbClr val="FF0000"/>
                </a:solidFill>
              </a:rPr>
              <a:t>APLICACIÓN [</a:t>
            </a:r>
            <a:r>
              <a:rPr lang="es-ES_tradnl" sz="1700" b="1" u="sng" dirty="0">
                <a:solidFill>
                  <a:srgbClr val="FF0000"/>
                </a:solidFill>
              </a:rPr>
              <a:t>Opción: </a:t>
            </a:r>
            <a:r>
              <a:rPr lang="es-ES_tradnl" sz="1700" b="1" u="sng" dirty="0" err="1">
                <a:solidFill>
                  <a:srgbClr val="FF0000"/>
                </a:solidFill>
              </a:rPr>
              <a:t>I+D+i</a:t>
            </a:r>
            <a:r>
              <a:rPr lang="es-ES_tradnl" sz="1700" b="1" u="sng" dirty="0">
                <a:solidFill>
                  <a:srgbClr val="FF0000"/>
                </a:solidFill>
              </a:rPr>
              <a:t> sin límites]</a:t>
            </a:r>
            <a:endParaRPr lang="es-ES" sz="1700" b="1" dirty="0">
              <a:solidFill>
                <a:srgbClr val="FF0000"/>
              </a:solidFill>
            </a:endParaRPr>
          </a:p>
        </p:txBody>
      </p:sp>
      <p:graphicFrame>
        <p:nvGraphicFramePr>
          <p:cNvPr id="10" name="9 Tabla"/>
          <p:cNvGraphicFramePr>
            <a:graphicFrameLocks noGrp="1"/>
          </p:cNvGraphicFramePr>
          <p:nvPr>
            <p:extLst/>
          </p:nvPr>
        </p:nvGraphicFramePr>
        <p:xfrm>
          <a:off x="152401" y="1196752"/>
          <a:ext cx="9677401" cy="4469261"/>
        </p:xfrm>
        <a:graphic>
          <a:graphicData uri="http://schemas.openxmlformats.org/drawingml/2006/table">
            <a:tbl>
              <a:tblPr/>
              <a:tblGrid>
                <a:gridCol w="5360076">
                  <a:extLst>
                    <a:ext uri="{9D8B030D-6E8A-4147-A177-3AD203B41FA5}">
                      <a16:colId xmlns="" xmlns:a16="http://schemas.microsoft.com/office/drawing/2014/main" val="20000"/>
                    </a:ext>
                  </a:extLst>
                </a:gridCol>
                <a:gridCol w="1797747">
                  <a:extLst>
                    <a:ext uri="{9D8B030D-6E8A-4147-A177-3AD203B41FA5}">
                      <a16:colId xmlns="" xmlns:a16="http://schemas.microsoft.com/office/drawing/2014/main" val="20001"/>
                    </a:ext>
                  </a:extLst>
                </a:gridCol>
                <a:gridCol w="1243693">
                  <a:extLst>
                    <a:ext uri="{9D8B030D-6E8A-4147-A177-3AD203B41FA5}">
                      <a16:colId xmlns="" xmlns:a16="http://schemas.microsoft.com/office/drawing/2014/main" val="20002"/>
                    </a:ext>
                  </a:extLst>
                </a:gridCol>
                <a:gridCol w="1275885">
                  <a:extLst>
                    <a:ext uri="{9D8B030D-6E8A-4147-A177-3AD203B41FA5}">
                      <a16:colId xmlns="" xmlns:a16="http://schemas.microsoft.com/office/drawing/2014/main" val="20003"/>
                    </a:ext>
                  </a:extLst>
                </a:gridCol>
              </a:tblGrid>
              <a:tr h="608582">
                <a:tc>
                  <a:txBody>
                    <a:bodyPr/>
                    <a:lstStyle/>
                    <a:p>
                      <a:pPr algn="just">
                        <a:spcAft>
                          <a:spcPts val="0"/>
                        </a:spcAft>
                      </a:pPr>
                      <a:r>
                        <a:rPr lang="es-ES_tradnl" sz="1800" b="1" dirty="0">
                          <a:solidFill>
                            <a:schemeClr val="tx1"/>
                          </a:solidFill>
                          <a:latin typeface="Arial"/>
                          <a:ea typeface="Times New Roman"/>
                          <a:cs typeface="Times New Roman"/>
                        </a:rPr>
                        <a:t>CONCEPTOS</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Importe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600" b="1" dirty="0">
                          <a:solidFill>
                            <a:schemeClr val="tx1"/>
                          </a:solidFill>
                          <a:latin typeface="Arial"/>
                          <a:ea typeface="Times New Roman"/>
                          <a:cs typeface="Times New Roman"/>
                        </a:rPr>
                        <a:t>Aplicada</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600" b="1" dirty="0">
                          <a:solidFill>
                            <a:schemeClr val="tx1"/>
                          </a:solidFill>
                          <a:latin typeface="Arial"/>
                          <a:ea typeface="Times New Roman"/>
                          <a:cs typeface="Times New Roman"/>
                        </a:rPr>
                        <a:t>Pendiente</a:t>
                      </a:r>
                      <a:endParaRPr lang="es-ES_tradnl" sz="16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403659">
                <a:tc>
                  <a:txBody>
                    <a:bodyPr/>
                    <a:lstStyle/>
                    <a:p>
                      <a:pPr algn="just">
                        <a:spcAft>
                          <a:spcPts val="0"/>
                        </a:spcAft>
                      </a:pPr>
                      <a:r>
                        <a:rPr lang="es-ES_tradnl" sz="1800" b="1" dirty="0">
                          <a:solidFill>
                            <a:srgbClr val="000066"/>
                          </a:solidFill>
                          <a:latin typeface="Arial"/>
                          <a:ea typeface="Times New Roman"/>
                          <a:cs typeface="Times New Roman"/>
                        </a:rPr>
                        <a:t>Base Imponible</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180.000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1"/>
                  </a:ext>
                </a:extLst>
              </a:tr>
              <a:tr h="403659">
                <a:tc>
                  <a:txBody>
                    <a:bodyPr/>
                    <a:lstStyle/>
                    <a:p>
                      <a:pPr algn="just">
                        <a:spcAft>
                          <a:spcPts val="0"/>
                        </a:spcAft>
                      </a:pPr>
                      <a:r>
                        <a:rPr lang="es-ES_tradnl" sz="1800" b="1" dirty="0">
                          <a:solidFill>
                            <a:srgbClr val="000066"/>
                          </a:solidFill>
                          <a:latin typeface="Arial"/>
                          <a:ea typeface="Times New Roman"/>
                          <a:cs typeface="Times New Roman"/>
                        </a:rPr>
                        <a:t>Cuota íntegra </a:t>
                      </a:r>
                      <a:r>
                        <a:rPr lang="es-ES_tradnl" sz="1800" b="1" dirty="0" smtClean="0">
                          <a:solidFill>
                            <a:srgbClr val="000066"/>
                          </a:solidFill>
                          <a:latin typeface="Arial"/>
                          <a:ea typeface="Times New Roman"/>
                          <a:cs typeface="Times New Roman"/>
                        </a:rPr>
                        <a:t>(25%)</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45.000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2"/>
                  </a:ext>
                </a:extLst>
              </a:tr>
              <a:tr h="403659">
                <a:tc>
                  <a:txBody>
                    <a:bodyPr/>
                    <a:lstStyle/>
                    <a:p>
                      <a:pPr algn="just">
                        <a:spcAft>
                          <a:spcPts val="0"/>
                        </a:spcAft>
                      </a:pPr>
                      <a:r>
                        <a:rPr lang="es-ES_tradnl" sz="1800" b="1" dirty="0">
                          <a:solidFill>
                            <a:srgbClr val="000066"/>
                          </a:solidFill>
                          <a:latin typeface="Arial"/>
                          <a:ea typeface="Times New Roman"/>
                          <a:cs typeface="Times New Roman"/>
                        </a:rPr>
                        <a:t>Deducción Doble Imposición Interna</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-5.000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3"/>
                  </a:ext>
                </a:extLst>
              </a:tr>
              <a:tr h="440355">
                <a:tc>
                  <a:txBody>
                    <a:bodyPr/>
                    <a:lstStyle/>
                    <a:p>
                      <a:pPr algn="just">
                        <a:spcAft>
                          <a:spcPts val="0"/>
                        </a:spcAft>
                      </a:pPr>
                      <a:r>
                        <a:rPr lang="es-ES_tradnl" sz="1800" b="1" dirty="0">
                          <a:solidFill>
                            <a:srgbClr val="000066"/>
                          </a:solidFill>
                          <a:latin typeface="Arial"/>
                          <a:ea typeface="Times New Roman"/>
                          <a:cs typeface="Times New Roman"/>
                        </a:rPr>
                        <a:t>Cuota Integra Ajustada Positiva (CIA+) ***</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a:spcAft>
                          <a:spcPts val="0"/>
                        </a:spcAft>
                      </a:pPr>
                      <a:r>
                        <a:rPr lang="es-ES_tradnl" sz="1800" b="1" dirty="0">
                          <a:solidFill>
                            <a:srgbClr val="000066"/>
                          </a:solidFill>
                          <a:latin typeface="Arial"/>
                          <a:ea typeface="Times New Roman"/>
                          <a:cs typeface="Times New Roman"/>
                        </a:rPr>
                        <a:t>40.000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99"/>
                    </a:solidFill>
                  </a:tcPr>
                </a:tc>
                <a:extLst>
                  <a:ext uri="{0D108BD9-81ED-4DB2-BD59-A6C34878D82A}">
                    <a16:rowId xmlns="" xmlns:a16="http://schemas.microsoft.com/office/drawing/2014/main" val="10004"/>
                  </a:ext>
                </a:extLst>
              </a:tr>
              <a:tr h="613027">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Creación de empleo trabajadores </a:t>
                      </a:r>
                      <a:r>
                        <a:rPr lang="es-ES_tradnl" sz="1800" b="1" dirty="0" smtClean="0">
                          <a:solidFill>
                            <a:srgbClr val="000066"/>
                          </a:solidFill>
                          <a:latin typeface="Arial"/>
                          <a:ea typeface="Times New Roman"/>
                          <a:cs typeface="Times New Roman"/>
                        </a:rPr>
                        <a:t>con discapacidad </a:t>
                      </a:r>
                      <a:r>
                        <a:rPr lang="es-ES_tradnl" sz="1800" b="1" dirty="0">
                          <a:solidFill>
                            <a:srgbClr val="000066"/>
                          </a:solidFill>
                          <a:latin typeface="Arial"/>
                          <a:ea typeface="Times New Roman"/>
                          <a:cs typeface="Times New Roman"/>
                        </a:rPr>
                        <a:t>(</a:t>
                      </a:r>
                      <a:r>
                        <a:rPr lang="es-ES_tradnl" sz="1800" b="1" u="sng" dirty="0">
                          <a:solidFill>
                            <a:srgbClr val="000066"/>
                          </a:solidFill>
                          <a:latin typeface="Arial"/>
                          <a:ea typeface="Times New Roman"/>
                          <a:cs typeface="Times New Roman"/>
                        </a:rPr>
                        <a:t>Con</a:t>
                      </a:r>
                      <a:r>
                        <a:rPr lang="es-ES_tradnl" sz="1800" b="1" dirty="0">
                          <a:solidFill>
                            <a:srgbClr val="000066"/>
                          </a:solidFill>
                          <a:latin typeface="Arial"/>
                          <a:ea typeface="Times New Roman"/>
                          <a:cs typeface="Times New Roman"/>
                        </a:rPr>
                        <a:t> límite)</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7.000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5"/>
                  </a:ext>
                </a:extLst>
              </a:tr>
              <a:tr h="381000">
                <a:tc>
                  <a:txBody>
                    <a:bodyPr/>
                    <a:lstStyle/>
                    <a:p>
                      <a:pPr algn="just">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creación de empleo (</a:t>
                      </a:r>
                      <a:r>
                        <a:rPr lang="es-ES_tradnl" sz="1800" b="1" u="sng" dirty="0" smtClean="0">
                          <a:solidFill>
                            <a:srgbClr val="000066"/>
                          </a:solidFill>
                          <a:latin typeface="Arial"/>
                          <a:ea typeface="Times New Roman"/>
                          <a:cs typeface="Times New Roman"/>
                        </a:rPr>
                        <a:t>Con</a:t>
                      </a:r>
                      <a:r>
                        <a:rPr lang="es-ES_tradnl" sz="1800" b="1" dirty="0" smtClean="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límite) </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a:solidFill>
                            <a:srgbClr val="000066"/>
                          </a:solidFill>
                          <a:latin typeface="Arial"/>
                          <a:ea typeface="Times New Roman"/>
                          <a:cs typeface="Times New Roman"/>
                        </a:rPr>
                        <a:t>0</a:t>
                      </a: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a:solidFill>
                            <a:srgbClr val="000066"/>
                          </a:solidFill>
                          <a:latin typeface="Arial"/>
                          <a:ea typeface="Times New Roman"/>
                          <a:cs typeface="Times New Roman"/>
                        </a:rPr>
                        <a:t>2.500</a:t>
                      </a:r>
                      <a:endParaRPr lang="es-ES_tradnl" sz="180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6"/>
                  </a:ext>
                </a:extLst>
              </a:tr>
              <a:tr h="381000">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I+D </a:t>
                      </a:r>
                      <a:r>
                        <a:rPr lang="es-ES_tradnl" sz="1800" b="1" dirty="0" smtClean="0">
                          <a:solidFill>
                            <a:srgbClr val="000066"/>
                          </a:solidFill>
                          <a:latin typeface="Arial"/>
                          <a:ea typeface="Times New Roman"/>
                          <a:cs typeface="Times New Roman"/>
                        </a:rPr>
                        <a:t>(</a:t>
                      </a:r>
                      <a:r>
                        <a:rPr lang="es-ES_tradnl" sz="1800" b="1" u="none" dirty="0" smtClean="0">
                          <a:solidFill>
                            <a:srgbClr val="FF0000"/>
                          </a:solidFill>
                          <a:latin typeface="Arial"/>
                          <a:ea typeface="Times New Roman"/>
                          <a:cs typeface="Times New Roman"/>
                        </a:rPr>
                        <a:t>de éste año</a:t>
                      </a:r>
                      <a:r>
                        <a:rPr lang="es-ES_tradnl" sz="1800" b="1" dirty="0" smtClean="0">
                          <a:solidFill>
                            <a:srgbClr val="000066"/>
                          </a:solidFill>
                          <a:latin typeface="Arial"/>
                          <a:ea typeface="Times New Roman"/>
                          <a:cs typeface="Times New Roman"/>
                        </a:rPr>
                        <a:t>)</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6</a:t>
                      </a:r>
                      <a:r>
                        <a:rPr lang="es-ES_tradnl" sz="1800" b="1" dirty="0" smtClean="0">
                          <a:solidFill>
                            <a:srgbClr val="000066"/>
                          </a:solidFill>
                          <a:latin typeface="Arial"/>
                          <a:ea typeface="Times New Roman"/>
                          <a:cs typeface="Times New Roman"/>
                        </a:rPr>
                        <a:t>.000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7"/>
                  </a:ext>
                </a:extLst>
              </a:tr>
              <a:tr h="403659">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err="1" smtClean="0">
                          <a:solidFill>
                            <a:srgbClr val="000066"/>
                          </a:solidFill>
                          <a:latin typeface="Arial"/>
                          <a:ea typeface="Times New Roman"/>
                          <a:cs typeface="Times New Roman"/>
                        </a:rPr>
                        <a:t>I+D+i</a:t>
                      </a:r>
                      <a:r>
                        <a:rPr lang="es-ES_tradnl" sz="1800" b="1" dirty="0" smtClean="0">
                          <a:solidFill>
                            <a:srgbClr val="000066"/>
                          </a:solidFill>
                          <a:latin typeface="Arial"/>
                          <a:ea typeface="Times New Roman"/>
                          <a:cs typeface="Times New Roman"/>
                        </a:rPr>
                        <a:t> (</a:t>
                      </a:r>
                      <a:r>
                        <a:rPr lang="es-ES_tradnl" sz="1800" b="1" u="sng" dirty="0" smtClean="0">
                          <a:solidFill>
                            <a:srgbClr val="FF0000"/>
                          </a:solidFill>
                          <a:latin typeface="Arial"/>
                          <a:ea typeface="Times New Roman"/>
                          <a:cs typeface="Times New Roman"/>
                        </a:rPr>
                        <a:t>Sin</a:t>
                      </a:r>
                      <a:r>
                        <a:rPr lang="es-ES_tradnl" sz="1800" b="1" dirty="0" smtClean="0">
                          <a:solidFill>
                            <a:srgbClr val="FF0000"/>
                          </a:solidFill>
                          <a:latin typeface="Arial"/>
                          <a:ea typeface="Times New Roman"/>
                          <a:cs typeface="Times New Roman"/>
                        </a:rPr>
                        <a:t> límite</a:t>
                      </a:r>
                      <a:r>
                        <a:rPr lang="es-ES_tradnl" sz="1800" b="1" dirty="0" smtClean="0">
                          <a:solidFill>
                            <a:srgbClr val="000066"/>
                          </a:solidFill>
                          <a:latin typeface="Arial"/>
                          <a:ea typeface="Times New Roman"/>
                          <a:cs typeface="Times New Roman"/>
                        </a:rPr>
                        <a:t>)</a:t>
                      </a:r>
                      <a:r>
                        <a:rPr lang="es-ES_tradnl" sz="1800" b="1" dirty="0" smtClean="0">
                          <a:solidFill>
                            <a:srgbClr val="FF0000"/>
                          </a:solidFill>
                          <a:latin typeface="Arial"/>
                          <a:ea typeface="Times New Roman"/>
                          <a:cs typeface="Times New Roman"/>
                        </a:rPr>
                        <a:t>¹</a:t>
                      </a:r>
                      <a:endParaRPr lang="es-ES_tradnl" sz="1800"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r">
                        <a:spcAft>
                          <a:spcPts val="0"/>
                        </a:spcAft>
                      </a:pPr>
                      <a:r>
                        <a:rPr lang="es-ES_tradnl" sz="1800" b="1" dirty="0" smtClean="0">
                          <a:solidFill>
                            <a:srgbClr val="FF0000"/>
                          </a:solidFill>
                          <a:latin typeface="Arial"/>
                          <a:ea typeface="Times New Roman"/>
                          <a:cs typeface="Times New Roman"/>
                        </a:rPr>
                        <a:t>-4.000¹</a:t>
                      </a:r>
                      <a:endParaRPr lang="es-ES_tradnl" sz="1800" b="1" dirty="0">
                        <a:solidFill>
                          <a:srgbClr val="FF0000"/>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4.000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10008"/>
                  </a:ext>
                </a:extLst>
              </a:tr>
              <a:tr h="430661">
                <a:tc>
                  <a:txBody>
                    <a:bodyPr/>
                    <a:lstStyle/>
                    <a:p>
                      <a:pPr algn="l">
                        <a:spcAft>
                          <a:spcPts val="0"/>
                        </a:spcAft>
                      </a:pPr>
                      <a:r>
                        <a:rPr lang="es-ES_tradnl" sz="1800" b="1" dirty="0">
                          <a:solidFill>
                            <a:schemeClr val="tx1"/>
                          </a:solidFill>
                          <a:latin typeface="Arial"/>
                          <a:ea typeface="Times New Roman"/>
                          <a:cs typeface="Times New Roman"/>
                        </a:rPr>
                        <a:t>CUOTA LÍQUIDA</a:t>
                      </a: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smtClean="0">
                          <a:solidFill>
                            <a:schemeClr val="tx1"/>
                          </a:solidFill>
                          <a:latin typeface="Arial"/>
                          <a:ea typeface="Times New Roman"/>
                          <a:cs typeface="Times New Roman"/>
                        </a:rPr>
                        <a:t>16.000</a:t>
                      </a: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r">
                        <a:spcAft>
                          <a:spcPts val="0"/>
                        </a:spcAft>
                      </a:pPr>
                      <a:endParaRPr lang="es-ES_tradnl" sz="1800" dirty="0">
                        <a:solidFill>
                          <a:schemeClr val="tx1"/>
                        </a:solidFill>
                        <a:latin typeface="Arial"/>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9"/>
                  </a:ext>
                </a:extLst>
              </a:tr>
            </a:tbl>
          </a:graphicData>
        </a:graphic>
      </p:graphicFrame>
      <p:sp>
        <p:nvSpPr>
          <p:cNvPr id="6"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Ejemplo- 4</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Tree>
    <p:extLst>
      <p:ext uri="{BB962C8B-B14F-4D97-AF65-F5344CB8AC3E}">
        <p14:creationId xmlns="" xmlns:p14="http://schemas.microsoft.com/office/powerpoint/2010/main" val="944261223"/>
      </p:ext>
    </p:extLst>
  </p:cSld>
  <p:clrMapOvr>
    <a:masterClrMapping/>
  </p:clrMapOvr>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400800"/>
            <a:ext cx="2311400" cy="476250"/>
          </a:xfrm>
        </p:spPr>
        <p:txBody>
          <a:bodyPr/>
          <a:lstStyle/>
          <a:p>
            <a:pPr>
              <a:defRPr/>
            </a:pPr>
            <a:fld id="{8A81B574-5FB7-4114-B245-6D1BA0391BD4}" type="slidenum">
              <a:rPr lang="es-ES"/>
              <a:pPr>
                <a:defRPr/>
              </a:pPr>
              <a:t>424</a:t>
            </a:fld>
            <a:endParaRPr lang="es-ES" dirty="0"/>
          </a:p>
        </p:txBody>
      </p:sp>
      <p:sp>
        <p:nvSpPr>
          <p:cNvPr id="90117" name="Text Box 3"/>
          <p:cNvSpPr txBox="1">
            <a:spLocks noChangeArrowheads="1"/>
          </p:cNvSpPr>
          <p:nvPr/>
        </p:nvSpPr>
        <p:spPr bwMode="auto">
          <a:xfrm>
            <a:off x="0" y="580618"/>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_tradnl" sz="1700" u="sng" dirty="0" smtClean="0">
                <a:solidFill>
                  <a:srgbClr val="FF0000"/>
                </a:solidFill>
              </a:rPr>
              <a:t>E-4</a:t>
            </a:r>
            <a:r>
              <a:rPr lang="es-ES_tradnl" sz="1700" dirty="0" smtClean="0">
                <a:solidFill>
                  <a:srgbClr val="FF0000"/>
                </a:solidFill>
              </a:rPr>
              <a:t> </a:t>
            </a:r>
            <a:r>
              <a:rPr lang="es-ES_tradnl" sz="1700" b="1" dirty="0" smtClean="0">
                <a:solidFill>
                  <a:srgbClr val="000066"/>
                </a:solidFill>
              </a:rPr>
              <a:t>ESQUEMA </a:t>
            </a:r>
            <a:r>
              <a:rPr lang="es-ES_tradnl" sz="1700" b="1" dirty="0">
                <a:solidFill>
                  <a:srgbClr val="000066"/>
                </a:solidFill>
              </a:rPr>
              <a:t>DE LIQUIDACIÓN IS-2  </a:t>
            </a:r>
            <a:r>
              <a:rPr lang="es-ES_tradnl" sz="1700" b="1" dirty="0">
                <a:solidFill>
                  <a:srgbClr val="FF0000"/>
                </a:solidFill>
              </a:rPr>
              <a:t>LÍMITES. [</a:t>
            </a:r>
            <a:r>
              <a:rPr lang="es-ES_tradnl" sz="1700" b="1" u="sng" dirty="0">
                <a:solidFill>
                  <a:srgbClr val="FF0000"/>
                </a:solidFill>
              </a:rPr>
              <a:t>Opción: </a:t>
            </a:r>
            <a:r>
              <a:rPr lang="es-ES_tradnl" sz="1700" b="1" u="sng" dirty="0" err="1">
                <a:solidFill>
                  <a:srgbClr val="FF0000"/>
                </a:solidFill>
              </a:rPr>
              <a:t>I+D+i</a:t>
            </a:r>
            <a:r>
              <a:rPr lang="es-ES_tradnl" sz="1700" b="1" u="sng" dirty="0">
                <a:solidFill>
                  <a:srgbClr val="FF0000"/>
                </a:solidFill>
              </a:rPr>
              <a:t> sin límites]</a:t>
            </a:r>
            <a:endParaRPr lang="es-ES" sz="1700" b="1" u="sng" dirty="0">
              <a:solidFill>
                <a:srgbClr val="FF0000"/>
              </a:solidFill>
            </a:endParaRPr>
          </a:p>
        </p:txBody>
      </p:sp>
      <p:graphicFrame>
        <p:nvGraphicFramePr>
          <p:cNvPr id="9" name="8 Tabla"/>
          <p:cNvGraphicFramePr>
            <a:graphicFrameLocks noGrp="1"/>
          </p:cNvGraphicFramePr>
          <p:nvPr>
            <p:extLst/>
          </p:nvPr>
        </p:nvGraphicFramePr>
        <p:xfrm>
          <a:off x="457201" y="1143000"/>
          <a:ext cx="9143999" cy="1066800"/>
        </p:xfrm>
        <a:graphic>
          <a:graphicData uri="http://schemas.openxmlformats.org/drawingml/2006/table">
            <a:tbl>
              <a:tblPr/>
              <a:tblGrid>
                <a:gridCol w="4620158">
                  <a:extLst>
                    <a:ext uri="{9D8B030D-6E8A-4147-A177-3AD203B41FA5}">
                      <a16:colId xmlns="" xmlns:a16="http://schemas.microsoft.com/office/drawing/2014/main" val="20000"/>
                    </a:ext>
                  </a:extLst>
                </a:gridCol>
                <a:gridCol w="1410720">
                  <a:extLst>
                    <a:ext uri="{9D8B030D-6E8A-4147-A177-3AD203B41FA5}">
                      <a16:colId xmlns="" xmlns:a16="http://schemas.microsoft.com/office/drawing/2014/main" val="20001"/>
                    </a:ext>
                  </a:extLst>
                </a:gridCol>
                <a:gridCol w="986907">
                  <a:extLst>
                    <a:ext uri="{9D8B030D-6E8A-4147-A177-3AD203B41FA5}">
                      <a16:colId xmlns="" xmlns:a16="http://schemas.microsoft.com/office/drawing/2014/main" val="20002"/>
                    </a:ext>
                  </a:extLst>
                </a:gridCol>
                <a:gridCol w="986907">
                  <a:extLst>
                    <a:ext uri="{9D8B030D-6E8A-4147-A177-3AD203B41FA5}">
                      <a16:colId xmlns="" xmlns:a16="http://schemas.microsoft.com/office/drawing/2014/main" val="20003"/>
                    </a:ext>
                  </a:extLst>
                </a:gridCol>
                <a:gridCol w="1139307">
                  <a:extLst>
                    <a:ext uri="{9D8B030D-6E8A-4147-A177-3AD203B41FA5}">
                      <a16:colId xmlns="" xmlns:a16="http://schemas.microsoft.com/office/drawing/2014/main" val="20004"/>
                    </a:ext>
                  </a:extLst>
                </a:gridCol>
              </a:tblGrid>
              <a:tr h="452284">
                <a:tc>
                  <a:txBody>
                    <a:bodyPr/>
                    <a:lstStyle/>
                    <a:p>
                      <a:pPr algn="just">
                        <a:spcAft>
                          <a:spcPts val="0"/>
                        </a:spcAft>
                      </a:pPr>
                      <a:r>
                        <a:rPr lang="es-ES_tradnl" sz="1800" b="1" dirty="0">
                          <a:solidFill>
                            <a:schemeClr val="tx1"/>
                          </a:solidFill>
                          <a:latin typeface="Arial"/>
                          <a:ea typeface="Times New Roman"/>
                          <a:cs typeface="Times New Roman"/>
                        </a:rPr>
                        <a:t>CONCEPTOS</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chemeClr val="tx1"/>
                          </a:solidFill>
                          <a:latin typeface="Arial"/>
                          <a:ea typeface="Times New Roman"/>
                          <a:cs typeface="Times New Roman"/>
                        </a:rPr>
                        <a:t>Importe</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800" b="1" dirty="0">
                          <a:solidFill>
                            <a:schemeClr val="tx1"/>
                          </a:solidFill>
                          <a:latin typeface="Arial"/>
                          <a:ea typeface="Times New Roman"/>
                          <a:cs typeface="Times New Roman"/>
                        </a:rPr>
                        <a:t>25%</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chemeClr val="tx1"/>
                          </a:solidFill>
                          <a:latin typeface="Arial"/>
                          <a:ea typeface="Times New Roman"/>
                          <a:cs typeface="Times New Roman"/>
                        </a:rPr>
                        <a:t>10%</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800" b="1" dirty="0">
                          <a:solidFill>
                            <a:schemeClr val="tx1"/>
                          </a:solidFill>
                          <a:latin typeface="Arial"/>
                          <a:ea typeface="Times New Roman"/>
                          <a:cs typeface="Times New Roman"/>
                        </a:rPr>
                        <a:t>50%</a:t>
                      </a:r>
                      <a:endParaRPr lang="es-ES_tradnl" sz="1800" dirty="0">
                        <a:solidFill>
                          <a:schemeClr val="tx1"/>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614516">
                <a:tc>
                  <a:txBody>
                    <a:bodyPr/>
                    <a:lstStyle/>
                    <a:p>
                      <a:pPr algn="just">
                        <a:spcAft>
                          <a:spcPts val="0"/>
                        </a:spcAft>
                      </a:pPr>
                      <a:r>
                        <a:rPr lang="es-ES_tradnl" sz="1800" b="1" dirty="0">
                          <a:solidFill>
                            <a:srgbClr val="000066"/>
                          </a:solidFill>
                          <a:latin typeface="Arial"/>
                          <a:ea typeface="Times New Roman"/>
                          <a:cs typeface="Times New Roman"/>
                        </a:rPr>
                        <a:t>Cuota Integra Ajustada Positiva (CIA+)</a:t>
                      </a:r>
                      <a:endParaRPr lang="es-ES_tradnl" sz="1800" dirty="0">
                        <a:solidFill>
                          <a:srgbClr val="000066"/>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40.000</a:t>
                      </a:r>
                      <a:endParaRPr lang="es-ES_tradnl" sz="1800" dirty="0">
                        <a:solidFill>
                          <a:srgbClr val="000066"/>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10.000</a:t>
                      </a:r>
                      <a:endParaRPr lang="es-ES_tradnl" sz="1800" dirty="0">
                        <a:solidFill>
                          <a:srgbClr val="000066"/>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4.000</a:t>
                      </a:r>
                      <a:endParaRPr lang="es-ES_tradnl" sz="1800" dirty="0">
                        <a:solidFill>
                          <a:srgbClr val="000066"/>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a:t>
                      </a:r>
                      <a:r>
                        <a:rPr lang="es-ES_tradnl" sz="1800" b="1" dirty="0" smtClean="0">
                          <a:solidFill>
                            <a:srgbClr val="FF0000"/>
                          </a:solidFill>
                          <a:latin typeface="Arial"/>
                          <a:ea typeface="Times New Roman"/>
                          <a:cs typeface="Times New Roman"/>
                        </a:rPr>
                        <a:t>*</a:t>
                      </a:r>
                      <a:endParaRPr lang="es-ES_tradnl" sz="1800" dirty="0">
                        <a:solidFill>
                          <a:srgbClr val="000066"/>
                        </a:solidFill>
                        <a:latin typeface="Arial"/>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1"/>
                  </a:ext>
                </a:extLst>
              </a:tr>
            </a:tbl>
          </a:graphicData>
        </a:graphic>
      </p:graphicFrame>
      <p:graphicFrame>
        <p:nvGraphicFramePr>
          <p:cNvPr id="10" name="9 Tabla"/>
          <p:cNvGraphicFramePr>
            <a:graphicFrameLocks noGrp="1"/>
          </p:cNvGraphicFramePr>
          <p:nvPr>
            <p:extLst/>
          </p:nvPr>
        </p:nvGraphicFramePr>
        <p:xfrm>
          <a:off x="228600" y="2438400"/>
          <a:ext cx="9525000" cy="3962400"/>
        </p:xfrm>
        <a:graphic>
          <a:graphicData uri="http://schemas.openxmlformats.org/drawingml/2006/table">
            <a:tbl>
              <a:tblPr/>
              <a:tblGrid>
                <a:gridCol w="4521699">
                  <a:extLst>
                    <a:ext uri="{9D8B030D-6E8A-4147-A177-3AD203B41FA5}">
                      <a16:colId xmlns="" xmlns:a16="http://schemas.microsoft.com/office/drawing/2014/main" val="20000"/>
                    </a:ext>
                  </a:extLst>
                </a:gridCol>
                <a:gridCol w="1381361">
                  <a:extLst>
                    <a:ext uri="{9D8B030D-6E8A-4147-A177-3AD203B41FA5}">
                      <a16:colId xmlns="" xmlns:a16="http://schemas.microsoft.com/office/drawing/2014/main" val="20001"/>
                    </a:ext>
                  </a:extLst>
                </a:gridCol>
                <a:gridCol w="3621940">
                  <a:extLst>
                    <a:ext uri="{9D8B030D-6E8A-4147-A177-3AD203B41FA5}">
                      <a16:colId xmlns="" xmlns:a16="http://schemas.microsoft.com/office/drawing/2014/main" val="20002"/>
                    </a:ext>
                  </a:extLst>
                </a:gridCol>
              </a:tblGrid>
              <a:tr h="51911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CONCEPTOS</a:t>
                      </a:r>
                      <a:endParaRPr kumimoji="0" lang="es-ES_tradnl" sz="1800" b="0" i="0" u="none" strike="noStrike" cap="none" normalizeH="0" baseline="0" dirty="0" smtClean="0">
                        <a:ln>
                          <a:noFill/>
                        </a:ln>
                        <a:solidFill>
                          <a:schemeClr val="tx1"/>
                        </a:solidFill>
                        <a:effectLst/>
                        <a:latin typeface="Arial" pitchFamily="34" charset="0"/>
                        <a:cs typeface="Times New Roman"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Importe</a:t>
                      </a:r>
                      <a:endParaRPr kumimoji="0" lang="es-ES_tradnl" sz="1800" b="0" i="0" u="none" strike="noStrike" cap="none" normalizeH="0" baseline="0" dirty="0" smtClean="0">
                        <a:ln>
                          <a:noFill/>
                        </a:ln>
                        <a:solidFill>
                          <a:schemeClr val="tx1"/>
                        </a:solidFill>
                        <a:effectLst/>
                        <a:latin typeface="Arial" pitchFamily="34" charset="0"/>
                        <a:cs typeface="Times New Roman"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chemeClr val="tx1"/>
                          </a:solidFill>
                          <a:effectLst/>
                          <a:latin typeface="Arial" pitchFamily="34" charset="0"/>
                          <a:cs typeface="Times New Roman" pitchFamily="18" charset="0"/>
                        </a:rPr>
                        <a:t>Explicaciones</a:t>
                      </a:r>
                      <a:endParaRPr kumimoji="0" lang="es-ES_tradnl" sz="1800" b="0" i="0" u="none" strike="noStrike" cap="none" normalizeH="0" baseline="0" dirty="0" smtClean="0">
                        <a:ln>
                          <a:noFill/>
                        </a:ln>
                        <a:solidFill>
                          <a:schemeClr val="tx1"/>
                        </a:solidFill>
                        <a:effectLst/>
                        <a:latin typeface="Arial" pitchFamily="34" charset="0"/>
                        <a:cs typeface="Times New Roman"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471488">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700" b="1" i="0" u="none" strike="noStrike" cap="none" normalizeH="0" baseline="0" dirty="0" smtClean="0">
                          <a:ln>
                            <a:noFill/>
                          </a:ln>
                          <a:solidFill>
                            <a:srgbClr val="FFFF99"/>
                          </a:solidFill>
                          <a:effectLst/>
                          <a:latin typeface="Arial" pitchFamily="34" charset="0"/>
                          <a:cs typeface="Times New Roman" pitchFamily="18" charset="0"/>
                        </a:rPr>
                        <a:t>Cuota Integra Ajustada Positiva (CIA+)</a:t>
                      </a:r>
                      <a:endParaRPr kumimoji="0" lang="es-ES_tradnl" sz="1700" b="0" i="0" u="none" strike="noStrike" cap="none" normalizeH="0" baseline="0" dirty="0" smtClean="0">
                        <a:ln>
                          <a:noFill/>
                        </a:ln>
                        <a:solidFill>
                          <a:srgbClr val="FFFF99"/>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FFFF99"/>
                          </a:solidFill>
                          <a:effectLst/>
                          <a:latin typeface="Arial" pitchFamily="34" charset="0"/>
                          <a:cs typeface="Times New Roman" pitchFamily="18" charset="0"/>
                        </a:rPr>
                        <a:t>40.000</a:t>
                      </a:r>
                      <a:endParaRPr kumimoji="0" lang="es-ES_tradnl" sz="1800" b="0" i="0" u="none" strike="noStrike" cap="none" normalizeH="0" baseline="0" dirty="0" smtClean="0">
                        <a:ln>
                          <a:noFill/>
                        </a:ln>
                        <a:solidFill>
                          <a:srgbClr val="FFFF99"/>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s-ES_tradnl" sz="1800" b="0" i="0" u="none" strike="noStrike" cap="none" normalizeH="0" baseline="0" dirty="0" smtClean="0">
                        <a:ln>
                          <a:noFill/>
                        </a:ln>
                        <a:solidFill>
                          <a:schemeClr val="bg1"/>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438150">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FFFF00"/>
                          </a:solidFill>
                          <a:effectLst/>
                          <a:latin typeface="Arial" pitchFamily="34" charset="0"/>
                          <a:cs typeface="Times New Roman" pitchFamily="18" charset="0"/>
                        </a:rPr>
                        <a:t>25% S/ CIA+</a:t>
                      </a:r>
                      <a:endParaRPr kumimoji="0" lang="es-ES_tradnl" sz="1800" b="0" i="0" u="none" strike="noStrike" cap="none" normalizeH="0" baseline="0" dirty="0" smtClean="0">
                        <a:ln>
                          <a:noFill/>
                        </a:ln>
                        <a:solidFill>
                          <a:srgbClr val="FFFF00"/>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tx2">
                        <a:lumMod val="10000"/>
                      </a:schemeClr>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FFFF00"/>
                          </a:solidFill>
                          <a:effectLst/>
                          <a:latin typeface="Arial" pitchFamily="34" charset="0"/>
                          <a:cs typeface="Times New Roman" pitchFamily="18" charset="0"/>
                        </a:rPr>
                        <a:t>10.000</a:t>
                      </a:r>
                      <a:endParaRPr kumimoji="0" lang="es-ES_tradnl" sz="1800" b="0" i="0" u="none" strike="noStrike" cap="none" normalizeH="0" baseline="0" dirty="0" smtClean="0">
                        <a:ln>
                          <a:noFill/>
                        </a:ln>
                        <a:solidFill>
                          <a:srgbClr val="FFFF00"/>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tx2">
                        <a:lumMod val="25000"/>
                      </a:schemeClr>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s-ES_tradnl" sz="1800" b="0" i="0" u="none" strike="noStrike" cap="none" normalizeH="0" baseline="0" dirty="0" smtClean="0">
                        <a:ln>
                          <a:noFill/>
                        </a:ln>
                        <a:solidFill>
                          <a:schemeClr val="bg1"/>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48101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10% S/ CIA+</a:t>
                      </a:r>
                      <a:endParaRPr kumimoji="0" lang="es-ES_tradnl" sz="18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smtClean="0">
                          <a:ln>
                            <a:noFill/>
                          </a:ln>
                          <a:solidFill>
                            <a:srgbClr val="000066"/>
                          </a:solidFill>
                          <a:effectLst/>
                          <a:latin typeface="Arial" pitchFamily="34" charset="0"/>
                          <a:cs typeface="Times New Roman" pitchFamily="18" charset="0"/>
                        </a:rPr>
                        <a:t>4.000</a:t>
                      </a:r>
                      <a:endParaRPr kumimoji="0" lang="es-ES_tradnl" sz="1800" b="0" i="0" u="none" strike="noStrike" cap="none" normalizeH="0" baseline="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1600" b="1" i="0" u="sng" strike="noStrike" cap="none" normalizeH="0" baseline="0" dirty="0" smtClean="0">
                          <a:ln>
                            <a:noFill/>
                          </a:ln>
                          <a:solidFill>
                            <a:srgbClr val="000066"/>
                          </a:solidFill>
                          <a:effectLst/>
                          <a:latin typeface="Arial" pitchFamily="34" charset="0"/>
                          <a:cs typeface="Times New Roman" pitchFamily="18" charset="0"/>
                        </a:rPr>
                        <a:t>Menor</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que Deducción</a:t>
                      </a:r>
                      <a:r>
                        <a:rPr kumimoji="0" lang="es-ES_tradnl" sz="1600" b="0" i="0" u="none" strike="noStrike" cap="none" normalizeH="0" baseline="0" dirty="0" smtClean="0">
                          <a:ln>
                            <a:noFill/>
                          </a:ln>
                          <a:solidFill>
                            <a:srgbClr val="000066"/>
                          </a:solidFill>
                          <a:effectLst/>
                          <a:latin typeface="Arial" pitchFamily="34" charset="0"/>
                          <a:cs typeface="Times New Roman" pitchFamily="18" charset="0"/>
                        </a:rPr>
                        <a:t> </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I+D*</a:t>
                      </a: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extLst>
                  <a:ext uri="{0D108BD9-81ED-4DB2-BD59-A6C34878D82A}">
                    <a16:rowId xmlns="" xmlns:a16="http://schemas.microsoft.com/office/drawing/2014/main" val="10003"/>
                  </a:ext>
                </a:extLst>
              </a:tr>
              <a:tr h="447675">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smtClean="0">
                          <a:ln>
                            <a:noFill/>
                          </a:ln>
                          <a:solidFill>
                            <a:srgbClr val="000066"/>
                          </a:solidFill>
                          <a:effectLst/>
                          <a:latin typeface="Arial" pitchFamily="34" charset="0"/>
                          <a:cs typeface="Times New Roman" pitchFamily="18" charset="0"/>
                        </a:rPr>
                        <a:t>Deducción</a:t>
                      </a:r>
                      <a:r>
                        <a:rPr kumimoji="0" lang="es-ES_tradnl" sz="1800" b="0" i="0" u="none" strike="noStrike" cap="none" normalizeH="0" baseline="0" smtClean="0">
                          <a:ln>
                            <a:noFill/>
                          </a:ln>
                          <a:solidFill>
                            <a:srgbClr val="000066"/>
                          </a:solidFill>
                          <a:effectLst/>
                          <a:latin typeface="Arial" pitchFamily="34" charset="0"/>
                          <a:cs typeface="Times New Roman" pitchFamily="18" charset="0"/>
                        </a:rPr>
                        <a:t> </a:t>
                      </a:r>
                      <a:r>
                        <a:rPr kumimoji="0" lang="es-ES_tradnl" sz="1800" b="1" i="0" u="none" strike="noStrike" cap="none" normalizeH="0" baseline="0" smtClean="0">
                          <a:ln>
                            <a:noFill/>
                          </a:ln>
                          <a:solidFill>
                            <a:srgbClr val="000066"/>
                          </a:solidFill>
                          <a:effectLst/>
                          <a:latin typeface="Arial" pitchFamily="34" charset="0"/>
                          <a:cs typeface="Times New Roman" pitchFamily="18" charset="0"/>
                        </a:rPr>
                        <a:t>I+D </a:t>
                      </a:r>
                      <a:r>
                        <a:rPr kumimoji="0" lang="es-ES_tradnl" sz="1800" b="1" i="0" u="none" strike="noStrike" cap="none" normalizeH="0" baseline="0" smtClean="0">
                          <a:ln>
                            <a:noFill/>
                          </a:ln>
                          <a:solidFill>
                            <a:srgbClr val="FF0000"/>
                          </a:solidFill>
                          <a:effectLst/>
                          <a:latin typeface="Arial" pitchFamily="34" charset="0"/>
                          <a:cs typeface="Times New Roman" pitchFamily="18" charset="0"/>
                        </a:rPr>
                        <a:t>de este año</a:t>
                      </a:r>
                      <a:endParaRPr kumimoji="0" lang="es-ES_tradnl" sz="1800" b="0" i="0" u="none" strike="noStrike" cap="none" normalizeH="0" baseline="0" smtClean="0">
                        <a:ln>
                          <a:noFill/>
                        </a:ln>
                        <a:solidFill>
                          <a:srgbClr val="FF0000"/>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6.000</a:t>
                      </a:r>
                      <a:endParaRPr kumimoji="0" lang="es-ES_tradnl" sz="18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1600" b="1" i="0" u="sng" strike="noStrike" cap="none" normalizeH="0" baseline="0" dirty="0" smtClean="0">
                          <a:ln>
                            <a:noFill/>
                          </a:ln>
                          <a:solidFill>
                            <a:srgbClr val="000066"/>
                          </a:solidFill>
                          <a:effectLst/>
                          <a:latin typeface="Arial" pitchFamily="34" charset="0"/>
                          <a:cs typeface="Times New Roman" pitchFamily="18" charset="0"/>
                        </a:rPr>
                        <a:t>Mayor</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que 10% S/ CIA+*</a:t>
                      </a:r>
                      <a:endParaRPr kumimoji="0" lang="es-ES_tradnl" sz="16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EF1F6"/>
                    </a:solidFill>
                  </a:tcPr>
                </a:tc>
                <a:extLst>
                  <a:ext uri="{0D108BD9-81ED-4DB2-BD59-A6C34878D82A}">
                    <a16:rowId xmlns="" xmlns:a16="http://schemas.microsoft.com/office/drawing/2014/main" val="10004"/>
                  </a:ext>
                </a:extLst>
              </a:tr>
              <a:tr h="46196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50% S/ CIA+</a:t>
                      </a:r>
                      <a:endParaRPr kumimoji="0" lang="es-ES_tradnl" sz="1800" b="0" i="0" u="none" strike="noStrike" cap="none" normalizeH="0" baseline="0" dirty="0" smtClean="0">
                        <a:ln>
                          <a:noFill/>
                        </a:ln>
                        <a:solidFill>
                          <a:srgbClr val="000066"/>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20.000</a:t>
                      </a:r>
                      <a:r>
                        <a:rPr kumimoji="0" lang="es-ES_tradnl" sz="1800" b="1" i="0" u="none" strike="noStrike" cap="none" normalizeH="0" baseline="0" dirty="0" smtClean="0">
                          <a:ln>
                            <a:noFill/>
                          </a:ln>
                          <a:solidFill>
                            <a:srgbClr val="FF0000"/>
                          </a:solidFill>
                          <a:effectLst/>
                          <a:latin typeface="Arial" pitchFamily="34" charset="0"/>
                          <a:cs typeface="Times New Roman" pitchFamily="18" charset="0"/>
                        </a:rPr>
                        <a:t>*</a:t>
                      </a:r>
                      <a:endParaRPr kumimoji="0" lang="es-ES_tradnl" sz="1800" b="0" i="0" u="none" strike="noStrike" cap="none" normalizeH="0" baseline="0" dirty="0" smtClean="0">
                        <a:ln>
                          <a:noFill/>
                        </a:ln>
                        <a:solidFill>
                          <a:srgbClr val="FF0000"/>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Límite que procede</a:t>
                      </a:r>
                      <a:r>
                        <a:rPr kumimoji="0" lang="es-ES_tradnl" sz="1800" b="1" i="0" u="none" strike="noStrike" cap="none" normalizeH="0" baseline="0" dirty="0" smtClean="0">
                          <a:ln>
                            <a:noFill/>
                          </a:ln>
                          <a:solidFill>
                            <a:srgbClr val="FF0000"/>
                          </a:solidFill>
                          <a:effectLst/>
                          <a:latin typeface="Arial" pitchFamily="34" charset="0"/>
                          <a:cs typeface="Times New Roman" pitchFamily="18" charset="0"/>
                        </a:rPr>
                        <a:t>*</a:t>
                      </a:r>
                      <a:endParaRPr kumimoji="0" lang="es-ES_tradnl" sz="1800" b="0" i="0" u="none" strike="noStrike" cap="none" normalizeH="0" baseline="0" dirty="0" smtClean="0">
                        <a:ln>
                          <a:noFill/>
                        </a:ln>
                        <a:solidFill>
                          <a:srgbClr val="FF0000"/>
                        </a:solidFill>
                        <a:effectLst/>
                        <a:latin typeface="Arial" pitchFamily="34" charset="0"/>
                        <a:cs typeface="Times New Roman"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5"/>
                  </a:ext>
                </a:extLst>
              </a:tr>
              <a:tr h="1142998">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600" b="1" i="0" u="sng" strike="noStrike" cap="none" normalizeH="0" baseline="0" dirty="0" smtClean="0">
                          <a:ln>
                            <a:noFill/>
                          </a:ln>
                          <a:solidFill>
                            <a:srgbClr val="000066"/>
                          </a:solidFill>
                          <a:effectLst/>
                          <a:latin typeface="Arial" pitchFamily="34" charset="0"/>
                          <a:cs typeface="Times New Roman" pitchFamily="18" charset="0"/>
                        </a:rPr>
                        <a:t>OPCIONALMENTE</a:t>
                      </a: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 </a:t>
                      </a:r>
                      <a:r>
                        <a:rPr kumimoji="0" lang="es-ES_tradnl" sz="1600" b="1" i="0" u="sng" strike="noStrike" cap="none" normalizeH="0" baseline="0" dirty="0" smtClean="0">
                          <a:ln>
                            <a:noFill/>
                          </a:ln>
                          <a:solidFill>
                            <a:srgbClr val="FF0000"/>
                          </a:solidFill>
                          <a:effectLst/>
                          <a:latin typeface="Arial" pitchFamily="34" charset="0"/>
                          <a:cs typeface="Times New Roman" pitchFamily="18" charset="0"/>
                        </a:rPr>
                        <a:t>Para </a:t>
                      </a:r>
                      <a:r>
                        <a:rPr kumimoji="0" lang="es-ES_tradnl" sz="1600" b="1" i="0" u="sng" strike="noStrike" cap="none" normalizeH="0" baseline="0" dirty="0" err="1" smtClean="0">
                          <a:ln>
                            <a:noFill/>
                          </a:ln>
                          <a:solidFill>
                            <a:srgbClr val="FF0000"/>
                          </a:solidFill>
                          <a:effectLst/>
                          <a:latin typeface="Arial" pitchFamily="34" charset="0"/>
                          <a:cs typeface="Times New Roman" pitchFamily="18" charset="0"/>
                        </a:rPr>
                        <a:t>I+D+i</a:t>
                      </a:r>
                      <a:r>
                        <a:rPr kumimoji="0" lang="es-ES_tradnl" sz="1600" b="1" i="0" u="sng" strike="noStrike" cap="none" normalizeH="0" baseline="0" dirty="0" smtClean="0">
                          <a:ln>
                            <a:noFill/>
                          </a:ln>
                          <a:solidFill>
                            <a:srgbClr val="FF0000"/>
                          </a:solidFill>
                          <a:effectLst/>
                          <a:latin typeface="Arial" pitchFamily="34" charset="0"/>
                          <a:cs typeface="Times New Roman" pitchFamily="18" charset="0"/>
                        </a:rPr>
                        <a:t> ≥ 1 año</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5.000 – 1.000 (20%)</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FF0000"/>
                          </a:solidFill>
                          <a:effectLst/>
                          <a:latin typeface="Arial" pitchFamily="34" charset="0"/>
                          <a:cs typeface="Times New Roman" pitchFamily="18" charset="0"/>
                        </a:rPr>
                        <a:t>Descuento del 20%¹</a:t>
                      </a: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0FFFF"/>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s-ES_tradnl" sz="1800" b="0" i="0" u="none" strike="noStrike" cap="none" normalizeH="0" baseline="0" dirty="0" smtClean="0">
                        <a:ln>
                          <a:noFill/>
                        </a:ln>
                        <a:solidFill>
                          <a:srgbClr val="000066"/>
                        </a:solidFill>
                        <a:effectLst/>
                        <a:latin typeface="Arial" pitchFamily="34" charset="0"/>
                        <a:cs typeface="Times New Roman" pitchFamily="18" charset="0"/>
                      </a:endParaRPr>
                    </a:p>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800" b="1" i="0" u="none" strike="noStrike" cap="none" normalizeH="0" baseline="0" dirty="0" smtClean="0">
                          <a:ln>
                            <a:noFill/>
                          </a:ln>
                          <a:solidFill>
                            <a:srgbClr val="000066"/>
                          </a:solidFill>
                          <a:effectLst/>
                          <a:latin typeface="Arial" pitchFamily="34" charset="0"/>
                          <a:cs typeface="Times New Roman" pitchFamily="18" charset="0"/>
                        </a:rPr>
                        <a:t>4.000</a:t>
                      </a: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0FFFF"/>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s-ES_tradnl" sz="1800" b="0" i="0" u="none" strike="noStrike" cap="none" normalizeH="0" baseline="0" dirty="0" smtClean="0">
                        <a:ln>
                          <a:noFill/>
                        </a:ln>
                        <a:solidFill>
                          <a:srgbClr val="000066"/>
                        </a:solidFill>
                        <a:effectLst/>
                        <a:latin typeface="Arial" pitchFamily="34" charset="0"/>
                        <a:cs typeface="Times New Roman" pitchFamily="18" charset="0"/>
                      </a:endParaRPr>
                    </a:p>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pitchFamily="34" charset="0"/>
                          <a:cs typeface="Times New Roman" pitchFamily="18" charset="0"/>
                        </a:rPr>
                        <a:t>Aplicarla toda sin límite</a:t>
                      </a:r>
                    </a:p>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FF0000"/>
                          </a:solidFill>
                          <a:effectLst/>
                          <a:latin typeface="Arial" pitchFamily="34" charset="0"/>
                          <a:cs typeface="Times New Roman" pitchFamily="18" charset="0"/>
                        </a:rPr>
                        <a:t>Con un descuento del 20%¹</a:t>
                      </a:r>
                    </a:p>
                    <a:p>
                      <a:pPr marL="0" marR="0" lvl="0" indent="0" algn="r" defTabSz="914400" rtl="0" eaLnBrk="1" fontAlgn="base" latinLnBrk="0" hangingPunct="1">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FF0000"/>
                          </a:solidFill>
                          <a:effectLst/>
                          <a:latin typeface="Arial" pitchFamily="34" charset="0"/>
                          <a:cs typeface="Times New Roman" pitchFamily="18" charset="0"/>
                        </a:rPr>
                        <a:t>Y cumpliendo requisitos¹</a:t>
                      </a: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0FFFF"/>
                    </a:solidFill>
                  </a:tcPr>
                </a:tc>
                <a:extLst>
                  <a:ext uri="{0D108BD9-81ED-4DB2-BD59-A6C34878D82A}">
                    <a16:rowId xmlns="" xmlns:a16="http://schemas.microsoft.com/office/drawing/2014/main" val="10006"/>
                  </a:ext>
                </a:extLst>
              </a:tr>
            </a:tbl>
          </a:graphicData>
        </a:graphic>
      </p:graphicFrame>
      <p:sp>
        <p:nvSpPr>
          <p:cNvPr id="7"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Ejemplo- 4</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Tree>
    <p:extLst>
      <p:ext uri="{BB962C8B-B14F-4D97-AF65-F5344CB8AC3E}">
        <p14:creationId xmlns="" xmlns:p14="http://schemas.microsoft.com/office/powerpoint/2010/main" val="3750918805"/>
      </p:ext>
    </p:extLst>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442200" y="6381750"/>
            <a:ext cx="2311400" cy="476250"/>
          </a:xfrm>
        </p:spPr>
        <p:txBody>
          <a:bodyPr/>
          <a:lstStyle/>
          <a:p>
            <a:pPr>
              <a:defRPr/>
            </a:pPr>
            <a:fld id="{54456277-FFBC-4E1A-BD0C-07A07E08B3DD}" type="slidenum">
              <a:rPr lang="es-ES"/>
              <a:pPr>
                <a:defRPr/>
              </a:pPr>
              <a:t>425</a:t>
            </a:fld>
            <a:endParaRPr lang="es-ES" dirty="0"/>
          </a:p>
        </p:txBody>
      </p:sp>
      <p:sp>
        <p:nvSpPr>
          <p:cNvPr id="92165" name="Text Box 3"/>
          <p:cNvSpPr txBox="1">
            <a:spLocks noChangeArrowheads="1"/>
          </p:cNvSpPr>
          <p:nvPr/>
        </p:nvSpPr>
        <p:spPr bwMode="auto">
          <a:xfrm>
            <a:off x="0" y="773113"/>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_tradnl" sz="1700" u="sng" dirty="0" smtClean="0">
                <a:solidFill>
                  <a:srgbClr val="FF0000"/>
                </a:solidFill>
              </a:rPr>
              <a:t>E-4 </a:t>
            </a:r>
            <a:r>
              <a:rPr lang="es-ES_tradnl" sz="1700" b="1" dirty="0" smtClean="0">
                <a:solidFill>
                  <a:srgbClr val="000066"/>
                </a:solidFill>
              </a:rPr>
              <a:t>ESQUEMA </a:t>
            </a:r>
            <a:r>
              <a:rPr lang="es-ES_tradnl" sz="1700" b="1" dirty="0">
                <a:solidFill>
                  <a:srgbClr val="000066"/>
                </a:solidFill>
              </a:rPr>
              <a:t>DE LIQUIDACIÓN IS-4 </a:t>
            </a:r>
            <a:r>
              <a:rPr lang="es-ES_tradnl" sz="1700" b="1" dirty="0">
                <a:solidFill>
                  <a:srgbClr val="FF0000"/>
                </a:solidFill>
              </a:rPr>
              <a:t>PENDIENTES [</a:t>
            </a:r>
            <a:r>
              <a:rPr lang="es-ES_tradnl" sz="1700" b="1" u="sng" dirty="0">
                <a:solidFill>
                  <a:srgbClr val="FF0000"/>
                </a:solidFill>
              </a:rPr>
              <a:t>Opción: </a:t>
            </a:r>
            <a:r>
              <a:rPr lang="es-ES_tradnl" sz="1700" b="1" u="sng" dirty="0" err="1">
                <a:solidFill>
                  <a:srgbClr val="FF0000"/>
                </a:solidFill>
              </a:rPr>
              <a:t>I+D+i</a:t>
            </a:r>
            <a:r>
              <a:rPr lang="es-ES_tradnl" sz="1700" b="1" u="sng" dirty="0">
                <a:solidFill>
                  <a:srgbClr val="FF0000"/>
                </a:solidFill>
              </a:rPr>
              <a:t> sin límites]</a:t>
            </a:r>
            <a:endParaRPr lang="es-ES" sz="1700" b="1" dirty="0">
              <a:solidFill>
                <a:srgbClr val="FF0000"/>
              </a:solidFill>
            </a:endParaRPr>
          </a:p>
        </p:txBody>
      </p:sp>
      <p:graphicFrame>
        <p:nvGraphicFramePr>
          <p:cNvPr id="7" name="6 Tabla"/>
          <p:cNvGraphicFramePr>
            <a:graphicFrameLocks noGrp="1"/>
          </p:cNvGraphicFramePr>
          <p:nvPr>
            <p:extLst/>
          </p:nvPr>
        </p:nvGraphicFramePr>
        <p:xfrm>
          <a:off x="228601" y="1487468"/>
          <a:ext cx="9524999" cy="4760932"/>
        </p:xfrm>
        <a:graphic>
          <a:graphicData uri="http://schemas.openxmlformats.org/drawingml/2006/table">
            <a:tbl>
              <a:tblPr/>
              <a:tblGrid>
                <a:gridCol w="4178339">
                  <a:extLst>
                    <a:ext uri="{9D8B030D-6E8A-4147-A177-3AD203B41FA5}">
                      <a16:colId xmlns="" xmlns:a16="http://schemas.microsoft.com/office/drawing/2014/main" val="20000"/>
                    </a:ext>
                  </a:extLst>
                </a:gridCol>
                <a:gridCol w="1326147">
                  <a:extLst>
                    <a:ext uri="{9D8B030D-6E8A-4147-A177-3AD203B41FA5}">
                      <a16:colId xmlns="" xmlns:a16="http://schemas.microsoft.com/office/drawing/2014/main" val="20001"/>
                    </a:ext>
                  </a:extLst>
                </a:gridCol>
                <a:gridCol w="1242059">
                  <a:extLst>
                    <a:ext uri="{9D8B030D-6E8A-4147-A177-3AD203B41FA5}">
                      <a16:colId xmlns="" xmlns:a16="http://schemas.microsoft.com/office/drawing/2014/main" val="20002"/>
                    </a:ext>
                  </a:extLst>
                </a:gridCol>
                <a:gridCol w="1330654">
                  <a:extLst>
                    <a:ext uri="{9D8B030D-6E8A-4147-A177-3AD203B41FA5}">
                      <a16:colId xmlns="" xmlns:a16="http://schemas.microsoft.com/office/drawing/2014/main" val="20003"/>
                    </a:ext>
                  </a:extLst>
                </a:gridCol>
                <a:gridCol w="1447800">
                  <a:extLst>
                    <a:ext uri="{9D8B030D-6E8A-4147-A177-3AD203B41FA5}">
                      <a16:colId xmlns="" xmlns:a16="http://schemas.microsoft.com/office/drawing/2014/main" val="20004"/>
                    </a:ext>
                  </a:extLst>
                </a:gridCol>
              </a:tblGrid>
              <a:tr h="905272">
                <a:tc>
                  <a:txBody>
                    <a:bodyPr/>
                    <a:lstStyle/>
                    <a:p>
                      <a:pPr algn="just">
                        <a:spcAft>
                          <a:spcPts val="0"/>
                        </a:spcAft>
                      </a:pPr>
                      <a:r>
                        <a:rPr lang="es-ES_tradnl" sz="1800" b="1" dirty="0">
                          <a:solidFill>
                            <a:schemeClr val="tx1"/>
                          </a:solidFill>
                          <a:latin typeface="Arial"/>
                          <a:ea typeface="Times New Roman"/>
                          <a:cs typeface="Times New Roman"/>
                        </a:rPr>
                        <a:t>CONCEPTOS</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chemeClr val="tx1"/>
                          </a:solidFill>
                          <a:latin typeface="Arial"/>
                          <a:ea typeface="Times New Roman"/>
                          <a:cs typeface="Times New Roman"/>
                        </a:rPr>
                        <a:t>Importe</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800" b="1" dirty="0">
                          <a:solidFill>
                            <a:schemeClr val="tx1"/>
                          </a:solidFill>
                          <a:latin typeface="Arial"/>
                          <a:ea typeface="Times New Roman"/>
                          <a:cs typeface="Times New Roman"/>
                        </a:rPr>
                        <a:t>Aplicada</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a:solidFill>
                            <a:schemeClr val="tx1"/>
                          </a:solidFill>
                          <a:latin typeface="Arial"/>
                          <a:ea typeface="Times New Roman"/>
                          <a:cs typeface="Times New Roman"/>
                        </a:rPr>
                        <a:t>Pendiente</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800" b="1" u="sng" dirty="0">
                          <a:solidFill>
                            <a:schemeClr val="tx1"/>
                          </a:solidFill>
                          <a:latin typeface="Arial"/>
                          <a:ea typeface="Times New Roman"/>
                          <a:cs typeface="Times New Roman"/>
                        </a:rPr>
                        <a:t>AÑOS</a:t>
                      </a:r>
                      <a:r>
                        <a:rPr lang="es-ES_tradnl" sz="1800" b="1" dirty="0">
                          <a:solidFill>
                            <a:schemeClr val="tx1"/>
                          </a:solidFill>
                          <a:latin typeface="Arial"/>
                          <a:ea typeface="Times New Roman"/>
                          <a:cs typeface="Times New Roman"/>
                        </a:rPr>
                        <a:t> para aplicar la deducción</a:t>
                      </a:r>
                      <a:endParaRPr lang="es-ES_tradnl" sz="1800" dirty="0">
                        <a:solidFill>
                          <a:schemeClr val="tx1"/>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10540">
                <a:tc>
                  <a:txBody>
                    <a:bodyPr/>
                    <a:lstStyle/>
                    <a:p>
                      <a:pPr algn="ctr">
                        <a:spcAft>
                          <a:spcPts val="0"/>
                        </a:spcAft>
                      </a:pPr>
                      <a:r>
                        <a:rPr lang="es-ES_tradnl" sz="1800" b="1">
                          <a:solidFill>
                            <a:srgbClr val="000066"/>
                          </a:solidFill>
                          <a:latin typeface="Arial"/>
                          <a:ea typeface="Times New Roman"/>
                          <a:cs typeface="Times New Roman"/>
                        </a:rPr>
                        <a:t>DEDUCCIONES </a:t>
                      </a:r>
                      <a:r>
                        <a:rPr lang="es-ES_tradnl" sz="1800" b="1" u="sng">
                          <a:solidFill>
                            <a:srgbClr val="000066"/>
                          </a:solidFill>
                          <a:latin typeface="Arial"/>
                          <a:ea typeface="Times New Roman"/>
                          <a:cs typeface="Times New Roman"/>
                        </a:rPr>
                        <a:t>CON</a:t>
                      </a:r>
                      <a:r>
                        <a:rPr lang="es-ES_tradnl" sz="1800" b="1">
                          <a:solidFill>
                            <a:srgbClr val="000066"/>
                          </a:solidFill>
                          <a:latin typeface="Arial"/>
                          <a:ea typeface="Times New Roman"/>
                          <a:cs typeface="Times New Roman"/>
                        </a:rPr>
                        <a:t> LÍMITE</a:t>
                      </a:r>
                      <a:endParaRPr lang="es-ES_tradnl" sz="1800">
                        <a:solidFill>
                          <a:srgbClr val="000066"/>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a:solidFill>
                          <a:srgbClr val="000066"/>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spcAft>
                          <a:spcPts val="0"/>
                        </a:spcAft>
                      </a:pPr>
                      <a:endParaRPr lang="es-ES_tradnl" sz="1800" dirty="0">
                        <a:solidFill>
                          <a:srgbClr val="000066"/>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endParaRPr lang="es-ES_tradnl" sz="1800" dirty="0">
                        <a:solidFill>
                          <a:srgbClr val="FF0000"/>
                        </a:solidFill>
                        <a:latin typeface="Arial"/>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1"/>
                  </a:ext>
                </a:extLst>
              </a:tr>
              <a:tr h="1021080">
                <a:tc>
                  <a:txBody>
                    <a:bodyPr/>
                    <a:lstStyle/>
                    <a:p>
                      <a:pPr algn="l">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a:solidFill>
                            <a:srgbClr val="000066"/>
                          </a:solidFill>
                          <a:latin typeface="Arial"/>
                          <a:ea typeface="Times New Roman"/>
                          <a:cs typeface="Times New Roman"/>
                        </a:rPr>
                        <a:t>Creación de empleo trabajadores </a:t>
                      </a:r>
                      <a:r>
                        <a:rPr lang="es-ES_tradnl" sz="1800" b="1" dirty="0" smtClean="0">
                          <a:solidFill>
                            <a:srgbClr val="000066"/>
                          </a:solidFill>
                          <a:latin typeface="Arial"/>
                          <a:ea typeface="Times New Roman"/>
                          <a:cs typeface="Times New Roman"/>
                        </a:rPr>
                        <a:t>con discapacidad</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27.000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20.000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7.000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r>
                        <a:rPr lang="es-ES_tradnl" sz="1800" b="1" dirty="0">
                          <a:solidFill>
                            <a:srgbClr val="FF0000"/>
                          </a:solidFill>
                          <a:latin typeface="Arial"/>
                          <a:ea typeface="Times New Roman"/>
                          <a:cs typeface="Times New Roman"/>
                        </a:rPr>
                        <a:t>15</a:t>
                      </a:r>
                      <a:endParaRPr lang="es-ES_tradnl" sz="1800"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510540">
                <a:tc>
                  <a:txBody>
                    <a:bodyPr/>
                    <a:lstStyle/>
                    <a:p>
                      <a:pPr algn="just">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smtClean="0">
                          <a:solidFill>
                            <a:srgbClr val="000066"/>
                          </a:solidFill>
                          <a:latin typeface="+mn-lt"/>
                          <a:ea typeface="Times New Roman"/>
                          <a:cs typeface="Times New Roman"/>
                        </a:rPr>
                        <a:t>creación de empleo</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a:solidFill>
                            <a:srgbClr val="000066"/>
                          </a:solidFill>
                          <a:latin typeface="Arial"/>
                          <a:ea typeface="Times New Roman"/>
                          <a:cs typeface="Times New Roman"/>
                        </a:rPr>
                        <a:t>2.500</a:t>
                      </a:r>
                      <a:endParaRPr lang="es-ES_tradnl" sz="180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a:solidFill>
                            <a:srgbClr val="000066"/>
                          </a:solidFill>
                          <a:latin typeface="Arial"/>
                          <a:ea typeface="Times New Roman"/>
                          <a:cs typeface="Times New Roman"/>
                        </a:rPr>
                        <a:t>0</a:t>
                      </a:r>
                      <a:endParaRPr lang="es-ES_tradnl" sz="180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spcAft>
                          <a:spcPts val="0"/>
                        </a:spcAft>
                      </a:pPr>
                      <a:r>
                        <a:rPr lang="es-ES_tradnl" sz="1800" b="1" dirty="0">
                          <a:solidFill>
                            <a:srgbClr val="000066"/>
                          </a:solidFill>
                          <a:latin typeface="Arial"/>
                          <a:ea typeface="Times New Roman"/>
                          <a:cs typeface="Times New Roman"/>
                        </a:rPr>
                        <a:t>2.500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r>
                        <a:rPr lang="es-ES_tradnl" sz="1800" b="1" dirty="0">
                          <a:solidFill>
                            <a:srgbClr val="FF0000"/>
                          </a:solidFill>
                          <a:latin typeface="Arial"/>
                          <a:ea typeface="Times New Roman"/>
                          <a:cs typeface="Times New Roman"/>
                        </a:rPr>
                        <a:t>15</a:t>
                      </a:r>
                      <a:endParaRPr lang="es-ES_tradnl" sz="1800"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510540">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I+D </a:t>
                      </a:r>
                      <a:r>
                        <a:rPr lang="es-ES_tradnl" sz="1800" b="1" dirty="0" smtClean="0">
                          <a:solidFill>
                            <a:srgbClr val="FF0000"/>
                          </a:solidFill>
                          <a:latin typeface="+mn-lt"/>
                          <a:ea typeface="Times New Roman"/>
                          <a:cs typeface="Times New Roman"/>
                        </a:rPr>
                        <a:t>de este año</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6.000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spcAft>
                          <a:spcPts val="0"/>
                        </a:spcAft>
                      </a:pPr>
                      <a:r>
                        <a:rPr lang="es-ES_tradnl" sz="1800" b="1" dirty="0" smtClean="0">
                          <a:solidFill>
                            <a:srgbClr val="000066"/>
                          </a:solidFill>
                          <a:latin typeface="Arial"/>
                          <a:ea typeface="Times New Roman"/>
                          <a:cs typeface="Times New Roman"/>
                        </a:rPr>
                        <a:t>6.000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r>
                        <a:rPr lang="es-ES_tradnl" sz="1800" b="1" dirty="0">
                          <a:solidFill>
                            <a:srgbClr val="FF0000"/>
                          </a:solidFill>
                          <a:latin typeface="Arial"/>
                          <a:ea typeface="Times New Roman"/>
                          <a:cs typeface="Times New Roman"/>
                        </a:rPr>
                        <a:t>18**</a:t>
                      </a:r>
                      <a:endParaRPr lang="es-ES_tradnl" sz="1800"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4"/>
                  </a:ext>
                </a:extLst>
              </a:tr>
              <a:tr h="617160">
                <a:tc>
                  <a:txBody>
                    <a:bodyPr/>
                    <a:lstStyle/>
                    <a:p>
                      <a:pPr algn="just">
                        <a:spcAft>
                          <a:spcPts val="0"/>
                        </a:spcAft>
                      </a:pPr>
                      <a:r>
                        <a:rPr lang="es-ES_tradnl" sz="1800" b="1" dirty="0">
                          <a:solidFill>
                            <a:srgbClr val="000066"/>
                          </a:solidFill>
                          <a:latin typeface="Arial"/>
                          <a:ea typeface="Times New Roman"/>
                          <a:cs typeface="Times New Roman"/>
                        </a:rPr>
                        <a:t>Deducción</a:t>
                      </a:r>
                      <a:r>
                        <a:rPr lang="es-ES_tradnl" sz="1800" dirty="0">
                          <a:solidFill>
                            <a:srgbClr val="000066"/>
                          </a:solidFill>
                          <a:latin typeface="Arial"/>
                          <a:ea typeface="Times New Roman"/>
                          <a:cs typeface="Times New Roman"/>
                        </a:rPr>
                        <a:t> </a:t>
                      </a:r>
                      <a:r>
                        <a:rPr lang="es-ES_tradnl" sz="1800" b="1" dirty="0" smtClean="0">
                          <a:solidFill>
                            <a:srgbClr val="000066"/>
                          </a:solidFill>
                          <a:latin typeface="Arial"/>
                          <a:ea typeface="Times New Roman"/>
                          <a:cs typeface="Times New Roman"/>
                        </a:rPr>
                        <a:t>I+D </a:t>
                      </a:r>
                      <a:r>
                        <a:rPr lang="es-ES_tradnl" sz="1800" b="1" dirty="0" smtClean="0">
                          <a:solidFill>
                            <a:srgbClr val="FF0000"/>
                          </a:solidFill>
                          <a:latin typeface="Arial"/>
                          <a:ea typeface="Times New Roman"/>
                          <a:cs typeface="Times New Roman"/>
                        </a:rPr>
                        <a:t>(descuento 20%)</a:t>
                      </a:r>
                      <a:endParaRPr lang="es-ES_tradnl" sz="1800"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40000"/>
                        <a:lumOff val="60000"/>
                      </a:schemeClr>
                    </a:solidFill>
                  </a:tcPr>
                </a:tc>
                <a:tc>
                  <a:txBody>
                    <a:bodyPr/>
                    <a:lstStyle/>
                    <a:p>
                      <a:pPr algn="r">
                        <a:spcAft>
                          <a:spcPts val="0"/>
                        </a:spcAft>
                      </a:pPr>
                      <a:r>
                        <a:rPr lang="es-ES_tradnl" sz="1800" b="1" dirty="0">
                          <a:solidFill>
                            <a:srgbClr val="000066"/>
                          </a:solidFill>
                          <a:latin typeface="Arial"/>
                          <a:ea typeface="Times New Roman"/>
                          <a:cs typeface="Times New Roman"/>
                        </a:rPr>
                        <a:t>5.000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40000"/>
                        <a:lumOff val="6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4.000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40000"/>
                        <a:lumOff val="60000"/>
                      </a:schemeClr>
                    </a:solidFill>
                  </a:tcPr>
                </a:tc>
                <a:tc>
                  <a:txBody>
                    <a:bodyPr/>
                    <a:lstStyle/>
                    <a:p>
                      <a:pPr algn="r">
                        <a:spcAft>
                          <a:spcPts val="0"/>
                        </a:spcAft>
                      </a:pPr>
                      <a:r>
                        <a:rPr lang="es-ES_tradnl" sz="1800" b="1" dirty="0" smtClean="0">
                          <a:solidFill>
                            <a:srgbClr val="000066"/>
                          </a:solidFill>
                          <a:latin typeface="Arial"/>
                          <a:ea typeface="Times New Roman"/>
                          <a:cs typeface="Times New Roman"/>
                        </a:rPr>
                        <a:t>0</a:t>
                      </a:r>
                      <a:endParaRPr lang="es-ES_tradnl" sz="1800" dirty="0">
                        <a:solidFill>
                          <a:srgbClr val="000066"/>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40000"/>
                        <a:lumOff val="60000"/>
                      </a:schemeClr>
                    </a:solidFill>
                  </a:tcPr>
                </a:tc>
                <a:tc>
                  <a:txBody>
                    <a:bodyPr/>
                    <a:lstStyle/>
                    <a:p>
                      <a:pPr algn="ctr">
                        <a:spcAft>
                          <a:spcPts val="0"/>
                        </a:spcAft>
                      </a:pPr>
                      <a:r>
                        <a:rPr lang="es-ES_tradnl" sz="1600" b="1" dirty="0" smtClean="0">
                          <a:solidFill>
                            <a:srgbClr val="FF0000"/>
                          </a:solidFill>
                          <a:latin typeface="Arial"/>
                          <a:ea typeface="Times New Roman"/>
                          <a:cs typeface="Times New Roman"/>
                        </a:rPr>
                        <a:t>Se pierde 20% (1.000)</a:t>
                      </a:r>
                      <a:endParaRPr lang="es-ES_tradnl" sz="1600" b="1" dirty="0">
                        <a:solidFill>
                          <a:srgbClr val="FF0000"/>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10005"/>
                  </a:ext>
                </a:extLst>
              </a:tr>
              <a:tr h="685800">
                <a:tc>
                  <a:txBody>
                    <a:bodyPr/>
                    <a:lstStyle/>
                    <a:p>
                      <a:pPr algn="just">
                        <a:spcAft>
                          <a:spcPts val="0"/>
                        </a:spcAft>
                      </a:pPr>
                      <a:r>
                        <a:rPr lang="es-ES_tradnl" sz="1600" b="1" u="sng" dirty="0">
                          <a:solidFill>
                            <a:schemeClr val="tx1"/>
                          </a:solidFill>
                          <a:latin typeface="Arial"/>
                          <a:ea typeface="Times New Roman"/>
                          <a:cs typeface="Times New Roman"/>
                        </a:rPr>
                        <a:t>TOTAL </a:t>
                      </a:r>
                      <a:r>
                        <a:rPr lang="es-ES_tradnl" sz="1600" b="1" dirty="0">
                          <a:solidFill>
                            <a:schemeClr val="tx1"/>
                          </a:solidFill>
                          <a:latin typeface="Arial"/>
                          <a:ea typeface="Times New Roman"/>
                          <a:cs typeface="Times New Roman"/>
                        </a:rPr>
                        <a:t>DEDUCCIONES </a:t>
                      </a:r>
                      <a:r>
                        <a:rPr lang="es-ES_tradnl" sz="1600" b="1" u="sng" dirty="0">
                          <a:solidFill>
                            <a:schemeClr val="tx1"/>
                          </a:solidFill>
                          <a:latin typeface="Arial"/>
                          <a:ea typeface="Times New Roman"/>
                          <a:cs typeface="Times New Roman"/>
                        </a:rPr>
                        <a:t>CON</a:t>
                      </a:r>
                      <a:r>
                        <a:rPr lang="es-ES_tradnl" sz="1600" b="1" dirty="0">
                          <a:solidFill>
                            <a:schemeClr val="tx1"/>
                          </a:solidFill>
                          <a:latin typeface="Arial"/>
                          <a:ea typeface="Times New Roman"/>
                          <a:cs typeface="Times New Roman"/>
                        </a:rPr>
                        <a:t> LÍMITE:</a:t>
                      </a:r>
                      <a:endParaRPr lang="es-ES_tradnl" sz="1600" dirty="0">
                        <a:solidFill>
                          <a:schemeClr val="tx1"/>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smtClean="0">
                          <a:solidFill>
                            <a:schemeClr val="tx1"/>
                          </a:solidFill>
                          <a:latin typeface="Arial"/>
                          <a:ea typeface="Times New Roman"/>
                          <a:cs typeface="Times New Roman"/>
                        </a:rPr>
                        <a:t>40.500</a:t>
                      </a:r>
                      <a:endParaRPr lang="es-ES_tradnl" sz="1800" dirty="0">
                        <a:solidFill>
                          <a:schemeClr val="tx1"/>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r">
                        <a:spcAft>
                          <a:spcPts val="0"/>
                        </a:spcAft>
                      </a:pPr>
                      <a:r>
                        <a:rPr lang="es-ES_tradnl" sz="1800" b="1" dirty="0" smtClean="0">
                          <a:solidFill>
                            <a:schemeClr val="tx1"/>
                          </a:solidFill>
                          <a:latin typeface="Arial"/>
                          <a:ea typeface="Times New Roman"/>
                          <a:cs typeface="Times New Roman"/>
                        </a:rPr>
                        <a:t>24.000</a:t>
                      </a:r>
                      <a:endParaRPr lang="es-ES_tradnl" sz="1800" dirty="0">
                        <a:solidFill>
                          <a:schemeClr val="tx1"/>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spcAft>
                          <a:spcPts val="0"/>
                        </a:spcAft>
                      </a:pPr>
                      <a:r>
                        <a:rPr lang="es-ES_tradnl" sz="1800" b="1" dirty="0" smtClean="0">
                          <a:solidFill>
                            <a:schemeClr val="tx1"/>
                          </a:solidFill>
                          <a:latin typeface="Arial"/>
                          <a:ea typeface="Times New Roman"/>
                          <a:cs typeface="Times New Roman"/>
                        </a:rPr>
                        <a:t>15.500</a:t>
                      </a:r>
                      <a:endParaRPr lang="es-ES_tradnl" sz="1800" dirty="0">
                        <a:solidFill>
                          <a:schemeClr val="tx1"/>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endParaRPr lang="es-ES_tradnl" sz="1800" dirty="0">
                        <a:solidFill>
                          <a:schemeClr val="tx1"/>
                        </a:solidFill>
                        <a:latin typeface="Arial"/>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
        <p:nvSpPr>
          <p:cNvPr id="6" name="Rectangle 5"/>
          <p:cNvSpPr>
            <a:spLocks noChangeArrowheads="1"/>
          </p:cNvSpPr>
          <p:nvPr/>
        </p:nvSpPr>
        <p:spPr bwMode="auto">
          <a:xfrm>
            <a:off x="31865" y="0"/>
            <a:ext cx="9906000" cy="457200"/>
          </a:xfrm>
          <a:prstGeom prst="rect">
            <a:avLst/>
          </a:prstGeom>
          <a:noFill/>
          <a:ln w="9525">
            <a:noFill/>
            <a:miter lim="800000"/>
            <a:headEnd/>
            <a:tailEnd/>
          </a:ln>
        </p:spPr>
        <p:txBody>
          <a:bodyPr anchor="ctr" anchorCtr="1"/>
          <a:lstStyle/>
          <a:p>
            <a:r>
              <a:rPr lang="es-ES_tradnl" sz="3200" b="1" u="sng" dirty="0" smtClean="0">
                <a:solidFill>
                  <a:srgbClr val="FFFF00"/>
                </a:solidFill>
                <a:latin typeface="Arial" pitchFamily="34" charset="0"/>
              </a:rPr>
              <a:t>Solución Ejemplo- 4</a:t>
            </a:r>
            <a:r>
              <a:rPr lang="es-ES_tradnl" sz="3200" b="1" dirty="0" smtClean="0">
                <a:solidFill>
                  <a:srgbClr val="FFFF00"/>
                </a:solidFill>
                <a:latin typeface="Arial" pitchFamily="34" charset="0"/>
              </a:rPr>
              <a:t>  art 39 </a:t>
            </a:r>
            <a:r>
              <a:rPr lang="es-ES_tradnl" sz="3200" b="1" dirty="0">
                <a:solidFill>
                  <a:srgbClr val="FFFF00"/>
                </a:solidFill>
                <a:latin typeface="Arial" pitchFamily="34" charset="0"/>
              </a:rPr>
              <a:t>LIS. </a:t>
            </a:r>
            <a:endParaRPr lang="es-ES" sz="3200" b="1" u="sng" dirty="0">
              <a:solidFill>
                <a:srgbClr val="FFFF00"/>
              </a:solidFill>
              <a:latin typeface="Arial" pitchFamily="34" charset="0"/>
            </a:endParaRPr>
          </a:p>
        </p:txBody>
      </p:sp>
    </p:spTree>
    <p:extLst>
      <p:ext uri="{BB962C8B-B14F-4D97-AF65-F5344CB8AC3E}">
        <p14:creationId xmlns="" xmlns:p14="http://schemas.microsoft.com/office/powerpoint/2010/main" val="3188566770"/>
      </p:ext>
    </p:extLst>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426</a:t>
            </a:fld>
            <a:endParaRPr lang="es-ES" dirty="0"/>
          </a:p>
        </p:txBody>
      </p:sp>
      <p:sp>
        <p:nvSpPr>
          <p:cNvPr id="14339" name="Oval 2"/>
          <p:cNvSpPr>
            <a:spLocks noChangeArrowheads="1"/>
          </p:cNvSpPr>
          <p:nvPr/>
        </p:nvSpPr>
        <p:spPr bwMode="auto">
          <a:xfrm rot="5400000">
            <a:off x="4816475" y="-3749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4341" name="Text Box 4"/>
          <p:cNvSpPr txBox="1">
            <a:spLocks noChangeArrowheads="1"/>
          </p:cNvSpPr>
          <p:nvPr/>
        </p:nvSpPr>
        <p:spPr bwMode="auto">
          <a:xfrm>
            <a:off x="0" y="1522274"/>
            <a:ext cx="9906000" cy="3231654"/>
          </a:xfrm>
          <a:prstGeom prst="rect">
            <a:avLst/>
          </a:prstGeom>
          <a:solidFill>
            <a:srgbClr val="CCFFFF"/>
          </a:solidFill>
          <a:ln w="9525">
            <a:noFill/>
            <a:miter lim="800000"/>
            <a:headEnd/>
            <a:tailEnd/>
          </a:ln>
        </p:spPr>
        <p:txBody>
          <a:bodyPr>
            <a:spAutoFit/>
          </a:bodyPr>
          <a:lstStyle/>
          <a:p>
            <a:pPr algn="ctr"/>
            <a:r>
              <a:rPr lang="es-ES_tradnl" sz="6000" dirty="0" smtClean="0">
                <a:solidFill>
                  <a:srgbClr val="000066"/>
                </a:solidFill>
              </a:rPr>
              <a:t>MODIFICACIONES en </a:t>
            </a:r>
          </a:p>
          <a:p>
            <a:pPr algn="ctr"/>
            <a:endParaRPr lang="es-ES_tradnl" sz="2400" dirty="0" smtClean="0">
              <a:solidFill>
                <a:srgbClr val="000066"/>
              </a:solidFill>
            </a:endParaRPr>
          </a:p>
          <a:p>
            <a:pPr algn="ctr"/>
            <a:r>
              <a:rPr lang="es-ES_tradnl" sz="6000" dirty="0" smtClean="0">
                <a:solidFill>
                  <a:srgbClr val="FF0000"/>
                </a:solidFill>
              </a:rPr>
              <a:t>REGÍMENES ESPECIALES</a:t>
            </a:r>
          </a:p>
        </p:txBody>
      </p:sp>
      <p:sp>
        <p:nvSpPr>
          <p:cNvPr id="7" name="Rectangle 5"/>
          <p:cNvSpPr>
            <a:spLocks noChangeArrowheads="1"/>
          </p:cNvSpPr>
          <p:nvPr/>
        </p:nvSpPr>
        <p:spPr bwMode="auto">
          <a:xfrm>
            <a:off x="0" y="152400"/>
            <a:ext cx="9906000" cy="609600"/>
          </a:xfrm>
          <a:prstGeom prst="rect">
            <a:avLst/>
          </a:prstGeom>
          <a:noFill/>
          <a:ln w="9525">
            <a:noFill/>
            <a:miter lim="800000"/>
            <a:headEnd/>
            <a:tailEnd/>
          </a:ln>
        </p:spPr>
        <p:txBody>
          <a:bodyPr anchor="ctr" anchorCtr="1"/>
          <a:lstStyle/>
          <a:p>
            <a:r>
              <a:rPr lang="es-ES_tradnl" sz="4400" dirty="0" smtClean="0">
                <a:solidFill>
                  <a:srgbClr val="FFFF66"/>
                </a:solidFill>
                <a:latin typeface="Arial" pitchFamily="34" charset="0"/>
              </a:rPr>
              <a:t>NUEVA 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spTree>
  </p:cSld>
  <p:clrMapOvr>
    <a:masterClrMapping/>
  </p:clrMapOvr>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381750"/>
            <a:ext cx="2311400" cy="476250"/>
          </a:xfrm>
        </p:spPr>
        <p:txBody>
          <a:bodyPr/>
          <a:lstStyle/>
          <a:p>
            <a:pPr>
              <a:defRPr/>
            </a:pPr>
            <a:fld id="{02B15079-B0BC-462C-97A5-648334910574}" type="slidenum">
              <a:rPr lang="es-ES"/>
              <a:pPr>
                <a:defRPr/>
              </a:pPr>
              <a:t>427</a:t>
            </a:fld>
            <a:endParaRPr lang="es-ES"/>
          </a:p>
        </p:txBody>
      </p:sp>
      <p:graphicFrame>
        <p:nvGraphicFramePr>
          <p:cNvPr id="6" name="5 Tabla"/>
          <p:cNvGraphicFramePr>
            <a:graphicFrameLocks noGrp="1"/>
          </p:cNvGraphicFramePr>
          <p:nvPr>
            <p:extLst>
              <p:ext uri="{D42A27DB-BD31-4B8C-83A1-F6EECF244321}">
                <p14:modId xmlns="" xmlns:p14="http://schemas.microsoft.com/office/powerpoint/2010/main" val="1439588925"/>
              </p:ext>
            </p:extLst>
          </p:nvPr>
        </p:nvGraphicFramePr>
        <p:xfrm>
          <a:off x="228601" y="990600"/>
          <a:ext cx="9448800" cy="5486400"/>
        </p:xfrm>
        <a:graphic>
          <a:graphicData uri="http://schemas.openxmlformats.org/drawingml/2006/table">
            <a:tbl>
              <a:tblPr firstRow="1" bandRow="1">
                <a:tableStyleId>{7DF18680-E054-41AD-8BC1-D1AEF772440D}</a:tableStyleId>
              </a:tblPr>
              <a:tblGrid>
                <a:gridCol w="2438399">
                  <a:extLst>
                    <a:ext uri="{9D8B030D-6E8A-4147-A177-3AD203B41FA5}">
                      <a16:colId xmlns="" xmlns:a16="http://schemas.microsoft.com/office/drawing/2014/main" val="20000"/>
                    </a:ext>
                  </a:extLst>
                </a:gridCol>
                <a:gridCol w="7010401">
                  <a:extLst>
                    <a:ext uri="{9D8B030D-6E8A-4147-A177-3AD203B41FA5}">
                      <a16:colId xmlns="" xmlns:a16="http://schemas.microsoft.com/office/drawing/2014/main" val="20001"/>
                    </a:ext>
                  </a:extLst>
                </a:gridCol>
              </a:tblGrid>
              <a:tr h="457200">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MODIFICACIÓN      </a:t>
                      </a:r>
                      <a:r>
                        <a:rPr lang="es-ES_tradnl" sz="2000" dirty="0" smtClean="0">
                          <a:solidFill>
                            <a:srgbClr val="FFFF00"/>
                          </a:solidFill>
                          <a:effectLst>
                            <a:outerShdw blurRad="38100" dist="38100" dir="2700000" algn="tl">
                              <a:srgbClr val="000000">
                                <a:alpha val="43137"/>
                              </a:srgbClr>
                            </a:outerShdw>
                          </a:effectLst>
                        </a:rPr>
                        <a:t>Desde 1/1/2015</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7200">
                <a:tc>
                  <a:txBody>
                    <a:bodyPr/>
                    <a:lstStyle/>
                    <a:p>
                      <a:pPr marL="342900" indent="-342900">
                        <a:buFont typeface="Wingdings" pitchFamily="2" charset="2"/>
                        <a:buChar char="q"/>
                      </a:pPr>
                      <a:r>
                        <a:rPr lang="es-ES_tradnl" sz="2000" b="1" dirty="0" smtClean="0">
                          <a:solidFill>
                            <a:schemeClr val="tx1"/>
                          </a:solidFill>
                        </a:rPr>
                        <a:t>Régimen </a:t>
                      </a:r>
                      <a:r>
                        <a:rPr lang="es-ES_tradnl" sz="2000" b="1" kern="1200" baseline="0" dirty="0" smtClean="0">
                          <a:solidFill>
                            <a:schemeClr val="tx1"/>
                          </a:solidFill>
                          <a:latin typeface="+mn-lt"/>
                          <a:ea typeface="+mn-ea"/>
                          <a:cs typeface="+mn-cs"/>
                        </a:rPr>
                        <a:t>de consolidación fiscal (1)</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_tradnl" sz="1800" b="0" kern="1200" baseline="0" dirty="0" smtClean="0">
                          <a:solidFill>
                            <a:srgbClr val="000066"/>
                          </a:solidFill>
                          <a:latin typeface="+mn-lt"/>
                          <a:ea typeface="+mn-ea"/>
                          <a:cs typeface="+mn-cs"/>
                        </a:rPr>
                        <a:t>las novedades principales se encuentran, de una parte, en las </a:t>
                      </a:r>
                      <a:r>
                        <a:rPr lang="es-ES_tradnl" sz="1800" b="1" u="sng" kern="1200" baseline="0" dirty="0" smtClean="0">
                          <a:solidFill>
                            <a:srgbClr val="000066"/>
                          </a:solidFill>
                          <a:latin typeface="+mn-lt"/>
                          <a:ea typeface="+mn-ea"/>
                          <a:cs typeface="+mn-cs"/>
                        </a:rPr>
                        <a:t>entidades que pueden acogerse </a:t>
                      </a:r>
                      <a:r>
                        <a:rPr lang="es-ES_tradnl" sz="1800" b="0" kern="1200" baseline="0" dirty="0" smtClean="0">
                          <a:solidFill>
                            <a:srgbClr val="000066"/>
                          </a:solidFill>
                          <a:latin typeface="+mn-lt"/>
                          <a:ea typeface="+mn-ea"/>
                          <a:cs typeface="+mn-cs"/>
                        </a:rPr>
                        <a:t>al citado régimen,</a:t>
                      </a:r>
                    </a:p>
                    <a:p>
                      <a:pPr marL="342900" indent="-342900">
                        <a:buFont typeface="Wingdings" pitchFamily="2" charset="2"/>
                        <a:buChar char="v"/>
                      </a:pPr>
                      <a:r>
                        <a:rPr lang="es-ES_tradnl" sz="1800" b="0" kern="1200" baseline="0" dirty="0" smtClean="0">
                          <a:solidFill>
                            <a:srgbClr val="000066"/>
                          </a:solidFill>
                          <a:latin typeface="+mn-lt"/>
                          <a:ea typeface="+mn-ea"/>
                          <a:cs typeface="+mn-cs"/>
                        </a:rPr>
                        <a:t> y de otra, </a:t>
                      </a:r>
                      <a:r>
                        <a:rPr lang="es-ES_tradnl" sz="1800" b="1" kern="1200" baseline="0" dirty="0" smtClean="0">
                          <a:solidFill>
                            <a:srgbClr val="000066"/>
                          </a:solidFill>
                          <a:latin typeface="+mn-lt"/>
                          <a:ea typeface="+mn-ea"/>
                          <a:cs typeface="+mn-cs"/>
                        </a:rPr>
                        <a:t>en los efectos que produce </a:t>
                      </a:r>
                      <a:r>
                        <a:rPr lang="es-ES_tradnl" sz="1800" b="1" u="sng" kern="1200" baseline="0" dirty="0" smtClean="0">
                          <a:solidFill>
                            <a:srgbClr val="000066"/>
                          </a:solidFill>
                          <a:latin typeface="+mn-lt"/>
                          <a:ea typeface="+mn-ea"/>
                          <a:cs typeface="+mn-cs"/>
                        </a:rPr>
                        <a:t>la extinción </a:t>
                      </a:r>
                      <a:r>
                        <a:rPr lang="es-ES_tradnl" sz="1800" b="0" kern="1200" baseline="0" dirty="0" smtClean="0">
                          <a:solidFill>
                            <a:srgbClr val="000066"/>
                          </a:solidFill>
                          <a:latin typeface="+mn-lt"/>
                          <a:ea typeface="+mn-ea"/>
                          <a:cs typeface="+mn-cs"/>
                        </a:rPr>
                        <a:t>de un grupo de consolidación fiscal.</a:t>
                      </a:r>
                    </a:p>
                    <a:p>
                      <a:pPr marL="342900" indent="-342900">
                        <a:buFont typeface="Wingdings" pitchFamily="2" charset="2"/>
                        <a:buChar char="v"/>
                      </a:pPr>
                      <a:endParaRPr lang="es-ES_tradnl" sz="1800" b="0" kern="1200" baseline="0" dirty="0" smtClean="0">
                        <a:solidFill>
                          <a:srgbClr val="000066"/>
                        </a:solidFill>
                        <a:latin typeface="+mn-lt"/>
                        <a:ea typeface="+mn-ea"/>
                        <a:cs typeface="+mn-cs"/>
                      </a:endParaRPr>
                    </a:p>
                    <a:p>
                      <a:pPr marL="342900" indent="-342900">
                        <a:buFont typeface="Wingdings" pitchFamily="2" charset="2"/>
                        <a:buChar char="Ø"/>
                      </a:pPr>
                      <a:r>
                        <a:rPr lang="es-ES_tradnl" sz="1800" b="0" kern="1200" baseline="0" dirty="0" smtClean="0">
                          <a:solidFill>
                            <a:srgbClr val="000066"/>
                          </a:solidFill>
                          <a:latin typeface="+mn-lt"/>
                          <a:ea typeface="+mn-ea"/>
                          <a:cs typeface="+mn-cs"/>
                        </a:rPr>
                        <a:t>Así, la LIS recoge </a:t>
                      </a:r>
                      <a:r>
                        <a:rPr lang="es-ES_tradnl" sz="1800" b="1" u="sng" kern="1200" baseline="0" dirty="0" smtClean="0">
                          <a:solidFill>
                            <a:srgbClr val="FF0000"/>
                          </a:solidFill>
                          <a:latin typeface="+mn-lt"/>
                          <a:ea typeface="+mn-ea"/>
                          <a:cs typeface="+mn-cs"/>
                        </a:rPr>
                        <a:t>un nuevo caso </a:t>
                      </a:r>
                      <a:r>
                        <a:rPr lang="es-ES_tradnl" sz="1800" b="1" u="sng" kern="1200" baseline="0" dirty="0" smtClean="0">
                          <a:solidFill>
                            <a:srgbClr val="000066"/>
                          </a:solidFill>
                          <a:latin typeface="+mn-lt"/>
                          <a:ea typeface="+mn-ea"/>
                          <a:cs typeface="+mn-cs"/>
                        </a:rPr>
                        <a:t>de poderse acoger al régimen de consolidación fisca</a:t>
                      </a:r>
                      <a:r>
                        <a:rPr lang="es-ES_tradnl" sz="1800" b="0" kern="1200" baseline="0" dirty="0" smtClean="0">
                          <a:solidFill>
                            <a:srgbClr val="000066"/>
                          </a:solidFill>
                          <a:latin typeface="+mn-lt"/>
                          <a:ea typeface="+mn-ea"/>
                          <a:cs typeface="+mn-cs"/>
                        </a:rPr>
                        <a:t>l siendo este el siguiente:</a:t>
                      </a:r>
                    </a:p>
                    <a:p>
                      <a:pPr marL="342900" indent="-342900">
                        <a:buFont typeface="Wingdings" pitchFamily="2" charset="2"/>
                        <a:buChar char="ü"/>
                      </a:pPr>
                      <a:r>
                        <a:rPr lang="es-ES_tradnl" sz="1800" b="1" kern="1200" baseline="0" dirty="0" smtClean="0">
                          <a:solidFill>
                            <a:srgbClr val="000066"/>
                          </a:solidFill>
                          <a:latin typeface="+mn-lt"/>
                          <a:ea typeface="+mn-ea"/>
                          <a:cs typeface="+mn-cs"/>
                        </a:rPr>
                        <a:t> las sociedades españolas</a:t>
                      </a:r>
                      <a:r>
                        <a:rPr lang="es-ES_tradnl" sz="1800" b="0" kern="1200" baseline="0" dirty="0" smtClean="0">
                          <a:solidFill>
                            <a:srgbClr val="000066"/>
                          </a:solidFill>
                          <a:latin typeface="+mn-lt"/>
                          <a:ea typeface="+mn-ea"/>
                          <a:cs typeface="+mn-cs"/>
                        </a:rPr>
                        <a:t>, </a:t>
                      </a:r>
                      <a:r>
                        <a:rPr lang="es-ES_tradnl" sz="1800" b="1" kern="1200" baseline="0" dirty="0" smtClean="0">
                          <a:solidFill>
                            <a:srgbClr val="FF0000"/>
                          </a:solidFill>
                          <a:latin typeface="+mn-lt"/>
                          <a:ea typeface="+mn-ea"/>
                          <a:cs typeface="+mn-cs"/>
                        </a:rPr>
                        <a:t>dependientes de una sociedad extranjera que no resida </a:t>
                      </a:r>
                      <a:r>
                        <a:rPr lang="es-ES_tradnl" sz="1800" b="0" kern="1200" baseline="0" dirty="0" smtClean="0">
                          <a:solidFill>
                            <a:srgbClr val="000066"/>
                          </a:solidFill>
                          <a:latin typeface="+mn-lt"/>
                          <a:ea typeface="+mn-ea"/>
                          <a:cs typeface="+mn-cs"/>
                        </a:rPr>
                        <a:t>en un paraíso fiscal o en un territorio de baja o nula tributación. </a:t>
                      </a:r>
                    </a:p>
                    <a:p>
                      <a:pPr marL="342900" indent="-342900">
                        <a:buFont typeface="Wingdings" pitchFamily="2" charset="2"/>
                        <a:buChar char="§"/>
                      </a:pPr>
                      <a:r>
                        <a:rPr lang="es-ES_tradnl" sz="1800" b="0" kern="1200" baseline="0" dirty="0" smtClean="0">
                          <a:solidFill>
                            <a:srgbClr val="000066"/>
                          </a:solidFill>
                          <a:latin typeface="+mn-lt"/>
                          <a:ea typeface="+mn-ea"/>
                          <a:cs typeface="+mn-cs"/>
                        </a:rPr>
                        <a:t>En este caso </a:t>
                      </a:r>
                      <a:r>
                        <a:rPr lang="es-ES_tradnl" sz="1800" b="1" kern="1200" baseline="0" dirty="0" smtClean="0">
                          <a:solidFill>
                            <a:srgbClr val="000066"/>
                          </a:solidFill>
                          <a:latin typeface="+mn-lt"/>
                          <a:ea typeface="+mn-ea"/>
                          <a:cs typeface="+mn-cs"/>
                        </a:rPr>
                        <a:t>el grupo de consolidación </a:t>
                      </a:r>
                      <a:r>
                        <a:rPr lang="es-ES_tradnl" sz="1800" b="1" u="sng" kern="1200" baseline="0" dirty="0" smtClean="0">
                          <a:solidFill>
                            <a:srgbClr val="000066"/>
                          </a:solidFill>
                          <a:latin typeface="+mn-lt"/>
                          <a:ea typeface="+mn-ea"/>
                          <a:cs typeface="+mn-cs"/>
                        </a:rPr>
                        <a:t>estará formado por todas las entidades dependientes</a:t>
                      </a:r>
                      <a:r>
                        <a:rPr lang="es-ES_tradnl" sz="1800" b="0" kern="1200" baseline="0" dirty="0" smtClean="0">
                          <a:solidFill>
                            <a:srgbClr val="000066"/>
                          </a:solidFill>
                          <a:latin typeface="+mn-lt"/>
                          <a:ea typeface="+mn-ea"/>
                          <a:cs typeface="+mn-cs"/>
                        </a:rPr>
                        <a:t>, según el concepto de dependiente establecido en el precepto (estar participada directa o indirectamente, un 75 % de participación, siendo el porcentaje del 70 %, si se trata de entidades que cotizan). </a:t>
                      </a:r>
                    </a:p>
                    <a:p>
                      <a:pPr marL="342900" indent="-342900">
                        <a:buFont typeface="Wingdings" pitchFamily="2" charset="2"/>
                        <a:buChar char="§"/>
                      </a:pPr>
                      <a:r>
                        <a:rPr lang="es-ES_tradnl" sz="1800" b="0" kern="1200" baseline="0" dirty="0" smtClean="0">
                          <a:solidFill>
                            <a:srgbClr val="000066"/>
                          </a:solidFill>
                          <a:latin typeface="+mn-lt"/>
                          <a:ea typeface="+mn-ea"/>
                          <a:cs typeface="+mn-cs"/>
                        </a:rPr>
                        <a:t>En este caso, el grupo de consolidación </a:t>
                      </a:r>
                      <a:r>
                        <a:rPr lang="es-ES_tradnl" sz="1800" b="0" u="sng" kern="1200" baseline="0" dirty="0" smtClean="0">
                          <a:solidFill>
                            <a:srgbClr val="000066"/>
                          </a:solidFill>
                          <a:latin typeface="+mn-lt"/>
                          <a:ea typeface="+mn-ea"/>
                          <a:cs typeface="+mn-cs"/>
                        </a:rPr>
                        <a:t>deberá designar una entidad residente que fuera dependiente</a:t>
                      </a:r>
                      <a:r>
                        <a:rPr lang="es-ES_tradnl" sz="1800" b="0" kern="1200" baseline="0" dirty="0" smtClean="0">
                          <a:solidFill>
                            <a:srgbClr val="000066"/>
                          </a:solidFill>
                          <a:latin typeface="+mn-lt"/>
                          <a:ea typeface="+mn-ea"/>
                          <a:cs typeface="+mn-cs"/>
                        </a:rPr>
                        <a:t>, </a:t>
                      </a:r>
                      <a:r>
                        <a:rPr lang="es-ES_tradnl" sz="1800" b="0" u="sng" kern="1200" baseline="0" dirty="0" smtClean="0">
                          <a:solidFill>
                            <a:srgbClr val="000066"/>
                          </a:solidFill>
                          <a:latin typeface="+mn-lt"/>
                          <a:ea typeface="+mn-ea"/>
                          <a:cs typeface="+mn-cs"/>
                        </a:rPr>
                        <a:t>para que sea la </a:t>
                      </a:r>
                      <a:r>
                        <a:rPr lang="es-ES_tradnl" sz="1800" b="1" u="sng" kern="1200" baseline="0" dirty="0" smtClean="0">
                          <a:solidFill>
                            <a:srgbClr val="000066"/>
                          </a:solidFill>
                          <a:latin typeface="+mn-lt"/>
                          <a:ea typeface="+mn-ea"/>
                          <a:cs typeface="+mn-cs"/>
                        </a:rPr>
                        <a:t>representante</a:t>
                      </a:r>
                      <a:r>
                        <a:rPr lang="es-ES_tradnl" sz="1800" b="0" u="sng" kern="1200" baseline="0" dirty="0" smtClean="0">
                          <a:solidFill>
                            <a:srgbClr val="000066"/>
                          </a:solidFill>
                          <a:latin typeface="+mn-lt"/>
                          <a:ea typeface="+mn-ea"/>
                          <a:cs typeface="+mn-cs"/>
                        </a:rPr>
                        <a:t> del grupo fiscal</a:t>
                      </a:r>
                      <a:r>
                        <a:rPr lang="es-ES_tradnl" sz="1800" b="0" kern="1200" baseline="0" dirty="0" smtClean="0">
                          <a:solidFill>
                            <a:srgbClr val="000066"/>
                          </a:solidFill>
                          <a:latin typeface="+mn-lt"/>
                          <a:ea typeface="+mn-ea"/>
                          <a:cs typeface="+mn-cs"/>
                        </a:rPr>
                        <a:t>.</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FF"/>
                    </a:solidFill>
                  </a:tcPr>
                </a:tc>
                <a:extLst>
                  <a:ext uri="{0D108BD9-81ED-4DB2-BD59-A6C34878D82A}">
                    <a16:rowId xmlns="" xmlns:a16="http://schemas.microsoft.com/office/drawing/2014/main" val="10001"/>
                  </a:ext>
                </a:extLst>
              </a:tr>
            </a:tbl>
          </a:graphicData>
        </a:graphic>
      </p:graphicFrame>
      <p:sp>
        <p:nvSpPr>
          <p:cNvPr id="7" name="Rectangle 5"/>
          <p:cNvSpPr>
            <a:spLocks noChangeArrowheads="1"/>
          </p:cNvSpPr>
          <p:nvPr/>
        </p:nvSpPr>
        <p:spPr bwMode="auto">
          <a:xfrm>
            <a:off x="0" y="0"/>
            <a:ext cx="9906000" cy="407313"/>
          </a:xfrm>
          <a:prstGeom prst="rect">
            <a:avLst/>
          </a:prstGeom>
          <a:noFill/>
          <a:ln w="9525">
            <a:noFill/>
            <a:miter lim="800000"/>
            <a:headEnd/>
            <a:tailEnd/>
          </a:ln>
        </p:spPr>
        <p:txBody>
          <a:bodyPr anchor="ctr" anchorCtr="1"/>
          <a:lstStyle/>
          <a:p>
            <a:r>
              <a:rPr lang="es-ES_tradnl" sz="2400" dirty="0" smtClean="0">
                <a:solidFill>
                  <a:srgbClr val="FFFF66"/>
                </a:solidFill>
                <a:latin typeface="Arial" pitchFamily="34" charset="0"/>
              </a:rPr>
              <a:t>Capítulo VI del Título VII,  Arts. 55 a 77 LIS</a:t>
            </a:r>
            <a:endParaRPr lang="es-ES" sz="2400" dirty="0">
              <a:solidFill>
                <a:srgbClr val="FFFF66"/>
              </a:solidFill>
              <a:latin typeface="Arial" pitchFamily="34" charset="0"/>
            </a:endParaRPr>
          </a:p>
        </p:txBody>
      </p:sp>
      <p:sp>
        <p:nvSpPr>
          <p:cNvPr id="10" name="Text Box 3"/>
          <p:cNvSpPr txBox="1">
            <a:spLocks noChangeArrowheads="1"/>
          </p:cNvSpPr>
          <p:nvPr/>
        </p:nvSpPr>
        <p:spPr bwMode="auto">
          <a:xfrm>
            <a:off x="0" y="407313"/>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smtClean="0">
                <a:solidFill>
                  <a:srgbClr val="000066"/>
                </a:solidFill>
              </a:rPr>
              <a:t>Regímenes Especiales: Consolidación Fiscal-1.  </a:t>
            </a:r>
            <a:r>
              <a:rPr lang="es-ES" sz="1800" dirty="0" smtClean="0">
                <a:solidFill>
                  <a:srgbClr val="FF0000"/>
                </a:solidFill>
              </a:rPr>
              <a:t>Novedades desde 2015</a:t>
            </a:r>
            <a:endParaRPr lang="es-ES" sz="1800" dirty="0">
              <a:solidFill>
                <a:srgbClr val="FF0000"/>
              </a:solidFill>
            </a:endParaRPr>
          </a:p>
        </p:txBody>
      </p:sp>
    </p:spTree>
  </p:cSld>
  <p:clrMapOvr>
    <a:masterClrMapping/>
  </p:clrMapOvr>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428</a:t>
            </a:fld>
            <a:endParaRPr lang="es-ES" dirty="0"/>
          </a:p>
        </p:txBody>
      </p:sp>
      <p:graphicFrame>
        <p:nvGraphicFramePr>
          <p:cNvPr id="6" name="5 Tabla"/>
          <p:cNvGraphicFramePr>
            <a:graphicFrameLocks noGrp="1"/>
          </p:cNvGraphicFramePr>
          <p:nvPr>
            <p:extLst>
              <p:ext uri="{D42A27DB-BD31-4B8C-83A1-F6EECF244321}">
                <p14:modId xmlns="" xmlns:p14="http://schemas.microsoft.com/office/powerpoint/2010/main" val="299306597"/>
              </p:ext>
            </p:extLst>
          </p:nvPr>
        </p:nvGraphicFramePr>
        <p:xfrm>
          <a:off x="228601" y="1066800"/>
          <a:ext cx="9448800" cy="4114800"/>
        </p:xfrm>
        <a:graphic>
          <a:graphicData uri="http://schemas.openxmlformats.org/drawingml/2006/table">
            <a:tbl>
              <a:tblPr firstRow="1" bandRow="1">
                <a:tableStyleId>{7DF18680-E054-41AD-8BC1-D1AEF772440D}</a:tableStyleId>
              </a:tblPr>
              <a:tblGrid>
                <a:gridCol w="2438399">
                  <a:extLst>
                    <a:ext uri="{9D8B030D-6E8A-4147-A177-3AD203B41FA5}">
                      <a16:colId xmlns="" xmlns:a16="http://schemas.microsoft.com/office/drawing/2014/main" val="20000"/>
                    </a:ext>
                  </a:extLst>
                </a:gridCol>
                <a:gridCol w="7010401">
                  <a:extLst>
                    <a:ext uri="{9D8B030D-6E8A-4147-A177-3AD203B41FA5}">
                      <a16:colId xmlns="" xmlns:a16="http://schemas.microsoft.com/office/drawing/2014/main" val="20001"/>
                    </a:ext>
                  </a:extLst>
                </a:gridCol>
              </a:tblGrid>
              <a:tr h="457200">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MODIFICACIÓN    </a:t>
                      </a:r>
                      <a:r>
                        <a:rPr lang="es-ES_tradnl" sz="2000" dirty="0" smtClean="0">
                          <a:solidFill>
                            <a:srgbClr val="FFFF00"/>
                          </a:solidFill>
                          <a:effectLst>
                            <a:outerShdw blurRad="38100" dist="38100" dir="2700000" algn="tl">
                              <a:srgbClr val="000000">
                                <a:alpha val="43137"/>
                              </a:srgbClr>
                            </a:outerShdw>
                          </a:effectLst>
                        </a:rPr>
                        <a:t>Desde 1/1/2015</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7200">
                <a:tc>
                  <a:txBody>
                    <a:bodyPr/>
                    <a:lstStyle/>
                    <a:p>
                      <a:pPr marL="342900" indent="-342900">
                        <a:buFont typeface="Wingdings" pitchFamily="2" charset="2"/>
                        <a:buChar char="q"/>
                      </a:pPr>
                      <a:r>
                        <a:rPr lang="es-ES_tradnl" sz="2000" b="1" dirty="0" smtClean="0">
                          <a:solidFill>
                            <a:schemeClr val="tx1"/>
                          </a:solidFill>
                        </a:rPr>
                        <a:t>Régimen </a:t>
                      </a:r>
                      <a:r>
                        <a:rPr lang="es-ES_tradnl" sz="2000" b="1" kern="1200" baseline="0" dirty="0" smtClean="0">
                          <a:solidFill>
                            <a:schemeClr val="tx1"/>
                          </a:solidFill>
                          <a:latin typeface="+mn-lt"/>
                          <a:ea typeface="+mn-ea"/>
                          <a:cs typeface="+mn-cs"/>
                        </a:rPr>
                        <a:t>de consolidación fiscal (2)</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_tradnl" sz="1800" b="0" kern="1200" baseline="0" dirty="0" smtClean="0">
                          <a:solidFill>
                            <a:srgbClr val="000066"/>
                          </a:solidFill>
                          <a:latin typeface="+mn-lt"/>
                          <a:ea typeface="+mn-ea"/>
                          <a:cs typeface="+mn-cs"/>
                        </a:rPr>
                        <a:t>Por otra parte, </a:t>
                      </a:r>
                      <a:r>
                        <a:rPr lang="es-ES_tradnl" sz="1800" b="1" kern="1200" baseline="0" dirty="0" smtClean="0">
                          <a:solidFill>
                            <a:srgbClr val="000066"/>
                          </a:solidFill>
                          <a:latin typeface="+mn-lt"/>
                          <a:ea typeface="+mn-ea"/>
                          <a:cs typeface="+mn-cs"/>
                        </a:rPr>
                        <a:t>en la extinción del grupo fiscal:</a:t>
                      </a:r>
                    </a:p>
                    <a:p>
                      <a:pPr marL="342900" indent="-342900">
                        <a:buFont typeface="Wingdings" pitchFamily="2" charset="2"/>
                        <a:buChar char="§"/>
                      </a:pPr>
                      <a:r>
                        <a:rPr lang="es-ES_tradnl" sz="1800" b="1" kern="1200" baseline="0" dirty="0" smtClean="0">
                          <a:solidFill>
                            <a:srgbClr val="000066"/>
                          </a:solidFill>
                          <a:latin typeface="+mn-lt"/>
                          <a:ea typeface="+mn-ea"/>
                          <a:cs typeface="+mn-cs"/>
                        </a:rPr>
                        <a:t> </a:t>
                      </a:r>
                      <a:r>
                        <a:rPr lang="es-ES_tradnl" sz="1800" b="1" u="sng" kern="1200" baseline="0" dirty="0" smtClean="0">
                          <a:solidFill>
                            <a:srgbClr val="000066"/>
                          </a:solidFill>
                          <a:latin typeface="+mn-lt"/>
                          <a:ea typeface="+mn-ea"/>
                          <a:cs typeface="+mn-cs"/>
                        </a:rPr>
                        <a:t>las eliminaciones pendientes de compensación</a:t>
                      </a:r>
                      <a:r>
                        <a:rPr lang="es-ES_tradnl" sz="1800" b="1" u="none" kern="1200" baseline="0" dirty="0" smtClean="0">
                          <a:solidFill>
                            <a:srgbClr val="000066"/>
                          </a:solidFill>
                          <a:latin typeface="+mn-lt"/>
                          <a:ea typeface="+mn-ea"/>
                          <a:cs typeface="+mn-cs"/>
                        </a:rPr>
                        <a:t> </a:t>
                      </a:r>
                      <a:r>
                        <a:rPr lang="es-ES_tradnl" sz="1800" b="1" kern="1200" baseline="0" dirty="0" smtClean="0">
                          <a:solidFill>
                            <a:srgbClr val="000066"/>
                          </a:solidFill>
                          <a:latin typeface="+mn-lt"/>
                          <a:ea typeface="+mn-ea"/>
                          <a:cs typeface="+mn-cs"/>
                        </a:rPr>
                        <a:t>se integrarán en la base imponible individual de las entidades que formaban el mismo</a:t>
                      </a:r>
                      <a:r>
                        <a:rPr lang="es-ES_tradnl" sz="1800" b="0" kern="1200" baseline="0" dirty="0" smtClean="0">
                          <a:solidFill>
                            <a:srgbClr val="000066"/>
                          </a:solidFill>
                          <a:latin typeface="+mn-lt"/>
                          <a:ea typeface="+mn-ea"/>
                          <a:cs typeface="+mn-cs"/>
                        </a:rPr>
                        <a:t>. Anteriormente, las eliminaciones pendientes de incorporación se tenían que integrar en la base imponible del grupo fiscal correspondiente al último periodo impositivo en el que fuera aplicable el régimen de consolidación fiscal. </a:t>
                      </a:r>
                    </a:p>
                    <a:p>
                      <a:pPr marL="342900" indent="-342900">
                        <a:buFont typeface="Wingdings" pitchFamily="2" charset="2"/>
                        <a:buChar char="§"/>
                      </a:pPr>
                      <a:endParaRPr lang="es-ES_tradnl" sz="1800" b="0" kern="1200" baseline="0" dirty="0" smtClean="0">
                        <a:solidFill>
                          <a:srgbClr val="000066"/>
                        </a:solidFill>
                        <a:latin typeface="+mn-lt"/>
                        <a:ea typeface="+mn-ea"/>
                        <a:cs typeface="+mn-cs"/>
                      </a:endParaRPr>
                    </a:p>
                    <a:p>
                      <a:pPr marL="342900" indent="-342900">
                        <a:buFont typeface="Wingdings" pitchFamily="2" charset="2"/>
                        <a:buChar char="v"/>
                      </a:pPr>
                      <a:r>
                        <a:rPr lang="es-ES_tradnl" sz="1800" b="0" kern="1200" baseline="0" dirty="0" smtClean="0">
                          <a:solidFill>
                            <a:srgbClr val="000066"/>
                          </a:solidFill>
                          <a:latin typeface="+mn-lt"/>
                          <a:ea typeface="+mn-ea"/>
                          <a:cs typeface="+mn-cs"/>
                        </a:rPr>
                        <a:t>Por último, dado que </a:t>
                      </a:r>
                      <a:r>
                        <a:rPr lang="es-ES_tradnl" sz="1800" b="1" u="sng" kern="1200" baseline="0" dirty="0" smtClean="0">
                          <a:solidFill>
                            <a:srgbClr val="FF0000"/>
                          </a:solidFill>
                          <a:latin typeface="+mn-lt"/>
                          <a:ea typeface="+mn-ea"/>
                          <a:cs typeface="+mn-cs"/>
                        </a:rPr>
                        <a:t>las entidades de crédito </a:t>
                      </a:r>
                      <a:r>
                        <a:rPr lang="es-ES_tradnl" sz="1800" b="0" kern="1200" baseline="0" dirty="0" smtClean="0">
                          <a:solidFill>
                            <a:srgbClr val="000066"/>
                          </a:solidFill>
                          <a:latin typeface="+mn-lt"/>
                          <a:ea typeface="+mn-ea"/>
                          <a:cs typeface="+mn-cs"/>
                        </a:rPr>
                        <a:t>tributan al tipo distinto del general, cuando en un grupo de consolidación fiscal se integre al menos una entidad de crédito, </a:t>
                      </a:r>
                      <a:r>
                        <a:rPr lang="es-ES_tradnl" sz="1800" b="1" kern="1200" baseline="0" dirty="0" smtClean="0">
                          <a:solidFill>
                            <a:srgbClr val="FF0000"/>
                          </a:solidFill>
                          <a:latin typeface="+mn-lt"/>
                          <a:ea typeface="+mn-ea"/>
                          <a:cs typeface="+mn-cs"/>
                        </a:rPr>
                        <a:t>el tipo de gravamen de todo el grupo será del 30 %</a:t>
                      </a:r>
                      <a:r>
                        <a:rPr lang="es-ES_tradnl" sz="1800" b="0" kern="1200" baseline="0" dirty="0" smtClean="0">
                          <a:solidFill>
                            <a:srgbClr val="000066"/>
                          </a:solidFill>
                          <a:latin typeface="+mn-lt"/>
                          <a:ea typeface="+mn-ea"/>
                          <a:cs typeface="+mn-cs"/>
                        </a:rPr>
                        <a:t>.</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FF"/>
                    </a:solidFill>
                  </a:tcPr>
                </a:tc>
                <a:extLst>
                  <a:ext uri="{0D108BD9-81ED-4DB2-BD59-A6C34878D82A}">
                    <a16:rowId xmlns="" xmlns:a16="http://schemas.microsoft.com/office/drawing/2014/main" val="10001"/>
                  </a:ext>
                </a:extLst>
              </a:tr>
            </a:tbl>
          </a:graphicData>
        </a:graphic>
      </p:graphicFrame>
      <p:sp>
        <p:nvSpPr>
          <p:cNvPr id="7" name="Rectangle 5"/>
          <p:cNvSpPr>
            <a:spLocks noChangeArrowheads="1"/>
          </p:cNvSpPr>
          <p:nvPr/>
        </p:nvSpPr>
        <p:spPr bwMode="auto">
          <a:xfrm>
            <a:off x="0" y="0"/>
            <a:ext cx="9906000" cy="407313"/>
          </a:xfrm>
          <a:prstGeom prst="rect">
            <a:avLst/>
          </a:prstGeom>
          <a:noFill/>
          <a:ln w="9525">
            <a:noFill/>
            <a:miter lim="800000"/>
            <a:headEnd/>
            <a:tailEnd/>
          </a:ln>
        </p:spPr>
        <p:txBody>
          <a:bodyPr anchor="ctr" anchorCtr="1"/>
          <a:lstStyle/>
          <a:p>
            <a:r>
              <a:rPr lang="es-ES_tradnl" sz="2400" dirty="0" smtClean="0">
                <a:solidFill>
                  <a:srgbClr val="FFFF66"/>
                </a:solidFill>
                <a:latin typeface="Arial" pitchFamily="34" charset="0"/>
              </a:rPr>
              <a:t>Capítulo VI del Título VII,  Arts. 55 a 77 LIS</a:t>
            </a:r>
            <a:endParaRPr lang="es-ES" sz="2400" dirty="0">
              <a:solidFill>
                <a:srgbClr val="FFFF66"/>
              </a:solidFill>
              <a:latin typeface="Arial" pitchFamily="34" charset="0"/>
            </a:endParaRPr>
          </a:p>
        </p:txBody>
      </p:sp>
      <p:sp>
        <p:nvSpPr>
          <p:cNvPr id="10" name="Text Box 3"/>
          <p:cNvSpPr txBox="1">
            <a:spLocks noChangeArrowheads="1"/>
          </p:cNvSpPr>
          <p:nvPr/>
        </p:nvSpPr>
        <p:spPr bwMode="auto">
          <a:xfrm>
            <a:off x="0" y="407313"/>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smtClean="0">
                <a:solidFill>
                  <a:srgbClr val="000066"/>
                </a:solidFill>
              </a:rPr>
              <a:t>Regímenes Especiales: Consolidación Fiscal-2.  </a:t>
            </a:r>
            <a:r>
              <a:rPr lang="es-ES" sz="1800" dirty="0" smtClean="0">
                <a:solidFill>
                  <a:srgbClr val="FF0000"/>
                </a:solidFill>
              </a:rPr>
              <a:t>Novedades desde 2015</a:t>
            </a:r>
            <a:endParaRPr lang="es-ES" sz="1800" dirty="0">
              <a:solidFill>
                <a:srgbClr val="FF0000"/>
              </a:solidFill>
            </a:endParaRPr>
          </a:p>
        </p:txBody>
      </p:sp>
    </p:spTree>
  </p:cSld>
  <p:clrMapOvr>
    <a:masterClrMapping/>
  </p:clrMapOvr>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FE385DDA-CE82-4565-AFCB-95408493960E}" type="slidenum">
              <a:rPr lang="es-ES"/>
              <a:pPr>
                <a:defRPr/>
              </a:pPr>
              <a:t>429</a:t>
            </a:fld>
            <a:endParaRPr lang="es-ES"/>
          </a:p>
        </p:txBody>
      </p:sp>
      <p:graphicFrame>
        <p:nvGraphicFramePr>
          <p:cNvPr id="10" name="9 Tabla"/>
          <p:cNvGraphicFramePr>
            <a:graphicFrameLocks noGrp="1"/>
          </p:cNvGraphicFramePr>
          <p:nvPr/>
        </p:nvGraphicFramePr>
        <p:xfrm>
          <a:off x="457200" y="457200"/>
          <a:ext cx="1828800" cy="990600"/>
        </p:xfrm>
        <a:graphic>
          <a:graphicData uri="http://schemas.openxmlformats.org/drawingml/2006/table">
            <a:tbl>
              <a:tblPr firstRow="1" bandRow="1">
                <a:tableStyleId>{5C22544A-7EE6-4342-B048-85BDC9FD1C3A}</a:tableStyleId>
              </a:tblPr>
              <a:tblGrid>
                <a:gridCol w="1828800">
                  <a:extLst>
                    <a:ext uri="{9D8B030D-6E8A-4147-A177-3AD203B41FA5}">
                      <a16:colId xmlns="" xmlns:a16="http://schemas.microsoft.com/office/drawing/2014/main" val="20000"/>
                    </a:ext>
                  </a:extLst>
                </a:gridCol>
              </a:tblGrid>
              <a:tr h="990600">
                <a:tc>
                  <a:txBody>
                    <a:bodyPr/>
                    <a:lstStyle/>
                    <a:p>
                      <a:pPr algn="ctr"/>
                      <a:r>
                        <a:rPr lang="es-ES_tradnl" dirty="0" smtClean="0"/>
                        <a:t>Sociedad</a:t>
                      </a:r>
                    </a:p>
                    <a:p>
                      <a:pPr algn="ctr"/>
                      <a:r>
                        <a:rPr lang="es-ES_tradnl" sz="2000" dirty="0" smtClean="0"/>
                        <a:t>DOMINANTE</a:t>
                      </a:r>
                    </a:p>
                    <a:p>
                      <a:pPr algn="ctr"/>
                      <a:r>
                        <a:rPr lang="es-ES_tradnl" sz="2000" dirty="0" smtClean="0">
                          <a:solidFill>
                            <a:srgbClr val="FFFF00"/>
                          </a:solidFill>
                        </a:rPr>
                        <a:t>D</a:t>
                      </a:r>
                      <a:endParaRPr lang="es-ES_tradnl" sz="2000" dirty="0">
                        <a:solidFill>
                          <a:srgbClr val="FFFF00"/>
                        </a:solidFill>
                      </a:endParaRPr>
                    </a:p>
                  </a:txBody>
                  <a:tcPr anchor="ctr">
                    <a:solidFill>
                      <a:schemeClr val="tx2">
                        <a:lumMod val="10000"/>
                      </a:schemeClr>
                    </a:solidFill>
                  </a:tcPr>
                </a:tc>
                <a:extLst>
                  <a:ext uri="{0D108BD9-81ED-4DB2-BD59-A6C34878D82A}">
                    <a16:rowId xmlns="" xmlns:a16="http://schemas.microsoft.com/office/drawing/2014/main" val="10000"/>
                  </a:ext>
                </a:extLst>
              </a:tr>
            </a:tbl>
          </a:graphicData>
        </a:graphic>
      </p:graphicFrame>
      <p:cxnSp>
        <p:nvCxnSpPr>
          <p:cNvPr id="115727"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115729" name="29 Conector recto de flecha"/>
          <p:cNvCxnSpPr>
            <a:cxnSpLocks noChangeShapeType="1"/>
          </p:cNvCxnSpPr>
          <p:nvPr/>
        </p:nvCxnSpPr>
        <p:spPr bwMode="auto">
          <a:xfrm>
            <a:off x="2286000" y="1066800"/>
            <a:ext cx="2057400" cy="685800"/>
          </a:xfrm>
          <a:prstGeom prst="straightConnector1">
            <a:avLst/>
          </a:prstGeom>
          <a:noFill/>
          <a:ln w="28575" algn="ctr">
            <a:solidFill>
              <a:schemeClr val="tx1"/>
            </a:solidFill>
            <a:round/>
            <a:headEnd/>
            <a:tailEnd type="arrow" w="med" len="med"/>
          </a:ln>
        </p:spPr>
      </p:cxnSp>
      <p:sp>
        <p:nvSpPr>
          <p:cNvPr id="115738" name="48 CuadroTexto"/>
          <p:cNvSpPr txBox="1">
            <a:spLocks noChangeArrowheads="1"/>
          </p:cNvSpPr>
          <p:nvPr/>
        </p:nvSpPr>
        <p:spPr bwMode="auto">
          <a:xfrm>
            <a:off x="4114800" y="745123"/>
            <a:ext cx="737702" cy="338554"/>
          </a:xfrm>
          <a:prstGeom prst="rect">
            <a:avLst/>
          </a:prstGeom>
          <a:noFill/>
          <a:ln w="9525">
            <a:noFill/>
            <a:miter lim="800000"/>
            <a:headEnd/>
            <a:tailEnd/>
          </a:ln>
        </p:spPr>
        <p:txBody>
          <a:bodyPr wrap="none">
            <a:spAutoFit/>
          </a:bodyPr>
          <a:lstStyle/>
          <a:p>
            <a:pPr>
              <a:defRPr/>
            </a:pPr>
            <a:r>
              <a:rPr lang="es-ES_tradnl" b="1" dirty="0" smtClean="0">
                <a:solidFill>
                  <a:srgbClr val="FFFF00"/>
                </a:solidFill>
                <a:effectLst>
                  <a:outerShdw blurRad="38100" dist="38100" dir="2700000" algn="tl">
                    <a:srgbClr val="000000">
                      <a:alpha val="43137"/>
                    </a:srgbClr>
                  </a:outerShdw>
                </a:effectLst>
              </a:rPr>
              <a:t>75%</a:t>
            </a:r>
            <a:endParaRPr lang="es-ES_tradnl" b="1" dirty="0">
              <a:solidFill>
                <a:srgbClr val="FFFF00"/>
              </a:solidFill>
              <a:effectLst>
                <a:outerShdw blurRad="38100" dist="38100" dir="2700000" algn="tl">
                  <a:srgbClr val="000000">
                    <a:alpha val="43137"/>
                  </a:srgbClr>
                </a:outerShdw>
              </a:effectLst>
            </a:endParaRPr>
          </a:p>
        </p:txBody>
      </p:sp>
      <p:sp>
        <p:nvSpPr>
          <p:cNvPr id="115734"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cxnSp>
        <p:nvCxnSpPr>
          <p:cNvPr id="115736" name="33 Conector recto"/>
          <p:cNvCxnSpPr>
            <a:cxnSpLocks noChangeShapeType="1"/>
          </p:cNvCxnSpPr>
          <p:nvPr/>
        </p:nvCxnSpPr>
        <p:spPr bwMode="auto">
          <a:xfrm>
            <a:off x="5334000" y="2590800"/>
            <a:ext cx="609600" cy="609600"/>
          </a:xfrm>
          <a:prstGeom prst="line">
            <a:avLst/>
          </a:prstGeom>
          <a:noFill/>
          <a:ln w="9525" algn="ctr">
            <a:noFill/>
            <a:round/>
            <a:headEnd/>
            <a:tailEnd/>
          </a:ln>
        </p:spPr>
      </p:cxnSp>
      <p:cxnSp>
        <p:nvCxnSpPr>
          <p:cNvPr id="115737" name="36 Conector recto"/>
          <p:cNvCxnSpPr>
            <a:cxnSpLocks noChangeShapeType="1"/>
          </p:cNvCxnSpPr>
          <p:nvPr/>
        </p:nvCxnSpPr>
        <p:spPr bwMode="auto">
          <a:xfrm>
            <a:off x="5181600" y="2133600"/>
            <a:ext cx="0" cy="533400"/>
          </a:xfrm>
          <a:prstGeom prst="line">
            <a:avLst/>
          </a:prstGeom>
          <a:noFill/>
          <a:ln w="9525" algn="ctr">
            <a:noFill/>
            <a:round/>
            <a:headEnd/>
            <a:tailEnd/>
          </a:ln>
        </p:spPr>
      </p:cxnSp>
      <p:cxnSp>
        <p:nvCxnSpPr>
          <p:cNvPr id="2" name="38 Conector recto"/>
          <p:cNvCxnSpPr>
            <a:cxnSpLocks noChangeShapeType="1"/>
          </p:cNvCxnSpPr>
          <p:nvPr/>
        </p:nvCxnSpPr>
        <p:spPr bwMode="auto">
          <a:xfrm>
            <a:off x="5029200" y="2209800"/>
            <a:ext cx="914400" cy="990600"/>
          </a:xfrm>
          <a:prstGeom prst="line">
            <a:avLst/>
          </a:prstGeom>
          <a:noFill/>
          <a:ln w="9525" algn="ctr">
            <a:noFill/>
            <a:round/>
            <a:headEnd/>
            <a:tailEnd/>
          </a:ln>
        </p:spPr>
      </p:cxnSp>
      <p:cxnSp>
        <p:nvCxnSpPr>
          <p:cNvPr id="115739" name="41 Conector recto"/>
          <p:cNvCxnSpPr>
            <a:cxnSpLocks noChangeShapeType="1"/>
          </p:cNvCxnSpPr>
          <p:nvPr/>
        </p:nvCxnSpPr>
        <p:spPr bwMode="auto">
          <a:xfrm flipH="1">
            <a:off x="6096000" y="3124200"/>
            <a:ext cx="152400" cy="76200"/>
          </a:xfrm>
          <a:prstGeom prst="line">
            <a:avLst/>
          </a:prstGeom>
          <a:noFill/>
          <a:ln w="9525" algn="ctr">
            <a:noFill/>
            <a:round/>
            <a:headEnd/>
            <a:tailEnd/>
          </a:ln>
        </p:spPr>
      </p:cxnSp>
      <p:sp>
        <p:nvSpPr>
          <p:cNvPr id="115740" name="Text Box 3"/>
          <p:cNvSpPr txBox="1">
            <a:spLocks noChangeArrowheads="1"/>
          </p:cNvSpPr>
          <p:nvPr/>
        </p:nvSpPr>
        <p:spPr bwMode="auto">
          <a:xfrm>
            <a:off x="0" y="0"/>
            <a:ext cx="9906000" cy="338554"/>
          </a:xfrm>
          <a:prstGeom prst="rect">
            <a:avLst/>
          </a:prstGeom>
          <a:solidFill>
            <a:srgbClr val="CCFFFF"/>
          </a:solidFill>
          <a:ln w="9525">
            <a:noFill/>
            <a:miter lim="800000"/>
            <a:headEnd/>
            <a:tailEnd/>
          </a:ln>
        </p:spPr>
        <p:txBody>
          <a:bodyPr>
            <a:spAutoFit/>
          </a:bodyPr>
          <a:lstStyle/>
          <a:p>
            <a:pPr algn="ctr">
              <a:spcBef>
                <a:spcPct val="50000"/>
              </a:spcBef>
            </a:pPr>
            <a:r>
              <a:rPr lang="es-ES" b="1" u="sng" dirty="0" smtClean="0">
                <a:solidFill>
                  <a:srgbClr val="000066"/>
                </a:solidFill>
              </a:rPr>
              <a:t>EJEMPLO</a:t>
            </a:r>
            <a:r>
              <a:rPr lang="es-ES" b="1" dirty="0" smtClean="0">
                <a:solidFill>
                  <a:srgbClr val="000066"/>
                </a:solidFill>
              </a:rPr>
              <a:t>   GRUPO FISCAL.   </a:t>
            </a:r>
            <a:r>
              <a:rPr lang="es-ES_tradnl" b="1" dirty="0" smtClean="0">
                <a:solidFill>
                  <a:srgbClr val="FF0000"/>
                </a:solidFill>
              </a:rPr>
              <a:t>Arts. 55 a 75 </a:t>
            </a:r>
            <a:r>
              <a:rPr lang="es-ES_tradnl" b="1" dirty="0">
                <a:solidFill>
                  <a:srgbClr val="FF0000"/>
                </a:solidFill>
              </a:rPr>
              <a:t>LIS</a:t>
            </a:r>
            <a:r>
              <a:rPr lang="es-ES" b="1" dirty="0">
                <a:solidFill>
                  <a:srgbClr val="FF0000"/>
                </a:solidFill>
              </a:rPr>
              <a:t> </a:t>
            </a:r>
          </a:p>
        </p:txBody>
      </p:sp>
      <p:graphicFrame>
        <p:nvGraphicFramePr>
          <p:cNvPr id="29" name="28 Tabla"/>
          <p:cNvGraphicFramePr>
            <a:graphicFrameLocks noGrp="1"/>
          </p:cNvGraphicFramePr>
          <p:nvPr>
            <p:extLst/>
          </p:nvPr>
        </p:nvGraphicFramePr>
        <p:xfrm>
          <a:off x="304800" y="4267200"/>
          <a:ext cx="9296400" cy="2057400"/>
        </p:xfrm>
        <a:graphic>
          <a:graphicData uri="http://schemas.openxmlformats.org/drawingml/2006/table">
            <a:tbl>
              <a:tblPr firstRow="1" bandRow="1">
                <a:tableStyleId>{5C22544A-7EE6-4342-B048-85BDC9FD1C3A}</a:tableStyleId>
              </a:tblPr>
              <a:tblGrid>
                <a:gridCol w="1984375">
                  <a:extLst>
                    <a:ext uri="{9D8B030D-6E8A-4147-A177-3AD203B41FA5}">
                      <a16:colId xmlns="" xmlns:a16="http://schemas.microsoft.com/office/drawing/2014/main" val="20000"/>
                    </a:ext>
                  </a:extLst>
                </a:gridCol>
                <a:gridCol w="1666875">
                  <a:extLst>
                    <a:ext uri="{9D8B030D-6E8A-4147-A177-3AD203B41FA5}">
                      <a16:colId xmlns="" xmlns:a16="http://schemas.microsoft.com/office/drawing/2014/main" val="20001"/>
                    </a:ext>
                  </a:extLst>
                </a:gridCol>
                <a:gridCol w="1758950">
                  <a:extLst>
                    <a:ext uri="{9D8B030D-6E8A-4147-A177-3AD203B41FA5}">
                      <a16:colId xmlns="" xmlns:a16="http://schemas.microsoft.com/office/drawing/2014/main" val="20002"/>
                    </a:ext>
                  </a:extLst>
                </a:gridCol>
                <a:gridCol w="1600200">
                  <a:extLst>
                    <a:ext uri="{9D8B030D-6E8A-4147-A177-3AD203B41FA5}">
                      <a16:colId xmlns="" xmlns:a16="http://schemas.microsoft.com/office/drawing/2014/main" val="20003"/>
                    </a:ext>
                  </a:extLst>
                </a:gridCol>
                <a:gridCol w="2286000">
                  <a:extLst>
                    <a:ext uri="{9D8B030D-6E8A-4147-A177-3AD203B41FA5}">
                      <a16:colId xmlns="" xmlns:a16="http://schemas.microsoft.com/office/drawing/2014/main" val="20004"/>
                    </a:ext>
                  </a:extLst>
                </a:gridCol>
              </a:tblGrid>
              <a:tr h="604888">
                <a:tc>
                  <a:txBody>
                    <a:bodyPr/>
                    <a:lstStyle/>
                    <a:p>
                      <a:r>
                        <a:rPr lang="es-ES_tradnl" sz="1600" dirty="0" smtClean="0">
                          <a:solidFill>
                            <a:srgbClr val="FFFF00"/>
                          </a:solidFill>
                          <a:effectLst>
                            <a:outerShdw blurRad="38100" dist="38100" dir="2700000" algn="tl">
                              <a:srgbClr val="000000">
                                <a:alpha val="43137"/>
                              </a:srgbClr>
                            </a:outerShdw>
                          </a:effectLst>
                        </a:rPr>
                        <a:t>SOCIEDAD </a:t>
                      </a:r>
                      <a:endParaRPr lang="es-ES_tradnl" sz="16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solidFill>
                            <a:srgbClr val="FFFF00"/>
                          </a:solidFill>
                          <a:effectLst>
                            <a:outerShdw blurRad="38100" dist="38100" dir="2700000" algn="tl">
                              <a:srgbClr val="000000">
                                <a:alpha val="43137"/>
                              </a:srgbClr>
                            </a:outerShdw>
                          </a:effectLst>
                        </a:rPr>
                        <a:t>Condición</a:t>
                      </a:r>
                      <a:endParaRPr lang="es-ES_tradnl" sz="16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_tradnl" sz="1600" dirty="0" smtClean="0"/>
                        <a:t>Declaración 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_tradnl" sz="1600" dirty="0" smtClean="0"/>
                        <a:t>Pago del IS</a:t>
                      </a:r>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Pagos</a:t>
                      </a:r>
                      <a:r>
                        <a:rPr lang="es-ES_tradnl" sz="1600" baseline="0" dirty="0" smtClean="0"/>
                        <a:t> Fraccionados</a:t>
                      </a:r>
                      <a:endParaRPr lang="es-ES_tradnl" sz="1600" dirty="0" smtClean="0"/>
                    </a:p>
                    <a:p>
                      <a:endParaRPr lang="es-ES_tradnl"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690512">
                <a:tc>
                  <a:txBody>
                    <a:bodyPr/>
                    <a:lstStyle/>
                    <a:p>
                      <a:r>
                        <a:rPr lang="es-ES_tradnl" sz="1600" b="1" dirty="0" smtClean="0">
                          <a:solidFill>
                            <a:schemeClr val="tx1"/>
                          </a:solidFill>
                        </a:rPr>
                        <a:t>D </a:t>
                      </a:r>
                    </a:p>
                    <a:p>
                      <a:r>
                        <a:rPr lang="es-ES_tradnl" sz="1600" b="1" dirty="0" smtClean="0">
                          <a:solidFill>
                            <a:schemeClr val="tx1"/>
                          </a:solidFill>
                        </a:rPr>
                        <a:t>(Dominante)</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66"/>
                    </a:solidFill>
                  </a:tcPr>
                </a:tc>
                <a:tc>
                  <a:txBody>
                    <a:bodyPr/>
                    <a:lstStyle/>
                    <a:p>
                      <a:r>
                        <a:rPr lang="es-ES_tradnl" sz="1400" b="1" dirty="0" smtClean="0">
                          <a:solidFill>
                            <a:srgbClr val="000066"/>
                          </a:solidFill>
                        </a:rPr>
                        <a:t>DOMINANTE</a:t>
                      </a:r>
                      <a:endParaRPr lang="es-ES_tradnl" sz="14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66"/>
                          </a:solidFill>
                        </a:rPr>
                        <a:t>M-220</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smtClean="0">
                          <a:solidFill>
                            <a:srgbClr val="000066"/>
                          </a:solidFill>
                        </a:rPr>
                        <a:t>M-200</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66"/>
                          </a:solidFill>
                        </a:rPr>
                        <a:t>Sí</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66"/>
                          </a:solidFill>
                        </a:rPr>
                        <a:t>M-222</a:t>
                      </a:r>
                    </a:p>
                    <a:p>
                      <a:pPr marL="0" marR="0" indent="0" algn="l" defTabSz="914400" rtl="0" eaLnBrk="1" fontAlgn="auto" latinLnBrk="0" hangingPunct="1">
                        <a:lnSpc>
                          <a:spcPct val="100000"/>
                        </a:lnSpc>
                        <a:spcBef>
                          <a:spcPts val="0"/>
                        </a:spcBef>
                        <a:spcAft>
                          <a:spcPts val="0"/>
                        </a:spcAft>
                        <a:buClrTx/>
                        <a:buSzTx/>
                        <a:buFontTx/>
                        <a:buNone/>
                        <a:tabLst/>
                        <a:defRPr/>
                      </a:pP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762000">
                <a:tc>
                  <a:txBody>
                    <a:bodyPr/>
                    <a:lstStyle/>
                    <a:p>
                      <a:r>
                        <a:rPr lang="es-ES_tradnl" sz="1600" b="1" dirty="0" smtClean="0">
                          <a:solidFill>
                            <a:schemeClr val="tx1"/>
                          </a:solidFill>
                        </a:rPr>
                        <a:t>d1, d2 y d3</a:t>
                      </a:r>
                    </a:p>
                    <a:p>
                      <a:r>
                        <a:rPr lang="es-ES_tradnl" sz="1600" b="1" dirty="0" smtClean="0">
                          <a:solidFill>
                            <a:schemeClr val="tx1"/>
                          </a:solidFill>
                        </a:rPr>
                        <a:t>(dependientes)</a:t>
                      </a:r>
                      <a:endParaRPr lang="es-ES_tradnl" sz="16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66"/>
                    </a:solidFill>
                  </a:tcPr>
                </a:tc>
                <a:tc>
                  <a:txBody>
                    <a:bodyPr/>
                    <a:lstStyle/>
                    <a:p>
                      <a:r>
                        <a:rPr lang="es-ES_tradnl" sz="1400" b="1" dirty="0" smtClean="0">
                          <a:solidFill>
                            <a:srgbClr val="000066"/>
                          </a:solidFill>
                        </a:rPr>
                        <a:t>dependientes</a:t>
                      </a:r>
                      <a:endParaRPr lang="es-ES_tradnl" sz="14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66"/>
                          </a:solidFill>
                        </a:rPr>
                        <a:t>M-200</a:t>
                      </a:r>
                    </a:p>
                    <a:p>
                      <a:pPr marL="0" marR="0" indent="0" algn="l" defTabSz="914400" rtl="0" eaLnBrk="1" fontAlgn="auto" latinLnBrk="0" hangingPunct="1">
                        <a:lnSpc>
                          <a:spcPct val="100000"/>
                        </a:lnSpc>
                        <a:spcBef>
                          <a:spcPts val="0"/>
                        </a:spcBef>
                        <a:spcAft>
                          <a:spcPts val="0"/>
                        </a:spcAft>
                        <a:buClrTx/>
                        <a:buSzTx/>
                        <a:buFontTx/>
                        <a:buNone/>
                        <a:tabLst/>
                        <a:defRPr/>
                      </a:pP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66"/>
                          </a:solidFill>
                        </a:rPr>
                        <a:t>No</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66"/>
                          </a:solidFill>
                        </a:rPr>
                        <a:t>No lo presentan</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2"/>
                  </a:ext>
                </a:extLst>
              </a:tr>
            </a:tbl>
          </a:graphicData>
        </a:graphic>
      </p:graphicFrame>
      <p:graphicFrame>
        <p:nvGraphicFramePr>
          <p:cNvPr id="34" name="33 Tabla"/>
          <p:cNvGraphicFramePr>
            <a:graphicFrameLocks noGrp="1"/>
          </p:cNvGraphicFramePr>
          <p:nvPr>
            <p:extLst>
              <p:ext uri="{D42A27DB-BD31-4B8C-83A1-F6EECF244321}">
                <p14:modId xmlns="" xmlns:p14="http://schemas.microsoft.com/office/powerpoint/2010/main" val="4171345580"/>
              </p:ext>
            </p:extLst>
          </p:nvPr>
        </p:nvGraphicFramePr>
        <p:xfrm>
          <a:off x="1208584" y="2438400"/>
          <a:ext cx="1915616" cy="914400"/>
        </p:xfrm>
        <a:graphic>
          <a:graphicData uri="http://schemas.openxmlformats.org/drawingml/2006/table">
            <a:tbl>
              <a:tblPr firstRow="1" bandRow="1">
                <a:tableStyleId>{5C22544A-7EE6-4342-B048-85BDC9FD1C3A}</a:tableStyleId>
              </a:tblPr>
              <a:tblGrid>
                <a:gridCol w="1915616">
                  <a:extLst>
                    <a:ext uri="{9D8B030D-6E8A-4147-A177-3AD203B41FA5}">
                      <a16:colId xmlns="" xmlns:a16="http://schemas.microsoft.com/office/drawing/2014/main" val="20000"/>
                    </a:ext>
                  </a:extLst>
                </a:gridCol>
              </a:tblGrid>
              <a:tr h="609600">
                <a:tc>
                  <a:txBody>
                    <a:bodyPr/>
                    <a:lstStyle/>
                    <a:p>
                      <a:pPr algn="ctr"/>
                      <a:r>
                        <a:rPr lang="es-ES_tradnl" dirty="0" smtClean="0"/>
                        <a:t>Sociedad</a:t>
                      </a:r>
                    </a:p>
                    <a:p>
                      <a:pPr algn="ctr"/>
                      <a:r>
                        <a:rPr lang="es-ES_tradnl" dirty="0" smtClean="0"/>
                        <a:t> </a:t>
                      </a:r>
                      <a:r>
                        <a:rPr lang="es-ES_tradnl" sz="1800" dirty="0" smtClean="0"/>
                        <a:t>dependiente-3</a:t>
                      </a:r>
                    </a:p>
                    <a:p>
                      <a:pPr algn="ctr"/>
                      <a:r>
                        <a:rPr lang="es-ES_tradnl" sz="1800" dirty="0" smtClean="0">
                          <a:solidFill>
                            <a:srgbClr val="FFFF99"/>
                          </a:solidFill>
                        </a:rPr>
                        <a:t>d3</a:t>
                      </a:r>
                      <a:endParaRPr lang="es-ES_tradnl" sz="1800" dirty="0">
                        <a:solidFill>
                          <a:srgbClr val="FFFF99"/>
                        </a:solidFill>
                      </a:endParaRPr>
                    </a:p>
                  </a:txBody>
                  <a:tcPr>
                    <a:solidFill>
                      <a:srgbClr val="FF0000"/>
                    </a:solidFill>
                  </a:tcPr>
                </a:tc>
                <a:extLst>
                  <a:ext uri="{0D108BD9-81ED-4DB2-BD59-A6C34878D82A}">
                    <a16:rowId xmlns="" xmlns:a16="http://schemas.microsoft.com/office/drawing/2014/main" val="10000"/>
                  </a:ext>
                </a:extLst>
              </a:tr>
            </a:tbl>
          </a:graphicData>
        </a:graphic>
      </p:graphicFrame>
      <p:cxnSp>
        <p:nvCxnSpPr>
          <p:cNvPr id="115776" name="34 Conector recto de flecha"/>
          <p:cNvCxnSpPr>
            <a:cxnSpLocks noChangeShapeType="1"/>
          </p:cNvCxnSpPr>
          <p:nvPr/>
        </p:nvCxnSpPr>
        <p:spPr bwMode="auto">
          <a:xfrm>
            <a:off x="1600200" y="1447800"/>
            <a:ext cx="1295400" cy="990600"/>
          </a:xfrm>
          <a:prstGeom prst="straightConnector1">
            <a:avLst/>
          </a:prstGeom>
          <a:noFill/>
          <a:ln w="28575" algn="ctr">
            <a:solidFill>
              <a:schemeClr val="tx1"/>
            </a:solidFill>
            <a:round/>
            <a:headEnd/>
            <a:tailEnd type="arrow" w="med" len="med"/>
          </a:ln>
        </p:spPr>
      </p:cxnSp>
      <p:cxnSp>
        <p:nvCxnSpPr>
          <p:cNvPr id="115777" name="29 Conector recto de flecha"/>
          <p:cNvCxnSpPr>
            <a:cxnSpLocks noChangeShapeType="1"/>
          </p:cNvCxnSpPr>
          <p:nvPr/>
        </p:nvCxnSpPr>
        <p:spPr bwMode="auto">
          <a:xfrm>
            <a:off x="2286000" y="762000"/>
            <a:ext cx="3505200" cy="0"/>
          </a:xfrm>
          <a:prstGeom prst="straightConnector1">
            <a:avLst/>
          </a:prstGeom>
          <a:noFill/>
          <a:ln w="28575" algn="ctr">
            <a:solidFill>
              <a:schemeClr val="tx1"/>
            </a:solidFill>
            <a:round/>
            <a:headEnd/>
            <a:tailEnd type="arrow" w="med" len="med"/>
          </a:ln>
        </p:spPr>
      </p:cxnSp>
      <p:sp>
        <p:nvSpPr>
          <p:cNvPr id="115779" name="48 CuadroTexto"/>
          <p:cNvSpPr txBox="1">
            <a:spLocks noChangeArrowheads="1"/>
          </p:cNvSpPr>
          <p:nvPr/>
        </p:nvSpPr>
        <p:spPr bwMode="auto">
          <a:xfrm>
            <a:off x="1625049" y="1905000"/>
            <a:ext cx="737702" cy="338554"/>
          </a:xfrm>
          <a:prstGeom prst="rect">
            <a:avLst/>
          </a:prstGeom>
          <a:noFill/>
          <a:ln w="9525">
            <a:noFill/>
            <a:miter lim="800000"/>
            <a:headEnd/>
            <a:tailEnd/>
          </a:ln>
        </p:spPr>
        <p:txBody>
          <a:bodyPr wrap="none">
            <a:spAutoFit/>
          </a:bodyPr>
          <a:lstStyle/>
          <a:p>
            <a:r>
              <a:rPr lang="es-ES_tradnl" b="1" dirty="0" smtClean="0">
                <a:solidFill>
                  <a:srgbClr val="FFFF00"/>
                </a:solidFill>
              </a:rPr>
              <a:t>75%</a:t>
            </a:r>
            <a:endParaRPr lang="es-ES_tradnl" b="1" dirty="0">
              <a:solidFill>
                <a:srgbClr val="FFFF00"/>
              </a:solidFill>
            </a:endParaRPr>
          </a:p>
        </p:txBody>
      </p:sp>
      <p:sp>
        <p:nvSpPr>
          <p:cNvPr id="115790" name="48 CuadroTexto"/>
          <p:cNvSpPr txBox="1">
            <a:spLocks noChangeArrowheads="1"/>
          </p:cNvSpPr>
          <p:nvPr/>
        </p:nvSpPr>
        <p:spPr bwMode="auto">
          <a:xfrm>
            <a:off x="5175493" y="1657350"/>
            <a:ext cx="737702" cy="338554"/>
          </a:xfrm>
          <a:prstGeom prst="rect">
            <a:avLst/>
          </a:prstGeom>
          <a:noFill/>
          <a:ln w="9525">
            <a:noFill/>
            <a:miter lim="800000"/>
            <a:headEnd/>
            <a:tailEnd/>
          </a:ln>
        </p:spPr>
        <p:txBody>
          <a:bodyPr wrap="none">
            <a:spAutoFit/>
          </a:bodyPr>
          <a:lstStyle/>
          <a:p>
            <a:pPr>
              <a:defRPr/>
            </a:pPr>
            <a:r>
              <a:rPr lang="es-ES_tradnl" b="1" dirty="0" smtClean="0">
                <a:solidFill>
                  <a:srgbClr val="FFFF00"/>
                </a:solidFill>
                <a:effectLst>
                  <a:outerShdw blurRad="38100" dist="38100" dir="2700000" algn="tl">
                    <a:srgbClr val="000000">
                      <a:alpha val="43137"/>
                    </a:srgbClr>
                  </a:outerShdw>
                </a:effectLst>
              </a:rPr>
              <a:t>20%</a:t>
            </a:r>
            <a:endParaRPr lang="es-ES_tradnl" b="1" dirty="0">
              <a:solidFill>
                <a:srgbClr val="FFFF00"/>
              </a:solidFill>
              <a:effectLst>
                <a:outerShdw blurRad="38100" dist="38100" dir="2700000" algn="tl">
                  <a:srgbClr val="000000">
                    <a:alpha val="43137"/>
                  </a:srgbClr>
                </a:outerShdw>
              </a:effectLst>
            </a:endParaRPr>
          </a:p>
        </p:txBody>
      </p:sp>
      <p:graphicFrame>
        <p:nvGraphicFramePr>
          <p:cNvPr id="59" name="58 Tabla"/>
          <p:cNvGraphicFramePr>
            <a:graphicFrameLocks noGrp="1"/>
          </p:cNvGraphicFramePr>
          <p:nvPr/>
        </p:nvGraphicFramePr>
        <p:xfrm>
          <a:off x="4267200" y="3124200"/>
          <a:ext cx="5181600" cy="533400"/>
        </p:xfrm>
        <a:graphic>
          <a:graphicData uri="http://schemas.openxmlformats.org/drawingml/2006/table">
            <a:tbl>
              <a:tblPr firstRow="1" bandRow="1">
                <a:tableStyleId>{5C22544A-7EE6-4342-B048-85BDC9FD1C3A}</a:tableStyleId>
              </a:tblPr>
              <a:tblGrid>
                <a:gridCol w="5181600">
                  <a:extLst>
                    <a:ext uri="{9D8B030D-6E8A-4147-A177-3AD203B41FA5}">
                      <a16:colId xmlns="" xmlns:a16="http://schemas.microsoft.com/office/drawing/2014/main" val="20000"/>
                    </a:ext>
                  </a:extLst>
                </a:gridCol>
              </a:tblGrid>
              <a:tr h="533400">
                <a:tc>
                  <a:txBody>
                    <a:bodyPr/>
                    <a:lstStyle/>
                    <a:p>
                      <a:pPr algn="ctr"/>
                      <a:r>
                        <a:rPr lang="es-ES_tradnl" sz="2400" dirty="0" smtClean="0">
                          <a:solidFill>
                            <a:srgbClr val="FFFF99"/>
                          </a:solidFill>
                          <a:effectLst>
                            <a:outerShdw blurRad="38100" dist="38100" dir="2700000" algn="tl">
                              <a:srgbClr val="000000">
                                <a:alpha val="43137"/>
                              </a:srgbClr>
                            </a:outerShdw>
                          </a:effectLst>
                        </a:rPr>
                        <a:t>D, d1, d2 y d3  son Grupo Fiscal</a:t>
                      </a:r>
                      <a:endParaRPr lang="es-ES_tradnl" sz="2400"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25" name="24 Tabla"/>
          <p:cNvGraphicFramePr>
            <a:graphicFrameLocks noGrp="1"/>
          </p:cNvGraphicFramePr>
          <p:nvPr>
            <p:extLst>
              <p:ext uri="{D42A27DB-BD31-4B8C-83A1-F6EECF244321}">
                <p14:modId xmlns="" xmlns:p14="http://schemas.microsoft.com/office/powerpoint/2010/main" val="2196709671"/>
              </p:ext>
            </p:extLst>
          </p:nvPr>
        </p:nvGraphicFramePr>
        <p:xfrm>
          <a:off x="5791200" y="579121"/>
          <a:ext cx="2114128" cy="914400"/>
        </p:xfrm>
        <a:graphic>
          <a:graphicData uri="http://schemas.openxmlformats.org/drawingml/2006/table">
            <a:tbl>
              <a:tblPr firstRow="1" bandRow="1">
                <a:tableStyleId>{5C22544A-7EE6-4342-B048-85BDC9FD1C3A}</a:tableStyleId>
              </a:tblPr>
              <a:tblGrid>
                <a:gridCol w="2114128">
                  <a:extLst>
                    <a:ext uri="{9D8B030D-6E8A-4147-A177-3AD203B41FA5}">
                      <a16:colId xmlns="" xmlns:a16="http://schemas.microsoft.com/office/drawing/2014/main" val="20000"/>
                    </a:ext>
                  </a:extLst>
                </a:gridCol>
              </a:tblGrid>
              <a:tr h="609600">
                <a:tc>
                  <a:txBody>
                    <a:bodyPr/>
                    <a:lstStyle/>
                    <a:p>
                      <a:pPr algn="ctr"/>
                      <a:r>
                        <a:rPr lang="es-ES_tradnl" dirty="0" smtClean="0"/>
                        <a:t>Sociedad</a:t>
                      </a:r>
                    </a:p>
                    <a:p>
                      <a:pPr algn="ctr"/>
                      <a:r>
                        <a:rPr lang="es-ES_tradnl" dirty="0" smtClean="0"/>
                        <a:t> </a:t>
                      </a:r>
                      <a:r>
                        <a:rPr lang="es-ES_tradnl" sz="1800" dirty="0" smtClean="0"/>
                        <a:t>dependiente-1</a:t>
                      </a:r>
                    </a:p>
                    <a:p>
                      <a:pPr algn="ctr"/>
                      <a:r>
                        <a:rPr lang="es-ES_tradnl" sz="1800" dirty="0" smtClean="0">
                          <a:solidFill>
                            <a:srgbClr val="FFFF99"/>
                          </a:solidFill>
                        </a:rPr>
                        <a:t>d1</a:t>
                      </a:r>
                      <a:endParaRPr lang="es-ES_tradnl" sz="1800" dirty="0">
                        <a:solidFill>
                          <a:srgbClr val="FFFF99"/>
                        </a:solidFill>
                      </a:endParaRPr>
                    </a:p>
                  </a:txBody>
                  <a:tcPr>
                    <a:solidFill>
                      <a:srgbClr val="FF0000"/>
                    </a:solidFill>
                  </a:tcPr>
                </a:tc>
                <a:extLst>
                  <a:ext uri="{0D108BD9-81ED-4DB2-BD59-A6C34878D82A}">
                    <a16:rowId xmlns="" xmlns:a16="http://schemas.microsoft.com/office/drawing/2014/main" val="10000"/>
                  </a:ext>
                </a:extLst>
              </a:tr>
            </a:tbl>
          </a:graphicData>
        </a:graphic>
      </p:graphicFrame>
      <p:graphicFrame>
        <p:nvGraphicFramePr>
          <p:cNvPr id="27" name="26 Tabla"/>
          <p:cNvGraphicFramePr>
            <a:graphicFrameLocks noGrp="1"/>
          </p:cNvGraphicFramePr>
          <p:nvPr>
            <p:extLst>
              <p:ext uri="{D42A27DB-BD31-4B8C-83A1-F6EECF244321}">
                <p14:modId xmlns="" xmlns:p14="http://schemas.microsoft.com/office/powerpoint/2010/main" val="3855309865"/>
              </p:ext>
            </p:extLst>
          </p:nvPr>
        </p:nvGraphicFramePr>
        <p:xfrm>
          <a:off x="4343400" y="1676400"/>
          <a:ext cx="2121768" cy="914400"/>
        </p:xfrm>
        <a:graphic>
          <a:graphicData uri="http://schemas.openxmlformats.org/drawingml/2006/table">
            <a:tbl>
              <a:tblPr firstRow="1" bandRow="1">
                <a:tableStyleId>{5C22544A-7EE6-4342-B048-85BDC9FD1C3A}</a:tableStyleId>
              </a:tblPr>
              <a:tblGrid>
                <a:gridCol w="2121768">
                  <a:extLst>
                    <a:ext uri="{9D8B030D-6E8A-4147-A177-3AD203B41FA5}">
                      <a16:colId xmlns="" xmlns:a16="http://schemas.microsoft.com/office/drawing/2014/main" val="20000"/>
                    </a:ext>
                  </a:extLst>
                </a:gridCol>
              </a:tblGrid>
              <a:tr h="762001">
                <a:tc>
                  <a:txBody>
                    <a:bodyPr/>
                    <a:lstStyle/>
                    <a:p>
                      <a:pPr algn="ctr"/>
                      <a:r>
                        <a:rPr lang="es-ES_tradnl" dirty="0" smtClean="0"/>
                        <a:t>Sociedad</a:t>
                      </a:r>
                    </a:p>
                    <a:p>
                      <a:pPr algn="ctr"/>
                      <a:r>
                        <a:rPr lang="es-ES_tradnl" dirty="0" smtClean="0"/>
                        <a:t> </a:t>
                      </a:r>
                      <a:r>
                        <a:rPr lang="es-ES_tradnl" sz="1800" dirty="0" smtClean="0"/>
                        <a:t>dependiente-2</a:t>
                      </a:r>
                    </a:p>
                    <a:p>
                      <a:pPr algn="ctr"/>
                      <a:r>
                        <a:rPr lang="es-ES_tradnl" sz="1800" dirty="0" smtClean="0">
                          <a:solidFill>
                            <a:srgbClr val="FFFF99"/>
                          </a:solidFill>
                        </a:rPr>
                        <a:t>d2</a:t>
                      </a:r>
                      <a:endParaRPr lang="es-ES_tradnl" sz="1800" dirty="0">
                        <a:solidFill>
                          <a:srgbClr val="FFFF99"/>
                        </a:solidFill>
                      </a:endParaRPr>
                    </a:p>
                  </a:txBody>
                  <a:tcPr>
                    <a:solidFill>
                      <a:srgbClr val="FF0000"/>
                    </a:solidFill>
                  </a:tcPr>
                </a:tc>
                <a:extLst>
                  <a:ext uri="{0D108BD9-81ED-4DB2-BD59-A6C34878D82A}">
                    <a16:rowId xmlns="" xmlns:a16="http://schemas.microsoft.com/office/drawing/2014/main" val="10000"/>
                  </a:ext>
                </a:extLst>
              </a:tr>
            </a:tbl>
          </a:graphicData>
        </a:graphic>
      </p:graphicFrame>
      <p:sp>
        <p:nvSpPr>
          <p:cNvPr id="28" name="48 CuadroTexto"/>
          <p:cNvSpPr txBox="1">
            <a:spLocks noChangeArrowheads="1"/>
          </p:cNvSpPr>
          <p:nvPr/>
        </p:nvSpPr>
        <p:spPr bwMode="auto">
          <a:xfrm>
            <a:off x="3124200" y="1524000"/>
            <a:ext cx="737702" cy="338554"/>
          </a:xfrm>
          <a:prstGeom prst="rect">
            <a:avLst/>
          </a:prstGeom>
          <a:noFill/>
          <a:ln w="9525">
            <a:noFill/>
            <a:miter lim="800000"/>
            <a:headEnd/>
            <a:tailEnd/>
          </a:ln>
        </p:spPr>
        <p:txBody>
          <a:bodyPr wrap="none">
            <a:spAutoFit/>
          </a:bodyPr>
          <a:lstStyle/>
          <a:p>
            <a:r>
              <a:rPr lang="es-ES_tradnl" b="1" dirty="0" smtClean="0">
                <a:solidFill>
                  <a:srgbClr val="FFFF00"/>
                </a:solidFill>
              </a:rPr>
              <a:t>75%</a:t>
            </a:r>
            <a:endParaRPr lang="es-ES_tradnl" b="1" dirty="0">
              <a:solidFill>
                <a:srgbClr val="FFFF00"/>
              </a:solidFill>
            </a:endParaRPr>
          </a:p>
        </p:txBody>
      </p:sp>
    </p:spTree>
    <p:extLst>
      <p:ext uri="{BB962C8B-B14F-4D97-AF65-F5344CB8AC3E}">
        <p14:creationId xmlns="" xmlns:p14="http://schemas.microsoft.com/office/powerpoint/2010/main" val="46722696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3 Marcador de número de diapositiva"/>
          <p:cNvSpPr>
            <a:spLocks noGrp="1"/>
          </p:cNvSpPr>
          <p:nvPr>
            <p:ph type="sldNum" sz="quarter" idx="12"/>
          </p:nvPr>
        </p:nvSpPr>
        <p:spPr>
          <a:xfrm>
            <a:off x="7543800" y="6324600"/>
            <a:ext cx="2311400" cy="476250"/>
          </a:xfrm>
        </p:spPr>
        <p:txBody>
          <a:bodyPr/>
          <a:lstStyle/>
          <a:p>
            <a:fld id="{7C32CAAC-47D8-47AC-8605-AAABC9871B9F}" type="slidenum">
              <a:rPr lang="es-ES_tradnl" smtClean="0"/>
              <a:pPr/>
              <a:t>43</a:t>
            </a:fld>
            <a:endParaRPr lang="es-ES_tradnl"/>
          </a:p>
        </p:txBody>
      </p:sp>
      <p:sp>
        <p:nvSpPr>
          <p:cNvPr id="100356" name="Oval 4"/>
          <p:cNvSpPr>
            <a:spLocks noChangeArrowheads="1"/>
          </p:cNvSpPr>
          <p:nvPr/>
        </p:nvSpPr>
        <p:spPr bwMode="auto">
          <a:xfrm>
            <a:off x="3717925" y="5959475"/>
            <a:ext cx="1981200" cy="762000"/>
          </a:xfrm>
          <a:prstGeom prst="ellipse">
            <a:avLst/>
          </a:prstGeom>
          <a:solidFill>
            <a:srgbClr val="E8FFAE"/>
          </a:solidFill>
          <a:ln w="19050">
            <a:solidFill>
              <a:srgbClr val="FF69D3"/>
            </a:solidFill>
            <a:round/>
            <a:headEnd/>
            <a:tailEnd/>
          </a:ln>
        </p:spPr>
        <p:txBody>
          <a:bodyPr wrap="none" anchor="ctr"/>
          <a:lstStyle/>
          <a:p>
            <a:endParaRPr lang="es-ES_tradnl"/>
          </a:p>
        </p:txBody>
      </p:sp>
      <p:sp>
        <p:nvSpPr>
          <p:cNvPr id="19460" name="Rectangle 5"/>
          <p:cNvSpPr>
            <a:spLocks noChangeArrowheads="1"/>
          </p:cNvSpPr>
          <p:nvPr/>
        </p:nvSpPr>
        <p:spPr bwMode="auto">
          <a:xfrm>
            <a:off x="1447800" y="53975"/>
            <a:ext cx="7345363" cy="307975"/>
          </a:xfrm>
          <a:prstGeom prst="rect">
            <a:avLst/>
          </a:prstGeom>
          <a:noFill/>
          <a:ln w="9525">
            <a:noFill/>
            <a:miter lim="800000"/>
            <a:headEnd/>
            <a:tailEnd/>
          </a:ln>
        </p:spPr>
        <p:txBody>
          <a:bodyPr wrap="none" lIns="0" tIns="0" rIns="0" bIns="0">
            <a:spAutoFit/>
          </a:bodyPr>
          <a:lstStyle/>
          <a:p>
            <a:r>
              <a:rPr lang="es-ES_tradnl">
                <a:solidFill>
                  <a:srgbClr val="FFFF00"/>
                </a:solidFill>
              </a:rPr>
              <a:t>DETERMINACIÓN DE LA BASE IMPONIBLE EN EL IS</a:t>
            </a:r>
          </a:p>
        </p:txBody>
      </p:sp>
      <p:sp>
        <p:nvSpPr>
          <p:cNvPr id="100358" name="Rectangle 6"/>
          <p:cNvSpPr>
            <a:spLocks noChangeArrowheads="1"/>
          </p:cNvSpPr>
          <p:nvPr/>
        </p:nvSpPr>
        <p:spPr bwMode="auto">
          <a:xfrm>
            <a:off x="4094163" y="908050"/>
            <a:ext cx="1343025" cy="215900"/>
          </a:xfrm>
          <a:prstGeom prst="rect">
            <a:avLst/>
          </a:prstGeom>
          <a:noFill/>
          <a:ln w="9525">
            <a:noFill/>
            <a:miter lim="800000"/>
            <a:headEnd/>
            <a:tailEnd/>
          </a:ln>
        </p:spPr>
        <p:txBody>
          <a:bodyPr wrap="none" lIns="0" tIns="0" rIns="0" bIns="0">
            <a:spAutoFit/>
          </a:bodyPr>
          <a:lstStyle/>
          <a:p>
            <a:r>
              <a:rPr lang="es-ES_tradnl" sz="1400">
                <a:solidFill>
                  <a:srgbClr val="FFFF00"/>
                </a:solidFill>
              </a:rPr>
              <a:t>IMAGEN FIEL</a:t>
            </a:r>
          </a:p>
        </p:txBody>
      </p:sp>
      <p:sp>
        <p:nvSpPr>
          <p:cNvPr id="100359" name="Oval 7"/>
          <p:cNvSpPr>
            <a:spLocks noChangeArrowheads="1"/>
          </p:cNvSpPr>
          <p:nvPr/>
        </p:nvSpPr>
        <p:spPr bwMode="auto">
          <a:xfrm>
            <a:off x="3743325" y="2622550"/>
            <a:ext cx="1981200" cy="762000"/>
          </a:xfrm>
          <a:prstGeom prst="ellipse">
            <a:avLst/>
          </a:prstGeom>
          <a:solidFill>
            <a:srgbClr val="E8FFAE"/>
          </a:solidFill>
          <a:ln w="38100">
            <a:solidFill>
              <a:srgbClr val="FF69D3"/>
            </a:solidFill>
            <a:round/>
            <a:headEnd/>
            <a:tailEnd/>
          </a:ln>
        </p:spPr>
        <p:txBody>
          <a:bodyPr wrap="none" anchor="ctr"/>
          <a:lstStyle/>
          <a:p>
            <a:endParaRPr lang="es-ES_tradnl"/>
          </a:p>
        </p:txBody>
      </p:sp>
      <p:sp>
        <p:nvSpPr>
          <p:cNvPr id="100360" name="Oval 8"/>
          <p:cNvSpPr>
            <a:spLocks noChangeArrowheads="1"/>
          </p:cNvSpPr>
          <p:nvPr/>
        </p:nvSpPr>
        <p:spPr bwMode="auto">
          <a:xfrm>
            <a:off x="2344738" y="1117600"/>
            <a:ext cx="1981200" cy="763588"/>
          </a:xfrm>
          <a:prstGeom prst="ellipse">
            <a:avLst/>
          </a:prstGeom>
          <a:solidFill>
            <a:srgbClr val="E8FFAE"/>
          </a:solidFill>
          <a:ln w="38100">
            <a:solidFill>
              <a:srgbClr val="FF69D3"/>
            </a:solidFill>
            <a:round/>
            <a:headEnd/>
            <a:tailEnd/>
          </a:ln>
        </p:spPr>
        <p:txBody>
          <a:bodyPr wrap="none" anchor="ctr"/>
          <a:lstStyle/>
          <a:p>
            <a:endParaRPr lang="es-ES_tradnl"/>
          </a:p>
        </p:txBody>
      </p:sp>
      <p:sp>
        <p:nvSpPr>
          <p:cNvPr id="100361" name="Oval 9"/>
          <p:cNvSpPr>
            <a:spLocks noChangeArrowheads="1"/>
          </p:cNvSpPr>
          <p:nvPr/>
        </p:nvSpPr>
        <p:spPr bwMode="auto">
          <a:xfrm>
            <a:off x="5253038" y="1119188"/>
            <a:ext cx="1981200" cy="763587"/>
          </a:xfrm>
          <a:prstGeom prst="ellipse">
            <a:avLst/>
          </a:prstGeom>
          <a:solidFill>
            <a:srgbClr val="E8FFAE"/>
          </a:solidFill>
          <a:ln w="38100">
            <a:solidFill>
              <a:srgbClr val="FF69D3"/>
            </a:solidFill>
            <a:round/>
            <a:headEnd/>
            <a:tailEnd/>
          </a:ln>
        </p:spPr>
        <p:txBody>
          <a:bodyPr wrap="none" anchor="ctr"/>
          <a:lstStyle/>
          <a:p>
            <a:endParaRPr lang="es-ES_tradnl"/>
          </a:p>
        </p:txBody>
      </p:sp>
      <p:sp>
        <p:nvSpPr>
          <p:cNvPr id="100362" name="Oval 10"/>
          <p:cNvSpPr>
            <a:spLocks noChangeArrowheads="1"/>
          </p:cNvSpPr>
          <p:nvPr/>
        </p:nvSpPr>
        <p:spPr bwMode="auto">
          <a:xfrm>
            <a:off x="1555750" y="549275"/>
            <a:ext cx="6438900" cy="3063875"/>
          </a:xfrm>
          <a:prstGeom prst="ellipse">
            <a:avLst/>
          </a:prstGeom>
          <a:noFill/>
          <a:ln w="57150">
            <a:solidFill>
              <a:schemeClr val="tx1"/>
            </a:solidFill>
            <a:round/>
            <a:headEnd/>
            <a:tailEnd/>
          </a:ln>
        </p:spPr>
        <p:txBody>
          <a:bodyPr wrap="none" anchor="ctr"/>
          <a:lstStyle/>
          <a:p>
            <a:endParaRPr lang="es-ES_tradnl"/>
          </a:p>
        </p:txBody>
      </p:sp>
      <p:sp>
        <p:nvSpPr>
          <p:cNvPr id="100363" name="Rectangle 11"/>
          <p:cNvSpPr>
            <a:spLocks noChangeArrowheads="1"/>
          </p:cNvSpPr>
          <p:nvPr/>
        </p:nvSpPr>
        <p:spPr bwMode="auto">
          <a:xfrm>
            <a:off x="5661025" y="1290638"/>
            <a:ext cx="1162050" cy="425450"/>
          </a:xfrm>
          <a:prstGeom prst="rect">
            <a:avLst/>
          </a:prstGeom>
          <a:noFill/>
          <a:ln w="9525">
            <a:noFill/>
            <a:miter lim="800000"/>
            <a:headEnd/>
            <a:tailEnd/>
          </a:ln>
        </p:spPr>
        <p:txBody>
          <a:bodyPr wrap="none" lIns="0" tIns="0" rIns="0" bIns="0">
            <a:spAutoFit/>
          </a:bodyPr>
          <a:lstStyle/>
          <a:p>
            <a:pPr algn="ctr"/>
            <a:r>
              <a:rPr lang="es-ES_tradnl" sz="1200">
                <a:solidFill>
                  <a:srgbClr val="000000"/>
                </a:solidFill>
              </a:rPr>
              <a:t>NORMAS DE</a:t>
            </a:r>
          </a:p>
          <a:p>
            <a:pPr algn="ctr">
              <a:spcBef>
                <a:spcPct val="30000"/>
              </a:spcBef>
            </a:pPr>
            <a:r>
              <a:rPr lang="es-ES_tradnl" sz="1200">
                <a:solidFill>
                  <a:srgbClr val="000000"/>
                </a:solidFill>
              </a:rPr>
              <a:t>VALORACIÓN</a:t>
            </a:r>
            <a:endParaRPr lang="es-ES_tradnl" sz="1200"/>
          </a:p>
        </p:txBody>
      </p:sp>
      <p:sp>
        <p:nvSpPr>
          <p:cNvPr id="100364" name="Rectangle 12"/>
          <p:cNvSpPr>
            <a:spLocks noChangeArrowheads="1"/>
          </p:cNvSpPr>
          <p:nvPr/>
        </p:nvSpPr>
        <p:spPr bwMode="auto">
          <a:xfrm>
            <a:off x="2795588" y="1289050"/>
            <a:ext cx="1076325" cy="425450"/>
          </a:xfrm>
          <a:prstGeom prst="rect">
            <a:avLst/>
          </a:prstGeom>
          <a:noFill/>
          <a:ln w="9525">
            <a:noFill/>
            <a:miter lim="800000"/>
            <a:headEnd/>
            <a:tailEnd/>
          </a:ln>
        </p:spPr>
        <p:txBody>
          <a:bodyPr wrap="none" lIns="0" tIns="0" rIns="0" bIns="0">
            <a:spAutoFit/>
          </a:bodyPr>
          <a:lstStyle/>
          <a:p>
            <a:pPr algn="ctr"/>
            <a:r>
              <a:rPr lang="es-ES_tradnl" sz="1200">
                <a:solidFill>
                  <a:srgbClr val="000000"/>
                </a:solidFill>
              </a:rPr>
              <a:t>PRINCIPIOS</a:t>
            </a:r>
          </a:p>
          <a:p>
            <a:pPr algn="ctr">
              <a:spcBef>
                <a:spcPct val="30000"/>
              </a:spcBef>
            </a:pPr>
            <a:r>
              <a:rPr lang="es-ES_tradnl" sz="1200">
                <a:solidFill>
                  <a:srgbClr val="000000"/>
                </a:solidFill>
              </a:rPr>
              <a:t>CONTABLES</a:t>
            </a:r>
            <a:endParaRPr lang="es-ES_tradnl" sz="1200"/>
          </a:p>
        </p:txBody>
      </p:sp>
      <p:sp>
        <p:nvSpPr>
          <p:cNvPr id="100365" name="AutoShape 13"/>
          <p:cNvSpPr>
            <a:spLocks noChangeArrowheads="1"/>
          </p:cNvSpPr>
          <p:nvPr/>
        </p:nvSpPr>
        <p:spPr bwMode="auto">
          <a:xfrm rot="3891755">
            <a:off x="3721100" y="1993900"/>
            <a:ext cx="457200" cy="495300"/>
          </a:xfrm>
          <a:prstGeom prst="rightArrow">
            <a:avLst>
              <a:gd name="adj1" fmla="val 50000"/>
              <a:gd name="adj2" fmla="val 33333"/>
            </a:avLst>
          </a:prstGeom>
          <a:noFill/>
          <a:ln w="57150">
            <a:solidFill>
              <a:schemeClr val="tx1"/>
            </a:solidFill>
            <a:miter lim="800000"/>
            <a:headEnd/>
            <a:tailEnd/>
          </a:ln>
        </p:spPr>
        <p:txBody>
          <a:bodyPr wrap="none" anchor="ctr"/>
          <a:lstStyle/>
          <a:p>
            <a:endParaRPr lang="es-ES_tradnl"/>
          </a:p>
        </p:txBody>
      </p:sp>
      <p:sp>
        <p:nvSpPr>
          <p:cNvPr id="100366" name="AutoShape 14"/>
          <p:cNvSpPr>
            <a:spLocks noChangeArrowheads="1"/>
          </p:cNvSpPr>
          <p:nvPr/>
        </p:nvSpPr>
        <p:spPr bwMode="auto">
          <a:xfrm rot="7201718">
            <a:off x="5372100" y="1993900"/>
            <a:ext cx="457200" cy="495300"/>
          </a:xfrm>
          <a:prstGeom prst="rightArrow">
            <a:avLst>
              <a:gd name="adj1" fmla="val 50000"/>
              <a:gd name="adj2" fmla="val 33333"/>
            </a:avLst>
          </a:prstGeom>
          <a:noFill/>
          <a:ln w="57150">
            <a:solidFill>
              <a:schemeClr val="tx1"/>
            </a:solidFill>
            <a:miter lim="800000"/>
            <a:headEnd/>
            <a:tailEnd/>
          </a:ln>
        </p:spPr>
        <p:txBody>
          <a:bodyPr wrap="none" anchor="ctr"/>
          <a:lstStyle/>
          <a:p>
            <a:endParaRPr lang="es-ES_tradnl"/>
          </a:p>
        </p:txBody>
      </p:sp>
      <p:sp>
        <p:nvSpPr>
          <p:cNvPr id="100367" name="Rectangle 15"/>
          <p:cNvSpPr>
            <a:spLocks noChangeArrowheads="1"/>
          </p:cNvSpPr>
          <p:nvPr/>
        </p:nvSpPr>
        <p:spPr bwMode="auto">
          <a:xfrm>
            <a:off x="4027488" y="2794000"/>
            <a:ext cx="1420812" cy="425450"/>
          </a:xfrm>
          <a:prstGeom prst="rect">
            <a:avLst/>
          </a:prstGeom>
          <a:noFill/>
          <a:ln w="9525">
            <a:noFill/>
            <a:miter lim="800000"/>
            <a:headEnd/>
            <a:tailEnd/>
          </a:ln>
        </p:spPr>
        <p:txBody>
          <a:bodyPr wrap="none" lIns="0" tIns="0" rIns="0" bIns="0">
            <a:spAutoFit/>
          </a:bodyPr>
          <a:lstStyle/>
          <a:p>
            <a:pPr algn="ctr"/>
            <a:r>
              <a:rPr lang="es-ES_tradnl" sz="1200">
                <a:solidFill>
                  <a:srgbClr val="000000"/>
                </a:solidFill>
              </a:rPr>
              <a:t>RESULTADO</a:t>
            </a:r>
          </a:p>
          <a:p>
            <a:pPr algn="ctr">
              <a:spcBef>
                <a:spcPct val="30000"/>
              </a:spcBef>
            </a:pPr>
            <a:r>
              <a:rPr lang="es-ES_tradnl" sz="1200">
                <a:solidFill>
                  <a:srgbClr val="000000"/>
                </a:solidFill>
              </a:rPr>
              <a:t>CONTABLE  </a:t>
            </a:r>
            <a:r>
              <a:rPr lang="es-ES_tradnl" sz="1200">
                <a:solidFill>
                  <a:srgbClr val="0000FF"/>
                </a:solidFill>
              </a:rPr>
              <a:t>(RC)</a:t>
            </a:r>
            <a:endParaRPr lang="es-ES_tradnl" sz="1200"/>
          </a:p>
        </p:txBody>
      </p:sp>
      <p:sp>
        <p:nvSpPr>
          <p:cNvPr id="100368" name="Rectangle 16"/>
          <p:cNvSpPr>
            <a:spLocks noChangeArrowheads="1"/>
          </p:cNvSpPr>
          <p:nvPr/>
        </p:nvSpPr>
        <p:spPr bwMode="auto">
          <a:xfrm>
            <a:off x="3971925" y="6130925"/>
            <a:ext cx="1479550" cy="425450"/>
          </a:xfrm>
          <a:prstGeom prst="rect">
            <a:avLst/>
          </a:prstGeom>
          <a:noFill/>
          <a:ln w="9525">
            <a:noFill/>
            <a:miter lim="800000"/>
            <a:headEnd/>
            <a:tailEnd/>
          </a:ln>
        </p:spPr>
        <p:txBody>
          <a:bodyPr wrap="none" lIns="0" tIns="0" rIns="0" bIns="0">
            <a:spAutoFit/>
          </a:bodyPr>
          <a:lstStyle/>
          <a:p>
            <a:pPr algn="ctr"/>
            <a:r>
              <a:rPr lang="es-ES_tradnl" sz="1200">
                <a:solidFill>
                  <a:srgbClr val="000000"/>
                </a:solidFill>
              </a:rPr>
              <a:t>BASE</a:t>
            </a:r>
          </a:p>
          <a:p>
            <a:pPr algn="ctr">
              <a:spcBef>
                <a:spcPct val="30000"/>
              </a:spcBef>
            </a:pPr>
            <a:r>
              <a:rPr lang="es-ES_tradnl" sz="1200">
                <a:solidFill>
                  <a:srgbClr val="000000"/>
                </a:solidFill>
              </a:rPr>
              <a:t>IMPONIBLE  </a:t>
            </a:r>
            <a:r>
              <a:rPr lang="es-ES_tradnl" sz="1200">
                <a:solidFill>
                  <a:srgbClr val="0000FF"/>
                </a:solidFill>
              </a:rPr>
              <a:t>(BI)</a:t>
            </a:r>
          </a:p>
        </p:txBody>
      </p:sp>
      <p:sp>
        <p:nvSpPr>
          <p:cNvPr id="100369" name="AutoShape 17"/>
          <p:cNvSpPr>
            <a:spLocks noChangeArrowheads="1"/>
          </p:cNvSpPr>
          <p:nvPr/>
        </p:nvSpPr>
        <p:spPr bwMode="auto">
          <a:xfrm rot="5400000">
            <a:off x="3867944" y="4504531"/>
            <a:ext cx="1714500" cy="661988"/>
          </a:xfrm>
          <a:prstGeom prst="chevron">
            <a:avLst>
              <a:gd name="adj" fmla="val 70144"/>
            </a:avLst>
          </a:prstGeom>
          <a:solidFill>
            <a:srgbClr val="CAFF4D"/>
          </a:solidFill>
          <a:ln w="9525">
            <a:solidFill>
              <a:srgbClr val="FF69D3"/>
            </a:solidFill>
            <a:miter lim="800000"/>
            <a:headEnd/>
            <a:tailEnd/>
          </a:ln>
        </p:spPr>
        <p:txBody>
          <a:bodyPr wrap="none" anchor="ctr"/>
          <a:lstStyle/>
          <a:p>
            <a:endParaRPr lang="es-ES_tradnl"/>
          </a:p>
        </p:txBody>
      </p:sp>
      <p:sp>
        <p:nvSpPr>
          <p:cNvPr id="100370" name="Rectangle 18"/>
          <p:cNvSpPr>
            <a:spLocks noChangeArrowheads="1"/>
          </p:cNvSpPr>
          <p:nvPr/>
        </p:nvSpPr>
        <p:spPr bwMode="auto">
          <a:xfrm>
            <a:off x="1611313" y="5302250"/>
            <a:ext cx="3265487" cy="184150"/>
          </a:xfrm>
          <a:prstGeom prst="rect">
            <a:avLst/>
          </a:prstGeom>
          <a:noFill/>
          <a:ln w="9525">
            <a:noFill/>
            <a:miter lim="800000"/>
            <a:headEnd/>
            <a:tailEnd/>
          </a:ln>
        </p:spPr>
        <p:txBody>
          <a:bodyPr lIns="0" tIns="0" rIns="0" bIns="0">
            <a:spAutoFit/>
          </a:bodyPr>
          <a:lstStyle/>
          <a:p>
            <a:r>
              <a:rPr lang="es-ES_tradnl" sz="1200"/>
              <a:t>Por incorrecciones contables</a:t>
            </a:r>
          </a:p>
        </p:txBody>
      </p:sp>
      <p:sp>
        <p:nvSpPr>
          <p:cNvPr id="100371" name="AutoShape 19"/>
          <p:cNvSpPr>
            <a:spLocks noChangeArrowheads="1"/>
          </p:cNvSpPr>
          <p:nvPr/>
        </p:nvSpPr>
        <p:spPr bwMode="auto">
          <a:xfrm>
            <a:off x="330200" y="4437063"/>
            <a:ext cx="1492250" cy="647700"/>
          </a:xfrm>
          <a:prstGeom prst="roundRect">
            <a:avLst>
              <a:gd name="adj" fmla="val 16667"/>
            </a:avLst>
          </a:prstGeom>
          <a:noFill/>
          <a:ln w="38100">
            <a:solidFill>
              <a:srgbClr val="FFFF00"/>
            </a:solidFill>
            <a:round/>
            <a:headEnd/>
            <a:tailEnd/>
          </a:ln>
        </p:spPr>
        <p:txBody>
          <a:bodyPr wrap="none" anchor="ctr"/>
          <a:lstStyle/>
          <a:p>
            <a:endParaRPr lang="es-ES_tradnl"/>
          </a:p>
        </p:txBody>
      </p:sp>
      <p:sp>
        <p:nvSpPr>
          <p:cNvPr id="100372" name="Rectangle 20"/>
          <p:cNvSpPr>
            <a:spLocks noChangeArrowheads="1"/>
          </p:cNvSpPr>
          <p:nvPr/>
        </p:nvSpPr>
        <p:spPr bwMode="auto">
          <a:xfrm>
            <a:off x="439738" y="4535488"/>
            <a:ext cx="1274762" cy="425450"/>
          </a:xfrm>
          <a:prstGeom prst="rect">
            <a:avLst/>
          </a:prstGeom>
          <a:noFill/>
          <a:ln w="9525">
            <a:noFill/>
            <a:miter lim="800000"/>
            <a:headEnd/>
            <a:tailEnd/>
          </a:ln>
        </p:spPr>
        <p:txBody>
          <a:bodyPr wrap="none" lIns="0" tIns="0" rIns="0" bIns="0">
            <a:spAutoFit/>
          </a:bodyPr>
          <a:lstStyle/>
          <a:p>
            <a:pPr algn="ctr">
              <a:defRPr/>
            </a:pPr>
            <a:r>
              <a:rPr lang="es-ES_tradnl" sz="1200" dirty="0">
                <a:effectLst>
                  <a:outerShdw blurRad="38100" dist="38100" dir="2700000" algn="tl">
                    <a:srgbClr val="000000">
                      <a:alpha val="43137"/>
                    </a:srgbClr>
                  </a:outerShdw>
                </a:effectLst>
              </a:rPr>
              <a:t>AJUSTES</a:t>
            </a:r>
          </a:p>
          <a:p>
            <a:pPr algn="ctr">
              <a:spcBef>
                <a:spcPct val="30000"/>
              </a:spcBef>
              <a:defRPr/>
            </a:pPr>
            <a:r>
              <a:rPr lang="es-ES_tradnl" sz="1200" dirty="0">
                <a:effectLst>
                  <a:outerShdw blurRad="38100" dist="38100" dir="2700000" algn="tl">
                    <a:srgbClr val="000000">
                      <a:alpha val="43137"/>
                    </a:srgbClr>
                  </a:outerShdw>
                </a:effectLst>
              </a:rPr>
              <a:t>FISCALES (AF)</a:t>
            </a:r>
          </a:p>
        </p:txBody>
      </p:sp>
      <p:sp>
        <p:nvSpPr>
          <p:cNvPr id="100373" name="Line 21"/>
          <p:cNvSpPr>
            <a:spLocks noChangeShapeType="1"/>
          </p:cNvSpPr>
          <p:nvPr/>
        </p:nvSpPr>
        <p:spPr bwMode="auto">
          <a:xfrm>
            <a:off x="1944688" y="4597400"/>
            <a:ext cx="2144712" cy="0"/>
          </a:xfrm>
          <a:prstGeom prst="line">
            <a:avLst/>
          </a:prstGeom>
          <a:noFill/>
          <a:ln w="28575">
            <a:solidFill>
              <a:srgbClr val="FFFF00"/>
            </a:solidFill>
            <a:round/>
            <a:headEnd/>
            <a:tailEnd type="stealth" w="med" len="med"/>
          </a:ln>
        </p:spPr>
        <p:txBody>
          <a:bodyPr wrap="none" anchor="ctr"/>
          <a:lstStyle/>
          <a:p>
            <a:endParaRPr lang="es-ES_tradnl"/>
          </a:p>
        </p:txBody>
      </p:sp>
      <p:sp>
        <p:nvSpPr>
          <p:cNvPr id="100374" name="Line 22"/>
          <p:cNvSpPr>
            <a:spLocks noChangeShapeType="1"/>
          </p:cNvSpPr>
          <p:nvPr/>
        </p:nvSpPr>
        <p:spPr bwMode="auto">
          <a:xfrm>
            <a:off x="1944688" y="5084763"/>
            <a:ext cx="2144712" cy="0"/>
          </a:xfrm>
          <a:prstGeom prst="line">
            <a:avLst/>
          </a:prstGeom>
          <a:noFill/>
          <a:ln w="28575">
            <a:solidFill>
              <a:srgbClr val="FFFF00"/>
            </a:solidFill>
            <a:round/>
            <a:headEnd/>
            <a:tailEnd type="stealth" w="med" len="med"/>
          </a:ln>
        </p:spPr>
        <p:txBody>
          <a:bodyPr wrap="none" anchor="ctr"/>
          <a:lstStyle/>
          <a:p>
            <a:endParaRPr lang="es-ES_tradnl"/>
          </a:p>
        </p:txBody>
      </p:sp>
      <p:sp>
        <p:nvSpPr>
          <p:cNvPr id="100375" name="Rectangle 23"/>
          <p:cNvSpPr>
            <a:spLocks noChangeArrowheads="1"/>
          </p:cNvSpPr>
          <p:nvPr/>
        </p:nvSpPr>
        <p:spPr bwMode="auto">
          <a:xfrm>
            <a:off x="2755900" y="4325938"/>
            <a:ext cx="1200150" cy="184150"/>
          </a:xfrm>
          <a:prstGeom prst="rect">
            <a:avLst/>
          </a:prstGeom>
          <a:noFill/>
          <a:ln w="9525">
            <a:noFill/>
            <a:miter lim="800000"/>
            <a:headEnd/>
            <a:tailEnd/>
          </a:ln>
        </p:spPr>
        <p:txBody>
          <a:bodyPr wrap="none" lIns="0" tIns="0" rIns="0" bIns="0">
            <a:spAutoFit/>
          </a:bodyPr>
          <a:lstStyle/>
          <a:p>
            <a:pPr algn="ctr"/>
            <a:r>
              <a:rPr lang="es-ES_tradnl" sz="1200"/>
              <a:t>De Valoración</a:t>
            </a:r>
          </a:p>
        </p:txBody>
      </p:sp>
      <p:sp>
        <p:nvSpPr>
          <p:cNvPr id="100376" name="Line 24"/>
          <p:cNvSpPr>
            <a:spLocks noChangeShapeType="1"/>
          </p:cNvSpPr>
          <p:nvPr/>
        </p:nvSpPr>
        <p:spPr bwMode="auto">
          <a:xfrm>
            <a:off x="1436688" y="5559425"/>
            <a:ext cx="2651125" cy="0"/>
          </a:xfrm>
          <a:prstGeom prst="line">
            <a:avLst/>
          </a:prstGeom>
          <a:noFill/>
          <a:ln w="28575">
            <a:solidFill>
              <a:srgbClr val="FFFF00"/>
            </a:solidFill>
            <a:round/>
            <a:headEnd/>
            <a:tailEnd type="stealth" w="med" len="med"/>
          </a:ln>
        </p:spPr>
        <p:txBody>
          <a:bodyPr wrap="none" anchor="ctr"/>
          <a:lstStyle/>
          <a:p>
            <a:endParaRPr lang="es-ES_tradnl"/>
          </a:p>
        </p:txBody>
      </p:sp>
      <p:sp>
        <p:nvSpPr>
          <p:cNvPr id="100377" name="Rectangle 25"/>
          <p:cNvSpPr>
            <a:spLocks noChangeArrowheads="1"/>
          </p:cNvSpPr>
          <p:nvPr/>
        </p:nvSpPr>
        <p:spPr bwMode="auto">
          <a:xfrm>
            <a:off x="1871663" y="4816475"/>
            <a:ext cx="2146300" cy="184150"/>
          </a:xfrm>
          <a:prstGeom prst="rect">
            <a:avLst/>
          </a:prstGeom>
          <a:noFill/>
          <a:ln w="9525">
            <a:noFill/>
            <a:miter lim="800000"/>
            <a:headEnd/>
            <a:tailEnd/>
          </a:ln>
        </p:spPr>
        <p:txBody>
          <a:bodyPr wrap="none" lIns="0" tIns="0" rIns="0" bIns="0">
            <a:spAutoFit/>
          </a:bodyPr>
          <a:lstStyle/>
          <a:p>
            <a:pPr algn="ctr"/>
            <a:r>
              <a:rPr lang="es-ES_tradnl" sz="1200"/>
              <a:t>De Imputación Temporal</a:t>
            </a:r>
          </a:p>
        </p:txBody>
      </p:sp>
      <p:sp>
        <p:nvSpPr>
          <p:cNvPr id="100378" name="Line 26"/>
          <p:cNvSpPr>
            <a:spLocks noChangeShapeType="1"/>
          </p:cNvSpPr>
          <p:nvPr/>
        </p:nvSpPr>
        <p:spPr bwMode="auto">
          <a:xfrm flipV="1">
            <a:off x="1436688" y="5272088"/>
            <a:ext cx="0" cy="287337"/>
          </a:xfrm>
          <a:prstGeom prst="line">
            <a:avLst/>
          </a:prstGeom>
          <a:noFill/>
          <a:ln w="28575">
            <a:solidFill>
              <a:srgbClr val="FFFF00"/>
            </a:solidFill>
            <a:round/>
            <a:headEnd/>
            <a:tailEnd/>
          </a:ln>
        </p:spPr>
        <p:txBody>
          <a:bodyPr wrap="none" anchor="ctr"/>
          <a:lstStyle/>
          <a:p>
            <a:endParaRPr lang="es-ES_tradnl"/>
          </a:p>
        </p:txBody>
      </p:sp>
      <p:sp>
        <p:nvSpPr>
          <p:cNvPr id="100379" name="Line 27"/>
          <p:cNvSpPr>
            <a:spLocks noChangeShapeType="1"/>
          </p:cNvSpPr>
          <p:nvPr/>
        </p:nvSpPr>
        <p:spPr bwMode="auto">
          <a:xfrm>
            <a:off x="1436688" y="4113213"/>
            <a:ext cx="2651125" cy="0"/>
          </a:xfrm>
          <a:prstGeom prst="line">
            <a:avLst/>
          </a:prstGeom>
          <a:noFill/>
          <a:ln w="28575">
            <a:solidFill>
              <a:srgbClr val="FFFF00"/>
            </a:solidFill>
            <a:round/>
            <a:headEnd/>
            <a:tailEnd type="stealth" w="med" len="med"/>
          </a:ln>
        </p:spPr>
        <p:txBody>
          <a:bodyPr wrap="none" anchor="ctr"/>
          <a:lstStyle/>
          <a:p>
            <a:endParaRPr lang="es-ES_tradnl"/>
          </a:p>
        </p:txBody>
      </p:sp>
      <p:sp>
        <p:nvSpPr>
          <p:cNvPr id="100380" name="Line 28"/>
          <p:cNvSpPr>
            <a:spLocks noChangeShapeType="1"/>
          </p:cNvSpPr>
          <p:nvPr/>
        </p:nvSpPr>
        <p:spPr bwMode="auto">
          <a:xfrm flipV="1">
            <a:off x="1436688" y="4113213"/>
            <a:ext cx="0" cy="179387"/>
          </a:xfrm>
          <a:prstGeom prst="line">
            <a:avLst/>
          </a:prstGeom>
          <a:noFill/>
          <a:ln w="28575">
            <a:solidFill>
              <a:srgbClr val="FFFF00"/>
            </a:solidFill>
            <a:round/>
            <a:headEnd/>
            <a:tailEnd/>
          </a:ln>
        </p:spPr>
        <p:txBody>
          <a:bodyPr wrap="none" anchor="ctr"/>
          <a:lstStyle/>
          <a:p>
            <a:endParaRPr lang="es-ES_tradnl"/>
          </a:p>
        </p:txBody>
      </p:sp>
      <p:sp>
        <p:nvSpPr>
          <p:cNvPr id="100381" name="AutoShape 29"/>
          <p:cNvSpPr>
            <a:spLocks noChangeArrowheads="1"/>
          </p:cNvSpPr>
          <p:nvPr/>
        </p:nvSpPr>
        <p:spPr bwMode="auto">
          <a:xfrm>
            <a:off x="6026150" y="4149725"/>
            <a:ext cx="3314700" cy="647700"/>
          </a:xfrm>
          <a:prstGeom prst="roundRect">
            <a:avLst>
              <a:gd name="adj" fmla="val 16667"/>
            </a:avLst>
          </a:prstGeom>
          <a:noFill/>
          <a:ln w="38100">
            <a:solidFill>
              <a:schemeClr val="tx1"/>
            </a:solidFill>
            <a:round/>
            <a:headEnd/>
            <a:tailEnd/>
          </a:ln>
        </p:spPr>
        <p:txBody>
          <a:bodyPr wrap="none" anchor="ctr"/>
          <a:lstStyle/>
          <a:p>
            <a:endParaRPr lang="es-ES_tradnl"/>
          </a:p>
        </p:txBody>
      </p:sp>
      <p:sp>
        <p:nvSpPr>
          <p:cNvPr id="100382" name="Rectangle 30"/>
          <p:cNvSpPr>
            <a:spLocks noChangeArrowheads="1"/>
          </p:cNvSpPr>
          <p:nvPr/>
        </p:nvSpPr>
        <p:spPr bwMode="auto">
          <a:xfrm>
            <a:off x="6124575" y="4254500"/>
            <a:ext cx="3117850" cy="442913"/>
          </a:xfrm>
          <a:prstGeom prst="rect">
            <a:avLst/>
          </a:prstGeom>
          <a:noFill/>
          <a:ln w="9525" algn="ctr">
            <a:noFill/>
            <a:miter lim="800000"/>
            <a:headEnd/>
            <a:tailEnd/>
          </a:ln>
        </p:spPr>
        <p:txBody>
          <a:bodyPr wrap="none" lIns="0" tIns="0" rIns="0" bIns="0">
            <a:spAutoFit/>
          </a:bodyPr>
          <a:lstStyle/>
          <a:p>
            <a:pPr algn="ctr">
              <a:spcBef>
                <a:spcPct val="30000"/>
              </a:spcBef>
            </a:pPr>
            <a:r>
              <a:rPr lang="es-ES_tradnl" sz="1200"/>
              <a:t>COMPENSACIÓN DE BI NEGATIVAS</a:t>
            </a:r>
          </a:p>
          <a:p>
            <a:pPr algn="ctr">
              <a:spcBef>
                <a:spcPct val="40000"/>
              </a:spcBef>
            </a:pPr>
            <a:r>
              <a:rPr lang="es-ES_tradnl" sz="1200"/>
              <a:t>DE EJERCICIOS ANTERIORES  (BIN)</a:t>
            </a:r>
          </a:p>
        </p:txBody>
      </p:sp>
      <p:sp>
        <p:nvSpPr>
          <p:cNvPr id="100383" name="Line 31"/>
          <p:cNvSpPr>
            <a:spLocks noChangeShapeType="1"/>
          </p:cNvSpPr>
          <p:nvPr/>
        </p:nvSpPr>
        <p:spPr bwMode="auto">
          <a:xfrm flipH="1">
            <a:off x="5305425" y="4473575"/>
            <a:ext cx="508000" cy="0"/>
          </a:xfrm>
          <a:prstGeom prst="line">
            <a:avLst/>
          </a:prstGeom>
          <a:noFill/>
          <a:ln w="57150">
            <a:solidFill>
              <a:srgbClr val="FFFF00"/>
            </a:solidFill>
            <a:round/>
            <a:headEnd/>
            <a:tailEnd type="stealth" w="med" len="med"/>
          </a:ln>
        </p:spPr>
        <p:txBody>
          <a:bodyPr wrap="none" anchor="ctr"/>
          <a:lstStyle/>
          <a:p>
            <a:endParaRPr lang="es-ES_tradnl"/>
          </a:p>
        </p:txBody>
      </p:sp>
      <p:sp>
        <p:nvSpPr>
          <p:cNvPr id="100384" name="Rectangle 32"/>
          <p:cNvSpPr>
            <a:spLocks noChangeArrowheads="1"/>
          </p:cNvSpPr>
          <p:nvPr/>
        </p:nvSpPr>
        <p:spPr bwMode="auto">
          <a:xfrm>
            <a:off x="6681788" y="5253038"/>
            <a:ext cx="2646362" cy="1147762"/>
          </a:xfrm>
          <a:prstGeom prst="rect">
            <a:avLst/>
          </a:prstGeom>
          <a:noFill/>
          <a:ln w="38100" algn="ctr">
            <a:solidFill>
              <a:schemeClr val="tx1"/>
            </a:solidFill>
            <a:miter lim="800000"/>
            <a:headEnd/>
            <a:tailEnd/>
          </a:ln>
        </p:spPr>
        <p:txBody>
          <a:bodyPr wrap="none" lIns="0" tIns="0" rIns="0" bIns="0" anchor="ctr"/>
          <a:lstStyle/>
          <a:p>
            <a:pPr algn="ctr">
              <a:spcBef>
                <a:spcPct val="30000"/>
              </a:spcBef>
            </a:pPr>
            <a:r>
              <a:rPr lang="es-ES_tradnl" sz="1800"/>
              <a:t>BI = RC </a:t>
            </a:r>
            <a:r>
              <a:rPr lang="en-US" sz="1800"/>
              <a:t>±</a:t>
            </a:r>
            <a:r>
              <a:rPr lang="es-ES_tradnl" sz="1800"/>
              <a:t> AF – BIN</a:t>
            </a:r>
          </a:p>
          <a:p>
            <a:pPr algn="ctr">
              <a:spcBef>
                <a:spcPct val="30000"/>
              </a:spcBef>
            </a:pPr>
            <a:endParaRPr lang="es-ES_tradnl" sz="800"/>
          </a:p>
          <a:p>
            <a:pPr algn="ctr">
              <a:spcBef>
                <a:spcPct val="40000"/>
              </a:spcBef>
            </a:pPr>
            <a:r>
              <a:rPr lang="es-ES_tradnl" sz="1800"/>
              <a:t>Renta del período</a:t>
            </a:r>
          </a:p>
        </p:txBody>
      </p:sp>
      <p:sp>
        <p:nvSpPr>
          <p:cNvPr id="100385" name="Line 33"/>
          <p:cNvSpPr>
            <a:spLocks noChangeShapeType="1"/>
          </p:cNvSpPr>
          <p:nvPr/>
        </p:nvSpPr>
        <p:spPr bwMode="auto">
          <a:xfrm flipV="1">
            <a:off x="5888038" y="5876925"/>
            <a:ext cx="547687" cy="288925"/>
          </a:xfrm>
          <a:prstGeom prst="line">
            <a:avLst/>
          </a:prstGeom>
          <a:noFill/>
          <a:ln w="57150">
            <a:solidFill>
              <a:srgbClr val="FFFF00"/>
            </a:solidFill>
            <a:round/>
            <a:headEnd/>
            <a:tailEnd type="triangle" w="med" len="med"/>
          </a:ln>
        </p:spPr>
        <p:txBody>
          <a:bodyPr/>
          <a:lstStyle/>
          <a:p>
            <a:endParaRPr lang="es-ES_tradnl"/>
          </a:p>
        </p:txBody>
      </p:sp>
      <p:sp>
        <p:nvSpPr>
          <p:cNvPr id="19489" name="AutoShape 34"/>
          <p:cNvSpPr>
            <a:spLocks/>
          </p:cNvSpPr>
          <p:nvPr/>
        </p:nvSpPr>
        <p:spPr bwMode="auto">
          <a:xfrm rot="16200000" flipV="1">
            <a:off x="7816850" y="5640388"/>
            <a:ext cx="155575" cy="438150"/>
          </a:xfrm>
          <a:prstGeom prst="leftBrace">
            <a:avLst>
              <a:gd name="adj1" fmla="val 45935"/>
              <a:gd name="adj2" fmla="val 50000"/>
            </a:avLst>
          </a:prstGeom>
          <a:noFill/>
          <a:ln w="9525">
            <a:solidFill>
              <a:schemeClr val="tx1"/>
            </a:solidFill>
            <a:round/>
            <a:headEnd/>
            <a:tailEnd/>
          </a:ln>
        </p:spPr>
        <p:txBody>
          <a:bodyPr anchor="ctr">
            <a:spAutoFit/>
          </a:bodyPr>
          <a:lstStyle/>
          <a:p>
            <a:endParaRPr lang="es-ES_tradnl"/>
          </a:p>
        </p:txBody>
      </p:sp>
      <p:sp>
        <p:nvSpPr>
          <p:cNvPr id="100388" name="Rectangle 36"/>
          <p:cNvSpPr>
            <a:spLocks noChangeArrowheads="1"/>
          </p:cNvSpPr>
          <p:nvPr/>
        </p:nvSpPr>
        <p:spPr bwMode="auto">
          <a:xfrm>
            <a:off x="2722563" y="3860800"/>
            <a:ext cx="1271587" cy="184150"/>
          </a:xfrm>
          <a:prstGeom prst="rect">
            <a:avLst/>
          </a:prstGeom>
          <a:noFill/>
          <a:ln w="9525">
            <a:noFill/>
            <a:miter lim="800000"/>
            <a:headEnd/>
            <a:tailEnd/>
          </a:ln>
        </p:spPr>
        <p:txBody>
          <a:bodyPr wrap="none" lIns="0" tIns="0" rIns="0" bIns="0">
            <a:spAutoFit/>
          </a:bodyPr>
          <a:lstStyle/>
          <a:p>
            <a:r>
              <a:rPr lang="es-ES_tradnl" sz="1200"/>
              <a:t>De Calificación</a:t>
            </a:r>
          </a:p>
        </p:txBody>
      </p:sp>
      <p:sp>
        <p:nvSpPr>
          <p:cNvPr id="19491" name="Oval 47"/>
          <p:cNvSpPr>
            <a:spLocks noChangeArrowheads="1"/>
          </p:cNvSpPr>
          <p:nvPr/>
        </p:nvSpPr>
        <p:spPr bwMode="auto">
          <a:xfrm>
            <a:off x="195263" y="2667000"/>
            <a:ext cx="1651000" cy="1108075"/>
          </a:xfrm>
          <a:prstGeom prst="ellipse">
            <a:avLst/>
          </a:prstGeom>
          <a:noFill/>
          <a:ln w="57150">
            <a:solidFill>
              <a:srgbClr val="FFFF00"/>
            </a:solidFill>
            <a:round/>
            <a:headEnd/>
            <a:tailEnd/>
          </a:ln>
        </p:spPr>
        <p:txBody>
          <a:bodyPr wrap="none" anchor="ctr"/>
          <a:lstStyle/>
          <a:p>
            <a:endParaRPr lang="es-ES_tradnl"/>
          </a:p>
        </p:txBody>
      </p:sp>
      <p:sp>
        <p:nvSpPr>
          <p:cNvPr id="19492" name="36 Rectángulo"/>
          <p:cNvSpPr>
            <a:spLocks noChangeArrowheads="1"/>
          </p:cNvSpPr>
          <p:nvPr/>
        </p:nvSpPr>
        <p:spPr bwMode="auto">
          <a:xfrm>
            <a:off x="390525" y="2743200"/>
            <a:ext cx="4953000" cy="954088"/>
          </a:xfrm>
          <a:prstGeom prst="rect">
            <a:avLst/>
          </a:prstGeom>
          <a:noFill/>
          <a:ln w="9525">
            <a:noFill/>
            <a:miter lim="800000"/>
            <a:headEnd/>
            <a:tailEnd/>
          </a:ln>
        </p:spPr>
        <p:txBody>
          <a:bodyPr>
            <a:spAutoFit/>
          </a:bodyPr>
          <a:lstStyle/>
          <a:p>
            <a:r>
              <a:rPr lang="es-ES_tradnl" sz="1400" dirty="0"/>
              <a:t>ARTS. LIS </a:t>
            </a:r>
          </a:p>
          <a:p>
            <a:r>
              <a:rPr lang="es-ES_tradnl" sz="1400" dirty="0"/>
              <a:t>   10.3</a:t>
            </a:r>
          </a:p>
          <a:p>
            <a:r>
              <a:rPr lang="es-ES_tradnl" sz="1400" dirty="0"/>
              <a:t>   </a:t>
            </a:r>
            <a:r>
              <a:rPr lang="es-ES_tradnl" sz="1400" dirty="0" smtClean="0"/>
              <a:t>120 </a:t>
            </a:r>
            <a:endParaRPr lang="es-ES_tradnl" sz="1400" dirty="0"/>
          </a:p>
          <a:p>
            <a:r>
              <a:rPr lang="es-ES_tradnl" sz="1400" dirty="0"/>
              <a:t>   </a:t>
            </a:r>
            <a:r>
              <a:rPr lang="es-ES_tradnl" sz="1400" dirty="0" smtClean="0"/>
              <a:t>131</a:t>
            </a:r>
            <a:endParaRPr lang="es-ES_tradnl" sz="1400" dirty="0"/>
          </a:p>
        </p:txBody>
      </p:sp>
    </p:spTree>
  </p:cSld>
  <p:clrMapOvr>
    <a:masterClrMapping/>
  </p:clrMapOvr>
  <p:transition advClick="0"/>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430</a:t>
            </a:fld>
            <a:endParaRPr lang="es-ES" dirty="0"/>
          </a:p>
        </p:txBody>
      </p:sp>
      <p:sp>
        <p:nvSpPr>
          <p:cNvPr id="56324" name="Text Box 3"/>
          <p:cNvSpPr txBox="1">
            <a:spLocks noChangeArrowheads="1"/>
          </p:cNvSpPr>
          <p:nvPr/>
        </p:nvSpPr>
        <p:spPr bwMode="auto">
          <a:xfrm>
            <a:off x="0" y="407313"/>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Regímenes Especiales: Régimen FEACC.  </a:t>
            </a:r>
            <a:r>
              <a:rPr lang="es-ES" dirty="0" smtClean="0">
                <a:solidFill>
                  <a:srgbClr val="FF0000"/>
                </a:solidFill>
              </a:rPr>
              <a:t>Novedades desde 2015</a:t>
            </a:r>
            <a:endParaRPr lang="es-ES" dirty="0">
              <a:solidFill>
                <a:srgbClr val="FF0000"/>
              </a:solidFill>
            </a:endParaRPr>
          </a:p>
        </p:txBody>
      </p:sp>
      <p:sp>
        <p:nvSpPr>
          <p:cNvPr id="9" name="Rectangle 5"/>
          <p:cNvSpPr>
            <a:spLocks noChangeArrowheads="1"/>
          </p:cNvSpPr>
          <p:nvPr/>
        </p:nvSpPr>
        <p:spPr bwMode="auto">
          <a:xfrm>
            <a:off x="0" y="0"/>
            <a:ext cx="9906000" cy="407313"/>
          </a:xfrm>
          <a:prstGeom prst="rect">
            <a:avLst/>
          </a:prstGeom>
          <a:noFill/>
          <a:ln w="9525">
            <a:noFill/>
            <a:miter lim="800000"/>
            <a:headEnd/>
            <a:tailEnd/>
          </a:ln>
        </p:spPr>
        <p:txBody>
          <a:bodyPr anchor="ctr" anchorCtr="1"/>
          <a:lstStyle/>
          <a:p>
            <a:r>
              <a:rPr lang="es-ES_tradnl" sz="2400" dirty="0" smtClean="0">
                <a:solidFill>
                  <a:srgbClr val="FFFF66"/>
                </a:solidFill>
                <a:latin typeface="Arial" pitchFamily="34" charset="0"/>
              </a:rPr>
              <a:t>Capítulo VII del Título VII,  Arts. 76 a 89 LIS</a:t>
            </a:r>
            <a:endParaRPr lang="es-ES" sz="2400" dirty="0">
              <a:solidFill>
                <a:srgbClr val="FFFF66"/>
              </a:solidFill>
              <a:latin typeface="Arial" pitchFamily="34" charset="0"/>
            </a:endParaRPr>
          </a:p>
        </p:txBody>
      </p:sp>
      <p:graphicFrame>
        <p:nvGraphicFramePr>
          <p:cNvPr id="6" name="5 Tabla"/>
          <p:cNvGraphicFramePr>
            <a:graphicFrameLocks noGrp="1"/>
          </p:cNvGraphicFramePr>
          <p:nvPr>
            <p:extLst/>
          </p:nvPr>
        </p:nvGraphicFramePr>
        <p:xfrm>
          <a:off x="228601" y="914400"/>
          <a:ext cx="9601199" cy="5715000"/>
        </p:xfrm>
        <a:graphic>
          <a:graphicData uri="http://schemas.openxmlformats.org/drawingml/2006/table">
            <a:tbl>
              <a:tblPr firstRow="1" bandRow="1">
                <a:tableStyleId>{7DF18680-E054-41AD-8BC1-D1AEF772440D}</a:tableStyleId>
              </a:tblPr>
              <a:tblGrid>
                <a:gridCol w="2285999">
                  <a:extLst>
                    <a:ext uri="{9D8B030D-6E8A-4147-A177-3AD203B41FA5}">
                      <a16:colId xmlns="" xmlns:a16="http://schemas.microsoft.com/office/drawing/2014/main" val="20000"/>
                    </a:ext>
                  </a:extLst>
                </a:gridCol>
                <a:gridCol w="7315200">
                  <a:extLst>
                    <a:ext uri="{9D8B030D-6E8A-4147-A177-3AD203B41FA5}">
                      <a16:colId xmlns="" xmlns:a16="http://schemas.microsoft.com/office/drawing/2014/main" val="20001"/>
                    </a:ext>
                  </a:extLst>
                </a:gridCol>
              </a:tblGrid>
              <a:tr h="381000">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MODIFICACIÓN    </a:t>
                      </a:r>
                      <a:r>
                        <a:rPr lang="es-ES_tradnl" sz="2000" dirty="0" smtClean="0">
                          <a:solidFill>
                            <a:srgbClr val="FFFF00"/>
                          </a:solidFill>
                          <a:effectLst>
                            <a:outerShdw blurRad="38100" dist="38100" dir="2700000" algn="tl">
                              <a:srgbClr val="000000">
                                <a:alpha val="43137"/>
                              </a:srgbClr>
                            </a:outerShdw>
                          </a:effectLst>
                        </a:rPr>
                        <a:t>Desde 1/1/2015</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57200">
                <a:tc>
                  <a:txBody>
                    <a:bodyPr/>
                    <a:lstStyle/>
                    <a:p>
                      <a:pPr marL="342900" indent="-342900">
                        <a:buFont typeface="Wingdings" pitchFamily="2" charset="2"/>
                        <a:buChar char="q"/>
                      </a:pPr>
                      <a:r>
                        <a:rPr lang="es-ES_tradnl" sz="2000" b="1" kern="1200" baseline="0" dirty="0" smtClean="0">
                          <a:solidFill>
                            <a:schemeClr val="tx1"/>
                          </a:solidFill>
                          <a:latin typeface="+mn-lt"/>
                          <a:ea typeface="+mn-ea"/>
                          <a:cs typeface="+mn-cs"/>
                        </a:rPr>
                        <a:t>Régimen especial</a:t>
                      </a:r>
                      <a:r>
                        <a:rPr lang="es-ES_tradnl" sz="2000" b="0" kern="1200" baseline="0" dirty="0" smtClean="0">
                          <a:solidFill>
                            <a:schemeClr val="tx1"/>
                          </a:solidFill>
                          <a:latin typeface="+mn-lt"/>
                          <a:ea typeface="+mn-ea"/>
                          <a:cs typeface="+mn-cs"/>
                        </a:rPr>
                        <a:t> de </a:t>
                      </a:r>
                      <a:r>
                        <a:rPr lang="es-ES_tradnl" sz="2000" b="1" kern="1200" baseline="0" dirty="0" smtClean="0">
                          <a:solidFill>
                            <a:srgbClr val="FFFF00"/>
                          </a:solidFill>
                          <a:latin typeface="+mn-lt"/>
                          <a:ea typeface="+mn-ea"/>
                          <a:cs typeface="+mn-cs"/>
                        </a:rPr>
                        <a:t>F</a:t>
                      </a:r>
                      <a:r>
                        <a:rPr lang="es-ES_tradnl" sz="2000" b="0" kern="1200" baseline="0" dirty="0" smtClean="0">
                          <a:solidFill>
                            <a:schemeClr val="tx1"/>
                          </a:solidFill>
                          <a:latin typeface="+mn-lt"/>
                          <a:ea typeface="+mn-ea"/>
                          <a:cs typeface="+mn-cs"/>
                        </a:rPr>
                        <a:t>usiones, </a:t>
                      </a:r>
                      <a:r>
                        <a:rPr lang="es-ES_tradnl" sz="2000" b="1" kern="1200" baseline="0" dirty="0" smtClean="0">
                          <a:solidFill>
                            <a:srgbClr val="FFFF00"/>
                          </a:solidFill>
                          <a:latin typeface="+mn-lt"/>
                          <a:ea typeface="+mn-ea"/>
                          <a:cs typeface="+mn-cs"/>
                        </a:rPr>
                        <a:t>E</a:t>
                      </a:r>
                      <a:r>
                        <a:rPr lang="es-ES_tradnl" sz="2000" b="0" kern="1200" baseline="0" dirty="0" smtClean="0">
                          <a:solidFill>
                            <a:schemeClr val="tx1"/>
                          </a:solidFill>
                          <a:latin typeface="+mn-lt"/>
                          <a:ea typeface="+mn-ea"/>
                          <a:cs typeface="+mn-cs"/>
                        </a:rPr>
                        <a:t>scisiones, </a:t>
                      </a:r>
                      <a:r>
                        <a:rPr lang="es-ES_tradnl" sz="2000" b="1" kern="1200" baseline="0" dirty="0" smtClean="0">
                          <a:solidFill>
                            <a:srgbClr val="FFFF00"/>
                          </a:solidFill>
                          <a:latin typeface="+mn-lt"/>
                          <a:ea typeface="+mn-ea"/>
                          <a:cs typeface="+mn-cs"/>
                        </a:rPr>
                        <a:t>A</a:t>
                      </a:r>
                      <a:r>
                        <a:rPr lang="es-ES_tradnl" sz="2000" b="0" kern="1200" baseline="0" dirty="0" smtClean="0">
                          <a:solidFill>
                            <a:schemeClr val="tx1"/>
                          </a:solidFill>
                          <a:latin typeface="+mn-lt"/>
                          <a:ea typeface="+mn-ea"/>
                          <a:cs typeface="+mn-cs"/>
                        </a:rPr>
                        <a:t>portaciones de activos,       </a:t>
                      </a:r>
                      <a:r>
                        <a:rPr lang="es-ES_tradnl" sz="2000" b="1" kern="1200" baseline="0" dirty="0" smtClean="0">
                          <a:solidFill>
                            <a:srgbClr val="FFFF00"/>
                          </a:solidFill>
                          <a:latin typeface="+mn-lt"/>
                          <a:ea typeface="+mn-ea"/>
                          <a:cs typeface="+mn-cs"/>
                        </a:rPr>
                        <a:t>C</a:t>
                      </a:r>
                      <a:r>
                        <a:rPr lang="es-ES_tradnl" sz="2000" b="0" kern="1200" baseline="0" dirty="0" smtClean="0">
                          <a:solidFill>
                            <a:schemeClr val="tx1"/>
                          </a:solidFill>
                          <a:latin typeface="+mn-lt"/>
                          <a:ea typeface="+mn-ea"/>
                          <a:cs typeface="+mn-cs"/>
                        </a:rPr>
                        <a:t>anje de valores y               </a:t>
                      </a:r>
                      <a:r>
                        <a:rPr lang="es-ES_tradnl" sz="2000" b="1" kern="1200" baseline="0" dirty="0" smtClean="0">
                          <a:solidFill>
                            <a:srgbClr val="FFFF00"/>
                          </a:solidFill>
                          <a:latin typeface="+mn-lt"/>
                          <a:ea typeface="+mn-ea"/>
                          <a:cs typeface="+mn-cs"/>
                        </a:rPr>
                        <a:t>C</a:t>
                      </a:r>
                      <a:r>
                        <a:rPr lang="es-ES_tradnl" sz="2000" b="0" kern="1200" baseline="0" dirty="0" smtClean="0">
                          <a:solidFill>
                            <a:schemeClr val="tx1"/>
                          </a:solidFill>
                          <a:latin typeface="+mn-lt"/>
                          <a:ea typeface="+mn-ea"/>
                          <a:cs typeface="+mn-cs"/>
                        </a:rPr>
                        <a:t>ambio de domicilio social de una sociedad Europea de un Estado a otro de la Unión Europea </a:t>
                      </a:r>
                      <a:r>
                        <a:rPr lang="es-ES_tradnl" sz="2000" b="1" kern="1200" baseline="0" dirty="0" smtClean="0">
                          <a:solidFill>
                            <a:srgbClr val="FFFF00"/>
                          </a:solidFill>
                          <a:latin typeface="+mn-lt"/>
                          <a:ea typeface="+mn-ea"/>
                          <a:cs typeface="+mn-cs"/>
                        </a:rPr>
                        <a:t>(FEACC)</a:t>
                      </a:r>
                      <a:endParaRPr lang="es-ES_tradnl" sz="2000"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la novedad principal es que el régimen especial </a:t>
                      </a:r>
                      <a:r>
                        <a:rPr lang="es-ES_tradnl" sz="1800" b="1" u="sng" kern="1200" baseline="0" dirty="0" smtClean="0">
                          <a:solidFill>
                            <a:srgbClr val="FF0000"/>
                          </a:solidFill>
                          <a:latin typeface="+mn-lt"/>
                          <a:ea typeface="+mn-ea"/>
                          <a:cs typeface="+mn-cs"/>
                        </a:rPr>
                        <a:t>se convierte en el régimen general</a:t>
                      </a:r>
                      <a:r>
                        <a:rPr lang="es-ES_tradnl" sz="1800" b="1" u="none" kern="1200" baseline="0" dirty="0" smtClean="0">
                          <a:solidFill>
                            <a:srgbClr val="FF0000"/>
                          </a:solidFill>
                          <a:latin typeface="+mn-lt"/>
                          <a:ea typeface="+mn-ea"/>
                          <a:cs typeface="+mn-cs"/>
                        </a:rPr>
                        <a:t>*</a:t>
                      </a:r>
                      <a:r>
                        <a:rPr lang="es-ES_tradnl" sz="1800" b="1" kern="1200" baseline="0" dirty="0" smtClean="0">
                          <a:solidFill>
                            <a:srgbClr val="000066"/>
                          </a:solidFill>
                          <a:latin typeface="+mn-lt"/>
                          <a:ea typeface="+mn-ea"/>
                          <a:cs typeface="+mn-cs"/>
                        </a:rPr>
                        <a:t> de tributación de las citadas operaciones de reestructuración</a:t>
                      </a:r>
                      <a:r>
                        <a:rPr lang="es-ES_tradnl" sz="1800" kern="1200" baseline="0" dirty="0" smtClean="0">
                          <a:solidFill>
                            <a:srgbClr val="000066"/>
                          </a:solidFill>
                          <a:latin typeface="+mn-lt"/>
                          <a:ea typeface="+mn-ea"/>
                          <a:cs typeface="+mn-cs"/>
                        </a:rPr>
                        <a:t>, </a:t>
                      </a:r>
                      <a:r>
                        <a:rPr lang="es-ES_tradnl" sz="1800" b="1" u="sng" kern="1200" baseline="0" dirty="0" smtClean="0">
                          <a:solidFill>
                            <a:srgbClr val="000066"/>
                          </a:solidFill>
                          <a:latin typeface="+mn-lt"/>
                          <a:ea typeface="+mn-ea"/>
                          <a:cs typeface="+mn-cs"/>
                        </a:rPr>
                        <a:t>salvo que expresamente se indique lo contrario</a:t>
                      </a:r>
                      <a:r>
                        <a:rPr lang="es-ES_tradnl" sz="1800" kern="1200" baseline="0" dirty="0" smtClean="0">
                          <a:solidFill>
                            <a:srgbClr val="000066"/>
                          </a:solidFill>
                          <a:latin typeface="+mn-lt"/>
                          <a:ea typeface="+mn-ea"/>
                          <a:cs typeface="+mn-cs"/>
                        </a:rPr>
                        <a:t>, a través de la </a:t>
                      </a:r>
                      <a:r>
                        <a:rPr lang="es-ES_tradnl" sz="1800" b="1" u="sng" kern="1200" baseline="0" dirty="0" smtClean="0">
                          <a:solidFill>
                            <a:srgbClr val="FF0000"/>
                          </a:solidFill>
                          <a:latin typeface="+mn-lt"/>
                          <a:ea typeface="+mn-ea"/>
                          <a:cs typeface="+mn-cs"/>
                        </a:rPr>
                        <a:t>comunicación</a:t>
                      </a:r>
                      <a:r>
                        <a:rPr lang="es-ES_tradnl" sz="1800" b="1" u="none" kern="1200" baseline="0" dirty="0" smtClean="0">
                          <a:solidFill>
                            <a:srgbClr val="FF0000"/>
                          </a:solidFill>
                          <a:latin typeface="+mn-lt"/>
                          <a:ea typeface="+mn-ea"/>
                          <a:cs typeface="+mn-cs"/>
                        </a:rPr>
                        <a:t>*.</a:t>
                      </a:r>
                    </a:p>
                    <a:p>
                      <a:pPr marL="342900" indent="-342900">
                        <a:buFont typeface="Wingdings" pitchFamily="2" charset="2"/>
                        <a:buChar char="v"/>
                      </a:pPr>
                      <a:endParaRPr lang="es-ES_tradnl" sz="1000" kern="1200" baseline="0" dirty="0" smtClean="0">
                        <a:solidFill>
                          <a:srgbClr val="000066"/>
                        </a:solidFill>
                        <a:latin typeface="+mn-lt"/>
                        <a:ea typeface="+mn-ea"/>
                        <a:cs typeface="+mn-cs"/>
                      </a:endParaRPr>
                    </a:p>
                    <a:p>
                      <a:pPr marL="342900" indent="-342900">
                        <a:buFont typeface="Wingdings" pitchFamily="2" charset="2"/>
                        <a:buChar char="§"/>
                      </a:pPr>
                      <a:r>
                        <a:rPr lang="es-ES_tradnl" sz="1800" b="1" u="sng" kern="1200" baseline="0" dirty="0" smtClean="0">
                          <a:solidFill>
                            <a:srgbClr val="FF0000"/>
                          </a:solidFill>
                          <a:latin typeface="+mn-lt"/>
                          <a:ea typeface="+mn-ea"/>
                          <a:cs typeface="+mn-cs"/>
                        </a:rPr>
                        <a:t>Comunicación</a:t>
                      </a:r>
                      <a:r>
                        <a:rPr lang="es-ES_tradnl" sz="1800" b="1" u="none" kern="1200" baseline="0" dirty="0" smtClean="0">
                          <a:solidFill>
                            <a:srgbClr val="FF0000"/>
                          </a:solidFill>
                          <a:latin typeface="+mn-lt"/>
                          <a:ea typeface="+mn-ea"/>
                          <a:cs typeface="+mn-cs"/>
                        </a:rPr>
                        <a:t>*</a:t>
                      </a:r>
                      <a:r>
                        <a:rPr lang="es-ES_tradnl" sz="1800" kern="1200" baseline="0" dirty="0" smtClean="0">
                          <a:solidFill>
                            <a:srgbClr val="FF0000"/>
                          </a:solidFill>
                          <a:latin typeface="+mn-lt"/>
                          <a:ea typeface="+mn-ea"/>
                          <a:cs typeface="+mn-cs"/>
                        </a:rPr>
                        <a:t> </a:t>
                      </a:r>
                      <a:r>
                        <a:rPr lang="es-ES_tradnl" sz="1800" b="1" kern="1200" baseline="0" dirty="0" smtClean="0">
                          <a:solidFill>
                            <a:srgbClr val="FF0000"/>
                          </a:solidFill>
                          <a:latin typeface="+mn-lt"/>
                          <a:ea typeface="+mn-ea"/>
                          <a:cs typeface="+mn-cs"/>
                        </a:rPr>
                        <a:t>que tienen que realizar, </a:t>
                      </a:r>
                      <a:r>
                        <a:rPr lang="es-ES_tradnl" sz="1800" b="1" u="sng" kern="1200" baseline="0" dirty="0" smtClean="0">
                          <a:solidFill>
                            <a:srgbClr val="FF0000"/>
                          </a:solidFill>
                          <a:latin typeface="+mn-lt"/>
                          <a:ea typeface="+mn-ea"/>
                          <a:cs typeface="+mn-cs"/>
                        </a:rPr>
                        <a:t>en todo caso</a:t>
                      </a:r>
                      <a:r>
                        <a:rPr lang="es-ES_tradnl" sz="1800" b="1" u="none" kern="1200" baseline="0" dirty="0" smtClean="0">
                          <a:solidFill>
                            <a:srgbClr val="FF0000"/>
                          </a:solidFill>
                          <a:latin typeface="+mn-lt"/>
                          <a:ea typeface="+mn-ea"/>
                          <a:cs typeface="+mn-cs"/>
                        </a:rPr>
                        <a:t>*</a:t>
                      </a:r>
                      <a:r>
                        <a:rPr lang="es-ES_tradnl" sz="1800" kern="1200" baseline="0" dirty="0" smtClean="0">
                          <a:solidFill>
                            <a:srgbClr val="000066"/>
                          </a:solidFill>
                          <a:latin typeface="+mn-lt"/>
                          <a:ea typeface="+mn-ea"/>
                          <a:cs typeface="+mn-cs"/>
                        </a:rPr>
                        <a:t>, por cualquier operación de este tipo que realicen (siempre hay que realizar la comunicación a la AEAT, aplique o no el Régimen Esp.). </a:t>
                      </a:r>
                    </a:p>
                    <a:p>
                      <a:pPr marL="342900" indent="-342900">
                        <a:buFont typeface="Wingdings" pitchFamily="2" charset="2"/>
                        <a:buChar char="§"/>
                      </a:pPr>
                      <a:r>
                        <a:rPr lang="es-ES_tradnl" sz="1800" kern="1200" baseline="0" dirty="0" smtClean="0">
                          <a:solidFill>
                            <a:srgbClr val="FF0066"/>
                          </a:solidFill>
                          <a:latin typeface="+mn-lt"/>
                          <a:ea typeface="+mn-ea"/>
                          <a:cs typeface="+mn-cs"/>
                        </a:rPr>
                        <a:t>[</a:t>
                      </a:r>
                      <a:r>
                        <a:rPr lang="es-ES_tradnl" sz="1800" b="1" u="sng" kern="1200" baseline="0" dirty="0" smtClean="0">
                          <a:solidFill>
                            <a:srgbClr val="FF0066"/>
                          </a:solidFill>
                          <a:latin typeface="+mn-lt"/>
                          <a:ea typeface="+mn-ea"/>
                          <a:cs typeface="+mn-cs"/>
                        </a:rPr>
                        <a:t>La</a:t>
                      </a:r>
                      <a:r>
                        <a:rPr lang="es-ES_tradnl" sz="1800" kern="1200" baseline="0" dirty="0" smtClean="0">
                          <a:solidFill>
                            <a:srgbClr val="FF0066"/>
                          </a:solidFill>
                          <a:latin typeface="+mn-lt"/>
                          <a:ea typeface="+mn-ea"/>
                          <a:cs typeface="+mn-cs"/>
                        </a:rPr>
                        <a:t> </a:t>
                      </a:r>
                      <a:r>
                        <a:rPr lang="es-ES_tradnl" sz="1800" b="1" u="sng" kern="1200" baseline="0" dirty="0" smtClean="0">
                          <a:solidFill>
                            <a:srgbClr val="FF0066"/>
                          </a:solidFill>
                          <a:latin typeface="+mn-lt"/>
                          <a:ea typeface="+mn-ea"/>
                          <a:cs typeface="+mn-cs"/>
                        </a:rPr>
                        <a:t>Comunicación</a:t>
                      </a:r>
                      <a:r>
                        <a:rPr lang="es-ES_tradnl" sz="1800" b="1" kern="1200" baseline="0" dirty="0" smtClean="0">
                          <a:solidFill>
                            <a:srgbClr val="FF0066"/>
                          </a:solidFill>
                          <a:latin typeface="+mn-lt"/>
                          <a:ea typeface="+mn-ea"/>
                          <a:cs typeface="+mn-cs"/>
                        </a:rPr>
                        <a:t>:</a:t>
                      </a:r>
                      <a:r>
                        <a:rPr lang="es-ES_tradnl" sz="1800" kern="1200" baseline="0" dirty="0" smtClean="0">
                          <a:solidFill>
                            <a:srgbClr val="FF0066"/>
                          </a:solidFill>
                          <a:latin typeface="+mn-lt"/>
                          <a:ea typeface="+mn-ea"/>
                          <a:cs typeface="+mn-cs"/>
                        </a:rPr>
                        <a:t> </a:t>
                      </a:r>
                      <a:r>
                        <a:rPr lang="es-ES_tradnl" sz="1800" b="1" kern="1200" baseline="0" dirty="0" smtClean="0">
                          <a:solidFill>
                            <a:srgbClr val="FF0066"/>
                          </a:solidFill>
                          <a:latin typeface="+mn-lt"/>
                          <a:ea typeface="+mn-ea"/>
                          <a:cs typeface="+mn-cs"/>
                        </a:rPr>
                        <a:t>3 meses</a:t>
                      </a:r>
                      <a:r>
                        <a:rPr lang="es-ES_tradnl" sz="1800" kern="1200" baseline="0" dirty="0" smtClean="0">
                          <a:solidFill>
                            <a:srgbClr val="FF0066"/>
                          </a:solidFill>
                          <a:latin typeface="+mn-lt"/>
                          <a:ea typeface="+mn-ea"/>
                          <a:cs typeface="+mn-cs"/>
                        </a:rPr>
                        <a:t> </a:t>
                      </a:r>
                      <a:r>
                        <a:rPr lang="es-ES_tradnl" sz="1800" kern="1200" baseline="0" dirty="0" err="1" smtClean="0">
                          <a:solidFill>
                            <a:srgbClr val="FF0066"/>
                          </a:solidFill>
                          <a:latin typeface="+mn-lt"/>
                          <a:ea typeface="+mn-ea"/>
                          <a:cs typeface="+mn-cs"/>
                        </a:rPr>
                        <a:t>ss</a:t>
                      </a:r>
                      <a:r>
                        <a:rPr lang="es-ES_tradnl" sz="1800" kern="1200" baseline="0" dirty="0" smtClean="0">
                          <a:solidFill>
                            <a:srgbClr val="FF0066"/>
                          </a:solidFill>
                          <a:latin typeface="+mn-lt"/>
                          <a:ea typeface="+mn-ea"/>
                          <a:cs typeface="+mn-cs"/>
                        </a:rPr>
                        <a:t> a la fecha de la inscripción de E.P., arts. 48 y 49 RIS]</a:t>
                      </a:r>
                    </a:p>
                    <a:p>
                      <a:pPr marL="0" indent="0">
                        <a:buFont typeface="Wingdings" pitchFamily="2" charset="2"/>
                        <a:buNone/>
                      </a:pPr>
                      <a:endParaRPr lang="es-ES_tradnl" sz="1100" kern="1200" baseline="0" dirty="0" smtClean="0">
                        <a:solidFill>
                          <a:srgbClr val="FF0066"/>
                        </a:solidFill>
                        <a:latin typeface="+mn-lt"/>
                        <a:ea typeface="+mn-ea"/>
                        <a:cs typeface="+mn-cs"/>
                      </a:endParaRPr>
                    </a:p>
                    <a:p>
                      <a:pPr marL="342900" indent="-342900">
                        <a:buFont typeface="Courier New" panose="02070309020205020404" pitchFamily="49" charset="0"/>
                        <a:buChar char="o"/>
                      </a:pPr>
                      <a:r>
                        <a:rPr lang="es-ES_tradnl" sz="1600" kern="1200" baseline="0" dirty="0" smtClean="0">
                          <a:solidFill>
                            <a:srgbClr val="000066"/>
                          </a:solidFill>
                          <a:latin typeface="+mn-lt"/>
                          <a:ea typeface="+mn-ea"/>
                          <a:cs typeface="+mn-cs"/>
                        </a:rPr>
                        <a:t>Y se sigue estableciendo que </a:t>
                      </a:r>
                      <a:r>
                        <a:rPr lang="es-ES_tradnl" sz="1600" b="1" u="sng" kern="1200" baseline="0" dirty="0" smtClean="0">
                          <a:solidFill>
                            <a:srgbClr val="000066"/>
                          </a:solidFill>
                          <a:latin typeface="+mn-lt"/>
                          <a:ea typeface="+mn-ea"/>
                          <a:cs typeface="+mn-cs"/>
                        </a:rPr>
                        <a:t>no se aplicará </a:t>
                      </a:r>
                      <a:r>
                        <a:rPr lang="es-ES_tradnl" sz="1600" u="sng" kern="1200" baseline="0" dirty="0" smtClean="0">
                          <a:solidFill>
                            <a:srgbClr val="000066"/>
                          </a:solidFill>
                          <a:latin typeface="+mn-lt"/>
                          <a:ea typeface="+mn-ea"/>
                          <a:cs typeface="+mn-cs"/>
                        </a:rPr>
                        <a:t>el régimen cuando la operación realizada tenga como principal objetivo el fraude o la evasión fiscal</a:t>
                      </a:r>
                      <a:r>
                        <a:rPr lang="es-ES_tradnl" sz="1600" kern="1200" baseline="0" dirty="0" smtClean="0">
                          <a:solidFill>
                            <a:srgbClr val="000066"/>
                          </a:solidFill>
                          <a:latin typeface="+mn-lt"/>
                          <a:ea typeface="+mn-ea"/>
                          <a:cs typeface="+mn-cs"/>
                        </a:rPr>
                        <a:t>. </a:t>
                      </a:r>
                    </a:p>
                    <a:p>
                      <a:pPr marL="342900" indent="-342900">
                        <a:buFont typeface="Courier New" panose="02070309020205020404" pitchFamily="49" charset="0"/>
                        <a:buChar char="o"/>
                      </a:pPr>
                      <a:r>
                        <a:rPr lang="es-ES_tradnl" sz="1600" kern="1200" baseline="0" dirty="0" smtClean="0">
                          <a:solidFill>
                            <a:srgbClr val="000066"/>
                          </a:solidFill>
                          <a:latin typeface="+mn-lt"/>
                          <a:ea typeface="+mn-ea"/>
                          <a:cs typeface="+mn-cs"/>
                        </a:rPr>
                        <a:t>En particular, </a:t>
                      </a:r>
                      <a:r>
                        <a:rPr lang="es-ES_tradnl" sz="1600" b="1" u="sng" kern="1200" baseline="0" dirty="0" smtClean="0">
                          <a:solidFill>
                            <a:srgbClr val="000066"/>
                          </a:solidFill>
                          <a:latin typeface="+mn-lt"/>
                          <a:ea typeface="+mn-ea"/>
                          <a:cs typeface="+mn-cs"/>
                        </a:rPr>
                        <a:t>no se aplicará </a:t>
                      </a:r>
                      <a:r>
                        <a:rPr lang="es-ES_tradnl" sz="1600" u="sng" kern="1200" baseline="0" dirty="0" smtClean="0">
                          <a:solidFill>
                            <a:srgbClr val="000066"/>
                          </a:solidFill>
                          <a:latin typeface="+mn-lt"/>
                          <a:ea typeface="+mn-ea"/>
                          <a:cs typeface="+mn-cs"/>
                        </a:rPr>
                        <a:t>cuando la operación no se efectúe por motivos económicos válidos</a:t>
                      </a:r>
                      <a:r>
                        <a:rPr lang="es-ES_tradnl" sz="1600" kern="1200" baseline="0" dirty="0" smtClean="0">
                          <a:solidFill>
                            <a:srgbClr val="000066"/>
                          </a:solidFill>
                          <a:latin typeface="+mn-lt"/>
                          <a:ea typeface="+mn-ea"/>
                          <a:cs typeface="+mn-cs"/>
                        </a:rPr>
                        <a:t>, tales como la restructuración o la racionalización de las actividades de las entidades que participen en la operación, sino con la mera finalidad de conseguir una ventaja fiscal.</a:t>
                      </a:r>
                    </a:p>
                    <a:p>
                      <a:pPr marL="342900" indent="-342900">
                        <a:buFont typeface="Courier New" panose="02070309020205020404" pitchFamily="49" charset="0"/>
                        <a:buChar char="o"/>
                      </a:pPr>
                      <a:r>
                        <a:rPr lang="es-ES_tradnl" sz="1600" kern="1200" baseline="0" dirty="0" smtClean="0">
                          <a:solidFill>
                            <a:srgbClr val="000066"/>
                          </a:solidFill>
                          <a:latin typeface="+mn-lt"/>
                          <a:ea typeface="+mn-ea"/>
                          <a:cs typeface="+mn-cs"/>
                        </a:rPr>
                        <a:t>Por otra parte, </a:t>
                      </a:r>
                      <a:r>
                        <a:rPr lang="es-ES_tradnl" sz="1600" b="1" kern="1200" baseline="0" dirty="0" smtClean="0">
                          <a:solidFill>
                            <a:srgbClr val="000066"/>
                          </a:solidFill>
                          <a:latin typeface="+mn-lt"/>
                          <a:ea typeface="+mn-ea"/>
                          <a:cs typeface="+mn-cs"/>
                        </a:rPr>
                        <a:t>dado que el fondo de comercio no es deducible</a:t>
                      </a:r>
                      <a:r>
                        <a:rPr lang="es-ES_tradnl" sz="1600" kern="1200" baseline="0" dirty="0" smtClean="0">
                          <a:solidFill>
                            <a:srgbClr val="000066"/>
                          </a:solidFill>
                          <a:latin typeface="+mn-lt"/>
                          <a:ea typeface="+mn-ea"/>
                          <a:cs typeface="+mn-cs"/>
                        </a:rPr>
                        <a:t>, </a:t>
                      </a:r>
                      <a:r>
                        <a:rPr lang="es-ES_tradnl" sz="1600" u="sng" kern="1200" baseline="0" dirty="0" smtClean="0">
                          <a:solidFill>
                            <a:srgbClr val="000066"/>
                          </a:solidFill>
                          <a:latin typeface="+mn-lt"/>
                          <a:ea typeface="+mn-ea"/>
                          <a:cs typeface="+mn-cs"/>
                        </a:rPr>
                        <a:t>se elimina toda referencia a la posibilidad de deducibilidad del fondo de comercio</a:t>
                      </a:r>
                      <a:r>
                        <a:rPr lang="es-ES_tradnl" sz="1600" kern="1200" baseline="0" dirty="0" smtClean="0">
                          <a:solidFill>
                            <a:srgbClr val="000066"/>
                          </a:solidFill>
                          <a:latin typeface="+mn-lt"/>
                          <a:ea typeface="+mn-ea"/>
                          <a:cs typeface="+mn-cs"/>
                        </a:rPr>
                        <a:t> en las operaciones de reestructuración.</a:t>
                      </a:r>
                      <a:endParaRPr lang="es-ES_tradnl" sz="1600" b="0" kern="1200" baseline="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FF"/>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877561404"/>
      </p:ext>
    </p:extLst>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3345" name="Group 289"/>
          <p:cNvGraphicFramePr>
            <a:graphicFrameLocks noGrp="1"/>
          </p:cNvGraphicFramePr>
          <p:nvPr/>
        </p:nvGraphicFramePr>
        <p:xfrm>
          <a:off x="76200" y="761857"/>
          <a:ext cx="9713337" cy="5410343"/>
        </p:xfrm>
        <a:graphic>
          <a:graphicData uri="http://schemas.openxmlformats.org/drawingml/2006/table">
            <a:tbl>
              <a:tblPr/>
              <a:tblGrid>
                <a:gridCol w="5293737">
                  <a:extLst>
                    <a:ext uri="{9D8B030D-6E8A-4147-A177-3AD203B41FA5}">
                      <a16:colId xmlns="" xmlns:a16="http://schemas.microsoft.com/office/drawing/2014/main" val="20000"/>
                    </a:ext>
                  </a:extLst>
                </a:gridCol>
                <a:gridCol w="1447800">
                  <a:extLst>
                    <a:ext uri="{9D8B030D-6E8A-4147-A177-3AD203B41FA5}">
                      <a16:colId xmlns="" xmlns:a16="http://schemas.microsoft.com/office/drawing/2014/main" val="20001"/>
                    </a:ext>
                  </a:extLst>
                </a:gridCol>
                <a:gridCol w="1828800">
                  <a:extLst>
                    <a:ext uri="{9D8B030D-6E8A-4147-A177-3AD203B41FA5}">
                      <a16:colId xmlns="" xmlns:a16="http://schemas.microsoft.com/office/drawing/2014/main" val="20002"/>
                    </a:ext>
                  </a:extLst>
                </a:gridCol>
                <a:gridCol w="1143000">
                  <a:extLst>
                    <a:ext uri="{9D8B030D-6E8A-4147-A177-3AD203B41FA5}">
                      <a16:colId xmlns="" xmlns:a16="http://schemas.microsoft.com/office/drawing/2014/main" val="20003"/>
                    </a:ext>
                  </a:extLst>
                </a:gridCol>
              </a:tblGrid>
              <a:tr h="575802">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rgbClr val="FFFF00"/>
                          </a:solidFill>
                          <a:effectLst/>
                          <a:latin typeface="Arial" charset="0"/>
                        </a:rPr>
                        <a:t>OPERACIÓN</a:t>
                      </a:r>
                    </a:p>
                  </a:txBody>
                  <a:tcPr marL="0" marR="0" marT="36000" marB="36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rgbClr val="FFFF00"/>
                          </a:solidFill>
                          <a:effectLst/>
                          <a:latin typeface="Arial" charset="0"/>
                        </a:rPr>
                        <a:t>CONTABLE</a:t>
                      </a:r>
                      <a:endParaRPr kumimoji="0" lang="en-US" sz="2000" b="1" i="0" u="none" strike="noStrike" cap="none" normalizeH="0" baseline="0" dirty="0" smtClean="0">
                        <a:ln>
                          <a:noFill/>
                        </a:ln>
                        <a:solidFill>
                          <a:srgbClr val="FFFF00"/>
                        </a:solidFill>
                        <a:effectLst/>
                        <a:latin typeface="Arial" charset="0"/>
                      </a:endParaRPr>
                    </a:p>
                  </a:txBody>
                  <a:tcPr marL="0" marR="0" marT="36000" marB="36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rgbClr val="FFFF00"/>
                          </a:solidFill>
                          <a:effectLst/>
                          <a:latin typeface="Arial" charset="0"/>
                        </a:rPr>
                        <a:t>FISCAL</a:t>
                      </a:r>
                    </a:p>
                  </a:txBody>
                  <a:tcPr marL="0" marR="0" marT="36000" marB="36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2000" b="1" i="0" u="none" strike="noStrike" cap="none" normalizeH="0" baseline="0" dirty="0" smtClean="0">
                          <a:ln>
                            <a:noFill/>
                          </a:ln>
                          <a:solidFill>
                            <a:srgbClr val="FFFF00"/>
                          </a:solidFill>
                          <a:effectLst/>
                          <a:latin typeface="Arial" charset="0"/>
                        </a:rPr>
                        <a:t>AJUSTE</a:t>
                      </a:r>
                    </a:p>
                  </a:txBody>
                  <a:tcPr marL="0" marR="0" marT="36000" marB="36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10000"/>
                  </a:ext>
                </a:extLst>
              </a:tr>
              <a:tr h="6401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FFFF00"/>
                          </a:solidFill>
                          <a:effectLst/>
                          <a:latin typeface="Arial" charset="0"/>
                        </a:rPr>
                        <a:t>NO</a:t>
                      </a:r>
                      <a:r>
                        <a:rPr kumimoji="0" lang="es-ES_tradnl" sz="1600" b="1" i="0" u="none" strike="noStrike" cap="none" normalizeH="0" baseline="0" dirty="0" smtClean="0">
                          <a:ln>
                            <a:noFill/>
                          </a:ln>
                          <a:solidFill>
                            <a:schemeClr val="tx1"/>
                          </a:solidFill>
                          <a:effectLst/>
                          <a:latin typeface="Arial" charset="0"/>
                        </a:rPr>
                        <a:t> ACOGERSE AL RÉGIMEN ESPECIAL del capítulo VII del título VII LIS:</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_tradnl" sz="1600" b="0" i="0" u="none" strike="noStrike" cap="none" normalizeH="0" baseline="0" dirty="0" smtClean="0">
                        <a:ln>
                          <a:noFill/>
                        </a:ln>
                        <a:solidFill>
                          <a:schemeClr val="bg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10800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0" i="0" u="none" strike="noStrike" cap="none" normalizeH="0" baseline="0" dirty="0" smtClean="0">
                          <a:ln>
                            <a:noFill/>
                          </a:ln>
                          <a:solidFill>
                            <a:srgbClr val="FFFF66"/>
                          </a:solidFill>
                          <a:effectLst/>
                          <a:latin typeface="Arial" charset="0"/>
                        </a:rPr>
                        <a:t> </a:t>
                      </a:r>
                      <a:r>
                        <a:rPr kumimoji="0" lang="es-ES_tradnl" sz="1600" b="1" i="0" u="none" strike="noStrike" cap="none" normalizeH="0" baseline="0" dirty="0" smtClean="0">
                          <a:ln>
                            <a:noFill/>
                          </a:ln>
                          <a:solidFill>
                            <a:srgbClr val="FFFF00"/>
                          </a:solidFill>
                          <a:effectLst/>
                          <a:latin typeface="Arial" charset="0"/>
                        </a:rPr>
                        <a:t>RENUNCIA </a:t>
                      </a:r>
                      <a:r>
                        <a:rPr kumimoji="0" lang="es-ES_tradnl" sz="1600" b="1" i="0" u="none" strike="noStrike" cap="none" normalizeH="0" baseline="0" dirty="0" smtClean="0">
                          <a:ln>
                            <a:noFill/>
                          </a:ln>
                          <a:solidFill>
                            <a:schemeClr val="tx1"/>
                          </a:solidFill>
                          <a:effectLst/>
                          <a:latin typeface="Arial" charset="0"/>
                        </a:rPr>
                        <a:t>EXPRESAMENTE</a:t>
                      </a:r>
                      <a:endParaRPr kumimoji="0" lang="es-ES_tradnl" sz="1600" b="0" i="0" u="none" strike="noStrike" cap="none" normalizeH="0" baseline="0" dirty="0" smtClean="0">
                        <a:ln>
                          <a:noFill/>
                        </a:ln>
                        <a:solidFill>
                          <a:schemeClr val="tx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s-ES_tradnl" sz="1600" b="0" i="0" u="none" strike="noStrike" cap="none" normalizeH="0" baseline="0" dirty="0" smtClean="0">
                        <a:ln>
                          <a:noFill/>
                        </a:ln>
                        <a:solidFill>
                          <a:schemeClr val="tx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69383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chemeClr val="tx1"/>
                          </a:solidFill>
                          <a:effectLst/>
                          <a:latin typeface="Arial" charset="0"/>
                        </a:rPr>
                        <a:t>OPERACIONES ENTRE EMPRESAS  </a:t>
                      </a:r>
                      <a:r>
                        <a:rPr kumimoji="0" lang="es-ES_tradnl" sz="1600" b="1" i="0" u="sng" strike="noStrike" cap="none" normalizeH="0" baseline="0" dirty="0" smtClean="0">
                          <a:ln>
                            <a:noFill/>
                          </a:ln>
                          <a:solidFill>
                            <a:srgbClr val="FFFF00"/>
                          </a:solidFill>
                          <a:effectLst/>
                          <a:latin typeface="Arial" charset="0"/>
                        </a:rPr>
                        <a:t>NO</a:t>
                      </a:r>
                      <a:r>
                        <a:rPr kumimoji="0" lang="es-ES_tradnl" sz="1600" b="1" i="0" u="none" strike="noStrike" cap="none" normalizeH="0" baseline="0" dirty="0" smtClean="0">
                          <a:ln>
                            <a:noFill/>
                          </a:ln>
                          <a:solidFill>
                            <a:schemeClr val="tx1"/>
                          </a:solidFill>
                          <a:effectLst/>
                          <a:latin typeface="Arial" charset="0"/>
                        </a:rPr>
                        <a:t>  del </a:t>
                      </a:r>
                      <a:r>
                        <a:rPr kumimoji="0" lang="es-ES_tradnl" sz="1600" b="1" i="0" u="sng" strike="noStrike" cap="none" normalizeH="0" baseline="0" dirty="0" smtClean="0">
                          <a:ln>
                            <a:noFill/>
                          </a:ln>
                          <a:solidFill>
                            <a:schemeClr val="tx1"/>
                          </a:solidFill>
                          <a:effectLst/>
                          <a:latin typeface="Arial" charset="0"/>
                        </a:rPr>
                        <a:t>GRUPO</a:t>
                      </a:r>
                      <a:r>
                        <a:rPr kumimoji="0" lang="es-ES_tradnl" sz="1600" b="1" i="0" u="none" strike="noStrike" cap="none" normalizeH="0" baseline="0" dirty="0" smtClean="0">
                          <a:ln>
                            <a:noFill/>
                          </a:ln>
                          <a:solidFill>
                            <a:schemeClr val="tx1"/>
                          </a:solidFill>
                          <a:effectLst/>
                          <a:latin typeface="Arial" charset="0"/>
                        </a:rPr>
                        <a:t>:</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AND</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Combinaciones de Negocios (fusión, escisión)</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VALOR RAZONABLE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VALOR  MERCADO</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NO</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2"/>
                  </a:ext>
                </a:extLst>
              </a:tr>
              <a:tr h="71918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chemeClr val="tx1"/>
                          </a:solidFill>
                          <a:effectLst/>
                          <a:latin typeface="Arial" charset="0"/>
                        </a:rPr>
                        <a:t>OPERACIONES ENTRE EMPRESAS del </a:t>
                      </a:r>
                      <a:r>
                        <a:rPr kumimoji="0" lang="es-ES_tradnl" sz="1600" b="1" i="0" u="sng" strike="noStrike" cap="none" normalizeH="0" baseline="0" dirty="0" smtClean="0">
                          <a:ln>
                            <a:noFill/>
                          </a:ln>
                          <a:solidFill>
                            <a:srgbClr val="FFFF00"/>
                          </a:solidFill>
                          <a:effectLst/>
                          <a:latin typeface="Arial" charset="0"/>
                        </a:rPr>
                        <a:t>GRUPO</a:t>
                      </a:r>
                      <a:r>
                        <a:rPr kumimoji="0" lang="es-ES_tradnl" sz="1600" b="1" i="0" u="none" strike="noStrike" cap="none" normalizeH="0" baseline="0" dirty="0" smtClean="0">
                          <a:ln>
                            <a:noFill/>
                          </a:ln>
                          <a:solidFill>
                            <a:schemeClr val="tx1"/>
                          </a:solidFill>
                          <a:effectLst/>
                          <a:latin typeface="Arial" charset="0"/>
                        </a:rPr>
                        <a:t>:</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AND de Un Negocio</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Combinaciones de Negocios (fusión, escisión)</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0000FF"/>
                          </a:solidFill>
                          <a:effectLst/>
                          <a:latin typeface="Arial" charset="0"/>
                        </a:rPr>
                        <a:t>VALOR CONTABLE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VALOR  MERCADO</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FF0000"/>
                          </a:solidFill>
                          <a:effectLst/>
                          <a:latin typeface="Arial" charset="0"/>
                        </a:rPr>
                        <a:t>SÍ</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59019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FFFF00"/>
                          </a:solidFill>
                          <a:effectLst/>
                          <a:latin typeface="Arial" charset="0"/>
                        </a:rPr>
                        <a:t>SÍ</a:t>
                      </a:r>
                      <a:r>
                        <a:rPr kumimoji="0" lang="es-ES_tradnl" sz="1600" b="1" i="0" u="none" strike="noStrike" cap="none" normalizeH="0" baseline="0" dirty="0" smtClean="0">
                          <a:ln>
                            <a:noFill/>
                          </a:ln>
                          <a:solidFill>
                            <a:srgbClr val="FFFF99"/>
                          </a:solidFill>
                          <a:effectLst/>
                          <a:latin typeface="Arial" charset="0"/>
                        </a:rPr>
                        <a:t> </a:t>
                      </a:r>
                      <a:r>
                        <a:rPr kumimoji="0" lang="es-ES_tradnl" sz="1600" b="1" i="0" u="none" strike="noStrike" cap="none" normalizeH="0" baseline="0" dirty="0" smtClean="0">
                          <a:ln>
                            <a:noFill/>
                          </a:ln>
                          <a:solidFill>
                            <a:schemeClr val="tx1"/>
                          </a:solidFill>
                          <a:effectLst/>
                          <a:latin typeface="Arial" charset="0"/>
                        </a:rPr>
                        <a:t>ACOGERSE AL RÉGIMEN ESPECIAL del capítulo VII del título VII LIS:</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_tradnl" sz="1600" b="0" i="0" u="none" strike="noStrike" cap="none" normalizeH="0" baseline="0" dirty="0" smtClean="0">
                        <a:ln>
                          <a:noFill/>
                        </a:ln>
                        <a:solidFill>
                          <a:schemeClr val="bg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FFFF00"/>
                          </a:solidFill>
                          <a:effectLst/>
                          <a:latin typeface="Arial" charset="0"/>
                        </a:rPr>
                        <a:t>NO</a:t>
                      </a:r>
                      <a:r>
                        <a:rPr kumimoji="0" lang="es-ES_tradnl" sz="1600" b="1" i="0" u="none" strike="noStrike" cap="none" normalizeH="0" baseline="0" dirty="0" smtClean="0">
                          <a:ln>
                            <a:noFill/>
                          </a:ln>
                          <a:solidFill>
                            <a:schemeClr val="tx1"/>
                          </a:solidFill>
                          <a:effectLst/>
                          <a:latin typeface="Arial" charset="0"/>
                        </a:rPr>
                        <a:t> RENUNCIA</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_tradnl" sz="1600" b="1" i="0" u="none" strike="noStrike" cap="none" normalizeH="0" baseline="0" dirty="0" smtClean="0">
                        <a:ln>
                          <a:noFill/>
                        </a:ln>
                        <a:solidFill>
                          <a:schemeClr val="bg1"/>
                        </a:solidFill>
                        <a:effectLst/>
                        <a:latin typeface="Arial" charset="0"/>
                      </a:endParaRPr>
                    </a:p>
                    <a:p>
                      <a:pPr marL="0" marR="0" lvl="0" indent="0" algn="ctr" defTabSz="914400" rtl="0" eaLnBrk="0" fontAlgn="base" latinLnBrk="0" hangingPunct="0">
                        <a:lnSpc>
                          <a:spcPct val="100000"/>
                        </a:lnSpc>
                        <a:spcBef>
                          <a:spcPct val="20000"/>
                        </a:spcBef>
                        <a:spcAft>
                          <a:spcPct val="0"/>
                        </a:spcAft>
                        <a:buClrTx/>
                        <a:buSzTx/>
                        <a:buFontTx/>
                        <a:buNone/>
                        <a:tabLst/>
                      </a:pPr>
                      <a:endParaRPr kumimoji="0" lang="es-ES_tradnl" sz="1600" b="0" i="0" u="none" strike="noStrike" cap="none" normalizeH="0" baseline="0" dirty="0" smtClean="0">
                        <a:ln>
                          <a:noFill/>
                        </a:ln>
                        <a:solidFill>
                          <a:schemeClr val="bg1"/>
                        </a:solidFill>
                        <a:effectLst/>
                        <a:latin typeface="Arial" charset="0"/>
                      </a:endParaRP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69383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chemeClr val="tx1"/>
                          </a:solidFill>
                          <a:effectLst/>
                          <a:latin typeface="Arial" charset="0"/>
                        </a:rPr>
                        <a:t>OPERACIONES ENTRE EMPRESAS  </a:t>
                      </a:r>
                      <a:r>
                        <a:rPr kumimoji="0" lang="es-ES_tradnl" sz="1600" b="1" i="0" u="sng" strike="noStrike" cap="none" normalizeH="0" baseline="0" dirty="0" smtClean="0">
                          <a:ln>
                            <a:noFill/>
                          </a:ln>
                          <a:solidFill>
                            <a:srgbClr val="FFFF00"/>
                          </a:solidFill>
                          <a:effectLst/>
                          <a:latin typeface="Arial" charset="0"/>
                        </a:rPr>
                        <a:t>NO</a:t>
                      </a:r>
                      <a:r>
                        <a:rPr kumimoji="0" lang="es-ES_tradnl" sz="1600" b="1" i="0" u="none" strike="noStrike" cap="none" normalizeH="0" baseline="0" dirty="0" smtClean="0">
                          <a:ln>
                            <a:noFill/>
                          </a:ln>
                          <a:solidFill>
                            <a:schemeClr val="tx1"/>
                          </a:solidFill>
                          <a:effectLst/>
                          <a:latin typeface="Arial" charset="0"/>
                        </a:rPr>
                        <a:t>  del </a:t>
                      </a:r>
                      <a:r>
                        <a:rPr kumimoji="0" lang="es-ES_tradnl" sz="1600" b="1" i="0" u="sng" strike="noStrike" cap="none" normalizeH="0" baseline="0" dirty="0" smtClean="0">
                          <a:ln>
                            <a:noFill/>
                          </a:ln>
                          <a:solidFill>
                            <a:schemeClr val="tx1"/>
                          </a:solidFill>
                          <a:effectLst/>
                          <a:latin typeface="Arial" charset="0"/>
                        </a:rPr>
                        <a:t>GRUPO</a:t>
                      </a:r>
                      <a:r>
                        <a:rPr kumimoji="0" lang="es-ES_tradnl" sz="1600" b="1" i="0" u="none" strike="noStrike" cap="none" normalizeH="0" baseline="0" dirty="0" smtClean="0">
                          <a:ln>
                            <a:noFill/>
                          </a:ln>
                          <a:solidFill>
                            <a:schemeClr val="tx1"/>
                          </a:solidFill>
                          <a:effectLst/>
                          <a:latin typeface="Arial" charset="0"/>
                        </a:rPr>
                        <a:t>:</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AND</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Combinaciones de Negocios (fusión, escisión)</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VALOR RAZONABLE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0000FF"/>
                          </a:solidFill>
                          <a:effectLst/>
                          <a:latin typeface="Arial" charset="0"/>
                        </a:rPr>
                        <a:t>VALOR CONTABLE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FF0000"/>
                          </a:solidFill>
                          <a:effectLst/>
                          <a:latin typeface="Arial" charset="0"/>
                        </a:rPr>
                        <a:t>SÍ</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81285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chemeClr val="tx1"/>
                          </a:solidFill>
                          <a:effectLst/>
                          <a:latin typeface="Arial" charset="0"/>
                        </a:rPr>
                        <a:t>OPERACIONES ENTRE EMPRESAS del </a:t>
                      </a:r>
                      <a:r>
                        <a:rPr kumimoji="0" lang="es-ES_tradnl" sz="1600" b="1" i="0" u="sng" strike="noStrike" cap="none" normalizeH="0" baseline="0" dirty="0" smtClean="0">
                          <a:ln>
                            <a:noFill/>
                          </a:ln>
                          <a:solidFill>
                            <a:srgbClr val="FFFF00"/>
                          </a:solidFill>
                          <a:effectLst/>
                          <a:latin typeface="Arial" charset="0"/>
                        </a:rPr>
                        <a:t>GRUPO</a:t>
                      </a:r>
                      <a:r>
                        <a:rPr kumimoji="0" lang="es-ES_tradnl" sz="1600" b="1" i="0" u="none" strike="noStrike" cap="none" normalizeH="0" baseline="0" dirty="0" smtClean="0">
                          <a:ln>
                            <a:noFill/>
                          </a:ln>
                          <a:solidFill>
                            <a:schemeClr val="tx1"/>
                          </a:solidFill>
                          <a:effectLst/>
                          <a:latin typeface="Arial" charset="0"/>
                        </a:rPr>
                        <a:t>:</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AND de Un Negocio </a:t>
                      </a:r>
                    </a:p>
                    <a:p>
                      <a:pPr marL="0" marR="0" lvl="0" indent="0" algn="l" defTabSz="914400" rtl="0" eaLnBrk="0" fontAlgn="base" latinLnBrk="0" hangingPunct="0">
                        <a:lnSpc>
                          <a:spcPct val="100000"/>
                        </a:lnSpc>
                        <a:spcBef>
                          <a:spcPct val="20000"/>
                        </a:spcBef>
                        <a:spcAft>
                          <a:spcPct val="0"/>
                        </a:spcAft>
                        <a:buClrTx/>
                        <a:buSzTx/>
                        <a:buFontTx/>
                        <a:buChar char="•"/>
                        <a:tabLst/>
                      </a:pPr>
                      <a:r>
                        <a:rPr kumimoji="0" lang="es-ES_tradnl" sz="1600" b="1" i="0" u="none" strike="noStrike" cap="none" normalizeH="0" baseline="0" dirty="0" smtClean="0">
                          <a:ln>
                            <a:noFill/>
                          </a:ln>
                          <a:solidFill>
                            <a:schemeClr val="tx1"/>
                          </a:solidFill>
                          <a:effectLst/>
                          <a:latin typeface="Arial" charset="0"/>
                        </a:rPr>
                        <a:t>Combinaciones de Negocios (fusión, escisión)</a:t>
                      </a:r>
                    </a:p>
                  </a:txBody>
                  <a:tcPr marL="39000" marR="39000" marT="36000" marB="36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sng" strike="noStrike" cap="none" normalizeH="0" baseline="0" dirty="0" smtClean="0">
                          <a:ln>
                            <a:noFill/>
                          </a:ln>
                          <a:solidFill>
                            <a:srgbClr val="0000FF"/>
                          </a:solidFill>
                          <a:effectLst/>
                          <a:latin typeface="Arial" charset="0"/>
                        </a:rPr>
                        <a:t>VALOR CONTABLE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ES_tradnl" sz="1600" b="1" i="0" u="sng" strike="noStrike" cap="none" normalizeH="0" baseline="0" dirty="0" smtClean="0">
                          <a:ln>
                            <a:noFill/>
                          </a:ln>
                          <a:solidFill>
                            <a:srgbClr val="0000FF"/>
                          </a:solidFill>
                          <a:effectLst/>
                          <a:latin typeface="Arial" charset="0"/>
                        </a:rPr>
                        <a:t>VALOR CONTABLE</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s-ES_tradnl" sz="1600" b="1" i="0" u="none" strike="noStrike" cap="none" normalizeH="0" baseline="0" dirty="0" smtClean="0">
                          <a:ln>
                            <a:noFill/>
                          </a:ln>
                          <a:solidFill>
                            <a:srgbClr val="000066"/>
                          </a:solidFill>
                          <a:effectLst/>
                          <a:latin typeface="Arial" charset="0"/>
                        </a:rPr>
                        <a:t>NO</a:t>
                      </a:r>
                    </a:p>
                  </a:txBody>
                  <a:tcPr marL="0" marR="0" marT="0" marB="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6"/>
                  </a:ext>
                </a:extLst>
              </a:tr>
            </a:tbl>
          </a:graphicData>
        </a:graphic>
      </p:graphicFrame>
      <p:sp>
        <p:nvSpPr>
          <p:cNvPr id="11311" name="Rectangle 290"/>
          <p:cNvSpPr>
            <a:spLocks noChangeArrowheads="1"/>
          </p:cNvSpPr>
          <p:nvPr/>
        </p:nvSpPr>
        <p:spPr bwMode="auto">
          <a:xfrm>
            <a:off x="385012" y="1628776"/>
            <a:ext cx="182742" cy="246221"/>
          </a:xfrm>
          <a:prstGeom prst="rect">
            <a:avLst/>
          </a:prstGeom>
          <a:noFill/>
          <a:ln w="9525">
            <a:noFill/>
            <a:miter lim="800000"/>
            <a:headEnd/>
            <a:tailEnd/>
          </a:ln>
        </p:spPr>
        <p:txBody>
          <a:bodyPr wrap="none" lIns="0" tIns="0" rIns="0" bIns="0">
            <a:spAutoFit/>
          </a:bodyPr>
          <a:lstStyle/>
          <a:p>
            <a:pPr eaLnBrk="0" hangingPunct="0">
              <a:buFont typeface="Wingdings" pitchFamily="2" charset="2"/>
              <a:buChar char="q"/>
            </a:pPr>
            <a:endParaRPr lang="es-ES_tradnl" b="1">
              <a:solidFill>
                <a:srgbClr val="FF33CC"/>
              </a:solidFill>
            </a:endParaRPr>
          </a:p>
        </p:txBody>
      </p:sp>
      <p:graphicFrame>
        <p:nvGraphicFramePr>
          <p:cNvPr id="173372" name="Group 316"/>
          <p:cNvGraphicFramePr>
            <a:graphicFrameLocks noGrp="1"/>
          </p:cNvGraphicFramePr>
          <p:nvPr/>
        </p:nvGraphicFramePr>
        <p:xfrm>
          <a:off x="0" y="63182"/>
          <a:ext cx="9906000" cy="394018"/>
        </p:xfrm>
        <a:graphic>
          <a:graphicData uri="http://schemas.openxmlformats.org/drawingml/2006/table">
            <a:tbl>
              <a:tblPr/>
              <a:tblGrid>
                <a:gridCol w="9906000">
                  <a:extLst>
                    <a:ext uri="{9D8B030D-6E8A-4147-A177-3AD203B41FA5}">
                      <a16:colId xmlns="" xmlns:a16="http://schemas.microsoft.com/office/drawing/2014/main" val="20000"/>
                    </a:ext>
                  </a:extLst>
                </a:gridCol>
              </a:tblGrid>
              <a:tr h="39401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s-ES_tradnl" sz="1400" b="1" i="0" u="none" strike="noStrike" cap="none" normalizeH="0" baseline="0" dirty="0" smtClean="0">
                          <a:ln>
                            <a:noFill/>
                          </a:ln>
                          <a:solidFill>
                            <a:schemeClr val="bg1"/>
                          </a:solidFill>
                          <a:effectLst/>
                          <a:latin typeface="Times" pitchFamily="18" charset="0"/>
                        </a:rPr>
                        <a:t>  </a:t>
                      </a:r>
                      <a:r>
                        <a:rPr kumimoji="0" lang="es-ES_tradnl" sz="1600" b="1" i="0" u="none" strike="noStrike" cap="none" normalizeH="0" baseline="0" dirty="0" smtClean="0">
                          <a:ln>
                            <a:noFill/>
                          </a:ln>
                          <a:solidFill>
                            <a:schemeClr val="tx1"/>
                          </a:solidFill>
                          <a:effectLst/>
                          <a:latin typeface="Arial" pitchFamily="34" charset="0"/>
                          <a:cs typeface="Arial" pitchFamily="34" charset="0"/>
                        </a:rPr>
                        <a:t>ACOGERSE O NO AL RÉGIMEN ESPECIAL DEL CAPÍTULO VII DEL TÍTULO VII LIS (Arts. 76 a 89 L) </a:t>
                      </a:r>
                    </a:p>
                  </a:txBody>
                  <a:tcPr marL="0" marR="0" marT="0" marB="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
        <p:nvSpPr>
          <p:cNvPr id="8" name="7 Marcador de número de diapositiva"/>
          <p:cNvSpPr>
            <a:spLocks noGrp="1"/>
          </p:cNvSpPr>
          <p:nvPr>
            <p:ph type="sldNum" sz="quarter" idx="12"/>
          </p:nvPr>
        </p:nvSpPr>
        <p:spPr>
          <a:xfrm>
            <a:off x="7842250" y="6400800"/>
            <a:ext cx="2063750" cy="457200"/>
          </a:xfrm>
        </p:spPr>
        <p:txBody>
          <a:bodyPr/>
          <a:lstStyle/>
          <a:p>
            <a:pPr>
              <a:defRPr/>
            </a:pPr>
            <a:fld id="{C892A849-B7D6-4816-ABD9-1EBF0C32EA10}" type="slidenum">
              <a:rPr lang="es-ES_tradnl" smtClean="0"/>
              <a:pPr>
                <a:defRPr/>
              </a:pPr>
              <a:t>431</a:t>
            </a:fld>
            <a:endParaRPr lang="es-ES_tradnl" dirty="0"/>
          </a:p>
        </p:txBody>
      </p:sp>
    </p:spTree>
    <p:extLst>
      <p:ext uri="{BB962C8B-B14F-4D97-AF65-F5344CB8AC3E}">
        <p14:creationId xmlns="" xmlns:p14="http://schemas.microsoft.com/office/powerpoint/2010/main" val="2010762782"/>
      </p:ext>
    </p:extLst>
  </p:cSld>
  <p:clrMapOvr>
    <a:masterClrMapping/>
  </p:clrMapOvr>
  <p:transition/>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F5978649-74C3-4721-8DB7-EA5596D88215}" type="slidenum">
              <a:rPr lang="es-ES"/>
              <a:pPr>
                <a:defRPr/>
              </a:pPr>
              <a:t>432</a:t>
            </a:fld>
            <a:endParaRPr lang="es-ES" dirty="0"/>
          </a:p>
        </p:txBody>
      </p:sp>
      <p:sp>
        <p:nvSpPr>
          <p:cNvPr id="14339" name="Oval 2"/>
          <p:cNvSpPr>
            <a:spLocks noChangeArrowheads="1"/>
          </p:cNvSpPr>
          <p:nvPr/>
        </p:nvSpPr>
        <p:spPr bwMode="auto">
          <a:xfrm rot="5400000">
            <a:off x="4816475" y="-3749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4341" name="Text Box 4"/>
          <p:cNvSpPr txBox="1">
            <a:spLocks noChangeArrowheads="1"/>
          </p:cNvSpPr>
          <p:nvPr/>
        </p:nvSpPr>
        <p:spPr bwMode="auto">
          <a:xfrm>
            <a:off x="0" y="1522274"/>
            <a:ext cx="9906000" cy="2862322"/>
          </a:xfrm>
          <a:prstGeom prst="rect">
            <a:avLst/>
          </a:prstGeom>
          <a:solidFill>
            <a:srgbClr val="CCFFFF"/>
          </a:solidFill>
          <a:ln w="9525">
            <a:noFill/>
            <a:miter lim="800000"/>
            <a:headEnd/>
            <a:tailEnd/>
          </a:ln>
        </p:spPr>
        <p:txBody>
          <a:bodyPr>
            <a:spAutoFit/>
          </a:bodyPr>
          <a:lstStyle/>
          <a:p>
            <a:r>
              <a:rPr lang="es-ES_tradnl" sz="6000" b="1" dirty="0" smtClean="0">
                <a:solidFill>
                  <a:srgbClr val="000066"/>
                </a:solidFill>
              </a:rPr>
              <a:t>EMPRESAS DE REDUCIDA DIMENSIÓN </a:t>
            </a:r>
            <a:r>
              <a:rPr lang="es-ES_tradnl" sz="6000" b="1" dirty="0" smtClean="0">
                <a:solidFill>
                  <a:srgbClr val="FF0000"/>
                </a:solidFill>
              </a:rPr>
              <a:t>(ERD)</a:t>
            </a:r>
          </a:p>
        </p:txBody>
      </p:sp>
      <p:sp>
        <p:nvSpPr>
          <p:cNvPr id="6" name="Rectangle 5"/>
          <p:cNvSpPr>
            <a:spLocks noChangeArrowheads="1"/>
          </p:cNvSpPr>
          <p:nvPr/>
        </p:nvSpPr>
        <p:spPr bwMode="auto">
          <a:xfrm>
            <a:off x="228600" y="152400"/>
            <a:ext cx="9525000" cy="646331"/>
          </a:xfrm>
          <a:prstGeom prst="rect">
            <a:avLst/>
          </a:prstGeom>
          <a:noFill/>
          <a:ln w="9525">
            <a:noFill/>
            <a:miter lim="800000"/>
            <a:headEnd/>
            <a:tailEnd/>
          </a:ln>
          <a:effectLst/>
        </p:spPr>
        <p:txBody>
          <a:bodyPr wrap="square">
            <a:spAutoFit/>
          </a:bodyPr>
          <a:lstStyle/>
          <a:p>
            <a:pPr algn="ctr">
              <a:spcBef>
                <a:spcPct val="50000"/>
              </a:spcBef>
            </a:pPr>
            <a:r>
              <a:rPr lang="es-ES" sz="3600" b="1" dirty="0" smtClean="0">
                <a:solidFill>
                  <a:srgbClr val="FFFF99"/>
                </a:solidFill>
              </a:rPr>
              <a:t>REGIMENES ESPECIALES-IS </a:t>
            </a:r>
            <a:endParaRPr lang="es-ES" sz="3600" b="1" dirty="0">
              <a:solidFill>
                <a:srgbClr val="FFFF99"/>
              </a:solidFill>
            </a:endParaRPr>
          </a:p>
        </p:txBody>
      </p:sp>
      <p:sp>
        <p:nvSpPr>
          <p:cNvPr id="8" name="Rectangle 4"/>
          <p:cNvSpPr>
            <a:spLocks noChangeArrowheads="1"/>
          </p:cNvSpPr>
          <p:nvPr/>
        </p:nvSpPr>
        <p:spPr bwMode="auto">
          <a:xfrm>
            <a:off x="470165" y="5105400"/>
            <a:ext cx="9283435" cy="830997"/>
          </a:xfrm>
          <a:prstGeom prst="rect">
            <a:avLst/>
          </a:prstGeom>
          <a:noFill/>
          <a:ln w="9525">
            <a:noFill/>
            <a:miter lim="800000"/>
            <a:headEnd/>
            <a:tailEnd/>
          </a:ln>
          <a:effectLst/>
        </p:spPr>
        <p:txBody>
          <a:bodyPr>
            <a:spAutoFit/>
          </a:bodyPr>
          <a:lstStyle/>
          <a:p>
            <a:pPr marL="342900" indent="-342900" algn="l">
              <a:buFont typeface="Wingdings" pitchFamily="2" charset="2"/>
              <a:buChar char="ü"/>
            </a:pPr>
            <a:r>
              <a:rPr lang="es-ES_tradnl" sz="2400" b="1" dirty="0" smtClean="0">
                <a:solidFill>
                  <a:srgbClr val="FFFF00"/>
                </a:solidFill>
              </a:rPr>
              <a:t>CAPITULO XI TITULO VII LIS (arts. 101 a 105 LIS)</a:t>
            </a:r>
            <a:br>
              <a:rPr lang="es-ES_tradnl" sz="2400" b="1" dirty="0" smtClean="0">
                <a:solidFill>
                  <a:srgbClr val="FFFF00"/>
                </a:solidFill>
              </a:rPr>
            </a:br>
            <a:endParaRPr lang="es-ES_tradnl" sz="2400" b="1" dirty="0"/>
          </a:p>
        </p:txBody>
      </p:sp>
    </p:spTree>
    <p:extLst>
      <p:ext uri="{BB962C8B-B14F-4D97-AF65-F5344CB8AC3E}">
        <p14:creationId xmlns="" xmlns:p14="http://schemas.microsoft.com/office/powerpoint/2010/main" val="3572000219"/>
      </p:ext>
    </p:extLst>
  </p:cSld>
  <p:clrMapOvr>
    <a:masterClrMapping/>
  </p:clrMapOvr>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 Marcador de número de diapositiva"/>
          <p:cNvSpPr>
            <a:spLocks noGrp="1"/>
          </p:cNvSpPr>
          <p:nvPr>
            <p:ph type="sldNum" sz="quarter" idx="12"/>
          </p:nvPr>
        </p:nvSpPr>
        <p:spPr>
          <a:xfrm>
            <a:off x="7670800" y="6400800"/>
            <a:ext cx="2311400" cy="476250"/>
          </a:xfrm>
        </p:spPr>
        <p:txBody>
          <a:bodyPr/>
          <a:lstStyle/>
          <a:p>
            <a:pPr>
              <a:defRPr/>
            </a:pPr>
            <a:fld id="{1DC48905-7227-4016-AFB0-190C0EE55D41}" type="slidenum">
              <a:rPr lang="es-ES_tradnl"/>
              <a:pPr>
                <a:defRPr/>
              </a:pPr>
              <a:t>433</a:t>
            </a:fld>
            <a:endParaRPr lang="es-ES_tradnl" dirty="0"/>
          </a:p>
        </p:txBody>
      </p:sp>
      <p:sp>
        <p:nvSpPr>
          <p:cNvPr id="56323" name="Rectangle 4"/>
          <p:cNvSpPr>
            <a:spLocks noChangeArrowheads="1"/>
          </p:cNvSpPr>
          <p:nvPr/>
        </p:nvSpPr>
        <p:spPr bwMode="auto">
          <a:xfrm>
            <a:off x="0" y="-134938"/>
            <a:ext cx="8874125" cy="668338"/>
          </a:xfrm>
          <a:prstGeom prst="rect">
            <a:avLst/>
          </a:prstGeom>
          <a:noFill/>
          <a:ln w="9525">
            <a:noFill/>
            <a:miter lim="800000"/>
            <a:headEnd/>
            <a:tailEnd/>
          </a:ln>
        </p:spPr>
        <p:txBody>
          <a:bodyPr anchor="ctr" anchorCtr="1"/>
          <a:lstStyle/>
          <a:p>
            <a:pPr marL="742950" indent="-742950">
              <a:buFont typeface="Arial" pitchFamily="34" charset="0"/>
              <a:buAutoNum type="arabicPeriod"/>
            </a:pPr>
            <a:endParaRPr lang="es-ES_tradnl" sz="3600" dirty="0"/>
          </a:p>
        </p:txBody>
      </p:sp>
      <p:sp>
        <p:nvSpPr>
          <p:cNvPr id="56324" name="Text Box 6"/>
          <p:cNvSpPr txBox="1">
            <a:spLocks noChangeArrowheads="1"/>
          </p:cNvSpPr>
          <p:nvPr/>
        </p:nvSpPr>
        <p:spPr bwMode="auto">
          <a:xfrm>
            <a:off x="0" y="76200"/>
            <a:ext cx="9906000" cy="400110"/>
          </a:xfrm>
          <a:prstGeom prst="rect">
            <a:avLst/>
          </a:prstGeom>
          <a:solidFill>
            <a:srgbClr val="CCFFFF"/>
          </a:solidFill>
          <a:ln w="9525">
            <a:noFill/>
            <a:miter lim="800000"/>
            <a:headEnd/>
            <a:tailEnd/>
          </a:ln>
        </p:spPr>
        <p:txBody>
          <a:bodyPr>
            <a:spAutoFit/>
          </a:bodyPr>
          <a:lstStyle/>
          <a:p>
            <a:pPr marL="742950" indent="-742950" algn="ctr"/>
            <a:r>
              <a:rPr lang="es-ES_tradnl" b="1" u="sng" dirty="0" smtClean="0">
                <a:solidFill>
                  <a:srgbClr val="FF0000"/>
                </a:solidFill>
                <a:latin typeface="+mn-lt"/>
              </a:rPr>
              <a:t>ERD</a:t>
            </a:r>
            <a:r>
              <a:rPr lang="es-ES_tradnl" b="1" dirty="0" smtClean="0">
                <a:solidFill>
                  <a:srgbClr val="000066"/>
                </a:solidFill>
                <a:latin typeface="+mn-lt"/>
              </a:rPr>
              <a:t> COMPARATIVA: </a:t>
            </a:r>
            <a:r>
              <a:rPr lang="es-ES_tradnl" b="1" dirty="0" smtClean="0">
                <a:solidFill>
                  <a:srgbClr val="FF0000"/>
                </a:solidFill>
                <a:latin typeface="+mn-lt"/>
              </a:rPr>
              <a:t>2014/ 2015/Desd</a:t>
            </a:r>
            <a:r>
              <a:rPr lang="es-ES_tradnl" dirty="0" smtClean="0">
                <a:solidFill>
                  <a:srgbClr val="FF0000"/>
                </a:solidFill>
                <a:latin typeface="+mn-lt"/>
              </a:rPr>
              <a:t>e </a:t>
            </a:r>
            <a:r>
              <a:rPr lang="es-ES_tradnl" b="1" dirty="0" smtClean="0">
                <a:solidFill>
                  <a:srgbClr val="FF0000"/>
                </a:solidFill>
                <a:latin typeface="+mn-lt"/>
              </a:rPr>
              <a:t>2016.   </a:t>
            </a:r>
            <a:r>
              <a:rPr lang="es-ES_tradnl" b="1" dirty="0" smtClean="0">
                <a:solidFill>
                  <a:srgbClr val="FF3399"/>
                </a:solidFill>
                <a:latin typeface="+mn-lt"/>
              </a:rPr>
              <a:t>Arts. 101 a 106 LIS</a:t>
            </a:r>
            <a:endParaRPr lang="es-ES" b="1" dirty="0">
              <a:solidFill>
                <a:srgbClr val="FF3399"/>
              </a:solidFill>
              <a:latin typeface="+mn-lt"/>
            </a:endParaRPr>
          </a:p>
        </p:txBody>
      </p:sp>
      <p:sp>
        <p:nvSpPr>
          <p:cNvPr id="56341" name="Rectangle 25"/>
          <p:cNvSpPr>
            <a:spLocks noChangeArrowheads="1"/>
          </p:cNvSpPr>
          <p:nvPr/>
        </p:nvSpPr>
        <p:spPr bwMode="auto">
          <a:xfrm>
            <a:off x="2846388" y="1625600"/>
            <a:ext cx="273050" cy="400050"/>
          </a:xfrm>
          <a:prstGeom prst="rect">
            <a:avLst/>
          </a:prstGeom>
          <a:noFill/>
          <a:ln w="9525">
            <a:noFill/>
            <a:miter lim="800000"/>
            <a:headEnd/>
            <a:tailEnd/>
          </a:ln>
        </p:spPr>
        <p:txBody>
          <a:bodyPr wrap="none">
            <a:spAutoFit/>
          </a:bodyPr>
          <a:lstStyle/>
          <a:p>
            <a:r>
              <a:rPr lang="es-ES_tradnl" dirty="0"/>
              <a:t> </a:t>
            </a:r>
          </a:p>
        </p:txBody>
      </p:sp>
      <p:graphicFrame>
        <p:nvGraphicFramePr>
          <p:cNvPr id="15" name="14 Tabla"/>
          <p:cNvGraphicFramePr>
            <a:graphicFrameLocks noGrp="1"/>
          </p:cNvGraphicFramePr>
          <p:nvPr>
            <p:extLst>
              <p:ext uri="{D42A27DB-BD31-4B8C-83A1-F6EECF244321}">
                <p14:modId xmlns="" xmlns:p14="http://schemas.microsoft.com/office/powerpoint/2010/main" val="1670826052"/>
              </p:ext>
            </p:extLst>
          </p:nvPr>
        </p:nvGraphicFramePr>
        <p:xfrm>
          <a:off x="152400" y="685800"/>
          <a:ext cx="9601200" cy="5775960"/>
        </p:xfrm>
        <a:graphic>
          <a:graphicData uri="http://schemas.openxmlformats.org/drawingml/2006/table">
            <a:tbl>
              <a:tblPr firstRow="1" bandRow="1">
                <a:tableStyleId>{7DF18680-E054-41AD-8BC1-D1AEF772440D}</a:tableStyleId>
              </a:tblPr>
              <a:tblGrid>
                <a:gridCol w="3657600">
                  <a:extLst>
                    <a:ext uri="{9D8B030D-6E8A-4147-A177-3AD203B41FA5}">
                      <a16:colId xmlns="" xmlns:a16="http://schemas.microsoft.com/office/drawing/2014/main" val="20000"/>
                    </a:ext>
                  </a:extLst>
                </a:gridCol>
                <a:gridCol w="3048000">
                  <a:extLst>
                    <a:ext uri="{9D8B030D-6E8A-4147-A177-3AD203B41FA5}">
                      <a16:colId xmlns="" xmlns:a16="http://schemas.microsoft.com/office/drawing/2014/main" val="20001"/>
                    </a:ext>
                  </a:extLst>
                </a:gridCol>
                <a:gridCol w="2895600">
                  <a:extLst>
                    <a:ext uri="{9D8B030D-6E8A-4147-A177-3AD203B41FA5}">
                      <a16:colId xmlns="" xmlns:a16="http://schemas.microsoft.com/office/drawing/2014/main" val="20002"/>
                    </a:ext>
                  </a:extLst>
                </a:gridCol>
              </a:tblGrid>
              <a:tr h="411480">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CONCEPTOS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indent="-342900">
                        <a:buFont typeface="Wingdings" pitchFamily="2" charset="2"/>
                        <a:buNone/>
                      </a:pPr>
                      <a:r>
                        <a:rPr lang="es-ES_tradnl" sz="2000" b="1" dirty="0" smtClean="0">
                          <a:solidFill>
                            <a:schemeClr val="tx1"/>
                          </a:solidFill>
                          <a:effectLst>
                            <a:outerShdw blurRad="38100" dist="38100" dir="2700000" algn="tl">
                              <a:srgbClr val="000000">
                                <a:alpha val="43137"/>
                              </a:srgbClr>
                            </a:outerShdw>
                          </a:effectLst>
                        </a:rPr>
                        <a:t>2014</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indent="-342900">
                        <a:buFont typeface="Wingdings" pitchFamily="2" charset="2"/>
                        <a:buNone/>
                      </a:pPr>
                      <a:r>
                        <a:rPr lang="es-ES_tradnl" sz="2000" b="1" dirty="0" smtClean="0">
                          <a:solidFill>
                            <a:schemeClr val="tx1"/>
                          </a:solidFill>
                          <a:effectLst>
                            <a:outerShdw blurRad="38100" dist="38100" dir="2700000" algn="tl">
                              <a:srgbClr val="000000">
                                <a:alpha val="43137"/>
                              </a:srgbClr>
                            </a:outerShdw>
                          </a:effectLst>
                        </a:rPr>
                        <a:t>2015 / Desde 2016</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Ámbito de Aplicación</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gridSpan="2">
                  <a:txBody>
                    <a:bodyPr/>
                    <a:lstStyle/>
                    <a:p>
                      <a:pPr marL="342900" indent="-342900">
                        <a:buFont typeface="Wingdings" pitchFamily="2" charset="2"/>
                        <a:buChar char="v"/>
                      </a:pPr>
                      <a:r>
                        <a:rPr lang="es-ES_tradnl" b="1" dirty="0" smtClean="0">
                          <a:solidFill>
                            <a:srgbClr val="000066"/>
                          </a:solidFill>
                          <a:effectLst/>
                        </a:rPr>
                        <a:t>INCN </a:t>
                      </a:r>
                      <a:r>
                        <a:rPr lang="es-ES_tradnl" b="1" dirty="0" err="1" smtClean="0">
                          <a:solidFill>
                            <a:srgbClr val="000066"/>
                          </a:solidFill>
                          <a:effectLst/>
                        </a:rPr>
                        <a:t>e.a.</a:t>
                      </a:r>
                      <a:r>
                        <a:rPr lang="es-ES_tradnl" b="1" baseline="0" dirty="0" smtClean="0">
                          <a:solidFill>
                            <a:srgbClr val="000066"/>
                          </a:solidFill>
                          <a:effectLst/>
                        </a:rPr>
                        <a:t> &lt; 10.000.000 €</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indent="-342900">
                        <a:buFont typeface="Wingdings" pitchFamily="2" charset="2"/>
                        <a:buChar char="v"/>
                      </a:pPr>
                      <a:endParaRPr lang="es-ES_tradnl" b="1"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1F6F6"/>
                    </a:solidFill>
                  </a:tcPr>
                </a:tc>
                <a:extLst>
                  <a:ext uri="{0D108BD9-81ED-4DB2-BD59-A6C34878D82A}">
                    <a16:rowId xmlns="" xmlns:a16="http://schemas.microsoft.com/office/drawing/2014/main" val="10001"/>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Libertad de Amortización</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IM e Inv.</a:t>
                      </a:r>
                      <a:r>
                        <a:rPr lang="es-ES_tradnl" b="1" baseline="0" dirty="0" smtClean="0">
                          <a:solidFill>
                            <a:srgbClr val="000066"/>
                          </a:solidFill>
                          <a:effectLst/>
                        </a:rPr>
                        <a:t> </a:t>
                      </a:r>
                      <a:r>
                        <a:rPr lang="es-ES_tradnl" b="1" baseline="0" dirty="0" err="1" smtClean="0">
                          <a:solidFill>
                            <a:srgbClr val="000066"/>
                          </a:solidFill>
                          <a:effectLst/>
                        </a:rPr>
                        <a:t>Inmb</a:t>
                      </a:r>
                      <a:r>
                        <a:rPr lang="es-ES_tradnl" b="1" baseline="0" dirty="0" smtClean="0">
                          <a:solidFill>
                            <a:srgbClr val="000066"/>
                          </a:solidFill>
                          <a:effectLst/>
                        </a:rPr>
                        <a:t>. </a:t>
                      </a:r>
                      <a:r>
                        <a:rPr lang="es-ES_tradnl" b="1" u="sng" baseline="0" dirty="0" smtClean="0">
                          <a:solidFill>
                            <a:srgbClr val="0000FF"/>
                          </a:solidFill>
                          <a:effectLst/>
                        </a:rPr>
                        <a:t>Nuevos y A.</a:t>
                      </a:r>
                      <a:r>
                        <a:rPr lang="es-ES_tradnl" b="1" baseline="0" dirty="0" smtClean="0">
                          <a:solidFill>
                            <a:srgbClr val="000066"/>
                          </a:solidFill>
                          <a:effectLst/>
                        </a:rPr>
                        <a:t>: </a:t>
                      </a:r>
                      <a:r>
                        <a:rPr lang="es-ES_tradnl" b="1" dirty="0" smtClean="0">
                          <a:solidFill>
                            <a:srgbClr val="000066"/>
                          </a:solidFill>
                          <a:effectLst/>
                        </a:rPr>
                        <a:t>▲Plantilla x 120.000€</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hMerge="1">
                  <a:txBody>
                    <a:bodyPr/>
                    <a:lstStyle/>
                    <a:p>
                      <a:endParaRPr lang="es-ES_tradnl"/>
                    </a:p>
                  </a:txBody>
                  <a:tcPr/>
                </a:tc>
                <a:extLst>
                  <a:ext uri="{0D108BD9-81ED-4DB2-BD59-A6C34878D82A}">
                    <a16:rowId xmlns="" xmlns:a16="http://schemas.microsoft.com/office/drawing/2014/main" val="10002"/>
                  </a:ext>
                </a:extLst>
              </a:tr>
              <a:tr h="41148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effectLst>
                            <a:outerShdw blurRad="38100" dist="38100" dir="2700000" algn="tl">
                              <a:srgbClr val="000000">
                                <a:alpha val="43137"/>
                              </a:srgbClr>
                            </a:outerShdw>
                          </a:effectLst>
                        </a:rPr>
                        <a:t>Libertad  A. Escaso</a:t>
                      </a:r>
                      <a:r>
                        <a:rPr lang="es-ES_tradnl" sz="2000" b="1" baseline="0" dirty="0" smtClean="0">
                          <a:solidFill>
                            <a:schemeClr val="tx1"/>
                          </a:solidFill>
                          <a:effectLst>
                            <a:outerShdw blurRad="38100" dist="38100" dir="2700000" algn="tl">
                              <a:srgbClr val="000000">
                                <a:alpha val="43137"/>
                              </a:srgbClr>
                            </a:outerShdw>
                          </a:effectLst>
                        </a:rPr>
                        <a:t> Valor</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400" b="1" dirty="0" smtClean="0">
                          <a:solidFill>
                            <a:srgbClr val="000066"/>
                          </a:solidFill>
                          <a:effectLst/>
                        </a:rPr>
                        <a:t>≤601,01 €</a:t>
                      </a:r>
                      <a:r>
                        <a:rPr lang="es-ES_tradnl" sz="1400" b="1" baseline="0" dirty="0" smtClean="0">
                          <a:solidFill>
                            <a:srgbClr val="000066"/>
                          </a:solidFill>
                          <a:effectLst/>
                        </a:rPr>
                        <a:t> (limite: 12.020,24)</a:t>
                      </a:r>
                      <a:endParaRPr lang="es-ES_tradnl" sz="1400"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400" b="1" dirty="0" smtClean="0">
                          <a:solidFill>
                            <a:srgbClr val="000066"/>
                          </a:solidFill>
                          <a:effectLst/>
                        </a:rPr>
                        <a:t>≤300 €</a:t>
                      </a:r>
                      <a:r>
                        <a:rPr lang="es-ES_tradnl" sz="1400" b="1" baseline="0" dirty="0" smtClean="0">
                          <a:solidFill>
                            <a:srgbClr val="000066"/>
                          </a:solidFill>
                          <a:effectLst/>
                        </a:rPr>
                        <a:t> (limite: 25.000) </a:t>
                      </a:r>
                      <a:r>
                        <a:rPr lang="es-ES_tradnl" sz="1400" b="1" baseline="0" dirty="0" smtClean="0">
                          <a:solidFill>
                            <a:srgbClr val="0000FF"/>
                          </a:solidFill>
                          <a:effectLst/>
                        </a:rPr>
                        <a:t>(Caso General)</a:t>
                      </a:r>
                      <a:endParaRPr lang="es-ES_tradnl" b="1"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Aceleración Amortización</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0" dirty="0" smtClean="0">
                          <a:solidFill>
                            <a:srgbClr val="000066"/>
                          </a:solidFill>
                          <a:effectLst/>
                        </a:rPr>
                        <a:t>IM, Inv.</a:t>
                      </a:r>
                      <a:r>
                        <a:rPr lang="es-ES_tradnl" b="0" baseline="0" dirty="0" smtClean="0">
                          <a:solidFill>
                            <a:srgbClr val="000066"/>
                          </a:solidFill>
                          <a:effectLst/>
                        </a:rPr>
                        <a:t> </a:t>
                      </a:r>
                      <a:r>
                        <a:rPr lang="es-ES_tradnl" b="0" baseline="0" dirty="0" err="1" smtClean="0">
                          <a:solidFill>
                            <a:srgbClr val="000066"/>
                          </a:solidFill>
                          <a:effectLst/>
                        </a:rPr>
                        <a:t>Inmb</a:t>
                      </a:r>
                      <a:r>
                        <a:rPr lang="es-ES_tradnl" b="0" baseline="0" dirty="0" smtClean="0">
                          <a:solidFill>
                            <a:srgbClr val="000066"/>
                          </a:solidFill>
                          <a:effectLst/>
                        </a:rPr>
                        <a:t> e II, </a:t>
                      </a:r>
                      <a:r>
                        <a:rPr lang="es-ES_tradnl" b="1" u="sng" baseline="0" dirty="0" smtClean="0">
                          <a:solidFill>
                            <a:srgbClr val="0000FF"/>
                          </a:solidFill>
                          <a:effectLst/>
                        </a:rPr>
                        <a:t>Afectos</a:t>
                      </a:r>
                      <a:r>
                        <a:rPr lang="es-ES_tradnl" b="0" baseline="0" dirty="0" smtClean="0">
                          <a:solidFill>
                            <a:srgbClr val="000066"/>
                          </a:solidFill>
                          <a:effectLst/>
                        </a:rPr>
                        <a:t>: % Max. Tablas </a:t>
                      </a:r>
                      <a:r>
                        <a:rPr lang="es-ES_tradnl" b="1" baseline="0" dirty="0" smtClean="0">
                          <a:solidFill>
                            <a:srgbClr val="FF0000"/>
                          </a:solidFill>
                          <a:effectLst/>
                        </a:rPr>
                        <a:t>x 2 (1,5 II)</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hMerge="1">
                  <a:txBody>
                    <a:bodyPr/>
                    <a:lstStyle/>
                    <a:p>
                      <a:endParaRPr lang="es-ES_tradnl"/>
                    </a:p>
                  </a:txBody>
                  <a:tcPr/>
                </a:tc>
                <a:extLst>
                  <a:ext uri="{0D108BD9-81ED-4DB2-BD59-A6C34878D82A}">
                    <a16:rowId xmlns="" xmlns:a16="http://schemas.microsoft.com/office/drawing/2014/main" val="10004"/>
                  </a:ext>
                </a:extLst>
              </a:tr>
              <a:tr h="41148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effectLst>
                            <a:outerShdw blurRad="38100" dist="38100" dir="2700000" algn="tl">
                              <a:srgbClr val="000000">
                                <a:alpha val="43137"/>
                              </a:srgbClr>
                            </a:outerShdw>
                          </a:effectLst>
                        </a:rPr>
                        <a:t>Aceleración Amortización</a:t>
                      </a:r>
                    </a:p>
                    <a:p>
                      <a:pPr marL="342900" indent="-342900">
                        <a:buFont typeface="Wingdings" pitchFamily="2" charset="2"/>
                        <a:buChar char="v"/>
                      </a:pPr>
                      <a:r>
                        <a:rPr lang="es-ES_tradnl" sz="2000" b="1" dirty="0" smtClean="0">
                          <a:solidFill>
                            <a:srgbClr val="FFFF00"/>
                          </a:solidFill>
                          <a:effectLst>
                            <a:outerShdw blurRad="38100" dist="38100" dir="2700000" algn="tl">
                              <a:srgbClr val="000000">
                                <a:alpha val="43137"/>
                              </a:srgbClr>
                            </a:outerShdw>
                          </a:effectLst>
                        </a:rPr>
                        <a:t>Por Reinversión</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IM,  Inv.</a:t>
                      </a:r>
                      <a:r>
                        <a:rPr lang="es-ES_tradnl" b="1" baseline="0" dirty="0" smtClean="0">
                          <a:solidFill>
                            <a:srgbClr val="000066"/>
                          </a:solidFill>
                          <a:effectLst/>
                        </a:rPr>
                        <a:t> </a:t>
                      </a:r>
                      <a:r>
                        <a:rPr lang="es-ES_tradnl" b="1" baseline="0" dirty="0" err="1" smtClean="0">
                          <a:solidFill>
                            <a:srgbClr val="000066"/>
                          </a:solidFill>
                          <a:effectLst/>
                        </a:rPr>
                        <a:t>Inmb</a:t>
                      </a:r>
                      <a:r>
                        <a:rPr lang="es-ES_tradnl" b="1" baseline="0" dirty="0" smtClean="0">
                          <a:solidFill>
                            <a:srgbClr val="000066"/>
                          </a:solidFill>
                          <a:effectLst/>
                        </a:rPr>
                        <a:t>. Afecto</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baseline="0" dirty="0" smtClean="0">
                          <a:solidFill>
                            <a:srgbClr val="000066"/>
                          </a:solidFill>
                          <a:effectLst/>
                        </a:rPr>
                        <a:t>% Max. Tablas </a:t>
                      </a:r>
                      <a:r>
                        <a:rPr lang="es-ES_tradnl" b="1" baseline="0" dirty="0" smtClean="0">
                          <a:solidFill>
                            <a:srgbClr val="FF0000"/>
                          </a:solidFill>
                          <a:effectLst/>
                        </a:rPr>
                        <a:t>x 3</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FF0000"/>
                          </a:solidFill>
                          <a:effectLst/>
                        </a:rPr>
                        <a:t>Desaparece</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Deterioro de Créditos</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Dotación Global:</a:t>
                      </a:r>
                      <a:r>
                        <a:rPr lang="es-ES_tradnl" b="1" baseline="0" dirty="0" smtClean="0">
                          <a:solidFill>
                            <a:srgbClr val="000066"/>
                          </a:solidFill>
                          <a:effectLst/>
                        </a:rPr>
                        <a:t> </a:t>
                      </a:r>
                      <a:r>
                        <a:rPr lang="es-ES_tradnl" b="1" baseline="0" dirty="0" smtClean="0">
                          <a:solidFill>
                            <a:srgbClr val="FF0000"/>
                          </a:solidFill>
                          <a:effectLst/>
                        </a:rPr>
                        <a:t>1% </a:t>
                      </a:r>
                      <a:r>
                        <a:rPr lang="es-ES_tradnl" sz="1600" b="1" baseline="0" dirty="0" smtClean="0">
                          <a:solidFill>
                            <a:srgbClr val="0000FF"/>
                          </a:solidFill>
                          <a:effectLst/>
                        </a:rPr>
                        <a:t>s/ deudores a 31/12</a:t>
                      </a:r>
                      <a:endParaRPr lang="es-ES_tradnl" sz="1600" b="1"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tc hMerge="1">
                  <a:txBody>
                    <a:bodyPr/>
                    <a:lstStyle/>
                    <a:p>
                      <a:endParaRPr lang="es-ES_tradnl"/>
                    </a:p>
                  </a:txBody>
                  <a:tcPr/>
                </a:tc>
                <a:extLst>
                  <a:ext uri="{0D108BD9-81ED-4DB2-BD59-A6C34878D82A}">
                    <a16:rowId xmlns="" xmlns:a16="http://schemas.microsoft.com/office/drawing/2014/main" val="10006"/>
                  </a:ext>
                </a:extLst>
              </a:tr>
              <a:tr h="4114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Leasing</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Amortización Recuperación Coste del Bien: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effectLst/>
                        </a:rPr>
                        <a:t>Límite:</a:t>
                      </a:r>
                      <a:r>
                        <a:rPr lang="es-ES_tradnl" b="1" dirty="0" smtClean="0">
                          <a:solidFill>
                            <a:srgbClr val="FF0000"/>
                          </a:solidFill>
                          <a:effectLst/>
                        </a:rPr>
                        <a:t> </a:t>
                      </a:r>
                      <a:r>
                        <a:rPr lang="es-ES_tradnl" b="1" baseline="0" dirty="0" smtClean="0">
                          <a:solidFill>
                            <a:srgbClr val="000066"/>
                          </a:solidFill>
                          <a:effectLst/>
                        </a:rPr>
                        <a:t>% Max. Tablas </a:t>
                      </a:r>
                      <a:r>
                        <a:rPr lang="es-ES_tradnl" b="1" baseline="0" dirty="0" smtClean="0">
                          <a:solidFill>
                            <a:srgbClr val="FF0000"/>
                          </a:solidFill>
                          <a:effectLst/>
                        </a:rPr>
                        <a:t>x 3</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7"/>
                  </a:ext>
                </a:extLst>
              </a:tr>
              <a:tr h="103632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Tipos Impositivos</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25%/30%</a:t>
                      </a:r>
                    </a:p>
                    <a:p>
                      <a:pPr marL="342900" indent="-342900">
                        <a:buFont typeface="Wingdings" pitchFamily="2" charset="2"/>
                        <a:buChar char="§"/>
                      </a:pPr>
                      <a:r>
                        <a:rPr lang="es-ES_tradnl" sz="1400" b="1" u="none" kern="1200" baseline="0" dirty="0" smtClean="0">
                          <a:solidFill>
                            <a:srgbClr val="0000FF"/>
                          </a:solidFill>
                          <a:latin typeface="+mn-lt"/>
                          <a:ea typeface="+mn-ea"/>
                          <a:cs typeface="+mn-cs"/>
                        </a:rPr>
                        <a:t>25%: BI hasta 300.000 </a:t>
                      </a:r>
                    </a:p>
                    <a:p>
                      <a:pPr marL="342900" indent="-342900">
                        <a:buFont typeface="Wingdings" pitchFamily="2" charset="2"/>
                        <a:buChar char="§"/>
                      </a:pPr>
                      <a:r>
                        <a:rPr lang="es-ES_tradnl" sz="1400" b="1" u="none" kern="1200" baseline="0" dirty="0" smtClean="0">
                          <a:solidFill>
                            <a:srgbClr val="0000FF"/>
                          </a:solidFill>
                          <a:latin typeface="+mn-lt"/>
                          <a:ea typeface="+mn-ea"/>
                          <a:cs typeface="+mn-cs"/>
                        </a:rPr>
                        <a:t>28%: resto</a:t>
                      </a:r>
                      <a:endParaRPr lang="es-ES_tradnl" sz="14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indent="-342900">
                        <a:buFont typeface="Wingdings" pitchFamily="2" charset="2"/>
                        <a:buChar char="v"/>
                      </a:pPr>
                      <a:r>
                        <a:rPr lang="es-ES_tradnl" sz="1800" b="1" u="none" kern="1200" baseline="0" dirty="0" smtClean="0">
                          <a:solidFill>
                            <a:srgbClr val="FF0000"/>
                          </a:solidFill>
                          <a:latin typeface="+mn-lt"/>
                          <a:ea typeface="+mn-ea"/>
                          <a:cs typeface="+mn-cs"/>
                        </a:rPr>
                        <a:t>25%/28%</a:t>
                      </a:r>
                    </a:p>
                    <a:p>
                      <a:pPr marL="342900" indent="-342900">
                        <a:buFont typeface="Wingdings" pitchFamily="2" charset="2"/>
                        <a:buChar char="§"/>
                      </a:pPr>
                      <a:r>
                        <a:rPr lang="es-ES_tradnl" sz="1400" b="1" u="none" kern="1200" baseline="0" dirty="0" smtClean="0">
                          <a:solidFill>
                            <a:srgbClr val="0000FF"/>
                          </a:solidFill>
                          <a:latin typeface="+mn-lt"/>
                          <a:ea typeface="+mn-ea"/>
                          <a:cs typeface="+mn-cs"/>
                        </a:rPr>
                        <a:t>25%: BI hasta 300.000 </a:t>
                      </a:r>
                    </a:p>
                    <a:p>
                      <a:pPr marL="342900" indent="-342900">
                        <a:buFont typeface="Wingdings" pitchFamily="2" charset="2"/>
                        <a:buChar char="§"/>
                      </a:pPr>
                      <a:r>
                        <a:rPr lang="es-ES_tradnl" sz="1400" b="1" u="none" kern="1200" baseline="0" dirty="0" smtClean="0">
                          <a:solidFill>
                            <a:srgbClr val="0000FF"/>
                          </a:solidFill>
                          <a:latin typeface="+mn-lt"/>
                          <a:ea typeface="+mn-ea"/>
                          <a:cs typeface="+mn-cs"/>
                        </a:rPr>
                        <a:t>28%: resto</a:t>
                      </a:r>
                      <a:endParaRPr lang="es-ES_tradnl" sz="1400" b="1" u="none" dirty="0" smtClean="0">
                        <a:solidFill>
                          <a:srgbClr val="0000FF"/>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rgbClr val="006600"/>
                          </a:solidFill>
                          <a:effectLst/>
                        </a:rPr>
                        <a:t>2016 yss</a:t>
                      </a:r>
                      <a:r>
                        <a:rPr lang="es-ES_tradnl" b="1" u="none" dirty="0" smtClean="0">
                          <a:solidFill>
                            <a:srgbClr val="0000FF"/>
                          </a:solidFill>
                          <a:effectLst/>
                        </a:rPr>
                        <a:t>:</a:t>
                      </a:r>
                      <a:r>
                        <a:rPr lang="es-ES_tradnl" sz="1800" b="1" u="none" kern="1200" baseline="0" dirty="0" smtClean="0">
                          <a:solidFill>
                            <a:srgbClr val="FF0000"/>
                          </a:solidFill>
                          <a:latin typeface="+mn-lt"/>
                          <a:ea typeface="+mn-ea"/>
                          <a:cs typeface="+mn-cs"/>
                        </a:rPr>
                        <a:t>25</a:t>
                      </a:r>
                      <a:r>
                        <a:rPr lang="es-ES_tradnl" sz="1400" b="1" u="none" kern="1200" baseline="0" dirty="0" smtClean="0">
                          <a:solidFill>
                            <a:srgbClr val="FF0000"/>
                          </a:solidFill>
                          <a:latin typeface="+mn-lt"/>
                          <a:ea typeface="+mn-ea"/>
                          <a:cs typeface="+mn-cs"/>
                        </a:rPr>
                        <a:t>%</a:t>
                      </a:r>
                      <a:r>
                        <a:rPr lang="es-ES_tradnl" sz="1400" b="1" u="none" dirty="0" smtClean="0">
                          <a:solidFill>
                            <a:srgbClr val="0000FF"/>
                          </a:solidFill>
                          <a:effectLst/>
                        </a:rPr>
                        <a:t>(toda la BI)</a:t>
                      </a:r>
                      <a:endParaRPr lang="es-ES_tradnl" sz="1800" b="1" u="non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8"/>
                  </a:ext>
                </a:extLst>
              </a:tr>
              <a:tr h="38627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Deducción </a:t>
                      </a:r>
                      <a:r>
                        <a:rPr lang="es-ES_tradnl" sz="2000" b="1" dirty="0" err="1" smtClean="0">
                          <a:solidFill>
                            <a:schemeClr val="tx1"/>
                          </a:solidFill>
                          <a:effectLst>
                            <a:outerShdw blurRad="38100" dist="38100" dir="2700000" algn="tl">
                              <a:srgbClr val="000000">
                                <a:alpha val="43137"/>
                              </a:srgbClr>
                            </a:outerShdw>
                          </a:effectLst>
                        </a:rPr>
                        <a:t>Inver</a:t>
                      </a:r>
                      <a:r>
                        <a:rPr lang="es-ES_tradnl" sz="2000" b="1" dirty="0" smtClean="0">
                          <a:solidFill>
                            <a:schemeClr val="tx1"/>
                          </a:solidFill>
                          <a:effectLst>
                            <a:outerShdw blurRad="38100" dist="38100" dir="2700000" algn="tl">
                              <a:srgbClr val="000000">
                                <a:alpha val="43137"/>
                              </a:srgbClr>
                            </a:outerShdw>
                          </a:effectLst>
                        </a:rPr>
                        <a:t>. Bº</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_tradnl" sz="1400" b="1" dirty="0" smtClean="0">
                          <a:solidFill>
                            <a:srgbClr val="0000FF"/>
                          </a:solidFill>
                        </a:rPr>
                        <a:t>10% ó 5% de Bº</a:t>
                      </a:r>
                      <a:r>
                        <a:rPr lang="es-ES_tradnl" sz="1400" b="1" baseline="0" dirty="0" smtClean="0">
                          <a:solidFill>
                            <a:srgbClr val="0000FF"/>
                          </a:solidFill>
                        </a:rPr>
                        <a:t> invertido</a:t>
                      </a:r>
                      <a:r>
                        <a:rPr lang="es-ES_tradnl" sz="1400" b="1" dirty="0" smtClean="0">
                          <a:solidFill>
                            <a:srgbClr val="0000FF"/>
                          </a:solidFill>
                        </a:rPr>
                        <a:t> </a:t>
                      </a:r>
                      <a:endParaRPr lang="es-ES_tradnl" sz="14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v"/>
                      </a:pPr>
                      <a:r>
                        <a:rPr lang="es-ES_tradnl" b="1" u="none" dirty="0" smtClean="0">
                          <a:solidFill>
                            <a:srgbClr val="FF0000"/>
                          </a:solidFill>
                          <a:effectLst/>
                        </a:rPr>
                        <a:t>Desaparece</a:t>
                      </a:r>
                      <a:endParaRPr lang="es-ES_tradnl" b="1"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9"/>
                  </a:ext>
                </a:extLst>
              </a:tr>
              <a:tr h="360490">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Rª</a:t>
                      </a:r>
                      <a:r>
                        <a:rPr lang="es-ES_tradnl" sz="2000" b="1" baseline="0" dirty="0" smtClean="0">
                          <a:solidFill>
                            <a:srgbClr val="FFFF00"/>
                          </a:solidFill>
                          <a:effectLst>
                            <a:outerShdw blurRad="38100" dist="38100" dir="2700000" algn="tl">
                              <a:srgbClr val="000000">
                                <a:alpha val="43137"/>
                              </a:srgbClr>
                            </a:outerShdw>
                          </a:effectLst>
                        </a:rPr>
                        <a:t> Nivelación </a:t>
                      </a:r>
                      <a:r>
                        <a:rPr lang="es-ES_tradnl" sz="1600" b="1" baseline="0" dirty="0" smtClean="0">
                          <a:solidFill>
                            <a:srgbClr val="FFFF00"/>
                          </a:solidFill>
                          <a:effectLst>
                            <a:outerShdw blurRad="38100" dist="38100" dir="2700000" algn="tl">
                              <a:srgbClr val="000000">
                                <a:alpha val="43137"/>
                              </a:srgbClr>
                            </a:outerShdw>
                          </a:effectLst>
                        </a:rPr>
                        <a:t>(reducción BI)</a:t>
                      </a:r>
                      <a:endParaRPr lang="es-ES_tradnl" sz="16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u="none" dirty="0" smtClean="0">
                          <a:solidFill>
                            <a:srgbClr val="0000FF"/>
                          </a:solidFill>
                          <a:effectLst/>
                        </a:rPr>
                        <a:t>No existe</a:t>
                      </a:r>
                      <a:endParaRPr lang="es-ES_tradnl" sz="1800" b="1" u="none"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342900" indent="-342900">
                        <a:buFont typeface="Wingdings" pitchFamily="2" charset="2"/>
                        <a:buNone/>
                      </a:pPr>
                      <a:r>
                        <a:rPr lang="es-ES_tradnl" sz="1400" b="1" u="none" dirty="0" smtClean="0">
                          <a:solidFill>
                            <a:srgbClr val="000066"/>
                          </a:solidFill>
                          <a:effectLst/>
                        </a:rPr>
                        <a:t>R = 10%</a:t>
                      </a:r>
                      <a:r>
                        <a:rPr lang="es-ES_tradnl" sz="1400" b="1" u="none" baseline="0" dirty="0" smtClean="0">
                          <a:solidFill>
                            <a:srgbClr val="000066"/>
                          </a:solidFill>
                          <a:effectLst/>
                        </a:rPr>
                        <a:t> s/ BI+;  R ≤ 1.000.000 € </a:t>
                      </a:r>
                      <a:endParaRPr lang="es-ES_tradnl" b="1"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10"/>
                  </a:ext>
                </a:extLst>
              </a:tr>
            </a:tbl>
          </a:graphicData>
        </a:graphic>
      </p:graphicFrame>
    </p:spTree>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2" name="3 Marcador de número de diapositiva"/>
          <p:cNvSpPr>
            <a:spLocks noGrp="1"/>
          </p:cNvSpPr>
          <p:nvPr>
            <p:ph type="sldNum" sz="quarter" idx="12"/>
          </p:nvPr>
        </p:nvSpPr>
        <p:spPr>
          <a:xfrm>
            <a:off x="7842250" y="6381328"/>
            <a:ext cx="2063750" cy="457200"/>
          </a:xfrm>
        </p:spPr>
        <p:txBody>
          <a:bodyPr/>
          <a:lstStyle/>
          <a:p>
            <a:fld id="{4CF2DC0C-7661-41FB-8B79-4816F060DF45}" type="slidenum">
              <a:rPr lang="es-ES_tradnl" b="1">
                <a:solidFill>
                  <a:srgbClr val="000066"/>
                </a:solidFill>
                <a:effectLst/>
              </a:rPr>
              <a:pPr/>
              <a:t>434</a:t>
            </a:fld>
            <a:endParaRPr lang="es-ES_tradnl" b="1" dirty="0">
              <a:solidFill>
                <a:srgbClr val="000066"/>
              </a:solidFill>
              <a:effectLst/>
            </a:endParaRPr>
          </a:p>
        </p:txBody>
      </p:sp>
      <p:sp>
        <p:nvSpPr>
          <p:cNvPr id="108548" name="Rectangle 4"/>
          <p:cNvSpPr>
            <a:spLocks noChangeArrowheads="1"/>
          </p:cNvSpPr>
          <p:nvPr/>
        </p:nvSpPr>
        <p:spPr bwMode="auto">
          <a:xfrm>
            <a:off x="102708" y="492002"/>
            <a:ext cx="3204468" cy="498598"/>
          </a:xfrm>
          <a:prstGeom prst="rect">
            <a:avLst/>
          </a:prstGeom>
          <a:noFill/>
          <a:ln w="9525">
            <a:noFill/>
            <a:miter lim="800000"/>
            <a:headEnd/>
            <a:tailEnd/>
          </a:ln>
        </p:spPr>
        <p:txBody>
          <a:bodyPr wrap="none" lIns="0" tIns="0" rIns="0" bIns="0">
            <a:spAutoFit/>
          </a:bodyPr>
          <a:lstStyle/>
          <a:p>
            <a:r>
              <a:rPr lang="es-ES_tradnl" sz="1800" dirty="0">
                <a:solidFill>
                  <a:srgbClr val="D60093"/>
                </a:solidFill>
                <a:latin typeface="+mn-lt"/>
                <a:sym typeface="Wingdings" pitchFamily="2" charset="2"/>
              </a:rPr>
              <a:t></a:t>
            </a:r>
            <a:r>
              <a:rPr lang="es-ES_tradnl" sz="1200" dirty="0">
                <a:solidFill>
                  <a:srgbClr val="000000"/>
                </a:solidFill>
                <a:latin typeface="+mn-lt"/>
              </a:rPr>
              <a:t> </a:t>
            </a:r>
            <a:r>
              <a:rPr lang="es-ES_tradnl" sz="1800" dirty="0">
                <a:solidFill>
                  <a:srgbClr val="000000"/>
                </a:solidFill>
                <a:latin typeface="+mn-lt"/>
              </a:rPr>
              <a:t>  </a:t>
            </a:r>
            <a:r>
              <a:rPr lang="es-ES_tradnl" sz="1800" b="1" dirty="0">
                <a:solidFill>
                  <a:srgbClr val="0000FF"/>
                </a:solidFill>
                <a:latin typeface="+mn-lt"/>
              </a:rPr>
              <a:t>AMBITO DE </a:t>
            </a:r>
            <a:r>
              <a:rPr lang="es-ES_tradnl" sz="1800" b="1" dirty="0" smtClean="0">
                <a:solidFill>
                  <a:srgbClr val="0000FF"/>
                </a:solidFill>
                <a:latin typeface="+mn-lt"/>
              </a:rPr>
              <a:t>APLICACIÓN:</a:t>
            </a:r>
            <a:endParaRPr lang="es-ES_tradnl" sz="1800" b="1" dirty="0" smtClean="0">
              <a:solidFill>
                <a:srgbClr val="000000"/>
              </a:solidFill>
              <a:latin typeface="+mn-lt"/>
            </a:endParaRPr>
          </a:p>
          <a:p>
            <a:pPr>
              <a:spcBef>
                <a:spcPct val="20000"/>
              </a:spcBef>
            </a:pPr>
            <a:r>
              <a:rPr lang="es-ES_tradnl" sz="1200" dirty="0" smtClean="0">
                <a:solidFill>
                  <a:srgbClr val="000000"/>
                </a:solidFill>
                <a:latin typeface="+mn-lt"/>
              </a:rPr>
              <a:t>    </a:t>
            </a:r>
            <a:endParaRPr lang="es-ES_tradnl" sz="1200" b="1" dirty="0">
              <a:solidFill>
                <a:srgbClr val="D60093"/>
              </a:solidFill>
              <a:latin typeface="+mn-lt"/>
            </a:endParaRPr>
          </a:p>
        </p:txBody>
      </p:sp>
      <p:sp>
        <p:nvSpPr>
          <p:cNvPr id="108550" name="Rectangle 6"/>
          <p:cNvSpPr>
            <a:spLocks noChangeArrowheads="1"/>
          </p:cNvSpPr>
          <p:nvPr/>
        </p:nvSpPr>
        <p:spPr bwMode="auto">
          <a:xfrm>
            <a:off x="2504728" y="692696"/>
            <a:ext cx="7267118" cy="307777"/>
          </a:xfrm>
          <a:prstGeom prst="rect">
            <a:avLst/>
          </a:prstGeom>
          <a:noFill/>
          <a:ln w="9525">
            <a:noFill/>
            <a:miter lim="800000"/>
            <a:headEnd/>
            <a:tailEnd/>
          </a:ln>
        </p:spPr>
        <p:txBody>
          <a:bodyPr wrap="none" lIns="0" tIns="0" rIns="0" bIns="0">
            <a:spAutoFit/>
          </a:bodyPr>
          <a:lstStyle/>
          <a:p>
            <a:r>
              <a:rPr lang="es-ES_tradnl" sz="1200" b="1" dirty="0">
                <a:solidFill>
                  <a:srgbClr val="FF3300"/>
                </a:solidFill>
                <a:latin typeface="+mn-lt"/>
                <a:sym typeface="Monotype Sorts" charset="2"/>
              </a:rPr>
              <a:t></a:t>
            </a:r>
            <a:r>
              <a:rPr lang="es-ES_tradnl" sz="1200" dirty="0">
                <a:solidFill>
                  <a:srgbClr val="000000"/>
                </a:solidFill>
                <a:latin typeface="+mn-lt"/>
                <a:sym typeface="Monotype Sorts" charset="2"/>
              </a:rPr>
              <a:t>   </a:t>
            </a:r>
            <a:r>
              <a:rPr lang="es-ES_tradnl" sz="1200" b="1" i="1" dirty="0">
                <a:solidFill>
                  <a:srgbClr val="000000"/>
                </a:solidFill>
                <a:latin typeface="+mn-lt"/>
              </a:rPr>
              <a:t>Importe neto</a:t>
            </a:r>
            <a:r>
              <a:rPr lang="es-ES_tradnl" sz="1200" b="1" dirty="0">
                <a:solidFill>
                  <a:srgbClr val="000000"/>
                </a:solidFill>
                <a:latin typeface="+mn-lt"/>
              </a:rPr>
              <a:t>  </a:t>
            </a:r>
            <a:r>
              <a:rPr lang="es-ES_tradnl" sz="1200" dirty="0">
                <a:solidFill>
                  <a:srgbClr val="000000"/>
                </a:solidFill>
                <a:latin typeface="+mn-lt"/>
              </a:rPr>
              <a:t> </a:t>
            </a:r>
            <a:r>
              <a:rPr lang="es-ES_tradnl" sz="1200" b="1" dirty="0">
                <a:solidFill>
                  <a:srgbClr val="000000"/>
                </a:solidFill>
                <a:latin typeface="+mn-lt"/>
              </a:rPr>
              <a:t>CIFRA DE NEGOCIOS</a:t>
            </a:r>
            <a:r>
              <a:rPr lang="es-ES_tradnl" sz="1200" dirty="0">
                <a:solidFill>
                  <a:srgbClr val="000000"/>
                </a:solidFill>
                <a:latin typeface="+mn-lt"/>
              </a:rPr>
              <a:t>   </a:t>
            </a:r>
            <a:r>
              <a:rPr lang="es-ES_tradnl" sz="1200" b="1" u="sng" dirty="0">
                <a:solidFill>
                  <a:srgbClr val="000000"/>
                </a:solidFill>
                <a:latin typeface="+mn-lt"/>
              </a:rPr>
              <a:t>período anterior</a:t>
            </a:r>
            <a:r>
              <a:rPr lang="es-ES_tradnl" sz="1200" b="1" dirty="0">
                <a:solidFill>
                  <a:srgbClr val="000000"/>
                </a:solidFill>
                <a:latin typeface="+mn-lt"/>
              </a:rPr>
              <a:t>  </a:t>
            </a:r>
            <a:r>
              <a:rPr lang="es-ES_tradnl" sz="1200" dirty="0">
                <a:solidFill>
                  <a:srgbClr val="000000"/>
                </a:solidFill>
                <a:latin typeface="+mn-lt"/>
              </a:rPr>
              <a:t> </a:t>
            </a:r>
            <a:r>
              <a:rPr lang="es-ES_tradnl" b="1" dirty="0">
                <a:solidFill>
                  <a:srgbClr val="000099"/>
                </a:solidFill>
                <a:latin typeface="+mn-lt"/>
              </a:rPr>
              <a:t>&lt; </a:t>
            </a:r>
            <a:r>
              <a:rPr lang="es-ES_tradnl" b="1" dirty="0" smtClean="0">
                <a:solidFill>
                  <a:srgbClr val="000099"/>
                </a:solidFill>
                <a:latin typeface="+mn-lt"/>
              </a:rPr>
              <a:t> 10 Millones </a:t>
            </a:r>
            <a:r>
              <a:rPr lang="es-ES_tradnl" b="1" dirty="0">
                <a:solidFill>
                  <a:srgbClr val="000099"/>
                </a:solidFill>
                <a:latin typeface="+mn-lt"/>
              </a:rPr>
              <a:t>€</a:t>
            </a:r>
            <a:r>
              <a:rPr lang="es-ES_tradnl" b="1" dirty="0">
                <a:solidFill>
                  <a:srgbClr val="000000"/>
                </a:solidFill>
                <a:latin typeface="+mn-lt"/>
              </a:rPr>
              <a:t>  </a:t>
            </a:r>
            <a:r>
              <a:rPr lang="es-ES_tradnl" sz="1400" b="1" dirty="0">
                <a:solidFill>
                  <a:srgbClr val="D60093"/>
                </a:solidFill>
                <a:latin typeface="+mn-lt"/>
              </a:rPr>
              <a:t>(</a:t>
            </a:r>
            <a:r>
              <a:rPr lang="es-ES_tradnl" sz="1400" b="1" dirty="0" smtClean="0">
                <a:solidFill>
                  <a:srgbClr val="D60093"/>
                </a:solidFill>
                <a:latin typeface="+mn-lt"/>
              </a:rPr>
              <a:t>101 LIS)</a:t>
            </a:r>
            <a:r>
              <a:rPr lang="es-ES_tradnl" sz="1400" b="1" dirty="0" smtClean="0">
                <a:solidFill>
                  <a:srgbClr val="000000"/>
                </a:solidFill>
                <a:latin typeface="+mn-lt"/>
              </a:rPr>
              <a:t>   </a:t>
            </a:r>
            <a:endParaRPr lang="es-ES_tradnl" sz="1400" b="1" dirty="0">
              <a:solidFill>
                <a:srgbClr val="000000"/>
              </a:solidFill>
              <a:latin typeface="+mn-lt"/>
            </a:endParaRPr>
          </a:p>
        </p:txBody>
      </p:sp>
      <p:sp>
        <p:nvSpPr>
          <p:cNvPr id="108605" name="Rectangle 61"/>
          <p:cNvSpPr>
            <a:spLocks noChangeArrowheads="1"/>
          </p:cNvSpPr>
          <p:nvPr/>
        </p:nvSpPr>
        <p:spPr bwMode="auto">
          <a:xfrm>
            <a:off x="344673" y="53975"/>
            <a:ext cx="9230412" cy="307777"/>
          </a:xfrm>
          <a:prstGeom prst="rect">
            <a:avLst/>
          </a:prstGeom>
          <a:noFill/>
          <a:ln w="9525">
            <a:noFill/>
            <a:miter lim="800000"/>
            <a:headEnd/>
            <a:tailEnd/>
          </a:ln>
        </p:spPr>
        <p:txBody>
          <a:bodyPr wrap="none" lIns="0" tIns="0" rIns="0" bIns="0">
            <a:spAutoFit/>
          </a:bodyPr>
          <a:lstStyle/>
          <a:p>
            <a:pPr algn="ctr"/>
            <a:r>
              <a:rPr lang="es-ES_tradnl" sz="2000" b="1" dirty="0">
                <a:solidFill>
                  <a:srgbClr val="FF0000"/>
                </a:solidFill>
                <a:latin typeface="+mn-lt"/>
              </a:rPr>
              <a:t>RÉGIMEN ESPECIAL DE LAS EMPRESAS DE REDUCIDA DIMENSIÓN (ERD)</a:t>
            </a:r>
            <a:endParaRPr lang="es-ES_tradnl" sz="2000" dirty="0">
              <a:latin typeface="+mn-lt"/>
            </a:endParaRPr>
          </a:p>
        </p:txBody>
      </p:sp>
      <p:sp>
        <p:nvSpPr>
          <p:cNvPr id="108557" name="Rectangle 13"/>
          <p:cNvSpPr>
            <a:spLocks noChangeArrowheads="1"/>
          </p:cNvSpPr>
          <p:nvPr/>
        </p:nvSpPr>
        <p:spPr bwMode="auto">
          <a:xfrm>
            <a:off x="762582" y="1207785"/>
            <a:ext cx="6777496" cy="276999"/>
          </a:xfrm>
          <a:prstGeom prst="rect">
            <a:avLst/>
          </a:prstGeom>
          <a:noFill/>
          <a:ln w="9525">
            <a:noFill/>
            <a:miter lim="800000"/>
            <a:headEnd/>
            <a:tailEnd/>
          </a:ln>
        </p:spPr>
        <p:txBody>
          <a:bodyPr wrap="none" lIns="0" tIns="0" rIns="0" bIns="0">
            <a:spAutoFit/>
          </a:bodyPr>
          <a:lstStyle/>
          <a:p>
            <a:r>
              <a:rPr lang="es-ES_tradnl" sz="1800" dirty="0">
                <a:solidFill>
                  <a:srgbClr val="D60093"/>
                </a:solidFill>
                <a:latin typeface="+mn-lt"/>
                <a:sym typeface="Wingdings" pitchFamily="2" charset="2"/>
              </a:rPr>
              <a:t></a:t>
            </a:r>
            <a:r>
              <a:rPr lang="es-ES_tradnl" sz="1800" dirty="0">
                <a:solidFill>
                  <a:srgbClr val="000000"/>
                </a:solidFill>
                <a:latin typeface="+mn-lt"/>
              </a:rPr>
              <a:t>   </a:t>
            </a:r>
            <a:r>
              <a:rPr lang="es-ES_tradnl" sz="1800" b="1" dirty="0">
                <a:solidFill>
                  <a:srgbClr val="0000FF"/>
                </a:solidFill>
                <a:latin typeface="+mn-lt"/>
              </a:rPr>
              <a:t>CUADRO DE </a:t>
            </a:r>
            <a:r>
              <a:rPr lang="es-ES_tradnl" sz="1800" b="1" u="sng" dirty="0">
                <a:solidFill>
                  <a:srgbClr val="0000FF"/>
                </a:solidFill>
                <a:latin typeface="+mn-lt"/>
              </a:rPr>
              <a:t>INCENTIVOS FISCALES</a:t>
            </a:r>
            <a:r>
              <a:rPr lang="es-ES_tradnl" sz="1800" b="1" dirty="0">
                <a:solidFill>
                  <a:srgbClr val="0000FF"/>
                </a:solidFill>
                <a:latin typeface="+mn-lt"/>
              </a:rPr>
              <a:t>:</a:t>
            </a:r>
            <a:r>
              <a:rPr lang="es-ES_tradnl" sz="1800" b="1" dirty="0">
                <a:solidFill>
                  <a:srgbClr val="000000"/>
                </a:solidFill>
                <a:latin typeface="+mn-lt"/>
              </a:rPr>
              <a:t> </a:t>
            </a:r>
            <a:r>
              <a:rPr lang="es-ES_tradnl" sz="1800" b="1" dirty="0" smtClean="0">
                <a:solidFill>
                  <a:srgbClr val="D60093"/>
                </a:solidFill>
                <a:latin typeface="+mn-lt"/>
              </a:rPr>
              <a:t>(</a:t>
            </a:r>
            <a:r>
              <a:rPr lang="es-ES_tradnl" sz="1800" b="1" dirty="0">
                <a:solidFill>
                  <a:srgbClr val="D60093"/>
                </a:solidFill>
                <a:latin typeface="+mn-lt"/>
              </a:rPr>
              <a:t>Arts. </a:t>
            </a:r>
            <a:r>
              <a:rPr lang="es-ES_tradnl" sz="1800" b="1" dirty="0" smtClean="0">
                <a:solidFill>
                  <a:srgbClr val="D60093"/>
                </a:solidFill>
                <a:latin typeface="+mn-lt"/>
              </a:rPr>
              <a:t>102 </a:t>
            </a:r>
            <a:r>
              <a:rPr lang="es-ES_tradnl" sz="1800" b="1" dirty="0">
                <a:solidFill>
                  <a:srgbClr val="D60093"/>
                </a:solidFill>
                <a:latin typeface="+mn-lt"/>
              </a:rPr>
              <a:t>– </a:t>
            </a:r>
            <a:r>
              <a:rPr lang="es-ES_tradnl" sz="1800" b="1" dirty="0" smtClean="0">
                <a:solidFill>
                  <a:srgbClr val="D60093"/>
                </a:solidFill>
                <a:latin typeface="+mn-lt"/>
              </a:rPr>
              <a:t>105 LIS)</a:t>
            </a:r>
            <a:endParaRPr lang="es-ES_tradnl" sz="1800" b="1" dirty="0">
              <a:solidFill>
                <a:srgbClr val="D60093"/>
              </a:solidFill>
              <a:latin typeface="+mn-lt"/>
            </a:endParaRPr>
          </a:p>
        </p:txBody>
      </p:sp>
      <p:sp>
        <p:nvSpPr>
          <p:cNvPr id="108562" name="Rectangle 18"/>
          <p:cNvSpPr>
            <a:spLocks noChangeArrowheads="1"/>
          </p:cNvSpPr>
          <p:nvPr/>
        </p:nvSpPr>
        <p:spPr bwMode="auto">
          <a:xfrm>
            <a:off x="381000" y="1752600"/>
            <a:ext cx="3738909" cy="754053"/>
          </a:xfrm>
          <a:prstGeom prst="rect">
            <a:avLst/>
          </a:prstGeom>
          <a:noFill/>
          <a:ln w="9525">
            <a:noFill/>
            <a:miter lim="800000"/>
            <a:headEnd/>
            <a:tailEnd/>
          </a:ln>
        </p:spPr>
        <p:txBody>
          <a:bodyPr wrap="none" lIns="0" tIns="0" rIns="0" bIns="0">
            <a:spAutoFit/>
          </a:bodyPr>
          <a:lstStyle/>
          <a:p>
            <a:r>
              <a:rPr lang="es-ES_tradnl" sz="1200" b="1" dirty="0">
                <a:solidFill>
                  <a:srgbClr val="FF0000"/>
                </a:solidFill>
                <a:latin typeface="+mn-lt"/>
              </a:rPr>
              <a:t>1º.</a:t>
            </a:r>
            <a:r>
              <a:rPr lang="es-ES_tradnl" sz="1200" i="1" dirty="0">
                <a:solidFill>
                  <a:srgbClr val="000000"/>
                </a:solidFill>
                <a:latin typeface="+mn-lt"/>
              </a:rPr>
              <a:t>   </a:t>
            </a:r>
            <a:r>
              <a:rPr lang="es-ES_tradnl" sz="1200" b="1" i="1" u="sng" dirty="0">
                <a:solidFill>
                  <a:srgbClr val="0000FF"/>
                </a:solidFill>
                <a:latin typeface="+mn-lt"/>
              </a:rPr>
              <a:t>Libertad de Amortización</a:t>
            </a:r>
            <a:r>
              <a:rPr lang="es-ES_tradnl" sz="1200" i="1" dirty="0">
                <a:solidFill>
                  <a:srgbClr val="000000"/>
                </a:solidFill>
                <a:latin typeface="+mn-lt"/>
              </a:rPr>
              <a:t> </a:t>
            </a:r>
            <a:r>
              <a:rPr lang="es-ES_tradnl" sz="1200" dirty="0">
                <a:solidFill>
                  <a:srgbClr val="000000"/>
                </a:solidFill>
                <a:latin typeface="+mn-lt"/>
              </a:rPr>
              <a:t> para inversiones en:</a:t>
            </a:r>
          </a:p>
          <a:p>
            <a:endParaRPr lang="es-ES_tradnl" sz="400" dirty="0" smtClean="0">
              <a:solidFill>
                <a:srgbClr val="000000"/>
              </a:solidFill>
              <a:latin typeface="+mn-lt"/>
            </a:endParaRPr>
          </a:p>
          <a:p>
            <a:r>
              <a:rPr lang="es-ES_tradnl" sz="1200" dirty="0" smtClean="0">
                <a:solidFill>
                  <a:srgbClr val="000000"/>
                </a:solidFill>
                <a:latin typeface="+mn-lt"/>
              </a:rPr>
              <a:t> </a:t>
            </a:r>
            <a:r>
              <a:rPr lang="es-ES_tradnl" sz="1200" dirty="0">
                <a:solidFill>
                  <a:srgbClr val="FF3300"/>
                </a:solidFill>
                <a:sym typeface="Monotype Sorts" charset="2"/>
              </a:rPr>
              <a:t></a:t>
            </a:r>
            <a:r>
              <a:rPr lang="es-ES_tradnl" sz="1200" dirty="0">
                <a:solidFill>
                  <a:srgbClr val="000000"/>
                </a:solidFill>
                <a:sym typeface="Monotype Sorts" charset="2"/>
              </a:rPr>
              <a:t> </a:t>
            </a:r>
            <a:r>
              <a:rPr lang="es-ES_tradnl" sz="1200" b="1" dirty="0" smtClean="0">
                <a:solidFill>
                  <a:srgbClr val="FF0000"/>
                </a:solidFill>
                <a:latin typeface="+mn-lt"/>
              </a:rPr>
              <a:t>INCREMENTO </a:t>
            </a:r>
            <a:r>
              <a:rPr lang="es-ES_tradnl" sz="1200" b="1" dirty="0">
                <a:solidFill>
                  <a:srgbClr val="FF0000"/>
                </a:solidFill>
                <a:latin typeface="+mn-lt"/>
              </a:rPr>
              <a:t>PLANTILLA X 120.000 </a:t>
            </a:r>
            <a:r>
              <a:rPr lang="es-ES_tradnl" sz="1200" b="1" dirty="0" smtClean="0">
                <a:solidFill>
                  <a:srgbClr val="FF0000"/>
                </a:solidFill>
                <a:latin typeface="+mn-lt"/>
              </a:rPr>
              <a:t>€</a:t>
            </a:r>
          </a:p>
          <a:p>
            <a:r>
              <a:rPr lang="es-ES_tradnl" sz="1050" dirty="0" smtClean="0">
                <a:solidFill>
                  <a:srgbClr val="FF00FF"/>
                </a:solidFill>
                <a:latin typeface="+mn-lt"/>
              </a:rPr>
              <a:t>▲Plantilla [años N y N+1] respecto de N-1</a:t>
            </a:r>
          </a:p>
          <a:p>
            <a:r>
              <a:rPr lang="es-ES_tradnl" sz="1050" b="1" dirty="0" smtClean="0">
                <a:solidFill>
                  <a:srgbClr val="FF00FF"/>
                </a:solidFill>
                <a:latin typeface="+mn-lt"/>
              </a:rPr>
              <a:t>Mantener el </a:t>
            </a:r>
            <a:r>
              <a:rPr lang="es-ES_tradnl" sz="1050" dirty="0" smtClean="0">
                <a:solidFill>
                  <a:srgbClr val="FF00FF"/>
                </a:solidFill>
                <a:sym typeface="Monotype Sorts" charset="2"/>
              </a:rPr>
              <a:t>▲durante [N+2 y N+3]</a:t>
            </a:r>
            <a:endParaRPr lang="es-ES_tradnl" sz="1050" b="1" dirty="0">
              <a:solidFill>
                <a:srgbClr val="FF00FF"/>
              </a:solidFill>
              <a:latin typeface="+mn-lt"/>
            </a:endParaRPr>
          </a:p>
        </p:txBody>
      </p:sp>
      <p:sp>
        <p:nvSpPr>
          <p:cNvPr id="108565" name="Rectangle 21"/>
          <p:cNvSpPr>
            <a:spLocks noChangeArrowheads="1"/>
          </p:cNvSpPr>
          <p:nvPr/>
        </p:nvSpPr>
        <p:spPr bwMode="auto">
          <a:xfrm>
            <a:off x="4038600" y="1773238"/>
            <a:ext cx="5709705" cy="415498"/>
          </a:xfrm>
          <a:prstGeom prst="rect">
            <a:avLst/>
          </a:prstGeom>
          <a:noFill/>
          <a:ln w="9525">
            <a:noFill/>
            <a:miter lim="800000"/>
            <a:headEnd/>
            <a:tailEnd/>
          </a:ln>
        </p:spPr>
        <p:txBody>
          <a:bodyPr wrap="none" lIns="0" tIns="0" rIns="0" bIns="0">
            <a:spAutoFit/>
          </a:bodyPr>
          <a:lstStyle/>
          <a:p>
            <a:r>
              <a:rPr lang="es-ES_tradnl" sz="1200" dirty="0">
                <a:solidFill>
                  <a:srgbClr val="000000"/>
                </a:solidFill>
                <a:latin typeface="+mn-lt"/>
              </a:rPr>
              <a:t>ELEMENTOS </a:t>
            </a:r>
            <a:r>
              <a:rPr lang="es-ES_tradnl" sz="1200" b="1" u="sng" dirty="0" smtClean="0">
                <a:solidFill>
                  <a:srgbClr val="FF0000"/>
                </a:solidFill>
                <a:latin typeface="+mn-lt"/>
              </a:rPr>
              <a:t>NUEVOS y AFECTOS</a:t>
            </a:r>
            <a:r>
              <a:rPr lang="es-ES_tradnl" sz="1200" dirty="0" smtClean="0">
                <a:solidFill>
                  <a:srgbClr val="FF0000"/>
                </a:solidFill>
                <a:latin typeface="+mn-lt"/>
              </a:rPr>
              <a:t> </a:t>
            </a:r>
            <a:r>
              <a:rPr lang="es-ES_tradnl" sz="1200" dirty="0">
                <a:solidFill>
                  <a:srgbClr val="7030A0"/>
                </a:solidFill>
                <a:latin typeface="+mn-lt"/>
              </a:rPr>
              <a:t>de </a:t>
            </a:r>
            <a:r>
              <a:rPr lang="es-ES_tradnl" sz="1200" b="1" dirty="0">
                <a:solidFill>
                  <a:srgbClr val="7030A0"/>
                </a:solidFill>
                <a:latin typeface="+mn-lt"/>
              </a:rPr>
              <a:t>I.</a:t>
            </a:r>
            <a:r>
              <a:rPr lang="es-ES_tradnl" sz="1200" dirty="0">
                <a:solidFill>
                  <a:srgbClr val="7030A0"/>
                </a:solidFill>
                <a:latin typeface="+mn-lt"/>
              </a:rPr>
              <a:t> </a:t>
            </a:r>
            <a:r>
              <a:rPr lang="es-ES_tradnl" sz="1200" b="1" dirty="0">
                <a:solidFill>
                  <a:srgbClr val="7030A0"/>
                </a:solidFill>
                <a:latin typeface="+mn-lt"/>
              </a:rPr>
              <a:t>MATERIAL</a:t>
            </a:r>
            <a:r>
              <a:rPr lang="es-ES_tradnl" sz="1200" dirty="0">
                <a:solidFill>
                  <a:srgbClr val="7030A0"/>
                </a:solidFill>
                <a:latin typeface="+mn-lt"/>
              </a:rPr>
              <a:t> </a:t>
            </a:r>
            <a:r>
              <a:rPr lang="es-ES_tradnl" sz="1200" b="1" dirty="0">
                <a:solidFill>
                  <a:srgbClr val="7030A0"/>
                </a:solidFill>
                <a:latin typeface="+mn-lt"/>
              </a:rPr>
              <a:t>e INVERS. INMOBILIARIAS</a:t>
            </a:r>
          </a:p>
          <a:p>
            <a:pPr>
              <a:spcBef>
                <a:spcPct val="25000"/>
              </a:spcBef>
            </a:pPr>
            <a:r>
              <a:rPr lang="es-ES_tradnl" sz="1200" dirty="0">
                <a:solidFill>
                  <a:srgbClr val="000000"/>
                </a:solidFill>
                <a:latin typeface="+mn-lt"/>
              </a:rPr>
              <a:t>QUE GENEREN </a:t>
            </a:r>
            <a:r>
              <a:rPr lang="es-ES_tradnl" sz="1200" b="1" u="sng" dirty="0">
                <a:solidFill>
                  <a:srgbClr val="009900"/>
                </a:solidFill>
                <a:latin typeface="+mn-lt"/>
              </a:rPr>
              <a:t>CREACION DE EMPLEO</a:t>
            </a:r>
            <a:r>
              <a:rPr lang="es-ES_tradnl" sz="1200" b="1" dirty="0">
                <a:solidFill>
                  <a:srgbClr val="009900"/>
                </a:solidFill>
                <a:latin typeface="+mn-lt"/>
              </a:rPr>
              <a:t>                             </a:t>
            </a:r>
            <a:r>
              <a:rPr lang="es-ES_tradnl" sz="1200" b="1" dirty="0">
                <a:solidFill>
                  <a:srgbClr val="D60093"/>
                </a:solidFill>
                <a:latin typeface="+mn-lt"/>
              </a:rPr>
              <a:t>(</a:t>
            </a:r>
            <a:r>
              <a:rPr lang="es-ES_tradnl" sz="1200" b="1" dirty="0" smtClean="0">
                <a:solidFill>
                  <a:srgbClr val="D60093"/>
                </a:solidFill>
                <a:latin typeface="+mn-lt"/>
              </a:rPr>
              <a:t>102 </a:t>
            </a:r>
            <a:r>
              <a:rPr lang="es-ES_tradnl" sz="1200" b="1" dirty="0">
                <a:solidFill>
                  <a:srgbClr val="D60093"/>
                </a:solidFill>
                <a:latin typeface="+mn-lt"/>
              </a:rPr>
              <a:t>L)</a:t>
            </a:r>
          </a:p>
        </p:txBody>
      </p:sp>
      <p:sp>
        <p:nvSpPr>
          <p:cNvPr id="108584" name="Rectangle 40"/>
          <p:cNvSpPr>
            <a:spLocks noChangeArrowheads="1"/>
          </p:cNvSpPr>
          <p:nvPr/>
        </p:nvSpPr>
        <p:spPr bwMode="auto">
          <a:xfrm>
            <a:off x="304800" y="2743200"/>
            <a:ext cx="8863965" cy="415498"/>
          </a:xfrm>
          <a:prstGeom prst="rect">
            <a:avLst/>
          </a:prstGeom>
          <a:noFill/>
          <a:ln w="9525">
            <a:noFill/>
            <a:miter lim="800000"/>
            <a:headEnd/>
            <a:tailEnd/>
          </a:ln>
        </p:spPr>
        <p:txBody>
          <a:bodyPr wrap="none" lIns="0" tIns="0" rIns="0" bIns="0">
            <a:spAutoFit/>
          </a:bodyPr>
          <a:lstStyle/>
          <a:p>
            <a:r>
              <a:rPr lang="es-ES_tradnl" sz="1200" b="1" dirty="0">
                <a:solidFill>
                  <a:srgbClr val="FF0000"/>
                </a:solidFill>
                <a:latin typeface="+mn-lt"/>
              </a:rPr>
              <a:t>2</a:t>
            </a:r>
            <a:r>
              <a:rPr lang="es-ES_tradnl" sz="1200" b="1" dirty="0" smtClean="0">
                <a:solidFill>
                  <a:srgbClr val="FF0000"/>
                </a:solidFill>
                <a:latin typeface="+mn-lt"/>
              </a:rPr>
              <a:t>º</a:t>
            </a:r>
            <a:r>
              <a:rPr lang="es-ES_tradnl" sz="1200" b="1" dirty="0">
                <a:solidFill>
                  <a:srgbClr val="FF0000"/>
                </a:solidFill>
                <a:latin typeface="+mn-lt"/>
              </a:rPr>
              <a:t>.</a:t>
            </a:r>
            <a:r>
              <a:rPr lang="es-ES_tradnl" sz="1200" i="1" dirty="0">
                <a:solidFill>
                  <a:srgbClr val="000000"/>
                </a:solidFill>
                <a:latin typeface="+mn-lt"/>
              </a:rPr>
              <a:t>   </a:t>
            </a:r>
            <a:r>
              <a:rPr lang="es-ES_tradnl" sz="1200" b="1" i="1" u="sng" dirty="0">
                <a:solidFill>
                  <a:srgbClr val="0000FF"/>
                </a:solidFill>
                <a:latin typeface="+mn-lt"/>
              </a:rPr>
              <a:t>Aceleración de Amortizaciones</a:t>
            </a:r>
            <a:r>
              <a:rPr lang="es-ES_tradnl" sz="1200" dirty="0">
                <a:solidFill>
                  <a:srgbClr val="000000"/>
                </a:solidFill>
                <a:latin typeface="+mn-lt"/>
              </a:rPr>
              <a:t>  para </a:t>
            </a:r>
            <a:r>
              <a:rPr lang="es-ES_tradnl" sz="1200" dirty="0" smtClean="0">
                <a:solidFill>
                  <a:srgbClr val="000000"/>
                </a:solidFill>
                <a:latin typeface="+mn-lt"/>
              </a:rPr>
              <a:t>:  </a:t>
            </a:r>
            <a:r>
              <a:rPr lang="es-ES_tradnl" sz="1200" dirty="0">
                <a:solidFill>
                  <a:srgbClr val="000000"/>
                </a:solidFill>
                <a:latin typeface="+mn-lt"/>
              </a:rPr>
              <a:t>ELEMENTOS </a:t>
            </a:r>
            <a:r>
              <a:rPr lang="es-ES_tradnl" sz="1200" u="sng" dirty="0" smtClean="0">
                <a:solidFill>
                  <a:srgbClr val="FF0000"/>
                </a:solidFill>
                <a:latin typeface="+mn-lt"/>
              </a:rPr>
              <a:t>NUEVOS y </a:t>
            </a:r>
            <a:r>
              <a:rPr lang="es-ES_tradnl" sz="1200" b="1" u="sng" dirty="0" smtClean="0">
                <a:solidFill>
                  <a:srgbClr val="FF0000"/>
                </a:solidFill>
                <a:latin typeface="+mn-lt"/>
              </a:rPr>
              <a:t>AFECTOS</a:t>
            </a:r>
            <a:r>
              <a:rPr lang="es-ES_tradnl" sz="1200" dirty="0" smtClean="0">
                <a:solidFill>
                  <a:srgbClr val="FF0000"/>
                </a:solidFill>
                <a:latin typeface="+mn-lt"/>
              </a:rPr>
              <a:t> </a:t>
            </a:r>
            <a:r>
              <a:rPr lang="es-ES_tradnl" sz="1200" dirty="0">
                <a:solidFill>
                  <a:srgbClr val="7030A0"/>
                </a:solidFill>
                <a:latin typeface="+mn-lt"/>
              </a:rPr>
              <a:t>de </a:t>
            </a:r>
            <a:r>
              <a:rPr lang="es-ES_tradnl" sz="1200" b="1" dirty="0">
                <a:solidFill>
                  <a:srgbClr val="7030A0"/>
                </a:solidFill>
                <a:latin typeface="+mn-lt"/>
              </a:rPr>
              <a:t>I.</a:t>
            </a:r>
            <a:r>
              <a:rPr lang="es-ES_tradnl" sz="1200" dirty="0">
                <a:solidFill>
                  <a:srgbClr val="7030A0"/>
                </a:solidFill>
                <a:latin typeface="+mn-lt"/>
              </a:rPr>
              <a:t> </a:t>
            </a:r>
            <a:r>
              <a:rPr lang="es-ES_tradnl" sz="1200" b="1" dirty="0">
                <a:solidFill>
                  <a:srgbClr val="7030A0"/>
                </a:solidFill>
                <a:latin typeface="+mn-lt"/>
              </a:rPr>
              <a:t>MATERIAL</a:t>
            </a:r>
            <a:r>
              <a:rPr lang="es-ES_tradnl" sz="1200" dirty="0">
                <a:solidFill>
                  <a:srgbClr val="7030A0"/>
                </a:solidFill>
                <a:latin typeface="+mn-lt"/>
              </a:rPr>
              <a:t> </a:t>
            </a:r>
            <a:r>
              <a:rPr lang="es-ES_tradnl" sz="1200" b="1" dirty="0">
                <a:solidFill>
                  <a:srgbClr val="7030A0"/>
                </a:solidFill>
                <a:latin typeface="+mn-lt"/>
              </a:rPr>
              <a:t>e INVERS. INMOBILIARIAS</a:t>
            </a:r>
            <a:endParaRPr lang="es-ES_tradnl" sz="1200" dirty="0">
              <a:solidFill>
                <a:srgbClr val="7030A0"/>
              </a:solidFill>
              <a:latin typeface="+mn-lt"/>
            </a:endParaRPr>
          </a:p>
          <a:p>
            <a:pPr>
              <a:spcBef>
                <a:spcPct val="25000"/>
              </a:spcBef>
            </a:pPr>
            <a:r>
              <a:rPr lang="es-ES_tradnl" sz="1200" dirty="0">
                <a:solidFill>
                  <a:srgbClr val="000000"/>
                </a:solidFill>
                <a:latin typeface="+mn-lt"/>
              </a:rPr>
              <a:t> </a:t>
            </a:r>
            <a:r>
              <a:rPr lang="es-ES_tradnl" sz="1200" dirty="0" smtClean="0">
                <a:solidFill>
                  <a:srgbClr val="000000"/>
                </a:solidFill>
                <a:latin typeface="+mn-lt"/>
              </a:rPr>
              <a:t>                                                                         ELEMENTOS </a:t>
            </a:r>
            <a:r>
              <a:rPr lang="es-ES_tradnl" sz="1200" u="sng" dirty="0" smtClean="0">
                <a:solidFill>
                  <a:srgbClr val="FF0000"/>
                </a:solidFill>
              </a:rPr>
              <a:t>AFECTOS </a:t>
            </a:r>
            <a:r>
              <a:rPr lang="es-ES_tradnl" sz="1200" dirty="0" smtClean="0">
                <a:solidFill>
                  <a:srgbClr val="7030A0"/>
                </a:solidFill>
              </a:rPr>
              <a:t>de </a:t>
            </a:r>
            <a:r>
              <a:rPr lang="es-ES_tradnl" sz="1200" dirty="0" smtClean="0">
                <a:solidFill>
                  <a:srgbClr val="7030A0"/>
                </a:solidFill>
                <a:latin typeface="+mn-lt"/>
              </a:rPr>
              <a:t> </a:t>
            </a:r>
            <a:r>
              <a:rPr lang="es-ES_tradnl" sz="1200" b="1" dirty="0">
                <a:solidFill>
                  <a:srgbClr val="7030A0"/>
                </a:solidFill>
                <a:latin typeface="+mn-lt"/>
              </a:rPr>
              <a:t>I. INTANGIBLE</a:t>
            </a:r>
          </a:p>
        </p:txBody>
      </p:sp>
      <p:sp>
        <p:nvSpPr>
          <p:cNvPr id="108591" name="Rectangle 47"/>
          <p:cNvSpPr>
            <a:spLocks noChangeArrowheads="1"/>
          </p:cNvSpPr>
          <p:nvPr/>
        </p:nvSpPr>
        <p:spPr bwMode="auto">
          <a:xfrm>
            <a:off x="3808058" y="3244334"/>
            <a:ext cx="3811942" cy="184666"/>
          </a:xfrm>
          <a:prstGeom prst="rect">
            <a:avLst/>
          </a:prstGeom>
          <a:noFill/>
          <a:ln w="9525">
            <a:noFill/>
            <a:miter lim="800000"/>
            <a:headEnd/>
            <a:tailEnd/>
          </a:ln>
        </p:spPr>
        <p:txBody>
          <a:bodyPr wrap="none" lIns="0" tIns="0" rIns="0" bIns="0">
            <a:spAutoFit/>
          </a:bodyPr>
          <a:lstStyle/>
          <a:p>
            <a:r>
              <a:rPr lang="es-ES_tradnl" sz="1200" b="1" dirty="0">
                <a:solidFill>
                  <a:srgbClr val="FF3300"/>
                </a:solidFill>
                <a:latin typeface="+mn-lt"/>
                <a:sym typeface="Monotype Sorts" charset="2"/>
              </a:rPr>
              <a:t></a:t>
            </a:r>
            <a:r>
              <a:rPr lang="es-ES_tradnl" sz="1200" dirty="0">
                <a:solidFill>
                  <a:srgbClr val="000000"/>
                </a:solidFill>
                <a:latin typeface="+mn-lt"/>
                <a:sym typeface="Monotype Sorts" charset="2"/>
              </a:rPr>
              <a:t>   </a:t>
            </a:r>
            <a:r>
              <a:rPr lang="es-ES_tradnl" sz="1200" b="1" dirty="0">
                <a:solidFill>
                  <a:srgbClr val="FF0000"/>
                </a:solidFill>
                <a:latin typeface="+mn-lt"/>
              </a:rPr>
              <a:t>Coeficiente Máximo x 2 (I.M.) y x 1,5 (I. I.)</a:t>
            </a:r>
            <a:r>
              <a:rPr lang="es-ES_tradnl" sz="1200" dirty="0">
                <a:solidFill>
                  <a:srgbClr val="000000"/>
                </a:solidFill>
                <a:latin typeface="+mn-lt"/>
              </a:rPr>
              <a:t>  </a:t>
            </a:r>
            <a:r>
              <a:rPr lang="es-ES_tradnl" sz="1200" b="1" dirty="0">
                <a:solidFill>
                  <a:srgbClr val="D60093"/>
                </a:solidFill>
                <a:latin typeface="+mn-lt"/>
              </a:rPr>
              <a:t>(</a:t>
            </a:r>
            <a:r>
              <a:rPr lang="es-ES_tradnl" sz="1200" b="1" dirty="0" smtClean="0">
                <a:solidFill>
                  <a:srgbClr val="D60093"/>
                </a:solidFill>
                <a:latin typeface="+mn-lt"/>
              </a:rPr>
              <a:t>103 </a:t>
            </a:r>
            <a:r>
              <a:rPr lang="es-ES_tradnl" sz="1200" b="1" dirty="0">
                <a:solidFill>
                  <a:srgbClr val="D60093"/>
                </a:solidFill>
                <a:latin typeface="+mn-lt"/>
              </a:rPr>
              <a:t>L)</a:t>
            </a:r>
          </a:p>
        </p:txBody>
      </p:sp>
      <p:sp>
        <p:nvSpPr>
          <p:cNvPr id="108596" name="Rectangle 52"/>
          <p:cNvSpPr>
            <a:spLocks noChangeArrowheads="1"/>
          </p:cNvSpPr>
          <p:nvPr/>
        </p:nvSpPr>
        <p:spPr bwMode="auto">
          <a:xfrm>
            <a:off x="142788" y="3587751"/>
            <a:ext cx="4276812" cy="415498"/>
          </a:xfrm>
          <a:prstGeom prst="rect">
            <a:avLst/>
          </a:prstGeom>
          <a:noFill/>
          <a:ln w="9525">
            <a:noFill/>
            <a:miter lim="800000"/>
            <a:headEnd/>
            <a:tailEnd/>
          </a:ln>
        </p:spPr>
        <p:txBody>
          <a:bodyPr wrap="none" lIns="0" tIns="0" rIns="0" bIns="0">
            <a:spAutoFit/>
          </a:bodyPr>
          <a:lstStyle/>
          <a:p>
            <a:r>
              <a:rPr lang="es-ES_tradnl" sz="1200" b="1" dirty="0" smtClean="0">
                <a:solidFill>
                  <a:srgbClr val="FF0000"/>
                </a:solidFill>
                <a:latin typeface="+mn-lt"/>
              </a:rPr>
              <a:t>3º</a:t>
            </a:r>
            <a:r>
              <a:rPr lang="es-ES_tradnl" sz="1200" b="1" dirty="0">
                <a:solidFill>
                  <a:srgbClr val="FF0000"/>
                </a:solidFill>
                <a:latin typeface="+mn-lt"/>
              </a:rPr>
              <a:t>.</a:t>
            </a:r>
            <a:r>
              <a:rPr lang="es-ES_tradnl" sz="1200" i="1" dirty="0">
                <a:solidFill>
                  <a:srgbClr val="000000"/>
                </a:solidFill>
                <a:latin typeface="+mn-lt"/>
              </a:rPr>
              <a:t>   Deducible  </a:t>
            </a:r>
            <a:r>
              <a:rPr lang="es-ES_tradnl" sz="1200" b="1" i="1" u="sng" dirty="0">
                <a:solidFill>
                  <a:srgbClr val="0000FF"/>
                </a:solidFill>
                <a:latin typeface="+mn-lt"/>
              </a:rPr>
              <a:t>Dotación  GLOBAL</a:t>
            </a:r>
            <a:r>
              <a:rPr lang="es-ES_tradnl" sz="1200" i="1" dirty="0">
                <a:solidFill>
                  <a:srgbClr val="000000"/>
                </a:solidFill>
                <a:latin typeface="+mn-lt"/>
              </a:rPr>
              <a:t>  </a:t>
            </a:r>
          </a:p>
          <a:p>
            <a:pPr>
              <a:spcBef>
                <a:spcPct val="25000"/>
              </a:spcBef>
            </a:pPr>
            <a:r>
              <a:rPr lang="es-ES_tradnl" sz="1200" i="1" dirty="0">
                <a:solidFill>
                  <a:srgbClr val="000000"/>
                </a:solidFill>
                <a:latin typeface="+mn-lt"/>
              </a:rPr>
              <a:t>para </a:t>
            </a:r>
            <a:r>
              <a:rPr lang="es-ES_tradnl" sz="1200" b="1" i="1" dirty="0">
                <a:solidFill>
                  <a:srgbClr val="0000FF"/>
                </a:solidFill>
                <a:latin typeface="+mn-lt"/>
              </a:rPr>
              <a:t>Pérdidas por Deterioro por  </a:t>
            </a:r>
            <a:r>
              <a:rPr lang="es-ES_tradnl" sz="1200" b="1" i="1" u="sng" dirty="0">
                <a:solidFill>
                  <a:srgbClr val="0000FF"/>
                </a:solidFill>
                <a:latin typeface="+mn-lt"/>
              </a:rPr>
              <a:t>insolvencias de deudores</a:t>
            </a:r>
          </a:p>
        </p:txBody>
      </p:sp>
      <p:sp>
        <p:nvSpPr>
          <p:cNvPr id="108601" name="Rectangle 57"/>
          <p:cNvSpPr>
            <a:spLocks noChangeArrowheads="1"/>
          </p:cNvSpPr>
          <p:nvPr/>
        </p:nvSpPr>
        <p:spPr bwMode="auto">
          <a:xfrm>
            <a:off x="4572000" y="3657600"/>
            <a:ext cx="4518865" cy="369332"/>
          </a:xfrm>
          <a:prstGeom prst="rect">
            <a:avLst/>
          </a:prstGeom>
          <a:noFill/>
          <a:ln w="9525">
            <a:noFill/>
            <a:miter lim="800000"/>
            <a:headEnd/>
            <a:tailEnd/>
          </a:ln>
        </p:spPr>
        <p:txBody>
          <a:bodyPr wrap="none" lIns="0" tIns="0" rIns="0" bIns="0">
            <a:spAutoFit/>
          </a:bodyPr>
          <a:lstStyle/>
          <a:p>
            <a:pPr>
              <a:buClr>
                <a:srgbClr val="FF0000"/>
              </a:buClr>
              <a:buFont typeface="Monotype Sorts" charset="2"/>
              <a:buChar char="å"/>
            </a:pPr>
            <a:r>
              <a:rPr lang="es-ES_tradnl" sz="1200" b="1" dirty="0">
                <a:solidFill>
                  <a:srgbClr val="000000"/>
                </a:solidFill>
                <a:latin typeface="+mn-lt"/>
              </a:rPr>
              <a:t> </a:t>
            </a:r>
            <a:r>
              <a:rPr lang="es-ES_tradnl" sz="1200" b="1" dirty="0">
                <a:solidFill>
                  <a:srgbClr val="FF0000"/>
                </a:solidFill>
                <a:latin typeface="+mn-lt"/>
              </a:rPr>
              <a:t>1% del saldo de deudores a la conclusión del período          </a:t>
            </a:r>
          </a:p>
          <a:p>
            <a:pPr>
              <a:buFont typeface="Monotype Sorts" charset="2"/>
              <a:buNone/>
            </a:pPr>
            <a:r>
              <a:rPr lang="es-ES_tradnl" sz="1200" dirty="0">
                <a:solidFill>
                  <a:srgbClr val="000000"/>
                </a:solidFill>
                <a:latin typeface="+mn-lt"/>
              </a:rPr>
              <a:t>                                            </a:t>
            </a:r>
            <a:r>
              <a:rPr lang="es-ES_tradnl" sz="1200" b="1" dirty="0">
                <a:solidFill>
                  <a:srgbClr val="D60093"/>
                </a:solidFill>
                <a:latin typeface="+mn-lt"/>
              </a:rPr>
              <a:t>(</a:t>
            </a:r>
            <a:r>
              <a:rPr lang="es-ES_tradnl" sz="1200" b="1" dirty="0" smtClean="0">
                <a:solidFill>
                  <a:srgbClr val="D60093"/>
                </a:solidFill>
                <a:latin typeface="+mn-lt"/>
              </a:rPr>
              <a:t>104 </a:t>
            </a:r>
            <a:r>
              <a:rPr lang="es-ES_tradnl" sz="1200" b="1" dirty="0">
                <a:solidFill>
                  <a:srgbClr val="D60093"/>
                </a:solidFill>
                <a:latin typeface="+mn-lt"/>
              </a:rPr>
              <a:t>L)</a:t>
            </a:r>
          </a:p>
        </p:txBody>
      </p:sp>
      <p:sp>
        <p:nvSpPr>
          <p:cNvPr id="108659" name="Rectangle 115"/>
          <p:cNvSpPr>
            <a:spLocks noChangeArrowheads="1"/>
          </p:cNvSpPr>
          <p:nvPr/>
        </p:nvSpPr>
        <p:spPr bwMode="auto">
          <a:xfrm>
            <a:off x="1167060" y="4387334"/>
            <a:ext cx="2338140" cy="184666"/>
          </a:xfrm>
          <a:prstGeom prst="rect">
            <a:avLst/>
          </a:prstGeom>
          <a:noFill/>
          <a:ln w="9525">
            <a:noFill/>
            <a:miter lim="800000"/>
            <a:headEnd/>
            <a:tailEnd/>
          </a:ln>
        </p:spPr>
        <p:txBody>
          <a:bodyPr wrap="none" lIns="0" tIns="0" rIns="0" bIns="0">
            <a:spAutoFit/>
          </a:bodyPr>
          <a:lstStyle/>
          <a:p>
            <a:r>
              <a:rPr lang="es-ES_tradnl" sz="1200" b="1" dirty="0">
                <a:solidFill>
                  <a:srgbClr val="FF0000"/>
                </a:solidFill>
                <a:latin typeface="+mn-lt"/>
              </a:rPr>
              <a:t>4</a:t>
            </a:r>
            <a:r>
              <a:rPr lang="es-ES_tradnl" sz="1200" b="1" dirty="0" smtClean="0">
                <a:solidFill>
                  <a:srgbClr val="FF0000"/>
                </a:solidFill>
                <a:latin typeface="+mn-lt"/>
              </a:rPr>
              <a:t>º</a:t>
            </a:r>
            <a:r>
              <a:rPr lang="es-ES_tradnl" sz="1200" b="1" dirty="0">
                <a:solidFill>
                  <a:srgbClr val="FF0000"/>
                </a:solidFill>
                <a:latin typeface="+mn-lt"/>
              </a:rPr>
              <a:t>.</a:t>
            </a:r>
            <a:r>
              <a:rPr lang="es-ES_tradnl" sz="1200" b="1" dirty="0">
                <a:solidFill>
                  <a:srgbClr val="000000"/>
                </a:solidFill>
                <a:latin typeface="+mn-lt"/>
              </a:rPr>
              <a:t>  </a:t>
            </a:r>
            <a:r>
              <a:rPr lang="es-ES_tradnl" sz="1200" dirty="0">
                <a:solidFill>
                  <a:srgbClr val="000000"/>
                </a:solidFill>
                <a:latin typeface="+mn-lt"/>
              </a:rPr>
              <a:t> </a:t>
            </a:r>
            <a:r>
              <a:rPr lang="es-ES_tradnl" sz="1200" b="1" dirty="0" smtClean="0">
                <a:solidFill>
                  <a:srgbClr val="0000FF"/>
                </a:solidFill>
                <a:latin typeface="+mn-lt"/>
              </a:rPr>
              <a:t>RESERVA de NIVELACIÓN</a:t>
            </a:r>
            <a:r>
              <a:rPr lang="es-ES_tradnl" sz="1200" dirty="0" smtClean="0">
                <a:solidFill>
                  <a:srgbClr val="000000"/>
                </a:solidFill>
                <a:latin typeface="+mn-lt"/>
              </a:rPr>
              <a:t> :</a:t>
            </a:r>
            <a:endParaRPr lang="es-ES_tradnl" sz="1200" dirty="0">
              <a:solidFill>
                <a:srgbClr val="000000"/>
              </a:solidFill>
              <a:latin typeface="+mn-lt"/>
            </a:endParaRPr>
          </a:p>
        </p:txBody>
      </p:sp>
      <p:sp>
        <p:nvSpPr>
          <p:cNvPr id="108629" name="Rectangle 85"/>
          <p:cNvSpPr>
            <a:spLocks noChangeArrowheads="1"/>
          </p:cNvSpPr>
          <p:nvPr/>
        </p:nvSpPr>
        <p:spPr bwMode="auto">
          <a:xfrm>
            <a:off x="464133" y="5099051"/>
            <a:ext cx="3879267" cy="184666"/>
          </a:xfrm>
          <a:prstGeom prst="rect">
            <a:avLst/>
          </a:prstGeom>
          <a:noFill/>
          <a:ln w="9525">
            <a:noFill/>
            <a:miter lim="800000"/>
            <a:headEnd/>
            <a:tailEnd/>
          </a:ln>
        </p:spPr>
        <p:txBody>
          <a:bodyPr wrap="none" lIns="0" tIns="0" rIns="0" bIns="0">
            <a:spAutoFit/>
          </a:bodyPr>
          <a:lstStyle/>
          <a:p>
            <a:r>
              <a:rPr lang="es-ES_tradnl" sz="1200" b="1" dirty="0">
                <a:solidFill>
                  <a:srgbClr val="FF0000"/>
                </a:solidFill>
                <a:latin typeface="+mn-lt"/>
              </a:rPr>
              <a:t>5</a:t>
            </a:r>
            <a:r>
              <a:rPr lang="es-ES_tradnl" sz="1200" b="1" dirty="0" smtClean="0">
                <a:solidFill>
                  <a:srgbClr val="FF0000"/>
                </a:solidFill>
                <a:latin typeface="+mn-lt"/>
              </a:rPr>
              <a:t>º</a:t>
            </a:r>
            <a:r>
              <a:rPr lang="es-ES_tradnl" sz="1200" b="1" dirty="0">
                <a:solidFill>
                  <a:srgbClr val="FF0000"/>
                </a:solidFill>
                <a:latin typeface="+mn-lt"/>
              </a:rPr>
              <a:t>.</a:t>
            </a:r>
            <a:r>
              <a:rPr lang="es-ES_tradnl" sz="1200" dirty="0">
                <a:solidFill>
                  <a:srgbClr val="000000"/>
                </a:solidFill>
                <a:latin typeface="+mn-lt"/>
              </a:rPr>
              <a:t>   En  ARRENDAMIENTO FINANCIERO  (</a:t>
            </a:r>
            <a:r>
              <a:rPr lang="es-ES_tradnl" sz="1200" b="1" u="sng" dirty="0">
                <a:solidFill>
                  <a:srgbClr val="0000FF"/>
                </a:solidFill>
                <a:latin typeface="+mn-lt"/>
              </a:rPr>
              <a:t>LEASING</a:t>
            </a:r>
            <a:r>
              <a:rPr lang="es-ES_tradnl" sz="1200" dirty="0">
                <a:solidFill>
                  <a:srgbClr val="000000"/>
                </a:solidFill>
                <a:latin typeface="+mn-lt"/>
              </a:rPr>
              <a:t>) :</a:t>
            </a:r>
          </a:p>
        </p:txBody>
      </p:sp>
      <p:sp>
        <p:nvSpPr>
          <p:cNvPr id="108633" name="Rectangle 89"/>
          <p:cNvSpPr>
            <a:spLocks noChangeArrowheads="1"/>
          </p:cNvSpPr>
          <p:nvPr/>
        </p:nvSpPr>
        <p:spPr bwMode="auto">
          <a:xfrm>
            <a:off x="3733800" y="5029200"/>
            <a:ext cx="5493748" cy="415498"/>
          </a:xfrm>
          <a:prstGeom prst="rect">
            <a:avLst/>
          </a:prstGeom>
          <a:noFill/>
          <a:ln w="9525">
            <a:noFill/>
            <a:miter lim="800000"/>
            <a:headEnd/>
            <a:tailEnd/>
          </a:ln>
        </p:spPr>
        <p:txBody>
          <a:bodyPr wrap="none" lIns="0" tIns="0" rIns="0" bIns="0">
            <a:spAutoFit/>
          </a:bodyPr>
          <a:lstStyle/>
          <a:p>
            <a:pPr algn="ctr"/>
            <a:r>
              <a:rPr lang="es-ES_tradnl" sz="1200" b="1" i="1" dirty="0">
                <a:solidFill>
                  <a:srgbClr val="000000"/>
                </a:solidFill>
                <a:latin typeface="+mn-lt"/>
              </a:rPr>
              <a:t>Deducibilidad   </a:t>
            </a:r>
            <a:r>
              <a:rPr lang="es-ES_tradnl" sz="1200" b="1" dirty="0">
                <a:solidFill>
                  <a:srgbClr val="000000"/>
                </a:solidFill>
                <a:latin typeface="+mn-lt"/>
              </a:rPr>
              <a:t>CUOTAS RECUPERACION DE COSTE:</a:t>
            </a:r>
          </a:p>
          <a:p>
            <a:pPr algn="ctr">
              <a:spcBef>
                <a:spcPct val="25000"/>
              </a:spcBef>
            </a:pPr>
            <a:r>
              <a:rPr lang="es-ES_tradnl" sz="1200" b="1" dirty="0" smtClean="0">
                <a:solidFill>
                  <a:srgbClr val="FF3300"/>
                </a:solidFill>
                <a:latin typeface="+mn-lt"/>
                <a:sym typeface="Monotype Sorts" charset="2"/>
              </a:rPr>
              <a:t>                     </a:t>
            </a:r>
            <a:r>
              <a:rPr lang="es-ES_tradnl" sz="1200" dirty="0" smtClean="0">
                <a:solidFill>
                  <a:srgbClr val="000000"/>
                </a:solidFill>
                <a:latin typeface="+mn-lt"/>
                <a:sym typeface="Monotype Sorts" charset="2"/>
              </a:rPr>
              <a:t>   </a:t>
            </a:r>
            <a:r>
              <a:rPr lang="es-ES_tradnl" sz="1200" b="1" dirty="0">
                <a:solidFill>
                  <a:srgbClr val="FF0000"/>
                </a:solidFill>
                <a:latin typeface="+mn-lt"/>
              </a:rPr>
              <a:t>hasta el limite de :   3 x </a:t>
            </a:r>
            <a:r>
              <a:rPr lang="es-ES_tradnl" sz="1200" b="1" dirty="0" err="1">
                <a:solidFill>
                  <a:srgbClr val="FF0000"/>
                </a:solidFill>
                <a:latin typeface="+mn-lt"/>
              </a:rPr>
              <a:t>Coef</a:t>
            </a:r>
            <a:r>
              <a:rPr lang="es-ES_tradnl" sz="1200" b="1" dirty="0">
                <a:solidFill>
                  <a:srgbClr val="FF0000"/>
                </a:solidFill>
                <a:latin typeface="+mn-lt"/>
              </a:rPr>
              <a:t>. Max.  Amortización</a:t>
            </a:r>
            <a:r>
              <a:rPr lang="es-ES_tradnl" sz="1200" dirty="0">
                <a:solidFill>
                  <a:srgbClr val="FF0000"/>
                </a:solidFill>
                <a:latin typeface="+mn-lt"/>
              </a:rPr>
              <a:t>    </a:t>
            </a:r>
            <a:r>
              <a:rPr lang="es-ES_tradnl" sz="1200" b="1" dirty="0">
                <a:solidFill>
                  <a:srgbClr val="D60093"/>
                </a:solidFill>
                <a:latin typeface="+mn-lt"/>
              </a:rPr>
              <a:t>(</a:t>
            </a:r>
            <a:r>
              <a:rPr lang="es-ES_tradnl" sz="1200" b="1" dirty="0" smtClean="0">
                <a:solidFill>
                  <a:srgbClr val="D60093"/>
                </a:solidFill>
                <a:latin typeface="+mn-lt"/>
              </a:rPr>
              <a:t>106.6 </a:t>
            </a:r>
            <a:r>
              <a:rPr lang="es-ES_tradnl" sz="1200" b="1" dirty="0">
                <a:solidFill>
                  <a:srgbClr val="D60093"/>
                </a:solidFill>
                <a:latin typeface="+mn-lt"/>
              </a:rPr>
              <a:t>L)</a:t>
            </a:r>
          </a:p>
        </p:txBody>
      </p:sp>
      <p:sp>
        <p:nvSpPr>
          <p:cNvPr id="108641" name="Rectangle 97"/>
          <p:cNvSpPr>
            <a:spLocks noChangeArrowheads="1"/>
          </p:cNvSpPr>
          <p:nvPr/>
        </p:nvSpPr>
        <p:spPr bwMode="auto">
          <a:xfrm>
            <a:off x="914674" y="5802868"/>
            <a:ext cx="2070696" cy="369332"/>
          </a:xfrm>
          <a:prstGeom prst="rect">
            <a:avLst/>
          </a:prstGeom>
          <a:noFill/>
          <a:ln w="9525">
            <a:noFill/>
            <a:miter lim="800000"/>
            <a:headEnd/>
            <a:tailEnd/>
          </a:ln>
        </p:spPr>
        <p:txBody>
          <a:bodyPr wrap="none" lIns="0" tIns="0" rIns="0" bIns="0">
            <a:spAutoFit/>
          </a:bodyPr>
          <a:lstStyle/>
          <a:p>
            <a:r>
              <a:rPr lang="es-ES_tradnl" sz="1200" b="1" dirty="0" smtClean="0">
                <a:solidFill>
                  <a:srgbClr val="FF0000"/>
                </a:solidFill>
                <a:latin typeface="+mn-lt"/>
              </a:rPr>
              <a:t>6º a).</a:t>
            </a:r>
            <a:r>
              <a:rPr lang="es-ES_tradnl" sz="1200" dirty="0" smtClean="0">
                <a:solidFill>
                  <a:srgbClr val="000000"/>
                </a:solidFill>
                <a:latin typeface="+mn-lt"/>
              </a:rPr>
              <a:t>   </a:t>
            </a:r>
            <a:r>
              <a:rPr lang="es-ES_tradnl" sz="1200" b="1" u="sng" dirty="0">
                <a:solidFill>
                  <a:srgbClr val="0000FF"/>
                </a:solidFill>
                <a:latin typeface="+mn-lt"/>
              </a:rPr>
              <a:t>TIPO DE </a:t>
            </a:r>
            <a:r>
              <a:rPr lang="es-ES_tradnl" sz="1200" b="1" u="sng" dirty="0" smtClean="0">
                <a:solidFill>
                  <a:srgbClr val="0000FF"/>
                </a:solidFill>
                <a:latin typeface="+mn-lt"/>
              </a:rPr>
              <a:t>GRAVAMEN</a:t>
            </a:r>
            <a:r>
              <a:rPr lang="es-ES_tradnl" sz="1200" dirty="0" smtClean="0">
                <a:solidFill>
                  <a:srgbClr val="000000"/>
                </a:solidFill>
                <a:latin typeface="+mn-lt"/>
              </a:rPr>
              <a:t>:</a:t>
            </a:r>
          </a:p>
          <a:p>
            <a:r>
              <a:rPr lang="es-ES_tradnl" sz="1200" b="1" dirty="0" smtClean="0">
                <a:solidFill>
                  <a:srgbClr val="FF0000"/>
                </a:solidFill>
                <a:latin typeface="+mn-lt"/>
              </a:rPr>
              <a:t>              Para 2015</a:t>
            </a:r>
            <a:endParaRPr lang="es-ES_tradnl" sz="1200" b="1" dirty="0">
              <a:solidFill>
                <a:srgbClr val="FF0000"/>
              </a:solidFill>
              <a:latin typeface="+mn-lt"/>
            </a:endParaRPr>
          </a:p>
        </p:txBody>
      </p:sp>
      <p:sp>
        <p:nvSpPr>
          <p:cNvPr id="108650" name="Rectangle 106"/>
          <p:cNvSpPr>
            <a:spLocks noChangeArrowheads="1"/>
          </p:cNvSpPr>
          <p:nvPr/>
        </p:nvSpPr>
        <p:spPr bwMode="auto">
          <a:xfrm>
            <a:off x="3171165" y="5981700"/>
            <a:ext cx="1259961" cy="184666"/>
          </a:xfrm>
          <a:prstGeom prst="rect">
            <a:avLst/>
          </a:prstGeom>
          <a:noFill/>
          <a:ln w="9525">
            <a:noFill/>
            <a:miter lim="800000"/>
            <a:headEnd/>
            <a:tailEnd/>
          </a:ln>
        </p:spPr>
        <p:txBody>
          <a:bodyPr wrap="none" lIns="0" tIns="0" rIns="0" bIns="0">
            <a:spAutoFit/>
          </a:bodyPr>
          <a:lstStyle/>
          <a:p>
            <a:r>
              <a:rPr lang="es-ES_tradnl" sz="1200" dirty="0">
                <a:solidFill>
                  <a:srgbClr val="D60093"/>
                </a:solidFill>
                <a:latin typeface="+mn-lt"/>
              </a:rPr>
              <a:t>•</a:t>
            </a:r>
            <a:r>
              <a:rPr lang="es-ES_tradnl" sz="1200" dirty="0">
                <a:solidFill>
                  <a:srgbClr val="000000"/>
                </a:solidFill>
                <a:latin typeface="+mn-lt"/>
              </a:rPr>
              <a:t>   Resto  </a:t>
            </a:r>
            <a:r>
              <a:rPr lang="es-ES_tradnl" sz="1200" dirty="0">
                <a:solidFill>
                  <a:srgbClr val="000000"/>
                </a:solidFill>
                <a:latin typeface="+mn-lt"/>
                <a:sym typeface="Symbol" pitchFamily="18" charset="2"/>
              </a:rPr>
              <a:t></a:t>
            </a:r>
            <a:r>
              <a:rPr lang="es-ES_tradnl" sz="1200" dirty="0">
                <a:solidFill>
                  <a:srgbClr val="000000"/>
                </a:solidFill>
                <a:latin typeface="+mn-lt"/>
              </a:rPr>
              <a:t>   </a:t>
            </a:r>
            <a:r>
              <a:rPr lang="es-ES_tradnl" sz="1200" b="1" dirty="0" smtClean="0">
                <a:solidFill>
                  <a:srgbClr val="FF0000"/>
                </a:solidFill>
                <a:latin typeface="+mn-lt"/>
              </a:rPr>
              <a:t>28%</a:t>
            </a:r>
            <a:endParaRPr lang="es-ES_tradnl" sz="1200" b="1" dirty="0">
              <a:solidFill>
                <a:srgbClr val="FF0000"/>
              </a:solidFill>
              <a:latin typeface="+mn-lt"/>
            </a:endParaRPr>
          </a:p>
        </p:txBody>
      </p:sp>
      <p:sp>
        <p:nvSpPr>
          <p:cNvPr id="108670" name="Line 126"/>
          <p:cNvSpPr>
            <a:spLocks noChangeShapeType="1"/>
          </p:cNvSpPr>
          <p:nvPr/>
        </p:nvSpPr>
        <p:spPr bwMode="auto">
          <a:xfrm>
            <a:off x="3124200" y="5775326"/>
            <a:ext cx="0" cy="341313"/>
          </a:xfrm>
          <a:prstGeom prst="line">
            <a:avLst/>
          </a:prstGeom>
          <a:noFill/>
          <a:ln w="9525">
            <a:solidFill>
              <a:srgbClr val="009900"/>
            </a:solidFill>
            <a:round/>
            <a:headEnd/>
            <a:tailEnd/>
          </a:ln>
          <a:effectLst/>
        </p:spPr>
        <p:txBody>
          <a:bodyPr wrap="none" anchor="ctr"/>
          <a:lstStyle/>
          <a:p>
            <a:endParaRPr lang="es-ES_tradnl" sz="1200">
              <a:latin typeface="+mn-lt"/>
            </a:endParaRPr>
          </a:p>
        </p:txBody>
      </p:sp>
      <p:sp>
        <p:nvSpPr>
          <p:cNvPr id="108671" name="Line 127"/>
          <p:cNvSpPr>
            <a:spLocks noChangeShapeType="1"/>
          </p:cNvSpPr>
          <p:nvPr/>
        </p:nvSpPr>
        <p:spPr bwMode="auto">
          <a:xfrm>
            <a:off x="3733800" y="4298950"/>
            <a:ext cx="0" cy="349250"/>
          </a:xfrm>
          <a:prstGeom prst="line">
            <a:avLst/>
          </a:prstGeom>
          <a:noFill/>
          <a:ln w="9525">
            <a:solidFill>
              <a:srgbClr val="009900"/>
            </a:solidFill>
            <a:round/>
            <a:headEnd/>
            <a:tailEnd/>
          </a:ln>
          <a:effectLst/>
        </p:spPr>
        <p:txBody>
          <a:bodyPr wrap="none" anchor="ctr"/>
          <a:lstStyle/>
          <a:p>
            <a:endParaRPr lang="es-ES_tradnl" sz="1200">
              <a:latin typeface="+mn-lt"/>
            </a:endParaRPr>
          </a:p>
        </p:txBody>
      </p:sp>
      <p:sp>
        <p:nvSpPr>
          <p:cNvPr id="108679" name="Rectangle 135"/>
          <p:cNvSpPr>
            <a:spLocks noChangeArrowheads="1"/>
          </p:cNvSpPr>
          <p:nvPr/>
        </p:nvSpPr>
        <p:spPr bwMode="auto">
          <a:xfrm>
            <a:off x="3166323" y="5734050"/>
            <a:ext cx="3615477" cy="184666"/>
          </a:xfrm>
          <a:prstGeom prst="rect">
            <a:avLst/>
          </a:prstGeom>
          <a:noFill/>
          <a:ln w="9525">
            <a:noFill/>
            <a:miter lim="800000"/>
            <a:headEnd/>
            <a:tailEnd/>
          </a:ln>
        </p:spPr>
        <p:txBody>
          <a:bodyPr wrap="none" lIns="0" tIns="0" rIns="0" bIns="0">
            <a:spAutoFit/>
          </a:bodyPr>
          <a:lstStyle/>
          <a:p>
            <a:r>
              <a:rPr lang="es-ES_tradnl" sz="1200" dirty="0">
                <a:solidFill>
                  <a:srgbClr val="D60093"/>
                </a:solidFill>
                <a:latin typeface="+mn-lt"/>
              </a:rPr>
              <a:t>•</a:t>
            </a:r>
            <a:r>
              <a:rPr lang="es-ES_tradnl" sz="1200" dirty="0">
                <a:solidFill>
                  <a:srgbClr val="000000"/>
                </a:solidFill>
                <a:latin typeface="+mn-lt"/>
              </a:rPr>
              <a:t>   Por BI </a:t>
            </a:r>
            <a:r>
              <a:rPr lang="es-ES_tradnl" sz="1200" b="1" dirty="0">
                <a:solidFill>
                  <a:srgbClr val="FF0000"/>
                </a:solidFill>
                <a:latin typeface="+mn-lt"/>
              </a:rPr>
              <a:t>hasta </a:t>
            </a:r>
            <a:r>
              <a:rPr lang="es-ES_tradnl" sz="1200" b="1" dirty="0" smtClean="0">
                <a:solidFill>
                  <a:srgbClr val="FF0000"/>
                </a:solidFill>
                <a:latin typeface="+mn-lt"/>
              </a:rPr>
              <a:t>300.000 €</a:t>
            </a:r>
            <a:r>
              <a:rPr lang="es-ES_tradnl" sz="1200" b="1" dirty="0" smtClean="0">
                <a:solidFill>
                  <a:srgbClr val="000099"/>
                </a:solidFill>
                <a:latin typeface="+mn-lt"/>
              </a:rPr>
              <a:t> </a:t>
            </a:r>
            <a:r>
              <a:rPr lang="es-ES_tradnl" sz="1200" b="1" dirty="0" smtClean="0">
                <a:solidFill>
                  <a:srgbClr val="000000"/>
                </a:solidFill>
                <a:latin typeface="+mn-lt"/>
              </a:rPr>
              <a:t>   </a:t>
            </a:r>
            <a:r>
              <a:rPr lang="es-ES_tradnl" sz="1200" dirty="0">
                <a:solidFill>
                  <a:srgbClr val="000000"/>
                </a:solidFill>
                <a:latin typeface="+mn-lt"/>
                <a:sym typeface="Symbol" pitchFamily="18" charset="2"/>
              </a:rPr>
              <a:t></a:t>
            </a:r>
            <a:r>
              <a:rPr lang="es-ES_tradnl" sz="1200" dirty="0">
                <a:solidFill>
                  <a:srgbClr val="000000"/>
                </a:solidFill>
                <a:latin typeface="+mn-lt"/>
              </a:rPr>
              <a:t>  </a:t>
            </a:r>
            <a:r>
              <a:rPr lang="es-ES_tradnl" sz="1200" b="1" dirty="0">
                <a:solidFill>
                  <a:srgbClr val="FF0000"/>
                </a:solidFill>
                <a:latin typeface="+mn-lt"/>
              </a:rPr>
              <a:t>25%</a:t>
            </a:r>
            <a:r>
              <a:rPr lang="es-ES_tradnl" sz="1200" dirty="0">
                <a:solidFill>
                  <a:srgbClr val="000000"/>
                </a:solidFill>
                <a:latin typeface="+mn-lt"/>
              </a:rPr>
              <a:t>   </a:t>
            </a:r>
            <a:r>
              <a:rPr lang="es-ES_tradnl" sz="1200" dirty="0" smtClean="0">
                <a:solidFill>
                  <a:srgbClr val="000000"/>
                </a:solidFill>
                <a:latin typeface="+mn-lt"/>
              </a:rPr>
              <a:t> </a:t>
            </a:r>
            <a:r>
              <a:rPr lang="es-ES_tradnl" sz="1200" b="1" dirty="0" smtClean="0">
                <a:solidFill>
                  <a:srgbClr val="D60093"/>
                </a:solidFill>
                <a:latin typeface="+mn-lt"/>
              </a:rPr>
              <a:t>(DA 34ª </a:t>
            </a:r>
            <a:r>
              <a:rPr lang="es-ES_tradnl" sz="1200" b="1" dirty="0">
                <a:solidFill>
                  <a:srgbClr val="D60093"/>
                </a:solidFill>
                <a:latin typeface="+mn-lt"/>
              </a:rPr>
              <a:t>L)</a:t>
            </a:r>
            <a:r>
              <a:rPr lang="es-ES_tradnl" sz="1200" dirty="0">
                <a:solidFill>
                  <a:srgbClr val="000000"/>
                </a:solidFill>
                <a:latin typeface="+mn-lt"/>
              </a:rPr>
              <a:t>    </a:t>
            </a:r>
          </a:p>
        </p:txBody>
      </p:sp>
      <p:sp>
        <p:nvSpPr>
          <p:cNvPr id="34" name="33 Rectángulo"/>
          <p:cNvSpPr/>
          <p:nvPr/>
        </p:nvSpPr>
        <p:spPr>
          <a:xfrm>
            <a:off x="3886200" y="4262735"/>
            <a:ext cx="2917786" cy="461665"/>
          </a:xfrm>
          <a:prstGeom prst="rect">
            <a:avLst/>
          </a:prstGeom>
        </p:spPr>
        <p:txBody>
          <a:bodyPr wrap="none">
            <a:spAutoFit/>
          </a:bodyPr>
          <a:lstStyle/>
          <a:p>
            <a:pPr marL="342900" indent="-342900" algn="l">
              <a:buFont typeface="Wingdings" pitchFamily="2" charset="2"/>
              <a:buNone/>
            </a:pPr>
            <a:r>
              <a:rPr lang="es-ES_tradnl" sz="1200" b="1" dirty="0" smtClean="0">
                <a:solidFill>
                  <a:srgbClr val="000066"/>
                </a:solidFill>
                <a:latin typeface="+mn-lt"/>
              </a:rPr>
              <a:t>R = 10% s/ BI+;  R ≤ 1.000.000 €</a:t>
            </a:r>
          </a:p>
          <a:p>
            <a:pPr marL="342900" indent="-342900" algn="l">
              <a:buFont typeface="Wingdings" pitchFamily="2" charset="2"/>
              <a:buNone/>
            </a:pPr>
            <a:r>
              <a:rPr lang="es-ES_tradnl" sz="1200" b="1" dirty="0" smtClean="0">
                <a:solidFill>
                  <a:srgbClr val="000066"/>
                </a:solidFill>
                <a:latin typeface="+mn-lt"/>
              </a:rPr>
              <a:t>Adición: a los 5 años [si BI (-) antes]  </a:t>
            </a:r>
            <a:endParaRPr lang="es-ES_tradnl" sz="1200" b="1" dirty="0">
              <a:solidFill>
                <a:srgbClr val="FF0000"/>
              </a:solidFill>
              <a:latin typeface="+mn-lt"/>
            </a:endParaRPr>
          </a:p>
        </p:txBody>
      </p:sp>
      <p:sp>
        <p:nvSpPr>
          <p:cNvPr id="35" name="34 Rectángulo"/>
          <p:cNvSpPr/>
          <p:nvPr/>
        </p:nvSpPr>
        <p:spPr>
          <a:xfrm>
            <a:off x="6788694" y="4309646"/>
            <a:ext cx="1059906" cy="338554"/>
          </a:xfrm>
          <a:prstGeom prst="rect">
            <a:avLst/>
          </a:prstGeom>
        </p:spPr>
        <p:txBody>
          <a:bodyPr wrap="none">
            <a:spAutoFit/>
          </a:bodyPr>
          <a:lstStyle/>
          <a:p>
            <a:r>
              <a:rPr lang="es-ES_tradnl" dirty="0" smtClean="0">
                <a:solidFill>
                  <a:srgbClr val="000000"/>
                </a:solidFill>
              </a:rPr>
              <a:t> </a:t>
            </a:r>
            <a:r>
              <a:rPr lang="es-ES_tradnl" sz="1200" b="1" dirty="0" smtClean="0">
                <a:solidFill>
                  <a:srgbClr val="D60093"/>
                </a:solidFill>
                <a:latin typeface="+mn-lt"/>
              </a:rPr>
              <a:t>(Art. 105 L)</a:t>
            </a:r>
            <a:endParaRPr lang="es-ES_tradnl" sz="1200" dirty="0">
              <a:latin typeface="+mn-lt"/>
            </a:endParaRPr>
          </a:p>
        </p:txBody>
      </p:sp>
      <p:sp>
        <p:nvSpPr>
          <p:cNvPr id="23" name="Rectangle 97"/>
          <p:cNvSpPr>
            <a:spLocks noChangeArrowheads="1"/>
          </p:cNvSpPr>
          <p:nvPr/>
        </p:nvSpPr>
        <p:spPr bwMode="auto">
          <a:xfrm>
            <a:off x="914400" y="6336268"/>
            <a:ext cx="2080314" cy="369332"/>
          </a:xfrm>
          <a:prstGeom prst="rect">
            <a:avLst/>
          </a:prstGeom>
          <a:noFill/>
          <a:ln w="9525">
            <a:noFill/>
            <a:miter lim="800000"/>
            <a:headEnd/>
            <a:tailEnd/>
          </a:ln>
        </p:spPr>
        <p:txBody>
          <a:bodyPr wrap="none" lIns="0" tIns="0" rIns="0" bIns="0">
            <a:spAutoFit/>
          </a:bodyPr>
          <a:lstStyle/>
          <a:p>
            <a:r>
              <a:rPr lang="es-ES_tradnl" sz="1200" b="1" dirty="0" smtClean="0">
                <a:solidFill>
                  <a:srgbClr val="FF0000"/>
                </a:solidFill>
                <a:latin typeface="+mn-lt"/>
              </a:rPr>
              <a:t>6º b).</a:t>
            </a:r>
            <a:r>
              <a:rPr lang="es-ES_tradnl" sz="1200" dirty="0" smtClean="0">
                <a:solidFill>
                  <a:srgbClr val="000000"/>
                </a:solidFill>
                <a:latin typeface="+mn-lt"/>
              </a:rPr>
              <a:t>   </a:t>
            </a:r>
            <a:r>
              <a:rPr lang="es-ES_tradnl" sz="1200" b="1" u="sng" dirty="0">
                <a:solidFill>
                  <a:srgbClr val="0000FF"/>
                </a:solidFill>
                <a:latin typeface="+mn-lt"/>
              </a:rPr>
              <a:t>TIPO DE </a:t>
            </a:r>
            <a:r>
              <a:rPr lang="es-ES_tradnl" sz="1200" b="1" u="sng" dirty="0" smtClean="0">
                <a:solidFill>
                  <a:srgbClr val="0000FF"/>
                </a:solidFill>
                <a:latin typeface="+mn-lt"/>
              </a:rPr>
              <a:t>GRAVAMEN</a:t>
            </a:r>
            <a:r>
              <a:rPr lang="es-ES_tradnl" sz="1200" dirty="0" smtClean="0">
                <a:solidFill>
                  <a:srgbClr val="000000"/>
                </a:solidFill>
                <a:latin typeface="+mn-lt"/>
              </a:rPr>
              <a:t>:</a:t>
            </a:r>
          </a:p>
          <a:p>
            <a:r>
              <a:rPr lang="es-ES_tradnl" sz="1200" b="1" dirty="0" smtClean="0">
                <a:solidFill>
                  <a:srgbClr val="FF0000"/>
                </a:solidFill>
                <a:latin typeface="+mn-lt"/>
              </a:rPr>
              <a:t>            </a:t>
            </a:r>
            <a:r>
              <a:rPr lang="es-ES_tradnl" sz="1200" b="1" u="sng" dirty="0" smtClean="0">
                <a:solidFill>
                  <a:srgbClr val="FF0000"/>
                </a:solidFill>
                <a:latin typeface="+mn-lt"/>
              </a:rPr>
              <a:t>Desde</a:t>
            </a:r>
            <a:r>
              <a:rPr lang="es-ES_tradnl" sz="1200" b="1" dirty="0" smtClean="0">
                <a:solidFill>
                  <a:srgbClr val="FF0000"/>
                </a:solidFill>
                <a:latin typeface="+mn-lt"/>
              </a:rPr>
              <a:t> 2016</a:t>
            </a:r>
            <a:endParaRPr lang="es-ES_tradnl" sz="1200" b="1" dirty="0">
              <a:solidFill>
                <a:srgbClr val="FF0000"/>
              </a:solidFill>
              <a:latin typeface="+mn-lt"/>
            </a:endParaRPr>
          </a:p>
        </p:txBody>
      </p:sp>
      <p:sp>
        <p:nvSpPr>
          <p:cNvPr id="24" name="Rectangle 135"/>
          <p:cNvSpPr>
            <a:spLocks noChangeArrowheads="1"/>
          </p:cNvSpPr>
          <p:nvPr/>
        </p:nvSpPr>
        <p:spPr bwMode="auto">
          <a:xfrm>
            <a:off x="3222398" y="6400800"/>
            <a:ext cx="3571492" cy="184666"/>
          </a:xfrm>
          <a:prstGeom prst="rect">
            <a:avLst/>
          </a:prstGeom>
          <a:noFill/>
          <a:ln w="9525">
            <a:noFill/>
            <a:miter lim="800000"/>
            <a:headEnd/>
            <a:tailEnd/>
          </a:ln>
        </p:spPr>
        <p:txBody>
          <a:bodyPr wrap="none" lIns="0" tIns="0" rIns="0" bIns="0">
            <a:spAutoFit/>
          </a:bodyPr>
          <a:lstStyle/>
          <a:p>
            <a:r>
              <a:rPr lang="es-ES_tradnl" sz="1200" dirty="0">
                <a:solidFill>
                  <a:srgbClr val="D60093"/>
                </a:solidFill>
                <a:latin typeface="+mn-lt"/>
              </a:rPr>
              <a:t>•</a:t>
            </a:r>
            <a:r>
              <a:rPr lang="es-ES_tradnl" sz="1200" dirty="0">
                <a:solidFill>
                  <a:srgbClr val="000000"/>
                </a:solidFill>
                <a:latin typeface="+mn-lt"/>
              </a:rPr>
              <a:t>   Por </a:t>
            </a:r>
            <a:r>
              <a:rPr lang="es-ES_tradnl" sz="1200" dirty="0" smtClean="0">
                <a:solidFill>
                  <a:srgbClr val="000000"/>
                </a:solidFill>
                <a:latin typeface="+mn-lt"/>
              </a:rPr>
              <a:t>la totalidad  de la BI </a:t>
            </a:r>
            <a:r>
              <a:rPr lang="es-ES_tradnl" sz="1200" b="1" dirty="0" smtClean="0">
                <a:solidFill>
                  <a:srgbClr val="000000"/>
                </a:solidFill>
                <a:latin typeface="+mn-lt"/>
              </a:rPr>
              <a:t>   </a:t>
            </a:r>
            <a:r>
              <a:rPr lang="es-ES_tradnl" sz="1200" dirty="0">
                <a:solidFill>
                  <a:srgbClr val="000000"/>
                </a:solidFill>
                <a:latin typeface="+mn-lt"/>
                <a:sym typeface="Symbol" pitchFamily="18" charset="2"/>
              </a:rPr>
              <a:t></a:t>
            </a:r>
            <a:r>
              <a:rPr lang="es-ES_tradnl" sz="1200" dirty="0">
                <a:solidFill>
                  <a:srgbClr val="000000"/>
                </a:solidFill>
                <a:latin typeface="+mn-lt"/>
              </a:rPr>
              <a:t>  </a:t>
            </a:r>
            <a:r>
              <a:rPr lang="es-ES_tradnl" sz="1200" b="1" dirty="0">
                <a:solidFill>
                  <a:srgbClr val="FF0000"/>
                </a:solidFill>
                <a:latin typeface="+mn-lt"/>
              </a:rPr>
              <a:t>25%</a:t>
            </a:r>
            <a:r>
              <a:rPr lang="es-ES_tradnl" sz="1200" dirty="0">
                <a:solidFill>
                  <a:srgbClr val="000000"/>
                </a:solidFill>
                <a:latin typeface="+mn-lt"/>
              </a:rPr>
              <a:t>   </a:t>
            </a:r>
            <a:r>
              <a:rPr lang="es-ES_tradnl" sz="1200" dirty="0" smtClean="0">
                <a:solidFill>
                  <a:srgbClr val="000000"/>
                </a:solidFill>
                <a:latin typeface="+mn-lt"/>
              </a:rPr>
              <a:t> </a:t>
            </a:r>
            <a:r>
              <a:rPr lang="es-ES_tradnl" sz="1200" b="1" dirty="0" smtClean="0">
                <a:solidFill>
                  <a:srgbClr val="D60093"/>
                </a:solidFill>
                <a:latin typeface="+mn-lt"/>
              </a:rPr>
              <a:t>(art. 29 L</a:t>
            </a:r>
            <a:r>
              <a:rPr lang="es-ES_tradnl" sz="1200" b="1" dirty="0">
                <a:solidFill>
                  <a:srgbClr val="D60093"/>
                </a:solidFill>
                <a:latin typeface="+mn-lt"/>
              </a:rPr>
              <a:t>)</a:t>
            </a:r>
            <a:r>
              <a:rPr lang="es-ES_tradnl" sz="1200" dirty="0">
                <a:solidFill>
                  <a:srgbClr val="000000"/>
                </a:solidFill>
                <a:latin typeface="+mn-lt"/>
              </a:rPr>
              <a:t>    </a:t>
            </a:r>
          </a:p>
        </p:txBody>
      </p:sp>
      <p:sp>
        <p:nvSpPr>
          <p:cNvPr id="25" name="Line 126"/>
          <p:cNvSpPr>
            <a:spLocks noChangeShapeType="1"/>
          </p:cNvSpPr>
          <p:nvPr/>
        </p:nvSpPr>
        <p:spPr bwMode="auto">
          <a:xfrm>
            <a:off x="3124200" y="6324600"/>
            <a:ext cx="0" cy="341313"/>
          </a:xfrm>
          <a:prstGeom prst="line">
            <a:avLst/>
          </a:prstGeom>
          <a:noFill/>
          <a:ln w="9525">
            <a:solidFill>
              <a:srgbClr val="009900"/>
            </a:solidFill>
            <a:round/>
            <a:headEnd/>
            <a:tailEnd/>
          </a:ln>
          <a:effectLst/>
        </p:spPr>
        <p:txBody>
          <a:bodyPr wrap="none" anchor="ctr"/>
          <a:lstStyle/>
          <a:p>
            <a:endParaRPr lang="es-ES_tradnl" sz="1200">
              <a:latin typeface="+mn-lt"/>
            </a:endParaRPr>
          </a:p>
        </p:txBody>
      </p:sp>
    </p:spTree>
    <p:extLst>
      <p:ext uri="{BB962C8B-B14F-4D97-AF65-F5344CB8AC3E}">
        <p14:creationId xmlns="" xmlns:p14="http://schemas.microsoft.com/office/powerpoint/2010/main" val="2098858125"/>
      </p:ext>
    </p:extLst>
  </p:cSld>
  <p:clrMapOvr>
    <a:masterClrMapping/>
  </p:clrMapOvr>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3 Marcador de número de diapositiva"/>
          <p:cNvSpPr>
            <a:spLocks noGrp="1"/>
          </p:cNvSpPr>
          <p:nvPr>
            <p:ph type="sldNum" sz="quarter" idx="12"/>
          </p:nvPr>
        </p:nvSpPr>
        <p:spPr>
          <a:xfrm>
            <a:off x="7670800" y="6400800"/>
            <a:ext cx="2311400" cy="476250"/>
          </a:xfrm>
        </p:spPr>
        <p:txBody>
          <a:bodyPr/>
          <a:lstStyle/>
          <a:p>
            <a:pPr>
              <a:defRPr/>
            </a:pPr>
            <a:fld id="{1DC48905-7227-4016-AFB0-190C0EE55D41}" type="slidenum">
              <a:rPr lang="es-ES_tradnl"/>
              <a:pPr>
                <a:defRPr/>
              </a:pPr>
              <a:t>435</a:t>
            </a:fld>
            <a:endParaRPr lang="es-ES_tradnl" dirty="0"/>
          </a:p>
        </p:txBody>
      </p:sp>
      <p:sp>
        <p:nvSpPr>
          <p:cNvPr id="56323" name="Rectangle 4"/>
          <p:cNvSpPr>
            <a:spLocks noChangeArrowheads="1"/>
          </p:cNvSpPr>
          <p:nvPr/>
        </p:nvSpPr>
        <p:spPr bwMode="auto">
          <a:xfrm>
            <a:off x="0" y="-134938"/>
            <a:ext cx="8874125" cy="668338"/>
          </a:xfrm>
          <a:prstGeom prst="rect">
            <a:avLst/>
          </a:prstGeom>
          <a:noFill/>
          <a:ln w="9525">
            <a:noFill/>
            <a:miter lim="800000"/>
            <a:headEnd/>
            <a:tailEnd/>
          </a:ln>
        </p:spPr>
        <p:txBody>
          <a:bodyPr anchor="ctr" anchorCtr="1"/>
          <a:lstStyle/>
          <a:p>
            <a:pPr marL="742950" indent="-742950">
              <a:buFont typeface="Arial" pitchFamily="34" charset="0"/>
              <a:buAutoNum type="arabicPeriod"/>
            </a:pPr>
            <a:endParaRPr lang="es-ES_tradnl" sz="3600" dirty="0"/>
          </a:p>
        </p:txBody>
      </p:sp>
      <p:sp>
        <p:nvSpPr>
          <p:cNvPr id="56324" name="Text Box 6"/>
          <p:cNvSpPr txBox="1">
            <a:spLocks noChangeArrowheads="1"/>
          </p:cNvSpPr>
          <p:nvPr/>
        </p:nvSpPr>
        <p:spPr bwMode="auto">
          <a:xfrm>
            <a:off x="0" y="76200"/>
            <a:ext cx="9906000" cy="400110"/>
          </a:xfrm>
          <a:prstGeom prst="rect">
            <a:avLst/>
          </a:prstGeom>
          <a:solidFill>
            <a:srgbClr val="CCFFFF"/>
          </a:solidFill>
          <a:ln w="9525">
            <a:noFill/>
            <a:miter lim="800000"/>
            <a:headEnd/>
            <a:tailEnd/>
          </a:ln>
        </p:spPr>
        <p:txBody>
          <a:bodyPr>
            <a:spAutoFit/>
          </a:bodyPr>
          <a:lstStyle/>
          <a:p>
            <a:pPr marL="742950" indent="-742950" algn="ctr"/>
            <a:r>
              <a:rPr lang="es-ES_tradnl" b="1" u="sng" dirty="0" smtClean="0">
                <a:solidFill>
                  <a:srgbClr val="FF0000"/>
                </a:solidFill>
                <a:latin typeface="+mn-lt"/>
              </a:rPr>
              <a:t>ERD</a:t>
            </a:r>
            <a:r>
              <a:rPr lang="es-ES_tradnl" b="1" dirty="0" smtClean="0">
                <a:solidFill>
                  <a:srgbClr val="000066"/>
                </a:solidFill>
                <a:latin typeface="+mn-lt"/>
              </a:rPr>
              <a:t> </a:t>
            </a:r>
            <a:r>
              <a:rPr lang="es-ES_tradnl" b="1" dirty="0" smtClean="0">
                <a:solidFill>
                  <a:srgbClr val="FF0000"/>
                </a:solidFill>
                <a:latin typeface="+mn-lt"/>
              </a:rPr>
              <a:t>Desd</a:t>
            </a:r>
            <a:r>
              <a:rPr lang="es-ES_tradnl" dirty="0" smtClean="0">
                <a:solidFill>
                  <a:srgbClr val="FF0000"/>
                </a:solidFill>
                <a:latin typeface="+mn-lt"/>
              </a:rPr>
              <a:t>e </a:t>
            </a:r>
            <a:r>
              <a:rPr lang="es-ES_tradnl" b="1" dirty="0" smtClean="0">
                <a:solidFill>
                  <a:srgbClr val="FF0000"/>
                </a:solidFill>
                <a:latin typeface="+mn-lt"/>
              </a:rPr>
              <a:t>2015.   </a:t>
            </a:r>
            <a:r>
              <a:rPr lang="es-ES_tradnl" b="1" dirty="0" smtClean="0">
                <a:solidFill>
                  <a:srgbClr val="FF3399"/>
                </a:solidFill>
                <a:latin typeface="+mn-lt"/>
              </a:rPr>
              <a:t>Arts. 101 a 106 LIS</a:t>
            </a:r>
            <a:endParaRPr lang="es-ES" b="1" dirty="0">
              <a:solidFill>
                <a:srgbClr val="FF3399"/>
              </a:solidFill>
              <a:latin typeface="+mn-lt"/>
            </a:endParaRPr>
          </a:p>
        </p:txBody>
      </p:sp>
      <p:sp>
        <p:nvSpPr>
          <p:cNvPr id="56341" name="Rectangle 25"/>
          <p:cNvSpPr>
            <a:spLocks noChangeArrowheads="1"/>
          </p:cNvSpPr>
          <p:nvPr/>
        </p:nvSpPr>
        <p:spPr bwMode="auto">
          <a:xfrm>
            <a:off x="2846388" y="1625600"/>
            <a:ext cx="273050" cy="400050"/>
          </a:xfrm>
          <a:prstGeom prst="rect">
            <a:avLst/>
          </a:prstGeom>
          <a:noFill/>
          <a:ln w="9525">
            <a:noFill/>
            <a:miter lim="800000"/>
            <a:headEnd/>
            <a:tailEnd/>
          </a:ln>
        </p:spPr>
        <p:txBody>
          <a:bodyPr wrap="none">
            <a:spAutoFit/>
          </a:bodyPr>
          <a:lstStyle/>
          <a:p>
            <a:r>
              <a:rPr lang="es-ES_tradnl" dirty="0"/>
              <a:t> </a:t>
            </a:r>
          </a:p>
        </p:txBody>
      </p:sp>
      <p:graphicFrame>
        <p:nvGraphicFramePr>
          <p:cNvPr id="15" name="14 Tabla"/>
          <p:cNvGraphicFramePr>
            <a:graphicFrameLocks noGrp="1"/>
          </p:cNvGraphicFramePr>
          <p:nvPr>
            <p:extLst/>
          </p:nvPr>
        </p:nvGraphicFramePr>
        <p:xfrm>
          <a:off x="152400" y="576222"/>
          <a:ext cx="9601200" cy="6020056"/>
        </p:xfrm>
        <a:graphic>
          <a:graphicData uri="http://schemas.openxmlformats.org/drawingml/2006/table">
            <a:tbl>
              <a:tblPr firstRow="1" bandRow="1">
                <a:tableStyleId>{7DF18680-E054-41AD-8BC1-D1AEF772440D}</a:tableStyleId>
              </a:tblPr>
              <a:tblGrid>
                <a:gridCol w="3657600">
                  <a:extLst>
                    <a:ext uri="{9D8B030D-6E8A-4147-A177-3AD203B41FA5}">
                      <a16:colId xmlns="" xmlns:a16="http://schemas.microsoft.com/office/drawing/2014/main" val="20000"/>
                    </a:ext>
                  </a:extLst>
                </a:gridCol>
                <a:gridCol w="5943600">
                  <a:extLst>
                    <a:ext uri="{9D8B030D-6E8A-4147-A177-3AD203B41FA5}">
                      <a16:colId xmlns="" xmlns:a16="http://schemas.microsoft.com/office/drawing/2014/main" val="20002"/>
                    </a:ext>
                  </a:extLst>
                </a:gridCol>
              </a:tblGrid>
              <a:tr h="464472">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CONCEPTOS</a:t>
                      </a:r>
                      <a:endParaRPr lang="es-ES_tradnl" sz="2000"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indent="-342900">
                        <a:buFont typeface="Wingdings" pitchFamily="2" charset="2"/>
                        <a:buNone/>
                      </a:pPr>
                      <a:r>
                        <a:rPr lang="es-ES_tradnl" sz="2000" b="1" dirty="0" smtClean="0">
                          <a:solidFill>
                            <a:schemeClr val="tx1"/>
                          </a:solidFill>
                          <a:effectLst>
                            <a:outerShdw blurRad="38100" dist="38100" dir="2700000" algn="tl">
                              <a:srgbClr val="000000">
                                <a:alpha val="43137"/>
                              </a:srgbClr>
                            </a:outerShdw>
                          </a:effectLst>
                        </a:rPr>
                        <a:t>Desde 2015</a:t>
                      </a:r>
                      <a:endParaRPr lang="es-ES_tradnl" sz="20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16098">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Ámbito de Aplicación</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_tradnl" b="1" dirty="0" smtClean="0">
                          <a:solidFill>
                            <a:srgbClr val="000066"/>
                          </a:solidFill>
                          <a:effectLst/>
                        </a:rPr>
                        <a:t>INCN </a:t>
                      </a:r>
                      <a:r>
                        <a:rPr lang="es-ES_tradnl" b="1" dirty="0" err="1" smtClean="0">
                          <a:solidFill>
                            <a:srgbClr val="000066"/>
                          </a:solidFill>
                          <a:effectLst/>
                        </a:rPr>
                        <a:t>e.a.</a:t>
                      </a:r>
                      <a:r>
                        <a:rPr lang="es-ES_tradnl" b="1" baseline="0" dirty="0" smtClean="0">
                          <a:solidFill>
                            <a:srgbClr val="000066"/>
                          </a:solidFill>
                          <a:effectLst/>
                        </a:rPr>
                        <a:t> &lt; 10.000.000 €</a:t>
                      </a:r>
                      <a:endParaRPr lang="es-ES_tradnl" b="1" dirty="0">
                        <a:solidFill>
                          <a:srgbClr val="000066"/>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74045">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Libertad de Amortización</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IM e Inversiones</a:t>
                      </a:r>
                      <a:r>
                        <a:rPr lang="es-ES_tradnl" b="1" baseline="0" dirty="0" smtClean="0">
                          <a:solidFill>
                            <a:srgbClr val="000066"/>
                          </a:solidFill>
                          <a:effectLst/>
                        </a:rPr>
                        <a:t> Inmobiliarias </a:t>
                      </a:r>
                      <a:r>
                        <a:rPr lang="es-ES_tradnl" b="1" u="sng" baseline="0" dirty="0" smtClean="0">
                          <a:solidFill>
                            <a:srgbClr val="0000FF"/>
                          </a:solidFill>
                          <a:effectLst/>
                        </a:rPr>
                        <a:t>Nuevos y Afectos</a:t>
                      </a:r>
                      <a:endParaRPr lang="es-ES_tradnl" b="1" baseline="0" dirty="0" smtClean="0">
                        <a:solidFill>
                          <a:srgbClr val="000066"/>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b="1" dirty="0" smtClean="0">
                          <a:solidFill>
                            <a:srgbClr val="FF0000"/>
                          </a:solidFill>
                          <a:effectLst/>
                        </a:rPr>
                        <a:t>▲Plantilla x 120.000€</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2"/>
                  </a:ext>
                </a:extLst>
              </a:tr>
              <a:tr h="581494">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effectLst>
                            <a:outerShdw blurRad="38100" dist="38100" dir="2700000" algn="tl">
                              <a:srgbClr val="000000">
                                <a:alpha val="43137"/>
                              </a:srgbClr>
                            </a:outerShdw>
                          </a:effectLst>
                        </a:rPr>
                        <a:t>Libertad  A. Escaso</a:t>
                      </a:r>
                      <a:r>
                        <a:rPr lang="es-ES_tradnl" sz="2000" b="1" baseline="0" dirty="0" smtClean="0">
                          <a:solidFill>
                            <a:schemeClr val="tx1"/>
                          </a:solidFill>
                          <a:effectLst>
                            <a:outerShdw blurRad="38100" dist="38100" dir="2700000" algn="tl">
                              <a:srgbClr val="000000">
                                <a:alpha val="43137"/>
                              </a:srgbClr>
                            </a:outerShdw>
                          </a:effectLst>
                        </a:rPr>
                        <a:t> Valor</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66"/>
                          </a:solidFill>
                          <a:effectLst/>
                        </a:rPr>
                        <a:t>≤300 €</a:t>
                      </a:r>
                      <a:r>
                        <a:rPr lang="es-ES_tradnl" sz="1800" b="1" baseline="0" dirty="0" smtClean="0">
                          <a:solidFill>
                            <a:srgbClr val="000066"/>
                          </a:solidFill>
                          <a:effectLst/>
                        </a:rPr>
                        <a:t> (limite: 25.000€) </a:t>
                      </a:r>
                      <a:r>
                        <a:rPr lang="es-ES_tradnl" sz="1800" b="1" baseline="0" dirty="0" smtClean="0">
                          <a:solidFill>
                            <a:srgbClr val="0000FF"/>
                          </a:solidFill>
                          <a:effectLst/>
                        </a:rPr>
                        <a:t>(Caso General)</a:t>
                      </a:r>
                      <a:endParaRPr lang="es-ES_tradnl" sz="1800" b="1" dirty="0">
                        <a:solidFill>
                          <a:srgbClr val="0000FF"/>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636498">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Aceleración Amortización</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IM,  Inv.</a:t>
                      </a:r>
                      <a:r>
                        <a:rPr lang="es-ES_tradnl" b="1" baseline="0" dirty="0" smtClean="0">
                          <a:solidFill>
                            <a:srgbClr val="000066"/>
                          </a:solidFill>
                          <a:effectLst/>
                        </a:rPr>
                        <a:t> Inmobiliarias </a:t>
                      </a:r>
                      <a:r>
                        <a:rPr lang="es-ES_tradnl" b="1" u="sng" baseline="0" dirty="0" smtClean="0">
                          <a:solidFill>
                            <a:srgbClr val="0000FF"/>
                          </a:solidFill>
                          <a:effectLst/>
                        </a:rPr>
                        <a:t>Nuevos y</a:t>
                      </a:r>
                      <a:r>
                        <a:rPr lang="es-ES_tradnl" b="1" baseline="0" dirty="0" smtClean="0">
                          <a:solidFill>
                            <a:srgbClr val="000066"/>
                          </a:solidFill>
                          <a:effectLst/>
                        </a:rPr>
                        <a:t> </a:t>
                      </a:r>
                      <a:r>
                        <a:rPr lang="es-ES_tradnl" b="1" u="sng" baseline="0" dirty="0" smtClean="0">
                          <a:solidFill>
                            <a:srgbClr val="0000FF"/>
                          </a:solidFill>
                          <a:effectLst/>
                        </a:rPr>
                        <a:t>Afectos</a:t>
                      </a:r>
                      <a:r>
                        <a:rPr lang="es-ES_tradnl" b="0" baseline="0" dirty="0" smtClean="0">
                          <a:solidFill>
                            <a:srgbClr val="000066"/>
                          </a:solidFill>
                          <a:effectLst/>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baseline="0" dirty="0" smtClean="0">
                          <a:solidFill>
                            <a:srgbClr val="000066"/>
                          </a:solidFill>
                          <a:effectLst/>
                        </a:rPr>
                        <a:t>e I. Intangible </a:t>
                      </a:r>
                      <a:r>
                        <a:rPr lang="es-ES_tradnl" b="1" u="sng" baseline="0" dirty="0" smtClean="0">
                          <a:solidFill>
                            <a:srgbClr val="0000FF"/>
                          </a:solidFill>
                          <a:effectLst/>
                        </a:rPr>
                        <a:t>Afectos</a:t>
                      </a:r>
                      <a:endParaRPr lang="es-ES_tradnl" b="0" baseline="0" dirty="0" smtClean="0">
                        <a:solidFill>
                          <a:srgbClr val="000066"/>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b="1" dirty="0" smtClean="0">
                          <a:solidFill>
                            <a:srgbClr val="000066"/>
                          </a:solidFill>
                          <a:effectLst/>
                        </a:rPr>
                        <a:t>IM e  Inv.</a:t>
                      </a:r>
                      <a:r>
                        <a:rPr lang="es-ES_tradnl" b="1" baseline="0" dirty="0" smtClean="0">
                          <a:solidFill>
                            <a:srgbClr val="000066"/>
                          </a:solidFill>
                          <a:effectLst/>
                        </a:rPr>
                        <a:t> Inmobiliarias: </a:t>
                      </a:r>
                      <a:r>
                        <a:rPr lang="es-ES_tradnl" b="1" baseline="0" dirty="0" smtClean="0">
                          <a:solidFill>
                            <a:srgbClr val="0000FF"/>
                          </a:solidFill>
                          <a:effectLst/>
                        </a:rPr>
                        <a:t>% Max. Tablas </a:t>
                      </a:r>
                      <a:r>
                        <a:rPr lang="es-ES_tradnl" b="1" baseline="0" dirty="0" smtClean="0">
                          <a:solidFill>
                            <a:srgbClr val="FF0000"/>
                          </a:solidFill>
                          <a:effectLst/>
                        </a:rPr>
                        <a:t>x 2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b="1" baseline="0" dirty="0" smtClean="0">
                          <a:solidFill>
                            <a:srgbClr val="000066"/>
                          </a:solidFill>
                          <a:effectLst/>
                        </a:rPr>
                        <a:t>I. Intangible: </a:t>
                      </a:r>
                      <a:r>
                        <a:rPr lang="es-ES_tradnl" b="1" baseline="0" dirty="0" smtClean="0">
                          <a:solidFill>
                            <a:srgbClr val="FF0000"/>
                          </a:solidFill>
                          <a:effectLst/>
                        </a:rPr>
                        <a:t>[(x 1,5) = 5% x 1,5 = 7,5%]</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4"/>
                  </a:ext>
                </a:extLst>
              </a:tr>
              <a:tr h="457827">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Deterioro de Créditos</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Dotación Global:</a:t>
                      </a:r>
                      <a:r>
                        <a:rPr lang="es-ES_tradnl" b="1" baseline="0" dirty="0" smtClean="0">
                          <a:solidFill>
                            <a:srgbClr val="000066"/>
                          </a:solidFill>
                          <a:effectLst/>
                        </a:rPr>
                        <a:t> </a:t>
                      </a:r>
                      <a:r>
                        <a:rPr lang="es-ES_tradnl" b="1" baseline="0" dirty="0" smtClean="0">
                          <a:solidFill>
                            <a:srgbClr val="FF0000"/>
                          </a:solidFill>
                          <a:effectLst/>
                        </a:rPr>
                        <a:t>1% </a:t>
                      </a:r>
                      <a:r>
                        <a:rPr lang="es-ES_tradnl" sz="1600" b="1" baseline="0" dirty="0" smtClean="0">
                          <a:solidFill>
                            <a:srgbClr val="0000FF"/>
                          </a:solidFill>
                          <a:effectLst/>
                        </a:rPr>
                        <a:t>s/ deudores a 31/12</a:t>
                      </a:r>
                      <a:endParaRPr lang="es-ES_tradnl" sz="1600" b="1" dirty="0">
                        <a:solidFill>
                          <a:srgbClr val="0000FF"/>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1F6F6"/>
                    </a:solidFill>
                  </a:tcPr>
                </a:tc>
                <a:extLst>
                  <a:ext uri="{0D108BD9-81ED-4DB2-BD59-A6C34878D82A}">
                    <a16:rowId xmlns="" xmlns:a16="http://schemas.microsoft.com/office/drawing/2014/main" val="10006"/>
                  </a:ext>
                </a:extLst>
              </a:tr>
              <a:tr h="720080">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Leasing</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Amortización Recuperación Coste del Bien: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effectLst/>
                        </a:rPr>
                        <a:t>Límite:</a:t>
                      </a:r>
                      <a:r>
                        <a:rPr lang="es-ES_tradnl" b="1" dirty="0" smtClean="0">
                          <a:solidFill>
                            <a:srgbClr val="FF0000"/>
                          </a:solidFill>
                          <a:effectLst/>
                        </a:rPr>
                        <a:t> </a:t>
                      </a:r>
                      <a:r>
                        <a:rPr lang="es-ES_tradnl" b="1" baseline="0" dirty="0" smtClean="0">
                          <a:solidFill>
                            <a:srgbClr val="000066"/>
                          </a:solidFill>
                          <a:effectLst/>
                        </a:rPr>
                        <a:t>% Max. Tablas </a:t>
                      </a:r>
                      <a:r>
                        <a:rPr lang="es-ES_tradnl" b="1" baseline="0" dirty="0" smtClean="0">
                          <a:solidFill>
                            <a:srgbClr val="FF0000"/>
                          </a:solidFill>
                          <a:effectLst/>
                        </a:rPr>
                        <a:t>x 3</a:t>
                      </a:r>
                      <a:endParaRPr lang="es-ES_tradnl" b="1"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804584">
                <a:tc>
                  <a:txBody>
                    <a:bodyPr/>
                    <a:lstStyle/>
                    <a:p>
                      <a:pPr marL="342900" indent="-342900">
                        <a:buFont typeface="Wingdings" pitchFamily="2" charset="2"/>
                        <a:buChar char="q"/>
                      </a:pPr>
                      <a:r>
                        <a:rPr lang="es-ES_tradnl" sz="2000" b="1" dirty="0" smtClean="0">
                          <a:solidFill>
                            <a:schemeClr val="tx1"/>
                          </a:solidFill>
                          <a:effectLst>
                            <a:outerShdw blurRad="38100" dist="38100" dir="2700000" algn="tl">
                              <a:srgbClr val="000000">
                                <a:alpha val="43137"/>
                              </a:srgbClr>
                            </a:outerShdw>
                          </a:effectLst>
                        </a:rPr>
                        <a:t>Tipos Impositivos</a:t>
                      </a:r>
                      <a:endParaRPr lang="es-ES_tradnl" sz="2000" b="1" dirty="0">
                        <a:solidFill>
                          <a:schemeClr val="tx1"/>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rgbClr val="006600"/>
                          </a:solidFill>
                          <a:effectLst/>
                        </a:rPr>
                        <a:t>2016 y </a:t>
                      </a:r>
                      <a:r>
                        <a:rPr lang="es-ES_tradnl" b="1" u="none" dirty="0" err="1" smtClean="0">
                          <a:solidFill>
                            <a:srgbClr val="006600"/>
                          </a:solidFill>
                          <a:effectLst/>
                        </a:rPr>
                        <a:t>ss</a:t>
                      </a:r>
                      <a:r>
                        <a:rPr lang="es-ES_tradnl" b="1" u="none" dirty="0" smtClean="0">
                          <a:solidFill>
                            <a:srgbClr val="0000FF"/>
                          </a:solidFill>
                          <a:effectLst/>
                        </a:rPr>
                        <a:t>: </a:t>
                      </a:r>
                      <a:r>
                        <a:rPr lang="es-ES_tradnl" sz="1800" b="1" u="none" kern="1200" baseline="0" dirty="0" smtClean="0">
                          <a:solidFill>
                            <a:srgbClr val="FF0000"/>
                          </a:solidFill>
                          <a:latin typeface="+mn-lt"/>
                          <a:ea typeface="+mn-ea"/>
                          <a:cs typeface="+mn-cs"/>
                        </a:rPr>
                        <a:t>25% </a:t>
                      </a:r>
                      <a:r>
                        <a:rPr lang="es-ES_tradnl" sz="1800" b="1" u="none" dirty="0" smtClean="0">
                          <a:solidFill>
                            <a:srgbClr val="0000FF"/>
                          </a:solidFill>
                          <a:effectLst/>
                        </a:rPr>
                        <a:t>(toda la BI)</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1400" b="1" u="none" kern="1200" baseline="0" dirty="0" smtClean="0">
                        <a:solidFill>
                          <a:srgbClr val="0000FF"/>
                        </a:solidFill>
                        <a:effectLst/>
                        <a:latin typeface="+mn-lt"/>
                        <a:ea typeface="+mn-ea"/>
                        <a:cs typeface="+mn-cs"/>
                      </a:endParaRPr>
                    </a:p>
                    <a:p>
                      <a:pPr marL="342900" indent="-342900">
                        <a:buFont typeface="Wingdings" pitchFamily="2" charset="2"/>
                        <a:buChar char="§"/>
                      </a:pPr>
                      <a:r>
                        <a:rPr lang="es-ES_tradnl" sz="1600" b="1" u="none" dirty="0" smtClean="0">
                          <a:solidFill>
                            <a:srgbClr val="006600"/>
                          </a:solidFill>
                          <a:effectLst/>
                        </a:rPr>
                        <a:t>[durante 2015</a:t>
                      </a:r>
                      <a:r>
                        <a:rPr lang="es-ES_tradnl" sz="1600" b="1" u="none" dirty="0" smtClean="0">
                          <a:solidFill>
                            <a:srgbClr val="0000FF"/>
                          </a:solidFill>
                          <a:effectLst/>
                        </a:rPr>
                        <a:t>: </a:t>
                      </a:r>
                      <a:r>
                        <a:rPr lang="es-ES_tradnl" sz="1600" b="1" u="none" kern="1200" baseline="0" dirty="0" smtClean="0">
                          <a:solidFill>
                            <a:srgbClr val="0000FF"/>
                          </a:solidFill>
                          <a:latin typeface="+mn-lt"/>
                          <a:ea typeface="+mn-ea"/>
                          <a:cs typeface="+mn-cs"/>
                        </a:rPr>
                        <a:t>25% BI hasta 300.000 / 28% resto de BI]</a:t>
                      </a:r>
                      <a:endParaRPr lang="es-ES_tradnl" sz="1600" b="1" u="none" kern="1200" baseline="0" dirty="0" smtClean="0">
                        <a:solidFill>
                          <a:srgbClr val="FF0000"/>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8"/>
                  </a:ext>
                </a:extLst>
              </a:tr>
              <a:tr h="594360">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Rª</a:t>
                      </a:r>
                      <a:r>
                        <a:rPr lang="es-ES_tradnl" sz="2000" b="1" baseline="0" dirty="0" smtClean="0">
                          <a:solidFill>
                            <a:srgbClr val="FFFF00"/>
                          </a:solidFill>
                          <a:effectLst>
                            <a:outerShdw blurRad="38100" dist="38100" dir="2700000" algn="tl">
                              <a:srgbClr val="000000">
                                <a:alpha val="43137"/>
                              </a:srgbClr>
                            </a:outerShdw>
                          </a:effectLst>
                        </a:rPr>
                        <a:t> Nivelación </a:t>
                      </a:r>
                      <a:r>
                        <a:rPr lang="es-ES_tradnl" sz="1600" b="1" baseline="0" dirty="0" smtClean="0">
                          <a:solidFill>
                            <a:srgbClr val="FFFF00"/>
                          </a:solidFill>
                          <a:effectLst>
                            <a:outerShdw blurRad="38100" dist="38100" dir="2700000" algn="tl">
                              <a:srgbClr val="000000">
                                <a:alpha val="43137"/>
                              </a:srgbClr>
                            </a:outerShdw>
                          </a:effectLst>
                        </a:rPr>
                        <a:t>(reducción BI)</a:t>
                      </a:r>
                      <a:endParaRPr lang="es-ES_tradnl" sz="1600" b="1" dirty="0">
                        <a:solidFill>
                          <a:srgbClr val="FFFF00"/>
                        </a:solidFill>
                        <a:effectLst>
                          <a:outerShdw blurRad="38100" dist="38100" dir="2700000" algn="tl">
                            <a:srgbClr val="000000">
                              <a:alpha val="43137"/>
                            </a:srgbClr>
                          </a:outerShdw>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anose="05000000000000000000" pitchFamily="2" charset="2"/>
                        <a:buChar char="v"/>
                      </a:pPr>
                      <a:r>
                        <a:rPr lang="es-ES_tradnl" sz="1800" b="1" u="none" dirty="0" smtClean="0">
                          <a:solidFill>
                            <a:srgbClr val="000066"/>
                          </a:solidFill>
                          <a:effectLst/>
                        </a:rPr>
                        <a:t>R = 10%</a:t>
                      </a:r>
                      <a:r>
                        <a:rPr lang="es-ES_tradnl" sz="1800" b="1" u="none" baseline="0" dirty="0" smtClean="0">
                          <a:solidFill>
                            <a:srgbClr val="000066"/>
                          </a:solidFill>
                          <a:effectLst/>
                        </a:rPr>
                        <a:t> s/ BI+;  R ≤ 1.000.000 € </a:t>
                      </a:r>
                      <a:endParaRPr lang="es-ES_tradnl" sz="1800" b="1" u="none" dirty="0">
                        <a:solidFill>
                          <a:srgbClr val="FF0000"/>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10"/>
                  </a:ext>
                </a:extLst>
              </a:tr>
            </a:tbl>
          </a:graphicData>
        </a:graphic>
      </p:graphicFrame>
    </p:spTree>
    <p:extLst>
      <p:ext uri="{BB962C8B-B14F-4D97-AF65-F5344CB8AC3E}">
        <p14:creationId xmlns="" xmlns:p14="http://schemas.microsoft.com/office/powerpoint/2010/main" val="1203263575"/>
      </p:ext>
    </p:extLst>
  </p:cSld>
  <p:clrMapOvr>
    <a:masterClrMapping/>
  </p:clrMapOvr>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436</a:t>
            </a:fld>
            <a:endParaRPr lang="es-ES" dirty="0"/>
          </a:p>
        </p:txBody>
      </p:sp>
      <p:sp>
        <p:nvSpPr>
          <p:cNvPr id="64515" name="Oval 2"/>
          <p:cNvSpPr>
            <a:spLocks noChangeArrowheads="1"/>
          </p:cNvSpPr>
          <p:nvPr/>
        </p:nvSpPr>
        <p:spPr bwMode="auto">
          <a:xfrm rot="5400000">
            <a:off x="4854575" y="-40163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64517" name="Text Box 3"/>
          <p:cNvSpPr txBox="1">
            <a:spLocks noChangeArrowheads="1"/>
          </p:cNvSpPr>
          <p:nvPr/>
        </p:nvSpPr>
        <p:spPr bwMode="auto">
          <a:xfrm>
            <a:off x="0" y="919892"/>
            <a:ext cx="9906000" cy="4947508"/>
          </a:xfrm>
          <a:prstGeom prst="rect">
            <a:avLst/>
          </a:prstGeom>
          <a:solidFill>
            <a:srgbClr val="CCFFFF"/>
          </a:solidFill>
          <a:ln w="9525">
            <a:noFill/>
            <a:miter lim="800000"/>
            <a:headEnd/>
            <a:tailEnd/>
          </a:ln>
        </p:spPr>
        <p:txBody>
          <a:bodyPr anchor="t">
            <a:spAutoFit/>
          </a:bodyPr>
          <a:lstStyle/>
          <a:p>
            <a:pPr algn="ctr">
              <a:spcBef>
                <a:spcPct val="50000"/>
              </a:spcBef>
            </a:pPr>
            <a:r>
              <a:rPr lang="es-ES" sz="5400" u="sng" dirty="0" smtClean="0">
                <a:solidFill>
                  <a:srgbClr val="000066"/>
                </a:solidFill>
              </a:rPr>
              <a:t>DESAPARECEN LAS MEDIDAS TEMPORALES</a:t>
            </a:r>
            <a:endParaRPr lang="es-ES" sz="5400" dirty="0" smtClean="0">
              <a:solidFill>
                <a:srgbClr val="FF0000"/>
              </a:solidFill>
            </a:endParaRPr>
          </a:p>
          <a:p>
            <a:pPr algn="ctr">
              <a:spcBef>
                <a:spcPct val="50000"/>
              </a:spcBef>
            </a:pPr>
            <a:r>
              <a:rPr lang="es-ES" sz="5400" u="sng" dirty="0" smtClean="0">
                <a:solidFill>
                  <a:srgbClr val="FF0000"/>
                </a:solidFill>
              </a:rPr>
              <a:t>Del 2015</a:t>
            </a:r>
          </a:p>
          <a:p>
            <a:pPr algn="ctr">
              <a:spcBef>
                <a:spcPct val="50000"/>
              </a:spcBef>
            </a:pPr>
            <a:endParaRPr lang="es-ES" sz="1100" u="sng" dirty="0" smtClean="0">
              <a:solidFill>
                <a:srgbClr val="000066"/>
              </a:solidFill>
            </a:endParaRPr>
          </a:p>
          <a:p>
            <a:pPr marL="742950" indent="-742950">
              <a:spcBef>
                <a:spcPct val="50000"/>
              </a:spcBef>
              <a:buFont typeface="Wingdings" pitchFamily="2" charset="2"/>
              <a:buChar char="v"/>
            </a:pPr>
            <a:r>
              <a:rPr lang="es-ES" dirty="0" smtClean="0">
                <a:solidFill>
                  <a:srgbClr val="FF0000"/>
                </a:solidFill>
              </a:rPr>
              <a:t>La DT 34ª Nueva LIS establece  especialidades para el 2015</a:t>
            </a:r>
          </a:p>
          <a:p>
            <a:pPr marL="742950" indent="-742950">
              <a:spcBef>
                <a:spcPct val="50000"/>
              </a:spcBef>
              <a:buFont typeface="Wingdings" pitchFamily="2" charset="2"/>
              <a:buChar char="v"/>
            </a:pPr>
            <a:endParaRPr lang="es-ES" dirty="0" smtClean="0">
              <a:solidFill>
                <a:srgbClr val="FF0000"/>
              </a:solidFill>
            </a:endParaRPr>
          </a:p>
          <a:p>
            <a:pPr marL="742950" indent="-742950">
              <a:spcBef>
                <a:spcPct val="50000"/>
              </a:spcBef>
              <a:buFont typeface="Wingdings" pitchFamily="2" charset="2"/>
              <a:buChar char="v"/>
            </a:pPr>
            <a:r>
              <a:rPr lang="es-ES_tradnl" dirty="0" smtClean="0">
                <a:solidFill>
                  <a:srgbClr val="0000FF"/>
                </a:solidFill>
                <a:latin typeface="Arial" pitchFamily="34" charset="0"/>
              </a:rPr>
              <a:t>El Art. 2 Ley 16/2013</a:t>
            </a:r>
            <a:r>
              <a:rPr lang="es-ES_tradnl" dirty="0" smtClean="0">
                <a:solidFill>
                  <a:srgbClr val="000066"/>
                </a:solidFill>
                <a:latin typeface="Arial" pitchFamily="34" charset="0"/>
              </a:rPr>
              <a:t>: Modificó el  TRLIS para </a:t>
            </a:r>
            <a:r>
              <a:rPr lang="es-ES" dirty="0" smtClean="0">
                <a:solidFill>
                  <a:srgbClr val="000066"/>
                </a:solidFill>
              </a:rPr>
              <a:t> </a:t>
            </a:r>
            <a:r>
              <a:rPr lang="es-ES" dirty="0" smtClean="0">
                <a:solidFill>
                  <a:srgbClr val="0000FF"/>
                </a:solidFill>
              </a:rPr>
              <a:t>2014 y 2015</a:t>
            </a:r>
            <a:r>
              <a:rPr lang="es-ES" dirty="0" smtClean="0">
                <a:solidFill>
                  <a:srgbClr val="000066"/>
                </a:solidFill>
              </a:rPr>
              <a:t>, ya estableció varias de las medidas para el 2015.</a:t>
            </a:r>
            <a:endParaRPr lang="es-ES" u="sng" dirty="0">
              <a:solidFill>
                <a:srgbClr val="000066"/>
              </a:solidFill>
            </a:endParaRPr>
          </a:p>
        </p:txBody>
      </p:sp>
      <p:sp>
        <p:nvSpPr>
          <p:cNvPr id="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3200" dirty="0" smtClean="0">
                <a:solidFill>
                  <a:srgbClr val="FFFF66"/>
                </a:solidFill>
                <a:latin typeface="Arial" pitchFamily="34" charset="0"/>
              </a:rPr>
              <a:t>DT 34ª NLIS: Medidas sólo para 2015</a:t>
            </a:r>
            <a:r>
              <a:rPr lang="es-ES_tradnl" sz="2400" dirty="0" smtClean="0">
                <a:solidFill>
                  <a:srgbClr val="FFFF66"/>
                </a:solidFill>
                <a:latin typeface="Arial" pitchFamily="34" charset="0"/>
              </a:rPr>
              <a:t> </a:t>
            </a:r>
            <a:endParaRPr lang="es-ES" sz="2400" dirty="0">
              <a:solidFill>
                <a:srgbClr val="FFFF66"/>
              </a:solidFill>
              <a:latin typeface="Arial" pitchFamily="34" charset="0"/>
            </a:endParaRPr>
          </a:p>
        </p:txBody>
      </p:sp>
    </p:spTree>
  </p:cSld>
  <p:clrMapOvr>
    <a:masterClrMapping/>
  </p:clrMapOvr>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75DE4F27-0F59-4BE8-B281-66C824774291}" type="slidenum">
              <a:rPr lang="es-ES"/>
              <a:pPr>
                <a:defRPr/>
              </a:pPr>
              <a:t>437</a:t>
            </a:fld>
            <a:endParaRPr lang="es-ES" dirty="0"/>
          </a:p>
        </p:txBody>
      </p:sp>
      <p:sp>
        <p:nvSpPr>
          <p:cNvPr id="64517" name="Text Box 3"/>
          <p:cNvSpPr txBox="1">
            <a:spLocks noChangeArrowheads="1"/>
          </p:cNvSpPr>
          <p:nvPr/>
        </p:nvSpPr>
        <p:spPr bwMode="auto">
          <a:xfrm>
            <a:off x="0" y="66669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dirty="0" smtClean="0">
                <a:solidFill>
                  <a:srgbClr val="0000CC"/>
                </a:solidFill>
                <a:latin typeface="Arial" pitchFamily="34" charset="0"/>
              </a:rPr>
              <a:t>DT 34ª NLIS    </a:t>
            </a:r>
            <a:r>
              <a:rPr lang="es-ES" u="sng" dirty="0" smtClean="0">
                <a:solidFill>
                  <a:srgbClr val="FF0000"/>
                </a:solidFill>
              </a:rPr>
              <a:t>RESUMEN</a:t>
            </a:r>
            <a:r>
              <a:rPr lang="es-ES" dirty="0" smtClean="0">
                <a:solidFill>
                  <a:srgbClr val="FF0000"/>
                </a:solidFill>
              </a:rPr>
              <a:t>  </a:t>
            </a:r>
            <a:r>
              <a:rPr lang="es-ES" u="sng" dirty="0" smtClean="0">
                <a:solidFill>
                  <a:srgbClr val="FF0000"/>
                </a:solidFill>
              </a:rPr>
              <a:t>Especialidades de 2015:</a:t>
            </a:r>
            <a:endParaRPr lang="es-ES" u="sng" dirty="0">
              <a:solidFill>
                <a:srgbClr val="FF0000"/>
              </a:solidFill>
            </a:endParaRPr>
          </a:p>
        </p:txBody>
      </p:sp>
      <p:graphicFrame>
        <p:nvGraphicFramePr>
          <p:cNvPr id="7" name="6 Tabla"/>
          <p:cNvGraphicFramePr>
            <a:graphicFrameLocks noGrp="1"/>
          </p:cNvGraphicFramePr>
          <p:nvPr/>
        </p:nvGraphicFramePr>
        <p:xfrm>
          <a:off x="152400" y="1219199"/>
          <a:ext cx="9601200" cy="4495801"/>
        </p:xfrm>
        <a:graphic>
          <a:graphicData uri="http://schemas.openxmlformats.org/drawingml/2006/table">
            <a:tbl>
              <a:tblPr firstRow="1" bandRow="1">
                <a:tableStyleId>{5C22544A-7EE6-4342-B048-85BDC9FD1C3A}</a:tableStyleId>
              </a:tblPr>
              <a:tblGrid>
                <a:gridCol w="7543800">
                  <a:extLst>
                    <a:ext uri="{9D8B030D-6E8A-4147-A177-3AD203B41FA5}">
                      <a16:colId xmlns="" xmlns:a16="http://schemas.microsoft.com/office/drawing/2014/main" val="20000"/>
                    </a:ext>
                  </a:extLst>
                </a:gridCol>
                <a:gridCol w="2057400">
                  <a:extLst>
                    <a:ext uri="{9D8B030D-6E8A-4147-A177-3AD203B41FA5}">
                      <a16:colId xmlns="" xmlns:a16="http://schemas.microsoft.com/office/drawing/2014/main" val="20001"/>
                    </a:ext>
                  </a:extLst>
                </a:gridCol>
              </a:tblGrid>
              <a:tr h="381000">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r"/>
                      <a:r>
                        <a:rPr lang="es-ES_tradnl" dirty="0" smtClean="0"/>
                        <a:t>Con efectos</a:t>
                      </a:r>
                      <a:r>
                        <a:rPr lang="es-ES_tradnl" baseline="0" dirty="0" smtClean="0"/>
                        <a:t> para</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26720">
                <a:tc>
                  <a:txBody>
                    <a:bodyPr/>
                    <a:lstStyle/>
                    <a:p>
                      <a:r>
                        <a:rPr lang="es-ES_tradnl" sz="1800" b="1" u="none" dirty="0" smtClean="0">
                          <a:solidFill>
                            <a:srgbClr val="000066"/>
                          </a:solidFill>
                          <a:effectLst/>
                        </a:rPr>
                        <a:t>Libertad de amortización pendiente: </a:t>
                      </a:r>
                      <a:r>
                        <a:rPr lang="es-ES_tradnl" sz="1800" b="1" u="sng" dirty="0" smtClean="0">
                          <a:solidFill>
                            <a:srgbClr val="000066"/>
                          </a:solidFill>
                          <a:effectLst/>
                        </a:rPr>
                        <a:t>Límites (40% ó 20% s/ BIP)</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4572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none" dirty="0" smtClean="0">
                          <a:solidFill>
                            <a:srgbClr val="000066"/>
                          </a:solidFill>
                          <a:effectLst/>
                        </a:rPr>
                        <a:t>FC Financiero pendientes: </a:t>
                      </a:r>
                      <a:r>
                        <a:rPr lang="es-ES_tradnl" sz="1800" b="1" u="sng" dirty="0" smtClean="0">
                          <a:solidFill>
                            <a:srgbClr val="000066"/>
                          </a:solidFill>
                          <a:effectLst/>
                        </a:rPr>
                        <a:t>Límites (1%)</a:t>
                      </a:r>
                      <a:endParaRPr lang="es-ES_tradnl" b="1" dirty="0" smtClean="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endParaRPr lang="es-ES_tradnl" b="0" u="none"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2"/>
                  </a:ext>
                </a:extLst>
              </a:tr>
              <a:tr h="4114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none" dirty="0" smtClean="0">
                          <a:solidFill>
                            <a:srgbClr val="000066"/>
                          </a:solidFill>
                          <a:effectLst/>
                        </a:rPr>
                        <a:t>FC: </a:t>
                      </a:r>
                      <a:r>
                        <a:rPr lang="es-ES_tradnl" sz="1800" b="1" u="sng" dirty="0" smtClean="0">
                          <a:solidFill>
                            <a:srgbClr val="000066"/>
                          </a:solidFill>
                          <a:effectLst/>
                        </a:rPr>
                        <a:t>Límites (1%)</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572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none" dirty="0" smtClean="0">
                          <a:solidFill>
                            <a:srgbClr val="000066"/>
                          </a:solidFill>
                          <a:effectLst/>
                        </a:rPr>
                        <a:t>II con vida indefinida: </a:t>
                      </a:r>
                      <a:r>
                        <a:rPr lang="es-ES_tradnl" sz="1800" b="1" u="sng" dirty="0" smtClean="0">
                          <a:solidFill>
                            <a:srgbClr val="000066"/>
                          </a:solidFill>
                          <a:effectLst/>
                        </a:rPr>
                        <a:t>Límites (2%)</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r h="3352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rPr>
                        <a:t>TIPOS IMPOSITIVOS PARA </a:t>
                      </a:r>
                      <a:r>
                        <a:rPr lang="es-ES_tradnl" sz="1800" b="1" dirty="0" smtClean="0">
                          <a:solidFill>
                            <a:srgbClr val="FF0000"/>
                          </a:solidFill>
                        </a:rPr>
                        <a:t>2015:  28%; ERD: </a:t>
                      </a:r>
                      <a:r>
                        <a:rPr lang="es-ES_tradnl" sz="1800" b="1" u="none" dirty="0" smtClean="0">
                          <a:solidFill>
                            <a:srgbClr val="FF0000"/>
                          </a:solidFill>
                          <a:effectLst/>
                        </a:rPr>
                        <a:t>25%/28% </a:t>
                      </a:r>
                      <a:endParaRPr lang="es-ES_tradnl" sz="1800" b="1" u="sng" baseline="0" dirty="0" smtClean="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5029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rPr>
                        <a:t>tipos impositivos por mantenimiento de plantilla  </a:t>
                      </a:r>
                      <a:r>
                        <a:rPr lang="es-ES_tradnl" sz="1800" b="1" dirty="0" smtClean="0">
                          <a:solidFill>
                            <a:srgbClr val="FF0000"/>
                          </a:solidFill>
                        </a:rPr>
                        <a:t>2015: </a:t>
                      </a:r>
                      <a:r>
                        <a:rPr lang="es-ES_tradnl" sz="1800" b="1" u="none" dirty="0" smtClean="0">
                          <a:solidFill>
                            <a:srgbClr val="000066"/>
                          </a:solidFill>
                          <a:effectLst/>
                        </a:rPr>
                        <a:t>25% </a:t>
                      </a:r>
                      <a:endParaRPr lang="es-ES_tradnl" sz="1800" b="1" u="sng" baseline="0" dirty="0" smtClean="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6"/>
                  </a:ext>
                </a:extLst>
              </a:tr>
              <a:tr h="4876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FF0000"/>
                          </a:solidFill>
                          <a:effectLst/>
                        </a:rPr>
                        <a:t>Arrendamiento financiero</a:t>
                      </a:r>
                      <a:r>
                        <a:rPr lang="es-ES_tradnl" sz="1800" b="1" u="sng" baseline="0" dirty="0" smtClean="0">
                          <a:solidFill>
                            <a:srgbClr val="FF0000"/>
                          </a:solidFill>
                          <a:effectLst/>
                        </a:rPr>
                        <a:t>:</a:t>
                      </a:r>
                      <a:r>
                        <a:rPr lang="es-ES_tradnl" sz="1800" dirty="0" smtClean="0">
                          <a:solidFill>
                            <a:srgbClr val="000066"/>
                          </a:solidFill>
                          <a:effectLst/>
                        </a:rPr>
                        <a:t> </a:t>
                      </a:r>
                      <a:r>
                        <a:rPr lang="es-ES_tradnl" sz="1800" b="1" dirty="0" smtClean="0">
                          <a:solidFill>
                            <a:srgbClr val="000066"/>
                          </a:solidFill>
                          <a:effectLst/>
                        </a:rPr>
                        <a:t>amplía hasta 2015, </a:t>
                      </a:r>
                      <a:r>
                        <a:rPr lang="es-ES_tradnl" sz="1800" b="1" u="sng" dirty="0" smtClean="0">
                          <a:solidFill>
                            <a:srgbClr val="000066"/>
                          </a:solidFill>
                          <a:effectLst/>
                        </a:rPr>
                        <a:t>no exigir requisito</a:t>
                      </a:r>
                      <a:endParaRPr lang="es-ES_tradnl" b="1" u="sng" dirty="0" smtClean="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640079">
                <a:tc>
                  <a:txBody>
                    <a:bodyPr/>
                    <a:lstStyle/>
                    <a:p>
                      <a:r>
                        <a:rPr lang="es-ES_tradnl" sz="1800" b="1" u="sng" baseline="0" dirty="0" smtClean="0">
                          <a:solidFill>
                            <a:srgbClr val="000066"/>
                          </a:solidFill>
                          <a:effectLst/>
                        </a:rPr>
                        <a:t>PAGOS FRACIONADOS:</a:t>
                      </a:r>
                    </a:p>
                    <a:p>
                      <a:r>
                        <a:rPr lang="es-ES_tradnl" sz="1800" b="1" u="none" baseline="0" dirty="0" smtClean="0">
                          <a:solidFill>
                            <a:srgbClr val="000066"/>
                          </a:solidFill>
                          <a:effectLst/>
                        </a:rPr>
                        <a:t>Lo establecido para 2012, 2013 se prorroga al 2014  y 2015</a:t>
                      </a:r>
                      <a:endParaRPr lang="es-ES_tradnl" sz="1800" b="1" u="sng" baseline="0" dirty="0" smtClean="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8"/>
                  </a:ext>
                </a:extLst>
              </a:tr>
              <a:tr h="274320">
                <a:tc>
                  <a:txBody>
                    <a:bodyPr/>
                    <a:lstStyle/>
                    <a:p>
                      <a:r>
                        <a:rPr lang="es-ES_tradnl" sz="1800" b="1" u="none" baseline="0" dirty="0" smtClean="0">
                          <a:solidFill>
                            <a:srgbClr val="000066"/>
                          </a:solidFill>
                          <a:effectLst/>
                        </a:rPr>
                        <a:t>PAGOS FRACIONADOS:  </a:t>
                      </a:r>
                      <a:r>
                        <a:rPr lang="es-ES_tradnl" sz="1800" b="1" u="sng" dirty="0" smtClean="0">
                          <a:solidFill>
                            <a:srgbClr val="000066"/>
                          </a:solidFill>
                          <a:effectLst/>
                        </a:rPr>
                        <a:t>Límites (12% ó</a:t>
                      </a:r>
                      <a:r>
                        <a:rPr lang="es-ES_tradnl" sz="1800" b="1" u="sng" baseline="0" dirty="0" smtClean="0">
                          <a:solidFill>
                            <a:srgbClr val="000066"/>
                          </a:solidFill>
                          <a:effectLst/>
                        </a:rPr>
                        <a:t> 6%</a:t>
                      </a:r>
                      <a:r>
                        <a:rPr lang="es-ES_tradnl" sz="1800" b="1" u="sng" dirty="0" smtClean="0">
                          <a:solidFill>
                            <a:srgbClr val="000066"/>
                          </a:solidFill>
                          <a:effectLst/>
                        </a:rPr>
                        <a:t>)</a:t>
                      </a:r>
                      <a:endParaRPr lang="es-ES_tradnl" sz="1800" b="1" u="sng" baseline="0" dirty="0" smtClean="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2014 y 2015</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9"/>
                  </a:ext>
                </a:extLst>
              </a:tr>
            </a:tbl>
          </a:graphicData>
        </a:graphic>
      </p:graphicFrame>
      <p:graphicFrame>
        <p:nvGraphicFramePr>
          <p:cNvPr id="8" name="7 Tabla"/>
          <p:cNvGraphicFramePr>
            <a:graphicFrameLocks noGrp="1"/>
          </p:cNvGraphicFramePr>
          <p:nvPr>
            <p:extLst>
              <p:ext uri="{D42A27DB-BD31-4B8C-83A1-F6EECF244321}">
                <p14:modId xmlns="" xmlns:p14="http://schemas.microsoft.com/office/powerpoint/2010/main" val="1174703012"/>
              </p:ext>
            </p:extLst>
          </p:nvPr>
        </p:nvGraphicFramePr>
        <p:xfrm>
          <a:off x="762000" y="76200"/>
          <a:ext cx="8534400" cy="457200"/>
        </p:xfrm>
        <a:graphic>
          <a:graphicData uri="http://schemas.openxmlformats.org/drawingml/2006/table">
            <a:tbl>
              <a:tblPr firstRow="1" bandRow="1">
                <a:tableStyleId>{5C22544A-7EE6-4342-B048-85BDC9FD1C3A}</a:tableStyleId>
              </a:tblPr>
              <a:tblGrid>
                <a:gridCol w="8534400">
                  <a:extLst>
                    <a:ext uri="{9D8B030D-6E8A-4147-A177-3AD203B41FA5}">
                      <a16:colId xmlns="" xmlns:a16="http://schemas.microsoft.com/office/drawing/2014/main" val="20000"/>
                    </a:ext>
                  </a:extLst>
                </a:gridCol>
              </a:tblGrid>
              <a:tr h="457200">
                <a:tc>
                  <a:txBody>
                    <a:bodyPr/>
                    <a:lstStyle/>
                    <a:p>
                      <a:pPr marL="342900" indent="-342900" algn="ctr">
                        <a:buFont typeface="Wingdings" pitchFamily="2" charset="2"/>
                        <a:buChar char="v"/>
                      </a:pPr>
                      <a:r>
                        <a:rPr lang="es-ES_tradnl" sz="2400" b="1" u="sng" kern="1200" baseline="0" dirty="0" smtClean="0">
                          <a:solidFill>
                            <a:schemeClr val="tx1"/>
                          </a:solidFill>
                          <a:effectLst>
                            <a:outerShdw blurRad="38100" dist="38100" dir="2700000" algn="tl">
                              <a:srgbClr val="000000">
                                <a:alpha val="43137"/>
                              </a:srgbClr>
                            </a:outerShdw>
                          </a:effectLst>
                          <a:latin typeface="+mn-lt"/>
                          <a:ea typeface="+mn-ea"/>
                          <a:cs typeface="+mn-cs"/>
                        </a:rPr>
                        <a:t>DESAPARECEN ESTAS MEDIDAS DESDE 2016:</a:t>
                      </a:r>
                      <a:endParaRPr lang="es-ES_tradnl" sz="2400"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blipFill>
                      <a:blip r:embed="rId3"/>
                      <a:tile tx="0" ty="0" sx="100000" sy="100000" flip="none" algn="tl"/>
                    </a:blip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438</a:t>
            </a:fld>
            <a:endParaRPr lang="es-ES" dirty="0"/>
          </a:p>
        </p:txBody>
      </p:sp>
      <p:sp>
        <p:nvSpPr>
          <p:cNvPr id="14341" name="Text Box 4"/>
          <p:cNvSpPr txBox="1">
            <a:spLocks noChangeArrowheads="1"/>
          </p:cNvSpPr>
          <p:nvPr/>
        </p:nvSpPr>
        <p:spPr bwMode="auto">
          <a:xfrm>
            <a:off x="0" y="838200"/>
            <a:ext cx="9906000" cy="3662541"/>
          </a:xfrm>
          <a:prstGeom prst="rect">
            <a:avLst/>
          </a:prstGeom>
          <a:solidFill>
            <a:srgbClr val="CCFFFF"/>
          </a:solidFill>
          <a:ln w="9525">
            <a:noFill/>
            <a:miter lim="800000"/>
            <a:headEnd/>
            <a:tailEnd/>
          </a:ln>
        </p:spPr>
        <p:txBody>
          <a:bodyPr>
            <a:spAutoFit/>
          </a:bodyPr>
          <a:lstStyle/>
          <a:p>
            <a:pPr algn="ctr"/>
            <a:r>
              <a:rPr lang="es-ES_tradnl" sz="7200" dirty="0" smtClean="0">
                <a:solidFill>
                  <a:srgbClr val="000066"/>
                </a:solidFill>
              </a:rPr>
              <a:t>GESTIÓN del IS</a:t>
            </a:r>
          </a:p>
          <a:p>
            <a:pPr marL="1143000" indent="-1143000">
              <a:buFont typeface="+mj-lt"/>
              <a:buAutoNum type="arabicPeriod"/>
            </a:pPr>
            <a:r>
              <a:rPr lang="es-ES_tradnl" sz="3200" dirty="0" smtClean="0">
                <a:solidFill>
                  <a:srgbClr val="FF0000"/>
                </a:solidFill>
              </a:rPr>
              <a:t>Contabilidad</a:t>
            </a:r>
          </a:p>
          <a:p>
            <a:pPr marL="1143000" indent="-1143000">
              <a:buFont typeface="+mj-lt"/>
              <a:buAutoNum type="arabicPeriod"/>
            </a:pPr>
            <a:r>
              <a:rPr lang="es-ES_tradnl" sz="3200" dirty="0" smtClean="0">
                <a:solidFill>
                  <a:srgbClr val="FF0000"/>
                </a:solidFill>
              </a:rPr>
              <a:t>Declaraciones (Autoliquidación)</a:t>
            </a:r>
          </a:p>
          <a:p>
            <a:pPr marL="1143000" indent="-1143000">
              <a:buFont typeface="+mj-lt"/>
              <a:buAutoNum type="arabicPeriod"/>
            </a:pPr>
            <a:r>
              <a:rPr lang="es-ES_tradnl" sz="3200" dirty="0" smtClean="0">
                <a:solidFill>
                  <a:srgbClr val="FF0000"/>
                </a:solidFill>
              </a:rPr>
              <a:t>Retenciones</a:t>
            </a:r>
          </a:p>
          <a:p>
            <a:pPr marL="1143000" indent="-1143000">
              <a:buFont typeface="+mj-lt"/>
              <a:buAutoNum type="arabicPeriod"/>
            </a:pPr>
            <a:r>
              <a:rPr lang="es-ES_tradnl" sz="3200" dirty="0" smtClean="0">
                <a:solidFill>
                  <a:srgbClr val="FF0000"/>
                </a:solidFill>
              </a:rPr>
              <a:t>Pagos Fraccionados (PF)</a:t>
            </a:r>
          </a:p>
          <a:p>
            <a:pPr marL="1143000" indent="-1143000">
              <a:buFont typeface="+mj-lt"/>
              <a:buAutoNum type="arabicPeriod"/>
            </a:pPr>
            <a:r>
              <a:rPr lang="es-ES_tradnl" sz="3200" dirty="0" smtClean="0">
                <a:solidFill>
                  <a:srgbClr val="FF0000"/>
                </a:solidFill>
              </a:rPr>
              <a:t>Modelo 232</a:t>
            </a:r>
          </a:p>
        </p:txBody>
      </p:sp>
      <p:sp>
        <p:nvSpPr>
          <p:cNvPr id="6" name="Rectangle 5"/>
          <p:cNvSpPr>
            <a:spLocks noChangeArrowheads="1"/>
          </p:cNvSpPr>
          <p:nvPr/>
        </p:nvSpPr>
        <p:spPr bwMode="auto">
          <a:xfrm>
            <a:off x="5257800" y="63246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
        <p:nvSpPr>
          <p:cNvPr id="8" name="Rectangle 4"/>
          <p:cNvSpPr>
            <a:spLocks noChangeArrowheads="1"/>
          </p:cNvSpPr>
          <p:nvPr/>
        </p:nvSpPr>
        <p:spPr bwMode="auto">
          <a:xfrm>
            <a:off x="457200" y="152400"/>
            <a:ext cx="9067800" cy="457200"/>
          </a:xfrm>
          <a:prstGeom prst="rect">
            <a:avLst/>
          </a:prstGeom>
          <a:noFill/>
          <a:ln w="9525">
            <a:noFill/>
            <a:miter lim="800000"/>
            <a:headEnd/>
            <a:tailEnd/>
          </a:ln>
        </p:spPr>
        <p:txBody>
          <a:bodyPr anchor="ctr"/>
          <a:lstStyle/>
          <a:p>
            <a:pPr algn="ctr"/>
            <a:r>
              <a:rPr lang="es-ES_tradnl" sz="3200" b="1" dirty="0">
                <a:solidFill>
                  <a:srgbClr val="00CC00"/>
                </a:solidFill>
                <a:latin typeface="Times" pitchFamily="18" charset="0"/>
              </a:rPr>
              <a:t/>
            </a:r>
            <a:br>
              <a:rPr lang="es-ES_tradnl" sz="3200" b="1" dirty="0">
                <a:solidFill>
                  <a:srgbClr val="00CC00"/>
                </a:solidFill>
                <a:latin typeface="Times" pitchFamily="18" charset="0"/>
              </a:rPr>
            </a:br>
            <a:r>
              <a:rPr lang="es-ES_tradnl" sz="3200" b="1" dirty="0">
                <a:solidFill>
                  <a:srgbClr val="00CC00"/>
                </a:solidFill>
                <a:latin typeface="Times" pitchFamily="18" charset="0"/>
              </a:rPr>
              <a:t/>
            </a:r>
            <a:br>
              <a:rPr lang="es-ES_tradnl" sz="3200" b="1" dirty="0">
                <a:solidFill>
                  <a:srgbClr val="00CC00"/>
                </a:solidFill>
                <a:latin typeface="Times" pitchFamily="18" charset="0"/>
              </a:rPr>
            </a:br>
            <a:r>
              <a:rPr lang="es-ES_tradnl" sz="3200" b="1" dirty="0">
                <a:solidFill>
                  <a:srgbClr val="00CC00"/>
                </a:solidFill>
                <a:latin typeface="Times" pitchFamily="18" charset="0"/>
              </a:rPr>
              <a:t/>
            </a:r>
            <a:br>
              <a:rPr lang="es-ES_tradnl" sz="3200" b="1" dirty="0">
                <a:solidFill>
                  <a:srgbClr val="00CC00"/>
                </a:solidFill>
                <a:latin typeface="Times" pitchFamily="18" charset="0"/>
              </a:rPr>
            </a:br>
            <a:r>
              <a:rPr lang="es-ES_tradnl" sz="3200" b="1" dirty="0" smtClean="0">
                <a:solidFill>
                  <a:srgbClr val="FFFF00"/>
                </a:solidFill>
                <a:latin typeface="+mn-lt"/>
              </a:rPr>
              <a:t>IMPUESTO </a:t>
            </a:r>
            <a:r>
              <a:rPr lang="es-ES_tradnl" sz="3200" b="1" dirty="0">
                <a:solidFill>
                  <a:srgbClr val="FFFF00"/>
                </a:solidFill>
                <a:latin typeface="+mn-lt"/>
              </a:rPr>
              <a:t>SOBRE </a:t>
            </a:r>
            <a:r>
              <a:rPr lang="es-ES_tradnl" sz="3200" b="1" dirty="0" smtClean="0">
                <a:solidFill>
                  <a:srgbClr val="FFFF00"/>
                </a:solidFill>
                <a:latin typeface="+mn-lt"/>
              </a:rPr>
              <a:t>SOCIEDADES</a:t>
            </a:r>
            <a:r>
              <a:rPr lang="es-ES_tradnl" sz="3200" b="1" dirty="0" smtClean="0">
                <a:solidFill>
                  <a:schemeClr val="tx2"/>
                </a:solidFill>
                <a:latin typeface="+mn-lt"/>
              </a:rPr>
              <a:t/>
            </a:r>
            <a:br>
              <a:rPr lang="es-ES_tradnl" sz="3200" b="1" dirty="0" smtClean="0">
                <a:solidFill>
                  <a:schemeClr val="tx2"/>
                </a:solidFill>
                <a:latin typeface="+mn-lt"/>
              </a:rPr>
            </a:br>
            <a:r>
              <a:rPr lang="es-ES_tradnl" sz="3200" b="1" dirty="0" smtClean="0">
                <a:solidFill>
                  <a:srgbClr val="00CC00"/>
                </a:solidFill>
                <a:latin typeface="Times" pitchFamily="18" charset="0"/>
              </a:rPr>
              <a:t/>
            </a:r>
            <a:br>
              <a:rPr lang="es-ES_tradnl" sz="3200" b="1" dirty="0" smtClean="0">
                <a:solidFill>
                  <a:srgbClr val="00CC00"/>
                </a:solidFill>
                <a:latin typeface="Times" pitchFamily="18" charset="0"/>
              </a:rPr>
            </a:br>
            <a:r>
              <a:rPr lang="es-ES_tradnl" sz="3200" b="1" dirty="0" smtClean="0">
                <a:solidFill>
                  <a:srgbClr val="00CC00"/>
                </a:solidFill>
                <a:latin typeface="Times" pitchFamily="18" charset="0"/>
              </a:rPr>
              <a:t/>
            </a:r>
            <a:br>
              <a:rPr lang="es-ES_tradnl" sz="3200" b="1" dirty="0" smtClean="0">
                <a:solidFill>
                  <a:srgbClr val="00CC00"/>
                </a:solidFill>
                <a:latin typeface="Times" pitchFamily="18" charset="0"/>
              </a:rPr>
            </a:br>
            <a:endParaRPr lang="es-ES_tradnl" sz="3200" b="1" dirty="0"/>
          </a:p>
        </p:txBody>
      </p:sp>
    </p:spTree>
    <p:extLst>
      <p:ext uri="{BB962C8B-B14F-4D97-AF65-F5344CB8AC3E}">
        <p14:creationId xmlns="" xmlns:p14="http://schemas.microsoft.com/office/powerpoint/2010/main" val="4008994417"/>
      </p:ext>
    </p:extLst>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439</a:t>
            </a:fld>
            <a:endParaRPr lang="es-ES" dirty="0"/>
          </a:p>
        </p:txBody>
      </p:sp>
      <p:sp>
        <p:nvSpPr>
          <p:cNvPr id="14341" name="Text Box 4"/>
          <p:cNvSpPr txBox="1">
            <a:spLocks noChangeArrowheads="1"/>
          </p:cNvSpPr>
          <p:nvPr/>
        </p:nvSpPr>
        <p:spPr bwMode="auto">
          <a:xfrm>
            <a:off x="0" y="1009233"/>
            <a:ext cx="9906000" cy="2800767"/>
          </a:xfrm>
          <a:prstGeom prst="rect">
            <a:avLst/>
          </a:prstGeom>
          <a:solidFill>
            <a:srgbClr val="CCFFFF"/>
          </a:solidFill>
          <a:ln w="9525">
            <a:noFill/>
            <a:miter lim="800000"/>
            <a:headEnd/>
            <a:tailEnd/>
          </a:ln>
        </p:spPr>
        <p:txBody>
          <a:bodyPr>
            <a:spAutoFit/>
          </a:bodyPr>
          <a:lstStyle/>
          <a:p>
            <a:pPr algn="ctr"/>
            <a:r>
              <a:rPr lang="es-ES_tradnl" sz="7200" dirty="0" smtClean="0">
                <a:solidFill>
                  <a:srgbClr val="000066"/>
                </a:solidFill>
              </a:rPr>
              <a:t>GESTIÓN del IS</a:t>
            </a:r>
          </a:p>
          <a:p>
            <a:pPr algn="ctr"/>
            <a:endParaRPr lang="es-ES_tradnl" dirty="0" smtClean="0">
              <a:solidFill>
                <a:srgbClr val="000066"/>
              </a:solidFill>
            </a:endParaRPr>
          </a:p>
          <a:p>
            <a:pPr marL="1143000" indent="-1143000">
              <a:buFont typeface="+mj-lt"/>
              <a:buAutoNum type="arabicPeriod"/>
            </a:pPr>
            <a:r>
              <a:rPr lang="es-ES_tradnl" sz="6000" dirty="0" smtClean="0">
                <a:solidFill>
                  <a:srgbClr val="FF0000"/>
                </a:solidFill>
              </a:rPr>
              <a:t>Contabilidad</a:t>
            </a:r>
          </a:p>
          <a:p>
            <a:pPr marL="1143000" indent="-1143000">
              <a:buFont typeface="+mj-lt"/>
              <a:buAutoNum type="arabicPeriod"/>
            </a:pPr>
            <a:endParaRPr lang="es-ES_tradnl" sz="2400" dirty="0" smtClean="0">
              <a:solidFill>
                <a:srgbClr val="FF0000"/>
              </a:solidFill>
            </a:endParaRPr>
          </a:p>
        </p:txBody>
      </p:sp>
      <p:sp>
        <p:nvSpPr>
          <p:cNvPr id="7" name="Rectangle 4"/>
          <p:cNvSpPr>
            <a:spLocks noChangeArrowheads="1"/>
          </p:cNvSpPr>
          <p:nvPr/>
        </p:nvSpPr>
        <p:spPr bwMode="auto">
          <a:xfrm>
            <a:off x="662522" y="26986"/>
            <a:ext cx="9014877" cy="658814"/>
          </a:xfrm>
          <a:prstGeom prst="rect">
            <a:avLst/>
          </a:prstGeom>
          <a:noFill/>
          <a:ln w="9525">
            <a:noFill/>
            <a:miter lim="800000"/>
            <a:headEnd/>
            <a:tailEnd/>
          </a:ln>
        </p:spPr>
        <p:txBody>
          <a:bodyPr anchor="ctr"/>
          <a:lstStyle/>
          <a:p>
            <a:pPr algn="ct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t>
            </a:r>
            <a:r>
              <a:rPr lang="es-ES_tradnl" sz="2800" b="1" dirty="0" smtClean="0">
                <a:solidFill>
                  <a:srgbClr val="FFFF00"/>
                </a:solidFill>
              </a:rPr>
              <a:t>IMPUESTO </a:t>
            </a:r>
            <a:r>
              <a:rPr lang="es-ES_tradnl" sz="2800" b="1" dirty="0">
                <a:solidFill>
                  <a:srgbClr val="FFFF00"/>
                </a:solidFill>
              </a:rPr>
              <a:t>SOBRE </a:t>
            </a:r>
            <a:r>
              <a:rPr lang="es-ES_tradnl" sz="2800" b="1" dirty="0" smtClean="0">
                <a:solidFill>
                  <a:srgbClr val="FFFF00"/>
                </a:solidFill>
              </a:rPr>
              <a:t>SOCIEDADES</a:t>
            </a:r>
            <a:r>
              <a:rPr lang="es-ES_tradnl" sz="2800" b="1" dirty="0" smtClean="0">
                <a:solidFill>
                  <a:schemeClr val="tx2"/>
                </a:solidFill>
              </a:rPr>
              <a:t/>
            </a:r>
            <a:br>
              <a:rPr lang="es-ES_tradnl" sz="2800" b="1" dirty="0" smtClean="0">
                <a:solidFill>
                  <a:schemeClr val="tx2"/>
                </a:solidFill>
              </a:rPr>
            </a:br>
            <a:r>
              <a:rPr lang="es-ES_tradnl" sz="4000" b="1" dirty="0" smtClean="0">
                <a:solidFill>
                  <a:srgbClr val="00CC00"/>
                </a:solidFill>
                <a:latin typeface="Times" pitchFamily="18" charset="0"/>
              </a:rPr>
              <a:t/>
            </a:r>
            <a:br>
              <a:rPr lang="es-ES_tradnl" sz="4000" b="1" dirty="0" smtClean="0">
                <a:solidFill>
                  <a:srgbClr val="00CC00"/>
                </a:solidFill>
                <a:latin typeface="Times" pitchFamily="18" charset="0"/>
              </a:rPr>
            </a:br>
            <a:r>
              <a:rPr lang="es-ES_tradnl" sz="4000" b="1" dirty="0" smtClean="0">
                <a:solidFill>
                  <a:srgbClr val="00CC00"/>
                </a:solidFill>
                <a:latin typeface="Times" pitchFamily="18" charset="0"/>
              </a:rPr>
              <a:t/>
            </a:r>
            <a:br>
              <a:rPr lang="es-ES_tradnl" sz="4000" b="1" dirty="0" smtClean="0">
                <a:solidFill>
                  <a:srgbClr val="00CC00"/>
                </a:solidFill>
                <a:latin typeface="Times" pitchFamily="18" charset="0"/>
              </a:rPr>
            </a:br>
            <a:endParaRPr lang="es-ES_tradnl" sz="8000" b="1" dirty="0"/>
          </a:p>
        </p:txBody>
      </p:sp>
    </p:spTree>
    <p:extLst>
      <p:ext uri="{BB962C8B-B14F-4D97-AF65-F5344CB8AC3E}">
        <p14:creationId xmlns="" xmlns:p14="http://schemas.microsoft.com/office/powerpoint/2010/main" val="195819655"/>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44" name="3 Marcador de número de diapositiva"/>
          <p:cNvSpPr>
            <a:spLocks noGrp="1"/>
          </p:cNvSpPr>
          <p:nvPr>
            <p:ph type="sldNum" sz="quarter" idx="12"/>
          </p:nvPr>
        </p:nvSpPr>
        <p:spPr>
          <a:xfrm>
            <a:off x="7543800" y="6324600"/>
            <a:ext cx="2311400" cy="476250"/>
          </a:xfrm>
        </p:spPr>
        <p:txBody>
          <a:bodyPr/>
          <a:lstStyle/>
          <a:p>
            <a:pPr>
              <a:defRPr/>
            </a:pPr>
            <a:fld id="{4165B111-C4A7-4A71-8262-33B0695A03B6}" type="slidenum">
              <a:rPr lang="es-ES_tradnl">
                <a:solidFill>
                  <a:srgbClr val="000000"/>
                </a:solidFill>
                <a:effectLst/>
              </a:rPr>
              <a:pPr>
                <a:defRPr/>
              </a:pPr>
              <a:t>44</a:t>
            </a:fld>
            <a:endParaRPr lang="es-ES_tradnl" dirty="0">
              <a:solidFill>
                <a:srgbClr val="000000"/>
              </a:solidFill>
              <a:effectLst/>
            </a:endParaRPr>
          </a:p>
        </p:txBody>
      </p:sp>
      <p:sp>
        <p:nvSpPr>
          <p:cNvPr id="6147" name="Rectangle 3"/>
          <p:cNvSpPr>
            <a:spLocks noChangeArrowheads="1"/>
          </p:cNvSpPr>
          <p:nvPr/>
        </p:nvSpPr>
        <p:spPr bwMode="auto">
          <a:xfrm>
            <a:off x="1905000" y="104001"/>
            <a:ext cx="6695744" cy="276999"/>
          </a:xfrm>
          <a:prstGeom prst="rect">
            <a:avLst/>
          </a:prstGeom>
          <a:noFill/>
          <a:ln w="9525">
            <a:noFill/>
            <a:miter lim="800000"/>
            <a:headEnd/>
            <a:tailEnd/>
          </a:ln>
        </p:spPr>
        <p:txBody>
          <a:bodyPr wrap="none" lIns="0" tIns="0" rIns="0" bIns="0">
            <a:spAutoFit/>
          </a:bodyPr>
          <a:lstStyle/>
          <a:p>
            <a:pPr eaLnBrk="0" hangingPunct="0"/>
            <a:r>
              <a:rPr lang="es-ES_tradnl" sz="1800" b="1" dirty="0">
                <a:solidFill>
                  <a:srgbClr val="FF0000"/>
                </a:solidFill>
              </a:rPr>
              <a:t>AJUSTES FISCALES  (EXTRACONTABLES)  EN EL I.S.</a:t>
            </a:r>
          </a:p>
        </p:txBody>
      </p:sp>
      <p:sp>
        <p:nvSpPr>
          <p:cNvPr id="6148" name="Rectangle 6"/>
          <p:cNvSpPr>
            <a:spLocks noChangeArrowheads="1"/>
          </p:cNvSpPr>
          <p:nvPr/>
        </p:nvSpPr>
        <p:spPr bwMode="auto">
          <a:xfrm>
            <a:off x="3302000" y="611188"/>
            <a:ext cx="5992025" cy="161583"/>
          </a:xfrm>
          <a:prstGeom prst="rect">
            <a:avLst/>
          </a:prstGeom>
          <a:noFill/>
          <a:ln w="9525">
            <a:noFill/>
            <a:miter lim="800000"/>
            <a:headEnd/>
            <a:tailEnd/>
          </a:ln>
        </p:spPr>
        <p:txBody>
          <a:bodyPr wrap="none" lIns="0" tIns="0" rIns="0" bIns="0">
            <a:spAutoFit/>
          </a:bodyPr>
          <a:lstStyle/>
          <a:p>
            <a:pPr eaLnBrk="0" hangingPunct="0"/>
            <a:r>
              <a:rPr lang="es-ES_tradnl" sz="1050">
                <a:solidFill>
                  <a:srgbClr val="000000"/>
                </a:solidFill>
              </a:rPr>
              <a:t>Resultado de las </a:t>
            </a:r>
            <a:r>
              <a:rPr lang="es-ES_tradnl" sz="1050" b="1">
                <a:solidFill>
                  <a:srgbClr val="000000"/>
                </a:solidFill>
              </a:rPr>
              <a:t>diferencias entre los criterios fiscales y los criterios contables</a:t>
            </a:r>
          </a:p>
        </p:txBody>
      </p:sp>
      <p:sp>
        <p:nvSpPr>
          <p:cNvPr id="6149" name="Rectangle 39"/>
          <p:cNvSpPr>
            <a:spLocks noChangeArrowheads="1"/>
          </p:cNvSpPr>
          <p:nvPr/>
        </p:nvSpPr>
        <p:spPr bwMode="auto">
          <a:xfrm>
            <a:off x="1568450" y="2971800"/>
            <a:ext cx="1891543" cy="355482"/>
          </a:xfrm>
          <a:prstGeom prst="rect">
            <a:avLst/>
          </a:prstGeom>
          <a:noFill/>
          <a:ln w="9525">
            <a:noFill/>
            <a:miter lim="800000"/>
            <a:headEnd/>
            <a:tailEnd/>
          </a:ln>
        </p:spPr>
        <p:txBody>
          <a:bodyPr wrap="none" lIns="0" tIns="0" rIns="0" bIns="0">
            <a:spAutoFit/>
          </a:bodyPr>
          <a:lstStyle/>
          <a:p>
            <a:pPr eaLnBrk="0" hangingPunct="0"/>
            <a:r>
              <a:rPr lang="es-ES_tradnl" sz="1050">
                <a:solidFill>
                  <a:srgbClr val="D60093"/>
                </a:solidFill>
                <a:sym typeface="Wingdings" pitchFamily="2" charset="2"/>
              </a:rPr>
              <a:t></a:t>
            </a:r>
            <a:r>
              <a:rPr lang="es-ES_tradnl" sz="1050">
                <a:solidFill>
                  <a:srgbClr val="000000"/>
                </a:solidFill>
              </a:rPr>
              <a:t>   </a:t>
            </a:r>
            <a:r>
              <a:rPr lang="es-ES_tradnl" sz="1050" b="1">
                <a:solidFill>
                  <a:srgbClr val="993300"/>
                </a:solidFill>
              </a:rPr>
              <a:t>Imputación temporal </a:t>
            </a:r>
          </a:p>
          <a:p>
            <a:pPr eaLnBrk="0" hangingPunct="0">
              <a:spcBef>
                <a:spcPct val="20000"/>
              </a:spcBef>
            </a:pPr>
            <a:r>
              <a:rPr lang="es-ES_tradnl" sz="1050" b="1">
                <a:solidFill>
                  <a:srgbClr val="993300"/>
                </a:solidFill>
              </a:rPr>
              <a:t>     de ingresos y gastos :</a:t>
            </a:r>
            <a:endParaRPr lang="es-ES_tradnl" sz="1050" b="1">
              <a:solidFill>
                <a:srgbClr val="000000"/>
              </a:solidFill>
            </a:endParaRPr>
          </a:p>
        </p:txBody>
      </p:sp>
      <p:sp>
        <p:nvSpPr>
          <p:cNvPr id="6150" name="Rectangle 42"/>
          <p:cNvSpPr>
            <a:spLocks noChangeArrowheads="1"/>
          </p:cNvSpPr>
          <p:nvPr/>
        </p:nvSpPr>
        <p:spPr bwMode="auto">
          <a:xfrm>
            <a:off x="3810000" y="2990851"/>
            <a:ext cx="5895845" cy="323165"/>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u="sng" dirty="0" smtClean="0">
                <a:solidFill>
                  <a:srgbClr val="000000"/>
                </a:solidFill>
              </a:rPr>
              <a:t>Regla </a:t>
            </a:r>
            <a:r>
              <a:rPr lang="es-ES_tradnl" sz="1050" u="sng" dirty="0">
                <a:solidFill>
                  <a:srgbClr val="000000"/>
                </a:solidFill>
              </a:rPr>
              <a:t>general</a:t>
            </a:r>
            <a:r>
              <a:rPr lang="es-ES_tradnl" sz="1050" dirty="0">
                <a:solidFill>
                  <a:srgbClr val="000000"/>
                </a:solidFill>
              </a:rPr>
              <a:t>  :   se aceptan los criterios de imputación contables </a:t>
            </a:r>
          </a:p>
          <a:p>
            <a:pPr eaLnBrk="0" hangingPunct="0"/>
            <a:r>
              <a:rPr lang="es-ES_tradnl" sz="1050" dirty="0">
                <a:solidFill>
                  <a:srgbClr val="000000"/>
                </a:solidFill>
              </a:rPr>
              <a:t>	            (normas para atribuir ingresos y gastos a los  </a:t>
            </a:r>
            <a:r>
              <a:rPr lang="es-ES_tradnl" sz="1050" dirty="0">
                <a:solidFill>
                  <a:srgbClr val="000000"/>
                </a:solidFill>
                <a:sym typeface="Symbol" pitchFamily="18" charset="2"/>
              </a:rPr>
              <a:t> </a:t>
            </a:r>
            <a:r>
              <a:rPr lang="es-ES_tradnl" sz="1050" dirty="0">
                <a:solidFill>
                  <a:srgbClr val="000000"/>
                </a:solidFill>
              </a:rPr>
              <a:t> períodos)</a:t>
            </a:r>
          </a:p>
        </p:txBody>
      </p:sp>
      <p:sp>
        <p:nvSpPr>
          <p:cNvPr id="6151" name="Rectangle 48"/>
          <p:cNvSpPr>
            <a:spLocks noChangeArrowheads="1"/>
          </p:cNvSpPr>
          <p:nvPr/>
        </p:nvSpPr>
        <p:spPr bwMode="auto">
          <a:xfrm>
            <a:off x="3797301" y="3465514"/>
            <a:ext cx="4599016" cy="339324"/>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dirty="0" smtClean="0">
                <a:solidFill>
                  <a:srgbClr val="000000"/>
                </a:solidFill>
              </a:rPr>
              <a:t>La </a:t>
            </a:r>
            <a:r>
              <a:rPr lang="es-ES_tradnl" sz="1050" dirty="0">
                <a:solidFill>
                  <a:srgbClr val="000000"/>
                </a:solidFill>
              </a:rPr>
              <a:t>legislación fiscal establece para ciertas operaciones </a:t>
            </a:r>
          </a:p>
          <a:p>
            <a:pPr eaLnBrk="0" hangingPunct="0">
              <a:spcBef>
                <a:spcPct val="10000"/>
              </a:spcBef>
            </a:pPr>
            <a:r>
              <a:rPr lang="es-ES_tradnl" sz="1050" dirty="0">
                <a:solidFill>
                  <a:srgbClr val="000000"/>
                </a:solidFill>
              </a:rPr>
              <a:t>     criterios de imputación temporal </a:t>
            </a:r>
            <a:r>
              <a:rPr lang="es-ES_tradnl" sz="1050" dirty="0">
                <a:solidFill>
                  <a:srgbClr val="000000"/>
                </a:solidFill>
                <a:sym typeface="Symbol" pitchFamily="18" charset="2"/>
              </a:rPr>
              <a:t>distintos </a:t>
            </a:r>
            <a:r>
              <a:rPr lang="es-ES_tradnl" sz="1050" dirty="0">
                <a:solidFill>
                  <a:srgbClr val="000000"/>
                </a:solidFill>
              </a:rPr>
              <a:t>a los contables</a:t>
            </a:r>
          </a:p>
        </p:txBody>
      </p:sp>
      <p:sp>
        <p:nvSpPr>
          <p:cNvPr id="6152" name="Rectangle 53"/>
          <p:cNvSpPr>
            <a:spLocks noChangeArrowheads="1"/>
          </p:cNvSpPr>
          <p:nvPr/>
        </p:nvSpPr>
        <p:spPr bwMode="auto">
          <a:xfrm>
            <a:off x="3124200" y="3957638"/>
            <a:ext cx="6710170" cy="161583"/>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dirty="0" smtClean="0">
                <a:solidFill>
                  <a:srgbClr val="000000"/>
                </a:solidFill>
              </a:rPr>
              <a:t>Principios </a:t>
            </a:r>
            <a:r>
              <a:rPr lang="es-ES_tradnl" sz="1050" dirty="0">
                <a:solidFill>
                  <a:srgbClr val="000000"/>
                </a:solidFill>
              </a:rPr>
              <a:t>contables afectados :  devengo, registro y correlación de ingresos y gastos</a:t>
            </a:r>
          </a:p>
        </p:txBody>
      </p:sp>
      <p:sp>
        <p:nvSpPr>
          <p:cNvPr id="6153" name="Rectangle 60"/>
          <p:cNvSpPr>
            <a:spLocks noChangeArrowheads="1"/>
          </p:cNvSpPr>
          <p:nvPr/>
        </p:nvSpPr>
        <p:spPr bwMode="auto">
          <a:xfrm>
            <a:off x="1568450" y="4267200"/>
            <a:ext cx="5049459" cy="161583"/>
          </a:xfrm>
          <a:prstGeom prst="rect">
            <a:avLst/>
          </a:prstGeom>
          <a:noFill/>
          <a:ln w="9525">
            <a:noFill/>
            <a:miter lim="800000"/>
            <a:headEnd/>
            <a:tailEnd/>
          </a:ln>
        </p:spPr>
        <p:txBody>
          <a:bodyPr wrap="none" lIns="0" tIns="0" rIns="0" bIns="0">
            <a:spAutoFit/>
          </a:bodyPr>
          <a:lstStyle/>
          <a:p>
            <a:pPr eaLnBrk="0" hangingPunct="0"/>
            <a:r>
              <a:rPr lang="es-ES_tradnl" sz="1050" dirty="0">
                <a:solidFill>
                  <a:srgbClr val="000000"/>
                </a:solidFill>
                <a:sym typeface="Monotype Sorts"/>
              </a:rPr>
              <a:t> </a:t>
            </a:r>
            <a:r>
              <a:rPr lang="es-ES_tradnl" sz="1050" dirty="0">
                <a:solidFill>
                  <a:srgbClr val="D60093"/>
                </a:solidFill>
                <a:sym typeface="Wingdings" pitchFamily="2" charset="2"/>
              </a:rPr>
              <a:t> </a:t>
            </a:r>
            <a:r>
              <a:rPr lang="es-ES_tradnl" sz="1050" dirty="0">
                <a:solidFill>
                  <a:srgbClr val="000000"/>
                </a:solidFill>
                <a:sym typeface="Monotype Sorts"/>
              </a:rPr>
              <a:t> </a:t>
            </a:r>
            <a:r>
              <a:rPr lang="es-ES_tradnl" sz="1050" b="1" dirty="0">
                <a:solidFill>
                  <a:srgbClr val="993300"/>
                </a:solidFill>
              </a:rPr>
              <a:t>Errores Contables:</a:t>
            </a:r>
            <a:r>
              <a:rPr lang="es-ES_tradnl" sz="1050" dirty="0">
                <a:solidFill>
                  <a:srgbClr val="000000"/>
                </a:solidFill>
              </a:rPr>
              <a:t>   </a:t>
            </a:r>
            <a:r>
              <a:rPr lang="es-ES_tradnl" sz="1050" dirty="0">
                <a:solidFill>
                  <a:srgbClr val="000000"/>
                </a:solidFill>
                <a:sym typeface="Symbol" pitchFamily="18" charset="2"/>
              </a:rPr>
              <a:t>  </a:t>
            </a:r>
            <a:r>
              <a:rPr lang="es-ES_tradnl" sz="1050" dirty="0">
                <a:solidFill>
                  <a:srgbClr val="000000"/>
                </a:solidFill>
              </a:rPr>
              <a:t>de incorrecciones contables  </a:t>
            </a:r>
            <a:r>
              <a:rPr lang="es-ES_tradnl" sz="1050" b="1" dirty="0">
                <a:solidFill>
                  <a:srgbClr val="D60093"/>
                </a:solidFill>
              </a:rPr>
              <a:t>(Art. </a:t>
            </a:r>
            <a:r>
              <a:rPr lang="es-ES_tradnl" sz="1050" b="1" dirty="0" smtClean="0">
                <a:solidFill>
                  <a:srgbClr val="D60093"/>
                </a:solidFill>
              </a:rPr>
              <a:t>131 </a:t>
            </a:r>
            <a:r>
              <a:rPr lang="es-ES_tradnl" sz="1050" b="1" dirty="0">
                <a:solidFill>
                  <a:srgbClr val="D60093"/>
                </a:solidFill>
              </a:rPr>
              <a:t>L)</a:t>
            </a:r>
          </a:p>
        </p:txBody>
      </p:sp>
      <p:sp>
        <p:nvSpPr>
          <p:cNvPr id="6154" name="Rectangle 5"/>
          <p:cNvSpPr>
            <a:spLocks noChangeArrowheads="1"/>
          </p:cNvSpPr>
          <p:nvPr/>
        </p:nvSpPr>
        <p:spPr bwMode="auto">
          <a:xfrm>
            <a:off x="495301" y="609601"/>
            <a:ext cx="1444306" cy="161583"/>
          </a:xfrm>
          <a:prstGeom prst="rect">
            <a:avLst/>
          </a:prstGeom>
          <a:noFill/>
          <a:ln w="9525">
            <a:noFill/>
            <a:miter lim="800000"/>
            <a:headEnd/>
            <a:tailEnd/>
          </a:ln>
        </p:spPr>
        <p:txBody>
          <a:bodyPr wrap="none" lIns="0" tIns="0" rIns="0" bIns="0">
            <a:spAutoFit/>
          </a:bodyPr>
          <a:lstStyle/>
          <a:p>
            <a:pPr eaLnBrk="0" hangingPunct="0"/>
            <a:r>
              <a:rPr lang="es-ES_tradnl" sz="1050" b="1">
                <a:solidFill>
                  <a:srgbClr val="000000"/>
                </a:solidFill>
              </a:rPr>
              <a:t>AJUSTES FISCALES</a:t>
            </a:r>
            <a:endParaRPr lang="es-ES_tradnl" sz="1050" b="1"/>
          </a:p>
        </p:txBody>
      </p:sp>
      <p:sp>
        <p:nvSpPr>
          <p:cNvPr id="6155" name="AutoShape 65"/>
          <p:cNvSpPr>
            <a:spLocks noChangeArrowheads="1"/>
          </p:cNvSpPr>
          <p:nvPr/>
        </p:nvSpPr>
        <p:spPr bwMode="auto">
          <a:xfrm>
            <a:off x="330201" y="533400"/>
            <a:ext cx="2151460" cy="338138"/>
          </a:xfrm>
          <a:prstGeom prst="roundRect">
            <a:avLst>
              <a:gd name="adj" fmla="val 16667"/>
            </a:avLst>
          </a:prstGeom>
          <a:noFill/>
          <a:ln w="9525">
            <a:solidFill>
              <a:srgbClr val="009900"/>
            </a:solidFill>
            <a:round/>
            <a:headEnd/>
            <a:tailEnd/>
          </a:ln>
        </p:spPr>
        <p:txBody>
          <a:bodyPr wrap="none" anchor="ctr"/>
          <a:lstStyle/>
          <a:p>
            <a:pPr eaLnBrk="0" hangingPunct="0"/>
            <a:endParaRPr lang="es-ES_tradnl" sz="1050"/>
          </a:p>
        </p:txBody>
      </p:sp>
      <p:sp>
        <p:nvSpPr>
          <p:cNvPr id="6156" name="AutoShape 66"/>
          <p:cNvSpPr>
            <a:spLocks noChangeArrowheads="1"/>
          </p:cNvSpPr>
          <p:nvPr/>
        </p:nvSpPr>
        <p:spPr bwMode="auto">
          <a:xfrm>
            <a:off x="2724150" y="638176"/>
            <a:ext cx="330200" cy="130175"/>
          </a:xfrm>
          <a:prstGeom prst="rightArrow">
            <a:avLst>
              <a:gd name="adj1" fmla="val 61111"/>
              <a:gd name="adj2" fmla="val 97561"/>
            </a:avLst>
          </a:prstGeom>
          <a:noFill/>
          <a:ln w="9525">
            <a:solidFill>
              <a:srgbClr val="009900"/>
            </a:solidFill>
            <a:miter lim="800000"/>
            <a:headEnd/>
            <a:tailEnd/>
          </a:ln>
        </p:spPr>
        <p:txBody>
          <a:bodyPr wrap="none" anchor="ctr"/>
          <a:lstStyle/>
          <a:p>
            <a:pPr eaLnBrk="0" hangingPunct="0"/>
            <a:endParaRPr lang="es-ES_tradnl" sz="1050"/>
          </a:p>
        </p:txBody>
      </p:sp>
      <p:grpSp>
        <p:nvGrpSpPr>
          <p:cNvPr id="2" name="Group 128"/>
          <p:cNvGrpSpPr>
            <a:grpSpLocks/>
          </p:cNvGrpSpPr>
          <p:nvPr/>
        </p:nvGrpSpPr>
        <p:grpSpPr bwMode="auto">
          <a:xfrm>
            <a:off x="330201" y="1096967"/>
            <a:ext cx="2263246" cy="166688"/>
            <a:chOff x="192" y="701"/>
            <a:chExt cx="1316" cy="105"/>
          </a:xfrm>
        </p:grpSpPr>
        <p:sp>
          <p:nvSpPr>
            <p:cNvPr id="6186" name="Rectangle 11"/>
            <p:cNvSpPr>
              <a:spLocks noChangeArrowheads="1"/>
            </p:cNvSpPr>
            <p:nvPr/>
          </p:nvSpPr>
          <p:spPr bwMode="auto">
            <a:xfrm>
              <a:off x="397" y="701"/>
              <a:ext cx="1111" cy="102"/>
            </a:xfrm>
            <a:prstGeom prst="rect">
              <a:avLst/>
            </a:prstGeom>
            <a:noFill/>
            <a:ln w="9525">
              <a:noFill/>
              <a:miter lim="800000"/>
              <a:headEnd/>
              <a:tailEnd/>
            </a:ln>
          </p:spPr>
          <p:txBody>
            <a:bodyPr wrap="none" lIns="0" tIns="0" rIns="0" bIns="0">
              <a:spAutoFit/>
            </a:bodyPr>
            <a:lstStyle/>
            <a:p>
              <a:pPr eaLnBrk="0" hangingPunct="0"/>
              <a:r>
                <a:rPr lang="es-ES_tradnl" sz="1050" b="1" i="1">
                  <a:solidFill>
                    <a:srgbClr val="0000FF"/>
                  </a:solidFill>
                </a:rPr>
                <a:t>CAUSAS DE LOS AJUSTES</a:t>
              </a:r>
              <a:endParaRPr lang="es-ES_tradnl" sz="1050">
                <a:solidFill>
                  <a:srgbClr val="0000FF"/>
                </a:solidFill>
              </a:endParaRPr>
            </a:p>
          </p:txBody>
        </p:sp>
        <p:sp>
          <p:nvSpPr>
            <p:cNvPr id="6187" name="AutoShape 70"/>
            <p:cNvSpPr>
              <a:spLocks noChangeArrowheads="1"/>
            </p:cNvSpPr>
            <p:nvPr/>
          </p:nvSpPr>
          <p:spPr bwMode="auto">
            <a:xfrm>
              <a:off x="192" y="710"/>
              <a:ext cx="119" cy="96"/>
            </a:xfrm>
            <a:prstGeom prst="rightArrow">
              <a:avLst>
                <a:gd name="adj1" fmla="val 60417"/>
                <a:gd name="adj2" fmla="val 120831"/>
              </a:avLst>
            </a:prstGeom>
            <a:solidFill>
              <a:schemeClr val="accent1"/>
            </a:solidFill>
            <a:ln w="9525">
              <a:noFill/>
              <a:miter lim="800000"/>
              <a:headEnd/>
              <a:tailEnd/>
            </a:ln>
          </p:spPr>
          <p:txBody>
            <a:bodyPr wrap="none" anchor="ctr"/>
            <a:lstStyle/>
            <a:p>
              <a:pPr eaLnBrk="0" hangingPunct="0"/>
              <a:endParaRPr lang="es-ES_tradnl" sz="1050"/>
            </a:p>
          </p:txBody>
        </p:sp>
      </p:grpSp>
      <p:sp>
        <p:nvSpPr>
          <p:cNvPr id="6158" name="Rectangle 13"/>
          <p:cNvSpPr>
            <a:spLocks noChangeArrowheads="1"/>
          </p:cNvSpPr>
          <p:nvPr/>
        </p:nvSpPr>
        <p:spPr bwMode="auto">
          <a:xfrm>
            <a:off x="1568450" y="1441451"/>
            <a:ext cx="3072957" cy="161583"/>
          </a:xfrm>
          <a:prstGeom prst="rect">
            <a:avLst/>
          </a:prstGeom>
          <a:noFill/>
          <a:ln w="9525">
            <a:noFill/>
            <a:miter lim="800000"/>
            <a:headEnd/>
            <a:tailEnd/>
          </a:ln>
        </p:spPr>
        <p:txBody>
          <a:bodyPr wrap="none" lIns="0" tIns="0" rIns="0" bIns="0">
            <a:spAutoFit/>
          </a:bodyPr>
          <a:lstStyle/>
          <a:p>
            <a:pPr eaLnBrk="0" hangingPunct="0"/>
            <a:r>
              <a:rPr lang="es-ES_tradnl" sz="1050" dirty="0">
                <a:solidFill>
                  <a:srgbClr val="D60093"/>
                </a:solidFill>
                <a:sym typeface="Wingdings" pitchFamily="2" charset="2"/>
              </a:rPr>
              <a:t></a:t>
            </a:r>
            <a:r>
              <a:rPr lang="es-ES_tradnl" sz="1050" dirty="0">
                <a:solidFill>
                  <a:srgbClr val="000000"/>
                </a:solidFill>
              </a:rPr>
              <a:t>   </a:t>
            </a:r>
            <a:r>
              <a:rPr lang="es-ES_tradnl" sz="1050" b="1" dirty="0">
                <a:solidFill>
                  <a:srgbClr val="993300"/>
                </a:solidFill>
              </a:rPr>
              <a:t>Calificación de las distintas partidas :</a:t>
            </a:r>
            <a:endParaRPr lang="es-ES_tradnl" sz="1050" b="1" dirty="0">
              <a:solidFill>
                <a:srgbClr val="000000"/>
              </a:solidFill>
            </a:endParaRPr>
          </a:p>
        </p:txBody>
      </p:sp>
      <p:sp>
        <p:nvSpPr>
          <p:cNvPr id="6159" name="Rectangle 18"/>
          <p:cNvSpPr>
            <a:spLocks noChangeArrowheads="1"/>
          </p:cNvSpPr>
          <p:nvPr/>
        </p:nvSpPr>
        <p:spPr bwMode="auto">
          <a:xfrm>
            <a:off x="5035551" y="1335088"/>
            <a:ext cx="3778278" cy="347403"/>
          </a:xfrm>
          <a:prstGeom prst="rect">
            <a:avLst/>
          </a:prstGeom>
          <a:noFill/>
          <a:ln w="9525">
            <a:noFill/>
            <a:miter lim="800000"/>
            <a:headEnd/>
            <a:tailEnd/>
          </a:ln>
        </p:spPr>
        <p:txBody>
          <a:bodyPr wrap="none" lIns="0" tIns="0" rIns="0" bIns="0">
            <a:spAutoFit/>
          </a:bodyPr>
          <a:lstStyle/>
          <a:p>
            <a:pPr eaLnBrk="0" hangingPunct="0"/>
            <a:r>
              <a:rPr lang="es-ES_tradnl" sz="1050">
                <a:solidFill>
                  <a:srgbClr val="000000"/>
                </a:solidFill>
              </a:rPr>
              <a:t>diferencias en la consideración como gasto o</a:t>
            </a:r>
          </a:p>
          <a:p>
            <a:pPr eaLnBrk="0" hangingPunct="0">
              <a:spcBef>
                <a:spcPct val="15000"/>
              </a:spcBef>
            </a:pPr>
            <a:r>
              <a:rPr lang="es-ES_tradnl" sz="1050">
                <a:solidFill>
                  <a:srgbClr val="000000"/>
                </a:solidFill>
              </a:rPr>
              <a:t>ingreso de las distintas partidas a efectos fiscales</a:t>
            </a:r>
          </a:p>
        </p:txBody>
      </p:sp>
      <p:sp>
        <p:nvSpPr>
          <p:cNvPr id="6160" name="Line 71"/>
          <p:cNvSpPr>
            <a:spLocks noChangeShapeType="1"/>
          </p:cNvSpPr>
          <p:nvPr/>
        </p:nvSpPr>
        <p:spPr bwMode="auto">
          <a:xfrm>
            <a:off x="1167740" y="1535113"/>
            <a:ext cx="194336" cy="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61" name="Line 72"/>
          <p:cNvSpPr>
            <a:spLocks noChangeShapeType="1"/>
          </p:cNvSpPr>
          <p:nvPr/>
        </p:nvSpPr>
        <p:spPr bwMode="auto">
          <a:xfrm flipV="1">
            <a:off x="1167739" y="1384301"/>
            <a:ext cx="0" cy="150813"/>
          </a:xfrm>
          <a:prstGeom prst="line">
            <a:avLst/>
          </a:prstGeom>
          <a:noFill/>
          <a:ln w="9525">
            <a:solidFill>
              <a:srgbClr val="009900"/>
            </a:solidFill>
            <a:round/>
            <a:headEnd/>
            <a:tailEnd/>
          </a:ln>
        </p:spPr>
        <p:txBody>
          <a:bodyPr wrap="none" anchor="ctr"/>
          <a:lstStyle/>
          <a:p>
            <a:endParaRPr lang="es-ES_tradnl" sz="1050"/>
          </a:p>
        </p:txBody>
      </p:sp>
      <p:sp>
        <p:nvSpPr>
          <p:cNvPr id="6162" name="Rectangle 22"/>
          <p:cNvSpPr>
            <a:spLocks noChangeArrowheads="1"/>
          </p:cNvSpPr>
          <p:nvPr/>
        </p:nvSpPr>
        <p:spPr bwMode="auto">
          <a:xfrm>
            <a:off x="1568450" y="1765301"/>
            <a:ext cx="1994136" cy="161583"/>
          </a:xfrm>
          <a:prstGeom prst="rect">
            <a:avLst/>
          </a:prstGeom>
          <a:noFill/>
          <a:ln w="9525">
            <a:noFill/>
            <a:miter lim="800000"/>
            <a:headEnd/>
            <a:tailEnd/>
          </a:ln>
        </p:spPr>
        <p:txBody>
          <a:bodyPr wrap="none" lIns="0" tIns="0" rIns="0" bIns="0">
            <a:spAutoFit/>
          </a:bodyPr>
          <a:lstStyle/>
          <a:p>
            <a:pPr eaLnBrk="0" hangingPunct="0"/>
            <a:r>
              <a:rPr lang="es-ES_tradnl" sz="1050">
                <a:solidFill>
                  <a:srgbClr val="D60093"/>
                </a:solidFill>
                <a:sym typeface="Wingdings" pitchFamily="2" charset="2"/>
              </a:rPr>
              <a:t></a:t>
            </a:r>
            <a:r>
              <a:rPr lang="es-ES_tradnl" sz="1050">
                <a:solidFill>
                  <a:srgbClr val="000000"/>
                </a:solidFill>
              </a:rPr>
              <a:t>   </a:t>
            </a:r>
            <a:r>
              <a:rPr lang="es-ES_tradnl" sz="1050" b="1">
                <a:solidFill>
                  <a:srgbClr val="993300"/>
                </a:solidFill>
              </a:rPr>
              <a:t>Normas de valoración :</a:t>
            </a:r>
            <a:endParaRPr lang="es-ES_tradnl" sz="1050" b="1">
              <a:solidFill>
                <a:srgbClr val="000000"/>
              </a:solidFill>
            </a:endParaRPr>
          </a:p>
        </p:txBody>
      </p:sp>
      <p:sp>
        <p:nvSpPr>
          <p:cNvPr id="6163" name="Rectangle 26"/>
          <p:cNvSpPr>
            <a:spLocks noChangeArrowheads="1"/>
          </p:cNvSpPr>
          <p:nvPr/>
        </p:nvSpPr>
        <p:spPr bwMode="auto">
          <a:xfrm>
            <a:off x="2252748" y="2053244"/>
            <a:ext cx="7362739" cy="167327"/>
          </a:xfrm>
          <a:prstGeom prst="rect">
            <a:avLst/>
          </a:prstGeom>
          <a:noFill/>
          <a:ln w="9525">
            <a:noFill/>
            <a:miter lim="800000"/>
            <a:headEnd/>
            <a:tailEnd/>
          </a:ln>
        </p:spPr>
        <p:txBody>
          <a:bodyPr wrap="square" lIns="0" tIns="0" rIns="0" bIns="0">
            <a:spAutoFit/>
          </a:bodyPr>
          <a:lstStyle/>
          <a:p>
            <a:pPr marL="228600" indent="-228600" eaLnBrk="0" hangingPunct="0">
              <a:buClr>
                <a:srgbClr val="FF0000"/>
              </a:buClr>
              <a:buFont typeface="Wingdings" panose="05000000000000000000" pitchFamily="2" charset="2"/>
              <a:buChar char="v"/>
            </a:pPr>
            <a:r>
              <a:rPr lang="es-ES_tradnl" sz="1050" u="sng" dirty="0" smtClean="0">
                <a:solidFill>
                  <a:srgbClr val="000000"/>
                </a:solidFill>
              </a:rPr>
              <a:t>Regla </a:t>
            </a:r>
            <a:r>
              <a:rPr lang="es-ES_tradnl" sz="1050" u="sng" dirty="0">
                <a:solidFill>
                  <a:srgbClr val="000000"/>
                </a:solidFill>
              </a:rPr>
              <a:t>general</a:t>
            </a:r>
            <a:r>
              <a:rPr lang="es-ES_tradnl" sz="1050" dirty="0">
                <a:solidFill>
                  <a:srgbClr val="000000"/>
                </a:solidFill>
              </a:rPr>
              <a:t> :  se acepta la valoración contable de las distintas partidas de gastos e ingresos</a:t>
            </a:r>
          </a:p>
        </p:txBody>
      </p:sp>
      <p:sp>
        <p:nvSpPr>
          <p:cNvPr id="6164" name="Rectangle 30"/>
          <p:cNvSpPr>
            <a:spLocks noChangeArrowheads="1"/>
          </p:cNvSpPr>
          <p:nvPr/>
        </p:nvSpPr>
        <p:spPr bwMode="auto">
          <a:xfrm>
            <a:off x="2228851" y="2324101"/>
            <a:ext cx="7120539" cy="161583"/>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dirty="0" smtClean="0">
                <a:solidFill>
                  <a:srgbClr val="000000"/>
                </a:solidFill>
              </a:rPr>
              <a:t>La </a:t>
            </a:r>
            <a:r>
              <a:rPr lang="es-ES_tradnl" sz="1050" dirty="0">
                <a:solidFill>
                  <a:srgbClr val="000000"/>
                </a:solidFill>
              </a:rPr>
              <a:t>legislación fiscal prevé </a:t>
            </a:r>
            <a:r>
              <a:rPr lang="es-ES_tradnl" sz="1050" u="sng" dirty="0">
                <a:solidFill>
                  <a:srgbClr val="000000"/>
                </a:solidFill>
              </a:rPr>
              <a:t>reglas especiales</a:t>
            </a:r>
            <a:r>
              <a:rPr lang="es-ES_tradnl" sz="1050" dirty="0">
                <a:solidFill>
                  <a:srgbClr val="000000"/>
                </a:solidFill>
              </a:rPr>
              <a:t>  de valoración para determinados supuestos</a:t>
            </a:r>
          </a:p>
        </p:txBody>
      </p:sp>
      <p:sp>
        <p:nvSpPr>
          <p:cNvPr id="6165" name="Rectangle 35"/>
          <p:cNvSpPr>
            <a:spLocks noChangeArrowheads="1"/>
          </p:cNvSpPr>
          <p:nvPr/>
        </p:nvSpPr>
        <p:spPr bwMode="auto">
          <a:xfrm>
            <a:off x="2228851" y="2587626"/>
            <a:ext cx="5293116" cy="161583"/>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50" dirty="0" smtClean="0">
                <a:solidFill>
                  <a:srgbClr val="000000"/>
                </a:solidFill>
              </a:rPr>
              <a:t>Principios </a:t>
            </a:r>
            <a:r>
              <a:rPr lang="es-ES_tradnl" sz="1050" dirty="0">
                <a:solidFill>
                  <a:srgbClr val="000000"/>
                </a:solidFill>
              </a:rPr>
              <a:t>contables afectados :  Principio de precio de adquisición</a:t>
            </a:r>
          </a:p>
        </p:txBody>
      </p:sp>
      <p:sp>
        <p:nvSpPr>
          <p:cNvPr id="6166" name="Line 73"/>
          <p:cNvSpPr>
            <a:spLocks noChangeShapeType="1"/>
          </p:cNvSpPr>
          <p:nvPr/>
        </p:nvSpPr>
        <p:spPr bwMode="auto">
          <a:xfrm>
            <a:off x="1007798" y="1855788"/>
            <a:ext cx="323321" cy="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67" name="Line 74"/>
          <p:cNvSpPr>
            <a:spLocks noChangeShapeType="1"/>
          </p:cNvSpPr>
          <p:nvPr/>
        </p:nvSpPr>
        <p:spPr bwMode="auto">
          <a:xfrm flipV="1">
            <a:off x="1007798" y="1389063"/>
            <a:ext cx="0" cy="463550"/>
          </a:xfrm>
          <a:prstGeom prst="line">
            <a:avLst/>
          </a:prstGeom>
          <a:noFill/>
          <a:ln w="9525">
            <a:solidFill>
              <a:srgbClr val="009900"/>
            </a:solidFill>
            <a:round/>
            <a:headEnd/>
            <a:tailEnd/>
          </a:ln>
        </p:spPr>
        <p:txBody>
          <a:bodyPr wrap="none" anchor="ctr"/>
          <a:lstStyle/>
          <a:p>
            <a:endParaRPr lang="es-ES_tradnl" sz="1050"/>
          </a:p>
        </p:txBody>
      </p:sp>
      <p:sp>
        <p:nvSpPr>
          <p:cNvPr id="6168" name="Line 77"/>
          <p:cNvSpPr>
            <a:spLocks noChangeShapeType="1"/>
          </p:cNvSpPr>
          <p:nvPr/>
        </p:nvSpPr>
        <p:spPr bwMode="auto">
          <a:xfrm>
            <a:off x="825501" y="3065463"/>
            <a:ext cx="507339" cy="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69" name="Line 78"/>
          <p:cNvSpPr>
            <a:spLocks noChangeShapeType="1"/>
          </p:cNvSpPr>
          <p:nvPr/>
        </p:nvSpPr>
        <p:spPr bwMode="auto">
          <a:xfrm flipV="1">
            <a:off x="825500" y="1384300"/>
            <a:ext cx="0" cy="1676400"/>
          </a:xfrm>
          <a:prstGeom prst="line">
            <a:avLst/>
          </a:prstGeom>
          <a:noFill/>
          <a:ln w="9525">
            <a:solidFill>
              <a:srgbClr val="009900"/>
            </a:solidFill>
            <a:round/>
            <a:headEnd/>
            <a:tailEnd/>
          </a:ln>
        </p:spPr>
        <p:txBody>
          <a:bodyPr wrap="none" anchor="ctr"/>
          <a:lstStyle/>
          <a:p>
            <a:endParaRPr lang="es-ES_tradnl" sz="1050"/>
          </a:p>
        </p:txBody>
      </p:sp>
      <p:grpSp>
        <p:nvGrpSpPr>
          <p:cNvPr id="3" name="Group 120"/>
          <p:cNvGrpSpPr>
            <a:grpSpLocks/>
          </p:cNvGrpSpPr>
          <p:nvPr/>
        </p:nvGrpSpPr>
        <p:grpSpPr bwMode="auto">
          <a:xfrm>
            <a:off x="3048000" y="4713291"/>
            <a:ext cx="6880887" cy="1455738"/>
            <a:chOff x="1872" y="2976"/>
            <a:chExt cx="4001" cy="917"/>
          </a:xfrm>
        </p:grpSpPr>
        <p:sp>
          <p:nvSpPr>
            <p:cNvPr id="6182" name="Rectangle 86"/>
            <p:cNvSpPr>
              <a:spLocks noChangeArrowheads="1"/>
            </p:cNvSpPr>
            <p:nvPr/>
          </p:nvSpPr>
          <p:spPr bwMode="auto">
            <a:xfrm>
              <a:off x="1872" y="2976"/>
              <a:ext cx="4001" cy="214"/>
            </a:xfrm>
            <a:prstGeom prst="rect">
              <a:avLst/>
            </a:prstGeom>
            <a:noFill/>
            <a:ln w="9525">
              <a:noFill/>
              <a:miter lim="800000"/>
              <a:headEnd/>
              <a:tailEnd/>
            </a:ln>
          </p:spPr>
          <p:txBody>
            <a:bodyPr wrap="none" lIns="0" tIns="0" rIns="0" bIns="0">
              <a:spAutoFit/>
            </a:bodyPr>
            <a:lstStyle/>
            <a:p>
              <a:pPr eaLnBrk="0" hangingPunct="0"/>
              <a:r>
                <a:rPr lang="es-ES_tradnl" sz="1050" dirty="0">
                  <a:solidFill>
                    <a:srgbClr val="D60093"/>
                  </a:solidFill>
                  <a:sym typeface="Wingdings" pitchFamily="2" charset="2"/>
                </a:rPr>
                <a:t></a:t>
              </a:r>
              <a:r>
                <a:rPr lang="es-ES_tradnl" sz="1050" dirty="0">
                  <a:solidFill>
                    <a:srgbClr val="000000"/>
                  </a:solidFill>
                </a:rPr>
                <a:t>   </a:t>
              </a:r>
              <a:r>
                <a:rPr lang="es-ES_tradnl" sz="1050" b="1" dirty="0">
                  <a:solidFill>
                    <a:srgbClr val="FF0000"/>
                  </a:solidFill>
                </a:rPr>
                <a:t>Permanentes:</a:t>
              </a:r>
              <a:r>
                <a:rPr lang="es-ES_tradnl" sz="1050" dirty="0">
                  <a:solidFill>
                    <a:srgbClr val="000000"/>
                  </a:solidFill>
                </a:rPr>
                <a:t>    las producidas entre la B.I. y el resultado contable antes de impuestos </a:t>
              </a:r>
            </a:p>
            <a:p>
              <a:pPr eaLnBrk="0" hangingPunct="0">
                <a:spcBef>
                  <a:spcPct val="10000"/>
                </a:spcBef>
              </a:pPr>
              <a:r>
                <a:rPr lang="es-ES_tradnl" sz="1050" dirty="0">
                  <a:solidFill>
                    <a:srgbClr val="000000"/>
                  </a:solidFill>
                </a:rPr>
                <a:t>	            que </a:t>
              </a:r>
              <a:r>
                <a:rPr lang="es-ES_tradnl" sz="1050" b="1" u="sng" dirty="0">
                  <a:solidFill>
                    <a:srgbClr val="000000"/>
                  </a:solidFill>
                </a:rPr>
                <a:t>no</a:t>
              </a:r>
              <a:r>
                <a:rPr lang="es-ES_tradnl" sz="1050" b="1" dirty="0">
                  <a:solidFill>
                    <a:srgbClr val="000000"/>
                  </a:solidFill>
                </a:rPr>
                <a:t> revierten</a:t>
              </a:r>
              <a:r>
                <a:rPr lang="es-ES_tradnl" sz="1050" dirty="0">
                  <a:solidFill>
                    <a:srgbClr val="000000"/>
                  </a:solidFill>
                </a:rPr>
                <a:t> en períodos posteriores</a:t>
              </a:r>
            </a:p>
          </p:txBody>
        </p:sp>
        <p:sp>
          <p:nvSpPr>
            <p:cNvPr id="6183" name="Rectangle 92"/>
            <p:cNvSpPr>
              <a:spLocks noChangeArrowheads="1"/>
            </p:cNvSpPr>
            <p:nvPr/>
          </p:nvSpPr>
          <p:spPr bwMode="auto">
            <a:xfrm>
              <a:off x="2448" y="3287"/>
              <a:ext cx="3200" cy="102"/>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Ø"/>
              </a:pPr>
              <a:r>
                <a:rPr lang="es-ES_tradnl" sz="1050" dirty="0" smtClean="0">
                  <a:solidFill>
                    <a:srgbClr val="000000"/>
                  </a:solidFill>
                </a:rPr>
                <a:t>Son  </a:t>
              </a:r>
              <a:r>
                <a:rPr lang="es-ES_tradnl" sz="1050" b="1" dirty="0">
                  <a:solidFill>
                    <a:srgbClr val="000000"/>
                  </a:solidFill>
                </a:rPr>
                <a:t>diferencias irreconciliables</a:t>
              </a:r>
              <a:r>
                <a:rPr lang="es-ES_tradnl" sz="1050" dirty="0">
                  <a:solidFill>
                    <a:srgbClr val="000000"/>
                  </a:solidFill>
                </a:rPr>
                <a:t> entre el resultado contable y el fiscal</a:t>
              </a:r>
            </a:p>
          </p:txBody>
        </p:sp>
        <p:sp>
          <p:nvSpPr>
            <p:cNvPr id="6184" name="Rectangle 98"/>
            <p:cNvSpPr>
              <a:spLocks noChangeArrowheads="1"/>
            </p:cNvSpPr>
            <p:nvPr/>
          </p:nvSpPr>
          <p:spPr bwMode="auto">
            <a:xfrm>
              <a:off x="1872" y="3479"/>
              <a:ext cx="3703" cy="214"/>
            </a:xfrm>
            <a:prstGeom prst="rect">
              <a:avLst/>
            </a:prstGeom>
            <a:noFill/>
            <a:ln w="9525">
              <a:noFill/>
              <a:miter lim="800000"/>
              <a:headEnd/>
              <a:tailEnd/>
            </a:ln>
          </p:spPr>
          <p:txBody>
            <a:bodyPr wrap="none" lIns="0" tIns="0" rIns="0" bIns="0">
              <a:spAutoFit/>
            </a:bodyPr>
            <a:lstStyle/>
            <a:p>
              <a:pPr eaLnBrk="0" hangingPunct="0"/>
              <a:r>
                <a:rPr lang="es-ES_tradnl" sz="1050" dirty="0">
                  <a:solidFill>
                    <a:srgbClr val="D60093"/>
                  </a:solidFill>
                  <a:sym typeface="Wingdings" pitchFamily="2" charset="2"/>
                </a:rPr>
                <a:t></a:t>
              </a:r>
              <a:r>
                <a:rPr lang="es-ES_tradnl" sz="1050" dirty="0">
                  <a:solidFill>
                    <a:srgbClr val="000000"/>
                  </a:solidFill>
                </a:rPr>
                <a:t> </a:t>
              </a:r>
              <a:r>
                <a:rPr lang="es-ES_tradnl" sz="1050" dirty="0" smtClean="0">
                  <a:solidFill>
                    <a:srgbClr val="FF0000"/>
                  </a:solidFill>
                </a:rPr>
                <a:t>Temporarias</a:t>
              </a:r>
              <a:r>
                <a:rPr lang="es-ES_tradnl" sz="1050" b="1" dirty="0" smtClean="0">
                  <a:solidFill>
                    <a:srgbClr val="FF0000"/>
                  </a:solidFill>
                </a:rPr>
                <a:t>:</a:t>
              </a:r>
              <a:r>
                <a:rPr lang="es-ES_tradnl" sz="1050" b="1" dirty="0" smtClean="0">
                  <a:solidFill>
                    <a:srgbClr val="000000"/>
                  </a:solidFill>
                </a:rPr>
                <a:t>    </a:t>
              </a:r>
              <a:r>
                <a:rPr lang="es-ES_tradnl" sz="1050" dirty="0" smtClean="0">
                  <a:solidFill>
                    <a:srgbClr val="000000"/>
                  </a:solidFill>
                </a:rPr>
                <a:t> </a:t>
              </a:r>
              <a:r>
                <a:rPr lang="es-ES_tradnl" sz="1050" dirty="0">
                  <a:solidFill>
                    <a:srgbClr val="000000"/>
                  </a:solidFill>
                </a:rPr>
                <a:t>producidas por aplicación de criterios de </a:t>
              </a:r>
              <a:r>
                <a:rPr lang="es-ES_tradnl" sz="1050" u="sng" dirty="0">
                  <a:solidFill>
                    <a:srgbClr val="000000"/>
                  </a:solidFill>
                </a:rPr>
                <a:t>imputación temporal</a:t>
              </a:r>
              <a:r>
                <a:rPr lang="es-ES_tradnl" sz="1050" dirty="0">
                  <a:solidFill>
                    <a:srgbClr val="000000"/>
                  </a:solidFill>
                </a:rPr>
                <a:t> </a:t>
              </a:r>
            </a:p>
            <a:p>
              <a:pPr eaLnBrk="0" hangingPunct="0">
                <a:spcBef>
                  <a:spcPct val="10000"/>
                </a:spcBef>
              </a:pPr>
              <a:r>
                <a:rPr lang="es-ES_tradnl" sz="1050" dirty="0">
                  <a:solidFill>
                    <a:srgbClr val="000000"/>
                  </a:solidFill>
                </a:rPr>
                <a:t>  </a:t>
              </a:r>
              <a:r>
                <a:rPr lang="es-ES_tradnl" sz="1050" b="1" dirty="0" smtClean="0">
                  <a:solidFill>
                    <a:srgbClr val="FF0000"/>
                  </a:solidFill>
                </a:rPr>
                <a:t>(</a:t>
              </a:r>
              <a:r>
                <a:rPr lang="es-ES_tradnl" sz="1050" dirty="0" smtClean="0">
                  <a:solidFill>
                    <a:srgbClr val="FF0000"/>
                  </a:solidFill>
                </a:rPr>
                <a:t>Temporales</a:t>
              </a:r>
              <a:r>
                <a:rPr lang="es-ES_tradnl" sz="1050" b="1" dirty="0" smtClean="0">
                  <a:solidFill>
                    <a:srgbClr val="FF0000"/>
                  </a:solidFill>
                </a:rPr>
                <a:t>)</a:t>
              </a:r>
              <a:r>
                <a:rPr lang="es-ES_tradnl" sz="1050" dirty="0" smtClean="0">
                  <a:solidFill>
                    <a:srgbClr val="000000"/>
                  </a:solidFill>
                </a:rPr>
                <a:t>     </a:t>
              </a:r>
              <a:r>
                <a:rPr lang="es-ES_tradnl" sz="1050" dirty="0">
                  <a:solidFill>
                    <a:srgbClr val="000000"/>
                  </a:solidFill>
                </a:rPr>
                <a:t>distintos entre la contabilidad y la fiscalidad</a:t>
              </a:r>
            </a:p>
          </p:txBody>
        </p:sp>
        <p:sp>
          <p:nvSpPr>
            <p:cNvPr id="6185" name="Rectangle 105"/>
            <p:cNvSpPr>
              <a:spLocks noChangeArrowheads="1"/>
            </p:cNvSpPr>
            <p:nvPr/>
          </p:nvSpPr>
          <p:spPr bwMode="auto">
            <a:xfrm>
              <a:off x="2546" y="3791"/>
              <a:ext cx="2693" cy="102"/>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Ø"/>
              </a:pPr>
              <a:r>
                <a:rPr lang="es-ES_tradnl" sz="1050" dirty="0" smtClean="0">
                  <a:solidFill>
                    <a:srgbClr val="000000"/>
                  </a:solidFill>
                  <a:sym typeface="Monotype Sorts"/>
                </a:rPr>
                <a:t> </a:t>
              </a:r>
              <a:r>
                <a:rPr lang="es-ES_tradnl" sz="1050" dirty="0">
                  <a:solidFill>
                    <a:srgbClr val="000000"/>
                  </a:solidFill>
                </a:rPr>
                <a:t>Nacen en un ejercicio y </a:t>
              </a:r>
              <a:r>
                <a:rPr lang="es-ES_tradnl" sz="1050" b="1" u="sng" dirty="0">
                  <a:solidFill>
                    <a:srgbClr val="000000"/>
                  </a:solidFill>
                </a:rPr>
                <a:t>revierten</a:t>
              </a:r>
              <a:r>
                <a:rPr lang="es-ES_tradnl" sz="1050" dirty="0">
                  <a:solidFill>
                    <a:srgbClr val="000000"/>
                  </a:solidFill>
                </a:rPr>
                <a:t> en períodos posteriores</a:t>
              </a:r>
            </a:p>
          </p:txBody>
        </p:sp>
      </p:grpSp>
      <p:sp>
        <p:nvSpPr>
          <p:cNvPr id="6171" name="Rectangle 108"/>
          <p:cNvSpPr>
            <a:spLocks noChangeArrowheads="1"/>
          </p:cNvSpPr>
          <p:nvPr/>
        </p:nvSpPr>
        <p:spPr bwMode="auto">
          <a:xfrm>
            <a:off x="908051" y="6494463"/>
            <a:ext cx="3682098" cy="161583"/>
          </a:xfrm>
          <a:prstGeom prst="rect">
            <a:avLst/>
          </a:prstGeom>
          <a:noFill/>
          <a:ln w="9525">
            <a:noFill/>
            <a:miter lim="800000"/>
            <a:headEnd/>
            <a:tailEnd/>
          </a:ln>
        </p:spPr>
        <p:txBody>
          <a:bodyPr wrap="none" lIns="0" tIns="0" rIns="0" bIns="0">
            <a:spAutoFit/>
          </a:bodyPr>
          <a:lstStyle/>
          <a:p>
            <a:pPr eaLnBrk="0" hangingPunct="0"/>
            <a:r>
              <a:rPr lang="es-ES_tradnl" sz="1050">
                <a:solidFill>
                  <a:srgbClr val="000000"/>
                </a:solidFill>
              </a:rPr>
              <a:t>Ambos tipos de diferencias pueden ser de </a:t>
            </a:r>
            <a:r>
              <a:rPr lang="es-ES_tradnl" sz="1050" b="1" u="sng">
                <a:solidFill>
                  <a:schemeClr val="accent1"/>
                </a:solidFill>
              </a:rPr>
              <a:t>signo:</a:t>
            </a:r>
          </a:p>
        </p:txBody>
      </p:sp>
      <p:sp>
        <p:nvSpPr>
          <p:cNvPr id="6172" name="Rectangle 109"/>
          <p:cNvSpPr>
            <a:spLocks noChangeArrowheads="1"/>
          </p:cNvSpPr>
          <p:nvPr/>
        </p:nvSpPr>
        <p:spPr bwMode="auto">
          <a:xfrm>
            <a:off x="4903127" y="6397626"/>
            <a:ext cx="3754233" cy="161583"/>
          </a:xfrm>
          <a:prstGeom prst="rect">
            <a:avLst/>
          </a:prstGeom>
          <a:noFill/>
          <a:ln w="9525">
            <a:noFill/>
            <a:miter lim="800000"/>
            <a:headEnd/>
            <a:tailEnd/>
          </a:ln>
        </p:spPr>
        <p:txBody>
          <a:bodyPr wrap="none" lIns="0" tIns="0" rIns="0" bIns="0">
            <a:spAutoFit/>
          </a:bodyPr>
          <a:lstStyle/>
          <a:p>
            <a:pPr eaLnBrk="0" hangingPunct="0"/>
            <a:r>
              <a:rPr lang="es-ES_tradnl" sz="1050" b="1">
                <a:solidFill>
                  <a:srgbClr val="00CC00"/>
                </a:solidFill>
              </a:rPr>
              <a:t>positivo</a:t>
            </a:r>
            <a:r>
              <a:rPr lang="es-ES_tradnl" sz="1050">
                <a:solidFill>
                  <a:srgbClr val="00CC00"/>
                </a:solidFill>
              </a:rPr>
              <a:t> </a:t>
            </a:r>
            <a:r>
              <a:rPr lang="es-ES_tradnl" sz="1050">
                <a:solidFill>
                  <a:srgbClr val="000000"/>
                </a:solidFill>
              </a:rPr>
              <a:t>  </a:t>
            </a:r>
            <a:r>
              <a:rPr lang="es-ES_tradnl" sz="1050">
                <a:solidFill>
                  <a:srgbClr val="000000"/>
                </a:solidFill>
                <a:sym typeface="Symbol" pitchFamily="18" charset="2"/>
              </a:rPr>
              <a:t>  </a:t>
            </a:r>
            <a:r>
              <a:rPr lang="es-ES_tradnl" sz="1050">
                <a:solidFill>
                  <a:srgbClr val="000000"/>
                </a:solidFill>
              </a:rPr>
              <a:t>incremento del resultado contable, o</a:t>
            </a:r>
          </a:p>
        </p:txBody>
      </p:sp>
      <p:sp>
        <p:nvSpPr>
          <p:cNvPr id="6173" name="Rectangle 113"/>
          <p:cNvSpPr>
            <a:spLocks noChangeArrowheads="1"/>
          </p:cNvSpPr>
          <p:nvPr/>
        </p:nvSpPr>
        <p:spPr bwMode="auto">
          <a:xfrm>
            <a:off x="4903127" y="6627813"/>
            <a:ext cx="3632405" cy="161583"/>
          </a:xfrm>
          <a:prstGeom prst="rect">
            <a:avLst/>
          </a:prstGeom>
          <a:noFill/>
          <a:ln w="9525">
            <a:noFill/>
            <a:miter lim="800000"/>
            <a:headEnd/>
            <a:tailEnd/>
          </a:ln>
        </p:spPr>
        <p:txBody>
          <a:bodyPr wrap="none" lIns="0" tIns="0" rIns="0" bIns="0">
            <a:spAutoFit/>
          </a:bodyPr>
          <a:lstStyle/>
          <a:p>
            <a:pPr eaLnBrk="0" hangingPunct="0"/>
            <a:r>
              <a:rPr lang="es-ES_tradnl" sz="1050" b="1">
                <a:solidFill>
                  <a:srgbClr val="00CC00"/>
                </a:solidFill>
              </a:rPr>
              <a:t>negativo</a:t>
            </a:r>
            <a:r>
              <a:rPr lang="es-ES_tradnl" sz="1050" b="1">
                <a:solidFill>
                  <a:srgbClr val="000000"/>
                </a:solidFill>
              </a:rPr>
              <a:t> </a:t>
            </a:r>
            <a:r>
              <a:rPr lang="es-ES_tradnl" sz="1050">
                <a:solidFill>
                  <a:srgbClr val="000000"/>
                </a:solidFill>
              </a:rPr>
              <a:t> </a:t>
            </a:r>
            <a:r>
              <a:rPr lang="es-ES_tradnl" sz="1050">
                <a:solidFill>
                  <a:srgbClr val="000000"/>
                </a:solidFill>
                <a:sym typeface="Symbol" pitchFamily="18" charset="2"/>
              </a:rPr>
              <a:t> </a:t>
            </a:r>
            <a:r>
              <a:rPr lang="es-ES_tradnl" sz="1050">
                <a:solidFill>
                  <a:srgbClr val="000000"/>
                </a:solidFill>
              </a:rPr>
              <a:t> disminución del resultado contable</a:t>
            </a:r>
          </a:p>
        </p:txBody>
      </p:sp>
      <p:sp>
        <p:nvSpPr>
          <p:cNvPr id="6174" name="Rectangle 117"/>
          <p:cNvSpPr>
            <a:spLocks noChangeArrowheads="1"/>
          </p:cNvSpPr>
          <p:nvPr/>
        </p:nvSpPr>
        <p:spPr bwMode="auto">
          <a:xfrm>
            <a:off x="682758" y="4878389"/>
            <a:ext cx="1631857" cy="363561"/>
          </a:xfrm>
          <a:prstGeom prst="rect">
            <a:avLst/>
          </a:prstGeom>
          <a:noFill/>
          <a:ln w="9525">
            <a:noFill/>
            <a:miter lim="800000"/>
            <a:headEnd/>
            <a:tailEnd/>
          </a:ln>
        </p:spPr>
        <p:txBody>
          <a:bodyPr wrap="none" lIns="0" tIns="0" rIns="0" bIns="0">
            <a:spAutoFit/>
          </a:bodyPr>
          <a:lstStyle/>
          <a:p>
            <a:pPr eaLnBrk="0" hangingPunct="0"/>
            <a:r>
              <a:rPr lang="es-ES_tradnl" sz="1050" b="1" i="1">
                <a:solidFill>
                  <a:srgbClr val="0000FF"/>
                </a:solidFill>
              </a:rPr>
              <a:t>CLASIFICACIÓN  </a:t>
            </a:r>
          </a:p>
          <a:p>
            <a:pPr eaLnBrk="0" hangingPunct="0">
              <a:spcBef>
                <a:spcPct val="25000"/>
              </a:spcBef>
            </a:pPr>
            <a:r>
              <a:rPr lang="es-ES_tradnl" sz="1050" b="1" i="1">
                <a:solidFill>
                  <a:srgbClr val="0000FF"/>
                </a:solidFill>
              </a:rPr>
              <a:t>DE LAS DIFERENCIAS</a:t>
            </a:r>
            <a:endParaRPr lang="es-ES_tradnl" sz="1050" b="1" i="1">
              <a:solidFill>
                <a:srgbClr val="000000"/>
              </a:solidFill>
            </a:endParaRPr>
          </a:p>
        </p:txBody>
      </p:sp>
      <p:sp>
        <p:nvSpPr>
          <p:cNvPr id="6175" name="AutoShape 118"/>
          <p:cNvSpPr>
            <a:spLocks noChangeArrowheads="1"/>
          </p:cNvSpPr>
          <p:nvPr/>
        </p:nvSpPr>
        <p:spPr bwMode="auto">
          <a:xfrm>
            <a:off x="330200" y="4886325"/>
            <a:ext cx="204656" cy="152400"/>
          </a:xfrm>
          <a:prstGeom prst="rightArrow">
            <a:avLst>
              <a:gd name="adj1" fmla="val 60417"/>
              <a:gd name="adj2" fmla="val 120831"/>
            </a:avLst>
          </a:prstGeom>
          <a:solidFill>
            <a:schemeClr val="accent1"/>
          </a:solidFill>
          <a:ln w="9525">
            <a:noFill/>
            <a:miter lim="800000"/>
            <a:headEnd/>
            <a:tailEnd/>
          </a:ln>
        </p:spPr>
        <p:txBody>
          <a:bodyPr wrap="none" anchor="ctr"/>
          <a:lstStyle/>
          <a:p>
            <a:pPr eaLnBrk="0" hangingPunct="0"/>
            <a:endParaRPr lang="es-ES_tradnl" sz="1050"/>
          </a:p>
        </p:txBody>
      </p:sp>
      <p:sp>
        <p:nvSpPr>
          <p:cNvPr id="6176" name="Line 121"/>
          <p:cNvSpPr>
            <a:spLocks noChangeShapeType="1"/>
          </p:cNvSpPr>
          <p:nvPr/>
        </p:nvSpPr>
        <p:spPr bwMode="auto">
          <a:xfrm>
            <a:off x="2514600" y="5105400"/>
            <a:ext cx="233892" cy="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77" name="Line 122"/>
          <p:cNvSpPr>
            <a:spLocks noChangeShapeType="1"/>
          </p:cNvSpPr>
          <p:nvPr/>
        </p:nvSpPr>
        <p:spPr bwMode="auto">
          <a:xfrm>
            <a:off x="2895600" y="4743451"/>
            <a:ext cx="0" cy="1425575"/>
          </a:xfrm>
          <a:prstGeom prst="line">
            <a:avLst/>
          </a:prstGeom>
          <a:noFill/>
          <a:ln w="9525">
            <a:solidFill>
              <a:srgbClr val="009900"/>
            </a:solidFill>
            <a:round/>
            <a:headEnd/>
            <a:tailEnd/>
          </a:ln>
        </p:spPr>
        <p:txBody>
          <a:bodyPr wrap="none" anchor="ctr"/>
          <a:lstStyle/>
          <a:p>
            <a:endParaRPr lang="es-ES_tradnl" sz="1050"/>
          </a:p>
        </p:txBody>
      </p:sp>
      <p:sp>
        <p:nvSpPr>
          <p:cNvPr id="6178" name="Line 123"/>
          <p:cNvSpPr>
            <a:spLocks noChangeShapeType="1"/>
          </p:cNvSpPr>
          <p:nvPr/>
        </p:nvSpPr>
        <p:spPr bwMode="auto">
          <a:xfrm>
            <a:off x="1155700" y="5381625"/>
            <a:ext cx="0" cy="990600"/>
          </a:xfrm>
          <a:prstGeom prst="line">
            <a:avLst/>
          </a:prstGeom>
          <a:noFill/>
          <a:ln w="9525">
            <a:solidFill>
              <a:srgbClr val="009900"/>
            </a:solidFill>
            <a:round/>
            <a:headEnd/>
            <a:tailEnd type="stealth" w="med" len="med"/>
          </a:ln>
        </p:spPr>
        <p:txBody>
          <a:bodyPr wrap="none" anchor="ctr"/>
          <a:lstStyle/>
          <a:p>
            <a:endParaRPr lang="es-ES_tradnl" sz="1050"/>
          </a:p>
        </p:txBody>
      </p:sp>
      <p:sp>
        <p:nvSpPr>
          <p:cNvPr id="6179" name="Line 124"/>
          <p:cNvSpPr>
            <a:spLocks noChangeShapeType="1"/>
          </p:cNvSpPr>
          <p:nvPr/>
        </p:nvSpPr>
        <p:spPr bwMode="auto">
          <a:xfrm>
            <a:off x="4705350" y="6437313"/>
            <a:ext cx="0" cy="315912"/>
          </a:xfrm>
          <a:prstGeom prst="line">
            <a:avLst/>
          </a:prstGeom>
          <a:noFill/>
          <a:ln w="9525">
            <a:solidFill>
              <a:srgbClr val="009900"/>
            </a:solidFill>
            <a:round/>
            <a:headEnd/>
            <a:tailEnd/>
          </a:ln>
        </p:spPr>
        <p:txBody>
          <a:bodyPr wrap="none" anchor="ctr"/>
          <a:lstStyle/>
          <a:p>
            <a:endParaRPr lang="es-ES_tradnl" sz="1050"/>
          </a:p>
        </p:txBody>
      </p:sp>
      <p:sp>
        <p:nvSpPr>
          <p:cNvPr id="6180" name="Line 132"/>
          <p:cNvSpPr>
            <a:spLocks noChangeShapeType="1"/>
          </p:cNvSpPr>
          <p:nvPr/>
        </p:nvSpPr>
        <p:spPr bwMode="auto">
          <a:xfrm flipV="1">
            <a:off x="660400" y="1371600"/>
            <a:ext cx="0" cy="2971800"/>
          </a:xfrm>
          <a:prstGeom prst="line">
            <a:avLst/>
          </a:prstGeom>
          <a:noFill/>
          <a:ln w="9525">
            <a:solidFill>
              <a:srgbClr val="009900"/>
            </a:solidFill>
            <a:round/>
            <a:headEnd/>
            <a:tailEnd/>
          </a:ln>
        </p:spPr>
        <p:txBody>
          <a:bodyPr wrap="none" anchor="ctr"/>
          <a:lstStyle/>
          <a:p>
            <a:endParaRPr lang="es-ES_tradnl" sz="1050"/>
          </a:p>
        </p:txBody>
      </p:sp>
      <p:sp>
        <p:nvSpPr>
          <p:cNvPr id="6181" name="Line 133"/>
          <p:cNvSpPr>
            <a:spLocks noChangeShapeType="1"/>
          </p:cNvSpPr>
          <p:nvPr/>
        </p:nvSpPr>
        <p:spPr bwMode="auto">
          <a:xfrm>
            <a:off x="660401" y="4343400"/>
            <a:ext cx="754989" cy="0"/>
          </a:xfrm>
          <a:prstGeom prst="line">
            <a:avLst/>
          </a:prstGeom>
          <a:noFill/>
          <a:ln w="9525">
            <a:solidFill>
              <a:srgbClr val="009900"/>
            </a:solidFill>
            <a:round/>
            <a:headEnd/>
            <a:tailEnd type="stealth" w="med" len="med"/>
          </a:ln>
        </p:spPr>
        <p:txBody>
          <a:bodyPr wrap="none" anchor="ctr"/>
          <a:lstStyle/>
          <a:p>
            <a:endParaRPr lang="es-ES_tradnl" sz="1050"/>
          </a:p>
        </p:txBody>
      </p:sp>
    </p:spTree>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3554" name="3 Marcador de número de diapositiva"/>
          <p:cNvSpPr>
            <a:spLocks noGrp="1"/>
          </p:cNvSpPr>
          <p:nvPr>
            <p:ph type="sldNum" sz="quarter" idx="12"/>
          </p:nvPr>
        </p:nvSpPr>
        <p:spPr>
          <a:xfrm>
            <a:off x="7871424" y="6400800"/>
            <a:ext cx="2066330" cy="458628"/>
          </a:xfrm>
          <a:noFill/>
        </p:spPr>
        <p:txBody>
          <a:bodyPr/>
          <a:lstStyle/>
          <a:p>
            <a:fld id="{48C243C6-E4A0-43FC-B5B1-8DC87A92ED94}" type="slidenum">
              <a:rPr lang="en-US" smtClean="0">
                <a:solidFill>
                  <a:srgbClr val="000066"/>
                </a:solidFill>
                <a:effectLst/>
                <a:latin typeface="Times New Roman" pitchFamily="18" charset="0"/>
              </a:rPr>
              <a:pPr/>
              <a:t>440</a:t>
            </a:fld>
            <a:endParaRPr lang="en-US" dirty="0" smtClean="0">
              <a:solidFill>
                <a:srgbClr val="000066"/>
              </a:solidFill>
              <a:effectLst/>
              <a:latin typeface="Times New Roman" pitchFamily="18" charset="0"/>
            </a:endParaRPr>
          </a:p>
        </p:txBody>
      </p:sp>
      <p:sp>
        <p:nvSpPr>
          <p:cNvPr id="23555" name="Text Box 4"/>
          <p:cNvSpPr txBox="1">
            <a:spLocks noChangeArrowheads="1"/>
          </p:cNvSpPr>
          <p:nvPr/>
        </p:nvSpPr>
        <p:spPr bwMode="auto">
          <a:xfrm>
            <a:off x="178869" y="93257"/>
            <a:ext cx="9656923" cy="716350"/>
          </a:xfrm>
          <a:prstGeom prst="rect">
            <a:avLst/>
          </a:prstGeom>
          <a:noFill/>
          <a:ln w="9525">
            <a:noFill/>
            <a:miter lim="800000"/>
            <a:headEnd/>
            <a:tailEnd/>
          </a:ln>
        </p:spPr>
        <p:txBody>
          <a:bodyPr wrap="square" lIns="0" tIns="0" rIns="0" bIns="0">
            <a:spAutoFit/>
          </a:bodyPr>
          <a:lstStyle/>
          <a:p>
            <a:pPr algn="ctr">
              <a:lnSpc>
                <a:spcPct val="95000"/>
              </a:lnSpc>
            </a:pPr>
            <a:r>
              <a:rPr lang="en-US" sz="1900" dirty="0">
                <a:solidFill>
                  <a:srgbClr val="0000FF"/>
                </a:solidFill>
              </a:rPr>
              <a:t>EMPRESA DE REDUCIDA DIMENSIÓN / PYMES / MICROEMPRESAS</a:t>
            </a:r>
            <a:r>
              <a:rPr lang="en-US" sz="1900" dirty="0">
                <a:solidFill>
                  <a:srgbClr val="000000"/>
                </a:solidFill>
              </a:rPr>
              <a:t> </a:t>
            </a:r>
            <a:endParaRPr lang="en-US" sz="1900" dirty="0"/>
          </a:p>
          <a:p>
            <a:pPr algn="ctr">
              <a:spcBef>
                <a:spcPct val="50000"/>
              </a:spcBef>
            </a:pPr>
            <a:r>
              <a:rPr lang="en-US" sz="1900" u="sng" dirty="0" smtClean="0">
                <a:solidFill>
                  <a:srgbClr val="FF0000"/>
                </a:solidFill>
              </a:rPr>
              <a:t>REQUISITOS:</a:t>
            </a:r>
            <a:endParaRPr lang="en-US" sz="1900" u="sng" dirty="0">
              <a:solidFill>
                <a:srgbClr val="FF0000"/>
              </a:solidFill>
            </a:endParaRPr>
          </a:p>
        </p:txBody>
      </p:sp>
      <p:graphicFrame>
        <p:nvGraphicFramePr>
          <p:cNvPr id="76847" name="Group 47"/>
          <p:cNvGraphicFramePr>
            <a:graphicFrameLocks noGrp="1"/>
          </p:cNvGraphicFramePr>
          <p:nvPr/>
        </p:nvGraphicFramePr>
        <p:xfrm>
          <a:off x="319286" y="901519"/>
          <a:ext cx="9446299" cy="4940504"/>
        </p:xfrm>
        <a:graphic>
          <a:graphicData uri="http://schemas.openxmlformats.org/drawingml/2006/table">
            <a:tbl>
              <a:tblPr/>
              <a:tblGrid>
                <a:gridCol w="2651592">
                  <a:extLst>
                    <a:ext uri="{9D8B030D-6E8A-4147-A177-3AD203B41FA5}">
                      <a16:colId xmlns="" xmlns:a16="http://schemas.microsoft.com/office/drawing/2014/main" val="20000"/>
                    </a:ext>
                  </a:extLst>
                </a:gridCol>
                <a:gridCol w="1574384">
                  <a:extLst>
                    <a:ext uri="{9D8B030D-6E8A-4147-A177-3AD203B41FA5}">
                      <a16:colId xmlns="" xmlns:a16="http://schemas.microsoft.com/office/drawing/2014/main" val="20001"/>
                    </a:ext>
                  </a:extLst>
                </a:gridCol>
                <a:gridCol w="2175134">
                  <a:extLst>
                    <a:ext uri="{9D8B030D-6E8A-4147-A177-3AD203B41FA5}">
                      <a16:colId xmlns="" xmlns:a16="http://schemas.microsoft.com/office/drawing/2014/main" val="20002"/>
                    </a:ext>
                  </a:extLst>
                </a:gridCol>
                <a:gridCol w="3045189">
                  <a:extLst>
                    <a:ext uri="{9D8B030D-6E8A-4147-A177-3AD203B41FA5}">
                      <a16:colId xmlns="" xmlns:a16="http://schemas.microsoft.com/office/drawing/2014/main" val="20003"/>
                    </a:ext>
                  </a:extLst>
                </a:gridCol>
              </a:tblGrid>
              <a:tr h="1152144">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500" b="1" i="0" u="none" strike="noStrike" cap="none" normalizeH="0" baseline="0" dirty="0" smtClean="0">
                          <a:ln>
                            <a:noFill/>
                          </a:ln>
                          <a:solidFill>
                            <a:srgbClr val="0000CC"/>
                          </a:solidFill>
                          <a:effectLst/>
                          <a:latin typeface="Times New Roman" charset="0"/>
                        </a:rPr>
                        <a:t>RD 602/2016</a:t>
                      </a: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500" b="1" i="0" u="none" strike="noStrike" cap="none" normalizeH="0" baseline="0" dirty="0" smtClean="0">
                          <a:ln>
                            <a:noFill/>
                          </a:ln>
                          <a:solidFill>
                            <a:srgbClr val="FF0000"/>
                          </a:solidFill>
                          <a:effectLst/>
                          <a:latin typeface="Times New Roman" charset="0"/>
                        </a:rPr>
                        <a:t>Modifica*</a:t>
                      </a:r>
                      <a:r>
                        <a:rPr kumimoji="0" lang="es-ES_tradnl" sz="2500" b="1" i="0" u="none" strike="noStrike" cap="none" normalizeH="0" baseline="0" dirty="0" smtClean="0">
                          <a:ln>
                            <a:noFill/>
                          </a:ln>
                          <a:solidFill>
                            <a:srgbClr val="0000CC"/>
                          </a:solidFill>
                          <a:effectLst/>
                          <a:latin typeface="Times New Roman" charset="0"/>
                        </a:rPr>
                        <a:t> el </a:t>
                      </a: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500" b="1" i="0" u="none" strike="noStrike" cap="none" normalizeH="0" baseline="0" dirty="0" smtClean="0">
                          <a:ln>
                            <a:noFill/>
                          </a:ln>
                          <a:solidFill>
                            <a:srgbClr val="0000CC"/>
                          </a:solidFill>
                          <a:effectLst/>
                          <a:latin typeface="Times New Roman" charset="0"/>
                        </a:rPr>
                        <a:t>RD 1515/2007 PGC PYMES</a:t>
                      </a:r>
                    </a:p>
                  </a:txBody>
                  <a:tcPr marL="111443" marR="0" marT="0" marB="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solidFill>
                      <a:srgbClr val="FFFF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chemeClr val="tx1"/>
                          </a:solidFill>
                          <a:effectLst/>
                          <a:latin typeface="Arial" charset="0"/>
                        </a:rPr>
                        <a:t>LEGISLACIÓN CONTABLE</a:t>
                      </a:r>
                      <a:endParaRPr kumimoji="0" lang="en-US" sz="2200" b="0" i="0" u="none" strike="noStrike" cap="none" normalizeH="0" baseline="0" dirty="0" smtClean="0">
                        <a:ln>
                          <a:noFill/>
                        </a:ln>
                        <a:solidFill>
                          <a:schemeClr val="tx1"/>
                        </a:solidFill>
                        <a:effectLst/>
                        <a:latin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smtClean="0">
                          <a:ln>
                            <a:noFill/>
                          </a:ln>
                          <a:solidFill>
                            <a:schemeClr val="tx1"/>
                          </a:solidFill>
                          <a:effectLst/>
                          <a:latin typeface="Arial" charset="0"/>
                        </a:rPr>
                        <a:t>(arts. 2 y 4 RD 1515/2007)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sng" strike="noStrike" cap="none" normalizeH="0" baseline="0" dirty="0" err="1" smtClean="0">
                          <a:ln>
                            <a:noFill/>
                          </a:ln>
                          <a:solidFill>
                            <a:srgbClr val="FFFF00"/>
                          </a:solidFill>
                          <a:effectLst/>
                          <a:latin typeface="Arial" charset="0"/>
                        </a:rPr>
                        <a:t>Desde</a:t>
                      </a:r>
                      <a:r>
                        <a:rPr kumimoji="0" lang="en-US" sz="1800" b="1" i="0" u="none" strike="noStrike" cap="none" normalizeH="0" baseline="0" dirty="0" smtClean="0">
                          <a:ln>
                            <a:noFill/>
                          </a:ln>
                          <a:solidFill>
                            <a:srgbClr val="FFFF00"/>
                          </a:solidFill>
                          <a:effectLst/>
                          <a:latin typeface="Arial" charset="0"/>
                        </a:rPr>
                        <a:t> </a:t>
                      </a:r>
                      <a:r>
                        <a:rPr kumimoji="0" lang="en-US" sz="1800" b="1" i="0" u="sng" strike="noStrike" cap="none" normalizeH="0" baseline="0" dirty="0" smtClean="0">
                          <a:ln>
                            <a:noFill/>
                          </a:ln>
                          <a:solidFill>
                            <a:srgbClr val="FFFF00"/>
                          </a:solidFill>
                          <a:effectLst/>
                          <a:latin typeface="Arial" charset="0"/>
                        </a:rPr>
                        <a:t>1/1/2016</a:t>
                      </a:r>
                      <a:r>
                        <a:rPr kumimoji="0" lang="en-US" sz="1800" b="1" i="0" u="none" strike="noStrike" cap="none" normalizeH="0" baseline="0" dirty="0" smtClean="0">
                          <a:ln>
                            <a:noFill/>
                          </a:ln>
                          <a:solidFill>
                            <a:srgbClr val="FFFF00"/>
                          </a:solidFill>
                          <a:effectLst/>
                          <a:latin typeface="Arial" charset="0"/>
                        </a:rPr>
                        <a:t>*</a:t>
                      </a:r>
                      <a:endParaRPr kumimoji="0" lang="es-ES_tradnl" sz="1800" b="1" i="0" u="none" strike="noStrike" cap="none" normalizeH="0" baseline="0" dirty="0" smtClean="0">
                        <a:ln>
                          <a:noFill/>
                        </a:ln>
                        <a:solidFill>
                          <a:srgbClr val="FFFF00"/>
                        </a:solidFill>
                        <a:effectLst/>
                        <a:latin typeface="Arial" charset="0"/>
                      </a:endParaRPr>
                    </a:p>
                  </a:txBody>
                  <a:tcPr marL="0" marR="0" marT="137160" marB="13716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endParaRPr lang="es-ES_tradnl"/>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FFFF00"/>
                          </a:solidFill>
                          <a:effectLst/>
                          <a:latin typeface="Arial" charset="0"/>
                        </a:rPr>
                        <a:t>LEGISLACIÓN FISCAL </a:t>
                      </a:r>
                      <a:endParaRPr kumimoji="0" lang="en-US" sz="2200" b="1" i="0" u="none" strike="noStrike" cap="none" normalizeH="0" baseline="0" dirty="0" smtClean="0">
                        <a:ln>
                          <a:noFill/>
                        </a:ln>
                        <a:solidFill>
                          <a:srgbClr val="FFFF00"/>
                        </a:solidFill>
                        <a:effectLst/>
                        <a:latin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smtClean="0">
                          <a:ln>
                            <a:noFill/>
                          </a:ln>
                          <a:solidFill>
                            <a:srgbClr val="FFFF00"/>
                          </a:solidFill>
                          <a:effectLst/>
                          <a:latin typeface="Arial" charset="0"/>
                        </a:rPr>
                        <a:t>(art. 101 LIS)</a:t>
                      </a:r>
                      <a:endParaRPr kumimoji="0" lang="es-ES_tradnl" sz="2500" b="0" i="0" u="none" strike="noStrike" cap="none" normalizeH="0" baseline="0" dirty="0" smtClean="0">
                        <a:ln>
                          <a:noFill/>
                        </a:ln>
                        <a:solidFill>
                          <a:srgbClr val="FFFF00"/>
                        </a:solidFill>
                        <a:effectLst/>
                        <a:latin typeface="Times New Roman" charset="0"/>
                      </a:endParaRPr>
                    </a:p>
                  </a:txBody>
                  <a:tcPr marL="0" marR="0" marT="137160" marB="13716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solidFill>
                      <a:schemeClr val="accent2">
                        <a:lumMod val="75000"/>
                      </a:schemeClr>
                    </a:solidFill>
                  </a:tcPr>
                </a:tc>
                <a:extLst>
                  <a:ext uri="{0D108BD9-81ED-4DB2-BD59-A6C34878D82A}">
                    <a16:rowId xmlns="" xmlns:a16="http://schemas.microsoft.com/office/drawing/2014/main" val="10000"/>
                  </a:ext>
                </a:extLst>
              </a:tr>
              <a:tr h="700888">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_tradnl" sz="1400" b="1" i="0" u="none" strike="noStrike" cap="none" normalizeH="0" baseline="0" dirty="0" smtClean="0">
                        <a:ln>
                          <a:noFill/>
                        </a:ln>
                        <a:solidFill>
                          <a:srgbClr val="FF0000"/>
                        </a:solidFill>
                        <a:effectLst/>
                        <a:latin typeface="Arial" charset="0"/>
                      </a:endParaRPr>
                    </a:p>
                  </a:txBody>
                  <a:tcPr marL="111443" marR="0" marT="0" marB="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60000"/>
                        </a:lnSpc>
                        <a:spcBef>
                          <a:spcPct val="0"/>
                        </a:spcBef>
                        <a:spcAft>
                          <a:spcPct val="0"/>
                        </a:spcAft>
                        <a:buClrTx/>
                        <a:buSzTx/>
                        <a:buFontTx/>
                        <a:buNone/>
                        <a:tabLst/>
                      </a:pPr>
                      <a:r>
                        <a:rPr kumimoji="0" lang="en-US" sz="1400" b="1" i="0" u="none" strike="noStrike" cap="none" normalizeH="0" baseline="0" dirty="0" smtClean="0">
                          <a:ln>
                            <a:noFill/>
                          </a:ln>
                          <a:solidFill>
                            <a:srgbClr val="FF00FD"/>
                          </a:solidFill>
                          <a:effectLst/>
                          <a:latin typeface="Arial" charset="0"/>
                        </a:rPr>
                        <a:t>PYME</a:t>
                      </a:r>
                      <a:endParaRPr kumimoji="0" lang="es-ES_tradnl" sz="1400" b="1" i="0" u="none" strike="noStrike" cap="none" normalizeH="0" baseline="0" dirty="0" smtClean="0">
                        <a:ln>
                          <a:noFill/>
                        </a:ln>
                        <a:solidFill>
                          <a:srgbClr val="FF00FD"/>
                        </a:solidFill>
                        <a:effectLst/>
                        <a:latin typeface="Arial" charset="0"/>
                      </a:endParaRPr>
                    </a:p>
                  </a:txBody>
                  <a:tcPr marL="0" marR="0" marT="120015" marB="120015"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60000"/>
                        </a:lnSpc>
                        <a:spcBef>
                          <a:spcPct val="0"/>
                        </a:spcBef>
                        <a:spcAft>
                          <a:spcPct val="0"/>
                        </a:spcAft>
                        <a:buClrTx/>
                        <a:buSzTx/>
                        <a:buFontTx/>
                        <a:buNone/>
                        <a:tabLst/>
                      </a:pPr>
                      <a:r>
                        <a:rPr kumimoji="0" lang="en-US" sz="1400" b="1" i="0" u="none" strike="noStrike" cap="none" normalizeH="0" baseline="0" dirty="0" smtClean="0">
                          <a:ln>
                            <a:noFill/>
                          </a:ln>
                          <a:solidFill>
                            <a:srgbClr val="FF00FD"/>
                          </a:solidFill>
                          <a:effectLst/>
                          <a:latin typeface="Arial" charset="0"/>
                        </a:rPr>
                        <a:t>MICROEMPRESA</a:t>
                      </a:r>
                      <a:endParaRPr kumimoji="0" lang="es-ES_tradnl" sz="1400" b="1" i="0" u="none" strike="noStrike" cap="none" normalizeH="0" baseline="0" dirty="0" smtClean="0">
                        <a:ln>
                          <a:noFill/>
                        </a:ln>
                        <a:solidFill>
                          <a:srgbClr val="FF00FD"/>
                        </a:solidFill>
                        <a:effectLst/>
                        <a:latin typeface="Arial" charset="0"/>
                      </a:endParaRPr>
                    </a:p>
                  </a:txBody>
                  <a:tcPr marL="0" marR="0" marT="120015" marB="120015"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smtClean="0">
                          <a:ln>
                            <a:noFill/>
                          </a:ln>
                          <a:solidFill>
                            <a:srgbClr val="FF00FD"/>
                          </a:solidFill>
                          <a:effectLst/>
                          <a:latin typeface="Arial" charset="0"/>
                        </a:rPr>
                        <a:t>EMPRESA REDUCIDA</a:t>
                      </a:r>
                    </a:p>
                    <a:p>
                      <a:pPr marL="0" marR="0" lvl="0" indent="0" algn="ctr" defTabSz="914400" rtl="0" eaLnBrk="1" fontAlgn="base" latinLnBrk="0" hangingPunct="1">
                        <a:lnSpc>
                          <a:spcPct val="100000"/>
                        </a:lnSpc>
                        <a:spcBef>
                          <a:spcPct val="10000"/>
                        </a:spcBef>
                        <a:spcAft>
                          <a:spcPct val="0"/>
                        </a:spcAft>
                        <a:buClrTx/>
                        <a:buSzTx/>
                        <a:buFontTx/>
                        <a:buNone/>
                        <a:tabLst/>
                      </a:pPr>
                      <a:r>
                        <a:rPr kumimoji="0" lang="en-US" sz="1400" b="1" i="0" u="none" strike="noStrike" cap="none" normalizeH="0" baseline="0" dirty="0" smtClean="0">
                          <a:ln>
                            <a:noFill/>
                          </a:ln>
                          <a:solidFill>
                            <a:srgbClr val="FF00FD"/>
                          </a:solidFill>
                          <a:effectLst/>
                          <a:latin typeface="Arial" charset="0"/>
                        </a:rPr>
                        <a:t> DIMENSION (ERD)</a:t>
                      </a:r>
                      <a:endParaRPr kumimoji="0" lang="es-ES_tradnl" sz="1400" b="1" i="0" u="none" strike="noStrike" cap="none" normalizeH="0" baseline="0" dirty="0" smtClean="0">
                        <a:ln>
                          <a:noFill/>
                        </a:ln>
                        <a:solidFill>
                          <a:srgbClr val="FF00FD"/>
                        </a:solidFill>
                        <a:effectLst/>
                        <a:latin typeface="Arial" charset="0"/>
                      </a:endParaRPr>
                    </a:p>
                  </a:txBody>
                  <a:tcPr marL="0" marR="0" marT="120015" marB="120015"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72009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0000"/>
                          </a:solidFill>
                          <a:effectLst/>
                          <a:latin typeface="Arial" charset="0"/>
                        </a:rPr>
                        <a:t>∑</a:t>
                      </a:r>
                      <a:r>
                        <a:rPr kumimoji="0" lang="en-US" sz="1100" b="1" i="0" u="none" strike="noStrike" cap="none" normalizeH="0" baseline="0" dirty="0" smtClean="0">
                          <a:ln>
                            <a:noFill/>
                          </a:ln>
                          <a:solidFill>
                            <a:srgbClr val="FF0000"/>
                          </a:solidFill>
                          <a:effectLst/>
                          <a:latin typeface="Arial" charset="0"/>
                        </a:rPr>
                        <a:t>  </a:t>
                      </a:r>
                      <a:r>
                        <a:rPr kumimoji="0" lang="en-US" sz="1400" b="1" i="0" u="none" strike="noStrike" cap="none" normalizeH="0" baseline="0" dirty="0" smtClean="0">
                          <a:ln>
                            <a:noFill/>
                          </a:ln>
                          <a:solidFill>
                            <a:srgbClr val="FF0000"/>
                          </a:solidFill>
                          <a:effectLst/>
                          <a:latin typeface="Arial" charset="0"/>
                        </a:rPr>
                        <a:t>ACTIVO</a:t>
                      </a:r>
                      <a:endParaRPr kumimoji="0" lang="es-ES_tradnl" sz="1400" b="1" i="0" u="none" strike="noStrike" cap="none" normalizeH="0" baseline="0" dirty="0" smtClean="0">
                        <a:ln>
                          <a:noFill/>
                        </a:ln>
                        <a:solidFill>
                          <a:srgbClr val="FF0000"/>
                        </a:solidFill>
                        <a:effectLst/>
                        <a:latin typeface="Arial" charset="0"/>
                      </a:endParaRPr>
                    </a:p>
                  </a:txBody>
                  <a:tcPr marL="185738" marR="0" marT="20574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4 M. €</a:t>
                      </a:r>
                      <a:endParaRPr kumimoji="0" lang="es-ES_tradnl" sz="14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1 M. €</a:t>
                      </a:r>
                      <a:endParaRPr kumimoji="0" lang="es-ES_tradnl" sz="1400" b="1" i="0" u="none" strike="noStrike" cap="none" normalizeH="0" baseline="0" dirty="0" smtClean="0">
                        <a:ln>
                          <a:noFill/>
                        </a:ln>
                        <a:solidFill>
                          <a:srgbClr val="791400"/>
                        </a:solidFill>
                        <a:effectLst/>
                        <a:latin typeface="Arial" charset="0"/>
                      </a:endParaRPr>
                    </a:p>
                  </a:txBody>
                  <a:tcPr marL="0" marR="668655"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S_tradnl" sz="1400" b="0" i="0" u="none" strike="noStrike" cap="none" normalizeH="0" baseline="0" dirty="0" smtClean="0">
                        <a:ln>
                          <a:noFill/>
                        </a:ln>
                        <a:solidFill>
                          <a:schemeClr val="tx1"/>
                        </a:solidFill>
                        <a:effectLst/>
                        <a:latin typeface="Arial" charset="0"/>
                      </a:endParaRPr>
                    </a:p>
                  </a:txBody>
                  <a:tcPr marL="0" marR="0"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86410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0000"/>
                          </a:solidFill>
                          <a:effectLst/>
                          <a:latin typeface="Arial" charset="0"/>
                        </a:rPr>
                        <a:t>∑</a:t>
                      </a:r>
                      <a:r>
                        <a:rPr kumimoji="0" lang="en-US" sz="1100" b="1" i="0" u="none" strike="noStrike" cap="none" normalizeH="0" baseline="0" dirty="0" smtClean="0">
                          <a:ln>
                            <a:noFill/>
                          </a:ln>
                          <a:solidFill>
                            <a:srgbClr val="FF0000"/>
                          </a:solidFill>
                          <a:effectLst/>
                          <a:latin typeface="Arial" charset="0"/>
                        </a:rPr>
                        <a:t>  </a:t>
                      </a:r>
                      <a:r>
                        <a:rPr kumimoji="0" lang="en-US" sz="1400" b="1" i="0" u="none" strike="noStrike" cap="none" normalizeH="0" baseline="0" dirty="0" smtClean="0">
                          <a:ln>
                            <a:noFill/>
                          </a:ln>
                          <a:solidFill>
                            <a:srgbClr val="FF0000"/>
                          </a:solidFill>
                          <a:effectLst/>
                          <a:latin typeface="Arial" charset="0"/>
                        </a:rPr>
                        <a:t>CIFRA NEGOCIO</a:t>
                      </a:r>
                      <a:endParaRPr kumimoji="0" lang="es-ES_tradnl" sz="1400" b="1" i="0" u="none" strike="noStrike" cap="none" normalizeH="0" baseline="0" dirty="0" smtClean="0">
                        <a:ln>
                          <a:noFill/>
                        </a:ln>
                        <a:solidFill>
                          <a:srgbClr val="FF0000"/>
                        </a:solidFill>
                        <a:effectLst/>
                        <a:latin typeface="Arial" charset="0"/>
                      </a:endParaRPr>
                    </a:p>
                  </a:txBody>
                  <a:tcPr marL="185738" marR="0" marT="20574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8 M. €</a:t>
                      </a:r>
                      <a:endParaRPr kumimoji="0" lang="es-ES_tradnl" sz="14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2 M. €</a:t>
                      </a:r>
                      <a:endParaRPr kumimoji="0" lang="es-ES_tradnl" sz="1400" b="1" i="0" u="none" strike="noStrike" cap="none" normalizeH="0" baseline="0" dirty="0" smtClean="0">
                        <a:ln>
                          <a:noFill/>
                        </a:ln>
                        <a:solidFill>
                          <a:srgbClr val="791400"/>
                        </a:solidFill>
                        <a:effectLst/>
                        <a:latin typeface="Arial" charset="0"/>
                      </a:endParaRPr>
                    </a:p>
                  </a:txBody>
                  <a:tcPr marL="0" marR="668655"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0000FF"/>
                          </a:solidFill>
                          <a:effectLst/>
                          <a:latin typeface="Arial" charset="0"/>
                        </a:rPr>
                        <a:t>  &lt;  10 M. €     </a:t>
                      </a:r>
                      <a:r>
                        <a:rPr kumimoji="0" lang="en-US" sz="1100" b="1" i="0" u="none" strike="noStrike" cap="none" normalizeH="0" baseline="0" dirty="0" smtClean="0">
                          <a:ln>
                            <a:noFill/>
                          </a:ln>
                          <a:solidFill>
                            <a:srgbClr val="0000FF"/>
                          </a:solidFill>
                          <a:effectLst/>
                          <a:latin typeface="Arial" charset="0"/>
                        </a:rPr>
                        <a:t>(desde2011)</a:t>
                      </a:r>
                      <a:endParaRPr kumimoji="0" lang="es-ES_tradnl" sz="1100" b="0" i="0" u="none" strike="noStrike" cap="none" normalizeH="0" baseline="0" dirty="0" smtClean="0">
                        <a:ln>
                          <a:noFill/>
                        </a:ln>
                        <a:solidFill>
                          <a:srgbClr val="0000FF"/>
                        </a:solidFill>
                        <a:effectLst/>
                        <a:latin typeface="Arial" charset="0"/>
                      </a:endParaRPr>
                    </a:p>
                  </a:txBody>
                  <a:tcPr marL="0" marR="965835"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6995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FF0000"/>
                          </a:solidFill>
                          <a:effectLst/>
                          <a:latin typeface="Arial" charset="0"/>
                        </a:rPr>
                        <a:t>TRABAJADORES</a:t>
                      </a:r>
                      <a:endParaRPr kumimoji="0" lang="es-ES_tradnl" sz="1400" b="1" i="0" u="none" strike="noStrike" cap="none" normalizeH="0" baseline="0" dirty="0" smtClean="0">
                        <a:ln>
                          <a:noFill/>
                        </a:ln>
                        <a:solidFill>
                          <a:srgbClr val="FF0000"/>
                        </a:solidFill>
                        <a:effectLst/>
                        <a:latin typeface="Arial" charset="0"/>
                      </a:endParaRPr>
                    </a:p>
                  </a:txBody>
                  <a:tcPr marL="185738" marR="0"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50</a:t>
                      </a:r>
                      <a:endParaRPr kumimoji="0" lang="es-ES_tradnl" sz="14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a:t>
                      </a:r>
                      <a:r>
                        <a:rPr kumimoji="0" lang="en-US" sz="11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smtClean="0">
                          <a:ln>
                            <a:noFill/>
                          </a:ln>
                          <a:solidFill>
                            <a:srgbClr val="791400"/>
                          </a:solidFill>
                          <a:effectLst/>
                          <a:latin typeface="Arial" charset="0"/>
                        </a:rPr>
                        <a:t>10</a:t>
                      </a:r>
                      <a:endParaRPr kumimoji="0" lang="es-ES_tradnl" sz="1400" b="1" i="0" u="none" strike="noStrike" cap="none" normalizeH="0" baseline="0" dirty="0" smtClean="0">
                        <a:ln>
                          <a:noFill/>
                        </a:ln>
                        <a:solidFill>
                          <a:srgbClr val="791400"/>
                        </a:solidFill>
                        <a:effectLst/>
                        <a:latin typeface="Arial" charset="0"/>
                      </a:endParaRPr>
                    </a:p>
                  </a:txBody>
                  <a:tcPr marL="0" marR="668655"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S_tradnl" sz="1400" b="0" i="0" u="none" strike="noStrike" cap="none" normalizeH="0" baseline="0" dirty="0" smtClean="0">
                        <a:ln>
                          <a:noFill/>
                        </a:ln>
                        <a:solidFill>
                          <a:schemeClr val="tx1"/>
                        </a:solidFill>
                        <a:effectLst/>
                        <a:latin typeface="Arial" charset="0"/>
                      </a:endParaRPr>
                    </a:p>
                  </a:txBody>
                  <a:tcPr marL="0" marR="0" marT="240030" marB="24003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803758">
                <a:tc grid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791400"/>
                          </a:solidFill>
                          <a:effectLst/>
                          <a:latin typeface="Arial" charset="0"/>
                        </a:rPr>
                        <a:t>No </a:t>
                      </a:r>
                      <a:r>
                        <a:rPr kumimoji="0" lang="en-US" sz="1400" b="1" i="0" u="none" strike="noStrike" cap="none" normalizeH="0" baseline="0" dirty="0" err="1" smtClean="0">
                          <a:ln>
                            <a:noFill/>
                          </a:ln>
                          <a:solidFill>
                            <a:srgbClr val="791400"/>
                          </a:solidFill>
                          <a:effectLst/>
                          <a:latin typeface="Arial" charset="0"/>
                        </a:rPr>
                        <a:t>superar</a:t>
                      </a:r>
                      <a:r>
                        <a:rPr kumimoji="0" lang="en-US" sz="1400" b="1" i="0" u="none" strike="noStrike" cap="none" normalizeH="0" baseline="0" dirty="0" smtClean="0">
                          <a:ln>
                            <a:noFill/>
                          </a:ln>
                          <a:solidFill>
                            <a:srgbClr val="791400"/>
                          </a:solidFill>
                          <a:effectLst/>
                          <a:latin typeface="Arial" charset="0"/>
                        </a:rPr>
                        <a:t> durante </a:t>
                      </a:r>
                      <a:r>
                        <a:rPr kumimoji="0" lang="en-US" sz="1400" b="1" i="0" u="sng" strike="noStrike" cap="none" normalizeH="0" baseline="0" dirty="0" smtClean="0">
                          <a:ln>
                            <a:noFill/>
                          </a:ln>
                          <a:solidFill>
                            <a:srgbClr val="791400"/>
                          </a:solidFill>
                          <a:effectLst/>
                          <a:latin typeface="Arial" charset="0"/>
                        </a:rPr>
                        <a:t>dos </a:t>
                      </a:r>
                      <a:r>
                        <a:rPr kumimoji="0" lang="en-US" sz="1400" b="1" i="0" u="sng" strike="noStrike" cap="none" normalizeH="0" baseline="0" dirty="0" err="1" smtClean="0">
                          <a:ln>
                            <a:noFill/>
                          </a:ln>
                          <a:solidFill>
                            <a:srgbClr val="791400"/>
                          </a:solidFill>
                          <a:effectLst/>
                          <a:latin typeface="Arial" charset="0"/>
                        </a:rPr>
                        <a:t>ejercicios</a:t>
                      </a:r>
                      <a:r>
                        <a:rPr kumimoji="0" lang="en-US" sz="14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err="1" smtClean="0">
                          <a:ln>
                            <a:noFill/>
                          </a:ln>
                          <a:solidFill>
                            <a:srgbClr val="791400"/>
                          </a:solidFill>
                          <a:effectLst/>
                          <a:latin typeface="Arial" charset="0"/>
                        </a:rPr>
                        <a:t>consecutivos</a:t>
                      </a:r>
                      <a:endParaRPr kumimoji="0" lang="en-US" sz="1400" b="1" i="0" u="none" strike="noStrike" cap="none" normalizeH="0" baseline="0" dirty="0" smtClean="0">
                        <a:ln>
                          <a:noFill/>
                        </a:ln>
                        <a:solidFill>
                          <a:srgbClr val="791400"/>
                        </a:solidFill>
                        <a:effectLst/>
                        <a:latin typeface="Arial" charset="0"/>
                      </a:endParaRPr>
                    </a:p>
                    <a:p>
                      <a:pPr marL="0" marR="0" lvl="0" indent="0" algn="l" defTabSz="914400" rtl="0" eaLnBrk="1" fontAlgn="base" latinLnBrk="0" hangingPunct="1">
                        <a:lnSpc>
                          <a:spcPct val="100000"/>
                        </a:lnSpc>
                        <a:spcBef>
                          <a:spcPct val="10000"/>
                        </a:spcBef>
                        <a:spcAft>
                          <a:spcPct val="0"/>
                        </a:spcAft>
                        <a:buClrTx/>
                        <a:buSzTx/>
                        <a:buFontTx/>
                        <a:buNone/>
                        <a:tabLst/>
                      </a:pPr>
                      <a:r>
                        <a:rPr kumimoji="0" lang="en-US" sz="1400" b="1" i="0" u="sng" strike="noStrike" cap="none" normalizeH="0" baseline="0" dirty="0" smtClean="0">
                          <a:ln>
                            <a:noFill/>
                          </a:ln>
                          <a:solidFill>
                            <a:srgbClr val="791400"/>
                          </a:solidFill>
                          <a:effectLst/>
                          <a:latin typeface="Arial" charset="0"/>
                        </a:rPr>
                        <a:t>dos</a:t>
                      </a:r>
                      <a:r>
                        <a:rPr kumimoji="0" lang="en-US" sz="1400" b="1" i="0" u="none" strike="noStrike" cap="none" normalizeH="0" baseline="0" dirty="0" smtClean="0">
                          <a:ln>
                            <a:noFill/>
                          </a:ln>
                          <a:solidFill>
                            <a:srgbClr val="791400"/>
                          </a:solidFill>
                          <a:effectLst/>
                          <a:latin typeface="Arial" charset="0"/>
                        </a:rPr>
                        <a:t> de </a:t>
                      </a:r>
                      <a:r>
                        <a:rPr kumimoji="0" lang="en-US" sz="1400" b="1" i="0" u="none" strike="noStrike" cap="none" normalizeH="0" baseline="0" dirty="0" err="1" smtClean="0">
                          <a:ln>
                            <a:noFill/>
                          </a:ln>
                          <a:solidFill>
                            <a:srgbClr val="791400"/>
                          </a:solidFill>
                          <a:effectLst/>
                          <a:latin typeface="Arial" charset="0"/>
                        </a:rPr>
                        <a:t>estos</a:t>
                      </a:r>
                      <a:r>
                        <a:rPr kumimoji="0" lang="en-US" sz="14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err="1" smtClean="0">
                          <a:ln>
                            <a:noFill/>
                          </a:ln>
                          <a:solidFill>
                            <a:srgbClr val="791400"/>
                          </a:solidFill>
                          <a:effectLst/>
                          <a:latin typeface="Arial" charset="0"/>
                        </a:rPr>
                        <a:t>tres</a:t>
                      </a:r>
                      <a:r>
                        <a:rPr kumimoji="0" lang="en-US" sz="1400" b="1" i="0" u="none" strike="noStrike" cap="none" normalizeH="0" baseline="0" dirty="0" smtClean="0">
                          <a:ln>
                            <a:noFill/>
                          </a:ln>
                          <a:solidFill>
                            <a:srgbClr val="791400"/>
                          </a:solidFill>
                          <a:effectLst/>
                          <a:latin typeface="Arial" charset="0"/>
                        </a:rPr>
                        <a:t> </a:t>
                      </a:r>
                      <a:r>
                        <a:rPr kumimoji="0" lang="en-US" sz="1400" b="1" i="0" u="none" strike="noStrike" cap="none" normalizeH="0" baseline="0" dirty="0" err="1" smtClean="0">
                          <a:ln>
                            <a:noFill/>
                          </a:ln>
                          <a:solidFill>
                            <a:srgbClr val="791400"/>
                          </a:solidFill>
                          <a:effectLst/>
                          <a:latin typeface="Arial" charset="0"/>
                        </a:rPr>
                        <a:t>límites</a:t>
                      </a:r>
                      <a:endParaRPr kumimoji="0" lang="es-ES_tradnl" sz="1400" b="1" i="0" u="none" strike="noStrike" cap="none" normalizeH="0" baseline="0" dirty="0" smtClean="0">
                        <a:ln>
                          <a:noFill/>
                        </a:ln>
                        <a:solidFill>
                          <a:srgbClr val="783F04"/>
                        </a:solidFill>
                        <a:effectLst/>
                        <a:latin typeface="Arial" charset="0"/>
                      </a:endParaRPr>
                    </a:p>
                  </a:txBody>
                  <a:tcPr marL="185738" marR="0" marT="171450" marB="17145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tc hMerge="1">
                  <a:txBody>
                    <a:bodyPr/>
                    <a:lstStyle/>
                    <a:p>
                      <a:endParaRPr lang="es-ES_tradnl"/>
                    </a:p>
                  </a:txBody>
                  <a:tcPr/>
                </a:tc>
                <a:tc hMerge="1">
                  <a:txBody>
                    <a:bodyPr/>
                    <a:lstStyle/>
                    <a:p>
                      <a:endParaRPr lang="es-ES_tradnl"/>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err="1" smtClean="0">
                          <a:ln>
                            <a:noFill/>
                          </a:ln>
                          <a:solidFill>
                            <a:srgbClr val="0000FF"/>
                          </a:solidFill>
                          <a:effectLst/>
                          <a:latin typeface="Arial" charset="0"/>
                        </a:rPr>
                        <a:t>Dato</a:t>
                      </a:r>
                      <a:r>
                        <a:rPr kumimoji="0" lang="en-US" sz="1400" b="1" i="0" u="none" strike="noStrike" cap="none" normalizeH="0" baseline="0" dirty="0" smtClean="0">
                          <a:ln>
                            <a:noFill/>
                          </a:ln>
                          <a:solidFill>
                            <a:srgbClr val="0000FF"/>
                          </a:solidFill>
                          <a:effectLst/>
                          <a:latin typeface="Arial" charset="0"/>
                        </a:rPr>
                        <a:t> </a:t>
                      </a:r>
                      <a:r>
                        <a:rPr kumimoji="0" lang="en-US" sz="1400" b="1" i="0" u="none" strike="noStrike" cap="none" normalizeH="0" baseline="0" dirty="0" err="1" smtClean="0">
                          <a:ln>
                            <a:noFill/>
                          </a:ln>
                          <a:solidFill>
                            <a:srgbClr val="0000FF"/>
                          </a:solidFill>
                          <a:effectLst/>
                          <a:latin typeface="Arial" charset="0"/>
                        </a:rPr>
                        <a:t>referido</a:t>
                      </a:r>
                      <a:r>
                        <a:rPr kumimoji="0" lang="en-US" sz="1400" b="1" i="0" u="none" strike="noStrike" cap="none" normalizeH="0" baseline="0" dirty="0" smtClean="0">
                          <a:ln>
                            <a:noFill/>
                          </a:ln>
                          <a:solidFill>
                            <a:srgbClr val="0000FF"/>
                          </a:solidFill>
                          <a:effectLst/>
                          <a:latin typeface="Arial" charset="0"/>
                        </a:rPr>
                        <a:t> al </a:t>
                      </a:r>
                      <a:r>
                        <a:rPr kumimoji="0" lang="en-US" sz="1400" b="1" i="0" u="none" strike="noStrike" cap="none" normalizeH="0" baseline="0" dirty="0" err="1" smtClean="0">
                          <a:ln>
                            <a:noFill/>
                          </a:ln>
                          <a:solidFill>
                            <a:srgbClr val="0000FF"/>
                          </a:solidFill>
                          <a:effectLst/>
                          <a:latin typeface="Arial" charset="0"/>
                        </a:rPr>
                        <a:t>ejercicio</a:t>
                      </a:r>
                      <a:endParaRPr kumimoji="0" lang="en-US"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10000"/>
                        </a:spcBef>
                        <a:spcAft>
                          <a:spcPct val="0"/>
                        </a:spcAft>
                        <a:buClrTx/>
                        <a:buSzTx/>
                        <a:buFontTx/>
                        <a:buNone/>
                        <a:tabLst/>
                      </a:pPr>
                      <a:r>
                        <a:rPr kumimoji="0" lang="en-US" sz="1400" b="1" i="0" u="none" strike="noStrike" cap="none" normalizeH="0" baseline="0" dirty="0" smtClean="0">
                          <a:ln>
                            <a:noFill/>
                          </a:ln>
                          <a:solidFill>
                            <a:srgbClr val="0000FF"/>
                          </a:solidFill>
                          <a:effectLst/>
                          <a:latin typeface="Arial" charset="0"/>
                        </a:rPr>
                        <a:t>anterior</a:t>
                      </a:r>
                      <a:endParaRPr kumimoji="0" lang="es-ES_tradnl" sz="1400" b="1" i="0" u="none" strike="noStrike" cap="none" normalizeH="0" baseline="0" dirty="0" smtClean="0">
                        <a:ln>
                          <a:noFill/>
                        </a:ln>
                        <a:solidFill>
                          <a:srgbClr val="0000FF"/>
                        </a:solidFill>
                        <a:effectLst/>
                        <a:latin typeface="Arial" charset="0"/>
                      </a:endParaRPr>
                    </a:p>
                  </a:txBody>
                  <a:tcPr marL="185738" marR="0" marT="171450" marB="171450" horzOverflow="overflow">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bl>
          </a:graphicData>
        </a:graphic>
      </p:graphicFrame>
      <p:graphicFrame>
        <p:nvGraphicFramePr>
          <p:cNvPr id="5" name="4 Tabla"/>
          <p:cNvGraphicFramePr>
            <a:graphicFrameLocks noGrp="1"/>
          </p:cNvGraphicFramePr>
          <p:nvPr/>
        </p:nvGraphicFramePr>
        <p:xfrm>
          <a:off x="140416" y="5967984"/>
          <a:ext cx="9376091" cy="813816"/>
        </p:xfrm>
        <a:graphic>
          <a:graphicData uri="http://schemas.openxmlformats.org/drawingml/2006/table">
            <a:tbl>
              <a:tblPr firstRow="1" bandRow="1">
                <a:tableStyleId>{5C22544A-7EE6-4342-B048-85BDC9FD1C3A}</a:tableStyleId>
              </a:tblPr>
              <a:tblGrid>
                <a:gridCol w="9376091">
                  <a:extLst>
                    <a:ext uri="{9D8B030D-6E8A-4147-A177-3AD203B41FA5}">
                      <a16:colId xmlns="" xmlns:a16="http://schemas.microsoft.com/office/drawing/2014/main" val="20000"/>
                    </a:ext>
                  </a:extLst>
                </a:gridCol>
              </a:tblGrid>
              <a:tr h="80578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u="sng" dirty="0" smtClean="0">
                          <a:solidFill>
                            <a:srgbClr val="FFFF00"/>
                          </a:solidFill>
                          <a:effectLst>
                            <a:outerShdw blurRad="38100" dist="38100" dir="2700000" algn="tl">
                              <a:srgbClr val="000000"/>
                            </a:outerShdw>
                          </a:effectLst>
                          <a:cs typeface="+mn-cs"/>
                        </a:rPr>
                        <a:t>CONCEPTO</a:t>
                      </a:r>
                      <a:r>
                        <a:rPr lang="es-ES_tradnl" sz="1600" u="sng" baseline="0" dirty="0" smtClean="0">
                          <a:solidFill>
                            <a:srgbClr val="FFFF00"/>
                          </a:solidFill>
                          <a:effectLst>
                            <a:outerShdw blurRad="38100" dist="38100" dir="2700000" algn="tl">
                              <a:srgbClr val="000000"/>
                            </a:outerShdw>
                          </a:effectLst>
                          <a:cs typeface="+mn-cs"/>
                        </a:rPr>
                        <a:t> PARA LA AEAT:</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u="sng" dirty="0" smtClean="0">
                          <a:solidFill>
                            <a:srgbClr val="FFFF00"/>
                          </a:solidFill>
                          <a:effectLst>
                            <a:outerShdw blurRad="38100" dist="38100" dir="2700000" algn="tl">
                              <a:srgbClr val="000000"/>
                            </a:outerShdw>
                          </a:effectLst>
                          <a:cs typeface="+mn-cs"/>
                        </a:rPr>
                        <a:t>Grandes empresas:</a:t>
                      </a:r>
                      <a:r>
                        <a:rPr lang="es-ES_tradnl" sz="1600" dirty="0" smtClean="0">
                          <a:cs typeface="+mn-cs"/>
                        </a:rPr>
                        <a:t> aquellas cuyo volumen operaciones 12 meses anteriores  &gt;  6.010.121,04 €  (1000 </a:t>
                      </a:r>
                      <a:r>
                        <a:rPr lang="es-ES_tradnl" sz="1600" dirty="0" err="1" smtClean="0">
                          <a:cs typeface="+mn-cs"/>
                        </a:rPr>
                        <a:t>mill</a:t>
                      </a:r>
                      <a:r>
                        <a:rPr lang="es-ES_tradnl" sz="1600" dirty="0" smtClean="0">
                          <a:cs typeface="+mn-cs"/>
                        </a:rPr>
                        <a:t>. pts.). Presentar declaraciones de IVA y de Retenciones</a:t>
                      </a:r>
                      <a:r>
                        <a:rPr lang="es-ES_tradnl" sz="1600" baseline="0" dirty="0" smtClean="0">
                          <a:cs typeface="+mn-cs"/>
                        </a:rPr>
                        <a:t> </a:t>
                      </a:r>
                      <a:r>
                        <a:rPr lang="es-ES_tradnl" sz="1600" u="sng" baseline="0" dirty="0" smtClean="0">
                          <a:solidFill>
                            <a:srgbClr val="FFFF00"/>
                          </a:solidFill>
                          <a:cs typeface="+mn-cs"/>
                        </a:rPr>
                        <a:t>mensualmente</a:t>
                      </a:r>
                      <a:endParaRPr lang="es-ES_tradnl" sz="1600" u="sng" dirty="0">
                        <a:solidFill>
                          <a:srgbClr val="FFFF00"/>
                        </a:solidFill>
                      </a:endParaRPr>
                    </a:p>
                  </a:txBody>
                  <a:tcPr marL="89154" marR="89154" marT="41148" marB="41148">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829003179"/>
      </p:ext>
    </p:extLst>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3554" name="3 Marcador de número de diapositiva"/>
          <p:cNvSpPr>
            <a:spLocks noGrp="1"/>
          </p:cNvSpPr>
          <p:nvPr>
            <p:ph type="sldNum" sz="quarter" idx="12"/>
          </p:nvPr>
        </p:nvSpPr>
        <p:spPr>
          <a:xfrm>
            <a:off x="7801216" y="6400800"/>
            <a:ext cx="2066330" cy="458628"/>
          </a:xfrm>
          <a:noFill/>
        </p:spPr>
        <p:txBody>
          <a:bodyPr/>
          <a:lstStyle/>
          <a:p>
            <a:fld id="{48C243C6-E4A0-43FC-B5B1-8DC87A92ED94}" type="slidenum">
              <a:rPr lang="en-US" smtClean="0">
                <a:solidFill>
                  <a:srgbClr val="000066"/>
                </a:solidFill>
                <a:effectLst/>
                <a:latin typeface="Times New Roman" pitchFamily="18" charset="0"/>
              </a:rPr>
              <a:pPr/>
              <a:t>441</a:t>
            </a:fld>
            <a:endParaRPr lang="en-US" dirty="0" smtClean="0">
              <a:solidFill>
                <a:srgbClr val="000066"/>
              </a:solidFill>
              <a:effectLst/>
              <a:latin typeface="Times New Roman" pitchFamily="18" charset="0"/>
            </a:endParaRPr>
          </a:p>
        </p:txBody>
      </p:sp>
      <p:sp>
        <p:nvSpPr>
          <p:cNvPr id="23555" name="Text Box 4"/>
          <p:cNvSpPr txBox="1">
            <a:spLocks noChangeArrowheads="1"/>
          </p:cNvSpPr>
          <p:nvPr/>
        </p:nvSpPr>
        <p:spPr bwMode="auto">
          <a:xfrm>
            <a:off x="178869" y="45650"/>
            <a:ext cx="9656923" cy="716350"/>
          </a:xfrm>
          <a:prstGeom prst="rect">
            <a:avLst/>
          </a:prstGeom>
          <a:noFill/>
          <a:ln w="9525">
            <a:noFill/>
            <a:miter lim="800000"/>
            <a:headEnd/>
            <a:tailEnd/>
          </a:ln>
        </p:spPr>
        <p:txBody>
          <a:bodyPr wrap="square" lIns="0" tIns="0" rIns="0" bIns="0">
            <a:spAutoFit/>
          </a:bodyPr>
          <a:lstStyle/>
          <a:p>
            <a:pPr algn="ctr">
              <a:lnSpc>
                <a:spcPct val="95000"/>
              </a:lnSpc>
            </a:pPr>
            <a:r>
              <a:rPr lang="en-US" sz="1900" dirty="0" smtClean="0">
                <a:solidFill>
                  <a:srgbClr val="0000FF"/>
                </a:solidFill>
              </a:rPr>
              <a:t>BALANCE Y MEMORIA ABREVIADO(A)/ P y G ABREVIADA</a:t>
            </a:r>
            <a:r>
              <a:rPr lang="en-US" sz="1900" dirty="0">
                <a:solidFill>
                  <a:srgbClr val="000000"/>
                </a:solidFill>
              </a:rPr>
              <a:t> </a:t>
            </a:r>
            <a:endParaRPr lang="en-US" sz="1900" dirty="0"/>
          </a:p>
          <a:p>
            <a:pPr algn="ctr">
              <a:spcBef>
                <a:spcPct val="50000"/>
              </a:spcBef>
            </a:pPr>
            <a:r>
              <a:rPr lang="en-US" sz="1900" u="sng" dirty="0" smtClean="0">
                <a:solidFill>
                  <a:srgbClr val="FF0000"/>
                </a:solidFill>
              </a:rPr>
              <a:t>REQUISITOS:</a:t>
            </a:r>
            <a:endParaRPr lang="en-US" sz="1900" u="sng" dirty="0">
              <a:solidFill>
                <a:srgbClr val="FF0000"/>
              </a:solidFill>
            </a:endParaRPr>
          </a:p>
        </p:txBody>
      </p:sp>
      <p:graphicFrame>
        <p:nvGraphicFramePr>
          <p:cNvPr id="76847" name="Group 47"/>
          <p:cNvGraphicFramePr>
            <a:graphicFrameLocks noGrp="1"/>
          </p:cNvGraphicFramePr>
          <p:nvPr/>
        </p:nvGraphicFramePr>
        <p:xfrm>
          <a:off x="249079" y="812243"/>
          <a:ext cx="9407844" cy="4920305"/>
        </p:xfrm>
        <a:graphic>
          <a:graphicData uri="http://schemas.openxmlformats.org/drawingml/2006/table">
            <a:tbl>
              <a:tblPr/>
              <a:tblGrid>
                <a:gridCol w="2640798">
                  <a:extLst>
                    <a:ext uri="{9D8B030D-6E8A-4147-A177-3AD203B41FA5}">
                      <a16:colId xmlns="" xmlns:a16="http://schemas.microsoft.com/office/drawing/2014/main" val="20000"/>
                    </a:ext>
                  </a:extLst>
                </a:gridCol>
                <a:gridCol w="3734254">
                  <a:extLst>
                    <a:ext uri="{9D8B030D-6E8A-4147-A177-3AD203B41FA5}">
                      <a16:colId xmlns="" xmlns:a16="http://schemas.microsoft.com/office/drawing/2014/main" val="20001"/>
                    </a:ext>
                  </a:extLst>
                </a:gridCol>
                <a:gridCol w="3032792">
                  <a:extLst>
                    <a:ext uri="{9D8B030D-6E8A-4147-A177-3AD203B41FA5}">
                      <a16:colId xmlns="" xmlns:a16="http://schemas.microsoft.com/office/drawing/2014/main" val="20002"/>
                    </a:ext>
                  </a:extLst>
                </a:gridCol>
              </a:tblGrid>
              <a:tr h="877824">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000" b="1" i="0" u="none" strike="noStrike" cap="none" normalizeH="0" baseline="0" dirty="0" smtClean="0">
                          <a:ln>
                            <a:noFill/>
                          </a:ln>
                          <a:solidFill>
                            <a:srgbClr val="0000CC"/>
                          </a:solidFill>
                          <a:effectLst/>
                          <a:latin typeface="Times New Roman" charset="0"/>
                        </a:rPr>
                        <a:t>Art.  257 del R D Lº 1/2010 TR L S. Capital </a:t>
                      </a:r>
                      <a:r>
                        <a:rPr kumimoji="0" lang="es-ES_tradnl" sz="2000" b="1" i="0" u="sng" strike="noStrike" cap="none" normalizeH="0" baseline="0" dirty="0" smtClean="0">
                          <a:ln>
                            <a:noFill/>
                          </a:ln>
                          <a:solidFill>
                            <a:srgbClr val="FF0000"/>
                          </a:solidFill>
                          <a:effectLst/>
                          <a:latin typeface="Times New Roman" charset="0"/>
                        </a:rPr>
                        <a:t>Modificado* por Ley 22/2015</a:t>
                      </a:r>
                    </a:p>
                  </a:txBody>
                  <a:tcPr marL="111443" marR="0" marT="0" marB="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dirty="0" smtClean="0">
                          <a:ln>
                            <a:noFill/>
                          </a:ln>
                          <a:solidFill>
                            <a:schemeClr val="tx1"/>
                          </a:solidFill>
                          <a:effectLst/>
                          <a:latin typeface="Arial" charset="0"/>
                        </a:rPr>
                        <a:t>Arts. 257 y 261 RD Lº 1/2010 TRLSC</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1800" b="1" i="0" u="sng" strike="noStrike" cap="none" normalizeH="0" baseline="0" dirty="0" err="1" smtClean="0">
                          <a:ln>
                            <a:noFill/>
                          </a:ln>
                          <a:solidFill>
                            <a:srgbClr val="FFFF00"/>
                          </a:solidFill>
                          <a:effectLst/>
                          <a:latin typeface="Arial" charset="0"/>
                        </a:rPr>
                        <a:t>Desde</a:t>
                      </a:r>
                      <a:r>
                        <a:rPr kumimoji="0" lang="en-US" sz="1800" b="1" i="0" u="none" strike="noStrike" cap="none" normalizeH="0" baseline="0" dirty="0" smtClean="0">
                          <a:ln>
                            <a:noFill/>
                          </a:ln>
                          <a:solidFill>
                            <a:srgbClr val="FFFF00"/>
                          </a:solidFill>
                          <a:effectLst/>
                          <a:latin typeface="Arial" charset="0"/>
                        </a:rPr>
                        <a:t> </a:t>
                      </a:r>
                      <a:r>
                        <a:rPr kumimoji="0" lang="en-US" sz="1800" b="1" i="0" u="sng" strike="noStrike" cap="none" normalizeH="0" baseline="0" dirty="0" smtClean="0">
                          <a:ln>
                            <a:noFill/>
                          </a:ln>
                          <a:solidFill>
                            <a:srgbClr val="FFFF00"/>
                          </a:solidFill>
                          <a:effectLst/>
                          <a:latin typeface="Arial" charset="0"/>
                        </a:rPr>
                        <a:t>1/1/2016*</a:t>
                      </a:r>
                      <a:endParaRPr kumimoji="0" lang="es-ES_tradnl" sz="1800" b="1" i="0" u="none" strike="noStrike" cap="none" normalizeH="0" baseline="0" dirty="0" smtClean="0">
                        <a:ln>
                          <a:noFill/>
                        </a:ln>
                        <a:solidFill>
                          <a:schemeClr val="tx1"/>
                        </a:solidFill>
                        <a:effectLst/>
                        <a:latin typeface="Arial" charset="0"/>
                      </a:endParaRPr>
                    </a:p>
                  </a:txBody>
                  <a:tcPr marL="0" marR="0" marT="137160" marB="13716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cap="none" normalizeH="0" baseline="0" dirty="0" smtClean="0">
                          <a:ln>
                            <a:noFill/>
                          </a:ln>
                          <a:solidFill>
                            <a:schemeClr val="tx1"/>
                          </a:solidFill>
                          <a:effectLst/>
                          <a:latin typeface="Arial" charset="0"/>
                        </a:rPr>
                        <a:t>Art. 258 RD Lº 1/2010 TRLSC</a:t>
                      </a:r>
                      <a:endParaRPr kumimoji="0" lang="es-ES_tradnl" sz="1400" b="1" i="0" u="none" strike="noStrike" cap="none" normalizeH="0" baseline="0" dirty="0" smtClean="0">
                        <a:ln>
                          <a:noFill/>
                        </a:ln>
                        <a:solidFill>
                          <a:schemeClr val="tx1"/>
                        </a:solidFill>
                        <a:effectLst/>
                        <a:latin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s-ES_tradnl" sz="2500" b="0" i="0" u="none" strike="noStrike" cap="none" normalizeH="0" baseline="0" dirty="0" smtClean="0">
                        <a:ln>
                          <a:noFill/>
                        </a:ln>
                        <a:solidFill>
                          <a:schemeClr val="tx1"/>
                        </a:solidFill>
                        <a:effectLst/>
                        <a:latin typeface="Times New Roman" charset="0"/>
                      </a:endParaRPr>
                    </a:p>
                  </a:txBody>
                  <a:tcPr marL="0" marR="0" marT="137160" marB="13716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solidFill>
                      <a:schemeClr val="accent2">
                        <a:lumMod val="75000"/>
                      </a:schemeClr>
                    </a:solidFill>
                  </a:tcPr>
                </a:tc>
                <a:extLst>
                  <a:ext uri="{0D108BD9-81ED-4DB2-BD59-A6C34878D82A}">
                    <a16:rowId xmlns="" xmlns:a16="http://schemas.microsoft.com/office/drawing/2014/main" val="10000"/>
                  </a:ext>
                </a:extLst>
              </a:tr>
              <a:tr h="824533">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_tradnl" sz="1400" b="1" i="0" u="none" strike="noStrike" cap="none" normalizeH="0" baseline="0" dirty="0" smtClean="0">
                        <a:ln>
                          <a:noFill/>
                        </a:ln>
                        <a:solidFill>
                          <a:srgbClr val="FF0000"/>
                        </a:solidFill>
                        <a:effectLst/>
                        <a:latin typeface="Arial" charset="0"/>
                      </a:endParaRPr>
                    </a:p>
                  </a:txBody>
                  <a:tcPr marL="111443" marR="0" marT="0" marB="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60000"/>
                        </a:lnSpc>
                        <a:spcBef>
                          <a:spcPct val="0"/>
                        </a:spcBef>
                        <a:spcAft>
                          <a:spcPct val="0"/>
                        </a:spcAft>
                        <a:buClrTx/>
                        <a:buSzTx/>
                        <a:buFontTx/>
                        <a:buNone/>
                        <a:tabLst/>
                      </a:pPr>
                      <a:r>
                        <a:rPr lang="en-US" sz="1800" b="1" dirty="0" smtClean="0">
                          <a:solidFill>
                            <a:srgbClr val="0000FF"/>
                          </a:solidFill>
                          <a:latin typeface="Verdana" pitchFamily="34" charset="0"/>
                        </a:rPr>
                        <a:t>BALANCE Y MEMORIA ABREVIADO(A)</a:t>
                      </a:r>
                      <a:endParaRPr kumimoji="0" lang="es-ES_tradnl" sz="1800" b="1" i="0" u="none" strike="noStrike" cap="none" normalizeH="0" baseline="0" dirty="0" smtClean="0">
                        <a:ln>
                          <a:noFill/>
                        </a:ln>
                        <a:solidFill>
                          <a:srgbClr val="FF00FD"/>
                        </a:solidFill>
                        <a:effectLst/>
                        <a:latin typeface="Arial" charset="0"/>
                      </a:endParaRPr>
                    </a:p>
                  </a:txBody>
                  <a:tcPr marL="0" marR="0" marT="120015" marB="120015"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en-US" sz="1800" b="1" dirty="0" smtClean="0">
                          <a:solidFill>
                            <a:srgbClr val="0000FF"/>
                          </a:solidFill>
                          <a:latin typeface="Verdana" pitchFamily="34" charset="0"/>
                        </a:rPr>
                        <a:t>P y G ABREVIADA</a:t>
                      </a:r>
                      <a:r>
                        <a:rPr lang="en-US" sz="1800" b="1" dirty="0" smtClean="0">
                          <a:solidFill>
                            <a:srgbClr val="000000"/>
                          </a:solidFill>
                          <a:latin typeface="Verdana" pitchFamily="34" charset="0"/>
                        </a:rPr>
                        <a:t> </a:t>
                      </a:r>
                      <a:endParaRPr kumimoji="0" lang="es-ES_tradnl" sz="1800" b="1" i="0" u="none" strike="noStrike" cap="none" normalizeH="0" baseline="0" dirty="0" smtClean="0">
                        <a:ln>
                          <a:noFill/>
                        </a:ln>
                        <a:solidFill>
                          <a:srgbClr val="FF00FD"/>
                        </a:solidFill>
                        <a:effectLst/>
                        <a:latin typeface="Arial" charset="0"/>
                      </a:endParaRPr>
                    </a:p>
                  </a:txBody>
                  <a:tcPr marL="0" marR="0" marT="120015" marB="120015"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72009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0000"/>
                          </a:solidFill>
                          <a:effectLst/>
                          <a:latin typeface="Arial" charset="0"/>
                        </a:rPr>
                        <a:t>∑  ACTIVO</a:t>
                      </a:r>
                      <a:endParaRPr kumimoji="0" lang="es-ES_tradnl" sz="1800" b="1" i="0" u="none" strike="noStrike" cap="none" normalizeH="0" baseline="0" dirty="0" smtClean="0">
                        <a:ln>
                          <a:noFill/>
                        </a:ln>
                        <a:solidFill>
                          <a:srgbClr val="FF0000"/>
                        </a:solidFill>
                        <a:effectLst/>
                        <a:latin typeface="Arial" charset="0"/>
                      </a:endParaRPr>
                    </a:p>
                  </a:txBody>
                  <a:tcPr marL="185738" marR="0" marT="20574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  4 M. €</a:t>
                      </a:r>
                      <a:endParaRPr kumimoji="0" lang="es-ES_tradnl" sz="18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  11,4 M. €</a:t>
                      </a:r>
                      <a:endParaRPr kumimoji="0" lang="es-ES_tradnl" sz="18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79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0000"/>
                          </a:solidFill>
                          <a:effectLst/>
                          <a:latin typeface="Arial" charset="0"/>
                        </a:rPr>
                        <a:t>∑  CIFRA NEGOCIO</a:t>
                      </a:r>
                      <a:endParaRPr kumimoji="0" lang="es-ES_tradnl" sz="1800" b="1" i="0" u="none" strike="noStrike" cap="none" normalizeH="0" baseline="0" dirty="0" smtClean="0">
                        <a:ln>
                          <a:noFill/>
                        </a:ln>
                        <a:solidFill>
                          <a:srgbClr val="FF0000"/>
                        </a:solidFill>
                        <a:effectLst/>
                        <a:latin typeface="Arial" charset="0"/>
                      </a:endParaRPr>
                    </a:p>
                  </a:txBody>
                  <a:tcPr marL="185738" marR="0" marT="20574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  8 M. €</a:t>
                      </a:r>
                      <a:endParaRPr kumimoji="0" lang="es-ES_tradnl" sz="18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  22,8 M. €</a:t>
                      </a:r>
                      <a:endParaRPr kumimoji="0" lang="es-ES_tradnl" sz="18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6995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smtClean="0">
                          <a:ln>
                            <a:noFill/>
                          </a:ln>
                          <a:solidFill>
                            <a:srgbClr val="FF0000"/>
                          </a:solidFill>
                          <a:effectLst/>
                          <a:latin typeface="Arial" charset="0"/>
                        </a:rPr>
                        <a:t>TRABAJADORES</a:t>
                      </a:r>
                      <a:endParaRPr kumimoji="0" lang="es-ES_tradnl" sz="1800" b="1" i="0" u="none" strike="noStrike" cap="none" normalizeH="0" baseline="0" smtClean="0">
                        <a:ln>
                          <a:noFill/>
                        </a:ln>
                        <a:solidFill>
                          <a:srgbClr val="FF0000"/>
                        </a:solidFill>
                        <a:effectLst/>
                        <a:latin typeface="Arial" charset="0"/>
                      </a:endParaRPr>
                    </a:p>
                  </a:txBody>
                  <a:tcPr marL="185738" marR="0"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  50</a:t>
                      </a:r>
                      <a:endParaRPr kumimoji="0" lang="es-ES_tradnl" sz="18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  250</a:t>
                      </a:r>
                      <a:endParaRPr kumimoji="0" lang="es-ES_tradnl" sz="18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562356">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No </a:t>
                      </a:r>
                      <a:r>
                        <a:rPr kumimoji="0" lang="en-US" sz="1800" b="1" i="0" u="none" strike="noStrike" cap="none" normalizeH="0" baseline="0" dirty="0" err="1" smtClean="0">
                          <a:ln>
                            <a:noFill/>
                          </a:ln>
                          <a:solidFill>
                            <a:srgbClr val="791400"/>
                          </a:solidFill>
                          <a:effectLst/>
                          <a:latin typeface="Arial" charset="0"/>
                        </a:rPr>
                        <a:t>superar</a:t>
                      </a:r>
                      <a:r>
                        <a:rPr kumimoji="0" lang="en-US" sz="1800" b="1" i="0" u="none" strike="noStrike" cap="none" normalizeH="0" baseline="0" dirty="0" smtClean="0">
                          <a:ln>
                            <a:noFill/>
                          </a:ln>
                          <a:solidFill>
                            <a:srgbClr val="791400"/>
                          </a:solidFill>
                          <a:effectLst/>
                          <a:latin typeface="Arial" charset="0"/>
                        </a:rPr>
                        <a:t> durante </a:t>
                      </a:r>
                      <a:r>
                        <a:rPr kumimoji="0" lang="en-US" sz="1800" b="1" i="0" u="sng" strike="noStrike" cap="none" normalizeH="0" baseline="0" dirty="0" smtClean="0">
                          <a:ln>
                            <a:noFill/>
                          </a:ln>
                          <a:solidFill>
                            <a:srgbClr val="791400"/>
                          </a:solidFill>
                          <a:effectLst/>
                          <a:latin typeface="Arial" charset="0"/>
                        </a:rPr>
                        <a:t>dos </a:t>
                      </a:r>
                      <a:r>
                        <a:rPr kumimoji="0" lang="en-US" sz="1800" b="1" i="0" u="sng" strike="noStrike" cap="none" normalizeH="0" baseline="0" dirty="0" err="1" smtClean="0">
                          <a:ln>
                            <a:noFill/>
                          </a:ln>
                          <a:solidFill>
                            <a:srgbClr val="791400"/>
                          </a:solidFill>
                          <a:effectLst/>
                          <a:latin typeface="Arial" charset="0"/>
                        </a:rPr>
                        <a:t>ejercicios</a:t>
                      </a:r>
                      <a:r>
                        <a:rPr kumimoji="0" lang="en-US" sz="1800" b="1" i="0" u="none" strike="noStrike" cap="none" normalizeH="0" baseline="0" dirty="0" smtClean="0">
                          <a:ln>
                            <a:noFill/>
                          </a:ln>
                          <a:solidFill>
                            <a:srgbClr val="791400"/>
                          </a:solidFill>
                          <a:effectLst/>
                          <a:latin typeface="Arial" charset="0"/>
                        </a:rPr>
                        <a:t> </a:t>
                      </a:r>
                      <a:r>
                        <a:rPr kumimoji="0" lang="en-US" sz="1800" b="1" i="0" u="none" strike="noStrike" cap="none" normalizeH="0" baseline="0" dirty="0" err="1" smtClean="0">
                          <a:ln>
                            <a:noFill/>
                          </a:ln>
                          <a:solidFill>
                            <a:srgbClr val="791400"/>
                          </a:solidFill>
                          <a:effectLst/>
                          <a:latin typeface="Arial" charset="0"/>
                        </a:rPr>
                        <a:t>consecutivos</a:t>
                      </a:r>
                      <a:r>
                        <a:rPr kumimoji="0" lang="en-US" sz="1800" b="1" i="0" u="none" strike="noStrike" cap="none" normalizeH="0" baseline="0" dirty="0" smtClean="0">
                          <a:ln>
                            <a:noFill/>
                          </a:ln>
                          <a:solidFill>
                            <a:srgbClr val="791400"/>
                          </a:solidFill>
                          <a:effectLst/>
                          <a:latin typeface="Arial" charset="0"/>
                        </a:rPr>
                        <a:t> </a:t>
                      </a:r>
                      <a:r>
                        <a:rPr kumimoji="0" lang="en-US" sz="1800" b="1" i="0" u="sng" strike="noStrike" cap="none" normalizeH="0" baseline="0" dirty="0" smtClean="0">
                          <a:ln>
                            <a:noFill/>
                          </a:ln>
                          <a:solidFill>
                            <a:srgbClr val="791400"/>
                          </a:solidFill>
                          <a:effectLst/>
                          <a:latin typeface="Arial" charset="0"/>
                        </a:rPr>
                        <a:t>dos</a:t>
                      </a:r>
                      <a:r>
                        <a:rPr kumimoji="0" lang="en-US" sz="1800" b="1" i="0" u="none" strike="noStrike" cap="none" normalizeH="0" baseline="0" dirty="0" smtClean="0">
                          <a:ln>
                            <a:noFill/>
                          </a:ln>
                          <a:solidFill>
                            <a:srgbClr val="791400"/>
                          </a:solidFill>
                          <a:effectLst/>
                          <a:latin typeface="Arial" charset="0"/>
                        </a:rPr>
                        <a:t> de </a:t>
                      </a:r>
                      <a:r>
                        <a:rPr kumimoji="0" lang="en-US" sz="1800" b="1" i="0" u="none" strike="noStrike" cap="none" normalizeH="0" baseline="0" dirty="0" err="1" smtClean="0">
                          <a:ln>
                            <a:noFill/>
                          </a:ln>
                          <a:solidFill>
                            <a:srgbClr val="791400"/>
                          </a:solidFill>
                          <a:effectLst/>
                          <a:latin typeface="Arial" charset="0"/>
                        </a:rPr>
                        <a:t>estos</a:t>
                      </a:r>
                      <a:r>
                        <a:rPr kumimoji="0" lang="en-US" sz="1800" b="1" i="0" u="none" strike="noStrike" cap="none" normalizeH="0" baseline="0" dirty="0" smtClean="0">
                          <a:ln>
                            <a:noFill/>
                          </a:ln>
                          <a:solidFill>
                            <a:srgbClr val="791400"/>
                          </a:solidFill>
                          <a:effectLst/>
                          <a:latin typeface="Arial" charset="0"/>
                        </a:rPr>
                        <a:t> </a:t>
                      </a:r>
                      <a:r>
                        <a:rPr kumimoji="0" lang="en-US" sz="1800" b="1" i="0" u="none" strike="noStrike" cap="none" normalizeH="0" baseline="0" dirty="0" err="1" smtClean="0">
                          <a:ln>
                            <a:noFill/>
                          </a:ln>
                          <a:solidFill>
                            <a:srgbClr val="791400"/>
                          </a:solidFill>
                          <a:effectLst/>
                          <a:latin typeface="Arial" charset="0"/>
                        </a:rPr>
                        <a:t>tres</a:t>
                      </a:r>
                      <a:r>
                        <a:rPr kumimoji="0" lang="en-US" sz="1800" b="1" i="0" u="none" strike="noStrike" cap="none" normalizeH="0" baseline="0" dirty="0" smtClean="0">
                          <a:ln>
                            <a:noFill/>
                          </a:ln>
                          <a:solidFill>
                            <a:srgbClr val="791400"/>
                          </a:solidFill>
                          <a:effectLst/>
                          <a:latin typeface="Arial" charset="0"/>
                        </a:rPr>
                        <a:t> </a:t>
                      </a:r>
                      <a:r>
                        <a:rPr kumimoji="0" lang="en-US" sz="1800" b="1" i="0" u="none" strike="noStrike" cap="none" normalizeH="0" baseline="0" dirty="0" err="1" smtClean="0">
                          <a:ln>
                            <a:noFill/>
                          </a:ln>
                          <a:solidFill>
                            <a:srgbClr val="791400"/>
                          </a:solidFill>
                          <a:effectLst/>
                          <a:latin typeface="Arial" charset="0"/>
                        </a:rPr>
                        <a:t>límites</a:t>
                      </a:r>
                      <a:endParaRPr kumimoji="0" lang="es-ES_tradnl" sz="1800" b="1" i="0" u="none" strike="noStrike" cap="none" normalizeH="0" baseline="0" dirty="0" smtClean="0">
                        <a:ln>
                          <a:noFill/>
                        </a:ln>
                        <a:solidFill>
                          <a:srgbClr val="783F04"/>
                        </a:solidFill>
                        <a:effectLst/>
                        <a:latin typeface="Arial" charset="0"/>
                      </a:endParaRPr>
                    </a:p>
                  </a:txBody>
                  <a:tcPr marL="185738" marR="0" marT="171450" marB="17145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hMerge="1">
                  <a:txBody>
                    <a:bodyPr/>
                    <a:lstStyle/>
                    <a:p>
                      <a:endParaRPr lang="es-ES_tradnl"/>
                    </a:p>
                  </a:txBody>
                  <a:tcPr/>
                </a:tc>
                <a:tc hMerge="1">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s-ES_tradnl" sz="1600" b="0" i="0" u="none" strike="noStrike" cap="none" normalizeH="0" baseline="0" dirty="0" smtClean="0">
                        <a:ln>
                          <a:noFill/>
                        </a:ln>
                        <a:solidFill>
                          <a:srgbClr val="0000FF"/>
                        </a:solidFill>
                        <a:effectLst/>
                        <a:latin typeface="Arial" charset="0"/>
                      </a:endParaRPr>
                    </a:p>
                  </a:txBody>
                  <a:tcPr marL="190500" marR="0" marT="190500" marB="190500" horzOverflow="overflow">
                    <a:lnL w="19050" cap="flat" cmpd="sng" algn="ctr">
                      <a:solidFill>
                        <a:srgbClr val="016106"/>
                      </a:solidFill>
                      <a:prstDash val="solid"/>
                      <a:round/>
                      <a:headEnd type="none" w="med" len="med"/>
                      <a:tailEnd type="none" w="med" len="med"/>
                    </a:lnL>
                    <a:lnR w="19050" cap="flat" cmpd="sng" algn="ctr">
                      <a:solidFill>
                        <a:srgbClr val="016106"/>
                      </a:solidFill>
                      <a:prstDash val="solid"/>
                      <a:round/>
                      <a:headEnd type="none" w="med" len="med"/>
                      <a:tailEnd type="none" w="med" len="med"/>
                    </a:lnR>
                    <a:lnT w="19050" cap="flat" cmpd="sng" algn="ctr">
                      <a:solidFill>
                        <a:srgbClr val="016106"/>
                      </a:solidFill>
                      <a:prstDash val="sysDot"/>
                      <a:round/>
                      <a:headEnd type="none" w="med" len="med"/>
                      <a:tailEnd type="none" w="med" len="med"/>
                    </a:lnT>
                    <a:lnB w="19050" cap="flat" cmpd="sng" algn="ctr">
                      <a:solidFill>
                        <a:srgbClr val="016106"/>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bl>
          </a:graphicData>
        </a:graphic>
      </p:graphicFrame>
      <p:graphicFrame>
        <p:nvGraphicFramePr>
          <p:cNvPr id="5" name="4 Tabla"/>
          <p:cNvGraphicFramePr>
            <a:graphicFrameLocks noGrp="1"/>
          </p:cNvGraphicFramePr>
          <p:nvPr/>
        </p:nvGraphicFramePr>
        <p:xfrm>
          <a:off x="140416" y="5867400"/>
          <a:ext cx="9155984" cy="877824"/>
        </p:xfrm>
        <a:graphic>
          <a:graphicData uri="http://schemas.openxmlformats.org/drawingml/2006/table">
            <a:tbl>
              <a:tblPr firstRow="1" bandRow="1">
                <a:tableStyleId>{5C22544A-7EE6-4342-B048-85BDC9FD1C3A}</a:tableStyleId>
              </a:tblPr>
              <a:tblGrid>
                <a:gridCol w="9155984">
                  <a:extLst>
                    <a:ext uri="{9D8B030D-6E8A-4147-A177-3AD203B41FA5}">
                      <a16:colId xmlns="" xmlns:a16="http://schemas.microsoft.com/office/drawing/2014/main" val="20000"/>
                    </a:ext>
                  </a:extLst>
                </a:gridCol>
              </a:tblGrid>
              <a:tr h="87782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rgbClr val="FFFF00"/>
                          </a:solidFill>
                          <a:effectLst>
                            <a:outerShdw blurRad="38100" dist="38100" dir="2700000" algn="tl">
                              <a:srgbClr val="000000"/>
                            </a:outerShdw>
                          </a:effectLst>
                          <a:latin typeface="Arial" pitchFamily="34" charset="0"/>
                          <a:cs typeface="Arial" pitchFamily="34" charset="0"/>
                        </a:rPr>
                        <a:t>Cuando</a:t>
                      </a:r>
                      <a:r>
                        <a:rPr lang="es-ES_tradnl" sz="1800" u="sng" baseline="0" dirty="0" smtClean="0">
                          <a:solidFill>
                            <a:srgbClr val="FFFF00"/>
                          </a:solidFill>
                          <a:effectLst>
                            <a:outerShdw blurRad="38100" dist="38100" dir="2700000" algn="tl">
                              <a:srgbClr val="000000"/>
                            </a:outerShdw>
                          </a:effectLst>
                          <a:latin typeface="Arial" pitchFamily="34" charset="0"/>
                          <a:cs typeface="Arial" pitchFamily="34" charset="0"/>
                        </a:rPr>
                        <a:t> pueda formularse el balance abreviado, No serán obligatorios:</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 sz="1800" b="1" u="none" dirty="0" smtClean="0">
                          <a:solidFill>
                            <a:schemeClr val="tx1"/>
                          </a:solidFill>
                          <a:latin typeface="Arial" pitchFamily="34" charset="0"/>
                          <a:ea typeface="Times New Roman"/>
                          <a:cs typeface="Arial" pitchFamily="34" charset="0"/>
                        </a:rPr>
                        <a:t>El estado de flujos de efectivo </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 sz="1600" b="1" u="none" dirty="0" smtClean="0">
                          <a:solidFill>
                            <a:schemeClr val="tx1"/>
                          </a:solidFill>
                          <a:latin typeface="Arial" pitchFamily="34" charset="0"/>
                          <a:ea typeface="Times New Roman"/>
                          <a:cs typeface="Arial" pitchFamily="34" charset="0"/>
                        </a:rPr>
                        <a:t>El estado que muestre los cambios en el patrimonio neto (este </a:t>
                      </a:r>
                      <a:r>
                        <a:rPr lang="es-ES" sz="1600" b="1" u="sng" dirty="0" smtClean="0">
                          <a:solidFill>
                            <a:schemeClr val="tx1"/>
                          </a:solidFill>
                          <a:latin typeface="Arial" pitchFamily="34" charset="0"/>
                          <a:ea typeface="Times New Roman"/>
                          <a:cs typeface="Arial" pitchFamily="34" charset="0"/>
                        </a:rPr>
                        <a:t>desde</a:t>
                      </a:r>
                      <a:r>
                        <a:rPr lang="es-ES" sz="1600" b="1" u="none" dirty="0" smtClean="0">
                          <a:solidFill>
                            <a:schemeClr val="tx1"/>
                          </a:solidFill>
                          <a:latin typeface="Arial" pitchFamily="34" charset="0"/>
                          <a:ea typeface="Times New Roman"/>
                          <a:cs typeface="Arial" pitchFamily="34" charset="0"/>
                        </a:rPr>
                        <a:t> 1/1/2016)</a:t>
                      </a:r>
                      <a:endParaRPr lang="es-ES_tradnl" sz="1600" u="sng" baseline="0" dirty="0" smtClean="0">
                        <a:solidFill>
                          <a:schemeClr val="tx1"/>
                        </a:solidFill>
                        <a:effectLst>
                          <a:outerShdw blurRad="38100" dist="38100" dir="2700000" algn="tl">
                            <a:srgbClr val="000000"/>
                          </a:outerShdw>
                        </a:effectLst>
                        <a:cs typeface="+mn-cs"/>
                      </a:endParaRPr>
                    </a:p>
                  </a:txBody>
                  <a:tcPr marL="89154" marR="89154" marT="41148" marB="41148">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solidFill>
                      <a:srgbClr val="FF0066"/>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184537106"/>
      </p:ext>
    </p:extLst>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3554" name="3 Marcador de número de diapositiva"/>
          <p:cNvSpPr>
            <a:spLocks noGrp="1"/>
          </p:cNvSpPr>
          <p:nvPr>
            <p:ph type="sldNum" sz="quarter" idx="12"/>
          </p:nvPr>
        </p:nvSpPr>
        <p:spPr>
          <a:xfrm>
            <a:off x="7801216" y="6400800"/>
            <a:ext cx="2066330" cy="458628"/>
          </a:xfrm>
          <a:noFill/>
        </p:spPr>
        <p:txBody>
          <a:bodyPr/>
          <a:lstStyle/>
          <a:p>
            <a:fld id="{48C243C6-E4A0-43FC-B5B1-8DC87A92ED94}" type="slidenum">
              <a:rPr lang="en-US" smtClean="0">
                <a:solidFill>
                  <a:srgbClr val="000066"/>
                </a:solidFill>
                <a:effectLst/>
                <a:latin typeface="Times New Roman" pitchFamily="18" charset="0"/>
              </a:rPr>
              <a:pPr/>
              <a:t>442</a:t>
            </a:fld>
            <a:endParaRPr lang="en-US" dirty="0" smtClean="0">
              <a:solidFill>
                <a:srgbClr val="000066"/>
              </a:solidFill>
              <a:effectLst/>
              <a:latin typeface="Times New Roman" pitchFamily="18" charset="0"/>
            </a:endParaRPr>
          </a:p>
        </p:txBody>
      </p:sp>
      <p:sp>
        <p:nvSpPr>
          <p:cNvPr id="23555" name="Text Box 4"/>
          <p:cNvSpPr txBox="1">
            <a:spLocks noChangeArrowheads="1"/>
          </p:cNvSpPr>
          <p:nvPr/>
        </p:nvSpPr>
        <p:spPr bwMode="auto">
          <a:xfrm>
            <a:off x="178869" y="45650"/>
            <a:ext cx="9656923" cy="716350"/>
          </a:xfrm>
          <a:prstGeom prst="rect">
            <a:avLst/>
          </a:prstGeom>
          <a:noFill/>
          <a:ln w="9525">
            <a:noFill/>
            <a:miter lim="800000"/>
            <a:headEnd/>
            <a:tailEnd/>
          </a:ln>
        </p:spPr>
        <p:txBody>
          <a:bodyPr wrap="square" lIns="0" tIns="0" rIns="0" bIns="0">
            <a:spAutoFit/>
          </a:bodyPr>
          <a:lstStyle/>
          <a:p>
            <a:pPr algn="ctr">
              <a:lnSpc>
                <a:spcPct val="95000"/>
              </a:lnSpc>
            </a:pPr>
            <a:r>
              <a:rPr lang="en-US" sz="1900" u="sng" dirty="0" smtClean="0">
                <a:solidFill>
                  <a:srgbClr val="0000FF"/>
                </a:solidFill>
              </a:rPr>
              <a:t>EXCEPCIÓN</a:t>
            </a:r>
            <a:r>
              <a:rPr lang="en-US" sz="1900" dirty="0" smtClean="0">
                <a:solidFill>
                  <a:srgbClr val="0000FF"/>
                </a:solidFill>
              </a:rPr>
              <a:t> DE </a:t>
            </a:r>
            <a:r>
              <a:rPr lang="en-US" sz="1900" u="sng" dirty="0" smtClean="0">
                <a:solidFill>
                  <a:srgbClr val="0000FF"/>
                </a:solidFill>
              </a:rPr>
              <a:t>AUDITAR</a:t>
            </a:r>
            <a:r>
              <a:rPr lang="en-US" sz="1900" dirty="0" smtClean="0">
                <a:solidFill>
                  <a:srgbClr val="0000FF"/>
                </a:solidFill>
              </a:rPr>
              <a:t> CUENTAS</a:t>
            </a:r>
            <a:r>
              <a:rPr lang="en-US" sz="1900" dirty="0">
                <a:solidFill>
                  <a:srgbClr val="000000"/>
                </a:solidFill>
              </a:rPr>
              <a:t> </a:t>
            </a:r>
            <a:endParaRPr lang="en-US" sz="1900" dirty="0"/>
          </a:p>
          <a:p>
            <a:pPr algn="ctr">
              <a:spcBef>
                <a:spcPct val="50000"/>
              </a:spcBef>
            </a:pPr>
            <a:r>
              <a:rPr lang="en-US" sz="1900" u="sng" dirty="0" smtClean="0">
                <a:solidFill>
                  <a:srgbClr val="FF0000"/>
                </a:solidFill>
              </a:rPr>
              <a:t>REQUISITOS:</a:t>
            </a:r>
            <a:endParaRPr lang="en-US" sz="1900" u="sng" dirty="0">
              <a:solidFill>
                <a:srgbClr val="FF0000"/>
              </a:solidFill>
            </a:endParaRPr>
          </a:p>
        </p:txBody>
      </p:sp>
      <p:graphicFrame>
        <p:nvGraphicFramePr>
          <p:cNvPr id="76847" name="Group 47"/>
          <p:cNvGraphicFramePr>
            <a:graphicFrameLocks noGrp="1"/>
          </p:cNvGraphicFramePr>
          <p:nvPr/>
        </p:nvGraphicFramePr>
        <p:xfrm>
          <a:off x="249078" y="834119"/>
          <a:ext cx="9275922" cy="4840495"/>
        </p:xfrm>
        <a:graphic>
          <a:graphicData uri="http://schemas.openxmlformats.org/drawingml/2006/table">
            <a:tbl>
              <a:tblPr/>
              <a:tblGrid>
                <a:gridCol w="3179922">
                  <a:extLst>
                    <a:ext uri="{9D8B030D-6E8A-4147-A177-3AD203B41FA5}">
                      <a16:colId xmlns="" xmlns:a16="http://schemas.microsoft.com/office/drawing/2014/main" val="20000"/>
                    </a:ext>
                  </a:extLst>
                </a:gridCol>
                <a:gridCol w="6096000">
                  <a:extLst>
                    <a:ext uri="{9D8B030D-6E8A-4147-A177-3AD203B41FA5}">
                      <a16:colId xmlns="" xmlns:a16="http://schemas.microsoft.com/office/drawing/2014/main" val="20001"/>
                    </a:ext>
                  </a:extLst>
                </a:gridCol>
              </a:tblGrid>
              <a:tr h="842281">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000" b="1" i="0" u="none" strike="noStrike" cap="none" normalizeH="0" baseline="0" dirty="0" smtClean="0">
                          <a:ln>
                            <a:noFill/>
                          </a:ln>
                          <a:solidFill>
                            <a:srgbClr val="0000CC"/>
                          </a:solidFill>
                          <a:effectLst/>
                          <a:latin typeface="Times New Roman" charset="0"/>
                        </a:rPr>
                        <a:t>Art.  263 del R D Lº 1/2010 TR L S. Capital</a:t>
                      </a:r>
                    </a:p>
                    <a:p>
                      <a:pPr marL="0" marR="0" lvl="0" indent="0" algn="l" defTabSz="914400" rtl="0" eaLnBrk="1" fontAlgn="base" latinLnBrk="0" hangingPunct="1">
                        <a:lnSpc>
                          <a:spcPct val="100000"/>
                        </a:lnSpc>
                        <a:spcBef>
                          <a:spcPct val="0"/>
                        </a:spcBef>
                        <a:spcAft>
                          <a:spcPct val="0"/>
                        </a:spcAft>
                        <a:buClrTx/>
                        <a:buSzTx/>
                        <a:buFontTx/>
                        <a:buNone/>
                        <a:tabLst/>
                      </a:pPr>
                      <a:r>
                        <a:rPr kumimoji="0" lang="es-ES_tradnl" sz="2000" b="1" i="0" u="sng" strike="noStrike" cap="none" normalizeH="0" baseline="0" dirty="0" smtClean="0">
                          <a:ln>
                            <a:noFill/>
                          </a:ln>
                          <a:solidFill>
                            <a:srgbClr val="FF0000"/>
                          </a:solidFill>
                          <a:effectLst/>
                          <a:latin typeface="Times New Roman" charset="0"/>
                        </a:rPr>
                        <a:t>No</a:t>
                      </a:r>
                      <a:r>
                        <a:rPr kumimoji="0" lang="es-ES_tradnl" sz="2000" b="1" i="0" u="none" strike="noStrike" cap="none" normalizeH="0" baseline="0" dirty="0" smtClean="0">
                          <a:ln>
                            <a:noFill/>
                          </a:ln>
                          <a:solidFill>
                            <a:srgbClr val="FF0000"/>
                          </a:solidFill>
                          <a:effectLst/>
                          <a:latin typeface="Times New Roman" charset="0"/>
                        </a:rPr>
                        <a:t> se modifica</a:t>
                      </a:r>
                      <a:endParaRPr kumimoji="0" lang="es-ES_tradnl" sz="2000" b="1" i="0" u="sng" strike="noStrike" cap="none" normalizeH="0" baseline="0" dirty="0" smtClean="0">
                        <a:ln>
                          <a:noFill/>
                        </a:ln>
                        <a:solidFill>
                          <a:srgbClr val="FF0000"/>
                        </a:solidFill>
                        <a:effectLst/>
                        <a:latin typeface="Times New Roman" charset="0"/>
                      </a:endParaRPr>
                    </a:p>
                  </a:txBody>
                  <a:tcPr marL="111443" marR="0" marT="0" marB="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rPr>
                        <a:t>Arts. 263 RD Lº 1/2010 TRLSC</a:t>
                      </a:r>
                    </a:p>
                  </a:txBody>
                  <a:tcPr marL="0" marR="0" marT="137160" marB="13716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964201">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_tradnl" sz="1400" b="1" i="0" u="none" strike="noStrike" cap="none" normalizeH="0" baseline="0" dirty="0" smtClean="0">
                        <a:ln>
                          <a:noFill/>
                        </a:ln>
                        <a:solidFill>
                          <a:srgbClr val="FF0000"/>
                        </a:solidFill>
                        <a:effectLst/>
                        <a:latin typeface="Arial" charset="0"/>
                      </a:endParaRPr>
                    </a:p>
                  </a:txBody>
                  <a:tcPr marL="111443" marR="0" marT="0" marB="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60000"/>
                        </a:lnSpc>
                        <a:spcBef>
                          <a:spcPct val="0"/>
                        </a:spcBef>
                        <a:spcAft>
                          <a:spcPct val="0"/>
                        </a:spcAft>
                        <a:buClrTx/>
                        <a:buSzTx/>
                        <a:buFontTx/>
                        <a:buNone/>
                        <a:tabLst/>
                      </a:pPr>
                      <a:r>
                        <a:rPr lang="en-US" sz="1800" b="1" u="sng" dirty="0" smtClean="0">
                          <a:solidFill>
                            <a:srgbClr val="0000FF"/>
                          </a:solidFill>
                          <a:latin typeface="Verdana" pitchFamily="34" charset="0"/>
                        </a:rPr>
                        <a:t>No</a:t>
                      </a:r>
                      <a:r>
                        <a:rPr lang="en-US" sz="1800" b="1" dirty="0" smtClean="0">
                          <a:solidFill>
                            <a:srgbClr val="0000FF"/>
                          </a:solidFill>
                          <a:latin typeface="Verdana" pitchFamily="34" charset="0"/>
                        </a:rPr>
                        <a:t> </a:t>
                      </a:r>
                      <a:r>
                        <a:rPr lang="en-US" sz="1800" b="1" dirty="0" err="1" smtClean="0">
                          <a:solidFill>
                            <a:srgbClr val="0000FF"/>
                          </a:solidFill>
                          <a:latin typeface="Verdana" pitchFamily="34" charset="0"/>
                        </a:rPr>
                        <a:t>existe</a:t>
                      </a:r>
                      <a:r>
                        <a:rPr lang="en-US" sz="1800" b="1" dirty="0" smtClean="0">
                          <a:solidFill>
                            <a:srgbClr val="0000FF"/>
                          </a:solidFill>
                          <a:latin typeface="Verdana" pitchFamily="34" charset="0"/>
                        </a:rPr>
                        <a:t> </a:t>
                      </a:r>
                      <a:r>
                        <a:rPr lang="en-US" sz="1800" b="1" dirty="0" err="1" smtClean="0">
                          <a:solidFill>
                            <a:srgbClr val="0000FF"/>
                          </a:solidFill>
                          <a:latin typeface="Verdana" pitchFamily="34" charset="0"/>
                        </a:rPr>
                        <a:t>obligación</a:t>
                      </a:r>
                      <a:r>
                        <a:rPr lang="en-US" sz="1800" b="1" dirty="0" smtClean="0">
                          <a:solidFill>
                            <a:srgbClr val="0000FF"/>
                          </a:solidFill>
                          <a:latin typeface="Verdana" pitchFamily="34" charset="0"/>
                        </a:rPr>
                        <a:t> de </a:t>
                      </a:r>
                      <a:r>
                        <a:rPr lang="en-US" sz="1800" b="1" u="sng" dirty="0" err="1" smtClean="0">
                          <a:solidFill>
                            <a:srgbClr val="0000FF"/>
                          </a:solidFill>
                          <a:latin typeface="Verdana" pitchFamily="34" charset="0"/>
                        </a:rPr>
                        <a:t>Auditar</a:t>
                      </a:r>
                      <a:r>
                        <a:rPr lang="en-US" sz="1800" b="1" dirty="0" smtClean="0">
                          <a:solidFill>
                            <a:srgbClr val="0000FF"/>
                          </a:solidFill>
                          <a:latin typeface="Verdana" pitchFamily="34" charset="0"/>
                        </a:rPr>
                        <a:t> </a:t>
                      </a:r>
                    </a:p>
                    <a:p>
                      <a:pPr marL="0" marR="0" lvl="0" indent="0" algn="ctr" defTabSz="914400" rtl="0" eaLnBrk="1" fontAlgn="base" latinLnBrk="0" hangingPunct="1">
                        <a:lnSpc>
                          <a:spcPct val="160000"/>
                        </a:lnSpc>
                        <a:spcBef>
                          <a:spcPct val="0"/>
                        </a:spcBef>
                        <a:spcAft>
                          <a:spcPct val="0"/>
                        </a:spcAft>
                        <a:buClrTx/>
                        <a:buSzTx/>
                        <a:buFontTx/>
                        <a:buNone/>
                        <a:tabLst/>
                      </a:pPr>
                      <a:r>
                        <a:rPr lang="en-US" sz="1800" b="1" dirty="0" err="1" smtClean="0">
                          <a:solidFill>
                            <a:srgbClr val="0000FF"/>
                          </a:solidFill>
                          <a:latin typeface="Verdana" pitchFamily="34" charset="0"/>
                        </a:rPr>
                        <a:t>las</a:t>
                      </a:r>
                      <a:r>
                        <a:rPr lang="en-US" sz="1800" b="1" dirty="0" smtClean="0">
                          <a:solidFill>
                            <a:srgbClr val="0000FF"/>
                          </a:solidFill>
                          <a:latin typeface="Verdana" pitchFamily="34" charset="0"/>
                        </a:rPr>
                        <a:t> </a:t>
                      </a:r>
                      <a:r>
                        <a:rPr lang="en-US" sz="1800" b="1" dirty="0" err="1" smtClean="0">
                          <a:solidFill>
                            <a:srgbClr val="0000FF"/>
                          </a:solidFill>
                          <a:latin typeface="Verdana" pitchFamily="34" charset="0"/>
                        </a:rPr>
                        <a:t>Cuentas</a:t>
                      </a:r>
                      <a:r>
                        <a:rPr lang="en-US" sz="1800" b="1" dirty="0" smtClean="0">
                          <a:solidFill>
                            <a:srgbClr val="0000FF"/>
                          </a:solidFill>
                          <a:latin typeface="Verdana" pitchFamily="34" charset="0"/>
                        </a:rPr>
                        <a:t> </a:t>
                      </a:r>
                      <a:r>
                        <a:rPr lang="en-US" sz="1800" b="1" dirty="0" err="1" smtClean="0">
                          <a:solidFill>
                            <a:srgbClr val="0000FF"/>
                          </a:solidFill>
                          <a:latin typeface="Verdana" pitchFamily="34" charset="0"/>
                        </a:rPr>
                        <a:t>Anuales</a:t>
                      </a:r>
                      <a:r>
                        <a:rPr lang="en-US" sz="1800" b="1" dirty="0" smtClean="0">
                          <a:solidFill>
                            <a:srgbClr val="0000FF"/>
                          </a:solidFill>
                          <a:latin typeface="Verdana" pitchFamily="34" charset="0"/>
                        </a:rPr>
                        <a:t> </a:t>
                      </a:r>
                      <a:endParaRPr kumimoji="0" lang="es-ES_tradnl" sz="1800" b="1" i="0" u="none" strike="noStrike" cap="none" normalizeH="0" baseline="0" dirty="0" smtClean="0">
                        <a:ln>
                          <a:noFill/>
                        </a:ln>
                        <a:solidFill>
                          <a:srgbClr val="FF00FD"/>
                        </a:solidFill>
                        <a:effectLst/>
                        <a:latin typeface="Arial" charset="0"/>
                      </a:endParaRPr>
                    </a:p>
                  </a:txBody>
                  <a:tcPr marL="0" marR="0" marT="120015" marB="120015"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65203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0000"/>
                          </a:solidFill>
                          <a:effectLst/>
                          <a:latin typeface="Arial" charset="0"/>
                        </a:rPr>
                        <a:t>∑  ACTIVO</a:t>
                      </a:r>
                      <a:endParaRPr kumimoji="0" lang="es-ES_tradnl" sz="1800" b="1" i="0" u="none" strike="noStrike" cap="none" normalizeH="0" baseline="0" dirty="0" smtClean="0">
                        <a:ln>
                          <a:noFill/>
                        </a:ln>
                        <a:solidFill>
                          <a:srgbClr val="FF0000"/>
                        </a:solidFill>
                        <a:effectLst/>
                        <a:latin typeface="Arial" charset="0"/>
                      </a:endParaRPr>
                    </a:p>
                  </a:txBody>
                  <a:tcPr marL="185738" marR="0" marT="20574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  2,85 M. €</a:t>
                      </a:r>
                      <a:endParaRPr kumimoji="0" lang="es-ES_tradnl" sz="18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65965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smtClean="0">
                          <a:ln>
                            <a:noFill/>
                          </a:ln>
                          <a:solidFill>
                            <a:srgbClr val="FF0000"/>
                          </a:solidFill>
                          <a:effectLst/>
                          <a:latin typeface="Arial" charset="0"/>
                        </a:rPr>
                        <a:t>∑  CIFRA NEGOCIO</a:t>
                      </a:r>
                      <a:endParaRPr kumimoji="0" lang="es-ES_tradnl" sz="1800" b="1" i="0" u="none" strike="noStrike" cap="none" normalizeH="0" baseline="0" smtClean="0">
                        <a:ln>
                          <a:noFill/>
                        </a:ln>
                        <a:solidFill>
                          <a:srgbClr val="FF0000"/>
                        </a:solidFill>
                        <a:effectLst/>
                        <a:latin typeface="Arial" charset="0"/>
                      </a:endParaRPr>
                    </a:p>
                  </a:txBody>
                  <a:tcPr marL="185738" marR="0" marT="20574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  5,70 M. €</a:t>
                      </a:r>
                      <a:endParaRPr kumimoji="0" lang="es-ES_tradnl" sz="18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591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smtClean="0">
                          <a:ln>
                            <a:noFill/>
                          </a:ln>
                          <a:solidFill>
                            <a:srgbClr val="FF0000"/>
                          </a:solidFill>
                          <a:effectLst/>
                          <a:latin typeface="Arial" charset="0"/>
                        </a:rPr>
                        <a:t>TRABAJADORES</a:t>
                      </a:r>
                      <a:endParaRPr kumimoji="0" lang="es-ES_tradnl" sz="1800" b="1" i="0" u="none" strike="noStrike" cap="none" normalizeH="0" baseline="0" smtClean="0">
                        <a:ln>
                          <a:noFill/>
                        </a:ln>
                        <a:solidFill>
                          <a:srgbClr val="FF0000"/>
                        </a:solidFill>
                        <a:effectLst/>
                        <a:latin typeface="Arial" charset="0"/>
                      </a:endParaRPr>
                    </a:p>
                  </a:txBody>
                  <a:tcPr marL="185738" marR="0"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  50</a:t>
                      </a:r>
                      <a:endParaRPr kumimoji="0" lang="es-ES_tradnl" sz="1800" b="1" i="0" u="none" strike="noStrike" cap="none" normalizeH="0" baseline="0" dirty="0" smtClean="0">
                        <a:ln>
                          <a:noFill/>
                        </a:ln>
                        <a:solidFill>
                          <a:srgbClr val="791400"/>
                        </a:solidFill>
                        <a:effectLst/>
                        <a:latin typeface="Arial" charset="0"/>
                      </a:endParaRPr>
                    </a:p>
                  </a:txBody>
                  <a:tcPr marL="0" marR="185738" marT="240030" marB="24003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55917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791400"/>
                          </a:solidFill>
                          <a:effectLst/>
                          <a:latin typeface="Arial" charset="0"/>
                        </a:rPr>
                        <a:t>No </a:t>
                      </a:r>
                      <a:r>
                        <a:rPr kumimoji="0" lang="en-US" sz="1800" b="1" i="0" u="none" strike="noStrike" cap="none" normalizeH="0" baseline="0" dirty="0" err="1" smtClean="0">
                          <a:ln>
                            <a:noFill/>
                          </a:ln>
                          <a:solidFill>
                            <a:srgbClr val="791400"/>
                          </a:solidFill>
                          <a:effectLst/>
                          <a:latin typeface="Arial" charset="0"/>
                        </a:rPr>
                        <a:t>superar</a:t>
                      </a:r>
                      <a:r>
                        <a:rPr kumimoji="0" lang="en-US" sz="1800" b="1" i="0" u="none" strike="noStrike" cap="none" normalizeH="0" baseline="0" dirty="0" smtClean="0">
                          <a:ln>
                            <a:noFill/>
                          </a:ln>
                          <a:solidFill>
                            <a:srgbClr val="791400"/>
                          </a:solidFill>
                          <a:effectLst/>
                          <a:latin typeface="Arial" charset="0"/>
                        </a:rPr>
                        <a:t> durante </a:t>
                      </a:r>
                      <a:r>
                        <a:rPr kumimoji="0" lang="en-US" sz="1800" b="1" i="0" u="sng" strike="noStrike" cap="none" normalizeH="0" baseline="0" dirty="0" smtClean="0">
                          <a:ln>
                            <a:noFill/>
                          </a:ln>
                          <a:solidFill>
                            <a:srgbClr val="791400"/>
                          </a:solidFill>
                          <a:effectLst/>
                          <a:latin typeface="Arial" charset="0"/>
                        </a:rPr>
                        <a:t>dos </a:t>
                      </a:r>
                      <a:r>
                        <a:rPr kumimoji="0" lang="en-US" sz="1800" b="1" i="0" u="sng" strike="noStrike" cap="none" normalizeH="0" baseline="0" dirty="0" err="1" smtClean="0">
                          <a:ln>
                            <a:noFill/>
                          </a:ln>
                          <a:solidFill>
                            <a:srgbClr val="791400"/>
                          </a:solidFill>
                          <a:effectLst/>
                          <a:latin typeface="Arial" charset="0"/>
                        </a:rPr>
                        <a:t>ejercicios</a:t>
                      </a:r>
                      <a:r>
                        <a:rPr kumimoji="0" lang="en-US" sz="1800" b="1" i="0" u="none" strike="noStrike" cap="none" normalizeH="0" baseline="0" dirty="0" smtClean="0">
                          <a:ln>
                            <a:noFill/>
                          </a:ln>
                          <a:solidFill>
                            <a:srgbClr val="791400"/>
                          </a:solidFill>
                          <a:effectLst/>
                          <a:latin typeface="Arial" charset="0"/>
                        </a:rPr>
                        <a:t> </a:t>
                      </a:r>
                      <a:r>
                        <a:rPr kumimoji="0" lang="en-US" sz="1800" b="1" i="0" u="none" strike="noStrike" cap="none" normalizeH="0" baseline="0" dirty="0" err="1" smtClean="0">
                          <a:ln>
                            <a:noFill/>
                          </a:ln>
                          <a:solidFill>
                            <a:srgbClr val="791400"/>
                          </a:solidFill>
                          <a:effectLst/>
                          <a:latin typeface="Arial" charset="0"/>
                        </a:rPr>
                        <a:t>consecutivos</a:t>
                      </a:r>
                      <a:r>
                        <a:rPr kumimoji="0" lang="en-US" sz="1800" b="1" i="0" u="none" strike="noStrike" cap="none" normalizeH="0" baseline="0" dirty="0" smtClean="0">
                          <a:ln>
                            <a:noFill/>
                          </a:ln>
                          <a:solidFill>
                            <a:srgbClr val="791400"/>
                          </a:solidFill>
                          <a:effectLst/>
                          <a:latin typeface="Arial" charset="0"/>
                        </a:rPr>
                        <a:t> </a:t>
                      </a:r>
                      <a:r>
                        <a:rPr kumimoji="0" lang="en-US" sz="1800" b="1" i="0" u="sng" strike="noStrike" cap="none" normalizeH="0" baseline="0" dirty="0" smtClean="0">
                          <a:ln>
                            <a:noFill/>
                          </a:ln>
                          <a:solidFill>
                            <a:srgbClr val="791400"/>
                          </a:solidFill>
                          <a:effectLst/>
                          <a:latin typeface="Arial" charset="0"/>
                        </a:rPr>
                        <a:t>dos</a:t>
                      </a:r>
                      <a:r>
                        <a:rPr kumimoji="0" lang="en-US" sz="1800" b="1" i="0" u="none" strike="noStrike" cap="none" normalizeH="0" baseline="0" dirty="0" smtClean="0">
                          <a:ln>
                            <a:noFill/>
                          </a:ln>
                          <a:solidFill>
                            <a:srgbClr val="791400"/>
                          </a:solidFill>
                          <a:effectLst/>
                          <a:latin typeface="Arial" charset="0"/>
                        </a:rPr>
                        <a:t> de </a:t>
                      </a:r>
                      <a:r>
                        <a:rPr kumimoji="0" lang="en-US" sz="1800" b="1" i="0" u="none" strike="noStrike" cap="none" normalizeH="0" baseline="0" dirty="0" err="1" smtClean="0">
                          <a:ln>
                            <a:noFill/>
                          </a:ln>
                          <a:solidFill>
                            <a:srgbClr val="791400"/>
                          </a:solidFill>
                          <a:effectLst/>
                          <a:latin typeface="Arial" charset="0"/>
                        </a:rPr>
                        <a:t>estos</a:t>
                      </a:r>
                      <a:r>
                        <a:rPr kumimoji="0" lang="en-US" sz="1800" b="1" i="0" u="none" strike="noStrike" cap="none" normalizeH="0" baseline="0" dirty="0" smtClean="0">
                          <a:ln>
                            <a:noFill/>
                          </a:ln>
                          <a:solidFill>
                            <a:srgbClr val="791400"/>
                          </a:solidFill>
                          <a:effectLst/>
                          <a:latin typeface="Arial" charset="0"/>
                        </a:rPr>
                        <a:t> </a:t>
                      </a:r>
                      <a:r>
                        <a:rPr kumimoji="0" lang="en-US" sz="1800" b="1" i="0" u="none" strike="noStrike" cap="none" normalizeH="0" baseline="0" dirty="0" err="1" smtClean="0">
                          <a:ln>
                            <a:noFill/>
                          </a:ln>
                          <a:solidFill>
                            <a:srgbClr val="791400"/>
                          </a:solidFill>
                          <a:effectLst/>
                          <a:latin typeface="Arial" charset="0"/>
                        </a:rPr>
                        <a:t>tres</a:t>
                      </a:r>
                      <a:r>
                        <a:rPr kumimoji="0" lang="en-US" sz="1800" b="1" i="0" u="none" strike="noStrike" cap="none" normalizeH="0" baseline="0" dirty="0" smtClean="0">
                          <a:ln>
                            <a:noFill/>
                          </a:ln>
                          <a:solidFill>
                            <a:srgbClr val="791400"/>
                          </a:solidFill>
                          <a:effectLst/>
                          <a:latin typeface="Arial" charset="0"/>
                        </a:rPr>
                        <a:t> </a:t>
                      </a:r>
                      <a:r>
                        <a:rPr kumimoji="0" lang="en-US" sz="1800" b="1" i="0" u="none" strike="noStrike" cap="none" normalizeH="0" baseline="0" dirty="0" err="1" smtClean="0">
                          <a:ln>
                            <a:noFill/>
                          </a:ln>
                          <a:solidFill>
                            <a:srgbClr val="791400"/>
                          </a:solidFill>
                          <a:effectLst/>
                          <a:latin typeface="Arial" charset="0"/>
                        </a:rPr>
                        <a:t>límites</a:t>
                      </a:r>
                      <a:endParaRPr kumimoji="0" lang="es-ES_tradnl" sz="1800" b="1" i="0" u="none" strike="noStrike" cap="none" normalizeH="0" baseline="0" dirty="0" smtClean="0">
                        <a:ln>
                          <a:noFill/>
                        </a:ln>
                        <a:solidFill>
                          <a:srgbClr val="783F04"/>
                        </a:solidFill>
                        <a:effectLst/>
                        <a:latin typeface="Arial" charset="0"/>
                      </a:endParaRPr>
                    </a:p>
                  </a:txBody>
                  <a:tcPr marL="185738" marR="0" marT="171450" marB="171450" horzOverflow="overflow">
                    <a:lnL w="38100" cap="flat" cmpd="sng" algn="ctr">
                      <a:solidFill>
                        <a:srgbClr val="800080"/>
                      </a:solidFill>
                      <a:prstDash val="solid"/>
                      <a:round/>
                      <a:headEnd type="none" w="med" len="med"/>
                      <a:tailEnd type="none" w="med" len="med"/>
                    </a:lnL>
                    <a:lnR w="38100" cap="flat" cmpd="sng" algn="ctr">
                      <a:solidFill>
                        <a:srgbClr val="800080"/>
                      </a:solidFill>
                      <a:prstDash val="solid"/>
                      <a:round/>
                      <a:headEnd type="none" w="med" len="med"/>
                      <a:tailEnd type="none" w="med" len="med"/>
                    </a:lnR>
                    <a:lnT w="38100" cap="flat" cmpd="sng" algn="ctr">
                      <a:solidFill>
                        <a:srgbClr val="800080"/>
                      </a:solidFill>
                      <a:prstDash val="solid"/>
                      <a:round/>
                      <a:headEnd type="none" w="med" len="med"/>
                      <a:tailEnd type="none" w="med" len="med"/>
                    </a:lnT>
                    <a:lnB w="38100" cap="flat" cmpd="sng" algn="ctr">
                      <a:solidFill>
                        <a:srgbClr val="800080"/>
                      </a:solidFill>
                      <a:prstDash val="solid"/>
                      <a:round/>
                      <a:headEnd type="none" w="med" len="med"/>
                      <a:tailEnd type="none" w="med" len="med"/>
                    </a:lnB>
                    <a:lnTlToBr>
                      <a:noFill/>
                    </a:lnTlToBr>
                    <a:lnBlToTr>
                      <a:noFill/>
                    </a:lnBlToTr>
                    <a:noFill/>
                  </a:tcPr>
                </a:tc>
                <a:tc hMerge="1">
                  <a:txBody>
                    <a:bodyPr/>
                    <a:lstStyle/>
                    <a:p>
                      <a:endParaRPr lang="es-ES_tradnl"/>
                    </a:p>
                  </a:txBody>
                  <a:tcPr/>
                </a:tc>
                <a:extLst>
                  <a:ext uri="{0D108BD9-81ED-4DB2-BD59-A6C34878D82A}">
                    <a16:rowId xmlns="" xmlns:a16="http://schemas.microsoft.com/office/drawing/2014/main" val="10005"/>
                  </a:ext>
                </a:extLst>
              </a:tr>
            </a:tbl>
          </a:graphicData>
        </a:graphic>
      </p:graphicFrame>
      <p:graphicFrame>
        <p:nvGraphicFramePr>
          <p:cNvPr id="5" name="4 Tabla"/>
          <p:cNvGraphicFramePr>
            <a:graphicFrameLocks noGrp="1"/>
          </p:cNvGraphicFramePr>
          <p:nvPr/>
        </p:nvGraphicFramePr>
        <p:xfrm>
          <a:off x="140416" y="5876544"/>
          <a:ext cx="9232184" cy="905256"/>
        </p:xfrm>
        <a:graphic>
          <a:graphicData uri="http://schemas.openxmlformats.org/drawingml/2006/table">
            <a:tbl>
              <a:tblPr firstRow="1" bandRow="1">
                <a:tableStyleId>{5C22544A-7EE6-4342-B048-85BDC9FD1C3A}</a:tableStyleId>
              </a:tblPr>
              <a:tblGrid>
                <a:gridCol w="9232184">
                  <a:extLst>
                    <a:ext uri="{9D8B030D-6E8A-4147-A177-3AD203B41FA5}">
                      <a16:colId xmlns="" xmlns:a16="http://schemas.microsoft.com/office/drawing/2014/main" val="20000"/>
                    </a:ext>
                  </a:extLst>
                </a:gridCol>
              </a:tblGrid>
              <a:tr h="877824">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u="sng" dirty="0" smtClean="0"/>
                        <a:t>En el primer ejercicio social:</a:t>
                      </a:r>
                      <a:r>
                        <a:rPr lang="es-ES_tradnl" b="0" dirty="0" smtClean="0"/>
                        <a:t> desde su constitución, transformación o fusión, las sociedades quedan exceptuadas de la obligación de auditarse si reúnen, </a:t>
                      </a:r>
                      <a:r>
                        <a:rPr lang="es-ES_tradnl" b="0" u="sng" dirty="0" smtClean="0"/>
                        <a:t>al cierre de dicho ejercicio</a:t>
                      </a:r>
                      <a:r>
                        <a:rPr lang="es-ES_tradnl" b="0" dirty="0" smtClean="0"/>
                        <a:t>, al menos dos de las tres circunstancias anteriores</a:t>
                      </a:r>
                      <a:endParaRPr lang="es-ES_tradnl" sz="1600" b="0" u="sng" baseline="0" dirty="0" smtClean="0">
                        <a:solidFill>
                          <a:schemeClr val="tx1"/>
                        </a:solidFill>
                        <a:effectLst>
                          <a:outerShdw blurRad="38100" dist="38100" dir="2700000" algn="tl">
                            <a:srgbClr val="000000"/>
                          </a:outerShdw>
                        </a:effectLst>
                        <a:cs typeface="+mn-cs"/>
                      </a:endParaRPr>
                    </a:p>
                  </a:txBody>
                  <a:tcPr marL="89154" marR="89154" marT="41148" marB="41148">
                    <a:lnL w="38100" cap="flat" cmpd="sng" algn="ctr">
                      <a:solidFill>
                        <a:srgbClr val="0000CC"/>
                      </a:solidFill>
                      <a:prstDash val="solid"/>
                      <a:round/>
                      <a:headEnd type="none" w="med" len="med"/>
                      <a:tailEnd type="none" w="med" len="med"/>
                    </a:lnL>
                    <a:lnR w="38100" cap="flat" cmpd="sng" algn="ctr">
                      <a:solidFill>
                        <a:srgbClr val="0000CC"/>
                      </a:solidFill>
                      <a:prstDash val="solid"/>
                      <a:round/>
                      <a:headEnd type="none" w="med" len="med"/>
                      <a:tailEnd type="none" w="med" len="med"/>
                    </a:lnR>
                    <a:lnT w="38100" cap="flat" cmpd="sng" algn="ctr">
                      <a:solidFill>
                        <a:srgbClr val="0000CC"/>
                      </a:solidFill>
                      <a:prstDash val="solid"/>
                      <a:round/>
                      <a:headEnd type="none" w="med" len="med"/>
                      <a:tailEnd type="none" w="med" len="med"/>
                    </a:lnT>
                    <a:lnB w="38100" cap="flat" cmpd="sng" algn="ctr">
                      <a:solidFill>
                        <a:srgbClr val="0000CC"/>
                      </a:solidFill>
                      <a:prstDash val="solid"/>
                      <a:round/>
                      <a:headEnd type="none" w="med" len="med"/>
                      <a:tailEnd type="none" w="med" len="med"/>
                    </a:lnB>
                    <a:solidFill>
                      <a:srgbClr val="FF0066"/>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073517924"/>
      </p:ext>
    </p:extLst>
  </p:cSld>
  <p:clrMapOvr>
    <a:masterClrMapping/>
  </p:clrMapOvr>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57950"/>
            <a:ext cx="2311400" cy="476250"/>
          </a:xfrm>
        </p:spPr>
        <p:txBody>
          <a:bodyPr/>
          <a:lstStyle/>
          <a:p>
            <a:pPr>
              <a:defRPr/>
            </a:pPr>
            <a:fld id="{54479640-FEDE-49ED-98DE-395E8EC31C01}" type="slidenum">
              <a:rPr lang="es-ES"/>
              <a:pPr>
                <a:defRPr/>
              </a:pPr>
              <a:t>443</a:t>
            </a:fld>
            <a:endParaRPr lang="es-ES" dirty="0"/>
          </a:p>
        </p:txBody>
      </p:sp>
      <p:sp>
        <p:nvSpPr>
          <p:cNvPr id="2422789" name="Text Box 5"/>
          <p:cNvSpPr txBox="1">
            <a:spLocks noChangeArrowheads="1"/>
          </p:cNvSpPr>
          <p:nvPr/>
        </p:nvSpPr>
        <p:spPr bwMode="auto">
          <a:xfrm>
            <a:off x="0" y="381000"/>
            <a:ext cx="9906000" cy="523214"/>
          </a:xfrm>
          <a:prstGeom prst="rect">
            <a:avLst/>
          </a:prstGeom>
          <a:noFill/>
          <a:ln w="9525">
            <a:noFill/>
            <a:miter lim="800000"/>
            <a:headEnd/>
            <a:tailEnd/>
          </a:ln>
          <a:effectLst/>
        </p:spPr>
        <p:txBody>
          <a:bodyPr wrap="square" lIns="91434" tIns="45717" rIns="91434" bIns="45717">
            <a:spAutoFit/>
          </a:bodyPr>
          <a:lstStyle/>
          <a:p>
            <a:pPr marL="342878" indent="-342878">
              <a:buFont typeface="Wingdings" pitchFamily="2" charset="2"/>
              <a:buChar char="v"/>
            </a:pPr>
            <a:r>
              <a:rPr lang="es-ES" sz="1400" dirty="0" smtClean="0">
                <a:solidFill>
                  <a:srgbClr val="FFFF00"/>
                </a:solidFill>
              </a:rPr>
              <a:t>El artículo 120.1 del NLIS </a:t>
            </a:r>
            <a:r>
              <a:rPr lang="es-ES" sz="1400" dirty="0" smtClean="0"/>
              <a:t>“... </a:t>
            </a:r>
            <a:r>
              <a:rPr lang="es-ES" sz="1400" u="sng" dirty="0" smtClean="0"/>
              <a:t>deberán</a:t>
            </a:r>
            <a:r>
              <a:rPr lang="es-ES" sz="1400" dirty="0" smtClean="0"/>
              <a:t> llevar su contabilidad de acuerdo con lo previsto en el </a:t>
            </a:r>
            <a:r>
              <a:rPr lang="es-ES" sz="1400" u="sng" dirty="0" smtClean="0"/>
              <a:t>código de comercio</a:t>
            </a:r>
            <a:r>
              <a:rPr lang="es-ES" sz="1400" dirty="0" smtClean="0"/>
              <a:t> o con lo establecido en las normas por las que se rigen.” </a:t>
            </a:r>
          </a:p>
        </p:txBody>
      </p:sp>
      <p:sp>
        <p:nvSpPr>
          <p:cNvPr id="9" name="Text Box 4"/>
          <p:cNvSpPr txBox="1">
            <a:spLocks noChangeArrowheads="1"/>
          </p:cNvSpPr>
          <p:nvPr/>
        </p:nvSpPr>
        <p:spPr bwMode="auto">
          <a:xfrm>
            <a:off x="0" y="0"/>
            <a:ext cx="9906000" cy="400103"/>
          </a:xfrm>
          <a:prstGeom prst="rect">
            <a:avLst/>
          </a:prstGeom>
          <a:solidFill>
            <a:schemeClr val="accent1">
              <a:lumMod val="20000"/>
              <a:lumOff val="80000"/>
            </a:schemeClr>
          </a:solidFill>
          <a:ln w="9525">
            <a:noFill/>
            <a:miter lim="800000"/>
            <a:headEnd/>
            <a:tailEnd/>
          </a:ln>
        </p:spPr>
        <p:txBody>
          <a:bodyPr lIns="91434" tIns="45717" rIns="91434" bIns="45717">
            <a:spAutoFit/>
          </a:bodyPr>
          <a:lstStyle/>
          <a:p>
            <a:pPr algn="ctr"/>
            <a:r>
              <a:rPr lang="es-ES" b="1" dirty="0" smtClean="0">
                <a:solidFill>
                  <a:srgbClr val="000066"/>
                </a:solidFill>
                <a:latin typeface="Arial" pitchFamily="34" charset="0"/>
                <a:cs typeface="Arial" pitchFamily="34" charset="0"/>
              </a:rPr>
              <a:t>OBLIGACIONES CONTABLES Y REGISTRALES (IS)-1 </a:t>
            </a:r>
            <a:endParaRPr lang="es-ES_tradnl" b="1" dirty="0" smtClean="0">
              <a:solidFill>
                <a:srgbClr val="000066"/>
              </a:solidFill>
              <a:latin typeface="Arial" pitchFamily="34" charset="0"/>
              <a:cs typeface="Arial" pitchFamily="34" charset="0"/>
            </a:endParaRPr>
          </a:p>
        </p:txBody>
      </p:sp>
      <p:graphicFrame>
        <p:nvGraphicFramePr>
          <p:cNvPr id="8" name="7 Tabla"/>
          <p:cNvGraphicFramePr>
            <a:graphicFrameLocks noGrp="1"/>
          </p:cNvGraphicFramePr>
          <p:nvPr>
            <p:extLst>
              <p:ext uri="{D42A27DB-BD31-4B8C-83A1-F6EECF244321}">
                <p14:modId xmlns="" xmlns:p14="http://schemas.microsoft.com/office/powerpoint/2010/main" val="4084973323"/>
              </p:ext>
            </p:extLst>
          </p:nvPr>
        </p:nvGraphicFramePr>
        <p:xfrm>
          <a:off x="76200" y="1039369"/>
          <a:ext cx="9677400" cy="5516879"/>
        </p:xfrm>
        <a:graphic>
          <a:graphicData uri="http://schemas.openxmlformats.org/drawingml/2006/table">
            <a:tbl>
              <a:tblPr firstRow="1" bandRow="1">
                <a:tableStyleId>{5C22544A-7EE6-4342-B048-85BDC9FD1C3A}</a:tableStyleId>
              </a:tblPr>
              <a:tblGrid>
                <a:gridCol w="2057400">
                  <a:extLst>
                    <a:ext uri="{9D8B030D-6E8A-4147-A177-3AD203B41FA5}">
                      <a16:colId xmlns="" xmlns:a16="http://schemas.microsoft.com/office/drawing/2014/main" val="20000"/>
                    </a:ext>
                  </a:extLst>
                </a:gridCol>
                <a:gridCol w="7620000">
                  <a:extLst>
                    <a:ext uri="{9D8B030D-6E8A-4147-A177-3AD203B41FA5}">
                      <a16:colId xmlns="" xmlns:a16="http://schemas.microsoft.com/office/drawing/2014/main" val="20001"/>
                    </a:ext>
                  </a:extLst>
                </a:gridCol>
              </a:tblGrid>
              <a:tr h="411479">
                <a:tc>
                  <a:txBody>
                    <a:bodyPr/>
                    <a:lstStyle/>
                    <a:p>
                      <a:pPr marL="457200" lvl="0" indent="-457200">
                        <a:buFont typeface="Wingdings" pitchFamily="2" charset="2"/>
                        <a:buNone/>
                      </a:pPr>
                      <a:r>
                        <a:rPr lang="es-ES_tradnl" sz="1800" u="none" dirty="0" smtClean="0">
                          <a:effectLst>
                            <a:outerShdw blurRad="38100" dist="38100" dir="2700000" algn="tl">
                              <a:srgbClr val="000000">
                                <a:alpha val="43137"/>
                              </a:srgbClr>
                            </a:outerShdw>
                          </a:effectLst>
                        </a:rPr>
                        <a:t>OBLIGATORIOS</a:t>
                      </a:r>
                      <a:endParaRPr lang="es-ES_tradnl" sz="1800" u="none" dirty="0">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457200" lvl="0" indent="-457200">
                        <a:buFont typeface="Wingdings" pitchFamily="2" charset="2"/>
                        <a:buChar char="q"/>
                      </a:pPr>
                      <a:r>
                        <a:rPr lang="es-ES" sz="2000" dirty="0" smtClean="0"/>
                        <a:t>Artículos 25 a 49 del código de comercio </a:t>
                      </a:r>
                      <a:endParaRPr lang="es-ES_tradnl" sz="2000" u="none"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078992">
                <a:tc rowSpan="2">
                  <a:txBody>
                    <a:bodyPr/>
                    <a:lstStyle/>
                    <a:p>
                      <a:pPr marL="342900" lvl="0" indent="-342900">
                        <a:buFont typeface="+mj-lt"/>
                        <a:buAutoNum type="arabicPeriod"/>
                      </a:pPr>
                      <a:r>
                        <a:rPr lang="es-ES" sz="1800" b="1" u="none" kern="1200" dirty="0" smtClean="0">
                          <a:solidFill>
                            <a:srgbClr val="FFFF99"/>
                          </a:solidFill>
                          <a:latin typeface="+mn-lt"/>
                          <a:ea typeface="+mn-ea"/>
                          <a:cs typeface="+mn-cs"/>
                        </a:rPr>
                        <a:t>Libro de Inventarios y Cuentas Anuales</a:t>
                      </a:r>
                      <a:r>
                        <a:rPr lang="es-ES" sz="1800" u="none" kern="1200" dirty="0" smtClean="0">
                          <a:solidFill>
                            <a:srgbClr val="FFFF99"/>
                          </a:solidFill>
                          <a:latin typeface="+mn-lt"/>
                          <a:ea typeface="+mn-ea"/>
                          <a:cs typeface="+mn-cs"/>
                        </a:rPr>
                        <a:t> </a:t>
                      </a:r>
                      <a:endParaRPr lang="es-ES_tradnl" sz="1800" u="none" kern="1200" dirty="0" smtClean="0">
                        <a:solidFill>
                          <a:srgbClr val="FFFF99"/>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lvl="0"/>
                      <a:r>
                        <a:rPr lang="es-ES" sz="1600" kern="1200" dirty="0" smtClean="0">
                          <a:solidFill>
                            <a:srgbClr val="000066"/>
                          </a:solidFill>
                          <a:latin typeface="+mn-lt"/>
                          <a:ea typeface="+mn-ea"/>
                          <a:cs typeface="+mn-cs"/>
                        </a:rPr>
                        <a:t>Se abrirá con el </a:t>
                      </a:r>
                      <a:r>
                        <a:rPr lang="es-ES" sz="1600" b="1" kern="1200" dirty="0" smtClean="0">
                          <a:solidFill>
                            <a:srgbClr val="000066"/>
                          </a:solidFill>
                          <a:latin typeface="+mn-lt"/>
                          <a:ea typeface="+mn-ea"/>
                          <a:cs typeface="+mn-cs"/>
                        </a:rPr>
                        <a:t>balance inicial</a:t>
                      </a:r>
                      <a:r>
                        <a:rPr lang="es-ES" sz="1600" kern="1200" dirty="0" smtClean="0">
                          <a:solidFill>
                            <a:srgbClr val="000066"/>
                          </a:solidFill>
                          <a:latin typeface="+mn-lt"/>
                          <a:ea typeface="+mn-ea"/>
                          <a:cs typeface="+mn-cs"/>
                        </a:rPr>
                        <a:t> detallado de la empresa. Al menos </a:t>
                      </a:r>
                      <a:r>
                        <a:rPr lang="es-ES" sz="1600" b="1" kern="1200" dirty="0" smtClean="0">
                          <a:solidFill>
                            <a:srgbClr val="000066"/>
                          </a:solidFill>
                          <a:latin typeface="+mn-lt"/>
                          <a:ea typeface="+mn-ea"/>
                          <a:cs typeface="+mn-cs"/>
                        </a:rPr>
                        <a:t>trimestralmente</a:t>
                      </a:r>
                      <a:r>
                        <a:rPr lang="es-ES" sz="1600" kern="1200" dirty="0" smtClean="0">
                          <a:solidFill>
                            <a:srgbClr val="000066"/>
                          </a:solidFill>
                          <a:latin typeface="+mn-lt"/>
                          <a:ea typeface="+mn-ea"/>
                          <a:cs typeface="+mn-cs"/>
                        </a:rPr>
                        <a:t>, se transcribirán con sumas y saldos </a:t>
                      </a:r>
                      <a:r>
                        <a:rPr lang="es-ES" sz="1600" b="1" kern="1200" dirty="0" smtClean="0">
                          <a:solidFill>
                            <a:srgbClr val="000066"/>
                          </a:solidFill>
                          <a:latin typeface="+mn-lt"/>
                          <a:ea typeface="+mn-ea"/>
                          <a:cs typeface="+mn-cs"/>
                        </a:rPr>
                        <a:t>los balances de comprobación</a:t>
                      </a:r>
                      <a:r>
                        <a:rPr lang="es-ES" sz="1600" kern="1200" dirty="0" smtClean="0">
                          <a:solidFill>
                            <a:srgbClr val="000066"/>
                          </a:solidFill>
                          <a:latin typeface="+mn-lt"/>
                          <a:ea typeface="+mn-ea"/>
                          <a:cs typeface="+mn-cs"/>
                        </a:rPr>
                        <a:t>. Se transcribirán también el </a:t>
                      </a:r>
                      <a:r>
                        <a:rPr lang="es-ES" sz="1600" b="1" kern="1200" dirty="0" smtClean="0">
                          <a:solidFill>
                            <a:srgbClr val="000066"/>
                          </a:solidFill>
                          <a:latin typeface="+mn-lt"/>
                          <a:ea typeface="+mn-ea"/>
                          <a:cs typeface="+mn-cs"/>
                        </a:rPr>
                        <a:t>inventario de cierre de ejercicio</a:t>
                      </a:r>
                      <a:r>
                        <a:rPr lang="es-ES" sz="1600" kern="1200" dirty="0" smtClean="0">
                          <a:solidFill>
                            <a:srgbClr val="000066"/>
                          </a:solidFill>
                          <a:latin typeface="+mn-lt"/>
                          <a:ea typeface="+mn-ea"/>
                          <a:cs typeface="+mn-cs"/>
                        </a:rPr>
                        <a:t> </a:t>
                      </a:r>
                      <a:r>
                        <a:rPr lang="es-ES" sz="1600" b="1" kern="1200" dirty="0" smtClean="0">
                          <a:solidFill>
                            <a:srgbClr val="000066"/>
                          </a:solidFill>
                          <a:latin typeface="+mn-lt"/>
                          <a:ea typeface="+mn-ea"/>
                          <a:cs typeface="+mn-cs"/>
                        </a:rPr>
                        <a:t>y las cuentas anuales</a:t>
                      </a:r>
                      <a:endParaRPr lang="es-ES_tradnl" sz="1600"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832104">
                <a:tc vMerge="1">
                  <a:txBody>
                    <a:bodyPr/>
                    <a:lstStyle/>
                    <a:p>
                      <a:endParaRPr lang="es-ES_tradnl"/>
                    </a:p>
                  </a:txBody>
                  <a:tcPr/>
                </a:tc>
                <a:tc>
                  <a:txBody>
                    <a:bodyPr/>
                    <a:lstStyle/>
                    <a:p>
                      <a:pPr lvl="0"/>
                      <a:r>
                        <a:rPr lang="es-ES" sz="1600" b="1" u="sng" kern="1200" dirty="0" smtClean="0">
                          <a:solidFill>
                            <a:srgbClr val="000066"/>
                          </a:solidFill>
                          <a:latin typeface="+mn-lt"/>
                          <a:ea typeface="+mn-ea"/>
                          <a:cs typeface="+mn-cs"/>
                        </a:rPr>
                        <a:t>Las cuentas anuales:</a:t>
                      </a:r>
                      <a:r>
                        <a:rPr lang="es-ES" sz="1600" b="1" kern="1200" dirty="0" smtClean="0">
                          <a:solidFill>
                            <a:srgbClr val="000066"/>
                          </a:solidFill>
                          <a:latin typeface="+mn-lt"/>
                          <a:ea typeface="+mn-ea"/>
                          <a:cs typeface="+mn-cs"/>
                        </a:rPr>
                        <a:t> el balance, cuenta de pérdidas y ganancias, estado que muestre los cambios en el patrimonio neto, el estado de flujos de efectivo y la memoria.</a:t>
                      </a:r>
                      <a:endParaRPr lang="es-ES_tradnl" sz="1600"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1286256">
                <a:tc>
                  <a:txBody>
                    <a:bodyPr/>
                    <a:lstStyle/>
                    <a:p>
                      <a:pPr marL="457200" lvl="0" indent="-457200">
                        <a:buFont typeface="+mj-lt"/>
                        <a:buAutoNum type="arabicPeriod" startAt="2"/>
                      </a:pPr>
                      <a:r>
                        <a:rPr lang="es-ES" sz="1800" b="1" u="none" kern="1200" dirty="0" smtClean="0">
                          <a:solidFill>
                            <a:srgbClr val="FFFF99"/>
                          </a:solidFill>
                          <a:latin typeface="+mn-lt"/>
                          <a:ea typeface="+mn-ea"/>
                          <a:cs typeface="+mn-cs"/>
                        </a:rPr>
                        <a:t>Libro Diario</a:t>
                      </a:r>
                      <a:r>
                        <a:rPr lang="es-ES" sz="1800" u="none" kern="1200" dirty="0" smtClean="0">
                          <a:solidFill>
                            <a:srgbClr val="FFFF99"/>
                          </a:solidFill>
                          <a:latin typeface="+mn-lt"/>
                          <a:ea typeface="+mn-ea"/>
                          <a:cs typeface="+mn-cs"/>
                        </a:rPr>
                        <a:t> </a:t>
                      </a:r>
                      <a:endParaRPr lang="es-ES_tradnl" sz="1800" u="none" kern="1200" dirty="0" smtClean="0">
                        <a:solidFill>
                          <a:srgbClr val="FFFF99"/>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75000"/>
                      </a:schemeClr>
                    </a:solidFill>
                  </a:tcPr>
                </a:tc>
                <a:tc>
                  <a:txBody>
                    <a:bodyPr/>
                    <a:lstStyle/>
                    <a:p>
                      <a:pPr lvl="0"/>
                      <a:r>
                        <a:rPr lang="es-ES" sz="1600" kern="1200" dirty="0" smtClean="0">
                          <a:solidFill>
                            <a:srgbClr val="000066"/>
                          </a:solidFill>
                          <a:latin typeface="+mn-lt"/>
                          <a:ea typeface="+mn-ea"/>
                          <a:cs typeface="+mn-cs"/>
                        </a:rPr>
                        <a:t>que registrará </a:t>
                      </a:r>
                      <a:r>
                        <a:rPr lang="es-ES" sz="1600" b="1" u="sng" kern="1200" dirty="0" smtClean="0">
                          <a:solidFill>
                            <a:srgbClr val="000066"/>
                          </a:solidFill>
                          <a:latin typeface="+mn-lt"/>
                          <a:ea typeface="+mn-ea"/>
                          <a:cs typeface="+mn-cs"/>
                        </a:rPr>
                        <a:t>día a día</a:t>
                      </a:r>
                      <a:r>
                        <a:rPr lang="es-ES" sz="1600" u="sng" kern="1200" dirty="0" smtClean="0">
                          <a:solidFill>
                            <a:srgbClr val="000066"/>
                          </a:solidFill>
                          <a:latin typeface="+mn-lt"/>
                          <a:ea typeface="+mn-ea"/>
                          <a:cs typeface="+mn-cs"/>
                        </a:rPr>
                        <a:t> todas las operaciones relativas a la actividad de la empresa</a:t>
                      </a:r>
                      <a:r>
                        <a:rPr lang="es-ES" sz="1600" kern="1200" dirty="0" smtClean="0">
                          <a:solidFill>
                            <a:srgbClr val="000066"/>
                          </a:solidFill>
                          <a:latin typeface="+mn-lt"/>
                          <a:ea typeface="+mn-ea"/>
                          <a:cs typeface="+mn-cs"/>
                        </a:rPr>
                        <a:t>. Será válida, sin embargo, la </a:t>
                      </a:r>
                      <a:r>
                        <a:rPr lang="es-ES" sz="1600" b="1" kern="1200" dirty="0" smtClean="0">
                          <a:solidFill>
                            <a:srgbClr val="000066"/>
                          </a:solidFill>
                          <a:latin typeface="+mn-lt"/>
                          <a:ea typeface="+mn-ea"/>
                          <a:cs typeface="+mn-cs"/>
                        </a:rPr>
                        <a:t>anotación conjunta</a:t>
                      </a:r>
                      <a:r>
                        <a:rPr lang="es-ES" sz="1600" kern="1200" dirty="0" smtClean="0">
                          <a:solidFill>
                            <a:srgbClr val="000066"/>
                          </a:solidFill>
                          <a:latin typeface="+mn-lt"/>
                          <a:ea typeface="+mn-ea"/>
                          <a:cs typeface="+mn-cs"/>
                        </a:rPr>
                        <a:t> de los totales de las operaciones por periodos </a:t>
                      </a:r>
                      <a:r>
                        <a:rPr lang="es-ES" sz="1600" b="1" kern="1200" dirty="0" smtClean="0">
                          <a:solidFill>
                            <a:srgbClr val="000066"/>
                          </a:solidFill>
                          <a:latin typeface="+mn-lt"/>
                          <a:ea typeface="+mn-ea"/>
                          <a:cs typeface="+mn-cs"/>
                        </a:rPr>
                        <a:t>no superiores al trimestre</a:t>
                      </a:r>
                      <a:r>
                        <a:rPr lang="es-ES" sz="1600" kern="1200" dirty="0" smtClean="0">
                          <a:solidFill>
                            <a:srgbClr val="000066"/>
                          </a:solidFill>
                          <a:latin typeface="+mn-lt"/>
                          <a:ea typeface="+mn-ea"/>
                          <a:cs typeface="+mn-cs"/>
                        </a:rPr>
                        <a:t>, a condición de que </a:t>
                      </a:r>
                      <a:r>
                        <a:rPr lang="es-ES" sz="1600" u="sng" kern="1200" dirty="0" smtClean="0">
                          <a:solidFill>
                            <a:srgbClr val="000066"/>
                          </a:solidFill>
                          <a:latin typeface="+mn-lt"/>
                          <a:ea typeface="+mn-ea"/>
                          <a:cs typeface="+mn-cs"/>
                        </a:rPr>
                        <a:t>su detalle aparezca en otros libros o registros concordantes</a:t>
                      </a:r>
                      <a:r>
                        <a:rPr lang="es-ES" sz="1600" kern="1200" dirty="0" smtClean="0">
                          <a:solidFill>
                            <a:srgbClr val="000066"/>
                          </a:solidFill>
                          <a:latin typeface="+mn-lt"/>
                          <a:ea typeface="+mn-ea"/>
                          <a:cs typeface="+mn-cs"/>
                        </a:rPr>
                        <a:t>, de acuerdo con la naturaleza de la actividad de que se trate). </a:t>
                      </a:r>
                      <a:endParaRPr lang="es-ES_tradnl" sz="1600"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r h="1271016">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3"/>
                        <a:tabLst/>
                        <a:defRPr/>
                      </a:pPr>
                      <a:r>
                        <a:rPr lang="es-ES" sz="1800" b="1" u="none" kern="1200" dirty="0" smtClean="0">
                          <a:solidFill>
                            <a:srgbClr val="FFFF99"/>
                          </a:solidFill>
                          <a:latin typeface="+mn-lt"/>
                          <a:ea typeface="+mn-ea"/>
                          <a:cs typeface="+mn-cs"/>
                        </a:rPr>
                        <a:t>Libro de Actas</a:t>
                      </a:r>
                      <a:r>
                        <a:rPr lang="es-ES" sz="1800" u="none" kern="1200" dirty="0" smtClean="0">
                          <a:solidFill>
                            <a:srgbClr val="FFFF99"/>
                          </a:solidFill>
                          <a:latin typeface="+mn-lt"/>
                          <a:ea typeface="+mn-ea"/>
                          <a:cs typeface="+mn-cs"/>
                        </a:rPr>
                        <a:t> </a:t>
                      </a:r>
                      <a:endParaRPr lang="es-ES_tradnl" sz="1800" u="none" kern="1200" dirty="0">
                        <a:solidFill>
                          <a:srgbClr val="FFFF99"/>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1600" kern="1200" dirty="0" smtClean="0">
                          <a:solidFill>
                            <a:srgbClr val="000066"/>
                          </a:solidFill>
                          <a:latin typeface="+mn-lt"/>
                          <a:ea typeface="+mn-ea"/>
                          <a:cs typeface="+mn-cs"/>
                        </a:rPr>
                        <a:t>en el que constarán, al menos, todos los </a:t>
                      </a:r>
                      <a:r>
                        <a:rPr lang="es-ES" sz="1600" u="sng" kern="1200" dirty="0" smtClean="0">
                          <a:solidFill>
                            <a:srgbClr val="000066"/>
                          </a:solidFill>
                          <a:latin typeface="+mn-lt"/>
                          <a:ea typeface="+mn-ea"/>
                          <a:cs typeface="+mn-cs"/>
                        </a:rPr>
                        <a:t>acuerdos tomados por las juntas generales y especiales y los demás órganos colegiados de la sociedad</a:t>
                      </a:r>
                      <a:r>
                        <a:rPr lang="es-ES" sz="1600" kern="1200" dirty="0" smtClean="0">
                          <a:solidFill>
                            <a:srgbClr val="000066"/>
                          </a:solidFill>
                          <a:latin typeface="+mn-lt"/>
                          <a:ea typeface="+mn-ea"/>
                          <a:cs typeface="+mn-cs"/>
                        </a:rPr>
                        <a:t>, </a:t>
                      </a:r>
                      <a:r>
                        <a:rPr lang="es-ES" sz="1400" kern="1200" dirty="0" smtClean="0">
                          <a:solidFill>
                            <a:srgbClr val="000066"/>
                          </a:solidFill>
                          <a:latin typeface="+mn-lt"/>
                          <a:ea typeface="+mn-ea"/>
                          <a:cs typeface="+mn-cs"/>
                        </a:rPr>
                        <a:t>con expresión de los datos relativos a la convocatoria y a la constitución del órgano, un resumen de los asuntos debatidos, las intervenciones de las que se haya solicitado constancia, los acuerdos adoptados y los resultados de las votaciones</a:t>
                      </a:r>
                      <a:endParaRPr lang="es-ES_tradnl" sz="1400" kern="1200" dirty="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612648">
                <a:tc gridSpan="2">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4"/>
                        <a:tabLst/>
                        <a:defRPr/>
                      </a:pPr>
                      <a:r>
                        <a:rPr lang="es-ES" sz="1600" kern="1200" dirty="0" smtClean="0">
                          <a:solidFill>
                            <a:srgbClr val="FFFF99"/>
                          </a:solidFill>
                          <a:latin typeface="+mn-lt"/>
                          <a:ea typeface="+mn-ea"/>
                          <a:cs typeface="+mn-cs"/>
                        </a:rPr>
                        <a:t>Además de los anteriores, existen </a:t>
                      </a:r>
                      <a:r>
                        <a:rPr lang="es-ES" sz="1800" b="1" u="sng" kern="1200" dirty="0" smtClean="0">
                          <a:solidFill>
                            <a:srgbClr val="FFFF99"/>
                          </a:solidFill>
                          <a:latin typeface="+mn-lt"/>
                          <a:ea typeface="+mn-ea"/>
                          <a:cs typeface="+mn-cs"/>
                        </a:rPr>
                        <a:t>otros</a:t>
                      </a:r>
                      <a:r>
                        <a:rPr lang="es-ES" sz="1600" b="1" kern="1200" dirty="0" smtClean="0">
                          <a:solidFill>
                            <a:srgbClr val="FFFF99"/>
                          </a:solidFill>
                          <a:latin typeface="+mn-lt"/>
                          <a:ea typeface="+mn-ea"/>
                          <a:cs typeface="+mn-cs"/>
                        </a:rPr>
                        <a:t> dependiendo de la sociedad que se trate (S.A. y S.C.A.:</a:t>
                      </a:r>
                      <a:r>
                        <a:rPr lang="es-ES" sz="1600" kern="1200" dirty="0" smtClean="0">
                          <a:solidFill>
                            <a:srgbClr val="FFFF99"/>
                          </a:solidFill>
                          <a:latin typeface="+mn-lt"/>
                          <a:ea typeface="+mn-ea"/>
                          <a:cs typeface="+mn-cs"/>
                        </a:rPr>
                        <a:t> </a:t>
                      </a:r>
                      <a:r>
                        <a:rPr lang="es-ES" sz="1600" u="sng" kern="1200" dirty="0" smtClean="0">
                          <a:solidFill>
                            <a:srgbClr val="FFFF99"/>
                          </a:solidFill>
                          <a:latin typeface="+mn-lt"/>
                          <a:ea typeface="+mn-ea"/>
                          <a:cs typeface="+mn-cs"/>
                        </a:rPr>
                        <a:t>libro registro de acciones nominativas</a:t>
                      </a:r>
                      <a:r>
                        <a:rPr lang="es-ES" sz="1600" kern="1200" dirty="0" smtClean="0">
                          <a:solidFill>
                            <a:srgbClr val="FFFF99"/>
                          </a:solidFill>
                          <a:latin typeface="+mn-lt"/>
                          <a:ea typeface="+mn-ea"/>
                          <a:cs typeface="+mn-cs"/>
                        </a:rPr>
                        <a:t>; </a:t>
                      </a:r>
                      <a:r>
                        <a:rPr lang="es-ES" sz="1600" b="1" kern="1200" dirty="0" smtClean="0">
                          <a:solidFill>
                            <a:srgbClr val="FFFF99"/>
                          </a:solidFill>
                          <a:latin typeface="+mn-lt"/>
                          <a:ea typeface="+mn-ea"/>
                          <a:cs typeface="+mn-cs"/>
                        </a:rPr>
                        <a:t>S.L.:</a:t>
                      </a:r>
                      <a:r>
                        <a:rPr lang="es-ES" sz="1600" kern="1200" dirty="0" smtClean="0">
                          <a:solidFill>
                            <a:srgbClr val="FFFF99"/>
                          </a:solidFill>
                          <a:latin typeface="+mn-lt"/>
                          <a:ea typeface="+mn-ea"/>
                          <a:cs typeface="+mn-cs"/>
                        </a:rPr>
                        <a:t> </a:t>
                      </a:r>
                      <a:r>
                        <a:rPr lang="es-ES" sz="1600" u="sng" kern="1200" dirty="0" smtClean="0">
                          <a:solidFill>
                            <a:srgbClr val="FFFF99"/>
                          </a:solidFill>
                          <a:latin typeface="+mn-lt"/>
                          <a:ea typeface="+mn-ea"/>
                          <a:cs typeface="+mn-cs"/>
                        </a:rPr>
                        <a:t>libro registro de socios</a:t>
                      </a:r>
                      <a:r>
                        <a:rPr lang="es-ES" sz="1600" kern="1200" dirty="0" smtClean="0">
                          <a:solidFill>
                            <a:srgbClr val="FFFF99"/>
                          </a:solidFill>
                          <a:latin typeface="+mn-lt"/>
                          <a:ea typeface="+mn-ea"/>
                          <a:cs typeface="+mn-cs"/>
                        </a:rPr>
                        <a:t>.</a:t>
                      </a:r>
                      <a:r>
                        <a:rPr lang="es-ES" sz="1600" b="1" kern="1200" dirty="0" smtClean="0">
                          <a:solidFill>
                            <a:srgbClr val="FFFF99"/>
                          </a:solidFill>
                          <a:latin typeface="+mn-lt"/>
                          <a:ea typeface="+mn-ea"/>
                          <a:cs typeface="+mn-cs"/>
                        </a:rPr>
                        <a:t>)</a:t>
                      </a:r>
                      <a:r>
                        <a:rPr lang="es-ES" sz="1600" kern="1200" dirty="0" smtClean="0">
                          <a:solidFill>
                            <a:srgbClr val="FFFF99"/>
                          </a:solidFill>
                          <a:latin typeface="+mn-lt"/>
                          <a:ea typeface="+mn-ea"/>
                          <a:cs typeface="+mn-cs"/>
                        </a:rPr>
                        <a:t> </a:t>
                      </a:r>
                      <a:endParaRPr lang="es-ES_tradnl" sz="1600" u="none" kern="1200" dirty="0">
                        <a:solidFill>
                          <a:srgbClr val="FFFF99"/>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ES_tradnl" sz="1600" kern="1200" dirty="0">
                        <a:solidFill>
                          <a:srgbClr val="000066"/>
                        </a:solidFill>
                        <a:latin typeface="+mn-lt"/>
                        <a:ea typeface="+mn-ea"/>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3830685993"/>
      </p:ext>
    </p:extLst>
  </p:cSld>
  <p:clrMapOvr>
    <a:masterClrMapping/>
  </p:clrMapOvr>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00800"/>
            <a:ext cx="2311400" cy="476250"/>
          </a:xfrm>
        </p:spPr>
        <p:txBody>
          <a:bodyPr/>
          <a:lstStyle/>
          <a:p>
            <a:pPr>
              <a:defRPr/>
            </a:pPr>
            <a:fld id="{54479640-FEDE-49ED-98DE-395E8EC31C01}" type="slidenum">
              <a:rPr lang="es-ES"/>
              <a:pPr>
                <a:defRPr/>
              </a:pPr>
              <a:t>444</a:t>
            </a:fld>
            <a:endParaRPr lang="es-ES" dirty="0"/>
          </a:p>
        </p:txBody>
      </p:sp>
      <p:graphicFrame>
        <p:nvGraphicFramePr>
          <p:cNvPr id="8" name="7 Tabla"/>
          <p:cNvGraphicFramePr>
            <a:graphicFrameLocks noGrp="1"/>
          </p:cNvGraphicFramePr>
          <p:nvPr/>
        </p:nvGraphicFramePr>
        <p:xfrm>
          <a:off x="152401" y="533400"/>
          <a:ext cx="9525000" cy="6006084"/>
        </p:xfrm>
        <a:graphic>
          <a:graphicData uri="http://schemas.openxmlformats.org/drawingml/2006/table">
            <a:tbl>
              <a:tblPr firstRow="1" bandRow="1">
                <a:tableStyleId>{5C22544A-7EE6-4342-B048-85BDC9FD1C3A}</a:tableStyleId>
              </a:tblPr>
              <a:tblGrid>
                <a:gridCol w="9525000">
                  <a:extLst>
                    <a:ext uri="{9D8B030D-6E8A-4147-A177-3AD203B41FA5}">
                      <a16:colId xmlns="" xmlns:a16="http://schemas.microsoft.com/office/drawing/2014/main" val="20000"/>
                    </a:ext>
                  </a:extLst>
                </a:gridCol>
              </a:tblGrid>
              <a:tr h="461772">
                <a:tc>
                  <a:txBody>
                    <a:bodyPr/>
                    <a:lstStyle/>
                    <a:p>
                      <a:pPr marL="457200" marR="0" lvl="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 sz="2000" b="1" u="none" kern="1200" dirty="0" smtClean="0">
                          <a:solidFill>
                            <a:schemeClr val="lt1"/>
                          </a:solidFill>
                          <a:latin typeface="+mn-lt"/>
                          <a:ea typeface="+mn-ea"/>
                          <a:cs typeface="+mn-cs"/>
                        </a:rPr>
                        <a:t>Al cierre del ejercicio se deberán formular las </a:t>
                      </a:r>
                      <a:r>
                        <a:rPr lang="es-ES" sz="2400" b="1" u="sng" kern="1200" dirty="0" smtClean="0">
                          <a:solidFill>
                            <a:schemeClr val="lt1"/>
                          </a:solidFill>
                          <a:effectLst>
                            <a:outerShdw blurRad="38100" dist="38100" dir="2700000" algn="tl">
                              <a:srgbClr val="000000">
                                <a:alpha val="43137"/>
                              </a:srgbClr>
                            </a:outerShdw>
                          </a:effectLst>
                          <a:latin typeface="+mn-lt"/>
                          <a:ea typeface="+mn-ea"/>
                          <a:cs typeface="+mn-cs"/>
                        </a:rPr>
                        <a:t>cuentas anuales</a:t>
                      </a:r>
                      <a:endParaRPr lang="es-ES_tradnl" sz="2400" u="sng" kern="1200" dirty="0" smtClean="0">
                        <a:solidFill>
                          <a:schemeClr val="tx1"/>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767840">
                <a:tc>
                  <a:txBody>
                    <a:bodyPr/>
                    <a:lstStyle/>
                    <a:p>
                      <a:pPr marL="342900" lvl="0" indent="-342900" algn="l">
                        <a:spcAft>
                          <a:spcPts val="0"/>
                        </a:spcAft>
                        <a:buFont typeface="Symbol"/>
                        <a:buChar char=""/>
                        <a:tabLst>
                          <a:tab pos="457200" algn="l"/>
                        </a:tabLst>
                      </a:pPr>
                      <a:r>
                        <a:rPr lang="es-ES" sz="2000" b="1" u="sng" dirty="0" smtClean="0">
                          <a:solidFill>
                            <a:srgbClr val="0000FF"/>
                          </a:solidFill>
                          <a:latin typeface="Verdana"/>
                          <a:ea typeface="Times New Roman"/>
                        </a:rPr>
                        <a:t>El balance:</a:t>
                      </a:r>
                      <a:r>
                        <a:rPr lang="es-ES" sz="2000" b="1" dirty="0" smtClean="0">
                          <a:solidFill>
                            <a:srgbClr val="333333"/>
                          </a:solidFill>
                          <a:latin typeface="Verdana"/>
                          <a:ea typeface="Times New Roman"/>
                        </a:rPr>
                        <a:t> </a:t>
                      </a:r>
                      <a:r>
                        <a:rPr lang="es-ES_tradnl" sz="1800" dirty="0" smtClean="0">
                          <a:solidFill>
                            <a:srgbClr val="333333"/>
                          </a:solidFill>
                          <a:latin typeface="UniversLTStd"/>
                          <a:ea typeface="Times New Roman"/>
                          <a:cs typeface="UniversLTStd"/>
                        </a:rPr>
                        <a:t>En el balance figurarán de forma separada </a:t>
                      </a:r>
                      <a:r>
                        <a:rPr lang="es-ES_tradnl" sz="1800" b="1" dirty="0" smtClean="0">
                          <a:solidFill>
                            <a:srgbClr val="FF00FF"/>
                          </a:solidFill>
                          <a:latin typeface="UniversLTStd"/>
                          <a:ea typeface="Times New Roman"/>
                          <a:cs typeface="UniversLTStd"/>
                        </a:rPr>
                        <a:t>el activo, el pasivo y el patrimonio neto</a:t>
                      </a:r>
                      <a:r>
                        <a:rPr lang="es-ES_tradnl" sz="1800" dirty="0" smtClean="0">
                          <a:solidFill>
                            <a:srgbClr val="333333"/>
                          </a:solidFill>
                          <a:latin typeface="UniversLTStd"/>
                          <a:ea typeface="Times New Roman"/>
                          <a:cs typeface="UniversLTStd"/>
                        </a:rPr>
                        <a:t>. El </a:t>
                      </a:r>
                      <a:r>
                        <a:rPr lang="es-ES_tradnl" sz="1800" b="1" dirty="0" smtClean="0">
                          <a:solidFill>
                            <a:srgbClr val="FF00FF"/>
                          </a:solidFill>
                          <a:latin typeface="UniversLTStd"/>
                          <a:ea typeface="Times New Roman"/>
                          <a:cs typeface="UniversLTStd"/>
                        </a:rPr>
                        <a:t>activo</a:t>
                      </a:r>
                      <a:r>
                        <a:rPr lang="es-ES_tradnl" sz="1800" dirty="0" smtClean="0">
                          <a:solidFill>
                            <a:srgbClr val="333333"/>
                          </a:solidFill>
                          <a:latin typeface="UniversLTStd"/>
                          <a:ea typeface="Times New Roman"/>
                          <a:cs typeface="UniversLTStd"/>
                        </a:rPr>
                        <a:t> comprenderá con la debida separación: el </a:t>
                      </a:r>
                      <a:r>
                        <a:rPr lang="es-ES_tradnl" sz="1800" b="1" dirty="0" smtClean="0">
                          <a:solidFill>
                            <a:srgbClr val="333333"/>
                          </a:solidFill>
                          <a:latin typeface="UniversLTStd"/>
                          <a:ea typeface="Times New Roman"/>
                          <a:cs typeface="UniversLTStd"/>
                        </a:rPr>
                        <a:t>activo</a:t>
                      </a:r>
                      <a:r>
                        <a:rPr lang="es-ES_tradnl" sz="1800" dirty="0" smtClean="0">
                          <a:solidFill>
                            <a:srgbClr val="333333"/>
                          </a:solidFill>
                          <a:latin typeface="UniversLTStd"/>
                          <a:ea typeface="Times New Roman"/>
                          <a:cs typeface="UniversLTStd"/>
                        </a:rPr>
                        <a:t> </a:t>
                      </a:r>
                      <a:r>
                        <a:rPr lang="es-ES_tradnl" sz="1800" u="sng" dirty="0" smtClean="0">
                          <a:solidFill>
                            <a:srgbClr val="333333"/>
                          </a:solidFill>
                          <a:latin typeface="UniversLTStd"/>
                          <a:ea typeface="Times New Roman"/>
                          <a:cs typeface="UniversLTStd"/>
                        </a:rPr>
                        <a:t>fijo o no corriente</a:t>
                      </a:r>
                      <a:r>
                        <a:rPr lang="es-ES_tradnl" sz="1800" dirty="0" smtClean="0">
                          <a:solidFill>
                            <a:srgbClr val="333333"/>
                          </a:solidFill>
                          <a:latin typeface="UniversLTStd"/>
                          <a:ea typeface="Times New Roman"/>
                          <a:cs typeface="UniversLTStd"/>
                        </a:rPr>
                        <a:t> y el </a:t>
                      </a:r>
                      <a:r>
                        <a:rPr lang="es-ES_tradnl" sz="1800" b="1" dirty="0" smtClean="0">
                          <a:solidFill>
                            <a:srgbClr val="333333"/>
                          </a:solidFill>
                          <a:latin typeface="UniversLTStd"/>
                          <a:ea typeface="Times New Roman"/>
                          <a:cs typeface="UniversLTStd"/>
                        </a:rPr>
                        <a:t>activo</a:t>
                      </a:r>
                      <a:r>
                        <a:rPr lang="es-ES_tradnl" sz="1800" dirty="0" smtClean="0">
                          <a:solidFill>
                            <a:srgbClr val="333333"/>
                          </a:solidFill>
                          <a:latin typeface="UniversLTStd"/>
                          <a:ea typeface="Times New Roman"/>
                          <a:cs typeface="UniversLTStd"/>
                        </a:rPr>
                        <a:t> </a:t>
                      </a:r>
                      <a:r>
                        <a:rPr lang="es-ES_tradnl" sz="1800" u="sng" dirty="0" smtClean="0">
                          <a:solidFill>
                            <a:srgbClr val="333333"/>
                          </a:solidFill>
                          <a:latin typeface="UniversLTStd"/>
                          <a:ea typeface="Times New Roman"/>
                          <a:cs typeface="UniversLTStd"/>
                        </a:rPr>
                        <a:t>circulante o corriente</a:t>
                      </a:r>
                      <a:r>
                        <a:rPr lang="es-ES_tradnl" sz="1800" dirty="0" smtClean="0">
                          <a:solidFill>
                            <a:srgbClr val="333333"/>
                          </a:solidFill>
                          <a:latin typeface="UniversLTStd"/>
                          <a:ea typeface="Times New Roman"/>
                          <a:cs typeface="UniversLTStd"/>
                        </a:rPr>
                        <a:t>. En el </a:t>
                      </a:r>
                      <a:r>
                        <a:rPr lang="es-ES_tradnl" sz="1800" b="1" dirty="0" smtClean="0">
                          <a:solidFill>
                            <a:srgbClr val="FF00FF"/>
                          </a:solidFill>
                          <a:latin typeface="UniversLTStd"/>
                          <a:ea typeface="Times New Roman"/>
                          <a:cs typeface="UniversLTStd"/>
                        </a:rPr>
                        <a:t>pasivo</a:t>
                      </a:r>
                      <a:r>
                        <a:rPr lang="es-ES_tradnl" sz="1800" dirty="0" smtClean="0">
                          <a:solidFill>
                            <a:srgbClr val="333333"/>
                          </a:solidFill>
                          <a:latin typeface="UniversLTStd"/>
                          <a:ea typeface="Times New Roman"/>
                          <a:cs typeface="UniversLTStd"/>
                        </a:rPr>
                        <a:t> se diferenciarán con la debida separación: el </a:t>
                      </a:r>
                      <a:r>
                        <a:rPr lang="es-ES_tradnl" sz="1800" b="1" dirty="0" smtClean="0">
                          <a:solidFill>
                            <a:srgbClr val="333333"/>
                          </a:solidFill>
                          <a:latin typeface="UniversLTStd"/>
                          <a:ea typeface="Times New Roman"/>
                          <a:cs typeface="UniversLTStd"/>
                        </a:rPr>
                        <a:t>pasivo</a:t>
                      </a:r>
                      <a:r>
                        <a:rPr lang="es-ES_tradnl" sz="1800" dirty="0" smtClean="0">
                          <a:solidFill>
                            <a:srgbClr val="333333"/>
                          </a:solidFill>
                          <a:latin typeface="UniversLTStd"/>
                          <a:ea typeface="Times New Roman"/>
                          <a:cs typeface="UniversLTStd"/>
                        </a:rPr>
                        <a:t> </a:t>
                      </a:r>
                      <a:r>
                        <a:rPr lang="es-ES_tradnl" sz="1800" u="sng" dirty="0" smtClean="0">
                          <a:solidFill>
                            <a:srgbClr val="333333"/>
                          </a:solidFill>
                          <a:latin typeface="UniversLTStd"/>
                          <a:ea typeface="Times New Roman"/>
                          <a:cs typeface="UniversLTStd"/>
                        </a:rPr>
                        <a:t>no corriente</a:t>
                      </a:r>
                      <a:r>
                        <a:rPr lang="es-ES_tradnl" sz="1800" dirty="0" smtClean="0">
                          <a:solidFill>
                            <a:srgbClr val="333333"/>
                          </a:solidFill>
                          <a:latin typeface="UniversLTStd"/>
                          <a:ea typeface="Times New Roman"/>
                          <a:cs typeface="UniversLTStd"/>
                        </a:rPr>
                        <a:t> y el </a:t>
                      </a:r>
                      <a:r>
                        <a:rPr lang="es-ES_tradnl" sz="1800" b="1" dirty="0" smtClean="0">
                          <a:solidFill>
                            <a:srgbClr val="333333"/>
                          </a:solidFill>
                          <a:latin typeface="UniversLTStd"/>
                          <a:ea typeface="Times New Roman"/>
                          <a:cs typeface="UniversLTStd"/>
                        </a:rPr>
                        <a:t>pasivo</a:t>
                      </a:r>
                      <a:r>
                        <a:rPr lang="es-ES_tradnl" sz="1800" dirty="0" smtClean="0">
                          <a:solidFill>
                            <a:srgbClr val="333333"/>
                          </a:solidFill>
                          <a:latin typeface="UniversLTStd"/>
                          <a:ea typeface="Times New Roman"/>
                          <a:cs typeface="UniversLTStd"/>
                        </a:rPr>
                        <a:t> </a:t>
                      </a:r>
                      <a:r>
                        <a:rPr lang="es-ES_tradnl" sz="1800" u="sng" dirty="0" smtClean="0">
                          <a:solidFill>
                            <a:srgbClr val="333333"/>
                          </a:solidFill>
                          <a:latin typeface="UniversLTStd"/>
                          <a:ea typeface="Times New Roman"/>
                          <a:cs typeface="UniversLTStd"/>
                        </a:rPr>
                        <a:t>circulante o corriente</a:t>
                      </a:r>
                      <a:r>
                        <a:rPr lang="es-ES_tradnl" sz="1800" dirty="0" smtClean="0">
                          <a:solidFill>
                            <a:srgbClr val="333333"/>
                          </a:solidFill>
                          <a:latin typeface="UniversLTStd"/>
                          <a:ea typeface="Times New Roman"/>
                          <a:cs typeface="UniversLTStd"/>
                        </a:rPr>
                        <a:t>. En el </a:t>
                      </a:r>
                      <a:r>
                        <a:rPr lang="es-ES_tradnl" sz="1800" b="1" dirty="0" smtClean="0">
                          <a:solidFill>
                            <a:srgbClr val="FF00FF"/>
                          </a:solidFill>
                          <a:latin typeface="UniversLTStd"/>
                          <a:ea typeface="Times New Roman"/>
                          <a:cs typeface="UniversLTStd"/>
                        </a:rPr>
                        <a:t>patrimonio neto</a:t>
                      </a:r>
                      <a:r>
                        <a:rPr lang="es-ES_tradnl" sz="1800" dirty="0" smtClean="0">
                          <a:solidFill>
                            <a:srgbClr val="333333"/>
                          </a:solidFill>
                          <a:latin typeface="UniversLTStd"/>
                          <a:ea typeface="Times New Roman"/>
                          <a:cs typeface="UniversLTStd"/>
                        </a:rPr>
                        <a:t> se diferenciarán, al menos, los fondos propios de las restantes partidas que lo integran.</a:t>
                      </a:r>
                      <a:endParaRPr lang="es-ES_tradnl" sz="1800" dirty="0">
                        <a:solidFill>
                          <a:srgbClr val="333333"/>
                        </a:solidFill>
                        <a:latin typeface="Times New Roman"/>
                        <a:ea typeface="Times New Roman"/>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219200">
                <a:tc>
                  <a:txBody>
                    <a:bodyPr/>
                    <a:lstStyle/>
                    <a:p>
                      <a:pPr marL="342900" lvl="0" indent="-342900" algn="l">
                        <a:spcAft>
                          <a:spcPts val="0"/>
                        </a:spcAft>
                        <a:buFont typeface="Symbol"/>
                        <a:buChar char=""/>
                        <a:tabLst>
                          <a:tab pos="457200" algn="l"/>
                        </a:tabLst>
                      </a:pPr>
                      <a:r>
                        <a:rPr lang="es-ES" sz="2000" b="1" u="sng" dirty="0" smtClean="0">
                          <a:solidFill>
                            <a:srgbClr val="0000FF"/>
                          </a:solidFill>
                          <a:latin typeface="Verdana"/>
                          <a:ea typeface="Times New Roman"/>
                        </a:rPr>
                        <a:t>La cuenta de pérdidas y ganancias:</a:t>
                      </a:r>
                      <a:r>
                        <a:rPr lang="es-ES" sz="1800" dirty="0" smtClean="0">
                          <a:solidFill>
                            <a:srgbClr val="333333"/>
                          </a:solidFill>
                          <a:latin typeface="Verdana"/>
                          <a:ea typeface="Times New Roman"/>
                        </a:rPr>
                        <a:t> comprenderá, también con la debida separación, los </a:t>
                      </a:r>
                      <a:r>
                        <a:rPr lang="es-ES" sz="1800" b="1" dirty="0" smtClean="0">
                          <a:solidFill>
                            <a:srgbClr val="333333"/>
                          </a:solidFill>
                          <a:latin typeface="Verdana"/>
                          <a:ea typeface="Times New Roman"/>
                        </a:rPr>
                        <a:t>ingresos y gastos del ejercicio</a:t>
                      </a:r>
                      <a:r>
                        <a:rPr lang="es-ES" sz="1800" dirty="0" smtClean="0">
                          <a:solidFill>
                            <a:srgbClr val="333333"/>
                          </a:solidFill>
                          <a:latin typeface="Verdana"/>
                          <a:ea typeface="Times New Roman"/>
                        </a:rPr>
                        <a:t> y, por diferencias, el resultado del mismo, distinguiendo los resultados de explotación  de los que no lo sean. </a:t>
                      </a:r>
                      <a:endParaRPr lang="es-ES_tradnl" sz="1800" dirty="0" smtClean="0">
                        <a:latin typeface="Times New Roman"/>
                        <a:ea typeface="Times New Roman"/>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2"/>
                  </a:ext>
                </a:extLst>
              </a:tr>
              <a:tr h="670560">
                <a:tc>
                  <a:txBody>
                    <a:bodyPr/>
                    <a:lstStyle/>
                    <a:p>
                      <a:pPr marL="342900" lvl="0" indent="-342900" algn="l">
                        <a:spcAft>
                          <a:spcPts val="0"/>
                        </a:spcAft>
                        <a:buFont typeface="Symbol"/>
                        <a:buChar char=""/>
                        <a:tabLst>
                          <a:tab pos="457200" algn="l"/>
                        </a:tabLst>
                      </a:pPr>
                      <a:r>
                        <a:rPr lang="es-ES" sz="2000" b="1" u="sng" dirty="0" smtClean="0">
                          <a:solidFill>
                            <a:srgbClr val="0000FF"/>
                          </a:solidFill>
                          <a:latin typeface="Verdana"/>
                          <a:ea typeface="Times New Roman"/>
                        </a:rPr>
                        <a:t>estado que muestre los cambios en el patrimonio neto:</a:t>
                      </a:r>
                      <a:r>
                        <a:rPr lang="es-ES" sz="2000" b="1" dirty="0" smtClean="0">
                          <a:solidFill>
                            <a:srgbClr val="0000FF"/>
                          </a:solidFill>
                          <a:latin typeface="Verdana"/>
                          <a:ea typeface="Times New Roman"/>
                        </a:rPr>
                        <a:t> </a:t>
                      </a:r>
                      <a:r>
                        <a:rPr lang="es-ES" sz="1800" b="1" dirty="0" smtClean="0">
                          <a:solidFill>
                            <a:srgbClr val="FF00FF"/>
                          </a:solidFill>
                          <a:latin typeface="Verdana"/>
                          <a:ea typeface="Times New Roman"/>
                        </a:rPr>
                        <a:t>los ingresos y los gastos y los movimientos del patrimonio neto.</a:t>
                      </a:r>
                    </a:p>
                    <a:p>
                      <a:pPr marL="342900" lvl="0" indent="-342900" algn="l">
                        <a:spcAft>
                          <a:spcPts val="0"/>
                        </a:spcAft>
                        <a:buFont typeface="Wingdings" pitchFamily="2" charset="2"/>
                        <a:buChar char="Ø"/>
                        <a:tabLst>
                          <a:tab pos="457200" algn="l"/>
                        </a:tabLst>
                      </a:pPr>
                      <a:r>
                        <a:rPr lang="es-ES" sz="1800" b="1" u="sng" dirty="0" smtClean="0">
                          <a:solidFill>
                            <a:srgbClr val="993300"/>
                          </a:solidFill>
                          <a:latin typeface="Verdana"/>
                          <a:ea typeface="Times New Roman"/>
                        </a:rPr>
                        <a:t>No</a:t>
                      </a:r>
                      <a:r>
                        <a:rPr lang="es-ES" sz="1800" b="1" dirty="0" smtClean="0">
                          <a:solidFill>
                            <a:srgbClr val="993300"/>
                          </a:solidFill>
                          <a:latin typeface="Verdana"/>
                          <a:ea typeface="Times New Roman"/>
                        </a:rPr>
                        <a:t> obligatorio para PYMES (desde</a:t>
                      </a:r>
                      <a:r>
                        <a:rPr lang="es-ES" sz="1800" b="1" baseline="0" dirty="0" smtClean="0">
                          <a:solidFill>
                            <a:srgbClr val="993300"/>
                          </a:solidFill>
                          <a:latin typeface="Verdana"/>
                          <a:ea typeface="Times New Roman"/>
                        </a:rPr>
                        <a:t> 1/1/2016)</a:t>
                      </a:r>
                      <a:endParaRPr lang="es-ES_tradnl" sz="1800" dirty="0">
                        <a:solidFill>
                          <a:srgbClr val="333333"/>
                        </a:solidFill>
                        <a:latin typeface="Times New Roman"/>
                        <a:ea typeface="Times New Roman"/>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3">
                        <a:lumMod val="20000"/>
                        <a:lumOff val="80000"/>
                      </a:schemeClr>
                    </a:solidFill>
                  </a:tcPr>
                </a:tc>
                <a:extLst>
                  <a:ext uri="{0D108BD9-81ED-4DB2-BD59-A6C34878D82A}">
                    <a16:rowId xmlns="" xmlns:a16="http://schemas.microsoft.com/office/drawing/2014/main" val="10003"/>
                  </a:ext>
                </a:extLst>
              </a:tr>
              <a:tr h="670560">
                <a:tc>
                  <a:txBody>
                    <a:bodyPr/>
                    <a:lstStyle/>
                    <a:p>
                      <a:pPr marL="342900" lvl="0" indent="-342900" algn="l">
                        <a:spcAft>
                          <a:spcPts val="0"/>
                        </a:spcAft>
                        <a:buFont typeface="Symbol"/>
                        <a:buChar char=""/>
                        <a:tabLst>
                          <a:tab pos="457200" algn="l"/>
                        </a:tabLst>
                      </a:pPr>
                      <a:r>
                        <a:rPr lang="es-ES" sz="2000" b="1" u="sng" dirty="0" smtClean="0">
                          <a:solidFill>
                            <a:srgbClr val="0000FF"/>
                          </a:solidFill>
                          <a:latin typeface="Verdana"/>
                          <a:ea typeface="Times New Roman"/>
                        </a:rPr>
                        <a:t>el estado de flujos de efectivo:</a:t>
                      </a:r>
                      <a:r>
                        <a:rPr lang="es-ES" sz="1800" b="1" dirty="0" smtClean="0">
                          <a:solidFill>
                            <a:srgbClr val="0000FF"/>
                          </a:solidFill>
                          <a:latin typeface="Verdana"/>
                          <a:ea typeface="Times New Roman"/>
                        </a:rPr>
                        <a:t> </a:t>
                      </a:r>
                      <a:r>
                        <a:rPr lang="es-ES" sz="1800" b="1" dirty="0" smtClean="0">
                          <a:solidFill>
                            <a:srgbClr val="333333"/>
                          </a:solidFill>
                          <a:latin typeface="Verdana"/>
                          <a:ea typeface="Times New Roman"/>
                        </a:rPr>
                        <a:t>los cobros y los pagos. </a:t>
                      </a:r>
                      <a:r>
                        <a:rPr lang="es-ES" sz="1800" b="1" dirty="0" smtClean="0">
                          <a:solidFill>
                            <a:srgbClr val="993300"/>
                          </a:solidFill>
                          <a:latin typeface="Verdana"/>
                          <a:ea typeface="Times New Roman"/>
                        </a:rPr>
                        <a:t>(</a:t>
                      </a:r>
                      <a:r>
                        <a:rPr lang="es-ES" sz="1800" b="1" u="sng" dirty="0" smtClean="0">
                          <a:solidFill>
                            <a:srgbClr val="993300"/>
                          </a:solidFill>
                          <a:latin typeface="Verdana"/>
                          <a:ea typeface="Times New Roman"/>
                        </a:rPr>
                        <a:t>No</a:t>
                      </a:r>
                      <a:r>
                        <a:rPr lang="es-ES" sz="1800" b="1" dirty="0" smtClean="0">
                          <a:solidFill>
                            <a:srgbClr val="993300"/>
                          </a:solidFill>
                          <a:latin typeface="Verdana"/>
                          <a:ea typeface="Times New Roman"/>
                        </a:rPr>
                        <a:t> obligatorio para PYMES, desde 2008).</a:t>
                      </a:r>
                      <a:r>
                        <a:rPr lang="es-ES" sz="1800" dirty="0" smtClean="0">
                          <a:solidFill>
                            <a:srgbClr val="333333"/>
                          </a:solidFill>
                          <a:latin typeface="Verdana"/>
                          <a:ea typeface="Times New Roman"/>
                        </a:rPr>
                        <a:t> </a:t>
                      </a:r>
                      <a:endParaRPr lang="es-ES_tradnl" sz="1800" dirty="0">
                        <a:solidFill>
                          <a:srgbClr val="333333"/>
                        </a:solidFill>
                        <a:latin typeface="Times New Roman"/>
                        <a:ea typeface="Times New Roman"/>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4"/>
                  </a:ext>
                </a:extLst>
              </a:tr>
              <a:tr h="941832">
                <a:tc>
                  <a:txBody>
                    <a:bodyPr/>
                    <a:lstStyle/>
                    <a:p>
                      <a:pPr marL="342900" marR="0" lvl="0" indent="-342900" algn="l" defTabSz="914400" rtl="0" eaLnBrk="1" fontAlgn="auto" latinLnBrk="0" hangingPunct="1">
                        <a:lnSpc>
                          <a:spcPct val="100000"/>
                        </a:lnSpc>
                        <a:spcBef>
                          <a:spcPts val="0"/>
                        </a:spcBef>
                        <a:spcAft>
                          <a:spcPts val="0"/>
                        </a:spcAft>
                        <a:buClrTx/>
                        <a:buSzTx/>
                        <a:buFont typeface="Symbol"/>
                        <a:buChar char=""/>
                        <a:tabLst>
                          <a:tab pos="457200" algn="l"/>
                        </a:tabLst>
                        <a:defRPr/>
                      </a:pPr>
                      <a:r>
                        <a:rPr lang="es-ES" sz="2000" b="1" u="sng" dirty="0" smtClean="0">
                          <a:solidFill>
                            <a:srgbClr val="0000FF"/>
                          </a:solidFill>
                          <a:latin typeface="Verdana"/>
                          <a:ea typeface="Times New Roman"/>
                        </a:rPr>
                        <a:t>La memoria</a:t>
                      </a:r>
                      <a:r>
                        <a:rPr lang="es-ES" sz="2000" b="1" dirty="0" smtClean="0">
                          <a:solidFill>
                            <a:srgbClr val="0000FF"/>
                          </a:solidFill>
                          <a:latin typeface="Verdana"/>
                          <a:ea typeface="Times New Roman"/>
                        </a:rPr>
                        <a:t>:</a:t>
                      </a:r>
                      <a:r>
                        <a:rPr lang="es-ES" sz="2000" b="1" dirty="0" smtClean="0">
                          <a:solidFill>
                            <a:srgbClr val="333333"/>
                          </a:solidFill>
                          <a:latin typeface="Verdana"/>
                          <a:ea typeface="Times New Roman"/>
                        </a:rPr>
                        <a:t> </a:t>
                      </a:r>
                      <a:r>
                        <a:rPr lang="es-ES" sz="1800" b="1" dirty="0" smtClean="0">
                          <a:solidFill>
                            <a:srgbClr val="333333"/>
                          </a:solidFill>
                          <a:latin typeface="Verdana"/>
                          <a:ea typeface="Times New Roman"/>
                        </a:rPr>
                        <a:t>completará, ampliará y comentará la información contenida en los otros documentos que integran las cuentas anuales.</a:t>
                      </a:r>
                      <a:endParaRPr lang="es-ES_tradnl" sz="1800" dirty="0">
                        <a:solidFill>
                          <a:srgbClr val="333333"/>
                        </a:solidFill>
                        <a:latin typeface="Times New Roman"/>
                        <a:ea typeface="Times New Roman"/>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5"/>
                  </a:ext>
                </a:extLst>
              </a:tr>
            </a:tbl>
          </a:graphicData>
        </a:graphic>
      </p:graphicFrame>
      <p:sp>
        <p:nvSpPr>
          <p:cNvPr id="5" name="Text Box 4"/>
          <p:cNvSpPr txBox="1">
            <a:spLocks noChangeArrowheads="1"/>
          </p:cNvSpPr>
          <p:nvPr/>
        </p:nvSpPr>
        <p:spPr bwMode="auto">
          <a:xfrm>
            <a:off x="0" y="0"/>
            <a:ext cx="9906000" cy="400103"/>
          </a:xfrm>
          <a:prstGeom prst="rect">
            <a:avLst/>
          </a:prstGeom>
          <a:solidFill>
            <a:schemeClr val="accent1">
              <a:lumMod val="20000"/>
              <a:lumOff val="80000"/>
            </a:schemeClr>
          </a:solidFill>
          <a:ln w="9525">
            <a:noFill/>
            <a:miter lim="800000"/>
            <a:headEnd/>
            <a:tailEnd/>
          </a:ln>
        </p:spPr>
        <p:txBody>
          <a:bodyPr lIns="91434" tIns="45717" rIns="91434" bIns="45717">
            <a:spAutoFit/>
          </a:bodyPr>
          <a:lstStyle/>
          <a:p>
            <a:pPr algn="ctr"/>
            <a:r>
              <a:rPr lang="es-ES" b="1" dirty="0" smtClean="0">
                <a:solidFill>
                  <a:srgbClr val="000066"/>
                </a:solidFill>
                <a:latin typeface="Arial" pitchFamily="34" charset="0"/>
                <a:cs typeface="Arial" pitchFamily="34" charset="0"/>
              </a:rPr>
              <a:t>OBLIGACIONES CONTABLES Y REGISTRALES (IS)-2 </a:t>
            </a:r>
            <a:endParaRPr lang="es-ES_tradnl" b="1" dirty="0" smtClean="0">
              <a:solidFill>
                <a:srgbClr val="000066"/>
              </a:solidFill>
              <a:latin typeface="Arial" pitchFamily="34" charset="0"/>
              <a:cs typeface="Arial" pitchFamily="34" charset="0"/>
            </a:endParaRPr>
          </a:p>
        </p:txBody>
      </p:sp>
    </p:spTree>
    <p:extLst>
      <p:ext uri="{BB962C8B-B14F-4D97-AF65-F5344CB8AC3E}">
        <p14:creationId xmlns="" xmlns:p14="http://schemas.microsoft.com/office/powerpoint/2010/main" val="1722989506"/>
      </p:ext>
    </p:extLst>
  </p:cSld>
  <p:clrMapOvr>
    <a:masterClrMapping/>
  </p:clrMapOvr>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00800"/>
            <a:ext cx="2311400" cy="476250"/>
          </a:xfrm>
        </p:spPr>
        <p:txBody>
          <a:bodyPr/>
          <a:lstStyle/>
          <a:p>
            <a:pPr>
              <a:defRPr/>
            </a:pPr>
            <a:fld id="{54479640-FEDE-49ED-98DE-395E8EC31C01}" type="slidenum">
              <a:rPr lang="es-ES"/>
              <a:pPr>
                <a:defRPr/>
              </a:pPr>
              <a:t>445</a:t>
            </a:fld>
            <a:endParaRPr lang="es-ES" dirty="0"/>
          </a:p>
        </p:txBody>
      </p:sp>
      <p:graphicFrame>
        <p:nvGraphicFramePr>
          <p:cNvPr id="8" name="7 Tabla"/>
          <p:cNvGraphicFramePr>
            <a:graphicFrameLocks noGrp="1"/>
          </p:cNvGraphicFramePr>
          <p:nvPr>
            <p:extLst>
              <p:ext uri="{D42A27DB-BD31-4B8C-83A1-F6EECF244321}">
                <p14:modId xmlns="" xmlns:p14="http://schemas.microsoft.com/office/powerpoint/2010/main" val="4265720780"/>
              </p:ext>
            </p:extLst>
          </p:nvPr>
        </p:nvGraphicFramePr>
        <p:xfrm>
          <a:off x="228600" y="577484"/>
          <a:ext cx="9372600" cy="5428712"/>
        </p:xfrm>
        <a:graphic>
          <a:graphicData uri="http://schemas.openxmlformats.org/drawingml/2006/table">
            <a:tbl>
              <a:tblPr firstRow="1" bandRow="1">
                <a:tableStyleId>{5C22544A-7EE6-4342-B048-85BDC9FD1C3A}</a:tableStyleId>
              </a:tblPr>
              <a:tblGrid>
                <a:gridCol w="2133600">
                  <a:extLst>
                    <a:ext uri="{9D8B030D-6E8A-4147-A177-3AD203B41FA5}">
                      <a16:colId xmlns="" xmlns:a16="http://schemas.microsoft.com/office/drawing/2014/main" val="20000"/>
                    </a:ext>
                  </a:extLst>
                </a:gridCol>
                <a:gridCol w="7239000">
                  <a:extLst>
                    <a:ext uri="{9D8B030D-6E8A-4147-A177-3AD203B41FA5}">
                      <a16:colId xmlns="" xmlns:a16="http://schemas.microsoft.com/office/drawing/2014/main" val="20001"/>
                    </a:ext>
                  </a:extLst>
                </a:gridCol>
              </a:tblGrid>
              <a:tr h="396240">
                <a:tc>
                  <a:txBody>
                    <a:bodyPr/>
                    <a:lstStyle/>
                    <a:p>
                      <a:pPr marL="457200" marR="0" lvl="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400" u="none" kern="1200" dirty="0" smtClean="0">
                          <a:solidFill>
                            <a:srgbClr val="FFFF00"/>
                          </a:solidFill>
                          <a:effectLst>
                            <a:outerShdw blurRad="38100" dist="38100" dir="2700000" algn="tl">
                              <a:srgbClr val="000000">
                                <a:alpha val="43137"/>
                              </a:srgbClr>
                            </a:outerShdw>
                          </a:effectLst>
                          <a:latin typeface="+mn-lt"/>
                          <a:ea typeface="+mn-ea"/>
                          <a:cs typeface="+mn-cs"/>
                        </a:rPr>
                        <a:t>R M</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457200" marR="0" lvl="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 sz="2000" b="1" u="none" kern="1200" dirty="0" smtClean="0">
                          <a:solidFill>
                            <a:schemeClr val="lt1"/>
                          </a:solidFill>
                          <a:latin typeface="+mn-lt"/>
                          <a:ea typeface="+mn-ea"/>
                          <a:cs typeface="+mn-cs"/>
                        </a:rPr>
                        <a:t>DILIGENCIADO Y DEPÓSITO en el RM. </a:t>
                      </a:r>
                      <a:r>
                        <a:rPr lang="es-ES" sz="2000" b="1" u="sng" kern="1200" dirty="0" smtClean="0">
                          <a:solidFill>
                            <a:schemeClr val="lt1"/>
                          </a:solidFill>
                          <a:latin typeface="+mn-lt"/>
                          <a:ea typeface="+mn-ea"/>
                          <a:cs typeface="+mn-cs"/>
                        </a:rPr>
                        <a:t>PLAZOS</a:t>
                      </a:r>
                      <a:r>
                        <a:rPr lang="es-ES" sz="2000" b="1" u="none" kern="1200" dirty="0" smtClean="0">
                          <a:solidFill>
                            <a:schemeClr val="lt1"/>
                          </a:solidFill>
                          <a:latin typeface="+mn-lt"/>
                          <a:ea typeface="+mn-ea"/>
                          <a:cs typeface="+mn-cs"/>
                        </a:rPr>
                        <a:t>:</a:t>
                      </a:r>
                      <a:endParaRPr lang="es-ES_tradnl" sz="2000" u="sng" kern="1200" dirty="0" smtClean="0">
                        <a:solidFill>
                          <a:schemeClr val="tx1"/>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4705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2400" b="1" u="sng" kern="1200" dirty="0" smtClean="0">
                          <a:solidFill>
                            <a:schemeClr val="tx1"/>
                          </a:solidFill>
                          <a:latin typeface="+mn-lt"/>
                          <a:ea typeface="+mn-ea"/>
                          <a:cs typeface="+mn-cs"/>
                        </a:rPr>
                        <a:t>Diligenciado</a:t>
                      </a:r>
                    </a:p>
                    <a:p>
                      <a:pPr marL="0" marR="0" lvl="0" indent="0" algn="l" defTabSz="914400" rtl="0" eaLnBrk="1" fontAlgn="auto" latinLnBrk="0" hangingPunct="1">
                        <a:lnSpc>
                          <a:spcPct val="100000"/>
                        </a:lnSpc>
                        <a:spcBef>
                          <a:spcPts val="0"/>
                        </a:spcBef>
                        <a:spcAft>
                          <a:spcPts val="0"/>
                        </a:spcAft>
                        <a:buClrTx/>
                        <a:buSzTx/>
                        <a:buFontTx/>
                        <a:buNone/>
                        <a:tabLst/>
                        <a:defRPr/>
                      </a:pPr>
                      <a:r>
                        <a:rPr lang="es-ES" sz="2000" b="1" kern="1200" dirty="0" smtClean="0">
                          <a:solidFill>
                            <a:schemeClr val="tx1"/>
                          </a:solidFill>
                          <a:latin typeface="+mn-lt"/>
                          <a:ea typeface="+mn-ea"/>
                          <a:cs typeface="+mn-cs"/>
                        </a:rPr>
                        <a:t>de</a:t>
                      </a:r>
                      <a:r>
                        <a:rPr lang="es-ES" sz="2000" b="1" kern="1200" baseline="0" dirty="0" smtClean="0">
                          <a:solidFill>
                            <a:schemeClr val="tx1"/>
                          </a:solidFill>
                          <a:latin typeface="+mn-lt"/>
                          <a:ea typeface="+mn-ea"/>
                          <a:cs typeface="+mn-cs"/>
                        </a:rPr>
                        <a:t> los Libros Obligatorios</a:t>
                      </a:r>
                      <a:endParaRPr lang="es-ES" sz="2000" b="1" kern="120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s-ES" sz="1800" b="1" kern="1200" dirty="0" smtClean="0">
                        <a:solidFill>
                          <a:srgbClr val="FFFF00"/>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ES" sz="1800" b="1" kern="1200" dirty="0" smtClean="0">
                          <a:solidFill>
                            <a:srgbClr val="FFFF00"/>
                          </a:solidFill>
                          <a:latin typeface="+mn-lt"/>
                          <a:ea typeface="+mn-ea"/>
                          <a:cs typeface="+mn-cs"/>
                        </a:rPr>
                        <a:t>En el </a:t>
                      </a:r>
                      <a:r>
                        <a:rPr lang="es-ES" sz="1800" b="1" u="sng" kern="1200" dirty="0" smtClean="0">
                          <a:solidFill>
                            <a:srgbClr val="FFFF00"/>
                          </a:solidFill>
                          <a:latin typeface="+mn-lt"/>
                          <a:ea typeface="+mn-ea"/>
                          <a:cs typeface="+mn-cs"/>
                        </a:rPr>
                        <a:t>Registro Mercantil (RM)</a:t>
                      </a:r>
                      <a:r>
                        <a:rPr lang="es-ES" sz="1800" b="1" kern="1200" dirty="0" smtClean="0">
                          <a:solidFill>
                            <a:srgbClr val="FFFF00"/>
                          </a:solidFill>
                          <a:latin typeface="+mn-lt"/>
                          <a:ea typeface="+mn-ea"/>
                          <a:cs typeface="+mn-cs"/>
                        </a:rPr>
                        <a:t> </a:t>
                      </a:r>
                      <a:endParaRPr lang="es-ES_tradnl" sz="1800" kern="1200" dirty="0">
                        <a:solidFill>
                          <a:srgbClr val="FFFF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q"/>
                      </a:pPr>
                      <a:r>
                        <a:rPr lang="es-ES" sz="1800" kern="1200" dirty="0" smtClean="0">
                          <a:solidFill>
                            <a:srgbClr val="000066"/>
                          </a:solidFill>
                          <a:latin typeface="+mn-lt"/>
                          <a:ea typeface="+mn-ea"/>
                          <a:cs typeface="+mn-cs"/>
                        </a:rPr>
                        <a:t> Los libros mercantiles obligatorios deberán ser </a:t>
                      </a:r>
                      <a:r>
                        <a:rPr lang="es-ES" sz="1800" b="1" kern="1200" dirty="0" smtClean="0">
                          <a:solidFill>
                            <a:srgbClr val="000066"/>
                          </a:solidFill>
                          <a:latin typeface="+mn-lt"/>
                          <a:ea typeface="+mn-ea"/>
                          <a:cs typeface="+mn-cs"/>
                        </a:rPr>
                        <a:t>presentados en el </a:t>
                      </a:r>
                      <a:r>
                        <a:rPr lang="es-ES" sz="1800" b="1" u="sng" kern="1200" dirty="0" smtClean="0">
                          <a:solidFill>
                            <a:srgbClr val="000066"/>
                          </a:solidFill>
                          <a:latin typeface="+mn-lt"/>
                          <a:ea typeface="+mn-ea"/>
                          <a:cs typeface="+mn-cs"/>
                        </a:rPr>
                        <a:t>Registro Mercantil</a:t>
                      </a:r>
                      <a:r>
                        <a:rPr lang="es-ES" sz="1800" kern="1200" dirty="0" smtClean="0">
                          <a:solidFill>
                            <a:srgbClr val="000066"/>
                          </a:solidFill>
                          <a:latin typeface="+mn-lt"/>
                          <a:ea typeface="+mn-ea"/>
                          <a:cs typeface="+mn-cs"/>
                        </a:rPr>
                        <a:t> </a:t>
                      </a:r>
                      <a:r>
                        <a:rPr lang="es-ES" sz="1800" u="sng" kern="1200" dirty="0" smtClean="0">
                          <a:solidFill>
                            <a:srgbClr val="000066"/>
                          </a:solidFill>
                          <a:latin typeface="+mn-lt"/>
                          <a:ea typeface="+mn-ea"/>
                          <a:cs typeface="+mn-cs"/>
                        </a:rPr>
                        <a:t>del lugar donde tuvieren su domicilio:</a:t>
                      </a:r>
                      <a:endParaRPr lang="es-ES" sz="1800" kern="1200" dirty="0" smtClean="0">
                        <a:solidFill>
                          <a:srgbClr val="000066"/>
                        </a:solidFill>
                        <a:latin typeface="+mn-lt"/>
                        <a:ea typeface="+mn-ea"/>
                        <a:cs typeface="+mn-cs"/>
                      </a:endParaRPr>
                    </a:p>
                    <a:p>
                      <a:pPr marL="342900" indent="-342900">
                        <a:buFont typeface="+mj-lt"/>
                        <a:buAutoNum type="arabicPeriod"/>
                      </a:pPr>
                      <a:r>
                        <a:rPr lang="es-ES" sz="1800" kern="1200" dirty="0" smtClean="0">
                          <a:solidFill>
                            <a:srgbClr val="000066"/>
                          </a:solidFill>
                          <a:latin typeface="+mn-lt"/>
                          <a:ea typeface="+mn-ea"/>
                          <a:cs typeface="+mn-cs"/>
                        </a:rPr>
                        <a:t>para que </a:t>
                      </a:r>
                      <a:r>
                        <a:rPr lang="es-ES" sz="1800" b="1" kern="1200" dirty="0" smtClean="0">
                          <a:solidFill>
                            <a:srgbClr val="FF0000"/>
                          </a:solidFill>
                          <a:latin typeface="+mn-lt"/>
                          <a:ea typeface="+mn-ea"/>
                          <a:cs typeface="+mn-cs"/>
                        </a:rPr>
                        <a:t>antes</a:t>
                      </a:r>
                      <a:r>
                        <a:rPr lang="es-ES" sz="1800" kern="1200" dirty="0" smtClean="0">
                          <a:solidFill>
                            <a:srgbClr val="000066"/>
                          </a:solidFill>
                          <a:latin typeface="+mn-lt"/>
                          <a:ea typeface="+mn-ea"/>
                          <a:cs typeface="+mn-cs"/>
                        </a:rPr>
                        <a:t> de su utilización se ponga en el primer folio diligencia de los que tuviere el libro y, en todas las hojas de cada libro, el sello del registro, </a:t>
                      </a:r>
                    </a:p>
                    <a:p>
                      <a:pPr marL="342900" indent="-342900">
                        <a:buFont typeface="+mj-lt"/>
                        <a:buAutoNum type="arabicPeriod"/>
                      </a:pPr>
                      <a:r>
                        <a:rPr lang="es-ES" sz="1800" b="1" kern="1200" dirty="0" smtClean="0">
                          <a:solidFill>
                            <a:srgbClr val="000066"/>
                          </a:solidFill>
                          <a:latin typeface="+mn-lt"/>
                          <a:ea typeface="+mn-ea"/>
                          <a:cs typeface="+mn-cs"/>
                        </a:rPr>
                        <a:t>siendo válida</a:t>
                      </a:r>
                      <a:r>
                        <a:rPr lang="es-ES" sz="1800" kern="1200" dirty="0" smtClean="0">
                          <a:solidFill>
                            <a:srgbClr val="000066"/>
                          </a:solidFill>
                          <a:latin typeface="+mn-lt"/>
                          <a:ea typeface="+mn-ea"/>
                          <a:cs typeface="+mn-cs"/>
                        </a:rPr>
                        <a:t> su cumplimentación y </a:t>
                      </a:r>
                      <a:r>
                        <a:rPr lang="es-ES" sz="1800" b="1" kern="1200" dirty="0" smtClean="0">
                          <a:solidFill>
                            <a:srgbClr val="FF0000"/>
                          </a:solidFill>
                          <a:latin typeface="+mn-lt"/>
                          <a:ea typeface="+mn-ea"/>
                          <a:cs typeface="+mn-cs"/>
                        </a:rPr>
                        <a:t>posterior</a:t>
                      </a:r>
                      <a:r>
                        <a:rPr lang="es-ES" sz="1800" b="1" kern="1200" dirty="0" smtClean="0">
                          <a:solidFill>
                            <a:srgbClr val="000066"/>
                          </a:solidFill>
                          <a:latin typeface="+mn-lt"/>
                          <a:ea typeface="+mn-ea"/>
                          <a:cs typeface="+mn-cs"/>
                        </a:rPr>
                        <a:t> diligenciado</a:t>
                      </a:r>
                      <a:r>
                        <a:rPr lang="es-ES" sz="1800" kern="1200" dirty="0" smtClean="0">
                          <a:solidFill>
                            <a:srgbClr val="000066"/>
                          </a:solidFill>
                          <a:latin typeface="+mn-lt"/>
                          <a:ea typeface="+mn-ea"/>
                          <a:cs typeface="+mn-cs"/>
                        </a:rPr>
                        <a:t> </a:t>
                      </a:r>
                      <a:r>
                        <a:rPr lang="es-ES" sz="1800" u="sng" kern="1200" dirty="0" smtClean="0">
                          <a:solidFill>
                            <a:srgbClr val="000066"/>
                          </a:solidFill>
                          <a:latin typeface="+mn-lt"/>
                          <a:ea typeface="+mn-ea"/>
                          <a:cs typeface="+mn-cs"/>
                        </a:rPr>
                        <a:t>antes de que transcurran los </a:t>
                      </a:r>
                      <a:r>
                        <a:rPr lang="es-ES" sz="1800" b="1" u="sng" kern="1200" dirty="0" smtClean="0">
                          <a:solidFill>
                            <a:srgbClr val="FF0000"/>
                          </a:solidFill>
                          <a:latin typeface="+mn-lt"/>
                          <a:ea typeface="+mn-ea"/>
                          <a:cs typeface="+mn-cs"/>
                        </a:rPr>
                        <a:t>cuatro meses</a:t>
                      </a:r>
                      <a:r>
                        <a:rPr lang="es-ES" sz="1800" u="sng" kern="1200" dirty="0" smtClean="0">
                          <a:solidFill>
                            <a:srgbClr val="FF0000"/>
                          </a:solidFill>
                          <a:latin typeface="+mn-lt"/>
                          <a:ea typeface="+mn-ea"/>
                          <a:cs typeface="+mn-cs"/>
                        </a:rPr>
                        <a:t> </a:t>
                      </a:r>
                      <a:r>
                        <a:rPr lang="es-ES" sz="1800" u="sng" kern="1200" dirty="0" smtClean="0">
                          <a:solidFill>
                            <a:srgbClr val="000066"/>
                          </a:solidFill>
                          <a:latin typeface="+mn-lt"/>
                          <a:ea typeface="+mn-ea"/>
                          <a:cs typeface="+mn-cs"/>
                        </a:rPr>
                        <a:t>siguientes a la fecha de cierre del ejercicio </a:t>
                      </a:r>
                      <a:r>
                        <a:rPr lang="es-ES" sz="1800" kern="1200" dirty="0" smtClean="0">
                          <a:solidFill>
                            <a:srgbClr val="000066"/>
                          </a:solidFill>
                          <a:latin typeface="+mn-lt"/>
                          <a:ea typeface="+mn-ea"/>
                          <a:cs typeface="+mn-cs"/>
                        </a:rPr>
                        <a:t>.      </a:t>
                      </a:r>
                      <a:r>
                        <a:rPr lang="es-ES" sz="1800" b="1" kern="1200" dirty="0" smtClean="0">
                          <a:solidFill>
                            <a:srgbClr val="000066"/>
                          </a:solidFill>
                          <a:latin typeface="+mn-lt"/>
                          <a:ea typeface="+mn-ea"/>
                          <a:cs typeface="+mn-cs"/>
                        </a:rPr>
                        <a:t>(art. 27 del C de C)</a:t>
                      </a:r>
                      <a:endParaRPr lang="es-ES_tradnl" sz="1600" kern="1200" dirty="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4227956987"/>
                  </a:ext>
                </a:extLst>
              </a:tr>
              <a:tr h="1312276">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2400" b="1" u="sng" kern="1200" dirty="0" smtClean="0">
                          <a:solidFill>
                            <a:schemeClr val="tx1"/>
                          </a:solidFill>
                          <a:latin typeface="+mn-lt"/>
                          <a:ea typeface="+mn-ea"/>
                          <a:cs typeface="+mn-cs"/>
                        </a:rPr>
                        <a:t>Depósito</a:t>
                      </a:r>
                      <a:r>
                        <a:rPr lang="es-ES" sz="2400" b="1" kern="1200" dirty="0" smtClean="0">
                          <a:solidFill>
                            <a:schemeClr val="tx1"/>
                          </a:solidFill>
                          <a:latin typeface="+mn-lt"/>
                          <a:ea typeface="+mn-ea"/>
                          <a:cs typeface="+mn-cs"/>
                        </a:rPr>
                        <a:t> </a:t>
                      </a:r>
                      <a:r>
                        <a:rPr lang="es-ES" sz="2000" b="1" kern="1200" dirty="0" smtClean="0">
                          <a:solidFill>
                            <a:schemeClr val="tx1"/>
                          </a:solidFill>
                          <a:latin typeface="+mn-lt"/>
                          <a:ea typeface="+mn-ea"/>
                          <a:cs typeface="+mn-cs"/>
                        </a:rPr>
                        <a:t>de las Cuentas Anuales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s-ES" sz="1800" b="1" kern="1200" dirty="0" smtClean="0">
                        <a:solidFill>
                          <a:srgbClr val="FFFF00"/>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ES" sz="1800" b="1" kern="1200" dirty="0" smtClean="0">
                          <a:solidFill>
                            <a:srgbClr val="FFFF00"/>
                          </a:solidFill>
                          <a:latin typeface="+mn-lt"/>
                          <a:ea typeface="+mn-ea"/>
                          <a:cs typeface="+mn-cs"/>
                        </a:rPr>
                        <a:t>En el </a:t>
                      </a:r>
                      <a:r>
                        <a:rPr lang="es-ES" sz="1800" b="1" u="sng" kern="1200" dirty="0" smtClean="0">
                          <a:solidFill>
                            <a:srgbClr val="FFFF00"/>
                          </a:solidFill>
                          <a:latin typeface="+mn-lt"/>
                          <a:ea typeface="+mn-ea"/>
                          <a:cs typeface="+mn-cs"/>
                        </a:rPr>
                        <a:t>Registro Mercantil (RM)</a:t>
                      </a:r>
                      <a:r>
                        <a:rPr lang="es-ES" sz="1800" b="1" kern="1200" dirty="0" smtClean="0">
                          <a:solidFill>
                            <a:srgbClr val="FFFF00"/>
                          </a:solidFill>
                          <a:latin typeface="+mn-lt"/>
                          <a:ea typeface="+mn-ea"/>
                          <a:cs typeface="+mn-cs"/>
                        </a:rPr>
                        <a:t> </a:t>
                      </a:r>
                      <a:endParaRPr lang="es-ES_tradnl" sz="1800" kern="1200" dirty="0" smtClean="0">
                        <a:solidFill>
                          <a:srgbClr val="FFFF00"/>
                        </a:solidFill>
                        <a:latin typeface="+mn-lt"/>
                        <a:ea typeface="+mn-ea"/>
                        <a:cs typeface="+mn-cs"/>
                      </a:endParaRPr>
                    </a:p>
                    <a:p>
                      <a:pPr lvl="0"/>
                      <a:endParaRPr lang="es-ES_tradnl" sz="1800" kern="1200" dirty="0" smtClean="0">
                        <a:solidFill>
                          <a:srgbClr val="FFFF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marL="342900" indent="-342900">
                        <a:buFont typeface="+mj-lt"/>
                        <a:buAutoNum type="arabicPeriod"/>
                      </a:pPr>
                      <a:r>
                        <a:rPr lang="es-ES" sz="1800" b="1" kern="1200" dirty="0" smtClean="0">
                          <a:solidFill>
                            <a:srgbClr val="000066"/>
                          </a:solidFill>
                          <a:latin typeface="+mn-lt"/>
                          <a:ea typeface="+mn-ea"/>
                          <a:cs typeface="+mn-cs"/>
                        </a:rPr>
                        <a:t>Dentro del </a:t>
                      </a:r>
                      <a:r>
                        <a:rPr lang="es-ES" sz="1800" b="1" u="sng" kern="1200" dirty="0" smtClean="0">
                          <a:solidFill>
                            <a:srgbClr val="000066"/>
                          </a:solidFill>
                          <a:latin typeface="+mn-lt"/>
                          <a:ea typeface="+mn-ea"/>
                          <a:cs typeface="+mn-cs"/>
                        </a:rPr>
                        <a:t>mes  siguiente a su aprobación </a:t>
                      </a:r>
                      <a:r>
                        <a:rPr lang="es-ES" sz="1800" b="0" kern="1200" dirty="0" smtClean="0">
                          <a:solidFill>
                            <a:srgbClr val="000066"/>
                          </a:solidFill>
                          <a:latin typeface="+mn-lt"/>
                          <a:ea typeface="+mn-ea"/>
                          <a:cs typeface="+mn-cs"/>
                        </a:rPr>
                        <a:t>(</a:t>
                      </a:r>
                      <a:r>
                        <a:rPr lang="es-ES" sz="1800" b="0" u="sng" kern="1200" dirty="0" smtClean="0">
                          <a:solidFill>
                            <a:srgbClr val="000066"/>
                          </a:solidFill>
                          <a:latin typeface="+mn-lt"/>
                          <a:ea typeface="+mn-ea"/>
                          <a:cs typeface="+mn-cs"/>
                        </a:rPr>
                        <a:t>su aprobación</a:t>
                      </a:r>
                      <a:r>
                        <a:rPr lang="es-ES" sz="1800" b="0" kern="1200" dirty="0" smtClean="0">
                          <a:solidFill>
                            <a:srgbClr val="000066"/>
                          </a:solidFill>
                          <a:latin typeface="+mn-lt"/>
                          <a:ea typeface="+mn-ea"/>
                          <a:cs typeface="+mn-cs"/>
                        </a:rPr>
                        <a:t> se realizará en junta general, la cual deberá realizarse </a:t>
                      </a:r>
                      <a:r>
                        <a:rPr lang="es-ES" sz="1800" b="0" u="sng" kern="1200" dirty="0" smtClean="0">
                          <a:solidFill>
                            <a:srgbClr val="000066"/>
                          </a:solidFill>
                          <a:latin typeface="+mn-lt"/>
                          <a:ea typeface="+mn-ea"/>
                          <a:cs typeface="+mn-cs"/>
                        </a:rPr>
                        <a:t>dentro de los  6 meses</a:t>
                      </a:r>
                      <a:r>
                        <a:rPr lang="es-ES" sz="1800" b="0" kern="1200" dirty="0" smtClean="0">
                          <a:solidFill>
                            <a:srgbClr val="000066"/>
                          </a:solidFill>
                          <a:latin typeface="+mn-lt"/>
                          <a:ea typeface="+mn-ea"/>
                          <a:cs typeface="+mn-cs"/>
                        </a:rPr>
                        <a:t> desde el cierre del ejercicio económico). </a:t>
                      </a:r>
                      <a:r>
                        <a:rPr lang="es-ES" sz="1800" b="1" kern="1200" dirty="0" smtClean="0">
                          <a:solidFill>
                            <a:srgbClr val="000066"/>
                          </a:solidFill>
                          <a:latin typeface="+mn-lt"/>
                          <a:ea typeface="+mn-ea"/>
                          <a:cs typeface="+mn-cs"/>
                        </a:rPr>
                        <a:t>(Arts. 279, 272 y 169 RDLº 1/2010 TRLSC)    </a:t>
                      </a:r>
                      <a:r>
                        <a:rPr lang="es-ES" sz="1800" b="1" kern="1200" dirty="0" smtClean="0">
                          <a:solidFill>
                            <a:srgbClr val="FF0000"/>
                          </a:solidFill>
                          <a:latin typeface="+mn-lt"/>
                          <a:ea typeface="+mn-ea"/>
                          <a:cs typeface="+mn-cs"/>
                        </a:rPr>
                        <a:t>6 Meses</a:t>
                      </a:r>
                      <a:r>
                        <a:rPr lang="es-ES" sz="1800" b="1" kern="1200" baseline="0" dirty="0" smtClean="0">
                          <a:solidFill>
                            <a:srgbClr val="FF0000"/>
                          </a:solidFill>
                          <a:latin typeface="+mn-lt"/>
                          <a:ea typeface="+mn-ea"/>
                          <a:cs typeface="+mn-cs"/>
                        </a:rPr>
                        <a:t> + 1 Mes</a:t>
                      </a:r>
                      <a:endParaRPr lang="es-ES_tradnl" sz="1600" kern="120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188720">
                <a:tc vMerge="1">
                  <a:txBody>
                    <a:bodyPr/>
                    <a:lstStyle/>
                    <a:p>
                      <a:endParaRPr lang="es-ES_tradnl"/>
                    </a:p>
                  </a:txBody>
                  <a:tcPr/>
                </a:tc>
                <a:tc>
                  <a:txBody>
                    <a:bodyPr/>
                    <a:lstStyle/>
                    <a:p>
                      <a:pPr lvl="0"/>
                      <a:r>
                        <a:rPr lang="es-ES" sz="1800" kern="1200" dirty="0" smtClean="0">
                          <a:solidFill>
                            <a:srgbClr val="000066"/>
                          </a:solidFill>
                          <a:latin typeface="+mn-lt"/>
                          <a:ea typeface="+mn-ea"/>
                          <a:cs typeface="+mn-cs"/>
                        </a:rPr>
                        <a:t>En el caso de que el </a:t>
                      </a:r>
                      <a:r>
                        <a:rPr lang="es-ES" sz="1800" u="sng" kern="1200" dirty="0" smtClean="0">
                          <a:solidFill>
                            <a:srgbClr val="000066"/>
                          </a:solidFill>
                          <a:latin typeface="+mn-lt"/>
                          <a:ea typeface="+mn-ea"/>
                          <a:cs typeface="+mn-cs"/>
                        </a:rPr>
                        <a:t>ejercicio económico</a:t>
                      </a:r>
                      <a:r>
                        <a:rPr lang="es-ES" sz="1800" kern="1200" dirty="0" smtClean="0">
                          <a:solidFill>
                            <a:srgbClr val="000066"/>
                          </a:solidFill>
                          <a:latin typeface="+mn-lt"/>
                          <a:ea typeface="+mn-ea"/>
                          <a:cs typeface="+mn-cs"/>
                        </a:rPr>
                        <a:t> sea el </a:t>
                      </a:r>
                      <a:r>
                        <a:rPr lang="es-ES" sz="1800" b="1" u="sng" kern="1200" dirty="0" smtClean="0">
                          <a:solidFill>
                            <a:srgbClr val="000066"/>
                          </a:solidFill>
                          <a:latin typeface="+mn-lt"/>
                          <a:ea typeface="+mn-ea"/>
                          <a:cs typeface="+mn-cs"/>
                        </a:rPr>
                        <a:t>año natural</a:t>
                      </a:r>
                      <a:r>
                        <a:rPr lang="es-ES" sz="1800" kern="1200" dirty="0" smtClean="0">
                          <a:solidFill>
                            <a:srgbClr val="000066"/>
                          </a:solidFill>
                          <a:latin typeface="+mn-lt"/>
                          <a:ea typeface="+mn-ea"/>
                          <a:cs typeface="+mn-cs"/>
                        </a:rPr>
                        <a:t> (fin el 31/12/N): si la junta general es el último día del plazo (30-06-N+1) se depositarán en el registro mercantil en el mes siguiente (</a:t>
                      </a:r>
                      <a:r>
                        <a:rPr lang="es-ES" sz="1800" b="1" kern="1200" dirty="0" smtClean="0">
                          <a:solidFill>
                            <a:srgbClr val="FF0000"/>
                          </a:solidFill>
                          <a:latin typeface="+mn-lt"/>
                          <a:ea typeface="+mn-ea"/>
                          <a:cs typeface="+mn-cs"/>
                        </a:rPr>
                        <a:t>julio del año N+1</a:t>
                      </a:r>
                      <a:r>
                        <a:rPr lang="es-ES" sz="1800" kern="1200" dirty="0" smtClean="0">
                          <a:solidFill>
                            <a:srgbClr val="000066"/>
                          </a:solidFill>
                          <a:latin typeface="+mn-lt"/>
                          <a:ea typeface="+mn-ea"/>
                          <a:cs typeface="+mn-cs"/>
                        </a:rPr>
                        <a:t>).</a:t>
                      </a:r>
                      <a:endParaRPr lang="es-ES_tradnl" sz="1600"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bl>
          </a:graphicData>
        </a:graphic>
      </p:graphicFrame>
      <p:sp>
        <p:nvSpPr>
          <p:cNvPr id="5" name="Text Box 4"/>
          <p:cNvSpPr txBox="1">
            <a:spLocks noChangeArrowheads="1"/>
          </p:cNvSpPr>
          <p:nvPr/>
        </p:nvSpPr>
        <p:spPr bwMode="auto">
          <a:xfrm>
            <a:off x="0" y="0"/>
            <a:ext cx="9906000" cy="400103"/>
          </a:xfrm>
          <a:prstGeom prst="rect">
            <a:avLst/>
          </a:prstGeom>
          <a:solidFill>
            <a:schemeClr val="accent1">
              <a:lumMod val="20000"/>
              <a:lumOff val="80000"/>
            </a:schemeClr>
          </a:solidFill>
          <a:ln w="9525">
            <a:noFill/>
            <a:miter lim="800000"/>
            <a:headEnd/>
            <a:tailEnd/>
          </a:ln>
        </p:spPr>
        <p:txBody>
          <a:bodyPr lIns="91434" tIns="45717" rIns="91434" bIns="45717">
            <a:spAutoFit/>
          </a:bodyPr>
          <a:lstStyle/>
          <a:p>
            <a:pPr algn="ctr"/>
            <a:r>
              <a:rPr lang="es-ES" b="1" dirty="0" smtClean="0">
                <a:solidFill>
                  <a:srgbClr val="000066"/>
                </a:solidFill>
                <a:latin typeface="Arial" pitchFamily="34" charset="0"/>
                <a:cs typeface="Arial" pitchFamily="34" charset="0"/>
              </a:rPr>
              <a:t>OBLIGACIONES CONTABLES Y REGISTRALES (IS)-3 </a:t>
            </a:r>
            <a:endParaRPr lang="es-ES_tradnl" b="1" dirty="0" smtClean="0">
              <a:solidFill>
                <a:srgbClr val="000066"/>
              </a:solidFill>
              <a:latin typeface="Arial" pitchFamily="34" charset="0"/>
              <a:cs typeface="Arial" pitchFamily="34" charset="0"/>
            </a:endParaRPr>
          </a:p>
        </p:txBody>
      </p:sp>
    </p:spTree>
    <p:extLst>
      <p:ext uri="{BB962C8B-B14F-4D97-AF65-F5344CB8AC3E}">
        <p14:creationId xmlns="" xmlns:p14="http://schemas.microsoft.com/office/powerpoint/2010/main" val="3333562834"/>
      </p:ext>
    </p:extLst>
  </p:cSld>
  <p:clrMapOvr>
    <a:masterClrMapping/>
  </p:clrMapOvr>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446</a:t>
            </a:fld>
            <a:endParaRPr lang="es-ES" dirty="0"/>
          </a:p>
        </p:txBody>
      </p:sp>
      <p:sp>
        <p:nvSpPr>
          <p:cNvPr id="14341" name="Text Box 4"/>
          <p:cNvSpPr txBox="1">
            <a:spLocks noChangeArrowheads="1"/>
          </p:cNvSpPr>
          <p:nvPr/>
        </p:nvSpPr>
        <p:spPr bwMode="auto">
          <a:xfrm>
            <a:off x="0" y="1164610"/>
            <a:ext cx="9906000" cy="2492990"/>
          </a:xfrm>
          <a:prstGeom prst="rect">
            <a:avLst/>
          </a:prstGeom>
          <a:solidFill>
            <a:srgbClr val="CCFFFF"/>
          </a:solidFill>
          <a:ln w="9525">
            <a:noFill/>
            <a:miter lim="800000"/>
            <a:headEnd/>
            <a:tailEnd/>
          </a:ln>
        </p:spPr>
        <p:txBody>
          <a:bodyPr>
            <a:spAutoFit/>
          </a:bodyPr>
          <a:lstStyle/>
          <a:p>
            <a:pPr algn="ctr"/>
            <a:r>
              <a:rPr lang="es-ES_tradnl" sz="7200" dirty="0" smtClean="0">
                <a:solidFill>
                  <a:srgbClr val="000066"/>
                </a:solidFill>
              </a:rPr>
              <a:t>GESTIÓN del IS</a:t>
            </a:r>
          </a:p>
          <a:p>
            <a:pPr algn="ctr"/>
            <a:endParaRPr lang="es-ES_tradnl" dirty="0" smtClean="0">
              <a:solidFill>
                <a:srgbClr val="000066"/>
              </a:solidFill>
            </a:endParaRPr>
          </a:p>
          <a:p>
            <a:pPr marL="1143000" indent="-1143000">
              <a:buFont typeface="+mj-lt"/>
              <a:buAutoNum type="arabicPeriod" startAt="2"/>
            </a:pPr>
            <a:r>
              <a:rPr lang="es-ES_tradnl" sz="4000" dirty="0" smtClean="0">
                <a:solidFill>
                  <a:srgbClr val="FF0000"/>
                </a:solidFill>
              </a:rPr>
              <a:t>Declaraciones </a:t>
            </a:r>
            <a:r>
              <a:rPr lang="es-ES_tradnl" sz="3200" dirty="0" smtClean="0">
                <a:solidFill>
                  <a:srgbClr val="FF0000"/>
                </a:solidFill>
              </a:rPr>
              <a:t>(Autoliquidación)</a:t>
            </a:r>
          </a:p>
          <a:p>
            <a:pPr marL="1143000" indent="-1143000">
              <a:buFont typeface="+mj-lt"/>
              <a:buAutoNum type="arabicPeriod" startAt="2"/>
            </a:pPr>
            <a:endParaRPr lang="es-ES_tradnl" sz="2400" dirty="0" smtClean="0">
              <a:solidFill>
                <a:srgbClr val="FF0000"/>
              </a:solidFill>
            </a:endParaRPr>
          </a:p>
        </p:txBody>
      </p:sp>
      <p:sp>
        <p:nvSpPr>
          <p:cNvPr id="8" name="Rectangle 4"/>
          <p:cNvSpPr>
            <a:spLocks noChangeArrowheads="1"/>
          </p:cNvSpPr>
          <p:nvPr/>
        </p:nvSpPr>
        <p:spPr bwMode="auto">
          <a:xfrm>
            <a:off x="662522" y="76200"/>
            <a:ext cx="9014877" cy="658814"/>
          </a:xfrm>
          <a:prstGeom prst="rect">
            <a:avLst/>
          </a:prstGeom>
          <a:noFill/>
          <a:ln w="9525">
            <a:noFill/>
            <a:miter lim="800000"/>
            <a:headEnd/>
            <a:tailEnd/>
          </a:ln>
        </p:spPr>
        <p:txBody>
          <a:bodyPr anchor="ctr"/>
          <a:lstStyle/>
          <a:p>
            <a:pPr algn="ct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t>
            </a:r>
            <a:r>
              <a:rPr lang="es-ES_tradnl" sz="2800" b="1" dirty="0" smtClean="0">
                <a:solidFill>
                  <a:srgbClr val="FFFF00"/>
                </a:solidFill>
              </a:rPr>
              <a:t>IMPUESTO </a:t>
            </a:r>
            <a:r>
              <a:rPr lang="es-ES_tradnl" sz="2800" b="1" dirty="0">
                <a:solidFill>
                  <a:srgbClr val="FFFF00"/>
                </a:solidFill>
              </a:rPr>
              <a:t>SOBRE </a:t>
            </a:r>
            <a:r>
              <a:rPr lang="es-ES_tradnl" sz="2800" b="1" dirty="0" smtClean="0">
                <a:solidFill>
                  <a:srgbClr val="FFFF00"/>
                </a:solidFill>
              </a:rPr>
              <a:t>SOCIEDADES</a:t>
            </a:r>
            <a:r>
              <a:rPr lang="es-ES_tradnl" sz="2800" b="1" dirty="0" smtClean="0">
                <a:solidFill>
                  <a:schemeClr val="tx2"/>
                </a:solidFill>
              </a:rPr>
              <a:t/>
            </a:r>
            <a:br>
              <a:rPr lang="es-ES_tradnl" sz="2800" b="1" dirty="0" smtClean="0">
                <a:solidFill>
                  <a:schemeClr val="tx2"/>
                </a:solidFill>
              </a:rPr>
            </a:br>
            <a:r>
              <a:rPr lang="es-ES_tradnl" sz="4000" b="1" dirty="0" smtClean="0">
                <a:solidFill>
                  <a:srgbClr val="00CC00"/>
                </a:solidFill>
                <a:latin typeface="Times" pitchFamily="18" charset="0"/>
              </a:rPr>
              <a:t/>
            </a:r>
            <a:br>
              <a:rPr lang="es-ES_tradnl" sz="4000" b="1" dirty="0" smtClean="0">
                <a:solidFill>
                  <a:srgbClr val="00CC00"/>
                </a:solidFill>
                <a:latin typeface="Times" pitchFamily="18" charset="0"/>
              </a:rPr>
            </a:br>
            <a:r>
              <a:rPr lang="es-ES_tradnl" sz="4000" b="1" dirty="0" smtClean="0">
                <a:solidFill>
                  <a:srgbClr val="00CC00"/>
                </a:solidFill>
                <a:latin typeface="Times" pitchFamily="18" charset="0"/>
              </a:rPr>
              <a:t/>
            </a:r>
            <a:br>
              <a:rPr lang="es-ES_tradnl" sz="4000" b="1" dirty="0" smtClean="0">
                <a:solidFill>
                  <a:srgbClr val="00CC00"/>
                </a:solidFill>
                <a:latin typeface="Times" pitchFamily="18" charset="0"/>
              </a:rPr>
            </a:br>
            <a:endParaRPr lang="es-ES_tradnl" sz="8000" b="1" dirty="0"/>
          </a:p>
        </p:txBody>
      </p:sp>
    </p:spTree>
    <p:extLst>
      <p:ext uri="{BB962C8B-B14F-4D97-AF65-F5344CB8AC3E}">
        <p14:creationId xmlns="" xmlns:p14="http://schemas.microsoft.com/office/powerpoint/2010/main" val="378835608"/>
      </p:ext>
    </p:extLst>
  </p:cSld>
  <p:clrMapOvr>
    <a:masterClrMapping/>
  </p:clrMapOvr>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75DE4F27-0F59-4BE8-B281-66C824774291}" type="slidenum">
              <a:rPr lang="es-ES"/>
              <a:pPr>
                <a:defRPr/>
              </a:pPr>
              <a:t>447</a:t>
            </a:fld>
            <a:endParaRPr lang="es-ES" dirty="0"/>
          </a:p>
        </p:txBody>
      </p:sp>
      <p:sp>
        <p:nvSpPr>
          <p:cNvPr id="64516"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 sz="3600" dirty="0">
              <a:solidFill>
                <a:srgbClr val="FFFF66"/>
              </a:solidFill>
              <a:latin typeface="Arial" pitchFamily="34" charset="0"/>
            </a:endParaRPr>
          </a:p>
        </p:txBody>
      </p:sp>
      <p:sp>
        <p:nvSpPr>
          <p:cNvPr id="6" name="Text Box 3"/>
          <p:cNvSpPr txBox="1">
            <a:spLocks noChangeArrowheads="1"/>
          </p:cNvSpPr>
          <p:nvPr/>
        </p:nvSpPr>
        <p:spPr bwMode="auto">
          <a:xfrm>
            <a:off x="0" y="0"/>
            <a:ext cx="9906000" cy="830997"/>
          </a:xfrm>
          <a:prstGeom prst="rect">
            <a:avLst/>
          </a:prstGeom>
          <a:solidFill>
            <a:srgbClr val="FF0000"/>
          </a:solidFill>
          <a:ln w="9525">
            <a:noFill/>
            <a:miter lim="800000"/>
            <a:headEnd/>
            <a:tailEnd/>
          </a:ln>
        </p:spPr>
        <p:txBody>
          <a:bodyPr>
            <a:spAutoFit/>
          </a:bodyPr>
          <a:lstStyle/>
          <a:p>
            <a:pPr algn="ctr">
              <a:spcBef>
                <a:spcPct val="50000"/>
              </a:spcBef>
            </a:pPr>
            <a:r>
              <a:rPr lang="es-ES" sz="4800" dirty="0" smtClean="0"/>
              <a:t>Modelos de Autoliquidación</a:t>
            </a:r>
            <a:endParaRPr lang="es-ES" sz="4800" dirty="0"/>
          </a:p>
        </p:txBody>
      </p:sp>
      <p:graphicFrame>
        <p:nvGraphicFramePr>
          <p:cNvPr id="7" name="6 Tabla"/>
          <p:cNvGraphicFramePr>
            <a:graphicFrameLocks noGrp="1"/>
          </p:cNvGraphicFramePr>
          <p:nvPr>
            <p:extLst>
              <p:ext uri="{D42A27DB-BD31-4B8C-83A1-F6EECF244321}">
                <p14:modId xmlns="" xmlns:p14="http://schemas.microsoft.com/office/powerpoint/2010/main" val="2742283750"/>
              </p:ext>
            </p:extLst>
          </p:nvPr>
        </p:nvGraphicFramePr>
        <p:xfrm>
          <a:off x="228600" y="1371600"/>
          <a:ext cx="9525000" cy="3958919"/>
        </p:xfrm>
        <a:graphic>
          <a:graphicData uri="http://schemas.openxmlformats.org/drawingml/2006/table">
            <a:tbl>
              <a:tblPr/>
              <a:tblGrid>
                <a:gridCol w="4114800">
                  <a:extLst>
                    <a:ext uri="{9D8B030D-6E8A-4147-A177-3AD203B41FA5}">
                      <a16:colId xmlns="" xmlns:a16="http://schemas.microsoft.com/office/drawing/2014/main" val="20000"/>
                    </a:ext>
                  </a:extLst>
                </a:gridCol>
                <a:gridCol w="2514600">
                  <a:extLst>
                    <a:ext uri="{9D8B030D-6E8A-4147-A177-3AD203B41FA5}">
                      <a16:colId xmlns="" xmlns:a16="http://schemas.microsoft.com/office/drawing/2014/main" val="20001"/>
                    </a:ext>
                  </a:extLst>
                </a:gridCol>
                <a:gridCol w="2895600">
                  <a:extLst>
                    <a:ext uri="{9D8B030D-6E8A-4147-A177-3AD203B41FA5}">
                      <a16:colId xmlns="" xmlns:a16="http://schemas.microsoft.com/office/drawing/2014/main" val="20002"/>
                    </a:ext>
                  </a:extLst>
                </a:gridCol>
              </a:tblGrid>
              <a:tr h="609600">
                <a:tc>
                  <a:txBody>
                    <a:bodyPr/>
                    <a:lstStyle/>
                    <a:p>
                      <a:pPr algn="l">
                        <a:spcAft>
                          <a:spcPts val="0"/>
                        </a:spcAft>
                      </a:pPr>
                      <a:r>
                        <a:rPr lang="es-ES" sz="2400" b="1" dirty="0" smtClean="0">
                          <a:solidFill>
                            <a:srgbClr val="000000"/>
                          </a:solidFill>
                          <a:latin typeface="Arial"/>
                          <a:ea typeface="Times New Roman"/>
                          <a:cs typeface="Times New Roman"/>
                        </a:rPr>
                        <a:t>SOCIEDADES</a:t>
                      </a:r>
                      <a:endParaRPr lang="es-ES_tradnl" sz="2400" dirty="0">
                        <a:latin typeface="Times New Roman"/>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spcAft>
                          <a:spcPts val="0"/>
                        </a:spcAft>
                      </a:pPr>
                      <a:r>
                        <a:rPr lang="es-ES" sz="2400" b="1" dirty="0">
                          <a:solidFill>
                            <a:srgbClr val="000000"/>
                          </a:solidFill>
                          <a:latin typeface="Arial"/>
                          <a:ea typeface="Times New Roman"/>
                          <a:cs typeface="Times New Roman"/>
                        </a:rPr>
                        <a:t>MODELO</a:t>
                      </a:r>
                      <a:endParaRPr lang="es-ES_tradnl" sz="2400" dirty="0">
                        <a:latin typeface="Times New Roman"/>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spcAft>
                          <a:spcPts val="0"/>
                        </a:spcAft>
                      </a:pPr>
                      <a:r>
                        <a:rPr lang="es-ES" sz="2400" b="1" dirty="0">
                          <a:solidFill>
                            <a:srgbClr val="000000"/>
                          </a:solidFill>
                          <a:latin typeface="Arial"/>
                          <a:ea typeface="Times New Roman"/>
                          <a:cs typeface="Times New Roman"/>
                        </a:rPr>
                        <a:t>PLAZO</a:t>
                      </a:r>
                      <a:endParaRPr lang="es-ES_tradnl" sz="2400" dirty="0">
                        <a:latin typeface="Times New Roman"/>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0"/>
                  </a:ext>
                </a:extLst>
              </a:tr>
              <a:tr h="685800">
                <a:tc>
                  <a:txBody>
                    <a:bodyPr/>
                    <a:lstStyle/>
                    <a:p>
                      <a:pPr marL="342900" indent="-342900">
                        <a:spcAft>
                          <a:spcPts val="0"/>
                        </a:spcAft>
                        <a:buFont typeface="Wingdings" pitchFamily="2" charset="2"/>
                        <a:buChar char="v"/>
                      </a:pPr>
                      <a:r>
                        <a:rPr lang="es-ES" sz="3200" b="1" dirty="0" smtClean="0">
                          <a:solidFill>
                            <a:srgbClr val="000066"/>
                          </a:solidFill>
                          <a:latin typeface="Arial"/>
                          <a:ea typeface="Times New Roman"/>
                          <a:cs typeface="Times New Roman"/>
                        </a:rPr>
                        <a:t>EN GENERAL</a:t>
                      </a:r>
                      <a:endParaRPr lang="es-ES_tradnl" sz="3200" dirty="0">
                        <a:solidFill>
                          <a:srgbClr val="000066"/>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spcAft>
                          <a:spcPts val="0"/>
                        </a:spcAft>
                      </a:pPr>
                      <a:r>
                        <a:rPr lang="es-ES" sz="3600" b="1" dirty="0" smtClean="0">
                          <a:solidFill>
                            <a:schemeClr val="tx1"/>
                          </a:solidFill>
                          <a:latin typeface="Arial"/>
                          <a:ea typeface="Times New Roman"/>
                          <a:cs typeface="Times New Roman"/>
                        </a:rPr>
                        <a:t>200</a:t>
                      </a:r>
                      <a:r>
                        <a:rPr lang="es-ES" sz="3600" b="1" dirty="0" smtClean="0">
                          <a:solidFill>
                            <a:srgbClr val="FF0000"/>
                          </a:solidFill>
                          <a:latin typeface="Arial"/>
                          <a:ea typeface="Times New Roman"/>
                          <a:cs typeface="Times New Roman"/>
                        </a:rPr>
                        <a:t> </a:t>
                      </a:r>
                      <a:endParaRPr lang="es-ES_tradnl" sz="3600" dirty="0">
                        <a:solidFill>
                          <a:srgbClr val="FF0066"/>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a:txBody>
                    <a:bodyPr/>
                    <a:lstStyle/>
                    <a:p>
                      <a:pPr marL="342900" indent="-342900">
                        <a:spcAft>
                          <a:spcPts val="0"/>
                        </a:spcAft>
                        <a:buFont typeface="Wingdings" pitchFamily="2" charset="2"/>
                        <a:buChar char="ü"/>
                      </a:pPr>
                      <a:r>
                        <a:rPr lang="es-ES" sz="2000" b="1" kern="1200" dirty="0" smtClean="0">
                          <a:solidFill>
                            <a:srgbClr val="0000FF"/>
                          </a:solidFill>
                          <a:latin typeface="+mn-lt"/>
                          <a:ea typeface="+mn-ea"/>
                          <a:cs typeface="+mn-cs"/>
                        </a:rPr>
                        <a:t>25 días +  6 meses</a:t>
                      </a:r>
                      <a:endParaRPr lang="es-ES_tradnl" sz="2000" dirty="0">
                        <a:solidFill>
                          <a:srgbClr val="0000FF"/>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10001"/>
                  </a:ext>
                </a:extLst>
              </a:tr>
              <a:tr h="685800">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3200" b="1" dirty="0" smtClean="0">
                          <a:solidFill>
                            <a:srgbClr val="0000FF"/>
                          </a:solidFill>
                          <a:latin typeface="+mn-lt"/>
                          <a:ea typeface="Times New Roman"/>
                          <a:cs typeface="Times New Roman"/>
                        </a:rPr>
                        <a:t>RÉGIMEN DE  CONSOLIDACIÓN  FISCAL:</a:t>
                      </a:r>
                      <a:endParaRPr lang="es-ES_tradnl" sz="3200" dirty="0">
                        <a:solidFill>
                          <a:srgbClr val="000066"/>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66"/>
                    </a:solidFill>
                  </a:tcPr>
                </a:tc>
                <a:tc hMerge="1">
                  <a:txBody>
                    <a:bodyPr/>
                    <a:lstStyle/>
                    <a:p>
                      <a:pPr algn="ctr">
                        <a:spcAft>
                          <a:spcPts val="0"/>
                        </a:spcAft>
                      </a:pPr>
                      <a:endParaRPr lang="es-ES_tradnl" sz="2800" dirty="0">
                        <a:solidFill>
                          <a:srgbClr val="FF0066"/>
                        </a:solidFill>
                        <a:latin typeface="Times New Roman"/>
                        <a:ea typeface="Times New Roman"/>
                        <a:cs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hMerge="1">
                  <a:txBody>
                    <a:bodyPr/>
                    <a:lstStyle/>
                    <a:p>
                      <a:pPr marL="342900" indent="-342900">
                        <a:spcAft>
                          <a:spcPts val="0"/>
                        </a:spcAft>
                        <a:buFont typeface="Wingdings" pitchFamily="2" charset="2"/>
                        <a:buChar char="ü"/>
                      </a:pPr>
                      <a:endParaRPr lang="es-ES_tradnl" sz="1800" dirty="0">
                        <a:solidFill>
                          <a:srgbClr val="0000FF"/>
                        </a:solidFill>
                        <a:latin typeface="Times New Roman"/>
                        <a:ea typeface="Times New Roman"/>
                        <a:cs typeface="Times New Roman"/>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10002"/>
                  </a:ext>
                </a:extLst>
              </a:tr>
              <a:tr h="926499">
                <a:tc>
                  <a:txBody>
                    <a:bodyPr/>
                    <a:lstStyle/>
                    <a:p>
                      <a:pPr marL="342900" indent="-342900">
                        <a:spcAft>
                          <a:spcPts val="0"/>
                        </a:spcAft>
                        <a:buFont typeface="Wingdings" pitchFamily="2" charset="2"/>
                        <a:buChar char="v"/>
                      </a:pPr>
                      <a:r>
                        <a:rPr lang="es-ES" sz="2000" b="1" dirty="0" smtClean="0">
                          <a:solidFill>
                            <a:srgbClr val="FF0000"/>
                          </a:solidFill>
                          <a:latin typeface="Arial"/>
                          <a:ea typeface="Times New Roman"/>
                          <a:cs typeface="Times New Roman"/>
                        </a:rPr>
                        <a:t> </a:t>
                      </a:r>
                      <a:r>
                        <a:rPr lang="es-ES" sz="2000" b="1" dirty="0">
                          <a:solidFill>
                            <a:srgbClr val="FF0000"/>
                          </a:solidFill>
                          <a:latin typeface="Arial"/>
                          <a:ea typeface="Times New Roman"/>
                          <a:cs typeface="Times New Roman"/>
                        </a:rPr>
                        <a:t>La Dominante de un Grupo</a:t>
                      </a:r>
                      <a:endParaRPr lang="es-ES_tradnl" sz="2000" dirty="0">
                        <a:solidFill>
                          <a:srgbClr val="FF0000"/>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spcAft>
                          <a:spcPts val="0"/>
                        </a:spcAft>
                      </a:pPr>
                      <a:r>
                        <a:rPr lang="es-ES" sz="3600" b="1" dirty="0" smtClean="0">
                          <a:solidFill>
                            <a:schemeClr val="tx1"/>
                          </a:solidFill>
                          <a:latin typeface="Arial"/>
                          <a:ea typeface="Times New Roman"/>
                          <a:cs typeface="Times New Roman"/>
                        </a:rPr>
                        <a:t> 220</a:t>
                      </a:r>
                      <a:endParaRPr lang="es-ES_tradnl" sz="3600" dirty="0">
                        <a:solidFill>
                          <a:schemeClr val="tx1"/>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marL="342900" indent="-342900">
                        <a:spcAft>
                          <a:spcPts val="0"/>
                        </a:spcAft>
                        <a:buFont typeface="Wingdings" pitchFamily="2" charset="2"/>
                        <a:buChar char="ü"/>
                      </a:pPr>
                      <a:r>
                        <a:rPr lang="es-ES" sz="2000" b="1" kern="1200" dirty="0" smtClean="0">
                          <a:solidFill>
                            <a:srgbClr val="0000FF"/>
                          </a:solidFill>
                          <a:latin typeface="+mn-lt"/>
                          <a:ea typeface="+mn-ea"/>
                          <a:cs typeface="+mn-cs"/>
                        </a:rPr>
                        <a:t>25 días +  6 meses</a:t>
                      </a:r>
                      <a:endParaRPr lang="es-ES_tradnl" sz="2000" dirty="0">
                        <a:solidFill>
                          <a:srgbClr val="0000FF"/>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10003"/>
                  </a:ext>
                </a:extLst>
              </a:tr>
              <a:tr h="1051220">
                <a:tc>
                  <a:txBody>
                    <a:bodyPr/>
                    <a:lstStyle/>
                    <a:p>
                      <a:pPr marL="457200" indent="-457200">
                        <a:spcAft>
                          <a:spcPts val="0"/>
                        </a:spcAft>
                        <a:buFont typeface="Wingdings" pitchFamily="2" charset="2"/>
                        <a:buChar char="v"/>
                      </a:pPr>
                      <a:r>
                        <a:rPr lang="es-ES" sz="2000" b="1" dirty="0" smtClean="0">
                          <a:solidFill>
                            <a:srgbClr val="FF0000"/>
                          </a:solidFill>
                          <a:latin typeface="Arial"/>
                          <a:ea typeface="Times New Roman"/>
                          <a:cs typeface="Times New Roman"/>
                        </a:rPr>
                        <a:t>Los </a:t>
                      </a:r>
                      <a:r>
                        <a:rPr lang="es-ES" sz="2000" b="1" dirty="0">
                          <a:solidFill>
                            <a:srgbClr val="FF0000"/>
                          </a:solidFill>
                          <a:latin typeface="Arial"/>
                          <a:ea typeface="Times New Roman"/>
                          <a:cs typeface="Times New Roman"/>
                        </a:rPr>
                        <a:t>miembros del Grupo                                                   (incluida la dominante)</a:t>
                      </a:r>
                      <a:endParaRPr lang="es-ES_tradnl" sz="2000" dirty="0">
                        <a:solidFill>
                          <a:srgbClr val="FF0000"/>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spcAft>
                          <a:spcPts val="0"/>
                        </a:spcAft>
                      </a:pPr>
                      <a:r>
                        <a:rPr lang="es-ES" sz="3600" b="1" dirty="0">
                          <a:solidFill>
                            <a:schemeClr val="tx1"/>
                          </a:solidFill>
                          <a:latin typeface="Arial"/>
                          <a:ea typeface="Times New Roman"/>
                          <a:cs typeface="Times New Roman"/>
                        </a:rPr>
                        <a:t>200</a:t>
                      </a:r>
                      <a:endParaRPr lang="es-ES_tradnl" sz="3600" dirty="0">
                        <a:solidFill>
                          <a:schemeClr val="tx1"/>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a:txBody>
                    <a:bodyPr/>
                    <a:lstStyle/>
                    <a:p>
                      <a:pPr marL="342900" indent="-342900">
                        <a:spcAft>
                          <a:spcPts val="0"/>
                        </a:spcAft>
                        <a:buFont typeface="Wingdings" pitchFamily="2" charset="2"/>
                        <a:buChar char="ü"/>
                      </a:pPr>
                      <a:r>
                        <a:rPr lang="es-ES" sz="2000" b="1" kern="1200" dirty="0" smtClean="0">
                          <a:solidFill>
                            <a:srgbClr val="0000FF"/>
                          </a:solidFill>
                          <a:latin typeface="+mn-lt"/>
                          <a:ea typeface="+mn-ea"/>
                          <a:cs typeface="+mn-cs"/>
                        </a:rPr>
                        <a:t>25 días +  6 meses</a:t>
                      </a:r>
                      <a:endParaRPr lang="es-ES_tradnl" sz="2000" dirty="0">
                        <a:solidFill>
                          <a:srgbClr val="0000FF"/>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3273041574"/>
      </p:ext>
    </p:extLst>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02B15079-B0BC-462C-97A5-648334910574}" type="slidenum">
              <a:rPr lang="es-ES"/>
              <a:pPr>
                <a:defRPr/>
              </a:pPr>
              <a:t>448</a:t>
            </a:fld>
            <a:endParaRPr lang="es-ES"/>
          </a:p>
        </p:txBody>
      </p:sp>
      <p:sp>
        <p:nvSpPr>
          <p:cNvPr id="9" name="Rectangle 5"/>
          <p:cNvSpPr>
            <a:spLocks noChangeArrowheads="1"/>
          </p:cNvSpPr>
          <p:nvPr/>
        </p:nvSpPr>
        <p:spPr bwMode="auto">
          <a:xfrm>
            <a:off x="0" y="3276600"/>
            <a:ext cx="9906000" cy="3429000"/>
          </a:xfrm>
          <a:prstGeom prst="rect">
            <a:avLst/>
          </a:prstGeom>
          <a:noFill/>
          <a:ln w="9525">
            <a:noFill/>
            <a:miter lim="800000"/>
            <a:headEnd/>
            <a:tailEnd/>
          </a:ln>
        </p:spPr>
        <p:txBody>
          <a:bodyPr anchor="ctr" anchorCtr="1"/>
          <a:lstStyle/>
          <a:p>
            <a:pPr marL="742950" indent="-742950">
              <a:buFont typeface="Wingdings" pitchFamily="2" charset="2"/>
              <a:buChar char="ü"/>
            </a:pPr>
            <a:r>
              <a:rPr lang="es-ES_tradnl" sz="3600" dirty="0" smtClean="0">
                <a:solidFill>
                  <a:srgbClr val="FFFF66"/>
                </a:solidFill>
                <a:latin typeface="Arial" pitchFamily="34" charset="0"/>
              </a:rPr>
              <a:t>Art. 124 LIS</a:t>
            </a:r>
          </a:p>
          <a:p>
            <a:pPr marL="742950" indent="-742950">
              <a:buFont typeface="Wingdings" pitchFamily="2" charset="2"/>
              <a:buChar char="ü"/>
            </a:pPr>
            <a:endParaRPr lang="es-ES_tradnl" sz="3600" dirty="0" smtClean="0">
              <a:solidFill>
                <a:srgbClr val="FFFF66"/>
              </a:solidFill>
              <a:latin typeface="Arial" pitchFamily="34" charset="0"/>
            </a:endParaRPr>
          </a:p>
          <a:p>
            <a:pPr marL="457200" lvl="0" indent="-457200">
              <a:buFont typeface="Wingdings" pitchFamily="2" charset="2"/>
              <a:buChar char="Ø"/>
              <a:defRPr/>
            </a:pPr>
            <a:r>
              <a:rPr lang="es-ES" sz="2400" dirty="0" smtClean="0">
                <a:solidFill>
                  <a:srgbClr val="FFFF00"/>
                </a:solidFill>
                <a:effectLst>
                  <a:outerShdw blurRad="38100" dist="38100" dir="2700000" algn="tl">
                    <a:srgbClr val="000000"/>
                  </a:outerShdw>
                </a:effectLst>
                <a:latin typeface="Arial" charset="0"/>
              </a:rPr>
              <a:t>Modificado por art. 7 RD-ley 1/2015 y posteriormente por art. 63 Ley 48/2015 PGE-2016 (con efectos desde 1/1/2015): </a:t>
            </a:r>
          </a:p>
          <a:p>
            <a:pPr marL="457200" lvl="0" indent="-457200">
              <a:buFont typeface="Wingdings" pitchFamily="2" charset="2"/>
              <a:buChar char="§"/>
              <a:defRPr/>
            </a:pPr>
            <a:r>
              <a:rPr lang="es-ES" sz="2200" dirty="0" smtClean="0">
                <a:solidFill>
                  <a:srgbClr val="FFFF66"/>
                </a:solidFill>
                <a:effectLst>
                  <a:outerShdw blurRad="38100" dist="38100" dir="2700000" algn="tl">
                    <a:srgbClr val="000000">
                      <a:alpha val="43137"/>
                    </a:srgbClr>
                  </a:outerShdw>
                </a:effectLst>
                <a:latin typeface="Arial" charset="0"/>
              </a:rPr>
              <a:t>Para las entidades parcialmente exentas de los arts. 109 a 111 LIS, </a:t>
            </a:r>
          </a:p>
          <a:p>
            <a:pPr marL="457200" lvl="0" indent="-457200">
              <a:buFont typeface="Wingdings" pitchFamily="2" charset="2"/>
              <a:buChar char="§"/>
              <a:defRPr/>
            </a:pPr>
            <a:r>
              <a:rPr lang="es-ES" sz="1800" dirty="0" smtClean="0">
                <a:latin typeface="Arial" charset="0"/>
              </a:rPr>
              <a:t>originariamente la NLIS establecía que tenían que declarar en todo caso. </a:t>
            </a:r>
          </a:p>
          <a:p>
            <a:pPr marL="457200" lvl="0" indent="-457200">
              <a:buFont typeface="Wingdings" pitchFamily="2" charset="2"/>
              <a:buChar char="§"/>
              <a:defRPr/>
            </a:pPr>
            <a:r>
              <a:rPr lang="es-ES" sz="1800" dirty="0" smtClean="0">
                <a:latin typeface="Arial" charset="0"/>
              </a:rPr>
              <a:t>Se modificó dicha redacción original de la NLIS, mediante el RD ley 1/2015, y se volvió al sistema de 2014 pero el límite de los ingresos exentos se bajó de 100.000 € a 50.000 € </a:t>
            </a:r>
          </a:p>
          <a:p>
            <a:pPr marL="457200" lvl="0" indent="-457200">
              <a:buFont typeface="Wingdings" pitchFamily="2" charset="2"/>
              <a:buChar char="§"/>
              <a:defRPr/>
            </a:pPr>
            <a:r>
              <a:rPr lang="es-ES" sz="1800" dirty="0" smtClean="0">
                <a:latin typeface="Arial" charset="0"/>
              </a:rPr>
              <a:t>y posteriormente, mediante la Ley de PGE-2016 se establece </a:t>
            </a:r>
            <a:r>
              <a:rPr lang="es-ES" sz="1800" u="sng" dirty="0" smtClean="0">
                <a:latin typeface="Arial" charset="0"/>
              </a:rPr>
              <a:t>el límite  definitivo en 75.000 €.</a:t>
            </a:r>
            <a:r>
              <a:rPr lang="es-ES" sz="1800" dirty="0" smtClean="0">
                <a:latin typeface="Arial" charset="0"/>
              </a:rPr>
              <a:t> </a:t>
            </a:r>
          </a:p>
          <a:p>
            <a:pPr marL="457200" lvl="0" indent="-457200">
              <a:buFont typeface="Wingdings" pitchFamily="2" charset="2"/>
              <a:buChar char="§"/>
              <a:defRPr/>
            </a:pPr>
            <a:r>
              <a:rPr lang="es-ES" dirty="0" smtClean="0">
                <a:solidFill>
                  <a:srgbClr val="FFFF00"/>
                </a:solidFill>
                <a:effectLst>
                  <a:outerShdw blurRad="38100" dist="38100" dir="2700000" algn="tl">
                    <a:srgbClr val="000000">
                      <a:alpha val="43137"/>
                    </a:srgbClr>
                  </a:outerShdw>
                </a:effectLst>
                <a:latin typeface="Arial" charset="0"/>
              </a:rPr>
              <a:t>Con efectos desde 1/1/2015</a:t>
            </a:r>
            <a:r>
              <a:rPr lang="es-ES" sz="1800" dirty="0" smtClean="0">
                <a:latin typeface="Arial" charset="0"/>
              </a:rPr>
              <a:t>.</a:t>
            </a:r>
            <a:endParaRPr lang="es-ES" sz="1800" dirty="0" smtClean="0">
              <a:latin typeface="Arial" charset="0"/>
              <a:cs typeface="Times New Roman" pitchFamily="18" charset="0"/>
            </a:endParaRPr>
          </a:p>
          <a:p>
            <a:pPr marL="742950" indent="-742950">
              <a:buFont typeface="Wingdings" pitchFamily="2" charset="2"/>
              <a:buChar char="ü"/>
            </a:pPr>
            <a:endParaRPr lang="es-ES" sz="4000" dirty="0">
              <a:solidFill>
                <a:srgbClr val="FFFF66"/>
              </a:solidFill>
              <a:latin typeface="Arial" pitchFamily="34" charset="0"/>
            </a:endParaRPr>
          </a:p>
        </p:txBody>
      </p:sp>
      <p:graphicFrame>
        <p:nvGraphicFramePr>
          <p:cNvPr id="6" name="5 Tabla"/>
          <p:cNvGraphicFramePr>
            <a:graphicFrameLocks noGrp="1"/>
          </p:cNvGraphicFramePr>
          <p:nvPr/>
        </p:nvGraphicFramePr>
        <p:xfrm>
          <a:off x="228600" y="685800"/>
          <a:ext cx="9448800" cy="1676400"/>
        </p:xfrm>
        <a:graphic>
          <a:graphicData uri="http://schemas.openxmlformats.org/drawingml/2006/table">
            <a:tbl>
              <a:tblPr firstRow="1" bandRow="1">
                <a:tableStyleId>{7DF18680-E054-41AD-8BC1-D1AEF772440D}</a:tableStyleId>
              </a:tblPr>
              <a:tblGrid>
                <a:gridCol w="9448800">
                  <a:extLst>
                    <a:ext uri="{9D8B030D-6E8A-4147-A177-3AD203B41FA5}">
                      <a16:colId xmlns="" xmlns:a16="http://schemas.microsoft.com/office/drawing/2014/main" val="20000"/>
                    </a:ext>
                  </a:extLst>
                </a:gridCol>
              </a:tblGrid>
              <a:tr h="1676400">
                <a:tc>
                  <a:txBody>
                    <a:bodyPr/>
                    <a:lstStyle/>
                    <a:p>
                      <a:pPr marL="914400" indent="-914400" algn="ctr">
                        <a:buFont typeface="Wingdings" pitchFamily="2" charset="2"/>
                        <a:buChar char="q"/>
                      </a:pPr>
                      <a:r>
                        <a:rPr lang="es-ES_tradnl" sz="4800" b="1" kern="1200" baseline="0" dirty="0" smtClean="0">
                          <a:solidFill>
                            <a:schemeClr val="tx1"/>
                          </a:solidFill>
                          <a:latin typeface="+mn-lt"/>
                          <a:ea typeface="+mn-ea"/>
                          <a:cs typeface="+mn-cs"/>
                        </a:rPr>
                        <a:t>Declaraciones</a:t>
                      </a:r>
                      <a:endParaRPr lang="es-ES_tradnl" sz="4800" b="1" u="none" dirty="0">
                        <a:solidFill>
                          <a:srgbClr val="FFFF00"/>
                        </a:solidFill>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117238427"/>
      </p:ext>
    </p:extLst>
  </p:cSld>
  <p:clrMapOvr>
    <a:masterClrMapping/>
  </p:clrMapOvr>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02B15079-B0BC-462C-97A5-648334910574}" type="slidenum">
              <a:rPr lang="es-ES"/>
              <a:pPr>
                <a:defRPr/>
              </a:pPr>
              <a:t>449</a:t>
            </a:fld>
            <a:endParaRPr lang="es-ES" dirty="0"/>
          </a:p>
        </p:txBody>
      </p:sp>
      <p:sp>
        <p:nvSpPr>
          <p:cNvPr id="56324" name="Text Box 3"/>
          <p:cNvSpPr txBox="1">
            <a:spLocks noChangeArrowheads="1"/>
          </p:cNvSpPr>
          <p:nvPr/>
        </p:nvSpPr>
        <p:spPr bwMode="auto">
          <a:xfrm>
            <a:off x="0" y="4572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NOVEDADES EN GESTIÓN. </a:t>
            </a:r>
            <a:r>
              <a:rPr lang="es-ES" sz="2200" dirty="0" smtClean="0">
                <a:solidFill>
                  <a:srgbClr val="FF0000"/>
                </a:solidFill>
              </a:rPr>
              <a:t>DECLARACIONES IS</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600" dirty="0" smtClean="0">
                <a:solidFill>
                  <a:srgbClr val="FFFF66"/>
                </a:solidFill>
                <a:latin typeface="Arial" pitchFamily="34" charset="0"/>
              </a:rPr>
              <a:t>Art. 124 NUEVA LIS</a:t>
            </a:r>
            <a:endParaRPr lang="es-ES" sz="3600"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412578436"/>
              </p:ext>
            </p:extLst>
          </p:nvPr>
        </p:nvGraphicFramePr>
        <p:xfrm>
          <a:off x="76200" y="914400"/>
          <a:ext cx="9753599" cy="1310640"/>
        </p:xfrm>
        <a:graphic>
          <a:graphicData uri="http://schemas.openxmlformats.org/drawingml/2006/table">
            <a:tbl>
              <a:tblPr firstRow="1" bandRow="1">
                <a:tableStyleId>{7DF18680-E054-41AD-8BC1-D1AEF772440D}</a:tableStyleId>
              </a:tblPr>
              <a:tblGrid>
                <a:gridCol w="3352799">
                  <a:extLst>
                    <a:ext uri="{9D8B030D-6E8A-4147-A177-3AD203B41FA5}">
                      <a16:colId xmlns="" xmlns:a16="http://schemas.microsoft.com/office/drawing/2014/main" val="20000"/>
                    </a:ext>
                  </a:extLst>
                </a:gridCol>
                <a:gridCol w="6400800">
                  <a:extLst>
                    <a:ext uri="{9D8B030D-6E8A-4147-A177-3AD203B41FA5}">
                      <a16:colId xmlns="" xmlns:a16="http://schemas.microsoft.com/office/drawing/2014/main" val="20001"/>
                    </a:ext>
                  </a:extLst>
                </a:gridCol>
              </a:tblGrid>
              <a:tr h="365760">
                <a:tc>
                  <a:txBody>
                    <a:bodyPr/>
                    <a:lstStyle/>
                    <a:p>
                      <a:r>
                        <a:rPr lang="es-ES_tradnl" sz="2000" dirty="0" smtClean="0"/>
                        <a:t>CONCEPTOS</a:t>
                      </a:r>
                      <a:endParaRPr lang="es-ES_tradnl"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DECLARACIÓN  (Autoliquidación) de IS</a:t>
                      </a:r>
                      <a:endParaRPr lang="es-ES_tradnl"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99160">
                <a:tc>
                  <a:txBody>
                    <a:bodyPr/>
                    <a:lstStyle/>
                    <a:p>
                      <a:pPr marL="457200" indent="-457200">
                        <a:buFont typeface="Wingdings" pitchFamily="2" charset="2"/>
                        <a:buChar char="q"/>
                      </a:pPr>
                      <a:r>
                        <a:rPr lang="es-ES_tradnl" sz="2000" b="1" u="none" dirty="0" smtClean="0">
                          <a:solidFill>
                            <a:schemeClr val="tx1"/>
                          </a:solidFill>
                        </a:rPr>
                        <a:t>DECLARACIÓN IS de</a:t>
                      </a:r>
                    </a:p>
                    <a:p>
                      <a:pPr marL="457200" indent="-457200">
                        <a:buFont typeface="Wingdings" pitchFamily="2" charset="2"/>
                        <a:buChar char="v"/>
                      </a:pPr>
                      <a:r>
                        <a:rPr lang="es-ES_tradnl" sz="2000" b="1" u="none" dirty="0" smtClean="0">
                          <a:solidFill>
                            <a:srgbClr val="FFFF99"/>
                          </a:solidFill>
                          <a:effectLst>
                            <a:outerShdw blurRad="38100" dist="38100" dir="2700000" algn="tl">
                              <a:srgbClr val="000000">
                                <a:alpha val="43137"/>
                              </a:srgbClr>
                            </a:outerShdw>
                          </a:effectLst>
                        </a:rPr>
                        <a:t>Parcialmente Exentos</a:t>
                      </a:r>
                      <a:endParaRPr lang="es-ES_tradnl" sz="2000" b="1" u="none" dirty="0">
                        <a:solidFill>
                          <a:srgbClr val="FFFF99"/>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kern="1200" baseline="0" dirty="0" smtClean="0">
                          <a:solidFill>
                            <a:srgbClr val="000066"/>
                          </a:solidFill>
                          <a:latin typeface="+mn-lt"/>
                          <a:ea typeface="+mn-ea"/>
                          <a:cs typeface="+mn-cs"/>
                        </a:rPr>
                        <a:t>Los contribuyentes de los apartados 2, 3 y 4 del artículo 9 LIS estarán obligados a </a:t>
                      </a:r>
                      <a:r>
                        <a:rPr lang="es-ES_tradnl" sz="1800" b="1" u="sng" kern="1200" baseline="0" dirty="0" smtClean="0">
                          <a:solidFill>
                            <a:srgbClr val="FF0000"/>
                          </a:solidFill>
                          <a:latin typeface="+mn-lt"/>
                          <a:ea typeface="+mn-ea"/>
                          <a:cs typeface="+mn-cs"/>
                        </a:rPr>
                        <a:t>declarar</a:t>
                      </a:r>
                      <a:r>
                        <a:rPr lang="es-ES_tradnl" sz="1800" b="1" kern="1200" baseline="0" dirty="0" smtClean="0">
                          <a:solidFill>
                            <a:srgbClr val="000066"/>
                          </a:solidFill>
                          <a:latin typeface="+mn-lt"/>
                          <a:ea typeface="+mn-ea"/>
                          <a:cs typeface="+mn-cs"/>
                        </a:rPr>
                        <a:t> </a:t>
                      </a:r>
                      <a:r>
                        <a:rPr lang="es-ES_tradnl" sz="1800" b="1" kern="1200" baseline="0" dirty="0" smtClean="0">
                          <a:solidFill>
                            <a:srgbClr val="FF0000"/>
                          </a:solidFill>
                          <a:latin typeface="+mn-lt"/>
                          <a:ea typeface="+mn-ea"/>
                          <a:cs typeface="+mn-cs"/>
                        </a:rPr>
                        <a:t>la </a:t>
                      </a:r>
                      <a:r>
                        <a:rPr lang="es-ES_tradnl" sz="1800" b="1" u="sng" kern="1200" baseline="0" dirty="0" smtClean="0">
                          <a:solidFill>
                            <a:srgbClr val="FF0000"/>
                          </a:solidFill>
                          <a:latin typeface="+mn-lt"/>
                          <a:ea typeface="+mn-ea"/>
                          <a:cs typeface="+mn-cs"/>
                        </a:rPr>
                        <a:t>totalidad </a:t>
                      </a:r>
                      <a:r>
                        <a:rPr lang="es-ES_tradnl" sz="1800" b="1" kern="1200" baseline="0" dirty="0" smtClean="0">
                          <a:solidFill>
                            <a:srgbClr val="FF0000"/>
                          </a:solidFill>
                          <a:latin typeface="+mn-lt"/>
                          <a:ea typeface="+mn-ea"/>
                          <a:cs typeface="+mn-cs"/>
                        </a:rPr>
                        <a:t>de sus rentas: </a:t>
                      </a:r>
                      <a:r>
                        <a:rPr lang="es-ES_tradnl" sz="1800" b="1" u="sng" kern="1200" baseline="0" dirty="0" smtClean="0">
                          <a:solidFill>
                            <a:srgbClr val="FF0000"/>
                          </a:solidFill>
                          <a:latin typeface="+mn-lt"/>
                          <a:ea typeface="+mn-ea"/>
                          <a:cs typeface="+mn-cs"/>
                        </a:rPr>
                        <a:t>las exentas y las no exentas</a:t>
                      </a:r>
                      <a:r>
                        <a:rPr lang="es-ES_tradnl" sz="1800" b="1" kern="1200" baseline="0" dirty="0" smtClean="0">
                          <a:solidFill>
                            <a:srgbClr val="FF0000"/>
                          </a:solidFill>
                          <a:latin typeface="+mn-lt"/>
                          <a:ea typeface="+mn-ea"/>
                          <a:cs typeface="+mn-cs"/>
                        </a:rPr>
                        <a:t>.</a:t>
                      </a:r>
                      <a:endParaRPr lang="es-ES_tradnl" sz="1800" b="1" u="sng" kern="1200" baseline="0" dirty="0" smtClean="0">
                        <a:solidFill>
                          <a:srgbClr val="FF0000"/>
                        </a:solidFill>
                        <a:latin typeface="+mn-lt"/>
                        <a:ea typeface="+mn-ea"/>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graphicFrame>
        <p:nvGraphicFramePr>
          <p:cNvPr id="7" name="Group 104"/>
          <p:cNvGraphicFramePr>
            <a:graphicFrameLocks noGrp="1"/>
          </p:cNvGraphicFramePr>
          <p:nvPr>
            <p:extLst>
              <p:ext uri="{D42A27DB-BD31-4B8C-83A1-F6EECF244321}">
                <p14:modId xmlns="" xmlns:p14="http://schemas.microsoft.com/office/powerpoint/2010/main" val="3490104622"/>
              </p:ext>
            </p:extLst>
          </p:nvPr>
        </p:nvGraphicFramePr>
        <p:xfrm>
          <a:off x="76200" y="2331568"/>
          <a:ext cx="9753600" cy="4297832"/>
        </p:xfrm>
        <a:graphic>
          <a:graphicData uri="http://schemas.openxmlformats.org/drawingml/2006/table">
            <a:tbl>
              <a:tblPr/>
              <a:tblGrid>
                <a:gridCol w="4724400">
                  <a:extLst>
                    <a:ext uri="{9D8B030D-6E8A-4147-A177-3AD203B41FA5}">
                      <a16:colId xmlns="" xmlns:a16="http://schemas.microsoft.com/office/drawing/2014/main" val="20000"/>
                    </a:ext>
                  </a:extLst>
                </a:gridCol>
                <a:gridCol w="2590800">
                  <a:extLst>
                    <a:ext uri="{9D8B030D-6E8A-4147-A177-3AD203B41FA5}">
                      <a16:colId xmlns="" xmlns:a16="http://schemas.microsoft.com/office/drawing/2014/main" val="20001"/>
                    </a:ext>
                  </a:extLst>
                </a:gridCol>
                <a:gridCol w="2438400">
                  <a:extLst>
                    <a:ext uri="{9D8B030D-6E8A-4147-A177-3AD203B41FA5}">
                      <a16:colId xmlns="" xmlns:a16="http://schemas.microsoft.com/office/drawing/2014/main" val="20002"/>
                    </a:ext>
                  </a:extLst>
                </a:gridCol>
              </a:tblGrid>
              <a:tr h="4572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cs typeface="Times New Roman" pitchFamily="18" charset="0"/>
                        </a:rPr>
                        <a:t>DECLARACIÓN IS</a:t>
                      </a:r>
                      <a:endParaRPr kumimoji="0" lang="es-ES" sz="2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 </a:t>
                      </a:r>
                      <a:r>
                        <a:rPr kumimoji="0" lang="es-ES" sz="2400" b="1" i="0" u="none" strike="noStrike" cap="none" normalizeH="0" baseline="0" dirty="0" smtClean="0">
                          <a:ln>
                            <a:noFill/>
                          </a:ln>
                          <a:solidFill>
                            <a:srgbClr val="FFFF00"/>
                          </a:solidFill>
                          <a:effectLst/>
                          <a:latin typeface="Arial" charset="0"/>
                          <a:cs typeface="Times New Roman" pitchFamily="18" charset="0"/>
                        </a:rPr>
                        <a:t>Antes</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 </a:t>
                      </a:r>
                      <a:r>
                        <a:rPr kumimoji="0" lang="es-ES" sz="2400" b="1" i="0" u="none" strike="noStrike" cap="none" normalizeH="0" baseline="0" dirty="0" smtClean="0">
                          <a:ln>
                            <a:noFill/>
                          </a:ln>
                          <a:solidFill>
                            <a:srgbClr val="FFFF00"/>
                          </a:solidFill>
                          <a:effectLst/>
                          <a:latin typeface="Arial" charset="0"/>
                          <a:cs typeface="Times New Roman" pitchFamily="18" charset="0"/>
                        </a:rPr>
                        <a:t>Desde</a:t>
                      </a:r>
                      <a:r>
                        <a:rPr kumimoji="0" lang="es-ES" sz="2400" b="1" i="0" u="none" strike="noStrike" cap="none" normalizeH="0" baseline="0" dirty="0" smtClean="0">
                          <a:ln>
                            <a:noFill/>
                          </a:ln>
                          <a:solidFill>
                            <a:schemeClr val="tx1"/>
                          </a:solidFill>
                          <a:effectLst/>
                          <a:latin typeface="Arial" charset="0"/>
                          <a:cs typeface="Times New Roman" pitchFamily="18" charset="0"/>
                        </a:rPr>
                        <a:t> </a:t>
                      </a:r>
                      <a:r>
                        <a:rPr kumimoji="0" lang="es-ES" sz="2400" b="1" i="0" u="none" strike="noStrike" cap="none" normalizeH="0" baseline="0" dirty="0" smtClean="0">
                          <a:ln>
                            <a:noFill/>
                          </a:ln>
                          <a:solidFill>
                            <a:srgbClr val="FFFF00"/>
                          </a:solidFill>
                          <a:effectLst/>
                          <a:latin typeface="Arial" charset="0"/>
                          <a:cs typeface="Times New Roman" pitchFamily="18" charset="0"/>
                        </a:rPr>
                        <a:t>2015 </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45735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Con carácter General</a:t>
                      </a:r>
                      <a:endParaRPr kumimoji="0" lang="es-ES" sz="24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CC"/>
                          </a:solidFill>
                          <a:effectLst/>
                          <a:latin typeface="Arial" charset="0"/>
                          <a:cs typeface="Times New Roman" pitchFamily="18" charset="0"/>
                        </a:rPr>
                        <a:t>SÍ </a:t>
                      </a:r>
                      <a:endParaRPr kumimoji="0" lang="es-ES" sz="2400" b="1" i="0" u="none" strike="noStrike" cap="none" normalizeH="0" baseline="0" dirty="0" smtClean="0">
                        <a:ln>
                          <a:noFill/>
                        </a:ln>
                        <a:solidFill>
                          <a:srgbClr val="0000CC"/>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CC"/>
                          </a:solidFill>
                          <a:effectLst/>
                          <a:latin typeface="Arial" charset="0"/>
                          <a:cs typeface="Times New Roman" pitchFamily="18" charset="0"/>
                        </a:rPr>
                        <a:t>SÍ</a:t>
                      </a:r>
                      <a:endParaRPr kumimoji="0" lang="es-ES" sz="2400" b="1" i="0" u="none" strike="noStrike" cap="none" normalizeH="0" baseline="0" dirty="0" smtClean="0">
                        <a:ln>
                          <a:noFill/>
                        </a:ln>
                        <a:solidFill>
                          <a:srgbClr val="0000CC"/>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4494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TOTALMENTE EXENTOS </a:t>
                      </a:r>
                      <a:r>
                        <a:rPr kumimoji="0" lang="es-ES"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(art.9.1 LIS)</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CC"/>
                          </a:solidFill>
                          <a:effectLst/>
                          <a:latin typeface="Arial" charset="0"/>
                          <a:cs typeface="Times New Roman" pitchFamily="18" charset="0"/>
                        </a:rPr>
                        <a:t>NO</a:t>
                      </a:r>
                      <a:endParaRPr kumimoji="0" lang="es-ES" sz="2400" b="1" i="0" u="none" strike="noStrike" cap="none" normalizeH="0" baseline="0" dirty="0" smtClean="0">
                        <a:ln>
                          <a:noFill/>
                        </a:ln>
                        <a:solidFill>
                          <a:srgbClr val="0000CC"/>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CC"/>
                          </a:solidFill>
                          <a:effectLst/>
                          <a:latin typeface="Arial" charset="0"/>
                          <a:cs typeface="Times New Roman" pitchFamily="18" charset="0"/>
                        </a:rPr>
                        <a:t>NO</a:t>
                      </a:r>
                      <a:endParaRPr kumimoji="0" lang="es-ES" sz="2400" b="1" i="0" u="none" strike="noStrike" cap="none" normalizeH="0" baseline="0" dirty="0" smtClean="0">
                        <a:ln>
                          <a:noFill/>
                        </a:ln>
                        <a:solidFill>
                          <a:srgbClr val="0000CC"/>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70088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sz="20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Parcialmente exentos de Ley 49/2002  </a:t>
                      </a:r>
                      <a:r>
                        <a:rPr kumimoji="0" lang="es-ES"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(art. 9.2 LIS)</a:t>
                      </a:r>
                      <a:endParaRPr kumimoji="0" lang="es-ES" sz="1800" b="1" i="0" u="none" strike="noStrike" cap="none" normalizeH="0" baseline="0" dirty="0" smtClean="0">
                        <a:ln>
                          <a:noFill/>
                        </a:ln>
                        <a:solidFill>
                          <a:srgbClr val="FFFF99"/>
                        </a:solidFill>
                        <a:effectLst>
                          <a:outerShdw blurRad="38100" dist="38100" dir="2700000" algn="tl">
                            <a:srgbClr val="000000"/>
                          </a:outerShdw>
                        </a:effectLst>
                        <a:latin typeface="Arial" charset="0"/>
                        <a:cs typeface="Times New Roman" pitchFamily="18"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CC"/>
                          </a:solidFill>
                          <a:effectLst/>
                          <a:latin typeface="Arial" charset="0"/>
                        </a:rPr>
                        <a:t>SÍ</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00CC"/>
                          </a:solidFill>
                          <a:effectLst/>
                          <a:latin typeface="Arial" charset="0"/>
                        </a:rPr>
                        <a:t>TOTALIDAD  Rentas         (exentas y no exentas)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CC"/>
                          </a:solidFill>
                          <a:effectLst/>
                          <a:latin typeface="Arial" charset="0"/>
                        </a:rPr>
                        <a:t>SÍ</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00CC"/>
                          </a:solidFill>
                          <a:effectLst/>
                          <a:latin typeface="Arial" charset="0"/>
                        </a:rPr>
                        <a:t>TOTALIDAD  Rentas (exentas y no exentas)</a:t>
                      </a:r>
                      <a:endParaRPr kumimoji="0" lang="es-ES" sz="2400" b="1" i="0" u="none" strike="noStrike" cap="none" normalizeH="0" baseline="0" dirty="0" smtClean="0">
                        <a:ln>
                          <a:noFill/>
                        </a:ln>
                        <a:solidFill>
                          <a:srgbClr val="0000CC"/>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63691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sz="20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Parcialmente exentos R.E.  </a:t>
                      </a:r>
                      <a:r>
                        <a:rPr kumimoji="0" lang="es-ES" sz="2000" b="1" i="0" u="none" strike="noStrike" cap="none" normalizeH="0" baseline="0" dirty="0" err="1" smtClean="0">
                          <a:ln>
                            <a:noFill/>
                          </a:ln>
                          <a:solidFill>
                            <a:schemeClr val="tx1"/>
                          </a:solidFill>
                          <a:effectLst>
                            <a:outerShdw blurRad="38100" dist="38100" dir="2700000" algn="tl">
                              <a:srgbClr val="000000"/>
                            </a:outerShdw>
                          </a:effectLst>
                          <a:latin typeface="Arial" charset="0"/>
                          <a:cs typeface="Times New Roman" pitchFamily="18" charset="0"/>
                        </a:rPr>
                        <a:t>Arts</a:t>
                      </a:r>
                      <a:r>
                        <a:rPr kumimoji="0" lang="es-ES" sz="20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 109 a 111 LIS </a:t>
                      </a:r>
                      <a:r>
                        <a:rPr kumimoji="0" lang="es-ES"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(art. 9.3 LIS) </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defRPr/>
                      </a:pPr>
                      <a:r>
                        <a:rPr kumimoji="0" lang="es-ES" sz="1800" b="1" i="0" u="none" strike="noStrike" cap="none" normalizeH="0" baseline="0" dirty="0" smtClean="0">
                          <a:ln>
                            <a:noFill/>
                          </a:ln>
                          <a:solidFill>
                            <a:srgbClr val="FFFF00"/>
                          </a:solidFill>
                          <a:effectLst>
                            <a:outerShdw blurRad="38100" dist="38100" dir="2700000" algn="tl">
                              <a:srgbClr val="000000"/>
                            </a:outerShdw>
                          </a:effectLst>
                          <a:latin typeface="Arial" charset="0"/>
                        </a:rPr>
                        <a:t>Modificado por art. 7 RD-ley 1/2015</a:t>
                      </a:r>
                      <a:endParaRPr kumimoji="0" lang="es-ES" sz="1800" b="1" i="0" u="none" strike="noStrike" cap="none" normalizeH="0" baseline="0" dirty="0" smtClean="0">
                        <a:ln>
                          <a:noFill/>
                        </a:ln>
                        <a:solidFill>
                          <a:srgbClr val="FFFF00"/>
                        </a:solidFill>
                        <a:effectLst>
                          <a:outerShdw blurRad="38100" dist="38100" dir="2700000" algn="tl">
                            <a:srgbClr val="000000"/>
                          </a:outerShdw>
                        </a:effectLst>
                        <a:latin typeface="Arial" charset="0"/>
                        <a:cs typeface="Times New Roman" pitchFamily="18"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00CC"/>
                          </a:solidFill>
                          <a:effectLst/>
                          <a:latin typeface="Arial" charset="0"/>
                        </a:rPr>
                        <a:t> </a:t>
                      </a:r>
                      <a:r>
                        <a:rPr kumimoji="0" lang="es-ES" sz="1200" b="1" i="0" u="sng" strike="noStrike" cap="none" normalizeH="0" baseline="0" dirty="0" smtClean="0">
                          <a:ln>
                            <a:noFill/>
                          </a:ln>
                          <a:solidFill>
                            <a:srgbClr val="0000CC"/>
                          </a:solidFill>
                          <a:effectLst/>
                          <a:latin typeface="Arial" charset="0"/>
                        </a:rPr>
                        <a:t>No</a:t>
                      </a:r>
                      <a:r>
                        <a:rPr kumimoji="0" lang="es-ES" sz="1200" b="1" i="0" u="none" strike="noStrike" cap="none" normalizeH="0" baseline="0" dirty="0" smtClean="0">
                          <a:ln>
                            <a:noFill/>
                          </a:ln>
                          <a:solidFill>
                            <a:srgbClr val="0000CC"/>
                          </a:solidFill>
                          <a:effectLst/>
                          <a:latin typeface="Arial" charset="0"/>
                        </a:rPr>
                        <a:t> </a:t>
                      </a:r>
                      <a:r>
                        <a:rPr kumimoji="0" lang="es-ES" sz="1200" b="1" i="0" u="sng" strike="noStrike" cap="none" normalizeH="0" baseline="0" dirty="0" smtClean="0">
                          <a:ln>
                            <a:noFill/>
                          </a:ln>
                          <a:solidFill>
                            <a:srgbClr val="0000CC"/>
                          </a:solidFill>
                          <a:effectLst/>
                          <a:latin typeface="Arial" charset="0"/>
                        </a:rPr>
                        <a:t>obligados cuando:</a:t>
                      </a:r>
                    </a:p>
                    <a:p>
                      <a:pPr marL="228600" marR="0" lvl="0" indent="-228600" algn="l" defTabSz="914400" rtl="0" eaLnBrk="1" fontAlgn="base" latinLnBrk="0" hangingPunct="1">
                        <a:lnSpc>
                          <a:spcPct val="100000"/>
                        </a:lnSpc>
                        <a:spcBef>
                          <a:spcPct val="0"/>
                        </a:spcBef>
                        <a:spcAft>
                          <a:spcPct val="0"/>
                        </a:spcAft>
                        <a:buClrTx/>
                        <a:buSzTx/>
                        <a:buFont typeface="+mj-lt"/>
                        <a:buAutoNum type="arabicPeriod"/>
                        <a:tabLst/>
                      </a:pPr>
                      <a:r>
                        <a:rPr kumimoji="0" lang="es-ES" sz="1200" b="1" i="0" u="none" strike="noStrike" cap="none" normalizeH="0" baseline="0" dirty="0" smtClean="0">
                          <a:ln>
                            <a:noFill/>
                          </a:ln>
                          <a:solidFill>
                            <a:srgbClr val="0000CC"/>
                          </a:solidFill>
                          <a:effectLst/>
                          <a:latin typeface="Arial" charset="0"/>
                        </a:rPr>
                        <a:t>Ingresos Totales ≤ 100.000 €</a:t>
                      </a:r>
                    </a:p>
                    <a:p>
                      <a:pPr marL="228600" marR="0" lvl="0" indent="-228600" algn="l" defTabSz="914400" rtl="0" eaLnBrk="1" fontAlgn="base" latinLnBrk="0" hangingPunct="1">
                        <a:lnSpc>
                          <a:spcPct val="100000"/>
                        </a:lnSpc>
                        <a:spcBef>
                          <a:spcPct val="0"/>
                        </a:spcBef>
                        <a:spcAft>
                          <a:spcPct val="0"/>
                        </a:spcAft>
                        <a:buClrTx/>
                        <a:buSzTx/>
                        <a:buFont typeface="+mj-lt"/>
                        <a:buAutoNum type="arabicPeriod"/>
                        <a:tabLst/>
                      </a:pPr>
                      <a:r>
                        <a:rPr kumimoji="0" lang="es-ES" sz="1200" b="1" i="0" u="none" strike="noStrike" cap="none" normalizeH="0" baseline="0" dirty="0" smtClean="0">
                          <a:ln>
                            <a:noFill/>
                          </a:ln>
                          <a:solidFill>
                            <a:srgbClr val="0000CC"/>
                          </a:solidFill>
                          <a:effectLst/>
                          <a:latin typeface="Arial" charset="0"/>
                        </a:rPr>
                        <a:t>Y  Rentas no exentas con retención ≤ 2.000 €</a:t>
                      </a:r>
                    </a:p>
                    <a:p>
                      <a:pPr marL="228600" marR="0" lvl="0" indent="-228600" algn="l" defTabSz="914400" rtl="0" eaLnBrk="1" fontAlgn="base" latinLnBrk="0" hangingPunct="1">
                        <a:lnSpc>
                          <a:spcPct val="100000"/>
                        </a:lnSpc>
                        <a:spcBef>
                          <a:spcPct val="0"/>
                        </a:spcBef>
                        <a:spcAft>
                          <a:spcPct val="0"/>
                        </a:spcAft>
                        <a:buClrTx/>
                        <a:buSzTx/>
                        <a:buFont typeface="+mj-lt"/>
                        <a:buAutoNum type="arabicPeriod"/>
                        <a:tabLst/>
                      </a:pPr>
                      <a:r>
                        <a:rPr kumimoji="0" lang="es-ES" sz="1200" b="1" i="0" u="none" strike="noStrike" cap="none" normalizeH="0" baseline="0" dirty="0" smtClean="0">
                          <a:ln>
                            <a:noFill/>
                          </a:ln>
                          <a:solidFill>
                            <a:srgbClr val="0000CC"/>
                          </a:solidFill>
                          <a:effectLst/>
                          <a:latin typeface="Arial" charset="0"/>
                        </a:rPr>
                        <a:t>Y  Todas las rentas no exentas lleven retención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200" b="1" i="0" u="sng" strike="noStrike" cap="none" normalizeH="0" baseline="0" dirty="0" smtClean="0">
                          <a:ln>
                            <a:noFill/>
                          </a:ln>
                          <a:solidFill>
                            <a:srgbClr val="0000CC"/>
                          </a:solidFill>
                          <a:effectLst/>
                          <a:latin typeface="Arial" charset="0"/>
                        </a:rPr>
                        <a:t>No</a:t>
                      </a:r>
                      <a:r>
                        <a:rPr kumimoji="0" lang="es-ES" sz="1200" b="1" i="0" u="none" strike="noStrike" cap="none" normalizeH="0" baseline="0" dirty="0" smtClean="0">
                          <a:ln>
                            <a:noFill/>
                          </a:ln>
                          <a:solidFill>
                            <a:srgbClr val="0000CC"/>
                          </a:solidFill>
                          <a:effectLst/>
                          <a:latin typeface="Arial" charset="0"/>
                        </a:rPr>
                        <a:t> </a:t>
                      </a:r>
                      <a:r>
                        <a:rPr kumimoji="0" lang="es-ES" sz="1200" b="1" i="0" u="sng" strike="noStrike" cap="none" normalizeH="0" baseline="0" dirty="0" smtClean="0">
                          <a:ln>
                            <a:noFill/>
                          </a:ln>
                          <a:solidFill>
                            <a:srgbClr val="0000CC"/>
                          </a:solidFill>
                          <a:effectLst/>
                          <a:latin typeface="Arial" charset="0"/>
                        </a:rPr>
                        <a:t>obligados cuando:</a:t>
                      </a:r>
                    </a:p>
                    <a:p>
                      <a:pPr marL="228600" marR="0" lvl="0" indent="-228600" algn="l" defTabSz="914400" rtl="0" eaLnBrk="1" fontAlgn="base" latinLnBrk="0" hangingPunct="1">
                        <a:lnSpc>
                          <a:spcPct val="100000"/>
                        </a:lnSpc>
                        <a:spcBef>
                          <a:spcPct val="0"/>
                        </a:spcBef>
                        <a:spcAft>
                          <a:spcPct val="0"/>
                        </a:spcAft>
                        <a:buClrTx/>
                        <a:buSzTx/>
                        <a:buFont typeface="+mj-lt"/>
                        <a:buAutoNum type="arabicPeriod"/>
                        <a:tabLst/>
                      </a:pPr>
                      <a:r>
                        <a:rPr kumimoji="0" lang="es-ES" sz="1200" b="1" i="0" u="none" strike="noStrike" cap="none" normalizeH="0" baseline="0" dirty="0" smtClean="0">
                          <a:ln>
                            <a:noFill/>
                          </a:ln>
                          <a:solidFill>
                            <a:srgbClr val="0000CC"/>
                          </a:solidFill>
                          <a:effectLst/>
                          <a:latin typeface="Arial" charset="0"/>
                        </a:rPr>
                        <a:t>Ingresos Totales </a:t>
                      </a:r>
                      <a:r>
                        <a:rPr kumimoji="0" lang="es-ES" sz="1200" b="1" i="0" u="none" strike="noStrike" cap="none" normalizeH="0" baseline="0" dirty="0" smtClean="0">
                          <a:ln>
                            <a:noFill/>
                          </a:ln>
                          <a:solidFill>
                            <a:srgbClr val="FF0000"/>
                          </a:solidFill>
                          <a:effectLst/>
                          <a:latin typeface="Arial" charset="0"/>
                        </a:rPr>
                        <a:t>≤</a:t>
                      </a:r>
                      <a:r>
                        <a:rPr kumimoji="0" lang="es-ES" sz="1200" b="1" i="0" u="none" strike="noStrike" cap="none" normalizeH="0" baseline="0" dirty="0" smtClean="0">
                          <a:ln>
                            <a:noFill/>
                          </a:ln>
                          <a:solidFill>
                            <a:srgbClr val="0000CC"/>
                          </a:solidFill>
                          <a:effectLst/>
                          <a:latin typeface="Arial" charset="0"/>
                        </a:rPr>
                        <a:t> </a:t>
                      </a:r>
                      <a:r>
                        <a:rPr kumimoji="0" lang="es-ES" sz="1200" b="1" i="0" u="none" strike="noStrike" cap="none" normalizeH="0" baseline="0" dirty="0" smtClean="0">
                          <a:ln>
                            <a:noFill/>
                          </a:ln>
                          <a:solidFill>
                            <a:srgbClr val="FF0000"/>
                          </a:solidFill>
                          <a:effectLst/>
                          <a:latin typeface="Arial" charset="0"/>
                        </a:rPr>
                        <a:t>75.000 €</a:t>
                      </a:r>
                    </a:p>
                    <a:p>
                      <a:pPr marL="228600" marR="0" lvl="0" indent="-228600" algn="l" defTabSz="914400" rtl="0" eaLnBrk="1" fontAlgn="base" latinLnBrk="0" hangingPunct="1">
                        <a:lnSpc>
                          <a:spcPct val="100000"/>
                        </a:lnSpc>
                        <a:spcBef>
                          <a:spcPct val="0"/>
                        </a:spcBef>
                        <a:spcAft>
                          <a:spcPct val="0"/>
                        </a:spcAft>
                        <a:buClrTx/>
                        <a:buSzTx/>
                        <a:buFont typeface="+mj-lt"/>
                        <a:buAutoNum type="arabicPeriod"/>
                        <a:tabLst/>
                      </a:pPr>
                      <a:r>
                        <a:rPr kumimoji="0" lang="es-ES" sz="1200" b="1" i="0" u="none" strike="noStrike" cap="none" normalizeH="0" baseline="0" dirty="0" smtClean="0">
                          <a:ln>
                            <a:noFill/>
                          </a:ln>
                          <a:solidFill>
                            <a:srgbClr val="0000CC"/>
                          </a:solidFill>
                          <a:effectLst/>
                          <a:latin typeface="Arial" charset="0"/>
                        </a:rPr>
                        <a:t>Y  Rentas no exentas con retención ≤ 2.000 €</a:t>
                      </a:r>
                    </a:p>
                    <a:p>
                      <a:pPr marL="228600" marR="0" lvl="0" indent="-228600" algn="l" defTabSz="914400" rtl="0" eaLnBrk="1" fontAlgn="base" latinLnBrk="0" hangingPunct="1">
                        <a:lnSpc>
                          <a:spcPct val="100000"/>
                        </a:lnSpc>
                        <a:spcBef>
                          <a:spcPct val="0"/>
                        </a:spcBef>
                        <a:spcAft>
                          <a:spcPct val="0"/>
                        </a:spcAft>
                        <a:buClrTx/>
                        <a:buSzTx/>
                        <a:buFont typeface="+mj-lt"/>
                        <a:buAutoNum type="arabicPeriod"/>
                        <a:tabLst/>
                      </a:pPr>
                      <a:r>
                        <a:rPr kumimoji="0" lang="es-ES" sz="1200" b="1" i="0" u="none" strike="noStrike" cap="none" normalizeH="0" baseline="0" dirty="0" smtClean="0">
                          <a:ln>
                            <a:noFill/>
                          </a:ln>
                          <a:solidFill>
                            <a:srgbClr val="0000CC"/>
                          </a:solidFill>
                          <a:effectLst/>
                          <a:latin typeface="Arial" charset="0"/>
                        </a:rPr>
                        <a:t>Y  Todas las rentas no exentas lleven retención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4"/>
                  </a:ext>
                </a:extLst>
              </a:tr>
              <a:tr h="63691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sz="20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Partidos Políticos. </a:t>
                      </a: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Parcialmente exentos </a:t>
                      </a:r>
                      <a:r>
                        <a:rPr kumimoji="0" lang="es-ES" sz="1600" b="1" i="0" u="none" strike="noStrike" cap="none" normalizeH="0" baseline="0" dirty="0" smtClean="0">
                          <a:ln>
                            <a:noFill/>
                          </a:ln>
                          <a:solidFill>
                            <a:srgbClr val="FFFF99"/>
                          </a:solidFill>
                          <a:effectLst>
                            <a:outerShdw blurRad="38100" dist="38100" dir="2700000" algn="tl">
                              <a:srgbClr val="000000"/>
                            </a:outerShdw>
                          </a:effectLst>
                          <a:latin typeface="Arial" charset="0"/>
                        </a:rPr>
                        <a:t>(art. 9.4 LIS) </a:t>
                      </a:r>
                      <a:r>
                        <a:rPr kumimoji="0" lang="es-ES" sz="1600" b="1" i="0" u="none" strike="noStrike" cap="none" normalizeH="0" baseline="0" dirty="0" smtClean="0">
                          <a:ln>
                            <a:noFill/>
                          </a:ln>
                          <a:solidFill>
                            <a:schemeClr val="tx1"/>
                          </a:solidFill>
                          <a:effectLst>
                            <a:outerShdw blurRad="38100" dist="38100" dir="2700000" algn="tl">
                              <a:srgbClr val="000000"/>
                            </a:outerShdw>
                          </a:effectLst>
                          <a:latin typeface="Arial" charset="0"/>
                        </a:rPr>
                        <a:t>(2014: se decía en la L.O. 8/2007)</a:t>
                      </a:r>
                      <a:endPar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CC"/>
                          </a:solidFill>
                          <a:effectLst/>
                          <a:latin typeface="Arial" charset="0"/>
                        </a:rPr>
                        <a:t>SÍ</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00CC"/>
                          </a:solidFill>
                          <a:effectLst/>
                          <a:latin typeface="Arial" charset="0"/>
                        </a:rPr>
                        <a:t>TOTALIDAD  Rentas         (exentas y no exentas)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CC"/>
                          </a:solidFill>
                          <a:effectLst/>
                          <a:latin typeface="Arial" charset="0"/>
                        </a:rPr>
                        <a:t>SÍ</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0000CC"/>
                          </a:solidFill>
                          <a:effectLst/>
                          <a:latin typeface="Arial" charset="0"/>
                        </a:rPr>
                        <a:t>TOTALIDAD  Rentas (exentas y no exentas)</a:t>
                      </a:r>
                      <a:endParaRPr kumimoji="0" lang="es-ES" sz="2400" b="1" i="0" u="none" strike="noStrike" cap="none" normalizeH="0" baseline="0" dirty="0" smtClean="0">
                        <a:ln>
                          <a:noFill/>
                        </a:ln>
                        <a:solidFill>
                          <a:srgbClr val="0000CC"/>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389397466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7" name="Marcador de número de diapositiva 1"/>
          <p:cNvSpPr>
            <a:spLocks noGrp="1"/>
          </p:cNvSpPr>
          <p:nvPr>
            <p:ph type="sldNum" sz="quarter" idx="10"/>
          </p:nvPr>
        </p:nvSpPr>
        <p:spPr>
          <a:xfrm>
            <a:off x="9144000" y="6381750"/>
            <a:ext cx="2311400" cy="476250"/>
          </a:xfrm>
        </p:spPr>
        <p:txBody>
          <a:bodyPr/>
          <a:lstStyle/>
          <a:p>
            <a:fld id="{5A7AE640-1738-4626-9C8D-8F0CF95E104E}" type="slidenum">
              <a:rPr lang="en-US" altLang="es-ES">
                <a:solidFill>
                  <a:srgbClr val="000000"/>
                </a:solidFill>
              </a:rPr>
              <a:pPr/>
              <a:t>45</a:t>
            </a:fld>
            <a:endParaRPr lang="en-US" altLang="es-ES" dirty="0">
              <a:solidFill>
                <a:srgbClr val="000000"/>
              </a:solidFill>
            </a:endParaRPr>
          </a:p>
        </p:txBody>
      </p:sp>
      <p:sp>
        <p:nvSpPr>
          <p:cNvPr id="2268162" name="Rectangle 2"/>
          <p:cNvSpPr>
            <a:spLocks noChangeArrowheads="1"/>
          </p:cNvSpPr>
          <p:nvPr/>
        </p:nvSpPr>
        <p:spPr bwMode="auto">
          <a:xfrm>
            <a:off x="2951164" y="3438525"/>
            <a:ext cx="42306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1pPr>
            <a:lvl2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2pPr>
            <a:lvl3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3pPr>
            <a:lvl4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4pPr>
            <a:lvl5pPr>
              <a:spcBef>
                <a:spcPct val="0"/>
              </a:spcBef>
              <a:tabLst>
                <a:tab pos="2430463" algn="r"/>
                <a:tab pos="2700338" algn="ctr"/>
                <a:tab pos="4591050" algn="ctr"/>
                <a:tab pos="5400675" algn="r"/>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2430463" algn="r"/>
                <a:tab pos="2700338" algn="ctr"/>
                <a:tab pos="4591050" algn="ctr"/>
                <a:tab pos="5400675" algn="r"/>
              </a:tabLst>
              <a:defRPr sz="2400">
                <a:solidFill>
                  <a:schemeClr val="tx1"/>
                </a:solidFill>
                <a:latin typeface="Times New Roman" panose="02020603050405020304" pitchFamily="18" charset="0"/>
              </a:defRPr>
            </a:lvl9pPr>
          </a:lstStyle>
          <a:p>
            <a:pPr>
              <a:lnSpc>
                <a:spcPct val="100000"/>
              </a:lnSpc>
              <a:buClrTx/>
              <a:buFontTx/>
              <a:buNone/>
            </a:pPr>
            <a:r>
              <a:rPr lang="es-ES_tradnl" altLang="es-ES" sz="300" b="0">
                <a:latin typeface="Tahoma" panose="020B0604030504040204" pitchFamily="34" charset="0"/>
              </a:rPr>
              <a:t> </a:t>
            </a:r>
            <a:endParaRPr lang="es-ES_tradnl" altLang="es-ES" sz="1000" b="0">
              <a:cs typeface="Times New Roman" panose="02020603050405020304" pitchFamily="18" charset="0"/>
            </a:endParaRPr>
          </a:p>
          <a:p>
            <a:pPr>
              <a:lnSpc>
                <a:spcPct val="100000"/>
              </a:lnSpc>
              <a:buClrTx/>
              <a:buFontTx/>
              <a:buNone/>
            </a:pPr>
            <a:endParaRPr lang="es-ES_tradnl" altLang="es-ES" b="0"/>
          </a:p>
        </p:txBody>
      </p:sp>
      <p:sp>
        <p:nvSpPr>
          <p:cNvPr id="2268163" name="Rectangle 3"/>
          <p:cNvSpPr>
            <a:spLocks noChangeArrowheads="1"/>
          </p:cNvSpPr>
          <p:nvPr/>
        </p:nvSpPr>
        <p:spPr bwMode="auto">
          <a:xfrm>
            <a:off x="1957389" y="0"/>
            <a:ext cx="6956425" cy="9144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28575">
                <a:solidFill>
                  <a:srgbClr val="008000"/>
                </a:solidFill>
                <a:miter lim="800000"/>
                <a:headEnd/>
                <a:tailEnd/>
              </a14:hiddenLine>
            </a:ext>
            <a:ext uri="{AF507438-7753-43E0-B8FC-AC1667EBCBE1}">
              <a14:hiddenEffects xmlns="" xmlns:a14="http://schemas.microsoft.com/office/drawing/2010/main">
                <a:effectLst>
                  <a:outerShdw dist="107763" dir="18900000" algn="ctr" rotWithShape="0">
                    <a:schemeClr val="folHlink"/>
                  </a:outerShdw>
                </a:effectLst>
              </a14:hiddenEffects>
            </a:ext>
          </a:extLst>
        </p:spPr>
        <p:txBody>
          <a:bodyPr anchor="ctr"/>
          <a:lstStyle>
            <a:lvl1pPr algn="ctr">
              <a:spcBef>
                <a:spcPct val="0"/>
              </a:spcBef>
              <a:defRPr sz="2400" b="1">
                <a:solidFill>
                  <a:srgbClr val="CC0000"/>
                </a:solidFill>
                <a:effectLst>
                  <a:outerShdw blurRad="38100" dist="38100" dir="2700000" algn="tl">
                    <a:srgbClr val="C0C0C0"/>
                  </a:outerShdw>
                </a:effectLst>
                <a:latin typeface="Albertus Medium" pitchFamily="34" charset="0"/>
              </a:defRPr>
            </a:lvl1pPr>
            <a:lvl2pPr algn="ctr">
              <a:spcBef>
                <a:spcPct val="0"/>
              </a:spcBef>
              <a:defRPr sz="2400" b="1">
                <a:solidFill>
                  <a:srgbClr val="CC0000"/>
                </a:solidFill>
                <a:effectLst>
                  <a:outerShdw blurRad="38100" dist="38100" dir="2700000" algn="tl">
                    <a:srgbClr val="C0C0C0"/>
                  </a:outerShdw>
                </a:effectLst>
                <a:latin typeface="Albertus Medium" pitchFamily="34" charset="0"/>
              </a:defRPr>
            </a:lvl2pPr>
            <a:lvl3pPr algn="ctr">
              <a:spcBef>
                <a:spcPct val="0"/>
              </a:spcBef>
              <a:defRPr sz="2400" b="1">
                <a:solidFill>
                  <a:srgbClr val="CC0000"/>
                </a:solidFill>
                <a:effectLst>
                  <a:outerShdw blurRad="38100" dist="38100" dir="2700000" algn="tl">
                    <a:srgbClr val="C0C0C0"/>
                  </a:outerShdw>
                </a:effectLst>
                <a:latin typeface="Albertus Medium" pitchFamily="34" charset="0"/>
              </a:defRPr>
            </a:lvl3pPr>
            <a:lvl4pPr algn="ctr">
              <a:spcBef>
                <a:spcPct val="0"/>
              </a:spcBef>
              <a:defRPr sz="2400" b="1">
                <a:solidFill>
                  <a:srgbClr val="CC0000"/>
                </a:solidFill>
                <a:effectLst>
                  <a:outerShdw blurRad="38100" dist="38100" dir="2700000" algn="tl">
                    <a:srgbClr val="C0C0C0"/>
                  </a:outerShdw>
                </a:effectLst>
                <a:latin typeface="Albertus Medium" pitchFamily="34" charset="0"/>
              </a:defRPr>
            </a:lvl4pPr>
            <a:lvl5pPr algn="ctr">
              <a:spcBef>
                <a:spcPct val="0"/>
              </a:spcBef>
              <a:defRPr sz="2400" b="1">
                <a:solidFill>
                  <a:srgbClr val="CC0000"/>
                </a:solidFill>
                <a:effectLst>
                  <a:outerShdw blurRad="38100" dist="38100" dir="2700000" algn="tl">
                    <a:srgbClr val="C0C0C0"/>
                  </a:outerShdw>
                </a:effectLst>
                <a:latin typeface="Albertus Medium" pitchFamily="34" charset="0"/>
              </a:defRPr>
            </a:lvl5pPr>
            <a:lvl6pPr marL="4572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6pPr>
            <a:lvl7pPr marL="9144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7pPr>
            <a:lvl8pPr marL="13716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8pPr>
            <a:lvl9pPr marL="1828800" algn="ctr" eaLnBrk="0" fontAlgn="base" hangingPunct="0">
              <a:spcBef>
                <a:spcPct val="0"/>
              </a:spcBef>
              <a:spcAft>
                <a:spcPct val="0"/>
              </a:spcAft>
              <a:defRPr sz="2400" b="1">
                <a:solidFill>
                  <a:srgbClr val="CC0000"/>
                </a:solidFill>
                <a:effectLst>
                  <a:outerShdw blurRad="38100" dist="38100" dir="2700000" algn="tl">
                    <a:srgbClr val="C0C0C0"/>
                  </a:outerShdw>
                </a:effectLst>
                <a:latin typeface="Albertus Medium" pitchFamily="34" charset="0"/>
              </a:defRPr>
            </a:lvl9pPr>
          </a:lstStyle>
          <a:p>
            <a:pPr>
              <a:lnSpc>
                <a:spcPct val="100000"/>
              </a:lnSpc>
              <a:buClrTx/>
              <a:buFontTx/>
              <a:buNone/>
            </a:pPr>
            <a:r>
              <a:rPr lang="es-ES" altLang="es-ES" dirty="0">
                <a:solidFill>
                  <a:srgbClr val="990033"/>
                </a:solidFill>
              </a:rPr>
              <a:t>Ajustes versus diferencias</a:t>
            </a:r>
          </a:p>
        </p:txBody>
      </p:sp>
      <p:sp>
        <p:nvSpPr>
          <p:cNvPr id="2268164" name="Text Box 4"/>
          <p:cNvSpPr txBox="1">
            <a:spLocks noChangeArrowheads="1"/>
          </p:cNvSpPr>
          <p:nvPr/>
        </p:nvSpPr>
        <p:spPr bwMode="auto">
          <a:xfrm>
            <a:off x="1166814" y="2987675"/>
            <a:ext cx="2249487" cy="648512"/>
          </a:xfrm>
          <a:prstGeom prst="rect">
            <a:avLst/>
          </a:prstGeom>
          <a:noFill/>
          <a:ln w="31750" algn="ctr">
            <a:solidFill>
              <a:srgbClr val="FF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latin typeface="Times New Roman" panose="02020603050405020304" pitchFamily="18" charset="0"/>
              </a:rPr>
              <a:t>Ajustes del Impuesto sobre Sociedades</a:t>
            </a:r>
          </a:p>
        </p:txBody>
      </p:sp>
      <p:sp>
        <p:nvSpPr>
          <p:cNvPr id="2268165" name="AutoShape 5"/>
          <p:cNvSpPr>
            <a:spLocks/>
          </p:cNvSpPr>
          <p:nvPr/>
        </p:nvSpPr>
        <p:spPr bwMode="auto">
          <a:xfrm>
            <a:off x="3574741" y="2379664"/>
            <a:ext cx="370197" cy="2268536"/>
          </a:xfrm>
          <a:prstGeom prst="leftBrace">
            <a:avLst>
              <a:gd name="adj1" fmla="val 43185"/>
              <a:gd name="adj2" fmla="val 50000"/>
            </a:avLst>
          </a:prstGeom>
          <a:noFill/>
          <a:ln w="38100">
            <a:solidFill>
              <a:srgbClr val="008000"/>
            </a:solidFill>
            <a:round/>
            <a:headEn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nchor="ctr">
            <a:spAutoFit/>
          </a:bodyPr>
          <a:lstStyle/>
          <a:p>
            <a:endParaRPr lang="es-ES"/>
          </a:p>
        </p:txBody>
      </p:sp>
      <p:sp>
        <p:nvSpPr>
          <p:cNvPr id="2268166" name="Text Box 6"/>
          <p:cNvSpPr txBox="1">
            <a:spLocks noChangeArrowheads="1"/>
          </p:cNvSpPr>
          <p:nvPr/>
        </p:nvSpPr>
        <p:spPr bwMode="auto">
          <a:xfrm>
            <a:off x="4227513" y="1901825"/>
            <a:ext cx="1828800" cy="673100"/>
          </a:xfrm>
          <a:prstGeom prst="rect">
            <a:avLst/>
          </a:prstGeom>
          <a:noFill/>
          <a:ln w="31750" algn="ctr">
            <a:solidFill>
              <a:srgbClr val="00008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latin typeface="Times New Roman" panose="02020603050405020304" pitchFamily="18" charset="0"/>
              </a:rPr>
              <a:t>Diferencias </a:t>
            </a:r>
            <a:r>
              <a:rPr lang="es-ES" altLang="es-ES" sz="1800" u="sng" dirty="0">
                <a:solidFill>
                  <a:srgbClr val="333399"/>
                </a:solidFill>
                <a:latin typeface="Times New Roman" panose="02020603050405020304" pitchFamily="18" charset="0"/>
              </a:rPr>
              <a:t>permanentes</a:t>
            </a:r>
          </a:p>
        </p:txBody>
      </p:sp>
      <p:sp>
        <p:nvSpPr>
          <p:cNvPr id="2268167" name="Text Box 7"/>
          <p:cNvSpPr txBox="1">
            <a:spLocks noChangeArrowheads="1"/>
          </p:cNvSpPr>
          <p:nvPr/>
        </p:nvSpPr>
        <p:spPr bwMode="auto">
          <a:xfrm>
            <a:off x="4286250" y="4356100"/>
            <a:ext cx="1828800" cy="673100"/>
          </a:xfrm>
          <a:prstGeom prst="rect">
            <a:avLst/>
          </a:prstGeom>
          <a:noFill/>
          <a:ln w="31750" algn="ctr">
            <a:solidFill>
              <a:srgbClr val="00008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latin typeface="Times New Roman" panose="02020603050405020304" pitchFamily="18" charset="0"/>
              </a:rPr>
              <a:t>Diferencias </a:t>
            </a:r>
            <a:r>
              <a:rPr lang="es-ES" altLang="es-ES" sz="1800" u="sng" dirty="0">
                <a:solidFill>
                  <a:srgbClr val="333399"/>
                </a:solidFill>
                <a:latin typeface="Times New Roman" panose="02020603050405020304" pitchFamily="18" charset="0"/>
              </a:rPr>
              <a:t>temporarias</a:t>
            </a:r>
          </a:p>
        </p:txBody>
      </p:sp>
      <p:sp>
        <p:nvSpPr>
          <p:cNvPr id="2268168" name="AutoShape 8"/>
          <p:cNvSpPr>
            <a:spLocks/>
          </p:cNvSpPr>
          <p:nvPr/>
        </p:nvSpPr>
        <p:spPr bwMode="auto">
          <a:xfrm>
            <a:off x="6265862" y="3941763"/>
            <a:ext cx="363538" cy="1620837"/>
          </a:xfrm>
          <a:prstGeom prst="leftBrace">
            <a:avLst>
              <a:gd name="adj1" fmla="val 53340"/>
              <a:gd name="adj2" fmla="val 50000"/>
            </a:avLst>
          </a:prstGeom>
          <a:noFill/>
          <a:ln w="34925">
            <a:solidFill>
              <a:srgbClr val="008000"/>
            </a:solidFill>
            <a:round/>
            <a:headEn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lIns="90000" tIns="46800" rIns="90000" bIns="46800" anchor="ctr">
            <a:spAutoFit/>
          </a:bodyPr>
          <a:lstStyle/>
          <a:p>
            <a:endParaRPr lang="es-ES"/>
          </a:p>
        </p:txBody>
      </p:sp>
      <p:sp>
        <p:nvSpPr>
          <p:cNvPr id="2268169" name="Text Box 9"/>
          <p:cNvSpPr txBox="1">
            <a:spLocks noChangeArrowheads="1"/>
          </p:cNvSpPr>
          <p:nvPr/>
        </p:nvSpPr>
        <p:spPr bwMode="auto">
          <a:xfrm>
            <a:off x="6988175" y="4276687"/>
            <a:ext cx="1828800" cy="371513"/>
          </a:xfrm>
          <a:prstGeom prst="rect">
            <a:avLst/>
          </a:prstGeom>
          <a:noFill/>
          <a:ln w="31750" algn="ctr">
            <a:solidFill>
              <a:srgbClr val="00008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a:solidFill>
                  <a:srgbClr val="333399"/>
                </a:solidFill>
                <a:latin typeface="Times New Roman" panose="02020603050405020304" pitchFamily="18" charset="0"/>
              </a:rPr>
              <a:t>Deducibles</a:t>
            </a:r>
          </a:p>
        </p:txBody>
      </p:sp>
      <p:sp>
        <p:nvSpPr>
          <p:cNvPr id="2268170" name="Text Box 10"/>
          <p:cNvSpPr txBox="1">
            <a:spLocks noChangeArrowheads="1"/>
          </p:cNvSpPr>
          <p:nvPr/>
        </p:nvSpPr>
        <p:spPr bwMode="auto">
          <a:xfrm>
            <a:off x="7018338" y="4992689"/>
            <a:ext cx="1828800" cy="371513"/>
          </a:xfrm>
          <a:prstGeom prst="rect">
            <a:avLst/>
          </a:prstGeom>
          <a:noFill/>
          <a:ln w="31750" algn="ctr">
            <a:solidFill>
              <a:srgbClr val="00008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a:solidFill>
                  <a:srgbClr val="333399"/>
                </a:solidFill>
                <a:latin typeface="Times New Roman" panose="02020603050405020304" pitchFamily="18" charset="0"/>
              </a:rPr>
              <a:t>Imponibles</a:t>
            </a:r>
          </a:p>
        </p:txBody>
      </p:sp>
      <p:sp>
        <p:nvSpPr>
          <p:cNvPr id="2268171" name="Text Box 11"/>
          <p:cNvSpPr txBox="1">
            <a:spLocks noChangeArrowheads="1"/>
          </p:cNvSpPr>
          <p:nvPr/>
        </p:nvSpPr>
        <p:spPr bwMode="auto">
          <a:xfrm>
            <a:off x="1150938" y="1117601"/>
            <a:ext cx="2540000" cy="371513"/>
          </a:xfrm>
          <a:prstGeom prst="rect">
            <a:avLst/>
          </a:prstGeom>
          <a:solidFill>
            <a:srgbClr val="FFFF99"/>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rPr>
              <a:t>AMBITO FISCAL</a:t>
            </a:r>
          </a:p>
        </p:txBody>
      </p:sp>
      <p:sp>
        <p:nvSpPr>
          <p:cNvPr id="2268172" name="Text Box 12"/>
          <p:cNvSpPr txBox="1">
            <a:spLocks noChangeArrowheads="1"/>
          </p:cNvSpPr>
          <p:nvPr/>
        </p:nvSpPr>
        <p:spPr bwMode="auto">
          <a:xfrm>
            <a:off x="5472113" y="1089026"/>
            <a:ext cx="2540000" cy="371513"/>
          </a:xfrm>
          <a:prstGeom prst="rect">
            <a:avLst/>
          </a:prstGeom>
          <a:solidFill>
            <a:srgbClr val="FFFF99"/>
          </a:solidFill>
          <a:ln>
            <a:noFill/>
          </a:ln>
          <a:effectLst/>
          <a:extLst>
            <a:ext uri="{91240B29-F687-4F45-9708-019B960494DF}">
              <a14:hiddenLine xmlns="" xmlns:a14="http://schemas.microsoft.com/office/drawing/2010/main" w="31750" algn="ctr">
                <a:solidFill>
                  <a:srgbClr val="008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a:solidFill>
                  <a:srgbClr val="333399"/>
                </a:solidFill>
              </a:rPr>
              <a:t>AMBITO PGC</a:t>
            </a:r>
          </a:p>
        </p:txBody>
      </p:sp>
      <p:sp>
        <p:nvSpPr>
          <p:cNvPr id="2268173" name="Text Box 13"/>
          <p:cNvSpPr txBox="1">
            <a:spLocks noChangeArrowheads="1"/>
          </p:cNvSpPr>
          <p:nvPr/>
        </p:nvSpPr>
        <p:spPr bwMode="auto">
          <a:xfrm>
            <a:off x="6942139" y="3209887"/>
            <a:ext cx="1812925" cy="371513"/>
          </a:xfrm>
          <a:prstGeom prst="rect">
            <a:avLst/>
          </a:prstGeom>
          <a:noFill/>
          <a:ln w="38100" algn="ctr">
            <a:solidFill>
              <a:srgbClr val="FF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dirty="0" smtClean="0">
                <a:solidFill>
                  <a:srgbClr val="333399"/>
                </a:solidFill>
              </a:rPr>
              <a:t>4740</a:t>
            </a:r>
            <a:endParaRPr lang="es-ES" altLang="es-ES" sz="1800" dirty="0">
              <a:solidFill>
                <a:srgbClr val="333399"/>
              </a:solidFill>
            </a:endParaRPr>
          </a:p>
        </p:txBody>
      </p:sp>
      <p:sp>
        <p:nvSpPr>
          <p:cNvPr id="2268174" name="Line 14"/>
          <p:cNvSpPr>
            <a:spLocks noChangeShapeType="1"/>
          </p:cNvSpPr>
          <p:nvPr/>
        </p:nvSpPr>
        <p:spPr bwMode="auto">
          <a:xfrm flipV="1">
            <a:off x="7870825" y="3556000"/>
            <a:ext cx="0" cy="711200"/>
          </a:xfrm>
          <a:prstGeom prst="line">
            <a:avLst/>
          </a:prstGeom>
          <a:noFill/>
          <a:ln w="7620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
        <p:nvSpPr>
          <p:cNvPr id="2268175" name="Text Box 15"/>
          <p:cNvSpPr txBox="1">
            <a:spLocks noChangeArrowheads="1"/>
          </p:cNvSpPr>
          <p:nvPr/>
        </p:nvSpPr>
        <p:spPr bwMode="auto">
          <a:xfrm>
            <a:off x="7042151" y="6078539"/>
            <a:ext cx="1812925" cy="371513"/>
          </a:xfrm>
          <a:prstGeom prst="rect">
            <a:avLst/>
          </a:prstGeom>
          <a:noFill/>
          <a:ln w="38100" algn="ctr">
            <a:solidFill>
              <a:srgbClr val="FF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pPr algn="ctr">
              <a:lnSpc>
                <a:spcPct val="100000"/>
              </a:lnSpc>
              <a:spcBef>
                <a:spcPct val="50000"/>
              </a:spcBef>
              <a:buClrTx/>
              <a:buFontTx/>
              <a:buNone/>
            </a:pPr>
            <a:r>
              <a:rPr lang="es-ES" altLang="es-ES" sz="1800">
                <a:solidFill>
                  <a:srgbClr val="333399"/>
                </a:solidFill>
              </a:rPr>
              <a:t>479</a:t>
            </a:r>
          </a:p>
        </p:txBody>
      </p:sp>
      <p:sp>
        <p:nvSpPr>
          <p:cNvPr id="2268176" name="Line 16"/>
          <p:cNvSpPr>
            <a:spLocks noChangeShapeType="1"/>
          </p:cNvSpPr>
          <p:nvPr/>
        </p:nvSpPr>
        <p:spPr bwMode="auto">
          <a:xfrm>
            <a:off x="7870825" y="5384801"/>
            <a:ext cx="0" cy="652463"/>
          </a:xfrm>
          <a:prstGeom prst="line">
            <a:avLst/>
          </a:prstGeom>
          <a:noFill/>
          <a:ln w="7620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endParaRPr lang="es-ES"/>
          </a:p>
        </p:txBody>
      </p:sp>
    </p:spTree>
    <p:extLst>
      <p:ext uri="{BB962C8B-B14F-4D97-AF65-F5344CB8AC3E}">
        <p14:creationId xmlns="" xmlns:p14="http://schemas.microsoft.com/office/powerpoint/2010/main" val="3811266770"/>
      </p:ext>
    </p:extLst>
  </p:cSld>
  <p:clrMapOvr>
    <a:masterClrMapping/>
  </p:clrMapOvr>
  <p:transition/>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450</a:t>
            </a:fld>
            <a:endParaRPr lang="es-ES" dirty="0"/>
          </a:p>
        </p:txBody>
      </p:sp>
      <p:sp>
        <p:nvSpPr>
          <p:cNvPr id="14341" name="Text Box 4"/>
          <p:cNvSpPr txBox="1">
            <a:spLocks noChangeArrowheads="1"/>
          </p:cNvSpPr>
          <p:nvPr/>
        </p:nvSpPr>
        <p:spPr bwMode="auto">
          <a:xfrm>
            <a:off x="0" y="1229142"/>
            <a:ext cx="9906000" cy="2800767"/>
          </a:xfrm>
          <a:prstGeom prst="rect">
            <a:avLst/>
          </a:prstGeom>
          <a:solidFill>
            <a:srgbClr val="CCFFFF"/>
          </a:solidFill>
          <a:ln w="9525">
            <a:noFill/>
            <a:miter lim="800000"/>
            <a:headEnd/>
            <a:tailEnd/>
          </a:ln>
        </p:spPr>
        <p:txBody>
          <a:bodyPr>
            <a:spAutoFit/>
          </a:bodyPr>
          <a:lstStyle/>
          <a:p>
            <a:pPr algn="ctr"/>
            <a:r>
              <a:rPr lang="es-ES_tradnl" sz="7200" dirty="0" smtClean="0">
                <a:solidFill>
                  <a:srgbClr val="000066"/>
                </a:solidFill>
              </a:rPr>
              <a:t>GESTIÓN del IS</a:t>
            </a:r>
          </a:p>
          <a:p>
            <a:pPr algn="ctr"/>
            <a:endParaRPr lang="es-ES_tradnl" dirty="0" smtClean="0">
              <a:solidFill>
                <a:srgbClr val="000066"/>
              </a:solidFill>
            </a:endParaRPr>
          </a:p>
          <a:p>
            <a:pPr marL="1143000" indent="-1143000">
              <a:buFont typeface="+mj-lt"/>
              <a:buAutoNum type="arabicPeriod" startAt="3"/>
            </a:pPr>
            <a:r>
              <a:rPr lang="es-ES_tradnl" sz="6000" dirty="0" smtClean="0">
                <a:solidFill>
                  <a:srgbClr val="FF0000"/>
                </a:solidFill>
              </a:rPr>
              <a:t>Retenciones</a:t>
            </a:r>
          </a:p>
          <a:p>
            <a:pPr marL="1143000" indent="-1143000"/>
            <a:endParaRPr lang="es-ES_tradnl" sz="2400" dirty="0" smtClean="0">
              <a:solidFill>
                <a:srgbClr val="FF0000"/>
              </a:solidFill>
            </a:endParaRPr>
          </a:p>
        </p:txBody>
      </p:sp>
      <p:sp>
        <p:nvSpPr>
          <p:cNvPr id="8" name="Rectangle 4"/>
          <p:cNvSpPr>
            <a:spLocks noChangeArrowheads="1"/>
          </p:cNvSpPr>
          <p:nvPr/>
        </p:nvSpPr>
        <p:spPr bwMode="auto">
          <a:xfrm>
            <a:off x="662522" y="76200"/>
            <a:ext cx="9014877" cy="658814"/>
          </a:xfrm>
          <a:prstGeom prst="rect">
            <a:avLst/>
          </a:prstGeom>
          <a:noFill/>
          <a:ln w="9525">
            <a:noFill/>
            <a:miter lim="800000"/>
            <a:headEnd/>
            <a:tailEnd/>
          </a:ln>
        </p:spPr>
        <p:txBody>
          <a:bodyPr anchor="ctr"/>
          <a:lstStyle/>
          <a:p>
            <a:pPr algn="ct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t>
            </a:r>
            <a:r>
              <a:rPr lang="es-ES_tradnl" sz="2800" b="1" dirty="0" smtClean="0">
                <a:solidFill>
                  <a:srgbClr val="FFFF00"/>
                </a:solidFill>
              </a:rPr>
              <a:t>IMPUESTO </a:t>
            </a:r>
            <a:r>
              <a:rPr lang="es-ES_tradnl" sz="2800" b="1" dirty="0">
                <a:solidFill>
                  <a:srgbClr val="FFFF00"/>
                </a:solidFill>
              </a:rPr>
              <a:t>SOBRE </a:t>
            </a:r>
            <a:r>
              <a:rPr lang="es-ES_tradnl" sz="2800" b="1" dirty="0" smtClean="0">
                <a:solidFill>
                  <a:srgbClr val="FFFF00"/>
                </a:solidFill>
              </a:rPr>
              <a:t>SOCIEDADES</a:t>
            </a:r>
            <a:r>
              <a:rPr lang="es-ES_tradnl" sz="2800" b="1" dirty="0" smtClean="0">
                <a:solidFill>
                  <a:schemeClr val="tx2"/>
                </a:solidFill>
              </a:rPr>
              <a:t/>
            </a:r>
            <a:br>
              <a:rPr lang="es-ES_tradnl" sz="2800" b="1" dirty="0" smtClean="0">
                <a:solidFill>
                  <a:schemeClr val="tx2"/>
                </a:solidFill>
              </a:rPr>
            </a:br>
            <a:r>
              <a:rPr lang="es-ES_tradnl" sz="4000" b="1" dirty="0" smtClean="0">
                <a:solidFill>
                  <a:srgbClr val="00CC00"/>
                </a:solidFill>
                <a:latin typeface="Times" pitchFamily="18" charset="0"/>
              </a:rPr>
              <a:t/>
            </a:r>
            <a:br>
              <a:rPr lang="es-ES_tradnl" sz="4000" b="1" dirty="0" smtClean="0">
                <a:solidFill>
                  <a:srgbClr val="00CC00"/>
                </a:solidFill>
                <a:latin typeface="Times" pitchFamily="18" charset="0"/>
              </a:rPr>
            </a:br>
            <a:r>
              <a:rPr lang="es-ES_tradnl" sz="4000" b="1" dirty="0" smtClean="0">
                <a:solidFill>
                  <a:srgbClr val="00CC00"/>
                </a:solidFill>
                <a:latin typeface="Times" pitchFamily="18" charset="0"/>
              </a:rPr>
              <a:t/>
            </a:r>
            <a:br>
              <a:rPr lang="es-ES_tradnl" sz="4000" b="1" dirty="0" smtClean="0">
                <a:solidFill>
                  <a:srgbClr val="00CC00"/>
                </a:solidFill>
                <a:latin typeface="Times" pitchFamily="18" charset="0"/>
              </a:rPr>
            </a:br>
            <a:endParaRPr lang="es-ES_tradnl" sz="8000" b="1" dirty="0"/>
          </a:p>
        </p:txBody>
      </p:sp>
    </p:spTree>
    <p:extLst>
      <p:ext uri="{BB962C8B-B14F-4D97-AF65-F5344CB8AC3E}">
        <p14:creationId xmlns="" xmlns:p14="http://schemas.microsoft.com/office/powerpoint/2010/main" val="3093163766"/>
      </p:ext>
    </p:extLst>
  </p:cSld>
  <p:clrMapOvr>
    <a:masterClrMapping/>
  </p:clrMapOvr>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00800"/>
            <a:ext cx="2311400" cy="476250"/>
          </a:xfrm>
        </p:spPr>
        <p:txBody>
          <a:bodyPr/>
          <a:lstStyle/>
          <a:p>
            <a:pPr>
              <a:defRPr/>
            </a:pPr>
            <a:fld id="{02B15079-B0BC-462C-97A5-648334910574}" type="slidenum">
              <a:rPr lang="es-ES"/>
              <a:pPr>
                <a:defRPr/>
              </a:pPr>
              <a:t>451</a:t>
            </a:fld>
            <a:endParaRPr lang="es-ES" dirty="0"/>
          </a:p>
        </p:txBody>
      </p:sp>
      <p:sp>
        <p:nvSpPr>
          <p:cNvPr id="56324" name="Text Box 3"/>
          <p:cNvSpPr txBox="1">
            <a:spLocks noChangeArrowheads="1"/>
          </p:cNvSpPr>
          <p:nvPr/>
        </p:nvSpPr>
        <p:spPr bwMode="auto">
          <a:xfrm>
            <a:off x="0" y="559713"/>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000066"/>
                </a:solidFill>
              </a:rPr>
              <a:t>NOVEDADES EN GESTIÓN. </a:t>
            </a:r>
            <a:r>
              <a:rPr lang="es-ES" sz="2200" dirty="0" smtClean="0">
                <a:solidFill>
                  <a:srgbClr val="FF0000"/>
                </a:solidFill>
              </a:rPr>
              <a:t>% Retención e Ingresos a Cuenta</a:t>
            </a:r>
            <a:endParaRPr lang="es-ES" dirty="0">
              <a:solidFill>
                <a:srgbClr val="FF0000"/>
              </a:solidFill>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400" dirty="0" smtClean="0">
                <a:solidFill>
                  <a:srgbClr val="FFFF66"/>
                </a:solidFill>
                <a:latin typeface="Arial" pitchFamily="34" charset="0"/>
              </a:rPr>
              <a:t>Art. 128 y DT 34ª NLIS. </a:t>
            </a:r>
            <a:r>
              <a:rPr lang="es-ES" sz="2400" dirty="0" smtClean="0">
                <a:solidFill>
                  <a:srgbClr val="FFFF66"/>
                </a:solidFill>
                <a:effectLst>
                  <a:outerShdw blurRad="38100" dist="38100" dir="2700000" algn="tl">
                    <a:srgbClr val="000000">
                      <a:alpha val="43137"/>
                    </a:srgbClr>
                  </a:outerShdw>
                </a:effectLst>
              </a:rPr>
              <a:t>Modificado por RD Ley 9/15</a:t>
            </a:r>
            <a:endParaRPr lang="es-ES" sz="2400" dirty="0">
              <a:solidFill>
                <a:srgbClr val="FFFF66"/>
              </a:solidFill>
              <a:latin typeface="Arial" pitchFamily="34" charset="0"/>
            </a:endParaRPr>
          </a:p>
        </p:txBody>
      </p:sp>
      <p:graphicFrame>
        <p:nvGraphicFramePr>
          <p:cNvPr id="6" name="5 Tabla"/>
          <p:cNvGraphicFramePr>
            <a:graphicFrameLocks noGrp="1"/>
          </p:cNvGraphicFramePr>
          <p:nvPr>
            <p:extLst/>
          </p:nvPr>
        </p:nvGraphicFramePr>
        <p:xfrm>
          <a:off x="228601" y="1158240"/>
          <a:ext cx="9448800" cy="2468880"/>
        </p:xfrm>
        <a:graphic>
          <a:graphicData uri="http://schemas.openxmlformats.org/drawingml/2006/table">
            <a:tbl>
              <a:tblPr firstRow="1" bandRow="1">
                <a:tableStyleId>{7DF18680-E054-41AD-8BC1-D1AEF772440D}</a:tableStyleId>
              </a:tblPr>
              <a:tblGrid>
                <a:gridCol w="2438399">
                  <a:extLst>
                    <a:ext uri="{9D8B030D-6E8A-4147-A177-3AD203B41FA5}">
                      <a16:colId xmlns="" xmlns:a16="http://schemas.microsoft.com/office/drawing/2014/main" val="20000"/>
                    </a:ext>
                  </a:extLst>
                </a:gridCol>
                <a:gridCol w="7010401">
                  <a:extLst>
                    <a:ext uri="{9D8B030D-6E8A-4147-A177-3AD203B41FA5}">
                      <a16:colId xmlns="" xmlns:a16="http://schemas.microsoft.com/office/drawing/2014/main" val="20001"/>
                    </a:ext>
                  </a:extLst>
                </a:gridCol>
              </a:tblGrid>
              <a:tr h="457200">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99"/>
                          </a:solidFill>
                          <a:effectLst>
                            <a:outerShdw blurRad="38100" dist="38100" dir="2700000" algn="tl">
                              <a:srgbClr val="000000">
                                <a:alpha val="43137"/>
                              </a:srgbClr>
                            </a:outerShdw>
                          </a:effectLst>
                        </a:rPr>
                        <a:t>MODIFICACIÓN  </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676400">
                <a:tc>
                  <a:txBody>
                    <a:bodyPr/>
                    <a:lstStyle/>
                    <a:p>
                      <a:pPr marL="457200" indent="-457200">
                        <a:buFont typeface="Wingdings" pitchFamily="2" charset="2"/>
                        <a:buChar char="q"/>
                      </a:pPr>
                      <a:r>
                        <a:rPr lang="es-ES_tradnl" sz="2000" b="1" u="none" dirty="0" smtClean="0">
                          <a:solidFill>
                            <a:schemeClr val="tx1"/>
                          </a:solidFill>
                        </a:rPr>
                        <a:t>%RETENCIÓN</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kern="1200" baseline="0" dirty="0" smtClean="0">
                          <a:solidFill>
                            <a:srgbClr val="000066"/>
                          </a:solidFill>
                          <a:latin typeface="+mn-lt"/>
                          <a:ea typeface="+mn-ea"/>
                          <a:cs typeface="+mn-cs"/>
                        </a:rPr>
                        <a:t>El porcentaje de retención con carácter general que establece que será el </a:t>
                      </a:r>
                      <a:r>
                        <a:rPr lang="es-ES_tradnl" sz="1800" b="1" kern="1200" baseline="0" dirty="0" smtClean="0">
                          <a:solidFill>
                            <a:srgbClr val="FF0000"/>
                          </a:solidFill>
                          <a:latin typeface="+mn-lt"/>
                          <a:ea typeface="+mn-ea"/>
                          <a:cs typeface="+mn-cs"/>
                        </a:rPr>
                        <a:t>19 %</a:t>
                      </a:r>
                      <a:r>
                        <a:rPr lang="es-ES_tradnl" sz="1800" kern="1200" baseline="0" dirty="0" smtClean="0">
                          <a:solidFill>
                            <a:srgbClr val="000066"/>
                          </a:solidFill>
                          <a:latin typeface="+mn-lt"/>
                          <a:ea typeface="+mn-ea"/>
                          <a:cs typeface="+mn-cs"/>
                        </a:rPr>
                        <a:t>, </a:t>
                      </a:r>
                      <a:r>
                        <a:rPr lang="es-ES_tradnl" sz="1800" b="1" kern="1200" baseline="0" dirty="0" smtClean="0">
                          <a:solidFill>
                            <a:srgbClr val="000066"/>
                          </a:solidFill>
                          <a:latin typeface="+mn-lt"/>
                          <a:ea typeface="+mn-ea"/>
                          <a:cs typeface="+mn-cs"/>
                        </a:rPr>
                        <a:t>a partir de 2016</a:t>
                      </a:r>
                      <a:r>
                        <a:rPr lang="es-ES_tradnl" sz="1800" kern="1200" baseline="0" dirty="0" smtClean="0">
                          <a:solidFill>
                            <a:srgbClr val="000066"/>
                          </a:solidFill>
                          <a:latin typeface="+mn-lt"/>
                          <a:ea typeface="+mn-ea"/>
                          <a:cs typeface="+mn-cs"/>
                        </a:rPr>
                        <a:t>.</a:t>
                      </a:r>
                    </a:p>
                    <a:p>
                      <a:pPr marL="342900" indent="-342900">
                        <a:buFont typeface="Wingdings" pitchFamily="2" charset="2"/>
                        <a:buChar char="v"/>
                      </a:pPr>
                      <a:r>
                        <a:rPr lang="es-ES_tradnl" sz="1800" kern="1200" baseline="0" dirty="0" smtClean="0">
                          <a:solidFill>
                            <a:srgbClr val="000066"/>
                          </a:solidFill>
                          <a:latin typeface="+mn-lt"/>
                          <a:ea typeface="+mn-ea"/>
                          <a:cs typeface="+mn-cs"/>
                        </a:rPr>
                        <a:t>no obstante la </a:t>
                      </a:r>
                      <a:r>
                        <a:rPr lang="es-ES_tradnl" sz="1800" b="1" kern="1200" baseline="0" dirty="0" smtClean="0">
                          <a:solidFill>
                            <a:srgbClr val="0000FF"/>
                          </a:solidFill>
                          <a:latin typeface="+mn-lt"/>
                          <a:ea typeface="+mn-ea"/>
                          <a:cs typeface="+mn-cs"/>
                        </a:rPr>
                        <a:t>DT 34ª </a:t>
                      </a:r>
                      <a:r>
                        <a:rPr lang="es-ES_tradnl" sz="1800" kern="1200" baseline="0" dirty="0" smtClean="0">
                          <a:solidFill>
                            <a:srgbClr val="000066"/>
                          </a:solidFill>
                          <a:latin typeface="+mn-lt"/>
                          <a:ea typeface="+mn-ea"/>
                          <a:cs typeface="+mn-cs"/>
                        </a:rPr>
                        <a:t>establece que el tipo de retención general será </a:t>
                      </a:r>
                      <a:r>
                        <a:rPr lang="es-ES_tradnl" sz="1800" b="1" kern="1200" baseline="0" dirty="0" smtClean="0">
                          <a:solidFill>
                            <a:srgbClr val="0000FF"/>
                          </a:solidFill>
                          <a:latin typeface="+mn-lt"/>
                          <a:ea typeface="+mn-ea"/>
                          <a:cs typeface="+mn-cs"/>
                        </a:rPr>
                        <a:t>para el periodo 2015 </a:t>
                      </a:r>
                      <a:r>
                        <a:rPr lang="es-ES_tradnl" sz="1800" b="1" kern="1200" baseline="0" dirty="0" smtClean="0">
                          <a:solidFill>
                            <a:srgbClr val="000066"/>
                          </a:solidFill>
                          <a:latin typeface="+mn-lt"/>
                          <a:ea typeface="+mn-ea"/>
                          <a:cs typeface="+mn-cs"/>
                        </a:rPr>
                        <a:t>del</a:t>
                      </a:r>
                      <a:r>
                        <a:rPr lang="es-ES_tradnl" sz="1800" b="1" kern="1200" baseline="0" dirty="0" smtClean="0">
                          <a:solidFill>
                            <a:srgbClr val="FF0000"/>
                          </a:solidFill>
                          <a:latin typeface="+mn-lt"/>
                          <a:ea typeface="+mn-ea"/>
                          <a:cs typeface="+mn-cs"/>
                        </a:rPr>
                        <a:t> 20 %.</a:t>
                      </a:r>
                    </a:p>
                    <a:p>
                      <a:pPr marL="342900" indent="-342900">
                        <a:buFont typeface="Wingdings" pitchFamily="2" charset="2"/>
                        <a:buChar char="v"/>
                      </a:pPr>
                      <a:r>
                        <a:rPr lang="es-ES_tradnl" sz="1800" b="1" kern="1200" baseline="0" dirty="0" smtClean="0">
                          <a:solidFill>
                            <a:srgbClr val="FF0000"/>
                          </a:solidFill>
                          <a:latin typeface="+mn-lt"/>
                          <a:ea typeface="+mn-ea"/>
                          <a:cs typeface="+mn-cs"/>
                        </a:rPr>
                        <a:t>Se modifica por el RD Ley 9/2015: 19,5% a partir de 12/7/15.</a:t>
                      </a:r>
                    </a:p>
                    <a:p>
                      <a:pPr marL="342900" indent="-342900">
                        <a:buFont typeface="Wingdings" pitchFamily="2" charset="2"/>
                        <a:buChar char="v"/>
                      </a:pPr>
                      <a:r>
                        <a:rPr lang="es-ES_tradnl" sz="1800" kern="1200" baseline="0" dirty="0" smtClean="0">
                          <a:solidFill>
                            <a:srgbClr val="000066"/>
                          </a:solidFill>
                          <a:latin typeface="+mn-lt"/>
                          <a:ea typeface="+mn-ea"/>
                          <a:cs typeface="+mn-cs"/>
                        </a:rPr>
                        <a:t> Detallamos los porcentajes de retención para los distintos tipos de rentas establecidos:</a:t>
                      </a:r>
                      <a:endParaRPr lang="es-ES_tradnl" sz="1800" b="1" u="sng" kern="1200" baseline="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graphicFrame>
        <p:nvGraphicFramePr>
          <p:cNvPr id="7" name="Group 104"/>
          <p:cNvGraphicFramePr>
            <a:graphicFrameLocks noGrp="1"/>
          </p:cNvGraphicFramePr>
          <p:nvPr/>
        </p:nvGraphicFramePr>
        <p:xfrm>
          <a:off x="76200" y="3810000"/>
          <a:ext cx="9525000" cy="2971439"/>
        </p:xfrm>
        <a:graphic>
          <a:graphicData uri="http://schemas.openxmlformats.org/drawingml/2006/table">
            <a:tbl>
              <a:tblPr/>
              <a:tblGrid>
                <a:gridCol w="4114800">
                  <a:extLst>
                    <a:ext uri="{9D8B030D-6E8A-4147-A177-3AD203B41FA5}">
                      <a16:colId xmlns="" xmlns:a16="http://schemas.microsoft.com/office/drawing/2014/main" val="20000"/>
                    </a:ext>
                  </a:extLst>
                </a:gridCol>
                <a:gridCol w="1371600">
                  <a:extLst>
                    <a:ext uri="{9D8B030D-6E8A-4147-A177-3AD203B41FA5}">
                      <a16:colId xmlns="" xmlns:a16="http://schemas.microsoft.com/office/drawing/2014/main" val="20001"/>
                    </a:ext>
                  </a:extLst>
                </a:gridCol>
                <a:gridCol w="1447800">
                  <a:extLst>
                    <a:ext uri="{9D8B030D-6E8A-4147-A177-3AD203B41FA5}">
                      <a16:colId xmlns="" xmlns:a16="http://schemas.microsoft.com/office/drawing/2014/main" val="20002"/>
                    </a:ext>
                  </a:extLst>
                </a:gridCol>
                <a:gridCol w="1371600">
                  <a:extLst>
                    <a:ext uri="{9D8B030D-6E8A-4147-A177-3AD203B41FA5}">
                      <a16:colId xmlns="" xmlns:a16="http://schemas.microsoft.com/office/drawing/2014/main" val="20003"/>
                    </a:ext>
                  </a:extLst>
                </a:gridCol>
                <a:gridCol w="1219200">
                  <a:extLst>
                    <a:ext uri="{9D8B030D-6E8A-4147-A177-3AD203B41FA5}">
                      <a16:colId xmlns="" xmlns:a16="http://schemas.microsoft.com/office/drawing/2014/main" val="20004"/>
                    </a:ext>
                  </a:extLst>
                </a:gridCol>
              </a:tblGrid>
              <a:tr h="84921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CONCEPTOS</a:t>
                      </a:r>
                      <a:endParaRPr kumimoji="0" lang="es-ES" sz="2400" b="1" i="0" u="none" strike="noStrike" cap="none" normalizeH="0" baseline="0" dirty="0" smtClean="0">
                        <a:ln>
                          <a:noFill/>
                        </a:ln>
                        <a:solidFill>
                          <a:srgbClr val="FFFF66"/>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Tipos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FFFF00"/>
                          </a:solidFill>
                          <a:effectLst/>
                          <a:latin typeface="Arial" charset="0"/>
                          <a:cs typeface="Times New Roman" pitchFamily="18" charset="0"/>
                        </a:rPr>
                        <a:t>2014 </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chemeClr val="tx1"/>
                          </a:solidFill>
                          <a:effectLst/>
                          <a:latin typeface="Arial" charset="0"/>
                          <a:cs typeface="Times New Roman" pitchFamily="18" charset="0"/>
                        </a:rPr>
                        <a:t>Tipos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FFFF00"/>
                          </a:solidFill>
                          <a:effectLst/>
                          <a:latin typeface="Arial" charset="0"/>
                          <a:cs typeface="Times New Roman" pitchFamily="18" charset="0"/>
                        </a:rPr>
                        <a:t>2015 </a:t>
                      </a:r>
                      <a:r>
                        <a:rPr kumimoji="0" lang="es-ES" sz="1200" b="1" i="0" u="none" strike="noStrike" cap="none" normalizeH="0" baseline="0" dirty="0" smtClean="0">
                          <a:ln>
                            <a:noFill/>
                          </a:ln>
                          <a:solidFill>
                            <a:srgbClr val="FFFF00"/>
                          </a:solidFill>
                          <a:effectLst/>
                          <a:latin typeface="Arial" charset="0"/>
                          <a:cs typeface="Times New Roman" pitchFamily="18"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200" b="1" i="0" u="none" strike="noStrike" cap="none" normalizeH="0" baseline="0" dirty="0" smtClean="0">
                          <a:ln>
                            <a:noFill/>
                          </a:ln>
                          <a:solidFill>
                            <a:srgbClr val="FFFF00"/>
                          </a:solidFill>
                          <a:effectLst/>
                          <a:latin typeface="Arial" charset="0"/>
                          <a:cs typeface="Times New Roman" pitchFamily="18" charset="0"/>
                        </a:rPr>
                        <a:t>  Hasta 11/7/15</a:t>
                      </a:r>
                      <a:endParaRPr kumimoji="0" lang="es-ES" sz="12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chemeClr val="tx1"/>
                          </a:solidFill>
                          <a:effectLst/>
                          <a:latin typeface="Arial" charset="0"/>
                          <a:cs typeface="Times New Roman" pitchFamily="18" charset="0"/>
                        </a:rPr>
                        <a:t>Tipos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FFFF00"/>
                          </a:solidFill>
                          <a:effectLst/>
                          <a:latin typeface="Arial" charset="0"/>
                          <a:cs typeface="Times New Roman" pitchFamily="18" charset="0"/>
                        </a:rPr>
                        <a:t>2015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FFFF00"/>
                          </a:solidFill>
                          <a:effectLst/>
                          <a:latin typeface="Arial" charset="0"/>
                          <a:cs typeface="Times New Roman" pitchFamily="18" charset="0"/>
                        </a:rPr>
                        <a:t>  </a:t>
                      </a:r>
                      <a:r>
                        <a:rPr kumimoji="0" lang="es-ES" sz="1200" b="1" i="0" u="none" strike="noStrike" cap="none" normalizeH="0" baseline="0" dirty="0" smtClean="0">
                          <a:ln>
                            <a:noFill/>
                          </a:ln>
                          <a:solidFill>
                            <a:srgbClr val="FFFF00"/>
                          </a:solidFill>
                          <a:effectLst/>
                          <a:latin typeface="Arial" charset="0"/>
                          <a:cs typeface="Times New Roman" pitchFamily="18" charset="0"/>
                        </a:rPr>
                        <a:t>Desde 12/7/15</a:t>
                      </a:r>
                      <a:endParaRPr kumimoji="0" lang="es-ES" sz="12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Tipos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FFFF00"/>
                          </a:solidFill>
                          <a:effectLst/>
                          <a:latin typeface="Arial" charset="0"/>
                          <a:cs typeface="Times New Roman" pitchFamily="18" charset="0"/>
                        </a:rPr>
                        <a:t>desde2016 </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47207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Con carácter General</a:t>
                      </a:r>
                      <a:endParaRPr kumimoji="0" lang="es-ES" sz="24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21%</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19,5%</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19%</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1"/>
                  </a:ext>
                </a:extLst>
              </a:tr>
              <a:tr h="46392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Cesión de los derechos a la explotación imagen</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24%</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24%</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24%</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24%</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2"/>
                  </a:ext>
                </a:extLst>
              </a:tr>
              <a:tr h="65742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Premios de Loterías </a:t>
                      </a: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(sujetos y no exentos)</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rPr>
                        <a:t>20%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rPr>
                        <a:t>20%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rPr>
                        <a:t>20%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rPr>
                        <a:t>20%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3754052392"/>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3 Marcador de número de diapositiva"/>
          <p:cNvSpPr>
            <a:spLocks noGrp="1"/>
          </p:cNvSpPr>
          <p:nvPr>
            <p:ph type="sldNum" sz="quarter" idx="12"/>
          </p:nvPr>
        </p:nvSpPr>
        <p:spPr>
          <a:xfrm>
            <a:off x="7670800" y="6400800"/>
            <a:ext cx="2311400" cy="476250"/>
          </a:xfrm>
        </p:spPr>
        <p:txBody>
          <a:bodyPr/>
          <a:lstStyle/>
          <a:p>
            <a:pPr>
              <a:defRPr/>
            </a:pPr>
            <a:fld id="{D3C7C18F-BE5E-464F-A493-DDFAF6A4533F}" type="slidenum">
              <a:rPr lang="es-ES"/>
              <a:pPr>
                <a:defRPr/>
              </a:pPr>
              <a:t>452</a:t>
            </a:fld>
            <a:endParaRPr lang="es-ES"/>
          </a:p>
        </p:txBody>
      </p:sp>
      <p:sp>
        <p:nvSpPr>
          <p:cNvPr id="2270210" name="Rectangle 2"/>
          <p:cNvSpPr>
            <a:spLocks noChangeArrowheads="1"/>
          </p:cNvSpPr>
          <p:nvPr/>
        </p:nvSpPr>
        <p:spPr bwMode="auto">
          <a:xfrm>
            <a:off x="1981200" y="152400"/>
            <a:ext cx="184150" cy="457200"/>
          </a:xfrm>
          <a:prstGeom prst="rect">
            <a:avLst/>
          </a:prstGeom>
          <a:noFill/>
          <a:ln w="9525">
            <a:noFill/>
            <a:miter lim="800000"/>
            <a:headEnd/>
            <a:tailEnd/>
          </a:ln>
          <a:effectLst/>
        </p:spPr>
        <p:txBody>
          <a:bodyPr wrap="none" anchor="ctr">
            <a:spAutoFit/>
          </a:bodyPr>
          <a:lstStyle/>
          <a:p>
            <a:pPr>
              <a:defRPr/>
            </a:pPr>
            <a:endParaRPr lang="es-ES_tradnl" sz="2400" b="0" u="sng">
              <a:solidFill>
                <a:srgbClr val="FFFF00"/>
              </a:solidFill>
              <a:effectLst>
                <a:outerShdw blurRad="38100" dist="38100" dir="2700000" algn="tl">
                  <a:srgbClr val="000000"/>
                </a:outerShdw>
              </a:effectLst>
              <a:latin typeface="Arial" charset="0"/>
            </a:endParaRPr>
          </a:p>
        </p:txBody>
      </p:sp>
      <p:graphicFrame>
        <p:nvGraphicFramePr>
          <p:cNvPr id="2270312" name="Group 104"/>
          <p:cNvGraphicFramePr>
            <a:graphicFrameLocks noGrp="1"/>
          </p:cNvGraphicFramePr>
          <p:nvPr>
            <p:extLst>
              <p:ext uri="{D42A27DB-BD31-4B8C-83A1-F6EECF244321}">
                <p14:modId xmlns="" xmlns:p14="http://schemas.microsoft.com/office/powerpoint/2010/main" val="528703007"/>
              </p:ext>
            </p:extLst>
          </p:nvPr>
        </p:nvGraphicFramePr>
        <p:xfrm>
          <a:off x="228600" y="914400"/>
          <a:ext cx="9525000" cy="4830292"/>
        </p:xfrm>
        <a:graphic>
          <a:graphicData uri="http://schemas.openxmlformats.org/drawingml/2006/table">
            <a:tbl>
              <a:tblPr/>
              <a:tblGrid>
                <a:gridCol w="42672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2"/>
                    </a:ext>
                  </a:extLst>
                </a:gridCol>
                <a:gridCol w="1905000">
                  <a:extLst>
                    <a:ext uri="{9D8B030D-6E8A-4147-A177-3AD203B41FA5}">
                      <a16:colId xmlns="" xmlns:a16="http://schemas.microsoft.com/office/drawing/2014/main" val="20003"/>
                    </a:ext>
                  </a:extLst>
                </a:gridCol>
                <a:gridCol w="1676400">
                  <a:extLst>
                    <a:ext uri="{9D8B030D-6E8A-4147-A177-3AD203B41FA5}">
                      <a16:colId xmlns="" xmlns:a16="http://schemas.microsoft.com/office/drawing/2014/main" val="20004"/>
                    </a:ext>
                  </a:extLst>
                </a:gridCol>
              </a:tblGrid>
              <a:tr h="54699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chemeClr val="tx1"/>
                          </a:solidFill>
                          <a:effectLst/>
                          <a:latin typeface="Arial" charset="0"/>
                          <a:cs typeface="Times New Roman" pitchFamily="18" charset="0"/>
                        </a:rPr>
                        <a:t>CONCEPTOS</a:t>
                      </a:r>
                      <a:endParaRPr kumimoji="0" lang="es-ES" sz="2000" b="1" i="0" u="none" strike="noStrike" cap="none" normalizeH="0" baseline="0" dirty="0" smtClean="0">
                        <a:ln>
                          <a:noFill/>
                        </a:ln>
                        <a:solidFill>
                          <a:srgbClr val="FFFF66"/>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FFFF00"/>
                          </a:solidFill>
                          <a:effectLst/>
                          <a:latin typeface="Arial" charset="0"/>
                          <a:cs typeface="Times New Roman" pitchFamily="18" charset="0"/>
                        </a:rPr>
                        <a:t>Desde 2016 </a:t>
                      </a:r>
                      <a:endParaRPr kumimoji="0" lang="es-ES" sz="2000" b="1" i="0" u="none" strike="noStrike" cap="none" normalizeH="0" baseline="0" dirty="0" smtClean="0">
                        <a:ln>
                          <a:noFill/>
                        </a:ln>
                        <a:solidFill>
                          <a:schemeClr val="tx1"/>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FFFF00"/>
                          </a:solidFill>
                          <a:effectLst/>
                          <a:latin typeface="Arial" charset="0"/>
                          <a:cs typeface="Times New Roman" pitchFamily="18" charset="0"/>
                        </a:rPr>
                        <a:t>Desde 2017 </a:t>
                      </a:r>
                      <a:endParaRPr kumimoji="0" lang="es-ES" sz="2000" b="1" i="0" u="none" strike="noStrike" cap="none" normalizeH="0" baseline="0" dirty="0" smtClean="0">
                        <a:ln>
                          <a:noFill/>
                        </a:ln>
                        <a:solidFill>
                          <a:schemeClr val="tx1"/>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FFFF00"/>
                          </a:solidFill>
                          <a:effectLst/>
                          <a:latin typeface="Arial" charset="0"/>
                          <a:cs typeface="Times New Roman" pitchFamily="18" charset="0"/>
                        </a:rPr>
                        <a:t>Desde 2019 </a:t>
                      </a:r>
                      <a:endParaRPr kumimoji="0" lang="es-ES" sz="2000" b="1" i="0" u="none" strike="noStrike" cap="none" normalizeH="0" baseline="0" dirty="0" smtClean="0">
                        <a:ln>
                          <a:noFill/>
                        </a:ln>
                        <a:solidFill>
                          <a:schemeClr val="tx1"/>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61812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Rentos. C. MOBILIARIO</a:t>
                      </a:r>
                      <a:endParaRPr kumimoji="0" lang="es-ES" sz="24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44117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ARRENDAMIENTOS</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64122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FFFF00"/>
                          </a:solidFill>
                          <a:effectLst>
                            <a:outerShdw blurRad="38100" dist="38100" dir="2700000" algn="tl">
                              <a:srgbClr val="000000"/>
                            </a:outerShdw>
                          </a:effectLst>
                          <a:latin typeface="Arial" charset="0"/>
                        </a:rPr>
                        <a:t>PROFESIONALES*,</a:t>
                      </a: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Cursos, </a:t>
                      </a:r>
                      <a:r>
                        <a:rPr kumimoji="0" lang="es-ES" sz="1800" b="1" i="0" u="none" strike="noStrike" cap="none" normalizeH="0" baseline="0" dirty="0" err="1" smtClean="0">
                          <a:ln>
                            <a:noFill/>
                          </a:ln>
                          <a:solidFill>
                            <a:schemeClr val="tx1"/>
                          </a:solidFill>
                          <a:effectLst>
                            <a:outerShdw blurRad="38100" dist="38100" dir="2700000" algn="tl">
                              <a:srgbClr val="000000"/>
                            </a:outerShdw>
                          </a:effectLst>
                          <a:latin typeface="Arial" charset="0"/>
                        </a:rPr>
                        <a:t>conferen</a:t>
                      </a: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15%</a:t>
                      </a:r>
                    </a:p>
                    <a:p>
                      <a:pPr marL="0" marR="0" lvl="0" indent="0" algn="ctr" defTabSz="914400" rtl="0" eaLnBrk="1" fontAlgn="base" latinLnBrk="0" hangingPunct="1">
                        <a:lnSpc>
                          <a:spcPct val="100000"/>
                        </a:lnSpc>
                        <a:spcBef>
                          <a:spcPct val="0"/>
                        </a:spcBef>
                        <a:spcAft>
                          <a:spcPct val="0"/>
                        </a:spcAft>
                        <a:buClrTx/>
                        <a:buSzTx/>
                        <a:buFontTx/>
                        <a:buNone/>
                        <a:tabLst/>
                        <a:defRPr/>
                      </a:pPr>
                      <a:r>
                        <a:rPr lang="es-ES_tradnl" sz="1100" b="1" dirty="0" smtClean="0">
                          <a:solidFill>
                            <a:srgbClr val="0000FF"/>
                          </a:solidFill>
                          <a:effectLst/>
                        </a:rPr>
                        <a:t>(7%:  1º</a:t>
                      </a:r>
                      <a:r>
                        <a:rPr lang="es-ES_tradnl" sz="1100" b="1" baseline="0" dirty="0" smtClean="0">
                          <a:solidFill>
                            <a:srgbClr val="0000FF"/>
                          </a:solidFill>
                          <a:effectLst/>
                        </a:rPr>
                        <a:t> ,2º  y 3º año)</a:t>
                      </a:r>
                      <a:endParaRPr kumimoji="0" lang="es-ES" sz="11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15%</a:t>
                      </a:r>
                    </a:p>
                    <a:p>
                      <a:pPr marL="0" marR="0" lvl="0" indent="0" algn="ctr" defTabSz="914400" rtl="0" eaLnBrk="1" fontAlgn="base" latinLnBrk="0" hangingPunct="1">
                        <a:lnSpc>
                          <a:spcPct val="100000"/>
                        </a:lnSpc>
                        <a:spcBef>
                          <a:spcPct val="0"/>
                        </a:spcBef>
                        <a:spcAft>
                          <a:spcPct val="0"/>
                        </a:spcAft>
                        <a:buClrTx/>
                        <a:buSzTx/>
                        <a:buFontTx/>
                        <a:buNone/>
                        <a:tabLst/>
                        <a:defRPr/>
                      </a:pPr>
                      <a:r>
                        <a:rPr lang="es-ES_tradnl" sz="1100" b="1" dirty="0" smtClean="0">
                          <a:solidFill>
                            <a:srgbClr val="0000FF"/>
                          </a:solidFill>
                          <a:effectLst/>
                        </a:rPr>
                        <a:t>(7%:  1º</a:t>
                      </a:r>
                      <a:r>
                        <a:rPr lang="es-ES_tradnl" sz="1100" b="1" baseline="0" dirty="0" smtClean="0">
                          <a:solidFill>
                            <a:srgbClr val="0000FF"/>
                          </a:solidFill>
                          <a:effectLst/>
                        </a:rPr>
                        <a:t> ,2º  y 3º año)</a:t>
                      </a:r>
                      <a:endParaRPr kumimoji="0" lang="es-ES" sz="11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15%</a:t>
                      </a:r>
                    </a:p>
                    <a:p>
                      <a:pPr marL="0" marR="0" lvl="0" indent="0" algn="ctr" defTabSz="914400" rtl="0" eaLnBrk="1" fontAlgn="base" latinLnBrk="0" hangingPunct="1">
                        <a:lnSpc>
                          <a:spcPct val="100000"/>
                        </a:lnSpc>
                        <a:spcBef>
                          <a:spcPct val="0"/>
                        </a:spcBef>
                        <a:spcAft>
                          <a:spcPct val="0"/>
                        </a:spcAft>
                        <a:buClrTx/>
                        <a:buSzTx/>
                        <a:buFontTx/>
                        <a:buNone/>
                        <a:tabLst/>
                        <a:defRPr/>
                      </a:pPr>
                      <a:r>
                        <a:rPr lang="es-ES_tradnl" sz="1100" b="1" dirty="0" smtClean="0">
                          <a:solidFill>
                            <a:srgbClr val="0000FF"/>
                          </a:solidFill>
                          <a:effectLst/>
                        </a:rPr>
                        <a:t>(7%:  1º</a:t>
                      </a:r>
                      <a:r>
                        <a:rPr lang="es-ES_tradnl" sz="1100" b="1" baseline="0" dirty="0" smtClean="0">
                          <a:solidFill>
                            <a:srgbClr val="0000FF"/>
                          </a:solidFill>
                          <a:effectLst/>
                        </a:rPr>
                        <a:t> ,2º  y 3º año)</a:t>
                      </a:r>
                      <a:endParaRPr kumimoji="0" lang="es-ES" sz="11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49569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Propiedad Intelectual del autor</a:t>
                      </a:r>
                      <a:r>
                        <a:rPr kumimoji="0" lang="es-ES" sz="1800" b="1" i="0" u="none" strike="noStrike" cap="none" normalizeH="0" baseline="0" dirty="0" smtClean="0">
                          <a:ln>
                            <a:noFill/>
                          </a:ln>
                          <a:solidFill>
                            <a:srgbClr val="FFFF00"/>
                          </a:solidFill>
                          <a:effectLst>
                            <a:outerShdw blurRad="38100" dist="38100" dir="2700000" algn="tl">
                              <a:srgbClr val="000000"/>
                            </a:outerShdw>
                          </a:effectLst>
                          <a:latin typeface="Arial" charset="0"/>
                        </a:rPr>
                        <a:t>*</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15%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15%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15%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7"/>
                  </a:ext>
                </a:extLst>
              </a:tr>
              <a:tr h="61647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sz="1600" b="1" i="0" u="none" strike="noStrike" cap="none" normalizeH="0" baseline="0" dirty="0" smtClean="0">
                          <a:ln>
                            <a:noFill/>
                          </a:ln>
                          <a:solidFill>
                            <a:schemeClr val="tx1"/>
                          </a:solidFill>
                          <a:effectLst>
                            <a:outerShdw blurRad="38100" dist="38100" dir="2700000" algn="tl">
                              <a:srgbClr val="000000"/>
                            </a:outerShdw>
                          </a:effectLst>
                          <a:latin typeface="Arial" charset="0"/>
                        </a:rPr>
                        <a:t>Propiedad Intelectual  </a:t>
                      </a:r>
                      <a:r>
                        <a:rPr kumimoji="0" lang="es-ES" sz="1600" b="1" i="0" u="sng" strike="noStrike" cap="none" normalizeH="0" baseline="0" dirty="0" smtClean="0">
                          <a:ln>
                            <a:noFill/>
                          </a:ln>
                          <a:solidFill>
                            <a:schemeClr val="tx1"/>
                          </a:solidFill>
                          <a:effectLst>
                            <a:outerShdw blurRad="38100" dist="38100" dir="2700000" algn="tl">
                              <a:srgbClr val="000000"/>
                            </a:outerShdw>
                          </a:effectLst>
                          <a:latin typeface="Arial" charset="0"/>
                        </a:rPr>
                        <a:t>No</a:t>
                      </a:r>
                      <a:r>
                        <a:rPr kumimoji="0" lang="es-ES" sz="1600" b="1" i="0" u="none" strike="noStrike" cap="none" normalizeH="0" baseline="0" dirty="0" smtClean="0">
                          <a:ln>
                            <a:noFill/>
                          </a:ln>
                          <a:solidFill>
                            <a:schemeClr val="tx1"/>
                          </a:solidFill>
                          <a:effectLst>
                            <a:outerShdw blurRad="38100" dist="38100" dir="2700000" algn="tl">
                              <a:srgbClr val="000000"/>
                            </a:outerShdw>
                          </a:effectLst>
                          <a:latin typeface="Arial" charset="0"/>
                        </a:rPr>
                        <a:t> sea el autor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sz="1600" b="1" i="0" u="none" strike="noStrike" cap="none" normalizeH="0" baseline="0" dirty="0" smtClean="0">
                          <a:ln>
                            <a:noFill/>
                          </a:ln>
                          <a:solidFill>
                            <a:schemeClr val="tx1"/>
                          </a:solidFill>
                          <a:effectLst>
                            <a:outerShdw blurRad="38100" dist="38100" dir="2700000" algn="tl">
                              <a:srgbClr val="000000"/>
                            </a:outerShdw>
                          </a:effectLst>
                          <a:latin typeface="Arial" charset="0"/>
                        </a:rPr>
                        <a:t>(R. C. Mobiliario)</a:t>
                      </a:r>
                      <a:endParaRPr kumimoji="0" lang="es-ES" sz="14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19%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19%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 </a:t>
                      </a:r>
                      <a:r>
                        <a:rPr kumimoji="0" lang="es-ES" sz="1600" b="1" i="0" u="none" strike="noStrike" cap="none" normalizeH="0" baseline="0" dirty="0" smtClean="0">
                          <a:ln>
                            <a:noFill/>
                          </a:ln>
                          <a:solidFill>
                            <a:srgbClr val="0000FF"/>
                          </a:solidFill>
                          <a:effectLst/>
                          <a:latin typeface="Arial" charset="0"/>
                          <a:cs typeface="Times New Roman" pitchFamily="18" charset="0"/>
                        </a:rPr>
                        <a:t>(desde 2019)</a:t>
                      </a:r>
                      <a:endParaRPr kumimoji="0" lang="es-ES" sz="16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8"/>
                  </a:ext>
                </a:extLst>
              </a:tr>
              <a:tr h="38264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dirty="0" smtClean="0">
                          <a:ln>
                            <a:noFill/>
                          </a:ln>
                          <a:solidFill>
                            <a:schemeClr val="tx1"/>
                          </a:solidFill>
                          <a:effectLst>
                            <a:outerShdw blurRad="38100" dist="38100" dir="2700000" algn="tl">
                              <a:srgbClr val="000000"/>
                            </a:outerShdw>
                          </a:effectLst>
                          <a:latin typeface="Arial" charset="0"/>
                        </a:rPr>
                        <a:t>VARIOS</a:t>
                      </a: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 (GªPº IICC, premios,…)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0000FF"/>
                          </a:solidFill>
                          <a:effectLst/>
                          <a:latin typeface="Arial" charset="0"/>
                          <a:cs typeface="Times New Roman" pitchFamily="18" charset="0"/>
                        </a:rPr>
                        <a:t>19%</a:t>
                      </a:r>
                      <a:endParaRPr kumimoji="0" lang="es-ES" sz="20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0000FF"/>
                          </a:solidFill>
                          <a:effectLst/>
                          <a:latin typeface="Arial" charset="0"/>
                          <a:cs typeface="Times New Roman" pitchFamily="18" charset="0"/>
                        </a:rPr>
                        <a:t>19%</a:t>
                      </a:r>
                      <a:endParaRPr kumimoji="0" lang="es-ES" sz="20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0000FF"/>
                          </a:solidFill>
                          <a:effectLst/>
                          <a:latin typeface="Arial" charset="0"/>
                          <a:cs typeface="Times New Roman" pitchFamily="18" charset="0"/>
                        </a:rPr>
                        <a:t>19%</a:t>
                      </a:r>
                      <a:endParaRPr kumimoji="0" lang="es-ES" sz="20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44151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Transmisión de  Derechos 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200" b="1" i="0" u="none" strike="noStrike" cap="none" normalizeH="0" baseline="0" dirty="0" smtClean="0">
                          <a:ln>
                            <a:noFill/>
                          </a:ln>
                          <a:solidFill>
                            <a:srgbClr val="0000FF"/>
                          </a:solidFill>
                          <a:effectLst/>
                          <a:latin typeface="Arial" charset="0"/>
                          <a:cs typeface="Times New Roman" pitchFamily="18" charset="0"/>
                        </a:rPr>
                        <a:t>-----------</a:t>
                      </a:r>
                      <a:endParaRPr kumimoji="0" lang="es-ES" sz="12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cs typeface="Times New Roman" pitchFamily="18" charset="0"/>
                        </a:rPr>
                        <a:t>19%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600" b="1" i="0" u="none" strike="noStrike" cap="none" normalizeH="0" baseline="0" dirty="0" smtClean="0">
                          <a:ln>
                            <a:noFill/>
                          </a:ln>
                          <a:solidFill>
                            <a:srgbClr val="0000FF"/>
                          </a:solidFill>
                          <a:effectLst/>
                          <a:latin typeface="Arial" charset="0"/>
                          <a:cs typeface="Times New Roman" pitchFamily="18" charset="0"/>
                        </a:rPr>
                        <a:t>(desde 2017)</a:t>
                      </a:r>
                      <a:endParaRPr kumimoji="0" lang="es-ES" sz="16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cs typeface="Times New Roman" pitchFamily="18" charset="0"/>
                        </a:rPr>
                        <a:t>19%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600" b="1" i="0" u="none" strike="noStrike" cap="none" normalizeH="0" baseline="0" dirty="0" smtClean="0">
                          <a:ln>
                            <a:noFill/>
                          </a:ln>
                          <a:solidFill>
                            <a:srgbClr val="0000FF"/>
                          </a:solidFill>
                          <a:effectLst/>
                          <a:latin typeface="Arial" charset="0"/>
                          <a:cs typeface="Times New Roman" pitchFamily="18" charset="0"/>
                        </a:rPr>
                        <a:t>(desde 2017)</a:t>
                      </a:r>
                      <a:endParaRPr kumimoji="0" lang="es-ES" sz="16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44117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FFFF66"/>
                          </a:solidFill>
                          <a:effectLst>
                            <a:outerShdw blurRad="38100" dist="38100" dir="2700000" algn="tl">
                              <a:srgbClr val="000000"/>
                            </a:outerShdw>
                          </a:effectLst>
                          <a:latin typeface="Arial" charset="0"/>
                          <a:cs typeface="Times New Roman" pitchFamily="18" charset="0"/>
                        </a:rPr>
                        <a:t>ADMINISTRADORES**</a:t>
                      </a:r>
                      <a:endParaRPr kumimoji="0" lang="es-ES" sz="2400" b="1" i="0" u="none" strike="noStrike" cap="none" normalizeH="0" baseline="0" dirty="0" smtClean="0">
                        <a:ln>
                          <a:noFill/>
                        </a:ln>
                        <a:solidFill>
                          <a:srgbClr val="FFFF66"/>
                        </a:solidFill>
                        <a:effectLst>
                          <a:outerShdw blurRad="38100" dist="38100" dir="2700000" algn="tl">
                            <a:srgbClr val="000000"/>
                          </a:outerShdw>
                        </a:effectLst>
                        <a:latin typeface="Arial" charset="0"/>
                        <a:cs typeface="Times New Roman" pitchFamily="18"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35%**</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35%**</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35%**</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6"/>
                  </a:ext>
                </a:extLst>
              </a:tr>
            </a:tbl>
          </a:graphicData>
        </a:graphic>
      </p:graphicFrame>
      <p:sp>
        <p:nvSpPr>
          <p:cNvPr id="37934" name="Text Box 51"/>
          <p:cNvSpPr txBox="1">
            <a:spLocks noChangeArrowheads="1"/>
          </p:cNvSpPr>
          <p:nvPr/>
        </p:nvSpPr>
        <p:spPr bwMode="auto">
          <a:xfrm>
            <a:off x="0" y="0"/>
            <a:ext cx="9906000" cy="707886"/>
          </a:xfrm>
          <a:prstGeom prst="rect">
            <a:avLst/>
          </a:prstGeom>
          <a:solidFill>
            <a:srgbClr val="FF0000"/>
          </a:solidFill>
          <a:ln w="9525">
            <a:noFill/>
            <a:miter lim="800000"/>
            <a:headEnd/>
            <a:tailEnd/>
          </a:ln>
        </p:spPr>
        <p:txBody>
          <a:bodyPr>
            <a:spAutoFit/>
          </a:bodyPr>
          <a:lstStyle/>
          <a:p>
            <a:pPr algn="ctr">
              <a:spcBef>
                <a:spcPct val="50000"/>
              </a:spcBef>
            </a:pPr>
            <a:r>
              <a:rPr lang="es-ES" u="sng" dirty="0" smtClean="0">
                <a:latin typeface="+mn-lt"/>
              </a:rPr>
              <a:t>TIPOS</a:t>
            </a:r>
            <a:r>
              <a:rPr lang="es-ES" dirty="0" smtClean="0">
                <a:latin typeface="+mn-lt"/>
              </a:rPr>
              <a:t> de </a:t>
            </a:r>
            <a:r>
              <a:rPr lang="es-ES" u="sng" dirty="0" smtClean="0">
                <a:latin typeface="+mn-lt"/>
              </a:rPr>
              <a:t>RETENCIONES</a:t>
            </a:r>
            <a:r>
              <a:rPr lang="es-ES" dirty="0" smtClean="0">
                <a:latin typeface="+mn-lt"/>
              </a:rPr>
              <a:t> RENTAS DEL AHORRO Y OTRAS                                                      Desde 2016  </a:t>
            </a:r>
            <a:r>
              <a:rPr lang="es-ES" sz="1400" dirty="0" smtClean="0">
                <a:solidFill>
                  <a:srgbClr val="FFFF66"/>
                </a:solidFill>
                <a:effectLst>
                  <a:outerShdw blurRad="38100" dist="38100" dir="2700000" algn="tl">
                    <a:srgbClr val="000000">
                      <a:alpha val="43137"/>
                    </a:srgbClr>
                  </a:outerShdw>
                </a:effectLst>
                <a:latin typeface="+mn-lt"/>
              </a:rPr>
              <a:t>Art. 101 y DA 31 LIRPF</a:t>
            </a:r>
            <a:endParaRPr lang="es-ES" sz="1400" dirty="0">
              <a:latin typeface="+mn-lt"/>
            </a:endParaRPr>
          </a:p>
        </p:txBody>
      </p:sp>
      <p:graphicFrame>
        <p:nvGraphicFramePr>
          <p:cNvPr id="6" name="5 Tabla"/>
          <p:cNvGraphicFramePr>
            <a:graphicFrameLocks noGrp="1"/>
          </p:cNvGraphicFramePr>
          <p:nvPr>
            <p:extLst>
              <p:ext uri="{D42A27DB-BD31-4B8C-83A1-F6EECF244321}">
                <p14:modId xmlns="" xmlns:p14="http://schemas.microsoft.com/office/powerpoint/2010/main" val="547832567"/>
              </p:ext>
            </p:extLst>
          </p:nvPr>
        </p:nvGraphicFramePr>
        <p:xfrm>
          <a:off x="76200" y="5917731"/>
          <a:ext cx="8839200" cy="787869"/>
        </p:xfrm>
        <a:graphic>
          <a:graphicData uri="http://schemas.openxmlformats.org/drawingml/2006/table">
            <a:tbl>
              <a:tblPr firstRow="1" bandRow="1">
                <a:tableStyleId>{5C22544A-7EE6-4342-B048-85BDC9FD1C3A}</a:tableStyleId>
              </a:tblPr>
              <a:tblGrid>
                <a:gridCol w="2481179">
                  <a:extLst>
                    <a:ext uri="{9D8B030D-6E8A-4147-A177-3AD203B41FA5}">
                      <a16:colId xmlns="" xmlns:a16="http://schemas.microsoft.com/office/drawing/2014/main" val="20000"/>
                    </a:ext>
                  </a:extLst>
                </a:gridCol>
                <a:gridCol w="3644232">
                  <a:extLst>
                    <a:ext uri="{9D8B030D-6E8A-4147-A177-3AD203B41FA5}">
                      <a16:colId xmlns="" xmlns:a16="http://schemas.microsoft.com/office/drawing/2014/main" val="20001"/>
                    </a:ext>
                  </a:extLst>
                </a:gridCol>
                <a:gridCol w="2713789">
                  <a:extLst>
                    <a:ext uri="{9D8B030D-6E8A-4147-A177-3AD203B41FA5}">
                      <a16:colId xmlns="" xmlns:a16="http://schemas.microsoft.com/office/drawing/2014/main" val="20004"/>
                    </a:ext>
                  </a:extLst>
                </a:gridCol>
              </a:tblGrid>
              <a:tr h="422109">
                <a:tc>
                  <a:txBody>
                    <a:bodyPr/>
                    <a:lstStyle/>
                    <a:p>
                      <a:pPr algn="l"/>
                      <a:r>
                        <a:rPr lang="es-ES_tradnl" sz="1600" dirty="0" smtClean="0"/>
                        <a:t>CASO ESPECIAL</a:t>
                      </a:r>
                      <a:endParaRPr lang="es-ES_tradnl"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r>
                        <a:rPr lang="es-ES_tradnl" sz="1600" dirty="0" smtClean="0"/>
                        <a:t>REQUISITOS</a:t>
                      </a:r>
                      <a:endParaRPr lang="es-ES_tradnl"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1600" dirty="0" smtClean="0">
                          <a:solidFill>
                            <a:srgbClr val="FFFF00"/>
                          </a:solidFill>
                        </a:rPr>
                        <a:t>Desde 2016</a:t>
                      </a:r>
                      <a:endParaRPr lang="es-ES_tradnl" sz="1600"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2685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dirty="0" smtClean="0">
                          <a:ln>
                            <a:noFill/>
                          </a:ln>
                          <a:solidFill>
                            <a:srgbClr val="FFFF66"/>
                          </a:solidFill>
                          <a:effectLst>
                            <a:outerShdw blurRad="38100" dist="38100" dir="2700000" algn="tl">
                              <a:srgbClr val="000000"/>
                            </a:outerShdw>
                          </a:effectLst>
                          <a:latin typeface="Arial" charset="0"/>
                          <a:cs typeface="Times New Roman" pitchFamily="18" charset="0"/>
                        </a:rPr>
                        <a:t>ADMINISTRADORES**</a:t>
                      </a:r>
                      <a:endParaRPr kumimoji="0" lang="es-ES" sz="1600" b="1" i="0" u="none"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r>
                        <a:rPr lang="es-ES_tradnl" sz="1400" b="1" dirty="0" smtClean="0">
                          <a:solidFill>
                            <a:srgbClr val="000066"/>
                          </a:solidFill>
                        </a:rPr>
                        <a:t>INCN </a:t>
                      </a:r>
                      <a:r>
                        <a:rPr lang="es-ES_tradnl" sz="1400" b="1" dirty="0" err="1" smtClean="0">
                          <a:solidFill>
                            <a:srgbClr val="000066"/>
                          </a:solidFill>
                        </a:rPr>
                        <a:t>e.a.</a:t>
                      </a:r>
                      <a:r>
                        <a:rPr lang="es-ES_tradnl" sz="1400" b="1" dirty="0" smtClean="0">
                          <a:solidFill>
                            <a:srgbClr val="000066"/>
                          </a:solidFill>
                        </a:rPr>
                        <a:t> de la Sociedad &lt; 100.000 €</a:t>
                      </a:r>
                      <a:endParaRPr lang="es-ES_tradnl" sz="14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20000"/>
                        <a:lumOff val="80000"/>
                      </a:schemeClr>
                    </a:solidFill>
                  </a:tcPr>
                </a:tc>
                <a:tc>
                  <a:txBody>
                    <a:bodyPr/>
                    <a:lstStyle/>
                    <a:p>
                      <a:pPr algn="ctr"/>
                      <a:r>
                        <a:rPr lang="es-ES_tradnl" b="1" dirty="0" smtClean="0">
                          <a:solidFill>
                            <a:srgbClr val="000066"/>
                          </a:solidFill>
                        </a:rPr>
                        <a:t>19%</a:t>
                      </a:r>
                      <a:endParaRPr lang="es-ES_tradnl"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607456987"/>
      </p:ext>
    </p:extLst>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453</a:t>
            </a:fld>
            <a:endParaRPr lang="es-ES" dirty="0"/>
          </a:p>
        </p:txBody>
      </p:sp>
      <p:sp>
        <p:nvSpPr>
          <p:cNvPr id="14341" name="Text Box 4"/>
          <p:cNvSpPr txBox="1">
            <a:spLocks noChangeArrowheads="1"/>
          </p:cNvSpPr>
          <p:nvPr/>
        </p:nvSpPr>
        <p:spPr bwMode="auto">
          <a:xfrm>
            <a:off x="0" y="1117699"/>
            <a:ext cx="9906000" cy="2616101"/>
          </a:xfrm>
          <a:prstGeom prst="rect">
            <a:avLst/>
          </a:prstGeom>
          <a:solidFill>
            <a:srgbClr val="CCFFFF"/>
          </a:solidFill>
          <a:ln w="9525">
            <a:noFill/>
            <a:miter lim="800000"/>
            <a:headEnd/>
            <a:tailEnd/>
          </a:ln>
        </p:spPr>
        <p:txBody>
          <a:bodyPr>
            <a:spAutoFit/>
          </a:bodyPr>
          <a:lstStyle/>
          <a:p>
            <a:pPr algn="ctr"/>
            <a:r>
              <a:rPr lang="es-ES_tradnl" sz="7200" dirty="0" smtClean="0">
                <a:solidFill>
                  <a:srgbClr val="000066"/>
                </a:solidFill>
              </a:rPr>
              <a:t>GESTIÓN del IS</a:t>
            </a:r>
          </a:p>
          <a:p>
            <a:pPr algn="ctr"/>
            <a:endParaRPr lang="es-ES_tradnl" dirty="0" smtClean="0">
              <a:solidFill>
                <a:srgbClr val="000066"/>
              </a:solidFill>
            </a:endParaRPr>
          </a:p>
          <a:p>
            <a:pPr marL="1143000" indent="-1143000">
              <a:buFont typeface="+mj-lt"/>
              <a:buAutoNum type="arabicPeriod" startAt="4"/>
            </a:pPr>
            <a:r>
              <a:rPr lang="es-ES_tradnl" sz="4800" dirty="0" smtClean="0">
                <a:solidFill>
                  <a:srgbClr val="FF0000"/>
                </a:solidFill>
              </a:rPr>
              <a:t>Pagos Fraccionados (PF)</a:t>
            </a:r>
          </a:p>
          <a:p>
            <a:pPr marL="1143000" indent="-1143000"/>
            <a:endParaRPr lang="es-ES_tradnl" sz="2400" dirty="0" smtClean="0">
              <a:solidFill>
                <a:srgbClr val="FF0000"/>
              </a:solidFill>
            </a:endParaRPr>
          </a:p>
        </p:txBody>
      </p:sp>
      <p:sp>
        <p:nvSpPr>
          <p:cNvPr id="8" name="Rectangle 4"/>
          <p:cNvSpPr>
            <a:spLocks noChangeArrowheads="1"/>
          </p:cNvSpPr>
          <p:nvPr/>
        </p:nvSpPr>
        <p:spPr bwMode="auto">
          <a:xfrm>
            <a:off x="662522" y="152400"/>
            <a:ext cx="9014877" cy="658814"/>
          </a:xfrm>
          <a:prstGeom prst="rect">
            <a:avLst/>
          </a:prstGeom>
          <a:noFill/>
          <a:ln w="9525">
            <a:noFill/>
            <a:miter lim="800000"/>
            <a:headEnd/>
            <a:tailEnd/>
          </a:ln>
        </p:spPr>
        <p:txBody>
          <a:bodyPr anchor="ctr"/>
          <a:lstStyle/>
          <a:p>
            <a:pPr algn="ct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r>
            <a:br>
              <a:rPr lang="es-ES_tradnl" sz="4000" b="1" dirty="0">
                <a:solidFill>
                  <a:srgbClr val="00CC00"/>
                </a:solidFill>
                <a:latin typeface="Times" pitchFamily="18" charset="0"/>
              </a:rPr>
            </a:br>
            <a:r>
              <a:rPr lang="es-ES_tradnl" sz="4000" b="1" dirty="0">
                <a:solidFill>
                  <a:srgbClr val="00CC00"/>
                </a:solidFill>
                <a:latin typeface="Times" pitchFamily="18" charset="0"/>
              </a:rPr>
              <a:t> </a:t>
            </a:r>
            <a:r>
              <a:rPr lang="es-ES_tradnl" sz="2800" b="1" dirty="0" smtClean="0">
                <a:solidFill>
                  <a:srgbClr val="FFFF00"/>
                </a:solidFill>
              </a:rPr>
              <a:t>IMPUESTO </a:t>
            </a:r>
            <a:r>
              <a:rPr lang="es-ES_tradnl" sz="2800" b="1" dirty="0">
                <a:solidFill>
                  <a:srgbClr val="FFFF00"/>
                </a:solidFill>
              </a:rPr>
              <a:t>SOBRE </a:t>
            </a:r>
            <a:r>
              <a:rPr lang="es-ES_tradnl" sz="2800" b="1" dirty="0" smtClean="0">
                <a:solidFill>
                  <a:srgbClr val="FFFF00"/>
                </a:solidFill>
              </a:rPr>
              <a:t>SOCIEDADES</a:t>
            </a:r>
            <a:r>
              <a:rPr lang="es-ES_tradnl" sz="2800" b="1" dirty="0" smtClean="0">
                <a:solidFill>
                  <a:schemeClr val="tx2"/>
                </a:solidFill>
              </a:rPr>
              <a:t/>
            </a:r>
            <a:br>
              <a:rPr lang="es-ES_tradnl" sz="2800" b="1" dirty="0" smtClean="0">
                <a:solidFill>
                  <a:schemeClr val="tx2"/>
                </a:solidFill>
              </a:rPr>
            </a:br>
            <a:r>
              <a:rPr lang="es-ES_tradnl" sz="4000" b="1" dirty="0" smtClean="0">
                <a:solidFill>
                  <a:srgbClr val="00CC00"/>
                </a:solidFill>
                <a:latin typeface="Times" pitchFamily="18" charset="0"/>
              </a:rPr>
              <a:t/>
            </a:r>
            <a:br>
              <a:rPr lang="es-ES_tradnl" sz="4000" b="1" dirty="0" smtClean="0">
                <a:solidFill>
                  <a:srgbClr val="00CC00"/>
                </a:solidFill>
                <a:latin typeface="Times" pitchFamily="18" charset="0"/>
              </a:rPr>
            </a:br>
            <a:r>
              <a:rPr lang="es-ES_tradnl" sz="4000" b="1" dirty="0" smtClean="0">
                <a:solidFill>
                  <a:srgbClr val="00CC00"/>
                </a:solidFill>
                <a:latin typeface="Times" pitchFamily="18" charset="0"/>
              </a:rPr>
              <a:t/>
            </a:r>
            <a:br>
              <a:rPr lang="es-ES_tradnl" sz="4000" b="1" dirty="0" smtClean="0">
                <a:solidFill>
                  <a:srgbClr val="00CC00"/>
                </a:solidFill>
                <a:latin typeface="Times" pitchFamily="18" charset="0"/>
              </a:rPr>
            </a:br>
            <a:endParaRPr lang="es-ES_tradnl" sz="8000" b="1" dirty="0"/>
          </a:p>
        </p:txBody>
      </p:sp>
    </p:spTree>
    <p:extLst>
      <p:ext uri="{BB962C8B-B14F-4D97-AF65-F5344CB8AC3E}">
        <p14:creationId xmlns="" xmlns:p14="http://schemas.microsoft.com/office/powerpoint/2010/main" val="755184439"/>
      </p:ext>
    </p:extLst>
  </p:cSld>
  <p:clrMapOvr>
    <a:masterClrMapping/>
  </p:clrMapOvr>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43800" y="6381750"/>
            <a:ext cx="2311400" cy="476250"/>
          </a:xfrm>
        </p:spPr>
        <p:txBody>
          <a:bodyPr/>
          <a:lstStyle/>
          <a:p>
            <a:pPr>
              <a:defRPr/>
            </a:pPr>
            <a:fld id="{75DE4F27-0F59-4BE8-B281-66C824774291}" type="slidenum">
              <a:rPr lang="es-ES"/>
              <a:pPr>
                <a:defRPr/>
              </a:pPr>
              <a:t>454</a:t>
            </a:fld>
            <a:endParaRPr lang="es-ES" dirty="0"/>
          </a:p>
        </p:txBody>
      </p:sp>
      <p:sp>
        <p:nvSpPr>
          <p:cNvPr id="64516"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 sz="3600" dirty="0">
              <a:solidFill>
                <a:srgbClr val="FFFF66"/>
              </a:solidFill>
              <a:latin typeface="Arial" pitchFamily="34" charset="0"/>
            </a:endParaRPr>
          </a:p>
        </p:txBody>
      </p:sp>
      <p:sp>
        <p:nvSpPr>
          <p:cNvPr id="6" name="Text Box 3"/>
          <p:cNvSpPr txBox="1">
            <a:spLocks noChangeArrowheads="1"/>
          </p:cNvSpPr>
          <p:nvPr/>
        </p:nvSpPr>
        <p:spPr bwMode="auto">
          <a:xfrm>
            <a:off x="0" y="0"/>
            <a:ext cx="9906000" cy="1200329"/>
          </a:xfrm>
          <a:prstGeom prst="rect">
            <a:avLst/>
          </a:prstGeom>
          <a:solidFill>
            <a:srgbClr val="FF0000"/>
          </a:solidFill>
          <a:ln w="9525">
            <a:noFill/>
            <a:miter lim="800000"/>
            <a:headEnd/>
            <a:tailEnd/>
          </a:ln>
        </p:spPr>
        <p:txBody>
          <a:bodyPr>
            <a:spAutoFit/>
          </a:bodyPr>
          <a:lstStyle/>
          <a:p>
            <a:pPr algn="ctr">
              <a:spcBef>
                <a:spcPct val="50000"/>
              </a:spcBef>
            </a:pPr>
            <a:r>
              <a:rPr lang="es-ES" sz="7200" dirty="0" smtClean="0"/>
              <a:t>Modelos de PF</a:t>
            </a:r>
            <a:endParaRPr lang="es-ES" sz="7200" dirty="0"/>
          </a:p>
        </p:txBody>
      </p:sp>
      <p:graphicFrame>
        <p:nvGraphicFramePr>
          <p:cNvPr id="7" name="6 Tabla"/>
          <p:cNvGraphicFramePr>
            <a:graphicFrameLocks noGrp="1"/>
          </p:cNvGraphicFramePr>
          <p:nvPr>
            <p:extLst>
              <p:ext uri="{D42A27DB-BD31-4B8C-83A1-F6EECF244321}">
                <p14:modId xmlns="" xmlns:p14="http://schemas.microsoft.com/office/powerpoint/2010/main" val="111227027"/>
              </p:ext>
            </p:extLst>
          </p:nvPr>
        </p:nvGraphicFramePr>
        <p:xfrm>
          <a:off x="228600" y="1371600"/>
          <a:ext cx="9525000" cy="4785020"/>
        </p:xfrm>
        <a:graphic>
          <a:graphicData uri="http://schemas.openxmlformats.org/drawingml/2006/table">
            <a:tbl>
              <a:tblPr/>
              <a:tblGrid>
                <a:gridCol w="4114800">
                  <a:extLst>
                    <a:ext uri="{9D8B030D-6E8A-4147-A177-3AD203B41FA5}">
                      <a16:colId xmlns="" xmlns:a16="http://schemas.microsoft.com/office/drawing/2014/main" val="20000"/>
                    </a:ext>
                  </a:extLst>
                </a:gridCol>
                <a:gridCol w="3048000">
                  <a:extLst>
                    <a:ext uri="{9D8B030D-6E8A-4147-A177-3AD203B41FA5}">
                      <a16:colId xmlns="" xmlns:a16="http://schemas.microsoft.com/office/drawing/2014/main" val="20001"/>
                    </a:ext>
                  </a:extLst>
                </a:gridCol>
                <a:gridCol w="2362200">
                  <a:extLst>
                    <a:ext uri="{9D8B030D-6E8A-4147-A177-3AD203B41FA5}">
                      <a16:colId xmlns="" xmlns:a16="http://schemas.microsoft.com/office/drawing/2014/main" val="20002"/>
                    </a:ext>
                  </a:extLst>
                </a:gridCol>
              </a:tblGrid>
              <a:tr h="609600">
                <a:tc>
                  <a:txBody>
                    <a:bodyPr/>
                    <a:lstStyle/>
                    <a:p>
                      <a:pPr algn="l">
                        <a:spcAft>
                          <a:spcPts val="0"/>
                        </a:spcAft>
                      </a:pPr>
                      <a:r>
                        <a:rPr lang="es-ES" sz="2400" b="1" dirty="0" smtClean="0">
                          <a:solidFill>
                            <a:srgbClr val="000000"/>
                          </a:solidFill>
                          <a:latin typeface="Arial"/>
                          <a:ea typeface="Times New Roman"/>
                          <a:cs typeface="Times New Roman"/>
                        </a:rPr>
                        <a:t>SOCIEDADES</a:t>
                      </a:r>
                      <a:endParaRPr lang="es-ES_tradnl" sz="2400" dirty="0">
                        <a:latin typeface="Times New Roman"/>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spcAft>
                          <a:spcPts val="0"/>
                        </a:spcAft>
                      </a:pPr>
                      <a:r>
                        <a:rPr lang="es-ES" sz="2400" b="1" dirty="0">
                          <a:solidFill>
                            <a:srgbClr val="000000"/>
                          </a:solidFill>
                          <a:latin typeface="Arial"/>
                          <a:ea typeface="Times New Roman"/>
                          <a:cs typeface="Times New Roman"/>
                        </a:rPr>
                        <a:t>MODELO</a:t>
                      </a:r>
                      <a:endParaRPr lang="es-ES_tradnl" sz="2400" dirty="0">
                        <a:latin typeface="Times New Roman"/>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spcAft>
                          <a:spcPts val="0"/>
                        </a:spcAft>
                      </a:pPr>
                      <a:r>
                        <a:rPr lang="es-ES" sz="2400" b="1" dirty="0">
                          <a:solidFill>
                            <a:srgbClr val="000000"/>
                          </a:solidFill>
                          <a:latin typeface="Arial"/>
                          <a:ea typeface="Times New Roman"/>
                          <a:cs typeface="Times New Roman"/>
                        </a:rPr>
                        <a:t>PLAZO</a:t>
                      </a:r>
                      <a:endParaRPr lang="es-ES_tradnl" sz="2400" dirty="0">
                        <a:latin typeface="Times New Roman"/>
                        <a:ea typeface="Times New Roman"/>
                        <a:cs typeface="Times New Roman"/>
                      </a:endParaRPr>
                    </a:p>
                  </a:txBody>
                  <a:tcPr marL="68580" marR="6858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0"/>
                  </a:ext>
                </a:extLst>
              </a:tr>
              <a:tr h="968846">
                <a:tc>
                  <a:txBody>
                    <a:bodyPr/>
                    <a:lstStyle/>
                    <a:p>
                      <a:pPr marL="342900" indent="-342900">
                        <a:spcAft>
                          <a:spcPts val="0"/>
                        </a:spcAft>
                        <a:buFont typeface="Wingdings" pitchFamily="2" charset="2"/>
                        <a:buChar char="v"/>
                      </a:pPr>
                      <a:r>
                        <a:rPr lang="es-ES" sz="2000" b="1" dirty="0" smtClean="0">
                          <a:solidFill>
                            <a:srgbClr val="000066"/>
                          </a:solidFill>
                          <a:latin typeface="Arial"/>
                          <a:ea typeface="Times New Roman"/>
                          <a:cs typeface="Times New Roman"/>
                        </a:rPr>
                        <a:t>EN GENERAL</a:t>
                      </a:r>
                      <a:endParaRPr lang="es-ES_tradnl" sz="2000" dirty="0">
                        <a:solidFill>
                          <a:srgbClr val="000066"/>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spcAft>
                          <a:spcPts val="0"/>
                        </a:spcAft>
                      </a:pPr>
                      <a:r>
                        <a:rPr lang="es-ES" sz="3600" b="1" dirty="0" smtClean="0">
                          <a:solidFill>
                            <a:schemeClr val="tx1"/>
                          </a:solidFill>
                          <a:latin typeface="Arial"/>
                          <a:ea typeface="Times New Roman"/>
                          <a:cs typeface="Times New Roman"/>
                        </a:rPr>
                        <a:t>202</a:t>
                      </a:r>
                      <a:r>
                        <a:rPr lang="es-ES" sz="3600" b="1" dirty="0" smtClean="0">
                          <a:solidFill>
                            <a:srgbClr val="FF0000"/>
                          </a:solidFill>
                          <a:latin typeface="Arial"/>
                          <a:ea typeface="Times New Roman"/>
                          <a:cs typeface="Times New Roman"/>
                        </a:rPr>
                        <a:t> </a:t>
                      </a:r>
                      <a:r>
                        <a:rPr lang="es-ES" sz="3600" b="1" dirty="0">
                          <a:solidFill>
                            <a:srgbClr val="FFFF00"/>
                          </a:solidFill>
                          <a:latin typeface="Arial"/>
                          <a:ea typeface="Times New Roman"/>
                          <a:cs typeface="Times New Roman"/>
                        </a:rPr>
                        <a:t>(*)</a:t>
                      </a:r>
                      <a:endParaRPr lang="es-ES_tradnl" sz="3600" dirty="0">
                        <a:solidFill>
                          <a:srgbClr val="FFFF00"/>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a:txBody>
                    <a:bodyPr/>
                    <a:lstStyle/>
                    <a:p>
                      <a:pPr marL="342900" indent="-342900">
                        <a:spcAft>
                          <a:spcPts val="0"/>
                        </a:spcAft>
                        <a:buFont typeface="Wingdings" pitchFamily="2" charset="2"/>
                        <a:buChar char="ü"/>
                      </a:pPr>
                      <a:r>
                        <a:rPr lang="es-ES" sz="1800" b="1" dirty="0">
                          <a:solidFill>
                            <a:srgbClr val="000066"/>
                          </a:solidFill>
                          <a:latin typeface="Arial"/>
                          <a:ea typeface="Times New Roman"/>
                          <a:cs typeface="Times New Roman"/>
                        </a:rPr>
                        <a:t>1 a 20 de abril, octubre y diciembre</a:t>
                      </a:r>
                      <a:endParaRPr lang="es-ES_tradnl" sz="1800" dirty="0">
                        <a:solidFill>
                          <a:srgbClr val="000066"/>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10001"/>
                  </a:ext>
                </a:extLst>
              </a:tr>
              <a:tr h="926499">
                <a:tc>
                  <a:txBody>
                    <a:bodyPr/>
                    <a:lstStyle/>
                    <a:p>
                      <a:pPr marL="342900" indent="-342900">
                        <a:spcAft>
                          <a:spcPts val="0"/>
                        </a:spcAft>
                        <a:buFont typeface="Wingdings" pitchFamily="2" charset="2"/>
                        <a:buChar char="v"/>
                      </a:pPr>
                      <a:r>
                        <a:rPr lang="es-ES" sz="2000" b="1" dirty="0" smtClean="0">
                          <a:solidFill>
                            <a:srgbClr val="000066"/>
                          </a:solidFill>
                          <a:latin typeface="Arial"/>
                          <a:ea typeface="Times New Roman"/>
                          <a:cs typeface="Times New Roman"/>
                        </a:rPr>
                        <a:t>GRANDES </a:t>
                      </a:r>
                      <a:r>
                        <a:rPr lang="es-ES" sz="2000" b="1" dirty="0">
                          <a:solidFill>
                            <a:srgbClr val="000066"/>
                          </a:solidFill>
                          <a:latin typeface="Arial"/>
                          <a:ea typeface="Times New Roman"/>
                          <a:cs typeface="Times New Roman"/>
                        </a:rPr>
                        <a:t>EMPRESAS       </a:t>
                      </a:r>
                      <a:r>
                        <a:rPr lang="es-ES" sz="1400" b="1" dirty="0">
                          <a:solidFill>
                            <a:srgbClr val="000066"/>
                          </a:solidFill>
                          <a:latin typeface="Arial"/>
                          <a:ea typeface="Times New Roman"/>
                          <a:cs typeface="Times New Roman"/>
                        </a:rPr>
                        <a:t>(volumen de operaciones de N-1 &gt; </a:t>
                      </a:r>
                      <a:r>
                        <a:rPr lang="es-ES" sz="1400" b="1" dirty="0" smtClean="0">
                          <a:solidFill>
                            <a:srgbClr val="000066"/>
                          </a:solidFill>
                          <a:latin typeface="Arial"/>
                          <a:ea typeface="Times New Roman"/>
                          <a:cs typeface="Times New Roman"/>
                        </a:rPr>
                        <a:t>6MM€</a:t>
                      </a:r>
                      <a:r>
                        <a:rPr lang="es-ES" sz="1400" b="1" dirty="0">
                          <a:solidFill>
                            <a:srgbClr val="000066"/>
                          </a:solidFill>
                          <a:latin typeface="Arial"/>
                          <a:ea typeface="Times New Roman"/>
                          <a:cs typeface="Times New Roman"/>
                        </a:rPr>
                        <a:t>)</a:t>
                      </a:r>
                      <a:endParaRPr lang="es-ES_tradnl" sz="1400" dirty="0">
                        <a:solidFill>
                          <a:srgbClr val="000066"/>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spcAft>
                          <a:spcPts val="0"/>
                        </a:spcAft>
                      </a:pPr>
                      <a:r>
                        <a:rPr lang="es-ES" sz="3600" b="1" dirty="0" smtClean="0">
                          <a:solidFill>
                            <a:schemeClr val="tx1"/>
                          </a:solidFill>
                          <a:latin typeface="Arial"/>
                          <a:ea typeface="Times New Roman"/>
                          <a:cs typeface="Times New Roman"/>
                        </a:rPr>
                        <a:t>202 </a:t>
                      </a:r>
                      <a:r>
                        <a:rPr lang="es-ES" sz="3600" b="1" dirty="0">
                          <a:solidFill>
                            <a:srgbClr val="FFFF00"/>
                          </a:solidFill>
                          <a:latin typeface="Arial"/>
                          <a:ea typeface="Times New Roman"/>
                          <a:cs typeface="Times New Roman"/>
                        </a:rPr>
                        <a:t>(**)</a:t>
                      </a:r>
                      <a:endParaRPr lang="es-ES_tradnl" sz="3600" dirty="0">
                        <a:solidFill>
                          <a:srgbClr val="FFFF00"/>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marL="342900" indent="-342900">
                        <a:spcAft>
                          <a:spcPts val="0"/>
                        </a:spcAft>
                        <a:buFont typeface="Wingdings" pitchFamily="2" charset="2"/>
                        <a:buChar char="ü"/>
                      </a:pPr>
                      <a:r>
                        <a:rPr lang="es-ES" sz="1800" b="1" dirty="0">
                          <a:solidFill>
                            <a:srgbClr val="000066"/>
                          </a:solidFill>
                          <a:latin typeface="Arial"/>
                          <a:ea typeface="Times New Roman"/>
                          <a:cs typeface="Times New Roman"/>
                        </a:rPr>
                        <a:t>1 a 20 de abril, octubre y diciembre</a:t>
                      </a:r>
                      <a:endParaRPr lang="es-ES_tradnl" sz="1800" dirty="0">
                        <a:solidFill>
                          <a:srgbClr val="000066"/>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10002"/>
                  </a:ext>
                </a:extLst>
              </a:tr>
              <a:tr h="1228855">
                <a:tc>
                  <a:txBody>
                    <a:bodyPr/>
                    <a:lstStyle/>
                    <a:p>
                      <a:pPr marL="342900" indent="-342900">
                        <a:spcAft>
                          <a:spcPts val="0"/>
                        </a:spcAft>
                        <a:buFont typeface="Wingdings" pitchFamily="2" charset="2"/>
                        <a:buChar char="v"/>
                      </a:pPr>
                      <a:r>
                        <a:rPr lang="es-ES" sz="2000" b="1" dirty="0">
                          <a:solidFill>
                            <a:srgbClr val="000066"/>
                          </a:solidFill>
                          <a:latin typeface="Arial"/>
                          <a:ea typeface="Times New Roman"/>
                          <a:cs typeface="Times New Roman"/>
                        </a:rPr>
                        <a:t>RÉGIMEN DE           CONSOLIDACIÓN </a:t>
                      </a:r>
                      <a:r>
                        <a:rPr lang="es-ES" sz="2000" b="1" dirty="0" smtClean="0">
                          <a:solidFill>
                            <a:srgbClr val="000066"/>
                          </a:solidFill>
                          <a:latin typeface="Arial"/>
                          <a:ea typeface="Times New Roman"/>
                          <a:cs typeface="Times New Roman"/>
                        </a:rPr>
                        <a:t>FISCAL </a:t>
                      </a:r>
                      <a:r>
                        <a:rPr lang="es-ES" sz="1800" b="1" dirty="0" smtClean="0">
                          <a:solidFill>
                            <a:srgbClr val="000066"/>
                          </a:solidFill>
                          <a:latin typeface="Arial"/>
                          <a:ea typeface="Times New Roman"/>
                          <a:cs typeface="Times New Roman"/>
                        </a:rPr>
                        <a:t>                </a:t>
                      </a:r>
                      <a:r>
                        <a:rPr lang="es-ES" sz="1800" b="1" dirty="0">
                          <a:solidFill>
                            <a:srgbClr val="000066"/>
                          </a:solidFill>
                          <a:latin typeface="Arial"/>
                          <a:ea typeface="Times New Roman"/>
                          <a:cs typeface="Times New Roman"/>
                        </a:rPr>
                        <a:t>- La Dominante de un Grupo</a:t>
                      </a:r>
                      <a:endParaRPr lang="es-ES_tradnl" sz="1800" dirty="0">
                        <a:solidFill>
                          <a:srgbClr val="000066"/>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spcAft>
                          <a:spcPts val="0"/>
                        </a:spcAft>
                      </a:pPr>
                      <a:r>
                        <a:rPr lang="es-ES" sz="3600" b="1" dirty="0" smtClean="0">
                          <a:solidFill>
                            <a:schemeClr val="tx1"/>
                          </a:solidFill>
                          <a:latin typeface="Arial"/>
                          <a:ea typeface="Times New Roman"/>
                          <a:cs typeface="Times New Roman"/>
                        </a:rPr>
                        <a:t>222</a:t>
                      </a:r>
                      <a:r>
                        <a:rPr lang="es-ES" sz="3600" b="1" dirty="0" smtClean="0">
                          <a:solidFill>
                            <a:srgbClr val="FF0000"/>
                          </a:solidFill>
                          <a:latin typeface="Arial"/>
                          <a:ea typeface="Times New Roman"/>
                          <a:cs typeface="Times New Roman"/>
                        </a:rPr>
                        <a:t> </a:t>
                      </a:r>
                      <a:r>
                        <a:rPr lang="es-ES" sz="3600" b="1" dirty="0">
                          <a:solidFill>
                            <a:srgbClr val="FFFF00"/>
                          </a:solidFill>
                          <a:latin typeface="Arial"/>
                          <a:ea typeface="Times New Roman"/>
                          <a:cs typeface="Times New Roman"/>
                        </a:rPr>
                        <a:t>(**)</a:t>
                      </a:r>
                      <a:endParaRPr lang="es-ES_tradnl" sz="3600" dirty="0">
                        <a:solidFill>
                          <a:srgbClr val="FFFF00"/>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a:txBody>
                    <a:bodyPr/>
                    <a:lstStyle/>
                    <a:p>
                      <a:pPr marL="342900" indent="-342900">
                        <a:spcAft>
                          <a:spcPts val="0"/>
                        </a:spcAft>
                        <a:buFont typeface="Wingdings" pitchFamily="2" charset="2"/>
                        <a:buChar char="ü"/>
                      </a:pPr>
                      <a:r>
                        <a:rPr lang="es-ES" sz="1800" b="1" dirty="0">
                          <a:solidFill>
                            <a:srgbClr val="000066"/>
                          </a:solidFill>
                          <a:latin typeface="Arial"/>
                          <a:ea typeface="Times New Roman"/>
                          <a:cs typeface="Times New Roman"/>
                        </a:rPr>
                        <a:t>1 a 20 de abril, octubre y diciembre</a:t>
                      </a:r>
                      <a:endParaRPr lang="es-ES_tradnl" sz="1800" dirty="0">
                        <a:solidFill>
                          <a:srgbClr val="000066"/>
                        </a:solidFill>
                        <a:latin typeface="Times New Roman"/>
                        <a:ea typeface="Times New Roman"/>
                        <a:cs typeface="Times New Roman"/>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10003"/>
                  </a:ext>
                </a:extLst>
              </a:tr>
              <a:tr h="1051220">
                <a:tc gridSpan="3">
                  <a:txBody>
                    <a:bodyPr/>
                    <a:lstStyle/>
                    <a:p>
                      <a:pPr marL="514350" marR="0" lvl="0" indent="-514350" algn="l" defTabSz="914400" rtl="0" eaLnBrk="1" fontAlgn="base" latinLnBrk="0" hangingPunct="1">
                        <a:lnSpc>
                          <a:spcPct val="100000"/>
                        </a:lnSpc>
                        <a:spcBef>
                          <a:spcPct val="0"/>
                        </a:spcBef>
                        <a:spcAft>
                          <a:spcPct val="0"/>
                        </a:spcAft>
                        <a:buClrTx/>
                        <a:buSzTx/>
                        <a:buFont typeface="Wingdings" pitchFamily="2" charset="2"/>
                        <a:buChar char="v"/>
                        <a:tabLst/>
                      </a:pPr>
                      <a:r>
                        <a:rPr kumimoji="0" lang="es-ES" sz="1400" b="1" i="0" u="none" strike="noStrike" cap="none" normalizeH="0" baseline="0" dirty="0" smtClean="0">
                          <a:ln>
                            <a:noFill/>
                          </a:ln>
                          <a:solidFill>
                            <a:srgbClr val="FFFF00"/>
                          </a:solidFill>
                          <a:effectLst/>
                          <a:latin typeface="Arial" pitchFamily="34" charset="0"/>
                          <a:ea typeface="Times New Roman" pitchFamily="18" charset="0"/>
                          <a:cs typeface="Arial" pitchFamily="34" charset="0"/>
                        </a:rPr>
                        <a:t>(*)</a:t>
                      </a:r>
                      <a:r>
                        <a:rPr kumimoji="0" lang="es-ES" sz="1400" b="1" i="0" u="none" strike="noStrike" cap="none" normalizeH="0" baseline="0" dirty="0" smtClean="0">
                          <a:ln>
                            <a:noFill/>
                          </a:ln>
                          <a:solidFill>
                            <a:srgbClr val="00CC00"/>
                          </a:solidFill>
                          <a:effectLst/>
                          <a:latin typeface="Arial" pitchFamily="34" charset="0"/>
                          <a:ea typeface="Times New Roman" pitchFamily="18" charset="0"/>
                          <a:cs typeface="Arial" pitchFamily="34" charset="0"/>
                        </a:rPr>
                        <a:t> </a:t>
                      </a:r>
                      <a:r>
                        <a:rPr kumimoji="0" lang="es-ES" sz="14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No es obligatorio presentar si es sin ingreso o con cuota cero, ni las que tributen al  1% ó al 0%.</a:t>
                      </a:r>
                    </a:p>
                    <a:p>
                      <a:pPr marL="514350" marR="0" lvl="0" indent="-514350" algn="l" defTabSz="914400" rtl="0" eaLnBrk="1" fontAlgn="base" latinLnBrk="0" hangingPunct="1">
                        <a:lnSpc>
                          <a:spcPct val="100000"/>
                        </a:lnSpc>
                        <a:spcBef>
                          <a:spcPct val="0"/>
                        </a:spcBef>
                        <a:spcAft>
                          <a:spcPct val="0"/>
                        </a:spcAft>
                        <a:buClrTx/>
                        <a:buSzTx/>
                        <a:tabLst/>
                      </a:pPr>
                      <a:endParaRPr lang="es-ES" sz="1400" dirty="0" smtClean="0">
                        <a:latin typeface="Arial" pitchFamily="34" charset="0"/>
                        <a:ea typeface="Times New Roman" pitchFamily="18" charset="0"/>
                      </a:endParaRPr>
                    </a:p>
                    <a:p>
                      <a:pPr marL="514350" marR="0" lvl="0" indent="-514350" algn="l" defTabSz="914400" rtl="0" eaLnBrk="1" fontAlgn="base" latinLnBrk="0" hangingPunct="1">
                        <a:lnSpc>
                          <a:spcPct val="100000"/>
                        </a:lnSpc>
                        <a:spcBef>
                          <a:spcPct val="0"/>
                        </a:spcBef>
                        <a:spcAft>
                          <a:spcPct val="0"/>
                        </a:spcAft>
                        <a:buClrTx/>
                        <a:buSzTx/>
                        <a:buFont typeface="Wingdings" pitchFamily="2" charset="2"/>
                        <a:buChar char="v"/>
                        <a:tabLst/>
                      </a:pPr>
                      <a:r>
                        <a:rPr kumimoji="0" lang="es-ES" sz="1400" b="1" i="0" u="none" strike="noStrike" cap="none" normalizeH="0" baseline="0" dirty="0" smtClean="0">
                          <a:ln>
                            <a:noFill/>
                          </a:ln>
                          <a:solidFill>
                            <a:srgbClr val="FFFF00"/>
                          </a:solidFill>
                          <a:effectLst/>
                          <a:latin typeface="Arial" pitchFamily="34" charset="0"/>
                          <a:ea typeface="Times New Roman" pitchFamily="18" charset="0"/>
                          <a:cs typeface="Arial" pitchFamily="34" charset="0"/>
                        </a:rPr>
                        <a:t>(**)</a:t>
                      </a:r>
                      <a:r>
                        <a:rPr kumimoji="0" lang="es-ES" sz="1400" b="1" i="0" u="none" strike="noStrike" cap="none" normalizeH="0" baseline="0" dirty="0" smtClean="0">
                          <a:ln>
                            <a:noFill/>
                          </a:ln>
                          <a:solidFill>
                            <a:srgbClr val="00CC00"/>
                          </a:solidFill>
                          <a:effectLst/>
                          <a:latin typeface="Arial" pitchFamily="34" charset="0"/>
                          <a:ea typeface="Times New Roman" pitchFamily="18" charset="0"/>
                          <a:cs typeface="Arial" pitchFamily="34" charset="0"/>
                        </a:rPr>
                        <a:t> </a:t>
                      </a:r>
                      <a:r>
                        <a:rPr kumimoji="0" lang="es-ES" sz="14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Obligatorio presentarlo </a:t>
                      </a:r>
                      <a:r>
                        <a:rPr kumimoji="0" lang="es-ES" sz="1400" b="1" i="0" u="sng" strike="noStrike" cap="none" normalizeH="0" baseline="0" dirty="0" smtClean="0">
                          <a:ln>
                            <a:noFill/>
                          </a:ln>
                          <a:solidFill>
                            <a:schemeClr val="tx1"/>
                          </a:solidFill>
                          <a:effectLst/>
                          <a:latin typeface="Arial" pitchFamily="34" charset="0"/>
                          <a:ea typeface="Times New Roman" pitchFamily="18" charset="0"/>
                          <a:cs typeface="Arial" pitchFamily="34" charset="0"/>
                        </a:rPr>
                        <a:t>siempre</a:t>
                      </a:r>
                      <a:r>
                        <a:rPr kumimoji="0" lang="es-ES" sz="14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salvo que tributen al 1% ó al 0% (no obligatorio en ese caso).</a:t>
                      </a:r>
                      <a:endParaRPr kumimoji="0" lang="es-ES" sz="1400" b="0" i="0" u="none" strike="noStrike" cap="none" normalizeH="0" baseline="0" dirty="0" smtClean="0">
                        <a:ln>
                          <a:noFill/>
                        </a:ln>
                        <a:solidFill>
                          <a:schemeClr val="tx1"/>
                        </a:solidFill>
                        <a:effectLst/>
                        <a:latin typeface="Arial" pitchFamily="34" charset="0"/>
                        <a:cs typeface="Arial" pitchFamily="34" charset="0"/>
                      </a:endParaRPr>
                    </a:p>
                  </a:txBody>
                  <a:tcPr marL="68580" marR="6858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pPr algn="ctr">
                        <a:spcAft>
                          <a:spcPts val="0"/>
                        </a:spcAft>
                      </a:pPr>
                      <a:endParaRPr lang="es-ES_tradnl" sz="3600" dirty="0">
                        <a:solidFill>
                          <a:srgbClr val="FF0066"/>
                        </a:solidFill>
                        <a:latin typeface="Times New Roman"/>
                        <a:ea typeface="Times New Roman"/>
                        <a:cs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hMerge="1">
                  <a:txBody>
                    <a:bodyPr/>
                    <a:lstStyle/>
                    <a:p>
                      <a:pPr marL="342900" indent="-342900">
                        <a:spcAft>
                          <a:spcPts val="0"/>
                        </a:spcAft>
                        <a:buFont typeface="Wingdings" pitchFamily="2" charset="2"/>
                        <a:buChar char="ü"/>
                      </a:pPr>
                      <a:endParaRPr lang="es-ES_tradnl" sz="1800" dirty="0">
                        <a:solidFill>
                          <a:srgbClr val="000066"/>
                        </a:solidFill>
                        <a:latin typeface="Times New Roman"/>
                        <a:ea typeface="Times New Roman"/>
                        <a:cs typeface="Times New Roman"/>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3431831028"/>
      </p:ext>
    </p:extLst>
  </p:cSld>
  <p:clrMapOvr>
    <a:masterClrMapping/>
  </p:clrMapOvr>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457950"/>
            <a:ext cx="2311400" cy="476250"/>
          </a:xfrm>
        </p:spPr>
        <p:txBody>
          <a:bodyPr/>
          <a:lstStyle/>
          <a:p>
            <a:pPr>
              <a:defRPr/>
            </a:pPr>
            <a:fld id="{75DE4F27-0F59-4BE8-B281-66C824774291}" type="slidenum">
              <a:rPr lang="es-ES"/>
              <a:pPr>
                <a:defRPr/>
              </a:pPr>
              <a:t>455</a:t>
            </a:fld>
            <a:endParaRPr lang="es-ES" dirty="0"/>
          </a:p>
        </p:txBody>
      </p:sp>
      <p:sp>
        <p:nvSpPr>
          <p:cNvPr id="6" name="Text Box 3"/>
          <p:cNvSpPr txBox="1">
            <a:spLocks noChangeArrowheads="1"/>
          </p:cNvSpPr>
          <p:nvPr/>
        </p:nvSpPr>
        <p:spPr bwMode="auto">
          <a:xfrm>
            <a:off x="0" y="0"/>
            <a:ext cx="9906000" cy="769441"/>
          </a:xfrm>
          <a:prstGeom prst="rect">
            <a:avLst/>
          </a:prstGeom>
          <a:solidFill>
            <a:srgbClr val="FF0000"/>
          </a:solidFill>
          <a:ln w="9525">
            <a:noFill/>
            <a:miter lim="800000"/>
            <a:headEnd/>
            <a:tailEnd/>
          </a:ln>
        </p:spPr>
        <p:txBody>
          <a:bodyPr>
            <a:spAutoFit/>
          </a:bodyPr>
          <a:lstStyle/>
          <a:p>
            <a:pPr algn="ctr">
              <a:spcBef>
                <a:spcPct val="50000"/>
              </a:spcBef>
            </a:pPr>
            <a:r>
              <a:rPr lang="es-ES" sz="4400" dirty="0" smtClean="0"/>
              <a:t>1ª Modalidad de PF </a:t>
            </a:r>
            <a:r>
              <a:rPr lang="es-ES" sz="4400" dirty="0" smtClean="0">
                <a:solidFill>
                  <a:srgbClr val="FFFF00"/>
                </a:solidFill>
              </a:rPr>
              <a:t>40.2 LIS</a:t>
            </a:r>
            <a:endParaRPr lang="es-ES" sz="4400" dirty="0">
              <a:solidFill>
                <a:srgbClr val="FFFF00"/>
              </a:solidFill>
            </a:endParaRPr>
          </a:p>
        </p:txBody>
      </p:sp>
      <p:graphicFrame>
        <p:nvGraphicFramePr>
          <p:cNvPr id="8" name="7 Tabla"/>
          <p:cNvGraphicFramePr>
            <a:graphicFrameLocks noGrp="1"/>
          </p:cNvGraphicFramePr>
          <p:nvPr/>
        </p:nvGraphicFramePr>
        <p:xfrm>
          <a:off x="152400" y="838200"/>
          <a:ext cx="9601200" cy="1386841"/>
        </p:xfrm>
        <a:graphic>
          <a:graphicData uri="http://schemas.openxmlformats.org/drawingml/2006/table">
            <a:tbl>
              <a:tblPr firstRow="1" bandRow="1">
                <a:tableStyleId>{5C22544A-7EE6-4342-B048-85BDC9FD1C3A}</a:tableStyleId>
              </a:tblPr>
              <a:tblGrid>
                <a:gridCol w="1905000">
                  <a:extLst>
                    <a:ext uri="{9D8B030D-6E8A-4147-A177-3AD203B41FA5}">
                      <a16:colId xmlns="" xmlns:a16="http://schemas.microsoft.com/office/drawing/2014/main" val="20000"/>
                    </a:ext>
                  </a:extLst>
                </a:gridCol>
                <a:gridCol w="7696200">
                  <a:extLst>
                    <a:ext uri="{9D8B030D-6E8A-4147-A177-3AD203B41FA5}">
                      <a16:colId xmlns="" xmlns:a16="http://schemas.microsoft.com/office/drawing/2014/main" val="20001"/>
                    </a:ext>
                  </a:extLst>
                </a:gridCol>
              </a:tblGrid>
              <a:tr h="386873">
                <a:tc>
                  <a:txBody>
                    <a:bodyPr/>
                    <a:lstStyle/>
                    <a:p>
                      <a:r>
                        <a:rPr lang="es-ES_tradnl" sz="2000" dirty="0" smtClean="0"/>
                        <a:t>CONCEPTOS</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r>
                        <a:rPr lang="es-ES_tradnl" sz="2000" dirty="0" smtClean="0"/>
                        <a:t>CÁLCULOS</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441961">
                <a:tc>
                  <a:txBody>
                    <a:bodyPr/>
                    <a:lstStyle/>
                    <a:p>
                      <a:r>
                        <a:rPr lang="es-ES_tradnl" sz="2000" b="1" dirty="0" smtClean="0">
                          <a:solidFill>
                            <a:srgbClr val="000066"/>
                          </a:solidFill>
                        </a:rPr>
                        <a:t>Porcentaje</a:t>
                      </a:r>
                      <a:endParaRPr lang="es-ES_tradnl" sz="20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0000"/>
                          </a:solidFill>
                          <a:latin typeface="+mn-lt"/>
                          <a:ea typeface="Times New Roman"/>
                          <a:cs typeface="Times New Roman"/>
                        </a:rPr>
                        <a:t>18% </a:t>
                      </a:r>
                      <a:r>
                        <a:rPr lang="es-ES_tradnl" sz="1800" b="1" dirty="0" smtClean="0">
                          <a:solidFill>
                            <a:srgbClr val="FF0000"/>
                          </a:solidFill>
                          <a:latin typeface="Arial" pitchFamily="34" charset="0"/>
                        </a:rPr>
                        <a:t>s/ la Base del P.F.</a:t>
                      </a:r>
                      <a:r>
                        <a:rPr lang="es-ES_tradnl" sz="1800" b="1" dirty="0" smtClean="0">
                          <a:solidFill>
                            <a:srgbClr val="000066"/>
                          </a:solidFill>
                          <a:latin typeface="Arial" pitchFamily="34" charset="0"/>
                        </a:rPr>
                        <a:t> </a:t>
                      </a:r>
                      <a:r>
                        <a:rPr lang="es-ES_tradnl" sz="1400" b="1" dirty="0" smtClean="0">
                          <a:solidFill>
                            <a:srgbClr val="000066"/>
                          </a:solidFill>
                          <a:latin typeface="Arial" pitchFamily="34" charset="0"/>
                        </a:rPr>
                        <a:t>(se permiten</a:t>
                      </a:r>
                      <a:r>
                        <a:rPr lang="es-ES_tradnl" sz="1400" b="1" baseline="0" dirty="0" smtClean="0">
                          <a:solidFill>
                            <a:srgbClr val="000066"/>
                          </a:solidFill>
                          <a:latin typeface="Arial" pitchFamily="34" charset="0"/>
                        </a:rPr>
                        <a:t> cambios en </a:t>
                      </a:r>
                      <a:r>
                        <a:rPr lang="es-ES_tradnl" sz="1400" b="1" dirty="0" smtClean="0">
                          <a:solidFill>
                            <a:srgbClr val="000066"/>
                          </a:solidFill>
                          <a:latin typeface="Arial" pitchFamily="34" charset="0"/>
                        </a:rPr>
                        <a:t>LPGE)</a:t>
                      </a:r>
                      <a:endParaRPr lang="es-ES_tradnl" sz="1400"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48640">
                <a:tc>
                  <a:txBody>
                    <a:bodyPr/>
                    <a:lstStyle/>
                    <a:p>
                      <a:r>
                        <a:rPr lang="es-ES_tradnl" sz="2000" b="1" dirty="0" smtClean="0">
                          <a:solidFill>
                            <a:srgbClr val="000066"/>
                          </a:solidFill>
                        </a:rPr>
                        <a:t>Base del PF</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a:txBody>
                    <a:bodyPr/>
                    <a:lstStyle/>
                    <a:p>
                      <a:r>
                        <a:rPr lang="es-ES_tradnl" sz="1600" b="1" dirty="0" smtClean="0">
                          <a:solidFill>
                            <a:srgbClr val="FF0000"/>
                          </a:solidFill>
                        </a:rPr>
                        <a:t>[Cuota Líquida- Retenciones</a:t>
                      </a:r>
                      <a:r>
                        <a:rPr lang="es-ES_tradnl" sz="1200" b="1" dirty="0" smtClean="0">
                          <a:solidFill>
                            <a:srgbClr val="FF0000"/>
                          </a:solidFill>
                        </a:rPr>
                        <a:t>]</a:t>
                      </a:r>
                      <a:r>
                        <a:rPr lang="es-ES_tradnl" sz="1200" b="0" dirty="0" smtClean="0">
                          <a:solidFill>
                            <a:srgbClr val="000066"/>
                          </a:solidFill>
                          <a:latin typeface="+mn-lt"/>
                          <a:ea typeface="Times New Roman"/>
                          <a:cs typeface="Times New Roman"/>
                        </a:rPr>
                        <a:t> </a:t>
                      </a:r>
                      <a:r>
                        <a:rPr lang="es-ES_tradnl" sz="1200" b="1" dirty="0" smtClean="0">
                          <a:solidFill>
                            <a:srgbClr val="000066"/>
                          </a:solidFill>
                          <a:latin typeface="+mn-lt"/>
                          <a:ea typeface="Times New Roman"/>
                          <a:cs typeface="Times New Roman"/>
                        </a:rPr>
                        <a:t>Importes correspondientes </a:t>
                      </a:r>
                      <a:r>
                        <a:rPr lang="es-ES_tradnl" sz="1200" b="1" u="sng" dirty="0" smtClean="0">
                          <a:solidFill>
                            <a:srgbClr val="000066"/>
                          </a:solidFill>
                          <a:latin typeface="Arial" pitchFamily="34" charset="0"/>
                        </a:rPr>
                        <a:t>del último periodo  impositivo</a:t>
                      </a:r>
                      <a:r>
                        <a:rPr lang="es-ES_tradnl" sz="1200" b="1" u="none" dirty="0" smtClean="0">
                          <a:solidFill>
                            <a:srgbClr val="000066"/>
                          </a:solidFill>
                          <a:latin typeface="Arial" pitchFamily="34" charset="0"/>
                        </a:rPr>
                        <a:t>  </a:t>
                      </a:r>
                      <a:r>
                        <a:rPr lang="es-ES_tradnl" sz="1200" b="0" dirty="0" smtClean="0">
                          <a:solidFill>
                            <a:srgbClr val="000066"/>
                          </a:solidFill>
                          <a:latin typeface="Arial" pitchFamily="34" charset="0"/>
                        </a:rPr>
                        <a:t>cuyo  plazo reglamentario  de declaración </a:t>
                      </a:r>
                      <a:r>
                        <a:rPr lang="es-ES_tradnl" sz="1200" b="0" u="sng" dirty="0" smtClean="0">
                          <a:solidFill>
                            <a:srgbClr val="000066"/>
                          </a:solidFill>
                          <a:latin typeface="Arial" pitchFamily="34" charset="0"/>
                        </a:rPr>
                        <a:t>estuviese vencido</a:t>
                      </a:r>
                      <a:r>
                        <a:rPr lang="es-ES_tradnl" sz="1200" b="0" dirty="0" smtClean="0">
                          <a:solidFill>
                            <a:srgbClr val="000066"/>
                          </a:solidFill>
                          <a:latin typeface="Arial" pitchFamily="34" charset="0"/>
                        </a:rPr>
                        <a:t> el 1 de los meses</a:t>
                      </a:r>
                      <a:r>
                        <a:rPr lang="es-ES_tradnl" sz="1200" b="0" dirty="0" smtClean="0">
                          <a:solidFill>
                            <a:srgbClr val="000066"/>
                          </a:solidFill>
                          <a:latin typeface="+mn-lt"/>
                          <a:ea typeface="Times New Roman"/>
                          <a:cs typeface="Times New Roman"/>
                        </a:rPr>
                        <a:t> de abril, octubre y diciembre.</a:t>
                      </a:r>
                      <a:endParaRPr lang="es-ES_tradnl" sz="12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2"/>
                  </a:ext>
                </a:extLst>
              </a:tr>
            </a:tbl>
          </a:graphicData>
        </a:graphic>
      </p:graphicFrame>
      <p:sp>
        <p:nvSpPr>
          <p:cNvPr id="5" name="Text Box 3"/>
          <p:cNvSpPr txBox="1">
            <a:spLocks noChangeArrowheads="1"/>
          </p:cNvSpPr>
          <p:nvPr/>
        </p:nvSpPr>
        <p:spPr bwMode="auto">
          <a:xfrm>
            <a:off x="0" y="2286000"/>
            <a:ext cx="9906000" cy="769441"/>
          </a:xfrm>
          <a:prstGeom prst="rect">
            <a:avLst/>
          </a:prstGeom>
          <a:solidFill>
            <a:srgbClr val="FF0000"/>
          </a:solidFill>
          <a:ln w="9525">
            <a:noFill/>
            <a:miter lim="800000"/>
            <a:headEnd/>
            <a:tailEnd/>
          </a:ln>
        </p:spPr>
        <p:txBody>
          <a:bodyPr>
            <a:spAutoFit/>
          </a:bodyPr>
          <a:lstStyle/>
          <a:p>
            <a:pPr algn="ctr">
              <a:spcBef>
                <a:spcPct val="50000"/>
              </a:spcBef>
            </a:pPr>
            <a:r>
              <a:rPr lang="es-ES" sz="4400" dirty="0" smtClean="0"/>
              <a:t>2ª Modalidad de PF </a:t>
            </a:r>
            <a:r>
              <a:rPr lang="es-ES" sz="4400" dirty="0" smtClean="0">
                <a:solidFill>
                  <a:srgbClr val="FFFF00"/>
                </a:solidFill>
              </a:rPr>
              <a:t>40.3 LIS</a:t>
            </a:r>
            <a:endParaRPr lang="es-ES" sz="4400" dirty="0">
              <a:solidFill>
                <a:srgbClr val="FFFF00"/>
              </a:solidFill>
            </a:endParaRPr>
          </a:p>
        </p:txBody>
      </p:sp>
      <p:graphicFrame>
        <p:nvGraphicFramePr>
          <p:cNvPr id="7" name="6 Tabla"/>
          <p:cNvGraphicFramePr>
            <a:graphicFrameLocks noGrp="1"/>
          </p:cNvGraphicFramePr>
          <p:nvPr/>
        </p:nvGraphicFramePr>
        <p:xfrm>
          <a:off x="152400" y="3139440"/>
          <a:ext cx="9448800" cy="3642360"/>
        </p:xfrm>
        <a:graphic>
          <a:graphicData uri="http://schemas.openxmlformats.org/drawingml/2006/table">
            <a:tbl>
              <a:tblPr firstRow="1" bandRow="1">
                <a:tableStyleId>{5C22544A-7EE6-4342-B048-85BDC9FD1C3A}</a:tableStyleId>
              </a:tblPr>
              <a:tblGrid>
                <a:gridCol w="2198956">
                  <a:extLst>
                    <a:ext uri="{9D8B030D-6E8A-4147-A177-3AD203B41FA5}">
                      <a16:colId xmlns="" xmlns:a16="http://schemas.microsoft.com/office/drawing/2014/main" val="20000"/>
                    </a:ext>
                  </a:extLst>
                </a:gridCol>
                <a:gridCol w="7249844">
                  <a:extLst>
                    <a:ext uri="{9D8B030D-6E8A-4147-A177-3AD203B41FA5}">
                      <a16:colId xmlns="" xmlns:a16="http://schemas.microsoft.com/office/drawing/2014/main" val="20001"/>
                    </a:ext>
                  </a:extLst>
                </a:gridCol>
              </a:tblGrid>
              <a:tr h="386873">
                <a:tc>
                  <a:txBody>
                    <a:bodyPr/>
                    <a:lstStyle/>
                    <a:p>
                      <a:r>
                        <a:rPr lang="es-ES_tradnl" sz="2000" dirty="0" smtClean="0"/>
                        <a:t>CONCEPTOS</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r>
                        <a:rPr lang="es-ES_tradnl" sz="2000" dirty="0" smtClean="0"/>
                        <a:t>CÁLCULOS</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94360">
                <a:tc>
                  <a:txBody>
                    <a:bodyPr/>
                    <a:lstStyle/>
                    <a:p>
                      <a:r>
                        <a:rPr lang="es-ES_tradnl" sz="2000" b="1" dirty="0" smtClean="0">
                          <a:solidFill>
                            <a:srgbClr val="000066"/>
                          </a:solidFill>
                        </a:rPr>
                        <a:t>Porcentaje</a:t>
                      </a:r>
                      <a:endParaRPr lang="es-ES_tradnl" sz="20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800" b="1" i="0" u="none" strike="noStrike" cap="none" normalizeH="0" baseline="0" dirty="0" smtClean="0">
                          <a:ln>
                            <a:noFill/>
                          </a:ln>
                          <a:solidFill>
                            <a:srgbClr val="FF0000"/>
                          </a:solidFill>
                          <a:effectLst/>
                          <a:latin typeface="Arial" charset="0"/>
                        </a:rPr>
                        <a:t>5/7 x tipo de gravamen (</a:t>
                      </a:r>
                      <a:r>
                        <a:rPr kumimoji="0" lang="es-ES_tradnl" sz="1800" b="1" i="0" u="sng" strike="noStrike" cap="none" normalizeH="0" baseline="0" dirty="0" smtClean="0">
                          <a:ln>
                            <a:noFill/>
                          </a:ln>
                          <a:solidFill>
                            <a:srgbClr val="FF0000"/>
                          </a:solidFill>
                          <a:effectLst/>
                          <a:latin typeface="Arial" charset="0"/>
                        </a:rPr>
                        <a:t>por defecto</a:t>
                      </a:r>
                      <a:r>
                        <a:rPr kumimoji="0" lang="es-ES_tradnl" sz="1800" b="1" i="0" u="none" strike="noStrike" cap="none" normalizeH="0" baseline="0" dirty="0" smtClean="0">
                          <a:ln>
                            <a:noFill/>
                          </a:ln>
                          <a:solidFill>
                            <a:srgbClr val="FF0000"/>
                          </a:solidFill>
                          <a:effectLst/>
                          <a:latin typeface="Arial" charset="0"/>
                        </a:rPr>
                        <a:t>)</a:t>
                      </a:r>
                      <a:r>
                        <a:rPr kumimoji="0" lang="es-ES_tradnl" sz="1800" b="0" i="0" u="none" strike="noStrike" cap="none" normalizeH="0" baseline="0" dirty="0" smtClean="0">
                          <a:ln>
                            <a:noFill/>
                          </a:ln>
                          <a:solidFill>
                            <a:srgbClr val="FF0000"/>
                          </a:solidFill>
                          <a:effectLst/>
                          <a:latin typeface="Arial" charset="0"/>
                        </a:rPr>
                        <a:t> </a:t>
                      </a:r>
                      <a:r>
                        <a:rPr lang="es-ES_tradnl" sz="1200" b="1" dirty="0" smtClean="0">
                          <a:solidFill>
                            <a:srgbClr val="000066"/>
                          </a:solidFill>
                          <a:latin typeface="Arial" pitchFamily="34" charset="0"/>
                        </a:rPr>
                        <a:t>(se permiten</a:t>
                      </a:r>
                      <a:r>
                        <a:rPr lang="es-ES_tradnl" sz="1200" b="1" baseline="0" dirty="0" smtClean="0">
                          <a:solidFill>
                            <a:srgbClr val="000066"/>
                          </a:solidFill>
                          <a:latin typeface="Arial" pitchFamily="34" charset="0"/>
                        </a:rPr>
                        <a:t> cambios en </a:t>
                      </a:r>
                      <a:r>
                        <a:rPr lang="es-ES_tradnl" sz="1200" b="1" dirty="0" smtClean="0">
                          <a:solidFill>
                            <a:srgbClr val="000066"/>
                          </a:solidFill>
                          <a:latin typeface="Arial" pitchFamily="34" charset="0"/>
                        </a:rPr>
                        <a:t>LPGE)</a:t>
                      </a:r>
                      <a:endParaRPr kumimoji="0" lang="es-ES_tradnl" sz="1800" b="0" i="0" u="none" strike="noStrike" cap="none" normalizeH="0" baseline="0" dirty="0" smtClean="0">
                        <a:ln>
                          <a:noFill/>
                        </a:ln>
                        <a:solidFill>
                          <a:srgbClr val="FF0000"/>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66"/>
                          </a:solidFill>
                          <a:effectLst/>
                          <a:latin typeface="Arial" charset="0"/>
                        </a:rPr>
                        <a:t>(5/7 x 25% = 17%; 5/7 x 30% = 21% redondeo por defecto) </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81000">
                <a:tc rowSpan="4">
                  <a:txBody>
                    <a:bodyPr/>
                    <a:lstStyle/>
                    <a:p>
                      <a:r>
                        <a:rPr lang="es-ES_tradnl" sz="2000" b="1" u="sng" dirty="0" smtClean="0">
                          <a:solidFill>
                            <a:srgbClr val="FF0000"/>
                          </a:solidFill>
                        </a:rPr>
                        <a:t>Cálculos</a:t>
                      </a:r>
                      <a:r>
                        <a:rPr lang="es-ES_tradnl" sz="2000" b="1" dirty="0" smtClean="0">
                          <a:solidFill>
                            <a:srgbClr val="000066"/>
                          </a:solidFill>
                        </a:rPr>
                        <a:t> del PF</a:t>
                      </a:r>
                    </a:p>
                    <a:p>
                      <a:endParaRPr lang="es-ES_tradnl" sz="2000" b="1" dirty="0" smtClean="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600" b="1" dirty="0" smtClean="0">
                          <a:solidFill>
                            <a:srgbClr val="FF0000"/>
                          </a:solidFill>
                          <a:latin typeface="Arial" pitchFamily="34" charset="0"/>
                        </a:rPr>
                        <a:t>%</a:t>
                      </a:r>
                      <a:r>
                        <a:rPr lang="es-ES_tradnl" sz="1600" b="0" baseline="0" dirty="0" smtClean="0">
                          <a:solidFill>
                            <a:srgbClr val="000066"/>
                          </a:solidFill>
                          <a:latin typeface="Arial" pitchFamily="34" charset="0"/>
                        </a:rPr>
                        <a:t> s/ Base Imponible acumulada del período presente</a:t>
                      </a:r>
                      <a:r>
                        <a:rPr lang="es-ES_tradnl" sz="1600" b="0" dirty="0" smtClean="0">
                          <a:solidFill>
                            <a:srgbClr val="000066"/>
                          </a:solidFill>
                          <a:latin typeface="Arial" pitchFamily="34" charset="0"/>
                        </a:rPr>
                        <a:t> </a:t>
                      </a:r>
                      <a:endParaRPr lang="es-ES_tradnl" sz="1600" b="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2"/>
                  </a:ext>
                </a:extLst>
              </a:tr>
              <a:tr h="304800">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600" b="1" dirty="0" smtClean="0">
                          <a:solidFill>
                            <a:srgbClr val="0000FF"/>
                          </a:solidFill>
                          <a:latin typeface="Arial" pitchFamily="34" charset="0"/>
                        </a:rPr>
                        <a:t>- </a:t>
                      </a:r>
                      <a:r>
                        <a:rPr lang="es-ES_tradnl" sz="1600" b="0" dirty="0" smtClean="0">
                          <a:solidFill>
                            <a:srgbClr val="000066"/>
                          </a:solidFill>
                          <a:latin typeface="Arial" pitchFamily="34" charset="0"/>
                        </a:rPr>
                        <a:t>Bonificaciones </a:t>
                      </a:r>
                      <a:r>
                        <a:rPr lang="es-ES_tradnl" sz="1600" b="0" baseline="0" dirty="0" smtClean="0">
                          <a:solidFill>
                            <a:srgbClr val="000066"/>
                          </a:solidFill>
                          <a:latin typeface="Arial" pitchFamily="34" charset="0"/>
                        </a:rPr>
                        <a:t>del período presente</a:t>
                      </a:r>
                      <a:r>
                        <a:rPr lang="es-ES_tradnl" sz="1600" b="0" dirty="0" smtClean="0">
                          <a:solidFill>
                            <a:srgbClr val="000066"/>
                          </a:solidFill>
                          <a:latin typeface="Arial" pitchFamily="34" charset="0"/>
                        </a:rPr>
                        <a:t> </a:t>
                      </a:r>
                      <a:endParaRPr lang="es-ES_tradnl" sz="1600" b="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50520">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600" b="1" dirty="0" smtClean="0">
                          <a:solidFill>
                            <a:srgbClr val="0000FF"/>
                          </a:solidFill>
                          <a:latin typeface="+mn-lt"/>
                          <a:ea typeface="Times New Roman"/>
                          <a:cs typeface="Times New Roman"/>
                        </a:rPr>
                        <a:t>-</a:t>
                      </a:r>
                      <a:r>
                        <a:rPr lang="es-ES_tradnl" sz="1600" b="0" dirty="0" smtClean="0">
                          <a:solidFill>
                            <a:srgbClr val="000066"/>
                          </a:solidFill>
                          <a:latin typeface="+mn-lt"/>
                          <a:ea typeface="Times New Roman"/>
                          <a:cs typeface="Times New Roman"/>
                        </a:rPr>
                        <a:t>  Retenciones </a:t>
                      </a:r>
                      <a:r>
                        <a:rPr lang="es-ES_tradnl" sz="1600" b="0" baseline="0" dirty="0" smtClean="0">
                          <a:solidFill>
                            <a:srgbClr val="000066"/>
                          </a:solidFill>
                          <a:latin typeface="Arial" pitchFamily="34" charset="0"/>
                        </a:rPr>
                        <a:t>del período presente</a:t>
                      </a:r>
                      <a:r>
                        <a:rPr lang="es-ES_tradnl" sz="1600" b="0" dirty="0" smtClean="0">
                          <a:solidFill>
                            <a:srgbClr val="000066"/>
                          </a:solidFill>
                          <a:latin typeface="Arial" pitchFamily="34" charset="0"/>
                        </a:rPr>
                        <a:t> </a:t>
                      </a:r>
                      <a:r>
                        <a:rPr lang="es-ES_tradnl" sz="1600" b="0" dirty="0" smtClean="0">
                          <a:solidFill>
                            <a:srgbClr val="000066"/>
                          </a:solidFill>
                          <a:latin typeface="+mn-lt"/>
                          <a:ea typeface="Times New Roman"/>
                          <a:cs typeface="Times New Roman"/>
                        </a:rPr>
                        <a:t>  </a:t>
                      </a:r>
                      <a:endParaRPr lang="es-ES_tradnl" sz="1600" b="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4"/>
                  </a:ext>
                </a:extLst>
              </a:tr>
              <a:tr h="316992">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600" b="1" dirty="0" smtClean="0">
                          <a:solidFill>
                            <a:srgbClr val="0000FF"/>
                          </a:solidFill>
                          <a:latin typeface="+mn-lt"/>
                          <a:ea typeface="Times New Roman"/>
                          <a:cs typeface="Times New Roman"/>
                        </a:rPr>
                        <a:t>-</a:t>
                      </a:r>
                      <a:r>
                        <a:rPr lang="es-ES_tradnl" sz="1600" b="0" dirty="0" smtClean="0">
                          <a:solidFill>
                            <a:srgbClr val="000066"/>
                          </a:solidFill>
                          <a:latin typeface="+mn-lt"/>
                          <a:ea typeface="Times New Roman"/>
                          <a:cs typeface="Times New Roman"/>
                        </a:rPr>
                        <a:t>  P F anteriores</a:t>
                      </a:r>
                      <a:endParaRPr lang="es-ES_tradnl" sz="1600" b="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62712">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66"/>
                          </a:solidFill>
                          <a:latin typeface="+mn-lt"/>
                          <a:ea typeface="Times New Roman"/>
                          <a:cs typeface="Times New Roman"/>
                        </a:rPr>
                        <a:t>Importes correspondientes </a:t>
                      </a:r>
                      <a:r>
                        <a:rPr lang="es-ES_tradnl" sz="1600" b="1" u="sng" dirty="0" smtClean="0">
                          <a:solidFill>
                            <a:srgbClr val="000066"/>
                          </a:solidFill>
                          <a:latin typeface="Arial" pitchFamily="34" charset="0"/>
                        </a:rPr>
                        <a:t>del periodo  correspondiente al pago fraccionado</a:t>
                      </a:r>
                      <a:endParaRPr lang="es-ES_tradnl" sz="1600" b="0" dirty="0" smtClean="0">
                        <a:solidFill>
                          <a:srgbClr val="000066"/>
                        </a:solidFill>
                        <a:latin typeface="+mn-lt"/>
                        <a:ea typeface="Times New Roman"/>
                        <a:cs typeface="Times New Roman"/>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dirty="0"/>
                    </a:p>
                  </a:txBody>
                  <a:tcPr/>
                </a:tc>
                <a:extLst>
                  <a:ext uri="{0D108BD9-81ED-4DB2-BD59-A6C34878D82A}">
                    <a16:rowId xmlns="" xmlns:a16="http://schemas.microsoft.com/office/drawing/2014/main" val="10006"/>
                  </a:ext>
                </a:extLst>
              </a:tr>
              <a:tr h="487680">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u="sng" dirty="0" smtClean="0">
                          <a:solidFill>
                            <a:srgbClr val="FF0000"/>
                          </a:solidFill>
                          <a:effectLst/>
                          <a:cs typeface="+mn-cs"/>
                        </a:rPr>
                        <a:t>OBLIGATORIO: Para  Grandes empresas</a:t>
                      </a:r>
                      <a:r>
                        <a:rPr lang="es-ES_tradnl" sz="1600" u="sng" dirty="0" smtClean="0">
                          <a:solidFill>
                            <a:srgbClr val="000066"/>
                          </a:solidFill>
                          <a:effectLst/>
                          <a:cs typeface="+mn-cs"/>
                        </a:rPr>
                        <a:t>,</a:t>
                      </a:r>
                      <a:r>
                        <a:rPr lang="es-ES_tradnl" sz="1600" dirty="0" smtClean="0">
                          <a:solidFill>
                            <a:srgbClr val="000066"/>
                          </a:solidFill>
                          <a:effectLst/>
                          <a:cs typeface="+mn-cs"/>
                        </a:rPr>
                        <a:t> aquellas cuyo volumen operaciones 12 meses anteriores  &gt;  6.000.000 € .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dirty="0" smtClean="0">
                          <a:solidFill>
                            <a:srgbClr val="000066"/>
                          </a:solidFill>
                          <a:effectLst/>
                          <a:latin typeface="+mn-lt"/>
                          <a:ea typeface="Times New Roman"/>
                          <a:cs typeface="+mn-cs"/>
                        </a:rPr>
                        <a:t>Opcional: para las demás</a:t>
                      </a:r>
                      <a:r>
                        <a:rPr lang="es-ES_tradnl" sz="1600" b="0" dirty="0" smtClean="0">
                          <a:solidFill>
                            <a:srgbClr val="000066"/>
                          </a:solidFill>
                          <a:effectLst/>
                          <a:latin typeface="+mn-lt"/>
                          <a:ea typeface="Times New Roman"/>
                          <a:cs typeface="+mn-cs"/>
                        </a:rPr>
                        <a:t> </a:t>
                      </a:r>
                      <a:r>
                        <a:rPr lang="es-ES_tradnl" sz="1600" b="0" dirty="0" smtClean="0">
                          <a:solidFill>
                            <a:srgbClr val="000066"/>
                          </a:solidFill>
                          <a:latin typeface="Arial" pitchFamily="34" charset="0"/>
                        </a:rPr>
                        <a:t>(</a:t>
                      </a:r>
                      <a:r>
                        <a:rPr lang="es-ES_tradnl" sz="1600" dirty="0" smtClean="0">
                          <a:solidFill>
                            <a:srgbClr val="000066"/>
                          </a:solidFill>
                          <a:latin typeface="Arial" pitchFamily="34" charset="0"/>
                        </a:rPr>
                        <a:t>M-036 en el mes de febrero, del año en curso)</a:t>
                      </a:r>
                      <a:endParaRPr lang="es-ES_tradnl" sz="1600" b="0" dirty="0" smtClean="0">
                        <a:solidFill>
                          <a:srgbClr val="000066"/>
                        </a:solidFill>
                        <a:effectLst/>
                        <a:latin typeface="+mn-lt"/>
                        <a:ea typeface="Times New Roman"/>
                        <a:cs typeface="Times New Roman"/>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7"/>
                  </a:ext>
                </a:extLst>
              </a:tr>
            </a:tbl>
          </a:graphicData>
        </a:graphic>
      </p:graphicFrame>
    </p:spTree>
    <p:extLst>
      <p:ext uri="{BB962C8B-B14F-4D97-AF65-F5344CB8AC3E}">
        <p14:creationId xmlns="" xmlns:p14="http://schemas.microsoft.com/office/powerpoint/2010/main" val="488423109"/>
      </p:ext>
    </p:extLst>
  </p:cSld>
  <p:clrMapOvr>
    <a:masterClrMapping/>
  </p:clrMapOvr>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456</a:t>
            </a:fld>
            <a:endParaRPr lang="es-ES" dirty="0"/>
          </a:p>
        </p:txBody>
      </p:sp>
      <p:sp>
        <p:nvSpPr>
          <p:cNvPr id="6" name="Text Box 3"/>
          <p:cNvSpPr txBox="1">
            <a:spLocks noChangeArrowheads="1"/>
          </p:cNvSpPr>
          <p:nvPr/>
        </p:nvSpPr>
        <p:spPr bwMode="auto">
          <a:xfrm>
            <a:off x="0" y="0"/>
            <a:ext cx="9906000" cy="769441"/>
          </a:xfrm>
          <a:prstGeom prst="rect">
            <a:avLst/>
          </a:prstGeom>
          <a:solidFill>
            <a:srgbClr val="FF0000"/>
          </a:solidFill>
          <a:ln w="9525">
            <a:noFill/>
            <a:miter lim="800000"/>
            <a:headEnd/>
            <a:tailEnd/>
          </a:ln>
        </p:spPr>
        <p:txBody>
          <a:bodyPr>
            <a:spAutoFit/>
          </a:bodyPr>
          <a:lstStyle/>
          <a:p>
            <a:pPr algn="ctr">
              <a:spcBef>
                <a:spcPct val="50000"/>
              </a:spcBef>
            </a:pPr>
            <a:r>
              <a:rPr lang="es-ES" sz="4400" dirty="0" smtClean="0"/>
              <a:t>1ª Modalidad de PF </a:t>
            </a:r>
            <a:r>
              <a:rPr lang="es-ES" sz="4400" dirty="0" smtClean="0">
                <a:solidFill>
                  <a:srgbClr val="FFFF00"/>
                </a:solidFill>
              </a:rPr>
              <a:t>40.2 LIS</a:t>
            </a:r>
            <a:endParaRPr lang="es-ES" sz="4400" dirty="0"/>
          </a:p>
        </p:txBody>
      </p:sp>
      <p:graphicFrame>
        <p:nvGraphicFramePr>
          <p:cNvPr id="8" name="7 Tabla"/>
          <p:cNvGraphicFramePr>
            <a:graphicFrameLocks noGrp="1"/>
          </p:cNvGraphicFramePr>
          <p:nvPr/>
        </p:nvGraphicFramePr>
        <p:xfrm>
          <a:off x="228600" y="914399"/>
          <a:ext cx="9448800" cy="5166361"/>
        </p:xfrm>
        <a:graphic>
          <a:graphicData uri="http://schemas.openxmlformats.org/drawingml/2006/table">
            <a:tbl>
              <a:tblPr firstRow="1" bandRow="1">
                <a:tableStyleId>{5C22544A-7EE6-4342-B048-85BDC9FD1C3A}</a:tableStyleId>
              </a:tblPr>
              <a:tblGrid>
                <a:gridCol w="2198956">
                  <a:extLst>
                    <a:ext uri="{9D8B030D-6E8A-4147-A177-3AD203B41FA5}">
                      <a16:colId xmlns="" xmlns:a16="http://schemas.microsoft.com/office/drawing/2014/main" val="20000"/>
                    </a:ext>
                  </a:extLst>
                </a:gridCol>
                <a:gridCol w="7249844">
                  <a:extLst>
                    <a:ext uri="{9D8B030D-6E8A-4147-A177-3AD203B41FA5}">
                      <a16:colId xmlns="" xmlns:a16="http://schemas.microsoft.com/office/drawing/2014/main" val="20001"/>
                    </a:ext>
                  </a:extLst>
                </a:gridCol>
              </a:tblGrid>
              <a:tr h="386873">
                <a:tc>
                  <a:txBody>
                    <a:bodyPr/>
                    <a:lstStyle/>
                    <a:p>
                      <a:r>
                        <a:rPr lang="es-ES_tradnl" sz="2000" dirty="0" smtClean="0"/>
                        <a:t>CONCEPTOS</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r>
                        <a:rPr lang="es-ES_tradnl" sz="2000" dirty="0" smtClean="0"/>
                        <a:t>CÁLCULOS</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86873">
                <a:tc>
                  <a:txBody>
                    <a:bodyPr/>
                    <a:lstStyle/>
                    <a:p>
                      <a:r>
                        <a:rPr lang="es-ES_tradnl" sz="2000" b="1" dirty="0" smtClean="0">
                          <a:solidFill>
                            <a:srgbClr val="000066"/>
                          </a:solidFill>
                        </a:rPr>
                        <a:t>Plazos</a:t>
                      </a:r>
                      <a:endParaRPr lang="es-ES_tradnl" sz="20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r>
                        <a:rPr lang="es-ES_tradnl" dirty="0" smtClean="0">
                          <a:solidFill>
                            <a:srgbClr val="000066"/>
                          </a:solidFill>
                        </a:rPr>
                        <a:t>1 a 20  de </a:t>
                      </a:r>
                      <a:r>
                        <a:rPr lang="es-ES_tradnl" sz="1800" b="0" dirty="0" smtClean="0">
                          <a:solidFill>
                            <a:srgbClr val="000066"/>
                          </a:solidFill>
                          <a:latin typeface="+mn-lt"/>
                          <a:ea typeface="Times New Roman"/>
                          <a:cs typeface="Times New Roman"/>
                        </a:rPr>
                        <a:t>abril, octubre y diciembre</a:t>
                      </a:r>
                      <a:endParaRPr lang="es-ES_tradnl"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15951">
                <a:tc>
                  <a:txBody>
                    <a:bodyPr/>
                    <a:lstStyle/>
                    <a:p>
                      <a:r>
                        <a:rPr lang="es-ES_tradnl" sz="2000" b="1" dirty="0" smtClean="0">
                          <a:solidFill>
                            <a:srgbClr val="000066"/>
                          </a:solidFill>
                        </a:rPr>
                        <a:t>Porcentaje</a:t>
                      </a:r>
                      <a:endParaRPr lang="es-ES_tradnl" sz="20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FF0000"/>
                          </a:solidFill>
                          <a:latin typeface="+mn-lt"/>
                          <a:ea typeface="Times New Roman"/>
                          <a:cs typeface="Times New Roman"/>
                        </a:rPr>
                        <a:t>18%</a:t>
                      </a:r>
                      <a:r>
                        <a:rPr lang="es-ES_tradnl" sz="1800" b="1" dirty="0" smtClean="0">
                          <a:solidFill>
                            <a:srgbClr val="000066"/>
                          </a:solidFill>
                          <a:latin typeface="+mn-lt"/>
                          <a:ea typeface="Times New Roman"/>
                          <a:cs typeface="Times New Roman"/>
                        </a:rPr>
                        <a:t> </a:t>
                      </a:r>
                      <a:r>
                        <a:rPr lang="es-ES_tradnl" sz="1800" b="1" dirty="0" smtClean="0">
                          <a:solidFill>
                            <a:srgbClr val="000066"/>
                          </a:solidFill>
                          <a:latin typeface="Arial" pitchFamily="34" charset="0"/>
                        </a:rPr>
                        <a:t>s/ la Base del P.F. (se permiten</a:t>
                      </a:r>
                      <a:r>
                        <a:rPr lang="es-ES_tradnl" sz="1800" b="1" baseline="0" dirty="0" smtClean="0">
                          <a:solidFill>
                            <a:srgbClr val="000066"/>
                          </a:solidFill>
                          <a:latin typeface="Arial" pitchFamily="34" charset="0"/>
                        </a:rPr>
                        <a:t> cambios en </a:t>
                      </a:r>
                      <a:r>
                        <a:rPr lang="es-ES_tradnl" sz="1800" b="1" dirty="0" smtClean="0">
                          <a:solidFill>
                            <a:srgbClr val="000066"/>
                          </a:solidFill>
                          <a:latin typeface="Arial" pitchFamily="34" charset="0"/>
                        </a:rPr>
                        <a:t>LPGE)</a:t>
                      </a:r>
                      <a:endParaRPr lang="es-ES_tradnl"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2"/>
                  </a:ext>
                </a:extLst>
              </a:tr>
              <a:tr h="486191">
                <a:tc rowSpan="5">
                  <a:txBody>
                    <a:bodyPr/>
                    <a:lstStyle/>
                    <a:p>
                      <a:r>
                        <a:rPr lang="es-ES_tradnl" sz="2000" b="1" dirty="0" smtClean="0">
                          <a:solidFill>
                            <a:srgbClr val="0000FF"/>
                          </a:solidFill>
                        </a:rPr>
                        <a:t>Base del PF</a:t>
                      </a:r>
                    </a:p>
                    <a:p>
                      <a:endParaRPr lang="es-ES_tradnl" sz="2000" b="1" dirty="0" smtClean="0">
                        <a:solidFill>
                          <a:srgbClr val="000066"/>
                        </a:solidFill>
                      </a:endParaRPr>
                    </a:p>
                    <a:p>
                      <a:r>
                        <a:rPr lang="es-ES_tradnl" sz="2000" b="1" dirty="0" smtClean="0">
                          <a:solidFill>
                            <a:srgbClr val="FF0000"/>
                          </a:solidFill>
                        </a:rPr>
                        <a:t>[Cuota Líquida</a:t>
                      </a:r>
                    </a:p>
                    <a:p>
                      <a:r>
                        <a:rPr lang="es-ES_tradnl" sz="2000" b="1" dirty="0" smtClean="0">
                          <a:solidFill>
                            <a:srgbClr val="FF0000"/>
                          </a:solidFill>
                        </a:rPr>
                        <a:t>- Retenciones]</a:t>
                      </a:r>
                      <a:endParaRPr lang="es-ES_tradnl" sz="2000"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0" dirty="0" smtClean="0">
                          <a:solidFill>
                            <a:srgbClr val="000066"/>
                          </a:solidFill>
                          <a:latin typeface="Arial" pitchFamily="34" charset="0"/>
                        </a:rPr>
                        <a:t>Cuota Integra  (CI) </a:t>
                      </a:r>
                      <a:endParaRPr lang="es-ES_tradnl"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46392">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Arial" pitchFamily="34" charset="0"/>
                        </a:rPr>
                        <a:t>- </a:t>
                      </a:r>
                      <a:r>
                        <a:rPr lang="es-ES_tradnl" sz="1800" b="0" dirty="0" smtClean="0">
                          <a:solidFill>
                            <a:srgbClr val="000066"/>
                          </a:solidFill>
                          <a:latin typeface="Arial" pitchFamily="34" charset="0"/>
                        </a:rPr>
                        <a:t>Bonificaciones (B)</a:t>
                      </a:r>
                      <a:endParaRPr lang="es-ES_tradnl"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4"/>
                  </a:ext>
                </a:extLst>
              </a:tr>
              <a:tr h="371993">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Arial" pitchFamily="34" charset="0"/>
                        </a:rPr>
                        <a:t>- </a:t>
                      </a:r>
                      <a:r>
                        <a:rPr lang="es-ES_tradnl" sz="1800" b="0" dirty="0" smtClean="0">
                          <a:solidFill>
                            <a:srgbClr val="000066"/>
                          </a:solidFill>
                          <a:latin typeface="Arial" pitchFamily="34" charset="0"/>
                        </a:rPr>
                        <a:t>Deducciones por doble imposición internacional (DDI)</a:t>
                      </a:r>
                      <a:endParaRPr lang="es-ES_tradnl"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57113">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mn-lt"/>
                          <a:ea typeface="Times New Roman"/>
                          <a:cs typeface="Times New Roman"/>
                        </a:rPr>
                        <a:t>-</a:t>
                      </a:r>
                      <a:r>
                        <a:rPr lang="es-ES_tradnl" sz="1800" b="0" dirty="0" smtClean="0">
                          <a:solidFill>
                            <a:srgbClr val="000066"/>
                          </a:solidFill>
                          <a:latin typeface="+mn-lt"/>
                          <a:ea typeface="Times New Roman"/>
                          <a:cs typeface="Times New Roman"/>
                        </a:rPr>
                        <a:t>  Deducciones por inversiones (Di)</a:t>
                      </a:r>
                      <a:endParaRPr lang="es-ES_tradnl"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6"/>
                  </a:ext>
                </a:extLst>
              </a:tr>
              <a:tr h="450234">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mn-lt"/>
                          <a:ea typeface="Times New Roman"/>
                          <a:cs typeface="Times New Roman"/>
                        </a:rPr>
                        <a:t>- </a:t>
                      </a:r>
                      <a:r>
                        <a:rPr lang="es-ES_tradnl" sz="1800" b="0" dirty="0" smtClean="0">
                          <a:solidFill>
                            <a:srgbClr val="000066"/>
                          </a:solidFill>
                          <a:latin typeface="+mn-lt"/>
                          <a:ea typeface="Times New Roman"/>
                          <a:cs typeface="Times New Roman"/>
                        </a:rPr>
                        <a:t> retenciones e ingresos a cuentas (Pagos a cuenta)  </a:t>
                      </a:r>
                      <a:endParaRPr lang="es-ES_tradnl"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892784">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latin typeface="+mn-lt"/>
                          <a:ea typeface="Times New Roman"/>
                          <a:cs typeface="Times New Roman"/>
                        </a:rPr>
                        <a:t>Importes correspondientes </a:t>
                      </a:r>
                      <a:r>
                        <a:rPr lang="es-ES_tradnl" sz="1800" b="1" u="sng" dirty="0" smtClean="0">
                          <a:solidFill>
                            <a:srgbClr val="000066"/>
                          </a:solidFill>
                          <a:latin typeface="Arial" pitchFamily="34" charset="0"/>
                        </a:rPr>
                        <a:t>del último periodo  impositivo</a:t>
                      </a:r>
                      <a:r>
                        <a:rPr lang="es-ES_tradnl" sz="1800" b="1" u="none" dirty="0" smtClean="0">
                          <a:solidFill>
                            <a:srgbClr val="000066"/>
                          </a:solidFill>
                          <a:latin typeface="Arial" pitchFamily="34" charset="0"/>
                        </a:rPr>
                        <a:t>  </a:t>
                      </a:r>
                      <a:r>
                        <a:rPr lang="es-ES_tradnl" sz="1800" b="0" dirty="0" smtClean="0">
                          <a:solidFill>
                            <a:srgbClr val="000066"/>
                          </a:solidFill>
                          <a:latin typeface="Arial" pitchFamily="34" charset="0"/>
                        </a:rPr>
                        <a:t>cuyo  plazo reglamentario  de declaración </a:t>
                      </a:r>
                      <a:r>
                        <a:rPr lang="es-ES_tradnl" sz="1800" b="0" u="sng" dirty="0" smtClean="0">
                          <a:solidFill>
                            <a:srgbClr val="000066"/>
                          </a:solidFill>
                          <a:latin typeface="Arial" pitchFamily="34" charset="0"/>
                        </a:rPr>
                        <a:t>estuviese vencido</a:t>
                      </a:r>
                      <a:r>
                        <a:rPr lang="es-ES_tradnl" sz="1800" b="0" dirty="0" smtClean="0">
                          <a:solidFill>
                            <a:srgbClr val="000066"/>
                          </a:solidFill>
                          <a:latin typeface="Arial" pitchFamily="34" charset="0"/>
                        </a:rPr>
                        <a:t> el 1 de los meses</a:t>
                      </a:r>
                      <a:r>
                        <a:rPr lang="es-ES_tradnl" sz="1800" b="0" dirty="0" smtClean="0">
                          <a:solidFill>
                            <a:srgbClr val="000066"/>
                          </a:solidFill>
                          <a:latin typeface="+mn-lt"/>
                          <a:ea typeface="Times New Roman"/>
                          <a:cs typeface="Times New Roman"/>
                        </a:rPr>
                        <a:t> de abril, octubre y diciembre.</a:t>
                      </a:r>
                    </a:p>
                    <a:p>
                      <a:pPr marL="0" marR="0" indent="0" algn="l" defTabSz="914400" rtl="0" eaLnBrk="1" fontAlgn="auto" latinLnBrk="0" hangingPunct="1">
                        <a:lnSpc>
                          <a:spcPct val="100000"/>
                        </a:lnSpc>
                        <a:spcBef>
                          <a:spcPts val="0"/>
                        </a:spcBef>
                        <a:spcAft>
                          <a:spcPts val="0"/>
                        </a:spcAft>
                        <a:buClrTx/>
                        <a:buSzTx/>
                        <a:buFontTx/>
                        <a:buNone/>
                        <a:tabLst/>
                        <a:defRPr/>
                      </a:pPr>
                      <a:endParaRPr lang="es-ES_tradnl" sz="1800" b="0" dirty="0" smtClean="0">
                        <a:solidFill>
                          <a:srgbClr val="000066"/>
                        </a:solidFill>
                        <a:latin typeface="+mn-lt"/>
                        <a:ea typeface="Times New Roman"/>
                        <a:cs typeface="Times New Roman"/>
                      </a:endParaRP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u="sng" dirty="0" smtClean="0">
                          <a:solidFill>
                            <a:srgbClr val="FF0000"/>
                          </a:solidFill>
                          <a:latin typeface="+mn-lt"/>
                          <a:cs typeface="Times New Roman"/>
                        </a:rPr>
                        <a:t>PF del AÑO N: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FF0000"/>
                          </a:solidFill>
                          <a:latin typeface="+mn-lt"/>
                          <a:cs typeface="Times New Roman"/>
                        </a:rPr>
                        <a:t>1º PF: [18% s/ datos de N-2]</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FF0000"/>
                          </a:solidFill>
                          <a:latin typeface="+mn-lt"/>
                          <a:cs typeface="Times New Roman"/>
                        </a:rPr>
                        <a:t>2º PF y</a:t>
                      </a:r>
                      <a:r>
                        <a:rPr lang="es-ES_tradnl" sz="1800" b="1" baseline="0" dirty="0" smtClean="0">
                          <a:solidFill>
                            <a:srgbClr val="FF0000"/>
                          </a:solidFill>
                          <a:latin typeface="+mn-lt"/>
                          <a:cs typeface="Times New Roman"/>
                        </a:rPr>
                        <a:t> 3º PF: [18%</a:t>
                      </a:r>
                      <a:r>
                        <a:rPr lang="es-ES_tradnl" sz="1800" b="1" dirty="0" smtClean="0">
                          <a:solidFill>
                            <a:srgbClr val="FF0000"/>
                          </a:solidFill>
                          <a:latin typeface="+mn-lt"/>
                          <a:cs typeface="Times New Roman"/>
                        </a:rPr>
                        <a:t> s/ datos de N-1]</a:t>
                      </a:r>
                      <a:endParaRPr lang="es-ES_tradnl"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tc hMerge="1">
                  <a:txBody>
                    <a:bodyPr/>
                    <a:lstStyle/>
                    <a:p>
                      <a:endParaRPr lang="es-ES_tradnl" dirty="0"/>
                    </a:p>
                  </a:txBody>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3587495796"/>
      </p:ext>
    </p:extLst>
  </p:cSld>
  <p:clrMapOvr>
    <a:masterClrMapping/>
  </p:clrMapOvr>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3 Marcador de número de diapositiva"/>
          <p:cNvSpPr>
            <a:spLocks noGrp="1"/>
          </p:cNvSpPr>
          <p:nvPr>
            <p:ph type="sldNum" sz="quarter" idx="12"/>
          </p:nvPr>
        </p:nvSpPr>
        <p:spPr>
          <a:xfrm>
            <a:off x="7594600" y="6381750"/>
            <a:ext cx="2311400" cy="476250"/>
          </a:xfrm>
        </p:spPr>
        <p:txBody>
          <a:bodyPr/>
          <a:lstStyle/>
          <a:p>
            <a:pPr>
              <a:defRPr/>
            </a:pPr>
            <a:fld id="{C2C6CC98-C18E-4FA4-BF35-1EAA695E13D7}" type="slidenum">
              <a:rPr lang="es-ES"/>
              <a:pPr>
                <a:defRPr/>
              </a:pPr>
              <a:t>457</a:t>
            </a:fld>
            <a:endParaRPr lang="es-ES" dirty="0"/>
          </a:p>
        </p:txBody>
      </p:sp>
      <p:sp>
        <p:nvSpPr>
          <p:cNvPr id="204803"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dirty="0"/>
              <a:t> </a:t>
            </a:r>
            <a:endParaRPr lang="es-ES_tradnl" sz="1600" b="0" dirty="0">
              <a:latin typeface="Batang" pitchFamily="18" charset="-127"/>
            </a:endParaRPr>
          </a:p>
        </p:txBody>
      </p:sp>
      <p:graphicFrame>
        <p:nvGraphicFramePr>
          <p:cNvPr id="2599942" name="Group 6"/>
          <p:cNvGraphicFramePr>
            <a:graphicFrameLocks noGrp="1"/>
          </p:cNvGraphicFramePr>
          <p:nvPr>
            <p:extLst/>
          </p:nvPr>
        </p:nvGraphicFramePr>
        <p:xfrm>
          <a:off x="152400" y="914400"/>
          <a:ext cx="9525000" cy="1524953"/>
        </p:xfrm>
        <a:graphic>
          <a:graphicData uri="http://schemas.openxmlformats.org/drawingml/2006/table">
            <a:tbl>
              <a:tblPr/>
              <a:tblGrid>
                <a:gridCol w="1524000">
                  <a:extLst>
                    <a:ext uri="{9D8B030D-6E8A-4147-A177-3AD203B41FA5}">
                      <a16:colId xmlns="" xmlns:a16="http://schemas.microsoft.com/office/drawing/2014/main" val="20000"/>
                    </a:ext>
                  </a:extLst>
                </a:gridCol>
                <a:gridCol w="1524000">
                  <a:extLst>
                    <a:ext uri="{9D8B030D-6E8A-4147-A177-3AD203B41FA5}">
                      <a16:colId xmlns="" xmlns:a16="http://schemas.microsoft.com/office/drawing/2014/main" val="20001"/>
                    </a:ext>
                  </a:extLst>
                </a:gridCol>
                <a:gridCol w="190500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2895600">
                  <a:extLst>
                    <a:ext uri="{9D8B030D-6E8A-4147-A177-3AD203B41FA5}">
                      <a16:colId xmlns="" xmlns:a16="http://schemas.microsoft.com/office/drawing/2014/main" val="20004"/>
                    </a:ext>
                  </a:extLst>
                </a:gridCol>
              </a:tblGrid>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PERÍODO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C.I.</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500" b="1" i="0" u="none" strike="noStrike" cap="none" normalizeH="0" baseline="0" dirty="0" smtClean="0">
                          <a:ln>
                            <a:noFill/>
                          </a:ln>
                          <a:solidFill>
                            <a:schemeClr val="tx1"/>
                          </a:solidFill>
                          <a:effectLst/>
                          <a:latin typeface="Arial" charset="0"/>
                        </a:rPr>
                        <a:t>Bonificaciones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y Deducciones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Retenciones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Cuota líquida - Retenciones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381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N-2</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0" i="0" u="none" strike="noStrike" cap="none" normalizeH="0" baseline="0" dirty="0" smtClean="0">
                          <a:ln>
                            <a:noFill/>
                          </a:ln>
                          <a:solidFill>
                            <a:srgbClr val="0000FF"/>
                          </a:solidFill>
                          <a:effectLst/>
                          <a:latin typeface="Arial" charset="0"/>
                        </a:rPr>
                        <a:t>14.000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0" i="0" u="none" strike="noStrike" cap="none" normalizeH="0" baseline="0" dirty="0" smtClean="0">
                          <a:ln>
                            <a:noFill/>
                          </a:ln>
                          <a:solidFill>
                            <a:srgbClr val="0000FF"/>
                          </a:solidFill>
                          <a:effectLst/>
                          <a:latin typeface="Arial" charset="0"/>
                        </a:rPr>
                        <a:t>- 3.000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0" i="0" u="none" strike="noStrike" cap="none" normalizeH="0" baseline="0" dirty="0" smtClean="0">
                          <a:ln>
                            <a:noFill/>
                          </a:ln>
                          <a:solidFill>
                            <a:srgbClr val="0000FF"/>
                          </a:solidFill>
                          <a:effectLst/>
                          <a:latin typeface="Arial" charset="0"/>
                        </a:rPr>
                        <a:t>- 1.000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outerShdw blurRad="38100" dist="38100" dir="2700000" algn="tl">
                              <a:srgbClr val="000000"/>
                            </a:outerShdw>
                          </a:effectLst>
                          <a:latin typeface="Arial" charset="0"/>
                        </a:rPr>
                        <a:t>= 10.000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extLst>
                  <a:ext uri="{0D108BD9-81ED-4DB2-BD59-A6C34878D82A}">
                    <a16:rowId xmlns="" xmlns:a16="http://schemas.microsoft.com/office/drawing/2014/main" val="10001"/>
                  </a:ext>
                </a:extLst>
              </a:tr>
              <a:tr h="44291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N-1</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0" i="0" u="none" strike="noStrike" cap="none" normalizeH="0" baseline="0" dirty="0" smtClean="0">
                          <a:ln>
                            <a:noFill/>
                          </a:ln>
                          <a:solidFill>
                            <a:srgbClr val="0000FF"/>
                          </a:solidFill>
                          <a:effectLst/>
                          <a:latin typeface="Arial" charset="0"/>
                        </a:rPr>
                        <a:t>30.000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0" i="0" u="none" strike="noStrike" cap="none" normalizeH="0" baseline="0" dirty="0" smtClean="0">
                          <a:ln>
                            <a:noFill/>
                          </a:ln>
                          <a:solidFill>
                            <a:srgbClr val="0000FF"/>
                          </a:solidFill>
                          <a:effectLst/>
                          <a:latin typeface="Arial" charset="0"/>
                        </a:rPr>
                        <a:t>- 7.000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0" i="0" u="none" strike="noStrike" cap="none" normalizeH="0" baseline="0" dirty="0" smtClean="0">
                          <a:ln>
                            <a:noFill/>
                          </a:ln>
                          <a:solidFill>
                            <a:srgbClr val="0000FF"/>
                          </a:solidFill>
                          <a:effectLst/>
                          <a:latin typeface="Arial" charset="0"/>
                        </a:rPr>
                        <a:t>- 3.000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outerShdw blurRad="38100" dist="38100" dir="2700000" algn="tl">
                              <a:srgbClr val="000000"/>
                            </a:outerShdw>
                          </a:effectLst>
                          <a:latin typeface="Arial" charset="0"/>
                        </a:rPr>
                        <a:t>= 20.000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2"/>
                  </a:ext>
                </a:extLst>
              </a:tr>
            </a:tbl>
          </a:graphicData>
        </a:graphic>
      </p:graphicFrame>
      <p:graphicFrame>
        <p:nvGraphicFramePr>
          <p:cNvPr id="2599969" name="Group 33"/>
          <p:cNvGraphicFramePr>
            <a:graphicFrameLocks noGrp="1"/>
          </p:cNvGraphicFramePr>
          <p:nvPr>
            <p:extLst/>
          </p:nvPr>
        </p:nvGraphicFramePr>
        <p:xfrm>
          <a:off x="152400" y="2743200"/>
          <a:ext cx="9524999" cy="3810000"/>
        </p:xfrm>
        <a:graphic>
          <a:graphicData uri="http://schemas.openxmlformats.org/drawingml/2006/table">
            <a:tbl>
              <a:tblPr/>
              <a:tblGrid>
                <a:gridCol w="2057400">
                  <a:extLst>
                    <a:ext uri="{9D8B030D-6E8A-4147-A177-3AD203B41FA5}">
                      <a16:colId xmlns="" xmlns:a16="http://schemas.microsoft.com/office/drawing/2014/main" val="20000"/>
                    </a:ext>
                  </a:extLst>
                </a:gridCol>
                <a:gridCol w="2165949">
                  <a:extLst>
                    <a:ext uri="{9D8B030D-6E8A-4147-A177-3AD203B41FA5}">
                      <a16:colId xmlns="" xmlns:a16="http://schemas.microsoft.com/office/drawing/2014/main" val="20001"/>
                    </a:ext>
                  </a:extLst>
                </a:gridCol>
                <a:gridCol w="1415451">
                  <a:extLst>
                    <a:ext uri="{9D8B030D-6E8A-4147-A177-3AD203B41FA5}">
                      <a16:colId xmlns="" xmlns:a16="http://schemas.microsoft.com/office/drawing/2014/main" val="20002"/>
                    </a:ext>
                  </a:extLst>
                </a:gridCol>
                <a:gridCol w="2538322">
                  <a:extLst>
                    <a:ext uri="{9D8B030D-6E8A-4147-A177-3AD203B41FA5}">
                      <a16:colId xmlns="" xmlns:a16="http://schemas.microsoft.com/office/drawing/2014/main" val="20003"/>
                    </a:ext>
                  </a:extLst>
                </a:gridCol>
                <a:gridCol w="1347877">
                  <a:extLst>
                    <a:ext uri="{9D8B030D-6E8A-4147-A177-3AD203B41FA5}">
                      <a16:colId xmlns="" xmlns:a16="http://schemas.microsoft.com/office/drawing/2014/main" val="20004"/>
                    </a:ext>
                  </a:extLst>
                </a:gridCol>
              </a:tblGrid>
              <a:tr h="977495">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outerShdw>
                          </a:effectLst>
                          <a:latin typeface="Arial" charset="0"/>
                        </a:rPr>
                        <a:t>PAGOS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outerShdw>
                          </a:effectLst>
                          <a:latin typeface="Arial" charset="0"/>
                        </a:rPr>
                        <a:t>FRACCIONADOS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outerShdw>
                          </a:effectLst>
                          <a:latin typeface="Arial" charset="0"/>
                        </a:rPr>
                        <a:t>del  período 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outerShdw>
                          </a:effectLst>
                          <a:latin typeface="Arial" charset="0"/>
                        </a:rPr>
                        <a:t>Base del PF</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outerShdw>
                          </a:effectLst>
                          <a:latin typeface="Arial" charset="0"/>
                        </a:rPr>
                        <a:t>Porcentaje</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outerShdw blurRad="38100" dist="38100" dir="2700000" algn="tl">
                              <a:srgbClr val="000000"/>
                            </a:outerShdw>
                          </a:effectLst>
                          <a:latin typeface="Arial" charset="0"/>
                        </a:rPr>
                        <a:t>Cálculos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00"/>
                          </a:solidFill>
                          <a:effectLst>
                            <a:outerShdw blurRad="38100" dist="38100" dir="2700000" algn="tl">
                              <a:srgbClr val="000000"/>
                            </a:outerShdw>
                          </a:effectLst>
                          <a:latin typeface="Arial" charset="0"/>
                        </a:rPr>
                        <a:t>IMPORTE</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00"/>
                          </a:solidFill>
                          <a:effectLst>
                            <a:outerShdw blurRad="38100" dist="38100" dir="2700000" algn="tl">
                              <a:srgbClr val="000000"/>
                            </a:outerShdw>
                          </a:effectLst>
                          <a:latin typeface="Arial" charset="0"/>
                        </a:rPr>
                        <a:t>P.F.</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71177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1º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latin typeface="Arial" charset="0"/>
                        </a:rPr>
                        <a:t>1 a 20/abril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10.000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18%</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rgbClr val="0000FF"/>
                          </a:solidFill>
                          <a:effectLst/>
                          <a:latin typeface="Arial" charset="0"/>
                        </a:rPr>
                        <a:t>18% s/ 10.000 =</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1.800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1"/>
                  </a:ext>
                </a:extLst>
              </a:tr>
              <a:tr h="71177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2º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latin typeface="Arial" charset="0"/>
                        </a:rPr>
                        <a:t>1 a 20/octubre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20.000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18%</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rgbClr val="0000FF"/>
                          </a:solidFill>
                          <a:effectLst/>
                          <a:latin typeface="Arial" charset="0"/>
                        </a:rPr>
                        <a:t>18% s/ 20.000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3.600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2"/>
                  </a:ext>
                </a:extLst>
              </a:tr>
              <a:tr h="723161">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3º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latin typeface="Arial" charset="0"/>
                        </a:rPr>
                        <a:t>1 a 20/diciembre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20.000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18%</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rgbClr val="0000FF"/>
                          </a:solidFill>
                          <a:effectLst/>
                          <a:latin typeface="Arial" charset="0"/>
                        </a:rPr>
                        <a:t>18% s/ 20.000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0000FF"/>
                          </a:solidFill>
                          <a:effectLst/>
                          <a:latin typeface="Arial" charset="0"/>
                        </a:rPr>
                        <a:t>3.600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3"/>
                  </a:ext>
                </a:extLst>
              </a:tr>
              <a:tr h="588938">
                <a:tc gridSpan="4">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lang="es-ES_tradnl" sz="2000" b="1" dirty="0" smtClean="0">
                          <a:solidFill>
                            <a:srgbClr val="0000FF"/>
                          </a:solidFill>
                          <a:effectLst/>
                          <a:latin typeface="Arial" charset="0"/>
                          <a:cs typeface="+mn-cs"/>
                        </a:rPr>
                        <a:t>TOTAL PF=</a:t>
                      </a:r>
                      <a:endParaRPr kumimoji="0" lang="es-ES_tradnl" sz="20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endParaRPr kumimoji="0" lang="es-ES_tradnl" sz="20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rgbClr val="0000FF"/>
                          </a:solidFill>
                          <a:effectLst/>
                          <a:latin typeface="Arial" charset="0"/>
                        </a:rPr>
                        <a:t>9.000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4"/>
                  </a:ext>
                </a:extLst>
              </a:tr>
            </a:tbl>
          </a:graphicData>
        </a:graphic>
      </p:graphicFrame>
      <p:sp>
        <p:nvSpPr>
          <p:cNvPr id="13" name="Text Box 3"/>
          <p:cNvSpPr txBox="1">
            <a:spLocks noChangeArrowheads="1"/>
          </p:cNvSpPr>
          <p:nvPr/>
        </p:nvSpPr>
        <p:spPr bwMode="auto">
          <a:xfrm>
            <a:off x="0" y="0"/>
            <a:ext cx="9906000" cy="769441"/>
          </a:xfrm>
          <a:prstGeom prst="rect">
            <a:avLst/>
          </a:prstGeom>
          <a:solidFill>
            <a:srgbClr val="FF0000"/>
          </a:solidFill>
          <a:ln w="9525">
            <a:noFill/>
            <a:miter lim="800000"/>
            <a:headEnd/>
            <a:tailEnd/>
          </a:ln>
        </p:spPr>
        <p:txBody>
          <a:bodyPr>
            <a:spAutoFit/>
          </a:bodyPr>
          <a:lstStyle/>
          <a:p>
            <a:pPr algn="ctr">
              <a:spcBef>
                <a:spcPct val="50000"/>
              </a:spcBef>
            </a:pPr>
            <a:r>
              <a:rPr lang="es-ES" sz="4400" dirty="0" smtClean="0"/>
              <a:t>1ª Modalidad de PF. </a:t>
            </a:r>
            <a:r>
              <a:rPr lang="es-ES" sz="4400" u="sng" dirty="0" smtClean="0"/>
              <a:t>EJEMPLO</a:t>
            </a:r>
            <a:endParaRPr lang="es-ES" sz="4400" u="sng" dirty="0"/>
          </a:p>
        </p:txBody>
      </p:sp>
    </p:spTree>
    <p:extLst>
      <p:ext uri="{BB962C8B-B14F-4D97-AF65-F5344CB8AC3E}">
        <p14:creationId xmlns="" xmlns:p14="http://schemas.microsoft.com/office/powerpoint/2010/main" val="2611275324"/>
      </p:ext>
    </p:extLst>
  </p:cSld>
  <p:clrMapOvr>
    <a:masterClrMapping/>
  </p:clrMapOvr>
  <p:transition/>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458</a:t>
            </a:fld>
            <a:endParaRPr lang="es-ES" dirty="0"/>
          </a:p>
        </p:txBody>
      </p:sp>
      <p:sp>
        <p:nvSpPr>
          <p:cNvPr id="6" name="Text Box 3"/>
          <p:cNvSpPr txBox="1">
            <a:spLocks noChangeArrowheads="1"/>
          </p:cNvSpPr>
          <p:nvPr/>
        </p:nvSpPr>
        <p:spPr bwMode="auto">
          <a:xfrm>
            <a:off x="0" y="0"/>
            <a:ext cx="9906000" cy="769441"/>
          </a:xfrm>
          <a:prstGeom prst="rect">
            <a:avLst/>
          </a:prstGeom>
          <a:solidFill>
            <a:srgbClr val="FF0000"/>
          </a:solidFill>
          <a:ln w="9525">
            <a:noFill/>
            <a:miter lim="800000"/>
            <a:headEnd/>
            <a:tailEnd/>
          </a:ln>
        </p:spPr>
        <p:txBody>
          <a:bodyPr>
            <a:spAutoFit/>
          </a:bodyPr>
          <a:lstStyle/>
          <a:p>
            <a:pPr algn="ctr">
              <a:spcBef>
                <a:spcPct val="50000"/>
              </a:spcBef>
            </a:pPr>
            <a:r>
              <a:rPr lang="es-ES" sz="4400" dirty="0" smtClean="0"/>
              <a:t>2ª Modalidad de PF </a:t>
            </a:r>
            <a:r>
              <a:rPr lang="es-ES" sz="4400" dirty="0" smtClean="0">
                <a:solidFill>
                  <a:srgbClr val="FFFF00"/>
                </a:solidFill>
              </a:rPr>
              <a:t>40.3 LIS</a:t>
            </a:r>
            <a:endParaRPr lang="es-ES" sz="4400" dirty="0"/>
          </a:p>
        </p:txBody>
      </p:sp>
      <p:graphicFrame>
        <p:nvGraphicFramePr>
          <p:cNvPr id="8" name="7 Tabla"/>
          <p:cNvGraphicFramePr>
            <a:graphicFrameLocks noGrp="1"/>
          </p:cNvGraphicFramePr>
          <p:nvPr>
            <p:extLst>
              <p:ext uri="{D42A27DB-BD31-4B8C-83A1-F6EECF244321}">
                <p14:modId xmlns="" xmlns:p14="http://schemas.microsoft.com/office/powerpoint/2010/main" val="1979209380"/>
              </p:ext>
            </p:extLst>
          </p:nvPr>
        </p:nvGraphicFramePr>
        <p:xfrm>
          <a:off x="228600" y="914400"/>
          <a:ext cx="9448800" cy="5419345"/>
        </p:xfrm>
        <a:graphic>
          <a:graphicData uri="http://schemas.openxmlformats.org/drawingml/2006/table">
            <a:tbl>
              <a:tblPr firstRow="1" bandRow="1">
                <a:tableStyleId>{5C22544A-7EE6-4342-B048-85BDC9FD1C3A}</a:tableStyleId>
              </a:tblPr>
              <a:tblGrid>
                <a:gridCol w="2198956">
                  <a:extLst>
                    <a:ext uri="{9D8B030D-6E8A-4147-A177-3AD203B41FA5}">
                      <a16:colId xmlns="" xmlns:a16="http://schemas.microsoft.com/office/drawing/2014/main" val="20000"/>
                    </a:ext>
                  </a:extLst>
                </a:gridCol>
                <a:gridCol w="7249844">
                  <a:extLst>
                    <a:ext uri="{9D8B030D-6E8A-4147-A177-3AD203B41FA5}">
                      <a16:colId xmlns="" xmlns:a16="http://schemas.microsoft.com/office/drawing/2014/main" val="20001"/>
                    </a:ext>
                  </a:extLst>
                </a:gridCol>
              </a:tblGrid>
              <a:tr h="386873">
                <a:tc>
                  <a:txBody>
                    <a:bodyPr/>
                    <a:lstStyle/>
                    <a:p>
                      <a:r>
                        <a:rPr lang="es-ES_tradnl" sz="2000" dirty="0" smtClean="0"/>
                        <a:t>CONCEPTOS</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2000" dirty="0" smtClean="0"/>
                        <a:t>CÁLCULOS  </a:t>
                      </a:r>
                      <a:r>
                        <a:rPr lang="es-ES_tradnl" sz="2000" u="sng" dirty="0" smtClean="0">
                          <a:solidFill>
                            <a:srgbClr val="FFFF00"/>
                          </a:solidFill>
                          <a:latin typeface="Arial" charset="0"/>
                        </a:rPr>
                        <a:t>INCN &lt; 10.000.000 € </a:t>
                      </a:r>
                      <a:endParaRPr lang="es-ES" sz="2000" u="sng" dirty="0" smtClean="0">
                        <a:solidFill>
                          <a:srgbClr val="FFFF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86873">
                <a:tc>
                  <a:txBody>
                    <a:bodyPr/>
                    <a:lstStyle/>
                    <a:p>
                      <a:r>
                        <a:rPr lang="es-ES_tradnl" sz="2000" b="1" dirty="0" smtClean="0">
                          <a:solidFill>
                            <a:srgbClr val="000066"/>
                          </a:solidFill>
                        </a:rPr>
                        <a:t>Plazos</a:t>
                      </a:r>
                      <a:endParaRPr lang="es-ES_tradnl" sz="20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r>
                        <a:rPr lang="es-ES_tradnl" dirty="0" smtClean="0">
                          <a:solidFill>
                            <a:srgbClr val="000066"/>
                          </a:solidFill>
                        </a:rPr>
                        <a:t>1 a 20  de </a:t>
                      </a:r>
                      <a:r>
                        <a:rPr lang="es-ES_tradnl" sz="1800" b="0" dirty="0" smtClean="0">
                          <a:solidFill>
                            <a:srgbClr val="000066"/>
                          </a:solidFill>
                          <a:latin typeface="+mn-lt"/>
                          <a:ea typeface="Times New Roman"/>
                          <a:cs typeface="Times New Roman"/>
                        </a:rPr>
                        <a:t>abril, octubre y diciembre</a:t>
                      </a:r>
                      <a:endParaRPr lang="es-ES_tradnl"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066801">
                <a:tc>
                  <a:txBody>
                    <a:bodyPr/>
                    <a:lstStyle/>
                    <a:p>
                      <a:r>
                        <a:rPr lang="es-ES_tradnl" sz="2000" b="1" dirty="0" smtClean="0">
                          <a:solidFill>
                            <a:srgbClr val="000066"/>
                          </a:solidFill>
                        </a:rPr>
                        <a:t>Porcentaje</a:t>
                      </a:r>
                      <a:endParaRPr lang="es-ES_tradnl" sz="20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0000"/>
                          </a:solidFill>
                          <a:effectLst/>
                          <a:latin typeface="Arial" charset="0"/>
                        </a:rPr>
                        <a:t>5/7 x tipo de gravamen (</a:t>
                      </a:r>
                      <a:r>
                        <a:rPr kumimoji="0" lang="es-ES_tradnl" sz="1800" b="1" i="0" u="sng" strike="noStrike" cap="none" normalizeH="0" baseline="0" dirty="0" smtClean="0">
                          <a:ln>
                            <a:noFill/>
                          </a:ln>
                          <a:solidFill>
                            <a:srgbClr val="FF0000"/>
                          </a:solidFill>
                          <a:effectLst/>
                          <a:latin typeface="Arial" charset="0"/>
                        </a:rPr>
                        <a:t>por defecto</a:t>
                      </a:r>
                      <a:r>
                        <a:rPr kumimoji="0" lang="es-ES_tradnl" sz="1800" b="1" i="0" u="none" strike="noStrike" cap="none" normalizeH="0" baseline="0" dirty="0" smtClean="0">
                          <a:ln>
                            <a:noFill/>
                          </a:ln>
                          <a:solidFill>
                            <a:srgbClr val="FF0000"/>
                          </a:solidFill>
                          <a:effectLst/>
                          <a:latin typeface="Arial" charset="0"/>
                        </a:rPr>
                        <a:t>)</a:t>
                      </a:r>
                      <a:r>
                        <a:rPr kumimoji="0" lang="es-ES_tradnl" sz="1800" b="0" i="0" u="none" strike="noStrike" cap="none" normalizeH="0" baseline="0" dirty="0" smtClean="0">
                          <a:ln>
                            <a:noFill/>
                          </a:ln>
                          <a:solidFill>
                            <a:srgbClr val="FF0000"/>
                          </a:solidFill>
                          <a:effectLst/>
                          <a:latin typeface="Arial" charset="0"/>
                        </a:rPr>
                        <a:t>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000066"/>
                          </a:solidFill>
                          <a:effectLst/>
                          <a:latin typeface="Arial" charset="0"/>
                        </a:rPr>
                        <a:t>(5/7 x 25% = 17%; 5/7 x 30% = 21% redondeo por defecto)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lang="es-ES_tradnl" sz="1800" b="1" u="sng" dirty="0" smtClean="0">
                          <a:solidFill>
                            <a:srgbClr val="0000FF"/>
                          </a:solidFill>
                          <a:effectLst/>
                          <a:latin typeface="Arial" charset="0"/>
                          <a:cs typeface="+mn-cs"/>
                        </a:rPr>
                        <a:t>Desde 2º PF 2016</a:t>
                      </a:r>
                      <a:r>
                        <a:rPr lang="es-ES_tradnl" sz="1800" b="1" dirty="0" smtClean="0">
                          <a:solidFill>
                            <a:srgbClr val="0000CC"/>
                          </a:solidFill>
                          <a:latin typeface="Arial" charset="0"/>
                          <a:cs typeface="+mn-cs"/>
                        </a:rPr>
                        <a:t>:</a:t>
                      </a:r>
                      <a:r>
                        <a:rPr lang="es-ES_tradnl" sz="1800" b="1" dirty="0" smtClean="0">
                          <a:solidFill>
                            <a:srgbClr val="FF0000"/>
                          </a:solidFill>
                          <a:latin typeface="Arial" charset="0"/>
                          <a:cs typeface="+mn-cs"/>
                        </a:rPr>
                        <a:t> </a:t>
                      </a:r>
                      <a:r>
                        <a:rPr lang="es-ES_tradnl" sz="1800" dirty="0" smtClean="0">
                          <a:solidFill>
                            <a:srgbClr val="FF0000"/>
                          </a:solidFill>
                          <a:latin typeface="Arial" pitchFamily="34" charset="0"/>
                        </a:rPr>
                        <a:t>(</a:t>
                      </a:r>
                      <a:r>
                        <a:rPr lang="es-ES_tradnl" sz="1800" dirty="0" smtClean="0">
                          <a:solidFill>
                            <a:srgbClr val="FF0000"/>
                          </a:solidFill>
                          <a:latin typeface="Arial" charset="0"/>
                        </a:rPr>
                        <a:t>otros porcentajes </a:t>
                      </a:r>
                      <a:r>
                        <a:rPr lang="es-ES_tradnl" sz="1800" dirty="0" smtClean="0">
                          <a:solidFill>
                            <a:srgbClr val="FF0000"/>
                          </a:solidFill>
                          <a:latin typeface="Arial" charset="0"/>
                          <a:cs typeface="+mn-cs"/>
                        </a:rPr>
                        <a:t>si INCN </a:t>
                      </a:r>
                      <a:r>
                        <a:rPr lang="en-US" sz="1800" dirty="0" smtClean="0">
                          <a:solidFill>
                            <a:srgbClr val="FF0000"/>
                          </a:solidFill>
                          <a:latin typeface="Arial" charset="0"/>
                          <a:cs typeface="Arial" charset="0"/>
                        </a:rPr>
                        <a:t>≥ 10.000.000 €)</a:t>
                      </a:r>
                      <a:endParaRPr kumimoji="0" lang="es-ES_tradnl" sz="1800" b="1" i="0" u="none" strike="noStrike" cap="none" normalizeH="0" baseline="0" dirty="0" smtClean="0">
                        <a:ln>
                          <a:noFill/>
                        </a:ln>
                        <a:solidFill>
                          <a:srgbClr val="000066"/>
                        </a:solidFill>
                        <a:effectLst/>
                        <a:latin typeface="Arial"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latin typeface="Arial" pitchFamily="34" charset="0"/>
                        </a:rPr>
                        <a:t>(se permiten</a:t>
                      </a:r>
                      <a:r>
                        <a:rPr lang="es-ES_tradnl" sz="1800" b="1" baseline="0" dirty="0" smtClean="0">
                          <a:solidFill>
                            <a:srgbClr val="000066"/>
                          </a:solidFill>
                          <a:latin typeface="Arial" pitchFamily="34" charset="0"/>
                        </a:rPr>
                        <a:t> cambios en </a:t>
                      </a:r>
                      <a:r>
                        <a:rPr lang="es-ES_tradnl" sz="1800" b="1" dirty="0" smtClean="0">
                          <a:solidFill>
                            <a:srgbClr val="000066"/>
                          </a:solidFill>
                          <a:latin typeface="Arial" pitchFamily="34" charset="0"/>
                        </a:rPr>
                        <a:t>LPGE)</a:t>
                      </a:r>
                      <a:endParaRPr lang="es-ES_tradnl"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2"/>
                  </a:ext>
                </a:extLst>
              </a:tr>
              <a:tr h="486191">
                <a:tc rowSpan="4">
                  <a:txBody>
                    <a:bodyPr/>
                    <a:lstStyle/>
                    <a:p>
                      <a:r>
                        <a:rPr lang="es-ES_tradnl" sz="2000" b="1" u="sng" dirty="0" smtClean="0">
                          <a:solidFill>
                            <a:srgbClr val="FF0000"/>
                          </a:solidFill>
                        </a:rPr>
                        <a:t>Cálculos</a:t>
                      </a:r>
                      <a:r>
                        <a:rPr lang="es-ES_tradnl" sz="2000" b="1" dirty="0" smtClean="0">
                          <a:solidFill>
                            <a:srgbClr val="000066"/>
                          </a:solidFill>
                        </a:rPr>
                        <a:t> del PF</a:t>
                      </a:r>
                    </a:p>
                    <a:p>
                      <a:endParaRPr lang="es-ES_tradnl" sz="2000" b="1" dirty="0" smtClean="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FF0000"/>
                          </a:solidFill>
                          <a:latin typeface="Arial" pitchFamily="34" charset="0"/>
                        </a:rPr>
                        <a:t>%</a:t>
                      </a:r>
                      <a:r>
                        <a:rPr lang="es-ES_tradnl" sz="1800" b="1" baseline="0" dirty="0" smtClean="0">
                          <a:solidFill>
                            <a:srgbClr val="000066"/>
                          </a:solidFill>
                          <a:latin typeface="Arial" pitchFamily="34" charset="0"/>
                        </a:rPr>
                        <a:t> s/ Base Imponible acumulada del período presente</a:t>
                      </a:r>
                      <a:r>
                        <a:rPr lang="es-ES_tradnl" sz="1800" b="1" dirty="0" smtClean="0">
                          <a:solidFill>
                            <a:srgbClr val="000066"/>
                          </a:solidFill>
                          <a:latin typeface="Arial" pitchFamily="34" charset="0"/>
                        </a:rPr>
                        <a:t> </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46392">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Arial" pitchFamily="34" charset="0"/>
                        </a:rPr>
                        <a:t>- </a:t>
                      </a:r>
                      <a:r>
                        <a:rPr lang="es-ES_tradnl" sz="1800" b="1" dirty="0" smtClean="0">
                          <a:solidFill>
                            <a:srgbClr val="000066"/>
                          </a:solidFill>
                          <a:latin typeface="Arial" pitchFamily="34" charset="0"/>
                        </a:rPr>
                        <a:t>Bonificaciones </a:t>
                      </a:r>
                      <a:r>
                        <a:rPr lang="es-ES_tradnl" sz="1800" b="1" baseline="0" dirty="0" smtClean="0">
                          <a:solidFill>
                            <a:srgbClr val="000066"/>
                          </a:solidFill>
                          <a:latin typeface="Arial" pitchFamily="34" charset="0"/>
                        </a:rPr>
                        <a:t>del período presente</a:t>
                      </a:r>
                      <a:r>
                        <a:rPr lang="es-ES_tradnl" sz="1800" b="1" dirty="0" smtClean="0">
                          <a:solidFill>
                            <a:srgbClr val="000066"/>
                          </a:solidFill>
                          <a:latin typeface="Arial" pitchFamily="34" charset="0"/>
                        </a:rPr>
                        <a:t> </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4"/>
                  </a:ext>
                </a:extLst>
              </a:tr>
              <a:tr h="536554">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mn-lt"/>
                          <a:ea typeface="Times New Roman"/>
                          <a:cs typeface="Times New Roman"/>
                        </a:rPr>
                        <a:t>-</a:t>
                      </a:r>
                      <a:r>
                        <a:rPr lang="es-ES_tradnl" sz="1800" b="1" dirty="0" smtClean="0">
                          <a:solidFill>
                            <a:srgbClr val="000066"/>
                          </a:solidFill>
                          <a:latin typeface="+mn-lt"/>
                          <a:ea typeface="Times New Roman"/>
                          <a:cs typeface="Times New Roman"/>
                        </a:rPr>
                        <a:t>  Retenciones </a:t>
                      </a:r>
                      <a:r>
                        <a:rPr lang="es-ES_tradnl" sz="1800" b="1" baseline="0" dirty="0" smtClean="0">
                          <a:solidFill>
                            <a:srgbClr val="000066"/>
                          </a:solidFill>
                          <a:latin typeface="Arial" pitchFamily="34" charset="0"/>
                        </a:rPr>
                        <a:t>del período presente</a:t>
                      </a:r>
                      <a:r>
                        <a:rPr lang="es-ES_tradnl" sz="1800" b="1" dirty="0" smtClean="0">
                          <a:solidFill>
                            <a:srgbClr val="000066"/>
                          </a:solidFill>
                          <a:latin typeface="Arial" pitchFamily="34" charset="0"/>
                        </a:rPr>
                        <a:t> </a:t>
                      </a:r>
                      <a:r>
                        <a:rPr lang="es-ES_tradnl" sz="1800" b="1" dirty="0" smtClean="0">
                          <a:solidFill>
                            <a:srgbClr val="000066"/>
                          </a:solidFill>
                          <a:latin typeface="+mn-lt"/>
                          <a:ea typeface="Times New Roman"/>
                          <a:cs typeface="Times New Roman"/>
                        </a:rPr>
                        <a:t>  </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457200">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mn-lt"/>
                          <a:ea typeface="Times New Roman"/>
                          <a:cs typeface="Times New Roman"/>
                        </a:rPr>
                        <a:t>-</a:t>
                      </a:r>
                      <a:r>
                        <a:rPr lang="es-ES_tradnl" sz="1800" b="1" dirty="0" smtClean="0">
                          <a:solidFill>
                            <a:srgbClr val="000066"/>
                          </a:solidFill>
                          <a:latin typeface="+mn-lt"/>
                          <a:ea typeface="Times New Roman"/>
                          <a:cs typeface="Times New Roman"/>
                        </a:rPr>
                        <a:t>  P F anteriores</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6"/>
                  </a:ext>
                </a:extLst>
              </a:tr>
              <a:tr h="48768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latin typeface="+mn-lt"/>
                          <a:ea typeface="Times New Roman"/>
                          <a:cs typeface="Times New Roman"/>
                        </a:rPr>
                        <a:t>Importes correspondientes </a:t>
                      </a:r>
                      <a:r>
                        <a:rPr lang="es-ES_tradnl" sz="1800" b="1" u="sng" dirty="0" smtClean="0">
                          <a:solidFill>
                            <a:srgbClr val="000066"/>
                          </a:solidFill>
                          <a:latin typeface="Arial" pitchFamily="34" charset="0"/>
                        </a:rPr>
                        <a:t>del periodo  correspondiente al pago fraccionado</a:t>
                      </a:r>
                      <a:endParaRPr lang="es-ES_tradnl" sz="1800" b="0" dirty="0" smtClean="0">
                        <a:solidFill>
                          <a:srgbClr val="000066"/>
                        </a:solidFill>
                        <a:latin typeface="+mn-lt"/>
                        <a:ea typeface="Times New Roman"/>
                        <a:cs typeface="Times New Roman"/>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tc hMerge="1">
                  <a:txBody>
                    <a:bodyPr/>
                    <a:lstStyle/>
                    <a:p>
                      <a:endParaRPr lang="es-ES_tradnl" dirty="0"/>
                    </a:p>
                  </a:txBody>
                  <a:tcPr/>
                </a:tc>
                <a:extLst>
                  <a:ext uri="{0D108BD9-81ED-4DB2-BD59-A6C34878D82A}">
                    <a16:rowId xmlns="" xmlns:a16="http://schemas.microsoft.com/office/drawing/2014/main" val="10007"/>
                  </a:ext>
                </a:extLst>
              </a:tr>
              <a:tr h="487680">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sng" dirty="0" smtClean="0">
                          <a:solidFill>
                            <a:srgbClr val="FF0000"/>
                          </a:solidFill>
                          <a:effectLst/>
                          <a:cs typeface="+mn-cs"/>
                        </a:rPr>
                        <a:t>OBLIGATORIO: Para  Grandes empresas</a:t>
                      </a:r>
                      <a:r>
                        <a:rPr lang="es-ES_tradnl" sz="1800" u="none" dirty="0" smtClean="0">
                          <a:solidFill>
                            <a:srgbClr val="000066"/>
                          </a:solidFill>
                          <a:effectLst/>
                          <a:cs typeface="+mn-cs"/>
                        </a:rPr>
                        <a:t>,</a:t>
                      </a:r>
                      <a:r>
                        <a:rPr lang="es-ES_tradnl" sz="1800" dirty="0" smtClean="0">
                          <a:solidFill>
                            <a:srgbClr val="000066"/>
                          </a:solidFill>
                          <a:effectLst/>
                          <a:cs typeface="+mn-cs"/>
                        </a:rPr>
                        <a:t> aquellas cuyo volumen operaciones 12 meses anteriores  &gt;  6.000.000 € .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000066"/>
                          </a:solidFill>
                          <a:effectLst/>
                          <a:latin typeface="+mn-lt"/>
                          <a:ea typeface="Times New Roman"/>
                          <a:cs typeface="+mn-cs"/>
                        </a:rPr>
                        <a:t>Opcional: para las demás</a:t>
                      </a:r>
                      <a:r>
                        <a:rPr lang="es-ES_tradnl" sz="1800" b="0" dirty="0" smtClean="0">
                          <a:solidFill>
                            <a:srgbClr val="000066"/>
                          </a:solidFill>
                          <a:effectLst/>
                          <a:latin typeface="+mn-lt"/>
                          <a:ea typeface="Times New Roman"/>
                          <a:cs typeface="+mn-cs"/>
                        </a:rPr>
                        <a:t> </a:t>
                      </a:r>
                      <a:r>
                        <a:rPr lang="es-ES_tradnl" sz="1800" b="0" dirty="0" smtClean="0">
                          <a:solidFill>
                            <a:srgbClr val="000066"/>
                          </a:solidFill>
                          <a:latin typeface="Arial" pitchFamily="34" charset="0"/>
                        </a:rPr>
                        <a:t>(</a:t>
                      </a:r>
                      <a:r>
                        <a:rPr lang="es-ES_tradnl" sz="1800" dirty="0" smtClean="0">
                          <a:solidFill>
                            <a:srgbClr val="000066"/>
                          </a:solidFill>
                          <a:latin typeface="Arial" pitchFamily="34" charset="0"/>
                        </a:rPr>
                        <a:t>M-036 en el mes de febrero, del año en curso)</a:t>
                      </a:r>
                      <a:endParaRPr lang="es-ES_tradnl" sz="1800" b="0" dirty="0" smtClean="0">
                        <a:solidFill>
                          <a:srgbClr val="000066"/>
                        </a:solidFill>
                        <a:effectLst/>
                        <a:latin typeface="+mn-lt"/>
                        <a:ea typeface="Times New Roman"/>
                        <a:cs typeface="Times New Roman"/>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99"/>
                    </a:solidFill>
                  </a:tcPr>
                </a:tc>
                <a:tc hMerge="1">
                  <a:txBody>
                    <a:bodyPr/>
                    <a:lstStyle/>
                    <a:p>
                      <a:endParaRPr lang="es-ES_tradnl"/>
                    </a:p>
                  </a:txBody>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1363983579"/>
      </p:ext>
    </p:extLst>
  </p:cSld>
  <p:clrMapOvr>
    <a:masterClrMapping/>
  </p:clrMapOvr>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459</a:t>
            </a:fld>
            <a:endParaRPr lang="es-ES" dirty="0"/>
          </a:p>
        </p:txBody>
      </p:sp>
      <p:sp>
        <p:nvSpPr>
          <p:cNvPr id="64516"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4000" dirty="0" smtClean="0">
                <a:solidFill>
                  <a:srgbClr val="FFFF66"/>
                </a:solidFill>
                <a:latin typeface="Arial" pitchFamily="34" charset="0"/>
              </a:rPr>
              <a:t>Nueva DA 14ª LIS </a:t>
            </a:r>
            <a:endParaRPr lang="es-ES" sz="4000" dirty="0">
              <a:solidFill>
                <a:srgbClr val="FFFF66"/>
              </a:solidFill>
              <a:latin typeface="Arial" pitchFamily="34" charset="0"/>
            </a:endParaRPr>
          </a:p>
        </p:txBody>
      </p:sp>
      <p:sp>
        <p:nvSpPr>
          <p:cNvPr id="64517" name="Text Box 3"/>
          <p:cNvSpPr txBox="1">
            <a:spLocks noChangeArrowheads="1"/>
          </p:cNvSpPr>
          <p:nvPr/>
        </p:nvSpPr>
        <p:spPr bwMode="auto">
          <a:xfrm>
            <a:off x="0" y="533400"/>
            <a:ext cx="9906000" cy="4178067"/>
          </a:xfrm>
          <a:prstGeom prst="rect">
            <a:avLst/>
          </a:prstGeom>
          <a:solidFill>
            <a:srgbClr val="CCFFFF"/>
          </a:solidFill>
          <a:ln w="9525">
            <a:noFill/>
            <a:miter lim="800000"/>
            <a:headEnd/>
            <a:tailEnd/>
          </a:ln>
        </p:spPr>
        <p:txBody>
          <a:bodyPr>
            <a:spAutoFit/>
          </a:bodyPr>
          <a:lstStyle/>
          <a:p>
            <a:pPr algn="ctr">
              <a:spcBef>
                <a:spcPct val="50000"/>
              </a:spcBef>
            </a:pPr>
            <a:r>
              <a:rPr lang="es-ES" sz="4800" u="sng" dirty="0" smtClean="0">
                <a:solidFill>
                  <a:srgbClr val="000066"/>
                </a:solidFill>
              </a:rPr>
              <a:t>Modificaciones de los PF  </a:t>
            </a:r>
          </a:p>
          <a:p>
            <a:pPr algn="ctr">
              <a:spcBef>
                <a:spcPct val="50000"/>
              </a:spcBef>
            </a:pPr>
            <a:r>
              <a:rPr lang="es-ES" sz="4800" u="sng" dirty="0" smtClean="0">
                <a:solidFill>
                  <a:srgbClr val="FF0000"/>
                </a:solidFill>
              </a:rPr>
              <a:t>Desde 2º PF de 2016</a:t>
            </a:r>
          </a:p>
          <a:p>
            <a:pPr algn="ctr">
              <a:spcBef>
                <a:spcPct val="50000"/>
              </a:spcBef>
            </a:pPr>
            <a:endParaRPr lang="es-ES" sz="1100" u="sng" dirty="0" smtClean="0">
              <a:solidFill>
                <a:srgbClr val="000066"/>
              </a:solidFill>
            </a:endParaRPr>
          </a:p>
          <a:p>
            <a:pPr marL="742950" indent="-742950">
              <a:spcBef>
                <a:spcPct val="50000"/>
              </a:spcBef>
              <a:buFont typeface="Wingdings" pitchFamily="2" charset="2"/>
              <a:buChar char="v"/>
            </a:pPr>
            <a:r>
              <a:rPr lang="es-ES" sz="3600" dirty="0" smtClean="0">
                <a:solidFill>
                  <a:srgbClr val="FF0000"/>
                </a:solidFill>
              </a:rPr>
              <a:t>Nueva  DA 14ª LIS</a:t>
            </a:r>
          </a:p>
          <a:p>
            <a:pPr marL="742950" indent="-742950">
              <a:spcBef>
                <a:spcPct val="50000"/>
              </a:spcBef>
              <a:buFont typeface="Wingdings" pitchFamily="2" charset="2"/>
              <a:buChar char="v"/>
            </a:pPr>
            <a:endParaRPr lang="es-ES" sz="1000" dirty="0" smtClean="0">
              <a:solidFill>
                <a:srgbClr val="FF0000"/>
              </a:solidFill>
            </a:endParaRPr>
          </a:p>
          <a:p>
            <a:pPr marL="742950" indent="-742950">
              <a:spcBef>
                <a:spcPct val="50000"/>
              </a:spcBef>
              <a:buFont typeface="Wingdings" pitchFamily="2" charset="2"/>
              <a:buChar char="Ø"/>
            </a:pPr>
            <a:r>
              <a:rPr lang="es-ES_tradnl" sz="2400" dirty="0" smtClean="0">
                <a:solidFill>
                  <a:srgbClr val="0000FF"/>
                </a:solidFill>
                <a:latin typeface="Arial" pitchFamily="34" charset="0"/>
              </a:rPr>
              <a:t>Real Decreto-ley 2/2016 (BOE de 30-09-2016)</a:t>
            </a:r>
            <a:r>
              <a:rPr lang="es-ES_tradnl" sz="2400" dirty="0" smtClean="0">
                <a:solidFill>
                  <a:srgbClr val="000066"/>
                </a:solidFill>
                <a:latin typeface="Arial" pitchFamily="34" charset="0"/>
              </a:rPr>
              <a:t>: Añadió la nueva DA 14ª en  la  LIS, entra en vigor el mismo día 30-09-2016</a:t>
            </a:r>
            <a:r>
              <a:rPr lang="es-ES" sz="2400" dirty="0" smtClean="0">
                <a:solidFill>
                  <a:srgbClr val="000066"/>
                </a:solidFill>
              </a:rPr>
              <a:t>.</a:t>
            </a:r>
            <a:endParaRPr lang="es-ES" sz="2400" u="sng" dirty="0">
              <a:solidFill>
                <a:srgbClr val="000066"/>
              </a:solidFill>
            </a:endParaRPr>
          </a:p>
        </p:txBody>
      </p:sp>
      <p:sp>
        <p:nvSpPr>
          <p:cNvPr id="6" name="Text Box 3"/>
          <p:cNvSpPr txBox="1">
            <a:spLocks noChangeArrowheads="1"/>
          </p:cNvSpPr>
          <p:nvPr/>
        </p:nvSpPr>
        <p:spPr bwMode="auto">
          <a:xfrm>
            <a:off x="0" y="4800600"/>
            <a:ext cx="9906000" cy="1785104"/>
          </a:xfrm>
          <a:prstGeom prst="rect">
            <a:avLst/>
          </a:prstGeom>
          <a:solidFill>
            <a:srgbClr val="FF0000"/>
          </a:solidFill>
          <a:ln w="9525">
            <a:noFill/>
            <a:miter lim="800000"/>
            <a:headEnd/>
            <a:tailEnd/>
          </a:ln>
        </p:spPr>
        <p:txBody>
          <a:bodyPr>
            <a:spAutoFit/>
          </a:bodyPr>
          <a:lstStyle/>
          <a:p>
            <a:pPr algn="ctr">
              <a:spcBef>
                <a:spcPct val="50000"/>
              </a:spcBef>
            </a:pPr>
            <a:r>
              <a:rPr lang="es-ES" sz="4400" dirty="0" smtClean="0"/>
              <a:t>Afecta a la 2ª Modalidad de PF</a:t>
            </a:r>
          </a:p>
          <a:p>
            <a:pPr lvl="0" algn="ctr">
              <a:spcBef>
                <a:spcPct val="50000"/>
              </a:spcBef>
            </a:pPr>
            <a:r>
              <a:rPr lang="es-ES_tradnl" sz="4400" dirty="0" smtClean="0">
                <a:latin typeface="Arial" charset="0"/>
              </a:rPr>
              <a:t>Cuando INCN ≥ 10.000.000 €</a:t>
            </a:r>
            <a:endParaRPr lang="es-ES" sz="4400" dirty="0"/>
          </a:p>
        </p:txBody>
      </p:sp>
    </p:spTree>
    <p:extLst>
      <p:ext uri="{BB962C8B-B14F-4D97-AF65-F5344CB8AC3E}">
        <p14:creationId xmlns="" xmlns:p14="http://schemas.microsoft.com/office/powerpoint/2010/main" val="116495204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24600"/>
            <a:ext cx="2311400" cy="476250"/>
          </a:xfrm>
        </p:spPr>
        <p:txBody>
          <a:bodyPr/>
          <a:lstStyle/>
          <a:p>
            <a:pPr>
              <a:defRPr/>
            </a:pPr>
            <a:fld id="{DA67F686-EEF3-417D-A3D9-40C83C638DE3}" type="slidenum">
              <a:rPr lang="es-ES"/>
              <a:pPr>
                <a:defRPr/>
              </a:pPr>
              <a:t>46</a:t>
            </a:fld>
            <a:endParaRPr lang="es-ES" dirty="0"/>
          </a:p>
        </p:txBody>
      </p:sp>
      <p:sp>
        <p:nvSpPr>
          <p:cNvPr id="3075" name="Rectangle 2"/>
          <p:cNvSpPr>
            <a:spLocks noChangeArrowheads="1"/>
          </p:cNvSpPr>
          <p:nvPr/>
        </p:nvSpPr>
        <p:spPr bwMode="auto">
          <a:xfrm>
            <a:off x="152400" y="1693545"/>
            <a:ext cx="9677400" cy="1477328"/>
          </a:xfrm>
          <a:prstGeom prst="rect">
            <a:avLst/>
          </a:prstGeom>
          <a:noFill/>
          <a:ln w="9525">
            <a:noFill/>
            <a:miter lim="800000"/>
            <a:headEnd/>
            <a:tailEnd/>
          </a:ln>
        </p:spPr>
        <p:txBody>
          <a:bodyPr>
            <a:spAutoFit/>
          </a:bodyPr>
          <a:lstStyle/>
          <a:p>
            <a:pPr algn="ctr" eaLnBrk="0" hangingPunct="0"/>
            <a:r>
              <a:rPr lang="es-ES_tradnl" sz="5400" dirty="0" smtClean="0">
                <a:solidFill>
                  <a:srgbClr val="FFFF00"/>
                </a:solidFill>
              </a:rPr>
              <a:t>Ingresos Computables:</a:t>
            </a:r>
          </a:p>
          <a:p>
            <a:pPr marL="342900" indent="-342900" algn="ctr"/>
            <a:endParaRPr lang="es-ES_tradnl" sz="3600" dirty="0" smtClean="0">
              <a:solidFill>
                <a:srgbClr val="FFFF00"/>
              </a:solidFill>
              <a:latin typeface="Arial" pitchFamily="34" charset="0"/>
            </a:endParaRPr>
          </a:p>
        </p:txBody>
      </p:sp>
      <p:sp>
        <p:nvSpPr>
          <p:cNvPr id="3076" name="Rectangle 5"/>
          <p:cNvSpPr>
            <a:spLocks noChangeArrowheads="1"/>
          </p:cNvSpPr>
          <p:nvPr/>
        </p:nvSpPr>
        <p:spPr bwMode="auto">
          <a:xfrm>
            <a:off x="5257800" y="60960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
        <p:nvSpPr>
          <p:cNvPr id="6" name="Text Box 5"/>
          <p:cNvSpPr txBox="1">
            <a:spLocks noChangeArrowheads="1"/>
          </p:cNvSpPr>
          <p:nvPr/>
        </p:nvSpPr>
        <p:spPr bwMode="auto">
          <a:xfrm>
            <a:off x="185355" y="228600"/>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IMPONIBLE-1</a:t>
            </a:r>
            <a:endParaRPr lang="es-ES_tradnl" sz="2800" dirty="0">
              <a:latin typeface="Arial" charset="0"/>
            </a:endParaRPr>
          </a:p>
        </p:txBody>
      </p:sp>
    </p:spTree>
    <p:extLst>
      <p:ext uri="{BB962C8B-B14F-4D97-AF65-F5344CB8AC3E}">
        <p14:creationId xmlns="" xmlns:p14="http://schemas.microsoft.com/office/powerpoint/2010/main" val="837250956"/>
      </p:ext>
    </p:extLst>
  </p:cSld>
  <p:clrMapOvr>
    <a:masterClrMapping/>
  </p:clrMapOvr>
  <p:transition advClick="0" advTm="0"/>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3 Marcador de número de diapositiva"/>
          <p:cNvSpPr>
            <a:spLocks noGrp="1"/>
          </p:cNvSpPr>
          <p:nvPr>
            <p:ph type="sldNum" sz="quarter" idx="12"/>
          </p:nvPr>
        </p:nvSpPr>
        <p:spPr>
          <a:xfrm>
            <a:off x="7594600" y="6381750"/>
            <a:ext cx="2311400" cy="476250"/>
          </a:xfrm>
        </p:spPr>
        <p:txBody>
          <a:bodyPr/>
          <a:lstStyle/>
          <a:p>
            <a:pPr>
              <a:defRPr/>
            </a:pPr>
            <a:fld id="{FDD7CBAE-B201-428A-B465-DFAE5C087CD3}" type="slidenum">
              <a:rPr lang="es-ES"/>
              <a:pPr>
                <a:defRPr/>
              </a:pPr>
              <a:t>460</a:t>
            </a:fld>
            <a:endParaRPr lang="es-ES" dirty="0"/>
          </a:p>
        </p:txBody>
      </p:sp>
      <p:sp>
        <p:nvSpPr>
          <p:cNvPr id="202758" name="Text Box 5"/>
          <p:cNvSpPr txBox="1">
            <a:spLocks noChangeArrowheads="1"/>
          </p:cNvSpPr>
          <p:nvPr/>
        </p:nvSpPr>
        <p:spPr bwMode="auto">
          <a:xfrm>
            <a:off x="0" y="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u="sng" dirty="0" smtClean="0">
                <a:solidFill>
                  <a:srgbClr val="FF0000"/>
                </a:solidFill>
                <a:latin typeface="Arial" pitchFamily="34" charset="0"/>
              </a:rPr>
              <a:t>DA 14ª LIS</a:t>
            </a:r>
            <a:r>
              <a:rPr lang="es-ES_tradnl" sz="2400" dirty="0" smtClean="0">
                <a:solidFill>
                  <a:srgbClr val="FFFF99"/>
                </a:solidFill>
                <a:latin typeface="Arial" charset="0"/>
              </a:rPr>
              <a:t>  </a:t>
            </a:r>
            <a:r>
              <a:rPr lang="es-ES_tradnl" sz="2400" dirty="0" smtClean="0">
                <a:solidFill>
                  <a:srgbClr val="000066"/>
                </a:solidFill>
              </a:rPr>
              <a:t>PAGOS </a:t>
            </a:r>
            <a:r>
              <a:rPr lang="es-ES_tradnl" sz="2400" dirty="0">
                <a:solidFill>
                  <a:srgbClr val="000066"/>
                </a:solidFill>
              </a:rPr>
              <a:t>FRACCIONADOS: </a:t>
            </a:r>
            <a:r>
              <a:rPr lang="es-ES_tradnl" sz="2400" dirty="0" smtClean="0">
                <a:solidFill>
                  <a:srgbClr val="FF0000"/>
                </a:solidFill>
              </a:rPr>
              <a:t>Desde 2º PF 2016</a:t>
            </a:r>
            <a:endParaRPr lang="es-ES" sz="2400" dirty="0">
              <a:solidFill>
                <a:srgbClr val="FF0000"/>
              </a:solidFill>
            </a:endParaRPr>
          </a:p>
        </p:txBody>
      </p:sp>
      <p:graphicFrame>
        <p:nvGraphicFramePr>
          <p:cNvPr id="2595874" name="Group 34"/>
          <p:cNvGraphicFramePr>
            <a:graphicFrameLocks noGrp="1"/>
          </p:cNvGraphicFramePr>
          <p:nvPr>
            <p:extLst>
              <p:ext uri="{D42A27DB-BD31-4B8C-83A1-F6EECF244321}">
                <p14:modId xmlns="" xmlns:p14="http://schemas.microsoft.com/office/powerpoint/2010/main" val="1089401408"/>
              </p:ext>
            </p:extLst>
          </p:nvPr>
        </p:nvGraphicFramePr>
        <p:xfrm>
          <a:off x="152400" y="1676400"/>
          <a:ext cx="9601200" cy="3886200"/>
        </p:xfrm>
        <a:graphic>
          <a:graphicData uri="http://schemas.openxmlformats.org/drawingml/2006/table">
            <a:tbl>
              <a:tblPr/>
              <a:tblGrid>
                <a:gridCol w="4495800">
                  <a:extLst>
                    <a:ext uri="{9D8B030D-6E8A-4147-A177-3AD203B41FA5}">
                      <a16:colId xmlns="" xmlns:a16="http://schemas.microsoft.com/office/drawing/2014/main" val="20000"/>
                    </a:ext>
                  </a:extLst>
                </a:gridCol>
                <a:gridCol w="5105400">
                  <a:extLst>
                    <a:ext uri="{9D8B030D-6E8A-4147-A177-3AD203B41FA5}">
                      <a16:colId xmlns="" xmlns:a16="http://schemas.microsoft.com/office/drawing/2014/main" val="20001"/>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INCN de los 12 meses anteriores al inicio del período impositivo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outerShdw blurRad="38100" dist="38100" dir="2700000" algn="tl">
                              <a:srgbClr val="000000"/>
                            </a:outerShdw>
                          </a:effectLst>
                          <a:latin typeface="Arial" charset="0"/>
                        </a:rPr>
                        <a:t>%  de cálculo de PF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66"/>
                          </a:solidFill>
                          <a:effectLst/>
                          <a:latin typeface="Arial" charset="0"/>
                        </a:rPr>
                        <a:t>redondeado por defecto o exceso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364331">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latin typeface="Arial" charset="0"/>
                        </a:rPr>
                        <a:t>INCN &lt; 10.000.000 € </a:t>
                      </a:r>
                      <a:endPar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B0F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0000FF"/>
                          </a:solidFill>
                          <a:effectLst>
                            <a:outerShdw blurRad="38100" dist="38100" dir="2700000" algn="tl">
                              <a:srgbClr val="000000"/>
                            </a:outerShdw>
                          </a:effectLst>
                          <a:latin typeface="Arial" charset="0"/>
                        </a:rPr>
                        <a:t>5/7</a:t>
                      </a:r>
                      <a:r>
                        <a:rPr kumimoji="0" lang="es-ES_tradnl" sz="1800" b="1" i="0" u="none" strike="noStrike" cap="none" normalizeH="0" baseline="0" dirty="0" smtClean="0">
                          <a:ln>
                            <a:noFill/>
                          </a:ln>
                          <a:solidFill>
                            <a:srgbClr val="0000FF"/>
                          </a:solidFill>
                          <a:effectLst/>
                          <a:latin typeface="Arial" charset="0"/>
                        </a:rPr>
                        <a:t> x tipo de gravamen (</a:t>
                      </a:r>
                      <a:r>
                        <a:rPr kumimoji="0" lang="es-ES_tradnl" sz="1800" b="1" i="0" u="sng" strike="noStrike" cap="none" normalizeH="0" baseline="0" dirty="0" smtClean="0">
                          <a:ln>
                            <a:noFill/>
                          </a:ln>
                          <a:solidFill>
                            <a:srgbClr val="0000FF"/>
                          </a:solidFill>
                          <a:effectLst/>
                          <a:latin typeface="Arial" charset="0"/>
                        </a:rPr>
                        <a:t>por defecto</a:t>
                      </a:r>
                      <a:r>
                        <a:rPr kumimoji="0" lang="es-ES_tradnl" sz="1800" b="1" i="0" u="none" strike="noStrike" cap="none" normalizeH="0" baseline="0" dirty="0" smtClean="0">
                          <a:ln>
                            <a:noFill/>
                          </a:ln>
                          <a:solidFill>
                            <a:srgbClr val="0000FF"/>
                          </a:solidFill>
                          <a:effectLst/>
                          <a:latin typeface="Arial" charset="0"/>
                        </a:rPr>
                        <a:t>)</a:t>
                      </a:r>
                      <a:r>
                        <a:rPr kumimoji="0" lang="es-ES_tradnl" sz="1800" b="0" i="0" u="none" strike="noStrike" cap="none" normalizeH="0" baseline="0" dirty="0" smtClean="0">
                          <a:ln>
                            <a:noFill/>
                          </a:ln>
                          <a:solidFill>
                            <a:srgbClr val="0000FF"/>
                          </a:solidFill>
                          <a:effectLst/>
                          <a:latin typeface="Arial" charset="0"/>
                        </a:rPr>
                        <a:t> </a:t>
                      </a:r>
                    </a:p>
                    <a:p>
                      <a:pPr marL="0" marR="0" lvl="0" indent="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ü"/>
                        <a:tabLst/>
                      </a:pPr>
                      <a:r>
                        <a:rPr kumimoji="0" lang="es-ES_tradnl" sz="1800" b="1" i="0" u="none" strike="noStrike" cap="none" normalizeH="0" baseline="0" dirty="0" smtClean="0">
                          <a:ln>
                            <a:noFill/>
                          </a:ln>
                          <a:solidFill>
                            <a:srgbClr val="0000FF"/>
                          </a:solidFill>
                          <a:effectLst/>
                          <a:latin typeface="Arial" charset="0"/>
                        </a:rPr>
                        <a:t>(5/7 x 25% = </a:t>
                      </a:r>
                      <a:r>
                        <a:rPr kumimoji="0" lang="es-ES_tradnl" sz="1800" b="1" i="0" u="none" strike="noStrike" cap="none" normalizeH="0" baseline="0" dirty="0" smtClean="0">
                          <a:ln>
                            <a:noFill/>
                          </a:ln>
                          <a:solidFill>
                            <a:srgbClr val="FF0000"/>
                          </a:solidFill>
                          <a:effectLst/>
                          <a:latin typeface="Arial" charset="0"/>
                        </a:rPr>
                        <a:t>17%</a:t>
                      </a:r>
                      <a:r>
                        <a:rPr kumimoji="0" lang="es-ES_tradnl" sz="1800" b="1" i="0" u="none" strike="noStrike" cap="none" normalizeH="0" baseline="0" dirty="0" smtClean="0">
                          <a:ln>
                            <a:noFill/>
                          </a:ln>
                          <a:solidFill>
                            <a:srgbClr val="0000FF"/>
                          </a:solidFill>
                          <a:effectLst>
                            <a:outerShdw blurRad="38100" dist="38100" dir="2700000" algn="tl">
                              <a:srgbClr val="000000"/>
                            </a:outerShdw>
                          </a:effectLst>
                          <a:latin typeface="Arial" charset="0"/>
                        </a:rPr>
                        <a:t>;</a:t>
                      </a:r>
                      <a:r>
                        <a:rPr kumimoji="0" lang="es-ES_tradnl" sz="1800" b="1" i="0" u="none" strike="noStrike" cap="none" normalizeH="0" baseline="0" dirty="0" smtClean="0">
                          <a:ln>
                            <a:noFill/>
                          </a:ln>
                          <a:solidFill>
                            <a:srgbClr val="0000FF"/>
                          </a:solidFill>
                          <a:effectLst/>
                          <a:latin typeface="Arial" charset="0"/>
                        </a:rPr>
                        <a:t> redondeo por defecto</a:t>
                      </a:r>
                      <a:r>
                        <a:rPr kumimoji="0" lang="es-ES_tradnl" sz="1800" b="1" i="0" u="none" strike="noStrike" cap="none" normalizeH="0" baseline="0" dirty="0" smtClean="0">
                          <a:ln>
                            <a:noFill/>
                          </a:ln>
                          <a:solidFill>
                            <a:srgbClr val="0000FF"/>
                          </a:solidFill>
                          <a:effectLst>
                            <a:outerShdw blurRad="38100" dist="38100" dir="2700000" algn="tl">
                              <a:srgbClr val="000000"/>
                            </a:outerShdw>
                          </a:effectLst>
                          <a:latin typeface="Arial" charset="0"/>
                        </a:rPr>
                        <a:t>)</a:t>
                      </a:r>
                      <a:r>
                        <a:rPr kumimoji="0" lang="es-ES_tradnl" sz="1800" b="1" i="0" u="none" strike="noStrike" cap="none" normalizeH="0" baseline="0" dirty="0" smtClean="0">
                          <a:ln>
                            <a:noFill/>
                          </a:ln>
                          <a:solidFill>
                            <a:srgbClr val="0000FF"/>
                          </a:solidFill>
                          <a:effectLst/>
                          <a:latin typeface="Arial" charset="0"/>
                        </a:rPr>
                        <a:t>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371856">
                <a:tc vMerge="1">
                  <a:txBody>
                    <a:bodyPr/>
                    <a:lstStyle/>
                    <a:p>
                      <a:endParaRPr lang="es-ES"/>
                    </a:p>
                  </a:txBody>
                  <a:tcPr/>
                </a:tc>
                <a:tc>
                  <a:txBody>
                    <a:bodyPr/>
                    <a:lstStyle/>
                    <a:p>
                      <a:pPr marL="0" marR="0" lvl="0" indent="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ü"/>
                        <a:tabLst/>
                      </a:pPr>
                      <a:r>
                        <a:rPr kumimoji="0" lang="es-ES_tradnl" sz="1800" b="1" i="0" u="none" strike="noStrike" cap="none" normalizeH="0" baseline="0" dirty="0" smtClean="0">
                          <a:ln>
                            <a:noFill/>
                          </a:ln>
                          <a:solidFill>
                            <a:srgbClr val="0000FF"/>
                          </a:solidFill>
                          <a:effectLst/>
                          <a:latin typeface="Arial" charset="0"/>
                        </a:rPr>
                        <a:t> No hay mínimo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493776">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latin typeface="Arial" charset="0"/>
                        </a:rPr>
                        <a:t>INCN ≥ 10.000.000 €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0000FF"/>
                          </a:solidFill>
                          <a:effectLst>
                            <a:outerShdw blurRad="38100" dist="38100" dir="2700000" algn="tl">
                              <a:srgbClr val="000000"/>
                            </a:outerShdw>
                          </a:effectLst>
                          <a:latin typeface="Arial" charset="0"/>
                        </a:rPr>
                        <a:t>19/20 </a:t>
                      </a:r>
                      <a:r>
                        <a:rPr kumimoji="0" lang="es-ES_tradnl" sz="1800" b="1" i="0" u="none" strike="noStrike" cap="none" normalizeH="0" baseline="0" dirty="0" smtClean="0">
                          <a:ln>
                            <a:noFill/>
                          </a:ln>
                          <a:solidFill>
                            <a:srgbClr val="0000FF"/>
                          </a:solidFill>
                          <a:effectLst/>
                          <a:latin typeface="Arial" charset="0"/>
                        </a:rPr>
                        <a:t>x tipo de gravamen (</a:t>
                      </a:r>
                      <a:r>
                        <a:rPr kumimoji="0" lang="es-ES_tradnl" sz="1800" b="1" i="0" u="sng"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por exceso*</a:t>
                      </a:r>
                      <a:r>
                        <a:rPr kumimoji="0" lang="es-ES_tradnl" sz="1800" b="1" i="0" u="none" strike="noStrike" cap="none" normalizeH="0" baseline="0" dirty="0" smtClean="0">
                          <a:ln>
                            <a:noFill/>
                          </a:ln>
                          <a:solidFill>
                            <a:srgbClr val="0000FF"/>
                          </a:solidFill>
                          <a:effectLst/>
                          <a:latin typeface="Arial" charset="0"/>
                        </a:rPr>
                        <a:t>)</a:t>
                      </a:r>
                      <a:r>
                        <a:rPr kumimoji="0" lang="es-ES_tradnl" sz="1800" b="0" i="0" u="none" strike="noStrike" cap="none" normalizeH="0" baseline="0" dirty="0" smtClean="0">
                          <a:ln>
                            <a:noFill/>
                          </a:ln>
                          <a:solidFill>
                            <a:srgbClr val="0000FF"/>
                          </a:solidFill>
                          <a:effectLst/>
                          <a:latin typeface="Arial" charset="0"/>
                        </a:rPr>
                        <a:t> </a:t>
                      </a:r>
                    </a:p>
                    <a:p>
                      <a:pPr marL="0" marR="0" lvl="0" indent="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ü"/>
                        <a:tabLst/>
                      </a:pPr>
                      <a:r>
                        <a:rPr kumimoji="0" lang="es-ES_tradnl" sz="1800" b="1" i="0" u="none" strike="noStrike" cap="none" normalizeH="0" baseline="0" dirty="0" smtClean="0">
                          <a:ln>
                            <a:noFill/>
                          </a:ln>
                          <a:solidFill>
                            <a:srgbClr val="0000FF"/>
                          </a:solidFill>
                          <a:effectLst/>
                          <a:latin typeface="Arial" charset="0"/>
                        </a:rPr>
                        <a:t> 19/20 x 25% = </a:t>
                      </a:r>
                      <a:r>
                        <a:rPr kumimoji="0" lang="es-ES_tradnl" sz="1800" b="1" i="0" u="none" strike="noStrike" cap="none" normalizeH="0" baseline="0" dirty="0" smtClean="0">
                          <a:ln>
                            <a:noFill/>
                          </a:ln>
                          <a:solidFill>
                            <a:srgbClr val="FF0000"/>
                          </a:solidFill>
                          <a:effectLst/>
                          <a:latin typeface="Arial" charset="0"/>
                        </a:rPr>
                        <a:t>24%</a:t>
                      </a:r>
                      <a:r>
                        <a:rPr kumimoji="0" lang="es-ES_tradnl" sz="1800" b="1" i="0" u="none" strike="noStrike" cap="none" normalizeH="0" baseline="0" dirty="0" smtClean="0">
                          <a:ln>
                            <a:noFill/>
                          </a:ln>
                          <a:solidFill>
                            <a:srgbClr val="0000FF"/>
                          </a:solidFill>
                          <a:effectLst>
                            <a:outerShdw blurRad="38100" dist="38100" dir="2700000" algn="tl">
                              <a:srgbClr val="000000"/>
                            </a:outerShdw>
                          </a:effectLst>
                          <a:latin typeface="Arial" charset="0"/>
                        </a:rPr>
                        <a:t>;</a:t>
                      </a:r>
                      <a:r>
                        <a:rPr kumimoji="0" lang="es-ES_tradnl" sz="1800" b="1" i="0" u="none" strike="noStrike" cap="none" normalizeH="0" baseline="0" dirty="0" smtClean="0">
                          <a:ln>
                            <a:noFill/>
                          </a:ln>
                          <a:solidFill>
                            <a:srgbClr val="0000FF"/>
                          </a:solidFill>
                          <a:effectLst/>
                          <a:latin typeface="Arial" charset="0"/>
                        </a:rPr>
                        <a:t> redondeo por exceso</a:t>
                      </a:r>
                    </a:p>
                    <a:p>
                      <a:pPr marL="0" marR="0" lvl="0" indent="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ü"/>
                        <a:tabLst/>
                      </a:pPr>
                      <a:r>
                        <a:rPr kumimoji="0" lang="es-ES_tradnl" sz="1800" b="1" i="0" u="none" strike="noStrike" cap="none" normalizeH="0" baseline="0" dirty="0" smtClean="0">
                          <a:ln>
                            <a:noFill/>
                          </a:ln>
                          <a:solidFill>
                            <a:srgbClr val="0000FF"/>
                          </a:solidFill>
                          <a:effectLst/>
                          <a:latin typeface="Arial" charset="0"/>
                        </a:rPr>
                        <a:t>  19/20 x 30% = </a:t>
                      </a:r>
                      <a:r>
                        <a:rPr kumimoji="0" lang="es-ES_tradnl" sz="1800" b="1" i="0" u="none" strike="noStrike" cap="none" normalizeH="0" baseline="0" dirty="0" smtClean="0">
                          <a:ln>
                            <a:noFill/>
                          </a:ln>
                          <a:solidFill>
                            <a:srgbClr val="FF0000"/>
                          </a:solidFill>
                          <a:effectLst/>
                          <a:latin typeface="Arial" charset="0"/>
                        </a:rPr>
                        <a:t>29%</a:t>
                      </a:r>
                      <a:r>
                        <a:rPr kumimoji="0" lang="es-ES_tradnl" sz="1800" b="1" i="0" u="none" strike="noStrike" cap="none" normalizeH="0" baseline="0" dirty="0" smtClean="0">
                          <a:ln>
                            <a:noFill/>
                          </a:ln>
                          <a:solidFill>
                            <a:srgbClr val="0000FF"/>
                          </a:solidFill>
                          <a:effectLst>
                            <a:outerShdw blurRad="38100" dist="38100" dir="2700000" algn="tl">
                              <a:srgbClr val="000000"/>
                            </a:outerShdw>
                          </a:effectLst>
                          <a:latin typeface="Arial" charset="0"/>
                        </a:rPr>
                        <a:t>;</a:t>
                      </a:r>
                      <a:r>
                        <a:rPr kumimoji="0" lang="es-ES_tradnl" sz="1800" b="1" i="0" u="none" strike="noStrike" cap="none" normalizeH="0" baseline="0" dirty="0" smtClean="0">
                          <a:ln>
                            <a:noFill/>
                          </a:ln>
                          <a:solidFill>
                            <a:srgbClr val="0000FF"/>
                          </a:solidFill>
                          <a:effectLst/>
                          <a:latin typeface="Arial" charset="0"/>
                        </a:rPr>
                        <a:t> redondeo por exceso</a:t>
                      </a:r>
                      <a:endParaRPr kumimoji="0" lang="es-ES_tradnl" sz="1800" b="1" i="0" u="none" strike="noStrike" cap="none" normalizeH="0" baseline="0" dirty="0" smtClean="0">
                        <a:ln>
                          <a:noFill/>
                        </a:ln>
                        <a:solidFill>
                          <a:srgbClr val="0000FF"/>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1033272">
                <a:tc vMerge="1">
                  <a:txBody>
                    <a:bodyPr/>
                    <a:lstStyle/>
                    <a:p>
                      <a:endParaRPr lang="es-ES"/>
                    </a:p>
                  </a:txBody>
                  <a:tcPr/>
                </a:tc>
                <a:tc>
                  <a:txBody>
                    <a:bodyPr/>
                    <a:lstStyle/>
                    <a:p>
                      <a:pPr marL="0" marR="0" lvl="0" indent="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defRPr/>
                      </a:pPr>
                      <a:r>
                        <a:rPr kumimoji="0" lang="es-ES_tradnl" sz="1800" b="1" i="0" u="none" strike="noStrike" cap="none" normalizeH="0" baseline="0" dirty="0" smtClean="0">
                          <a:ln>
                            <a:noFill/>
                          </a:ln>
                          <a:solidFill>
                            <a:srgbClr val="FF0000"/>
                          </a:solidFill>
                          <a:effectLst/>
                          <a:latin typeface="Arial" charset="0"/>
                        </a:rPr>
                        <a:t>Sí hay </a:t>
                      </a:r>
                      <a:r>
                        <a:rPr kumimoji="0" lang="es-ES_tradnl" sz="1800" b="1" i="0" u="sng" strike="noStrike" cap="none" normalizeH="0" baseline="0" dirty="0" smtClean="0">
                          <a:ln>
                            <a:noFill/>
                          </a:ln>
                          <a:solidFill>
                            <a:srgbClr val="FF0000"/>
                          </a:solidFill>
                          <a:effectLst/>
                          <a:latin typeface="Arial" charset="0"/>
                        </a:rPr>
                        <a:t>mínimo</a:t>
                      </a:r>
                      <a:r>
                        <a:rPr kumimoji="0" lang="es-ES_tradnl" sz="1800" b="1" i="0" u="none" strike="noStrike" cap="none" normalizeH="0" baseline="0" dirty="0" smtClean="0">
                          <a:ln>
                            <a:noFill/>
                          </a:ln>
                          <a:solidFill>
                            <a:srgbClr val="FF0000"/>
                          </a:solidFill>
                          <a:effectLst/>
                          <a:latin typeface="Arial" charset="0"/>
                        </a:rPr>
                        <a:t>:</a:t>
                      </a:r>
                    </a:p>
                    <a:p>
                      <a:pPr marL="0" marR="0" lvl="0" indent="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
                        <a:tabLst/>
                        <a:defRPr/>
                      </a:pPr>
                      <a:r>
                        <a:rPr kumimoji="0" lang="es-ES_tradnl" sz="1800" b="1" i="0" u="none" strike="noStrike" cap="none" normalizeH="0" baseline="0" dirty="0" smtClean="0">
                          <a:ln>
                            <a:noFill/>
                          </a:ln>
                          <a:solidFill>
                            <a:srgbClr val="0000FF"/>
                          </a:solidFill>
                          <a:effectLst/>
                          <a:latin typeface="Arial" charset="0"/>
                        </a:rPr>
                        <a:t>23% s/ Resultado Contable (TG = 25%)</a:t>
                      </a:r>
                    </a:p>
                    <a:p>
                      <a:pPr marL="0" marR="0" lvl="0" indent="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
                        <a:tabLst/>
                        <a:defRPr/>
                      </a:pPr>
                      <a:r>
                        <a:rPr kumimoji="0" lang="es-ES_tradnl" sz="1800" b="1" i="0" u="none" strike="noStrike" cap="none" normalizeH="0" baseline="0" dirty="0" smtClean="0">
                          <a:ln>
                            <a:noFill/>
                          </a:ln>
                          <a:solidFill>
                            <a:srgbClr val="0000FF"/>
                          </a:solidFill>
                          <a:effectLst/>
                          <a:latin typeface="Arial" charset="0"/>
                        </a:rPr>
                        <a:t>25% s/ Resultado Contable (TG = 30%)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4"/>
                  </a:ext>
                </a:extLst>
              </a:tr>
            </a:tbl>
          </a:graphicData>
        </a:graphic>
      </p:graphicFrame>
      <p:graphicFrame>
        <p:nvGraphicFramePr>
          <p:cNvPr id="10" name="9 Tabla"/>
          <p:cNvGraphicFramePr>
            <a:graphicFrameLocks noGrp="1"/>
          </p:cNvGraphicFramePr>
          <p:nvPr/>
        </p:nvGraphicFramePr>
        <p:xfrm>
          <a:off x="76200" y="533400"/>
          <a:ext cx="9753600" cy="990600"/>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20000"/>
                    </a:ext>
                  </a:extLst>
                </a:gridCol>
              </a:tblGrid>
              <a:tr h="990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u="sng" dirty="0" smtClean="0">
                          <a:effectLst>
                            <a:outerShdw blurRad="38100" dist="38100" dir="2700000" algn="tl">
                              <a:srgbClr val="000000"/>
                            </a:outerShdw>
                          </a:effectLst>
                          <a:cs typeface="+mn-cs"/>
                        </a:rPr>
                        <a:t>Grandes empresas,</a:t>
                      </a:r>
                      <a:r>
                        <a:rPr lang="es-ES_tradnl" sz="2000" dirty="0" smtClean="0">
                          <a:cs typeface="+mn-cs"/>
                        </a:rPr>
                        <a:t> </a:t>
                      </a:r>
                      <a:r>
                        <a:rPr lang="es-ES_tradnl" sz="1800" dirty="0" smtClean="0">
                          <a:cs typeface="+mn-cs"/>
                        </a:rPr>
                        <a:t>aquellas cuyo Importe Neto de la Cifra de Negocios 12 meses anteriores  &gt;  6.000.000 €.  Que obligatoriamente deben aplicar la 2ª modalidad de pagos fraccionados la del artículo 40.3 LIS</a:t>
                      </a:r>
                      <a:r>
                        <a:rPr lang="es-ES_tradnl" sz="2000" dirty="0" smtClean="0">
                          <a:cs typeface="+mn-cs"/>
                        </a:rPr>
                        <a:t>. </a:t>
                      </a:r>
                      <a:endParaRPr lang="es-ES_tradnl"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152400" y="5715000"/>
          <a:ext cx="9296400" cy="109728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20000"/>
                    </a:ext>
                  </a:extLst>
                </a:gridCol>
              </a:tblGrid>
              <a:tr h="990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effectLst/>
                          <a:cs typeface="+mn-cs"/>
                        </a:rPr>
                        <a:t>No</a:t>
                      </a:r>
                      <a:r>
                        <a:rPr lang="es-ES_tradnl" sz="1800" u="sng" baseline="0" dirty="0" smtClean="0">
                          <a:effectLst/>
                          <a:cs typeface="+mn-cs"/>
                        </a:rPr>
                        <a:t> les afecta el mínimo a las e</a:t>
                      </a:r>
                      <a:r>
                        <a:rPr lang="es-ES_tradnl" sz="1800" u="sng" dirty="0" smtClean="0">
                          <a:effectLst/>
                          <a:cs typeface="+mn-cs"/>
                        </a:rPr>
                        <a:t>ntidades que tributan al 10%, 1% y 0%</a:t>
                      </a:r>
                      <a:r>
                        <a:rPr lang="es-ES_tradnl" sz="1800" dirty="0" smtClean="0">
                          <a:cs typeface="+mn-cs"/>
                        </a:rPr>
                        <a:t>:</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s-ES" sz="1600" b="0" kern="1200" dirty="0" smtClean="0">
                          <a:solidFill>
                            <a:schemeClr val="lt1"/>
                          </a:solidFill>
                          <a:latin typeface="+mn-lt"/>
                          <a:ea typeface="+mn-ea"/>
                          <a:cs typeface="+mn-cs"/>
                        </a:rPr>
                        <a:t>entidades sin fines lucrativos de la Ley 49/2002, sociedades y fondos de inversión, sociedades y fondos de inversión inmobiliaria, al fondo de regulación del mercado hipotecario, fondos de pensiones, las SOCIMI</a:t>
                      </a:r>
                      <a:endParaRPr lang="es-ES_tradnl" sz="16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66"/>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336143217"/>
      </p:ext>
    </p:extLst>
  </p:cSld>
  <p:clrMapOvr>
    <a:masterClrMapping/>
  </p:clrMapOvr>
  <p:transition/>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3 Marcador de número de diapositiva"/>
          <p:cNvSpPr>
            <a:spLocks noGrp="1"/>
          </p:cNvSpPr>
          <p:nvPr>
            <p:ph type="sldNum" sz="quarter" idx="12"/>
          </p:nvPr>
        </p:nvSpPr>
        <p:spPr>
          <a:xfrm>
            <a:off x="7594600" y="6381750"/>
            <a:ext cx="2311400" cy="476250"/>
          </a:xfrm>
        </p:spPr>
        <p:txBody>
          <a:bodyPr/>
          <a:lstStyle/>
          <a:p>
            <a:pPr>
              <a:defRPr/>
            </a:pPr>
            <a:fld id="{FDD7CBAE-B201-428A-B465-DFAE5C087CD3}" type="slidenum">
              <a:rPr lang="es-ES"/>
              <a:pPr>
                <a:defRPr/>
              </a:pPr>
              <a:t>461</a:t>
            </a:fld>
            <a:endParaRPr lang="es-ES" dirty="0"/>
          </a:p>
        </p:txBody>
      </p:sp>
      <p:sp>
        <p:nvSpPr>
          <p:cNvPr id="202758" name="Text Box 5"/>
          <p:cNvSpPr txBox="1">
            <a:spLocks noChangeArrowheads="1"/>
          </p:cNvSpPr>
          <p:nvPr/>
        </p:nvSpPr>
        <p:spPr bwMode="auto">
          <a:xfrm>
            <a:off x="0" y="0"/>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_tradnl" sz="2400" u="sng" dirty="0" smtClean="0">
                <a:solidFill>
                  <a:srgbClr val="FF0000"/>
                </a:solidFill>
                <a:latin typeface="Arial" pitchFamily="34" charset="0"/>
              </a:rPr>
              <a:t>DA 14ª LIS</a:t>
            </a:r>
            <a:r>
              <a:rPr lang="es-ES_tradnl" sz="2400" dirty="0" smtClean="0">
                <a:solidFill>
                  <a:srgbClr val="FFFF99"/>
                </a:solidFill>
                <a:latin typeface="Arial" charset="0"/>
              </a:rPr>
              <a:t>  </a:t>
            </a:r>
            <a:r>
              <a:rPr lang="es-ES_tradnl" sz="2400" dirty="0" smtClean="0">
                <a:solidFill>
                  <a:srgbClr val="000066"/>
                </a:solidFill>
              </a:rPr>
              <a:t>PAGOS </a:t>
            </a:r>
            <a:r>
              <a:rPr lang="es-ES_tradnl" sz="2400" dirty="0">
                <a:solidFill>
                  <a:srgbClr val="000066"/>
                </a:solidFill>
              </a:rPr>
              <a:t>FRACCIONADOS: </a:t>
            </a:r>
            <a:r>
              <a:rPr lang="es-ES_tradnl" sz="2400" dirty="0" smtClean="0">
                <a:solidFill>
                  <a:srgbClr val="FF0000"/>
                </a:solidFill>
              </a:rPr>
              <a:t>Desde 2º PF 2016</a:t>
            </a:r>
            <a:endParaRPr lang="es-ES" sz="2400" dirty="0">
              <a:solidFill>
                <a:srgbClr val="FF0000"/>
              </a:solidFill>
            </a:endParaRPr>
          </a:p>
        </p:txBody>
      </p:sp>
      <p:graphicFrame>
        <p:nvGraphicFramePr>
          <p:cNvPr id="2595874" name="Group 34"/>
          <p:cNvGraphicFramePr>
            <a:graphicFrameLocks noGrp="1"/>
          </p:cNvGraphicFramePr>
          <p:nvPr>
            <p:extLst>
              <p:ext uri="{D42A27DB-BD31-4B8C-83A1-F6EECF244321}">
                <p14:modId xmlns="" xmlns:p14="http://schemas.microsoft.com/office/powerpoint/2010/main" val="1016882070"/>
              </p:ext>
            </p:extLst>
          </p:nvPr>
        </p:nvGraphicFramePr>
        <p:xfrm>
          <a:off x="152400" y="609600"/>
          <a:ext cx="9601200" cy="5763768"/>
        </p:xfrm>
        <a:graphic>
          <a:graphicData uri="http://schemas.openxmlformats.org/drawingml/2006/table">
            <a:tbl>
              <a:tblPr/>
              <a:tblGrid>
                <a:gridCol w="3124200">
                  <a:extLst>
                    <a:ext uri="{9D8B030D-6E8A-4147-A177-3AD203B41FA5}">
                      <a16:colId xmlns="" xmlns:a16="http://schemas.microsoft.com/office/drawing/2014/main" val="20000"/>
                    </a:ext>
                  </a:extLst>
                </a:gridCol>
                <a:gridCol w="6477000">
                  <a:extLst>
                    <a:ext uri="{9D8B030D-6E8A-4147-A177-3AD203B41FA5}">
                      <a16:colId xmlns="" xmlns:a16="http://schemas.microsoft.com/office/drawing/2014/main" val="20001"/>
                    </a:ext>
                  </a:extLst>
                </a:gridCol>
              </a:tblGrid>
              <a:tr h="5334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66"/>
                          </a:solidFill>
                          <a:effectLst>
                            <a:outerShdw blurRad="38100" dist="38100" dir="2700000" algn="tl">
                              <a:srgbClr val="000000"/>
                            </a:outerShdw>
                          </a:effectLst>
                          <a:latin typeface="Arial" charset="0"/>
                        </a:rPr>
                        <a:t>INCN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66"/>
                          </a:solidFill>
                          <a:effectLst>
                            <a:outerShdw blurRad="38100" dist="38100" dir="2700000" algn="tl">
                              <a:srgbClr val="000000"/>
                            </a:outerShdw>
                          </a:effectLst>
                          <a:latin typeface="Arial" charset="0"/>
                        </a:rPr>
                        <a:t>Cálculo del PF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1295400">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latin typeface="Arial" charset="0"/>
                        </a:rPr>
                        <a:t>INCN &lt; 10.000.000 € </a:t>
                      </a:r>
                      <a:endPar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B0F0"/>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
                        <a:tabLst/>
                        <a:defRPr/>
                      </a:pPr>
                      <a:r>
                        <a:rPr kumimoji="0" lang="es-ES_tradnl" sz="1800" b="1" i="0" u="none" strike="noStrike" cap="none" normalizeH="0" baseline="0" dirty="0" smtClean="0">
                          <a:ln>
                            <a:noFill/>
                          </a:ln>
                          <a:solidFill>
                            <a:srgbClr val="0000FF"/>
                          </a:solidFill>
                          <a:effectLst/>
                          <a:latin typeface="Arial" pitchFamily="34" charset="0"/>
                          <a:cs typeface="Arial" pitchFamily="34" charset="0"/>
                        </a:rPr>
                        <a:t>17% s/ </a:t>
                      </a:r>
                      <a:r>
                        <a:rPr kumimoji="0" lang="es-ES" sz="1800" b="1" i="0" u="none" strike="noStrike" kern="1200" cap="none" normalizeH="0" baseline="0" dirty="0" smtClean="0">
                          <a:ln>
                            <a:noFill/>
                          </a:ln>
                          <a:solidFill>
                            <a:srgbClr val="0000FF"/>
                          </a:solidFill>
                          <a:effectLst/>
                          <a:latin typeface="Arial" pitchFamily="34" charset="0"/>
                          <a:ea typeface="+mn-ea"/>
                          <a:cs typeface="Arial" pitchFamily="34" charset="0"/>
                        </a:rPr>
                        <a:t>R</a:t>
                      </a:r>
                      <a:r>
                        <a:rPr lang="es-ES" sz="1800" b="1" kern="1200" dirty="0" smtClean="0">
                          <a:solidFill>
                            <a:srgbClr val="0000FF"/>
                          </a:solidFill>
                          <a:latin typeface="Arial" pitchFamily="34" charset="0"/>
                          <a:ea typeface="+mn-ea"/>
                          <a:cs typeface="Arial" pitchFamily="34" charset="0"/>
                        </a:rPr>
                        <a:t>esultado Contable +/- ajustes – </a:t>
                      </a:r>
                      <a:r>
                        <a:rPr lang="es-ES" sz="1800" b="1" kern="1200" dirty="0" err="1" smtClean="0">
                          <a:solidFill>
                            <a:srgbClr val="0000FF"/>
                          </a:solidFill>
                          <a:latin typeface="Arial" pitchFamily="34" charset="0"/>
                          <a:ea typeface="+mn-ea"/>
                          <a:cs typeface="Arial" pitchFamily="34" charset="0"/>
                        </a:rPr>
                        <a:t>BINs</a:t>
                      </a:r>
                      <a:r>
                        <a:rPr lang="es-ES" sz="1800" b="1" kern="1200" dirty="0" smtClean="0">
                          <a:solidFill>
                            <a:srgbClr val="0000FF"/>
                          </a:solidFill>
                          <a:latin typeface="Arial" pitchFamily="34" charset="0"/>
                          <a:ea typeface="+mn-ea"/>
                          <a:cs typeface="Arial" pitchFamily="34" charset="0"/>
                        </a:rPr>
                        <a:t> </a:t>
                      </a:r>
                      <a:r>
                        <a:rPr lang="es-ES" sz="1800" kern="1200" dirty="0" smtClean="0">
                          <a:solidFill>
                            <a:srgbClr val="0000FF"/>
                          </a:solidFill>
                          <a:latin typeface="Arial" pitchFamily="34" charset="0"/>
                          <a:ea typeface="+mn-ea"/>
                          <a:cs typeface="Arial" pitchFamily="34" charset="0"/>
                        </a:rPr>
                        <a:t>de los 3, 9 u 11 primeros meses del ejercicio; </a:t>
                      </a:r>
                    </a:p>
                    <a:p>
                      <a:pPr marL="342900" marR="0" lvl="0" indent="-3429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
                        <a:tabLst/>
                        <a:defRPr/>
                      </a:pPr>
                      <a:r>
                        <a:rPr lang="es-ES" sz="1800" kern="1200" dirty="0" smtClean="0">
                          <a:solidFill>
                            <a:srgbClr val="0000FF"/>
                          </a:solidFill>
                          <a:latin typeface="Arial" pitchFamily="34" charset="0"/>
                          <a:ea typeface="+mn-ea"/>
                          <a:cs typeface="Arial" pitchFamily="34" charset="0"/>
                        </a:rPr>
                        <a:t>minorado en el importe de las bonificaciones,  retenciones soportadas y los pagos fraccionados de los periodos anteriores.</a:t>
                      </a:r>
                      <a:endParaRPr kumimoji="0" lang="es-ES_tradnl" sz="1800" b="1" i="0" u="none" strike="noStrike" cap="none" normalizeH="0" baseline="0" dirty="0" smtClean="0">
                        <a:ln>
                          <a:noFill/>
                        </a:ln>
                        <a:solidFill>
                          <a:srgbClr val="0000FF"/>
                        </a:solidFill>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463296">
                <a:tc vMerge="1">
                  <a:txBody>
                    <a:bodyPr/>
                    <a:lstStyle/>
                    <a:p>
                      <a:endParaRPr lang="es-ES"/>
                    </a:p>
                  </a:txBody>
                  <a:tcPr/>
                </a:tc>
                <a:tc>
                  <a:txBody>
                    <a:bodyPr/>
                    <a:lstStyle/>
                    <a:p>
                      <a:pPr marL="0" marR="0" lvl="0" indent="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ü"/>
                        <a:tabLst/>
                      </a:pPr>
                      <a:r>
                        <a:rPr kumimoji="0" lang="es-ES_tradnl" sz="1800" b="1" i="0" u="none" strike="noStrike" cap="none" normalizeH="0" baseline="0" dirty="0" smtClean="0">
                          <a:ln>
                            <a:noFill/>
                          </a:ln>
                          <a:solidFill>
                            <a:srgbClr val="0000FF"/>
                          </a:solidFill>
                          <a:effectLst/>
                          <a:latin typeface="Arial" pitchFamily="34" charset="0"/>
                          <a:cs typeface="Arial" pitchFamily="34" charset="0"/>
                        </a:rPr>
                        <a:t> No hay mínimo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1676400">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200" b="1" i="0" u="none" strike="noStrike" cap="none" normalizeH="0" baseline="0" dirty="0" smtClean="0">
                          <a:ln>
                            <a:noFill/>
                          </a:ln>
                          <a:solidFill>
                            <a:schemeClr val="tx1"/>
                          </a:solidFill>
                          <a:effectLst/>
                          <a:latin typeface="Arial" charset="0"/>
                        </a:rPr>
                        <a:t>INCN ≥ 10.000.000 €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2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
                        <a:tabLst/>
                        <a:defRPr/>
                      </a:pPr>
                      <a:r>
                        <a:rPr kumimoji="0" lang="es-ES_tradnl" sz="1800" b="1" i="0" u="none" strike="noStrike" cap="none" normalizeH="0" baseline="0" dirty="0" smtClean="0">
                          <a:ln>
                            <a:noFill/>
                          </a:ln>
                          <a:solidFill>
                            <a:srgbClr val="FF0000"/>
                          </a:solidFill>
                          <a:effectLst/>
                          <a:latin typeface="Arial" pitchFamily="34" charset="0"/>
                          <a:cs typeface="Arial" pitchFamily="34" charset="0"/>
                        </a:rPr>
                        <a:t>24% (ó 29%) </a:t>
                      </a:r>
                      <a:r>
                        <a:rPr kumimoji="0" lang="es-ES_tradnl" sz="1800" b="1" i="0" u="none" strike="noStrike" cap="none" normalizeH="0" baseline="0" dirty="0" smtClean="0">
                          <a:ln>
                            <a:noFill/>
                          </a:ln>
                          <a:solidFill>
                            <a:srgbClr val="0000FF"/>
                          </a:solidFill>
                          <a:effectLst/>
                          <a:latin typeface="Arial" pitchFamily="34" charset="0"/>
                          <a:cs typeface="Arial" pitchFamily="34" charset="0"/>
                        </a:rPr>
                        <a:t>s/ </a:t>
                      </a:r>
                      <a:r>
                        <a:rPr kumimoji="0" lang="es-ES" sz="1800" b="1" i="0" u="none" strike="noStrike" kern="1200" cap="none" normalizeH="0" baseline="0" dirty="0" smtClean="0">
                          <a:ln>
                            <a:noFill/>
                          </a:ln>
                          <a:solidFill>
                            <a:srgbClr val="0000FF"/>
                          </a:solidFill>
                          <a:effectLst/>
                          <a:latin typeface="Arial" pitchFamily="34" charset="0"/>
                          <a:ea typeface="+mn-ea"/>
                          <a:cs typeface="Arial" pitchFamily="34" charset="0"/>
                        </a:rPr>
                        <a:t>R</a:t>
                      </a:r>
                      <a:r>
                        <a:rPr lang="es-ES" sz="1800" b="1" kern="1200" dirty="0" smtClean="0">
                          <a:solidFill>
                            <a:srgbClr val="0000FF"/>
                          </a:solidFill>
                          <a:latin typeface="Arial" pitchFamily="34" charset="0"/>
                          <a:ea typeface="+mn-ea"/>
                          <a:cs typeface="Arial" pitchFamily="34" charset="0"/>
                        </a:rPr>
                        <a:t>esultado Contable +/- ajustes – </a:t>
                      </a:r>
                      <a:r>
                        <a:rPr lang="es-ES" sz="1800" b="1" kern="1200" dirty="0" err="1" smtClean="0">
                          <a:solidFill>
                            <a:srgbClr val="0000FF"/>
                          </a:solidFill>
                          <a:latin typeface="Arial" pitchFamily="34" charset="0"/>
                          <a:ea typeface="+mn-ea"/>
                          <a:cs typeface="Arial" pitchFamily="34" charset="0"/>
                        </a:rPr>
                        <a:t>BINs</a:t>
                      </a:r>
                      <a:r>
                        <a:rPr lang="es-ES" sz="1800" b="1" kern="1200" dirty="0" smtClean="0">
                          <a:solidFill>
                            <a:srgbClr val="0000FF"/>
                          </a:solidFill>
                          <a:latin typeface="Arial" pitchFamily="34" charset="0"/>
                          <a:ea typeface="+mn-ea"/>
                          <a:cs typeface="Arial" pitchFamily="34" charset="0"/>
                        </a:rPr>
                        <a:t> </a:t>
                      </a:r>
                      <a:r>
                        <a:rPr lang="es-ES" sz="1800" kern="1200" dirty="0" smtClean="0">
                          <a:solidFill>
                            <a:srgbClr val="0000FF"/>
                          </a:solidFill>
                          <a:latin typeface="Arial" pitchFamily="34" charset="0"/>
                          <a:ea typeface="+mn-ea"/>
                          <a:cs typeface="Arial" pitchFamily="34" charset="0"/>
                        </a:rPr>
                        <a:t>de los 3, 9 u 11 primeros meses del ejercicio; </a:t>
                      </a:r>
                    </a:p>
                    <a:p>
                      <a:pPr marL="342900" marR="0" lvl="0" indent="-3429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
                        <a:tabLst/>
                        <a:defRPr/>
                      </a:pPr>
                      <a:r>
                        <a:rPr lang="es-ES" sz="1800" kern="1200" dirty="0" smtClean="0">
                          <a:solidFill>
                            <a:srgbClr val="0000FF"/>
                          </a:solidFill>
                          <a:latin typeface="Arial" pitchFamily="34" charset="0"/>
                          <a:ea typeface="+mn-ea"/>
                          <a:cs typeface="Arial" pitchFamily="34" charset="0"/>
                        </a:rPr>
                        <a:t>minorado en el importe de las bonificaciones, retenciones soportadas y los pagos fraccionados de los periodos anteriores.</a:t>
                      </a:r>
                      <a:endParaRPr kumimoji="0" lang="es-ES_tradnl" sz="1800" b="1" i="0" u="none" strike="noStrike" cap="none" normalizeH="0" baseline="0" dirty="0" smtClean="0">
                        <a:ln>
                          <a:noFill/>
                        </a:ln>
                        <a:solidFill>
                          <a:srgbClr val="0000FF"/>
                        </a:solidFill>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1402080">
                <a:tc vMerge="1">
                  <a:txBody>
                    <a:bodyPr/>
                    <a:lstStyle/>
                    <a:p>
                      <a:endParaRPr lang="es-ES"/>
                    </a:p>
                  </a:txBody>
                  <a:tcPr/>
                </a:tc>
                <a:tc>
                  <a:txBody>
                    <a:bodyPr/>
                    <a:lstStyle/>
                    <a:p>
                      <a:pPr marL="0" marR="0" lvl="0" indent="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defRPr/>
                      </a:pPr>
                      <a:r>
                        <a:rPr kumimoji="0" lang="es-ES_tradnl" sz="1800" b="1" i="0" u="none" strike="noStrike" cap="none" normalizeH="0" baseline="0" dirty="0" smtClean="0">
                          <a:ln>
                            <a:noFill/>
                          </a:ln>
                          <a:solidFill>
                            <a:srgbClr val="FF0000"/>
                          </a:solidFill>
                          <a:effectLst/>
                          <a:latin typeface="Arial" pitchFamily="34" charset="0"/>
                          <a:cs typeface="Arial" pitchFamily="34" charset="0"/>
                        </a:rPr>
                        <a:t> Sí hay </a:t>
                      </a:r>
                      <a:r>
                        <a:rPr kumimoji="0" lang="es-ES_tradnl" sz="1800" b="1" i="0" u="sng" strike="noStrike" cap="none" normalizeH="0" baseline="0" dirty="0" smtClean="0">
                          <a:ln>
                            <a:noFill/>
                          </a:ln>
                          <a:solidFill>
                            <a:srgbClr val="FF0000"/>
                          </a:solidFill>
                          <a:effectLst/>
                          <a:latin typeface="Arial" pitchFamily="34" charset="0"/>
                          <a:cs typeface="Arial" pitchFamily="34" charset="0"/>
                        </a:rPr>
                        <a:t>mínimo</a:t>
                      </a:r>
                      <a:r>
                        <a:rPr kumimoji="0" lang="es-ES_tradnl" sz="1800" b="1" i="0" u="none" strike="noStrike" cap="none" normalizeH="0" baseline="0" dirty="0" smtClean="0">
                          <a:ln>
                            <a:noFill/>
                          </a:ln>
                          <a:solidFill>
                            <a:srgbClr val="FF0000"/>
                          </a:solidFill>
                          <a:effectLst/>
                          <a:latin typeface="Arial" pitchFamily="34" charset="0"/>
                          <a:cs typeface="Arial" pitchFamily="34" charset="0"/>
                        </a:rPr>
                        <a:t>:</a:t>
                      </a:r>
                    </a:p>
                    <a:p>
                      <a:pPr marL="342900" marR="0" lvl="0" indent="-3429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
                        <a:tabLst/>
                        <a:defRPr/>
                      </a:pPr>
                      <a:r>
                        <a:rPr kumimoji="0" lang="es-ES_tradnl" sz="1800" b="1" i="0" u="none" strike="noStrike" cap="none" normalizeH="0" baseline="0" dirty="0" smtClean="0">
                          <a:ln>
                            <a:noFill/>
                          </a:ln>
                          <a:solidFill>
                            <a:srgbClr val="FF0000"/>
                          </a:solidFill>
                          <a:effectLst/>
                          <a:latin typeface="Arial" pitchFamily="34" charset="0"/>
                          <a:cs typeface="Arial" pitchFamily="34" charset="0"/>
                        </a:rPr>
                        <a:t>23% (ó 25%) </a:t>
                      </a:r>
                      <a:r>
                        <a:rPr kumimoji="0" lang="es-ES_tradnl" sz="1800" b="1" i="0" u="none" strike="noStrike" cap="none" normalizeH="0" baseline="0" dirty="0" smtClean="0">
                          <a:ln>
                            <a:noFill/>
                          </a:ln>
                          <a:solidFill>
                            <a:srgbClr val="0000FF"/>
                          </a:solidFill>
                          <a:effectLst/>
                          <a:latin typeface="Arial" pitchFamily="34" charset="0"/>
                          <a:cs typeface="Arial" pitchFamily="34" charset="0"/>
                        </a:rPr>
                        <a:t>s/ Resultado Contable </a:t>
                      </a:r>
                      <a:r>
                        <a:rPr lang="es-ES" sz="1800" kern="1200" dirty="0" smtClean="0">
                          <a:solidFill>
                            <a:srgbClr val="0000FF"/>
                          </a:solidFill>
                          <a:latin typeface="Arial" pitchFamily="34" charset="0"/>
                          <a:ea typeface="+mn-ea"/>
                          <a:cs typeface="Arial" pitchFamily="34" charset="0"/>
                        </a:rPr>
                        <a:t>de los 3, 9 u 11 primeros meses del ejercicio; </a:t>
                      </a:r>
                    </a:p>
                    <a:p>
                      <a:pPr marL="342900" marR="0" lvl="0" indent="-3429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
                        <a:tabLst/>
                        <a:defRPr/>
                      </a:pPr>
                      <a:r>
                        <a:rPr lang="es-ES" sz="1800" kern="1200" dirty="0" smtClean="0">
                          <a:solidFill>
                            <a:srgbClr val="0000FF"/>
                          </a:solidFill>
                          <a:latin typeface="Arial" pitchFamily="34" charset="0"/>
                          <a:ea typeface="+mn-ea"/>
                          <a:cs typeface="Arial" pitchFamily="34" charset="0"/>
                        </a:rPr>
                        <a:t>minorado </a:t>
                      </a:r>
                      <a:r>
                        <a:rPr lang="es-ES" sz="1800" u="sng" kern="1200" dirty="0" smtClean="0">
                          <a:solidFill>
                            <a:srgbClr val="0000FF"/>
                          </a:solidFill>
                          <a:latin typeface="Arial" pitchFamily="34" charset="0"/>
                          <a:ea typeface="+mn-ea"/>
                          <a:cs typeface="Arial" pitchFamily="34" charset="0"/>
                        </a:rPr>
                        <a:t>exclusivamente</a:t>
                      </a:r>
                      <a:r>
                        <a:rPr lang="es-ES" sz="1800" kern="1200" dirty="0" smtClean="0">
                          <a:solidFill>
                            <a:srgbClr val="0000FF"/>
                          </a:solidFill>
                          <a:latin typeface="Arial" pitchFamily="34" charset="0"/>
                          <a:ea typeface="+mn-ea"/>
                          <a:cs typeface="Arial" pitchFamily="34" charset="0"/>
                        </a:rPr>
                        <a:t> en el importe de los pagos fraccionados.</a:t>
                      </a:r>
                      <a:endParaRPr kumimoji="0" lang="es-ES_tradnl" sz="1800" b="1" i="0" u="none" strike="noStrike" cap="none" normalizeH="0" baseline="0" dirty="0" smtClean="0">
                        <a:ln>
                          <a:noFill/>
                        </a:ln>
                        <a:solidFill>
                          <a:srgbClr val="0000FF"/>
                        </a:solidFill>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1528378274"/>
      </p:ext>
    </p:extLst>
  </p:cSld>
  <p:clrMapOvr>
    <a:masterClrMapping/>
  </p:clrMapOvr>
  <p:transition/>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462</a:t>
            </a:fld>
            <a:endParaRPr lang="es-ES" dirty="0"/>
          </a:p>
        </p:txBody>
      </p:sp>
      <p:sp>
        <p:nvSpPr>
          <p:cNvPr id="6" name="Text Box 3"/>
          <p:cNvSpPr txBox="1">
            <a:spLocks noChangeArrowheads="1"/>
          </p:cNvSpPr>
          <p:nvPr/>
        </p:nvSpPr>
        <p:spPr bwMode="auto">
          <a:xfrm>
            <a:off x="0" y="0"/>
            <a:ext cx="9906000" cy="430887"/>
          </a:xfrm>
          <a:prstGeom prst="rect">
            <a:avLst/>
          </a:prstGeom>
          <a:solidFill>
            <a:srgbClr val="FF0000"/>
          </a:solidFill>
          <a:ln w="9525">
            <a:noFill/>
            <a:miter lim="800000"/>
            <a:headEnd/>
            <a:tailEnd/>
          </a:ln>
        </p:spPr>
        <p:txBody>
          <a:bodyPr>
            <a:spAutoFit/>
          </a:bodyPr>
          <a:lstStyle/>
          <a:p>
            <a:pPr lvl="0" algn="ctr">
              <a:spcBef>
                <a:spcPct val="50000"/>
              </a:spcBef>
            </a:pPr>
            <a:r>
              <a:rPr lang="es-ES" sz="2200" dirty="0" smtClean="0"/>
              <a:t>DA 14ª LIS. 2ª Modalidad de PF 40.3 LIS.</a:t>
            </a:r>
            <a:r>
              <a:rPr lang="es-ES" sz="2200" dirty="0" smtClean="0">
                <a:solidFill>
                  <a:srgbClr val="FFFF00"/>
                </a:solidFill>
              </a:rPr>
              <a:t> </a:t>
            </a:r>
            <a:r>
              <a:rPr lang="es-ES_tradnl" sz="2200" u="sng" dirty="0" smtClean="0">
                <a:solidFill>
                  <a:srgbClr val="FFFF00"/>
                </a:solidFill>
                <a:latin typeface="Arial" charset="0"/>
              </a:rPr>
              <a:t>INCN ≥ 10.000.000 € </a:t>
            </a:r>
            <a:endParaRPr lang="es-ES" sz="2200" u="sng" dirty="0">
              <a:solidFill>
                <a:srgbClr val="FFFF00"/>
              </a:solidFill>
            </a:endParaRPr>
          </a:p>
        </p:txBody>
      </p:sp>
      <p:graphicFrame>
        <p:nvGraphicFramePr>
          <p:cNvPr id="8" name="7 Tabla"/>
          <p:cNvGraphicFramePr>
            <a:graphicFrameLocks noGrp="1"/>
          </p:cNvGraphicFramePr>
          <p:nvPr>
            <p:extLst>
              <p:ext uri="{D42A27DB-BD31-4B8C-83A1-F6EECF244321}">
                <p14:modId xmlns="" xmlns:p14="http://schemas.microsoft.com/office/powerpoint/2010/main" val="1208492968"/>
              </p:ext>
            </p:extLst>
          </p:nvPr>
        </p:nvGraphicFramePr>
        <p:xfrm>
          <a:off x="228600" y="609600"/>
          <a:ext cx="9448800" cy="5593080"/>
        </p:xfrm>
        <a:graphic>
          <a:graphicData uri="http://schemas.openxmlformats.org/drawingml/2006/table">
            <a:tbl>
              <a:tblPr firstRow="1" bandRow="1">
                <a:tableStyleId>{5C22544A-7EE6-4342-B048-85BDC9FD1C3A}</a:tableStyleId>
              </a:tblPr>
              <a:tblGrid>
                <a:gridCol w="2198956">
                  <a:extLst>
                    <a:ext uri="{9D8B030D-6E8A-4147-A177-3AD203B41FA5}">
                      <a16:colId xmlns="" xmlns:a16="http://schemas.microsoft.com/office/drawing/2014/main" val="20000"/>
                    </a:ext>
                  </a:extLst>
                </a:gridCol>
                <a:gridCol w="7249844">
                  <a:extLst>
                    <a:ext uri="{9D8B030D-6E8A-4147-A177-3AD203B41FA5}">
                      <a16:colId xmlns="" xmlns:a16="http://schemas.microsoft.com/office/drawing/2014/main" val="20001"/>
                    </a:ext>
                  </a:extLst>
                </a:gridCol>
              </a:tblGrid>
              <a:tr h="386873">
                <a:tc>
                  <a:txBody>
                    <a:bodyPr/>
                    <a:lstStyle/>
                    <a:p>
                      <a:r>
                        <a:rPr lang="es-ES_tradnl" sz="2000" dirty="0" smtClean="0"/>
                        <a:t>CONCEPTOS</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2000" dirty="0" smtClean="0"/>
                        <a:t>CÁLCULOS  cuando  </a:t>
                      </a:r>
                      <a:r>
                        <a:rPr lang="es-ES_tradnl" sz="2000" u="sng" dirty="0" smtClean="0">
                          <a:solidFill>
                            <a:srgbClr val="FFFF00"/>
                          </a:solidFill>
                          <a:latin typeface="Arial" charset="0"/>
                        </a:rPr>
                        <a:t>INCN ≥ 10.000.000 € </a:t>
                      </a:r>
                      <a:endParaRPr lang="es-ES" sz="2000" u="sng" dirty="0" smtClean="0">
                        <a:solidFill>
                          <a:srgbClr val="FFFF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86873">
                <a:tc>
                  <a:txBody>
                    <a:bodyPr/>
                    <a:lstStyle/>
                    <a:p>
                      <a:r>
                        <a:rPr lang="es-ES_tradnl" sz="2000" b="1" dirty="0" smtClean="0">
                          <a:solidFill>
                            <a:srgbClr val="000066"/>
                          </a:solidFill>
                        </a:rPr>
                        <a:t>Plazos</a:t>
                      </a:r>
                      <a:endParaRPr lang="es-ES_tradnl" sz="20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r>
                        <a:rPr lang="es-ES_tradnl" dirty="0" smtClean="0">
                          <a:solidFill>
                            <a:srgbClr val="000066"/>
                          </a:solidFill>
                        </a:rPr>
                        <a:t>1 a 20  de </a:t>
                      </a:r>
                      <a:r>
                        <a:rPr lang="es-ES_tradnl" sz="1800" b="0" dirty="0" smtClean="0">
                          <a:solidFill>
                            <a:srgbClr val="000066"/>
                          </a:solidFill>
                          <a:latin typeface="+mn-lt"/>
                          <a:ea typeface="Times New Roman"/>
                          <a:cs typeface="Times New Roman"/>
                        </a:rPr>
                        <a:t>abril, octubre y diciembre</a:t>
                      </a:r>
                      <a:endParaRPr lang="es-ES_tradnl"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883920">
                <a:tc>
                  <a:txBody>
                    <a:bodyPr/>
                    <a:lstStyle/>
                    <a:p>
                      <a:r>
                        <a:rPr lang="es-ES_tradnl" sz="2000" b="1" dirty="0" smtClean="0">
                          <a:solidFill>
                            <a:srgbClr val="000066"/>
                          </a:solidFill>
                        </a:rPr>
                        <a:t>Porcentaje</a:t>
                      </a:r>
                    </a:p>
                    <a:p>
                      <a:r>
                        <a:rPr lang="es-ES_tradnl" sz="2000" b="1" u="sng" dirty="0" smtClean="0">
                          <a:solidFill>
                            <a:srgbClr val="0000FF"/>
                          </a:solidFill>
                          <a:effectLst/>
                          <a:latin typeface="Arial" charset="0"/>
                          <a:cs typeface="+mn-cs"/>
                        </a:rPr>
                        <a:t>Desde 2º PF 2016</a:t>
                      </a:r>
                      <a:endParaRPr lang="es-ES_tradnl" sz="20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0000"/>
                          </a:solidFill>
                          <a:effectLst/>
                          <a:latin typeface="Arial" charset="0"/>
                        </a:rPr>
                        <a:t>19/20 x tipo de gravamen (</a:t>
                      </a:r>
                      <a:r>
                        <a:rPr kumimoji="0" lang="es-ES_tradnl" sz="1800" b="1" i="0" u="sng" strike="noStrike" cap="none" normalizeH="0" baseline="0" dirty="0" smtClean="0">
                          <a:ln>
                            <a:noFill/>
                          </a:ln>
                          <a:solidFill>
                            <a:srgbClr val="FF0000"/>
                          </a:solidFill>
                          <a:effectLst/>
                          <a:latin typeface="Arial" charset="0"/>
                        </a:rPr>
                        <a:t>por exceso</a:t>
                      </a:r>
                      <a:r>
                        <a:rPr kumimoji="0" lang="es-ES_tradnl" sz="1800" b="1" i="0" u="none" strike="noStrike" cap="none" normalizeH="0" baseline="0" dirty="0" smtClean="0">
                          <a:ln>
                            <a:noFill/>
                          </a:ln>
                          <a:solidFill>
                            <a:srgbClr val="FF0000"/>
                          </a:solidFill>
                          <a:effectLst/>
                          <a:latin typeface="Arial" charset="0"/>
                        </a:rPr>
                        <a:t>)</a:t>
                      </a:r>
                      <a:r>
                        <a:rPr kumimoji="0" lang="es-ES_tradnl" sz="1800" b="0" i="0" u="none" strike="noStrike" cap="none" normalizeH="0" baseline="0" dirty="0" smtClean="0">
                          <a:ln>
                            <a:noFill/>
                          </a:ln>
                          <a:solidFill>
                            <a:srgbClr val="FF0000"/>
                          </a:solidFill>
                          <a:effectLst/>
                          <a:latin typeface="Arial" charset="0"/>
                        </a:rPr>
                        <a:t>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000066"/>
                          </a:solidFill>
                          <a:effectLst/>
                          <a:latin typeface="Arial" charset="0"/>
                        </a:rPr>
                        <a:t>(19/20 x 25% = </a:t>
                      </a:r>
                      <a:r>
                        <a:rPr kumimoji="0" lang="es-ES_tradnl" sz="1800" b="1" i="0" u="none" strike="noStrike" cap="none" normalizeH="0" baseline="0" dirty="0" smtClean="0">
                          <a:ln>
                            <a:noFill/>
                          </a:ln>
                          <a:solidFill>
                            <a:srgbClr val="FF0000"/>
                          </a:solidFill>
                          <a:effectLst/>
                          <a:latin typeface="Arial" charset="0"/>
                        </a:rPr>
                        <a:t>24%</a:t>
                      </a:r>
                      <a:r>
                        <a:rPr kumimoji="0" lang="es-ES_tradnl" sz="1800" b="1" i="0" u="none" strike="noStrike" cap="none" normalizeH="0" baseline="0" dirty="0" smtClean="0">
                          <a:ln>
                            <a:noFill/>
                          </a:ln>
                          <a:solidFill>
                            <a:srgbClr val="000066"/>
                          </a:solidFill>
                          <a:effectLst/>
                          <a:latin typeface="Arial" charset="0"/>
                        </a:rPr>
                        <a:t>; 19/20 x 30% = </a:t>
                      </a:r>
                      <a:r>
                        <a:rPr kumimoji="0" lang="es-ES_tradnl" sz="1800" b="1" i="0" u="none" strike="noStrike" cap="none" normalizeH="0" baseline="0" dirty="0" smtClean="0">
                          <a:ln>
                            <a:noFill/>
                          </a:ln>
                          <a:solidFill>
                            <a:srgbClr val="FF0000"/>
                          </a:solidFill>
                          <a:effectLst/>
                          <a:latin typeface="Arial" charset="0"/>
                        </a:rPr>
                        <a:t>29%</a:t>
                      </a:r>
                      <a:r>
                        <a:rPr kumimoji="0" lang="es-ES_tradnl" sz="1800" b="1" i="0" u="none" strike="noStrike" cap="none" normalizeH="0" baseline="0" dirty="0" smtClean="0">
                          <a:ln>
                            <a:noFill/>
                          </a:ln>
                          <a:solidFill>
                            <a:srgbClr val="000066"/>
                          </a:solidFill>
                          <a:effectLst/>
                          <a:latin typeface="Arial" charset="0"/>
                        </a:rPr>
                        <a:t> redondeo por exceso) </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66"/>
                          </a:solidFill>
                          <a:latin typeface="Arial" pitchFamily="34" charset="0"/>
                        </a:rPr>
                        <a:t>(se permiten</a:t>
                      </a:r>
                      <a:r>
                        <a:rPr lang="es-ES_tradnl" sz="1800" b="1" baseline="0" dirty="0" smtClean="0">
                          <a:solidFill>
                            <a:srgbClr val="000066"/>
                          </a:solidFill>
                          <a:latin typeface="Arial" pitchFamily="34" charset="0"/>
                        </a:rPr>
                        <a:t> cambios en </a:t>
                      </a:r>
                      <a:r>
                        <a:rPr lang="es-ES_tradnl" sz="1800" b="1" dirty="0" smtClean="0">
                          <a:solidFill>
                            <a:srgbClr val="000066"/>
                          </a:solidFill>
                          <a:latin typeface="Arial" pitchFamily="34" charset="0"/>
                        </a:rPr>
                        <a:t>LPGE)</a:t>
                      </a:r>
                      <a:endParaRPr lang="es-ES_tradnl"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2"/>
                  </a:ext>
                </a:extLst>
              </a:tr>
              <a:tr h="486191">
                <a:tc rowSpan="4">
                  <a:txBody>
                    <a:bodyPr/>
                    <a:lstStyle/>
                    <a:p>
                      <a:r>
                        <a:rPr lang="es-ES_tradnl" sz="2000" b="1" u="sng" dirty="0" smtClean="0">
                          <a:solidFill>
                            <a:srgbClr val="FF0000"/>
                          </a:solidFill>
                        </a:rPr>
                        <a:t>Cálculos</a:t>
                      </a:r>
                      <a:r>
                        <a:rPr lang="es-ES_tradnl" sz="2000" b="1" dirty="0" smtClean="0">
                          <a:solidFill>
                            <a:srgbClr val="000066"/>
                          </a:solidFill>
                        </a:rPr>
                        <a:t> del PF</a:t>
                      </a:r>
                    </a:p>
                    <a:p>
                      <a:endParaRPr lang="es-ES_tradnl" sz="2000" b="1" dirty="0" smtClean="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FF0000"/>
                          </a:solidFill>
                          <a:latin typeface="Arial" pitchFamily="34" charset="0"/>
                        </a:rPr>
                        <a:t>%</a:t>
                      </a:r>
                      <a:r>
                        <a:rPr lang="es-ES_tradnl" sz="1800" b="1" baseline="0" dirty="0" smtClean="0">
                          <a:solidFill>
                            <a:srgbClr val="000066"/>
                          </a:solidFill>
                          <a:latin typeface="Arial" pitchFamily="34" charset="0"/>
                        </a:rPr>
                        <a:t> </a:t>
                      </a:r>
                      <a:r>
                        <a:rPr lang="es-ES_tradnl" sz="1800" b="1" baseline="0" dirty="0" smtClean="0">
                          <a:solidFill>
                            <a:srgbClr val="0000FF"/>
                          </a:solidFill>
                          <a:latin typeface="Arial" pitchFamily="34" charset="0"/>
                        </a:rPr>
                        <a:t>s/ Base Imponible acumulada </a:t>
                      </a:r>
                      <a:r>
                        <a:rPr lang="es-ES_tradnl" sz="1800" b="1" baseline="0" dirty="0" smtClean="0">
                          <a:solidFill>
                            <a:srgbClr val="000066"/>
                          </a:solidFill>
                          <a:latin typeface="Arial" pitchFamily="34" charset="0"/>
                        </a:rPr>
                        <a:t>del período presente</a:t>
                      </a:r>
                      <a:r>
                        <a:rPr lang="es-ES_tradnl" sz="1800" b="1" dirty="0" smtClean="0">
                          <a:solidFill>
                            <a:srgbClr val="000066"/>
                          </a:solidFill>
                          <a:latin typeface="Arial" pitchFamily="34" charset="0"/>
                        </a:rPr>
                        <a:t> </a:t>
                      </a:r>
                    </a:p>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Arial" pitchFamily="34" charset="0"/>
                        </a:rPr>
                        <a:t>BI = </a:t>
                      </a:r>
                      <a:r>
                        <a:rPr kumimoji="0" lang="es-ES" sz="1800" b="1" i="0" u="none" strike="noStrike" kern="1200" cap="none" normalizeH="0" baseline="0" dirty="0" smtClean="0">
                          <a:ln>
                            <a:noFill/>
                          </a:ln>
                          <a:solidFill>
                            <a:srgbClr val="0000FF"/>
                          </a:solidFill>
                          <a:effectLst/>
                          <a:latin typeface="Arial" pitchFamily="34" charset="0"/>
                          <a:ea typeface="+mn-ea"/>
                          <a:cs typeface="Arial" pitchFamily="34" charset="0"/>
                        </a:rPr>
                        <a:t>R</a:t>
                      </a:r>
                      <a:r>
                        <a:rPr lang="es-ES" sz="1800" b="1" kern="1200" dirty="0" smtClean="0">
                          <a:solidFill>
                            <a:srgbClr val="0000FF"/>
                          </a:solidFill>
                          <a:latin typeface="Arial" pitchFamily="34" charset="0"/>
                          <a:ea typeface="+mn-ea"/>
                          <a:cs typeface="Arial" pitchFamily="34" charset="0"/>
                        </a:rPr>
                        <a:t>esultado Contable +/- ajustes – </a:t>
                      </a:r>
                      <a:r>
                        <a:rPr lang="es-ES" sz="1800" b="1" kern="1200" dirty="0" err="1" smtClean="0">
                          <a:solidFill>
                            <a:srgbClr val="0000FF"/>
                          </a:solidFill>
                          <a:latin typeface="Arial" pitchFamily="34" charset="0"/>
                          <a:ea typeface="+mn-ea"/>
                          <a:cs typeface="Arial" pitchFamily="34" charset="0"/>
                        </a:rPr>
                        <a:t>BINs</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46392">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Arial" pitchFamily="34" charset="0"/>
                        </a:rPr>
                        <a:t>- </a:t>
                      </a:r>
                      <a:r>
                        <a:rPr lang="es-ES_tradnl" sz="1800" b="1" dirty="0" smtClean="0">
                          <a:solidFill>
                            <a:srgbClr val="000066"/>
                          </a:solidFill>
                          <a:latin typeface="Arial" pitchFamily="34" charset="0"/>
                        </a:rPr>
                        <a:t>Bonificaciones </a:t>
                      </a:r>
                      <a:r>
                        <a:rPr lang="es-ES_tradnl" sz="1800" b="1" baseline="0" dirty="0" smtClean="0">
                          <a:solidFill>
                            <a:srgbClr val="000066"/>
                          </a:solidFill>
                          <a:latin typeface="Arial" pitchFamily="34" charset="0"/>
                        </a:rPr>
                        <a:t>del período presente</a:t>
                      </a:r>
                      <a:r>
                        <a:rPr lang="es-ES_tradnl" sz="1800" b="1" dirty="0" smtClean="0">
                          <a:solidFill>
                            <a:srgbClr val="000066"/>
                          </a:solidFill>
                          <a:latin typeface="Arial" pitchFamily="34" charset="0"/>
                        </a:rPr>
                        <a:t> </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4"/>
                  </a:ext>
                </a:extLst>
              </a:tr>
              <a:tr h="536554">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mn-lt"/>
                          <a:ea typeface="Times New Roman"/>
                          <a:cs typeface="Times New Roman"/>
                        </a:rPr>
                        <a:t>-</a:t>
                      </a:r>
                      <a:r>
                        <a:rPr lang="es-ES_tradnl" sz="1800" b="1" dirty="0" smtClean="0">
                          <a:solidFill>
                            <a:srgbClr val="000066"/>
                          </a:solidFill>
                          <a:latin typeface="+mn-lt"/>
                          <a:ea typeface="Times New Roman"/>
                          <a:cs typeface="Times New Roman"/>
                        </a:rPr>
                        <a:t>  Retenciones </a:t>
                      </a:r>
                      <a:r>
                        <a:rPr lang="es-ES_tradnl" sz="1800" b="1" baseline="0" dirty="0" smtClean="0">
                          <a:solidFill>
                            <a:srgbClr val="000066"/>
                          </a:solidFill>
                          <a:latin typeface="Arial" pitchFamily="34" charset="0"/>
                        </a:rPr>
                        <a:t>del período presente</a:t>
                      </a:r>
                      <a:r>
                        <a:rPr lang="es-ES_tradnl" sz="1800" b="1" dirty="0" smtClean="0">
                          <a:solidFill>
                            <a:srgbClr val="000066"/>
                          </a:solidFill>
                          <a:latin typeface="Arial" pitchFamily="34" charset="0"/>
                        </a:rPr>
                        <a:t> </a:t>
                      </a:r>
                      <a:r>
                        <a:rPr lang="es-ES_tradnl" sz="1800" b="1" dirty="0" smtClean="0">
                          <a:solidFill>
                            <a:srgbClr val="000066"/>
                          </a:solidFill>
                          <a:latin typeface="+mn-lt"/>
                          <a:ea typeface="Times New Roman"/>
                          <a:cs typeface="Times New Roman"/>
                        </a:rPr>
                        <a:t>  </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457200">
                <a:tc vMerge="1">
                  <a:txBody>
                    <a:bodyPr/>
                    <a:lstStyle/>
                    <a:p>
                      <a:endParaRPr lang="es-ES_tradnl"/>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0000FF"/>
                          </a:solidFill>
                          <a:latin typeface="+mn-lt"/>
                          <a:ea typeface="Times New Roman"/>
                          <a:cs typeface="Times New Roman"/>
                        </a:rPr>
                        <a:t>-</a:t>
                      </a:r>
                      <a:r>
                        <a:rPr lang="es-ES_tradnl" sz="1800" b="1" dirty="0" smtClean="0">
                          <a:solidFill>
                            <a:srgbClr val="000066"/>
                          </a:solidFill>
                          <a:latin typeface="+mn-lt"/>
                          <a:ea typeface="Times New Roman"/>
                          <a:cs typeface="Times New Roman"/>
                        </a:rPr>
                        <a:t>  P F anteriores</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6"/>
                  </a:ext>
                </a:extLst>
              </a:tr>
              <a:tr h="162560">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u="sng" dirty="0" smtClean="0">
                          <a:solidFill>
                            <a:srgbClr val="FF0000"/>
                          </a:solidFill>
                          <a:latin typeface="Arial" pitchFamily="34" charset="0"/>
                          <a:ea typeface="Times New Roman"/>
                          <a:cs typeface="Arial" pitchFamily="34" charset="0"/>
                        </a:rPr>
                        <a:t>Mínimo:</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tc>
                  <a:txBody>
                    <a:bodyPr/>
                    <a:lstStyle/>
                    <a:p>
                      <a:r>
                        <a:rPr kumimoji="0" lang="es-ES_tradnl" sz="1800" b="1" i="0" u="none" strike="noStrike" cap="none" normalizeH="0" baseline="0" dirty="0" smtClean="0">
                          <a:ln>
                            <a:noFill/>
                          </a:ln>
                          <a:solidFill>
                            <a:srgbClr val="FF0000"/>
                          </a:solidFill>
                          <a:effectLst/>
                          <a:latin typeface="Arial" charset="0"/>
                        </a:rPr>
                        <a:t>23% ó 25% (25% las que tributan al 30%)</a:t>
                      </a:r>
                      <a:endParaRPr lang="es-ES_tradnl"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extLst>
                  <a:ext uri="{0D108BD9-81ED-4DB2-BD59-A6C34878D82A}">
                    <a16:rowId xmlns="" xmlns:a16="http://schemas.microsoft.com/office/drawing/2014/main" val="10007"/>
                  </a:ext>
                </a:extLst>
              </a:tr>
              <a:tr h="203200">
                <a:tc vMerge="1">
                  <a:txBody>
                    <a:bodyPr/>
                    <a:lstStyle/>
                    <a:p>
                      <a:endParaRPr lang="es-ES"/>
                    </a:p>
                  </a:txBody>
                  <a:tcPr/>
                </a:tc>
                <a:tc>
                  <a:txBody>
                    <a:bodyPr/>
                    <a:lstStyle/>
                    <a:p>
                      <a:pPr marL="0" marR="0" indent="0" algn="l" defTabSz="914400" rtl="0" eaLnBrk="0" fontAlgn="auto" latinLnBrk="0" hangingPunct="0">
                        <a:lnSpc>
                          <a:spcPct val="100000"/>
                        </a:lnSpc>
                        <a:spcBef>
                          <a:spcPts val="0"/>
                        </a:spcBef>
                        <a:spcAft>
                          <a:spcPts val="0"/>
                        </a:spcAft>
                        <a:buClrTx/>
                        <a:buSzTx/>
                        <a:buFontTx/>
                        <a:buNone/>
                        <a:tabLst/>
                        <a:defRPr/>
                      </a:pPr>
                      <a:r>
                        <a:rPr lang="es-ES_tradnl" sz="1800" b="1" dirty="0" smtClean="0">
                          <a:solidFill>
                            <a:srgbClr val="FF0000"/>
                          </a:solidFill>
                          <a:latin typeface="Arial" pitchFamily="34" charset="0"/>
                        </a:rPr>
                        <a:t>%</a:t>
                      </a:r>
                      <a:r>
                        <a:rPr lang="es-ES_tradnl" sz="1800" b="1" baseline="0" dirty="0" smtClean="0">
                          <a:solidFill>
                            <a:srgbClr val="000066"/>
                          </a:solidFill>
                          <a:latin typeface="Arial" pitchFamily="34" charset="0"/>
                        </a:rPr>
                        <a:t> s/</a:t>
                      </a:r>
                      <a:r>
                        <a:rPr lang="es-ES_tradnl" sz="1800" b="1" dirty="0" smtClean="0">
                          <a:solidFill>
                            <a:srgbClr val="000066"/>
                          </a:solidFill>
                          <a:latin typeface="Arial" pitchFamily="34" charset="0"/>
                        </a:rPr>
                        <a:t> </a:t>
                      </a:r>
                      <a:r>
                        <a:rPr kumimoji="0" lang="es-ES" sz="1800" b="1" i="0" u="none" strike="noStrike" kern="1200" cap="none" normalizeH="0" baseline="0" dirty="0" smtClean="0">
                          <a:ln>
                            <a:noFill/>
                          </a:ln>
                          <a:solidFill>
                            <a:srgbClr val="0000FF"/>
                          </a:solidFill>
                          <a:effectLst/>
                          <a:latin typeface="Arial" pitchFamily="34" charset="0"/>
                          <a:ea typeface="+mn-ea"/>
                          <a:cs typeface="Arial" pitchFamily="34" charset="0"/>
                        </a:rPr>
                        <a:t>R</a:t>
                      </a:r>
                      <a:r>
                        <a:rPr lang="es-ES" sz="1800" b="1" kern="1200" dirty="0" smtClean="0">
                          <a:solidFill>
                            <a:srgbClr val="0000FF"/>
                          </a:solidFill>
                          <a:latin typeface="Arial" pitchFamily="34" charset="0"/>
                          <a:ea typeface="+mn-ea"/>
                          <a:cs typeface="Arial" pitchFamily="34" charset="0"/>
                        </a:rPr>
                        <a:t>esultado Contable </a:t>
                      </a:r>
                      <a:r>
                        <a:rPr lang="es-ES_tradnl" sz="1800" b="1" baseline="0" dirty="0" smtClean="0">
                          <a:solidFill>
                            <a:srgbClr val="000066"/>
                          </a:solidFill>
                          <a:latin typeface="Arial" pitchFamily="34" charset="0"/>
                        </a:rPr>
                        <a:t>del período presente</a:t>
                      </a:r>
                      <a:r>
                        <a:rPr lang="es-ES_tradnl" sz="1800" b="1" dirty="0" smtClean="0">
                          <a:solidFill>
                            <a:srgbClr val="000066"/>
                          </a:solidFill>
                          <a:latin typeface="Arial" pitchFamily="34" charset="0"/>
                        </a:rPr>
                        <a:t> </a:t>
                      </a:r>
                      <a:endParaRPr lang="es-ES_tradnl"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extLst>
                  <a:ext uri="{0D108BD9-81ED-4DB2-BD59-A6C34878D82A}">
                    <a16:rowId xmlns="" xmlns:a16="http://schemas.microsoft.com/office/drawing/2014/main" val="10008"/>
                  </a:ext>
                </a:extLst>
              </a:tr>
              <a:tr h="495334">
                <a:tc vMerge="1">
                  <a:txBody>
                    <a:bodyPr/>
                    <a:lstStyle/>
                    <a:p>
                      <a:endParaRPr lang="es-E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0000FF"/>
                          </a:solidFill>
                          <a:latin typeface="+mn-lt"/>
                          <a:ea typeface="Times New Roman"/>
                          <a:cs typeface="Times New Roman"/>
                        </a:rPr>
                        <a:t>-</a:t>
                      </a:r>
                      <a:r>
                        <a:rPr lang="es-ES_tradnl" sz="1800" b="1" dirty="0" smtClean="0">
                          <a:solidFill>
                            <a:srgbClr val="000066"/>
                          </a:solidFill>
                          <a:latin typeface="+mn-lt"/>
                          <a:ea typeface="Times New Roman"/>
                          <a:cs typeface="Times New Roman"/>
                        </a:rPr>
                        <a:t>  P F anteriores</a:t>
                      </a:r>
                      <a:endParaRPr lang="es-ES_tradnl"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CC"/>
                    </a:solidFill>
                  </a:tcPr>
                </a:tc>
                <a:extLst>
                  <a:ext uri="{0D108BD9-81ED-4DB2-BD59-A6C34878D82A}">
                    <a16:rowId xmlns="" xmlns:a16="http://schemas.microsoft.com/office/drawing/2014/main" val="10009"/>
                  </a:ext>
                </a:extLst>
              </a:tr>
              <a:tr h="487680">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dirty="0" smtClean="0">
                          <a:solidFill>
                            <a:schemeClr val="tx1"/>
                          </a:solidFill>
                          <a:effectLst/>
                          <a:latin typeface="Arial" pitchFamily="34" charset="0"/>
                          <a:ea typeface="Times New Roman"/>
                          <a:cs typeface="Arial" pitchFamily="34" charset="0"/>
                        </a:rPr>
                        <a:t>Se aplica el mayor</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0066"/>
                    </a:solidFill>
                  </a:tcPr>
                </a:tc>
                <a:tc hMerge="1">
                  <a:txBody>
                    <a:bodyPr/>
                    <a:lstStyle/>
                    <a:p>
                      <a:endParaRPr lang="es-ES_tradnl"/>
                    </a:p>
                  </a:txBody>
                  <a:tcPr/>
                </a:tc>
                <a:extLst>
                  <a:ext uri="{0D108BD9-81ED-4DB2-BD59-A6C34878D82A}">
                    <a16:rowId xmlns="" xmlns:a16="http://schemas.microsoft.com/office/drawing/2014/main" val="10010"/>
                  </a:ext>
                </a:extLst>
              </a:tr>
            </a:tbl>
          </a:graphicData>
        </a:graphic>
      </p:graphicFrame>
    </p:spTree>
    <p:extLst>
      <p:ext uri="{BB962C8B-B14F-4D97-AF65-F5344CB8AC3E}">
        <p14:creationId xmlns="" xmlns:p14="http://schemas.microsoft.com/office/powerpoint/2010/main" val="2399928168"/>
      </p:ext>
    </p:extLst>
  </p:cSld>
  <p:clrMapOvr>
    <a:masterClrMapping/>
  </p:clrMapOvr>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3 Marcador de número de diapositiva"/>
          <p:cNvSpPr>
            <a:spLocks noGrp="1"/>
          </p:cNvSpPr>
          <p:nvPr>
            <p:ph type="sldNum" sz="quarter" idx="12"/>
          </p:nvPr>
        </p:nvSpPr>
        <p:spPr>
          <a:xfrm>
            <a:off x="7594600" y="6381750"/>
            <a:ext cx="2311400" cy="476250"/>
          </a:xfrm>
        </p:spPr>
        <p:txBody>
          <a:bodyPr/>
          <a:lstStyle/>
          <a:p>
            <a:pPr>
              <a:defRPr/>
            </a:pPr>
            <a:fld id="{AFBB6473-CA9F-4CA4-906A-30739CFC694F}" type="slidenum">
              <a:rPr lang="es-ES"/>
              <a:pPr>
                <a:defRPr/>
              </a:pPr>
              <a:t>463</a:t>
            </a:fld>
            <a:endParaRPr lang="es-ES" dirty="0"/>
          </a:p>
        </p:txBody>
      </p:sp>
      <p:sp>
        <p:nvSpPr>
          <p:cNvPr id="10243"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graphicFrame>
        <p:nvGraphicFramePr>
          <p:cNvPr id="2569249" name="Group 33"/>
          <p:cNvGraphicFramePr>
            <a:graphicFrameLocks noGrp="1"/>
          </p:cNvGraphicFramePr>
          <p:nvPr>
            <p:extLst/>
          </p:nvPr>
        </p:nvGraphicFramePr>
        <p:xfrm>
          <a:off x="152400" y="3257550"/>
          <a:ext cx="9372600" cy="3382456"/>
        </p:xfrm>
        <a:graphic>
          <a:graphicData uri="http://schemas.openxmlformats.org/drawingml/2006/table">
            <a:tbl>
              <a:tblPr/>
              <a:tblGrid>
                <a:gridCol w="1676400">
                  <a:extLst>
                    <a:ext uri="{9D8B030D-6E8A-4147-A177-3AD203B41FA5}">
                      <a16:colId xmlns="" xmlns:a16="http://schemas.microsoft.com/office/drawing/2014/main" val="20000"/>
                    </a:ext>
                  </a:extLst>
                </a:gridCol>
                <a:gridCol w="1765101">
                  <a:extLst>
                    <a:ext uri="{9D8B030D-6E8A-4147-A177-3AD203B41FA5}">
                      <a16:colId xmlns="" xmlns:a16="http://schemas.microsoft.com/office/drawing/2014/main" val="20001"/>
                    </a:ext>
                  </a:extLst>
                </a:gridCol>
                <a:gridCol w="1757362">
                  <a:extLst>
                    <a:ext uri="{9D8B030D-6E8A-4147-A177-3AD203B41FA5}">
                      <a16:colId xmlns="" xmlns:a16="http://schemas.microsoft.com/office/drawing/2014/main" val="20002"/>
                    </a:ext>
                  </a:extLst>
                </a:gridCol>
                <a:gridCol w="1537693">
                  <a:extLst>
                    <a:ext uri="{9D8B030D-6E8A-4147-A177-3AD203B41FA5}">
                      <a16:colId xmlns="" xmlns:a16="http://schemas.microsoft.com/office/drawing/2014/main" val="20003"/>
                    </a:ext>
                  </a:extLst>
                </a:gridCol>
                <a:gridCol w="1416844">
                  <a:extLst>
                    <a:ext uri="{9D8B030D-6E8A-4147-A177-3AD203B41FA5}">
                      <a16:colId xmlns="" xmlns:a16="http://schemas.microsoft.com/office/drawing/2014/main" val="20004"/>
                    </a:ext>
                  </a:extLst>
                </a:gridCol>
                <a:gridCol w="1219200">
                  <a:extLst>
                    <a:ext uri="{9D8B030D-6E8A-4147-A177-3AD203B41FA5}">
                      <a16:colId xmlns="" xmlns:a16="http://schemas.microsoft.com/office/drawing/2014/main" val="20005"/>
                    </a:ext>
                  </a:extLst>
                </a:gridCol>
              </a:tblGrid>
              <a:tr h="12954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PAGOS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FRACCIONADOS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5/7</a:t>
                      </a:r>
                      <a:r>
                        <a:rPr kumimoji="0" lang="es-ES_tradnl" sz="1400" b="1" i="0" u="none" strike="noStrike" cap="none" normalizeH="0" baseline="0" dirty="0" smtClean="0">
                          <a:ln>
                            <a:noFill/>
                          </a:ln>
                          <a:solidFill>
                            <a:schemeClr val="tx1"/>
                          </a:solidFill>
                          <a:effectLst/>
                          <a:latin typeface="Arial" charset="0"/>
                        </a:rPr>
                        <a:t> x tipo de gravamen</a:t>
                      </a:r>
                      <a:r>
                        <a:rPr kumimoji="0" lang="es-ES_tradnl" sz="1400" b="0" i="0" u="none" strike="noStrike" cap="none" normalizeH="0" baseline="0" dirty="0" smtClean="0">
                          <a:ln>
                            <a:noFill/>
                          </a:ln>
                          <a:solidFill>
                            <a:schemeClr val="tx1"/>
                          </a:solidFill>
                          <a:effectLst/>
                          <a:latin typeface="Arial" charset="0"/>
                        </a:rPr>
                        <a:t>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latin typeface="Arial" charset="0"/>
                        </a:rPr>
                        <a:t>(5/7 x 25% = </a:t>
                      </a: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17%)</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S/ B.I. ACUMULADA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0" i="0" u="none" strike="noStrike" cap="none" normalizeH="0" baseline="0" dirty="0" smtClean="0">
                          <a:ln>
                            <a:noFill/>
                          </a:ln>
                          <a:solidFill>
                            <a:schemeClr val="tx1"/>
                          </a:solidFill>
                          <a:effectLst>
                            <a:outerShdw blurRad="38100" dist="38100" dir="2700000" algn="tl">
                              <a:srgbClr val="000000"/>
                            </a:outerShdw>
                          </a:effectLst>
                          <a:latin typeface="Arial" charset="0"/>
                        </a:rPr>
                        <a:t>MENOS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BONIFICACIONES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ACUMULADAS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0" i="0" u="none" strike="noStrike" cap="none" normalizeH="0" baseline="0" dirty="0" smtClean="0">
                          <a:ln>
                            <a:noFill/>
                          </a:ln>
                          <a:solidFill>
                            <a:schemeClr val="tx1"/>
                          </a:solidFill>
                          <a:effectLst>
                            <a:outerShdw blurRad="38100" dist="38100" dir="2700000" algn="tl">
                              <a:srgbClr val="000000"/>
                            </a:outerShdw>
                          </a:effectLst>
                          <a:latin typeface="Arial" charset="0"/>
                        </a:rPr>
                        <a:t>MENOS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RETENCIONES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ACUMULADAS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0" i="0" u="none" strike="noStrike" cap="none" normalizeH="0" baseline="0" dirty="0" smtClean="0">
                          <a:ln>
                            <a:noFill/>
                          </a:ln>
                          <a:solidFill>
                            <a:schemeClr val="tx1"/>
                          </a:solidFill>
                          <a:effectLst>
                            <a:outerShdw blurRad="38100" dist="38100" dir="2700000" algn="tl">
                              <a:srgbClr val="000000"/>
                            </a:outerShdw>
                          </a:effectLst>
                          <a:latin typeface="Arial" charset="0"/>
                        </a:rPr>
                        <a:t>MENOS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P.F. ANTERIORES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IMPORTE</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P.F.</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57261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1º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latin typeface="Arial" charset="0"/>
                        </a:rPr>
                        <a:t>1 a 20/abril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rgbClr val="0000FF"/>
                          </a:solidFill>
                          <a:effectLst/>
                          <a:latin typeface="Arial" charset="0"/>
                        </a:rPr>
                        <a:t>17% s/ 100.000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17.000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- 1.000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800" b="1" i="0" u="none" strike="noStrike" cap="none" normalizeH="0" baseline="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16.000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1"/>
                  </a:ext>
                </a:extLst>
              </a:tr>
              <a:tr h="5334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2º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latin typeface="Arial" charset="0"/>
                        </a:rPr>
                        <a:t>1 a 20/octubre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rgbClr val="0000FF"/>
                          </a:solidFill>
                          <a:effectLst/>
                          <a:latin typeface="Arial" charset="0"/>
                        </a:rPr>
                        <a:t>17% s/ 200.000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34.000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- 1.000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- 6.000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- 16.000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11.000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2"/>
                  </a:ext>
                </a:extLst>
              </a:tr>
              <a:tr h="57261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3º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latin typeface="Arial" charset="0"/>
                        </a:rPr>
                        <a:t>1 a 20/diciembre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rgbClr val="0000FF"/>
                          </a:solidFill>
                          <a:effectLst/>
                          <a:latin typeface="Arial" charset="0"/>
                        </a:rPr>
                        <a:t>17% s/ 250.000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42.500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- 3.000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- 9.000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- 27.000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0000FF"/>
                        </a:solidFill>
                        <a:effectLst/>
                        <a:latin typeface="Arial" charset="0"/>
                      </a:endParaRP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3.500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381000">
                <a:tc gridSpan="5">
                  <a:txBody>
                    <a:bodyPr/>
                    <a:lstStyle/>
                    <a:p>
                      <a:pPr algn="r">
                        <a:defRPr/>
                      </a:pPr>
                      <a:r>
                        <a:rPr lang="es-ES_tradnl" sz="1400" b="1" dirty="0" smtClean="0">
                          <a:solidFill>
                            <a:srgbClr val="0000FF"/>
                          </a:solidFill>
                          <a:effectLst/>
                          <a:latin typeface="Arial" charset="0"/>
                          <a:cs typeface="+mn-cs"/>
                        </a:rPr>
                        <a:t>TOTAL PF=</a:t>
                      </a:r>
                      <a:endParaRPr lang="es-ES_tradnl" sz="1400" b="1" dirty="0">
                        <a:solidFill>
                          <a:srgbClr val="0000FF"/>
                        </a:solidFill>
                        <a:effectLst/>
                        <a:latin typeface="Arial" charset="0"/>
                        <a:cs typeface="+mn-cs"/>
                      </a:endParaRPr>
                    </a:p>
                  </a:txBody>
                  <a:tcPr anchor="b"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30.500</a:t>
                      </a:r>
                    </a:p>
                  </a:txBody>
                  <a:tcPr anchor="b"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4"/>
                  </a:ext>
                </a:extLst>
              </a:tr>
            </a:tbl>
          </a:graphicData>
        </a:graphic>
      </p:graphicFrame>
      <p:cxnSp>
        <p:nvCxnSpPr>
          <p:cNvPr id="12" name="11 Conector recto de flecha"/>
          <p:cNvCxnSpPr/>
          <p:nvPr/>
        </p:nvCxnSpPr>
        <p:spPr bwMode="auto">
          <a:xfrm flipH="1">
            <a:off x="7620000" y="5029200"/>
            <a:ext cx="990600" cy="381000"/>
          </a:xfrm>
          <a:prstGeom prst="straightConnector1">
            <a:avLst/>
          </a:prstGeom>
          <a:noFill/>
          <a:ln w="19050" cap="flat" cmpd="sng" algn="ctr">
            <a:solidFill>
              <a:srgbClr val="0000FF"/>
            </a:solidFill>
            <a:prstDash val="solid"/>
            <a:round/>
            <a:headEnd type="none" w="med" len="med"/>
            <a:tailEnd type="arrow"/>
          </a:ln>
          <a:effectLst/>
        </p:spPr>
      </p:cxnSp>
      <p:cxnSp>
        <p:nvCxnSpPr>
          <p:cNvPr id="13" name="12 Conector recto de flecha"/>
          <p:cNvCxnSpPr/>
          <p:nvPr/>
        </p:nvCxnSpPr>
        <p:spPr bwMode="auto">
          <a:xfrm flipH="1">
            <a:off x="7620000" y="5522876"/>
            <a:ext cx="990600" cy="533400"/>
          </a:xfrm>
          <a:prstGeom prst="straightConnector1">
            <a:avLst/>
          </a:prstGeom>
          <a:noFill/>
          <a:ln w="19050" cap="flat" cmpd="sng" algn="ctr">
            <a:solidFill>
              <a:srgbClr val="0000FF"/>
            </a:solidFill>
            <a:prstDash val="solid"/>
            <a:round/>
            <a:headEnd type="none" w="med" len="med"/>
            <a:tailEnd type="arrow"/>
          </a:ln>
          <a:effectLst/>
        </p:spPr>
      </p:cxnSp>
      <p:cxnSp>
        <p:nvCxnSpPr>
          <p:cNvPr id="14" name="13 Conector recto de flecha"/>
          <p:cNvCxnSpPr/>
          <p:nvPr/>
        </p:nvCxnSpPr>
        <p:spPr bwMode="auto">
          <a:xfrm flipH="1">
            <a:off x="7543800" y="5061997"/>
            <a:ext cx="1206500" cy="957803"/>
          </a:xfrm>
          <a:prstGeom prst="straightConnector1">
            <a:avLst/>
          </a:prstGeom>
          <a:noFill/>
          <a:ln w="19050" cap="flat" cmpd="sng" algn="ctr">
            <a:solidFill>
              <a:srgbClr val="0000FF"/>
            </a:solidFill>
            <a:prstDash val="solid"/>
            <a:round/>
            <a:headEnd type="none" w="med" len="med"/>
            <a:tailEnd type="arrow"/>
          </a:ln>
          <a:effectLst/>
        </p:spPr>
      </p:cxnSp>
      <p:sp>
        <p:nvSpPr>
          <p:cNvPr id="19" name="Text Box 3"/>
          <p:cNvSpPr txBox="1">
            <a:spLocks noChangeArrowheads="1"/>
          </p:cNvSpPr>
          <p:nvPr/>
        </p:nvSpPr>
        <p:spPr bwMode="auto">
          <a:xfrm>
            <a:off x="0" y="0"/>
            <a:ext cx="9906000" cy="430887"/>
          </a:xfrm>
          <a:prstGeom prst="rect">
            <a:avLst/>
          </a:prstGeom>
          <a:solidFill>
            <a:srgbClr val="FF0000"/>
          </a:solidFill>
          <a:ln w="9525">
            <a:noFill/>
            <a:miter lim="800000"/>
            <a:headEnd/>
            <a:tailEnd/>
          </a:ln>
        </p:spPr>
        <p:txBody>
          <a:bodyPr>
            <a:spAutoFit/>
          </a:bodyPr>
          <a:lstStyle/>
          <a:p>
            <a:pPr algn="ctr">
              <a:spcBef>
                <a:spcPct val="50000"/>
              </a:spcBef>
            </a:pPr>
            <a:r>
              <a:rPr lang="es-ES" sz="2200" dirty="0" smtClean="0"/>
              <a:t>2ª Modalidad de PF. </a:t>
            </a:r>
            <a:r>
              <a:rPr lang="es-ES" sz="2200" u="sng" dirty="0" smtClean="0"/>
              <a:t>EJEMPLO-desde 2016</a:t>
            </a:r>
            <a:r>
              <a:rPr lang="es-ES" sz="2200" dirty="0" smtClean="0"/>
              <a:t> </a:t>
            </a:r>
            <a:r>
              <a:rPr lang="es-ES_tradnl" sz="2200" u="sng" dirty="0" smtClean="0">
                <a:solidFill>
                  <a:srgbClr val="FFFF99"/>
                </a:solidFill>
                <a:latin typeface="Arial" charset="0"/>
              </a:rPr>
              <a:t>INCN &lt; 10.000.000 €</a:t>
            </a:r>
            <a:r>
              <a:rPr lang="es-ES" sz="2200" u="sng" dirty="0" smtClean="0"/>
              <a:t> </a:t>
            </a:r>
            <a:endParaRPr lang="es-ES" sz="2200" u="sng" dirty="0"/>
          </a:p>
        </p:txBody>
      </p:sp>
      <p:graphicFrame>
        <p:nvGraphicFramePr>
          <p:cNvPr id="10" name="Group 84"/>
          <p:cNvGraphicFramePr>
            <a:graphicFrameLocks noGrp="1"/>
          </p:cNvGraphicFramePr>
          <p:nvPr/>
        </p:nvGraphicFramePr>
        <p:xfrm>
          <a:off x="1371600" y="533400"/>
          <a:ext cx="8305800" cy="457200"/>
        </p:xfrm>
        <a:graphic>
          <a:graphicData uri="http://schemas.openxmlformats.org/drawingml/2006/table">
            <a:tbl>
              <a:tblPr/>
              <a:tblGrid>
                <a:gridCol w="8305800">
                  <a:extLst>
                    <a:ext uri="{9D8B030D-6E8A-4147-A177-3AD203B41FA5}">
                      <a16:colId xmlns="" xmlns:a16="http://schemas.microsoft.com/office/drawing/2014/main" val="20000"/>
                    </a:ext>
                  </a:extLst>
                </a:gridCol>
              </a:tblGrid>
              <a:tr h="4572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s-ES_tradnl" sz="2000" b="1" i="0" u="none" strike="noStrike" cap="none" normalizeH="0" baseline="0" dirty="0" smtClean="0">
                          <a:ln>
                            <a:noFill/>
                          </a:ln>
                          <a:solidFill>
                            <a:srgbClr val="CCFF33"/>
                          </a:solidFill>
                          <a:effectLst/>
                          <a:latin typeface="Arial" charset="0"/>
                        </a:rPr>
                        <a:t>NO CAMBIAN LOS %. NI SE APLICA LÍMITE MÍNIMO</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33CC"/>
                    </a:solidFill>
                  </a:tcPr>
                </a:tc>
                <a:extLst>
                  <a:ext uri="{0D108BD9-81ED-4DB2-BD59-A6C34878D82A}">
                    <a16:rowId xmlns="" xmlns:a16="http://schemas.microsoft.com/office/drawing/2014/main" val="10000"/>
                  </a:ext>
                </a:extLst>
              </a:tr>
            </a:tbl>
          </a:graphicData>
        </a:graphic>
      </p:graphicFrame>
      <p:graphicFrame>
        <p:nvGraphicFramePr>
          <p:cNvPr id="11" name="Group 6"/>
          <p:cNvGraphicFramePr>
            <a:graphicFrameLocks noGrp="1"/>
          </p:cNvGraphicFramePr>
          <p:nvPr>
            <p:extLst/>
          </p:nvPr>
        </p:nvGraphicFramePr>
        <p:xfrm>
          <a:off x="228600" y="1138999"/>
          <a:ext cx="9372600" cy="1832801"/>
        </p:xfrm>
        <a:graphic>
          <a:graphicData uri="http://schemas.openxmlformats.org/drawingml/2006/table">
            <a:tbl>
              <a:tblPr/>
              <a:tblGrid>
                <a:gridCol w="1295400">
                  <a:extLst>
                    <a:ext uri="{9D8B030D-6E8A-4147-A177-3AD203B41FA5}">
                      <a16:colId xmlns="" xmlns:a16="http://schemas.microsoft.com/office/drawing/2014/main" val="20000"/>
                    </a:ext>
                  </a:extLst>
                </a:gridCol>
                <a:gridCol w="1828800">
                  <a:extLst>
                    <a:ext uri="{9D8B030D-6E8A-4147-A177-3AD203B41FA5}">
                      <a16:colId xmlns="" xmlns:a16="http://schemas.microsoft.com/office/drawing/2014/main" val="20001"/>
                    </a:ext>
                  </a:extLst>
                </a:gridCol>
                <a:gridCol w="152400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600200">
                  <a:extLst>
                    <a:ext uri="{9D8B030D-6E8A-4147-A177-3AD203B41FA5}">
                      <a16:colId xmlns="" xmlns:a16="http://schemas.microsoft.com/office/drawing/2014/main" val="20004"/>
                    </a:ext>
                  </a:extLst>
                </a:gridCol>
                <a:gridCol w="1447800">
                  <a:extLst>
                    <a:ext uri="{9D8B030D-6E8A-4147-A177-3AD203B41FA5}">
                      <a16:colId xmlns="" xmlns:a16="http://schemas.microsoft.com/office/drawing/2014/main" val="20005"/>
                    </a:ext>
                  </a:extLst>
                </a:gridCol>
              </a:tblGrid>
              <a:tr h="552641">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PERÍODO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RC  acumulado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Ajustes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B.I. acumulada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500" b="0" i="0" u="none" strike="noStrike" cap="none" normalizeH="0" baseline="0" dirty="0" smtClean="0">
                          <a:ln>
                            <a:noFill/>
                          </a:ln>
                          <a:solidFill>
                            <a:schemeClr val="tx1"/>
                          </a:solidFill>
                          <a:effectLst>
                            <a:outerShdw blurRad="38100" dist="38100" dir="2700000" algn="tl">
                              <a:srgbClr val="000000"/>
                            </a:outerShdw>
                          </a:effectLst>
                          <a:latin typeface="Arial" charset="0"/>
                        </a:rPr>
                        <a:t>bonificaciones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acumuladas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retenciones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acumuladas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381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 31/03</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150.000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-50.000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smtClean="0">
                          <a:ln>
                            <a:noFill/>
                          </a:ln>
                          <a:solidFill>
                            <a:srgbClr val="0000FF"/>
                          </a:solidFill>
                          <a:effectLst/>
                          <a:latin typeface="Arial" charset="0"/>
                        </a:rPr>
                        <a:t>1.000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44291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 30/09</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300.000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200.000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smtClean="0">
                          <a:ln>
                            <a:noFill/>
                          </a:ln>
                          <a:solidFill>
                            <a:srgbClr val="0000FF"/>
                          </a:solidFill>
                          <a:effectLst/>
                          <a:latin typeface="Arial" charset="0"/>
                        </a:rPr>
                        <a:t>6.000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381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 30/11</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400.000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-150.000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250.000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3.000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9.000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1084312075"/>
      </p:ext>
    </p:extLst>
  </p:cSld>
  <p:clrMapOvr>
    <a:masterClrMapping/>
  </p:clrMapOvr>
  <p:transition/>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3 Marcador de número de diapositiva"/>
          <p:cNvSpPr>
            <a:spLocks noGrp="1"/>
          </p:cNvSpPr>
          <p:nvPr>
            <p:ph type="sldNum" sz="quarter" idx="12"/>
          </p:nvPr>
        </p:nvSpPr>
        <p:spPr>
          <a:xfrm>
            <a:off x="7594600" y="6381750"/>
            <a:ext cx="2311400" cy="476250"/>
          </a:xfrm>
        </p:spPr>
        <p:txBody>
          <a:bodyPr/>
          <a:lstStyle/>
          <a:p>
            <a:pPr>
              <a:defRPr/>
            </a:pPr>
            <a:fld id="{AFBB6473-CA9F-4CA4-906A-30739CFC694F}" type="slidenum">
              <a:rPr lang="es-ES"/>
              <a:pPr>
                <a:defRPr/>
              </a:pPr>
              <a:t>464</a:t>
            </a:fld>
            <a:endParaRPr lang="es-ES" dirty="0"/>
          </a:p>
        </p:txBody>
      </p:sp>
      <p:sp>
        <p:nvSpPr>
          <p:cNvPr id="10243"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graphicFrame>
        <p:nvGraphicFramePr>
          <p:cNvPr id="2569249" name="Group 33"/>
          <p:cNvGraphicFramePr>
            <a:graphicFrameLocks noGrp="1"/>
          </p:cNvGraphicFramePr>
          <p:nvPr>
            <p:extLst/>
          </p:nvPr>
        </p:nvGraphicFramePr>
        <p:xfrm>
          <a:off x="76200" y="3347447"/>
          <a:ext cx="9753600" cy="3096399"/>
        </p:xfrm>
        <a:graphic>
          <a:graphicData uri="http://schemas.openxmlformats.org/drawingml/2006/table">
            <a:tbl>
              <a:tblPr/>
              <a:tblGrid>
                <a:gridCol w="1345192">
                  <a:extLst>
                    <a:ext uri="{9D8B030D-6E8A-4147-A177-3AD203B41FA5}">
                      <a16:colId xmlns="" xmlns:a16="http://schemas.microsoft.com/office/drawing/2014/main" val="20000"/>
                    </a:ext>
                  </a:extLst>
                </a:gridCol>
                <a:gridCol w="1416369">
                  <a:extLst>
                    <a:ext uri="{9D8B030D-6E8A-4147-A177-3AD203B41FA5}">
                      <a16:colId xmlns="" xmlns:a16="http://schemas.microsoft.com/office/drawing/2014/main" val="20001"/>
                    </a:ext>
                  </a:extLst>
                </a:gridCol>
                <a:gridCol w="1048439">
                  <a:extLst>
                    <a:ext uri="{9D8B030D-6E8A-4147-A177-3AD203B41FA5}">
                      <a16:colId xmlns="" xmlns:a16="http://schemas.microsoft.com/office/drawing/2014/main" val="20002"/>
                    </a:ext>
                  </a:extLst>
                </a:gridCol>
                <a:gridCol w="914400">
                  <a:extLst>
                    <a:ext uri="{9D8B030D-6E8A-4147-A177-3AD203B41FA5}">
                      <a16:colId xmlns="" xmlns:a16="http://schemas.microsoft.com/office/drawing/2014/main" val="20003"/>
                    </a:ext>
                  </a:extLst>
                </a:gridCol>
                <a:gridCol w="914400">
                  <a:extLst>
                    <a:ext uri="{9D8B030D-6E8A-4147-A177-3AD203B41FA5}">
                      <a16:colId xmlns="" xmlns:a16="http://schemas.microsoft.com/office/drawing/2014/main" val="20004"/>
                    </a:ext>
                  </a:extLst>
                </a:gridCol>
                <a:gridCol w="1524000">
                  <a:extLst>
                    <a:ext uri="{9D8B030D-6E8A-4147-A177-3AD203B41FA5}">
                      <a16:colId xmlns="" xmlns:a16="http://schemas.microsoft.com/office/drawing/2014/main" val="20005"/>
                    </a:ext>
                  </a:extLst>
                </a:gridCol>
                <a:gridCol w="1219200">
                  <a:extLst>
                    <a:ext uri="{9D8B030D-6E8A-4147-A177-3AD203B41FA5}">
                      <a16:colId xmlns="" xmlns:a16="http://schemas.microsoft.com/office/drawing/2014/main" val="20006"/>
                    </a:ext>
                  </a:extLst>
                </a:gridCol>
                <a:gridCol w="1371600">
                  <a:extLst>
                    <a:ext uri="{9D8B030D-6E8A-4147-A177-3AD203B41FA5}">
                      <a16:colId xmlns="" xmlns:a16="http://schemas.microsoft.com/office/drawing/2014/main" val="20007"/>
                    </a:ext>
                  </a:extLst>
                </a:gridCol>
              </a:tblGrid>
              <a:tr h="76735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PF</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1"/>
                        </a:buClr>
                        <a:buSzPct val="100000"/>
                        <a:buFont typeface="Wingdings" pitchFamily="2" charset="2"/>
                        <a:buChar char="§"/>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1º, 2º y 3º PF: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24% s/ B.I.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menos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err="1" smtClean="0">
                          <a:ln>
                            <a:noFill/>
                          </a:ln>
                          <a:solidFill>
                            <a:schemeClr val="tx1"/>
                          </a:solidFill>
                          <a:effectLst>
                            <a:outerShdw blurRad="38100" dist="38100" dir="2700000" algn="tl">
                              <a:srgbClr val="000000"/>
                            </a:outerShdw>
                          </a:effectLst>
                          <a:latin typeface="Arial" charset="0"/>
                        </a:rPr>
                        <a:t>Bonificacs</a:t>
                      </a: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menos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err="1" smtClean="0">
                          <a:ln>
                            <a:noFill/>
                          </a:ln>
                          <a:solidFill>
                            <a:schemeClr val="tx1"/>
                          </a:solidFill>
                          <a:effectLst>
                            <a:outerShdw blurRad="38100" dist="38100" dir="2700000" algn="tl">
                              <a:srgbClr val="000000"/>
                            </a:outerShdw>
                          </a:effectLst>
                          <a:latin typeface="Arial" charset="0"/>
                        </a:rPr>
                        <a:t>retencion</a:t>
                      </a:r>
                      <a:endPar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err="1" smtClean="0">
                          <a:ln>
                            <a:noFill/>
                          </a:ln>
                          <a:solidFill>
                            <a:schemeClr val="tx1"/>
                          </a:solidFill>
                          <a:effectLst>
                            <a:outerShdw blurRad="38100" dist="38100" dir="2700000" algn="tl">
                              <a:srgbClr val="000000"/>
                            </a:outerShdw>
                          </a:effectLst>
                          <a:latin typeface="Arial" charset="0"/>
                        </a:rPr>
                        <a:t>Resultdo</a:t>
                      </a:r>
                      <a:endPar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sng" strike="noStrike" cap="none" normalizeH="0" baseline="0" dirty="0" smtClean="0">
                          <a:ln>
                            <a:noFill/>
                          </a:ln>
                          <a:solidFill>
                            <a:schemeClr val="tx1"/>
                          </a:solidFill>
                          <a:effectLst>
                            <a:outerShdw blurRad="38100" dist="38100" dir="2700000" algn="tl">
                              <a:srgbClr val="000000"/>
                            </a:outerShdw>
                          </a:effectLst>
                          <a:latin typeface="Arial" charset="0"/>
                        </a:rPr>
                        <a:t>Mínimo</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1º, 2º y 3º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23% s/ R.C.</a:t>
                      </a:r>
                      <a:endParaRPr kumimoji="0" lang="es-ES_tradnl" sz="1400" b="1" i="0" u="sng"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33CC"/>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menos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outerShdw blurRad="38100" dist="38100" dir="2700000" algn="tl">
                              <a:srgbClr val="000000"/>
                            </a:outerShdw>
                          </a:effectLst>
                          <a:latin typeface="Arial" charset="0"/>
                        </a:rPr>
                        <a:t>PF anteriores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rPr>
                        <a:t>importe</a:t>
                      </a:r>
                    </a:p>
                    <a:p>
                      <a:pPr marL="0" marR="0" lvl="0" indent="0" algn="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rPr>
                        <a:t>PF</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567147">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1º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latin typeface="Arial" charset="0"/>
                        </a:rPr>
                        <a:t>1 a 20/abril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24%</a:t>
                      </a:r>
                      <a:r>
                        <a:rPr kumimoji="0" lang="es-ES_tradnl" sz="1400" b="0" i="0" u="none" strike="noStrike" cap="none" normalizeH="0" baseline="0" dirty="0" smtClean="0">
                          <a:ln>
                            <a:noFill/>
                          </a:ln>
                          <a:solidFill>
                            <a:srgbClr val="0000FF"/>
                          </a:solidFill>
                          <a:effectLst/>
                          <a:latin typeface="Arial" charset="0"/>
                        </a:rPr>
                        <a:t> s/ 100.000 =</a:t>
                      </a:r>
                      <a:r>
                        <a:rPr kumimoji="0" lang="es-ES_tradnl" sz="1400" b="1" i="0" u="none" strike="noStrike" cap="none" normalizeH="0" baseline="0" dirty="0" smtClean="0">
                          <a:ln>
                            <a:noFill/>
                          </a:ln>
                          <a:solidFill>
                            <a:srgbClr val="0000FF"/>
                          </a:solidFill>
                          <a:effectLst/>
                          <a:latin typeface="Arial" charset="0"/>
                        </a:rPr>
                        <a:t>24.000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- 1.000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24.000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23%</a:t>
                      </a:r>
                      <a:r>
                        <a:rPr kumimoji="0" lang="es-ES_tradnl" sz="1400" b="0" i="0" u="none" strike="noStrike" cap="none" normalizeH="0" baseline="0" dirty="0" smtClean="0">
                          <a:ln>
                            <a:noFill/>
                          </a:ln>
                          <a:solidFill>
                            <a:srgbClr val="0000FF"/>
                          </a:solidFill>
                          <a:effectLst/>
                          <a:latin typeface="Arial" charset="0"/>
                        </a:rPr>
                        <a:t> s/ 150.000 =</a:t>
                      </a:r>
                      <a:r>
                        <a:rPr kumimoji="0" lang="es-ES_tradnl" sz="1400" b="1" i="0" u="none" strike="noStrike" cap="none" normalizeH="0" baseline="0" dirty="0" smtClean="0">
                          <a:ln>
                            <a:noFill/>
                          </a:ln>
                          <a:solidFill>
                            <a:srgbClr val="0000FF"/>
                          </a:solidFill>
                          <a:effectLst/>
                          <a:latin typeface="Arial" charset="0"/>
                        </a:rPr>
                        <a:t>34.500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34.500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1"/>
                  </a:ext>
                </a:extLst>
              </a:tr>
              <a:tr h="555479">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2º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latin typeface="Arial" charset="0"/>
                        </a:rPr>
                        <a:t>1 a 20/octubre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24%</a:t>
                      </a:r>
                      <a:r>
                        <a:rPr kumimoji="0" lang="es-ES_tradnl" sz="1400" b="0" i="0" u="none" strike="noStrike" cap="none" normalizeH="0" baseline="0" dirty="0" smtClean="0">
                          <a:ln>
                            <a:noFill/>
                          </a:ln>
                          <a:solidFill>
                            <a:srgbClr val="0000FF"/>
                          </a:solidFill>
                          <a:effectLst/>
                          <a:latin typeface="Arial" charset="0"/>
                        </a:rPr>
                        <a:t> s/ 200.000 =</a:t>
                      </a:r>
                      <a:r>
                        <a:rPr kumimoji="0" lang="es-ES_tradnl" sz="1400" b="1" i="0" u="none" strike="noStrike" cap="none" normalizeH="0" baseline="0" dirty="0" smtClean="0">
                          <a:ln>
                            <a:noFill/>
                          </a:ln>
                          <a:solidFill>
                            <a:srgbClr val="0000FF"/>
                          </a:solidFill>
                          <a:effectLst/>
                          <a:latin typeface="Arial" charset="0"/>
                        </a:rPr>
                        <a:t>48.000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- 1.000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- 6.000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41.000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23%</a:t>
                      </a:r>
                      <a:r>
                        <a:rPr kumimoji="0" lang="es-ES_tradnl" sz="1400" b="0" i="0" u="none" strike="noStrike" cap="none" normalizeH="0" baseline="0" dirty="0" smtClean="0">
                          <a:ln>
                            <a:noFill/>
                          </a:ln>
                          <a:solidFill>
                            <a:srgbClr val="0000FF"/>
                          </a:solidFill>
                          <a:effectLst/>
                          <a:latin typeface="Arial" charset="0"/>
                        </a:rPr>
                        <a:t> s/ 300.000 =</a:t>
                      </a:r>
                      <a:r>
                        <a:rPr kumimoji="0" lang="es-ES_tradnl" sz="1400" b="1" i="0" u="none" strike="noStrike" cap="none" normalizeH="0" baseline="0" dirty="0" smtClean="0">
                          <a:ln>
                            <a:noFill/>
                          </a:ln>
                          <a:solidFill>
                            <a:srgbClr val="0000FF"/>
                          </a:solidFill>
                          <a:effectLst/>
                          <a:latin typeface="Arial" charset="0"/>
                        </a:rPr>
                        <a:t>69.000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- 34.500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34.500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2"/>
                  </a:ext>
                </a:extLst>
              </a:tr>
              <a:tr h="567147">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chemeClr val="tx1"/>
                          </a:solidFill>
                          <a:effectLst>
                            <a:outerShdw blurRad="38100" dist="38100" dir="2700000" algn="tl">
                              <a:srgbClr val="000000"/>
                            </a:outerShdw>
                          </a:effectLst>
                          <a:latin typeface="Arial" charset="0"/>
                        </a:rPr>
                        <a:t>3º PF</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0" i="0" u="none" strike="noStrike" cap="none" normalizeH="0" baseline="0" dirty="0" smtClean="0">
                          <a:ln>
                            <a:noFill/>
                          </a:ln>
                          <a:solidFill>
                            <a:schemeClr val="tx1"/>
                          </a:solidFill>
                          <a:effectLst/>
                          <a:latin typeface="Arial" charset="0"/>
                        </a:rPr>
                        <a:t>1 a 20/diciembre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24%</a:t>
                      </a:r>
                      <a:r>
                        <a:rPr kumimoji="0" lang="es-ES_tradnl" sz="1400" b="0" i="0" u="none" strike="noStrike" cap="none" normalizeH="0" baseline="0" dirty="0" smtClean="0">
                          <a:ln>
                            <a:noFill/>
                          </a:ln>
                          <a:solidFill>
                            <a:srgbClr val="0000FF"/>
                          </a:solidFill>
                          <a:effectLst/>
                          <a:latin typeface="Arial" charset="0"/>
                        </a:rPr>
                        <a:t> s/ 250.000 = </a:t>
                      </a:r>
                      <a:r>
                        <a:rPr kumimoji="0" lang="es-ES_tradnl" sz="1400" b="1" i="0" u="none" strike="noStrike" cap="none" normalizeH="0" baseline="0" dirty="0" smtClean="0">
                          <a:ln>
                            <a:noFill/>
                          </a:ln>
                          <a:solidFill>
                            <a:srgbClr val="0000FF"/>
                          </a:solidFill>
                          <a:effectLst/>
                          <a:latin typeface="Arial" charset="0"/>
                        </a:rPr>
                        <a:t>60.000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- 3.000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- 9.000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48.000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23%</a:t>
                      </a:r>
                      <a:r>
                        <a:rPr kumimoji="0" lang="es-ES_tradnl" sz="1400" b="0" i="0" u="none" strike="noStrike" cap="none" normalizeH="0" baseline="0" dirty="0" smtClean="0">
                          <a:ln>
                            <a:noFill/>
                          </a:ln>
                          <a:solidFill>
                            <a:srgbClr val="0000FF"/>
                          </a:solidFill>
                          <a:effectLst/>
                          <a:latin typeface="Arial" charset="0"/>
                        </a:rPr>
                        <a:t> s/ 400.000 = </a:t>
                      </a:r>
                      <a:r>
                        <a:rPr kumimoji="0" lang="es-ES_tradnl" sz="1400" b="1" i="0" u="none" strike="noStrike" cap="none" normalizeH="0" baseline="0" dirty="0" smtClean="0">
                          <a:ln>
                            <a:noFill/>
                          </a:ln>
                          <a:solidFill>
                            <a:srgbClr val="0000FF"/>
                          </a:solidFill>
                          <a:effectLst/>
                          <a:latin typeface="Arial" charset="0"/>
                        </a:rPr>
                        <a:t>92.000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- 69.000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23.000</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377364">
                <a:tc gridSpan="7">
                  <a:txBody>
                    <a:bodyPr/>
                    <a:lstStyle/>
                    <a:p>
                      <a:pPr algn="r">
                        <a:defRPr/>
                      </a:pPr>
                      <a:r>
                        <a:rPr lang="es-ES_tradnl" sz="1400" b="1" dirty="0" smtClean="0">
                          <a:solidFill>
                            <a:srgbClr val="0000FF"/>
                          </a:solidFill>
                          <a:effectLst/>
                          <a:latin typeface="Arial" charset="0"/>
                          <a:cs typeface="+mn-cs"/>
                        </a:rPr>
                        <a:t>TOTAL PF=</a:t>
                      </a:r>
                      <a:endParaRPr lang="es-ES_tradnl" sz="1400" b="1" dirty="0">
                        <a:solidFill>
                          <a:srgbClr val="0000FF"/>
                        </a:solidFill>
                        <a:effectLst/>
                        <a:latin typeface="Arial" charset="0"/>
                        <a:cs typeface="+mn-cs"/>
                      </a:endParaRPr>
                    </a:p>
                  </a:txBody>
                  <a:tcPr anchor="b"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s-ES"/>
                    </a:p>
                  </a:txBody>
                  <a:tcPr/>
                </a:tc>
                <a:tc hMerge="1">
                  <a:txBody>
                    <a:bodyPr/>
                    <a:lstStyle/>
                    <a:p>
                      <a:endParaRPr lang="es-ES"/>
                    </a:p>
                  </a:txBody>
                  <a:tcPr/>
                </a:tc>
                <a:tc hMerge="1">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0000FF"/>
                          </a:solidFill>
                          <a:effectLst/>
                          <a:latin typeface="Arial" charset="0"/>
                        </a:rPr>
                        <a:t> 92.000</a:t>
                      </a:r>
                    </a:p>
                  </a:txBody>
                  <a:tcPr anchor="b"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4"/>
                  </a:ext>
                </a:extLst>
              </a:tr>
            </a:tbl>
          </a:graphicData>
        </a:graphic>
      </p:graphicFrame>
      <p:cxnSp>
        <p:nvCxnSpPr>
          <p:cNvPr id="12" name="11 Conector recto de flecha"/>
          <p:cNvCxnSpPr/>
          <p:nvPr/>
        </p:nvCxnSpPr>
        <p:spPr bwMode="auto">
          <a:xfrm flipH="1">
            <a:off x="7772400" y="4419600"/>
            <a:ext cx="1066800" cy="457200"/>
          </a:xfrm>
          <a:prstGeom prst="straightConnector1">
            <a:avLst/>
          </a:prstGeom>
          <a:noFill/>
          <a:ln w="19050" cap="flat" cmpd="sng" algn="ctr">
            <a:solidFill>
              <a:srgbClr val="0000FF"/>
            </a:solidFill>
            <a:prstDash val="solid"/>
            <a:round/>
            <a:headEnd type="none" w="med" len="med"/>
            <a:tailEnd type="arrow"/>
          </a:ln>
          <a:effectLst/>
        </p:spPr>
      </p:cxnSp>
      <p:cxnSp>
        <p:nvCxnSpPr>
          <p:cNvPr id="13" name="12 Conector recto de flecha"/>
          <p:cNvCxnSpPr/>
          <p:nvPr/>
        </p:nvCxnSpPr>
        <p:spPr bwMode="auto">
          <a:xfrm flipH="1">
            <a:off x="8001000" y="5029200"/>
            <a:ext cx="838200" cy="533400"/>
          </a:xfrm>
          <a:prstGeom prst="straightConnector1">
            <a:avLst/>
          </a:prstGeom>
          <a:noFill/>
          <a:ln w="19050" cap="flat" cmpd="sng" algn="ctr">
            <a:solidFill>
              <a:srgbClr val="0000FF"/>
            </a:solidFill>
            <a:prstDash val="solid"/>
            <a:round/>
            <a:headEnd type="none" w="med" len="med"/>
            <a:tailEnd type="arrow"/>
          </a:ln>
          <a:effectLst/>
        </p:spPr>
      </p:cxnSp>
      <p:cxnSp>
        <p:nvCxnSpPr>
          <p:cNvPr id="14" name="13 Conector recto de flecha"/>
          <p:cNvCxnSpPr/>
          <p:nvPr/>
        </p:nvCxnSpPr>
        <p:spPr bwMode="auto">
          <a:xfrm flipH="1">
            <a:off x="7848600" y="4572000"/>
            <a:ext cx="1143000" cy="914400"/>
          </a:xfrm>
          <a:prstGeom prst="straightConnector1">
            <a:avLst/>
          </a:prstGeom>
          <a:noFill/>
          <a:ln w="19050" cap="flat" cmpd="sng" algn="ctr">
            <a:solidFill>
              <a:srgbClr val="0000FF"/>
            </a:solidFill>
            <a:prstDash val="solid"/>
            <a:round/>
            <a:headEnd type="none" w="med" len="med"/>
            <a:tailEnd type="arrow"/>
          </a:ln>
          <a:effectLst/>
        </p:spPr>
      </p:cxnSp>
      <p:sp>
        <p:nvSpPr>
          <p:cNvPr id="19" name="Text Box 3"/>
          <p:cNvSpPr txBox="1">
            <a:spLocks noChangeArrowheads="1"/>
          </p:cNvSpPr>
          <p:nvPr/>
        </p:nvSpPr>
        <p:spPr bwMode="auto">
          <a:xfrm>
            <a:off x="0" y="0"/>
            <a:ext cx="9906000" cy="461665"/>
          </a:xfrm>
          <a:prstGeom prst="rect">
            <a:avLst/>
          </a:prstGeom>
          <a:solidFill>
            <a:srgbClr val="FF0000"/>
          </a:solidFill>
          <a:ln w="9525">
            <a:noFill/>
            <a:miter lim="800000"/>
            <a:headEnd/>
            <a:tailEnd/>
          </a:ln>
        </p:spPr>
        <p:txBody>
          <a:bodyPr>
            <a:spAutoFit/>
          </a:bodyPr>
          <a:lstStyle/>
          <a:p>
            <a:pPr algn="ctr">
              <a:spcBef>
                <a:spcPct val="50000"/>
              </a:spcBef>
            </a:pPr>
            <a:r>
              <a:rPr lang="es-ES" sz="2400" dirty="0" smtClean="0"/>
              <a:t>2ª </a:t>
            </a:r>
            <a:r>
              <a:rPr lang="es-ES" sz="2200" dirty="0" smtClean="0"/>
              <a:t>Modalidad de PF. </a:t>
            </a:r>
            <a:r>
              <a:rPr lang="es-ES" sz="2200" u="sng" dirty="0" smtClean="0"/>
              <a:t>EJEMPLO-desde 2017 </a:t>
            </a:r>
            <a:r>
              <a:rPr lang="es-ES_tradnl" sz="2200" u="sng" dirty="0" smtClean="0">
                <a:solidFill>
                  <a:srgbClr val="FFFF99"/>
                </a:solidFill>
                <a:latin typeface="Arial" charset="0"/>
              </a:rPr>
              <a:t>INCN ≥ 10.000.000 €</a:t>
            </a:r>
            <a:r>
              <a:rPr lang="es-ES" sz="2200" u="sng" dirty="0" smtClean="0">
                <a:solidFill>
                  <a:srgbClr val="FFFF99"/>
                </a:solidFill>
              </a:rPr>
              <a:t> </a:t>
            </a:r>
            <a:endParaRPr lang="es-ES" sz="2200" u="sng" dirty="0">
              <a:solidFill>
                <a:srgbClr val="FFFF99"/>
              </a:solidFill>
            </a:endParaRPr>
          </a:p>
        </p:txBody>
      </p:sp>
      <p:graphicFrame>
        <p:nvGraphicFramePr>
          <p:cNvPr id="10" name="Group 84"/>
          <p:cNvGraphicFramePr>
            <a:graphicFrameLocks noGrp="1"/>
          </p:cNvGraphicFramePr>
          <p:nvPr/>
        </p:nvGraphicFramePr>
        <p:xfrm>
          <a:off x="228600" y="533400"/>
          <a:ext cx="9448800" cy="396240"/>
        </p:xfrm>
        <a:graphic>
          <a:graphicData uri="http://schemas.openxmlformats.org/drawingml/2006/table">
            <a:tbl>
              <a:tblPr/>
              <a:tblGrid>
                <a:gridCol w="9448800">
                  <a:extLst>
                    <a:ext uri="{9D8B030D-6E8A-4147-A177-3AD203B41FA5}">
                      <a16:colId xmlns="" xmlns:a16="http://schemas.microsoft.com/office/drawing/2014/main" val="20000"/>
                    </a:ext>
                  </a:extLst>
                </a:gridCol>
              </a:tblGrid>
              <a:tr h="3048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s-ES_tradnl" sz="2000" b="1" i="0" u="sng" strike="noStrike" cap="none" normalizeH="0" baseline="0" dirty="0" smtClean="0">
                          <a:ln>
                            <a:noFill/>
                          </a:ln>
                          <a:solidFill>
                            <a:srgbClr val="CCFF33"/>
                          </a:solidFill>
                          <a:effectLst/>
                          <a:latin typeface="Arial" charset="0"/>
                        </a:rPr>
                        <a:t>Sí</a:t>
                      </a:r>
                      <a:r>
                        <a:rPr kumimoji="0" lang="es-ES_tradnl" sz="2000" b="1" i="0" u="none" strike="noStrike" cap="none" normalizeH="0" baseline="0" dirty="0" smtClean="0">
                          <a:ln>
                            <a:noFill/>
                          </a:ln>
                          <a:solidFill>
                            <a:srgbClr val="CCFF33"/>
                          </a:solidFill>
                          <a:effectLst/>
                          <a:latin typeface="Arial" charset="0"/>
                        </a:rPr>
                        <a:t> SE APLICA LÍMITE MÍNIMO. INCN ≥ 10.000.000 €.  Para todos PF de 2017</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33CC"/>
                    </a:solidFill>
                  </a:tcPr>
                </a:tc>
                <a:extLst>
                  <a:ext uri="{0D108BD9-81ED-4DB2-BD59-A6C34878D82A}">
                    <a16:rowId xmlns="" xmlns:a16="http://schemas.microsoft.com/office/drawing/2014/main" val="10000"/>
                  </a:ext>
                </a:extLst>
              </a:tr>
            </a:tbl>
          </a:graphicData>
        </a:graphic>
      </p:graphicFrame>
      <p:graphicFrame>
        <p:nvGraphicFramePr>
          <p:cNvPr id="11" name="Group 6"/>
          <p:cNvGraphicFramePr>
            <a:graphicFrameLocks noGrp="1"/>
          </p:cNvGraphicFramePr>
          <p:nvPr>
            <p:extLst/>
          </p:nvPr>
        </p:nvGraphicFramePr>
        <p:xfrm>
          <a:off x="228600" y="1138999"/>
          <a:ext cx="9372600" cy="1832801"/>
        </p:xfrm>
        <a:graphic>
          <a:graphicData uri="http://schemas.openxmlformats.org/drawingml/2006/table">
            <a:tbl>
              <a:tblPr/>
              <a:tblGrid>
                <a:gridCol w="1295400">
                  <a:extLst>
                    <a:ext uri="{9D8B030D-6E8A-4147-A177-3AD203B41FA5}">
                      <a16:colId xmlns="" xmlns:a16="http://schemas.microsoft.com/office/drawing/2014/main" val="20000"/>
                    </a:ext>
                  </a:extLst>
                </a:gridCol>
                <a:gridCol w="1828800">
                  <a:extLst>
                    <a:ext uri="{9D8B030D-6E8A-4147-A177-3AD203B41FA5}">
                      <a16:colId xmlns="" xmlns:a16="http://schemas.microsoft.com/office/drawing/2014/main" val="20001"/>
                    </a:ext>
                  </a:extLst>
                </a:gridCol>
                <a:gridCol w="1524000">
                  <a:extLst>
                    <a:ext uri="{9D8B030D-6E8A-4147-A177-3AD203B41FA5}">
                      <a16:colId xmlns="" xmlns:a16="http://schemas.microsoft.com/office/drawing/2014/main" val="20002"/>
                    </a:ext>
                  </a:extLst>
                </a:gridCol>
                <a:gridCol w="1676400">
                  <a:extLst>
                    <a:ext uri="{9D8B030D-6E8A-4147-A177-3AD203B41FA5}">
                      <a16:colId xmlns="" xmlns:a16="http://schemas.microsoft.com/office/drawing/2014/main" val="20003"/>
                    </a:ext>
                  </a:extLst>
                </a:gridCol>
                <a:gridCol w="1600200">
                  <a:extLst>
                    <a:ext uri="{9D8B030D-6E8A-4147-A177-3AD203B41FA5}">
                      <a16:colId xmlns="" xmlns:a16="http://schemas.microsoft.com/office/drawing/2014/main" val="20004"/>
                    </a:ext>
                  </a:extLst>
                </a:gridCol>
                <a:gridCol w="1447800">
                  <a:extLst>
                    <a:ext uri="{9D8B030D-6E8A-4147-A177-3AD203B41FA5}">
                      <a16:colId xmlns="" xmlns:a16="http://schemas.microsoft.com/office/drawing/2014/main" val="20005"/>
                    </a:ext>
                  </a:extLst>
                </a:gridCol>
              </a:tblGrid>
              <a:tr h="552641">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PERÍODO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RC  acumulado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Ajustes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B.I. acumulada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500" b="0" i="0" u="none" strike="noStrike" cap="none" normalizeH="0" baseline="0" dirty="0" smtClean="0">
                          <a:ln>
                            <a:noFill/>
                          </a:ln>
                          <a:solidFill>
                            <a:schemeClr val="tx1"/>
                          </a:solidFill>
                          <a:effectLst>
                            <a:outerShdw blurRad="38100" dist="38100" dir="2700000" algn="tl">
                              <a:srgbClr val="000000"/>
                            </a:outerShdw>
                          </a:effectLst>
                          <a:latin typeface="Arial" charset="0"/>
                        </a:rPr>
                        <a:t>bonificaciones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acumuladas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retenciones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acumuladas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381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 31/03</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150.000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-50.000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smtClean="0">
                          <a:ln>
                            <a:noFill/>
                          </a:ln>
                          <a:solidFill>
                            <a:srgbClr val="0000FF"/>
                          </a:solidFill>
                          <a:effectLst/>
                          <a:latin typeface="Arial" charset="0"/>
                        </a:rPr>
                        <a:t>1.000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44291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 30/09</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300.000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200.000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smtClean="0">
                          <a:ln>
                            <a:noFill/>
                          </a:ln>
                          <a:solidFill>
                            <a:srgbClr val="0000FF"/>
                          </a:solidFill>
                          <a:effectLst/>
                          <a:latin typeface="Arial" charset="0"/>
                        </a:rPr>
                        <a:t>6.000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381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charset="0"/>
                        </a:rPr>
                        <a:t>A 30/11</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400.000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-150.000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250.000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3.000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0" i="0" u="none" strike="noStrike" cap="none" normalizeH="0" baseline="0" dirty="0" smtClean="0">
                          <a:ln>
                            <a:noFill/>
                          </a:ln>
                          <a:solidFill>
                            <a:srgbClr val="0000FF"/>
                          </a:solidFill>
                          <a:effectLst/>
                          <a:latin typeface="Arial" charset="0"/>
                        </a:rPr>
                        <a:t>9.000</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1188493792"/>
      </p:ext>
    </p:extLst>
  </p:cSld>
  <p:clrMapOvr>
    <a:masterClrMapping/>
  </p:clrMapOvr>
  <p:transition/>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465</a:t>
            </a:fld>
            <a:endParaRPr lang="es-ES" dirty="0"/>
          </a:p>
        </p:txBody>
      </p:sp>
      <p:sp>
        <p:nvSpPr>
          <p:cNvPr id="64516"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 sz="2800" u="sng" dirty="0" smtClean="0">
                <a:solidFill>
                  <a:srgbClr val="FFFF00"/>
                </a:solidFill>
                <a:latin typeface="+mj-lt"/>
              </a:rPr>
              <a:t>Se </a:t>
            </a:r>
            <a:r>
              <a:rPr lang="es-ES" sz="2800" u="sng" dirty="0">
                <a:solidFill>
                  <a:srgbClr val="FFFF00"/>
                </a:solidFill>
                <a:latin typeface="+mj-lt"/>
              </a:rPr>
              <a:t>acepta </a:t>
            </a:r>
            <a:r>
              <a:rPr lang="es-ES" sz="2800" u="sng" dirty="0" smtClean="0">
                <a:solidFill>
                  <a:srgbClr val="FFFF00"/>
                </a:solidFill>
                <a:latin typeface="+mj-lt"/>
              </a:rPr>
              <a:t>cuestión </a:t>
            </a:r>
            <a:r>
              <a:rPr lang="es-ES" sz="2800" u="sng" dirty="0">
                <a:solidFill>
                  <a:srgbClr val="FFFF00"/>
                </a:solidFill>
                <a:latin typeface="+mj-lt"/>
              </a:rPr>
              <a:t>de inconstitucionalidad</a:t>
            </a:r>
            <a:r>
              <a:rPr lang="es-ES_tradnl" sz="2800" dirty="0" smtClean="0">
                <a:solidFill>
                  <a:srgbClr val="FFFF00"/>
                </a:solidFill>
                <a:latin typeface="+mj-lt"/>
              </a:rPr>
              <a:t> </a:t>
            </a:r>
            <a:endParaRPr lang="es-ES" sz="2800" dirty="0">
              <a:solidFill>
                <a:srgbClr val="FFFF00"/>
              </a:solidFill>
              <a:latin typeface="+mj-lt"/>
            </a:endParaRPr>
          </a:p>
        </p:txBody>
      </p:sp>
      <p:sp>
        <p:nvSpPr>
          <p:cNvPr id="64517" name="Text Box 3"/>
          <p:cNvSpPr txBox="1">
            <a:spLocks noChangeArrowheads="1"/>
          </p:cNvSpPr>
          <p:nvPr/>
        </p:nvSpPr>
        <p:spPr bwMode="auto">
          <a:xfrm>
            <a:off x="0" y="548680"/>
            <a:ext cx="9906000" cy="646331"/>
          </a:xfrm>
          <a:prstGeom prst="rect">
            <a:avLst/>
          </a:prstGeom>
          <a:solidFill>
            <a:srgbClr val="CCFFFF"/>
          </a:solidFill>
          <a:ln w="9525">
            <a:noFill/>
            <a:miter lim="800000"/>
            <a:headEnd/>
            <a:tailEnd/>
          </a:ln>
        </p:spPr>
        <p:txBody>
          <a:bodyPr>
            <a:spAutoFit/>
          </a:bodyPr>
          <a:lstStyle/>
          <a:p>
            <a:pPr marL="742950" indent="-742950">
              <a:spcBef>
                <a:spcPct val="50000"/>
              </a:spcBef>
              <a:buFont typeface="Wingdings" panose="05000000000000000000" pitchFamily="2" charset="2"/>
              <a:buChar char="ü"/>
            </a:pPr>
            <a:r>
              <a:rPr lang="es-ES_tradnl" sz="1800" dirty="0" smtClean="0">
                <a:solidFill>
                  <a:srgbClr val="FF00FF"/>
                </a:solidFill>
                <a:latin typeface="+mn-lt"/>
              </a:rPr>
              <a:t>Real Decreto-ley 2/2016</a:t>
            </a:r>
            <a:r>
              <a:rPr lang="es-ES_tradnl" sz="1800" dirty="0" smtClean="0">
                <a:solidFill>
                  <a:srgbClr val="0000FF"/>
                </a:solidFill>
                <a:latin typeface="+mn-lt"/>
              </a:rPr>
              <a:t> (BOE de 30-09-2016)</a:t>
            </a:r>
            <a:r>
              <a:rPr lang="es-ES_tradnl" sz="1800" dirty="0" smtClean="0">
                <a:solidFill>
                  <a:srgbClr val="000066"/>
                </a:solidFill>
                <a:latin typeface="+mn-lt"/>
              </a:rPr>
              <a:t>: </a:t>
            </a:r>
            <a:r>
              <a:rPr lang="es-ES_tradnl" sz="1800" dirty="0" smtClean="0">
                <a:solidFill>
                  <a:srgbClr val="FF0000"/>
                </a:solidFill>
                <a:latin typeface="+mn-lt"/>
              </a:rPr>
              <a:t>nueva DA 14ª</a:t>
            </a:r>
            <a:r>
              <a:rPr lang="es-ES_tradnl" sz="1800" dirty="0" smtClean="0">
                <a:solidFill>
                  <a:srgbClr val="000066"/>
                </a:solidFill>
                <a:latin typeface="+mn-lt"/>
              </a:rPr>
              <a:t> </a:t>
            </a:r>
            <a:r>
              <a:rPr lang="es-ES_tradnl" sz="1800" dirty="0" smtClean="0">
                <a:solidFill>
                  <a:srgbClr val="FF0000"/>
                </a:solidFill>
                <a:latin typeface="+mn-lt"/>
              </a:rPr>
              <a:t>LIS</a:t>
            </a:r>
            <a:r>
              <a:rPr lang="es-ES" sz="1800" dirty="0" smtClean="0">
                <a:solidFill>
                  <a:srgbClr val="FF0000"/>
                </a:solidFill>
                <a:latin typeface="+mn-lt"/>
              </a:rPr>
              <a:t>.</a:t>
            </a:r>
            <a:r>
              <a:rPr lang="es-ES" sz="1800" dirty="0" smtClean="0">
                <a:solidFill>
                  <a:srgbClr val="000066"/>
                </a:solidFill>
                <a:latin typeface="+mn-lt"/>
              </a:rPr>
              <a:t> </a:t>
            </a:r>
          </a:p>
          <a:p>
            <a:pPr indent="-742950">
              <a:spcBef>
                <a:spcPts val="0"/>
              </a:spcBef>
              <a:buFont typeface="Wingdings" panose="05000000000000000000" pitchFamily="2" charset="2"/>
              <a:buChar char="ü"/>
            </a:pPr>
            <a:r>
              <a:rPr lang="es-ES" sz="1800" dirty="0" smtClean="0">
                <a:solidFill>
                  <a:srgbClr val="0000FF"/>
                </a:solidFill>
                <a:latin typeface="+mn-lt"/>
              </a:rPr>
              <a:t>Afecta </a:t>
            </a:r>
            <a:r>
              <a:rPr lang="es-ES" sz="1800" dirty="0">
                <a:solidFill>
                  <a:srgbClr val="0000FF"/>
                </a:solidFill>
                <a:latin typeface="+mn-lt"/>
              </a:rPr>
              <a:t>a la 2ª </a:t>
            </a:r>
            <a:r>
              <a:rPr lang="es-ES" sz="1800" dirty="0" smtClean="0">
                <a:solidFill>
                  <a:srgbClr val="0000FF"/>
                </a:solidFill>
                <a:latin typeface="+mn-lt"/>
              </a:rPr>
              <a:t>modalidad </a:t>
            </a:r>
            <a:r>
              <a:rPr lang="es-ES" sz="1800" dirty="0">
                <a:solidFill>
                  <a:srgbClr val="0000FF"/>
                </a:solidFill>
                <a:latin typeface="+mn-lt"/>
              </a:rPr>
              <a:t>de PF </a:t>
            </a:r>
            <a:r>
              <a:rPr lang="es-ES_tradnl" sz="1800" dirty="0">
                <a:solidFill>
                  <a:srgbClr val="0000FF"/>
                </a:solidFill>
                <a:latin typeface="+mn-lt"/>
              </a:rPr>
              <a:t>Cuando INCN ≥ 10.000.000 €</a:t>
            </a:r>
            <a:endParaRPr lang="es-ES" sz="1800" u="sng" dirty="0">
              <a:solidFill>
                <a:srgbClr val="000066"/>
              </a:solidFill>
              <a:latin typeface="+mn-lt"/>
            </a:endParaRPr>
          </a:p>
        </p:txBody>
      </p:sp>
      <p:graphicFrame>
        <p:nvGraphicFramePr>
          <p:cNvPr id="7" name="Tabla 6"/>
          <p:cNvGraphicFramePr>
            <a:graphicFrameLocks noGrp="1"/>
          </p:cNvGraphicFramePr>
          <p:nvPr>
            <p:extLst>
              <p:ext uri="{D42A27DB-BD31-4B8C-83A1-F6EECF244321}">
                <p14:modId xmlns="" xmlns:p14="http://schemas.microsoft.com/office/powerpoint/2010/main" val="3210678379"/>
              </p:ext>
            </p:extLst>
          </p:nvPr>
        </p:nvGraphicFramePr>
        <p:xfrm>
          <a:off x="116760" y="1340768"/>
          <a:ext cx="9660776" cy="4389120"/>
        </p:xfrm>
        <a:graphic>
          <a:graphicData uri="http://schemas.openxmlformats.org/drawingml/2006/table">
            <a:tbl>
              <a:tblPr firstRow="1" bandRow="1">
                <a:tableStyleId>{5C22544A-7EE6-4342-B048-85BDC9FD1C3A}</a:tableStyleId>
              </a:tblPr>
              <a:tblGrid>
                <a:gridCol w="9660776">
                  <a:extLst>
                    <a:ext uri="{9D8B030D-6E8A-4147-A177-3AD203B41FA5}">
                      <a16:colId xmlns="" xmlns:a16="http://schemas.microsoft.com/office/drawing/2014/main" val="193500059"/>
                    </a:ext>
                  </a:extLst>
                </a:gridCol>
              </a:tblGrid>
              <a:tr h="288032">
                <a:tc>
                  <a:txBody>
                    <a:bodyPr/>
                    <a:lstStyle/>
                    <a:p>
                      <a:pPr marL="342900" lvl="0" indent="-342900" algn="ctr">
                        <a:buFont typeface="Wingdings" panose="05000000000000000000" pitchFamily="2" charset="2"/>
                        <a:buChar char="q"/>
                      </a:pPr>
                      <a:r>
                        <a:rPr lang="es-ES" sz="2000" dirty="0" smtClean="0">
                          <a:solidFill>
                            <a:srgbClr val="FFFF00"/>
                          </a:solidFill>
                        </a:rPr>
                        <a:t>Se acepta cuestión de </a:t>
                      </a:r>
                      <a:r>
                        <a:rPr lang="es-ES" sz="2000" u="sng" dirty="0" smtClean="0">
                          <a:solidFill>
                            <a:srgbClr val="FFFF00"/>
                          </a:solidFill>
                        </a:rPr>
                        <a:t>inconstitucionalidad</a:t>
                      </a:r>
                      <a:r>
                        <a:rPr lang="es-ES_tradnl" sz="2000" kern="1200" dirty="0" smtClean="0">
                          <a:solidFill>
                            <a:srgbClr val="FFFF00"/>
                          </a:solidFill>
                          <a:effectLst/>
                          <a:latin typeface="+mn-lt"/>
                          <a:ea typeface="+mn-ea"/>
                          <a:cs typeface="+mn-cs"/>
                        </a:rPr>
                        <a:t>: </a:t>
                      </a: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863236019"/>
                  </a:ext>
                </a:extLst>
              </a:tr>
              <a:tr h="2788919">
                <a:tc>
                  <a:txBody>
                    <a:bodyPr/>
                    <a:lstStyle/>
                    <a:p>
                      <a:pPr marL="342900" indent="-342900">
                        <a:buFont typeface="Wingdings" panose="05000000000000000000" pitchFamily="2" charset="2"/>
                        <a:buChar char="v"/>
                      </a:pPr>
                      <a:r>
                        <a:rPr lang="es-ES" sz="1600" kern="1200" dirty="0" smtClean="0">
                          <a:solidFill>
                            <a:srgbClr val="0000FF"/>
                          </a:solidFill>
                          <a:effectLst/>
                          <a:latin typeface="+mn-lt"/>
                          <a:ea typeface="+mn-ea"/>
                          <a:cs typeface="+mn-cs"/>
                        </a:rPr>
                        <a:t>Según ha publicado el 16 de abril de 2019 mediante la correspondiente nota de prensa, el </a:t>
                      </a:r>
                      <a:r>
                        <a:rPr lang="es-ES" sz="1600" b="1" u="sng" kern="1200" dirty="0" smtClean="0">
                          <a:solidFill>
                            <a:srgbClr val="FF0000"/>
                          </a:solidFill>
                          <a:effectLst/>
                          <a:latin typeface="+mn-lt"/>
                          <a:ea typeface="+mn-ea"/>
                          <a:cs typeface="+mn-cs"/>
                        </a:rPr>
                        <a:t>Tribunal Constitucional</a:t>
                      </a:r>
                      <a:r>
                        <a:rPr lang="es-ES" sz="1600" kern="1200" dirty="0" smtClean="0">
                          <a:solidFill>
                            <a:srgbClr val="0000FF"/>
                          </a:solidFill>
                          <a:effectLst/>
                          <a:latin typeface="+mn-lt"/>
                          <a:ea typeface="+mn-ea"/>
                          <a:cs typeface="+mn-cs"/>
                        </a:rPr>
                        <a:t>, </a:t>
                      </a:r>
                      <a:r>
                        <a:rPr lang="es-ES" sz="1600" b="1" u="sng" kern="1200" dirty="0" smtClean="0">
                          <a:solidFill>
                            <a:srgbClr val="0000FF"/>
                          </a:solidFill>
                          <a:effectLst/>
                          <a:latin typeface="+mn-lt"/>
                          <a:ea typeface="+mn-ea"/>
                          <a:cs typeface="+mn-cs"/>
                        </a:rPr>
                        <a:t>ha admitido a trámite </a:t>
                      </a:r>
                      <a:r>
                        <a:rPr lang="es-ES" sz="1600" u="sng" kern="1200" dirty="0" smtClean="0">
                          <a:solidFill>
                            <a:srgbClr val="0000FF"/>
                          </a:solidFill>
                          <a:effectLst/>
                          <a:latin typeface="+mn-lt"/>
                          <a:ea typeface="+mn-ea"/>
                          <a:cs typeface="+mn-cs"/>
                        </a:rPr>
                        <a:t>la solicitud que le llegó desde la </a:t>
                      </a:r>
                      <a:r>
                        <a:rPr lang="es-ES" sz="1600" b="1" u="sng" kern="1200" dirty="0" smtClean="0">
                          <a:solidFill>
                            <a:srgbClr val="0000FF"/>
                          </a:solidFill>
                          <a:effectLst/>
                          <a:latin typeface="+mn-lt"/>
                          <a:ea typeface="+mn-ea"/>
                          <a:cs typeface="+mn-cs"/>
                        </a:rPr>
                        <a:t>Audiencia Nacional </a:t>
                      </a:r>
                      <a:r>
                        <a:rPr lang="es-ES" sz="1600" u="sng" kern="1200" dirty="0" smtClean="0">
                          <a:solidFill>
                            <a:srgbClr val="0000FF"/>
                          </a:solidFill>
                          <a:effectLst/>
                          <a:latin typeface="+mn-lt"/>
                          <a:ea typeface="+mn-ea"/>
                          <a:cs typeface="+mn-cs"/>
                        </a:rPr>
                        <a:t>y acepta su planteamiento de </a:t>
                      </a:r>
                      <a:r>
                        <a:rPr lang="es-ES" sz="1600" b="1" u="sng" kern="1200" dirty="0" smtClean="0">
                          <a:solidFill>
                            <a:srgbClr val="0000FF"/>
                          </a:solidFill>
                          <a:effectLst/>
                          <a:latin typeface="+mn-lt"/>
                          <a:ea typeface="+mn-ea"/>
                          <a:cs typeface="+mn-cs"/>
                        </a:rPr>
                        <a:t>cuestión de inconstitucionalidad</a:t>
                      </a:r>
                      <a:r>
                        <a:rPr lang="es-ES" sz="1600" kern="1200" dirty="0" smtClean="0">
                          <a:solidFill>
                            <a:srgbClr val="0000FF"/>
                          </a:solidFill>
                          <a:effectLst/>
                          <a:latin typeface="+mn-lt"/>
                          <a:ea typeface="+mn-ea"/>
                          <a:cs typeface="+mn-cs"/>
                        </a:rPr>
                        <a:t>, que le llegó de la mano de sus autos de 14 y 19 de diciembre de 2018, en relación con el artículo único del Real Decreto-ley 2/2016, de 30 de septiembre, por el que se introducen medidas tributarias dirigidas a la reducción del déficit público. Este precepto dio nueva redacción a la disposición adicional decimocuarta (Modificaciones en el régimen legal de los pagos fraccionados) de la Ley 27/2014 (Ley IS). </a:t>
                      </a:r>
                    </a:p>
                    <a:p>
                      <a:pPr marL="342900" indent="-342900">
                        <a:buFont typeface="Wingdings" panose="05000000000000000000" pitchFamily="2" charset="2"/>
                        <a:buChar char="§"/>
                      </a:pPr>
                      <a:r>
                        <a:rPr lang="es-ES" sz="1600" kern="1200" dirty="0" smtClean="0">
                          <a:solidFill>
                            <a:srgbClr val="0000FF"/>
                          </a:solidFill>
                          <a:effectLst/>
                          <a:latin typeface="+mn-lt"/>
                          <a:ea typeface="+mn-ea"/>
                          <a:cs typeface="+mn-cs"/>
                        </a:rPr>
                        <a:t>El Tribunal ordena, asimismo, dar traslado de las actuaciones al Congreso de los Diputados, al Senado, al Gobierno y al Fiscal General del Estado para que puedan personarse en el proceso y formular las alegaciones que consideren convenientes y comunica a la Sección Séptima de la Sala de lo Contencioso de la Audiencia Nacional que el proceso queda suspendido hasta que el Tribunal Constitucional resuelva definitivamente la cuestión planteada.</a:t>
                      </a:r>
                    </a:p>
                    <a:p>
                      <a:pPr marL="342900" indent="-342900">
                        <a:buFont typeface="Wingdings" panose="05000000000000000000" pitchFamily="2" charset="2"/>
                        <a:buChar char="v"/>
                      </a:pPr>
                      <a:endParaRPr lang="es-ES" sz="800" kern="1200" dirty="0" smtClean="0">
                        <a:solidFill>
                          <a:srgbClr val="0000FF"/>
                        </a:solidFill>
                        <a:effectLst/>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600" b="1" kern="1200" dirty="0" smtClean="0">
                          <a:solidFill>
                            <a:srgbClr val="0000FF"/>
                          </a:solidFill>
                          <a:effectLst/>
                          <a:latin typeface="+mn-lt"/>
                          <a:ea typeface="+mn-ea"/>
                          <a:cs typeface="+mn-cs"/>
                        </a:rPr>
                        <a:t>Los </a:t>
                      </a:r>
                      <a:r>
                        <a:rPr lang="es-ES" sz="1600" b="1" u="sng" kern="1200" dirty="0" smtClean="0">
                          <a:solidFill>
                            <a:srgbClr val="FF0000"/>
                          </a:solidFill>
                          <a:effectLst/>
                          <a:latin typeface="+mn-lt"/>
                          <a:ea typeface="+mn-ea"/>
                          <a:cs typeface="+mn-cs"/>
                        </a:rPr>
                        <a:t>argumentos</a:t>
                      </a:r>
                      <a:r>
                        <a:rPr lang="es-ES" sz="1600" b="1" kern="1200" dirty="0" smtClean="0">
                          <a:solidFill>
                            <a:srgbClr val="0000FF"/>
                          </a:solidFill>
                          <a:effectLst/>
                          <a:latin typeface="+mn-lt"/>
                          <a:ea typeface="+mn-ea"/>
                          <a:cs typeface="+mn-cs"/>
                        </a:rPr>
                        <a:t> con que se fundamentó el planteamiento de la cuestión fueron:</a:t>
                      </a:r>
                    </a:p>
                    <a:p>
                      <a:pPr marL="342900" indent="-342900">
                        <a:buFont typeface="Wingdings" panose="05000000000000000000" pitchFamily="2" charset="2"/>
                        <a:buChar char="v"/>
                      </a:pPr>
                      <a:endParaRPr lang="es-ES" sz="800" b="1" kern="1200" dirty="0" smtClean="0">
                        <a:solidFill>
                          <a:srgbClr val="0000FF"/>
                        </a:solidFill>
                        <a:effectLst/>
                        <a:latin typeface="+mn-lt"/>
                        <a:ea typeface="+mn-ea"/>
                        <a:cs typeface="+mn-cs"/>
                      </a:endParaRPr>
                    </a:p>
                    <a:p>
                      <a:pPr marL="342900" indent="-342900">
                        <a:buFont typeface="Wingdings" panose="05000000000000000000" pitchFamily="2" charset="2"/>
                        <a:buChar char="ü"/>
                      </a:pPr>
                      <a:r>
                        <a:rPr lang="es-ES" sz="1600" b="1" kern="1200" dirty="0" smtClean="0">
                          <a:solidFill>
                            <a:srgbClr val="0000FF"/>
                          </a:solidFill>
                          <a:effectLst/>
                          <a:latin typeface="+mn-lt"/>
                          <a:ea typeface="+mn-ea"/>
                          <a:cs typeface="+mn-cs"/>
                        </a:rPr>
                        <a:t>El empleo </a:t>
                      </a:r>
                      <a:r>
                        <a:rPr lang="es-ES" sz="1600" b="1" u="sng" kern="1200" dirty="0" smtClean="0">
                          <a:solidFill>
                            <a:srgbClr val="0000FF"/>
                          </a:solidFill>
                          <a:effectLst/>
                          <a:latin typeface="+mn-lt"/>
                          <a:ea typeface="+mn-ea"/>
                          <a:cs typeface="+mn-cs"/>
                        </a:rPr>
                        <a:t>indebido</a:t>
                      </a:r>
                      <a:r>
                        <a:rPr lang="es-ES" sz="1600" b="1" kern="1200" dirty="0" smtClean="0">
                          <a:solidFill>
                            <a:srgbClr val="0000FF"/>
                          </a:solidFill>
                          <a:effectLst/>
                          <a:latin typeface="+mn-lt"/>
                          <a:ea typeface="+mn-ea"/>
                          <a:cs typeface="+mn-cs"/>
                        </a:rPr>
                        <a:t> de </a:t>
                      </a:r>
                      <a:r>
                        <a:rPr lang="es-ES" sz="1600" b="1" u="none" kern="1200" dirty="0" smtClean="0">
                          <a:solidFill>
                            <a:srgbClr val="0000FF"/>
                          </a:solidFill>
                          <a:effectLst/>
                          <a:latin typeface="+mn-lt"/>
                          <a:ea typeface="+mn-ea"/>
                          <a:cs typeface="+mn-cs"/>
                        </a:rPr>
                        <a:t>la figura </a:t>
                      </a:r>
                      <a:r>
                        <a:rPr lang="es-ES" sz="1600" b="1" u="sng" kern="1200" dirty="0" smtClean="0">
                          <a:solidFill>
                            <a:srgbClr val="0000FF"/>
                          </a:solidFill>
                          <a:effectLst/>
                          <a:latin typeface="+mn-lt"/>
                          <a:ea typeface="+mn-ea"/>
                          <a:cs typeface="+mn-cs"/>
                        </a:rPr>
                        <a:t>del Real Decreto Ley</a:t>
                      </a:r>
                      <a:r>
                        <a:rPr lang="es-ES" sz="1600" b="1" kern="1200" dirty="0" smtClean="0">
                          <a:solidFill>
                            <a:srgbClr val="0000FF"/>
                          </a:solidFill>
                          <a:effectLst/>
                          <a:latin typeface="+mn-lt"/>
                          <a:ea typeface="+mn-ea"/>
                          <a:cs typeface="+mn-cs"/>
                        </a:rPr>
                        <a:t> para regular la materia tributaria</a:t>
                      </a:r>
                    </a:p>
                    <a:p>
                      <a:pPr marL="342900" indent="-342900">
                        <a:buFont typeface="Wingdings" panose="05000000000000000000" pitchFamily="2" charset="2"/>
                        <a:buChar char="ü"/>
                      </a:pPr>
                      <a:r>
                        <a:rPr lang="es-ES" sz="1600" kern="1200" dirty="0" smtClean="0">
                          <a:solidFill>
                            <a:srgbClr val="0000FF"/>
                          </a:solidFill>
                          <a:effectLst/>
                          <a:latin typeface="+mn-lt"/>
                          <a:ea typeface="+mn-ea"/>
                          <a:cs typeface="+mn-cs"/>
                        </a:rPr>
                        <a:t> y </a:t>
                      </a:r>
                      <a:r>
                        <a:rPr lang="es-ES" sz="1600" b="1" kern="1200" dirty="0" smtClean="0">
                          <a:solidFill>
                            <a:srgbClr val="0000FF"/>
                          </a:solidFill>
                          <a:effectLst/>
                          <a:latin typeface="+mn-lt"/>
                          <a:ea typeface="+mn-ea"/>
                          <a:cs typeface="+mn-cs"/>
                        </a:rPr>
                        <a:t>la </a:t>
                      </a:r>
                      <a:r>
                        <a:rPr lang="es-ES" sz="1600" b="1" u="sng" kern="1200" dirty="0" smtClean="0">
                          <a:solidFill>
                            <a:srgbClr val="0000FF"/>
                          </a:solidFill>
                          <a:effectLst/>
                          <a:latin typeface="+mn-lt"/>
                          <a:ea typeface="+mn-ea"/>
                          <a:cs typeface="+mn-cs"/>
                        </a:rPr>
                        <a:t>lesión</a:t>
                      </a:r>
                      <a:r>
                        <a:rPr lang="es-ES" sz="1600" b="1" kern="1200" dirty="0" smtClean="0">
                          <a:solidFill>
                            <a:srgbClr val="0000FF"/>
                          </a:solidFill>
                          <a:effectLst/>
                          <a:latin typeface="+mn-lt"/>
                          <a:ea typeface="+mn-ea"/>
                          <a:cs typeface="+mn-cs"/>
                        </a:rPr>
                        <a:t> del </a:t>
                      </a:r>
                      <a:r>
                        <a:rPr lang="es-ES" sz="1600" b="1" u="sng" kern="1200" dirty="0" smtClean="0">
                          <a:solidFill>
                            <a:srgbClr val="0000FF"/>
                          </a:solidFill>
                          <a:effectLst/>
                          <a:latin typeface="+mn-lt"/>
                          <a:ea typeface="+mn-ea"/>
                          <a:cs typeface="+mn-cs"/>
                        </a:rPr>
                        <a:t>principio de capacidad económica.</a:t>
                      </a:r>
                      <a:endParaRPr lang="es-ES" sz="1600" u="sng" kern="1200" dirty="0">
                        <a:solidFill>
                          <a:srgbClr val="0000FF"/>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542513556"/>
                  </a:ext>
                </a:extLst>
              </a:tr>
            </a:tbl>
          </a:graphicData>
        </a:graphic>
      </p:graphicFrame>
      <p:graphicFrame>
        <p:nvGraphicFramePr>
          <p:cNvPr id="2" name="Tabla 1"/>
          <p:cNvGraphicFramePr>
            <a:graphicFrameLocks noGrp="1"/>
          </p:cNvGraphicFramePr>
          <p:nvPr>
            <p:extLst>
              <p:ext uri="{D42A27DB-BD31-4B8C-83A1-F6EECF244321}">
                <p14:modId xmlns="" xmlns:p14="http://schemas.microsoft.com/office/powerpoint/2010/main" val="2185012479"/>
              </p:ext>
            </p:extLst>
          </p:nvPr>
        </p:nvGraphicFramePr>
        <p:xfrm>
          <a:off x="488504" y="6093296"/>
          <a:ext cx="8712968" cy="640080"/>
        </p:xfrm>
        <a:graphic>
          <a:graphicData uri="http://schemas.openxmlformats.org/drawingml/2006/table">
            <a:tbl>
              <a:tblPr firstRow="1" bandRow="1">
                <a:tableStyleId>{5C22544A-7EE6-4342-B048-85BDC9FD1C3A}</a:tableStyleId>
              </a:tblPr>
              <a:tblGrid>
                <a:gridCol w="8712968">
                  <a:extLst>
                    <a:ext uri="{9D8B030D-6E8A-4147-A177-3AD203B41FA5}">
                      <a16:colId xmlns="" xmlns:a16="http://schemas.microsoft.com/office/drawing/2014/main" val="3741407719"/>
                    </a:ext>
                  </a:extLst>
                </a:gridCol>
              </a:tblGrid>
              <a:tr h="370840">
                <a:tc>
                  <a:txBody>
                    <a:bodyPr/>
                    <a:lstStyle/>
                    <a:p>
                      <a:pPr marL="342900" indent="-342900">
                        <a:buFont typeface="Wingdings" panose="05000000000000000000" pitchFamily="2" charset="2"/>
                        <a:buChar char="Ø"/>
                      </a:pPr>
                      <a:r>
                        <a:rPr lang="es-ES" sz="1800" b="0" kern="1200" dirty="0" smtClean="0">
                          <a:solidFill>
                            <a:schemeClr val="lt1"/>
                          </a:solidFill>
                          <a:effectLst/>
                          <a:latin typeface="+mn-lt"/>
                          <a:ea typeface="+mn-ea"/>
                          <a:cs typeface="+mn-cs"/>
                        </a:rPr>
                        <a:t>Este planteamiento ha sido </a:t>
                      </a:r>
                      <a:r>
                        <a:rPr lang="es-ES" sz="1800" b="1" u="sng" kern="1200" dirty="0" smtClean="0">
                          <a:solidFill>
                            <a:srgbClr val="FFFF00"/>
                          </a:solidFill>
                          <a:effectLst/>
                          <a:latin typeface="+mn-lt"/>
                          <a:ea typeface="+mn-ea"/>
                          <a:cs typeface="+mn-cs"/>
                        </a:rPr>
                        <a:t>rechazado</a:t>
                      </a:r>
                      <a:r>
                        <a:rPr lang="es-ES" sz="1800" b="0" kern="1200" dirty="0" smtClean="0">
                          <a:solidFill>
                            <a:srgbClr val="FFFF00"/>
                          </a:solidFill>
                          <a:effectLst/>
                          <a:latin typeface="+mn-lt"/>
                          <a:ea typeface="+mn-ea"/>
                          <a:cs typeface="+mn-cs"/>
                        </a:rPr>
                        <a:t> </a:t>
                      </a:r>
                      <a:r>
                        <a:rPr lang="es-ES" sz="1800" b="1" u="sng" kern="1200" dirty="0" smtClean="0">
                          <a:solidFill>
                            <a:srgbClr val="FFFF00"/>
                          </a:solidFill>
                          <a:effectLst/>
                          <a:latin typeface="+mn-lt"/>
                          <a:ea typeface="+mn-ea"/>
                          <a:cs typeface="+mn-cs"/>
                        </a:rPr>
                        <a:t>por el Tribunal Supremo</a:t>
                      </a:r>
                      <a:r>
                        <a:rPr lang="es-ES" sz="1800" b="0" kern="1200" dirty="0" smtClean="0">
                          <a:solidFill>
                            <a:schemeClr val="lt1"/>
                          </a:solidFill>
                          <a:effectLst/>
                          <a:latin typeface="+mn-lt"/>
                          <a:ea typeface="+mn-ea"/>
                          <a:cs typeface="+mn-cs"/>
                        </a:rPr>
                        <a:t> mediante su </a:t>
                      </a:r>
                      <a:r>
                        <a:rPr lang="es-ES" sz="1800" b="0" u="sng" kern="1200" dirty="0" smtClean="0">
                          <a:solidFill>
                            <a:schemeClr val="lt1"/>
                          </a:solidFill>
                          <a:effectLst/>
                          <a:latin typeface="+mn-lt"/>
                          <a:ea typeface="+mn-ea"/>
                          <a:cs typeface="+mn-cs"/>
                        </a:rPr>
                        <a:t>auto del 10 de octubre de 2018</a:t>
                      </a:r>
                      <a:endParaRPr lang="es-ES" b="0" u="sng" dirty="0"/>
                    </a:p>
                  </a:txBody>
                  <a:tcPr>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0000CC"/>
                    </a:solidFill>
                  </a:tcPr>
                </a:tc>
                <a:extLst>
                  <a:ext uri="{0D108BD9-81ED-4DB2-BD59-A6C34878D82A}">
                    <a16:rowId xmlns="" xmlns:a16="http://schemas.microsoft.com/office/drawing/2014/main" val="3567186716"/>
                  </a:ext>
                </a:extLst>
              </a:tr>
            </a:tbl>
          </a:graphicData>
        </a:graphic>
      </p:graphicFrame>
    </p:spTree>
    <p:extLst>
      <p:ext uri="{BB962C8B-B14F-4D97-AF65-F5344CB8AC3E}">
        <p14:creationId xmlns="" xmlns:p14="http://schemas.microsoft.com/office/powerpoint/2010/main" val="3532177324"/>
      </p:ext>
    </p:extLst>
  </p:cSld>
  <p:clrMapOvr>
    <a:masterClrMapping/>
  </p:clrMapOvr>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00800"/>
            <a:ext cx="2311400" cy="476250"/>
          </a:xfrm>
        </p:spPr>
        <p:txBody>
          <a:bodyPr/>
          <a:lstStyle/>
          <a:p>
            <a:pPr>
              <a:defRPr/>
            </a:pPr>
            <a:fld id="{0E8ED8F6-563B-4BD4-9CC2-3A49A22866C9}" type="slidenum">
              <a:rPr lang="es-ES"/>
              <a:pPr>
                <a:defRPr/>
              </a:pPr>
              <a:t>466</a:t>
            </a:fld>
            <a:endParaRPr lang="es-ES" dirty="0"/>
          </a:p>
        </p:txBody>
      </p:sp>
      <p:graphicFrame>
        <p:nvGraphicFramePr>
          <p:cNvPr id="2" name="Tabla 1"/>
          <p:cNvGraphicFramePr>
            <a:graphicFrameLocks noGrp="1"/>
          </p:cNvGraphicFramePr>
          <p:nvPr>
            <p:extLst/>
          </p:nvPr>
        </p:nvGraphicFramePr>
        <p:xfrm>
          <a:off x="152400" y="1021080"/>
          <a:ext cx="9660776" cy="3474720"/>
        </p:xfrm>
        <a:graphic>
          <a:graphicData uri="http://schemas.openxmlformats.org/drawingml/2006/table">
            <a:tbl>
              <a:tblPr firstRow="1" bandRow="1">
                <a:tableStyleId>{5C22544A-7EE6-4342-B048-85BDC9FD1C3A}</a:tableStyleId>
              </a:tblPr>
              <a:tblGrid>
                <a:gridCol w="9660776">
                  <a:extLst>
                    <a:ext uri="{9D8B030D-6E8A-4147-A177-3AD203B41FA5}">
                      <a16:colId xmlns="" xmlns:a16="http://schemas.microsoft.com/office/drawing/2014/main" val="193500059"/>
                    </a:ext>
                  </a:extLst>
                </a:gridCol>
              </a:tblGrid>
              <a:tr h="622959">
                <a:tc>
                  <a:txBody>
                    <a:bodyPr/>
                    <a:lstStyle/>
                    <a:p>
                      <a:pPr marL="342900" lvl="0" indent="-342900">
                        <a:buFont typeface="Wingdings" panose="05000000000000000000" pitchFamily="2" charset="2"/>
                        <a:buChar char="v"/>
                      </a:pPr>
                      <a:r>
                        <a:rPr lang="es-ES_tradnl" sz="1800" b="1" kern="1200" dirty="0" smtClean="0">
                          <a:solidFill>
                            <a:srgbClr val="FFFF00"/>
                          </a:solidFill>
                          <a:effectLst/>
                          <a:latin typeface="+mn-lt"/>
                          <a:ea typeface="+mn-ea"/>
                          <a:cs typeface="+mn-cs"/>
                        </a:rPr>
                        <a:t>Pagos Fraccionados para entidades de Capital-Riesgo</a:t>
                      </a:r>
                      <a:r>
                        <a:rPr lang="es-ES_tradnl" sz="1800" kern="1200" dirty="0" smtClean="0">
                          <a:solidFill>
                            <a:srgbClr val="FFFF00"/>
                          </a:solidFill>
                          <a:effectLst/>
                          <a:latin typeface="+mn-lt"/>
                          <a:ea typeface="+mn-ea"/>
                          <a:cs typeface="+mn-cs"/>
                        </a:rPr>
                        <a:t>: </a:t>
                      </a:r>
                    </a:p>
                    <a:p>
                      <a:pPr marL="342900" lvl="0" indent="-342900">
                        <a:buFont typeface="Wingdings" panose="05000000000000000000" pitchFamily="2" charset="2"/>
                        <a:buChar char="Ø"/>
                      </a:pPr>
                      <a:r>
                        <a:rPr lang="es-ES_tradnl" sz="1800" kern="1200" dirty="0" smtClean="0">
                          <a:solidFill>
                            <a:schemeClr val="tx1"/>
                          </a:solidFill>
                          <a:effectLst/>
                          <a:latin typeface="+mn-lt"/>
                          <a:ea typeface="+mn-ea"/>
                          <a:cs typeface="+mn-cs"/>
                        </a:rPr>
                        <a:t>Los pagos fraccionados posteriores a 5/7/2018</a:t>
                      </a:r>
                      <a:endParaRPr lang="es-ES" sz="1800" kern="1200" dirty="0" smtClean="0">
                        <a:solidFill>
                          <a:schemeClr val="tx1"/>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863236019"/>
                  </a:ext>
                </a:extLst>
              </a:tr>
              <a:tr h="2788919">
                <a:tc>
                  <a:txBody>
                    <a:bodyPr/>
                    <a:lstStyle/>
                    <a:p>
                      <a:pPr marL="342900" indent="-342900">
                        <a:buFont typeface="Wingdings" panose="05000000000000000000" pitchFamily="2" charset="2"/>
                        <a:buChar char="§"/>
                      </a:pPr>
                      <a:r>
                        <a:rPr lang="es-ES" sz="1800" b="0" i="0" u="none" strike="noStrike" kern="1200" baseline="0" dirty="0" smtClean="0">
                          <a:solidFill>
                            <a:srgbClr val="0000FF"/>
                          </a:solidFill>
                          <a:latin typeface="+mn-lt"/>
                          <a:ea typeface="+mn-ea"/>
                          <a:cs typeface="+mn-cs"/>
                        </a:rPr>
                        <a:t>Con la finalidad de </a:t>
                      </a:r>
                      <a:r>
                        <a:rPr lang="es-ES" sz="1800" b="1" i="0" u="sng" strike="noStrike" kern="1200" baseline="0" dirty="0" smtClean="0">
                          <a:solidFill>
                            <a:srgbClr val="FF0000"/>
                          </a:solidFill>
                          <a:latin typeface="+mn-lt"/>
                          <a:ea typeface="+mn-ea"/>
                          <a:cs typeface="+mn-cs"/>
                        </a:rPr>
                        <a:t>exceptuar</a:t>
                      </a:r>
                      <a:r>
                        <a:rPr lang="es-ES" sz="1800" b="0" i="0" u="none" strike="noStrike" kern="1200" baseline="0" dirty="0" smtClean="0">
                          <a:solidFill>
                            <a:srgbClr val="0000FF"/>
                          </a:solidFill>
                          <a:latin typeface="+mn-lt"/>
                          <a:ea typeface="+mn-ea"/>
                          <a:cs typeface="+mn-cs"/>
                        </a:rPr>
                        <a:t> </a:t>
                      </a:r>
                      <a:r>
                        <a:rPr lang="es-ES" sz="1800" b="0" i="0" u="sng" strike="noStrike" kern="1200" baseline="0" dirty="0" smtClean="0">
                          <a:solidFill>
                            <a:srgbClr val="0000FF"/>
                          </a:solidFill>
                          <a:latin typeface="+mn-lt"/>
                          <a:ea typeface="+mn-ea"/>
                          <a:cs typeface="+mn-cs"/>
                        </a:rPr>
                        <a:t>a las entidades de capital-riesgo</a:t>
                      </a:r>
                      <a:r>
                        <a:rPr lang="es-ES" sz="1800" b="0" i="0" u="none" strike="noStrike" kern="1200" baseline="0" dirty="0" smtClean="0">
                          <a:solidFill>
                            <a:srgbClr val="0000FF"/>
                          </a:solidFill>
                          <a:latin typeface="+mn-lt"/>
                          <a:ea typeface="+mn-ea"/>
                          <a:cs typeface="+mn-cs"/>
                        </a:rPr>
                        <a:t>, reguladas en la Ley 22/2014, </a:t>
                      </a:r>
                      <a:r>
                        <a:rPr lang="es-ES" sz="1800" b="0" i="0" u="sng" strike="noStrike" kern="1200" baseline="0" dirty="0" smtClean="0">
                          <a:solidFill>
                            <a:srgbClr val="0000FF"/>
                          </a:solidFill>
                          <a:latin typeface="+mn-lt"/>
                          <a:ea typeface="+mn-ea"/>
                          <a:cs typeface="+mn-cs"/>
                        </a:rPr>
                        <a:t>de la obligación de efectuar el pago fraccionado </a:t>
                      </a:r>
                      <a:r>
                        <a:rPr lang="es-ES" sz="1800" b="1" i="0" u="sng" strike="noStrike" kern="1200" baseline="0" dirty="0" smtClean="0">
                          <a:solidFill>
                            <a:srgbClr val="FF0000"/>
                          </a:solidFill>
                          <a:latin typeface="+mn-lt"/>
                          <a:ea typeface="+mn-ea"/>
                          <a:cs typeface="+mn-cs"/>
                        </a:rPr>
                        <a:t>mínimo</a:t>
                      </a:r>
                      <a:r>
                        <a:rPr lang="es-ES" sz="1800" b="0" i="0" u="sng" strike="noStrike" kern="1200" baseline="0" dirty="0" smtClean="0">
                          <a:solidFill>
                            <a:srgbClr val="0000FF"/>
                          </a:solidFill>
                          <a:latin typeface="+mn-lt"/>
                          <a:ea typeface="+mn-ea"/>
                          <a:cs typeface="+mn-cs"/>
                        </a:rPr>
                        <a:t> aplicable a las grandes empresas</a:t>
                      </a:r>
                      <a:r>
                        <a:rPr lang="es-ES" sz="1800" b="0" i="0" u="none" strike="noStrike" kern="1200" baseline="0" dirty="0" smtClean="0">
                          <a:solidFill>
                            <a:srgbClr val="0000FF"/>
                          </a:solidFill>
                          <a:latin typeface="+mn-lt"/>
                          <a:ea typeface="+mn-ea"/>
                          <a:cs typeface="+mn-cs"/>
                        </a:rPr>
                        <a:t>, </a:t>
                      </a:r>
                      <a:r>
                        <a:rPr lang="es-ES" sz="1800" b="1" i="0" u="sng" strike="noStrike" kern="1200" baseline="0" dirty="0" smtClean="0">
                          <a:solidFill>
                            <a:srgbClr val="FF0000"/>
                          </a:solidFill>
                          <a:latin typeface="+mn-lt"/>
                          <a:ea typeface="+mn-ea"/>
                          <a:cs typeface="+mn-cs"/>
                        </a:rPr>
                        <a:t>en lo que se refiere a sus rentas exentas</a:t>
                      </a:r>
                      <a:r>
                        <a:rPr lang="es-ES" sz="1800" b="0" i="0" u="none" strike="noStrike" kern="1200" baseline="0" dirty="0" smtClean="0">
                          <a:solidFill>
                            <a:srgbClr val="0000FF"/>
                          </a:solidFill>
                          <a:latin typeface="+mn-lt"/>
                          <a:ea typeface="+mn-ea"/>
                          <a:cs typeface="+mn-cs"/>
                        </a:rPr>
                        <a:t>, lo que permitirá corregir la actual asimetría respecto al tratamiento dado a otras entidades con baja tributación.</a:t>
                      </a:r>
                    </a:p>
                    <a:p>
                      <a:pPr marL="342900" indent="-342900">
                        <a:buFont typeface="Wingdings" panose="05000000000000000000" pitchFamily="2" charset="2"/>
                        <a:buChar char="§"/>
                      </a:pPr>
                      <a:endParaRPr lang="es-ES" sz="1800" b="0" i="0" u="none" strike="noStrike" kern="1200" baseline="0" dirty="0" smtClean="0">
                        <a:solidFill>
                          <a:srgbClr val="0000FF"/>
                        </a:solidFill>
                        <a:latin typeface="+mn-lt"/>
                        <a:ea typeface="+mn-ea"/>
                        <a:cs typeface="+mn-cs"/>
                      </a:endParaRPr>
                    </a:p>
                    <a:p>
                      <a:pPr marL="342900" indent="-342900">
                        <a:buFont typeface="Wingdings" panose="05000000000000000000" pitchFamily="2" charset="2"/>
                        <a:buChar char="§"/>
                      </a:pPr>
                      <a:r>
                        <a:rPr lang="es-ES" sz="1800" b="0" i="0" u="none" strike="noStrike" kern="1200" baseline="0" dirty="0" smtClean="0">
                          <a:solidFill>
                            <a:srgbClr val="0000FF"/>
                          </a:solidFill>
                          <a:latin typeface="+mn-lt"/>
                          <a:ea typeface="+mn-ea"/>
                          <a:cs typeface="+mn-cs"/>
                        </a:rPr>
                        <a:t>La excepción prevista en esta disposición para las entidades de capital-riesgo reguladas en la Ley 22/2014 </a:t>
                      </a:r>
                      <a:r>
                        <a:rPr lang="es-ES" sz="1800" b="0" i="0" u="sng" strike="noStrike" kern="1200" baseline="0" dirty="0" smtClean="0">
                          <a:solidFill>
                            <a:srgbClr val="0000FF"/>
                          </a:solidFill>
                          <a:latin typeface="+mn-lt"/>
                          <a:ea typeface="+mn-ea"/>
                          <a:cs typeface="+mn-cs"/>
                        </a:rPr>
                        <a:t>no resultará de aplicación a los pagos fraccionados cuyo plazo de declaración haya comenzado antes de la entrada en vigor de la Ley 6/2018</a:t>
                      </a:r>
                      <a:r>
                        <a:rPr lang="es-ES" sz="1800" b="0" i="0" u="none" strike="noStrike" kern="1200" baseline="0" dirty="0" smtClean="0">
                          <a:solidFill>
                            <a:srgbClr val="0000FF"/>
                          </a:solidFill>
                          <a:latin typeface="+mn-lt"/>
                          <a:ea typeface="+mn-ea"/>
                          <a:cs typeface="+mn-cs"/>
                        </a:rPr>
                        <a:t>, de 3 de julio, de Presupuestos Generales del Estado para el año 2018. Para los pagos posteriores a 5/7/2018</a:t>
                      </a:r>
                      <a:endParaRPr lang="es-ES_tradnl" sz="1600" kern="1200" dirty="0" smtClean="0">
                        <a:solidFill>
                          <a:srgbClr val="0000FF"/>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542513556"/>
                  </a:ext>
                </a:extLst>
              </a:tr>
            </a:tbl>
          </a:graphicData>
        </a:graphic>
      </p:graphicFrame>
      <p:sp>
        <p:nvSpPr>
          <p:cNvPr id="8" name="Text Box 3"/>
          <p:cNvSpPr txBox="1">
            <a:spLocks noChangeArrowheads="1"/>
          </p:cNvSpPr>
          <p:nvPr/>
        </p:nvSpPr>
        <p:spPr bwMode="auto">
          <a:xfrm>
            <a:off x="-21475" y="381000"/>
            <a:ext cx="9906000" cy="400110"/>
          </a:xfrm>
          <a:prstGeom prst="rect">
            <a:avLst/>
          </a:prstGeom>
          <a:solidFill>
            <a:srgbClr val="CCFFFF"/>
          </a:solidFill>
          <a:ln w="9525">
            <a:noFill/>
            <a:miter lim="800000"/>
            <a:headEnd/>
            <a:tailEnd/>
          </a:ln>
        </p:spPr>
        <p:txBody>
          <a:bodyPr>
            <a:spAutoFit/>
          </a:bodyPr>
          <a:lstStyle/>
          <a:p>
            <a:pPr marL="457200" indent="-457200" algn="ctr">
              <a:buFont typeface="Wingdings" panose="05000000000000000000" pitchFamily="2" charset="2"/>
              <a:buChar char="v"/>
            </a:pPr>
            <a:r>
              <a:rPr lang="es-ES" u="sng" dirty="0" smtClean="0">
                <a:solidFill>
                  <a:srgbClr val="0000FF"/>
                </a:solidFill>
                <a:latin typeface="+mn-lt"/>
              </a:rPr>
              <a:t>Pagos Fraccionados para entidades de Capital-riesgo</a:t>
            </a:r>
            <a:r>
              <a:rPr lang="es-ES" dirty="0" smtClean="0">
                <a:solidFill>
                  <a:srgbClr val="0000FF"/>
                </a:solidFill>
                <a:latin typeface="+mn-lt"/>
              </a:rPr>
              <a:t> </a:t>
            </a:r>
            <a:r>
              <a:rPr lang="es-ES" dirty="0" smtClean="0">
                <a:solidFill>
                  <a:srgbClr val="FF0000"/>
                </a:solidFill>
                <a:latin typeface="+mn-lt"/>
              </a:rPr>
              <a:t>Desde 5/7/2018</a:t>
            </a:r>
            <a:endParaRPr lang="es-ES" dirty="0">
              <a:solidFill>
                <a:srgbClr val="FF0000"/>
              </a:solidFill>
              <a:latin typeface="+mn-lt"/>
            </a:endParaRPr>
          </a:p>
        </p:txBody>
      </p:sp>
      <p:sp>
        <p:nvSpPr>
          <p:cNvPr id="4" name="Rectángulo 3"/>
          <p:cNvSpPr/>
          <p:nvPr/>
        </p:nvSpPr>
        <p:spPr>
          <a:xfrm>
            <a:off x="0" y="0"/>
            <a:ext cx="9906000" cy="400110"/>
          </a:xfrm>
          <a:prstGeom prst="rect">
            <a:avLst/>
          </a:prstGeom>
        </p:spPr>
        <p:txBody>
          <a:bodyPr wrap="square">
            <a:spAutoFit/>
          </a:bodyPr>
          <a:lstStyle/>
          <a:p>
            <a:pPr marL="342900" indent="-342900" algn="ctr">
              <a:buFont typeface="Wingdings" panose="05000000000000000000" pitchFamily="2" charset="2"/>
              <a:buChar char="q"/>
            </a:pPr>
            <a:r>
              <a:rPr lang="es-ES_tradnl" dirty="0">
                <a:latin typeface="+mn-lt"/>
              </a:rPr>
              <a:t>Art. </a:t>
            </a:r>
            <a:r>
              <a:rPr lang="es-ES_tradnl" dirty="0" smtClean="0">
                <a:latin typeface="+mn-lt"/>
              </a:rPr>
              <a:t>71 Ley 6/2018 PGE-18: </a:t>
            </a:r>
            <a:r>
              <a:rPr lang="es-ES_tradnl" u="sng" dirty="0">
                <a:solidFill>
                  <a:srgbClr val="FFFF00"/>
                </a:solidFill>
              </a:rPr>
              <a:t>Modifica</a:t>
            </a:r>
            <a:r>
              <a:rPr lang="es-ES" dirty="0" smtClean="0">
                <a:solidFill>
                  <a:srgbClr val="FFFF00"/>
                </a:solidFill>
                <a:latin typeface="+mn-lt"/>
              </a:rPr>
              <a:t> D.T. 14ª LIS</a:t>
            </a:r>
            <a:endParaRPr lang="es-ES" dirty="0">
              <a:solidFill>
                <a:srgbClr val="FFFF00"/>
              </a:solidFill>
              <a:latin typeface="+mn-lt"/>
            </a:endParaRPr>
          </a:p>
        </p:txBody>
      </p:sp>
    </p:spTree>
    <p:extLst>
      <p:ext uri="{BB962C8B-B14F-4D97-AF65-F5344CB8AC3E}">
        <p14:creationId xmlns="" xmlns:p14="http://schemas.microsoft.com/office/powerpoint/2010/main" val="2544705714"/>
      </p:ext>
    </p:extLst>
  </p:cSld>
  <p:clrMapOvr>
    <a:masterClrMapping/>
  </p:clrMapOvr>
  <p:transition/>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F5978649-74C3-4721-8DB7-EA5596D88215}" type="slidenum">
              <a:rPr lang="es-ES"/>
              <a:pPr>
                <a:defRPr/>
              </a:pPr>
              <a:t>467</a:t>
            </a:fld>
            <a:endParaRPr lang="es-ES" dirty="0"/>
          </a:p>
        </p:txBody>
      </p:sp>
      <p:sp>
        <p:nvSpPr>
          <p:cNvPr id="14339" name="Oval 2"/>
          <p:cNvSpPr>
            <a:spLocks noChangeArrowheads="1"/>
          </p:cNvSpPr>
          <p:nvPr/>
        </p:nvSpPr>
        <p:spPr bwMode="auto">
          <a:xfrm rot="5400000">
            <a:off x="4816475" y="-3749675"/>
            <a:ext cx="152400" cy="9328150"/>
          </a:xfrm>
          <a:prstGeom prst="ellipse">
            <a:avLst/>
          </a:prstGeom>
          <a:solidFill>
            <a:schemeClr val="tx2"/>
          </a:solidFill>
          <a:ln w="9525">
            <a:solidFill>
              <a:srgbClr val="00CCFF"/>
            </a:solidFill>
            <a:round/>
            <a:headEnd/>
            <a:tailEnd/>
          </a:ln>
        </p:spPr>
        <p:txBody>
          <a:bodyPr wrap="none" anchor="ctr"/>
          <a:lstStyle/>
          <a:p>
            <a:endParaRPr lang="es-ES_tradnl" dirty="0"/>
          </a:p>
        </p:txBody>
      </p:sp>
      <p:sp>
        <p:nvSpPr>
          <p:cNvPr id="14341" name="Text Box 4"/>
          <p:cNvSpPr txBox="1">
            <a:spLocks noChangeArrowheads="1"/>
          </p:cNvSpPr>
          <p:nvPr/>
        </p:nvSpPr>
        <p:spPr bwMode="auto">
          <a:xfrm>
            <a:off x="0" y="1371600"/>
            <a:ext cx="9906000" cy="2523768"/>
          </a:xfrm>
          <a:prstGeom prst="rect">
            <a:avLst/>
          </a:prstGeom>
          <a:solidFill>
            <a:srgbClr val="CCFFFF"/>
          </a:solidFill>
          <a:ln w="9525">
            <a:noFill/>
            <a:miter lim="800000"/>
            <a:headEnd/>
            <a:tailEnd/>
          </a:ln>
        </p:spPr>
        <p:txBody>
          <a:bodyPr wrap="square">
            <a:spAutoFit/>
          </a:bodyPr>
          <a:lstStyle/>
          <a:p>
            <a:pPr algn="ctr"/>
            <a:r>
              <a:rPr lang="es-ES_tradnl" sz="6000" dirty="0" smtClean="0">
                <a:solidFill>
                  <a:srgbClr val="0000FF"/>
                </a:solidFill>
              </a:rPr>
              <a:t>GESTIÓN del IS</a:t>
            </a:r>
          </a:p>
          <a:p>
            <a:pPr algn="ctr"/>
            <a:endParaRPr lang="es-ES_tradnl" dirty="0" smtClean="0">
              <a:solidFill>
                <a:srgbClr val="000066"/>
              </a:solidFill>
            </a:endParaRPr>
          </a:p>
          <a:p>
            <a:pPr marL="1143000" indent="-1143000">
              <a:buFont typeface="+mj-lt"/>
              <a:buAutoNum type="arabicPeriod" startAt="5"/>
            </a:pPr>
            <a:r>
              <a:rPr lang="es-ES_tradnl" sz="5400" dirty="0" smtClean="0">
                <a:solidFill>
                  <a:srgbClr val="FF0000"/>
                </a:solidFill>
              </a:rPr>
              <a:t>Modelo 232</a:t>
            </a:r>
            <a:endParaRPr lang="es-ES_tradnl" sz="2400" dirty="0" smtClean="0">
              <a:solidFill>
                <a:srgbClr val="FF0000"/>
              </a:solidFill>
            </a:endParaRPr>
          </a:p>
          <a:p>
            <a:pPr marL="1143000" indent="-1143000">
              <a:buFont typeface="+mj-lt"/>
              <a:buAutoNum type="arabicPeriod" startAt="5"/>
            </a:pPr>
            <a:endParaRPr lang="es-ES_tradnl" sz="2400" dirty="0" smtClean="0">
              <a:solidFill>
                <a:srgbClr val="FF0000"/>
              </a:solidFill>
            </a:endParaRPr>
          </a:p>
        </p:txBody>
      </p:sp>
      <p:sp>
        <p:nvSpPr>
          <p:cNvPr id="7" name="Rectangle 5"/>
          <p:cNvSpPr>
            <a:spLocks noChangeArrowheads="1"/>
          </p:cNvSpPr>
          <p:nvPr/>
        </p:nvSpPr>
        <p:spPr bwMode="auto">
          <a:xfrm>
            <a:off x="0" y="152400"/>
            <a:ext cx="9906000" cy="609600"/>
          </a:xfrm>
          <a:prstGeom prst="rect">
            <a:avLst/>
          </a:prstGeom>
          <a:noFill/>
          <a:ln w="9525">
            <a:noFill/>
            <a:miter lim="800000"/>
            <a:headEnd/>
            <a:tailEnd/>
          </a:ln>
        </p:spPr>
        <p:txBody>
          <a:bodyPr anchor="ctr" anchorCtr="1"/>
          <a:lstStyle/>
          <a:p>
            <a:r>
              <a:rPr lang="es-ES_tradnl" sz="4400" dirty="0" smtClean="0">
                <a:solidFill>
                  <a:srgbClr val="FFFF66"/>
                </a:solidFill>
                <a:latin typeface="Arial" pitchFamily="34" charset="0"/>
              </a:rPr>
              <a:t>NUEVA LIS   </a:t>
            </a:r>
            <a:r>
              <a:rPr lang="es-ES_tradnl" dirty="0" smtClean="0">
                <a:solidFill>
                  <a:srgbClr val="FFFF00"/>
                </a:solidFill>
                <a:effectLst>
                  <a:outerShdw blurRad="38100" dist="38100" dir="2700000" algn="tl">
                    <a:srgbClr val="000000">
                      <a:alpha val="43137"/>
                    </a:srgbClr>
                  </a:outerShdw>
                </a:effectLst>
              </a:rPr>
              <a:t>Desde 1/1/2015</a:t>
            </a:r>
            <a:endParaRPr lang="es-ES" dirty="0">
              <a:solidFill>
                <a:srgbClr val="FFFF66"/>
              </a:solidFill>
              <a:latin typeface="Arial" pitchFamily="34" charset="0"/>
            </a:endParaRPr>
          </a:p>
        </p:txBody>
      </p:sp>
    </p:spTree>
    <p:extLst>
      <p:ext uri="{BB962C8B-B14F-4D97-AF65-F5344CB8AC3E}">
        <p14:creationId xmlns="" xmlns:p14="http://schemas.microsoft.com/office/powerpoint/2010/main" val="1098017757"/>
      </p:ext>
    </p:extLst>
  </p:cSld>
  <p:clrMapOvr>
    <a:masterClrMapping/>
  </p:clrMapOvr>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3 Marcador de número de diapositiva"/>
          <p:cNvSpPr>
            <a:spLocks noGrp="1"/>
          </p:cNvSpPr>
          <p:nvPr>
            <p:ph type="sldNum" sz="quarter" idx="12"/>
          </p:nvPr>
        </p:nvSpPr>
        <p:spPr>
          <a:xfrm>
            <a:off x="7670800" y="6400800"/>
            <a:ext cx="2311400" cy="476250"/>
          </a:xfrm>
        </p:spPr>
        <p:txBody>
          <a:bodyPr/>
          <a:lstStyle/>
          <a:p>
            <a:pPr>
              <a:defRPr/>
            </a:pPr>
            <a:fld id="{74C18681-5B1C-4150-9B20-2C0CC560AEEB}" type="slidenum">
              <a:rPr lang="es-ES"/>
              <a:pPr>
                <a:defRPr/>
              </a:pPr>
              <a:t>468</a:t>
            </a:fld>
            <a:endParaRPr lang="es-ES" dirty="0"/>
          </a:p>
        </p:txBody>
      </p:sp>
      <p:sp>
        <p:nvSpPr>
          <p:cNvPr id="681986" name="Rectangle 2"/>
          <p:cNvSpPr>
            <a:spLocks noChangeArrowheads="1"/>
          </p:cNvSpPr>
          <p:nvPr/>
        </p:nvSpPr>
        <p:spPr bwMode="auto">
          <a:xfrm>
            <a:off x="0" y="-76200"/>
            <a:ext cx="9906000" cy="685800"/>
          </a:xfrm>
          <a:prstGeom prst="rect">
            <a:avLst/>
          </a:prstGeom>
          <a:noFill/>
          <a:ln w="9525">
            <a:noFill/>
            <a:miter lim="800000"/>
            <a:headEnd/>
            <a:tailEnd/>
          </a:ln>
          <a:effectLst/>
        </p:spPr>
        <p:txBody>
          <a:bodyPr anchor="ctr" anchorCtr="1"/>
          <a:lstStyle/>
          <a:p>
            <a:pPr>
              <a:defRPr/>
            </a:pPr>
            <a:r>
              <a:rPr lang="es-ES_tradnl" sz="2800" dirty="0">
                <a:solidFill>
                  <a:srgbClr val="FFFF00"/>
                </a:solidFill>
                <a:effectLst>
                  <a:outerShdw blurRad="38100" dist="38100" dir="2700000" algn="tl">
                    <a:srgbClr val="000000"/>
                  </a:outerShdw>
                </a:effectLst>
                <a:latin typeface="Arial" charset="0"/>
              </a:rPr>
              <a:t>DOCUMENTACIÓN Y MODELO </a:t>
            </a:r>
            <a:r>
              <a:rPr lang="es-ES_tradnl" sz="2800" dirty="0" smtClean="0">
                <a:solidFill>
                  <a:srgbClr val="FFFF00"/>
                </a:solidFill>
                <a:effectLst>
                  <a:outerShdw blurRad="38100" dist="38100" dir="2700000" algn="tl">
                    <a:srgbClr val="000000"/>
                  </a:outerShdw>
                </a:effectLst>
                <a:latin typeface="Arial" charset="0"/>
              </a:rPr>
              <a:t>232 (1) </a:t>
            </a:r>
            <a:endParaRPr lang="es-ES" sz="2800" dirty="0">
              <a:solidFill>
                <a:srgbClr val="FFFF00"/>
              </a:solidFill>
              <a:effectLst>
                <a:outerShdw blurRad="38100" dist="38100" dir="2700000" algn="tl">
                  <a:srgbClr val="000000"/>
                </a:outerShdw>
              </a:effectLst>
              <a:latin typeface="Arial" charset="0"/>
            </a:endParaRPr>
          </a:p>
        </p:txBody>
      </p:sp>
      <p:sp>
        <p:nvSpPr>
          <p:cNvPr id="94212" name="Oval 3"/>
          <p:cNvSpPr>
            <a:spLocks noChangeArrowheads="1"/>
          </p:cNvSpPr>
          <p:nvPr/>
        </p:nvSpPr>
        <p:spPr bwMode="auto">
          <a:xfrm rot="5400000">
            <a:off x="49307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94213" name="Text Box 4"/>
          <p:cNvSpPr txBox="1">
            <a:spLocks noChangeArrowheads="1"/>
          </p:cNvSpPr>
          <p:nvPr/>
        </p:nvSpPr>
        <p:spPr bwMode="auto">
          <a:xfrm>
            <a:off x="0" y="593725"/>
            <a:ext cx="9906000" cy="400110"/>
          </a:xfrm>
          <a:prstGeom prst="rect">
            <a:avLst/>
          </a:prstGeom>
          <a:solidFill>
            <a:srgbClr val="CCFFFF"/>
          </a:solidFill>
          <a:ln w="9525">
            <a:noFill/>
            <a:miter lim="800000"/>
            <a:headEnd/>
            <a:tailEnd/>
          </a:ln>
        </p:spPr>
        <p:txBody>
          <a:bodyPr>
            <a:spAutoFit/>
          </a:bodyPr>
          <a:lstStyle/>
          <a:p>
            <a:pPr marL="342900" indent="-342900" algn="ctr">
              <a:defRPr/>
            </a:pPr>
            <a:r>
              <a:rPr lang="es-ES_tradnl" dirty="0" smtClean="0">
                <a:solidFill>
                  <a:srgbClr val="000066"/>
                </a:solidFill>
              </a:rPr>
              <a:t>Operaciones </a:t>
            </a:r>
            <a:r>
              <a:rPr lang="es-ES_tradnl" u="sng" dirty="0" smtClean="0">
                <a:solidFill>
                  <a:srgbClr val="FF0000"/>
                </a:solidFill>
              </a:rPr>
              <a:t>excluidas</a:t>
            </a:r>
            <a:r>
              <a:rPr lang="es-ES_tradnl" dirty="0" smtClean="0">
                <a:solidFill>
                  <a:srgbClr val="000066"/>
                </a:solidFill>
              </a:rPr>
              <a:t> de documentación y declaración:</a:t>
            </a:r>
            <a:endParaRPr lang="es-ES_tradnl" dirty="0">
              <a:solidFill>
                <a:srgbClr val="000066"/>
              </a:solidFill>
            </a:endParaRPr>
          </a:p>
        </p:txBody>
      </p:sp>
      <p:sp>
        <p:nvSpPr>
          <p:cNvPr id="94214"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graphicFrame>
        <p:nvGraphicFramePr>
          <p:cNvPr id="682087" name="Group 103"/>
          <p:cNvGraphicFramePr>
            <a:graphicFrameLocks noGrp="1"/>
          </p:cNvGraphicFramePr>
          <p:nvPr>
            <p:extLst/>
          </p:nvPr>
        </p:nvGraphicFramePr>
        <p:xfrm>
          <a:off x="76200" y="1219199"/>
          <a:ext cx="9753600" cy="3886201"/>
        </p:xfrm>
        <a:graphic>
          <a:graphicData uri="http://schemas.openxmlformats.org/drawingml/2006/table">
            <a:tbl>
              <a:tblPr/>
              <a:tblGrid>
                <a:gridCol w="6528000">
                  <a:extLst>
                    <a:ext uri="{9D8B030D-6E8A-4147-A177-3AD203B41FA5}">
                      <a16:colId xmlns="" xmlns:a16="http://schemas.microsoft.com/office/drawing/2014/main" val="20000"/>
                    </a:ext>
                  </a:extLst>
                </a:gridCol>
                <a:gridCol w="1854000">
                  <a:extLst>
                    <a:ext uri="{9D8B030D-6E8A-4147-A177-3AD203B41FA5}">
                      <a16:colId xmlns="" xmlns:a16="http://schemas.microsoft.com/office/drawing/2014/main" val="20001"/>
                    </a:ext>
                  </a:extLst>
                </a:gridCol>
                <a:gridCol w="1371600">
                  <a:extLst>
                    <a:ext uri="{9D8B030D-6E8A-4147-A177-3AD203B41FA5}">
                      <a16:colId xmlns="" xmlns:a16="http://schemas.microsoft.com/office/drawing/2014/main" val="20002"/>
                    </a:ext>
                  </a:extLst>
                </a:gridCol>
              </a:tblGrid>
              <a:tr h="778330">
                <a:tc>
                  <a:txBody>
                    <a:bodyPr/>
                    <a:lstStyle/>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ENTIDAD O PERSONA/ OPERACIONES VINCULADAS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FF0000"/>
                        </a:solidFill>
                        <a:effectLst/>
                        <a:latin typeface="Arial" charset="0"/>
                      </a:endParaRP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FF0000"/>
                          </a:solidFill>
                          <a:effectLst/>
                          <a:latin typeface="Arial" charset="0"/>
                        </a:rPr>
                        <a:t>DOCUMENTACIÓN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FF0000"/>
                        </a:solidFill>
                        <a:effectLst/>
                        <a:latin typeface="Arial" charset="0"/>
                      </a:endParaRP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FF0000"/>
                          </a:solidFill>
                          <a:effectLst/>
                          <a:latin typeface="Arial" charset="0"/>
                        </a:rPr>
                        <a:t>MOD. 232</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60000"/>
                        <a:lumOff val="40000"/>
                      </a:schemeClr>
                    </a:solidFill>
                  </a:tcPr>
                </a:tc>
                <a:extLst>
                  <a:ext uri="{0D108BD9-81ED-4DB2-BD59-A6C34878D82A}">
                    <a16:rowId xmlns="" xmlns:a16="http://schemas.microsoft.com/office/drawing/2014/main" val="10000"/>
                  </a:ext>
                </a:extLst>
              </a:tr>
              <a:tr h="58725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Grupo fiscal </a:t>
                      </a:r>
                      <a:r>
                        <a:rPr kumimoji="0" lang="es-ES_tradnl" sz="1600" b="1" i="0" u="none" strike="noStrike" cap="none" normalizeH="0" baseline="0" dirty="0" smtClean="0">
                          <a:ln>
                            <a:noFill/>
                          </a:ln>
                          <a:solidFill>
                            <a:schemeClr val="tx1"/>
                          </a:solidFill>
                          <a:effectLst/>
                          <a:latin typeface="Arial" charset="0"/>
                        </a:rPr>
                        <a:t>(</a:t>
                      </a:r>
                      <a:r>
                        <a:rPr kumimoji="0" lang="es-ES_tradnl" sz="1600" b="1" i="0" u="sng" strike="noStrike" cap="none" normalizeH="0" baseline="0" dirty="0" smtClean="0">
                          <a:ln>
                            <a:noFill/>
                          </a:ln>
                          <a:solidFill>
                            <a:schemeClr val="tx1"/>
                          </a:solidFill>
                          <a:effectLst/>
                          <a:latin typeface="Arial" charset="0"/>
                        </a:rPr>
                        <a:t>independientemente</a:t>
                      </a:r>
                      <a:r>
                        <a:rPr kumimoji="0" lang="es-ES_tradnl" sz="1600" b="1" i="0" u="none" strike="noStrike" cap="none" normalizeH="0" baseline="0" dirty="0" smtClean="0">
                          <a:ln>
                            <a:noFill/>
                          </a:ln>
                          <a:solidFill>
                            <a:schemeClr val="tx1"/>
                          </a:solidFill>
                          <a:effectLst/>
                          <a:latin typeface="Arial" charset="0"/>
                        </a:rPr>
                        <a:t> del volumen operaciones)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618383">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AIES, UTES </a:t>
                      </a:r>
                      <a:r>
                        <a:rPr kumimoji="0" lang="es-ES_tradnl" sz="1600" b="1" i="0" u="none" strike="noStrike" cap="none" normalizeH="0" baseline="0" dirty="0" smtClean="0">
                          <a:ln>
                            <a:noFill/>
                          </a:ln>
                          <a:solidFill>
                            <a:schemeClr val="tx1"/>
                          </a:solidFill>
                          <a:effectLst/>
                          <a:latin typeface="Arial" charset="0"/>
                        </a:rPr>
                        <a:t>(</a:t>
                      </a:r>
                      <a:r>
                        <a:rPr kumimoji="0" lang="es-ES_tradnl" sz="1600" b="1" i="0" u="sng" strike="noStrike" cap="none" normalizeH="0" baseline="0" dirty="0" smtClean="0">
                          <a:ln>
                            <a:noFill/>
                          </a:ln>
                          <a:solidFill>
                            <a:schemeClr val="tx1"/>
                          </a:solidFill>
                          <a:effectLst/>
                          <a:latin typeface="Arial" charset="0"/>
                        </a:rPr>
                        <a:t>independientemente</a:t>
                      </a:r>
                      <a:r>
                        <a:rPr kumimoji="0" lang="es-ES_tradnl" sz="1600" b="1" i="0" u="none" strike="noStrike" cap="none" normalizeH="0" baseline="0" dirty="0" smtClean="0">
                          <a:ln>
                            <a:noFill/>
                          </a:ln>
                          <a:solidFill>
                            <a:schemeClr val="tx1"/>
                          </a:solidFill>
                          <a:effectLst/>
                          <a:latin typeface="Arial" charset="0"/>
                        </a:rPr>
                        <a:t> del volumen operaciones)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1011829">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Operaciones realizadas en el ámbito de ofertas públicas de venta </a:t>
                      </a: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(OPV) </a:t>
                      </a:r>
                      <a:r>
                        <a:rPr kumimoji="0" lang="es-ES_tradnl" sz="1600" b="1" i="0" u="none" strike="noStrike" cap="none" normalizeH="0" baseline="0" dirty="0" smtClean="0">
                          <a:ln>
                            <a:noFill/>
                          </a:ln>
                          <a:solidFill>
                            <a:schemeClr val="tx1"/>
                          </a:solidFill>
                          <a:effectLst/>
                          <a:latin typeface="Arial" charset="0"/>
                        </a:rPr>
                        <a:t>o de ofertas públicas de adquisición de valores  </a:t>
                      </a: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(OPA) </a:t>
                      </a:r>
                      <a:r>
                        <a:rPr kumimoji="0" lang="es-ES_tradnl" sz="1600" b="1" i="0" u="none" strike="noStrike" cap="none" normalizeH="0" baseline="0" dirty="0" smtClean="0">
                          <a:ln>
                            <a:noFill/>
                          </a:ln>
                          <a:solidFill>
                            <a:schemeClr val="tx1"/>
                          </a:solidFill>
                          <a:effectLst/>
                          <a:latin typeface="Arial" charset="0"/>
                        </a:rPr>
                        <a:t>(</a:t>
                      </a:r>
                      <a:r>
                        <a:rPr kumimoji="0" lang="es-ES_tradnl" sz="1600" b="1" i="0" u="sng" strike="noStrike" cap="none" normalizeH="0" baseline="0" dirty="0" smtClean="0">
                          <a:ln>
                            <a:noFill/>
                          </a:ln>
                          <a:solidFill>
                            <a:schemeClr val="tx1"/>
                          </a:solidFill>
                          <a:effectLst/>
                          <a:latin typeface="Arial" charset="0"/>
                        </a:rPr>
                        <a:t>independiente</a:t>
                      </a:r>
                      <a:r>
                        <a:rPr kumimoji="0" lang="es-ES_tradnl" sz="1600" b="1" i="0" u="none" strike="noStrike" cap="none" normalizeH="0" baseline="0" dirty="0" smtClean="0">
                          <a:ln>
                            <a:noFill/>
                          </a:ln>
                          <a:solidFill>
                            <a:schemeClr val="tx1"/>
                          </a:solidFill>
                          <a:effectLst/>
                          <a:latin typeface="Arial" charset="0"/>
                        </a:rPr>
                        <a:t> del volumen de operaciones)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890409">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Operaciones No específicas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 250.000 €</a:t>
                      </a:r>
                      <a:r>
                        <a:rPr kumimoji="0" lang="es-ES_tradnl" sz="1600" b="1" i="0" u="none" strike="noStrike" cap="none" normalizeH="0" baseline="0" dirty="0" smtClean="0">
                          <a:ln>
                            <a:noFill/>
                          </a:ln>
                          <a:solidFill>
                            <a:schemeClr val="tx1"/>
                          </a:solidFill>
                          <a:effectLst/>
                          <a:latin typeface="Arial" charset="0"/>
                        </a:rPr>
                        <a:t> (a valor de mercado) </a:t>
                      </a:r>
                      <a:r>
                        <a:rPr kumimoji="0" lang="es-ES_tradnl" sz="1600" b="1" i="0" u="sng" strike="noStrike" cap="none" normalizeH="0" baseline="0" dirty="0" smtClean="0">
                          <a:ln>
                            <a:noFill/>
                          </a:ln>
                          <a:solidFill>
                            <a:schemeClr val="tx1"/>
                          </a:solidFill>
                          <a:effectLst/>
                          <a:latin typeface="Arial" charset="0"/>
                        </a:rPr>
                        <a:t>el conjunto de operaciones</a:t>
                      </a:r>
                      <a:r>
                        <a:rPr kumimoji="0" lang="es-ES_tradnl" sz="1600" b="1" i="0" u="none" strike="noStrike" cap="none" normalizeH="0" baseline="0" dirty="0" smtClean="0">
                          <a:ln>
                            <a:noFill/>
                          </a:ln>
                          <a:solidFill>
                            <a:schemeClr val="tx1"/>
                          </a:solidFill>
                          <a:effectLst/>
                          <a:latin typeface="Arial" charset="0"/>
                        </a:rPr>
                        <a:t> </a:t>
                      </a:r>
                      <a:r>
                        <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con la misma</a:t>
                      </a:r>
                      <a:r>
                        <a:rPr kumimoji="0" lang="es-ES_tradnl" sz="1600" b="1" i="0" u="none" strike="noStrike" cap="none" normalizeH="0" baseline="0" dirty="0" smtClean="0">
                          <a:ln>
                            <a:noFill/>
                          </a:ln>
                          <a:solidFill>
                            <a:schemeClr val="tx1"/>
                          </a:solidFill>
                          <a:effectLst/>
                          <a:latin typeface="Arial" charset="0"/>
                        </a:rPr>
                        <a:t> persona o entidad vinculada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 </a:t>
                      </a:r>
                      <a:r>
                        <a:rPr kumimoji="0" lang="es-ES_tradnl" sz="1400" b="1" i="0" u="none" strike="noStrike" cap="none" normalizeH="0" baseline="0" dirty="0" smtClean="0">
                          <a:ln>
                            <a:noFill/>
                          </a:ln>
                          <a:solidFill>
                            <a:srgbClr val="0000CC"/>
                          </a:solidFill>
                          <a:effectLst/>
                          <a:latin typeface="Arial" charset="0"/>
                        </a:rPr>
                        <a:t>salvo (1)</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6"/>
                  </a:ext>
                </a:extLst>
              </a:tr>
            </a:tbl>
          </a:graphicData>
        </a:graphic>
      </p:graphicFrame>
      <p:graphicFrame>
        <p:nvGraphicFramePr>
          <p:cNvPr id="9" name="8 Tabla"/>
          <p:cNvGraphicFramePr>
            <a:graphicFrameLocks noGrp="1"/>
          </p:cNvGraphicFramePr>
          <p:nvPr>
            <p:extLst/>
          </p:nvPr>
        </p:nvGraphicFramePr>
        <p:xfrm>
          <a:off x="304800" y="6019800"/>
          <a:ext cx="9372600" cy="335280"/>
        </p:xfrm>
        <a:graphic>
          <a:graphicData uri="http://schemas.openxmlformats.org/drawingml/2006/table">
            <a:tbl>
              <a:tblPr firstRow="1" bandRow="1">
                <a:tableStyleId>{5C22544A-7EE6-4342-B048-85BDC9FD1C3A}</a:tableStyleId>
              </a:tblPr>
              <a:tblGrid>
                <a:gridCol w="9372600">
                  <a:extLst>
                    <a:ext uri="{9D8B030D-6E8A-4147-A177-3AD203B41FA5}">
                      <a16:colId xmlns="" xmlns:a16="http://schemas.microsoft.com/office/drawing/2014/main" val="20000"/>
                    </a:ext>
                  </a:extLst>
                </a:gridCol>
              </a:tblGrid>
              <a:tr h="3048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(1)</a:t>
                      </a:r>
                      <a:r>
                        <a:rPr kumimoji="0" lang="es-ES_tradnl"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M-232: ∑operación del mismo tipo y método de valoración, de todas las vinculadas </a:t>
                      </a: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&gt; 50% INCN</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757212976"/>
      </p:ext>
    </p:extLst>
  </p:cSld>
  <p:clrMapOvr>
    <a:masterClrMapping/>
  </p:clrMapOvr>
  <p:transition advClick="0" advTm="0"/>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3 Marcador de número de diapositiva"/>
          <p:cNvSpPr>
            <a:spLocks noGrp="1"/>
          </p:cNvSpPr>
          <p:nvPr>
            <p:ph type="sldNum" sz="quarter" idx="12"/>
          </p:nvPr>
        </p:nvSpPr>
        <p:spPr>
          <a:xfrm>
            <a:off x="7670800" y="6400800"/>
            <a:ext cx="2311400" cy="476250"/>
          </a:xfrm>
        </p:spPr>
        <p:txBody>
          <a:bodyPr/>
          <a:lstStyle/>
          <a:p>
            <a:pPr>
              <a:defRPr/>
            </a:pPr>
            <a:fld id="{32CDA22B-4D4E-4C25-B04E-8CDDEF015DDA}" type="slidenum">
              <a:rPr lang="es-ES"/>
              <a:pPr>
                <a:defRPr/>
              </a:pPr>
              <a:t>469</a:t>
            </a:fld>
            <a:endParaRPr lang="es-ES" dirty="0"/>
          </a:p>
        </p:txBody>
      </p:sp>
      <p:sp>
        <p:nvSpPr>
          <p:cNvPr id="687106" name="Rectangle 2"/>
          <p:cNvSpPr>
            <a:spLocks noChangeArrowheads="1"/>
          </p:cNvSpPr>
          <p:nvPr/>
        </p:nvSpPr>
        <p:spPr bwMode="auto">
          <a:xfrm>
            <a:off x="0" y="-152400"/>
            <a:ext cx="9906000" cy="685800"/>
          </a:xfrm>
          <a:prstGeom prst="rect">
            <a:avLst/>
          </a:prstGeom>
          <a:noFill/>
          <a:ln w="9525">
            <a:noFill/>
            <a:miter lim="800000"/>
            <a:headEnd/>
            <a:tailEnd/>
          </a:ln>
          <a:effectLst/>
        </p:spPr>
        <p:txBody>
          <a:bodyPr anchor="ctr" anchorCtr="1"/>
          <a:lstStyle/>
          <a:p>
            <a:pPr>
              <a:defRPr/>
            </a:pPr>
            <a:r>
              <a:rPr lang="es-ES_tradnl" sz="2800" dirty="0">
                <a:solidFill>
                  <a:srgbClr val="FFFF00"/>
                </a:solidFill>
                <a:effectLst>
                  <a:outerShdw blurRad="38100" dist="38100" dir="2700000" algn="tl">
                    <a:srgbClr val="000000"/>
                  </a:outerShdw>
                </a:effectLst>
                <a:latin typeface="Arial" charset="0"/>
              </a:rPr>
              <a:t>DOCUMENTACIÓN Y MODELO </a:t>
            </a:r>
            <a:r>
              <a:rPr lang="es-ES_tradnl" sz="2800" dirty="0" smtClean="0">
                <a:solidFill>
                  <a:srgbClr val="FFFF00"/>
                </a:solidFill>
                <a:effectLst>
                  <a:outerShdw blurRad="38100" dist="38100" dir="2700000" algn="tl">
                    <a:srgbClr val="000000"/>
                  </a:outerShdw>
                </a:effectLst>
                <a:latin typeface="Arial" charset="0"/>
              </a:rPr>
              <a:t>232 (2) </a:t>
            </a:r>
            <a:endParaRPr lang="es-ES" sz="2800" dirty="0">
              <a:solidFill>
                <a:srgbClr val="FFFF00"/>
              </a:solidFill>
              <a:effectLst>
                <a:outerShdw blurRad="38100" dist="38100" dir="2700000" algn="tl">
                  <a:srgbClr val="000000"/>
                </a:outerShdw>
              </a:effectLst>
              <a:latin typeface="Arial" charset="0"/>
            </a:endParaRPr>
          </a:p>
        </p:txBody>
      </p:sp>
      <p:sp>
        <p:nvSpPr>
          <p:cNvPr id="95236" name="Oval 3"/>
          <p:cNvSpPr>
            <a:spLocks noChangeArrowheads="1"/>
          </p:cNvSpPr>
          <p:nvPr/>
        </p:nvSpPr>
        <p:spPr bwMode="auto">
          <a:xfrm rot="5400000">
            <a:off x="4930775" y="-42449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95237" name="Text Box 4"/>
          <p:cNvSpPr txBox="1">
            <a:spLocks noChangeArrowheads="1"/>
          </p:cNvSpPr>
          <p:nvPr/>
        </p:nvSpPr>
        <p:spPr bwMode="auto">
          <a:xfrm>
            <a:off x="0" y="514290"/>
            <a:ext cx="9906000" cy="400110"/>
          </a:xfrm>
          <a:prstGeom prst="rect">
            <a:avLst/>
          </a:prstGeom>
          <a:solidFill>
            <a:srgbClr val="CCFFFF"/>
          </a:solidFill>
          <a:ln w="9525">
            <a:noFill/>
            <a:miter lim="800000"/>
            <a:headEnd/>
            <a:tailEnd/>
          </a:ln>
        </p:spPr>
        <p:txBody>
          <a:bodyPr>
            <a:spAutoFit/>
          </a:bodyPr>
          <a:lstStyle/>
          <a:p>
            <a:pPr algn="ctr"/>
            <a:r>
              <a:rPr lang="es-ES_tradnl" dirty="0" smtClean="0">
                <a:solidFill>
                  <a:srgbClr val="000066"/>
                </a:solidFill>
              </a:rPr>
              <a:t>0PERACIONES </a:t>
            </a:r>
            <a:r>
              <a:rPr lang="es-ES_tradnl" u="sng" dirty="0" smtClean="0">
                <a:solidFill>
                  <a:srgbClr val="FF0000"/>
                </a:solidFill>
              </a:rPr>
              <a:t>ESPECÍFICAS</a:t>
            </a:r>
            <a:r>
              <a:rPr lang="es-ES_tradnl" dirty="0" smtClean="0">
                <a:solidFill>
                  <a:srgbClr val="000066"/>
                </a:solidFill>
              </a:rPr>
              <a:t>:</a:t>
            </a:r>
            <a:endParaRPr lang="es-ES" sz="1800" dirty="0">
              <a:solidFill>
                <a:srgbClr val="000066"/>
              </a:solidFill>
            </a:endParaRPr>
          </a:p>
        </p:txBody>
      </p:sp>
      <p:sp>
        <p:nvSpPr>
          <p:cNvPr id="95238"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graphicFrame>
        <p:nvGraphicFramePr>
          <p:cNvPr id="687166" name="Group 62"/>
          <p:cNvGraphicFramePr>
            <a:graphicFrameLocks noGrp="1"/>
          </p:cNvGraphicFramePr>
          <p:nvPr>
            <p:extLst/>
          </p:nvPr>
        </p:nvGraphicFramePr>
        <p:xfrm>
          <a:off x="76200" y="1066800"/>
          <a:ext cx="9677400" cy="4343400"/>
        </p:xfrm>
        <a:graphic>
          <a:graphicData uri="http://schemas.openxmlformats.org/drawingml/2006/table">
            <a:tbl>
              <a:tblPr/>
              <a:tblGrid>
                <a:gridCol w="9677400">
                  <a:extLst>
                    <a:ext uri="{9D8B030D-6E8A-4147-A177-3AD203B41FA5}">
                      <a16:colId xmlns="" xmlns:a16="http://schemas.microsoft.com/office/drawing/2014/main" val="20000"/>
                    </a:ext>
                  </a:extLst>
                </a:gridCol>
              </a:tblGrid>
              <a:tr h="1676400">
                <a:tc>
                  <a:txBody>
                    <a:bodyPr/>
                    <a:lstStyle/>
                    <a:p>
                      <a:pPr marL="457200" indent="-457200">
                        <a:buFont typeface="+mj-lt"/>
                        <a:buAutoNum type="arabicPeriod"/>
                        <a:defRPr/>
                      </a:pPr>
                      <a:r>
                        <a:rPr lang="es-ES" sz="2000" b="1" dirty="0" smtClean="0">
                          <a:latin typeface="Arial" pitchFamily="34" charset="0"/>
                          <a:cs typeface="Arial" pitchFamily="34" charset="0"/>
                        </a:rPr>
                        <a:t>Se</a:t>
                      </a:r>
                      <a:r>
                        <a:rPr lang="es-ES" sz="2000" dirty="0" smtClean="0">
                          <a:latin typeface="Arial" pitchFamily="34" charset="0"/>
                          <a:cs typeface="Arial" pitchFamily="34" charset="0"/>
                        </a:rPr>
                        <a:t> trate de operaciones realizadas con </a:t>
                      </a:r>
                      <a:r>
                        <a:rPr lang="es-ES" sz="2000" u="sng" dirty="0" smtClean="0">
                          <a:solidFill>
                            <a:srgbClr val="FFFF66"/>
                          </a:solidFill>
                          <a:effectLst>
                            <a:outerShdw blurRad="38100" dist="38100" dir="2700000" algn="tl">
                              <a:srgbClr val="000000">
                                <a:alpha val="43137"/>
                              </a:srgbClr>
                            </a:outerShdw>
                          </a:effectLst>
                          <a:latin typeface="Arial" pitchFamily="34" charset="0"/>
                          <a:cs typeface="Arial" pitchFamily="34" charset="0"/>
                        </a:rPr>
                        <a:t>personas físicas</a:t>
                      </a:r>
                      <a:r>
                        <a:rPr lang="es-ES" sz="2000" dirty="0" smtClean="0">
                          <a:latin typeface="Arial" pitchFamily="34" charset="0"/>
                          <a:cs typeface="Arial" pitchFamily="34" charset="0"/>
                        </a:rPr>
                        <a:t> que tributen en el </a:t>
                      </a: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método de estimación objetiva</a:t>
                      </a:r>
                      <a:r>
                        <a:rPr lang="es-ES" sz="2000" dirty="0" smtClean="0">
                          <a:latin typeface="Arial" pitchFamily="34" charset="0"/>
                          <a:cs typeface="Arial" pitchFamily="34" charset="0"/>
                        </a:rPr>
                        <a:t> con sociedades en las que </a:t>
                      </a:r>
                      <a:r>
                        <a:rPr lang="es-ES" sz="2000" u="sng" dirty="0" smtClean="0">
                          <a:latin typeface="Arial" pitchFamily="34" charset="0"/>
                          <a:cs typeface="Arial" pitchFamily="34" charset="0"/>
                        </a:rPr>
                        <a:t>aquellos o sus cónyuges, ascendientes o descendientes, de forma individual o conjuntamente entre todos ellos</a:t>
                      </a:r>
                      <a:r>
                        <a:rPr lang="es-ES" sz="2000" dirty="0" smtClean="0">
                          <a:latin typeface="Arial" pitchFamily="34" charset="0"/>
                          <a:cs typeface="Arial" pitchFamily="34" charset="0"/>
                        </a:rPr>
                        <a:t>, </a:t>
                      </a:r>
                      <a:r>
                        <a:rPr lang="es-ES" sz="2000" u="sng" dirty="0" smtClean="0">
                          <a:latin typeface="Arial" pitchFamily="34" charset="0"/>
                          <a:cs typeface="Arial" pitchFamily="34" charset="0"/>
                        </a:rPr>
                        <a:t>tengan una participación ≥ 25 por 100</a:t>
                      </a:r>
                      <a:r>
                        <a:rPr lang="es-ES" sz="2000" dirty="0" smtClean="0">
                          <a:latin typeface="Arial" pitchFamily="34" charset="0"/>
                          <a:cs typeface="Arial" pitchFamily="34" charset="0"/>
                        </a:rPr>
                        <a:t> del capital social o de los fondos propios. </a:t>
                      </a:r>
                      <a:r>
                        <a:rPr lang="es-ES" sz="2000" b="1" dirty="0" smtClean="0">
                          <a:solidFill>
                            <a:srgbClr val="FFFF00"/>
                          </a:solidFill>
                          <a:latin typeface="Arial" pitchFamily="34" charset="0"/>
                          <a:cs typeface="Arial" pitchFamily="34" charset="0"/>
                        </a:rPr>
                        <a:t>(“</a:t>
                      </a:r>
                      <a:r>
                        <a:rPr lang="es-ES" sz="2000" b="1" dirty="0" err="1" smtClean="0">
                          <a:solidFill>
                            <a:srgbClr val="FFFF00"/>
                          </a:solidFill>
                          <a:latin typeface="Arial" pitchFamily="34" charset="0"/>
                          <a:cs typeface="Arial" pitchFamily="34" charset="0"/>
                        </a:rPr>
                        <a:t>Moduleros</a:t>
                      </a:r>
                      <a:r>
                        <a:rPr lang="es-ES" sz="2000" b="1" dirty="0" smtClean="0">
                          <a:solidFill>
                            <a:srgbClr val="FFFF00"/>
                          </a:solidFill>
                          <a:latin typeface="Arial" pitchFamily="34" charset="0"/>
                          <a:cs typeface="Arial" pitchFamily="34"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extLst>
                  <a:ext uri="{0D108BD9-81ED-4DB2-BD59-A6C34878D82A}">
                    <a16:rowId xmlns="" xmlns:a16="http://schemas.microsoft.com/office/drawing/2014/main" val="10001"/>
                  </a:ext>
                </a:extLst>
              </a:tr>
              <a:tr h="409892">
                <a:tc>
                  <a:txBody>
                    <a:bodyPr/>
                    <a:lstStyle/>
                    <a:p>
                      <a:pPr marL="457200" marR="0" lvl="0" indent="-457200" algn="l" defTabSz="914400" rtl="0" eaLnBrk="1" fontAlgn="base" latinLnBrk="0" hangingPunct="1">
                        <a:lnSpc>
                          <a:spcPct val="100000"/>
                        </a:lnSpc>
                        <a:spcBef>
                          <a:spcPct val="20000"/>
                        </a:spcBef>
                        <a:spcAft>
                          <a:spcPct val="0"/>
                        </a:spcAft>
                        <a:buClr>
                          <a:schemeClr val="tx1"/>
                        </a:buClr>
                        <a:buSzPct val="100000"/>
                        <a:buFont typeface="+mj-lt"/>
                        <a:buAutoNum type="arabicPeriod" startAt="2"/>
                        <a:tabLst/>
                      </a:pP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Transmisión</a:t>
                      </a:r>
                      <a:r>
                        <a:rPr lang="es-ES" sz="2000" u="none" dirty="0" smtClean="0">
                          <a:solidFill>
                            <a:srgbClr val="FFFF99"/>
                          </a:solidFill>
                          <a:effectLst>
                            <a:outerShdw blurRad="38100" dist="38100" dir="2700000" algn="tl">
                              <a:srgbClr val="000000"/>
                            </a:outerShdw>
                          </a:effectLst>
                          <a:latin typeface="Arial" pitchFamily="34" charset="0"/>
                          <a:cs typeface="Arial" pitchFamily="34" charset="0"/>
                        </a:rPr>
                        <a:t> de </a:t>
                      </a: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negocios</a:t>
                      </a:r>
                      <a:r>
                        <a:rPr lang="es-ES" sz="2000" dirty="0" smtClean="0">
                          <a:latin typeface="Arial" pitchFamily="34" charset="0"/>
                          <a:cs typeface="Arial" pitchFamily="34" charset="0"/>
                        </a:rPr>
                        <a:t> </a:t>
                      </a:r>
                      <a:endParaRPr kumimoji="0" lang="es-ES_tradnl" sz="20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 xmlns:a16="http://schemas.microsoft.com/office/drawing/2014/main" val="10002"/>
                  </a:ext>
                </a:extLst>
              </a:tr>
              <a:tr h="1371600">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mj-lt"/>
                        <a:buAutoNum type="arabicPeriod" startAt="3"/>
                        <a:tabLst/>
                      </a:pP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Transmisión de</a:t>
                      </a:r>
                      <a:r>
                        <a:rPr lang="es-ES" sz="2000" dirty="0" smtClean="0">
                          <a:latin typeface="Arial" pitchFamily="34" charset="0"/>
                          <a:cs typeface="Arial" pitchFamily="34" charset="0"/>
                        </a:rPr>
                        <a:t> </a:t>
                      </a: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valores</a:t>
                      </a:r>
                      <a:r>
                        <a:rPr lang="es-ES" sz="2000" dirty="0" smtClean="0">
                          <a:solidFill>
                            <a:srgbClr val="FFFF99"/>
                          </a:solidFill>
                          <a:effectLst>
                            <a:outerShdw blurRad="38100" dist="38100" dir="2700000" algn="tl">
                              <a:srgbClr val="000000"/>
                            </a:outerShdw>
                          </a:effectLst>
                          <a:latin typeface="Arial" pitchFamily="34" charset="0"/>
                          <a:cs typeface="Arial" pitchFamily="34" charset="0"/>
                        </a:rPr>
                        <a:t> </a:t>
                      </a: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o</a:t>
                      </a:r>
                      <a:r>
                        <a:rPr lang="es-ES" sz="2000" dirty="0" smtClean="0">
                          <a:solidFill>
                            <a:srgbClr val="FFFF99"/>
                          </a:solidFill>
                          <a:effectLst>
                            <a:outerShdw blurRad="38100" dist="38100" dir="2700000" algn="tl">
                              <a:srgbClr val="000000"/>
                            </a:outerShdw>
                          </a:effectLst>
                          <a:latin typeface="Arial" pitchFamily="34" charset="0"/>
                          <a:cs typeface="Arial" pitchFamily="34" charset="0"/>
                        </a:rPr>
                        <a:t> </a:t>
                      </a: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participaciones</a:t>
                      </a:r>
                      <a:r>
                        <a:rPr lang="es-ES" sz="2000" dirty="0" smtClean="0">
                          <a:latin typeface="Arial" pitchFamily="34" charset="0"/>
                          <a:cs typeface="Arial" pitchFamily="34" charset="0"/>
                        </a:rPr>
                        <a:t> representativos de la participación en los fondos propios de cualquier tipo de entidades </a:t>
                      </a: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no admitidos a negociación</a:t>
                      </a:r>
                      <a:r>
                        <a:rPr lang="es-ES_tradnl" sz="2000" dirty="0" smtClean="0">
                          <a:latin typeface="Arial" pitchFamily="34" charset="0"/>
                          <a:cs typeface="Arial" pitchFamily="34" charset="0"/>
                        </a:rPr>
                        <a:t>, </a:t>
                      </a:r>
                      <a:r>
                        <a:rPr lang="es-ES_tradnl" sz="2000" u="sng" dirty="0" smtClean="0">
                          <a:solidFill>
                            <a:srgbClr val="FFFF00"/>
                          </a:solidFill>
                          <a:effectLst>
                            <a:outerShdw blurRad="38100" dist="38100" dir="2700000" algn="tl">
                              <a:srgbClr val="000000">
                                <a:alpha val="43137"/>
                              </a:srgbClr>
                            </a:outerShdw>
                          </a:effectLst>
                          <a:latin typeface="Arial" pitchFamily="34" charset="0"/>
                          <a:cs typeface="Arial" pitchFamily="34" charset="0"/>
                        </a:rPr>
                        <a:t>o</a:t>
                      </a:r>
                      <a:r>
                        <a:rPr lang="es-ES_tradnl" sz="2000" dirty="0" smtClean="0">
                          <a:effectLst>
                            <a:outerShdw blurRad="38100" dist="38100" dir="2700000" algn="tl">
                              <a:srgbClr val="000000">
                                <a:alpha val="43137"/>
                              </a:srgbClr>
                            </a:outerShdw>
                          </a:effectLst>
                          <a:latin typeface="Arial" pitchFamily="34" charset="0"/>
                          <a:cs typeface="Arial" pitchFamily="34" charset="0"/>
                        </a:rPr>
                        <a:t> </a:t>
                      </a:r>
                      <a:r>
                        <a:rPr lang="es-ES_tradnl" sz="2000" dirty="0" smtClean="0">
                          <a:latin typeface="Arial" pitchFamily="34" charset="0"/>
                          <a:cs typeface="Arial" pitchFamily="34" charset="0"/>
                        </a:rPr>
                        <a:t>que estén </a:t>
                      </a:r>
                      <a:r>
                        <a:rPr lang="es-ES_tradnl" sz="2000" u="sng" dirty="0" smtClean="0">
                          <a:solidFill>
                            <a:srgbClr val="FFFF99"/>
                          </a:solidFill>
                          <a:effectLst>
                            <a:outerShdw blurRad="38100" dist="38100" dir="2700000" algn="tl">
                              <a:srgbClr val="000000">
                                <a:alpha val="43137"/>
                              </a:srgbClr>
                            </a:outerShdw>
                          </a:effectLst>
                          <a:latin typeface="Arial" pitchFamily="34" charset="0"/>
                          <a:cs typeface="Arial" pitchFamily="34" charset="0"/>
                        </a:rPr>
                        <a:t>admitidos a cotización en</a:t>
                      </a:r>
                      <a:r>
                        <a:rPr lang="es-ES_tradnl" sz="2000" dirty="0" smtClean="0">
                          <a:effectLst>
                            <a:outerShdw blurRad="38100" dist="38100" dir="2700000" algn="tl">
                              <a:srgbClr val="000000">
                                <a:alpha val="43137"/>
                              </a:srgbClr>
                            </a:outerShdw>
                          </a:effectLst>
                          <a:latin typeface="Arial" pitchFamily="34" charset="0"/>
                          <a:cs typeface="Arial" pitchFamily="34" charset="0"/>
                        </a:rPr>
                        <a:t> </a:t>
                      </a:r>
                      <a:r>
                        <a:rPr lang="es-ES_tradnl" sz="2000" dirty="0" smtClean="0">
                          <a:latin typeface="Arial" pitchFamily="34" charset="0"/>
                          <a:cs typeface="Arial" pitchFamily="34" charset="0"/>
                        </a:rPr>
                        <a:t>mercados regulados situados en </a:t>
                      </a:r>
                      <a:r>
                        <a:rPr lang="es-ES_tradnl" sz="2000" u="sng" dirty="0" smtClean="0">
                          <a:solidFill>
                            <a:srgbClr val="FFFF99"/>
                          </a:solidFill>
                          <a:effectLst>
                            <a:outerShdw blurRad="38100" dist="38100" dir="2700000" algn="tl">
                              <a:srgbClr val="000000">
                                <a:alpha val="43137"/>
                              </a:srgbClr>
                            </a:outerShdw>
                          </a:effectLst>
                          <a:latin typeface="Arial" pitchFamily="34" charset="0"/>
                          <a:cs typeface="Arial" pitchFamily="34" charset="0"/>
                        </a:rPr>
                        <a:t>paraísos fiscales</a:t>
                      </a:r>
                      <a:r>
                        <a:rPr lang="es-ES_tradnl" sz="2000" dirty="0" smtClean="0">
                          <a:latin typeface="Arial" pitchFamily="34" charset="0"/>
                          <a:cs typeface="Arial" pitchFamily="34" charset="0"/>
                        </a:rPr>
                        <a:t>.</a:t>
                      </a:r>
                      <a:endParaRPr kumimoji="0" lang="es-ES_tradnl" sz="20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extLst>
                  <a:ext uri="{0D108BD9-81ED-4DB2-BD59-A6C34878D82A}">
                    <a16:rowId xmlns="" xmlns:a16="http://schemas.microsoft.com/office/drawing/2014/main" val="10003"/>
                  </a:ext>
                </a:extLst>
              </a:tr>
              <a:tr h="428308">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mj-lt"/>
                        <a:buAutoNum type="arabicPeriod" startAt="4"/>
                        <a:tabLst/>
                      </a:pPr>
                      <a:r>
                        <a:rPr lang="es-ES" sz="2000" u="sng" dirty="0" smtClean="0">
                          <a:solidFill>
                            <a:srgbClr val="FFFF99"/>
                          </a:solidFill>
                          <a:effectLst>
                            <a:outerShdw blurRad="38100" dist="38100" dir="2700000" algn="tl">
                              <a:srgbClr val="000000">
                                <a:alpha val="43137"/>
                              </a:srgbClr>
                            </a:outerShdw>
                          </a:effectLst>
                          <a:latin typeface="Arial" pitchFamily="34" charset="0"/>
                          <a:cs typeface="Arial" pitchFamily="34" charset="0"/>
                        </a:rPr>
                        <a:t>Transmisión</a:t>
                      </a:r>
                      <a:r>
                        <a:rPr lang="es-ES" sz="2000" dirty="0" smtClean="0">
                          <a:latin typeface="Arial" pitchFamily="34" charset="0"/>
                          <a:cs typeface="Arial" pitchFamily="34" charset="0"/>
                        </a:rPr>
                        <a:t> de </a:t>
                      </a:r>
                      <a:r>
                        <a:rPr lang="es-ES" sz="2000" dirty="0" smtClean="0">
                          <a:solidFill>
                            <a:srgbClr val="FFFF66"/>
                          </a:solidFill>
                          <a:effectLst>
                            <a:outerShdw blurRad="38100" dist="38100" dir="2700000" algn="tl">
                              <a:srgbClr val="000000">
                                <a:alpha val="43137"/>
                              </a:srgbClr>
                            </a:outerShdw>
                          </a:effectLst>
                          <a:latin typeface="Arial" pitchFamily="34" charset="0"/>
                          <a:cs typeface="Arial" pitchFamily="34" charset="0"/>
                        </a:rPr>
                        <a:t> </a:t>
                      </a: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inmuebles</a:t>
                      </a:r>
                      <a:r>
                        <a:rPr lang="es-ES" sz="2000" dirty="0" smtClean="0">
                          <a:latin typeface="Arial" pitchFamily="34" charset="0"/>
                          <a:cs typeface="Arial" pitchFamily="34" charset="0"/>
                        </a:rPr>
                        <a:t> </a:t>
                      </a:r>
                      <a:endParaRPr kumimoji="0" lang="es-ES_tradnl" sz="20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extLst>
                  <a:ext uri="{0D108BD9-81ED-4DB2-BD59-A6C34878D82A}">
                    <a16:rowId xmlns="" xmlns:a16="http://schemas.microsoft.com/office/drawing/2014/main" val="10004"/>
                  </a:ext>
                </a:extLst>
              </a:tr>
              <a:tr h="457200">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mj-lt"/>
                        <a:buAutoNum type="arabicPeriod" startAt="5"/>
                        <a:tabLst/>
                        <a:defRPr/>
                      </a:pPr>
                      <a:r>
                        <a:rPr lang="es-ES" sz="2000" u="sng" dirty="0" smtClean="0">
                          <a:solidFill>
                            <a:srgbClr val="FFFF99"/>
                          </a:solidFill>
                          <a:effectLst>
                            <a:outerShdw blurRad="38100" dist="38100" dir="2700000" algn="tl">
                              <a:srgbClr val="000000">
                                <a:alpha val="43137"/>
                              </a:srgbClr>
                            </a:outerShdw>
                          </a:effectLst>
                          <a:latin typeface="Arial" pitchFamily="34" charset="0"/>
                          <a:cs typeface="Arial" pitchFamily="34" charset="0"/>
                        </a:rPr>
                        <a:t>Operaciones</a:t>
                      </a:r>
                      <a:r>
                        <a:rPr lang="es-ES" sz="2000" u="none" dirty="0" smtClean="0">
                          <a:solidFill>
                            <a:srgbClr val="FFFF99"/>
                          </a:solidFill>
                          <a:effectLst>
                            <a:outerShdw blurRad="38100" dist="38100" dir="2700000" algn="tl">
                              <a:srgbClr val="000000">
                                <a:alpha val="43137"/>
                              </a:srgbClr>
                            </a:outerShdw>
                          </a:effectLst>
                          <a:latin typeface="Arial" pitchFamily="34" charset="0"/>
                          <a:cs typeface="Arial" pitchFamily="34" charset="0"/>
                        </a:rPr>
                        <a:t> </a:t>
                      </a:r>
                      <a:r>
                        <a:rPr lang="es-ES" sz="2000" dirty="0" smtClean="0">
                          <a:latin typeface="Arial" pitchFamily="34" charset="0"/>
                          <a:cs typeface="Arial" pitchFamily="34" charset="0"/>
                        </a:rPr>
                        <a:t>sobre </a:t>
                      </a: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activos</a:t>
                      </a:r>
                      <a:r>
                        <a:rPr lang="es-ES" sz="2000" dirty="0" smtClean="0">
                          <a:latin typeface="Arial" pitchFamily="34" charset="0"/>
                          <a:cs typeface="Arial" pitchFamily="34" charset="0"/>
                        </a:rPr>
                        <a:t> </a:t>
                      </a:r>
                      <a:r>
                        <a:rPr lang="es-ES" sz="2000" u="sng" dirty="0" smtClean="0">
                          <a:solidFill>
                            <a:srgbClr val="FFFF99"/>
                          </a:solidFill>
                          <a:effectLst>
                            <a:outerShdw blurRad="38100" dist="38100" dir="2700000" algn="tl">
                              <a:srgbClr val="000000"/>
                            </a:outerShdw>
                          </a:effectLst>
                          <a:latin typeface="Arial" pitchFamily="34" charset="0"/>
                          <a:cs typeface="Arial" pitchFamily="34" charset="0"/>
                        </a:rPr>
                        <a:t>intangibles</a:t>
                      </a:r>
                      <a:r>
                        <a:rPr lang="es-ES" sz="2000" dirty="0" smtClean="0">
                          <a:latin typeface="Arial" pitchFamily="34" charset="0"/>
                          <a:cs typeface="Arial" pitchFamily="34" charset="0"/>
                        </a:rPr>
                        <a:t>.</a:t>
                      </a:r>
                      <a:endParaRPr kumimoji="0" lang="es-ES_tradnl" sz="20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extLst>
                  <a:ext uri="{0D108BD9-81ED-4DB2-BD59-A6C34878D82A}">
                    <a16:rowId xmlns="" xmlns:a16="http://schemas.microsoft.com/office/drawing/2014/main" val="10005"/>
                  </a:ext>
                </a:extLst>
              </a:tr>
            </a:tbl>
          </a:graphicData>
        </a:graphic>
      </p:graphicFrame>
      <p:graphicFrame>
        <p:nvGraphicFramePr>
          <p:cNvPr id="2" name="Tabla 1"/>
          <p:cNvGraphicFramePr>
            <a:graphicFrameLocks noGrp="1"/>
          </p:cNvGraphicFramePr>
          <p:nvPr>
            <p:extLst/>
          </p:nvPr>
        </p:nvGraphicFramePr>
        <p:xfrm>
          <a:off x="76200" y="5715000"/>
          <a:ext cx="9525000" cy="1066800"/>
        </p:xfrm>
        <a:graphic>
          <a:graphicData uri="http://schemas.openxmlformats.org/drawingml/2006/table">
            <a:tbl>
              <a:tblPr firstRow="1" bandRow="1">
                <a:tableStyleId>{5C22544A-7EE6-4342-B048-85BDC9FD1C3A}</a:tableStyleId>
              </a:tblPr>
              <a:tblGrid>
                <a:gridCol w="9525000">
                  <a:extLst>
                    <a:ext uri="{9D8B030D-6E8A-4147-A177-3AD203B41FA5}">
                      <a16:colId xmlns="" xmlns:a16="http://schemas.microsoft.com/office/drawing/2014/main" val="2796799308"/>
                    </a:ext>
                  </a:extLst>
                </a:gridCol>
              </a:tblGrid>
              <a:tr h="106680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 sz="1600" b="0" i="0" u="none" strike="noStrike" kern="1200" baseline="0" dirty="0" smtClean="0">
                          <a:solidFill>
                            <a:schemeClr val="lt1"/>
                          </a:solidFill>
                          <a:latin typeface="+mn-lt"/>
                          <a:ea typeface="+mn-ea"/>
                          <a:cs typeface="+mn-cs"/>
                        </a:rPr>
                        <a:t>En el supuesto de que las anteriores operaciones </a:t>
                      </a:r>
                      <a:r>
                        <a:rPr lang="es-ES" sz="1600" b="0" i="0" u="sng" strike="noStrike" kern="1200" baseline="0" dirty="0" smtClean="0">
                          <a:solidFill>
                            <a:srgbClr val="FFFF99"/>
                          </a:solidFill>
                          <a:latin typeface="+mn-lt"/>
                          <a:ea typeface="+mn-ea"/>
                          <a:cs typeface="+mn-cs"/>
                        </a:rPr>
                        <a:t>se realicen por ERD o personas físicas</a:t>
                      </a:r>
                      <a:r>
                        <a:rPr lang="es-ES" sz="1600" b="0" i="0" u="none" strike="noStrike" kern="1200" baseline="0" dirty="0" smtClean="0">
                          <a:solidFill>
                            <a:schemeClr val="lt1"/>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 sz="1600" b="0" i="0" u="none" strike="noStrike" kern="1200" baseline="0" dirty="0" smtClean="0">
                          <a:solidFill>
                            <a:schemeClr val="lt1"/>
                          </a:solidFill>
                          <a:latin typeface="+mn-lt"/>
                          <a:ea typeface="+mn-ea"/>
                          <a:cs typeface="+mn-cs"/>
                        </a:rPr>
                        <a:t>y </a:t>
                      </a:r>
                      <a:r>
                        <a:rPr lang="es-ES" sz="1600" b="0" i="0" u="sng" strike="noStrike" kern="1200" baseline="0" dirty="0" smtClean="0">
                          <a:solidFill>
                            <a:schemeClr val="lt1"/>
                          </a:solidFill>
                          <a:latin typeface="+mn-lt"/>
                          <a:ea typeface="+mn-ea"/>
                          <a:cs typeface="+mn-cs"/>
                        </a:rPr>
                        <a:t>no</a:t>
                      </a:r>
                      <a:r>
                        <a:rPr lang="es-ES" sz="1600" b="0" i="0" u="none" strike="noStrike" kern="1200" baseline="0" dirty="0" smtClean="0">
                          <a:solidFill>
                            <a:schemeClr val="lt1"/>
                          </a:solidFill>
                          <a:latin typeface="+mn-lt"/>
                          <a:ea typeface="+mn-ea"/>
                          <a:cs typeface="+mn-cs"/>
                        </a:rPr>
                        <a:t> se trate de operaciones realizadas con personas o entidades residentes en </a:t>
                      </a:r>
                      <a:r>
                        <a:rPr lang="es-ES" sz="1600" b="0" i="0" u="sng" strike="noStrike" kern="1200" baseline="0" dirty="0" smtClean="0">
                          <a:solidFill>
                            <a:schemeClr val="lt1"/>
                          </a:solidFill>
                          <a:latin typeface="+mn-lt"/>
                          <a:ea typeface="+mn-ea"/>
                          <a:cs typeface="+mn-cs"/>
                        </a:rPr>
                        <a:t>paraísos fiscales</a:t>
                      </a:r>
                      <a:r>
                        <a:rPr lang="es-ES" sz="1600" b="0" i="0" u="none" strike="noStrike" kern="1200" baseline="0" dirty="0" smtClean="0">
                          <a:solidFill>
                            <a:schemeClr val="lt1"/>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 sz="1600" b="0" i="0" u="none" strike="noStrike" kern="1200" baseline="0" dirty="0" smtClean="0">
                          <a:solidFill>
                            <a:schemeClr val="lt1"/>
                          </a:solidFill>
                          <a:latin typeface="+mn-lt"/>
                          <a:ea typeface="+mn-ea"/>
                          <a:cs typeface="+mn-cs"/>
                        </a:rPr>
                        <a:t>Las obligaciones específicas de documentación </a:t>
                      </a:r>
                      <a:r>
                        <a:rPr lang="es-ES" sz="1600" b="1" i="0" u="sng" strike="noStrike" kern="1200" baseline="0" dirty="0" smtClean="0">
                          <a:solidFill>
                            <a:schemeClr val="lt1"/>
                          </a:solidFill>
                          <a:latin typeface="+mn-lt"/>
                          <a:ea typeface="+mn-ea"/>
                          <a:cs typeface="+mn-cs"/>
                        </a:rPr>
                        <a:t>no</a:t>
                      </a:r>
                      <a:r>
                        <a:rPr lang="es-ES" sz="1600" b="0" i="0" u="sng" strike="noStrike" kern="1200" baseline="0" dirty="0" smtClean="0">
                          <a:solidFill>
                            <a:schemeClr val="lt1"/>
                          </a:solidFill>
                          <a:latin typeface="+mn-lt"/>
                          <a:ea typeface="+mn-ea"/>
                          <a:cs typeface="+mn-cs"/>
                        </a:rPr>
                        <a:t> deberán incorporar el análisis de comparabilidad</a:t>
                      </a:r>
                      <a:r>
                        <a:rPr lang="es-ES" sz="1600" b="0" i="0" u="none" strike="noStrike" kern="1200" baseline="0" dirty="0" smtClean="0">
                          <a:solidFill>
                            <a:schemeClr val="lt1"/>
                          </a:solidFill>
                          <a:latin typeface="+mn-lt"/>
                          <a:ea typeface="+mn-ea"/>
                          <a:cs typeface="+mn-cs"/>
                        </a:rPr>
                        <a:t> global que se regula en el artículo 17 del RIS </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374964095"/>
                  </a:ext>
                </a:extLst>
              </a:tr>
            </a:tbl>
          </a:graphicData>
        </a:graphic>
      </p:graphicFrame>
    </p:spTree>
    <p:extLst>
      <p:ext uri="{BB962C8B-B14F-4D97-AF65-F5344CB8AC3E}">
        <p14:creationId xmlns="" xmlns:p14="http://schemas.microsoft.com/office/powerpoint/2010/main" val="2424584828"/>
      </p:ext>
    </p:extLst>
  </p:cSld>
  <p:clrMapOvr>
    <a:masterClrMapping/>
  </p:clrMapOvr>
  <p:transition advClick="0" advTm="0"/>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4" name="3 Marcador de número de diapositiva"/>
          <p:cNvSpPr>
            <a:spLocks noGrp="1"/>
          </p:cNvSpPr>
          <p:nvPr>
            <p:ph type="sldNum" sz="quarter" idx="12"/>
          </p:nvPr>
        </p:nvSpPr>
        <p:spPr>
          <a:xfrm>
            <a:off x="7594600" y="6381750"/>
            <a:ext cx="2311400" cy="476250"/>
          </a:xfrm>
        </p:spPr>
        <p:txBody>
          <a:bodyPr/>
          <a:lstStyle/>
          <a:p>
            <a:pPr>
              <a:defRPr/>
            </a:pPr>
            <a:fld id="{2864D125-C6BF-49BF-842E-C12E5A99908B}" type="slidenum">
              <a:rPr lang="es-ES_tradnl">
                <a:solidFill>
                  <a:srgbClr val="000000"/>
                </a:solidFill>
                <a:effectLst/>
              </a:rPr>
              <a:pPr>
                <a:defRPr/>
              </a:pPr>
              <a:t>47</a:t>
            </a:fld>
            <a:endParaRPr lang="es-ES_tradnl" dirty="0">
              <a:solidFill>
                <a:srgbClr val="000000"/>
              </a:solidFill>
              <a:effectLst/>
            </a:endParaRPr>
          </a:p>
        </p:txBody>
      </p:sp>
      <p:sp>
        <p:nvSpPr>
          <p:cNvPr id="8195" name="Rectangle 3"/>
          <p:cNvSpPr>
            <a:spLocks noChangeArrowheads="1"/>
          </p:cNvSpPr>
          <p:nvPr/>
        </p:nvSpPr>
        <p:spPr bwMode="auto">
          <a:xfrm>
            <a:off x="2476501" y="1"/>
            <a:ext cx="4629472" cy="276999"/>
          </a:xfrm>
          <a:prstGeom prst="rect">
            <a:avLst/>
          </a:prstGeom>
          <a:noFill/>
          <a:ln w="9525">
            <a:noFill/>
            <a:miter lim="800000"/>
            <a:headEnd/>
            <a:tailEnd/>
          </a:ln>
        </p:spPr>
        <p:txBody>
          <a:bodyPr wrap="none" lIns="0" tIns="0" rIns="0" bIns="0">
            <a:spAutoFit/>
          </a:bodyPr>
          <a:lstStyle/>
          <a:p>
            <a:pPr eaLnBrk="0" hangingPunct="0"/>
            <a:r>
              <a:rPr lang="es-ES_tradnl" sz="1800" b="1" dirty="0">
                <a:solidFill>
                  <a:srgbClr val="FF0000"/>
                </a:solidFill>
              </a:rPr>
              <a:t>INGRESOS  COMPUTABLES EN EL IS</a:t>
            </a:r>
            <a:endParaRPr lang="es-ES_tradnl" sz="1800" dirty="0">
              <a:solidFill>
                <a:srgbClr val="FF0000"/>
              </a:solidFill>
            </a:endParaRPr>
          </a:p>
        </p:txBody>
      </p:sp>
      <p:sp>
        <p:nvSpPr>
          <p:cNvPr id="8196" name="Rectangle 4"/>
          <p:cNvSpPr>
            <a:spLocks noChangeArrowheads="1"/>
          </p:cNvSpPr>
          <p:nvPr/>
        </p:nvSpPr>
        <p:spPr bwMode="auto">
          <a:xfrm>
            <a:off x="165100" y="533400"/>
            <a:ext cx="2683427" cy="215444"/>
          </a:xfrm>
          <a:prstGeom prst="rect">
            <a:avLst/>
          </a:prstGeom>
          <a:noFill/>
          <a:ln w="9525">
            <a:noFill/>
            <a:miter lim="800000"/>
            <a:headEnd/>
            <a:tailEnd/>
          </a:ln>
        </p:spPr>
        <p:txBody>
          <a:bodyPr wrap="none" lIns="0" tIns="0" rIns="0" bIns="0">
            <a:spAutoFit/>
          </a:bodyPr>
          <a:lstStyle/>
          <a:p>
            <a:pPr eaLnBrk="0" hangingPunct="0"/>
            <a:r>
              <a:rPr lang="es-ES_tradnl" sz="1400" b="1" i="1" dirty="0">
                <a:solidFill>
                  <a:srgbClr val="0000FF"/>
                </a:solidFill>
              </a:rPr>
              <a:t> </a:t>
            </a:r>
            <a:r>
              <a:rPr lang="es-ES_tradnl" sz="1400" b="1" dirty="0">
                <a:solidFill>
                  <a:srgbClr val="0000FF"/>
                </a:solidFill>
              </a:rPr>
              <a:t>INGRESOS COMPUTABLES</a:t>
            </a:r>
            <a:endParaRPr lang="es-ES_tradnl" sz="1400" dirty="0">
              <a:solidFill>
                <a:srgbClr val="0000FF"/>
              </a:solidFill>
            </a:endParaRPr>
          </a:p>
        </p:txBody>
      </p:sp>
      <p:sp>
        <p:nvSpPr>
          <p:cNvPr id="8197" name="Rectangle 5"/>
          <p:cNvSpPr>
            <a:spLocks noChangeArrowheads="1"/>
          </p:cNvSpPr>
          <p:nvPr/>
        </p:nvSpPr>
        <p:spPr bwMode="auto">
          <a:xfrm>
            <a:off x="4127501" y="533401"/>
            <a:ext cx="5523948" cy="307777"/>
          </a:xfrm>
          <a:prstGeom prst="rect">
            <a:avLst/>
          </a:prstGeom>
          <a:noFill/>
          <a:ln w="9525">
            <a:noFill/>
            <a:miter lim="800000"/>
            <a:headEnd/>
            <a:tailEnd/>
          </a:ln>
        </p:spPr>
        <p:txBody>
          <a:bodyPr wrap="none" lIns="0" tIns="0" rIns="0" bIns="0">
            <a:spAutoFit/>
          </a:bodyPr>
          <a:lstStyle/>
          <a:p>
            <a:pPr eaLnBrk="0" hangingPunct="0"/>
            <a:r>
              <a:rPr lang="es-ES_tradnl" sz="1000" u="sng" dirty="0">
                <a:solidFill>
                  <a:srgbClr val="000000"/>
                </a:solidFill>
              </a:rPr>
              <a:t>El articulado de la ley del IS hace </a:t>
            </a:r>
            <a:r>
              <a:rPr lang="es-ES_tradnl" sz="1000" b="1" u="sng" dirty="0">
                <a:solidFill>
                  <a:srgbClr val="000000"/>
                </a:solidFill>
              </a:rPr>
              <a:t>pocas</a:t>
            </a:r>
            <a:r>
              <a:rPr lang="es-ES_tradnl" sz="1000" u="sng" dirty="0">
                <a:solidFill>
                  <a:srgbClr val="000000"/>
                </a:solidFill>
              </a:rPr>
              <a:t> </a:t>
            </a:r>
            <a:r>
              <a:rPr lang="es-ES_tradnl" sz="1000" b="1" u="sng" dirty="0">
                <a:solidFill>
                  <a:srgbClr val="000000"/>
                </a:solidFill>
              </a:rPr>
              <a:t>referencias</a:t>
            </a:r>
            <a:r>
              <a:rPr lang="es-ES_tradnl" sz="1000" u="sng" dirty="0">
                <a:solidFill>
                  <a:srgbClr val="000000"/>
                </a:solidFill>
              </a:rPr>
              <a:t> a los ingresos</a:t>
            </a:r>
            <a:r>
              <a:rPr lang="es-ES_tradnl" sz="1000" dirty="0">
                <a:solidFill>
                  <a:srgbClr val="000000"/>
                </a:solidFill>
              </a:rPr>
              <a:t> que deben</a:t>
            </a:r>
          </a:p>
          <a:p>
            <a:pPr eaLnBrk="0" hangingPunct="0"/>
            <a:r>
              <a:rPr lang="es-ES_tradnl" sz="1000" dirty="0">
                <a:solidFill>
                  <a:srgbClr val="000000"/>
                </a:solidFill>
              </a:rPr>
              <a:t> ser objeto de cómputo fiscal y en consecuencia </a:t>
            </a:r>
            <a:r>
              <a:rPr lang="es-ES_tradnl" sz="1000" b="1" u="sng" dirty="0">
                <a:solidFill>
                  <a:srgbClr val="000000"/>
                </a:solidFill>
              </a:rPr>
              <a:t>se aplica la norma contable</a:t>
            </a:r>
            <a:r>
              <a:rPr lang="es-ES_tradnl" sz="1000" u="sng" dirty="0">
                <a:solidFill>
                  <a:srgbClr val="000000"/>
                </a:solidFill>
              </a:rPr>
              <a:t>.</a:t>
            </a:r>
          </a:p>
        </p:txBody>
      </p:sp>
      <p:sp>
        <p:nvSpPr>
          <p:cNvPr id="8198" name="Rectangle 8"/>
          <p:cNvSpPr>
            <a:spLocks noChangeArrowheads="1"/>
          </p:cNvSpPr>
          <p:nvPr/>
        </p:nvSpPr>
        <p:spPr bwMode="auto">
          <a:xfrm>
            <a:off x="4512734" y="1079501"/>
            <a:ext cx="4962897" cy="153888"/>
          </a:xfrm>
          <a:prstGeom prst="rect">
            <a:avLst/>
          </a:prstGeom>
          <a:noFill/>
          <a:ln w="9525">
            <a:noFill/>
            <a:miter lim="800000"/>
            <a:headEnd/>
            <a:tailEnd/>
          </a:ln>
        </p:spPr>
        <p:txBody>
          <a:bodyPr wrap="none" lIns="0" tIns="0" rIns="0" bIns="0">
            <a:spAutoFit/>
          </a:bodyPr>
          <a:lstStyle/>
          <a:p>
            <a:pPr eaLnBrk="0" hangingPunct="0"/>
            <a:r>
              <a:rPr lang="es-ES_tradnl" sz="1000">
                <a:solidFill>
                  <a:srgbClr val="000000"/>
                </a:solidFill>
              </a:rPr>
              <a:t>como  </a:t>
            </a:r>
            <a:r>
              <a:rPr lang="es-ES_tradnl" sz="1000" i="1">
                <a:solidFill>
                  <a:srgbClr val="000000"/>
                </a:solidFill>
              </a:rPr>
              <a:t>regla general</a:t>
            </a:r>
            <a:r>
              <a:rPr lang="es-ES_tradnl" sz="1000">
                <a:solidFill>
                  <a:srgbClr val="000000"/>
                </a:solidFill>
              </a:rPr>
              <a:t>  acudir al </a:t>
            </a:r>
            <a:r>
              <a:rPr lang="es-ES_tradnl" sz="1000" b="1">
                <a:solidFill>
                  <a:srgbClr val="000000"/>
                </a:solidFill>
              </a:rPr>
              <a:t>P.G.C.</a:t>
            </a:r>
            <a:r>
              <a:rPr lang="es-ES_tradnl" sz="1000">
                <a:solidFill>
                  <a:srgbClr val="000000"/>
                </a:solidFill>
              </a:rPr>
              <a:t>  </a:t>
            </a:r>
            <a:r>
              <a:rPr lang="es-ES_tradnl" sz="1000" b="1">
                <a:solidFill>
                  <a:srgbClr val="000000"/>
                </a:solidFill>
              </a:rPr>
              <a:t>( </a:t>
            </a:r>
            <a:r>
              <a:rPr lang="es-ES_tradnl" sz="1000" b="1" u="sng">
                <a:solidFill>
                  <a:srgbClr val="000000"/>
                </a:solidFill>
              </a:rPr>
              <a:t>Grupo 7 “Ventas e ingresos”</a:t>
            </a:r>
            <a:r>
              <a:rPr lang="es-ES_tradnl" sz="1000" b="1">
                <a:solidFill>
                  <a:srgbClr val="000000"/>
                </a:solidFill>
              </a:rPr>
              <a:t> )</a:t>
            </a:r>
          </a:p>
        </p:txBody>
      </p:sp>
      <p:sp>
        <p:nvSpPr>
          <p:cNvPr id="8199" name="AutoShape 76"/>
          <p:cNvSpPr>
            <a:spLocks noChangeArrowheads="1"/>
          </p:cNvSpPr>
          <p:nvPr/>
        </p:nvSpPr>
        <p:spPr bwMode="auto">
          <a:xfrm>
            <a:off x="76200" y="457200"/>
            <a:ext cx="3467100" cy="381000"/>
          </a:xfrm>
          <a:prstGeom prst="roundRect">
            <a:avLst>
              <a:gd name="adj" fmla="val 16667"/>
            </a:avLst>
          </a:prstGeom>
          <a:noFill/>
          <a:ln w="9525">
            <a:solidFill>
              <a:srgbClr val="009900"/>
            </a:solidFill>
            <a:round/>
            <a:headEnd/>
            <a:tailEnd/>
          </a:ln>
        </p:spPr>
        <p:txBody>
          <a:bodyPr wrap="none" anchor="ctr"/>
          <a:lstStyle/>
          <a:p>
            <a:pPr eaLnBrk="0" hangingPunct="0"/>
            <a:endParaRPr lang="es-ES_tradnl" sz="1000"/>
          </a:p>
        </p:txBody>
      </p:sp>
      <p:sp>
        <p:nvSpPr>
          <p:cNvPr id="8200" name="AutoShape 77"/>
          <p:cNvSpPr>
            <a:spLocks noChangeArrowheads="1"/>
          </p:cNvSpPr>
          <p:nvPr/>
        </p:nvSpPr>
        <p:spPr bwMode="auto">
          <a:xfrm>
            <a:off x="3714750" y="609601"/>
            <a:ext cx="330200" cy="130175"/>
          </a:xfrm>
          <a:prstGeom prst="rightArrow">
            <a:avLst>
              <a:gd name="adj1" fmla="val 61111"/>
              <a:gd name="adj2" fmla="val 97561"/>
            </a:avLst>
          </a:prstGeom>
          <a:noFill/>
          <a:ln w="9525">
            <a:solidFill>
              <a:srgbClr val="009900"/>
            </a:solidFill>
            <a:miter lim="800000"/>
            <a:headEnd/>
            <a:tailEnd/>
          </a:ln>
        </p:spPr>
        <p:txBody>
          <a:bodyPr wrap="none" anchor="ctr"/>
          <a:lstStyle/>
          <a:p>
            <a:pPr eaLnBrk="0" hangingPunct="0"/>
            <a:endParaRPr lang="es-ES_tradnl" sz="1000"/>
          </a:p>
        </p:txBody>
      </p:sp>
      <p:sp>
        <p:nvSpPr>
          <p:cNvPr id="8201" name="Rectangle 78"/>
          <p:cNvSpPr>
            <a:spLocks noChangeArrowheads="1"/>
          </p:cNvSpPr>
          <p:nvPr/>
        </p:nvSpPr>
        <p:spPr bwMode="auto">
          <a:xfrm>
            <a:off x="3940044" y="981076"/>
            <a:ext cx="126638" cy="153888"/>
          </a:xfrm>
          <a:prstGeom prst="rect">
            <a:avLst/>
          </a:prstGeom>
          <a:noFill/>
          <a:ln w="9525">
            <a:noFill/>
            <a:miter lim="800000"/>
            <a:headEnd/>
            <a:tailEnd/>
          </a:ln>
        </p:spPr>
        <p:txBody>
          <a:bodyPr wrap="none" lIns="0" tIns="0" rIns="0" bIns="0">
            <a:spAutoFit/>
          </a:bodyPr>
          <a:lstStyle/>
          <a:p>
            <a:pPr eaLnBrk="0" hangingPunct="0"/>
            <a:r>
              <a:rPr lang="es-ES_tradnl" sz="1000">
                <a:solidFill>
                  <a:srgbClr val="D60093"/>
                </a:solidFill>
                <a:sym typeface="Symbol" pitchFamily="18" charset="2"/>
              </a:rPr>
              <a:t></a:t>
            </a:r>
            <a:endParaRPr lang="es-ES_tradnl" sz="1000"/>
          </a:p>
        </p:txBody>
      </p:sp>
      <p:sp>
        <p:nvSpPr>
          <p:cNvPr id="8202" name="Rectangle 14"/>
          <p:cNvSpPr>
            <a:spLocks noChangeArrowheads="1"/>
          </p:cNvSpPr>
          <p:nvPr/>
        </p:nvSpPr>
        <p:spPr bwMode="auto">
          <a:xfrm>
            <a:off x="4588405" y="1577976"/>
            <a:ext cx="1957267" cy="153888"/>
          </a:xfrm>
          <a:prstGeom prst="rect">
            <a:avLst/>
          </a:prstGeom>
          <a:noFill/>
          <a:ln w="9525">
            <a:noFill/>
            <a:miter lim="800000"/>
            <a:headEnd/>
            <a:tailEnd/>
          </a:ln>
        </p:spPr>
        <p:txBody>
          <a:bodyPr wrap="none" lIns="0" tIns="0" rIns="0" bIns="0">
            <a:spAutoFit/>
          </a:bodyPr>
          <a:lstStyle/>
          <a:p>
            <a:pPr eaLnBrk="0" hangingPunct="0"/>
            <a:r>
              <a:rPr lang="es-ES_tradnl" sz="1000">
                <a:solidFill>
                  <a:srgbClr val="000000"/>
                </a:solidFill>
              </a:rPr>
              <a:t>Ver estructura del  </a:t>
            </a:r>
            <a:r>
              <a:rPr lang="es-ES_tradnl" sz="1000" b="1">
                <a:solidFill>
                  <a:srgbClr val="000000"/>
                </a:solidFill>
              </a:rPr>
              <a:t>Grupo 7</a:t>
            </a:r>
          </a:p>
        </p:txBody>
      </p:sp>
      <p:sp>
        <p:nvSpPr>
          <p:cNvPr id="8203" name="AutoShape 126"/>
          <p:cNvSpPr>
            <a:spLocks/>
          </p:cNvSpPr>
          <p:nvPr/>
        </p:nvSpPr>
        <p:spPr bwMode="auto">
          <a:xfrm flipH="1">
            <a:off x="4435344" y="1512889"/>
            <a:ext cx="2333757" cy="246221"/>
          </a:xfrm>
          <a:prstGeom prst="borderCallout1">
            <a:avLst>
              <a:gd name="adj1" fmla="val 36361"/>
              <a:gd name="adj2" fmla="val -3537"/>
              <a:gd name="adj3" fmla="val -14644"/>
              <a:gd name="adj4" fmla="val -39644"/>
            </a:avLst>
          </a:prstGeom>
          <a:noFill/>
          <a:ln w="9525" cap="rnd">
            <a:solidFill>
              <a:srgbClr val="009900"/>
            </a:solidFill>
            <a:prstDash val="sysDot"/>
            <a:miter lim="800000"/>
            <a:headEnd/>
            <a:tailEnd/>
          </a:ln>
        </p:spPr>
        <p:txBody>
          <a:bodyPr>
            <a:spAutoFit/>
          </a:bodyPr>
          <a:lstStyle/>
          <a:p>
            <a:pPr eaLnBrk="0" hangingPunct="0"/>
            <a:endParaRPr lang="es-ES" sz="1000"/>
          </a:p>
        </p:txBody>
      </p:sp>
      <p:sp>
        <p:nvSpPr>
          <p:cNvPr id="8204" name="Rectangle 17"/>
          <p:cNvSpPr>
            <a:spLocks noChangeArrowheads="1"/>
          </p:cNvSpPr>
          <p:nvPr/>
        </p:nvSpPr>
        <p:spPr bwMode="auto">
          <a:xfrm>
            <a:off x="247650" y="1874839"/>
            <a:ext cx="1272784" cy="215444"/>
          </a:xfrm>
          <a:prstGeom prst="rect">
            <a:avLst/>
          </a:prstGeom>
          <a:noFill/>
          <a:ln w="9525">
            <a:noFill/>
            <a:miter lim="800000"/>
            <a:headEnd/>
            <a:tailEnd/>
          </a:ln>
        </p:spPr>
        <p:txBody>
          <a:bodyPr wrap="none" lIns="0" tIns="0" rIns="0" bIns="0">
            <a:spAutoFit/>
          </a:bodyPr>
          <a:lstStyle/>
          <a:p>
            <a:pPr eaLnBrk="0" hangingPunct="0"/>
            <a:r>
              <a:rPr lang="es-ES_tradnl" sz="1400" b="1" dirty="0">
                <a:solidFill>
                  <a:srgbClr val="0000FF"/>
                </a:solidFill>
              </a:rPr>
              <a:t>Salvedades :</a:t>
            </a:r>
            <a:endParaRPr lang="es-ES_tradnl" sz="1400" dirty="0"/>
          </a:p>
        </p:txBody>
      </p:sp>
      <p:sp>
        <p:nvSpPr>
          <p:cNvPr id="8205" name="Rectangle 19"/>
          <p:cNvSpPr>
            <a:spLocks noChangeArrowheads="1"/>
          </p:cNvSpPr>
          <p:nvPr/>
        </p:nvSpPr>
        <p:spPr bwMode="auto">
          <a:xfrm>
            <a:off x="495301" y="2255838"/>
            <a:ext cx="8319585" cy="215444"/>
          </a:xfrm>
          <a:prstGeom prst="rect">
            <a:avLst/>
          </a:prstGeom>
          <a:noFill/>
          <a:ln w="9525">
            <a:noFill/>
            <a:miter lim="800000"/>
            <a:headEnd/>
            <a:tailEnd/>
          </a:ln>
        </p:spPr>
        <p:txBody>
          <a:bodyPr wrap="none" lIns="0" tIns="0" rIns="0" bIns="0">
            <a:spAutoFit/>
          </a:bodyPr>
          <a:lstStyle/>
          <a:p>
            <a:pPr eaLnBrk="0" hangingPunct="0"/>
            <a:r>
              <a:rPr lang="es-ES_tradnl" sz="1400" dirty="0">
                <a:solidFill>
                  <a:srgbClr val="D60093"/>
                </a:solidFill>
                <a:sym typeface="Wingdings" pitchFamily="2" charset="2"/>
              </a:rPr>
              <a:t></a:t>
            </a:r>
            <a:r>
              <a:rPr lang="es-ES_tradnl" sz="1400" dirty="0">
                <a:solidFill>
                  <a:srgbClr val="000000"/>
                </a:solidFill>
              </a:rPr>
              <a:t>   </a:t>
            </a:r>
            <a:r>
              <a:rPr lang="es-ES_tradnl" sz="1400" b="1" u="sng" dirty="0">
                <a:solidFill>
                  <a:srgbClr val="0000FF"/>
                </a:solidFill>
              </a:rPr>
              <a:t>En el caso de existir retenciones</a:t>
            </a:r>
            <a:r>
              <a:rPr lang="es-ES_tradnl" sz="1400" dirty="0">
                <a:solidFill>
                  <a:srgbClr val="000000"/>
                </a:solidFill>
              </a:rPr>
              <a:t>,  los ingresos deben computarse </a:t>
            </a:r>
            <a:r>
              <a:rPr lang="es-ES_tradnl" sz="1400" b="1" dirty="0">
                <a:solidFill>
                  <a:srgbClr val="FF0000"/>
                </a:solidFill>
              </a:rPr>
              <a:t>por el íntegro</a:t>
            </a:r>
          </a:p>
        </p:txBody>
      </p:sp>
      <p:sp>
        <p:nvSpPr>
          <p:cNvPr id="8206" name="Rectangle 26"/>
          <p:cNvSpPr>
            <a:spLocks noChangeArrowheads="1"/>
          </p:cNvSpPr>
          <p:nvPr/>
        </p:nvSpPr>
        <p:spPr bwMode="auto">
          <a:xfrm>
            <a:off x="495300" y="5989638"/>
            <a:ext cx="4328108" cy="215444"/>
          </a:xfrm>
          <a:prstGeom prst="rect">
            <a:avLst/>
          </a:prstGeom>
          <a:noFill/>
          <a:ln w="9525">
            <a:noFill/>
            <a:miter lim="800000"/>
            <a:headEnd/>
            <a:tailEnd/>
          </a:ln>
        </p:spPr>
        <p:txBody>
          <a:bodyPr wrap="none" lIns="0" tIns="0" rIns="0" bIns="0">
            <a:spAutoFit/>
          </a:bodyPr>
          <a:lstStyle/>
          <a:p>
            <a:pPr eaLnBrk="0" hangingPunct="0"/>
            <a:r>
              <a:rPr lang="es-ES_tradnl" sz="1400" dirty="0">
                <a:solidFill>
                  <a:srgbClr val="D60093"/>
                </a:solidFill>
                <a:sym typeface="Wingdings" pitchFamily="2" charset="2"/>
              </a:rPr>
              <a:t></a:t>
            </a:r>
            <a:r>
              <a:rPr lang="es-ES_tradnl" sz="1400" dirty="0">
                <a:solidFill>
                  <a:srgbClr val="000000"/>
                </a:solidFill>
              </a:rPr>
              <a:t>   Las ventas deben contabilizarse </a:t>
            </a:r>
            <a:r>
              <a:rPr lang="es-ES_tradnl" sz="1400" b="1" u="sng" dirty="0">
                <a:solidFill>
                  <a:srgbClr val="FF0000"/>
                </a:solidFill>
              </a:rPr>
              <a:t>sin</a:t>
            </a:r>
            <a:r>
              <a:rPr lang="es-ES_tradnl" sz="1400" b="1" dirty="0">
                <a:solidFill>
                  <a:srgbClr val="FF0000"/>
                </a:solidFill>
              </a:rPr>
              <a:t> IVA</a:t>
            </a:r>
          </a:p>
        </p:txBody>
      </p:sp>
      <p:sp>
        <p:nvSpPr>
          <p:cNvPr id="8207" name="Rectangle 36"/>
          <p:cNvSpPr>
            <a:spLocks noChangeArrowheads="1"/>
          </p:cNvSpPr>
          <p:nvPr/>
        </p:nvSpPr>
        <p:spPr bwMode="auto">
          <a:xfrm>
            <a:off x="533400" y="2952751"/>
            <a:ext cx="1960472" cy="553998"/>
          </a:xfrm>
          <a:prstGeom prst="rect">
            <a:avLst/>
          </a:prstGeom>
          <a:noFill/>
          <a:ln w="9525">
            <a:noFill/>
            <a:miter lim="800000"/>
            <a:headEnd/>
            <a:tailEnd/>
          </a:ln>
        </p:spPr>
        <p:txBody>
          <a:bodyPr wrap="none" lIns="0" tIns="0" rIns="0" bIns="0">
            <a:spAutoFit/>
          </a:bodyPr>
          <a:lstStyle/>
          <a:p>
            <a:pPr algn="ctr" eaLnBrk="0" hangingPunct="0"/>
            <a:r>
              <a:rPr lang="es-ES_tradnl" sz="1000" b="1" dirty="0">
                <a:solidFill>
                  <a:srgbClr val="993300"/>
                </a:solidFill>
              </a:rPr>
              <a:t>RETENCIONES  E</a:t>
            </a:r>
          </a:p>
          <a:p>
            <a:pPr algn="ctr" eaLnBrk="0" hangingPunct="0">
              <a:spcBef>
                <a:spcPct val="30000"/>
              </a:spcBef>
            </a:pPr>
            <a:r>
              <a:rPr lang="es-ES_tradnl" sz="1000" b="1" dirty="0">
                <a:solidFill>
                  <a:srgbClr val="993300"/>
                </a:solidFill>
              </a:rPr>
              <a:t>INGRESOS A CUENTA</a:t>
            </a:r>
            <a:r>
              <a:rPr lang="es-ES_tradnl" sz="1000" dirty="0">
                <a:solidFill>
                  <a:srgbClr val="000000"/>
                </a:solidFill>
              </a:rPr>
              <a:t>    </a:t>
            </a:r>
          </a:p>
          <a:p>
            <a:pPr algn="ctr" eaLnBrk="0" hangingPunct="0">
              <a:spcBef>
                <a:spcPct val="30000"/>
              </a:spcBef>
            </a:pPr>
            <a:r>
              <a:rPr lang="es-ES_tradnl" sz="1000" b="1" dirty="0">
                <a:solidFill>
                  <a:srgbClr val="D60093"/>
                </a:solidFill>
              </a:rPr>
              <a:t>(</a:t>
            </a:r>
            <a:r>
              <a:rPr lang="es-ES_tradnl" sz="1000" b="1" dirty="0" smtClean="0">
                <a:solidFill>
                  <a:srgbClr val="D60093"/>
                </a:solidFill>
              </a:rPr>
              <a:t>Art.128 </a:t>
            </a:r>
            <a:r>
              <a:rPr lang="es-ES_tradnl" sz="1000" b="1" dirty="0">
                <a:solidFill>
                  <a:srgbClr val="D60093"/>
                </a:solidFill>
              </a:rPr>
              <a:t>L y arts.  58-66 R)</a:t>
            </a:r>
          </a:p>
        </p:txBody>
      </p:sp>
      <p:sp>
        <p:nvSpPr>
          <p:cNvPr id="8208" name="AutoShape 79"/>
          <p:cNvSpPr>
            <a:spLocks noChangeArrowheads="1"/>
          </p:cNvSpPr>
          <p:nvPr/>
        </p:nvSpPr>
        <p:spPr bwMode="auto">
          <a:xfrm rot="5400000">
            <a:off x="490207" y="2786393"/>
            <a:ext cx="304800" cy="218414"/>
          </a:xfrm>
          <a:custGeom>
            <a:avLst/>
            <a:gdLst>
              <a:gd name="T0" fmla="*/ 43353142 w 21600"/>
              <a:gd name="T1" fmla="*/ 0 h 21600"/>
              <a:gd name="T2" fmla="*/ 26010896 w 21600"/>
              <a:gd name="T3" fmla="*/ 5854972 h 21600"/>
              <a:gd name="T4" fmla="*/ 0 w 21600"/>
              <a:gd name="T5" fmla="*/ 14638298 h 21600"/>
              <a:gd name="T6" fmla="*/ 26010896 w 21600"/>
              <a:gd name="T7" fmla="*/ 17564999 h 21600"/>
              <a:gd name="T8" fmla="*/ 52021594 w 21600"/>
              <a:gd name="T9" fmla="*/ 12197913 h 21600"/>
              <a:gd name="T10" fmla="*/ 60692798 w 21600"/>
              <a:gd name="T11" fmla="*/ 5854972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noFill/>
          <a:ln w="9525">
            <a:solidFill>
              <a:srgbClr val="009900"/>
            </a:solidFill>
            <a:miter lim="800000"/>
            <a:headEnd/>
            <a:tailEnd/>
          </a:ln>
        </p:spPr>
        <p:txBody>
          <a:bodyPr wrap="none" anchor="ctr"/>
          <a:lstStyle/>
          <a:p>
            <a:endParaRPr lang="es-ES_tradnl" sz="1000"/>
          </a:p>
        </p:txBody>
      </p:sp>
      <p:sp>
        <p:nvSpPr>
          <p:cNvPr id="8209" name="Rectangle 114"/>
          <p:cNvSpPr>
            <a:spLocks noChangeArrowheads="1"/>
          </p:cNvSpPr>
          <p:nvPr/>
        </p:nvSpPr>
        <p:spPr bwMode="auto">
          <a:xfrm>
            <a:off x="495301" y="6426200"/>
            <a:ext cx="9239709" cy="169277"/>
          </a:xfrm>
          <a:prstGeom prst="rect">
            <a:avLst/>
          </a:prstGeom>
          <a:noFill/>
          <a:ln w="9525">
            <a:noFill/>
            <a:miter lim="800000"/>
            <a:headEnd/>
            <a:tailEnd/>
          </a:ln>
        </p:spPr>
        <p:txBody>
          <a:bodyPr wrap="none" lIns="0" tIns="0" rIns="0" bIns="0">
            <a:spAutoFit/>
          </a:bodyPr>
          <a:lstStyle/>
          <a:p>
            <a:pPr eaLnBrk="0" hangingPunct="0"/>
            <a:r>
              <a:rPr lang="es-ES_tradnl" sz="1100" dirty="0">
                <a:solidFill>
                  <a:srgbClr val="D60093"/>
                </a:solidFill>
                <a:sym typeface="Wingdings" pitchFamily="2" charset="2"/>
              </a:rPr>
              <a:t></a:t>
            </a:r>
            <a:r>
              <a:rPr lang="es-ES_tradnl" sz="1100" dirty="0">
                <a:solidFill>
                  <a:srgbClr val="000000"/>
                </a:solidFill>
              </a:rPr>
              <a:t>   </a:t>
            </a:r>
            <a:r>
              <a:rPr lang="es-ES_tradnl" sz="1100" b="1" dirty="0">
                <a:solidFill>
                  <a:srgbClr val="0000CC"/>
                </a:solidFill>
              </a:rPr>
              <a:t>Otras</a:t>
            </a:r>
            <a:r>
              <a:rPr lang="es-ES_tradnl" sz="1100" b="1" dirty="0">
                <a:solidFill>
                  <a:srgbClr val="000000"/>
                </a:solidFill>
              </a:rPr>
              <a:t> salvedades que se verán más adelante</a:t>
            </a:r>
            <a:r>
              <a:rPr lang="es-ES_tradnl" sz="1100" dirty="0" smtClean="0">
                <a:solidFill>
                  <a:srgbClr val="000000"/>
                </a:solidFill>
              </a:rPr>
              <a:t>:   </a:t>
            </a:r>
            <a:r>
              <a:rPr lang="es-ES_tradnl" sz="1100" u="sng" dirty="0" smtClean="0">
                <a:solidFill>
                  <a:srgbClr val="000000"/>
                </a:solidFill>
              </a:rPr>
              <a:t>Ejemplo:</a:t>
            </a:r>
            <a:r>
              <a:rPr lang="es-ES_tradnl" sz="1100" dirty="0" smtClean="0">
                <a:solidFill>
                  <a:srgbClr val="000000"/>
                </a:solidFill>
              </a:rPr>
              <a:t>  </a:t>
            </a:r>
            <a:r>
              <a:rPr lang="es-ES_tradnl" sz="1100" u="sng" dirty="0" smtClean="0">
                <a:solidFill>
                  <a:srgbClr val="000000"/>
                </a:solidFill>
              </a:rPr>
              <a:t>Reglas de valoración  que se valore a valor de mercado. </a:t>
            </a:r>
            <a:endParaRPr lang="es-ES_tradnl" sz="1100" dirty="0">
              <a:solidFill>
                <a:srgbClr val="000000"/>
              </a:solidFill>
            </a:endParaRPr>
          </a:p>
        </p:txBody>
      </p:sp>
      <p:sp>
        <p:nvSpPr>
          <p:cNvPr id="8210" name="Line 128"/>
          <p:cNvSpPr>
            <a:spLocks noChangeShapeType="1"/>
          </p:cNvSpPr>
          <p:nvPr/>
        </p:nvSpPr>
        <p:spPr bwMode="auto">
          <a:xfrm>
            <a:off x="330200" y="2281238"/>
            <a:ext cx="0" cy="4476750"/>
          </a:xfrm>
          <a:prstGeom prst="line">
            <a:avLst/>
          </a:prstGeom>
          <a:noFill/>
          <a:ln w="9525">
            <a:solidFill>
              <a:srgbClr val="009900"/>
            </a:solidFill>
            <a:round/>
            <a:headEnd/>
            <a:tailEnd/>
          </a:ln>
        </p:spPr>
        <p:txBody>
          <a:bodyPr wrap="none" anchor="ctr"/>
          <a:lstStyle/>
          <a:p>
            <a:endParaRPr lang="es-ES_tradnl" sz="1000"/>
          </a:p>
        </p:txBody>
      </p:sp>
      <p:sp>
        <p:nvSpPr>
          <p:cNvPr id="8211" name="Rectangle 134"/>
          <p:cNvSpPr>
            <a:spLocks noChangeArrowheads="1"/>
          </p:cNvSpPr>
          <p:nvPr/>
        </p:nvSpPr>
        <p:spPr bwMode="auto">
          <a:xfrm>
            <a:off x="3848793" y="2643447"/>
            <a:ext cx="5840043" cy="346249"/>
          </a:xfrm>
          <a:prstGeom prst="rect">
            <a:avLst/>
          </a:prstGeom>
          <a:noFill/>
          <a:ln w="9525">
            <a:noFill/>
            <a:miter lim="800000"/>
            <a:headEnd/>
            <a:tailEnd/>
          </a:ln>
        </p:spPr>
        <p:txBody>
          <a:bodyPr wrap="square" lIns="0" tIns="0" rIns="0" bIns="0">
            <a:spAutoFit/>
          </a:bodyPr>
          <a:lstStyle/>
          <a:p>
            <a:pPr marL="228600" indent="-228600" eaLnBrk="0" hangingPunct="0">
              <a:buClr>
                <a:srgbClr val="FF0000"/>
              </a:buClr>
              <a:buFont typeface="Wingdings" panose="05000000000000000000" pitchFamily="2" charset="2"/>
              <a:buChar char="v"/>
            </a:pPr>
            <a:r>
              <a:rPr lang="es-ES_tradnl" sz="1000" dirty="0" smtClean="0">
                <a:solidFill>
                  <a:srgbClr val="000000"/>
                </a:solidFill>
                <a:sym typeface="Monotype Sorts"/>
              </a:rPr>
              <a:t>   </a:t>
            </a:r>
            <a:r>
              <a:rPr lang="es-ES_tradnl" sz="1000" dirty="0">
                <a:solidFill>
                  <a:srgbClr val="000000"/>
                </a:solidFill>
              </a:rPr>
              <a:t>Obligados a retener o ingresar a cuenta :   </a:t>
            </a:r>
            <a:r>
              <a:rPr lang="es-ES_tradnl" sz="1000" b="1" dirty="0">
                <a:solidFill>
                  <a:srgbClr val="D60093"/>
                </a:solidFill>
              </a:rPr>
              <a:t>art. 60 R</a:t>
            </a:r>
          </a:p>
          <a:p>
            <a:pPr marL="171450" indent="-171450" eaLnBrk="0" hangingPunct="0">
              <a:spcBef>
                <a:spcPct val="25000"/>
              </a:spcBef>
              <a:buClr>
                <a:srgbClr val="FF0000"/>
              </a:buClr>
              <a:buFont typeface="Wingdings" panose="05000000000000000000" pitchFamily="2" charset="2"/>
              <a:buChar char="ü"/>
            </a:pPr>
            <a:r>
              <a:rPr lang="es-ES_tradnl" sz="1000" dirty="0">
                <a:solidFill>
                  <a:srgbClr val="000000"/>
                </a:solidFill>
              </a:rPr>
              <a:t>    </a:t>
            </a:r>
            <a:r>
              <a:rPr lang="es-ES_tradnl" sz="1000" dirty="0" smtClean="0">
                <a:solidFill>
                  <a:srgbClr val="000000"/>
                </a:solidFill>
                <a:sym typeface="Monotype Sorts"/>
              </a:rPr>
              <a:t> </a:t>
            </a:r>
            <a:r>
              <a:rPr lang="es-ES_tradnl" sz="1000" dirty="0">
                <a:solidFill>
                  <a:srgbClr val="000000"/>
                </a:solidFill>
              </a:rPr>
              <a:t>básicamente :  entidades  y empresarios y profesionales individuales</a:t>
            </a:r>
          </a:p>
        </p:txBody>
      </p:sp>
      <p:sp>
        <p:nvSpPr>
          <p:cNvPr id="8212" name="Rectangle 135"/>
          <p:cNvSpPr>
            <a:spLocks noChangeArrowheads="1"/>
          </p:cNvSpPr>
          <p:nvPr/>
        </p:nvSpPr>
        <p:spPr bwMode="auto">
          <a:xfrm>
            <a:off x="3828257" y="3249613"/>
            <a:ext cx="5169685" cy="800219"/>
          </a:xfrm>
          <a:prstGeom prst="rect">
            <a:avLst/>
          </a:prstGeom>
          <a:noFill/>
          <a:ln w="9525">
            <a:noFill/>
            <a:miter lim="800000"/>
            <a:headEnd/>
            <a:tailEnd/>
          </a:ln>
        </p:spPr>
        <p:txBody>
          <a:bodyPr wrap="none" lIns="0" tIns="0" rIns="0" bIns="0">
            <a:spAutoFit/>
          </a:bodyPr>
          <a:lstStyle/>
          <a:p>
            <a:pPr marL="171450" indent="-171450" eaLnBrk="0" hangingPunct="0">
              <a:buClr>
                <a:srgbClr val="FF0000"/>
              </a:buClr>
              <a:buFont typeface="Wingdings" panose="05000000000000000000" pitchFamily="2" charset="2"/>
              <a:buChar char="v"/>
            </a:pPr>
            <a:r>
              <a:rPr lang="es-ES_tradnl" sz="1000" dirty="0" smtClean="0">
                <a:solidFill>
                  <a:srgbClr val="000000"/>
                </a:solidFill>
                <a:sym typeface="Monotype Sorts"/>
              </a:rPr>
              <a:t> </a:t>
            </a:r>
            <a:r>
              <a:rPr lang="es-ES_tradnl" sz="1000" dirty="0">
                <a:solidFill>
                  <a:srgbClr val="000000"/>
                </a:solidFill>
              </a:rPr>
              <a:t>Rentas obligadas a soportar retención </a:t>
            </a:r>
            <a:r>
              <a:rPr lang="es-ES_tradnl" sz="1000" dirty="0" err="1">
                <a:solidFill>
                  <a:srgbClr val="000000"/>
                </a:solidFill>
              </a:rPr>
              <a:t>ó</a:t>
            </a:r>
            <a:r>
              <a:rPr lang="es-ES_tradnl" sz="1000" dirty="0">
                <a:solidFill>
                  <a:srgbClr val="000000"/>
                </a:solidFill>
              </a:rPr>
              <a:t> ingreso a cuenta :   </a:t>
            </a:r>
            <a:r>
              <a:rPr lang="es-ES_tradnl" sz="1000" b="1" dirty="0">
                <a:solidFill>
                  <a:srgbClr val="D60093"/>
                </a:solidFill>
              </a:rPr>
              <a:t>art. 58 </a:t>
            </a:r>
            <a:r>
              <a:rPr lang="es-ES_tradnl" sz="1000" b="1" dirty="0" smtClean="0">
                <a:solidFill>
                  <a:srgbClr val="D60093"/>
                </a:solidFill>
              </a:rPr>
              <a:t>R</a:t>
            </a:r>
          </a:p>
          <a:p>
            <a:pPr marL="228600" indent="-228600" eaLnBrk="0" hangingPunct="0">
              <a:spcBef>
                <a:spcPct val="40000"/>
              </a:spcBef>
              <a:buClr>
                <a:srgbClr val="FF0000"/>
              </a:buClr>
              <a:buFont typeface="Wingdings" panose="05000000000000000000" pitchFamily="2" charset="2"/>
              <a:buChar char="ü"/>
            </a:pPr>
            <a:r>
              <a:rPr lang="es-ES_tradnl" sz="1000" dirty="0">
                <a:solidFill>
                  <a:srgbClr val="000000"/>
                </a:solidFill>
              </a:rPr>
              <a:t> </a:t>
            </a:r>
            <a:r>
              <a:rPr lang="es-ES_tradnl" sz="1000" dirty="0" smtClean="0">
                <a:solidFill>
                  <a:srgbClr val="000000"/>
                </a:solidFill>
              </a:rPr>
              <a:t>  Si se abona en metálico :  retención</a:t>
            </a:r>
          </a:p>
          <a:p>
            <a:pPr marL="228600" indent="-228600" eaLnBrk="0" hangingPunct="0">
              <a:spcBef>
                <a:spcPct val="40000"/>
              </a:spcBef>
              <a:buClr>
                <a:srgbClr val="FF0000"/>
              </a:buClr>
              <a:buFont typeface="Wingdings" panose="05000000000000000000" pitchFamily="2" charset="2"/>
              <a:buChar char="ü"/>
            </a:pPr>
            <a:r>
              <a:rPr lang="es-ES_tradnl" sz="1000" dirty="0" smtClean="0">
                <a:solidFill>
                  <a:srgbClr val="000000"/>
                </a:solidFill>
                <a:sym typeface="Monotype Sorts"/>
              </a:rPr>
              <a:t>   </a:t>
            </a:r>
            <a:r>
              <a:rPr lang="es-ES_tradnl" sz="1000" dirty="0">
                <a:solidFill>
                  <a:srgbClr val="000000"/>
                </a:solidFill>
              </a:rPr>
              <a:t>Si se abona en especie :  ingreso a cuenta  </a:t>
            </a:r>
            <a:r>
              <a:rPr lang="es-ES_tradnl" sz="1000" b="1" dirty="0">
                <a:solidFill>
                  <a:srgbClr val="D60093"/>
                </a:solidFill>
              </a:rPr>
              <a:t>(art. 58.3 R</a:t>
            </a:r>
            <a:r>
              <a:rPr lang="es-ES_tradnl" sz="1000" b="1" dirty="0" smtClean="0">
                <a:solidFill>
                  <a:srgbClr val="D60093"/>
                </a:solidFill>
              </a:rPr>
              <a:t>)</a:t>
            </a:r>
          </a:p>
          <a:p>
            <a:pPr marL="228600" indent="-228600" eaLnBrk="0" hangingPunct="0">
              <a:spcBef>
                <a:spcPct val="40000"/>
              </a:spcBef>
              <a:buClr>
                <a:srgbClr val="FF0000"/>
              </a:buClr>
              <a:buFont typeface="Wingdings" panose="05000000000000000000" pitchFamily="2" charset="2"/>
              <a:buChar char="Ø"/>
            </a:pPr>
            <a:r>
              <a:rPr lang="es-ES_tradnl" sz="1000" dirty="0" smtClean="0">
                <a:solidFill>
                  <a:srgbClr val="000000"/>
                </a:solidFill>
                <a:sym typeface="Monotype Sorts"/>
              </a:rPr>
              <a:t>   </a:t>
            </a:r>
            <a:r>
              <a:rPr lang="es-ES_tradnl" sz="1000" dirty="0">
                <a:solidFill>
                  <a:srgbClr val="000000"/>
                </a:solidFill>
              </a:rPr>
              <a:t>excepciones :   </a:t>
            </a:r>
            <a:r>
              <a:rPr lang="es-ES_tradnl" sz="1000" b="1" dirty="0">
                <a:solidFill>
                  <a:srgbClr val="D60093"/>
                </a:solidFill>
              </a:rPr>
              <a:t>art. 59 R</a:t>
            </a:r>
          </a:p>
        </p:txBody>
      </p:sp>
      <p:sp>
        <p:nvSpPr>
          <p:cNvPr id="8213" name="Rectangle 136"/>
          <p:cNvSpPr>
            <a:spLocks noChangeArrowheads="1"/>
          </p:cNvSpPr>
          <p:nvPr/>
        </p:nvSpPr>
        <p:spPr bwMode="auto">
          <a:xfrm>
            <a:off x="4419913" y="4700748"/>
            <a:ext cx="4304063" cy="769441"/>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Ø"/>
            </a:pPr>
            <a:r>
              <a:rPr lang="es-ES_tradnl" sz="1000" dirty="0" smtClean="0">
                <a:solidFill>
                  <a:srgbClr val="000000"/>
                </a:solidFill>
              </a:rPr>
              <a:t>% </a:t>
            </a:r>
            <a:r>
              <a:rPr lang="es-ES_tradnl" sz="1000" dirty="0">
                <a:solidFill>
                  <a:srgbClr val="000000"/>
                </a:solidFill>
              </a:rPr>
              <a:t>de retención ó ingreso a cuenta :   </a:t>
            </a:r>
            <a:r>
              <a:rPr lang="es-ES_tradnl" sz="1000" b="1" dirty="0">
                <a:solidFill>
                  <a:srgbClr val="D60093"/>
                </a:solidFill>
              </a:rPr>
              <a:t>art. 64 </a:t>
            </a:r>
            <a:r>
              <a:rPr lang="es-ES_tradnl" sz="1000" b="1" dirty="0" smtClean="0">
                <a:solidFill>
                  <a:srgbClr val="D60093"/>
                </a:solidFill>
              </a:rPr>
              <a:t>R</a:t>
            </a:r>
          </a:p>
          <a:p>
            <a:pPr marL="228600" indent="-228600" eaLnBrk="0" hangingPunct="0">
              <a:buClr>
                <a:srgbClr val="FF0000"/>
              </a:buClr>
              <a:buFont typeface="Wingdings" panose="05000000000000000000" pitchFamily="2" charset="2"/>
              <a:buChar char="ü"/>
            </a:pPr>
            <a:r>
              <a:rPr lang="es-ES_tradnl" sz="1000" dirty="0" smtClean="0">
                <a:solidFill>
                  <a:srgbClr val="000000"/>
                </a:solidFill>
              </a:rPr>
              <a:t>En </a:t>
            </a:r>
            <a:r>
              <a:rPr lang="es-ES_tradnl" sz="1000" dirty="0">
                <a:solidFill>
                  <a:srgbClr val="000000"/>
                </a:solidFill>
              </a:rPr>
              <a:t>general :  </a:t>
            </a:r>
            <a:r>
              <a:rPr lang="es-ES_tradnl" sz="1000" b="1" dirty="0">
                <a:solidFill>
                  <a:srgbClr val="FF0000"/>
                </a:solidFill>
              </a:rPr>
              <a:t>19</a:t>
            </a:r>
            <a:r>
              <a:rPr lang="es-ES_tradnl" sz="1000" b="1" dirty="0" smtClean="0">
                <a:solidFill>
                  <a:srgbClr val="FF0000"/>
                </a:solidFill>
              </a:rPr>
              <a:t>% desde 2016</a:t>
            </a:r>
            <a:r>
              <a:rPr lang="es-ES_tradnl" sz="1000" dirty="0">
                <a:solidFill>
                  <a:srgbClr val="000000"/>
                </a:solidFill>
              </a:rPr>
              <a:t>	</a:t>
            </a:r>
            <a:endParaRPr lang="es-ES_tradnl" sz="1000" dirty="0" smtClean="0">
              <a:solidFill>
                <a:srgbClr val="000000"/>
              </a:solidFill>
            </a:endParaRPr>
          </a:p>
          <a:p>
            <a:pPr marL="228600" indent="-228600" eaLnBrk="0" hangingPunct="0">
              <a:buClr>
                <a:srgbClr val="FF0000"/>
              </a:buClr>
              <a:buFont typeface="Wingdings" panose="05000000000000000000" pitchFamily="2" charset="2"/>
              <a:buChar char="ü"/>
            </a:pPr>
            <a:r>
              <a:rPr lang="es-ES_tradnl" sz="1000" dirty="0" smtClean="0">
                <a:solidFill>
                  <a:srgbClr val="000000"/>
                </a:solidFill>
              </a:rPr>
              <a:t>Arrendamiento </a:t>
            </a:r>
            <a:r>
              <a:rPr lang="es-ES_tradnl" sz="1000" dirty="0">
                <a:solidFill>
                  <a:srgbClr val="000000"/>
                </a:solidFill>
              </a:rPr>
              <a:t>de inmuebles </a:t>
            </a:r>
            <a:r>
              <a:rPr lang="es-ES_tradnl" sz="1000" dirty="0" smtClean="0">
                <a:solidFill>
                  <a:srgbClr val="000000"/>
                </a:solidFill>
              </a:rPr>
              <a:t>urbanos: </a:t>
            </a:r>
            <a:r>
              <a:rPr lang="es-ES_tradnl" sz="1000" b="1" dirty="0" smtClean="0">
                <a:solidFill>
                  <a:srgbClr val="FF0000"/>
                </a:solidFill>
              </a:rPr>
              <a:t>19% desde 2016</a:t>
            </a:r>
          </a:p>
          <a:p>
            <a:pPr marL="228600" indent="-228600" eaLnBrk="0" hangingPunct="0">
              <a:buClr>
                <a:srgbClr val="FF0000"/>
              </a:buClr>
              <a:buFont typeface="Wingdings" panose="05000000000000000000" pitchFamily="2" charset="2"/>
              <a:buChar char="ü"/>
            </a:pPr>
            <a:r>
              <a:rPr lang="es-ES_tradnl" sz="1000" dirty="0" smtClean="0">
                <a:solidFill>
                  <a:srgbClr val="000000"/>
                </a:solidFill>
              </a:rPr>
              <a:t>Transmisión de Fondos de Inversión: </a:t>
            </a:r>
            <a:r>
              <a:rPr lang="es-ES_tradnl" sz="1000" b="1" dirty="0" smtClean="0">
                <a:solidFill>
                  <a:srgbClr val="FF0000"/>
                </a:solidFill>
              </a:rPr>
              <a:t>19% desde 2016</a:t>
            </a:r>
          </a:p>
          <a:p>
            <a:pPr marL="228600" indent="-228600" eaLnBrk="0" hangingPunct="0">
              <a:buClr>
                <a:srgbClr val="FF0000"/>
              </a:buClr>
              <a:buFont typeface="Wingdings" panose="05000000000000000000" pitchFamily="2" charset="2"/>
              <a:buChar char="ü"/>
            </a:pPr>
            <a:r>
              <a:rPr lang="es-ES_tradnl" sz="1000" dirty="0" smtClean="0">
                <a:solidFill>
                  <a:srgbClr val="000000"/>
                </a:solidFill>
              </a:rPr>
              <a:t>Cesión </a:t>
            </a:r>
            <a:r>
              <a:rPr lang="es-ES_tradnl" sz="1000" dirty="0">
                <a:solidFill>
                  <a:srgbClr val="000000"/>
                </a:solidFill>
              </a:rPr>
              <a:t>del derecho a la explotación de la imagen: </a:t>
            </a:r>
            <a:r>
              <a:rPr lang="es-ES_tradnl" sz="1000" b="1" dirty="0">
                <a:solidFill>
                  <a:srgbClr val="FF0000"/>
                </a:solidFill>
              </a:rPr>
              <a:t>24%.</a:t>
            </a:r>
            <a:r>
              <a:rPr lang="es-ES_tradnl" sz="1000" dirty="0">
                <a:solidFill>
                  <a:srgbClr val="000000"/>
                </a:solidFill>
              </a:rPr>
              <a:t> </a:t>
            </a:r>
          </a:p>
        </p:txBody>
      </p:sp>
      <p:sp>
        <p:nvSpPr>
          <p:cNvPr id="8214" name="Rectangle 137"/>
          <p:cNvSpPr>
            <a:spLocks noChangeArrowheads="1"/>
          </p:cNvSpPr>
          <p:nvPr/>
        </p:nvSpPr>
        <p:spPr bwMode="auto">
          <a:xfrm>
            <a:off x="3828256" y="4392613"/>
            <a:ext cx="2462213" cy="153888"/>
          </a:xfrm>
          <a:prstGeom prst="rect">
            <a:avLst/>
          </a:prstGeom>
          <a:noFill/>
          <a:ln w="9525">
            <a:noFill/>
            <a:miter lim="800000"/>
            <a:headEnd/>
            <a:tailEnd/>
          </a:ln>
        </p:spPr>
        <p:txBody>
          <a:bodyPr wrap="none" lIns="0" tIns="0" rIns="0" bIns="0">
            <a:spAutoFit/>
          </a:bodyPr>
          <a:lstStyle/>
          <a:p>
            <a:pPr marL="228600" indent="-228600" eaLnBrk="0" hangingPunct="0">
              <a:buClr>
                <a:srgbClr val="FF0000"/>
              </a:buClr>
              <a:buFont typeface="Wingdings" panose="05000000000000000000" pitchFamily="2" charset="2"/>
              <a:buChar char="v"/>
            </a:pPr>
            <a:r>
              <a:rPr lang="es-ES_tradnl" sz="1000" dirty="0" smtClean="0">
                <a:solidFill>
                  <a:srgbClr val="000000"/>
                </a:solidFill>
              </a:rPr>
              <a:t>Base </a:t>
            </a:r>
            <a:r>
              <a:rPr lang="es-ES_tradnl" sz="1000" dirty="0">
                <a:solidFill>
                  <a:srgbClr val="000000"/>
                </a:solidFill>
              </a:rPr>
              <a:t>para el </a:t>
            </a:r>
            <a:r>
              <a:rPr lang="es-ES_tradnl" sz="1000" dirty="0" smtClean="0">
                <a:solidFill>
                  <a:srgbClr val="000000"/>
                </a:solidFill>
              </a:rPr>
              <a:t>cálculo:   </a:t>
            </a:r>
            <a:r>
              <a:rPr lang="es-ES_tradnl" sz="1000" b="1" dirty="0">
                <a:solidFill>
                  <a:srgbClr val="D60093"/>
                </a:solidFill>
              </a:rPr>
              <a:t>art. 62 R</a:t>
            </a:r>
          </a:p>
        </p:txBody>
      </p:sp>
      <p:sp>
        <p:nvSpPr>
          <p:cNvPr id="8215" name="Line 138"/>
          <p:cNvSpPr>
            <a:spLocks noChangeShapeType="1"/>
          </p:cNvSpPr>
          <p:nvPr/>
        </p:nvSpPr>
        <p:spPr bwMode="auto">
          <a:xfrm>
            <a:off x="2971800" y="2590800"/>
            <a:ext cx="0" cy="3240087"/>
          </a:xfrm>
          <a:prstGeom prst="line">
            <a:avLst/>
          </a:prstGeom>
          <a:noFill/>
          <a:ln w="9525">
            <a:solidFill>
              <a:srgbClr val="009900"/>
            </a:solidFill>
            <a:round/>
            <a:headEnd/>
            <a:tailEnd/>
          </a:ln>
        </p:spPr>
        <p:txBody>
          <a:bodyPr lIns="0" tIns="0" rIns="0" bIns="0" anchor="ctr">
            <a:spAutoFit/>
          </a:bodyPr>
          <a:lstStyle/>
          <a:p>
            <a:endParaRPr lang="es-ES_tradnl" sz="1000"/>
          </a:p>
        </p:txBody>
      </p:sp>
    </p:spTree>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3 Marcador de número de diapositiva"/>
          <p:cNvSpPr>
            <a:spLocks noGrp="1"/>
          </p:cNvSpPr>
          <p:nvPr>
            <p:ph type="sldNum" sz="quarter" idx="12"/>
          </p:nvPr>
        </p:nvSpPr>
        <p:spPr>
          <a:xfrm>
            <a:off x="7620000" y="6400800"/>
            <a:ext cx="2311400" cy="476250"/>
          </a:xfrm>
        </p:spPr>
        <p:txBody>
          <a:bodyPr/>
          <a:lstStyle/>
          <a:p>
            <a:pPr>
              <a:defRPr/>
            </a:pPr>
            <a:fld id="{32CDA22B-4D4E-4C25-B04E-8CDDEF015DDA}" type="slidenum">
              <a:rPr lang="es-ES"/>
              <a:pPr>
                <a:defRPr/>
              </a:pPr>
              <a:t>470</a:t>
            </a:fld>
            <a:endParaRPr lang="es-ES" dirty="0"/>
          </a:p>
        </p:txBody>
      </p:sp>
      <p:sp>
        <p:nvSpPr>
          <p:cNvPr id="687106" name="Rectangle 2"/>
          <p:cNvSpPr>
            <a:spLocks noChangeArrowheads="1"/>
          </p:cNvSpPr>
          <p:nvPr/>
        </p:nvSpPr>
        <p:spPr bwMode="auto">
          <a:xfrm>
            <a:off x="0" y="-152400"/>
            <a:ext cx="9906000" cy="685800"/>
          </a:xfrm>
          <a:prstGeom prst="rect">
            <a:avLst/>
          </a:prstGeom>
          <a:noFill/>
          <a:ln w="9525">
            <a:noFill/>
            <a:miter lim="800000"/>
            <a:headEnd/>
            <a:tailEnd/>
          </a:ln>
          <a:effectLst/>
        </p:spPr>
        <p:txBody>
          <a:bodyPr anchor="ctr" anchorCtr="1"/>
          <a:lstStyle/>
          <a:p>
            <a:pPr>
              <a:defRPr/>
            </a:pPr>
            <a:r>
              <a:rPr lang="es-ES_tradnl" sz="2800" dirty="0">
                <a:solidFill>
                  <a:srgbClr val="FFFF00"/>
                </a:solidFill>
                <a:effectLst>
                  <a:outerShdw blurRad="38100" dist="38100" dir="2700000" algn="tl">
                    <a:srgbClr val="000000"/>
                  </a:outerShdw>
                </a:effectLst>
                <a:latin typeface="Arial" charset="0"/>
              </a:rPr>
              <a:t>DOCUMENTACIÓN Y MODELO </a:t>
            </a:r>
            <a:r>
              <a:rPr lang="es-ES_tradnl" sz="2800" dirty="0" smtClean="0">
                <a:solidFill>
                  <a:srgbClr val="FFFF00"/>
                </a:solidFill>
                <a:effectLst>
                  <a:outerShdw blurRad="38100" dist="38100" dir="2700000" algn="tl">
                    <a:srgbClr val="000000"/>
                  </a:outerShdw>
                </a:effectLst>
                <a:latin typeface="Arial" charset="0"/>
              </a:rPr>
              <a:t>232 (3) </a:t>
            </a:r>
            <a:endParaRPr lang="es-ES" sz="2800" dirty="0">
              <a:solidFill>
                <a:srgbClr val="FFFF00"/>
              </a:solidFill>
              <a:effectLst>
                <a:outerShdw blurRad="38100" dist="38100" dir="2700000" algn="tl">
                  <a:srgbClr val="000000"/>
                </a:outerShdw>
              </a:effectLst>
              <a:latin typeface="Arial" charset="0"/>
            </a:endParaRPr>
          </a:p>
        </p:txBody>
      </p:sp>
      <p:sp>
        <p:nvSpPr>
          <p:cNvPr id="95236" name="Oval 3"/>
          <p:cNvSpPr>
            <a:spLocks noChangeArrowheads="1"/>
          </p:cNvSpPr>
          <p:nvPr/>
        </p:nvSpPr>
        <p:spPr bwMode="auto">
          <a:xfrm rot="5400000">
            <a:off x="4930775" y="-42449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95237" name="Text Box 4"/>
          <p:cNvSpPr txBox="1">
            <a:spLocks noChangeArrowheads="1"/>
          </p:cNvSpPr>
          <p:nvPr/>
        </p:nvSpPr>
        <p:spPr bwMode="auto">
          <a:xfrm>
            <a:off x="0" y="533400"/>
            <a:ext cx="9906000" cy="400110"/>
          </a:xfrm>
          <a:prstGeom prst="rect">
            <a:avLst/>
          </a:prstGeom>
          <a:solidFill>
            <a:srgbClr val="CCFFFF"/>
          </a:solidFill>
          <a:ln w="9525">
            <a:noFill/>
            <a:miter lim="800000"/>
            <a:headEnd/>
            <a:tailEnd/>
          </a:ln>
        </p:spPr>
        <p:txBody>
          <a:bodyPr>
            <a:spAutoFit/>
          </a:bodyPr>
          <a:lstStyle/>
          <a:p>
            <a:pPr algn="ctr"/>
            <a:r>
              <a:rPr lang="es-ES_tradnl" dirty="0" smtClean="0">
                <a:solidFill>
                  <a:srgbClr val="000066"/>
                </a:solidFill>
              </a:rPr>
              <a:t>DOCUMENTACIÓN/ M-232</a:t>
            </a:r>
            <a:endParaRPr lang="es-ES" sz="1800" dirty="0">
              <a:solidFill>
                <a:srgbClr val="000066"/>
              </a:solidFill>
            </a:endParaRPr>
          </a:p>
        </p:txBody>
      </p:sp>
      <p:sp>
        <p:nvSpPr>
          <p:cNvPr id="95238"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graphicFrame>
        <p:nvGraphicFramePr>
          <p:cNvPr id="687166" name="Group 62"/>
          <p:cNvGraphicFramePr>
            <a:graphicFrameLocks noGrp="1"/>
          </p:cNvGraphicFramePr>
          <p:nvPr>
            <p:extLst/>
          </p:nvPr>
        </p:nvGraphicFramePr>
        <p:xfrm>
          <a:off x="76200" y="1022467"/>
          <a:ext cx="9677400" cy="4997333"/>
        </p:xfrm>
        <a:graphic>
          <a:graphicData uri="http://schemas.openxmlformats.org/drawingml/2006/table">
            <a:tbl>
              <a:tblPr/>
              <a:tblGrid>
                <a:gridCol w="6248400">
                  <a:extLst>
                    <a:ext uri="{9D8B030D-6E8A-4147-A177-3AD203B41FA5}">
                      <a16:colId xmlns="" xmlns:a16="http://schemas.microsoft.com/office/drawing/2014/main" val="20000"/>
                    </a:ext>
                  </a:extLst>
                </a:gridCol>
                <a:gridCol w="1981200">
                  <a:extLst>
                    <a:ext uri="{9D8B030D-6E8A-4147-A177-3AD203B41FA5}">
                      <a16:colId xmlns="" xmlns:a16="http://schemas.microsoft.com/office/drawing/2014/main" val="20001"/>
                    </a:ext>
                  </a:extLst>
                </a:gridCol>
                <a:gridCol w="1447800">
                  <a:extLst>
                    <a:ext uri="{9D8B030D-6E8A-4147-A177-3AD203B41FA5}">
                      <a16:colId xmlns="" xmlns:a16="http://schemas.microsoft.com/office/drawing/2014/main" val="20002"/>
                    </a:ext>
                  </a:extLst>
                </a:gridCol>
              </a:tblGrid>
              <a:tr h="349133">
                <a:tc gridSpan="3">
                  <a:txBody>
                    <a:bodyPr/>
                    <a:lstStyle/>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lang="es-ES_tradnl" sz="1800" b="1" dirty="0" smtClean="0">
                          <a:solidFill>
                            <a:srgbClr val="000066"/>
                          </a:solidFill>
                          <a:effectLst/>
                        </a:rPr>
                        <a:t>Operaciones realizadas en el periodo impositivo </a:t>
                      </a:r>
                      <a:r>
                        <a:rPr lang="es-ES_tradnl" sz="1800" b="1" u="sng" dirty="0" smtClean="0">
                          <a:solidFill>
                            <a:srgbClr val="000066"/>
                          </a:solidFill>
                          <a:effectLst/>
                        </a:rPr>
                        <a:t>con la </a:t>
                      </a:r>
                      <a:r>
                        <a:rPr lang="es-ES_tradnl" sz="1800" b="1" u="sng" dirty="0" smtClean="0">
                          <a:solidFill>
                            <a:srgbClr val="0000FF"/>
                          </a:solidFill>
                          <a:effectLst/>
                        </a:rPr>
                        <a:t>misma</a:t>
                      </a:r>
                      <a:r>
                        <a:rPr lang="es-ES_tradnl" sz="1800" b="1" u="sng" dirty="0" smtClean="0">
                          <a:solidFill>
                            <a:srgbClr val="000066"/>
                          </a:solidFill>
                          <a:effectLst/>
                        </a:rPr>
                        <a:t> persona o entidad</a:t>
                      </a:r>
                      <a:r>
                        <a:rPr lang="es-ES_tradnl" sz="1800" b="1" dirty="0" smtClean="0">
                          <a:solidFill>
                            <a:srgbClr val="000066"/>
                          </a:solidFill>
                          <a:effectLst/>
                        </a:rPr>
                        <a:t>:</a:t>
                      </a:r>
                      <a:endParaRPr kumimoji="0" lang="es-ES_tradnl" sz="1600" b="1" i="0" u="none" strike="noStrike" cap="none" normalizeH="0" baseline="0" dirty="0" smtClean="0">
                        <a:ln>
                          <a:noFill/>
                        </a:ln>
                        <a:solidFill>
                          <a:srgbClr val="000066"/>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hMerge="1">
                  <a:txBody>
                    <a:bodyPr/>
                    <a:lstStyle/>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0000"/>
                    </a:solidFill>
                  </a:tcPr>
                </a:tc>
                <a:tc hMerge="1">
                  <a:txBody>
                    <a:bodyPr/>
                    <a:lstStyle/>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0"/>
                  </a:ext>
                </a:extLst>
              </a:tr>
              <a:tr h="440573">
                <a:tc>
                  <a:txBody>
                    <a:bodyPr/>
                    <a:lstStyle/>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rPr>
                        <a:t>ENTIDAD O PERSONA/ OPERACIONES VINCULADAS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FF0000"/>
                          </a:solidFill>
                          <a:effectLst/>
                          <a:latin typeface="Arial" charset="0"/>
                        </a:rPr>
                        <a:t>DOCUMENTACIÓN</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400" b="1" i="0" u="none" strike="noStrike" cap="none" normalizeH="0" baseline="0" dirty="0" smtClean="0">
                          <a:ln>
                            <a:noFill/>
                          </a:ln>
                          <a:solidFill>
                            <a:srgbClr val="FF0000"/>
                          </a:solidFill>
                          <a:effectLst/>
                          <a:latin typeface="Arial" charset="0"/>
                        </a:rPr>
                        <a:t>MOD.232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60000"/>
                        <a:lumOff val="40000"/>
                      </a:schemeClr>
                    </a:solidFill>
                  </a:tcPr>
                </a:tc>
                <a:extLst>
                  <a:ext uri="{0D108BD9-81ED-4DB2-BD59-A6C34878D82A}">
                    <a16:rowId xmlns="" xmlns:a16="http://schemas.microsoft.com/office/drawing/2014/main" val="10001"/>
                  </a:ext>
                </a:extLst>
              </a:tr>
              <a:tr h="504508">
                <a:tc gridSpan="3">
                  <a:txBody>
                    <a:bodyPr/>
                    <a:lstStyle/>
                    <a:p>
                      <a:pPr marL="342900" marR="0" lvl="0" indent="-342900" algn="just" defTabSz="914400" rtl="0" eaLnBrk="1" fontAlgn="base" latinLnBrk="0" hangingPunct="1">
                        <a:lnSpc>
                          <a:spcPct val="100000"/>
                        </a:lnSpc>
                        <a:spcBef>
                          <a:spcPct val="20000"/>
                        </a:spcBef>
                        <a:spcAft>
                          <a:spcPct val="0"/>
                        </a:spcAft>
                        <a:buClr>
                          <a:schemeClr val="tx1"/>
                        </a:buClr>
                        <a:buSzPct val="100000"/>
                        <a:buFont typeface="+mj-lt"/>
                        <a:buAutoNum type="arabicPeriod"/>
                        <a:tabLst/>
                        <a:defRPr/>
                      </a:pP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 250.000 €</a:t>
                      </a:r>
                      <a:r>
                        <a:rPr kumimoji="0" lang="es-ES_tradnl" sz="1800" b="1" i="0" u="none" strike="noStrike" cap="none" normalizeH="0" baseline="0" dirty="0" smtClean="0">
                          <a:ln>
                            <a:noFill/>
                          </a:ln>
                          <a:solidFill>
                            <a:schemeClr val="tx1"/>
                          </a:solidFill>
                          <a:effectLst/>
                          <a:latin typeface="Arial" charset="0"/>
                        </a:rPr>
                        <a:t> </a:t>
                      </a:r>
                      <a:r>
                        <a:rPr kumimoji="0" lang="es-ES_tradnl" sz="1600" b="1" i="0" u="none" strike="noStrike" cap="none" normalizeH="0" baseline="0" dirty="0" smtClean="0">
                          <a:ln>
                            <a:noFill/>
                          </a:ln>
                          <a:solidFill>
                            <a:schemeClr val="tx1"/>
                          </a:solidFill>
                          <a:effectLst/>
                          <a:latin typeface="Arial" charset="0"/>
                        </a:rPr>
                        <a:t>(a valor de mercado) el conjunto de operaciones </a:t>
                      </a:r>
                      <a:r>
                        <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con la misma</a:t>
                      </a:r>
                      <a:r>
                        <a:rPr kumimoji="0" lang="es-ES_tradnl" sz="1600" b="1" i="0" u="none" strike="noStrike" cap="none" normalizeH="0" baseline="0" dirty="0" smtClean="0">
                          <a:ln>
                            <a:noFill/>
                          </a:ln>
                          <a:solidFill>
                            <a:schemeClr val="tx1"/>
                          </a:solidFill>
                          <a:effectLst/>
                          <a:latin typeface="Arial" charset="0"/>
                        </a:rPr>
                        <a:t> persona o entidad vinculada</a:t>
                      </a:r>
                      <a:endPar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4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tx2">
                        <a:lumMod val="10000"/>
                      </a:schemeClr>
                    </a:solidFill>
                  </a:tcPr>
                </a:tc>
                <a:extLst>
                  <a:ext uri="{0D108BD9-81ED-4DB2-BD59-A6C34878D82A}">
                    <a16:rowId xmlns="" xmlns:a16="http://schemas.microsoft.com/office/drawing/2014/main" val="10002"/>
                  </a:ext>
                </a:extLst>
              </a:tr>
              <a:tr h="609600">
                <a:tc>
                  <a:txBody>
                    <a:bodyPr/>
                    <a:lstStyle/>
                    <a:p>
                      <a:pPr marL="342900" marR="0" lvl="0" indent="-342900" algn="l" defTabSz="914400" rtl="0" eaLnBrk="1" fontAlgn="base" latinLnBrk="0" hangingPunct="1">
                        <a:lnSpc>
                          <a:spcPct val="100000"/>
                        </a:lnSpc>
                        <a:spcBef>
                          <a:spcPct val="20000"/>
                        </a:spcBef>
                        <a:spcAft>
                          <a:spcPct val="0"/>
                        </a:spcAft>
                        <a:buClr>
                          <a:schemeClr val="tx1"/>
                        </a:buClr>
                        <a:buSzPct val="100000"/>
                        <a:buFont typeface="+mj-lt"/>
                        <a:buAutoNum type="alphaLcParenR"/>
                        <a:tabLst/>
                      </a:pPr>
                      <a:r>
                        <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No</a:t>
                      </a: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 operaciones </a:t>
                      </a:r>
                      <a:r>
                        <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específicas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  </a:t>
                      </a:r>
                      <a:r>
                        <a:rPr kumimoji="0" lang="es-ES_tradnl" sz="1400" b="1" i="0" u="none" strike="noStrike" cap="none" normalizeH="0" baseline="0" dirty="0" smtClean="0">
                          <a:ln>
                            <a:noFill/>
                          </a:ln>
                          <a:solidFill>
                            <a:srgbClr val="0000CC"/>
                          </a:solidFill>
                          <a:effectLst/>
                          <a:latin typeface="Arial" charset="0"/>
                        </a:rPr>
                        <a:t>salvo (1)</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457200">
                <a:tc>
                  <a:txBody>
                    <a:bodyPr/>
                    <a:lstStyle/>
                    <a:p>
                      <a:pPr marL="342900" marR="0" lvl="0" indent="-342900" algn="l" defTabSz="914400" rtl="0" eaLnBrk="1" fontAlgn="base" latinLnBrk="0" hangingPunct="1">
                        <a:lnSpc>
                          <a:spcPct val="100000"/>
                        </a:lnSpc>
                        <a:spcBef>
                          <a:spcPct val="20000"/>
                        </a:spcBef>
                        <a:spcAft>
                          <a:spcPct val="0"/>
                        </a:spcAft>
                        <a:buClr>
                          <a:schemeClr val="tx1"/>
                        </a:buClr>
                        <a:buSzPct val="100000"/>
                        <a:buFont typeface="+mj-lt"/>
                        <a:buAutoNum type="alphaLcParenR" startAt="2"/>
                        <a:tabLst/>
                      </a:pPr>
                      <a:r>
                        <a:rPr kumimoji="0" lang="es-ES_tradnl" sz="1600" b="1" i="0" u="sng" strike="noStrike" cap="none" normalizeH="0" baseline="0" dirty="0" smtClean="0">
                          <a:ln>
                            <a:noFill/>
                          </a:ln>
                          <a:solidFill>
                            <a:srgbClr val="FFFF00"/>
                          </a:solidFill>
                          <a:effectLst/>
                          <a:latin typeface="Arial" charset="0"/>
                        </a:rPr>
                        <a:t>Sí</a:t>
                      </a:r>
                      <a:r>
                        <a:rPr kumimoji="0" lang="es-ES_tradnl" sz="1600" b="1" i="0" u="none" strike="noStrike" cap="none" normalizeH="0" baseline="0" dirty="0" smtClean="0">
                          <a:ln>
                            <a:noFill/>
                          </a:ln>
                          <a:solidFill>
                            <a:srgbClr val="FFFF00"/>
                          </a:solidFill>
                          <a:effectLst/>
                          <a:latin typeface="Arial" charset="0"/>
                        </a:rPr>
                        <a:t> operaciones </a:t>
                      </a:r>
                      <a:r>
                        <a:rPr kumimoji="0" lang="es-ES_tradnl" sz="1600" b="1" i="0" u="sng" strike="noStrike" cap="none" normalizeH="0" baseline="0" dirty="0" smtClean="0">
                          <a:ln>
                            <a:noFill/>
                          </a:ln>
                          <a:solidFill>
                            <a:srgbClr val="FFFF00"/>
                          </a:solidFill>
                          <a:effectLst/>
                          <a:latin typeface="Arial" charset="0"/>
                        </a:rPr>
                        <a:t>específicas</a:t>
                      </a:r>
                      <a:r>
                        <a:rPr kumimoji="0" lang="es-ES_tradnl" sz="1600" b="1" i="0" u="none" strike="noStrike" cap="none" normalizeH="0" baseline="0" dirty="0" smtClean="0">
                          <a:ln>
                            <a:noFill/>
                          </a:ln>
                          <a:solidFill>
                            <a:srgbClr val="FFFF00"/>
                          </a:solidFill>
                          <a:effectLst/>
                          <a:latin typeface="Arial" charset="0"/>
                        </a:rPr>
                        <a:t>.      </a:t>
                      </a:r>
                      <a:r>
                        <a:rPr kumimoji="0" lang="es-ES_tradnl" sz="1600" b="1" i="0" u="none" strike="noStrike" cap="none" normalizeH="0" baseline="0" dirty="0" smtClean="0">
                          <a:ln>
                            <a:noFill/>
                          </a:ln>
                          <a:solidFill>
                            <a:srgbClr val="FFFF66"/>
                          </a:solidFill>
                          <a:effectLst/>
                          <a:latin typeface="Arial" charset="0"/>
                        </a:rPr>
                        <a:t>Se distingue:</a:t>
                      </a:r>
                    </a:p>
                  </a:txBody>
                  <a:tcPr horzOverflow="overflow">
                    <a:lnL w="38100" cap="flat" cmpd="sng" algn="ctr">
                      <a:solidFill>
                        <a:srgbClr val="FF0066"/>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rgbClr val="0000CC"/>
                        </a:solidFill>
                        <a:effectLst/>
                        <a:latin typeface="Arial" charset="0"/>
                      </a:endParaRPr>
                    </a:p>
                  </a:txBody>
                  <a:tcPr anchor="ctr" horzOverflow="overflow">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rgbClr val="0000CC"/>
                        </a:solidFill>
                        <a:effectLst/>
                        <a:latin typeface="Arial" charset="0"/>
                      </a:endParaRPr>
                    </a:p>
                  </a:txBody>
                  <a:tcPr anchor="ctr" horzOverflow="overflow">
                    <a:lnL w="38100" cap="flat" cmpd="sng" algn="ctr">
                      <a:no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 </a:t>
                      </a: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 100.000 € </a:t>
                      </a:r>
                      <a:r>
                        <a:rPr kumimoji="0" lang="es-ES_tradnl" sz="1600" b="1" i="0" u="none" strike="noStrike" cap="none" normalizeH="0" baseline="0" dirty="0" smtClean="0">
                          <a:ln>
                            <a:noFill/>
                          </a:ln>
                          <a:solidFill>
                            <a:schemeClr val="tx1"/>
                          </a:solidFill>
                          <a:effectLst/>
                          <a:latin typeface="Arial" charset="0"/>
                        </a:rPr>
                        <a:t>conjunto operaciones </a:t>
                      </a:r>
                      <a:r>
                        <a:rPr kumimoji="0" lang="es-ES_tradnl" sz="1600" b="1" i="0" u="sng" strike="noStrike" cap="none" normalizeH="0" baseline="0" dirty="0" smtClean="0">
                          <a:ln>
                            <a:noFill/>
                          </a:ln>
                          <a:solidFill>
                            <a:schemeClr val="tx1"/>
                          </a:solidFill>
                          <a:effectLst/>
                          <a:latin typeface="Arial" charset="0"/>
                        </a:rPr>
                        <a:t>específicas</a:t>
                      </a:r>
                      <a:r>
                        <a:rPr kumimoji="0" lang="es-ES_tradnl" sz="1600" b="1" i="0" u="none" strike="noStrike" cap="none" normalizeH="0" baseline="0" dirty="0" smtClean="0">
                          <a:ln>
                            <a:noFill/>
                          </a:ln>
                          <a:solidFill>
                            <a:schemeClr val="tx1"/>
                          </a:solidFill>
                          <a:effectLst/>
                          <a:latin typeface="Arial" charset="0"/>
                        </a:rPr>
                        <a:t>, </a:t>
                      </a:r>
                      <a:r>
                        <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del </a:t>
                      </a:r>
                      <a:r>
                        <a:rPr kumimoji="0" lang="es-ES_tradnl" sz="1600" b="1" i="0" u="sng"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mismo tipo</a:t>
                      </a:r>
                      <a:r>
                        <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 </a:t>
                      </a:r>
                      <a:r>
                        <a:rPr kumimoji="0" lang="es-ES_tradnl" sz="1600" b="1" i="0" u="sng"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sumadas</a:t>
                      </a:r>
                      <a:r>
                        <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 </a:t>
                      </a:r>
                      <a:r>
                        <a:rPr kumimoji="0" lang="es-ES_tradnl" sz="1600" b="1" i="0" u="sng"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todas</a:t>
                      </a:r>
                      <a:r>
                        <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 las personas vinculadas</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0000CC"/>
                          </a:solidFill>
                          <a:effectLst/>
                          <a:latin typeface="Arial" charset="0"/>
                        </a:rPr>
                        <a:t>NO,  </a:t>
                      </a:r>
                      <a:r>
                        <a:rPr kumimoji="0" lang="es-ES_tradnl" sz="1400" b="1" i="0" u="none" strike="noStrike" cap="none" normalizeH="0" baseline="0" dirty="0" smtClean="0">
                          <a:ln>
                            <a:noFill/>
                          </a:ln>
                          <a:solidFill>
                            <a:srgbClr val="0000CC"/>
                          </a:solidFill>
                          <a:effectLst/>
                          <a:latin typeface="Arial" charset="0"/>
                        </a:rPr>
                        <a:t>salvo (1)</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5"/>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chemeClr val="tx1"/>
                          </a:solidFill>
                          <a:effectLst/>
                          <a:latin typeface="Arial" charset="0"/>
                        </a:rPr>
                        <a:t> </a:t>
                      </a: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&gt; 100.000 € </a:t>
                      </a:r>
                      <a:r>
                        <a:rPr kumimoji="0" lang="es-ES_tradnl" sz="1600" b="1" i="0" u="none" strike="noStrike" cap="none" normalizeH="0" baseline="0" dirty="0" smtClean="0">
                          <a:ln>
                            <a:noFill/>
                          </a:ln>
                          <a:solidFill>
                            <a:schemeClr val="tx1"/>
                          </a:solidFill>
                          <a:effectLst/>
                          <a:latin typeface="Arial" charset="0"/>
                        </a:rPr>
                        <a:t>conjunto operaciones </a:t>
                      </a:r>
                      <a:r>
                        <a:rPr kumimoji="0" lang="es-ES_tradnl" sz="1600" b="1" i="0" u="sng" strike="noStrike" cap="none" normalizeH="0" baseline="0" dirty="0" smtClean="0">
                          <a:ln>
                            <a:noFill/>
                          </a:ln>
                          <a:solidFill>
                            <a:schemeClr val="tx1"/>
                          </a:solidFill>
                          <a:effectLst/>
                          <a:latin typeface="Arial" charset="0"/>
                        </a:rPr>
                        <a:t>específicas</a:t>
                      </a:r>
                      <a:r>
                        <a:rPr kumimoji="0" lang="es-ES_tradnl" sz="1600" b="1" i="0" u="none" strike="noStrike" cap="none" normalizeH="0" baseline="0" dirty="0" smtClean="0">
                          <a:ln>
                            <a:noFill/>
                          </a:ln>
                          <a:solidFill>
                            <a:schemeClr val="tx1"/>
                          </a:solidFill>
                          <a:effectLst/>
                          <a:latin typeface="Arial" charset="0"/>
                        </a:rPr>
                        <a:t>, </a:t>
                      </a:r>
                      <a:r>
                        <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del </a:t>
                      </a:r>
                      <a:r>
                        <a:rPr kumimoji="0" lang="es-ES_tradnl" sz="1600" b="1" i="0" u="sng"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mismo tipo</a:t>
                      </a:r>
                      <a:r>
                        <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 </a:t>
                      </a:r>
                      <a:r>
                        <a:rPr kumimoji="0" lang="es-ES_tradnl" sz="1600" b="1" i="0" u="sng"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sumadas</a:t>
                      </a:r>
                      <a:r>
                        <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 </a:t>
                      </a:r>
                      <a:r>
                        <a:rPr kumimoji="0" lang="es-ES_tradnl" sz="1600" b="1" i="0" u="sng"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todas</a:t>
                      </a:r>
                      <a:r>
                        <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rPr>
                        <a:t> las personas vinculadas</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NO</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SÍ</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6"/>
                  </a:ext>
                </a:extLst>
              </a:tr>
              <a:tr h="471797">
                <a:tc gridSpan="3">
                  <a:txBody>
                    <a:bodyPr/>
                    <a:lstStyle/>
                    <a:p>
                      <a:pPr marL="342900" marR="0" lvl="0" indent="-342900" algn="l" defTabSz="914400" rtl="0" eaLnBrk="1" fontAlgn="base" latinLnBrk="0" hangingPunct="1">
                        <a:lnSpc>
                          <a:spcPct val="100000"/>
                        </a:lnSpc>
                        <a:spcBef>
                          <a:spcPct val="20000"/>
                        </a:spcBef>
                        <a:spcAft>
                          <a:spcPct val="0"/>
                        </a:spcAft>
                        <a:buClr>
                          <a:schemeClr val="tx1"/>
                        </a:buClr>
                        <a:buSzPct val="100000"/>
                        <a:buFont typeface="+mj-lt"/>
                        <a:buAutoNum type="arabicPeriod" startAt="2"/>
                        <a:tabLst/>
                      </a:pP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&gt; 250.000 € </a:t>
                      </a:r>
                      <a:r>
                        <a:rPr kumimoji="0" lang="es-ES_tradnl" sz="1600" b="1" i="0" u="none" strike="noStrike" cap="none" normalizeH="0" baseline="0" dirty="0" smtClean="0">
                          <a:ln>
                            <a:noFill/>
                          </a:ln>
                          <a:solidFill>
                            <a:schemeClr val="tx1"/>
                          </a:solidFill>
                          <a:effectLst/>
                          <a:latin typeface="Arial" charset="0"/>
                        </a:rPr>
                        <a:t>(a valor de mercado) el conjunto de operaciones </a:t>
                      </a:r>
                      <a:r>
                        <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con la misma</a:t>
                      </a:r>
                      <a:r>
                        <a:rPr kumimoji="0" lang="es-ES_tradnl" sz="1600" b="1" i="0" u="none" strike="noStrike" cap="none" normalizeH="0" baseline="0" dirty="0" smtClean="0">
                          <a:ln>
                            <a:noFill/>
                          </a:ln>
                          <a:solidFill>
                            <a:schemeClr val="tx1"/>
                          </a:solidFill>
                          <a:effectLst/>
                          <a:latin typeface="Arial" charset="0"/>
                        </a:rPr>
                        <a:t> persona o entidad vinculada       </a:t>
                      </a:r>
                      <a:endParaRPr kumimoji="0" lang="es-ES_tradnl" sz="1600" b="1" i="0" u="none" strike="noStrike" cap="none" normalizeH="0" baseline="0" dirty="0" smtClean="0">
                        <a:ln>
                          <a:noFill/>
                        </a:ln>
                        <a:solidFill>
                          <a:srgbClr val="FFFF66"/>
                        </a:solidFill>
                        <a:effectLst>
                          <a:outerShdw blurRad="38100" dist="38100" dir="2700000" algn="tl">
                            <a:srgbClr val="000000">
                              <a:alpha val="43137"/>
                            </a:srgbClr>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noFill/>
                      <a:prstDash val="solid"/>
                      <a:round/>
                      <a:headEnd type="none" w="med" len="med"/>
                      <a:tailEnd type="none" w="med" len="med"/>
                    </a:lnB>
                    <a:lnTlToBr>
                      <a:noFill/>
                    </a:lnTlToBr>
                    <a:lnBlToTr>
                      <a:noFill/>
                    </a:lnBlToTr>
                    <a:solidFill>
                      <a:srgbClr val="000066"/>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66"/>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6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10007"/>
                  </a:ext>
                </a:extLst>
              </a:tr>
              <a:tr h="5334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 </a:t>
                      </a:r>
                      <a:endPar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SÍ</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0000CC"/>
                          </a:solidFill>
                          <a:effectLst/>
                          <a:latin typeface="Arial" charset="0"/>
                        </a:rPr>
                        <a:t>SÍ</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9"/>
                  </a:ext>
                </a:extLst>
              </a:tr>
            </a:tbl>
          </a:graphicData>
        </a:graphic>
      </p:graphicFrame>
      <p:graphicFrame>
        <p:nvGraphicFramePr>
          <p:cNvPr id="10" name="8 Tabla"/>
          <p:cNvGraphicFramePr>
            <a:graphicFrameLocks noGrp="1"/>
          </p:cNvGraphicFramePr>
          <p:nvPr>
            <p:extLst/>
          </p:nvPr>
        </p:nvGraphicFramePr>
        <p:xfrm>
          <a:off x="304800" y="6217920"/>
          <a:ext cx="9372600" cy="335280"/>
        </p:xfrm>
        <a:graphic>
          <a:graphicData uri="http://schemas.openxmlformats.org/drawingml/2006/table">
            <a:tbl>
              <a:tblPr firstRow="1" bandRow="1">
                <a:tableStyleId>{5C22544A-7EE6-4342-B048-85BDC9FD1C3A}</a:tableStyleId>
              </a:tblPr>
              <a:tblGrid>
                <a:gridCol w="9372600">
                  <a:extLst>
                    <a:ext uri="{9D8B030D-6E8A-4147-A177-3AD203B41FA5}">
                      <a16:colId xmlns="" xmlns:a16="http://schemas.microsoft.com/office/drawing/2014/main" val="20000"/>
                    </a:ext>
                  </a:extLst>
                </a:gridCol>
              </a:tblGrid>
              <a:tr h="3048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(1)</a:t>
                      </a:r>
                      <a:r>
                        <a:rPr kumimoji="0" lang="es-ES_tradnl"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M-232: ∑operación del mismo tipo y método de valoración, de todas las vinculadas </a:t>
                      </a: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&gt; 50% INCN</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84805711"/>
      </p:ext>
    </p:extLst>
  </p:cSld>
  <p:clrMapOvr>
    <a:masterClrMapping/>
  </p:clrMapOvr>
  <p:transition advClick="0" advTm="0"/>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3 Marcador de número de diapositiva"/>
          <p:cNvSpPr>
            <a:spLocks noGrp="1"/>
          </p:cNvSpPr>
          <p:nvPr>
            <p:ph type="sldNum" sz="quarter" idx="12"/>
          </p:nvPr>
        </p:nvSpPr>
        <p:spPr>
          <a:xfrm>
            <a:off x="7670800" y="6400800"/>
            <a:ext cx="2311400" cy="476250"/>
          </a:xfrm>
        </p:spPr>
        <p:txBody>
          <a:bodyPr/>
          <a:lstStyle/>
          <a:p>
            <a:pPr>
              <a:defRPr/>
            </a:pPr>
            <a:fld id="{32CDA22B-4D4E-4C25-B04E-8CDDEF015DDA}" type="slidenum">
              <a:rPr lang="es-ES"/>
              <a:pPr>
                <a:defRPr/>
              </a:pPr>
              <a:t>471</a:t>
            </a:fld>
            <a:endParaRPr lang="es-ES" dirty="0"/>
          </a:p>
        </p:txBody>
      </p:sp>
      <p:sp>
        <p:nvSpPr>
          <p:cNvPr id="95237" name="Text Box 4"/>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r>
              <a:rPr lang="es-ES_tradnl" dirty="0">
                <a:solidFill>
                  <a:srgbClr val="000066"/>
                </a:solidFill>
                <a:latin typeface="Arial" charset="0"/>
              </a:rPr>
              <a:t>DOCUMENTACIÓN Y MODELO </a:t>
            </a:r>
            <a:r>
              <a:rPr lang="es-ES_tradnl" dirty="0" smtClean="0">
                <a:solidFill>
                  <a:srgbClr val="000066"/>
                </a:solidFill>
                <a:latin typeface="Arial" charset="0"/>
              </a:rPr>
              <a:t>232</a:t>
            </a:r>
            <a:r>
              <a:rPr lang="es-ES_tradnl" dirty="0" smtClean="0">
                <a:solidFill>
                  <a:srgbClr val="000066"/>
                </a:solidFill>
              </a:rPr>
              <a:t>:</a:t>
            </a:r>
            <a:endParaRPr lang="es-ES" sz="1800" dirty="0">
              <a:solidFill>
                <a:srgbClr val="000066"/>
              </a:solidFill>
            </a:endParaRPr>
          </a:p>
        </p:txBody>
      </p:sp>
      <p:sp>
        <p:nvSpPr>
          <p:cNvPr id="95238"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graphicFrame>
        <p:nvGraphicFramePr>
          <p:cNvPr id="687166" name="Group 62"/>
          <p:cNvGraphicFramePr>
            <a:graphicFrameLocks noGrp="1"/>
          </p:cNvGraphicFramePr>
          <p:nvPr>
            <p:extLst/>
          </p:nvPr>
        </p:nvGraphicFramePr>
        <p:xfrm>
          <a:off x="76200" y="518289"/>
          <a:ext cx="9677400" cy="2682111"/>
        </p:xfrm>
        <a:graphic>
          <a:graphicData uri="http://schemas.openxmlformats.org/drawingml/2006/table">
            <a:tbl>
              <a:tblPr/>
              <a:tblGrid>
                <a:gridCol w="3276600">
                  <a:extLst>
                    <a:ext uri="{9D8B030D-6E8A-4147-A177-3AD203B41FA5}">
                      <a16:colId xmlns="" xmlns:a16="http://schemas.microsoft.com/office/drawing/2014/main" val="20000"/>
                    </a:ext>
                  </a:extLst>
                </a:gridCol>
                <a:gridCol w="6400800">
                  <a:extLst>
                    <a:ext uri="{9D8B030D-6E8A-4147-A177-3AD203B41FA5}">
                      <a16:colId xmlns="" xmlns:a16="http://schemas.microsoft.com/office/drawing/2014/main" val="2019516159"/>
                    </a:ext>
                  </a:extLst>
                </a:gridCol>
              </a:tblGrid>
              <a:tr h="392910">
                <a:tc gridSpan="2">
                  <a:txBody>
                    <a:bodyPr/>
                    <a:lstStyle/>
                    <a:p>
                      <a:pPr marL="0" indent="0" algn="ctr">
                        <a:buFont typeface="Wingdings" panose="05000000000000000000" pitchFamily="2" charset="2"/>
                        <a:buNone/>
                        <a:defRPr/>
                      </a:pPr>
                      <a:r>
                        <a:rPr lang="es-ES" sz="2000" b="1" dirty="0" smtClean="0">
                          <a:solidFill>
                            <a:schemeClr val="tx1"/>
                          </a:solidFill>
                          <a:latin typeface="Arial" pitchFamily="34" charset="0"/>
                          <a:cs typeface="Arial" pitchFamily="34" charset="0"/>
                        </a:rPr>
                        <a:t>OBLIGACIÓN de </a:t>
                      </a:r>
                      <a:r>
                        <a:rPr lang="es-ES" sz="2000" b="1" u="sng" dirty="0" smtClean="0">
                          <a:solidFill>
                            <a:srgbClr val="FFFF00"/>
                          </a:solidFill>
                          <a:latin typeface="Arial" pitchFamily="34" charset="0"/>
                          <a:cs typeface="Arial" pitchFamily="34" charset="0"/>
                        </a:rPr>
                        <a:t>DOCUMENTAR</a:t>
                      </a:r>
                      <a:r>
                        <a:rPr lang="es-ES" sz="2000" b="1" dirty="0" smtClean="0">
                          <a:solidFill>
                            <a:schemeClr val="tx1"/>
                          </a:solidFill>
                          <a:latin typeface="Arial" pitchFamily="34" charset="0"/>
                          <a:cs typeface="Arial" pitchFamily="34" charset="0"/>
                        </a:rPr>
                        <a:t> LAS O.V. cuando: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endParaRPr lang="es-ES"/>
                    </a:p>
                  </a:txBody>
                  <a:tcPr/>
                </a:tc>
                <a:extLst>
                  <a:ext uri="{0D108BD9-81ED-4DB2-BD59-A6C34878D82A}">
                    <a16:rowId xmlns="" xmlns:a16="http://schemas.microsoft.com/office/drawing/2014/main" val="2448361836"/>
                  </a:ext>
                </a:extLst>
              </a:tr>
              <a:tr h="634701">
                <a:tc gridSpan="2">
                  <a:txBody>
                    <a:bodyPr/>
                    <a:lstStyle/>
                    <a:p>
                      <a:pPr marL="457200" marR="0" lvl="0" indent="-4572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s-ES_tradnl" sz="1800" b="1" i="0" u="none" strike="noStrike" cap="none" normalizeH="0" baseline="0" dirty="0" smtClean="0">
                          <a:ln>
                            <a:noFill/>
                          </a:ln>
                          <a:solidFill>
                            <a:schemeClr val="tx1"/>
                          </a:solidFill>
                          <a:effectLst/>
                          <a:latin typeface="Arial" charset="0"/>
                        </a:rPr>
                        <a:t>El conjunto de operaciones </a:t>
                      </a:r>
                      <a:r>
                        <a:rPr kumimoji="0" lang="es-ES_tradnl" sz="18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con la misma</a:t>
                      </a:r>
                      <a:r>
                        <a:rPr kumimoji="0" lang="es-ES_tradnl" sz="1800" b="1" i="0" u="none" strike="noStrike" cap="none" normalizeH="0" baseline="0" dirty="0" smtClean="0">
                          <a:ln>
                            <a:noFill/>
                          </a:ln>
                          <a:solidFill>
                            <a:schemeClr val="tx1"/>
                          </a:solidFill>
                          <a:effectLst/>
                          <a:latin typeface="Arial" charset="0"/>
                        </a:rPr>
                        <a:t> persona o entidad vinculada:</a:t>
                      </a:r>
                      <a:endParaRPr kumimoji="0" lang="es-ES_tradnl" sz="1800" b="1" i="0" u="none" strike="noStrike" cap="none" normalizeH="0" baseline="0" dirty="0" smtClean="0">
                        <a:ln>
                          <a:noFill/>
                        </a:ln>
                        <a:solidFill>
                          <a:srgbClr val="FFFF00"/>
                        </a:solidFill>
                        <a:effectLst>
                          <a:outerShdw blurRad="38100" dist="38100" dir="2700000" algn="tl">
                            <a:srgbClr val="000000"/>
                          </a:outerShdw>
                        </a:effectLst>
                        <a:latin typeface="Arial" charset="0"/>
                      </a:endParaRPr>
                    </a:p>
                    <a:p>
                      <a:pPr marL="457200" indent="-457200">
                        <a:buFont typeface="Wingdings" panose="05000000000000000000" pitchFamily="2" charset="2"/>
                        <a:buChar char="ü"/>
                        <a:defRPr/>
                      </a:pPr>
                      <a:r>
                        <a:rPr kumimoji="0" lang="es-ES_tradnl" sz="18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&gt;250.000 €</a:t>
                      </a:r>
                      <a:r>
                        <a:rPr kumimoji="0" lang="es-ES_tradnl" sz="1800" b="1" i="0" u="none" strike="noStrike" cap="none" normalizeH="0" baseline="0" dirty="0" smtClean="0">
                          <a:ln>
                            <a:noFill/>
                          </a:ln>
                          <a:solidFill>
                            <a:schemeClr val="tx1"/>
                          </a:solidFill>
                          <a:effectLst/>
                          <a:latin typeface="Arial" charset="0"/>
                        </a:rPr>
                        <a:t> (a valor de mercado): </a:t>
                      </a:r>
                      <a:r>
                        <a:rPr kumimoji="0" lang="es-ES_tradnl" sz="1800" b="1" i="0" u="none" strike="noStrike" cap="none" normalizeH="0" baseline="0" dirty="0" smtClean="0">
                          <a:ln>
                            <a:noFill/>
                          </a:ln>
                          <a:solidFill>
                            <a:srgbClr val="FFFF00"/>
                          </a:solidFill>
                          <a:effectLst/>
                          <a:latin typeface="Arial" charset="0"/>
                        </a:rPr>
                        <a:t>Obligación de Documentar </a:t>
                      </a:r>
                      <a:endParaRPr lang="es-ES" sz="1800" b="1" dirty="0" smtClean="0">
                        <a:solidFill>
                          <a:srgbClr val="FFFF00"/>
                        </a:solidFill>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hMerge="1">
                  <a:txBody>
                    <a:bodyPr/>
                    <a:lstStyle/>
                    <a:p>
                      <a:endParaRPr lang="es-ES"/>
                    </a:p>
                  </a:txBody>
                  <a:tcPr/>
                </a:tc>
                <a:extLst>
                  <a:ext uri="{0D108BD9-81ED-4DB2-BD59-A6C34878D82A}">
                    <a16:rowId xmlns="" xmlns:a16="http://schemas.microsoft.com/office/drawing/2014/main" val="852906428"/>
                  </a:ext>
                </a:extLst>
              </a:tr>
              <a:tr h="392910">
                <a:tc gridSpan="2">
                  <a:txBody>
                    <a:bodyPr/>
                    <a:lstStyle/>
                    <a:p>
                      <a:pPr marL="0" indent="0" algn="ctr">
                        <a:buFont typeface="Wingdings" panose="05000000000000000000" pitchFamily="2" charset="2"/>
                        <a:buNone/>
                        <a:defRPr/>
                      </a:pPr>
                      <a:r>
                        <a:rPr lang="es-ES" sz="2000" b="1" baseline="0" dirty="0" smtClean="0">
                          <a:solidFill>
                            <a:srgbClr val="FFFF00"/>
                          </a:solidFill>
                          <a:latin typeface="Arial" pitchFamily="34" charset="0"/>
                          <a:cs typeface="Arial" pitchFamily="34" charset="0"/>
                        </a:rPr>
                        <a:t>               </a:t>
                      </a:r>
                      <a:r>
                        <a:rPr lang="es-ES" sz="2000" b="1" baseline="0" dirty="0" smtClean="0">
                          <a:solidFill>
                            <a:schemeClr val="tx1"/>
                          </a:solidFill>
                          <a:latin typeface="Arial" pitchFamily="34" charset="0"/>
                          <a:cs typeface="Arial" pitchFamily="34" charset="0"/>
                        </a:rPr>
                        <a:t>Documentación a elaborar:</a:t>
                      </a:r>
                      <a:endParaRPr lang="es-ES" sz="2000" b="1" dirty="0" smtClean="0">
                        <a:solidFill>
                          <a:schemeClr val="tx1"/>
                        </a:solidFill>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hMerge="1">
                  <a:txBody>
                    <a:bodyPr/>
                    <a:lstStyle/>
                    <a:p>
                      <a:endParaRPr lang="es-ES"/>
                    </a:p>
                  </a:txBody>
                  <a:tcPr/>
                </a:tc>
                <a:extLst>
                  <a:ext uri="{0D108BD9-81ED-4DB2-BD59-A6C34878D82A}">
                    <a16:rowId xmlns="" xmlns:a16="http://schemas.microsoft.com/office/drawing/2014/main" val="10001"/>
                  </a:ext>
                </a:extLst>
              </a:tr>
              <a:tr h="380041">
                <a:tc rowSpan="3">
                  <a:txBody>
                    <a:bodyPr/>
                    <a:lstStyle/>
                    <a:p>
                      <a:pPr marL="342900" indent="-342900">
                        <a:buFont typeface="Wingdings" panose="05000000000000000000" pitchFamily="2" charset="2"/>
                        <a:buChar char="v"/>
                      </a:pPr>
                      <a:r>
                        <a:rPr lang="es-ES" sz="1800" b="0" i="0" u="none" strike="noStrike" kern="1200" baseline="0" dirty="0" smtClean="0">
                          <a:solidFill>
                            <a:schemeClr val="tx1"/>
                          </a:solidFill>
                          <a:latin typeface="+mn-lt"/>
                          <a:ea typeface="+mn-ea"/>
                          <a:cs typeface="+mn-cs"/>
                        </a:rPr>
                        <a:t>Una vez determinada la obligación de  documentar, </a:t>
                      </a:r>
                    </a:p>
                    <a:p>
                      <a:pPr marL="342900" indent="-342900">
                        <a:buFont typeface="Wingdings" panose="05000000000000000000" pitchFamily="2" charset="2"/>
                        <a:buChar char="v"/>
                      </a:pPr>
                      <a:r>
                        <a:rPr lang="es-ES" sz="1800" b="0" i="0" u="sng" strike="noStrike" kern="1200" baseline="0" dirty="0" smtClean="0">
                          <a:solidFill>
                            <a:schemeClr val="tx1"/>
                          </a:solidFill>
                          <a:latin typeface="+mn-lt"/>
                          <a:ea typeface="+mn-ea"/>
                          <a:cs typeface="+mn-cs"/>
                        </a:rPr>
                        <a:t>La documentación</a:t>
                      </a:r>
                      <a:r>
                        <a:rPr lang="es-ES" sz="1800" b="0" i="0" u="none" strike="noStrike" kern="1200" baseline="0" dirty="0" smtClean="0">
                          <a:solidFill>
                            <a:schemeClr val="tx1"/>
                          </a:solidFill>
                          <a:latin typeface="+mn-lt"/>
                          <a:ea typeface="+mn-ea"/>
                          <a:cs typeface="+mn-cs"/>
                        </a:rPr>
                        <a:t> que habrá que elaborar </a:t>
                      </a:r>
                      <a:r>
                        <a:rPr lang="es-ES" sz="1800" b="0" i="0" u="sng" strike="noStrike" kern="1200" baseline="0" dirty="0" smtClean="0">
                          <a:solidFill>
                            <a:schemeClr val="tx1"/>
                          </a:solidFill>
                          <a:latin typeface="+mn-lt"/>
                          <a:ea typeface="+mn-ea"/>
                          <a:cs typeface="+mn-cs"/>
                        </a:rPr>
                        <a:t>será</a:t>
                      </a:r>
                      <a:r>
                        <a:rPr lang="es-ES" sz="1800" b="0" i="0" u="none" strike="noStrike" kern="1200" baseline="0" dirty="0" smtClean="0">
                          <a:solidFill>
                            <a:schemeClr val="tx1"/>
                          </a:solidFill>
                          <a:latin typeface="+mn-lt"/>
                          <a:ea typeface="+mn-ea"/>
                          <a:cs typeface="+mn-cs"/>
                        </a:rPr>
                        <a:t>:</a:t>
                      </a:r>
                      <a:endParaRPr kumimoji="0" lang="es-ES_tradnl" sz="20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457200" indent="-457200">
                        <a:buFont typeface="+mj-lt"/>
                        <a:buNone/>
                      </a:pPr>
                      <a:r>
                        <a:rPr lang="es-ES" sz="1800" b="1" i="0" u="none" strike="noStrike" kern="1200" baseline="0" dirty="0" smtClean="0">
                          <a:solidFill>
                            <a:srgbClr val="0000FF"/>
                          </a:solidFill>
                          <a:latin typeface="+mn-lt"/>
                          <a:ea typeface="+mn-ea"/>
                          <a:cs typeface="+mn-cs"/>
                        </a:rPr>
                        <a:t>1. </a:t>
                      </a:r>
                      <a:r>
                        <a:rPr lang="es-ES" sz="1800" b="1" i="0" u="sng" strike="noStrike" kern="1200" baseline="0" dirty="0" smtClean="0">
                          <a:solidFill>
                            <a:srgbClr val="0000FF"/>
                          </a:solidFill>
                          <a:latin typeface="+mn-lt"/>
                          <a:ea typeface="+mn-ea"/>
                          <a:cs typeface="+mn-cs"/>
                        </a:rPr>
                        <a:t>Normal</a:t>
                      </a:r>
                      <a:r>
                        <a:rPr lang="es-ES" sz="1800" b="0" i="0" u="none" strike="noStrike" kern="1200" baseline="0" dirty="0" smtClean="0">
                          <a:solidFill>
                            <a:srgbClr val="0000FF"/>
                          </a:solidFill>
                          <a:latin typeface="+mn-lt"/>
                          <a:ea typeface="+mn-ea"/>
                          <a:cs typeface="+mn-cs"/>
                        </a:rPr>
                        <a:t>, </a:t>
                      </a:r>
                      <a:r>
                        <a:rPr lang="es-ES" sz="1600" b="0" i="0" u="none" strike="noStrike" kern="1200" baseline="0" dirty="0" smtClean="0">
                          <a:solidFill>
                            <a:srgbClr val="FF0000"/>
                          </a:solidFill>
                          <a:latin typeface="+mn-lt"/>
                          <a:ea typeface="+mn-ea"/>
                          <a:cs typeface="+mn-cs"/>
                        </a:rPr>
                        <a:t>INCN del ejercicio ≥ 45.000.000 € </a:t>
                      </a:r>
                      <a:r>
                        <a:rPr lang="es-ES" sz="1600" b="1" i="0" u="none" strike="noStrike" kern="1200" baseline="0" dirty="0" smtClean="0">
                          <a:solidFill>
                            <a:srgbClr val="FF0000"/>
                          </a:solidFill>
                          <a:latin typeface="+mn-lt"/>
                          <a:ea typeface="+mn-ea"/>
                          <a:cs typeface="+mn-cs"/>
                        </a:rPr>
                        <a:t>u</a:t>
                      </a:r>
                      <a:r>
                        <a:rPr lang="es-ES" sz="1600" b="0" i="0" u="none" strike="noStrike" kern="1200" baseline="0" dirty="0" smtClean="0">
                          <a:solidFill>
                            <a:srgbClr val="FF0000"/>
                          </a:solidFill>
                          <a:latin typeface="+mn-lt"/>
                          <a:ea typeface="+mn-ea"/>
                          <a:cs typeface="+mn-cs"/>
                        </a:rPr>
                        <a:t> O. especificas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362687">
                <a:tc vMerge="1">
                  <a:txBody>
                    <a:bodyPr/>
                    <a:lstStyle/>
                    <a:p>
                      <a:endParaRPr lang="es-ES"/>
                    </a:p>
                  </a:txBody>
                  <a:tcPr/>
                </a:tc>
                <a:tc>
                  <a:txBody>
                    <a:bodyPr/>
                    <a:lstStyle/>
                    <a:p>
                      <a:pPr marL="342900" indent="-342900">
                        <a:buFont typeface="+mj-lt"/>
                        <a:buNone/>
                      </a:pPr>
                      <a:r>
                        <a:rPr lang="es-ES" sz="1800" b="1" i="0" u="none" strike="noStrike" kern="1200" baseline="0" dirty="0" smtClean="0">
                          <a:solidFill>
                            <a:srgbClr val="0000FF"/>
                          </a:solidFill>
                          <a:latin typeface="+mn-lt"/>
                          <a:ea typeface="+mn-ea"/>
                          <a:cs typeface="+mn-cs"/>
                        </a:rPr>
                        <a:t>2. </a:t>
                      </a:r>
                      <a:r>
                        <a:rPr lang="es-ES" sz="1800" b="1" i="0" u="sng" strike="noStrike" kern="1200" baseline="0" dirty="0" smtClean="0">
                          <a:solidFill>
                            <a:srgbClr val="0000FF"/>
                          </a:solidFill>
                          <a:latin typeface="+mn-lt"/>
                          <a:ea typeface="+mn-ea"/>
                          <a:cs typeface="+mn-cs"/>
                        </a:rPr>
                        <a:t>Simplificada</a:t>
                      </a:r>
                      <a:r>
                        <a:rPr lang="es-ES" sz="1800" b="0" i="0" u="none" strike="noStrike" kern="1200" baseline="0" dirty="0" smtClean="0">
                          <a:solidFill>
                            <a:srgbClr val="0000FF"/>
                          </a:solidFill>
                          <a:latin typeface="+mn-lt"/>
                          <a:ea typeface="+mn-ea"/>
                          <a:cs typeface="+mn-cs"/>
                        </a:rPr>
                        <a:t>, </a:t>
                      </a:r>
                      <a:r>
                        <a:rPr lang="es-ES" sz="1600" b="0" i="0" u="none" strike="noStrike" kern="1200" baseline="0" dirty="0" smtClean="0">
                          <a:solidFill>
                            <a:srgbClr val="FF0000"/>
                          </a:solidFill>
                          <a:latin typeface="+mn-lt"/>
                          <a:ea typeface="+mn-ea"/>
                          <a:cs typeface="+mn-cs"/>
                        </a:rPr>
                        <a:t>INCN del ejercicio  &lt; 45.000.000 € y No O.esp.</a:t>
                      </a:r>
                      <a:endParaRPr kumimoji="0" lang="es-ES_tradnl" sz="1600" b="0"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2988051700"/>
                  </a:ext>
                </a:extLst>
              </a:tr>
              <a:tr h="503750">
                <a:tc vMerge="1">
                  <a:txBody>
                    <a:bodyPr/>
                    <a:lstStyle/>
                    <a:p>
                      <a:endParaRPr lang="es-ES"/>
                    </a:p>
                  </a:txBody>
                  <a:tcPr/>
                </a:tc>
                <a:tc>
                  <a:txBody>
                    <a:bodyPr/>
                    <a:lstStyle/>
                    <a:p>
                      <a:pPr marL="457200" indent="-457200">
                        <a:buFont typeface="+mj-lt"/>
                        <a:buNone/>
                      </a:pPr>
                      <a:r>
                        <a:rPr lang="es-ES" sz="1800" b="1" i="0" u="none" strike="noStrike" kern="1200" baseline="0" dirty="0" smtClean="0">
                          <a:solidFill>
                            <a:srgbClr val="0000FF"/>
                          </a:solidFill>
                          <a:latin typeface="+mn-lt"/>
                          <a:ea typeface="+mn-ea"/>
                          <a:cs typeface="+mn-cs"/>
                        </a:rPr>
                        <a:t>3. </a:t>
                      </a:r>
                      <a:r>
                        <a:rPr lang="es-ES" sz="1800" b="1" i="0" u="sng" strike="noStrike" kern="1200" baseline="0" dirty="0" smtClean="0">
                          <a:solidFill>
                            <a:srgbClr val="0000FF"/>
                          </a:solidFill>
                          <a:latin typeface="+mn-lt"/>
                          <a:ea typeface="+mn-ea"/>
                          <a:cs typeface="+mn-cs"/>
                        </a:rPr>
                        <a:t>Muy simplificada</a:t>
                      </a:r>
                      <a:r>
                        <a:rPr lang="es-ES" sz="1800" b="0" i="0" u="none" strike="noStrike" kern="1200" baseline="0" dirty="0" smtClean="0">
                          <a:solidFill>
                            <a:srgbClr val="0000FF"/>
                          </a:solidFill>
                          <a:latin typeface="+mn-lt"/>
                          <a:ea typeface="+mn-ea"/>
                          <a:cs typeface="+mn-cs"/>
                        </a:rPr>
                        <a:t>, </a:t>
                      </a:r>
                      <a:r>
                        <a:rPr kumimoji="0" lang="es-ES" sz="1600" b="1" i="0" u="none" strike="noStrike" kern="1200" cap="none" normalizeH="0" baseline="0" dirty="0" smtClean="0">
                          <a:ln>
                            <a:noFill/>
                          </a:ln>
                          <a:solidFill>
                            <a:srgbClr val="FF0000"/>
                          </a:solidFill>
                          <a:effectLst/>
                          <a:latin typeface="+mn-lt"/>
                          <a:ea typeface="+mn-ea"/>
                          <a:cs typeface="+mn-cs"/>
                        </a:rPr>
                        <a:t>ERD en el ejercicio </a:t>
                      </a:r>
                      <a:r>
                        <a:rPr kumimoji="0" lang="es-ES" sz="1200" b="0" i="0" u="none" strike="noStrike" kern="1200" cap="none" normalizeH="0" baseline="0" dirty="0" smtClean="0">
                          <a:ln>
                            <a:noFill/>
                          </a:ln>
                          <a:solidFill>
                            <a:srgbClr val="FF0000"/>
                          </a:solidFill>
                          <a:effectLst/>
                          <a:latin typeface="+mn-lt"/>
                          <a:ea typeface="+mn-ea"/>
                          <a:cs typeface="+mn-cs"/>
                        </a:rPr>
                        <a:t>(INCN </a:t>
                      </a:r>
                      <a:r>
                        <a:rPr kumimoji="0" lang="es-ES" sz="1200" b="0" i="0" u="none" strike="noStrike" kern="1200" cap="none" normalizeH="0" baseline="0" dirty="0" err="1" smtClean="0">
                          <a:ln>
                            <a:noFill/>
                          </a:ln>
                          <a:solidFill>
                            <a:srgbClr val="FF0000"/>
                          </a:solidFill>
                          <a:effectLst/>
                          <a:latin typeface="+mn-lt"/>
                          <a:ea typeface="+mn-ea"/>
                          <a:cs typeface="+mn-cs"/>
                        </a:rPr>
                        <a:t>e.a.</a:t>
                      </a:r>
                      <a:r>
                        <a:rPr kumimoji="0" lang="es-ES" sz="1200" b="0" i="0" u="none" strike="noStrike" kern="1200" cap="none" normalizeH="0" baseline="0" dirty="0" smtClean="0">
                          <a:ln>
                            <a:noFill/>
                          </a:ln>
                          <a:solidFill>
                            <a:srgbClr val="FF0000"/>
                          </a:solidFill>
                          <a:effectLst/>
                          <a:latin typeface="+mn-lt"/>
                          <a:ea typeface="+mn-ea"/>
                          <a:cs typeface="+mn-cs"/>
                        </a:rPr>
                        <a:t> &lt; 10.000.000 €)</a:t>
                      </a:r>
                      <a:endParaRPr kumimoji="0" lang="es-ES_tradnl" sz="1200" b="0"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2208970515"/>
                  </a:ext>
                </a:extLst>
              </a:tr>
            </a:tbl>
          </a:graphicData>
        </a:graphic>
      </p:graphicFrame>
      <p:graphicFrame>
        <p:nvGraphicFramePr>
          <p:cNvPr id="8" name="Group 62"/>
          <p:cNvGraphicFramePr>
            <a:graphicFrameLocks noGrp="1"/>
          </p:cNvGraphicFramePr>
          <p:nvPr>
            <p:extLst/>
          </p:nvPr>
        </p:nvGraphicFramePr>
        <p:xfrm>
          <a:off x="76200" y="3352800"/>
          <a:ext cx="9372600" cy="3381044"/>
        </p:xfrm>
        <a:graphic>
          <a:graphicData uri="http://schemas.openxmlformats.org/drawingml/2006/table">
            <a:tbl>
              <a:tblPr/>
              <a:tblGrid>
                <a:gridCol w="2053333">
                  <a:extLst>
                    <a:ext uri="{9D8B030D-6E8A-4147-A177-3AD203B41FA5}">
                      <a16:colId xmlns="" xmlns:a16="http://schemas.microsoft.com/office/drawing/2014/main" val="20000"/>
                    </a:ext>
                  </a:extLst>
                </a:gridCol>
                <a:gridCol w="7319267">
                  <a:extLst>
                    <a:ext uri="{9D8B030D-6E8A-4147-A177-3AD203B41FA5}">
                      <a16:colId xmlns="" xmlns:a16="http://schemas.microsoft.com/office/drawing/2014/main" val="2019516159"/>
                    </a:ext>
                  </a:extLst>
                </a:gridCol>
              </a:tblGrid>
              <a:tr h="393424">
                <a:tc gridSpan="2">
                  <a:txBody>
                    <a:bodyPr/>
                    <a:lstStyle/>
                    <a:p>
                      <a:pPr marL="0" indent="0" algn="ctr">
                        <a:buFont typeface="Wingdings" panose="05000000000000000000" pitchFamily="2" charset="2"/>
                        <a:buNone/>
                        <a:defRPr/>
                      </a:pPr>
                      <a:r>
                        <a:rPr lang="es-ES" sz="2000" b="1" dirty="0" smtClean="0">
                          <a:solidFill>
                            <a:schemeClr val="tx1"/>
                          </a:solidFill>
                          <a:latin typeface="Arial" pitchFamily="34" charset="0"/>
                          <a:cs typeface="Arial" pitchFamily="34" charset="0"/>
                        </a:rPr>
                        <a:t>OBLIGACIÓN de declarar el </a:t>
                      </a:r>
                      <a:r>
                        <a:rPr lang="es-ES" sz="2000" b="1" u="sng" dirty="0" smtClean="0">
                          <a:solidFill>
                            <a:srgbClr val="FFFF00"/>
                          </a:solidFill>
                          <a:latin typeface="Arial" pitchFamily="34" charset="0"/>
                          <a:cs typeface="Arial" pitchFamily="34" charset="0"/>
                        </a:rPr>
                        <a:t>Modelo 232</a:t>
                      </a:r>
                      <a:r>
                        <a:rPr lang="es-ES" sz="2000" b="1" dirty="0" smtClean="0">
                          <a:solidFill>
                            <a:srgbClr val="FFFF00"/>
                          </a:solidFill>
                          <a:latin typeface="Arial" pitchFamily="34" charset="0"/>
                          <a:cs typeface="Arial" pitchFamily="34" charset="0"/>
                        </a:rPr>
                        <a:t> </a:t>
                      </a:r>
                      <a:r>
                        <a:rPr lang="es-ES" sz="2000" b="1" dirty="0" smtClean="0">
                          <a:solidFill>
                            <a:schemeClr val="tx1"/>
                          </a:solidFill>
                          <a:latin typeface="Arial" pitchFamily="34" charset="0"/>
                          <a:cs typeface="Arial" pitchFamily="34" charset="0"/>
                        </a:rPr>
                        <a:t>cuando: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endParaRPr lang="es-ES"/>
                    </a:p>
                  </a:txBody>
                  <a:tcPr/>
                </a:tc>
                <a:extLst>
                  <a:ext uri="{0D108BD9-81ED-4DB2-BD59-A6C34878D82A}">
                    <a16:rowId xmlns="" xmlns:a16="http://schemas.microsoft.com/office/drawing/2014/main" val="2448361836"/>
                  </a:ext>
                </a:extLst>
              </a:tr>
              <a:tr h="530584">
                <a:tc gridSpan="2">
                  <a:txBody>
                    <a:bodyPr/>
                    <a:lstStyle/>
                    <a:p>
                      <a:pPr marL="457200" marR="0" lvl="0" indent="-4572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kumimoji="0" lang="es-ES_tradnl" sz="1800" b="1" i="0" u="none" strike="noStrike" cap="none" normalizeH="0" baseline="0" dirty="0" smtClean="0">
                          <a:ln>
                            <a:noFill/>
                          </a:ln>
                          <a:solidFill>
                            <a:schemeClr val="tx1"/>
                          </a:solidFill>
                          <a:effectLst/>
                          <a:latin typeface="Arial" charset="0"/>
                        </a:rPr>
                        <a:t>Cuando exista obligación de documentar las O.V. :</a:t>
                      </a:r>
                    </a:p>
                    <a:p>
                      <a:pPr marL="457200" marR="0" lvl="0" indent="-4572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S_tradnl" sz="1600" b="0" i="0" u="none" strike="noStrike" cap="none" normalizeH="0" baseline="0" dirty="0" smtClean="0">
                          <a:ln>
                            <a:noFill/>
                          </a:ln>
                          <a:solidFill>
                            <a:schemeClr val="tx1"/>
                          </a:solidFill>
                          <a:effectLst/>
                          <a:latin typeface="Arial" charset="0"/>
                        </a:rPr>
                        <a:t>El conjunto de operaciones </a:t>
                      </a:r>
                      <a:r>
                        <a:rPr kumimoji="0" lang="es-ES_tradnl" sz="1600" b="0"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con la misma</a:t>
                      </a:r>
                      <a:r>
                        <a:rPr kumimoji="0" lang="es-ES_tradnl" sz="1600" b="0" i="0" u="none" strike="noStrike" cap="none" normalizeH="0" baseline="0" dirty="0" smtClean="0">
                          <a:ln>
                            <a:noFill/>
                          </a:ln>
                          <a:solidFill>
                            <a:schemeClr val="tx1"/>
                          </a:solidFill>
                          <a:effectLst/>
                          <a:latin typeface="Arial" charset="0"/>
                        </a:rPr>
                        <a:t> persona o entidad vinculada </a:t>
                      </a:r>
                      <a:r>
                        <a:rPr kumimoji="0" lang="es-ES_tradnl" sz="1600" b="0"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&gt; 250.000 €</a:t>
                      </a:r>
                      <a:endParaRPr lang="es-ES" sz="1600" b="0" dirty="0" smtClean="0">
                        <a:solidFill>
                          <a:srgbClr val="FFFF00"/>
                        </a:solidFill>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hMerge="1">
                  <a:txBody>
                    <a:bodyPr/>
                    <a:lstStyle/>
                    <a:p>
                      <a:endParaRPr lang="es-ES"/>
                    </a:p>
                  </a:txBody>
                  <a:tcPr/>
                </a:tc>
                <a:extLst>
                  <a:ext uri="{0D108BD9-81ED-4DB2-BD59-A6C34878D82A}">
                    <a16:rowId xmlns="" xmlns:a16="http://schemas.microsoft.com/office/drawing/2014/main" val="852906428"/>
                  </a:ext>
                </a:extLst>
              </a:tr>
              <a:tr h="613265">
                <a:tc rowSpan="4">
                  <a:txBody>
                    <a:bodyPr/>
                    <a:lstStyle/>
                    <a:p>
                      <a:pPr marL="342900" indent="-342900">
                        <a:buFont typeface="Wingdings" panose="05000000000000000000" pitchFamily="2" charset="2"/>
                        <a:buChar char="q"/>
                      </a:pPr>
                      <a:r>
                        <a:rPr lang="es-ES" sz="1800" b="1" i="0" u="sng" strike="noStrike" kern="1200" baseline="0" dirty="0" smtClean="0">
                          <a:solidFill>
                            <a:srgbClr val="FFFF00"/>
                          </a:solidFill>
                          <a:latin typeface="+mn-lt"/>
                          <a:ea typeface="+mn-ea"/>
                          <a:cs typeface="+mn-cs"/>
                        </a:rPr>
                        <a:t>Otros</a:t>
                      </a:r>
                      <a:r>
                        <a:rPr lang="es-ES" sz="1800" b="1" i="0" u="none" strike="noStrike" kern="1200" baseline="0" dirty="0" smtClean="0">
                          <a:solidFill>
                            <a:srgbClr val="FFFF00"/>
                          </a:solidFill>
                          <a:latin typeface="+mn-lt"/>
                          <a:ea typeface="+mn-ea"/>
                          <a:cs typeface="+mn-cs"/>
                        </a:rPr>
                        <a:t> casos:</a:t>
                      </a:r>
                      <a:endParaRPr kumimoji="0" lang="es-ES_tradnl" sz="20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342900" indent="-342900">
                        <a:buFont typeface="+mj-lt"/>
                        <a:buAutoNum type="arabicPeriod"/>
                      </a:pPr>
                      <a:r>
                        <a:rPr lang="es-ES" sz="1600" b="0" i="0" u="none" strike="noStrike" kern="1200" baseline="0" dirty="0" smtClean="0">
                          <a:solidFill>
                            <a:srgbClr val="0000FF"/>
                          </a:solidFill>
                          <a:latin typeface="+mn-lt"/>
                          <a:ea typeface="+mn-ea"/>
                          <a:cs typeface="+mn-cs"/>
                        </a:rPr>
                        <a:t>∑ del conjunto de operaciones de todas las </a:t>
                      </a:r>
                      <a:r>
                        <a:rPr lang="es-ES" sz="1600" b="0" i="0" u="sng" strike="noStrike" kern="1200" baseline="0" dirty="0" smtClean="0">
                          <a:solidFill>
                            <a:srgbClr val="0000FF"/>
                          </a:solidFill>
                          <a:latin typeface="+mn-lt"/>
                          <a:ea typeface="+mn-ea"/>
                          <a:cs typeface="+mn-cs"/>
                        </a:rPr>
                        <a:t>personas</a:t>
                      </a:r>
                      <a:r>
                        <a:rPr lang="es-ES" sz="1600" b="0" i="0" u="none" strike="noStrike" kern="1200" baseline="0" dirty="0" smtClean="0">
                          <a:solidFill>
                            <a:srgbClr val="0000FF"/>
                          </a:solidFill>
                          <a:latin typeface="+mn-lt"/>
                          <a:ea typeface="+mn-ea"/>
                          <a:cs typeface="+mn-cs"/>
                        </a:rPr>
                        <a:t> vinculadas </a:t>
                      </a:r>
                      <a:r>
                        <a:rPr lang="es-ES" sz="1600" b="0" i="0" u="sng" strike="noStrike" kern="1200" baseline="0" dirty="0" smtClean="0">
                          <a:solidFill>
                            <a:srgbClr val="0000FF"/>
                          </a:solidFill>
                          <a:latin typeface="+mn-lt"/>
                          <a:ea typeface="+mn-ea"/>
                          <a:cs typeface="+mn-cs"/>
                        </a:rPr>
                        <a:t>del mismo tipo y que utilicen el mismo método de valoración</a:t>
                      </a: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&gt; 50% INCN.</a:t>
                      </a:r>
                      <a:r>
                        <a:rPr lang="es-ES" sz="1600" b="1" i="0" u="none" strike="noStrike" kern="1200" baseline="0" dirty="0" smtClean="0">
                          <a:solidFill>
                            <a:srgbClr val="0000FF"/>
                          </a:solidFill>
                          <a:latin typeface="+mn-lt"/>
                          <a:ea typeface="+mn-ea"/>
                          <a:cs typeface="+mn-cs"/>
                        </a:rPr>
                        <a:t> </a:t>
                      </a:r>
                      <a:r>
                        <a:rPr lang="es-ES" sz="1600" b="0" i="0" u="none" strike="noStrike" kern="1200" baseline="0" dirty="0" smtClean="0">
                          <a:solidFill>
                            <a:srgbClr val="0000FF"/>
                          </a:solidFill>
                          <a:latin typeface="+mn-lt"/>
                          <a:ea typeface="+mn-ea"/>
                          <a:cs typeface="+mn-cs"/>
                        </a:rPr>
                        <a:t>  </a:t>
                      </a:r>
                      <a:endParaRPr lang="es-ES" sz="1800" b="1" i="0" u="none" strike="noStrike" kern="1200" baseline="0" dirty="0" smtClean="0">
                        <a:solidFill>
                          <a:srgbClr val="FF0000"/>
                        </a:solidFill>
                        <a:latin typeface="+mn-lt"/>
                        <a:ea typeface="+mn-ea"/>
                        <a:cs typeface="+mn-cs"/>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587313">
                <a:tc vMerge="1">
                  <a:txBody>
                    <a:bodyPr/>
                    <a:lstStyle/>
                    <a:p>
                      <a:endParaRPr lang="es-ES"/>
                    </a:p>
                  </a:txBody>
                  <a:tcPr/>
                </a:tc>
                <a:tc>
                  <a:txBody>
                    <a:bodyPr/>
                    <a:lstStyle/>
                    <a:p>
                      <a:pPr marL="342900" indent="-342900">
                        <a:buFont typeface="+mj-lt"/>
                        <a:buAutoNum type="arabicPeriod" startAt="2"/>
                      </a:pPr>
                      <a:r>
                        <a:rPr lang="es-ES" sz="1600" b="1" i="0" u="none" strike="noStrike" kern="1200" baseline="0" dirty="0" smtClean="0">
                          <a:solidFill>
                            <a:srgbClr val="0000FF"/>
                          </a:solidFill>
                          <a:latin typeface="+mn-lt"/>
                          <a:ea typeface="+mn-ea"/>
                          <a:cs typeface="+mn-cs"/>
                        </a:rPr>
                        <a:t>∑</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operaciones </a:t>
                      </a:r>
                      <a:r>
                        <a:rPr lang="es-ES" sz="1600" b="1" i="0" u="sng" strike="noStrike" kern="1200" baseline="0" dirty="0" smtClean="0">
                          <a:solidFill>
                            <a:srgbClr val="0000FF"/>
                          </a:solidFill>
                          <a:latin typeface="+mn-lt"/>
                          <a:ea typeface="+mn-ea"/>
                          <a:cs typeface="+mn-cs"/>
                        </a:rPr>
                        <a:t>específicas</a:t>
                      </a:r>
                      <a:r>
                        <a:rPr lang="es-ES" sz="1600" b="0" i="0" u="none" strike="noStrike" kern="1200" baseline="0" dirty="0" smtClean="0">
                          <a:solidFill>
                            <a:srgbClr val="0000FF"/>
                          </a:solidFill>
                          <a:latin typeface="+mn-lt"/>
                          <a:ea typeface="+mn-ea"/>
                          <a:cs typeface="+mn-cs"/>
                        </a:rPr>
                        <a:t> de </a:t>
                      </a:r>
                      <a:r>
                        <a:rPr lang="es-ES" sz="1600" b="1" i="0" u="sng" strike="noStrike" kern="1200" baseline="0" dirty="0" smtClean="0">
                          <a:solidFill>
                            <a:srgbClr val="0000FF"/>
                          </a:solidFill>
                          <a:latin typeface="+mn-lt"/>
                          <a:ea typeface="+mn-ea"/>
                          <a:cs typeface="+mn-cs"/>
                        </a:rPr>
                        <a:t>todas</a:t>
                      </a:r>
                      <a:r>
                        <a:rPr lang="es-ES" sz="1600" b="0" i="0" u="sng" strike="noStrike" kern="1200" baseline="0" dirty="0" smtClean="0">
                          <a:solidFill>
                            <a:srgbClr val="0000FF"/>
                          </a:solidFill>
                          <a:latin typeface="+mn-lt"/>
                          <a:ea typeface="+mn-ea"/>
                          <a:cs typeface="+mn-cs"/>
                        </a:rPr>
                        <a:t> las personas</a:t>
                      </a:r>
                      <a:r>
                        <a:rPr lang="es-ES" sz="1600" b="0" i="0" u="none" strike="noStrike" kern="1200" baseline="0" dirty="0" smtClean="0">
                          <a:solidFill>
                            <a:srgbClr val="0000FF"/>
                          </a:solidFill>
                          <a:latin typeface="+mn-lt"/>
                          <a:ea typeface="+mn-ea"/>
                          <a:cs typeface="+mn-cs"/>
                        </a:rPr>
                        <a:t> vinculadas </a:t>
                      </a:r>
                      <a:r>
                        <a:rPr lang="es-ES" sz="1600" b="0" i="0" u="sng" strike="noStrike" kern="1200" baseline="0" dirty="0" smtClean="0">
                          <a:solidFill>
                            <a:srgbClr val="0000FF"/>
                          </a:solidFill>
                          <a:latin typeface="+mn-lt"/>
                          <a:ea typeface="+mn-ea"/>
                          <a:cs typeface="+mn-cs"/>
                        </a:rPr>
                        <a:t>del </a:t>
                      </a:r>
                      <a:r>
                        <a:rPr lang="es-ES" sz="1600" b="1" i="0" u="sng" strike="noStrike" kern="1200" baseline="0" dirty="0" smtClean="0">
                          <a:solidFill>
                            <a:srgbClr val="0000FF"/>
                          </a:solidFill>
                          <a:latin typeface="+mn-lt"/>
                          <a:ea typeface="+mn-ea"/>
                          <a:cs typeface="+mn-cs"/>
                        </a:rPr>
                        <a:t>mismo tipo</a:t>
                      </a:r>
                      <a:r>
                        <a:rPr lang="es-ES" sz="1600" b="1"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&gt; 100.000 €</a:t>
                      </a:r>
                      <a:endPar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2988051700"/>
                  </a:ext>
                </a:extLst>
              </a:tr>
              <a:tr h="587313">
                <a:tc vMerge="1">
                  <a:txBody>
                    <a:bodyPr/>
                    <a:lstStyle/>
                    <a:p>
                      <a:endParaRPr lang="es-ES"/>
                    </a:p>
                  </a:txBody>
                  <a:tcPr/>
                </a:tc>
                <a:tc>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3"/>
                        <a:tabLst/>
                        <a:defRPr/>
                      </a:pPr>
                      <a:r>
                        <a:rPr lang="es-ES" sz="1600" b="0" i="0" u="none" strike="noStrike" kern="1200" baseline="0" dirty="0" smtClean="0">
                          <a:solidFill>
                            <a:srgbClr val="0000FF"/>
                          </a:solidFill>
                          <a:latin typeface="+mn-lt"/>
                          <a:ea typeface="+mn-ea"/>
                          <a:cs typeface="+mn-cs"/>
                        </a:rPr>
                        <a:t>Reducción del artículo 23 LIS, </a:t>
                      </a:r>
                      <a:r>
                        <a:rPr lang="es-ES" sz="1600" b="1" i="0" u="none" strike="noStrike" kern="1200" baseline="0" dirty="0" smtClean="0">
                          <a:solidFill>
                            <a:srgbClr val="0000FF"/>
                          </a:solidFill>
                          <a:latin typeface="+mn-lt"/>
                          <a:ea typeface="+mn-ea"/>
                          <a:cs typeface="+mn-cs"/>
                        </a:rPr>
                        <a:t>“</a:t>
                      </a:r>
                      <a:r>
                        <a:rPr lang="es-ES" sz="1600" b="1" i="0" u="none" strike="noStrike" kern="1200" baseline="0" dirty="0" err="1" smtClean="0">
                          <a:solidFill>
                            <a:srgbClr val="0000FF"/>
                          </a:solidFill>
                          <a:latin typeface="+mn-lt"/>
                          <a:ea typeface="+mn-ea"/>
                          <a:cs typeface="+mn-cs"/>
                        </a:rPr>
                        <a:t>patent</a:t>
                      </a:r>
                      <a:r>
                        <a:rPr lang="es-ES" sz="1600" b="1" i="0" u="none" strike="noStrike" kern="1200" baseline="0" dirty="0" smtClean="0">
                          <a:solidFill>
                            <a:srgbClr val="0000FF"/>
                          </a:solidFill>
                          <a:latin typeface="+mn-lt"/>
                          <a:ea typeface="+mn-ea"/>
                          <a:cs typeface="+mn-cs"/>
                        </a:rPr>
                        <a:t>-box” </a:t>
                      </a:r>
                      <a:r>
                        <a:rPr lang="es-ES" sz="1600" b="0" i="0" u="none" strike="noStrike" kern="1200" baseline="0" dirty="0" smtClean="0">
                          <a:solidFill>
                            <a:srgbClr val="0000FF"/>
                          </a:solidFill>
                          <a:latin typeface="+mn-lt"/>
                          <a:ea typeface="+mn-ea"/>
                          <a:cs typeface="+mn-cs"/>
                        </a:rPr>
                        <a:t>con personas o entidades vinculadas, </a:t>
                      </a:r>
                      <a:r>
                        <a:rPr lang="es-ES" sz="1600" b="0" i="0" u="none" strike="noStrike" kern="1200" baseline="0" dirty="0" smtClean="0">
                          <a:solidFill>
                            <a:srgbClr val="FF0000"/>
                          </a:solidFill>
                          <a:latin typeface="+mn-lt"/>
                          <a:ea typeface="+mn-ea"/>
                          <a:cs typeface="+mn-cs"/>
                        </a:rPr>
                        <a:t>no importa el importe</a:t>
                      </a:r>
                      <a:r>
                        <a:rPr lang="es-ES" sz="1600" b="0" i="0" u="none" strike="noStrike" kern="1200" baseline="0" dirty="0" smtClean="0">
                          <a:solidFill>
                            <a:srgbClr val="0000FF"/>
                          </a:solidFill>
                          <a:latin typeface="+mn-lt"/>
                          <a:ea typeface="+mn-ea"/>
                          <a:cs typeface="+mn-cs"/>
                        </a:rPr>
                        <a:t>.</a:t>
                      </a:r>
                      <a:endParaRPr kumimoji="0" lang="es-ES_tradnl" sz="18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2208970515"/>
                  </a:ext>
                </a:extLst>
              </a:tr>
              <a:tr h="587313">
                <a:tc vMerge="1">
                  <a:txBody>
                    <a:bodyPr/>
                    <a:lstStyle/>
                    <a:p>
                      <a:endParaRPr lang="es-ES"/>
                    </a:p>
                  </a:txBody>
                  <a:tcPr/>
                </a:tc>
                <a:tc>
                  <a:txBody>
                    <a:bodyPr/>
                    <a:lstStyle/>
                    <a:p>
                      <a:pPr marL="342900" indent="-342900">
                        <a:buFont typeface="+mj-lt"/>
                        <a:buAutoNum type="arabicPeriod" startAt="4"/>
                      </a:pPr>
                      <a:r>
                        <a:rPr lang="es-ES" sz="1600" b="0" i="0" u="none" strike="noStrike" kern="1200" baseline="0" dirty="0" smtClean="0">
                          <a:solidFill>
                            <a:srgbClr val="0000FF"/>
                          </a:solidFill>
                          <a:latin typeface="+mn-lt"/>
                          <a:ea typeface="+mn-ea"/>
                          <a:cs typeface="+mn-cs"/>
                        </a:rPr>
                        <a:t>Realice </a:t>
                      </a:r>
                      <a:r>
                        <a:rPr lang="es-ES" sz="1600" b="0" i="0" u="sng" strike="noStrike" kern="1200" baseline="0" dirty="0" smtClean="0">
                          <a:solidFill>
                            <a:srgbClr val="0000FF"/>
                          </a:solidFill>
                          <a:latin typeface="+mn-lt"/>
                          <a:ea typeface="+mn-ea"/>
                          <a:cs typeface="+mn-cs"/>
                        </a:rPr>
                        <a:t>operaciones</a:t>
                      </a:r>
                      <a:r>
                        <a:rPr lang="es-ES" sz="1600" b="0" i="0" u="none" strike="noStrike" kern="1200" baseline="0" dirty="0" smtClean="0">
                          <a:solidFill>
                            <a:srgbClr val="0000FF"/>
                          </a:solidFill>
                          <a:latin typeface="+mn-lt"/>
                          <a:ea typeface="+mn-ea"/>
                          <a:cs typeface="+mn-cs"/>
                        </a:rPr>
                        <a:t> en </a:t>
                      </a:r>
                      <a:r>
                        <a:rPr lang="es-ES" sz="1600" b="1" i="0" u="none" strike="noStrike" kern="1200" baseline="0" dirty="0" smtClean="0">
                          <a:solidFill>
                            <a:srgbClr val="0000FF"/>
                          </a:solidFill>
                          <a:latin typeface="+mn-lt"/>
                          <a:ea typeface="+mn-ea"/>
                          <a:cs typeface="+mn-cs"/>
                        </a:rPr>
                        <a:t>paraísos fiscales</a:t>
                      </a:r>
                      <a:r>
                        <a:rPr lang="es-ES" sz="1600" b="0" i="0" u="none" strike="noStrike" kern="1200" baseline="0" dirty="0" smtClean="0">
                          <a:solidFill>
                            <a:srgbClr val="0000FF"/>
                          </a:solidFill>
                          <a:latin typeface="+mn-lt"/>
                          <a:ea typeface="+mn-ea"/>
                          <a:cs typeface="+mn-cs"/>
                        </a:rPr>
                        <a:t>, o </a:t>
                      </a:r>
                      <a:r>
                        <a:rPr lang="es-ES" sz="1600" b="0" i="0" u="sng" strike="noStrike" kern="1200" baseline="0" dirty="0" smtClean="0">
                          <a:solidFill>
                            <a:srgbClr val="0000FF"/>
                          </a:solidFill>
                          <a:latin typeface="+mn-lt"/>
                          <a:ea typeface="+mn-ea"/>
                          <a:cs typeface="+mn-cs"/>
                        </a:rPr>
                        <a:t>tenga valores</a:t>
                      </a:r>
                      <a:r>
                        <a:rPr lang="es-ES" sz="1600" b="0" i="0" u="none" strike="noStrike" kern="1200" baseline="0" dirty="0" smtClean="0">
                          <a:solidFill>
                            <a:srgbClr val="0000FF"/>
                          </a:solidFill>
                          <a:latin typeface="+mn-lt"/>
                          <a:ea typeface="+mn-ea"/>
                          <a:cs typeface="+mn-cs"/>
                        </a:rPr>
                        <a:t> en </a:t>
                      </a:r>
                      <a:r>
                        <a:rPr lang="es-ES" sz="1600" b="1" i="0" u="none" strike="noStrike" kern="1200" baseline="0" dirty="0" smtClean="0">
                          <a:solidFill>
                            <a:srgbClr val="0000FF"/>
                          </a:solidFill>
                          <a:latin typeface="+mn-lt"/>
                          <a:ea typeface="+mn-ea"/>
                          <a:cs typeface="+mn-cs"/>
                        </a:rPr>
                        <a:t>paraísos fiscales</a:t>
                      </a:r>
                      <a:r>
                        <a:rPr lang="es-ES" sz="1600" b="0" i="0" u="none" strike="noStrike" kern="1200" baseline="0" dirty="0" smtClean="0">
                          <a:solidFill>
                            <a:srgbClr val="0000FF"/>
                          </a:solidFill>
                          <a:latin typeface="+mn-lt"/>
                          <a:ea typeface="+mn-ea"/>
                          <a:cs typeface="+mn-cs"/>
                        </a:rPr>
                        <a:t>, </a:t>
                      </a:r>
                      <a:r>
                        <a:rPr lang="es-ES" sz="1600" b="0" i="0" u="none" strike="noStrike" kern="1200" baseline="0" dirty="0" smtClean="0">
                          <a:solidFill>
                            <a:srgbClr val="FF0000"/>
                          </a:solidFill>
                          <a:latin typeface="+mn-lt"/>
                          <a:ea typeface="+mn-ea"/>
                          <a:cs typeface="+mn-cs"/>
                        </a:rPr>
                        <a:t>no importa el importe</a:t>
                      </a:r>
                      <a:r>
                        <a:rPr lang="es-ES" sz="1600" b="0" i="0" u="none" strike="noStrike" kern="1200" baseline="0" dirty="0" smtClean="0">
                          <a:solidFill>
                            <a:srgbClr val="0000FF"/>
                          </a:solidFill>
                          <a:latin typeface="+mn-lt"/>
                          <a:ea typeface="+mn-ea"/>
                          <a:cs typeface="+mn-cs"/>
                        </a:rPr>
                        <a:t>.</a:t>
                      </a:r>
                      <a:endParaRPr kumimoji="0" lang="es-ES_tradnl" sz="18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4212668841"/>
                  </a:ext>
                </a:extLst>
              </a:tr>
            </a:tbl>
          </a:graphicData>
        </a:graphic>
      </p:graphicFrame>
    </p:spTree>
    <p:extLst>
      <p:ext uri="{BB962C8B-B14F-4D97-AF65-F5344CB8AC3E}">
        <p14:creationId xmlns="" xmlns:p14="http://schemas.microsoft.com/office/powerpoint/2010/main" val="2618858407"/>
      </p:ext>
    </p:extLst>
  </p:cSld>
  <p:clrMapOvr>
    <a:masterClrMapping/>
  </p:clrMapOvr>
  <p:transition advClick="0" advTm="0"/>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F5978649-74C3-4721-8DB7-EA5596D88215}" type="slidenum">
              <a:rPr lang="es-ES"/>
              <a:pPr>
                <a:defRPr/>
              </a:pPr>
              <a:t>472</a:t>
            </a:fld>
            <a:endParaRPr lang="es-ES" dirty="0"/>
          </a:p>
        </p:txBody>
      </p:sp>
      <p:sp>
        <p:nvSpPr>
          <p:cNvPr id="14341" name="Text Box 4"/>
          <p:cNvSpPr txBox="1">
            <a:spLocks noChangeArrowheads="1"/>
          </p:cNvSpPr>
          <p:nvPr/>
        </p:nvSpPr>
        <p:spPr bwMode="auto">
          <a:xfrm>
            <a:off x="0" y="914400"/>
            <a:ext cx="9906000" cy="3354765"/>
          </a:xfrm>
          <a:prstGeom prst="rect">
            <a:avLst/>
          </a:prstGeom>
          <a:solidFill>
            <a:srgbClr val="CCFFFF"/>
          </a:solidFill>
          <a:ln w="9525">
            <a:noFill/>
            <a:miter lim="800000"/>
            <a:headEnd/>
            <a:tailEnd/>
          </a:ln>
        </p:spPr>
        <p:txBody>
          <a:bodyPr wrap="square">
            <a:spAutoFit/>
          </a:bodyPr>
          <a:lstStyle/>
          <a:p>
            <a:pPr algn="ctr"/>
            <a:endParaRPr lang="es-ES_tradnl" dirty="0" smtClean="0">
              <a:solidFill>
                <a:srgbClr val="000066"/>
              </a:solidFill>
            </a:endParaRPr>
          </a:p>
          <a:p>
            <a:pPr marL="1143000" indent="-1143000">
              <a:buFont typeface="Wingdings" pitchFamily="2" charset="2"/>
              <a:buChar char="q"/>
            </a:pPr>
            <a:r>
              <a:rPr lang="es-ES_tradnl" sz="4800" u="sng" dirty="0" smtClean="0">
                <a:solidFill>
                  <a:srgbClr val="FF0000"/>
                </a:solidFill>
              </a:rPr>
              <a:t>Modelo</a:t>
            </a:r>
            <a:r>
              <a:rPr lang="es-ES_tradnl" sz="4800" dirty="0" smtClean="0">
                <a:solidFill>
                  <a:srgbClr val="FF0000"/>
                </a:solidFill>
              </a:rPr>
              <a:t> </a:t>
            </a:r>
            <a:r>
              <a:rPr lang="es-ES_tradnl" sz="4800" u="sng" dirty="0" smtClean="0">
                <a:solidFill>
                  <a:srgbClr val="FF0000"/>
                </a:solidFill>
              </a:rPr>
              <a:t>232</a:t>
            </a:r>
            <a:r>
              <a:rPr lang="es-ES_tradnl" sz="4800" dirty="0" smtClean="0">
                <a:solidFill>
                  <a:srgbClr val="FF0000"/>
                </a:solidFill>
              </a:rPr>
              <a:t>: Operaciones Vinculadas y  Paraísos Fiscales</a:t>
            </a:r>
          </a:p>
          <a:p>
            <a:pPr marL="1143000" indent="-1143000">
              <a:buFont typeface="+mj-lt"/>
              <a:buAutoNum type="arabicPeriod" startAt="5"/>
            </a:pPr>
            <a:endParaRPr lang="es-ES_tradnl" sz="4800" dirty="0" smtClean="0">
              <a:solidFill>
                <a:srgbClr val="FF0000"/>
              </a:solidFill>
            </a:endParaRPr>
          </a:p>
        </p:txBody>
      </p:sp>
      <p:sp>
        <p:nvSpPr>
          <p:cNvPr id="2" name="Rectángulo 1"/>
          <p:cNvSpPr/>
          <p:nvPr/>
        </p:nvSpPr>
        <p:spPr>
          <a:xfrm>
            <a:off x="304800" y="4876800"/>
            <a:ext cx="9099550" cy="1231106"/>
          </a:xfrm>
          <a:prstGeom prst="rect">
            <a:avLst/>
          </a:prstGeom>
        </p:spPr>
        <p:txBody>
          <a:bodyPr wrap="square">
            <a:spAutoFit/>
          </a:bodyPr>
          <a:lstStyle/>
          <a:p>
            <a:pPr marL="457200" indent="-457200" algn="just">
              <a:buFont typeface="Wingdings" pitchFamily="2" charset="2"/>
              <a:buChar char="v"/>
            </a:pPr>
            <a:r>
              <a:rPr lang="es-ES" dirty="0">
                <a:solidFill>
                  <a:srgbClr val="FFFF00"/>
                </a:solidFill>
                <a:effectLst>
                  <a:outerShdw blurRad="38100" dist="38100" dir="2700000" algn="tl">
                    <a:srgbClr val="000000">
                      <a:alpha val="43137"/>
                    </a:srgbClr>
                  </a:outerShdw>
                </a:effectLst>
                <a:latin typeface="+mn-lt"/>
              </a:rPr>
              <a:t>Orden HFP/816/2017</a:t>
            </a:r>
            <a:r>
              <a:rPr lang="es-ES" sz="1800" b="0" dirty="0">
                <a:latin typeface="+mn-lt"/>
              </a:rPr>
              <a:t>, de 28 de agosto, por la que se aprueba el </a:t>
            </a:r>
            <a:r>
              <a:rPr lang="es-ES" dirty="0">
                <a:solidFill>
                  <a:srgbClr val="FFFF99"/>
                </a:solidFill>
                <a:effectLst>
                  <a:outerShdw blurRad="38100" dist="38100" dir="2700000" algn="tl">
                    <a:srgbClr val="000000">
                      <a:alpha val="43137"/>
                    </a:srgbClr>
                  </a:outerShdw>
                </a:effectLst>
                <a:latin typeface="+mn-lt"/>
              </a:rPr>
              <a:t>modelo 232</a:t>
            </a:r>
            <a:r>
              <a:rPr lang="es-ES" b="0" dirty="0">
                <a:latin typeface="+mn-lt"/>
              </a:rPr>
              <a:t> </a:t>
            </a:r>
            <a:r>
              <a:rPr lang="es-ES" sz="1800" b="0" dirty="0">
                <a:latin typeface="+mn-lt"/>
              </a:rPr>
              <a:t>de </a:t>
            </a:r>
            <a:r>
              <a:rPr lang="es-ES" sz="1800" b="0" u="sng" dirty="0">
                <a:latin typeface="+mn-lt"/>
              </a:rPr>
              <a:t>declaración informativa</a:t>
            </a:r>
            <a:r>
              <a:rPr lang="es-ES" sz="1800" b="0" dirty="0">
                <a:latin typeface="+mn-lt"/>
              </a:rPr>
              <a:t> de </a:t>
            </a:r>
            <a:r>
              <a:rPr lang="es-ES" sz="1800" b="0" u="sng" dirty="0">
                <a:latin typeface="+mn-lt"/>
              </a:rPr>
              <a:t>operaciones vinculadas</a:t>
            </a:r>
            <a:r>
              <a:rPr lang="es-ES" sz="1800" b="0" dirty="0">
                <a:latin typeface="+mn-lt"/>
              </a:rPr>
              <a:t> </a:t>
            </a:r>
            <a:r>
              <a:rPr lang="es-ES" sz="1800" b="0" u="sng" dirty="0">
                <a:latin typeface="+mn-lt"/>
              </a:rPr>
              <a:t>y</a:t>
            </a:r>
            <a:r>
              <a:rPr lang="es-ES" sz="1800" b="0" dirty="0">
                <a:latin typeface="+mn-lt"/>
              </a:rPr>
              <a:t> de operaciones y situaciones relacionadas con países o territorios calificados como </a:t>
            </a:r>
            <a:r>
              <a:rPr lang="es-ES" sz="1800" b="0" u="sng" dirty="0">
                <a:latin typeface="+mn-lt"/>
              </a:rPr>
              <a:t>paraísos fiscales</a:t>
            </a:r>
            <a:r>
              <a:rPr lang="es-ES" sz="1800" b="0" dirty="0">
                <a:latin typeface="+mn-lt"/>
              </a:rPr>
              <a:t>.</a:t>
            </a:r>
            <a:r>
              <a:rPr lang="es-ES_tradnl" sz="1800" dirty="0">
                <a:solidFill>
                  <a:srgbClr val="CCFFFF"/>
                </a:solidFill>
                <a:latin typeface="+mn-lt"/>
              </a:rPr>
              <a:t> (BOE 30/08/2017, en vigor desde 31/08/2017)</a:t>
            </a:r>
            <a:endParaRPr lang="es-ES_tradnl" sz="1800" b="0" dirty="0">
              <a:latin typeface="+mn-lt"/>
            </a:endParaRPr>
          </a:p>
        </p:txBody>
      </p:sp>
      <p:graphicFrame>
        <p:nvGraphicFramePr>
          <p:cNvPr id="3" name="Tabla 2"/>
          <p:cNvGraphicFramePr>
            <a:graphicFrameLocks noGrp="1"/>
          </p:cNvGraphicFramePr>
          <p:nvPr>
            <p:extLst/>
          </p:nvPr>
        </p:nvGraphicFramePr>
        <p:xfrm>
          <a:off x="457200" y="6324600"/>
          <a:ext cx="8534400" cy="381000"/>
        </p:xfrm>
        <a:graphic>
          <a:graphicData uri="http://schemas.openxmlformats.org/drawingml/2006/table">
            <a:tbl>
              <a:tblPr firstRow="1" bandRow="1">
                <a:tableStyleId>{5C22544A-7EE6-4342-B048-85BDC9FD1C3A}</a:tableStyleId>
              </a:tblPr>
              <a:tblGrid>
                <a:gridCol w="8534400">
                  <a:extLst>
                    <a:ext uri="{9D8B030D-6E8A-4147-A177-3AD203B41FA5}">
                      <a16:colId xmlns="" xmlns:a16="http://schemas.microsoft.com/office/drawing/2014/main" val="1347608494"/>
                    </a:ext>
                  </a:extLst>
                </a:gridCol>
              </a:tblGrid>
              <a:tr h="381000">
                <a:tc>
                  <a:txBody>
                    <a:bodyPr/>
                    <a:lstStyle/>
                    <a:p>
                      <a:pPr algn="ctr"/>
                      <a:r>
                        <a:rPr lang="es-ES" dirty="0" smtClean="0"/>
                        <a:t>Afecta al</a:t>
                      </a:r>
                      <a:r>
                        <a:rPr lang="es-ES" baseline="0" dirty="0" smtClean="0"/>
                        <a:t> IS cuyos períodos impositivos </a:t>
                      </a:r>
                      <a:r>
                        <a:rPr lang="es-ES" u="sng" baseline="0" dirty="0" smtClean="0"/>
                        <a:t>se inicien</a:t>
                      </a:r>
                      <a:r>
                        <a:rPr lang="es-ES" baseline="0" dirty="0" smtClean="0"/>
                        <a:t> </a:t>
                      </a:r>
                      <a:r>
                        <a:rPr lang="es-ES" u="sng" baseline="0" dirty="0" smtClean="0"/>
                        <a:t>a partir</a:t>
                      </a:r>
                      <a:r>
                        <a:rPr lang="es-ES" baseline="0" dirty="0" smtClean="0"/>
                        <a:t> del </a:t>
                      </a:r>
                      <a:r>
                        <a:rPr lang="es-ES" u="sng" baseline="0" dirty="0" smtClean="0"/>
                        <a:t>1/1/2016</a:t>
                      </a:r>
                      <a:endParaRPr lang="es-ES" u="sng"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571421223"/>
                  </a:ext>
                </a:extLst>
              </a:tr>
            </a:tbl>
          </a:graphicData>
        </a:graphic>
      </p:graphicFrame>
    </p:spTree>
    <p:extLst>
      <p:ext uri="{BB962C8B-B14F-4D97-AF65-F5344CB8AC3E}">
        <p14:creationId xmlns="" xmlns:p14="http://schemas.microsoft.com/office/powerpoint/2010/main" val="2250645615"/>
      </p:ext>
    </p:extLst>
  </p:cSld>
  <p:clrMapOvr>
    <a:masterClrMapping/>
  </p:clrMapOvr>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D891F31D-50DE-4633-868A-0BE9C1C6F3AA}" type="slidenum">
              <a:rPr lang="es-ES"/>
              <a:pPr>
                <a:defRPr/>
              </a:pPr>
              <a:t>473</a:t>
            </a:fld>
            <a:endParaRPr lang="es-ES" dirty="0"/>
          </a:p>
        </p:txBody>
      </p:sp>
      <p:sp>
        <p:nvSpPr>
          <p:cNvPr id="84997" name="Text Box 4"/>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r>
              <a:rPr lang="es-ES_tradnl" u="sng" dirty="0">
                <a:solidFill>
                  <a:srgbClr val="FF0000"/>
                </a:solidFill>
                <a:latin typeface="Arial" charset="0"/>
              </a:rPr>
              <a:t>Modelo </a:t>
            </a:r>
            <a:r>
              <a:rPr lang="es-ES_tradnl" u="sng" dirty="0" smtClean="0">
                <a:solidFill>
                  <a:srgbClr val="FF0000"/>
                </a:solidFill>
                <a:latin typeface="Arial" charset="0"/>
              </a:rPr>
              <a:t>232</a:t>
            </a:r>
            <a:r>
              <a:rPr lang="es-ES" dirty="0" smtClean="0">
                <a:solidFill>
                  <a:srgbClr val="FF0000"/>
                </a:solidFill>
                <a:latin typeface="Arial" charset="0"/>
              </a:rPr>
              <a:t>.   </a:t>
            </a:r>
            <a:r>
              <a:rPr lang="es-ES" dirty="0" smtClean="0">
                <a:solidFill>
                  <a:srgbClr val="0000FF"/>
                </a:solidFill>
              </a:rPr>
              <a:t>Orden </a:t>
            </a:r>
            <a:r>
              <a:rPr lang="es-ES" dirty="0">
                <a:solidFill>
                  <a:srgbClr val="0000FF"/>
                </a:solidFill>
              </a:rPr>
              <a:t>HFP/816/2017</a:t>
            </a:r>
            <a:r>
              <a:rPr lang="es-ES" dirty="0" smtClean="0">
                <a:solidFill>
                  <a:srgbClr val="FF0000"/>
                </a:solidFill>
                <a:latin typeface="Arial" charset="0"/>
              </a:rPr>
              <a:t> </a:t>
            </a:r>
            <a:r>
              <a:rPr lang="es-ES_tradnl" dirty="0" smtClean="0">
                <a:solidFill>
                  <a:srgbClr val="FF0000"/>
                </a:solidFill>
              </a:rPr>
              <a:t> </a:t>
            </a:r>
            <a:endParaRPr lang="es-ES" dirty="0">
              <a:solidFill>
                <a:srgbClr val="FF0000"/>
              </a:solidFill>
            </a:endParaRPr>
          </a:p>
        </p:txBody>
      </p:sp>
      <p:graphicFrame>
        <p:nvGraphicFramePr>
          <p:cNvPr id="2" name="Tabla 1"/>
          <p:cNvGraphicFramePr>
            <a:graphicFrameLocks noGrp="1"/>
          </p:cNvGraphicFramePr>
          <p:nvPr>
            <p:extLst>
              <p:ext uri="{D42A27DB-BD31-4B8C-83A1-F6EECF244321}">
                <p14:modId xmlns="" xmlns:p14="http://schemas.microsoft.com/office/powerpoint/2010/main" val="3969324882"/>
              </p:ext>
            </p:extLst>
          </p:nvPr>
        </p:nvGraphicFramePr>
        <p:xfrm>
          <a:off x="152400" y="533400"/>
          <a:ext cx="9601200" cy="5772300"/>
        </p:xfrm>
        <a:graphic>
          <a:graphicData uri="http://schemas.openxmlformats.org/drawingml/2006/table">
            <a:tbl>
              <a:tblPr firstRow="1" bandRow="1">
                <a:tableStyleId>{5C22544A-7EE6-4342-B048-85BDC9FD1C3A}</a:tableStyleId>
              </a:tblPr>
              <a:tblGrid>
                <a:gridCol w="2590800">
                  <a:extLst>
                    <a:ext uri="{9D8B030D-6E8A-4147-A177-3AD203B41FA5}">
                      <a16:colId xmlns="" xmlns:a16="http://schemas.microsoft.com/office/drawing/2014/main" val="1415783099"/>
                    </a:ext>
                  </a:extLst>
                </a:gridCol>
                <a:gridCol w="7010400">
                  <a:extLst>
                    <a:ext uri="{9D8B030D-6E8A-4147-A177-3AD203B41FA5}">
                      <a16:colId xmlns="" xmlns:a16="http://schemas.microsoft.com/office/drawing/2014/main" val="3449216509"/>
                    </a:ext>
                  </a:extLst>
                </a:gridCol>
              </a:tblGrid>
              <a:tr h="341588">
                <a:tc>
                  <a:txBody>
                    <a:bodyPr/>
                    <a:lstStyle/>
                    <a:p>
                      <a:r>
                        <a:rPr lang="es-ES" dirty="0" smtClean="0"/>
                        <a:t>Conceptos</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dirty="0" smtClean="0"/>
                        <a:t>Comentarios</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3355713462"/>
                  </a:ext>
                </a:extLst>
              </a:tr>
              <a:tr h="396240">
                <a:tc>
                  <a:txBody>
                    <a:bodyPr/>
                    <a:lstStyle/>
                    <a:p>
                      <a:pPr marL="342900" indent="-342900">
                        <a:buFont typeface="Wingdings" panose="05000000000000000000" pitchFamily="2" charset="2"/>
                        <a:buChar char="q"/>
                      </a:pPr>
                      <a:r>
                        <a:rPr lang="es-ES" b="1" dirty="0" smtClean="0">
                          <a:solidFill>
                            <a:schemeClr val="tx1"/>
                          </a:solidFill>
                        </a:rPr>
                        <a:t>Formato</a:t>
                      </a:r>
                      <a:endParaRPr lang="es-ES"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indent="-342900">
                        <a:buFont typeface="Wingdings" panose="05000000000000000000" pitchFamily="2" charset="2"/>
                        <a:buChar char="q"/>
                      </a:pPr>
                      <a:r>
                        <a:rPr lang="es-ES" sz="1600" b="0" i="0" u="sng" strike="noStrike" kern="1200" baseline="0" dirty="0" smtClean="0">
                          <a:solidFill>
                            <a:srgbClr val="0000FF"/>
                          </a:solidFill>
                          <a:latin typeface="+mn-lt"/>
                          <a:ea typeface="+mn-ea"/>
                          <a:cs typeface="+mn-cs"/>
                        </a:rPr>
                        <a:t>Exclusivamente</a:t>
                      </a:r>
                      <a:r>
                        <a:rPr lang="es-ES" sz="1600" b="0" i="0" u="none" strike="noStrike" kern="1200" baseline="0" dirty="0" smtClean="0">
                          <a:solidFill>
                            <a:srgbClr val="0000FF"/>
                          </a:solidFill>
                          <a:latin typeface="+mn-lt"/>
                          <a:ea typeface="+mn-ea"/>
                          <a:cs typeface="+mn-cs"/>
                        </a:rPr>
                        <a:t> en </a:t>
                      </a:r>
                      <a:r>
                        <a:rPr lang="es-ES" sz="1600" b="1" i="0" u="none" strike="noStrike" kern="1200" baseline="0" dirty="0" smtClean="0">
                          <a:solidFill>
                            <a:srgbClr val="0000FF"/>
                          </a:solidFill>
                          <a:latin typeface="+mn-lt"/>
                          <a:ea typeface="+mn-ea"/>
                          <a:cs typeface="+mn-cs"/>
                        </a:rPr>
                        <a:t>formato </a:t>
                      </a:r>
                      <a:r>
                        <a:rPr lang="es-ES" sz="1600" b="1" i="0" u="none" strike="noStrike" kern="1200" baseline="0" dirty="0" smtClean="0">
                          <a:solidFill>
                            <a:srgbClr val="FF0000"/>
                          </a:solidFill>
                          <a:latin typeface="+mn-lt"/>
                          <a:ea typeface="+mn-ea"/>
                          <a:cs typeface="+mn-cs"/>
                        </a:rPr>
                        <a:t>electrónico</a:t>
                      </a:r>
                      <a:endParaRPr lang="es-ES" sz="1600" b="1" u="none"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830634505"/>
                  </a:ext>
                </a:extLst>
              </a:tr>
              <a:tr h="1524000">
                <a:tc>
                  <a:txBody>
                    <a:bodyPr/>
                    <a:lstStyle/>
                    <a:p>
                      <a:pPr marL="342900" indent="-342900">
                        <a:buFont typeface="Wingdings" panose="05000000000000000000" pitchFamily="2" charset="2"/>
                        <a:buChar char="q"/>
                      </a:pPr>
                      <a:r>
                        <a:rPr lang="es-ES" dirty="0" smtClean="0">
                          <a:solidFill>
                            <a:schemeClr val="tx1"/>
                          </a:solidFill>
                        </a:rPr>
                        <a:t>Plazo de </a:t>
                      </a:r>
                      <a:r>
                        <a:rPr lang="es-ES" u="sng" dirty="0" smtClean="0">
                          <a:solidFill>
                            <a:schemeClr val="tx1"/>
                          </a:solidFill>
                        </a:rPr>
                        <a:t>presentación</a:t>
                      </a:r>
                      <a:r>
                        <a:rPr lang="es-ES" dirty="0" smtClean="0">
                          <a:solidFill>
                            <a:schemeClr val="tx1"/>
                          </a:solidFill>
                        </a:rPr>
                        <a:t> </a:t>
                      </a:r>
                    </a:p>
                    <a:p>
                      <a:pPr marL="342900" indent="-342900">
                        <a:buFont typeface="Wingdings" panose="05000000000000000000" pitchFamily="2" charset="2"/>
                        <a:buChar char="Ø"/>
                      </a:pPr>
                      <a:r>
                        <a:rPr lang="es-ES" b="1" dirty="0" smtClean="0">
                          <a:solidFill>
                            <a:schemeClr val="tx1"/>
                          </a:solidFill>
                        </a:rPr>
                        <a:t>Períodos:</a:t>
                      </a:r>
                      <a:r>
                        <a:rPr lang="es-ES" b="1" dirty="0" smtClean="0">
                          <a:solidFill>
                            <a:srgbClr val="FFFF00"/>
                          </a:solidFill>
                        </a:rPr>
                        <a:t> </a:t>
                      </a:r>
                    </a:p>
                    <a:p>
                      <a:pPr marL="342900" indent="-342900">
                        <a:buFont typeface="Wingdings" panose="05000000000000000000" pitchFamily="2" charset="2"/>
                        <a:buChar char="ü"/>
                      </a:pPr>
                      <a:r>
                        <a:rPr lang="es-ES" sz="1600" b="1" dirty="0" smtClean="0">
                          <a:solidFill>
                            <a:srgbClr val="FFFF00"/>
                          </a:solidFill>
                        </a:rPr>
                        <a:t>finalizados </a:t>
                      </a:r>
                      <a:r>
                        <a:rPr lang="es-ES" sz="1600" b="1" u="sng" dirty="0" smtClean="0">
                          <a:solidFill>
                            <a:schemeClr val="tx1"/>
                          </a:solidFill>
                        </a:rPr>
                        <a:t>después del 1/1/2017</a:t>
                      </a:r>
                      <a:endParaRPr lang="es-ES" sz="1600" b="1" u="sng"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342900" indent="-342900">
                        <a:buFont typeface="Wingdings" panose="05000000000000000000" pitchFamily="2" charset="2"/>
                        <a:buChar char="v"/>
                      </a:pPr>
                      <a:r>
                        <a:rPr lang="es-ES" sz="1600" b="0" i="0" u="none" strike="noStrike" kern="1200" baseline="0" dirty="0" smtClean="0">
                          <a:solidFill>
                            <a:srgbClr val="0000FF"/>
                          </a:solidFill>
                          <a:latin typeface="+mn-lt"/>
                          <a:ea typeface="+mn-ea"/>
                          <a:cs typeface="+mn-cs"/>
                        </a:rPr>
                        <a:t>se deberá realizar en el </a:t>
                      </a:r>
                      <a:r>
                        <a:rPr lang="es-ES" sz="1600" b="1" i="0" u="sng" strike="noStrike" kern="1200" baseline="0" dirty="0" smtClean="0">
                          <a:solidFill>
                            <a:srgbClr val="0000FF"/>
                          </a:solidFill>
                          <a:latin typeface="+mn-lt"/>
                          <a:ea typeface="+mn-ea"/>
                          <a:cs typeface="+mn-cs"/>
                        </a:rPr>
                        <a:t>mes siguiente </a:t>
                      </a:r>
                      <a:r>
                        <a:rPr lang="es-ES" sz="1600" b="0" i="0" u="sng" strike="noStrike" kern="1200" baseline="0" dirty="0" smtClean="0">
                          <a:solidFill>
                            <a:srgbClr val="0000FF"/>
                          </a:solidFill>
                          <a:latin typeface="+mn-lt"/>
                          <a:ea typeface="+mn-ea"/>
                          <a:cs typeface="+mn-cs"/>
                        </a:rPr>
                        <a:t>a los diez meses posteriores </a:t>
                      </a:r>
                      <a:r>
                        <a:rPr lang="es-ES" sz="1600" b="0" i="0" u="none" strike="noStrike" kern="1200" baseline="0" dirty="0" smtClean="0">
                          <a:solidFill>
                            <a:srgbClr val="0000FF"/>
                          </a:solidFill>
                          <a:latin typeface="+mn-lt"/>
                          <a:ea typeface="+mn-ea"/>
                          <a:cs typeface="+mn-cs"/>
                        </a:rPr>
                        <a:t>a la conclusión del período impositivo al que se refiera la información a suministrar </a:t>
                      </a:r>
                      <a:r>
                        <a:rPr lang="es-ES" sz="1600" b="0" i="1" u="none" strike="noStrike" kern="1200" baseline="0" dirty="0" smtClean="0">
                          <a:solidFill>
                            <a:srgbClr val="7030A0"/>
                          </a:solidFill>
                          <a:latin typeface="+mn-lt"/>
                          <a:ea typeface="+mn-ea"/>
                          <a:cs typeface="+mn-cs"/>
                        </a:rPr>
                        <a:t>(1 mes + 10 meses)</a:t>
                      </a:r>
                    </a:p>
                    <a:p>
                      <a:pPr marL="0" indent="0">
                        <a:buFont typeface="Wingdings" panose="05000000000000000000" pitchFamily="2" charset="2"/>
                        <a:buNone/>
                      </a:pPr>
                      <a:endParaRPr lang="es-ES" sz="1600" b="0" i="0" u="none" strike="noStrike" kern="1200" baseline="0" dirty="0" smtClean="0">
                        <a:solidFill>
                          <a:srgbClr val="0000FF"/>
                        </a:solidFill>
                        <a:latin typeface="+mn-lt"/>
                        <a:ea typeface="+mn-ea"/>
                        <a:cs typeface="+mn-cs"/>
                      </a:endParaRPr>
                    </a:p>
                    <a:p>
                      <a:pPr marL="342900" indent="-342900">
                        <a:buFont typeface="Wingdings" panose="05000000000000000000" pitchFamily="2" charset="2"/>
                        <a:buChar char="ü"/>
                      </a:pPr>
                      <a:r>
                        <a:rPr lang="es-ES" sz="1600" b="0" i="0" u="sng" strike="noStrike" kern="1200" baseline="0" dirty="0" smtClean="0">
                          <a:solidFill>
                            <a:srgbClr val="FF0000"/>
                          </a:solidFill>
                          <a:latin typeface="+mn-lt"/>
                          <a:ea typeface="+mn-ea"/>
                          <a:cs typeface="+mn-cs"/>
                        </a:rPr>
                        <a:t>Período Impositivo coincide con el año natural</a:t>
                      </a:r>
                      <a:r>
                        <a:rPr lang="es-ES" sz="1600" b="0" i="0" u="none" strike="noStrike" kern="1200" baseline="0" dirty="0" smtClean="0">
                          <a:solidFill>
                            <a:srgbClr val="FF0000"/>
                          </a:solidFill>
                          <a:latin typeface="+mn-lt"/>
                          <a:ea typeface="+mn-ea"/>
                          <a:cs typeface="+mn-cs"/>
                        </a:rPr>
                        <a:t>:</a:t>
                      </a: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Noviembre N+1</a:t>
                      </a:r>
                      <a:endParaRPr lang="es-ES"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925511775"/>
                  </a:ext>
                </a:extLst>
              </a:tr>
              <a:tr h="1566060">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 dirty="0" smtClean="0">
                          <a:solidFill>
                            <a:schemeClr val="tx1"/>
                          </a:solidFill>
                        </a:rPr>
                        <a:t>Plazo de </a:t>
                      </a:r>
                      <a:r>
                        <a:rPr lang="es-ES" u="sng" dirty="0" smtClean="0">
                          <a:solidFill>
                            <a:schemeClr val="tx1"/>
                          </a:solidFill>
                        </a:rPr>
                        <a:t>presentación</a:t>
                      </a:r>
                    </a:p>
                    <a:p>
                      <a:pPr marL="342900" indent="-342900">
                        <a:buFont typeface="Wingdings" panose="05000000000000000000" pitchFamily="2" charset="2"/>
                        <a:buChar char="Ø"/>
                      </a:pPr>
                      <a:r>
                        <a:rPr lang="es-ES" sz="1600" b="1" dirty="0" smtClean="0">
                          <a:solidFill>
                            <a:schemeClr val="tx1"/>
                          </a:solidFill>
                        </a:rPr>
                        <a:t>Períodos:</a:t>
                      </a:r>
                      <a:r>
                        <a:rPr lang="es-ES" sz="1600" b="1" dirty="0" smtClean="0">
                          <a:solidFill>
                            <a:srgbClr val="FFFF00"/>
                          </a:solidFill>
                        </a:rPr>
                        <a:t> </a:t>
                      </a:r>
                    </a:p>
                    <a:p>
                      <a:pPr marL="342900" indent="-342900">
                        <a:buFont typeface="Wingdings" panose="05000000000000000000" pitchFamily="2" charset="2"/>
                        <a:buChar char="ü"/>
                      </a:pPr>
                      <a:r>
                        <a:rPr lang="es-ES" sz="1600" b="1" u="sng" dirty="0" smtClean="0">
                          <a:solidFill>
                            <a:schemeClr val="tx1"/>
                          </a:solidFill>
                        </a:rPr>
                        <a:t>desde</a:t>
                      </a:r>
                      <a:r>
                        <a:rPr lang="es-ES" sz="1600" b="1" dirty="0" smtClean="0">
                          <a:solidFill>
                            <a:srgbClr val="FFFF00"/>
                          </a:solidFill>
                        </a:rPr>
                        <a:t> 1/1/2016</a:t>
                      </a:r>
                      <a:r>
                        <a:rPr lang="es-ES" sz="1600" b="1" dirty="0" smtClean="0">
                          <a:solidFill>
                            <a:schemeClr val="tx1"/>
                          </a:solidFill>
                        </a:rPr>
                        <a:t> </a:t>
                      </a:r>
                    </a:p>
                    <a:p>
                      <a:pPr marL="342900" indent="-342900">
                        <a:buFont typeface="Wingdings" panose="05000000000000000000" pitchFamily="2" charset="2"/>
                        <a:buChar char="ü"/>
                      </a:pPr>
                      <a:r>
                        <a:rPr lang="es-ES" sz="1600" b="1" u="sng" dirty="0" smtClean="0">
                          <a:solidFill>
                            <a:schemeClr val="tx1"/>
                          </a:solidFill>
                        </a:rPr>
                        <a:t>hasta</a:t>
                      </a:r>
                      <a:r>
                        <a:rPr lang="es-ES" sz="1600" b="1" dirty="0" smtClean="0">
                          <a:solidFill>
                            <a:srgbClr val="FFFF00"/>
                          </a:solidFill>
                        </a:rPr>
                        <a:t> 31/12/2016</a:t>
                      </a:r>
                      <a:endParaRPr lang="es-ES" sz="16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indent="-342900">
                        <a:buFont typeface="Wingdings" panose="05000000000000000000" pitchFamily="2" charset="2"/>
                        <a:buChar char="v"/>
                      </a:pPr>
                      <a:r>
                        <a:rPr lang="es-ES" sz="1600" b="0" i="0" u="none" strike="noStrike" kern="1200" baseline="0" dirty="0" smtClean="0">
                          <a:solidFill>
                            <a:srgbClr val="0000FF"/>
                          </a:solidFill>
                          <a:latin typeface="+mn-lt"/>
                          <a:ea typeface="+mn-ea"/>
                          <a:cs typeface="+mn-cs"/>
                        </a:rPr>
                        <a:t>para los períodos impositivos </a:t>
                      </a:r>
                      <a:r>
                        <a:rPr lang="es-ES" sz="1600" b="0" i="0" u="sng" strike="noStrike" kern="1200" baseline="0" dirty="0" smtClean="0">
                          <a:solidFill>
                            <a:srgbClr val="0000FF"/>
                          </a:solidFill>
                          <a:latin typeface="+mn-lt"/>
                          <a:ea typeface="+mn-ea"/>
                          <a:cs typeface="+mn-cs"/>
                        </a:rPr>
                        <a:t>iniciados en el 2016</a:t>
                      </a:r>
                      <a:r>
                        <a:rPr lang="es-ES" sz="1600" b="0" i="0" u="none" strike="noStrike" kern="1200" baseline="0" dirty="0" smtClean="0">
                          <a:solidFill>
                            <a:srgbClr val="0000FF"/>
                          </a:solidFill>
                          <a:latin typeface="+mn-lt"/>
                          <a:ea typeface="+mn-ea"/>
                          <a:cs typeface="+mn-cs"/>
                        </a:rPr>
                        <a:t> y </a:t>
                      </a:r>
                      <a:r>
                        <a:rPr lang="es-ES" sz="1600" b="0" i="0" u="sng" strike="noStrike" kern="1200" baseline="0" dirty="0" smtClean="0">
                          <a:solidFill>
                            <a:srgbClr val="0000FF"/>
                          </a:solidFill>
                          <a:latin typeface="+mn-lt"/>
                          <a:ea typeface="+mn-ea"/>
                          <a:cs typeface="+mn-cs"/>
                        </a:rPr>
                        <a:t>que finalicen antes del 31 de diciembre de 2016</a:t>
                      </a:r>
                      <a:r>
                        <a:rPr lang="es-ES" sz="1600" b="0" i="0" u="none" strike="noStrike" kern="1200" baseline="0" dirty="0" smtClean="0">
                          <a:solidFill>
                            <a:srgbClr val="0000FF"/>
                          </a:solidFill>
                          <a:latin typeface="+mn-lt"/>
                          <a:ea typeface="+mn-ea"/>
                          <a:cs typeface="+mn-cs"/>
                        </a:rPr>
                        <a:t>, será desde el día 1 al 30 de noviembre siguientes a la finalización del período impositivo al que se refiera la información a suministrar. </a:t>
                      </a:r>
                    </a:p>
                    <a:p>
                      <a:pPr marL="0" indent="0">
                        <a:buFont typeface="Wingdings" panose="05000000000000000000" pitchFamily="2" charset="2"/>
                        <a:buNone/>
                      </a:pPr>
                      <a:endParaRPr lang="es-ES" sz="800" b="0" i="0" u="none" strike="noStrike" kern="1200" baseline="0" dirty="0" smtClean="0">
                        <a:solidFill>
                          <a:srgbClr val="0000FF"/>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0" i="0" u="sng" strike="noStrike" kern="1200" baseline="0" dirty="0" smtClean="0">
                          <a:solidFill>
                            <a:srgbClr val="FF0000"/>
                          </a:solidFill>
                          <a:latin typeface="+mn-lt"/>
                          <a:ea typeface="+mn-ea"/>
                          <a:cs typeface="+mn-cs"/>
                        </a:rPr>
                        <a:t>Ejercicio 2016</a:t>
                      </a:r>
                      <a:r>
                        <a:rPr lang="es-ES" sz="1600" b="0" i="0" u="none" strike="noStrike" kern="1200" baseline="0" dirty="0" smtClean="0">
                          <a:solidFill>
                            <a:srgbClr val="FF0000"/>
                          </a:solidFill>
                          <a:latin typeface="+mn-lt"/>
                          <a:ea typeface="+mn-ea"/>
                          <a:cs typeface="+mn-cs"/>
                        </a:rPr>
                        <a:t>: </a:t>
                      </a:r>
                      <a:r>
                        <a:rPr lang="es-ES" sz="1600" b="1" i="0" u="none" strike="noStrike" kern="1200" baseline="0" dirty="0" smtClean="0">
                          <a:solidFill>
                            <a:srgbClr val="FF0000"/>
                          </a:solidFill>
                          <a:latin typeface="+mn-lt"/>
                          <a:ea typeface="+mn-ea"/>
                          <a:cs typeface="+mn-cs"/>
                        </a:rPr>
                        <a:t>Noviembre 2017</a:t>
                      </a:r>
                      <a:endParaRPr lang="es-ES" sz="1600" b="1" dirty="0" smtClean="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51827004"/>
                  </a:ext>
                </a:extLst>
              </a:tr>
              <a:tr h="296388">
                <a:tc rowSpan="5">
                  <a:txBody>
                    <a:bodyPr/>
                    <a:lstStyle/>
                    <a:p>
                      <a:pPr marL="342900" indent="-342900">
                        <a:buFont typeface="Wingdings" panose="05000000000000000000" pitchFamily="2" charset="2"/>
                        <a:buChar char="q"/>
                      </a:pPr>
                      <a:r>
                        <a:rPr lang="es-ES" b="1" dirty="0" smtClean="0">
                          <a:solidFill>
                            <a:srgbClr val="FFFF00"/>
                          </a:solidFill>
                        </a:rPr>
                        <a:t>Obligados</a:t>
                      </a:r>
                    </a:p>
                    <a:p>
                      <a:pPr marL="0" indent="0">
                        <a:buFont typeface="Wingdings" panose="05000000000000000000" pitchFamily="2" charset="2"/>
                        <a:buNone/>
                      </a:pPr>
                      <a:endParaRPr lang="es-ES" sz="800" b="1" dirty="0" smtClean="0">
                        <a:solidFill>
                          <a:schemeClr val="tx1"/>
                        </a:solidFill>
                      </a:endParaRPr>
                    </a:p>
                    <a:p>
                      <a:pPr marL="342900" indent="-342900">
                        <a:buFont typeface="Wingdings" panose="05000000000000000000" pitchFamily="2" charset="2"/>
                        <a:buChar char="v"/>
                      </a:pPr>
                      <a:r>
                        <a:rPr lang="es-ES" b="1" dirty="0" smtClean="0">
                          <a:solidFill>
                            <a:schemeClr val="tx1"/>
                          </a:solidFill>
                        </a:rPr>
                        <a:t>Se dé </a:t>
                      </a:r>
                      <a:r>
                        <a:rPr lang="es-ES" b="1" u="sng" dirty="0" smtClean="0">
                          <a:solidFill>
                            <a:srgbClr val="FFFF00"/>
                          </a:solidFill>
                        </a:rPr>
                        <a:t>alguna</a:t>
                      </a:r>
                      <a:r>
                        <a:rPr lang="es-ES" b="1" dirty="0" smtClean="0">
                          <a:solidFill>
                            <a:schemeClr val="tx1"/>
                          </a:solidFill>
                        </a:rPr>
                        <a:t> de las siguientes circunstancias:</a:t>
                      </a:r>
                      <a:endParaRPr lang="es-ES"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 sz="1600" b="1" i="0" u="none" strike="noStrike" kern="1200" baseline="0" dirty="0" smtClean="0">
                          <a:solidFill>
                            <a:srgbClr val="0000FF"/>
                          </a:solidFill>
                          <a:latin typeface="+mn-lt"/>
                          <a:ea typeface="+mn-ea"/>
                          <a:cs typeface="+mn-cs"/>
                        </a:rPr>
                        <a:t>∑ O.V. con la misma persona</a:t>
                      </a: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&gt; 250.000 €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439369501"/>
                  </a:ext>
                </a:extLst>
              </a:tr>
              <a:tr h="296388">
                <a:tc vMerge="1">
                  <a:txBody>
                    <a:bodyPr/>
                    <a:lstStyle/>
                    <a:p>
                      <a:endParaRPr lang="es-ES"/>
                    </a:p>
                  </a:txBody>
                  <a:tcPr/>
                </a:tc>
                <a:tc>
                  <a:txBody>
                    <a:bodyPr/>
                    <a:lstStyle/>
                    <a:p>
                      <a:pPr marL="342900" indent="-342900">
                        <a:buFont typeface="+mj-lt"/>
                        <a:buAutoNum type="arabicPeriod" startAt="2"/>
                      </a:pP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0000FF"/>
                          </a:solidFill>
                          <a:latin typeface="+mn-lt"/>
                          <a:ea typeface="+mn-ea"/>
                          <a:cs typeface="+mn-cs"/>
                        </a:rPr>
                        <a:t>O.V. </a:t>
                      </a:r>
                      <a:r>
                        <a:rPr lang="es-ES" sz="1600" b="0" i="0" u="sng" strike="noStrike" kern="1200" baseline="0" dirty="0" smtClean="0">
                          <a:solidFill>
                            <a:srgbClr val="0000FF"/>
                          </a:solidFill>
                          <a:latin typeface="+mn-lt"/>
                          <a:ea typeface="+mn-ea"/>
                          <a:cs typeface="+mn-cs"/>
                        </a:rPr>
                        <a:t>del mismo tipo y que utilicen el mismo método de valoración</a:t>
                      </a:r>
                      <a:r>
                        <a:rPr lang="es-ES" sz="1600" b="0" i="0" u="none" strike="noStrike" kern="1200" baseline="0" dirty="0" smtClean="0">
                          <a:solidFill>
                            <a:srgbClr val="0000FF"/>
                          </a:solidFill>
                          <a:latin typeface="+mn-lt"/>
                          <a:ea typeface="+mn-ea"/>
                          <a:cs typeface="+mn-cs"/>
                        </a:rPr>
                        <a:t>, de todas las personas vinculadas  </a:t>
                      </a:r>
                      <a:r>
                        <a:rPr lang="es-ES" sz="1600" b="1" i="0" u="none" strike="noStrike" kern="1200" baseline="0" dirty="0" smtClean="0">
                          <a:solidFill>
                            <a:srgbClr val="FF0000"/>
                          </a:solidFill>
                          <a:latin typeface="+mn-lt"/>
                          <a:ea typeface="+mn-ea"/>
                          <a:cs typeface="+mn-cs"/>
                        </a:rPr>
                        <a:t>&gt; 50% INCN</a:t>
                      </a:r>
                      <a:endParaRPr lang="es-ES" sz="16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102379712"/>
                  </a:ext>
                </a:extLst>
              </a:tr>
              <a:tr h="296388">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3"/>
                        <a:tabLst/>
                        <a:defRPr/>
                      </a:pPr>
                      <a:r>
                        <a:rPr lang="es-ES" sz="1600" b="1" i="0" u="none" strike="noStrike" kern="1200" baseline="0" dirty="0" smtClean="0">
                          <a:solidFill>
                            <a:srgbClr val="0000FF"/>
                          </a:solidFill>
                          <a:latin typeface="+mn-lt"/>
                          <a:ea typeface="+mn-ea"/>
                          <a:cs typeface="+mn-cs"/>
                        </a:rPr>
                        <a:t>∑ O.V. específicas del mismo tipo</a:t>
                      </a:r>
                      <a:r>
                        <a:rPr lang="es-ES" sz="1600" b="0" i="0" u="none" strike="noStrike" kern="1200" baseline="0" dirty="0" smtClean="0">
                          <a:solidFill>
                            <a:srgbClr val="0000FF"/>
                          </a:solidFill>
                          <a:latin typeface="+mn-lt"/>
                          <a:ea typeface="+mn-ea"/>
                          <a:cs typeface="+mn-cs"/>
                        </a:rPr>
                        <a:t>, de todas las personas </a:t>
                      </a:r>
                      <a:r>
                        <a:rPr lang="es-ES" sz="1600" b="1" i="0" u="none" strike="noStrike" kern="1200" baseline="0" dirty="0" smtClean="0">
                          <a:solidFill>
                            <a:srgbClr val="FF0000"/>
                          </a:solidFill>
                          <a:latin typeface="+mn-lt"/>
                          <a:ea typeface="+mn-ea"/>
                          <a:cs typeface="+mn-cs"/>
                        </a:rPr>
                        <a:t>&gt; 100.000 €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29443882"/>
                  </a:ext>
                </a:extLst>
              </a:tr>
              <a:tr h="296388">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4"/>
                        <a:tabLst/>
                        <a:defRPr/>
                      </a:pPr>
                      <a:r>
                        <a:rPr lang="es-ES" sz="1600" b="1" i="0" u="none" strike="noStrike" kern="1200" baseline="0" dirty="0" smtClean="0">
                          <a:solidFill>
                            <a:srgbClr val="0000FF"/>
                          </a:solidFill>
                          <a:latin typeface="+mn-lt"/>
                          <a:ea typeface="+mn-ea"/>
                          <a:cs typeface="+mn-cs"/>
                        </a:rPr>
                        <a:t>O.V.</a:t>
                      </a:r>
                      <a:r>
                        <a:rPr lang="es-ES" sz="1600" b="0" i="0" u="none" strike="noStrike" kern="1200" baseline="0" dirty="0" smtClean="0">
                          <a:solidFill>
                            <a:srgbClr val="0000FF"/>
                          </a:solidFill>
                          <a:latin typeface="+mn-lt"/>
                          <a:ea typeface="+mn-ea"/>
                          <a:cs typeface="+mn-cs"/>
                        </a:rPr>
                        <a:t> con la misma persona y </a:t>
                      </a:r>
                      <a:r>
                        <a:rPr lang="es-ES" sz="1600" b="1" i="0" u="none" strike="noStrike" kern="1200" baseline="0" dirty="0" smtClean="0">
                          <a:solidFill>
                            <a:srgbClr val="0000FF"/>
                          </a:solidFill>
                          <a:latin typeface="+mn-lt"/>
                          <a:ea typeface="+mn-ea"/>
                          <a:cs typeface="+mn-cs"/>
                        </a:rPr>
                        <a:t>aplica reducción por “</a:t>
                      </a:r>
                      <a:r>
                        <a:rPr lang="es-ES" sz="1600" b="1" i="0" u="none" strike="noStrike" kern="1200" baseline="0" dirty="0" err="1" smtClean="0">
                          <a:solidFill>
                            <a:srgbClr val="0000FF"/>
                          </a:solidFill>
                          <a:latin typeface="+mn-lt"/>
                          <a:ea typeface="+mn-ea"/>
                          <a:cs typeface="+mn-cs"/>
                        </a:rPr>
                        <a:t>patent</a:t>
                      </a:r>
                      <a:r>
                        <a:rPr lang="es-ES" sz="1600" b="1" i="0" u="none" strike="noStrike" kern="1200" baseline="0" dirty="0" smtClean="0">
                          <a:solidFill>
                            <a:srgbClr val="0000FF"/>
                          </a:solidFill>
                          <a:latin typeface="+mn-lt"/>
                          <a:ea typeface="+mn-ea"/>
                          <a:cs typeface="+mn-cs"/>
                        </a:rPr>
                        <a:t>-box”</a:t>
                      </a:r>
                      <a:endParaRPr lang="es-ES" sz="16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888865911"/>
                  </a:ext>
                </a:extLst>
              </a:tr>
              <a:tr h="296388">
                <a:tc vMerge="1">
                  <a:txBody>
                    <a:bodyPr/>
                    <a:lstStyle/>
                    <a:p>
                      <a:endParaRPr lang="es-ES"/>
                    </a:p>
                  </a:txBody>
                  <a:tcPr/>
                </a:tc>
                <a:tc>
                  <a:txBody>
                    <a:bodyPr/>
                    <a:lstStyle/>
                    <a:p>
                      <a:pPr marL="342900" indent="-342900">
                        <a:buFont typeface="+mj-lt"/>
                        <a:buAutoNum type="arabicPeriod" startAt="5"/>
                      </a:pPr>
                      <a:r>
                        <a:rPr lang="es-ES" sz="1600" b="0" dirty="0" smtClean="0">
                          <a:solidFill>
                            <a:srgbClr val="0000FF"/>
                          </a:solidFill>
                        </a:rPr>
                        <a:t>Operaciones o tenga valores en </a:t>
                      </a:r>
                      <a:r>
                        <a:rPr lang="es-ES" sz="1600" b="1" dirty="0" smtClean="0">
                          <a:solidFill>
                            <a:srgbClr val="0000FF"/>
                          </a:solidFill>
                        </a:rPr>
                        <a:t>Paraísos Fiscales</a:t>
                      </a:r>
                      <a:endParaRPr lang="es-ES" sz="1600" b="1"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983004258"/>
                  </a:ext>
                </a:extLst>
              </a:tr>
            </a:tbl>
          </a:graphicData>
        </a:graphic>
      </p:graphicFrame>
    </p:spTree>
    <p:extLst>
      <p:ext uri="{BB962C8B-B14F-4D97-AF65-F5344CB8AC3E}">
        <p14:creationId xmlns="" xmlns:p14="http://schemas.microsoft.com/office/powerpoint/2010/main" val="2633777085"/>
      </p:ext>
    </p:extLst>
  </p:cSld>
  <p:clrMapOvr>
    <a:masterClrMapping/>
  </p:clrMapOvr>
  <p:transition advClick="0" advTm="0"/>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00800"/>
            <a:ext cx="2311400" cy="476250"/>
          </a:xfrm>
        </p:spPr>
        <p:txBody>
          <a:bodyPr/>
          <a:lstStyle/>
          <a:p>
            <a:pPr>
              <a:defRPr/>
            </a:pPr>
            <a:fld id="{D891F31D-50DE-4633-868A-0BE9C1C6F3AA}" type="slidenum">
              <a:rPr lang="es-ES"/>
              <a:pPr>
                <a:defRPr/>
              </a:pPr>
              <a:t>474</a:t>
            </a:fld>
            <a:endParaRPr lang="es-ES" dirty="0"/>
          </a:p>
        </p:txBody>
      </p:sp>
      <p:sp>
        <p:nvSpPr>
          <p:cNvPr id="84997" name="Text Box 4"/>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r>
              <a:rPr lang="es-ES_tradnl" u="sng" dirty="0">
                <a:solidFill>
                  <a:srgbClr val="FF0000"/>
                </a:solidFill>
                <a:latin typeface="Arial" charset="0"/>
              </a:rPr>
              <a:t>Modelo </a:t>
            </a:r>
            <a:r>
              <a:rPr lang="es-ES_tradnl" u="sng" dirty="0" smtClean="0">
                <a:solidFill>
                  <a:srgbClr val="FF0000"/>
                </a:solidFill>
                <a:latin typeface="Arial" charset="0"/>
              </a:rPr>
              <a:t>232</a:t>
            </a:r>
            <a:r>
              <a:rPr lang="es-ES" dirty="0" smtClean="0">
                <a:solidFill>
                  <a:srgbClr val="FF0000"/>
                </a:solidFill>
                <a:latin typeface="Arial" charset="0"/>
              </a:rPr>
              <a:t>. </a:t>
            </a:r>
            <a:r>
              <a:rPr lang="es-ES" dirty="0" smtClean="0">
                <a:solidFill>
                  <a:srgbClr val="000066"/>
                </a:solidFill>
                <a:latin typeface="Arial" charset="0"/>
              </a:rPr>
              <a:t>CASOS en los que es </a:t>
            </a:r>
            <a:r>
              <a:rPr lang="es-ES" u="sng" dirty="0" smtClean="0">
                <a:solidFill>
                  <a:srgbClr val="000066"/>
                </a:solidFill>
              </a:rPr>
              <a:t>OBLIGATORIO</a:t>
            </a:r>
            <a:r>
              <a:rPr lang="es-ES" dirty="0" smtClean="0">
                <a:solidFill>
                  <a:srgbClr val="000066"/>
                </a:solidFill>
              </a:rPr>
              <a:t>:</a:t>
            </a:r>
            <a:endParaRPr lang="es-ES" dirty="0">
              <a:solidFill>
                <a:srgbClr val="000066"/>
              </a:solidFill>
            </a:endParaRPr>
          </a:p>
        </p:txBody>
      </p:sp>
      <p:graphicFrame>
        <p:nvGraphicFramePr>
          <p:cNvPr id="2" name="Tabla 1"/>
          <p:cNvGraphicFramePr>
            <a:graphicFrameLocks noGrp="1"/>
          </p:cNvGraphicFramePr>
          <p:nvPr>
            <p:extLst>
              <p:ext uri="{D42A27DB-BD31-4B8C-83A1-F6EECF244321}">
                <p14:modId xmlns="" xmlns:p14="http://schemas.microsoft.com/office/powerpoint/2010/main" val="83041013"/>
              </p:ext>
            </p:extLst>
          </p:nvPr>
        </p:nvGraphicFramePr>
        <p:xfrm>
          <a:off x="76200" y="487680"/>
          <a:ext cx="9677400" cy="6065520"/>
        </p:xfrm>
        <a:graphic>
          <a:graphicData uri="http://schemas.openxmlformats.org/drawingml/2006/table">
            <a:tbl>
              <a:tblPr firstRow="1" bandRow="1">
                <a:tableStyleId>{5C22544A-7EE6-4342-B048-85BDC9FD1C3A}</a:tableStyleId>
              </a:tblPr>
              <a:tblGrid>
                <a:gridCol w="2534557">
                  <a:extLst>
                    <a:ext uri="{9D8B030D-6E8A-4147-A177-3AD203B41FA5}">
                      <a16:colId xmlns="" xmlns:a16="http://schemas.microsoft.com/office/drawing/2014/main" val="1415783099"/>
                    </a:ext>
                  </a:extLst>
                </a:gridCol>
                <a:gridCol w="7142843">
                  <a:extLst>
                    <a:ext uri="{9D8B030D-6E8A-4147-A177-3AD203B41FA5}">
                      <a16:colId xmlns="" xmlns:a16="http://schemas.microsoft.com/office/drawing/2014/main" val="3449216509"/>
                    </a:ext>
                  </a:extLst>
                </a:gridCol>
              </a:tblGrid>
              <a:tr h="381000">
                <a:tc>
                  <a:txBody>
                    <a:bodyPr/>
                    <a:lstStyle/>
                    <a:p>
                      <a:r>
                        <a:rPr lang="es-ES" dirty="0" smtClean="0"/>
                        <a:t>Obligatorio M-232</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dirty="0" smtClean="0"/>
                        <a:t>Se dé </a:t>
                      </a:r>
                      <a:r>
                        <a:rPr lang="es-ES" u="sng" dirty="0" smtClean="0">
                          <a:solidFill>
                            <a:srgbClr val="FFFF00"/>
                          </a:solidFill>
                        </a:rPr>
                        <a:t>alguna</a:t>
                      </a:r>
                      <a:r>
                        <a:rPr lang="es-ES" dirty="0" smtClean="0"/>
                        <a:t> de las siguientes</a:t>
                      </a:r>
                      <a:r>
                        <a:rPr lang="es-ES" baseline="0" dirty="0" smtClean="0"/>
                        <a:t> </a:t>
                      </a:r>
                      <a:r>
                        <a:rPr lang="es-ES" dirty="0" smtClean="0"/>
                        <a:t>circunstancias:</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3355713462"/>
                  </a:ext>
                </a:extLst>
              </a:tr>
              <a:tr h="807720">
                <a:tc>
                  <a:txBody>
                    <a:bodyPr/>
                    <a:lstStyle/>
                    <a:p>
                      <a:pPr marL="342900" indent="-342900">
                        <a:buFont typeface="Wingdings" panose="05000000000000000000" pitchFamily="2" charset="2"/>
                        <a:buChar char="q"/>
                      </a:pPr>
                      <a:r>
                        <a:rPr lang="es-ES" sz="1800" b="1" i="0" u="none" strike="noStrike" kern="1200" baseline="0" dirty="0" smtClean="0">
                          <a:solidFill>
                            <a:schemeClr val="tx1"/>
                          </a:solidFill>
                          <a:latin typeface="+mn-lt"/>
                          <a:ea typeface="+mn-ea"/>
                          <a:cs typeface="+mn-cs"/>
                        </a:rPr>
                        <a:t>O.V. con la </a:t>
                      </a:r>
                      <a:r>
                        <a:rPr lang="es-ES" sz="1800" b="1" i="0" u="sng" strike="noStrike" kern="1200" baseline="0" dirty="0" smtClean="0">
                          <a:solidFill>
                            <a:srgbClr val="FFFF00"/>
                          </a:solidFill>
                          <a:latin typeface="+mn-lt"/>
                          <a:ea typeface="+mn-ea"/>
                          <a:cs typeface="+mn-cs"/>
                        </a:rPr>
                        <a:t>misma</a:t>
                      </a:r>
                      <a:r>
                        <a:rPr lang="es-ES" sz="1800" b="1" i="0" u="none" strike="noStrike" kern="1200" baseline="0" dirty="0" smtClean="0">
                          <a:solidFill>
                            <a:srgbClr val="FFFF00"/>
                          </a:solidFill>
                          <a:latin typeface="+mn-lt"/>
                          <a:ea typeface="+mn-ea"/>
                          <a:cs typeface="+mn-cs"/>
                        </a:rPr>
                        <a:t> </a:t>
                      </a:r>
                      <a:r>
                        <a:rPr lang="es-ES" sz="1800" b="1" i="0" u="none" strike="noStrike" kern="1200" baseline="0" dirty="0" smtClean="0">
                          <a:solidFill>
                            <a:schemeClr val="tx1"/>
                          </a:solidFill>
                          <a:latin typeface="+mn-lt"/>
                          <a:ea typeface="+mn-ea"/>
                          <a:cs typeface="+mn-cs"/>
                        </a:rPr>
                        <a:t>persona o entidad vinculada </a:t>
                      </a:r>
                      <a:endParaRPr lang="es-ES"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1" i="0" u="none" strike="noStrike" kern="1200" baseline="0" dirty="0" smtClean="0">
                          <a:solidFill>
                            <a:srgbClr val="0000FF"/>
                          </a:solidFill>
                          <a:latin typeface="+mn-lt"/>
                          <a:ea typeface="+mn-ea"/>
                          <a:cs typeface="+mn-cs"/>
                        </a:rPr>
                        <a:t>∑ del conjunto de operaciones</a:t>
                      </a:r>
                      <a:r>
                        <a:rPr lang="es-ES" sz="1600" b="0" i="0" u="none" strike="noStrike" kern="1200" baseline="0" dirty="0" smtClean="0">
                          <a:solidFill>
                            <a:srgbClr val="0000FF"/>
                          </a:solidFill>
                          <a:latin typeface="+mn-lt"/>
                          <a:ea typeface="+mn-ea"/>
                          <a:cs typeface="+mn-cs"/>
                        </a:rPr>
                        <a:t> en el período impositivo </a:t>
                      </a:r>
                      <a:r>
                        <a:rPr lang="es-ES" sz="1600" b="1" i="0" u="none" strike="noStrike" kern="1200" baseline="0" dirty="0" smtClean="0">
                          <a:solidFill>
                            <a:srgbClr val="FF0000"/>
                          </a:solidFill>
                          <a:latin typeface="+mn-lt"/>
                          <a:ea typeface="+mn-ea"/>
                          <a:cs typeface="+mn-cs"/>
                        </a:rPr>
                        <a:t>&gt; 250.000 €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0" i="0" u="none" strike="noStrike" kern="1200" baseline="0" dirty="0" smtClean="0">
                          <a:solidFill>
                            <a:srgbClr val="0000FF"/>
                          </a:solidFill>
                          <a:latin typeface="+mn-lt"/>
                          <a:ea typeface="+mn-ea"/>
                          <a:cs typeface="+mn-cs"/>
                        </a:rPr>
                        <a:t>∑ de todas las O.V. con la misma persona. Importe a valor de mercado.</a:t>
                      </a:r>
                      <a:endParaRPr lang="es-ES" sz="1600" b="0" u="none"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830634505"/>
                  </a:ext>
                </a:extLst>
              </a:tr>
              <a:tr h="807720">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800" b="1" i="0" u="none" strike="noStrike" kern="1200" baseline="0" dirty="0" smtClean="0">
                          <a:solidFill>
                            <a:schemeClr val="tx1"/>
                          </a:solidFill>
                          <a:latin typeface="+mn-lt"/>
                          <a:ea typeface="+mn-ea"/>
                          <a:cs typeface="+mn-cs"/>
                        </a:rPr>
                        <a:t>∑ de </a:t>
                      </a:r>
                      <a:r>
                        <a:rPr lang="es-ES" sz="1800" b="1" i="0" u="sng" strike="noStrike" kern="1200" baseline="0" dirty="0" smtClean="0">
                          <a:solidFill>
                            <a:schemeClr val="tx1"/>
                          </a:solidFill>
                          <a:latin typeface="+mn-lt"/>
                          <a:ea typeface="+mn-ea"/>
                          <a:cs typeface="+mn-cs"/>
                        </a:rPr>
                        <a:t>mismo tipo</a:t>
                      </a:r>
                      <a:r>
                        <a:rPr lang="es-ES" sz="1800" b="1" i="0" u="none" strike="noStrike" kern="1200" baseline="0" dirty="0" smtClean="0">
                          <a:solidFill>
                            <a:schemeClr val="tx1"/>
                          </a:solidFill>
                          <a:latin typeface="+mn-lt"/>
                          <a:ea typeface="+mn-ea"/>
                          <a:cs typeface="+mn-cs"/>
                        </a:rPr>
                        <a:t> y método de </a:t>
                      </a:r>
                      <a:r>
                        <a:rPr lang="es-ES" sz="1800" b="1" i="0" u="sng" strike="noStrike" kern="1200" baseline="0" dirty="0" smtClean="0">
                          <a:solidFill>
                            <a:srgbClr val="FFFF00"/>
                          </a:solidFill>
                          <a:latin typeface="+mn-lt"/>
                          <a:ea typeface="+mn-ea"/>
                          <a:cs typeface="+mn-cs"/>
                        </a:rPr>
                        <a:t>todas</a:t>
                      </a:r>
                      <a:r>
                        <a:rPr lang="es-ES" sz="1800" b="1" i="0" u="none" strike="noStrike" kern="1200" baseline="0" dirty="0" smtClean="0">
                          <a:solidFill>
                            <a:schemeClr val="tx1"/>
                          </a:solidFill>
                          <a:latin typeface="+mn-lt"/>
                          <a:ea typeface="+mn-ea"/>
                          <a:cs typeface="+mn-cs"/>
                        </a:rPr>
                        <a:t> las vinculadas </a:t>
                      </a:r>
                      <a:endParaRPr lang="es-ES"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 del conjunto de operaciones </a:t>
                      </a:r>
                      <a:r>
                        <a:rPr lang="es-ES" sz="1600" b="0" i="0" u="sng" strike="noStrike" kern="1200" baseline="0" dirty="0" smtClean="0">
                          <a:solidFill>
                            <a:srgbClr val="0000FF"/>
                          </a:solidFill>
                          <a:latin typeface="+mn-lt"/>
                          <a:ea typeface="+mn-ea"/>
                          <a:cs typeface="+mn-cs"/>
                        </a:rPr>
                        <a:t>del mismo tipo y que utilicen el mismo método de valoración</a:t>
                      </a:r>
                      <a:r>
                        <a:rPr lang="es-ES" sz="1600" b="0" i="0" u="none" strike="noStrike" kern="1200" baseline="0" dirty="0" smtClean="0">
                          <a:solidFill>
                            <a:srgbClr val="0000FF"/>
                          </a:solidFill>
                          <a:latin typeface="+mn-lt"/>
                          <a:ea typeface="+mn-ea"/>
                          <a:cs typeface="+mn-cs"/>
                        </a:rPr>
                        <a:t> en el período impositivo </a:t>
                      </a:r>
                      <a:r>
                        <a:rPr lang="es-ES" sz="1600" b="1" i="0" u="none" strike="noStrike" kern="1200" baseline="0" dirty="0" smtClean="0">
                          <a:solidFill>
                            <a:srgbClr val="FF0000"/>
                          </a:solidFill>
                          <a:latin typeface="+mn-lt"/>
                          <a:ea typeface="+mn-ea"/>
                          <a:cs typeface="+mn-cs"/>
                        </a:rPr>
                        <a:t>&gt; 50% INCN.</a:t>
                      </a:r>
                      <a:r>
                        <a:rPr lang="es-ES" sz="1600" b="1" i="0" u="none" strike="noStrike" kern="1200" baseline="0" dirty="0" smtClean="0">
                          <a:solidFill>
                            <a:srgbClr val="0000FF"/>
                          </a:solidFill>
                          <a:latin typeface="+mn-lt"/>
                          <a:ea typeface="+mn-ea"/>
                          <a:cs typeface="+mn-cs"/>
                        </a:rPr>
                        <a:t> </a:t>
                      </a:r>
                      <a:r>
                        <a:rPr lang="es-ES" sz="1600" b="0" i="0" u="none" strike="noStrike" kern="1200" baseline="0" dirty="0" smtClean="0">
                          <a:solidFill>
                            <a:srgbClr val="0000FF"/>
                          </a:solidFill>
                          <a:latin typeface="+mn-lt"/>
                          <a:ea typeface="+mn-ea"/>
                          <a:cs typeface="+mn-cs"/>
                        </a:rPr>
                        <a:t>  </a:t>
                      </a:r>
                      <a:endParaRPr lang="es-ES" sz="16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2"/>
                  </a:ext>
                </a:extLst>
              </a:tr>
              <a:tr h="1421629">
                <a:tc>
                  <a:txBody>
                    <a:bodyPr/>
                    <a:lstStyle/>
                    <a:p>
                      <a:pPr marL="342900" indent="-342900">
                        <a:buFont typeface="Wingdings" panose="05000000000000000000" pitchFamily="2" charset="2"/>
                        <a:buChar char="q"/>
                      </a:pPr>
                      <a:r>
                        <a:rPr lang="es-ES" sz="1800" b="1" i="0" u="none" strike="noStrike" kern="1200" baseline="0" dirty="0" smtClean="0">
                          <a:solidFill>
                            <a:schemeClr val="tx1"/>
                          </a:solidFill>
                          <a:latin typeface="+mn-lt"/>
                          <a:ea typeface="+mn-ea"/>
                          <a:cs typeface="+mn-cs"/>
                        </a:rPr>
                        <a:t>O.V. Operaciones </a:t>
                      </a:r>
                      <a:r>
                        <a:rPr lang="es-ES" sz="1800" b="1" i="0" u="sng" strike="noStrike" kern="1200" baseline="0" dirty="0" smtClean="0">
                          <a:solidFill>
                            <a:schemeClr val="tx1"/>
                          </a:solidFill>
                          <a:latin typeface="+mn-lt"/>
                          <a:ea typeface="+mn-ea"/>
                          <a:cs typeface="+mn-cs"/>
                        </a:rPr>
                        <a:t>específicas</a:t>
                      </a:r>
                    </a:p>
                    <a:p>
                      <a:pPr marL="342900" indent="-342900">
                        <a:buFont typeface="Wingdings" panose="05000000000000000000" pitchFamily="2" charset="2"/>
                        <a:buChar char="v"/>
                      </a:pPr>
                      <a:r>
                        <a:rPr lang="es-ES" sz="1800" b="1" i="0" u="none" strike="noStrike" kern="1200" baseline="0" dirty="0" smtClean="0">
                          <a:solidFill>
                            <a:schemeClr val="tx1"/>
                          </a:solidFill>
                          <a:latin typeface="+mn-lt"/>
                          <a:ea typeface="+mn-ea"/>
                          <a:cs typeface="+mn-cs"/>
                        </a:rPr>
                        <a:t>∑ de </a:t>
                      </a:r>
                      <a:r>
                        <a:rPr lang="es-ES" sz="1800" b="1" i="0" u="sng" strike="noStrike" kern="1200" baseline="0" dirty="0" smtClean="0">
                          <a:solidFill>
                            <a:schemeClr val="tx1"/>
                          </a:solidFill>
                          <a:latin typeface="+mn-lt"/>
                          <a:ea typeface="+mn-ea"/>
                          <a:cs typeface="+mn-cs"/>
                        </a:rPr>
                        <a:t>cada tipo</a:t>
                      </a:r>
                      <a:r>
                        <a:rPr lang="es-ES" sz="1800" b="1" i="0" u="none" strike="noStrike" kern="1200" baseline="0" dirty="0" smtClean="0">
                          <a:solidFill>
                            <a:schemeClr val="tx1"/>
                          </a:solidFill>
                          <a:latin typeface="+mn-lt"/>
                          <a:ea typeface="+mn-ea"/>
                          <a:cs typeface="+mn-cs"/>
                        </a:rPr>
                        <a:t> de </a:t>
                      </a:r>
                      <a:r>
                        <a:rPr lang="es-ES" sz="1800" b="1" i="0" u="sng" strike="noStrike" kern="1200" baseline="0" dirty="0" smtClean="0">
                          <a:solidFill>
                            <a:srgbClr val="FFFF00"/>
                          </a:solidFill>
                          <a:latin typeface="+mn-lt"/>
                          <a:ea typeface="+mn-ea"/>
                          <a:cs typeface="+mn-cs"/>
                        </a:rPr>
                        <a:t>todas</a:t>
                      </a:r>
                      <a:r>
                        <a:rPr lang="es-ES" sz="1800" b="1" i="0" u="none" strike="noStrike" kern="1200" baseline="0" dirty="0" smtClean="0">
                          <a:solidFill>
                            <a:schemeClr val="tx1"/>
                          </a:solidFill>
                          <a:latin typeface="+mn-lt"/>
                          <a:ea typeface="+mn-ea"/>
                          <a:cs typeface="+mn-cs"/>
                        </a:rPr>
                        <a:t> las vinculadas </a:t>
                      </a:r>
                      <a:endParaRPr lang="es-ES"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342900" indent="-342900">
                        <a:buFont typeface="Wingdings" panose="05000000000000000000" pitchFamily="2" charset="2"/>
                        <a:buChar char="ü"/>
                      </a:pPr>
                      <a:r>
                        <a:rPr lang="es-ES" sz="1600" b="1" i="0" u="none" strike="noStrike" kern="1200" baseline="0" dirty="0" smtClean="0">
                          <a:solidFill>
                            <a:srgbClr val="0000FF"/>
                          </a:solidFill>
                          <a:latin typeface="+mn-lt"/>
                          <a:ea typeface="+mn-ea"/>
                          <a:cs typeface="+mn-cs"/>
                        </a:rPr>
                        <a:t>∑</a:t>
                      </a:r>
                      <a:r>
                        <a:rPr lang="es-ES" sz="1600" b="0" i="0" u="none" strike="noStrike" kern="1200" baseline="0" dirty="0" smtClean="0">
                          <a:solidFill>
                            <a:srgbClr val="0000FF"/>
                          </a:solidFill>
                          <a:latin typeface="+mn-lt"/>
                          <a:ea typeface="+mn-ea"/>
                          <a:cs typeface="+mn-cs"/>
                        </a:rPr>
                        <a:t> del conjunto de las </a:t>
                      </a:r>
                      <a:r>
                        <a:rPr lang="es-ES" sz="1600" b="0" i="0" u="sng" strike="noStrike" kern="1200" baseline="0" dirty="0" smtClean="0">
                          <a:solidFill>
                            <a:srgbClr val="0000FF"/>
                          </a:solidFill>
                          <a:latin typeface="+mn-lt"/>
                          <a:ea typeface="+mn-ea"/>
                          <a:cs typeface="+mn-cs"/>
                        </a:rPr>
                        <a:t>operaciones </a:t>
                      </a:r>
                      <a:r>
                        <a:rPr lang="es-ES" sz="1600" b="1" i="0" u="sng" strike="noStrike" kern="1200" baseline="0" dirty="0" smtClean="0">
                          <a:solidFill>
                            <a:srgbClr val="0000FF"/>
                          </a:solidFill>
                          <a:latin typeface="+mn-lt"/>
                          <a:ea typeface="+mn-ea"/>
                          <a:cs typeface="+mn-cs"/>
                        </a:rPr>
                        <a:t>específicas</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del </a:t>
                      </a:r>
                      <a:r>
                        <a:rPr lang="es-ES" sz="1600" b="1" i="0" u="sng" strike="noStrike" kern="1200" baseline="0" dirty="0" smtClean="0">
                          <a:solidFill>
                            <a:srgbClr val="0000FF"/>
                          </a:solidFill>
                          <a:latin typeface="+mn-lt"/>
                          <a:ea typeface="+mn-ea"/>
                          <a:cs typeface="+mn-cs"/>
                        </a:rPr>
                        <a:t>mismo tipo</a:t>
                      </a:r>
                      <a:r>
                        <a:rPr lang="es-ES" sz="1600" b="1" i="0" u="none" strike="noStrike" kern="1200" baseline="0" dirty="0" smtClean="0">
                          <a:solidFill>
                            <a:srgbClr val="0000FF"/>
                          </a:solidFill>
                          <a:latin typeface="+mn-lt"/>
                          <a:ea typeface="+mn-ea"/>
                          <a:cs typeface="+mn-cs"/>
                        </a:rPr>
                        <a:t> </a:t>
                      </a:r>
                      <a:r>
                        <a:rPr lang="es-ES" sz="1600" b="0" i="0" u="none" strike="noStrike" kern="1200" baseline="0" dirty="0" smtClean="0">
                          <a:solidFill>
                            <a:srgbClr val="0000FF"/>
                          </a:solidFill>
                          <a:latin typeface="+mn-lt"/>
                          <a:ea typeface="+mn-ea"/>
                          <a:cs typeface="+mn-cs"/>
                        </a:rPr>
                        <a:t>en el período impositivo </a:t>
                      </a:r>
                      <a:r>
                        <a:rPr lang="es-ES" sz="1600" b="1" i="0" u="none" strike="noStrike" kern="1200" baseline="0" dirty="0" smtClean="0">
                          <a:solidFill>
                            <a:srgbClr val="FF0000"/>
                          </a:solidFill>
                          <a:latin typeface="+mn-lt"/>
                          <a:ea typeface="+mn-ea"/>
                          <a:cs typeface="+mn-cs"/>
                        </a:rPr>
                        <a:t>&gt; 100.000 €</a:t>
                      </a:r>
                      <a:r>
                        <a:rPr lang="es-ES" sz="1600" b="0" i="0" u="none" strike="noStrike" kern="1200" baseline="0" dirty="0" smtClean="0">
                          <a:solidFill>
                            <a:srgbClr val="0000FF"/>
                          </a:solidFill>
                          <a:latin typeface="+mn-lt"/>
                          <a:ea typeface="+mn-ea"/>
                          <a:cs typeface="+mn-cs"/>
                        </a:rPr>
                        <a:t>. </a:t>
                      </a:r>
                    </a:p>
                    <a:p>
                      <a:pPr marL="342900" indent="-342900">
                        <a:buFont typeface="Wingdings" panose="05000000000000000000" pitchFamily="2" charset="2"/>
                        <a:buChar char="§"/>
                      </a:pPr>
                      <a:r>
                        <a:rPr lang="es-ES" sz="1600" b="0" i="0" u="none" strike="noStrike" kern="1200" baseline="0" dirty="0" smtClean="0">
                          <a:solidFill>
                            <a:srgbClr val="0000FF"/>
                          </a:solidFill>
                          <a:latin typeface="+mn-lt"/>
                          <a:ea typeface="+mn-ea"/>
                          <a:cs typeface="+mn-cs"/>
                        </a:rPr>
                        <a:t>Sumadas todas las operaciones específicas del mismo tipo, las de </a:t>
                      </a:r>
                      <a:r>
                        <a:rPr lang="es-ES" sz="1600" b="0" i="0" u="sng" strike="noStrike" kern="1200" baseline="0" dirty="0" smtClean="0">
                          <a:solidFill>
                            <a:srgbClr val="0000FF"/>
                          </a:solidFill>
                          <a:latin typeface="+mn-lt"/>
                          <a:ea typeface="+mn-ea"/>
                          <a:cs typeface="+mn-cs"/>
                        </a:rPr>
                        <a:t>todas las personas vinculadas</a:t>
                      </a:r>
                      <a:r>
                        <a:rPr lang="es-ES" sz="1600" b="0" i="0" u="none" strike="noStrike" kern="1200" baseline="0" dirty="0" smtClean="0">
                          <a:solidFill>
                            <a:srgbClr val="0000FF"/>
                          </a:solidFill>
                          <a:latin typeface="+mn-lt"/>
                          <a:ea typeface="+mn-ea"/>
                          <a:cs typeface="+mn-cs"/>
                        </a:rPr>
                        <a:t>.</a:t>
                      </a:r>
                    </a:p>
                    <a:p>
                      <a:pPr marL="342900" indent="-342900">
                        <a:buFont typeface="Wingdings" panose="05000000000000000000" pitchFamily="2" charset="2"/>
                        <a:buChar char="§"/>
                      </a:pPr>
                      <a:r>
                        <a:rPr lang="es-ES" sz="1600" b="0" i="0" u="sng" strike="noStrike" kern="1200" baseline="0" dirty="0" smtClean="0">
                          <a:solidFill>
                            <a:srgbClr val="0000FF"/>
                          </a:solidFill>
                          <a:latin typeface="+mn-lt"/>
                          <a:ea typeface="+mn-ea"/>
                          <a:cs typeface="+mn-cs"/>
                        </a:rPr>
                        <a:t>Operaciones específicas </a:t>
                      </a:r>
                      <a:r>
                        <a:rPr lang="es-ES" sz="1600" b="0" i="0" u="none" strike="noStrike" kern="1200" baseline="0" dirty="0" smtClean="0">
                          <a:solidFill>
                            <a:srgbClr val="0000FF"/>
                          </a:solidFill>
                          <a:latin typeface="+mn-lt"/>
                          <a:ea typeface="+mn-ea"/>
                          <a:cs typeface="+mn-cs"/>
                        </a:rPr>
                        <a:t>: son las </a:t>
                      </a:r>
                      <a:r>
                        <a:rPr lang="es-ES" sz="1600" b="0" i="0" u="sng" strike="noStrike" kern="1200" baseline="0" dirty="0" smtClean="0">
                          <a:solidFill>
                            <a:srgbClr val="0000FF"/>
                          </a:solidFill>
                          <a:latin typeface="+mn-lt"/>
                          <a:ea typeface="+mn-ea"/>
                          <a:cs typeface="+mn-cs"/>
                        </a:rPr>
                        <a:t>excluidas del contenido simplificado</a:t>
                      </a:r>
                      <a:r>
                        <a:rPr lang="es-ES" sz="1600" b="0" i="0" u="none" strike="noStrike" kern="1200" baseline="0" dirty="0" smtClean="0">
                          <a:solidFill>
                            <a:srgbClr val="0000FF"/>
                          </a:solidFill>
                          <a:latin typeface="+mn-lt"/>
                          <a:ea typeface="+mn-ea"/>
                          <a:cs typeface="+mn-cs"/>
                        </a:rPr>
                        <a:t> de la documentación,  que se citan en  los artículos 18.3 LIS y 16.5 RIS</a:t>
                      </a:r>
                      <a:endParaRPr lang="es-ES" sz="16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390788954"/>
                  </a:ext>
                </a:extLst>
              </a:tr>
              <a:tr h="1158240">
                <a:tc>
                  <a:txBody>
                    <a:bodyPr/>
                    <a:lstStyle/>
                    <a:p>
                      <a:pPr marL="342900" indent="-342900">
                        <a:buFont typeface="Wingdings" panose="05000000000000000000" pitchFamily="2" charset="2"/>
                        <a:buChar char="q"/>
                      </a:pPr>
                      <a:r>
                        <a:rPr lang="es-ES" b="1" dirty="0" smtClean="0">
                          <a:solidFill>
                            <a:schemeClr val="tx1"/>
                          </a:solidFill>
                        </a:rPr>
                        <a:t>O.V. por    “</a:t>
                      </a:r>
                      <a:r>
                        <a:rPr lang="es-ES" b="1" dirty="0" err="1" smtClean="0">
                          <a:solidFill>
                            <a:schemeClr val="tx1"/>
                          </a:solidFill>
                        </a:rPr>
                        <a:t>Patent</a:t>
                      </a:r>
                      <a:r>
                        <a:rPr lang="es-ES" b="1" dirty="0" smtClean="0">
                          <a:solidFill>
                            <a:schemeClr val="tx1"/>
                          </a:solidFill>
                        </a:rPr>
                        <a:t>-Box”</a:t>
                      </a:r>
                      <a:endParaRPr lang="es-ES"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El contribuyente aplique </a:t>
                      </a:r>
                      <a:r>
                        <a:rPr lang="es-ES" sz="1600" b="0" i="0" u="sng" strike="noStrike" kern="1200" baseline="0" dirty="0" smtClean="0">
                          <a:solidFill>
                            <a:srgbClr val="0000FF"/>
                          </a:solidFill>
                          <a:latin typeface="+mn-lt"/>
                          <a:ea typeface="+mn-ea"/>
                          <a:cs typeface="+mn-cs"/>
                        </a:rPr>
                        <a:t>reducción</a:t>
                      </a:r>
                      <a:r>
                        <a:rPr lang="es-ES" sz="1600" b="0" i="0" u="none" strike="noStrike" kern="1200" baseline="0" dirty="0" smtClean="0">
                          <a:solidFill>
                            <a:srgbClr val="0000FF"/>
                          </a:solidFill>
                          <a:latin typeface="+mn-lt"/>
                          <a:ea typeface="+mn-ea"/>
                          <a:cs typeface="+mn-cs"/>
                        </a:rPr>
                        <a:t> prevista en el </a:t>
                      </a:r>
                      <a:r>
                        <a:rPr lang="es-ES" sz="1600" b="0" i="0" u="sng" strike="noStrike" kern="1200" baseline="0" dirty="0" smtClean="0">
                          <a:solidFill>
                            <a:srgbClr val="0000FF"/>
                          </a:solidFill>
                          <a:latin typeface="+mn-lt"/>
                          <a:ea typeface="+mn-ea"/>
                          <a:cs typeface="+mn-cs"/>
                        </a:rPr>
                        <a:t>artículo 23 LIS</a:t>
                      </a:r>
                      <a:r>
                        <a:rPr lang="es-ES" sz="1600" b="0" i="0" u="none" strike="noStrike" kern="1200" baseline="0" dirty="0" smtClean="0">
                          <a:solidFill>
                            <a:srgbClr val="0000FF"/>
                          </a:solidFill>
                          <a:latin typeface="+mn-lt"/>
                          <a:ea typeface="+mn-ea"/>
                          <a:cs typeface="+mn-cs"/>
                        </a:rPr>
                        <a:t>, porque obtiene rentas como consecuencia de la cesión de determinados intangibles (“</a:t>
                      </a:r>
                      <a:r>
                        <a:rPr lang="es-ES" sz="1600" b="0" i="0" u="sng" strike="noStrike" kern="1200" baseline="0" dirty="0" err="1" smtClean="0">
                          <a:solidFill>
                            <a:srgbClr val="0000FF"/>
                          </a:solidFill>
                          <a:latin typeface="+mn-lt"/>
                          <a:ea typeface="+mn-ea"/>
                          <a:cs typeface="+mn-cs"/>
                        </a:rPr>
                        <a:t>patent</a:t>
                      </a:r>
                      <a:r>
                        <a:rPr lang="es-ES" sz="1600" b="0" i="0" u="sng" strike="noStrike" kern="1200" baseline="0" dirty="0" smtClean="0">
                          <a:solidFill>
                            <a:srgbClr val="0000FF"/>
                          </a:solidFill>
                          <a:latin typeface="+mn-lt"/>
                          <a:ea typeface="+mn-ea"/>
                          <a:cs typeface="+mn-cs"/>
                        </a:rPr>
                        <a:t>-box</a:t>
                      </a:r>
                      <a:r>
                        <a:rPr lang="es-ES" sz="1600" b="0" i="0" u="none" strike="noStrike" kern="1200" baseline="0" dirty="0" smtClean="0">
                          <a:solidFill>
                            <a:srgbClr val="0000FF"/>
                          </a:solidFill>
                          <a:latin typeface="+mn-lt"/>
                          <a:ea typeface="+mn-ea"/>
                          <a:cs typeface="+mn-cs"/>
                        </a:rPr>
                        <a:t>”) a personas o entidades vinculadas.</a:t>
                      </a:r>
                    </a:p>
                    <a:p>
                      <a:pPr marL="342900" indent="-342900">
                        <a:buFont typeface="Wingdings" panose="05000000000000000000" pitchFamily="2" charset="2"/>
                        <a:buChar char="§"/>
                      </a:pPr>
                      <a:endParaRPr lang="es-ES" sz="400" b="0" i="0" u="none" strike="noStrike" kern="1200" baseline="0" dirty="0" smtClean="0">
                        <a:solidFill>
                          <a:srgbClr val="FF0000"/>
                        </a:solidFill>
                        <a:latin typeface="+mn-lt"/>
                        <a:ea typeface="+mn-ea"/>
                        <a:cs typeface="+mn-cs"/>
                      </a:endParaRPr>
                    </a:p>
                    <a:p>
                      <a:pPr marL="342900" indent="-342900">
                        <a:buFont typeface="Wingdings" panose="05000000000000000000" pitchFamily="2" charset="2"/>
                        <a:buChar char="§"/>
                      </a:pPr>
                      <a:r>
                        <a:rPr lang="es-ES" sz="1600" b="0" i="0" u="none" strike="noStrike" kern="1200" baseline="0" dirty="0" smtClean="0">
                          <a:solidFill>
                            <a:srgbClr val="FF0000"/>
                          </a:solidFill>
                          <a:latin typeface="+mn-lt"/>
                          <a:ea typeface="+mn-ea"/>
                          <a:cs typeface="+mn-cs"/>
                        </a:rPr>
                        <a:t>Independientemente de su importe.</a:t>
                      </a:r>
                      <a:endParaRPr lang="es-ES"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925511775"/>
                  </a:ext>
                </a:extLst>
              </a:tr>
              <a:tr h="1143000">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 b="1" dirty="0" smtClean="0">
                          <a:solidFill>
                            <a:schemeClr val="tx1"/>
                          </a:solidFill>
                        </a:rPr>
                        <a:t>Paraísos</a:t>
                      </a:r>
                      <a:r>
                        <a:rPr lang="es-ES" b="1" baseline="0" dirty="0" smtClean="0">
                          <a:solidFill>
                            <a:schemeClr val="tx1"/>
                          </a:solidFill>
                        </a:rPr>
                        <a:t> Fiscales</a:t>
                      </a:r>
                      <a:endParaRPr lang="es-ES"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En aquellos casos en que el contribuyente </a:t>
                      </a:r>
                      <a:r>
                        <a:rPr lang="es-ES" sz="1600" b="0" i="0" u="sng" strike="noStrike" kern="1200" baseline="0" dirty="0" smtClean="0">
                          <a:solidFill>
                            <a:srgbClr val="0000FF"/>
                          </a:solidFill>
                          <a:latin typeface="+mn-lt"/>
                          <a:ea typeface="+mn-ea"/>
                          <a:cs typeface="+mn-cs"/>
                        </a:rPr>
                        <a:t>realice operaciones</a:t>
                      </a:r>
                      <a:r>
                        <a:rPr lang="es-ES" sz="1600" b="0" i="0" u="none" strike="noStrike" kern="1200" baseline="0" dirty="0" smtClean="0">
                          <a:solidFill>
                            <a:srgbClr val="0000FF"/>
                          </a:solidFill>
                          <a:latin typeface="+mn-lt"/>
                          <a:ea typeface="+mn-ea"/>
                          <a:cs typeface="+mn-cs"/>
                        </a:rPr>
                        <a:t> en paraísos fiscales. </a:t>
                      </a:r>
                    </a:p>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o </a:t>
                      </a:r>
                      <a:r>
                        <a:rPr lang="es-ES" sz="1600" b="0" i="0" u="sng" strike="noStrike" kern="1200" baseline="0" dirty="0" smtClean="0">
                          <a:solidFill>
                            <a:srgbClr val="0000FF"/>
                          </a:solidFill>
                          <a:latin typeface="+mn-lt"/>
                          <a:ea typeface="+mn-ea"/>
                          <a:cs typeface="+mn-cs"/>
                        </a:rPr>
                        <a:t>tenga valores</a:t>
                      </a:r>
                      <a:r>
                        <a:rPr lang="es-ES" sz="1600" b="0" i="0" u="none" strike="noStrike" kern="1200" baseline="0" dirty="0" smtClean="0">
                          <a:solidFill>
                            <a:srgbClr val="0000FF"/>
                          </a:solidFill>
                          <a:latin typeface="+mn-lt"/>
                          <a:ea typeface="+mn-ea"/>
                          <a:cs typeface="+mn-cs"/>
                        </a:rPr>
                        <a:t> en países o territorios calificados como paraísos fiscales </a:t>
                      </a:r>
                    </a:p>
                    <a:p>
                      <a:pPr marL="342900" indent="-342900">
                        <a:buFont typeface="Wingdings" panose="05000000000000000000" pitchFamily="2" charset="2"/>
                        <a:buChar char="§"/>
                      </a:pPr>
                      <a:endParaRPr lang="es-ES" sz="400" b="0" i="0" u="none" strike="noStrike" kern="1200" baseline="0" dirty="0" smtClean="0">
                        <a:solidFill>
                          <a:srgbClr val="FF0000"/>
                        </a:solidFill>
                        <a:latin typeface="+mn-lt"/>
                        <a:ea typeface="+mn-ea"/>
                        <a:cs typeface="+mn-cs"/>
                      </a:endParaRPr>
                    </a:p>
                    <a:p>
                      <a:pPr marL="342900" indent="-342900">
                        <a:buFont typeface="Wingdings" panose="05000000000000000000" pitchFamily="2" charset="2"/>
                        <a:buChar char="§"/>
                      </a:pPr>
                      <a:r>
                        <a:rPr lang="es-ES" sz="1600" b="0" i="0" u="none" strike="noStrike" kern="1200" baseline="0" dirty="0" smtClean="0">
                          <a:solidFill>
                            <a:srgbClr val="FF0000"/>
                          </a:solidFill>
                          <a:latin typeface="+mn-lt"/>
                          <a:ea typeface="+mn-ea"/>
                          <a:cs typeface="+mn-cs"/>
                        </a:rPr>
                        <a:t>Independientemente de su importe.</a:t>
                      </a:r>
                      <a:r>
                        <a:rPr lang="es-ES" sz="1600" b="0" i="0" u="none" strike="noStrike" kern="1200" baseline="0" dirty="0" smtClean="0">
                          <a:solidFill>
                            <a:srgbClr val="0000FF"/>
                          </a:solidFill>
                          <a:latin typeface="+mn-lt"/>
                          <a:ea typeface="+mn-ea"/>
                          <a:cs typeface="+mn-cs"/>
                        </a:rPr>
                        <a:t> </a:t>
                      </a:r>
                      <a:endParaRPr lang="es-ES" sz="16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51827004"/>
                  </a:ext>
                </a:extLst>
              </a:tr>
            </a:tbl>
          </a:graphicData>
        </a:graphic>
      </p:graphicFrame>
    </p:spTree>
    <p:extLst>
      <p:ext uri="{BB962C8B-B14F-4D97-AF65-F5344CB8AC3E}">
        <p14:creationId xmlns="" xmlns:p14="http://schemas.microsoft.com/office/powerpoint/2010/main" val="893646139"/>
      </p:ext>
    </p:extLst>
  </p:cSld>
  <p:clrMapOvr>
    <a:masterClrMapping/>
  </p:clrMapOvr>
  <p:transition advClick="0" advTm="0"/>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D891F31D-50DE-4633-868A-0BE9C1C6F3AA}" type="slidenum">
              <a:rPr lang="es-ES"/>
              <a:pPr>
                <a:defRPr/>
              </a:pPr>
              <a:t>475</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1499943703"/>
              </p:ext>
            </p:extLst>
          </p:nvPr>
        </p:nvGraphicFramePr>
        <p:xfrm>
          <a:off x="152400" y="59018"/>
          <a:ext cx="9601200" cy="4512982"/>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1415783099"/>
                    </a:ext>
                  </a:extLst>
                </a:gridCol>
                <a:gridCol w="6248400">
                  <a:extLst>
                    <a:ext uri="{9D8B030D-6E8A-4147-A177-3AD203B41FA5}">
                      <a16:colId xmlns="" xmlns:a16="http://schemas.microsoft.com/office/drawing/2014/main" val="3449216509"/>
                    </a:ext>
                  </a:extLst>
                </a:gridCol>
                <a:gridCol w="1371600">
                  <a:extLst>
                    <a:ext uri="{9D8B030D-6E8A-4147-A177-3AD203B41FA5}">
                      <a16:colId xmlns="" xmlns:a16="http://schemas.microsoft.com/office/drawing/2014/main" val="3971331853"/>
                    </a:ext>
                  </a:extLst>
                </a:gridCol>
              </a:tblGrid>
              <a:tr h="355586">
                <a:tc>
                  <a:txBody>
                    <a:bodyPr/>
                    <a:lstStyle/>
                    <a:p>
                      <a:pPr marL="342900" indent="-342900">
                        <a:buFont typeface="Wingdings" panose="05000000000000000000" pitchFamily="2" charset="2"/>
                        <a:buChar char="q"/>
                      </a:pPr>
                      <a:r>
                        <a:rPr lang="es-ES" dirty="0" smtClean="0"/>
                        <a:t>CASOS</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dirty="0" smtClean="0"/>
                        <a:t>Se dé alguna de las siguientes</a:t>
                      </a:r>
                      <a:r>
                        <a:rPr lang="es-ES" baseline="0" dirty="0" smtClean="0"/>
                        <a:t> </a:t>
                      </a:r>
                      <a:r>
                        <a:rPr lang="es-ES" dirty="0" smtClean="0"/>
                        <a:t>circunstancias:</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dirty="0" smtClean="0"/>
                        <a:t>M-232</a:t>
                      </a:r>
                      <a:endParaRPr lang="es-ES"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3355713462"/>
                  </a:ext>
                </a:extLst>
              </a:tr>
              <a:tr h="718222">
                <a:tc>
                  <a:txBody>
                    <a:bodyPr/>
                    <a:lstStyle/>
                    <a:p>
                      <a:pPr marL="342900" indent="-342900">
                        <a:buFont typeface="Wingdings" panose="05000000000000000000" pitchFamily="2" charset="2"/>
                        <a:buChar char="q"/>
                      </a:pPr>
                      <a:r>
                        <a:rPr lang="es-ES" sz="1800" b="1" i="0" u="none" strike="noStrike" kern="1200" baseline="0" dirty="0" smtClean="0">
                          <a:solidFill>
                            <a:schemeClr val="tx1"/>
                          </a:solidFill>
                          <a:latin typeface="+mn-lt"/>
                          <a:ea typeface="+mn-ea"/>
                          <a:cs typeface="+mn-cs"/>
                        </a:rPr>
                        <a:t>O.V. con </a:t>
                      </a:r>
                      <a:r>
                        <a:rPr lang="es-ES" sz="1800" b="1" i="0" u="sng" strike="noStrike" kern="1200" baseline="0" dirty="0" smtClean="0">
                          <a:solidFill>
                            <a:srgbClr val="FFFF00"/>
                          </a:solidFill>
                          <a:latin typeface="+mn-lt"/>
                          <a:ea typeface="+mn-ea"/>
                          <a:cs typeface="+mn-cs"/>
                        </a:rPr>
                        <a:t>misma</a:t>
                      </a:r>
                      <a:r>
                        <a:rPr lang="es-ES" sz="1800" b="1" i="0" u="none" strike="noStrike" kern="1200" baseline="0" dirty="0" smtClean="0">
                          <a:solidFill>
                            <a:srgbClr val="FFFF00"/>
                          </a:solidFill>
                          <a:latin typeface="+mn-lt"/>
                          <a:ea typeface="+mn-ea"/>
                          <a:cs typeface="+mn-cs"/>
                        </a:rPr>
                        <a:t> persona</a:t>
                      </a:r>
                      <a:endParaRPr lang="es-ES"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1" i="0" u="none" strike="noStrike" kern="1200" baseline="0" dirty="0" smtClean="0">
                          <a:solidFill>
                            <a:srgbClr val="0000FF"/>
                          </a:solidFill>
                          <a:latin typeface="+mn-lt"/>
                          <a:ea typeface="+mn-ea"/>
                          <a:cs typeface="+mn-cs"/>
                        </a:rPr>
                        <a:t>∑ del conjunto de operaciones</a:t>
                      </a: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&gt; 250.000 €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SÍ</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830634505"/>
                  </a:ext>
                </a:extLst>
              </a:tr>
              <a:tr h="579120">
                <a:tc rowSpan="2">
                  <a:txBody>
                    <a:bodyPr/>
                    <a:lstStyle/>
                    <a:p>
                      <a:pPr marL="342900" indent="-342900">
                        <a:buFont typeface="Wingdings" panose="05000000000000000000" pitchFamily="2" charset="2"/>
                        <a:buChar char="q"/>
                      </a:pPr>
                      <a:r>
                        <a:rPr lang="es-ES" sz="1800" b="1" i="0" u="none" strike="noStrike" kern="1200" baseline="0" dirty="0" smtClean="0">
                          <a:solidFill>
                            <a:srgbClr val="FFFF00"/>
                          </a:solidFill>
                          <a:latin typeface="+mn-lt"/>
                          <a:ea typeface="+mn-ea"/>
                          <a:cs typeface="+mn-cs"/>
                        </a:rPr>
                        <a:t>O.V.  del </a:t>
                      </a:r>
                      <a:r>
                        <a:rPr lang="es-ES" sz="1800" b="1" i="0" u="sng" strike="noStrike" kern="1200" baseline="0" dirty="0" smtClean="0">
                          <a:solidFill>
                            <a:srgbClr val="FFFF00"/>
                          </a:solidFill>
                          <a:latin typeface="+mn-lt"/>
                          <a:ea typeface="+mn-ea"/>
                          <a:cs typeface="+mn-cs"/>
                        </a:rPr>
                        <a:t>mismo tipo y método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 del conjunto de operaciones </a:t>
                      </a:r>
                      <a:r>
                        <a:rPr lang="es-ES" sz="1600" b="0" i="0" u="sng" strike="noStrike" kern="1200" baseline="0" dirty="0" smtClean="0">
                          <a:solidFill>
                            <a:srgbClr val="0000FF"/>
                          </a:solidFill>
                          <a:latin typeface="+mn-lt"/>
                          <a:ea typeface="+mn-ea"/>
                          <a:cs typeface="+mn-cs"/>
                        </a:rPr>
                        <a:t>del mismo tipo y que utilicen el mismo método de valoración</a:t>
                      </a: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&gt; 50% INCN.</a:t>
                      </a:r>
                      <a:r>
                        <a:rPr lang="es-ES" sz="1600" b="1" i="0" u="none" strike="noStrike" kern="1200" baseline="0" dirty="0" smtClean="0">
                          <a:solidFill>
                            <a:srgbClr val="0000FF"/>
                          </a:solidFill>
                          <a:latin typeface="+mn-lt"/>
                          <a:ea typeface="+mn-ea"/>
                          <a:cs typeface="+mn-cs"/>
                        </a:rPr>
                        <a:t> </a:t>
                      </a:r>
                      <a:r>
                        <a:rPr lang="es-ES" sz="1600" b="0" i="0" u="none" strike="noStrike" kern="1200" baseline="0" dirty="0" smtClean="0">
                          <a:solidFill>
                            <a:srgbClr val="0000FF"/>
                          </a:solidFill>
                          <a:latin typeface="+mn-lt"/>
                          <a:ea typeface="+mn-ea"/>
                          <a:cs typeface="+mn-cs"/>
                        </a:rPr>
                        <a:t>  </a:t>
                      </a:r>
                      <a:endParaRPr lang="es-ES" sz="16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r>
                        <a:rPr lang="es-ES" sz="1600" b="1" dirty="0" smtClean="0">
                          <a:solidFill>
                            <a:srgbClr val="FF0000"/>
                          </a:solidFill>
                        </a:rPr>
                        <a:t>SÍ</a:t>
                      </a:r>
                      <a:endParaRPr lang="es-ES" sz="16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2"/>
                  </a:ext>
                </a:extLst>
              </a:tr>
              <a:tr h="320040">
                <a:tc vMerge="1">
                  <a:txBody>
                    <a:bodyPr/>
                    <a:lstStyle/>
                    <a:p>
                      <a:endParaRPr lang="es-ES_tradnl"/>
                    </a:p>
                  </a:txBody>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 del conjunto de operaciones </a:t>
                      </a:r>
                      <a:r>
                        <a:rPr lang="es-ES" sz="1600" b="0" i="0" u="sng" strike="noStrike" kern="1200" baseline="0" dirty="0" smtClean="0">
                          <a:solidFill>
                            <a:srgbClr val="0000FF"/>
                          </a:solidFill>
                          <a:latin typeface="+mn-lt"/>
                          <a:ea typeface="+mn-ea"/>
                          <a:cs typeface="+mn-cs"/>
                        </a:rPr>
                        <a:t>del mismo tipo y que utilicen el mismo método de valoración</a:t>
                      </a: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 50% INCN.</a:t>
                      </a:r>
                      <a:r>
                        <a:rPr lang="es-ES" sz="1600" b="1" i="0" u="none" strike="noStrike" kern="1200" baseline="0" dirty="0" smtClean="0">
                          <a:solidFill>
                            <a:srgbClr val="0000FF"/>
                          </a:solidFill>
                          <a:latin typeface="+mn-lt"/>
                          <a:ea typeface="+mn-ea"/>
                          <a:cs typeface="+mn-cs"/>
                        </a:rPr>
                        <a:t> </a:t>
                      </a:r>
                      <a:endParaRPr lang="es-ES" sz="16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dirty="0" smtClean="0">
                          <a:solidFill>
                            <a:srgbClr val="000066"/>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3"/>
                  </a:ext>
                </a:extLst>
              </a:tr>
              <a:tr h="381000">
                <a:tc rowSpan="2">
                  <a:txBody>
                    <a:bodyPr/>
                    <a:lstStyle/>
                    <a:p>
                      <a:pPr marL="342900" indent="-342900">
                        <a:buFont typeface="Wingdings" panose="05000000000000000000" pitchFamily="2" charset="2"/>
                        <a:buChar char="q"/>
                      </a:pPr>
                      <a:r>
                        <a:rPr lang="es-ES" sz="1800" b="1" i="0" u="none" strike="noStrike" kern="1200" baseline="0" dirty="0" smtClean="0">
                          <a:solidFill>
                            <a:srgbClr val="FFFF00"/>
                          </a:solidFill>
                          <a:latin typeface="+mn-lt"/>
                          <a:ea typeface="+mn-ea"/>
                          <a:cs typeface="+mn-cs"/>
                        </a:rPr>
                        <a:t>O.V. </a:t>
                      </a:r>
                      <a:r>
                        <a:rPr lang="es-ES" sz="1800" b="1" i="0" u="sng" strike="noStrike" kern="1200" baseline="0" dirty="0" smtClean="0">
                          <a:solidFill>
                            <a:srgbClr val="FFFF00"/>
                          </a:solidFill>
                          <a:latin typeface="+mn-lt"/>
                          <a:ea typeface="+mn-ea"/>
                          <a:cs typeface="+mn-cs"/>
                        </a:rPr>
                        <a:t>específicas*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342900" indent="-342900">
                        <a:buFont typeface="Wingdings" panose="05000000000000000000" pitchFamily="2" charset="2"/>
                        <a:buChar char="ü"/>
                      </a:pPr>
                      <a:r>
                        <a:rPr lang="es-ES" sz="1600" b="1" i="0" u="none" strike="noStrike" kern="1200" baseline="0" dirty="0" smtClean="0">
                          <a:solidFill>
                            <a:srgbClr val="0000FF"/>
                          </a:solidFill>
                          <a:latin typeface="+mn-lt"/>
                          <a:ea typeface="+mn-ea"/>
                          <a:cs typeface="+mn-cs"/>
                        </a:rPr>
                        <a:t>∑</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operaciones </a:t>
                      </a:r>
                      <a:r>
                        <a:rPr lang="es-ES" sz="1600" b="1" i="0" u="sng" strike="noStrike" kern="1200" baseline="0" dirty="0" smtClean="0">
                          <a:solidFill>
                            <a:srgbClr val="0000FF"/>
                          </a:solidFill>
                          <a:latin typeface="+mn-lt"/>
                          <a:ea typeface="+mn-ea"/>
                          <a:cs typeface="+mn-cs"/>
                        </a:rPr>
                        <a:t>específicas</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del </a:t>
                      </a:r>
                      <a:r>
                        <a:rPr lang="es-ES" sz="1600" b="1" i="0" u="sng" strike="noStrike" kern="1200" baseline="0" dirty="0" smtClean="0">
                          <a:solidFill>
                            <a:srgbClr val="0000FF"/>
                          </a:solidFill>
                          <a:latin typeface="+mn-lt"/>
                          <a:ea typeface="+mn-ea"/>
                          <a:cs typeface="+mn-cs"/>
                        </a:rPr>
                        <a:t>mismo tipo</a:t>
                      </a:r>
                      <a:r>
                        <a:rPr lang="es-ES" sz="1600" b="1"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&gt; 100.000 €</a:t>
                      </a:r>
                      <a:r>
                        <a:rPr lang="es-ES" sz="1600" b="0" i="0" u="none" strike="noStrike" kern="1200" baseline="0" dirty="0" smtClean="0">
                          <a:solidFill>
                            <a:srgbClr val="0000FF"/>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r>
                        <a:rPr lang="es-ES" sz="1600" b="1" dirty="0" smtClean="0">
                          <a:solidFill>
                            <a:srgbClr val="FF0000"/>
                          </a:solidFill>
                        </a:rPr>
                        <a:t>SÍ</a:t>
                      </a:r>
                      <a:endParaRPr lang="es-ES" sz="16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390788954"/>
                  </a:ext>
                </a:extLst>
              </a:tr>
              <a:tr h="38100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1" i="0" u="none" strike="noStrike" kern="1200" baseline="0" dirty="0" smtClean="0">
                          <a:solidFill>
                            <a:srgbClr val="0000FF"/>
                          </a:solidFill>
                          <a:latin typeface="+mn-lt"/>
                          <a:ea typeface="+mn-ea"/>
                          <a:cs typeface="+mn-cs"/>
                        </a:rPr>
                        <a:t>∑</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operaciones </a:t>
                      </a:r>
                      <a:r>
                        <a:rPr lang="es-ES" sz="1600" b="1" i="0" u="sng" strike="noStrike" kern="1200" baseline="0" dirty="0" smtClean="0">
                          <a:solidFill>
                            <a:srgbClr val="0000FF"/>
                          </a:solidFill>
                          <a:latin typeface="+mn-lt"/>
                          <a:ea typeface="+mn-ea"/>
                          <a:cs typeface="+mn-cs"/>
                        </a:rPr>
                        <a:t>específicas</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del </a:t>
                      </a:r>
                      <a:r>
                        <a:rPr lang="es-ES" sz="1600" b="1" i="0" u="sng" strike="noStrike" kern="1200" baseline="0" dirty="0" smtClean="0">
                          <a:solidFill>
                            <a:srgbClr val="0000FF"/>
                          </a:solidFill>
                          <a:latin typeface="+mn-lt"/>
                          <a:ea typeface="+mn-ea"/>
                          <a:cs typeface="+mn-cs"/>
                        </a:rPr>
                        <a:t>mismo tipo</a:t>
                      </a:r>
                      <a:r>
                        <a:rPr lang="es-ES" sz="1600" b="1"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 100.000 €</a:t>
                      </a:r>
                      <a:r>
                        <a:rPr lang="es-ES" sz="1600" b="0" i="0" u="none" strike="noStrike" kern="1200" baseline="0" dirty="0" smtClean="0">
                          <a:solidFill>
                            <a:srgbClr val="0000FF"/>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 sz="1600" b="1" dirty="0" smtClean="0">
                          <a:solidFill>
                            <a:srgbClr val="000066"/>
                          </a:solidFill>
                        </a:rPr>
                        <a:t>NO</a:t>
                      </a:r>
                      <a:endParaRPr lang="es-ES" sz="16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3115413044"/>
                  </a:ext>
                </a:extLst>
              </a:tr>
              <a:tr h="592643">
                <a:tc>
                  <a:txBody>
                    <a:bodyPr/>
                    <a:lstStyle/>
                    <a:p>
                      <a:pPr marL="342900" indent="-342900">
                        <a:buFont typeface="Wingdings" panose="05000000000000000000" pitchFamily="2" charset="2"/>
                        <a:buChar char="q"/>
                      </a:pPr>
                      <a:r>
                        <a:rPr lang="es-ES" b="1" dirty="0" smtClean="0">
                          <a:solidFill>
                            <a:srgbClr val="FFFF00"/>
                          </a:solidFill>
                        </a:rPr>
                        <a:t>O.V. </a:t>
                      </a:r>
                      <a:r>
                        <a:rPr lang="es-ES" sz="1600" b="1" dirty="0" smtClean="0">
                          <a:solidFill>
                            <a:srgbClr val="FFFF00"/>
                          </a:solidFill>
                        </a:rPr>
                        <a:t>“</a:t>
                      </a:r>
                      <a:r>
                        <a:rPr lang="es-ES" sz="1600" b="1" dirty="0" err="1" smtClean="0">
                          <a:solidFill>
                            <a:srgbClr val="FFFF00"/>
                          </a:solidFill>
                        </a:rPr>
                        <a:t>Patent</a:t>
                      </a:r>
                      <a:r>
                        <a:rPr lang="es-ES" sz="1600" b="1" dirty="0" smtClean="0">
                          <a:solidFill>
                            <a:srgbClr val="FFFF00"/>
                          </a:solidFill>
                        </a:rPr>
                        <a:t>-Box”</a:t>
                      </a:r>
                      <a:endParaRPr lang="es-ES" sz="16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Reducción del artículo 23 LIS, “</a:t>
                      </a:r>
                      <a:r>
                        <a:rPr lang="es-ES" sz="1600" b="0" i="0" u="none" strike="noStrike" kern="1200" baseline="0" dirty="0" err="1" smtClean="0">
                          <a:solidFill>
                            <a:srgbClr val="0000FF"/>
                          </a:solidFill>
                          <a:latin typeface="+mn-lt"/>
                          <a:ea typeface="+mn-ea"/>
                          <a:cs typeface="+mn-cs"/>
                        </a:rPr>
                        <a:t>patent</a:t>
                      </a:r>
                      <a:r>
                        <a:rPr lang="es-ES" sz="1600" b="0" i="0" u="none" strike="noStrike" kern="1200" baseline="0" dirty="0" smtClean="0">
                          <a:solidFill>
                            <a:srgbClr val="0000FF"/>
                          </a:solidFill>
                          <a:latin typeface="+mn-lt"/>
                          <a:ea typeface="+mn-ea"/>
                          <a:cs typeface="+mn-cs"/>
                        </a:rPr>
                        <a:t>-box” con personas o entidades vinculadas.</a:t>
                      </a:r>
                      <a:endParaRPr lang="es-ES" sz="1600" b="1"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FF0000"/>
                          </a:solidFill>
                        </a:rPr>
                        <a:t>SÍ</a:t>
                      </a:r>
                      <a:endParaRPr lang="es-ES" sz="16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925511775"/>
                  </a:ext>
                </a:extLst>
              </a:tr>
              <a:tr h="702982">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 b="1" dirty="0" smtClean="0">
                          <a:solidFill>
                            <a:srgbClr val="FFFF00"/>
                          </a:solidFill>
                        </a:rPr>
                        <a:t>Paraísos</a:t>
                      </a:r>
                      <a:r>
                        <a:rPr lang="es-ES" b="1" baseline="0" dirty="0" smtClean="0">
                          <a:solidFill>
                            <a:srgbClr val="FFFF00"/>
                          </a:solidFill>
                        </a:rPr>
                        <a:t> Fiscales</a:t>
                      </a:r>
                      <a:endParaRPr lang="es-ES"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342900" indent="-342900">
                        <a:buFont typeface="Wingdings" panose="05000000000000000000" pitchFamily="2" charset="2"/>
                        <a:buChar char="ü"/>
                      </a:pPr>
                      <a:r>
                        <a:rPr lang="es-ES" sz="1600" b="0" i="0" u="sng" strike="noStrike" kern="1200" baseline="0" dirty="0" smtClean="0">
                          <a:solidFill>
                            <a:srgbClr val="0000FF"/>
                          </a:solidFill>
                          <a:latin typeface="+mn-lt"/>
                          <a:ea typeface="+mn-ea"/>
                          <a:cs typeface="+mn-cs"/>
                        </a:rPr>
                        <a:t>realice operaciones</a:t>
                      </a:r>
                      <a:r>
                        <a:rPr lang="es-ES" sz="1600" b="0" i="0" u="none" strike="noStrike" kern="1200" baseline="0" dirty="0" smtClean="0">
                          <a:solidFill>
                            <a:srgbClr val="0000FF"/>
                          </a:solidFill>
                          <a:latin typeface="+mn-lt"/>
                          <a:ea typeface="+mn-ea"/>
                          <a:cs typeface="+mn-cs"/>
                        </a:rPr>
                        <a:t> en </a:t>
                      </a:r>
                      <a:r>
                        <a:rPr lang="es-ES" sz="1600" b="0" i="0" u="sng" strike="noStrike" kern="1200" baseline="0" dirty="0" smtClean="0">
                          <a:solidFill>
                            <a:srgbClr val="0000FF"/>
                          </a:solidFill>
                          <a:latin typeface="+mn-lt"/>
                          <a:ea typeface="+mn-ea"/>
                          <a:cs typeface="+mn-cs"/>
                        </a:rPr>
                        <a:t>paraísos fiscales</a:t>
                      </a:r>
                      <a:r>
                        <a:rPr lang="es-ES" sz="1600" b="0" i="0" u="none" strike="noStrike" kern="1200" baseline="0" dirty="0" smtClean="0">
                          <a:solidFill>
                            <a:srgbClr val="0000FF"/>
                          </a:solidFill>
                          <a:latin typeface="+mn-lt"/>
                          <a:ea typeface="+mn-ea"/>
                          <a:cs typeface="+mn-cs"/>
                        </a:rPr>
                        <a:t>, no importe el importe</a:t>
                      </a:r>
                    </a:p>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o </a:t>
                      </a:r>
                      <a:r>
                        <a:rPr lang="es-ES" sz="1600" b="0" i="0" u="sng" strike="noStrike" kern="1200" baseline="0" dirty="0" smtClean="0">
                          <a:solidFill>
                            <a:srgbClr val="0000FF"/>
                          </a:solidFill>
                          <a:latin typeface="+mn-lt"/>
                          <a:ea typeface="+mn-ea"/>
                          <a:cs typeface="+mn-cs"/>
                        </a:rPr>
                        <a:t>tenga valores</a:t>
                      </a:r>
                      <a:r>
                        <a:rPr lang="es-ES" sz="1600" b="0" i="0" u="none" strike="noStrike" kern="1200" baseline="0" dirty="0" smtClean="0">
                          <a:solidFill>
                            <a:srgbClr val="0000FF"/>
                          </a:solidFill>
                          <a:latin typeface="+mn-lt"/>
                          <a:ea typeface="+mn-ea"/>
                          <a:cs typeface="+mn-cs"/>
                        </a:rPr>
                        <a:t> en </a:t>
                      </a:r>
                      <a:r>
                        <a:rPr lang="es-ES" sz="1600" b="0" i="0" u="sng" strike="noStrike" kern="1200" baseline="0" dirty="0" smtClean="0">
                          <a:solidFill>
                            <a:srgbClr val="0000FF"/>
                          </a:solidFill>
                          <a:latin typeface="+mn-lt"/>
                          <a:ea typeface="+mn-ea"/>
                          <a:cs typeface="+mn-cs"/>
                        </a:rPr>
                        <a:t>paraísos fiscales</a:t>
                      </a:r>
                      <a:r>
                        <a:rPr lang="es-ES" sz="1600" b="0" i="0" u="none" strike="noStrike" kern="1200" baseline="0" dirty="0" smtClean="0">
                          <a:solidFill>
                            <a:srgbClr val="0000FF"/>
                          </a:solidFill>
                          <a:latin typeface="+mn-lt"/>
                          <a:ea typeface="+mn-ea"/>
                          <a:cs typeface="+mn-cs"/>
                        </a:rPr>
                        <a:t>, no importe el importe </a:t>
                      </a:r>
                      <a:endParaRPr lang="es-ES" sz="16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FF0000"/>
                          </a:solidFill>
                        </a:rPr>
                        <a:t>SÍ</a:t>
                      </a:r>
                      <a:endParaRPr lang="es-ES" sz="16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51827004"/>
                  </a:ext>
                </a:extLst>
              </a:tr>
            </a:tbl>
          </a:graphicData>
        </a:graphic>
      </p:graphicFrame>
      <p:graphicFrame>
        <p:nvGraphicFramePr>
          <p:cNvPr id="5" name="Group 62"/>
          <p:cNvGraphicFramePr>
            <a:graphicFrameLocks noGrp="1"/>
          </p:cNvGraphicFramePr>
          <p:nvPr>
            <p:extLst/>
          </p:nvPr>
        </p:nvGraphicFramePr>
        <p:xfrm>
          <a:off x="152400" y="4648201"/>
          <a:ext cx="9296400" cy="1942148"/>
        </p:xfrm>
        <a:graphic>
          <a:graphicData uri="http://schemas.openxmlformats.org/drawingml/2006/table">
            <a:tbl>
              <a:tblPr/>
              <a:tblGrid>
                <a:gridCol w="1734938">
                  <a:extLst>
                    <a:ext uri="{9D8B030D-6E8A-4147-A177-3AD203B41FA5}">
                      <a16:colId xmlns="" xmlns:a16="http://schemas.microsoft.com/office/drawing/2014/main" val="274720305"/>
                    </a:ext>
                  </a:extLst>
                </a:gridCol>
                <a:gridCol w="7561462">
                  <a:extLst>
                    <a:ext uri="{9D8B030D-6E8A-4147-A177-3AD203B41FA5}">
                      <a16:colId xmlns="" xmlns:a16="http://schemas.microsoft.com/office/drawing/2014/main" val="20000"/>
                    </a:ext>
                  </a:extLst>
                </a:gridCol>
              </a:tblGrid>
              <a:tr h="316706">
                <a:tc rowSpan="5">
                  <a:txBody>
                    <a:bodyPr/>
                    <a:lstStyle/>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sng"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TIPOS</a:t>
                      </a: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 </a:t>
                      </a:r>
                    </a:p>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de </a:t>
                      </a:r>
                    </a:p>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Operaciones </a:t>
                      </a:r>
                    </a:p>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Específicas*</a:t>
                      </a:r>
                    </a:p>
                    <a:p>
                      <a:pPr marL="285750" marR="0" lvl="0" indent="-285750" algn="l" defTabSz="914400" rtl="0" eaLnBrk="1" fontAlgn="base" latinLnBrk="0" hangingPunct="1">
                        <a:lnSpc>
                          <a:spcPct val="100000"/>
                        </a:lnSpc>
                        <a:spcBef>
                          <a:spcPct val="20000"/>
                        </a:spcBef>
                        <a:spcAft>
                          <a:spcPct val="0"/>
                        </a:spcAft>
                        <a:buClr>
                          <a:schemeClr val="tx1"/>
                        </a:buClr>
                        <a:buSzPct val="100000"/>
                        <a:buFont typeface="Wingdings" panose="05000000000000000000" pitchFamily="2" charset="2"/>
                        <a:buChar char="ü"/>
                        <a:tabLst/>
                        <a:defRPr/>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cs typeface="Arial" pitchFamily="34" charset="0"/>
                        </a:rPr>
                        <a:t>arts. </a:t>
                      </a:r>
                      <a:r>
                        <a:rPr lang="es-ES" sz="1600" b="0" i="0" u="none" strike="noStrike" kern="1200" baseline="0" dirty="0" smtClean="0">
                          <a:solidFill>
                            <a:schemeClr val="tx1"/>
                          </a:solidFill>
                          <a:latin typeface="+mn-lt"/>
                          <a:ea typeface="+mn-ea"/>
                          <a:cs typeface="+mn-cs"/>
                        </a:rPr>
                        <a:t>18.3 LIS y 16.5 RIS</a:t>
                      </a:r>
                      <a:endPar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342900" indent="-342900">
                        <a:buClr>
                          <a:srgbClr val="0000FF"/>
                        </a:buClr>
                        <a:buFont typeface="+mj-lt"/>
                        <a:buAutoNum type="arabicPeriod"/>
                        <a:defRPr/>
                      </a:pPr>
                      <a:r>
                        <a:rPr lang="es-ES" sz="1600" b="0" dirty="0" smtClean="0">
                          <a:solidFill>
                            <a:srgbClr val="000066"/>
                          </a:solidFill>
                          <a:effectLst/>
                          <a:latin typeface="Arial" pitchFamily="34" charset="0"/>
                          <a:cs typeface="Arial" pitchFamily="34" charset="0"/>
                        </a:rPr>
                        <a:t>Operaciones realizadas con </a:t>
                      </a:r>
                      <a:r>
                        <a:rPr lang="es-ES" sz="1600" b="0" u="sng" dirty="0" smtClean="0">
                          <a:solidFill>
                            <a:srgbClr val="000066"/>
                          </a:solidFill>
                          <a:effectLst/>
                          <a:latin typeface="Arial" pitchFamily="34" charset="0"/>
                          <a:cs typeface="Arial" pitchFamily="34" charset="0"/>
                        </a:rPr>
                        <a:t>“</a:t>
                      </a:r>
                      <a:r>
                        <a:rPr lang="es-ES" sz="1600" b="0" u="sng" dirty="0" err="1" smtClean="0">
                          <a:solidFill>
                            <a:srgbClr val="000066"/>
                          </a:solidFill>
                          <a:effectLst/>
                          <a:latin typeface="Arial" pitchFamily="34" charset="0"/>
                          <a:cs typeface="Arial" pitchFamily="34" charset="0"/>
                        </a:rPr>
                        <a:t>Moduleros</a:t>
                      </a:r>
                      <a:r>
                        <a:rPr lang="es-ES" sz="1600" b="0" u="sng" dirty="0" smtClean="0">
                          <a:solidFill>
                            <a:srgbClr val="000066"/>
                          </a:solidFill>
                          <a:effectLst/>
                          <a:latin typeface="Arial" pitchFamily="34" charset="0"/>
                          <a:cs typeface="Arial" pitchFamily="34" charset="0"/>
                        </a:rPr>
                        <a:t>”</a:t>
                      </a: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0"/>
                  </a:ext>
                </a:extLst>
              </a:tr>
              <a:tr h="316706">
                <a:tc vMerge="1">
                  <a: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endPar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80000"/>
                        <a:buFont typeface="+mj-lt"/>
                        <a:buAutoNum type="arabicPeriod" startAt="2"/>
                        <a:tabLst/>
                      </a:pPr>
                      <a:r>
                        <a:rPr lang="es-ES" sz="1600" b="0" u="sng" dirty="0" smtClean="0">
                          <a:solidFill>
                            <a:srgbClr val="000066"/>
                          </a:solidFill>
                          <a:effectLst/>
                          <a:latin typeface="Arial" pitchFamily="34" charset="0"/>
                          <a:cs typeface="Arial" pitchFamily="34" charset="0"/>
                        </a:rPr>
                        <a:t>Transmisión</a:t>
                      </a:r>
                      <a:r>
                        <a:rPr lang="es-ES" sz="1600" b="0" u="none" dirty="0" smtClean="0">
                          <a:solidFill>
                            <a:srgbClr val="000066"/>
                          </a:solidFill>
                          <a:effectLst/>
                          <a:latin typeface="Arial" pitchFamily="34" charset="0"/>
                          <a:cs typeface="Arial" pitchFamily="34" charset="0"/>
                        </a:rPr>
                        <a:t> de </a:t>
                      </a:r>
                      <a:r>
                        <a:rPr lang="es-ES" sz="1600" b="0" u="sng" dirty="0" smtClean="0">
                          <a:solidFill>
                            <a:srgbClr val="000066"/>
                          </a:solidFill>
                          <a:effectLst/>
                          <a:latin typeface="Arial" pitchFamily="34" charset="0"/>
                          <a:cs typeface="Arial" pitchFamily="34" charset="0"/>
                        </a:rPr>
                        <a:t>negocios</a:t>
                      </a:r>
                      <a:r>
                        <a:rPr lang="es-ES" sz="1600" b="0" dirty="0" smtClean="0">
                          <a:solidFill>
                            <a:srgbClr val="000066"/>
                          </a:solidFill>
                          <a:effectLst/>
                          <a:latin typeface="Arial" pitchFamily="34" charset="0"/>
                          <a:cs typeface="Arial" pitchFamily="34" charset="0"/>
                        </a:rPr>
                        <a:t> </a:t>
                      </a:r>
                      <a:endParaRPr kumimoji="0" lang="es-ES_tradnl" sz="1600" b="0" i="0" u="sng" strike="noStrike" cap="none" normalizeH="0" baseline="0" dirty="0" smtClean="0">
                        <a:ln>
                          <a:noFill/>
                        </a:ln>
                        <a:solidFill>
                          <a:srgbClr val="000066"/>
                        </a:solidFill>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446267">
                <a:tc vMerge="1">
                  <a: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endPar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75000"/>
                      </a:schemeClr>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80000"/>
                        <a:buFont typeface="+mj-lt"/>
                        <a:buAutoNum type="arabicPeriod" startAt="3"/>
                        <a:tabLst/>
                      </a:pPr>
                      <a:r>
                        <a:rPr lang="es-ES" sz="1600" b="0" u="sng" dirty="0" smtClean="0">
                          <a:solidFill>
                            <a:srgbClr val="000066"/>
                          </a:solidFill>
                          <a:effectLst/>
                          <a:latin typeface="Arial" pitchFamily="34" charset="0"/>
                          <a:cs typeface="Arial" pitchFamily="34" charset="0"/>
                        </a:rPr>
                        <a:t>Transmisión de</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valores</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o</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participaciones</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no admitidos a negociación</a:t>
                      </a:r>
                      <a:endParaRPr kumimoji="0" lang="es-ES_tradnl" sz="1600" b="0" i="0" u="sng" strike="noStrike" cap="none" normalizeH="0" baseline="0" dirty="0" smtClean="0">
                        <a:ln>
                          <a:noFill/>
                        </a:ln>
                        <a:solidFill>
                          <a:srgbClr val="000066"/>
                        </a:solidFill>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358097">
                <a:tc vMerge="1">
                  <a: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endPar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80000"/>
                        <a:buFont typeface="+mj-lt"/>
                        <a:buAutoNum type="arabicPeriod" startAt="4"/>
                        <a:tabLst/>
                      </a:pPr>
                      <a:r>
                        <a:rPr lang="es-ES" sz="1600" b="0" u="sng" dirty="0" smtClean="0">
                          <a:solidFill>
                            <a:srgbClr val="000066"/>
                          </a:solidFill>
                          <a:effectLst/>
                          <a:latin typeface="Arial" pitchFamily="34" charset="0"/>
                          <a:cs typeface="Arial" pitchFamily="34" charset="0"/>
                        </a:rPr>
                        <a:t>Transmisión</a:t>
                      </a:r>
                      <a:r>
                        <a:rPr lang="es-ES" sz="1600" b="0" dirty="0" smtClean="0">
                          <a:solidFill>
                            <a:srgbClr val="000066"/>
                          </a:solidFill>
                          <a:effectLst/>
                          <a:latin typeface="Arial" pitchFamily="34" charset="0"/>
                          <a:cs typeface="Arial" pitchFamily="34" charset="0"/>
                        </a:rPr>
                        <a:t> de  </a:t>
                      </a:r>
                      <a:r>
                        <a:rPr lang="es-ES" sz="1600" b="0" u="sng" dirty="0" smtClean="0">
                          <a:solidFill>
                            <a:srgbClr val="000066"/>
                          </a:solidFill>
                          <a:effectLst/>
                          <a:latin typeface="Arial" pitchFamily="34" charset="0"/>
                          <a:cs typeface="Arial" pitchFamily="34" charset="0"/>
                        </a:rPr>
                        <a:t>inmuebles</a:t>
                      </a:r>
                      <a:r>
                        <a:rPr lang="es-ES" sz="1600" b="0" dirty="0" smtClean="0">
                          <a:solidFill>
                            <a:srgbClr val="000066"/>
                          </a:solidFill>
                          <a:effectLst/>
                          <a:latin typeface="Arial" pitchFamily="34" charset="0"/>
                          <a:cs typeface="Arial" pitchFamily="34" charset="0"/>
                        </a:rPr>
                        <a:t> </a:t>
                      </a:r>
                      <a:endParaRPr kumimoji="0" lang="es-ES_tradnl" sz="1600" b="0" i="0" u="none" strike="noStrike" cap="none" normalizeH="0" baseline="0" dirty="0" smtClean="0">
                        <a:ln>
                          <a:noFill/>
                        </a:ln>
                        <a:solidFill>
                          <a:srgbClr val="000066"/>
                        </a:solidFill>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467224">
                <a:tc vMerge="1">
                  <a: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defRPr/>
                      </a:pPr>
                      <a:endPar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75000"/>
                      </a:schemeClr>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80000"/>
                        <a:buFont typeface="+mj-lt"/>
                        <a:buAutoNum type="arabicPeriod" startAt="5"/>
                        <a:tabLst/>
                        <a:defRPr/>
                      </a:pPr>
                      <a:r>
                        <a:rPr lang="es-ES" sz="1600" b="0" u="sng" dirty="0" smtClean="0">
                          <a:solidFill>
                            <a:srgbClr val="000066"/>
                          </a:solidFill>
                          <a:effectLst/>
                          <a:latin typeface="Arial" pitchFamily="34" charset="0"/>
                          <a:cs typeface="Arial" pitchFamily="34" charset="0"/>
                        </a:rPr>
                        <a:t>Operaciones</a:t>
                      </a:r>
                      <a:r>
                        <a:rPr lang="es-ES" sz="1600" b="0" dirty="0" smtClean="0">
                          <a:solidFill>
                            <a:srgbClr val="000066"/>
                          </a:solidFill>
                          <a:effectLst/>
                          <a:latin typeface="Arial" pitchFamily="34" charset="0"/>
                          <a:cs typeface="Arial" pitchFamily="34" charset="0"/>
                        </a:rPr>
                        <a:t> sobre </a:t>
                      </a:r>
                      <a:r>
                        <a:rPr lang="es-ES" sz="1600" b="0" u="sng" dirty="0" smtClean="0">
                          <a:solidFill>
                            <a:srgbClr val="000066"/>
                          </a:solidFill>
                          <a:effectLst/>
                          <a:latin typeface="Arial" pitchFamily="34" charset="0"/>
                          <a:cs typeface="Arial" pitchFamily="34" charset="0"/>
                        </a:rPr>
                        <a:t>activos</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intangibles</a:t>
                      </a:r>
                      <a:r>
                        <a:rPr lang="es-ES" sz="1600" b="0" dirty="0" smtClean="0">
                          <a:solidFill>
                            <a:srgbClr val="000066"/>
                          </a:solidFill>
                          <a:effectLst/>
                          <a:latin typeface="Arial" pitchFamily="34" charset="0"/>
                          <a:cs typeface="Arial" pitchFamily="34" charset="0"/>
                        </a:rPr>
                        <a:t>.</a:t>
                      </a:r>
                      <a:endParaRPr kumimoji="0" lang="es-ES_tradnl" sz="1600" b="0" i="0" u="none" strike="noStrike" cap="none" normalizeH="0" baseline="0" dirty="0" smtClean="0">
                        <a:ln>
                          <a:noFill/>
                        </a:ln>
                        <a:solidFill>
                          <a:srgbClr val="000066"/>
                        </a:solidFill>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3367547268"/>
      </p:ext>
    </p:extLst>
  </p:cSld>
  <p:clrMapOvr>
    <a:masterClrMapping/>
  </p:clrMapOvr>
  <p:transition advClick="0" advTm="0"/>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D891F31D-50DE-4633-868A-0BE9C1C6F3AA}" type="slidenum">
              <a:rPr lang="es-ES"/>
              <a:pPr>
                <a:defRPr/>
              </a:pPr>
              <a:t>476</a:t>
            </a:fld>
            <a:endParaRPr lang="es-ES" dirty="0"/>
          </a:p>
        </p:txBody>
      </p:sp>
      <p:sp>
        <p:nvSpPr>
          <p:cNvPr id="84997" name="Text Box 4"/>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r>
              <a:rPr lang="es-ES_tradnl" u="sng" dirty="0">
                <a:solidFill>
                  <a:srgbClr val="FF0000"/>
                </a:solidFill>
                <a:latin typeface="Arial" charset="0"/>
              </a:rPr>
              <a:t>Modelo </a:t>
            </a:r>
            <a:r>
              <a:rPr lang="es-ES_tradnl" u="sng" dirty="0" smtClean="0">
                <a:solidFill>
                  <a:srgbClr val="FF0000"/>
                </a:solidFill>
                <a:latin typeface="Arial" charset="0"/>
              </a:rPr>
              <a:t>232</a:t>
            </a:r>
            <a:r>
              <a:rPr lang="es-ES" dirty="0" smtClean="0">
                <a:solidFill>
                  <a:srgbClr val="FF0000"/>
                </a:solidFill>
                <a:latin typeface="Arial" charset="0"/>
              </a:rPr>
              <a:t>.</a:t>
            </a:r>
            <a:r>
              <a:rPr lang="es-ES" dirty="0">
                <a:solidFill>
                  <a:srgbClr val="FF0000"/>
                </a:solidFill>
              </a:rPr>
              <a:t> (</a:t>
            </a:r>
            <a:r>
              <a:rPr lang="es-ES" dirty="0" smtClean="0">
                <a:solidFill>
                  <a:srgbClr val="FF0000"/>
                </a:solidFill>
              </a:rPr>
              <a:t>1)   </a:t>
            </a:r>
            <a:r>
              <a:rPr lang="es-ES" dirty="0" smtClean="0">
                <a:solidFill>
                  <a:srgbClr val="000066"/>
                </a:solidFill>
                <a:latin typeface="Arial" charset="0"/>
              </a:rPr>
              <a:t>OPERACIONES VINCULADAS (O.V.)</a:t>
            </a:r>
            <a:r>
              <a:rPr lang="es-ES" dirty="0" smtClean="0">
                <a:solidFill>
                  <a:srgbClr val="000066"/>
                </a:solidFill>
              </a:rPr>
              <a:t>:</a:t>
            </a:r>
            <a:endParaRPr lang="es-ES" dirty="0">
              <a:solidFill>
                <a:srgbClr val="FF0000"/>
              </a:solidFill>
            </a:endParaRPr>
          </a:p>
        </p:txBody>
      </p:sp>
      <p:pic>
        <p:nvPicPr>
          <p:cNvPr id="3" name="Imagen 2"/>
          <p:cNvPicPr>
            <a:picLocks noChangeAspect="1"/>
          </p:cNvPicPr>
          <p:nvPr/>
        </p:nvPicPr>
        <p:blipFill>
          <a:blip r:embed="rId2" cstate="print"/>
          <a:stretch>
            <a:fillRect/>
          </a:stretch>
        </p:blipFill>
        <p:spPr>
          <a:xfrm>
            <a:off x="238387" y="436132"/>
            <a:ext cx="9429226" cy="6158534"/>
          </a:xfrm>
          <a:prstGeom prst="rect">
            <a:avLst/>
          </a:prstGeom>
        </p:spPr>
      </p:pic>
    </p:spTree>
    <p:extLst>
      <p:ext uri="{BB962C8B-B14F-4D97-AF65-F5344CB8AC3E}">
        <p14:creationId xmlns="" xmlns:p14="http://schemas.microsoft.com/office/powerpoint/2010/main" val="2709328234"/>
      </p:ext>
    </p:extLst>
  </p:cSld>
  <p:clrMapOvr>
    <a:masterClrMapping/>
  </p:clrMapOvr>
  <p:transition advClick="0" advTm="0"/>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D891F31D-50DE-4633-868A-0BE9C1C6F3AA}" type="slidenum">
              <a:rPr lang="es-ES">
                <a:solidFill>
                  <a:schemeClr val="bg1">
                    <a:lumMod val="50000"/>
                  </a:schemeClr>
                </a:solidFill>
              </a:rPr>
              <a:pPr>
                <a:defRPr/>
              </a:pPr>
              <a:t>477</a:t>
            </a:fld>
            <a:endParaRPr lang="es-ES" dirty="0">
              <a:solidFill>
                <a:schemeClr val="bg1">
                  <a:lumMod val="50000"/>
                </a:schemeClr>
              </a:solidFill>
            </a:endParaRPr>
          </a:p>
        </p:txBody>
      </p:sp>
      <p:sp>
        <p:nvSpPr>
          <p:cNvPr id="84997" name="Text Box 4"/>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r>
              <a:rPr lang="es-ES_tradnl" u="sng" dirty="0">
                <a:solidFill>
                  <a:srgbClr val="FF0000"/>
                </a:solidFill>
                <a:latin typeface="Arial" charset="0"/>
              </a:rPr>
              <a:t>Modelo </a:t>
            </a:r>
            <a:r>
              <a:rPr lang="es-ES_tradnl" u="sng" dirty="0" smtClean="0">
                <a:solidFill>
                  <a:srgbClr val="FF0000"/>
                </a:solidFill>
                <a:latin typeface="Arial" charset="0"/>
              </a:rPr>
              <a:t>232</a:t>
            </a:r>
            <a:r>
              <a:rPr lang="es-ES" dirty="0" smtClean="0">
                <a:solidFill>
                  <a:srgbClr val="FF0000"/>
                </a:solidFill>
                <a:latin typeface="Arial" charset="0"/>
              </a:rPr>
              <a:t>.</a:t>
            </a:r>
            <a:r>
              <a:rPr lang="es-ES" dirty="0">
                <a:solidFill>
                  <a:srgbClr val="FF0000"/>
                </a:solidFill>
              </a:rPr>
              <a:t> (</a:t>
            </a:r>
            <a:r>
              <a:rPr lang="es-ES" dirty="0" smtClean="0">
                <a:solidFill>
                  <a:srgbClr val="FF0000"/>
                </a:solidFill>
              </a:rPr>
              <a:t>1)   </a:t>
            </a:r>
            <a:r>
              <a:rPr lang="es-ES" dirty="0" smtClean="0">
                <a:solidFill>
                  <a:srgbClr val="000066"/>
                </a:solidFill>
                <a:latin typeface="Arial" charset="0"/>
              </a:rPr>
              <a:t>OPERACIONES VINCULADAS (O.V.). </a:t>
            </a:r>
            <a:r>
              <a:rPr lang="es-ES" u="sng" dirty="0" smtClean="0">
                <a:solidFill>
                  <a:srgbClr val="FF0000"/>
                </a:solidFill>
                <a:latin typeface="Arial" charset="0"/>
              </a:rPr>
              <a:t>Tipo de Operación</a:t>
            </a:r>
            <a:r>
              <a:rPr lang="es-ES" dirty="0" smtClean="0">
                <a:solidFill>
                  <a:srgbClr val="000066"/>
                </a:solidFill>
              </a:rPr>
              <a:t>:</a:t>
            </a:r>
            <a:endParaRPr lang="es-ES" dirty="0">
              <a:solidFill>
                <a:srgbClr val="FF0000"/>
              </a:solidFill>
            </a:endParaRPr>
          </a:p>
        </p:txBody>
      </p:sp>
      <p:sp>
        <p:nvSpPr>
          <p:cNvPr id="2" name="Rectángulo 1"/>
          <p:cNvSpPr/>
          <p:nvPr/>
        </p:nvSpPr>
        <p:spPr>
          <a:xfrm>
            <a:off x="92015" y="304800"/>
            <a:ext cx="9661585" cy="6247864"/>
          </a:xfrm>
          <a:prstGeom prst="rect">
            <a:avLst/>
          </a:prstGeom>
        </p:spPr>
        <p:txBody>
          <a:bodyPr wrap="square">
            <a:spAutoFit/>
          </a:bodyPr>
          <a:lstStyle/>
          <a:p>
            <a:pPr algn="ctr"/>
            <a:r>
              <a:rPr lang="es-ES" sz="1600" u="sng" dirty="0" smtClean="0">
                <a:solidFill>
                  <a:srgbClr val="0000FF"/>
                </a:solidFill>
                <a:latin typeface="+mn-lt"/>
              </a:rPr>
              <a:t>Según art. 3.1 de la Orden HFP/816/2017</a:t>
            </a:r>
            <a:r>
              <a:rPr lang="es-ES" sz="1600" dirty="0" smtClean="0">
                <a:solidFill>
                  <a:srgbClr val="0000FF"/>
                </a:solidFill>
                <a:latin typeface="+mn-lt"/>
              </a:rPr>
              <a:t>:</a:t>
            </a:r>
          </a:p>
          <a:p>
            <a:pPr algn="just"/>
            <a:r>
              <a:rPr lang="es-ES" sz="1600" dirty="0" smtClean="0">
                <a:solidFill>
                  <a:srgbClr val="0000FF"/>
                </a:solidFill>
              </a:rPr>
              <a:t> </a:t>
            </a:r>
            <a:r>
              <a:rPr lang="es-ES" sz="1600" u="sng" dirty="0" smtClean="0">
                <a:solidFill>
                  <a:srgbClr val="FF0000"/>
                </a:solidFill>
                <a:latin typeface="Arial" panose="020B0604020202020204" pitchFamily="34" charset="0"/>
              </a:rPr>
              <a:t>El </a:t>
            </a:r>
            <a:r>
              <a:rPr lang="es-ES" sz="1600" u="sng" dirty="0">
                <a:solidFill>
                  <a:srgbClr val="FF0000"/>
                </a:solidFill>
                <a:latin typeface="Arial" panose="020B0604020202020204" pitchFamily="34" charset="0"/>
              </a:rPr>
              <a:t>tipo de operación</a:t>
            </a:r>
            <a:r>
              <a:rPr lang="es-ES" sz="1600" b="0" dirty="0">
                <a:solidFill>
                  <a:srgbClr val="0000FF"/>
                </a:solidFill>
                <a:latin typeface="Arial" panose="020B0604020202020204" pitchFamily="34" charset="0"/>
              </a:rPr>
              <a:t>. En este caso, se debe consignar el dígito identificativo del tipo de operación que corresponda </a:t>
            </a:r>
            <a:r>
              <a:rPr lang="es-ES" sz="1600" b="0" u="sng" dirty="0">
                <a:solidFill>
                  <a:srgbClr val="0000FF"/>
                </a:solidFill>
                <a:latin typeface="Arial" panose="020B0604020202020204" pitchFamily="34" charset="0"/>
              </a:rPr>
              <a:t>de acuerdo con la relación siguiente</a:t>
            </a:r>
            <a:r>
              <a:rPr lang="es-ES" sz="1600" b="0" dirty="0">
                <a:solidFill>
                  <a:srgbClr val="0000FF"/>
                </a:solidFill>
                <a:latin typeface="Arial" panose="020B0604020202020204" pitchFamily="34" charset="0"/>
              </a:rPr>
              <a:t>. </a:t>
            </a:r>
            <a:endParaRPr lang="es-ES" sz="1600" b="0" dirty="0" smtClean="0">
              <a:solidFill>
                <a:srgbClr val="0000FF"/>
              </a:solidFill>
              <a:latin typeface="Arial" panose="020B0604020202020204" pitchFamily="34" charset="0"/>
            </a:endParaRPr>
          </a:p>
          <a:p>
            <a:pPr algn="just"/>
            <a:r>
              <a:rPr lang="es-ES" sz="1600" b="0" u="sng" dirty="0" smtClean="0">
                <a:solidFill>
                  <a:srgbClr val="0000FF"/>
                </a:solidFill>
                <a:latin typeface="Arial" panose="020B0604020202020204" pitchFamily="34" charset="0"/>
              </a:rPr>
              <a:t>En </a:t>
            </a:r>
            <a:r>
              <a:rPr lang="es-ES" sz="1600" b="0" u="sng" dirty="0">
                <a:solidFill>
                  <a:srgbClr val="0000FF"/>
                </a:solidFill>
                <a:latin typeface="Arial" panose="020B0604020202020204" pitchFamily="34" charset="0"/>
              </a:rPr>
              <a:t>ella todos los conceptos se refieren a operaciones de </a:t>
            </a:r>
            <a:r>
              <a:rPr lang="es-ES" sz="1600" u="sng" dirty="0">
                <a:solidFill>
                  <a:srgbClr val="FF0066"/>
                </a:solidFill>
                <a:latin typeface="Arial" panose="020B0604020202020204" pitchFamily="34" charset="0"/>
              </a:rPr>
              <a:t>ingreso o pago</a:t>
            </a:r>
            <a:r>
              <a:rPr lang="es-ES" sz="1600" u="sng" dirty="0">
                <a:solidFill>
                  <a:srgbClr val="0000FF"/>
                </a:solidFill>
                <a:latin typeface="Arial" panose="020B0604020202020204" pitchFamily="34" charset="0"/>
              </a:rPr>
              <a:t> indistintamente</a:t>
            </a:r>
            <a:r>
              <a:rPr lang="es-ES" sz="1600" b="0" dirty="0" smtClean="0">
                <a:solidFill>
                  <a:srgbClr val="0000FF"/>
                </a:solidFill>
                <a:latin typeface="Arial" panose="020B0604020202020204" pitchFamily="34" charset="0"/>
              </a:rPr>
              <a:t>.</a:t>
            </a:r>
          </a:p>
          <a:p>
            <a:pPr algn="just"/>
            <a:endParaRPr lang="es-ES" sz="800" b="0" dirty="0">
              <a:solidFill>
                <a:srgbClr val="0000FF"/>
              </a:solidFill>
              <a:latin typeface="Arial" panose="020B0604020202020204" pitchFamily="34" charset="0"/>
            </a:endParaRPr>
          </a:p>
          <a:p>
            <a:pPr marL="342900" indent="-342900" algn="just">
              <a:buFont typeface="+mj-lt"/>
              <a:buAutoNum type="arabicPeriod"/>
            </a:pPr>
            <a:r>
              <a:rPr lang="es-ES" sz="1600" b="0" dirty="0">
                <a:solidFill>
                  <a:srgbClr val="0000FF"/>
                </a:solidFill>
                <a:latin typeface="Arial" panose="020B0604020202020204" pitchFamily="34" charset="0"/>
              </a:rPr>
              <a:t>– Clave 1: Adquisición/Transmisión de bienes </a:t>
            </a:r>
            <a:r>
              <a:rPr lang="es-ES" sz="1600" b="0" u="sng" dirty="0">
                <a:solidFill>
                  <a:srgbClr val="0000FF"/>
                </a:solidFill>
                <a:latin typeface="Arial" panose="020B0604020202020204" pitchFamily="34" charset="0"/>
              </a:rPr>
              <a:t>tangibles</a:t>
            </a:r>
            <a:r>
              <a:rPr lang="es-ES" sz="1600" b="0" dirty="0">
                <a:solidFill>
                  <a:srgbClr val="0000FF"/>
                </a:solidFill>
                <a:latin typeface="Arial" panose="020B0604020202020204" pitchFamily="34" charset="0"/>
              </a:rPr>
              <a:t> (existencias, inmovilizados materiales, etc.)</a:t>
            </a:r>
          </a:p>
          <a:p>
            <a:pPr marL="342900" indent="-342900" algn="just">
              <a:buFont typeface="+mj-lt"/>
              <a:buAutoNum type="arabicPeriod"/>
            </a:pPr>
            <a:r>
              <a:rPr lang="es-ES" sz="1600" b="0" dirty="0">
                <a:solidFill>
                  <a:srgbClr val="0000FF"/>
                </a:solidFill>
                <a:latin typeface="Arial" panose="020B0604020202020204" pitchFamily="34" charset="0"/>
              </a:rPr>
              <a:t>– Clave 2: Adquisición/Transmisión/Cesión de uso de </a:t>
            </a:r>
            <a:r>
              <a:rPr lang="es-ES" sz="1600" b="0" u="sng" dirty="0">
                <a:solidFill>
                  <a:srgbClr val="0000FF"/>
                </a:solidFill>
                <a:latin typeface="Arial" panose="020B0604020202020204" pitchFamily="34" charset="0"/>
              </a:rPr>
              <a:t>intangibles</a:t>
            </a:r>
            <a:r>
              <a:rPr lang="es-ES" sz="1600" b="0" dirty="0">
                <a:solidFill>
                  <a:srgbClr val="0000FF"/>
                </a:solidFill>
                <a:latin typeface="Arial" panose="020B0604020202020204" pitchFamily="34" charset="0"/>
              </a:rPr>
              <a:t>: cánones y otros ingresos/pagos por utilización de tecnología, patentes, marcas, know-how, etc.</a:t>
            </a:r>
          </a:p>
          <a:p>
            <a:pPr marL="342900" indent="-342900" algn="just">
              <a:buFont typeface="+mj-lt"/>
              <a:buAutoNum type="arabicPeriod"/>
            </a:pPr>
            <a:r>
              <a:rPr lang="es-ES" sz="1600" b="0" dirty="0">
                <a:solidFill>
                  <a:srgbClr val="0000FF"/>
                </a:solidFill>
                <a:latin typeface="Arial" panose="020B0604020202020204" pitchFamily="34" charset="0"/>
              </a:rPr>
              <a:t>– Clave 3: Adquisición/Transmisión de </a:t>
            </a:r>
            <a:r>
              <a:rPr lang="es-ES" sz="1600" b="0" u="sng" dirty="0">
                <a:solidFill>
                  <a:srgbClr val="0000FF"/>
                </a:solidFill>
                <a:latin typeface="Arial" panose="020B0604020202020204" pitchFamily="34" charset="0"/>
              </a:rPr>
              <a:t>activos financieros</a:t>
            </a:r>
            <a:r>
              <a:rPr lang="es-ES" sz="1600" b="0" dirty="0">
                <a:solidFill>
                  <a:srgbClr val="0000FF"/>
                </a:solidFill>
                <a:latin typeface="Arial" panose="020B0604020202020204" pitchFamily="34" charset="0"/>
              </a:rPr>
              <a:t> representativos de </a:t>
            </a:r>
            <a:r>
              <a:rPr lang="es-ES" sz="1600" b="0" u="sng" dirty="0">
                <a:solidFill>
                  <a:srgbClr val="0000FF"/>
                </a:solidFill>
                <a:latin typeface="Arial" panose="020B0604020202020204" pitchFamily="34" charset="0"/>
              </a:rPr>
              <a:t>fondos propios</a:t>
            </a:r>
            <a:r>
              <a:rPr lang="es-ES" sz="1600" b="0" dirty="0">
                <a:solidFill>
                  <a:srgbClr val="0000FF"/>
                </a:solidFill>
                <a:latin typeface="Arial" panose="020B0604020202020204" pitchFamily="34" charset="0"/>
              </a:rPr>
              <a:t>.</a:t>
            </a:r>
          </a:p>
          <a:p>
            <a:pPr marL="342900" indent="-342900" algn="just">
              <a:buFont typeface="+mj-lt"/>
              <a:buAutoNum type="arabicPeriod"/>
            </a:pPr>
            <a:r>
              <a:rPr lang="es-ES" sz="1600" b="0" dirty="0">
                <a:solidFill>
                  <a:srgbClr val="0000FF"/>
                </a:solidFill>
                <a:latin typeface="Arial" panose="020B0604020202020204" pitchFamily="34" charset="0"/>
              </a:rPr>
              <a:t>– Clave 4: Adquisición/Transmisión de </a:t>
            </a:r>
            <a:r>
              <a:rPr lang="es-ES" sz="1600" b="0" u="sng" dirty="0">
                <a:solidFill>
                  <a:srgbClr val="0000FF"/>
                </a:solidFill>
                <a:latin typeface="Arial" panose="020B0604020202020204" pitchFamily="34" charset="0"/>
              </a:rPr>
              <a:t>derechos de crédito</a:t>
            </a:r>
            <a:r>
              <a:rPr lang="es-ES" sz="1600" b="0" dirty="0">
                <a:solidFill>
                  <a:srgbClr val="0000FF"/>
                </a:solidFill>
                <a:latin typeface="Arial" panose="020B0604020202020204" pitchFamily="34" charset="0"/>
              </a:rPr>
              <a:t> y </a:t>
            </a:r>
            <a:r>
              <a:rPr lang="es-ES" sz="1600" b="0" u="sng" dirty="0">
                <a:solidFill>
                  <a:srgbClr val="0000FF"/>
                </a:solidFill>
                <a:latin typeface="Arial" panose="020B0604020202020204" pitchFamily="34" charset="0"/>
              </a:rPr>
              <a:t>activos financieros</a:t>
            </a:r>
            <a:r>
              <a:rPr lang="es-ES" sz="1600" b="0" dirty="0">
                <a:solidFill>
                  <a:srgbClr val="0000FF"/>
                </a:solidFill>
                <a:latin typeface="Arial" panose="020B0604020202020204" pitchFamily="34" charset="0"/>
              </a:rPr>
              <a:t> </a:t>
            </a:r>
            <a:r>
              <a:rPr lang="es-ES" sz="1600" b="0" u="sng" dirty="0">
                <a:solidFill>
                  <a:srgbClr val="0000FF"/>
                </a:solidFill>
                <a:latin typeface="Arial" panose="020B0604020202020204" pitchFamily="34" charset="0"/>
              </a:rPr>
              <a:t>representativos de</a:t>
            </a:r>
            <a:r>
              <a:rPr lang="es-ES" sz="1600" b="0" dirty="0">
                <a:solidFill>
                  <a:srgbClr val="0000FF"/>
                </a:solidFill>
                <a:latin typeface="Arial" panose="020B0604020202020204" pitchFamily="34" charset="0"/>
              </a:rPr>
              <a:t> </a:t>
            </a:r>
            <a:r>
              <a:rPr lang="es-ES" sz="1600" b="0" u="sng" dirty="0">
                <a:solidFill>
                  <a:srgbClr val="0000FF"/>
                </a:solidFill>
                <a:latin typeface="Arial" panose="020B0604020202020204" pitchFamily="34" charset="0"/>
              </a:rPr>
              <a:t>deuda</a:t>
            </a:r>
            <a:r>
              <a:rPr lang="es-ES" sz="1600" b="0" dirty="0">
                <a:solidFill>
                  <a:srgbClr val="0000FF"/>
                </a:solidFill>
                <a:latin typeface="Arial" panose="020B0604020202020204" pitchFamily="34" charset="0"/>
              </a:rPr>
              <a:t> (excluidas operaciones tipo 5).</a:t>
            </a:r>
          </a:p>
          <a:p>
            <a:pPr marL="342900" indent="-342900" algn="just">
              <a:buFont typeface="+mj-lt"/>
              <a:buAutoNum type="arabicPeriod"/>
            </a:pPr>
            <a:r>
              <a:rPr lang="es-ES" sz="1600" b="0" dirty="0">
                <a:solidFill>
                  <a:srgbClr val="0000FF"/>
                </a:solidFill>
                <a:latin typeface="Arial" panose="020B0604020202020204" pitchFamily="34" charset="0"/>
              </a:rPr>
              <a:t>– Clave 5: </a:t>
            </a:r>
            <a:r>
              <a:rPr lang="es-ES" sz="1600" b="0" u="sng" dirty="0">
                <a:solidFill>
                  <a:srgbClr val="0000FF"/>
                </a:solidFill>
                <a:latin typeface="Arial" panose="020B0604020202020204" pitchFamily="34" charset="0"/>
              </a:rPr>
              <a:t>Operaciones financieras</a:t>
            </a:r>
            <a:r>
              <a:rPr lang="es-ES" sz="1600" b="0" dirty="0">
                <a:solidFill>
                  <a:srgbClr val="0000FF"/>
                </a:solidFill>
                <a:latin typeface="Arial" panose="020B0604020202020204" pitchFamily="34" charset="0"/>
              </a:rPr>
              <a:t> de </a:t>
            </a:r>
            <a:r>
              <a:rPr lang="es-ES" sz="1600" b="0" u="sng" dirty="0">
                <a:solidFill>
                  <a:srgbClr val="0000FF"/>
                </a:solidFill>
                <a:latin typeface="Arial" panose="020B0604020202020204" pitchFamily="34" charset="0"/>
              </a:rPr>
              <a:t>deuda</a:t>
            </a:r>
            <a:r>
              <a:rPr lang="es-ES" sz="1600" b="0" dirty="0">
                <a:solidFill>
                  <a:srgbClr val="0000FF"/>
                </a:solidFill>
                <a:latin typeface="Arial" panose="020B0604020202020204" pitchFamily="34" charset="0"/>
              </a:rPr>
              <a:t>: constitución/amortización de créditos o préstamos, emisión/amortización de obligaciones y bonos, etc. (</a:t>
            </a:r>
            <a:r>
              <a:rPr lang="es-ES" sz="1600" b="0" u="sng" dirty="0">
                <a:solidFill>
                  <a:srgbClr val="FF0066"/>
                </a:solidFill>
                <a:latin typeface="Arial" panose="020B0604020202020204" pitchFamily="34" charset="0"/>
              </a:rPr>
              <a:t>excluidos </a:t>
            </a:r>
            <a:r>
              <a:rPr lang="es-ES" sz="1600" b="0" u="sng" dirty="0" smtClean="0">
                <a:solidFill>
                  <a:srgbClr val="FF0066"/>
                </a:solidFill>
                <a:latin typeface="Arial" panose="020B0604020202020204" pitchFamily="34" charset="0"/>
              </a:rPr>
              <a:t>intereses</a:t>
            </a:r>
            <a:r>
              <a:rPr lang="es-ES" sz="1600" b="0" dirty="0" smtClean="0">
                <a:solidFill>
                  <a:srgbClr val="FF0066"/>
                </a:solidFill>
                <a:latin typeface="Arial" panose="020B0604020202020204" pitchFamily="34" charset="0"/>
              </a:rPr>
              <a:t>*</a:t>
            </a:r>
            <a:r>
              <a:rPr lang="es-ES" sz="1600" b="0" dirty="0" smtClean="0">
                <a:solidFill>
                  <a:srgbClr val="0000FF"/>
                </a:solidFill>
                <a:latin typeface="Arial" panose="020B0604020202020204" pitchFamily="34" charset="0"/>
              </a:rPr>
              <a:t>).</a:t>
            </a:r>
            <a:endParaRPr lang="es-ES" sz="1600" b="0" dirty="0">
              <a:solidFill>
                <a:srgbClr val="0000FF"/>
              </a:solidFill>
              <a:latin typeface="Arial" panose="020B0604020202020204" pitchFamily="34" charset="0"/>
            </a:endParaRPr>
          </a:p>
          <a:p>
            <a:pPr marL="342900" indent="-342900" algn="just">
              <a:buFont typeface="+mj-lt"/>
              <a:buAutoNum type="arabicPeriod"/>
            </a:pPr>
            <a:r>
              <a:rPr lang="es-ES" sz="1600" b="0" dirty="0">
                <a:solidFill>
                  <a:srgbClr val="0000FF"/>
                </a:solidFill>
                <a:latin typeface="Arial" panose="020B0604020202020204" pitchFamily="34" charset="0"/>
              </a:rPr>
              <a:t>– Clave 6: </a:t>
            </a:r>
            <a:r>
              <a:rPr lang="es-ES" sz="1600" b="0" u="sng" dirty="0">
                <a:solidFill>
                  <a:srgbClr val="0000FF"/>
                </a:solidFill>
                <a:latin typeface="Arial" panose="020B0604020202020204" pitchFamily="34" charset="0"/>
              </a:rPr>
              <a:t>Servicios entre personas o entidades vinculadas</a:t>
            </a:r>
            <a:r>
              <a:rPr lang="es-ES" sz="1600" b="0" dirty="0">
                <a:solidFill>
                  <a:srgbClr val="0000FF"/>
                </a:solidFill>
                <a:latin typeface="Arial" panose="020B0604020202020204" pitchFamily="34" charset="0"/>
              </a:rPr>
              <a:t> (artículo </a:t>
            </a:r>
            <a:r>
              <a:rPr lang="es-ES" sz="1600" b="0" dirty="0">
                <a:solidFill>
                  <a:srgbClr val="FF0000"/>
                </a:solidFill>
                <a:latin typeface="Arial" panose="020B0604020202020204" pitchFamily="34" charset="0"/>
              </a:rPr>
              <a:t>18.5 LIS</a:t>
            </a:r>
            <a:r>
              <a:rPr lang="es-ES" sz="1600" b="0" dirty="0">
                <a:solidFill>
                  <a:srgbClr val="0000FF"/>
                </a:solidFill>
                <a:latin typeface="Arial" panose="020B0604020202020204" pitchFamily="34" charset="0"/>
              </a:rPr>
              <a:t>) (incluidos rendimientos de actividades profesionales, artísticas, deportivas, etc.).</a:t>
            </a:r>
          </a:p>
          <a:p>
            <a:pPr marL="342900" indent="-342900" algn="just">
              <a:buFont typeface="+mj-lt"/>
              <a:buAutoNum type="arabicPeriod"/>
            </a:pPr>
            <a:r>
              <a:rPr lang="es-ES" sz="1600" b="0" dirty="0">
                <a:solidFill>
                  <a:srgbClr val="0000FF"/>
                </a:solidFill>
                <a:latin typeface="Arial" panose="020B0604020202020204" pitchFamily="34" charset="0"/>
              </a:rPr>
              <a:t>– Clave 7: </a:t>
            </a:r>
            <a:r>
              <a:rPr lang="es-ES" sz="1600" b="0" u="sng" dirty="0">
                <a:solidFill>
                  <a:srgbClr val="0000FF"/>
                </a:solidFill>
                <a:latin typeface="Arial" panose="020B0604020202020204" pitchFamily="34" charset="0"/>
              </a:rPr>
              <a:t>Acuerdos de</a:t>
            </a:r>
            <a:r>
              <a:rPr lang="es-ES" sz="1600" b="0" dirty="0">
                <a:solidFill>
                  <a:srgbClr val="0000FF"/>
                </a:solidFill>
                <a:latin typeface="Arial" panose="020B0604020202020204" pitchFamily="34" charset="0"/>
              </a:rPr>
              <a:t> </a:t>
            </a:r>
            <a:r>
              <a:rPr lang="es-ES" sz="1600" b="0" u="sng" dirty="0">
                <a:solidFill>
                  <a:srgbClr val="0000FF"/>
                </a:solidFill>
                <a:latin typeface="Arial" panose="020B0604020202020204" pitchFamily="34" charset="0"/>
              </a:rPr>
              <a:t>reparto de costes de bienes o servicios</a:t>
            </a:r>
            <a:r>
              <a:rPr lang="es-ES" sz="1600" b="0" dirty="0">
                <a:solidFill>
                  <a:srgbClr val="0000FF"/>
                </a:solidFill>
                <a:latin typeface="Arial" panose="020B0604020202020204" pitchFamily="34" charset="0"/>
              </a:rPr>
              <a:t> (artículo </a:t>
            </a:r>
            <a:r>
              <a:rPr lang="es-ES" sz="1600" b="0" dirty="0">
                <a:solidFill>
                  <a:srgbClr val="FF0000"/>
                </a:solidFill>
                <a:latin typeface="Arial" panose="020B0604020202020204" pitchFamily="34" charset="0"/>
              </a:rPr>
              <a:t>18.7 LIS</a:t>
            </a:r>
            <a:r>
              <a:rPr lang="es-ES" sz="1600" b="0" dirty="0">
                <a:solidFill>
                  <a:srgbClr val="0000FF"/>
                </a:solidFill>
                <a:latin typeface="Arial" panose="020B0604020202020204" pitchFamily="34" charset="0"/>
              </a:rPr>
              <a:t>).</a:t>
            </a:r>
          </a:p>
          <a:p>
            <a:pPr marL="342900" indent="-342900" algn="just">
              <a:buFont typeface="+mj-lt"/>
              <a:buAutoNum type="arabicPeriod"/>
            </a:pPr>
            <a:r>
              <a:rPr lang="es-ES" sz="1600" b="0" dirty="0">
                <a:solidFill>
                  <a:srgbClr val="0000FF"/>
                </a:solidFill>
                <a:latin typeface="Arial" panose="020B0604020202020204" pitchFamily="34" charset="0"/>
              </a:rPr>
              <a:t>– Clave 8: </a:t>
            </a:r>
            <a:r>
              <a:rPr lang="es-ES" sz="1600" b="0" u="sng" dirty="0">
                <a:solidFill>
                  <a:srgbClr val="0000FF"/>
                </a:solidFill>
                <a:latin typeface="Arial" panose="020B0604020202020204" pitchFamily="34" charset="0"/>
              </a:rPr>
              <a:t>Alquileres</a:t>
            </a:r>
            <a:r>
              <a:rPr lang="es-ES" sz="1600" b="0" dirty="0">
                <a:solidFill>
                  <a:srgbClr val="0000FF"/>
                </a:solidFill>
                <a:latin typeface="Arial" panose="020B0604020202020204" pitchFamily="34" charset="0"/>
              </a:rPr>
              <a:t> y </a:t>
            </a:r>
            <a:r>
              <a:rPr lang="es-ES" sz="1600" b="0" u="sng" dirty="0">
                <a:solidFill>
                  <a:srgbClr val="0000FF"/>
                </a:solidFill>
                <a:latin typeface="Arial" panose="020B0604020202020204" pitchFamily="34" charset="0"/>
              </a:rPr>
              <a:t>otros</a:t>
            </a:r>
            <a:r>
              <a:rPr lang="es-ES" sz="1600" b="0" dirty="0">
                <a:solidFill>
                  <a:srgbClr val="0000FF"/>
                </a:solidFill>
                <a:latin typeface="Arial" panose="020B0604020202020204" pitchFamily="34" charset="0"/>
              </a:rPr>
              <a:t> rendimientos por </a:t>
            </a:r>
            <a:r>
              <a:rPr lang="es-ES" sz="1600" b="0" u="sng" dirty="0">
                <a:solidFill>
                  <a:srgbClr val="0000FF"/>
                </a:solidFill>
                <a:latin typeface="Arial" panose="020B0604020202020204" pitchFamily="34" charset="0"/>
              </a:rPr>
              <a:t>cesión de uso de inmuebles</a:t>
            </a:r>
            <a:r>
              <a:rPr lang="es-ES" sz="1600" b="0" dirty="0">
                <a:solidFill>
                  <a:srgbClr val="0000FF"/>
                </a:solidFill>
                <a:latin typeface="Arial" panose="020B0604020202020204" pitchFamily="34" charset="0"/>
              </a:rPr>
              <a:t>. </a:t>
            </a:r>
            <a:r>
              <a:rPr lang="es-ES" sz="1600" u="sng" dirty="0">
                <a:solidFill>
                  <a:schemeClr val="tx2">
                    <a:lumMod val="10000"/>
                  </a:schemeClr>
                </a:solidFill>
                <a:latin typeface="Arial" panose="020B0604020202020204" pitchFamily="34" charset="0"/>
              </a:rPr>
              <a:t>No</a:t>
            </a:r>
            <a:r>
              <a:rPr lang="es-ES" sz="1600" b="0" u="sng" dirty="0">
                <a:solidFill>
                  <a:schemeClr val="tx2">
                    <a:lumMod val="10000"/>
                  </a:schemeClr>
                </a:solidFill>
                <a:latin typeface="Arial" panose="020B0604020202020204" pitchFamily="34" charset="0"/>
              </a:rPr>
              <a:t> incluye</a:t>
            </a:r>
            <a:r>
              <a:rPr lang="es-ES" sz="1600" b="0" dirty="0">
                <a:solidFill>
                  <a:schemeClr val="tx2">
                    <a:lumMod val="10000"/>
                  </a:schemeClr>
                </a:solidFill>
                <a:latin typeface="Arial" panose="020B0604020202020204" pitchFamily="34" charset="0"/>
              </a:rPr>
              <a:t> rendimientos derivados de transmisiones/adquisiciones (</a:t>
            </a:r>
            <a:r>
              <a:rPr lang="es-ES" sz="1600" b="0" u="sng" dirty="0">
                <a:solidFill>
                  <a:schemeClr val="tx2">
                    <a:lumMod val="10000"/>
                  </a:schemeClr>
                </a:solidFill>
                <a:latin typeface="Arial" panose="020B0604020202020204" pitchFamily="34" charset="0"/>
              </a:rPr>
              <a:t>plusvalías o minusvalías</a:t>
            </a:r>
            <a:r>
              <a:rPr lang="es-ES" sz="1600" b="0" dirty="0">
                <a:solidFill>
                  <a:schemeClr val="tx2">
                    <a:lumMod val="10000"/>
                  </a:schemeClr>
                </a:solidFill>
                <a:latin typeface="Arial" panose="020B0604020202020204" pitchFamily="34" charset="0"/>
              </a:rPr>
              <a:t>)</a:t>
            </a:r>
            <a:r>
              <a:rPr lang="es-ES" sz="1600" b="0" dirty="0">
                <a:solidFill>
                  <a:srgbClr val="0000FF"/>
                </a:solidFill>
                <a:latin typeface="Arial" panose="020B0604020202020204" pitchFamily="34" charset="0"/>
              </a:rPr>
              <a:t>.</a:t>
            </a:r>
          </a:p>
          <a:p>
            <a:pPr marL="342900" indent="-342900" algn="just">
              <a:buFont typeface="+mj-lt"/>
              <a:buAutoNum type="arabicPeriod"/>
            </a:pPr>
            <a:r>
              <a:rPr lang="es-ES" sz="1600" b="0" dirty="0">
                <a:solidFill>
                  <a:srgbClr val="0000FF"/>
                </a:solidFill>
                <a:latin typeface="Arial" panose="020B0604020202020204" pitchFamily="34" charset="0"/>
              </a:rPr>
              <a:t>– Clave 9: </a:t>
            </a:r>
            <a:r>
              <a:rPr lang="es-ES" sz="1600" b="0" u="sng" dirty="0" smtClean="0">
                <a:solidFill>
                  <a:srgbClr val="FF0066"/>
                </a:solidFill>
                <a:latin typeface="Arial" panose="020B0604020202020204" pitchFamily="34" charset="0"/>
              </a:rPr>
              <a:t>Intereses</a:t>
            </a:r>
            <a:r>
              <a:rPr lang="es-ES" sz="1600" b="0" dirty="0" smtClean="0">
                <a:solidFill>
                  <a:srgbClr val="FF0066"/>
                </a:solidFill>
                <a:latin typeface="Arial" panose="020B0604020202020204" pitchFamily="34" charset="0"/>
              </a:rPr>
              <a:t>*</a:t>
            </a:r>
            <a:r>
              <a:rPr lang="es-ES" sz="1600" b="0" dirty="0" smtClean="0">
                <a:solidFill>
                  <a:srgbClr val="0000FF"/>
                </a:solidFill>
                <a:latin typeface="Arial" panose="020B0604020202020204" pitchFamily="34" charset="0"/>
              </a:rPr>
              <a:t> </a:t>
            </a:r>
            <a:r>
              <a:rPr lang="es-ES" sz="1600" b="0" u="sng" dirty="0">
                <a:solidFill>
                  <a:srgbClr val="0000FF"/>
                </a:solidFill>
                <a:latin typeface="Arial" panose="020B0604020202020204" pitchFamily="34" charset="0"/>
              </a:rPr>
              <a:t>de</a:t>
            </a:r>
            <a:r>
              <a:rPr lang="es-ES" sz="1600" b="0" dirty="0">
                <a:solidFill>
                  <a:srgbClr val="0000FF"/>
                </a:solidFill>
                <a:latin typeface="Arial" panose="020B0604020202020204" pitchFamily="34" charset="0"/>
              </a:rPr>
              <a:t> créditos, préstamos y demás activos financieros representativos de deuda (obligaciones, bonos, etc.). </a:t>
            </a:r>
            <a:r>
              <a:rPr lang="es-ES" sz="1600" u="sng" dirty="0">
                <a:solidFill>
                  <a:schemeClr val="tx2">
                    <a:lumMod val="10000"/>
                  </a:schemeClr>
                </a:solidFill>
                <a:latin typeface="Arial" panose="020B0604020202020204" pitchFamily="34" charset="0"/>
              </a:rPr>
              <a:t>No</a:t>
            </a:r>
            <a:r>
              <a:rPr lang="es-ES" sz="1600" b="0" u="sng" dirty="0">
                <a:solidFill>
                  <a:schemeClr val="tx2">
                    <a:lumMod val="10000"/>
                  </a:schemeClr>
                </a:solidFill>
                <a:latin typeface="Arial" panose="020B0604020202020204" pitchFamily="34" charset="0"/>
              </a:rPr>
              <a:t> incluye</a:t>
            </a:r>
            <a:r>
              <a:rPr lang="es-ES" sz="1600" b="0" dirty="0">
                <a:solidFill>
                  <a:schemeClr val="tx2">
                    <a:lumMod val="10000"/>
                  </a:schemeClr>
                </a:solidFill>
                <a:latin typeface="Arial" panose="020B0604020202020204" pitchFamily="34" charset="0"/>
              </a:rPr>
              <a:t> rendimientos derivados de transmisiones/adquisiciones de estos activos financieros (</a:t>
            </a:r>
            <a:r>
              <a:rPr lang="es-ES" sz="1600" b="0" u="sng" dirty="0">
                <a:solidFill>
                  <a:schemeClr val="tx2">
                    <a:lumMod val="10000"/>
                  </a:schemeClr>
                </a:solidFill>
                <a:latin typeface="Arial" panose="020B0604020202020204" pitchFamily="34" charset="0"/>
              </a:rPr>
              <a:t>plusvalías o minusvalías</a:t>
            </a:r>
            <a:r>
              <a:rPr lang="es-ES" sz="1600" b="0" dirty="0">
                <a:solidFill>
                  <a:schemeClr val="tx2">
                    <a:lumMod val="10000"/>
                  </a:schemeClr>
                </a:solidFill>
                <a:latin typeface="Arial" panose="020B0604020202020204" pitchFamily="34" charset="0"/>
              </a:rPr>
              <a:t>).</a:t>
            </a:r>
          </a:p>
          <a:p>
            <a:pPr marL="342900" indent="-342900" algn="just">
              <a:buFont typeface="+mj-lt"/>
              <a:buAutoNum type="arabicPeriod"/>
            </a:pPr>
            <a:r>
              <a:rPr lang="es-ES" sz="1600" b="0" dirty="0">
                <a:solidFill>
                  <a:srgbClr val="0000FF"/>
                </a:solidFill>
                <a:latin typeface="Arial" panose="020B0604020202020204" pitchFamily="34" charset="0"/>
              </a:rPr>
              <a:t>– Clave 10: Rendimientos del </a:t>
            </a:r>
            <a:r>
              <a:rPr lang="es-ES" sz="1600" b="0" u="sng" dirty="0">
                <a:solidFill>
                  <a:srgbClr val="0000FF"/>
                </a:solidFill>
                <a:latin typeface="Arial" panose="020B0604020202020204" pitchFamily="34" charset="0"/>
              </a:rPr>
              <a:t>trabajo</a:t>
            </a:r>
            <a:r>
              <a:rPr lang="es-ES" sz="1600" b="0" dirty="0">
                <a:solidFill>
                  <a:srgbClr val="0000FF"/>
                </a:solidFill>
                <a:latin typeface="Arial" panose="020B0604020202020204" pitchFamily="34" charset="0"/>
              </a:rPr>
              <a:t>, </a:t>
            </a:r>
            <a:r>
              <a:rPr lang="es-ES" sz="1600" b="0" u="sng" dirty="0">
                <a:solidFill>
                  <a:srgbClr val="0000FF"/>
                </a:solidFill>
                <a:latin typeface="Arial" panose="020B0604020202020204" pitchFamily="34" charset="0"/>
              </a:rPr>
              <a:t>pensiones</a:t>
            </a:r>
            <a:r>
              <a:rPr lang="es-ES" sz="1600" b="0" dirty="0">
                <a:solidFill>
                  <a:srgbClr val="0000FF"/>
                </a:solidFill>
                <a:latin typeface="Arial" panose="020B0604020202020204" pitchFamily="34" charset="0"/>
              </a:rPr>
              <a:t> y aportaciones a fondos de pensiones y a otros sistemas de capitalización o retribución diferida, entrega de acciones u opciones sobre las mismas, etc.</a:t>
            </a:r>
          </a:p>
          <a:p>
            <a:pPr marL="342900" indent="-342900" algn="just">
              <a:buFont typeface="+mj-lt"/>
              <a:buAutoNum type="arabicPeriod"/>
            </a:pPr>
            <a:r>
              <a:rPr lang="es-ES" sz="1600" b="0" dirty="0">
                <a:solidFill>
                  <a:srgbClr val="0000FF"/>
                </a:solidFill>
                <a:latin typeface="Arial" panose="020B0604020202020204" pitchFamily="34" charset="0"/>
              </a:rPr>
              <a:t>– Clave 11: </a:t>
            </a:r>
            <a:r>
              <a:rPr lang="es-ES" sz="1600" b="0" u="sng" dirty="0">
                <a:solidFill>
                  <a:srgbClr val="0000FF"/>
                </a:solidFill>
                <a:latin typeface="Arial" panose="020B0604020202020204" pitchFamily="34" charset="0"/>
              </a:rPr>
              <a:t>Otras</a:t>
            </a:r>
            <a:r>
              <a:rPr lang="es-ES" sz="1600" b="0" dirty="0">
                <a:solidFill>
                  <a:srgbClr val="0000FF"/>
                </a:solidFill>
                <a:latin typeface="Arial" panose="020B0604020202020204" pitchFamily="34" charset="0"/>
              </a:rPr>
              <a:t> operaciones.</a:t>
            </a:r>
            <a:endParaRPr lang="es-ES" sz="1600" dirty="0">
              <a:solidFill>
                <a:srgbClr val="0000FF"/>
              </a:solidFill>
            </a:endParaRPr>
          </a:p>
        </p:txBody>
      </p:sp>
      <p:graphicFrame>
        <p:nvGraphicFramePr>
          <p:cNvPr id="4" name="Tabla 3"/>
          <p:cNvGraphicFramePr>
            <a:graphicFrameLocks noGrp="1"/>
          </p:cNvGraphicFramePr>
          <p:nvPr>
            <p:extLst>
              <p:ext uri="{D42A27DB-BD31-4B8C-83A1-F6EECF244321}">
                <p14:modId xmlns="" xmlns:p14="http://schemas.microsoft.com/office/powerpoint/2010/main" val="2265624291"/>
              </p:ext>
            </p:extLst>
          </p:nvPr>
        </p:nvGraphicFramePr>
        <p:xfrm>
          <a:off x="533400" y="6400800"/>
          <a:ext cx="8839200" cy="375249"/>
        </p:xfrm>
        <a:graphic>
          <a:graphicData uri="http://schemas.openxmlformats.org/drawingml/2006/table">
            <a:tbl>
              <a:tblPr firstRow="1" bandRow="1">
                <a:tableStyleId>{5C22544A-7EE6-4342-B048-85BDC9FD1C3A}</a:tableStyleId>
              </a:tblPr>
              <a:tblGrid>
                <a:gridCol w="3962400">
                  <a:extLst>
                    <a:ext uri="{9D8B030D-6E8A-4147-A177-3AD203B41FA5}">
                      <a16:colId xmlns="" xmlns:a16="http://schemas.microsoft.com/office/drawing/2014/main" val="2900244663"/>
                    </a:ext>
                  </a:extLst>
                </a:gridCol>
                <a:gridCol w="4876800">
                  <a:extLst>
                    <a:ext uri="{9D8B030D-6E8A-4147-A177-3AD203B41FA5}">
                      <a16:colId xmlns="" xmlns:a16="http://schemas.microsoft.com/office/drawing/2014/main" val="2424866128"/>
                    </a:ext>
                  </a:extLst>
                </a:gridCol>
              </a:tblGrid>
              <a:tr h="375249">
                <a:tc>
                  <a:txBody>
                    <a:bodyPr/>
                    <a:lstStyle/>
                    <a:p>
                      <a:r>
                        <a:rPr lang="es-ES" sz="1600" u="sng" dirty="0" smtClean="0">
                          <a:solidFill>
                            <a:srgbClr val="FFFF00"/>
                          </a:solidFill>
                          <a:latin typeface="Arial" panose="020B0604020202020204" pitchFamily="34" charset="0"/>
                        </a:rPr>
                        <a:t>Diferenciar</a:t>
                      </a:r>
                      <a:r>
                        <a:rPr lang="es-ES" sz="1600" u="none" baseline="0" dirty="0" smtClean="0">
                          <a:solidFill>
                            <a:srgbClr val="FFFF00"/>
                          </a:solidFill>
                          <a:latin typeface="Arial" panose="020B0604020202020204" pitchFamily="34" charset="0"/>
                        </a:rPr>
                        <a:t> si es </a:t>
                      </a:r>
                      <a:r>
                        <a:rPr lang="es-ES" sz="1600" u="none" dirty="0" smtClean="0">
                          <a:solidFill>
                            <a:srgbClr val="FFFF00"/>
                          </a:solidFill>
                          <a:latin typeface="Arial" panose="020B0604020202020204" pitchFamily="34" charset="0"/>
                        </a:rPr>
                        <a:t>Ingreso (I) o Pago (P) </a:t>
                      </a:r>
                      <a:endParaRPr lang="es-ES" sz="1600" u="none" dirty="0">
                        <a:solidFill>
                          <a:srgbClr val="FFFF00"/>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0000FF"/>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dirty="0" smtClean="0">
                          <a:solidFill>
                            <a:srgbClr val="0000FF"/>
                          </a:solidFill>
                        </a:rPr>
                        <a:t>El importe de la operación </a:t>
                      </a:r>
                      <a:r>
                        <a:rPr lang="es-ES" sz="1600" u="sng" dirty="0" smtClean="0">
                          <a:solidFill>
                            <a:srgbClr val="0000FF"/>
                          </a:solidFill>
                        </a:rPr>
                        <a:t>sin</a:t>
                      </a:r>
                      <a:r>
                        <a:rPr lang="es-ES" sz="1600" dirty="0" smtClean="0">
                          <a:solidFill>
                            <a:srgbClr val="0000FF"/>
                          </a:solidFill>
                        </a:rPr>
                        <a:t> incluir el </a:t>
                      </a:r>
                      <a:r>
                        <a:rPr lang="es-ES" sz="1600" u="sng" dirty="0" smtClean="0">
                          <a:solidFill>
                            <a:srgbClr val="0000FF"/>
                          </a:solidFill>
                        </a:rPr>
                        <a:t>IVA</a:t>
                      </a:r>
                      <a:r>
                        <a:rPr lang="es-ES" sz="1600" dirty="0" smtClean="0">
                          <a:solidFill>
                            <a:srgbClr val="0000FF"/>
                          </a:solidFill>
                        </a:rPr>
                        <a:t>. </a:t>
                      </a: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55125226"/>
                  </a:ext>
                </a:extLst>
              </a:tr>
            </a:tbl>
          </a:graphicData>
        </a:graphic>
      </p:graphicFrame>
    </p:spTree>
    <p:extLst>
      <p:ext uri="{BB962C8B-B14F-4D97-AF65-F5344CB8AC3E}">
        <p14:creationId xmlns="" xmlns:p14="http://schemas.microsoft.com/office/powerpoint/2010/main" val="1843211867"/>
      </p:ext>
    </p:extLst>
  </p:cSld>
  <p:clrMapOvr>
    <a:masterClrMapping/>
  </p:clrMapOvr>
  <p:transition advClick="0" advTm="0"/>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D891F31D-50DE-4633-868A-0BE9C1C6F3AA}" type="slidenum">
              <a:rPr lang="es-ES"/>
              <a:pPr>
                <a:defRPr/>
              </a:pPr>
              <a:t>478</a:t>
            </a:fld>
            <a:endParaRPr lang="es-ES" dirty="0"/>
          </a:p>
        </p:txBody>
      </p:sp>
      <p:sp>
        <p:nvSpPr>
          <p:cNvPr id="84997" name="Text Box 4"/>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r>
              <a:rPr lang="es-ES_tradnl" u="sng" dirty="0">
                <a:solidFill>
                  <a:srgbClr val="FF0000"/>
                </a:solidFill>
                <a:latin typeface="Arial" charset="0"/>
              </a:rPr>
              <a:t>Modelo </a:t>
            </a:r>
            <a:r>
              <a:rPr lang="es-ES_tradnl" u="sng" dirty="0" smtClean="0">
                <a:solidFill>
                  <a:srgbClr val="FF0000"/>
                </a:solidFill>
                <a:latin typeface="Arial" charset="0"/>
              </a:rPr>
              <a:t>232</a:t>
            </a:r>
            <a:r>
              <a:rPr lang="es-ES" dirty="0" smtClean="0">
                <a:solidFill>
                  <a:srgbClr val="FF0000"/>
                </a:solidFill>
                <a:latin typeface="Arial" charset="0"/>
              </a:rPr>
              <a:t>. </a:t>
            </a:r>
            <a:r>
              <a:rPr lang="es-ES" dirty="0">
                <a:solidFill>
                  <a:srgbClr val="FF0000"/>
                </a:solidFill>
              </a:rPr>
              <a:t>(</a:t>
            </a:r>
            <a:r>
              <a:rPr lang="es-ES" dirty="0" smtClean="0">
                <a:solidFill>
                  <a:srgbClr val="FF0000"/>
                </a:solidFill>
              </a:rPr>
              <a:t>2)   </a:t>
            </a:r>
            <a:r>
              <a:rPr lang="es-ES" dirty="0" smtClean="0">
                <a:solidFill>
                  <a:srgbClr val="000066"/>
                </a:solidFill>
                <a:latin typeface="Arial" charset="0"/>
              </a:rPr>
              <a:t>O. V. Reducciones de “PATENT-BOX”</a:t>
            </a:r>
            <a:r>
              <a:rPr lang="es-ES" dirty="0" smtClean="0">
                <a:solidFill>
                  <a:srgbClr val="000066"/>
                </a:solidFill>
              </a:rPr>
              <a:t>:</a:t>
            </a:r>
            <a:endParaRPr lang="es-ES" dirty="0">
              <a:solidFill>
                <a:srgbClr val="000066"/>
              </a:solidFill>
            </a:endParaRPr>
          </a:p>
        </p:txBody>
      </p:sp>
      <p:pic>
        <p:nvPicPr>
          <p:cNvPr id="2" name="Imagen 1"/>
          <p:cNvPicPr>
            <a:picLocks noChangeAspect="1"/>
          </p:cNvPicPr>
          <p:nvPr/>
        </p:nvPicPr>
        <p:blipFill>
          <a:blip r:embed="rId2" cstate="print"/>
          <a:stretch>
            <a:fillRect/>
          </a:stretch>
        </p:blipFill>
        <p:spPr>
          <a:xfrm>
            <a:off x="295649" y="990600"/>
            <a:ext cx="9314701" cy="4572000"/>
          </a:xfrm>
          <a:prstGeom prst="rect">
            <a:avLst/>
          </a:prstGeom>
        </p:spPr>
      </p:pic>
    </p:spTree>
    <p:extLst>
      <p:ext uri="{BB962C8B-B14F-4D97-AF65-F5344CB8AC3E}">
        <p14:creationId xmlns="" xmlns:p14="http://schemas.microsoft.com/office/powerpoint/2010/main" val="399798210"/>
      </p:ext>
    </p:extLst>
  </p:cSld>
  <p:clrMapOvr>
    <a:masterClrMapping/>
  </p:clrMapOvr>
  <p:transition advClick="0" advTm="0"/>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D891F31D-50DE-4633-868A-0BE9C1C6F3AA}" type="slidenum">
              <a:rPr lang="es-ES"/>
              <a:pPr>
                <a:defRPr/>
              </a:pPr>
              <a:t>479</a:t>
            </a:fld>
            <a:endParaRPr lang="es-ES" dirty="0"/>
          </a:p>
        </p:txBody>
      </p:sp>
      <p:sp>
        <p:nvSpPr>
          <p:cNvPr id="84997" name="Text Box 4"/>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r>
              <a:rPr lang="es-ES_tradnl" u="sng" dirty="0">
                <a:solidFill>
                  <a:srgbClr val="FF0000"/>
                </a:solidFill>
                <a:latin typeface="Arial" charset="0"/>
              </a:rPr>
              <a:t>Modelo </a:t>
            </a:r>
            <a:r>
              <a:rPr lang="es-ES_tradnl" u="sng" dirty="0" smtClean="0">
                <a:solidFill>
                  <a:srgbClr val="FF0000"/>
                </a:solidFill>
                <a:latin typeface="Arial" charset="0"/>
              </a:rPr>
              <a:t>232</a:t>
            </a:r>
            <a:r>
              <a:rPr lang="es-ES" dirty="0" smtClean="0">
                <a:solidFill>
                  <a:srgbClr val="FF0000"/>
                </a:solidFill>
                <a:latin typeface="Arial" charset="0"/>
              </a:rPr>
              <a:t>. </a:t>
            </a:r>
            <a:r>
              <a:rPr lang="es-ES" dirty="0">
                <a:solidFill>
                  <a:srgbClr val="FF0000"/>
                </a:solidFill>
              </a:rPr>
              <a:t>(</a:t>
            </a:r>
            <a:r>
              <a:rPr lang="es-ES" dirty="0" smtClean="0">
                <a:solidFill>
                  <a:srgbClr val="FF0000"/>
                </a:solidFill>
              </a:rPr>
              <a:t>3)   </a:t>
            </a:r>
            <a:r>
              <a:rPr lang="es-ES" dirty="0" smtClean="0">
                <a:solidFill>
                  <a:srgbClr val="000066"/>
                </a:solidFill>
                <a:latin typeface="Arial" charset="0"/>
              </a:rPr>
              <a:t>OPERACIONES con PARAÍSOS FISCALES</a:t>
            </a:r>
            <a:r>
              <a:rPr lang="es-ES" dirty="0" smtClean="0">
                <a:solidFill>
                  <a:srgbClr val="000066"/>
                </a:solidFill>
              </a:rPr>
              <a:t>:</a:t>
            </a:r>
            <a:endParaRPr lang="es-ES" dirty="0">
              <a:solidFill>
                <a:srgbClr val="FF0000"/>
              </a:solidFill>
            </a:endParaRPr>
          </a:p>
        </p:txBody>
      </p:sp>
      <p:pic>
        <p:nvPicPr>
          <p:cNvPr id="3" name="Imagen 2"/>
          <p:cNvPicPr>
            <a:picLocks noChangeAspect="1"/>
          </p:cNvPicPr>
          <p:nvPr/>
        </p:nvPicPr>
        <p:blipFill>
          <a:blip r:embed="rId2" cstate="print"/>
          <a:stretch>
            <a:fillRect/>
          </a:stretch>
        </p:blipFill>
        <p:spPr>
          <a:xfrm>
            <a:off x="314737" y="914400"/>
            <a:ext cx="9276526" cy="4197233"/>
          </a:xfrm>
          <a:prstGeom prst="rect">
            <a:avLst/>
          </a:prstGeom>
        </p:spPr>
      </p:pic>
    </p:spTree>
    <p:extLst>
      <p:ext uri="{BB962C8B-B14F-4D97-AF65-F5344CB8AC3E}">
        <p14:creationId xmlns="" xmlns:p14="http://schemas.microsoft.com/office/powerpoint/2010/main" val="1949829456"/>
      </p:ext>
    </p:extLst>
  </p:cSld>
  <p:clrMapOvr>
    <a:masterClrMapping/>
  </p:clrMapOvr>
  <p:transition advClick="0" advTm="0"/>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DA67F686-EEF3-417D-A3D9-40C83C638DE3}" type="slidenum">
              <a:rPr lang="es-ES">
                <a:effectLst/>
              </a:rPr>
              <a:pPr>
                <a:defRPr/>
              </a:pPr>
              <a:t>48</a:t>
            </a:fld>
            <a:endParaRPr lang="es-ES" dirty="0">
              <a:effectLst/>
            </a:endParaRPr>
          </a:p>
        </p:txBody>
      </p:sp>
      <p:graphicFrame>
        <p:nvGraphicFramePr>
          <p:cNvPr id="2" name="Tabla 1"/>
          <p:cNvGraphicFramePr>
            <a:graphicFrameLocks noGrp="1"/>
          </p:cNvGraphicFramePr>
          <p:nvPr>
            <p:extLst>
              <p:ext uri="{D42A27DB-BD31-4B8C-83A1-F6EECF244321}">
                <p14:modId xmlns="" xmlns:p14="http://schemas.microsoft.com/office/powerpoint/2010/main" val="1452763119"/>
              </p:ext>
            </p:extLst>
          </p:nvPr>
        </p:nvGraphicFramePr>
        <p:xfrm>
          <a:off x="533400" y="4572000"/>
          <a:ext cx="8763000" cy="1600200"/>
        </p:xfrm>
        <a:graphic>
          <a:graphicData uri="http://schemas.openxmlformats.org/drawingml/2006/table">
            <a:tbl>
              <a:tblPr firstRow="1" firstCol="1" lastRow="1" lastCol="1" bandRow="1" bandCol="1">
                <a:tableStyleId>{5C22544A-7EE6-4342-B048-85BDC9FD1C3A}</a:tableStyleId>
              </a:tblPr>
              <a:tblGrid>
                <a:gridCol w="8763000">
                  <a:extLst>
                    <a:ext uri="{9D8B030D-6E8A-4147-A177-3AD203B41FA5}">
                      <a16:colId xmlns="" xmlns:a16="http://schemas.microsoft.com/office/drawing/2014/main" val="3430048231"/>
                    </a:ext>
                  </a:extLst>
                </a:gridCol>
              </a:tblGrid>
              <a:tr h="1600200">
                <a:tc>
                  <a:txBody>
                    <a:bodyPr/>
                    <a:lstStyle/>
                    <a:p>
                      <a:pPr algn="ctr">
                        <a:lnSpc>
                          <a:spcPts val="1800"/>
                        </a:lnSpc>
                        <a:spcAft>
                          <a:spcPts val="0"/>
                        </a:spcAft>
                      </a:pPr>
                      <a:r>
                        <a:rPr lang="es-ES" sz="2400" u="sng" dirty="0">
                          <a:solidFill>
                            <a:srgbClr val="FFFF00"/>
                          </a:solidFill>
                          <a:effectLst/>
                        </a:rPr>
                        <a:t>Normativa contable</a:t>
                      </a:r>
                      <a:r>
                        <a:rPr lang="es-ES" sz="2400" dirty="0">
                          <a:solidFill>
                            <a:srgbClr val="FFFF00"/>
                          </a:solidFill>
                          <a:effectLst/>
                        </a:rPr>
                        <a:t>. </a:t>
                      </a:r>
                      <a:r>
                        <a:rPr lang="es-ES" sz="2400" u="sng" dirty="0">
                          <a:solidFill>
                            <a:srgbClr val="FFFF00"/>
                          </a:solidFill>
                          <a:effectLst/>
                        </a:rPr>
                        <a:t>Normas de registro y valoración</a:t>
                      </a:r>
                      <a:r>
                        <a:rPr lang="es-ES" sz="2000" dirty="0">
                          <a:effectLst/>
                        </a:rPr>
                        <a:t>:</a:t>
                      </a:r>
                      <a:endParaRPr lang="es-ES" sz="1000" dirty="0">
                        <a:effectLst/>
                      </a:endParaRPr>
                    </a:p>
                    <a:p>
                      <a:pPr algn="just">
                        <a:lnSpc>
                          <a:spcPts val="1800"/>
                        </a:lnSpc>
                        <a:spcAft>
                          <a:spcPts val="0"/>
                        </a:spcAft>
                      </a:pPr>
                      <a:r>
                        <a:rPr lang="es-ES" sz="2000" dirty="0">
                          <a:effectLst/>
                        </a:rPr>
                        <a:t> </a:t>
                      </a:r>
                      <a:endParaRPr lang="es-ES" sz="1000" dirty="0">
                        <a:effectLst/>
                      </a:endParaRPr>
                    </a:p>
                    <a:p>
                      <a:pPr marL="342900" lvl="0" indent="-342900" algn="just">
                        <a:lnSpc>
                          <a:spcPts val="1800"/>
                        </a:lnSpc>
                        <a:spcAft>
                          <a:spcPts val="0"/>
                        </a:spcAft>
                        <a:buClr>
                          <a:schemeClr val="tx1"/>
                        </a:buClr>
                        <a:buFont typeface="Wingdings" panose="05000000000000000000" pitchFamily="2" charset="2"/>
                        <a:buChar char="Ø"/>
                        <a:tabLst>
                          <a:tab pos="226695" algn="l"/>
                        </a:tabLst>
                      </a:pPr>
                      <a:r>
                        <a:rPr lang="es-ES" sz="2000" dirty="0">
                          <a:effectLst/>
                        </a:rPr>
                        <a:t>NRV 18ª del  PGC de PYMES </a:t>
                      </a:r>
                      <a:endParaRPr lang="es-ES" sz="1000" dirty="0">
                        <a:effectLst/>
                      </a:endParaRPr>
                    </a:p>
                    <a:p>
                      <a:pPr marL="228600" indent="0" algn="just">
                        <a:lnSpc>
                          <a:spcPts val="1800"/>
                        </a:lnSpc>
                        <a:spcAft>
                          <a:spcPts val="0"/>
                        </a:spcAft>
                        <a:buClr>
                          <a:schemeClr val="tx1"/>
                        </a:buClr>
                        <a:buFont typeface="Wingdings" panose="05000000000000000000" pitchFamily="2" charset="2"/>
                        <a:buNone/>
                      </a:pPr>
                      <a:r>
                        <a:rPr lang="es-ES" sz="2000" u="none" strike="noStrike" dirty="0">
                          <a:effectLst/>
                        </a:rPr>
                        <a:t> </a:t>
                      </a:r>
                      <a:endParaRPr lang="es-ES" sz="1000" dirty="0">
                        <a:effectLst/>
                      </a:endParaRPr>
                    </a:p>
                    <a:p>
                      <a:pPr marL="342900" lvl="0" indent="-342900" algn="just">
                        <a:lnSpc>
                          <a:spcPts val="1800"/>
                        </a:lnSpc>
                        <a:spcAft>
                          <a:spcPts val="0"/>
                        </a:spcAft>
                        <a:buClr>
                          <a:schemeClr val="tx1"/>
                        </a:buClr>
                        <a:buFont typeface="Wingdings" panose="05000000000000000000" pitchFamily="2" charset="2"/>
                        <a:buChar char="Ø"/>
                        <a:tabLst>
                          <a:tab pos="226695" algn="l"/>
                        </a:tabLst>
                      </a:pPr>
                      <a:r>
                        <a:rPr lang="es-ES" sz="2000" dirty="0">
                          <a:effectLst/>
                        </a:rPr>
                        <a:t>NRV 18ª del PGC </a:t>
                      </a:r>
                      <a:endParaRPr lang="es-ES" sz="100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341325653"/>
                  </a:ext>
                </a:extLst>
              </a:tr>
            </a:tbl>
          </a:graphicData>
        </a:graphic>
      </p:graphicFrame>
      <p:sp>
        <p:nvSpPr>
          <p:cNvPr id="3" name="Rectangle 2"/>
          <p:cNvSpPr>
            <a:spLocks noChangeArrowheads="1"/>
          </p:cNvSpPr>
          <p:nvPr/>
        </p:nvSpPr>
        <p:spPr bwMode="auto">
          <a:xfrm>
            <a:off x="152400" y="228600"/>
            <a:ext cx="96774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defTabSz="914400" rtl="0" eaLnBrk="0" fontAlgn="base" latinLnBrk="0" hangingPunct="0">
              <a:lnSpc>
                <a:spcPct val="100000"/>
              </a:lnSpc>
              <a:spcBef>
                <a:spcPct val="0"/>
              </a:spcBef>
              <a:spcAft>
                <a:spcPct val="0"/>
              </a:spcAft>
              <a:buClrTx/>
              <a:buSzTx/>
              <a:buFontTx/>
              <a:buNone/>
              <a:tabLst/>
            </a:pPr>
            <a:r>
              <a:rPr kumimoji="0" lang="es-ES" altLang="es-ES" b="1" i="0" u="none" strike="noStrike" cap="none" normalizeH="0" baseline="0" dirty="0" smtClean="0">
                <a:ln>
                  <a:noFill/>
                </a:ln>
                <a:latin typeface="+mn-lt"/>
                <a:ea typeface="Times New Roman" panose="02020603050405020304" pitchFamily="18" charset="0"/>
                <a:cs typeface="Times New Roman" panose="02020603050405020304" pitchFamily="18" charset="0"/>
              </a:rPr>
              <a:t>CONTABILIZACIÓN DE LAS </a:t>
            </a:r>
            <a:r>
              <a:rPr kumimoji="0" lang="es-ES" altLang="es-ES" b="1" i="0" u="none" strike="noStrike" cap="none" normalizeH="0" baseline="0" dirty="0" smtClean="0">
                <a:ln>
                  <a:noFill/>
                </a:ln>
                <a:solidFill>
                  <a:srgbClr val="FFFF00"/>
                </a:solidFill>
                <a:latin typeface="+mn-lt"/>
                <a:ea typeface="Times New Roman" panose="02020603050405020304" pitchFamily="18" charset="0"/>
                <a:cs typeface="Times New Roman" panose="02020603050405020304" pitchFamily="18" charset="0"/>
              </a:rPr>
              <a:t>SUBVENCIONES </a:t>
            </a:r>
            <a:r>
              <a:rPr kumimoji="0" lang="es-ES" altLang="es-ES" b="1" i="0" u="none" strike="noStrike" cap="none" normalizeH="0" baseline="0" dirty="0" smtClean="0">
                <a:ln>
                  <a:noFill/>
                </a:ln>
                <a:latin typeface="+mn-lt"/>
                <a:ea typeface="Times New Roman" panose="02020603050405020304" pitchFamily="18" charset="0"/>
                <a:cs typeface="Times New Roman" panose="02020603050405020304" pitchFamily="18" charset="0"/>
              </a:rPr>
              <a:t>Y TRATAMIENTO EN EL IS</a:t>
            </a:r>
            <a:endParaRPr kumimoji="0" lang="es-ES" altLang="es-ES" sz="1800" b="0" i="0" u="none" strike="noStrike" cap="none" normalizeH="0" baseline="0" dirty="0" smtClean="0">
              <a:ln>
                <a:noFill/>
              </a:ln>
              <a:latin typeface="+mn-lt"/>
            </a:endParaRPr>
          </a:p>
        </p:txBody>
      </p:sp>
      <p:sp>
        <p:nvSpPr>
          <p:cNvPr id="5" name="Text Box 1"/>
          <p:cNvSpPr txBox="1">
            <a:spLocks noChangeArrowheads="1"/>
          </p:cNvSpPr>
          <p:nvPr/>
        </p:nvSpPr>
        <p:spPr bwMode="auto">
          <a:xfrm>
            <a:off x="914400" y="1447800"/>
            <a:ext cx="7848600" cy="1219200"/>
          </a:xfrm>
          <a:prstGeom prst="rect">
            <a:avLst/>
          </a:prstGeom>
          <a:solidFill>
            <a:srgbClr val="FFFFFF"/>
          </a:solidFill>
          <a:ln w="9525">
            <a:solidFill>
              <a:srgbClr val="000000"/>
            </a:solidFill>
            <a:miter lim="800000"/>
            <a:headEnd/>
            <a:tailEnd/>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ES_tradnl" altLang="es-ES" sz="5400" b="1" i="0" u="none" strike="noStrike" cap="none" normalizeH="0" baseline="0" dirty="0" smtClean="0">
                <a:ln>
                  <a:noFill/>
                </a:ln>
                <a:solidFill>
                  <a:srgbClr val="FF3399"/>
                </a:solidFill>
                <a:latin typeface="+mn-lt"/>
                <a:ea typeface="Times New Roman" panose="02020603050405020304" pitchFamily="18" charset="0"/>
                <a:cs typeface="Times New Roman" panose="02020603050405020304" pitchFamily="18" charset="0"/>
              </a:rPr>
              <a:t>SUBVENCIONES</a:t>
            </a:r>
            <a:endParaRPr kumimoji="0" lang="es-ES_tradnl" altLang="es-ES" sz="5400" b="0" i="0" u="none" strike="noStrike" cap="none" normalizeH="0" baseline="0" dirty="0" smtClean="0">
              <a:ln>
                <a:noFill/>
              </a:ln>
              <a:solidFill>
                <a:srgbClr val="FF3399"/>
              </a:solidFill>
              <a:latin typeface="+mn-lt"/>
            </a:endParaRPr>
          </a:p>
        </p:txBody>
      </p:sp>
      <p:graphicFrame>
        <p:nvGraphicFramePr>
          <p:cNvPr id="6" name="Tabla 4"/>
          <p:cNvGraphicFramePr>
            <a:graphicFrameLocks noGrp="1"/>
          </p:cNvGraphicFramePr>
          <p:nvPr>
            <p:extLst>
              <p:ext uri="{D42A27DB-BD31-4B8C-83A1-F6EECF244321}">
                <p14:modId xmlns="" xmlns:p14="http://schemas.microsoft.com/office/powerpoint/2010/main" val="3906581907"/>
              </p:ext>
            </p:extLst>
          </p:nvPr>
        </p:nvGraphicFramePr>
        <p:xfrm>
          <a:off x="228600" y="3200400"/>
          <a:ext cx="9296400" cy="1066800"/>
        </p:xfrm>
        <a:graphic>
          <a:graphicData uri="http://schemas.openxmlformats.org/drawingml/2006/table">
            <a:tbl>
              <a:tblPr>
                <a:tableStyleId>{5C22544A-7EE6-4342-B048-85BDC9FD1C3A}</a:tableStyleId>
              </a:tblPr>
              <a:tblGrid>
                <a:gridCol w="9296400">
                  <a:extLst>
                    <a:ext uri="{9D8B030D-6E8A-4147-A177-3AD203B41FA5}">
                      <a16:colId xmlns="" xmlns:a16="http://schemas.microsoft.com/office/drawing/2014/main" val="1445153703"/>
                    </a:ext>
                  </a:extLst>
                </a:gridCol>
              </a:tblGrid>
              <a:tr h="1066800">
                <a:tc>
                  <a:txBody>
                    <a:bodyPr/>
                    <a:lstStyle/>
                    <a:p>
                      <a:pPr marL="0" marR="0" lvl="0" indent="0" algn="ctr" defTabSz="914400" rtl="0" eaLnBrk="0" fontAlgn="base" latinLnBrk="0" hangingPunct="0">
                        <a:lnSpc>
                          <a:spcPct val="100000"/>
                        </a:lnSpc>
                        <a:spcBef>
                          <a:spcPct val="0"/>
                        </a:spcBef>
                        <a:spcAft>
                          <a:spcPct val="0"/>
                        </a:spcAft>
                        <a:buClrTx/>
                        <a:buSzTx/>
                        <a:buFontTx/>
                        <a:buNone/>
                        <a:tabLst>
                          <a:tab pos="2330450" algn="l"/>
                        </a:tabLst>
                      </a:pPr>
                      <a:r>
                        <a:rPr kumimoji="0" lang="es-ES" altLang="es-ES" sz="2400" b="1" i="0" u="sng" strike="noStrike" cap="none" normalizeH="0" baseline="0" dirty="0" smtClean="0">
                          <a:ln>
                            <a:noFill/>
                          </a:ln>
                          <a:solidFill>
                            <a:schemeClr val="tx1"/>
                          </a:solidFill>
                          <a:effectLst/>
                          <a:ea typeface="Times New Roman" panose="02020603050405020304" pitchFamily="18" charset="0"/>
                        </a:rPr>
                        <a:t>DIFERENCIAS ENTRE CRITERIO CONTABLE Y FISCAL:</a:t>
                      </a:r>
                      <a:r>
                        <a:rPr kumimoji="0" lang="es-ES" altLang="es-ES" sz="2400" b="1" i="0" u="none" strike="noStrike" cap="none" normalizeH="0" baseline="0" dirty="0" smtClean="0">
                          <a:ln>
                            <a:noFill/>
                          </a:ln>
                          <a:solidFill>
                            <a:schemeClr val="tx1"/>
                          </a:solidFill>
                          <a:effectLst/>
                          <a:ea typeface="Times New Roman" panose="02020603050405020304" pitchFamily="18" charset="0"/>
                        </a:rPr>
                        <a:t> </a:t>
                      </a:r>
                    </a:p>
                    <a:p>
                      <a:pPr marL="0" marR="0" lvl="0" indent="0" algn="ctr" defTabSz="914400" rtl="0" eaLnBrk="0" fontAlgn="base" latinLnBrk="0" hangingPunct="0">
                        <a:lnSpc>
                          <a:spcPct val="100000"/>
                        </a:lnSpc>
                        <a:spcBef>
                          <a:spcPct val="0"/>
                        </a:spcBef>
                        <a:spcAft>
                          <a:spcPct val="0"/>
                        </a:spcAft>
                        <a:buClrTx/>
                        <a:buSzTx/>
                        <a:buFontTx/>
                        <a:buNone/>
                        <a:tabLst>
                          <a:tab pos="2330450" algn="l"/>
                        </a:tabLst>
                      </a:pPr>
                      <a:endParaRPr kumimoji="0" lang="es-ES" altLang="es-ES" sz="800" b="1" i="0" u="none" strike="noStrike" cap="none" normalizeH="0" baseline="0" dirty="0" smtClean="0">
                        <a:ln>
                          <a:noFill/>
                        </a:ln>
                        <a:solidFill>
                          <a:schemeClr val="tx1"/>
                        </a:solidFill>
                        <a:effectLst/>
                        <a:ea typeface="Times New Roman" panose="02020603050405020304" pitchFamily="18" charset="0"/>
                      </a:endParaRP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ü"/>
                        <a:tabLst>
                          <a:tab pos="2330450" algn="l"/>
                        </a:tabLst>
                      </a:pPr>
                      <a:r>
                        <a:rPr kumimoji="0" lang="es-ES" altLang="es-ES" sz="1800" b="1" i="0" u="sng" strike="noStrike" cap="none" normalizeH="0" baseline="0" dirty="0" smtClean="0">
                          <a:ln>
                            <a:noFill/>
                          </a:ln>
                          <a:solidFill>
                            <a:srgbClr val="FFFF00"/>
                          </a:solidFill>
                          <a:effectLst/>
                          <a:ea typeface="Times New Roman" panose="02020603050405020304" pitchFamily="18" charset="0"/>
                        </a:rPr>
                        <a:t>No</a:t>
                      </a:r>
                      <a:r>
                        <a:rPr kumimoji="0" lang="es-ES" altLang="es-ES" sz="1800" b="1" i="0" u="none" strike="noStrike" cap="none" normalizeH="0" baseline="0" dirty="0" smtClean="0">
                          <a:ln>
                            <a:noFill/>
                          </a:ln>
                          <a:solidFill>
                            <a:srgbClr val="FFFF00"/>
                          </a:solidFill>
                          <a:effectLst/>
                          <a:ea typeface="Times New Roman" panose="02020603050405020304" pitchFamily="18" charset="0"/>
                        </a:rPr>
                        <a:t> hay</a:t>
                      </a:r>
                      <a:r>
                        <a:rPr kumimoji="0" lang="es-ES" altLang="es-ES" sz="1800" b="1" i="0" u="none" strike="noStrike" cap="none" normalizeH="0" baseline="0" dirty="0" smtClean="0">
                          <a:ln>
                            <a:noFill/>
                          </a:ln>
                          <a:solidFill>
                            <a:schemeClr val="tx1"/>
                          </a:solidFill>
                          <a:effectLst/>
                          <a:ea typeface="Times New Roman" panose="02020603050405020304" pitchFamily="18" charset="0"/>
                        </a:rPr>
                        <a:t>, no dice nada la LIS (lo que diga la contabilidad; arts. 10.3, 120 y 131 LIS)</a:t>
                      </a:r>
                      <a:endParaRPr lang="es-ES" sz="18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CC"/>
                    </a:solidFill>
                  </a:tcPr>
                </a:tc>
                <a:extLst>
                  <a:ext uri="{0D108BD9-81ED-4DB2-BD59-A6C34878D82A}">
                    <a16:rowId xmlns="" xmlns:a16="http://schemas.microsoft.com/office/drawing/2014/main" val="599215740"/>
                  </a:ext>
                </a:extLst>
              </a:tr>
            </a:tbl>
          </a:graphicData>
        </a:graphic>
      </p:graphicFrame>
    </p:spTree>
    <p:extLst>
      <p:ext uri="{BB962C8B-B14F-4D97-AF65-F5344CB8AC3E}">
        <p14:creationId xmlns="" xmlns:p14="http://schemas.microsoft.com/office/powerpoint/2010/main" val="4259620653"/>
      </p:ext>
    </p:extLst>
  </p:cSld>
  <p:clrMapOvr>
    <a:masterClrMapping/>
  </p:clrMapOvr>
  <p:transition advClick="0" advTm="0"/>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D891F31D-50DE-4633-868A-0BE9C1C6F3AA}" type="slidenum">
              <a:rPr lang="es-ES"/>
              <a:pPr>
                <a:defRPr/>
              </a:pPr>
              <a:t>480</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824685054"/>
              </p:ext>
            </p:extLst>
          </p:nvPr>
        </p:nvGraphicFramePr>
        <p:xfrm>
          <a:off x="152400" y="59018"/>
          <a:ext cx="9601200" cy="4512982"/>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1415783099"/>
                    </a:ext>
                  </a:extLst>
                </a:gridCol>
                <a:gridCol w="6248400">
                  <a:extLst>
                    <a:ext uri="{9D8B030D-6E8A-4147-A177-3AD203B41FA5}">
                      <a16:colId xmlns="" xmlns:a16="http://schemas.microsoft.com/office/drawing/2014/main" val="3449216509"/>
                    </a:ext>
                  </a:extLst>
                </a:gridCol>
                <a:gridCol w="1371600">
                  <a:extLst>
                    <a:ext uri="{9D8B030D-6E8A-4147-A177-3AD203B41FA5}">
                      <a16:colId xmlns="" xmlns:a16="http://schemas.microsoft.com/office/drawing/2014/main" val="3971331853"/>
                    </a:ext>
                  </a:extLst>
                </a:gridCol>
              </a:tblGrid>
              <a:tr h="355586">
                <a:tc>
                  <a:txBody>
                    <a:bodyPr/>
                    <a:lstStyle/>
                    <a:p>
                      <a:pPr marL="342900" indent="-342900">
                        <a:buFont typeface="Wingdings" panose="05000000000000000000" pitchFamily="2" charset="2"/>
                        <a:buChar char="q"/>
                      </a:pPr>
                      <a:r>
                        <a:rPr lang="es-ES" dirty="0" smtClean="0"/>
                        <a:t>CASOS</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dirty="0" smtClean="0"/>
                        <a:t>Se dé alguna de las siguientes</a:t>
                      </a:r>
                      <a:r>
                        <a:rPr lang="es-ES" baseline="0" dirty="0" smtClean="0"/>
                        <a:t> </a:t>
                      </a:r>
                      <a:r>
                        <a:rPr lang="es-ES" dirty="0" smtClean="0"/>
                        <a:t>circunstancias:</a:t>
                      </a:r>
                      <a:endParaRPr lang="es-ES"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dirty="0" smtClean="0"/>
                        <a:t>M-232</a:t>
                      </a:r>
                      <a:endParaRPr lang="es-ES"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3355713462"/>
                  </a:ext>
                </a:extLst>
              </a:tr>
              <a:tr h="718222">
                <a:tc>
                  <a:txBody>
                    <a:bodyPr/>
                    <a:lstStyle/>
                    <a:p>
                      <a:pPr marL="342900" indent="-342900">
                        <a:buFont typeface="Wingdings" panose="05000000000000000000" pitchFamily="2" charset="2"/>
                        <a:buChar char="q"/>
                      </a:pPr>
                      <a:r>
                        <a:rPr lang="es-ES" sz="1800" b="1" i="0" u="none" strike="noStrike" kern="1200" baseline="0" dirty="0" smtClean="0">
                          <a:solidFill>
                            <a:schemeClr val="tx1"/>
                          </a:solidFill>
                          <a:latin typeface="+mn-lt"/>
                          <a:ea typeface="+mn-ea"/>
                          <a:cs typeface="+mn-cs"/>
                        </a:rPr>
                        <a:t>O.V. con </a:t>
                      </a:r>
                      <a:r>
                        <a:rPr lang="es-ES" sz="1800" b="1" i="0" u="sng" strike="noStrike" kern="1200" baseline="0" dirty="0" smtClean="0">
                          <a:solidFill>
                            <a:srgbClr val="FFFF00"/>
                          </a:solidFill>
                          <a:latin typeface="+mn-lt"/>
                          <a:ea typeface="+mn-ea"/>
                          <a:cs typeface="+mn-cs"/>
                        </a:rPr>
                        <a:t>misma</a:t>
                      </a:r>
                      <a:r>
                        <a:rPr lang="es-ES" sz="1800" b="1" i="0" u="none" strike="noStrike" kern="1200" baseline="0" dirty="0" smtClean="0">
                          <a:solidFill>
                            <a:srgbClr val="FFFF00"/>
                          </a:solidFill>
                          <a:latin typeface="+mn-lt"/>
                          <a:ea typeface="+mn-ea"/>
                          <a:cs typeface="+mn-cs"/>
                        </a:rPr>
                        <a:t> persona</a:t>
                      </a:r>
                      <a:endParaRPr lang="es-ES"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1" i="0" u="none" strike="noStrike" kern="1200" baseline="0" dirty="0" smtClean="0">
                          <a:solidFill>
                            <a:srgbClr val="0000FF"/>
                          </a:solidFill>
                          <a:latin typeface="+mn-lt"/>
                          <a:ea typeface="+mn-ea"/>
                          <a:cs typeface="+mn-cs"/>
                        </a:rPr>
                        <a:t>∑ del conjunto de operaciones</a:t>
                      </a: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&gt; 250.000 €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SÍ</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830634505"/>
                  </a:ext>
                </a:extLst>
              </a:tr>
              <a:tr h="579120">
                <a:tc rowSpan="2">
                  <a:txBody>
                    <a:bodyPr/>
                    <a:lstStyle/>
                    <a:p>
                      <a:pPr marL="342900" indent="-342900">
                        <a:buFont typeface="Wingdings" panose="05000000000000000000" pitchFamily="2" charset="2"/>
                        <a:buChar char="q"/>
                      </a:pPr>
                      <a:r>
                        <a:rPr lang="es-ES" sz="1800" b="1" i="0" u="none" strike="noStrike" kern="1200" baseline="0" dirty="0" smtClean="0">
                          <a:solidFill>
                            <a:srgbClr val="FFFF00"/>
                          </a:solidFill>
                          <a:latin typeface="+mn-lt"/>
                          <a:ea typeface="+mn-ea"/>
                          <a:cs typeface="+mn-cs"/>
                        </a:rPr>
                        <a:t>O.V.  del </a:t>
                      </a:r>
                      <a:r>
                        <a:rPr lang="es-ES" sz="1800" b="1" i="0" u="sng" strike="noStrike" kern="1200" baseline="0" dirty="0" smtClean="0">
                          <a:solidFill>
                            <a:srgbClr val="FFFF00"/>
                          </a:solidFill>
                          <a:latin typeface="+mn-lt"/>
                          <a:ea typeface="+mn-ea"/>
                          <a:cs typeface="+mn-cs"/>
                        </a:rPr>
                        <a:t>mismo tipo y método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 del conjunto de operaciones </a:t>
                      </a:r>
                      <a:r>
                        <a:rPr lang="es-ES" sz="1600" b="0" i="0" u="sng" strike="noStrike" kern="1200" baseline="0" dirty="0" smtClean="0">
                          <a:solidFill>
                            <a:srgbClr val="0000FF"/>
                          </a:solidFill>
                          <a:latin typeface="+mn-lt"/>
                          <a:ea typeface="+mn-ea"/>
                          <a:cs typeface="+mn-cs"/>
                        </a:rPr>
                        <a:t>del mismo tipo y que utilicen el mismo método de valoración</a:t>
                      </a: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&gt; 50% INCN.</a:t>
                      </a:r>
                      <a:r>
                        <a:rPr lang="es-ES" sz="1600" b="1" i="0" u="none" strike="noStrike" kern="1200" baseline="0" dirty="0" smtClean="0">
                          <a:solidFill>
                            <a:srgbClr val="0000FF"/>
                          </a:solidFill>
                          <a:latin typeface="+mn-lt"/>
                          <a:ea typeface="+mn-ea"/>
                          <a:cs typeface="+mn-cs"/>
                        </a:rPr>
                        <a:t> </a:t>
                      </a:r>
                      <a:r>
                        <a:rPr lang="es-ES" sz="1600" b="0" i="0" u="none" strike="noStrike" kern="1200" baseline="0" dirty="0" smtClean="0">
                          <a:solidFill>
                            <a:srgbClr val="0000FF"/>
                          </a:solidFill>
                          <a:latin typeface="+mn-lt"/>
                          <a:ea typeface="+mn-ea"/>
                          <a:cs typeface="+mn-cs"/>
                        </a:rPr>
                        <a:t>  </a:t>
                      </a:r>
                      <a:endParaRPr lang="es-ES" sz="16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r>
                        <a:rPr lang="es-ES" sz="1600" b="1" dirty="0" smtClean="0">
                          <a:solidFill>
                            <a:srgbClr val="FF0000"/>
                          </a:solidFill>
                        </a:rPr>
                        <a:t>SÍ</a:t>
                      </a:r>
                      <a:endParaRPr lang="es-ES" sz="16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2"/>
                  </a:ext>
                </a:extLst>
              </a:tr>
              <a:tr h="320040">
                <a:tc vMerge="1">
                  <a:txBody>
                    <a:bodyPr/>
                    <a:lstStyle/>
                    <a:p>
                      <a:endParaRPr lang="es-ES_tradnl"/>
                    </a:p>
                  </a:txBody>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 del conjunto de operaciones </a:t>
                      </a:r>
                      <a:r>
                        <a:rPr lang="es-ES" sz="1600" b="0" i="0" u="sng" strike="noStrike" kern="1200" baseline="0" dirty="0" smtClean="0">
                          <a:solidFill>
                            <a:srgbClr val="0000FF"/>
                          </a:solidFill>
                          <a:latin typeface="+mn-lt"/>
                          <a:ea typeface="+mn-ea"/>
                          <a:cs typeface="+mn-cs"/>
                        </a:rPr>
                        <a:t>del mismo tipo y que utilicen el mismo método de valoración</a:t>
                      </a:r>
                      <a:r>
                        <a:rPr lang="es-ES" sz="1600" b="0"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 50% INCN.</a:t>
                      </a:r>
                      <a:r>
                        <a:rPr lang="es-ES" sz="1600" b="1" i="0" u="none" strike="noStrike" kern="1200" baseline="0" dirty="0" smtClean="0">
                          <a:solidFill>
                            <a:srgbClr val="0000FF"/>
                          </a:solidFill>
                          <a:latin typeface="+mn-lt"/>
                          <a:ea typeface="+mn-ea"/>
                          <a:cs typeface="+mn-cs"/>
                        </a:rPr>
                        <a:t> </a:t>
                      </a:r>
                      <a:endParaRPr lang="es-ES" sz="16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dirty="0" smtClean="0">
                          <a:solidFill>
                            <a:srgbClr val="000066"/>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3"/>
                  </a:ext>
                </a:extLst>
              </a:tr>
              <a:tr h="381000">
                <a:tc rowSpan="2">
                  <a:txBody>
                    <a:bodyPr/>
                    <a:lstStyle/>
                    <a:p>
                      <a:pPr marL="342900" indent="-342900">
                        <a:buFont typeface="Wingdings" panose="05000000000000000000" pitchFamily="2" charset="2"/>
                        <a:buChar char="q"/>
                      </a:pPr>
                      <a:r>
                        <a:rPr lang="es-ES" sz="1800" b="1" i="0" u="none" strike="noStrike" kern="1200" baseline="0" dirty="0" smtClean="0">
                          <a:solidFill>
                            <a:srgbClr val="FFFF00"/>
                          </a:solidFill>
                          <a:latin typeface="+mn-lt"/>
                          <a:ea typeface="+mn-ea"/>
                          <a:cs typeface="+mn-cs"/>
                        </a:rPr>
                        <a:t>O.V. </a:t>
                      </a:r>
                      <a:r>
                        <a:rPr lang="es-ES" sz="1800" b="1" i="0" u="sng" strike="noStrike" kern="1200" baseline="0" dirty="0" smtClean="0">
                          <a:solidFill>
                            <a:srgbClr val="FFFF00"/>
                          </a:solidFill>
                          <a:latin typeface="+mn-lt"/>
                          <a:ea typeface="+mn-ea"/>
                          <a:cs typeface="+mn-cs"/>
                        </a:rPr>
                        <a:t>específicas*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342900" indent="-342900">
                        <a:buFont typeface="Wingdings" panose="05000000000000000000" pitchFamily="2" charset="2"/>
                        <a:buChar char="ü"/>
                      </a:pPr>
                      <a:r>
                        <a:rPr lang="es-ES" sz="1600" b="1" i="0" u="none" strike="noStrike" kern="1200" baseline="0" dirty="0" smtClean="0">
                          <a:solidFill>
                            <a:srgbClr val="0000FF"/>
                          </a:solidFill>
                          <a:latin typeface="+mn-lt"/>
                          <a:ea typeface="+mn-ea"/>
                          <a:cs typeface="+mn-cs"/>
                        </a:rPr>
                        <a:t>∑</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operaciones </a:t>
                      </a:r>
                      <a:r>
                        <a:rPr lang="es-ES" sz="1600" b="1" i="0" u="sng" strike="noStrike" kern="1200" baseline="0" dirty="0" smtClean="0">
                          <a:solidFill>
                            <a:srgbClr val="0000FF"/>
                          </a:solidFill>
                          <a:latin typeface="+mn-lt"/>
                          <a:ea typeface="+mn-ea"/>
                          <a:cs typeface="+mn-cs"/>
                        </a:rPr>
                        <a:t>específicas</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del </a:t>
                      </a:r>
                      <a:r>
                        <a:rPr lang="es-ES" sz="1600" b="1" i="0" u="sng" strike="noStrike" kern="1200" baseline="0" dirty="0" smtClean="0">
                          <a:solidFill>
                            <a:srgbClr val="0000FF"/>
                          </a:solidFill>
                          <a:latin typeface="+mn-lt"/>
                          <a:ea typeface="+mn-ea"/>
                          <a:cs typeface="+mn-cs"/>
                        </a:rPr>
                        <a:t>mismo tipo</a:t>
                      </a:r>
                      <a:r>
                        <a:rPr lang="es-ES" sz="1600" b="1"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&gt; 100.000 €</a:t>
                      </a:r>
                      <a:r>
                        <a:rPr lang="es-ES" sz="1600" b="0" i="0" u="none" strike="noStrike" kern="1200" baseline="0" dirty="0" smtClean="0">
                          <a:solidFill>
                            <a:srgbClr val="0000FF"/>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r>
                        <a:rPr lang="es-ES" sz="1600" b="1" dirty="0" smtClean="0">
                          <a:solidFill>
                            <a:srgbClr val="FF0000"/>
                          </a:solidFill>
                        </a:rPr>
                        <a:t>SÍ</a:t>
                      </a:r>
                      <a:endParaRPr lang="es-ES" sz="16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390788954"/>
                  </a:ext>
                </a:extLst>
              </a:tr>
              <a:tr h="38100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1" i="0" u="none" strike="noStrike" kern="1200" baseline="0" dirty="0" smtClean="0">
                          <a:solidFill>
                            <a:srgbClr val="0000FF"/>
                          </a:solidFill>
                          <a:latin typeface="+mn-lt"/>
                          <a:ea typeface="+mn-ea"/>
                          <a:cs typeface="+mn-cs"/>
                        </a:rPr>
                        <a:t>∑</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operaciones </a:t>
                      </a:r>
                      <a:r>
                        <a:rPr lang="es-ES" sz="1600" b="1" i="0" u="sng" strike="noStrike" kern="1200" baseline="0" dirty="0" smtClean="0">
                          <a:solidFill>
                            <a:srgbClr val="0000FF"/>
                          </a:solidFill>
                          <a:latin typeface="+mn-lt"/>
                          <a:ea typeface="+mn-ea"/>
                          <a:cs typeface="+mn-cs"/>
                        </a:rPr>
                        <a:t>específicas</a:t>
                      </a:r>
                      <a:r>
                        <a:rPr lang="es-ES" sz="1600" b="0" i="0" u="none" strike="noStrike" kern="1200" baseline="0" dirty="0" smtClean="0">
                          <a:solidFill>
                            <a:srgbClr val="0000FF"/>
                          </a:solidFill>
                          <a:latin typeface="+mn-lt"/>
                          <a:ea typeface="+mn-ea"/>
                          <a:cs typeface="+mn-cs"/>
                        </a:rPr>
                        <a:t> </a:t>
                      </a:r>
                      <a:r>
                        <a:rPr lang="es-ES" sz="1600" b="0" i="0" u="sng" strike="noStrike" kern="1200" baseline="0" dirty="0" smtClean="0">
                          <a:solidFill>
                            <a:srgbClr val="0000FF"/>
                          </a:solidFill>
                          <a:latin typeface="+mn-lt"/>
                          <a:ea typeface="+mn-ea"/>
                          <a:cs typeface="+mn-cs"/>
                        </a:rPr>
                        <a:t>del </a:t>
                      </a:r>
                      <a:r>
                        <a:rPr lang="es-ES" sz="1600" b="1" i="0" u="sng" strike="noStrike" kern="1200" baseline="0" dirty="0" smtClean="0">
                          <a:solidFill>
                            <a:srgbClr val="0000FF"/>
                          </a:solidFill>
                          <a:latin typeface="+mn-lt"/>
                          <a:ea typeface="+mn-ea"/>
                          <a:cs typeface="+mn-cs"/>
                        </a:rPr>
                        <a:t>mismo tipo</a:t>
                      </a:r>
                      <a:r>
                        <a:rPr lang="es-ES" sz="1600" b="1" i="0" u="none" strike="noStrike" kern="1200" baseline="0" dirty="0" smtClean="0">
                          <a:solidFill>
                            <a:srgbClr val="0000FF"/>
                          </a:solidFill>
                          <a:latin typeface="+mn-lt"/>
                          <a:ea typeface="+mn-ea"/>
                          <a:cs typeface="+mn-cs"/>
                        </a:rPr>
                        <a:t>* </a:t>
                      </a:r>
                      <a:r>
                        <a:rPr lang="es-ES" sz="1600" b="1" i="0" u="none" strike="noStrike" kern="1200" baseline="0" dirty="0" smtClean="0">
                          <a:solidFill>
                            <a:srgbClr val="FF0000"/>
                          </a:solidFill>
                          <a:latin typeface="+mn-lt"/>
                          <a:ea typeface="+mn-ea"/>
                          <a:cs typeface="+mn-cs"/>
                        </a:rPr>
                        <a:t>≤ 100.000 €</a:t>
                      </a:r>
                      <a:r>
                        <a:rPr lang="es-ES" sz="1600" b="0" i="0" u="none" strike="noStrike" kern="1200" baseline="0" dirty="0" smtClean="0">
                          <a:solidFill>
                            <a:srgbClr val="0000FF"/>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algn="ctr"/>
                      <a:r>
                        <a:rPr lang="es-ES" sz="1600" b="1" dirty="0" smtClean="0">
                          <a:solidFill>
                            <a:srgbClr val="000066"/>
                          </a:solidFill>
                        </a:rPr>
                        <a:t>NO</a:t>
                      </a:r>
                      <a:endParaRPr lang="es-ES" sz="16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3115413044"/>
                  </a:ext>
                </a:extLst>
              </a:tr>
              <a:tr h="592643">
                <a:tc>
                  <a:txBody>
                    <a:bodyPr/>
                    <a:lstStyle/>
                    <a:p>
                      <a:pPr marL="342900" indent="-342900">
                        <a:buFont typeface="Wingdings" panose="05000000000000000000" pitchFamily="2" charset="2"/>
                        <a:buChar char="q"/>
                      </a:pPr>
                      <a:r>
                        <a:rPr lang="es-ES" b="1" dirty="0" smtClean="0">
                          <a:solidFill>
                            <a:srgbClr val="FFFF00"/>
                          </a:solidFill>
                        </a:rPr>
                        <a:t>O.V. </a:t>
                      </a:r>
                      <a:r>
                        <a:rPr lang="es-ES" sz="1600" b="1" dirty="0" smtClean="0">
                          <a:solidFill>
                            <a:srgbClr val="FFFF00"/>
                          </a:solidFill>
                        </a:rPr>
                        <a:t>“</a:t>
                      </a:r>
                      <a:r>
                        <a:rPr lang="es-ES" sz="1600" b="1" dirty="0" err="1" smtClean="0">
                          <a:solidFill>
                            <a:srgbClr val="FFFF00"/>
                          </a:solidFill>
                        </a:rPr>
                        <a:t>Patent</a:t>
                      </a:r>
                      <a:r>
                        <a:rPr lang="es-ES" sz="1600" b="1" dirty="0" smtClean="0">
                          <a:solidFill>
                            <a:srgbClr val="FFFF00"/>
                          </a:solidFill>
                        </a:rPr>
                        <a:t>-Box”</a:t>
                      </a:r>
                      <a:endParaRPr lang="es-ES" sz="16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Reducción del artículo 23 LIS, “</a:t>
                      </a:r>
                      <a:r>
                        <a:rPr lang="es-ES" sz="1600" b="0" i="0" u="none" strike="noStrike" kern="1200" baseline="0" dirty="0" err="1" smtClean="0">
                          <a:solidFill>
                            <a:srgbClr val="0000FF"/>
                          </a:solidFill>
                          <a:latin typeface="+mn-lt"/>
                          <a:ea typeface="+mn-ea"/>
                          <a:cs typeface="+mn-cs"/>
                        </a:rPr>
                        <a:t>patent</a:t>
                      </a:r>
                      <a:r>
                        <a:rPr lang="es-ES" sz="1600" b="0" i="0" u="none" strike="noStrike" kern="1200" baseline="0" dirty="0" smtClean="0">
                          <a:solidFill>
                            <a:srgbClr val="0000FF"/>
                          </a:solidFill>
                          <a:latin typeface="+mn-lt"/>
                          <a:ea typeface="+mn-ea"/>
                          <a:cs typeface="+mn-cs"/>
                        </a:rPr>
                        <a:t>-box” con personas o entidades vinculadas.</a:t>
                      </a:r>
                      <a:endParaRPr lang="es-ES" sz="1600" b="1"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FF0000"/>
                          </a:solidFill>
                        </a:rPr>
                        <a:t>SÍ</a:t>
                      </a:r>
                      <a:endParaRPr lang="es-ES" sz="16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925511775"/>
                  </a:ext>
                </a:extLst>
              </a:tr>
              <a:tr h="702982">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 b="1" dirty="0" smtClean="0">
                          <a:solidFill>
                            <a:srgbClr val="FFFF00"/>
                          </a:solidFill>
                        </a:rPr>
                        <a:t>Paraísos</a:t>
                      </a:r>
                      <a:r>
                        <a:rPr lang="es-ES" b="1" baseline="0" dirty="0" smtClean="0">
                          <a:solidFill>
                            <a:srgbClr val="FFFF00"/>
                          </a:solidFill>
                        </a:rPr>
                        <a:t> Fiscales</a:t>
                      </a:r>
                      <a:endParaRPr lang="es-ES"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marL="342900" indent="-342900">
                        <a:buFont typeface="Wingdings" panose="05000000000000000000" pitchFamily="2" charset="2"/>
                        <a:buChar char="ü"/>
                      </a:pPr>
                      <a:r>
                        <a:rPr lang="es-ES" sz="1600" b="0" i="0" u="sng" strike="noStrike" kern="1200" baseline="0" dirty="0" smtClean="0">
                          <a:solidFill>
                            <a:srgbClr val="0000FF"/>
                          </a:solidFill>
                          <a:latin typeface="+mn-lt"/>
                          <a:ea typeface="+mn-ea"/>
                          <a:cs typeface="+mn-cs"/>
                        </a:rPr>
                        <a:t>realice operaciones</a:t>
                      </a:r>
                      <a:r>
                        <a:rPr lang="es-ES" sz="1600" b="0" i="0" u="none" strike="noStrike" kern="1200" baseline="0" dirty="0" smtClean="0">
                          <a:solidFill>
                            <a:srgbClr val="0000FF"/>
                          </a:solidFill>
                          <a:latin typeface="+mn-lt"/>
                          <a:ea typeface="+mn-ea"/>
                          <a:cs typeface="+mn-cs"/>
                        </a:rPr>
                        <a:t> en </a:t>
                      </a:r>
                      <a:r>
                        <a:rPr lang="es-ES" sz="1600" b="0" i="0" u="sng" strike="noStrike" kern="1200" baseline="0" dirty="0" smtClean="0">
                          <a:solidFill>
                            <a:srgbClr val="0000FF"/>
                          </a:solidFill>
                          <a:latin typeface="+mn-lt"/>
                          <a:ea typeface="+mn-ea"/>
                          <a:cs typeface="+mn-cs"/>
                        </a:rPr>
                        <a:t>paraísos fiscales</a:t>
                      </a:r>
                      <a:r>
                        <a:rPr lang="es-ES" sz="1600" b="0" i="0" u="none" strike="noStrike" kern="1200" baseline="0" dirty="0" smtClean="0">
                          <a:solidFill>
                            <a:srgbClr val="0000FF"/>
                          </a:solidFill>
                          <a:latin typeface="+mn-lt"/>
                          <a:ea typeface="+mn-ea"/>
                          <a:cs typeface="+mn-cs"/>
                        </a:rPr>
                        <a:t>, no importe el importe</a:t>
                      </a:r>
                    </a:p>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o </a:t>
                      </a:r>
                      <a:r>
                        <a:rPr lang="es-ES" sz="1600" b="0" i="0" u="sng" strike="noStrike" kern="1200" baseline="0" dirty="0" smtClean="0">
                          <a:solidFill>
                            <a:srgbClr val="0000FF"/>
                          </a:solidFill>
                          <a:latin typeface="+mn-lt"/>
                          <a:ea typeface="+mn-ea"/>
                          <a:cs typeface="+mn-cs"/>
                        </a:rPr>
                        <a:t>tenga valores</a:t>
                      </a:r>
                      <a:r>
                        <a:rPr lang="es-ES" sz="1600" b="0" i="0" u="none" strike="noStrike" kern="1200" baseline="0" dirty="0" smtClean="0">
                          <a:solidFill>
                            <a:srgbClr val="0000FF"/>
                          </a:solidFill>
                          <a:latin typeface="+mn-lt"/>
                          <a:ea typeface="+mn-ea"/>
                          <a:cs typeface="+mn-cs"/>
                        </a:rPr>
                        <a:t> en </a:t>
                      </a:r>
                      <a:r>
                        <a:rPr lang="es-ES" sz="1600" b="0" i="0" u="sng" strike="noStrike" kern="1200" baseline="0" dirty="0" smtClean="0">
                          <a:solidFill>
                            <a:srgbClr val="0000FF"/>
                          </a:solidFill>
                          <a:latin typeface="+mn-lt"/>
                          <a:ea typeface="+mn-ea"/>
                          <a:cs typeface="+mn-cs"/>
                        </a:rPr>
                        <a:t>paraísos fiscales</a:t>
                      </a:r>
                      <a:r>
                        <a:rPr lang="es-ES" sz="1600" b="0" i="0" u="none" strike="noStrike" kern="1200" baseline="0" dirty="0" smtClean="0">
                          <a:solidFill>
                            <a:srgbClr val="0000FF"/>
                          </a:solidFill>
                          <a:latin typeface="+mn-lt"/>
                          <a:ea typeface="+mn-ea"/>
                          <a:cs typeface="+mn-cs"/>
                        </a:rPr>
                        <a:t>, no importe el importe </a:t>
                      </a:r>
                      <a:endParaRPr lang="es-ES" sz="16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FF0000"/>
                          </a:solidFill>
                        </a:rPr>
                        <a:t>SÍ</a:t>
                      </a:r>
                      <a:endParaRPr lang="es-ES" sz="16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51827004"/>
                  </a:ext>
                </a:extLst>
              </a:tr>
            </a:tbl>
          </a:graphicData>
        </a:graphic>
      </p:graphicFrame>
      <p:graphicFrame>
        <p:nvGraphicFramePr>
          <p:cNvPr id="5" name="Group 62"/>
          <p:cNvGraphicFramePr>
            <a:graphicFrameLocks noGrp="1"/>
          </p:cNvGraphicFramePr>
          <p:nvPr>
            <p:extLst/>
          </p:nvPr>
        </p:nvGraphicFramePr>
        <p:xfrm>
          <a:off x="152400" y="4648201"/>
          <a:ext cx="9296400" cy="1942148"/>
        </p:xfrm>
        <a:graphic>
          <a:graphicData uri="http://schemas.openxmlformats.org/drawingml/2006/table">
            <a:tbl>
              <a:tblPr/>
              <a:tblGrid>
                <a:gridCol w="1734938">
                  <a:extLst>
                    <a:ext uri="{9D8B030D-6E8A-4147-A177-3AD203B41FA5}">
                      <a16:colId xmlns="" xmlns:a16="http://schemas.microsoft.com/office/drawing/2014/main" val="274720305"/>
                    </a:ext>
                  </a:extLst>
                </a:gridCol>
                <a:gridCol w="7561462">
                  <a:extLst>
                    <a:ext uri="{9D8B030D-6E8A-4147-A177-3AD203B41FA5}">
                      <a16:colId xmlns="" xmlns:a16="http://schemas.microsoft.com/office/drawing/2014/main" val="20000"/>
                    </a:ext>
                  </a:extLst>
                </a:gridCol>
              </a:tblGrid>
              <a:tr h="316706">
                <a:tc rowSpan="5">
                  <a:txBody>
                    <a:bodyPr/>
                    <a:lstStyle/>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sng"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TIPOS</a:t>
                      </a: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 </a:t>
                      </a:r>
                    </a:p>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de </a:t>
                      </a:r>
                    </a:p>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Operaciones </a:t>
                      </a:r>
                    </a:p>
                    <a:p>
                      <a:pPr marL="0" marR="0" lvl="0" indent="0" algn="just"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rPr>
                        <a:t>Específicas*</a:t>
                      </a:r>
                    </a:p>
                    <a:p>
                      <a:pPr marL="285750" marR="0" lvl="0" indent="-285750" algn="l" defTabSz="914400" rtl="0" eaLnBrk="1" fontAlgn="base" latinLnBrk="0" hangingPunct="1">
                        <a:lnSpc>
                          <a:spcPct val="100000"/>
                        </a:lnSpc>
                        <a:spcBef>
                          <a:spcPct val="20000"/>
                        </a:spcBef>
                        <a:spcAft>
                          <a:spcPct val="0"/>
                        </a:spcAft>
                        <a:buClr>
                          <a:schemeClr val="tx1"/>
                        </a:buClr>
                        <a:buSzPct val="100000"/>
                        <a:buFont typeface="Wingdings" panose="05000000000000000000" pitchFamily="2" charset="2"/>
                        <a:buChar char="ü"/>
                        <a:tabLst/>
                        <a:defRPr/>
                      </a:pPr>
                      <a:r>
                        <a:rPr kumimoji="0" lang="es-ES_tradnl" sz="1600" b="0" i="0" u="none" strike="noStrike" cap="none" normalizeH="0" baseline="0" dirty="0" smtClean="0">
                          <a:ln>
                            <a:noFill/>
                          </a:ln>
                          <a:solidFill>
                            <a:schemeClr val="tx1"/>
                          </a:solidFill>
                          <a:effectLst>
                            <a:outerShdw blurRad="38100" dist="38100" dir="2700000" algn="tl">
                              <a:srgbClr val="000000"/>
                            </a:outerShdw>
                          </a:effectLst>
                          <a:latin typeface="Arial" pitchFamily="34" charset="0"/>
                          <a:cs typeface="Arial" pitchFamily="34" charset="0"/>
                        </a:rPr>
                        <a:t>arts. </a:t>
                      </a:r>
                      <a:r>
                        <a:rPr lang="es-ES" sz="1600" b="0" i="0" u="none" strike="noStrike" kern="1200" baseline="0" dirty="0" smtClean="0">
                          <a:solidFill>
                            <a:schemeClr val="tx1"/>
                          </a:solidFill>
                          <a:latin typeface="+mn-lt"/>
                          <a:ea typeface="+mn-ea"/>
                          <a:cs typeface="+mn-cs"/>
                        </a:rPr>
                        <a:t>18.3 LIS y 16.5 RIS</a:t>
                      </a:r>
                      <a:endParaRPr kumimoji="0" lang="es-ES_tradnl" sz="1600" b="1" i="0" u="none" strike="noStrike" cap="none" normalizeH="0" baseline="0" dirty="0" smtClean="0">
                        <a:ln>
                          <a:noFill/>
                        </a:ln>
                        <a:solidFill>
                          <a:srgbClr val="FFFF00"/>
                        </a:solidFill>
                        <a:effectLst>
                          <a:outerShdw blurRad="38100" dist="38100" dir="2700000" algn="tl">
                            <a:srgbClr val="000000"/>
                          </a:outerShdw>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342900" indent="-342900">
                        <a:buClr>
                          <a:srgbClr val="0000FF"/>
                        </a:buClr>
                        <a:buFont typeface="+mj-lt"/>
                        <a:buAutoNum type="arabicPeriod"/>
                        <a:defRPr/>
                      </a:pPr>
                      <a:r>
                        <a:rPr lang="es-ES" sz="1600" b="0" dirty="0" smtClean="0">
                          <a:solidFill>
                            <a:srgbClr val="000066"/>
                          </a:solidFill>
                          <a:effectLst/>
                          <a:latin typeface="Arial" pitchFamily="34" charset="0"/>
                          <a:cs typeface="Arial" pitchFamily="34" charset="0"/>
                        </a:rPr>
                        <a:t>Operaciones realizadas con </a:t>
                      </a:r>
                      <a:r>
                        <a:rPr lang="es-ES" sz="1600" b="0" u="sng" dirty="0" smtClean="0">
                          <a:solidFill>
                            <a:srgbClr val="000066"/>
                          </a:solidFill>
                          <a:effectLst/>
                          <a:latin typeface="Arial" pitchFamily="34" charset="0"/>
                          <a:cs typeface="Arial" pitchFamily="34" charset="0"/>
                        </a:rPr>
                        <a:t>“</a:t>
                      </a:r>
                      <a:r>
                        <a:rPr lang="es-ES" sz="1600" b="0" u="sng" dirty="0" err="1" smtClean="0">
                          <a:solidFill>
                            <a:srgbClr val="000066"/>
                          </a:solidFill>
                          <a:effectLst/>
                          <a:latin typeface="Arial" pitchFamily="34" charset="0"/>
                          <a:cs typeface="Arial" pitchFamily="34" charset="0"/>
                        </a:rPr>
                        <a:t>Moduleros</a:t>
                      </a:r>
                      <a:r>
                        <a:rPr lang="es-ES" sz="1600" b="0" u="sng" dirty="0" smtClean="0">
                          <a:solidFill>
                            <a:srgbClr val="000066"/>
                          </a:solidFill>
                          <a:effectLst/>
                          <a:latin typeface="Arial" pitchFamily="34" charset="0"/>
                          <a:cs typeface="Arial" pitchFamily="34" charset="0"/>
                        </a:rPr>
                        <a:t>”</a:t>
                      </a: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0"/>
                  </a:ext>
                </a:extLst>
              </a:tr>
              <a:tr h="316706">
                <a:tc vMerge="1">
                  <a: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endPar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80000"/>
                        <a:buFont typeface="+mj-lt"/>
                        <a:buAutoNum type="arabicPeriod" startAt="2"/>
                        <a:tabLst/>
                      </a:pPr>
                      <a:r>
                        <a:rPr lang="es-ES" sz="1600" b="0" u="sng" dirty="0" smtClean="0">
                          <a:solidFill>
                            <a:srgbClr val="000066"/>
                          </a:solidFill>
                          <a:effectLst/>
                          <a:latin typeface="Arial" pitchFamily="34" charset="0"/>
                          <a:cs typeface="Arial" pitchFamily="34" charset="0"/>
                        </a:rPr>
                        <a:t>Transmisión</a:t>
                      </a:r>
                      <a:r>
                        <a:rPr lang="es-ES" sz="1600" b="0" u="none" dirty="0" smtClean="0">
                          <a:solidFill>
                            <a:srgbClr val="000066"/>
                          </a:solidFill>
                          <a:effectLst/>
                          <a:latin typeface="Arial" pitchFamily="34" charset="0"/>
                          <a:cs typeface="Arial" pitchFamily="34" charset="0"/>
                        </a:rPr>
                        <a:t> de </a:t>
                      </a:r>
                      <a:r>
                        <a:rPr lang="es-ES" sz="1600" b="0" u="sng" dirty="0" smtClean="0">
                          <a:solidFill>
                            <a:srgbClr val="000066"/>
                          </a:solidFill>
                          <a:effectLst/>
                          <a:latin typeface="Arial" pitchFamily="34" charset="0"/>
                          <a:cs typeface="Arial" pitchFamily="34" charset="0"/>
                        </a:rPr>
                        <a:t>negocios</a:t>
                      </a:r>
                      <a:r>
                        <a:rPr lang="es-ES" sz="1600" b="0" dirty="0" smtClean="0">
                          <a:solidFill>
                            <a:srgbClr val="000066"/>
                          </a:solidFill>
                          <a:effectLst/>
                          <a:latin typeface="Arial" pitchFamily="34" charset="0"/>
                          <a:cs typeface="Arial" pitchFamily="34" charset="0"/>
                        </a:rPr>
                        <a:t> </a:t>
                      </a:r>
                      <a:endParaRPr kumimoji="0" lang="es-ES_tradnl" sz="1600" b="0" i="0" u="sng" strike="noStrike" cap="none" normalizeH="0" baseline="0" dirty="0" smtClean="0">
                        <a:ln>
                          <a:noFill/>
                        </a:ln>
                        <a:solidFill>
                          <a:srgbClr val="000066"/>
                        </a:solidFill>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446267">
                <a:tc vMerge="1">
                  <a: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endPar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75000"/>
                      </a:schemeClr>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80000"/>
                        <a:buFont typeface="+mj-lt"/>
                        <a:buAutoNum type="arabicPeriod" startAt="3"/>
                        <a:tabLst/>
                      </a:pPr>
                      <a:r>
                        <a:rPr lang="es-ES" sz="1600" b="0" u="sng" dirty="0" smtClean="0">
                          <a:solidFill>
                            <a:srgbClr val="000066"/>
                          </a:solidFill>
                          <a:effectLst/>
                          <a:latin typeface="Arial" pitchFamily="34" charset="0"/>
                          <a:cs typeface="Arial" pitchFamily="34" charset="0"/>
                        </a:rPr>
                        <a:t>Transmisión de</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valores</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o</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participaciones</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no admitidos a negociación</a:t>
                      </a:r>
                      <a:endParaRPr kumimoji="0" lang="es-ES_tradnl" sz="1600" b="0" i="0" u="sng" strike="noStrike" cap="none" normalizeH="0" baseline="0" dirty="0" smtClean="0">
                        <a:ln>
                          <a:noFill/>
                        </a:ln>
                        <a:solidFill>
                          <a:srgbClr val="000066"/>
                        </a:solidFill>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r h="358097">
                <a:tc vMerge="1">
                  <a: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pPr>
                      <a:endPar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80000"/>
                        <a:buFont typeface="+mj-lt"/>
                        <a:buAutoNum type="arabicPeriod" startAt="4"/>
                        <a:tabLst/>
                      </a:pPr>
                      <a:r>
                        <a:rPr lang="es-ES" sz="1600" b="0" u="sng" dirty="0" smtClean="0">
                          <a:solidFill>
                            <a:srgbClr val="000066"/>
                          </a:solidFill>
                          <a:effectLst/>
                          <a:latin typeface="Arial" pitchFamily="34" charset="0"/>
                          <a:cs typeface="Arial" pitchFamily="34" charset="0"/>
                        </a:rPr>
                        <a:t>Transmisión</a:t>
                      </a:r>
                      <a:r>
                        <a:rPr lang="es-ES" sz="1600" b="0" dirty="0" smtClean="0">
                          <a:solidFill>
                            <a:srgbClr val="000066"/>
                          </a:solidFill>
                          <a:effectLst/>
                          <a:latin typeface="Arial" pitchFamily="34" charset="0"/>
                          <a:cs typeface="Arial" pitchFamily="34" charset="0"/>
                        </a:rPr>
                        <a:t> de  </a:t>
                      </a:r>
                      <a:r>
                        <a:rPr lang="es-ES" sz="1600" b="0" u="sng" dirty="0" smtClean="0">
                          <a:solidFill>
                            <a:srgbClr val="000066"/>
                          </a:solidFill>
                          <a:effectLst/>
                          <a:latin typeface="Arial" pitchFamily="34" charset="0"/>
                          <a:cs typeface="Arial" pitchFamily="34" charset="0"/>
                        </a:rPr>
                        <a:t>inmuebles</a:t>
                      </a:r>
                      <a:r>
                        <a:rPr lang="es-ES" sz="1600" b="0" dirty="0" smtClean="0">
                          <a:solidFill>
                            <a:srgbClr val="000066"/>
                          </a:solidFill>
                          <a:effectLst/>
                          <a:latin typeface="Arial" pitchFamily="34" charset="0"/>
                          <a:cs typeface="Arial" pitchFamily="34" charset="0"/>
                        </a:rPr>
                        <a:t> </a:t>
                      </a:r>
                      <a:endParaRPr kumimoji="0" lang="es-ES_tradnl" sz="1600" b="0" i="0" u="none" strike="noStrike" cap="none" normalizeH="0" baseline="0" dirty="0" smtClean="0">
                        <a:ln>
                          <a:noFill/>
                        </a:ln>
                        <a:solidFill>
                          <a:srgbClr val="000066"/>
                        </a:solidFill>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467224">
                <a:tc vMerge="1">
                  <a: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itchFamily="2" charset="2"/>
                        <a:buChar char="Ø"/>
                        <a:tabLst/>
                        <a:defRPr/>
                      </a:pPr>
                      <a:endParaRPr kumimoji="0" lang="es-ES_tradnl" sz="1600" b="1" i="0" u="none" strike="noStrike" cap="none" normalizeH="0" baseline="0" dirty="0" smtClean="0">
                        <a:ln>
                          <a:noFill/>
                        </a:ln>
                        <a:solidFill>
                          <a:srgbClr val="FFFF99"/>
                        </a:solidFill>
                        <a:effectLst>
                          <a:outerShdw blurRad="38100" dist="38100" dir="2700000" algn="tl">
                            <a:srgbClr val="000000">
                              <a:alpha val="43137"/>
                            </a:srgbClr>
                          </a:outerShdw>
                        </a:effectLst>
                        <a:latin typeface="Arial" pitchFamily="34" charset="0"/>
                        <a:cs typeface="Arial" pitchFamily="34"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75000"/>
                      </a:schemeClr>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80000"/>
                        <a:buFont typeface="+mj-lt"/>
                        <a:buAutoNum type="arabicPeriod" startAt="5"/>
                        <a:tabLst/>
                        <a:defRPr/>
                      </a:pPr>
                      <a:r>
                        <a:rPr lang="es-ES" sz="1600" b="0" u="sng" dirty="0" smtClean="0">
                          <a:solidFill>
                            <a:srgbClr val="000066"/>
                          </a:solidFill>
                          <a:effectLst/>
                          <a:latin typeface="Arial" pitchFamily="34" charset="0"/>
                          <a:cs typeface="Arial" pitchFamily="34" charset="0"/>
                        </a:rPr>
                        <a:t>Operaciones</a:t>
                      </a:r>
                      <a:r>
                        <a:rPr lang="es-ES" sz="1600" b="0" dirty="0" smtClean="0">
                          <a:solidFill>
                            <a:srgbClr val="000066"/>
                          </a:solidFill>
                          <a:effectLst/>
                          <a:latin typeface="Arial" pitchFamily="34" charset="0"/>
                          <a:cs typeface="Arial" pitchFamily="34" charset="0"/>
                        </a:rPr>
                        <a:t> sobre </a:t>
                      </a:r>
                      <a:r>
                        <a:rPr lang="es-ES" sz="1600" b="0" u="sng" dirty="0" smtClean="0">
                          <a:solidFill>
                            <a:srgbClr val="000066"/>
                          </a:solidFill>
                          <a:effectLst/>
                          <a:latin typeface="Arial" pitchFamily="34" charset="0"/>
                          <a:cs typeface="Arial" pitchFamily="34" charset="0"/>
                        </a:rPr>
                        <a:t>activos</a:t>
                      </a:r>
                      <a:r>
                        <a:rPr lang="es-ES" sz="1600" b="0" dirty="0" smtClean="0">
                          <a:solidFill>
                            <a:srgbClr val="000066"/>
                          </a:solidFill>
                          <a:effectLst/>
                          <a:latin typeface="Arial" pitchFamily="34" charset="0"/>
                          <a:cs typeface="Arial" pitchFamily="34" charset="0"/>
                        </a:rPr>
                        <a:t> </a:t>
                      </a:r>
                      <a:r>
                        <a:rPr lang="es-ES" sz="1600" b="0" u="sng" dirty="0" smtClean="0">
                          <a:solidFill>
                            <a:srgbClr val="000066"/>
                          </a:solidFill>
                          <a:effectLst/>
                          <a:latin typeface="Arial" pitchFamily="34" charset="0"/>
                          <a:cs typeface="Arial" pitchFamily="34" charset="0"/>
                        </a:rPr>
                        <a:t>intangibles</a:t>
                      </a:r>
                      <a:r>
                        <a:rPr lang="es-ES" sz="1600" b="0" dirty="0" smtClean="0">
                          <a:solidFill>
                            <a:srgbClr val="000066"/>
                          </a:solidFill>
                          <a:effectLst/>
                          <a:latin typeface="Arial" pitchFamily="34" charset="0"/>
                          <a:cs typeface="Arial" pitchFamily="34" charset="0"/>
                        </a:rPr>
                        <a:t>.</a:t>
                      </a:r>
                      <a:endParaRPr kumimoji="0" lang="es-ES_tradnl" sz="1600" b="0" i="0" u="none" strike="noStrike" cap="none" normalizeH="0" baseline="0" dirty="0" smtClean="0">
                        <a:ln>
                          <a:noFill/>
                        </a:ln>
                        <a:solidFill>
                          <a:srgbClr val="000066"/>
                        </a:solidFill>
                        <a:effectLst/>
                        <a:latin typeface="Arial" pitchFamily="34" charset="0"/>
                        <a:cs typeface="Arial" pitchFamily="34" charset="0"/>
                      </a:endParaRPr>
                    </a:p>
                  </a:txBody>
                  <a:tcPr horzOverflow="overflow">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812443000"/>
      </p:ext>
    </p:extLst>
  </p:cSld>
  <p:clrMapOvr>
    <a:masterClrMapping/>
  </p:clrMapOvr>
  <p:transition advClick="0" advTm="0"/>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381750"/>
            <a:ext cx="2311400" cy="476250"/>
          </a:xfrm>
        </p:spPr>
        <p:txBody>
          <a:bodyPr/>
          <a:lstStyle/>
          <a:p>
            <a:pPr>
              <a:defRPr/>
            </a:pPr>
            <a:fld id="{AC1B67A2-82F6-4376-ADA7-7B027BEC8AED}" type="slidenum">
              <a:rPr lang="es-ES"/>
              <a:pPr>
                <a:defRPr/>
              </a:pPr>
              <a:t>481</a:t>
            </a:fld>
            <a:endParaRPr lang="es-ES" dirty="0"/>
          </a:p>
        </p:txBody>
      </p:sp>
      <p:sp>
        <p:nvSpPr>
          <p:cNvPr id="92165" name="Text Box 4"/>
          <p:cNvSpPr txBox="1">
            <a:spLocks noChangeArrowheads="1"/>
          </p:cNvSpPr>
          <p:nvPr/>
        </p:nvSpPr>
        <p:spPr bwMode="auto">
          <a:xfrm>
            <a:off x="29095" y="5542"/>
            <a:ext cx="9906000" cy="400110"/>
          </a:xfrm>
          <a:prstGeom prst="rect">
            <a:avLst/>
          </a:prstGeom>
          <a:solidFill>
            <a:srgbClr val="CCFFFF"/>
          </a:solidFill>
          <a:ln w="9525">
            <a:noFill/>
            <a:miter lim="800000"/>
            <a:headEnd/>
            <a:tailEnd/>
          </a:ln>
        </p:spPr>
        <p:txBody>
          <a:bodyPr>
            <a:spAutoFit/>
          </a:bodyPr>
          <a:lstStyle/>
          <a:p>
            <a:pPr algn="ctr"/>
            <a:r>
              <a:rPr lang="es-ES_tradnl" u="sng" dirty="0" smtClean="0">
                <a:solidFill>
                  <a:srgbClr val="FF0000"/>
                </a:solidFill>
              </a:rPr>
              <a:t>EJEMPLO-1</a:t>
            </a:r>
            <a:r>
              <a:rPr lang="es-ES_tradnl" dirty="0" smtClean="0">
                <a:solidFill>
                  <a:srgbClr val="FF0000"/>
                </a:solidFill>
              </a:rPr>
              <a:t>  </a:t>
            </a:r>
            <a:r>
              <a:rPr lang="es-ES_tradnl" dirty="0" smtClean="0">
                <a:solidFill>
                  <a:srgbClr val="000066"/>
                </a:solidFill>
              </a:rPr>
              <a:t>Documentación y Modelo 232. </a:t>
            </a:r>
            <a:r>
              <a:rPr lang="es-ES_tradnl" sz="1800" dirty="0" smtClean="0">
                <a:solidFill>
                  <a:srgbClr val="FF66CC"/>
                </a:solidFill>
              </a:rPr>
              <a:t>  </a:t>
            </a:r>
            <a:endParaRPr lang="es-ES" sz="1800" dirty="0">
              <a:solidFill>
                <a:srgbClr val="FF0000"/>
              </a:solidFill>
            </a:endParaRPr>
          </a:p>
        </p:txBody>
      </p:sp>
      <p:sp>
        <p:nvSpPr>
          <p:cNvPr id="92166"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sp>
        <p:nvSpPr>
          <p:cNvPr id="680966" name="Rectangle 6"/>
          <p:cNvSpPr>
            <a:spLocks noChangeArrowheads="1"/>
          </p:cNvSpPr>
          <p:nvPr/>
        </p:nvSpPr>
        <p:spPr bwMode="auto">
          <a:xfrm>
            <a:off x="37407" y="518723"/>
            <a:ext cx="9906000" cy="3431709"/>
          </a:xfrm>
          <a:prstGeom prst="rect">
            <a:avLst/>
          </a:prstGeom>
          <a:noFill/>
          <a:ln w="9525">
            <a:noFill/>
            <a:miter lim="800000"/>
            <a:headEnd/>
            <a:tailEnd/>
          </a:ln>
          <a:effectLst/>
        </p:spPr>
        <p:txBody>
          <a:bodyPr>
            <a:spAutoFit/>
          </a:bodyPr>
          <a:lstStyle/>
          <a:p>
            <a:pPr marL="342900" indent="-342900" algn="ctr">
              <a:defRPr/>
            </a:pPr>
            <a:r>
              <a:rPr lang="es-ES_tradnl" sz="1800" dirty="0" smtClean="0">
                <a:latin typeface="Arial" panose="020B0604020202020204" pitchFamily="34" charset="0"/>
              </a:rPr>
              <a:t>La </a:t>
            </a:r>
            <a:r>
              <a:rPr lang="es-ES_tradnl" sz="1800" dirty="0">
                <a:latin typeface="Arial" panose="020B0604020202020204" pitchFamily="34" charset="0"/>
              </a:rPr>
              <a:t>entidad </a:t>
            </a:r>
            <a:r>
              <a:rPr lang="es-ES_tradnl" sz="1800" dirty="0" smtClean="0">
                <a:latin typeface="Arial" panose="020B0604020202020204" pitchFamily="34" charset="0"/>
              </a:rPr>
              <a:t>“ASA” </a:t>
            </a:r>
            <a:r>
              <a:rPr lang="es-ES_tradnl" sz="1800" dirty="0" smtClean="0">
                <a:solidFill>
                  <a:srgbClr val="FFFF00"/>
                </a:solidFill>
                <a:latin typeface="Arial" panose="020B0604020202020204" pitchFamily="34" charset="0"/>
              </a:rPr>
              <a:t>cuyo INCN es 2 MM € </a:t>
            </a:r>
            <a:r>
              <a:rPr lang="es-ES_tradnl" sz="1800" dirty="0" smtClean="0">
                <a:latin typeface="Arial" panose="020B0604020202020204" pitchFamily="34" charset="0"/>
              </a:rPr>
              <a:t>realiza </a:t>
            </a:r>
            <a:r>
              <a:rPr lang="es-ES_tradnl" sz="1800" dirty="0">
                <a:latin typeface="Arial" panose="020B0604020202020204" pitchFamily="34" charset="0"/>
              </a:rPr>
              <a:t>las </a:t>
            </a:r>
            <a:r>
              <a:rPr lang="es-ES_tradnl" sz="1800" dirty="0" smtClean="0">
                <a:latin typeface="Arial" panose="020B0604020202020204" pitchFamily="34" charset="0"/>
              </a:rPr>
              <a:t>siguientes </a:t>
            </a:r>
            <a:r>
              <a:rPr lang="es-ES_tradnl" sz="1800" u="sng" dirty="0" smtClean="0">
                <a:latin typeface="Arial" panose="020B0604020202020204" pitchFamily="34" charset="0"/>
              </a:rPr>
              <a:t>operaciones vinculadas</a:t>
            </a:r>
            <a:r>
              <a:rPr lang="es-ES_tradnl" sz="1800" dirty="0" smtClean="0">
                <a:latin typeface="Arial" panose="020B0604020202020204" pitchFamily="34" charset="0"/>
              </a:rPr>
              <a:t>: </a:t>
            </a:r>
          </a:p>
          <a:p>
            <a:pPr marL="342900" indent="-342900" algn="ctr">
              <a:defRPr/>
            </a:pPr>
            <a:endParaRPr lang="es-ES_tradnl" sz="1000" dirty="0">
              <a:latin typeface="Arial" panose="020B0604020202020204" pitchFamily="34" charset="0"/>
            </a:endParaRPr>
          </a:p>
          <a:p>
            <a:pPr marL="342900" indent="-342900">
              <a:buFont typeface="+mj-lt"/>
              <a:buAutoNum type="alphaLcParenR"/>
              <a:defRPr/>
            </a:pPr>
            <a:r>
              <a:rPr lang="es-ES_tradnl" sz="1800" dirty="0" smtClean="0">
                <a:latin typeface="Arial" panose="020B0604020202020204" pitchFamily="34" charset="0"/>
              </a:rPr>
              <a:t>Venta de </a:t>
            </a:r>
            <a:r>
              <a:rPr lang="es-ES_tradnl" sz="1800" u="sng" dirty="0" smtClean="0">
                <a:latin typeface="Arial" panose="020B0604020202020204" pitchFamily="34" charset="0"/>
              </a:rPr>
              <a:t>mercancías</a:t>
            </a:r>
            <a:r>
              <a:rPr lang="es-ES_tradnl" sz="1800" dirty="0" smtClean="0">
                <a:latin typeface="Arial" panose="020B0604020202020204" pitchFamily="34" charset="0"/>
              </a:rPr>
              <a:t> a la Sociedad vinculada “X”  por 290.000</a:t>
            </a:r>
            <a:r>
              <a:rPr lang="es-ES_tradnl" sz="1800" dirty="0">
                <a:latin typeface="Arial" panose="020B0604020202020204" pitchFamily="34" charset="0"/>
              </a:rPr>
              <a:t>€. </a:t>
            </a:r>
          </a:p>
          <a:p>
            <a:pPr marL="342900" indent="-342900">
              <a:buFont typeface="+mj-lt"/>
              <a:buAutoNum type="alphaLcParenR"/>
              <a:defRPr/>
            </a:pPr>
            <a:r>
              <a:rPr lang="es-ES_tradnl" sz="1800" dirty="0" smtClean="0">
                <a:latin typeface="Arial" panose="020B0604020202020204" pitchFamily="34" charset="0"/>
              </a:rPr>
              <a:t>Con la Sociedad vinculada “Y” Venta de una </a:t>
            </a:r>
            <a:r>
              <a:rPr lang="es-ES_tradnl" sz="1800" u="sng" dirty="0" smtClean="0">
                <a:latin typeface="Arial" panose="020B0604020202020204" pitchFamily="34" charset="0"/>
              </a:rPr>
              <a:t>marca</a:t>
            </a:r>
            <a:r>
              <a:rPr lang="es-ES_tradnl" sz="1800" dirty="0" smtClean="0">
                <a:latin typeface="Arial" panose="020B0604020202020204" pitchFamily="34" charset="0"/>
              </a:rPr>
              <a:t> por 150.000</a:t>
            </a:r>
            <a:r>
              <a:rPr lang="es-ES_tradnl" sz="1800" dirty="0">
                <a:latin typeface="Arial" panose="020B0604020202020204" pitchFamily="34" charset="0"/>
              </a:rPr>
              <a:t>€.</a:t>
            </a:r>
          </a:p>
          <a:p>
            <a:pPr marL="342900" indent="-342900" algn="ctr">
              <a:defRPr/>
            </a:pPr>
            <a:endParaRPr lang="es-ES_tradnl" sz="500" u="sng" dirty="0" smtClean="0">
              <a:solidFill>
                <a:srgbClr val="FFFF00"/>
              </a:solidFill>
              <a:effectLst>
                <a:outerShdw blurRad="38100" dist="38100" dir="2700000" algn="tl">
                  <a:srgbClr val="000000">
                    <a:alpha val="43137"/>
                  </a:srgbClr>
                </a:outerShdw>
              </a:effectLst>
              <a:latin typeface="+mn-lt"/>
            </a:endParaRPr>
          </a:p>
          <a:p>
            <a:pPr marL="342900" indent="-342900" algn="ctr">
              <a:defRPr/>
            </a:pPr>
            <a:r>
              <a:rPr lang="es-ES_tradnl" sz="1800" u="sng" dirty="0" smtClean="0">
                <a:solidFill>
                  <a:srgbClr val="FFFF00"/>
                </a:solidFill>
                <a:effectLst>
                  <a:outerShdw blurRad="38100" dist="38100" dir="2700000" algn="tl">
                    <a:srgbClr val="000000">
                      <a:alpha val="43137"/>
                    </a:srgbClr>
                  </a:outerShdw>
                </a:effectLst>
                <a:latin typeface="+mn-lt"/>
              </a:rPr>
              <a:t>SOLUCIÓN</a:t>
            </a:r>
            <a:r>
              <a:rPr lang="es-ES_tradnl" sz="1800" u="sng" dirty="0">
                <a:solidFill>
                  <a:srgbClr val="FFFF00"/>
                </a:solidFill>
                <a:effectLst>
                  <a:outerShdw blurRad="38100" dist="38100" dir="2700000" algn="tl">
                    <a:srgbClr val="000000">
                      <a:alpha val="43137"/>
                    </a:srgbClr>
                  </a:outerShdw>
                </a:effectLst>
                <a:latin typeface="+mn-lt"/>
              </a:rPr>
              <a:t>:</a:t>
            </a:r>
            <a:r>
              <a:rPr lang="es-ES_tradnl" sz="1800" dirty="0">
                <a:solidFill>
                  <a:srgbClr val="FFFF00"/>
                </a:solidFill>
                <a:effectLst>
                  <a:outerShdw blurRad="38100" dist="38100" dir="2700000" algn="tl">
                    <a:srgbClr val="000000">
                      <a:alpha val="43137"/>
                    </a:srgbClr>
                  </a:outerShdw>
                </a:effectLst>
                <a:latin typeface="+mn-lt"/>
              </a:rPr>
              <a:t> </a:t>
            </a:r>
          </a:p>
          <a:p>
            <a:pPr marL="342900" indent="-342900">
              <a:defRPr/>
            </a:pPr>
            <a:endParaRPr lang="es-ES_tradnl" sz="400" dirty="0">
              <a:latin typeface="Arial" panose="020B0604020202020204" pitchFamily="34" charset="0"/>
            </a:endParaRPr>
          </a:p>
          <a:p>
            <a:pPr marL="342900" indent="-342900">
              <a:buFont typeface="+mj-lt"/>
              <a:buAutoNum type="alphaLcParenR"/>
              <a:defRPr/>
            </a:pPr>
            <a:r>
              <a:rPr lang="es-ES" sz="1800" u="sng" dirty="0" smtClean="0">
                <a:latin typeface="Arial" panose="020B0604020202020204" pitchFamily="34" charset="0"/>
              </a:rPr>
              <a:t>Con la sociedad “X”</a:t>
            </a:r>
            <a:r>
              <a:rPr lang="es-ES" sz="1800" dirty="0" smtClean="0">
                <a:latin typeface="Arial" panose="020B0604020202020204" pitchFamily="34" charset="0"/>
              </a:rPr>
              <a:t>:  </a:t>
            </a:r>
            <a:r>
              <a:rPr lang="es-ES" sz="1800" dirty="0" smtClean="0">
                <a:solidFill>
                  <a:srgbClr val="FFFF00"/>
                </a:solidFill>
                <a:latin typeface="Arial" panose="020B0604020202020204" pitchFamily="34" charset="0"/>
              </a:rPr>
              <a:t>∑ </a:t>
            </a:r>
            <a:r>
              <a:rPr lang="es-ES" sz="1800" dirty="0">
                <a:solidFill>
                  <a:srgbClr val="FFFF00"/>
                </a:solidFill>
                <a:latin typeface="Arial" panose="020B0604020202020204" pitchFamily="34" charset="0"/>
              </a:rPr>
              <a:t>del conjunto de operaciones</a:t>
            </a:r>
            <a:r>
              <a:rPr lang="es-ES" sz="1800" b="0" dirty="0">
                <a:solidFill>
                  <a:srgbClr val="FFFF00"/>
                </a:solidFill>
                <a:latin typeface="Arial" panose="020B0604020202020204" pitchFamily="34" charset="0"/>
              </a:rPr>
              <a:t> </a:t>
            </a:r>
            <a:r>
              <a:rPr lang="es-ES" sz="1800" dirty="0">
                <a:solidFill>
                  <a:srgbClr val="FFFF00"/>
                </a:solidFill>
                <a:latin typeface="Arial" panose="020B0604020202020204" pitchFamily="34" charset="0"/>
              </a:rPr>
              <a:t>&gt; 250.000 </a:t>
            </a:r>
            <a:r>
              <a:rPr lang="es-ES" sz="1800" dirty="0" smtClean="0">
                <a:solidFill>
                  <a:srgbClr val="FFFF00"/>
                </a:solidFill>
                <a:latin typeface="Arial" panose="020B0604020202020204" pitchFamily="34" charset="0"/>
              </a:rPr>
              <a:t>€: </a:t>
            </a:r>
            <a:r>
              <a:rPr lang="es-ES" sz="1800" dirty="0" smtClean="0">
                <a:latin typeface="Arial" panose="020B0604020202020204" pitchFamily="34" charset="0"/>
              </a:rPr>
              <a:t>Sí</a:t>
            </a:r>
            <a:r>
              <a:rPr lang="es-ES" sz="1800" dirty="0" smtClean="0">
                <a:solidFill>
                  <a:srgbClr val="FFFF00"/>
                </a:solidFill>
                <a:latin typeface="Arial" panose="020B0604020202020204" pitchFamily="34" charset="0"/>
              </a:rPr>
              <a:t> </a:t>
            </a:r>
            <a:r>
              <a:rPr lang="es-ES" sz="1800" dirty="0" smtClean="0">
                <a:latin typeface="Arial" panose="020B0604020202020204" pitchFamily="34" charset="0"/>
              </a:rPr>
              <a:t>Obligatorio</a:t>
            </a:r>
            <a:r>
              <a:rPr lang="es-ES" sz="1800" dirty="0" smtClean="0">
                <a:solidFill>
                  <a:srgbClr val="FFFF00"/>
                </a:solidFill>
                <a:latin typeface="Arial" panose="020B0604020202020204" pitchFamily="34" charset="0"/>
              </a:rPr>
              <a:t>  </a:t>
            </a:r>
            <a:r>
              <a:rPr lang="es-ES_tradnl" sz="1800" dirty="0" smtClean="0">
                <a:latin typeface="Arial" panose="020B0604020202020204" pitchFamily="34" charset="0"/>
              </a:rPr>
              <a:t>documentación y sí Modelo 232 </a:t>
            </a:r>
          </a:p>
          <a:p>
            <a:pPr marL="342900" indent="-342900">
              <a:buFont typeface="+mj-lt"/>
              <a:buAutoNum type="alphaLcParenR"/>
              <a:defRPr/>
            </a:pPr>
            <a:endParaRPr lang="es-ES_tradnl" sz="1000" dirty="0" smtClean="0">
              <a:latin typeface="Arial" panose="020B0604020202020204" pitchFamily="34" charset="0"/>
            </a:endParaRPr>
          </a:p>
          <a:p>
            <a:pPr marL="342900" indent="-342900">
              <a:buFont typeface="+mj-lt"/>
              <a:buAutoNum type="alphaLcParenR"/>
              <a:defRPr/>
            </a:pPr>
            <a:r>
              <a:rPr lang="es-ES" sz="1800" u="sng" dirty="0">
                <a:latin typeface="Arial" panose="020B0604020202020204" pitchFamily="34" charset="0"/>
              </a:rPr>
              <a:t>Con la sociedad </a:t>
            </a:r>
            <a:r>
              <a:rPr lang="es-ES" sz="1800" u="sng" dirty="0" smtClean="0">
                <a:latin typeface="Arial" panose="020B0604020202020204" pitchFamily="34" charset="0"/>
              </a:rPr>
              <a:t>“Y”</a:t>
            </a:r>
            <a:r>
              <a:rPr lang="es-ES" sz="1800" dirty="0" smtClean="0">
                <a:latin typeface="Arial" panose="020B0604020202020204" pitchFamily="34" charset="0"/>
              </a:rPr>
              <a:t>: </a:t>
            </a:r>
            <a:r>
              <a:rPr lang="es-ES" sz="1800" dirty="0" smtClean="0">
                <a:solidFill>
                  <a:srgbClr val="FFFF00"/>
                </a:solidFill>
                <a:latin typeface="Arial" panose="020B0604020202020204" pitchFamily="34" charset="0"/>
              </a:rPr>
              <a:t>∑ </a:t>
            </a:r>
            <a:r>
              <a:rPr lang="es-ES" sz="1800" dirty="0">
                <a:solidFill>
                  <a:srgbClr val="FFFF00"/>
                </a:solidFill>
                <a:latin typeface="Arial" panose="020B0604020202020204" pitchFamily="34" charset="0"/>
              </a:rPr>
              <a:t>del conjunto de operaciones</a:t>
            </a:r>
            <a:r>
              <a:rPr lang="es-ES" sz="1800" b="0" dirty="0">
                <a:solidFill>
                  <a:srgbClr val="FFFF00"/>
                </a:solidFill>
                <a:latin typeface="Arial" panose="020B0604020202020204" pitchFamily="34" charset="0"/>
              </a:rPr>
              <a:t> </a:t>
            </a:r>
            <a:r>
              <a:rPr lang="es-ES" sz="1800" dirty="0" smtClean="0">
                <a:solidFill>
                  <a:srgbClr val="FFFF00"/>
                </a:solidFill>
                <a:latin typeface="Arial" panose="020B0604020202020204" pitchFamily="34" charset="0"/>
              </a:rPr>
              <a:t>≤ </a:t>
            </a:r>
            <a:r>
              <a:rPr lang="es-ES" sz="1800" dirty="0">
                <a:solidFill>
                  <a:srgbClr val="FFFF00"/>
                </a:solidFill>
                <a:latin typeface="Arial" panose="020B0604020202020204" pitchFamily="34" charset="0"/>
              </a:rPr>
              <a:t>250.000 €: </a:t>
            </a:r>
            <a:r>
              <a:rPr lang="es-ES" sz="1800" dirty="0" smtClean="0">
                <a:latin typeface="Arial" panose="020B0604020202020204" pitchFamily="34" charset="0"/>
              </a:rPr>
              <a:t>No obligatorio</a:t>
            </a:r>
            <a:r>
              <a:rPr lang="es-ES" sz="1800" dirty="0" smtClean="0">
                <a:solidFill>
                  <a:srgbClr val="FFFF00"/>
                </a:solidFill>
                <a:latin typeface="Arial" panose="020B0604020202020204" pitchFamily="34" charset="0"/>
              </a:rPr>
              <a:t>  </a:t>
            </a:r>
            <a:r>
              <a:rPr lang="es-ES_tradnl" sz="1800" dirty="0" smtClean="0">
                <a:latin typeface="Arial" panose="020B0604020202020204" pitchFamily="34" charset="0"/>
              </a:rPr>
              <a:t>documentación, pero sí Modelo 232 </a:t>
            </a:r>
            <a:r>
              <a:rPr lang="es-ES_tradnl" sz="1800" b="0" dirty="0" smtClean="0">
                <a:solidFill>
                  <a:srgbClr val="FFFF99"/>
                </a:solidFill>
                <a:latin typeface="+mn-lt"/>
              </a:rPr>
              <a:t>(</a:t>
            </a:r>
            <a:r>
              <a:rPr lang="es-ES" sz="1800" b="0" dirty="0">
                <a:solidFill>
                  <a:srgbClr val="FFFF99"/>
                </a:solidFill>
                <a:latin typeface="+mn-lt"/>
              </a:rPr>
              <a:t>∑ </a:t>
            </a:r>
            <a:r>
              <a:rPr lang="es-ES" sz="1800" b="0" u="sng" dirty="0">
                <a:solidFill>
                  <a:srgbClr val="FFFF99"/>
                </a:solidFill>
                <a:latin typeface="+mn-lt"/>
              </a:rPr>
              <a:t>operaciones </a:t>
            </a:r>
            <a:r>
              <a:rPr lang="es-ES" sz="1800" b="0" u="sng" dirty="0" smtClean="0">
                <a:solidFill>
                  <a:srgbClr val="FFFF99"/>
                </a:solidFill>
                <a:latin typeface="+mn-lt"/>
              </a:rPr>
              <a:t>específicas(venta de una marca)</a:t>
            </a:r>
            <a:r>
              <a:rPr lang="es-ES" sz="1800" b="0" dirty="0" smtClean="0">
                <a:solidFill>
                  <a:srgbClr val="FFFF99"/>
                </a:solidFill>
                <a:latin typeface="+mn-lt"/>
              </a:rPr>
              <a:t> </a:t>
            </a:r>
            <a:r>
              <a:rPr lang="es-ES" sz="1800" b="0" u="sng" dirty="0">
                <a:solidFill>
                  <a:srgbClr val="FFFF99"/>
                </a:solidFill>
                <a:latin typeface="+mn-lt"/>
              </a:rPr>
              <a:t>del mismo </a:t>
            </a:r>
            <a:r>
              <a:rPr lang="es-ES" sz="1800" b="0" u="sng" dirty="0" smtClean="0">
                <a:solidFill>
                  <a:srgbClr val="FFFF99"/>
                </a:solidFill>
                <a:latin typeface="+mn-lt"/>
              </a:rPr>
              <a:t>tipo</a:t>
            </a:r>
            <a:r>
              <a:rPr lang="es-ES" sz="1800" b="0" dirty="0" smtClean="0">
                <a:solidFill>
                  <a:srgbClr val="FFFF99"/>
                </a:solidFill>
                <a:latin typeface="+mn-lt"/>
              </a:rPr>
              <a:t> </a:t>
            </a:r>
            <a:r>
              <a:rPr lang="es-ES" sz="1800" b="0" dirty="0">
                <a:solidFill>
                  <a:srgbClr val="FFFF99"/>
                </a:solidFill>
                <a:latin typeface="+mn-lt"/>
              </a:rPr>
              <a:t>&gt; 100.000 </a:t>
            </a:r>
            <a:r>
              <a:rPr lang="es-ES" sz="1800" b="0" dirty="0" smtClean="0">
                <a:solidFill>
                  <a:srgbClr val="FFFF99"/>
                </a:solidFill>
                <a:latin typeface="+mn-lt"/>
              </a:rPr>
              <a:t>€)</a:t>
            </a:r>
            <a:r>
              <a:rPr lang="es-ES_tradnl" sz="1800" b="0" dirty="0" smtClean="0">
                <a:solidFill>
                  <a:srgbClr val="FFFF99"/>
                </a:solidFill>
                <a:latin typeface="+mn-lt"/>
              </a:rPr>
              <a:t> </a:t>
            </a:r>
            <a:endParaRPr lang="es-ES_tradnl" sz="1800" b="0" dirty="0">
              <a:solidFill>
                <a:srgbClr val="FFFF99"/>
              </a:solidFill>
              <a:latin typeface="+mn-lt"/>
            </a:endParaRPr>
          </a:p>
          <a:p>
            <a:pPr marL="342900" indent="-342900">
              <a:defRPr/>
            </a:pPr>
            <a:endParaRPr lang="es-ES_tradnl" sz="1800" dirty="0">
              <a:latin typeface="Arial" panose="020B0604020202020204" pitchFamily="34" charset="0"/>
            </a:endParaRPr>
          </a:p>
        </p:txBody>
      </p:sp>
      <p:graphicFrame>
        <p:nvGraphicFramePr>
          <p:cNvPr id="6" name="Tabla 5"/>
          <p:cNvGraphicFramePr>
            <a:graphicFrameLocks noGrp="1"/>
          </p:cNvGraphicFramePr>
          <p:nvPr>
            <p:extLst>
              <p:ext uri="{D42A27DB-BD31-4B8C-83A1-F6EECF244321}">
                <p14:modId xmlns="" xmlns:p14="http://schemas.microsoft.com/office/powerpoint/2010/main" val="1582292962"/>
              </p:ext>
            </p:extLst>
          </p:nvPr>
        </p:nvGraphicFramePr>
        <p:xfrm>
          <a:off x="152400" y="3505200"/>
          <a:ext cx="9677399" cy="2004083"/>
        </p:xfrm>
        <a:graphic>
          <a:graphicData uri="http://schemas.openxmlformats.org/drawingml/2006/table">
            <a:tbl>
              <a:tblPr firstRow="1" bandRow="1">
                <a:tableStyleId>{5C22544A-7EE6-4342-B048-85BDC9FD1C3A}</a:tableStyleId>
              </a:tblPr>
              <a:tblGrid>
                <a:gridCol w="1228875">
                  <a:extLst>
                    <a:ext uri="{9D8B030D-6E8A-4147-A177-3AD203B41FA5}">
                      <a16:colId xmlns="" xmlns:a16="http://schemas.microsoft.com/office/drawing/2014/main" val="160099083"/>
                    </a:ext>
                  </a:extLst>
                </a:gridCol>
                <a:gridCol w="5629125">
                  <a:extLst>
                    <a:ext uri="{9D8B030D-6E8A-4147-A177-3AD203B41FA5}">
                      <a16:colId xmlns="" xmlns:a16="http://schemas.microsoft.com/office/drawing/2014/main" val="3449216509"/>
                    </a:ext>
                  </a:extLst>
                </a:gridCol>
                <a:gridCol w="1219200">
                  <a:extLst>
                    <a:ext uri="{9D8B030D-6E8A-4147-A177-3AD203B41FA5}">
                      <a16:colId xmlns="" xmlns:a16="http://schemas.microsoft.com/office/drawing/2014/main" val="3412387204"/>
                    </a:ext>
                  </a:extLst>
                </a:gridCol>
                <a:gridCol w="762000">
                  <a:extLst>
                    <a:ext uri="{9D8B030D-6E8A-4147-A177-3AD203B41FA5}">
                      <a16:colId xmlns="" xmlns:a16="http://schemas.microsoft.com/office/drawing/2014/main" val="4018322607"/>
                    </a:ext>
                  </a:extLst>
                </a:gridCol>
                <a:gridCol w="838199">
                  <a:extLst>
                    <a:ext uri="{9D8B030D-6E8A-4147-A177-3AD203B41FA5}">
                      <a16:colId xmlns="" xmlns:a16="http://schemas.microsoft.com/office/drawing/2014/main" val="3971331853"/>
                    </a:ext>
                  </a:extLst>
                </a:gridCol>
              </a:tblGrid>
              <a:tr h="304800">
                <a:tc>
                  <a:txBody>
                    <a:bodyPr/>
                    <a:lstStyle/>
                    <a:p>
                      <a:r>
                        <a:rPr lang="es-ES" sz="1600" dirty="0" smtClean="0"/>
                        <a:t>Vinculada</a:t>
                      </a:r>
                      <a:endParaRPr lang="es-ES"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sz="1600" dirty="0" smtClean="0"/>
                        <a:t>Circunstancias</a:t>
                      </a:r>
                      <a:endParaRPr lang="es-ES"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Importe €</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Doc.</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M-232</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3355713462"/>
                  </a:ext>
                </a:extLst>
              </a:tr>
              <a:tr h="679685">
                <a:tc>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“X”</a:t>
                      </a:r>
                    </a:p>
                    <a:p>
                      <a:pPr marL="0" marR="0" indent="0" algn="l" defTabSz="914400" rtl="0" eaLnBrk="1" fontAlgn="auto" latinLnBrk="0" hangingPunct="1">
                        <a:lnSpc>
                          <a:spcPct val="100000"/>
                        </a:lnSpc>
                        <a:spcBef>
                          <a:spcPts val="0"/>
                        </a:spcBef>
                        <a:spcAft>
                          <a:spcPts val="0"/>
                        </a:spcAft>
                        <a:buClrTx/>
                        <a:buSzTx/>
                        <a:buFont typeface="+mj-lt"/>
                        <a:buNone/>
                        <a:tabLst/>
                        <a:defRPr/>
                      </a:pPr>
                      <a:endParaRPr lang="es-ES" sz="1600" b="1" i="0" u="none" strike="noStrike" kern="1200" baseline="0" dirty="0" smtClean="0">
                        <a:solidFill>
                          <a:schemeClr val="tx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“X” </a:t>
                      </a:r>
                      <a:r>
                        <a:rPr lang="es-ES" sz="1600" b="1" i="0" u="none" strike="noStrike" kern="1200" baseline="0" dirty="0" smtClean="0">
                          <a:solidFill>
                            <a:srgbClr val="FF0000"/>
                          </a:solidFill>
                          <a:latin typeface="+mn-lt"/>
                          <a:ea typeface="+mn-ea"/>
                          <a:cs typeface="+mn-cs"/>
                        </a:rPr>
                        <a:t>&gt; 250.000 € </a:t>
                      </a:r>
                      <a:endParaRPr lang="es-ES" sz="1600" b="0" i="0" u="none" strike="noStrike" kern="1200" baseline="0" dirty="0" smtClean="0">
                        <a:solidFill>
                          <a:srgbClr val="FF0000"/>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290.000</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SÍ</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SÍ</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2830634505"/>
                  </a:ext>
                </a:extLst>
              </a:tr>
              <a:tr h="409998">
                <a:tc rowSpan="2">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“Y”</a:t>
                      </a:r>
                    </a:p>
                    <a:p>
                      <a:pPr marL="0" marR="0" indent="0" algn="l" defTabSz="914400" rtl="0" eaLnBrk="1" fontAlgn="auto" latinLnBrk="0" hangingPunct="1">
                        <a:lnSpc>
                          <a:spcPct val="100000"/>
                        </a:lnSpc>
                        <a:spcBef>
                          <a:spcPts val="0"/>
                        </a:spcBef>
                        <a:spcAft>
                          <a:spcPts val="0"/>
                        </a:spcAft>
                        <a:buClrTx/>
                        <a:buSzTx/>
                        <a:buFont typeface="+mj-lt"/>
                        <a:buNone/>
                        <a:tabLst/>
                        <a:defRPr/>
                      </a:pPr>
                      <a:endParaRPr lang="es-ES" sz="1600" b="1" i="0" u="none" strike="noStrike" kern="1200" baseline="0" dirty="0" smtClean="0">
                        <a:solidFill>
                          <a:schemeClr val="tx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“Y” </a:t>
                      </a:r>
                      <a:r>
                        <a:rPr lang="es-ES" sz="1600" b="1" i="0" u="none" strike="noStrike" kern="1200" baseline="0" dirty="0" smtClean="0">
                          <a:solidFill>
                            <a:srgbClr val="FF0000"/>
                          </a:solidFill>
                          <a:latin typeface="+mn-lt"/>
                          <a:ea typeface="+mn-ea"/>
                          <a:cs typeface="+mn-cs"/>
                        </a:rPr>
                        <a:t>≤ 250.000 €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150.000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800" b="1" i="0" u="none" strike="noStrike" kern="1200" baseline="0" dirty="0" smtClean="0">
                          <a:solidFill>
                            <a:srgbClr val="FF0000"/>
                          </a:solidFill>
                          <a:latin typeface="+mn-lt"/>
                          <a:ea typeface="+mn-ea"/>
                          <a:cs typeface="+mn-cs"/>
                        </a:rPr>
                        <a:t>↓</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862557670"/>
                  </a:ext>
                </a:extLst>
              </a:tr>
              <a:tr h="577034">
                <a:tc vMerge="1">
                  <a:txBody>
                    <a:bodyPr/>
                    <a:lstStyle/>
                    <a:p>
                      <a:pPr marL="342900" indent="-342900">
                        <a:buFont typeface="Wingdings" panose="05000000000000000000" pitchFamily="2" charset="2"/>
                        <a:buChar char="ü"/>
                      </a:pPr>
                      <a:endParaRPr lang="es-ES" sz="1600" b="0"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indent="-342900">
                        <a:buFont typeface="Wingdings" panose="05000000000000000000" pitchFamily="2" charset="2"/>
                        <a:buChar char="ü"/>
                      </a:pPr>
                      <a:r>
                        <a:rPr lang="es-ES" sz="1600" b="0" i="0" u="none" strike="noStrike" kern="1200" baseline="0" dirty="0" smtClean="0">
                          <a:solidFill>
                            <a:srgbClr val="0000FF"/>
                          </a:solidFill>
                          <a:latin typeface="+mn-lt"/>
                          <a:ea typeface="+mn-ea"/>
                          <a:cs typeface="+mn-cs"/>
                        </a:rPr>
                        <a:t>∑ operaciones específicas (venta de una marca) del mismo tipo* </a:t>
                      </a:r>
                      <a:r>
                        <a:rPr lang="es-ES" sz="1600" b="1" i="0" u="none" strike="noStrike" kern="1200" baseline="0" dirty="0" smtClean="0">
                          <a:solidFill>
                            <a:srgbClr val="FF0000"/>
                          </a:solidFill>
                          <a:latin typeface="+mn-lt"/>
                          <a:ea typeface="+mn-ea"/>
                          <a:cs typeface="+mn-cs"/>
                        </a:rPr>
                        <a:t>&gt; 100.000 €</a:t>
                      </a:r>
                      <a:endParaRPr lang="es-ES" sz="1600" b="0"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150.000</a:t>
                      </a:r>
                      <a:endParaRPr lang="es-ES" sz="16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endParaRPr lang="es-ES" sz="16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r>
                        <a:rPr lang="es-ES" sz="1600" b="1" dirty="0" smtClean="0">
                          <a:solidFill>
                            <a:srgbClr val="0000FF"/>
                          </a:solidFill>
                        </a:rPr>
                        <a:t>SÍ</a:t>
                      </a:r>
                      <a:endParaRPr lang="es-ES" sz="16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2856780804"/>
                  </a:ext>
                </a:extLst>
              </a:tr>
            </a:tbl>
          </a:graphicData>
        </a:graphic>
      </p:graphicFrame>
      <p:graphicFrame>
        <p:nvGraphicFramePr>
          <p:cNvPr id="7" name="8 Tabla"/>
          <p:cNvGraphicFramePr>
            <a:graphicFrameLocks noGrp="1"/>
          </p:cNvGraphicFramePr>
          <p:nvPr>
            <p:extLst>
              <p:ext uri="{D42A27DB-BD31-4B8C-83A1-F6EECF244321}">
                <p14:modId xmlns="" xmlns:p14="http://schemas.microsoft.com/office/powerpoint/2010/main" val="4116838145"/>
              </p:ext>
            </p:extLst>
          </p:nvPr>
        </p:nvGraphicFramePr>
        <p:xfrm>
          <a:off x="57508" y="5638800"/>
          <a:ext cx="9543692" cy="1135380"/>
        </p:xfrm>
        <a:graphic>
          <a:graphicData uri="http://schemas.openxmlformats.org/drawingml/2006/table">
            <a:tbl>
              <a:tblPr firstRow="1" bandRow="1">
                <a:tableStyleId>{5C22544A-7EE6-4342-B048-85BDC9FD1C3A}</a:tableStyleId>
              </a:tblPr>
              <a:tblGrid>
                <a:gridCol w="8019692">
                  <a:extLst>
                    <a:ext uri="{9D8B030D-6E8A-4147-A177-3AD203B41FA5}">
                      <a16:colId xmlns="" xmlns:a16="http://schemas.microsoft.com/office/drawing/2014/main" val="20000"/>
                    </a:ext>
                  </a:extLst>
                </a:gridCol>
                <a:gridCol w="827072">
                  <a:extLst>
                    <a:ext uri="{9D8B030D-6E8A-4147-A177-3AD203B41FA5}">
                      <a16:colId xmlns="" xmlns:a16="http://schemas.microsoft.com/office/drawing/2014/main" val="1719820305"/>
                    </a:ext>
                  </a:extLst>
                </a:gridCol>
                <a:gridCol w="696928">
                  <a:extLst>
                    <a:ext uri="{9D8B030D-6E8A-4147-A177-3AD203B41FA5}">
                      <a16:colId xmlns="" xmlns:a16="http://schemas.microsoft.com/office/drawing/2014/main" val="2971513325"/>
                    </a:ext>
                  </a:extLst>
                </a:gridCol>
              </a:tblGrid>
              <a:tr h="266699">
                <a:tc>
                  <a:txBody>
                    <a:bodyPr/>
                    <a:lstStyle/>
                    <a:p>
                      <a:pPr marL="342900" marR="0" lvl="0" indent="-3429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q"/>
                        <a:tabLst/>
                      </a:pP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Descripción de Operación Vinculada, </a:t>
                      </a:r>
                      <a:r>
                        <a:rPr kumimoji="0" lang="es-ES_tradnl" sz="1600" b="0" i="0" u="sng"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declarar</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a:t>
                      </a:r>
                      <a:r>
                        <a:rPr kumimoji="0" lang="es-ES_tradnl" sz="1600" b="0" i="0" u="sng"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 operaciones separadas en M-232</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Tipo</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I </a:t>
                      </a:r>
                      <a:r>
                        <a:rPr kumimoji="0" lang="es-ES_tradnl" sz="1600" b="0" i="0" u="none" strike="noStrike" cap="none" normalizeH="0" baseline="0" dirty="0" err="1" smtClean="0">
                          <a:ln>
                            <a:noFill/>
                          </a:ln>
                          <a:solidFill>
                            <a:schemeClr val="tx1"/>
                          </a:solidFill>
                          <a:effectLst>
                            <a:outerShdw blurRad="38100" dist="38100" dir="2700000" algn="tl">
                              <a:srgbClr val="000000">
                                <a:alpha val="43137"/>
                              </a:srgbClr>
                            </a:outerShdw>
                          </a:effectLst>
                          <a:latin typeface="Arial" charset="0"/>
                        </a:rPr>
                        <a:t>ó</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P</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385575069"/>
                  </a:ext>
                </a:extLst>
              </a:tr>
              <a:tr h="434340">
                <a:tc>
                  <a:txBody>
                    <a:bodyPr/>
                    <a:lstStyle/>
                    <a:p>
                      <a:pPr marL="342900" marR="0" lvl="0" indent="-342900" algn="l" defTabSz="914400" rtl="0" eaLnBrk="1" fontAlgn="base" latinLnBrk="0" hangingPunct="1">
                        <a:lnSpc>
                          <a:spcPct val="100000"/>
                        </a:lnSpc>
                        <a:spcBef>
                          <a:spcPct val="20000"/>
                        </a:spcBef>
                        <a:spcAft>
                          <a:spcPct val="0"/>
                        </a:spcAft>
                        <a:buClrTx/>
                        <a:buSzPct val="100000"/>
                        <a:buFont typeface="+mj-lt"/>
                        <a:buAutoNum type="arabicPeriod"/>
                        <a:tabLst/>
                      </a:pPr>
                      <a:r>
                        <a:rPr kumimoji="0" lang="es-ES_tradnl" sz="1600" b="1"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M-232:</a:t>
                      </a:r>
                      <a:r>
                        <a:rPr kumimoji="0" lang="es-ES_tradnl" sz="1600" b="0"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 Declarar la operación con X por la </a:t>
                      </a:r>
                      <a:r>
                        <a:rPr kumimoji="0" lang="es-ES_tradnl" sz="1600" b="0" i="0" u="sng"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venta de </a:t>
                      </a:r>
                      <a:r>
                        <a:rPr kumimoji="0" lang="es-ES_tradnl" sz="1600" b="0" i="0" u="sng" strike="noStrike" cap="none" normalizeH="0" baseline="0" dirty="0" smtClean="0">
                          <a:ln>
                            <a:noFill/>
                          </a:ln>
                          <a:solidFill>
                            <a:srgbClr val="FF0000"/>
                          </a:solidFill>
                          <a:effectLst>
                            <a:outerShdw blurRad="38100" dist="38100" dir="2700000" algn="tl">
                              <a:srgbClr val="000000">
                                <a:alpha val="43137"/>
                              </a:srgbClr>
                            </a:outerShdw>
                          </a:effectLst>
                          <a:latin typeface="Arial" charset="0"/>
                        </a:rPr>
                        <a:t>mercaderías</a:t>
                      </a:r>
                      <a:r>
                        <a:rPr kumimoji="0" lang="es-ES_tradnl" sz="1600" b="0"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 por 290.000 €</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0"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clave 1</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0"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“I”</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r h="32766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kumimoji="0" lang="es-ES_tradnl" sz="1600" b="1"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M-232:</a:t>
                      </a:r>
                      <a:r>
                        <a:rPr kumimoji="0" lang="es-ES_tradnl" sz="1600" b="0"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 Declarar la operación con Y por la </a:t>
                      </a:r>
                      <a:r>
                        <a:rPr kumimoji="0" lang="es-ES_tradnl" sz="1600" b="0" i="0" u="sng"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venta de una </a:t>
                      </a:r>
                      <a:r>
                        <a:rPr kumimoji="0" lang="es-ES_tradnl" sz="1600" b="0" i="0" u="sng" strike="noStrike" cap="none" normalizeH="0" baseline="0" dirty="0" smtClean="0">
                          <a:ln>
                            <a:noFill/>
                          </a:ln>
                          <a:solidFill>
                            <a:srgbClr val="FF0000"/>
                          </a:solidFill>
                          <a:effectLst>
                            <a:outerShdw blurRad="38100" dist="38100" dir="2700000" algn="tl">
                              <a:srgbClr val="000000">
                                <a:alpha val="43137"/>
                              </a:srgbClr>
                            </a:outerShdw>
                          </a:effectLst>
                          <a:latin typeface="Arial" charset="0"/>
                        </a:rPr>
                        <a:t>Marca</a:t>
                      </a:r>
                      <a:r>
                        <a:rPr kumimoji="0" lang="es-ES_tradnl" sz="1600" b="0"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  por 150.000 €</a:t>
                      </a:r>
                      <a:endParaRPr lang="es-ES" sz="1600" dirty="0">
                        <a:solidFill>
                          <a:srgbClr val="0000FF"/>
                        </a:solidFill>
                      </a:endParaRP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0"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clave 2</a:t>
                      </a:r>
                      <a:r>
                        <a:rPr kumimoji="0" lang="es-ES_tradnl" sz="1600" b="0" i="0" u="sng"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 </a:t>
                      </a:r>
                      <a:endParaRPr kumimoji="0" lang="es-ES_tradnl" sz="1600" b="0"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endParaRP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_tradnl" sz="1800" b="0" i="0" u="none" strike="noStrike" cap="none" normalizeH="0" baseline="0" dirty="0" smtClean="0">
                          <a:ln>
                            <a:noFill/>
                          </a:ln>
                          <a:solidFill>
                            <a:srgbClr val="0000FF"/>
                          </a:solidFill>
                          <a:effectLst>
                            <a:outerShdw blurRad="38100" dist="38100" dir="2700000" algn="tl">
                              <a:srgbClr val="000000">
                                <a:alpha val="43137"/>
                              </a:srgbClr>
                            </a:outerShdw>
                          </a:effectLst>
                          <a:latin typeface="Arial" charset="0"/>
                        </a:rPr>
                        <a:t>“I”</a:t>
                      </a:r>
                      <a:endParaRPr lang="es-ES" dirty="0">
                        <a:solidFill>
                          <a:srgbClr val="0000FF"/>
                        </a:solidFill>
                      </a:endParaRP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430135725"/>
                  </a:ext>
                </a:extLst>
              </a:tr>
            </a:tbl>
          </a:graphicData>
        </a:graphic>
      </p:graphicFrame>
    </p:spTree>
    <p:extLst>
      <p:ext uri="{BB962C8B-B14F-4D97-AF65-F5344CB8AC3E}">
        <p14:creationId xmlns="" xmlns:p14="http://schemas.microsoft.com/office/powerpoint/2010/main" val="705101458"/>
      </p:ext>
    </p:extLst>
  </p:cSld>
  <p:clrMapOvr>
    <a:masterClrMapping/>
  </p:clrMapOvr>
  <p:transition advClick="0" advTm="0"/>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AC1B67A2-82F6-4376-ADA7-7B027BEC8AED}" type="slidenum">
              <a:rPr lang="es-ES"/>
              <a:pPr>
                <a:defRPr/>
              </a:pPr>
              <a:t>482</a:t>
            </a:fld>
            <a:endParaRPr lang="es-ES"/>
          </a:p>
        </p:txBody>
      </p:sp>
      <p:sp>
        <p:nvSpPr>
          <p:cNvPr id="92165" name="Text Box 4"/>
          <p:cNvSpPr txBox="1">
            <a:spLocks noChangeArrowheads="1"/>
          </p:cNvSpPr>
          <p:nvPr/>
        </p:nvSpPr>
        <p:spPr bwMode="auto">
          <a:xfrm>
            <a:off x="29095" y="5542"/>
            <a:ext cx="9906000" cy="400110"/>
          </a:xfrm>
          <a:prstGeom prst="rect">
            <a:avLst/>
          </a:prstGeom>
          <a:solidFill>
            <a:srgbClr val="CCFFFF"/>
          </a:solidFill>
          <a:ln w="9525">
            <a:noFill/>
            <a:miter lim="800000"/>
            <a:headEnd/>
            <a:tailEnd/>
          </a:ln>
        </p:spPr>
        <p:txBody>
          <a:bodyPr>
            <a:spAutoFit/>
          </a:bodyPr>
          <a:lstStyle/>
          <a:p>
            <a:pPr algn="ctr"/>
            <a:r>
              <a:rPr lang="es-ES_tradnl" u="sng" dirty="0" smtClean="0">
                <a:solidFill>
                  <a:srgbClr val="FF0000"/>
                </a:solidFill>
              </a:rPr>
              <a:t>EJEMPLO-2</a:t>
            </a:r>
            <a:r>
              <a:rPr lang="es-ES_tradnl" dirty="0" smtClean="0">
                <a:solidFill>
                  <a:srgbClr val="FF0000"/>
                </a:solidFill>
              </a:rPr>
              <a:t>  </a:t>
            </a:r>
            <a:r>
              <a:rPr lang="es-ES_tradnl" dirty="0" smtClean="0">
                <a:solidFill>
                  <a:srgbClr val="000066"/>
                </a:solidFill>
              </a:rPr>
              <a:t>Documentación y Modelo 232. </a:t>
            </a:r>
            <a:r>
              <a:rPr lang="es-ES_tradnl" dirty="0" smtClean="0">
                <a:solidFill>
                  <a:srgbClr val="FF66CC"/>
                </a:solidFill>
              </a:rPr>
              <a:t>  </a:t>
            </a:r>
            <a:endParaRPr lang="es-ES" dirty="0">
              <a:solidFill>
                <a:srgbClr val="FF0000"/>
              </a:solidFill>
            </a:endParaRPr>
          </a:p>
        </p:txBody>
      </p:sp>
      <p:sp>
        <p:nvSpPr>
          <p:cNvPr id="92166"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sp>
        <p:nvSpPr>
          <p:cNvPr id="680966" name="Rectangle 6"/>
          <p:cNvSpPr>
            <a:spLocks noChangeArrowheads="1"/>
          </p:cNvSpPr>
          <p:nvPr/>
        </p:nvSpPr>
        <p:spPr bwMode="auto">
          <a:xfrm>
            <a:off x="37407" y="381000"/>
            <a:ext cx="9868593" cy="2769989"/>
          </a:xfrm>
          <a:prstGeom prst="rect">
            <a:avLst/>
          </a:prstGeom>
          <a:noFill/>
          <a:ln w="9525">
            <a:noFill/>
            <a:miter lim="800000"/>
            <a:headEnd/>
            <a:tailEnd/>
          </a:ln>
          <a:effectLst/>
        </p:spPr>
        <p:txBody>
          <a:bodyPr wrap="square">
            <a:spAutoFit/>
          </a:bodyPr>
          <a:lstStyle/>
          <a:p>
            <a:pPr marL="342900" indent="-342900" algn="ctr">
              <a:defRPr/>
            </a:pPr>
            <a:r>
              <a:rPr lang="es-ES_tradnl" sz="1700" dirty="0" smtClean="0">
                <a:latin typeface="Arial" panose="020B0604020202020204" pitchFamily="34" charset="0"/>
              </a:rPr>
              <a:t>La </a:t>
            </a:r>
            <a:r>
              <a:rPr lang="es-ES_tradnl" sz="1700" dirty="0">
                <a:latin typeface="Arial" panose="020B0604020202020204" pitchFamily="34" charset="0"/>
              </a:rPr>
              <a:t>entidad </a:t>
            </a:r>
            <a:r>
              <a:rPr lang="es-ES_tradnl" sz="1700" dirty="0" smtClean="0">
                <a:latin typeface="Arial" panose="020B0604020202020204" pitchFamily="34" charset="0"/>
              </a:rPr>
              <a:t>“ASA” </a:t>
            </a:r>
            <a:r>
              <a:rPr lang="es-ES_tradnl" sz="1700" dirty="0" smtClean="0">
                <a:solidFill>
                  <a:srgbClr val="FFFF00"/>
                </a:solidFill>
                <a:latin typeface="Arial" panose="020B0604020202020204" pitchFamily="34" charset="0"/>
              </a:rPr>
              <a:t>cuyo INCN es 2 MM € </a:t>
            </a:r>
            <a:r>
              <a:rPr lang="es-ES_tradnl" sz="1700" dirty="0" smtClean="0">
                <a:latin typeface="Arial" panose="020B0604020202020204" pitchFamily="34" charset="0"/>
              </a:rPr>
              <a:t>realiza </a:t>
            </a:r>
            <a:r>
              <a:rPr lang="es-ES_tradnl" sz="1700" dirty="0">
                <a:latin typeface="Arial" panose="020B0604020202020204" pitchFamily="34" charset="0"/>
              </a:rPr>
              <a:t>las </a:t>
            </a:r>
            <a:r>
              <a:rPr lang="es-ES_tradnl" sz="1700" dirty="0" smtClean="0">
                <a:latin typeface="Arial" panose="020B0604020202020204" pitchFamily="34" charset="0"/>
              </a:rPr>
              <a:t>siguientes </a:t>
            </a:r>
            <a:r>
              <a:rPr lang="es-ES_tradnl" sz="1700" u="sng" dirty="0" smtClean="0">
                <a:latin typeface="Arial" panose="020B0604020202020204" pitchFamily="34" charset="0"/>
              </a:rPr>
              <a:t>operaciones vinculadas</a:t>
            </a:r>
            <a:r>
              <a:rPr lang="es-ES_tradnl" sz="1700" dirty="0" smtClean="0">
                <a:latin typeface="Arial" panose="020B0604020202020204" pitchFamily="34" charset="0"/>
              </a:rPr>
              <a:t>: </a:t>
            </a:r>
          </a:p>
          <a:p>
            <a:pPr marL="342900" indent="-342900">
              <a:buFont typeface="+mj-lt"/>
              <a:buAutoNum type="alphaLcParenR"/>
              <a:defRPr/>
            </a:pPr>
            <a:r>
              <a:rPr lang="es-ES_tradnl" sz="1700" dirty="0" smtClean="0">
                <a:latin typeface="Arial" panose="020B0604020202020204" pitchFamily="34" charset="0"/>
              </a:rPr>
              <a:t>Venta de </a:t>
            </a:r>
            <a:r>
              <a:rPr lang="es-ES_tradnl" sz="1700" u="sng" dirty="0" smtClean="0">
                <a:latin typeface="Arial" panose="020B0604020202020204" pitchFamily="34" charset="0"/>
              </a:rPr>
              <a:t>mercancías</a:t>
            </a:r>
            <a:r>
              <a:rPr lang="es-ES_tradnl" sz="1700" dirty="0" smtClean="0">
                <a:latin typeface="Arial" panose="020B0604020202020204" pitchFamily="34" charset="0"/>
              </a:rPr>
              <a:t> a la Sociedad vinculada “X”  por 240.000</a:t>
            </a:r>
            <a:r>
              <a:rPr lang="es-ES_tradnl" sz="1700" dirty="0">
                <a:latin typeface="Arial" panose="020B0604020202020204" pitchFamily="34" charset="0"/>
              </a:rPr>
              <a:t>€. </a:t>
            </a:r>
          </a:p>
          <a:p>
            <a:pPr marL="342900" indent="-342900">
              <a:buFont typeface="+mj-lt"/>
              <a:buAutoNum type="alphaLcParenR"/>
              <a:defRPr/>
            </a:pPr>
            <a:r>
              <a:rPr lang="es-ES_tradnl" sz="1700" dirty="0" smtClean="0">
                <a:latin typeface="Arial" panose="020B0604020202020204" pitchFamily="34" charset="0"/>
              </a:rPr>
              <a:t>Con la Sociedad vinculada “Y” venta de una </a:t>
            </a:r>
            <a:r>
              <a:rPr lang="es-ES_tradnl" sz="1700" u="sng" dirty="0" smtClean="0">
                <a:latin typeface="Arial" panose="020B0604020202020204" pitchFamily="34" charset="0"/>
              </a:rPr>
              <a:t>marca</a:t>
            </a:r>
            <a:r>
              <a:rPr lang="es-ES_tradnl" sz="1700" dirty="0" smtClean="0">
                <a:latin typeface="Arial" panose="020B0604020202020204" pitchFamily="34" charset="0"/>
              </a:rPr>
              <a:t> por 90.000</a:t>
            </a:r>
            <a:r>
              <a:rPr lang="es-ES_tradnl" sz="1700" dirty="0">
                <a:latin typeface="Arial" panose="020B0604020202020204" pitchFamily="34" charset="0"/>
              </a:rPr>
              <a:t>€.</a:t>
            </a:r>
          </a:p>
          <a:p>
            <a:pPr marL="342900" indent="-342900" algn="ctr">
              <a:defRPr/>
            </a:pPr>
            <a:r>
              <a:rPr lang="es-ES_tradnl" sz="1700" u="sng" dirty="0" smtClean="0">
                <a:solidFill>
                  <a:srgbClr val="FFFF00"/>
                </a:solidFill>
                <a:effectLst>
                  <a:outerShdw blurRad="38100" dist="38100" dir="2700000" algn="tl">
                    <a:srgbClr val="000000">
                      <a:alpha val="43137"/>
                    </a:srgbClr>
                  </a:outerShdw>
                </a:effectLst>
              </a:rPr>
              <a:t>SOLUCIÓN</a:t>
            </a:r>
            <a:r>
              <a:rPr lang="es-ES_tradnl" sz="1700" u="sng" dirty="0">
                <a:solidFill>
                  <a:srgbClr val="FFFF00"/>
                </a:solidFill>
                <a:effectLst>
                  <a:outerShdw blurRad="38100" dist="38100" dir="2700000" algn="tl">
                    <a:srgbClr val="000000">
                      <a:alpha val="43137"/>
                    </a:srgbClr>
                  </a:outerShdw>
                </a:effectLst>
              </a:rPr>
              <a:t>:</a:t>
            </a:r>
            <a:r>
              <a:rPr lang="es-ES_tradnl" sz="1700" dirty="0">
                <a:solidFill>
                  <a:srgbClr val="FFFF00"/>
                </a:solidFill>
                <a:effectLst>
                  <a:outerShdw blurRad="38100" dist="38100" dir="2700000" algn="tl">
                    <a:srgbClr val="000000">
                      <a:alpha val="43137"/>
                    </a:srgbClr>
                  </a:outerShdw>
                </a:effectLst>
              </a:rPr>
              <a:t> </a:t>
            </a:r>
          </a:p>
          <a:p>
            <a:pPr marL="342900" indent="-342900">
              <a:defRPr/>
            </a:pPr>
            <a:endParaRPr lang="es-ES_tradnl" sz="200" dirty="0">
              <a:latin typeface="Arial" panose="020B0604020202020204" pitchFamily="34" charset="0"/>
            </a:endParaRPr>
          </a:p>
          <a:p>
            <a:pPr marL="342900" indent="-342900">
              <a:buFont typeface="Wingdings" panose="05000000000000000000" pitchFamily="2" charset="2"/>
              <a:buChar char="v"/>
              <a:defRPr/>
            </a:pPr>
            <a:r>
              <a:rPr lang="es-ES" sz="1800" b="0" u="sng" dirty="0" smtClean="0">
                <a:latin typeface="Arial" panose="020B0604020202020204" pitchFamily="34" charset="0"/>
              </a:rPr>
              <a:t>Con la sociedades “X” e “Y”</a:t>
            </a:r>
            <a:r>
              <a:rPr lang="es-ES" sz="1800" b="0" dirty="0" smtClean="0">
                <a:latin typeface="Arial" panose="020B0604020202020204" pitchFamily="34" charset="0"/>
              </a:rPr>
              <a:t>:  </a:t>
            </a:r>
            <a:r>
              <a:rPr lang="es-ES" sz="1800" b="0" dirty="0" smtClean="0">
                <a:solidFill>
                  <a:srgbClr val="FFFF00"/>
                </a:solidFill>
                <a:latin typeface="Arial" panose="020B0604020202020204" pitchFamily="34" charset="0"/>
              </a:rPr>
              <a:t>∑ </a:t>
            </a:r>
            <a:r>
              <a:rPr lang="es-ES" sz="1800" b="0" dirty="0">
                <a:solidFill>
                  <a:srgbClr val="FFFF00"/>
                </a:solidFill>
                <a:latin typeface="Arial" panose="020B0604020202020204" pitchFamily="34" charset="0"/>
              </a:rPr>
              <a:t>del conjunto de operaciones ≤ 250.000 </a:t>
            </a:r>
            <a:r>
              <a:rPr lang="es-ES" sz="1800" b="0" dirty="0" smtClean="0">
                <a:solidFill>
                  <a:srgbClr val="FFFF00"/>
                </a:solidFill>
                <a:latin typeface="Arial" panose="020B0604020202020204" pitchFamily="34" charset="0"/>
              </a:rPr>
              <a:t>€: </a:t>
            </a:r>
            <a:r>
              <a:rPr lang="es-ES" sz="1800" b="0" dirty="0" smtClean="0">
                <a:latin typeface="Arial" panose="020B0604020202020204" pitchFamily="34" charset="0"/>
              </a:rPr>
              <a:t>No obligatorio</a:t>
            </a:r>
            <a:r>
              <a:rPr lang="es-ES" sz="1800" b="0" dirty="0" smtClean="0">
                <a:solidFill>
                  <a:srgbClr val="FFFF00"/>
                </a:solidFill>
                <a:latin typeface="Arial" panose="020B0604020202020204" pitchFamily="34" charset="0"/>
              </a:rPr>
              <a:t>  </a:t>
            </a:r>
            <a:r>
              <a:rPr lang="es-ES_tradnl" sz="1800" b="0" dirty="0" smtClean="0">
                <a:latin typeface="Arial" panose="020B0604020202020204" pitchFamily="34" charset="0"/>
              </a:rPr>
              <a:t>documentación y Modelo 232 depende hay que mirar otras cosas.</a:t>
            </a:r>
          </a:p>
          <a:p>
            <a:pPr marL="342900" indent="-342900">
              <a:buFont typeface="+mj-lt"/>
              <a:buAutoNum type="alphaLcParenR"/>
              <a:defRPr/>
            </a:pPr>
            <a:endParaRPr lang="es-ES_tradnl" sz="200" b="0" dirty="0" smtClean="0">
              <a:latin typeface="Arial" panose="020B0604020202020204" pitchFamily="34" charset="0"/>
            </a:endParaRPr>
          </a:p>
          <a:p>
            <a:pPr marL="342900" indent="-342900">
              <a:buFont typeface="Wingdings" panose="05000000000000000000" pitchFamily="2" charset="2"/>
              <a:buChar char="v"/>
              <a:defRPr/>
            </a:pPr>
            <a:r>
              <a:rPr lang="es-ES_tradnl" sz="1800" u="sng" dirty="0" smtClean="0">
                <a:solidFill>
                  <a:srgbClr val="FFFF99"/>
                </a:solidFill>
                <a:latin typeface="+mn-lt"/>
              </a:rPr>
              <a:t>Modelo 232 hay que mirar otras cosas</a:t>
            </a:r>
            <a:r>
              <a:rPr lang="es-ES_tradnl" sz="1800" b="0" dirty="0" smtClean="0">
                <a:solidFill>
                  <a:srgbClr val="FFFF99"/>
                </a:solidFill>
                <a:latin typeface="+mn-lt"/>
              </a:rPr>
              <a:t>: </a:t>
            </a:r>
          </a:p>
          <a:p>
            <a:pPr marL="342900" indent="-342900">
              <a:buFont typeface="+mj-lt"/>
              <a:buAutoNum type="arabicPeriod"/>
              <a:defRPr/>
            </a:pPr>
            <a:r>
              <a:rPr lang="es-ES" sz="1600" b="0" dirty="0" smtClean="0">
                <a:solidFill>
                  <a:srgbClr val="FFFF99"/>
                </a:solidFill>
                <a:latin typeface="+mn-lt"/>
              </a:rPr>
              <a:t>∑ </a:t>
            </a:r>
            <a:r>
              <a:rPr lang="es-ES" sz="1600" b="0" dirty="0">
                <a:solidFill>
                  <a:srgbClr val="FFFF99"/>
                </a:solidFill>
                <a:latin typeface="+mn-lt"/>
              </a:rPr>
              <a:t>operaciones </a:t>
            </a:r>
            <a:r>
              <a:rPr lang="es-ES" sz="1600" b="0" u="sng" dirty="0" smtClean="0">
                <a:solidFill>
                  <a:srgbClr val="FFFF99"/>
                </a:solidFill>
                <a:latin typeface="+mn-lt"/>
              </a:rPr>
              <a:t>específicas (sumar el de todas las sociedades vinculadas)</a:t>
            </a:r>
            <a:r>
              <a:rPr lang="es-ES" sz="1600" b="0" dirty="0" smtClean="0">
                <a:solidFill>
                  <a:srgbClr val="FFFF99"/>
                </a:solidFill>
                <a:latin typeface="+mn-lt"/>
              </a:rPr>
              <a:t> </a:t>
            </a:r>
            <a:r>
              <a:rPr lang="es-ES" sz="1600" b="0" u="sng" dirty="0">
                <a:solidFill>
                  <a:srgbClr val="FFFF99"/>
                </a:solidFill>
                <a:latin typeface="+mn-lt"/>
              </a:rPr>
              <a:t>del mismo </a:t>
            </a:r>
            <a:r>
              <a:rPr lang="es-ES" sz="1600" b="0" u="sng" dirty="0" smtClean="0">
                <a:solidFill>
                  <a:srgbClr val="FFFF99"/>
                </a:solidFill>
                <a:latin typeface="+mn-lt"/>
              </a:rPr>
              <a:t>tipo</a:t>
            </a:r>
            <a:r>
              <a:rPr lang="es-ES" sz="1600" b="0" dirty="0" smtClean="0">
                <a:solidFill>
                  <a:srgbClr val="FFFF99"/>
                </a:solidFill>
                <a:latin typeface="+mn-lt"/>
              </a:rPr>
              <a:t> </a:t>
            </a:r>
            <a:r>
              <a:rPr lang="es-ES" sz="1600" b="0" dirty="0">
                <a:solidFill>
                  <a:srgbClr val="FFFF99"/>
                </a:solidFill>
                <a:latin typeface="+mn-lt"/>
              </a:rPr>
              <a:t>&gt; 100.000 </a:t>
            </a:r>
            <a:r>
              <a:rPr lang="es-ES" sz="1600" b="0" dirty="0" smtClean="0">
                <a:solidFill>
                  <a:srgbClr val="FFFF99"/>
                </a:solidFill>
                <a:latin typeface="+mn-lt"/>
              </a:rPr>
              <a:t>€</a:t>
            </a:r>
          </a:p>
          <a:p>
            <a:pPr marL="342900" indent="-342900">
              <a:buFont typeface="+mj-lt"/>
              <a:buAutoNum type="arabicPeriod"/>
              <a:defRPr/>
            </a:pPr>
            <a:r>
              <a:rPr lang="es-ES" sz="1600" b="0" dirty="0" smtClean="0"/>
              <a:t>∑ </a:t>
            </a:r>
            <a:r>
              <a:rPr lang="es-ES" sz="1600" b="0" dirty="0"/>
              <a:t>del conjunto de operaciones </a:t>
            </a:r>
            <a:r>
              <a:rPr lang="es-ES" sz="1600" b="0" u="sng" dirty="0"/>
              <a:t>del mismo tipo y que utilicen el mismo método de valoración</a:t>
            </a:r>
            <a:r>
              <a:rPr lang="es-ES" sz="1600" b="0" dirty="0"/>
              <a:t> </a:t>
            </a:r>
            <a:r>
              <a:rPr lang="es-ES" sz="1600" b="0" dirty="0" smtClean="0"/>
              <a:t>, de todas las sociedades ≤ </a:t>
            </a:r>
            <a:r>
              <a:rPr lang="es-ES" sz="1600" b="0" dirty="0"/>
              <a:t>50% INCN. </a:t>
            </a:r>
            <a:endParaRPr lang="es-ES_tradnl" sz="1800" dirty="0">
              <a:latin typeface="Arial" panose="020B0604020202020204" pitchFamily="34" charset="0"/>
            </a:endParaRPr>
          </a:p>
        </p:txBody>
      </p:sp>
      <p:graphicFrame>
        <p:nvGraphicFramePr>
          <p:cNvPr id="6" name="Tabla 5"/>
          <p:cNvGraphicFramePr>
            <a:graphicFrameLocks noGrp="1"/>
          </p:cNvGraphicFramePr>
          <p:nvPr>
            <p:extLst>
              <p:ext uri="{D42A27DB-BD31-4B8C-83A1-F6EECF244321}">
                <p14:modId xmlns="" xmlns:p14="http://schemas.microsoft.com/office/powerpoint/2010/main" val="1272608756"/>
              </p:ext>
            </p:extLst>
          </p:nvPr>
        </p:nvGraphicFramePr>
        <p:xfrm>
          <a:off x="76200" y="3124200"/>
          <a:ext cx="9753600" cy="3532022"/>
        </p:xfrm>
        <a:graphic>
          <a:graphicData uri="http://schemas.openxmlformats.org/drawingml/2006/table">
            <a:tbl>
              <a:tblPr firstRow="1" bandRow="1">
                <a:tableStyleId>{5C22544A-7EE6-4342-B048-85BDC9FD1C3A}</a:tableStyleId>
              </a:tblPr>
              <a:tblGrid>
                <a:gridCol w="609600">
                  <a:extLst>
                    <a:ext uri="{9D8B030D-6E8A-4147-A177-3AD203B41FA5}">
                      <a16:colId xmlns="" xmlns:a16="http://schemas.microsoft.com/office/drawing/2014/main" val="1755922004"/>
                    </a:ext>
                  </a:extLst>
                </a:gridCol>
                <a:gridCol w="6019800">
                  <a:extLst>
                    <a:ext uri="{9D8B030D-6E8A-4147-A177-3AD203B41FA5}">
                      <a16:colId xmlns="" xmlns:a16="http://schemas.microsoft.com/office/drawing/2014/main" val="3449216509"/>
                    </a:ext>
                  </a:extLst>
                </a:gridCol>
                <a:gridCol w="1371600">
                  <a:extLst>
                    <a:ext uri="{9D8B030D-6E8A-4147-A177-3AD203B41FA5}">
                      <a16:colId xmlns="" xmlns:a16="http://schemas.microsoft.com/office/drawing/2014/main" val="3412387204"/>
                    </a:ext>
                  </a:extLst>
                </a:gridCol>
                <a:gridCol w="914400">
                  <a:extLst>
                    <a:ext uri="{9D8B030D-6E8A-4147-A177-3AD203B41FA5}">
                      <a16:colId xmlns="" xmlns:a16="http://schemas.microsoft.com/office/drawing/2014/main" val="4018322607"/>
                    </a:ext>
                  </a:extLst>
                </a:gridCol>
                <a:gridCol w="838200">
                  <a:extLst>
                    <a:ext uri="{9D8B030D-6E8A-4147-A177-3AD203B41FA5}">
                      <a16:colId xmlns="" xmlns:a16="http://schemas.microsoft.com/office/drawing/2014/main" val="3971331853"/>
                    </a:ext>
                  </a:extLst>
                </a:gridCol>
              </a:tblGrid>
              <a:tr h="304800">
                <a:tc>
                  <a:txBody>
                    <a:bodyPr/>
                    <a:lstStyle/>
                    <a:p>
                      <a:r>
                        <a:rPr lang="es-ES" sz="1000" dirty="0" err="1" smtClean="0"/>
                        <a:t>Vincda</a:t>
                      </a:r>
                      <a:endParaRPr lang="es-ES" sz="1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sz="1600" dirty="0" smtClean="0"/>
                        <a:t>Circunstancias</a:t>
                      </a:r>
                      <a:endParaRPr lang="es-ES"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Importe €</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Doc.</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M-232</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3355713462"/>
                  </a:ext>
                </a:extLst>
              </a:tr>
              <a:tr h="381000">
                <a:tc rowSpan="4">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“X”</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“X” </a:t>
                      </a:r>
                      <a:r>
                        <a:rPr lang="es-ES" sz="1600" b="1" i="0" u="none" strike="noStrike" kern="1200" baseline="0" dirty="0" smtClean="0">
                          <a:solidFill>
                            <a:srgbClr val="FF0000"/>
                          </a:solidFill>
                          <a:latin typeface="+mn-lt"/>
                          <a:ea typeface="+mn-ea"/>
                          <a:cs typeface="+mn-cs"/>
                        </a:rPr>
                        <a:t>≤ 250.000 €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240.000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800" b="1" i="0" u="none" strike="noStrike" kern="1200" baseline="0" dirty="0" smtClean="0">
                          <a:solidFill>
                            <a:srgbClr val="FF0000"/>
                          </a:solidFill>
                          <a:latin typeface="+mn-lt"/>
                          <a:ea typeface="+mn-ea"/>
                          <a:cs typeface="+mn-cs"/>
                        </a:rPr>
                        <a:t>↓</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830634505"/>
                  </a:ext>
                </a:extLst>
              </a:tr>
              <a:tr h="243840">
                <a:tc vMerge="1">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2.000.000; 50% INCN = 1.000.000]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1.000.000*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959007109"/>
                  </a:ext>
                </a:extLst>
              </a:tr>
              <a:tr h="30480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X”</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dirty="0" smtClean="0">
                          <a:solidFill>
                            <a:srgbClr val="FF0000"/>
                          </a:solidFill>
                        </a:rPr>
                        <a: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i="0" u="none" strike="noStrike" kern="1200" baseline="0" dirty="0" smtClean="0">
                          <a:solidFill>
                            <a:srgbClr val="FF0000"/>
                          </a:solidFill>
                          <a:latin typeface="+mn-lt"/>
                          <a:ea typeface="+mn-ea"/>
                          <a:cs typeface="+mn-cs"/>
                        </a:rPr>
                        <a:t>240.000*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685386481"/>
                  </a:ext>
                </a:extLst>
              </a:tr>
              <a:tr h="304800">
                <a:tc vMerge="1">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 sz="1600" b="1"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400" b="0" i="0" u="none" strike="noStrike" kern="1200" baseline="0" dirty="0" smtClean="0">
                          <a:solidFill>
                            <a:srgbClr val="0000FF"/>
                          </a:solidFill>
                          <a:latin typeface="+mn-lt"/>
                          <a:ea typeface="+mn-ea"/>
                          <a:cs typeface="+mn-cs"/>
                        </a:rPr>
                        <a:t>∑ O. </a:t>
                      </a:r>
                      <a:r>
                        <a:rPr lang="es-ES" sz="1400" b="0" i="0" u="sng" strike="noStrike" kern="1200" baseline="0" dirty="0" smtClean="0">
                          <a:solidFill>
                            <a:srgbClr val="0000FF"/>
                          </a:solidFill>
                          <a:latin typeface="+mn-lt"/>
                          <a:ea typeface="+mn-ea"/>
                          <a:cs typeface="+mn-cs"/>
                        </a:rPr>
                        <a:t>específicas**</a:t>
                      </a:r>
                      <a:r>
                        <a:rPr lang="es-ES" sz="1400" b="0" i="0" u="none" strike="noStrike" kern="1200" baseline="0" dirty="0" smtClean="0">
                          <a:solidFill>
                            <a:srgbClr val="0000FF"/>
                          </a:solidFill>
                          <a:latin typeface="+mn-lt"/>
                          <a:ea typeface="+mn-ea"/>
                          <a:cs typeface="+mn-cs"/>
                        </a:rPr>
                        <a:t> (X + Y) del </a:t>
                      </a:r>
                      <a:r>
                        <a:rPr lang="es-ES" sz="1400" b="0" i="0" u="sng" strike="noStrike" kern="1200" baseline="0" dirty="0" smtClean="0">
                          <a:solidFill>
                            <a:srgbClr val="0000FF"/>
                          </a:solidFill>
                          <a:latin typeface="+mn-lt"/>
                          <a:ea typeface="+mn-ea"/>
                          <a:cs typeface="+mn-cs"/>
                        </a:rPr>
                        <a:t>mismo tipo</a:t>
                      </a:r>
                      <a:r>
                        <a:rPr lang="es-ES" sz="1400" b="0" i="0" u="none" strike="noStrike" kern="1200" baseline="0" dirty="0" smtClean="0">
                          <a:solidFill>
                            <a:srgbClr val="0000FF"/>
                          </a:solidFill>
                          <a:latin typeface="+mn-lt"/>
                          <a:ea typeface="+mn-ea"/>
                          <a:cs typeface="+mn-cs"/>
                        </a:rPr>
                        <a:t> (Venta Marca)  </a:t>
                      </a:r>
                      <a:r>
                        <a:rPr lang="es-ES" sz="1400" b="0" i="0" u="none" strike="noStrike" kern="1200" baseline="0" dirty="0" smtClean="0">
                          <a:solidFill>
                            <a:srgbClr val="FF0000"/>
                          </a:solidFill>
                          <a:latin typeface="+mn-lt"/>
                          <a:ea typeface="+mn-ea"/>
                          <a:cs typeface="+mn-cs"/>
                        </a:rPr>
                        <a:t>≤  100.000 €</a:t>
                      </a:r>
                      <a:endParaRPr lang="es-ES" sz="1400" b="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600" b="1" dirty="0" smtClean="0">
                          <a:solidFill>
                            <a:srgbClr val="FF0000"/>
                          </a:solidFill>
                        </a:rPr>
                        <a:t>90.000**</a:t>
                      </a:r>
                      <a:endParaRPr lang="es-ES"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extLst>
                  <a:ext uri="{0D108BD9-81ED-4DB2-BD59-A6C34878D82A}">
                    <a16:rowId xmlns="" xmlns:a16="http://schemas.microsoft.com/office/drawing/2014/main" val="1562728357"/>
                  </a:ext>
                </a:extLst>
              </a:tr>
              <a:tr h="320040">
                <a:tc rowSpan="4">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“Y”</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“Y” </a:t>
                      </a:r>
                      <a:r>
                        <a:rPr lang="es-ES" sz="1600" b="1" i="0" u="none" strike="noStrike" kern="1200" baseline="0" dirty="0" smtClean="0">
                          <a:solidFill>
                            <a:srgbClr val="FF0000"/>
                          </a:solidFill>
                          <a:latin typeface="+mn-lt"/>
                          <a:ea typeface="+mn-ea"/>
                          <a:cs typeface="+mn-cs"/>
                        </a:rPr>
                        <a:t>≤ 250.000 €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90.000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862557670"/>
                  </a:ext>
                </a:extLst>
              </a:tr>
              <a:tr h="28956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2.000.000; 50% INCN = 1.000.000]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1.000.000*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52070862"/>
                  </a:ext>
                </a:extLst>
              </a:tr>
              <a:tr h="365760">
                <a:tc vMerge="1">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Y”</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dirty="0" smtClean="0">
                          <a:solidFill>
                            <a:srgbClr val="FF0000"/>
                          </a:solidFill>
                        </a:rPr>
                        <a: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i="0" u="none" strike="noStrike" kern="1200" baseline="0" dirty="0" smtClean="0">
                          <a:solidFill>
                            <a:srgbClr val="FF0000"/>
                          </a:solidFill>
                          <a:latin typeface="+mn-lt"/>
                          <a:ea typeface="+mn-ea"/>
                          <a:cs typeface="+mn-cs"/>
                        </a:rPr>
                        <a:t>90.000*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endParaRPr lang="es-ES" sz="16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758864995"/>
                  </a:ext>
                </a:extLst>
              </a:tr>
              <a:tr h="346862">
                <a:tc vMerge="1">
                  <a:txBody>
                    <a:bodyPr/>
                    <a:lstStyle/>
                    <a:p>
                      <a:pPr marL="342900" indent="-342900">
                        <a:buFont typeface="Wingdings" panose="05000000000000000000" pitchFamily="2" charset="2"/>
                        <a:buChar char="ü"/>
                      </a:pPr>
                      <a:endParaRPr lang="es-ES" sz="1600" b="0"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400" b="0" i="0" u="none" strike="noStrike" kern="1200" baseline="0" dirty="0" smtClean="0">
                          <a:solidFill>
                            <a:srgbClr val="0000FF"/>
                          </a:solidFill>
                          <a:latin typeface="+mn-lt"/>
                          <a:ea typeface="+mn-ea"/>
                          <a:cs typeface="+mn-cs"/>
                        </a:rPr>
                        <a:t>∑ O. </a:t>
                      </a:r>
                      <a:r>
                        <a:rPr lang="es-ES" sz="1400" b="0" i="0" u="sng" strike="noStrike" kern="1200" baseline="0" dirty="0" smtClean="0">
                          <a:solidFill>
                            <a:srgbClr val="0000FF"/>
                          </a:solidFill>
                          <a:latin typeface="+mn-lt"/>
                          <a:ea typeface="+mn-ea"/>
                          <a:cs typeface="+mn-cs"/>
                        </a:rPr>
                        <a:t>específicas**</a:t>
                      </a:r>
                      <a:r>
                        <a:rPr lang="es-ES" sz="1400" b="0" i="0" u="none" strike="noStrike" kern="1200" baseline="0" dirty="0" smtClean="0">
                          <a:solidFill>
                            <a:srgbClr val="0000FF"/>
                          </a:solidFill>
                          <a:latin typeface="+mn-lt"/>
                          <a:ea typeface="+mn-ea"/>
                          <a:cs typeface="+mn-cs"/>
                        </a:rPr>
                        <a:t> (X + Y) del </a:t>
                      </a:r>
                      <a:r>
                        <a:rPr lang="es-ES" sz="1400" b="0" i="0" u="sng" strike="noStrike" kern="1200" baseline="0" dirty="0" smtClean="0">
                          <a:solidFill>
                            <a:srgbClr val="0000FF"/>
                          </a:solidFill>
                          <a:latin typeface="+mn-lt"/>
                          <a:ea typeface="+mn-ea"/>
                          <a:cs typeface="+mn-cs"/>
                        </a:rPr>
                        <a:t>mismo tipo</a:t>
                      </a:r>
                      <a:r>
                        <a:rPr lang="es-ES" sz="1400" b="0" i="0" u="none" strike="noStrike" kern="1200" baseline="0" dirty="0" smtClean="0">
                          <a:solidFill>
                            <a:srgbClr val="0000FF"/>
                          </a:solidFill>
                          <a:latin typeface="+mn-lt"/>
                          <a:ea typeface="+mn-ea"/>
                          <a:cs typeface="+mn-cs"/>
                        </a:rPr>
                        <a:t> (Venta Marca)  </a:t>
                      </a:r>
                      <a:r>
                        <a:rPr lang="es-ES" sz="1400" b="0" i="0" u="none" strike="noStrike" kern="1200" baseline="0" dirty="0" smtClean="0">
                          <a:solidFill>
                            <a:srgbClr val="FF0000"/>
                          </a:solidFill>
                          <a:latin typeface="+mn-lt"/>
                          <a:ea typeface="+mn-ea"/>
                          <a:cs typeface="+mn-cs"/>
                        </a:rPr>
                        <a:t>≤  100.000 €</a:t>
                      </a:r>
                      <a:endParaRPr lang="es-ES" sz="1400" b="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600" b="1" dirty="0" smtClean="0">
                          <a:solidFill>
                            <a:srgbClr val="FF0000"/>
                          </a:solidFill>
                        </a:rPr>
                        <a:t>90.000**</a:t>
                      </a:r>
                      <a:endParaRPr lang="es-ES"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extLst>
                  <a:ext uri="{0D108BD9-81ED-4DB2-BD59-A6C34878D82A}">
                    <a16:rowId xmlns="" xmlns:a16="http://schemas.microsoft.com/office/drawing/2014/main" val="2856780804"/>
                  </a:ext>
                </a:extLst>
              </a:tr>
            </a:tbl>
          </a:graphicData>
        </a:graphic>
      </p:graphicFrame>
    </p:spTree>
    <p:extLst>
      <p:ext uri="{BB962C8B-B14F-4D97-AF65-F5344CB8AC3E}">
        <p14:creationId xmlns="" xmlns:p14="http://schemas.microsoft.com/office/powerpoint/2010/main" val="4169888347"/>
      </p:ext>
    </p:extLst>
  </p:cSld>
  <p:clrMapOvr>
    <a:masterClrMapping/>
  </p:clrMapOvr>
  <p:transition advClick="0" advTm="0"/>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AC1B67A2-82F6-4376-ADA7-7B027BEC8AED}" type="slidenum">
              <a:rPr lang="es-ES"/>
              <a:pPr>
                <a:defRPr/>
              </a:pPr>
              <a:t>483</a:t>
            </a:fld>
            <a:endParaRPr lang="es-ES"/>
          </a:p>
        </p:txBody>
      </p:sp>
      <p:sp>
        <p:nvSpPr>
          <p:cNvPr id="92165" name="Text Box 4"/>
          <p:cNvSpPr txBox="1">
            <a:spLocks noChangeArrowheads="1"/>
          </p:cNvSpPr>
          <p:nvPr/>
        </p:nvSpPr>
        <p:spPr bwMode="auto">
          <a:xfrm>
            <a:off x="29095" y="5542"/>
            <a:ext cx="9906000" cy="400110"/>
          </a:xfrm>
          <a:prstGeom prst="rect">
            <a:avLst/>
          </a:prstGeom>
          <a:solidFill>
            <a:srgbClr val="CCFFFF"/>
          </a:solidFill>
          <a:ln w="9525">
            <a:noFill/>
            <a:miter lim="800000"/>
            <a:headEnd/>
            <a:tailEnd/>
          </a:ln>
        </p:spPr>
        <p:txBody>
          <a:bodyPr>
            <a:spAutoFit/>
          </a:bodyPr>
          <a:lstStyle/>
          <a:p>
            <a:pPr algn="ctr"/>
            <a:r>
              <a:rPr lang="es-ES_tradnl" u="sng" dirty="0" smtClean="0">
                <a:solidFill>
                  <a:srgbClr val="FF0000"/>
                </a:solidFill>
              </a:rPr>
              <a:t>EJEMPLO-3</a:t>
            </a:r>
            <a:r>
              <a:rPr lang="es-ES_tradnl" dirty="0" smtClean="0">
                <a:solidFill>
                  <a:srgbClr val="FF0000"/>
                </a:solidFill>
              </a:rPr>
              <a:t>  </a:t>
            </a:r>
            <a:r>
              <a:rPr lang="es-ES_tradnl" dirty="0" smtClean="0">
                <a:solidFill>
                  <a:srgbClr val="000066"/>
                </a:solidFill>
              </a:rPr>
              <a:t>Documentación y Modelo 232. </a:t>
            </a:r>
            <a:r>
              <a:rPr lang="es-ES_tradnl" sz="1800" dirty="0" smtClean="0">
                <a:solidFill>
                  <a:srgbClr val="FF66CC"/>
                </a:solidFill>
              </a:rPr>
              <a:t>  </a:t>
            </a:r>
            <a:endParaRPr lang="es-ES" sz="1800" dirty="0">
              <a:solidFill>
                <a:srgbClr val="FF0000"/>
              </a:solidFill>
            </a:endParaRPr>
          </a:p>
        </p:txBody>
      </p:sp>
      <p:sp>
        <p:nvSpPr>
          <p:cNvPr id="92166"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sp>
        <p:nvSpPr>
          <p:cNvPr id="680966" name="Rectangle 6"/>
          <p:cNvSpPr>
            <a:spLocks noChangeArrowheads="1"/>
          </p:cNvSpPr>
          <p:nvPr/>
        </p:nvSpPr>
        <p:spPr bwMode="auto">
          <a:xfrm>
            <a:off x="37407" y="381000"/>
            <a:ext cx="9868593" cy="2308324"/>
          </a:xfrm>
          <a:prstGeom prst="rect">
            <a:avLst/>
          </a:prstGeom>
          <a:noFill/>
          <a:ln w="9525">
            <a:noFill/>
            <a:miter lim="800000"/>
            <a:headEnd/>
            <a:tailEnd/>
          </a:ln>
          <a:effectLst/>
        </p:spPr>
        <p:txBody>
          <a:bodyPr wrap="square">
            <a:spAutoFit/>
          </a:bodyPr>
          <a:lstStyle/>
          <a:p>
            <a:pPr marL="342900" indent="-342900" algn="ctr">
              <a:defRPr/>
            </a:pPr>
            <a:r>
              <a:rPr lang="es-ES_tradnl" sz="1700" dirty="0" smtClean="0">
                <a:latin typeface="+mn-lt"/>
              </a:rPr>
              <a:t>La </a:t>
            </a:r>
            <a:r>
              <a:rPr lang="es-ES_tradnl" sz="1700" dirty="0">
                <a:latin typeface="+mn-lt"/>
              </a:rPr>
              <a:t>entidad </a:t>
            </a:r>
            <a:r>
              <a:rPr lang="es-ES_tradnl" sz="1700" dirty="0" smtClean="0">
                <a:latin typeface="+mn-lt"/>
              </a:rPr>
              <a:t>“ASA” </a:t>
            </a:r>
            <a:r>
              <a:rPr lang="es-ES_tradnl" sz="1700" dirty="0" smtClean="0">
                <a:solidFill>
                  <a:srgbClr val="FFFF00"/>
                </a:solidFill>
                <a:latin typeface="+mn-lt"/>
              </a:rPr>
              <a:t>cuyo INCN es 400.000 €</a:t>
            </a:r>
            <a:r>
              <a:rPr lang="es-ES_tradnl" sz="1700" dirty="0" smtClean="0">
                <a:latin typeface="+mn-lt"/>
              </a:rPr>
              <a:t> realiza </a:t>
            </a:r>
            <a:r>
              <a:rPr lang="es-ES_tradnl" sz="1700" dirty="0">
                <a:latin typeface="+mn-lt"/>
              </a:rPr>
              <a:t>las </a:t>
            </a:r>
            <a:r>
              <a:rPr lang="es-ES_tradnl" sz="1700" dirty="0" smtClean="0">
                <a:latin typeface="+mn-lt"/>
              </a:rPr>
              <a:t>siguientes </a:t>
            </a:r>
            <a:r>
              <a:rPr lang="es-ES_tradnl" sz="1700" u="sng" dirty="0" smtClean="0">
                <a:latin typeface="+mn-lt"/>
              </a:rPr>
              <a:t>operaciones vinculadas</a:t>
            </a:r>
            <a:r>
              <a:rPr lang="es-ES_tradnl" sz="1700" dirty="0" smtClean="0">
                <a:latin typeface="+mn-lt"/>
              </a:rPr>
              <a:t>: </a:t>
            </a:r>
          </a:p>
          <a:p>
            <a:pPr marL="342900" indent="-342900">
              <a:buFont typeface="+mj-lt"/>
              <a:buAutoNum type="alphaLcParenR"/>
              <a:defRPr/>
            </a:pPr>
            <a:r>
              <a:rPr lang="es-ES_tradnl" sz="1700" dirty="0" smtClean="0">
                <a:latin typeface="+mn-lt"/>
              </a:rPr>
              <a:t>Venta de </a:t>
            </a:r>
            <a:r>
              <a:rPr lang="es-ES_tradnl" sz="1700" u="sng" dirty="0" smtClean="0">
                <a:latin typeface="+mn-lt"/>
              </a:rPr>
              <a:t>mercancías</a:t>
            </a:r>
            <a:r>
              <a:rPr lang="es-ES_tradnl" sz="1700" dirty="0" smtClean="0">
                <a:latin typeface="+mn-lt"/>
              </a:rPr>
              <a:t> a la Sociedad vinculada “X”  por 240.000</a:t>
            </a:r>
            <a:r>
              <a:rPr lang="es-ES_tradnl" sz="1700" dirty="0">
                <a:latin typeface="+mn-lt"/>
              </a:rPr>
              <a:t>€. </a:t>
            </a:r>
          </a:p>
          <a:p>
            <a:pPr marL="342900" indent="-342900">
              <a:buFont typeface="+mj-lt"/>
              <a:buAutoNum type="alphaLcParenR"/>
              <a:defRPr/>
            </a:pPr>
            <a:r>
              <a:rPr lang="es-ES_tradnl" sz="1700" dirty="0" smtClean="0">
                <a:latin typeface="+mn-lt"/>
              </a:rPr>
              <a:t>Con la Sociedad vinculada “Y” transmisión de una </a:t>
            </a:r>
            <a:r>
              <a:rPr lang="es-ES_tradnl" sz="1700" u="sng" dirty="0" smtClean="0">
                <a:latin typeface="+mn-lt"/>
              </a:rPr>
              <a:t>marca</a:t>
            </a:r>
            <a:r>
              <a:rPr lang="es-ES_tradnl" sz="1700" dirty="0" smtClean="0">
                <a:latin typeface="+mn-lt"/>
              </a:rPr>
              <a:t> por 90.000</a:t>
            </a:r>
            <a:r>
              <a:rPr lang="es-ES_tradnl" sz="1700" dirty="0">
                <a:latin typeface="+mn-lt"/>
              </a:rPr>
              <a:t>€.</a:t>
            </a:r>
          </a:p>
          <a:p>
            <a:pPr marL="342900" indent="-342900" algn="ctr">
              <a:defRPr/>
            </a:pPr>
            <a:r>
              <a:rPr lang="es-ES_tradnl" sz="1700" u="sng" dirty="0" smtClean="0">
                <a:solidFill>
                  <a:srgbClr val="FFFF00"/>
                </a:solidFill>
                <a:effectLst>
                  <a:outerShdw blurRad="38100" dist="38100" dir="2700000" algn="tl">
                    <a:srgbClr val="000000">
                      <a:alpha val="43137"/>
                    </a:srgbClr>
                  </a:outerShdw>
                </a:effectLst>
                <a:latin typeface="+mn-lt"/>
              </a:rPr>
              <a:t>SOLUCIÓN</a:t>
            </a:r>
            <a:r>
              <a:rPr lang="es-ES_tradnl" sz="1700" u="sng" dirty="0">
                <a:solidFill>
                  <a:srgbClr val="FFFF00"/>
                </a:solidFill>
                <a:effectLst>
                  <a:outerShdw blurRad="38100" dist="38100" dir="2700000" algn="tl">
                    <a:srgbClr val="000000">
                      <a:alpha val="43137"/>
                    </a:srgbClr>
                  </a:outerShdw>
                </a:effectLst>
                <a:latin typeface="+mn-lt"/>
              </a:rPr>
              <a:t>:</a:t>
            </a:r>
            <a:r>
              <a:rPr lang="es-ES_tradnl" sz="1700" dirty="0">
                <a:solidFill>
                  <a:srgbClr val="FFFF00"/>
                </a:solidFill>
                <a:effectLst>
                  <a:outerShdw blurRad="38100" dist="38100" dir="2700000" algn="tl">
                    <a:srgbClr val="000000">
                      <a:alpha val="43137"/>
                    </a:srgbClr>
                  </a:outerShdw>
                </a:effectLst>
                <a:latin typeface="+mn-lt"/>
              </a:rPr>
              <a:t> </a:t>
            </a:r>
          </a:p>
          <a:p>
            <a:pPr marL="342900" indent="-342900">
              <a:defRPr/>
            </a:pPr>
            <a:endParaRPr lang="es-ES_tradnl" sz="200" dirty="0">
              <a:latin typeface="Arial" panose="020B0604020202020204" pitchFamily="34" charset="0"/>
            </a:endParaRPr>
          </a:p>
          <a:p>
            <a:pPr marL="342900" indent="-342900">
              <a:buFont typeface="Wingdings" panose="05000000000000000000" pitchFamily="2" charset="2"/>
              <a:buChar char="v"/>
              <a:defRPr/>
            </a:pPr>
            <a:r>
              <a:rPr lang="es-ES" sz="1600" b="0" u="sng" dirty="0" smtClean="0">
                <a:latin typeface="Arial" panose="020B0604020202020204" pitchFamily="34" charset="0"/>
              </a:rPr>
              <a:t>Con la sociedades “X” e “Y”</a:t>
            </a:r>
            <a:r>
              <a:rPr lang="es-ES" sz="1600" b="0" dirty="0" smtClean="0">
                <a:latin typeface="Arial" panose="020B0604020202020204" pitchFamily="34" charset="0"/>
              </a:rPr>
              <a:t>:  </a:t>
            </a:r>
            <a:r>
              <a:rPr lang="es-ES" sz="1600" b="0" dirty="0" smtClean="0">
                <a:solidFill>
                  <a:srgbClr val="FFFF00"/>
                </a:solidFill>
                <a:latin typeface="Arial" panose="020B0604020202020204" pitchFamily="34" charset="0"/>
              </a:rPr>
              <a:t>∑ </a:t>
            </a:r>
            <a:r>
              <a:rPr lang="es-ES" sz="1600" b="0" dirty="0">
                <a:solidFill>
                  <a:srgbClr val="FFFF00"/>
                </a:solidFill>
                <a:latin typeface="Arial" panose="020B0604020202020204" pitchFamily="34" charset="0"/>
              </a:rPr>
              <a:t>del conjunto de operaciones ≤ 250.000 </a:t>
            </a:r>
            <a:r>
              <a:rPr lang="es-ES" sz="1600" b="0" dirty="0" smtClean="0">
                <a:solidFill>
                  <a:srgbClr val="FFFF00"/>
                </a:solidFill>
                <a:latin typeface="Arial" panose="020B0604020202020204" pitchFamily="34" charset="0"/>
              </a:rPr>
              <a:t>€: </a:t>
            </a:r>
            <a:r>
              <a:rPr lang="es-ES" sz="1600" b="0" dirty="0" smtClean="0">
                <a:latin typeface="Arial" panose="020B0604020202020204" pitchFamily="34" charset="0"/>
              </a:rPr>
              <a:t>No obligatorio</a:t>
            </a:r>
            <a:r>
              <a:rPr lang="es-ES" sz="1600" b="0" dirty="0" smtClean="0">
                <a:solidFill>
                  <a:srgbClr val="FFFF00"/>
                </a:solidFill>
                <a:latin typeface="Arial" panose="020B0604020202020204" pitchFamily="34" charset="0"/>
              </a:rPr>
              <a:t>  </a:t>
            </a:r>
            <a:r>
              <a:rPr lang="es-ES_tradnl" sz="1600" b="0" dirty="0" smtClean="0">
                <a:latin typeface="Arial" panose="020B0604020202020204" pitchFamily="34" charset="0"/>
              </a:rPr>
              <a:t>documentación y Modelo 232 depende hay que mirar otras cosas.</a:t>
            </a:r>
          </a:p>
          <a:p>
            <a:pPr marL="342900" indent="-342900">
              <a:buFont typeface="+mj-lt"/>
              <a:buAutoNum type="alphaLcParenR"/>
              <a:defRPr/>
            </a:pPr>
            <a:endParaRPr lang="es-ES_tradnl" sz="200" b="0" dirty="0" smtClean="0">
              <a:latin typeface="Arial" panose="020B0604020202020204" pitchFamily="34" charset="0"/>
            </a:endParaRPr>
          </a:p>
          <a:p>
            <a:pPr marL="342900" indent="-342900">
              <a:buFont typeface="Wingdings" panose="05000000000000000000" pitchFamily="2" charset="2"/>
              <a:buChar char="v"/>
              <a:defRPr/>
            </a:pPr>
            <a:r>
              <a:rPr lang="es-ES_tradnl" sz="1600" u="sng" dirty="0" smtClean="0">
                <a:solidFill>
                  <a:srgbClr val="FFFF99"/>
                </a:solidFill>
                <a:latin typeface="+mn-lt"/>
              </a:rPr>
              <a:t>Modelo 232 hay que mirar otras cosas</a:t>
            </a:r>
            <a:r>
              <a:rPr lang="es-ES_tradnl" sz="1600" b="0" dirty="0" smtClean="0">
                <a:solidFill>
                  <a:srgbClr val="FFFF99"/>
                </a:solidFill>
                <a:latin typeface="+mn-lt"/>
              </a:rPr>
              <a:t>: </a:t>
            </a:r>
          </a:p>
          <a:p>
            <a:pPr marL="342900" indent="-342900">
              <a:buFont typeface="+mj-lt"/>
              <a:buAutoNum type="arabicPeriod"/>
              <a:defRPr/>
            </a:pPr>
            <a:r>
              <a:rPr lang="es-ES" sz="1200" b="0" dirty="0" smtClean="0">
                <a:solidFill>
                  <a:srgbClr val="FFFF99"/>
                </a:solidFill>
                <a:latin typeface="+mn-lt"/>
              </a:rPr>
              <a:t>∑ </a:t>
            </a:r>
            <a:r>
              <a:rPr lang="es-ES" sz="1200" b="0" dirty="0">
                <a:solidFill>
                  <a:srgbClr val="FFFF99"/>
                </a:solidFill>
                <a:latin typeface="+mn-lt"/>
              </a:rPr>
              <a:t>operaciones </a:t>
            </a:r>
            <a:r>
              <a:rPr lang="es-ES" sz="1200" b="0" u="sng" dirty="0" smtClean="0">
                <a:solidFill>
                  <a:srgbClr val="FFFF99"/>
                </a:solidFill>
                <a:latin typeface="+mn-lt"/>
              </a:rPr>
              <a:t>específicas (sumar el de todas las sociedades vinculadas)</a:t>
            </a:r>
            <a:r>
              <a:rPr lang="es-ES" sz="1200" b="0" dirty="0" smtClean="0">
                <a:solidFill>
                  <a:srgbClr val="FFFF99"/>
                </a:solidFill>
                <a:latin typeface="+mn-lt"/>
              </a:rPr>
              <a:t> </a:t>
            </a:r>
            <a:r>
              <a:rPr lang="es-ES" sz="1200" b="0" u="sng" dirty="0">
                <a:solidFill>
                  <a:srgbClr val="FFFF99"/>
                </a:solidFill>
                <a:latin typeface="+mn-lt"/>
              </a:rPr>
              <a:t>del mismo </a:t>
            </a:r>
            <a:r>
              <a:rPr lang="es-ES" sz="1200" b="0" u="sng" dirty="0" smtClean="0">
                <a:solidFill>
                  <a:srgbClr val="FFFF99"/>
                </a:solidFill>
                <a:latin typeface="+mn-lt"/>
              </a:rPr>
              <a:t>tipo</a:t>
            </a:r>
            <a:r>
              <a:rPr lang="es-ES" sz="1200" b="0" dirty="0" smtClean="0">
                <a:solidFill>
                  <a:srgbClr val="FFFF99"/>
                </a:solidFill>
                <a:latin typeface="+mn-lt"/>
              </a:rPr>
              <a:t> </a:t>
            </a:r>
            <a:r>
              <a:rPr lang="es-ES" sz="1200" b="0" dirty="0">
                <a:solidFill>
                  <a:srgbClr val="FFFF99"/>
                </a:solidFill>
                <a:latin typeface="+mn-lt"/>
              </a:rPr>
              <a:t>&gt; 100.000 </a:t>
            </a:r>
            <a:r>
              <a:rPr lang="es-ES" sz="1200" b="0" dirty="0" smtClean="0">
                <a:solidFill>
                  <a:srgbClr val="FFFF99"/>
                </a:solidFill>
                <a:latin typeface="+mn-lt"/>
              </a:rPr>
              <a:t>€</a:t>
            </a:r>
          </a:p>
          <a:p>
            <a:pPr marL="342900" indent="-342900">
              <a:buFont typeface="+mj-lt"/>
              <a:buAutoNum type="arabicPeriod"/>
              <a:defRPr/>
            </a:pPr>
            <a:r>
              <a:rPr lang="es-ES" sz="1200" b="0" dirty="0" smtClean="0"/>
              <a:t>∑ </a:t>
            </a:r>
            <a:r>
              <a:rPr lang="es-ES" sz="1200" b="0" dirty="0"/>
              <a:t>del conjunto de operaciones </a:t>
            </a:r>
            <a:r>
              <a:rPr lang="es-ES" sz="1200" b="0" u="sng" dirty="0"/>
              <a:t>del mismo tipo y </a:t>
            </a:r>
            <a:r>
              <a:rPr lang="es-ES" sz="1200" b="0" u="sng" dirty="0" smtClean="0"/>
              <a:t>mismo </a:t>
            </a:r>
            <a:r>
              <a:rPr lang="es-ES" sz="1200" b="0" u="sng" dirty="0"/>
              <a:t>método de valoración</a:t>
            </a:r>
            <a:r>
              <a:rPr lang="es-ES" sz="1200" b="0" dirty="0"/>
              <a:t> </a:t>
            </a:r>
            <a:r>
              <a:rPr lang="es-ES" sz="1200" b="0" dirty="0" smtClean="0"/>
              <a:t>, de todas las sociedades ≤ </a:t>
            </a:r>
            <a:r>
              <a:rPr lang="es-ES" sz="1200" b="0" dirty="0"/>
              <a:t>50% INCN. </a:t>
            </a:r>
            <a:endParaRPr lang="es-ES_tradnl" sz="1200" dirty="0">
              <a:latin typeface="Arial" panose="020B0604020202020204" pitchFamily="34" charset="0"/>
            </a:endParaRPr>
          </a:p>
        </p:txBody>
      </p:sp>
      <p:graphicFrame>
        <p:nvGraphicFramePr>
          <p:cNvPr id="6" name="Tabla 5"/>
          <p:cNvGraphicFramePr>
            <a:graphicFrameLocks noGrp="1"/>
          </p:cNvGraphicFramePr>
          <p:nvPr>
            <p:extLst>
              <p:ext uri="{D42A27DB-BD31-4B8C-83A1-F6EECF244321}">
                <p14:modId xmlns="" xmlns:p14="http://schemas.microsoft.com/office/powerpoint/2010/main" val="1480100863"/>
              </p:ext>
            </p:extLst>
          </p:nvPr>
        </p:nvGraphicFramePr>
        <p:xfrm>
          <a:off x="76200" y="2743200"/>
          <a:ext cx="9753600" cy="3532022"/>
        </p:xfrm>
        <a:graphic>
          <a:graphicData uri="http://schemas.openxmlformats.org/drawingml/2006/table">
            <a:tbl>
              <a:tblPr firstRow="1" bandRow="1">
                <a:tableStyleId>{5C22544A-7EE6-4342-B048-85BDC9FD1C3A}</a:tableStyleId>
              </a:tblPr>
              <a:tblGrid>
                <a:gridCol w="609600">
                  <a:extLst>
                    <a:ext uri="{9D8B030D-6E8A-4147-A177-3AD203B41FA5}">
                      <a16:colId xmlns="" xmlns:a16="http://schemas.microsoft.com/office/drawing/2014/main" val="1755922004"/>
                    </a:ext>
                  </a:extLst>
                </a:gridCol>
                <a:gridCol w="6248400">
                  <a:extLst>
                    <a:ext uri="{9D8B030D-6E8A-4147-A177-3AD203B41FA5}">
                      <a16:colId xmlns="" xmlns:a16="http://schemas.microsoft.com/office/drawing/2014/main" val="3449216509"/>
                    </a:ext>
                  </a:extLst>
                </a:gridCol>
                <a:gridCol w="1295400">
                  <a:extLst>
                    <a:ext uri="{9D8B030D-6E8A-4147-A177-3AD203B41FA5}">
                      <a16:colId xmlns="" xmlns:a16="http://schemas.microsoft.com/office/drawing/2014/main" val="3412387204"/>
                    </a:ext>
                  </a:extLst>
                </a:gridCol>
                <a:gridCol w="808546">
                  <a:extLst>
                    <a:ext uri="{9D8B030D-6E8A-4147-A177-3AD203B41FA5}">
                      <a16:colId xmlns="" xmlns:a16="http://schemas.microsoft.com/office/drawing/2014/main" val="4018322607"/>
                    </a:ext>
                  </a:extLst>
                </a:gridCol>
                <a:gridCol w="791654">
                  <a:extLst>
                    <a:ext uri="{9D8B030D-6E8A-4147-A177-3AD203B41FA5}">
                      <a16:colId xmlns="" xmlns:a16="http://schemas.microsoft.com/office/drawing/2014/main" val="3971331853"/>
                    </a:ext>
                  </a:extLst>
                </a:gridCol>
              </a:tblGrid>
              <a:tr h="228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000" dirty="0" err="1" smtClean="0"/>
                        <a:t>Vincda</a:t>
                      </a:r>
                      <a:endParaRPr lang="es-ES" sz="1000" dirty="0" smtClean="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sz="1600" dirty="0" smtClean="0"/>
                        <a:t>Circunstancias</a:t>
                      </a:r>
                      <a:endParaRPr lang="es-ES"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Importe €</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Doc.</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M-232</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3355713462"/>
                  </a:ext>
                </a:extLst>
              </a:tr>
              <a:tr h="381000">
                <a:tc rowSpan="4">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“X”</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“X” </a:t>
                      </a:r>
                      <a:r>
                        <a:rPr lang="es-ES" sz="1600" b="1" i="0" u="none" strike="noStrike" kern="1200" baseline="0" dirty="0" smtClean="0">
                          <a:solidFill>
                            <a:srgbClr val="FF0000"/>
                          </a:solidFill>
                          <a:latin typeface="+mn-lt"/>
                          <a:ea typeface="+mn-ea"/>
                          <a:cs typeface="+mn-cs"/>
                        </a:rPr>
                        <a:t>≤ 250.000 €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240.000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830634505"/>
                  </a:ext>
                </a:extLst>
              </a:tr>
              <a:tr h="304800">
                <a:tc vMerge="1">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400.000; 50% INCN = 200.000]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959007109"/>
                  </a:ext>
                </a:extLst>
              </a:tr>
              <a:tr h="30480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X”</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dirty="0" smtClean="0">
                          <a:solidFill>
                            <a:srgbClr val="FF0000"/>
                          </a:solidFill>
                        </a:rPr>
                        <a:t>&gt;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i="0" u="none" strike="noStrike" kern="1200" baseline="0" dirty="0" smtClean="0">
                          <a:solidFill>
                            <a:srgbClr val="FF0000"/>
                          </a:solidFill>
                          <a:latin typeface="+mn-lt"/>
                          <a:ea typeface="+mn-ea"/>
                          <a:cs typeface="+mn-cs"/>
                        </a:rPr>
                        <a:t>240.000*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Sí</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685386481"/>
                  </a:ext>
                </a:extLst>
              </a:tr>
              <a:tr h="304800">
                <a:tc vMerge="1">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 sz="1600" b="1"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400" b="0" i="0" u="none" strike="noStrike" kern="1200" baseline="0" dirty="0" smtClean="0">
                          <a:solidFill>
                            <a:srgbClr val="0000FF"/>
                          </a:solidFill>
                          <a:latin typeface="+mn-lt"/>
                          <a:ea typeface="+mn-ea"/>
                          <a:cs typeface="+mn-cs"/>
                        </a:rPr>
                        <a:t>∑ O. </a:t>
                      </a:r>
                      <a:r>
                        <a:rPr lang="es-ES" sz="1400" b="0" i="0" u="sng" strike="noStrike" kern="1200" baseline="0" dirty="0" smtClean="0">
                          <a:solidFill>
                            <a:srgbClr val="0000FF"/>
                          </a:solidFill>
                          <a:latin typeface="+mn-lt"/>
                          <a:ea typeface="+mn-ea"/>
                          <a:cs typeface="+mn-cs"/>
                        </a:rPr>
                        <a:t>específicas</a:t>
                      </a:r>
                      <a:r>
                        <a:rPr lang="es-ES" sz="1400" b="0" i="0" u="none" strike="noStrike" kern="1200" baseline="0" dirty="0" smtClean="0">
                          <a:solidFill>
                            <a:srgbClr val="0000FF"/>
                          </a:solidFill>
                          <a:latin typeface="+mn-lt"/>
                          <a:ea typeface="+mn-ea"/>
                          <a:cs typeface="+mn-cs"/>
                        </a:rPr>
                        <a:t>** (X + Y) del mismo tipo (Venta Marca)  </a:t>
                      </a:r>
                      <a:r>
                        <a:rPr lang="es-ES" sz="1400" b="0" i="0" u="none" strike="noStrike" kern="1200" baseline="0" dirty="0" smtClean="0">
                          <a:solidFill>
                            <a:srgbClr val="FF0000"/>
                          </a:solidFill>
                          <a:latin typeface="+mn-lt"/>
                          <a:ea typeface="+mn-ea"/>
                          <a:cs typeface="+mn-cs"/>
                        </a:rPr>
                        <a:t>≤  100.000 €</a:t>
                      </a:r>
                      <a:endParaRPr lang="es-ES" sz="1400" b="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600" b="1" dirty="0" smtClean="0">
                          <a:solidFill>
                            <a:srgbClr val="FF0000"/>
                          </a:solidFill>
                        </a:rPr>
                        <a:t>90.000**</a:t>
                      </a:r>
                      <a:endParaRPr lang="es-ES"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1600"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562728357"/>
                  </a:ext>
                </a:extLst>
              </a:tr>
              <a:tr h="320040">
                <a:tc rowSpan="4">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“Y”</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“Y” </a:t>
                      </a:r>
                      <a:r>
                        <a:rPr lang="es-ES" sz="1600" b="1" i="0" u="none" strike="noStrike" kern="1200" baseline="0" dirty="0" smtClean="0">
                          <a:solidFill>
                            <a:srgbClr val="FF0000"/>
                          </a:solidFill>
                          <a:latin typeface="+mn-lt"/>
                          <a:ea typeface="+mn-ea"/>
                          <a:cs typeface="+mn-cs"/>
                        </a:rPr>
                        <a:t>≤ 250.000 €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90.000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862557670"/>
                  </a:ext>
                </a:extLst>
              </a:tr>
              <a:tr h="28956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400.000; 50% INCN = 200.000]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52070862"/>
                  </a:ext>
                </a:extLst>
              </a:tr>
              <a:tr h="289560">
                <a:tc vMerge="1">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Y”</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dirty="0" smtClean="0">
                          <a:solidFill>
                            <a:srgbClr val="FF0000"/>
                          </a:solidFill>
                        </a:rPr>
                        <a: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90.000</a:t>
                      </a:r>
                      <a:endParaRPr lang="es-ES" sz="16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endParaRPr lang="es-ES" sz="16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758864995"/>
                  </a:ext>
                </a:extLst>
              </a:tr>
              <a:tr h="346862">
                <a:tc vMerge="1">
                  <a:txBody>
                    <a:bodyPr/>
                    <a:lstStyle/>
                    <a:p>
                      <a:pPr marL="342900" indent="-342900">
                        <a:buFont typeface="Wingdings" panose="05000000000000000000" pitchFamily="2" charset="2"/>
                        <a:buChar char="ü"/>
                      </a:pPr>
                      <a:endParaRPr lang="es-ES" sz="1600" b="0"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400" b="0" i="0" u="none" strike="noStrike" kern="1200" baseline="0" dirty="0" smtClean="0">
                          <a:solidFill>
                            <a:srgbClr val="0000FF"/>
                          </a:solidFill>
                          <a:latin typeface="+mn-lt"/>
                          <a:ea typeface="+mn-ea"/>
                          <a:cs typeface="+mn-cs"/>
                        </a:rPr>
                        <a:t>∑ O. </a:t>
                      </a:r>
                      <a:r>
                        <a:rPr lang="es-ES" sz="1400" b="0" i="0" u="sng" strike="noStrike" kern="1200" baseline="0" dirty="0" smtClean="0">
                          <a:solidFill>
                            <a:srgbClr val="0000FF"/>
                          </a:solidFill>
                          <a:latin typeface="+mn-lt"/>
                          <a:ea typeface="+mn-ea"/>
                          <a:cs typeface="+mn-cs"/>
                        </a:rPr>
                        <a:t>específicas</a:t>
                      </a:r>
                      <a:r>
                        <a:rPr lang="es-ES" sz="1400" b="0" i="0" u="none" strike="noStrike" kern="1200" baseline="0" dirty="0" smtClean="0">
                          <a:solidFill>
                            <a:srgbClr val="0000FF"/>
                          </a:solidFill>
                          <a:latin typeface="+mn-lt"/>
                          <a:ea typeface="+mn-ea"/>
                          <a:cs typeface="+mn-cs"/>
                        </a:rPr>
                        <a:t>** (X + Y) del mismo tipo (Venta Marca)  </a:t>
                      </a:r>
                      <a:r>
                        <a:rPr lang="es-ES" sz="1400" b="0" i="0" u="none" strike="noStrike" kern="1200" baseline="0" dirty="0" smtClean="0">
                          <a:solidFill>
                            <a:srgbClr val="FF0000"/>
                          </a:solidFill>
                          <a:latin typeface="+mn-lt"/>
                          <a:ea typeface="+mn-ea"/>
                          <a:cs typeface="+mn-cs"/>
                        </a:rPr>
                        <a:t>≤  100.000 €</a:t>
                      </a:r>
                      <a:endParaRPr lang="es-ES" sz="1400" b="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600" b="1" dirty="0" smtClean="0">
                          <a:solidFill>
                            <a:srgbClr val="FF0000"/>
                          </a:solidFill>
                        </a:rPr>
                        <a:t>90.000**</a:t>
                      </a:r>
                      <a:endParaRPr lang="es-ES"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extLst>
                  <a:ext uri="{0D108BD9-81ED-4DB2-BD59-A6C34878D82A}">
                    <a16:rowId xmlns="" xmlns:a16="http://schemas.microsoft.com/office/drawing/2014/main" val="2856780804"/>
                  </a:ext>
                </a:extLst>
              </a:tr>
            </a:tbl>
          </a:graphicData>
        </a:graphic>
      </p:graphicFrame>
      <p:graphicFrame>
        <p:nvGraphicFramePr>
          <p:cNvPr id="9" name="8 Tabla"/>
          <p:cNvGraphicFramePr>
            <a:graphicFrameLocks noGrp="1"/>
          </p:cNvGraphicFramePr>
          <p:nvPr>
            <p:extLst>
              <p:ext uri="{D42A27DB-BD31-4B8C-83A1-F6EECF244321}">
                <p14:modId xmlns="" xmlns:p14="http://schemas.microsoft.com/office/powerpoint/2010/main" val="1410655656"/>
              </p:ext>
            </p:extLst>
          </p:nvPr>
        </p:nvGraphicFramePr>
        <p:xfrm>
          <a:off x="133708" y="6423660"/>
          <a:ext cx="9391291" cy="358140"/>
        </p:xfrm>
        <a:graphic>
          <a:graphicData uri="http://schemas.openxmlformats.org/drawingml/2006/table">
            <a:tbl>
              <a:tblPr firstRow="1" bandRow="1">
                <a:tableStyleId>{5C22544A-7EE6-4342-B048-85BDC9FD1C3A}</a:tableStyleId>
              </a:tblPr>
              <a:tblGrid>
                <a:gridCol w="7714892">
                  <a:extLst>
                    <a:ext uri="{9D8B030D-6E8A-4147-A177-3AD203B41FA5}">
                      <a16:colId xmlns="" xmlns:a16="http://schemas.microsoft.com/office/drawing/2014/main" val="20000"/>
                    </a:ext>
                  </a:extLst>
                </a:gridCol>
                <a:gridCol w="1143000">
                  <a:extLst>
                    <a:ext uri="{9D8B030D-6E8A-4147-A177-3AD203B41FA5}">
                      <a16:colId xmlns="" xmlns:a16="http://schemas.microsoft.com/office/drawing/2014/main" val="1719820305"/>
                    </a:ext>
                  </a:extLst>
                </a:gridCol>
                <a:gridCol w="533399">
                  <a:extLst>
                    <a:ext uri="{9D8B030D-6E8A-4147-A177-3AD203B41FA5}">
                      <a16:colId xmlns="" xmlns:a16="http://schemas.microsoft.com/office/drawing/2014/main" val="2971513325"/>
                    </a:ext>
                  </a:extLst>
                </a:gridCol>
              </a:tblGrid>
              <a:tr h="358140">
                <a:tc>
                  <a:txBody>
                    <a:bodyPr/>
                    <a:lstStyle/>
                    <a:p>
                      <a:pPr marL="342900" marR="0" lvl="0" indent="-342900" algn="l" defTabSz="914400" rtl="0" eaLnBrk="1" fontAlgn="base" latinLnBrk="0" hangingPunct="1">
                        <a:lnSpc>
                          <a:spcPct val="100000"/>
                        </a:lnSpc>
                        <a:spcBef>
                          <a:spcPct val="20000"/>
                        </a:spcBef>
                        <a:spcAft>
                          <a:spcPct val="0"/>
                        </a:spcAft>
                        <a:buClrTx/>
                        <a:buSzPct val="100000"/>
                        <a:buFont typeface="+mj-lt"/>
                        <a:buAutoNum type="arabicPeriod"/>
                        <a:tabLst/>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M-232:</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Declarar la operación con X por la </a:t>
                      </a:r>
                      <a:r>
                        <a:rPr kumimoji="0" lang="es-ES_tradnl" sz="1600" b="0"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venta de mercaderías</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por 240.000 €</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clave 1</a:t>
                      </a:r>
                      <a:endParaRPr kumimoji="0" lang="es-ES_tradnl"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“I”</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532916569"/>
      </p:ext>
    </p:extLst>
  </p:cSld>
  <p:clrMapOvr>
    <a:masterClrMapping/>
  </p:clrMapOvr>
  <p:transition advClick="0" advTm="0"/>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AC1B67A2-82F6-4376-ADA7-7B027BEC8AED}" type="slidenum">
              <a:rPr lang="es-ES"/>
              <a:pPr>
                <a:defRPr/>
              </a:pPr>
              <a:t>484</a:t>
            </a:fld>
            <a:endParaRPr lang="es-ES"/>
          </a:p>
        </p:txBody>
      </p:sp>
      <p:sp>
        <p:nvSpPr>
          <p:cNvPr id="92165" name="Text Box 4"/>
          <p:cNvSpPr txBox="1">
            <a:spLocks noChangeArrowheads="1"/>
          </p:cNvSpPr>
          <p:nvPr/>
        </p:nvSpPr>
        <p:spPr bwMode="auto">
          <a:xfrm>
            <a:off x="0" y="-19110"/>
            <a:ext cx="9906000" cy="400110"/>
          </a:xfrm>
          <a:prstGeom prst="rect">
            <a:avLst/>
          </a:prstGeom>
          <a:solidFill>
            <a:srgbClr val="CCFFFF"/>
          </a:solidFill>
          <a:ln w="9525">
            <a:noFill/>
            <a:miter lim="800000"/>
            <a:headEnd/>
            <a:tailEnd/>
          </a:ln>
        </p:spPr>
        <p:txBody>
          <a:bodyPr>
            <a:spAutoFit/>
          </a:bodyPr>
          <a:lstStyle/>
          <a:p>
            <a:pPr algn="ctr"/>
            <a:r>
              <a:rPr lang="es-ES_tradnl" u="sng" dirty="0" smtClean="0">
                <a:solidFill>
                  <a:srgbClr val="FF0000"/>
                </a:solidFill>
              </a:rPr>
              <a:t>EJEMPLO-4</a:t>
            </a:r>
            <a:r>
              <a:rPr lang="es-ES_tradnl" dirty="0" smtClean="0">
                <a:solidFill>
                  <a:srgbClr val="FF0000"/>
                </a:solidFill>
              </a:rPr>
              <a:t>  </a:t>
            </a:r>
            <a:r>
              <a:rPr lang="es-ES_tradnl" dirty="0" smtClean="0">
                <a:solidFill>
                  <a:srgbClr val="000066"/>
                </a:solidFill>
              </a:rPr>
              <a:t>Documentación y Modelo 232. </a:t>
            </a:r>
            <a:r>
              <a:rPr lang="es-ES_tradnl" sz="1800" dirty="0" smtClean="0">
                <a:solidFill>
                  <a:srgbClr val="FF66CC"/>
                </a:solidFill>
              </a:rPr>
              <a:t>  </a:t>
            </a:r>
            <a:endParaRPr lang="es-ES" sz="1800" dirty="0">
              <a:solidFill>
                <a:srgbClr val="FF0000"/>
              </a:solidFill>
            </a:endParaRPr>
          </a:p>
        </p:txBody>
      </p:sp>
      <p:sp>
        <p:nvSpPr>
          <p:cNvPr id="92166"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sp>
        <p:nvSpPr>
          <p:cNvPr id="680966" name="Rectangle 6"/>
          <p:cNvSpPr>
            <a:spLocks noChangeArrowheads="1"/>
          </p:cNvSpPr>
          <p:nvPr/>
        </p:nvSpPr>
        <p:spPr bwMode="auto">
          <a:xfrm>
            <a:off x="37407" y="326410"/>
            <a:ext cx="9868593" cy="2308324"/>
          </a:xfrm>
          <a:prstGeom prst="rect">
            <a:avLst/>
          </a:prstGeom>
          <a:noFill/>
          <a:ln w="9525">
            <a:noFill/>
            <a:miter lim="800000"/>
            <a:headEnd/>
            <a:tailEnd/>
          </a:ln>
          <a:effectLst/>
        </p:spPr>
        <p:txBody>
          <a:bodyPr wrap="square">
            <a:spAutoFit/>
          </a:bodyPr>
          <a:lstStyle/>
          <a:p>
            <a:pPr marL="342900" indent="-342900" algn="ctr">
              <a:defRPr/>
            </a:pPr>
            <a:r>
              <a:rPr lang="es-ES_tradnl" sz="1700" dirty="0" smtClean="0">
                <a:latin typeface="Arial" panose="020B0604020202020204" pitchFamily="34" charset="0"/>
              </a:rPr>
              <a:t>La </a:t>
            </a:r>
            <a:r>
              <a:rPr lang="es-ES_tradnl" sz="1700" dirty="0">
                <a:latin typeface="Arial" panose="020B0604020202020204" pitchFamily="34" charset="0"/>
              </a:rPr>
              <a:t>entidad </a:t>
            </a:r>
            <a:r>
              <a:rPr lang="es-ES_tradnl" sz="1700" dirty="0" smtClean="0">
                <a:latin typeface="Arial" panose="020B0604020202020204" pitchFamily="34" charset="0"/>
              </a:rPr>
              <a:t>“ASA” </a:t>
            </a:r>
            <a:r>
              <a:rPr lang="es-ES_tradnl" sz="1700" dirty="0" smtClean="0">
                <a:solidFill>
                  <a:srgbClr val="FFFF00"/>
                </a:solidFill>
                <a:latin typeface="Arial" panose="020B0604020202020204" pitchFamily="34" charset="0"/>
              </a:rPr>
              <a:t>cuyo INCN es 400.000 €</a:t>
            </a:r>
            <a:r>
              <a:rPr lang="es-ES_tradnl" sz="1700" dirty="0" smtClean="0">
                <a:latin typeface="Arial" panose="020B0604020202020204" pitchFamily="34" charset="0"/>
              </a:rPr>
              <a:t> realiza </a:t>
            </a:r>
            <a:r>
              <a:rPr lang="es-ES_tradnl" sz="1700" dirty="0">
                <a:latin typeface="Arial" panose="020B0604020202020204" pitchFamily="34" charset="0"/>
              </a:rPr>
              <a:t>las </a:t>
            </a:r>
            <a:r>
              <a:rPr lang="es-ES_tradnl" sz="1700" dirty="0" smtClean="0">
                <a:latin typeface="Arial" panose="020B0604020202020204" pitchFamily="34" charset="0"/>
              </a:rPr>
              <a:t>siguientes </a:t>
            </a:r>
            <a:r>
              <a:rPr lang="es-ES_tradnl" sz="1700" u="sng" dirty="0" smtClean="0">
                <a:latin typeface="Arial" panose="020B0604020202020204" pitchFamily="34" charset="0"/>
              </a:rPr>
              <a:t>operaciones vinculadas</a:t>
            </a:r>
            <a:r>
              <a:rPr lang="es-ES_tradnl" sz="1700" dirty="0" smtClean="0">
                <a:latin typeface="Arial" panose="020B0604020202020204" pitchFamily="34" charset="0"/>
              </a:rPr>
              <a:t>: </a:t>
            </a:r>
          </a:p>
          <a:p>
            <a:pPr marL="342900" indent="-342900">
              <a:buFont typeface="+mj-lt"/>
              <a:buAutoNum type="alphaLcParenR"/>
              <a:defRPr/>
            </a:pPr>
            <a:r>
              <a:rPr lang="es-ES_tradnl" sz="1700" dirty="0" smtClean="0">
                <a:latin typeface="Arial" panose="020B0604020202020204" pitchFamily="34" charset="0"/>
              </a:rPr>
              <a:t>Venta de </a:t>
            </a:r>
            <a:r>
              <a:rPr lang="es-ES_tradnl" sz="1700" u="sng" dirty="0" smtClean="0">
                <a:latin typeface="Arial" panose="020B0604020202020204" pitchFamily="34" charset="0"/>
              </a:rPr>
              <a:t>mercaderías </a:t>
            </a:r>
            <a:r>
              <a:rPr lang="es-ES_tradnl" sz="1700" dirty="0" smtClean="0">
                <a:latin typeface="Arial" panose="020B0604020202020204" pitchFamily="34" charset="0"/>
              </a:rPr>
              <a:t> a la Sociedad vinculada “X”  por 120.000 €</a:t>
            </a:r>
            <a:r>
              <a:rPr lang="es-ES_tradnl" sz="1700" dirty="0">
                <a:latin typeface="Arial" panose="020B0604020202020204" pitchFamily="34" charset="0"/>
              </a:rPr>
              <a:t>. </a:t>
            </a:r>
          </a:p>
          <a:p>
            <a:pPr marL="342900" indent="-342900">
              <a:buFont typeface="+mj-lt"/>
              <a:buAutoNum type="alphaLcParenR"/>
              <a:defRPr/>
            </a:pPr>
            <a:r>
              <a:rPr lang="es-ES_tradnl" sz="1700" dirty="0" smtClean="0">
                <a:latin typeface="Arial" panose="020B0604020202020204" pitchFamily="34" charset="0"/>
              </a:rPr>
              <a:t>Venta de </a:t>
            </a:r>
            <a:r>
              <a:rPr lang="es-ES_tradnl" sz="1700" u="sng" dirty="0" smtClean="0">
                <a:latin typeface="Arial" panose="020B0604020202020204" pitchFamily="34" charset="0"/>
              </a:rPr>
              <a:t>mercaderías </a:t>
            </a:r>
            <a:r>
              <a:rPr lang="es-ES_tradnl" sz="1700" dirty="0" smtClean="0">
                <a:latin typeface="Arial" panose="020B0604020202020204" pitchFamily="34" charset="0"/>
              </a:rPr>
              <a:t> a la Sociedad vinculada “Y” por 90.000 €</a:t>
            </a:r>
            <a:r>
              <a:rPr lang="es-ES_tradnl" sz="1700" dirty="0">
                <a:latin typeface="Arial" panose="020B0604020202020204" pitchFamily="34" charset="0"/>
              </a:rPr>
              <a:t>.</a:t>
            </a:r>
          </a:p>
          <a:p>
            <a:pPr marL="342900" indent="-342900" algn="ctr">
              <a:defRPr/>
            </a:pPr>
            <a:r>
              <a:rPr lang="es-ES_tradnl" sz="1700" u="sng" dirty="0" smtClean="0">
                <a:solidFill>
                  <a:srgbClr val="FFFF00"/>
                </a:solidFill>
                <a:effectLst>
                  <a:outerShdw blurRad="38100" dist="38100" dir="2700000" algn="tl">
                    <a:srgbClr val="000000">
                      <a:alpha val="43137"/>
                    </a:srgbClr>
                  </a:outerShdw>
                </a:effectLst>
              </a:rPr>
              <a:t>SOLUCIÓN</a:t>
            </a:r>
            <a:r>
              <a:rPr lang="es-ES_tradnl" sz="1700" u="sng" dirty="0">
                <a:solidFill>
                  <a:srgbClr val="FFFF00"/>
                </a:solidFill>
                <a:effectLst>
                  <a:outerShdw blurRad="38100" dist="38100" dir="2700000" algn="tl">
                    <a:srgbClr val="000000">
                      <a:alpha val="43137"/>
                    </a:srgbClr>
                  </a:outerShdw>
                </a:effectLst>
              </a:rPr>
              <a:t>:</a:t>
            </a:r>
            <a:r>
              <a:rPr lang="es-ES_tradnl" sz="1700" dirty="0">
                <a:solidFill>
                  <a:srgbClr val="FFFF00"/>
                </a:solidFill>
                <a:effectLst>
                  <a:outerShdw blurRad="38100" dist="38100" dir="2700000" algn="tl">
                    <a:srgbClr val="000000">
                      <a:alpha val="43137"/>
                    </a:srgbClr>
                  </a:outerShdw>
                </a:effectLst>
              </a:rPr>
              <a:t> </a:t>
            </a:r>
          </a:p>
          <a:p>
            <a:pPr marL="342900" indent="-342900">
              <a:defRPr/>
            </a:pPr>
            <a:endParaRPr lang="es-ES_tradnl" sz="200" dirty="0">
              <a:latin typeface="Arial" panose="020B0604020202020204" pitchFamily="34" charset="0"/>
            </a:endParaRPr>
          </a:p>
          <a:p>
            <a:pPr marL="342900" indent="-342900">
              <a:buFont typeface="Wingdings" panose="05000000000000000000" pitchFamily="2" charset="2"/>
              <a:buChar char="v"/>
              <a:defRPr/>
            </a:pPr>
            <a:r>
              <a:rPr lang="es-ES" sz="1600" b="0" u="sng" dirty="0" smtClean="0">
                <a:latin typeface="Arial" panose="020B0604020202020204" pitchFamily="34" charset="0"/>
              </a:rPr>
              <a:t>Con la sociedades “X” e “Y”</a:t>
            </a:r>
            <a:r>
              <a:rPr lang="es-ES" sz="1600" b="0" dirty="0" smtClean="0">
                <a:latin typeface="Arial" panose="020B0604020202020204" pitchFamily="34" charset="0"/>
              </a:rPr>
              <a:t>:  </a:t>
            </a:r>
            <a:r>
              <a:rPr lang="es-ES" sz="1600" b="0" dirty="0" smtClean="0">
                <a:solidFill>
                  <a:srgbClr val="FFFF00"/>
                </a:solidFill>
                <a:latin typeface="Arial" panose="020B0604020202020204" pitchFamily="34" charset="0"/>
              </a:rPr>
              <a:t>∑ </a:t>
            </a:r>
            <a:r>
              <a:rPr lang="es-ES" sz="1600" b="0" dirty="0">
                <a:solidFill>
                  <a:srgbClr val="FFFF00"/>
                </a:solidFill>
                <a:latin typeface="Arial" panose="020B0604020202020204" pitchFamily="34" charset="0"/>
              </a:rPr>
              <a:t>del conjunto de operaciones ≤ 250.000 </a:t>
            </a:r>
            <a:r>
              <a:rPr lang="es-ES" sz="1600" b="0" dirty="0" smtClean="0">
                <a:solidFill>
                  <a:srgbClr val="FFFF00"/>
                </a:solidFill>
                <a:latin typeface="Arial" panose="020B0604020202020204" pitchFamily="34" charset="0"/>
              </a:rPr>
              <a:t>€: </a:t>
            </a:r>
            <a:r>
              <a:rPr lang="es-ES" sz="1600" b="0" dirty="0" smtClean="0">
                <a:latin typeface="Arial" panose="020B0604020202020204" pitchFamily="34" charset="0"/>
              </a:rPr>
              <a:t>No obligatorio</a:t>
            </a:r>
            <a:r>
              <a:rPr lang="es-ES" sz="1600" b="0" dirty="0" smtClean="0">
                <a:solidFill>
                  <a:srgbClr val="FFFF00"/>
                </a:solidFill>
                <a:latin typeface="Arial" panose="020B0604020202020204" pitchFamily="34" charset="0"/>
              </a:rPr>
              <a:t>  </a:t>
            </a:r>
            <a:r>
              <a:rPr lang="es-ES_tradnl" sz="1600" b="0" dirty="0" smtClean="0">
                <a:latin typeface="Arial" panose="020B0604020202020204" pitchFamily="34" charset="0"/>
              </a:rPr>
              <a:t>documentación y Modelo 232 depende hay que mirar otras cosas.</a:t>
            </a:r>
          </a:p>
          <a:p>
            <a:pPr marL="342900" indent="-342900">
              <a:buFont typeface="+mj-lt"/>
              <a:buAutoNum type="alphaLcParenR"/>
              <a:defRPr/>
            </a:pPr>
            <a:endParaRPr lang="es-ES_tradnl" sz="200" b="0" dirty="0" smtClean="0">
              <a:latin typeface="Arial" panose="020B0604020202020204" pitchFamily="34" charset="0"/>
            </a:endParaRPr>
          </a:p>
          <a:p>
            <a:pPr marL="342900" indent="-342900">
              <a:buFont typeface="Wingdings" panose="05000000000000000000" pitchFamily="2" charset="2"/>
              <a:buChar char="v"/>
              <a:defRPr/>
            </a:pPr>
            <a:r>
              <a:rPr lang="es-ES_tradnl" sz="1600" u="sng" dirty="0" smtClean="0">
                <a:solidFill>
                  <a:srgbClr val="FFFF99"/>
                </a:solidFill>
                <a:latin typeface="+mn-lt"/>
              </a:rPr>
              <a:t>Modelo 232 hay que mirar otras cosas</a:t>
            </a:r>
            <a:r>
              <a:rPr lang="es-ES_tradnl" sz="1600" b="0" dirty="0" smtClean="0">
                <a:solidFill>
                  <a:srgbClr val="FFFF99"/>
                </a:solidFill>
                <a:latin typeface="+mn-lt"/>
              </a:rPr>
              <a:t>: </a:t>
            </a:r>
          </a:p>
          <a:p>
            <a:pPr marL="342900" indent="-342900">
              <a:buFont typeface="+mj-lt"/>
              <a:buAutoNum type="arabicPeriod"/>
              <a:defRPr/>
            </a:pPr>
            <a:r>
              <a:rPr lang="es-ES" sz="1200" b="0" dirty="0" smtClean="0">
                <a:solidFill>
                  <a:srgbClr val="FFFF99"/>
                </a:solidFill>
                <a:latin typeface="+mn-lt"/>
              </a:rPr>
              <a:t>∑ </a:t>
            </a:r>
            <a:r>
              <a:rPr lang="es-ES" sz="1200" b="0" dirty="0">
                <a:solidFill>
                  <a:srgbClr val="FFFF99"/>
                </a:solidFill>
                <a:latin typeface="+mn-lt"/>
              </a:rPr>
              <a:t>operaciones </a:t>
            </a:r>
            <a:r>
              <a:rPr lang="es-ES" sz="1200" b="0" u="sng" dirty="0" smtClean="0">
                <a:solidFill>
                  <a:srgbClr val="FFFF99"/>
                </a:solidFill>
                <a:latin typeface="+mn-lt"/>
              </a:rPr>
              <a:t>específicas (sumar el de todas las sociedades vinculadas)</a:t>
            </a:r>
            <a:r>
              <a:rPr lang="es-ES" sz="1200" b="0" dirty="0" smtClean="0">
                <a:solidFill>
                  <a:srgbClr val="FFFF99"/>
                </a:solidFill>
                <a:latin typeface="+mn-lt"/>
              </a:rPr>
              <a:t> </a:t>
            </a:r>
            <a:r>
              <a:rPr lang="es-ES" sz="1200" b="0" u="sng" dirty="0">
                <a:solidFill>
                  <a:srgbClr val="FFFF99"/>
                </a:solidFill>
                <a:latin typeface="+mn-lt"/>
              </a:rPr>
              <a:t>del mismo </a:t>
            </a:r>
            <a:r>
              <a:rPr lang="es-ES" sz="1200" b="0" u="sng" dirty="0" smtClean="0">
                <a:solidFill>
                  <a:srgbClr val="FFFF99"/>
                </a:solidFill>
                <a:latin typeface="+mn-lt"/>
              </a:rPr>
              <a:t>tipo</a:t>
            </a:r>
            <a:r>
              <a:rPr lang="es-ES" sz="1200" b="0" dirty="0" smtClean="0">
                <a:solidFill>
                  <a:srgbClr val="FFFF99"/>
                </a:solidFill>
                <a:latin typeface="+mn-lt"/>
              </a:rPr>
              <a:t> </a:t>
            </a:r>
            <a:r>
              <a:rPr lang="es-ES" sz="1200" b="0" dirty="0">
                <a:solidFill>
                  <a:srgbClr val="FFFF99"/>
                </a:solidFill>
                <a:latin typeface="+mn-lt"/>
              </a:rPr>
              <a:t>&gt; 100.000 </a:t>
            </a:r>
            <a:r>
              <a:rPr lang="es-ES" sz="1200" b="0" dirty="0" smtClean="0">
                <a:solidFill>
                  <a:srgbClr val="FFFF99"/>
                </a:solidFill>
                <a:latin typeface="+mn-lt"/>
              </a:rPr>
              <a:t>€</a:t>
            </a:r>
          </a:p>
          <a:p>
            <a:pPr marL="342900" indent="-342900">
              <a:buFont typeface="+mj-lt"/>
              <a:buAutoNum type="arabicPeriod"/>
              <a:defRPr/>
            </a:pPr>
            <a:r>
              <a:rPr lang="es-ES" sz="1200" b="0" dirty="0" smtClean="0"/>
              <a:t>∑ </a:t>
            </a:r>
            <a:r>
              <a:rPr lang="es-ES" sz="1200" b="0" dirty="0"/>
              <a:t>del conjunto de operaciones </a:t>
            </a:r>
            <a:r>
              <a:rPr lang="es-ES" sz="1200" b="0" u="sng" dirty="0"/>
              <a:t>del mismo tipo y </a:t>
            </a:r>
            <a:r>
              <a:rPr lang="es-ES" sz="1200" b="0" u="sng" dirty="0" smtClean="0"/>
              <a:t>mismo </a:t>
            </a:r>
            <a:r>
              <a:rPr lang="es-ES" sz="1200" b="0" u="sng" dirty="0"/>
              <a:t>método de valoración</a:t>
            </a:r>
            <a:r>
              <a:rPr lang="es-ES" sz="1200" b="0" dirty="0"/>
              <a:t> </a:t>
            </a:r>
            <a:r>
              <a:rPr lang="es-ES" sz="1200" b="0" dirty="0" smtClean="0"/>
              <a:t>, de todas las sociedades ≤ </a:t>
            </a:r>
            <a:r>
              <a:rPr lang="es-ES" sz="1200" b="0" dirty="0"/>
              <a:t>50% INCN. </a:t>
            </a:r>
            <a:endParaRPr lang="es-ES_tradnl" sz="1200" dirty="0">
              <a:latin typeface="Arial" panose="020B0604020202020204" pitchFamily="34" charset="0"/>
            </a:endParaRPr>
          </a:p>
        </p:txBody>
      </p:sp>
      <p:graphicFrame>
        <p:nvGraphicFramePr>
          <p:cNvPr id="6" name="Tabla 5"/>
          <p:cNvGraphicFramePr>
            <a:graphicFrameLocks noGrp="1"/>
          </p:cNvGraphicFramePr>
          <p:nvPr>
            <p:extLst>
              <p:ext uri="{D42A27DB-BD31-4B8C-83A1-F6EECF244321}">
                <p14:modId xmlns="" xmlns:p14="http://schemas.microsoft.com/office/powerpoint/2010/main" val="2358598319"/>
              </p:ext>
            </p:extLst>
          </p:nvPr>
        </p:nvGraphicFramePr>
        <p:xfrm>
          <a:off x="73660" y="2899258"/>
          <a:ext cx="9756140" cy="2891942"/>
        </p:xfrm>
        <a:graphic>
          <a:graphicData uri="http://schemas.openxmlformats.org/drawingml/2006/table">
            <a:tbl>
              <a:tblPr firstRow="1" bandRow="1">
                <a:tableStyleId>{5C22544A-7EE6-4342-B048-85BDC9FD1C3A}</a:tableStyleId>
              </a:tblPr>
              <a:tblGrid>
                <a:gridCol w="609600">
                  <a:extLst>
                    <a:ext uri="{9D8B030D-6E8A-4147-A177-3AD203B41FA5}">
                      <a16:colId xmlns="" xmlns:a16="http://schemas.microsoft.com/office/drawing/2014/main" val="1755922004"/>
                    </a:ext>
                  </a:extLst>
                </a:gridCol>
                <a:gridCol w="6172200">
                  <a:extLst>
                    <a:ext uri="{9D8B030D-6E8A-4147-A177-3AD203B41FA5}">
                      <a16:colId xmlns="" xmlns:a16="http://schemas.microsoft.com/office/drawing/2014/main" val="3449216509"/>
                    </a:ext>
                  </a:extLst>
                </a:gridCol>
                <a:gridCol w="1526540">
                  <a:extLst>
                    <a:ext uri="{9D8B030D-6E8A-4147-A177-3AD203B41FA5}">
                      <a16:colId xmlns="" xmlns:a16="http://schemas.microsoft.com/office/drawing/2014/main" val="3412387204"/>
                    </a:ext>
                  </a:extLst>
                </a:gridCol>
                <a:gridCol w="656146">
                  <a:extLst>
                    <a:ext uri="{9D8B030D-6E8A-4147-A177-3AD203B41FA5}">
                      <a16:colId xmlns="" xmlns:a16="http://schemas.microsoft.com/office/drawing/2014/main" val="4018322607"/>
                    </a:ext>
                  </a:extLst>
                </a:gridCol>
                <a:gridCol w="791654">
                  <a:extLst>
                    <a:ext uri="{9D8B030D-6E8A-4147-A177-3AD203B41FA5}">
                      <a16:colId xmlns="" xmlns:a16="http://schemas.microsoft.com/office/drawing/2014/main" val="3971331853"/>
                    </a:ext>
                  </a:extLst>
                </a:gridCol>
              </a:tblGrid>
              <a:tr h="31638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000" dirty="0" err="1" smtClean="0"/>
                        <a:t>Vincda</a:t>
                      </a:r>
                      <a:endParaRPr lang="es-ES" sz="1000" dirty="0" smtClean="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sz="1600" dirty="0" smtClean="0"/>
                        <a:t>Circunstancias</a:t>
                      </a:r>
                      <a:endParaRPr lang="es-ES"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Importe €</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Doc.</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M-232</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3355713462"/>
                  </a:ext>
                </a:extLst>
              </a:tr>
              <a:tr h="381000">
                <a:tc rowSpan="3">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“X”</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“X” </a:t>
                      </a:r>
                      <a:r>
                        <a:rPr lang="es-ES" sz="1600" b="1" i="0" u="none" strike="noStrike" kern="1200" baseline="0" dirty="0" smtClean="0">
                          <a:solidFill>
                            <a:srgbClr val="FF0000"/>
                          </a:solidFill>
                          <a:latin typeface="+mn-lt"/>
                          <a:ea typeface="+mn-ea"/>
                          <a:cs typeface="+mn-cs"/>
                        </a:rPr>
                        <a:t>≤ 250.000 €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120.000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830634505"/>
                  </a:ext>
                </a:extLst>
              </a:tr>
              <a:tr h="304800">
                <a:tc vMerge="1">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400.000; 50% INCN = 200.000]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959007109"/>
                  </a:ext>
                </a:extLst>
              </a:tr>
              <a:tr h="407822">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X” e “Y”</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u="none" dirty="0" smtClean="0">
                          <a:solidFill>
                            <a:srgbClr val="FF0000"/>
                          </a:solidFill>
                        </a:rPr>
                        <a:t>210.000</a:t>
                      </a:r>
                      <a:r>
                        <a:rPr lang="es-ES" sz="1400" b="0" u="none" dirty="0" smtClean="0">
                          <a:solidFill>
                            <a:srgbClr val="0000FF"/>
                          </a:solidFill>
                        </a:rPr>
                        <a:t> </a:t>
                      </a:r>
                      <a:r>
                        <a:rPr lang="es-ES" sz="1400" b="1" i="0" u="none" strike="noStrike" kern="1200" baseline="0" dirty="0" smtClean="0">
                          <a:solidFill>
                            <a:srgbClr val="FF0000"/>
                          </a:solidFill>
                          <a:latin typeface="+mn-lt"/>
                          <a:ea typeface="+mn-ea"/>
                          <a:cs typeface="+mn-cs"/>
                        </a:rPr>
                        <a:t>&gt; </a:t>
                      </a:r>
                      <a:r>
                        <a:rPr lang="es-ES" sz="1400" b="1" dirty="0" smtClean="0">
                          <a:solidFill>
                            <a:srgbClr val="FF0000"/>
                          </a:solidFill>
                        </a:rPr>
                        <a: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(120.000 +90.000)</a:t>
                      </a:r>
                    </a:p>
                    <a:p>
                      <a:pPr algn="ctr"/>
                      <a:r>
                        <a:rPr lang="es-ES" sz="1200" b="1" dirty="0" smtClean="0">
                          <a:solidFill>
                            <a:srgbClr val="FF0000"/>
                          </a:solidFill>
                        </a:rPr>
                        <a:t>210.000</a:t>
                      </a:r>
                      <a:endParaRPr lang="es-ES" sz="12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Sí</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685386481"/>
                  </a:ext>
                </a:extLst>
              </a:tr>
              <a:tr h="320040">
                <a:tc rowSpan="3">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“Y”</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“Y” </a:t>
                      </a:r>
                      <a:r>
                        <a:rPr lang="es-ES" sz="1600" b="1" i="0" u="none" strike="noStrike" kern="1200" baseline="0" dirty="0" smtClean="0">
                          <a:solidFill>
                            <a:srgbClr val="FF0000"/>
                          </a:solidFill>
                          <a:latin typeface="+mn-lt"/>
                          <a:ea typeface="+mn-ea"/>
                          <a:cs typeface="+mn-cs"/>
                        </a:rPr>
                        <a:t>≤ 250.000 €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90.000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862557670"/>
                  </a:ext>
                </a:extLst>
              </a:tr>
              <a:tr h="28956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400.000; 50% INCN = 200.000]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52070862"/>
                  </a:ext>
                </a:extLst>
              </a:tr>
              <a:tr h="560222">
                <a:tc vMerge="1">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X” e </a:t>
                      </a:r>
                      <a:r>
                        <a:rPr lang="es-ES" sz="1400" b="0" dirty="0" smtClean="0">
                          <a:solidFill>
                            <a:srgbClr val="0000FF"/>
                          </a:solidFill>
                        </a:rPr>
                        <a:t>“</a:t>
                      </a:r>
                      <a:r>
                        <a:rPr lang="es-ES" sz="1400" b="1" dirty="0" smtClean="0">
                          <a:solidFill>
                            <a:srgbClr val="0000FF"/>
                          </a:solidFill>
                        </a:rPr>
                        <a:t>Y”</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u="none" dirty="0" smtClean="0">
                          <a:solidFill>
                            <a:srgbClr val="FF0000"/>
                          </a:solidFill>
                        </a:rPr>
                        <a:t>210.000 </a:t>
                      </a:r>
                      <a:r>
                        <a:rPr lang="es-ES" sz="1400" b="1" dirty="0" smtClean="0">
                          <a:solidFill>
                            <a:srgbClr val="FF0000"/>
                          </a:solidFill>
                        </a:rPr>
                        <a:t>&gt;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(120.000 +90.000)</a:t>
                      </a:r>
                    </a:p>
                    <a:p>
                      <a:pPr algn="ctr"/>
                      <a:r>
                        <a:rPr lang="es-ES" sz="1200" b="1" dirty="0" smtClean="0">
                          <a:solidFill>
                            <a:srgbClr val="FF0000"/>
                          </a:solidFill>
                        </a:rPr>
                        <a:t>210.000</a:t>
                      </a:r>
                      <a:endParaRPr lang="es-ES" sz="1200"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endParaRPr lang="es-ES" sz="16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Sí</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758864995"/>
                  </a:ext>
                </a:extLst>
              </a:tr>
            </a:tbl>
          </a:graphicData>
        </a:graphic>
      </p:graphicFrame>
      <p:graphicFrame>
        <p:nvGraphicFramePr>
          <p:cNvPr id="9" name="8 Tabla"/>
          <p:cNvGraphicFramePr>
            <a:graphicFrameLocks noGrp="1"/>
          </p:cNvGraphicFramePr>
          <p:nvPr>
            <p:extLst>
              <p:ext uri="{D42A27DB-BD31-4B8C-83A1-F6EECF244321}">
                <p14:modId xmlns="" xmlns:p14="http://schemas.microsoft.com/office/powerpoint/2010/main" val="2515784650"/>
              </p:ext>
            </p:extLst>
          </p:nvPr>
        </p:nvGraphicFramePr>
        <p:xfrm>
          <a:off x="133708" y="5996941"/>
          <a:ext cx="9391291" cy="708659"/>
        </p:xfrm>
        <a:graphic>
          <a:graphicData uri="http://schemas.openxmlformats.org/drawingml/2006/table">
            <a:tbl>
              <a:tblPr firstRow="1" bandRow="1">
                <a:tableStyleId>{5C22544A-7EE6-4342-B048-85BDC9FD1C3A}</a:tableStyleId>
              </a:tblPr>
              <a:tblGrid>
                <a:gridCol w="7714892">
                  <a:extLst>
                    <a:ext uri="{9D8B030D-6E8A-4147-A177-3AD203B41FA5}">
                      <a16:colId xmlns="" xmlns:a16="http://schemas.microsoft.com/office/drawing/2014/main" val="20000"/>
                    </a:ext>
                  </a:extLst>
                </a:gridCol>
                <a:gridCol w="1143000">
                  <a:extLst>
                    <a:ext uri="{9D8B030D-6E8A-4147-A177-3AD203B41FA5}">
                      <a16:colId xmlns="" xmlns:a16="http://schemas.microsoft.com/office/drawing/2014/main" val="1719820305"/>
                    </a:ext>
                  </a:extLst>
                </a:gridCol>
                <a:gridCol w="533399">
                  <a:extLst>
                    <a:ext uri="{9D8B030D-6E8A-4147-A177-3AD203B41FA5}">
                      <a16:colId xmlns="" xmlns:a16="http://schemas.microsoft.com/office/drawing/2014/main" val="2971513325"/>
                    </a:ext>
                  </a:extLst>
                </a:gridCol>
              </a:tblGrid>
              <a:tr h="342899">
                <a:tc>
                  <a:txBody>
                    <a:bodyPr/>
                    <a:lstStyle/>
                    <a:p>
                      <a:pPr marL="342900" marR="0" lvl="0" indent="-342900" algn="l" defTabSz="914400" rtl="0" eaLnBrk="1" fontAlgn="base" latinLnBrk="0" hangingPunct="1">
                        <a:lnSpc>
                          <a:spcPct val="100000"/>
                        </a:lnSpc>
                        <a:spcBef>
                          <a:spcPct val="20000"/>
                        </a:spcBef>
                        <a:spcAft>
                          <a:spcPct val="0"/>
                        </a:spcAft>
                        <a:buClrTx/>
                        <a:buSzPct val="100000"/>
                        <a:buFont typeface="+mj-lt"/>
                        <a:buAutoNum type="arabicPeriod"/>
                        <a:tabLst/>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M-232:</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Declarar la operación con X por la </a:t>
                      </a:r>
                      <a:r>
                        <a:rPr kumimoji="0" lang="es-ES_tradnl" sz="1600" b="0"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venta de mercaderías</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por 120.000 €</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clave 1</a:t>
                      </a:r>
                      <a:endParaRPr kumimoji="0" lang="es-ES_tradnl"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“I”</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0480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M-232:</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Declarar la operación con Y por la </a:t>
                      </a:r>
                      <a:r>
                        <a:rPr kumimoji="0" lang="es-ES_tradnl" sz="1600" b="0"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venta de mercaderías</a:t>
                      </a:r>
                      <a:r>
                        <a:rPr kumimoji="0" lang="es-ES_tradnl"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por 90.000 €</a:t>
                      </a:r>
                      <a:endParaRPr lang="es-E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6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clave 1</a:t>
                      </a:r>
                      <a:r>
                        <a:rPr kumimoji="0" lang="es-ES_tradnl" sz="16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 </a:t>
                      </a:r>
                      <a:endParaRPr kumimoji="0" lang="es-ES_tradnl"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“I”</a:t>
                      </a:r>
                      <a:endParaRPr lang="es-ES"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430135725"/>
                  </a:ext>
                </a:extLst>
              </a:tr>
            </a:tbl>
          </a:graphicData>
        </a:graphic>
      </p:graphicFrame>
    </p:spTree>
    <p:extLst>
      <p:ext uri="{BB962C8B-B14F-4D97-AF65-F5344CB8AC3E}">
        <p14:creationId xmlns="" xmlns:p14="http://schemas.microsoft.com/office/powerpoint/2010/main" val="737056827"/>
      </p:ext>
    </p:extLst>
  </p:cSld>
  <p:clrMapOvr>
    <a:masterClrMapping/>
  </p:clrMapOvr>
  <p:transition advClick="0" advTm="0"/>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AC1B67A2-82F6-4376-ADA7-7B027BEC8AED}" type="slidenum">
              <a:rPr lang="es-ES"/>
              <a:pPr>
                <a:defRPr/>
              </a:pPr>
              <a:t>485</a:t>
            </a:fld>
            <a:endParaRPr lang="es-ES"/>
          </a:p>
        </p:txBody>
      </p:sp>
      <p:sp>
        <p:nvSpPr>
          <p:cNvPr id="92165" name="Text Box 4"/>
          <p:cNvSpPr txBox="1">
            <a:spLocks noChangeArrowheads="1"/>
          </p:cNvSpPr>
          <p:nvPr/>
        </p:nvSpPr>
        <p:spPr bwMode="auto">
          <a:xfrm>
            <a:off x="0" y="-19110"/>
            <a:ext cx="9906000" cy="400110"/>
          </a:xfrm>
          <a:prstGeom prst="rect">
            <a:avLst/>
          </a:prstGeom>
          <a:solidFill>
            <a:srgbClr val="CCFFFF"/>
          </a:solidFill>
          <a:ln w="9525">
            <a:noFill/>
            <a:miter lim="800000"/>
            <a:headEnd/>
            <a:tailEnd/>
          </a:ln>
        </p:spPr>
        <p:txBody>
          <a:bodyPr>
            <a:spAutoFit/>
          </a:bodyPr>
          <a:lstStyle/>
          <a:p>
            <a:pPr algn="ctr"/>
            <a:r>
              <a:rPr lang="es-ES_tradnl" u="sng" dirty="0" smtClean="0">
                <a:solidFill>
                  <a:srgbClr val="FF0000"/>
                </a:solidFill>
                <a:latin typeface="+mn-lt"/>
              </a:rPr>
              <a:t>EJEMPLO-5</a:t>
            </a:r>
            <a:r>
              <a:rPr lang="es-ES_tradnl" dirty="0" smtClean="0">
                <a:solidFill>
                  <a:srgbClr val="FF0000"/>
                </a:solidFill>
                <a:latin typeface="+mn-lt"/>
              </a:rPr>
              <a:t>  </a:t>
            </a:r>
            <a:r>
              <a:rPr lang="es-ES_tradnl" dirty="0" smtClean="0">
                <a:solidFill>
                  <a:srgbClr val="000066"/>
                </a:solidFill>
                <a:latin typeface="+mn-lt"/>
              </a:rPr>
              <a:t>Documentación y Modelo 232. </a:t>
            </a:r>
            <a:r>
              <a:rPr lang="es-ES_tradnl" sz="1800" dirty="0" smtClean="0">
                <a:solidFill>
                  <a:srgbClr val="FF66CC"/>
                </a:solidFill>
                <a:latin typeface="+mn-lt"/>
              </a:rPr>
              <a:t> </a:t>
            </a:r>
            <a:endParaRPr lang="es-ES" sz="1800" dirty="0">
              <a:solidFill>
                <a:srgbClr val="FF0000"/>
              </a:solidFill>
              <a:latin typeface="+mn-lt"/>
            </a:endParaRPr>
          </a:p>
        </p:txBody>
      </p:sp>
      <p:sp>
        <p:nvSpPr>
          <p:cNvPr id="92166"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sp>
        <p:nvSpPr>
          <p:cNvPr id="680966" name="Rectangle 6"/>
          <p:cNvSpPr>
            <a:spLocks noChangeArrowheads="1"/>
          </p:cNvSpPr>
          <p:nvPr/>
        </p:nvSpPr>
        <p:spPr bwMode="auto">
          <a:xfrm>
            <a:off x="37407" y="304800"/>
            <a:ext cx="9868593" cy="2308324"/>
          </a:xfrm>
          <a:prstGeom prst="rect">
            <a:avLst/>
          </a:prstGeom>
          <a:noFill/>
          <a:ln w="9525">
            <a:noFill/>
            <a:miter lim="800000"/>
            <a:headEnd/>
            <a:tailEnd/>
          </a:ln>
          <a:effectLst/>
        </p:spPr>
        <p:txBody>
          <a:bodyPr wrap="square">
            <a:spAutoFit/>
          </a:bodyPr>
          <a:lstStyle/>
          <a:p>
            <a:pPr marL="342900" indent="-342900" algn="ctr">
              <a:defRPr/>
            </a:pPr>
            <a:r>
              <a:rPr lang="es-ES_tradnl" sz="1600" dirty="0" smtClean="0">
                <a:latin typeface="Arial" panose="020B0604020202020204" pitchFamily="34" charset="0"/>
              </a:rPr>
              <a:t>La </a:t>
            </a:r>
            <a:r>
              <a:rPr lang="es-ES_tradnl" sz="1600" dirty="0">
                <a:latin typeface="Arial" panose="020B0604020202020204" pitchFamily="34" charset="0"/>
              </a:rPr>
              <a:t>entidad </a:t>
            </a:r>
            <a:r>
              <a:rPr lang="es-ES_tradnl" sz="1600" dirty="0" smtClean="0">
                <a:latin typeface="Arial" panose="020B0604020202020204" pitchFamily="34" charset="0"/>
              </a:rPr>
              <a:t>“ASA” </a:t>
            </a:r>
            <a:r>
              <a:rPr lang="es-ES_tradnl" sz="1600" dirty="0" smtClean="0">
                <a:solidFill>
                  <a:srgbClr val="FFFF00"/>
                </a:solidFill>
                <a:latin typeface="Arial" panose="020B0604020202020204" pitchFamily="34" charset="0"/>
              </a:rPr>
              <a:t>cuyo INCN es 400.000 €</a:t>
            </a:r>
            <a:r>
              <a:rPr lang="es-ES_tradnl" sz="1600" dirty="0" smtClean="0">
                <a:latin typeface="Arial" panose="020B0604020202020204" pitchFamily="34" charset="0"/>
              </a:rPr>
              <a:t> realiza </a:t>
            </a:r>
            <a:r>
              <a:rPr lang="es-ES_tradnl" sz="1600" dirty="0">
                <a:latin typeface="Arial" panose="020B0604020202020204" pitchFamily="34" charset="0"/>
              </a:rPr>
              <a:t>las </a:t>
            </a:r>
            <a:r>
              <a:rPr lang="es-ES_tradnl" sz="1600" dirty="0" smtClean="0">
                <a:latin typeface="Arial" panose="020B0604020202020204" pitchFamily="34" charset="0"/>
              </a:rPr>
              <a:t>siguientes </a:t>
            </a:r>
            <a:r>
              <a:rPr lang="es-ES_tradnl" sz="1600" u="sng" dirty="0" smtClean="0">
                <a:latin typeface="Arial" panose="020B0604020202020204" pitchFamily="34" charset="0"/>
              </a:rPr>
              <a:t>operaciones vinculadas</a:t>
            </a:r>
            <a:r>
              <a:rPr lang="es-ES_tradnl" sz="1600" dirty="0" smtClean="0">
                <a:latin typeface="Arial" panose="020B0604020202020204" pitchFamily="34" charset="0"/>
              </a:rPr>
              <a:t>: </a:t>
            </a:r>
          </a:p>
          <a:p>
            <a:pPr marL="342900" indent="-342900">
              <a:buFont typeface="+mj-lt"/>
              <a:buAutoNum type="alphaLcParenR"/>
              <a:defRPr/>
            </a:pPr>
            <a:r>
              <a:rPr lang="es-ES_tradnl" sz="1600" dirty="0" smtClean="0">
                <a:latin typeface="Arial" panose="020B0604020202020204" pitchFamily="34" charset="0"/>
              </a:rPr>
              <a:t>Venta de </a:t>
            </a:r>
            <a:r>
              <a:rPr lang="es-ES_tradnl" sz="1600" u="sng" dirty="0" smtClean="0">
                <a:latin typeface="Arial" panose="020B0604020202020204" pitchFamily="34" charset="0"/>
              </a:rPr>
              <a:t>inmueble</a:t>
            </a:r>
            <a:r>
              <a:rPr lang="es-ES_tradnl" sz="1600" dirty="0" smtClean="0">
                <a:latin typeface="Arial" panose="020B0604020202020204" pitchFamily="34" charset="0"/>
              </a:rPr>
              <a:t> a la Sociedad vinculada “X”  por 50.000 €</a:t>
            </a:r>
            <a:r>
              <a:rPr lang="es-ES_tradnl" sz="1600" dirty="0">
                <a:latin typeface="Arial" panose="020B0604020202020204" pitchFamily="34" charset="0"/>
              </a:rPr>
              <a:t>. </a:t>
            </a:r>
          </a:p>
          <a:p>
            <a:pPr marL="342900" indent="-342900">
              <a:buFont typeface="+mj-lt"/>
              <a:buAutoNum type="alphaLcParenR"/>
              <a:defRPr/>
            </a:pPr>
            <a:r>
              <a:rPr lang="es-ES_tradnl" sz="1600" dirty="0" smtClean="0">
                <a:latin typeface="Arial" panose="020B0604020202020204" pitchFamily="34" charset="0"/>
              </a:rPr>
              <a:t>Con la Sociedad vinculada “Y” venta de un </a:t>
            </a:r>
            <a:r>
              <a:rPr lang="es-ES_tradnl" sz="1600" u="sng" dirty="0" smtClean="0">
                <a:latin typeface="Arial" panose="020B0604020202020204" pitchFamily="34" charset="0"/>
              </a:rPr>
              <a:t>inmueble</a:t>
            </a:r>
            <a:r>
              <a:rPr lang="es-ES_tradnl" sz="1600" dirty="0" smtClean="0">
                <a:latin typeface="Arial" panose="020B0604020202020204" pitchFamily="34" charset="0"/>
              </a:rPr>
              <a:t> por 90.000 €</a:t>
            </a:r>
            <a:r>
              <a:rPr lang="es-ES_tradnl" sz="1600" dirty="0">
                <a:latin typeface="Arial" panose="020B0604020202020204" pitchFamily="34" charset="0"/>
              </a:rPr>
              <a:t>.</a:t>
            </a:r>
          </a:p>
          <a:p>
            <a:pPr marL="342900" indent="-342900" algn="ctr">
              <a:defRPr/>
            </a:pPr>
            <a:r>
              <a:rPr lang="es-ES_tradnl" sz="1700" u="sng" dirty="0" smtClean="0">
                <a:solidFill>
                  <a:srgbClr val="FFFF00"/>
                </a:solidFill>
                <a:effectLst>
                  <a:outerShdw blurRad="38100" dist="38100" dir="2700000" algn="tl">
                    <a:srgbClr val="000000">
                      <a:alpha val="43137"/>
                    </a:srgbClr>
                  </a:outerShdw>
                </a:effectLst>
              </a:rPr>
              <a:t>SOLUCIÓN</a:t>
            </a:r>
            <a:r>
              <a:rPr lang="es-ES_tradnl" sz="1700" u="sng" dirty="0">
                <a:solidFill>
                  <a:srgbClr val="FFFF00"/>
                </a:solidFill>
                <a:effectLst>
                  <a:outerShdw blurRad="38100" dist="38100" dir="2700000" algn="tl">
                    <a:srgbClr val="000000">
                      <a:alpha val="43137"/>
                    </a:srgbClr>
                  </a:outerShdw>
                </a:effectLst>
              </a:rPr>
              <a:t>:</a:t>
            </a:r>
            <a:r>
              <a:rPr lang="es-ES_tradnl" sz="1700" dirty="0">
                <a:solidFill>
                  <a:srgbClr val="FFFF00"/>
                </a:solidFill>
                <a:effectLst>
                  <a:outerShdw blurRad="38100" dist="38100" dir="2700000" algn="tl">
                    <a:srgbClr val="000000">
                      <a:alpha val="43137"/>
                    </a:srgbClr>
                  </a:outerShdw>
                </a:effectLst>
              </a:rPr>
              <a:t> </a:t>
            </a:r>
          </a:p>
          <a:p>
            <a:pPr marL="342900" indent="-342900">
              <a:defRPr/>
            </a:pPr>
            <a:endParaRPr lang="es-ES_tradnl" sz="200" dirty="0">
              <a:latin typeface="Arial" panose="020B0604020202020204" pitchFamily="34" charset="0"/>
            </a:endParaRPr>
          </a:p>
          <a:p>
            <a:pPr marL="342900" indent="-342900">
              <a:buFont typeface="Wingdings" panose="05000000000000000000" pitchFamily="2" charset="2"/>
              <a:buChar char="v"/>
              <a:defRPr/>
            </a:pPr>
            <a:r>
              <a:rPr lang="es-ES" sz="1600" b="0" u="sng" dirty="0" smtClean="0">
                <a:latin typeface="Arial" panose="020B0604020202020204" pitchFamily="34" charset="0"/>
              </a:rPr>
              <a:t>Con la sociedades “X” e “Y”</a:t>
            </a:r>
            <a:r>
              <a:rPr lang="es-ES" sz="1600" b="0" dirty="0" smtClean="0">
                <a:latin typeface="Arial" panose="020B0604020202020204" pitchFamily="34" charset="0"/>
              </a:rPr>
              <a:t>:  </a:t>
            </a:r>
            <a:r>
              <a:rPr lang="es-ES" sz="1600" b="0" dirty="0" smtClean="0">
                <a:solidFill>
                  <a:srgbClr val="FFFF00"/>
                </a:solidFill>
                <a:latin typeface="Arial" panose="020B0604020202020204" pitchFamily="34" charset="0"/>
              </a:rPr>
              <a:t>∑ </a:t>
            </a:r>
            <a:r>
              <a:rPr lang="es-ES" sz="1600" b="0" dirty="0">
                <a:solidFill>
                  <a:srgbClr val="FFFF00"/>
                </a:solidFill>
                <a:latin typeface="Arial" panose="020B0604020202020204" pitchFamily="34" charset="0"/>
              </a:rPr>
              <a:t>del conjunto de operaciones ≤ 250.000 </a:t>
            </a:r>
            <a:r>
              <a:rPr lang="es-ES" sz="1600" b="0" dirty="0" smtClean="0">
                <a:solidFill>
                  <a:srgbClr val="FFFF00"/>
                </a:solidFill>
                <a:latin typeface="Arial" panose="020B0604020202020204" pitchFamily="34" charset="0"/>
              </a:rPr>
              <a:t>€: </a:t>
            </a:r>
            <a:r>
              <a:rPr lang="es-ES" sz="1600" b="0" dirty="0" smtClean="0">
                <a:latin typeface="Arial" panose="020B0604020202020204" pitchFamily="34" charset="0"/>
              </a:rPr>
              <a:t>No obligatorio</a:t>
            </a:r>
            <a:r>
              <a:rPr lang="es-ES" sz="1600" b="0" dirty="0" smtClean="0">
                <a:solidFill>
                  <a:srgbClr val="FFFF00"/>
                </a:solidFill>
                <a:latin typeface="Arial" panose="020B0604020202020204" pitchFamily="34" charset="0"/>
              </a:rPr>
              <a:t>  </a:t>
            </a:r>
            <a:r>
              <a:rPr lang="es-ES_tradnl" sz="1600" b="0" dirty="0" smtClean="0">
                <a:latin typeface="Arial" panose="020B0604020202020204" pitchFamily="34" charset="0"/>
              </a:rPr>
              <a:t>documentación y Modelo 232 depende hay que mirar otras cosas.</a:t>
            </a:r>
          </a:p>
          <a:p>
            <a:pPr marL="342900" indent="-342900">
              <a:buFont typeface="+mj-lt"/>
              <a:buAutoNum type="alphaLcParenR"/>
              <a:defRPr/>
            </a:pPr>
            <a:endParaRPr lang="es-ES_tradnl" sz="200" b="0" dirty="0" smtClean="0">
              <a:latin typeface="Arial" panose="020B0604020202020204" pitchFamily="34" charset="0"/>
            </a:endParaRPr>
          </a:p>
          <a:p>
            <a:pPr marL="342900" indent="-342900">
              <a:buFont typeface="Wingdings" panose="05000000000000000000" pitchFamily="2" charset="2"/>
              <a:buChar char="v"/>
              <a:defRPr/>
            </a:pPr>
            <a:r>
              <a:rPr lang="es-ES_tradnl" sz="1600" u="sng" dirty="0" smtClean="0">
                <a:solidFill>
                  <a:srgbClr val="FFFF99"/>
                </a:solidFill>
                <a:latin typeface="+mn-lt"/>
              </a:rPr>
              <a:t>Modelo 232 hay que mirar otras cosas</a:t>
            </a:r>
            <a:r>
              <a:rPr lang="es-ES_tradnl" sz="1600" b="0" dirty="0" smtClean="0">
                <a:solidFill>
                  <a:srgbClr val="FFFF99"/>
                </a:solidFill>
                <a:latin typeface="+mn-lt"/>
              </a:rPr>
              <a:t>: </a:t>
            </a:r>
          </a:p>
          <a:p>
            <a:pPr marL="342900" indent="-342900">
              <a:buFont typeface="+mj-lt"/>
              <a:buAutoNum type="arabicPeriod"/>
              <a:defRPr/>
            </a:pPr>
            <a:r>
              <a:rPr lang="es-ES" sz="1200" b="0" dirty="0" smtClean="0">
                <a:solidFill>
                  <a:srgbClr val="FFFF99"/>
                </a:solidFill>
                <a:latin typeface="+mn-lt"/>
              </a:rPr>
              <a:t>∑ </a:t>
            </a:r>
            <a:r>
              <a:rPr lang="es-ES" sz="1200" b="0" dirty="0">
                <a:solidFill>
                  <a:srgbClr val="FFFF99"/>
                </a:solidFill>
                <a:latin typeface="+mn-lt"/>
              </a:rPr>
              <a:t>operaciones </a:t>
            </a:r>
            <a:r>
              <a:rPr lang="es-ES" sz="1200" b="0" u="sng" dirty="0" smtClean="0">
                <a:solidFill>
                  <a:srgbClr val="FFFF99"/>
                </a:solidFill>
                <a:latin typeface="+mn-lt"/>
              </a:rPr>
              <a:t>específicas (sumar el de todas las sociedades vinculadas)</a:t>
            </a:r>
            <a:r>
              <a:rPr lang="es-ES" sz="1200" b="0" dirty="0" smtClean="0">
                <a:solidFill>
                  <a:srgbClr val="FFFF99"/>
                </a:solidFill>
                <a:latin typeface="+mn-lt"/>
              </a:rPr>
              <a:t> </a:t>
            </a:r>
            <a:r>
              <a:rPr lang="es-ES" sz="1200" b="0" u="sng" dirty="0">
                <a:solidFill>
                  <a:srgbClr val="FFFF99"/>
                </a:solidFill>
                <a:latin typeface="+mn-lt"/>
              </a:rPr>
              <a:t>del mismo </a:t>
            </a:r>
            <a:r>
              <a:rPr lang="es-ES" sz="1200" b="0" u="sng" dirty="0" smtClean="0">
                <a:solidFill>
                  <a:srgbClr val="FFFF99"/>
                </a:solidFill>
                <a:latin typeface="+mn-lt"/>
              </a:rPr>
              <a:t>tipo</a:t>
            </a:r>
            <a:r>
              <a:rPr lang="es-ES" sz="1200" b="0" dirty="0" smtClean="0">
                <a:solidFill>
                  <a:srgbClr val="FFFF99"/>
                </a:solidFill>
                <a:latin typeface="+mn-lt"/>
              </a:rPr>
              <a:t> </a:t>
            </a:r>
            <a:r>
              <a:rPr lang="es-ES" sz="1200" b="0" dirty="0">
                <a:solidFill>
                  <a:srgbClr val="FFFF99"/>
                </a:solidFill>
                <a:latin typeface="+mn-lt"/>
              </a:rPr>
              <a:t>&gt; 100.000 </a:t>
            </a:r>
            <a:r>
              <a:rPr lang="es-ES" sz="1200" b="0" dirty="0" smtClean="0">
                <a:solidFill>
                  <a:srgbClr val="FFFF99"/>
                </a:solidFill>
                <a:latin typeface="+mn-lt"/>
              </a:rPr>
              <a:t>€</a:t>
            </a:r>
          </a:p>
          <a:p>
            <a:pPr marL="342900" indent="-342900">
              <a:buFont typeface="+mj-lt"/>
              <a:buAutoNum type="arabicPeriod"/>
              <a:defRPr/>
            </a:pPr>
            <a:r>
              <a:rPr lang="es-ES" sz="1200" b="0" dirty="0" smtClean="0"/>
              <a:t>∑ </a:t>
            </a:r>
            <a:r>
              <a:rPr lang="es-ES" sz="1200" b="0" dirty="0"/>
              <a:t>del conjunto de operaciones </a:t>
            </a:r>
            <a:r>
              <a:rPr lang="es-ES" sz="1200" b="0" u="sng" dirty="0"/>
              <a:t>del mismo tipo y </a:t>
            </a:r>
            <a:r>
              <a:rPr lang="es-ES" sz="1200" b="0" u="sng" dirty="0" smtClean="0"/>
              <a:t>mismo </a:t>
            </a:r>
            <a:r>
              <a:rPr lang="es-ES" sz="1200" b="0" u="sng" dirty="0"/>
              <a:t>método de </a:t>
            </a:r>
            <a:r>
              <a:rPr lang="es-ES" sz="1200" b="0" u="sng" dirty="0" smtClean="0"/>
              <a:t>valoración, de todas las sociedades</a:t>
            </a:r>
            <a:r>
              <a:rPr lang="es-ES" sz="1200" b="0" dirty="0" smtClean="0"/>
              <a:t> </a:t>
            </a:r>
            <a:r>
              <a:rPr lang="es-ES" sz="1200" b="0" dirty="0"/>
              <a:t>≤ 50% INCN. </a:t>
            </a:r>
            <a:endParaRPr lang="es-ES_tradnl" sz="1200" dirty="0">
              <a:latin typeface="Arial" panose="020B0604020202020204" pitchFamily="34" charset="0"/>
            </a:endParaRPr>
          </a:p>
        </p:txBody>
      </p:sp>
      <p:graphicFrame>
        <p:nvGraphicFramePr>
          <p:cNvPr id="6" name="Tabla 5"/>
          <p:cNvGraphicFramePr>
            <a:graphicFrameLocks noGrp="1"/>
          </p:cNvGraphicFramePr>
          <p:nvPr>
            <p:extLst>
              <p:ext uri="{D42A27DB-BD31-4B8C-83A1-F6EECF244321}">
                <p14:modId xmlns="" xmlns:p14="http://schemas.microsoft.com/office/powerpoint/2010/main" val="2521254431"/>
              </p:ext>
            </p:extLst>
          </p:nvPr>
        </p:nvGraphicFramePr>
        <p:xfrm>
          <a:off x="76200" y="2590800"/>
          <a:ext cx="9753600" cy="3501542"/>
        </p:xfrm>
        <a:graphic>
          <a:graphicData uri="http://schemas.openxmlformats.org/drawingml/2006/table">
            <a:tbl>
              <a:tblPr firstRow="1" bandRow="1">
                <a:tableStyleId>{5C22544A-7EE6-4342-B048-85BDC9FD1C3A}</a:tableStyleId>
              </a:tblPr>
              <a:tblGrid>
                <a:gridCol w="609600">
                  <a:extLst>
                    <a:ext uri="{9D8B030D-6E8A-4147-A177-3AD203B41FA5}">
                      <a16:colId xmlns="" xmlns:a16="http://schemas.microsoft.com/office/drawing/2014/main" val="1755922004"/>
                    </a:ext>
                  </a:extLst>
                </a:gridCol>
                <a:gridCol w="6248400">
                  <a:extLst>
                    <a:ext uri="{9D8B030D-6E8A-4147-A177-3AD203B41FA5}">
                      <a16:colId xmlns="" xmlns:a16="http://schemas.microsoft.com/office/drawing/2014/main" val="3449216509"/>
                    </a:ext>
                  </a:extLst>
                </a:gridCol>
                <a:gridCol w="1295400">
                  <a:extLst>
                    <a:ext uri="{9D8B030D-6E8A-4147-A177-3AD203B41FA5}">
                      <a16:colId xmlns="" xmlns:a16="http://schemas.microsoft.com/office/drawing/2014/main" val="3412387204"/>
                    </a:ext>
                  </a:extLst>
                </a:gridCol>
                <a:gridCol w="808546">
                  <a:extLst>
                    <a:ext uri="{9D8B030D-6E8A-4147-A177-3AD203B41FA5}">
                      <a16:colId xmlns="" xmlns:a16="http://schemas.microsoft.com/office/drawing/2014/main" val="4018322607"/>
                    </a:ext>
                  </a:extLst>
                </a:gridCol>
                <a:gridCol w="791654">
                  <a:extLst>
                    <a:ext uri="{9D8B030D-6E8A-4147-A177-3AD203B41FA5}">
                      <a16:colId xmlns="" xmlns:a16="http://schemas.microsoft.com/office/drawing/2014/main" val="3971331853"/>
                    </a:ext>
                  </a:extLst>
                </a:gridCol>
              </a:tblGrid>
              <a:tr h="228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000" dirty="0" err="1" smtClean="0"/>
                        <a:t>Vincda</a:t>
                      </a:r>
                      <a:endParaRPr lang="es-ES" sz="1000" dirty="0" smtClean="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sz="1400" dirty="0" smtClean="0"/>
                        <a:t>Circunstancias</a:t>
                      </a:r>
                      <a:endParaRPr lang="es-ES" sz="14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dirty="0" smtClean="0"/>
                        <a:t>Importe €</a:t>
                      </a:r>
                      <a:endParaRPr lang="es-ES"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dirty="0" smtClean="0"/>
                        <a:t>Doc.</a:t>
                      </a:r>
                      <a:endParaRPr lang="es-ES"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400" dirty="0" smtClean="0"/>
                        <a:t>M-232</a:t>
                      </a:r>
                      <a:endParaRPr lang="es-ES" sz="14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3355713462"/>
                  </a:ext>
                </a:extLst>
              </a:tr>
              <a:tr h="381000">
                <a:tc rowSpan="4">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“X”</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“X” </a:t>
                      </a:r>
                      <a:r>
                        <a:rPr lang="es-ES" sz="1600" b="1" i="0" u="none" strike="noStrike" kern="1200" baseline="0" dirty="0" smtClean="0">
                          <a:solidFill>
                            <a:srgbClr val="FF0000"/>
                          </a:solidFill>
                          <a:latin typeface="+mn-lt"/>
                          <a:ea typeface="+mn-ea"/>
                          <a:cs typeface="+mn-cs"/>
                        </a:rPr>
                        <a:t>≤ 250.000 €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50.000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830634505"/>
                  </a:ext>
                </a:extLst>
              </a:tr>
              <a:tr h="304800">
                <a:tc vMerge="1">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400.000; 50% INCN = 200.000]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959007109"/>
                  </a:ext>
                </a:extLst>
              </a:tr>
              <a:tr h="30480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X” e “Y”</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u="none" dirty="0" smtClean="0">
                          <a:solidFill>
                            <a:srgbClr val="FF0000"/>
                          </a:solidFill>
                        </a:rPr>
                        <a:t>140.000</a:t>
                      </a:r>
                      <a:r>
                        <a:rPr lang="es-ES" sz="1400" b="0" u="none" dirty="0" smtClean="0">
                          <a:solidFill>
                            <a:srgbClr val="0000FF"/>
                          </a:solidFill>
                        </a:rPr>
                        <a:t> </a:t>
                      </a:r>
                      <a:r>
                        <a:rPr lang="es-ES" sz="1400" b="1" i="0" u="none" strike="noStrike" kern="1200" baseline="0" dirty="0" smtClean="0">
                          <a:solidFill>
                            <a:srgbClr val="FF0000"/>
                          </a:solidFill>
                          <a:latin typeface="+mn-lt"/>
                          <a:ea typeface="+mn-ea"/>
                          <a:cs typeface="+mn-cs"/>
                        </a:rPr>
                        <a:t>≤ </a:t>
                      </a:r>
                      <a:r>
                        <a:rPr lang="es-ES" sz="1400" b="1" dirty="0" smtClean="0">
                          <a:solidFill>
                            <a:srgbClr val="FF0000"/>
                          </a:solidFill>
                        </a:rPr>
                        <a: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000" b="0" dirty="0" smtClean="0">
                          <a:solidFill>
                            <a:srgbClr val="FF0000"/>
                          </a:solidFill>
                        </a:rPr>
                        <a:t>(50.000 +90.000)</a:t>
                      </a:r>
                    </a:p>
                    <a:p>
                      <a:pPr algn="ctr"/>
                      <a:r>
                        <a:rPr lang="es-ES" sz="1200" b="1" dirty="0" smtClean="0">
                          <a:solidFill>
                            <a:srgbClr val="FF0000"/>
                          </a:solidFill>
                        </a:rPr>
                        <a:t>140.000</a:t>
                      </a:r>
                      <a:endParaRPr lang="es-ES" sz="1200" b="1" i="0" u="none" strike="noStrike" kern="1200" baseline="0" dirty="0" smtClean="0">
                        <a:solidFill>
                          <a:srgbClr val="FF0000"/>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685386481"/>
                  </a:ext>
                </a:extLst>
              </a:tr>
              <a:tr h="304800">
                <a:tc vMerge="1">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 sz="1600" b="1"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400" b="0" i="0" u="none" strike="noStrike" kern="1200" baseline="0" dirty="0" smtClean="0">
                          <a:solidFill>
                            <a:srgbClr val="0000FF"/>
                          </a:solidFill>
                          <a:latin typeface="+mn-lt"/>
                          <a:ea typeface="+mn-ea"/>
                          <a:cs typeface="+mn-cs"/>
                        </a:rPr>
                        <a:t>∑ O. </a:t>
                      </a:r>
                      <a:r>
                        <a:rPr lang="es-ES" sz="1400" b="0" i="0" u="sng" strike="noStrike" kern="1200" baseline="0" dirty="0" smtClean="0">
                          <a:solidFill>
                            <a:srgbClr val="0000FF"/>
                          </a:solidFill>
                          <a:latin typeface="+mn-lt"/>
                          <a:ea typeface="+mn-ea"/>
                          <a:cs typeface="+mn-cs"/>
                        </a:rPr>
                        <a:t>específicas</a:t>
                      </a:r>
                      <a:r>
                        <a:rPr lang="es-ES" sz="1400" b="0" i="0" u="none" strike="noStrike" kern="1200" baseline="0" dirty="0" smtClean="0">
                          <a:solidFill>
                            <a:srgbClr val="0000FF"/>
                          </a:solidFill>
                          <a:latin typeface="+mn-lt"/>
                          <a:ea typeface="+mn-ea"/>
                          <a:cs typeface="+mn-cs"/>
                        </a:rPr>
                        <a:t>** (X + Y) del </a:t>
                      </a:r>
                      <a:r>
                        <a:rPr lang="es-ES" sz="1400" b="0" i="0" u="sng" strike="noStrike" kern="1200" baseline="0" dirty="0" smtClean="0">
                          <a:solidFill>
                            <a:srgbClr val="0000FF"/>
                          </a:solidFill>
                          <a:latin typeface="+mn-lt"/>
                          <a:ea typeface="+mn-ea"/>
                          <a:cs typeface="+mn-cs"/>
                        </a:rPr>
                        <a:t>mismo tipo</a:t>
                      </a:r>
                      <a:r>
                        <a:rPr lang="es-ES" sz="1400" b="0" i="0" u="none" strike="noStrike" kern="1200" baseline="0" dirty="0" smtClean="0">
                          <a:solidFill>
                            <a:srgbClr val="0000FF"/>
                          </a:solidFill>
                          <a:latin typeface="+mn-lt"/>
                          <a:ea typeface="+mn-ea"/>
                          <a:cs typeface="+mn-cs"/>
                        </a:rPr>
                        <a:t> (Venta inmuebles)  </a:t>
                      </a:r>
                      <a:r>
                        <a:rPr lang="es-ES" sz="1400" b="0" i="0" u="none" strike="noStrike" kern="1200" baseline="0" dirty="0" smtClean="0">
                          <a:solidFill>
                            <a:srgbClr val="FF0000"/>
                          </a:solidFill>
                          <a:latin typeface="+mn-lt"/>
                          <a:ea typeface="+mn-ea"/>
                          <a:cs typeface="+mn-cs"/>
                        </a:rPr>
                        <a:t>&gt; 100.000 €</a:t>
                      </a:r>
                      <a:endParaRPr lang="es-ES" sz="1400" b="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600" b="1" dirty="0" smtClean="0">
                          <a:solidFill>
                            <a:srgbClr val="FF0000"/>
                          </a:solidFill>
                        </a:rPr>
                        <a:t>140.000**</a:t>
                      </a:r>
                      <a:endParaRPr lang="es-ES"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i="0" u="none" strike="noStrike" kern="1200" baseline="0" dirty="0" smtClean="0">
                          <a:solidFill>
                            <a:srgbClr val="0000FF"/>
                          </a:solidFill>
                          <a:latin typeface="+mn-lt"/>
                          <a:ea typeface="+mn-ea"/>
                          <a:cs typeface="+mn-cs"/>
                        </a:rPr>
                        <a:t>Sí</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562728357"/>
                  </a:ext>
                </a:extLst>
              </a:tr>
              <a:tr h="320040">
                <a:tc rowSpan="4">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“Y”</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“Y” </a:t>
                      </a:r>
                      <a:r>
                        <a:rPr lang="es-ES" sz="1600" b="1" i="0" u="none" strike="noStrike" kern="1200" baseline="0" dirty="0" smtClean="0">
                          <a:solidFill>
                            <a:srgbClr val="FF0000"/>
                          </a:solidFill>
                          <a:latin typeface="+mn-lt"/>
                          <a:ea typeface="+mn-ea"/>
                          <a:cs typeface="+mn-cs"/>
                        </a:rPr>
                        <a:t>≤ 250.000 €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90.000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862557670"/>
                  </a:ext>
                </a:extLst>
              </a:tr>
              <a:tr h="28956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400.000; 50% INCN = 200.000]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52070862"/>
                  </a:ext>
                </a:extLst>
              </a:tr>
              <a:tr h="289560">
                <a:tc vMerge="1">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X” e “Y”</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u="none" dirty="0" smtClean="0">
                          <a:solidFill>
                            <a:srgbClr val="FF0000"/>
                          </a:solidFill>
                        </a:rPr>
                        <a:t>140.000</a:t>
                      </a:r>
                      <a:r>
                        <a:rPr lang="es-ES" sz="1400" b="0" u="none" dirty="0" smtClean="0">
                          <a:solidFill>
                            <a:srgbClr val="0000FF"/>
                          </a:solidFill>
                        </a:rPr>
                        <a:t> </a:t>
                      </a:r>
                      <a:r>
                        <a:rPr lang="es-ES" sz="1400" b="1" i="0" u="none" strike="noStrike" kern="1200" baseline="0" dirty="0" smtClean="0">
                          <a:solidFill>
                            <a:srgbClr val="FF0000"/>
                          </a:solidFill>
                          <a:latin typeface="+mn-lt"/>
                          <a:ea typeface="+mn-ea"/>
                          <a:cs typeface="+mn-cs"/>
                        </a:rPr>
                        <a:t>≤ </a:t>
                      </a:r>
                      <a:r>
                        <a:rPr lang="es-ES" sz="1400" b="1" dirty="0" smtClean="0">
                          <a:solidFill>
                            <a:srgbClr val="FF0000"/>
                          </a:solidFill>
                        </a:rPr>
                        <a: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000" b="0" dirty="0" smtClean="0">
                          <a:solidFill>
                            <a:srgbClr val="FF0000"/>
                          </a:solidFill>
                        </a:rPr>
                        <a:t>(50.000 +90.000)</a:t>
                      </a:r>
                    </a:p>
                    <a:p>
                      <a:pPr algn="ctr"/>
                      <a:r>
                        <a:rPr lang="es-ES" sz="1200" b="1" dirty="0" smtClean="0">
                          <a:solidFill>
                            <a:srgbClr val="FF0000"/>
                          </a:solidFill>
                        </a:rPr>
                        <a:t>140.000</a:t>
                      </a:r>
                      <a:endParaRPr lang="es-ES" sz="1200" b="1" i="0" u="none" strike="noStrike" kern="1200" baseline="0" dirty="0" smtClean="0">
                        <a:solidFill>
                          <a:srgbClr val="FF0000"/>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endParaRPr lang="es-ES" sz="16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758864995"/>
                  </a:ext>
                </a:extLst>
              </a:tr>
              <a:tr h="346862">
                <a:tc vMerge="1">
                  <a:txBody>
                    <a:bodyPr/>
                    <a:lstStyle/>
                    <a:p>
                      <a:pPr marL="342900" indent="-342900">
                        <a:buFont typeface="Wingdings" panose="05000000000000000000" pitchFamily="2" charset="2"/>
                        <a:buChar char="ü"/>
                      </a:pPr>
                      <a:endParaRPr lang="es-ES" sz="1600" b="0"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400" b="0" i="0" u="none" strike="noStrike" kern="1200" baseline="0" dirty="0" smtClean="0">
                          <a:solidFill>
                            <a:srgbClr val="0000FF"/>
                          </a:solidFill>
                          <a:latin typeface="+mn-lt"/>
                          <a:ea typeface="+mn-ea"/>
                          <a:cs typeface="+mn-cs"/>
                        </a:rPr>
                        <a:t>∑ O. </a:t>
                      </a:r>
                      <a:r>
                        <a:rPr lang="es-ES" sz="1400" b="0" i="0" u="sng" strike="noStrike" kern="1200" baseline="0" dirty="0" smtClean="0">
                          <a:solidFill>
                            <a:srgbClr val="0000FF"/>
                          </a:solidFill>
                          <a:latin typeface="+mn-lt"/>
                          <a:ea typeface="+mn-ea"/>
                          <a:cs typeface="+mn-cs"/>
                        </a:rPr>
                        <a:t>específicas</a:t>
                      </a:r>
                      <a:r>
                        <a:rPr lang="es-ES" sz="1400" b="0" i="0" u="none" strike="noStrike" kern="1200" baseline="0" dirty="0" smtClean="0">
                          <a:solidFill>
                            <a:srgbClr val="0000FF"/>
                          </a:solidFill>
                          <a:latin typeface="+mn-lt"/>
                          <a:ea typeface="+mn-ea"/>
                          <a:cs typeface="+mn-cs"/>
                        </a:rPr>
                        <a:t>** (X + Y) del </a:t>
                      </a:r>
                      <a:r>
                        <a:rPr lang="es-ES" sz="1400" b="0" i="0" u="sng" strike="noStrike" kern="1200" baseline="0" dirty="0" smtClean="0">
                          <a:solidFill>
                            <a:srgbClr val="0000FF"/>
                          </a:solidFill>
                          <a:latin typeface="+mn-lt"/>
                          <a:ea typeface="+mn-ea"/>
                          <a:cs typeface="+mn-cs"/>
                        </a:rPr>
                        <a:t>mismo tipo</a:t>
                      </a:r>
                      <a:r>
                        <a:rPr lang="es-ES" sz="1400" b="0" i="0" u="none" strike="noStrike" kern="1200" baseline="0" dirty="0" smtClean="0">
                          <a:solidFill>
                            <a:srgbClr val="0000FF"/>
                          </a:solidFill>
                          <a:latin typeface="+mn-lt"/>
                          <a:ea typeface="+mn-ea"/>
                          <a:cs typeface="+mn-cs"/>
                        </a:rPr>
                        <a:t> (Venta inmuebles)  </a:t>
                      </a:r>
                      <a:r>
                        <a:rPr lang="es-ES" sz="1400" b="0" i="0" u="none" strike="noStrike" kern="1200" baseline="0" dirty="0" smtClean="0">
                          <a:solidFill>
                            <a:srgbClr val="FF0000"/>
                          </a:solidFill>
                          <a:latin typeface="+mn-lt"/>
                          <a:ea typeface="+mn-ea"/>
                          <a:cs typeface="+mn-cs"/>
                        </a:rPr>
                        <a:t>&gt; 100.000 €</a:t>
                      </a:r>
                      <a:endParaRPr lang="es-ES" sz="1400" b="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600" b="1" dirty="0" smtClean="0">
                          <a:solidFill>
                            <a:srgbClr val="FF0000"/>
                          </a:solidFill>
                        </a:rPr>
                        <a:t>140.000**</a:t>
                      </a:r>
                      <a:endParaRPr lang="es-ES"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b="1" i="0" u="none" strike="noStrike" kern="1200" baseline="0" dirty="0" smtClean="0">
                          <a:solidFill>
                            <a:srgbClr val="0000FF"/>
                          </a:solidFill>
                          <a:latin typeface="+mn-lt"/>
                          <a:ea typeface="+mn-ea"/>
                          <a:cs typeface="+mn-cs"/>
                        </a:rPr>
                        <a:t>Sí</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2856780804"/>
                  </a:ext>
                </a:extLst>
              </a:tr>
            </a:tbl>
          </a:graphicData>
        </a:graphic>
      </p:graphicFrame>
      <p:graphicFrame>
        <p:nvGraphicFramePr>
          <p:cNvPr id="9" name="8 Tabla"/>
          <p:cNvGraphicFramePr>
            <a:graphicFrameLocks noGrp="1"/>
          </p:cNvGraphicFramePr>
          <p:nvPr>
            <p:extLst>
              <p:ext uri="{D42A27DB-BD31-4B8C-83A1-F6EECF244321}">
                <p14:modId xmlns="" xmlns:p14="http://schemas.microsoft.com/office/powerpoint/2010/main" val="2971914865"/>
              </p:ext>
            </p:extLst>
          </p:nvPr>
        </p:nvGraphicFramePr>
        <p:xfrm>
          <a:off x="76200" y="6172200"/>
          <a:ext cx="9391291" cy="609600"/>
        </p:xfrm>
        <a:graphic>
          <a:graphicData uri="http://schemas.openxmlformats.org/drawingml/2006/table">
            <a:tbl>
              <a:tblPr firstRow="1" bandRow="1">
                <a:tableStyleId>{5C22544A-7EE6-4342-B048-85BDC9FD1C3A}</a:tableStyleId>
              </a:tblPr>
              <a:tblGrid>
                <a:gridCol w="7714892">
                  <a:extLst>
                    <a:ext uri="{9D8B030D-6E8A-4147-A177-3AD203B41FA5}">
                      <a16:colId xmlns="" xmlns:a16="http://schemas.microsoft.com/office/drawing/2014/main" val="20000"/>
                    </a:ext>
                  </a:extLst>
                </a:gridCol>
                <a:gridCol w="1143000">
                  <a:extLst>
                    <a:ext uri="{9D8B030D-6E8A-4147-A177-3AD203B41FA5}">
                      <a16:colId xmlns="" xmlns:a16="http://schemas.microsoft.com/office/drawing/2014/main" val="1719820305"/>
                    </a:ext>
                  </a:extLst>
                </a:gridCol>
                <a:gridCol w="533399">
                  <a:extLst>
                    <a:ext uri="{9D8B030D-6E8A-4147-A177-3AD203B41FA5}">
                      <a16:colId xmlns="" xmlns:a16="http://schemas.microsoft.com/office/drawing/2014/main" val="2971513325"/>
                    </a:ext>
                  </a:extLst>
                </a:gridCol>
              </a:tblGrid>
              <a:tr h="228600">
                <a:tc>
                  <a:txBody>
                    <a:bodyPr/>
                    <a:lstStyle/>
                    <a:p>
                      <a:pPr marL="342900" marR="0" lvl="0" indent="-342900" algn="l" defTabSz="914400" rtl="0" eaLnBrk="1" fontAlgn="base" latinLnBrk="0" hangingPunct="1">
                        <a:lnSpc>
                          <a:spcPct val="100000"/>
                        </a:lnSpc>
                        <a:spcBef>
                          <a:spcPct val="20000"/>
                        </a:spcBef>
                        <a:spcAft>
                          <a:spcPct val="0"/>
                        </a:spcAft>
                        <a:buClrTx/>
                        <a:buSzPct val="100000"/>
                        <a:buFont typeface="+mj-lt"/>
                        <a:buAutoNum type="arabicPeriod"/>
                        <a:tabLst/>
                      </a:pPr>
                      <a:r>
                        <a:rPr kumimoji="0" lang="es-ES_tradnl"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M-232:</a:t>
                      </a:r>
                      <a:r>
                        <a:rPr kumimoji="0" lang="es-ES_tradnl" sz="14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Declarar la operación con X por la </a:t>
                      </a:r>
                      <a:r>
                        <a:rPr kumimoji="0" lang="es-ES_tradnl" sz="1400" b="0"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venta de un inmueble</a:t>
                      </a:r>
                      <a:r>
                        <a:rPr kumimoji="0" lang="es-ES_tradnl" sz="14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por 50.000 €</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clave 1</a:t>
                      </a:r>
                      <a:endParaRPr kumimoji="0" lang="es-ES_tradnl"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“I”</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22860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kumimoji="0" lang="es-ES_tradnl"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M-232:</a:t>
                      </a:r>
                      <a:r>
                        <a:rPr kumimoji="0" lang="es-ES_tradnl" sz="14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Declarar la operación con Y por la </a:t>
                      </a:r>
                      <a:r>
                        <a:rPr kumimoji="0" lang="es-ES_tradnl" sz="1400" b="0"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venta de un inmueble</a:t>
                      </a:r>
                      <a:r>
                        <a:rPr kumimoji="0" lang="es-ES_tradnl" sz="14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  por 90.000 €</a:t>
                      </a:r>
                      <a:endParaRPr lang="es-ES" sz="1400" dirty="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 typeface="+mj-lt"/>
                        <a:buNone/>
                        <a:tabLst/>
                        <a:defRPr/>
                      </a:pPr>
                      <a:r>
                        <a:rPr kumimoji="0" lang="es-ES_tradnl" sz="1400" b="1" i="0" u="none"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clave 1</a:t>
                      </a:r>
                      <a:r>
                        <a:rPr kumimoji="0" lang="es-ES_tradnl" sz="14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rPr>
                        <a:t> </a:t>
                      </a:r>
                      <a:endParaRPr kumimoji="0" lang="es-ES_tradnl"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_tradnl" sz="14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“I”</a:t>
                      </a:r>
                      <a:endParaRPr lang="es-ES" sz="1400" b="1" dirty="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430135725"/>
                  </a:ext>
                </a:extLst>
              </a:tr>
            </a:tbl>
          </a:graphicData>
        </a:graphic>
      </p:graphicFrame>
    </p:spTree>
    <p:extLst>
      <p:ext uri="{BB962C8B-B14F-4D97-AF65-F5344CB8AC3E}">
        <p14:creationId xmlns="" xmlns:p14="http://schemas.microsoft.com/office/powerpoint/2010/main" val="3420490107"/>
      </p:ext>
    </p:extLst>
  </p:cSld>
  <p:clrMapOvr>
    <a:masterClrMapping/>
  </p:clrMapOvr>
  <p:transition advClick="0" advTm="0"/>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AC1B67A2-82F6-4376-ADA7-7B027BEC8AED}" type="slidenum">
              <a:rPr lang="es-ES"/>
              <a:pPr>
                <a:defRPr/>
              </a:pPr>
              <a:t>486</a:t>
            </a:fld>
            <a:endParaRPr lang="es-ES"/>
          </a:p>
        </p:txBody>
      </p:sp>
      <p:sp>
        <p:nvSpPr>
          <p:cNvPr id="92165" name="Text Box 4"/>
          <p:cNvSpPr txBox="1">
            <a:spLocks noChangeArrowheads="1"/>
          </p:cNvSpPr>
          <p:nvPr/>
        </p:nvSpPr>
        <p:spPr bwMode="auto">
          <a:xfrm>
            <a:off x="0" y="-19110"/>
            <a:ext cx="9906000" cy="400110"/>
          </a:xfrm>
          <a:prstGeom prst="rect">
            <a:avLst/>
          </a:prstGeom>
          <a:solidFill>
            <a:srgbClr val="CCFFFF"/>
          </a:solidFill>
          <a:ln w="9525">
            <a:noFill/>
            <a:miter lim="800000"/>
            <a:headEnd/>
            <a:tailEnd/>
          </a:ln>
        </p:spPr>
        <p:txBody>
          <a:bodyPr>
            <a:spAutoFit/>
          </a:bodyPr>
          <a:lstStyle/>
          <a:p>
            <a:pPr algn="ctr"/>
            <a:r>
              <a:rPr lang="es-ES_tradnl" u="sng" dirty="0" smtClean="0">
                <a:solidFill>
                  <a:srgbClr val="FF0000"/>
                </a:solidFill>
              </a:rPr>
              <a:t>EJEMPLO-6</a:t>
            </a:r>
            <a:r>
              <a:rPr lang="es-ES_tradnl" dirty="0" smtClean="0">
                <a:solidFill>
                  <a:srgbClr val="FF0000"/>
                </a:solidFill>
              </a:rPr>
              <a:t>  </a:t>
            </a:r>
            <a:r>
              <a:rPr lang="es-ES_tradnl" dirty="0" smtClean="0">
                <a:solidFill>
                  <a:srgbClr val="000066"/>
                </a:solidFill>
              </a:rPr>
              <a:t>Documentación y Modelo 232. </a:t>
            </a:r>
            <a:r>
              <a:rPr lang="es-ES_tradnl" sz="1800" dirty="0" smtClean="0">
                <a:solidFill>
                  <a:srgbClr val="FF66CC"/>
                </a:solidFill>
              </a:rPr>
              <a:t>  </a:t>
            </a:r>
            <a:endParaRPr lang="es-ES" sz="1800" dirty="0">
              <a:solidFill>
                <a:srgbClr val="FF0000"/>
              </a:solidFill>
            </a:endParaRPr>
          </a:p>
        </p:txBody>
      </p:sp>
      <p:sp>
        <p:nvSpPr>
          <p:cNvPr id="92166" name="Text Box 5"/>
          <p:cNvSpPr txBox="1">
            <a:spLocks noChangeArrowheads="1"/>
          </p:cNvSpPr>
          <p:nvPr/>
        </p:nvSpPr>
        <p:spPr bwMode="auto">
          <a:xfrm flipV="1">
            <a:off x="838200" y="1524000"/>
            <a:ext cx="9067800" cy="228600"/>
          </a:xfrm>
          <a:prstGeom prst="rect">
            <a:avLst/>
          </a:prstGeom>
          <a:noFill/>
          <a:ln w="9525">
            <a:noFill/>
            <a:miter lim="800000"/>
            <a:headEnd/>
            <a:tailEnd/>
          </a:ln>
        </p:spPr>
        <p:txBody>
          <a:bodyPr rot="10800000">
            <a:spAutoFit/>
          </a:bodyPr>
          <a:lstStyle/>
          <a:p>
            <a:pPr marL="2286000" lvl="4" indent="-457200">
              <a:buFont typeface="Wingdings" pitchFamily="2" charset="2"/>
              <a:buChar char="Ø"/>
              <a:tabLst>
                <a:tab pos="2338388" algn="l"/>
              </a:tabLst>
            </a:pPr>
            <a:endParaRPr lang="es-ES_tradnl" sz="900"/>
          </a:p>
        </p:txBody>
      </p:sp>
      <p:sp>
        <p:nvSpPr>
          <p:cNvPr id="680966" name="Rectangle 6"/>
          <p:cNvSpPr>
            <a:spLocks noChangeArrowheads="1"/>
          </p:cNvSpPr>
          <p:nvPr/>
        </p:nvSpPr>
        <p:spPr bwMode="auto">
          <a:xfrm>
            <a:off x="37407" y="326410"/>
            <a:ext cx="9868593" cy="2308324"/>
          </a:xfrm>
          <a:prstGeom prst="rect">
            <a:avLst/>
          </a:prstGeom>
          <a:noFill/>
          <a:ln w="9525">
            <a:noFill/>
            <a:miter lim="800000"/>
            <a:headEnd/>
            <a:tailEnd/>
          </a:ln>
          <a:effectLst/>
        </p:spPr>
        <p:txBody>
          <a:bodyPr wrap="square">
            <a:spAutoFit/>
          </a:bodyPr>
          <a:lstStyle/>
          <a:p>
            <a:pPr marL="342900" indent="-342900" algn="ctr">
              <a:defRPr/>
            </a:pPr>
            <a:r>
              <a:rPr lang="es-ES_tradnl" sz="1700" dirty="0" smtClean="0">
                <a:latin typeface="Arial" panose="020B0604020202020204" pitchFamily="34" charset="0"/>
              </a:rPr>
              <a:t>La </a:t>
            </a:r>
            <a:r>
              <a:rPr lang="es-ES_tradnl" sz="1700" dirty="0">
                <a:latin typeface="Arial" panose="020B0604020202020204" pitchFamily="34" charset="0"/>
              </a:rPr>
              <a:t>entidad </a:t>
            </a:r>
            <a:r>
              <a:rPr lang="es-ES_tradnl" sz="1700" dirty="0" smtClean="0">
                <a:latin typeface="Arial" panose="020B0604020202020204" pitchFamily="34" charset="0"/>
              </a:rPr>
              <a:t>“ASA” </a:t>
            </a:r>
            <a:r>
              <a:rPr lang="es-ES_tradnl" sz="1700" dirty="0" smtClean="0">
                <a:solidFill>
                  <a:srgbClr val="FFFF00"/>
                </a:solidFill>
                <a:latin typeface="Arial" panose="020B0604020202020204" pitchFamily="34" charset="0"/>
              </a:rPr>
              <a:t>cuyo INCN es 400.000 €</a:t>
            </a:r>
            <a:r>
              <a:rPr lang="es-ES_tradnl" sz="1700" dirty="0" smtClean="0">
                <a:latin typeface="Arial" panose="020B0604020202020204" pitchFamily="34" charset="0"/>
              </a:rPr>
              <a:t> realiza </a:t>
            </a:r>
            <a:r>
              <a:rPr lang="es-ES_tradnl" sz="1700" dirty="0">
                <a:latin typeface="Arial" panose="020B0604020202020204" pitchFamily="34" charset="0"/>
              </a:rPr>
              <a:t>las </a:t>
            </a:r>
            <a:r>
              <a:rPr lang="es-ES_tradnl" sz="1700" dirty="0" smtClean="0">
                <a:latin typeface="Arial" panose="020B0604020202020204" pitchFamily="34" charset="0"/>
              </a:rPr>
              <a:t>siguientes </a:t>
            </a:r>
            <a:r>
              <a:rPr lang="es-ES_tradnl" sz="1700" u="sng" dirty="0" smtClean="0">
                <a:latin typeface="Arial" panose="020B0604020202020204" pitchFamily="34" charset="0"/>
              </a:rPr>
              <a:t>operaciones vinculadas</a:t>
            </a:r>
            <a:r>
              <a:rPr lang="es-ES_tradnl" sz="1700" dirty="0" smtClean="0">
                <a:latin typeface="Arial" panose="020B0604020202020204" pitchFamily="34" charset="0"/>
              </a:rPr>
              <a:t>: </a:t>
            </a:r>
          </a:p>
          <a:p>
            <a:pPr marL="342900" indent="-342900">
              <a:buFont typeface="+mj-lt"/>
              <a:buAutoNum type="alphaLcParenR"/>
              <a:defRPr/>
            </a:pPr>
            <a:r>
              <a:rPr lang="es-ES_tradnl" sz="1700" dirty="0" smtClean="0">
                <a:latin typeface="Arial" panose="020B0604020202020204" pitchFamily="34" charset="0"/>
              </a:rPr>
              <a:t>Venta de una </a:t>
            </a:r>
            <a:r>
              <a:rPr lang="es-ES_tradnl" sz="1700" u="sng" dirty="0" smtClean="0">
                <a:latin typeface="Arial" panose="020B0604020202020204" pitchFamily="34" charset="0"/>
              </a:rPr>
              <a:t>marca</a:t>
            </a:r>
            <a:r>
              <a:rPr lang="es-ES_tradnl" sz="1700" dirty="0" smtClean="0">
                <a:latin typeface="Arial" panose="020B0604020202020204" pitchFamily="34" charset="0"/>
              </a:rPr>
              <a:t> a la Sociedad vinculada “X”  por 50.000 €</a:t>
            </a:r>
            <a:r>
              <a:rPr lang="es-ES_tradnl" sz="1700" dirty="0">
                <a:latin typeface="Arial" panose="020B0604020202020204" pitchFamily="34" charset="0"/>
              </a:rPr>
              <a:t>. </a:t>
            </a:r>
          </a:p>
          <a:p>
            <a:pPr marL="342900" indent="-342900">
              <a:buFont typeface="+mj-lt"/>
              <a:buAutoNum type="alphaLcParenR"/>
              <a:defRPr/>
            </a:pPr>
            <a:r>
              <a:rPr lang="es-ES_tradnl" sz="1700" dirty="0" smtClean="0">
                <a:latin typeface="Arial" panose="020B0604020202020204" pitchFamily="34" charset="0"/>
              </a:rPr>
              <a:t>Con la Sociedad vinculada “Y” venta de un </a:t>
            </a:r>
            <a:r>
              <a:rPr lang="es-ES_tradnl" sz="1700" u="sng" dirty="0" smtClean="0">
                <a:latin typeface="Arial" panose="020B0604020202020204" pitchFamily="34" charset="0"/>
              </a:rPr>
              <a:t>inmueble</a:t>
            </a:r>
            <a:r>
              <a:rPr lang="es-ES_tradnl" sz="1700" dirty="0" smtClean="0">
                <a:latin typeface="Arial" panose="020B0604020202020204" pitchFamily="34" charset="0"/>
              </a:rPr>
              <a:t> por 90.000 €</a:t>
            </a:r>
            <a:r>
              <a:rPr lang="es-ES_tradnl" sz="1700" dirty="0">
                <a:latin typeface="Arial" panose="020B0604020202020204" pitchFamily="34" charset="0"/>
              </a:rPr>
              <a:t>.</a:t>
            </a:r>
          </a:p>
          <a:p>
            <a:pPr marL="342900" indent="-342900" algn="ctr">
              <a:defRPr/>
            </a:pPr>
            <a:r>
              <a:rPr lang="es-ES_tradnl" sz="1700" u="sng" dirty="0" smtClean="0">
                <a:solidFill>
                  <a:srgbClr val="FFFF00"/>
                </a:solidFill>
                <a:effectLst>
                  <a:outerShdw blurRad="38100" dist="38100" dir="2700000" algn="tl">
                    <a:srgbClr val="000000">
                      <a:alpha val="43137"/>
                    </a:srgbClr>
                  </a:outerShdw>
                </a:effectLst>
              </a:rPr>
              <a:t>SOLUCIÓN</a:t>
            </a:r>
            <a:r>
              <a:rPr lang="es-ES_tradnl" sz="1700" u="sng" dirty="0">
                <a:solidFill>
                  <a:srgbClr val="FFFF00"/>
                </a:solidFill>
                <a:effectLst>
                  <a:outerShdw blurRad="38100" dist="38100" dir="2700000" algn="tl">
                    <a:srgbClr val="000000">
                      <a:alpha val="43137"/>
                    </a:srgbClr>
                  </a:outerShdw>
                </a:effectLst>
              </a:rPr>
              <a:t>:</a:t>
            </a:r>
            <a:r>
              <a:rPr lang="es-ES_tradnl" sz="1700" dirty="0">
                <a:solidFill>
                  <a:srgbClr val="FFFF00"/>
                </a:solidFill>
                <a:effectLst>
                  <a:outerShdw blurRad="38100" dist="38100" dir="2700000" algn="tl">
                    <a:srgbClr val="000000">
                      <a:alpha val="43137"/>
                    </a:srgbClr>
                  </a:outerShdw>
                </a:effectLst>
              </a:rPr>
              <a:t> </a:t>
            </a:r>
          </a:p>
          <a:p>
            <a:pPr marL="342900" indent="-342900">
              <a:defRPr/>
            </a:pPr>
            <a:endParaRPr lang="es-ES_tradnl" sz="200" dirty="0">
              <a:latin typeface="Arial" panose="020B0604020202020204" pitchFamily="34" charset="0"/>
            </a:endParaRPr>
          </a:p>
          <a:p>
            <a:pPr marL="342900" indent="-342900">
              <a:buFont typeface="Wingdings" panose="05000000000000000000" pitchFamily="2" charset="2"/>
              <a:buChar char="v"/>
              <a:defRPr/>
            </a:pPr>
            <a:r>
              <a:rPr lang="es-ES" sz="1600" b="0" u="sng" dirty="0" smtClean="0">
                <a:latin typeface="Arial" panose="020B0604020202020204" pitchFamily="34" charset="0"/>
              </a:rPr>
              <a:t>Con la sociedades “X” e “Y”</a:t>
            </a:r>
            <a:r>
              <a:rPr lang="es-ES" sz="1600" b="0" dirty="0" smtClean="0">
                <a:latin typeface="Arial" panose="020B0604020202020204" pitchFamily="34" charset="0"/>
              </a:rPr>
              <a:t>:  </a:t>
            </a:r>
            <a:r>
              <a:rPr lang="es-ES" sz="1600" b="0" dirty="0" smtClean="0">
                <a:solidFill>
                  <a:srgbClr val="FFFF00"/>
                </a:solidFill>
                <a:latin typeface="Arial" panose="020B0604020202020204" pitchFamily="34" charset="0"/>
              </a:rPr>
              <a:t>∑ </a:t>
            </a:r>
            <a:r>
              <a:rPr lang="es-ES" sz="1600" b="0" dirty="0">
                <a:solidFill>
                  <a:srgbClr val="FFFF00"/>
                </a:solidFill>
                <a:latin typeface="Arial" panose="020B0604020202020204" pitchFamily="34" charset="0"/>
              </a:rPr>
              <a:t>del conjunto de operaciones ≤ 250.000 </a:t>
            </a:r>
            <a:r>
              <a:rPr lang="es-ES" sz="1600" b="0" dirty="0" smtClean="0">
                <a:solidFill>
                  <a:srgbClr val="FFFF00"/>
                </a:solidFill>
                <a:latin typeface="Arial" panose="020B0604020202020204" pitchFamily="34" charset="0"/>
              </a:rPr>
              <a:t>€: </a:t>
            </a:r>
            <a:r>
              <a:rPr lang="es-ES" sz="1600" b="0" dirty="0" smtClean="0">
                <a:latin typeface="Arial" panose="020B0604020202020204" pitchFamily="34" charset="0"/>
              </a:rPr>
              <a:t>No obligatorio</a:t>
            </a:r>
            <a:r>
              <a:rPr lang="es-ES" sz="1600" b="0" dirty="0" smtClean="0">
                <a:solidFill>
                  <a:srgbClr val="FFFF00"/>
                </a:solidFill>
                <a:latin typeface="Arial" panose="020B0604020202020204" pitchFamily="34" charset="0"/>
              </a:rPr>
              <a:t>  </a:t>
            </a:r>
            <a:r>
              <a:rPr lang="es-ES_tradnl" sz="1600" b="0" dirty="0" smtClean="0">
                <a:latin typeface="Arial" panose="020B0604020202020204" pitchFamily="34" charset="0"/>
              </a:rPr>
              <a:t>documentación y Modelo 232 depende hay que mirar otras cosas.</a:t>
            </a:r>
          </a:p>
          <a:p>
            <a:pPr marL="342900" indent="-342900">
              <a:buFont typeface="+mj-lt"/>
              <a:buAutoNum type="alphaLcParenR"/>
              <a:defRPr/>
            </a:pPr>
            <a:endParaRPr lang="es-ES_tradnl" sz="200" b="0" dirty="0" smtClean="0">
              <a:latin typeface="Arial" panose="020B0604020202020204" pitchFamily="34" charset="0"/>
            </a:endParaRPr>
          </a:p>
          <a:p>
            <a:pPr marL="342900" indent="-342900">
              <a:buFont typeface="Wingdings" panose="05000000000000000000" pitchFamily="2" charset="2"/>
              <a:buChar char="v"/>
              <a:defRPr/>
            </a:pPr>
            <a:r>
              <a:rPr lang="es-ES_tradnl" sz="1600" u="sng" dirty="0" smtClean="0">
                <a:solidFill>
                  <a:srgbClr val="FFFF99"/>
                </a:solidFill>
                <a:latin typeface="+mn-lt"/>
              </a:rPr>
              <a:t>Modelo 232 hay que mirar otras cosas</a:t>
            </a:r>
            <a:r>
              <a:rPr lang="es-ES_tradnl" sz="1600" b="0" dirty="0" smtClean="0">
                <a:solidFill>
                  <a:srgbClr val="FFFF99"/>
                </a:solidFill>
                <a:latin typeface="+mn-lt"/>
              </a:rPr>
              <a:t>: </a:t>
            </a:r>
          </a:p>
          <a:p>
            <a:pPr marL="342900" indent="-342900">
              <a:buFont typeface="+mj-lt"/>
              <a:buAutoNum type="arabicPeriod"/>
              <a:defRPr/>
            </a:pPr>
            <a:r>
              <a:rPr lang="es-ES" sz="1200" b="0" dirty="0" smtClean="0">
                <a:solidFill>
                  <a:srgbClr val="FFFF99"/>
                </a:solidFill>
                <a:latin typeface="+mn-lt"/>
              </a:rPr>
              <a:t>∑ </a:t>
            </a:r>
            <a:r>
              <a:rPr lang="es-ES" sz="1200" b="0" dirty="0">
                <a:solidFill>
                  <a:srgbClr val="FFFF99"/>
                </a:solidFill>
                <a:latin typeface="+mn-lt"/>
              </a:rPr>
              <a:t>operaciones </a:t>
            </a:r>
            <a:r>
              <a:rPr lang="es-ES" sz="1200" b="0" u="sng" dirty="0" smtClean="0">
                <a:solidFill>
                  <a:srgbClr val="FFFF99"/>
                </a:solidFill>
                <a:latin typeface="+mn-lt"/>
              </a:rPr>
              <a:t>específicas (sumar el de todas las sociedades vinculadas)</a:t>
            </a:r>
            <a:r>
              <a:rPr lang="es-ES" sz="1200" b="0" dirty="0" smtClean="0">
                <a:solidFill>
                  <a:srgbClr val="FFFF99"/>
                </a:solidFill>
                <a:latin typeface="+mn-lt"/>
              </a:rPr>
              <a:t> </a:t>
            </a:r>
            <a:r>
              <a:rPr lang="es-ES" sz="1200" b="0" u="sng" dirty="0">
                <a:solidFill>
                  <a:srgbClr val="FFFF99"/>
                </a:solidFill>
                <a:latin typeface="+mn-lt"/>
              </a:rPr>
              <a:t>del mismo </a:t>
            </a:r>
            <a:r>
              <a:rPr lang="es-ES" sz="1200" b="0" u="sng" dirty="0" smtClean="0">
                <a:solidFill>
                  <a:srgbClr val="FFFF99"/>
                </a:solidFill>
                <a:latin typeface="+mn-lt"/>
              </a:rPr>
              <a:t>tipo</a:t>
            </a:r>
            <a:r>
              <a:rPr lang="es-ES" sz="1200" b="0" dirty="0" smtClean="0">
                <a:solidFill>
                  <a:srgbClr val="FFFF99"/>
                </a:solidFill>
                <a:latin typeface="+mn-lt"/>
              </a:rPr>
              <a:t> </a:t>
            </a:r>
            <a:r>
              <a:rPr lang="es-ES" sz="1200" b="0" dirty="0">
                <a:solidFill>
                  <a:srgbClr val="FFFF99"/>
                </a:solidFill>
                <a:latin typeface="+mn-lt"/>
              </a:rPr>
              <a:t>&gt; 100.000 </a:t>
            </a:r>
            <a:r>
              <a:rPr lang="es-ES" sz="1200" b="0" dirty="0" smtClean="0">
                <a:solidFill>
                  <a:srgbClr val="FFFF99"/>
                </a:solidFill>
                <a:latin typeface="+mn-lt"/>
              </a:rPr>
              <a:t>€</a:t>
            </a:r>
          </a:p>
          <a:p>
            <a:pPr marL="342900" indent="-342900">
              <a:buFont typeface="+mj-lt"/>
              <a:buAutoNum type="arabicPeriod"/>
              <a:defRPr/>
            </a:pPr>
            <a:r>
              <a:rPr lang="es-ES" sz="1200" b="0" dirty="0" smtClean="0"/>
              <a:t>∑ </a:t>
            </a:r>
            <a:r>
              <a:rPr lang="es-ES" sz="1200" b="0" dirty="0"/>
              <a:t>del conjunto de operaciones </a:t>
            </a:r>
            <a:r>
              <a:rPr lang="es-ES" sz="1200" b="0" u="sng" dirty="0"/>
              <a:t>del mismo tipo y </a:t>
            </a:r>
            <a:r>
              <a:rPr lang="es-ES" sz="1200" b="0" u="sng" dirty="0" smtClean="0"/>
              <a:t>mismo </a:t>
            </a:r>
            <a:r>
              <a:rPr lang="es-ES" sz="1200" b="0" u="sng" dirty="0"/>
              <a:t>método de valoración</a:t>
            </a:r>
            <a:r>
              <a:rPr lang="es-ES" sz="1200" b="0" dirty="0"/>
              <a:t> </a:t>
            </a:r>
            <a:r>
              <a:rPr lang="es-ES" sz="1200" b="0" dirty="0" smtClean="0"/>
              <a:t>, de todas las sociedades ≤ </a:t>
            </a:r>
            <a:r>
              <a:rPr lang="es-ES" sz="1200" b="0" dirty="0"/>
              <a:t>50% INCN. </a:t>
            </a:r>
            <a:endParaRPr lang="es-ES_tradnl" sz="1200" dirty="0">
              <a:latin typeface="Arial" panose="020B0604020202020204" pitchFamily="34" charset="0"/>
            </a:endParaRPr>
          </a:p>
        </p:txBody>
      </p:sp>
      <p:graphicFrame>
        <p:nvGraphicFramePr>
          <p:cNvPr id="6" name="Tabla 5"/>
          <p:cNvGraphicFramePr>
            <a:graphicFrameLocks noGrp="1"/>
          </p:cNvGraphicFramePr>
          <p:nvPr>
            <p:extLst>
              <p:ext uri="{D42A27DB-BD31-4B8C-83A1-F6EECF244321}">
                <p14:modId xmlns="" xmlns:p14="http://schemas.microsoft.com/office/powerpoint/2010/main" val="2411419976"/>
              </p:ext>
            </p:extLst>
          </p:nvPr>
        </p:nvGraphicFramePr>
        <p:xfrm>
          <a:off x="76200" y="2895600"/>
          <a:ext cx="9753600" cy="3520440"/>
        </p:xfrm>
        <a:graphic>
          <a:graphicData uri="http://schemas.openxmlformats.org/drawingml/2006/table">
            <a:tbl>
              <a:tblPr firstRow="1" bandRow="1">
                <a:tableStyleId>{5C22544A-7EE6-4342-B048-85BDC9FD1C3A}</a:tableStyleId>
              </a:tblPr>
              <a:tblGrid>
                <a:gridCol w="609600">
                  <a:extLst>
                    <a:ext uri="{9D8B030D-6E8A-4147-A177-3AD203B41FA5}">
                      <a16:colId xmlns="" xmlns:a16="http://schemas.microsoft.com/office/drawing/2014/main" val="1755922004"/>
                    </a:ext>
                  </a:extLst>
                </a:gridCol>
                <a:gridCol w="6248400">
                  <a:extLst>
                    <a:ext uri="{9D8B030D-6E8A-4147-A177-3AD203B41FA5}">
                      <a16:colId xmlns="" xmlns:a16="http://schemas.microsoft.com/office/drawing/2014/main" val="3449216509"/>
                    </a:ext>
                  </a:extLst>
                </a:gridCol>
                <a:gridCol w="647700">
                  <a:extLst>
                    <a:ext uri="{9D8B030D-6E8A-4147-A177-3AD203B41FA5}">
                      <a16:colId xmlns="" xmlns:a16="http://schemas.microsoft.com/office/drawing/2014/main" val="3412387204"/>
                    </a:ext>
                  </a:extLst>
                </a:gridCol>
                <a:gridCol w="647700">
                  <a:extLst>
                    <a:ext uri="{9D8B030D-6E8A-4147-A177-3AD203B41FA5}">
                      <a16:colId xmlns="" xmlns:a16="http://schemas.microsoft.com/office/drawing/2014/main" val="890792707"/>
                    </a:ext>
                  </a:extLst>
                </a:gridCol>
                <a:gridCol w="808546">
                  <a:extLst>
                    <a:ext uri="{9D8B030D-6E8A-4147-A177-3AD203B41FA5}">
                      <a16:colId xmlns="" xmlns:a16="http://schemas.microsoft.com/office/drawing/2014/main" val="4018322607"/>
                    </a:ext>
                  </a:extLst>
                </a:gridCol>
                <a:gridCol w="791654">
                  <a:extLst>
                    <a:ext uri="{9D8B030D-6E8A-4147-A177-3AD203B41FA5}">
                      <a16:colId xmlns="" xmlns:a16="http://schemas.microsoft.com/office/drawing/2014/main" val="3971331853"/>
                    </a:ext>
                  </a:extLst>
                </a:gridCol>
              </a:tblGrid>
              <a:tr h="31638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000" dirty="0" err="1" smtClean="0"/>
                        <a:t>Vincda</a:t>
                      </a:r>
                      <a:endParaRPr lang="es-ES" sz="1000" dirty="0" smtClean="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r>
                        <a:rPr lang="es-ES" sz="1600" dirty="0" smtClean="0"/>
                        <a:t>Circunstancias</a:t>
                      </a:r>
                      <a:endParaRPr lang="es-ES" sz="16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Importe €</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Doc.</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600" dirty="0" smtClean="0"/>
                        <a:t>M-232</a:t>
                      </a:r>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3355713462"/>
                  </a:ext>
                </a:extLst>
              </a:tr>
              <a:tr h="381000">
                <a:tc rowSpan="4">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“X”</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“X” </a:t>
                      </a:r>
                      <a:r>
                        <a:rPr lang="es-ES" sz="1600" b="1" i="0" u="none" strike="noStrike" kern="1200" baseline="0" dirty="0" smtClean="0">
                          <a:solidFill>
                            <a:srgbClr val="FF0000"/>
                          </a:solidFill>
                          <a:latin typeface="+mn-lt"/>
                          <a:ea typeface="+mn-ea"/>
                          <a:cs typeface="+mn-cs"/>
                        </a:rPr>
                        <a:t>≤ 250.000 €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50.000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2830634505"/>
                  </a:ext>
                </a:extLst>
              </a:tr>
              <a:tr h="304800">
                <a:tc vMerge="1">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400.000; 50% INCN = 200.000]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959007109"/>
                  </a:ext>
                </a:extLst>
              </a:tr>
              <a:tr h="407822">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X” e “Y”</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i="0" u="none" strike="noStrike" kern="1200" baseline="0" dirty="0" smtClean="0">
                          <a:solidFill>
                            <a:srgbClr val="FF0000"/>
                          </a:solidFill>
                          <a:latin typeface="+mn-lt"/>
                          <a:ea typeface="+mn-ea"/>
                          <a:cs typeface="+mn-cs"/>
                        </a:rPr>
                        <a:t>≤ </a:t>
                      </a:r>
                      <a:r>
                        <a:rPr lang="es-ES" sz="1400" b="1" dirty="0" smtClean="0">
                          <a:solidFill>
                            <a:srgbClr val="FF0000"/>
                          </a:solidFill>
                        </a:rPr>
                        <a: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50.000</a:t>
                      </a:r>
                      <a:endParaRPr lang="es-ES" sz="1200" b="0" dirty="0">
                        <a:solidFill>
                          <a:srgbClr val="FF0000"/>
                        </a:solidFill>
                      </a:endParaRPr>
                    </a:p>
                  </a:txBody>
                  <a:tcPr>
                    <a:lnL w="381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90.000</a:t>
                      </a:r>
                      <a:endParaRPr lang="es-ES" sz="1200" b="0" dirty="0">
                        <a:solidFill>
                          <a:srgbClr val="FF0000"/>
                        </a:solidFill>
                      </a:endParaRPr>
                    </a:p>
                  </a:txBody>
                  <a:tcPr>
                    <a:lnL w="127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685386481"/>
                  </a:ext>
                </a:extLst>
              </a:tr>
              <a:tr h="304800">
                <a:tc vMerge="1">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 sz="1600" b="1"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400" b="0" i="0" u="none" strike="noStrike" kern="1200" baseline="0" dirty="0" smtClean="0">
                          <a:solidFill>
                            <a:srgbClr val="0000FF"/>
                          </a:solidFill>
                          <a:latin typeface="+mn-lt"/>
                          <a:ea typeface="+mn-ea"/>
                          <a:cs typeface="+mn-cs"/>
                        </a:rPr>
                        <a:t>∑ O. </a:t>
                      </a:r>
                      <a:r>
                        <a:rPr lang="es-ES" sz="1400" b="0" i="0" u="sng" strike="noStrike" kern="1200" baseline="0" dirty="0" smtClean="0">
                          <a:solidFill>
                            <a:srgbClr val="0000FF"/>
                          </a:solidFill>
                          <a:latin typeface="+mn-lt"/>
                          <a:ea typeface="+mn-ea"/>
                          <a:cs typeface="+mn-cs"/>
                        </a:rPr>
                        <a:t>específicas</a:t>
                      </a:r>
                      <a:r>
                        <a:rPr lang="es-ES" sz="1400" b="0" i="0" u="none" strike="noStrike" kern="1200" baseline="0" dirty="0" smtClean="0">
                          <a:solidFill>
                            <a:srgbClr val="0000FF"/>
                          </a:solidFill>
                          <a:latin typeface="+mn-lt"/>
                          <a:ea typeface="+mn-ea"/>
                          <a:cs typeface="+mn-cs"/>
                        </a:rPr>
                        <a:t>** (X + Y) son </a:t>
                      </a:r>
                      <a:r>
                        <a:rPr lang="es-ES" sz="1400" b="0" i="0" u="sng" strike="noStrike" kern="1200" baseline="0" dirty="0" smtClean="0">
                          <a:solidFill>
                            <a:srgbClr val="0000FF"/>
                          </a:solidFill>
                          <a:latin typeface="+mn-lt"/>
                          <a:ea typeface="+mn-ea"/>
                          <a:cs typeface="+mn-cs"/>
                        </a:rPr>
                        <a:t>distinto</a:t>
                      </a:r>
                      <a:r>
                        <a:rPr lang="es-ES" sz="1400" b="0" i="0" u="none" strike="noStrike" kern="1200" baseline="0" dirty="0" smtClean="0">
                          <a:solidFill>
                            <a:srgbClr val="0000FF"/>
                          </a:solidFill>
                          <a:latin typeface="+mn-lt"/>
                          <a:ea typeface="+mn-ea"/>
                          <a:cs typeface="+mn-cs"/>
                        </a:rPr>
                        <a:t> </a:t>
                      </a:r>
                      <a:r>
                        <a:rPr lang="es-ES" sz="1400" b="0" i="0" u="sng" strike="noStrike" kern="1200" baseline="0" dirty="0" smtClean="0">
                          <a:solidFill>
                            <a:srgbClr val="0000FF"/>
                          </a:solidFill>
                          <a:latin typeface="+mn-lt"/>
                          <a:ea typeface="+mn-ea"/>
                          <a:cs typeface="+mn-cs"/>
                        </a:rPr>
                        <a:t>tipo</a:t>
                      </a:r>
                      <a:r>
                        <a:rPr lang="es-ES" sz="1400" b="0" i="0" u="none" strike="noStrike" kern="1200" baseline="0" dirty="0" smtClean="0">
                          <a:solidFill>
                            <a:srgbClr val="0000FF"/>
                          </a:solidFill>
                          <a:latin typeface="+mn-lt"/>
                          <a:ea typeface="+mn-ea"/>
                          <a:cs typeface="+mn-cs"/>
                        </a:rPr>
                        <a:t> (marca e inmueble) </a:t>
                      </a:r>
                      <a:r>
                        <a:rPr lang="es-ES" sz="1400" b="1" i="0" u="none" strike="noStrike" kern="1200" baseline="0" dirty="0" smtClean="0">
                          <a:solidFill>
                            <a:srgbClr val="FF0000"/>
                          </a:solidFill>
                          <a:latin typeface="+mn-lt"/>
                          <a:ea typeface="+mn-ea"/>
                          <a:cs typeface="+mn-cs"/>
                        </a:rPr>
                        <a:t>≤</a:t>
                      </a:r>
                      <a:r>
                        <a:rPr lang="es-ES" sz="1400" b="0" i="0" u="none" strike="noStrike" kern="1200" baseline="0" dirty="0" smtClean="0">
                          <a:solidFill>
                            <a:srgbClr val="FF0000"/>
                          </a:solidFill>
                          <a:latin typeface="+mn-lt"/>
                          <a:ea typeface="+mn-ea"/>
                          <a:cs typeface="+mn-cs"/>
                        </a:rPr>
                        <a:t> 100.000 </a:t>
                      </a:r>
                      <a:endParaRPr lang="es-ES" sz="1400" b="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50.000</a:t>
                      </a:r>
                      <a:endParaRPr lang="es-ES" sz="1200" b="0" dirty="0">
                        <a:solidFill>
                          <a:srgbClr val="FF0000"/>
                        </a:solidFill>
                      </a:endParaRPr>
                    </a:p>
                  </a:txBody>
                  <a:tcPr>
                    <a:lnL w="381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90.000</a:t>
                      </a:r>
                      <a:endParaRPr lang="es-ES" sz="1200" b="0" dirty="0">
                        <a:solidFill>
                          <a:srgbClr val="FF0000"/>
                        </a:solidFill>
                      </a:endParaRPr>
                    </a:p>
                  </a:txBody>
                  <a:tcPr>
                    <a:lnL w="127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extLst>
                  <a:ext uri="{0D108BD9-81ED-4DB2-BD59-A6C34878D82A}">
                    <a16:rowId xmlns="" xmlns:a16="http://schemas.microsoft.com/office/drawing/2014/main" val="1562728357"/>
                  </a:ext>
                </a:extLst>
              </a:tr>
              <a:tr h="320040">
                <a:tc rowSpan="4">
                  <a:txBody>
                    <a:bodyPr/>
                    <a:lstStyle/>
                    <a:p>
                      <a:pPr marL="0" marR="0" indent="0" algn="l" defTabSz="914400" rtl="0" eaLnBrk="1" fontAlgn="auto" latinLnBrk="0" hangingPunct="1">
                        <a:lnSpc>
                          <a:spcPct val="100000"/>
                        </a:lnSpc>
                        <a:spcBef>
                          <a:spcPts val="0"/>
                        </a:spcBef>
                        <a:spcAft>
                          <a:spcPts val="0"/>
                        </a:spcAft>
                        <a:buClrTx/>
                        <a:buSzTx/>
                        <a:buFont typeface="+mj-lt"/>
                        <a:buNone/>
                        <a:tabLst/>
                        <a:defRPr/>
                      </a:pPr>
                      <a:r>
                        <a:rPr lang="es-ES" sz="1600" b="1" i="0" u="none" strike="noStrike" kern="1200" baseline="0" dirty="0" smtClean="0">
                          <a:solidFill>
                            <a:schemeClr val="tx1"/>
                          </a:solidFill>
                          <a:latin typeface="+mn-lt"/>
                          <a:ea typeface="+mn-ea"/>
                          <a:cs typeface="+mn-cs"/>
                        </a:rPr>
                        <a:t>“Y”</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r>
                        <a:rPr lang="es-ES" sz="1600" b="0" i="0" u="none" strike="noStrike" kern="1200" baseline="0" dirty="0" smtClean="0">
                          <a:solidFill>
                            <a:srgbClr val="0000FF"/>
                          </a:solidFill>
                          <a:latin typeface="+mn-lt"/>
                          <a:ea typeface="+mn-ea"/>
                          <a:cs typeface="+mn-cs"/>
                        </a:rPr>
                        <a:t>∑ del conjunto de operaciones con </a:t>
                      </a:r>
                      <a:r>
                        <a:rPr lang="es-ES" sz="1600" b="1" i="0" u="none" strike="noStrike" kern="1200" baseline="0" dirty="0" smtClean="0">
                          <a:solidFill>
                            <a:srgbClr val="0000FF"/>
                          </a:solidFill>
                          <a:latin typeface="+mn-lt"/>
                          <a:ea typeface="+mn-ea"/>
                          <a:cs typeface="+mn-cs"/>
                        </a:rPr>
                        <a:t>“Y” </a:t>
                      </a:r>
                      <a:r>
                        <a:rPr lang="es-ES" sz="1600" b="1" i="0" u="none" strike="noStrike" kern="1200" baseline="0" dirty="0" smtClean="0">
                          <a:solidFill>
                            <a:srgbClr val="FF0000"/>
                          </a:solidFill>
                          <a:latin typeface="+mn-lt"/>
                          <a:ea typeface="+mn-ea"/>
                          <a:cs typeface="+mn-cs"/>
                        </a:rPr>
                        <a:t>≤ 250.000 €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90.000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862557670"/>
                  </a:ext>
                </a:extLst>
              </a:tr>
              <a:tr h="289560">
                <a:tc vMerge="1">
                  <a:txBody>
                    <a:bodyPr/>
                    <a:lstStyle/>
                    <a:p>
                      <a:endParaRPr lang="es-ES"/>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1" i="0" u="none" strike="noStrike" kern="1200" baseline="0" dirty="0" smtClean="0">
                          <a:solidFill>
                            <a:srgbClr val="FF0000"/>
                          </a:solidFill>
                          <a:latin typeface="+mn-lt"/>
                          <a:ea typeface="+mn-ea"/>
                          <a:cs typeface="+mn-cs"/>
                        </a:rPr>
                        <a:t>50% INCN </a:t>
                      </a:r>
                      <a:r>
                        <a:rPr lang="es-ES" sz="1600" b="0" i="0" u="none" strike="noStrike" kern="1200" baseline="0" dirty="0" smtClean="0">
                          <a:solidFill>
                            <a:srgbClr val="0000FF"/>
                          </a:solidFill>
                          <a:latin typeface="+mn-lt"/>
                          <a:ea typeface="+mn-ea"/>
                          <a:cs typeface="+mn-cs"/>
                        </a:rPr>
                        <a:t>[INCN = 400.000; 50% INCN = 200.000]</a:t>
                      </a:r>
                      <a:r>
                        <a:rPr lang="es-ES" sz="1600" b="1" i="0" u="none" strike="noStrike" kern="1200" baseline="0" dirty="0" smtClean="0">
                          <a:solidFill>
                            <a:srgbClr val="FF0000"/>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FF0000"/>
                          </a:solidFill>
                          <a:latin typeface="+mn-lt"/>
                          <a:ea typeface="+mn-ea"/>
                          <a:cs typeface="+mn-cs"/>
                        </a:rPr>
                        <a:t>200.000*</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 sz="16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52070862"/>
                  </a:ext>
                </a:extLst>
              </a:tr>
              <a:tr h="289560">
                <a:tc vMerge="1">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lphaLcParenR" startAt="2"/>
                        <a:tabLst/>
                        <a:defRPr/>
                      </a:pPr>
                      <a:endParaRPr lang="es-ES" sz="16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400" b="0" dirty="0" smtClean="0">
                          <a:solidFill>
                            <a:srgbClr val="0000FF"/>
                          </a:solidFill>
                        </a:rPr>
                        <a:t>∑ del conjunto de operaciones de “</a:t>
                      </a:r>
                      <a:r>
                        <a:rPr lang="es-ES" sz="1400" b="1" dirty="0" smtClean="0">
                          <a:solidFill>
                            <a:srgbClr val="0000FF"/>
                          </a:solidFill>
                        </a:rPr>
                        <a:t>X” e </a:t>
                      </a:r>
                      <a:r>
                        <a:rPr lang="es-ES" sz="1400" b="0" dirty="0" smtClean="0">
                          <a:solidFill>
                            <a:srgbClr val="0000FF"/>
                          </a:solidFill>
                        </a:rPr>
                        <a:t>“</a:t>
                      </a:r>
                      <a:r>
                        <a:rPr lang="es-ES" sz="1400" b="1" dirty="0" smtClean="0">
                          <a:solidFill>
                            <a:srgbClr val="0000FF"/>
                          </a:solidFill>
                        </a:rPr>
                        <a:t>Y”</a:t>
                      </a:r>
                      <a:r>
                        <a:rPr lang="es-ES" sz="1400" b="0" dirty="0" smtClean="0">
                          <a:solidFill>
                            <a:srgbClr val="0000FF"/>
                          </a:solidFill>
                        </a:rPr>
                        <a:t> </a:t>
                      </a:r>
                      <a:r>
                        <a:rPr lang="es-ES" sz="1400" b="0" u="sng" dirty="0" smtClean="0">
                          <a:solidFill>
                            <a:srgbClr val="0000FF"/>
                          </a:solidFill>
                        </a:rPr>
                        <a:t>del mismo tipo y que utilicen el mismo método de valoración</a:t>
                      </a:r>
                      <a:r>
                        <a:rPr lang="es-ES" sz="1400" b="0" u="none" dirty="0" smtClean="0">
                          <a:solidFill>
                            <a:srgbClr val="0000FF"/>
                          </a:solidFill>
                        </a:rPr>
                        <a:t>  </a:t>
                      </a:r>
                      <a:r>
                        <a:rPr lang="es-ES" sz="1400" b="1" dirty="0" smtClean="0">
                          <a:solidFill>
                            <a:srgbClr val="FF0000"/>
                          </a:solidFill>
                        </a:rPr>
                        <a:t>≤ 50% INCN</a:t>
                      </a:r>
                      <a:endParaRPr lang="es-ES" sz="1400" b="1" i="0" u="none" strike="noStrike" kern="1200" baseline="0" dirty="0" smtClean="0">
                        <a:solidFill>
                          <a:srgbClr val="FF00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50.000</a:t>
                      </a:r>
                      <a:endParaRPr lang="es-ES" sz="1200" b="0" dirty="0">
                        <a:solidFill>
                          <a:srgbClr val="FF0000"/>
                        </a:solidFill>
                      </a:endParaRPr>
                    </a:p>
                  </a:txBody>
                  <a:tcPr>
                    <a:lnL w="381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90.000</a:t>
                      </a:r>
                      <a:endParaRPr lang="es-ES" sz="1200" b="0" dirty="0">
                        <a:solidFill>
                          <a:srgbClr val="FF0000"/>
                        </a:solidFill>
                      </a:endParaRPr>
                    </a:p>
                  </a:txBody>
                  <a:tcPr>
                    <a:lnL w="127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indent="0" algn="ctr">
                        <a:buFont typeface="Wingdings" panose="05000000000000000000" pitchFamily="2" charset="2"/>
                        <a:buNone/>
                      </a:pPr>
                      <a:endParaRPr lang="es-ES" sz="1600"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i="0" u="none" strike="noStrike" kern="1200" baseline="0" dirty="0" smtClean="0">
                          <a:solidFill>
                            <a:srgbClr val="0000FF"/>
                          </a:solidFill>
                          <a:latin typeface="+mn-lt"/>
                          <a:ea typeface="+mn-ea"/>
                          <a:cs typeface="+mn-cs"/>
                        </a:rPr>
                        <a:t>No?</a:t>
                      </a:r>
                      <a:r>
                        <a:rPr lang="es-ES" sz="1600" b="1" i="0" u="none" strike="noStrike" kern="1200" baseline="0" dirty="0" smtClean="0">
                          <a:solidFill>
                            <a:srgbClr val="FF0000"/>
                          </a:solidFill>
                          <a:latin typeface="+mn-lt"/>
                          <a:ea typeface="+mn-ea"/>
                          <a:cs typeface="+mn-cs"/>
                        </a:rPr>
                        <a:t> </a:t>
                      </a:r>
                      <a:r>
                        <a:rPr lang="es-ES" sz="1800" b="1" i="0" u="none" strike="noStrike" kern="1200" baseline="0" dirty="0" smtClean="0">
                          <a:solidFill>
                            <a:srgbClr val="FF0000"/>
                          </a:solidFill>
                          <a:latin typeface="+mn-lt"/>
                          <a:ea typeface="+mn-ea"/>
                          <a:cs typeface="+mn-cs"/>
                        </a:rPr>
                        <a:t>↓</a:t>
                      </a:r>
                      <a:endParaRPr lang="es-ES" sz="1800" b="1" i="0" u="none" strike="noStrike" kern="1200" baseline="0" dirty="0" smtClean="0">
                        <a:solidFill>
                          <a:srgbClr val="0000FF"/>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758864995"/>
                  </a:ext>
                </a:extLst>
              </a:tr>
              <a:tr h="270662">
                <a:tc vMerge="1">
                  <a:txBody>
                    <a:bodyPr/>
                    <a:lstStyle/>
                    <a:p>
                      <a:pPr marL="342900" indent="-342900">
                        <a:buFont typeface="Wingdings" panose="05000000000000000000" pitchFamily="2" charset="2"/>
                        <a:buChar char="ü"/>
                      </a:pPr>
                      <a:endParaRPr lang="es-ES" sz="1600" b="0" i="0" u="none" strike="noStrike"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400" b="0" i="0" u="none" strike="noStrike" kern="1200" baseline="0" dirty="0" smtClean="0">
                          <a:solidFill>
                            <a:srgbClr val="0000FF"/>
                          </a:solidFill>
                          <a:latin typeface="+mn-lt"/>
                          <a:ea typeface="+mn-ea"/>
                          <a:cs typeface="+mn-cs"/>
                        </a:rPr>
                        <a:t>∑ O. </a:t>
                      </a:r>
                      <a:r>
                        <a:rPr lang="es-ES" sz="1400" b="0" i="0" u="sng" strike="noStrike" kern="1200" baseline="0" dirty="0" smtClean="0">
                          <a:solidFill>
                            <a:srgbClr val="0000FF"/>
                          </a:solidFill>
                          <a:latin typeface="+mn-lt"/>
                          <a:ea typeface="+mn-ea"/>
                          <a:cs typeface="+mn-cs"/>
                        </a:rPr>
                        <a:t>específicas</a:t>
                      </a:r>
                      <a:r>
                        <a:rPr lang="es-ES" sz="1400" b="0" i="0" u="none" strike="noStrike" kern="1200" baseline="0" dirty="0" smtClean="0">
                          <a:solidFill>
                            <a:srgbClr val="0000FF"/>
                          </a:solidFill>
                          <a:latin typeface="+mn-lt"/>
                          <a:ea typeface="+mn-ea"/>
                          <a:cs typeface="+mn-cs"/>
                        </a:rPr>
                        <a:t>** (X + Y) son </a:t>
                      </a:r>
                      <a:r>
                        <a:rPr lang="es-ES" sz="1400" b="0" i="0" u="sng" strike="noStrike" kern="1200" baseline="0" dirty="0" smtClean="0">
                          <a:solidFill>
                            <a:srgbClr val="0000FF"/>
                          </a:solidFill>
                          <a:latin typeface="+mn-lt"/>
                          <a:ea typeface="+mn-ea"/>
                          <a:cs typeface="+mn-cs"/>
                        </a:rPr>
                        <a:t>distinto</a:t>
                      </a:r>
                      <a:r>
                        <a:rPr lang="es-ES" sz="1400" b="0" i="0" u="none" strike="noStrike" kern="1200" baseline="0" dirty="0" smtClean="0">
                          <a:solidFill>
                            <a:srgbClr val="0000FF"/>
                          </a:solidFill>
                          <a:latin typeface="+mn-lt"/>
                          <a:ea typeface="+mn-ea"/>
                          <a:cs typeface="+mn-cs"/>
                        </a:rPr>
                        <a:t> </a:t>
                      </a:r>
                      <a:r>
                        <a:rPr lang="es-ES" sz="1400" b="0" i="0" u="sng" strike="noStrike" kern="1200" baseline="0" dirty="0" smtClean="0">
                          <a:solidFill>
                            <a:srgbClr val="0000FF"/>
                          </a:solidFill>
                          <a:latin typeface="+mn-lt"/>
                          <a:ea typeface="+mn-ea"/>
                          <a:cs typeface="+mn-cs"/>
                        </a:rPr>
                        <a:t>tipo</a:t>
                      </a:r>
                      <a:r>
                        <a:rPr lang="es-ES" sz="1400" b="0" i="0" u="none" strike="noStrike" kern="1200" baseline="0" dirty="0" smtClean="0">
                          <a:solidFill>
                            <a:srgbClr val="0000FF"/>
                          </a:solidFill>
                          <a:latin typeface="+mn-lt"/>
                          <a:ea typeface="+mn-ea"/>
                          <a:cs typeface="+mn-cs"/>
                        </a:rPr>
                        <a:t> (marca e inmueble) </a:t>
                      </a:r>
                      <a:r>
                        <a:rPr lang="es-ES" sz="1400" b="1" i="0" u="none" strike="noStrike" kern="1200" baseline="0" dirty="0" smtClean="0">
                          <a:solidFill>
                            <a:srgbClr val="FF0000"/>
                          </a:solidFill>
                          <a:latin typeface="+mn-lt"/>
                          <a:ea typeface="+mn-ea"/>
                          <a:cs typeface="+mn-cs"/>
                        </a:rPr>
                        <a:t>≤</a:t>
                      </a:r>
                      <a:r>
                        <a:rPr lang="es-ES" sz="1400" b="0" i="0" u="none" strike="noStrike" kern="1200" baseline="0" dirty="0" smtClean="0">
                          <a:solidFill>
                            <a:srgbClr val="FF0000"/>
                          </a:solidFill>
                          <a:latin typeface="+mn-lt"/>
                          <a:ea typeface="+mn-ea"/>
                          <a:cs typeface="+mn-cs"/>
                        </a:rPr>
                        <a:t> 100.000 </a:t>
                      </a:r>
                      <a:endParaRPr lang="es-ES" sz="1400" b="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50.000</a:t>
                      </a:r>
                      <a:endParaRPr lang="es-ES" sz="1200" b="0" dirty="0">
                        <a:solidFill>
                          <a:srgbClr val="FF0000"/>
                        </a:solidFill>
                      </a:endParaRPr>
                    </a:p>
                  </a:txBody>
                  <a:tcPr>
                    <a:lnL w="381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s-ES" sz="1200" b="0" dirty="0" smtClean="0">
                          <a:solidFill>
                            <a:srgbClr val="FF0000"/>
                          </a:solidFill>
                        </a:rPr>
                        <a:t>90.000</a:t>
                      </a:r>
                      <a:endParaRPr lang="es-ES" sz="1200" b="0" dirty="0">
                        <a:solidFill>
                          <a:srgbClr val="FF0000"/>
                        </a:solidFill>
                      </a:endParaRPr>
                    </a:p>
                  </a:txBody>
                  <a:tcPr>
                    <a:lnL w="127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s-ES"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 sz="1600" b="1" dirty="0" smtClean="0">
                          <a:solidFill>
                            <a:srgbClr val="0000FF"/>
                          </a:solidFill>
                        </a:rPr>
                        <a:t>NO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99"/>
                    </a:solidFill>
                  </a:tcPr>
                </a:tc>
                <a:extLst>
                  <a:ext uri="{0D108BD9-81ED-4DB2-BD59-A6C34878D82A}">
                    <a16:rowId xmlns="" xmlns:a16="http://schemas.microsoft.com/office/drawing/2014/main" val="2856780804"/>
                  </a:ext>
                </a:extLst>
              </a:tr>
            </a:tbl>
          </a:graphicData>
        </a:graphic>
      </p:graphicFrame>
    </p:spTree>
    <p:extLst>
      <p:ext uri="{BB962C8B-B14F-4D97-AF65-F5344CB8AC3E}">
        <p14:creationId xmlns="" xmlns:p14="http://schemas.microsoft.com/office/powerpoint/2010/main" val="1284209710"/>
      </p:ext>
    </p:extLst>
  </p:cSld>
  <p:clrMapOvr>
    <a:masterClrMapping/>
  </p:clrMapOvr>
  <p:transition advClick="0" advTm="0"/>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1C8D0938-630E-43C8-BFFC-52F25804A3D6}" type="slidenum">
              <a:rPr lang="es-ES"/>
              <a:pPr>
                <a:defRPr/>
              </a:pPr>
              <a:t>487</a:t>
            </a:fld>
            <a:endParaRPr lang="es-ES" dirty="0"/>
          </a:p>
        </p:txBody>
      </p:sp>
      <p:sp>
        <p:nvSpPr>
          <p:cNvPr id="603138" name="Rectangle 2"/>
          <p:cNvSpPr>
            <a:spLocks noChangeArrowheads="1"/>
          </p:cNvSpPr>
          <p:nvPr/>
        </p:nvSpPr>
        <p:spPr bwMode="auto">
          <a:xfrm>
            <a:off x="228600" y="214223"/>
            <a:ext cx="9601200" cy="3062377"/>
          </a:xfrm>
          <a:prstGeom prst="rect">
            <a:avLst/>
          </a:prstGeom>
          <a:noFill/>
          <a:ln w="9525">
            <a:noFill/>
            <a:miter lim="800000"/>
            <a:headEnd/>
            <a:tailEnd/>
          </a:ln>
          <a:effectLst/>
        </p:spPr>
        <p:txBody>
          <a:bodyPr>
            <a:spAutoFit/>
          </a:bodyPr>
          <a:lstStyle/>
          <a:p>
            <a:pPr marL="342900" indent="-342900" algn="ctr">
              <a:defRPr/>
            </a:pPr>
            <a:endParaRPr lang="es-ES" sz="1400" dirty="0">
              <a:solidFill>
                <a:srgbClr val="FF3300"/>
              </a:solidFill>
              <a:latin typeface="Arial" charset="0"/>
              <a:cs typeface="+mn-cs"/>
            </a:endParaRPr>
          </a:p>
          <a:p>
            <a:pPr marL="342900" indent="-342900" algn="ctr">
              <a:defRPr/>
            </a:pPr>
            <a:endParaRPr lang="es-ES" sz="1400" dirty="0">
              <a:solidFill>
                <a:srgbClr val="FF3300"/>
              </a:solidFill>
              <a:latin typeface="Arial" charset="0"/>
              <a:cs typeface="+mn-cs"/>
            </a:endParaRPr>
          </a:p>
          <a:p>
            <a:pPr marL="1371600" indent="-1371600">
              <a:buFont typeface="+mj-lt"/>
              <a:buAutoNum type="romanUcPeriod" startAt="2"/>
              <a:defRPr/>
            </a:pPr>
            <a:r>
              <a:rPr lang="es-ES_tradnl" sz="12000" dirty="0">
                <a:solidFill>
                  <a:srgbClr val="FFFF00"/>
                </a:solidFill>
                <a:cs typeface="+mn-cs"/>
              </a:rPr>
              <a:t>  </a:t>
            </a:r>
            <a:r>
              <a:rPr lang="es-ES_tradnl" sz="12000" dirty="0" smtClean="0">
                <a:solidFill>
                  <a:srgbClr val="FFFF00"/>
                </a:solidFill>
                <a:cs typeface="+mn-cs"/>
              </a:rPr>
              <a:t>IRPF</a:t>
            </a:r>
          </a:p>
          <a:p>
            <a:pPr marL="342900" indent="-342900">
              <a:defRPr/>
            </a:pPr>
            <a:r>
              <a:rPr lang="es-ES_tradnl" sz="2500" dirty="0" smtClean="0">
                <a:solidFill>
                  <a:srgbClr val="FFFF66"/>
                </a:solidFill>
                <a:effectLst>
                  <a:outerShdw blurRad="38100" dist="38100" dir="2700000" algn="tl">
                    <a:srgbClr val="000000"/>
                  </a:outerShdw>
                </a:effectLst>
                <a:cs typeface="+mn-cs"/>
              </a:rPr>
              <a:t>(Impuesto sobre la Renta de las   Personas Físicas)</a:t>
            </a:r>
            <a:r>
              <a:rPr lang="es-ES_tradnl" sz="2400" dirty="0" smtClean="0">
                <a:solidFill>
                  <a:srgbClr val="FFFF66"/>
                </a:solidFill>
                <a:cs typeface="+mn-cs"/>
              </a:rPr>
              <a:t> </a:t>
            </a:r>
            <a:endParaRPr lang="es-ES" sz="2400" dirty="0" smtClean="0">
              <a:solidFill>
                <a:srgbClr val="FFFF66"/>
              </a:solidFill>
              <a:cs typeface="+mn-cs"/>
            </a:endParaRPr>
          </a:p>
          <a:p>
            <a:pPr marL="800100" lvl="1" indent="-342900">
              <a:defRPr/>
            </a:pPr>
            <a:r>
              <a:rPr lang="es-ES_tradnl" dirty="0" smtClean="0">
                <a:solidFill>
                  <a:srgbClr val="FFFF66"/>
                </a:solidFill>
                <a:cs typeface="+mn-cs"/>
              </a:rPr>
              <a:t> </a:t>
            </a:r>
          </a:p>
        </p:txBody>
      </p:sp>
      <p:sp>
        <p:nvSpPr>
          <p:cNvPr id="5" name="Rectangle 5"/>
          <p:cNvSpPr>
            <a:spLocks noChangeArrowheads="1"/>
          </p:cNvSpPr>
          <p:nvPr/>
        </p:nvSpPr>
        <p:spPr bwMode="auto">
          <a:xfrm>
            <a:off x="5749925" y="61722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Tree>
    <p:extLst>
      <p:ext uri="{BB962C8B-B14F-4D97-AF65-F5344CB8AC3E}">
        <p14:creationId xmlns="" xmlns:p14="http://schemas.microsoft.com/office/powerpoint/2010/main" val="4131203451"/>
      </p:ext>
    </p:extLst>
  </p:cSld>
  <p:clrMapOvr>
    <a:masterClrMapping/>
  </p:clrMapOvr>
  <p:transition/>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1C8D0938-630E-43C8-BFFC-52F25804A3D6}" type="slidenum">
              <a:rPr lang="es-ES"/>
              <a:pPr>
                <a:defRPr/>
              </a:pPr>
              <a:t>488</a:t>
            </a:fld>
            <a:endParaRPr lang="es-ES" dirty="0"/>
          </a:p>
        </p:txBody>
      </p:sp>
      <p:sp>
        <p:nvSpPr>
          <p:cNvPr id="603138" name="Rectangle 2"/>
          <p:cNvSpPr>
            <a:spLocks noChangeArrowheads="1"/>
          </p:cNvSpPr>
          <p:nvPr/>
        </p:nvSpPr>
        <p:spPr bwMode="auto">
          <a:xfrm>
            <a:off x="152400" y="284976"/>
            <a:ext cx="9601200" cy="5201424"/>
          </a:xfrm>
          <a:prstGeom prst="rect">
            <a:avLst/>
          </a:prstGeom>
          <a:noFill/>
          <a:ln w="9525">
            <a:noFill/>
            <a:miter lim="800000"/>
            <a:headEnd/>
            <a:tailEnd/>
          </a:ln>
          <a:effectLst/>
        </p:spPr>
        <p:txBody>
          <a:bodyPr>
            <a:spAutoFit/>
          </a:bodyPr>
          <a:lstStyle/>
          <a:p>
            <a:pPr algn="ctr">
              <a:defRPr/>
            </a:pPr>
            <a:r>
              <a:rPr lang="es-ES_tradnl" dirty="0" smtClean="0">
                <a:effectLst>
                  <a:outerShdw blurRad="38100" dist="38100" dir="2700000" algn="tl">
                    <a:srgbClr val="000000">
                      <a:alpha val="43137"/>
                    </a:srgbClr>
                  </a:outerShdw>
                </a:effectLst>
                <a:cs typeface="+mn-cs"/>
              </a:rPr>
              <a:t>IRPF</a:t>
            </a:r>
            <a:r>
              <a:rPr lang="es-ES_tradnl" dirty="0" smtClean="0">
                <a:cs typeface="+mn-cs"/>
              </a:rPr>
              <a:t> </a:t>
            </a:r>
            <a:r>
              <a:rPr lang="es-ES_tradnl" dirty="0" smtClean="0">
                <a:effectLst>
                  <a:outerShdw blurRad="38100" dist="38100" dir="2700000" algn="tl">
                    <a:srgbClr val="000000"/>
                  </a:outerShdw>
                </a:effectLst>
                <a:cs typeface="+mn-cs"/>
              </a:rPr>
              <a:t>(Impuesto </a:t>
            </a:r>
            <a:r>
              <a:rPr lang="es-ES_tradnl" dirty="0">
                <a:effectLst>
                  <a:outerShdw blurRad="38100" dist="38100" dir="2700000" algn="tl">
                    <a:srgbClr val="000000"/>
                  </a:outerShdw>
                </a:effectLst>
                <a:cs typeface="+mn-cs"/>
              </a:rPr>
              <a:t>sobre la Renta de las   Personas Físicas)</a:t>
            </a:r>
            <a:r>
              <a:rPr lang="es-ES_tradnl" sz="2200" dirty="0">
                <a:cs typeface="+mn-cs"/>
              </a:rPr>
              <a:t> </a:t>
            </a:r>
            <a:endParaRPr lang="es-ES_tradnl" sz="2200" dirty="0" smtClean="0">
              <a:cs typeface="+mn-cs"/>
            </a:endParaRPr>
          </a:p>
          <a:p>
            <a:pPr algn="ctr">
              <a:defRPr/>
            </a:pPr>
            <a:endParaRPr lang="es-ES_tradnl" sz="3200" u="sng" dirty="0" smtClean="0">
              <a:solidFill>
                <a:srgbClr val="FFFF00"/>
              </a:solidFill>
              <a:latin typeface="Arial" charset="0"/>
            </a:endParaRPr>
          </a:p>
          <a:p>
            <a:pPr algn="ctr">
              <a:defRPr/>
            </a:pPr>
            <a:r>
              <a:rPr lang="es-ES_tradnl" sz="2400" u="sng" dirty="0" smtClean="0">
                <a:solidFill>
                  <a:srgbClr val="FFFF00"/>
                </a:solidFill>
                <a:latin typeface="Arial" charset="0"/>
              </a:rPr>
              <a:t>Legislación </a:t>
            </a:r>
            <a:r>
              <a:rPr lang="es-ES_tradnl" sz="2400" u="sng" dirty="0">
                <a:solidFill>
                  <a:srgbClr val="FFFF00"/>
                </a:solidFill>
                <a:latin typeface="Arial" charset="0"/>
              </a:rPr>
              <a:t>Fiscal  básica</a:t>
            </a:r>
            <a:r>
              <a:rPr lang="es-ES_tradnl" sz="2400" dirty="0">
                <a:solidFill>
                  <a:srgbClr val="FFFF00"/>
                </a:solidFill>
                <a:latin typeface="Arial" charset="0"/>
              </a:rPr>
              <a:t>:</a:t>
            </a:r>
            <a:endParaRPr lang="es-ES_tradnl" sz="2400" dirty="0">
              <a:solidFill>
                <a:srgbClr val="FFFF00"/>
              </a:solidFill>
            </a:endParaRPr>
          </a:p>
          <a:p>
            <a:pPr>
              <a:defRPr/>
            </a:pPr>
            <a:endParaRPr lang="es-ES" dirty="0">
              <a:solidFill>
                <a:srgbClr val="FFFF66"/>
              </a:solidFill>
              <a:cs typeface="+mn-cs"/>
            </a:endParaRPr>
          </a:p>
          <a:p>
            <a:pPr marL="800100" lvl="1" indent="-342900">
              <a:defRPr/>
            </a:pPr>
            <a:r>
              <a:rPr lang="es-ES_tradnl" dirty="0">
                <a:solidFill>
                  <a:srgbClr val="FFFF66"/>
                </a:solidFill>
                <a:cs typeface="+mn-cs"/>
              </a:rPr>
              <a:t> </a:t>
            </a:r>
          </a:p>
          <a:p>
            <a:pPr marL="800100" lvl="1" indent="-342900" algn="just">
              <a:buFont typeface="Wingdings" pitchFamily="2" charset="2"/>
              <a:buChar char="v"/>
              <a:defRPr/>
            </a:pPr>
            <a:r>
              <a:rPr lang="es-ES_tradnl" sz="2400" dirty="0">
                <a:solidFill>
                  <a:srgbClr val="FFFF66"/>
                </a:solidFill>
                <a:effectLst>
                  <a:outerShdw blurRad="38100" dist="38100" dir="2700000" algn="tl">
                    <a:srgbClr val="000000">
                      <a:alpha val="43137"/>
                    </a:srgbClr>
                  </a:outerShdw>
                </a:effectLst>
                <a:cs typeface="+mn-cs"/>
              </a:rPr>
              <a:t>Ley 35/2006</a:t>
            </a:r>
            <a:r>
              <a:rPr lang="es-ES_tradnl" sz="1800" dirty="0">
                <a:cs typeface="+mn-cs"/>
              </a:rPr>
              <a:t>, de 28 de noviembre, </a:t>
            </a:r>
            <a:r>
              <a:rPr lang="es-ES_tradnl" dirty="0">
                <a:cs typeface="+mn-cs"/>
              </a:rPr>
              <a:t>del Impuesto sobre la Renta de las   Personas Físicas</a:t>
            </a:r>
            <a:r>
              <a:rPr lang="es-ES_tradnl" sz="1800" dirty="0">
                <a:cs typeface="+mn-cs"/>
              </a:rPr>
              <a:t> y de modificación parcial de las leyes de los Impuestos sobre Sociedades, sobre la Renta de no Residentes y sobre el Patrimonio,  </a:t>
            </a:r>
            <a:r>
              <a:rPr lang="es-ES_tradnl" sz="2400" dirty="0">
                <a:solidFill>
                  <a:srgbClr val="FFFF66"/>
                </a:solidFill>
                <a:cs typeface="+mn-cs"/>
              </a:rPr>
              <a:t>en adelante </a:t>
            </a:r>
            <a:r>
              <a:rPr lang="es-ES_tradnl" sz="2400" dirty="0">
                <a:solidFill>
                  <a:srgbClr val="FFFF66"/>
                </a:solidFill>
                <a:effectLst>
                  <a:outerShdw blurRad="38100" dist="38100" dir="2700000" algn="tl">
                    <a:srgbClr val="000000"/>
                  </a:outerShdw>
                </a:effectLst>
                <a:cs typeface="+mn-cs"/>
              </a:rPr>
              <a:t>LIRPF</a:t>
            </a:r>
          </a:p>
          <a:p>
            <a:pPr marL="342900" indent="-342900" algn="just">
              <a:defRPr/>
            </a:pPr>
            <a:r>
              <a:rPr lang="es-ES_tradnl" dirty="0">
                <a:solidFill>
                  <a:srgbClr val="CCFFFF"/>
                </a:solidFill>
                <a:cs typeface="+mn-cs"/>
              </a:rPr>
              <a:t>        </a:t>
            </a:r>
            <a:r>
              <a:rPr lang="es-ES_tradnl" dirty="0" smtClean="0">
                <a:solidFill>
                  <a:srgbClr val="CCFFFF"/>
                </a:solidFill>
                <a:cs typeface="+mn-cs"/>
              </a:rPr>
              <a:t> (</a:t>
            </a:r>
            <a:r>
              <a:rPr lang="es-ES_tradnl" dirty="0">
                <a:solidFill>
                  <a:srgbClr val="CCFFFF"/>
                </a:solidFill>
                <a:cs typeface="+mn-cs"/>
              </a:rPr>
              <a:t>BOE de 29-11-2006)</a:t>
            </a:r>
          </a:p>
          <a:p>
            <a:pPr marL="342900" indent="-342900">
              <a:defRPr/>
            </a:pPr>
            <a:r>
              <a:rPr lang="es-ES_tradnl" dirty="0">
                <a:solidFill>
                  <a:srgbClr val="CCFFFF"/>
                </a:solidFill>
                <a:cs typeface="+mn-cs"/>
              </a:rPr>
              <a:t> </a:t>
            </a:r>
          </a:p>
          <a:p>
            <a:pPr marL="800100" lvl="1" indent="-342900" algn="just">
              <a:buFont typeface="Wingdings" pitchFamily="2" charset="2"/>
              <a:buChar char="v"/>
              <a:defRPr/>
            </a:pPr>
            <a:r>
              <a:rPr lang="es-ES_tradnl" sz="2400" dirty="0">
                <a:solidFill>
                  <a:srgbClr val="FFFF66"/>
                </a:solidFill>
                <a:effectLst>
                  <a:outerShdw blurRad="38100" dist="38100" dir="2700000" algn="tl">
                    <a:srgbClr val="000000">
                      <a:alpha val="43137"/>
                    </a:srgbClr>
                  </a:outerShdw>
                </a:effectLst>
                <a:cs typeface="+mn-cs"/>
              </a:rPr>
              <a:t>Real Decreto 439/2007</a:t>
            </a:r>
            <a:r>
              <a:rPr lang="es-ES_tradnl" sz="1800" dirty="0">
                <a:cs typeface="+mn-cs"/>
              </a:rPr>
              <a:t>, de 30 de marzo, por el que se aprueba el </a:t>
            </a:r>
            <a:r>
              <a:rPr lang="es-ES_tradnl" dirty="0">
                <a:cs typeface="+mn-cs"/>
              </a:rPr>
              <a:t>Reglamento del Impuesto sobre la Renta de las   Personas Físicas</a:t>
            </a:r>
            <a:r>
              <a:rPr lang="es-ES_tradnl" sz="1800" dirty="0">
                <a:cs typeface="+mn-cs"/>
              </a:rPr>
              <a:t>,</a:t>
            </a:r>
            <a:r>
              <a:rPr lang="es-ES_tradnl" dirty="0">
                <a:cs typeface="+mn-cs"/>
              </a:rPr>
              <a:t> </a:t>
            </a:r>
            <a:r>
              <a:rPr lang="es-ES_tradnl" sz="2400" dirty="0">
                <a:solidFill>
                  <a:srgbClr val="FFFF66"/>
                </a:solidFill>
                <a:cs typeface="+mn-cs"/>
              </a:rPr>
              <a:t>en adelante </a:t>
            </a:r>
            <a:r>
              <a:rPr lang="es-ES_tradnl" sz="2400" dirty="0">
                <a:solidFill>
                  <a:srgbClr val="FFFF66"/>
                </a:solidFill>
                <a:effectLst>
                  <a:outerShdw blurRad="38100" dist="38100" dir="2700000" algn="tl">
                    <a:srgbClr val="000000"/>
                  </a:outerShdw>
                </a:effectLst>
                <a:cs typeface="+mn-cs"/>
              </a:rPr>
              <a:t>RIRPF</a:t>
            </a:r>
          </a:p>
          <a:p>
            <a:pPr marL="800100" lvl="1" indent="-342900" algn="just">
              <a:defRPr/>
            </a:pPr>
            <a:r>
              <a:rPr lang="es-ES_tradnl" dirty="0">
                <a:solidFill>
                  <a:srgbClr val="CCFFFF"/>
                </a:solidFill>
                <a:cs typeface="+mn-cs"/>
              </a:rPr>
              <a:t>    (BOE de 31-3-2007)</a:t>
            </a:r>
          </a:p>
        </p:txBody>
      </p:sp>
    </p:spTree>
    <p:extLst>
      <p:ext uri="{BB962C8B-B14F-4D97-AF65-F5344CB8AC3E}">
        <p14:creationId xmlns="" xmlns:p14="http://schemas.microsoft.com/office/powerpoint/2010/main" val="1705160121"/>
      </p:ext>
    </p:extLst>
  </p:cSld>
  <p:clrMapOvr>
    <a:masterClrMapping/>
  </p:clrMapOvr>
  <p:transition/>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489</a:t>
            </a:fld>
            <a:endParaRPr lang="es-ES" dirty="0"/>
          </a:p>
        </p:txBody>
      </p:sp>
      <p:sp>
        <p:nvSpPr>
          <p:cNvPr id="14341" name="Text Box 4"/>
          <p:cNvSpPr txBox="1">
            <a:spLocks noChangeArrowheads="1"/>
          </p:cNvSpPr>
          <p:nvPr/>
        </p:nvSpPr>
        <p:spPr bwMode="auto">
          <a:xfrm>
            <a:off x="0" y="1484055"/>
            <a:ext cx="9906000" cy="3785652"/>
          </a:xfrm>
          <a:prstGeom prst="rect">
            <a:avLst/>
          </a:prstGeom>
          <a:solidFill>
            <a:srgbClr val="CCFFFF"/>
          </a:solidFill>
          <a:ln w="9525">
            <a:noFill/>
            <a:miter lim="800000"/>
            <a:headEnd/>
            <a:tailEnd/>
          </a:ln>
        </p:spPr>
        <p:txBody>
          <a:bodyPr>
            <a:spAutoFit/>
          </a:bodyPr>
          <a:lstStyle/>
          <a:p>
            <a:pPr algn="ctr"/>
            <a:r>
              <a:rPr lang="es-ES_tradnl" sz="8000" dirty="0" smtClean="0">
                <a:solidFill>
                  <a:srgbClr val="000066"/>
                </a:solidFill>
              </a:rPr>
              <a:t>Rendimientos Actividades Económicas</a:t>
            </a:r>
          </a:p>
        </p:txBody>
      </p:sp>
      <p:sp>
        <p:nvSpPr>
          <p:cNvPr id="6" name="Rectangle 5"/>
          <p:cNvSpPr>
            <a:spLocks noChangeArrowheads="1"/>
          </p:cNvSpPr>
          <p:nvPr/>
        </p:nvSpPr>
        <p:spPr bwMode="auto">
          <a:xfrm>
            <a:off x="5257800" y="60198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
        <p:nvSpPr>
          <p:cNvPr id="2" name="Rectángulo 1"/>
          <p:cNvSpPr/>
          <p:nvPr/>
        </p:nvSpPr>
        <p:spPr>
          <a:xfrm>
            <a:off x="304800" y="228600"/>
            <a:ext cx="9220200" cy="400110"/>
          </a:xfrm>
          <a:prstGeom prst="rect">
            <a:avLst/>
          </a:prstGeom>
        </p:spPr>
        <p:txBody>
          <a:bodyPr wrap="square">
            <a:spAutoFit/>
          </a:bodyPr>
          <a:lstStyle/>
          <a:p>
            <a:pPr algn="ctr"/>
            <a:r>
              <a:rPr lang="es-ES_tradnl" dirty="0">
                <a:effectLst>
                  <a:outerShdw blurRad="38100" dist="38100" dir="2700000" algn="tl">
                    <a:srgbClr val="000000">
                      <a:alpha val="43137"/>
                    </a:srgbClr>
                  </a:outerShdw>
                </a:effectLst>
              </a:rPr>
              <a:t>IRPF</a:t>
            </a:r>
            <a:r>
              <a:rPr lang="es-ES_tradnl" dirty="0"/>
              <a:t> </a:t>
            </a:r>
            <a:r>
              <a:rPr lang="es-ES_tradnl" dirty="0">
                <a:effectLst>
                  <a:outerShdw blurRad="38100" dist="38100" dir="2700000" algn="tl">
                    <a:srgbClr val="000000"/>
                  </a:outerShdw>
                </a:effectLst>
              </a:rPr>
              <a:t>(Impuesto sobre la Renta de las   Personas Físicas)</a:t>
            </a:r>
            <a:endParaRPr lang="es-ES" dirty="0"/>
          </a:p>
        </p:txBody>
      </p:sp>
    </p:spTree>
    <p:extLst>
      <p:ext uri="{BB962C8B-B14F-4D97-AF65-F5344CB8AC3E}">
        <p14:creationId xmlns="" xmlns:p14="http://schemas.microsoft.com/office/powerpoint/2010/main" val="2668571931"/>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DA67F686-EEF3-417D-A3D9-40C83C638DE3}" type="slidenum">
              <a:rPr lang="es-ES" sz="1600">
                <a:effectLst/>
              </a:rPr>
              <a:pPr>
                <a:defRPr/>
              </a:pPr>
              <a:t>49</a:t>
            </a:fld>
            <a:endParaRPr lang="es-ES" sz="1600" dirty="0">
              <a:effectLst/>
            </a:endParaRPr>
          </a:p>
        </p:txBody>
      </p:sp>
      <p:graphicFrame>
        <p:nvGraphicFramePr>
          <p:cNvPr id="2" name="Tabla 1"/>
          <p:cNvGraphicFramePr>
            <a:graphicFrameLocks noGrp="1"/>
          </p:cNvGraphicFramePr>
          <p:nvPr>
            <p:extLst>
              <p:ext uri="{D42A27DB-BD31-4B8C-83A1-F6EECF244321}">
                <p14:modId xmlns="" xmlns:p14="http://schemas.microsoft.com/office/powerpoint/2010/main" val="567313397"/>
              </p:ext>
            </p:extLst>
          </p:nvPr>
        </p:nvGraphicFramePr>
        <p:xfrm>
          <a:off x="685800" y="1600200"/>
          <a:ext cx="8839200" cy="685800"/>
        </p:xfrm>
        <a:graphic>
          <a:graphicData uri="http://schemas.openxmlformats.org/drawingml/2006/table">
            <a:tbl>
              <a:tblPr firstRow="1" firstCol="1" lastRow="1" lastCol="1" bandRow="1" bandCol="1">
                <a:tableStyleId>{5C22544A-7EE6-4342-B048-85BDC9FD1C3A}</a:tableStyleId>
              </a:tblPr>
              <a:tblGrid>
                <a:gridCol w="8839200">
                  <a:extLst>
                    <a:ext uri="{9D8B030D-6E8A-4147-A177-3AD203B41FA5}">
                      <a16:colId xmlns="" xmlns:a16="http://schemas.microsoft.com/office/drawing/2014/main" val="1978085034"/>
                    </a:ext>
                  </a:extLst>
                </a:gridCol>
              </a:tblGrid>
              <a:tr h="685800">
                <a:tc>
                  <a:txBody>
                    <a:bodyPr/>
                    <a:lstStyle/>
                    <a:p>
                      <a:pPr marL="285750" indent="-285750" algn="just">
                        <a:lnSpc>
                          <a:spcPts val="1800"/>
                        </a:lnSpc>
                        <a:spcBef>
                          <a:spcPts val="600"/>
                        </a:spcBef>
                        <a:spcAft>
                          <a:spcPts val="600"/>
                        </a:spcAft>
                        <a:buFont typeface="Wingdings" panose="05000000000000000000" pitchFamily="2" charset="2"/>
                        <a:buChar char="ü"/>
                      </a:pPr>
                      <a:r>
                        <a:rPr lang="es-ES" sz="1600" kern="500" baseline="0" dirty="0">
                          <a:effectLst/>
                        </a:rPr>
                        <a:t>Se imputan como ingresos en el ejercicio en que se </a:t>
                      </a:r>
                      <a:r>
                        <a:rPr lang="es-ES" sz="1600" u="sng" kern="500" baseline="0" dirty="0">
                          <a:solidFill>
                            <a:srgbClr val="FFFF00"/>
                          </a:solidFill>
                          <a:effectLst/>
                        </a:rPr>
                        <a:t>concedan</a:t>
                      </a:r>
                      <a:r>
                        <a:rPr lang="es-ES" sz="1600" kern="500" baseline="0" dirty="0">
                          <a:effectLst/>
                        </a:rPr>
                        <a:t> </a:t>
                      </a:r>
                      <a:endParaRPr lang="es-ES" sz="1600" kern="500" baseline="0" dirty="0" smtClean="0">
                        <a:effectLst/>
                      </a:endParaRPr>
                    </a:p>
                    <a:p>
                      <a:pPr marL="285750" indent="-285750" algn="just">
                        <a:lnSpc>
                          <a:spcPts val="1800"/>
                        </a:lnSpc>
                        <a:spcBef>
                          <a:spcPts val="600"/>
                        </a:spcBef>
                        <a:spcAft>
                          <a:spcPts val="600"/>
                        </a:spcAft>
                        <a:buFont typeface="Wingdings" panose="05000000000000000000" pitchFamily="2" charset="2"/>
                        <a:buChar char="ü"/>
                      </a:pPr>
                      <a:r>
                        <a:rPr lang="es-ES" sz="1600" kern="500" baseline="0" dirty="0" smtClean="0">
                          <a:solidFill>
                            <a:srgbClr val="FFFF00"/>
                          </a:solidFill>
                          <a:effectLst/>
                        </a:rPr>
                        <a:t>o </a:t>
                      </a:r>
                      <a:r>
                        <a:rPr lang="es-ES" sz="1600" kern="500" baseline="0" dirty="0">
                          <a:solidFill>
                            <a:srgbClr val="FFFF00"/>
                          </a:solidFill>
                          <a:effectLst/>
                        </a:rPr>
                        <a:t>se devenguen los gastos específicos </a:t>
                      </a:r>
                      <a:r>
                        <a:rPr lang="es-ES" sz="1600" kern="500" baseline="0" dirty="0">
                          <a:effectLst/>
                        </a:rPr>
                        <a:t>(para los que se concedió la subvención)</a:t>
                      </a:r>
                      <a:endParaRPr lang="es-ES" sz="1600" kern="500" baseline="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831080214"/>
                  </a:ext>
                </a:extLst>
              </a:tr>
            </a:tbl>
          </a:graphicData>
        </a:graphic>
      </p:graphicFrame>
      <p:sp>
        <p:nvSpPr>
          <p:cNvPr id="3" name="Rectangle 1"/>
          <p:cNvSpPr>
            <a:spLocks noChangeArrowheads="1"/>
          </p:cNvSpPr>
          <p:nvPr/>
        </p:nvSpPr>
        <p:spPr bwMode="auto">
          <a:xfrm>
            <a:off x="3048000" y="0"/>
            <a:ext cx="4191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457200" marR="0" lvl="0" indent="-457200" algn="l" defTabSz="914400" rtl="0" eaLnBrk="0" fontAlgn="base" latinLnBrk="0" hangingPunct="0">
              <a:lnSpc>
                <a:spcPct val="100000"/>
              </a:lnSpc>
              <a:spcBef>
                <a:spcPct val="0"/>
              </a:spcBef>
              <a:spcAft>
                <a:spcPct val="0"/>
              </a:spcAft>
              <a:buClrTx/>
              <a:buSzTx/>
              <a:buFont typeface="+mj-lt"/>
              <a:buAutoNum type="alphaUcPeriod"/>
              <a:tabLst/>
            </a:pPr>
            <a:r>
              <a:rPr kumimoji="0" lang="es-ES" altLang="es-ES" b="1" i="0" u="none" strike="noStrike" cap="none" normalizeH="0" baseline="0" dirty="0" smtClean="0">
                <a:ln>
                  <a:noFill/>
                </a:ln>
                <a:latin typeface="+mn-lt"/>
                <a:ea typeface="Times New Roman" panose="02020603050405020304" pitchFamily="18" charset="0"/>
              </a:rPr>
              <a:t>NO REINTEGRABLES:</a:t>
            </a:r>
            <a:endParaRPr kumimoji="0" lang="es-ES" altLang="es-ES" b="0" i="0" u="none" strike="noStrike" cap="none" normalizeH="0" baseline="0" dirty="0" smtClean="0">
              <a:ln>
                <a:noFill/>
              </a:ln>
              <a:latin typeface="+mn-lt"/>
              <a:ea typeface="Times New Roman" panose="02020603050405020304" pitchFamily="18" charset="0"/>
            </a:endParaRPr>
          </a:p>
          <a:p>
            <a:pPr marL="457200" marR="0" lvl="0" indent="-457200" algn="l" defTabSz="914400" rtl="0" eaLnBrk="0" fontAlgn="base" latinLnBrk="0" hangingPunct="0">
              <a:lnSpc>
                <a:spcPct val="100000"/>
              </a:lnSpc>
              <a:spcBef>
                <a:spcPct val="0"/>
              </a:spcBef>
              <a:spcAft>
                <a:spcPct val="0"/>
              </a:spcAft>
              <a:buClrTx/>
              <a:buSzTx/>
              <a:buFont typeface="+mj-lt"/>
              <a:buAutoNum type="arabicParenR"/>
              <a:tabLst/>
            </a:pPr>
            <a:r>
              <a:rPr kumimoji="0" lang="es-ES" altLang="es-ES" b="1" i="0" u="sng" strike="noStrike" cap="none" normalizeH="0" baseline="0" dirty="0" smtClean="0">
                <a:ln>
                  <a:noFill/>
                </a:ln>
                <a:solidFill>
                  <a:srgbClr val="FFFF00"/>
                </a:solidFill>
                <a:latin typeface="+mn-lt"/>
                <a:ea typeface="Times New Roman" panose="02020603050405020304" pitchFamily="18" charset="0"/>
              </a:rPr>
              <a:t>De explotación</a:t>
            </a:r>
            <a:r>
              <a:rPr kumimoji="0" lang="es-ES" altLang="es-ES" b="1" i="0" u="sng" strike="noStrike" cap="none" normalizeH="0" baseline="0" dirty="0" smtClean="0">
                <a:ln>
                  <a:noFill/>
                </a:ln>
                <a:latin typeface="+mn-lt"/>
                <a:ea typeface="Times New Roman" panose="02020603050405020304" pitchFamily="18" charset="0"/>
              </a:rPr>
              <a:t>:</a:t>
            </a:r>
            <a:endParaRPr kumimoji="0" lang="es-ES" altLang="es-ES" b="0" i="0" u="none" strike="noStrike" cap="none" normalizeH="0" baseline="0" dirty="0" smtClean="0">
              <a:ln>
                <a:noFill/>
              </a:ln>
              <a:latin typeface="+mn-lt"/>
            </a:endParaRPr>
          </a:p>
        </p:txBody>
      </p:sp>
      <p:graphicFrame>
        <p:nvGraphicFramePr>
          <p:cNvPr id="5" name="Tabla 4"/>
          <p:cNvGraphicFramePr>
            <a:graphicFrameLocks noGrp="1"/>
          </p:cNvGraphicFramePr>
          <p:nvPr>
            <p:extLst>
              <p:ext uri="{D42A27DB-BD31-4B8C-83A1-F6EECF244321}">
                <p14:modId xmlns="" xmlns:p14="http://schemas.microsoft.com/office/powerpoint/2010/main" val="3011979708"/>
              </p:ext>
            </p:extLst>
          </p:nvPr>
        </p:nvGraphicFramePr>
        <p:xfrm>
          <a:off x="228601" y="4953000"/>
          <a:ext cx="9296398" cy="1752600"/>
        </p:xfrm>
        <a:graphic>
          <a:graphicData uri="http://schemas.openxmlformats.org/drawingml/2006/table">
            <a:tbl>
              <a:tblPr>
                <a:tableStyleId>{5C22544A-7EE6-4342-B048-85BDC9FD1C3A}</a:tableStyleId>
              </a:tblPr>
              <a:tblGrid>
                <a:gridCol w="990599">
                  <a:extLst>
                    <a:ext uri="{9D8B030D-6E8A-4147-A177-3AD203B41FA5}">
                      <a16:colId xmlns="" xmlns:a16="http://schemas.microsoft.com/office/drawing/2014/main" val="1445153703"/>
                    </a:ext>
                  </a:extLst>
                </a:gridCol>
                <a:gridCol w="2895600">
                  <a:extLst>
                    <a:ext uri="{9D8B030D-6E8A-4147-A177-3AD203B41FA5}">
                      <a16:colId xmlns="" xmlns:a16="http://schemas.microsoft.com/office/drawing/2014/main" val="3593699410"/>
                    </a:ext>
                  </a:extLst>
                </a:gridCol>
                <a:gridCol w="1219200">
                  <a:extLst>
                    <a:ext uri="{9D8B030D-6E8A-4147-A177-3AD203B41FA5}">
                      <a16:colId xmlns="" xmlns:a16="http://schemas.microsoft.com/office/drawing/2014/main" val="1969628760"/>
                    </a:ext>
                  </a:extLst>
                </a:gridCol>
                <a:gridCol w="1295400">
                  <a:extLst>
                    <a:ext uri="{9D8B030D-6E8A-4147-A177-3AD203B41FA5}">
                      <a16:colId xmlns="" xmlns:a16="http://schemas.microsoft.com/office/drawing/2014/main" val="1099341123"/>
                    </a:ext>
                  </a:extLst>
                </a:gridCol>
                <a:gridCol w="1143000">
                  <a:extLst>
                    <a:ext uri="{9D8B030D-6E8A-4147-A177-3AD203B41FA5}">
                      <a16:colId xmlns="" xmlns:a16="http://schemas.microsoft.com/office/drawing/2014/main" val="601893516"/>
                    </a:ext>
                  </a:extLst>
                </a:gridCol>
                <a:gridCol w="1752599">
                  <a:extLst>
                    <a:ext uri="{9D8B030D-6E8A-4147-A177-3AD203B41FA5}">
                      <a16:colId xmlns="" xmlns:a16="http://schemas.microsoft.com/office/drawing/2014/main" val="919111736"/>
                    </a:ext>
                  </a:extLst>
                </a:gridCol>
              </a:tblGrid>
              <a:tr h="609600">
                <a:tc gridSpan="6">
                  <a:txBody>
                    <a:bodyPr/>
                    <a:lstStyle/>
                    <a:p>
                      <a:pPr marL="0" marR="0" lvl="0" indent="0" algn="ctr" defTabSz="914400" rtl="0" eaLnBrk="0" fontAlgn="base" latinLnBrk="0" hangingPunct="0">
                        <a:lnSpc>
                          <a:spcPct val="100000"/>
                        </a:lnSpc>
                        <a:spcBef>
                          <a:spcPct val="0"/>
                        </a:spcBef>
                        <a:spcAft>
                          <a:spcPct val="0"/>
                        </a:spcAft>
                        <a:buClrTx/>
                        <a:buSzTx/>
                        <a:buFontTx/>
                        <a:buNone/>
                        <a:tabLst>
                          <a:tab pos="2330450" algn="l"/>
                        </a:tabLst>
                      </a:pPr>
                      <a:r>
                        <a:rPr kumimoji="0" lang="es-ES" altLang="es-ES" sz="1800" b="1" i="0" u="sng" strike="noStrike" cap="none" normalizeH="0" baseline="0" dirty="0" smtClean="0">
                          <a:ln>
                            <a:noFill/>
                          </a:ln>
                          <a:solidFill>
                            <a:schemeClr val="tx1"/>
                          </a:solidFill>
                          <a:effectLst/>
                          <a:ea typeface="Times New Roman" panose="02020603050405020304" pitchFamily="18" charset="0"/>
                        </a:rPr>
                        <a:t>DIFERENCIAS ENTRE CRITERIO CONTABLE Y FISCAL:</a:t>
                      </a:r>
                      <a:r>
                        <a:rPr kumimoji="0" lang="es-ES" altLang="es-ES" sz="1800" b="1" i="0" u="none" strike="noStrike" cap="none" normalizeH="0" baseline="0" dirty="0" smtClean="0">
                          <a:ln>
                            <a:noFill/>
                          </a:ln>
                          <a:solidFill>
                            <a:schemeClr val="tx1"/>
                          </a:solidFill>
                          <a:effectLst/>
                          <a:ea typeface="Times New Roman" panose="02020603050405020304" pitchFamily="18" charset="0"/>
                        </a:rPr>
                        <a:t> </a:t>
                      </a:r>
                    </a:p>
                    <a:p>
                      <a:pPr marL="285750" marR="0" lvl="0" indent="-285750" algn="l" defTabSz="914400" rtl="0" eaLnBrk="0" fontAlgn="base" latinLnBrk="0" hangingPunct="0">
                        <a:lnSpc>
                          <a:spcPct val="100000"/>
                        </a:lnSpc>
                        <a:spcBef>
                          <a:spcPct val="0"/>
                        </a:spcBef>
                        <a:spcAft>
                          <a:spcPct val="0"/>
                        </a:spcAft>
                        <a:buClrTx/>
                        <a:buSzTx/>
                        <a:buFont typeface="Wingdings" panose="05000000000000000000" pitchFamily="2" charset="2"/>
                        <a:buChar char="ü"/>
                        <a:tabLst>
                          <a:tab pos="2330450" algn="l"/>
                        </a:tabLst>
                      </a:pPr>
                      <a:r>
                        <a:rPr kumimoji="0" lang="es-ES" altLang="es-ES" sz="1600" b="1" i="0" u="sng" strike="noStrike" cap="none" normalizeH="0" baseline="0" dirty="0" smtClean="0">
                          <a:ln>
                            <a:noFill/>
                          </a:ln>
                          <a:solidFill>
                            <a:srgbClr val="FFFF00"/>
                          </a:solidFill>
                          <a:effectLst/>
                          <a:ea typeface="Times New Roman" panose="02020603050405020304" pitchFamily="18" charset="0"/>
                        </a:rPr>
                        <a:t>No</a:t>
                      </a:r>
                      <a:r>
                        <a:rPr kumimoji="0" lang="es-ES" altLang="es-ES" sz="1600" b="1" i="0" u="none" strike="noStrike" cap="none" normalizeH="0" baseline="0" dirty="0" smtClean="0">
                          <a:ln>
                            <a:noFill/>
                          </a:ln>
                          <a:solidFill>
                            <a:srgbClr val="FFFF00"/>
                          </a:solidFill>
                          <a:effectLst/>
                          <a:ea typeface="Times New Roman" panose="02020603050405020304" pitchFamily="18" charset="0"/>
                        </a:rPr>
                        <a:t> hay</a:t>
                      </a:r>
                      <a:r>
                        <a:rPr kumimoji="0" lang="es-ES" altLang="es-ES" sz="1600" b="1" i="0" u="none" strike="noStrike" cap="none" normalizeH="0" baseline="0" dirty="0" smtClean="0">
                          <a:ln>
                            <a:noFill/>
                          </a:ln>
                          <a:solidFill>
                            <a:schemeClr val="tx1"/>
                          </a:solidFill>
                          <a:effectLst/>
                          <a:ea typeface="Times New Roman" panose="02020603050405020304" pitchFamily="18" charset="0"/>
                        </a:rPr>
                        <a:t>, no dice nada la LIS (lo que diga la contabilidad; arts. 10.3, 120 y 131 LIS)</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tc hMerge="1">
                  <a:txBody>
                    <a:bodyPr/>
                    <a:lstStyle/>
                    <a:p>
                      <a:pP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extLst>
                  <a:ext uri="{0D108BD9-81ED-4DB2-BD59-A6C34878D82A}">
                    <a16:rowId xmlns="" xmlns:a16="http://schemas.microsoft.com/office/drawing/2014/main" val="599215740"/>
                  </a:ext>
                </a:extLst>
              </a:tr>
              <a:tr h="457200">
                <a:tc>
                  <a:txBody>
                    <a:bodyPr/>
                    <a:lstStyle/>
                    <a:p>
                      <a:pPr algn="ctr">
                        <a:spcAft>
                          <a:spcPts val="0"/>
                        </a:spcAft>
                      </a:pPr>
                      <a:r>
                        <a:rPr lang="es-ES" sz="1600" b="1" dirty="0" smtClean="0">
                          <a:solidFill>
                            <a:schemeClr val="tx1"/>
                          </a:solidFill>
                          <a:effectLst/>
                          <a:latin typeface="+mn-lt"/>
                          <a:ea typeface="Times New Roman" panose="02020603050405020304" pitchFamily="18" charset="0"/>
                        </a:rPr>
                        <a:t>Ejercicio</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a:spcAft>
                          <a:spcPts val="0"/>
                        </a:spcAft>
                      </a:pPr>
                      <a:r>
                        <a:rPr lang="es-ES" sz="1600" b="1" dirty="0" smtClean="0">
                          <a:solidFill>
                            <a:schemeClr val="tx1"/>
                          </a:solidFill>
                          <a:effectLst/>
                          <a:latin typeface="+mn-lt"/>
                        </a:rPr>
                        <a:t>CONCEPTOS</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a:txBody>
                    <a:bodyPr/>
                    <a:lstStyle/>
                    <a:p>
                      <a:pPr algn="ctr">
                        <a:spcAft>
                          <a:spcPts val="0"/>
                        </a:spcAft>
                      </a:pPr>
                      <a:r>
                        <a:rPr lang="es-ES" sz="1600" b="1" dirty="0">
                          <a:solidFill>
                            <a:schemeClr val="tx1"/>
                          </a:solidFill>
                          <a:effectLst/>
                          <a:latin typeface="+mn-lt"/>
                        </a:rPr>
                        <a:t>CONTABLE</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 sz="1600" b="1" dirty="0">
                          <a:solidFill>
                            <a:schemeClr val="tx1"/>
                          </a:solidFill>
                          <a:effectLst/>
                          <a:latin typeface="+mn-lt"/>
                        </a:rPr>
                        <a:t>FISCAL</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a:txBody>
                    <a:bodyPr/>
                    <a:lstStyle/>
                    <a:p>
                      <a:pPr algn="ctr">
                        <a:spcAft>
                          <a:spcPts val="0"/>
                        </a:spcAft>
                      </a:pPr>
                      <a:r>
                        <a:rPr lang="es-ES" sz="1600" b="1" dirty="0">
                          <a:solidFill>
                            <a:schemeClr val="tx1"/>
                          </a:solidFill>
                          <a:effectLst/>
                          <a:latin typeface="+mn-lt"/>
                        </a:rPr>
                        <a:t>AJUSTE</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a:solidFill>
                            <a:schemeClr val="tx1"/>
                          </a:solidFill>
                          <a:effectLst/>
                          <a:latin typeface="+mn-lt"/>
                        </a:rPr>
                        <a:t>Art. LIS</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extLst>
                  <a:ext uri="{0D108BD9-81ED-4DB2-BD59-A6C34878D82A}">
                    <a16:rowId xmlns="" xmlns:a16="http://schemas.microsoft.com/office/drawing/2014/main" val="3967993104"/>
                  </a:ext>
                </a:extLst>
              </a:tr>
              <a:tr h="685800">
                <a:tc>
                  <a:txBody>
                    <a:bodyPr/>
                    <a:lstStyle/>
                    <a:p>
                      <a:pPr algn="ctr">
                        <a:spcAft>
                          <a:spcPts val="0"/>
                        </a:spcAft>
                      </a:pPr>
                      <a:r>
                        <a:rPr lang="es-ES" sz="1600" b="1" dirty="0" smtClean="0">
                          <a:solidFill>
                            <a:srgbClr val="0000FF"/>
                          </a:solidFill>
                          <a:effectLst/>
                          <a:latin typeface="+mn-lt"/>
                          <a:ea typeface="Times New Roman" panose="02020603050405020304" pitchFamily="18" charset="0"/>
                        </a:rPr>
                        <a:t>N</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00"/>
                    </a:solidFill>
                  </a:tcPr>
                </a:tc>
                <a:tc>
                  <a:txBody>
                    <a:bodyPr/>
                    <a:lstStyle/>
                    <a:p>
                      <a:pPr>
                        <a:spcAft>
                          <a:spcPts val="0"/>
                        </a:spcAft>
                      </a:pPr>
                      <a:r>
                        <a:rPr lang="es-ES" sz="1600" b="1" dirty="0">
                          <a:solidFill>
                            <a:srgbClr val="FF0000"/>
                          </a:solidFill>
                          <a:effectLst/>
                          <a:latin typeface="+mn-lt"/>
                        </a:rPr>
                        <a:t>Subvenciones a la explotación (740)</a:t>
                      </a:r>
                      <a:r>
                        <a:rPr lang="es-ES" sz="1600" b="1" dirty="0">
                          <a:solidFill>
                            <a:srgbClr val="0000FF"/>
                          </a:solidFill>
                          <a:effectLst/>
                          <a:latin typeface="+mn-lt"/>
                        </a:rPr>
                        <a:t> </a:t>
                      </a:r>
                      <a:r>
                        <a:rPr lang="es-ES_tradnl" sz="1600" b="1" dirty="0" smtClean="0">
                          <a:solidFill>
                            <a:srgbClr val="0000CC"/>
                          </a:solidFill>
                          <a:effectLst/>
                          <a:latin typeface="+mn-lt"/>
                        </a:rPr>
                        <a:t>[Ingreso]</a:t>
                      </a:r>
                      <a:endParaRPr lang="es-ES" sz="1600" b="1" dirty="0">
                        <a:solidFill>
                          <a:srgbClr val="0000CC"/>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66"/>
                    </a:solidFill>
                  </a:tcPr>
                </a:tc>
                <a:tc>
                  <a:txBody>
                    <a:bodyPr/>
                    <a:lstStyle/>
                    <a:p>
                      <a:pPr algn="ctr">
                        <a:spcAft>
                          <a:spcPts val="0"/>
                        </a:spcAft>
                      </a:pPr>
                      <a:r>
                        <a:rPr lang="es-ES_tradnl" sz="1600" b="1" dirty="0">
                          <a:solidFill>
                            <a:srgbClr val="0000FF"/>
                          </a:solidFill>
                          <a:effectLst/>
                          <a:latin typeface="+mn-lt"/>
                        </a:rPr>
                        <a:t>10.000</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tcPr>
                </a:tc>
                <a:tc>
                  <a:txBody>
                    <a:bodyPr/>
                    <a:lstStyle/>
                    <a:p>
                      <a:pPr algn="ctr">
                        <a:spcAft>
                          <a:spcPts val="0"/>
                        </a:spcAft>
                      </a:pPr>
                      <a:r>
                        <a:rPr lang="es-ES_tradnl" sz="1600" b="1" dirty="0">
                          <a:solidFill>
                            <a:srgbClr val="0000FF"/>
                          </a:solidFill>
                          <a:effectLst/>
                          <a:latin typeface="+mn-lt"/>
                        </a:rPr>
                        <a:t>10.000</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tcPr>
                </a:tc>
                <a:tc>
                  <a:txBody>
                    <a:bodyPr/>
                    <a:lstStyle/>
                    <a:p>
                      <a:pPr algn="ctr">
                        <a:spcAft>
                          <a:spcPts val="0"/>
                        </a:spcAft>
                      </a:pPr>
                      <a:r>
                        <a:rPr lang="es-ES_tradnl" sz="1600" b="1" dirty="0">
                          <a:solidFill>
                            <a:srgbClr val="0000FF"/>
                          </a:solidFill>
                          <a:effectLst/>
                          <a:latin typeface="+mn-lt"/>
                        </a:rPr>
                        <a:t>0</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66"/>
                    </a:solidFill>
                  </a:tcPr>
                </a:tc>
                <a:tc>
                  <a:txBody>
                    <a:bodyPr/>
                    <a:lstStyle/>
                    <a:p>
                      <a:pPr algn="ctr">
                        <a:spcAft>
                          <a:spcPts val="0"/>
                        </a:spcAft>
                      </a:pPr>
                      <a:r>
                        <a:rPr lang="es-ES_tradnl" sz="1600" dirty="0">
                          <a:solidFill>
                            <a:srgbClr val="0000FF"/>
                          </a:solidFill>
                          <a:effectLst/>
                          <a:latin typeface="+mn-lt"/>
                        </a:rPr>
                        <a:t>10.3, 120 y 131</a:t>
                      </a:r>
                      <a:endParaRPr lang="es-ES" sz="1600"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tcPr>
                </a:tc>
                <a:extLst>
                  <a:ext uri="{0D108BD9-81ED-4DB2-BD59-A6C34878D82A}">
                    <a16:rowId xmlns="" xmlns:a16="http://schemas.microsoft.com/office/drawing/2014/main" val="577292270"/>
                  </a:ext>
                </a:extLst>
              </a:tr>
            </a:tbl>
          </a:graphicData>
        </a:graphic>
      </p:graphicFrame>
      <p:graphicFrame>
        <p:nvGraphicFramePr>
          <p:cNvPr id="8" name="Tabla 7"/>
          <p:cNvGraphicFramePr>
            <a:graphicFrameLocks noGrp="1"/>
          </p:cNvGraphicFramePr>
          <p:nvPr>
            <p:extLst>
              <p:ext uri="{D42A27DB-BD31-4B8C-83A1-F6EECF244321}">
                <p14:modId xmlns="" xmlns:p14="http://schemas.microsoft.com/office/powerpoint/2010/main" val="301845304"/>
              </p:ext>
            </p:extLst>
          </p:nvPr>
        </p:nvGraphicFramePr>
        <p:xfrm>
          <a:off x="275705" y="2438400"/>
          <a:ext cx="9372600" cy="1066800"/>
        </p:xfrm>
        <a:graphic>
          <a:graphicData uri="http://schemas.openxmlformats.org/drawingml/2006/table">
            <a:tbl>
              <a:tblPr firstRow="1" firstCol="1" lastRow="1" lastCol="1" bandRow="1" bandCol="1">
                <a:tableStyleId>{5C22544A-7EE6-4342-B048-85BDC9FD1C3A}</a:tableStyleId>
              </a:tblPr>
              <a:tblGrid>
                <a:gridCol w="9372600">
                  <a:extLst>
                    <a:ext uri="{9D8B030D-6E8A-4147-A177-3AD203B41FA5}">
                      <a16:colId xmlns="" xmlns:a16="http://schemas.microsoft.com/office/drawing/2014/main" val="1981215788"/>
                    </a:ext>
                  </a:extLst>
                </a:gridCol>
              </a:tblGrid>
              <a:tr h="1066800">
                <a:tc>
                  <a:txBody>
                    <a:bodyPr/>
                    <a:lstStyle/>
                    <a:p>
                      <a:pPr algn="ctr">
                        <a:spcAft>
                          <a:spcPts val="0"/>
                        </a:spcAft>
                        <a:tabLst>
                          <a:tab pos="2700020" algn="ctr"/>
                          <a:tab pos="5400040" algn="r"/>
                          <a:tab pos="449580" algn="l"/>
                        </a:tabLst>
                      </a:pPr>
                      <a:r>
                        <a:rPr lang="es-ES" sz="1600" u="sng" dirty="0" smtClean="0">
                          <a:solidFill>
                            <a:srgbClr val="FFFF00"/>
                          </a:solidFill>
                          <a:effectLst/>
                        </a:rPr>
                        <a:t>EJEMPLO:</a:t>
                      </a:r>
                    </a:p>
                    <a:p>
                      <a:pPr marL="342900" indent="-342900">
                        <a:spcAft>
                          <a:spcPts val="0"/>
                        </a:spcAft>
                        <a:buFont typeface="Wingdings" panose="05000000000000000000" pitchFamily="2" charset="2"/>
                        <a:buChar char="v"/>
                        <a:tabLst>
                          <a:tab pos="2700020" algn="ctr"/>
                          <a:tab pos="5400040" algn="r"/>
                          <a:tab pos="449580" algn="l"/>
                        </a:tabLst>
                      </a:pPr>
                      <a:r>
                        <a:rPr lang="es-ES" sz="1600" u="sng" dirty="0" smtClean="0">
                          <a:solidFill>
                            <a:srgbClr val="FFFF00"/>
                          </a:solidFill>
                          <a:effectLst/>
                        </a:rPr>
                        <a:t>Le </a:t>
                      </a:r>
                      <a:r>
                        <a:rPr lang="es-ES" sz="1600" u="sng" dirty="0">
                          <a:solidFill>
                            <a:srgbClr val="FFFF00"/>
                          </a:solidFill>
                          <a:effectLst/>
                        </a:rPr>
                        <a:t>conceden</a:t>
                      </a:r>
                      <a:r>
                        <a:rPr lang="es-ES" sz="1600" dirty="0">
                          <a:effectLst/>
                        </a:rPr>
                        <a:t> una subvención pública el </a:t>
                      </a:r>
                      <a:r>
                        <a:rPr lang="es-ES" sz="1600" dirty="0" smtClean="0">
                          <a:effectLst/>
                        </a:rPr>
                        <a:t>1-12-N</a:t>
                      </a:r>
                      <a:r>
                        <a:rPr lang="es-ES" sz="1600" dirty="0">
                          <a:effectLst/>
                        </a:rPr>
                        <a:t>,  de 10.000 €,  para compensar un déficit de explotación del ejercicio en curso N. </a:t>
                      </a:r>
                      <a:endParaRPr lang="es-ES" sz="1600" dirty="0" smtClean="0">
                        <a:effectLst/>
                      </a:endParaRPr>
                    </a:p>
                    <a:p>
                      <a:pPr marL="342900" indent="-342900">
                        <a:spcAft>
                          <a:spcPts val="0"/>
                        </a:spcAft>
                        <a:buFont typeface="Wingdings" panose="05000000000000000000" pitchFamily="2" charset="2"/>
                        <a:buChar char="v"/>
                        <a:tabLst>
                          <a:tab pos="2700020" algn="ctr"/>
                          <a:tab pos="5400040" algn="r"/>
                          <a:tab pos="449580" algn="l"/>
                        </a:tabLst>
                      </a:pPr>
                      <a:r>
                        <a:rPr lang="es-ES" sz="1600" u="sng" dirty="0" smtClean="0">
                          <a:solidFill>
                            <a:srgbClr val="FFFF00"/>
                          </a:solidFill>
                          <a:effectLst/>
                        </a:rPr>
                        <a:t>Cobra</a:t>
                      </a:r>
                      <a:r>
                        <a:rPr lang="es-ES" sz="1600" dirty="0" smtClean="0">
                          <a:effectLst/>
                        </a:rPr>
                        <a:t> </a:t>
                      </a:r>
                      <a:r>
                        <a:rPr lang="es-ES" sz="1600" dirty="0">
                          <a:effectLst/>
                        </a:rPr>
                        <a:t>la subvención el </a:t>
                      </a:r>
                      <a:r>
                        <a:rPr lang="es-ES" sz="1600" dirty="0" smtClean="0">
                          <a:effectLst/>
                        </a:rPr>
                        <a:t>1-3-N+1. </a:t>
                      </a:r>
                      <a:endParaRPr lang="es-ES" sz="1600" dirty="0">
                        <a:effectLst/>
                        <a:latin typeface="Times New Roman" panose="02020603050405020304" pitchFamily="18" charset="0"/>
                        <a:ea typeface="Times New Roman" panose="02020603050405020304" pitchFamily="18" charset="0"/>
                      </a:endParaRPr>
                    </a:p>
                  </a:txBody>
                  <a:tcPr marL="68580" marR="68580" marT="0" marB="0">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400802751"/>
                  </a:ext>
                </a:extLst>
              </a:tr>
            </a:tbl>
          </a:graphicData>
        </a:graphic>
      </p:graphicFrame>
      <p:graphicFrame>
        <p:nvGraphicFramePr>
          <p:cNvPr id="9" name="Tabla 8"/>
          <p:cNvGraphicFramePr>
            <a:graphicFrameLocks noGrp="1"/>
          </p:cNvGraphicFramePr>
          <p:nvPr>
            <p:extLst>
              <p:ext uri="{D42A27DB-BD31-4B8C-83A1-F6EECF244321}">
                <p14:modId xmlns="" xmlns:p14="http://schemas.microsoft.com/office/powerpoint/2010/main" val="381991960"/>
              </p:ext>
            </p:extLst>
          </p:nvPr>
        </p:nvGraphicFramePr>
        <p:xfrm>
          <a:off x="152400" y="3962400"/>
          <a:ext cx="9677400" cy="762000"/>
        </p:xfrm>
        <a:graphic>
          <a:graphicData uri="http://schemas.openxmlformats.org/drawingml/2006/table">
            <a:tbl>
              <a:tblPr>
                <a:tableStyleId>{5C22544A-7EE6-4342-B048-85BDC9FD1C3A}</a:tableStyleId>
              </a:tblPr>
              <a:tblGrid>
                <a:gridCol w="1227513">
                  <a:extLst>
                    <a:ext uri="{9D8B030D-6E8A-4147-A177-3AD203B41FA5}">
                      <a16:colId xmlns="" xmlns:a16="http://schemas.microsoft.com/office/drawing/2014/main" val="291050514"/>
                    </a:ext>
                  </a:extLst>
                </a:gridCol>
                <a:gridCol w="2866772">
                  <a:extLst>
                    <a:ext uri="{9D8B030D-6E8A-4147-A177-3AD203B41FA5}">
                      <a16:colId xmlns="" xmlns:a16="http://schemas.microsoft.com/office/drawing/2014/main" val="592297006"/>
                    </a:ext>
                  </a:extLst>
                </a:gridCol>
                <a:gridCol w="1090053">
                  <a:extLst>
                    <a:ext uri="{9D8B030D-6E8A-4147-A177-3AD203B41FA5}">
                      <a16:colId xmlns="" xmlns:a16="http://schemas.microsoft.com/office/drawing/2014/main" val="578908579"/>
                    </a:ext>
                  </a:extLst>
                </a:gridCol>
                <a:gridCol w="3252370">
                  <a:extLst>
                    <a:ext uri="{9D8B030D-6E8A-4147-A177-3AD203B41FA5}">
                      <a16:colId xmlns="" xmlns:a16="http://schemas.microsoft.com/office/drawing/2014/main" val="3203585323"/>
                    </a:ext>
                  </a:extLst>
                </a:gridCol>
                <a:gridCol w="1240692">
                  <a:extLst>
                    <a:ext uri="{9D8B030D-6E8A-4147-A177-3AD203B41FA5}">
                      <a16:colId xmlns="" xmlns:a16="http://schemas.microsoft.com/office/drawing/2014/main" val="780346863"/>
                    </a:ext>
                  </a:extLst>
                </a:gridCol>
              </a:tblGrid>
              <a:tr h="0">
                <a:tc>
                  <a:txBody>
                    <a:bodyPr/>
                    <a:lstStyle/>
                    <a:p>
                      <a:pPr algn="just">
                        <a:lnSpc>
                          <a:spcPts val="1800"/>
                        </a:lnSpc>
                        <a:spcAft>
                          <a:spcPts val="0"/>
                        </a:spcAft>
                      </a:pPr>
                      <a:r>
                        <a:rPr lang="es-ES" sz="1200" dirty="0">
                          <a:effectLst/>
                        </a:rPr>
                        <a:t> </a:t>
                      </a:r>
                      <a:endParaRPr lang="es-ES" sz="12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2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FF"/>
                          </a:solidFill>
                          <a:effectLst/>
                        </a:rPr>
                        <a:t>1-12-N</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2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200">
                          <a:effectLst/>
                        </a:rPr>
                        <a:t> </a:t>
                      </a:r>
                      <a:endParaRPr lang="es-ES" sz="120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074740966"/>
                  </a:ext>
                </a:extLst>
              </a:tr>
              <a:tr h="533400">
                <a:tc>
                  <a:txBody>
                    <a:bodyPr/>
                    <a:lstStyle/>
                    <a:p>
                      <a:pPr algn="ctr">
                        <a:lnSpc>
                          <a:spcPts val="1800"/>
                        </a:lnSpc>
                        <a:spcAft>
                          <a:spcPts val="0"/>
                        </a:spcAft>
                      </a:pPr>
                      <a:r>
                        <a:rPr lang="es-ES" sz="1400" dirty="0">
                          <a:solidFill>
                            <a:srgbClr val="0000FF"/>
                          </a:solidFill>
                          <a:effectLst/>
                        </a:rPr>
                        <a:t>10.000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dirty="0">
                          <a:solidFill>
                            <a:srgbClr val="0000FF"/>
                          </a:solidFill>
                          <a:effectLst/>
                        </a:rPr>
                        <a:t>Hª </a:t>
                      </a:r>
                      <a:r>
                        <a:rPr lang="es-ES" sz="1400" dirty="0" err="1">
                          <a:solidFill>
                            <a:srgbClr val="0000FF"/>
                          </a:solidFill>
                          <a:effectLst/>
                        </a:rPr>
                        <a:t>Pª</a:t>
                      </a:r>
                      <a:r>
                        <a:rPr lang="es-ES" sz="1400" dirty="0">
                          <a:solidFill>
                            <a:srgbClr val="0000FF"/>
                          </a:solidFill>
                          <a:effectLst/>
                        </a:rPr>
                        <a:t>  deudora por subvenciones concedidas (4708)</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dirty="0">
                          <a:solidFill>
                            <a:srgbClr val="0000FF"/>
                          </a:solidFill>
                          <a:effectLst/>
                        </a:rPr>
                        <a:t>       a/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 </a:t>
                      </a:r>
                    </a:p>
                    <a:p>
                      <a:pPr>
                        <a:lnSpc>
                          <a:spcPts val="1800"/>
                        </a:lnSpc>
                        <a:spcAft>
                          <a:spcPts val="0"/>
                        </a:spcAft>
                      </a:pPr>
                      <a:r>
                        <a:rPr lang="es-ES" sz="1400" b="1" dirty="0">
                          <a:solidFill>
                            <a:srgbClr val="FF0000"/>
                          </a:solidFill>
                          <a:effectLst/>
                        </a:rPr>
                        <a:t>Subvenciones a la explotación (740) </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 </a:t>
                      </a:r>
                    </a:p>
                    <a:p>
                      <a:pPr algn="ctr">
                        <a:lnSpc>
                          <a:spcPts val="1800"/>
                        </a:lnSpc>
                        <a:spcAft>
                          <a:spcPts val="0"/>
                        </a:spcAft>
                      </a:pPr>
                      <a:r>
                        <a:rPr lang="es-ES" sz="1400" b="1" dirty="0">
                          <a:solidFill>
                            <a:srgbClr val="FF0000"/>
                          </a:solidFill>
                          <a:effectLst/>
                        </a:rPr>
                        <a:t>10.000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21822014"/>
                  </a:ext>
                </a:extLst>
              </a:tr>
            </a:tbl>
          </a:graphicData>
        </a:graphic>
      </p:graphicFrame>
      <p:sp>
        <p:nvSpPr>
          <p:cNvPr id="10" name="Rectángulo 9"/>
          <p:cNvSpPr/>
          <p:nvPr/>
        </p:nvSpPr>
        <p:spPr>
          <a:xfrm>
            <a:off x="3137627" y="3581400"/>
            <a:ext cx="4365298" cy="369332"/>
          </a:xfrm>
          <a:prstGeom prst="rect">
            <a:avLst/>
          </a:prstGeom>
        </p:spPr>
        <p:txBody>
          <a:bodyPr wrap="none">
            <a:spAutoFit/>
          </a:bodyPr>
          <a:lstStyle/>
          <a:p>
            <a:r>
              <a:rPr lang="es-ES" sz="1800" u="sng" dirty="0">
                <a:solidFill>
                  <a:srgbClr val="FFFF00"/>
                </a:solidFill>
                <a:latin typeface="Arial" panose="020B0604020202020204" pitchFamily="34" charset="0"/>
                <a:ea typeface="Times New Roman" panose="02020603050405020304" pitchFamily="18" charset="0"/>
              </a:rPr>
              <a:t>Concesión de la </a:t>
            </a:r>
            <a:r>
              <a:rPr lang="es-ES" sz="1800" u="sng" dirty="0" smtClean="0">
                <a:solidFill>
                  <a:srgbClr val="FFFF00"/>
                </a:solidFill>
                <a:latin typeface="Arial" panose="020B0604020202020204" pitchFamily="34" charset="0"/>
                <a:ea typeface="Times New Roman" panose="02020603050405020304" pitchFamily="18" charset="0"/>
              </a:rPr>
              <a:t>subvención el 1/12/N:</a:t>
            </a:r>
            <a:endParaRPr lang="es-ES" sz="1800" u="sng" dirty="0">
              <a:solidFill>
                <a:srgbClr val="FFFF00"/>
              </a:solidFill>
            </a:endParaRPr>
          </a:p>
        </p:txBody>
      </p:sp>
      <p:graphicFrame>
        <p:nvGraphicFramePr>
          <p:cNvPr id="14" name="Tabla 13"/>
          <p:cNvGraphicFramePr>
            <a:graphicFrameLocks noGrp="1"/>
          </p:cNvGraphicFramePr>
          <p:nvPr>
            <p:extLst>
              <p:ext uri="{D42A27DB-BD31-4B8C-83A1-F6EECF244321}">
                <p14:modId xmlns="" xmlns:p14="http://schemas.microsoft.com/office/powerpoint/2010/main" val="2056823201"/>
              </p:ext>
            </p:extLst>
          </p:nvPr>
        </p:nvGraphicFramePr>
        <p:xfrm>
          <a:off x="228600" y="762000"/>
          <a:ext cx="9601200" cy="762000"/>
        </p:xfrm>
        <a:graphic>
          <a:graphicData uri="http://schemas.openxmlformats.org/drawingml/2006/table">
            <a:tbl>
              <a:tblPr firstRow="1" firstCol="1" lastRow="1" lastCol="1" bandRow="1" bandCol="1">
                <a:tableStyleId>{5C22544A-7EE6-4342-B048-85BDC9FD1C3A}</a:tableStyleId>
              </a:tblPr>
              <a:tblGrid>
                <a:gridCol w="9601200">
                  <a:extLst>
                    <a:ext uri="{9D8B030D-6E8A-4147-A177-3AD203B41FA5}">
                      <a16:colId xmlns="" xmlns:a16="http://schemas.microsoft.com/office/drawing/2014/main" val="1978085034"/>
                    </a:ext>
                  </a:extLst>
                </a:gridCol>
              </a:tblGrid>
              <a:tr h="762000">
                <a:tc>
                  <a:txBody>
                    <a:bodyPr/>
                    <a:lstStyle/>
                    <a:p>
                      <a:pPr marL="342900" lvl="0" indent="-342900">
                        <a:lnSpc>
                          <a:spcPts val="1800"/>
                        </a:lnSpc>
                        <a:spcBef>
                          <a:spcPts val="0"/>
                        </a:spcBef>
                        <a:spcAft>
                          <a:spcPts val="0"/>
                        </a:spcAft>
                        <a:buClr>
                          <a:srgbClr val="0000FF"/>
                        </a:buClr>
                        <a:buFont typeface="Wingdings" panose="05000000000000000000" pitchFamily="2" charset="2"/>
                        <a:buChar char=""/>
                        <a:tabLst>
                          <a:tab pos="457200" algn="l"/>
                          <a:tab pos="2330450" algn="l"/>
                        </a:tabLst>
                      </a:pPr>
                      <a:r>
                        <a:rPr lang="es-ES" sz="1600" b="0" dirty="0" smtClean="0">
                          <a:solidFill>
                            <a:srgbClr val="0000CC"/>
                          </a:solidFill>
                          <a:latin typeface="+mn-lt"/>
                          <a:ea typeface="Times New Roman" panose="02020603050405020304" pitchFamily="18" charset="0"/>
                        </a:rPr>
                        <a:t>Se conceden para </a:t>
                      </a:r>
                      <a:r>
                        <a:rPr lang="es-ES" sz="1600" b="0" u="sng" dirty="0" smtClean="0">
                          <a:solidFill>
                            <a:srgbClr val="0000CC"/>
                          </a:solidFill>
                          <a:latin typeface="+mn-lt"/>
                          <a:ea typeface="Times New Roman" panose="02020603050405020304" pitchFamily="18" charset="0"/>
                        </a:rPr>
                        <a:t>asegurar una rentabilidad mínima </a:t>
                      </a:r>
                    </a:p>
                    <a:p>
                      <a:pPr marL="342900" lvl="0" indent="-342900">
                        <a:lnSpc>
                          <a:spcPts val="1800"/>
                        </a:lnSpc>
                        <a:spcBef>
                          <a:spcPts val="0"/>
                        </a:spcBef>
                        <a:spcAft>
                          <a:spcPts val="0"/>
                        </a:spcAft>
                        <a:buClr>
                          <a:srgbClr val="0000FF"/>
                        </a:buClr>
                        <a:buFont typeface="Wingdings" panose="05000000000000000000" pitchFamily="2" charset="2"/>
                        <a:buChar char=""/>
                        <a:tabLst>
                          <a:tab pos="457200" algn="l"/>
                          <a:tab pos="2330450" algn="l"/>
                        </a:tabLst>
                      </a:pPr>
                      <a:r>
                        <a:rPr lang="es-ES" sz="1600" b="0" u="sng" dirty="0" smtClean="0">
                          <a:solidFill>
                            <a:srgbClr val="0000CC"/>
                          </a:solidFill>
                          <a:latin typeface="+mn-lt"/>
                          <a:ea typeface="Times New Roman" panose="02020603050405020304" pitchFamily="18" charset="0"/>
                        </a:rPr>
                        <a:t>compensar déficit de explotación</a:t>
                      </a:r>
                      <a:r>
                        <a:rPr lang="es-ES" sz="1600" b="0" dirty="0" smtClean="0">
                          <a:solidFill>
                            <a:srgbClr val="0000CC"/>
                          </a:solidFill>
                          <a:latin typeface="+mn-lt"/>
                          <a:ea typeface="Times New Roman" panose="02020603050405020304" pitchFamily="18" charset="0"/>
                        </a:rPr>
                        <a:t> (salvo que sean de ejercicios futuros, en ese caso en el futuro)</a:t>
                      </a:r>
                    </a:p>
                    <a:p>
                      <a:pPr marL="342900" lvl="0" indent="-342900">
                        <a:lnSpc>
                          <a:spcPts val="1800"/>
                        </a:lnSpc>
                        <a:spcBef>
                          <a:spcPts val="0"/>
                        </a:spcBef>
                        <a:spcAft>
                          <a:spcPts val="0"/>
                        </a:spcAft>
                        <a:buClr>
                          <a:srgbClr val="0000FF"/>
                        </a:buClr>
                        <a:buFont typeface="Wingdings" panose="05000000000000000000" pitchFamily="2" charset="2"/>
                        <a:buChar char=""/>
                        <a:tabLst>
                          <a:tab pos="457200" algn="l"/>
                          <a:tab pos="2330450" algn="l"/>
                        </a:tabLst>
                      </a:pPr>
                      <a:r>
                        <a:rPr lang="es-ES" sz="1600" b="0" dirty="0" smtClean="0">
                          <a:solidFill>
                            <a:srgbClr val="0000CC"/>
                          </a:solidFill>
                          <a:latin typeface="+mn-lt"/>
                          <a:ea typeface="Times New Roman" panose="02020603050405020304" pitchFamily="18" charset="0"/>
                        </a:rPr>
                        <a:t>Para financiar </a:t>
                      </a:r>
                      <a:r>
                        <a:rPr lang="es-ES" sz="1600" b="0" u="sng" dirty="0" smtClean="0">
                          <a:solidFill>
                            <a:srgbClr val="0000CC"/>
                          </a:solidFill>
                          <a:latin typeface="+mn-lt"/>
                          <a:ea typeface="Times New Roman" panose="02020603050405020304" pitchFamily="18" charset="0"/>
                        </a:rPr>
                        <a:t>gastos específicos</a:t>
                      </a:r>
                      <a:r>
                        <a:rPr lang="es-ES" sz="1600" b="0" dirty="0" smtClean="0">
                          <a:solidFill>
                            <a:srgbClr val="0000CC"/>
                          </a:solidFill>
                          <a:latin typeface="+mn-lt"/>
                          <a:ea typeface="Times New Roman" panose="02020603050405020304" pitchFamily="18" charset="0"/>
                        </a:rPr>
                        <a:t>.</a:t>
                      </a:r>
                      <a:endParaRPr lang="es-ES" sz="1600" b="0" dirty="0">
                        <a:solidFill>
                          <a:srgbClr val="0000CC"/>
                        </a:solidFill>
                        <a:effectLst/>
                        <a:latin typeface="+mn-lt"/>
                        <a:ea typeface="Times New Roman" panose="02020603050405020304" pitchFamily="18" charset="0"/>
                      </a:endParaRPr>
                    </a:p>
                  </a:txBody>
                  <a:tcPr marL="68580" marR="6858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831080214"/>
                  </a:ext>
                </a:extLst>
              </a:tr>
            </a:tbl>
          </a:graphicData>
        </a:graphic>
      </p:graphicFrame>
    </p:spTree>
    <p:extLst>
      <p:ext uri="{BB962C8B-B14F-4D97-AF65-F5344CB8AC3E}">
        <p14:creationId xmlns="" xmlns:p14="http://schemas.microsoft.com/office/powerpoint/2010/main" val="3054150942"/>
      </p:ext>
    </p:extLst>
  </p:cSld>
  <p:clrMapOvr>
    <a:masterClrMapping/>
  </p:clrMapOvr>
  <p:transition advClick="0" advTm="0"/>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useBgFill="1">
        <p:nvSpPr>
          <p:cNvPr id="5122" name="Rectangle 3"/>
          <p:cNvSpPr>
            <a:spLocks noChangeArrowheads="1"/>
          </p:cNvSpPr>
          <p:nvPr/>
        </p:nvSpPr>
        <p:spPr bwMode="auto">
          <a:xfrm>
            <a:off x="337745" y="104001"/>
            <a:ext cx="8425255" cy="276999"/>
          </a:xfrm>
          <a:prstGeom prst="rect">
            <a:avLst/>
          </a:prstGeom>
          <a:ln w="9525">
            <a:noFill/>
            <a:miter lim="800000"/>
            <a:headEnd/>
            <a:tailEnd/>
          </a:ln>
        </p:spPr>
        <p:txBody>
          <a:bodyPr wrap="none" lIns="0" tIns="0" rIns="0" bIns="0">
            <a:spAutoFit/>
          </a:bodyPr>
          <a:lstStyle/>
          <a:p>
            <a:r>
              <a:rPr lang="es-ES_tradnl" sz="1800" u="sng" dirty="0">
                <a:solidFill>
                  <a:srgbClr val="F63100"/>
                </a:solidFill>
                <a:latin typeface="+mn-lt"/>
              </a:rPr>
              <a:t>SISTEMAS DE ESTIMACIÓN DE RENTAS PARA ACTIVIDADES ECONÓMICAS</a:t>
            </a:r>
            <a:endParaRPr lang="es-ES_tradnl" sz="1800" u="sng" dirty="0">
              <a:solidFill>
                <a:srgbClr val="FF3300"/>
              </a:solidFill>
              <a:latin typeface="+mn-lt"/>
            </a:endParaRPr>
          </a:p>
        </p:txBody>
      </p:sp>
      <p:sp>
        <p:nvSpPr>
          <p:cNvPr id="5123" name="Rectangle 13"/>
          <p:cNvSpPr>
            <a:spLocks noChangeArrowheads="1"/>
          </p:cNvSpPr>
          <p:nvPr/>
        </p:nvSpPr>
        <p:spPr bwMode="auto">
          <a:xfrm>
            <a:off x="4953000" y="674688"/>
            <a:ext cx="1772921" cy="184666"/>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200">
                <a:solidFill>
                  <a:srgbClr val="000000"/>
                </a:solidFill>
                <a:latin typeface="+mn-lt"/>
              </a:rPr>
              <a:t>   </a:t>
            </a:r>
            <a:r>
              <a:rPr lang="es-ES_tradnl" sz="1100">
                <a:solidFill>
                  <a:srgbClr val="F63100"/>
                </a:solidFill>
                <a:latin typeface="+mn-lt"/>
              </a:rPr>
              <a:t>Utilización obligatoria :</a:t>
            </a:r>
          </a:p>
        </p:txBody>
      </p:sp>
      <p:sp>
        <p:nvSpPr>
          <p:cNvPr id="5124" name="Rectangle 19"/>
          <p:cNvSpPr>
            <a:spLocks noChangeArrowheads="1"/>
          </p:cNvSpPr>
          <p:nvPr/>
        </p:nvSpPr>
        <p:spPr bwMode="auto">
          <a:xfrm>
            <a:off x="3562351" y="939801"/>
            <a:ext cx="620363" cy="169277"/>
          </a:xfrm>
          <a:prstGeom prst="rect">
            <a:avLst/>
          </a:prstGeom>
          <a:noFill/>
          <a:ln w="9525">
            <a:noFill/>
            <a:miter lim="800000"/>
            <a:headEnd/>
            <a:tailEnd/>
          </a:ln>
        </p:spPr>
        <p:txBody>
          <a:bodyPr wrap="none" lIns="0" tIns="0" rIns="0" bIns="0">
            <a:spAutoFit/>
          </a:bodyPr>
          <a:lstStyle/>
          <a:p>
            <a:r>
              <a:rPr lang="es-ES_tradnl" sz="1100" u="sng">
                <a:solidFill>
                  <a:srgbClr val="993300"/>
                </a:solidFill>
                <a:latin typeface="+mn-lt"/>
              </a:rPr>
              <a:t>NORMAL</a:t>
            </a:r>
          </a:p>
        </p:txBody>
      </p:sp>
      <p:sp>
        <p:nvSpPr>
          <p:cNvPr id="5125" name="Rectangle 20"/>
          <p:cNvSpPr>
            <a:spLocks noChangeArrowheads="1"/>
          </p:cNvSpPr>
          <p:nvPr/>
        </p:nvSpPr>
        <p:spPr bwMode="auto">
          <a:xfrm>
            <a:off x="3652838" y="1265239"/>
            <a:ext cx="687689"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art.</a:t>
            </a:r>
            <a:r>
              <a:rPr lang="es-ES_tradnl" sz="1000">
                <a:solidFill>
                  <a:srgbClr val="000000"/>
                </a:solidFill>
                <a:latin typeface="+mn-lt"/>
              </a:rPr>
              <a:t>  </a:t>
            </a:r>
            <a:r>
              <a:rPr lang="es-ES_tradnl" sz="1100">
                <a:solidFill>
                  <a:srgbClr val="000000"/>
                </a:solidFill>
                <a:latin typeface="+mn-lt"/>
              </a:rPr>
              <a:t>30.1 L</a:t>
            </a:r>
            <a:endParaRPr lang="es-ES_tradnl" sz="1100">
              <a:latin typeface="+mn-lt"/>
            </a:endParaRPr>
          </a:p>
        </p:txBody>
      </p:sp>
      <p:sp>
        <p:nvSpPr>
          <p:cNvPr id="5126" name="Rectangle 31"/>
          <p:cNvSpPr>
            <a:spLocks noChangeArrowheads="1"/>
          </p:cNvSpPr>
          <p:nvPr/>
        </p:nvSpPr>
        <p:spPr bwMode="auto">
          <a:xfrm>
            <a:off x="3652839" y="1497014"/>
            <a:ext cx="703719"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art.</a:t>
            </a:r>
            <a:r>
              <a:rPr lang="es-ES_tradnl" sz="1000">
                <a:solidFill>
                  <a:srgbClr val="000000"/>
                </a:solidFill>
                <a:latin typeface="+mn-lt"/>
              </a:rPr>
              <a:t>  </a:t>
            </a:r>
            <a:r>
              <a:rPr lang="es-ES_tradnl" sz="1100">
                <a:solidFill>
                  <a:srgbClr val="000000"/>
                </a:solidFill>
                <a:latin typeface="+mn-lt"/>
              </a:rPr>
              <a:t>29.3 R</a:t>
            </a:r>
            <a:endParaRPr lang="es-ES_tradnl" sz="1100">
              <a:latin typeface="+mn-lt"/>
            </a:endParaRPr>
          </a:p>
        </p:txBody>
      </p:sp>
      <p:grpSp>
        <p:nvGrpSpPr>
          <p:cNvPr id="5127" name="Group 207"/>
          <p:cNvGrpSpPr>
            <a:grpSpLocks/>
          </p:cNvGrpSpPr>
          <p:nvPr/>
        </p:nvGrpSpPr>
        <p:grpSpPr bwMode="auto">
          <a:xfrm>
            <a:off x="5181601" y="931863"/>
            <a:ext cx="4283076" cy="819149"/>
            <a:chOff x="3024" y="599"/>
            <a:chExt cx="2698" cy="516"/>
          </a:xfrm>
        </p:grpSpPr>
        <p:sp>
          <p:nvSpPr>
            <p:cNvPr id="5181" name="Rectangle 21"/>
            <p:cNvSpPr>
              <a:spLocks noChangeArrowheads="1"/>
            </p:cNvSpPr>
            <p:nvPr/>
          </p:nvSpPr>
          <p:spPr bwMode="auto">
            <a:xfrm>
              <a:off x="3024" y="599"/>
              <a:ext cx="2698"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Acts. Empresariales o Profesionales  cuya   "Cifra de Negocios"</a:t>
              </a:r>
              <a:endParaRPr lang="es-ES_tradnl" sz="1100">
                <a:latin typeface="+mn-lt"/>
              </a:endParaRPr>
            </a:p>
          </p:txBody>
        </p:sp>
        <p:sp>
          <p:nvSpPr>
            <p:cNvPr id="5182" name="Rectangle 22"/>
            <p:cNvSpPr>
              <a:spLocks noChangeArrowheads="1"/>
            </p:cNvSpPr>
            <p:nvPr/>
          </p:nvSpPr>
          <p:spPr bwMode="auto">
            <a:xfrm>
              <a:off x="3024" y="720"/>
              <a:ext cx="1719" cy="107"/>
            </a:xfrm>
            <a:prstGeom prst="rect">
              <a:avLst/>
            </a:prstGeom>
            <a:noFill/>
            <a:ln w="9525">
              <a:noFill/>
              <a:miter lim="800000"/>
              <a:headEnd/>
              <a:tailEnd/>
            </a:ln>
          </p:spPr>
          <p:txBody>
            <a:bodyPr wrap="none" lIns="0" tIns="0" rIns="0" bIns="0">
              <a:spAutoFit/>
            </a:bodyPr>
            <a:lstStyle/>
            <a:p>
              <a:r>
                <a:rPr lang="es-ES_tradnl" sz="1100" dirty="0">
                  <a:solidFill>
                    <a:srgbClr val="993300"/>
                  </a:solidFill>
                  <a:latin typeface="+mn-lt"/>
                </a:rPr>
                <a:t>en el año anterior</a:t>
              </a:r>
              <a:r>
                <a:rPr lang="es-ES_tradnl" sz="1100" dirty="0">
                  <a:solidFill>
                    <a:srgbClr val="000000"/>
                  </a:solidFill>
                  <a:latin typeface="+mn-lt"/>
                </a:rPr>
                <a:t>   </a:t>
              </a:r>
              <a:r>
                <a:rPr lang="es-ES_tradnl" sz="1100" u="sng" dirty="0">
                  <a:solidFill>
                    <a:srgbClr val="FF0066"/>
                  </a:solidFill>
                  <a:latin typeface="+mn-lt"/>
                </a:rPr>
                <a:t>supere</a:t>
              </a:r>
              <a:r>
                <a:rPr lang="es-ES_tradnl" sz="1100" dirty="0">
                  <a:solidFill>
                    <a:srgbClr val="FF0066"/>
                  </a:solidFill>
                  <a:latin typeface="+mn-lt"/>
                </a:rPr>
                <a:t>  los  600.000 </a:t>
              </a:r>
              <a:r>
                <a:rPr lang="es-ES_tradnl" sz="1000" dirty="0">
                  <a:solidFill>
                    <a:srgbClr val="FF0066"/>
                  </a:solidFill>
                  <a:latin typeface="+mn-lt"/>
                </a:rPr>
                <a:t>€</a:t>
              </a:r>
              <a:endParaRPr lang="es-ES_tradnl" sz="1100" u="sng" dirty="0">
                <a:solidFill>
                  <a:srgbClr val="FF0066"/>
                </a:solidFill>
                <a:latin typeface="+mn-lt"/>
              </a:endParaRPr>
            </a:p>
          </p:txBody>
        </p:sp>
        <p:sp>
          <p:nvSpPr>
            <p:cNvPr id="5183" name="Rectangle 23"/>
            <p:cNvSpPr>
              <a:spLocks noChangeArrowheads="1"/>
            </p:cNvSpPr>
            <p:nvPr/>
          </p:nvSpPr>
          <p:spPr bwMode="auto">
            <a:xfrm>
              <a:off x="3848" y="720"/>
              <a:ext cx="73"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   </a:t>
              </a:r>
              <a:endParaRPr lang="es-ES_tradnl" sz="1100">
                <a:latin typeface="+mn-lt"/>
              </a:endParaRPr>
            </a:p>
          </p:txBody>
        </p:sp>
        <p:sp>
          <p:nvSpPr>
            <p:cNvPr id="5184" name="Rectangle 25"/>
            <p:cNvSpPr>
              <a:spLocks noChangeArrowheads="1"/>
            </p:cNvSpPr>
            <p:nvPr/>
          </p:nvSpPr>
          <p:spPr bwMode="auto">
            <a:xfrm>
              <a:off x="4208" y="720"/>
              <a:ext cx="48"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  </a:t>
              </a:r>
            </a:p>
          </p:txBody>
        </p:sp>
        <p:sp>
          <p:nvSpPr>
            <p:cNvPr id="5185" name="Rectangle 32"/>
            <p:cNvSpPr>
              <a:spLocks noChangeArrowheads="1"/>
            </p:cNvSpPr>
            <p:nvPr/>
          </p:nvSpPr>
          <p:spPr bwMode="auto">
            <a:xfrm>
              <a:off x="3187" y="887"/>
              <a:ext cx="76" cy="116"/>
            </a:xfrm>
            <a:prstGeom prst="rect">
              <a:avLst/>
            </a:prstGeom>
            <a:noFill/>
            <a:ln w="9525">
              <a:noFill/>
              <a:miter lim="800000"/>
              <a:headEnd/>
              <a:tailEnd/>
            </a:ln>
          </p:spPr>
          <p:txBody>
            <a:bodyPr wrap="none" lIns="0" tIns="0" rIns="0" bIns="0">
              <a:spAutoFit/>
            </a:bodyPr>
            <a:lstStyle/>
            <a:p>
              <a:r>
                <a:rPr lang="es-ES_tradnl" sz="1200">
                  <a:solidFill>
                    <a:srgbClr val="D60093"/>
                  </a:solidFill>
                  <a:latin typeface="+mn-lt"/>
                  <a:sym typeface="Monotype Sorts" charset="2"/>
                </a:rPr>
                <a:t></a:t>
              </a:r>
            </a:p>
          </p:txBody>
        </p:sp>
        <p:sp>
          <p:nvSpPr>
            <p:cNvPr id="5186" name="Rectangle 33"/>
            <p:cNvSpPr>
              <a:spLocks noChangeArrowheads="1"/>
            </p:cNvSpPr>
            <p:nvPr/>
          </p:nvSpPr>
          <p:spPr bwMode="auto">
            <a:xfrm>
              <a:off x="3363" y="887"/>
              <a:ext cx="2183"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Para la aplicación obligatoria se tendrá en cuenta la</a:t>
              </a:r>
              <a:endParaRPr lang="es-ES_tradnl" sz="1100">
                <a:latin typeface="+mn-lt"/>
              </a:endParaRPr>
            </a:p>
          </p:txBody>
        </p:sp>
        <p:sp>
          <p:nvSpPr>
            <p:cNvPr id="5187" name="Rectangle 34"/>
            <p:cNvSpPr>
              <a:spLocks noChangeArrowheads="1"/>
            </p:cNvSpPr>
            <p:nvPr/>
          </p:nvSpPr>
          <p:spPr bwMode="auto">
            <a:xfrm>
              <a:off x="3363" y="1008"/>
              <a:ext cx="2238"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C.d.N.  de  TODAS  las  actividades del contribuyente</a:t>
              </a:r>
              <a:endParaRPr lang="es-ES_tradnl" sz="1100">
                <a:latin typeface="+mn-lt"/>
              </a:endParaRPr>
            </a:p>
          </p:txBody>
        </p:sp>
      </p:grpSp>
      <p:sp>
        <p:nvSpPr>
          <p:cNvPr id="5128" name="Rectangle 46"/>
          <p:cNvSpPr>
            <a:spLocks noChangeArrowheads="1"/>
          </p:cNvSpPr>
          <p:nvPr/>
        </p:nvSpPr>
        <p:spPr bwMode="auto">
          <a:xfrm>
            <a:off x="4953001" y="1951038"/>
            <a:ext cx="1593385" cy="184666"/>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200">
                <a:solidFill>
                  <a:srgbClr val="000000"/>
                </a:solidFill>
                <a:latin typeface="+mn-lt"/>
              </a:rPr>
              <a:t>   </a:t>
            </a:r>
            <a:r>
              <a:rPr lang="es-ES_tradnl" sz="1100">
                <a:solidFill>
                  <a:srgbClr val="F63100"/>
                </a:solidFill>
                <a:latin typeface="+mn-lt"/>
              </a:rPr>
              <a:t>Utilización optativa :</a:t>
            </a:r>
          </a:p>
        </p:txBody>
      </p:sp>
      <p:sp>
        <p:nvSpPr>
          <p:cNvPr id="5129" name="Rectangle 52"/>
          <p:cNvSpPr>
            <a:spLocks noChangeArrowheads="1"/>
          </p:cNvSpPr>
          <p:nvPr/>
        </p:nvSpPr>
        <p:spPr bwMode="auto">
          <a:xfrm>
            <a:off x="688975" y="2425701"/>
            <a:ext cx="997068" cy="169277"/>
          </a:xfrm>
          <a:prstGeom prst="rect">
            <a:avLst/>
          </a:prstGeom>
          <a:noFill/>
          <a:ln w="9525">
            <a:noFill/>
            <a:miter lim="800000"/>
            <a:headEnd/>
            <a:tailEnd/>
          </a:ln>
        </p:spPr>
        <p:txBody>
          <a:bodyPr wrap="none" lIns="0" tIns="0" rIns="0" bIns="0">
            <a:spAutoFit/>
          </a:bodyPr>
          <a:lstStyle/>
          <a:p>
            <a:r>
              <a:rPr lang="es-ES_tradnl" sz="1100" u="sng">
                <a:solidFill>
                  <a:schemeClr val="accent2"/>
                </a:solidFill>
                <a:latin typeface="+mn-lt"/>
              </a:rPr>
              <a:t>SISTEMAS  DE</a:t>
            </a:r>
          </a:p>
        </p:txBody>
      </p:sp>
      <p:sp>
        <p:nvSpPr>
          <p:cNvPr id="5130" name="Rectangle 53"/>
          <p:cNvSpPr>
            <a:spLocks noChangeArrowheads="1"/>
          </p:cNvSpPr>
          <p:nvPr/>
        </p:nvSpPr>
        <p:spPr bwMode="auto">
          <a:xfrm>
            <a:off x="2030413" y="1751014"/>
            <a:ext cx="1021113" cy="169277"/>
          </a:xfrm>
          <a:prstGeom prst="rect">
            <a:avLst/>
          </a:prstGeom>
          <a:noFill/>
          <a:ln w="9525">
            <a:noFill/>
            <a:miter lim="800000"/>
            <a:headEnd/>
            <a:tailEnd/>
          </a:ln>
        </p:spPr>
        <p:txBody>
          <a:bodyPr wrap="none" lIns="0" tIns="0" rIns="0" bIns="0">
            <a:spAutoFit/>
          </a:bodyPr>
          <a:lstStyle/>
          <a:p>
            <a:r>
              <a:rPr lang="es-ES_tradnl" sz="1100" u="sng">
                <a:solidFill>
                  <a:srgbClr val="993300"/>
                </a:solidFill>
                <a:latin typeface="+mn-lt"/>
              </a:rPr>
              <a:t>EST.  DIRECTA</a:t>
            </a:r>
          </a:p>
        </p:txBody>
      </p:sp>
      <p:grpSp>
        <p:nvGrpSpPr>
          <p:cNvPr id="5131" name="Group 208"/>
          <p:cNvGrpSpPr>
            <a:grpSpLocks/>
          </p:cNvGrpSpPr>
          <p:nvPr/>
        </p:nvGrpSpPr>
        <p:grpSpPr bwMode="auto">
          <a:xfrm>
            <a:off x="5181602" y="2212978"/>
            <a:ext cx="4048125" cy="377826"/>
            <a:chOff x="3024" y="1405"/>
            <a:chExt cx="2550" cy="238"/>
          </a:xfrm>
        </p:grpSpPr>
        <p:sp>
          <p:nvSpPr>
            <p:cNvPr id="5179" name="Rectangle 55"/>
            <p:cNvSpPr>
              <a:spLocks noChangeArrowheads="1"/>
            </p:cNvSpPr>
            <p:nvPr/>
          </p:nvSpPr>
          <p:spPr bwMode="auto">
            <a:xfrm>
              <a:off x="3024" y="1405"/>
              <a:ext cx="2495"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Acts. Empresariales o Profesionales  que,  no rebasando el</a:t>
              </a:r>
              <a:endParaRPr lang="es-ES_tradnl" sz="1100">
                <a:latin typeface="+mn-lt"/>
              </a:endParaRPr>
            </a:p>
          </p:txBody>
        </p:sp>
        <p:sp>
          <p:nvSpPr>
            <p:cNvPr id="5180" name="Rectangle 56"/>
            <p:cNvSpPr>
              <a:spLocks noChangeArrowheads="1"/>
            </p:cNvSpPr>
            <p:nvPr/>
          </p:nvSpPr>
          <p:spPr bwMode="auto">
            <a:xfrm>
              <a:off x="3024" y="1536"/>
              <a:ext cx="2550"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límite anterior,   renuncien a Estimación Directa Simplificada</a:t>
              </a:r>
              <a:endParaRPr lang="es-ES_tradnl" sz="1100">
                <a:latin typeface="+mn-lt"/>
              </a:endParaRPr>
            </a:p>
          </p:txBody>
        </p:sp>
      </p:grpSp>
      <p:sp>
        <p:nvSpPr>
          <p:cNvPr id="5132" name="Rectangle 62"/>
          <p:cNvSpPr>
            <a:spLocks noChangeArrowheads="1"/>
          </p:cNvSpPr>
          <p:nvPr/>
        </p:nvSpPr>
        <p:spPr bwMode="auto">
          <a:xfrm>
            <a:off x="688975" y="2692401"/>
            <a:ext cx="886461" cy="169277"/>
          </a:xfrm>
          <a:prstGeom prst="rect">
            <a:avLst/>
          </a:prstGeom>
          <a:noFill/>
          <a:ln w="9525">
            <a:noFill/>
            <a:miter lim="800000"/>
            <a:headEnd/>
            <a:tailEnd/>
          </a:ln>
        </p:spPr>
        <p:txBody>
          <a:bodyPr wrap="none" lIns="0" tIns="0" rIns="0" bIns="0">
            <a:spAutoFit/>
          </a:bodyPr>
          <a:lstStyle/>
          <a:p>
            <a:r>
              <a:rPr lang="es-ES_tradnl" sz="1100" u="sng">
                <a:solidFill>
                  <a:schemeClr val="accent2"/>
                </a:solidFill>
                <a:latin typeface="+mn-lt"/>
              </a:rPr>
              <a:t>ESTIMACIÓN</a:t>
            </a:r>
          </a:p>
        </p:txBody>
      </p:sp>
      <p:sp>
        <p:nvSpPr>
          <p:cNvPr id="5133" name="Rectangle 69"/>
          <p:cNvSpPr>
            <a:spLocks noChangeArrowheads="1"/>
          </p:cNvSpPr>
          <p:nvPr/>
        </p:nvSpPr>
        <p:spPr bwMode="auto">
          <a:xfrm>
            <a:off x="4953001" y="2894013"/>
            <a:ext cx="3483326" cy="184666"/>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200">
                <a:solidFill>
                  <a:srgbClr val="000000"/>
                </a:solidFill>
                <a:latin typeface="+mn-lt"/>
              </a:rPr>
              <a:t>   </a:t>
            </a:r>
            <a:r>
              <a:rPr lang="es-ES_tradnl" sz="1100">
                <a:solidFill>
                  <a:srgbClr val="000000"/>
                </a:solidFill>
                <a:latin typeface="+mn-lt"/>
              </a:rPr>
              <a:t>Actividades Empresariales o Profesionales que :</a:t>
            </a:r>
          </a:p>
        </p:txBody>
      </p:sp>
      <p:sp>
        <p:nvSpPr>
          <p:cNvPr id="5134" name="Rectangle 75"/>
          <p:cNvSpPr>
            <a:spLocks noChangeArrowheads="1"/>
          </p:cNvSpPr>
          <p:nvPr/>
        </p:nvSpPr>
        <p:spPr bwMode="auto">
          <a:xfrm>
            <a:off x="762000" y="3124201"/>
            <a:ext cx="993862"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arts.</a:t>
            </a:r>
            <a:r>
              <a:rPr lang="es-ES_tradnl" sz="900">
                <a:solidFill>
                  <a:srgbClr val="000000"/>
                </a:solidFill>
                <a:latin typeface="+mn-lt"/>
              </a:rPr>
              <a:t>  </a:t>
            </a:r>
            <a:r>
              <a:rPr lang="es-ES_tradnl" sz="1100">
                <a:solidFill>
                  <a:srgbClr val="000000"/>
                </a:solidFill>
                <a:latin typeface="+mn-lt"/>
              </a:rPr>
              <a:t>30 y 31  L</a:t>
            </a:r>
            <a:endParaRPr lang="es-ES_tradnl" sz="1100">
              <a:latin typeface="+mn-lt"/>
            </a:endParaRPr>
          </a:p>
        </p:txBody>
      </p:sp>
      <p:sp>
        <p:nvSpPr>
          <p:cNvPr id="5135" name="Rectangle 76"/>
          <p:cNvSpPr>
            <a:spLocks noChangeArrowheads="1"/>
          </p:cNvSpPr>
          <p:nvPr/>
        </p:nvSpPr>
        <p:spPr bwMode="auto">
          <a:xfrm>
            <a:off x="3562350" y="3125789"/>
            <a:ext cx="1005083" cy="169277"/>
          </a:xfrm>
          <a:prstGeom prst="rect">
            <a:avLst/>
          </a:prstGeom>
          <a:noFill/>
          <a:ln w="9525">
            <a:noFill/>
            <a:miter lim="800000"/>
            <a:headEnd/>
            <a:tailEnd/>
          </a:ln>
        </p:spPr>
        <p:txBody>
          <a:bodyPr wrap="none" lIns="0" tIns="0" rIns="0" bIns="0">
            <a:spAutoFit/>
          </a:bodyPr>
          <a:lstStyle/>
          <a:p>
            <a:r>
              <a:rPr lang="es-ES_tradnl" sz="1100" u="sng">
                <a:solidFill>
                  <a:srgbClr val="993300"/>
                </a:solidFill>
                <a:latin typeface="+mn-lt"/>
              </a:rPr>
              <a:t>SIMPLIFICADA</a:t>
            </a:r>
          </a:p>
        </p:txBody>
      </p:sp>
      <p:sp>
        <p:nvSpPr>
          <p:cNvPr id="5136" name="Rectangle 77"/>
          <p:cNvSpPr>
            <a:spLocks noChangeArrowheads="1"/>
          </p:cNvSpPr>
          <p:nvPr/>
        </p:nvSpPr>
        <p:spPr bwMode="auto">
          <a:xfrm>
            <a:off x="5184775" y="3182939"/>
            <a:ext cx="117020"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1.</a:t>
            </a:r>
          </a:p>
        </p:txBody>
      </p:sp>
      <p:sp>
        <p:nvSpPr>
          <p:cNvPr id="5137" name="Rectangle 78"/>
          <p:cNvSpPr>
            <a:spLocks noChangeArrowheads="1"/>
          </p:cNvSpPr>
          <p:nvPr/>
        </p:nvSpPr>
        <p:spPr bwMode="auto">
          <a:xfrm>
            <a:off x="5426076" y="3182939"/>
            <a:ext cx="3956211" cy="169277"/>
          </a:xfrm>
          <a:prstGeom prst="rect">
            <a:avLst/>
          </a:prstGeom>
          <a:noFill/>
          <a:ln w="9525">
            <a:noFill/>
            <a:miter lim="800000"/>
            <a:headEnd/>
            <a:tailEnd/>
          </a:ln>
        </p:spPr>
        <p:txBody>
          <a:bodyPr wrap="none" lIns="0" tIns="0" rIns="0" bIns="0">
            <a:spAutoFit/>
          </a:bodyPr>
          <a:lstStyle/>
          <a:p>
            <a:r>
              <a:rPr lang="es-ES_tradnl" sz="1100" u="sng">
                <a:solidFill>
                  <a:srgbClr val="000000"/>
                </a:solidFill>
                <a:latin typeface="+mn-lt"/>
              </a:rPr>
              <a:t>No estén</a:t>
            </a:r>
            <a:r>
              <a:rPr lang="es-ES_tradnl" sz="1100">
                <a:solidFill>
                  <a:srgbClr val="000000"/>
                </a:solidFill>
                <a:latin typeface="+mn-lt"/>
              </a:rPr>
              <a:t>  en  E. Objetiva  (no listado, exclusión ó renuncia)</a:t>
            </a:r>
          </a:p>
        </p:txBody>
      </p:sp>
      <p:sp>
        <p:nvSpPr>
          <p:cNvPr id="5138" name="Rectangle 85"/>
          <p:cNvSpPr>
            <a:spLocks noChangeArrowheads="1"/>
          </p:cNvSpPr>
          <p:nvPr/>
        </p:nvSpPr>
        <p:spPr bwMode="auto">
          <a:xfrm>
            <a:off x="860426" y="3327401"/>
            <a:ext cx="580287"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art.</a:t>
            </a:r>
            <a:r>
              <a:rPr lang="es-ES_tradnl" sz="900">
                <a:solidFill>
                  <a:srgbClr val="000000"/>
                </a:solidFill>
                <a:latin typeface="+mn-lt"/>
              </a:rPr>
              <a:t>  </a:t>
            </a:r>
            <a:r>
              <a:rPr lang="es-ES_tradnl" sz="1100">
                <a:solidFill>
                  <a:srgbClr val="000000"/>
                </a:solidFill>
                <a:latin typeface="+mn-lt"/>
              </a:rPr>
              <a:t>25 R</a:t>
            </a:r>
            <a:endParaRPr lang="es-ES_tradnl" sz="1100">
              <a:latin typeface="+mn-lt"/>
            </a:endParaRPr>
          </a:p>
        </p:txBody>
      </p:sp>
      <p:sp>
        <p:nvSpPr>
          <p:cNvPr id="5139" name="Rectangle 86"/>
          <p:cNvSpPr>
            <a:spLocks noChangeArrowheads="1"/>
          </p:cNvSpPr>
          <p:nvPr/>
        </p:nvSpPr>
        <p:spPr bwMode="auto">
          <a:xfrm>
            <a:off x="2438400" y="3579814"/>
            <a:ext cx="203200" cy="274637"/>
          </a:xfrm>
          <a:prstGeom prst="rect">
            <a:avLst/>
          </a:prstGeom>
          <a:noFill/>
          <a:ln w="9525">
            <a:noFill/>
            <a:miter lim="800000"/>
            <a:headEnd/>
            <a:tailEnd/>
          </a:ln>
        </p:spPr>
        <p:txBody>
          <a:bodyPr wrap="none" lIns="0" tIns="0" rIns="0" bIns="0">
            <a:spAutoFit/>
          </a:bodyPr>
          <a:lstStyle/>
          <a:p>
            <a:r>
              <a:rPr lang="es-ES_tradnl" sz="1800">
                <a:solidFill>
                  <a:srgbClr val="FF3300"/>
                </a:solidFill>
                <a:latin typeface="+mn-lt"/>
                <a:sym typeface="Wingdings" pitchFamily="2" charset="2"/>
              </a:rPr>
              <a:t></a:t>
            </a:r>
            <a:endParaRPr lang="es-ES_tradnl" sz="1800">
              <a:solidFill>
                <a:srgbClr val="FF3300"/>
              </a:solidFill>
              <a:latin typeface="+mn-lt"/>
            </a:endParaRPr>
          </a:p>
        </p:txBody>
      </p:sp>
      <p:sp>
        <p:nvSpPr>
          <p:cNvPr id="5140" name="Rectangle 87"/>
          <p:cNvSpPr>
            <a:spLocks noChangeArrowheads="1"/>
          </p:cNvSpPr>
          <p:nvPr/>
        </p:nvSpPr>
        <p:spPr bwMode="auto">
          <a:xfrm>
            <a:off x="3657600" y="3406776"/>
            <a:ext cx="687689"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art.</a:t>
            </a:r>
            <a:r>
              <a:rPr lang="es-ES_tradnl" sz="1000">
                <a:solidFill>
                  <a:srgbClr val="000000"/>
                </a:solidFill>
                <a:latin typeface="+mn-lt"/>
              </a:rPr>
              <a:t>  </a:t>
            </a:r>
            <a:r>
              <a:rPr lang="es-ES_tradnl" sz="1100">
                <a:solidFill>
                  <a:srgbClr val="000000"/>
                </a:solidFill>
                <a:latin typeface="+mn-lt"/>
              </a:rPr>
              <a:t>30.1 L</a:t>
            </a:r>
            <a:endParaRPr lang="es-ES_tradnl" sz="1100">
              <a:latin typeface="+mn-lt"/>
            </a:endParaRPr>
          </a:p>
        </p:txBody>
      </p:sp>
      <p:sp>
        <p:nvSpPr>
          <p:cNvPr id="5141" name="Rectangle 88"/>
          <p:cNvSpPr>
            <a:spLocks noChangeArrowheads="1"/>
          </p:cNvSpPr>
          <p:nvPr/>
        </p:nvSpPr>
        <p:spPr bwMode="auto">
          <a:xfrm>
            <a:off x="3657601" y="3622676"/>
            <a:ext cx="586699"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art.</a:t>
            </a:r>
            <a:r>
              <a:rPr lang="es-ES_tradnl" sz="1000">
                <a:solidFill>
                  <a:srgbClr val="000000"/>
                </a:solidFill>
                <a:latin typeface="+mn-lt"/>
              </a:rPr>
              <a:t>  </a:t>
            </a:r>
            <a:r>
              <a:rPr lang="es-ES_tradnl" sz="1100">
                <a:solidFill>
                  <a:srgbClr val="000000"/>
                </a:solidFill>
                <a:latin typeface="+mn-lt"/>
              </a:rPr>
              <a:t>28 R</a:t>
            </a:r>
            <a:endParaRPr lang="es-ES_tradnl" sz="1100">
              <a:latin typeface="+mn-lt"/>
            </a:endParaRPr>
          </a:p>
        </p:txBody>
      </p:sp>
      <p:sp>
        <p:nvSpPr>
          <p:cNvPr id="5142" name="Rectangle 89"/>
          <p:cNvSpPr>
            <a:spLocks noChangeArrowheads="1"/>
          </p:cNvSpPr>
          <p:nvPr/>
        </p:nvSpPr>
        <p:spPr bwMode="auto">
          <a:xfrm>
            <a:off x="5184775" y="3479801"/>
            <a:ext cx="117020"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2.</a:t>
            </a:r>
          </a:p>
        </p:txBody>
      </p:sp>
      <p:sp>
        <p:nvSpPr>
          <p:cNvPr id="5143" name="Rectangle 90"/>
          <p:cNvSpPr>
            <a:spLocks noChangeArrowheads="1"/>
          </p:cNvSpPr>
          <p:nvPr/>
        </p:nvSpPr>
        <p:spPr bwMode="auto">
          <a:xfrm>
            <a:off x="5426075" y="3479801"/>
            <a:ext cx="3731791"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Su   "Cifra de Negocios"   (sumadas  todas  las acts. del</a:t>
            </a:r>
            <a:endParaRPr lang="es-ES_tradnl" sz="1100">
              <a:latin typeface="+mn-lt"/>
            </a:endParaRPr>
          </a:p>
        </p:txBody>
      </p:sp>
      <p:sp>
        <p:nvSpPr>
          <p:cNvPr id="5144" name="Rectangle 91"/>
          <p:cNvSpPr>
            <a:spLocks noChangeArrowheads="1"/>
          </p:cNvSpPr>
          <p:nvPr/>
        </p:nvSpPr>
        <p:spPr bwMode="auto">
          <a:xfrm>
            <a:off x="5426075" y="3683001"/>
            <a:ext cx="3465692"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mn-lt"/>
              </a:rPr>
              <a:t>contribuyente)  sea   </a:t>
            </a:r>
            <a:r>
              <a:rPr lang="es-ES_tradnl" sz="1100" dirty="0">
                <a:solidFill>
                  <a:srgbClr val="FF0066"/>
                </a:solidFill>
                <a:latin typeface="+mn-lt"/>
              </a:rPr>
              <a:t>≤   </a:t>
            </a:r>
            <a:r>
              <a:rPr lang="es-ES_tradnl" sz="1100" dirty="0" smtClean="0">
                <a:solidFill>
                  <a:srgbClr val="FF0066"/>
                </a:solidFill>
                <a:latin typeface="+mn-lt"/>
              </a:rPr>
              <a:t>600.000 </a:t>
            </a:r>
            <a:r>
              <a:rPr lang="es-ES_tradnl" sz="1000" dirty="0">
                <a:solidFill>
                  <a:srgbClr val="FF0066"/>
                </a:solidFill>
                <a:latin typeface="+mn-lt"/>
              </a:rPr>
              <a:t>€ </a:t>
            </a:r>
            <a:r>
              <a:rPr lang="es-ES_tradnl" sz="1100" dirty="0">
                <a:solidFill>
                  <a:srgbClr val="993300"/>
                </a:solidFill>
                <a:latin typeface="+mn-lt"/>
              </a:rPr>
              <a:t>en el año anterior</a:t>
            </a:r>
            <a:endParaRPr lang="es-ES_tradnl" sz="1100" dirty="0">
              <a:solidFill>
                <a:srgbClr val="000000"/>
              </a:solidFill>
              <a:latin typeface="+mn-lt"/>
            </a:endParaRPr>
          </a:p>
        </p:txBody>
      </p:sp>
      <p:sp>
        <p:nvSpPr>
          <p:cNvPr id="5145" name="Rectangle 100"/>
          <p:cNvSpPr>
            <a:spLocks noChangeArrowheads="1"/>
          </p:cNvSpPr>
          <p:nvPr/>
        </p:nvSpPr>
        <p:spPr bwMode="auto">
          <a:xfrm>
            <a:off x="5184775" y="3949701"/>
            <a:ext cx="117020"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3.</a:t>
            </a:r>
          </a:p>
        </p:txBody>
      </p:sp>
      <p:sp>
        <p:nvSpPr>
          <p:cNvPr id="5146" name="Rectangle 101"/>
          <p:cNvSpPr>
            <a:spLocks noChangeArrowheads="1"/>
          </p:cNvSpPr>
          <p:nvPr/>
        </p:nvSpPr>
        <p:spPr bwMode="auto">
          <a:xfrm>
            <a:off x="5426075" y="3949701"/>
            <a:ext cx="2321148"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No  RENUNCIEN  a esta Modalidad</a:t>
            </a:r>
            <a:endParaRPr lang="es-ES_tradnl" sz="1100">
              <a:latin typeface="+mn-lt"/>
            </a:endParaRPr>
          </a:p>
        </p:txBody>
      </p:sp>
      <p:sp>
        <p:nvSpPr>
          <p:cNvPr id="5147" name="Rectangle 112"/>
          <p:cNvSpPr>
            <a:spLocks noChangeArrowheads="1"/>
          </p:cNvSpPr>
          <p:nvPr/>
        </p:nvSpPr>
        <p:spPr bwMode="auto">
          <a:xfrm>
            <a:off x="2030413" y="4506914"/>
            <a:ext cx="1098058" cy="169277"/>
          </a:xfrm>
          <a:prstGeom prst="rect">
            <a:avLst/>
          </a:prstGeom>
          <a:noFill/>
          <a:ln w="9525">
            <a:noFill/>
            <a:miter lim="800000"/>
            <a:headEnd/>
            <a:tailEnd/>
          </a:ln>
        </p:spPr>
        <p:txBody>
          <a:bodyPr wrap="none" lIns="0" tIns="0" rIns="0" bIns="0">
            <a:spAutoFit/>
          </a:bodyPr>
          <a:lstStyle/>
          <a:p>
            <a:r>
              <a:rPr lang="es-ES_tradnl" sz="1100" u="sng">
                <a:solidFill>
                  <a:srgbClr val="993300"/>
                </a:solidFill>
                <a:latin typeface="+mn-lt"/>
              </a:rPr>
              <a:t>EST.  OBJETIVA</a:t>
            </a:r>
          </a:p>
        </p:txBody>
      </p:sp>
      <p:sp>
        <p:nvSpPr>
          <p:cNvPr id="5148" name="Rectangle 113"/>
          <p:cNvSpPr>
            <a:spLocks noChangeArrowheads="1"/>
          </p:cNvSpPr>
          <p:nvPr/>
        </p:nvSpPr>
        <p:spPr bwMode="auto">
          <a:xfrm>
            <a:off x="3581400" y="4506914"/>
            <a:ext cx="4711226" cy="169277"/>
          </a:xfrm>
          <a:prstGeom prst="rect">
            <a:avLst/>
          </a:prstGeom>
          <a:noFill/>
          <a:ln w="9525">
            <a:noFill/>
            <a:miter lim="800000"/>
            <a:headEnd/>
            <a:tailEnd/>
          </a:ln>
        </p:spPr>
        <p:txBody>
          <a:bodyPr wrap="none" lIns="0" tIns="0" rIns="0" bIns="0">
            <a:spAutoFit/>
          </a:bodyPr>
          <a:lstStyle/>
          <a:p>
            <a:r>
              <a:rPr lang="es-ES_tradnl" sz="1100" dirty="0">
                <a:solidFill>
                  <a:srgbClr val="D60093"/>
                </a:solidFill>
                <a:latin typeface="+mn-lt"/>
              </a:rPr>
              <a:t>1.</a:t>
            </a:r>
            <a:r>
              <a:rPr lang="es-ES_tradnl" sz="1100" dirty="0">
                <a:solidFill>
                  <a:srgbClr val="000000"/>
                </a:solidFill>
                <a:latin typeface="+mn-lt"/>
              </a:rPr>
              <a:t>   Actividades  que  determine el Ministerio de </a:t>
            </a:r>
            <a:r>
              <a:rPr lang="es-ES_tradnl" sz="1100" dirty="0" smtClean="0">
                <a:solidFill>
                  <a:srgbClr val="000000"/>
                </a:solidFill>
                <a:latin typeface="+mn-lt"/>
              </a:rPr>
              <a:t>Hacienda   </a:t>
            </a:r>
            <a:r>
              <a:rPr lang="es-ES_tradnl" sz="1100" dirty="0">
                <a:solidFill>
                  <a:srgbClr val="000000"/>
                </a:solidFill>
                <a:latin typeface="+mn-lt"/>
              </a:rPr>
              <a:t>(art. 32.1 R)</a:t>
            </a:r>
          </a:p>
        </p:txBody>
      </p:sp>
      <p:sp>
        <p:nvSpPr>
          <p:cNvPr id="5149" name="Rectangle 119"/>
          <p:cNvSpPr>
            <a:spLocks noChangeArrowheads="1"/>
          </p:cNvSpPr>
          <p:nvPr/>
        </p:nvSpPr>
        <p:spPr bwMode="auto">
          <a:xfrm>
            <a:off x="2089150" y="4760914"/>
            <a:ext cx="694101"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art.  31.1 L</a:t>
            </a:r>
            <a:endParaRPr lang="es-ES_tradnl" sz="1100">
              <a:latin typeface="+mn-lt"/>
            </a:endParaRPr>
          </a:p>
        </p:txBody>
      </p:sp>
      <p:sp>
        <p:nvSpPr>
          <p:cNvPr id="5150" name="Rectangle 120"/>
          <p:cNvSpPr>
            <a:spLocks noChangeArrowheads="1"/>
          </p:cNvSpPr>
          <p:nvPr/>
        </p:nvSpPr>
        <p:spPr bwMode="auto">
          <a:xfrm>
            <a:off x="3581401" y="4770439"/>
            <a:ext cx="5527154"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2.</a:t>
            </a:r>
            <a:r>
              <a:rPr lang="es-ES_tradnl" sz="1100">
                <a:solidFill>
                  <a:srgbClr val="000000"/>
                </a:solidFill>
                <a:latin typeface="+mn-lt"/>
              </a:rPr>
              <a:t>   No estén  EXCLUIDAS  de esta Modalidad   ( por aplicación de ciertos  </a:t>
            </a:r>
            <a:r>
              <a:rPr lang="es-ES_tradnl" sz="1100" u="sng">
                <a:solidFill>
                  <a:srgbClr val="000000"/>
                </a:solidFill>
                <a:latin typeface="+mn-lt"/>
              </a:rPr>
              <a:t>límites</a:t>
            </a:r>
            <a:r>
              <a:rPr lang="es-ES_tradnl" sz="1100">
                <a:solidFill>
                  <a:srgbClr val="000000"/>
                </a:solidFill>
                <a:latin typeface="+mn-lt"/>
              </a:rPr>
              <a:t> ) </a:t>
            </a:r>
            <a:endParaRPr lang="es-ES_tradnl" sz="1100">
              <a:latin typeface="+mn-lt"/>
            </a:endParaRPr>
          </a:p>
        </p:txBody>
      </p:sp>
      <p:sp>
        <p:nvSpPr>
          <p:cNvPr id="5151" name="Rectangle 129"/>
          <p:cNvSpPr>
            <a:spLocks noChangeArrowheads="1"/>
          </p:cNvSpPr>
          <p:nvPr/>
        </p:nvSpPr>
        <p:spPr bwMode="auto">
          <a:xfrm>
            <a:off x="2084388" y="5002214"/>
            <a:ext cx="952184"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arts.  32 - 34 R</a:t>
            </a:r>
            <a:endParaRPr lang="es-ES_tradnl" sz="1100">
              <a:latin typeface="+mn-lt"/>
            </a:endParaRPr>
          </a:p>
        </p:txBody>
      </p:sp>
      <p:sp>
        <p:nvSpPr>
          <p:cNvPr id="5152" name="Rectangle 130"/>
          <p:cNvSpPr>
            <a:spLocks noChangeArrowheads="1"/>
          </p:cNvSpPr>
          <p:nvPr/>
        </p:nvSpPr>
        <p:spPr bwMode="auto">
          <a:xfrm>
            <a:off x="3581401" y="5040314"/>
            <a:ext cx="2553584"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3.</a:t>
            </a:r>
            <a:r>
              <a:rPr lang="es-ES_tradnl" sz="1100">
                <a:solidFill>
                  <a:srgbClr val="000000"/>
                </a:solidFill>
                <a:latin typeface="+mn-lt"/>
              </a:rPr>
              <a:t>   No  RENUNCIEN  a esta Modalidad</a:t>
            </a:r>
          </a:p>
        </p:txBody>
      </p:sp>
      <p:sp>
        <p:nvSpPr>
          <p:cNvPr id="5153" name="Line 136"/>
          <p:cNvSpPr>
            <a:spLocks noChangeShapeType="1"/>
          </p:cNvSpPr>
          <p:nvPr/>
        </p:nvSpPr>
        <p:spPr bwMode="auto">
          <a:xfrm>
            <a:off x="1828800" y="666750"/>
            <a:ext cx="0" cy="4560888"/>
          </a:xfrm>
          <a:prstGeom prst="line">
            <a:avLst/>
          </a:prstGeom>
          <a:noFill/>
          <a:ln w="9525">
            <a:solidFill>
              <a:srgbClr val="009900"/>
            </a:solidFill>
            <a:round/>
            <a:headEnd/>
            <a:tailEnd/>
          </a:ln>
        </p:spPr>
        <p:txBody>
          <a:bodyPr wrap="none" anchor="ctr"/>
          <a:lstStyle/>
          <a:p>
            <a:endParaRPr lang="es-ES">
              <a:latin typeface="+mn-lt"/>
            </a:endParaRPr>
          </a:p>
        </p:txBody>
      </p:sp>
      <p:sp>
        <p:nvSpPr>
          <p:cNvPr id="5154" name="Line 137"/>
          <p:cNvSpPr>
            <a:spLocks noChangeShapeType="1"/>
          </p:cNvSpPr>
          <p:nvPr/>
        </p:nvSpPr>
        <p:spPr bwMode="auto">
          <a:xfrm>
            <a:off x="3352800" y="665163"/>
            <a:ext cx="0" cy="3473450"/>
          </a:xfrm>
          <a:prstGeom prst="line">
            <a:avLst/>
          </a:prstGeom>
          <a:noFill/>
          <a:ln w="9525">
            <a:solidFill>
              <a:srgbClr val="009900"/>
            </a:solidFill>
            <a:round/>
            <a:headEnd/>
            <a:tailEnd/>
          </a:ln>
        </p:spPr>
        <p:txBody>
          <a:bodyPr wrap="none" anchor="ctr"/>
          <a:lstStyle/>
          <a:p>
            <a:endParaRPr lang="es-ES">
              <a:latin typeface="+mn-lt"/>
            </a:endParaRPr>
          </a:p>
        </p:txBody>
      </p:sp>
      <p:sp>
        <p:nvSpPr>
          <p:cNvPr id="5155" name="Line 138"/>
          <p:cNvSpPr>
            <a:spLocks noChangeShapeType="1"/>
          </p:cNvSpPr>
          <p:nvPr/>
        </p:nvSpPr>
        <p:spPr bwMode="auto">
          <a:xfrm>
            <a:off x="3352800" y="4494213"/>
            <a:ext cx="0" cy="722312"/>
          </a:xfrm>
          <a:prstGeom prst="line">
            <a:avLst/>
          </a:prstGeom>
          <a:noFill/>
          <a:ln w="9525">
            <a:solidFill>
              <a:srgbClr val="009900"/>
            </a:solidFill>
            <a:round/>
            <a:headEnd/>
            <a:tailEnd/>
          </a:ln>
        </p:spPr>
        <p:txBody>
          <a:bodyPr wrap="none" anchor="ctr"/>
          <a:lstStyle/>
          <a:p>
            <a:endParaRPr lang="es-ES">
              <a:latin typeface="+mn-lt"/>
            </a:endParaRPr>
          </a:p>
        </p:txBody>
      </p:sp>
      <p:sp>
        <p:nvSpPr>
          <p:cNvPr id="5156" name="Line 139"/>
          <p:cNvSpPr>
            <a:spLocks noChangeShapeType="1"/>
          </p:cNvSpPr>
          <p:nvPr/>
        </p:nvSpPr>
        <p:spPr bwMode="auto">
          <a:xfrm>
            <a:off x="4800600" y="2917826"/>
            <a:ext cx="0" cy="1185863"/>
          </a:xfrm>
          <a:prstGeom prst="line">
            <a:avLst/>
          </a:prstGeom>
          <a:noFill/>
          <a:ln w="9525">
            <a:solidFill>
              <a:srgbClr val="009900"/>
            </a:solidFill>
            <a:round/>
            <a:headEnd/>
            <a:tailEnd/>
          </a:ln>
        </p:spPr>
        <p:txBody>
          <a:bodyPr wrap="none" anchor="ctr"/>
          <a:lstStyle/>
          <a:p>
            <a:endParaRPr lang="es-ES">
              <a:latin typeface="+mn-lt"/>
            </a:endParaRPr>
          </a:p>
        </p:txBody>
      </p:sp>
      <p:sp>
        <p:nvSpPr>
          <p:cNvPr id="5157" name="Line 140"/>
          <p:cNvSpPr>
            <a:spLocks noChangeShapeType="1"/>
          </p:cNvSpPr>
          <p:nvPr/>
        </p:nvSpPr>
        <p:spPr bwMode="auto">
          <a:xfrm>
            <a:off x="4800600" y="685801"/>
            <a:ext cx="0" cy="1908175"/>
          </a:xfrm>
          <a:prstGeom prst="line">
            <a:avLst/>
          </a:prstGeom>
          <a:noFill/>
          <a:ln w="9525">
            <a:solidFill>
              <a:srgbClr val="009900"/>
            </a:solidFill>
            <a:round/>
            <a:headEnd/>
            <a:tailEnd/>
          </a:ln>
        </p:spPr>
        <p:txBody>
          <a:bodyPr wrap="none" anchor="ctr"/>
          <a:lstStyle/>
          <a:p>
            <a:endParaRPr lang="es-ES">
              <a:latin typeface="+mn-lt"/>
            </a:endParaRPr>
          </a:p>
        </p:txBody>
      </p:sp>
      <p:sp>
        <p:nvSpPr>
          <p:cNvPr id="5158" name="Rectangle 142"/>
          <p:cNvSpPr>
            <a:spLocks noChangeArrowheads="1"/>
          </p:cNvSpPr>
          <p:nvPr/>
        </p:nvSpPr>
        <p:spPr bwMode="auto">
          <a:xfrm>
            <a:off x="3886200" y="2436814"/>
            <a:ext cx="203200" cy="274637"/>
          </a:xfrm>
          <a:prstGeom prst="rect">
            <a:avLst/>
          </a:prstGeom>
          <a:noFill/>
          <a:ln w="9525">
            <a:noFill/>
            <a:miter lim="800000"/>
            <a:headEnd/>
            <a:tailEnd/>
          </a:ln>
        </p:spPr>
        <p:txBody>
          <a:bodyPr wrap="none" lIns="0" tIns="0" rIns="0" bIns="0">
            <a:spAutoFit/>
          </a:bodyPr>
          <a:lstStyle/>
          <a:p>
            <a:r>
              <a:rPr lang="es-ES_tradnl" sz="1800">
                <a:solidFill>
                  <a:srgbClr val="FF3300"/>
                </a:solidFill>
                <a:latin typeface="+mn-lt"/>
                <a:sym typeface="Wingdings" pitchFamily="2" charset="2"/>
              </a:rPr>
              <a:t></a:t>
            </a:r>
            <a:endParaRPr lang="es-ES_tradnl" sz="1800">
              <a:solidFill>
                <a:srgbClr val="FF3300"/>
              </a:solidFill>
              <a:latin typeface="+mn-lt"/>
            </a:endParaRPr>
          </a:p>
        </p:txBody>
      </p:sp>
      <p:sp>
        <p:nvSpPr>
          <p:cNvPr id="5159" name="Rectangle 144"/>
          <p:cNvSpPr>
            <a:spLocks noChangeArrowheads="1"/>
          </p:cNvSpPr>
          <p:nvPr/>
        </p:nvSpPr>
        <p:spPr bwMode="auto">
          <a:xfrm>
            <a:off x="4495801" y="5683250"/>
            <a:ext cx="4009111"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Importe de la ventas  de la  "actividad ordinaria"   (No se incluyen  ingresos  extraordinarios")</a:t>
            </a:r>
            <a:endParaRPr lang="es-ES_tradnl" sz="700">
              <a:latin typeface="+mn-lt"/>
            </a:endParaRPr>
          </a:p>
        </p:txBody>
      </p:sp>
      <p:sp>
        <p:nvSpPr>
          <p:cNvPr id="5160" name="Rectangle 153"/>
          <p:cNvSpPr>
            <a:spLocks noChangeArrowheads="1"/>
          </p:cNvSpPr>
          <p:nvPr/>
        </p:nvSpPr>
        <p:spPr bwMode="auto">
          <a:xfrm>
            <a:off x="3048000" y="5792788"/>
            <a:ext cx="1102866"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Componentes  </a:t>
            </a:r>
            <a:r>
              <a:rPr lang="es-ES_tradnl" sz="700" u="sng">
                <a:solidFill>
                  <a:srgbClr val="000000"/>
                </a:solidFill>
                <a:latin typeface="+mn-lt"/>
              </a:rPr>
              <a:t>Positivos</a:t>
            </a:r>
            <a:r>
              <a:rPr lang="es-ES_tradnl" sz="700">
                <a:solidFill>
                  <a:srgbClr val="000000"/>
                </a:solidFill>
                <a:latin typeface="+mn-lt"/>
              </a:rPr>
              <a:t> :</a:t>
            </a:r>
            <a:endParaRPr lang="es-ES_tradnl" sz="700">
              <a:latin typeface="+mn-lt"/>
            </a:endParaRPr>
          </a:p>
        </p:txBody>
      </p:sp>
      <p:sp>
        <p:nvSpPr>
          <p:cNvPr id="5161" name="Rectangle 154"/>
          <p:cNvSpPr>
            <a:spLocks noChangeArrowheads="1"/>
          </p:cNvSpPr>
          <p:nvPr/>
        </p:nvSpPr>
        <p:spPr bwMode="auto">
          <a:xfrm>
            <a:off x="5386389" y="5837238"/>
            <a:ext cx="601127"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Autoconsumo</a:t>
            </a:r>
            <a:endParaRPr lang="es-ES_tradnl" sz="700">
              <a:latin typeface="+mn-lt"/>
            </a:endParaRPr>
          </a:p>
        </p:txBody>
      </p:sp>
      <p:sp>
        <p:nvSpPr>
          <p:cNvPr id="5162" name="Rectangle 160"/>
          <p:cNvSpPr>
            <a:spLocks noChangeArrowheads="1"/>
          </p:cNvSpPr>
          <p:nvPr/>
        </p:nvSpPr>
        <p:spPr bwMode="auto">
          <a:xfrm>
            <a:off x="1360488" y="5865813"/>
            <a:ext cx="1380186" cy="107722"/>
          </a:xfrm>
          <a:prstGeom prst="rect">
            <a:avLst/>
          </a:prstGeom>
          <a:noFill/>
          <a:ln w="9525">
            <a:noFill/>
            <a:miter lim="800000"/>
            <a:headEnd/>
            <a:tailEnd/>
          </a:ln>
        </p:spPr>
        <p:txBody>
          <a:bodyPr wrap="none" lIns="0" tIns="0" rIns="0" bIns="0">
            <a:spAutoFit/>
          </a:bodyPr>
          <a:lstStyle/>
          <a:p>
            <a:r>
              <a:rPr lang="es-ES_tradnl" sz="700">
                <a:solidFill>
                  <a:schemeClr val="accent2"/>
                </a:solidFill>
                <a:latin typeface="+mn-lt"/>
              </a:rPr>
              <a:t>CIFRA  DE  NEGOCIOS   (C.d.N.)</a:t>
            </a:r>
          </a:p>
        </p:txBody>
      </p:sp>
      <p:sp>
        <p:nvSpPr>
          <p:cNvPr id="5163" name="Rectangle 161"/>
          <p:cNvSpPr>
            <a:spLocks noChangeArrowheads="1"/>
          </p:cNvSpPr>
          <p:nvPr/>
        </p:nvSpPr>
        <p:spPr bwMode="auto">
          <a:xfrm>
            <a:off x="4495801" y="5951538"/>
            <a:ext cx="689291"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No se incluyen :</a:t>
            </a:r>
            <a:endParaRPr lang="es-ES_tradnl" sz="700">
              <a:latin typeface="+mn-lt"/>
            </a:endParaRPr>
          </a:p>
        </p:txBody>
      </p:sp>
      <p:sp>
        <p:nvSpPr>
          <p:cNvPr id="5164" name="Rectangle 162"/>
          <p:cNvSpPr>
            <a:spLocks noChangeArrowheads="1"/>
          </p:cNvSpPr>
          <p:nvPr/>
        </p:nvSpPr>
        <p:spPr bwMode="auto">
          <a:xfrm>
            <a:off x="5386388" y="5951538"/>
            <a:ext cx="1755289"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Subvenciones  que no vayan en el precio</a:t>
            </a:r>
            <a:endParaRPr lang="es-ES_tradnl" sz="700">
              <a:latin typeface="+mn-lt"/>
            </a:endParaRPr>
          </a:p>
        </p:txBody>
      </p:sp>
      <p:sp>
        <p:nvSpPr>
          <p:cNvPr id="5165" name="Rectangle 168"/>
          <p:cNvSpPr>
            <a:spLocks noChangeArrowheads="1"/>
          </p:cNvSpPr>
          <p:nvPr/>
        </p:nvSpPr>
        <p:spPr bwMode="auto">
          <a:xfrm>
            <a:off x="5386389" y="6065838"/>
            <a:ext cx="928139"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Ingresos  Financieros</a:t>
            </a:r>
            <a:endParaRPr lang="es-ES_tradnl" sz="700">
              <a:latin typeface="+mn-lt"/>
            </a:endParaRPr>
          </a:p>
        </p:txBody>
      </p:sp>
      <p:sp>
        <p:nvSpPr>
          <p:cNvPr id="5166" name="Rectangle 174"/>
          <p:cNvSpPr>
            <a:spLocks noChangeArrowheads="1"/>
          </p:cNvSpPr>
          <p:nvPr/>
        </p:nvSpPr>
        <p:spPr bwMode="auto">
          <a:xfrm>
            <a:off x="1360489" y="6105525"/>
            <a:ext cx="1380186"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Inst. de Contabilidad y Auditoría</a:t>
            </a:r>
            <a:endParaRPr lang="es-ES_tradnl" sz="700">
              <a:latin typeface="+mn-lt"/>
            </a:endParaRPr>
          </a:p>
        </p:txBody>
      </p:sp>
      <p:sp>
        <p:nvSpPr>
          <p:cNvPr id="5167" name="Rectangle 175"/>
          <p:cNvSpPr>
            <a:spLocks noChangeArrowheads="1"/>
          </p:cNvSpPr>
          <p:nvPr/>
        </p:nvSpPr>
        <p:spPr bwMode="auto">
          <a:xfrm>
            <a:off x="5386389" y="6180138"/>
            <a:ext cx="1290418"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IVA  e  Impuestos  Especiales </a:t>
            </a:r>
            <a:endParaRPr lang="es-ES_tradnl" sz="700">
              <a:latin typeface="+mn-lt"/>
            </a:endParaRPr>
          </a:p>
        </p:txBody>
      </p:sp>
      <p:sp>
        <p:nvSpPr>
          <p:cNvPr id="5168" name="Rectangle 181"/>
          <p:cNvSpPr>
            <a:spLocks noChangeArrowheads="1"/>
          </p:cNvSpPr>
          <p:nvPr/>
        </p:nvSpPr>
        <p:spPr bwMode="auto">
          <a:xfrm>
            <a:off x="1360488" y="6219825"/>
            <a:ext cx="966611"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de  Cuentas   (I.C.A.C.)</a:t>
            </a:r>
            <a:endParaRPr lang="es-ES_tradnl" sz="700">
              <a:latin typeface="+mn-lt"/>
            </a:endParaRPr>
          </a:p>
        </p:txBody>
      </p:sp>
      <p:sp>
        <p:nvSpPr>
          <p:cNvPr id="5169" name="Rectangle 186"/>
          <p:cNvSpPr>
            <a:spLocks noChangeArrowheads="1"/>
          </p:cNvSpPr>
          <p:nvPr/>
        </p:nvSpPr>
        <p:spPr bwMode="auto">
          <a:xfrm>
            <a:off x="4495800" y="6370638"/>
            <a:ext cx="1046761"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Devoluciones  de ventas</a:t>
            </a:r>
            <a:endParaRPr lang="es-ES_tradnl" sz="700">
              <a:latin typeface="+mn-lt"/>
            </a:endParaRPr>
          </a:p>
        </p:txBody>
      </p:sp>
      <p:sp>
        <p:nvSpPr>
          <p:cNvPr id="5170" name="Rectangle 191"/>
          <p:cNvSpPr>
            <a:spLocks noChangeArrowheads="1"/>
          </p:cNvSpPr>
          <p:nvPr/>
        </p:nvSpPr>
        <p:spPr bwMode="auto">
          <a:xfrm>
            <a:off x="1208089" y="6381750"/>
            <a:ext cx="1562928"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Resolución ICAC de 16 / Mayo / 1991</a:t>
            </a:r>
            <a:endParaRPr lang="es-ES_tradnl" sz="700">
              <a:latin typeface="+mn-lt"/>
            </a:endParaRPr>
          </a:p>
        </p:txBody>
      </p:sp>
      <p:sp>
        <p:nvSpPr>
          <p:cNvPr id="5171" name="Rectangle 192"/>
          <p:cNvSpPr>
            <a:spLocks noChangeArrowheads="1"/>
          </p:cNvSpPr>
          <p:nvPr/>
        </p:nvSpPr>
        <p:spPr bwMode="auto">
          <a:xfrm>
            <a:off x="3048000" y="6365875"/>
            <a:ext cx="1131720"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Componentes  </a:t>
            </a:r>
            <a:r>
              <a:rPr lang="es-ES_tradnl" sz="700" u="sng">
                <a:solidFill>
                  <a:srgbClr val="000000"/>
                </a:solidFill>
                <a:latin typeface="+mn-lt"/>
              </a:rPr>
              <a:t>Negativos </a:t>
            </a:r>
            <a:r>
              <a:rPr lang="es-ES_tradnl" sz="700">
                <a:solidFill>
                  <a:srgbClr val="000000"/>
                </a:solidFill>
                <a:latin typeface="+mn-lt"/>
              </a:rPr>
              <a:t>:</a:t>
            </a:r>
            <a:endParaRPr lang="es-ES_tradnl" sz="700">
              <a:latin typeface="+mn-lt"/>
            </a:endParaRPr>
          </a:p>
        </p:txBody>
      </p:sp>
      <p:sp>
        <p:nvSpPr>
          <p:cNvPr id="5172" name="Rectangle 193"/>
          <p:cNvSpPr>
            <a:spLocks noChangeArrowheads="1"/>
          </p:cNvSpPr>
          <p:nvPr/>
        </p:nvSpPr>
        <p:spPr bwMode="auto">
          <a:xfrm>
            <a:off x="4495800" y="6484938"/>
            <a:ext cx="977832"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Rappels  sobre  ventas</a:t>
            </a:r>
            <a:endParaRPr lang="es-ES_tradnl" sz="700">
              <a:latin typeface="+mn-lt"/>
            </a:endParaRPr>
          </a:p>
        </p:txBody>
      </p:sp>
      <p:sp>
        <p:nvSpPr>
          <p:cNvPr id="5173" name="Rectangle 198"/>
          <p:cNvSpPr>
            <a:spLocks noChangeArrowheads="1"/>
          </p:cNvSpPr>
          <p:nvPr/>
        </p:nvSpPr>
        <p:spPr bwMode="auto">
          <a:xfrm>
            <a:off x="4495801" y="6599238"/>
            <a:ext cx="1654299" cy="107722"/>
          </a:xfrm>
          <a:prstGeom prst="rect">
            <a:avLst/>
          </a:prstGeom>
          <a:noFill/>
          <a:ln w="9525">
            <a:noFill/>
            <a:miter lim="800000"/>
            <a:headEnd/>
            <a:tailEnd/>
          </a:ln>
        </p:spPr>
        <p:txBody>
          <a:bodyPr wrap="none" lIns="0" tIns="0" rIns="0" bIns="0">
            <a:spAutoFit/>
          </a:bodyPr>
          <a:lstStyle/>
          <a:p>
            <a:r>
              <a:rPr lang="es-ES_tradnl" sz="700">
                <a:solidFill>
                  <a:srgbClr val="000000"/>
                </a:solidFill>
                <a:latin typeface="+mn-lt"/>
              </a:rPr>
              <a:t>Descuentos Comerciales sobre Ventas</a:t>
            </a:r>
            <a:endParaRPr lang="es-ES_tradnl" sz="700">
              <a:latin typeface="+mn-lt"/>
            </a:endParaRPr>
          </a:p>
        </p:txBody>
      </p:sp>
      <p:sp>
        <p:nvSpPr>
          <p:cNvPr id="5174" name="Line 203"/>
          <p:cNvSpPr>
            <a:spLocks noChangeShapeType="1"/>
          </p:cNvSpPr>
          <p:nvPr/>
        </p:nvSpPr>
        <p:spPr bwMode="auto">
          <a:xfrm>
            <a:off x="2892425" y="5697539"/>
            <a:ext cx="0" cy="1000125"/>
          </a:xfrm>
          <a:prstGeom prst="line">
            <a:avLst/>
          </a:prstGeom>
          <a:noFill/>
          <a:ln w="9525">
            <a:solidFill>
              <a:srgbClr val="009900"/>
            </a:solidFill>
            <a:round/>
            <a:headEnd/>
            <a:tailEnd/>
          </a:ln>
        </p:spPr>
        <p:txBody>
          <a:bodyPr wrap="none" anchor="ctr"/>
          <a:lstStyle/>
          <a:p>
            <a:endParaRPr lang="es-ES">
              <a:latin typeface="+mn-lt"/>
            </a:endParaRPr>
          </a:p>
        </p:txBody>
      </p:sp>
      <p:sp>
        <p:nvSpPr>
          <p:cNvPr id="5175" name="Line 204"/>
          <p:cNvSpPr>
            <a:spLocks noChangeShapeType="1"/>
          </p:cNvSpPr>
          <p:nvPr/>
        </p:nvSpPr>
        <p:spPr bwMode="auto">
          <a:xfrm>
            <a:off x="4346575" y="5694363"/>
            <a:ext cx="0" cy="582612"/>
          </a:xfrm>
          <a:prstGeom prst="line">
            <a:avLst/>
          </a:prstGeom>
          <a:noFill/>
          <a:ln w="9525">
            <a:solidFill>
              <a:srgbClr val="009900"/>
            </a:solidFill>
            <a:round/>
            <a:headEnd/>
            <a:tailEnd/>
          </a:ln>
        </p:spPr>
        <p:txBody>
          <a:bodyPr wrap="none" anchor="ctr"/>
          <a:lstStyle/>
          <a:p>
            <a:endParaRPr lang="es-ES">
              <a:latin typeface="+mn-lt"/>
            </a:endParaRPr>
          </a:p>
        </p:txBody>
      </p:sp>
      <p:sp>
        <p:nvSpPr>
          <p:cNvPr id="5176" name="Line 205"/>
          <p:cNvSpPr>
            <a:spLocks noChangeShapeType="1"/>
          </p:cNvSpPr>
          <p:nvPr/>
        </p:nvSpPr>
        <p:spPr bwMode="auto">
          <a:xfrm>
            <a:off x="4346575" y="6397625"/>
            <a:ext cx="0" cy="306388"/>
          </a:xfrm>
          <a:prstGeom prst="line">
            <a:avLst/>
          </a:prstGeom>
          <a:noFill/>
          <a:ln w="9525">
            <a:solidFill>
              <a:srgbClr val="009900"/>
            </a:solidFill>
            <a:round/>
            <a:headEnd/>
            <a:tailEnd/>
          </a:ln>
        </p:spPr>
        <p:txBody>
          <a:bodyPr wrap="none" anchor="ctr"/>
          <a:lstStyle/>
          <a:p>
            <a:endParaRPr lang="es-ES">
              <a:latin typeface="+mn-lt"/>
            </a:endParaRPr>
          </a:p>
        </p:txBody>
      </p:sp>
      <p:sp>
        <p:nvSpPr>
          <p:cNvPr id="5177" name="Line 206"/>
          <p:cNvSpPr>
            <a:spLocks noChangeShapeType="1"/>
          </p:cNvSpPr>
          <p:nvPr/>
        </p:nvSpPr>
        <p:spPr bwMode="auto">
          <a:xfrm>
            <a:off x="5257800" y="5859464"/>
            <a:ext cx="0" cy="407987"/>
          </a:xfrm>
          <a:prstGeom prst="line">
            <a:avLst/>
          </a:prstGeom>
          <a:noFill/>
          <a:ln w="9525">
            <a:solidFill>
              <a:srgbClr val="009900"/>
            </a:solidFill>
            <a:round/>
            <a:headEnd/>
            <a:tailEnd/>
          </a:ln>
        </p:spPr>
        <p:txBody>
          <a:bodyPr wrap="none" anchor="ctr"/>
          <a:lstStyle/>
          <a:p>
            <a:endParaRPr lang="es-ES">
              <a:latin typeface="+mn-lt"/>
            </a:endParaRPr>
          </a:p>
        </p:txBody>
      </p:sp>
      <p:sp>
        <p:nvSpPr>
          <p:cNvPr id="70" name="69 Marcador de número de diapositiva"/>
          <p:cNvSpPr>
            <a:spLocks noGrp="1"/>
          </p:cNvSpPr>
          <p:nvPr>
            <p:ph type="sldNum" sz="quarter" idx="12"/>
          </p:nvPr>
        </p:nvSpPr>
        <p:spPr>
          <a:xfrm>
            <a:off x="7594600" y="6381750"/>
            <a:ext cx="2311400" cy="476250"/>
          </a:xfrm>
        </p:spPr>
        <p:txBody>
          <a:bodyPr/>
          <a:lstStyle/>
          <a:p>
            <a:pPr>
              <a:defRPr/>
            </a:pPr>
            <a:fld id="{A22EC46F-F549-460F-8607-FE3D91B96D1D}" type="slidenum">
              <a:rPr lang="es-ES_tradnl">
                <a:solidFill>
                  <a:srgbClr val="0000FF"/>
                </a:solidFill>
              </a:rPr>
              <a:pPr>
                <a:defRPr/>
              </a:pPr>
              <a:t>490</a:t>
            </a:fld>
            <a:endParaRPr lang="es-ES_tradnl" dirty="0">
              <a:solidFill>
                <a:srgbClr val="0000FF"/>
              </a:solidFill>
            </a:endParaRPr>
          </a:p>
        </p:txBody>
      </p:sp>
    </p:spTree>
    <p:extLst>
      <p:ext uri="{BB962C8B-B14F-4D97-AF65-F5344CB8AC3E}">
        <p14:creationId xmlns="" xmlns:p14="http://schemas.microsoft.com/office/powerpoint/2010/main" val="803372177"/>
      </p:ext>
    </p:extLst>
  </p:cSld>
  <p:clrMapOvr>
    <a:masterClrMapping/>
  </p:clrMapOvr>
  <p:transition/>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44" name="3 Marcador de número de diapositiva"/>
          <p:cNvSpPr>
            <a:spLocks noGrp="1"/>
          </p:cNvSpPr>
          <p:nvPr>
            <p:ph type="sldNum" sz="quarter" idx="12"/>
          </p:nvPr>
        </p:nvSpPr>
        <p:spPr>
          <a:xfrm>
            <a:off x="7924800" y="6400800"/>
            <a:ext cx="1905000" cy="457200"/>
          </a:xfrm>
        </p:spPr>
        <p:txBody>
          <a:bodyPr/>
          <a:lstStyle/>
          <a:p>
            <a:pPr>
              <a:defRPr/>
            </a:pPr>
            <a:fld id="{DB9CF52E-93DE-4C7F-9990-076EE5A94E25}" type="slidenum">
              <a:rPr lang="es-ES_tradnl">
                <a:solidFill>
                  <a:srgbClr val="0000FF"/>
                </a:solidFill>
              </a:rPr>
              <a:pPr>
                <a:defRPr/>
              </a:pPr>
              <a:t>491</a:t>
            </a:fld>
            <a:endParaRPr lang="es-ES_tradnl" dirty="0">
              <a:solidFill>
                <a:srgbClr val="0000FF"/>
              </a:solidFill>
            </a:endParaRPr>
          </a:p>
        </p:txBody>
      </p:sp>
      <p:sp>
        <p:nvSpPr>
          <p:cNvPr id="3075" name="Rectangle 3"/>
          <p:cNvSpPr>
            <a:spLocks noChangeArrowheads="1"/>
          </p:cNvSpPr>
          <p:nvPr/>
        </p:nvSpPr>
        <p:spPr bwMode="auto">
          <a:xfrm>
            <a:off x="549813" y="54200"/>
            <a:ext cx="7946984" cy="276999"/>
          </a:xfrm>
          <a:prstGeom prst="rect">
            <a:avLst/>
          </a:prstGeom>
          <a:noFill/>
          <a:ln w="9525">
            <a:noFill/>
            <a:miter lim="800000"/>
            <a:headEnd/>
            <a:tailEnd/>
          </a:ln>
        </p:spPr>
        <p:txBody>
          <a:bodyPr wrap="none" lIns="0" tIns="0" rIns="0" bIns="0">
            <a:spAutoFit/>
          </a:bodyPr>
          <a:lstStyle/>
          <a:p>
            <a:r>
              <a:rPr lang="es-ES_tradnl" sz="1800" u="sng" dirty="0">
                <a:solidFill>
                  <a:srgbClr val="FF0000"/>
                </a:solidFill>
                <a:latin typeface="+mn-lt"/>
              </a:rPr>
              <a:t>ESTIMACION DIRECTA NORMAL</a:t>
            </a:r>
            <a:r>
              <a:rPr lang="es-ES_tradnl" sz="1800" dirty="0">
                <a:solidFill>
                  <a:srgbClr val="FF0000"/>
                </a:solidFill>
                <a:latin typeface="+mn-lt"/>
              </a:rPr>
              <a:t> :   </a:t>
            </a:r>
            <a:r>
              <a:rPr lang="es-ES_tradnl" sz="1800" u="sng" dirty="0">
                <a:solidFill>
                  <a:srgbClr val="FF0000"/>
                </a:solidFill>
                <a:latin typeface="+mn-lt"/>
              </a:rPr>
              <a:t>CÁLCULO DEL RENDIMIENTO NETO</a:t>
            </a:r>
          </a:p>
        </p:txBody>
      </p:sp>
      <p:sp>
        <p:nvSpPr>
          <p:cNvPr id="3076" name="Rectangle 6"/>
          <p:cNvSpPr>
            <a:spLocks noChangeArrowheads="1"/>
          </p:cNvSpPr>
          <p:nvPr/>
        </p:nvSpPr>
        <p:spPr bwMode="auto">
          <a:xfrm>
            <a:off x="7575550" y="6350"/>
            <a:ext cx="86562" cy="184666"/>
          </a:xfrm>
          <a:prstGeom prst="rect">
            <a:avLst/>
          </a:prstGeom>
          <a:noFill/>
          <a:ln w="9525">
            <a:noFill/>
            <a:miter lim="800000"/>
            <a:headEnd/>
            <a:tailEnd/>
          </a:ln>
        </p:spPr>
        <p:txBody>
          <a:bodyPr wrap="none" lIns="0" tIns="0" rIns="0" bIns="0">
            <a:spAutoFit/>
          </a:bodyPr>
          <a:lstStyle/>
          <a:p>
            <a:r>
              <a:rPr lang="es-ES_tradnl" sz="1200">
                <a:solidFill>
                  <a:srgbClr val="000000"/>
                </a:solidFill>
                <a:latin typeface="+mn-lt"/>
              </a:rPr>
              <a:t>  </a:t>
            </a:r>
            <a:endParaRPr lang="es-ES_tradnl" sz="1200">
              <a:latin typeface="+mn-lt"/>
            </a:endParaRPr>
          </a:p>
        </p:txBody>
      </p:sp>
      <p:grpSp>
        <p:nvGrpSpPr>
          <p:cNvPr id="3077" name="Group 114"/>
          <p:cNvGrpSpPr>
            <a:grpSpLocks/>
          </p:cNvGrpSpPr>
          <p:nvPr/>
        </p:nvGrpSpPr>
        <p:grpSpPr bwMode="auto">
          <a:xfrm>
            <a:off x="1447800" y="5900756"/>
            <a:ext cx="2014538" cy="169863"/>
            <a:chOff x="572" y="3726"/>
            <a:chExt cx="1269" cy="107"/>
          </a:xfrm>
        </p:grpSpPr>
        <p:sp>
          <p:nvSpPr>
            <p:cNvPr id="3114" name="Rectangle 85"/>
            <p:cNvSpPr>
              <a:spLocks noChangeArrowheads="1"/>
            </p:cNvSpPr>
            <p:nvPr/>
          </p:nvSpPr>
          <p:spPr bwMode="auto">
            <a:xfrm>
              <a:off x="572" y="3726"/>
              <a:ext cx="74" cy="10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3.</a:t>
              </a:r>
              <a:endParaRPr lang="es-ES_tradnl" sz="1100">
                <a:latin typeface="+mn-lt"/>
              </a:endParaRPr>
            </a:p>
          </p:txBody>
        </p:sp>
        <p:sp>
          <p:nvSpPr>
            <p:cNvPr id="3115" name="Rectangle 86"/>
            <p:cNvSpPr>
              <a:spLocks noChangeArrowheads="1"/>
            </p:cNvSpPr>
            <p:nvPr/>
          </p:nvSpPr>
          <p:spPr bwMode="auto">
            <a:xfrm>
              <a:off x="732" y="3726"/>
              <a:ext cx="1109" cy="107"/>
            </a:xfrm>
            <a:prstGeom prst="rect">
              <a:avLst/>
            </a:prstGeom>
            <a:noFill/>
            <a:ln w="9525">
              <a:noFill/>
              <a:miter lim="800000"/>
              <a:headEnd/>
              <a:tailEnd/>
            </a:ln>
          </p:spPr>
          <p:txBody>
            <a:bodyPr wrap="none" lIns="0" tIns="0" rIns="0" bIns="0">
              <a:spAutoFit/>
            </a:bodyPr>
            <a:lstStyle/>
            <a:p>
              <a:r>
                <a:rPr lang="es-ES_tradnl" sz="1100" u="sng">
                  <a:solidFill>
                    <a:srgbClr val="000000"/>
                  </a:solidFill>
                  <a:latin typeface="+mn-lt"/>
                </a:rPr>
                <a:t>G.P.P. por Transmisión de</a:t>
              </a:r>
            </a:p>
          </p:txBody>
        </p:sp>
      </p:grpSp>
      <p:sp>
        <p:nvSpPr>
          <p:cNvPr id="3078" name="Rectangle 88"/>
          <p:cNvSpPr>
            <a:spLocks noChangeArrowheads="1"/>
          </p:cNvSpPr>
          <p:nvPr/>
        </p:nvSpPr>
        <p:spPr bwMode="auto">
          <a:xfrm>
            <a:off x="3665538" y="6053139"/>
            <a:ext cx="5719514"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No se incluyen en el Rendimiento Neto   </a:t>
            </a:r>
            <a:r>
              <a:rPr lang="es-ES_tradnl" sz="1000">
                <a:solidFill>
                  <a:srgbClr val="FF3300"/>
                </a:solidFill>
                <a:latin typeface="+mn-lt"/>
                <a:sym typeface="Wingdings" pitchFamily="2" charset="2"/>
              </a:rPr>
              <a:t></a:t>
            </a:r>
            <a:r>
              <a:rPr lang="es-ES_tradnl" sz="1100">
                <a:solidFill>
                  <a:srgbClr val="FF3300"/>
                </a:solidFill>
                <a:latin typeface="+mn-lt"/>
                <a:sym typeface="Wingdings" pitchFamily="2" charset="2"/>
              </a:rPr>
              <a:t>   </a:t>
            </a:r>
            <a:r>
              <a:rPr lang="es-ES_tradnl" sz="1100">
                <a:solidFill>
                  <a:srgbClr val="000000"/>
                </a:solidFill>
                <a:latin typeface="+mn-lt"/>
              </a:rPr>
              <a:t>Pasan al ámbito de las G.P.Patrimoniales</a:t>
            </a:r>
            <a:endParaRPr lang="es-ES_tradnl" sz="1100">
              <a:latin typeface="+mn-lt"/>
            </a:endParaRPr>
          </a:p>
        </p:txBody>
      </p:sp>
      <p:sp>
        <p:nvSpPr>
          <p:cNvPr id="3079" name="Rectangle 92"/>
          <p:cNvSpPr>
            <a:spLocks noChangeArrowheads="1"/>
          </p:cNvSpPr>
          <p:nvPr/>
        </p:nvSpPr>
        <p:spPr bwMode="auto">
          <a:xfrm>
            <a:off x="1701801" y="6142039"/>
            <a:ext cx="1679947" cy="169277"/>
          </a:xfrm>
          <a:prstGeom prst="rect">
            <a:avLst/>
          </a:prstGeom>
          <a:noFill/>
          <a:ln w="9525">
            <a:noFill/>
            <a:miter lim="800000"/>
            <a:headEnd/>
            <a:tailEnd/>
          </a:ln>
        </p:spPr>
        <p:txBody>
          <a:bodyPr wrap="none" lIns="0" tIns="0" rIns="0" bIns="0">
            <a:spAutoFit/>
          </a:bodyPr>
          <a:lstStyle/>
          <a:p>
            <a:r>
              <a:rPr lang="es-ES_tradnl" sz="1100" u="sng">
                <a:solidFill>
                  <a:srgbClr val="000000"/>
                </a:solidFill>
                <a:latin typeface="+mn-lt"/>
              </a:rPr>
              <a:t>ELEMENTOS AFECTOS</a:t>
            </a:r>
            <a:r>
              <a:rPr lang="es-ES_tradnl" sz="1100">
                <a:solidFill>
                  <a:srgbClr val="000000"/>
                </a:solidFill>
                <a:latin typeface="+mn-lt"/>
              </a:rPr>
              <a:t> :</a:t>
            </a:r>
            <a:endParaRPr lang="es-ES_tradnl" sz="1100">
              <a:latin typeface="+mn-lt"/>
            </a:endParaRPr>
          </a:p>
        </p:txBody>
      </p:sp>
      <p:sp>
        <p:nvSpPr>
          <p:cNvPr id="3080" name="Rectangle 99"/>
          <p:cNvSpPr>
            <a:spLocks noChangeArrowheads="1"/>
          </p:cNvSpPr>
          <p:nvPr/>
        </p:nvSpPr>
        <p:spPr bwMode="auto">
          <a:xfrm>
            <a:off x="1447800" y="6477000"/>
            <a:ext cx="7388241" cy="338554"/>
          </a:xfrm>
          <a:prstGeom prst="rect">
            <a:avLst/>
          </a:prstGeom>
          <a:noFill/>
          <a:ln w="9525">
            <a:noFill/>
            <a:miter lim="800000"/>
            <a:headEnd/>
            <a:tailEnd/>
          </a:ln>
        </p:spPr>
        <p:txBody>
          <a:bodyPr wrap="none" lIns="0" tIns="0" rIns="0" bIns="0">
            <a:spAutoFit/>
          </a:bodyPr>
          <a:lstStyle/>
          <a:p>
            <a:r>
              <a:rPr lang="es-ES_tradnl" sz="1100" dirty="0">
                <a:solidFill>
                  <a:srgbClr val="D60093"/>
                </a:solidFill>
                <a:latin typeface="+mn-lt"/>
              </a:rPr>
              <a:t>4.</a:t>
            </a:r>
            <a:r>
              <a:rPr lang="es-ES_tradnl" sz="1100" dirty="0">
                <a:solidFill>
                  <a:srgbClr val="000000"/>
                </a:solidFill>
                <a:latin typeface="+mn-lt"/>
              </a:rPr>
              <a:t>   </a:t>
            </a:r>
            <a:r>
              <a:rPr lang="es-ES_tradnl" sz="1100" u="sng" dirty="0">
                <a:solidFill>
                  <a:srgbClr val="000000"/>
                </a:solidFill>
                <a:latin typeface="+mn-lt"/>
              </a:rPr>
              <a:t>REDUCCIÓN</a:t>
            </a:r>
            <a:r>
              <a:rPr lang="es-ES_tradnl" sz="1100" dirty="0">
                <a:solidFill>
                  <a:srgbClr val="000000"/>
                </a:solidFill>
                <a:latin typeface="+mn-lt"/>
              </a:rPr>
              <a:t>   del 30%  para Rendimientos Netos "Irregulares”    (art. 32.1 L y 25 R).</a:t>
            </a:r>
          </a:p>
          <a:p>
            <a:r>
              <a:rPr lang="es-ES_tradnl" sz="1100" dirty="0">
                <a:solidFill>
                  <a:srgbClr val="000000"/>
                </a:solidFill>
                <a:latin typeface="+mn-lt"/>
              </a:rPr>
              <a:t>                                                    (con periodo generación  &gt;  2 años u obtenidos de forma notoriamente irregular)</a:t>
            </a:r>
          </a:p>
        </p:txBody>
      </p:sp>
      <p:sp>
        <p:nvSpPr>
          <p:cNvPr id="3081" name="Rectangle 24"/>
          <p:cNvSpPr>
            <a:spLocks noChangeArrowheads="1"/>
          </p:cNvSpPr>
          <p:nvPr/>
        </p:nvSpPr>
        <p:spPr bwMode="auto">
          <a:xfrm>
            <a:off x="685800" y="1855789"/>
            <a:ext cx="1936428"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sym typeface="Wingdings" pitchFamily="2" charset="2"/>
              </a:rPr>
              <a:t></a:t>
            </a:r>
            <a:r>
              <a:rPr lang="es-ES_tradnl" sz="1100">
                <a:solidFill>
                  <a:srgbClr val="000000"/>
                </a:solidFill>
                <a:latin typeface="+mn-lt"/>
              </a:rPr>
              <a:t>   </a:t>
            </a:r>
            <a:r>
              <a:rPr lang="es-ES_tradnl" sz="1100">
                <a:solidFill>
                  <a:schemeClr val="accent2"/>
                </a:solidFill>
                <a:latin typeface="+mn-lt"/>
              </a:rPr>
              <a:t>Especificidades en IRPF :</a:t>
            </a:r>
            <a:endParaRPr lang="es-ES_tradnl" sz="1100">
              <a:solidFill>
                <a:srgbClr val="000000"/>
              </a:solidFill>
              <a:latin typeface="+mn-lt"/>
            </a:endParaRPr>
          </a:p>
        </p:txBody>
      </p:sp>
      <p:sp>
        <p:nvSpPr>
          <p:cNvPr id="3082" name="Rectangle 28"/>
          <p:cNvSpPr>
            <a:spLocks noChangeArrowheads="1"/>
          </p:cNvSpPr>
          <p:nvPr/>
        </p:nvSpPr>
        <p:spPr bwMode="auto">
          <a:xfrm>
            <a:off x="1447800" y="2311401"/>
            <a:ext cx="1062791"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1.</a:t>
            </a:r>
            <a:r>
              <a:rPr lang="es-ES_tradnl" sz="1100">
                <a:solidFill>
                  <a:srgbClr val="000000"/>
                </a:solidFill>
                <a:latin typeface="+mn-lt"/>
              </a:rPr>
              <a:t>  </a:t>
            </a:r>
            <a:r>
              <a:rPr lang="es-ES_tradnl" sz="1100">
                <a:solidFill>
                  <a:srgbClr val="009900"/>
                </a:solidFill>
                <a:latin typeface="+mn-lt"/>
              </a:rPr>
              <a:t> </a:t>
            </a:r>
            <a:r>
              <a:rPr lang="es-ES_tradnl" sz="1100" u="sng">
                <a:solidFill>
                  <a:srgbClr val="009900"/>
                </a:solidFill>
                <a:latin typeface="+mn-lt"/>
              </a:rPr>
              <a:t>INGRESOS</a:t>
            </a:r>
            <a:r>
              <a:rPr lang="es-ES_tradnl" sz="1100">
                <a:solidFill>
                  <a:srgbClr val="000000"/>
                </a:solidFill>
                <a:latin typeface="+mn-lt"/>
              </a:rPr>
              <a:t> :</a:t>
            </a:r>
            <a:endParaRPr lang="es-ES_tradnl" sz="1100" u="sng">
              <a:solidFill>
                <a:srgbClr val="000000"/>
              </a:solidFill>
              <a:latin typeface="+mn-lt"/>
            </a:endParaRPr>
          </a:p>
        </p:txBody>
      </p:sp>
      <p:sp>
        <p:nvSpPr>
          <p:cNvPr id="3083" name="Rectangle 30"/>
          <p:cNvSpPr>
            <a:spLocks noChangeArrowheads="1"/>
          </p:cNvSpPr>
          <p:nvPr/>
        </p:nvSpPr>
        <p:spPr bwMode="auto">
          <a:xfrm>
            <a:off x="2886075" y="2159001"/>
            <a:ext cx="1147750" cy="169277"/>
          </a:xfrm>
          <a:prstGeom prst="rect">
            <a:avLst/>
          </a:prstGeom>
          <a:noFill/>
          <a:ln w="9525">
            <a:noFill/>
            <a:miter lim="800000"/>
            <a:headEnd/>
            <a:tailEnd/>
          </a:ln>
        </p:spPr>
        <p:txBody>
          <a:bodyPr wrap="none" lIns="0" tIns="0" rIns="0" bIns="0">
            <a:spAutoFit/>
          </a:bodyPr>
          <a:lstStyle/>
          <a:p>
            <a:r>
              <a:rPr lang="es-ES_tradnl" sz="800">
                <a:solidFill>
                  <a:srgbClr val="FF0066"/>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Autoconsumo</a:t>
            </a:r>
          </a:p>
        </p:txBody>
      </p:sp>
      <p:sp>
        <p:nvSpPr>
          <p:cNvPr id="3084" name="Rectangle 32"/>
          <p:cNvSpPr>
            <a:spLocks noChangeArrowheads="1"/>
          </p:cNvSpPr>
          <p:nvPr/>
        </p:nvSpPr>
        <p:spPr bwMode="auto">
          <a:xfrm>
            <a:off x="1684338" y="2574926"/>
            <a:ext cx="748603" cy="169277"/>
          </a:xfrm>
          <a:prstGeom prst="rect">
            <a:avLst/>
          </a:prstGeom>
          <a:noFill/>
          <a:ln w="9525">
            <a:noFill/>
            <a:miter lim="800000"/>
            <a:headEnd/>
            <a:tailEnd/>
          </a:ln>
        </p:spPr>
        <p:txBody>
          <a:bodyPr wrap="none" lIns="0" tIns="0" rIns="0" bIns="0">
            <a:spAutoFit/>
          </a:bodyPr>
          <a:lstStyle/>
          <a:p>
            <a:r>
              <a:rPr lang="es-ES_tradnl" sz="1100">
                <a:solidFill>
                  <a:srgbClr val="FF0066"/>
                </a:solidFill>
                <a:latin typeface="+mn-lt"/>
              </a:rPr>
              <a:t>(art. 28.4 L)</a:t>
            </a:r>
          </a:p>
        </p:txBody>
      </p:sp>
      <p:sp>
        <p:nvSpPr>
          <p:cNvPr id="3085" name="Rectangle 33"/>
          <p:cNvSpPr>
            <a:spLocks noChangeArrowheads="1"/>
          </p:cNvSpPr>
          <p:nvPr/>
        </p:nvSpPr>
        <p:spPr bwMode="auto">
          <a:xfrm>
            <a:off x="2886075" y="2374901"/>
            <a:ext cx="5730736" cy="169277"/>
          </a:xfrm>
          <a:prstGeom prst="rect">
            <a:avLst/>
          </a:prstGeom>
          <a:noFill/>
          <a:ln w="9525">
            <a:noFill/>
            <a:miter lim="800000"/>
            <a:headEnd/>
            <a:tailEnd/>
          </a:ln>
        </p:spPr>
        <p:txBody>
          <a:bodyPr wrap="none" lIns="0" tIns="0" rIns="0" bIns="0">
            <a:spAutoFit/>
          </a:bodyPr>
          <a:lstStyle/>
          <a:p>
            <a:r>
              <a:rPr lang="es-ES_tradnl" sz="800">
                <a:solidFill>
                  <a:srgbClr val="FF0066"/>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Entrega de bienes o prestación servicios gratuita  (valoradas a precio de mercado)</a:t>
            </a:r>
          </a:p>
        </p:txBody>
      </p:sp>
      <p:sp>
        <p:nvSpPr>
          <p:cNvPr id="3086" name="Rectangle 37"/>
          <p:cNvSpPr>
            <a:spLocks noChangeArrowheads="1"/>
          </p:cNvSpPr>
          <p:nvPr/>
        </p:nvSpPr>
        <p:spPr bwMode="auto">
          <a:xfrm>
            <a:off x="2886075" y="2593976"/>
            <a:ext cx="5676234" cy="169277"/>
          </a:xfrm>
          <a:prstGeom prst="rect">
            <a:avLst/>
          </a:prstGeom>
          <a:noFill/>
          <a:ln w="9525">
            <a:noFill/>
            <a:miter lim="800000"/>
            <a:headEnd/>
            <a:tailEnd/>
          </a:ln>
        </p:spPr>
        <p:txBody>
          <a:bodyPr wrap="none" lIns="0" tIns="0" rIns="0" bIns="0">
            <a:spAutoFit/>
          </a:bodyPr>
          <a:lstStyle/>
          <a:p>
            <a:r>
              <a:rPr lang="es-ES_tradnl" sz="800">
                <a:solidFill>
                  <a:srgbClr val="FF0066"/>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Diferencia entre el precio de mercado y el precio pactado cuando ésta sea notoria</a:t>
            </a:r>
          </a:p>
        </p:txBody>
      </p:sp>
      <p:sp>
        <p:nvSpPr>
          <p:cNvPr id="3087" name="Rectangle 42"/>
          <p:cNvSpPr>
            <a:spLocks noChangeArrowheads="1"/>
          </p:cNvSpPr>
          <p:nvPr/>
        </p:nvSpPr>
        <p:spPr bwMode="auto">
          <a:xfrm>
            <a:off x="1447801" y="3429001"/>
            <a:ext cx="828753"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2.</a:t>
            </a:r>
            <a:r>
              <a:rPr lang="es-ES_tradnl" sz="1100">
                <a:solidFill>
                  <a:srgbClr val="000000"/>
                </a:solidFill>
                <a:latin typeface="+mn-lt"/>
              </a:rPr>
              <a:t>   </a:t>
            </a:r>
            <a:r>
              <a:rPr lang="es-ES_tradnl" sz="1100" u="sng">
                <a:solidFill>
                  <a:srgbClr val="009900"/>
                </a:solidFill>
                <a:latin typeface="+mn-lt"/>
              </a:rPr>
              <a:t>GASTOS</a:t>
            </a:r>
          </a:p>
        </p:txBody>
      </p:sp>
      <p:sp>
        <p:nvSpPr>
          <p:cNvPr id="3088" name="Rectangle 43"/>
          <p:cNvSpPr>
            <a:spLocks noChangeArrowheads="1"/>
          </p:cNvSpPr>
          <p:nvPr/>
        </p:nvSpPr>
        <p:spPr bwMode="auto">
          <a:xfrm>
            <a:off x="1701800" y="3675064"/>
            <a:ext cx="1006686" cy="169277"/>
          </a:xfrm>
          <a:prstGeom prst="rect">
            <a:avLst/>
          </a:prstGeom>
          <a:noFill/>
          <a:ln w="9525">
            <a:noFill/>
            <a:miter lim="800000"/>
            <a:headEnd/>
            <a:tailEnd/>
          </a:ln>
        </p:spPr>
        <p:txBody>
          <a:bodyPr wrap="none" lIns="0" tIns="0" rIns="0" bIns="0">
            <a:spAutoFit/>
          </a:bodyPr>
          <a:lstStyle/>
          <a:p>
            <a:r>
              <a:rPr lang="es-ES_tradnl" sz="1100" u="sng">
                <a:solidFill>
                  <a:srgbClr val="009900"/>
                </a:solidFill>
                <a:latin typeface="+mn-lt"/>
              </a:rPr>
              <a:t>DEDUCIBLES</a:t>
            </a:r>
            <a:r>
              <a:rPr lang="es-ES_tradnl" sz="1100">
                <a:solidFill>
                  <a:srgbClr val="009900"/>
                </a:solidFill>
                <a:latin typeface="+mn-lt"/>
              </a:rPr>
              <a:t> :</a:t>
            </a:r>
          </a:p>
        </p:txBody>
      </p:sp>
      <p:sp>
        <p:nvSpPr>
          <p:cNvPr id="3089" name="Rectangle 46"/>
          <p:cNvSpPr>
            <a:spLocks noChangeArrowheads="1"/>
          </p:cNvSpPr>
          <p:nvPr/>
        </p:nvSpPr>
        <p:spPr bwMode="auto">
          <a:xfrm>
            <a:off x="2864769" y="2978151"/>
            <a:ext cx="4435510" cy="169277"/>
          </a:xfrm>
          <a:prstGeom prst="rect">
            <a:avLst/>
          </a:prstGeom>
          <a:noFill/>
          <a:ln w="9525">
            <a:noFill/>
            <a:miter lim="800000"/>
            <a:headEnd/>
            <a:tailEnd/>
          </a:ln>
        </p:spPr>
        <p:txBody>
          <a:bodyPr wrap="none" lIns="0" tIns="0" rIns="0" bIns="0">
            <a:spAutoFit/>
          </a:bodyPr>
          <a:lstStyle/>
          <a:p>
            <a:r>
              <a:rPr lang="es-ES_tradnl" sz="1100" dirty="0">
                <a:solidFill>
                  <a:srgbClr val="993300"/>
                </a:solidFill>
                <a:latin typeface="+mn-lt"/>
              </a:rPr>
              <a:t>a)</a:t>
            </a:r>
            <a:r>
              <a:rPr lang="es-ES_tradnl" sz="1100" dirty="0">
                <a:solidFill>
                  <a:srgbClr val="000000"/>
                </a:solidFill>
                <a:latin typeface="+mn-lt"/>
              </a:rPr>
              <a:t>   Mutualidades de Previsión Social del empresario o profesional</a:t>
            </a:r>
          </a:p>
        </p:txBody>
      </p:sp>
      <p:sp>
        <p:nvSpPr>
          <p:cNvPr id="3090" name="Rectangle 49"/>
          <p:cNvSpPr>
            <a:spLocks noChangeArrowheads="1"/>
          </p:cNvSpPr>
          <p:nvPr/>
        </p:nvSpPr>
        <p:spPr bwMode="auto">
          <a:xfrm>
            <a:off x="3008784" y="3209202"/>
            <a:ext cx="6836808" cy="507831"/>
          </a:xfrm>
          <a:prstGeom prst="rect">
            <a:avLst/>
          </a:prstGeom>
          <a:noFill/>
          <a:ln w="9525">
            <a:noFill/>
            <a:miter lim="800000"/>
            <a:headEnd/>
            <a:tailEnd/>
          </a:ln>
        </p:spPr>
        <p:txBody>
          <a:bodyPr wrap="none" lIns="0" tIns="0" rIns="0" bIns="0">
            <a:spAutoFit/>
          </a:bodyPr>
          <a:lstStyle/>
          <a:p>
            <a:pPr>
              <a:buFont typeface="Wingdings" pitchFamily="2" charset="2"/>
              <a:buChar char="î"/>
            </a:pPr>
            <a:r>
              <a:rPr lang="es-ES_tradnl" sz="1100" dirty="0">
                <a:solidFill>
                  <a:srgbClr val="FF0000"/>
                </a:solidFill>
                <a:latin typeface="+mn-lt"/>
              </a:rPr>
              <a:t> </a:t>
            </a:r>
            <a:r>
              <a:rPr lang="es-ES_tradnl" sz="1100" dirty="0">
                <a:solidFill>
                  <a:srgbClr val="000000"/>
                </a:solidFill>
                <a:latin typeface="+mn-lt"/>
              </a:rPr>
              <a:t>En general :  no deducibles.    </a:t>
            </a:r>
            <a:r>
              <a:rPr lang="es-ES_tradnl" sz="1100" u="sng" dirty="0">
                <a:solidFill>
                  <a:srgbClr val="000000"/>
                </a:solidFill>
                <a:latin typeface="+mn-lt"/>
              </a:rPr>
              <a:t>Excepción </a:t>
            </a:r>
            <a:r>
              <a:rPr lang="es-ES_tradnl" sz="1100" dirty="0">
                <a:solidFill>
                  <a:srgbClr val="000000"/>
                </a:solidFill>
                <a:latin typeface="+mn-lt"/>
              </a:rPr>
              <a:t>:   ciertas aportaciones de profesionales no integrados en </a:t>
            </a:r>
          </a:p>
          <a:p>
            <a:pPr>
              <a:buFont typeface="Wingdings" pitchFamily="2" charset="2"/>
              <a:buNone/>
            </a:pPr>
            <a:r>
              <a:rPr lang="es-ES_tradnl" sz="1100" dirty="0">
                <a:solidFill>
                  <a:srgbClr val="000000"/>
                </a:solidFill>
                <a:latin typeface="+mn-lt"/>
              </a:rPr>
              <a:t>    el régimen especial de la SS de los trabajadores por cuenta propia o autónomos. Límite</a:t>
            </a:r>
            <a:r>
              <a:rPr lang="es-ES_tradnl" sz="1100">
                <a:solidFill>
                  <a:srgbClr val="000000"/>
                </a:solidFill>
                <a:latin typeface="+mn-lt"/>
              </a:rPr>
              <a:t>: </a:t>
            </a:r>
            <a:r>
              <a:rPr lang="es-ES_tradnl" sz="1100" smtClean="0">
                <a:solidFill>
                  <a:srgbClr val="000000"/>
                </a:solidFill>
                <a:latin typeface="+mn-lt"/>
              </a:rPr>
              <a:t>6.125,15 </a:t>
            </a:r>
            <a:r>
              <a:rPr lang="es-ES_tradnl" sz="1100" dirty="0">
                <a:solidFill>
                  <a:srgbClr val="000000"/>
                </a:solidFill>
                <a:latin typeface="+mn-lt"/>
              </a:rPr>
              <a:t>€.</a:t>
            </a:r>
          </a:p>
          <a:p>
            <a:endParaRPr lang="es-ES_tradnl" sz="1100" dirty="0">
              <a:solidFill>
                <a:srgbClr val="000000"/>
              </a:solidFill>
              <a:latin typeface="+mn-lt"/>
            </a:endParaRPr>
          </a:p>
        </p:txBody>
      </p:sp>
      <p:sp>
        <p:nvSpPr>
          <p:cNvPr id="3094" name="Rectangle 64"/>
          <p:cNvSpPr>
            <a:spLocks noChangeArrowheads="1"/>
          </p:cNvSpPr>
          <p:nvPr/>
        </p:nvSpPr>
        <p:spPr bwMode="auto">
          <a:xfrm>
            <a:off x="2936776" y="3976689"/>
            <a:ext cx="3771866" cy="169277"/>
          </a:xfrm>
          <a:prstGeom prst="rect">
            <a:avLst/>
          </a:prstGeom>
          <a:noFill/>
          <a:ln w="9525">
            <a:noFill/>
            <a:miter lim="800000"/>
            <a:headEnd/>
            <a:tailEnd/>
          </a:ln>
        </p:spPr>
        <p:txBody>
          <a:bodyPr wrap="none" lIns="0" tIns="0" rIns="0" bIns="0">
            <a:spAutoFit/>
          </a:bodyPr>
          <a:lstStyle/>
          <a:p>
            <a:r>
              <a:rPr lang="es-ES_tradnl" sz="1100" dirty="0">
                <a:solidFill>
                  <a:srgbClr val="993300"/>
                </a:solidFill>
                <a:latin typeface="+mn-lt"/>
              </a:rPr>
              <a:t>b)</a:t>
            </a:r>
            <a:r>
              <a:rPr lang="es-ES_tradnl" sz="1100" dirty="0">
                <a:solidFill>
                  <a:srgbClr val="000000"/>
                </a:solidFill>
                <a:latin typeface="+mn-lt"/>
              </a:rPr>
              <a:t>   Prestación de </a:t>
            </a:r>
            <a:r>
              <a:rPr lang="es-ES_tradnl" sz="1100" u="sng" dirty="0">
                <a:solidFill>
                  <a:srgbClr val="000000"/>
                </a:solidFill>
                <a:latin typeface="+mn-lt"/>
              </a:rPr>
              <a:t>trabajo por cónyuge o hijos menores</a:t>
            </a:r>
            <a:r>
              <a:rPr lang="es-ES_tradnl" sz="1100" dirty="0">
                <a:solidFill>
                  <a:srgbClr val="000000"/>
                </a:solidFill>
                <a:latin typeface="+mn-lt"/>
              </a:rPr>
              <a:t> :</a:t>
            </a:r>
            <a:endParaRPr lang="es-ES_tradnl" sz="1100" dirty="0">
              <a:latin typeface="+mn-lt"/>
            </a:endParaRPr>
          </a:p>
        </p:txBody>
      </p:sp>
      <p:sp>
        <p:nvSpPr>
          <p:cNvPr id="3095" name="Rectangle 66"/>
          <p:cNvSpPr>
            <a:spLocks noChangeArrowheads="1"/>
          </p:cNvSpPr>
          <p:nvPr/>
        </p:nvSpPr>
        <p:spPr bwMode="auto">
          <a:xfrm>
            <a:off x="4114801" y="4194176"/>
            <a:ext cx="4424288" cy="169277"/>
          </a:xfrm>
          <a:prstGeom prst="rect">
            <a:avLst/>
          </a:prstGeom>
          <a:noFill/>
          <a:ln w="9525">
            <a:noFill/>
            <a:miter lim="800000"/>
            <a:headEnd/>
            <a:tailEnd/>
          </a:ln>
        </p:spPr>
        <p:txBody>
          <a:bodyPr wrap="none" lIns="0" tIns="0" rIns="0" bIns="0">
            <a:spAutoFit/>
          </a:bodyPr>
          <a:lstStyle/>
          <a:p>
            <a:r>
              <a:rPr lang="es-ES_tradnl" sz="1000">
                <a:solidFill>
                  <a:srgbClr val="FF3300"/>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El salario pactado es gasto deducible bajo ciertas condiciones</a:t>
            </a:r>
          </a:p>
        </p:txBody>
      </p:sp>
      <p:sp>
        <p:nvSpPr>
          <p:cNvPr id="3096" name="Rectangle 70"/>
          <p:cNvSpPr>
            <a:spLocks noChangeArrowheads="1"/>
          </p:cNvSpPr>
          <p:nvPr/>
        </p:nvSpPr>
        <p:spPr bwMode="auto">
          <a:xfrm>
            <a:off x="4446588" y="4403725"/>
            <a:ext cx="3616375" cy="184666"/>
          </a:xfrm>
          <a:prstGeom prst="rect">
            <a:avLst/>
          </a:prstGeom>
          <a:noFill/>
          <a:ln w="9525">
            <a:noFill/>
            <a:miter lim="800000"/>
            <a:headEnd/>
            <a:tailEnd/>
          </a:ln>
        </p:spPr>
        <p:txBody>
          <a:bodyPr wrap="none" lIns="0" tIns="0" rIns="0" bIns="0">
            <a:spAutoFit/>
          </a:bodyPr>
          <a:lstStyle/>
          <a:p>
            <a:r>
              <a:rPr lang="es-ES_tradnl" sz="1200">
                <a:solidFill>
                  <a:srgbClr val="009900"/>
                </a:solidFill>
                <a:latin typeface="+mn-lt"/>
                <a:sym typeface="Symbol" pitchFamily="18" charset="2"/>
              </a:rPr>
              <a:t></a:t>
            </a:r>
            <a:r>
              <a:rPr lang="es-ES_tradnl" sz="1100">
                <a:solidFill>
                  <a:srgbClr val="000000"/>
                </a:solidFill>
                <a:latin typeface="+mn-lt"/>
              </a:rPr>
              <a:t>  Será rendimiento del trabajo para el que lo percibe</a:t>
            </a:r>
          </a:p>
        </p:txBody>
      </p:sp>
      <p:sp>
        <p:nvSpPr>
          <p:cNvPr id="3097" name="Rectangle 77"/>
          <p:cNvSpPr>
            <a:spLocks noChangeArrowheads="1"/>
          </p:cNvSpPr>
          <p:nvPr/>
        </p:nvSpPr>
        <p:spPr bwMode="auto">
          <a:xfrm>
            <a:off x="3008785" y="4727576"/>
            <a:ext cx="4283224" cy="169277"/>
          </a:xfrm>
          <a:prstGeom prst="rect">
            <a:avLst/>
          </a:prstGeom>
          <a:noFill/>
          <a:ln w="9525">
            <a:noFill/>
            <a:miter lim="800000"/>
            <a:headEnd/>
            <a:tailEnd/>
          </a:ln>
        </p:spPr>
        <p:txBody>
          <a:bodyPr wrap="none" lIns="0" tIns="0" rIns="0" bIns="0">
            <a:spAutoFit/>
          </a:bodyPr>
          <a:lstStyle/>
          <a:p>
            <a:r>
              <a:rPr lang="es-ES_tradnl" sz="1100" dirty="0">
                <a:solidFill>
                  <a:srgbClr val="993300"/>
                </a:solidFill>
                <a:latin typeface="+mn-lt"/>
              </a:rPr>
              <a:t>c)</a:t>
            </a:r>
            <a:r>
              <a:rPr lang="es-ES_tradnl" sz="1100" dirty="0">
                <a:solidFill>
                  <a:srgbClr val="000000"/>
                </a:solidFill>
                <a:latin typeface="+mn-lt"/>
              </a:rPr>
              <a:t>   </a:t>
            </a:r>
            <a:r>
              <a:rPr lang="es-ES_tradnl" sz="1100" u="sng" dirty="0">
                <a:solidFill>
                  <a:srgbClr val="000000"/>
                </a:solidFill>
                <a:latin typeface="+mn-lt"/>
              </a:rPr>
              <a:t>Cesión de bienes o derechos por cónyuge o hijos menores :</a:t>
            </a:r>
            <a:endParaRPr lang="es-ES_tradnl" sz="1100" u="sng" dirty="0">
              <a:latin typeface="+mn-lt"/>
            </a:endParaRPr>
          </a:p>
        </p:txBody>
      </p:sp>
      <p:grpSp>
        <p:nvGrpSpPr>
          <p:cNvPr id="3098" name="Group 110"/>
          <p:cNvGrpSpPr>
            <a:grpSpLocks/>
          </p:cNvGrpSpPr>
          <p:nvPr/>
        </p:nvGrpSpPr>
        <p:grpSpPr bwMode="auto">
          <a:xfrm>
            <a:off x="4114800" y="4940307"/>
            <a:ext cx="4959350" cy="400051"/>
            <a:chOff x="2252" y="3164"/>
            <a:chExt cx="3124" cy="252"/>
          </a:xfrm>
        </p:grpSpPr>
        <p:sp>
          <p:nvSpPr>
            <p:cNvPr id="3112" name="Rectangle 79"/>
            <p:cNvSpPr>
              <a:spLocks noChangeArrowheads="1"/>
            </p:cNvSpPr>
            <p:nvPr/>
          </p:nvSpPr>
          <p:spPr bwMode="auto">
            <a:xfrm>
              <a:off x="2252" y="3164"/>
              <a:ext cx="3124" cy="107"/>
            </a:xfrm>
            <a:prstGeom prst="rect">
              <a:avLst/>
            </a:prstGeom>
            <a:noFill/>
            <a:ln w="9525">
              <a:noFill/>
              <a:miter lim="800000"/>
              <a:headEnd/>
              <a:tailEnd/>
            </a:ln>
          </p:spPr>
          <p:txBody>
            <a:bodyPr wrap="none" lIns="0" tIns="0" rIns="0" bIns="0">
              <a:spAutoFit/>
            </a:bodyPr>
            <a:lstStyle/>
            <a:p>
              <a:r>
                <a:rPr lang="es-ES_tradnl" sz="1000">
                  <a:solidFill>
                    <a:srgbClr val="FF3300"/>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Contraprestación pactada es gasto deducible bajo ciertas condiciones</a:t>
              </a:r>
            </a:p>
          </p:txBody>
        </p:sp>
        <p:sp>
          <p:nvSpPr>
            <p:cNvPr id="3113" name="Rectangle 83"/>
            <p:cNvSpPr>
              <a:spLocks noChangeArrowheads="1"/>
            </p:cNvSpPr>
            <p:nvPr/>
          </p:nvSpPr>
          <p:spPr bwMode="auto">
            <a:xfrm>
              <a:off x="2461" y="3300"/>
              <a:ext cx="2258" cy="116"/>
            </a:xfrm>
            <a:prstGeom prst="rect">
              <a:avLst/>
            </a:prstGeom>
            <a:noFill/>
            <a:ln w="9525">
              <a:noFill/>
              <a:miter lim="800000"/>
              <a:headEnd/>
              <a:tailEnd/>
            </a:ln>
          </p:spPr>
          <p:txBody>
            <a:bodyPr wrap="none" lIns="0" tIns="0" rIns="0" bIns="0">
              <a:spAutoFit/>
            </a:bodyPr>
            <a:lstStyle/>
            <a:p>
              <a:r>
                <a:rPr lang="es-ES_tradnl" sz="1200">
                  <a:solidFill>
                    <a:srgbClr val="009900"/>
                  </a:solidFill>
                  <a:latin typeface="+mn-lt"/>
                  <a:sym typeface="Symbol" pitchFamily="18" charset="2"/>
                </a:rPr>
                <a:t></a:t>
              </a:r>
              <a:r>
                <a:rPr lang="es-ES_tradnl" sz="1100">
                  <a:solidFill>
                    <a:srgbClr val="000000"/>
                  </a:solidFill>
                  <a:latin typeface="+mn-lt"/>
                </a:rPr>
                <a:t>  Será rendimiento del capital para el que la perciba</a:t>
              </a:r>
            </a:p>
          </p:txBody>
        </p:sp>
      </p:grpSp>
      <p:sp>
        <p:nvSpPr>
          <p:cNvPr id="3099" name="Line 102"/>
          <p:cNvSpPr>
            <a:spLocks noChangeShapeType="1"/>
          </p:cNvSpPr>
          <p:nvPr/>
        </p:nvSpPr>
        <p:spPr bwMode="auto">
          <a:xfrm>
            <a:off x="2751138" y="2189164"/>
            <a:ext cx="0" cy="587375"/>
          </a:xfrm>
          <a:prstGeom prst="line">
            <a:avLst/>
          </a:prstGeom>
          <a:noFill/>
          <a:ln w="9525">
            <a:solidFill>
              <a:srgbClr val="009900"/>
            </a:solidFill>
            <a:round/>
            <a:headEnd/>
            <a:tailEnd/>
          </a:ln>
        </p:spPr>
        <p:txBody>
          <a:bodyPr wrap="none" anchor="ctr"/>
          <a:lstStyle/>
          <a:p>
            <a:endParaRPr lang="es-ES">
              <a:latin typeface="+mn-lt"/>
            </a:endParaRPr>
          </a:p>
        </p:txBody>
      </p:sp>
      <p:sp>
        <p:nvSpPr>
          <p:cNvPr id="3100" name="Rectangle 103"/>
          <p:cNvSpPr>
            <a:spLocks noChangeArrowheads="1"/>
          </p:cNvSpPr>
          <p:nvPr/>
        </p:nvSpPr>
        <p:spPr bwMode="auto">
          <a:xfrm>
            <a:off x="1828800" y="3962401"/>
            <a:ext cx="748603" cy="169277"/>
          </a:xfrm>
          <a:prstGeom prst="rect">
            <a:avLst/>
          </a:prstGeom>
          <a:noFill/>
          <a:ln w="9525">
            <a:noFill/>
            <a:miter lim="800000"/>
            <a:headEnd/>
            <a:tailEnd/>
          </a:ln>
        </p:spPr>
        <p:txBody>
          <a:bodyPr wrap="none" lIns="0" tIns="0" rIns="0" bIns="0">
            <a:spAutoFit/>
          </a:bodyPr>
          <a:lstStyle/>
          <a:p>
            <a:r>
              <a:rPr lang="es-ES_tradnl" sz="1100" dirty="0">
                <a:solidFill>
                  <a:srgbClr val="FF0066"/>
                </a:solidFill>
                <a:latin typeface="+mn-lt"/>
              </a:rPr>
              <a:t>(art. 30.2 L)</a:t>
            </a:r>
          </a:p>
        </p:txBody>
      </p:sp>
      <p:sp>
        <p:nvSpPr>
          <p:cNvPr id="3101" name="Line 104"/>
          <p:cNvSpPr>
            <a:spLocks noChangeShapeType="1"/>
          </p:cNvSpPr>
          <p:nvPr/>
        </p:nvSpPr>
        <p:spPr bwMode="auto">
          <a:xfrm>
            <a:off x="2720752" y="3068961"/>
            <a:ext cx="0" cy="2613025"/>
          </a:xfrm>
          <a:prstGeom prst="line">
            <a:avLst/>
          </a:prstGeom>
          <a:noFill/>
          <a:ln w="9525">
            <a:solidFill>
              <a:srgbClr val="009900"/>
            </a:solidFill>
            <a:round/>
            <a:headEnd/>
            <a:tailEnd/>
          </a:ln>
        </p:spPr>
        <p:txBody>
          <a:bodyPr wrap="none" anchor="ctr"/>
          <a:lstStyle/>
          <a:p>
            <a:endParaRPr lang="es-ES">
              <a:latin typeface="+mn-lt"/>
            </a:endParaRPr>
          </a:p>
        </p:txBody>
      </p:sp>
      <p:sp>
        <p:nvSpPr>
          <p:cNvPr id="3102" name="Rectangle 111"/>
          <p:cNvSpPr>
            <a:spLocks noChangeArrowheads="1"/>
          </p:cNvSpPr>
          <p:nvPr/>
        </p:nvSpPr>
        <p:spPr bwMode="auto">
          <a:xfrm>
            <a:off x="2792761" y="5480051"/>
            <a:ext cx="7011535" cy="169277"/>
          </a:xfrm>
          <a:prstGeom prst="rect">
            <a:avLst/>
          </a:prstGeom>
          <a:noFill/>
          <a:ln w="9525">
            <a:noFill/>
            <a:miter lim="800000"/>
            <a:headEnd/>
            <a:tailEnd/>
          </a:ln>
        </p:spPr>
        <p:txBody>
          <a:bodyPr wrap="none" lIns="0" tIns="0" rIns="0" bIns="0">
            <a:spAutoFit/>
          </a:bodyPr>
          <a:lstStyle/>
          <a:p>
            <a:r>
              <a:rPr lang="es-ES_tradnl" sz="1100" dirty="0">
                <a:solidFill>
                  <a:srgbClr val="993300"/>
                </a:solidFill>
                <a:latin typeface="+mn-lt"/>
              </a:rPr>
              <a:t>d)</a:t>
            </a:r>
            <a:r>
              <a:rPr lang="es-ES_tradnl" sz="1100" dirty="0">
                <a:solidFill>
                  <a:srgbClr val="000000"/>
                </a:solidFill>
                <a:latin typeface="+mn-lt"/>
              </a:rPr>
              <a:t>   Seguro enfermedad del titular, cónyuge e hijos:  deducible hasta 500€ (1.500 discapacidad) / persona</a:t>
            </a:r>
          </a:p>
        </p:txBody>
      </p:sp>
      <p:sp>
        <p:nvSpPr>
          <p:cNvPr id="3103" name="Rectangle 9"/>
          <p:cNvSpPr>
            <a:spLocks noChangeArrowheads="1"/>
          </p:cNvSpPr>
          <p:nvPr/>
        </p:nvSpPr>
        <p:spPr bwMode="auto">
          <a:xfrm>
            <a:off x="685801" y="588964"/>
            <a:ext cx="1344920"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sym typeface="Wingdings" pitchFamily="2" charset="2"/>
              </a:rPr>
              <a:t></a:t>
            </a:r>
            <a:r>
              <a:rPr lang="es-ES_tradnl" sz="1100">
                <a:solidFill>
                  <a:srgbClr val="000000"/>
                </a:solidFill>
                <a:latin typeface="+mn-lt"/>
              </a:rPr>
              <a:t>   </a:t>
            </a:r>
            <a:r>
              <a:rPr lang="es-ES_tradnl" sz="1100">
                <a:solidFill>
                  <a:schemeClr val="accent2"/>
                </a:solidFill>
                <a:latin typeface="+mn-lt"/>
              </a:rPr>
              <a:t>Remisión al I.S. :</a:t>
            </a:r>
            <a:endParaRPr lang="es-ES_tradnl" sz="1100">
              <a:solidFill>
                <a:srgbClr val="000000"/>
              </a:solidFill>
              <a:latin typeface="+mn-lt"/>
            </a:endParaRPr>
          </a:p>
        </p:txBody>
      </p:sp>
      <p:sp>
        <p:nvSpPr>
          <p:cNvPr id="3104" name="Rectangle 11"/>
          <p:cNvSpPr>
            <a:spLocks noChangeArrowheads="1"/>
          </p:cNvSpPr>
          <p:nvPr/>
        </p:nvSpPr>
        <p:spPr bwMode="auto">
          <a:xfrm>
            <a:off x="3127376" y="588964"/>
            <a:ext cx="5895845" cy="169277"/>
          </a:xfrm>
          <a:prstGeom prst="rect">
            <a:avLst/>
          </a:prstGeom>
          <a:noFill/>
          <a:ln w="9525">
            <a:noFill/>
            <a:miter lim="800000"/>
            <a:headEnd/>
            <a:tailEnd/>
          </a:ln>
        </p:spPr>
        <p:txBody>
          <a:bodyPr wrap="none" lIns="0" tIns="0" rIns="0" bIns="0">
            <a:spAutoFit/>
          </a:bodyPr>
          <a:lstStyle/>
          <a:p>
            <a:r>
              <a:rPr lang="es-ES_tradnl" sz="1000" dirty="0">
                <a:solidFill>
                  <a:srgbClr val="FF0066"/>
                </a:solidFill>
                <a:latin typeface="+mn-lt"/>
                <a:sym typeface="Wingdings" pitchFamily="2" charset="2"/>
              </a:rPr>
              <a:t></a:t>
            </a:r>
            <a:r>
              <a:rPr lang="es-ES_tradnl" sz="1100" dirty="0">
                <a:solidFill>
                  <a:srgbClr val="000000"/>
                </a:solidFill>
                <a:latin typeface="+mn-lt"/>
                <a:sym typeface="Wingdings" pitchFamily="2" charset="2"/>
              </a:rPr>
              <a:t>   </a:t>
            </a:r>
            <a:r>
              <a:rPr lang="es-ES_tradnl" sz="1100" dirty="0">
                <a:solidFill>
                  <a:srgbClr val="000000"/>
                </a:solidFill>
                <a:latin typeface="+mn-lt"/>
              </a:rPr>
              <a:t>El Rendimiento Neto se determina </a:t>
            </a:r>
            <a:r>
              <a:rPr lang="es-ES_tradnl" sz="1100" dirty="0">
                <a:solidFill>
                  <a:srgbClr val="0000FF"/>
                </a:solidFill>
                <a:latin typeface="+mn-lt"/>
              </a:rPr>
              <a:t>según las normas del Impuesto sobre Sociedades</a:t>
            </a:r>
          </a:p>
        </p:txBody>
      </p:sp>
      <p:sp>
        <p:nvSpPr>
          <p:cNvPr id="3105" name="Rectangle 13"/>
          <p:cNvSpPr>
            <a:spLocks noChangeArrowheads="1"/>
          </p:cNvSpPr>
          <p:nvPr/>
        </p:nvSpPr>
        <p:spPr bwMode="auto">
          <a:xfrm>
            <a:off x="3127375" y="844551"/>
            <a:ext cx="3593933" cy="169277"/>
          </a:xfrm>
          <a:prstGeom prst="rect">
            <a:avLst/>
          </a:prstGeom>
          <a:noFill/>
          <a:ln w="9525">
            <a:noFill/>
            <a:miter lim="800000"/>
            <a:headEnd/>
            <a:tailEnd/>
          </a:ln>
        </p:spPr>
        <p:txBody>
          <a:bodyPr wrap="none" lIns="0" tIns="0" rIns="0" bIns="0">
            <a:spAutoFit/>
          </a:bodyPr>
          <a:lstStyle/>
          <a:p>
            <a:r>
              <a:rPr lang="es-ES_tradnl" sz="1000">
                <a:solidFill>
                  <a:srgbClr val="FF0066"/>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Con las especificidades que añade la Ley del IRPF</a:t>
            </a:r>
          </a:p>
        </p:txBody>
      </p:sp>
      <p:grpSp>
        <p:nvGrpSpPr>
          <p:cNvPr id="3106" name="Group 118"/>
          <p:cNvGrpSpPr>
            <a:grpSpLocks/>
          </p:cNvGrpSpPr>
          <p:nvPr/>
        </p:nvGrpSpPr>
        <p:grpSpPr bwMode="auto">
          <a:xfrm>
            <a:off x="1662114" y="1239841"/>
            <a:ext cx="7775575" cy="398463"/>
            <a:chOff x="807" y="806"/>
            <a:chExt cx="4898" cy="251"/>
          </a:xfrm>
        </p:grpSpPr>
        <p:sp>
          <p:nvSpPr>
            <p:cNvPr id="3109" name="Rectangle 15"/>
            <p:cNvSpPr>
              <a:spLocks noChangeArrowheads="1"/>
            </p:cNvSpPr>
            <p:nvPr/>
          </p:nvSpPr>
          <p:spPr bwMode="auto">
            <a:xfrm>
              <a:off x="807" y="806"/>
              <a:ext cx="551" cy="107"/>
            </a:xfrm>
            <a:prstGeom prst="rect">
              <a:avLst/>
            </a:prstGeom>
            <a:noFill/>
            <a:ln w="9525">
              <a:noFill/>
              <a:miter lim="800000"/>
              <a:headEnd/>
              <a:tailEnd/>
            </a:ln>
          </p:spPr>
          <p:txBody>
            <a:bodyPr wrap="none" lIns="0" tIns="0" rIns="0" bIns="0">
              <a:spAutoFit/>
            </a:bodyPr>
            <a:lstStyle/>
            <a:p>
              <a:r>
                <a:rPr lang="es-ES_tradnl" sz="1100">
                  <a:solidFill>
                    <a:srgbClr val="993300"/>
                  </a:solidFill>
                  <a:latin typeface="+mn-lt"/>
                </a:rPr>
                <a:t>  OBJETIVO :</a:t>
              </a:r>
              <a:endParaRPr lang="es-ES_tradnl" sz="1100">
                <a:latin typeface="+mn-lt"/>
              </a:endParaRPr>
            </a:p>
          </p:txBody>
        </p:sp>
        <p:sp>
          <p:nvSpPr>
            <p:cNvPr id="3110" name="Rectangle 16"/>
            <p:cNvSpPr>
              <a:spLocks noChangeArrowheads="1"/>
            </p:cNvSpPr>
            <p:nvPr/>
          </p:nvSpPr>
          <p:spPr bwMode="auto">
            <a:xfrm>
              <a:off x="1479" y="806"/>
              <a:ext cx="2966"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Unificar el tratamiento a las actividades empresariales o profesionales</a:t>
              </a:r>
            </a:p>
          </p:txBody>
        </p:sp>
        <p:sp>
          <p:nvSpPr>
            <p:cNvPr id="3111" name="Rectangle 18"/>
            <p:cNvSpPr>
              <a:spLocks noChangeArrowheads="1"/>
            </p:cNvSpPr>
            <p:nvPr/>
          </p:nvSpPr>
          <p:spPr bwMode="auto">
            <a:xfrm>
              <a:off x="1489" y="950"/>
              <a:ext cx="4216"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con independencia de su personalidad jurídica   </a:t>
              </a:r>
              <a:r>
                <a:rPr lang="es-ES_tradnl" sz="1100">
                  <a:solidFill>
                    <a:srgbClr val="000000"/>
                  </a:solidFill>
                  <a:latin typeface="+mn-lt"/>
                  <a:sym typeface="Symbol" pitchFamily="18" charset="2"/>
                </a:rPr>
                <a:t>   </a:t>
              </a:r>
              <a:r>
                <a:rPr lang="es-ES_tradnl" sz="1100">
                  <a:solidFill>
                    <a:srgbClr val="000000"/>
                  </a:solidFill>
                  <a:latin typeface="+mn-lt"/>
                </a:rPr>
                <a:t>con independencia del Impuesto que las someta</a:t>
              </a:r>
            </a:p>
          </p:txBody>
        </p:sp>
      </p:grpSp>
      <p:sp>
        <p:nvSpPr>
          <p:cNvPr id="3107" name="AutoShape 73"/>
          <p:cNvSpPr>
            <a:spLocks noChangeArrowheads="1"/>
          </p:cNvSpPr>
          <p:nvPr/>
        </p:nvSpPr>
        <p:spPr bwMode="auto">
          <a:xfrm rot="8739814">
            <a:off x="2206625" y="952500"/>
            <a:ext cx="223838" cy="122238"/>
          </a:xfrm>
          <a:prstGeom prst="chevron">
            <a:avLst>
              <a:gd name="adj" fmla="val 66125"/>
            </a:avLst>
          </a:prstGeom>
          <a:solidFill>
            <a:srgbClr val="00AB55"/>
          </a:solidFill>
          <a:ln w="12700">
            <a:noFill/>
            <a:miter lim="800000"/>
            <a:headEnd/>
            <a:tailEnd/>
          </a:ln>
        </p:spPr>
        <p:txBody>
          <a:bodyPr wrap="none" anchor="ctr"/>
          <a:lstStyle/>
          <a:p>
            <a:endParaRPr lang="es-ES">
              <a:latin typeface="+mn-lt"/>
            </a:endParaRPr>
          </a:p>
        </p:txBody>
      </p:sp>
      <p:sp>
        <p:nvSpPr>
          <p:cNvPr id="3108" name="Rectangle 117"/>
          <p:cNvSpPr>
            <a:spLocks noChangeArrowheads="1"/>
          </p:cNvSpPr>
          <p:nvPr/>
        </p:nvSpPr>
        <p:spPr bwMode="auto">
          <a:xfrm>
            <a:off x="1206548" y="754648"/>
            <a:ext cx="655629" cy="169277"/>
          </a:xfrm>
          <a:prstGeom prst="rect">
            <a:avLst/>
          </a:prstGeom>
          <a:noFill/>
          <a:ln w="9525">
            <a:noFill/>
            <a:miter lim="800000"/>
            <a:headEnd/>
            <a:tailEnd/>
          </a:ln>
        </p:spPr>
        <p:txBody>
          <a:bodyPr wrap="none" lIns="0" tIns="0" rIns="0" bIns="0">
            <a:spAutoFit/>
          </a:bodyPr>
          <a:lstStyle/>
          <a:p>
            <a:r>
              <a:rPr lang="es-ES_tradnl" sz="1100" dirty="0">
                <a:solidFill>
                  <a:srgbClr val="FF0066"/>
                </a:solidFill>
                <a:latin typeface="+mn-lt"/>
              </a:rPr>
              <a:t>art. 28.1 L</a:t>
            </a:r>
          </a:p>
        </p:txBody>
      </p:sp>
    </p:spTree>
    <p:extLst>
      <p:ext uri="{BB962C8B-B14F-4D97-AF65-F5344CB8AC3E}">
        <p14:creationId xmlns="" xmlns:p14="http://schemas.microsoft.com/office/powerpoint/2010/main" val="1998438594"/>
      </p:ext>
    </p:extLst>
  </p:cSld>
  <p:clrMapOvr>
    <a:masterClrMapping/>
  </p:clrMapOvr>
  <p:transition/>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número de diapositiva"/>
          <p:cNvSpPr>
            <a:spLocks noGrp="1"/>
          </p:cNvSpPr>
          <p:nvPr>
            <p:ph type="sldNum" sz="quarter" idx="12"/>
          </p:nvPr>
        </p:nvSpPr>
        <p:spPr>
          <a:xfrm>
            <a:off x="7803796" y="6400800"/>
            <a:ext cx="2063750" cy="457200"/>
          </a:xfrm>
        </p:spPr>
        <p:txBody>
          <a:bodyPr/>
          <a:lstStyle/>
          <a:p>
            <a:pPr>
              <a:defRPr/>
            </a:pPr>
            <a:fld id="{9461E05E-418C-4293-8BEB-179FAF07F1E2}" type="slidenum">
              <a:rPr lang="es-ES_tradnl" smtClean="0"/>
              <a:pPr>
                <a:defRPr/>
              </a:pPr>
              <a:t>492</a:t>
            </a:fld>
            <a:endParaRPr lang="es-ES_tradnl" dirty="0"/>
          </a:p>
        </p:txBody>
      </p:sp>
      <p:sp>
        <p:nvSpPr>
          <p:cNvPr id="3" name="2 Rectángulo"/>
          <p:cNvSpPr/>
          <p:nvPr/>
        </p:nvSpPr>
        <p:spPr bwMode="auto">
          <a:xfrm>
            <a:off x="428497" y="777280"/>
            <a:ext cx="9127014" cy="3032720"/>
          </a:xfrm>
          <a:prstGeom prst="rect">
            <a:avLst/>
          </a:prstGeom>
          <a:solidFill>
            <a:schemeClr val="tx2">
              <a:lumMod val="10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endParaRPr lang="es-ES" sz="5400" b="1" dirty="0" smtClean="0"/>
          </a:p>
          <a:p>
            <a:pPr algn="ctr"/>
            <a:endParaRPr lang="es-ES" sz="5400" dirty="0" smtClean="0"/>
          </a:p>
          <a:p>
            <a:pPr algn="ctr"/>
            <a:endParaRPr lang="es-ES" sz="5400" dirty="0" smtClean="0">
              <a:latin typeface="+mn-lt"/>
            </a:endParaRPr>
          </a:p>
          <a:p>
            <a:pPr marL="914400" indent="-914400" algn="ctr">
              <a:buFont typeface="Wingdings" pitchFamily="2" charset="2"/>
              <a:buChar char="q"/>
            </a:pPr>
            <a:endParaRPr lang="es-ES" sz="4000" b="1" dirty="0" smtClean="0"/>
          </a:p>
          <a:p>
            <a:pPr marL="914400" indent="-914400" algn="ctr">
              <a:buFont typeface="Wingdings" pitchFamily="2" charset="2"/>
              <a:buChar char="q"/>
            </a:pPr>
            <a:r>
              <a:rPr lang="es-ES" sz="4000" dirty="0" smtClean="0">
                <a:latin typeface="+mn-lt"/>
              </a:rPr>
              <a:t>Gastos deducibles para </a:t>
            </a:r>
            <a:r>
              <a:rPr lang="es-ES" sz="4000" dirty="0" smtClean="0">
                <a:solidFill>
                  <a:srgbClr val="FFFF00"/>
                </a:solidFill>
                <a:latin typeface="+mn-lt"/>
              </a:rPr>
              <a:t>Autónomos</a:t>
            </a:r>
          </a:p>
          <a:p>
            <a:pPr marL="914400" indent="-914400" algn="ctr"/>
            <a:endParaRPr lang="es-ES" sz="1000" dirty="0" smtClean="0">
              <a:latin typeface="+mn-lt"/>
            </a:endParaRPr>
          </a:p>
          <a:p>
            <a:pPr marL="914400" indent="-914400" algn="ctr">
              <a:buFont typeface="Wingdings" pitchFamily="2" charset="2"/>
              <a:buChar char="Ø"/>
            </a:pPr>
            <a:r>
              <a:rPr lang="es-ES" sz="4000" b="1" dirty="0" smtClean="0">
                <a:latin typeface="+mn-lt"/>
              </a:rPr>
              <a:t>En Estimación </a:t>
            </a:r>
            <a:r>
              <a:rPr lang="es-ES" sz="4000" b="1" u="sng" dirty="0" smtClean="0">
                <a:latin typeface="+mn-lt"/>
              </a:rPr>
              <a:t>Directa</a:t>
            </a:r>
          </a:p>
          <a:p>
            <a:pPr marL="914400" indent="-914400" algn="ctr"/>
            <a:r>
              <a:rPr lang="es-ES" sz="3600" dirty="0" smtClean="0">
                <a:latin typeface="+mn-lt"/>
              </a:rPr>
              <a:t>      (Normal y Simplificada)</a:t>
            </a:r>
            <a:endParaRPr lang="es-ES" sz="3600" b="1" dirty="0" smtClean="0">
              <a:latin typeface="+mn-lt"/>
            </a:endParaRPr>
          </a:p>
          <a:p>
            <a:endParaRPr lang="es-ES" sz="5400" b="1" dirty="0" smtClean="0">
              <a:solidFill>
                <a:schemeClr val="bg1"/>
              </a:solidFill>
            </a:endParaRPr>
          </a:p>
          <a:p>
            <a:endParaRPr lang="es-ES" b="1" dirty="0" smtClean="0">
              <a:solidFill>
                <a:schemeClr val="bg1"/>
              </a:solidFill>
            </a:endParaRPr>
          </a:p>
          <a:p>
            <a:endParaRPr lang="es-ES" sz="1200" b="1" dirty="0" smtClean="0">
              <a:solidFill>
                <a:schemeClr val="bg1"/>
              </a:solidFill>
            </a:endParaRPr>
          </a:p>
          <a:p>
            <a:endParaRPr lang="es-ES" sz="4000" b="1" dirty="0" smtClean="0">
              <a:solidFill>
                <a:srgbClr val="FFFF00"/>
              </a:solidFill>
            </a:endParaRPr>
          </a:p>
          <a:p>
            <a:endParaRPr lang="es-ES" sz="4000" b="1" dirty="0" smtClean="0">
              <a:solidFill>
                <a:srgbClr val="FFFF00"/>
              </a:solidFill>
            </a:endParaRPr>
          </a:p>
          <a:p>
            <a:endParaRPr lang="es-ES" sz="5400" b="1" dirty="0"/>
          </a:p>
        </p:txBody>
      </p:sp>
      <p:graphicFrame>
        <p:nvGraphicFramePr>
          <p:cNvPr id="4" name="3 Tabla"/>
          <p:cNvGraphicFramePr>
            <a:graphicFrameLocks noGrp="1"/>
          </p:cNvGraphicFramePr>
          <p:nvPr>
            <p:extLst/>
          </p:nvPr>
        </p:nvGraphicFramePr>
        <p:xfrm>
          <a:off x="609600" y="4114800"/>
          <a:ext cx="8991600" cy="1066800"/>
        </p:xfrm>
        <a:graphic>
          <a:graphicData uri="http://schemas.openxmlformats.org/drawingml/2006/table">
            <a:tbl>
              <a:tblPr firstRow="1" bandRow="1">
                <a:tableStyleId>{5C22544A-7EE6-4342-B048-85BDC9FD1C3A}</a:tableStyleId>
              </a:tblPr>
              <a:tblGrid>
                <a:gridCol w="8991600">
                  <a:extLst>
                    <a:ext uri="{9D8B030D-6E8A-4147-A177-3AD203B41FA5}">
                      <a16:colId xmlns="" xmlns:a16="http://schemas.microsoft.com/office/drawing/2014/main" val="20000"/>
                    </a:ext>
                  </a:extLst>
                </a:gridCol>
              </a:tblGrid>
              <a:tr h="1066800">
                <a:tc>
                  <a:txBody>
                    <a:bodyPr/>
                    <a:lstStyle/>
                    <a:p>
                      <a:pPr marL="457200" marR="0" indent="-457200" algn="just"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400" dirty="0" smtClean="0">
                          <a:solidFill>
                            <a:srgbClr val="FFFF00"/>
                          </a:solidFill>
                          <a:effectLst>
                            <a:outerShdw blurRad="38100" dist="38100" dir="2700000" algn="tl">
                              <a:srgbClr val="000000"/>
                            </a:outerShdw>
                          </a:effectLst>
                          <a:latin typeface="Arial" pitchFamily="34" charset="0"/>
                        </a:rPr>
                        <a:t>Ley</a:t>
                      </a:r>
                      <a:r>
                        <a:rPr lang="es-ES_tradnl" sz="2400" baseline="0" dirty="0" smtClean="0">
                          <a:solidFill>
                            <a:srgbClr val="FFFF00"/>
                          </a:solidFill>
                          <a:effectLst>
                            <a:outerShdw blurRad="38100" dist="38100" dir="2700000" algn="tl">
                              <a:srgbClr val="000000"/>
                            </a:outerShdw>
                          </a:effectLst>
                          <a:latin typeface="Arial" pitchFamily="34" charset="0"/>
                        </a:rPr>
                        <a:t> </a:t>
                      </a:r>
                      <a:r>
                        <a:rPr lang="es-ES_tradnl" sz="2400" dirty="0" smtClean="0">
                          <a:solidFill>
                            <a:srgbClr val="FFFF00"/>
                          </a:solidFill>
                          <a:effectLst>
                            <a:outerShdw blurRad="38100" dist="38100" dir="2700000" algn="tl">
                              <a:srgbClr val="000000"/>
                            </a:outerShdw>
                          </a:effectLst>
                          <a:latin typeface="Arial" pitchFamily="34" charset="0"/>
                        </a:rPr>
                        <a:t>6/2017</a:t>
                      </a:r>
                      <a:r>
                        <a:rPr lang="es-ES" sz="1800" b="1" kern="1200" dirty="0" smtClean="0">
                          <a:solidFill>
                            <a:schemeClr val="lt1"/>
                          </a:solidFill>
                          <a:latin typeface="+mn-lt"/>
                          <a:ea typeface="+mn-ea"/>
                          <a:cs typeface="+mn-cs"/>
                        </a:rPr>
                        <a:t>, de 24 de octubre, de Reformas Urgentes del Trabajo Autónomo</a:t>
                      </a:r>
                      <a:r>
                        <a:rPr lang="es-ES_tradnl" sz="1800" dirty="0" smtClean="0"/>
                        <a:t>. </a:t>
                      </a:r>
                      <a:r>
                        <a:rPr lang="es-ES_tradnl" sz="1800" dirty="0" smtClean="0">
                          <a:solidFill>
                            <a:srgbClr val="FFFF99"/>
                          </a:solidFill>
                        </a:rPr>
                        <a:t>(art. 11 Ley 6/2017 modifica regla 5ª del art. 30.2</a:t>
                      </a:r>
                      <a:r>
                        <a:rPr lang="es-ES_tradnl" sz="1800" baseline="0" dirty="0" smtClean="0">
                          <a:solidFill>
                            <a:srgbClr val="FFFF99"/>
                          </a:solidFill>
                        </a:rPr>
                        <a:t> LIRPF)</a:t>
                      </a:r>
                      <a:endParaRPr lang="es-ES_tradnl" sz="1800" dirty="0" smtClean="0">
                        <a:solidFill>
                          <a:srgbClr val="FFFF99"/>
                        </a:solidFill>
                      </a:endParaRPr>
                    </a:p>
                    <a:p>
                      <a:pPr marL="457200" marR="0" indent="-457200" algn="just"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solidFill>
                            <a:srgbClr val="CCFFFF"/>
                          </a:solidFill>
                          <a:latin typeface="Arial" pitchFamily="34" charset="0"/>
                        </a:rPr>
                        <a:t>(BOE 25/10/2017, </a:t>
                      </a:r>
                      <a:r>
                        <a:rPr lang="es-ES_tradnl" sz="1800" dirty="0" smtClean="0">
                          <a:solidFill>
                            <a:srgbClr val="FFFF66"/>
                          </a:solidFill>
                          <a:latin typeface="Arial" pitchFamily="34" charset="0"/>
                        </a:rPr>
                        <a:t>con efectos para este caso</a:t>
                      </a:r>
                      <a:r>
                        <a:rPr lang="es-ES_tradnl" sz="1800" baseline="0" dirty="0" smtClean="0">
                          <a:solidFill>
                            <a:srgbClr val="FFFF66"/>
                          </a:solidFill>
                          <a:latin typeface="Arial" pitchFamily="34" charset="0"/>
                        </a:rPr>
                        <a:t> </a:t>
                      </a:r>
                      <a:r>
                        <a:rPr lang="es-ES_tradnl" sz="1800" dirty="0" smtClean="0">
                          <a:solidFill>
                            <a:srgbClr val="FFFF66"/>
                          </a:solidFill>
                          <a:latin typeface="Arial" pitchFamily="34" charset="0"/>
                        </a:rPr>
                        <a:t>desde el 1/1/2018</a:t>
                      </a:r>
                      <a:r>
                        <a:rPr lang="es-ES_tradnl" sz="1800" dirty="0" smtClean="0">
                          <a:solidFill>
                            <a:srgbClr val="CCFFFF"/>
                          </a:solidFill>
                          <a:latin typeface="Arial" pitchFamily="34" charset="0"/>
                        </a:rPr>
                        <a:t>)</a:t>
                      </a:r>
                      <a:endParaRPr lang="es-ES_tradnl" dirty="0"/>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5" name="4 Tabla"/>
          <p:cNvGraphicFramePr>
            <a:graphicFrameLocks noGrp="1"/>
          </p:cNvGraphicFramePr>
          <p:nvPr>
            <p:extLst/>
          </p:nvPr>
        </p:nvGraphicFramePr>
        <p:xfrm>
          <a:off x="1371600" y="5379720"/>
          <a:ext cx="6858000" cy="1249680"/>
        </p:xfrm>
        <a:graphic>
          <a:graphicData uri="http://schemas.openxmlformats.org/drawingml/2006/table">
            <a:tbl>
              <a:tblPr firstRow="1" bandRow="1">
                <a:tableStyleId>{5C22544A-7EE6-4342-B048-85BDC9FD1C3A}</a:tableStyleId>
              </a:tblPr>
              <a:tblGrid>
                <a:gridCol w="6858000">
                  <a:extLst>
                    <a:ext uri="{9D8B030D-6E8A-4147-A177-3AD203B41FA5}">
                      <a16:colId xmlns="" xmlns:a16="http://schemas.microsoft.com/office/drawing/2014/main" val="20000"/>
                    </a:ext>
                  </a:extLst>
                </a:gridCol>
              </a:tblGrid>
              <a:tr h="1249680">
                <a:tc>
                  <a:txBody>
                    <a:bodyPr/>
                    <a:lstStyle/>
                    <a:p>
                      <a:pPr marL="457200" marR="0" indent="-457200" algn="just"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400" dirty="0" smtClean="0">
                          <a:solidFill>
                            <a:srgbClr val="FFFF00"/>
                          </a:solidFill>
                          <a:effectLst>
                            <a:outerShdw blurRad="38100" dist="38100" dir="2700000" algn="tl">
                              <a:srgbClr val="000000"/>
                            </a:outerShdw>
                          </a:effectLst>
                          <a:latin typeface="Arial" pitchFamily="34" charset="0"/>
                        </a:rPr>
                        <a:t>Modifica la regla 5ª</a:t>
                      </a:r>
                      <a:r>
                        <a:rPr lang="es-ES_tradnl" sz="2400" baseline="0" dirty="0" smtClean="0">
                          <a:solidFill>
                            <a:srgbClr val="FFFF00"/>
                          </a:solidFill>
                          <a:effectLst>
                            <a:outerShdw blurRad="38100" dist="38100" dir="2700000" algn="tl">
                              <a:srgbClr val="000000"/>
                            </a:outerShdw>
                          </a:effectLst>
                          <a:latin typeface="Arial" pitchFamily="34" charset="0"/>
                        </a:rPr>
                        <a:t> del art. 30.2 LIRPF [añade letras b) y c)]</a:t>
                      </a:r>
                    </a:p>
                    <a:p>
                      <a:pPr marL="457200" marR="0" indent="-457200" algn="just"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2000" dirty="0" smtClean="0">
                          <a:solidFill>
                            <a:srgbClr val="FFFF66"/>
                          </a:solidFill>
                          <a:latin typeface="Arial" pitchFamily="34" charset="0"/>
                        </a:rPr>
                        <a:t> Con efectos desde el 1/1/2018 </a:t>
                      </a:r>
                      <a:endParaRPr lang="es-ES_tradnl" sz="2000" dirty="0"/>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bl>
          </a:graphicData>
        </a:graphic>
      </p:graphicFrame>
      <p:sp>
        <p:nvSpPr>
          <p:cNvPr id="6" name="5 Rectángulo"/>
          <p:cNvSpPr/>
          <p:nvPr/>
        </p:nvSpPr>
        <p:spPr>
          <a:xfrm>
            <a:off x="685800" y="76200"/>
            <a:ext cx="8915400" cy="523220"/>
          </a:xfrm>
          <a:prstGeom prst="rect">
            <a:avLst/>
          </a:prstGeom>
        </p:spPr>
        <p:txBody>
          <a:bodyPr wrap="square">
            <a:spAutoFit/>
          </a:bodyPr>
          <a:lstStyle/>
          <a:p>
            <a:pPr marL="1143000" indent="-1143000" algn="ctr"/>
            <a:r>
              <a:rPr lang="es-ES_tradnl" sz="2800" dirty="0" smtClean="0">
                <a:solidFill>
                  <a:srgbClr val="FFFF99"/>
                </a:solidFill>
                <a:latin typeface="+mn-lt"/>
              </a:rPr>
              <a:t>NOVEDAD EN IRPF DESDE 01/01/2018</a:t>
            </a:r>
            <a:endParaRPr lang="es-ES_tradnl" sz="2800" dirty="0">
              <a:solidFill>
                <a:srgbClr val="FFFF99"/>
              </a:solidFill>
              <a:latin typeface="+mn-lt"/>
            </a:endParaRPr>
          </a:p>
        </p:txBody>
      </p:sp>
    </p:spTree>
    <p:extLst>
      <p:ext uri="{BB962C8B-B14F-4D97-AF65-F5344CB8AC3E}">
        <p14:creationId xmlns="" xmlns:p14="http://schemas.microsoft.com/office/powerpoint/2010/main" val="2555294982"/>
      </p:ext>
    </p:extLst>
  </p:cSld>
  <p:clrMapOvr>
    <a:masterClrMapping/>
  </p:clrMapOvr>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70800" y="6457950"/>
            <a:ext cx="2311400" cy="476250"/>
          </a:xfrm>
        </p:spPr>
        <p:txBody>
          <a:bodyPr/>
          <a:lstStyle/>
          <a:p>
            <a:pPr>
              <a:defRPr/>
            </a:pPr>
            <a:fld id="{F5978649-74C3-4721-8DB7-EA5596D88215}" type="slidenum">
              <a:rPr lang="es-ES"/>
              <a:pPr>
                <a:defRPr/>
              </a:pPr>
              <a:t>493</a:t>
            </a:fld>
            <a:endParaRPr lang="es-ES" dirty="0"/>
          </a:p>
        </p:txBody>
      </p:sp>
      <p:sp>
        <p:nvSpPr>
          <p:cNvPr id="14341" name="Text Box 4"/>
          <p:cNvSpPr txBox="1">
            <a:spLocks noChangeArrowheads="1"/>
          </p:cNvSpPr>
          <p:nvPr/>
        </p:nvSpPr>
        <p:spPr bwMode="auto">
          <a:xfrm>
            <a:off x="0" y="57090"/>
            <a:ext cx="9906000" cy="369332"/>
          </a:xfrm>
          <a:prstGeom prst="rect">
            <a:avLst/>
          </a:prstGeom>
          <a:solidFill>
            <a:srgbClr val="CCFFFF"/>
          </a:solidFill>
          <a:ln w="9525">
            <a:noFill/>
            <a:miter lim="800000"/>
            <a:headEnd/>
            <a:tailEnd/>
          </a:ln>
        </p:spPr>
        <p:txBody>
          <a:bodyPr>
            <a:spAutoFit/>
          </a:bodyPr>
          <a:lstStyle/>
          <a:p>
            <a:pPr algn="ctr">
              <a:buFont typeface="Wingdings" pitchFamily="2" charset="2"/>
              <a:buNone/>
            </a:pPr>
            <a:r>
              <a:rPr lang="es-ES_tradnl" sz="1800" dirty="0" smtClean="0">
                <a:solidFill>
                  <a:srgbClr val="000066"/>
                </a:solidFill>
              </a:rPr>
              <a:t>Gastos Deducibles </a:t>
            </a:r>
            <a:r>
              <a:rPr lang="es-ES_tradnl" sz="1800" dirty="0" smtClean="0">
                <a:solidFill>
                  <a:srgbClr val="FF0000"/>
                </a:solidFill>
              </a:rPr>
              <a:t>“Autónomos”</a:t>
            </a:r>
            <a:r>
              <a:rPr lang="es-ES_tradnl" sz="1800" dirty="0" smtClean="0">
                <a:solidFill>
                  <a:srgbClr val="000066"/>
                </a:solidFill>
              </a:rPr>
              <a:t>. E. Directa (EDN y EDS)  </a:t>
            </a:r>
            <a:r>
              <a:rPr lang="es-ES_tradnl" sz="1800" dirty="0" smtClean="0">
                <a:solidFill>
                  <a:srgbClr val="FF0066"/>
                </a:solidFill>
                <a:latin typeface="Arial" pitchFamily="34" charset="0"/>
              </a:rPr>
              <a:t>Art</a:t>
            </a:r>
            <a:r>
              <a:rPr lang="es-ES_tradnl" sz="1800" dirty="0">
                <a:solidFill>
                  <a:srgbClr val="FF0066"/>
                </a:solidFill>
                <a:latin typeface="Arial" pitchFamily="34" charset="0"/>
              </a:rPr>
              <a:t>. </a:t>
            </a:r>
            <a:r>
              <a:rPr lang="es-ES_tradnl" sz="1800" dirty="0" smtClean="0">
                <a:solidFill>
                  <a:srgbClr val="FF0066"/>
                </a:solidFill>
                <a:latin typeface="Arial" pitchFamily="34" charset="0"/>
              </a:rPr>
              <a:t>30.2.5ª </a:t>
            </a:r>
            <a:r>
              <a:rPr lang="es-ES_tradnl" sz="1800" dirty="0">
                <a:solidFill>
                  <a:srgbClr val="FF0066"/>
                </a:solidFill>
                <a:latin typeface="Arial" pitchFamily="34" charset="0"/>
              </a:rPr>
              <a:t>LIRPF</a:t>
            </a:r>
            <a:r>
              <a:rPr lang="es-ES_tradnl" sz="1800" dirty="0" smtClean="0">
                <a:solidFill>
                  <a:srgbClr val="FF0066"/>
                </a:solidFill>
              </a:rPr>
              <a:t> </a:t>
            </a:r>
            <a:endParaRPr lang="es-ES_tradnl" sz="1800" u="sng" dirty="0">
              <a:solidFill>
                <a:srgbClr val="FF0066"/>
              </a:solidFill>
            </a:endParaRPr>
          </a:p>
        </p:txBody>
      </p:sp>
      <p:graphicFrame>
        <p:nvGraphicFramePr>
          <p:cNvPr id="7" name="6 Tabla"/>
          <p:cNvGraphicFramePr>
            <a:graphicFrameLocks noGrp="1"/>
          </p:cNvGraphicFramePr>
          <p:nvPr>
            <p:extLst>
              <p:ext uri="{D42A27DB-BD31-4B8C-83A1-F6EECF244321}">
                <p14:modId xmlns="" xmlns:p14="http://schemas.microsoft.com/office/powerpoint/2010/main" val="1652729376"/>
              </p:ext>
            </p:extLst>
          </p:nvPr>
        </p:nvGraphicFramePr>
        <p:xfrm>
          <a:off x="152400" y="533400"/>
          <a:ext cx="9601200" cy="6156960"/>
        </p:xfrm>
        <a:graphic>
          <a:graphicData uri="http://schemas.openxmlformats.org/drawingml/2006/table">
            <a:tbl>
              <a:tblPr firstRow="1" bandRow="1">
                <a:tableStyleId>{5C22544A-7EE6-4342-B048-85BDC9FD1C3A}</a:tableStyleId>
              </a:tblPr>
              <a:tblGrid>
                <a:gridCol w="2819400">
                  <a:extLst>
                    <a:ext uri="{9D8B030D-6E8A-4147-A177-3AD203B41FA5}">
                      <a16:colId xmlns="" xmlns:a16="http://schemas.microsoft.com/office/drawing/2014/main" val="20000"/>
                    </a:ext>
                  </a:extLst>
                </a:gridCol>
                <a:gridCol w="6781800">
                  <a:extLst>
                    <a:ext uri="{9D8B030D-6E8A-4147-A177-3AD203B41FA5}">
                      <a16:colId xmlns="" xmlns:a16="http://schemas.microsoft.com/office/drawing/2014/main" val="20003"/>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rPr>
                        <a:t>Conceptos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r>
                        <a:rPr lang="es-ES_tradnl" sz="2000" b="1" dirty="0" smtClean="0">
                          <a:solidFill>
                            <a:schemeClr val="tx1"/>
                          </a:solidFill>
                        </a:rPr>
                        <a:t>Comentarios                    </a:t>
                      </a:r>
                      <a:r>
                        <a:rPr lang="es-ES_tradnl" sz="2000" b="1" dirty="0" smtClean="0">
                          <a:solidFill>
                            <a:srgbClr val="FFFF00"/>
                          </a:solidFill>
                        </a:rPr>
                        <a:t>Desde 1/1/2018</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2"/>
                  </a:ext>
                </a:extLst>
              </a:tr>
              <a:tr h="35052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 sz="1800" b="1" kern="1200" dirty="0" smtClean="0">
                          <a:solidFill>
                            <a:schemeClr val="tx1"/>
                          </a:solidFill>
                          <a:latin typeface="+mn-lt"/>
                          <a:ea typeface="+mn-ea"/>
                          <a:cs typeface="+mn-cs"/>
                        </a:rPr>
                        <a:t>Gastos por determinados </a:t>
                      </a:r>
                      <a:r>
                        <a:rPr lang="es-ES" sz="1800" b="1" u="sng" kern="1200" dirty="0" smtClean="0">
                          <a:solidFill>
                            <a:srgbClr val="FFFF00"/>
                          </a:solidFill>
                          <a:latin typeface="+mn-lt"/>
                          <a:ea typeface="+mn-ea"/>
                          <a:cs typeface="+mn-cs"/>
                        </a:rPr>
                        <a:t>suministros</a:t>
                      </a:r>
                      <a:r>
                        <a:rPr lang="es-ES" sz="1800" b="1" kern="1200" dirty="0" smtClean="0">
                          <a:solidFill>
                            <a:schemeClr val="tx1"/>
                          </a:solidFill>
                          <a:latin typeface="+mn-lt"/>
                          <a:ea typeface="+mn-ea"/>
                          <a:cs typeface="+mn-cs"/>
                        </a:rPr>
                        <a:t> cuando el empresario o profesional ejerza su actividad </a:t>
                      </a:r>
                      <a:r>
                        <a:rPr lang="es-ES" sz="1800" b="1" u="sng" kern="1200" dirty="0" smtClean="0">
                          <a:solidFill>
                            <a:srgbClr val="FFFF00"/>
                          </a:solidFill>
                          <a:latin typeface="+mn-lt"/>
                          <a:ea typeface="+mn-ea"/>
                          <a:cs typeface="+mn-cs"/>
                        </a:rPr>
                        <a:t>en su propia Vivienda Habitual (VH)</a:t>
                      </a:r>
                      <a:endParaRPr lang="es-ES_tradnl" sz="1800" u="sng" dirty="0" smtClean="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kern="1200" baseline="0" dirty="0" smtClean="0">
                          <a:solidFill>
                            <a:srgbClr val="0000FF"/>
                          </a:solidFill>
                          <a:latin typeface="+mn-lt"/>
                          <a:ea typeface="+mn-ea"/>
                          <a:cs typeface="+mn-cs"/>
                        </a:rPr>
                        <a:t>Cuando el contribuyente afecte </a:t>
                      </a:r>
                      <a:r>
                        <a:rPr lang="es-ES_tradnl" sz="1800" u="sng" kern="1200" baseline="0" dirty="0" smtClean="0">
                          <a:solidFill>
                            <a:srgbClr val="0000FF"/>
                          </a:solidFill>
                          <a:latin typeface="+mn-lt"/>
                          <a:ea typeface="+mn-ea"/>
                          <a:cs typeface="+mn-cs"/>
                        </a:rPr>
                        <a:t>parcialmente</a:t>
                      </a:r>
                      <a:r>
                        <a:rPr lang="es-ES_tradnl" sz="1800" kern="1200" baseline="0" dirty="0" smtClean="0">
                          <a:solidFill>
                            <a:srgbClr val="0000FF"/>
                          </a:solidFill>
                          <a:latin typeface="+mn-lt"/>
                          <a:ea typeface="+mn-ea"/>
                          <a:cs typeface="+mn-cs"/>
                        </a:rPr>
                        <a:t> su vivienda habitual al desarrollo de la actividad económica, los gastos de </a:t>
                      </a:r>
                      <a:r>
                        <a:rPr lang="es-ES_tradnl" sz="1800" b="1" u="sng" kern="1200" baseline="0" dirty="0" smtClean="0">
                          <a:solidFill>
                            <a:srgbClr val="0000FF"/>
                          </a:solidFill>
                          <a:latin typeface="+mn-lt"/>
                          <a:ea typeface="+mn-ea"/>
                          <a:cs typeface="+mn-cs"/>
                        </a:rPr>
                        <a:t>suministros</a:t>
                      </a:r>
                      <a:r>
                        <a:rPr lang="es-ES_tradnl" sz="1800" kern="1200" baseline="0" dirty="0" smtClean="0">
                          <a:solidFill>
                            <a:srgbClr val="0000FF"/>
                          </a:solidFill>
                          <a:latin typeface="+mn-lt"/>
                          <a:ea typeface="+mn-ea"/>
                          <a:cs typeface="+mn-cs"/>
                        </a:rPr>
                        <a:t> de dicha vivienda, tales como agua, gas, electricidad, telefonía e Internet,</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kern="1200" baseline="0" dirty="0" smtClean="0">
                          <a:solidFill>
                            <a:srgbClr val="0000FF"/>
                          </a:solidFill>
                          <a:latin typeface="+mn-lt"/>
                          <a:ea typeface="+mn-ea"/>
                          <a:cs typeface="+mn-cs"/>
                        </a:rPr>
                        <a:t> en el porcentaje resultante de </a:t>
                      </a:r>
                      <a:r>
                        <a:rPr lang="es-ES_tradnl" sz="1800" kern="1200" baseline="0" dirty="0" smtClean="0">
                          <a:solidFill>
                            <a:srgbClr val="FF0000"/>
                          </a:solidFill>
                          <a:latin typeface="+mn-lt"/>
                          <a:ea typeface="+mn-ea"/>
                          <a:cs typeface="+mn-cs"/>
                        </a:rPr>
                        <a:t>aplicar el </a:t>
                      </a:r>
                      <a:r>
                        <a:rPr lang="es-ES_tradnl" sz="1800" b="1" kern="1200" baseline="0" dirty="0" smtClean="0">
                          <a:solidFill>
                            <a:srgbClr val="FF0000"/>
                          </a:solidFill>
                          <a:latin typeface="+mn-lt"/>
                          <a:ea typeface="+mn-ea"/>
                          <a:cs typeface="+mn-cs"/>
                        </a:rPr>
                        <a:t>30%</a:t>
                      </a:r>
                      <a:r>
                        <a:rPr lang="es-ES_tradnl" sz="1800" kern="1200" baseline="0" dirty="0" smtClean="0">
                          <a:solidFill>
                            <a:srgbClr val="FF0000"/>
                          </a:solidFill>
                          <a:latin typeface="+mn-lt"/>
                          <a:ea typeface="+mn-ea"/>
                          <a:cs typeface="+mn-cs"/>
                        </a:rPr>
                        <a:t> a la proporción existente entre los metros cuadrados de la vivienda destinados a la actividad respecto a su superficie total</a:t>
                      </a:r>
                      <a:r>
                        <a:rPr lang="es-ES_tradnl" sz="1800" kern="1200" baseline="0" dirty="0" smtClean="0">
                          <a:solidFill>
                            <a:srgbClr val="0000FF"/>
                          </a:solidFill>
                          <a:latin typeface="+mn-lt"/>
                          <a:ea typeface="+mn-ea"/>
                          <a:cs typeface="+mn-cs"/>
                        </a:rPr>
                        <a:t>, </a:t>
                      </a:r>
                      <a:r>
                        <a:rPr lang="es-ES_tradnl" sz="1800" u="sng" kern="1200" baseline="0" dirty="0" smtClean="0">
                          <a:solidFill>
                            <a:srgbClr val="0000FF"/>
                          </a:solidFill>
                          <a:latin typeface="+mn-lt"/>
                          <a:ea typeface="+mn-ea"/>
                          <a:cs typeface="+mn-cs"/>
                        </a:rPr>
                        <a:t>salvo que </a:t>
                      </a:r>
                      <a:r>
                        <a:rPr lang="es-ES_tradnl" sz="1800" kern="1200" baseline="0" dirty="0" smtClean="0">
                          <a:solidFill>
                            <a:srgbClr val="0000FF"/>
                          </a:solidFill>
                          <a:latin typeface="+mn-lt"/>
                          <a:ea typeface="+mn-ea"/>
                          <a:cs typeface="+mn-cs"/>
                        </a:rPr>
                        <a:t>se pruebe un porcentaje superior o inferior.</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dirty="0" smtClean="0">
                          <a:solidFill>
                            <a:srgbClr val="FF0066"/>
                          </a:solidFill>
                          <a:latin typeface="Arial" pitchFamily="34" charset="0"/>
                        </a:rPr>
                        <a:t>Art. 30.2.5ª.b) LIRPF</a:t>
                      </a:r>
                      <a:r>
                        <a:rPr lang="es-ES_tradnl" dirty="0" smtClean="0">
                          <a:solidFill>
                            <a:srgbClr val="FF0066"/>
                          </a:solidFill>
                        </a:rPr>
                        <a:t> </a:t>
                      </a:r>
                      <a:endParaRPr lang="es-ES_tradnl" sz="18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73152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 sz="1800" b="1" kern="1200" dirty="0" smtClean="0">
                          <a:solidFill>
                            <a:schemeClr val="tx1"/>
                          </a:solidFill>
                          <a:latin typeface="+mn-lt"/>
                          <a:ea typeface="+mn-ea"/>
                          <a:cs typeface="+mn-cs"/>
                        </a:rPr>
                        <a:t>Gastos de </a:t>
                      </a:r>
                      <a:r>
                        <a:rPr lang="es-ES" sz="1800" b="1" u="sng" kern="1200" dirty="0" smtClean="0">
                          <a:solidFill>
                            <a:srgbClr val="FFFF00"/>
                          </a:solidFill>
                          <a:latin typeface="+mn-lt"/>
                          <a:ea typeface="+mn-ea"/>
                          <a:cs typeface="+mn-cs"/>
                        </a:rPr>
                        <a:t>manutención</a:t>
                      </a:r>
                      <a:r>
                        <a:rPr lang="es-ES" sz="1800" b="1" kern="1200" dirty="0" smtClean="0">
                          <a:solidFill>
                            <a:schemeClr val="tx1"/>
                          </a:solidFill>
                          <a:latin typeface="+mn-lt"/>
                          <a:ea typeface="+mn-ea"/>
                          <a:cs typeface="+mn-cs"/>
                        </a:rPr>
                        <a:t> del titular de la actividad</a:t>
                      </a:r>
                      <a:endParaRPr lang="es-ES_tradnl" sz="18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kern="1200" baseline="0" dirty="0" smtClean="0">
                          <a:solidFill>
                            <a:srgbClr val="0000FF"/>
                          </a:solidFill>
                          <a:latin typeface="+mn-lt"/>
                          <a:ea typeface="+mn-ea"/>
                          <a:cs typeface="+mn-cs"/>
                        </a:rPr>
                        <a:t>Los gastos de </a:t>
                      </a:r>
                      <a:r>
                        <a:rPr lang="es-ES_tradnl" sz="1800" b="1" u="sng" kern="1200" baseline="0" dirty="0" smtClean="0">
                          <a:solidFill>
                            <a:srgbClr val="0000FF"/>
                          </a:solidFill>
                          <a:latin typeface="+mn-lt"/>
                          <a:ea typeface="+mn-ea"/>
                          <a:cs typeface="+mn-cs"/>
                        </a:rPr>
                        <a:t>manutención</a:t>
                      </a:r>
                      <a:r>
                        <a:rPr lang="es-ES_tradnl" sz="1800" kern="1200" baseline="0" dirty="0" smtClean="0">
                          <a:solidFill>
                            <a:srgbClr val="0000FF"/>
                          </a:solidFill>
                          <a:latin typeface="+mn-lt"/>
                          <a:ea typeface="+mn-ea"/>
                          <a:cs typeface="+mn-cs"/>
                        </a:rPr>
                        <a:t> del </a:t>
                      </a:r>
                      <a:r>
                        <a:rPr lang="es-ES_tradnl" sz="1800" u="sng" kern="1200" baseline="0" dirty="0" smtClean="0">
                          <a:solidFill>
                            <a:srgbClr val="0000FF"/>
                          </a:solidFill>
                          <a:latin typeface="+mn-lt"/>
                          <a:ea typeface="+mn-ea"/>
                          <a:cs typeface="+mn-cs"/>
                        </a:rPr>
                        <a:t>propio contribuyente</a:t>
                      </a:r>
                      <a:r>
                        <a:rPr lang="es-ES_tradnl" sz="1800" kern="1200" baseline="0" dirty="0" smtClean="0">
                          <a:solidFill>
                            <a:srgbClr val="0000FF"/>
                          </a:solidFill>
                          <a:latin typeface="+mn-lt"/>
                          <a:ea typeface="+mn-ea"/>
                          <a:cs typeface="+mn-cs"/>
                        </a:rPr>
                        <a:t> incurridos en el desarrollo de la actividad económica,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baseline="0" dirty="0" smtClean="0">
                          <a:solidFill>
                            <a:srgbClr val="0000FF"/>
                          </a:solidFill>
                          <a:latin typeface="+mn-lt"/>
                          <a:ea typeface="+mn-ea"/>
                          <a:cs typeface="+mn-cs"/>
                        </a:rPr>
                        <a:t>siempre que se produzcan en establecimientos de </a:t>
                      </a:r>
                      <a:r>
                        <a:rPr lang="es-ES_tradnl" sz="1800" b="1" kern="1200" baseline="0" dirty="0" smtClean="0">
                          <a:solidFill>
                            <a:srgbClr val="0000FF"/>
                          </a:solidFill>
                          <a:latin typeface="+mn-lt"/>
                          <a:ea typeface="+mn-ea"/>
                          <a:cs typeface="+mn-cs"/>
                        </a:rPr>
                        <a:t>restauración y hostelería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baseline="0" dirty="0" smtClean="0">
                          <a:solidFill>
                            <a:srgbClr val="0000FF"/>
                          </a:solidFill>
                          <a:latin typeface="+mn-lt"/>
                          <a:ea typeface="+mn-ea"/>
                          <a:cs typeface="+mn-cs"/>
                        </a:rPr>
                        <a:t>y se abonen utilizando cualquier </a:t>
                      </a:r>
                      <a:r>
                        <a:rPr lang="es-ES_tradnl" sz="1800" u="sng" kern="1200" baseline="0" dirty="0" smtClean="0">
                          <a:solidFill>
                            <a:srgbClr val="0000FF"/>
                          </a:solidFill>
                          <a:latin typeface="+mn-lt"/>
                          <a:ea typeface="+mn-ea"/>
                          <a:cs typeface="+mn-cs"/>
                        </a:rPr>
                        <a:t>medio electrónico de pago</a:t>
                      </a:r>
                      <a:r>
                        <a:rPr lang="es-ES_tradnl" sz="1800" kern="1200" baseline="0" dirty="0" smtClean="0">
                          <a:solidFill>
                            <a:srgbClr val="0000FF"/>
                          </a:solidFill>
                          <a:latin typeface="+mn-lt"/>
                          <a:ea typeface="+mn-ea"/>
                          <a:cs typeface="+mn-cs"/>
                        </a:rPr>
                        <a:t>,</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baseline="0" dirty="0" smtClean="0">
                          <a:solidFill>
                            <a:srgbClr val="0000FF"/>
                          </a:solidFill>
                          <a:latin typeface="+mn-lt"/>
                          <a:ea typeface="+mn-ea"/>
                          <a:cs typeface="+mn-cs"/>
                        </a:rPr>
                        <a:t> con los </a:t>
                      </a:r>
                      <a:r>
                        <a:rPr lang="es-ES_tradnl" sz="1800" b="1" u="sng" kern="1200" baseline="0" dirty="0" smtClean="0">
                          <a:solidFill>
                            <a:srgbClr val="0000FF"/>
                          </a:solidFill>
                          <a:latin typeface="+mn-lt"/>
                          <a:ea typeface="+mn-ea"/>
                          <a:cs typeface="+mn-cs"/>
                        </a:rPr>
                        <a:t>límites</a:t>
                      </a:r>
                      <a:r>
                        <a:rPr lang="es-ES_tradnl" sz="1800" u="sng" kern="1200" baseline="0" dirty="0" smtClean="0">
                          <a:solidFill>
                            <a:srgbClr val="0000FF"/>
                          </a:solidFill>
                          <a:latin typeface="+mn-lt"/>
                          <a:ea typeface="+mn-ea"/>
                          <a:cs typeface="+mn-cs"/>
                        </a:rPr>
                        <a:t> cuantitativos</a:t>
                      </a:r>
                      <a:r>
                        <a:rPr lang="es-ES_tradnl" sz="1800" kern="1200" baseline="0" dirty="0" smtClean="0">
                          <a:solidFill>
                            <a:srgbClr val="0000FF"/>
                          </a:solidFill>
                          <a:latin typeface="+mn-lt"/>
                          <a:ea typeface="+mn-ea"/>
                          <a:cs typeface="+mn-cs"/>
                        </a:rPr>
                        <a:t> establecidos en el </a:t>
                      </a:r>
                      <a:r>
                        <a:rPr lang="es-ES_tradnl" sz="1800" u="sng" kern="1200" baseline="0" dirty="0" smtClean="0">
                          <a:solidFill>
                            <a:srgbClr val="0000FF"/>
                          </a:solidFill>
                          <a:latin typeface="+mn-lt"/>
                          <a:ea typeface="+mn-ea"/>
                          <a:cs typeface="+mn-cs"/>
                        </a:rPr>
                        <a:t>art. 9 RIRPF </a:t>
                      </a:r>
                      <a:r>
                        <a:rPr lang="es-ES_tradnl" sz="1800" kern="1200" baseline="0" dirty="0" smtClean="0">
                          <a:solidFill>
                            <a:srgbClr val="0000FF"/>
                          </a:solidFill>
                          <a:latin typeface="+mn-lt"/>
                          <a:ea typeface="+mn-ea"/>
                          <a:cs typeface="+mn-cs"/>
                        </a:rPr>
                        <a:t>para las dietas y asignaciones para gastos normales de manutención de los trabajadores.</a:t>
                      </a:r>
                      <a:endParaRPr lang="es-ES_tradnl" dirty="0" smtClean="0">
                        <a:solidFill>
                          <a:srgbClr val="0000FF"/>
                        </a:solidFill>
                        <a:latin typeface="Arial" pitchFamily="34" charset="0"/>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dirty="0" smtClean="0">
                          <a:solidFill>
                            <a:srgbClr val="FF0066"/>
                          </a:solidFill>
                          <a:latin typeface="Arial" pitchFamily="34" charset="0"/>
                        </a:rPr>
                        <a:t>Art. 30.2.5ª.c) LIRPF</a:t>
                      </a:r>
                      <a:r>
                        <a:rPr lang="es-ES_tradnl" dirty="0" smtClean="0">
                          <a:solidFill>
                            <a:srgbClr val="FF0066"/>
                          </a:solidFill>
                        </a:rPr>
                        <a:t> </a:t>
                      </a:r>
                      <a:endParaRPr lang="es-ES_tradnl" sz="18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54864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chemeClr val="tx1"/>
                          </a:solidFill>
                        </a:rPr>
                        <a:t>Coches afectos parcialmente</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dirty="0" smtClean="0">
                          <a:solidFill>
                            <a:srgbClr val="0000FF"/>
                          </a:solidFill>
                        </a:rPr>
                        <a:t>Presunción</a:t>
                      </a:r>
                      <a:r>
                        <a:rPr lang="es-ES_tradnl" sz="1800" b="1" baseline="0" dirty="0" smtClean="0">
                          <a:solidFill>
                            <a:srgbClr val="0000FF"/>
                          </a:solidFill>
                        </a:rPr>
                        <a:t> de la afectación del 50%: </a:t>
                      </a:r>
                      <a:r>
                        <a:rPr lang="es-ES_tradnl" sz="1800" b="1" u="sng" baseline="0" dirty="0" smtClean="0">
                          <a:solidFill>
                            <a:srgbClr val="FF0000"/>
                          </a:solidFill>
                        </a:rPr>
                        <a:t>No</a:t>
                      </a:r>
                      <a:r>
                        <a:rPr lang="es-ES_tradnl" sz="1800" b="1" baseline="0" dirty="0" smtClean="0">
                          <a:solidFill>
                            <a:srgbClr val="FF0000"/>
                          </a:solidFill>
                        </a:rPr>
                        <a:t> se reformó</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baseline="0" dirty="0" smtClean="0">
                          <a:solidFill>
                            <a:srgbClr val="000066"/>
                          </a:solidFill>
                        </a:rPr>
                        <a:t>Sólo existe en IVA.</a:t>
                      </a:r>
                      <a:endParaRPr lang="es-ES_tradnl" sz="18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7"/>
                  </a:ext>
                </a:extLst>
              </a:tr>
            </a:tbl>
          </a:graphicData>
        </a:graphic>
      </p:graphicFrame>
      <p:sp>
        <p:nvSpPr>
          <p:cNvPr id="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3600" dirty="0" smtClean="0">
                <a:solidFill>
                  <a:srgbClr val="FFFF66"/>
                </a:solidFill>
                <a:latin typeface="Arial" pitchFamily="34" charset="0"/>
              </a:rPr>
              <a:t> </a:t>
            </a:r>
            <a:endParaRPr lang="es-ES" sz="3600" dirty="0">
              <a:solidFill>
                <a:srgbClr val="FFFF66"/>
              </a:solidFill>
              <a:latin typeface="Arial" pitchFamily="34" charset="0"/>
            </a:endParaRPr>
          </a:p>
        </p:txBody>
      </p:sp>
    </p:spTree>
    <p:extLst>
      <p:ext uri="{BB962C8B-B14F-4D97-AF65-F5344CB8AC3E}">
        <p14:creationId xmlns="" xmlns:p14="http://schemas.microsoft.com/office/powerpoint/2010/main" val="2477547643"/>
      </p:ext>
    </p:extLst>
  </p:cSld>
  <p:clrMapOvr>
    <a:masterClrMapping/>
  </p:clrMapOvr>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70800" y="6457950"/>
            <a:ext cx="2311400" cy="476250"/>
          </a:xfrm>
        </p:spPr>
        <p:txBody>
          <a:bodyPr/>
          <a:lstStyle/>
          <a:p>
            <a:pPr>
              <a:defRPr/>
            </a:pPr>
            <a:fld id="{F5978649-74C3-4721-8DB7-EA5596D88215}" type="slidenum">
              <a:rPr lang="es-ES"/>
              <a:pPr>
                <a:defRPr/>
              </a:pPr>
              <a:t>494</a:t>
            </a:fld>
            <a:endParaRPr lang="es-ES" dirty="0"/>
          </a:p>
        </p:txBody>
      </p:sp>
      <p:sp>
        <p:nvSpPr>
          <p:cNvPr id="14341" name="Text Box 4"/>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lgn="ctr">
              <a:buFont typeface="Wingdings" pitchFamily="2" charset="2"/>
              <a:buNone/>
            </a:pPr>
            <a:r>
              <a:rPr lang="es-ES_tradnl" sz="1800" dirty="0" smtClean="0">
                <a:solidFill>
                  <a:srgbClr val="000066"/>
                </a:solidFill>
              </a:rPr>
              <a:t>Gastos Deducibles de </a:t>
            </a:r>
            <a:r>
              <a:rPr lang="es-ES_tradnl" sz="1800" u="sng" dirty="0" smtClean="0">
                <a:solidFill>
                  <a:srgbClr val="FF0000"/>
                </a:solidFill>
              </a:rPr>
              <a:t>Suministros</a:t>
            </a:r>
            <a:r>
              <a:rPr lang="es-ES_tradnl" sz="1800" dirty="0" smtClean="0">
                <a:solidFill>
                  <a:srgbClr val="FF0000"/>
                </a:solidFill>
              </a:rPr>
              <a:t> en Vivienda Habitual. </a:t>
            </a:r>
            <a:r>
              <a:rPr lang="es-ES_tradnl" sz="1800" dirty="0" smtClean="0">
                <a:solidFill>
                  <a:srgbClr val="000066"/>
                </a:solidFill>
              </a:rPr>
              <a:t> </a:t>
            </a:r>
            <a:r>
              <a:rPr lang="es-ES_tradnl" sz="1700" dirty="0" smtClean="0">
                <a:solidFill>
                  <a:srgbClr val="FF0066"/>
                </a:solidFill>
                <a:latin typeface="Arial" pitchFamily="34" charset="0"/>
              </a:rPr>
              <a:t>Art</a:t>
            </a:r>
            <a:r>
              <a:rPr lang="es-ES_tradnl" sz="1700" dirty="0">
                <a:solidFill>
                  <a:srgbClr val="FF0066"/>
                </a:solidFill>
                <a:latin typeface="Arial" pitchFamily="34" charset="0"/>
              </a:rPr>
              <a:t>. </a:t>
            </a:r>
            <a:r>
              <a:rPr lang="es-ES_tradnl" sz="1700" dirty="0" smtClean="0">
                <a:solidFill>
                  <a:srgbClr val="FF0066"/>
                </a:solidFill>
                <a:latin typeface="Arial" pitchFamily="34" charset="0"/>
              </a:rPr>
              <a:t>30.2.5ª.b) </a:t>
            </a:r>
            <a:r>
              <a:rPr lang="es-ES_tradnl" sz="1700" dirty="0">
                <a:solidFill>
                  <a:srgbClr val="FF0066"/>
                </a:solidFill>
                <a:latin typeface="Arial" pitchFamily="34" charset="0"/>
              </a:rPr>
              <a:t>LIRPF</a:t>
            </a:r>
            <a:r>
              <a:rPr lang="es-ES_tradnl" sz="1700" dirty="0" smtClean="0">
                <a:solidFill>
                  <a:srgbClr val="FF0066"/>
                </a:solidFill>
              </a:rPr>
              <a:t> </a:t>
            </a:r>
            <a:endParaRPr lang="es-ES_tradnl" sz="1700" u="sng" dirty="0">
              <a:solidFill>
                <a:srgbClr val="FF0066"/>
              </a:solidFill>
            </a:endParaRPr>
          </a:p>
        </p:txBody>
      </p:sp>
      <p:graphicFrame>
        <p:nvGraphicFramePr>
          <p:cNvPr id="7" name="6 Tabla"/>
          <p:cNvGraphicFramePr>
            <a:graphicFrameLocks noGrp="1"/>
          </p:cNvGraphicFramePr>
          <p:nvPr>
            <p:extLst>
              <p:ext uri="{D42A27DB-BD31-4B8C-83A1-F6EECF244321}">
                <p14:modId xmlns="" xmlns:p14="http://schemas.microsoft.com/office/powerpoint/2010/main" val="1114121392"/>
              </p:ext>
            </p:extLst>
          </p:nvPr>
        </p:nvGraphicFramePr>
        <p:xfrm>
          <a:off x="76200" y="441961"/>
          <a:ext cx="9753600" cy="6187440"/>
        </p:xfrm>
        <a:graphic>
          <a:graphicData uri="http://schemas.openxmlformats.org/drawingml/2006/table">
            <a:tbl>
              <a:tblPr firstRow="1" bandRow="1">
                <a:tableStyleId>{5C22544A-7EE6-4342-B048-85BDC9FD1C3A}</a:tableStyleId>
              </a:tblPr>
              <a:tblGrid>
                <a:gridCol w="2227200">
                  <a:extLst>
                    <a:ext uri="{9D8B030D-6E8A-4147-A177-3AD203B41FA5}">
                      <a16:colId xmlns="" xmlns:a16="http://schemas.microsoft.com/office/drawing/2014/main" val="20000"/>
                    </a:ext>
                  </a:extLst>
                </a:gridCol>
                <a:gridCol w="7526400">
                  <a:extLst>
                    <a:ext uri="{9D8B030D-6E8A-4147-A177-3AD203B41FA5}">
                      <a16:colId xmlns="" xmlns:a16="http://schemas.microsoft.com/office/drawing/2014/main" val="20003"/>
                    </a:ext>
                  </a:extLst>
                </a:gridCol>
              </a:tblGrid>
              <a:tr h="37739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rPr>
                        <a:t>Conceptos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rPr>
                        <a:t>Comentarios                                  </a:t>
                      </a:r>
                      <a:r>
                        <a:rPr lang="es-ES_tradnl" sz="2000" b="1" dirty="0" smtClean="0">
                          <a:solidFill>
                            <a:srgbClr val="FFFF00"/>
                          </a:solidFill>
                        </a:rPr>
                        <a:t>Desde 1/1/2018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2"/>
                  </a:ext>
                </a:extLst>
              </a:tr>
              <a:tr h="609643">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u="none" dirty="0" smtClean="0">
                          <a:solidFill>
                            <a:srgbClr val="FFFF00"/>
                          </a:solidFill>
                        </a:rPr>
                        <a:t>Actividad</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dirty="0" smtClean="0">
                          <a:solidFill>
                            <a:srgbClr val="000066"/>
                          </a:solidFill>
                          <a:latin typeface="Arial" pitchFamily="34" charset="0"/>
                        </a:rPr>
                        <a:t>Realiza </a:t>
                      </a:r>
                      <a:r>
                        <a:rPr lang="es-ES_tradnl" u="sng" dirty="0" smtClean="0">
                          <a:solidFill>
                            <a:srgbClr val="000066"/>
                          </a:solidFill>
                          <a:latin typeface="Arial" pitchFamily="34" charset="0"/>
                        </a:rPr>
                        <a:t>parcialmente</a:t>
                      </a:r>
                      <a:r>
                        <a:rPr lang="es-ES_tradnl" baseline="0" dirty="0" smtClean="0">
                          <a:solidFill>
                            <a:srgbClr val="000066"/>
                          </a:solidFill>
                          <a:latin typeface="Arial" pitchFamily="34" charset="0"/>
                        </a:rPr>
                        <a:t> la actividad </a:t>
                      </a:r>
                      <a:r>
                        <a:rPr lang="es-ES" sz="1800" b="1" u="none" kern="1200" dirty="0" smtClean="0">
                          <a:solidFill>
                            <a:srgbClr val="000066"/>
                          </a:solidFill>
                          <a:latin typeface="+mn-lt"/>
                          <a:ea typeface="+mn-ea"/>
                          <a:cs typeface="+mn-cs"/>
                        </a:rPr>
                        <a:t>en su </a:t>
                      </a:r>
                      <a:r>
                        <a:rPr lang="es-ES" sz="1800" b="1" u="sng" kern="1200" dirty="0" smtClean="0">
                          <a:solidFill>
                            <a:srgbClr val="000066"/>
                          </a:solidFill>
                          <a:latin typeface="+mn-lt"/>
                          <a:ea typeface="+mn-ea"/>
                          <a:cs typeface="+mn-cs"/>
                        </a:rPr>
                        <a:t>propia</a:t>
                      </a:r>
                      <a:r>
                        <a:rPr lang="es-ES" sz="1800" b="1" u="none" kern="1200" dirty="0" smtClean="0">
                          <a:solidFill>
                            <a:srgbClr val="000066"/>
                          </a:solidFill>
                          <a:latin typeface="+mn-lt"/>
                          <a:ea typeface="+mn-ea"/>
                          <a:cs typeface="+mn-cs"/>
                        </a:rPr>
                        <a:t> Vivienda Habitual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u="none" kern="1200" dirty="0" smtClean="0">
                          <a:solidFill>
                            <a:srgbClr val="000066"/>
                          </a:solidFill>
                          <a:latin typeface="+mn-lt"/>
                          <a:ea typeface="+mn-ea"/>
                          <a:cs typeface="+mn-cs"/>
                        </a:rPr>
                        <a:t>En Estimación Directa: Normal y Simplificada</a:t>
                      </a:r>
                      <a:endParaRPr lang="es-ES_tradnl" sz="18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2177297">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Antecedentes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800" b="1" u="sng" kern="1200" dirty="0" smtClean="0">
                          <a:solidFill>
                            <a:srgbClr val="0000FF"/>
                          </a:solidFill>
                          <a:latin typeface="+mn-lt"/>
                          <a:ea typeface="+mn-ea"/>
                          <a:cs typeface="+mn-cs"/>
                        </a:rPr>
                        <a:t>Resolución del TEAC 10/9/2015</a:t>
                      </a:r>
                      <a:r>
                        <a:rPr lang="es-ES" sz="1800" kern="1200" dirty="0" smtClean="0">
                          <a:solidFill>
                            <a:srgbClr val="0000FF"/>
                          </a:solidFill>
                          <a:latin typeface="+mn-lt"/>
                          <a:ea typeface="+mn-ea"/>
                          <a:cs typeface="+mn-cs"/>
                        </a:rPr>
                        <a:t>: admitió la deducibilidad parcial de los gastos de </a:t>
                      </a:r>
                      <a:r>
                        <a:rPr lang="es-ES" sz="1800" u="sng" kern="1200" dirty="0" smtClean="0">
                          <a:solidFill>
                            <a:srgbClr val="0000FF"/>
                          </a:solidFill>
                          <a:latin typeface="+mn-lt"/>
                          <a:ea typeface="+mn-ea"/>
                          <a:cs typeface="+mn-cs"/>
                        </a:rPr>
                        <a:t>titularidad</a:t>
                      </a:r>
                      <a:r>
                        <a:rPr lang="es-ES" sz="1800" u="none" kern="1200" dirty="0" smtClean="0">
                          <a:solidFill>
                            <a:srgbClr val="FF0000"/>
                          </a:solidFill>
                          <a:latin typeface="+mn-lt"/>
                          <a:ea typeface="+mn-ea"/>
                          <a:cs typeface="+mn-cs"/>
                        </a:rPr>
                        <a:t>*</a:t>
                      </a:r>
                      <a:r>
                        <a:rPr lang="es-ES" sz="1800" kern="1200" baseline="0" dirty="0" smtClean="0">
                          <a:solidFill>
                            <a:srgbClr val="0000FF"/>
                          </a:solidFill>
                          <a:latin typeface="+mn-lt"/>
                          <a:ea typeface="+mn-ea"/>
                          <a:cs typeface="+mn-cs"/>
                        </a:rPr>
                        <a:t> y de </a:t>
                      </a:r>
                      <a:r>
                        <a:rPr lang="es-ES" sz="1800" u="sng" kern="1200" dirty="0" smtClean="0">
                          <a:solidFill>
                            <a:srgbClr val="0000FF"/>
                          </a:solidFill>
                          <a:latin typeface="+mn-lt"/>
                          <a:ea typeface="+mn-ea"/>
                          <a:cs typeface="+mn-cs"/>
                        </a:rPr>
                        <a:t>suministros</a:t>
                      </a:r>
                      <a:r>
                        <a:rPr lang="es-ES" sz="1800" b="1" u="none" kern="1200" dirty="0" smtClean="0">
                          <a:solidFill>
                            <a:srgbClr val="FF0000"/>
                          </a:solidFill>
                          <a:latin typeface="+mn-lt"/>
                          <a:ea typeface="+mn-ea"/>
                          <a:cs typeface="+mn-cs"/>
                        </a:rPr>
                        <a:t>**</a:t>
                      </a:r>
                      <a:r>
                        <a:rPr lang="es-ES" sz="1800" kern="1200" dirty="0" smtClean="0">
                          <a:solidFill>
                            <a:srgbClr val="0000FF"/>
                          </a:solidFill>
                          <a:latin typeface="+mn-lt"/>
                          <a:ea typeface="+mn-ea"/>
                          <a:cs typeface="+mn-cs"/>
                        </a:rPr>
                        <a:t> de la VH afecta en parte</a:t>
                      </a:r>
                      <a:r>
                        <a:rPr lang="es-ES" sz="1800" kern="1200" baseline="0" dirty="0" smtClean="0">
                          <a:solidFill>
                            <a:srgbClr val="0000FF"/>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u="sng" kern="1200" baseline="0" dirty="0" smtClean="0">
                          <a:solidFill>
                            <a:srgbClr val="0000FF"/>
                          </a:solidFill>
                          <a:latin typeface="+mn-lt"/>
                          <a:ea typeface="+mn-ea"/>
                          <a:cs typeface="+mn-cs"/>
                        </a:rPr>
                        <a:t>Gastos derivados de la </a:t>
                      </a:r>
                      <a:r>
                        <a:rPr lang="es-ES" sz="1800" b="1" u="sng" kern="1200" baseline="0" dirty="0" smtClean="0">
                          <a:solidFill>
                            <a:srgbClr val="0000FF"/>
                          </a:solidFill>
                          <a:latin typeface="+mn-lt"/>
                          <a:ea typeface="+mn-ea"/>
                          <a:cs typeface="+mn-cs"/>
                        </a:rPr>
                        <a:t>titularidad</a:t>
                      </a:r>
                      <a:r>
                        <a:rPr lang="es-ES" sz="1800" u="none" kern="1200" dirty="0" smtClean="0">
                          <a:solidFill>
                            <a:srgbClr val="FF0000"/>
                          </a:solidFill>
                          <a:latin typeface="+mn-lt"/>
                          <a:ea typeface="+mn-ea"/>
                          <a:cs typeface="+mn-cs"/>
                        </a:rPr>
                        <a:t>*</a:t>
                      </a:r>
                      <a:r>
                        <a:rPr lang="es-ES" sz="1800" u="sng" kern="1200" baseline="0" dirty="0" smtClean="0">
                          <a:solidFill>
                            <a:srgbClr val="0000FF"/>
                          </a:solidFill>
                          <a:latin typeface="+mn-lt"/>
                          <a:ea typeface="+mn-ea"/>
                          <a:cs typeface="+mn-cs"/>
                        </a:rPr>
                        <a:t> de la VH (IBI, amortizaciones, comunidad, etc.)</a:t>
                      </a:r>
                      <a:r>
                        <a:rPr lang="es-ES" sz="1800" kern="1200" baseline="0" dirty="0" smtClean="0">
                          <a:solidFill>
                            <a:srgbClr val="0000FF"/>
                          </a:solidFill>
                          <a:latin typeface="+mn-lt"/>
                          <a:ea typeface="+mn-ea"/>
                          <a:cs typeface="+mn-cs"/>
                        </a:rPr>
                        <a:t>: deducibles en la </a:t>
                      </a:r>
                      <a:r>
                        <a:rPr lang="es-ES" sz="1800" u="sng" kern="1200" baseline="0" dirty="0" smtClean="0">
                          <a:solidFill>
                            <a:srgbClr val="0000FF"/>
                          </a:solidFill>
                          <a:latin typeface="+mn-lt"/>
                          <a:ea typeface="+mn-ea"/>
                          <a:cs typeface="+mn-cs"/>
                        </a:rPr>
                        <a:t>proporción </a:t>
                      </a:r>
                      <a:r>
                        <a:rPr lang="es-ES" sz="1800" kern="1200" baseline="0" dirty="0" smtClean="0">
                          <a:solidFill>
                            <a:srgbClr val="0000FF"/>
                          </a:solidFill>
                          <a:latin typeface="+mn-lt"/>
                          <a:ea typeface="+mn-ea"/>
                          <a:cs typeface="+mn-cs"/>
                        </a:rPr>
                        <a:t>de la parte de la VH destinada a la actividad y a su porcentaje de titularidad.</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kern="1200" baseline="0" dirty="0" smtClean="0">
                          <a:solidFill>
                            <a:srgbClr val="0000FF"/>
                          </a:solidFill>
                          <a:latin typeface="+mn-lt"/>
                          <a:ea typeface="+mn-ea"/>
                          <a:cs typeface="+mn-cs"/>
                        </a:rPr>
                        <a:t> </a:t>
                      </a:r>
                      <a:r>
                        <a:rPr lang="es-ES" sz="1800" b="1" u="sng" kern="1200" baseline="0" dirty="0" smtClean="0">
                          <a:solidFill>
                            <a:srgbClr val="0000FF"/>
                          </a:solidFill>
                          <a:latin typeface="+mn-lt"/>
                          <a:ea typeface="+mn-ea"/>
                          <a:cs typeface="+mn-cs"/>
                        </a:rPr>
                        <a:t>Suministros</a:t>
                      </a:r>
                      <a:r>
                        <a:rPr lang="es-ES" sz="1800" u="none" kern="1200" dirty="0" smtClean="0">
                          <a:solidFill>
                            <a:srgbClr val="FF0000"/>
                          </a:solidFill>
                          <a:latin typeface="+mn-lt"/>
                          <a:ea typeface="+mn-ea"/>
                          <a:cs typeface="+mn-cs"/>
                        </a:rPr>
                        <a:t>**</a:t>
                      </a:r>
                      <a:r>
                        <a:rPr lang="es-ES" sz="1800" b="1" u="none" kern="1200" baseline="0" dirty="0" smtClean="0">
                          <a:solidFill>
                            <a:srgbClr val="0000FF"/>
                          </a:solidFill>
                          <a:latin typeface="+mn-lt"/>
                          <a:ea typeface="+mn-ea"/>
                          <a:cs typeface="+mn-cs"/>
                        </a:rPr>
                        <a:t>:  </a:t>
                      </a:r>
                      <a:r>
                        <a:rPr lang="es-ES" sz="1800" b="0" u="none" kern="1200" baseline="0" dirty="0" smtClean="0">
                          <a:solidFill>
                            <a:srgbClr val="0000FF"/>
                          </a:solidFill>
                          <a:latin typeface="+mn-lt"/>
                          <a:ea typeface="+mn-ea"/>
                          <a:cs typeface="+mn-cs"/>
                        </a:rPr>
                        <a:t>cuantificar los gastos deducibles; % de m²,</a:t>
                      </a:r>
                      <a:r>
                        <a:rPr lang="es-ES" sz="1800" b="0" kern="1200" dirty="0" smtClean="0">
                          <a:solidFill>
                            <a:srgbClr val="0000FF"/>
                          </a:solidFill>
                          <a:latin typeface="+mn-lt"/>
                          <a:ea typeface="+mn-ea"/>
                          <a:cs typeface="+mn-cs"/>
                        </a:rPr>
                        <a:t>  </a:t>
                      </a:r>
                      <a:r>
                        <a:rPr lang="es-ES" sz="1800" kern="1200" dirty="0" smtClean="0">
                          <a:solidFill>
                            <a:srgbClr val="0000FF"/>
                          </a:solidFill>
                          <a:latin typeface="+mn-lt"/>
                          <a:ea typeface="+mn-ea"/>
                          <a:cs typeface="+mn-cs"/>
                        </a:rPr>
                        <a:t>habría que tener en cuenta los días laborables y las horas en que se ejercía la actividad económica en el inmueble. </a:t>
                      </a:r>
                      <a:r>
                        <a:rPr lang="es-ES" sz="1800" u="sng" kern="1200" dirty="0" smtClean="0">
                          <a:solidFill>
                            <a:srgbClr val="0000FF"/>
                          </a:solidFill>
                          <a:latin typeface="+mn-lt"/>
                          <a:ea typeface="+mn-ea"/>
                          <a:cs typeface="+mn-cs"/>
                        </a:rPr>
                        <a:t>Problema es cuantificar</a:t>
                      </a:r>
                      <a:endParaRPr lang="es-ES_tradnl" sz="1800" b="1" u="sng"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609643">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dirty="0" smtClean="0">
                          <a:solidFill>
                            <a:schemeClr val="tx1"/>
                          </a:solidFill>
                        </a:rPr>
                        <a:t>Suministros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sng" kern="1200" baseline="0" dirty="0" smtClean="0">
                          <a:solidFill>
                            <a:srgbClr val="0000FF"/>
                          </a:solidFill>
                          <a:latin typeface="+mn-lt"/>
                          <a:ea typeface="+mn-ea"/>
                          <a:cs typeface="+mn-cs"/>
                        </a:rPr>
                        <a:t>suministros</a:t>
                      </a:r>
                      <a:r>
                        <a:rPr lang="es-ES_tradnl" sz="1800" kern="1200" baseline="0" dirty="0" smtClean="0">
                          <a:solidFill>
                            <a:srgbClr val="0000FF"/>
                          </a:solidFill>
                          <a:latin typeface="+mn-lt"/>
                          <a:ea typeface="+mn-ea"/>
                          <a:cs typeface="+mn-cs"/>
                        </a:rPr>
                        <a:t> de dicha vivienda,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kern="1200" baseline="0" dirty="0" smtClean="0">
                          <a:solidFill>
                            <a:srgbClr val="0000FF"/>
                          </a:solidFill>
                          <a:latin typeface="+mn-lt"/>
                          <a:ea typeface="+mn-ea"/>
                          <a:cs typeface="+mn-cs"/>
                        </a:rPr>
                        <a:t>tales como </a:t>
                      </a:r>
                      <a:r>
                        <a:rPr lang="es-ES_tradnl" sz="1800" i="1" kern="1200" baseline="0" dirty="0" smtClean="0">
                          <a:solidFill>
                            <a:srgbClr val="FF0000"/>
                          </a:solidFill>
                          <a:latin typeface="+mn-lt"/>
                          <a:ea typeface="+mn-ea"/>
                          <a:cs typeface="+mn-cs"/>
                        </a:rPr>
                        <a:t>agua, gas, electricidad, telefonía e Internet.</a:t>
                      </a:r>
                      <a:endParaRPr lang="es-ES_tradnl" sz="1800" b="1" i="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4"/>
                  </a:ext>
                </a:extLst>
              </a:tr>
              <a:tr h="609643">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dirty="0" smtClean="0">
                          <a:solidFill>
                            <a:schemeClr val="tx1"/>
                          </a:solidFill>
                        </a:rPr>
                        <a:t>%</a:t>
                      </a:r>
                      <a:r>
                        <a:rPr lang="es-ES_tradnl" sz="2000" b="1" baseline="0" dirty="0" smtClean="0">
                          <a:solidFill>
                            <a:schemeClr val="tx1"/>
                          </a:solidFill>
                        </a:rPr>
                        <a:t> Deducible</a:t>
                      </a:r>
                      <a:endParaRPr lang="es-ES_tradnl" sz="2000" b="1"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kern="1200" baseline="0" dirty="0" smtClean="0">
                          <a:solidFill>
                            <a:srgbClr val="FF0000"/>
                          </a:solidFill>
                          <a:latin typeface="+mn-lt"/>
                          <a:ea typeface="+mn-ea"/>
                          <a:cs typeface="+mn-cs"/>
                        </a:rPr>
                        <a:t>30%</a:t>
                      </a:r>
                      <a:r>
                        <a:rPr lang="es-ES_tradnl" sz="1800" kern="1200" baseline="0" dirty="0" smtClean="0">
                          <a:solidFill>
                            <a:srgbClr val="FF0000"/>
                          </a:solidFill>
                          <a:latin typeface="+mn-lt"/>
                          <a:ea typeface="+mn-ea"/>
                          <a:cs typeface="+mn-cs"/>
                        </a:rPr>
                        <a:t>  s/ </a:t>
                      </a:r>
                      <a:r>
                        <a:rPr lang="es-ES" sz="1800" b="1" u="none" kern="1200" baseline="0" dirty="0" smtClean="0">
                          <a:solidFill>
                            <a:srgbClr val="0000FF"/>
                          </a:solidFill>
                          <a:latin typeface="+mn-lt"/>
                          <a:ea typeface="+mn-ea"/>
                          <a:cs typeface="+mn-cs"/>
                        </a:rPr>
                        <a:t>% de m² de la oficina en la VH</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kern="1200" baseline="0" dirty="0" smtClean="0">
                          <a:solidFill>
                            <a:srgbClr val="0000FF"/>
                          </a:solidFill>
                          <a:latin typeface="+mn-lt"/>
                          <a:ea typeface="+mn-ea"/>
                          <a:cs typeface="+mn-cs"/>
                        </a:rPr>
                        <a:t> </a:t>
                      </a:r>
                      <a:r>
                        <a:rPr lang="es-ES_tradnl" sz="1800" u="sng" kern="1200" baseline="0" dirty="0" smtClean="0">
                          <a:solidFill>
                            <a:srgbClr val="0000FF"/>
                          </a:solidFill>
                          <a:latin typeface="+mn-lt"/>
                          <a:ea typeface="+mn-ea"/>
                          <a:cs typeface="+mn-cs"/>
                        </a:rPr>
                        <a:t>salvo que</a:t>
                      </a:r>
                      <a:r>
                        <a:rPr lang="es-ES_tradnl" sz="1800" u="none" kern="1200" baseline="0" dirty="0" smtClean="0">
                          <a:solidFill>
                            <a:srgbClr val="0000FF"/>
                          </a:solidFill>
                          <a:latin typeface="+mn-lt"/>
                          <a:ea typeface="+mn-ea"/>
                          <a:cs typeface="+mn-cs"/>
                        </a:rPr>
                        <a:t> </a:t>
                      </a:r>
                      <a:r>
                        <a:rPr lang="es-ES_tradnl" sz="1800" kern="1200" baseline="0" dirty="0" smtClean="0">
                          <a:solidFill>
                            <a:srgbClr val="0000FF"/>
                          </a:solidFill>
                          <a:latin typeface="+mn-lt"/>
                          <a:ea typeface="+mn-ea"/>
                          <a:cs typeface="+mn-cs"/>
                        </a:rPr>
                        <a:t>se pruebe un porcentaje superior o inferior.</a:t>
                      </a:r>
                      <a:endParaRPr lang="es-ES_tradnl" sz="18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1132194">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rPr>
                        <a:t>Ejemplo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dirty="0" smtClean="0">
                          <a:solidFill>
                            <a:srgbClr val="000066"/>
                          </a:solidFill>
                        </a:rPr>
                        <a:t>20 </a:t>
                      </a:r>
                      <a:r>
                        <a:rPr lang="es-ES" sz="1800" b="1" u="none" kern="1200" baseline="0" dirty="0" smtClean="0">
                          <a:solidFill>
                            <a:srgbClr val="000066"/>
                          </a:solidFill>
                          <a:latin typeface="+mn-lt"/>
                          <a:ea typeface="+mn-ea"/>
                          <a:cs typeface="+mn-cs"/>
                        </a:rPr>
                        <a:t>m² de oficina en su piso de 100 m²,  el cual es su VH  (20%)</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u="sng" kern="1200" baseline="0" dirty="0" smtClean="0">
                          <a:solidFill>
                            <a:srgbClr val="0000FF"/>
                          </a:solidFill>
                          <a:latin typeface="+mn-lt"/>
                          <a:ea typeface="+mn-ea"/>
                          <a:cs typeface="+mn-cs"/>
                        </a:rPr>
                        <a:t>% de gastos Deducibles</a:t>
                      </a:r>
                      <a:r>
                        <a:rPr lang="es-ES" sz="1800" b="1" u="none" kern="1200" baseline="0" dirty="0" smtClean="0">
                          <a:solidFill>
                            <a:srgbClr val="0000FF"/>
                          </a:solidFill>
                          <a:latin typeface="+mn-lt"/>
                          <a:ea typeface="+mn-ea"/>
                          <a:cs typeface="+mn-cs"/>
                        </a:rPr>
                        <a:t>: 30% s/ 20% = </a:t>
                      </a:r>
                      <a:r>
                        <a:rPr lang="es-ES" sz="1800" b="1" u="none" kern="1200" baseline="0" dirty="0" smtClean="0">
                          <a:solidFill>
                            <a:srgbClr val="FF0000"/>
                          </a:solidFill>
                          <a:latin typeface="+mn-lt"/>
                          <a:ea typeface="+mn-ea"/>
                          <a:cs typeface="+mn-cs"/>
                        </a:rPr>
                        <a:t>6%</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800" b="1" u="none" kern="1200" baseline="0" dirty="0" smtClean="0">
                          <a:solidFill>
                            <a:srgbClr val="0000FF"/>
                          </a:solidFill>
                          <a:latin typeface="+mn-lt"/>
                          <a:ea typeface="+mn-ea"/>
                          <a:cs typeface="+mn-cs"/>
                        </a:rPr>
                        <a:t>Gastos totales en la VH por Suministros anuales: 4.000 €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u="sng" kern="1200" baseline="0" dirty="0" smtClean="0">
                          <a:solidFill>
                            <a:srgbClr val="0000FF"/>
                          </a:solidFill>
                          <a:latin typeface="+mn-lt"/>
                          <a:ea typeface="+mn-ea"/>
                          <a:cs typeface="+mn-cs"/>
                        </a:rPr>
                        <a:t>Importe deducible</a:t>
                      </a:r>
                      <a:r>
                        <a:rPr lang="es-ES" sz="1800" b="1" u="none" kern="1200" baseline="0" dirty="0" smtClean="0">
                          <a:solidFill>
                            <a:srgbClr val="0000FF"/>
                          </a:solidFill>
                          <a:latin typeface="+mn-lt"/>
                          <a:ea typeface="+mn-ea"/>
                          <a:cs typeface="+mn-cs"/>
                        </a:rPr>
                        <a:t>: 6% s/ 4.000 €  = </a:t>
                      </a:r>
                      <a:r>
                        <a:rPr lang="es-ES" sz="1800" b="1" u="none" kern="1200" baseline="0" dirty="0" smtClean="0">
                          <a:solidFill>
                            <a:srgbClr val="FF0000"/>
                          </a:solidFill>
                          <a:latin typeface="+mn-lt"/>
                          <a:ea typeface="+mn-ea"/>
                          <a:cs typeface="+mn-cs"/>
                        </a:rPr>
                        <a:t>240 €</a:t>
                      </a:r>
                      <a:endParaRPr lang="es-ES_tradnl" sz="18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81000">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sng" dirty="0" smtClean="0">
                          <a:solidFill>
                            <a:srgbClr val="FFFF00"/>
                          </a:solidFill>
                        </a:rPr>
                        <a:t>En</a:t>
                      </a:r>
                      <a:r>
                        <a:rPr lang="es-ES_tradnl" sz="1800" b="1" u="sng" baseline="0" dirty="0" smtClean="0">
                          <a:solidFill>
                            <a:srgbClr val="FFFF00"/>
                          </a:solidFill>
                        </a:rPr>
                        <a:t> IVA</a:t>
                      </a:r>
                      <a:r>
                        <a:rPr lang="es-ES_tradnl" sz="1800" b="1" u="none" baseline="0" dirty="0" smtClean="0">
                          <a:solidFill>
                            <a:srgbClr val="FFFF00"/>
                          </a:solidFill>
                        </a:rPr>
                        <a:t>: </a:t>
                      </a:r>
                      <a:r>
                        <a:rPr lang="es-ES_tradnl" sz="1800" b="1" u="sng" baseline="0" dirty="0" smtClean="0">
                          <a:solidFill>
                            <a:srgbClr val="FFFF00"/>
                          </a:solidFill>
                          <a:effectLst>
                            <a:outerShdw blurRad="38100" dist="38100" dir="2700000" algn="tl">
                              <a:srgbClr val="000000">
                                <a:alpha val="43137"/>
                              </a:srgbClr>
                            </a:outerShdw>
                          </a:effectLst>
                        </a:rPr>
                        <a:t>No</a:t>
                      </a:r>
                      <a:r>
                        <a:rPr lang="es-ES_tradnl" sz="1800" b="0" u="none" baseline="0" dirty="0" smtClean="0">
                          <a:solidFill>
                            <a:schemeClr val="tx1"/>
                          </a:solidFill>
                        </a:rPr>
                        <a:t> deducible nada</a:t>
                      </a:r>
                      <a:r>
                        <a:rPr lang="es-ES_tradnl" sz="1800" b="1" u="none" baseline="0" dirty="0" smtClean="0">
                          <a:solidFill>
                            <a:schemeClr val="tx1"/>
                          </a:solidFill>
                        </a:rPr>
                        <a:t>,</a:t>
                      </a:r>
                      <a:r>
                        <a:rPr lang="es-ES_tradnl" sz="2000" b="1" u="none" baseline="0" dirty="0" smtClean="0">
                          <a:solidFill>
                            <a:schemeClr val="tx1"/>
                          </a:solidFill>
                        </a:rPr>
                        <a:t> </a:t>
                      </a:r>
                      <a:r>
                        <a:rPr lang="es-ES_tradnl" sz="1800" b="0" u="none" baseline="0" dirty="0" smtClean="0">
                          <a:solidFill>
                            <a:schemeClr val="tx1"/>
                          </a:solidFill>
                        </a:rPr>
                        <a:t>porque </a:t>
                      </a:r>
                      <a:r>
                        <a:rPr lang="es-ES_tradnl" sz="1800" b="0" u="sng" baseline="0" dirty="0" smtClean="0">
                          <a:solidFill>
                            <a:schemeClr val="tx1"/>
                          </a:solidFill>
                        </a:rPr>
                        <a:t>no</a:t>
                      </a:r>
                      <a:r>
                        <a:rPr lang="es-ES_tradnl" sz="1800" b="0" u="none" baseline="0" dirty="0" smtClean="0">
                          <a:solidFill>
                            <a:schemeClr val="tx1"/>
                          </a:solidFill>
                        </a:rPr>
                        <a:t> existe afectación </a:t>
                      </a:r>
                      <a:r>
                        <a:rPr lang="es-ES_tradnl" sz="1800" b="0" u="sng" baseline="0" dirty="0" smtClean="0">
                          <a:solidFill>
                            <a:schemeClr val="tx1"/>
                          </a:solidFill>
                        </a:rPr>
                        <a:t>exclusiva</a:t>
                      </a:r>
                      <a:r>
                        <a:rPr lang="es-ES_tradnl" sz="1800" b="0" u="none" baseline="0" dirty="0" smtClean="0">
                          <a:solidFill>
                            <a:schemeClr val="tx1"/>
                          </a:solidFill>
                        </a:rPr>
                        <a:t> a la actividad. </a:t>
                      </a:r>
                      <a:r>
                        <a:rPr lang="es-ES_tradnl" sz="1400" b="0" u="none" baseline="0" dirty="0" smtClean="0">
                          <a:solidFill>
                            <a:schemeClr val="tx1"/>
                          </a:solidFill>
                        </a:rPr>
                        <a:t>art.95 LIVA</a:t>
                      </a:r>
                      <a:endParaRPr lang="es-ES_tradnl" sz="1400" b="0" u="none" dirty="0" smtClean="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8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533334007"/>
                  </a:ext>
                </a:extLst>
              </a:tr>
            </a:tbl>
          </a:graphicData>
        </a:graphic>
      </p:graphicFrame>
      <p:sp>
        <p:nvSpPr>
          <p:cNvPr id="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3600" dirty="0" smtClean="0">
                <a:solidFill>
                  <a:srgbClr val="FFFF66"/>
                </a:solidFill>
                <a:latin typeface="Arial" pitchFamily="34" charset="0"/>
              </a:rPr>
              <a:t> </a:t>
            </a:r>
            <a:endParaRPr lang="es-ES" sz="3600" dirty="0">
              <a:solidFill>
                <a:srgbClr val="FFFF66"/>
              </a:solidFill>
              <a:latin typeface="Arial" pitchFamily="34" charset="0"/>
            </a:endParaRPr>
          </a:p>
        </p:txBody>
      </p:sp>
    </p:spTree>
    <p:extLst>
      <p:ext uri="{BB962C8B-B14F-4D97-AF65-F5344CB8AC3E}">
        <p14:creationId xmlns="" xmlns:p14="http://schemas.microsoft.com/office/powerpoint/2010/main" val="2980061371"/>
      </p:ext>
    </p:extLst>
  </p:cSld>
  <p:clrMapOvr>
    <a:masterClrMapping/>
  </p:clrMapOvr>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70800" y="6457950"/>
            <a:ext cx="2311400" cy="476250"/>
          </a:xfrm>
        </p:spPr>
        <p:txBody>
          <a:bodyPr/>
          <a:lstStyle/>
          <a:p>
            <a:pPr>
              <a:defRPr/>
            </a:pPr>
            <a:fld id="{F5978649-74C3-4721-8DB7-EA5596D88215}" type="slidenum">
              <a:rPr lang="es-ES"/>
              <a:pPr>
                <a:defRPr/>
              </a:pPr>
              <a:t>495</a:t>
            </a:fld>
            <a:endParaRPr lang="es-ES" dirty="0"/>
          </a:p>
        </p:txBody>
      </p:sp>
      <p:sp>
        <p:nvSpPr>
          <p:cNvPr id="14341" name="Text Box 4"/>
          <p:cNvSpPr txBox="1">
            <a:spLocks noChangeArrowheads="1"/>
          </p:cNvSpPr>
          <p:nvPr/>
        </p:nvSpPr>
        <p:spPr bwMode="auto">
          <a:xfrm>
            <a:off x="0" y="57090"/>
            <a:ext cx="9906000" cy="369332"/>
          </a:xfrm>
          <a:prstGeom prst="rect">
            <a:avLst/>
          </a:prstGeom>
          <a:solidFill>
            <a:srgbClr val="CCFFFF"/>
          </a:solidFill>
          <a:ln w="9525">
            <a:noFill/>
            <a:miter lim="800000"/>
            <a:headEnd/>
            <a:tailEnd/>
          </a:ln>
        </p:spPr>
        <p:txBody>
          <a:bodyPr>
            <a:spAutoFit/>
          </a:bodyPr>
          <a:lstStyle/>
          <a:p>
            <a:pPr algn="ctr">
              <a:buFont typeface="Wingdings" pitchFamily="2" charset="2"/>
              <a:buNone/>
            </a:pPr>
            <a:r>
              <a:rPr lang="es-ES_tradnl" sz="1800" dirty="0" smtClean="0">
                <a:solidFill>
                  <a:srgbClr val="000066"/>
                </a:solidFill>
              </a:rPr>
              <a:t>Gastos Deducibles por </a:t>
            </a:r>
            <a:r>
              <a:rPr lang="es-ES_tradnl" sz="1800" u="sng" dirty="0" smtClean="0">
                <a:solidFill>
                  <a:srgbClr val="FF0000"/>
                </a:solidFill>
              </a:rPr>
              <a:t>Manutención</a:t>
            </a:r>
            <a:r>
              <a:rPr lang="es-ES_tradnl" sz="1800" dirty="0" smtClean="0">
                <a:solidFill>
                  <a:srgbClr val="FF0000"/>
                </a:solidFill>
              </a:rPr>
              <a:t> </a:t>
            </a:r>
            <a:r>
              <a:rPr lang="es-ES_tradnl" sz="1800" dirty="0" smtClean="0">
                <a:solidFill>
                  <a:srgbClr val="000066"/>
                </a:solidFill>
              </a:rPr>
              <a:t>propios  </a:t>
            </a:r>
            <a:r>
              <a:rPr lang="es-ES_tradnl" sz="1800" dirty="0" smtClean="0">
                <a:solidFill>
                  <a:srgbClr val="FF0066"/>
                </a:solidFill>
                <a:latin typeface="Arial" pitchFamily="34" charset="0"/>
              </a:rPr>
              <a:t>Art</a:t>
            </a:r>
            <a:r>
              <a:rPr lang="es-ES_tradnl" sz="1800" dirty="0">
                <a:solidFill>
                  <a:srgbClr val="FF0066"/>
                </a:solidFill>
                <a:latin typeface="Arial" pitchFamily="34" charset="0"/>
              </a:rPr>
              <a:t>. </a:t>
            </a:r>
            <a:r>
              <a:rPr lang="es-ES_tradnl" sz="1800" dirty="0" smtClean="0">
                <a:solidFill>
                  <a:srgbClr val="FF0066"/>
                </a:solidFill>
                <a:latin typeface="Arial" pitchFamily="34" charset="0"/>
              </a:rPr>
              <a:t>30.2.5ª.c) </a:t>
            </a:r>
            <a:r>
              <a:rPr lang="es-ES_tradnl" sz="1800" dirty="0">
                <a:solidFill>
                  <a:srgbClr val="FF0066"/>
                </a:solidFill>
                <a:latin typeface="Arial" pitchFamily="34" charset="0"/>
              </a:rPr>
              <a:t>LIRPF</a:t>
            </a:r>
            <a:r>
              <a:rPr lang="es-ES_tradnl" sz="1800" dirty="0" smtClean="0">
                <a:solidFill>
                  <a:srgbClr val="FF0066"/>
                </a:solidFill>
              </a:rPr>
              <a:t> </a:t>
            </a:r>
            <a:endParaRPr lang="es-ES_tradnl" sz="1800" u="sng" dirty="0">
              <a:solidFill>
                <a:srgbClr val="FF0066"/>
              </a:solidFill>
            </a:endParaRPr>
          </a:p>
        </p:txBody>
      </p:sp>
      <p:graphicFrame>
        <p:nvGraphicFramePr>
          <p:cNvPr id="7" name="6 Tabla"/>
          <p:cNvGraphicFramePr>
            <a:graphicFrameLocks noGrp="1"/>
          </p:cNvGraphicFramePr>
          <p:nvPr>
            <p:extLst>
              <p:ext uri="{D42A27DB-BD31-4B8C-83A1-F6EECF244321}">
                <p14:modId xmlns="" xmlns:p14="http://schemas.microsoft.com/office/powerpoint/2010/main" val="2590031161"/>
              </p:ext>
            </p:extLst>
          </p:nvPr>
        </p:nvGraphicFramePr>
        <p:xfrm>
          <a:off x="76200" y="457200"/>
          <a:ext cx="9677400" cy="6324600"/>
        </p:xfrm>
        <a:graphic>
          <a:graphicData uri="http://schemas.openxmlformats.org/drawingml/2006/table">
            <a:tbl>
              <a:tblPr firstRow="1" bandRow="1">
                <a:tableStyleId>{5C22544A-7EE6-4342-B048-85BDC9FD1C3A}</a:tableStyleId>
              </a:tblPr>
              <a:tblGrid>
                <a:gridCol w="2819400">
                  <a:extLst>
                    <a:ext uri="{9D8B030D-6E8A-4147-A177-3AD203B41FA5}">
                      <a16:colId xmlns="" xmlns:a16="http://schemas.microsoft.com/office/drawing/2014/main" val="20000"/>
                    </a:ext>
                  </a:extLst>
                </a:gridCol>
                <a:gridCol w="6858000">
                  <a:extLst>
                    <a:ext uri="{9D8B030D-6E8A-4147-A177-3AD203B41FA5}">
                      <a16:colId xmlns="" xmlns:a16="http://schemas.microsoft.com/office/drawing/2014/main" val="20003"/>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rPr>
                        <a:t>Conceptos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rPr>
                        <a:t>Comentarios                        </a:t>
                      </a:r>
                      <a:r>
                        <a:rPr lang="es-ES_tradnl" sz="2000" b="1" dirty="0" smtClean="0">
                          <a:solidFill>
                            <a:srgbClr val="FFFF00"/>
                          </a:solidFill>
                        </a:rPr>
                        <a:t>Desde 1/1/2018</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2"/>
                  </a:ext>
                </a:extLst>
              </a:tr>
              <a:tr h="7467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 sz="2000" b="1" u="sng" kern="1200" dirty="0" smtClean="0">
                          <a:solidFill>
                            <a:srgbClr val="FFFF00"/>
                          </a:solidFill>
                          <a:latin typeface="+mn-lt"/>
                          <a:ea typeface="+mn-ea"/>
                          <a:cs typeface="+mn-cs"/>
                        </a:rPr>
                        <a:t>Manutención</a:t>
                      </a:r>
                      <a:endParaRPr lang="es-ES_tradnl" sz="2000" b="1" dirty="0" smtClean="0">
                        <a:solidFill>
                          <a:schemeClr val="tx1"/>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kern="1200" baseline="0" dirty="0" smtClean="0">
                          <a:solidFill>
                            <a:srgbClr val="0000FF"/>
                          </a:solidFill>
                          <a:latin typeface="+mn-lt"/>
                          <a:ea typeface="+mn-ea"/>
                          <a:cs typeface="+mn-cs"/>
                        </a:rPr>
                        <a:t>Manutención (“comer”) del </a:t>
                      </a:r>
                      <a:r>
                        <a:rPr lang="es-ES_tradnl" sz="1800" u="sng" kern="1200" baseline="0" dirty="0" smtClean="0">
                          <a:solidFill>
                            <a:srgbClr val="0000FF"/>
                          </a:solidFill>
                          <a:latin typeface="+mn-lt"/>
                          <a:ea typeface="+mn-ea"/>
                          <a:cs typeface="+mn-cs"/>
                        </a:rPr>
                        <a:t>propio</a:t>
                      </a:r>
                      <a:r>
                        <a:rPr lang="es-ES_tradnl" sz="1800" kern="1200" baseline="0" dirty="0" smtClean="0">
                          <a:solidFill>
                            <a:srgbClr val="0000FF"/>
                          </a:solidFill>
                          <a:latin typeface="+mn-lt"/>
                          <a:ea typeface="+mn-ea"/>
                          <a:cs typeface="+mn-cs"/>
                        </a:rPr>
                        <a:t> contribuyente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kern="1200" baseline="0" dirty="0" smtClean="0">
                          <a:solidFill>
                            <a:srgbClr val="0000FF"/>
                          </a:solidFill>
                          <a:latin typeface="+mn-lt"/>
                          <a:ea typeface="+mn-ea"/>
                          <a:cs typeface="+mn-cs"/>
                        </a:rPr>
                        <a:t>Incurridos en el </a:t>
                      </a:r>
                      <a:r>
                        <a:rPr lang="es-ES_tradnl" sz="1800" u="sng" kern="1200" baseline="0" dirty="0" smtClean="0">
                          <a:solidFill>
                            <a:srgbClr val="0000FF"/>
                          </a:solidFill>
                          <a:latin typeface="+mn-lt"/>
                          <a:ea typeface="+mn-ea"/>
                          <a:cs typeface="+mn-cs"/>
                        </a:rPr>
                        <a:t>desarrollo</a:t>
                      </a:r>
                      <a:r>
                        <a:rPr lang="es-ES_tradnl" sz="1800" kern="1200" baseline="0" dirty="0" smtClean="0">
                          <a:solidFill>
                            <a:srgbClr val="0000FF"/>
                          </a:solidFill>
                          <a:latin typeface="+mn-lt"/>
                          <a:ea typeface="+mn-ea"/>
                          <a:cs typeface="+mn-cs"/>
                        </a:rPr>
                        <a:t> de la </a:t>
                      </a:r>
                      <a:r>
                        <a:rPr lang="es-ES_tradnl" sz="1800" u="sng" kern="1200" baseline="0" dirty="0" smtClean="0">
                          <a:solidFill>
                            <a:srgbClr val="0000FF"/>
                          </a:solidFill>
                          <a:latin typeface="+mn-lt"/>
                          <a:ea typeface="+mn-ea"/>
                          <a:cs typeface="+mn-cs"/>
                        </a:rPr>
                        <a:t>actividad económica</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u="none" kern="1200" dirty="0" smtClean="0">
                          <a:solidFill>
                            <a:srgbClr val="000066"/>
                          </a:solidFill>
                          <a:latin typeface="+mn-lt"/>
                          <a:ea typeface="+mn-ea"/>
                          <a:cs typeface="+mn-cs"/>
                        </a:rPr>
                        <a:t>En Estimación Directa: Normal y Simplificada</a:t>
                      </a:r>
                      <a:endParaRPr lang="es-ES_tradnl" sz="1800" b="1" dirty="0" smtClean="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657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Establecimientos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kern="1200" baseline="0" dirty="0" smtClean="0">
                          <a:solidFill>
                            <a:srgbClr val="0000FF"/>
                          </a:solidFill>
                          <a:latin typeface="+mn-lt"/>
                          <a:ea typeface="+mn-ea"/>
                          <a:cs typeface="+mn-cs"/>
                        </a:rPr>
                        <a:t>De </a:t>
                      </a:r>
                      <a:r>
                        <a:rPr lang="es-ES_tradnl" sz="1800" b="1" kern="1200" baseline="0" dirty="0" smtClean="0">
                          <a:solidFill>
                            <a:srgbClr val="0000FF"/>
                          </a:solidFill>
                          <a:latin typeface="+mn-lt"/>
                          <a:ea typeface="+mn-ea"/>
                          <a:cs typeface="+mn-cs"/>
                        </a:rPr>
                        <a:t>restauración y hostelería. </a:t>
                      </a:r>
                      <a:r>
                        <a:rPr lang="es-ES_tradnl" sz="1800" b="1" u="sng" kern="1200" baseline="0" dirty="0" smtClean="0">
                          <a:solidFill>
                            <a:srgbClr val="0000FF"/>
                          </a:solidFill>
                          <a:latin typeface="+mn-lt"/>
                          <a:ea typeface="+mn-ea"/>
                          <a:cs typeface="+mn-cs"/>
                        </a:rPr>
                        <a:t>Factura</a:t>
                      </a:r>
                      <a:r>
                        <a:rPr lang="es-ES_tradnl" sz="1800" b="1" kern="1200" baseline="0" dirty="0" smtClean="0">
                          <a:solidFill>
                            <a:srgbClr val="0000FF"/>
                          </a:solidFill>
                          <a:latin typeface="+mn-lt"/>
                          <a:ea typeface="+mn-ea"/>
                          <a:cs typeface="+mn-cs"/>
                        </a:rPr>
                        <a:t> </a:t>
                      </a:r>
                      <a:endParaRPr lang="es-ES_tradnl" sz="18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533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Pago</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kern="1200" baseline="0" dirty="0" smtClean="0">
                          <a:solidFill>
                            <a:srgbClr val="0000FF"/>
                          </a:solidFill>
                          <a:latin typeface="+mn-lt"/>
                          <a:ea typeface="+mn-ea"/>
                          <a:cs typeface="+mn-cs"/>
                        </a:rPr>
                        <a:t>Utilizando cualquier </a:t>
                      </a:r>
                      <a:r>
                        <a:rPr lang="es-ES_tradnl" sz="1800" b="1" u="sng" kern="1200" baseline="0" dirty="0" smtClean="0">
                          <a:solidFill>
                            <a:srgbClr val="0000FF"/>
                          </a:solidFill>
                          <a:latin typeface="+mn-lt"/>
                          <a:ea typeface="+mn-ea"/>
                          <a:cs typeface="+mn-cs"/>
                        </a:rPr>
                        <a:t>medio electrónico de pago</a:t>
                      </a:r>
                    </a:p>
                    <a:p>
                      <a:pPr marL="342900" marR="0" indent="-342900" algn="l" defTabSz="914400" rtl="0" eaLnBrk="1" fontAlgn="auto" latinLnBrk="0" hangingPunct="1">
                        <a:lnSpc>
                          <a:spcPct val="100000"/>
                        </a:lnSpc>
                        <a:spcBef>
                          <a:spcPts val="0"/>
                        </a:spcBef>
                        <a:spcAft>
                          <a:spcPts val="0"/>
                        </a:spcAft>
                        <a:buClrTx/>
                        <a:buSzTx/>
                        <a:buFont typeface="Courier New" pitchFamily="49" charset="0"/>
                        <a:buChar char="o"/>
                        <a:tabLst/>
                        <a:defRPr/>
                      </a:pPr>
                      <a:r>
                        <a:rPr lang="es-ES_tradnl" sz="1800" b="1" u="sng" kern="1200" baseline="0" dirty="0" smtClean="0">
                          <a:solidFill>
                            <a:srgbClr val="FF0000"/>
                          </a:solidFill>
                          <a:latin typeface="+mn-lt"/>
                          <a:ea typeface="+mn-ea"/>
                          <a:cs typeface="+mn-cs"/>
                        </a:rPr>
                        <a:t>No</a:t>
                      </a:r>
                      <a:r>
                        <a:rPr lang="es-ES_tradnl" sz="1800" b="1" u="none" kern="1200" baseline="0" dirty="0" smtClean="0">
                          <a:solidFill>
                            <a:srgbClr val="FF0000"/>
                          </a:solidFill>
                          <a:latin typeface="+mn-lt"/>
                          <a:ea typeface="+mn-ea"/>
                          <a:cs typeface="+mn-cs"/>
                        </a:rPr>
                        <a:t> se puede pagar en efectivo</a:t>
                      </a:r>
                      <a:endParaRPr lang="es-ES_tradnl" sz="1800" b="1" u="none"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4"/>
                  </a:ext>
                </a:extLst>
              </a:tr>
              <a:tr h="73152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chemeClr val="tx1"/>
                          </a:solidFill>
                        </a:rPr>
                        <a:t>Cuantías: </a:t>
                      </a:r>
                      <a:r>
                        <a:rPr lang="es-ES_tradnl" sz="2000" b="1" u="sng" dirty="0" smtClean="0">
                          <a:solidFill>
                            <a:srgbClr val="FFFF00"/>
                          </a:solidFill>
                        </a:rPr>
                        <a:t>Límites</a:t>
                      </a:r>
                      <a:endParaRPr lang="es-ES_tradnl" sz="2000" b="1" u="sng"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kern="1200" baseline="0" dirty="0" smtClean="0">
                          <a:solidFill>
                            <a:srgbClr val="0000FF"/>
                          </a:solidFill>
                          <a:latin typeface="+mn-lt"/>
                          <a:ea typeface="+mn-ea"/>
                          <a:cs typeface="+mn-cs"/>
                        </a:rPr>
                        <a:t>los </a:t>
                      </a:r>
                      <a:r>
                        <a:rPr lang="es-ES_tradnl" sz="1800" b="1" u="sng" kern="1200" baseline="0" dirty="0" smtClean="0">
                          <a:solidFill>
                            <a:srgbClr val="0000FF"/>
                          </a:solidFill>
                          <a:latin typeface="+mn-lt"/>
                          <a:ea typeface="+mn-ea"/>
                          <a:cs typeface="+mn-cs"/>
                        </a:rPr>
                        <a:t>límites</a:t>
                      </a:r>
                      <a:r>
                        <a:rPr lang="es-ES_tradnl" sz="1800" u="sng" kern="1200" baseline="0" dirty="0" smtClean="0">
                          <a:solidFill>
                            <a:srgbClr val="0000FF"/>
                          </a:solidFill>
                          <a:latin typeface="+mn-lt"/>
                          <a:ea typeface="+mn-ea"/>
                          <a:cs typeface="+mn-cs"/>
                        </a:rPr>
                        <a:t> cuantitativos</a:t>
                      </a:r>
                      <a:r>
                        <a:rPr lang="es-ES_tradnl" sz="1800" kern="1200" baseline="0" dirty="0" smtClean="0">
                          <a:solidFill>
                            <a:srgbClr val="0000FF"/>
                          </a:solidFill>
                          <a:latin typeface="+mn-lt"/>
                          <a:ea typeface="+mn-ea"/>
                          <a:cs typeface="+mn-cs"/>
                        </a:rPr>
                        <a:t> establecidos en el </a:t>
                      </a:r>
                      <a:r>
                        <a:rPr lang="es-ES_tradnl" sz="1800" u="sng" kern="1200" baseline="0" dirty="0" smtClean="0">
                          <a:solidFill>
                            <a:srgbClr val="FF0066"/>
                          </a:solidFill>
                          <a:latin typeface="+mn-lt"/>
                          <a:ea typeface="+mn-ea"/>
                          <a:cs typeface="+mn-cs"/>
                        </a:rPr>
                        <a:t>art. 9 RIRPF</a:t>
                      </a:r>
                      <a:r>
                        <a:rPr lang="es-ES_tradnl" sz="1800" u="none" kern="1200" baseline="0" dirty="0" smtClean="0">
                          <a:solidFill>
                            <a:srgbClr val="FF0066"/>
                          </a:solidFill>
                          <a:latin typeface="+mn-lt"/>
                          <a:ea typeface="+mn-ea"/>
                          <a:cs typeface="+mn-cs"/>
                        </a:rPr>
                        <a:t>* </a:t>
                      </a:r>
                      <a:r>
                        <a:rPr lang="es-ES_tradnl" sz="1800" kern="1200" baseline="0" dirty="0" smtClean="0">
                          <a:solidFill>
                            <a:srgbClr val="0000FF"/>
                          </a:solidFill>
                          <a:latin typeface="+mn-lt"/>
                          <a:ea typeface="+mn-ea"/>
                          <a:cs typeface="+mn-cs"/>
                        </a:rPr>
                        <a:t>para las dietas y asignaciones para gastos normales de manutención de los trabajadores. (</a:t>
                      </a:r>
                      <a:r>
                        <a:rPr lang="es-ES_tradnl" sz="1800" u="sng" kern="1200" baseline="0" dirty="0" smtClean="0">
                          <a:solidFill>
                            <a:srgbClr val="FF0066"/>
                          </a:solidFill>
                          <a:latin typeface="+mn-lt"/>
                          <a:ea typeface="+mn-ea"/>
                          <a:cs typeface="+mn-cs"/>
                        </a:rPr>
                        <a:t>Ver página siguiente</a:t>
                      </a:r>
                      <a:r>
                        <a:rPr lang="es-ES_tradnl" sz="1800" u="none" kern="1200" baseline="0" dirty="0" smtClean="0">
                          <a:solidFill>
                            <a:srgbClr val="FF0066"/>
                          </a:solidFill>
                          <a:latin typeface="+mn-lt"/>
                          <a:ea typeface="+mn-ea"/>
                          <a:cs typeface="+mn-cs"/>
                        </a:rPr>
                        <a:t>*</a:t>
                      </a:r>
                      <a:r>
                        <a:rPr lang="es-ES_tradnl" sz="1800" kern="1200" baseline="0" dirty="0" smtClean="0">
                          <a:solidFill>
                            <a:srgbClr val="0000FF"/>
                          </a:solidFill>
                          <a:latin typeface="+mn-lt"/>
                          <a:ea typeface="+mn-ea"/>
                          <a:cs typeface="+mn-cs"/>
                        </a:rPr>
                        <a:t>)</a:t>
                      </a:r>
                      <a:endParaRPr lang="es-ES_tradnl" dirty="0" smtClean="0">
                        <a:solidFill>
                          <a:srgbClr val="0000FF"/>
                        </a:solidFill>
                        <a:latin typeface="Arial"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777240">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800" u="sng" kern="1200" dirty="0" smtClean="0">
                          <a:solidFill>
                            <a:schemeClr val="tx1"/>
                          </a:solidFill>
                          <a:effectLst/>
                          <a:latin typeface="+mn-lt"/>
                          <a:ea typeface="+mn-ea"/>
                          <a:cs typeface="+mn-cs"/>
                        </a:rPr>
                        <a:t>Justificar el gasto</a:t>
                      </a:r>
                      <a:r>
                        <a:rPr lang="es-ES" sz="1800" u="none" kern="1200" dirty="0" smtClean="0">
                          <a:solidFill>
                            <a:schemeClr val="tx1"/>
                          </a:solidFill>
                          <a:effectLst/>
                          <a:latin typeface="+mn-lt"/>
                          <a:ea typeface="+mn-ea"/>
                          <a:cs typeface="+mn-cs"/>
                        </a:rPr>
                        <a:t>: mediante la correspondiente </a:t>
                      </a:r>
                      <a:r>
                        <a:rPr lang="es-ES" sz="1800" u="sng" kern="1200" dirty="0" smtClean="0">
                          <a:solidFill>
                            <a:schemeClr val="tx1"/>
                          </a:solidFill>
                          <a:effectLst/>
                          <a:latin typeface="+mn-lt"/>
                          <a:ea typeface="+mn-ea"/>
                          <a:cs typeface="+mn-cs"/>
                        </a:rPr>
                        <a:t>factura (cumpla requisitos).</a:t>
                      </a:r>
                      <a:r>
                        <a:rPr lang="es-ES" sz="1800" u="none" kern="1200" dirty="0" smtClean="0">
                          <a:solidFill>
                            <a:schemeClr val="tx1"/>
                          </a:solidFill>
                          <a:effectLst/>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800" u="none" kern="1200" dirty="0" smtClean="0">
                          <a:solidFill>
                            <a:schemeClr val="tx1"/>
                          </a:solidFill>
                          <a:effectLst/>
                          <a:latin typeface="+mn-lt"/>
                          <a:ea typeface="+mn-ea"/>
                          <a:cs typeface="+mn-cs"/>
                        </a:rPr>
                        <a:t>Deberá </a:t>
                      </a:r>
                      <a:r>
                        <a:rPr lang="es-ES" sz="1800" b="1" u="sng" kern="1200" dirty="0" smtClean="0">
                          <a:solidFill>
                            <a:srgbClr val="FFFF00"/>
                          </a:solidFill>
                          <a:effectLst/>
                          <a:latin typeface="+mn-lt"/>
                          <a:ea typeface="+mn-ea"/>
                          <a:cs typeface="+mn-cs"/>
                        </a:rPr>
                        <a:t>probar</a:t>
                      </a:r>
                      <a:r>
                        <a:rPr lang="es-ES" sz="1800" u="none" kern="1200" dirty="0" smtClean="0">
                          <a:solidFill>
                            <a:schemeClr val="tx1"/>
                          </a:solidFill>
                          <a:effectLst/>
                          <a:latin typeface="+mn-lt"/>
                          <a:ea typeface="+mn-ea"/>
                          <a:cs typeface="+mn-cs"/>
                        </a:rPr>
                        <a:t>: su </a:t>
                      </a:r>
                      <a:r>
                        <a:rPr lang="es-ES" sz="1800" u="sng" kern="1200" dirty="0" smtClean="0">
                          <a:solidFill>
                            <a:schemeClr val="tx1"/>
                          </a:solidFill>
                          <a:effectLst/>
                          <a:latin typeface="+mn-lt"/>
                          <a:ea typeface="+mn-ea"/>
                          <a:cs typeface="+mn-cs"/>
                        </a:rPr>
                        <a:t>vinculación con el desarrollo de la actividad</a:t>
                      </a:r>
                      <a:r>
                        <a:rPr lang="es-ES" sz="1800" u="none" kern="1200" dirty="0" smtClean="0">
                          <a:solidFill>
                            <a:schemeClr val="tx1"/>
                          </a:solidFill>
                          <a:effectLst/>
                          <a:latin typeface="+mn-lt"/>
                          <a:ea typeface="+mn-ea"/>
                          <a:cs typeface="+mn-cs"/>
                        </a:rPr>
                        <a:t> y su </a:t>
                      </a:r>
                      <a:r>
                        <a:rPr lang="es-ES" sz="1800" u="sng" kern="1200" dirty="0" smtClean="0">
                          <a:solidFill>
                            <a:schemeClr val="tx1"/>
                          </a:solidFill>
                          <a:effectLst/>
                          <a:latin typeface="+mn-lt"/>
                          <a:ea typeface="+mn-ea"/>
                          <a:cs typeface="+mn-cs"/>
                        </a:rPr>
                        <a:t>correlación con los ingresos</a:t>
                      </a:r>
                      <a:r>
                        <a:rPr lang="es-ES" sz="1800" u="none" kern="1200" dirty="0" smtClean="0">
                          <a:solidFill>
                            <a:schemeClr val="tx1"/>
                          </a:solidFill>
                          <a:effectLst/>
                          <a:latin typeface="+mn-lt"/>
                          <a:ea typeface="+mn-ea"/>
                          <a:cs typeface="+mn-cs"/>
                        </a:rPr>
                        <a:t>. Aquí están los mayores conflictos con la AEAT, no se resuelve el problema.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800" u="sng" kern="1200" dirty="0" smtClean="0">
                          <a:solidFill>
                            <a:srgbClr val="FFFF00"/>
                          </a:solidFill>
                          <a:effectLst/>
                          <a:latin typeface="+mn-lt"/>
                          <a:ea typeface="+mn-ea"/>
                          <a:cs typeface="+mn-cs"/>
                        </a:rPr>
                        <a:t>Ejemplo de prueba</a:t>
                      </a:r>
                      <a:r>
                        <a:rPr lang="es-ES" sz="1800" u="none" kern="1200" dirty="0" smtClean="0">
                          <a:solidFill>
                            <a:srgbClr val="FFFF00"/>
                          </a:solidFill>
                          <a:effectLst/>
                          <a:latin typeface="+mn-lt"/>
                          <a:ea typeface="+mn-ea"/>
                          <a:cs typeface="+mn-cs"/>
                        </a:rPr>
                        <a:t>: en lugares dónde</a:t>
                      </a:r>
                      <a:r>
                        <a:rPr lang="es-ES" sz="1800" u="none" kern="1200" baseline="0" dirty="0" smtClean="0">
                          <a:solidFill>
                            <a:srgbClr val="FFFF00"/>
                          </a:solidFill>
                          <a:effectLst/>
                          <a:latin typeface="+mn-lt"/>
                          <a:ea typeface="+mn-ea"/>
                          <a:cs typeface="+mn-cs"/>
                        </a:rPr>
                        <a:t> se realizan trabajos y en días laborables.</a:t>
                      </a:r>
                      <a:endParaRPr lang="es-ES_tradnl" sz="1800" b="1" u="none" dirty="0" smtClean="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hMerge="1">
                  <a:txBody>
                    <a:bodyPr/>
                    <a:lstStyle/>
                    <a:p>
                      <a:endParaRPr lang="es-ES"/>
                    </a:p>
                  </a:txBody>
                  <a:tcPr/>
                </a:tc>
                <a:extLst>
                  <a:ext uri="{0D108BD9-81ED-4DB2-BD59-A6C34878D82A}">
                    <a16:rowId xmlns="" xmlns:a16="http://schemas.microsoft.com/office/drawing/2014/main" val="914765228"/>
                  </a:ext>
                </a:extLst>
              </a:tr>
              <a:tr h="685800">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u="sng" kern="1200" dirty="0" smtClean="0">
                          <a:solidFill>
                            <a:srgbClr val="FFFF00"/>
                          </a:solidFill>
                          <a:latin typeface="+mn-lt"/>
                          <a:ea typeface="+mn-ea"/>
                          <a:cs typeface="+mn-cs"/>
                        </a:rPr>
                        <a:t>En IVA:</a:t>
                      </a:r>
                      <a:r>
                        <a:rPr lang="es-ES" sz="1800" kern="1200" dirty="0" smtClean="0">
                          <a:solidFill>
                            <a:schemeClr val="tx1"/>
                          </a:solidFill>
                          <a:latin typeface="+mn-lt"/>
                          <a:ea typeface="+mn-ea"/>
                          <a:cs typeface="+mn-cs"/>
                        </a:rPr>
                        <a:t> </a:t>
                      </a:r>
                      <a:r>
                        <a:rPr lang="es-ES" sz="1800" b="1" u="sng" kern="1200" dirty="0" smtClean="0">
                          <a:solidFill>
                            <a:srgbClr val="FFFF00"/>
                          </a:solidFill>
                          <a:latin typeface="+mn-lt"/>
                          <a:ea typeface="+mn-ea"/>
                          <a:cs typeface="+mn-cs"/>
                        </a:rPr>
                        <a:t>Sí</a:t>
                      </a:r>
                      <a:r>
                        <a:rPr lang="es-ES" sz="1800" kern="1200" dirty="0" smtClean="0">
                          <a:solidFill>
                            <a:schemeClr val="tx1"/>
                          </a:solidFill>
                          <a:latin typeface="+mn-lt"/>
                          <a:ea typeface="+mn-ea"/>
                          <a:cs typeface="+mn-cs"/>
                        </a:rPr>
                        <a:t> se admite la deducción de estas cuotas soportadas en hostelería y restauración </a:t>
                      </a:r>
                      <a:r>
                        <a:rPr lang="es-ES" sz="1800" u="sng" kern="1200" dirty="0" smtClean="0">
                          <a:solidFill>
                            <a:schemeClr val="tx1"/>
                          </a:solidFill>
                          <a:latin typeface="+mn-lt"/>
                          <a:ea typeface="+mn-ea"/>
                          <a:cs typeface="+mn-cs"/>
                        </a:rPr>
                        <a:t>cuando los gastos sean deducibles en el IRPF o en el IS</a:t>
                      </a:r>
                      <a:r>
                        <a:rPr lang="es-ES" sz="1800" kern="1200" dirty="0" smtClean="0">
                          <a:solidFill>
                            <a:schemeClr val="tx1"/>
                          </a:solidFill>
                          <a:latin typeface="+mn-lt"/>
                          <a:ea typeface="+mn-ea"/>
                          <a:cs typeface="+mn-cs"/>
                        </a:rPr>
                        <a:t> </a:t>
                      </a:r>
                      <a:r>
                        <a:rPr lang="es-ES" sz="1600" kern="1200" dirty="0" smtClean="0">
                          <a:solidFill>
                            <a:srgbClr val="FFFF99"/>
                          </a:solidFill>
                          <a:latin typeface="+mn-lt"/>
                          <a:ea typeface="+mn-ea"/>
                          <a:cs typeface="+mn-cs"/>
                        </a:rPr>
                        <a:t>(art 96.Uno.6.º LIVA)</a:t>
                      </a:r>
                      <a:endParaRPr lang="es-ES_tradnl" sz="1600" b="1" dirty="0" smtClean="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5"/>
                  </a:ext>
                </a:extLst>
              </a:tr>
              <a:tr h="548640">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kern="1200" dirty="0" smtClean="0">
                          <a:solidFill>
                            <a:srgbClr val="0000FF"/>
                          </a:solidFill>
                          <a:latin typeface="+mn-lt"/>
                          <a:ea typeface="+mn-ea"/>
                          <a:cs typeface="+mn-cs"/>
                        </a:rPr>
                        <a:t>Otra </a:t>
                      </a:r>
                      <a:r>
                        <a:rPr lang="es-ES" sz="1800" b="1" kern="1200" dirty="0" smtClean="0">
                          <a:solidFill>
                            <a:srgbClr val="0000FF"/>
                          </a:solidFill>
                          <a:latin typeface="+mn-lt"/>
                          <a:ea typeface="+mn-ea"/>
                          <a:cs typeface="+mn-cs"/>
                        </a:rPr>
                        <a:t>cosa distinta</a:t>
                      </a:r>
                      <a:r>
                        <a:rPr lang="es-ES" sz="1800" kern="1200" dirty="0" smtClean="0">
                          <a:solidFill>
                            <a:srgbClr val="0000FF"/>
                          </a:solidFill>
                          <a:latin typeface="+mn-lt"/>
                          <a:ea typeface="+mn-ea"/>
                          <a:cs typeface="+mn-cs"/>
                        </a:rPr>
                        <a:t> son las </a:t>
                      </a:r>
                      <a:r>
                        <a:rPr lang="es-ES" sz="1800" b="1" u="sng" kern="1200" dirty="0" smtClean="0">
                          <a:solidFill>
                            <a:srgbClr val="0000FF"/>
                          </a:solidFill>
                          <a:latin typeface="+mn-lt"/>
                          <a:ea typeface="+mn-ea"/>
                          <a:cs typeface="+mn-cs"/>
                        </a:rPr>
                        <a:t>atenciones a clientes o proveedores</a:t>
                      </a:r>
                      <a:r>
                        <a:rPr lang="es-ES" sz="1800" kern="1200" dirty="0" smtClean="0">
                          <a:solidFill>
                            <a:srgbClr val="0000FF"/>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800" u="sng" kern="1200" dirty="0" smtClean="0">
                          <a:solidFill>
                            <a:srgbClr val="0000FF"/>
                          </a:solidFill>
                          <a:latin typeface="+mn-lt"/>
                          <a:ea typeface="+mn-ea"/>
                          <a:cs typeface="+mn-cs"/>
                        </a:rPr>
                        <a:t>Puede</a:t>
                      </a:r>
                      <a:r>
                        <a:rPr lang="es-ES" sz="1800" kern="1200" dirty="0" smtClean="0">
                          <a:solidFill>
                            <a:srgbClr val="0000FF"/>
                          </a:solidFill>
                          <a:latin typeface="+mn-lt"/>
                          <a:ea typeface="+mn-ea"/>
                          <a:cs typeface="+mn-cs"/>
                        </a:rPr>
                        <a:t> deducir los gastos de las comidas realizadas </a:t>
                      </a:r>
                      <a:r>
                        <a:rPr lang="es-ES" sz="1800" b="0" u="sng" kern="1200" dirty="0" smtClean="0">
                          <a:solidFill>
                            <a:srgbClr val="0000FF"/>
                          </a:solidFill>
                          <a:latin typeface="+mn-lt"/>
                          <a:ea typeface="+mn-ea"/>
                          <a:cs typeface="+mn-cs"/>
                        </a:rPr>
                        <a:t>con los clientes y proveedores.</a:t>
                      </a:r>
                      <a:r>
                        <a:rPr lang="es-ES" sz="1800" kern="1200" dirty="0" smtClean="0">
                          <a:solidFill>
                            <a:srgbClr val="0000FF"/>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800" kern="1200" dirty="0" smtClean="0">
                          <a:solidFill>
                            <a:srgbClr val="0000FF"/>
                          </a:solidFill>
                          <a:latin typeface="+mn-lt"/>
                          <a:ea typeface="+mn-ea"/>
                          <a:cs typeface="+mn-cs"/>
                        </a:rPr>
                        <a:t>En este caso </a:t>
                      </a:r>
                      <a:r>
                        <a:rPr lang="es-ES" sz="1800" u="sng" kern="1200" dirty="0" smtClean="0">
                          <a:solidFill>
                            <a:srgbClr val="0000FF"/>
                          </a:solidFill>
                          <a:latin typeface="+mn-lt"/>
                          <a:ea typeface="+mn-ea"/>
                          <a:cs typeface="+mn-cs"/>
                        </a:rPr>
                        <a:t>se sujetarían a los límites</a:t>
                      </a:r>
                      <a:r>
                        <a:rPr lang="es-ES" sz="1800" kern="1200" dirty="0" smtClean="0">
                          <a:solidFill>
                            <a:srgbClr val="0000FF"/>
                          </a:solidFill>
                          <a:latin typeface="+mn-lt"/>
                          <a:ea typeface="+mn-ea"/>
                          <a:cs typeface="+mn-cs"/>
                        </a:rPr>
                        <a:t>, </a:t>
                      </a:r>
                      <a:r>
                        <a:rPr lang="es-ES" sz="1800" u="sng" kern="1200" dirty="0" smtClean="0">
                          <a:solidFill>
                            <a:srgbClr val="0000FF"/>
                          </a:solidFill>
                          <a:latin typeface="+mn-lt"/>
                          <a:ea typeface="+mn-ea"/>
                          <a:cs typeface="+mn-cs"/>
                        </a:rPr>
                        <a:t>que establece el artículo 15 e) LIS (</a:t>
                      </a:r>
                      <a:r>
                        <a:rPr lang="es-ES" sz="1800" b="1" u="sng" kern="1200" dirty="0" smtClean="0">
                          <a:solidFill>
                            <a:srgbClr val="0000FF"/>
                          </a:solidFill>
                          <a:latin typeface="+mn-lt"/>
                          <a:ea typeface="+mn-ea"/>
                          <a:cs typeface="+mn-cs"/>
                        </a:rPr>
                        <a:t>1 % s/ INCN</a:t>
                      </a:r>
                      <a:r>
                        <a:rPr lang="es-ES" sz="1800" u="sng" kern="1200" dirty="0" smtClean="0">
                          <a:solidFill>
                            <a:srgbClr val="0000FF"/>
                          </a:solidFill>
                          <a:latin typeface="+mn-lt"/>
                          <a:ea typeface="+mn-ea"/>
                          <a:cs typeface="+mn-cs"/>
                        </a:rPr>
                        <a:t>)</a:t>
                      </a:r>
                      <a:r>
                        <a:rPr lang="es-ES" sz="1800" kern="1200" dirty="0" smtClean="0">
                          <a:solidFill>
                            <a:srgbClr val="0000FF"/>
                          </a:solidFill>
                          <a:latin typeface="+mn-lt"/>
                          <a:ea typeface="+mn-ea"/>
                          <a:cs typeface="+mn-cs"/>
                        </a:rPr>
                        <a:t>.</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800" b="1" u="sng" kern="1200" dirty="0" smtClean="0">
                          <a:solidFill>
                            <a:srgbClr val="0000FF"/>
                          </a:solidFill>
                          <a:latin typeface="+mn-lt"/>
                          <a:ea typeface="+mn-ea"/>
                          <a:cs typeface="+mn-cs"/>
                        </a:rPr>
                        <a:t>El IVA</a:t>
                      </a:r>
                      <a:r>
                        <a:rPr lang="es-ES" sz="1800" b="1" u="none" kern="1200" baseline="0" dirty="0" smtClean="0">
                          <a:solidFill>
                            <a:srgbClr val="0000FF"/>
                          </a:solidFill>
                          <a:latin typeface="+mn-lt"/>
                          <a:ea typeface="+mn-ea"/>
                          <a:cs typeface="+mn-cs"/>
                        </a:rPr>
                        <a:t> </a:t>
                      </a:r>
                      <a:r>
                        <a:rPr lang="es-ES" sz="1800" b="0" u="none" kern="1200" baseline="0" dirty="0" smtClean="0">
                          <a:solidFill>
                            <a:srgbClr val="0000FF"/>
                          </a:solidFill>
                          <a:latin typeface="+mn-lt"/>
                          <a:ea typeface="+mn-ea"/>
                          <a:cs typeface="+mn-cs"/>
                        </a:rPr>
                        <a:t>de las</a:t>
                      </a:r>
                      <a:r>
                        <a:rPr lang="es-ES" sz="1800" kern="1200" baseline="0" dirty="0" smtClean="0">
                          <a:solidFill>
                            <a:srgbClr val="0000FF"/>
                          </a:solidFill>
                          <a:latin typeface="+mn-lt"/>
                          <a:ea typeface="+mn-ea"/>
                          <a:cs typeface="+mn-cs"/>
                        </a:rPr>
                        <a:t> “</a:t>
                      </a:r>
                      <a:r>
                        <a:rPr lang="es-ES" sz="1800" u="sng" kern="1200" baseline="0" dirty="0" smtClean="0">
                          <a:solidFill>
                            <a:srgbClr val="0000FF"/>
                          </a:solidFill>
                          <a:latin typeface="+mn-lt"/>
                          <a:ea typeface="+mn-ea"/>
                          <a:cs typeface="+mn-cs"/>
                        </a:rPr>
                        <a:t>atenciones a clientes o proveedores”</a:t>
                      </a:r>
                      <a:r>
                        <a:rPr lang="es-ES" sz="1800" kern="1200" baseline="0" dirty="0" smtClean="0">
                          <a:solidFill>
                            <a:srgbClr val="0000FF"/>
                          </a:solidFill>
                          <a:latin typeface="+mn-lt"/>
                          <a:ea typeface="+mn-ea"/>
                          <a:cs typeface="+mn-cs"/>
                        </a:rPr>
                        <a:t>: </a:t>
                      </a:r>
                      <a:r>
                        <a:rPr lang="es-ES" sz="1800" kern="1200" dirty="0" smtClean="0">
                          <a:solidFill>
                            <a:srgbClr val="0000FF"/>
                          </a:solidFill>
                          <a:latin typeface="+mn-lt"/>
                          <a:ea typeface="+mn-ea"/>
                          <a:cs typeface="+mn-cs"/>
                        </a:rPr>
                        <a:t> </a:t>
                      </a:r>
                      <a:r>
                        <a:rPr lang="es-ES" sz="1800" b="1" u="sng" kern="1200" dirty="0" smtClean="0">
                          <a:solidFill>
                            <a:srgbClr val="0000FF"/>
                          </a:solidFill>
                          <a:latin typeface="+mn-lt"/>
                          <a:ea typeface="+mn-ea"/>
                          <a:cs typeface="+mn-cs"/>
                        </a:rPr>
                        <a:t>no</a:t>
                      </a:r>
                      <a:r>
                        <a:rPr lang="es-ES" sz="1800" kern="1200" dirty="0" smtClean="0">
                          <a:solidFill>
                            <a:srgbClr val="0000FF"/>
                          </a:solidFill>
                          <a:latin typeface="+mn-lt"/>
                          <a:ea typeface="+mn-ea"/>
                          <a:cs typeface="+mn-cs"/>
                        </a:rPr>
                        <a:t> es deducible. </a:t>
                      </a:r>
                      <a:r>
                        <a:rPr lang="es-ES" sz="1600" kern="1200" dirty="0" smtClean="0">
                          <a:solidFill>
                            <a:srgbClr val="0000FF"/>
                          </a:solidFill>
                          <a:latin typeface="+mn-lt"/>
                          <a:ea typeface="+mn-ea"/>
                          <a:cs typeface="+mn-cs"/>
                        </a:rPr>
                        <a:t>(art. 96.Uno.5º LIVA)</a:t>
                      </a:r>
                      <a:endParaRPr lang="es-ES_tradnl" sz="16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_tradnl" sz="18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bl>
          </a:graphicData>
        </a:graphic>
      </p:graphicFrame>
      <p:sp>
        <p:nvSpPr>
          <p:cNvPr id="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3600" dirty="0" smtClean="0">
                <a:solidFill>
                  <a:srgbClr val="FFFF66"/>
                </a:solidFill>
                <a:latin typeface="Arial" pitchFamily="34" charset="0"/>
              </a:rPr>
              <a:t> </a:t>
            </a:r>
            <a:endParaRPr lang="es-ES" sz="3600" dirty="0">
              <a:solidFill>
                <a:srgbClr val="FFFF66"/>
              </a:solidFill>
              <a:latin typeface="Arial" pitchFamily="34" charset="0"/>
            </a:endParaRPr>
          </a:p>
        </p:txBody>
      </p:sp>
    </p:spTree>
    <p:extLst>
      <p:ext uri="{BB962C8B-B14F-4D97-AF65-F5344CB8AC3E}">
        <p14:creationId xmlns="" xmlns:p14="http://schemas.microsoft.com/office/powerpoint/2010/main" val="206134390"/>
      </p:ext>
    </p:extLst>
  </p:cSld>
  <p:clrMapOvr>
    <a:masterClrMapping/>
  </p:clrMapOvr>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584504" y="6463354"/>
            <a:ext cx="1905000" cy="422031"/>
          </a:xfrm>
        </p:spPr>
        <p:txBody>
          <a:bodyPr/>
          <a:lstStyle/>
          <a:p>
            <a:pPr>
              <a:defRPr/>
            </a:pPr>
            <a:fld id="{2B0F47F3-524D-42CC-AA69-85BA7B154BA5}" type="slidenum">
              <a:rPr lang="es-ES_tradnl" sz="1108">
                <a:solidFill>
                  <a:srgbClr val="000066"/>
                </a:solidFill>
              </a:rPr>
              <a:pPr>
                <a:defRPr/>
              </a:pPr>
              <a:t>496</a:t>
            </a:fld>
            <a:endParaRPr lang="es-ES_tradnl" sz="1108" dirty="0">
              <a:solidFill>
                <a:srgbClr val="000066"/>
              </a:solidFill>
            </a:endParaRPr>
          </a:p>
        </p:txBody>
      </p:sp>
      <p:sp>
        <p:nvSpPr>
          <p:cNvPr id="5124" name="Rectangle 8"/>
          <p:cNvSpPr>
            <a:spLocks noChangeArrowheads="1"/>
          </p:cNvSpPr>
          <p:nvPr/>
        </p:nvSpPr>
        <p:spPr bwMode="auto">
          <a:xfrm>
            <a:off x="616712" y="1196753"/>
            <a:ext cx="2417328" cy="406265"/>
          </a:xfrm>
          <a:prstGeom prst="rect">
            <a:avLst/>
          </a:prstGeom>
          <a:noFill/>
          <a:ln w="9525">
            <a:noFill/>
            <a:miter lim="800000"/>
            <a:headEnd/>
            <a:tailEnd/>
          </a:ln>
        </p:spPr>
        <p:txBody>
          <a:bodyPr wrap="none" lIns="0" tIns="0" rIns="0" bIns="0">
            <a:spAutoFit/>
          </a:bodyPr>
          <a:lstStyle/>
          <a:p>
            <a:r>
              <a:rPr lang="es-ES_tradnl" sz="1200" dirty="0">
                <a:solidFill>
                  <a:srgbClr val="D60093"/>
                </a:solidFill>
                <a:latin typeface="+mn-lt"/>
                <a:sym typeface="Wingdings" pitchFamily="2" charset="2"/>
              </a:rPr>
              <a:t></a:t>
            </a:r>
            <a:r>
              <a:rPr lang="es-ES_tradnl" sz="1200" dirty="0">
                <a:solidFill>
                  <a:srgbClr val="000000"/>
                </a:solidFill>
                <a:latin typeface="+mn-lt"/>
                <a:sym typeface="Wingdings" pitchFamily="2" charset="2"/>
              </a:rPr>
              <a:t>   Si el “autónomo”</a:t>
            </a:r>
            <a:r>
              <a:rPr lang="es-ES_tradnl" sz="1200" dirty="0">
                <a:solidFill>
                  <a:srgbClr val="000000"/>
                </a:solidFill>
                <a:latin typeface="+mn-lt"/>
              </a:rPr>
              <a:t> se desplaza</a:t>
            </a:r>
          </a:p>
          <a:p>
            <a:pPr>
              <a:spcBef>
                <a:spcPct val="20000"/>
              </a:spcBef>
            </a:pPr>
            <a:r>
              <a:rPr lang="es-ES_tradnl" sz="1200" dirty="0">
                <a:latin typeface="+mn-lt"/>
              </a:rPr>
              <a:t>      </a:t>
            </a:r>
            <a:r>
              <a:rPr lang="es-ES_tradnl" sz="1200" dirty="0">
                <a:solidFill>
                  <a:schemeClr val="accent4">
                    <a:lumMod val="10000"/>
                  </a:schemeClr>
                </a:solidFill>
                <a:latin typeface="+mn-lt"/>
              </a:rPr>
              <a:t>por motivos laborales</a:t>
            </a:r>
          </a:p>
        </p:txBody>
      </p:sp>
      <p:sp>
        <p:nvSpPr>
          <p:cNvPr id="5125" name="Rectangle 16"/>
          <p:cNvSpPr>
            <a:spLocks noChangeArrowheads="1"/>
          </p:cNvSpPr>
          <p:nvPr/>
        </p:nvSpPr>
        <p:spPr bwMode="auto">
          <a:xfrm>
            <a:off x="848544" y="1772817"/>
            <a:ext cx="1282402" cy="406265"/>
          </a:xfrm>
          <a:prstGeom prst="rect">
            <a:avLst/>
          </a:prstGeom>
          <a:noFill/>
          <a:ln w="9525">
            <a:noFill/>
            <a:miter lim="800000"/>
            <a:headEnd/>
            <a:tailEnd/>
          </a:ln>
        </p:spPr>
        <p:txBody>
          <a:bodyPr wrap="none" lIns="0" tIns="0" rIns="0" bIns="0">
            <a:spAutoFit/>
          </a:bodyPr>
          <a:lstStyle/>
          <a:p>
            <a:r>
              <a:rPr lang="es-ES_tradnl" sz="1200" dirty="0">
                <a:solidFill>
                  <a:srgbClr val="000000"/>
                </a:solidFill>
                <a:latin typeface="+mn-lt"/>
              </a:rPr>
              <a:t>Incurre en gastos</a:t>
            </a:r>
          </a:p>
          <a:p>
            <a:pPr>
              <a:spcBef>
                <a:spcPct val="20000"/>
              </a:spcBef>
            </a:pPr>
            <a:r>
              <a:rPr lang="es-ES_tradnl" sz="1200" dirty="0">
                <a:solidFill>
                  <a:schemeClr val="accent4">
                    <a:lumMod val="10000"/>
                  </a:schemeClr>
                </a:solidFill>
                <a:latin typeface="+mn-lt"/>
              </a:rPr>
              <a:t>(manutención)</a:t>
            </a:r>
          </a:p>
        </p:txBody>
      </p:sp>
      <p:sp>
        <p:nvSpPr>
          <p:cNvPr id="5126" name="Rectangle 28"/>
          <p:cNvSpPr>
            <a:spLocks noChangeArrowheads="1"/>
          </p:cNvSpPr>
          <p:nvPr/>
        </p:nvSpPr>
        <p:spPr bwMode="auto">
          <a:xfrm>
            <a:off x="3728864" y="1147487"/>
            <a:ext cx="5184576" cy="276999"/>
          </a:xfrm>
          <a:prstGeom prst="rect">
            <a:avLst/>
          </a:prstGeom>
          <a:noFill/>
          <a:ln w="9525">
            <a:noFill/>
            <a:miter lim="800000"/>
            <a:headEnd/>
            <a:tailEnd/>
          </a:ln>
        </p:spPr>
        <p:txBody>
          <a:bodyPr wrap="square" lIns="0" tIns="0" rIns="0" bIns="0">
            <a:spAutoFit/>
          </a:bodyPr>
          <a:lstStyle/>
          <a:p>
            <a:r>
              <a:rPr lang="es-ES_tradnl" sz="1800" dirty="0">
                <a:solidFill>
                  <a:srgbClr val="0000FF"/>
                </a:solidFill>
                <a:latin typeface="+mn-lt"/>
              </a:rPr>
              <a:t>Cuantías LÍMITES</a:t>
            </a:r>
            <a:r>
              <a:rPr lang="es-ES_tradnl" sz="1800" dirty="0">
                <a:solidFill>
                  <a:srgbClr val="FF0000"/>
                </a:solidFill>
                <a:latin typeface="+mn-lt"/>
              </a:rPr>
              <a:t>*</a:t>
            </a:r>
            <a:r>
              <a:rPr lang="es-ES_tradnl" sz="1800" dirty="0">
                <a:solidFill>
                  <a:srgbClr val="0000FF"/>
                </a:solidFill>
                <a:latin typeface="+mn-lt"/>
              </a:rPr>
              <a:t> </a:t>
            </a:r>
            <a:r>
              <a:rPr lang="es-ES_tradnl" sz="1800" dirty="0">
                <a:solidFill>
                  <a:srgbClr val="000000"/>
                </a:solidFill>
                <a:latin typeface="+mn-lt"/>
              </a:rPr>
              <a:t>(</a:t>
            </a:r>
            <a:r>
              <a:rPr lang="es-ES_tradnl" sz="1800" dirty="0">
                <a:solidFill>
                  <a:srgbClr val="FF0000"/>
                </a:solidFill>
                <a:latin typeface="+mn-lt"/>
              </a:rPr>
              <a:t>art. 9 RIRPF*</a:t>
            </a:r>
            <a:r>
              <a:rPr lang="es-ES_tradnl" sz="1800" dirty="0">
                <a:solidFill>
                  <a:srgbClr val="000000"/>
                </a:solidFill>
                <a:latin typeface="+mn-lt"/>
              </a:rPr>
              <a:t>)</a:t>
            </a:r>
          </a:p>
        </p:txBody>
      </p:sp>
      <p:sp>
        <p:nvSpPr>
          <p:cNvPr id="5131" name="Rectangle 140"/>
          <p:cNvSpPr>
            <a:spLocks noChangeArrowheads="1"/>
          </p:cNvSpPr>
          <p:nvPr/>
        </p:nvSpPr>
        <p:spPr bwMode="auto">
          <a:xfrm>
            <a:off x="1362076" y="1623674"/>
            <a:ext cx="110608" cy="149143"/>
          </a:xfrm>
          <a:prstGeom prst="rect">
            <a:avLst/>
          </a:prstGeom>
          <a:noFill/>
          <a:ln w="9525">
            <a:noFill/>
            <a:miter lim="800000"/>
            <a:headEnd/>
            <a:tailEnd/>
          </a:ln>
        </p:spPr>
        <p:txBody>
          <a:bodyPr wrap="none" lIns="0" tIns="0" rIns="0" bIns="0">
            <a:spAutoFit/>
          </a:bodyPr>
          <a:lstStyle/>
          <a:p>
            <a:r>
              <a:rPr lang="es-ES_tradnl" sz="969" dirty="0">
                <a:solidFill>
                  <a:srgbClr val="F70000"/>
                </a:solidFill>
                <a:latin typeface="+mn-lt"/>
                <a:sym typeface="Wingdings" pitchFamily="2" charset="2"/>
              </a:rPr>
              <a:t></a:t>
            </a:r>
            <a:endParaRPr lang="es-ES_tradnl" sz="969" dirty="0">
              <a:latin typeface="+mn-lt"/>
            </a:endParaRPr>
          </a:p>
        </p:txBody>
      </p:sp>
      <p:sp>
        <p:nvSpPr>
          <p:cNvPr id="5137" name="Rectangle 150"/>
          <p:cNvSpPr>
            <a:spLocks noChangeArrowheads="1"/>
          </p:cNvSpPr>
          <p:nvPr/>
        </p:nvSpPr>
        <p:spPr bwMode="auto">
          <a:xfrm>
            <a:off x="3008784" y="1772817"/>
            <a:ext cx="4464496" cy="276999"/>
          </a:xfrm>
          <a:prstGeom prst="rect">
            <a:avLst/>
          </a:prstGeom>
          <a:noFill/>
          <a:ln w="9525">
            <a:noFill/>
            <a:miter lim="800000"/>
            <a:headEnd/>
            <a:tailEnd/>
          </a:ln>
        </p:spPr>
        <p:txBody>
          <a:bodyPr wrap="square" lIns="0" tIns="0" rIns="0" bIns="0">
            <a:spAutoFit/>
          </a:bodyPr>
          <a:lstStyle/>
          <a:p>
            <a:pPr marL="342900" indent="-342900">
              <a:buFont typeface="Wingdings" panose="05000000000000000000" pitchFamily="2" charset="2"/>
              <a:buChar char="q"/>
            </a:pPr>
            <a:r>
              <a:rPr lang="es-ES_tradnl" sz="1800" dirty="0">
                <a:solidFill>
                  <a:srgbClr val="993300"/>
                </a:solidFill>
                <a:latin typeface="+mn-lt"/>
              </a:rPr>
              <a:t>GASTOS DE </a:t>
            </a:r>
            <a:r>
              <a:rPr lang="es-ES_tradnl" sz="1800" dirty="0">
                <a:solidFill>
                  <a:srgbClr val="FF0000"/>
                </a:solidFill>
                <a:latin typeface="+mn-lt"/>
              </a:rPr>
              <a:t>MANUTENCIÓN*</a:t>
            </a:r>
            <a:r>
              <a:rPr lang="es-ES_tradnl" sz="1800" dirty="0">
                <a:solidFill>
                  <a:srgbClr val="993300"/>
                </a:solidFill>
                <a:latin typeface="+mn-lt"/>
              </a:rPr>
              <a:t> :</a:t>
            </a:r>
            <a:endParaRPr lang="es-ES_tradnl" sz="1800" dirty="0">
              <a:solidFill>
                <a:srgbClr val="000000"/>
              </a:solidFill>
              <a:latin typeface="+mn-lt"/>
            </a:endParaRPr>
          </a:p>
        </p:txBody>
      </p:sp>
      <p:sp>
        <p:nvSpPr>
          <p:cNvPr id="5145" name="Rectangle 153"/>
          <p:cNvSpPr>
            <a:spLocks noChangeArrowheads="1"/>
          </p:cNvSpPr>
          <p:nvPr/>
        </p:nvSpPr>
        <p:spPr bwMode="auto">
          <a:xfrm>
            <a:off x="1490959" y="3140968"/>
            <a:ext cx="4372992" cy="184666"/>
          </a:xfrm>
          <a:prstGeom prst="rect">
            <a:avLst/>
          </a:prstGeom>
          <a:noFill/>
          <a:ln w="9525">
            <a:noFill/>
            <a:miter lim="800000"/>
            <a:headEnd/>
            <a:tailEnd/>
          </a:ln>
        </p:spPr>
        <p:txBody>
          <a:bodyPr wrap="none" lIns="0" tIns="0" rIns="0" bIns="0">
            <a:spAutoFit/>
          </a:bodyPr>
          <a:lstStyle/>
          <a:p>
            <a:r>
              <a:rPr lang="es-ES_tradnl" sz="1200" dirty="0">
                <a:solidFill>
                  <a:srgbClr val="FF3300"/>
                </a:solidFill>
                <a:latin typeface="+mn-lt"/>
                <a:sym typeface="Monotype Sorts"/>
              </a:rPr>
              <a:t></a:t>
            </a:r>
            <a:r>
              <a:rPr lang="es-ES_tradnl" sz="1200" dirty="0">
                <a:solidFill>
                  <a:srgbClr val="000000"/>
                </a:solidFill>
                <a:latin typeface="+mn-lt"/>
              </a:rPr>
              <a:t>   Deben ser por gastos en establecimientos de hostelería</a:t>
            </a:r>
          </a:p>
        </p:txBody>
      </p:sp>
      <p:sp>
        <p:nvSpPr>
          <p:cNvPr id="5146" name="Rectangle 154"/>
          <p:cNvSpPr>
            <a:spLocks noChangeArrowheads="1"/>
          </p:cNvSpPr>
          <p:nvPr/>
        </p:nvSpPr>
        <p:spPr bwMode="auto">
          <a:xfrm>
            <a:off x="1473213" y="3429000"/>
            <a:ext cx="4921219" cy="184666"/>
          </a:xfrm>
          <a:prstGeom prst="rect">
            <a:avLst/>
          </a:prstGeom>
          <a:noFill/>
          <a:ln w="9525">
            <a:noFill/>
            <a:miter lim="800000"/>
            <a:headEnd/>
            <a:tailEnd/>
          </a:ln>
        </p:spPr>
        <p:txBody>
          <a:bodyPr wrap="none" lIns="0" tIns="0" rIns="0" bIns="0">
            <a:spAutoFit/>
          </a:bodyPr>
          <a:lstStyle/>
          <a:p>
            <a:r>
              <a:rPr lang="es-ES_tradnl" sz="1200" dirty="0">
                <a:solidFill>
                  <a:srgbClr val="FF3300"/>
                </a:solidFill>
                <a:latin typeface="+mn-lt"/>
                <a:sym typeface="Monotype Sorts"/>
              </a:rPr>
              <a:t></a:t>
            </a:r>
            <a:r>
              <a:rPr lang="es-ES_tradnl" sz="1200" dirty="0">
                <a:solidFill>
                  <a:srgbClr val="000000"/>
                </a:solidFill>
                <a:latin typeface="+mn-lt"/>
              </a:rPr>
              <a:t>   Deberá poder acreditarse día, lugar y razón del desplazamiento</a:t>
            </a:r>
          </a:p>
        </p:txBody>
      </p:sp>
      <p:sp>
        <p:nvSpPr>
          <p:cNvPr id="5147" name="Rectangle 156"/>
          <p:cNvSpPr>
            <a:spLocks noChangeArrowheads="1"/>
          </p:cNvSpPr>
          <p:nvPr/>
        </p:nvSpPr>
        <p:spPr bwMode="auto">
          <a:xfrm>
            <a:off x="2792760" y="6052646"/>
            <a:ext cx="6732240" cy="184666"/>
          </a:xfrm>
          <a:prstGeom prst="rect">
            <a:avLst/>
          </a:prstGeom>
          <a:noFill/>
          <a:ln w="9525">
            <a:noFill/>
            <a:miter lim="800000"/>
            <a:headEnd/>
            <a:tailEnd/>
          </a:ln>
        </p:spPr>
        <p:txBody>
          <a:bodyPr wrap="square" lIns="0" tIns="0" rIns="0" bIns="0">
            <a:spAutoFit/>
          </a:bodyPr>
          <a:lstStyle/>
          <a:p>
            <a:r>
              <a:rPr lang="es-ES_tradnl" sz="1200" dirty="0">
                <a:solidFill>
                  <a:srgbClr val="000000"/>
                </a:solidFill>
                <a:latin typeface="+mn-lt"/>
              </a:rPr>
              <a:t>B.1)  </a:t>
            </a:r>
            <a:r>
              <a:rPr lang="es-ES_tradnl" sz="1200" u="sng" dirty="0">
                <a:solidFill>
                  <a:srgbClr val="FF0000"/>
                </a:solidFill>
                <a:latin typeface="+mn-lt"/>
              </a:rPr>
              <a:t>Con</a:t>
            </a:r>
            <a:r>
              <a:rPr lang="es-ES_tradnl" sz="1200" dirty="0">
                <a:solidFill>
                  <a:srgbClr val="FF0000"/>
                </a:solidFill>
                <a:latin typeface="+mn-lt"/>
              </a:rPr>
              <a:t> pernocta en municipio ≠: Manutención: 53,34 (España) ó 91,35 (extranjero)  € / día</a:t>
            </a:r>
          </a:p>
        </p:txBody>
      </p:sp>
      <p:sp>
        <p:nvSpPr>
          <p:cNvPr id="5148" name="AutoShape 158"/>
          <p:cNvSpPr>
            <a:spLocks/>
          </p:cNvSpPr>
          <p:nvPr/>
        </p:nvSpPr>
        <p:spPr bwMode="auto">
          <a:xfrm>
            <a:off x="2669568" y="6021288"/>
            <a:ext cx="51185" cy="648072"/>
          </a:xfrm>
          <a:prstGeom prst="leftBracket">
            <a:avLst>
              <a:gd name="adj" fmla="val 134445"/>
            </a:avLst>
          </a:prstGeom>
          <a:noFill/>
          <a:ln w="9525">
            <a:solidFill>
              <a:srgbClr val="2FC22F"/>
            </a:solidFill>
            <a:round/>
            <a:headEnd/>
            <a:tailEnd/>
          </a:ln>
        </p:spPr>
        <p:txBody>
          <a:bodyPr wrap="none" anchor="ctr"/>
          <a:lstStyle/>
          <a:p>
            <a:endParaRPr lang="es-ES" sz="969">
              <a:latin typeface="+mn-lt"/>
            </a:endParaRPr>
          </a:p>
        </p:txBody>
      </p:sp>
      <p:sp>
        <p:nvSpPr>
          <p:cNvPr id="5149" name="Rectangle 159"/>
          <p:cNvSpPr>
            <a:spLocks noChangeArrowheads="1"/>
          </p:cNvSpPr>
          <p:nvPr/>
        </p:nvSpPr>
        <p:spPr bwMode="auto">
          <a:xfrm>
            <a:off x="1424609" y="6063100"/>
            <a:ext cx="1158138" cy="492443"/>
          </a:xfrm>
          <a:prstGeom prst="rect">
            <a:avLst/>
          </a:prstGeom>
          <a:noFill/>
          <a:ln w="9525">
            <a:noFill/>
            <a:miter lim="800000"/>
            <a:headEnd/>
            <a:tailEnd/>
          </a:ln>
        </p:spPr>
        <p:txBody>
          <a:bodyPr wrap="none" lIns="0" tIns="0" rIns="0" bIns="0">
            <a:spAutoFit/>
          </a:bodyPr>
          <a:lstStyle/>
          <a:p>
            <a:r>
              <a:rPr lang="es-ES_tradnl" sz="969" dirty="0">
                <a:solidFill>
                  <a:srgbClr val="FF3300"/>
                </a:solidFill>
                <a:latin typeface="+mn-lt"/>
                <a:sym typeface="Monotype Sorts"/>
              </a:rPr>
              <a:t></a:t>
            </a:r>
            <a:r>
              <a:rPr lang="es-ES_tradnl" sz="969" dirty="0">
                <a:solidFill>
                  <a:srgbClr val="000000"/>
                </a:solidFill>
                <a:latin typeface="+mn-lt"/>
              </a:rPr>
              <a:t>  </a:t>
            </a:r>
            <a:r>
              <a:rPr lang="es-ES_tradnl" sz="1600" dirty="0">
                <a:solidFill>
                  <a:srgbClr val="0000FF"/>
                </a:solidFill>
                <a:latin typeface="+mn-lt"/>
              </a:rPr>
              <a:t>Cuantías</a:t>
            </a:r>
            <a:r>
              <a:rPr lang="es-ES_tradnl" sz="1600" dirty="0">
                <a:solidFill>
                  <a:srgbClr val="FF0000"/>
                </a:solidFill>
                <a:latin typeface="+mn-lt"/>
              </a:rPr>
              <a:t>*</a:t>
            </a:r>
          </a:p>
          <a:p>
            <a:pPr algn="ctr"/>
            <a:r>
              <a:rPr lang="es-ES_tradnl" sz="1600" dirty="0">
                <a:solidFill>
                  <a:srgbClr val="FF0000"/>
                </a:solidFill>
                <a:latin typeface="+mn-lt"/>
              </a:rPr>
              <a:t>(límites*)</a:t>
            </a:r>
            <a:r>
              <a:rPr lang="es-ES_tradnl" sz="1600" dirty="0">
                <a:solidFill>
                  <a:srgbClr val="0000FF"/>
                </a:solidFill>
                <a:latin typeface="+mn-lt"/>
              </a:rPr>
              <a:t>:</a:t>
            </a:r>
          </a:p>
        </p:txBody>
      </p:sp>
      <p:sp>
        <p:nvSpPr>
          <p:cNvPr id="5150" name="Rectangle 164"/>
          <p:cNvSpPr>
            <a:spLocks noChangeArrowheads="1"/>
          </p:cNvSpPr>
          <p:nvPr/>
        </p:nvSpPr>
        <p:spPr bwMode="auto">
          <a:xfrm>
            <a:off x="2792760" y="6381328"/>
            <a:ext cx="5458225" cy="184666"/>
          </a:xfrm>
          <a:prstGeom prst="rect">
            <a:avLst/>
          </a:prstGeom>
          <a:noFill/>
          <a:ln w="9525">
            <a:noFill/>
            <a:miter lim="800000"/>
            <a:headEnd/>
            <a:tailEnd/>
          </a:ln>
        </p:spPr>
        <p:txBody>
          <a:bodyPr wrap="none" lIns="0" tIns="0" rIns="0" bIns="0">
            <a:spAutoFit/>
          </a:bodyPr>
          <a:lstStyle/>
          <a:p>
            <a:r>
              <a:rPr lang="es-ES_tradnl" sz="1200" dirty="0">
                <a:solidFill>
                  <a:srgbClr val="000000"/>
                </a:solidFill>
                <a:latin typeface="+mn-lt"/>
              </a:rPr>
              <a:t>B.2)  </a:t>
            </a:r>
            <a:r>
              <a:rPr lang="es-ES_tradnl" sz="1200" u="sng" dirty="0">
                <a:solidFill>
                  <a:srgbClr val="FF0000"/>
                </a:solidFill>
                <a:latin typeface="+mn-lt"/>
              </a:rPr>
              <a:t>Sin</a:t>
            </a:r>
            <a:r>
              <a:rPr lang="es-ES_tradnl" sz="1200" dirty="0">
                <a:solidFill>
                  <a:srgbClr val="FF0000"/>
                </a:solidFill>
                <a:latin typeface="+mn-lt"/>
              </a:rPr>
              <a:t> pernocta: manutención 26,67 (España) ó 48,08 (extranjero)  € / día</a:t>
            </a:r>
          </a:p>
        </p:txBody>
      </p:sp>
      <p:sp>
        <p:nvSpPr>
          <p:cNvPr id="5154" name="AutoShape 176"/>
          <p:cNvSpPr>
            <a:spLocks/>
          </p:cNvSpPr>
          <p:nvPr/>
        </p:nvSpPr>
        <p:spPr bwMode="auto">
          <a:xfrm>
            <a:off x="1321119" y="3140968"/>
            <a:ext cx="45719" cy="3384376"/>
          </a:xfrm>
          <a:prstGeom prst="leftBracket">
            <a:avLst>
              <a:gd name="adj" fmla="val 285558"/>
            </a:avLst>
          </a:prstGeom>
          <a:noFill/>
          <a:ln w="9525">
            <a:solidFill>
              <a:srgbClr val="2FC22F"/>
            </a:solidFill>
            <a:round/>
            <a:headEnd/>
            <a:tailEnd/>
          </a:ln>
        </p:spPr>
        <p:txBody>
          <a:bodyPr wrap="none" anchor="ctr"/>
          <a:lstStyle/>
          <a:p>
            <a:endParaRPr lang="es-ES" sz="969">
              <a:latin typeface="+mn-lt"/>
            </a:endParaRPr>
          </a:p>
        </p:txBody>
      </p:sp>
      <p:graphicFrame>
        <p:nvGraphicFramePr>
          <p:cNvPr id="42" name="4 Tabla"/>
          <p:cNvGraphicFramePr>
            <a:graphicFrameLocks noGrp="1"/>
          </p:cNvGraphicFramePr>
          <p:nvPr>
            <p:extLst>
              <p:ext uri="{D42A27DB-BD31-4B8C-83A1-F6EECF244321}">
                <p14:modId xmlns="" xmlns:p14="http://schemas.microsoft.com/office/powerpoint/2010/main" val="3048517648"/>
              </p:ext>
            </p:extLst>
          </p:nvPr>
        </p:nvGraphicFramePr>
        <p:xfrm>
          <a:off x="920552" y="188640"/>
          <a:ext cx="8280920" cy="792088"/>
        </p:xfrm>
        <a:graphic>
          <a:graphicData uri="http://schemas.openxmlformats.org/drawingml/2006/table">
            <a:tbl>
              <a:tblPr firstRow="1" bandRow="1">
                <a:tableStyleId>{5C22544A-7EE6-4342-B048-85BDC9FD1C3A}</a:tableStyleId>
              </a:tblPr>
              <a:tblGrid>
                <a:gridCol w="8280920">
                  <a:extLst>
                    <a:ext uri="{9D8B030D-6E8A-4147-A177-3AD203B41FA5}">
                      <a16:colId xmlns="" xmlns:a16="http://schemas.microsoft.com/office/drawing/2014/main" val="20000"/>
                    </a:ext>
                  </a:extLst>
                </a:gridCol>
              </a:tblGrid>
              <a:tr h="792088">
                <a:tc>
                  <a:txBody>
                    <a:bodyPr/>
                    <a:lstStyle/>
                    <a:p>
                      <a:pPr marL="0" marR="0" indent="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800" u="sng" dirty="0" smtClean="0">
                          <a:solidFill>
                            <a:srgbClr val="FFFF00"/>
                          </a:solidFill>
                          <a:effectLst>
                            <a:outerShdw blurRad="38100" dist="38100" dir="2700000" algn="tl">
                              <a:srgbClr val="000000"/>
                            </a:outerShdw>
                          </a:effectLst>
                          <a:latin typeface="Arial" pitchFamily="34" charset="0"/>
                        </a:rPr>
                        <a:t>Manutención</a:t>
                      </a:r>
                      <a:r>
                        <a:rPr lang="es-ES_tradnl" sz="1800" u="none" dirty="0" smtClean="0">
                          <a:solidFill>
                            <a:srgbClr val="FF0000"/>
                          </a:solidFill>
                          <a:effectLst>
                            <a:outerShdw blurRad="38100" dist="38100" dir="2700000" algn="tl">
                              <a:srgbClr val="000000"/>
                            </a:outerShdw>
                          </a:effectLst>
                          <a:latin typeface="Arial" pitchFamily="34" charset="0"/>
                        </a:rPr>
                        <a:t>*</a:t>
                      </a:r>
                      <a:r>
                        <a:rPr lang="es-ES_tradnl" sz="1800" u="none" dirty="0" smtClean="0">
                          <a:solidFill>
                            <a:srgbClr val="FFFF00"/>
                          </a:solidFill>
                          <a:effectLst>
                            <a:outerShdw blurRad="38100" dist="38100" dir="2700000" algn="tl">
                              <a:srgbClr val="000000"/>
                            </a:outerShdw>
                          </a:effectLst>
                          <a:latin typeface="Arial" pitchFamily="34" charset="0"/>
                        </a:rPr>
                        <a:t> </a:t>
                      </a:r>
                      <a:r>
                        <a:rPr lang="es-ES_tradnl" sz="1800" u="sng" dirty="0" smtClean="0">
                          <a:solidFill>
                            <a:srgbClr val="FFFF00"/>
                          </a:solidFill>
                          <a:effectLst>
                            <a:outerShdw blurRad="38100" dist="38100" dir="2700000" algn="tl">
                              <a:srgbClr val="000000"/>
                            </a:outerShdw>
                          </a:effectLst>
                          <a:latin typeface="Arial" pitchFamily="34" charset="0"/>
                        </a:rPr>
                        <a:t>autónomos</a:t>
                      </a:r>
                      <a:r>
                        <a:rPr lang="es-ES_tradnl" sz="1800" u="none" dirty="0" smtClean="0">
                          <a:solidFill>
                            <a:srgbClr val="FFFF00"/>
                          </a:solidFill>
                          <a:effectLst>
                            <a:outerShdw blurRad="38100" dist="38100" dir="2700000" algn="tl">
                              <a:srgbClr val="000000"/>
                            </a:outerShdw>
                          </a:effectLst>
                          <a:latin typeface="Arial" pitchFamily="34" charset="0"/>
                        </a:rPr>
                        <a:t>:</a:t>
                      </a:r>
                      <a:r>
                        <a:rPr lang="es-ES_tradnl" sz="1800" u="none" dirty="0" smtClean="0">
                          <a:solidFill>
                            <a:srgbClr val="FFFF66"/>
                          </a:solidFill>
                          <a:latin typeface="Arial" pitchFamily="34" charset="0"/>
                        </a:rPr>
                        <a:t> </a:t>
                      </a:r>
                      <a:r>
                        <a:rPr lang="es-ES_tradnl" sz="1800" u="sng" dirty="0" smtClean="0">
                          <a:solidFill>
                            <a:srgbClr val="FFFF66"/>
                          </a:solidFill>
                          <a:latin typeface="Arial" pitchFamily="34" charset="0"/>
                        </a:rPr>
                        <a:t>desde el 1/1/2018</a:t>
                      </a:r>
                      <a:r>
                        <a:rPr lang="es-ES_tradnl" sz="1800" dirty="0" smtClean="0">
                          <a:solidFill>
                            <a:srgbClr val="FFFF66"/>
                          </a:solidFill>
                          <a:latin typeface="Arial" pitchFamily="34" charset="0"/>
                        </a:rPr>
                        <a:t> </a:t>
                      </a:r>
                    </a:p>
                    <a:p>
                      <a:pPr marL="0" marR="0" indent="0" algn="ctr"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800" dirty="0" smtClean="0">
                        <a:solidFill>
                          <a:srgbClr val="FFFF66"/>
                        </a:solidFill>
                        <a:latin typeface="Arial" pitchFamily="34" charset="0"/>
                      </a:endParaRPr>
                    </a:p>
                    <a:p>
                      <a:pPr marL="228600" marR="0" indent="-228600" algn="just"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800" dirty="0" smtClean="0">
                          <a:solidFill>
                            <a:schemeClr val="tx1"/>
                          </a:solidFill>
                          <a:latin typeface="Arial" pitchFamily="34" charset="0"/>
                        </a:rPr>
                        <a:t>Se remite al art. 9 RIRPF, </a:t>
                      </a:r>
                      <a:r>
                        <a:rPr lang="es-ES_tradnl" sz="1800" u="sng" dirty="0" smtClean="0">
                          <a:solidFill>
                            <a:schemeClr val="tx1"/>
                          </a:solidFill>
                          <a:latin typeface="Arial" pitchFamily="34" charset="0"/>
                        </a:rPr>
                        <a:t>sólo</a:t>
                      </a:r>
                      <a:r>
                        <a:rPr lang="es-ES_tradnl" sz="1800" dirty="0" smtClean="0">
                          <a:solidFill>
                            <a:schemeClr val="tx1"/>
                          </a:solidFill>
                          <a:latin typeface="Arial" pitchFamily="34" charset="0"/>
                        </a:rPr>
                        <a:t> a efectos de los </a:t>
                      </a:r>
                      <a:r>
                        <a:rPr lang="es-ES_tradnl" sz="1800" u="sng" dirty="0" smtClean="0">
                          <a:solidFill>
                            <a:schemeClr val="tx1"/>
                          </a:solidFill>
                          <a:latin typeface="Arial" pitchFamily="34" charset="0"/>
                        </a:rPr>
                        <a:t>límites</a:t>
                      </a:r>
                      <a:r>
                        <a:rPr lang="es-ES_tradnl" sz="1800" u="none" dirty="0" smtClean="0">
                          <a:solidFill>
                            <a:srgbClr val="FF0000"/>
                          </a:solidFill>
                          <a:latin typeface="Arial" pitchFamily="34" charset="0"/>
                        </a:rPr>
                        <a:t>*</a:t>
                      </a:r>
                      <a:r>
                        <a:rPr lang="es-ES_tradnl" sz="1800" dirty="0" smtClean="0">
                          <a:solidFill>
                            <a:schemeClr val="bg1"/>
                          </a:solidFill>
                          <a:latin typeface="Arial" pitchFamily="34" charset="0"/>
                        </a:rPr>
                        <a:t> </a:t>
                      </a:r>
                      <a:r>
                        <a:rPr lang="es-ES_tradnl" sz="1800" dirty="0" smtClean="0">
                          <a:solidFill>
                            <a:schemeClr val="tx1"/>
                          </a:solidFill>
                          <a:latin typeface="Arial" pitchFamily="34" charset="0"/>
                        </a:rPr>
                        <a:t>de las </a:t>
                      </a:r>
                      <a:r>
                        <a:rPr lang="es-ES_tradnl" sz="1800" u="sng" dirty="0" smtClean="0">
                          <a:solidFill>
                            <a:schemeClr val="tx1"/>
                          </a:solidFill>
                          <a:latin typeface="Arial" pitchFamily="34" charset="0"/>
                        </a:rPr>
                        <a:t>cuantías</a:t>
                      </a:r>
                      <a:r>
                        <a:rPr lang="es-ES_tradnl" sz="1800" dirty="0" smtClean="0">
                          <a:solidFill>
                            <a:srgbClr val="FF0000"/>
                          </a:solidFill>
                          <a:latin typeface="Arial" pitchFamily="34" charset="0"/>
                        </a:rPr>
                        <a:t>*</a:t>
                      </a:r>
                      <a:endParaRPr lang="es-ES_tradnl" sz="1800" dirty="0">
                        <a:solidFill>
                          <a:srgbClr val="FF0000"/>
                        </a:solidFill>
                      </a:endParaRPr>
                    </a:p>
                  </a:txBody>
                  <a:tcPr marL="84406" marR="84406" marT="42203" marB="42203">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graphicFrame>
        <p:nvGraphicFramePr>
          <p:cNvPr id="43" name="4 Tabla"/>
          <p:cNvGraphicFramePr>
            <a:graphicFrameLocks noGrp="1"/>
          </p:cNvGraphicFramePr>
          <p:nvPr>
            <p:extLst>
              <p:ext uri="{D42A27DB-BD31-4B8C-83A1-F6EECF244321}">
                <p14:modId xmlns="" xmlns:p14="http://schemas.microsoft.com/office/powerpoint/2010/main" val="3165229898"/>
              </p:ext>
            </p:extLst>
          </p:nvPr>
        </p:nvGraphicFramePr>
        <p:xfrm>
          <a:off x="1166786" y="2279722"/>
          <a:ext cx="8606076" cy="792088"/>
        </p:xfrm>
        <a:graphic>
          <a:graphicData uri="http://schemas.openxmlformats.org/drawingml/2006/table">
            <a:tbl>
              <a:tblPr firstRow="1" bandRow="1">
                <a:tableStyleId>{5C22544A-7EE6-4342-B048-85BDC9FD1C3A}</a:tableStyleId>
              </a:tblPr>
              <a:tblGrid>
                <a:gridCol w="8606076">
                  <a:extLst>
                    <a:ext uri="{9D8B030D-6E8A-4147-A177-3AD203B41FA5}">
                      <a16:colId xmlns="" xmlns:a16="http://schemas.microsoft.com/office/drawing/2014/main" val="20000"/>
                    </a:ext>
                  </a:extLst>
                </a:gridCol>
              </a:tblGrid>
              <a:tr h="792088">
                <a:tc>
                  <a:txBody>
                    <a:bodyPr/>
                    <a:lstStyle/>
                    <a:p>
                      <a:pPr marL="0" indent="0" algn="ctr">
                        <a:buFont typeface="Monotype Sorts"/>
                        <a:buNone/>
                      </a:pPr>
                      <a:r>
                        <a:rPr lang="es-ES_tradnl" sz="1800" b="1" u="sng" dirty="0" smtClean="0">
                          <a:solidFill>
                            <a:srgbClr val="FFFF00"/>
                          </a:solidFill>
                        </a:rPr>
                        <a:t>No se exige para el caso de los autónomos</a:t>
                      </a:r>
                      <a:r>
                        <a:rPr lang="es-ES_tradnl" sz="1600" b="1" dirty="0" smtClean="0">
                          <a:solidFill>
                            <a:srgbClr val="FFFF00"/>
                          </a:solidFill>
                        </a:rPr>
                        <a:t>:</a:t>
                      </a:r>
                      <a:r>
                        <a:rPr lang="es-ES_tradnl" sz="1600" b="1" dirty="0" smtClean="0">
                          <a:solidFill>
                            <a:schemeClr val="bg1"/>
                          </a:solidFill>
                        </a:rPr>
                        <a:t> </a:t>
                      </a:r>
                    </a:p>
                    <a:p>
                      <a:pPr marL="0" indent="0" algn="ctr">
                        <a:buFont typeface="Monotype Sorts"/>
                        <a:buNone/>
                      </a:pPr>
                      <a:endParaRPr lang="es-ES_tradnl" sz="800" b="1" dirty="0" smtClean="0">
                        <a:solidFill>
                          <a:schemeClr val="bg1"/>
                        </a:solidFill>
                      </a:endParaRPr>
                    </a:p>
                    <a:p>
                      <a:pPr marL="342900" indent="-342900">
                        <a:buFont typeface="Courier New" panose="02070309020205020404" pitchFamily="49" charset="0"/>
                        <a:buChar char="o"/>
                      </a:pPr>
                      <a:r>
                        <a:rPr lang="es-ES_tradnl" sz="1600" b="1" dirty="0" smtClean="0">
                          <a:solidFill>
                            <a:schemeClr val="tx1"/>
                          </a:solidFill>
                        </a:rPr>
                        <a:t>realizar el trabajo en  municipio  ≠  lugar de trabajo habitual y  ≠  del de residencia</a:t>
                      </a:r>
                      <a:endParaRPr lang="es-ES_tradnl" sz="1600" b="1" dirty="0">
                        <a:solidFill>
                          <a:schemeClr val="tx1"/>
                        </a:solidFill>
                      </a:endParaRPr>
                    </a:p>
                  </a:txBody>
                  <a:tcPr marL="84406" marR="84406" marT="42203" marB="42203">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66"/>
                    </a:solidFill>
                  </a:tcPr>
                </a:tc>
                <a:extLst>
                  <a:ext uri="{0D108BD9-81ED-4DB2-BD59-A6C34878D82A}">
                    <a16:rowId xmlns="" xmlns:a16="http://schemas.microsoft.com/office/drawing/2014/main" val="10000"/>
                  </a:ext>
                </a:extLst>
              </a:tr>
            </a:tbl>
          </a:graphicData>
        </a:graphic>
      </p:graphicFrame>
      <p:sp>
        <p:nvSpPr>
          <p:cNvPr id="18" name="17 Rectángulo"/>
          <p:cNvSpPr/>
          <p:nvPr/>
        </p:nvSpPr>
        <p:spPr>
          <a:xfrm>
            <a:off x="1424608" y="5229201"/>
            <a:ext cx="4572000" cy="461665"/>
          </a:xfrm>
          <a:prstGeom prst="rect">
            <a:avLst/>
          </a:prstGeom>
        </p:spPr>
        <p:txBody>
          <a:bodyPr>
            <a:spAutoFit/>
          </a:bodyPr>
          <a:lstStyle/>
          <a:p>
            <a:pPr marL="342900" indent="-342900" fontAlgn="auto">
              <a:spcBef>
                <a:spcPts val="0"/>
              </a:spcBef>
              <a:spcAft>
                <a:spcPts val="0"/>
              </a:spcAft>
              <a:buFont typeface="Wingdings" pitchFamily="2" charset="2"/>
              <a:buChar char="ü"/>
              <a:defRPr/>
            </a:pPr>
            <a:r>
              <a:rPr lang="es-ES_tradnl" sz="1200" dirty="0">
                <a:solidFill>
                  <a:srgbClr val="0000FF"/>
                </a:solidFill>
                <a:latin typeface="+mn-lt"/>
              </a:rPr>
              <a:t>Utilizando cualquier </a:t>
            </a:r>
            <a:r>
              <a:rPr lang="es-ES_tradnl" sz="1200" u="sng" dirty="0">
                <a:solidFill>
                  <a:srgbClr val="0000FF"/>
                </a:solidFill>
                <a:latin typeface="+mn-lt"/>
              </a:rPr>
              <a:t>medio electrónico de pago</a:t>
            </a:r>
          </a:p>
          <a:p>
            <a:pPr marL="342900" indent="-342900" fontAlgn="auto">
              <a:spcBef>
                <a:spcPts val="0"/>
              </a:spcBef>
              <a:spcAft>
                <a:spcPts val="0"/>
              </a:spcAft>
              <a:buFont typeface="Courier New" pitchFamily="49" charset="0"/>
              <a:buChar char="o"/>
              <a:defRPr/>
            </a:pPr>
            <a:r>
              <a:rPr lang="es-ES_tradnl" sz="1200" u="sng" dirty="0">
                <a:solidFill>
                  <a:srgbClr val="FF0000"/>
                </a:solidFill>
                <a:latin typeface="+mn-lt"/>
              </a:rPr>
              <a:t>No</a:t>
            </a:r>
            <a:r>
              <a:rPr lang="es-ES_tradnl" sz="1200" dirty="0">
                <a:solidFill>
                  <a:srgbClr val="FF0000"/>
                </a:solidFill>
                <a:latin typeface="+mn-lt"/>
              </a:rPr>
              <a:t> se puede pagar en efectivo</a:t>
            </a:r>
          </a:p>
        </p:txBody>
      </p:sp>
      <p:sp>
        <p:nvSpPr>
          <p:cNvPr id="19" name="18 Rectángulo"/>
          <p:cNvSpPr/>
          <p:nvPr/>
        </p:nvSpPr>
        <p:spPr>
          <a:xfrm>
            <a:off x="1352600" y="3645025"/>
            <a:ext cx="7668344" cy="830997"/>
          </a:xfrm>
          <a:prstGeom prst="rect">
            <a:avLst/>
          </a:prstGeom>
        </p:spPr>
        <p:txBody>
          <a:bodyPr wrap="square">
            <a:spAutoFit/>
          </a:bodyPr>
          <a:lstStyle/>
          <a:p>
            <a:pPr marL="342900" indent="-342900" fontAlgn="auto">
              <a:spcBef>
                <a:spcPts val="0"/>
              </a:spcBef>
              <a:spcAft>
                <a:spcPts val="0"/>
              </a:spcAft>
              <a:buFont typeface="Wingdings" panose="05000000000000000000" pitchFamily="2" charset="2"/>
              <a:buChar char="ü"/>
              <a:defRPr/>
            </a:pPr>
            <a:r>
              <a:rPr lang="es-ES" sz="1200" u="sng" dirty="0">
                <a:solidFill>
                  <a:srgbClr val="0000FF"/>
                </a:solidFill>
                <a:latin typeface="+mn-lt"/>
              </a:rPr>
              <a:t>Justificar el gasto</a:t>
            </a:r>
            <a:r>
              <a:rPr lang="es-ES" sz="1200" dirty="0">
                <a:solidFill>
                  <a:srgbClr val="0000FF"/>
                </a:solidFill>
                <a:latin typeface="+mn-lt"/>
              </a:rPr>
              <a:t>: mediante la correspondiente </a:t>
            </a:r>
            <a:r>
              <a:rPr lang="es-ES" sz="1200" u="sng" dirty="0">
                <a:solidFill>
                  <a:srgbClr val="0000FF"/>
                </a:solidFill>
                <a:latin typeface="+mn-lt"/>
              </a:rPr>
              <a:t>factura (cumpla requisitos).</a:t>
            </a:r>
            <a:r>
              <a:rPr lang="es-ES" sz="1200" dirty="0">
                <a:solidFill>
                  <a:srgbClr val="0000FF"/>
                </a:solidFill>
                <a:latin typeface="+mn-lt"/>
              </a:rPr>
              <a:t> </a:t>
            </a:r>
          </a:p>
          <a:p>
            <a:pPr marL="342900" indent="-342900" fontAlgn="auto">
              <a:spcBef>
                <a:spcPts val="0"/>
              </a:spcBef>
              <a:spcAft>
                <a:spcPts val="0"/>
              </a:spcAft>
              <a:buFont typeface="Wingdings" panose="05000000000000000000" pitchFamily="2" charset="2"/>
              <a:buChar char="ü"/>
              <a:defRPr/>
            </a:pPr>
            <a:r>
              <a:rPr lang="es-ES" sz="1200" dirty="0">
                <a:solidFill>
                  <a:srgbClr val="0000FF"/>
                </a:solidFill>
                <a:latin typeface="+mn-lt"/>
              </a:rPr>
              <a:t>Deberá </a:t>
            </a:r>
            <a:r>
              <a:rPr lang="es-ES" sz="1200" u="sng" dirty="0">
                <a:solidFill>
                  <a:srgbClr val="0000FF"/>
                </a:solidFill>
                <a:latin typeface="+mn-lt"/>
              </a:rPr>
              <a:t>probar</a:t>
            </a:r>
            <a:r>
              <a:rPr lang="es-ES" sz="1200" dirty="0">
                <a:solidFill>
                  <a:srgbClr val="0000FF"/>
                </a:solidFill>
                <a:latin typeface="+mn-lt"/>
              </a:rPr>
              <a:t>: su </a:t>
            </a:r>
            <a:r>
              <a:rPr lang="es-ES" sz="1200" u="sng" dirty="0">
                <a:solidFill>
                  <a:srgbClr val="0000FF"/>
                </a:solidFill>
                <a:latin typeface="+mn-lt"/>
              </a:rPr>
              <a:t>vinculación con el desarrollo de la actividad</a:t>
            </a:r>
            <a:r>
              <a:rPr lang="es-ES" sz="1200" dirty="0">
                <a:solidFill>
                  <a:srgbClr val="0000FF"/>
                </a:solidFill>
                <a:latin typeface="+mn-lt"/>
              </a:rPr>
              <a:t> y su </a:t>
            </a:r>
            <a:r>
              <a:rPr lang="es-ES" sz="1200" u="sng" dirty="0">
                <a:solidFill>
                  <a:srgbClr val="0000FF"/>
                </a:solidFill>
                <a:latin typeface="+mn-lt"/>
              </a:rPr>
              <a:t>correlación con los ingresos</a:t>
            </a:r>
            <a:r>
              <a:rPr lang="es-ES" sz="1200" dirty="0">
                <a:solidFill>
                  <a:srgbClr val="0000FF"/>
                </a:solidFill>
                <a:latin typeface="+mn-lt"/>
              </a:rPr>
              <a:t>. </a:t>
            </a:r>
          </a:p>
          <a:p>
            <a:pPr marL="342900" indent="-342900" fontAlgn="auto">
              <a:spcBef>
                <a:spcPts val="0"/>
              </a:spcBef>
              <a:spcAft>
                <a:spcPts val="0"/>
              </a:spcAft>
              <a:buFont typeface="Wingdings" pitchFamily="2" charset="2"/>
              <a:buChar char="§"/>
              <a:defRPr/>
            </a:pPr>
            <a:r>
              <a:rPr lang="es-ES" sz="1200" dirty="0">
                <a:solidFill>
                  <a:srgbClr val="0000FF"/>
                </a:solidFill>
                <a:latin typeface="+mn-lt"/>
              </a:rPr>
              <a:t>Aquí están los mayores conflictos con la AEAT, no se resuelve el problema. </a:t>
            </a:r>
          </a:p>
          <a:p>
            <a:pPr marL="342900" indent="-342900" fontAlgn="auto">
              <a:spcBef>
                <a:spcPts val="0"/>
              </a:spcBef>
              <a:spcAft>
                <a:spcPts val="0"/>
              </a:spcAft>
              <a:buFont typeface="Wingdings" panose="05000000000000000000" pitchFamily="2" charset="2"/>
              <a:buChar char="ü"/>
              <a:defRPr/>
            </a:pPr>
            <a:r>
              <a:rPr lang="es-ES" sz="1200" u="sng" dirty="0">
                <a:solidFill>
                  <a:srgbClr val="0000FF"/>
                </a:solidFill>
                <a:latin typeface="+mn-lt"/>
              </a:rPr>
              <a:t>Ejemplo de prueba</a:t>
            </a:r>
            <a:r>
              <a:rPr lang="es-ES" sz="1200" dirty="0">
                <a:solidFill>
                  <a:srgbClr val="0000FF"/>
                </a:solidFill>
                <a:latin typeface="+mn-lt"/>
              </a:rPr>
              <a:t>: en lugares dónde se realizan trabajos y en días laborables.</a:t>
            </a:r>
            <a:endParaRPr lang="es-ES_tradnl" sz="1200" dirty="0">
              <a:solidFill>
                <a:srgbClr val="0000FF"/>
              </a:solidFill>
              <a:latin typeface="+mn-lt"/>
            </a:endParaRPr>
          </a:p>
        </p:txBody>
      </p:sp>
      <p:sp>
        <p:nvSpPr>
          <p:cNvPr id="20" name="19 Rectángulo"/>
          <p:cNvSpPr/>
          <p:nvPr/>
        </p:nvSpPr>
        <p:spPr>
          <a:xfrm>
            <a:off x="1424608" y="4509121"/>
            <a:ext cx="4572000" cy="646331"/>
          </a:xfrm>
          <a:prstGeom prst="rect">
            <a:avLst/>
          </a:prstGeom>
        </p:spPr>
        <p:txBody>
          <a:bodyPr>
            <a:spAutoFit/>
          </a:bodyPr>
          <a:lstStyle/>
          <a:p>
            <a:pPr marL="342900" indent="-342900" fontAlgn="auto">
              <a:spcBef>
                <a:spcPts val="0"/>
              </a:spcBef>
              <a:spcAft>
                <a:spcPts val="0"/>
              </a:spcAft>
              <a:buFont typeface="Wingdings" pitchFamily="2" charset="2"/>
              <a:buChar char="ü"/>
              <a:defRPr/>
            </a:pPr>
            <a:r>
              <a:rPr lang="es-ES_tradnl" sz="1200" dirty="0">
                <a:solidFill>
                  <a:srgbClr val="0000FF"/>
                </a:solidFill>
                <a:latin typeface="+mn-lt"/>
              </a:rPr>
              <a:t>Manutención (“comer”) del </a:t>
            </a:r>
            <a:r>
              <a:rPr lang="es-ES_tradnl" sz="1200" u="sng" dirty="0">
                <a:solidFill>
                  <a:srgbClr val="0000FF"/>
                </a:solidFill>
                <a:latin typeface="+mn-lt"/>
              </a:rPr>
              <a:t>propio</a:t>
            </a:r>
            <a:r>
              <a:rPr lang="es-ES_tradnl" sz="1200" dirty="0">
                <a:solidFill>
                  <a:srgbClr val="0000FF"/>
                </a:solidFill>
                <a:latin typeface="+mn-lt"/>
              </a:rPr>
              <a:t> contribuyente </a:t>
            </a:r>
          </a:p>
          <a:p>
            <a:pPr marL="342900" indent="-342900" fontAlgn="auto">
              <a:spcBef>
                <a:spcPts val="0"/>
              </a:spcBef>
              <a:spcAft>
                <a:spcPts val="0"/>
              </a:spcAft>
              <a:buFont typeface="Wingdings" pitchFamily="2" charset="2"/>
              <a:buChar char="ü"/>
              <a:defRPr/>
            </a:pPr>
            <a:r>
              <a:rPr lang="es-ES_tradnl" sz="1200" dirty="0">
                <a:solidFill>
                  <a:srgbClr val="0000FF"/>
                </a:solidFill>
                <a:latin typeface="+mn-lt"/>
              </a:rPr>
              <a:t>Incurridos en el </a:t>
            </a:r>
            <a:r>
              <a:rPr lang="es-ES_tradnl" sz="1200" u="sng" dirty="0">
                <a:solidFill>
                  <a:srgbClr val="0000FF"/>
                </a:solidFill>
                <a:latin typeface="+mn-lt"/>
              </a:rPr>
              <a:t>desarrollo</a:t>
            </a:r>
            <a:r>
              <a:rPr lang="es-ES_tradnl" sz="1200" dirty="0">
                <a:solidFill>
                  <a:srgbClr val="0000FF"/>
                </a:solidFill>
                <a:latin typeface="+mn-lt"/>
              </a:rPr>
              <a:t> de la </a:t>
            </a:r>
            <a:r>
              <a:rPr lang="es-ES_tradnl" sz="1200" u="sng" dirty="0">
                <a:solidFill>
                  <a:srgbClr val="0000FF"/>
                </a:solidFill>
                <a:latin typeface="+mn-lt"/>
              </a:rPr>
              <a:t>actividad económica</a:t>
            </a:r>
          </a:p>
          <a:p>
            <a:pPr marL="342900" indent="-342900" fontAlgn="auto">
              <a:spcBef>
                <a:spcPts val="0"/>
              </a:spcBef>
              <a:spcAft>
                <a:spcPts val="0"/>
              </a:spcAft>
              <a:buFont typeface="Wingdings" pitchFamily="2" charset="2"/>
              <a:buChar char="ü"/>
              <a:defRPr/>
            </a:pPr>
            <a:r>
              <a:rPr lang="es-ES" sz="1200" dirty="0">
                <a:solidFill>
                  <a:srgbClr val="000066"/>
                </a:solidFill>
                <a:latin typeface="+mn-lt"/>
              </a:rPr>
              <a:t>En Estimación Directa: Normal y Simplificada</a:t>
            </a:r>
            <a:endParaRPr lang="es-ES_tradnl" sz="1200" dirty="0">
              <a:solidFill>
                <a:srgbClr val="000066"/>
              </a:solidFill>
              <a:latin typeface="+mn-lt"/>
            </a:endParaRPr>
          </a:p>
        </p:txBody>
      </p:sp>
      <p:graphicFrame>
        <p:nvGraphicFramePr>
          <p:cNvPr id="21" name="20 Tabla"/>
          <p:cNvGraphicFramePr>
            <a:graphicFrameLocks noGrp="1"/>
          </p:cNvGraphicFramePr>
          <p:nvPr>
            <p:extLst>
              <p:ext uri="{D42A27DB-BD31-4B8C-83A1-F6EECF244321}">
                <p14:modId xmlns="" xmlns:p14="http://schemas.microsoft.com/office/powerpoint/2010/main" val="1787250519"/>
              </p:ext>
            </p:extLst>
          </p:nvPr>
        </p:nvGraphicFramePr>
        <p:xfrm>
          <a:off x="560512" y="3429000"/>
          <a:ext cx="504056" cy="2952328"/>
        </p:xfrm>
        <a:graphic>
          <a:graphicData uri="http://schemas.openxmlformats.org/drawingml/2006/table">
            <a:tbl>
              <a:tblPr firstRow="1" bandRow="1">
                <a:tableStyleId>{5C22544A-7EE6-4342-B048-85BDC9FD1C3A}</a:tableStyleId>
              </a:tblPr>
              <a:tblGrid>
                <a:gridCol w="504056">
                  <a:extLst>
                    <a:ext uri="{9D8B030D-6E8A-4147-A177-3AD203B41FA5}">
                      <a16:colId xmlns="" xmlns:a16="http://schemas.microsoft.com/office/drawing/2014/main" val="20000"/>
                    </a:ext>
                  </a:extLst>
                </a:gridCol>
              </a:tblGrid>
              <a:tr h="2952328">
                <a:tc>
                  <a:txBody>
                    <a:bodyPr/>
                    <a:lstStyle/>
                    <a:p>
                      <a:pPr algn="ctr"/>
                      <a:r>
                        <a:rPr lang="es-ES_tradnl" dirty="0" smtClean="0"/>
                        <a:t>R</a:t>
                      </a:r>
                    </a:p>
                    <a:p>
                      <a:pPr algn="ctr"/>
                      <a:r>
                        <a:rPr lang="es-ES_tradnl" dirty="0" smtClean="0"/>
                        <a:t>E</a:t>
                      </a:r>
                    </a:p>
                    <a:p>
                      <a:pPr algn="ctr"/>
                      <a:r>
                        <a:rPr lang="es-ES_tradnl" dirty="0" smtClean="0"/>
                        <a:t>Q</a:t>
                      </a:r>
                    </a:p>
                    <a:p>
                      <a:pPr algn="ctr"/>
                      <a:r>
                        <a:rPr lang="es-ES_tradnl" dirty="0" smtClean="0"/>
                        <a:t>U</a:t>
                      </a:r>
                    </a:p>
                    <a:p>
                      <a:pPr algn="ctr"/>
                      <a:r>
                        <a:rPr lang="es-ES_tradnl" dirty="0" smtClean="0"/>
                        <a:t>I</a:t>
                      </a:r>
                    </a:p>
                    <a:p>
                      <a:pPr algn="ctr"/>
                      <a:r>
                        <a:rPr lang="es-ES_tradnl" dirty="0" smtClean="0"/>
                        <a:t>S</a:t>
                      </a:r>
                    </a:p>
                    <a:p>
                      <a:pPr algn="ctr"/>
                      <a:r>
                        <a:rPr lang="es-ES_tradnl" dirty="0" smtClean="0"/>
                        <a:t>I</a:t>
                      </a:r>
                    </a:p>
                    <a:p>
                      <a:pPr algn="ctr"/>
                      <a:r>
                        <a:rPr lang="es-ES_tradnl" dirty="0" smtClean="0"/>
                        <a:t>T</a:t>
                      </a:r>
                    </a:p>
                    <a:p>
                      <a:pPr algn="ctr"/>
                      <a:r>
                        <a:rPr lang="es-ES_tradnl" dirty="0" smtClean="0"/>
                        <a:t>O</a:t>
                      </a:r>
                    </a:p>
                    <a:p>
                      <a:pPr algn="ctr"/>
                      <a:r>
                        <a:rPr lang="es-ES_tradnl" dirty="0" smtClean="0"/>
                        <a:t>S</a:t>
                      </a:r>
                      <a:endParaRPr lang="es-ES_tradnl" dirty="0"/>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50000"/>
                      </a:schemeClr>
                    </a:solidFill>
                  </a:tcPr>
                </a:tc>
                <a:extLst>
                  <a:ext uri="{0D108BD9-81ED-4DB2-BD59-A6C34878D82A}">
                    <a16:rowId xmlns="" xmlns:a16="http://schemas.microsoft.com/office/drawing/2014/main" val="10000"/>
                  </a:ext>
                </a:extLst>
              </a:tr>
            </a:tbl>
          </a:graphicData>
        </a:graphic>
      </p:graphicFrame>
      <p:graphicFrame>
        <p:nvGraphicFramePr>
          <p:cNvPr id="22" name="21 Tabla"/>
          <p:cNvGraphicFramePr>
            <a:graphicFrameLocks noGrp="1"/>
          </p:cNvGraphicFramePr>
          <p:nvPr>
            <p:extLst>
              <p:ext uri="{D42A27DB-BD31-4B8C-83A1-F6EECF244321}">
                <p14:modId xmlns="" xmlns:p14="http://schemas.microsoft.com/office/powerpoint/2010/main" val="2482373986"/>
              </p:ext>
            </p:extLst>
          </p:nvPr>
        </p:nvGraphicFramePr>
        <p:xfrm>
          <a:off x="6609184" y="5013176"/>
          <a:ext cx="2415944" cy="640080"/>
        </p:xfrm>
        <a:graphic>
          <a:graphicData uri="http://schemas.openxmlformats.org/drawingml/2006/table">
            <a:tbl>
              <a:tblPr firstRow="1" bandRow="1">
                <a:tableStyleId>{5C22544A-7EE6-4342-B048-85BDC9FD1C3A}</a:tableStyleId>
              </a:tblPr>
              <a:tblGrid>
                <a:gridCol w="2415944">
                  <a:extLst>
                    <a:ext uri="{9D8B030D-6E8A-4147-A177-3AD203B41FA5}">
                      <a16:colId xmlns="" xmlns:a16="http://schemas.microsoft.com/office/drawing/2014/main" val="20000"/>
                    </a:ext>
                  </a:extLst>
                </a:gridCol>
              </a:tblGrid>
              <a:tr h="61567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chemeClr val="tx1"/>
                          </a:solidFill>
                        </a:rPr>
                        <a:t>Cuantías LÍMITES </a:t>
                      </a:r>
                      <a:r>
                        <a:rPr lang="es-ES_tradnl" sz="1800" b="1" dirty="0" smtClean="0">
                          <a:solidFill>
                            <a:srgbClr val="FFFF00"/>
                          </a:solidFill>
                        </a:rPr>
                        <a:t>(art. 9 RIRPF*)</a:t>
                      </a:r>
                      <a:endParaRPr lang="es-ES_tradnl" dirty="0">
                        <a:solidFill>
                          <a:srgbClr val="FFFF00"/>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50000"/>
                      </a:schemeClr>
                    </a:solidFill>
                  </a:tcPr>
                </a:tc>
                <a:extLst>
                  <a:ext uri="{0D108BD9-81ED-4DB2-BD59-A6C34878D82A}">
                    <a16:rowId xmlns="" xmlns:a16="http://schemas.microsoft.com/office/drawing/2014/main" val="10000"/>
                  </a:ext>
                </a:extLst>
              </a:tr>
            </a:tbl>
          </a:graphicData>
        </a:graphic>
      </p:graphicFrame>
      <p:sp>
        <p:nvSpPr>
          <p:cNvPr id="23" name="22 Flecha abajo"/>
          <p:cNvSpPr/>
          <p:nvPr/>
        </p:nvSpPr>
        <p:spPr bwMode="auto">
          <a:xfrm>
            <a:off x="7257256" y="5690952"/>
            <a:ext cx="493836" cy="330336"/>
          </a:xfrm>
          <a:prstGeom prst="down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s-ES_tradnl" sz="1100" b="0">
              <a:latin typeface="+mn-lt"/>
            </a:endParaRPr>
          </a:p>
        </p:txBody>
      </p:sp>
    </p:spTree>
    <p:extLst>
      <p:ext uri="{BB962C8B-B14F-4D97-AF65-F5344CB8AC3E}">
        <p14:creationId xmlns="" xmlns:p14="http://schemas.microsoft.com/office/powerpoint/2010/main" val="2383172777"/>
      </p:ext>
    </p:extLst>
  </p:cSld>
  <p:clrMapOvr>
    <a:masterClrMapping/>
  </p:clrMapOvr>
  <p:transition/>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81750"/>
            <a:ext cx="2311400" cy="476250"/>
          </a:xfrm>
        </p:spPr>
        <p:txBody>
          <a:bodyPr/>
          <a:lstStyle/>
          <a:p>
            <a:pPr>
              <a:defRPr/>
            </a:pPr>
            <a:fld id="{13B740EC-C1CB-41F7-A8B5-F3463AC367A3}" type="slidenum">
              <a:rPr lang="es-ES"/>
              <a:pPr>
                <a:defRPr/>
              </a:pPr>
              <a:t>497</a:t>
            </a:fld>
            <a:endParaRPr lang="es-ES" dirty="0"/>
          </a:p>
        </p:txBody>
      </p:sp>
      <p:sp>
        <p:nvSpPr>
          <p:cNvPr id="4099" name="Rectangle 2"/>
          <p:cNvSpPr>
            <a:spLocks noChangeArrowheads="1"/>
          </p:cNvSpPr>
          <p:nvPr/>
        </p:nvSpPr>
        <p:spPr bwMode="auto">
          <a:xfrm>
            <a:off x="228600" y="457200"/>
            <a:ext cx="9448800" cy="5109091"/>
          </a:xfrm>
          <a:prstGeom prst="rect">
            <a:avLst/>
          </a:prstGeom>
          <a:noFill/>
          <a:ln w="9525">
            <a:noFill/>
            <a:miter lim="800000"/>
            <a:headEnd/>
            <a:tailEnd/>
          </a:ln>
        </p:spPr>
        <p:txBody>
          <a:bodyPr>
            <a:spAutoFit/>
          </a:bodyPr>
          <a:lstStyle/>
          <a:p>
            <a:pPr marL="342900" indent="-342900" algn="ctr">
              <a:defRPr/>
            </a:pPr>
            <a:r>
              <a:rPr lang="es-ES_tradnl" sz="3200" dirty="0">
                <a:effectLst>
                  <a:outerShdw blurRad="38100" dist="38100" dir="2700000" algn="tl">
                    <a:srgbClr val="000000">
                      <a:alpha val="43137"/>
                    </a:srgbClr>
                  </a:outerShdw>
                </a:effectLst>
                <a:latin typeface="Arial" pitchFamily="34" charset="0"/>
              </a:rPr>
              <a:t>       </a:t>
            </a:r>
            <a:endParaRPr lang="es-ES_tradnl" sz="3200" u="sng" dirty="0">
              <a:effectLst>
                <a:outerShdw blurRad="38100" dist="38100" dir="2700000" algn="tl">
                  <a:srgbClr val="000000">
                    <a:alpha val="43137"/>
                  </a:srgbClr>
                </a:outerShdw>
              </a:effectLst>
              <a:latin typeface="Arial" pitchFamily="34" charset="0"/>
            </a:endParaRPr>
          </a:p>
          <a:p>
            <a:pPr marL="342900" indent="-342900" algn="ctr">
              <a:defRPr/>
            </a:pPr>
            <a:endParaRPr lang="es-ES_tradnl" sz="1000" u="sng" dirty="0">
              <a:effectLst>
                <a:outerShdw blurRad="38100" dist="38100" dir="2700000" algn="tl">
                  <a:srgbClr val="000000">
                    <a:alpha val="43137"/>
                  </a:srgbClr>
                </a:outerShdw>
              </a:effectLst>
              <a:latin typeface="Arial" pitchFamily="34" charset="0"/>
            </a:endParaRPr>
          </a:p>
          <a:p>
            <a:pPr marL="742950" indent="-742950">
              <a:buFont typeface="Wingdings" pitchFamily="2" charset="2"/>
              <a:buChar char="q"/>
              <a:defRPr/>
            </a:pPr>
            <a:r>
              <a:rPr lang="es-ES_tradnl" sz="4400" dirty="0" smtClean="0">
                <a:effectLst>
                  <a:outerShdw blurRad="38100" dist="38100" dir="2700000" algn="tl">
                    <a:srgbClr val="000000">
                      <a:alpha val="43137"/>
                    </a:srgbClr>
                  </a:outerShdw>
                </a:effectLst>
                <a:latin typeface="Arial" pitchFamily="34" charset="0"/>
              </a:rPr>
              <a:t>Socios </a:t>
            </a:r>
            <a:r>
              <a:rPr lang="es-ES_tradnl" sz="4400" dirty="0" smtClean="0">
                <a:solidFill>
                  <a:srgbClr val="FFFF66"/>
                </a:solidFill>
                <a:effectLst>
                  <a:outerShdw blurRad="38100" dist="38100" dir="2700000" algn="tl">
                    <a:srgbClr val="000000">
                      <a:alpha val="43137"/>
                    </a:srgbClr>
                  </a:outerShdw>
                </a:effectLst>
                <a:latin typeface="Arial" pitchFamily="34" charset="0"/>
              </a:rPr>
              <a:t>Profesionales</a:t>
            </a:r>
            <a:r>
              <a:rPr lang="es-ES_tradnl" sz="4400" dirty="0" smtClean="0">
                <a:effectLst>
                  <a:outerShdw blurRad="38100" dist="38100" dir="2700000" algn="tl">
                    <a:srgbClr val="000000">
                      <a:alpha val="43137"/>
                    </a:srgbClr>
                  </a:outerShdw>
                </a:effectLst>
                <a:latin typeface="Arial" pitchFamily="34" charset="0"/>
              </a:rPr>
              <a:t> de entidades mercantiles:</a:t>
            </a:r>
          </a:p>
          <a:p>
            <a:pPr marL="457200" indent="-457200">
              <a:defRPr/>
            </a:pPr>
            <a:endParaRPr lang="es-ES_tradnl" sz="4400" dirty="0" smtClean="0">
              <a:effectLst>
                <a:outerShdw blurRad="38100" dist="38100" dir="2700000" algn="tl">
                  <a:srgbClr val="000000">
                    <a:alpha val="43137"/>
                  </a:srgbClr>
                </a:outerShdw>
              </a:effectLst>
              <a:latin typeface="Arial" pitchFamily="34" charset="0"/>
            </a:endParaRPr>
          </a:p>
          <a:p>
            <a:pPr marL="457200" indent="-457200">
              <a:defRPr/>
            </a:pPr>
            <a:endParaRPr lang="es-ES_tradnl" dirty="0">
              <a:effectLst>
                <a:outerShdw blurRad="38100" dist="38100" dir="2700000" algn="tl">
                  <a:srgbClr val="000000">
                    <a:alpha val="43137"/>
                  </a:srgbClr>
                </a:outerShdw>
              </a:effectLst>
              <a:latin typeface="Arial" pitchFamily="34" charset="0"/>
            </a:endParaRP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Rendimiento de Actividades Económicas para el socio </a:t>
            </a: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CV de tratamiento para el socio a efectos del IRPF</a:t>
            </a: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CV de tratamiento para el socio a efectos del IVA</a:t>
            </a: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CV de tratamiento para el socio a efectos del IAE</a:t>
            </a:r>
            <a:endParaRPr lang="es-ES_tradnl" sz="3600" dirty="0" smtClean="0">
              <a:solidFill>
                <a:srgbClr val="FFFF00"/>
              </a:solidFill>
              <a:effectLst>
                <a:outerShdw blurRad="38100" dist="38100" dir="2700000" algn="tl">
                  <a:srgbClr val="000000">
                    <a:alpha val="43137"/>
                  </a:srgbClr>
                </a:outerShdw>
              </a:effectLst>
              <a:latin typeface="Arial" pitchFamily="34" charset="0"/>
            </a:endParaRPr>
          </a:p>
          <a:p>
            <a:pPr marL="457200" indent="-457200">
              <a:buFont typeface="Arial" pitchFamily="34" charset="0"/>
              <a:buChar char="•"/>
              <a:defRPr/>
            </a:pPr>
            <a:endParaRPr lang="es-ES_tradnl" sz="3600" dirty="0">
              <a:solidFill>
                <a:srgbClr val="FFFF00"/>
              </a:solidFill>
              <a:effectLst>
                <a:outerShdw blurRad="38100" dist="38100" dir="2700000" algn="tl">
                  <a:srgbClr val="000000">
                    <a:alpha val="43137"/>
                  </a:srgbClr>
                </a:outerShdw>
              </a:effectLst>
              <a:latin typeface="Arial" pitchFamily="34" charset="0"/>
            </a:endParaRPr>
          </a:p>
        </p:txBody>
      </p:sp>
    </p:spTree>
    <p:extLst>
      <p:ext uri="{BB962C8B-B14F-4D97-AF65-F5344CB8AC3E}">
        <p14:creationId xmlns="" xmlns:p14="http://schemas.microsoft.com/office/powerpoint/2010/main" val="3430671546"/>
      </p:ext>
    </p:extLst>
  </p:cSld>
  <p:clrMapOvr>
    <a:masterClrMapping/>
  </p:clrMapOvr>
  <p:transition advClick="0" advTm="0"/>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33E3017-AA9F-46D0-837F-C75FC3EE010B}" type="slidenum">
              <a:rPr lang="es-ES"/>
              <a:pPr>
                <a:defRPr/>
              </a:pPr>
              <a:t>498</a:t>
            </a:fld>
            <a:endParaRPr lang="es-ES" dirty="0"/>
          </a:p>
        </p:txBody>
      </p:sp>
      <p:sp>
        <p:nvSpPr>
          <p:cNvPr id="8195" name="Oval 2"/>
          <p:cNvSpPr>
            <a:spLocks noChangeArrowheads="1"/>
          </p:cNvSpPr>
          <p:nvPr/>
        </p:nvSpPr>
        <p:spPr bwMode="auto">
          <a:xfrm rot="5400000">
            <a:off x="4816475" y="-4130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8196" name="Text Box 3"/>
          <p:cNvSpPr txBox="1">
            <a:spLocks noChangeArrowheads="1"/>
          </p:cNvSpPr>
          <p:nvPr/>
        </p:nvSpPr>
        <p:spPr bwMode="auto">
          <a:xfrm>
            <a:off x="0" y="68580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dirty="0">
                <a:solidFill>
                  <a:srgbClr val="000066"/>
                </a:solidFill>
              </a:rPr>
              <a:t>[</a:t>
            </a:r>
            <a:r>
              <a:rPr lang="es-ES" dirty="0" smtClean="0">
                <a:solidFill>
                  <a:srgbClr val="000066"/>
                </a:solidFill>
              </a:rPr>
              <a:t>SOCIOS/Profesionales-SOCIEDAD</a:t>
            </a:r>
            <a:r>
              <a:rPr lang="es-ES" dirty="0">
                <a:solidFill>
                  <a:srgbClr val="000066"/>
                </a:solidFill>
              </a:rPr>
              <a:t>]: </a:t>
            </a:r>
            <a:r>
              <a:rPr lang="es-ES" dirty="0" smtClean="0">
                <a:solidFill>
                  <a:srgbClr val="FF0000"/>
                </a:solidFill>
              </a:rPr>
              <a:t>RTOS</a:t>
            </a:r>
            <a:r>
              <a:rPr lang="es-ES" dirty="0">
                <a:solidFill>
                  <a:srgbClr val="FF0000"/>
                </a:solidFill>
              </a:rPr>
              <a:t>. ACTV. ECONÓMICAS</a:t>
            </a:r>
          </a:p>
        </p:txBody>
      </p:sp>
      <p:graphicFrame>
        <p:nvGraphicFramePr>
          <p:cNvPr id="10" name="9 Tabla"/>
          <p:cNvGraphicFramePr>
            <a:graphicFrameLocks noGrp="1"/>
          </p:cNvGraphicFramePr>
          <p:nvPr/>
        </p:nvGraphicFramePr>
        <p:xfrm>
          <a:off x="152400" y="1371600"/>
          <a:ext cx="2362200" cy="1508125"/>
        </p:xfrm>
        <a:graphic>
          <a:graphicData uri="http://schemas.openxmlformats.org/drawingml/2006/table">
            <a:tbl>
              <a:tblPr firstRow="1" bandRow="1">
                <a:tableStyleId>{5C22544A-7EE6-4342-B048-85BDC9FD1C3A}</a:tableStyleId>
              </a:tblPr>
              <a:tblGrid>
                <a:gridCol w="2362200">
                  <a:extLst>
                    <a:ext uri="{9D8B030D-6E8A-4147-A177-3AD203B41FA5}">
                      <a16:colId xmlns="" xmlns:a16="http://schemas.microsoft.com/office/drawing/2014/main" val="20000"/>
                    </a:ext>
                  </a:extLst>
                </a:gridCol>
              </a:tblGrid>
              <a:tr h="1508125">
                <a:tc>
                  <a:txBody>
                    <a:bodyPr/>
                    <a:lstStyle/>
                    <a:p>
                      <a:pPr algn="ctr"/>
                      <a:r>
                        <a:rPr lang="es-ES_tradnl" sz="2200" dirty="0" smtClean="0"/>
                        <a:t>Socios</a:t>
                      </a:r>
                    </a:p>
                    <a:p>
                      <a:pPr algn="ctr"/>
                      <a:r>
                        <a:rPr lang="es-ES_tradnl" sz="2200" dirty="0" smtClean="0"/>
                        <a:t>Profesionales</a:t>
                      </a:r>
                      <a:endParaRPr lang="es-ES_tradnl" sz="2200" dirty="0"/>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4876800" y="1371599"/>
          <a:ext cx="1905000" cy="1295401"/>
        </p:xfrm>
        <a:graphic>
          <a:graphicData uri="http://schemas.openxmlformats.org/drawingml/2006/table">
            <a:tbl>
              <a:tblPr firstRow="1" bandRow="1">
                <a:tableStyleId>{5C22544A-7EE6-4342-B048-85BDC9FD1C3A}</a:tableStyleId>
              </a:tblPr>
              <a:tblGrid>
                <a:gridCol w="1905000">
                  <a:extLst>
                    <a:ext uri="{9D8B030D-6E8A-4147-A177-3AD203B41FA5}">
                      <a16:colId xmlns="" xmlns:a16="http://schemas.microsoft.com/office/drawing/2014/main" val="20000"/>
                    </a:ext>
                  </a:extLst>
                </a:gridCol>
              </a:tblGrid>
              <a:tr h="1295401">
                <a:tc>
                  <a:txBody>
                    <a:bodyPr/>
                    <a:lstStyle/>
                    <a:p>
                      <a:pPr algn="ctr"/>
                      <a:r>
                        <a:rPr lang="es-ES_tradnl" sz="2400" dirty="0" smtClean="0"/>
                        <a:t>SOCIEDAD</a:t>
                      </a:r>
                    </a:p>
                    <a:p>
                      <a:pPr algn="ctr"/>
                      <a:r>
                        <a:rPr lang="es-ES_tradnl" dirty="0" smtClean="0"/>
                        <a:t> </a:t>
                      </a:r>
                      <a:endParaRPr lang="es-ES_tradnl" sz="4000" dirty="0"/>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8686800" y="1371600"/>
          <a:ext cx="1143000" cy="1219200"/>
        </p:xfrm>
        <a:graphic>
          <a:graphicData uri="http://schemas.openxmlformats.org/drawingml/2006/table">
            <a:tbl>
              <a:tblPr firstRow="1" bandRow="1">
                <a:tableStyleId>{5C22544A-7EE6-4342-B048-85BDC9FD1C3A}</a:tableStyleId>
              </a:tblPr>
              <a:tblGrid>
                <a:gridCol w="1143000">
                  <a:extLst>
                    <a:ext uri="{9D8B030D-6E8A-4147-A177-3AD203B41FA5}">
                      <a16:colId xmlns="" xmlns:a16="http://schemas.microsoft.com/office/drawing/2014/main" val="20000"/>
                    </a:ext>
                  </a:extLst>
                </a:gridCol>
              </a:tblGrid>
              <a:tr h="1219200">
                <a:tc>
                  <a:txBody>
                    <a:bodyPr/>
                    <a:lstStyle/>
                    <a:p>
                      <a:pPr algn="ctr"/>
                      <a:r>
                        <a:rPr lang="es-ES_tradnl" dirty="0" smtClean="0"/>
                        <a:t>Clientes</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cxnSp>
        <p:nvCxnSpPr>
          <p:cNvPr id="8215"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8216" name="29 Conector recto de flecha"/>
          <p:cNvCxnSpPr>
            <a:cxnSpLocks noChangeShapeType="1"/>
          </p:cNvCxnSpPr>
          <p:nvPr/>
        </p:nvCxnSpPr>
        <p:spPr bwMode="auto">
          <a:xfrm>
            <a:off x="2514600" y="2057400"/>
            <a:ext cx="2362200" cy="0"/>
          </a:xfrm>
          <a:prstGeom prst="straightConnector1">
            <a:avLst/>
          </a:prstGeom>
          <a:noFill/>
          <a:ln w="57150" algn="ctr">
            <a:solidFill>
              <a:schemeClr val="tx1"/>
            </a:solidFill>
            <a:round/>
            <a:headEnd/>
            <a:tailEnd type="arrow" w="med" len="med"/>
          </a:ln>
        </p:spPr>
      </p:cxnSp>
      <p:sp>
        <p:nvSpPr>
          <p:cNvPr id="8217"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cxnSp>
        <p:nvCxnSpPr>
          <p:cNvPr id="8218" name="29 Conector recto de flecha"/>
          <p:cNvCxnSpPr>
            <a:cxnSpLocks noChangeShapeType="1"/>
          </p:cNvCxnSpPr>
          <p:nvPr/>
        </p:nvCxnSpPr>
        <p:spPr bwMode="auto">
          <a:xfrm>
            <a:off x="6781800" y="2057400"/>
            <a:ext cx="1905000" cy="0"/>
          </a:xfrm>
          <a:prstGeom prst="straightConnector1">
            <a:avLst/>
          </a:prstGeom>
          <a:noFill/>
          <a:ln w="57150" algn="ctr">
            <a:solidFill>
              <a:schemeClr val="tx1"/>
            </a:solidFill>
            <a:round/>
            <a:headEnd/>
            <a:tailEnd type="arrow" w="med" len="med"/>
          </a:ln>
        </p:spPr>
      </p:cxnSp>
      <p:sp>
        <p:nvSpPr>
          <p:cNvPr id="8219"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7197" name="51 CuadroTexto"/>
          <p:cNvSpPr txBox="1">
            <a:spLocks noChangeArrowheads="1"/>
          </p:cNvSpPr>
          <p:nvPr/>
        </p:nvSpPr>
        <p:spPr bwMode="auto">
          <a:xfrm>
            <a:off x="2895600" y="2057400"/>
            <a:ext cx="1905000" cy="646113"/>
          </a:xfrm>
          <a:prstGeom prst="rect">
            <a:avLst/>
          </a:prstGeom>
          <a:noFill/>
          <a:ln w="9525">
            <a:noFill/>
            <a:miter lim="800000"/>
            <a:headEnd/>
            <a:tailEnd/>
          </a:ln>
        </p:spPr>
        <p:txBody>
          <a:bodyPr>
            <a:spAutoFit/>
          </a:bodyPr>
          <a:lstStyle/>
          <a:p>
            <a:pPr marL="457200" indent="-457200">
              <a:defRPr/>
            </a:pPr>
            <a:r>
              <a:rPr lang="es-ES_tradnl" sz="1600" dirty="0">
                <a:solidFill>
                  <a:srgbClr val="FFFF00"/>
                </a:solidFill>
              </a:rPr>
              <a:t> </a:t>
            </a:r>
            <a:r>
              <a:rPr lang="es-ES_tradnl" sz="1800" dirty="0"/>
              <a:t>IVA: </a:t>
            </a:r>
            <a:r>
              <a:rPr lang="es-ES_tradnl" sz="1800" dirty="0" smtClean="0">
                <a:solidFill>
                  <a:srgbClr val="FFFF99"/>
                </a:solidFill>
                <a:effectLst>
                  <a:outerShdw blurRad="38100" dist="38100" dir="2700000" algn="tl">
                    <a:srgbClr val="000000">
                      <a:alpha val="43137"/>
                    </a:srgbClr>
                  </a:outerShdw>
                </a:effectLst>
              </a:rPr>
              <a:t>Sí?</a:t>
            </a:r>
            <a:endParaRPr lang="es-ES_tradnl" sz="1800" dirty="0">
              <a:solidFill>
                <a:srgbClr val="FFFF99"/>
              </a:solidFill>
              <a:effectLst>
                <a:outerShdw blurRad="38100" dist="38100" dir="2700000" algn="tl">
                  <a:srgbClr val="000000">
                    <a:alpha val="43137"/>
                  </a:srgbClr>
                </a:outerShdw>
              </a:effectLst>
            </a:endParaRPr>
          </a:p>
          <a:p>
            <a:pPr marL="457200" indent="-457200">
              <a:defRPr/>
            </a:pPr>
            <a:r>
              <a:rPr lang="es-ES_tradnl" sz="1800" dirty="0"/>
              <a:t>Factura: </a:t>
            </a:r>
            <a:r>
              <a:rPr lang="es-ES_tradnl" sz="1800" dirty="0" smtClean="0">
                <a:solidFill>
                  <a:srgbClr val="FFFF99"/>
                </a:solidFill>
                <a:effectLst>
                  <a:outerShdw blurRad="38100" dist="38100" dir="2700000" algn="tl">
                    <a:srgbClr val="000000">
                      <a:alpha val="43137"/>
                    </a:srgbClr>
                  </a:outerShdw>
                </a:effectLst>
              </a:rPr>
              <a:t>Sí?</a:t>
            </a:r>
            <a:endParaRPr lang="es-ES_tradnl" sz="1800" dirty="0">
              <a:solidFill>
                <a:srgbClr val="FFFF99"/>
              </a:solidFill>
              <a:effectLst>
                <a:outerShdw blurRad="38100" dist="38100" dir="2700000" algn="tl">
                  <a:srgbClr val="000000">
                    <a:alpha val="43137"/>
                  </a:srgbClr>
                </a:outerShdw>
              </a:effectLst>
            </a:endParaRPr>
          </a:p>
        </p:txBody>
      </p:sp>
      <p:cxnSp>
        <p:nvCxnSpPr>
          <p:cNvPr id="8221" name="29 Conector recto de flecha"/>
          <p:cNvCxnSpPr>
            <a:cxnSpLocks noChangeShapeType="1"/>
          </p:cNvCxnSpPr>
          <p:nvPr/>
        </p:nvCxnSpPr>
        <p:spPr bwMode="auto">
          <a:xfrm flipV="1">
            <a:off x="1600200" y="2895600"/>
            <a:ext cx="0" cy="914400"/>
          </a:xfrm>
          <a:prstGeom prst="straightConnector1">
            <a:avLst/>
          </a:prstGeom>
          <a:noFill/>
          <a:ln w="38100" algn="ctr">
            <a:solidFill>
              <a:schemeClr val="tx1"/>
            </a:solidFill>
            <a:prstDash val="sysDash"/>
            <a:round/>
            <a:headEnd/>
            <a:tailEnd type="arrow" w="med" len="med"/>
          </a:ln>
        </p:spPr>
      </p:cxnSp>
      <p:sp>
        <p:nvSpPr>
          <p:cNvPr id="22" name="21 Elipse"/>
          <p:cNvSpPr/>
          <p:nvPr/>
        </p:nvSpPr>
        <p:spPr bwMode="auto">
          <a:xfrm>
            <a:off x="228600" y="3810000"/>
            <a:ext cx="3200400" cy="2206625"/>
          </a:xfrm>
          <a:prstGeom prst="ellipse">
            <a:avLst/>
          </a:prstGeom>
          <a:solidFill>
            <a:schemeClr val="accent1">
              <a:lumMod val="75000"/>
            </a:schemeClr>
          </a:solidFill>
          <a:ln w="38100" cap="flat" cmpd="sng" algn="ctr">
            <a:solidFill>
              <a:schemeClr val="tx1"/>
            </a:solidFill>
            <a:prstDash val="solid"/>
            <a:round/>
            <a:headEnd type="none" w="med" len="med"/>
            <a:tailEnd type="none" w="med" len="med"/>
          </a:ln>
          <a:effectLst/>
        </p:spPr>
        <p:txBody>
          <a:bodyPr>
            <a:spAutoFit/>
          </a:bodyPr>
          <a:lstStyle/>
          <a:p>
            <a:pPr marL="457200" indent="-457200">
              <a:buFont typeface="+mj-lt"/>
              <a:buAutoNum type="arabicPeriod"/>
              <a:defRPr/>
            </a:pPr>
            <a:endParaRPr lang="es-ES_tradnl" sz="1600" dirty="0">
              <a:solidFill>
                <a:srgbClr val="FFFF00"/>
              </a:solidFill>
            </a:endParaRPr>
          </a:p>
          <a:p>
            <a:pPr marL="457200" indent="-457200">
              <a:buFont typeface="+mj-lt"/>
              <a:buAutoNum type="arabicPeriod" startAt="2"/>
              <a:defRPr/>
            </a:pPr>
            <a:r>
              <a:rPr lang="es-ES_tradnl" sz="1600" dirty="0">
                <a:solidFill>
                  <a:srgbClr val="FFFF00"/>
                </a:solidFill>
              </a:rPr>
              <a:t>Rendimientos de Actividades Económicas</a:t>
            </a:r>
          </a:p>
          <a:p>
            <a:pPr marL="457200" indent="-457200">
              <a:buFont typeface="+mj-lt"/>
              <a:buAutoNum type="arabicPeriod" startAt="2"/>
              <a:defRPr/>
            </a:pPr>
            <a:endParaRPr lang="es-ES_tradnl" sz="1600" dirty="0">
              <a:solidFill>
                <a:srgbClr val="FFFF00"/>
              </a:solidFill>
            </a:endParaRPr>
          </a:p>
        </p:txBody>
      </p:sp>
      <p:sp>
        <p:nvSpPr>
          <p:cNvPr id="26" name="25 Elipse"/>
          <p:cNvSpPr/>
          <p:nvPr/>
        </p:nvSpPr>
        <p:spPr bwMode="auto">
          <a:xfrm>
            <a:off x="4267200" y="3435251"/>
            <a:ext cx="5486400" cy="2813149"/>
          </a:xfrm>
          <a:prstGeom prst="ellipse">
            <a:avLst/>
          </a:prstGeom>
          <a:solidFill>
            <a:schemeClr val="accent1">
              <a:lumMod val="75000"/>
            </a:schemeClr>
          </a:solidFill>
          <a:ln w="38100" cap="flat" cmpd="sng" algn="ctr">
            <a:solidFill>
              <a:schemeClr val="tx1"/>
            </a:solidFill>
            <a:prstDash val="solid"/>
            <a:round/>
            <a:headEnd type="none" w="med" len="med"/>
            <a:tailEnd type="none" w="med" len="med"/>
          </a:ln>
          <a:effectLst/>
        </p:spPr>
        <p:txBody>
          <a:bodyPr wrap="square">
            <a:spAutoFit/>
          </a:bodyPr>
          <a:lstStyle/>
          <a:p>
            <a:pPr marL="457200" indent="-457200">
              <a:buFont typeface="+mj-lt"/>
              <a:buAutoNum type="arabicPeriod"/>
              <a:defRPr/>
            </a:pPr>
            <a:r>
              <a:rPr lang="es-ES_tradnl" sz="1600" dirty="0">
                <a:solidFill>
                  <a:srgbClr val="FFFF00"/>
                </a:solidFill>
              </a:rPr>
              <a:t>¿Gasto deducible ?: </a:t>
            </a:r>
            <a:r>
              <a:rPr lang="es-ES_tradnl" sz="1600" dirty="0">
                <a:solidFill>
                  <a:srgbClr val="FFFF99"/>
                </a:solidFill>
              </a:rPr>
              <a:t>Sí </a:t>
            </a:r>
            <a:r>
              <a:rPr lang="es-ES_tradnl" sz="1600" b="0" dirty="0"/>
              <a:t>(</a:t>
            </a:r>
            <a:r>
              <a:rPr lang="es-ES_tradnl" sz="1600" u="sng" dirty="0">
                <a:effectLst>
                  <a:outerShdw blurRad="38100" dist="38100" dir="2700000" algn="tl">
                    <a:srgbClr val="000000">
                      <a:alpha val="43137"/>
                    </a:srgbClr>
                  </a:outerShdw>
                </a:effectLst>
              </a:rPr>
              <a:t>salvo</a:t>
            </a:r>
            <a:r>
              <a:rPr lang="es-ES_tradnl" sz="1600" b="0" dirty="0"/>
              <a:t> régimen de  atribución de </a:t>
            </a:r>
            <a:r>
              <a:rPr lang="es-ES_tradnl" sz="1600" b="0" dirty="0" smtClean="0"/>
              <a:t>rentas)</a:t>
            </a:r>
            <a:endParaRPr lang="es-ES_tradnl" sz="1600" b="0" dirty="0"/>
          </a:p>
          <a:p>
            <a:pPr marL="457200" indent="-457200">
              <a:buFont typeface="+mj-lt"/>
              <a:buAutoNum type="arabicPeriod"/>
              <a:defRPr/>
            </a:pPr>
            <a:endParaRPr lang="es-ES_tradnl" sz="1600" dirty="0"/>
          </a:p>
          <a:p>
            <a:pPr marL="457200" indent="-457200">
              <a:buFont typeface="+mj-lt"/>
              <a:buAutoNum type="arabicPeriod"/>
              <a:defRPr/>
            </a:pPr>
            <a:r>
              <a:rPr lang="es-ES_tradnl" sz="1600" dirty="0">
                <a:solidFill>
                  <a:srgbClr val="FFFF00"/>
                </a:solidFill>
              </a:rPr>
              <a:t>¿Retención a socios, </a:t>
            </a:r>
            <a:r>
              <a:rPr lang="es-ES_tradnl" sz="1600" dirty="0" smtClean="0">
                <a:solidFill>
                  <a:srgbClr val="FFFF00"/>
                </a:solidFill>
              </a:rPr>
              <a:t>qué %?: </a:t>
            </a:r>
            <a:r>
              <a:rPr lang="es-ES_tradnl" sz="1600" u="sng" dirty="0">
                <a:solidFill>
                  <a:srgbClr val="FFFF99"/>
                </a:solidFill>
                <a:effectLst>
                  <a:outerShdw blurRad="38100" dist="38100" dir="2700000" algn="tl">
                    <a:srgbClr val="000000">
                      <a:alpha val="43137"/>
                    </a:srgbClr>
                  </a:outerShdw>
                </a:effectLst>
              </a:rPr>
              <a:t>Profesionales</a:t>
            </a:r>
            <a:r>
              <a:rPr lang="es-ES_tradnl" sz="1600" dirty="0">
                <a:solidFill>
                  <a:srgbClr val="FFFF00"/>
                </a:solidFill>
              </a:rPr>
              <a:t>                   </a:t>
            </a:r>
            <a:r>
              <a:rPr lang="es-ES_tradnl" sz="1600" dirty="0"/>
              <a:t>- </a:t>
            </a:r>
            <a:r>
              <a:rPr lang="es-ES_tradnl" sz="1600" dirty="0" smtClean="0">
                <a:effectLst>
                  <a:outerShdw blurRad="38100" dist="38100" dir="2700000" algn="tl">
                    <a:srgbClr val="000000">
                      <a:alpha val="43137"/>
                    </a:srgbClr>
                  </a:outerShdw>
                </a:effectLst>
              </a:rPr>
              <a:t> 15% </a:t>
            </a:r>
            <a:r>
              <a:rPr lang="es-ES_tradnl" sz="1400" dirty="0" smtClean="0">
                <a:effectLst>
                  <a:outerShdw blurRad="38100" dist="38100" dir="2700000" algn="tl">
                    <a:srgbClr val="000000">
                      <a:alpha val="43137"/>
                    </a:srgbClr>
                  </a:outerShdw>
                </a:effectLst>
              </a:rPr>
              <a:t>(desde 2016)</a:t>
            </a:r>
          </a:p>
          <a:p>
            <a:pPr marL="457200" indent="-457200">
              <a:defRPr/>
            </a:pPr>
            <a:r>
              <a:rPr lang="es-ES_tradnl" sz="1100" dirty="0" smtClean="0"/>
              <a:t>              </a:t>
            </a:r>
            <a:endParaRPr lang="es-ES_tradnl" sz="1200" dirty="0">
              <a:effectLst>
                <a:outerShdw blurRad="38100" dist="38100" dir="2700000" algn="tl">
                  <a:srgbClr val="000000">
                    <a:alpha val="43137"/>
                  </a:srgbClr>
                </a:outerShdw>
              </a:effectLst>
            </a:endParaRPr>
          </a:p>
        </p:txBody>
      </p:sp>
      <p:cxnSp>
        <p:nvCxnSpPr>
          <p:cNvPr id="8224" name="29 Conector recto de flecha"/>
          <p:cNvCxnSpPr>
            <a:cxnSpLocks noChangeShapeType="1"/>
          </p:cNvCxnSpPr>
          <p:nvPr/>
        </p:nvCxnSpPr>
        <p:spPr bwMode="auto">
          <a:xfrm flipV="1">
            <a:off x="5791200" y="2667000"/>
            <a:ext cx="0" cy="914400"/>
          </a:xfrm>
          <a:prstGeom prst="straightConnector1">
            <a:avLst/>
          </a:prstGeom>
          <a:noFill/>
          <a:ln w="38100" algn="ctr">
            <a:solidFill>
              <a:schemeClr val="tx1"/>
            </a:solidFill>
            <a:prstDash val="sysDash"/>
            <a:round/>
            <a:headEnd/>
            <a:tailEnd type="arrow" w="med" len="med"/>
          </a:ln>
        </p:spPr>
      </p:cxnSp>
      <p:sp>
        <p:nvSpPr>
          <p:cNvPr id="7202" name="51 CuadroTexto"/>
          <p:cNvSpPr txBox="1">
            <a:spLocks noChangeArrowheads="1"/>
          </p:cNvSpPr>
          <p:nvPr/>
        </p:nvSpPr>
        <p:spPr bwMode="auto">
          <a:xfrm>
            <a:off x="6858000" y="2057400"/>
            <a:ext cx="1981200" cy="646113"/>
          </a:xfrm>
          <a:prstGeom prst="rect">
            <a:avLst/>
          </a:prstGeom>
          <a:noFill/>
          <a:ln w="9525">
            <a:noFill/>
            <a:miter lim="800000"/>
            <a:headEnd/>
            <a:tailEnd/>
          </a:ln>
        </p:spPr>
        <p:txBody>
          <a:bodyPr>
            <a:spAutoFit/>
          </a:bodyPr>
          <a:lstStyle/>
          <a:p>
            <a:pPr marL="457200" indent="-457200">
              <a:defRPr/>
            </a:pPr>
            <a:r>
              <a:rPr lang="es-ES_tradnl" sz="1800" dirty="0">
                <a:solidFill>
                  <a:srgbClr val="FFFF00"/>
                </a:solidFill>
              </a:rPr>
              <a:t> </a:t>
            </a:r>
            <a:r>
              <a:rPr lang="es-ES_tradnl" sz="1800" dirty="0"/>
              <a:t>IVA: </a:t>
            </a:r>
            <a:r>
              <a:rPr lang="es-ES_tradnl" sz="1800" dirty="0">
                <a:solidFill>
                  <a:srgbClr val="FFFF99"/>
                </a:solidFill>
                <a:effectLst>
                  <a:outerShdw blurRad="38100" dist="38100" dir="2700000" algn="tl">
                    <a:srgbClr val="000000">
                      <a:alpha val="43137"/>
                    </a:srgbClr>
                  </a:outerShdw>
                </a:effectLst>
              </a:rPr>
              <a:t>Sí</a:t>
            </a:r>
          </a:p>
          <a:p>
            <a:pPr marL="457200" indent="-457200">
              <a:defRPr/>
            </a:pPr>
            <a:r>
              <a:rPr lang="es-ES_tradnl" sz="1800" dirty="0"/>
              <a:t>Factura: </a:t>
            </a:r>
            <a:r>
              <a:rPr lang="es-ES_tradnl" sz="1800" dirty="0">
                <a:solidFill>
                  <a:srgbClr val="FFFF99"/>
                </a:solidFill>
                <a:effectLst>
                  <a:outerShdw blurRad="38100" dist="38100" dir="2700000" algn="tl">
                    <a:srgbClr val="000000">
                      <a:alpha val="43137"/>
                    </a:srgbClr>
                  </a:outerShdw>
                </a:effectLst>
              </a:rPr>
              <a:t>Sí</a:t>
            </a:r>
          </a:p>
        </p:txBody>
      </p:sp>
      <p:sp>
        <p:nvSpPr>
          <p:cNvPr id="8226" name="20 Flecha derecha"/>
          <p:cNvSpPr>
            <a:spLocks noChangeArrowheads="1"/>
          </p:cNvSpPr>
          <p:nvPr/>
        </p:nvSpPr>
        <p:spPr bwMode="auto">
          <a:xfrm>
            <a:off x="3429000" y="4572000"/>
            <a:ext cx="838200" cy="795338"/>
          </a:xfrm>
          <a:prstGeom prst="rightArrow">
            <a:avLst>
              <a:gd name="adj1" fmla="val 50000"/>
              <a:gd name="adj2" fmla="val 49992"/>
            </a:avLst>
          </a:prstGeom>
          <a:solidFill>
            <a:srgbClr val="FF0000"/>
          </a:solidFill>
          <a:ln w="9525" algn="ctr">
            <a:noFill/>
            <a:round/>
            <a:headEnd/>
            <a:tailEnd/>
          </a:ln>
        </p:spPr>
        <p:txBody>
          <a:bodyPr>
            <a:spAutoFit/>
          </a:bodyPr>
          <a:lstStyle/>
          <a:p>
            <a:endParaRPr lang="es-ES_tradnl"/>
          </a:p>
        </p:txBody>
      </p:sp>
      <p:sp>
        <p:nvSpPr>
          <p:cNvPr id="8227"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ESQUEMA- </a:t>
            </a:r>
            <a:r>
              <a:rPr lang="es-ES_tradnl" sz="2800" dirty="0">
                <a:solidFill>
                  <a:srgbClr val="FFFF66"/>
                </a:solidFill>
                <a:latin typeface="Arial" pitchFamily="34" charset="0"/>
              </a:rPr>
              <a:t>[</a:t>
            </a:r>
            <a:r>
              <a:rPr lang="es-ES_tradnl" sz="2800" dirty="0" smtClean="0">
                <a:solidFill>
                  <a:srgbClr val="FFFF66"/>
                </a:solidFill>
                <a:latin typeface="Arial" pitchFamily="34" charset="0"/>
              </a:rPr>
              <a:t>SOCIOS/Profesionales-SOCIEDAD</a:t>
            </a:r>
            <a:r>
              <a:rPr lang="es-ES_tradnl" sz="2800" dirty="0">
                <a:solidFill>
                  <a:srgbClr val="FFFF66"/>
                </a:solidFill>
                <a:latin typeface="Arial" pitchFamily="34" charset="0"/>
              </a:rPr>
              <a:t>] </a:t>
            </a:r>
            <a:endParaRPr lang="es-ES" sz="2800" dirty="0">
              <a:solidFill>
                <a:srgbClr val="FFFF66"/>
              </a:solidFill>
              <a:latin typeface="Arial" pitchFamily="34" charset="0"/>
            </a:endParaRPr>
          </a:p>
        </p:txBody>
      </p:sp>
      <p:sp>
        <p:nvSpPr>
          <p:cNvPr id="21" name="20 Rectángulo"/>
          <p:cNvSpPr/>
          <p:nvPr/>
        </p:nvSpPr>
        <p:spPr>
          <a:xfrm>
            <a:off x="2590800" y="2662238"/>
            <a:ext cx="2247900" cy="461962"/>
          </a:xfrm>
          <a:prstGeom prst="rect">
            <a:avLst/>
          </a:prstGeom>
        </p:spPr>
        <p:txBody>
          <a:bodyPr>
            <a:spAutoFit/>
          </a:bodyPr>
          <a:lstStyle/>
          <a:p>
            <a:pPr>
              <a:defRPr/>
            </a:pPr>
            <a:r>
              <a:rPr lang="es-ES_tradnl" sz="1200" b="0" dirty="0"/>
              <a:t>(</a:t>
            </a:r>
            <a:r>
              <a:rPr lang="es-ES_tradnl" sz="1200" u="sng" dirty="0">
                <a:effectLst>
                  <a:outerShdw blurRad="38100" dist="38100" dir="2700000" algn="tl">
                    <a:srgbClr val="000000">
                      <a:alpha val="43137"/>
                    </a:srgbClr>
                  </a:outerShdw>
                </a:effectLst>
              </a:rPr>
              <a:t>salvo</a:t>
            </a:r>
            <a:r>
              <a:rPr lang="es-ES_tradnl" sz="1200" b="0" dirty="0"/>
              <a:t> régimen de  </a:t>
            </a:r>
          </a:p>
          <a:p>
            <a:pPr>
              <a:defRPr/>
            </a:pPr>
            <a:r>
              <a:rPr lang="es-ES_tradnl" sz="1200" b="0" dirty="0"/>
              <a:t>atribución de </a:t>
            </a:r>
            <a:r>
              <a:rPr lang="es-ES_tradnl" sz="1200" b="0" dirty="0" smtClean="0"/>
              <a:t>rentas)</a:t>
            </a:r>
            <a:endParaRPr lang="es-ES_tradnl" sz="1200" dirty="0"/>
          </a:p>
        </p:txBody>
      </p:sp>
    </p:spTree>
    <p:extLst>
      <p:ext uri="{BB962C8B-B14F-4D97-AF65-F5344CB8AC3E}">
        <p14:creationId xmlns="" xmlns:p14="http://schemas.microsoft.com/office/powerpoint/2010/main" val="4145332843"/>
      </p:ext>
    </p:extLst>
  </p:cSld>
  <p:clrMapOvr>
    <a:masterClrMapping/>
  </p:clrMapOvr>
  <p:transition advClick="0" advTm="0"/>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670800" y="6457950"/>
            <a:ext cx="2311400" cy="476250"/>
          </a:xfrm>
        </p:spPr>
        <p:txBody>
          <a:bodyPr/>
          <a:lstStyle/>
          <a:p>
            <a:pPr>
              <a:defRPr/>
            </a:pPr>
            <a:fld id="{0B85FB5A-2798-4A65-A506-CBF465396D68}" type="slidenum">
              <a:rPr lang="es-ES"/>
              <a:pPr>
                <a:defRPr/>
              </a:pPr>
              <a:t>499</a:t>
            </a:fld>
            <a:endParaRPr lang="es-ES" dirty="0"/>
          </a:p>
        </p:txBody>
      </p:sp>
      <p:graphicFrame>
        <p:nvGraphicFramePr>
          <p:cNvPr id="5" name="4 Tabla"/>
          <p:cNvGraphicFramePr>
            <a:graphicFrameLocks noGrp="1"/>
          </p:cNvGraphicFramePr>
          <p:nvPr/>
        </p:nvGraphicFramePr>
        <p:xfrm>
          <a:off x="76200" y="1066800"/>
          <a:ext cx="9601200" cy="5586013"/>
        </p:xfrm>
        <a:graphic>
          <a:graphicData uri="http://schemas.openxmlformats.org/drawingml/2006/table">
            <a:tbl>
              <a:tblPr firstRow="1" bandRow="1">
                <a:tableStyleId>{5C22544A-7EE6-4342-B048-85BDC9FD1C3A}</a:tableStyleId>
              </a:tblPr>
              <a:tblGrid>
                <a:gridCol w="2864874">
                  <a:extLst>
                    <a:ext uri="{9D8B030D-6E8A-4147-A177-3AD203B41FA5}">
                      <a16:colId xmlns="" xmlns:a16="http://schemas.microsoft.com/office/drawing/2014/main" val="20000"/>
                    </a:ext>
                  </a:extLst>
                </a:gridCol>
                <a:gridCol w="2240526">
                  <a:extLst>
                    <a:ext uri="{9D8B030D-6E8A-4147-A177-3AD203B41FA5}">
                      <a16:colId xmlns="" xmlns:a16="http://schemas.microsoft.com/office/drawing/2014/main" val="20001"/>
                    </a:ext>
                  </a:extLst>
                </a:gridCol>
                <a:gridCol w="2133600">
                  <a:extLst>
                    <a:ext uri="{9D8B030D-6E8A-4147-A177-3AD203B41FA5}">
                      <a16:colId xmlns="" xmlns:a16="http://schemas.microsoft.com/office/drawing/2014/main" val="20002"/>
                    </a:ext>
                  </a:extLst>
                </a:gridCol>
                <a:gridCol w="2362200">
                  <a:extLst>
                    <a:ext uri="{9D8B030D-6E8A-4147-A177-3AD203B41FA5}">
                      <a16:colId xmlns="" xmlns:a16="http://schemas.microsoft.com/office/drawing/2014/main" val="20003"/>
                    </a:ext>
                  </a:extLst>
                </a:gridCol>
              </a:tblGrid>
              <a:tr h="1011459">
                <a:tc>
                  <a:txBody>
                    <a:bodyPr/>
                    <a:lstStyle/>
                    <a:p>
                      <a:r>
                        <a:rPr lang="es-ES_tradnl" sz="2000" dirty="0" smtClean="0"/>
                        <a:t>SITUACIONES</a:t>
                      </a:r>
                    </a:p>
                    <a:p>
                      <a:r>
                        <a:rPr lang="es-ES_tradnl" sz="2000" dirty="0" smtClean="0"/>
                        <a:t>POSIBLES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algn="ctr"/>
                      <a:r>
                        <a:rPr lang="es-ES" sz="2000" b="1" kern="1200" dirty="0" smtClean="0">
                          <a:solidFill>
                            <a:schemeClr val="tx1"/>
                          </a:solidFill>
                          <a:latin typeface="+mn-lt"/>
                          <a:ea typeface="+mn-ea"/>
                          <a:cs typeface="+mn-cs"/>
                        </a:rPr>
                        <a:t>SOCIEDAD- </a:t>
                      </a:r>
                      <a:r>
                        <a:rPr lang="es-ES_tradnl" sz="2000" dirty="0" smtClean="0"/>
                        <a:t>IS</a:t>
                      </a:r>
                    </a:p>
                    <a:p>
                      <a:pPr algn="ctr"/>
                      <a:r>
                        <a:rPr lang="es-ES" sz="2000" b="1" kern="1200" dirty="0" smtClean="0">
                          <a:solidFill>
                            <a:schemeClr val="tx1"/>
                          </a:solidFill>
                          <a:latin typeface="+mn-lt"/>
                          <a:ea typeface="+mn-ea"/>
                          <a:cs typeface="+mn-cs"/>
                        </a:rPr>
                        <a:t>¿GASTO DEDUCIBLE ?</a:t>
                      </a:r>
                      <a:endParaRPr lang="es-ES_tradnl" sz="2000"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 sz="2000" b="1" kern="1200" dirty="0" smtClean="0">
                          <a:solidFill>
                            <a:schemeClr val="tx1"/>
                          </a:solidFill>
                          <a:latin typeface="+mn-lt"/>
                          <a:ea typeface="+mn-ea"/>
                          <a:cs typeface="+mn-cs"/>
                        </a:rPr>
                        <a:t>TRABAJADOR-</a:t>
                      </a:r>
                      <a:r>
                        <a:rPr lang="es-ES_tradnl" sz="2000" dirty="0" smtClean="0"/>
                        <a:t>IRPF </a:t>
                      </a:r>
                      <a:r>
                        <a:rPr lang="es-ES" sz="2000" b="1" kern="1200" dirty="0" smtClean="0">
                          <a:solidFill>
                            <a:schemeClr val="tx1"/>
                          </a:solidFill>
                          <a:latin typeface="+mn-lt"/>
                          <a:ea typeface="+mn-ea"/>
                          <a:cs typeface="+mn-cs"/>
                        </a:rPr>
                        <a:t>RENDIMIENTO</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2000" dirty="0" smtClean="0"/>
                        <a:t>RETENCIONES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93541">
                <a:tc>
                  <a:txBody>
                    <a:bodyPr/>
                    <a:lstStyle/>
                    <a:p>
                      <a:pPr marL="342900" indent="-342900">
                        <a:buFont typeface="+mj-lt"/>
                        <a:buAutoNum type="arabicPeriod"/>
                      </a:pPr>
                      <a:r>
                        <a:rPr lang="es-ES" sz="1800" b="1" u="none" kern="1200" dirty="0" smtClean="0">
                          <a:solidFill>
                            <a:srgbClr val="FFFF00"/>
                          </a:solidFill>
                          <a:latin typeface="+mn-lt"/>
                          <a:ea typeface="+mn-ea"/>
                          <a:cs typeface="+mn-cs"/>
                        </a:rPr>
                        <a:t>TRABAJADORES POR CUENTA AJENA DE LA SOCIEDAD</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Ø"/>
                      </a:pPr>
                      <a:r>
                        <a:rPr lang="es-ES" sz="1600" b="1" kern="1200" dirty="0" smtClean="0">
                          <a:solidFill>
                            <a:srgbClr val="FF0000"/>
                          </a:solidFill>
                          <a:latin typeface="+mn-lt"/>
                          <a:ea typeface="+mn-ea"/>
                          <a:cs typeface="+mn-cs"/>
                        </a:rPr>
                        <a:t>SÍ</a:t>
                      </a:r>
                      <a:r>
                        <a:rPr lang="es-ES" sz="1600" b="1" kern="1200" dirty="0" smtClean="0">
                          <a:solidFill>
                            <a:srgbClr val="000066"/>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600" b="1" kern="1200" dirty="0" smtClean="0">
                          <a:solidFill>
                            <a:srgbClr val="0000FF"/>
                          </a:solidFill>
                          <a:latin typeface="+mn-lt"/>
                          <a:ea typeface="+mn-ea"/>
                          <a:cs typeface="+mn-cs"/>
                        </a:rPr>
                        <a:t>R. TRABAJO</a:t>
                      </a:r>
                      <a:endParaRPr lang="es-ES_tradnl" sz="1600" b="1" u="none"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600" b="1" kern="1200" dirty="0" smtClean="0">
                          <a:solidFill>
                            <a:srgbClr val="000066"/>
                          </a:solidFill>
                          <a:latin typeface="+mn-lt"/>
                          <a:ea typeface="+mn-ea"/>
                          <a:cs typeface="+mn-cs"/>
                        </a:rPr>
                        <a:t>El </a:t>
                      </a:r>
                      <a:r>
                        <a:rPr lang="es-ES" sz="1600" b="1" kern="1200" dirty="0" smtClean="0">
                          <a:solidFill>
                            <a:srgbClr val="FF0000"/>
                          </a:solidFill>
                          <a:latin typeface="+mn-lt"/>
                          <a:ea typeface="+mn-ea"/>
                          <a:cs typeface="+mn-cs"/>
                        </a:rPr>
                        <a:t>%</a:t>
                      </a:r>
                      <a:r>
                        <a:rPr lang="es-ES" sz="1600" b="1" kern="1200" dirty="0" smtClean="0">
                          <a:solidFill>
                            <a:srgbClr val="000066"/>
                          </a:solidFill>
                          <a:latin typeface="+mn-lt"/>
                          <a:ea typeface="+mn-ea"/>
                          <a:cs typeface="+mn-cs"/>
                        </a:rPr>
                        <a:t> según RIRPF corresponda como trabajador</a:t>
                      </a:r>
                      <a:endParaRPr lang="es-ES_tradnl" sz="16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198341">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 sz="1800" b="1" u="none" kern="1200" dirty="0" smtClean="0">
                          <a:solidFill>
                            <a:srgbClr val="FFFF00"/>
                          </a:solidFill>
                          <a:latin typeface="+mn-lt"/>
                          <a:ea typeface="+mn-ea"/>
                          <a:cs typeface="+mn-cs"/>
                        </a:rPr>
                        <a:t>ADMINISTRADORES ACTUANDO COMO TALES</a:t>
                      </a:r>
                      <a:endParaRPr lang="es-ES_tradnl" sz="1800" u="none" kern="1200" dirty="0" smtClean="0">
                        <a:solidFill>
                          <a:srgbClr val="FFFF00"/>
                        </a:solidFill>
                        <a:latin typeface="+mn-lt"/>
                        <a:ea typeface="+mn-ea"/>
                        <a:cs typeface="+mn-cs"/>
                      </a:endParaRPr>
                    </a:p>
                    <a:p>
                      <a:pPr marL="342900" indent="-342900">
                        <a:buFont typeface="+mj-lt"/>
                        <a:buAutoNum type="arabicPeriod" startAt="2"/>
                      </a:pP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Ø"/>
                      </a:pPr>
                      <a:r>
                        <a:rPr lang="es-ES" sz="1600" b="1" kern="1200" dirty="0" smtClean="0">
                          <a:solidFill>
                            <a:srgbClr val="FF0000"/>
                          </a:solidFill>
                          <a:latin typeface="+mn-lt"/>
                          <a:ea typeface="+mn-ea"/>
                          <a:cs typeface="+mn-cs"/>
                        </a:rPr>
                        <a:t>Sí</a:t>
                      </a:r>
                      <a:r>
                        <a:rPr lang="es-ES" sz="1600" b="1" kern="1200" dirty="0" smtClean="0">
                          <a:solidFill>
                            <a:srgbClr val="000066"/>
                          </a:solidFill>
                          <a:latin typeface="+mn-lt"/>
                          <a:ea typeface="+mn-ea"/>
                          <a:cs typeface="+mn-cs"/>
                        </a:rPr>
                        <a:t>,  si se recoge en </a:t>
                      </a:r>
                      <a:r>
                        <a:rPr lang="es-ES" sz="1600" b="1" u="sng" kern="1200" dirty="0" smtClean="0">
                          <a:solidFill>
                            <a:srgbClr val="FF0000"/>
                          </a:solidFill>
                          <a:latin typeface="+mn-lt"/>
                          <a:ea typeface="+mn-ea"/>
                          <a:cs typeface="+mn-cs"/>
                        </a:rPr>
                        <a:t>estatutos</a:t>
                      </a:r>
                      <a:r>
                        <a:rPr lang="es-ES" sz="1600" b="1" kern="1200" dirty="0" smtClean="0">
                          <a:solidFill>
                            <a:srgbClr val="FF0000"/>
                          </a:solidFill>
                          <a:latin typeface="+mn-lt"/>
                          <a:ea typeface="+mn-ea"/>
                          <a:cs typeface="+mn-cs"/>
                        </a:rPr>
                        <a:t>(*)</a:t>
                      </a:r>
                      <a:r>
                        <a:rPr lang="es-ES" sz="1600" b="1" kern="1200" dirty="0" smtClean="0">
                          <a:solidFill>
                            <a:srgbClr val="000066"/>
                          </a:solidFill>
                          <a:latin typeface="+mn-lt"/>
                          <a:ea typeface="+mn-ea"/>
                          <a:cs typeface="+mn-cs"/>
                        </a:rPr>
                        <a:t> y </a:t>
                      </a:r>
                      <a:r>
                        <a:rPr lang="es-ES" sz="1400" b="1" kern="1200" dirty="0" smtClean="0">
                          <a:solidFill>
                            <a:srgbClr val="000066"/>
                          </a:solidFill>
                          <a:latin typeface="+mn-lt"/>
                          <a:ea typeface="+mn-ea"/>
                          <a:cs typeface="+mn-cs"/>
                        </a:rPr>
                        <a:t>cumple requisitos Ley Sociedades de capital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600" b="1" kern="1200" dirty="0" smtClean="0">
                          <a:solidFill>
                            <a:srgbClr val="0000FF"/>
                          </a:solidFill>
                          <a:latin typeface="+mn-lt"/>
                          <a:ea typeface="+mn-ea"/>
                          <a:cs typeface="+mn-cs"/>
                        </a:rPr>
                        <a:t>R. TRABAJO</a:t>
                      </a:r>
                      <a:endParaRPr lang="es-ES_tradnl" sz="1600" b="1" u="none"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FF0000"/>
                          </a:solidFill>
                          <a:latin typeface="+mn-lt"/>
                          <a:ea typeface="+mn-ea"/>
                          <a:cs typeface="+mn-cs"/>
                        </a:rPr>
                        <a:t>35%: desde 2016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300" b="1" dirty="0" smtClean="0">
                          <a:solidFill>
                            <a:srgbClr val="000066"/>
                          </a:solidFill>
                        </a:rPr>
                        <a:t>19% INCN </a:t>
                      </a:r>
                      <a:r>
                        <a:rPr lang="es-ES_tradnl" sz="1300" b="1" dirty="0" err="1" smtClean="0">
                          <a:solidFill>
                            <a:srgbClr val="000066"/>
                          </a:solidFill>
                        </a:rPr>
                        <a:t>e.a.</a:t>
                      </a:r>
                      <a:r>
                        <a:rPr lang="es-ES_tradnl" sz="1300" b="1" dirty="0" smtClean="0">
                          <a:solidFill>
                            <a:srgbClr val="000066"/>
                          </a:solidFill>
                        </a:rPr>
                        <a:t> &lt; 100.000 €</a:t>
                      </a:r>
                      <a:endParaRPr lang="es-ES_tradnl" sz="105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969741">
                <a:tc>
                  <a:txBody>
                    <a:bodyPr/>
                    <a:lstStyle/>
                    <a:p>
                      <a:pPr marL="342900" indent="-342900">
                        <a:buFont typeface="+mj-lt"/>
                        <a:buAutoNum type="arabicPeriod" startAt="3"/>
                      </a:pPr>
                      <a:r>
                        <a:rPr lang="es-ES_tradnl" b="1" u="none" dirty="0" smtClean="0">
                          <a:solidFill>
                            <a:srgbClr val="FFFF00"/>
                          </a:solidFill>
                        </a:rPr>
                        <a:t>Socio </a:t>
                      </a:r>
                      <a:r>
                        <a:rPr lang="es-ES_tradnl" b="1" u="sng" dirty="0" smtClean="0">
                          <a:solidFill>
                            <a:srgbClr val="FFFF00"/>
                          </a:solidFill>
                        </a:rPr>
                        <a:t>Profesional</a:t>
                      </a:r>
                      <a:r>
                        <a:rPr lang="es-ES_tradnl" b="1" u="none" dirty="0" smtClean="0">
                          <a:solidFill>
                            <a:srgbClr val="FFFF00"/>
                          </a:solidFill>
                        </a:rPr>
                        <a:t>*: Rendimientos Actividad Económica</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FF0000"/>
                          </a:solidFill>
                          <a:latin typeface="+mn-lt"/>
                          <a:ea typeface="+mn-ea"/>
                          <a:cs typeface="+mn-cs"/>
                        </a:rPr>
                        <a:t>SÍ</a:t>
                      </a:r>
                      <a:r>
                        <a:rPr lang="es-ES" sz="1600" b="1" kern="1200" dirty="0" smtClean="0">
                          <a:solidFill>
                            <a:srgbClr val="000066"/>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_tradnl" sz="1600" b="1" u="none" dirty="0" smtClean="0">
                          <a:solidFill>
                            <a:srgbClr val="0000FF"/>
                          </a:solidFill>
                        </a:rPr>
                        <a:t>R. Actividad</a:t>
                      </a:r>
                      <a:r>
                        <a:rPr lang="es-ES_tradnl" sz="1600" b="1" u="none" baseline="0" dirty="0" smtClean="0">
                          <a:solidFill>
                            <a:srgbClr val="0000FF"/>
                          </a:solidFill>
                        </a:rPr>
                        <a:t> Económica</a:t>
                      </a:r>
                      <a:endParaRPr lang="es-ES_tradnl" sz="1600" b="1" u="none"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FF0000"/>
                          </a:solidFill>
                          <a:latin typeface="+mn-lt"/>
                          <a:ea typeface="+mn-ea"/>
                          <a:cs typeface="+mn-cs"/>
                        </a:rPr>
                        <a:t>15%: desde 2016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200" b="1" dirty="0" smtClean="0">
                          <a:solidFill>
                            <a:srgbClr val="000066"/>
                          </a:solidFill>
                        </a:rPr>
                        <a:t>(</a:t>
                      </a:r>
                      <a:r>
                        <a:rPr lang="es-ES_tradnl" sz="1200" b="1" baseline="0" dirty="0" smtClean="0">
                          <a:solidFill>
                            <a:srgbClr val="000066"/>
                          </a:solidFill>
                        </a:rPr>
                        <a:t>7%, casos especiales)</a:t>
                      </a:r>
                      <a:endParaRPr lang="es-ES_tradnl" sz="12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1471213">
                <a:tc>
                  <a:txBody>
                    <a:bodyPr/>
                    <a:lstStyle/>
                    <a:p>
                      <a:pPr marL="342900" lvl="0" indent="-342900">
                        <a:buFont typeface="+mj-lt"/>
                        <a:buAutoNum type="arabicPeriod" startAt="4"/>
                      </a:pPr>
                      <a:r>
                        <a:rPr lang="es-ES" sz="1800" b="1" u="none" kern="1200" dirty="0" smtClean="0">
                          <a:solidFill>
                            <a:srgbClr val="FFFF00"/>
                          </a:solidFill>
                          <a:latin typeface="+mn-lt"/>
                          <a:ea typeface="+mn-ea"/>
                          <a:cs typeface="+mn-cs"/>
                        </a:rPr>
                        <a:t>ADMINISTRADOR- SOCIO:          PERCEPCIONES EN CONCEPTO DE SOCIO</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indent="-342900">
                        <a:buFont typeface="Wingdings" pitchFamily="2" charset="2"/>
                        <a:buChar char="Ø"/>
                      </a:pPr>
                      <a:r>
                        <a:rPr lang="es-ES_tradnl" b="1" u="none" dirty="0" smtClean="0">
                          <a:solidFill>
                            <a:srgbClr val="FF0000"/>
                          </a:solidFill>
                        </a:rPr>
                        <a:t>No</a:t>
                      </a:r>
                      <a:endParaRPr lang="es-ES_tradnl" b="1" u="none"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600" b="1" kern="1200" dirty="0" smtClean="0">
                          <a:solidFill>
                            <a:srgbClr val="0000FF"/>
                          </a:solidFill>
                          <a:latin typeface="+mn-lt"/>
                          <a:ea typeface="+mn-ea"/>
                          <a:cs typeface="+mn-cs"/>
                        </a:rPr>
                        <a:t>R. CAPITAL MOBILIARIO</a:t>
                      </a:r>
                      <a:endParaRPr lang="es-ES_tradnl" sz="1600" b="1" kern="1200" dirty="0" smtClean="0">
                        <a:solidFill>
                          <a:srgbClr val="0000FF"/>
                        </a:solidFill>
                        <a:latin typeface="+mn-lt"/>
                        <a:ea typeface="+mn-ea"/>
                        <a:cs typeface="+mn-cs"/>
                      </a:endParaRPr>
                    </a:p>
                    <a:p>
                      <a:pPr marL="342900" indent="-342900">
                        <a:buFont typeface="Wingdings" pitchFamily="2" charset="2"/>
                        <a:buChar char="§"/>
                      </a:pPr>
                      <a:r>
                        <a:rPr lang="es-ES" sz="1600" b="1" kern="1200" dirty="0" smtClean="0">
                          <a:solidFill>
                            <a:srgbClr val="000066"/>
                          </a:solidFill>
                          <a:latin typeface="+mn-lt"/>
                          <a:ea typeface="+mn-ea"/>
                          <a:cs typeface="+mn-cs"/>
                        </a:rPr>
                        <a:t>es </a:t>
                      </a:r>
                      <a:r>
                        <a:rPr lang="es-ES" sz="1600" b="1" u="sng" kern="1200" dirty="0" smtClean="0">
                          <a:solidFill>
                            <a:srgbClr val="000066"/>
                          </a:solidFill>
                          <a:latin typeface="+mn-lt"/>
                          <a:ea typeface="+mn-ea"/>
                          <a:cs typeface="+mn-cs"/>
                        </a:rPr>
                        <a:t>renta del ahorro</a:t>
                      </a:r>
                      <a:endParaRPr lang="es-ES_tradnl" sz="16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FF0000"/>
                          </a:solidFill>
                          <a:latin typeface="+mn-lt"/>
                          <a:ea typeface="+mn-ea"/>
                          <a:cs typeface="+mn-cs"/>
                        </a:rPr>
                        <a:t>19%: desde 2016 </a:t>
                      </a:r>
                      <a:endParaRPr lang="es-ES_tradnl" sz="1600" b="1" u="none" dirty="0" smtClean="0">
                        <a:solidFill>
                          <a:srgbClr val="FF0000"/>
                        </a:solidFill>
                      </a:endParaRPr>
                    </a:p>
                    <a:p>
                      <a:pPr marL="342900" indent="-342900">
                        <a:buFont typeface="Wingdings" pitchFamily="2" charset="2"/>
                        <a:buChar char="Ø"/>
                      </a:pPr>
                      <a:endParaRPr lang="es-ES_tradnl" sz="1600" b="1" u="none" dirty="0" smtClean="0">
                        <a:solidFill>
                          <a:srgbClr val="000066"/>
                        </a:solidFill>
                      </a:endParaRPr>
                    </a:p>
                    <a:p>
                      <a:endParaRPr lang="es-ES_tradnl"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sp>
        <p:nvSpPr>
          <p:cNvPr id="10270" name="Text Box 3"/>
          <p:cNvSpPr txBox="1">
            <a:spLocks noChangeArrowheads="1"/>
          </p:cNvSpPr>
          <p:nvPr/>
        </p:nvSpPr>
        <p:spPr bwMode="auto">
          <a:xfrm>
            <a:off x="0" y="0"/>
            <a:ext cx="9906000" cy="1016000"/>
          </a:xfrm>
          <a:prstGeom prst="rect">
            <a:avLst/>
          </a:prstGeom>
          <a:solidFill>
            <a:srgbClr val="CCFFFF"/>
          </a:solidFill>
          <a:ln w="9525">
            <a:noFill/>
            <a:miter lim="800000"/>
            <a:headEnd/>
            <a:tailEnd/>
          </a:ln>
        </p:spPr>
        <p:txBody>
          <a:bodyPr>
            <a:spAutoFit/>
          </a:bodyPr>
          <a:lstStyle/>
          <a:p>
            <a:r>
              <a:rPr lang="es-ES" dirty="0">
                <a:solidFill>
                  <a:srgbClr val="000066"/>
                </a:solidFill>
              </a:rPr>
              <a:t>IMPORTES SATISFECHOS POR LA SOCIEDAD A LOS </a:t>
            </a:r>
            <a:r>
              <a:rPr lang="es-ES" dirty="0" smtClean="0">
                <a:solidFill>
                  <a:srgbClr val="000066"/>
                </a:solidFill>
              </a:rPr>
              <a:t>ADMINISTRADORES y SOCIOS. </a:t>
            </a:r>
            <a:r>
              <a:rPr lang="es-ES" dirty="0">
                <a:solidFill>
                  <a:srgbClr val="000066"/>
                </a:solidFill>
              </a:rPr>
              <a:t>DISTINTO TRATAMIENTO SEGÚN CUAL SEA EL CONCEPTO POR EL CUAL SE PAGA. </a:t>
            </a:r>
            <a:r>
              <a:rPr lang="es-ES" u="sng" dirty="0">
                <a:solidFill>
                  <a:srgbClr val="FF0000"/>
                </a:solidFill>
              </a:rPr>
              <a:t>RESUMEN</a:t>
            </a:r>
            <a:endParaRPr lang="es-ES_tradnl" u="sng" dirty="0">
              <a:solidFill>
                <a:srgbClr val="FF0000"/>
              </a:solidFill>
            </a:endParaRPr>
          </a:p>
        </p:txBody>
      </p:sp>
    </p:spTree>
    <p:extLst>
      <p:ext uri="{BB962C8B-B14F-4D97-AF65-F5344CB8AC3E}">
        <p14:creationId xmlns="" xmlns:p14="http://schemas.microsoft.com/office/powerpoint/2010/main" val="2007779158"/>
      </p:ext>
    </p:extLst>
  </p:cSld>
  <p:clrMapOvr>
    <a:masterClrMapping/>
  </p:clrMapOvr>
  <p:transition advClick="0" advTm="0"/>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5 Marcador de número de diapositiva"/>
          <p:cNvSpPr>
            <a:spLocks noGrp="1"/>
          </p:cNvSpPr>
          <p:nvPr>
            <p:ph type="sldNum" sz="quarter" idx="12"/>
          </p:nvPr>
        </p:nvSpPr>
        <p:spPr>
          <a:xfrm>
            <a:off x="7442200" y="6381750"/>
            <a:ext cx="2311400" cy="476250"/>
          </a:xfrm>
        </p:spPr>
        <p:txBody>
          <a:bodyPr/>
          <a:lstStyle/>
          <a:p>
            <a:pPr>
              <a:defRPr/>
            </a:pPr>
            <a:fld id="{66B18297-98B7-477B-A0AD-9D34A0B78E23}" type="slidenum">
              <a:rPr lang="es-ES"/>
              <a:pPr>
                <a:defRPr/>
              </a:pPr>
              <a:t>5</a:t>
            </a:fld>
            <a:endParaRPr lang="es-ES" dirty="0"/>
          </a:p>
        </p:txBody>
      </p:sp>
      <p:graphicFrame>
        <p:nvGraphicFramePr>
          <p:cNvPr id="7" name="6 Tabla"/>
          <p:cNvGraphicFramePr>
            <a:graphicFrameLocks noGrp="1"/>
          </p:cNvGraphicFramePr>
          <p:nvPr>
            <p:extLst>
              <p:ext uri="{D42A27DB-BD31-4B8C-83A1-F6EECF244321}">
                <p14:modId xmlns="" xmlns:p14="http://schemas.microsoft.com/office/powerpoint/2010/main" val="310995988"/>
              </p:ext>
            </p:extLst>
          </p:nvPr>
        </p:nvGraphicFramePr>
        <p:xfrm>
          <a:off x="152400" y="188640"/>
          <a:ext cx="9525000" cy="6339841"/>
        </p:xfrm>
        <a:graphic>
          <a:graphicData uri="http://schemas.openxmlformats.org/drawingml/2006/table">
            <a:tbl>
              <a:tblPr firstRow="1" bandRow="1">
                <a:tableStyleId>{5C22544A-7EE6-4342-B048-85BDC9FD1C3A}</a:tableStyleId>
              </a:tblPr>
              <a:tblGrid>
                <a:gridCol w="8382000">
                  <a:extLst>
                    <a:ext uri="{9D8B030D-6E8A-4147-A177-3AD203B41FA5}">
                      <a16:colId xmlns="" xmlns:a16="http://schemas.microsoft.com/office/drawing/2014/main" val="20000"/>
                    </a:ext>
                  </a:extLst>
                </a:gridCol>
                <a:gridCol w="1143000">
                  <a:extLst>
                    <a:ext uri="{9D8B030D-6E8A-4147-A177-3AD203B41FA5}">
                      <a16:colId xmlns="" xmlns:a16="http://schemas.microsoft.com/office/drawing/2014/main" val="20001"/>
                    </a:ext>
                  </a:extLst>
                </a:gridCol>
              </a:tblGrid>
              <a:tr h="533401">
                <a:tc>
                  <a:txBody>
                    <a:bodyPr/>
                    <a:lstStyle/>
                    <a:p>
                      <a:pPr algn="ctr"/>
                      <a:r>
                        <a:rPr lang="es-ES_tradnl" sz="1800" b="1" u="sng" dirty="0" smtClean="0">
                          <a:solidFill>
                            <a:srgbClr val="FFFF66"/>
                          </a:solidFill>
                          <a:latin typeface="Verdana" pitchFamily="34" charset="0"/>
                        </a:rPr>
                        <a:t>SUMARIO-3:</a:t>
                      </a: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dirty="0" err="1" smtClean="0">
                          <a:solidFill>
                            <a:srgbClr val="FFFF00"/>
                          </a:solidFill>
                        </a:rPr>
                        <a:t>Pags</a:t>
                      </a:r>
                      <a:r>
                        <a:rPr lang="es-ES_tradnl" dirty="0" smtClean="0">
                          <a:solidFill>
                            <a:srgbClr val="FFFF00"/>
                          </a:solidFill>
                        </a:rPr>
                        <a:t>.</a:t>
                      </a:r>
                      <a:endParaRPr lang="es-ES_tradnl"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562599">
                <a:tc>
                  <a:txBody>
                    <a:bodyPr/>
                    <a:lstStyle/>
                    <a:p>
                      <a:pPr marL="514350" lvl="0" indent="-514350" algn="ctr">
                        <a:lnSpc>
                          <a:spcPct val="115000"/>
                        </a:lnSpc>
                        <a:spcAft>
                          <a:spcPts val="1000"/>
                        </a:spcAft>
                        <a:buSzPct val="100000"/>
                        <a:buFont typeface="+mj-lt"/>
                        <a:buAutoNum type="romanUcPeriod" startAt="2"/>
                      </a:pPr>
                      <a:r>
                        <a:rPr lang="es-ES" sz="1800" b="1" u="sng" spc="-10" dirty="0" smtClean="0">
                          <a:solidFill>
                            <a:srgbClr val="FF0000"/>
                          </a:solidFill>
                          <a:latin typeface="Arial" panose="020B0604020202020204" pitchFamily="34" charset="0"/>
                          <a:ea typeface="Calibri" panose="020F0502020204030204" pitchFamily="34" charset="0"/>
                        </a:rPr>
                        <a:t>IRPF</a:t>
                      </a:r>
                      <a:endParaRPr lang="es-ES" sz="1800" b="1" spc="-10" dirty="0" smtClean="0">
                        <a:solidFill>
                          <a:srgbClr val="FF0000"/>
                        </a:solidFill>
                        <a:latin typeface="Arial" panose="020B0604020202020204" pitchFamily="34" charset="0"/>
                        <a:ea typeface="Calibri" panose="020F0502020204030204" pitchFamily="34" charset="0"/>
                      </a:endParaRPr>
                    </a:p>
                    <a:p>
                      <a:pPr marL="342900" lvl="0" indent="-342900">
                        <a:lnSpc>
                          <a:spcPct val="115000"/>
                        </a:lnSpc>
                        <a:spcAft>
                          <a:spcPts val="1000"/>
                        </a:spcAft>
                        <a:buFont typeface="+mj-lt"/>
                        <a:buAutoNum type="arabicPeriod"/>
                      </a:pPr>
                      <a:r>
                        <a:rPr lang="es-ES" sz="1600" b="0" spc="-10" dirty="0" smtClean="0">
                          <a:solidFill>
                            <a:srgbClr val="0000FF"/>
                          </a:solidFill>
                          <a:latin typeface="Arial" panose="020B0604020202020204" pitchFamily="34" charset="0"/>
                          <a:ea typeface="Calibri" panose="020F0502020204030204" pitchFamily="34" charset="0"/>
                        </a:rPr>
                        <a:t>Los diferentes </a:t>
                      </a:r>
                      <a:r>
                        <a:rPr lang="es-ES" sz="1600" b="0" u="sng" spc="-10" dirty="0" smtClean="0">
                          <a:solidFill>
                            <a:srgbClr val="0000FF"/>
                          </a:solidFill>
                          <a:latin typeface="Arial" panose="020B0604020202020204" pitchFamily="34" charset="0"/>
                          <a:ea typeface="Calibri" panose="020F0502020204030204" pitchFamily="34" charset="0"/>
                        </a:rPr>
                        <a:t>métodos</a:t>
                      </a:r>
                      <a:r>
                        <a:rPr lang="es-ES" sz="1600" b="0" spc="-10" dirty="0" smtClean="0">
                          <a:solidFill>
                            <a:srgbClr val="0000FF"/>
                          </a:solidFill>
                          <a:latin typeface="Arial" panose="020B0604020202020204" pitchFamily="34" charset="0"/>
                          <a:ea typeface="Calibri" panose="020F0502020204030204" pitchFamily="34" charset="0"/>
                        </a:rPr>
                        <a:t> de cálculo del rendimiento neto de las </a:t>
                      </a:r>
                      <a:r>
                        <a:rPr lang="es-ES" sz="1600" b="0" u="sng" spc="-10" dirty="0" smtClean="0">
                          <a:solidFill>
                            <a:srgbClr val="0000FF"/>
                          </a:solidFill>
                          <a:latin typeface="Arial" panose="020B0604020202020204" pitchFamily="34" charset="0"/>
                          <a:ea typeface="Calibri" panose="020F0502020204030204" pitchFamily="34" charset="0"/>
                        </a:rPr>
                        <a:t>actividades económicas</a:t>
                      </a:r>
                      <a:r>
                        <a:rPr lang="es-ES" sz="1600" b="0" spc="-10" dirty="0" smtClean="0">
                          <a:solidFill>
                            <a:srgbClr val="0000FF"/>
                          </a:solidFill>
                          <a:latin typeface="Arial" panose="020B0604020202020204" pitchFamily="34" charset="0"/>
                          <a:ea typeface="Calibri" panose="020F0502020204030204" pitchFamily="34" charset="0"/>
                        </a:rPr>
                        <a:t>.</a:t>
                      </a:r>
                    </a:p>
                    <a:p>
                      <a:pPr marL="342900" lvl="0" indent="-342900">
                        <a:lnSpc>
                          <a:spcPct val="115000"/>
                        </a:lnSpc>
                        <a:spcAft>
                          <a:spcPts val="1000"/>
                        </a:spcAft>
                        <a:buFont typeface="+mj-lt"/>
                        <a:buAutoNum type="arabicPeriod"/>
                      </a:pPr>
                      <a:r>
                        <a:rPr lang="es-ES" sz="1600" b="0" spc="-10" dirty="0" smtClean="0">
                          <a:solidFill>
                            <a:srgbClr val="0000FF"/>
                          </a:solidFill>
                          <a:latin typeface="Arial" panose="020B0604020202020204" pitchFamily="34" charset="0"/>
                          <a:ea typeface="Calibri" panose="020F0502020204030204" pitchFamily="34" charset="0"/>
                        </a:rPr>
                        <a:t>Casos específicos de los gastos deducibles de los “autónomos”</a:t>
                      </a:r>
                    </a:p>
                    <a:p>
                      <a:pPr marL="342900" lvl="0" indent="-342900">
                        <a:lnSpc>
                          <a:spcPct val="115000"/>
                        </a:lnSpc>
                        <a:spcAft>
                          <a:spcPts val="1000"/>
                        </a:spcAft>
                        <a:buFont typeface="+mj-lt"/>
                        <a:buAutoNum type="arabicPeriod"/>
                      </a:pPr>
                      <a:r>
                        <a:rPr lang="es-ES" sz="1600" b="0" spc="-10" dirty="0" smtClean="0">
                          <a:solidFill>
                            <a:srgbClr val="0000FF"/>
                          </a:solidFill>
                          <a:latin typeface="Arial" panose="020B0604020202020204" pitchFamily="34" charset="0"/>
                          <a:ea typeface="Calibri" panose="020F0502020204030204" pitchFamily="34" charset="0"/>
                        </a:rPr>
                        <a:t>Casos específicos de </a:t>
                      </a:r>
                      <a:r>
                        <a:rPr lang="es-ES" sz="1600" b="0" u="sng" spc="-10" dirty="0" smtClean="0">
                          <a:solidFill>
                            <a:srgbClr val="0000FF"/>
                          </a:solidFill>
                          <a:latin typeface="Arial" panose="020B0604020202020204" pitchFamily="34" charset="0"/>
                          <a:ea typeface="Calibri" panose="020F0502020204030204" pitchFamily="34" charset="0"/>
                        </a:rPr>
                        <a:t>“los socios profesionales”</a:t>
                      </a:r>
                      <a:r>
                        <a:rPr lang="es-ES" sz="1600" b="0" spc="-10" dirty="0" smtClean="0">
                          <a:solidFill>
                            <a:srgbClr val="0000FF"/>
                          </a:solidFill>
                          <a:latin typeface="Arial" panose="020B0604020202020204" pitchFamily="34" charset="0"/>
                          <a:ea typeface="Calibri" panose="020F0502020204030204" pitchFamily="34" charset="0"/>
                        </a:rPr>
                        <a:t>.</a:t>
                      </a:r>
                    </a:p>
                    <a:p>
                      <a:pPr marL="342900" lvl="0" indent="-342900">
                        <a:lnSpc>
                          <a:spcPct val="115000"/>
                        </a:lnSpc>
                        <a:spcAft>
                          <a:spcPts val="1000"/>
                        </a:spcAft>
                        <a:buFont typeface="+mj-lt"/>
                        <a:buAutoNum type="arabicPeriod"/>
                      </a:pPr>
                      <a:r>
                        <a:rPr lang="es-ES" sz="1600" b="0" spc="-10" dirty="0" smtClean="0">
                          <a:solidFill>
                            <a:srgbClr val="0000FF"/>
                          </a:solidFill>
                          <a:latin typeface="Arial" panose="020B0604020202020204" pitchFamily="34" charset="0"/>
                          <a:ea typeface="Calibri" panose="020F0502020204030204" pitchFamily="34" charset="0"/>
                        </a:rPr>
                        <a:t>Específico de la </a:t>
                      </a:r>
                      <a:r>
                        <a:rPr lang="es-ES" sz="1600" b="0" u="sng" spc="-10" dirty="0" smtClean="0">
                          <a:solidFill>
                            <a:srgbClr val="0000FF"/>
                          </a:solidFill>
                          <a:latin typeface="Arial" panose="020B0604020202020204" pitchFamily="34" charset="0"/>
                          <a:ea typeface="Calibri" panose="020F0502020204030204" pitchFamily="34" charset="0"/>
                        </a:rPr>
                        <a:t>E. Directa Simplificada</a:t>
                      </a:r>
                    </a:p>
                    <a:p>
                      <a:pPr marL="342900" lvl="0" indent="-342900">
                        <a:lnSpc>
                          <a:spcPct val="115000"/>
                        </a:lnSpc>
                        <a:spcAft>
                          <a:spcPts val="1000"/>
                        </a:spcAft>
                        <a:buFont typeface="+mj-lt"/>
                        <a:buAutoNum type="arabicPeriod"/>
                      </a:pPr>
                      <a:r>
                        <a:rPr lang="es-ES" sz="1600" b="0" spc="-10" dirty="0" smtClean="0">
                          <a:solidFill>
                            <a:srgbClr val="0000FF"/>
                          </a:solidFill>
                          <a:latin typeface="Arial" panose="020B0604020202020204" pitchFamily="34" charset="0"/>
                          <a:ea typeface="Calibri" panose="020F0502020204030204" pitchFamily="34" charset="0"/>
                        </a:rPr>
                        <a:t>Límites para poder estar en </a:t>
                      </a:r>
                      <a:r>
                        <a:rPr lang="es-ES" sz="1600" b="0" u="sng" spc="-10" dirty="0" smtClean="0">
                          <a:solidFill>
                            <a:srgbClr val="0000FF"/>
                          </a:solidFill>
                          <a:latin typeface="Arial" panose="020B0604020202020204" pitchFamily="34" charset="0"/>
                          <a:ea typeface="Calibri" panose="020F0502020204030204" pitchFamily="34" charset="0"/>
                        </a:rPr>
                        <a:t>“módulos”</a:t>
                      </a:r>
                      <a:r>
                        <a:rPr lang="es-ES" sz="1600" b="0" spc="-10" dirty="0" smtClean="0">
                          <a:solidFill>
                            <a:srgbClr val="0000FF"/>
                          </a:solidFill>
                          <a:latin typeface="Arial" panose="020B0604020202020204" pitchFamily="34" charset="0"/>
                          <a:ea typeface="Calibri" panose="020F0502020204030204" pitchFamily="34" charset="0"/>
                        </a:rPr>
                        <a:t>. Específico E. Objetiva. Orden de “módulos”.</a:t>
                      </a:r>
                    </a:p>
                    <a:p>
                      <a:pPr marL="342900" lvl="0" indent="-342900">
                        <a:lnSpc>
                          <a:spcPct val="115000"/>
                        </a:lnSpc>
                        <a:spcAft>
                          <a:spcPts val="1000"/>
                        </a:spcAft>
                        <a:buFont typeface="+mj-lt"/>
                        <a:buAutoNum type="arabicPeriod"/>
                      </a:pPr>
                      <a:r>
                        <a:rPr lang="es-ES" sz="1600" b="0" spc="-10" dirty="0" smtClean="0">
                          <a:solidFill>
                            <a:srgbClr val="0000FF"/>
                          </a:solidFill>
                          <a:latin typeface="Arial" panose="020B0604020202020204" pitchFamily="34" charset="0"/>
                          <a:ea typeface="Calibri" panose="020F0502020204030204" pitchFamily="34" charset="0"/>
                        </a:rPr>
                        <a:t>Novedades IRPF-2019:</a:t>
                      </a:r>
                      <a:r>
                        <a:rPr lang="es-ES" sz="1600" b="0" spc="-10" baseline="0" dirty="0" smtClean="0">
                          <a:solidFill>
                            <a:srgbClr val="0000FF"/>
                          </a:solidFill>
                          <a:latin typeface="Arial" panose="020B0604020202020204" pitchFamily="34" charset="0"/>
                          <a:ea typeface="Calibri" panose="020F0502020204030204" pitchFamily="34" charset="0"/>
                        </a:rPr>
                        <a:t> </a:t>
                      </a:r>
                      <a:r>
                        <a:rPr lang="es-ES" sz="1600" b="0" spc="-10" dirty="0" smtClean="0">
                          <a:solidFill>
                            <a:srgbClr val="0000FF"/>
                          </a:solidFill>
                          <a:latin typeface="Arial" panose="020B0604020202020204" pitchFamily="34" charset="0"/>
                          <a:ea typeface="Calibri" panose="020F0502020204030204" pitchFamily="34" charset="0"/>
                        </a:rPr>
                        <a:t>Rendimientos del trabajo,</a:t>
                      </a:r>
                      <a:r>
                        <a:rPr lang="es-ES" sz="1600" b="0" spc="-10" baseline="0" dirty="0" smtClean="0">
                          <a:solidFill>
                            <a:srgbClr val="0000FF"/>
                          </a:solidFill>
                          <a:latin typeface="Arial" panose="020B0604020202020204" pitchFamily="34" charset="0"/>
                          <a:ea typeface="Calibri" panose="020F0502020204030204" pitchFamily="34" charset="0"/>
                        </a:rPr>
                        <a:t> obligación de declarar, otros</a:t>
                      </a:r>
                      <a:endParaRPr lang="es-ES" sz="1600" b="0" spc="-10" dirty="0" smtClean="0">
                        <a:solidFill>
                          <a:srgbClr val="0000FF"/>
                        </a:solidFill>
                        <a:latin typeface="Arial" panose="020B0604020202020204" pitchFamily="34" charset="0"/>
                        <a:ea typeface="Calibri" panose="020F0502020204030204" pitchFamily="34" charset="0"/>
                      </a:endParaRPr>
                    </a:p>
                    <a:p>
                      <a:pPr marL="342900" lvl="0" indent="-342900">
                        <a:lnSpc>
                          <a:spcPct val="115000"/>
                        </a:lnSpc>
                        <a:spcAft>
                          <a:spcPts val="1000"/>
                        </a:spcAft>
                        <a:buFont typeface="+mj-lt"/>
                        <a:buAutoNum type="arabicPeriod"/>
                      </a:pPr>
                      <a:r>
                        <a:rPr lang="es-ES" sz="1600" b="0" spc="-10" dirty="0" smtClean="0">
                          <a:solidFill>
                            <a:srgbClr val="0000FF"/>
                          </a:solidFill>
                          <a:latin typeface="Arial" panose="020B0604020202020204" pitchFamily="34" charset="0"/>
                          <a:ea typeface="Calibri" panose="020F0502020204030204" pitchFamily="34" charset="0"/>
                        </a:rPr>
                        <a:t>Liquidación del IRPF. Integración y compensación de rentas</a:t>
                      </a:r>
                    </a:p>
                    <a:p>
                      <a:pPr marL="342900" lvl="0" indent="-342900">
                        <a:lnSpc>
                          <a:spcPct val="115000"/>
                        </a:lnSpc>
                        <a:spcAft>
                          <a:spcPts val="1000"/>
                        </a:spcAft>
                        <a:buFont typeface="+mj-lt"/>
                        <a:buAutoNum type="arabicPeriod"/>
                      </a:pPr>
                      <a:r>
                        <a:rPr lang="es-ES" sz="1600" b="0" spc="-10" dirty="0" smtClean="0">
                          <a:solidFill>
                            <a:srgbClr val="0000FF"/>
                          </a:solidFill>
                          <a:latin typeface="Arial" panose="020B0604020202020204" pitchFamily="34" charset="0"/>
                          <a:ea typeface="Calibri" panose="020F0502020204030204" pitchFamily="34" charset="0"/>
                        </a:rPr>
                        <a:t>Gestión del IRPF. Libros obligatorios.</a:t>
                      </a:r>
                      <a:r>
                        <a:rPr lang="es-ES" sz="1600" b="0" spc="-10" baseline="0" dirty="0" smtClean="0">
                          <a:solidFill>
                            <a:srgbClr val="0000FF"/>
                          </a:solidFill>
                          <a:latin typeface="Arial" panose="020B0604020202020204" pitchFamily="34" charset="0"/>
                          <a:ea typeface="Calibri" panose="020F0502020204030204" pitchFamily="34" charset="0"/>
                        </a:rPr>
                        <a:t> </a:t>
                      </a:r>
                      <a:r>
                        <a:rPr lang="es-ES" sz="1600" b="0" spc="-10" dirty="0" smtClean="0">
                          <a:solidFill>
                            <a:srgbClr val="0000FF"/>
                          </a:solidFill>
                          <a:latin typeface="Arial" panose="020B0604020202020204" pitchFamily="34" charset="0"/>
                          <a:ea typeface="Calibri" panose="020F0502020204030204" pitchFamily="34" charset="0"/>
                        </a:rPr>
                        <a:t>Los porcentajes de retención.</a:t>
                      </a:r>
                    </a:p>
                    <a:p>
                      <a:pPr marL="342900" lvl="0" indent="-342900">
                        <a:lnSpc>
                          <a:spcPct val="115000"/>
                        </a:lnSpc>
                        <a:spcAft>
                          <a:spcPts val="1000"/>
                        </a:spcAft>
                        <a:buFont typeface="+mj-lt"/>
                        <a:buAutoNum type="arabicPeriod"/>
                      </a:pPr>
                      <a:r>
                        <a:rPr lang="es-ES" sz="1600" b="0" spc="-10" dirty="0" smtClean="0">
                          <a:solidFill>
                            <a:srgbClr val="0000FF"/>
                          </a:solidFill>
                          <a:latin typeface="Arial" panose="020B0604020202020204" pitchFamily="34" charset="0"/>
                          <a:ea typeface="Calibri" panose="020F0502020204030204" pitchFamily="34" charset="0"/>
                        </a:rPr>
                        <a:t>Tarifas</a:t>
                      </a:r>
                      <a:r>
                        <a:rPr lang="es-ES" sz="1600" b="0" spc="-10" baseline="0" dirty="0" smtClean="0">
                          <a:solidFill>
                            <a:srgbClr val="0000FF"/>
                          </a:solidFill>
                          <a:latin typeface="Arial" panose="020B0604020202020204" pitchFamily="34" charset="0"/>
                          <a:ea typeface="Calibri" panose="020F0502020204030204" pitchFamily="34" charset="0"/>
                        </a:rPr>
                        <a:t> del IRPF: tarifa general y del ahorro. Estatal y autonómica.</a:t>
                      </a:r>
                      <a:endParaRPr lang="es-ES" sz="1600" b="0" spc="-10" dirty="0" smtClean="0">
                        <a:solidFill>
                          <a:srgbClr val="0000FF"/>
                        </a:solidFill>
                        <a:latin typeface="Arial" panose="020B0604020202020204" pitchFamily="34" charset="0"/>
                        <a:ea typeface="Calibri" panose="020F0502020204030204" pitchFamily="34" charset="0"/>
                      </a:endParaRPr>
                    </a:p>
                    <a:p>
                      <a:pPr marL="400050" marR="0" lvl="0" indent="-400050" algn="ctr" defTabSz="914400" rtl="0" eaLnBrk="1" fontAlgn="auto" latinLnBrk="0" hangingPunct="1">
                        <a:lnSpc>
                          <a:spcPct val="115000"/>
                        </a:lnSpc>
                        <a:spcBef>
                          <a:spcPts val="0"/>
                        </a:spcBef>
                        <a:spcAft>
                          <a:spcPts val="1000"/>
                        </a:spcAft>
                        <a:buClrTx/>
                        <a:buSzTx/>
                        <a:buFont typeface="+mj-lt"/>
                        <a:buAutoNum type="romanUcPeriod" startAt="3"/>
                        <a:tabLst/>
                        <a:defRPr/>
                      </a:pPr>
                      <a:r>
                        <a:rPr lang="es-ES_tradnl" sz="1600" b="1" u="sng" dirty="0" smtClean="0">
                          <a:solidFill>
                            <a:srgbClr val="FF0000"/>
                          </a:solidFill>
                          <a:latin typeface="+mn-lt"/>
                        </a:rPr>
                        <a:t>Proyectos de Ley (pendientes de aprobación)</a:t>
                      </a:r>
                    </a:p>
                    <a:p>
                      <a:pPr marL="400050" marR="0" lvl="0" indent="-400050" algn="ctr" defTabSz="914400" rtl="0" eaLnBrk="1" fontAlgn="auto" latinLnBrk="0" hangingPunct="1">
                        <a:lnSpc>
                          <a:spcPct val="115000"/>
                        </a:lnSpc>
                        <a:spcBef>
                          <a:spcPts val="0"/>
                        </a:spcBef>
                        <a:spcAft>
                          <a:spcPts val="1000"/>
                        </a:spcAft>
                        <a:buClrTx/>
                        <a:buSzTx/>
                        <a:buFont typeface="+mj-lt"/>
                        <a:buAutoNum type="romanUcPeriod" startAt="3"/>
                        <a:tabLst/>
                        <a:defRPr/>
                      </a:pPr>
                      <a:r>
                        <a:rPr lang="es-ES_tradnl" sz="1600" b="1" u="sng" dirty="0" smtClean="0">
                          <a:solidFill>
                            <a:srgbClr val="FF0000"/>
                          </a:solidFill>
                          <a:latin typeface="+mn-lt"/>
                        </a:rPr>
                        <a:t>Otras</a:t>
                      </a:r>
                      <a:r>
                        <a:rPr lang="es-ES_tradnl" sz="1600" b="1" u="sng" baseline="0" dirty="0" smtClean="0">
                          <a:solidFill>
                            <a:srgbClr val="FF0000"/>
                          </a:solidFill>
                          <a:latin typeface="+mn-lt"/>
                        </a:rPr>
                        <a:t> Novedades Fiscales</a:t>
                      </a:r>
                    </a:p>
                    <a:p>
                      <a:pPr marL="400050" marR="0" lvl="0" indent="-400050" algn="ctr" defTabSz="914400" rtl="0" eaLnBrk="1" fontAlgn="auto" latinLnBrk="0" hangingPunct="1">
                        <a:lnSpc>
                          <a:spcPct val="115000"/>
                        </a:lnSpc>
                        <a:spcBef>
                          <a:spcPts val="0"/>
                        </a:spcBef>
                        <a:spcAft>
                          <a:spcPts val="1000"/>
                        </a:spcAft>
                        <a:buClrTx/>
                        <a:buSzTx/>
                        <a:buFont typeface="+mj-lt"/>
                        <a:buAutoNum type="romanUcPeriod" startAt="3"/>
                        <a:tabLst/>
                        <a:defRPr/>
                      </a:pPr>
                      <a:r>
                        <a:rPr lang="es-ES_tradnl" sz="1600" b="1" u="sng" baseline="0" dirty="0" smtClean="0">
                          <a:solidFill>
                            <a:srgbClr val="FF0000"/>
                          </a:solidFill>
                          <a:latin typeface="+mn-lt"/>
                        </a:rPr>
                        <a:t>Novedades Fiscales de Galicia</a:t>
                      </a:r>
                      <a:endParaRPr lang="es-ES" sz="1600" b="0" u="none" dirty="0" smtClean="0">
                        <a:solidFill>
                          <a:srgbClr val="0000FF"/>
                        </a:solidFill>
                        <a:latin typeface="+mn-lt"/>
                      </a:endParaRPr>
                    </a:p>
                    <a:p>
                      <a:pPr marL="0" lvl="0" indent="0">
                        <a:lnSpc>
                          <a:spcPct val="115000"/>
                        </a:lnSpc>
                        <a:spcAft>
                          <a:spcPts val="1000"/>
                        </a:spcAft>
                        <a:buFont typeface="+mj-lt"/>
                        <a:buNone/>
                      </a:pPr>
                      <a:endParaRPr lang="es-ES" sz="1600" b="0" spc="-10" dirty="0">
                        <a:solidFill>
                          <a:srgbClr val="0000FF"/>
                        </a:solidFill>
                        <a:effectLst/>
                        <a:latin typeface="Arial" panose="020B0604020202020204" pitchFamily="34" charset="0"/>
                        <a:ea typeface="Calibri" panose="020F0502020204030204" pitchFamily="34" charset="0"/>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endParaRPr lang="es-ES_tradnl" dirty="0" smtClean="0"/>
                    </a:p>
                    <a:p>
                      <a:pPr algn="r"/>
                      <a:endParaRPr lang="es-ES_tradnl" sz="1300" dirty="0" smtClean="0"/>
                    </a:p>
                    <a:p>
                      <a:pPr algn="ctr"/>
                      <a:r>
                        <a:rPr lang="es-ES_tradnl" sz="1600" b="1" dirty="0" smtClean="0">
                          <a:solidFill>
                            <a:srgbClr val="0000FF"/>
                          </a:solidFill>
                          <a:effectLst/>
                        </a:rPr>
                        <a:t>487-491</a:t>
                      </a:r>
                    </a:p>
                    <a:p>
                      <a:pPr algn="ctr"/>
                      <a:endParaRPr lang="es-ES_tradnl" sz="1000" b="1" dirty="0" smtClean="0">
                        <a:solidFill>
                          <a:srgbClr val="0000FF"/>
                        </a:solidFill>
                        <a:effectLst/>
                      </a:endParaRPr>
                    </a:p>
                    <a:p>
                      <a:pPr algn="ctr"/>
                      <a:r>
                        <a:rPr lang="es-ES_tradnl" sz="1600" b="1" dirty="0" smtClean="0">
                          <a:solidFill>
                            <a:srgbClr val="0000FF"/>
                          </a:solidFill>
                          <a:effectLst/>
                        </a:rPr>
                        <a:t>492-496</a:t>
                      </a:r>
                      <a:endParaRPr lang="es-ES_tradnl" sz="1000" b="1" dirty="0" smtClean="0">
                        <a:solidFill>
                          <a:srgbClr val="0000FF"/>
                        </a:solidFill>
                        <a:effectLst/>
                      </a:endParaRPr>
                    </a:p>
                    <a:p>
                      <a:pPr algn="ctr"/>
                      <a:endParaRPr lang="es-ES_tradnl" sz="1500" b="1" dirty="0" smtClean="0">
                        <a:solidFill>
                          <a:srgbClr val="0000FF"/>
                        </a:solidFill>
                        <a:effectLst/>
                      </a:endParaRPr>
                    </a:p>
                    <a:p>
                      <a:pPr algn="ctr"/>
                      <a:r>
                        <a:rPr lang="es-ES_tradnl" sz="1600" b="1" dirty="0" smtClean="0">
                          <a:solidFill>
                            <a:srgbClr val="0000FF"/>
                          </a:solidFill>
                          <a:effectLst/>
                        </a:rPr>
                        <a:t>497-508</a:t>
                      </a:r>
                    </a:p>
                    <a:p>
                      <a:pPr algn="ctr"/>
                      <a:endParaRPr lang="es-ES_tradnl" sz="1000" b="1" dirty="0" smtClean="0">
                        <a:solidFill>
                          <a:srgbClr val="0000FF"/>
                        </a:solidFill>
                        <a:effectLst/>
                      </a:endParaRPr>
                    </a:p>
                    <a:p>
                      <a:pPr algn="ctr"/>
                      <a:r>
                        <a:rPr lang="es-ES_tradnl" sz="1600" b="1" dirty="0" smtClean="0">
                          <a:solidFill>
                            <a:srgbClr val="0000FF"/>
                          </a:solidFill>
                          <a:effectLst/>
                        </a:rPr>
                        <a:t>509-516</a:t>
                      </a:r>
                    </a:p>
                    <a:p>
                      <a:pPr algn="ctr"/>
                      <a:endParaRPr lang="es-ES_tradnl" sz="1000" b="1" dirty="0" smtClean="0">
                        <a:solidFill>
                          <a:srgbClr val="0000FF"/>
                        </a:solidFill>
                        <a:effectLst/>
                      </a:endParaRPr>
                    </a:p>
                    <a:p>
                      <a:pPr algn="ctr"/>
                      <a:r>
                        <a:rPr lang="es-ES_tradnl" sz="1600" b="1" dirty="0" smtClean="0">
                          <a:solidFill>
                            <a:srgbClr val="0000FF"/>
                          </a:solidFill>
                          <a:effectLst/>
                        </a:rPr>
                        <a:t>517-535</a:t>
                      </a:r>
                    </a:p>
                    <a:p>
                      <a:pPr algn="ctr"/>
                      <a:endParaRPr lang="es-ES_tradnl" sz="1000" b="1" dirty="0" smtClean="0">
                        <a:solidFill>
                          <a:srgbClr val="0000FF"/>
                        </a:solidFill>
                        <a:effectLst/>
                      </a:endParaRPr>
                    </a:p>
                    <a:p>
                      <a:pPr algn="ctr"/>
                      <a:r>
                        <a:rPr lang="es-ES_tradnl" sz="1600" b="1" dirty="0" smtClean="0">
                          <a:solidFill>
                            <a:srgbClr val="0000FF"/>
                          </a:solidFill>
                          <a:effectLst/>
                        </a:rPr>
                        <a:t>536-551</a:t>
                      </a:r>
                    </a:p>
                    <a:p>
                      <a:pPr algn="ctr"/>
                      <a:endParaRPr lang="es-ES_tradnl" sz="900" b="1" dirty="0" smtClean="0">
                        <a:solidFill>
                          <a:srgbClr val="0000FF"/>
                        </a:solidFill>
                        <a:effectLst/>
                      </a:endParaRPr>
                    </a:p>
                    <a:p>
                      <a:pPr algn="ctr"/>
                      <a:r>
                        <a:rPr lang="es-ES_tradnl" sz="1600" b="1" dirty="0" smtClean="0">
                          <a:solidFill>
                            <a:srgbClr val="0000FF"/>
                          </a:solidFill>
                          <a:effectLst/>
                        </a:rPr>
                        <a:t>552-556</a:t>
                      </a:r>
                    </a:p>
                    <a:p>
                      <a:pPr algn="ctr"/>
                      <a:endParaRPr lang="es-ES_tradnl" sz="1000" b="1" dirty="0" smtClean="0">
                        <a:solidFill>
                          <a:srgbClr val="0000FF"/>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FF"/>
                          </a:solidFill>
                          <a:effectLst/>
                        </a:rPr>
                        <a:t>557-564</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ES_tradnl" sz="1100" b="1" dirty="0" smtClean="0">
                        <a:solidFill>
                          <a:srgbClr val="0000FF"/>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FF"/>
                          </a:solidFill>
                          <a:effectLst/>
                        </a:rPr>
                        <a:t>565-571</a:t>
                      </a:r>
                    </a:p>
                    <a:p>
                      <a:pPr algn="ctr"/>
                      <a:endParaRPr lang="es-ES_tradnl" sz="1000" b="1" dirty="0" smtClean="0">
                        <a:solidFill>
                          <a:srgbClr val="0000FF"/>
                        </a:solidFill>
                        <a:effectLst/>
                      </a:endParaRPr>
                    </a:p>
                    <a:p>
                      <a:pPr algn="ctr"/>
                      <a:r>
                        <a:rPr lang="es-ES_tradnl" sz="1600" b="1" dirty="0" smtClean="0">
                          <a:solidFill>
                            <a:srgbClr val="0000FF"/>
                          </a:solidFill>
                          <a:effectLst/>
                        </a:rPr>
                        <a:t>572-579</a:t>
                      </a:r>
                    </a:p>
                    <a:p>
                      <a:pPr algn="ctr"/>
                      <a:endParaRPr lang="es-ES_tradnl" sz="1400" b="1" dirty="0" smtClean="0">
                        <a:solidFill>
                          <a:srgbClr val="0000FF"/>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FF"/>
                          </a:solidFill>
                          <a:effectLst/>
                        </a:rPr>
                        <a:t>580-596</a:t>
                      </a:r>
                      <a:endParaRPr lang="es-ES_tradnl" sz="1600" b="1" dirty="0" smtClean="0">
                        <a:solidFill>
                          <a:srgbClr val="0000FF"/>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s-ES_tradnl" sz="1100" b="1" dirty="0" smtClean="0">
                        <a:solidFill>
                          <a:srgbClr val="0000FF"/>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FF"/>
                          </a:solidFill>
                          <a:effectLst/>
                        </a:rPr>
                        <a:t>597-633</a:t>
                      </a:r>
                      <a:endParaRPr lang="es-ES_tradnl" sz="1600" b="1" dirty="0" smtClean="0">
                        <a:solidFill>
                          <a:srgbClr val="0000FF"/>
                        </a:solidFill>
                        <a:effectLst/>
                      </a:endParaRPr>
                    </a:p>
                    <a:p>
                      <a:pPr algn="ctr"/>
                      <a:endParaRPr lang="es-ES_tradnl" sz="1600" b="1" dirty="0" smtClean="0">
                        <a:solidFill>
                          <a:srgbClr val="0000FF"/>
                        </a:solidFill>
                        <a:effectLst/>
                      </a:endParaRPr>
                    </a:p>
                    <a:p>
                      <a:pPr algn="ctr"/>
                      <a:endParaRPr lang="es-ES_tradnl" sz="1600" b="1" dirty="0" smtClean="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84650724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DA67F686-EEF3-417D-A3D9-40C83C638DE3}" type="slidenum">
              <a:rPr lang="es-ES" sz="1600">
                <a:effectLst/>
              </a:rPr>
              <a:pPr>
                <a:defRPr/>
              </a:pPr>
              <a:t>50</a:t>
            </a:fld>
            <a:endParaRPr lang="es-ES" sz="1600" dirty="0">
              <a:effectLst/>
            </a:endParaRPr>
          </a:p>
        </p:txBody>
      </p:sp>
      <p:graphicFrame>
        <p:nvGraphicFramePr>
          <p:cNvPr id="2" name="Tabla 1"/>
          <p:cNvGraphicFramePr>
            <a:graphicFrameLocks noGrp="1"/>
          </p:cNvGraphicFramePr>
          <p:nvPr>
            <p:extLst>
              <p:ext uri="{D42A27DB-BD31-4B8C-83A1-F6EECF244321}">
                <p14:modId xmlns="" xmlns:p14="http://schemas.microsoft.com/office/powerpoint/2010/main" val="1252131795"/>
              </p:ext>
            </p:extLst>
          </p:nvPr>
        </p:nvGraphicFramePr>
        <p:xfrm>
          <a:off x="381000" y="1905000"/>
          <a:ext cx="9144000" cy="1371600"/>
        </p:xfrm>
        <a:graphic>
          <a:graphicData uri="http://schemas.openxmlformats.org/drawingml/2006/table">
            <a:tbl>
              <a:tblPr firstRow="1" firstCol="1" lastRow="1" lastCol="1" bandRow="1" bandCol="1">
                <a:tableStyleId>{5C22544A-7EE6-4342-B048-85BDC9FD1C3A}</a:tableStyleId>
              </a:tblPr>
              <a:tblGrid>
                <a:gridCol w="9144000">
                  <a:extLst>
                    <a:ext uri="{9D8B030D-6E8A-4147-A177-3AD203B41FA5}">
                      <a16:colId xmlns="" xmlns:a16="http://schemas.microsoft.com/office/drawing/2014/main" val="1978085034"/>
                    </a:ext>
                  </a:extLst>
                </a:gridCol>
              </a:tblGrid>
              <a:tr h="1371600">
                <a:tc>
                  <a:txBody>
                    <a:bodyPr/>
                    <a:lstStyle/>
                    <a:p>
                      <a:pPr marL="285750" indent="-285750" algn="just">
                        <a:lnSpc>
                          <a:spcPts val="1800"/>
                        </a:lnSpc>
                        <a:spcBef>
                          <a:spcPts val="600"/>
                        </a:spcBef>
                        <a:spcAft>
                          <a:spcPts val="600"/>
                        </a:spcAft>
                        <a:buFont typeface="Wingdings" panose="05000000000000000000" pitchFamily="2" charset="2"/>
                        <a:buChar char="ü"/>
                      </a:pPr>
                      <a:r>
                        <a:rPr lang="es-ES" sz="1600" b="1" u="sng" kern="1200" dirty="0" smtClean="0">
                          <a:solidFill>
                            <a:srgbClr val="FFFF00"/>
                          </a:solidFill>
                          <a:effectLst/>
                          <a:latin typeface="+mn-lt"/>
                          <a:ea typeface="+mn-ea"/>
                          <a:cs typeface="+mn-cs"/>
                        </a:rPr>
                        <a:t>AMORTIZABLES</a:t>
                      </a:r>
                      <a:r>
                        <a:rPr lang="es-ES" sz="1600" b="1" kern="1200" dirty="0" smtClean="0">
                          <a:solidFill>
                            <a:schemeClr val="lt1"/>
                          </a:solidFill>
                          <a:effectLst/>
                          <a:latin typeface="+mn-lt"/>
                          <a:ea typeface="+mn-ea"/>
                          <a:cs typeface="+mn-cs"/>
                        </a:rPr>
                        <a:t>: </a:t>
                      </a:r>
                      <a:r>
                        <a:rPr lang="es-ES" sz="1600" b="0" kern="1200" dirty="0" smtClean="0">
                          <a:solidFill>
                            <a:schemeClr val="lt1"/>
                          </a:solidFill>
                          <a:effectLst/>
                          <a:latin typeface="+mn-lt"/>
                          <a:ea typeface="+mn-ea"/>
                          <a:cs typeface="+mn-cs"/>
                        </a:rPr>
                        <a:t>Se imputan como ingresos en el ejercicio, </a:t>
                      </a:r>
                      <a:r>
                        <a:rPr lang="es-ES" sz="1600" b="0" u="sng" kern="1200" dirty="0" smtClean="0">
                          <a:solidFill>
                            <a:schemeClr val="lt1"/>
                          </a:solidFill>
                          <a:effectLst/>
                          <a:latin typeface="+mn-lt"/>
                          <a:ea typeface="+mn-ea"/>
                          <a:cs typeface="+mn-cs"/>
                        </a:rPr>
                        <a:t>en proporción</a:t>
                      </a:r>
                      <a:r>
                        <a:rPr lang="es-ES" sz="1600" b="0" kern="1200" dirty="0" smtClean="0">
                          <a:solidFill>
                            <a:schemeClr val="lt1"/>
                          </a:solidFill>
                          <a:effectLst/>
                          <a:latin typeface="+mn-lt"/>
                          <a:ea typeface="+mn-ea"/>
                          <a:cs typeface="+mn-cs"/>
                        </a:rPr>
                        <a:t> a la </a:t>
                      </a:r>
                      <a:r>
                        <a:rPr lang="es-ES" sz="1600" b="0" u="sng" kern="1200" dirty="0" smtClean="0">
                          <a:solidFill>
                            <a:schemeClr val="lt1"/>
                          </a:solidFill>
                          <a:effectLst/>
                          <a:latin typeface="+mn-lt"/>
                          <a:ea typeface="+mn-ea"/>
                          <a:cs typeface="+mn-cs"/>
                        </a:rPr>
                        <a:t>dotación</a:t>
                      </a:r>
                      <a:r>
                        <a:rPr lang="es-ES" sz="1600" b="0" kern="1200" dirty="0" smtClean="0">
                          <a:solidFill>
                            <a:schemeClr val="lt1"/>
                          </a:solidFill>
                          <a:effectLst/>
                          <a:latin typeface="+mn-lt"/>
                          <a:ea typeface="+mn-ea"/>
                          <a:cs typeface="+mn-cs"/>
                        </a:rPr>
                        <a:t> de la </a:t>
                      </a:r>
                      <a:r>
                        <a:rPr lang="es-ES" sz="1600" b="0" u="sng" kern="1200" dirty="0" smtClean="0">
                          <a:solidFill>
                            <a:schemeClr val="lt1"/>
                          </a:solidFill>
                          <a:effectLst/>
                          <a:latin typeface="+mn-lt"/>
                          <a:ea typeface="+mn-ea"/>
                          <a:cs typeface="+mn-cs"/>
                        </a:rPr>
                        <a:t>amortización</a:t>
                      </a:r>
                      <a:r>
                        <a:rPr lang="es-ES" sz="1600" b="0" kern="1200" dirty="0" smtClean="0">
                          <a:solidFill>
                            <a:schemeClr val="lt1"/>
                          </a:solidFill>
                          <a:effectLst/>
                          <a:latin typeface="+mn-lt"/>
                          <a:ea typeface="+mn-ea"/>
                          <a:cs typeface="+mn-cs"/>
                        </a:rPr>
                        <a:t> de los activos adquiridos. </a:t>
                      </a:r>
                    </a:p>
                    <a:p>
                      <a:pPr marL="285750" indent="-285750" algn="just">
                        <a:lnSpc>
                          <a:spcPts val="1800"/>
                        </a:lnSpc>
                        <a:spcBef>
                          <a:spcPts val="600"/>
                        </a:spcBef>
                        <a:spcAft>
                          <a:spcPts val="600"/>
                        </a:spcAft>
                        <a:buFont typeface="Wingdings" panose="05000000000000000000" pitchFamily="2" charset="2"/>
                        <a:buChar char="ü"/>
                      </a:pPr>
                      <a:r>
                        <a:rPr lang="es-ES" sz="1600" b="1" u="sng" kern="1200" dirty="0" smtClean="0">
                          <a:solidFill>
                            <a:srgbClr val="FFFF00"/>
                          </a:solidFill>
                          <a:effectLst/>
                          <a:latin typeface="+mn-lt"/>
                          <a:ea typeface="+mn-ea"/>
                          <a:cs typeface="+mn-cs"/>
                        </a:rPr>
                        <a:t>NO</a:t>
                      </a:r>
                      <a:r>
                        <a:rPr lang="es-ES" sz="1600" b="1" kern="1200" dirty="0" smtClean="0">
                          <a:solidFill>
                            <a:schemeClr val="lt1"/>
                          </a:solidFill>
                          <a:effectLst/>
                          <a:latin typeface="+mn-lt"/>
                          <a:ea typeface="+mn-ea"/>
                          <a:cs typeface="+mn-cs"/>
                        </a:rPr>
                        <a:t> AMORTIZABLES: </a:t>
                      </a:r>
                      <a:r>
                        <a:rPr lang="es-ES" sz="1600" b="0" kern="1200" dirty="0" smtClean="0">
                          <a:solidFill>
                            <a:schemeClr val="lt1"/>
                          </a:solidFill>
                          <a:effectLst/>
                          <a:latin typeface="+mn-lt"/>
                          <a:ea typeface="+mn-ea"/>
                          <a:cs typeface="+mn-cs"/>
                        </a:rPr>
                        <a:t>Se imputan como ingresos en el ejercicio, en el que se produzca su </a:t>
                      </a:r>
                      <a:r>
                        <a:rPr lang="es-ES" sz="1600" b="0" u="sng" kern="1200" dirty="0" smtClean="0">
                          <a:solidFill>
                            <a:schemeClr val="lt1"/>
                          </a:solidFill>
                          <a:effectLst/>
                          <a:latin typeface="+mn-lt"/>
                          <a:ea typeface="+mn-ea"/>
                          <a:cs typeface="+mn-cs"/>
                        </a:rPr>
                        <a:t>enajenación</a:t>
                      </a:r>
                      <a:r>
                        <a:rPr lang="es-ES" sz="1600" b="0" kern="1200" dirty="0" smtClean="0">
                          <a:solidFill>
                            <a:schemeClr val="lt1"/>
                          </a:solidFill>
                          <a:effectLst/>
                          <a:latin typeface="+mn-lt"/>
                          <a:ea typeface="+mn-ea"/>
                          <a:cs typeface="+mn-cs"/>
                        </a:rPr>
                        <a:t>, </a:t>
                      </a:r>
                      <a:r>
                        <a:rPr lang="es-ES" sz="1600" b="0" u="sng" kern="1200" dirty="0" smtClean="0">
                          <a:solidFill>
                            <a:schemeClr val="lt1"/>
                          </a:solidFill>
                          <a:effectLst/>
                          <a:latin typeface="+mn-lt"/>
                          <a:ea typeface="+mn-ea"/>
                          <a:cs typeface="+mn-cs"/>
                        </a:rPr>
                        <a:t>corrección valorativa por deterioro</a:t>
                      </a:r>
                      <a:r>
                        <a:rPr lang="es-ES" sz="1600" b="0" kern="1200" dirty="0" smtClean="0">
                          <a:solidFill>
                            <a:schemeClr val="lt1"/>
                          </a:solidFill>
                          <a:effectLst/>
                          <a:latin typeface="+mn-lt"/>
                          <a:ea typeface="+mn-ea"/>
                          <a:cs typeface="+mn-cs"/>
                        </a:rPr>
                        <a:t> o </a:t>
                      </a:r>
                      <a:r>
                        <a:rPr lang="es-ES" sz="1600" b="0" u="sng" kern="1200" dirty="0" smtClean="0">
                          <a:solidFill>
                            <a:schemeClr val="lt1"/>
                          </a:solidFill>
                          <a:effectLst/>
                          <a:latin typeface="+mn-lt"/>
                          <a:ea typeface="+mn-ea"/>
                          <a:cs typeface="+mn-cs"/>
                        </a:rPr>
                        <a:t>baja en balance</a:t>
                      </a:r>
                      <a:endParaRPr lang="es-ES" sz="1600" u="sng" kern="500" baseline="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831080214"/>
                  </a:ext>
                </a:extLst>
              </a:tr>
            </a:tbl>
          </a:graphicData>
        </a:graphic>
      </p:graphicFrame>
      <p:sp>
        <p:nvSpPr>
          <p:cNvPr id="3" name="Rectangle 1"/>
          <p:cNvSpPr>
            <a:spLocks noChangeArrowheads="1"/>
          </p:cNvSpPr>
          <p:nvPr/>
        </p:nvSpPr>
        <p:spPr bwMode="auto">
          <a:xfrm>
            <a:off x="3048000" y="0"/>
            <a:ext cx="41910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457200" marR="0" lvl="0" indent="-457200" algn="l" defTabSz="914400" rtl="0" eaLnBrk="0" fontAlgn="base" latinLnBrk="0" hangingPunct="0">
              <a:lnSpc>
                <a:spcPct val="100000"/>
              </a:lnSpc>
              <a:spcBef>
                <a:spcPct val="0"/>
              </a:spcBef>
              <a:spcAft>
                <a:spcPct val="0"/>
              </a:spcAft>
              <a:buClrTx/>
              <a:buSzTx/>
              <a:buFont typeface="+mj-lt"/>
              <a:buAutoNum type="alphaUcPeriod"/>
              <a:tabLst/>
            </a:pPr>
            <a:r>
              <a:rPr kumimoji="0" lang="es-ES" altLang="es-ES" b="1" i="0" u="none" strike="noStrike" cap="none" normalizeH="0" baseline="0" dirty="0" smtClean="0">
                <a:ln>
                  <a:noFill/>
                </a:ln>
                <a:latin typeface="+mn-lt"/>
                <a:ea typeface="Times New Roman" panose="02020603050405020304" pitchFamily="18" charset="0"/>
              </a:rPr>
              <a:t>NO REINTEGRABLES:</a:t>
            </a:r>
            <a:endParaRPr kumimoji="0" lang="es-ES" altLang="es-ES" b="0" i="0" u="none" strike="noStrike" cap="none" normalizeH="0" baseline="0" dirty="0" smtClean="0">
              <a:ln>
                <a:noFill/>
              </a:ln>
              <a:latin typeface="+mn-lt"/>
              <a:ea typeface="Times New Roman" panose="02020603050405020304" pitchFamily="18" charset="0"/>
            </a:endParaRPr>
          </a:p>
          <a:p>
            <a:pPr marL="457200" marR="0" lvl="0" indent="-457200" algn="l" defTabSz="914400" rtl="0" eaLnBrk="0" fontAlgn="base" latinLnBrk="0" hangingPunct="0">
              <a:lnSpc>
                <a:spcPct val="100000"/>
              </a:lnSpc>
              <a:spcBef>
                <a:spcPct val="0"/>
              </a:spcBef>
              <a:spcAft>
                <a:spcPct val="0"/>
              </a:spcAft>
              <a:buClrTx/>
              <a:buSzTx/>
              <a:buFont typeface="+mj-lt"/>
              <a:buAutoNum type="arabicParenR" startAt="2"/>
              <a:tabLst/>
            </a:pPr>
            <a:r>
              <a:rPr kumimoji="0" lang="es-ES" altLang="es-ES" b="1" i="0" u="sng" strike="noStrike" cap="none" normalizeH="0" baseline="0" dirty="0" smtClean="0">
                <a:ln>
                  <a:noFill/>
                </a:ln>
                <a:solidFill>
                  <a:srgbClr val="FFFF00"/>
                </a:solidFill>
                <a:latin typeface="+mn-lt"/>
                <a:ea typeface="Times New Roman" panose="02020603050405020304" pitchFamily="18" charset="0"/>
              </a:rPr>
              <a:t>De Capital</a:t>
            </a:r>
            <a:r>
              <a:rPr kumimoji="0" lang="es-ES" altLang="es-ES" b="1" i="0" u="sng" strike="noStrike" cap="none" normalizeH="0" baseline="0" dirty="0" smtClean="0">
                <a:ln>
                  <a:noFill/>
                </a:ln>
                <a:latin typeface="+mn-lt"/>
                <a:ea typeface="Times New Roman" panose="02020603050405020304" pitchFamily="18" charset="0"/>
              </a:rPr>
              <a:t>:</a:t>
            </a:r>
            <a:endParaRPr kumimoji="0" lang="es-ES" altLang="es-ES" b="0" i="0" u="none" strike="noStrike" cap="none" normalizeH="0" baseline="0" dirty="0" smtClean="0">
              <a:ln>
                <a:noFill/>
              </a:ln>
              <a:latin typeface="+mn-lt"/>
            </a:endParaRPr>
          </a:p>
        </p:txBody>
      </p:sp>
      <p:graphicFrame>
        <p:nvGraphicFramePr>
          <p:cNvPr id="8" name="Tabla 7"/>
          <p:cNvGraphicFramePr>
            <a:graphicFrameLocks noGrp="1"/>
          </p:cNvGraphicFramePr>
          <p:nvPr>
            <p:extLst>
              <p:ext uri="{D42A27DB-BD31-4B8C-83A1-F6EECF244321}">
                <p14:modId xmlns="" xmlns:p14="http://schemas.microsoft.com/office/powerpoint/2010/main" val="757202162"/>
              </p:ext>
            </p:extLst>
          </p:nvPr>
        </p:nvGraphicFramePr>
        <p:xfrm>
          <a:off x="247650" y="3733801"/>
          <a:ext cx="9410700" cy="1981200"/>
        </p:xfrm>
        <a:graphic>
          <a:graphicData uri="http://schemas.openxmlformats.org/drawingml/2006/table">
            <a:tbl>
              <a:tblPr firstRow="1" firstCol="1" lastRow="1" lastCol="1" bandRow="1" bandCol="1">
                <a:tableStyleId>{5C22544A-7EE6-4342-B048-85BDC9FD1C3A}</a:tableStyleId>
              </a:tblPr>
              <a:tblGrid>
                <a:gridCol w="9410700">
                  <a:extLst>
                    <a:ext uri="{9D8B030D-6E8A-4147-A177-3AD203B41FA5}">
                      <a16:colId xmlns="" xmlns:a16="http://schemas.microsoft.com/office/drawing/2014/main" val="1981215788"/>
                    </a:ext>
                  </a:extLst>
                </a:gridCol>
              </a:tblGrid>
              <a:tr h="1981200">
                <a:tc>
                  <a:txBody>
                    <a:bodyPr/>
                    <a:lstStyle/>
                    <a:p>
                      <a:pPr algn="ctr">
                        <a:spcAft>
                          <a:spcPts val="0"/>
                        </a:spcAft>
                        <a:tabLst>
                          <a:tab pos="2700020" algn="ctr"/>
                          <a:tab pos="5400040" algn="r"/>
                          <a:tab pos="449580" algn="l"/>
                        </a:tabLst>
                      </a:pPr>
                      <a:r>
                        <a:rPr lang="es-ES" sz="1800" u="sng" dirty="0" smtClean="0">
                          <a:solidFill>
                            <a:srgbClr val="FFFF00"/>
                          </a:solidFill>
                          <a:effectLst/>
                        </a:rPr>
                        <a:t>EJEMPLO:</a:t>
                      </a:r>
                    </a:p>
                    <a:p>
                      <a:pPr marL="342900" indent="-342900">
                        <a:buFont typeface="Wingdings" panose="05000000000000000000" pitchFamily="2" charset="2"/>
                        <a:buChar char="§"/>
                      </a:pPr>
                      <a:r>
                        <a:rPr lang="es-ES" sz="1800" b="0" u="sng" dirty="0" smtClean="0">
                          <a:solidFill>
                            <a:srgbClr val="FFFF00"/>
                          </a:solidFill>
                          <a:effectLst/>
                        </a:rPr>
                        <a:t>Le </a:t>
                      </a:r>
                      <a:r>
                        <a:rPr lang="es-ES" sz="1800" b="0" u="sng" dirty="0">
                          <a:solidFill>
                            <a:srgbClr val="FFFF00"/>
                          </a:solidFill>
                          <a:effectLst/>
                        </a:rPr>
                        <a:t>conceden</a:t>
                      </a:r>
                      <a:r>
                        <a:rPr lang="es-ES" sz="1800" b="0" dirty="0">
                          <a:effectLst/>
                        </a:rPr>
                        <a:t> una subvención </a:t>
                      </a:r>
                      <a:r>
                        <a:rPr lang="es-ES" sz="1800" b="0" kern="1200" dirty="0" smtClean="0">
                          <a:solidFill>
                            <a:schemeClr val="lt1"/>
                          </a:solidFill>
                          <a:effectLst/>
                          <a:latin typeface="+mn-lt"/>
                          <a:ea typeface="+mn-ea"/>
                          <a:cs typeface="+mn-cs"/>
                        </a:rPr>
                        <a:t>pública el 02-1-N,  de </a:t>
                      </a:r>
                      <a:r>
                        <a:rPr lang="es-ES" sz="1800" b="1" kern="1200" dirty="0" smtClean="0">
                          <a:solidFill>
                            <a:srgbClr val="FFFF00"/>
                          </a:solidFill>
                          <a:effectLst/>
                          <a:latin typeface="+mn-lt"/>
                          <a:ea typeface="+mn-ea"/>
                          <a:cs typeface="+mn-cs"/>
                        </a:rPr>
                        <a:t>100.000 €</a:t>
                      </a:r>
                      <a:r>
                        <a:rPr lang="es-ES" sz="1800" b="0" kern="1200" dirty="0" smtClean="0">
                          <a:solidFill>
                            <a:schemeClr val="lt1"/>
                          </a:solidFill>
                          <a:effectLst/>
                          <a:latin typeface="+mn-lt"/>
                          <a:ea typeface="+mn-ea"/>
                          <a:cs typeface="+mn-cs"/>
                        </a:rPr>
                        <a:t>,  </a:t>
                      </a:r>
                      <a:r>
                        <a:rPr lang="es-ES" sz="1800" b="0" u="sng" kern="1200" dirty="0" smtClean="0">
                          <a:solidFill>
                            <a:schemeClr val="lt1"/>
                          </a:solidFill>
                          <a:effectLst/>
                          <a:latin typeface="+mn-lt"/>
                          <a:ea typeface="+mn-ea"/>
                          <a:cs typeface="+mn-cs"/>
                        </a:rPr>
                        <a:t>para financiar el 10% de  la compra de una máquina (valorada en 1.000.000 €)</a:t>
                      </a:r>
                      <a:r>
                        <a:rPr lang="es-ES" sz="1800" b="0" kern="1200" dirty="0" smtClean="0">
                          <a:solidFill>
                            <a:schemeClr val="lt1"/>
                          </a:solidFill>
                          <a:effectLst/>
                          <a:latin typeface="+mn-lt"/>
                          <a:ea typeface="+mn-ea"/>
                          <a:cs typeface="+mn-cs"/>
                        </a:rPr>
                        <a:t>, con una </a:t>
                      </a:r>
                      <a:r>
                        <a:rPr lang="es-ES" sz="1800" b="0" u="sng" kern="1200" dirty="0" smtClean="0">
                          <a:solidFill>
                            <a:schemeClr val="lt1"/>
                          </a:solidFill>
                          <a:effectLst/>
                          <a:latin typeface="+mn-lt"/>
                          <a:ea typeface="+mn-ea"/>
                          <a:cs typeface="+mn-cs"/>
                        </a:rPr>
                        <a:t>vida útil de 5 años</a:t>
                      </a:r>
                      <a:r>
                        <a:rPr lang="es-ES" sz="1800" b="0" kern="1200" dirty="0" smtClean="0">
                          <a:solidFill>
                            <a:schemeClr val="lt1"/>
                          </a:solidFill>
                          <a:effectLst/>
                          <a:latin typeface="+mn-lt"/>
                          <a:ea typeface="+mn-ea"/>
                          <a:cs typeface="+mn-cs"/>
                        </a:rPr>
                        <a:t>. </a:t>
                      </a:r>
                    </a:p>
                    <a:p>
                      <a:pPr marL="342900" indent="-342900">
                        <a:buFont typeface="Wingdings" panose="05000000000000000000" pitchFamily="2" charset="2"/>
                        <a:buChar char="§"/>
                      </a:pPr>
                      <a:r>
                        <a:rPr lang="es-ES" sz="1800" b="0" u="sng" kern="1200" dirty="0" smtClean="0">
                          <a:solidFill>
                            <a:schemeClr val="lt1"/>
                          </a:solidFill>
                          <a:effectLst/>
                          <a:latin typeface="+mn-lt"/>
                          <a:ea typeface="+mn-ea"/>
                          <a:cs typeface="+mn-cs"/>
                        </a:rPr>
                        <a:t>Cobra</a:t>
                      </a:r>
                      <a:r>
                        <a:rPr lang="es-ES" sz="1800" b="0" kern="1200" dirty="0" smtClean="0">
                          <a:solidFill>
                            <a:schemeClr val="lt1"/>
                          </a:solidFill>
                          <a:effectLst/>
                          <a:latin typeface="+mn-lt"/>
                          <a:ea typeface="+mn-ea"/>
                          <a:cs typeface="+mn-cs"/>
                        </a:rPr>
                        <a:t> la subvención el 03-1-N y efectúa la compra de la máquina el mismo día. </a:t>
                      </a:r>
                    </a:p>
                    <a:p>
                      <a:pPr marL="342900" indent="-342900">
                        <a:buFont typeface="Wingdings" panose="05000000000000000000" pitchFamily="2" charset="2"/>
                        <a:buChar char="§"/>
                      </a:pPr>
                      <a:r>
                        <a:rPr lang="es-ES" sz="1800" b="0" kern="1200" dirty="0" smtClean="0">
                          <a:solidFill>
                            <a:schemeClr val="lt1"/>
                          </a:solidFill>
                          <a:effectLst/>
                          <a:latin typeface="+mn-lt"/>
                          <a:ea typeface="+mn-ea"/>
                          <a:cs typeface="+mn-cs"/>
                        </a:rPr>
                        <a:t>La </a:t>
                      </a:r>
                      <a:r>
                        <a:rPr lang="es-ES" sz="1800" b="1" u="sng" kern="1200" dirty="0" smtClean="0">
                          <a:solidFill>
                            <a:schemeClr val="lt1"/>
                          </a:solidFill>
                          <a:effectLst/>
                          <a:latin typeface="+mn-lt"/>
                          <a:ea typeface="+mn-ea"/>
                          <a:cs typeface="+mn-cs"/>
                        </a:rPr>
                        <a:t>amortización</a:t>
                      </a:r>
                      <a:r>
                        <a:rPr lang="es-ES" sz="1800" b="0" u="sng" kern="1200" dirty="0" smtClean="0">
                          <a:solidFill>
                            <a:schemeClr val="lt1"/>
                          </a:solidFill>
                          <a:effectLst/>
                          <a:latin typeface="+mn-lt"/>
                          <a:ea typeface="+mn-ea"/>
                          <a:cs typeface="+mn-cs"/>
                        </a:rPr>
                        <a:t> de la máquina es lineal</a:t>
                      </a:r>
                      <a:r>
                        <a:rPr lang="es-ES" sz="1800" b="0" kern="1200" dirty="0" smtClean="0">
                          <a:solidFill>
                            <a:schemeClr val="lt1"/>
                          </a:solidFill>
                          <a:effectLst/>
                          <a:latin typeface="+mn-lt"/>
                          <a:ea typeface="+mn-ea"/>
                          <a:cs typeface="+mn-cs"/>
                        </a:rPr>
                        <a:t>, el </a:t>
                      </a:r>
                      <a:r>
                        <a:rPr lang="es-ES" sz="1800" b="1" u="sng" kern="1200" dirty="0" smtClean="0">
                          <a:solidFill>
                            <a:schemeClr val="lt1"/>
                          </a:solidFill>
                          <a:effectLst/>
                          <a:latin typeface="+mn-lt"/>
                          <a:ea typeface="+mn-ea"/>
                          <a:cs typeface="+mn-cs"/>
                        </a:rPr>
                        <a:t>20%</a:t>
                      </a:r>
                      <a:r>
                        <a:rPr lang="es-ES" sz="1800" b="0" u="sng" kern="1200" dirty="0" smtClean="0">
                          <a:solidFill>
                            <a:schemeClr val="lt1"/>
                          </a:solidFill>
                          <a:effectLst/>
                          <a:latin typeface="+mn-lt"/>
                          <a:ea typeface="+mn-ea"/>
                          <a:cs typeface="+mn-cs"/>
                        </a:rPr>
                        <a:t> cada año</a:t>
                      </a:r>
                      <a:r>
                        <a:rPr lang="es-ES" sz="1800" b="0" kern="1200" dirty="0" smtClean="0">
                          <a:solidFill>
                            <a:schemeClr val="lt1"/>
                          </a:solidFill>
                          <a:effectLst/>
                          <a:latin typeface="+mn-lt"/>
                          <a:ea typeface="+mn-ea"/>
                          <a:cs typeface="+mn-cs"/>
                        </a:rPr>
                        <a:t>.</a:t>
                      </a:r>
                      <a:r>
                        <a:rPr lang="es-ES" sz="1800" b="0" dirty="0" smtClean="0">
                          <a:effectLst/>
                        </a:rPr>
                        <a:t> </a:t>
                      </a:r>
                      <a:endParaRPr lang="es-ES" sz="1800" b="0" dirty="0">
                        <a:effectLst/>
                        <a:latin typeface="Times New Roman" panose="02020603050405020304" pitchFamily="18" charset="0"/>
                        <a:ea typeface="Times New Roman" panose="02020603050405020304" pitchFamily="18" charset="0"/>
                      </a:endParaRPr>
                    </a:p>
                  </a:txBody>
                  <a:tcPr marL="68580" marR="6858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400802751"/>
                  </a:ext>
                </a:extLst>
              </a:tr>
            </a:tbl>
          </a:graphicData>
        </a:graphic>
      </p:graphicFrame>
      <p:graphicFrame>
        <p:nvGraphicFramePr>
          <p:cNvPr id="14" name="Tabla 13"/>
          <p:cNvGraphicFramePr>
            <a:graphicFrameLocks noGrp="1"/>
          </p:cNvGraphicFramePr>
          <p:nvPr>
            <p:extLst>
              <p:ext uri="{D42A27DB-BD31-4B8C-83A1-F6EECF244321}">
                <p14:modId xmlns="" xmlns:p14="http://schemas.microsoft.com/office/powerpoint/2010/main" val="4196224105"/>
              </p:ext>
            </p:extLst>
          </p:nvPr>
        </p:nvGraphicFramePr>
        <p:xfrm>
          <a:off x="1600200" y="838200"/>
          <a:ext cx="6781800" cy="762000"/>
        </p:xfrm>
        <a:graphic>
          <a:graphicData uri="http://schemas.openxmlformats.org/drawingml/2006/table">
            <a:tbl>
              <a:tblPr firstRow="1" firstCol="1" lastRow="1" lastCol="1" bandRow="1" bandCol="1">
                <a:tableStyleId>{5C22544A-7EE6-4342-B048-85BDC9FD1C3A}</a:tableStyleId>
              </a:tblPr>
              <a:tblGrid>
                <a:gridCol w="6781800">
                  <a:extLst>
                    <a:ext uri="{9D8B030D-6E8A-4147-A177-3AD203B41FA5}">
                      <a16:colId xmlns="" xmlns:a16="http://schemas.microsoft.com/office/drawing/2014/main" val="1978085034"/>
                    </a:ext>
                  </a:extLst>
                </a:gridCol>
              </a:tblGrid>
              <a:tr h="762000">
                <a:tc>
                  <a:txBody>
                    <a:bodyPr/>
                    <a:lstStyle/>
                    <a:p>
                      <a:pPr marL="342900" lvl="0" indent="-342900">
                        <a:buFont typeface="Wingdings" panose="05000000000000000000" pitchFamily="2" charset="2"/>
                        <a:buChar char="Ø"/>
                      </a:pPr>
                      <a:r>
                        <a:rPr lang="es-ES" sz="1600" b="0" kern="1200" dirty="0" smtClean="0">
                          <a:solidFill>
                            <a:srgbClr val="0000FF"/>
                          </a:solidFill>
                          <a:effectLst/>
                          <a:latin typeface="+mn-lt"/>
                          <a:ea typeface="+mn-ea"/>
                          <a:cs typeface="+mn-cs"/>
                        </a:rPr>
                        <a:t>Se conceden para adquirir Inmovilizado </a:t>
                      </a:r>
                      <a:r>
                        <a:rPr lang="es-ES" sz="1600" b="1" kern="1200" dirty="0" smtClean="0">
                          <a:solidFill>
                            <a:srgbClr val="0000FF"/>
                          </a:solidFill>
                          <a:effectLst/>
                          <a:latin typeface="+mn-lt"/>
                          <a:ea typeface="+mn-ea"/>
                          <a:cs typeface="+mn-cs"/>
                        </a:rPr>
                        <a:t>Intangible </a:t>
                      </a:r>
                    </a:p>
                    <a:p>
                      <a:pPr marL="342900" lvl="0" indent="-342900">
                        <a:buFont typeface="Wingdings" panose="05000000000000000000" pitchFamily="2" charset="2"/>
                        <a:buChar char="Ø"/>
                      </a:pPr>
                      <a:r>
                        <a:rPr lang="es-ES" sz="1600" b="0" kern="1200" dirty="0" smtClean="0">
                          <a:solidFill>
                            <a:srgbClr val="0000FF"/>
                          </a:solidFill>
                          <a:effectLst/>
                          <a:latin typeface="+mn-lt"/>
                          <a:ea typeface="+mn-ea"/>
                          <a:cs typeface="+mn-cs"/>
                        </a:rPr>
                        <a:t> Se conceden para adquirir Inmovilizado </a:t>
                      </a:r>
                      <a:r>
                        <a:rPr lang="es-ES" sz="1600" b="1" kern="1200" dirty="0" smtClean="0">
                          <a:solidFill>
                            <a:srgbClr val="0000FF"/>
                          </a:solidFill>
                          <a:effectLst/>
                          <a:latin typeface="+mn-lt"/>
                          <a:ea typeface="+mn-ea"/>
                          <a:cs typeface="+mn-cs"/>
                        </a:rPr>
                        <a:t>Material</a:t>
                      </a:r>
                    </a:p>
                    <a:p>
                      <a:pPr marL="342900" lvl="0" indent="-342900">
                        <a:buFont typeface="Wingdings" panose="05000000000000000000" pitchFamily="2" charset="2"/>
                        <a:buChar char="Ø"/>
                      </a:pPr>
                      <a:r>
                        <a:rPr lang="es-ES" sz="1600" b="0" kern="1200" dirty="0" smtClean="0">
                          <a:solidFill>
                            <a:srgbClr val="0000FF"/>
                          </a:solidFill>
                          <a:effectLst/>
                          <a:latin typeface="+mn-lt"/>
                          <a:ea typeface="+mn-ea"/>
                          <a:cs typeface="+mn-cs"/>
                        </a:rPr>
                        <a:t>Se conceden para adquirir </a:t>
                      </a:r>
                      <a:r>
                        <a:rPr lang="es-ES" sz="1600" b="1" kern="1200" dirty="0" smtClean="0">
                          <a:solidFill>
                            <a:srgbClr val="0000FF"/>
                          </a:solidFill>
                          <a:effectLst/>
                          <a:latin typeface="+mn-lt"/>
                          <a:ea typeface="+mn-ea"/>
                          <a:cs typeface="+mn-cs"/>
                        </a:rPr>
                        <a:t>Inversiones Inmobiliarias</a:t>
                      </a:r>
                      <a:endParaRPr lang="es-ES" sz="1600" b="1" kern="1200" dirty="0">
                        <a:solidFill>
                          <a:srgbClr val="0000FF"/>
                        </a:solidFill>
                        <a:effectLst/>
                        <a:latin typeface="+mn-lt"/>
                        <a:ea typeface="+mn-ea"/>
                        <a:cs typeface="+mn-cs"/>
                      </a:endParaRPr>
                    </a:p>
                  </a:txBody>
                  <a:tcPr marL="68580" marR="6858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831080214"/>
                  </a:ext>
                </a:extLst>
              </a:tr>
            </a:tbl>
          </a:graphicData>
        </a:graphic>
      </p:graphicFrame>
    </p:spTree>
    <p:extLst>
      <p:ext uri="{BB962C8B-B14F-4D97-AF65-F5344CB8AC3E}">
        <p14:creationId xmlns="" xmlns:p14="http://schemas.microsoft.com/office/powerpoint/2010/main" val="2409944889"/>
      </p:ext>
    </p:extLst>
  </p:cSld>
  <p:clrMapOvr>
    <a:masterClrMapping/>
  </p:clrMapOvr>
  <p:transition advClick="0" advTm="0"/>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81750"/>
            <a:ext cx="2311400" cy="476250"/>
          </a:xfrm>
        </p:spPr>
        <p:txBody>
          <a:bodyPr/>
          <a:lstStyle/>
          <a:p>
            <a:pPr>
              <a:defRPr/>
            </a:pPr>
            <a:fld id="{7BB1D6DC-1D41-405D-B134-D3FDBE22D064}" type="slidenum">
              <a:rPr lang="es-ES"/>
              <a:pPr>
                <a:defRPr/>
              </a:pPr>
              <a:t>500</a:t>
            </a:fld>
            <a:endParaRPr lang="es-ES" dirty="0"/>
          </a:p>
        </p:txBody>
      </p:sp>
      <p:sp>
        <p:nvSpPr>
          <p:cNvPr id="5" name="Text Box 3"/>
          <p:cNvSpPr txBox="1">
            <a:spLocks noChangeArrowheads="1"/>
          </p:cNvSpPr>
          <p:nvPr/>
        </p:nvSpPr>
        <p:spPr bwMode="auto">
          <a:xfrm>
            <a:off x="0" y="0"/>
            <a:ext cx="9906000" cy="707886"/>
          </a:xfrm>
          <a:prstGeom prst="rect">
            <a:avLst/>
          </a:prstGeom>
          <a:solidFill>
            <a:srgbClr val="CCFFFF"/>
          </a:solidFill>
          <a:ln w="9525">
            <a:noFill/>
            <a:miter lim="800000"/>
            <a:headEnd/>
            <a:tailEnd/>
          </a:ln>
        </p:spPr>
        <p:txBody>
          <a:bodyPr>
            <a:spAutoFit/>
          </a:bodyPr>
          <a:lstStyle/>
          <a:p>
            <a:pPr algn="ctr">
              <a:defRPr/>
            </a:pPr>
            <a:r>
              <a:rPr lang="es-ES_tradnl" dirty="0" smtClean="0">
                <a:solidFill>
                  <a:srgbClr val="FF0000"/>
                </a:solidFill>
                <a:latin typeface="Arial" pitchFamily="34" charset="0"/>
              </a:rPr>
              <a:t>SERVICIOS </a:t>
            </a:r>
            <a:r>
              <a:rPr lang="es-ES_tradnl" dirty="0">
                <a:solidFill>
                  <a:srgbClr val="FF0000"/>
                </a:solidFill>
                <a:latin typeface="Arial" pitchFamily="34" charset="0"/>
              </a:rPr>
              <a:t>PRESTADOS POR EL SOCIO A LA SOCIEDAD:</a:t>
            </a:r>
          </a:p>
          <a:p>
            <a:pPr algn="ctr">
              <a:defRPr/>
            </a:pPr>
            <a:r>
              <a:rPr lang="es-ES_tradnl" dirty="0" smtClean="0">
                <a:solidFill>
                  <a:srgbClr val="000066"/>
                </a:solidFill>
                <a:latin typeface="Arial" pitchFamily="34" charset="0"/>
              </a:rPr>
              <a:t>¿RENDIMIENTOS DEL TRABAJO Ó RENDIMIENTOS DE AAEE?</a:t>
            </a:r>
            <a:endParaRPr lang="es-ES_tradnl" dirty="0">
              <a:solidFill>
                <a:srgbClr val="000066"/>
              </a:solidFill>
              <a:latin typeface="Arial" pitchFamily="34" charset="0"/>
            </a:endParaRPr>
          </a:p>
        </p:txBody>
      </p:sp>
      <p:graphicFrame>
        <p:nvGraphicFramePr>
          <p:cNvPr id="7" name="6 Tabla"/>
          <p:cNvGraphicFramePr>
            <a:graphicFrameLocks noGrp="1"/>
          </p:cNvGraphicFramePr>
          <p:nvPr>
            <p:extLst>
              <p:ext uri="{D42A27DB-BD31-4B8C-83A1-F6EECF244321}">
                <p14:modId xmlns="" xmlns:p14="http://schemas.microsoft.com/office/powerpoint/2010/main" val="2913118285"/>
              </p:ext>
            </p:extLst>
          </p:nvPr>
        </p:nvGraphicFramePr>
        <p:xfrm>
          <a:off x="76200" y="762000"/>
          <a:ext cx="9753600" cy="5638800"/>
        </p:xfrm>
        <a:graphic>
          <a:graphicData uri="http://schemas.openxmlformats.org/drawingml/2006/table">
            <a:tbl>
              <a:tblPr firstRow="1" bandRow="1">
                <a:tableStyleId>{5C22544A-7EE6-4342-B048-85BDC9FD1C3A}</a:tableStyleId>
              </a:tblPr>
              <a:tblGrid>
                <a:gridCol w="2362200">
                  <a:extLst>
                    <a:ext uri="{9D8B030D-6E8A-4147-A177-3AD203B41FA5}">
                      <a16:colId xmlns="" xmlns:a16="http://schemas.microsoft.com/office/drawing/2014/main" val="20000"/>
                    </a:ext>
                  </a:extLst>
                </a:gridCol>
                <a:gridCol w="7391400">
                  <a:extLst>
                    <a:ext uri="{9D8B030D-6E8A-4147-A177-3AD203B41FA5}">
                      <a16:colId xmlns="" xmlns:a16="http://schemas.microsoft.com/office/drawing/2014/main" val="20001"/>
                    </a:ext>
                  </a:extLst>
                </a:gridCol>
              </a:tblGrid>
              <a:tr h="381000">
                <a:tc>
                  <a:txBody>
                    <a:bodyPr/>
                    <a:lstStyle/>
                    <a:p>
                      <a:r>
                        <a:rPr lang="es-ES_tradnl" dirty="0" smtClean="0"/>
                        <a:t>RENDIMIENTOS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s-ES_tradnl" dirty="0" smtClean="0"/>
                        <a:t>PRECISIONES</a:t>
                      </a:r>
                      <a:endParaRPr lang="es-ES_tradnl"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990600">
                <a:tc>
                  <a:txBody>
                    <a:bodyPr/>
                    <a:lstStyle/>
                    <a:p>
                      <a:pPr marL="342900" indent="-342900">
                        <a:buFont typeface="Wingdings" pitchFamily="2" charset="2"/>
                        <a:buChar char="q"/>
                      </a:pPr>
                      <a:r>
                        <a:rPr lang="es-ES_tradnl" sz="1800" b="1" kern="1200" baseline="0" dirty="0" smtClean="0">
                          <a:solidFill>
                            <a:srgbClr val="000066"/>
                          </a:solidFill>
                          <a:latin typeface="+mn-lt"/>
                          <a:ea typeface="+mn-ea"/>
                          <a:cs typeface="+mn-cs"/>
                        </a:rPr>
                        <a:t>Calificación de tales servicios</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342900" indent="-342900">
                        <a:buFont typeface="Wingdings" pitchFamily="2" charset="2"/>
                        <a:buChar char="v"/>
                      </a:pPr>
                      <a:r>
                        <a:rPr lang="es-ES_tradnl" sz="1600" kern="1200" baseline="0" dirty="0" smtClean="0">
                          <a:solidFill>
                            <a:srgbClr val="000066"/>
                          </a:solidFill>
                          <a:latin typeface="+mn-lt"/>
                          <a:ea typeface="+mn-ea"/>
                          <a:cs typeface="+mn-cs"/>
                        </a:rPr>
                        <a:t>No existen reglas especiales en la </a:t>
                      </a:r>
                      <a:r>
                        <a:rPr lang="es-ES_tradnl" sz="1600" b="1" u="sng" kern="1200" baseline="0" dirty="0" smtClean="0">
                          <a:solidFill>
                            <a:srgbClr val="000066"/>
                          </a:solidFill>
                          <a:latin typeface="+mn-lt"/>
                          <a:ea typeface="+mn-ea"/>
                          <a:cs typeface="+mn-cs"/>
                        </a:rPr>
                        <a:t>normativa del IRPF</a:t>
                      </a:r>
                      <a:r>
                        <a:rPr lang="es-ES_tradnl" sz="1600" kern="1200" baseline="0" dirty="0" smtClean="0">
                          <a:solidFill>
                            <a:srgbClr val="000066"/>
                          </a:solidFill>
                          <a:latin typeface="+mn-lt"/>
                          <a:ea typeface="+mn-ea"/>
                          <a:cs typeface="+mn-cs"/>
                        </a:rPr>
                        <a:t>,</a:t>
                      </a:r>
                    </a:p>
                    <a:p>
                      <a:pPr marL="342900" indent="-342900">
                        <a:buFont typeface="Wingdings" pitchFamily="2" charset="2"/>
                        <a:buChar char="v"/>
                      </a:pPr>
                      <a:r>
                        <a:rPr lang="es-ES_tradnl" sz="1600" kern="1200" baseline="0" dirty="0" smtClean="0">
                          <a:solidFill>
                            <a:srgbClr val="000066"/>
                          </a:solidFill>
                          <a:latin typeface="+mn-lt"/>
                          <a:ea typeface="+mn-ea"/>
                          <a:cs typeface="+mn-cs"/>
                        </a:rPr>
                        <a:t>Debe acudirse al </a:t>
                      </a:r>
                      <a:r>
                        <a:rPr lang="es-ES_tradnl" sz="1600" b="1" u="sng" kern="1200" baseline="0" dirty="0" smtClean="0">
                          <a:solidFill>
                            <a:srgbClr val="000066"/>
                          </a:solidFill>
                          <a:latin typeface="+mn-lt"/>
                          <a:ea typeface="+mn-ea"/>
                          <a:cs typeface="+mn-cs"/>
                        </a:rPr>
                        <a:t>concepto general</a:t>
                      </a:r>
                      <a:r>
                        <a:rPr lang="es-ES_tradnl" sz="1600" b="1" u="none" kern="1200" baseline="0" dirty="0" smtClean="0">
                          <a:solidFill>
                            <a:srgbClr val="000066"/>
                          </a:solidFill>
                          <a:latin typeface="+mn-lt"/>
                          <a:ea typeface="+mn-ea"/>
                          <a:cs typeface="+mn-cs"/>
                        </a:rPr>
                        <a:t> </a:t>
                      </a:r>
                      <a:r>
                        <a:rPr lang="es-ES_tradnl" sz="1600" kern="1200" baseline="0" dirty="0" smtClean="0">
                          <a:solidFill>
                            <a:srgbClr val="000066"/>
                          </a:solidFill>
                          <a:latin typeface="+mn-lt"/>
                          <a:ea typeface="+mn-ea"/>
                          <a:cs typeface="+mn-cs"/>
                        </a:rPr>
                        <a:t>de dicha normativa sobre:</a:t>
                      </a:r>
                    </a:p>
                    <a:p>
                      <a:pPr marL="342900" indent="-342900">
                        <a:buFont typeface="+mj-lt"/>
                        <a:buAutoNum type="arabicPeriod"/>
                      </a:pPr>
                      <a:r>
                        <a:rPr lang="es-ES_tradnl" sz="1600" kern="1200" baseline="0" dirty="0" smtClean="0">
                          <a:solidFill>
                            <a:srgbClr val="000066"/>
                          </a:solidFill>
                          <a:latin typeface="+mn-lt"/>
                          <a:ea typeface="+mn-ea"/>
                          <a:cs typeface="+mn-cs"/>
                        </a:rPr>
                        <a:t> </a:t>
                      </a:r>
                      <a:r>
                        <a:rPr lang="es-ES_tradnl" sz="1600" b="1" kern="1200" baseline="0" dirty="0" smtClean="0">
                          <a:solidFill>
                            <a:srgbClr val="000066"/>
                          </a:solidFill>
                          <a:latin typeface="+mn-lt"/>
                          <a:ea typeface="+mn-ea"/>
                          <a:cs typeface="+mn-cs"/>
                        </a:rPr>
                        <a:t>rendimientos del trabajo </a:t>
                      </a:r>
                    </a:p>
                    <a:p>
                      <a:pPr marL="342900" indent="-342900">
                        <a:buFont typeface="+mj-lt"/>
                        <a:buAutoNum type="arabicPeriod"/>
                      </a:pPr>
                      <a:r>
                        <a:rPr lang="es-ES_tradnl" sz="1600" kern="1200" baseline="0" dirty="0" smtClean="0">
                          <a:solidFill>
                            <a:srgbClr val="000066"/>
                          </a:solidFill>
                          <a:latin typeface="+mn-lt"/>
                          <a:ea typeface="+mn-ea"/>
                          <a:cs typeface="+mn-cs"/>
                        </a:rPr>
                        <a:t>y  </a:t>
                      </a:r>
                      <a:r>
                        <a:rPr lang="es-ES_tradnl" sz="1600" b="1" kern="1200" baseline="0" dirty="0" smtClean="0">
                          <a:solidFill>
                            <a:srgbClr val="000066"/>
                          </a:solidFill>
                          <a:latin typeface="+mn-lt"/>
                          <a:ea typeface="+mn-ea"/>
                          <a:cs typeface="+mn-cs"/>
                        </a:rPr>
                        <a:t>rendimientos de actividades económicas</a:t>
                      </a:r>
                      <a:r>
                        <a:rPr lang="es-ES_tradnl" sz="1600" kern="1200" baseline="0" dirty="0" smtClean="0">
                          <a:solidFill>
                            <a:srgbClr val="000066"/>
                          </a:solidFill>
                          <a:latin typeface="+mn-lt"/>
                          <a:ea typeface="+mn-ea"/>
                          <a:cs typeface="+mn-cs"/>
                        </a:rPr>
                        <a:t>.</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385833">
                <a:tc rowSpan="2">
                  <a:txBody>
                    <a:bodyPr/>
                    <a:lstStyle/>
                    <a:p>
                      <a:pPr marL="342900" indent="-342900">
                        <a:buFont typeface="+mj-lt"/>
                        <a:buAutoNum type="arabicPeriod"/>
                      </a:pPr>
                      <a:r>
                        <a:rPr lang="es-ES_tradnl" sz="1800" b="1" kern="1200" baseline="0" dirty="0" smtClean="0">
                          <a:solidFill>
                            <a:srgbClr val="FFFF66"/>
                          </a:solidFill>
                          <a:latin typeface="+mn-lt"/>
                          <a:ea typeface="+mn-ea"/>
                          <a:cs typeface="+mn-cs"/>
                        </a:rPr>
                        <a:t>Rendimientos del </a:t>
                      </a:r>
                      <a:r>
                        <a:rPr lang="es-ES_tradnl" sz="1800" b="1" u="sng" kern="1200" baseline="0" dirty="0" smtClean="0">
                          <a:solidFill>
                            <a:srgbClr val="FFFF66"/>
                          </a:solidFill>
                          <a:latin typeface="+mn-lt"/>
                          <a:ea typeface="+mn-ea"/>
                          <a:cs typeface="+mn-cs"/>
                        </a:rPr>
                        <a:t>Trabajo</a:t>
                      </a:r>
                      <a:endParaRPr lang="es-ES_tradnl" b="1" u="sng" dirty="0">
                        <a:solidFill>
                          <a:srgbClr val="FFFF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marL="342900" indent="-342900">
                        <a:buFont typeface="Wingdings" pitchFamily="2" charset="2"/>
                        <a:buChar char="Ø"/>
                      </a:pPr>
                      <a:r>
                        <a:rPr lang="es-ES_tradnl" sz="1400" i="1" kern="1200" baseline="0" dirty="0" smtClean="0">
                          <a:solidFill>
                            <a:srgbClr val="000066"/>
                          </a:solidFill>
                          <a:latin typeface="+mn-lt"/>
                          <a:ea typeface="+mn-ea"/>
                          <a:cs typeface="+mn-cs"/>
                        </a:rPr>
                        <a:t>“se considerarán rendimientos íntegros del trabajo todas las contraprestaciones o utilidades, cualquiera que sea su denominación o naturaleza, dinerarias o en especie, que deriven, directa o indirectamente, del trabajo personal o de la relación laboral o estatutaria </a:t>
                      </a:r>
                      <a:r>
                        <a:rPr lang="es-ES_tradnl" sz="1600" b="1" i="1" u="sng" kern="1200" baseline="0" dirty="0" smtClean="0">
                          <a:solidFill>
                            <a:srgbClr val="000066"/>
                          </a:solidFill>
                          <a:latin typeface="+mn-lt"/>
                          <a:ea typeface="+mn-ea"/>
                          <a:cs typeface="+mn-cs"/>
                        </a:rPr>
                        <a:t>y no tengan el carácter de rendimientos de actividades económicas</a:t>
                      </a:r>
                      <a:r>
                        <a:rPr lang="es-ES_tradnl" sz="1600" i="1" kern="1200" baseline="0" dirty="0" smtClean="0">
                          <a:solidFill>
                            <a:srgbClr val="000066"/>
                          </a:solidFill>
                          <a:latin typeface="+mn-lt"/>
                          <a:ea typeface="+mn-ea"/>
                          <a:cs typeface="+mn-cs"/>
                        </a:rPr>
                        <a:t>”. </a:t>
                      </a:r>
                      <a:r>
                        <a:rPr lang="es-ES_tradnl" sz="1600" b="1" i="1" kern="1200" baseline="0" dirty="0" smtClean="0">
                          <a:solidFill>
                            <a:srgbClr val="FF0000"/>
                          </a:solidFill>
                          <a:latin typeface="+mn-lt"/>
                          <a:ea typeface="+mn-ea"/>
                          <a:cs typeface="+mn-cs"/>
                        </a:rPr>
                        <a:t>(art. 17.1 LIRPF)</a:t>
                      </a:r>
                      <a:endParaRPr lang="es-ES_tradnl" sz="1600" b="1" i="0"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2"/>
                  </a:ext>
                </a:extLst>
              </a:tr>
              <a:tr h="457200">
                <a:tc vMerge="1">
                  <a:txBody>
                    <a:bodyPr/>
                    <a:lstStyle/>
                    <a:p>
                      <a:endParaRPr lang="es-ES_tradnl" dirty="0"/>
                    </a:p>
                  </a:txBody>
                  <a:tcPr/>
                </a:tc>
                <a:tc>
                  <a:txBody>
                    <a:bodyPr/>
                    <a:lstStyle/>
                    <a:p>
                      <a:pPr marL="342900" indent="-342900">
                        <a:buFont typeface="Wingdings" pitchFamily="2" charset="2"/>
                        <a:buChar char="v"/>
                      </a:pPr>
                      <a:r>
                        <a:rPr lang="es-ES_tradnl" sz="1600" kern="1200" baseline="0" dirty="0" smtClean="0">
                          <a:solidFill>
                            <a:srgbClr val="000066"/>
                          </a:solidFill>
                          <a:latin typeface="+mn-lt"/>
                          <a:ea typeface="+mn-ea"/>
                          <a:cs typeface="+mn-cs"/>
                        </a:rPr>
                        <a:t> </a:t>
                      </a:r>
                      <a:r>
                        <a:rPr lang="es-ES_tradnl" sz="1600" b="1" u="sng" kern="1200" baseline="0" dirty="0" smtClean="0">
                          <a:solidFill>
                            <a:srgbClr val="000066"/>
                          </a:solidFill>
                          <a:latin typeface="+mn-lt"/>
                          <a:ea typeface="+mn-ea"/>
                          <a:cs typeface="+mn-cs"/>
                        </a:rPr>
                        <a:t>salvo que </a:t>
                      </a:r>
                      <a:r>
                        <a:rPr lang="es-ES_tradnl" sz="1600" u="sng" kern="1200" baseline="0" dirty="0" smtClean="0">
                          <a:solidFill>
                            <a:srgbClr val="000066"/>
                          </a:solidFill>
                          <a:latin typeface="+mn-lt"/>
                          <a:ea typeface="+mn-ea"/>
                          <a:cs typeface="+mn-cs"/>
                        </a:rPr>
                        <a:t>deba calificarse como rendimiento de actividad económica</a:t>
                      </a:r>
                      <a:r>
                        <a:rPr lang="es-ES_tradnl" sz="1600" kern="1200" baseline="0" dirty="0" smtClean="0">
                          <a:solidFill>
                            <a:srgbClr val="000066"/>
                          </a:solidFill>
                          <a:latin typeface="+mn-lt"/>
                          <a:ea typeface="+mn-ea"/>
                          <a:cs typeface="+mn-cs"/>
                        </a:rPr>
                        <a:t>.</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3"/>
                  </a:ext>
                </a:extLst>
              </a:tr>
              <a:tr h="1295400">
                <a:tc rowSpan="2">
                  <a:txBody>
                    <a:bodyPr/>
                    <a:lstStyle/>
                    <a:p>
                      <a:pPr marL="342900" indent="-342900">
                        <a:buFont typeface="+mj-lt"/>
                        <a:buAutoNum type="arabicPeriod" startAt="2"/>
                      </a:pPr>
                      <a:r>
                        <a:rPr lang="es-ES_tradnl" sz="1800" b="1" kern="1200" baseline="0" dirty="0" smtClean="0">
                          <a:solidFill>
                            <a:srgbClr val="FFFF66"/>
                          </a:solidFill>
                          <a:latin typeface="+mn-lt"/>
                          <a:ea typeface="+mn-ea"/>
                          <a:cs typeface="+mn-cs"/>
                        </a:rPr>
                        <a:t>Rendimientos de </a:t>
                      </a:r>
                      <a:r>
                        <a:rPr lang="es-ES_tradnl" sz="1800" b="1" u="sng" kern="1200" baseline="0" dirty="0" smtClean="0">
                          <a:solidFill>
                            <a:srgbClr val="FFFF66"/>
                          </a:solidFill>
                          <a:latin typeface="+mn-lt"/>
                          <a:ea typeface="+mn-ea"/>
                          <a:cs typeface="+mn-cs"/>
                        </a:rPr>
                        <a:t>Actividades Económicas</a:t>
                      </a:r>
                      <a:endParaRPr lang="es-ES_tradnl" b="1" u="sng" dirty="0">
                        <a:solidFill>
                          <a:srgbClr val="FFFF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2">
                        <a:lumMod val="50000"/>
                      </a:schemeClr>
                    </a:solidFill>
                  </a:tcPr>
                </a:tc>
                <a:tc>
                  <a:txBody>
                    <a:bodyPr/>
                    <a:lstStyle/>
                    <a:p>
                      <a:pPr marL="342900" indent="-342900">
                        <a:buFont typeface="Wingdings" pitchFamily="2" charset="2"/>
                        <a:buChar char="Ø"/>
                      </a:pPr>
                      <a:r>
                        <a:rPr lang="es-ES_tradnl" sz="1500" i="1" kern="1200" baseline="0" dirty="0" smtClean="0">
                          <a:solidFill>
                            <a:srgbClr val="000066"/>
                          </a:solidFill>
                          <a:latin typeface="+mn-lt"/>
                          <a:ea typeface="+mn-ea"/>
                          <a:cs typeface="+mn-cs"/>
                        </a:rPr>
                        <a:t>“</a:t>
                      </a:r>
                      <a:r>
                        <a:rPr lang="es-ES_tradnl" sz="1400" i="1" kern="1200" baseline="0" dirty="0" smtClean="0">
                          <a:solidFill>
                            <a:srgbClr val="000066"/>
                          </a:solidFill>
                          <a:latin typeface="+mn-lt"/>
                          <a:ea typeface="+mn-ea"/>
                          <a:cs typeface="+mn-cs"/>
                        </a:rPr>
                        <a:t>Se considerarán rendimientos íntegros de actividades económicas aquellos que, procediendo del trabajo personal y del capital conjuntamente, o de uno solo de estos factores, supongan por parte del contribuyente la</a:t>
                      </a:r>
                      <a:r>
                        <a:rPr lang="es-ES_tradnl" sz="1500" i="1" kern="1200" baseline="0" dirty="0" smtClean="0">
                          <a:solidFill>
                            <a:srgbClr val="000066"/>
                          </a:solidFill>
                          <a:latin typeface="+mn-lt"/>
                          <a:ea typeface="+mn-ea"/>
                          <a:cs typeface="+mn-cs"/>
                        </a:rPr>
                        <a:t> </a:t>
                      </a:r>
                      <a:r>
                        <a:rPr lang="es-ES_tradnl" sz="1500" b="1" i="1" u="sng" kern="1200" baseline="0" dirty="0" smtClean="0">
                          <a:solidFill>
                            <a:srgbClr val="000066"/>
                          </a:solidFill>
                          <a:latin typeface="+mn-lt"/>
                          <a:ea typeface="+mn-ea"/>
                          <a:cs typeface="+mn-cs"/>
                        </a:rPr>
                        <a:t>ordenación por cuenta propia de medios de producción </a:t>
                      </a:r>
                      <a:r>
                        <a:rPr lang="es-ES_tradnl" sz="1500" i="1" kern="1200" baseline="0" dirty="0" smtClean="0">
                          <a:solidFill>
                            <a:srgbClr val="000066"/>
                          </a:solidFill>
                          <a:latin typeface="+mn-lt"/>
                          <a:ea typeface="+mn-ea"/>
                          <a:cs typeface="+mn-cs"/>
                        </a:rPr>
                        <a:t>y de recursos humanos o de uno de ambos, con la finalidad de intervenir en la producción o distribución de bienes o servicios…” </a:t>
                      </a:r>
                      <a:r>
                        <a:rPr lang="es-ES_tradnl" sz="1500" b="1" i="0" kern="1200" baseline="0" dirty="0" smtClean="0">
                          <a:solidFill>
                            <a:srgbClr val="FF0000"/>
                          </a:solidFill>
                          <a:latin typeface="+mn-lt"/>
                          <a:ea typeface="+mn-ea"/>
                          <a:cs typeface="+mn-cs"/>
                        </a:rPr>
                        <a:t>(art. 27.1 LIRPF)</a:t>
                      </a:r>
                      <a:endParaRPr lang="es-ES_tradnl" sz="1500" b="1" i="0"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4"/>
                  </a:ext>
                </a:extLst>
              </a:tr>
              <a:tr h="457200">
                <a:tc vMerge="1">
                  <a:txBody>
                    <a:bodyPr/>
                    <a:lstStyle/>
                    <a:p>
                      <a:endParaRPr lang="es-ES_tradnl"/>
                    </a:p>
                  </a:txBody>
                  <a:tcPr/>
                </a:tc>
                <a:tc>
                  <a:txBody>
                    <a:bodyPr/>
                    <a:lstStyle/>
                    <a:p>
                      <a:pPr marL="342900" indent="-342900">
                        <a:buFont typeface="Wingdings" pitchFamily="2" charset="2"/>
                        <a:buChar char="v"/>
                      </a:pPr>
                      <a:r>
                        <a:rPr lang="es-ES_tradnl" sz="1600" b="1" kern="1200" baseline="0" dirty="0" smtClean="0">
                          <a:solidFill>
                            <a:srgbClr val="000066"/>
                          </a:solidFill>
                          <a:latin typeface="+mn-lt"/>
                          <a:ea typeface="+mn-ea"/>
                          <a:cs typeface="+mn-cs"/>
                        </a:rPr>
                        <a:t>La calificación como rendimiento de actividad económica exige el cumplimiento de </a:t>
                      </a:r>
                      <a:r>
                        <a:rPr lang="es-ES_tradnl" sz="1600" b="1" u="sng" kern="1200" baseline="0" dirty="0" smtClean="0">
                          <a:solidFill>
                            <a:srgbClr val="000066"/>
                          </a:solidFill>
                          <a:latin typeface="+mn-lt"/>
                          <a:ea typeface="+mn-ea"/>
                          <a:cs typeface="+mn-cs"/>
                        </a:rPr>
                        <a:t>dos requisitos esenciales</a:t>
                      </a:r>
                      <a:r>
                        <a:rPr lang="es-ES_tradnl" sz="1600" b="1" kern="1200" baseline="0" dirty="0" smtClean="0">
                          <a:solidFill>
                            <a:srgbClr val="000066"/>
                          </a:solidFill>
                          <a:latin typeface="+mn-lt"/>
                          <a:ea typeface="+mn-ea"/>
                          <a:cs typeface="+mn-cs"/>
                        </a:rPr>
                        <a:t>:</a:t>
                      </a:r>
                    </a:p>
                    <a:p>
                      <a:pPr marL="342900" indent="-342900">
                        <a:buFont typeface="+mj-lt"/>
                        <a:buAutoNum type="arabicPeriod"/>
                      </a:pPr>
                      <a:r>
                        <a:rPr lang="es-ES_tradnl" sz="1600" b="1" kern="1200" baseline="0" dirty="0" smtClean="0">
                          <a:solidFill>
                            <a:srgbClr val="000066"/>
                          </a:solidFill>
                          <a:latin typeface="+mn-lt"/>
                          <a:ea typeface="+mn-ea"/>
                          <a:cs typeface="+mn-cs"/>
                        </a:rPr>
                        <a:t>Ordenación por cuenta propia.</a:t>
                      </a:r>
                    </a:p>
                    <a:p>
                      <a:pPr marL="342900" indent="-342900">
                        <a:buFont typeface="+mj-lt"/>
                        <a:buAutoNum type="arabicPeriod"/>
                      </a:pPr>
                      <a:r>
                        <a:rPr lang="es-ES_tradnl" sz="1600" b="1" kern="1200" baseline="0" dirty="0" smtClean="0">
                          <a:solidFill>
                            <a:srgbClr val="000066"/>
                          </a:solidFill>
                          <a:latin typeface="+mn-lt"/>
                          <a:ea typeface="+mn-ea"/>
                          <a:cs typeface="+mn-cs"/>
                        </a:rPr>
                        <a:t>Existencia de medios de producción en sede del socio.</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439896456"/>
      </p:ext>
    </p:extLst>
  </p:cSld>
  <p:clrMapOvr>
    <a:masterClrMapping/>
  </p:clrMapOvr>
  <p:transition advClick="0" advTm="0"/>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81750"/>
            <a:ext cx="2311400" cy="476250"/>
          </a:xfrm>
        </p:spPr>
        <p:txBody>
          <a:bodyPr/>
          <a:lstStyle/>
          <a:p>
            <a:pPr>
              <a:defRPr/>
            </a:pPr>
            <a:fld id="{20F244F5-B48D-4031-B43F-EE82AF879DBE}" type="slidenum">
              <a:rPr lang="es-ES"/>
              <a:pPr>
                <a:defRPr/>
              </a:pPr>
              <a:t>501</a:t>
            </a:fld>
            <a:endParaRPr lang="es-ES" dirty="0"/>
          </a:p>
        </p:txBody>
      </p:sp>
      <p:sp>
        <p:nvSpPr>
          <p:cNvPr id="4099" name="Rectangle 2"/>
          <p:cNvSpPr>
            <a:spLocks noChangeArrowheads="1"/>
          </p:cNvSpPr>
          <p:nvPr/>
        </p:nvSpPr>
        <p:spPr bwMode="auto">
          <a:xfrm>
            <a:off x="0" y="1066800"/>
            <a:ext cx="9906000" cy="5416868"/>
          </a:xfrm>
          <a:prstGeom prst="rect">
            <a:avLst/>
          </a:prstGeom>
          <a:noFill/>
          <a:ln w="9525">
            <a:noFill/>
            <a:miter lim="800000"/>
            <a:headEnd/>
            <a:tailEnd/>
          </a:ln>
        </p:spPr>
        <p:txBody>
          <a:bodyPr wrap="square">
            <a:spAutoFit/>
          </a:bodyPr>
          <a:lstStyle/>
          <a:p>
            <a:pPr marL="457200" indent="-457200">
              <a:buFont typeface="Wingdings" pitchFamily="2" charset="2"/>
              <a:buChar char="q"/>
              <a:defRPr/>
            </a:pPr>
            <a:r>
              <a:rPr lang="es-ES" sz="1900" dirty="0" smtClean="0">
                <a:solidFill>
                  <a:srgbClr val="FFFF99"/>
                </a:solidFill>
                <a:effectLst>
                  <a:outerShdw blurRad="38100" dist="38100" dir="2700000" algn="tl">
                    <a:srgbClr val="000000">
                      <a:alpha val="43137"/>
                    </a:srgbClr>
                  </a:outerShdw>
                </a:effectLst>
              </a:rPr>
              <a:t>Un contribuyente cuyos </a:t>
            </a:r>
            <a:r>
              <a:rPr lang="es-ES" sz="1900" u="sng" dirty="0" smtClean="0">
                <a:solidFill>
                  <a:srgbClr val="FFFF99"/>
                </a:solidFill>
                <a:effectLst>
                  <a:outerShdw blurRad="38100" dist="38100" dir="2700000" algn="tl">
                    <a:srgbClr val="000000">
                      <a:alpha val="43137"/>
                    </a:srgbClr>
                  </a:outerShdw>
                </a:effectLst>
              </a:rPr>
              <a:t>rendimientos en el IRPF</a:t>
            </a:r>
            <a:r>
              <a:rPr lang="es-ES" sz="1900" dirty="0" smtClean="0">
                <a:solidFill>
                  <a:srgbClr val="FFFF99"/>
                </a:solidFill>
                <a:effectLst>
                  <a:outerShdw blurRad="38100" dist="38100" dir="2700000" algn="tl">
                    <a:srgbClr val="000000">
                      <a:alpha val="43137"/>
                    </a:srgbClr>
                  </a:outerShdw>
                </a:effectLst>
              </a:rPr>
              <a:t> son calificados como </a:t>
            </a:r>
            <a:r>
              <a:rPr lang="es-ES" sz="1900" u="sng" dirty="0" smtClean="0">
                <a:solidFill>
                  <a:srgbClr val="FFFF99"/>
                </a:solidFill>
                <a:effectLst>
                  <a:outerShdw blurRad="38100" dist="38100" dir="2700000" algn="tl">
                    <a:srgbClr val="000000">
                      <a:alpha val="43137"/>
                    </a:srgbClr>
                  </a:outerShdw>
                </a:effectLst>
              </a:rPr>
              <a:t>RTOS. AAEE</a:t>
            </a:r>
            <a:r>
              <a:rPr lang="es-ES" sz="1900" dirty="0" smtClean="0">
                <a:solidFill>
                  <a:srgbClr val="FFFF99"/>
                </a:solidFill>
                <a:effectLst>
                  <a:outerShdw blurRad="38100" dist="38100" dir="2700000" algn="tl">
                    <a:srgbClr val="000000">
                      <a:alpha val="43137"/>
                    </a:srgbClr>
                  </a:outerShdw>
                </a:effectLst>
              </a:rPr>
              <a:t> por la definición legal del artículo 27.1 LIRFP :</a:t>
            </a:r>
          </a:p>
          <a:p>
            <a:pPr marL="457200" indent="-457200">
              <a:buFont typeface="+mj-lt"/>
              <a:buAutoNum type="arabicPeriod"/>
              <a:defRPr/>
            </a:pPr>
            <a:endParaRPr lang="es-ES" sz="1800" b="0" dirty="0" smtClean="0"/>
          </a:p>
          <a:p>
            <a:pPr marL="457200" indent="-457200">
              <a:buFont typeface="+mj-lt"/>
              <a:buAutoNum type="arabicPeriod"/>
              <a:defRPr/>
            </a:pPr>
            <a:r>
              <a:rPr lang="es-ES" sz="1800" b="0" dirty="0" smtClean="0"/>
              <a:t>Conforme a dicho artículo los </a:t>
            </a:r>
            <a:r>
              <a:rPr lang="es-ES" sz="1800" u="sng" dirty="0" smtClean="0">
                <a:effectLst>
                  <a:outerShdw blurRad="38100" dist="38100" dir="2700000" algn="tl">
                    <a:srgbClr val="000000">
                      <a:alpha val="43137"/>
                    </a:srgbClr>
                  </a:outerShdw>
                </a:effectLst>
              </a:rPr>
              <a:t>rendimientos procedentes</a:t>
            </a:r>
            <a:r>
              <a:rPr lang="es-ES" sz="1800" b="0" dirty="0" smtClean="0"/>
              <a:t> de una entidad en cuyo capital participe el contribuyente </a:t>
            </a:r>
            <a:r>
              <a:rPr lang="es-ES" sz="1800" dirty="0" smtClean="0">
                <a:solidFill>
                  <a:srgbClr val="FFFF00"/>
                </a:solidFill>
              </a:rPr>
              <a:t>(socio de sociedad) </a:t>
            </a:r>
          </a:p>
          <a:p>
            <a:pPr marL="457200" indent="-457200">
              <a:buFont typeface="+mj-lt"/>
              <a:buAutoNum type="arabicPeriod"/>
              <a:defRPr/>
            </a:pPr>
            <a:endParaRPr lang="es-ES" sz="1800" dirty="0" smtClean="0">
              <a:solidFill>
                <a:srgbClr val="FFFF00"/>
              </a:solidFill>
            </a:endParaRPr>
          </a:p>
          <a:p>
            <a:pPr marL="457200" indent="-457200">
              <a:buFont typeface="+mj-lt"/>
              <a:buAutoNum type="arabicPeriod"/>
              <a:defRPr/>
            </a:pPr>
            <a:r>
              <a:rPr lang="es-ES" sz="1800" b="0" dirty="0" smtClean="0"/>
              <a:t>Rendimientos derivados de la realización de actividades incluidas en la </a:t>
            </a:r>
            <a:r>
              <a:rPr lang="es-ES" sz="1800" dirty="0" smtClean="0">
                <a:effectLst>
                  <a:outerShdw blurRad="38100" dist="38100" dir="2700000" algn="tl">
                    <a:srgbClr val="000000">
                      <a:alpha val="43137"/>
                    </a:srgbClr>
                  </a:outerShdw>
                </a:effectLst>
              </a:rPr>
              <a:t>sección Segunda de las Tarifas del IAE</a:t>
            </a:r>
            <a:r>
              <a:rPr lang="es-ES" sz="1800" b="0" dirty="0" smtClean="0"/>
              <a:t> (</a:t>
            </a:r>
            <a:r>
              <a:rPr lang="es-ES" sz="1800" dirty="0" smtClean="0">
                <a:solidFill>
                  <a:srgbClr val="FFFF00"/>
                </a:solidFill>
                <a:effectLst>
                  <a:outerShdw blurRad="38100" dist="38100" dir="2700000" algn="tl">
                    <a:srgbClr val="000000">
                      <a:alpha val="43137"/>
                    </a:srgbClr>
                  </a:outerShdw>
                </a:effectLst>
              </a:rPr>
              <a:t>actividades profesionales</a:t>
            </a:r>
            <a:r>
              <a:rPr lang="es-ES" sz="1800" b="0" dirty="0" smtClean="0"/>
              <a:t>), </a:t>
            </a:r>
          </a:p>
          <a:p>
            <a:pPr marL="457200" indent="-457200">
              <a:buFont typeface="+mj-lt"/>
              <a:buAutoNum type="arabicPeriod"/>
              <a:defRPr/>
            </a:pPr>
            <a:endParaRPr lang="es-ES" sz="1800" b="0" dirty="0" smtClean="0"/>
          </a:p>
          <a:p>
            <a:pPr marL="457200" indent="-457200">
              <a:buFont typeface="+mj-lt"/>
              <a:buAutoNum type="arabicPeriod"/>
              <a:defRPr/>
            </a:pPr>
            <a:r>
              <a:rPr lang="es-ES" sz="1800" dirty="0" smtClean="0">
                <a:solidFill>
                  <a:srgbClr val="FFFF00"/>
                </a:solidFill>
                <a:effectLst>
                  <a:outerShdw blurRad="38100" dist="38100" dir="2700000" algn="tl">
                    <a:srgbClr val="000000">
                      <a:alpha val="43137"/>
                    </a:srgbClr>
                  </a:outerShdw>
                </a:effectLst>
              </a:rPr>
              <a:t>se calificarán como rendimientos de Actividades Económicas </a:t>
            </a:r>
            <a:r>
              <a:rPr lang="es-ES" sz="1800" u="sng" dirty="0" smtClean="0">
                <a:effectLst>
                  <a:outerShdw blurRad="38100" dist="38100" dir="2700000" algn="tl">
                    <a:srgbClr val="000000">
                      <a:alpha val="43137"/>
                    </a:srgbClr>
                  </a:outerShdw>
                </a:effectLst>
              </a:rPr>
              <a:t>cuando</a:t>
            </a:r>
            <a:r>
              <a:rPr lang="es-ES" sz="1800" dirty="0" smtClean="0">
                <a:effectLst>
                  <a:outerShdw blurRad="38100" dist="38100" dir="2700000" algn="tl">
                    <a:srgbClr val="000000">
                      <a:alpha val="43137"/>
                    </a:srgbClr>
                  </a:outerShdw>
                </a:effectLst>
              </a:rPr>
              <a:t> el contribuyente </a:t>
            </a:r>
            <a:r>
              <a:rPr lang="es-ES" sz="1800" u="sng" dirty="0" smtClean="0">
                <a:effectLst>
                  <a:outerShdw blurRad="38100" dist="38100" dir="2700000" algn="tl">
                    <a:srgbClr val="000000">
                      <a:alpha val="43137"/>
                    </a:srgbClr>
                  </a:outerShdw>
                </a:effectLst>
              </a:rPr>
              <a:t>esté incluido</a:t>
            </a:r>
            <a:r>
              <a:rPr lang="es-ES" sz="1800" dirty="0" smtClean="0">
                <a:effectLst>
                  <a:outerShdw blurRad="38100" dist="38100" dir="2700000" algn="tl">
                    <a:srgbClr val="000000">
                      <a:alpha val="43137"/>
                    </a:srgbClr>
                  </a:outerShdw>
                </a:effectLst>
              </a:rPr>
              <a:t>: </a:t>
            </a:r>
          </a:p>
          <a:p>
            <a:pPr marL="457200" indent="-457200">
              <a:buFont typeface="+mj-lt"/>
              <a:buAutoNum type="alphaLcParenR"/>
              <a:defRPr/>
            </a:pPr>
            <a:r>
              <a:rPr lang="es-ES" sz="1800" b="0" dirty="0" smtClean="0"/>
              <a:t>en el régimen especial de la Seguridad Social de los trabajadores por cuenta propia o autónomos (</a:t>
            </a:r>
            <a:r>
              <a:rPr lang="es-ES" sz="1800" dirty="0" smtClean="0">
                <a:solidFill>
                  <a:srgbClr val="FFFF00"/>
                </a:solidFill>
                <a:effectLst>
                  <a:outerShdw blurRad="38100" dist="38100" dir="2700000" algn="tl">
                    <a:srgbClr val="000000">
                      <a:alpha val="43137"/>
                    </a:srgbClr>
                  </a:outerShdw>
                </a:effectLst>
              </a:rPr>
              <a:t>RETA</a:t>
            </a:r>
            <a:r>
              <a:rPr lang="es-ES" sz="1800" b="0" dirty="0" smtClean="0"/>
              <a:t>), </a:t>
            </a:r>
          </a:p>
          <a:p>
            <a:pPr marL="457200" indent="-457200">
              <a:buFont typeface="+mj-lt"/>
              <a:buAutoNum type="alphaLcParenR"/>
              <a:defRPr/>
            </a:pPr>
            <a:r>
              <a:rPr lang="es-ES" sz="1800" dirty="0" smtClean="0">
                <a:solidFill>
                  <a:srgbClr val="FFFF00"/>
                </a:solidFill>
                <a:effectLst>
                  <a:outerShdw blurRad="38100" dist="38100" dir="2700000" algn="tl">
                    <a:srgbClr val="000000">
                      <a:alpha val="43137"/>
                    </a:srgbClr>
                  </a:outerShdw>
                </a:effectLst>
              </a:rPr>
              <a:t>o</a:t>
            </a:r>
            <a:r>
              <a:rPr lang="es-ES" sz="1800" b="0" dirty="0" smtClean="0"/>
              <a:t> en una </a:t>
            </a:r>
            <a:r>
              <a:rPr lang="es-ES" sz="1800" dirty="0" smtClean="0">
                <a:solidFill>
                  <a:srgbClr val="FFFF00"/>
                </a:solidFill>
                <a:effectLst>
                  <a:outerShdw blurRad="38100" dist="38100" dir="2700000" algn="tl">
                    <a:srgbClr val="000000">
                      <a:alpha val="43137"/>
                    </a:srgbClr>
                  </a:outerShdw>
                </a:effectLst>
              </a:rPr>
              <a:t>mutualidad</a:t>
            </a:r>
            <a:r>
              <a:rPr lang="es-ES" sz="1800" b="0" dirty="0" smtClean="0"/>
              <a:t> de previsión social que actúe como </a:t>
            </a:r>
            <a:r>
              <a:rPr lang="es-ES" sz="1800" dirty="0" smtClean="0">
                <a:solidFill>
                  <a:srgbClr val="FFFF00"/>
                </a:solidFill>
                <a:effectLst>
                  <a:outerShdw blurRad="38100" dist="38100" dir="2700000" algn="tl">
                    <a:srgbClr val="000000">
                      <a:alpha val="43137"/>
                    </a:srgbClr>
                  </a:outerShdw>
                </a:effectLst>
              </a:rPr>
              <a:t>alternativa</a:t>
            </a:r>
            <a:r>
              <a:rPr lang="es-ES" sz="1800" b="0" dirty="0" smtClean="0"/>
              <a:t> al citado régimen especial. </a:t>
            </a:r>
          </a:p>
          <a:p>
            <a:pPr marL="457200" indent="-457200">
              <a:buFont typeface="Wingdings" pitchFamily="2" charset="2"/>
              <a:buChar char="v"/>
              <a:defRPr/>
            </a:pPr>
            <a:endParaRPr lang="es-ES" sz="1800" b="0" dirty="0" smtClean="0"/>
          </a:p>
          <a:p>
            <a:pPr marL="457200" indent="-457200">
              <a:buFont typeface="Wingdings" pitchFamily="2" charset="2"/>
              <a:buChar char="v"/>
              <a:defRPr/>
            </a:pPr>
            <a:endParaRPr lang="es-ES" sz="1800" b="0" dirty="0" smtClean="0"/>
          </a:p>
          <a:p>
            <a:pPr marL="457200" indent="-457200">
              <a:buFont typeface="Wingdings" pitchFamily="2" charset="2"/>
              <a:buChar char="q"/>
              <a:defRPr/>
            </a:pPr>
            <a:r>
              <a:rPr lang="es-ES" sz="1900" dirty="0" smtClean="0">
                <a:solidFill>
                  <a:srgbClr val="FFFF66"/>
                </a:solidFill>
                <a:effectLst>
                  <a:outerShdw blurRad="38100" dist="38100" dir="2700000" algn="tl">
                    <a:srgbClr val="000000">
                      <a:alpha val="43137"/>
                    </a:srgbClr>
                  </a:outerShdw>
                </a:effectLst>
              </a:rPr>
              <a:t>Otro tema es tratar de determinar si conlleva la consideración de empresario o profesional a efectos del IVA. </a:t>
            </a:r>
            <a:endParaRPr lang="es-ES_tradnl" sz="1600" b="0" dirty="0">
              <a:effectLst>
                <a:outerShdw blurRad="38100" dist="38100" dir="2700000" algn="tl">
                  <a:srgbClr val="000000">
                    <a:alpha val="43137"/>
                  </a:srgbClr>
                </a:outerShdw>
              </a:effectLst>
              <a:latin typeface="Arial" pitchFamily="34" charset="0"/>
            </a:endParaRPr>
          </a:p>
        </p:txBody>
      </p:sp>
      <p:sp>
        <p:nvSpPr>
          <p:cNvPr id="5" name="Text Box 4"/>
          <p:cNvSpPr txBox="1">
            <a:spLocks noChangeArrowheads="1"/>
          </p:cNvSpPr>
          <p:nvPr/>
        </p:nvSpPr>
        <p:spPr bwMode="auto">
          <a:xfrm>
            <a:off x="0" y="609600"/>
            <a:ext cx="9906000" cy="430887"/>
          </a:xfrm>
          <a:prstGeom prst="rect">
            <a:avLst/>
          </a:prstGeom>
          <a:solidFill>
            <a:srgbClr val="CCFFFF"/>
          </a:solidFill>
          <a:ln w="9525">
            <a:noFill/>
            <a:miter lim="800000"/>
            <a:headEnd/>
            <a:tailEnd/>
          </a:ln>
        </p:spPr>
        <p:txBody>
          <a:bodyPr>
            <a:spAutoFit/>
          </a:bodyPr>
          <a:lstStyle/>
          <a:p>
            <a:r>
              <a:rPr lang="es-ES_tradnl" sz="2200" dirty="0" smtClean="0">
                <a:solidFill>
                  <a:srgbClr val="FF0000"/>
                </a:solidFill>
              </a:rPr>
              <a:t>Delimitación </a:t>
            </a:r>
            <a:r>
              <a:rPr lang="es-ES_tradnl" sz="2200" dirty="0" smtClean="0">
                <a:solidFill>
                  <a:srgbClr val="000066"/>
                </a:solidFill>
              </a:rPr>
              <a:t>del</a:t>
            </a:r>
            <a:r>
              <a:rPr lang="es-ES_tradnl" sz="2200" dirty="0" smtClean="0">
                <a:solidFill>
                  <a:srgbClr val="FF0000"/>
                </a:solidFill>
              </a:rPr>
              <a:t> </a:t>
            </a:r>
            <a:r>
              <a:rPr lang="es-ES_tradnl" sz="2200" u="sng" dirty="0" smtClean="0">
                <a:solidFill>
                  <a:srgbClr val="000066"/>
                </a:solidFill>
              </a:rPr>
              <a:t>Concepto</a:t>
            </a:r>
            <a:r>
              <a:rPr lang="es-ES_tradnl" sz="2200" dirty="0" smtClean="0">
                <a:solidFill>
                  <a:srgbClr val="000066"/>
                </a:solidFill>
              </a:rPr>
              <a:t> de </a:t>
            </a:r>
            <a:r>
              <a:rPr lang="es-ES_tradnl" sz="2200" dirty="0" err="1" smtClean="0">
                <a:solidFill>
                  <a:srgbClr val="000066"/>
                </a:solidFill>
              </a:rPr>
              <a:t>Rto</a:t>
            </a:r>
            <a:r>
              <a:rPr lang="es-ES_tradnl" sz="2200" dirty="0" smtClean="0">
                <a:solidFill>
                  <a:srgbClr val="000066"/>
                </a:solidFill>
              </a:rPr>
              <a:t>. AAEE. </a:t>
            </a:r>
            <a:r>
              <a:rPr lang="es-ES_tradnl" sz="2200" u="sng" dirty="0" smtClean="0">
                <a:solidFill>
                  <a:srgbClr val="FF0000"/>
                </a:solidFill>
              </a:rPr>
              <a:t>PROFESIONALES</a:t>
            </a:r>
            <a:endParaRPr lang="es-ES_tradnl" sz="2200" u="sng" dirty="0">
              <a:solidFill>
                <a:srgbClr val="FF0000"/>
              </a:solidFill>
            </a:endParaRPr>
          </a:p>
        </p:txBody>
      </p:sp>
      <p:sp>
        <p:nvSpPr>
          <p:cNvPr id="6"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u="sng" dirty="0" smtClean="0">
                <a:solidFill>
                  <a:srgbClr val="FFFF00"/>
                </a:solidFill>
                <a:effectLst>
                  <a:outerShdw blurRad="38100" dist="38100" dir="2700000" algn="tl">
                    <a:srgbClr val="000000">
                      <a:alpha val="43137"/>
                    </a:srgbClr>
                  </a:outerShdw>
                </a:effectLst>
                <a:latin typeface="Arial" pitchFamily="34" charset="0"/>
              </a:rPr>
              <a:t>Ley 26/2014</a:t>
            </a:r>
            <a:r>
              <a:rPr lang="es-ES_tradnl" sz="2800" dirty="0" smtClean="0">
                <a:solidFill>
                  <a:srgbClr val="FFFF66"/>
                </a:solidFill>
                <a:latin typeface="Arial" pitchFamily="34" charset="0"/>
              </a:rPr>
              <a:t> REFORMA  Art. 27 LIRPF  </a:t>
            </a:r>
            <a:r>
              <a:rPr lang="es-ES_tradnl" sz="2400" dirty="0" smtClean="0">
                <a:solidFill>
                  <a:srgbClr val="FFFF00"/>
                </a:solidFill>
                <a:effectLst>
                  <a:outerShdw blurRad="38100" dist="38100" dir="2700000" algn="tl">
                    <a:srgbClr val="000000">
                      <a:alpha val="43137"/>
                    </a:srgbClr>
                  </a:outerShdw>
                </a:effectLst>
                <a:latin typeface="Arial" pitchFamily="34" charset="0"/>
              </a:rPr>
              <a:t>desde 2015</a:t>
            </a:r>
            <a:endParaRPr lang="es-ES" sz="2400" dirty="0">
              <a:solidFill>
                <a:srgbClr val="FFFF66"/>
              </a:solidFill>
              <a:latin typeface="Arial" pitchFamily="34" charset="0"/>
            </a:endParaRPr>
          </a:p>
        </p:txBody>
      </p:sp>
    </p:spTree>
    <p:extLst>
      <p:ext uri="{BB962C8B-B14F-4D97-AF65-F5344CB8AC3E}">
        <p14:creationId xmlns="" xmlns:p14="http://schemas.microsoft.com/office/powerpoint/2010/main" val="4234681916"/>
      </p:ext>
    </p:extLst>
  </p:cSld>
  <p:clrMapOvr>
    <a:masterClrMapping/>
  </p:clrMapOvr>
  <p:transition advClick="0" advTm="0"/>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670800" y="6457950"/>
            <a:ext cx="2311400" cy="476250"/>
          </a:xfrm>
        </p:spPr>
        <p:txBody>
          <a:bodyPr/>
          <a:lstStyle/>
          <a:p>
            <a:pPr>
              <a:defRPr/>
            </a:pPr>
            <a:fld id="{F9C4FD23-6FF7-46A9-846A-F17EAA796251}" type="slidenum">
              <a:rPr lang="es-ES"/>
              <a:pPr>
                <a:defRPr/>
              </a:pPr>
              <a:t>502</a:t>
            </a:fld>
            <a:endParaRPr lang="es-ES" dirty="0"/>
          </a:p>
        </p:txBody>
      </p:sp>
      <p:sp>
        <p:nvSpPr>
          <p:cNvPr id="267266" name="Text Box 3"/>
          <p:cNvSpPr txBox="1">
            <a:spLocks noChangeArrowheads="1"/>
          </p:cNvSpPr>
          <p:nvPr/>
        </p:nvSpPr>
        <p:spPr bwMode="auto">
          <a:xfrm>
            <a:off x="0" y="0"/>
            <a:ext cx="9906000" cy="400050"/>
          </a:xfrm>
          <a:prstGeom prst="rect">
            <a:avLst/>
          </a:prstGeom>
          <a:solidFill>
            <a:srgbClr val="CCFFFF"/>
          </a:solidFill>
          <a:ln w="9525">
            <a:noFill/>
            <a:miter lim="800000"/>
            <a:headEnd/>
            <a:tailEnd/>
          </a:ln>
        </p:spPr>
        <p:txBody>
          <a:bodyPr>
            <a:spAutoFit/>
          </a:bodyPr>
          <a:lstStyle/>
          <a:p>
            <a:pPr algn="ctr"/>
            <a:r>
              <a:rPr lang="es-ES_tradnl">
                <a:solidFill>
                  <a:srgbClr val="FF0000"/>
                </a:solidFill>
                <a:latin typeface="Arial" charset="0"/>
              </a:rPr>
              <a:t>Régimen Especial de los Trabajadores Autónomos (RETA)</a:t>
            </a:r>
            <a:endParaRPr lang="es-ES_tradnl">
              <a:solidFill>
                <a:srgbClr val="000066"/>
              </a:solidFill>
              <a:latin typeface="Arial" charset="0"/>
            </a:endParaRPr>
          </a:p>
        </p:txBody>
      </p:sp>
      <p:graphicFrame>
        <p:nvGraphicFramePr>
          <p:cNvPr id="7" name="6 Tabla"/>
          <p:cNvGraphicFramePr>
            <a:graphicFrameLocks noGrp="1"/>
          </p:cNvGraphicFramePr>
          <p:nvPr>
            <p:extLst>
              <p:ext uri="{D42A27DB-BD31-4B8C-83A1-F6EECF244321}">
                <p14:modId xmlns="" xmlns:p14="http://schemas.microsoft.com/office/powerpoint/2010/main" val="1682022807"/>
              </p:ext>
            </p:extLst>
          </p:nvPr>
        </p:nvGraphicFramePr>
        <p:xfrm>
          <a:off x="76200" y="457200"/>
          <a:ext cx="9753600" cy="617220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gridCol w="8305800">
                  <a:extLst>
                    <a:ext uri="{9D8B030D-6E8A-4147-A177-3AD203B41FA5}">
                      <a16:colId xmlns="" xmlns:a16="http://schemas.microsoft.com/office/drawing/2014/main" val="20001"/>
                    </a:ext>
                  </a:extLst>
                </a:gridCol>
              </a:tblGrid>
              <a:tr h="381000">
                <a:tc gridSpan="2">
                  <a:txBody>
                    <a:bodyPr/>
                    <a:lstStyle/>
                    <a:p>
                      <a:pPr algn="ctr"/>
                      <a:r>
                        <a:rPr lang="es-ES_tradnl" dirty="0" smtClean="0"/>
                        <a:t>Art. </a:t>
                      </a:r>
                      <a:r>
                        <a:rPr lang="es-ES_tradnl" smtClean="0"/>
                        <a:t>305 </a:t>
                      </a:r>
                      <a:r>
                        <a:rPr lang="es-ES_tradnl" dirty="0" smtClean="0"/>
                        <a:t>RD </a:t>
                      </a:r>
                      <a:r>
                        <a:rPr lang="es-ES_tradnl" smtClean="0"/>
                        <a:t>Lº 8/2015</a:t>
                      </a:r>
                      <a:r>
                        <a:rPr lang="es-ES_tradnl" baseline="0" smtClean="0"/>
                        <a:t> </a:t>
                      </a:r>
                      <a:r>
                        <a:rPr lang="es-ES_tradnl" baseline="0" dirty="0" smtClean="0"/>
                        <a:t>TR  Ley General Seguridad Social:</a:t>
                      </a:r>
                      <a:endParaRPr lang="es-ES_tradnl"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1310640">
                <a:tc gridSpan="2">
                  <a:txBody>
                    <a:bodyPr/>
                    <a:lstStyle/>
                    <a:p>
                      <a:pPr marL="342900" indent="-342900">
                        <a:buFont typeface="Wingdings" pitchFamily="2" charset="2"/>
                        <a:buChar char="q"/>
                      </a:pPr>
                      <a:r>
                        <a:rPr lang="es-ES" sz="1800" b="1" i="0" kern="1200" dirty="0" smtClean="0">
                          <a:solidFill>
                            <a:schemeClr val="tx1"/>
                          </a:solidFill>
                          <a:effectLst>
                            <a:outerShdw blurRad="38100" dist="38100" dir="2700000" algn="tl">
                              <a:srgbClr val="000000">
                                <a:alpha val="43137"/>
                              </a:srgbClr>
                            </a:outerShdw>
                          </a:effectLst>
                          <a:latin typeface="+mn-lt"/>
                          <a:ea typeface="+mn-ea"/>
                          <a:cs typeface="+mn-cs"/>
                        </a:rPr>
                        <a:t>Obligatoriamente incluidos en el </a:t>
                      </a:r>
                      <a:r>
                        <a:rPr lang="es-ES" sz="2000" b="1" i="0" kern="1200" dirty="0" smtClean="0">
                          <a:solidFill>
                            <a:srgbClr val="FFFF00"/>
                          </a:solidFill>
                          <a:effectLst>
                            <a:outerShdw blurRad="38100" dist="38100" dir="2700000" algn="tl">
                              <a:srgbClr val="000000">
                                <a:alpha val="43137"/>
                              </a:srgbClr>
                            </a:outerShdw>
                          </a:effectLst>
                          <a:latin typeface="+mn-lt"/>
                          <a:ea typeface="+mn-ea"/>
                          <a:cs typeface="+mn-cs"/>
                        </a:rPr>
                        <a:t>RETA:</a:t>
                      </a:r>
                      <a:r>
                        <a:rPr lang="es-ES" sz="1800" b="1" i="0" kern="1200" dirty="0" smtClean="0">
                          <a:solidFill>
                            <a:schemeClr val="tx1"/>
                          </a:solidFill>
                          <a:effectLst>
                            <a:outerShdw blurRad="38100" dist="38100" dir="2700000" algn="tl">
                              <a:srgbClr val="000000">
                                <a:alpha val="43137"/>
                              </a:srgbClr>
                            </a:outerShdw>
                          </a:effectLst>
                          <a:latin typeface="+mn-lt"/>
                          <a:ea typeface="+mn-ea"/>
                          <a:cs typeface="+mn-cs"/>
                        </a:rPr>
                        <a:t> </a:t>
                      </a:r>
                    </a:p>
                    <a:p>
                      <a:pPr marL="342900" indent="-342900">
                        <a:buFont typeface="Wingdings" pitchFamily="2" charset="2"/>
                        <a:buChar char="Ø"/>
                      </a:pPr>
                      <a:r>
                        <a:rPr lang="es-ES" sz="1600" i="0" kern="1200" dirty="0" smtClean="0">
                          <a:solidFill>
                            <a:schemeClr val="tx1"/>
                          </a:solidFill>
                          <a:latin typeface="+mn-lt"/>
                          <a:ea typeface="+mn-ea"/>
                          <a:cs typeface="+mn-cs"/>
                        </a:rPr>
                        <a:t>quienes ejerzan las funciones de </a:t>
                      </a:r>
                      <a:r>
                        <a:rPr lang="es-ES" sz="1600" b="1" i="0" u="sng" kern="1200" dirty="0" smtClean="0">
                          <a:solidFill>
                            <a:schemeClr val="tx1"/>
                          </a:solidFill>
                          <a:latin typeface="+mn-lt"/>
                          <a:ea typeface="+mn-ea"/>
                          <a:cs typeface="+mn-cs"/>
                        </a:rPr>
                        <a:t>dirección y gerencia que conlleva el desempeño del cargo de consejero o administrador</a:t>
                      </a:r>
                      <a:r>
                        <a:rPr lang="es-ES" sz="1600" i="0" u="sng" kern="1200" dirty="0" smtClean="0">
                          <a:solidFill>
                            <a:schemeClr val="tx1"/>
                          </a:solidFill>
                          <a:latin typeface="+mn-lt"/>
                          <a:ea typeface="+mn-ea"/>
                          <a:cs typeface="+mn-cs"/>
                        </a:rPr>
                        <a:t>, </a:t>
                      </a:r>
                    </a:p>
                    <a:p>
                      <a:pPr marL="342900" indent="-342900">
                        <a:buFont typeface="Wingdings" pitchFamily="2" charset="2"/>
                        <a:buChar char="Ø"/>
                      </a:pPr>
                      <a:r>
                        <a:rPr lang="es-ES" sz="1600" i="0" u="sng" kern="1200" dirty="0" smtClean="0">
                          <a:solidFill>
                            <a:schemeClr val="tx1"/>
                          </a:solidFill>
                          <a:latin typeface="+mn-lt"/>
                          <a:ea typeface="+mn-ea"/>
                          <a:cs typeface="+mn-cs"/>
                        </a:rPr>
                        <a:t>o presten otros servicios para una sociedad mercantil capitalista</a:t>
                      </a:r>
                      <a:r>
                        <a:rPr lang="es-ES" sz="1600" i="0" kern="1200" dirty="0" smtClean="0">
                          <a:solidFill>
                            <a:schemeClr val="tx1"/>
                          </a:solidFill>
                          <a:latin typeface="+mn-lt"/>
                          <a:ea typeface="+mn-ea"/>
                          <a:cs typeface="+mn-cs"/>
                        </a:rPr>
                        <a:t>, a título lucrativo y de forma habitual, personal y directa, </a:t>
                      </a:r>
                      <a:r>
                        <a:rPr lang="es-ES" sz="1600" i="0" u="sng" kern="1200" dirty="0" smtClean="0">
                          <a:solidFill>
                            <a:schemeClr val="tx1"/>
                          </a:solidFill>
                          <a:latin typeface="+mn-lt"/>
                          <a:ea typeface="+mn-ea"/>
                          <a:cs typeface="+mn-cs"/>
                        </a:rPr>
                        <a:t>siempre que posean el control efectivo, directo o indirecto, de aquélla</a:t>
                      </a:r>
                      <a:r>
                        <a:rPr lang="es-ES" sz="1600" i="0" kern="1200" dirty="0" smtClean="0">
                          <a:solidFill>
                            <a:schemeClr val="tx1"/>
                          </a:solidFill>
                          <a:latin typeface="+mn-lt"/>
                          <a:ea typeface="+mn-ea"/>
                          <a:cs typeface="+mn-cs"/>
                        </a:rPr>
                        <a:t>. </a:t>
                      </a:r>
                      <a:endParaRPr lang="es-ES_tradnl" sz="1600" b="1" i="0"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hMerge="1">
                  <a:txBody>
                    <a:bodyPr/>
                    <a:lstStyle/>
                    <a:p>
                      <a:endParaRPr lang="es-ES_tradnl"/>
                    </a:p>
                  </a:txBody>
                  <a:tcPr/>
                </a:tc>
                <a:extLst>
                  <a:ext uri="{0D108BD9-81ED-4DB2-BD59-A6C34878D82A}">
                    <a16:rowId xmlns="" xmlns:a16="http://schemas.microsoft.com/office/drawing/2014/main" val="10001"/>
                  </a:ext>
                </a:extLst>
              </a:tr>
              <a:tr h="548640">
                <a:tc>
                  <a:txBody>
                    <a:bodyPr/>
                    <a:lstStyle/>
                    <a:p>
                      <a:pPr marL="342900" indent="-342900">
                        <a:buFont typeface="Wingdings" pitchFamily="2" charset="2"/>
                        <a:buChar char="v"/>
                      </a:pPr>
                      <a:r>
                        <a:rPr lang="es-ES_tradnl" sz="1800" b="1" u="none" dirty="0" smtClean="0">
                          <a:solidFill>
                            <a:srgbClr val="FFFF66"/>
                          </a:solidFill>
                          <a:effectLst>
                            <a:outerShdw blurRad="38100" dist="38100" dir="2700000" algn="tl">
                              <a:srgbClr val="000000">
                                <a:alpha val="43137"/>
                              </a:srgbClr>
                            </a:outerShdw>
                          </a:effectLst>
                        </a:rPr>
                        <a:t>50% CS</a:t>
                      </a:r>
                      <a:endParaRPr lang="es-ES_tradnl" sz="1800" b="1" u="none" dirty="0">
                        <a:solidFill>
                          <a:srgbClr val="FFFF66"/>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marL="342900" indent="-342900">
                        <a:buFont typeface="Wingdings" pitchFamily="2" charset="2"/>
                        <a:buChar char="ü"/>
                      </a:pPr>
                      <a:r>
                        <a:rPr lang="es-ES" sz="1600" i="1" kern="1200" dirty="0" smtClean="0">
                          <a:solidFill>
                            <a:srgbClr val="000066"/>
                          </a:solidFill>
                          <a:latin typeface="+mn-lt"/>
                          <a:ea typeface="+mn-ea"/>
                          <a:cs typeface="+mn-cs"/>
                        </a:rPr>
                        <a:t>Se entenderá, en todo caso, que se produce tal circunstancia, cuando las acciones o participaciones del trabajador supongan, al menos, </a:t>
                      </a:r>
                      <a:r>
                        <a:rPr lang="es-ES" sz="1600" b="1" i="1" kern="1200" dirty="0" smtClean="0">
                          <a:solidFill>
                            <a:srgbClr val="000066"/>
                          </a:solidFill>
                          <a:latin typeface="+mn-lt"/>
                          <a:ea typeface="+mn-ea"/>
                          <a:cs typeface="+mn-cs"/>
                        </a:rPr>
                        <a:t>la mitad del capital social</a:t>
                      </a:r>
                      <a:r>
                        <a:rPr lang="es-ES" sz="1600" i="1" kern="1200" dirty="0" smtClean="0">
                          <a:solidFill>
                            <a:srgbClr val="000066"/>
                          </a:solidFill>
                          <a:latin typeface="+mn-lt"/>
                          <a:ea typeface="+mn-ea"/>
                          <a:cs typeface="+mn-cs"/>
                        </a:rPr>
                        <a:t>.</a:t>
                      </a:r>
                      <a:r>
                        <a:rPr lang="es-ES" sz="1600" kern="1200" dirty="0" smtClean="0">
                          <a:solidFill>
                            <a:srgbClr val="000066"/>
                          </a:solidFill>
                          <a:latin typeface="+mn-lt"/>
                          <a:ea typeface="+mn-ea"/>
                          <a:cs typeface="+mn-cs"/>
                        </a:rPr>
                        <a:t> </a:t>
                      </a:r>
                      <a:endParaRPr lang="es-ES_tradnl" sz="1600" kern="1200" dirty="0" smtClean="0">
                        <a:solidFill>
                          <a:srgbClr val="000066"/>
                        </a:solidFill>
                        <a:latin typeface="+mn-lt"/>
                        <a:ea typeface="+mn-ea"/>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2"/>
                  </a:ext>
                </a:extLst>
              </a:tr>
              <a:tr h="609600">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i="0" u="sng" kern="1200" dirty="0" smtClean="0">
                          <a:solidFill>
                            <a:srgbClr val="FFFF99"/>
                          </a:solidFill>
                          <a:effectLst>
                            <a:outerShdw blurRad="38100" dist="38100" dir="2700000" algn="tl">
                              <a:srgbClr val="000000">
                                <a:alpha val="43137"/>
                              </a:srgbClr>
                            </a:outerShdw>
                          </a:effectLst>
                          <a:latin typeface="+mn-lt"/>
                          <a:ea typeface="+mn-ea"/>
                          <a:cs typeface="+mn-cs"/>
                        </a:rPr>
                        <a:t>Se presumirá</a:t>
                      </a:r>
                      <a:r>
                        <a:rPr lang="es-ES" sz="1800" b="1" i="0" kern="1200" dirty="0" smtClean="0">
                          <a:solidFill>
                            <a:srgbClr val="FFFF99"/>
                          </a:solidFill>
                          <a:latin typeface="+mn-lt"/>
                          <a:ea typeface="+mn-ea"/>
                          <a:cs typeface="+mn-cs"/>
                        </a:rPr>
                        <a:t>, salvo prueba en contrario, que el trabajador posee el </a:t>
                      </a:r>
                      <a:r>
                        <a:rPr lang="es-ES" sz="1800" b="1" i="0" u="sng" kern="1200" dirty="0" smtClean="0">
                          <a:solidFill>
                            <a:srgbClr val="FFFF00"/>
                          </a:solidFill>
                          <a:latin typeface="+mn-lt"/>
                          <a:ea typeface="+mn-ea"/>
                          <a:cs typeface="+mn-cs"/>
                        </a:rPr>
                        <a:t>control efectivo de la sociedad</a:t>
                      </a:r>
                      <a:r>
                        <a:rPr lang="es-ES" sz="1800" b="1" i="0" kern="1200" dirty="0" smtClean="0">
                          <a:solidFill>
                            <a:srgbClr val="FFFF99"/>
                          </a:solidFill>
                          <a:latin typeface="+mn-lt"/>
                          <a:ea typeface="+mn-ea"/>
                          <a:cs typeface="+mn-cs"/>
                        </a:rPr>
                        <a:t> cuando concurran </a:t>
                      </a:r>
                      <a:r>
                        <a:rPr lang="es-ES" sz="1800" b="1" i="0" u="sng" kern="1200" dirty="0" smtClean="0">
                          <a:solidFill>
                            <a:srgbClr val="FFFF00"/>
                          </a:solidFill>
                          <a:effectLst>
                            <a:outerShdw blurRad="38100" dist="38100" dir="2700000" algn="tl">
                              <a:srgbClr val="000000">
                                <a:alpha val="43137"/>
                              </a:srgbClr>
                            </a:outerShdw>
                          </a:effectLst>
                          <a:latin typeface="+mn-lt"/>
                          <a:ea typeface="+mn-ea"/>
                          <a:cs typeface="+mn-cs"/>
                        </a:rPr>
                        <a:t>algunas</a:t>
                      </a:r>
                      <a:r>
                        <a:rPr lang="es-ES" sz="1800" b="1" i="0" kern="1200" dirty="0" smtClean="0">
                          <a:solidFill>
                            <a:srgbClr val="FFFF99"/>
                          </a:solidFill>
                          <a:effectLst>
                            <a:outerShdw blurRad="38100" dist="38100" dir="2700000" algn="tl">
                              <a:srgbClr val="000000">
                                <a:alpha val="43137"/>
                              </a:srgbClr>
                            </a:outerShdw>
                          </a:effectLst>
                          <a:latin typeface="+mn-lt"/>
                          <a:ea typeface="+mn-ea"/>
                          <a:cs typeface="+mn-cs"/>
                        </a:rPr>
                        <a:t> de las siguientes circunstancias</a:t>
                      </a:r>
                      <a:r>
                        <a:rPr lang="es-ES" sz="1800" b="1" i="0" kern="1200" dirty="0" smtClean="0">
                          <a:solidFill>
                            <a:srgbClr val="FFFF99"/>
                          </a:solidFill>
                          <a:latin typeface="+mn-lt"/>
                          <a:ea typeface="+mn-ea"/>
                          <a:cs typeface="+mn-cs"/>
                        </a:rPr>
                        <a:t>: </a:t>
                      </a:r>
                      <a:endParaRPr lang="es-ES_tradnl" sz="1800" b="1" i="0" dirty="0">
                        <a:solidFill>
                          <a:srgbClr val="FFFF99"/>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hMerge="1">
                  <a:txBody>
                    <a:bodyPr/>
                    <a:lstStyle/>
                    <a:p>
                      <a:endParaRPr lang="es-ES_tradnl"/>
                    </a:p>
                  </a:txBody>
                  <a:tcPr/>
                </a:tc>
                <a:extLst>
                  <a:ext uri="{0D108BD9-81ED-4DB2-BD59-A6C34878D82A}">
                    <a16:rowId xmlns="" xmlns:a16="http://schemas.microsoft.com/office/drawing/2014/main" val="10003"/>
                  </a:ext>
                </a:extLst>
              </a:tr>
              <a:tr h="929640">
                <a:tc>
                  <a:txBody>
                    <a:bodyPr/>
                    <a:lstStyle/>
                    <a:p>
                      <a:pPr marL="342900" indent="-342900">
                        <a:buFont typeface="Wingdings" pitchFamily="2" charset="2"/>
                        <a:buChar char="v"/>
                      </a:pPr>
                      <a:r>
                        <a:rPr lang="es-ES_tradnl" b="1" u="none" dirty="0" smtClean="0">
                          <a:solidFill>
                            <a:srgbClr val="FFFF66"/>
                          </a:solidFill>
                        </a:rPr>
                        <a:t>50% CS</a:t>
                      </a:r>
                      <a:endParaRPr lang="es-ES_tradnl" b="1" u="none" dirty="0">
                        <a:solidFill>
                          <a:srgbClr val="FFFF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marL="342900" indent="-342900">
                        <a:buFont typeface="Wingdings" pitchFamily="2" charset="2"/>
                        <a:buChar char="ü"/>
                      </a:pPr>
                      <a:r>
                        <a:rPr lang="es-ES" sz="1600" i="1" kern="1200" dirty="0" smtClean="0">
                          <a:solidFill>
                            <a:srgbClr val="000066"/>
                          </a:solidFill>
                          <a:latin typeface="+mn-lt"/>
                          <a:ea typeface="+mn-ea"/>
                          <a:cs typeface="+mn-cs"/>
                        </a:rPr>
                        <a:t>Que, al menos, la mitad del capital de la sociedad para la que preste sus servicios esté distribuido entre socios, con los que conviva, y a quienes se encuentre unido por </a:t>
                      </a:r>
                      <a:r>
                        <a:rPr lang="es-ES" sz="1600" b="1" i="1" kern="1200" dirty="0" smtClean="0">
                          <a:solidFill>
                            <a:srgbClr val="000066"/>
                          </a:solidFill>
                          <a:latin typeface="+mn-lt"/>
                          <a:ea typeface="+mn-ea"/>
                          <a:cs typeface="+mn-cs"/>
                        </a:rPr>
                        <a:t>vínculo conyugal o de parentesco por consanguinidad, afinidad o adopción, hasta el segundo grado</a:t>
                      </a:r>
                      <a:r>
                        <a:rPr lang="es-ES" sz="1600" i="1" kern="1200" dirty="0" smtClean="0">
                          <a:solidFill>
                            <a:srgbClr val="000066"/>
                          </a:solidFill>
                          <a:latin typeface="+mn-lt"/>
                          <a:ea typeface="+mn-ea"/>
                          <a:cs typeface="+mn-cs"/>
                        </a:rPr>
                        <a:t>.</a:t>
                      </a:r>
                      <a:r>
                        <a:rPr lang="es-ES" sz="1600" kern="1200" dirty="0" smtClean="0">
                          <a:solidFill>
                            <a:srgbClr val="000066"/>
                          </a:solidFill>
                          <a:latin typeface="+mn-lt"/>
                          <a:ea typeface="+mn-ea"/>
                          <a:cs typeface="+mn-cs"/>
                        </a:rPr>
                        <a:t> </a:t>
                      </a:r>
                      <a:endParaRPr lang="es-ES_tradnl" sz="1500" b="1" i="0"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4"/>
                  </a:ext>
                </a:extLst>
              </a:tr>
              <a:tr h="320040">
                <a:tc>
                  <a:txBody>
                    <a:bodyPr/>
                    <a:lstStyle/>
                    <a:p>
                      <a:pPr marL="342900" indent="-342900">
                        <a:buFont typeface="Wingdings" pitchFamily="2" charset="2"/>
                        <a:buChar char="v"/>
                      </a:pPr>
                      <a:r>
                        <a:rPr lang="es-ES_tradnl" b="1" u="none" dirty="0" smtClean="0">
                          <a:solidFill>
                            <a:srgbClr val="FFFF66"/>
                          </a:solidFill>
                          <a:effectLst>
                            <a:outerShdw blurRad="38100" dist="38100" dir="2700000" algn="tl">
                              <a:srgbClr val="000000">
                                <a:alpha val="43137"/>
                              </a:srgbClr>
                            </a:outerShdw>
                          </a:effectLst>
                        </a:rPr>
                        <a:t>1/3 CS</a:t>
                      </a:r>
                      <a:endParaRPr lang="es-ES_tradnl" b="1" u="none" dirty="0">
                        <a:solidFill>
                          <a:srgbClr val="FFFF66"/>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66"/>
                    </a:solidFill>
                  </a:tcPr>
                </a:tc>
                <a:tc>
                  <a:txBody>
                    <a:bodyPr/>
                    <a:lstStyle/>
                    <a:p>
                      <a:pPr marL="342900" indent="-342900">
                        <a:buFont typeface="Wingdings" pitchFamily="2" charset="2"/>
                        <a:buChar char="ü"/>
                      </a:pPr>
                      <a:r>
                        <a:rPr lang="es-ES" sz="1600" i="1" kern="1200" dirty="0" smtClean="0">
                          <a:solidFill>
                            <a:srgbClr val="000066"/>
                          </a:solidFill>
                          <a:latin typeface="+mn-lt"/>
                          <a:ea typeface="+mn-ea"/>
                          <a:cs typeface="+mn-cs"/>
                        </a:rPr>
                        <a:t>Que su participación en el capital social sea </a:t>
                      </a:r>
                      <a:r>
                        <a:rPr lang="es-ES" sz="1600" b="1" i="1" kern="1200" dirty="0" smtClean="0">
                          <a:solidFill>
                            <a:srgbClr val="000066"/>
                          </a:solidFill>
                          <a:latin typeface="+mn-lt"/>
                          <a:ea typeface="+mn-ea"/>
                          <a:cs typeface="+mn-cs"/>
                        </a:rPr>
                        <a:t>≥ 1/3 CS</a:t>
                      </a:r>
                      <a:endParaRPr lang="es-ES_tradnl" sz="1500" b="1" i="0"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5"/>
                  </a:ext>
                </a:extLst>
              </a:tr>
              <a:tr h="822960">
                <a:tc>
                  <a:txBody>
                    <a:bodyPr/>
                    <a:lstStyle/>
                    <a:p>
                      <a:pPr marL="342900" indent="-342900">
                        <a:buFont typeface="Wingdings" pitchFamily="2" charset="2"/>
                        <a:buChar char="v"/>
                      </a:pPr>
                      <a:r>
                        <a:rPr lang="es-ES_tradnl" b="1" u="none" dirty="0" smtClean="0">
                          <a:solidFill>
                            <a:srgbClr val="FFFF66"/>
                          </a:solidFill>
                        </a:rPr>
                        <a:t>25% CS</a:t>
                      </a:r>
                      <a:endParaRPr lang="es-ES_tradnl" b="1" u="none" dirty="0">
                        <a:solidFill>
                          <a:srgbClr val="FFFF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lumMod val="50000"/>
                      </a:schemeClr>
                    </a:solidFill>
                  </a:tcPr>
                </a:tc>
                <a:tc>
                  <a:txBody>
                    <a:bodyPr/>
                    <a:lstStyle/>
                    <a:p>
                      <a:pPr marL="342900" indent="-342900">
                        <a:buFont typeface="Wingdings" pitchFamily="2" charset="2"/>
                        <a:buChar char="ü"/>
                      </a:pPr>
                      <a:r>
                        <a:rPr lang="es-ES" sz="1800" i="1" kern="1200" dirty="0" smtClean="0">
                          <a:solidFill>
                            <a:srgbClr val="000066"/>
                          </a:solidFill>
                          <a:latin typeface="+mn-lt"/>
                          <a:ea typeface="+mn-ea"/>
                          <a:cs typeface="+mn-cs"/>
                        </a:rPr>
                        <a:t>Que su participación en el capital social sea igual o superior a la cuarta parte del mismo, </a:t>
                      </a:r>
                      <a:r>
                        <a:rPr lang="es-ES" sz="1800" b="1" i="1" u="sng" kern="1200" dirty="0" smtClean="0">
                          <a:solidFill>
                            <a:srgbClr val="FF0000"/>
                          </a:solidFill>
                          <a:latin typeface="+mn-lt"/>
                          <a:ea typeface="+mn-ea"/>
                          <a:cs typeface="+mn-cs"/>
                        </a:rPr>
                        <a:t>si tiene atribuidas funciones de dirección y gerencia de la sociedad</a:t>
                      </a:r>
                      <a:r>
                        <a:rPr lang="es-ES" sz="1800" i="1" kern="1200" dirty="0" smtClean="0">
                          <a:solidFill>
                            <a:srgbClr val="000066"/>
                          </a:solidFill>
                          <a:latin typeface="+mn-lt"/>
                          <a:ea typeface="+mn-ea"/>
                          <a:cs typeface="+mn-cs"/>
                        </a:rPr>
                        <a:t>.</a:t>
                      </a:r>
                      <a:r>
                        <a:rPr lang="es-ES" sz="1800" kern="1200" dirty="0" smtClean="0">
                          <a:solidFill>
                            <a:srgbClr val="000066"/>
                          </a:solidFill>
                          <a:latin typeface="+mn-lt"/>
                          <a:ea typeface="+mn-ea"/>
                          <a:cs typeface="+mn-cs"/>
                        </a:rPr>
                        <a:t> </a:t>
                      </a:r>
                      <a:endParaRPr lang="es-ES_tradnl" sz="1500" b="1" i="0"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6"/>
                  </a:ext>
                </a:extLst>
              </a:tr>
              <a:tr h="822960">
                <a:tc gridSpan="2">
                  <a:txBody>
                    <a:bodyPr/>
                    <a:lstStyle/>
                    <a:p>
                      <a:pPr marL="342900" indent="-342900">
                        <a:buFont typeface="Wingdings" pitchFamily="2" charset="2"/>
                        <a:buChar char="v"/>
                      </a:pPr>
                      <a:r>
                        <a:rPr lang="es-ES" sz="1600" i="0" kern="1200" dirty="0" smtClean="0">
                          <a:solidFill>
                            <a:schemeClr val="tx1"/>
                          </a:solidFill>
                          <a:latin typeface="+mn-lt"/>
                          <a:ea typeface="+mn-ea"/>
                          <a:cs typeface="+mn-cs"/>
                        </a:rPr>
                        <a:t>Cuando no concurran las circunstancias anteriores, </a:t>
                      </a:r>
                      <a:r>
                        <a:rPr lang="es-ES" sz="1600" b="1" i="0" u="sng" kern="1200" dirty="0" smtClean="0">
                          <a:solidFill>
                            <a:schemeClr val="tx1"/>
                          </a:solidFill>
                          <a:latin typeface="+mn-lt"/>
                          <a:ea typeface="+mn-ea"/>
                          <a:cs typeface="+mn-cs"/>
                        </a:rPr>
                        <a:t>la Administración podrá demostrar</a:t>
                      </a:r>
                      <a:r>
                        <a:rPr lang="es-ES" sz="1600" i="0" kern="1200" dirty="0" smtClean="0">
                          <a:solidFill>
                            <a:schemeClr val="tx1"/>
                          </a:solidFill>
                          <a:latin typeface="+mn-lt"/>
                          <a:ea typeface="+mn-ea"/>
                          <a:cs typeface="+mn-cs"/>
                        </a:rPr>
                        <a:t>, por cualquier medio de prueba, que el trabajador dispone del control efectivo de la sociedad. </a:t>
                      </a:r>
                    </a:p>
                    <a:p>
                      <a:pPr marL="342900" indent="-342900">
                        <a:buFont typeface="Wingdings" pitchFamily="2" charset="2"/>
                        <a:buChar char="v"/>
                      </a:pPr>
                      <a:r>
                        <a:rPr lang="es-ES" sz="1800" b="1" i="0" u="sng" kern="1200" dirty="0" smtClean="0">
                          <a:solidFill>
                            <a:srgbClr val="FFFF66"/>
                          </a:solidFill>
                          <a:effectLst>
                            <a:outerShdw blurRad="38100" dist="38100" dir="2700000" algn="tl">
                              <a:srgbClr val="000000">
                                <a:alpha val="43137"/>
                              </a:srgbClr>
                            </a:outerShdw>
                          </a:effectLst>
                          <a:latin typeface="+mn-lt"/>
                          <a:ea typeface="+mn-ea"/>
                          <a:cs typeface="+mn-cs"/>
                        </a:rPr>
                        <a:t>No</a:t>
                      </a:r>
                      <a:r>
                        <a:rPr lang="es-ES" sz="1800" i="0" kern="1200" dirty="0" smtClean="0">
                          <a:solidFill>
                            <a:srgbClr val="FFFF66"/>
                          </a:solidFill>
                          <a:latin typeface="+mn-lt"/>
                          <a:ea typeface="+mn-ea"/>
                          <a:cs typeface="+mn-cs"/>
                        </a:rPr>
                        <a:t> estarán comprendidos por la mera administración del patrimonio de los socios</a:t>
                      </a:r>
                      <a:endParaRPr lang="es-ES_tradnl" sz="1600" b="1" i="0" u="none" dirty="0">
                        <a:solidFill>
                          <a:srgbClr val="FFFF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10000"/>
                      </a:schemeClr>
                    </a:solidFill>
                  </a:tcPr>
                </a:tc>
                <a:tc hMerge="1">
                  <a:txBody>
                    <a:bodyPr/>
                    <a:lstStyle/>
                    <a:p>
                      <a:pPr marL="342900" indent="-342900">
                        <a:buFont typeface="Wingdings" pitchFamily="2" charset="2"/>
                        <a:buChar char="ü"/>
                      </a:pPr>
                      <a:endParaRPr lang="es-ES_tradnl" sz="1500" b="1" i="0"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7"/>
                  </a:ext>
                </a:extLst>
              </a:tr>
            </a:tbl>
          </a:graphicData>
        </a:graphic>
      </p:graphicFrame>
    </p:spTree>
    <p:extLst>
      <p:ext uri="{BB962C8B-B14F-4D97-AF65-F5344CB8AC3E}">
        <p14:creationId xmlns="" xmlns:p14="http://schemas.microsoft.com/office/powerpoint/2010/main" val="3009571721"/>
      </p:ext>
    </p:extLst>
  </p:cSld>
  <p:clrMapOvr>
    <a:masterClrMapping/>
  </p:clrMapOvr>
  <p:transition advClick="0" advTm="0"/>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81750"/>
            <a:ext cx="2311400" cy="476250"/>
          </a:xfrm>
        </p:spPr>
        <p:txBody>
          <a:bodyPr/>
          <a:lstStyle/>
          <a:p>
            <a:pPr>
              <a:defRPr/>
            </a:pPr>
            <a:fld id="{7BB1D6DC-1D41-405D-B134-D3FDBE22D064}" type="slidenum">
              <a:rPr lang="es-ES"/>
              <a:pPr>
                <a:defRPr/>
              </a:pPr>
              <a:t>503</a:t>
            </a:fld>
            <a:endParaRPr lang="es-ES" dirty="0"/>
          </a:p>
        </p:txBody>
      </p:sp>
      <p:sp>
        <p:nvSpPr>
          <p:cNvPr id="5"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defRPr/>
            </a:pPr>
            <a:r>
              <a:rPr lang="es-ES_tradnl" dirty="0" smtClean="0">
                <a:solidFill>
                  <a:srgbClr val="000066"/>
                </a:solidFill>
                <a:latin typeface="Arial" pitchFamily="34" charset="0"/>
              </a:rPr>
              <a:t>SERVICIOS </a:t>
            </a:r>
            <a:r>
              <a:rPr lang="es-ES_tradnl" dirty="0">
                <a:solidFill>
                  <a:srgbClr val="000066"/>
                </a:solidFill>
                <a:latin typeface="Arial" pitchFamily="34" charset="0"/>
              </a:rPr>
              <a:t>PRESTADOS POR EL SOCIO A LA SOCIEDAD</a:t>
            </a:r>
            <a:r>
              <a:rPr lang="es-ES_tradnl" dirty="0" smtClean="0">
                <a:solidFill>
                  <a:srgbClr val="000066"/>
                </a:solidFill>
                <a:latin typeface="Arial" pitchFamily="34" charset="0"/>
              </a:rPr>
              <a:t>:</a:t>
            </a:r>
            <a:endParaRPr lang="es-ES_tradnl" dirty="0">
              <a:solidFill>
                <a:srgbClr val="000066"/>
              </a:solidFill>
              <a:latin typeface="Arial" pitchFamily="34" charset="0"/>
            </a:endParaRPr>
          </a:p>
        </p:txBody>
      </p:sp>
      <p:graphicFrame>
        <p:nvGraphicFramePr>
          <p:cNvPr id="7" name="6 Tabla"/>
          <p:cNvGraphicFramePr>
            <a:graphicFrameLocks noGrp="1"/>
          </p:cNvGraphicFramePr>
          <p:nvPr>
            <p:extLst>
              <p:ext uri="{D42A27DB-BD31-4B8C-83A1-F6EECF244321}">
                <p14:modId xmlns="" xmlns:p14="http://schemas.microsoft.com/office/powerpoint/2010/main" val="2747932520"/>
              </p:ext>
            </p:extLst>
          </p:nvPr>
        </p:nvGraphicFramePr>
        <p:xfrm>
          <a:off x="152400" y="502920"/>
          <a:ext cx="9677400" cy="5745480"/>
        </p:xfrm>
        <a:graphic>
          <a:graphicData uri="http://schemas.openxmlformats.org/drawingml/2006/table">
            <a:tbl>
              <a:tblPr firstRow="1" bandRow="1">
                <a:tableStyleId>{5C22544A-7EE6-4342-B048-85BDC9FD1C3A}</a:tableStyleId>
              </a:tblPr>
              <a:tblGrid>
                <a:gridCol w="2057400">
                  <a:extLst>
                    <a:ext uri="{9D8B030D-6E8A-4147-A177-3AD203B41FA5}">
                      <a16:colId xmlns="" xmlns:a16="http://schemas.microsoft.com/office/drawing/2014/main" val="20000"/>
                    </a:ext>
                  </a:extLst>
                </a:gridCol>
                <a:gridCol w="7620000">
                  <a:extLst>
                    <a:ext uri="{9D8B030D-6E8A-4147-A177-3AD203B41FA5}">
                      <a16:colId xmlns="" xmlns:a16="http://schemas.microsoft.com/office/drawing/2014/main" val="20001"/>
                    </a:ext>
                  </a:extLst>
                </a:gridCol>
              </a:tblGrid>
              <a:tr h="381000">
                <a:tc>
                  <a:txBody>
                    <a:bodyPr/>
                    <a:lstStyle/>
                    <a:p>
                      <a:r>
                        <a:rPr lang="es-ES_tradnl" dirty="0" smtClean="0"/>
                        <a:t>TRATAMIENTO</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s-ES_tradnl" dirty="0" smtClean="0"/>
                        <a:t>CONSULTAS VINCULANTES DGT</a:t>
                      </a:r>
                      <a:endParaRPr lang="es-ES_tradnl"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716280">
                <a:tc rowSpan="2">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000" b="1" kern="1200" baseline="0" dirty="0" smtClean="0">
                          <a:solidFill>
                            <a:srgbClr val="FFFF66"/>
                          </a:solidFill>
                          <a:latin typeface="+mn-lt"/>
                          <a:ea typeface="+mn-ea"/>
                          <a:cs typeface="+mn-cs"/>
                        </a:rPr>
                        <a:t>IRPF:</a:t>
                      </a:r>
                    </a:p>
                    <a:p>
                      <a:pPr marL="342900" indent="-342900">
                        <a:buFont typeface="+mj-lt"/>
                        <a:buAutoNum type="arabicPeriod"/>
                      </a:pPr>
                      <a:endParaRPr lang="es-ES_tradnl" sz="2000" b="1" u="sng" dirty="0">
                        <a:solidFill>
                          <a:srgbClr val="FFFF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2">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u="none" kern="1200" baseline="0" dirty="0" smtClean="0">
                          <a:solidFill>
                            <a:srgbClr val="FF0000"/>
                          </a:solidFill>
                          <a:latin typeface="+mn-lt"/>
                          <a:ea typeface="+mn-ea"/>
                          <a:cs typeface="+mn-cs"/>
                        </a:rPr>
                        <a:t>Rendimientos de Actividades Económicas: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b="1" u="none" kern="1200" baseline="0" dirty="0" smtClean="0">
                          <a:solidFill>
                            <a:srgbClr val="000066"/>
                          </a:solidFill>
                          <a:latin typeface="+mn-lt"/>
                          <a:ea typeface="+mn-ea"/>
                          <a:cs typeface="+mn-cs"/>
                        </a:rPr>
                        <a:t>profesionales en el RETA</a:t>
                      </a:r>
                      <a:endParaRPr lang="es-ES_tradnl" sz="1600" b="1" i="0"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1"/>
                  </a:ext>
                </a:extLst>
              </a:tr>
              <a:tr h="1066800">
                <a:tc vMerge="1">
                  <a:txBody>
                    <a:bodyPr/>
                    <a:lstStyle/>
                    <a:p>
                      <a:endParaRPr lang="es-ES_tradnl" dirty="0"/>
                    </a:p>
                  </a:txBody>
                  <a:tcPr/>
                </a:tc>
                <a:tc>
                  <a:txBody>
                    <a:bodyPr/>
                    <a:lstStyle/>
                    <a:p>
                      <a:pPr marL="342900" indent="-342900">
                        <a:buFont typeface="Wingdings" pitchFamily="2" charset="2"/>
                        <a:buChar char="v"/>
                      </a:pPr>
                      <a:r>
                        <a:rPr lang="es-ES_tradnl" sz="1600" b="1" dirty="0" smtClean="0">
                          <a:solidFill>
                            <a:srgbClr val="0000FF"/>
                          </a:solidFill>
                        </a:rPr>
                        <a:t>V1148-15; V2456-15;</a:t>
                      </a:r>
                      <a:r>
                        <a:rPr lang="es-ES_tradnl" sz="1600" b="1" baseline="0" dirty="0" smtClean="0">
                          <a:solidFill>
                            <a:srgbClr val="0000FF"/>
                          </a:solidFill>
                        </a:rPr>
                        <a:t> </a:t>
                      </a:r>
                      <a:r>
                        <a:rPr lang="es-ES_tradnl" sz="1600" b="1" dirty="0" smtClean="0">
                          <a:solidFill>
                            <a:srgbClr val="0000FF"/>
                          </a:solidFill>
                        </a:rPr>
                        <a:t>V2484-15;</a:t>
                      </a:r>
                    </a:p>
                    <a:p>
                      <a:pPr marL="342900" indent="-342900">
                        <a:buFont typeface="Wingdings" pitchFamily="2" charset="2"/>
                        <a:buChar char="v"/>
                      </a:pPr>
                      <a:r>
                        <a:rPr lang="es-ES_tradnl" sz="1600" b="1" dirty="0" smtClean="0">
                          <a:solidFill>
                            <a:srgbClr val="0000FF"/>
                          </a:solidFill>
                        </a:rPr>
                        <a:t> V2504-15; V3740-15; V3741-15;</a:t>
                      </a:r>
                      <a:r>
                        <a:rPr lang="es-ES_tradnl" sz="1600" b="1" baseline="0" dirty="0" smtClean="0">
                          <a:solidFill>
                            <a:srgbClr val="0000FF"/>
                          </a:solidFill>
                        </a:rPr>
                        <a:t> </a:t>
                      </a:r>
                    </a:p>
                    <a:p>
                      <a:pPr marL="342900" indent="-342900">
                        <a:buFont typeface="Wingdings" pitchFamily="2" charset="2"/>
                        <a:buChar char="v"/>
                      </a:pPr>
                      <a:r>
                        <a:rPr lang="es-ES_tradnl" sz="1600" b="1" dirty="0" smtClean="0">
                          <a:solidFill>
                            <a:srgbClr val="0000FF"/>
                          </a:solidFill>
                        </a:rPr>
                        <a:t>V3890-15; V3894-15; V273-16; </a:t>
                      </a:r>
                    </a:p>
                    <a:p>
                      <a:pPr marL="342900" indent="-342900">
                        <a:buFont typeface="Wingdings" pitchFamily="2" charset="2"/>
                        <a:buChar char="v"/>
                      </a:pPr>
                      <a:r>
                        <a:rPr lang="es-ES_tradnl" sz="1600" b="1" dirty="0" smtClean="0">
                          <a:solidFill>
                            <a:srgbClr val="0000FF"/>
                          </a:solidFill>
                        </a:rPr>
                        <a:t>V0482-16; V0611-16.</a:t>
                      </a:r>
                      <a:endParaRPr lang="es-ES_tradnl" sz="1600" b="1"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2"/>
                  </a:ext>
                </a:extLst>
              </a:tr>
              <a:tr h="685800">
                <a:tc rowSpan="2">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2"/>
                        <a:tabLst/>
                        <a:defRPr/>
                      </a:pPr>
                      <a:r>
                        <a:rPr lang="es-ES_tradnl" sz="2000" b="1" kern="1200" baseline="0" dirty="0" smtClean="0">
                          <a:solidFill>
                            <a:srgbClr val="FFFF66"/>
                          </a:solidFill>
                          <a:latin typeface="+mn-lt"/>
                          <a:ea typeface="+mn-ea"/>
                          <a:cs typeface="+mn-cs"/>
                        </a:rPr>
                        <a:t>IVA:</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kern="1200" baseline="0" dirty="0" smtClean="0">
                          <a:solidFill>
                            <a:srgbClr val="FF0000"/>
                          </a:solidFill>
                          <a:latin typeface="+mn-lt"/>
                          <a:ea typeface="+mn-ea"/>
                          <a:cs typeface="+mn-cs"/>
                        </a:rPr>
                        <a:t>No sujeto a IVA: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b="1" kern="1200" baseline="0" dirty="0" smtClean="0">
                          <a:solidFill>
                            <a:srgbClr val="000066"/>
                          </a:solidFill>
                          <a:latin typeface="+mn-lt"/>
                          <a:ea typeface="+mn-ea"/>
                          <a:cs typeface="+mn-cs"/>
                        </a:rPr>
                        <a:t>si los medios de producción son de la sociedad y responde la sociedad frente a terceros.</a:t>
                      </a:r>
                      <a:endParaRPr lang="es-ES_tradnl" sz="1500" b="1" i="0"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3"/>
                  </a:ext>
                </a:extLst>
              </a:tr>
              <a:tr h="1310640">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b="1" dirty="0" smtClean="0">
                          <a:solidFill>
                            <a:srgbClr val="0000FF"/>
                          </a:solidFill>
                        </a:rPr>
                        <a:t>V1148-15; V2456-15;</a:t>
                      </a:r>
                      <a:r>
                        <a:rPr lang="es-ES_tradnl" sz="1600" b="1" baseline="0" dirty="0" smtClean="0">
                          <a:solidFill>
                            <a:srgbClr val="0000FF"/>
                          </a:solidFill>
                        </a:rPr>
                        <a:t> </a:t>
                      </a:r>
                      <a:r>
                        <a:rPr lang="es-ES_tradnl" sz="1600" b="1" dirty="0" smtClean="0">
                          <a:solidFill>
                            <a:srgbClr val="0000FF"/>
                          </a:solidFill>
                        </a:rPr>
                        <a:t>V2504-15;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b="1" dirty="0" smtClean="0">
                          <a:solidFill>
                            <a:srgbClr val="0000FF"/>
                          </a:solidFill>
                        </a:rPr>
                        <a:t>V2968-15; V3415-15; V3417-15;</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b="1" dirty="0" smtClean="0">
                          <a:solidFill>
                            <a:srgbClr val="0000FF"/>
                          </a:solidFill>
                        </a:rPr>
                        <a:t> V3740-15; V3741-15;</a:t>
                      </a:r>
                      <a:r>
                        <a:rPr lang="es-ES_tradnl" sz="1600" b="1" baseline="0" dirty="0" smtClean="0">
                          <a:solidFill>
                            <a:srgbClr val="0000FF"/>
                          </a:solidFill>
                        </a:rPr>
                        <a:t> </a:t>
                      </a:r>
                      <a:r>
                        <a:rPr lang="es-ES_tradnl" sz="1600" b="1" dirty="0" smtClean="0">
                          <a:solidFill>
                            <a:srgbClr val="0000FF"/>
                          </a:solidFill>
                        </a:rPr>
                        <a:t>V3831-15;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b="1" dirty="0" smtClean="0">
                          <a:solidFill>
                            <a:srgbClr val="0000FF"/>
                          </a:solidFill>
                        </a:rPr>
                        <a:t>V3890-15; V3894-15; V0433-16;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b="1" dirty="0" smtClean="0">
                          <a:solidFill>
                            <a:srgbClr val="0000FF"/>
                          </a:solidFill>
                        </a:rPr>
                        <a:t>V0482-16; V0611-16.</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4"/>
                  </a:ext>
                </a:extLst>
              </a:tr>
              <a:tr h="701040">
                <a:tc rowSpan="2">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3"/>
                        <a:tabLst/>
                        <a:defRPr/>
                      </a:pPr>
                      <a:r>
                        <a:rPr lang="es-ES_tradnl" sz="2000" b="1" kern="1200" baseline="0" dirty="0" smtClean="0">
                          <a:solidFill>
                            <a:srgbClr val="FFFF66"/>
                          </a:solidFill>
                          <a:latin typeface="+mn-lt"/>
                          <a:ea typeface="+mn-ea"/>
                          <a:cs typeface="+mn-cs"/>
                        </a:rPr>
                        <a:t>IAE:</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2">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kern="1200" baseline="0" dirty="0" smtClean="0">
                          <a:solidFill>
                            <a:srgbClr val="FF0000"/>
                          </a:solidFill>
                          <a:latin typeface="+mn-lt"/>
                          <a:ea typeface="+mn-ea"/>
                          <a:cs typeface="+mn-cs"/>
                        </a:rPr>
                        <a:t>No sujeto a IAE: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b="1" kern="1200" baseline="0" dirty="0" smtClean="0">
                          <a:solidFill>
                            <a:srgbClr val="FF0000"/>
                          </a:solidFill>
                          <a:latin typeface="+mn-lt"/>
                          <a:ea typeface="+mn-ea"/>
                          <a:cs typeface="+mn-cs"/>
                        </a:rPr>
                        <a:t> </a:t>
                      </a:r>
                      <a:r>
                        <a:rPr lang="es-ES_tradnl" sz="1600" b="1" u="sng" kern="1200" baseline="0" dirty="0" smtClean="0">
                          <a:solidFill>
                            <a:srgbClr val="000066"/>
                          </a:solidFill>
                          <a:latin typeface="+mn-lt"/>
                          <a:ea typeface="+mn-ea"/>
                          <a:cs typeface="+mn-cs"/>
                        </a:rPr>
                        <a:t>En línea con el IVA</a:t>
                      </a:r>
                      <a:r>
                        <a:rPr lang="es-ES_tradnl" sz="1600" b="1" kern="1200" baseline="0" dirty="0" smtClean="0">
                          <a:solidFill>
                            <a:srgbClr val="000066"/>
                          </a:solidFill>
                          <a:latin typeface="+mn-lt"/>
                          <a:ea typeface="+mn-ea"/>
                          <a:cs typeface="+mn-cs"/>
                        </a:rPr>
                        <a:t>, si los medios de producción son de la sociedad y responde la sociedad frente a terceros.</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extLst>
                  <a:ext uri="{0D108BD9-81ED-4DB2-BD59-A6C34878D82A}">
                    <a16:rowId xmlns="" xmlns:a16="http://schemas.microsoft.com/office/drawing/2014/main" val="10005"/>
                  </a:ext>
                </a:extLst>
              </a:tr>
              <a:tr h="624840">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b="1" dirty="0" smtClean="0">
                          <a:solidFill>
                            <a:srgbClr val="0000FF"/>
                          </a:solidFill>
                        </a:rPr>
                        <a:t>V1148-15; V2484-15;</a:t>
                      </a:r>
                      <a:r>
                        <a:rPr lang="es-ES_tradnl" sz="1600" b="1" baseline="0" dirty="0" smtClean="0">
                          <a:solidFill>
                            <a:srgbClr val="0000FF"/>
                          </a:solidFill>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600" b="1" dirty="0" smtClean="0">
                          <a:solidFill>
                            <a:srgbClr val="0000FF"/>
                          </a:solidFill>
                        </a:rPr>
                        <a:t>V3741-15;</a:t>
                      </a:r>
                      <a:r>
                        <a:rPr lang="es-ES_tradnl" sz="1600" b="1" baseline="0" dirty="0" smtClean="0">
                          <a:solidFill>
                            <a:srgbClr val="0000FF"/>
                          </a:solidFill>
                        </a:rPr>
                        <a:t> </a:t>
                      </a:r>
                      <a:r>
                        <a:rPr lang="es-ES_tradnl" sz="1600" b="1" dirty="0" smtClean="0">
                          <a:solidFill>
                            <a:srgbClr val="0000FF"/>
                          </a:solidFill>
                        </a:rPr>
                        <a:t>V0611-16.</a:t>
                      </a:r>
                      <a:endParaRPr lang="es-ES_tradnl" sz="16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3941555477"/>
      </p:ext>
    </p:extLst>
  </p:cSld>
  <p:clrMapOvr>
    <a:masterClrMapping/>
  </p:clrMapOvr>
  <p:transition advClick="0" advTm="0"/>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5 Marcador de número de diapositiva"/>
          <p:cNvSpPr>
            <a:spLocks noGrp="1"/>
          </p:cNvSpPr>
          <p:nvPr>
            <p:ph type="sldNum" sz="quarter" idx="12"/>
          </p:nvPr>
        </p:nvSpPr>
        <p:spPr>
          <a:xfrm>
            <a:off x="7518400" y="6381750"/>
            <a:ext cx="2311400" cy="476250"/>
          </a:xfrm>
        </p:spPr>
        <p:txBody>
          <a:bodyPr/>
          <a:lstStyle/>
          <a:p>
            <a:pPr>
              <a:defRPr/>
            </a:pPr>
            <a:fld id="{30B17316-364D-466B-A44A-8E3A1549E34E}" type="slidenum">
              <a:rPr lang="es-ES"/>
              <a:pPr>
                <a:defRPr/>
              </a:pPr>
              <a:t>504</a:t>
            </a:fld>
            <a:endParaRPr lang="es-ES" dirty="0"/>
          </a:p>
        </p:txBody>
      </p:sp>
      <p:sp>
        <p:nvSpPr>
          <p:cNvPr id="671746" name="Rectangle 2"/>
          <p:cNvSpPr>
            <a:spLocks noGrp="1" noChangeArrowheads="1"/>
          </p:cNvSpPr>
          <p:nvPr>
            <p:ph type="title"/>
          </p:nvPr>
        </p:nvSpPr>
        <p:spPr>
          <a:xfrm>
            <a:off x="457200" y="536575"/>
            <a:ext cx="8915400" cy="1139825"/>
          </a:xfrm>
        </p:spPr>
        <p:txBody>
          <a:bodyPr/>
          <a:lstStyle/>
          <a:p>
            <a:pPr eaLnBrk="1" hangingPunct="1">
              <a:defRPr/>
            </a:pPr>
            <a:r>
              <a:rPr lang="es-ES_tradnl" sz="4000" b="1" dirty="0" smtClean="0">
                <a:solidFill>
                  <a:srgbClr val="FFFF66"/>
                </a:solidFill>
                <a:latin typeface="Verdana" pitchFamily="34" charset="0"/>
              </a:rPr>
              <a:t>OPERACIONES VINCULADAS </a:t>
            </a:r>
          </a:p>
        </p:txBody>
      </p:sp>
      <p:sp>
        <p:nvSpPr>
          <p:cNvPr id="671747" name="Rectangle 3"/>
          <p:cNvSpPr>
            <a:spLocks noGrp="1" noChangeArrowheads="1"/>
          </p:cNvSpPr>
          <p:nvPr>
            <p:ph type="body" idx="1"/>
          </p:nvPr>
        </p:nvSpPr>
        <p:spPr>
          <a:xfrm>
            <a:off x="152400" y="2286000"/>
            <a:ext cx="9601200" cy="1676400"/>
          </a:xfrm>
        </p:spPr>
        <p:txBody>
          <a:bodyPr/>
          <a:lstStyle/>
          <a:p>
            <a:pPr marL="609600" indent="-609600" algn="ctr" eaLnBrk="1" hangingPunct="1">
              <a:lnSpc>
                <a:spcPct val="80000"/>
              </a:lnSpc>
              <a:buFont typeface="Wingdings" pitchFamily="2" charset="2"/>
              <a:buNone/>
              <a:defRPr/>
            </a:pPr>
            <a:endParaRPr lang="es-ES_tradnl" sz="2400" b="1" dirty="0" smtClean="0">
              <a:latin typeface="Verdana" pitchFamily="34" charset="0"/>
            </a:endParaRPr>
          </a:p>
          <a:p>
            <a:pPr marL="609600" indent="-609600" eaLnBrk="1" hangingPunct="1">
              <a:lnSpc>
                <a:spcPct val="80000"/>
              </a:lnSpc>
              <a:buClr>
                <a:schemeClr val="tx1"/>
              </a:buClr>
              <a:buFont typeface="Wingdings" pitchFamily="2" charset="2"/>
              <a:buChar char="§"/>
              <a:defRPr/>
            </a:pPr>
            <a:r>
              <a:rPr lang="es-ES_tradnl" sz="2800" b="1" dirty="0" smtClean="0">
                <a:latin typeface="Verdana" pitchFamily="34" charset="0"/>
              </a:rPr>
              <a:t>CASO ESPECIAL: </a:t>
            </a:r>
            <a:r>
              <a:rPr lang="es-ES_tradnl" sz="2800" b="1" u="sng" dirty="0" smtClean="0">
                <a:solidFill>
                  <a:srgbClr val="FFFF00"/>
                </a:solidFill>
                <a:latin typeface="Verdana" pitchFamily="34" charset="0"/>
              </a:rPr>
              <a:t>Sociedades Profesionales</a:t>
            </a:r>
          </a:p>
          <a:p>
            <a:pPr marL="609600" indent="-609600" eaLnBrk="1" hangingPunct="1">
              <a:lnSpc>
                <a:spcPct val="80000"/>
              </a:lnSpc>
              <a:buClr>
                <a:schemeClr val="tx1"/>
              </a:buClr>
              <a:buFont typeface="Wingdings" pitchFamily="2" charset="2"/>
              <a:buChar char="§"/>
              <a:defRPr/>
            </a:pPr>
            <a:endParaRPr lang="es-ES_tradnl" sz="2800" b="1" u="sng" dirty="0" smtClean="0">
              <a:latin typeface="Verdana" pitchFamily="34" charset="0"/>
            </a:endParaRPr>
          </a:p>
          <a:p>
            <a:pPr marL="609600" indent="-609600" eaLnBrk="1" hangingPunct="1">
              <a:lnSpc>
                <a:spcPct val="80000"/>
              </a:lnSpc>
              <a:buClr>
                <a:schemeClr val="tx1"/>
              </a:buClr>
              <a:buFont typeface="Wingdings" pitchFamily="2" charset="2"/>
              <a:buChar char="§"/>
              <a:defRPr/>
            </a:pPr>
            <a:r>
              <a:rPr lang="es-ES_tradnl" sz="2800" b="1" dirty="0" smtClean="0">
                <a:solidFill>
                  <a:srgbClr val="FFFF99"/>
                </a:solidFill>
                <a:latin typeface="Verdana" pitchFamily="34" charset="0"/>
              </a:rPr>
              <a:t>“PUERTO SEGURO”</a:t>
            </a:r>
            <a:endParaRPr lang="es-ES_tradnl" sz="5400" b="1" dirty="0" smtClean="0">
              <a:solidFill>
                <a:srgbClr val="FFFF99"/>
              </a:solidFill>
              <a:latin typeface="Verdana" pitchFamily="34" charset="0"/>
            </a:endParaRPr>
          </a:p>
        </p:txBody>
      </p:sp>
    </p:spTree>
    <p:extLst>
      <p:ext uri="{BB962C8B-B14F-4D97-AF65-F5344CB8AC3E}">
        <p14:creationId xmlns="" xmlns:p14="http://schemas.microsoft.com/office/powerpoint/2010/main" val="3371409469"/>
      </p:ext>
    </p:extLst>
  </p:cSld>
  <p:clrMapOvr>
    <a:masterClrMapping/>
  </p:clrMapOvr>
  <p:transition advClick="0" advTm="0"/>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381750"/>
            <a:ext cx="2311400" cy="476250"/>
          </a:xfrm>
        </p:spPr>
        <p:txBody>
          <a:bodyPr/>
          <a:lstStyle/>
          <a:p>
            <a:pPr>
              <a:defRPr/>
            </a:pPr>
            <a:fld id="{02B15079-B0BC-462C-97A5-648334910574}" type="slidenum">
              <a:rPr lang="es-ES"/>
              <a:pPr>
                <a:defRPr/>
              </a:pPr>
              <a:t>505</a:t>
            </a:fld>
            <a:endParaRPr lang="es-ES"/>
          </a:p>
        </p:txBody>
      </p:sp>
      <p:sp>
        <p:nvSpPr>
          <p:cNvPr id="56324" name="Text Box 3"/>
          <p:cNvSpPr txBox="1">
            <a:spLocks noChangeArrowheads="1"/>
          </p:cNvSpPr>
          <p:nvPr/>
        </p:nvSpPr>
        <p:spPr bwMode="auto">
          <a:xfrm>
            <a:off x="0" y="3810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dirty="0" smtClean="0">
                <a:solidFill>
                  <a:srgbClr val="FF0000"/>
                </a:solidFill>
                <a:latin typeface="+mj-lt"/>
              </a:rPr>
              <a:t>OPERACIONES VINCULADAS</a:t>
            </a:r>
            <a:endParaRPr lang="es-ES" dirty="0">
              <a:solidFill>
                <a:srgbClr val="FF0000"/>
              </a:solidFill>
              <a:latin typeface="+mj-lt"/>
            </a:endParaRPr>
          </a:p>
        </p:txBody>
      </p:sp>
      <p:sp>
        <p:nvSpPr>
          <p:cNvPr id="9" name="Rectangle 5"/>
          <p:cNvSpPr>
            <a:spLocks noChangeArrowheads="1"/>
          </p:cNvSpPr>
          <p:nvPr/>
        </p:nvSpPr>
        <p:spPr bwMode="auto">
          <a:xfrm>
            <a:off x="0" y="0"/>
            <a:ext cx="9906000" cy="381000"/>
          </a:xfrm>
          <a:prstGeom prst="rect">
            <a:avLst/>
          </a:prstGeom>
          <a:noFill/>
          <a:ln w="9525">
            <a:noFill/>
            <a:miter lim="800000"/>
            <a:headEnd/>
            <a:tailEnd/>
          </a:ln>
        </p:spPr>
        <p:txBody>
          <a:bodyPr anchor="ctr" anchorCtr="1"/>
          <a:lstStyle/>
          <a:p>
            <a:r>
              <a:rPr lang="es-ES_tradnl" dirty="0" smtClean="0">
                <a:solidFill>
                  <a:srgbClr val="FFFF66"/>
                </a:solidFill>
                <a:latin typeface="+mn-lt"/>
              </a:rPr>
              <a:t>Art. 18 NUEVA LIS  </a:t>
            </a:r>
            <a:r>
              <a:rPr lang="es-ES_tradnl" dirty="0" smtClean="0">
                <a:solidFill>
                  <a:srgbClr val="FFFF00"/>
                </a:solidFill>
                <a:effectLst>
                  <a:outerShdw blurRad="38100" dist="38100" dir="2700000" algn="tl">
                    <a:srgbClr val="000000">
                      <a:alpha val="43137"/>
                    </a:srgbClr>
                  </a:outerShdw>
                </a:effectLst>
                <a:latin typeface="+mn-lt"/>
              </a:rPr>
              <a:t>Desde 1/1/2015</a:t>
            </a:r>
            <a:endParaRPr lang="es-ES" dirty="0">
              <a:solidFill>
                <a:srgbClr val="FFFF66"/>
              </a:solidFill>
              <a:latin typeface="+mn-lt"/>
            </a:endParaRPr>
          </a:p>
        </p:txBody>
      </p:sp>
      <p:sp>
        <p:nvSpPr>
          <p:cNvPr id="13" name="Text Box 4"/>
          <p:cNvSpPr txBox="1">
            <a:spLocks noChangeArrowheads="1"/>
          </p:cNvSpPr>
          <p:nvPr/>
        </p:nvSpPr>
        <p:spPr bwMode="auto">
          <a:xfrm>
            <a:off x="152400"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graphicFrame>
        <p:nvGraphicFramePr>
          <p:cNvPr id="6" name="5 Tabla"/>
          <p:cNvGraphicFramePr>
            <a:graphicFrameLocks noGrp="1"/>
          </p:cNvGraphicFramePr>
          <p:nvPr>
            <p:extLst>
              <p:ext uri="{D42A27DB-BD31-4B8C-83A1-F6EECF244321}">
                <p14:modId xmlns="" xmlns:p14="http://schemas.microsoft.com/office/powerpoint/2010/main" val="2157874981"/>
              </p:ext>
            </p:extLst>
          </p:nvPr>
        </p:nvGraphicFramePr>
        <p:xfrm>
          <a:off x="228600" y="883920"/>
          <a:ext cx="9372600" cy="5821680"/>
        </p:xfrm>
        <a:graphic>
          <a:graphicData uri="http://schemas.openxmlformats.org/drawingml/2006/table">
            <a:tbl>
              <a:tblPr firstRow="1" bandRow="1">
                <a:tableStyleId>{7DF18680-E054-41AD-8BC1-D1AEF772440D}</a:tableStyleId>
              </a:tblPr>
              <a:tblGrid>
                <a:gridCol w="2362200">
                  <a:extLst>
                    <a:ext uri="{9D8B030D-6E8A-4147-A177-3AD203B41FA5}">
                      <a16:colId xmlns="" xmlns:a16="http://schemas.microsoft.com/office/drawing/2014/main" val="20000"/>
                    </a:ext>
                  </a:extLst>
                </a:gridCol>
                <a:gridCol w="7010400">
                  <a:extLst>
                    <a:ext uri="{9D8B030D-6E8A-4147-A177-3AD203B41FA5}">
                      <a16:colId xmlns="" xmlns:a16="http://schemas.microsoft.com/office/drawing/2014/main" val="20001"/>
                    </a:ext>
                  </a:extLst>
                </a:gridCol>
              </a:tblGrid>
              <a:tr h="457200">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dirty="0" smtClean="0">
                          <a:solidFill>
                            <a:srgbClr val="FFFF99"/>
                          </a:solidFill>
                          <a:effectLst>
                            <a:outerShdw blurRad="38100" dist="38100" dir="2700000" algn="tl">
                              <a:srgbClr val="000000">
                                <a:alpha val="43137"/>
                              </a:srgbClr>
                            </a:outerShdw>
                          </a:effectLst>
                        </a:rPr>
                        <a:t>EN MATERIA DE </a:t>
                      </a:r>
                      <a:r>
                        <a:rPr lang="es-ES_tradnl" dirty="0" smtClean="0">
                          <a:solidFill>
                            <a:srgbClr val="FFFF99"/>
                          </a:solidFill>
                        </a:rPr>
                        <a:t>OPERACIONES VINCULADAS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38200">
                <a:tc>
                  <a:txBody>
                    <a:bodyPr/>
                    <a:lstStyle/>
                    <a:p>
                      <a:pPr marL="342900" indent="-342900">
                        <a:buFont typeface="Wingdings" pitchFamily="2" charset="2"/>
                        <a:buChar char="q"/>
                      </a:pPr>
                      <a:r>
                        <a:rPr lang="es-ES_tradnl" sz="1800" b="1" u="none" dirty="0" smtClean="0">
                          <a:solidFill>
                            <a:schemeClr val="tx1"/>
                          </a:solidFill>
                          <a:effectLst/>
                        </a:rPr>
                        <a:t>Relación socio-sociedad</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0" dirty="0" smtClean="0">
                          <a:solidFill>
                            <a:srgbClr val="000066"/>
                          </a:solidFill>
                          <a:effectLst/>
                        </a:rPr>
                        <a:t>Se restringe el perímetro de la vinculación en el ámbito de la </a:t>
                      </a:r>
                      <a:r>
                        <a:rPr lang="es-ES_tradnl" sz="1800" u="sng" dirty="0" smtClean="0">
                          <a:solidFill>
                            <a:srgbClr val="000066"/>
                          </a:solidFill>
                          <a:effectLst/>
                        </a:rPr>
                        <a:t>relación socio-sociedad</a:t>
                      </a:r>
                      <a:r>
                        <a:rPr lang="es-ES_tradnl" sz="1800" b="0" dirty="0" smtClean="0">
                          <a:solidFill>
                            <a:srgbClr val="000066"/>
                          </a:solidFill>
                          <a:effectLst/>
                        </a:rPr>
                        <a:t>, quedando fijado en </a:t>
                      </a:r>
                      <a:r>
                        <a:rPr lang="es-ES_tradnl" sz="1800" dirty="0" smtClean="0">
                          <a:solidFill>
                            <a:srgbClr val="000066"/>
                          </a:solidFill>
                          <a:effectLst/>
                        </a:rPr>
                        <a:t>el </a:t>
                      </a:r>
                      <a:r>
                        <a:rPr lang="es-ES_tradnl" sz="1800" b="1" dirty="0" smtClean="0">
                          <a:solidFill>
                            <a:srgbClr val="FF0000"/>
                          </a:solidFill>
                          <a:effectLst/>
                        </a:rPr>
                        <a:t>25 % </a:t>
                      </a:r>
                      <a:r>
                        <a:rPr lang="es-ES_tradnl" sz="1800" dirty="0" smtClean="0">
                          <a:solidFill>
                            <a:srgbClr val="000066"/>
                          </a:solidFill>
                          <a:effectLst/>
                        </a:rPr>
                        <a:t>de participación </a:t>
                      </a:r>
                      <a:r>
                        <a:rPr lang="es-ES_tradnl" sz="1800" b="0" dirty="0" smtClean="0">
                          <a:solidFill>
                            <a:srgbClr val="000066"/>
                          </a:solidFill>
                          <a:effectLst/>
                        </a:rPr>
                        <a:t>(anteriormente era el 5 %).</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04800">
                <a:tc>
                  <a:txBody>
                    <a:bodyPr/>
                    <a:lstStyle/>
                    <a:p>
                      <a:pPr marL="342900" indent="-342900">
                        <a:buFont typeface="Wingdings" pitchFamily="2" charset="2"/>
                        <a:buChar char="q"/>
                      </a:pPr>
                      <a:r>
                        <a:rPr lang="es-ES_tradnl" b="1" u="none" dirty="0" smtClean="0">
                          <a:solidFill>
                            <a:schemeClr val="tx1"/>
                          </a:solidFill>
                        </a:rPr>
                        <a:t>Valoración</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dirty="0" smtClean="0">
                          <a:solidFill>
                            <a:srgbClr val="000066"/>
                          </a:solidFill>
                          <a:effectLst/>
                        </a:rPr>
                        <a:t>Hay que valorar a </a:t>
                      </a:r>
                      <a:r>
                        <a:rPr lang="es-ES_tradnl" b="1" dirty="0" smtClean="0">
                          <a:solidFill>
                            <a:srgbClr val="000066"/>
                          </a:solidFill>
                          <a:effectLst/>
                        </a:rPr>
                        <a:t>Valor de Mercado</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2"/>
                  </a:ext>
                </a:extLst>
              </a:tr>
              <a:tr h="304800">
                <a:tc>
                  <a:txBody>
                    <a:bodyPr/>
                    <a:lstStyle/>
                    <a:p>
                      <a:pPr marL="342900" indent="-342900">
                        <a:buFont typeface="Wingdings" pitchFamily="2" charset="2"/>
                        <a:buChar char="q"/>
                      </a:pPr>
                      <a:r>
                        <a:rPr lang="es-ES_tradnl" b="1" u="none" dirty="0" smtClean="0">
                          <a:solidFill>
                            <a:schemeClr val="tx1"/>
                          </a:solidFill>
                        </a:rPr>
                        <a:t>Caso Especial</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dirty="0" smtClean="0">
                          <a:solidFill>
                            <a:srgbClr val="000066"/>
                          </a:solidFill>
                          <a:effectLst/>
                        </a:rPr>
                        <a:t>Socios profesionales: </a:t>
                      </a:r>
                      <a:r>
                        <a:rPr lang="es-ES_tradnl" b="1" dirty="0" smtClean="0">
                          <a:solidFill>
                            <a:srgbClr val="FF0000"/>
                          </a:solidFill>
                          <a:effectLst/>
                        </a:rPr>
                        <a:t>“Puerto Seguro”</a:t>
                      </a:r>
                      <a:endParaRPr lang="es-ES_tradnl" b="1" dirty="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r h="396240">
                <a:tc>
                  <a:txBody>
                    <a:bodyPr/>
                    <a:lstStyle/>
                    <a:p>
                      <a:pPr marL="342900" indent="-342900">
                        <a:buFont typeface="Wingdings" pitchFamily="2" charset="2"/>
                        <a:buChar char="q"/>
                      </a:pPr>
                      <a:r>
                        <a:rPr lang="es-ES_tradnl" b="1" u="none" dirty="0" smtClean="0">
                          <a:solidFill>
                            <a:schemeClr val="tx1"/>
                          </a:solidFill>
                        </a:rPr>
                        <a:t>Administradores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u="sng" dirty="0" smtClean="0">
                          <a:solidFill>
                            <a:srgbClr val="000066"/>
                          </a:solidFill>
                          <a:effectLst/>
                        </a:rPr>
                        <a:t>La </a:t>
                      </a:r>
                      <a:r>
                        <a:rPr lang="es-ES_tradnl" b="1" u="sng" dirty="0" smtClean="0">
                          <a:solidFill>
                            <a:srgbClr val="000066"/>
                          </a:solidFill>
                          <a:effectLst/>
                        </a:rPr>
                        <a:t>retribución</a:t>
                      </a:r>
                      <a:r>
                        <a:rPr lang="es-ES_tradnl" u="sng" dirty="0" smtClean="0">
                          <a:solidFill>
                            <a:srgbClr val="000066"/>
                          </a:solidFill>
                          <a:effectLst/>
                        </a:rPr>
                        <a:t> por sus funciones</a:t>
                      </a:r>
                      <a:r>
                        <a:rPr lang="es-ES_tradnl" dirty="0" smtClean="0">
                          <a:solidFill>
                            <a:srgbClr val="000066"/>
                          </a:solidFill>
                          <a:effectLst/>
                        </a:rPr>
                        <a:t>: </a:t>
                      </a:r>
                      <a:r>
                        <a:rPr lang="es-ES_tradnl" b="1" u="sng" dirty="0" smtClean="0">
                          <a:solidFill>
                            <a:srgbClr val="000066"/>
                          </a:solidFill>
                          <a:effectLst/>
                        </a:rPr>
                        <a:t>No</a:t>
                      </a:r>
                      <a:r>
                        <a:rPr lang="es-ES_tradnl" dirty="0" smtClean="0">
                          <a:solidFill>
                            <a:srgbClr val="000066"/>
                          </a:solidFill>
                          <a:effectLst/>
                        </a:rPr>
                        <a:t> es operación vinculada</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1219200">
                <a:tc>
                  <a:txBody>
                    <a:bodyPr/>
                    <a:lstStyle/>
                    <a:p>
                      <a:pPr marL="342900" indent="-342900">
                        <a:buFont typeface="Wingdings" pitchFamily="2" charset="2"/>
                        <a:buChar char="q"/>
                      </a:pPr>
                      <a:r>
                        <a:rPr lang="es-ES_tradnl" sz="1800" b="1" u="none" dirty="0" smtClean="0">
                          <a:solidFill>
                            <a:srgbClr val="FFFF00"/>
                          </a:solidFill>
                          <a:effectLst/>
                        </a:rPr>
                        <a:t>Documentación</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u="sng" dirty="0" smtClean="0">
                          <a:solidFill>
                            <a:srgbClr val="000066"/>
                          </a:solidFill>
                          <a:effectLst/>
                        </a:rPr>
                        <a:t>La documentación</a:t>
                      </a:r>
                      <a:r>
                        <a:rPr lang="es-ES_tradnl" sz="1800" b="0" dirty="0" smtClean="0">
                          <a:solidFill>
                            <a:srgbClr val="000066"/>
                          </a:solidFill>
                          <a:effectLst/>
                        </a:rPr>
                        <a:t> </a:t>
                      </a:r>
                      <a:r>
                        <a:rPr lang="es-ES_tradnl" sz="1800" b="1" u="sng" dirty="0" smtClean="0">
                          <a:solidFill>
                            <a:srgbClr val="000066"/>
                          </a:solidFill>
                          <a:effectLst/>
                        </a:rPr>
                        <a:t>específica</a:t>
                      </a:r>
                      <a:r>
                        <a:rPr lang="es-ES_tradnl" sz="1800" b="0" dirty="0" smtClean="0">
                          <a:solidFill>
                            <a:srgbClr val="000066"/>
                          </a:solidFill>
                          <a:effectLst/>
                        </a:rPr>
                        <a:t> que tienen que elaborar las entidades afectadas, se precisa que </a:t>
                      </a:r>
                      <a:r>
                        <a:rPr lang="es-ES_tradnl" sz="1800" dirty="0" smtClean="0">
                          <a:solidFill>
                            <a:srgbClr val="000066"/>
                          </a:solidFill>
                          <a:effectLst/>
                        </a:rPr>
                        <a:t>tendrán un contenido </a:t>
                      </a:r>
                      <a:r>
                        <a:rPr lang="es-ES_tradnl" sz="1800" b="1" u="sng" dirty="0" smtClean="0">
                          <a:solidFill>
                            <a:srgbClr val="FF0000"/>
                          </a:solidFill>
                          <a:effectLst/>
                        </a:rPr>
                        <a:t>simplificado</a:t>
                      </a:r>
                      <a:r>
                        <a:rPr lang="es-ES_tradnl" sz="1800" dirty="0" smtClean="0">
                          <a:solidFill>
                            <a:srgbClr val="000066"/>
                          </a:solidFill>
                          <a:effectLst/>
                        </a:rPr>
                        <a:t> </a:t>
                      </a:r>
                      <a:r>
                        <a:rPr lang="es-ES_tradnl" sz="1800" b="0" dirty="0" smtClean="0">
                          <a:solidFill>
                            <a:srgbClr val="000066"/>
                          </a:solidFill>
                          <a:effectLst/>
                        </a:rPr>
                        <a:t>aquellas </a:t>
                      </a:r>
                      <a:r>
                        <a:rPr lang="es-ES_tradnl" sz="1800" b="1" u="sng" dirty="0" smtClean="0">
                          <a:solidFill>
                            <a:srgbClr val="000066"/>
                          </a:solidFill>
                          <a:effectLst/>
                        </a:rPr>
                        <a:t>entidades o grupos de entidades</a:t>
                      </a:r>
                      <a:r>
                        <a:rPr lang="es-ES_tradnl" sz="1800" b="1" u="none" dirty="0" smtClean="0">
                          <a:solidFill>
                            <a:srgbClr val="000066"/>
                          </a:solidFill>
                          <a:effectLst/>
                        </a:rPr>
                        <a:t> </a:t>
                      </a:r>
                      <a:r>
                        <a:rPr lang="es-ES_tradnl" sz="1800" b="1" dirty="0" smtClean="0">
                          <a:solidFill>
                            <a:srgbClr val="000066"/>
                          </a:solidFill>
                          <a:effectLst/>
                        </a:rPr>
                        <a:t>cuyo importe neto de la cifra de negocios (INCN) &lt; </a:t>
                      </a:r>
                      <a:r>
                        <a:rPr lang="es-ES_tradnl" sz="1800" b="1" u="sng" dirty="0" smtClean="0">
                          <a:solidFill>
                            <a:srgbClr val="000066"/>
                          </a:solidFill>
                          <a:effectLst/>
                        </a:rPr>
                        <a:t>45.000.000 €.</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1432560">
                <a:tc>
                  <a:txBody>
                    <a:bodyPr/>
                    <a:lstStyle/>
                    <a:p>
                      <a:pPr marL="342900" indent="-342900">
                        <a:buFont typeface="Wingdings" pitchFamily="2" charset="2"/>
                        <a:buChar char="q"/>
                      </a:pPr>
                      <a:r>
                        <a:rPr lang="es-ES_tradnl" sz="1800" b="1" u="none" kern="1200" dirty="0" smtClean="0">
                          <a:solidFill>
                            <a:srgbClr val="FFFF00"/>
                          </a:solidFill>
                          <a:latin typeface="+mn-lt"/>
                          <a:ea typeface="+mn-ea"/>
                          <a:cs typeface="+mn-cs"/>
                        </a:rPr>
                        <a:t>Métodos</a:t>
                      </a:r>
                      <a:r>
                        <a:rPr lang="es-ES_tradnl" sz="1800" b="1" u="none" kern="1200" dirty="0" smtClean="0">
                          <a:solidFill>
                            <a:schemeClr val="tx1"/>
                          </a:solidFill>
                          <a:latin typeface="+mn-lt"/>
                          <a:ea typeface="+mn-ea"/>
                          <a:cs typeface="+mn-cs"/>
                        </a:rPr>
                        <a:t> en la valoración </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sng" dirty="0" smtClean="0">
                          <a:solidFill>
                            <a:srgbClr val="000066"/>
                          </a:solidFill>
                          <a:effectLst/>
                        </a:rPr>
                        <a:t>Se elimina la jerarquía de los 5 métodos en la valoración</a:t>
                      </a:r>
                      <a:r>
                        <a:rPr lang="es-ES_tradnl" sz="1800" b="1" dirty="0" smtClean="0">
                          <a:solidFill>
                            <a:srgbClr val="000066"/>
                          </a:solidFill>
                          <a:effectLst/>
                        </a:rPr>
                        <a:t> </a:t>
                      </a:r>
                      <a:r>
                        <a:rPr lang="es-ES_tradnl" sz="1800" b="0" dirty="0" smtClean="0">
                          <a:solidFill>
                            <a:srgbClr val="000066"/>
                          </a:solidFill>
                          <a:effectLst/>
                        </a:rPr>
                        <a:t>de operaciones vinculadas,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0" dirty="0" smtClean="0">
                          <a:solidFill>
                            <a:srgbClr val="000066"/>
                          </a:solidFill>
                          <a:effectLst/>
                        </a:rPr>
                        <a:t>y </a:t>
                      </a:r>
                      <a:r>
                        <a:rPr lang="es-ES_tradnl" sz="1800" b="1" u="sng" dirty="0" smtClean="0">
                          <a:solidFill>
                            <a:srgbClr val="000066"/>
                          </a:solidFill>
                          <a:effectLst/>
                        </a:rPr>
                        <a:t>se admiten</a:t>
                      </a:r>
                      <a:r>
                        <a:rPr lang="es-ES_tradnl" sz="1800" b="0" dirty="0" smtClean="0">
                          <a:solidFill>
                            <a:srgbClr val="000066"/>
                          </a:solidFill>
                          <a:effectLst/>
                        </a:rPr>
                        <a:t>, adicionalmente, </a:t>
                      </a:r>
                      <a:r>
                        <a:rPr lang="es-ES_tradnl" sz="1800" b="1" dirty="0" smtClean="0">
                          <a:solidFill>
                            <a:srgbClr val="000066"/>
                          </a:solidFill>
                          <a:effectLst/>
                        </a:rPr>
                        <a:t>con carácter subsidiario </a:t>
                      </a:r>
                      <a:r>
                        <a:rPr lang="es-ES_tradnl" sz="1800" b="1" u="sng" dirty="0" smtClean="0">
                          <a:solidFill>
                            <a:srgbClr val="0000FF"/>
                          </a:solidFill>
                          <a:effectLst/>
                        </a:rPr>
                        <a:t>otros</a:t>
                      </a:r>
                      <a:r>
                        <a:rPr lang="es-ES_tradnl" sz="1800" b="1" u="sng" dirty="0" smtClean="0">
                          <a:solidFill>
                            <a:srgbClr val="000066"/>
                          </a:solidFill>
                          <a:effectLst/>
                        </a:rPr>
                        <a:t> métodos</a:t>
                      </a:r>
                      <a:r>
                        <a:rPr lang="es-ES_tradnl" sz="1800" b="0" dirty="0" smtClean="0">
                          <a:solidFill>
                            <a:srgbClr val="000066"/>
                          </a:solidFill>
                          <a:effectLst/>
                        </a:rPr>
                        <a:t> y técnicas de valoración, siempre que </a:t>
                      </a:r>
                      <a:r>
                        <a:rPr lang="es-ES_tradnl" sz="1800" b="0" u="sng" dirty="0" smtClean="0">
                          <a:solidFill>
                            <a:srgbClr val="000066"/>
                          </a:solidFill>
                          <a:effectLst/>
                        </a:rPr>
                        <a:t>respeten el principio de libre competencia</a:t>
                      </a:r>
                      <a:r>
                        <a:rPr lang="es-ES_tradnl" sz="1800" b="0" dirty="0" smtClean="0">
                          <a:solidFill>
                            <a:srgbClr val="000066"/>
                          </a:solidFill>
                          <a:effectLst/>
                        </a:rPr>
                        <a:t>.</a:t>
                      </a:r>
                      <a:endParaRPr lang="es-ES_tradnl"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393895">
                <a:tc>
                  <a:txBody>
                    <a:bodyPr/>
                    <a:lstStyle/>
                    <a:p>
                      <a:pPr marL="342900" indent="-342900">
                        <a:buFont typeface="Wingdings" pitchFamily="2" charset="2"/>
                        <a:buChar char="q"/>
                      </a:pPr>
                      <a:r>
                        <a:rPr lang="es-ES_tradnl" b="1" dirty="0" smtClean="0">
                          <a:solidFill>
                            <a:schemeClr val="tx1"/>
                          </a:solidFill>
                        </a:rPr>
                        <a:t>En LIS </a:t>
                      </a:r>
                      <a:r>
                        <a:rPr lang="es-ES_tradnl" b="1" dirty="0" smtClean="0">
                          <a:solidFill>
                            <a:srgbClr val="FFFF00"/>
                          </a:solidFill>
                        </a:rPr>
                        <a:t>Ajuste Secundario </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u="sng" dirty="0" smtClean="0">
                          <a:solidFill>
                            <a:srgbClr val="000066"/>
                          </a:solidFill>
                          <a:effectLst/>
                        </a:rPr>
                        <a:t>Regula relación socio-sociedad (el</a:t>
                      </a:r>
                      <a:r>
                        <a:rPr lang="es-ES_tradnl" u="sng" baseline="0" dirty="0" smtClean="0">
                          <a:solidFill>
                            <a:srgbClr val="000066"/>
                          </a:solidFill>
                          <a:effectLst/>
                        </a:rPr>
                        <a:t> % de socio y el resto)</a:t>
                      </a:r>
                      <a:r>
                        <a:rPr lang="es-ES_tradnl" dirty="0" smtClean="0">
                          <a:solidFill>
                            <a:srgbClr val="000066"/>
                          </a:solidFill>
                          <a:effectLst/>
                        </a:rPr>
                        <a:t>.  </a:t>
                      </a:r>
                    </a:p>
                    <a:p>
                      <a:pPr marL="342900" indent="-342900">
                        <a:buFont typeface="Wingdings" pitchFamily="2" charset="2"/>
                        <a:buChar char="v"/>
                      </a:pPr>
                      <a:r>
                        <a:rPr lang="es-ES_tradnl" dirty="0" smtClean="0">
                          <a:solidFill>
                            <a:srgbClr val="000066"/>
                          </a:solidFill>
                          <a:effectLst/>
                        </a:rPr>
                        <a:t>Para</a:t>
                      </a:r>
                      <a:r>
                        <a:rPr lang="es-ES_tradnl" baseline="0" dirty="0" smtClean="0">
                          <a:solidFill>
                            <a:srgbClr val="000066"/>
                          </a:solidFill>
                          <a:effectLst/>
                        </a:rPr>
                        <a:t> sufragar error RIS que declaró </a:t>
                      </a:r>
                      <a:r>
                        <a:rPr lang="es-ES_tradnl" b="0" baseline="0" dirty="0" smtClean="0">
                          <a:solidFill>
                            <a:srgbClr val="000066"/>
                          </a:solidFill>
                          <a:effectLst/>
                        </a:rPr>
                        <a:t>nulo la </a:t>
                      </a:r>
                      <a:r>
                        <a:rPr lang="es-ES_tradnl" b="1" baseline="0" dirty="0" smtClean="0">
                          <a:solidFill>
                            <a:srgbClr val="FF0000"/>
                          </a:solidFill>
                          <a:effectLst/>
                        </a:rPr>
                        <a:t>STS de 27/5/14</a:t>
                      </a:r>
                      <a:endParaRPr lang="es-ES_tradnl" b="1"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bl>
          </a:graphicData>
        </a:graphic>
      </p:graphicFrame>
    </p:spTree>
    <p:extLst>
      <p:ext uri="{BB962C8B-B14F-4D97-AF65-F5344CB8AC3E}">
        <p14:creationId xmlns="" xmlns:p14="http://schemas.microsoft.com/office/powerpoint/2010/main" val="2502853165"/>
      </p:ext>
    </p:extLst>
  </p:cSld>
  <p:clrMapOvr>
    <a:masterClrMapping/>
  </p:clrMapOvr>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70800" y="6400800"/>
            <a:ext cx="2311400" cy="476250"/>
          </a:xfrm>
        </p:spPr>
        <p:txBody>
          <a:bodyPr/>
          <a:lstStyle/>
          <a:p>
            <a:pPr>
              <a:defRPr/>
            </a:pPr>
            <a:fld id="{3D2CD179-0024-4CE5-93F0-7A710D8CDDC7}" type="slidenum">
              <a:rPr lang="es-ES"/>
              <a:pPr>
                <a:defRPr/>
              </a:pPr>
              <a:t>506</a:t>
            </a:fld>
            <a:endParaRPr lang="es-ES"/>
          </a:p>
        </p:txBody>
      </p:sp>
      <p:sp>
        <p:nvSpPr>
          <p:cNvPr id="560130" name="Rectangle 2"/>
          <p:cNvSpPr>
            <a:spLocks noChangeArrowheads="1"/>
          </p:cNvSpPr>
          <p:nvPr/>
        </p:nvSpPr>
        <p:spPr bwMode="auto">
          <a:xfrm>
            <a:off x="0" y="76200"/>
            <a:ext cx="9906000" cy="381000"/>
          </a:xfrm>
          <a:prstGeom prst="rect">
            <a:avLst/>
          </a:prstGeom>
          <a:noFill/>
          <a:ln w="9525">
            <a:noFill/>
            <a:miter lim="800000"/>
            <a:headEnd/>
            <a:tailEnd/>
          </a:ln>
          <a:effectLst/>
        </p:spPr>
        <p:txBody>
          <a:bodyPr anchor="ctr" anchorCtr="1"/>
          <a:lstStyle/>
          <a:p>
            <a:pPr>
              <a:defRPr/>
            </a:pPr>
            <a:r>
              <a:rPr lang="es-ES_tradnl" sz="2400" dirty="0">
                <a:solidFill>
                  <a:srgbClr val="FFFF99"/>
                </a:solidFill>
                <a:effectLst>
                  <a:outerShdw blurRad="38100" dist="38100" dir="2700000" algn="tl">
                    <a:srgbClr val="000000"/>
                  </a:outerShdw>
                </a:effectLst>
                <a:latin typeface="Arial" charset="0"/>
              </a:rPr>
              <a:t>VALOR DE MERCADO. </a:t>
            </a:r>
            <a:r>
              <a:rPr lang="es-ES_tradnl" sz="2400" u="sng" dirty="0">
                <a:solidFill>
                  <a:srgbClr val="FFFF99"/>
                </a:solidFill>
                <a:effectLst>
                  <a:outerShdw blurRad="38100" dist="38100" dir="2700000" algn="tl">
                    <a:srgbClr val="000000"/>
                  </a:outerShdw>
                </a:effectLst>
                <a:latin typeface="Arial" charset="0"/>
              </a:rPr>
              <a:t>CASO ESPECIAL</a:t>
            </a:r>
            <a:endParaRPr lang="es-ES" sz="2400" u="sng" dirty="0">
              <a:solidFill>
                <a:srgbClr val="FFFF99"/>
              </a:solidFill>
              <a:effectLst>
                <a:outerShdw blurRad="38100" dist="38100" dir="2700000" algn="tl">
                  <a:srgbClr val="000000"/>
                </a:outerShdw>
              </a:effectLst>
              <a:latin typeface="Arial" charset="0"/>
            </a:endParaRPr>
          </a:p>
        </p:txBody>
      </p:sp>
      <p:sp>
        <p:nvSpPr>
          <p:cNvPr id="80901" name="Text Box 4"/>
          <p:cNvSpPr txBox="1">
            <a:spLocks noChangeArrowheads="1"/>
          </p:cNvSpPr>
          <p:nvPr/>
        </p:nvSpPr>
        <p:spPr bwMode="auto">
          <a:xfrm>
            <a:off x="0" y="533400"/>
            <a:ext cx="9906000" cy="314325"/>
          </a:xfrm>
          <a:prstGeom prst="rect">
            <a:avLst/>
          </a:prstGeom>
          <a:solidFill>
            <a:srgbClr val="CCFFFF"/>
          </a:solidFill>
          <a:ln w="9525">
            <a:noFill/>
            <a:miter lim="800000"/>
            <a:headEnd/>
            <a:tailEnd/>
          </a:ln>
        </p:spPr>
        <p:txBody>
          <a:bodyPr>
            <a:spAutoFit/>
          </a:bodyPr>
          <a:lstStyle/>
          <a:p>
            <a:pPr algn="ctr">
              <a:lnSpc>
                <a:spcPct val="80000"/>
              </a:lnSpc>
              <a:spcBef>
                <a:spcPct val="20000"/>
              </a:spcBef>
              <a:buClr>
                <a:schemeClr val="hlink"/>
              </a:buClr>
              <a:buSzPct val="80000"/>
              <a:buFont typeface="Wingdings" pitchFamily="2" charset="2"/>
              <a:buNone/>
            </a:pPr>
            <a:r>
              <a:rPr lang="es-ES_tradnl" sz="1800" u="sng" dirty="0">
                <a:solidFill>
                  <a:srgbClr val="000066"/>
                </a:solidFill>
                <a:latin typeface="+mj-lt"/>
              </a:rPr>
              <a:t>SOCIEDADES PROFESIONALES</a:t>
            </a:r>
            <a:r>
              <a:rPr lang="es-ES_tradnl" sz="1800" dirty="0">
                <a:solidFill>
                  <a:srgbClr val="000066"/>
                </a:solidFill>
                <a:latin typeface="+mj-lt"/>
              </a:rPr>
              <a:t>. VALOR CONVENIDO = </a:t>
            </a:r>
            <a:r>
              <a:rPr lang="es-ES_tradnl" sz="1800" dirty="0" smtClean="0">
                <a:solidFill>
                  <a:srgbClr val="000066"/>
                </a:solidFill>
                <a:latin typeface="+mj-lt"/>
              </a:rPr>
              <a:t>VM  </a:t>
            </a:r>
            <a:r>
              <a:rPr lang="es-ES" sz="1800" dirty="0">
                <a:solidFill>
                  <a:srgbClr val="FF0000"/>
                </a:solidFill>
                <a:latin typeface="+mj-lt"/>
              </a:rPr>
              <a:t>Art. </a:t>
            </a:r>
            <a:r>
              <a:rPr lang="es-ES" sz="1800" dirty="0" smtClean="0">
                <a:solidFill>
                  <a:srgbClr val="FF0000"/>
                </a:solidFill>
                <a:latin typeface="+mj-lt"/>
              </a:rPr>
              <a:t>18.6 LIS</a:t>
            </a:r>
            <a:endParaRPr lang="es-ES" sz="1800" dirty="0">
              <a:solidFill>
                <a:srgbClr val="FF0000"/>
              </a:solidFill>
              <a:latin typeface="+mj-lt"/>
            </a:endParaRPr>
          </a:p>
        </p:txBody>
      </p:sp>
      <p:sp>
        <p:nvSpPr>
          <p:cNvPr id="560133" name="Text Box 5"/>
          <p:cNvSpPr txBox="1">
            <a:spLocks noChangeArrowheads="1"/>
          </p:cNvSpPr>
          <p:nvPr/>
        </p:nvSpPr>
        <p:spPr bwMode="auto">
          <a:xfrm>
            <a:off x="0" y="1628775"/>
            <a:ext cx="9753600" cy="4985980"/>
          </a:xfrm>
          <a:prstGeom prst="rect">
            <a:avLst/>
          </a:prstGeom>
          <a:noFill/>
          <a:ln w="9525">
            <a:noFill/>
            <a:miter lim="800000"/>
            <a:headEnd/>
            <a:tailEnd/>
          </a:ln>
          <a:effectLst/>
        </p:spPr>
        <p:txBody>
          <a:bodyPr>
            <a:spAutoFit/>
          </a:bodyPr>
          <a:lstStyle/>
          <a:p>
            <a:pPr marL="457200" indent="-457200" algn="ctr">
              <a:buFont typeface="Wingdings" pitchFamily="2" charset="2"/>
              <a:buNone/>
              <a:tabLst>
                <a:tab pos="2338388" algn="l"/>
              </a:tabLst>
              <a:defRPr/>
            </a:pPr>
            <a:r>
              <a:rPr lang="es-ES_tradnl" sz="1800" dirty="0">
                <a:effectLst>
                  <a:outerShdw blurRad="38100" dist="38100" dir="2700000" algn="tl">
                    <a:srgbClr val="000000"/>
                  </a:outerShdw>
                </a:effectLst>
                <a:latin typeface="+mj-lt"/>
              </a:rPr>
              <a:t>      </a:t>
            </a:r>
            <a:r>
              <a:rPr lang="es-ES_tradnl" sz="1800" u="sng" dirty="0" smtClean="0">
                <a:solidFill>
                  <a:srgbClr val="FFFF00"/>
                </a:solidFill>
                <a:latin typeface="+mj-lt"/>
              </a:rPr>
              <a:t>Cuando se cumplan los siguientes requisitos:</a:t>
            </a:r>
            <a:r>
              <a:rPr lang="es-ES_tradnl" sz="1800" dirty="0" smtClean="0">
                <a:solidFill>
                  <a:srgbClr val="FFFF00"/>
                </a:solidFill>
                <a:latin typeface="+mj-lt"/>
              </a:rPr>
              <a:t> </a:t>
            </a:r>
          </a:p>
          <a:p>
            <a:pPr marL="457200" indent="-457200" algn="just">
              <a:buFont typeface="Wingdings" pitchFamily="2" charset="2"/>
              <a:buAutoNum type="alphaLcParenR"/>
              <a:tabLst>
                <a:tab pos="2338388" algn="l"/>
              </a:tabLst>
              <a:defRPr/>
            </a:pPr>
            <a:r>
              <a:rPr lang="es-ES_tradnl" sz="1500" u="sng" dirty="0" smtClean="0">
                <a:solidFill>
                  <a:srgbClr val="FFFF00"/>
                </a:solidFill>
                <a:latin typeface="+mj-lt"/>
              </a:rPr>
              <a:t>Que </a:t>
            </a:r>
            <a:r>
              <a:rPr lang="es-ES_tradnl" sz="1500" u="sng" dirty="0">
                <a:solidFill>
                  <a:srgbClr val="FFFF00"/>
                </a:solidFill>
                <a:latin typeface="+mj-lt"/>
              </a:rPr>
              <a:t>la entidad :</a:t>
            </a:r>
          </a:p>
          <a:p>
            <a:pPr marL="457200" indent="-457200" algn="just">
              <a:buFont typeface="Wingdings" pitchFamily="2" charset="2"/>
              <a:buChar char="ü"/>
              <a:tabLst>
                <a:tab pos="2338388" algn="l"/>
              </a:tabLst>
              <a:defRPr/>
            </a:pPr>
            <a:r>
              <a:rPr lang="es-ES_tradnl" sz="1500" dirty="0" smtClean="0">
                <a:latin typeface="+mj-lt"/>
              </a:rPr>
              <a:t>Que </a:t>
            </a:r>
            <a:r>
              <a:rPr lang="es-ES_tradnl" sz="1500" dirty="0">
                <a:latin typeface="+mj-lt"/>
              </a:rPr>
              <a:t>de sus </a:t>
            </a:r>
            <a:r>
              <a:rPr lang="es-ES_tradnl" sz="1500" u="sng" dirty="0">
                <a:latin typeface="+mj-lt"/>
              </a:rPr>
              <a:t>ingresos</a:t>
            </a:r>
            <a:r>
              <a:rPr lang="es-ES_tradnl" sz="1500" dirty="0">
                <a:latin typeface="+mj-lt"/>
              </a:rPr>
              <a:t> del ejercicio </a:t>
            </a:r>
            <a:r>
              <a:rPr lang="es-ES_tradnl" sz="1500" u="sng" dirty="0">
                <a:latin typeface="+mj-lt"/>
              </a:rPr>
              <a:t>más del 75%</a:t>
            </a:r>
            <a:r>
              <a:rPr lang="es-ES_tradnl" sz="1500" dirty="0">
                <a:latin typeface="+mj-lt"/>
              </a:rPr>
              <a:t> procedan del desarrollo </a:t>
            </a:r>
            <a:r>
              <a:rPr lang="es-ES_tradnl" sz="1500" u="sng" dirty="0">
                <a:latin typeface="+mj-lt"/>
              </a:rPr>
              <a:t>de actividades profesionales</a:t>
            </a:r>
            <a:r>
              <a:rPr lang="es-ES_tradnl" sz="1500" dirty="0">
                <a:latin typeface="+mj-lt"/>
              </a:rPr>
              <a:t>,</a:t>
            </a:r>
          </a:p>
          <a:p>
            <a:pPr marL="457200" indent="-457200" algn="just">
              <a:buFont typeface="Wingdings" pitchFamily="2" charset="2"/>
              <a:buChar char="ü"/>
              <a:tabLst>
                <a:tab pos="2338388" algn="l"/>
              </a:tabLst>
              <a:defRPr/>
            </a:pPr>
            <a:r>
              <a:rPr lang="es-ES_tradnl" sz="1500" dirty="0">
                <a:latin typeface="+mj-lt"/>
              </a:rPr>
              <a:t>Que cuente con los </a:t>
            </a:r>
            <a:r>
              <a:rPr lang="es-ES_tradnl" sz="1500" u="sng" dirty="0">
                <a:latin typeface="+mj-lt"/>
              </a:rPr>
              <a:t>medios materiales</a:t>
            </a:r>
            <a:r>
              <a:rPr lang="es-ES_tradnl" sz="1500" dirty="0">
                <a:latin typeface="+mj-lt"/>
              </a:rPr>
              <a:t> y </a:t>
            </a:r>
            <a:r>
              <a:rPr lang="es-ES_tradnl" sz="1500" u="sng" dirty="0">
                <a:latin typeface="+mj-lt"/>
              </a:rPr>
              <a:t>humanos</a:t>
            </a:r>
            <a:r>
              <a:rPr lang="es-ES_tradnl" sz="1500" dirty="0">
                <a:latin typeface="+mj-lt"/>
              </a:rPr>
              <a:t> adecuados </a:t>
            </a:r>
            <a:endParaRPr lang="es-ES_tradnl" sz="1500" dirty="0" smtClean="0">
              <a:latin typeface="+mj-lt"/>
            </a:endParaRPr>
          </a:p>
          <a:p>
            <a:pPr marL="457200" indent="-457200" algn="just">
              <a:buFont typeface="Wingdings" pitchFamily="2" charset="2"/>
              <a:buChar char="ü"/>
              <a:tabLst>
                <a:tab pos="2338388" algn="l"/>
              </a:tabLst>
              <a:defRPr/>
            </a:pPr>
            <a:endParaRPr lang="es-ES_tradnl" sz="1500" dirty="0" smtClean="0">
              <a:latin typeface="+mj-lt"/>
            </a:endParaRPr>
          </a:p>
          <a:p>
            <a:pPr marL="457200" indent="-457200" algn="just">
              <a:buFont typeface="Wingdings" pitchFamily="2" charset="2"/>
              <a:buAutoNum type="alphaLcParenR" startAt="2"/>
              <a:tabLst>
                <a:tab pos="2338388" algn="l"/>
              </a:tabLst>
              <a:defRPr/>
            </a:pPr>
            <a:r>
              <a:rPr lang="es-ES_tradnl" sz="1500" dirty="0" smtClean="0">
                <a:latin typeface="+mj-lt"/>
              </a:rPr>
              <a:t>Que </a:t>
            </a:r>
            <a:r>
              <a:rPr lang="es-ES_tradnl" sz="1500" u="sng" dirty="0" smtClean="0">
                <a:solidFill>
                  <a:srgbClr val="FFFF00"/>
                </a:solidFill>
                <a:latin typeface="+mj-lt"/>
              </a:rPr>
              <a:t>la cuantía de las retribuciones</a:t>
            </a:r>
            <a:r>
              <a:rPr lang="es-ES_tradnl" sz="1500" dirty="0" smtClean="0">
                <a:solidFill>
                  <a:srgbClr val="FFFF00"/>
                </a:solidFill>
                <a:latin typeface="+mj-lt"/>
              </a:rPr>
              <a:t> </a:t>
            </a:r>
            <a:r>
              <a:rPr lang="es-ES_tradnl" sz="1500" dirty="0" smtClean="0">
                <a:latin typeface="+mj-lt"/>
              </a:rPr>
              <a:t>correspondientes a la </a:t>
            </a:r>
            <a:r>
              <a:rPr lang="es-ES_tradnl" sz="1500" u="sng" dirty="0" smtClean="0">
                <a:solidFill>
                  <a:srgbClr val="FFFF00"/>
                </a:solidFill>
                <a:latin typeface="+mj-lt"/>
              </a:rPr>
              <a:t>totalidad</a:t>
            </a:r>
            <a:r>
              <a:rPr lang="es-ES_tradnl" sz="1500" u="sng" dirty="0" smtClean="0">
                <a:latin typeface="+mj-lt"/>
              </a:rPr>
              <a:t> de los </a:t>
            </a:r>
            <a:r>
              <a:rPr lang="es-ES_tradnl" sz="1500" u="sng" dirty="0" smtClean="0">
                <a:solidFill>
                  <a:srgbClr val="FFFF99"/>
                </a:solidFill>
                <a:latin typeface="+mj-lt"/>
              </a:rPr>
              <a:t>socios-profesionales</a:t>
            </a:r>
            <a:r>
              <a:rPr lang="es-ES_tradnl" sz="1500" dirty="0" smtClean="0">
                <a:latin typeface="+mj-lt"/>
              </a:rPr>
              <a:t> por la prestación de sus servicios a la entidad </a:t>
            </a:r>
            <a:r>
              <a:rPr lang="es-ES_tradnl" sz="1500" u="sng" dirty="0" smtClean="0">
                <a:latin typeface="+mj-lt"/>
              </a:rPr>
              <a:t>no sea inferior al 75 por ciento del resultado previo</a:t>
            </a:r>
            <a:r>
              <a:rPr lang="es-ES_tradnl" sz="1500" dirty="0" smtClean="0">
                <a:latin typeface="+mj-lt"/>
              </a:rPr>
              <a:t> (resultado previo: el resultado antes de la deducción de las retribuciones correspondientes a la totalidad de los socios-profesionales por la prestación de sus servicios).</a:t>
            </a:r>
          </a:p>
          <a:p>
            <a:pPr marL="457200" indent="-457200" algn="just">
              <a:buFont typeface="Wingdings" pitchFamily="2" charset="2"/>
              <a:buAutoNum type="alphaLcParenR" startAt="2"/>
              <a:tabLst>
                <a:tab pos="2338388" algn="l"/>
              </a:tabLst>
              <a:defRPr/>
            </a:pPr>
            <a:endParaRPr lang="es-ES_tradnl" sz="1500" dirty="0" smtClean="0">
              <a:latin typeface="+mj-lt"/>
            </a:endParaRPr>
          </a:p>
          <a:p>
            <a:pPr marL="457200" indent="-457200" algn="just">
              <a:buFont typeface="Wingdings" pitchFamily="2" charset="2"/>
              <a:buAutoNum type="alphaLcParenR" startAt="2"/>
              <a:tabLst>
                <a:tab pos="2338388" algn="l"/>
              </a:tabLst>
              <a:defRPr/>
            </a:pPr>
            <a:r>
              <a:rPr lang="es-ES_tradnl" sz="1500" dirty="0" smtClean="0">
                <a:latin typeface="+mj-lt"/>
              </a:rPr>
              <a:t> </a:t>
            </a:r>
            <a:r>
              <a:rPr lang="es-ES_tradnl" sz="1500" dirty="0">
                <a:latin typeface="+mj-lt"/>
              </a:rPr>
              <a:t>Que </a:t>
            </a:r>
            <a:r>
              <a:rPr lang="es-ES_tradnl" sz="1500" u="sng" dirty="0">
                <a:solidFill>
                  <a:srgbClr val="FFFF00"/>
                </a:solidFill>
                <a:latin typeface="+mj-lt"/>
              </a:rPr>
              <a:t>la cuantía de las retribuciones</a:t>
            </a:r>
            <a:r>
              <a:rPr lang="es-ES_tradnl" sz="1500" dirty="0">
                <a:latin typeface="+mj-lt"/>
              </a:rPr>
              <a:t> correspondientes </a:t>
            </a:r>
            <a:r>
              <a:rPr lang="es-ES_tradnl" sz="1500" u="sng" dirty="0">
                <a:solidFill>
                  <a:srgbClr val="FFFF00"/>
                </a:solidFill>
                <a:latin typeface="+mj-lt"/>
              </a:rPr>
              <a:t>a cada uno</a:t>
            </a:r>
            <a:r>
              <a:rPr lang="es-ES_tradnl" sz="1500" dirty="0">
                <a:solidFill>
                  <a:srgbClr val="FFFF00"/>
                </a:solidFill>
                <a:latin typeface="+mj-lt"/>
              </a:rPr>
              <a:t> </a:t>
            </a:r>
            <a:r>
              <a:rPr lang="es-ES_tradnl" sz="1500" dirty="0">
                <a:latin typeface="+mj-lt"/>
              </a:rPr>
              <a:t>de los </a:t>
            </a:r>
            <a:r>
              <a:rPr lang="es-ES_tradnl" sz="1500" u="sng" dirty="0">
                <a:latin typeface="+mj-lt"/>
              </a:rPr>
              <a:t>socios-profesionales</a:t>
            </a:r>
            <a:r>
              <a:rPr lang="es-ES_tradnl" sz="1500" dirty="0">
                <a:latin typeface="+mj-lt"/>
              </a:rPr>
              <a:t> cumplan los siguientes </a:t>
            </a:r>
            <a:r>
              <a:rPr lang="es-ES_tradnl" sz="1500" u="sng" dirty="0">
                <a:latin typeface="+mj-lt"/>
              </a:rPr>
              <a:t>requisitos</a:t>
            </a:r>
            <a:r>
              <a:rPr lang="es-ES_tradnl" sz="1500" dirty="0">
                <a:latin typeface="+mj-lt"/>
              </a:rPr>
              <a:t>: </a:t>
            </a:r>
          </a:p>
          <a:p>
            <a:pPr marL="457200" indent="-457200" algn="just">
              <a:buFont typeface="Wingdings" pitchFamily="2" charset="2"/>
              <a:buAutoNum type="arabicPeriod"/>
              <a:tabLst>
                <a:tab pos="2338388" algn="l"/>
              </a:tabLst>
              <a:defRPr/>
            </a:pPr>
            <a:r>
              <a:rPr lang="es-ES_tradnl" sz="1500" dirty="0">
                <a:latin typeface="+mj-lt"/>
              </a:rPr>
              <a:t>Se determine en función de la contribución efectuada por estos a la buena marcha de la sociedad, siendo necesario que consten por escrito los criterios cualitativos y/o cuantitativos aplicables. </a:t>
            </a:r>
          </a:p>
          <a:p>
            <a:pPr marL="457200" indent="-457200" algn="just">
              <a:buFont typeface="Wingdings" pitchFamily="2" charset="2"/>
              <a:buAutoNum type="arabicPeriod"/>
              <a:tabLst>
                <a:tab pos="2338388" algn="l"/>
              </a:tabLst>
              <a:defRPr/>
            </a:pPr>
            <a:r>
              <a:rPr lang="es-ES_tradnl" sz="1500" u="sng" dirty="0">
                <a:latin typeface="+mj-lt"/>
              </a:rPr>
              <a:t>No sea inferior a </a:t>
            </a:r>
            <a:r>
              <a:rPr lang="es-ES_tradnl" sz="1500" u="sng" dirty="0" smtClean="0">
                <a:latin typeface="+mj-lt"/>
              </a:rPr>
              <a:t>1,5 </a:t>
            </a:r>
            <a:r>
              <a:rPr lang="es-ES_tradnl" sz="1500" u="sng" dirty="0">
                <a:latin typeface="+mj-lt"/>
              </a:rPr>
              <a:t>veces el salario medio de los asalariados de la sociedad</a:t>
            </a:r>
            <a:r>
              <a:rPr lang="es-ES_tradnl" sz="1500" dirty="0">
                <a:latin typeface="+mj-lt"/>
              </a:rPr>
              <a:t> </a:t>
            </a:r>
            <a:r>
              <a:rPr lang="es-ES_tradnl" sz="1500" u="sng" dirty="0">
                <a:latin typeface="+mj-lt"/>
              </a:rPr>
              <a:t>que cumplan funciones análogas a las de los socios profesionales de la entidad</a:t>
            </a:r>
            <a:r>
              <a:rPr lang="es-ES_tradnl" sz="1500" dirty="0">
                <a:latin typeface="+mj-lt"/>
              </a:rPr>
              <a:t>. En ausencia de estos últimos, la cuantía de las citadas retribuciones no podrá ser inferior a </a:t>
            </a:r>
            <a:r>
              <a:rPr lang="es-ES_tradnl" sz="1500" dirty="0" smtClean="0">
                <a:latin typeface="+mj-lt"/>
              </a:rPr>
              <a:t>5 </a:t>
            </a:r>
            <a:r>
              <a:rPr lang="es-ES_tradnl" sz="1500" dirty="0">
                <a:latin typeface="+mj-lt"/>
              </a:rPr>
              <a:t>veces el </a:t>
            </a:r>
            <a:r>
              <a:rPr lang="es-ES_tradnl" sz="1500" dirty="0" smtClean="0">
                <a:latin typeface="+mj-lt"/>
              </a:rPr>
              <a:t>IPREM (5 x 7.519,59 € = 37.597,95 €). </a:t>
            </a:r>
            <a:r>
              <a:rPr lang="es-ES_tradnl" sz="1500" dirty="0">
                <a:latin typeface="+mj-lt"/>
              </a:rPr>
              <a:t>El incumplimiento del requisito establecido en este número 2. en relación con alguno de los socios-profesionales, no impedirá la aplicación de lo previsto en este apartado a los restantes socios-profesionales. </a:t>
            </a:r>
          </a:p>
        </p:txBody>
      </p:sp>
      <p:graphicFrame>
        <p:nvGraphicFramePr>
          <p:cNvPr id="560160" name="Group 32"/>
          <p:cNvGraphicFramePr>
            <a:graphicFrameLocks noGrp="1"/>
          </p:cNvGraphicFramePr>
          <p:nvPr>
            <p:extLst>
              <p:ext uri="{D42A27DB-BD31-4B8C-83A1-F6EECF244321}">
                <p14:modId xmlns="" xmlns:p14="http://schemas.microsoft.com/office/powerpoint/2010/main" val="3180187209"/>
              </p:ext>
            </p:extLst>
          </p:nvPr>
        </p:nvGraphicFramePr>
        <p:xfrm>
          <a:off x="152400" y="914400"/>
          <a:ext cx="9677400" cy="640080"/>
        </p:xfrm>
        <a:graphic>
          <a:graphicData uri="http://schemas.openxmlformats.org/drawingml/2006/table">
            <a:tbl>
              <a:tblPr/>
              <a:tblGrid>
                <a:gridCol w="9677400">
                  <a:extLst>
                    <a:ext uri="{9D8B030D-6E8A-4147-A177-3AD203B41FA5}">
                      <a16:colId xmlns="" xmlns:a16="http://schemas.microsoft.com/office/drawing/2014/main" val="20000"/>
                    </a:ext>
                  </a:extLst>
                </a:gridCol>
              </a:tblGrid>
              <a:tr h="62484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lang="es-ES_tradnl" sz="1800" b="1" dirty="0" smtClean="0">
                          <a:effectLst>
                            <a:outerShdw blurRad="38100" dist="38100" dir="2700000" algn="tl">
                              <a:srgbClr val="000000">
                                <a:alpha val="43137"/>
                              </a:srgbClr>
                            </a:outerShdw>
                          </a:effectLst>
                        </a:rPr>
                        <a:t>PRESTACIÓN DE SERVICIOS POR UN SOCIO PROFESIONAL, PERSONA FÍSICA, A UNA ENTIDAD VINCULADA.      </a:t>
                      </a:r>
                      <a:r>
                        <a:rPr lang="es-ES_tradnl" sz="1800" b="1" dirty="0" smtClean="0">
                          <a:solidFill>
                            <a:srgbClr val="FFFF00"/>
                          </a:solidFill>
                          <a:effectLst>
                            <a:outerShdw blurRad="38100" dist="38100" dir="2700000" algn="tl">
                              <a:srgbClr val="000000">
                                <a:alpha val="43137"/>
                              </a:srgbClr>
                            </a:outerShdw>
                          </a:effectLst>
                        </a:rPr>
                        <a:t>VALOR CONVENIDO = VM</a:t>
                      </a:r>
                      <a:endPar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906771647"/>
      </p:ext>
    </p:extLst>
  </p:cSld>
  <p:clrMapOvr>
    <a:masterClrMapping/>
  </p:clrMapOvr>
  <p:transition advClick="0" advTm="0"/>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CC899471-09E3-4188-8D5B-B498A7004642}" type="slidenum">
              <a:rPr lang="es-ES"/>
              <a:pPr>
                <a:defRPr/>
              </a:pPr>
              <a:t>507</a:t>
            </a:fld>
            <a:endParaRPr lang="es-ES" dirty="0"/>
          </a:p>
        </p:txBody>
      </p:sp>
      <p:sp>
        <p:nvSpPr>
          <p:cNvPr id="81925" name="Text Box 4"/>
          <p:cNvSpPr txBox="1">
            <a:spLocks noChangeArrowheads="1"/>
          </p:cNvSpPr>
          <p:nvPr/>
        </p:nvSpPr>
        <p:spPr bwMode="auto">
          <a:xfrm>
            <a:off x="0" y="533400"/>
            <a:ext cx="9906000" cy="314325"/>
          </a:xfrm>
          <a:prstGeom prst="rect">
            <a:avLst/>
          </a:prstGeom>
          <a:solidFill>
            <a:srgbClr val="CCFFFF"/>
          </a:solidFill>
          <a:ln w="9525">
            <a:noFill/>
            <a:miter lim="800000"/>
            <a:headEnd/>
            <a:tailEnd/>
          </a:ln>
        </p:spPr>
        <p:txBody>
          <a:bodyPr>
            <a:spAutoFit/>
          </a:bodyPr>
          <a:lstStyle/>
          <a:p>
            <a:pPr algn="ctr">
              <a:lnSpc>
                <a:spcPct val="80000"/>
              </a:lnSpc>
              <a:spcBef>
                <a:spcPct val="20000"/>
              </a:spcBef>
              <a:buClr>
                <a:schemeClr val="hlink"/>
              </a:buClr>
              <a:buSzPct val="80000"/>
              <a:buFont typeface="Wingdings" pitchFamily="2" charset="2"/>
              <a:buNone/>
            </a:pPr>
            <a:r>
              <a:rPr lang="es-ES_tradnl" sz="1800" u="sng" dirty="0" smtClean="0">
                <a:solidFill>
                  <a:srgbClr val="000066"/>
                </a:solidFill>
                <a:latin typeface="+mj-lt"/>
              </a:rPr>
              <a:t>SOCIEDADES PROFESIONALES</a:t>
            </a:r>
            <a:r>
              <a:rPr lang="es-ES_tradnl" sz="1800" dirty="0" smtClean="0">
                <a:solidFill>
                  <a:srgbClr val="000066"/>
                </a:solidFill>
                <a:latin typeface="+mj-lt"/>
              </a:rPr>
              <a:t>. VALOR CONVENIDO = VM </a:t>
            </a:r>
            <a:r>
              <a:rPr lang="es-ES" sz="1800" dirty="0" smtClean="0">
                <a:solidFill>
                  <a:srgbClr val="FF0000"/>
                </a:solidFill>
                <a:latin typeface="+mj-lt"/>
              </a:rPr>
              <a:t>Art. 18.6 LIS</a:t>
            </a:r>
            <a:endParaRPr lang="es-ES" sz="1800" dirty="0">
              <a:solidFill>
                <a:srgbClr val="FF66CC"/>
              </a:solidFill>
              <a:latin typeface="+mj-lt"/>
            </a:endParaRPr>
          </a:p>
        </p:txBody>
      </p:sp>
      <p:sp>
        <p:nvSpPr>
          <p:cNvPr id="684037" name="Text Box 5"/>
          <p:cNvSpPr txBox="1">
            <a:spLocks noChangeArrowheads="1"/>
          </p:cNvSpPr>
          <p:nvPr/>
        </p:nvSpPr>
        <p:spPr bwMode="auto">
          <a:xfrm>
            <a:off x="152400" y="1647885"/>
            <a:ext cx="9753600" cy="4985980"/>
          </a:xfrm>
          <a:prstGeom prst="rect">
            <a:avLst/>
          </a:prstGeom>
          <a:noFill/>
          <a:ln w="9525">
            <a:noFill/>
            <a:miter lim="800000"/>
            <a:headEnd/>
            <a:tailEnd/>
          </a:ln>
          <a:effectLst/>
        </p:spPr>
        <p:txBody>
          <a:bodyPr>
            <a:spAutoFit/>
          </a:bodyPr>
          <a:lstStyle/>
          <a:p>
            <a:pPr marL="457200" indent="-457200">
              <a:buFont typeface="Wingdings" pitchFamily="2" charset="2"/>
              <a:buNone/>
              <a:tabLst>
                <a:tab pos="2338388" algn="l"/>
              </a:tabLst>
              <a:defRPr/>
            </a:pPr>
            <a:r>
              <a:rPr lang="es-ES_tradnl" sz="1800" dirty="0">
                <a:effectLst>
                  <a:outerShdw blurRad="38100" dist="38100" dir="2700000" algn="tl">
                    <a:srgbClr val="000000"/>
                  </a:outerShdw>
                </a:effectLst>
                <a:latin typeface="+mj-lt"/>
              </a:rPr>
              <a:t>      </a:t>
            </a:r>
            <a:r>
              <a:rPr lang="es-ES_tradnl" sz="2400" u="sng" dirty="0" smtClean="0">
                <a:latin typeface="+mj-lt"/>
              </a:rPr>
              <a:t>Cuando </a:t>
            </a:r>
            <a:r>
              <a:rPr lang="es-ES_tradnl" sz="2400" u="sng" dirty="0">
                <a:latin typeface="+mj-lt"/>
              </a:rPr>
              <a:t>se cumplan los siguientes </a:t>
            </a:r>
            <a:r>
              <a:rPr lang="es-ES_tradnl" sz="2400" u="sng" dirty="0">
                <a:solidFill>
                  <a:srgbClr val="FFFF00"/>
                </a:solidFill>
                <a:effectLst>
                  <a:outerShdw blurRad="38100" dist="38100" dir="2700000" algn="tl">
                    <a:srgbClr val="000000">
                      <a:alpha val="43137"/>
                    </a:srgbClr>
                  </a:outerShdw>
                </a:effectLst>
                <a:latin typeface="+mj-lt"/>
              </a:rPr>
              <a:t>requisitos</a:t>
            </a:r>
            <a:r>
              <a:rPr lang="es-ES_tradnl" sz="2400" u="sng" dirty="0">
                <a:solidFill>
                  <a:srgbClr val="FFFF99"/>
                </a:solidFill>
                <a:latin typeface="+mj-lt"/>
              </a:rPr>
              <a:t>:</a:t>
            </a:r>
            <a:r>
              <a:rPr lang="es-ES_tradnl" sz="2400" dirty="0">
                <a:latin typeface="+mj-lt"/>
              </a:rPr>
              <a:t> </a:t>
            </a:r>
            <a:endParaRPr lang="es-ES_tradnl" sz="2400" dirty="0" smtClean="0">
              <a:latin typeface="+mj-lt"/>
            </a:endParaRPr>
          </a:p>
          <a:p>
            <a:pPr marL="457200" indent="-457200">
              <a:buFont typeface="Wingdings" pitchFamily="2" charset="2"/>
              <a:buNone/>
              <a:tabLst>
                <a:tab pos="2338388" algn="l"/>
              </a:tabLst>
              <a:defRPr/>
            </a:pPr>
            <a:endParaRPr lang="es-ES_tradnl" sz="2400" dirty="0">
              <a:latin typeface="+mj-lt"/>
            </a:endParaRPr>
          </a:p>
          <a:p>
            <a:pPr marL="457200" indent="-457200">
              <a:buFont typeface="Wingdings" pitchFamily="2" charset="2"/>
              <a:buChar char="q"/>
              <a:tabLst>
                <a:tab pos="2338388" algn="l"/>
              </a:tabLst>
              <a:defRPr/>
            </a:pPr>
            <a:r>
              <a:rPr lang="es-ES_tradnl" sz="1800" dirty="0">
                <a:solidFill>
                  <a:srgbClr val="FFFF66"/>
                </a:solidFill>
                <a:latin typeface="+mj-lt"/>
              </a:rPr>
              <a:t> </a:t>
            </a:r>
            <a:r>
              <a:rPr lang="es-ES_tradnl" sz="1800" u="sng" dirty="0">
                <a:solidFill>
                  <a:srgbClr val="FFFF00"/>
                </a:solidFill>
                <a:latin typeface="+mj-lt"/>
              </a:rPr>
              <a:t>Entidad</a:t>
            </a:r>
            <a:r>
              <a:rPr lang="es-ES_tradnl" sz="1800" u="sng" dirty="0">
                <a:solidFill>
                  <a:srgbClr val="FFFF66"/>
                </a:solidFill>
                <a:latin typeface="+mj-lt"/>
              </a:rPr>
              <a:t>:</a:t>
            </a:r>
          </a:p>
          <a:p>
            <a:pPr marL="457200" indent="-457200">
              <a:buFont typeface="Wingdings" pitchFamily="2" charset="2"/>
              <a:buChar char="v"/>
              <a:tabLst>
                <a:tab pos="2338388" algn="l"/>
              </a:tabLst>
              <a:defRPr/>
            </a:pPr>
            <a:r>
              <a:rPr lang="es-ES_tradnl" sz="1800" dirty="0" smtClean="0">
                <a:latin typeface="+mj-lt"/>
              </a:rPr>
              <a:t> </a:t>
            </a:r>
            <a:r>
              <a:rPr lang="es-ES_tradnl" sz="1800" dirty="0">
                <a:latin typeface="+mj-lt"/>
              </a:rPr>
              <a:t>&gt;75% de los ingresos provenga de actividades profesionales</a:t>
            </a:r>
          </a:p>
          <a:p>
            <a:pPr marL="457200" indent="-457200">
              <a:buFont typeface="Wingdings" pitchFamily="2" charset="2"/>
              <a:buChar char="v"/>
              <a:tabLst>
                <a:tab pos="2338388" algn="l"/>
              </a:tabLst>
              <a:defRPr/>
            </a:pPr>
            <a:r>
              <a:rPr lang="es-ES_tradnl" sz="1800" dirty="0" smtClean="0">
                <a:latin typeface="+mj-lt"/>
              </a:rPr>
              <a:t> </a:t>
            </a:r>
            <a:r>
              <a:rPr lang="es-ES_tradnl" sz="1800" dirty="0">
                <a:latin typeface="+mj-lt"/>
              </a:rPr>
              <a:t>Medios materiales y humanos adecuados</a:t>
            </a:r>
          </a:p>
          <a:p>
            <a:pPr marL="457200" indent="-457200">
              <a:tabLst>
                <a:tab pos="2338388" algn="l"/>
              </a:tabLst>
              <a:defRPr/>
            </a:pPr>
            <a:endParaRPr lang="es-ES_tradnl" sz="1800" dirty="0">
              <a:latin typeface="+mj-lt"/>
            </a:endParaRPr>
          </a:p>
          <a:p>
            <a:pPr marL="457200" indent="-457200">
              <a:buFont typeface="Wingdings" pitchFamily="2" charset="2"/>
              <a:buChar char="q"/>
              <a:tabLst>
                <a:tab pos="2338388" algn="l"/>
              </a:tabLst>
              <a:defRPr/>
            </a:pPr>
            <a:r>
              <a:rPr lang="es-ES_tradnl" sz="1800" dirty="0">
                <a:solidFill>
                  <a:srgbClr val="FFFF66"/>
                </a:solidFill>
                <a:latin typeface="+mj-lt"/>
              </a:rPr>
              <a:t> </a:t>
            </a:r>
            <a:r>
              <a:rPr lang="es-ES_tradnl" sz="1800" u="sng" dirty="0">
                <a:solidFill>
                  <a:srgbClr val="FFFF00"/>
                </a:solidFill>
                <a:latin typeface="+mj-lt"/>
              </a:rPr>
              <a:t>Retribución</a:t>
            </a:r>
            <a:r>
              <a:rPr lang="es-ES_tradnl" sz="1800" dirty="0">
                <a:solidFill>
                  <a:srgbClr val="FFFF66"/>
                </a:solidFill>
                <a:latin typeface="+mj-lt"/>
              </a:rPr>
              <a:t> de </a:t>
            </a:r>
            <a:r>
              <a:rPr lang="es-ES_tradnl" sz="1800" u="sng" dirty="0">
                <a:solidFill>
                  <a:srgbClr val="FFFF00"/>
                </a:solidFill>
                <a:latin typeface="+mj-lt"/>
              </a:rPr>
              <a:t>todos</a:t>
            </a:r>
            <a:r>
              <a:rPr lang="es-ES_tradnl" sz="1800" dirty="0">
                <a:solidFill>
                  <a:srgbClr val="FFFF66"/>
                </a:solidFill>
                <a:latin typeface="+mj-lt"/>
              </a:rPr>
              <a:t> los </a:t>
            </a:r>
            <a:r>
              <a:rPr lang="es-ES_tradnl" sz="1800" u="sng" dirty="0">
                <a:solidFill>
                  <a:srgbClr val="FFFF66"/>
                </a:solidFill>
                <a:latin typeface="+mj-lt"/>
              </a:rPr>
              <a:t>socios</a:t>
            </a:r>
            <a:r>
              <a:rPr lang="es-ES_tradnl" sz="1800" dirty="0">
                <a:solidFill>
                  <a:srgbClr val="FFFF66"/>
                </a:solidFill>
                <a:latin typeface="+mj-lt"/>
              </a:rPr>
              <a:t> por sus servicios profesionales </a:t>
            </a:r>
            <a:r>
              <a:rPr lang="es-ES_tradnl" sz="1800" dirty="0" smtClean="0">
                <a:solidFill>
                  <a:srgbClr val="FFFF66"/>
                </a:solidFill>
                <a:latin typeface="+mj-lt"/>
              </a:rPr>
              <a:t>≥ 75</a:t>
            </a:r>
            <a:r>
              <a:rPr lang="es-ES_tradnl" sz="1800" dirty="0">
                <a:solidFill>
                  <a:srgbClr val="FFFF66"/>
                </a:solidFill>
                <a:latin typeface="+mj-lt"/>
              </a:rPr>
              <a:t>% </a:t>
            </a:r>
            <a:r>
              <a:rPr lang="es-ES_tradnl" sz="1800" dirty="0" smtClean="0">
                <a:solidFill>
                  <a:srgbClr val="FFFF66"/>
                </a:solidFill>
                <a:latin typeface="+mj-lt"/>
              </a:rPr>
              <a:t>s/ el </a:t>
            </a:r>
            <a:r>
              <a:rPr lang="es-ES_tradnl" sz="1800" dirty="0">
                <a:solidFill>
                  <a:srgbClr val="FFFF66"/>
                </a:solidFill>
                <a:latin typeface="+mj-lt"/>
              </a:rPr>
              <a:t>resultado previo.</a:t>
            </a:r>
          </a:p>
          <a:p>
            <a:pPr marL="457200" indent="-457200">
              <a:buFont typeface="Wingdings" pitchFamily="2" charset="2"/>
              <a:buChar char="q"/>
              <a:tabLst>
                <a:tab pos="2338388" algn="l"/>
              </a:tabLst>
              <a:defRPr/>
            </a:pPr>
            <a:endParaRPr lang="es-ES_tradnl" sz="1800" dirty="0">
              <a:solidFill>
                <a:srgbClr val="FFFF66"/>
              </a:solidFill>
              <a:latin typeface="+mj-lt"/>
            </a:endParaRPr>
          </a:p>
          <a:p>
            <a:pPr marL="457200" indent="-457200">
              <a:buFont typeface="Wingdings" pitchFamily="2" charset="2"/>
              <a:buChar char="q"/>
              <a:tabLst>
                <a:tab pos="2338388" algn="l"/>
              </a:tabLst>
              <a:defRPr/>
            </a:pPr>
            <a:r>
              <a:rPr lang="es-ES_tradnl" sz="1800" dirty="0">
                <a:solidFill>
                  <a:srgbClr val="FFFF66"/>
                </a:solidFill>
                <a:latin typeface="+mj-lt"/>
              </a:rPr>
              <a:t> Retribución de </a:t>
            </a:r>
            <a:r>
              <a:rPr lang="es-ES_tradnl" sz="1800" u="sng" dirty="0">
                <a:solidFill>
                  <a:srgbClr val="FFFF00"/>
                </a:solidFill>
                <a:latin typeface="+mj-lt"/>
              </a:rPr>
              <a:t>cada socio</a:t>
            </a:r>
            <a:r>
              <a:rPr lang="es-ES_tradnl" sz="1800" dirty="0">
                <a:solidFill>
                  <a:srgbClr val="FFFF66"/>
                </a:solidFill>
                <a:latin typeface="+mj-lt"/>
              </a:rPr>
              <a:t>:</a:t>
            </a:r>
          </a:p>
          <a:p>
            <a:pPr marL="457200" indent="-457200">
              <a:buFont typeface="Wingdings" pitchFamily="2" charset="2"/>
              <a:buChar char="v"/>
              <a:tabLst>
                <a:tab pos="2338388" algn="l"/>
              </a:tabLst>
              <a:defRPr/>
            </a:pPr>
            <a:r>
              <a:rPr lang="es-ES_tradnl" sz="1800" dirty="0" smtClean="0">
                <a:latin typeface="+mj-lt"/>
              </a:rPr>
              <a:t> </a:t>
            </a:r>
            <a:r>
              <a:rPr lang="es-ES_tradnl" sz="1800" dirty="0">
                <a:latin typeface="+mj-lt"/>
              </a:rPr>
              <a:t>En función de su contribución a la buena marcha de la sociedad (criterios por escrito, cuantitativos y cualitativos).</a:t>
            </a:r>
          </a:p>
          <a:p>
            <a:pPr marL="457200" indent="-457200">
              <a:buFont typeface="Wingdings" pitchFamily="2" charset="2"/>
              <a:buChar char="v"/>
              <a:tabLst>
                <a:tab pos="2338388" algn="l"/>
              </a:tabLst>
              <a:defRPr/>
            </a:pPr>
            <a:r>
              <a:rPr lang="es-ES_tradnl" sz="1800" dirty="0" smtClean="0">
                <a:latin typeface="+mj-lt"/>
              </a:rPr>
              <a:t> </a:t>
            </a:r>
            <a:r>
              <a:rPr lang="es-ES_tradnl" sz="1800" dirty="0" smtClean="0">
                <a:solidFill>
                  <a:srgbClr val="FFFF00"/>
                </a:solidFill>
                <a:latin typeface="+mj-lt"/>
              </a:rPr>
              <a:t>≥ 1,5</a:t>
            </a:r>
            <a:r>
              <a:rPr lang="es-ES_tradnl" sz="1800" dirty="0" smtClean="0">
                <a:latin typeface="+mj-lt"/>
              </a:rPr>
              <a:t> </a:t>
            </a:r>
            <a:r>
              <a:rPr lang="es-ES_tradnl" sz="1800" dirty="0">
                <a:latin typeface="+mj-lt"/>
              </a:rPr>
              <a:t>veces salario medio de asalariados con análogas funciones a las de los socios profesionales.</a:t>
            </a:r>
          </a:p>
          <a:p>
            <a:pPr marL="457200" indent="-457200">
              <a:buFont typeface="Wingdings" pitchFamily="2" charset="2"/>
              <a:buChar char="§"/>
              <a:tabLst>
                <a:tab pos="2338388" algn="l"/>
              </a:tabLst>
              <a:defRPr/>
            </a:pPr>
            <a:r>
              <a:rPr lang="es-ES_tradnl" sz="1800" dirty="0" smtClean="0">
                <a:latin typeface="+mj-lt"/>
              </a:rPr>
              <a:t>Si no existen profesionales asalariados: </a:t>
            </a:r>
            <a:r>
              <a:rPr lang="es-ES_tradnl" sz="1800" dirty="0">
                <a:latin typeface="+mj-lt"/>
              </a:rPr>
              <a:t>tomar como referencia </a:t>
            </a:r>
            <a:r>
              <a:rPr lang="es-ES_tradnl" sz="1800" dirty="0" smtClean="0">
                <a:solidFill>
                  <a:srgbClr val="FFFF66"/>
                </a:solidFill>
                <a:latin typeface="+mj-lt"/>
              </a:rPr>
              <a:t>5 veces el IPREM</a:t>
            </a:r>
            <a:r>
              <a:rPr lang="es-ES_tradnl" sz="1800" dirty="0" smtClean="0">
                <a:latin typeface="+mj-lt"/>
              </a:rPr>
              <a:t> (5 x 7.519,59 € = 37.597,95 € anuales, desde 2017).</a:t>
            </a:r>
            <a:endParaRPr lang="es-ES_tradnl" sz="1800" dirty="0">
              <a:latin typeface="+mj-lt"/>
            </a:endParaRPr>
          </a:p>
          <a:p>
            <a:pPr marL="457200" indent="-457200">
              <a:buFont typeface="Wingdings" pitchFamily="2" charset="2"/>
              <a:buChar char="Ø"/>
              <a:tabLst>
                <a:tab pos="2338388" algn="l"/>
              </a:tabLst>
              <a:defRPr/>
            </a:pPr>
            <a:r>
              <a:rPr lang="es-ES_tradnl" sz="1800" dirty="0">
                <a:solidFill>
                  <a:srgbClr val="FFFF66"/>
                </a:solidFill>
                <a:latin typeface="+mj-lt"/>
              </a:rPr>
              <a:t>Incumplimiento de un socio no inhabilita para el resto de socios.</a:t>
            </a:r>
          </a:p>
        </p:txBody>
      </p:sp>
      <p:graphicFrame>
        <p:nvGraphicFramePr>
          <p:cNvPr id="8" name="Group 32"/>
          <p:cNvGraphicFramePr>
            <a:graphicFrameLocks noGrp="1"/>
          </p:cNvGraphicFramePr>
          <p:nvPr>
            <p:extLst>
              <p:ext uri="{D42A27DB-BD31-4B8C-83A1-F6EECF244321}">
                <p14:modId xmlns="" xmlns:p14="http://schemas.microsoft.com/office/powerpoint/2010/main" val="1309868492"/>
              </p:ext>
            </p:extLst>
          </p:nvPr>
        </p:nvGraphicFramePr>
        <p:xfrm>
          <a:off x="152400" y="914400"/>
          <a:ext cx="9677400" cy="640080"/>
        </p:xfrm>
        <a:graphic>
          <a:graphicData uri="http://schemas.openxmlformats.org/drawingml/2006/table">
            <a:tbl>
              <a:tblPr/>
              <a:tblGrid>
                <a:gridCol w="9677400">
                  <a:extLst>
                    <a:ext uri="{9D8B030D-6E8A-4147-A177-3AD203B41FA5}">
                      <a16:colId xmlns="" xmlns:a16="http://schemas.microsoft.com/office/drawing/2014/main" val="20000"/>
                    </a:ext>
                  </a:extLst>
                </a:gridCol>
              </a:tblGrid>
              <a:tr h="62484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lang="es-ES_tradnl" sz="1800" b="1" dirty="0" smtClean="0">
                          <a:effectLst>
                            <a:outerShdw blurRad="38100" dist="38100" dir="2700000" algn="tl">
                              <a:srgbClr val="000000">
                                <a:alpha val="43137"/>
                              </a:srgbClr>
                            </a:outerShdw>
                          </a:effectLst>
                        </a:rPr>
                        <a:t>PRESTACIÓN DE SERVICIOS POR UN SOCIO PROFESIONAL, PERSONA FÍSICA, A UNA ENTIDAD VINCULADA.      </a:t>
                      </a:r>
                      <a:r>
                        <a:rPr lang="es-ES_tradnl" sz="1800" b="1" dirty="0" smtClean="0">
                          <a:solidFill>
                            <a:srgbClr val="FFFF00"/>
                          </a:solidFill>
                          <a:effectLst>
                            <a:outerShdw blurRad="38100" dist="38100" dir="2700000" algn="tl">
                              <a:srgbClr val="000000">
                                <a:alpha val="43137"/>
                              </a:srgbClr>
                            </a:outerShdw>
                          </a:effectLst>
                        </a:rPr>
                        <a:t>VALOR CONVENIDO = VM</a:t>
                      </a:r>
                      <a:endParaRPr kumimoji="0" lang="es-ES_tradnl" sz="18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graphicFrame>
        <p:nvGraphicFramePr>
          <p:cNvPr id="9" name="8 Tabla"/>
          <p:cNvGraphicFramePr>
            <a:graphicFrameLocks noGrp="1"/>
          </p:cNvGraphicFramePr>
          <p:nvPr/>
        </p:nvGraphicFramePr>
        <p:xfrm>
          <a:off x="6324600" y="2194560"/>
          <a:ext cx="3276600" cy="396240"/>
        </p:xfrm>
        <a:graphic>
          <a:graphicData uri="http://schemas.openxmlformats.org/drawingml/2006/table">
            <a:tbl>
              <a:tblPr firstRow="1" bandRow="1">
                <a:tableStyleId>{5C22544A-7EE6-4342-B048-85BDC9FD1C3A}</a:tableStyleId>
              </a:tblPr>
              <a:tblGrid>
                <a:gridCol w="3276600">
                  <a:extLst>
                    <a:ext uri="{9D8B030D-6E8A-4147-A177-3AD203B41FA5}">
                      <a16:colId xmlns="" xmlns:a16="http://schemas.microsoft.com/office/drawing/2014/main" val="20000"/>
                    </a:ext>
                  </a:extLst>
                </a:gridCol>
              </a:tblGrid>
              <a:tr h="381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FF0000"/>
                          </a:solidFill>
                          <a:latin typeface="+mj-lt"/>
                        </a:rPr>
                        <a:t>“PUERTO SEGURO”</a:t>
                      </a:r>
                    </a:p>
                  </a:txBody>
                  <a:tcPr>
                    <a:lnL w="38100" cap="flat" cmpd="sng" algn="ctr">
                      <a:solidFill>
                        <a:schemeClr val="tx2">
                          <a:lumMod val="10000"/>
                        </a:schemeClr>
                      </a:solidFill>
                      <a:prstDash val="solid"/>
                      <a:round/>
                      <a:headEnd type="none" w="med" len="med"/>
                      <a:tailEnd type="none" w="med" len="med"/>
                    </a:lnL>
                    <a:lnR w="38100" cap="flat" cmpd="sng" algn="ctr">
                      <a:solidFill>
                        <a:schemeClr val="tx2">
                          <a:lumMod val="10000"/>
                        </a:schemeClr>
                      </a:solidFill>
                      <a:prstDash val="solid"/>
                      <a:round/>
                      <a:headEnd type="none" w="med" len="med"/>
                      <a:tailEnd type="none" w="med" len="med"/>
                    </a:lnR>
                    <a:lnT w="38100" cap="flat" cmpd="sng" algn="ctr">
                      <a:solidFill>
                        <a:schemeClr val="tx2">
                          <a:lumMod val="10000"/>
                        </a:schemeClr>
                      </a:solidFill>
                      <a:prstDash val="solid"/>
                      <a:round/>
                      <a:headEnd type="none" w="med" len="med"/>
                      <a:tailEnd type="none" w="med" len="med"/>
                    </a:lnT>
                    <a:lnB w="38100" cap="flat" cmpd="sng" algn="ctr">
                      <a:solidFill>
                        <a:schemeClr val="tx2">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
        <p:nvSpPr>
          <p:cNvPr id="10" name="Rectangle 2"/>
          <p:cNvSpPr>
            <a:spLocks noChangeArrowheads="1"/>
          </p:cNvSpPr>
          <p:nvPr/>
        </p:nvSpPr>
        <p:spPr bwMode="auto">
          <a:xfrm>
            <a:off x="0" y="76200"/>
            <a:ext cx="9906000" cy="381000"/>
          </a:xfrm>
          <a:prstGeom prst="rect">
            <a:avLst/>
          </a:prstGeom>
          <a:noFill/>
          <a:ln w="9525">
            <a:noFill/>
            <a:miter lim="800000"/>
            <a:headEnd/>
            <a:tailEnd/>
          </a:ln>
          <a:effectLst/>
        </p:spPr>
        <p:txBody>
          <a:bodyPr anchor="ctr" anchorCtr="1"/>
          <a:lstStyle/>
          <a:p>
            <a:pPr>
              <a:defRPr/>
            </a:pPr>
            <a:r>
              <a:rPr lang="es-ES_tradnl" sz="2400" dirty="0">
                <a:solidFill>
                  <a:srgbClr val="FFFF99"/>
                </a:solidFill>
                <a:effectLst>
                  <a:outerShdw blurRad="38100" dist="38100" dir="2700000" algn="tl">
                    <a:srgbClr val="000000"/>
                  </a:outerShdw>
                </a:effectLst>
                <a:latin typeface="Arial" charset="0"/>
              </a:rPr>
              <a:t>VALOR DE MERCADO. </a:t>
            </a:r>
            <a:r>
              <a:rPr lang="es-ES_tradnl" sz="2400" u="sng" dirty="0">
                <a:solidFill>
                  <a:srgbClr val="FFFF99"/>
                </a:solidFill>
                <a:effectLst>
                  <a:outerShdw blurRad="38100" dist="38100" dir="2700000" algn="tl">
                    <a:srgbClr val="000000"/>
                  </a:outerShdw>
                </a:effectLst>
                <a:latin typeface="Arial" charset="0"/>
              </a:rPr>
              <a:t>CASO ESPECIAL</a:t>
            </a:r>
            <a:endParaRPr lang="es-ES" sz="2400" u="sng" dirty="0">
              <a:solidFill>
                <a:srgbClr val="FFFF99"/>
              </a:solidFill>
              <a:effectLst>
                <a:outerShdw blurRad="38100" dist="38100" dir="2700000" algn="tl">
                  <a:srgbClr val="000000"/>
                </a:outerShdw>
              </a:effectLst>
              <a:latin typeface="Arial" charset="0"/>
            </a:endParaRPr>
          </a:p>
        </p:txBody>
      </p:sp>
    </p:spTree>
    <p:extLst>
      <p:ext uri="{BB962C8B-B14F-4D97-AF65-F5344CB8AC3E}">
        <p14:creationId xmlns="" xmlns:p14="http://schemas.microsoft.com/office/powerpoint/2010/main" val="987691801"/>
      </p:ext>
    </p:extLst>
  </p:cSld>
  <p:clrMapOvr>
    <a:masterClrMapping/>
  </p:clrMapOvr>
  <p:transition advClick="0" advTm="0"/>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E0B2428-B07B-4FB1-83D3-44062036FC49}" type="slidenum">
              <a:rPr lang="es-ES"/>
              <a:pPr>
                <a:defRPr/>
              </a:pPr>
              <a:t>508</a:t>
            </a:fld>
            <a:endParaRPr lang="es-ES"/>
          </a:p>
        </p:txBody>
      </p:sp>
      <p:sp>
        <p:nvSpPr>
          <p:cNvPr id="82949" name="Text Box 4"/>
          <p:cNvSpPr txBox="1">
            <a:spLocks noChangeArrowheads="1"/>
          </p:cNvSpPr>
          <p:nvPr/>
        </p:nvSpPr>
        <p:spPr bwMode="auto">
          <a:xfrm>
            <a:off x="0" y="533400"/>
            <a:ext cx="9906000" cy="314325"/>
          </a:xfrm>
          <a:prstGeom prst="rect">
            <a:avLst/>
          </a:prstGeom>
          <a:solidFill>
            <a:srgbClr val="CCFFFF"/>
          </a:solidFill>
          <a:ln w="9525">
            <a:noFill/>
            <a:miter lim="800000"/>
            <a:headEnd/>
            <a:tailEnd/>
          </a:ln>
        </p:spPr>
        <p:txBody>
          <a:bodyPr>
            <a:spAutoFit/>
          </a:bodyPr>
          <a:lstStyle/>
          <a:p>
            <a:pPr algn="ctr">
              <a:lnSpc>
                <a:spcPct val="80000"/>
              </a:lnSpc>
              <a:spcBef>
                <a:spcPct val="20000"/>
              </a:spcBef>
              <a:buClr>
                <a:schemeClr val="hlink"/>
              </a:buClr>
              <a:buSzPct val="80000"/>
              <a:buFont typeface="Wingdings" pitchFamily="2" charset="2"/>
              <a:buNone/>
            </a:pPr>
            <a:r>
              <a:rPr lang="es-ES_tradnl" sz="1800" u="sng" dirty="0">
                <a:solidFill>
                  <a:srgbClr val="000066"/>
                </a:solidFill>
                <a:latin typeface="+mn-lt"/>
              </a:rPr>
              <a:t>SOCIEDADES PROFESIONALES</a:t>
            </a:r>
            <a:r>
              <a:rPr lang="es-ES_tradnl" sz="1800" dirty="0">
                <a:solidFill>
                  <a:srgbClr val="000066"/>
                </a:solidFill>
                <a:latin typeface="+mn-lt"/>
              </a:rPr>
              <a:t>. VALOR CONVENIDO = </a:t>
            </a:r>
            <a:r>
              <a:rPr lang="es-ES_tradnl" sz="1800" dirty="0" smtClean="0">
                <a:solidFill>
                  <a:srgbClr val="000066"/>
                </a:solidFill>
                <a:latin typeface="+mn-lt"/>
              </a:rPr>
              <a:t>VM    </a:t>
            </a:r>
            <a:r>
              <a:rPr lang="es-ES" sz="1800" dirty="0" smtClean="0">
                <a:solidFill>
                  <a:srgbClr val="FF0000"/>
                </a:solidFill>
                <a:latin typeface="+mn-lt"/>
              </a:rPr>
              <a:t>Art. 18.6 LIS</a:t>
            </a:r>
            <a:endParaRPr lang="es-ES" sz="1800" dirty="0">
              <a:solidFill>
                <a:srgbClr val="FF66CC"/>
              </a:solidFill>
              <a:latin typeface="+mn-lt"/>
            </a:endParaRPr>
          </a:p>
        </p:txBody>
      </p:sp>
      <p:sp>
        <p:nvSpPr>
          <p:cNvPr id="685061" name="Text Box 5"/>
          <p:cNvSpPr txBox="1">
            <a:spLocks noChangeArrowheads="1"/>
          </p:cNvSpPr>
          <p:nvPr/>
        </p:nvSpPr>
        <p:spPr bwMode="auto">
          <a:xfrm>
            <a:off x="76200" y="838200"/>
            <a:ext cx="9753600" cy="5970865"/>
          </a:xfrm>
          <a:prstGeom prst="rect">
            <a:avLst/>
          </a:prstGeom>
          <a:noFill/>
          <a:ln w="9525">
            <a:noFill/>
            <a:miter lim="800000"/>
            <a:headEnd/>
            <a:tailEnd/>
          </a:ln>
          <a:effectLst/>
        </p:spPr>
        <p:txBody>
          <a:bodyPr wrap="square">
            <a:spAutoFit/>
          </a:bodyPr>
          <a:lstStyle/>
          <a:p>
            <a:pPr marL="457200" indent="-457200">
              <a:buFont typeface="Wingdings" pitchFamily="2" charset="2"/>
              <a:buChar char="v"/>
              <a:tabLst>
                <a:tab pos="2338388" algn="l"/>
              </a:tabLst>
              <a:defRPr/>
            </a:pPr>
            <a:r>
              <a:rPr lang="es-ES_tradnl" sz="1600" dirty="0" smtClean="0">
                <a:solidFill>
                  <a:srgbClr val="FFFF66"/>
                </a:solidFill>
                <a:latin typeface="+mj-lt"/>
              </a:rPr>
              <a:t>Sociedad  de arquitectos, trabajan 4: dos son socios y otros dos son empleados</a:t>
            </a:r>
          </a:p>
          <a:p>
            <a:pPr marL="457200" indent="-457200">
              <a:buFont typeface="Wingdings" pitchFamily="2" charset="2"/>
              <a:buChar char="v"/>
              <a:tabLst>
                <a:tab pos="2338388" algn="l"/>
              </a:tabLst>
              <a:defRPr/>
            </a:pPr>
            <a:r>
              <a:rPr lang="es-ES_tradnl" sz="1600" dirty="0" smtClean="0">
                <a:solidFill>
                  <a:srgbClr val="FFFF66"/>
                </a:solidFill>
                <a:latin typeface="+mj-lt"/>
              </a:rPr>
              <a:t>Sueldo de los arquitectos </a:t>
            </a:r>
            <a:r>
              <a:rPr lang="es-ES_tradnl" sz="1600" u="sng" dirty="0" smtClean="0">
                <a:solidFill>
                  <a:srgbClr val="FFFF66"/>
                </a:solidFill>
                <a:latin typeface="+mj-lt"/>
              </a:rPr>
              <a:t>empleados</a:t>
            </a:r>
            <a:r>
              <a:rPr lang="es-ES_tradnl" sz="1600" dirty="0" smtClean="0">
                <a:solidFill>
                  <a:srgbClr val="FFFF66"/>
                </a:solidFill>
                <a:latin typeface="+mj-lt"/>
              </a:rPr>
              <a:t>: 30.000 € cada uno (total 60.000 €)</a:t>
            </a:r>
          </a:p>
          <a:p>
            <a:pPr marL="457200" indent="-457200">
              <a:buFont typeface="Wingdings" pitchFamily="2" charset="2"/>
              <a:buChar char="v"/>
              <a:tabLst>
                <a:tab pos="2338388" algn="l"/>
              </a:tabLst>
              <a:defRPr/>
            </a:pPr>
            <a:r>
              <a:rPr lang="es-ES_tradnl" sz="1600" dirty="0" smtClean="0">
                <a:solidFill>
                  <a:srgbClr val="FFFF66"/>
                </a:solidFill>
                <a:latin typeface="+mj-lt"/>
              </a:rPr>
              <a:t>Sueldo de los arquitectos </a:t>
            </a:r>
            <a:r>
              <a:rPr lang="es-ES_tradnl" sz="1600" u="sng" dirty="0" smtClean="0">
                <a:solidFill>
                  <a:srgbClr val="FFFF66"/>
                </a:solidFill>
                <a:latin typeface="+mj-lt"/>
              </a:rPr>
              <a:t>socios</a:t>
            </a:r>
            <a:r>
              <a:rPr lang="es-ES_tradnl" sz="1600" dirty="0" smtClean="0">
                <a:solidFill>
                  <a:srgbClr val="FFFF66"/>
                </a:solidFill>
                <a:latin typeface="+mj-lt"/>
              </a:rPr>
              <a:t>: 45.000 € cada uno (total 90.000 €) </a:t>
            </a:r>
          </a:p>
          <a:p>
            <a:pPr marL="457200" indent="-457200">
              <a:buFont typeface="Wingdings" pitchFamily="2" charset="2"/>
              <a:buChar char="v"/>
              <a:tabLst>
                <a:tab pos="2338388" algn="l"/>
              </a:tabLst>
              <a:defRPr/>
            </a:pPr>
            <a:r>
              <a:rPr lang="es-ES_tradnl" sz="1600" dirty="0" smtClean="0">
                <a:solidFill>
                  <a:srgbClr val="FFFF66"/>
                </a:solidFill>
                <a:latin typeface="+mj-lt"/>
              </a:rPr>
              <a:t>Ingresos totales de la Sociedad: 210.000 € y además otros gastos de 30.000 €.</a:t>
            </a:r>
          </a:p>
          <a:p>
            <a:pPr marL="457200" indent="-457200" algn="ctr">
              <a:tabLst>
                <a:tab pos="2338388" algn="l"/>
              </a:tabLst>
              <a:defRPr/>
            </a:pPr>
            <a:r>
              <a:rPr lang="es-ES_tradnl" sz="2800" u="sng" dirty="0" smtClean="0">
                <a:solidFill>
                  <a:srgbClr val="FFFF00"/>
                </a:solidFill>
                <a:latin typeface="+mj-lt"/>
              </a:rPr>
              <a:t>SOLUCIÓN:</a:t>
            </a:r>
          </a:p>
          <a:p>
            <a:pPr marL="457200" indent="-457200">
              <a:buFont typeface="Wingdings" pitchFamily="2" charset="2"/>
              <a:buChar char="§"/>
              <a:tabLst>
                <a:tab pos="2338388" algn="l"/>
              </a:tabLst>
              <a:defRPr/>
            </a:pPr>
            <a:endParaRPr lang="es-ES" sz="800" dirty="0" smtClean="0">
              <a:latin typeface="+mj-lt"/>
            </a:endParaRPr>
          </a:p>
          <a:p>
            <a:pPr marL="457200" indent="-457200">
              <a:buFont typeface="Wingdings" pitchFamily="2" charset="2"/>
              <a:buChar char="§"/>
              <a:tabLst>
                <a:tab pos="2338388" algn="l"/>
              </a:tabLst>
              <a:defRPr/>
            </a:pPr>
            <a:r>
              <a:rPr lang="es-ES" sz="2800" dirty="0" smtClean="0">
                <a:latin typeface="+mj-lt"/>
              </a:rPr>
              <a:t>Ingresos profesionales:                     210.000</a:t>
            </a:r>
            <a:endParaRPr lang="es-ES" sz="2800" dirty="0">
              <a:latin typeface="+mj-lt"/>
            </a:endParaRPr>
          </a:p>
          <a:p>
            <a:pPr marL="457200" indent="-457200">
              <a:buFont typeface="Wingdings" pitchFamily="2" charset="2"/>
              <a:buChar char="§"/>
              <a:tabLst>
                <a:tab pos="2338388" algn="l"/>
              </a:tabLst>
              <a:defRPr/>
            </a:pPr>
            <a:r>
              <a:rPr lang="es-ES" sz="2800" dirty="0">
                <a:latin typeface="+mj-lt"/>
              </a:rPr>
              <a:t>G</a:t>
            </a:r>
            <a:r>
              <a:rPr lang="es-ES" dirty="0">
                <a:latin typeface="+mj-lt"/>
              </a:rPr>
              <a:t>astos </a:t>
            </a:r>
            <a:r>
              <a:rPr lang="es-ES" u="sng" dirty="0">
                <a:solidFill>
                  <a:srgbClr val="FFFF00"/>
                </a:solidFill>
                <a:latin typeface="+mj-lt"/>
              </a:rPr>
              <a:t>otro</a:t>
            </a:r>
            <a:r>
              <a:rPr lang="es-ES" dirty="0">
                <a:latin typeface="+mj-lt"/>
              </a:rPr>
              <a:t> personal </a:t>
            </a:r>
            <a:r>
              <a:rPr lang="es-ES" dirty="0" smtClean="0">
                <a:latin typeface="+mj-lt"/>
              </a:rPr>
              <a:t>profesional (2x 30.000*):      </a:t>
            </a:r>
            <a:r>
              <a:rPr lang="es-ES" sz="2800" dirty="0" smtClean="0">
                <a:latin typeface="+mj-lt"/>
              </a:rPr>
              <a:t>- 60.000 </a:t>
            </a:r>
            <a:endParaRPr lang="es-ES" sz="2800" dirty="0">
              <a:latin typeface="+mj-lt"/>
            </a:endParaRPr>
          </a:p>
          <a:p>
            <a:pPr marL="457200" indent="-457200">
              <a:buFont typeface="Wingdings" pitchFamily="2" charset="2"/>
              <a:buChar char="§"/>
              <a:tabLst>
                <a:tab pos="2338388" algn="l"/>
              </a:tabLst>
              <a:defRPr/>
            </a:pPr>
            <a:r>
              <a:rPr lang="es-ES" sz="2800" dirty="0">
                <a:latin typeface="+mj-lt"/>
              </a:rPr>
              <a:t>O</a:t>
            </a:r>
            <a:r>
              <a:rPr lang="es-ES" sz="2400" dirty="0">
                <a:latin typeface="+mj-lt"/>
              </a:rPr>
              <a:t>tros </a:t>
            </a:r>
            <a:r>
              <a:rPr lang="es-ES" sz="2400" dirty="0" smtClean="0">
                <a:latin typeface="+mj-lt"/>
              </a:rPr>
              <a:t>gastos:</a:t>
            </a:r>
            <a:r>
              <a:rPr lang="es-ES" sz="2800" dirty="0" smtClean="0">
                <a:latin typeface="+mj-lt"/>
              </a:rPr>
              <a:t>                                         </a:t>
            </a:r>
            <a:r>
              <a:rPr lang="es-ES" sz="2800" u="sng" dirty="0" smtClean="0">
                <a:latin typeface="+mj-lt"/>
              </a:rPr>
              <a:t>- </a:t>
            </a:r>
            <a:r>
              <a:rPr lang="es-ES" sz="2800" u="sng" dirty="0">
                <a:latin typeface="+mj-lt"/>
              </a:rPr>
              <a:t>30.000</a:t>
            </a:r>
          </a:p>
          <a:p>
            <a:pPr marL="457200" indent="-457200">
              <a:buFont typeface="Wingdings" pitchFamily="2" charset="2"/>
              <a:buChar char="§"/>
              <a:tabLst>
                <a:tab pos="2338388" algn="l"/>
              </a:tabLst>
              <a:defRPr/>
            </a:pPr>
            <a:r>
              <a:rPr lang="es-ES" sz="2800" dirty="0">
                <a:solidFill>
                  <a:srgbClr val="FFFF66"/>
                </a:solidFill>
                <a:latin typeface="+mj-lt"/>
              </a:rPr>
              <a:t>Resultado </a:t>
            </a:r>
            <a:r>
              <a:rPr lang="es-ES" sz="2800" dirty="0" smtClean="0">
                <a:solidFill>
                  <a:srgbClr val="FFFF66"/>
                </a:solidFill>
                <a:latin typeface="+mj-lt"/>
              </a:rPr>
              <a:t>previo:                               120.000</a:t>
            </a:r>
            <a:endParaRPr lang="es-ES" sz="2800" dirty="0">
              <a:solidFill>
                <a:srgbClr val="FFFF66"/>
              </a:solidFill>
              <a:latin typeface="+mj-lt"/>
            </a:endParaRPr>
          </a:p>
          <a:p>
            <a:pPr marL="457200" indent="-457200">
              <a:buFont typeface="Wingdings" pitchFamily="2" charset="2"/>
              <a:buChar char="§"/>
              <a:tabLst>
                <a:tab pos="2338388" algn="l"/>
              </a:tabLst>
              <a:defRPr/>
            </a:pPr>
            <a:r>
              <a:rPr lang="es-ES" sz="2800" dirty="0" err="1">
                <a:latin typeface="+mj-lt"/>
              </a:rPr>
              <a:t>R</a:t>
            </a:r>
            <a:r>
              <a:rPr lang="es-ES" dirty="0" err="1">
                <a:latin typeface="+mj-lt"/>
              </a:rPr>
              <a:t>etrib</a:t>
            </a:r>
            <a:r>
              <a:rPr lang="es-ES" dirty="0">
                <a:latin typeface="+mj-lt"/>
              </a:rPr>
              <a:t>. </a:t>
            </a:r>
            <a:r>
              <a:rPr lang="es-ES" u="sng" dirty="0">
                <a:solidFill>
                  <a:srgbClr val="FFFF00"/>
                </a:solidFill>
                <a:latin typeface="+mj-lt"/>
              </a:rPr>
              <a:t>socios </a:t>
            </a:r>
            <a:r>
              <a:rPr lang="es-ES" u="sng" dirty="0" smtClean="0">
                <a:solidFill>
                  <a:srgbClr val="FFFF00"/>
                </a:solidFill>
                <a:latin typeface="+mj-lt"/>
              </a:rPr>
              <a:t>profesionales </a:t>
            </a:r>
            <a:r>
              <a:rPr lang="es-ES" dirty="0" smtClean="0">
                <a:latin typeface="+mj-lt"/>
              </a:rPr>
              <a:t>(2x 45.000)</a:t>
            </a:r>
            <a:r>
              <a:rPr lang="es-ES" dirty="0" smtClean="0">
                <a:solidFill>
                  <a:srgbClr val="FFFF99"/>
                </a:solidFill>
                <a:latin typeface="+mj-lt"/>
              </a:rPr>
              <a:t>**:</a:t>
            </a:r>
            <a:r>
              <a:rPr lang="es-ES" dirty="0" smtClean="0">
                <a:latin typeface="+mj-lt"/>
              </a:rPr>
              <a:t>             </a:t>
            </a:r>
            <a:r>
              <a:rPr lang="es-ES" sz="2800" u="sng" dirty="0" smtClean="0">
                <a:latin typeface="+mj-lt"/>
              </a:rPr>
              <a:t>- 90.000</a:t>
            </a:r>
            <a:endParaRPr lang="es-ES" sz="2800" u="sng" dirty="0">
              <a:latin typeface="+mj-lt"/>
            </a:endParaRPr>
          </a:p>
          <a:p>
            <a:pPr marL="457200" indent="-457200">
              <a:buFont typeface="Wingdings" pitchFamily="2" charset="2"/>
              <a:buChar char="§"/>
              <a:tabLst>
                <a:tab pos="2338388" algn="l"/>
              </a:tabLst>
              <a:defRPr/>
            </a:pPr>
            <a:r>
              <a:rPr lang="es-ES" sz="2800" dirty="0" smtClean="0">
                <a:latin typeface="+mj-lt"/>
              </a:rPr>
              <a:t>Resultado </a:t>
            </a:r>
            <a:r>
              <a:rPr lang="es-ES" sz="2800" dirty="0">
                <a:latin typeface="+mj-lt"/>
              </a:rPr>
              <a:t>antes </a:t>
            </a:r>
            <a:r>
              <a:rPr lang="es-ES" sz="2800" dirty="0" smtClean="0">
                <a:latin typeface="+mj-lt"/>
              </a:rPr>
              <a:t>impuestos:               30.000</a:t>
            </a:r>
            <a:endParaRPr lang="es-ES" sz="2800" dirty="0">
              <a:latin typeface="+mj-lt"/>
            </a:endParaRPr>
          </a:p>
          <a:p>
            <a:pPr marL="457200" indent="-457200">
              <a:tabLst>
                <a:tab pos="2338388" algn="l"/>
              </a:tabLst>
              <a:defRPr/>
            </a:pPr>
            <a:endParaRPr lang="es-ES" sz="800" dirty="0">
              <a:solidFill>
                <a:srgbClr val="FFFF66"/>
              </a:solidFill>
              <a:latin typeface="+mj-lt"/>
            </a:endParaRPr>
          </a:p>
          <a:p>
            <a:pPr marL="457200" indent="-457200" algn="ctr">
              <a:tabLst>
                <a:tab pos="2338388" algn="l"/>
              </a:tabLst>
              <a:defRPr/>
            </a:pPr>
            <a:r>
              <a:rPr lang="es-ES" sz="2800" u="sng" dirty="0" smtClean="0">
                <a:solidFill>
                  <a:srgbClr val="FFFF00"/>
                </a:solidFill>
                <a:latin typeface="+mj-lt"/>
              </a:rPr>
              <a:t>CUMPLE REQUISITOS:</a:t>
            </a:r>
            <a:endParaRPr lang="es-ES" sz="2800" u="sng" dirty="0">
              <a:solidFill>
                <a:srgbClr val="FFFF00"/>
              </a:solidFill>
              <a:latin typeface="+mj-lt"/>
            </a:endParaRPr>
          </a:p>
          <a:p>
            <a:pPr marL="457200" indent="-457200">
              <a:buFontTx/>
              <a:buAutoNum type="arabicPeriod"/>
              <a:tabLst>
                <a:tab pos="2338388" algn="l"/>
              </a:tabLst>
              <a:defRPr/>
            </a:pPr>
            <a:r>
              <a:rPr lang="es-ES_tradnl" dirty="0" smtClean="0">
                <a:solidFill>
                  <a:srgbClr val="FFFF66"/>
                </a:solidFill>
                <a:latin typeface="+mj-lt"/>
              </a:rPr>
              <a:t>Retribución de </a:t>
            </a:r>
            <a:r>
              <a:rPr lang="es-ES_tradnl" u="sng" dirty="0" smtClean="0">
                <a:solidFill>
                  <a:srgbClr val="FFFF00"/>
                </a:solidFill>
                <a:latin typeface="+mj-lt"/>
              </a:rPr>
              <a:t>cada</a:t>
            </a:r>
            <a:r>
              <a:rPr lang="es-ES_tradnl" u="sng" dirty="0" smtClean="0">
                <a:solidFill>
                  <a:srgbClr val="FFFF66"/>
                </a:solidFill>
                <a:latin typeface="+mj-lt"/>
              </a:rPr>
              <a:t> socio (45.000 €)</a:t>
            </a:r>
            <a:r>
              <a:rPr lang="es-ES_tradnl" dirty="0" smtClean="0">
                <a:solidFill>
                  <a:srgbClr val="FFFF66"/>
                </a:solidFill>
                <a:latin typeface="+mj-lt"/>
              </a:rPr>
              <a:t>: </a:t>
            </a:r>
          </a:p>
          <a:p>
            <a:pPr marL="457200" indent="-457200">
              <a:buFont typeface="Wingdings" pitchFamily="2" charset="2"/>
              <a:buChar char="Ø"/>
              <a:tabLst>
                <a:tab pos="2338388" algn="l"/>
              </a:tabLst>
              <a:defRPr/>
            </a:pPr>
            <a:r>
              <a:rPr lang="es-ES" sz="1600" dirty="0" smtClean="0">
                <a:latin typeface="+mj-lt"/>
              </a:rPr>
              <a:t>≥ [1,5 x Gastos </a:t>
            </a:r>
            <a:r>
              <a:rPr lang="es-ES" sz="1600" u="sng" dirty="0">
                <a:latin typeface="+mj-lt"/>
              </a:rPr>
              <a:t>otro</a:t>
            </a:r>
            <a:r>
              <a:rPr lang="es-ES" sz="1600" dirty="0">
                <a:latin typeface="+mj-lt"/>
              </a:rPr>
              <a:t> personal profesional</a:t>
            </a:r>
            <a:r>
              <a:rPr lang="es-ES" sz="1600" dirty="0" smtClean="0">
                <a:latin typeface="+mj-lt"/>
              </a:rPr>
              <a:t>*]: 45.000 ≥ [30.000 </a:t>
            </a:r>
            <a:r>
              <a:rPr lang="es-ES" sz="1600" dirty="0">
                <a:latin typeface="+mj-lt"/>
              </a:rPr>
              <a:t>x </a:t>
            </a:r>
            <a:r>
              <a:rPr lang="es-ES" sz="1600" dirty="0" smtClean="0">
                <a:latin typeface="+mj-lt"/>
              </a:rPr>
              <a:t>1,5 </a:t>
            </a:r>
            <a:r>
              <a:rPr lang="es-ES" sz="1600" dirty="0">
                <a:latin typeface="+mj-lt"/>
              </a:rPr>
              <a:t>= </a:t>
            </a:r>
            <a:r>
              <a:rPr lang="es-ES" sz="1600" dirty="0" smtClean="0">
                <a:latin typeface="+mj-lt"/>
              </a:rPr>
              <a:t>45.000]</a:t>
            </a:r>
          </a:p>
          <a:p>
            <a:pPr marL="457200" indent="-457200">
              <a:tabLst>
                <a:tab pos="2338388" algn="l"/>
              </a:tabLst>
              <a:defRPr/>
            </a:pPr>
            <a:r>
              <a:rPr lang="es-ES" sz="400" dirty="0" smtClean="0">
                <a:latin typeface="+mj-lt"/>
              </a:rPr>
              <a:t> </a:t>
            </a:r>
          </a:p>
          <a:p>
            <a:pPr marL="457200" indent="-457200">
              <a:buFont typeface="+mj-lt"/>
              <a:buAutoNum type="arabicPeriod" startAt="2"/>
              <a:tabLst>
                <a:tab pos="2338388" algn="l"/>
              </a:tabLst>
              <a:defRPr/>
            </a:pPr>
            <a:r>
              <a:rPr lang="es-ES_tradnl" dirty="0" smtClean="0">
                <a:solidFill>
                  <a:srgbClr val="FFFF66"/>
                </a:solidFill>
                <a:latin typeface="+mj-lt"/>
              </a:rPr>
              <a:t>Retribución de </a:t>
            </a:r>
            <a:r>
              <a:rPr lang="es-ES_tradnl" u="sng" dirty="0" smtClean="0">
                <a:solidFill>
                  <a:srgbClr val="FFFF00"/>
                </a:solidFill>
                <a:latin typeface="+mj-lt"/>
              </a:rPr>
              <a:t>todos</a:t>
            </a:r>
            <a:r>
              <a:rPr lang="es-ES_tradnl" dirty="0" smtClean="0">
                <a:solidFill>
                  <a:srgbClr val="FFFF66"/>
                </a:solidFill>
                <a:latin typeface="+mj-lt"/>
              </a:rPr>
              <a:t> los socios </a:t>
            </a:r>
            <a:r>
              <a:rPr lang="es-ES" u="sng" dirty="0" smtClean="0">
                <a:latin typeface="+mj-lt"/>
              </a:rPr>
              <a:t>profesionales</a:t>
            </a:r>
            <a:r>
              <a:rPr lang="es-ES" u="sng" dirty="0" smtClean="0">
                <a:solidFill>
                  <a:srgbClr val="FFFF99"/>
                </a:solidFill>
                <a:latin typeface="+mj-lt"/>
              </a:rPr>
              <a:t>**(90.000 €)</a:t>
            </a:r>
            <a:r>
              <a:rPr lang="es-ES" u="sng" dirty="0" smtClean="0">
                <a:latin typeface="+mj-lt"/>
              </a:rPr>
              <a:t>:  </a:t>
            </a:r>
            <a:endParaRPr lang="es-ES" u="sng" dirty="0">
              <a:latin typeface="+mj-lt"/>
            </a:endParaRPr>
          </a:p>
          <a:p>
            <a:pPr marL="457200" indent="-457200">
              <a:buFont typeface="Wingdings" pitchFamily="2" charset="2"/>
              <a:buChar char="Ø"/>
              <a:tabLst>
                <a:tab pos="2338388" algn="l"/>
              </a:tabLst>
              <a:defRPr/>
            </a:pPr>
            <a:r>
              <a:rPr lang="es-ES" sz="1800" dirty="0" smtClean="0">
                <a:latin typeface="+mj-lt"/>
              </a:rPr>
              <a:t>≥ 75</a:t>
            </a:r>
            <a:r>
              <a:rPr lang="es-ES" sz="1800" dirty="0">
                <a:latin typeface="+mj-lt"/>
              </a:rPr>
              <a:t>% </a:t>
            </a:r>
            <a:r>
              <a:rPr lang="es-ES" sz="1800" dirty="0" smtClean="0">
                <a:latin typeface="+mj-lt"/>
              </a:rPr>
              <a:t>s/Resultado previo = [(75</a:t>
            </a:r>
            <a:r>
              <a:rPr lang="es-ES" sz="1800" dirty="0">
                <a:latin typeface="+mj-lt"/>
              </a:rPr>
              <a:t>% s/120.000) = </a:t>
            </a:r>
            <a:r>
              <a:rPr lang="es-ES" sz="1800" dirty="0" smtClean="0">
                <a:latin typeface="+mj-lt"/>
              </a:rPr>
              <a:t>90.000]</a:t>
            </a:r>
            <a:endParaRPr lang="es-ES" sz="1800" dirty="0">
              <a:solidFill>
                <a:srgbClr val="FFFF66"/>
              </a:solidFill>
              <a:latin typeface="+mj-lt"/>
            </a:endParaRPr>
          </a:p>
        </p:txBody>
      </p:sp>
      <p:graphicFrame>
        <p:nvGraphicFramePr>
          <p:cNvPr id="7" name="6 Tabla"/>
          <p:cNvGraphicFramePr>
            <a:graphicFrameLocks noGrp="1"/>
          </p:cNvGraphicFramePr>
          <p:nvPr/>
        </p:nvGraphicFramePr>
        <p:xfrm>
          <a:off x="6400800" y="1965960"/>
          <a:ext cx="3200400" cy="396240"/>
        </p:xfrm>
        <a:graphic>
          <a:graphicData uri="http://schemas.openxmlformats.org/drawingml/2006/table">
            <a:tbl>
              <a:tblPr firstRow="1" bandRow="1">
                <a:tableStyleId>{5C22544A-7EE6-4342-B048-85BDC9FD1C3A}</a:tableStyleId>
              </a:tblPr>
              <a:tblGrid>
                <a:gridCol w="3200400">
                  <a:extLst>
                    <a:ext uri="{9D8B030D-6E8A-4147-A177-3AD203B41FA5}">
                      <a16:colId xmlns="" xmlns:a16="http://schemas.microsoft.com/office/drawing/2014/main" val="20000"/>
                    </a:ext>
                  </a:extLst>
                </a:gridCol>
              </a:tblGrid>
              <a:tr h="304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FF0000"/>
                          </a:solidFill>
                          <a:latin typeface="+mj-lt"/>
                        </a:rPr>
                        <a:t>“PUERTO SEGURO”</a:t>
                      </a:r>
                    </a:p>
                  </a:txBody>
                  <a:tcPr>
                    <a:lnL w="38100" cap="flat" cmpd="sng" algn="ctr">
                      <a:solidFill>
                        <a:schemeClr val="tx2">
                          <a:lumMod val="10000"/>
                        </a:schemeClr>
                      </a:solidFill>
                      <a:prstDash val="solid"/>
                      <a:round/>
                      <a:headEnd type="none" w="med" len="med"/>
                      <a:tailEnd type="none" w="med" len="med"/>
                    </a:lnL>
                    <a:lnR w="38100" cap="flat" cmpd="sng" algn="ctr">
                      <a:solidFill>
                        <a:schemeClr val="tx2">
                          <a:lumMod val="10000"/>
                        </a:schemeClr>
                      </a:solidFill>
                      <a:prstDash val="solid"/>
                      <a:round/>
                      <a:headEnd type="none" w="med" len="med"/>
                      <a:tailEnd type="none" w="med" len="med"/>
                    </a:lnR>
                    <a:lnT w="38100" cap="flat" cmpd="sng" algn="ctr">
                      <a:solidFill>
                        <a:schemeClr val="tx2">
                          <a:lumMod val="10000"/>
                        </a:schemeClr>
                      </a:solidFill>
                      <a:prstDash val="solid"/>
                      <a:round/>
                      <a:headEnd type="none" w="med" len="med"/>
                      <a:tailEnd type="none" w="med" len="med"/>
                    </a:lnT>
                    <a:lnB w="38100" cap="flat" cmpd="sng" algn="ctr">
                      <a:solidFill>
                        <a:schemeClr val="tx2">
                          <a:lumMod val="10000"/>
                        </a:schemeClr>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
        <p:nvSpPr>
          <p:cNvPr id="8" name="Rectangle 2"/>
          <p:cNvSpPr>
            <a:spLocks noChangeArrowheads="1"/>
          </p:cNvSpPr>
          <p:nvPr/>
        </p:nvSpPr>
        <p:spPr bwMode="auto">
          <a:xfrm>
            <a:off x="0" y="76200"/>
            <a:ext cx="9906000" cy="381000"/>
          </a:xfrm>
          <a:prstGeom prst="rect">
            <a:avLst/>
          </a:prstGeom>
          <a:noFill/>
          <a:ln w="9525">
            <a:noFill/>
            <a:miter lim="800000"/>
            <a:headEnd/>
            <a:tailEnd/>
          </a:ln>
          <a:effectLst/>
        </p:spPr>
        <p:txBody>
          <a:bodyPr anchor="ctr" anchorCtr="1"/>
          <a:lstStyle/>
          <a:p>
            <a:pPr>
              <a:defRPr/>
            </a:pPr>
            <a:r>
              <a:rPr lang="es-ES_tradnl" sz="2400" u="sng" dirty="0" smtClean="0">
                <a:solidFill>
                  <a:srgbClr val="FFFF99"/>
                </a:solidFill>
                <a:effectLst>
                  <a:outerShdw blurRad="38100" dist="38100" dir="2700000" algn="tl">
                    <a:srgbClr val="000000"/>
                  </a:outerShdw>
                </a:effectLst>
                <a:latin typeface="Arial" charset="0"/>
              </a:rPr>
              <a:t>EJEMPLO</a:t>
            </a:r>
            <a:r>
              <a:rPr lang="es-ES_tradnl" sz="2400" dirty="0" smtClean="0">
                <a:solidFill>
                  <a:srgbClr val="FFFF99"/>
                </a:solidFill>
                <a:effectLst>
                  <a:outerShdw blurRad="38100" dist="38100" dir="2700000" algn="tl">
                    <a:srgbClr val="000000"/>
                  </a:outerShdw>
                </a:effectLst>
                <a:latin typeface="Arial" charset="0"/>
              </a:rPr>
              <a:t>: VALOR </a:t>
            </a:r>
            <a:r>
              <a:rPr lang="es-ES_tradnl" sz="2400" dirty="0">
                <a:solidFill>
                  <a:srgbClr val="FFFF99"/>
                </a:solidFill>
                <a:effectLst>
                  <a:outerShdw blurRad="38100" dist="38100" dir="2700000" algn="tl">
                    <a:srgbClr val="000000"/>
                  </a:outerShdw>
                </a:effectLst>
                <a:latin typeface="Arial" charset="0"/>
              </a:rPr>
              <a:t>DE MERCADO. </a:t>
            </a:r>
            <a:r>
              <a:rPr lang="es-ES_tradnl" sz="2400" u="sng" dirty="0">
                <a:solidFill>
                  <a:srgbClr val="FFFF99"/>
                </a:solidFill>
                <a:effectLst>
                  <a:outerShdw blurRad="38100" dist="38100" dir="2700000" algn="tl">
                    <a:srgbClr val="000000"/>
                  </a:outerShdw>
                </a:effectLst>
                <a:latin typeface="Arial" charset="0"/>
              </a:rPr>
              <a:t>CASO ESPECIAL</a:t>
            </a:r>
            <a:endParaRPr lang="es-ES" sz="2400" u="sng" dirty="0">
              <a:solidFill>
                <a:srgbClr val="FFFF99"/>
              </a:solidFill>
              <a:effectLst>
                <a:outerShdw blurRad="38100" dist="38100" dir="2700000" algn="tl">
                  <a:srgbClr val="000000"/>
                </a:outerShdw>
              </a:effectLst>
              <a:latin typeface="Arial" charset="0"/>
            </a:endParaRPr>
          </a:p>
        </p:txBody>
      </p:sp>
    </p:spTree>
    <p:extLst>
      <p:ext uri="{BB962C8B-B14F-4D97-AF65-F5344CB8AC3E}">
        <p14:creationId xmlns="" xmlns:p14="http://schemas.microsoft.com/office/powerpoint/2010/main" val="342097225"/>
      </p:ext>
    </p:extLst>
  </p:cSld>
  <p:clrMapOvr>
    <a:masterClrMapping/>
  </p:clrMapOvr>
  <p:transition advClick="0" advTm="0"/>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número de diapositiva"/>
          <p:cNvSpPr>
            <a:spLocks noGrp="1"/>
          </p:cNvSpPr>
          <p:nvPr>
            <p:ph type="sldNum" sz="quarter" idx="12"/>
          </p:nvPr>
        </p:nvSpPr>
        <p:spPr>
          <a:xfrm>
            <a:off x="7803796" y="6400800"/>
            <a:ext cx="2063750" cy="457200"/>
          </a:xfrm>
        </p:spPr>
        <p:txBody>
          <a:bodyPr/>
          <a:lstStyle/>
          <a:p>
            <a:pPr>
              <a:defRPr/>
            </a:pPr>
            <a:fld id="{9461E05E-418C-4293-8BEB-179FAF07F1E2}" type="slidenum">
              <a:rPr lang="es-ES_tradnl" smtClean="0"/>
              <a:pPr>
                <a:defRPr/>
              </a:pPr>
              <a:t>509</a:t>
            </a:fld>
            <a:endParaRPr lang="es-ES_tradnl" dirty="0"/>
          </a:p>
        </p:txBody>
      </p:sp>
      <p:sp>
        <p:nvSpPr>
          <p:cNvPr id="3" name="2 Rectángulo"/>
          <p:cNvSpPr/>
          <p:nvPr/>
        </p:nvSpPr>
        <p:spPr bwMode="auto">
          <a:xfrm>
            <a:off x="428497" y="777280"/>
            <a:ext cx="9127014" cy="3032720"/>
          </a:xfrm>
          <a:prstGeom prst="rect">
            <a:avLst/>
          </a:prstGeom>
          <a:solidFill>
            <a:schemeClr val="tx2">
              <a:lumMod val="10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endParaRPr lang="es-ES" sz="5400" b="1" dirty="0" smtClean="0"/>
          </a:p>
          <a:p>
            <a:pPr algn="ctr"/>
            <a:endParaRPr lang="es-ES" sz="5400" dirty="0" smtClean="0"/>
          </a:p>
          <a:p>
            <a:pPr algn="ctr"/>
            <a:endParaRPr lang="es-ES" sz="5400" dirty="0" smtClean="0"/>
          </a:p>
          <a:p>
            <a:pPr marL="914400" indent="-914400" algn="ctr">
              <a:buFont typeface="Wingdings" pitchFamily="2" charset="2"/>
              <a:buChar char="q"/>
            </a:pPr>
            <a:endParaRPr lang="es-ES" sz="4000" b="1" dirty="0" smtClean="0"/>
          </a:p>
          <a:p>
            <a:pPr marL="914400" indent="-914400" algn="ctr"/>
            <a:endParaRPr lang="es-ES" sz="1000" dirty="0" smtClean="0"/>
          </a:p>
          <a:p>
            <a:pPr marL="914400" indent="-914400" algn="ctr">
              <a:buFont typeface="Wingdings" pitchFamily="2" charset="2"/>
              <a:buChar char="Ø"/>
            </a:pPr>
            <a:r>
              <a:rPr lang="es-ES" sz="4000" b="1" u="sng" dirty="0" smtClean="0"/>
              <a:t>Específico</a:t>
            </a:r>
            <a:r>
              <a:rPr lang="es-ES" sz="4000" b="1" dirty="0" smtClean="0"/>
              <a:t> para  Estimación Directa </a:t>
            </a:r>
            <a:r>
              <a:rPr lang="es-ES" sz="4000" b="1" dirty="0" smtClean="0">
                <a:solidFill>
                  <a:srgbClr val="FFFF00"/>
                </a:solidFill>
              </a:rPr>
              <a:t>Simplificada</a:t>
            </a:r>
          </a:p>
          <a:p>
            <a:endParaRPr lang="es-ES" sz="5400" b="1" dirty="0" smtClean="0">
              <a:solidFill>
                <a:schemeClr val="bg1"/>
              </a:solidFill>
            </a:endParaRPr>
          </a:p>
          <a:p>
            <a:endParaRPr lang="es-ES" b="1" dirty="0" smtClean="0">
              <a:solidFill>
                <a:schemeClr val="bg1"/>
              </a:solidFill>
            </a:endParaRPr>
          </a:p>
          <a:p>
            <a:endParaRPr lang="es-ES" sz="1200" b="1" dirty="0" smtClean="0">
              <a:solidFill>
                <a:schemeClr val="bg1"/>
              </a:solidFill>
            </a:endParaRPr>
          </a:p>
          <a:p>
            <a:endParaRPr lang="es-ES" sz="4000" b="1" dirty="0" smtClean="0">
              <a:solidFill>
                <a:srgbClr val="FFFF00"/>
              </a:solidFill>
            </a:endParaRPr>
          </a:p>
          <a:p>
            <a:endParaRPr lang="es-ES" sz="4000" b="1" dirty="0" smtClean="0">
              <a:solidFill>
                <a:srgbClr val="FFFF00"/>
              </a:solidFill>
            </a:endParaRPr>
          </a:p>
          <a:p>
            <a:endParaRPr lang="es-ES" sz="5400" b="1" dirty="0"/>
          </a:p>
        </p:txBody>
      </p:sp>
    </p:spTree>
    <p:extLst>
      <p:ext uri="{BB962C8B-B14F-4D97-AF65-F5344CB8AC3E}">
        <p14:creationId xmlns="" xmlns:p14="http://schemas.microsoft.com/office/powerpoint/2010/main" val="351734682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DA67F686-EEF3-417D-A3D9-40C83C638DE3}" type="slidenum">
              <a:rPr lang="es-ES" sz="1600">
                <a:effectLst/>
              </a:rPr>
              <a:pPr>
                <a:defRPr/>
              </a:pPr>
              <a:t>51</a:t>
            </a:fld>
            <a:endParaRPr lang="es-ES" sz="1600" dirty="0">
              <a:effectLst/>
            </a:endParaRPr>
          </a:p>
        </p:txBody>
      </p:sp>
      <p:sp>
        <p:nvSpPr>
          <p:cNvPr id="3" name="Rectangle 1"/>
          <p:cNvSpPr>
            <a:spLocks noChangeArrowheads="1"/>
          </p:cNvSpPr>
          <p:nvPr/>
        </p:nvSpPr>
        <p:spPr bwMode="auto">
          <a:xfrm>
            <a:off x="76200" y="76200"/>
            <a:ext cx="97536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457200" lvl="0" indent="-457200" eaLnBrk="0" hangingPunct="0">
              <a:buFont typeface="Wingdings" panose="05000000000000000000" pitchFamily="2" charset="2"/>
              <a:buChar char="q"/>
            </a:pPr>
            <a:r>
              <a:rPr lang="es-ES" altLang="es-ES" dirty="0">
                <a:ea typeface="Times New Roman" panose="02020603050405020304" pitchFamily="18" charset="0"/>
              </a:rPr>
              <a:t>EJEMPLO </a:t>
            </a:r>
            <a:r>
              <a:rPr kumimoji="0" lang="es-ES" altLang="es-ES" b="1" i="0" u="sng" strike="noStrike" cap="none" normalizeH="0" baseline="0" dirty="0" smtClean="0">
                <a:ln>
                  <a:noFill/>
                </a:ln>
                <a:latin typeface="+mn-lt"/>
                <a:ea typeface="Times New Roman" panose="02020603050405020304" pitchFamily="18" charset="0"/>
              </a:rPr>
              <a:t>Solución-1</a:t>
            </a:r>
            <a:r>
              <a:rPr kumimoji="0" lang="es-ES" altLang="es-ES" b="1" i="0" u="none" strike="noStrike" cap="none" normalizeH="0" baseline="0" dirty="0" smtClean="0">
                <a:ln>
                  <a:noFill/>
                </a:ln>
                <a:latin typeface="+mn-lt"/>
                <a:ea typeface="Times New Roman" panose="02020603050405020304" pitchFamily="18" charset="0"/>
              </a:rPr>
              <a:t> : </a:t>
            </a:r>
            <a:r>
              <a:rPr kumimoji="0" lang="es-ES" altLang="es-ES" b="1" i="0" u="none" strike="noStrike" cap="none" normalizeH="0" baseline="0" dirty="0" smtClean="0">
                <a:ln>
                  <a:noFill/>
                </a:ln>
                <a:solidFill>
                  <a:srgbClr val="FFFF00"/>
                </a:solidFill>
                <a:latin typeface="+mn-lt"/>
                <a:ea typeface="Times New Roman" panose="02020603050405020304" pitchFamily="18" charset="0"/>
              </a:rPr>
              <a:t>[Subvenciones </a:t>
            </a:r>
            <a:r>
              <a:rPr kumimoji="0" lang="es-ES" altLang="es-ES" b="1" i="0" strike="noStrike" cap="none" normalizeH="0" baseline="0" dirty="0" smtClean="0">
                <a:ln>
                  <a:noFill/>
                </a:ln>
                <a:solidFill>
                  <a:srgbClr val="FFFF00"/>
                </a:solidFill>
                <a:latin typeface="+mn-lt"/>
                <a:ea typeface="Times New Roman" panose="02020603050405020304" pitchFamily="18" charset="0"/>
              </a:rPr>
              <a:t>de Capital de bienes amortizables]</a:t>
            </a:r>
            <a:endParaRPr kumimoji="0" lang="es-ES" altLang="es-ES" b="0" i="0" strike="noStrike" cap="none" normalizeH="0" baseline="0" dirty="0" smtClean="0">
              <a:ln>
                <a:noFill/>
              </a:ln>
              <a:solidFill>
                <a:srgbClr val="FFFF00"/>
              </a:solidFill>
              <a:latin typeface="+mn-lt"/>
            </a:endParaRPr>
          </a:p>
        </p:txBody>
      </p:sp>
      <p:graphicFrame>
        <p:nvGraphicFramePr>
          <p:cNvPr id="9" name="Tabla 8"/>
          <p:cNvGraphicFramePr>
            <a:graphicFrameLocks noGrp="1"/>
          </p:cNvGraphicFramePr>
          <p:nvPr>
            <p:extLst>
              <p:ext uri="{D42A27DB-BD31-4B8C-83A1-F6EECF244321}">
                <p14:modId xmlns="" xmlns:p14="http://schemas.microsoft.com/office/powerpoint/2010/main" val="1674681029"/>
              </p:ext>
            </p:extLst>
          </p:nvPr>
        </p:nvGraphicFramePr>
        <p:xfrm>
          <a:off x="152400" y="990600"/>
          <a:ext cx="9677400" cy="762000"/>
        </p:xfrm>
        <a:graphic>
          <a:graphicData uri="http://schemas.openxmlformats.org/drawingml/2006/table">
            <a:tbl>
              <a:tblPr>
                <a:tableStyleId>{5C22544A-7EE6-4342-B048-85BDC9FD1C3A}</a:tableStyleId>
              </a:tblPr>
              <a:tblGrid>
                <a:gridCol w="1066800">
                  <a:extLst>
                    <a:ext uri="{9D8B030D-6E8A-4147-A177-3AD203B41FA5}">
                      <a16:colId xmlns="" xmlns:a16="http://schemas.microsoft.com/office/drawing/2014/main" val="291050514"/>
                    </a:ext>
                  </a:extLst>
                </a:gridCol>
                <a:gridCol w="3352800">
                  <a:extLst>
                    <a:ext uri="{9D8B030D-6E8A-4147-A177-3AD203B41FA5}">
                      <a16:colId xmlns="" xmlns:a16="http://schemas.microsoft.com/office/drawing/2014/main" val="592297006"/>
                    </a:ext>
                  </a:extLst>
                </a:gridCol>
                <a:gridCol w="764738">
                  <a:extLst>
                    <a:ext uri="{9D8B030D-6E8A-4147-A177-3AD203B41FA5}">
                      <a16:colId xmlns="" xmlns:a16="http://schemas.microsoft.com/office/drawing/2014/main" val="578908579"/>
                    </a:ext>
                  </a:extLst>
                </a:gridCol>
                <a:gridCol w="3578662">
                  <a:extLst>
                    <a:ext uri="{9D8B030D-6E8A-4147-A177-3AD203B41FA5}">
                      <a16:colId xmlns="" xmlns:a16="http://schemas.microsoft.com/office/drawing/2014/main" val="3203585323"/>
                    </a:ext>
                  </a:extLst>
                </a:gridCol>
                <a:gridCol w="914400">
                  <a:extLst>
                    <a:ext uri="{9D8B030D-6E8A-4147-A177-3AD203B41FA5}">
                      <a16:colId xmlns="" xmlns:a16="http://schemas.microsoft.com/office/drawing/2014/main" val="780346863"/>
                    </a:ext>
                  </a:extLst>
                </a:gridCol>
              </a:tblGrid>
              <a:tr h="0">
                <a:tc>
                  <a:txBody>
                    <a:bodyPr/>
                    <a:lstStyle/>
                    <a:p>
                      <a:pPr algn="just">
                        <a:lnSpc>
                          <a:spcPts val="1800"/>
                        </a:lnSpc>
                        <a:spcAft>
                          <a:spcPts val="0"/>
                        </a:spcAft>
                      </a:pPr>
                      <a:r>
                        <a:rPr lang="es-ES" sz="1200" dirty="0">
                          <a:effectLst/>
                        </a:rPr>
                        <a:t> </a:t>
                      </a:r>
                      <a:endParaRPr lang="es-ES" sz="12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2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FF"/>
                          </a:solidFill>
                          <a:effectLst/>
                        </a:rPr>
                        <a:t>2-1-N</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2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200">
                          <a:effectLst/>
                        </a:rPr>
                        <a:t> </a:t>
                      </a:r>
                      <a:endParaRPr lang="es-ES" sz="120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074740966"/>
                  </a:ext>
                </a:extLst>
              </a:tr>
              <a:tr h="533400">
                <a:tc>
                  <a:txBody>
                    <a:bodyPr/>
                    <a:lstStyle/>
                    <a:p>
                      <a:pPr algn="ctr">
                        <a:lnSpc>
                          <a:spcPts val="1800"/>
                        </a:lnSpc>
                        <a:spcAft>
                          <a:spcPts val="0"/>
                        </a:spcAft>
                      </a:pPr>
                      <a:r>
                        <a:rPr lang="es-ES" sz="1400" dirty="0" smtClean="0">
                          <a:solidFill>
                            <a:srgbClr val="0000FF"/>
                          </a:solidFill>
                          <a:effectLst/>
                        </a:rPr>
                        <a:t>100.000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dirty="0">
                          <a:solidFill>
                            <a:srgbClr val="0000FF"/>
                          </a:solidFill>
                          <a:effectLst/>
                        </a:rPr>
                        <a:t>Hª </a:t>
                      </a:r>
                      <a:r>
                        <a:rPr lang="es-ES" sz="1400" dirty="0" err="1">
                          <a:solidFill>
                            <a:srgbClr val="0000FF"/>
                          </a:solidFill>
                          <a:effectLst/>
                        </a:rPr>
                        <a:t>Pª</a:t>
                      </a:r>
                      <a:r>
                        <a:rPr lang="es-ES" sz="1400" dirty="0">
                          <a:solidFill>
                            <a:srgbClr val="0000FF"/>
                          </a:solidFill>
                          <a:effectLst/>
                        </a:rPr>
                        <a:t>  deudora por subvenciones concedidas (4708)</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dirty="0">
                          <a:solidFill>
                            <a:srgbClr val="0000FF"/>
                          </a:solidFill>
                          <a:effectLst/>
                        </a:rPr>
                        <a:t>       a/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 </a:t>
                      </a:r>
                    </a:p>
                    <a:p>
                      <a:pPr>
                        <a:lnSpc>
                          <a:spcPts val="1800"/>
                        </a:lnSpc>
                        <a:spcAft>
                          <a:spcPts val="0"/>
                        </a:spcAft>
                      </a:pPr>
                      <a:r>
                        <a:rPr lang="es-ES" sz="1400" b="1" dirty="0">
                          <a:solidFill>
                            <a:srgbClr val="FF0000"/>
                          </a:solidFill>
                          <a:effectLst/>
                        </a:rPr>
                        <a:t>Subvenciones </a:t>
                      </a:r>
                      <a:r>
                        <a:rPr lang="es-ES" sz="1400" b="1" dirty="0" smtClean="0">
                          <a:solidFill>
                            <a:srgbClr val="FF0000"/>
                          </a:solidFill>
                          <a:effectLst/>
                        </a:rPr>
                        <a:t>Oficiales de Capital (130</a:t>
                      </a:r>
                      <a:r>
                        <a:rPr lang="es-ES" sz="1400" b="1" dirty="0">
                          <a:solidFill>
                            <a:srgbClr val="FF0000"/>
                          </a:solidFill>
                          <a:effectLst/>
                        </a:rPr>
                        <a:t>) </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 </a:t>
                      </a:r>
                    </a:p>
                    <a:p>
                      <a:pPr algn="ctr">
                        <a:lnSpc>
                          <a:spcPts val="1800"/>
                        </a:lnSpc>
                        <a:spcAft>
                          <a:spcPts val="0"/>
                        </a:spcAft>
                      </a:pPr>
                      <a:r>
                        <a:rPr lang="es-ES" sz="1400" b="1" dirty="0" smtClean="0">
                          <a:solidFill>
                            <a:srgbClr val="FF0000"/>
                          </a:solidFill>
                          <a:effectLst/>
                        </a:rPr>
                        <a:t>100.000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21822014"/>
                  </a:ext>
                </a:extLst>
              </a:tr>
            </a:tbl>
          </a:graphicData>
        </a:graphic>
      </p:graphicFrame>
      <p:sp>
        <p:nvSpPr>
          <p:cNvPr id="11" name="Rectángulo 10"/>
          <p:cNvSpPr/>
          <p:nvPr/>
        </p:nvSpPr>
        <p:spPr>
          <a:xfrm>
            <a:off x="457200" y="581707"/>
            <a:ext cx="3711272" cy="369332"/>
          </a:xfrm>
          <a:prstGeom prst="rect">
            <a:avLst/>
          </a:prstGeom>
        </p:spPr>
        <p:txBody>
          <a:bodyPr wrap="none">
            <a:spAutoFit/>
          </a:bodyPr>
          <a:lstStyle/>
          <a:p>
            <a:r>
              <a:rPr lang="es-ES" sz="1800" dirty="0" smtClean="0">
                <a:solidFill>
                  <a:srgbClr val="FFFF00"/>
                </a:solidFill>
                <a:latin typeface="Arial" panose="020B0604020202020204" pitchFamily="34" charset="0"/>
                <a:ea typeface="Times New Roman" panose="02020603050405020304" pitchFamily="18" charset="0"/>
              </a:rPr>
              <a:t>1) </a:t>
            </a:r>
            <a:r>
              <a:rPr lang="es-ES" sz="1800" u="sng" dirty="0" smtClean="0">
                <a:solidFill>
                  <a:srgbClr val="FFFF00"/>
                </a:solidFill>
                <a:latin typeface="Arial" panose="020B0604020202020204" pitchFamily="34" charset="0"/>
                <a:ea typeface="Times New Roman" panose="02020603050405020304" pitchFamily="18" charset="0"/>
              </a:rPr>
              <a:t>Concesión</a:t>
            </a:r>
            <a:r>
              <a:rPr lang="es-ES" sz="1800" dirty="0" smtClean="0">
                <a:solidFill>
                  <a:srgbClr val="FFFF00"/>
                </a:solidFill>
                <a:latin typeface="Arial" panose="020B0604020202020204" pitchFamily="34" charset="0"/>
                <a:ea typeface="Times New Roman" panose="02020603050405020304" pitchFamily="18" charset="0"/>
              </a:rPr>
              <a:t> </a:t>
            </a:r>
            <a:r>
              <a:rPr lang="es-ES" sz="1800" dirty="0">
                <a:solidFill>
                  <a:srgbClr val="FFFF00"/>
                </a:solidFill>
                <a:latin typeface="Arial" panose="020B0604020202020204" pitchFamily="34" charset="0"/>
                <a:ea typeface="Times New Roman" panose="02020603050405020304" pitchFamily="18" charset="0"/>
              </a:rPr>
              <a:t>de la </a:t>
            </a:r>
            <a:r>
              <a:rPr lang="es-ES" sz="1800" dirty="0" smtClean="0">
                <a:solidFill>
                  <a:srgbClr val="FFFF00"/>
                </a:solidFill>
                <a:latin typeface="Arial" panose="020B0604020202020204" pitchFamily="34" charset="0"/>
                <a:ea typeface="Times New Roman" panose="02020603050405020304" pitchFamily="18" charset="0"/>
              </a:rPr>
              <a:t>subvención :</a:t>
            </a:r>
            <a:endParaRPr lang="es-ES" sz="1800" dirty="0">
              <a:solidFill>
                <a:srgbClr val="FFFF00"/>
              </a:solidFill>
            </a:endParaRPr>
          </a:p>
        </p:txBody>
      </p:sp>
      <p:sp>
        <p:nvSpPr>
          <p:cNvPr id="5" name="Rectángulo 4"/>
          <p:cNvSpPr/>
          <p:nvPr/>
        </p:nvSpPr>
        <p:spPr>
          <a:xfrm>
            <a:off x="533400" y="1847763"/>
            <a:ext cx="3147015" cy="369332"/>
          </a:xfrm>
          <a:prstGeom prst="rect">
            <a:avLst/>
          </a:prstGeom>
        </p:spPr>
        <p:txBody>
          <a:bodyPr wrap="none">
            <a:spAutoFit/>
          </a:bodyPr>
          <a:lstStyle/>
          <a:p>
            <a:pPr marL="457200" indent="-457200">
              <a:spcAft>
                <a:spcPts val="0"/>
              </a:spcAft>
              <a:tabLst>
                <a:tab pos="2700020" algn="ctr"/>
                <a:tab pos="5400040" algn="r"/>
                <a:tab pos="449580" algn="l"/>
              </a:tabLst>
            </a:pPr>
            <a:r>
              <a:rPr lang="es-ES" sz="1800" dirty="0">
                <a:solidFill>
                  <a:srgbClr val="FFFF00"/>
                </a:solidFill>
                <a:latin typeface="Arial" panose="020B0604020202020204" pitchFamily="34" charset="0"/>
                <a:ea typeface="Times New Roman" panose="02020603050405020304" pitchFamily="18" charset="0"/>
              </a:rPr>
              <a:t>2) </a:t>
            </a:r>
            <a:r>
              <a:rPr lang="es-ES" sz="1800" u="sng" dirty="0">
                <a:solidFill>
                  <a:srgbClr val="FFFF00"/>
                </a:solidFill>
                <a:latin typeface="Arial" panose="020B0604020202020204" pitchFamily="34" charset="0"/>
                <a:ea typeface="Times New Roman" panose="02020603050405020304" pitchFamily="18" charset="0"/>
              </a:rPr>
              <a:t>Cobro</a:t>
            </a:r>
            <a:r>
              <a:rPr lang="es-ES" sz="1800" dirty="0">
                <a:solidFill>
                  <a:srgbClr val="FFFF00"/>
                </a:solidFill>
                <a:latin typeface="Arial" panose="020B0604020202020204" pitchFamily="34" charset="0"/>
                <a:ea typeface="Times New Roman" panose="02020603050405020304" pitchFamily="18" charset="0"/>
              </a:rPr>
              <a:t> de la subvención:</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graphicFrame>
        <p:nvGraphicFramePr>
          <p:cNvPr id="6" name="Tabla 5"/>
          <p:cNvGraphicFramePr>
            <a:graphicFrameLocks noGrp="1"/>
          </p:cNvGraphicFramePr>
          <p:nvPr>
            <p:extLst>
              <p:ext uri="{D42A27DB-BD31-4B8C-83A1-F6EECF244321}">
                <p14:modId xmlns="" xmlns:p14="http://schemas.microsoft.com/office/powerpoint/2010/main" val="3187710507"/>
              </p:ext>
            </p:extLst>
          </p:nvPr>
        </p:nvGraphicFramePr>
        <p:xfrm>
          <a:off x="228601" y="2286000"/>
          <a:ext cx="9601199" cy="688463"/>
        </p:xfrm>
        <a:graphic>
          <a:graphicData uri="http://schemas.openxmlformats.org/drawingml/2006/table">
            <a:tbl>
              <a:tblPr>
                <a:tableStyleId>{5C22544A-7EE6-4342-B048-85BDC9FD1C3A}</a:tableStyleId>
              </a:tblPr>
              <a:tblGrid>
                <a:gridCol w="1219199">
                  <a:extLst>
                    <a:ext uri="{9D8B030D-6E8A-4147-A177-3AD203B41FA5}">
                      <a16:colId xmlns="" xmlns:a16="http://schemas.microsoft.com/office/drawing/2014/main" val="4018512905"/>
                    </a:ext>
                  </a:extLst>
                </a:gridCol>
                <a:gridCol w="2286000">
                  <a:extLst>
                    <a:ext uri="{9D8B030D-6E8A-4147-A177-3AD203B41FA5}">
                      <a16:colId xmlns="" xmlns:a16="http://schemas.microsoft.com/office/drawing/2014/main" val="2036461076"/>
                    </a:ext>
                  </a:extLst>
                </a:gridCol>
                <a:gridCol w="914400">
                  <a:extLst>
                    <a:ext uri="{9D8B030D-6E8A-4147-A177-3AD203B41FA5}">
                      <a16:colId xmlns="" xmlns:a16="http://schemas.microsoft.com/office/drawing/2014/main" val="2922198917"/>
                    </a:ext>
                  </a:extLst>
                </a:gridCol>
                <a:gridCol w="4329881">
                  <a:extLst>
                    <a:ext uri="{9D8B030D-6E8A-4147-A177-3AD203B41FA5}">
                      <a16:colId xmlns="" xmlns:a16="http://schemas.microsoft.com/office/drawing/2014/main" val="903742549"/>
                    </a:ext>
                  </a:extLst>
                </a:gridCol>
                <a:gridCol w="851719">
                  <a:extLst>
                    <a:ext uri="{9D8B030D-6E8A-4147-A177-3AD203B41FA5}">
                      <a16:colId xmlns="" xmlns:a16="http://schemas.microsoft.com/office/drawing/2014/main" val="1909220533"/>
                    </a:ext>
                  </a:extLst>
                </a:gridCol>
              </a:tblGrid>
              <a:tr h="231263">
                <a:tc>
                  <a:txBody>
                    <a:bodyPr/>
                    <a:lstStyle/>
                    <a:p>
                      <a:pPr algn="just">
                        <a:lnSpc>
                          <a:spcPts val="1800"/>
                        </a:lnSpc>
                        <a:spcAft>
                          <a:spcPts val="0"/>
                        </a:spcAft>
                      </a:pPr>
                      <a:r>
                        <a:rPr lang="es-ES" sz="1400" dirty="0">
                          <a:effectLst/>
                        </a:rPr>
                        <a:t> </a:t>
                      </a:r>
                      <a:endParaRPr lang="es-ES" sz="14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FF"/>
                          </a:solidFill>
                          <a:effectLst/>
                        </a:rPr>
                        <a:t>3-1-N</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dirty="0">
                          <a:effectLst/>
                        </a:rPr>
                        <a:t> </a:t>
                      </a:r>
                      <a:endParaRPr lang="es-ES" sz="14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704764522"/>
                  </a:ext>
                </a:extLst>
              </a:tr>
              <a:tr h="454537">
                <a:tc>
                  <a:txBody>
                    <a:bodyPr/>
                    <a:lstStyle/>
                    <a:p>
                      <a:pPr algn="ctr">
                        <a:lnSpc>
                          <a:spcPts val="1800"/>
                        </a:lnSpc>
                        <a:spcAft>
                          <a:spcPts val="0"/>
                        </a:spcAft>
                      </a:pPr>
                      <a:r>
                        <a:rPr lang="es-ES" sz="1400" dirty="0">
                          <a:solidFill>
                            <a:srgbClr val="0000FF"/>
                          </a:solidFill>
                          <a:effectLst/>
                        </a:rPr>
                        <a:t>100.000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dirty="0">
                          <a:solidFill>
                            <a:srgbClr val="0000FF"/>
                          </a:solidFill>
                          <a:effectLst/>
                        </a:rPr>
                        <a:t>Bancos (572)</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dirty="0">
                          <a:solidFill>
                            <a:srgbClr val="0000FF"/>
                          </a:solidFill>
                          <a:effectLst/>
                        </a:rPr>
                        <a:t>       a/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dirty="0">
                          <a:solidFill>
                            <a:srgbClr val="0000FF"/>
                          </a:solidFill>
                          <a:effectLst/>
                        </a:rPr>
                        <a:t> </a:t>
                      </a:r>
                    </a:p>
                    <a:p>
                      <a:pPr>
                        <a:lnSpc>
                          <a:spcPts val="1800"/>
                        </a:lnSpc>
                        <a:spcAft>
                          <a:spcPts val="0"/>
                        </a:spcAft>
                      </a:pPr>
                      <a:r>
                        <a:rPr lang="es-ES" sz="1400" dirty="0">
                          <a:solidFill>
                            <a:srgbClr val="0000FF"/>
                          </a:solidFill>
                          <a:effectLst/>
                        </a:rPr>
                        <a:t>Hª </a:t>
                      </a:r>
                      <a:r>
                        <a:rPr lang="es-ES" sz="1400" dirty="0" err="1">
                          <a:solidFill>
                            <a:srgbClr val="0000FF"/>
                          </a:solidFill>
                          <a:effectLst/>
                        </a:rPr>
                        <a:t>Pª</a:t>
                      </a:r>
                      <a:r>
                        <a:rPr lang="es-ES" sz="1400" dirty="0">
                          <a:solidFill>
                            <a:srgbClr val="0000FF"/>
                          </a:solidFill>
                          <a:effectLst/>
                        </a:rPr>
                        <a:t>  deudora por subvenciones concedidas (4708)</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a:solidFill>
                            <a:srgbClr val="0000FF"/>
                          </a:solidFill>
                          <a:effectLst/>
                        </a:rPr>
                        <a:t>100.000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32606073"/>
                  </a:ext>
                </a:extLst>
              </a:tr>
            </a:tbl>
          </a:graphicData>
        </a:graphic>
      </p:graphicFrame>
      <p:sp>
        <p:nvSpPr>
          <p:cNvPr id="7" name="Rectángulo 6"/>
          <p:cNvSpPr/>
          <p:nvPr/>
        </p:nvSpPr>
        <p:spPr>
          <a:xfrm>
            <a:off x="674464" y="3050295"/>
            <a:ext cx="3005951" cy="369332"/>
          </a:xfrm>
          <a:prstGeom prst="rect">
            <a:avLst/>
          </a:prstGeom>
        </p:spPr>
        <p:txBody>
          <a:bodyPr wrap="none">
            <a:spAutoFit/>
          </a:bodyPr>
          <a:lstStyle/>
          <a:p>
            <a:pPr marL="457200" indent="-457200">
              <a:spcAft>
                <a:spcPts val="0"/>
              </a:spcAft>
              <a:tabLst>
                <a:tab pos="2700020" algn="ctr"/>
                <a:tab pos="5400040" algn="r"/>
                <a:tab pos="449580" algn="l"/>
              </a:tabLst>
            </a:pPr>
            <a:r>
              <a:rPr lang="es-ES" sz="1800" dirty="0">
                <a:solidFill>
                  <a:srgbClr val="FFFF00"/>
                </a:solidFill>
                <a:latin typeface="Arial" panose="020B0604020202020204" pitchFamily="34" charset="0"/>
                <a:ea typeface="Times New Roman" panose="02020603050405020304" pitchFamily="18" charset="0"/>
              </a:rPr>
              <a:t>3) Compra de la máquina:</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graphicFrame>
        <p:nvGraphicFramePr>
          <p:cNvPr id="10" name="Tabla 9"/>
          <p:cNvGraphicFramePr>
            <a:graphicFrameLocks noGrp="1"/>
          </p:cNvGraphicFramePr>
          <p:nvPr>
            <p:extLst>
              <p:ext uri="{D42A27DB-BD31-4B8C-83A1-F6EECF244321}">
                <p14:modId xmlns="" xmlns:p14="http://schemas.microsoft.com/office/powerpoint/2010/main" val="3951366386"/>
              </p:ext>
            </p:extLst>
          </p:nvPr>
        </p:nvGraphicFramePr>
        <p:xfrm>
          <a:off x="304799" y="3507829"/>
          <a:ext cx="9220201" cy="759371"/>
        </p:xfrm>
        <a:graphic>
          <a:graphicData uri="http://schemas.openxmlformats.org/drawingml/2006/table">
            <a:tbl>
              <a:tblPr>
                <a:tableStyleId>{5C22544A-7EE6-4342-B048-85BDC9FD1C3A}</a:tableStyleId>
              </a:tblPr>
              <a:tblGrid>
                <a:gridCol w="1392137">
                  <a:extLst>
                    <a:ext uri="{9D8B030D-6E8A-4147-A177-3AD203B41FA5}">
                      <a16:colId xmlns="" xmlns:a16="http://schemas.microsoft.com/office/drawing/2014/main" val="236742734"/>
                    </a:ext>
                  </a:extLst>
                </a:gridCol>
                <a:gridCol w="2186667">
                  <a:extLst>
                    <a:ext uri="{9D8B030D-6E8A-4147-A177-3AD203B41FA5}">
                      <a16:colId xmlns="" xmlns:a16="http://schemas.microsoft.com/office/drawing/2014/main" val="2340749638"/>
                    </a:ext>
                  </a:extLst>
                </a:gridCol>
                <a:gridCol w="928850">
                  <a:extLst>
                    <a:ext uri="{9D8B030D-6E8A-4147-A177-3AD203B41FA5}">
                      <a16:colId xmlns="" xmlns:a16="http://schemas.microsoft.com/office/drawing/2014/main" val="2718735657"/>
                    </a:ext>
                  </a:extLst>
                </a:gridCol>
                <a:gridCol w="3488879">
                  <a:extLst>
                    <a:ext uri="{9D8B030D-6E8A-4147-A177-3AD203B41FA5}">
                      <a16:colId xmlns="" xmlns:a16="http://schemas.microsoft.com/office/drawing/2014/main" val="2508976017"/>
                    </a:ext>
                  </a:extLst>
                </a:gridCol>
                <a:gridCol w="1223668">
                  <a:extLst>
                    <a:ext uri="{9D8B030D-6E8A-4147-A177-3AD203B41FA5}">
                      <a16:colId xmlns="" xmlns:a16="http://schemas.microsoft.com/office/drawing/2014/main" val="1804546817"/>
                    </a:ext>
                  </a:extLst>
                </a:gridCol>
              </a:tblGrid>
              <a:tr h="302171">
                <a:tc>
                  <a:txBody>
                    <a:bodyPr/>
                    <a:lstStyle/>
                    <a:p>
                      <a:pPr algn="just">
                        <a:lnSpc>
                          <a:spcPts val="1800"/>
                        </a:lnSpc>
                        <a:spcAft>
                          <a:spcPts val="0"/>
                        </a:spcAft>
                      </a:pPr>
                      <a:r>
                        <a:rPr lang="es-ES" sz="1600" dirty="0">
                          <a:solidFill>
                            <a:srgbClr val="0000FF"/>
                          </a:solidFill>
                          <a:effectLst/>
                        </a:rPr>
                        <a:t> </a:t>
                      </a:r>
                      <a:endParaRPr lang="es-ES" sz="16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6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600" b="1" dirty="0" smtClean="0">
                          <a:solidFill>
                            <a:srgbClr val="0000FF"/>
                          </a:solidFill>
                          <a:effectLst/>
                        </a:rPr>
                        <a:t>3-1-N</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6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600" dirty="0">
                          <a:solidFill>
                            <a:srgbClr val="0000FF"/>
                          </a:solidFill>
                          <a:effectLst/>
                        </a:rPr>
                        <a:t> </a:t>
                      </a:r>
                      <a:endParaRPr lang="es-ES" sz="16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005894047"/>
                  </a:ext>
                </a:extLst>
              </a:tr>
              <a:tr h="0">
                <a:tc>
                  <a:txBody>
                    <a:bodyPr/>
                    <a:lstStyle/>
                    <a:p>
                      <a:pPr algn="ctr">
                        <a:lnSpc>
                          <a:spcPts val="1800"/>
                        </a:lnSpc>
                        <a:spcAft>
                          <a:spcPts val="0"/>
                        </a:spcAft>
                      </a:pPr>
                      <a:r>
                        <a:rPr lang="es-ES" sz="1600">
                          <a:solidFill>
                            <a:srgbClr val="0000FF"/>
                          </a:solidFill>
                          <a:effectLst/>
                        </a:rPr>
                        <a:t>1.000.000</a:t>
                      </a:r>
                      <a:endParaRPr lang="es-ES" sz="160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600" b="1" dirty="0">
                          <a:solidFill>
                            <a:srgbClr val="0000FF"/>
                          </a:solidFill>
                          <a:effectLst/>
                        </a:rPr>
                        <a:t>Maquinaria(213)</a:t>
                      </a:r>
                      <a:endParaRPr lang="es-ES" sz="16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600" dirty="0">
                          <a:solidFill>
                            <a:srgbClr val="0000FF"/>
                          </a:solidFill>
                          <a:effectLst/>
                        </a:rPr>
                        <a:t>     a/ </a:t>
                      </a:r>
                      <a:endParaRPr lang="es-ES" sz="16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600" dirty="0">
                          <a:solidFill>
                            <a:srgbClr val="0000FF"/>
                          </a:solidFill>
                          <a:effectLst/>
                        </a:rPr>
                        <a:t> </a:t>
                      </a:r>
                    </a:p>
                    <a:p>
                      <a:pPr>
                        <a:lnSpc>
                          <a:spcPts val="1800"/>
                        </a:lnSpc>
                        <a:spcAft>
                          <a:spcPts val="0"/>
                        </a:spcAft>
                      </a:pPr>
                      <a:r>
                        <a:rPr lang="es-ES" sz="1600" dirty="0">
                          <a:solidFill>
                            <a:srgbClr val="0000FF"/>
                          </a:solidFill>
                          <a:effectLst/>
                        </a:rPr>
                        <a:t>Bancos (572)</a:t>
                      </a:r>
                      <a:endParaRPr lang="es-ES" sz="16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600" dirty="0">
                          <a:solidFill>
                            <a:srgbClr val="0000FF"/>
                          </a:solidFill>
                          <a:effectLst/>
                        </a:rPr>
                        <a:t> </a:t>
                      </a:r>
                    </a:p>
                    <a:p>
                      <a:pPr algn="ctr">
                        <a:lnSpc>
                          <a:spcPts val="1800"/>
                        </a:lnSpc>
                        <a:spcAft>
                          <a:spcPts val="0"/>
                        </a:spcAft>
                      </a:pPr>
                      <a:r>
                        <a:rPr lang="es-ES" sz="1600" dirty="0">
                          <a:solidFill>
                            <a:srgbClr val="0000FF"/>
                          </a:solidFill>
                          <a:effectLst/>
                        </a:rPr>
                        <a:t>1.000.000</a:t>
                      </a:r>
                      <a:endParaRPr lang="es-ES" sz="16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423387452"/>
                  </a:ext>
                </a:extLst>
              </a:tr>
            </a:tbl>
          </a:graphicData>
        </a:graphic>
      </p:graphicFrame>
      <p:sp>
        <p:nvSpPr>
          <p:cNvPr id="12" name="Rectángulo 11"/>
          <p:cNvSpPr/>
          <p:nvPr/>
        </p:nvSpPr>
        <p:spPr>
          <a:xfrm>
            <a:off x="762263" y="4649124"/>
            <a:ext cx="4266937" cy="369332"/>
          </a:xfrm>
          <a:prstGeom prst="rect">
            <a:avLst/>
          </a:prstGeom>
        </p:spPr>
        <p:txBody>
          <a:bodyPr wrap="none">
            <a:spAutoFit/>
          </a:bodyPr>
          <a:lstStyle/>
          <a:p>
            <a:pPr marL="457200" indent="-457200">
              <a:spcAft>
                <a:spcPts val="0"/>
              </a:spcAft>
              <a:tabLst>
                <a:tab pos="2700020" algn="ctr"/>
                <a:tab pos="5400040" algn="r"/>
                <a:tab pos="449580" algn="l"/>
              </a:tabLst>
            </a:pPr>
            <a:r>
              <a:rPr lang="es-ES" sz="1800" dirty="0">
                <a:solidFill>
                  <a:srgbClr val="FFFF00"/>
                </a:solidFill>
                <a:latin typeface="Arial" panose="020B0604020202020204" pitchFamily="34" charset="0"/>
                <a:ea typeface="Times New Roman" panose="02020603050405020304" pitchFamily="18" charset="0"/>
              </a:rPr>
              <a:t>4) </a:t>
            </a:r>
            <a:r>
              <a:rPr lang="es-ES" sz="1800" u="sng" dirty="0">
                <a:solidFill>
                  <a:srgbClr val="FFFF00"/>
                </a:solidFill>
                <a:latin typeface="Arial" panose="020B0604020202020204" pitchFamily="34" charset="0"/>
                <a:ea typeface="Times New Roman" panose="02020603050405020304" pitchFamily="18" charset="0"/>
              </a:rPr>
              <a:t>Amortización</a:t>
            </a:r>
            <a:r>
              <a:rPr lang="es-ES" sz="1800" dirty="0">
                <a:solidFill>
                  <a:srgbClr val="FFFF00"/>
                </a:solidFill>
                <a:latin typeface="Arial" panose="020B0604020202020204" pitchFamily="34" charset="0"/>
                <a:ea typeface="Times New Roman" panose="02020603050405020304" pitchFamily="18" charset="0"/>
              </a:rPr>
              <a:t> de la máquina (20%):</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graphicFrame>
        <p:nvGraphicFramePr>
          <p:cNvPr id="13" name="Tabla 12"/>
          <p:cNvGraphicFramePr>
            <a:graphicFrameLocks noGrp="1"/>
          </p:cNvGraphicFramePr>
          <p:nvPr>
            <p:extLst>
              <p:ext uri="{D42A27DB-BD31-4B8C-83A1-F6EECF244321}">
                <p14:modId xmlns="" xmlns:p14="http://schemas.microsoft.com/office/powerpoint/2010/main" val="775805174"/>
              </p:ext>
            </p:extLst>
          </p:nvPr>
        </p:nvGraphicFramePr>
        <p:xfrm>
          <a:off x="188422" y="5188982"/>
          <a:ext cx="9525001" cy="1022242"/>
        </p:xfrm>
        <a:graphic>
          <a:graphicData uri="http://schemas.openxmlformats.org/drawingml/2006/table">
            <a:tbl>
              <a:tblPr>
                <a:tableStyleId>{5C22544A-7EE6-4342-B048-85BDC9FD1C3A}</a:tableStyleId>
              </a:tblPr>
              <a:tblGrid>
                <a:gridCol w="1084148">
                  <a:extLst>
                    <a:ext uri="{9D8B030D-6E8A-4147-A177-3AD203B41FA5}">
                      <a16:colId xmlns="" xmlns:a16="http://schemas.microsoft.com/office/drawing/2014/main" val="888720482"/>
                    </a:ext>
                  </a:extLst>
                </a:gridCol>
                <a:gridCol w="3106854">
                  <a:extLst>
                    <a:ext uri="{9D8B030D-6E8A-4147-A177-3AD203B41FA5}">
                      <a16:colId xmlns="" xmlns:a16="http://schemas.microsoft.com/office/drawing/2014/main" val="3892166007"/>
                    </a:ext>
                  </a:extLst>
                </a:gridCol>
                <a:gridCol w="914400">
                  <a:extLst>
                    <a:ext uri="{9D8B030D-6E8A-4147-A177-3AD203B41FA5}">
                      <a16:colId xmlns="" xmlns:a16="http://schemas.microsoft.com/office/drawing/2014/main" val="101124689"/>
                    </a:ext>
                  </a:extLst>
                </a:gridCol>
                <a:gridCol w="3567770">
                  <a:extLst>
                    <a:ext uri="{9D8B030D-6E8A-4147-A177-3AD203B41FA5}">
                      <a16:colId xmlns="" xmlns:a16="http://schemas.microsoft.com/office/drawing/2014/main" val="523004765"/>
                    </a:ext>
                  </a:extLst>
                </a:gridCol>
                <a:gridCol w="851829">
                  <a:extLst>
                    <a:ext uri="{9D8B030D-6E8A-4147-A177-3AD203B41FA5}">
                      <a16:colId xmlns="" xmlns:a16="http://schemas.microsoft.com/office/drawing/2014/main" val="3741016737"/>
                    </a:ext>
                  </a:extLst>
                </a:gridCol>
              </a:tblGrid>
              <a:tr h="336442">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FF"/>
                          </a:solidFill>
                          <a:effectLst/>
                        </a:rPr>
                        <a:t>31-12-N</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144502131"/>
                  </a:ext>
                </a:extLst>
              </a:tr>
              <a:tr h="534963">
                <a:tc>
                  <a:txBody>
                    <a:bodyPr/>
                    <a:lstStyle/>
                    <a:p>
                      <a:pPr algn="ctr">
                        <a:lnSpc>
                          <a:spcPts val="1800"/>
                        </a:lnSpc>
                        <a:spcAft>
                          <a:spcPts val="0"/>
                        </a:spcAft>
                      </a:pPr>
                      <a:r>
                        <a:rPr lang="es-ES" sz="1400" b="1" dirty="0">
                          <a:solidFill>
                            <a:srgbClr val="FF0000"/>
                          </a:solidFill>
                          <a:effectLst/>
                        </a:rPr>
                        <a:t>200.000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Amortización </a:t>
                      </a:r>
                      <a:r>
                        <a:rPr lang="es-ES" sz="1400" b="1" dirty="0" smtClean="0">
                          <a:solidFill>
                            <a:srgbClr val="FF0000"/>
                          </a:solidFill>
                          <a:effectLst/>
                        </a:rPr>
                        <a:t>del  </a:t>
                      </a:r>
                      <a:r>
                        <a:rPr lang="es-ES" sz="1400" b="1" dirty="0">
                          <a:solidFill>
                            <a:srgbClr val="FF0000"/>
                          </a:solidFill>
                          <a:effectLst/>
                        </a:rPr>
                        <a:t>I. Material (681)</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dirty="0">
                          <a:solidFill>
                            <a:srgbClr val="0000FF"/>
                          </a:solidFill>
                          <a:effectLst/>
                        </a:rPr>
                        <a:t>     a/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dirty="0">
                          <a:solidFill>
                            <a:srgbClr val="0000FF"/>
                          </a:solidFill>
                          <a:effectLst/>
                        </a:rPr>
                        <a:t> </a:t>
                      </a:r>
                    </a:p>
                    <a:p>
                      <a:pPr>
                        <a:lnSpc>
                          <a:spcPts val="1800"/>
                        </a:lnSpc>
                        <a:spcAft>
                          <a:spcPts val="0"/>
                        </a:spcAft>
                      </a:pPr>
                      <a:r>
                        <a:rPr lang="es-ES" sz="1400" dirty="0">
                          <a:solidFill>
                            <a:srgbClr val="0000FF"/>
                          </a:solidFill>
                          <a:effectLst/>
                        </a:rPr>
                        <a:t>Amortización Acumulada del</a:t>
                      </a:r>
                    </a:p>
                    <a:p>
                      <a:pPr>
                        <a:lnSpc>
                          <a:spcPts val="1800"/>
                        </a:lnSpc>
                        <a:spcAft>
                          <a:spcPts val="0"/>
                        </a:spcAft>
                      </a:pPr>
                      <a:r>
                        <a:rPr lang="es-ES" sz="1400" dirty="0">
                          <a:solidFill>
                            <a:srgbClr val="0000FF"/>
                          </a:solidFill>
                          <a:effectLst/>
                        </a:rPr>
                        <a:t> I. Material (281)</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dirty="0">
                          <a:solidFill>
                            <a:srgbClr val="0000FF"/>
                          </a:solidFill>
                          <a:effectLst/>
                        </a:rPr>
                        <a:t> </a:t>
                      </a:r>
                    </a:p>
                    <a:p>
                      <a:pPr algn="ctr">
                        <a:lnSpc>
                          <a:spcPts val="1800"/>
                        </a:lnSpc>
                        <a:spcAft>
                          <a:spcPts val="0"/>
                        </a:spcAft>
                      </a:pPr>
                      <a:r>
                        <a:rPr lang="es-ES" sz="1400" dirty="0">
                          <a:solidFill>
                            <a:srgbClr val="0000FF"/>
                          </a:solidFill>
                          <a:effectLst/>
                        </a:rPr>
                        <a:t>200.000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250856803"/>
                  </a:ext>
                </a:extLst>
              </a:tr>
            </a:tbl>
          </a:graphicData>
        </a:graphic>
      </p:graphicFrame>
      <p:graphicFrame>
        <p:nvGraphicFramePr>
          <p:cNvPr id="15" name="Tabla 14"/>
          <p:cNvGraphicFramePr>
            <a:graphicFrameLocks noGrp="1"/>
          </p:cNvGraphicFramePr>
          <p:nvPr>
            <p:extLst>
              <p:ext uri="{D42A27DB-BD31-4B8C-83A1-F6EECF244321}">
                <p14:modId xmlns="" xmlns:p14="http://schemas.microsoft.com/office/powerpoint/2010/main" val="2213571427"/>
              </p:ext>
            </p:extLst>
          </p:nvPr>
        </p:nvGraphicFramePr>
        <p:xfrm>
          <a:off x="5791200" y="476310"/>
          <a:ext cx="1143000" cy="365760"/>
        </p:xfrm>
        <a:graphic>
          <a:graphicData uri="http://schemas.openxmlformats.org/drawingml/2006/table">
            <a:tbl>
              <a:tblPr firstRow="1" bandRow="1">
                <a:tableStyleId>{5C22544A-7EE6-4342-B048-85BDC9FD1C3A}</a:tableStyleId>
              </a:tblPr>
              <a:tblGrid>
                <a:gridCol w="1143000">
                  <a:extLst>
                    <a:ext uri="{9D8B030D-6E8A-4147-A177-3AD203B41FA5}">
                      <a16:colId xmlns="" xmlns:a16="http://schemas.microsoft.com/office/drawing/2014/main" val="2389428008"/>
                    </a:ext>
                  </a:extLst>
                </a:gridCol>
              </a:tblGrid>
              <a:tr h="253644">
                <a:tc>
                  <a:txBody>
                    <a:bodyPr/>
                    <a:lstStyle/>
                    <a:p>
                      <a:pPr algn="ctr"/>
                      <a:r>
                        <a:rPr lang="es-ES" dirty="0" smtClean="0"/>
                        <a:t>AÑO N:</a:t>
                      </a:r>
                      <a:endParaRPr lang="es-ES" dirty="0"/>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024055236"/>
                  </a:ext>
                </a:extLst>
              </a:tr>
            </a:tbl>
          </a:graphicData>
        </a:graphic>
      </p:graphicFrame>
    </p:spTree>
    <p:extLst>
      <p:ext uri="{BB962C8B-B14F-4D97-AF65-F5344CB8AC3E}">
        <p14:creationId xmlns="" xmlns:p14="http://schemas.microsoft.com/office/powerpoint/2010/main" val="2520736928"/>
      </p:ext>
    </p:extLst>
  </p:cSld>
  <p:clrMapOvr>
    <a:masterClrMapping/>
  </p:clrMapOvr>
  <p:transition advClick="0" advTm="0"/>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510</a:t>
            </a:fld>
            <a:endParaRPr lang="es-ES" dirty="0"/>
          </a:p>
        </p:txBody>
      </p:sp>
      <p:sp>
        <p:nvSpPr>
          <p:cNvPr id="14341" name="Text Box 4"/>
          <p:cNvSpPr txBox="1">
            <a:spLocks noChangeArrowheads="1"/>
          </p:cNvSpPr>
          <p:nvPr/>
        </p:nvSpPr>
        <p:spPr bwMode="auto">
          <a:xfrm>
            <a:off x="0" y="457200"/>
            <a:ext cx="9906000" cy="369332"/>
          </a:xfrm>
          <a:prstGeom prst="rect">
            <a:avLst/>
          </a:prstGeom>
          <a:solidFill>
            <a:srgbClr val="CCFFFF"/>
          </a:solidFill>
          <a:ln w="9525">
            <a:noFill/>
            <a:miter lim="800000"/>
            <a:headEnd/>
            <a:tailEnd/>
          </a:ln>
        </p:spPr>
        <p:txBody>
          <a:bodyPr>
            <a:spAutoFit/>
          </a:bodyPr>
          <a:lstStyle/>
          <a:p>
            <a:pPr algn="ctr"/>
            <a:r>
              <a:rPr lang="es-ES_tradnl" sz="1800" dirty="0" smtClean="0">
                <a:solidFill>
                  <a:srgbClr val="000066"/>
                </a:solidFill>
                <a:latin typeface="+mn-lt"/>
              </a:rPr>
              <a:t>GASTOS FISCALMENTE DEDUCIBLES. ESTIMACIÓN DIRECTA </a:t>
            </a:r>
            <a:r>
              <a:rPr lang="es-ES_tradnl" sz="1800" u="sng" dirty="0" smtClean="0">
                <a:solidFill>
                  <a:srgbClr val="FF0000"/>
                </a:solidFill>
                <a:latin typeface="+mn-lt"/>
              </a:rPr>
              <a:t>SIMPLIFICADA</a:t>
            </a:r>
            <a:endParaRPr lang="es-ES_tradnl" sz="1800" u="sng" dirty="0">
              <a:solidFill>
                <a:srgbClr val="FF0000"/>
              </a:solidFill>
              <a:latin typeface="+mn-lt"/>
            </a:endParaRPr>
          </a:p>
        </p:txBody>
      </p:sp>
      <p:graphicFrame>
        <p:nvGraphicFramePr>
          <p:cNvPr id="8" name="7 Tabla"/>
          <p:cNvGraphicFramePr>
            <a:graphicFrameLocks noGrp="1"/>
          </p:cNvGraphicFramePr>
          <p:nvPr>
            <p:extLst>
              <p:ext uri="{D42A27DB-BD31-4B8C-83A1-F6EECF244321}">
                <p14:modId xmlns="" xmlns:p14="http://schemas.microsoft.com/office/powerpoint/2010/main" val="2298669340"/>
              </p:ext>
            </p:extLst>
          </p:nvPr>
        </p:nvGraphicFramePr>
        <p:xfrm>
          <a:off x="152401" y="914400"/>
          <a:ext cx="9601201" cy="5638800"/>
        </p:xfrm>
        <a:graphic>
          <a:graphicData uri="http://schemas.openxmlformats.org/drawingml/2006/table">
            <a:tbl>
              <a:tblPr firstRow="1" bandRow="1">
                <a:tableStyleId>{5C22544A-7EE6-4342-B048-85BDC9FD1C3A}</a:tableStyleId>
              </a:tblPr>
              <a:tblGrid>
                <a:gridCol w="2819399">
                  <a:extLst>
                    <a:ext uri="{9D8B030D-6E8A-4147-A177-3AD203B41FA5}">
                      <a16:colId xmlns="" xmlns:a16="http://schemas.microsoft.com/office/drawing/2014/main" val="20000"/>
                    </a:ext>
                  </a:extLst>
                </a:gridCol>
                <a:gridCol w="6781802">
                  <a:extLst>
                    <a:ext uri="{9D8B030D-6E8A-4147-A177-3AD203B41FA5}">
                      <a16:colId xmlns="" xmlns:a16="http://schemas.microsoft.com/office/drawing/2014/main" val="20001"/>
                    </a:ext>
                  </a:extLst>
                </a:gridCol>
              </a:tblGrid>
              <a:tr h="426720">
                <a:tc>
                  <a:txBody>
                    <a:bodyPr/>
                    <a:lstStyle/>
                    <a:p>
                      <a:r>
                        <a:rPr lang="es-ES_tradnl" sz="2400" dirty="0" smtClean="0"/>
                        <a:t>CONCEPTOS</a:t>
                      </a:r>
                      <a:endParaRPr lang="es-ES_tradnl" sz="2400" dirty="0"/>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400" dirty="0" smtClean="0"/>
                        <a:t>MODIFICACIONES </a:t>
                      </a:r>
                      <a:r>
                        <a:rPr lang="es-ES_tradnl" sz="1600" dirty="0" smtClean="0">
                          <a:solidFill>
                            <a:srgbClr val="FFFF00"/>
                          </a:solidFill>
                          <a:effectLst>
                            <a:outerShdw blurRad="38100" dist="38100" dir="2700000" algn="tl">
                              <a:srgbClr val="000000">
                                <a:alpha val="43137"/>
                              </a:srgbClr>
                            </a:outerShdw>
                          </a:effectLst>
                        </a:rPr>
                        <a:t>Desde 1/1/2015 (aplicable desde 2013) </a:t>
                      </a: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02920">
                <a:tc rowSpan="3">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kern="1200" baseline="0" dirty="0" smtClean="0">
                          <a:solidFill>
                            <a:schemeClr val="tx1"/>
                          </a:solidFill>
                          <a:latin typeface="+mn-lt"/>
                          <a:ea typeface="+mn-ea"/>
                          <a:cs typeface="+mn-cs"/>
                        </a:rPr>
                        <a:t>Mutualidades alternativas a la SS.  </a:t>
                      </a:r>
                      <a:r>
                        <a:rPr lang="es-ES_tradnl" sz="2000" b="1" u="sng" kern="1200" baseline="0" dirty="0" smtClean="0">
                          <a:solidFill>
                            <a:schemeClr val="tx1"/>
                          </a:solidFill>
                          <a:effectLst>
                            <a:outerShdw blurRad="38100" dist="38100" dir="2700000" algn="tl">
                              <a:srgbClr val="000000">
                                <a:alpha val="43137"/>
                              </a:srgbClr>
                            </a:outerShdw>
                          </a:effectLst>
                          <a:latin typeface="+mn-lt"/>
                          <a:ea typeface="+mn-ea"/>
                          <a:cs typeface="+mn-cs"/>
                        </a:rPr>
                        <a:t>LÍMITE</a:t>
                      </a:r>
                    </a:p>
                    <a:p>
                      <a:pPr marL="457200" marR="0" indent="-4572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2000" b="1" kern="1200" baseline="0" dirty="0" smtClean="0">
                        <a:solidFill>
                          <a:schemeClr val="tx1"/>
                        </a:solidFill>
                        <a:latin typeface="+mn-lt"/>
                        <a:ea typeface="+mn-ea"/>
                        <a:cs typeface="+mn-cs"/>
                      </a:endParaRP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kern="1200" baseline="0" dirty="0" smtClean="0">
                          <a:solidFill>
                            <a:srgbClr val="FFFF00"/>
                          </a:solidFill>
                          <a:effectLst/>
                          <a:latin typeface="+mn-lt"/>
                          <a:ea typeface="+mn-ea"/>
                          <a:cs typeface="+mn-cs"/>
                        </a:rPr>
                        <a:t>Art. </a:t>
                      </a:r>
                      <a:r>
                        <a:rPr lang="es-ES_tradnl" sz="2000" b="1" kern="1200" baseline="0" dirty="0" smtClean="0">
                          <a:solidFill>
                            <a:srgbClr val="FFFF00"/>
                          </a:solidFill>
                          <a:latin typeface="+mn-lt"/>
                          <a:ea typeface="+mn-ea"/>
                          <a:cs typeface="+mn-cs"/>
                        </a:rPr>
                        <a:t>30.2.1ª LIRPF</a:t>
                      </a:r>
                      <a:endParaRPr lang="es-ES_tradnl" sz="1500" b="1" kern="1200" baseline="0" dirty="0" smtClean="0">
                        <a:solidFill>
                          <a:schemeClr val="tx1"/>
                        </a:solidFill>
                        <a:latin typeface="+mn-lt"/>
                        <a:ea typeface="+mn-ea"/>
                        <a:cs typeface="+mn-cs"/>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1600" kern="1200" baseline="0" dirty="0" smtClean="0">
                          <a:solidFill>
                            <a:schemeClr val="tx1"/>
                          </a:solidFill>
                          <a:latin typeface="+mn-lt"/>
                          <a:ea typeface="+mn-ea"/>
                          <a:cs typeface="+mn-cs"/>
                        </a:rPr>
                        <a:t>Recoger la previsión contenida en la DA 46ª de la Ley 27/2011, sobre  actualización, adecuación y modernización del sistema de la SS</a:t>
                      </a:r>
                      <a:endParaRPr lang="es-ES_tradnl" sz="1600" b="1" kern="1200" baseline="0" dirty="0" smtClean="0">
                        <a:solidFill>
                          <a:schemeClr val="tx1"/>
                        </a:solidFill>
                        <a:latin typeface="+mn-lt"/>
                        <a:ea typeface="+mn-ea"/>
                        <a:cs typeface="+mn-cs"/>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6">
                        <a:lumMod val="75000"/>
                      </a:schemeClr>
                    </a:solidFill>
                  </a:tcPr>
                </a:tc>
                <a:extLst>
                  <a:ext uri="{0D108BD9-81ED-4DB2-BD59-A6C34878D82A}">
                    <a16:rowId xmlns="" xmlns:a16="http://schemas.microsoft.com/office/drawing/2014/main" val="10001"/>
                  </a:ext>
                </a:extLst>
              </a:tr>
              <a:tr h="1478280">
                <a:tc vMerge="1">
                  <a:txBody>
                    <a:bodyPr/>
                    <a:lstStyle/>
                    <a:p>
                      <a:endParaRPr lang="es-ES_tradnl"/>
                    </a:p>
                  </a:txBody>
                  <a:tcPr/>
                </a:tc>
                <a:tc>
                  <a:txBody>
                    <a:bodyPr/>
                    <a:lstStyle/>
                    <a:p>
                      <a:pPr marL="342900" indent="-342900">
                        <a:buFont typeface="Wingdings" pitchFamily="2" charset="2"/>
                        <a:buChar char="v"/>
                      </a:pPr>
                      <a:r>
                        <a:rPr lang="es-ES_tradnl" sz="1600" b="1" kern="1200" baseline="0" dirty="0" smtClean="0">
                          <a:solidFill>
                            <a:srgbClr val="000066"/>
                          </a:solidFill>
                          <a:latin typeface="+mn-lt"/>
                          <a:ea typeface="+mn-ea"/>
                          <a:cs typeface="+mn-cs"/>
                        </a:rPr>
                        <a:t>“el límite máximo que se cifra en el 50 % de la cuota máxima por contingencias comunes establecida en cada ejercicio económico”</a:t>
                      </a:r>
                      <a:r>
                        <a:rPr lang="es-ES_tradnl" sz="2000" b="1" kern="1200" baseline="0" dirty="0" smtClean="0">
                          <a:solidFill>
                            <a:srgbClr val="FF0000"/>
                          </a:solidFill>
                          <a:latin typeface="+mn-lt"/>
                          <a:ea typeface="+mn-ea"/>
                          <a:cs typeface="+mn-cs"/>
                        </a:rPr>
                        <a:t>* </a:t>
                      </a:r>
                      <a:r>
                        <a:rPr lang="es-ES_tradnl" sz="1600" b="1" kern="1200" baseline="0" dirty="0" smtClean="0">
                          <a:solidFill>
                            <a:srgbClr val="000066"/>
                          </a:solidFill>
                          <a:latin typeface="+mn-lt"/>
                          <a:ea typeface="+mn-ea"/>
                          <a:cs typeface="+mn-cs"/>
                        </a:rPr>
                        <a:t>       </a:t>
                      </a:r>
                      <a:r>
                        <a:rPr lang="es-ES_tradnl" sz="1800" kern="1200" baseline="0" dirty="0" smtClean="0">
                          <a:solidFill>
                            <a:srgbClr val="FF0000"/>
                          </a:solidFill>
                          <a:latin typeface="+mn-lt"/>
                          <a:ea typeface="+mn-ea"/>
                          <a:cs typeface="+mn-cs"/>
                        </a:rPr>
                        <a:t>(</a:t>
                      </a:r>
                      <a:r>
                        <a:rPr lang="es-ES_tradnl" sz="1800" b="1" kern="1200" baseline="0" dirty="0" smtClean="0">
                          <a:solidFill>
                            <a:srgbClr val="FF0000"/>
                          </a:solidFill>
                          <a:latin typeface="+mn-lt"/>
                          <a:ea typeface="+mn-ea"/>
                          <a:cs typeface="+mn-cs"/>
                        </a:rPr>
                        <a:t>aplicable a partir de 2013</a:t>
                      </a:r>
                      <a:r>
                        <a:rPr lang="es-ES_tradnl" sz="1800" kern="1200" baseline="0" dirty="0" smtClean="0">
                          <a:solidFill>
                            <a:srgbClr val="FF0000"/>
                          </a:solidFill>
                          <a:latin typeface="+mn-lt"/>
                          <a:ea typeface="+mn-ea"/>
                          <a:cs typeface="+mn-cs"/>
                        </a:rPr>
                        <a:t>)</a:t>
                      </a:r>
                    </a:p>
                    <a:p>
                      <a:pPr marL="342900" indent="-342900">
                        <a:buFont typeface="Wingdings" pitchFamily="2" charset="2"/>
                        <a:buChar char="Ø"/>
                      </a:pPr>
                      <a:r>
                        <a:rPr lang="es-ES_tradnl" sz="1600" b="1" kern="1200" baseline="0" dirty="0" smtClean="0">
                          <a:solidFill>
                            <a:srgbClr val="000066"/>
                          </a:solidFill>
                          <a:latin typeface="+mn-lt"/>
                          <a:ea typeface="+mn-ea"/>
                          <a:cs typeface="+mn-cs"/>
                        </a:rPr>
                        <a:t>Límite años</a:t>
                      </a:r>
                      <a:r>
                        <a:rPr lang="es-ES_tradnl" sz="1600" kern="1200" baseline="0" dirty="0" smtClean="0">
                          <a:solidFill>
                            <a:srgbClr val="000066"/>
                          </a:solidFill>
                          <a:latin typeface="+mn-lt"/>
                          <a:ea typeface="+mn-ea"/>
                          <a:cs typeface="+mn-cs"/>
                        </a:rPr>
                        <a:t> </a:t>
                      </a:r>
                      <a:r>
                        <a:rPr lang="es-ES_tradnl" sz="1600" b="1" u="sng" kern="1200" baseline="0" dirty="0" smtClean="0">
                          <a:solidFill>
                            <a:srgbClr val="000066"/>
                          </a:solidFill>
                          <a:latin typeface="+mn-lt"/>
                          <a:ea typeface="+mn-ea"/>
                          <a:cs typeface="+mn-cs"/>
                        </a:rPr>
                        <a:t>anteriores a 2013</a:t>
                      </a:r>
                      <a:r>
                        <a:rPr lang="es-ES_tradnl" sz="1600" u="sng" kern="1200" baseline="0" dirty="0" smtClean="0">
                          <a:solidFill>
                            <a:srgbClr val="000066"/>
                          </a:solidFill>
                          <a:latin typeface="+mn-lt"/>
                          <a:ea typeface="+mn-ea"/>
                          <a:cs typeface="+mn-cs"/>
                        </a:rPr>
                        <a:t>:</a:t>
                      </a:r>
                      <a:r>
                        <a:rPr lang="es-ES_tradnl" sz="1600" kern="1200" baseline="0" dirty="0" smtClean="0">
                          <a:solidFill>
                            <a:srgbClr val="000066"/>
                          </a:solidFill>
                          <a:latin typeface="+mn-lt"/>
                          <a:ea typeface="+mn-ea"/>
                          <a:cs typeface="+mn-cs"/>
                        </a:rPr>
                        <a:t> </a:t>
                      </a:r>
                      <a:r>
                        <a:rPr lang="es-ES_tradnl" sz="1600" b="1" kern="1200" baseline="0" dirty="0" smtClean="0">
                          <a:solidFill>
                            <a:srgbClr val="000066"/>
                          </a:solidFill>
                          <a:latin typeface="+mn-lt"/>
                          <a:ea typeface="+mn-ea"/>
                          <a:cs typeface="+mn-cs"/>
                        </a:rPr>
                        <a:t>4.500 € anuales.</a:t>
                      </a:r>
                    </a:p>
                    <a:p>
                      <a:pPr marL="342900" indent="-342900">
                        <a:buFont typeface="Wingdings" pitchFamily="2" charset="2"/>
                        <a:buChar char="Ø"/>
                      </a:pPr>
                      <a:r>
                        <a:rPr lang="es-ES_tradnl" sz="1600" kern="1200" baseline="0" dirty="0" smtClean="0">
                          <a:solidFill>
                            <a:srgbClr val="000066"/>
                          </a:solidFill>
                          <a:latin typeface="+mn-lt"/>
                          <a:ea typeface="+mn-ea"/>
                          <a:cs typeface="+mn-cs"/>
                        </a:rPr>
                        <a:t> </a:t>
                      </a:r>
                      <a:r>
                        <a:rPr lang="es-ES_tradnl" sz="1600" b="1" kern="1200" baseline="0" dirty="0" smtClean="0">
                          <a:solidFill>
                            <a:srgbClr val="000066"/>
                          </a:solidFill>
                          <a:latin typeface="+mn-lt"/>
                          <a:ea typeface="+mn-ea"/>
                          <a:cs typeface="+mn-cs"/>
                        </a:rPr>
                        <a:t>Límite </a:t>
                      </a:r>
                      <a:r>
                        <a:rPr lang="es-ES_tradnl" sz="1600" b="1" kern="1200" baseline="0" dirty="0" smtClean="0">
                          <a:solidFill>
                            <a:srgbClr val="FF0000"/>
                          </a:solidFill>
                          <a:latin typeface="+mn-lt"/>
                          <a:ea typeface="+mn-ea"/>
                          <a:cs typeface="+mn-cs"/>
                        </a:rPr>
                        <a:t>desde 2013</a:t>
                      </a:r>
                      <a:r>
                        <a:rPr lang="es-ES_tradnl" sz="1600" kern="1200" baseline="0" dirty="0" smtClean="0">
                          <a:solidFill>
                            <a:srgbClr val="000066"/>
                          </a:solidFill>
                          <a:latin typeface="+mn-lt"/>
                          <a:ea typeface="+mn-ea"/>
                          <a:cs typeface="+mn-cs"/>
                        </a:rPr>
                        <a:t>: </a:t>
                      </a:r>
                      <a:r>
                        <a:rPr lang="es-ES_tradnl" sz="1600" b="1" kern="1200" baseline="0" dirty="0" smtClean="0">
                          <a:solidFill>
                            <a:srgbClr val="0000FF"/>
                          </a:solidFill>
                          <a:latin typeface="+mn-lt"/>
                          <a:ea typeface="+mn-ea"/>
                          <a:cs typeface="+mn-cs"/>
                        </a:rPr>
                        <a:t>6.125,15 €</a:t>
                      </a:r>
                      <a:r>
                        <a:rPr lang="es-ES_tradnl" sz="1600" b="1" kern="1200" baseline="0" dirty="0" smtClean="0">
                          <a:solidFill>
                            <a:srgbClr val="000066"/>
                          </a:solidFill>
                          <a:latin typeface="+mn-lt"/>
                          <a:ea typeface="+mn-ea"/>
                          <a:cs typeface="+mn-cs"/>
                        </a:rPr>
                        <a:t> anuales. (</a:t>
                      </a:r>
                      <a:r>
                        <a:rPr lang="es-ES_tradnl" sz="1600" b="1" kern="1200" baseline="0" dirty="0" smtClean="0">
                          <a:solidFill>
                            <a:srgbClr val="0000FF"/>
                          </a:solidFill>
                          <a:latin typeface="+mn-lt"/>
                          <a:ea typeface="+mn-ea"/>
                          <a:cs typeface="+mn-cs"/>
                        </a:rPr>
                        <a:t>el límite se eleva</a:t>
                      </a:r>
                      <a:r>
                        <a:rPr lang="es-ES_tradnl" sz="1600" b="1" kern="1200" baseline="0" dirty="0" smtClean="0">
                          <a:solidFill>
                            <a:srgbClr val="000066"/>
                          </a:solidFill>
                          <a:latin typeface="+mn-lt"/>
                          <a:ea typeface="+mn-ea"/>
                          <a:cs typeface="+mn-cs"/>
                        </a:rPr>
                        <a:t>)</a:t>
                      </a: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2"/>
                  </a:ext>
                </a:extLst>
              </a:tr>
              <a:tr h="533400">
                <a:tc vMerge="1">
                  <a:txBody>
                    <a:bodyPr/>
                    <a:lstStyle/>
                    <a:p>
                      <a:endParaRPr lang="es-ES_tradnl"/>
                    </a:p>
                  </a:txBody>
                  <a:tcPr/>
                </a:tc>
                <a:tc>
                  <a:txBody>
                    <a:bodyPr/>
                    <a:lstStyle/>
                    <a:p>
                      <a:pPr marL="342900" indent="-342900">
                        <a:buFont typeface="Wingdings" pitchFamily="2" charset="2"/>
                        <a:buChar char="Ø"/>
                      </a:pPr>
                      <a:r>
                        <a:rPr lang="es-ES_tradnl" sz="1800" b="1" kern="1200" baseline="0" dirty="0" smtClean="0">
                          <a:solidFill>
                            <a:srgbClr val="FF0000"/>
                          </a:solidFill>
                          <a:latin typeface="+mn-lt"/>
                          <a:ea typeface="+mn-ea"/>
                          <a:cs typeface="+mn-cs"/>
                        </a:rPr>
                        <a:t>Se añade  párrafo</a:t>
                      </a:r>
                      <a:r>
                        <a:rPr lang="es-ES_tradnl" sz="1400" b="1" kern="1200" baseline="0" dirty="0" smtClean="0">
                          <a:solidFill>
                            <a:srgbClr val="FF0000"/>
                          </a:solidFill>
                          <a:latin typeface="+mn-lt"/>
                          <a:ea typeface="+mn-ea"/>
                          <a:cs typeface="+mn-cs"/>
                        </a:rPr>
                        <a:t>*  (se dice en LIRPF, antes estaba DA 46ª L 27/11)</a:t>
                      </a: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60000"/>
                        <a:lumOff val="40000"/>
                      </a:schemeClr>
                    </a:solidFill>
                  </a:tcPr>
                </a:tc>
                <a:extLst>
                  <a:ext uri="{0D108BD9-81ED-4DB2-BD59-A6C34878D82A}">
                    <a16:rowId xmlns="" xmlns:a16="http://schemas.microsoft.com/office/drawing/2014/main" val="10003"/>
                  </a:ext>
                </a:extLst>
              </a:tr>
              <a:tr h="457200">
                <a:tc rowSpan="2">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400" b="1" kern="1200" baseline="0" dirty="0" smtClean="0">
                          <a:solidFill>
                            <a:srgbClr val="FFFF00"/>
                          </a:solidFill>
                          <a:latin typeface="+mn-lt"/>
                          <a:ea typeface="+mn-ea"/>
                          <a:cs typeface="+mn-cs"/>
                        </a:rPr>
                        <a:t>EDS: </a:t>
                      </a:r>
                      <a:r>
                        <a:rPr lang="es-ES_tradnl" sz="2000" b="1" kern="1200" baseline="0" dirty="0" smtClean="0">
                          <a:solidFill>
                            <a:schemeClr val="tx1"/>
                          </a:solidFill>
                          <a:latin typeface="+mn-lt"/>
                          <a:ea typeface="+mn-ea"/>
                          <a:cs typeface="+mn-cs"/>
                        </a:rPr>
                        <a:t>           Gastos de difícil justificación. </a:t>
                      </a:r>
                      <a:r>
                        <a:rPr lang="es-ES_tradnl" sz="2000" b="1" u="sng" kern="1200" baseline="0" dirty="0" smtClean="0">
                          <a:solidFill>
                            <a:schemeClr val="tx1"/>
                          </a:solidFill>
                          <a:effectLst>
                            <a:outerShdw blurRad="38100" dist="38100" dir="2700000" algn="tl">
                              <a:srgbClr val="000000">
                                <a:alpha val="43137"/>
                              </a:srgbClr>
                            </a:outerShdw>
                          </a:effectLst>
                          <a:latin typeface="+mn-lt"/>
                          <a:ea typeface="+mn-ea"/>
                          <a:cs typeface="+mn-cs"/>
                        </a:rPr>
                        <a:t>LÍMITE</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2000" b="1" kern="1200" baseline="0" dirty="0" smtClean="0">
                        <a:solidFill>
                          <a:schemeClr val="tx1"/>
                        </a:solidFill>
                        <a:latin typeface="+mn-lt"/>
                        <a:ea typeface="+mn-ea"/>
                        <a:cs typeface="+mn-cs"/>
                      </a:endParaRP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2000" b="1" kern="1200" baseline="0" dirty="0" smtClean="0">
                          <a:solidFill>
                            <a:srgbClr val="FFFF00"/>
                          </a:solidFill>
                          <a:effectLst/>
                          <a:latin typeface="+mn-lt"/>
                          <a:ea typeface="+mn-ea"/>
                          <a:cs typeface="+mn-cs"/>
                        </a:rPr>
                        <a:t>Art. </a:t>
                      </a:r>
                      <a:r>
                        <a:rPr lang="es-ES_tradnl" sz="2000" b="1" kern="1200" baseline="0" dirty="0" smtClean="0">
                          <a:solidFill>
                            <a:srgbClr val="FFFF00"/>
                          </a:solidFill>
                          <a:latin typeface="+mn-lt"/>
                          <a:ea typeface="+mn-ea"/>
                          <a:cs typeface="+mn-cs"/>
                        </a:rPr>
                        <a:t>30.2.4ª LIRPF</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Ø"/>
                        <a:tabLst/>
                        <a:defRPr/>
                      </a:pPr>
                      <a:endParaRPr lang="es-ES_tradnl" sz="2000" b="1" kern="1200" baseline="0" dirty="0" smtClean="0">
                        <a:solidFill>
                          <a:srgbClr val="FFFF00"/>
                        </a:solidFill>
                        <a:effectLst/>
                        <a:latin typeface="+mn-lt"/>
                        <a:ea typeface="+mn-ea"/>
                        <a:cs typeface="+mn-cs"/>
                      </a:endParaRP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2000" b="1" kern="1200" baseline="0" dirty="0" smtClean="0">
                        <a:solidFill>
                          <a:schemeClr val="tx1"/>
                        </a:solidFill>
                        <a:latin typeface="+mn-lt"/>
                        <a:ea typeface="+mn-ea"/>
                        <a:cs typeface="+mn-cs"/>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6">
                        <a:lumMod val="50000"/>
                      </a:schemeClr>
                    </a:solidFill>
                  </a:tcPr>
                </a:tc>
                <a:tc>
                  <a:txBody>
                    <a:bodyPr/>
                    <a:lstStyle/>
                    <a:p>
                      <a:pPr algn="ctr"/>
                      <a:r>
                        <a:rPr lang="es-ES_tradnl" sz="2000" b="1" u="none" kern="1200" baseline="0" dirty="0" smtClean="0">
                          <a:solidFill>
                            <a:schemeClr val="tx1"/>
                          </a:solidFill>
                          <a:latin typeface="+mn-lt"/>
                          <a:ea typeface="+mn-ea"/>
                          <a:cs typeface="+mn-cs"/>
                        </a:rPr>
                        <a:t>Desde 2015</a:t>
                      </a: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4"/>
                  </a:ext>
                </a:extLst>
              </a:tr>
              <a:tr h="1287780">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800" b="1" u="none" kern="1200" baseline="0" dirty="0" smtClean="0">
                          <a:solidFill>
                            <a:srgbClr val="FF0000"/>
                          </a:solidFill>
                          <a:latin typeface="+mn-lt"/>
                          <a:ea typeface="+mn-ea"/>
                          <a:cs typeface="+mn-cs"/>
                        </a:rPr>
                        <a:t>5%</a:t>
                      </a:r>
                      <a:r>
                        <a:rPr lang="es-ES_tradnl" sz="1800" b="1" u="none" kern="1200" baseline="0" dirty="0" smtClean="0">
                          <a:solidFill>
                            <a:srgbClr val="000066"/>
                          </a:solidFill>
                          <a:latin typeface="+mn-lt"/>
                          <a:ea typeface="+mn-ea"/>
                          <a:cs typeface="+mn-cs"/>
                        </a:rPr>
                        <a:t> s/ RN previo con un </a:t>
                      </a:r>
                      <a:r>
                        <a:rPr lang="es-ES_tradnl" sz="1800" b="1" u="sng" kern="1200" baseline="0" dirty="0" smtClean="0">
                          <a:solidFill>
                            <a:srgbClr val="000066"/>
                          </a:solidFill>
                          <a:latin typeface="+mn-lt"/>
                          <a:ea typeface="+mn-ea"/>
                          <a:cs typeface="+mn-cs"/>
                        </a:rPr>
                        <a:t>límite de 2.000 €</a:t>
                      </a:r>
                      <a:r>
                        <a:rPr lang="es-ES_tradnl" sz="1800" kern="1200" baseline="0" dirty="0" smtClean="0">
                          <a:solidFill>
                            <a:srgbClr val="000066"/>
                          </a:solidFill>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s-ES_tradnl" sz="1800" kern="1200" baseline="0" dirty="0" smtClean="0">
                        <a:solidFill>
                          <a:srgbClr val="000066"/>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800" b="1" kern="1200" baseline="0" dirty="0" smtClean="0">
                          <a:solidFill>
                            <a:srgbClr val="FF0000"/>
                          </a:solidFill>
                          <a:latin typeface="+mn-lt"/>
                          <a:ea typeface="+mn-ea"/>
                          <a:cs typeface="+mn-cs"/>
                        </a:rPr>
                        <a:t>Se establece </a:t>
                      </a:r>
                      <a:r>
                        <a:rPr lang="es-ES_tradnl" sz="1800" b="1" u="sng" kern="1200" baseline="0" dirty="0" smtClean="0">
                          <a:solidFill>
                            <a:srgbClr val="FF0000"/>
                          </a:solidFill>
                          <a:latin typeface="+mn-lt"/>
                          <a:ea typeface="+mn-ea"/>
                          <a:cs typeface="+mn-cs"/>
                        </a:rPr>
                        <a:t>un límite</a:t>
                      </a:r>
                      <a:r>
                        <a:rPr lang="es-ES_tradnl" sz="1800" b="1" kern="1200" baseline="0" dirty="0" smtClean="0">
                          <a:solidFill>
                            <a:srgbClr val="FF0000"/>
                          </a:solidFill>
                          <a:latin typeface="+mn-lt"/>
                          <a:ea typeface="+mn-ea"/>
                          <a:cs typeface="+mn-cs"/>
                        </a:rPr>
                        <a:t>: 2.000 € </a:t>
                      </a:r>
                      <a:r>
                        <a:rPr lang="es-ES_tradnl" sz="1400" b="1" kern="1200" baseline="0" dirty="0" smtClean="0">
                          <a:solidFill>
                            <a:srgbClr val="000066"/>
                          </a:solidFill>
                          <a:latin typeface="+mn-lt"/>
                          <a:ea typeface="+mn-ea"/>
                          <a:cs typeface="+mn-cs"/>
                        </a:rPr>
                        <a:t>(mismo importe que “otros gastos” en R. Trabajo)</a:t>
                      </a: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cxnSp>
        <p:nvCxnSpPr>
          <p:cNvPr id="9" name="8 Conector recto de flecha"/>
          <p:cNvCxnSpPr/>
          <p:nvPr/>
        </p:nvCxnSpPr>
        <p:spPr bwMode="auto">
          <a:xfrm>
            <a:off x="2362200" y="4267200"/>
            <a:ext cx="381000" cy="0"/>
          </a:xfrm>
          <a:prstGeom prst="straightConnector1">
            <a:avLst/>
          </a:prstGeom>
          <a:noFill/>
          <a:ln w="9525" cap="flat" cmpd="sng" algn="ctr">
            <a:noFill/>
            <a:prstDash val="solid"/>
            <a:round/>
            <a:headEnd type="none" w="med" len="med"/>
            <a:tailEnd type="arrow"/>
          </a:ln>
          <a:effectLst/>
        </p:spPr>
      </p:cxnSp>
      <p:cxnSp>
        <p:nvCxnSpPr>
          <p:cNvPr id="11" name="10 Conector recto de flecha"/>
          <p:cNvCxnSpPr/>
          <p:nvPr/>
        </p:nvCxnSpPr>
        <p:spPr bwMode="auto">
          <a:xfrm>
            <a:off x="2743200" y="4343400"/>
            <a:ext cx="609600" cy="914400"/>
          </a:xfrm>
          <a:prstGeom prst="straightConnector1">
            <a:avLst/>
          </a:prstGeom>
          <a:noFill/>
          <a:ln w="9525" cap="flat" cmpd="sng" algn="ctr">
            <a:noFill/>
            <a:prstDash val="solid"/>
            <a:round/>
            <a:headEnd type="none" w="med" len="med"/>
            <a:tailEnd type="arrow"/>
          </a:ln>
          <a:effectLst/>
        </p:spPr>
      </p:cxnSp>
      <p:cxnSp>
        <p:nvCxnSpPr>
          <p:cNvPr id="15" name="14 Conector recto de flecha"/>
          <p:cNvCxnSpPr/>
          <p:nvPr/>
        </p:nvCxnSpPr>
        <p:spPr bwMode="auto">
          <a:xfrm>
            <a:off x="6400800" y="7086600"/>
            <a:ext cx="76200" cy="838200"/>
          </a:xfrm>
          <a:prstGeom prst="straightConnector1">
            <a:avLst/>
          </a:prstGeom>
          <a:noFill/>
          <a:ln w="9525" cap="flat" cmpd="sng" algn="ctr">
            <a:noFill/>
            <a:prstDash val="solid"/>
            <a:round/>
            <a:headEnd type="none" w="med" len="med"/>
            <a:tailEnd type="arrow"/>
          </a:ln>
          <a:effectLst/>
        </p:spPr>
      </p:cxnSp>
      <p:sp>
        <p:nvSpPr>
          <p:cNvPr id="1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dirty="0" smtClean="0">
                <a:solidFill>
                  <a:srgbClr val="FFFF66"/>
                </a:solidFill>
                <a:latin typeface="Arial" pitchFamily="34" charset="0"/>
              </a:rPr>
              <a:t>ED Simplificada.  Art. 30 LIRPF  </a:t>
            </a:r>
            <a:r>
              <a:rPr lang="es-ES_tradnl" dirty="0" smtClean="0">
                <a:solidFill>
                  <a:srgbClr val="FFFF00"/>
                </a:solidFill>
                <a:effectLst>
                  <a:outerShdw blurRad="38100" dist="38100" dir="2700000" algn="tl">
                    <a:srgbClr val="000000">
                      <a:alpha val="43137"/>
                    </a:srgbClr>
                  </a:outerShdw>
                </a:effectLst>
                <a:latin typeface="Arial" pitchFamily="34" charset="0"/>
              </a:rPr>
              <a:t>desde 2015</a:t>
            </a:r>
            <a:endParaRPr lang="es-ES" dirty="0">
              <a:solidFill>
                <a:srgbClr val="FFFF66"/>
              </a:solidFill>
              <a:latin typeface="Arial" pitchFamily="34" charset="0"/>
            </a:endParaRPr>
          </a:p>
        </p:txBody>
      </p:sp>
    </p:spTree>
    <p:extLst>
      <p:ext uri="{BB962C8B-B14F-4D97-AF65-F5344CB8AC3E}">
        <p14:creationId xmlns="" xmlns:p14="http://schemas.microsoft.com/office/powerpoint/2010/main" val="1756384193"/>
      </p:ext>
    </p:extLst>
  </p:cSld>
  <p:clrMapOvr>
    <a:masterClrMapping/>
  </p:clrMapOvr>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0" name="3 Marcador de número de diapositiva"/>
          <p:cNvSpPr>
            <a:spLocks noGrp="1"/>
          </p:cNvSpPr>
          <p:nvPr>
            <p:ph type="sldNum" sz="quarter" idx="12"/>
          </p:nvPr>
        </p:nvSpPr>
        <p:spPr>
          <a:xfrm>
            <a:off x="7975170" y="6374620"/>
            <a:ext cx="1905000" cy="457200"/>
          </a:xfrm>
        </p:spPr>
        <p:txBody>
          <a:bodyPr/>
          <a:lstStyle/>
          <a:p>
            <a:pPr>
              <a:defRPr/>
            </a:pPr>
            <a:fld id="{1F14E882-F856-4640-AAA0-5C5F43AA6566}" type="slidenum">
              <a:rPr lang="es-ES_tradnl">
                <a:solidFill>
                  <a:srgbClr val="0000FF"/>
                </a:solidFill>
              </a:rPr>
              <a:pPr>
                <a:defRPr/>
              </a:pPr>
              <a:t>511</a:t>
            </a:fld>
            <a:endParaRPr lang="es-ES_tradnl" dirty="0">
              <a:solidFill>
                <a:srgbClr val="0000FF"/>
              </a:solidFill>
            </a:endParaRPr>
          </a:p>
        </p:txBody>
      </p:sp>
      <p:sp>
        <p:nvSpPr>
          <p:cNvPr id="5123" name="Rectangle 3"/>
          <p:cNvSpPr>
            <a:spLocks noChangeArrowheads="1"/>
          </p:cNvSpPr>
          <p:nvPr/>
        </p:nvSpPr>
        <p:spPr bwMode="auto">
          <a:xfrm>
            <a:off x="304800" y="53976"/>
            <a:ext cx="7670370" cy="246221"/>
          </a:xfrm>
          <a:prstGeom prst="rect">
            <a:avLst/>
          </a:prstGeom>
          <a:noFill/>
          <a:ln w="9525">
            <a:noFill/>
            <a:miter lim="800000"/>
            <a:headEnd/>
            <a:tailEnd/>
          </a:ln>
        </p:spPr>
        <p:txBody>
          <a:bodyPr wrap="none" lIns="0" tIns="0" rIns="0" bIns="0">
            <a:spAutoFit/>
          </a:bodyPr>
          <a:lstStyle/>
          <a:p>
            <a:r>
              <a:rPr lang="es-ES_tradnl" sz="1600" u="sng" dirty="0">
                <a:solidFill>
                  <a:srgbClr val="FF0000"/>
                </a:solidFill>
                <a:latin typeface="+mn-lt"/>
              </a:rPr>
              <a:t>ESTIMACIÓN DIRECTA SIMPLIFICADA</a:t>
            </a:r>
            <a:r>
              <a:rPr lang="es-ES_tradnl" sz="1600" dirty="0">
                <a:solidFill>
                  <a:srgbClr val="FF0000"/>
                </a:solidFill>
                <a:latin typeface="+mn-lt"/>
              </a:rPr>
              <a:t> :    </a:t>
            </a:r>
            <a:r>
              <a:rPr lang="es-ES_tradnl" sz="1600" u="sng" dirty="0">
                <a:solidFill>
                  <a:srgbClr val="FF0000"/>
                </a:solidFill>
                <a:latin typeface="+mn-lt"/>
              </a:rPr>
              <a:t>CÁLCULO DEL RENDIMIENTO NETO</a:t>
            </a:r>
          </a:p>
        </p:txBody>
      </p:sp>
      <p:sp>
        <p:nvSpPr>
          <p:cNvPr id="5124" name="Rectangle 9"/>
          <p:cNvSpPr>
            <a:spLocks noChangeArrowheads="1"/>
          </p:cNvSpPr>
          <p:nvPr/>
        </p:nvSpPr>
        <p:spPr bwMode="auto">
          <a:xfrm>
            <a:off x="3840164" y="609601"/>
            <a:ext cx="3284554" cy="169277"/>
          </a:xfrm>
          <a:prstGeom prst="rect">
            <a:avLst/>
          </a:prstGeom>
          <a:noFill/>
          <a:ln w="9525">
            <a:noFill/>
            <a:miter lim="800000"/>
            <a:headEnd/>
            <a:tailEnd/>
          </a:ln>
        </p:spPr>
        <p:txBody>
          <a:bodyPr wrap="none" lIns="0" tIns="0" rIns="0" bIns="0">
            <a:spAutoFit/>
          </a:bodyPr>
          <a:lstStyle/>
          <a:p>
            <a:r>
              <a:rPr lang="es-ES_tradnl" sz="1000">
                <a:solidFill>
                  <a:srgbClr val="FF3300"/>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Adicionalmente deben incluirse  (art. 28.4 L) :</a:t>
            </a:r>
            <a:endParaRPr lang="es-ES_tradnl" sz="1100">
              <a:latin typeface="+mn-lt"/>
            </a:endParaRPr>
          </a:p>
        </p:txBody>
      </p:sp>
      <p:sp>
        <p:nvSpPr>
          <p:cNvPr id="5125" name="Rectangle 22"/>
          <p:cNvSpPr>
            <a:spLocks noChangeArrowheads="1"/>
          </p:cNvSpPr>
          <p:nvPr/>
        </p:nvSpPr>
        <p:spPr bwMode="auto">
          <a:xfrm>
            <a:off x="4068763" y="838201"/>
            <a:ext cx="1168590" cy="169277"/>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100">
                <a:solidFill>
                  <a:srgbClr val="D60093"/>
                </a:solidFill>
                <a:latin typeface="+mn-lt"/>
                <a:sym typeface="Wingdings" pitchFamily="2" charset="2"/>
              </a:rPr>
              <a:t>   </a:t>
            </a:r>
            <a:r>
              <a:rPr lang="es-ES_tradnl" sz="1100">
                <a:solidFill>
                  <a:srgbClr val="000000"/>
                </a:solidFill>
                <a:latin typeface="+mn-lt"/>
              </a:rPr>
              <a:t>Autoconsumo</a:t>
            </a:r>
          </a:p>
        </p:txBody>
      </p:sp>
      <p:sp>
        <p:nvSpPr>
          <p:cNvPr id="5126" name="Rectangle 37"/>
          <p:cNvSpPr>
            <a:spLocks noChangeArrowheads="1"/>
          </p:cNvSpPr>
          <p:nvPr/>
        </p:nvSpPr>
        <p:spPr bwMode="auto">
          <a:xfrm>
            <a:off x="4068763" y="1060451"/>
            <a:ext cx="4852290" cy="169277"/>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100">
                <a:solidFill>
                  <a:srgbClr val="D60093"/>
                </a:solidFill>
                <a:latin typeface="+mn-lt"/>
                <a:sym typeface="Wingdings" pitchFamily="2" charset="2"/>
              </a:rPr>
              <a:t>   </a:t>
            </a:r>
            <a:r>
              <a:rPr lang="es-ES_tradnl" sz="1100">
                <a:solidFill>
                  <a:srgbClr val="000000"/>
                </a:solidFill>
                <a:latin typeface="+mn-lt"/>
              </a:rPr>
              <a:t>Entrega bienes o servicios gratuitos (valorados a precio de mercado)</a:t>
            </a:r>
          </a:p>
        </p:txBody>
      </p:sp>
      <p:sp>
        <p:nvSpPr>
          <p:cNvPr id="5127" name="Rectangle 44"/>
          <p:cNvSpPr>
            <a:spLocks noChangeArrowheads="1"/>
          </p:cNvSpPr>
          <p:nvPr/>
        </p:nvSpPr>
        <p:spPr bwMode="auto">
          <a:xfrm>
            <a:off x="4068764" y="1284289"/>
            <a:ext cx="5065489" cy="169277"/>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100">
                <a:solidFill>
                  <a:srgbClr val="D60093"/>
                </a:solidFill>
                <a:latin typeface="+mn-lt"/>
                <a:sym typeface="Wingdings" pitchFamily="2" charset="2"/>
              </a:rPr>
              <a:t>   </a:t>
            </a:r>
            <a:r>
              <a:rPr lang="es-ES_tradnl" sz="1100">
                <a:solidFill>
                  <a:srgbClr val="000000"/>
                </a:solidFill>
                <a:latin typeface="+mn-lt"/>
              </a:rPr>
              <a:t>Diferencia entre precio de mercado y precio pactado cuando sea notoria</a:t>
            </a:r>
          </a:p>
        </p:txBody>
      </p:sp>
      <p:sp>
        <p:nvSpPr>
          <p:cNvPr id="5128" name="Rectangle 46"/>
          <p:cNvSpPr>
            <a:spLocks noChangeArrowheads="1"/>
          </p:cNvSpPr>
          <p:nvPr/>
        </p:nvSpPr>
        <p:spPr bwMode="auto">
          <a:xfrm>
            <a:off x="1695450" y="2006600"/>
            <a:ext cx="12700" cy="1588"/>
          </a:xfrm>
          <a:prstGeom prst="rect">
            <a:avLst/>
          </a:prstGeom>
          <a:solidFill>
            <a:srgbClr val="FFFFFF"/>
          </a:solidFill>
          <a:ln w="9525">
            <a:noFill/>
            <a:miter lim="800000"/>
            <a:headEnd/>
            <a:tailEnd/>
          </a:ln>
        </p:spPr>
        <p:txBody>
          <a:bodyPr/>
          <a:lstStyle/>
          <a:p>
            <a:endParaRPr lang="es-ES">
              <a:latin typeface="+mn-lt"/>
            </a:endParaRPr>
          </a:p>
        </p:txBody>
      </p:sp>
      <p:sp>
        <p:nvSpPr>
          <p:cNvPr id="5129" name="Rectangle 61"/>
          <p:cNvSpPr>
            <a:spLocks noChangeArrowheads="1"/>
          </p:cNvSpPr>
          <p:nvPr/>
        </p:nvSpPr>
        <p:spPr bwMode="auto">
          <a:xfrm>
            <a:off x="3765550" y="2501900"/>
            <a:ext cx="12700" cy="1588"/>
          </a:xfrm>
          <a:prstGeom prst="rect">
            <a:avLst/>
          </a:prstGeom>
          <a:solidFill>
            <a:srgbClr val="FFFFFF"/>
          </a:solidFill>
          <a:ln w="9525">
            <a:noFill/>
            <a:miter lim="800000"/>
            <a:headEnd/>
            <a:tailEnd/>
          </a:ln>
        </p:spPr>
        <p:txBody>
          <a:bodyPr/>
          <a:lstStyle/>
          <a:p>
            <a:endParaRPr lang="es-ES">
              <a:latin typeface="+mn-lt"/>
            </a:endParaRPr>
          </a:p>
        </p:txBody>
      </p:sp>
      <p:sp>
        <p:nvSpPr>
          <p:cNvPr id="5130" name="Rectangle 70"/>
          <p:cNvSpPr>
            <a:spLocks noChangeArrowheads="1"/>
          </p:cNvSpPr>
          <p:nvPr/>
        </p:nvSpPr>
        <p:spPr bwMode="auto">
          <a:xfrm>
            <a:off x="1527175" y="1752601"/>
            <a:ext cx="254878" cy="307777"/>
          </a:xfrm>
          <a:prstGeom prst="rect">
            <a:avLst/>
          </a:prstGeom>
          <a:noFill/>
          <a:ln w="9525">
            <a:noFill/>
            <a:miter lim="800000"/>
            <a:headEnd/>
            <a:tailEnd/>
          </a:ln>
        </p:spPr>
        <p:txBody>
          <a:bodyPr wrap="none" lIns="0" tIns="0" rIns="0" bIns="0">
            <a:spAutoFit/>
          </a:bodyPr>
          <a:lstStyle/>
          <a:p>
            <a:r>
              <a:rPr lang="es-ES_tradnl">
                <a:solidFill>
                  <a:srgbClr val="D60093"/>
                </a:solidFill>
                <a:latin typeface="+mn-lt"/>
              </a:rPr>
              <a:t>(-)</a:t>
            </a:r>
            <a:endParaRPr lang="es-ES_tradnl" sz="1800">
              <a:solidFill>
                <a:srgbClr val="D60093"/>
              </a:solidFill>
              <a:latin typeface="+mn-lt"/>
            </a:endParaRPr>
          </a:p>
        </p:txBody>
      </p:sp>
      <p:sp>
        <p:nvSpPr>
          <p:cNvPr id="5131" name="Rectangle 76"/>
          <p:cNvSpPr>
            <a:spLocks noChangeArrowheads="1"/>
          </p:cNvSpPr>
          <p:nvPr/>
        </p:nvSpPr>
        <p:spPr bwMode="auto">
          <a:xfrm>
            <a:off x="3840163" y="1828801"/>
            <a:ext cx="1003480" cy="169277"/>
          </a:xfrm>
          <a:prstGeom prst="rect">
            <a:avLst/>
          </a:prstGeom>
          <a:noFill/>
          <a:ln w="9525">
            <a:noFill/>
            <a:miter lim="800000"/>
            <a:headEnd/>
            <a:tailEnd/>
          </a:ln>
        </p:spPr>
        <p:txBody>
          <a:bodyPr wrap="none" lIns="0" tIns="0" rIns="0" bIns="0">
            <a:spAutoFit/>
          </a:bodyPr>
          <a:lstStyle/>
          <a:p>
            <a:r>
              <a:rPr lang="es-ES_tradnl" sz="1000">
                <a:solidFill>
                  <a:srgbClr val="FF3300"/>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Excluidos :</a:t>
            </a:r>
          </a:p>
        </p:txBody>
      </p:sp>
      <p:sp>
        <p:nvSpPr>
          <p:cNvPr id="5132" name="Rectangle 88"/>
          <p:cNvSpPr>
            <a:spLocks noChangeArrowheads="1"/>
          </p:cNvSpPr>
          <p:nvPr/>
        </p:nvSpPr>
        <p:spPr bwMode="auto">
          <a:xfrm>
            <a:off x="4068764" y="2057401"/>
            <a:ext cx="5185715" cy="169277"/>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100">
                <a:solidFill>
                  <a:srgbClr val="D60093"/>
                </a:solidFill>
                <a:latin typeface="+mn-lt"/>
                <a:sym typeface="Wingdings" pitchFamily="2" charset="2"/>
              </a:rPr>
              <a:t>   </a:t>
            </a:r>
            <a:r>
              <a:rPr lang="es-ES_tradnl" sz="1100">
                <a:solidFill>
                  <a:srgbClr val="000000"/>
                </a:solidFill>
                <a:latin typeface="+mn-lt"/>
              </a:rPr>
              <a:t>Los mismos que en  EDN  (art. 30.2.1º L) :  (ciertas donaciones, multas, …)</a:t>
            </a:r>
          </a:p>
        </p:txBody>
      </p:sp>
      <p:sp>
        <p:nvSpPr>
          <p:cNvPr id="5133" name="Rectangle 95"/>
          <p:cNvSpPr>
            <a:spLocks noChangeArrowheads="1"/>
          </p:cNvSpPr>
          <p:nvPr/>
        </p:nvSpPr>
        <p:spPr bwMode="auto">
          <a:xfrm>
            <a:off x="4068763" y="2286001"/>
            <a:ext cx="2713884" cy="169277"/>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100">
                <a:solidFill>
                  <a:srgbClr val="D60093"/>
                </a:solidFill>
                <a:latin typeface="+mn-lt"/>
                <a:sym typeface="Wingdings" pitchFamily="2" charset="2"/>
              </a:rPr>
              <a:t>   </a:t>
            </a:r>
            <a:r>
              <a:rPr lang="es-ES_tradnl" sz="1100">
                <a:solidFill>
                  <a:srgbClr val="000000"/>
                </a:solidFill>
                <a:latin typeface="+mn-lt"/>
              </a:rPr>
              <a:t>Toda clase de Provisiones  (art. 30 R)</a:t>
            </a:r>
          </a:p>
        </p:txBody>
      </p:sp>
      <p:sp>
        <p:nvSpPr>
          <p:cNvPr id="5134" name="Rectangle 108"/>
          <p:cNvSpPr>
            <a:spLocks noChangeArrowheads="1"/>
          </p:cNvSpPr>
          <p:nvPr/>
        </p:nvSpPr>
        <p:spPr bwMode="auto">
          <a:xfrm>
            <a:off x="3840163" y="2574926"/>
            <a:ext cx="955390" cy="169277"/>
          </a:xfrm>
          <a:prstGeom prst="rect">
            <a:avLst/>
          </a:prstGeom>
          <a:noFill/>
          <a:ln w="9525">
            <a:noFill/>
            <a:miter lim="800000"/>
            <a:headEnd/>
            <a:tailEnd/>
          </a:ln>
        </p:spPr>
        <p:txBody>
          <a:bodyPr wrap="none" lIns="0" tIns="0" rIns="0" bIns="0">
            <a:spAutoFit/>
          </a:bodyPr>
          <a:lstStyle/>
          <a:p>
            <a:r>
              <a:rPr lang="es-ES_tradnl" sz="1000">
                <a:solidFill>
                  <a:srgbClr val="FF3300"/>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Incluidos :</a:t>
            </a:r>
          </a:p>
        </p:txBody>
      </p:sp>
      <p:grpSp>
        <p:nvGrpSpPr>
          <p:cNvPr id="5135" name="Group 316"/>
          <p:cNvGrpSpPr>
            <a:grpSpLocks/>
          </p:cNvGrpSpPr>
          <p:nvPr/>
        </p:nvGrpSpPr>
        <p:grpSpPr bwMode="auto">
          <a:xfrm>
            <a:off x="4130676" y="2827343"/>
            <a:ext cx="5284788" cy="379413"/>
            <a:chOff x="2362" y="1776"/>
            <a:chExt cx="3329" cy="239"/>
          </a:xfrm>
        </p:grpSpPr>
        <p:sp>
          <p:nvSpPr>
            <p:cNvPr id="5178" name="Rectangle 110"/>
            <p:cNvSpPr>
              <a:spLocks noChangeArrowheads="1"/>
            </p:cNvSpPr>
            <p:nvPr/>
          </p:nvSpPr>
          <p:spPr bwMode="auto">
            <a:xfrm>
              <a:off x="2362" y="1776"/>
              <a:ext cx="2980" cy="107"/>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100">
                  <a:solidFill>
                    <a:srgbClr val="D60093"/>
                  </a:solidFill>
                  <a:latin typeface="+mn-lt"/>
                  <a:sym typeface="Wingdings" pitchFamily="2" charset="2"/>
                </a:rPr>
                <a:t>   </a:t>
              </a:r>
              <a:r>
                <a:rPr lang="es-ES_tradnl" sz="1100">
                  <a:solidFill>
                    <a:srgbClr val="000000"/>
                  </a:solidFill>
                  <a:latin typeface="+mn-lt"/>
                </a:rPr>
                <a:t>Retribuciones pactadas con cónyuge e hijos menores por trabajo ó</a:t>
              </a:r>
            </a:p>
          </p:txBody>
        </p:sp>
        <p:sp>
          <p:nvSpPr>
            <p:cNvPr id="5179" name="Rectangle 124"/>
            <p:cNvSpPr>
              <a:spLocks noChangeArrowheads="1"/>
            </p:cNvSpPr>
            <p:nvPr/>
          </p:nvSpPr>
          <p:spPr bwMode="auto">
            <a:xfrm>
              <a:off x="2502" y="1908"/>
              <a:ext cx="3189" cy="10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cesión de bienes,  en las mismas condiciones que EDN  (arts. 30.2.2º y 3º L)</a:t>
              </a:r>
            </a:p>
          </p:txBody>
        </p:sp>
      </p:grpSp>
      <p:sp>
        <p:nvSpPr>
          <p:cNvPr id="5136" name="Rectangle 126"/>
          <p:cNvSpPr>
            <a:spLocks noChangeArrowheads="1"/>
          </p:cNvSpPr>
          <p:nvPr/>
        </p:nvSpPr>
        <p:spPr bwMode="auto">
          <a:xfrm>
            <a:off x="1695450" y="4864100"/>
            <a:ext cx="12700" cy="1588"/>
          </a:xfrm>
          <a:prstGeom prst="rect">
            <a:avLst/>
          </a:prstGeom>
          <a:solidFill>
            <a:srgbClr val="FFFFFF"/>
          </a:solidFill>
          <a:ln w="9525">
            <a:noFill/>
            <a:miter lim="800000"/>
            <a:headEnd/>
            <a:tailEnd/>
          </a:ln>
        </p:spPr>
        <p:txBody>
          <a:bodyPr/>
          <a:lstStyle/>
          <a:p>
            <a:endParaRPr lang="es-ES">
              <a:latin typeface="+mn-lt"/>
            </a:endParaRPr>
          </a:p>
        </p:txBody>
      </p:sp>
      <p:sp>
        <p:nvSpPr>
          <p:cNvPr id="5137" name="Rectangle 149"/>
          <p:cNvSpPr>
            <a:spLocks noChangeArrowheads="1"/>
          </p:cNvSpPr>
          <p:nvPr/>
        </p:nvSpPr>
        <p:spPr bwMode="auto">
          <a:xfrm>
            <a:off x="4130675" y="3322639"/>
            <a:ext cx="1931619" cy="169277"/>
          </a:xfrm>
          <a:prstGeom prst="rect">
            <a:avLst/>
          </a:prstGeom>
          <a:noFill/>
          <a:ln w="9525">
            <a:noFill/>
            <a:miter lim="800000"/>
            <a:headEnd/>
            <a:tailEnd/>
          </a:ln>
        </p:spPr>
        <p:txBody>
          <a:bodyPr wrap="none" lIns="0" tIns="0" rIns="0" bIns="0">
            <a:spAutoFit/>
          </a:bodyPr>
          <a:lstStyle/>
          <a:p>
            <a:r>
              <a:rPr lang="es-ES_tradnl" sz="1000">
                <a:solidFill>
                  <a:srgbClr val="D60093"/>
                </a:solidFill>
                <a:latin typeface="+mn-lt"/>
                <a:sym typeface="Wingdings" pitchFamily="2" charset="2"/>
              </a:rPr>
              <a:t></a:t>
            </a:r>
            <a:r>
              <a:rPr lang="es-ES_tradnl" sz="1100">
                <a:solidFill>
                  <a:srgbClr val="D60093"/>
                </a:solidFill>
                <a:latin typeface="+mn-lt"/>
                <a:sym typeface="Wingdings" pitchFamily="2" charset="2"/>
              </a:rPr>
              <a:t>   </a:t>
            </a:r>
            <a:r>
              <a:rPr lang="es-ES_tradnl" sz="1100">
                <a:solidFill>
                  <a:srgbClr val="000000"/>
                </a:solidFill>
                <a:latin typeface="+mn-lt"/>
              </a:rPr>
              <a:t>Para las Amortizaciones :</a:t>
            </a:r>
          </a:p>
        </p:txBody>
      </p:sp>
      <p:sp>
        <p:nvSpPr>
          <p:cNvPr id="5138" name="Rectangle 154"/>
          <p:cNvSpPr>
            <a:spLocks noChangeArrowheads="1"/>
          </p:cNvSpPr>
          <p:nvPr/>
        </p:nvSpPr>
        <p:spPr bwMode="auto">
          <a:xfrm>
            <a:off x="4364039" y="3551239"/>
            <a:ext cx="4068421"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  </a:t>
            </a:r>
            <a:r>
              <a:rPr lang="es-ES_tradnl" sz="1100">
                <a:solidFill>
                  <a:srgbClr val="000000"/>
                </a:solidFill>
                <a:latin typeface="+mn-lt"/>
              </a:rPr>
              <a:t>Inmovilizado  Material :   método lineal.  Tabla  OM 27/03/98</a:t>
            </a:r>
          </a:p>
        </p:txBody>
      </p:sp>
      <p:sp>
        <p:nvSpPr>
          <p:cNvPr id="5139" name="Rectangle 160"/>
          <p:cNvSpPr>
            <a:spLocks noChangeArrowheads="1"/>
          </p:cNvSpPr>
          <p:nvPr/>
        </p:nvSpPr>
        <p:spPr bwMode="auto">
          <a:xfrm>
            <a:off x="4364038" y="3779839"/>
            <a:ext cx="4613442"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rPr>
              <a:t>•  </a:t>
            </a:r>
            <a:r>
              <a:rPr lang="es-ES_tradnl" sz="1100">
                <a:solidFill>
                  <a:srgbClr val="000000"/>
                </a:solidFill>
                <a:latin typeface="+mn-lt"/>
              </a:rPr>
              <a:t>Inmovilizado Inmaterial :   Tablas generales y disposiciones del I.S.</a:t>
            </a:r>
          </a:p>
        </p:txBody>
      </p:sp>
      <p:sp>
        <p:nvSpPr>
          <p:cNvPr id="5140" name="Rectangle 167"/>
          <p:cNvSpPr>
            <a:spLocks noChangeArrowheads="1"/>
          </p:cNvSpPr>
          <p:nvPr/>
        </p:nvSpPr>
        <p:spPr bwMode="auto">
          <a:xfrm>
            <a:off x="3765550" y="6388100"/>
            <a:ext cx="12700" cy="1588"/>
          </a:xfrm>
          <a:prstGeom prst="rect">
            <a:avLst/>
          </a:prstGeom>
          <a:solidFill>
            <a:srgbClr val="FFFFFF"/>
          </a:solidFill>
          <a:ln w="9525">
            <a:noFill/>
            <a:miter lim="800000"/>
            <a:headEnd/>
            <a:tailEnd/>
          </a:ln>
        </p:spPr>
        <p:txBody>
          <a:bodyPr/>
          <a:lstStyle/>
          <a:p>
            <a:endParaRPr lang="es-ES">
              <a:latin typeface="+mn-lt"/>
            </a:endParaRPr>
          </a:p>
        </p:txBody>
      </p:sp>
      <p:grpSp>
        <p:nvGrpSpPr>
          <p:cNvPr id="5141" name="Group 310"/>
          <p:cNvGrpSpPr>
            <a:grpSpLocks/>
          </p:cNvGrpSpPr>
          <p:nvPr/>
        </p:nvGrpSpPr>
        <p:grpSpPr bwMode="auto">
          <a:xfrm>
            <a:off x="885826" y="854077"/>
            <a:ext cx="1555750" cy="406401"/>
            <a:chOff x="393" y="522"/>
            <a:chExt cx="980" cy="256"/>
          </a:xfrm>
        </p:grpSpPr>
        <p:sp>
          <p:nvSpPr>
            <p:cNvPr id="5176" name="Rectangle 19"/>
            <p:cNvSpPr>
              <a:spLocks noChangeArrowheads="1"/>
            </p:cNvSpPr>
            <p:nvPr/>
          </p:nvSpPr>
          <p:spPr bwMode="auto">
            <a:xfrm>
              <a:off x="393" y="522"/>
              <a:ext cx="980" cy="107"/>
            </a:xfrm>
            <a:prstGeom prst="rect">
              <a:avLst/>
            </a:prstGeom>
            <a:noFill/>
            <a:ln w="9525">
              <a:noFill/>
              <a:miter lim="800000"/>
              <a:headEnd/>
              <a:tailEnd/>
            </a:ln>
          </p:spPr>
          <p:txBody>
            <a:bodyPr wrap="none" lIns="0" tIns="0" rIns="0" bIns="0">
              <a:spAutoFit/>
            </a:bodyPr>
            <a:lstStyle/>
            <a:p>
              <a:r>
                <a:rPr lang="es-ES_tradnl" sz="1100">
                  <a:solidFill>
                    <a:schemeClr val="accent2"/>
                  </a:solidFill>
                  <a:latin typeface="+mn-lt"/>
                </a:rPr>
                <a:t>VOLUMEN DE VENTAS</a:t>
              </a:r>
            </a:p>
          </p:txBody>
        </p:sp>
        <p:sp>
          <p:nvSpPr>
            <p:cNvPr id="5177" name="Rectangle 34"/>
            <p:cNvSpPr>
              <a:spLocks noChangeArrowheads="1"/>
            </p:cNvSpPr>
            <p:nvPr/>
          </p:nvSpPr>
          <p:spPr bwMode="auto">
            <a:xfrm>
              <a:off x="593" y="671"/>
              <a:ext cx="587" cy="107"/>
            </a:xfrm>
            <a:prstGeom prst="rect">
              <a:avLst/>
            </a:prstGeom>
            <a:noFill/>
            <a:ln w="9525">
              <a:noFill/>
              <a:miter lim="800000"/>
              <a:headEnd/>
              <a:tailEnd/>
            </a:ln>
          </p:spPr>
          <p:txBody>
            <a:bodyPr wrap="none" lIns="0" tIns="0" rIns="0" bIns="0">
              <a:spAutoFit/>
            </a:bodyPr>
            <a:lstStyle/>
            <a:p>
              <a:r>
                <a:rPr lang="es-ES_tradnl" sz="1100">
                  <a:solidFill>
                    <a:schemeClr val="accent2"/>
                  </a:solidFill>
                  <a:latin typeface="+mn-lt"/>
                </a:rPr>
                <a:t>Ó  INGRESOS</a:t>
              </a:r>
            </a:p>
          </p:txBody>
        </p:sp>
      </p:grpSp>
      <p:sp>
        <p:nvSpPr>
          <p:cNvPr id="5142" name="AutoShape 197"/>
          <p:cNvSpPr>
            <a:spLocks noChangeArrowheads="1"/>
          </p:cNvSpPr>
          <p:nvPr/>
        </p:nvSpPr>
        <p:spPr bwMode="auto">
          <a:xfrm>
            <a:off x="719138" y="733425"/>
            <a:ext cx="1871662" cy="647700"/>
          </a:xfrm>
          <a:prstGeom prst="roundRect">
            <a:avLst>
              <a:gd name="adj" fmla="val 16667"/>
            </a:avLst>
          </a:prstGeom>
          <a:noFill/>
          <a:ln w="9525">
            <a:solidFill>
              <a:srgbClr val="993300"/>
            </a:solidFill>
            <a:round/>
            <a:headEnd/>
            <a:tailEnd/>
          </a:ln>
        </p:spPr>
        <p:txBody>
          <a:bodyPr wrap="none" anchor="ctr"/>
          <a:lstStyle/>
          <a:p>
            <a:endParaRPr lang="es-ES">
              <a:latin typeface="+mn-lt"/>
            </a:endParaRPr>
          </a:p>
        </p:txBody>
      </p:sp>
      <p:sp>
        <p:nvSpPr>
          <p:cNvPr id="5143" name="Line 199"/>
          <p:cNvSpPr>
            <a:spLocks noChangeShapeType="1"/>
          </p:cNvSpPr>
          <p:nvPr/>
        </p:nvSpPr>
        <p:spPr bwMode="auto">
          <a:xfrm>
            <a:off x="2959101" y="1114425"/>
            <a:ext cx="468313" cy="1588"/>
          </a:xfrm>
          <a:prstGeom prst="line">
            <a:avLst/>
          </a:prstGeom>
          <a:noFill/>
          <a:ln w="9525">
            <a:solidFill>
              <a:srgbClr val="FF3300"/>
            </a:solidFill>
            <a:round/>
            <a:headEnd/>
            <a:tailEnd type="stealth" w="med" len="med"/>
          </a:ln>
        </p:spPr>
        <p:txBody>
          <a:bodyPr wrap="none" anchor="ctr"/>
          <a:lstStyle/>
          <a:p>
            <a:endParaRPr lang="es-ES">
              <a:latin typeface="+mn-lt"/>
            </a:endParaRPr>
          </a:p>
        </p:txBody>
      </p:sp>
      <p:sp>
        <p:nvSpPr>
          <p:cNvPr id="5144" name="Line 200"/>
          <p:cNvSpPr>
            <a:spLocks noChangeShapeType="1"/>
          </p:cNvSpPr>
          <p:nvPr/>
        </p:nvSpPr>
        <p:spPr bwMode="auto">
          <a:xfrm>
            <a:off x="3657600" y="647700"/>
            <a:ext cx="1588" cy="812800"/>
          </a:xfrm>
          <a:prstGeom prst="line">
            <a:avLst/>
          </a:prstGeom>
          <a:noFill/>
          <a:ln w="9525">
            <a:solidFill>
              <a:srgbClr val="009900"/>
            </a:solidFill>
            <a:round/>
            <a:headEnd/>
            <a:tailEnd/>
          </a:ln>
        </p:spPr>
        <p:txBody>
          <a:bodyPr wrap="none" anchor="ctr"/>
          <a:lstStyle/>
          <a:p>
            <a:endParaRPr lang="es-ES">
              <a:latin typeface="+mn-lt"/>
            </a:endParaRPr>
          </a:p>
        </p:txBody>
      </p:sp>
      <p:grpSp>
        <p:nvGrpSpPr>
          <p:cNvPr id="5145" name="Group 309"/>
          <p:cNvGrpSpPr>
            <a:grpSpLocks/>
          </p:cNvGrpSpPr>
          <p:nvPr/>
        </p:nvGrpSpPr>
        <p:grpSpPr bwMode="auto">
          <a:xfrm>
            <a:off x="1143000" y="2562229"/>
            <a:ext cx="1036638" cy="404813"/>
            <a:chOff x="560" y="1615"/>
            <a:chExt cx="653" cy="255"/>
          </a:xfrm>
        </p:grpSpPr>
        <p:sp>
          <p:nvSpPr>
            <p:cNvPr id="5174" name="Rectangle 208"/>
            <p:cNvSpPr>
              <a:spLocks noChangeArrowheads="1"/>
            </p:cNvSpPr>
            <p:nvPr/>
          </p:nvSpPr>
          <p:spPr bwMode="auto">
            <a:xfrm>
              <a:off x="709" y="1615"/>
              <a:ext cx="376" cy="107"/>
            </a:xfrm>
            <a:prstGeom prst="rect">
              <a:avLst/>
            </a:prstGeom>
            <a:noFill/>
            <a:ln w="9525">
              <a:noFill/>
              <a:miter lim="800000"/>
              <a:headEnd/>
              <a:tailEnd/>
            </a:ln>
          </p:spPr>
          <p:txBody>
            <a:bodyPr wrap="none" lIns="0" tIns="0" rIns="0" bIns="0">
              <a:spAutoFit/>
            </a:bodyPr>
            <a:lstStyle/>
            <a:p>
              <a:r>
                <a:rPr lang="es-ES_tradnl" sz="1100">
                  <a:solidFill>
                    <a:schemeClr val="accent2"/>
                  </a:solidFill>
                  <a:latin typeface="+mn-lt"/>
                </a:rPr>
                <a:t>GASTOS</a:t>
              </a:r>
            </a:p>
          </p:txBody>
        </p:sp>
        <p:sp>
          <p:nvSpPr>
            <p:cNvPr id="5175" name="Rectangle 209"/>
            <p:cNvSpPr>
              <a:spLocks noChangeArrowheads="1"/>
            </p:cNvSpPr>
            <p:nvPr/>
          </p:nvSpPr>
          <p:spPr bwMode="auto">
            <a:xfrm>
              <a:off x="560" y="1763"/>
              <a:ext cx="653" cy="107"/>
            </a:xfrm>
            <a:prstGeom prst="rect">
              <a:avLst/>
            </a:prstGeom>
            <a:noFill/>
            <a:ln w="9525">
              <a:noFill/>
              <a:miter lim="800000"/>
              <a:headEnd/>
              <a:tailEnd/>
            </a:ln>
          </p:spPr>
          <p:txBody>
            <a:bodyPr wrap="none" lIns="0" tIns="0" rIns="0" bIns="0">
              <a:spAutoFit/>
            </a:bodyPr>
            <a:lstStyle/>
            <a:p>
              <a:r>
                <a:rPr lang="es-ES_tradnl" sz="1100">
                  <a:solidFill>
                    <a:schemeClr val="accent2"/>
                  </a:solidFill>
                  <a:latin typeface="+mn-lt"/>
                </a:rPr>
                <a:t>JUSTIFICADOS</a:t>
              </a:r>
            </a:p>
          </p:txBody>
        </p:sp>
      </p:grpSp>
      <p:sp>
        <p:nvSpPr>
          <p:cNvPr id="5146" name="AutoShape 210"/>
          <p:cNvSpPr>
            <a:spLocks noChangeArrowheads="1"/>
          </p:cNvSpPr>
          <p:nvPr/>
        </p:nvSpPr>
        <p:spPr bwMode="auto">
          <a:xfrm>
            <a:off x="971550" y="2439988"/>
            <a:ext cx="1366838" cy="647700"/>
          </a:xfrm>
          <a:prstGeom prst="roundRect">
            <a:avLst>
              <a:gd name="adj" fmla="val 16667"/>
            </a:avLst>
          </a:prstGeom>
          <a:noFill/>
          <a:ln w="9525">
            <a:solidFill>
              <a:srgbClr val="993300"/>
            </a:solidFill>
            <a:round/>
            <a:headEnd/>
            <a:tailEnd/>
          </a:ln>
        </p:spPr>
        <p:txBody>
          <a:bodyPr wrap="none" anchor="ctr"/>
          <a:lstStyle/>
          <a:p>
            <a:endParaRPr lang="es-ES">
              <a:latin typeface="+mn-lt"/>
            </a:endParaRPr>
          </a:p>
        </p:txBody>
      </p:sp>
      <p:sp>
        <p:nvSpPr>
          <p:cNvPr id="5147" name="Line 212"/>
          <p:cNvSpPr>
            <a:spLocks noChangeShapeType="1"/>
          </p:cNvSpPr>
          <p:nvPr/>
        </p:nvSpPr>
        <p:spPr bwMode="auto">
          <a:xfrm>
            <a:off x="2743201" y="2762250"/>
            <a:ext cx="684213" cy="1588"/>
          </a:xfrm>
          <a:prstGeom prst="line">
            <a:avLst/>
          </a:prstGeom>
          <a:noFill/>
          <a:ln w="9525">
            <a:solidFill>
              <a:srgbClr val="FF3300"/>
            </a:solidFill>
            <a:round/>
            <a:headEnd/>
            <a:tailEnd type="stealth" w="med" len="med"/>
          </a:ln>
        </p:spPr>
        <p:txBody>
          <a:bodyPr wrap="none" anchor="ctr"/>
          <a:lstStyle/>
          <a:p>
            <a:endParaRPr lang="es-ES">
              <a:latin typeface="+mn-lt"/>
            </a:endParaRPr>
          </a:p>
        </p:txBody>
      </p:sp>
      <p:sp>
        <p:nvSpPr>
          <p:cNvPr id="5148" name="Line 213"/>
          <p:cNvSpPr>
            <a:spLocks noChangeShapeType="1"/>
          </p:cNvSpPr>
          <p:nvPr/>
        </p:nvSpPr>
        <p:spPr bwMode="auto">
          <a:xfrm>
            <a:off x="3657600" y="1878013"/>
            <a:ext cx="1588" cy="2044700"/>
          </a:xfrm>
          <a:prstGeom prst="line">
            <a:avLst/>
          </a:prstGeom>
          <a:noFill/>
          <a:ln w="9525">
            <a:solidFill>
              <a:srgbClr val="009900"/>
            </a:solidFill>
            <a:round/>
            <a:headEnd/>
            <a:tailEnd/>
          </a:ln>
        </p:spPr>
        <p:txBody>
          <a:bodyPr wrap="none" anchor="ctr"/>
          <a:lstStyle/>
          <a:p>
            <a:endParaRPr lang="es-ES">
              <a:latin typeface="+mn-lt"/>
            </a:endParaRPr>
          </a:p>
        </p:txBody>
      </p:sp>
      <p:sp>
        <p:nvSpPr>
          <p:cNvPr id="5149" name="Rectangle 214"/>
          <p:cNvSpPr>
            <a:spLocks noChangeArrowheads="1"/>
          </p:cNvSpPr>
          <p:nvPr/>
        </p:nvSpPr>
        <p:spPr bwMode="auto">
          <a:xfrm>
            <a:off x="1581150" y="5562601"/>
            <a:ext cx="149080" cy="307777"/>
          </a:xfrm>
          <a:prstGeom prst="rect">
            <a:avLst/>
          </a:prstGeom>
          <a:noFill/>
          <a:ln w="9525">
            <a:noFill/>
            <a:miter lim="800000"/>
            <a:headEnd/>
            <a:tailEnd/>
          </a:ln>
        </p:spPr>
        <p:txBody>
          <a:bodyPr wrap="none" lIns="0" tIns="0" rIns="0" bIns="0">
            <a:spAutoFit/>
          </a:bodyPr>
          <a:lstStyle/>
          <a:p>
            <a:r>
              <a:rPr lang="es-ES_tradnl">
                <a:solidFill>
                  <a:srgbClr val="D60093"/>
                </a:solidFill>
                <a:latin typeface="+mn-lt"/>
              </a:rPr>
              <a:t>=</a:t>
            </a:r>
            <a:endParaRPr lang="es-ES_tradnl" sz="1800">
              <a:solidFill>
                <a:srgbClr val="D60093"/>
              </a:solidFill>
              <a:latin typeface="+mn-lt"/>
            </a:endParaRPr>
          </a:p>
        </p:txBody>
      </p:sp>
      <p:grpSp>
        <p:nvGrpSpPr>
          <p:cNvPr id="5150" name="Group 315"/>
          <p:cNvGrpSpPr>
            <a:grpSpLocks/>
          </p:cNvGrpSpPr>
          <p:nvPr/>
        </p:nvGrpSpPr>
        <p:grpSpPr bwMode="auto">
          <a:xfrm>
            <a:off x="2679700" y="3429001"/>
            <a:ext cx="447675" cy="811213"/>
            <a:chOff x="1391" y="2208"/>
            <a:chExt cx="282" cy="511"/>
          </a:xfrm>
        </p:grpSpPr>
        <p:sp>
          <p:nvSpPr>
            <p:cNvPr id="5170" name="Rectangle 176"/>
            <p:cNvSpPr>
              <a:spLocks noChangeArrowheads="1"/>
            </p:cNvSpPr>
            <p:nvPr/>
          </p:nvSpPr>
          <p:spPr bwMode="auto">
            <a:xfrm>
              <a:off x="1491" y="2208"/>
              <a:ext cx="182" cy="174"/>
            </a:xfrm>
            <a:prstGeom prst="rect">
              <a:avLst/>
            </a:prstGeom>
            <a:noFill/>
            <a:ln w="9525">
              <a:noFill/>
              <a:miter lim="800000"/>
              <a:headEnd/>
              <a:tailEnd/>
            </a:ln>
          </p:spPr>
          <p:txBody>
            <a:bodyPr wrap="none" lIns="0" tIns="0" rIns="0" bIns="0">
              <a:spAutoFit/>
            </a:bodyPr>
            <a:lstStyle/>
            <a:p>
              <a:r>
                <a:rPr lang="es-ES_tradnl" sz="1800">
                  <a:solidFill>
                    <a:srgbClr val="D60093"/>
                  </a:solidFill>
                  <a:latin typeface="+mn-lt"/>
                </a:rPr>
                <a:t>(+)</a:t>
              </a:r>
              <a:endParaRPr lang="es-ES_tradnl">
                <a:solidFill>
                  <a:srgbClr val="D60093"/>
                </a:solidFill>
                <a:latin typeface="+mn-lt"/>
              </a:endParaRPr>
            </a:p>
          </p:txBody>
        </p:sp>
        <p:sp>
          <p:nvSpPr>
            <p:cNvPr id="5171" name="Rectangle 181"/>
            <p:cNvSpPr>
              <a:spLocks noChangeArrowheads="1"/>
            </p:cNvSpPr>
            <p:nvPr/>
          </p:nvSpPr>
          <p:spPr bwMode="auto">
            <a:xfrm>
              <a:off x="1557" y="2421"/>
              <a:ext cx="60" cy="116"/>
            </a:xfrm>
            <a:prstGeom prst="rect">
              <a:avLst/>
            </a:prstGeom>
            <a:noFill/>
            <a:ln w="9525">
              <a:noFill/>
              <a:miter lim="800000"/>
              <a:headEnd/>
              <a:tailEnd/>
            </a:ln>
          </p:spPr>
          <p:txBody>
            <a:bodyPr wrap="none" lIns="0" tIns="0" rIns="0" bIns="0">
              <a:spAutoFit/>
            </a:bodyPr>
            <a:lstStyle/>
            <a:p>
              <a:r>
                <a:rPr lang="es-ES_tradnl" sz="1200">
                  <a:solidFill>
                    <a:srgbClr val="000000"/>
                  </a:solidFill>
                  <a:latin typeface="+mn-lt"/>
                </a:rPr>
                <a:t>ó</a:t>
              </a:r>
              <a:endParaRPr lang="es-ES_tradnl" sz="1200">
                <a:latin typeface="+mn-lt"/>
              </a:endParaRPr>
            </a:p>
          </p:txBody>
        </p:sp>
        <p:sp>
          <p:nvSpPr>
            <p:cNvPr id="5172" name="Rectangle 183"/>
            <p:cNvSpPr>
              <a:spLocks noChangeArrowheads="1"/>
            </p:cNvSpPr>
            <p:nvPr/>
          </p:nvSpPr>
          <p:spPr bwMode="auto">
            <a:xfrm>
              <a:off x="1511" y="2544"/>
              <a:ext cx="145" cy="174"/>
            </a:xfrm>
            <a:prstGeom prst="rect">
              <a:avLst/>
            </a:prstGeom>
            <a:noFill/>
            <a:ln w="9525">
              <a:noFill/>
              <a:miter lim="800000"/>
              <a:headEnd/>
              <a:tailEnd/>
            </a:ln>
          </p:spPr>
          <p:txBody>
            <a:bodyPr wrap="none" lIns="0" tIns="0" rIns="0" bIns="0">
              <a:spAutoFit/>
            </a:bodyPr>
            <a:lstStyle/>
            <a:p>
              <a:r>
                <a:rPr lang="es-ES_tradnl" sz="1800">
                  <a:solidFill>
                    <a:srgbClr val="D60093"/>
                  </a:solidFill>
                  <a:latin typeface="+mn-lt"/>
                </a:rPr>
                <a:t>(-)</a:t>
              </a:r>
            </a:p>
          </p:txBody>
        </p:sp>
        <p:sp>
          <p:nvSpPr>
            <p:cNvPr id="5173" name="Line 216"/>
            <p:cNvSpPr>
              <a:spLocks noChangeShapeType="1"/>
            </p:cNvSpPr>
            <p:nvPr/>
          </p:nvSpPr>
          <p:spPr bwMode="auto">
            <a:xfrm>
              <a:off x="1391" y="2243"/>
              <a:ext cx="0" cy="476"/>
            </a:xfrm>
            <a:prstGeom prst="line">
              <a:avLst/>
            </a:prstGeom>
            <a:noFill/>
            <a:ln w="9525">
              <a:solidFill>
                <a:srgbClr val="009900"/>
              </a:solidFill>
              <a:round/>
              <a:headEnd/>
              <a:tailEnd/>
            </a:ln>
          </p:spPr>
          <p:txBody>
            <a:bodyPr wrap="none" anchor="ctr"/>
            <a:lstStyle/>
            <a:p>
              <a:endParaRPr lang="es-ES">
                <a:latin typeface="+mn-lt"/>
              </a:endParaRPr>
            </a:p>
          </p:txBody>
        </p:sp>
      </p:grpSp>
      <p:sp>
        <p:nvSpPr>
          <p:cNvPr id="5151" name="Rectangle 217"/>
          <p:cNvSpPr>
            <a:spLocks noChangeArrowheads="1"/>
          </p:cNvSpPr>
          <p:nvPr/>
        </p:nvSpPr>
        <p:spPr bwMode="auto">
          <a:xfrm>
            <a:off x="1527175" y="4191001"/>
            <a:ext cx="254878" cy="307777"/>
          </a:xfrm>
          <a:prstGeom prst="rect">
            <a:avLst/>
          </a:prstGeom>
          <a:noFill/>
          <a:ln w="9525">
            <a:noFill/>
            <a:miter lim="800000"/>
            <a:headEnd/>
            <a:tailEnd/>
          </a:ln>
        </p:spPr>
        <p:txBody>
          <a:bodyPr wrap="none" lIns="0" tIns="0" rIns="0" bIns="0">
            <a:spAutoFit/>
          </a:bodyPr>
          <a:lstStyle/>
          <a:p>
            <a:r>
              <a:rPr lang="es-ES_tradnl">
                <a:solidFill>
                  <a:srgbClr val="D60093"/>
                </a:solidFill>
                <a:latin typeface="+mn-lt"/>
              </a:rPr>
              <a:t>(-)</a:t>
            </a:r>
            <a:endParaRPr lang="es-ES_tradnl" sz="1800">
              <a:solidFill>
                <a:srgbClr val="D60093"/>
              </a:solidFill>
              <a:latin typeface="+mn-lt"/>
            </a:endParaRPr>
          </a:p>
        </p:txBody>
      </p:sp>
      <p:grpSp>
        <p:nvGrpSpPr>
          <p:cNvPr id="5152" name="Group 311"/>
          <p:cNvGrpSpPr>
            <a:grpSpLocks/>
          </p:cNvGrpSpPr>
          <p:nvPr/>
        </p:nvGrpSpPr>
        <p:grpSpPr bwMode="auto">
          <a:xfrm>
            <a:off x="1184276" y="4845056"/>
            <a:ext cx="950913" cy="407988"/>
            <a:chOff x="589" y="3053"/>
            <a:chExt cx="599" cy="257"/>
          </a:xfrm>
        </p:grpSpPr>
        <p:sp>
          <p:nvSpPr>
            <p:cNvPr id="5168" name="Rectangle 221"/>
            <p:cNvSpPr>
              <a:spLocks noChangeArrowheads="1"/>
            </p:cNvSpPr>
            <p:nvPr/>
          </p:nvSpPr>
          <p:spPr bwMode="auto">
            <a:xfrm>
              <a:off x="589" y="3053"/>
              <a:ext cx="599" cy="107"/>
            </a:xfrm>
            <a:prstGeom prst="rect">
              <a:avLst/>
            </a:prstGeom>
            <a:noFill/>
            <a:ln w="9525">
              <a:noFill/>
              <a:miter lim="800000"/>
              <a:headEnd/>
              <a:tailEnd/>
            </a:ln>
          </p:spPr>
          <p:txBody>
            <a:bodyPr wrap="none" lIns="0" tIns="0" rIns="0" bIns="0">
              <a:spAutoFit/>
            </a:bodyPr>
            <a:lstStyle/>
            <a:p>
              <a:r>
                <a:rPr lang="es-ES_tradnl" sz="1100">
                  <a:solidFill>
                    <a:schemeClr val="accent2"/>
                  </a:solidFill>
                  <a:latin typeface="+mn-lt"/>
                </a:rPr>
                <a:t>COEFICIENTE</a:t>
              </a:r>
            </a:p>
          </p:txBody>
        </p:sp>
        <p:sp>
          <p:nvSpPr>
            <p:cNvPr id="5169" name="Rectangle 222"/>
            <p:cNvSpPr>
              <a:spLocks noChangeArrowheads="1"/>
            </p:cNvSpPr>
            <p:nvPr/>
          </p:nvSpPr>
          <p:spPr bwMode="auto">
            <a:xfrm>
              <a:off x="628" y="3203"/>
              <a:ext cx="524" cy="107"/>
            </a:xfrm>
            <a:prstGeom prst="rect">
              <a:avLst/>
            </a:prstGeom>
            <a:noFill/>
            <a:ln w="9525">
              <a:noFill/>
              <a:miter lim="800000"/>
              <a:headEnd/>
              <a:tailEnd/>
            </a:ln>
          </p:spPr>
          <p:txBody>
            <a:bodyPr wrap="none" lIns="0" tIns="0" rIns="0" bIns="0">
              <a:spAutoFit/>
            </a:bodyPr>
            <a:lstStyle/>
            <a:p>
              <a:r>
                <a:rPr lang="es-ES_tradnl" sz="1100">
                  <a:solidFill>
                    <a:schemeClr val="accent2"/>
                  </a:solidFill>
                  <a:latin typeface="+mn-lt"/>
                </a:rPr>
                <a:t>DE GASTOS</a:t>
              </a:r>
            </a:p>
          </p:txBody>
        </p:sp>
      </p:grpSp>
      <p:sp>
        <p:nvSpPr>
          <p:cNvPr id="5153" name="AutoShape 223"/>
          <p:cNvSpPr>
            <a:spLocks noChangeArrowheads="1"/>
          </p:cNvSpPr>
          <p:nvPr/>
        </p:nvSpPr>
        <p:spPr bwMode="auto">
          <a:xfrm>
            <a:off x="971550" y="4724400"/>
            <a:ext cx="1366838" cy="647700"/>
          </a:xfrm>
          <a:prstGeom prst="roundRect">
            <a:avLst>
              <a:gd name="adj" fmla="val 16667"/>
            </a:avLst>
          </a:prstGeom>
          <a:noFill/>
          <a:ln w="9525">
            <a:solidFill>
              <a:srgbClr val="993300"/>
            </a:solidFill>
            <a:round/>
            <a:headEnd/>
            <a:tailEnd/>
          </a:ln>
        </p:spPr>
        <p:txBody>
          <a:bodyPr wrap="none" anchor="ctr"/>
          <a:lstStyle/>
          <a:p>
            <a:endParaRPr lang="es-ES">
              <a:latin typeface="+mn-lt"/>
            </a:endParaRPr>
          </a:p>
        </p:txBody>
      </p:sp>
      <p:grpSp>
        <p:nvGrpSpPr>
          <p:cNvPr id="5154" name="Group 319"/>
          <p:cNvGrpSpPr>
            <a:grpSpLocks/>
          </p:cNvGrpSpPr>
          <p:nvPr/>
        </p:nvGrpSpPr>
        <p:grpSpPr bwMode="auto">
          <a:xfrm>
            <a:off x="3352800" y="4953006"/>
            <a:ext cx="5702303" cy="428626"/>
            <a:chOff x="1872" y="3090"/>
            <a:chExt cx="3592" cy="270"/>
          </a:xfrm>
        </p:grpSpPr>
        <p:sp>
          <p:nvSpPr>
            <p:cNvPr id="5166" name="Rectangle 229"/>
            <p:cNvSpPr>
              <a:spLocks noChangeArrowheads="1"/>
            </p:cNvSpPr>
            <p:nvPr/>
          </p:nvSpPr>
          <p:spPr bwMode="auto">
            <a:xfrm>
              <a:off x="1872" y="3090"/>
              <a:ext cx="3592" cy="107"/>
            </a:xfrm>
            <a:prstGeom prst="rect">
              <a:avLst/>
            </a:prstGeom>
            <a:noFill/>
            <a:ln w="9525">
              <a:noFill/>
              <a:miter lim="800000"/>
              <a:headEnd/>
              <a:tailEnd/>
            </a:ln>
          </p:spPr>
          <p:txBody>
            <a:bodyPr wrap="none" lIns="0" tIns="0" rIns="0" bIns="0">
              <a:spAutoFit/>
            </a:bodyPr>
            <a:lstStyle/>
            <a:p>
              <a:r>
                <a:rPr lang="es-ES_tradnl" sz="1100" dirty="0">
                  <a:solidFill>
                    <a:srgbClr val="009900"/>
                  </a:solidFill>
                  <a:latin typeface="+mn-lt"/>
                  <a:sym typeface="Wingdings" pitchFamily="2" charset="2"/>
                </a:rPr>
                <a:t>MINORACIÓN del</a:t>
              </a:r>
              <a:r>
                <a:rPr lang="es-ES_tradnl" sz="1100" dirty="0">
                  <a:solidFill>
                    <a:srgbClr val="D60093"/>
                  </a:solidFill>
                  <a:latin typeface="+mn-lt"/>
                  <a:sym typeface="Wingdings" pitchFamily="2" charset="2"/>
                </a:rPr>
                <a:t>  </a:t>
              </a:r>
              <a:r>
                <a:rPr lang="es-ES_tradnl" sz="1100" dirty="0">
                  <a:solidFill>
                    <a:srgbClr val="0000CC"/>
                  </a:solidFill>
                  <a:latin typeface="+mn-lt"/>
                </a:rPr>
                <a:t>5%</a:t>
              </a:r>
              <a:r>
                <a:rPr lang="es-ES_tradnl" sz="1100" dirty="0">
                  <a:solidFill>
                    <a:srgbClr val="000000"/>
                  </a:solidFill>
                  <a:latin typeface="+mn-lt"/>
                </a:rPr>
                <a:t>  sobre la   </a:t>
              </a:r>
              <a:r>
                <a:rPr lang="es-ES_tradnl" sz="1100" i="1" dirty="0">
                  <a:solidFill>
                    <a:srgbClr val="009900"/>
                  </a:solidFill>
                  <a:latin typeface="+mn-lt"/>
                </a:rPr>
                <a:t>diferencia</a:t>
              </a:r>
              <a:r>
                <a:rPr lang="es-ES_tradnl" sz="1100" dirty="0">
                  <a:solidFill>
                    <a:srgbClr val="000000"/>
                  </a:solidFill>
                  <a:latin typeface="+mn-lt"/>
                </a:rPr>
                <a:t> ( sólo si ésta es positiva), </a:t>
              </a:r>
              <a:r>
                <a:rPr lang="es-ES_tradnl" sz="1100" dirty="0">
                  <a:solidFill>
                    <a:srgbClr val="0000CC"/>
                  </a:solidFill>
                  <a:latin typeface="+mn-lt"/>
                </a:rPr>
                <a:t>límite de 2.000 €</a:t>
              </a:r>
            </a:p>
          </p:txBody>
        </p:sp>
        <p:sp>
          <p:nvSpPr>
            <p:cNvPr id="5167" name="Rectangle 241"/>
            <p:cNvSpPr>
              <a:spLocks noChangeArrowheads="1"/>
            </p:cNvSpPr>
            <p:nvPr/>
          </p:nvSpPr>
          <p:spPr bwMode="auto">
            <a:xfrm>
              <a:off x="2292" y="3253"/>
              <a:ext cx="2747" cy="107"/>
            </a:xfrm>
            <a:prstGeom prst="rect">
              <a:avLst/>
            </a:prstGeom>
            <a:noFill/>
            <a:ln w="9525">
              <a:noFill/>
              <a:miter lim="800000"/>
              <a:headEnd/>
              <a:tailEnd/>
            </a:ln>
          </p:spPr>
          <p:txBody>
            <a:bodyPr wrap="none" lIns="0" tIns="0" rIns="0" bIns="0">
              <a:spAutoFit/>
            </a:bodyPr>
            <a:lstStyle/>
            <a:p>
              <a:r>
                <a:rPr lang="es-ES_tradnl" sz="1100">
                  <a:solidFill>
                    <a:srgbClr val="FF3300"/>
                  </a:solidFill>
                  <a:latin typeface="+mn-lt"/>
                  <a:sym typeface="Wingdings" pitchFamily="2" charset="2"/>
                </a:rPr>
                <a:t></a:t>
              </a:r>
              <a:r>
                <a:rPr lang="es-ES_tradnl" sz="1100">
                  <a:solidFill>
                    <a:srgbClr val="000000"/>
                  </a:solidFill>
                  <a:latin typeface="+mn-lt"/>
                  <a:sym typeface="Wingdings" pitchFamily="2" charset="2"/>
                </a:rPr>
                <a:t>  </a:t>
              </a:r>
              <a:r>
                <a:rPr lang="es-ES_tradnl" sz="1100">
                  <a:solidFill>
                    <a:srgbClr val="000000"/>
                  </a:solidFill>
                  <a:latin typeface="+mn-lt"/>
                </a:rPr>
                <a:t>(en concepto de :  provisiones y gastos de difícil justificación)</a:t>
              </a:r>
            </a:p>
          </p:txBody>
        </p:sp>
      </p:grpSp>
      <p:sp>
        <p:nvSpPr>
          <p:cNvPr id="5155" name="Rectangle 281"/>
          <p:cNvSpPr>
            <a:spLocks noChangeArrowheads="1"/>
          </p:cNvSpPr>
          <p:nvPr/>
        </p:nvSpPr>
        <p:spPr bwMode="auto">
          <a:xfrm>
            <a:off x="2819400" y="6167439"/>
            <a:ext cx="217488" cy="244475"/>
          </a:xfrm>
          <a:prstGeom prst="rect">
            <a:avLst/>
          </a:prstGeom>
          <a:noFill/>
          <a:ln w="9525">
            <a:noFill/>
            <a:miter lim="800000"/>
            <a:headEnd/>
            <a:tailEnd/>
          </a:ln>
        </p:spPr>
        <p:txBody>
          <a:bodyPr wrap="none" lIns="0" tIns="0" rIns="0" bIns="0">
            <a:spAutoFit/>
          </a:bodyPr>
          <a:lstStyle/>
          <a:p>
            <a:r>
              <a:rPr lang="es-ES_tradnl" sz="1600">
                <a:solidFill>
                  <a:srgbClr val="FF3300"/>
                </a:solidFill>
                <a:latin typeface="+mn-lt"/>
                <a:sym typeface="Wingdings" pitchFamily="2" charset="2"/>
              </a:rPr>
              <a:t></a:t>
            </a:r>
            <a:endParaRPr lang="es-ES_tradnl" sz="1600">
              <a:latin typeface="+mn-lt"/>
            </a:endParaRPr>
          </a:p>
        </p:txBody>
      </p:sp>
      <p:grpSp>
        <p:nvGrpSpPr>
          <p:cNvPr id="5156" name="Group 312"/>
          <p:cNvGrpSpPr>
            <a:grpSpLocks/>
          </p:cNvGrpSpPr>
          <p:nvPr/>
        </p:nvGrpSpPr>
        <p:grpSpPr bwMode="auto">
          <a:xfrm>
            <a:off x="952501" y="6143634"/>
            <a:ext cx="1420813" cy="406401"/>
            <a:chOff x="429" y="3870"/>
            <a:chExt cx="895" cy="256"/>
          </a:xfrm>
        </p:grpSpPr>
        <p:sp>
          <p:nvSpPr>
            <p:cNvPr id="5164" name="Rectangle 298"/>
            <p:cNvSpPr>
              <a:spLocks noChangeArrowheads="1"/>
            </p:cNvSpPr>
            <p:nvPr/>
          </p:nvSpPr>
          <p:spPr bwMode="auto">
            <a:xfrm>
              <a:off x="429" y="3870"/>
              <a:ext cx="895" cy="107"/>
            </a:xfrm>
            <a:prstGeom prst="rect">
              <a:avLst/>
            </a:prstGeom>
            <a:noFill/>
            <a:ln w="9525">
              <a:noFill/>
              <a:miter lim="800000"/>
              <a:headEnd/>
              <a:tailEnd/>
            </a:ln>
          </p:spPr>
          <p:txBody>
            <a:bodyPr wrap="none" lIns="0" tIns="0" rIns="0" bIns="0">
              <a:spAutoFit/>
            </a:bodyPr>
            <a:lstStyle/>
            <a:p>
              <a:r>
                <a:rPr lang="es-ES_tradnl" sz="1100">
                  <a:solidFill>
                    <a:schemeClr val="accent2"/>
                  </a:solidFill>
                  <a:latin typeface="+mn-lt"/>
                </a:rPr>
                <a:t>RENDIMIENTO NETO</a:t>
              </a:r>
            </a:p>
          </p:txBody>
        </p:sp>
        <p:sp>
          <p:nvSpPr>
            <p:cNvPr id="5165" name="Rectangle 299"/>
            <p:cNvSpPr>
              <a:spLocks noChangeArrowheads="1"/>
            </p:cNvSpPr>
            <p:nvPr/>
          </p:nvSpPr>
          <p:spPr bwMode="auto">
            <a:xfrm>
              <a:off x="487" y="4019"/>
              <a:ext cx="778" cy="107"/>
            </a:xfrm>
            <a:prstGeom prst="rect">
              <a:avLst/>
            </a:prstGeom>
            <a:noFill/>
            <a:ln w="9525">
              <a:noFill/>
              <a:miter lim="800000"/>
              <a:headEnd/>
              <a:tailEnd/>
            </a:ln>
          </p:spPr>
          <p:txBody>
            <a:bodyPr wrap="none" lIns="0" tIns="0" rIns="0" bIns="0">
              <a:spAutoFit/>
            </a:bodyPr>
            <a:lstStyle/>
            <a:p>
              <a:r>
                <a:rPr lang="es-ES_tradnl" sz="1100">
                  <a:solidFill>
                    <a:schemeClr val="accent2"/>
                  </a:solidFill>
                  <a:latin typeface="+mn-lt"/>
                </a:rPr>
                <a:t>DE LA ACTIVIDAD</a:t>
              </a:r>
            </a:p>
          </p:txBody>
        </p:sp>
      </p:grpSp>
      <p:sp>
        <p:nvSpPr>
          <p:cNvPr id="5157" name="AutoShape 300"/>
          <p:cNvSpPr>
            <a:spLocks noChangeArrowheads="1"/>
          </p:cNvSpPr>
          <p:nvPr/>
        </p:nvSpPr>
        <p:spPr bwMode="auto">
          <a:xfrm>
            <a:off x="809625" y="6021388"/>
            <a:ext cx="1690688" cy="647700"/>
          </a:xfrm>
          <a:prstGeom prst="roundRect">
            <a:avLst>
              <a:gd name="adj" fmla="val 16667"/>
            </a:avLst>
          </a:prstGeom>
          <a:noFill/>
          <a:ln w="9525">
            <a:solidFill>
              <a:srgbClr val="993300"/>
            </a:solidFill>
            <a:round/>
            <a:headEnd/>
            <a:tailEnd/>
          </a:ln>
        </p:spPr>
        <p:txBody>
          <a:bodyPr wrap="none" anchor="ctr"/>
          <a:lstStyle/>
          <a:p>
            <a:endParaRPr lang="es-ES">
              <a:latin typeface="+mn-lt"/>
            </a:endParaRPr>
          </a:p>
        </p:txBody>
      </p:sp>
      <p:grpSp>
        <p:nvGrpSpPr>
          <p:cNvPr id="5158" name="Group 317"/>
          <p:cNvGrpSpPr>
            <a:grpSpLocks/>
          </p:cNvGrpSpPr>
          <p:nvPr/>
        </p:nvGrpSpPr>
        <p:grpSpPr bwMode="auto">
          <a:xfrm>
            <a:off x="1316038" y="3681414"/>
            <a:ext cx="1149350" cy="307975"/>
            <a:chOff x="579" y="2319"/>
            <a:chExt cx="724" cy="194"/>
          </a:xfrm>
        </p:grpSpPr>
        <p:sp>
          <p:nvSpPr>
            <p:cNvPr id="5162" name="Rectangle 178"/>
            <p:cNvSpPr>
              <a:spLocks noChangeArrowheads="1"/>
            </p:cNvSpPr>
            <p:nvPr/>
          </p:nvSpPr>
          <p:spPr bwMode="auto">
            <a:xfrm>
              <a:off x="758" y="2359"/>
              <a:ext cx="545" cy="107"/>
            </a:xfrm>
            <a:prstGeom prst="rect">
              <a:avLst/>
            </a:prstGeom>
            <a:noFill/>
            <a:ln w="9525">
              <a:noFill/>
              <a:miter lim="800000"/>
              <a:headEnd/>
              <a:tailEnd/>
            </a:ln>
          </p:spPr>
          <p:txBody>
            <a:bodyPr wrap="none" lIns="0" tIns="0" rIns="0" bIns="0">
              <a:spAutoFit/>
            </a:bodyPr>
            <a:lstStyle/>
            <a:p>
              <a:r>
                <a:rPr lang="es-ES_tradnl" sz="1100">
                  <a:solidFill>
                    <a:srgbClr val="009900"/>
                  </a:solidFill>
                  <a:latin typeface="+mn-lt"/>
                </a:rPr>
                <a:t>DIFERENCIA</a:t>
              </a:r>
            </a:p>
          </p:txBody>
        </p:sp>
        <p:sp>
          <p:nvSpPr>
            <p:cNvPr id="5163" name="Rectangle 301"/>
            <p:cNvSpPr>
              <a:spLocks noChangeArrowheads="1"/>
            </p:cNvSpPr>
            <p:nvPr/>
          </p:nvSpPr>
          <p:spPr bwMode="auto">
            <a:xfrm>
              <a:off x="579" y="2319"/>
              <a:ext cx="94" cy="194"/>
            </a:xfrm>
            <a:prstGeom prst="rect">
              <a:avLst/>
            </a:prstGeom>
            <a:noFill/>
            <a:ln w="9525">
              <a:noFill/>
              <a:miter lim="800000"/>
              <a:headEnd/>
              <a:tailEnd/>
            </a:ln>
          </p:spPr>
          <p:txBody>
            <a:bodyPr wrap="none" lIns="0" tIns="0" rIns="0" bIns="0">
              <a:spAutoFit/>
            </a:bodyPr>
            <a:lstStyle/>
            <a:p>
              <a:r>
                <a:rPr lang="es-ES_tradnl">
                  <a:solidFill>
                    <a:srgbClr val="D60093"/>
                  </a:solidFill>
                  <a:latin typeface="+mn-lt"/>
                </a:rPr>
                <a:t>=</a:t>
              </a:r>
              <a:endParaRPr lang="es-ES_tradnl" sz="1800">
                <a:solidFill>
                  <a:srgbClr val="D60093"/>
                </a:solidFill>
                <a:latin typeface="+mn-lt"/>
              </a:endParaRPr>
            </a:p>
          </p:txBody>
        </p:sp>
      </p:grpSp>
      <p:sp>
        <p:nvSpPr>
          <p:cNvPr id="5159" name="Rectangle 282"/>
          <p:cNvSpPr>
            <a:spLocks noChangeArrowheads="1"/>
          </p:cNvSpPr>
          <p:nvPr/>
        </p:nvSpPr>
        <p:spPr bwMode="auto">
          <a:xfrm>
            <a:off x="3352801" y="6451601"/>
            <a:ext cx="6057749"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mn-lt"/>
              </a:rPr>
              <a:t>(con periodo generación  &gt;  2 años ó obtenidos de forma notoriamente irregular.  art. 25 R)</a:t>
            </a:r>
          </a:p>
        </p:txBody>
      </p:sp>
      <p:sp>
        <p:nvSpPr>
          <p:cNvPr id="5160" name="Rectangle 302"/>
          <p:cNvSpPr>
            <a:spLocks noChangeArrowheads="1"/>
          </p:cNvSpPr>
          <p:nvPr/>
        </p:nvSpPr>
        <p:spPr bwMode="auto">
          <a:xfrm>
            <a:off x="3352801" y="6203951"/>
            <a:ext cx="6137899"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mn-lt"/>
              </a:rPr>
              <a:t>sobre él será de aplicación :   REDUCCIÓN  </a:t>
            </a:r>
            <a:r>
              <a:rPr lang="es-ES_tradnl" sz="1100">
                <a:solidFill>
                  <a:srgbClr val="000000"/>
                </a:solidFill>
                <a:latin typeface="+mn-lt"/>
              </a:rPr>
              <a:t>del </a:t>
            </a:r>
            <a:r>
              <a:rPr lang="es-ES_tradnl" sz="1100" smtClean="0">
                <a:solidFill>
                  <a:srgbClr val="000000"/>
                </a:solidFill>
                <a:latin typeface="+mn-lt"/>
              </a:rPr>
              <a:t>30</a:t>
            </a:r>
            <a:r>
              <a:rPr lang="es-ES_tradnl" sz="1100" dirty="0">
                <a:solidFill>
                  <a:srgbClr val="000000"/>
                </a:solidFill>
                <a:latin typeface="+mn-lt"/>
              </a:rPr>
              <a:t>%  para Rendimientos Netos "Irregulares"</a:t>
            </a:r>
          </a:p>
        </p:txBody>
      </p:sp>
      <p:sp>
        <p:nvSpPr>
          <p:cNvPr id="5161" name="Rectangle 305"/>
          <p:cNvSpPr>
            <a:spLocks noChangeArrowheads="1"/>
          </p:cNvSpPr>
          <p:nvPr/>
        </p:nvSpPr>
        <p:spPr bwMode="auto">
          <a:xfrm>
            <a:off x="2819400" y="4926014"/>
            <a:ext cx="217488" cy="244475"/>
          </a:xfrm>
          <a:prstGeom prst="rect">
            <a:avLst/>
          </a:prstGeom>
          <a:noFill/>
          <a:ln w="9525">
            <a:noFill/>
            <a:miter lim="800000"/>
            <a:headEnd/>
            <a:tailEnd/>
          </a:ln>
        </p:spPr>
        <p:txBody>
          <a:bodyPr wrap="none" lIns="0" tIns="0" rIns="0" bIns="0">
            <a:spAutoFit/>
          </a:bodyPr>
          <a:lstStyle/>
          <a:p>
            <a:r>
              <a:rPr lang="es-ES_tradnl" sz="1600">
                <a:solidFill>
                  <a:srgbClr val="FF3300"/>
                </a:solidFill>
                <a:latin typeface="+mn-lt"/>
                <a:sym typeface="Wingdings" pitchFamily="2" charset="2"/>
              </a:rPr>
              <a:t></a:t>
            </a:r>
            <a:endParaRPr lang="es-ES_tradnl" sz="1600">
              <a:latin typeface="+mn-lt"/>
            </a:endParaRPr>
          </a:p>
        </p:txBody>
      </p:sp>
    </p:spTree>
    <p:extLst>
      <p:ext uri="{BB962C8B-B14F-4D97-AF65-F5344CB8AC3E}">
        <p14:creationId xmlns="" xmlns:p14="http://schemas.microsoft.com/office/powerpoint/2010/main" val="2822331764"/>
      </p:ext>
    </p:extLst>
  </p:cSld>
  <p:clrMapOvr>
    <a:masterClrMapping/>
  </p:clrMapOvr>
  <p:transition/>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6" name="3 Marcador de número de diapositiva"/>
          <p:cNvSpPr>
            <a:spLocks noGrp="1"/>
          </p:cNvSpPr>
          <p:nvPr>
            <p:ph type="sldNum" sz="quarter" idx="12"/>
          </p:nvPr>
        </p:nvSpPr>
        <p:spPr>
          <a:xfrm>
            <a:off x="8001000" y="6400800"/>
            <a:ext cx="1905000" cy="457200"/>
          </a:xfrm>
        </p:spPr>
        <p:txBody>
          <a:bodyPr/>
          <a:lstStyle/>
          <a:p>
            <a:pPr>
              <a:defRPr/>
            </a:pPr>
            <a:fld id="{ACBDA29C-6DE3-4433-A355-1B61D3B9723D}" type="slidenum">
              <a:rPr lang="es-ES_tradnl">
                <a:solidFill>
                  <a:srgbClr val="0000FF"/>
                </a:solidFill>
              </a:rPr>
              <a:pPr>
                <a:defRPr/>
              </a:pPr>
              <a:t>512</a:t>
            </a:fld>
            <a:endParaRPr lang="es-ES_tradnl" dirty="0">
              <a:solidFill>
                <a:srgbClr val="0000FF"/>
              </a:solidFill>
            </a:endParaRPr>
          </a:p>
        </p:txBody>
      </p:sp>
      <p:sp>
        <p:nvSpPr>
          <p:cNvPr id="6147" name="Rectangle 2"/>
          <p:cNvSpPr>
            <a:spLocks noChangeArrowheads="1"/>
          </p:cNvSpPr>
          <p:nvPr/>
        </p:nvSpPr>
        <p:spPr bwMode="auto">
          <a:xfrm>
            <a:off x="685800" y="210979"/>
            <a:ext cx="8797858" cy="246221"/>
          </a:xfrm>
          <a:prstGeom prst="rect">
            <a:avLst/>
          </a:prstGeom>
          <a:noFill/>
          <a:ln w="9525">
            <a:noFill/>
            <a:miter lim="800000"/>
            <a:headEnd/>
            <a:tailEnd/>
          </a:ln>
        </p:spPr>
        <p:txBody>
          <a:bodyPr wrap="none" lIns="0" tIns="0" rIns="0" bIns="0">
            <a:spAutoFit/>
          </a:bodyPr>
          <a:lstStyle/>
          <a:p>
            <a:r>
              <a:rPr lang="es-ES_tradnl" sz="1600" u="sng" dirty="0">
                <a:solidFill>
                  <a:srgbClr val="FF0000"/>
                </a:solidFill>
                <a:latin typeface="+mn-lt"/>
              </a:rPr>
              <a:t>ESTIMACIÓN DIRECTA SIMPLIFICADA</a:t>
            </a:r>
            <a:r>
              <a:rPr lang="es-ES_tradnl" sz="1600" dirty="0">
                <a:solidFill>
                  <a:srgbClr val="FF0000"/>
                </a:solidFill>
                <a:latin typeface="+mn-lt"/>
              </a:rPr>
              <a:t> : </a:t>
            </a:r>
            <a:r>
              <a:rPr lang="es-ES_tradnl" sz="1600" dirty="0" smtClean="0">
                <a:solidFill>
                  <a:srgbClr val="FF0000"/>
                </a:solidFill>
                <a:latin typeface="+mn-lt"/>
              </a:rPr>
              <a:t> </a:t>
            </a:r>
            <a:r>
              <a:rPr lang="es-ES_tradnl" sz="1600" u="sng" dirty="0">
                <a:solidFill>
                  <a:srgbClr val="FF0000"/>
                </a:solidFill>
                <a:latin typeface="+mn-lt"/>
              </a:rPr>
              <a:t>AMORTIZACIÓN</a:t>
            </a:r>
            <a:r>
              <a:rPr lang="es-ES_tradnl" sz="1600" dirty="0">
                <a:solidFill>
                  <a:srgbClr val="FF0000"/>
                </a:solidFill>
                <a:latin typeface="+mn-lt"/>
              </a:rPr>
              <a:t> DEL INMOVILIZADO MATERIAL</a:t>
            </a:r>
          </a:p>
        </p:txBody>
      </p:sp>
      <p:sp>
        <p:nvSpPr>
          <p:cNvPr id="6148" name="Text Box 466"/>
          <p:cNvSpPr txBox="1">
            <a:spLocks noChangeArrowheads="1"/>
          </p:cNvSpPr>
          <p:nvPr/>
        </p:nvSpPr>
        <p:spPr bwMode="auto">
          <a:xfrm>
            <a:off x="2348430" y="948549"/>
            <a:ext cx="3210814" cy="414729"/>
          </a:xfrm>
          <a:prstGeom prst="rect">
            <a:avLst/>
          </a:prstGeom>
          <a:noFill/>
          <a:ln w="9525">
            <a:noFill/>
            <a:miter lim="800000"/>
            <a:headEnd/>
            <a:tailEnd/>
          </a:ln>
        </p:spPr>
        <p:txBody>
          <a:bodyPr wrap="none" lIns="0" tIns="0" rIns="0" bIns="0">
            <a:spAutoFit/>
          </a:bodyPr>
          <a:lstStyle/>
          <a:p>
            <a:pPr algn="ctr"/>
            <a:r>
              <a:rPr lang="es-ES_tradnl" sz="1100" dirty="0">
                <a:solidFill>
                  <a:srgbClr val="0000FF"/>
                </a:solidFill>
                <a:latin typeface="+mn-lt"/>
              </a:rPr>
              <a:t>TABLA DE COEFICIENTES DE </a:t>
            </a:r>
            <a:r>
              <a:rPr lang="es-ES_tradnl" sz="1100" u="sng" dirty="0">
                <a:solidFill>
                  <a:srgbClr val="0000FF"/>
                </a:solidFill>
                <a:latin typeface="+mn-lt"/>
              </a:rPr>
              <a:t>AMORTIZACIÓN</a:t>
            </a:r>
            <a:r>
              <a:rPr lang="es-ES_tradnl" sz="1100" dirty="0">
                <a:solidFill>
                  <a:srgbClr val="0000FF"/>
                </a:solidFill>
                <a:latin typeface="+mn-lt"/>
              </a:rPr>
              <a:t> </a:t>
            </a:r>
          </a:p>
          <a:p>
            <a:pPr algn="ctr">
              <a:spcBef>
                <a:spcPct val="45000"/>
              </a:spcBef>
            </a:pPr>
            <a:r>
              <a:rPr lang="es-ES_tradnl" sz="1100" dirty="0">
                <a:solidFill>
                  <a:srgbClr val="0000FF"/>
                </a:solidFill>
                <a:latin typeface="+mn-lt"/>
              </a:rPr>
              <a:t>PARA INMOVILIZADO MATERIAL EN </a:t>
            </a:r>
            <a:r>
              <a:rPr lang="es-ES_tradnl" sz="1100" u="sng" dirty="0">
                <a:solidFill>
                  <a:srgbClr val="FF0000"/>
                </a:solidFill>
                <a:latin typeface="+mn-lt"/>
              </a:rPr>
              <a:t>EDS</a:t>
            </a:r>
          </a:p>
        </p:txBody>
      </p:sp>
      <p:sp>
        <p:nvSpPr>
          <p:cNvPr id="6149" name="Text Box 422"/>
          <p:cNvSpPr txBox="1">
            <a:spLocks noChangeArrowheads="1"/>
          </p:cNvSpPr>
          <p:nvPr/>
        </p:nvSpPr>
        <p:spPr bwMode="auto">
          <a:xfrm>
            <a:off x="1483629" y="2112963"/>
            <a:ext cx="469679"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GRUPO</a:t>
            </a:r>
          </a:p>
        </p:txBody>
      </p:sp>
      <p:sp>
        <p:nvSpPr>
          <p:cNvPr id="6150" name="Text Box 423"/>
          <p:cNvSpPr txBox="1">
            <a:spLocks noChangeArrowheads="1"/>
          </p:cNvSpPr>
          <p:nvPr/>
        </p:nvSpPr>
        <p:spPr bwMode="auto">
          <a:xfrm>
            <a:off x="3161084" y="2112963"/>
            <a:ext cx="1893146"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ELEMENTOS PATRIMONIALES</a:t>
            </a:r>
          </a:p>
        </p:txBody>
      </p:sp>
      <p:sp>
        <p:nvSpPr>
          <p:cNvPr id="6151" name="Text Box 424"/>
          <p:cNvSpPr txBox="1">
            <a:spLocks noChangeArrowheads="1"/>
          </p:cNvSpPr>
          <p:nvPr/>
        </p:nvSpPr>
        <p:spPr bwMode="auto">
          <a:xfrm>
            <a:off x="6454251" y="1911350"/>
            <a:ext cx="1093248" cy="523220"/>
          </a:xfrm>
          <a:prstGeom prst="rect">
            <a:avLst/>
          </a:prstGeom>
          <a:noFill/>
          <a:ln w="9525">
            <a:noFill/>
            <a:miter lim="800000"/>
            <a:headEnd/>
            <a:tailEnd/>
          </a:ln>
        </p:spPr>
        <p:txBody>
          <a:bodyPr wrap="none" lIns="0" tIns="0" rIns="0" bIns="0">
            <a:spAutoFit/>
          </a:bodyPr>
          <a:lstStyle/>
          <a:p>
            <a:pPr algn="ctr"/>
            <a:r>
              <a:rPr lang="es-ES_tradnl" sz="1000" dirty="0">
                <a:solidFill>
                  <a:srgbClr val="0000FF"/>
                </a:solidFill>
                <a:latin typeface="+mn-lt"/>
              </a:rPr>
              <a:t>Coeficiente Lineal</a:t>
            </a:r>
          </a:p>
          <a:p>
            <a:pPr algn="ctr">
              <a:lnSpc>
                <a:spcPct val="120000"/>
              </a:lnSpc>
            </a:pPr>
            <a:r>
              <a:rPr lang="es-ES_tradnl" sz="1000" dirty="0">
                <a:solidFill>
                  <a:srgbClr val="0000FF"/>
                </a:solidFill>
                <a:latin typeface="+mn-lt"/>
              </a:rPr>
              <a:t>Máximo</a:t>
            </a:r>
          </a:p>
          <a:p>
            <a:pPr algn="ctr">
              <a:lnSpc>
                <a:spcPct val="120000"/>
              </a:lnSpc>
            </a:pPr>
            <a:r>
              <a:rPr lang="es-ES_tradnl" sz="1000" dirty="0">
                <a:solidFill>
                  <a:srgbClr val="0000FF"/>
                </a:solidFill>
                <a:latin typeface="+mn-lt"/>
              </a:rPr>
              <a:t>(porcentaje)</a:t>
            </a:r>
          </a:p>
        </p:txBody>
      </p:sp>
      <p:sp>
        <p:nvSpPr>
          <p:cNvPr id="6152" name="Text Box 425"/>
          <p:cNvSpPr txBox="1">
            <a:spLocks noChangeArrowheads="1"/>
          </p:cNvSpPr>
          <p:nvPr/>
        </p:nvSpPr>
        <p:spPr bwMode="auto">
          <a:xfrm>
            <a:off x="7959804" y="1911350"/>
            <a:ext cx="476092" cy="523220"/>
          </a:xfrm>
          <a:prstGeom prst="rect">
            <a:avLst/>
          </a:prstGeom>
          <a:noFill/>
          <a:ln w="9525">
            <a:noFill/>
            <a:miter lim="800000"/>
            <a:headEnd/>
            <a:tailEnd/>
          </a:ln>
        </p:spPr>
        <p:txBody>
          <a:bodyPr wrap="none" lIns="0" tIns="0" rIns="0" bIns="0">
            <a:spAutoFit/>
          </a:bodyPr>
          <a:lstStyle/>
          <a:p>
            <a:pPr algn="ctr"/>
            <a:r>
              <a:rPr lang="es-ES_tradnl" sz="1000" dirty="0">
                <a:solidFill>
                  <a:srgbClr val="0000FF"/>
                </a:solidFill>
                <a:latin typeface="+mn-lt"/>
              </a:rPr>
              <a:t>Período</a:t>
            </a:r>
          </a:p>
          <a:p>
            <a:pPr algn="ctr">
              <a:lnSpc>
                <a:spcPct val="120000"/>
              </a:lnSpc>
            </a:pPr>
            <a:r>
              <a:rPr lang="es-ES_tradnl" sz="1000" dirty="0">
                <a:solidFill>
                  <a:srgbClr val="0000FF"/>
                </a:solidFill>
                <a:latin typeface="+mn-lt"/>
              </a:rPr>
              <a:t>Máximo</a:t>
            </a:r>
          </a:p>
          <a:p>
            <a:pPr algn="ctr">
              <a:lnSpc>
                <a:spcPct val="120000"/>
              </a:lnSpc>
            </a:pPr>
            <a:r>
              <a:rPr lang="es-ES_tradnl" sz="1000" dirty="0">
                <a:solidFill>
                  <a:srgbClr val="0000FF"/>
                </a:solidFill>
                <a:latin typeface="+mn-lt"/>
              </a:rPr>
              <a:t>(años)</a:t>
            </a:r>
          </a:p>
        </p:txBody>
      </p:sp>
      <p:grpSp>
        <p:nvGrpSpPr>
          <p:cNvPr id="6153" name="Group 473"/>
          <p:cNvGrpSpPr>
            <a:grpSpLocks/>
          </p:cNvGrpSpPr>
          <p:nvPr/>
        </p:nvGrpSpPr>
        <p:grpSpPr bwMode="auto">
          <a:xfrm>
            <a:off x="1647832" y="2614613"/>
            <a:ext cx="141289" cy="3392488"/>
            <a:chOff x="685" y="1269"/>
            <a:chExt cx="89" cy="2137"/>
          </a:xfrm>
        </p:grpSpPr>
        <p:sp>
          <p:nvSpPr>
            <p:cNvPr id="6200" name="Text Box 426"/>
            <p:cNvSpPr txBox="1">
              <a:spLocks noChangeArrowheads="1"/>
            </p:cNvSpPr>
            <p:nvPr/>
          </p:nvSpPr>
          <p:spPr bwMode="auto">
            <a:xfrm>
              <a:off x="730" y="1269"/>
              <a:ext cx="44"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a:t>
              </a:r>
            </a:p>
          </p:txBody>
        </p:sp>
        <p:sp>
          <p:nvSpPr>
            <p:cNvPr id="6201" name="Text Box 430"/>
            <p:cNvSpPr txBox="1">
              <a:spLocks noChangeArrowheads="1"/>
            </p:cNvSpPr>
            <p:nvPr/>
          </p:nvSpPr>
          <p:spPr bwMode="auto">
            <a:xfrm>
              <a:off x="730" y="1496"/>
              <a:ext cx="44"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2</a:t>
              </a:r>
            </a:p>
          </p:txBody>
        </p:sp>
        <p:sp>
          <p:nvSpPr>
            <p:cNvPr id="6202" name="Text Box 434"/>
            <p:cNvSpPr txBox="1">
              <a:spLocks noChangeArrowheads="1"/>
            </p:cNvSpPr>
            <p:nvPr/>
          </p:nvSpPr>
          <p:spPr bwMode="auto">
            <a:xfrm>
              <a:off x="730" y="1722"/>
              <a:ext cx="44"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3</a:t>
              </a:r>
            </a:p>
          </p:txBody>
        </p:sp>
        <p:sp>
          <p:nvSpPr>
            <p:cNvPr id="6203" name="Text Box 438"/>
            <p:cNvSpPr txBox="1">
              <a:spLocks noChangeArrowheads="1"/>
            </p:cNvSpPr>
            <p:nvPr/>
          </p:nvSpPr>
          <p:spPr bwMode="auto">
            <a:xfrm>
              <a:off x="730" y="1949"/>
              <a:ext cx="44"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4</a:t>
              </a:r>
            </a:p>
          </p:txBody>
        </p:sp>
        <p:sp>
          <p:nvSpPr>
            <p:cNvPr id="6204" name="Text Box 442"/>
            <p:cNvSpPr txBox="1">
              <a:spLocks noChangeArrowheads="1"/>
            </p:cNvSpPr>
            <p:nvPr/>
          </p:nvSpPr>
          <p:spPr bwMode="auto">
            <a:xfrm>
              <a:off x="730" y="2176"/>
              <a:ext cx="44"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5</a:t>
              </a:r>
            </a:p>
          </p:txBody>
        </p:sp>
        <p:sp>
          <p:nvSpPr>
            <p:cNvPr id="6205" name="Text Box 446"/>
            <p:cNvSpPr txBox="1">
              <a:spLocks noChangeArrowheads="1"/>
            </p:cNvSpPr>
            <p:nvPr/>
          </p:nvSpPr>
          <p:spPr bwMode="auto">
            <a:xfrm>
              <a:off x="730" y="2403"/>
              <a:ext cx="44"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6</a:t>
              </a:r>
            </a:p>
          </p:txBody>
        </p:sp>
        <p:sp>
          <p:nvSpPr>
            <p:cNvPr id="6206" name="Text Box 450"/>
            <p:cNvSpPr txBox="1">
              <a:spLocks noChangeArrowheads="1"/>
            </p:cNvSpPr>
            <p:nvPr/>
          </p:nvSpPr>
          <p:spPr bwMode="auto">
            <a:xfrm>
              <a:off x="730" y="2629"/>
              <a:ext cx="44"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7</a:t>
              </a:r>
            </a:p>
          </p:txBody>
        </p:sp>
        <p:sp>
          <p:nvSpPr>
            <p:cNvPr id="6207" name="Text Box 454"/>
            <p:cNvSpPr txBox="1">
              <a:spLocks noChangeArrowheads="1"/>
            </p:cNvSpPr>
            <p:nvPr/>
          </p:nvSpPr>
          <p:spPr bwMode="auto">
            <a:xfrm>
              <a:off x="730" y="2856"/>
              <a:ext cx="44"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8</a:t>
              </a:r>
            </a:p>
          </p:txBody>
        </p:sp>
        <p:sp>
          <p:nvSpPr>
            <p:cNvPr id="6208" name="Text Box 458"/>
            <p:cNvSpPr txBox="1">
              <a:spLocks noChangeArrowheads="1"/>
            </p:cNvSpPr>
            <p:nvPr/>
          </p:nvSpPr>
          <p:spPr bwMode="auto">
            <a:xfrm>
              <a:off x="730" y="3083"/>
              <a:ext cx="44"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9</a:t>
              </a:r>
            </a:p>
          </p:txBody>
        </p:sp>
        <p:sp>
          <p:nvSpPr>
            <p:cNvPr id="6209" name="Text Box 462"/>
            <p:cNvSpPr txBox="1">
              <a:spLocks noChangeArrowheads="1"/>
            </p:cNvSpPr>
            <p:nvPr/>
          </p:nvSpPr>
          <p:spPr bwMode="auto">
            <a:xfrm>
              <a:off x="685" y="3309"/>
              <a:ext cx="89" cy="97"/>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10</a:t>
              </a:r>
            </a:p>
          </p:txBody>
        </p:sp>
      </p:grpSp>
      <p:sp>
        <p:nvSpPr>
          <p:cNvPr id="6154" name="Text Box 427"/>
          <p:cNvSpPr txBox="1">
            <a:spLocks noChangeArrowheads="1"/>
          </p:cNvSpPr>
          <p:nvPr/>
        </p:nvSpPr>
        <p:spPr bwMode="auto">
          <a:xfrm>
            <a:off x="2138384" y="2614613"/>
            <a:ext cx="1965282" cy="153888"/>
          </a:xfrm>
          <a:prstGeom prst="rect">
            <a:avLst/>
          </a:prstGeom>
          <a:noFill/>
          <a:ln w="9525">
            <a:noFill/>
            <a:miter lim="800000"/>
            <a:headEnd/>
            <a:tailEnd/>
          </a:ln>
        </p:spPr>
        <p:txBody>
          <a:bodyPr wrap="none" lIns="0" tIns="0" rIns="0" bIns="0">
            <a:spAutoFit/>
          </a:bodyPr>
          <a:lstStyle/>
          <a:p>
            <a:pPr algn="ctr"/>
            <a:r>
              <a:rPr lang="es-ES_tradnl" sz="1000" dirty="0">
                <a:solidFill>
                  <a:srgbClr val="0000FF"/>
                </a:solidFill>
                <a:latin typeface="+mn-lt"/>
              </a:rPr>
              <a:t>Edificios y otras construcciones</a:t>
            </a:r>
          </a:p>
        </p:txBody>
      </p:sp>
      <p:sp>
        <p:nvSpPr>
          <p:cNvPr id="6155" name="Text Box 431"/>
          <p:cNvSpPr txBox="1">
            <a:spLocks noChangeArrowheads="1"/>
          </p:cNvSpPr>
          <p:nvPr/>
        </p:nvSpPr>
        <p:spPr bwMode="auto">
          <a:xfrm>
            <a:off x="2071166" y="2974975"/>
            <a:ext cx="4047582"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Instalaciones, mobiliario, enseres y resto del inmovilizado material</a:t>
            </a:r>
          </a:p>
        </p:txBody>
      </p:sp>
      <p:sp>
        <p:nvSpPr>
          <p:cNvPr id="6156" name="Text Box 435"/>
          <p:cNvSpPr txBox="1">
            <a:spLocks noChangeArrowheads="1"/>
          </p:cNvSpPr>
          <p:nvPr/>
        </p:nvSpPr>
        <p:spPr bwMode="auto">
          <a:xfrm>
            <a:off x="2212094" y="3333750"/>
            <a:ext cx="6748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Maquinaria</a:t>
            </a:r>
          </a:p>
        </p:txBody>
      </p:sp>
      <p:sp>
        <p:nvSpPr>
          <p:cNvPr id="6157" name="Text Box 439"/>
          <p:cNvSpPr txBox="1">
            <a:spLocks noChangeArrowheads="1"/>
          </p:cNvSpPr>
          <p:nvPr/>
        </p:nvSpPr>
        <p:spPr bwMode="auto">
          <a:xfrm>
            <a:off x="2177948" y="3694113"/>
            <a:ext cx="1498807" cy="153888"/>
          </a:xfrm>
          <a:prstGeom prst="rect">
            <a:avLst/>
          </a:prstGeom>
          <a:noFill/>
          <a:ln w="9525">
            <a:noFill/>
            <a:miter lim="800000"/>
            <a:headEnd/>
            <a:tailEnd/>
          </a:ln>
        </p:spPr>
        <p:txBody>
          <a:bodyPr wrap="none" lIns="0" tIns="0" rIns="0" bIns="0">
            <a:spAutoFit/>
          </a:bodyPr>
          <a:lstStyle/>
          <a:p>
            <a:pPr algn="ctr"/>
            <a:r>
              <a:rPr lang="es-ES_tradnl" sz="1000" dirty="0">
                <a:solidFill>
                  <a:srgbClr val="0000FF"/>
                </a:solidFill>
                <a:latin typeface="+mn-lt"/>
              </a:rPr>
              <a:t>Elementos de transporte</a:t>
            </a:r>
          </a:p>
        </p:txBody>
      </p:sp>
      <p:sp>
        <p:nvSpPr>
          <p:cNvPr id="6158" name="Text Box 443"/>
          <p:cNvSpPr txBox="1">
            <a:spLocks noChangeArrowheads="1"/>
          </p:cNvSpPr>
          <p:nvPr/>
        </p:nvSpPr>
        <p:spPr bwMode="auto">
          <a:xfrm>
            <a:off x="2149521" y="4054475"/>
            <a:ext cx="4098879" cy="153888"/>
          </a:xfrm>
          <a:prstGeom prst="rect">
            <a:avLst/>
          </a:prstGeom>
          <a:noFill/>
          <a:ln w="9525">
            <a:noFill/>
            <a:miter lim="800000"/>
            <a:headEnd/>
            <a:tailEnd/>
          </a:ln>
        </p:spPr>
        <p:txBody>
          <a:bodyPr wrap="none" lIns="0" tIns="0" rIns="0" bIns="0">
            <a:spAutoFit/>
          </a:bodyPr>
          <a:lstStyle/>
          <a:p>
            <a:pPr algn="ctr"/>
            <a:r>
              <a:rPr lang="es-ES_tradnl" sz="1000" dirty="0">
                <a:solidFill>
                  <a:srgbClr val="0000FF"/>
                </a:solidFill>
                <a:latin typeface="+mn-lt"/>
              </a:rPr>
              <a:t>Equipos para tratamiento de información y programas informáticos</a:t>
            </a:r>
          </a:p>
        </p:txBody>
      </p:sp>
      <p:sp>
        <p:nvSpPr>
          <p:cNvPr id="6159" name="Text Box 447"/>
          <p:cNvSpPr txBox="1">
            <a:spLocks noChangeArrowheads="1"/>
          </p:cNvSpPr>
          <p:nvPr/>
        </p:nvSpPr>
        <p:spPr bwMode="auto">
          <a:xfrm>
            <a:off x="2186891" y="4414838"/>
            <a:ext cx="1290417" cy="153888"/>
          </a:xfrm>
          <a:prstGeom prst="rect">
            <a:avLst/>
          </a:prstGeom>
          <a:noFill/>
          <a:ln w="9525">
            <a:noFill/>
            <a:miter lim="800000"/>
            <a:headEnd/>
            <a:tailEnd/>
          </a:ln>
        </p:spPr>
        <p:txBody>
          <a:bodyPr wrap="none" lIns="0" tIns="0" rIns="0" bIns="0">
            <a:spAutoFit/>
          </a:bodyPr>
          <a:lstStyle/>
          <a:p>
            <a:pPr algn="ctr"/>
            <a:r>
              <a:rPr lang="es-ES_tradnl" sz="1000" dirty="0">
                <a:solidFill>
                  <a:srgbClr val="0000FF"/>
                </a:solidFill>
                <a:latin typeface="+mn-lt"/>
              </a:rPr>
              <a:t>Útiles y herramientas</a:t>
            </a:r>
          </a:p>
        </p:txBody>
      </p:sp>
      <p:sp>
        <p:nvSpPr>
          <p:cNvPr id="6160" name="Text Box 451"/>
          <p:cNvSpPr txBox="1">
            <a:spLocks noChangeArrowheads="1"/>
          </p:cNvSpPr>
          <p:nvPr/>
        </p:nvSpPr>
        <p:spPr bwMode="auto">
          <a:xfrm>
            <a:off x="2132559" y="4773613"/>
            <a:ext cx="2513509"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Ganado vacuno, porcino, ovino y caprino</a:t>
            </a:r>
          </a:p>
        </p:txBody>
      </p:sp>
      <p:sp>
        <p:nvSpPr>
          <p:cNvPr id="6161" name="Text Box 455"/>
          <p:cNvSpPr txBox="1">
            <a:spLocks noChangeArrowheads="1"/>
          </p:cNvSpPr>
          <p:nvPr/>
        </p:nvSpPr>
        <p:spPr bwMode="auto">
          <a:xfrm>
            <a:off x="2143526" y="5133975"/>
            <a:ext cx="2215350"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Ganado equino y frutales no cítricos</a:t>
            </a:r>
          </a:p>
        </p:txBody>
      </p:sp>
      <p:sp>
        <p:nvSpPr>
          <p:cNvPr id="6162" name="Text Box 459"/>
          <p:cNvSpPr txBox="1">
            <a:spLocks noChangeArrowheads="1"/>
          </p:cNvSpPr>
          <p:nvPr/>
        </p:nvSpPr>
        <p:spPr bwMode="auto">
          <a:xfrm>
            <a:off x="2163125" y="5494338"/>
            <a:ext cx="1609415"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Frutales cítricos y viñedos</a:t>
            </a:r>
          </a:p>
        </p:txBody>
      </p:sp>
      <p:sp>
        <p:nvSpPr>
          <p:cNvPr id="6163" name="Text Box 463"/>
          <p:cNvSpPr txBox="1">
            <a:spLocks noChangeArrowheads="1"/>
          </p:cNvSpPr>
          <p:nvPr/>
        </p:nvSpPr>
        <p:spPr bwMode="auto">
          <a:xfrm>
            <a:off x="2220756" y="5853113"/>
            <a:ext cx="360676"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Olivar</a:t>
            </a:r>
          </a:p>
        </p:txBody>
      </p:sp>
      <p:sp>
        <p:nvSpPr>
          <p:cNvPr id="6164" name="Text Box 428"/>
          <p:cNvSpPr txBox="1">
            <a:spLocks noChangeArrowheads="1"/>
          </p:cNvSpPr>
          <p:nvPr/>
        </p:nvSpPr>
        <p:spPr bwMode="auto">
          <a:xfrm>
            <a:off x="7002122" y="2614613"/>
            <a:ext cx="70532"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3</a:t>
            </a:r>
          </a:p>
        </p:txBody>
      </p:sp>
      <p:sp>
        <p:nvSpPr>
          <p:cNvPr id="6165" name="Text Box 432"/>
          <p:cNvSpPr txBox="1">
            <a:spLocks noChangeArrowheads="1"/>
          </p:cNvSpPr>
          <p:nvPr/>
        </p:nvSpPr>
        <p:spPr bwMode="auto">
          <a:xfrm>
            <a:off x="6931137" y="2974975"/>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10</a:t>
            </a:r>
          </a:p>
        </p:txBody>
      </p:sp>
      <p:sp>
        <p:nvSpPr>
          <p:cNvPr id="6166" name="Text Box 436"/>
          <p:cNvSpPr txBox="1">
            <a:spLocks noChangeArrowheads="1"/>
          </p:cNvSpPr>
          <p:nvPr/>
        </p:nvSpPr>
        <p:spPr bwMode="auto">
          <a:xfrm>
            <a:off x="6931137" y="3333750"/>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12</a:t>
            </a:r>
          </a:p>
        </p:txBody>
      </p:sp>
      <p:sp>
        <p:nvSpPr>
          <p:cNvPr id="6167" name="Text Box 440"/>
          <p:cNvSpPr txBox="1">
            <a:spLocks noChangeArrowheads="1"/>
          </p:cNvSpPr>
          <p:nvPr/>
        </p:nvSpPr>
        <p:spPr bwMode="auto">
          <a:xfrm>
            <a:off x="6931137" y="3694113"/>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16</a:t>
            </a:r>
          </a:p>
        </p:txBody>
      </p:sp>
      <p:sp>
        <p:nvSpPr>
          <p:cNvPr id="6168" name="Text Box 444"/>
          <p:cNvSpPr txBox="1">
            <a:spLocks noChangeArrowheads="1"/>
          </p:cNvSpPr>
          <p:nvPr/>
        </p:nvSpPr>
        <p:spPr bwMode="auto">
          <a:xfrm>
            <a:off x="6931137" y="4054475"/>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26</a:t>
            </a:r>
          </a:p>
        </p:txBody>
      </p:sp>
      <p:sp>
        <p:nvSpPr>
          <p:cNvPr id="6169" name="Text Box 448"/>
          <p:cNvSpPr txBox="1">
            <a:spLocks noChangeArrowheads="1"/>
          </p:cNvSpPr>
          <p:nvPr/>
        </p:nvSpPr>
        <p:spPr bwMode="auto">
          <a:xfrm>
            <a:off x="6931137" y="4414838"/>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30</a:t>
            </a:r>
          </a:p>
        </p:txBody>
      </p:sp>
      <p:sp>
        <p:nvSpPr>
          <p:cNvPr id="6170" name="Text Box 452"/>
          <p:cNvSpPr txBox="1">
            <a:spLocks noChangeArrowheads="1"/>
          </p:cNvSpPr>
          <p:nvPr/>
        </p:nvSpPr>
        <p:spPr bwMode="auto">
          <a:xfrm>
            <a:off x="6931137" y="4773613"/>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16</a:t>
            </a:r>
          </a:p>
        </p:txBody>
      </p:sp>
      <p:sp>
        <p:nvSpPr>
          <p:cNvPr id="6171" name="Text Box 456"/>
          <p:cNvSpPr txBox="1">
            <a:spLocks noChangeArrowheads="1"/>
          </p:cNvSpPr>
          <p:nvPr/>
        </p:nvSpPr>
        <p:spPr bwMode="auto">
          <a:xfrm>
            <a:off x="7002122" y="5133975"/>
            <a:ext cx="70532"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8</a:t>
            </a:r>
          </a:p>
        </p:txBody>
      </p:sp>
      <p:sp>
        <p:nvSpPr>
          <p:cNvPr id="6172" name="Text Box 460"/>
          <p:cNvSpPr txBox="1">
            <a:spLocks noChangeArrowheads="1"/>
          </p:cNvSpPr>
          <p:nvPr/>
        </p:nvSpPr>
        <p:spPr bwMode="auto">
          <a:xfrm>
            <a:off x="7002122" y="5494338"/>
            <a:ext cx="70532"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4</a:t>
            </a:r>
          </a:p>
        </p:txBody>
      </p:sp>
      <p:sp>
        <p:nvSpPr>
          <p:cNvPr id="6173" name="Text Box 464"/>
          <p:cNvSpPr txBox="1">
            <a:spLocks noChangeArrowheads="1"/>
          </p:cNvSpPr>
          <p:nvPr/>
        </p:nvSpPr>
        <p:spPr bwMode="auto">
          <a:xfrm>
            <a:off x="7002122" y="5853113"/>
            <a:ext cx="70532"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2</a:t>
            </a:r>
          </a:p>
        </p:txBody>
      </p:sp>
      <p:sp>
        <p:nvSpPr>
          <p:cNvPr id="6174" name="Text Box 429"/>
          <p:cNvSpPr txBox="1">
            <a:spLocks noChangeArrowheads="1"/>
          </p:cNvSpPr>
          <p:nvPr/>
        </p:nvSpPr>
        <p:spPr bwMode="auto">
          <a:xfrm>
            <a:off x="8163037" y="2614613"/>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68</a:t>
            </a:r>
          </a:p>
        </p:txBody>
      </p:sp>
      <p:sp>
        <p:nvSpPr>
          <p:cNvPr id="6175" name="Text Box 433"/>
          <p:cNvSpPr txBox="1">
            <a:spLocks noChangeArrowheads="1"/>
          </p:cNvSpPr>
          <p:nvPr/>
        </p:nvSpPr>
        <p:spPr bwMode="auto">
          <a:xfrm>
            <a:off x="8163037" y="2974975"/>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20</a:t>
            </a:r>
          </a:p>
        </p:txBody>
      </p:sp>
      <p:sp>
        <p:nvSpPr>
          <p:cNvPr id="6176" name="Text Box 437"/>
          <p:cNvSpPr txBox="1">
            <a:spLocks noChangeArrowheads="1"/>
          </p:cNvSpPr>
          <p:nvPr/>
        </p:nvSpPr>
        <p:spPr bwMode="auto">
          <a:xfrm>
            <a:off x="8163037" y="3333750"/>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18</a:t>
            </a:r>
          </a:p>
        </p:txBody>
      </p:sp>
      <p:sp>
        <p:nvSpPr>
          <p:cNvPr id="6177" name="Text Box 441"/>
          <p:cNvSpPr txBox="1">
            <a:spLocks noChangeArrowheads="1"/>
          </p:cNvSpPr>
          <p:nvPr/>
        </p:nvSpPr>
        <p:spPr bwMode="auto">
          <a:xfrm>
            <a:off x="8163037" y="3694113"/>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14</a:t>
            </a:r>
          </a:p>
        </p:txBody>
      </p:sp>
      <p:sp>
        <p:nvSpPr>
          <p:cNvPr id="6178" name="Text Box 445"/>
          <p:cNvSpPr txBox="1">
            <a:spLocks noChangeArrowheads="1"/>
          </p:cNvSpPr>
          <p:nvPr/>
        </p:nvSpPr>
        <p:spPr bwMode="auto">
          <a:xfrm>
            <a:off x="8163037" y="4054475"/>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10</a:t>
            </a:r>
          </a:p>
        </p:txBody>
      </p:sp>
      <p:sp>
        <p:nvSpPr>
          <p:cNvPr id="6179" name="Text Box 449"/>
          <p:cNvSpPr txBox="1">
            <a:spLocks noChangeArrowheads="1"/>
          </p:cNvSpPr>
          <p:nvPr/>
        </p:nvSpPr>
        <p:spPr bwMode="auto">
          <a:xfrm>
            <a:off x="8234022" y="4414838"/>
            <a:ext cx="70532"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8</a:t>
            </a:r>
          </a:p>
        </p:txBody>
      </p:sp>
      <p:sp>
        <p:nvSpPr>
          <p:cNvPr id="6180" name="Text Box 453"/>
          <p:cNvSpPr txBox="1">
            <a:spLocks noChangeArrowheads="1"/>
          </p:cNvSpPr>
          <p:nvPr/>
        </p:nvSpPr>
        <p:spPr bwMode="auto">
          <a:xfrm>
            <a:off x="8163037" y="4773613"/>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14</a:t>
            </a:r>
          </a:p>
        </p:txBody>
      </p:sp>
      <p:sp>
        <p:nvSpPr>
          <p:cNvPr id="6181" name="Text Box 457"/>
          <p:cNvSpPr txBox="1">
            <a:spLocks noChangeArrowheads="1"/>
          </p:cNvSpPr>
          <p:nvPr/>
        </p:nvSpPr>
        <p:spPr bwMode="auto">
          <a:xfrm>
            <a:off x="8163037" y="5133975"/>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25</a:t>
            </a:r>
          </a:p>
        </p:txBody>
      </p:sp>
      <p:sp>
        <p:nvSpPr>
          <p:cNvPr id="6182" name="Text Box 461"/>
          <p:cNvSpPr txBox="1">
            <a:spLocks noChangeArrowheads="1"/>
          </p:cNvSpPr>
          <p:nvPr/>
        </p:nvSpPr>
        <p:spPr bwMode="auto">
          <a:xfrm>
            <a:off x="8163037" y="5494338"/>
            <a:ext cx="141064"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50</a:t>
            </a:r>
          </a:p>
        </p:txBody>
      </p:sp>
      <p:sp>
        <p:nvSpPr>
          <p:cNvPr id="6183" name="Text Box 465"/>
          <p:cNvSpPr txBox="1">
            <a:spLocks noChangeArrowheads="1"/>
          </p:cNvSpPr>
          <p:nvPr/>
        </p:nvSpPr>
        <p:spPr bwMode="auto">
          <a:xfrm>
            <a:off x="8092846" y="5853113"/>
            <a:ext cx="211596" cy="153888"/>
          </a:xfrm>
          <a:prstGeom prst="rect">
            <a:avLst/>
          </a:prstGeom>
          <a:noFill/>
          <a:ln w="9525">
            <a:noFill/>
            <a:miter lim="800000"/>
            <a:headEnd/>
            <a:tailEnd/>
          </a:ln>
        </p:spPr>
        <p:txBody>
          <a:bodyPr wrap="none" lIns="0" tIns="0" rIns="0" bIns="0">
            <a:spAutoFit/>
          </a:bodyPr>
          <a:lstStyle/>
          <a:p>
            <a:pPr algn="ctr"/>
            <a:r>
              <a:rPr lang="es-ES_tradnl" sz="1000">
                <a:solidFill>
                  <a:srgbClr val="0000FF"/>
                </a:solidFill>
                <a:latin typeface="+mn-lt"/>
              </a:rPr>
              <a:t>100</a:t>
            </a:r>
          </a:p>
        </p:txBody>
      </p:sp>
      <p:sp>
        <p:nvSpPr>
          <p:cNvPr id="6184" name="Line 474"/>
          <p:cNvSpPr>
            <a:spLocks noChangeShapeType="1"/>
          </p:cNvSpPr>
          <p:nvPr/>
        </p:nvSpPr>
        <p:spPr bwMode="auto">
          <a:xfrm>
            <a:off x="1333500" y="2506663"/>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85" name="Line 475"/>
          <p:cNvSpPr>
            <a:spLocks noChangeShapeType="1"/>
          </p:cNvSpPr>
          <p:nvPr/>
        </p:nvSpPr>
        <p:spPr bwMode="auto">
          <a:xfrm>
            <a:off x="1333500" y="2867025"/>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86" name="Line 476"/>
          <p:cNvSpPr>
            <a:spLocks noChangeShapeType="1"/>
          </p:cNvSpPr>
          <p:nvPr/>
        </p:nvSpPr>
        <p:spPr bwMode="auto">
          <a:xfrm>
            <a:off x="1333500" y="3225800"/>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87" name="Line 477"/>
          <p:cNvSpPr>
            <a:spLocks noChangeShapeType="1"/>
          </p:cNvSpPr>
          <p:nvPr/>
        </p:nvSpPr>
        <p:spPr bwMode="auto">
          <a:xfrm>
            <a:off x="1333500" y="3584575"/>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88" name="Line 478"/>
          <p:cNvSpPr>
            <a:spLocks noChangeShapeType="1"/>
          </p:cNvSpPr>
          <p:nvPr/>
        </p:nvSpPr>
        <p:spPr bwMode="auto">
          <a:xfrm>
            <a:off x="1333500" y="3943350"/>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89" name="Line 479"/>
          <p:cNvSpPr>
            <a:spLocks noChangeShapeType="1"/>
          </p:cNvSpPr>
          <p:nvPr/>
        </p:nvSpPr>
        <p:spPr bwMode="auto">
          <a:xfrm>
            <a:off x="1333500" y="4302125"/>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90" name="Line 480"/>
          <p:cNvSpPr>
            <a:spLocks noChangeShapeType="1"/>
          </p:cNvSpPr>
          <p:nvPr/>
        </p:nvSpPr>
        <p:spPr bwMode="auto">
          <a:xfrm>
            <a:off x="1333500" y="4660900"/>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91" name="Line 481"/>
          <p:cNvSpPr>
            <a:spLocks noChangeShapeType="1"/>
          </p:cNvSpPr>
          <p:nvPr/>
        </p:nvSpPr>
        <p:spPr bwMode="auto">
          <a:xfrm>
            <a:off x="1333500" y="5019675"/>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92" name="Line 482"/>
          <p:cNvSpPr>
            <a:spLocks noChangeShapeType="1"/>
          </p:cNvSpPr>
          <p:nvPr/>
        </p:nvSpPr>
        <p:spPr bwMode="auto">
          <a:xfrm>
            <a:off x="1333500" y="5378450"/>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93" name="Line 483"/>
          <p:cNvSpPr>
            <a:spLocks noChangeShapeType="1"/>
          </p:cNvSpPr>
          <p:nvPr/>
        </p:nvSpPr>
        <p:spPr bwMode="auto">
          <a:xfrm>
            <a:off x="1333500" y="5737225"/>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94" name="Line 484"/>
          <p:cNvSpPr>
            <a:spLocks noChangeShapeType="1"/>
          </p:cNvSpPr>
          <p:nvPr/>
        </p:nvSpPr>
        <p:spPr bwMode="auto">
          <a:xfrm>
            <a:off x="1333500" y="6096000"/>
            <a:ext cx="7239000" cy="0"/>
          </a:xfrm>
          <a:prstGeom prst="line">
            <a:avLst/>
          </a:prstGeom>
          <a:noFill/>
          <a:ln w="9525">
            <a:solidFill>
              <a:srgbClr val="D60093"/>
            </a:solidFill>
            <a:prstDash val="sysDot"/>
            <a:round/>
            <a:headEnd/>
            <a:tailEnd/>
          </a:ln>
        </p:spPr>
        <p:txBody>
          <a:bodyPr wrap="none" anchor="ctr"/>
          <a:lstStyle/>
          <a:p>
            <a:endParaRPr lang="es-ES">
              <a:solidFill>
                <a:srgbClr val="0000FF"/>
              </a:solidFill>
              <a:latin typeface="+mn-lt"/>
            </a:endParaRPr>
          </a:p>
        </p:txBody>
      </p:sp>
      <p:sp>
        <p:nvSpPr>
          <p:cNvPr id="6195" name="Line 485"/>
          <p:cNvSpPr>
            <a:spLocks noChangeShapeType="1"/>
          </p:cNvSpPr>
          <p:nvPr/>
        </p:nvSpPr>
        <p:spPr bwMode="auto">
          <a:xfrm>
            <a:off x="2095500" y="1895475"/>
            <a:ext cx="0" cy="4191000"/>
          </a:xfrm>
          <a:prstGeom prst="line">
            <a:avLst/>
          </a:prstGeom>
          <a:noFill/>
          <a:ln w="9525">
            <a:solidFill>
              <a:srgbClr val="FF00FF"/>
            </a:solidFill>
            <a:prstDash val="sysDot"/>
            <a:round/>
            <a:headEnd/>
            <a:tailEnd/>
          </a:ln>
        </p:spPr>
        <p:txBody>
          <a:bodyPr wrap="none" anchor="ctr"/>
          <a:lstStyle/>
          <a:p>
            <a:endParaRPr lang="es-ES">
              <a:solidFill>
                <a:srgbClr val="0000FF"/>
              </a:solidFill>
              <a:latin typeface="+mn-lt"/>
            </a:endParaRPr>
          </a:p>
        </p:txBody>
      </p:sp>
      <p:sp>
        <p:nvSpPr>
          <p:cNvPr id="6196" name="Line 486"/>
          <p:cNvSpPr>
            <a:spLocks noChangeShapeType="1"/>
          </p:cNvSpPr>
          <p:nvPr/>
        </p:nvSpPr>
        <p:spPr bwMode="auto">
          <a:xfrm>
            <a:off x="6286500" y="1895475"/>
            <a:ext cx="0" cy="4191000"/>
          </a:xfrm>
          <a:prstGeom prst="line">
            <a:avLst/>
          </a:prstGeom>
          <a:noFill/>
          <a:ln w="9525">
            <a:solidFill>
              <a:srgbClr val="FF00FF"/>
            </a:solidFill>
            <a:prstDash val="sysDot"/>
            <a:round/>
            <a:headEnd/>
            <a:tailEnd/>
          </a:ln>
        </p:spPr>
        <p:txBody>
          <a:bodyPr wrap="none" anchor="ctr"/>
          <a:lstStyle/>
          <a:p>
            <a:endParaRPr lang="es-ES">
              <a:solidFill>
                <a:srgbClr val="0000FF"/>
              </a:solidFill>
              <a:latin typeface="+mn-lt"/>
            </a:endParaRPr>
          </a:p>
        </p:txBody>
      </p:sp>
      <p:sp>
        <p:nvSpPr>
          <p:cNvPr id="6197" name="Line 487"/>
          <p:cNvSpPr>
            <a:spLocks noChangeShapeType="1"/>
          </p:cNvSpPr>
          <p:nvPr/>
        </p:nvSpPr>
        <p:spPr bwMode="auto">
          <a:xfrm>
            <a:off x="7734300" y="1895475"/>
            <a:ext cx="0" cy="4191000"/>
          </a:xfrm>
          <a:prstGeom prst="line">
            <a:avLst/>
          </a:prstGeom>
          <a:noFill/>
          <a:ln w="9525">
            <a:solidFill>
              <a:srgbClr val="FF00FF"/>
            </a:solidFill>
            <a:prstDash val="sysDot"/>
            <a:round/>
            <a:headEnd/>
            <a:tailEnd/>
          </a:ln>
        </p:spPr>
        <p:txBody>
          <a:bodyPr wrap="none" anchor="ctr"/>
          <a:lstStyle/>
          <a:p>
            <a:endParaRPr lang="es-ES">
              <a:solidFill>
                <a:srgbClr val="0000FF"/>
              </a:solidFill>
              <a:latin typeface="+mn-lt"/>
            </a:endParaRPr>
          </a:p>
        </p:txBody>
      </p:sp>
      <p:sp>
        <p:nvSpPr>
          <p:cNvPr id="6198" name="Text Box 489"/>
          <p:cNvSpPr txBox="1">
            <a:spLocks noChangeArrowheads="1"/>
          </p:cNvSpPr>
          <p:nvPr/>
        </p:nvSpPr>
        <p:spPr bwMode="auto">
          <a:xfrm>
            <a:off x="6318377" y="1089455"/>
            <a:ext cx="1939634" cy="169277"/>
          </a:xfrm>
          <a:prstGeom prst="rect">
            <a:avLst/>
          </a:prstGeom>
          <a:noFill/>
          <a:ln w="9525">
            <a:noFill/>
            <a:miter lim="800000"/>
            <a:headEnd/>
            <a:tailEnd/>
          </a:ln>
        </p:spPr>
        <p:txBody>
          <a:bodyPr wrap="none" lIns="0" tIns="0" rIns="0" bIns="0">
            <a:spAutoFit/>
          </a:bodyPr>
          <a:lstStyle/>
          <a:p>
            <a:r>
              <a:rPr lang="es-ES_tradnl" sz="1100" dirty="0">
                <a:solidFill>
                  <a:srgbClr val="0000FF"/>
                </a:solidFill>
                <a:latin typeface="+mn-lt"/>
              </a:rPr>
              <a:t>(art 28.1ª R  y  O.M.  27/03/98)</a:t>
            </a:r>
          </a:p>
        </p:txBody>
      </p:sp>
      <p:sp>
        <p:nvSpPr>
          <p:cNvPr id="6199" name="AutoShape 490"/>
          <p:cNvSpPr>
            <a:spLocks noChangeArrowheads="1"/>
          </p:cNvSpPr>
          <p:nvPr/>
        </p:nvSpPr>
        <p:spPr bwMode="auto">
          <a:xfrm>
            <a:off x="2201237" y="780816"/>
            <a:ext cx="3505200" cy="685800"/>
          </a:xfrm>
          <a:prstGeom prst="roundRect">
            <a:avLst>
              <a:gd name="adj" fmla="val 16667"/>
            </a:avLst>
          </a:prstGeom>
          <a:noFill/>
          <a:ln w="9525">
            <a:solidFill>
              <a:srgbClr val="00AB55"/>
            </a:solidFill>
            <a:round/>
            <a:headEnd/>
            <a:tailEnd/>
          </a:ln>
        </p:spPr>
        <p:txBody>
          <a:bodyPr wrap="none" anchor="ctr"/>
          <a:lstStyle/>
          <a:p>
            <a:endParaRPr lang="es-ES">
              <a:solidFill>
                <a:srgbClr val="0000FF"/>
              </a:solidFill>
              <a:latin typeface="+mn-lt"/>
            </a:endParaRPr>
          </a:p>
        </p:txBody>
      </p:sp>
    </p:spTree>
    <p:extLst>
      <p:ext uri="{BB962C8B-B14F-4D97-AF65-F5344CB8AC3E}">
        <p14:creationId xmlns="" xmlns:p14="http://schemas.microsoft.com/office/powerpoint/2010/main" val="4149050324"/>
      </p:ext>
    </p:extLst>
  </p:cSld>
  <p:clrMapOvr>
    <a:masterClrMapping/>
  </p:clrMapOvr>
  <p:transition/>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20000" y="6400800"/>
            <a:ext cx="2311400" cy="476250"/>
          </a:xfrm>
        </p:spPr>
        <p:txBody>
          <a:bodyPr/>
          <a:lstStyle/>
          <a:p>
            <a:pPr>
              <a:defRPr/>
            </a:pPr>
            <a:fld id="{F5978649-74C3-4721-8DB7-EA5596D88215}" type="slidenum">
              <a:rPr lang="es-ES"/>
              <a:pPr>
                <a:defRPr/>
              </a:pPr>
              <a:t>513</a:t>
            </a:fld>
            <a:endParaRPr lang="es-ES" dirty="0"/>
          </a:p>
        </p:txBody>
      </p:sp>
      <p:sp>
        <p:nvSpPr>
          <p:cNvPr id="1434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600" dirty="0" smtClean="0">
                <a:solidFill>
                  <a:srgbClr val="FFFF66"/>
                </a:solidFill>
                <a:latin typeface="Arial" pitchFamily="34" charset="0"/>
              </a:rPr>
              <a:t>.   </a:t>
            </a:r>
            <a:endParaRPr lang="es-ES" sz="3600" u="sng" dirty="0">
              <a:solidFill>
                <a:srgbClr val="FFFF66"/>
              </a:solidFill>
              <a:effectLst>
                <a:outerShdw blurRad="38100" dist="38100" dir="2700000" algn="tl">
                  <a:srgbClr val="000000">
                    <a:alpha val="43137"/>
                  </a:srgbClr>
                </a:outerShdw>
              </a:effectLst>
              <a:latin typeface="Arial" pitchFamily="34" charset="0"/>
            </a:endParaRPr>
          </a:p>
        </p:txBody>
      </p:sp>
      <p:sp>
        <p:nvSpPr>
          <p:cNvPr id="14341" name="Text Box 4"/>
          <p:cNvSpPr txBox="1">
            <a:spLocks noChangeArrowheads="1"/>
          </p:cNvSpPr>
          <p:nvPr/>
        </p:nvSpPr>
        <p:spPr bwMode="auto">
          <a:xfrm>
            <a:off x="0" y="133290"/>
            <a:ext cx="9906000" cy="400110"/>
          </a:xfrm>
          <a:prstGeom prst="rect">
            <a:avLst/>
          </a:prstGeom>
          <a:solidFill>
            <a:srgbClr val="CCFFFF"/>
          </a:solidFill>
          <a:ln w="9525">
            <a:noFill/>
            <a:miter lim="800000"/>
            <a:headEnd/>
            <a:tailEnd/>
          </a:ln>
        </p:spPr>
        <p:txBody>
          <a:bodyPr anchor="ctr">
            <a:spAutoFit/>
          </a:bodyPr>
          <a:lstStyle/>
          <a:p>
            <a:pPr algn="ctr"/>
            <a:r>
              <a:rPr lang="es-ES_tradnl" u="sng" dirty="0" smtClean="0">
                <a:solidFill>
                  <a:srgbClr val="000066"/>
                </a:solidFill>
                <a:latin typeface="+mn-lt"/>
              </a:rPr>
              <a:t>REQUISITOS</a:t>
            </a:r>
            <a:r>
              <a:rPr lang="es-ES_tradnl" dirty="0" smtClean="0">
                <a:solidFill>
                  <a:srgbClr val="000066"/>
                </a:solidFill>
                <a:latin typeface="+mn-lt"/>
              </a:rPr>
              <a:t>. </a:t>
            </a:r>
            <a:r>
              <a:rPr lang="es-ES_tradnl" dirty="0" smtClean="0">
                <a:solidFill>
                  <a:srgbClr val="FF0000"/>
                </a:solidFill>
                <a:latin typeface="+mn-lt"/>
              </a:rPr>
              <a:t>“Autónomo dependiente”</a:t>
            </a:r>
            <a:r>
              <a:rPr lang="es-ES_tradnl" dirty="0">
                <a:solidFill>
                  <a:srgbClr val="FFFF66"/>
                </a:solidFill>
                <a:latin typeface="+mn-lt"/>
              </a:rPr>
              <a:t> </a:t>
            </a:r>
            <a:r>
              <a:rPr lang="es-ES_tradnl" dirty="0">
                <a:solidFill>
                  <a:srgbClr val="FF0066"/>
                </a:solidFill>
                <a:latin typeface="+mn-lt"/>
              </a:rPr>
              <a:t>Art. 32.2.2º LIRPF</a:t>
            </a:r>
            <a:r>
              <a:rPr lang="es-ES_tradnl" dirty="0" smtClean="0">
                <a:solidFill>
                  <a:srgbClr val="FF0066"/>
                </a:solidFill>
                <a:latin typeface="+mn-lt"/>
              </a:rPr>
              <a:t> </a:t>
            </a:r>
            <a:endParaRPr lang="es-ES_tradnl" u="sng" dirty="0">
              <a:solidFill>
                <a:srgbClr val="FF0066"/>
              </a:solidFill>
              <a:latin typeface="+mn-lt"/>
            </a:endParaRPr>
          </a:p>
        </p:txBody>
      </p:sp>
      <p:graphicFrame>
        <p:nvGraphicFramePr>
          <p:cNvPr id="8" name="7 Tabla"/>
          <p:cNvGraphicFramePr>
            <a:graphicFrameLocks noGrp="1"/>
          </p:cNvGraphicFramePr>
          <p:nvPr>
            <p:extLst>
              <p:ext uri="{D42A27DB-BD31-4B8C-83A1-F6EECF244321}">
                <p14:modId xmlns="" xmlns:p14="http://schemas.microsoft.com/office/powerpoint/2010/main" val="226508573"/>
              </p:ext>
            </p:extLst>
          </p:nvPr>
        </p:nvGraphicFramePr>
        <p:xfrm>
          <a:off x="152400" y="762000"/>
          <a:ext cx="9448800" cy="5516880"/>
        </p:xfrm>
        <a:graphic>
          <a:graphicData uri="http://schemas.openxmlformats.org/drawingml/2006/table">
            <a:tbl>
              <a:tblPr firstRow="1" bandRow="1">
                <a:tableStyleId>{5C22544A-7EE6-4342-B048-85BDC9FD1C3A}</a:tableStyleId>
              </a:tblPr>
              <a:tblGrid>
                <a:gridCol w="9448800">
                  <a:extLst>
                    <a:ext uri="{9D8B030D-6E8A-4147-A177-3AD203B41FA5}">
                      <a16:colId xmlns="" xmlns:a16="http://schemas.microsoft.com/office/drawing/2014/main" val="20000"/>
                    </a:ext>
                  </a:extLst>
                </a:gridCol>
              </a:tblGrid>
              <a:tr h="457200">
                <a:tc>
                  <a:txBody>
                    <a:bodyPr/>
                    <a:lstStyle/>
                    <a:p>
                      <a:pPr algn="ctr"/>
                      <a:r>
                        <a:rPr lang="es-ES_tradnl" sz="2000" b="1" u="sng" dirty="0" smtClean="0">
                          <a:solidFill>
                            <a:srgbClr val="FFFF00"/>
                          </a:solidFill>
                        </a:rPr>
                        <a:t>REQUISITOS</a:t>
                      </a:r>
                      <a:r>
                        <a:rPr lang="es-ES_tradnl" sz="2000" b="1" u="none" dirty="0" smtClean="0">
                          <a:solidFill>
                            <a:schemeClr val="tx1"/>
                          </a:solidFill>
                        </a:rPr>
                        <a:t> PARA PODER APLICAR LAS REDUCCIONES: </a:t>
                      </a:r>
                      <a:endParaRPr lang="es-ES_tradnl" sz="2000" u="none" dirty="0">
                        <a:solidFill>
                          <a:schemeClr val="tx1"/>
                        </a:solidFill>
                      </a:endParaRPr>
                    </a:p>
                  </a:txBody>
                  <a:tcP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670560">
                <a:tc>
                  <a:txBody>
                    <a:bodyPr/>
                    <a:lstStyle/>
                    <a:p>
                      <a:pPr marL="342900" indent="-342900">
                        <a:buFont typeface="+mj-lt"/>
                        <a:buAutoNum type="arabicPeriod"/>
                      </a:pPr>
                      <a:r>
                        <a:rPr lang="es-ES_tradnl" sz="1800" b="1" u="none" dirty="0" smtClean="0">
                          <a:solidFill>
                            <a:srgbClr val="000066"/>
                          </a:solidFill>
                          <a:latin typeface="+mn-lt"/>
                        </a:rPr>
                        <a:t>En Estimación Directa</a:t>
                      </a:r>
                      <a:r>
                        <a:rPr lang="es-ES_tradnl" sz="1800" b="0" u="none" dirty="0" smtClean="0">
                          <a:solidFill>
                            <a:srgbClr val="000066"/>
                          </a:solidFill>
                          <a:latin typeface="+mn-lt"/>
                        </a:rPr>
                        <a:t>. </a:t>
                      </a:r>
                    </a:p>
                    <a:p>
                      <a:pPr marL="342900" indent="-342900">
                        <a:buFont typeface="Wingdings" pitchFamily="2" charset="2"/>
                        <a:buChar char="v"/>
                      </a:pPr>
                      <a:r>
                        <a:rPr lang="es-ES_tradnl" sz="1400" dirty="0" smtClean="0">
                          <a:solidFill>
                            <a:srgbClr val="000066"/>
                          </a:solidFill>
                          <a:latin typeface="+mn-lt"/>
                        </a:rPr>
                        <a:t>(</a:t>
                      </a:r>
                      <a:r>
                        <a:rPr lang="es-ES_tradnl" sz="1400" u="sng" dirty="0" smtClean="0">
                          <a:solidFill>
                            <a:srgbClr val="000066"/>
                          </a:solidFill>
                          <a:latin typeface="+mn-lt"/>
                        </a:rPr>
                        <a:t>Si está en E.D. </a:t>
                      </a:r>
                      <a:r>
                        <a:rPr lang="es-ES_tradnl" sz="1400" b="1" u="sng" dirty="0" smtClean="0">
                          <a:solidFill>
                            <a:srgbClr val="000066"/>
                          </a:solidFill>
                          <a:latin typeface="+mn-lt"/>
                        </a:rPr>
                        <a:t>Simplificada</a:t>
                      </a:r>
                      <a:r>
                        <a:rPr lang="es-ES_tradnl" sz="1400" b="1" dirty="0" smtClean="0">
                          <a:solidFill>
                            <a:srgbClr val="000066"/>
                          </a:solidFill>
                          <a:latin typeface="+mn-lt"/>
                        </a:rPr>
                        <a:t>:</a:t>
                      </a:r>
                      <a:r>
                        <a:rPr lang="es-ES_tradnl" sz="1400" dirty="0" smtClean="0">
                          <a:solidFill>
                            <a:srgbClr val="000066"/>
                          </a:solidFill>
                          <a:latin typeface="+mn-lt"/>
                        </a:rPr>
                        <a:t> </a:t>
                      </a:r>
                      <a:r>
                        <a:rPr lang="es-ES_tradnl" sz="1400" i="1" dirty="0" smtClean="0">
                          <a:solidFill>
                            <a:srgbClr val="000066"/>
                          </a:solidFill>
                          <a:latin typeface="+mn-lt"/>
                        </a:rPr>
                        <a:t>incompatible con la reducción del 5% por gastos de difícil justificación</a:t>
                      </a:r>
                      <a:r>
                        <a:rPr lang="es-ES_tradnl" sz="1400" dirty="0" smtClean="0">
                          <a:solidFill>
                            <a:srgbClr val="000066"/>
                          </a:solidFill>
                          <a:latin typeface="+mn-lt"/>
                        </a:rPr>
                        <a:t>.) </a:t>
                      </a:r>
                      <a:endParaRPr lang="es-ES_tradnl" sz="1400" b="1" dirty="0">
                        <a:solidFill>
                          <a:srgbClr val="000066"/>
                        </a:solidFill>
                        <a:latin typeface="+mn-lt"/>
                      </a:endParaRPr>
                    </a:p>
                  </a:txBody>
                  <a:tcP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40208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_tradnl" sz="1800" b="1" u="none" dirty="0" smtClean="0">
                          <a:solidFill>
                            <a:srgbClr val="000066"/>
                          </a:solidFill>
                          <a:effectLst/>
                          <a:latin typeface="+mn-lt"/>
                        </a:rPr>
                        <a:t> Un sólo cliente </a:t>
                      </a:r>
                      <a:r>
                        <a:rPr lang="es-ES_tradnl" sz="1800" b="0" u="none" dirty="0" smtClean="0">
                          <a:solidFill>
                            <a:srgbClr val="000066"/>
                          </a:solidFill>
                          <a:effectLst/>
                          <a:latin typeface="+mn-lt"/>
                        </a:rPr>
                        <a:t>y no esté vinculado </a:t>
                      </a:r>
                      <a:r>
                        <a:rPr lang="es-ES_tradnl" sz="1800" b="1" u="none" dirty="0" smtClean="0">
                          <a:solidFill>
                            <a:srgbClr val="000066"/>
                          </a:solidFill>
                          <a:effectLst/>
                          <a:latin typeface="+mn-lt"/>
                        </a:rPr>
                        <a:t>ó</a:t>
                      </a:r>
                      <a:r>
                        <a:rPr lang="es-ES_tradnl" sz="1800" b="0" u="none" dirty="0" smtClean="0">
                          <a:solidFill>
                            <a:srgbClr val="000066"/>
                          </a:solidFill>
                          <a:effectLst/>
                          <a:latin typeface="+mn-lt"/>
                        </a:rPr>
                        <a:t> sea un  </a:t>
                      </a:r>
                      <a:r>
                        <a:rPr lang="es-ES_tradnl" sz="1800" b="1" u="none" dirty="0" smtClean="0">
                          <a:solidFill>
                            <a:srgbClr val="000066"/>
                          </a:solidFill>
                          <a:effectLst/>
                          <a:latin typeface="+mn-lt"/>
                        </a:rPr>
                        <a:t>autónomo económicamente dependiente</a:t>
                      </a:r>
                      <a:r>
                        <a:rPr lang="en-US" sz="1800" b="1" dirty="0" smtClean="0">
                          <a:solidFill>
                            <a:srgbClr val="FF0000"/>
                          </a:solidFill>
                          <a:effectLst>
                            <a:outerShdw blurRad="38100" dist="38100" dir="2700000" algn="tl">
                              <a:srgbClr val="C0C0C0"/>
                            </a:outerShdw>
                          </a:effectLst>
                          <a:latin typeface="+mn-lt"/>
                          <a:cs typeface="Arial" pitchFamily="34" charset="0"/>
                        </a:rPr>
                        <a:t>¹</a:t>
                      </a:r>
                      <a:r>
                        <a:rPr lang="es-ES_tradnl" sz="1800" b="1" u="none" dirty="0" smtClean="0">
                          <a:solidFill>
                            <a:srgbClr val="000066"/>
                          </a:solidFill>
                          <a:effectLst/>
                          <a:latin typeface="+mn-lt"/>
                        </a:rPr>
                        <a:t> </a:t>
                      </a:r>
                      <a:r>
                        <a:rPr lang="es-ES_tradnl" sz="1800" b="0" u="none" dirty="0" smtClean="0">
                          <a:solidFill>
                            <a:srgbClr val="000066"/>
                          </a:solidFill>
                          <a:effectLst/>
                          <a:latin typeface="+mn-lt"/>
                        </a:rPr>
                        <a:t>y el cliente del  que   dependa económicamente </a:t>
                      </a:r>
                      <a:r>
                        <a:rPr lang="es-ES_tradnl" sz="1800" b="0" u="sng" dirty="0" smtClean="0">
                          <a:solidFill>
                            <a:srgbClr val="000066"/>
                          </a:solidFill>
                          <a:effectLst/>
                          <a:latin typeface="+mn-lt"/>
                        </a:rPr>
                        <a:t>no sea una entidad vinculada con él</a:t>
                      </a:r>
                      <a:r>
                        <a:rPr lang="es-ES_tradnl" sz="1800" b="1" u="none" dirty="0" smtClean="0">
                          <a:solidFill>
                            <a:srgbClr val="000066"/>
                          </a:solidFill>
                          <a:effectLst/>
                          <a:latin typeface="+mn-lt"/>
                        </a:rPr>
                        <a:t>         </a:t>
                      </a:r>
                      <a:r>
                        <a:rPr lang="es-ES_tradnl" sz="1800" dirty="0" smtClean="0">
                          <a:solidFill>
                            <a:srgbClr val="000066"/>
                          </a:solidFill>
                          <a:latin typeface="+mn-lt"/>
                        </a:rPr>
                        <a:t>(no vinculado según el  art.18 LIS.) </a:t>
                      </a:r>
                    </a:p>
                    <a:p>
                      <a:pPr marL="342900" marR="0" lvl="1"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400" b="1" u="sng" dirty="0" smtClean="0">
                          <a:solidFill>
                            <a:srgbClr val="000066"/>
                          </a:solidFill>
                          <a:latin typeface="+mn-lt"/>
                        </a:rPr>
                        <a:t>Autónomo económicamente dependiente</a:t>
                      </a:r>
                      <a:r>
                        <a:rPr lang="en-US" sz="1400" b="1" dirty="0" smtClean="0">
                          <a:solidFill>
                            <a:srgbClr val="FF0000"/>
                          </a:solidFill>
                          <a:latin typeface="+mn-lt"/>
                        </a:rPr>
                        <a:t>¹</a:t>
                      </a:r>
                      <a:r>
                        <a:rPr lang="en-US" sz="1400" dirty="0" smtClean="0">
                          <a:solidFill>
                            <a:srgbClr val="000066"/>
                          </a:solidFill>
                          <a:latin typeface="+mn-lt"/>
                        </a:rPr>
                        <a:t>: </a:t>
                      </a:r>
                      <a:r>
                        <a:rPr lang="en-US" sz="1400" dirty="0" err="1" smtClean="0">
                          <a:solidFill>
                            <a:srgbClr val="000066"/>
                          </a:solidFill>
                          <a:latin typeface="+mn-lt"/>
                        </a:rPr>
                        <a:t>según</a:t>
                      </a:r>
                      <a:r>
                        <a:rPr lang="en-US" sz="1400" dirty="0" smtClean="0">
                          <a:solidFill>
                            <a:srgbClr val="000066"/>
                          </a:solidFill>
                          <a:latin typeface="+mn-lt"/>
                        </a:rPr>
                        <a:t> arts. 11 y </a:t>
                      </a:r>
                      <a:r>
                        <a:rPr lang="en-US" sz="1400" dirty="0" err="1" smtClean="0">
                          <a:solidFill>
                            <a:srgbClr val="000066"/>
                          </a:solidFill>
                          <a:latin typeface="+mn-lt"/>
                        </a:rPr>
                        <a:t>ss</a:t>
                      </a:r>
                      <a:r>
                        <a:rPr lang="en-US" sz="1400" dirty="0" smtClean="0">
                          <a:solidFill>
                            <a:srgbClr val="000066"/>
                          </a:solidFill>
                          <a:latin typeface="+mn-lt"/>
                        </a:rPr>
                        <a:t> </a:t>
                      </a:r>
                      <a:r>
                        <a:rPr lang="en-US" sz="1400" dirty="0" err="1" smtClean="0">
                          <a:solidFill>
                            <a:srgbClr val="000066"/>
                          </a:solidFill>
                          <a:latin typeface="+mn-lt"/>
                        </a:rPr>
                        <a:t>Ley</a:t>
                      </a:r>
                      <a:r>
                        <a:rPr lang="en-US" sz="1400" dirty="0" smtClean="0">
                          <a:solidFill>
                            <a:srgbClr val="000066"/>
                          </a:solidFill>
                          <a:latin typeface="+mn-lt"/>
                        </a:rPr>
                        <a:t> 20/2007 del </a:t>
                      </a:r>
                      <a:r>
                        <a:rPr lang="en-US" sz="1400" dirty="0" err="1" smtClean="0">
                          <a:solidFill>
                            <a:srgbClr val="000066"/>
                          </a:solidFill>
                          <a:latin typeface="+mn-lt"/>
                        </a:rPr>
                        <a:t>Estatuto</a:t>
                      </a:r>
                      <a:r>
                        <a:rPr lang="en-US" sz="1400" dirty="0" smtClean="0">
                          <a:solidFill>
                            <a:srgbClr val="000066"/>
                          </a:solidFill>
                          <a:latin typeface="+mn-lt"/>
                        </a:rPr>
                        <a:t> del </a:t>
                      </a:r>
                      <a:r>
                        <a:rPr lang="en-US" sz="1400" dirty="0" err="1" smtClean="0">
                          <a:solidFill>
                            <a:srgbClr val="000066"/>
                          </a:solidFill>
                          <a:latin typeface="+mn-lt"/>
                        </a:rPr>
                        <a:t>trabajo</a:t>
                      </a:r>
                      <a:r>
                        <a:rPr lang="en-US" sz="1400" dirty="0" smtClean="0">
                          <a:solidFill>
                            <a:srgbClr val="000066"/>
                          </a:solidFill>
                          <a:latin typeface="+mn-lt"/>
                        </a:rPr>
                        <a:t> </a:t>
                      </a:r>
                      <a:r>
                        <a:rPr lang="en-US" sz="1400" dirty="0" err="1" smtClean="0">
                          <a:solidFill>
                            <a:srgbClr val="000066"/>
                          </a:solidFill>
                          <a:latin typeface="+mn-lt"/>
                        </a:rPr>
                        <a:t>Autónomo</a:t>
                      </a:r>
                      <a:r>
                        <a:rPr lang="en-US" sz="1400" dirty="0" smtClean="0">
                          <a:solidFill>
                            <a:srgbClr val="000066"/>
                          </a:solidFill>
                          <a:latin typeface="+mn-lt"/>
                        </a:rPr>
                        <a:t> </a:t>
                      </a:r>
                      <a:r>
                        <a:rPr lang="en-US" sz="1400" u="sng" dirty="0" smtClean="0">
                          <a:solidFill>
                            <a:srgbClr val="000066"/>
                          </a:solidFill>
                          <a:latin typeface="+mn-lt"/>
                        </a:rPr>
                        <a:t>(</a:t>
                      </a:r>
                      <a:r>
                        <a:rPr lang="en-US" sz="1400" u="sng" dirty="0" err="1" smtClean="0">
                          <a:solidFill>
                            <a:srgbClr val="000066"/>
                          </a:solidFill>
                          <a:latin typeface="+mn-lt"/>
                        </a:rPr>
                        <a:t>ingresos</a:t>
                      </a:r>
                      <a:r>
                        <a:rPr lang="en-US" sz="1400" u="sng" dirty="0" smtClean="0">
                          <a:solidFill>
                            <a:srgbClr val="000066"/>
                          </a:solidFill>
                          <a:latin typeface="+mn-lt"/>
                        </a:rPr>
                        <a:t> de </a:t>
                      </a:r>
                      <a:r>
                        <a:rPr lang="en-US" sz="1400" u="sng" dirty="0" err="1" smtClean="0">
                          <a:solidFill>
                            <a:srgbClr val="000066"/>
                          </a:solidFill>
                          <a:latin typeface="+mn-lt"/>
                        </a:rPr>
                        <a:t>ese</a:t>
                      </a:r>
                      <a:r>
                        <a:rPr lang="en-US" sz="1400" u="sng" dirty="0" smtClean="0">
                          <a:solidFill>
                            <a:srgbClr val="000066"/>
                          </a:solidFill>
                          <a:latin typeface="+mn-lt"/>
                        </a:rPr>
                        <a:t> </a:t>
                      </a:r>
                      <a:r>
                        <a:rPr lang="en-US" sz="1400" u="sng" dirty="0" err="1" smtClean="0">
                          <a:solidFill>
                            <a:srgbClr val="000066"/>
                          </a:solidFill>
                          <a:latin typeface="+mn-lt"/>
                        </a:rPr>
                        <a:t>cliente</a:t>
                      </a:r>
                      <a:r>
                        <a:rPr lang="en-US" sz="1400" u="sng" dirty="0" smtClean="0">
                          <a:solidFill>
                            <a:srgbClr val="000066"/>
                          </a:solidFill>
                          <a:latin typeface="+mn-lt"/>
                        </a:rPr>
                        <a:t> </a:t>
                      </a:r>
                      <a:r>
                        <a:rPr lang="es-ES_tradnl" sz="1400" u="sng" dirty="0" smtClean="0">
                          <a:solidFill>
                            <a:srgbClr val="000066"/>
                          </a:solidFill>
                          <a:latin typeface="+mn-lt"/>
                        </a:rPr>
                        <a:t>≥ 75% de sus ingresos totales, no tener empleados y no subcontratar, …</a:t>
                      </a:r>
                      <a:r>
                        <a:rPr lang="es-ES_tradnl" sz="1400" dirty="0" smtClean="0">
                          <a:solidFill>
                            <a:srgbClr val="000066"/>
                          </a:solidFill>
                          <a:latin typeface="+mn-lt"/>
                        </a:rPr>
                        <a:t>)</a:t>
                      </a:r>
                      <a:endParaRPr lang="es-ES_tradnl" b="1" dirty="0">
                        <a:solidFill>
                          <a:srgbClr val="000066"/>
                        </a:solidFill>
                        <a:latin typeface="+mn-lt"/>
                      </a:endParaRPr>
                    </a:p>
                  </a:txBody>
                  <a:tcP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2"/>
                  </a:ext>
                </a:extLst>
              </a:tr>
              <a:tr h="609600">
                <a:tc>
                  <a:txBody>
                    <a:bodyPr/>
                    <a:lstStyle/>
                    <a:p>
                      <a:pPr marL="342900" marR="0" lvl="1" indent="-342900" algn="l" defTabSz="914400" rtl="0" eaLnBrk="1" fontAlgn="auto" latinLnBrk="0" hangingPunct="1">
                        <a:lnSpc>
                          <a:spcPct val="100000"/>
                        </a:lnSpc>
                        <a:spcBef>
                          <a:spcPts val="0"/>
                        </a:spcBef>
                        <a:spcAft>
                          <a:spcPts val="0"/>
                        </a:spcAft>
                        <a:buClrTx/>
                        <a:buSzTx/>
                        <a:buFont typeface="+mj-lt"/>
                        <a:buAutoNum type="arabicPeriod" startAt="3"/>
                        <a:tabLst/>
                        <a:defRPr/>
                      </a:pPr>
                      <a:r>
                        <a:rPr lang="es-ES_tradnl" sz="1800" b="1" u="sng" dirty="0" smtClean="0">
                          <a:solidFill>
                            <a:srgbClr val="000066"/>
                          </a:solidFill>
                        </a:rPr>
                        <a:t>Ʃ gastos deducibles</a:t>
                      </a:r>
                      <a:r>
                        <a:rPr lang="es-ES_tradnl" sz="1800" b="1" dirty="0" smtClean="0">
                          <a:solidFill>
                            <a:srgbClr val="000066"/>
                          </a:solidFill>
                        </a:rPr>
                        <a:t> </a:t>
                      </a:r>
                      <a:r>
                        <a:rPr lang="es-ES_tradnl" sz="1800" b="0" i="1" dirty="0" smtClean="0">
                          <a:solidFill>
                            <a:srgbClr val="000066"/>
                          </a:solidFill>
                        </a:rPr>
                        <a:t>(sumadas  todas  las actividades)</a:t>
                      </a:r>
                      <a:r>
                        <a:rPr lang="es-ES_tradnl" sz="1800" b="0" dirty="0" smtClean="0">
                          <a:solidFill>
                            <a:srgbClr val="000066"/>
                          </a:solidFill>
                        </a:rPr>
                        <a:t> </a:t>
                      </a:r>
                      <a:r>
                        <a:rPr lang="es-ES_tradnl" sz="1800" b="1" dirty="0" smtClean="0">
                          <a:solidFill>
                            <a:srgbClr val="000066"/>
                          </a:solidFill>
                        </a:rPr>
                        <a:t>≤  30% s/  ingresos </a:t>
                      </a:r>
                      <a:r>
                        <a:rPr lang="es-ES_tradnl" sz="1800" b="0" dirty="0" smtClean="0">
                          <a:solidFill>
                            <a:srgbClr val="000066"/>
                          </a:solidFill>
                        </a:rPr>
                        <a:t>íntegros </a:t>
                      </a:r>
                      <a:r>
                        <a:rPr lang="es-ES_tradnl" sz="1800" b="1" dirty="0" smtClean="0">
                          <a:solidFill>
                            <a:srgbClr val="000066"/>
                          </a:solidFill>
                        </a:rPr>
                        <a:t>declarados </a:t>
                      </a:r>
                      <a:endParaRPr lang="es-ES_tradnl" b="1" dirty="0">
                        <a:solidFill>
                          <a:srgbClr val="000066"/>
                        </a:solidFill>
                      </a:endParaRPr>
                    </a:p>
                  </a:txBody>
                  <a:tcP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4"/>
                        <a:tabLst/>
                        <a:defRPr/>
                      </a:pPr>
                      <a:r>
                        <a:rPr lang="es-ES_tradnl" sz="1800" b="0" dirty="0" smtClean="0">
                          <a:solidFill>
                            <a:srgbClr val="000066"/>
                          </a:solidFill>
                        </a:rPr>
                        <a:t>Ingresos </a:t>
                      </a:r>
                      <a:r>
                        <a:rPr lang="es-ES_tradnl" sz="1800" b="1" u="sng" dirty="0" smtClean="0">
                          <a:solidFill>
                            <a:srgbClr val="000066"/>
                          </a:solidFill>
                        </a:rPr>
                        <a:t>sujetos a retención ó ingreso a cuenta</a:t>
                      </a:r>
                      <a:r>
                        <a:rPr lang="es-ES_tradnl" sz="1800" b="0" dirty="0" smtClean="0">
                          <a:solidFill>
                            <a:srgbClr val="000066"/>
                          </a:solidFill>
                        </a:rPr>
                        <a:t>  </a:t>
                      </a:r>
                      <a:r>
                        <a:rPr lang="es-ES_tradnl" sz="1800" b="1" dirty="0" smtClean="0">
                          <a:solidFill>
                            <a:srgbClr val="000066"/>
                          </a:solidFill>
                        </a:rPr>
                        <a:t>≥ 70% </a:t>
                      </a:r>
                      <a:r>
                        <a:rPr lang="es-ES_tradnl" sz="1800" b="0" dirty="0" smtClean="0">
                          <a:solidFill>
                            <a:srgbClr val="000066"/>
                          </a:solidFill>
                        </a:rPr>
                        <a:t>del total de </a:t>
                      </a:r>
                      <a:r>
                        <a:rPr lang="es-ES_tradnl" sz="1800" b="1" dirty="0" smtClean="0">
                          <a:solidFill>
                            <a:srgbClr val="000066"/>
                          </a:solidFill>
                        </a:rPr>
                        <a:t>ingresos</a:t>
                      </a:r>
                      <a:r>
                        <a:rPr lang="es-ES_tradnl" sz="1800" b="0" dirty="0" smtClean="0">
                          <a:solidFill>
                            <a:srgbClr val="000066"/>
                          </a:solidFill>
                        </a:rPr>
                        <a:t> del período</a:t>
                      </a:r>
                      <a:endParaRPr lang="es-ES_tradnl" b="0" dirty="0">
                        <a:solidFill>
                          <a:srgbClr val="000066"/>
                        </a:solidFill>
                      </a:endParaRPr>
                    </a:p>
                  </a:txBody>
                  <a:tcP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4"/>
                  </a:ext>
                </a:extLst>
              </a:tr>
              <a:tr h="60960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startAt="5"/>
                        <a:tabLst/>
                        <a:defRPr/>
                      </a:pPr>
                      <a:r>
                        <a:rPr lang="es-ES_tradnl" sz="1800" b="1" u="sng" dirty="0" smtClean="0">
                          <a:solidFill>
                            <a:srgbClr val="000066"/>
                          </a:solidFill>
                        </a:rPr>
                        <a:t>No</a:t>
                      </a:r>
                      <a:r>
                        <a:rPr lang="es-ES_tradnl" sz="1800" b="1" dirty="0" smtClean="0">
                          <a:solidFill>
                            <a:srgbClr val="000066"/>
                          </a:solidFill>
                        </a:rPr>
                        <a:t> perciba </a:t>
                      </a:r>
                      <a:r>
                        <a:rPr lang="es-ES_tradnl" sz="1800" b="1" u="sng" dirty="0" smtClean="0">
                          <a:solidFill>
                            <a:srgbClr val="000066"/>
                          </a:solidFill>
                        </a:rPr>
                        <a:t>Rendimientos del Trabajo</a:t>
                      </a:r>
                      <a:r>
                        <a:rPr lang="es-ES_tradnl" sz="1800" b="1" dirty="0" smtClean="0">
                          <a:solidFill>
                            <a:srgbClr val="000066"/>
                          </a:solidFill>
                        </a:rPr>
                        <a:t> (Se admite prestaciones por desempleo </a:t>
                      </a:r>
                      <a:r>
                        <a:rPr lang="es-ES_tradnl" sz="1800" b="1" dirty="0" smtClean="0">
                          <a:solidFill>
                            <a:srgbClr val="000066"/>
                          </a:solidFill>
                          <a:cs typeface="Arial" charset="0"/>
                        </a:rPr>
                        <a:t>≤ 4.000 € anuales)</a:t>
                      </a:r>
                      <a:r>
                        <a:rPr lang="es-ES_tradnl" sz="1800" b="1" dirty="0" smtClean="0">
                          <a:solidFill>
                            <a:srgbClr val="000066"/>
                          </a:solidFill>
                        </a:rPr>
                        <a:t> </a:t>
                      </a:r>
                      <a:endParaRPr lang="es-ES_tradnl" b="1" dirty="0">
                        <a:solidFill>
                          <a:srgbClr val="000066"/>
                        </a:solidFill>
                      </a:endParaRPr>
                    </a:p>
                  </a:txBody>
                  <a:tcP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426720">
                <a:tc>
                  <a:txBody>
                    <a:bodyPr/>
                    <a:lstStyle/>
                    <a:p>
                      <a:pPr marL="342900" indent="-342900">
                        <a:spcBef>
                          <a:spcPct val="50000"/>
                        </a:spcBef>
                        <a:buFont typeface="+mj-lt"/>
                        <a:buAutoNum type="arabicPeriod" startAt="6"/>
                      </a:pPr>
                      <a:r>
                        <a:rPr lang="es-ES_tradnl" sz="1800" dirty="0" smtClean="0">
                          <a:solidFill>
                            <a:srgbClr val="000066"/>
                          </a:solidFill>
                        </a:rPr>
                        <a:t>Cumplir todas las </a:t>
                      </a:r>
                      <a:r>
                        <a:rPr lang="es-ES_tradnl" sz="1800" b="1" dirty="0" smtClean="0">
                          <a:solidFill>
                            <a:srgbClr val="000066"/>
                          </a:solidFill>
                        </a:rPr>
                        <a:t>obligaciones formales</a:t>
                      </a:r>
                      <a:r>
                        <a:rPr lang="es-ES_tradnl" sz="1800" dirty="0" smtClean="0">
                          <a:solidFill>
                            <a:srgbClr val="000066"/>
                          </a:solidFill>
                        </a:rPr>
                        <a:t> </a:t>
                      </a:r>
                      <a:r>
                        <a:rPr lang="es-ES_tradnl" sz="1800" b="1" dirty="0" smtClean="0">
                          <a:solidFill>
                            <a:srgbClr val="000066"/>
                          </a:solidFill>
                        </a:rPr>
                        <a:t>del RIRPF (contables y registrales</a:t>
                      </a:r>
                    </a:p>
                  </a:txBody>
                  <a:tcP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6"/>
                  </a:ext>
                </a:extLst>
              </a:tr>
              <a:tr h="594360">
                <a:tc>
                  <a:txBody>
                    <a:bodyPr/>
                    <a:lstStyle/>
                    <a:p>
                      <a:pPr marL="342900" marR="0" indent="-342900" algn="l" defTabSz="914400" rtl="0" eaLnBrk="1" fontAlgn="auto" latinLnBrk="0" hangingPunct="1">
                        <a:lnSpc>
                          <a:spcPct val="100000"/>
                        </a:lnSpc>
                        <a:spcBef>
                          <a:spcPct val="50000"/>
                        </a:spcBef>
                        <a:spcAft>
                          <a:spcPts val="0"/>
                        </a:spcAft>
                        <a:buClrTx/>
                        <a:buSzTx/>
                        <a:buFont typeface="+mj-lt"/>
                        <a:buAutoNum type="arabicPeriod" startAt="7"/>
                        <a:tabLst/>
                        <a:defRPr/>
                      </a:pPr>
                      <a:r>
                        <a:rPr lang="es-ES_tradnl" sz="1800" b="1" dirty="0" smtClean="0">
                          <a:solidFill>
                            <a:srgbClr val="000066"/>
                          </a:solidFill>
                        </a:rPr>
                        <a:t> </a:t>
                      </a:r>
                      <a:r>
                        <a:rPr lang="es-ES_tradnl" sz="1800" b="1" u="sng" dirty="0" smtClean="0">
                          <a:solidFill>
                            <a:srgbClr val="000066"/>
                          </a:solidFill>
                        </a:rPr>
                        <a:t>No</a:t>
                      </a:r>
                      <a:r>
                        <a:rPr lang="es-ES_tradnl" sz="1800" b="1" dirty="0" smtClean="0">
                          <a:solidFill>
                            <a:srgbClr val="000066"/>
                          </a:solidFill>
                        </a:rPr>
                        <a:t> </a:t>
                      </a:r>
                      <a:r>
                        <a:rPr lang="es-ES_tradnl" sz="1800" dirty="0" smtClean="0">
                          <a:solidFill>
                            <a:srgbClr val="000066"/>
                          </a:solidFill>
                        </a:rPr>
                        <a:t>realice actividad económica alguna</a:t>
                      </a:r>
                      <a:r>
                        <a:rPr lang="es-ES_tradnl" sz="1800" b="1" dirty="0" smtClean="0">
                          <a:solidFill>
                            <a:srgbClr val="000066"/>
                          </a:solidFill>
                        </a:rPr>
                        <a:t> a través de entidades en atribución de rentas</a:t>
                      </a:r>
                      <a:endParaRPr lang="es-ES_tradnl" b="1" dirty="0">
                        <a:solidFill>
                          <a:srgbClr val="000066"/>
                        </a:solidFill>
                      </a:endParaRPr>
                    </a:p>
                  </a:txBody>
                  <a:tcPr>
                    <a:lnL w="19050" cap="flat" cmpd="sng" algn="ctr">
                      <a:solidFill>
                        <a:srgbClr val="FF0066"/>
                      </a:solidFill>
                      <a:prstDash val="solid"/>
                      <a:round/>
                      <a:headEnd type="none" w="med" len="med"/>
                      <a:tailEnd type="none" w="med" len="med"/>
                    </a:lnL>
                    <a:lnR w="19050" cap="flat" cmpd="sng" algn="ctr">
                      <a:solidFill>
                        <a:srgbClr val="FF0066"/>
                      </a:solidFill>
                      <a:prstDash val="solid"/>
                      <a:round/>
                      <a:headEnd type="none" w="med" len="med"/>
                      <a:tailEnd type="none" w="med" len="med"/>
                    </a:lnR>
                    <a:lnT w="19050" cap="flat" cmpd="sng" algn="ctr">
                      <a:solidFill>
                        <a:srgbClr val="FF0066"/>
                      </a:solidFill>
                      <a:prstDash val="solid"/>
                      <a:round/>
                      <a:headEnd type="none" w="med" len="med"/>
                      <a:tailEnd type="none" w="med" len="med"/>
                    </a:lnT>
                    <a:lnB w="1905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bl>
          </a:graphicData>
        </a:graphic>
      </p:graphicFrame>
    </p:spTree>
    <p:extLst>
      <p:ext uri="{BB962C8B-B14F-4D97-AF65-F5344CB8AC3E}">
        <p14:creationId xmlns="" xmlns:p14="http://schemas.microsoft.com/office/powerpoint/2010/main" val="516612251"/>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772400" y="6400800"/>
            <a:ext cx="2133600" cy="476250"/>
          </a:xfrm>
        </p:spPr>
        <p:txBody>
          <a:bodyPr/>
          <a:lstStyle/>
          <a:p>
            <a:pPr>
              <a:defRPr/>
            </a:pPr>
            <a:fld id="{F5978649-74C3-4721-8DB7-EA5596D88215}" type="slidenum">
              <a:rPr lang="es-ES"/>
              <a:pPr>
                <a:defRPr/>
              </a:pPr>
              <a:t>514</a:t>
            </a:fld>
            <a:endParaRPr lang="es-ES" dirty="0"/>
          </a:p>
        </p:txBody>
      </p:sp>
      <p:sp>
        <p:nvSpPr>
          <p:cNvPr id="14341" name="Text Box 4"/>
          <p:cNvSpPr txBox="1">
            <a:spLocks noChangeArrowheads="1"/>
          </p:cNvSpPr>
          <p:nvPr/>
        </p:nvSpPr>
        <p:spPr bwMode="auto">
          <a:xfrm>
            <a:off x="381000" y="466727"/>
            <a:ext cx="9144000" cy="400110"/>
          </a:xfrm>
          <a:prstGeom prst="rect">
            <a:avLst/>
          </a:prstGeom>
          <a:solidFill>
            <a:srgbClr val="CCFFFF"/>
          </a:solidFill>
          <a:ln w="9525">
            <a:noFill/>
            <a:miter lim="800000"/>
            <a:headEnd/>
            <a:tailEnd/>
          </a:ln>
        </p:spPr>
        <p:txBody>
          <a:bodyPr>
            <a:spAutoFit/>
          </a:bodyPr>
          <a:lstStyle/>
          <a:p>
            <a:pPr algn="ctr">
              <a:buFont typeface="Wingdings" pitchFamily="2" charset="2"/>
              <a:buNone/>
            </a:pPr>
            <a:r>
              <a:rPr lang="es-ES_tradnl" dirty="0">
                <a:solidFill>
                  <a:srgbClr val="000066"/>
                </a:solidFill>
                <a:latin typeface="+mn-lt"/>
              </a:rPr>
              <a:t>REDUCCIONES R.A.E. </a:t>
            </a:r>
            <a:r>
              <a:rPr lang="es-ES_tradnl" dirty="0">
                <a:solidFill>
                  <a:srgbClr val="FF0000"/>
                </a:solidFill>
                <a:latin typeface="+mn-lt"/>
              </a:rPr>
              <a:t>“Autónomo dependiente” </a:t>
            </a:r>
            <a:r>
              <a:rPr lang="es-ES_tradnl" u="sng" dirty="0">
                <a:solidFill>
                  <a:srgbClr val="FF0000"/>
                </a:solidFill>
                <a:latin typeface="+mn-lt"/>
              </a:rPr>
              <a:t>desde 2015</a:t>
            </a:r>
            <a:r>
              <a:rPr lang="es-ES_tradnl" dirty="0">
                <a:solidFill>
                  <a:srgbClr val="FF0000"/>
                </a:solidFill>
                <a:latin typeface="+mn-lt"/>
              </a:rPr>
              <a:t> </a:t>
            </a:r>
            <a:endParaRPr lang="es-ES_tradnl" u="sng" dirty="0">
              <a:solidFill>
                <a:srgbClr val="FF0000"/>
              </a:solidFill>
              <a:latin typeface="+mn-lt"/>
            </a:endParaRPr>
          </a:p>
        </p:txBody>
      </p:sp>
      <p:graphicFrame>
        <p:nvGraphicFramePr>
          <p:cNvPr id="7" name="6 Tabla"/>
          <p:cNvGraphicFramePr>
            <a:graphicFrameLocks noGrp="1"/>
          </p:cNvGraphicFramePr>
          <p:nvPr>
            <p:extLst>
              <p:ext uri="{D42A27DB-BD31-4B8C-83A1-F6EECF244321}">
                <p14:modId xmlns="" xmlns:p14="http://schemas.microsoft.com/office/powerpoint/2010/main" val="2323992730"/>
              </p:ext>
            </p:extLst>
          </p:nvPr>
        </p:nvGraphicFramePr>
        <p:xfrm>
          <a:off x="451337" y="990600"/>
          <a:ext cx="9226063" cy="5031417"/>
        </p:xfrm>
        <a:graphic>
          <a:graphicData uri="http://schemas.openxmlformats.org/drawingml/2006/table">
            <a:tbl>
              <a:tblPr firstRow="1" bandRow="1">
                <a:tableStyleId>{5C22544A-7EE6-4342-B048-85BDC9FD1C3A}</a:tableStyleId>
              </a:tblPr>
              <a:tblGrid>
                <a:gridCol w="5263663">
                  <a:extLst>
                    <a:ext uri="{9D8B030D-6E8A-4147-A177-3AD203B41FA5}">
                      <a16:colId xmlns="" xmlns:a16="http://schemas.microsoft.com/office/drawing/2014/main" val="20000"/>
                    </a:ext>
                  </a:extLst>
                </a:gridCol>
                <a:gridCol w="3962400">
                  <a:extLst>
                    <a:ext uri="{9D8B030D-6E8A-4147-A177-3AD203B41FA5}">
                      <a16:colId xmlns="" xmlns:a16="http://schemas.microsoft.com/office/drawing/2014/main" val="20001"/>
                    </a:ext>
                  </a:extLst>
                </a:gridCol>
              </a:tblGrid>
              <a:tr h="372848">
                <a:tc gridSpan="2">
                  <a:txBody>
                    <a:bodyPr/>
                    <a:lstStyle/>
                    <a:p>
                      <a:pPr algn="ctr"/>
                      <a:r>
                        <a:rPr lang="es-ES_tradnl" sz="1600" dirty="0" smtClean="0">
                          <a:solidFill>
                            <a:srgbClr val="0000CC"/>
                          </a:solidFill>
                        </a:rPr>
                        <a:t>CUMPLAN  </a:t>
                      </a:r>
                      <a:r>
                        <a:rPr lang="es-ES_tradnl" sz="1600" u="sng" dirty="0" smtClean="0">
                          <a:solidFill>
                            <a:srgbClr val="0000CC"/>
                          </a:solidFill>
                        </a:rPr>
                        <a:t>REQUISITOS</a:t>
                      </a:r>
                      <a:r>
                        <a:rPr lang="es-ES_tradnl" sz="1600" dirty="0" smtClean="0">
                          <a:solidFill>
                            <a:srgbClr val="0000CC"/>
                          </a:solidFill>
                        </a:rPr>
                        <a:t>  de </a:t>
                      </a:r>
                      <a:r>
                        <a:rPr lang="es-ES_tradnl" sz="1600" dirty="0" smtClean="0">
                          <a:solidFill>
                            <a:srgbClr val="FF0000"/>
                          </a:solidFill>
                        </a:rPr>
                        <a:t>“Autónomos dependientes”</a:t>
                      </a:r>
                      <a:endParaRPr lang="es-ES_tradnl" sz="1600" dirty="0">
                        <a:solidFill>
                          <a:srgbClr val="FF0000"/>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0"/>
                  </a:ext>
                </a:extLst>
              </a:tr>
              <a:tr h="31295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b="1" dirty="0" smtClean="0">
                          <a:solidFill>
                            <a:schemeClr val="tx1"/>
                          </a:solidFill>
                        </a:rPr>
                        <a:t>RNAE</a:t>
                      </a:r>
                      <a:endParaRPr lang="es-ES_tradnl" sz="1600" b="1"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r>
                        <a:rPr lang="es-ES_tradnl" sz="1600" b="1" dirty="0" smtClean="0">
                          <a:solidFill>
                            <a:schemeClr val="tx1"/>
                          </a:solidFill>
                        </a:rPr>
                        <a:t>Reducciones</a:t>
                      </a:r>
                      <a:endParaRPr lang="es-ES_tradnl" sz="1600" b="1"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1"/>
                  </a:ext>
                </a:extLst>
              </a:tr>
              <a:tr h="474183">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dirty="0" smtClean="0">
                          <a:solidFill>
                            <a:schemeClr val="tx1"/>
                          </a:solidFill>
                        </a:rPr>
                        <a:t> </a:t>
                      </a:r>
                      <a:r>
                        <a:rPr lang="es-ES_tradnl" sz="1600" b="1" dirty="0" smtClean="0">
                          <a:solidFill>
                            <a:schemeClr val="tx1"/>
                          </a:solidFill>
                        </a:rPr>
                        <a:t>General</a:t>
                      </a:r>
                      <a:r>
                        <a:rPr lang="es-ES_tradnl" sz="1600" baseline="0" dirty="0" smtClean="0">
                          <a:solidFill>
                            <a:schemeClr val="tx1"/>
                          </a:solidFill>
                        </a:rPr>
                        <a:t> para Autónomos Dependientes</a:t>
                      </a:r>
                      <a:endParaRPr lang="es-ES_tradnl" sz="1600" dirty="0" smtClean="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rgbClr val="000066"/>
                          </a:solidFill>
                        </a:rPr>
                        <a:t>2.000 €</a:t>
                      </a:r>
                      <a:r>
                        <a:rPr lang="es-ES_tradnl" sz="1600" b="1" dirty="0" smtClean="0">
                          <a:solidFill>
                            <a:srgbClr val="FF0066"/>
                          </a:solidFill>
                        </a:rPr>
                        <a:t> </a:t>
                      </a:r>
                      <a:r>
                        <a:rPr lang="es-ES_tradnl" sz="1600" b="1" dirty="0" smtClean="0">
                          <a:solidFill>
                            <a:srgbClr val="FF0000"/>
                          </a:solidFill>
                        </a:rPr>
                        <a:t>(Nueva)</a:t>
                      </a:r>
                      <a:endParaRPr lang="es-ES_tradnl" sz="1600" b="1" dirty="0">
                        <a:solidFill>
                          <a:srgbClr val="FF0000"/>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extLst>
                  <a:ext uri="{0D108BD9-81ED-4DB2-BD59-A6C34878D82A}">
                    <a16:rowId xmlns="" xmlns:a16="http://schemas.microsoft.com/office/drawing/2014/main" val="10002"/>
                  </a:ext>
                </a:extLst>
              </a:tr>
              <a:tr h="649313">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chemeClr val="tx1"/>
                          </a:solidFill>
                        </a:rPr>
                        <a:t>Si Otras Rentas distintas a</a:t>
                      </a:r>
                      <a:r>
                        <a:rPr lang="es-ES_tradnl" sz="1600" b="1" baseline="0" dirty="0" smtClean="0">
                          <a:solidFill>
                            <a:schemeClr val="tx1"/>
                          </a:solidFill>
                        </a:rPr>
                        <a:t> AE</a:t>
                      </a:r>
                      <a:r>
                        <a:rPr lang="es-ES_tradnl" sz="1600" b="1" dirty="0" smtClean="0">
                          <a:solidFill>
                            <a:schemeClr val="tx1"/>
                          </a:solidFill>
                        </a:rPr>
                        <a:t> ≤ 6.500</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chemeClr val="tx1"/>
                          </a:solidFill>
                        </a:rPr>
                        <a:t>y RNAE pequeñas:</a:t>
                      </a:r>
                      <a:endParaRPr lang="es-ES_tradnl" sz="1600" b="1"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66"/>
                          </a:solidFill>
                        </a:rPr>
                        <a:t>Adicionales</a:t>
                      </a:r>
                      <a:r>
                        <a:rPr lang="es-ES_tradnl" sz="1600" b="1" dirty="0" smtClean="0">
                          <a:solidFill>
                            <a:srgbClr val="000066"/>
                          </a:solidFill>
                        </a:rPr>
                        <a:t> </a:t>
                      </a:r>
                      <a:r>
                        <a:rPr lang="es-ES_tradnl" sz="1600" b="1" dirty="0" smtClean="0">
                          <a:solidFill>
                            <a:srgbClr val="FF0000"/>
                          </a:solidFill>
                        </a:rPr>
                        <a:t>(+):</a:t>
                      </a:r>
                      <a:endParaRPr lang="es-ES_tradnl" sz="1600" b="1" dirty="0">
                        <a:solidFill>
                          <a:srgbClr val="FF0000"/>
                        </a:solidFill>
                      </a:endParaRPr>
                    </a:p>
                  </a:txBody>
                  <a:tcPr marL="84406" marR="84406"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r h="374993">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dirty="0" smtClean="0">
                          <a:solidFill>
                            <a:schemeClr val="tx1"/>
                          </a:solidFill>
                        </a:rPr>
                        <a:t>RNAE ≤ 11.250 €</a:t>
                      </a:r>
                      <a:endParaRPr lang="es-ES_tradnl" sz="1600" b="1"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anose="05000000000000000000" pitchFamily="2" charset="2"/>
                        <a:buChar char="ü"/>
                      </a:pPr>
                      <a:r>
                        <a:rPr lang="es-ES_tradnl" sz="1600" b="1" dirty="0" smtClean="0">
                          <a:solidFill>
                            <a:srgbClr val="000066"/>
                          </a:solidFill>
                        </a:rPr>
                        <a:t>3.700 €</a:t>
                      </a:r>
                      <a:endParaRPr lang="es-ES_tradnl" sz="1600" b="1" dirty="0">
                        <a:solidFill>
                          <a:srgbClr val="000066"/>
                        </a:solidFill>
                      </a:endParaRPr>
                    </a:p>
                  </a:txBody>
                  <a:tcPr marL="84406" marR="84406"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615607">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dirty="0" smtClean="0">
                          <a:solidFill>
                            <a:schemeClr val="tx1"/>
                          </a:solidFill>
                        </a:rPr>
                        <a:t>RNA E &gt; 11.250 €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dirty="0" smtClean="0">
                          <a:solidFill>
                            <a:schemeClr val="tx1"/>
                          </a:solidFill>
                        </a:rPr>
                        <a:t>RNAE &lt; 14.450 €</a:t>
                      </a:r>
                      <a:endParaRPr lang="es-ES_tradnl" sz="1600" b="1"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anose="05000000000000000000" pitchFamily="2" charset="2"/>
                        <a:buChar char="ü"/>
                      </a:pPr>
                      <a:r>
                        <a:rPr lang="es-ES_tradnl" sz="1600" b="1" dirty="0" smtClean="0">
                          <a:solidFill>
                            <a:srgbClr val="000066"/>
                          </a:solidFill>
                        </a:rPr>
                        <a:t>3.700  - 1,15625(RNA -11.250)</a:t>
                      </a:r>
                      <a:endParaRPr lang="es-ES_tradnl" sz="1600" b="1" dirty="0">
                        <a:solidFill>
                          <a:srgbClr val="000066"/>
                        </a:solidFill>
                      </a:endParaRPr>
                    </a:p>
                  </a:txBody>
                  <a:tcPr marL="84406" marR="84406"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78176">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dirty="0" smtClean="0">
                          <a:solidFill>
                            <a:schemeClr val="tx1"/>
                          </a:solidFill>
                        </a:rPr>
                        <a:t>RNAE ≥ 14.450 €</a:t>
                      </a: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rgbClr val="000066"/>
                          </a:solidFill>
                        </a:rPr>
                        <a:t>0 €</a:t>
                      </a:r>
                      <a:endParaRPr lang="es-ES_tradnl" sz="1600" b="1" dirty="0">
                        <a:solidFill>
                          <a:srgbClr val="FF0000"/>
                        </a:solidFill>
                      </a:endParaRPr>
                    </a:p>
                  </a:txBody>
                  <a:tcPr marL="84406" marR="84406"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565411">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dirty="0" smtClean="0">
                          <a:solidFill>
                            <a:schemeClr val="tx1"/>
                          </a:solidFill>
                        </a:rPr>
                        <a:t>Otras Rentas &gt;6.500</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dirty="0" smtClean="0">
                          <a:solidFill>
                            <a:schemeClr val="tx1"/>
                          </a:solidFill>
                        </a:rPr>
                        <a:t> Excluidas exentas</a:t>
                      </a: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rgbClr val="000066"/>
                          </a:solidFill>
                        </a:rPr>
                        <a:t>0 €</a:t>
                      </a:r>
                      <a:endParaRPr lang="es-ES_tradnl" sz="1600" b="1" dirty="0">
                        <a:solidFill>
                          <a:srgbClr val="000066"/>
                        </a:solidFill>
                      </a:endParaRPr>
                    </a:p>
                  </a:txBody>
                  <a:tcPr marL="84406" marR="84406"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748291">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chemeClr val="tx1"/>
                          </a:solidFill>
                        </a:rPr>
                        <a:t>Activo con discapacidad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chemeClr val="tx1"/>
                          </a:solidFill>
                        </a:rPr>
                        <a:t> ≥ 33%</a:t>
                      </a:r>
                      <a:r>
                        <a:rPr lang="es-ES_tradnl" sz="1600" b="0" dirty="0" smtClean="0">
                          <a:solidFill>
                            <a:schemeClr val="tx1"/>
                          </a:solidFill>
                        </a:rPr>
                        <a:t> </a:t>
                      </a:r>
                      <a:endParaRPr lang="es-ES_tradnl" sz="1600" dirty="0" smtClean="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anose="05000000000000000000" pitchFamily="2" charset="2"/>
                        <a:buChar char="ü"/>
                      </a:pPr>
                      <a:r>
                        <a:rPr lang="es-ES_tradnl" sz="1600" b="1" dirty="0" smtClean="0">
                          <a:solidFill>
                            <a:srgbClr val="000066"/>
                          </a:solidFill>
                        </a:rPr>
                        <a:t>+3.500 € </a:t>
                      </a:r>
                      <a:r>
                        <a:rPr lang="es-ES_tradnl" sz="1600" b="1" u="none" dirty="0" smtClean="0">
                          <a:solidFill>
                            <a:srgbClr val="000066"/>
                          </a:solidFill>
                        </a:rPr>
                        <a:t>(</a:t>
                      </a:r>
                      <a:r>
                        <a:rPr lang="es-ES_tradnl" sz="1600" b="1" dirty="0" smtClean="0">
                          <a:solidFill>
                            <a:srgbClr val="000066"/>
                          </a:solidFill>
                        </a:rPr>
                        <a:t>&lt; 65%</a:t>
                      </a:r>
                      <a:r>
                        <a:rPr lang="es-ES_tradnl" sz="1600" b="1" baseline="0" dirty="0" smtClean="0">
                          <a:solidFill>
                            <a:srgbClr val="000066"/>
                          </a:solidFill>
                        </a:rPr>
                        <a:t>)</a:t>
                      </a:r>
                      <a:r>
                        <a:rPr lang="es-ES_tradnl" sz="1600" b="1" u="none" dirty="0" smtClean="0">
                          <a:solidFill>
                            <a:srgbClr val="000066"/>
                          </a:solidFill>
                        </a:rPr>
                        <a:t> </a:t>
                      </a:r>
                      <a:endParaRPr lang="es-ES_tradnl" sz="1600" b="1" dirty="0" smtClean="0">
                        <a:solidFill>
                          <a:srgbClr val="000066"/>
                        </a:solidFill>
                      </a:endParaRPr>
                    </a:p>
                    <a:p>
                      <a:pPr>
                        <a:buFont typeface="Wingdings" pitchFamily="2" charset="2"/>
                        <a:buNone/>
                      </a:pPr>
                      <a:r>
                        <a:rPr lang="es-ES_tradnl" sz="1600" b="1" dirty="0" smtClean="0">
                          <a:solidFill>
                            <a:srgbClr val="000066"/>
                          </a:solidFill>
                        </a:rPr>
                        <a:t>ó</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rgbClr val="000066"/>
                          </a:solidFill>
                        </a:rPr>
                        <a:t>+7.750 € </a:t>
                      </a:r>
                      <a:r>
                        <a:rPr lang="es-ES_tradnl" sz="1600" b="0" dirty="0" smtClean="0">
                          <a:solidFill>
                            <a:srgbClr val="000066"/>
                          </a:solidFill>
                        </a:rPr>
                        <a:t>(</a:t>
                      </a:r>
                      <a:r>
                        <a:rPr lang="es-ES_tradnl" sz="1600" b="1" dirty="0" smtClean="0">
                          <a:solidFill>
                            <a:srgbClr val="000066"/>
                          </a:solidFill>
                        </a:rPr>
                        <a:t>≥ 65%</a:t>
                      </a:r>
                      <a:r>
                        <a:rPr lang="es-ES_tradnl" sz="1600" b="1" baseline="0" dirty="0" smtClean="0">
                          <a:solidFill>
                            <a:srgbClr val="000066"/>
                          </a:solidFill>
                        </a:rPr>
                        <a:t>)</a:t>
                      </a:r>
                      <a:r>
                        <a:rPr lang="es-ES_tradnl" sz="1600" b="0" dirty="0" smtClean="0">
                          <a:solidFill>
                            <a:srgbClr val="000066"/>
                          </a:solidFill>
                        </a:rPr>
                        <a:t> </a:t>
                      </a:r>
                      <a:endParaRPr lang="es-ES_tradnl" sz="1600" b="1" dirty="0" smtClean="0">
                        <a:solidFill>
                          <a:srgbClr val="000066"/>
                        </a:solidFill>
                      </a:endParaRPr>
                    </a:p>
                  </a:txBody>
                  <a:tcPr marL="84406" marR="84406"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extLst>
                  <a:ext uri="{0D108BD9-81ED-4DB2-BD59-A6C34878D82A}">
                    <a16:rowId xmlns="" xmlns:a16="http://schemas.microsoft.com/office/drawing/2014/main" val="10008"/>
                  </a:ext>
                </a:extLst>
              </a:tr>
              <a:tr h="428937">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600" b="1" u="sng" dirty="0" smtClean="0">
                          <a:solidFill>
                            <a:srgbClr val="FFFF00"/>
                          </a:solidFill>
                          <a:effectLst>
                            <a:outerShdw blurRad="38100" dist="38100" dir="2700000" algn="tl">
                              <a:srgbClr val="000000">
                                <a:alpha val="43137"/>
                              </a:srgbClr>
                            </a:outerShdw>
                          </a:effectLst>
                        </a:rPr>
                        <a:t>LÍMITE</a:t>
                      </a:r>
                      <a:r>
                        <a:rPr lang="es-ES_tradnl" sz="1600" b="1" dirty="0" smtClean="0">
                          <a:solidFill>
                            <a:srgbClr val="FFFF00"/>
                          </a:solidFill>
                          <a:effectLst>
                            <a:outerShdw blurRad="38100" dist="38100" dir="2700000" algn="tl">
                              <a:srgbClr val="000000">
                                <a:alpha val="43137"/>
                              </a:srgbClr>
                            </a:outerShdw>
                          </a:effectLst>
                        </a:rPr>
                        <a:t>:</a:t>
                      </a:r>
                      <a:r>
                        <a:rPr lang="es-ES_tradnl" sz="1600" b="1" dirty="0" smtClean="0">
                          <a:solidFill>
                            <a:srgbClr val="FFFF00"/>
                          </a:solidFill>
                        </a:rPr>
                        <a:t> Como consecuencia de las reducciones </a:t>
                      </a:r>
                      <a:r>
                        <a:rPr lang="es-ES_tradnl" sz="1600" b="1" u="sng" dirty="0" smtClean="0">
                          <a:solidFill>
                            <a:srgbClr val="FFFF00"/>
                          </a:solidFill>
                          <a:effectLst>
                            <a:outerShdw blurRad="38100" dist="38100" dir="2700000" algn="tl">
                              <a:srgbClr val="000000">
                                <a:alpha val="43137"/>
                              </a:srgbClr>
                            </a:outerShdw>
                          </a:effectLst>
                        </a:rPr>
                        <a:t>no</a:t>
                      </a:r>
                      <a:r>
                        <a:rPr lang="es-ES_tradnl" sz="1600" b="1" u="none" dirty="0" smtClean="0">
                          <a:solidFill>
                            <a:srgbClr val="FFFF00"/>
                          </a:solidFill>
                        </a:rPr>
                        <a:t> puede dar </a:t>
                      </a:r>
                      <a:r>
                        <a:rPr lang="es-ES_tradnl" sz="1600" b="1" u="sng" dirty="0" smtClean="0">
                          <a:solidFill>
                            <a:srgbClr val="FFFF00"/>
                          </a:solidFill>
                          <a:effectLst>
                            <a:outerShdw blurRad="38100" dist="38100" dir="2700000" algn="tl">
                              <a:srgbClr val="000000">
                                <a:alpha val="43137"/>
                              </a:srgbClr>
                            </a:outerShdw>
                          </a:effectLst>
                        </a:rPr>
                        <a:t>negativo</a:t>
                      </a:r>
                      <a:r>
                        <a:rPr lang="es-ES_tradnl" sz="1600" b="1" dirty="0" smtClean="0">
                          <a:solidFill>
                            <a:srgbClr val="FFFF00"/>
                          </a:solidFill>
                        </a:rPr>
                        <a:t>.</a:t>
                      </a:r>
                      <a:endParaRPr lang="es-ES_tradnl" sz="1600" dirty="0">
                        <a:solidFill>
                          <a:srgbClr val="FFFF00"/>
                        </a:solidFill>
                      </a:endParaRPr>
                    </a:p>
                  </a:txBody>
                  <a:tcPr marL="84406" marR="84406"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600" b="1" dirty="0">
                        <a:solidFill>
                          <a:srgbClr val="FF00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9"/>
                  </a:ext>
                </a:extLst>
              </a:tr>
            </a:tbl>
          </a:graphicData>
        </a:graphic>
      </p:graphicFrame>
      <p:sp>
        <p:nvSpPr>
          <p:cNvPr id="6" name="Rectangle 5"/>
          <p:cNvSpPr>
            <a:spLocks noChangeArrowheads="1"/>
          </p:cNvSpPr>
          <p:nvPr/>
        </p:nvSpPr>
        <p:spPr bwMode="auto">
          <a:xfrm>
            <a:off x="381000" y="0"/>
            <a:ext cx="9144000" cy="457200"/>
          </a:xfrm>
          <a:prstGeom prst="rect">
            <a:avLst/>
          </a:prstGeom>
          <a:noFill/>
          <a:ln w="9525">
            <a:noFill/>
            <a:miter lim="800000"/>
            <a:headEnd/>
            <a:tailEnd/>
          </a:ln>
        </p:spPr>
        <p:txBody>
          <a:bodyPr anchor="ctr" anchorCtr="1"/>
          <a:lstStyle/>
          <a:p>
            <a:r>
              <a:rPr lang="es-ES_tradnl" dirty="0" smtClean="0">
                <a:latin typeface="Arial" pitchFamily="34" charset="0"/>
              </a:rPr>
              <a:t>Art</a:t>
            </a:r>
            <a:r>
              <a:rPr lang="es-ES_tradnl" dirty="0">
                <a:latin typeface="Arial" pitchFamily="34" charset="0"/>
              </a:rPr>
              <a:t>. 32.2 LIRPF </a:t>
            </a:r>
            <a:endParaRPr lang="es-ES" dirty="0">
              <a:latin typeface="Arial" pitchFamily="34" charset="0"/>
            </a:endParaRPr>
          </a:p>
        </p:txBody>
      </p:sp>
      <p:graphicFrame>
        <p:nvGraphicFramePr>
          <p:cNvPr id="8" name="Tabla 7"/>
          <p:cNvGraphicFramePr>
            <a:graphicFrameLocks noGrp="1"/>
          </p:cNvGraphicFramePr>
          <p:nvPr>
            <p:extLst>
              <p:ext uri="{D42A27DB-BD31-4B8C-83A1-F6EECF244321}">
                <p14:modId xmlns="" xmlns:p14="http://schemas.microsoft.com/office/powerpoint/2010/main" val="1853017563"/>
              </p:ext>
            </p:extLst>
          </p:nvPr>
        </p:nvGraphicFramePr>
        <p:xfrm>
          <a:off x="1371600" y="6202680"/>
          <a:ext cx="7086600" cy="579120"/>
        </p:xfrm>
        <a:graphic>
          <a:graphicData uri="http://schemas.openxmlformats.org/drawingml/2006/table">
            <a:tbl>
              <a:tblPr firstRow="1" bandRow="1">
                <a:tableStyleId>{5C22544A-7EE6-4342-B048-85BDC9FD1C3A}</a:tableStyleId>
              </a:tblPr>
              <a:tblGrid>
                <a:gridCol w="7086600">
                  <a:extLst>
                    <a:ext uri="{9D8B030D-6E8A-4147-A177-3AD203B41FA5}">
                      <a16:colId xmlns="" xmlns:a16="http://schemas.microsoft.com/office/drawing/2014/main" val="4241861011"/>
                    </a:ext>
                  </a:extLst>
                </a:gridCol>
              </a:tblGrid>
              <a:tr h="533400">
                <a:tc>
                  <a:txBody>
                    <a:bodyPr/>
                    <a:lstStyle/>
                    <a:p>
                      <a:pPr marL="342900" indent="-342900">
                        <a:buFont typeface="Wingdings" panose="05000000000000000000" pitchFamily="2" charset="2"/>
                        <a:buChar char="§"/>
                      </a:pPr>
                      <a:r>
                        <a:rPr lang="es-ES_tradnl" sz="1600" b="0" u="none" dirty="0" smtClean="0">
                          <a:solidFill>
                            <a:srgbClr val="0000CC"/>
                          </a:solidFill>
                        </a:rPr>
                        <a:t>la reducción del </a:t>
                      </a:r>
                      <a:r>
                        <a:rPr lang="es-ES_tradnl" sz="1600" b="1" u="none" dirty="0" smtClean="0">
                          <a:solidFill>
                            <a:srgbClr val="FF0000"/>
                          </a:solidFill>
                        </a:rPr>
                        <a:t>5%</a:t>
                      </a:r>
                      <a:r>
                        <a:rPr lang="es-ES_tradnl" sz="1600" b="0" u="none" dirty="0" smtClean="0">
                          <a:solidFill>
                            <a:srgbClr val="0000CC"/>
                          </a:solidFill>
                        </a:rPr>
                        <a:t> por gastos de difícil justificación </a:t>
                      </a:r>
                      <a:r>
                        <a:rPr lang="es-ES_tradnl" sz="1600" b="0" dirty="0" smtClean="0">
                          <a:solidFill>
                            <a:srgbClr val="0000CC"/>
                          </a:solidFill>
                        </a:rPr>
                        <a:t>(</a:t>
                      </a:r>
                      <a:r>
                        <a:rPr lang="es-ES" sz="1600" b="0" dirty="0" smtClean="0">
                          <a:solidFill>
                            <a:srgbClr val="0000CC"/>
                          </a:solidFill>
                        </a:rPr>
                        <a:t>Art. 30.2ª R)</a:t>
                      </a:r>
                      <a:r>
                        <a:rPr lang="es-ES_tradnl" sz="1600" b="0" dirty="0" smtClean="0">
                          <a:solidFill>
                            <a:srgbClr val="0000CC"/>
                          </a:solidFill>
                        </a:rPr>
                        <a:t>, </a:t>
                      </a:r>
                    </a:p>
                    <a:p>
                      <a:pPr marL="342900" indent="-342900">
                        <a:buFont typeface="Courier New" panose="02070309020205020404" pitchFamily="49" charset="0"/>
                        <a:buChar char="o"/>
                      </a:pPr>
                      <a:r>
                        <a:rPr lang="es-ES_tradnl" sz="1600" b="1" u="sng" dirty="0" smtClean="0">
                          <a:solidFill>
                            <a:srgbClr val="FF0000"/>
                          </a:solidFill>
                        </a:rPr>
                        <a:t>incompatible</a:t>
                      </a:r>
                      <a:r>
                        <a:rPr lang="es-ES_tradnl" sz="1600" b="0" dirty="0" smtClean="0">
                          <a:solidFill>
                            <a:srgbClr val="0000CC"/>
                          </a:solidFill>
                        </a:rPr>
                        <a:t> </a:t>
                      </a:r>
                      <a:r>
                        <a:rPr lang="es-ES_tradnl" sz="1600" b="0" u="sng" dirty="0" smtClean="0">
                          <a:solidFill>
                            <a:srgbClr val="0000CC"/>
                          </a:solidFill>
                        </a:rPr>
                        <a:t>con</a:t>
                      </a:r>
                      <a:r>
                        <a:rPr lang="es-ES_tradnl" sz="1600" b="0" dirty="0" smtClean="0">
                          <a:solidFill>
                            <a:srgbClr val="0000CC"/>
                          </a:solidFill>
                        </a:rPr>
                        <a:t> la </a:t>
                      </a:r>
                      <a:r>
                        <a:rPr lang="es-ES_tradnl" sz="1600" b="0" u="sng" dirty="0" smtClean="0">
                          <a:solidFill>
                            <a:srgbClr val="0000FF"/>
                          </a:solidFill>
                        </a:rPr>
                        <a:t>reducción del art.</a:t>
                      </a:r>
                      <a:r>
                        <a:rPr lang="es-ES" sz="1600" b="0" u="sng" dirty="0" smtClean="0">
                          <a:solidFill>
                            <a:srgbClr val="0000FF"/>
                          </a:solidFill>
                        </a:rPr>
                        <a:t> 32.2 L </a:t>
                      </a:r>
                      <a:r>
                        <a:rPr lang="es-ES" sz="1600" b="0" dirty="0" smtClean="0">
                          <a:solidFill>
                            <a:srgbClr val="0000CC"/>
                          </a:solidFill>
                        </a:rPr>
                        <a:t>(</a:t>
                      </a:r>
                      <a:r>
                        <a:rPr lang="es-ES" sz="1600" b="0" u="sng" dirty="0" smtClean="0">
                          <a:solidFill>
                            <a:srgbClr val="0000CC"/>
                          </a:solidFill>
                        </a:rPr>
                        <a:t>2.000 € + adicionales</a:t>
                      </a:r>
                      <a:r>
                        <a:rPr lang="es-ES" sz="1600" b="0" dirty="0" smtClean="0">
                          <a:solidFill>
                            <a:srgbClr val="0000CC"/>
                          </a:solidFill>
                        </a:rPr>
                        <a:t>). </a:t>
                      </a:r>
                      <a:endParaRPr lang="es-ES" sz="1600" b="0" dirty="0"/>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3537775804"/>
                  </a:ext>
                </a:extLst>
              </a:tr>
            </a:tbl>
          </a:graphicData>
        </a:graphic>
      </p:graphicFrame>
    </p:spTree>
    <p:extLst>
      <p:ext uri="{BB962C8B-B14F-4D97-AF65-F5344CB8AC3E}">
        <p14:creationId xmlns="" xmlns:p14="http://schemas.microsoft.com/office/powerpoint/2010/main" val="3040938157"/>
      </p:ext>
    </p:extLst>
  </p:cSld>
  <p:clrMapOvr>
    <a:masterClrMapping/>
  </p:clrMapOvr>
  <p:transition/>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772400" y="6324600"/>
            <a:ext cx="2133600" cy="476250"/>
          </a:xfrm>
        </p:spPr>
        <p:txBody>
          <a:bodyPr/>
          <a:lstStyle/>
          <a:p>
            <a:pPr>
              <a:defRPr/>
            </a:pPr>
            <a:fld id="{F5978649-74C3-4721-8DB7-EA5596D88215}" type="slidenum">
              <a:rPr lang="es-ES"/>
              <a:pPr>
                <a:defRPr/>
              </a:pPr>
              <a:t>515</a:t>
            </a:fld>
            <a:endParaRPr lang="es-ES" dirty="0"/>
          </a:p>
        </p:txBody>
      </p:sp>
      <p:sp>
        <p:nvSpPr>
          <p:cNvPr id="14341" name="Text Box 4"/>
          <p:cNvSpPr txBox="1">
            <a:spLocks noChangeArrowheads="1"/>
          </p:cNvSpPr>
          <p:nvPr/>
        </p:nvSpPr>
        <p:spPr bwMode="auto">
          <a:xfrm>
            <a:off x="381000" y="528937"/>
            <a:ext cx="9296400" cy="400110"/>
          </a:xfrm>
          <a:prstGeom prst="rect">
            <a:avLst/>
          </a:prstGeom>
          <a:solidFill>
            <a:srgbClr val="CCFFFF"/>
          </a:solidFill>
          <a:ln w="9525">
            <a:noFill/>
            <a:miter lim="800000"/>
            <a:headEnd/>
            <a:tailEnd/>
          </a:ln>
        </p:spPr>
        <p:txBody>
          <a:bodyPr wrap="square">
            <a:spAutoFit/>
          </a:bodyPr>
          <a:lstStyle/>
          <a:p>
            <a:pPr algn="ctr">
              <a:buFont typeface="Wingdings" pitchFamily="2" charset="2"/>
              <a:buNone/>
            </a:pPr>
            <a:r>
              <a:rPr lang="es-ES_tradnl" dirty="0">
                <a:solidFill>
                  <a:srgbClr val="000066"/>
                </a:solidFill>
                <a:latin typeface="+mn-lt"/>
              </a:rPr>
              <a:t>REDUCCIONES R.A.E. </a:t>
            </a:r>
            <a:r>
              <a:rPr lang="es-ES_tradnl" u="sng" dirty="0">
                <a:solidFill>
                  <a:srgbClr val="FF0000"/>
                </a:solidFill>
                <a:latin typeface="+mn-lt"/>
              </a:rPr>
              <a:t>No</a:t>
            </a:r>
            <a:r>
              <a:rPr lang="es-ES_tradnl" dirty="0">
                <a:solidFill>
                  <a:srgbClr val="FF0000"/>
                </a:solidFill>
                <a:latin typeface="+mn-lt"/>
              </a:rPr>
              <a:t> sea “autónomo dependiente” </a:t>
            </a:r>
            <a:r>
              <a:rPr lang="es-ES_tradnl" u="sng" dirty="0" smtClean="0">
                <a:solidFill>
                  <a:srgbClr val="FF0000"/>
                </a:solidFill>
                <a:latin typeface="+mn-lt"/>
              </a:rPr>
              <a:t>desde 2015</a:t>
            </a:r>
            <a:r>
              <a:rPr lang="es-ES_tradnl" dirty="0" smtClean="0">
                <a:solidFill>
                  <a:srgbClr val="FF0000"/>
                </a:solidFill>
                <a:latin typeface="+mn-lt"/>
              </a:rPr>
              <a:t> </a:t>
            </a:r>
            <a:endParaRPr lang="es-ES_tradnl" u="sng" dirty="0">
              <a:solidFill>
                <a:srgbClr val="FF0000"/>
              </a:solidFill>
              <a:latin typeface="+mn-lt"/>
            </a:endParaRPr>
          </a:p>
        </p:txBody>
      </p:sp>
      <p:graphicFrame>
        <p:nvGraphicFramePr>
          <p:cNvPr id="7" name="6 Tabla"/>
          <p:cNvGraphicFramePr>
            <a:graphicFrameLocks noGrp="1"/>
          </p:cNvGraphicFramePr>
          <p:nvPr>
            <p:extLst>
              <p:ext uri="{D42A27DB-BD31-4B8C-83A1-F6EECF244321}">
                <p14:modId xmlns="" xmlns:p14="http://schemas.microsoft.com/office/powerpoint/2010/main" val="3741303628"/>
              </p:ext>
            </p:extLst>
          </p:nvPr>
        </p:nvGraphicFramePr>
        <p:xfrm>
          <a:off x="381000" y="1066801"/>
          <a:ext cx="9296400" cy="4914261"/>
        </p:xfrm>
        <a:graphic>
          <a:graphicData uri="http://schemas.openxmlformats.org/drawingml/2006/table">
            <a:tbl>
              <a:tblPr firstRow="1" bandRow="1">
                <a:tableStyleId>{5C22544A-7EE6-4342-B048-85BDC9FD1C3A}</a:tableStyleId>
              </a:tblPr>
              <a:tblGrid>
                <a:gridCol w="4267152">
                  <a:extLst>
                    <a:ext uri="{9D8B030D-6E8A-4147-A177-3AD203B41FA5}">
                      <a16:colId xmlns="" xmlns:a16="http://schemas.microsoft.com/office/drawing/2014/main" val="20000"/>
                    </a:ext>
                  </a:extLst>
                </a:gridCol>
                <a:gridCol w="5029248">
                  <a:extLst>
                    <a:ext uri="{9D8B030D-6E8A-4147-A177-3AD203B41FA5}">
                      <a16:colId xmlns="" xmlns:a16="http://schemas.microsoft.com/office/drawing/2014/main" val="20001"/>
                    </a:ext>
                  </a:extLst>
                </a:gridCol>
              </a:tblGrid>
              <a:tr h="457199">
                <a:tc gridSpan="2">
                  <a:txBody>
                    <a:bodyPr/>
                    <a:lstStyle/>
                    <a:p>
                      <a:pPr algn="ctr"/>
                      <a:r>
                        <a:rPr lang="es-ES_tradnl" sz="1800" u="sng" dirty="0" smtClean="0">
                          <a:solidFill>
                            <a:srgbClr val="FF0000"/>
                          </a:solidFill>
                        </a:rPr>
                        <a:t>NO</a:t>
                      </a:r>
                      <a:r>
                        <a:rPr lang="es-ES_tradnl" sz="1800" dirty="0" smtClean="0">
                          <a:solidFill>
                            <a:srgbClr val="0000CC"/>
                          </a:solidFill>
                        </a:rPr>
                        <a:t> CUMPLAN  </a:t>
                      </a:r>
                      <a:r>
                        <a:rPr lang="es-ES_tradnl" sz="1800" u="sng" dirty="0" smtClean="0">
                          <a:solidFill>
                            <a:srgbClr val="0000CC"/>
                          </a:solidFill>
                        </a:rPr>
                        <a:t>REQUISITOS</a:t>
                      </a:r>
                      <a:r>
                        <a:rPr lang="es-ES_tradnl" sz="1800" dirty="0" smtClean="0">
                          <a:solidFill>
                            <a:srgbClr val="0000CC"/>
                          </a:solidFill>
                        </a:rPr>
                        <a:t>  de “Autónomos dependientes”</a:t>
                      </a:r>
                      <a:endParaRPr lang="es-ES_tradnl" sz="1800" dirty="0">
                        <a:solidFill>
                          <a:srgbClr val="0000CC"/>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0"/>
                  </a:ext>
                </a:extLst>
              </a:tr>
              <a:tr h="464277">
                <a:tc gridSpan="2">
                  <a:txBody>
                    <a:bodyPr/>
                    <a:lstStyle/>
                    <a:p>
                      <a:pPr algn="ctr"/>
                      <a:r>
                        <a:rPr lang="es-ES_tradnl" sz="2000" b="1" dirty="0" smtClean="0">
                          <a:solidFill>
                            <a:srgbClr val="FFFF00"/>
                          </a:solidFill>
                          <a:effectLst>
                            <a:outerShdw blurRad="38100" dist="38100" dir="2700000" algn="tl">
                              <a:srgbClr val="000000">
                                <a:alpha val="43137"/>
                              </a:srgbClr>
                            </a:outerShdw>
                          </a:effectLst>
                        </a:rPr>
                        <a:t>NUEVAS reducciones desde 2015</a:t>
                      </a:r>
                      <a:endParaRPr lang="es-ES_tradnl" sz="2000" b="1" dirty="0">
                        <a:solidFill>
                          <a:srgbClr val="FFFF00"/>
                        </a:solidFill>
                        <a:effectLst>
                          <a:outerShdw blurRad="38100" dist="38100" dir="2700000" algn="tl">
                            <a:srgbClr val="000000">
                              <a:alpha val="43137"/>
                            </a:srgbClr>
                          </a:outerShdw>
                        </a:effectLst>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1"/>
                  </a:ext>
                </a:extLst>
              </a:tr>
              <a:tr h="773796">
                <a:tc gridSpan="2">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CC"/>
                          </a:solidFill>
                        </a:rPr>
                        <a:t>Ʃ Todas las  Rentas (incluidas las</a:t>
                      </a:r>
                      <a:r>
                        <a:rPr lang="es-ES_tradnl" sz="1800" b="1" baseline="0" dirty="0" smtClean="0">
                          <a:solidFill>
                            <a:srgbClr val="0000CC"/>
                          </a:solidFill>
                        </a:rPr>
                        <a:t> de la Actividad ) </a:t>
                      </a:r>
                      <a:r>
                        <a:rPr lang="es-ES_tradnl" sz="1800" b="1" dirty="0" smtClean="0">
                          <a:solidFill>
                            <a:srgbClr val="FF0000"/>
                          </a:solidFill>
                        </a:rPr>
                        <a:t>&lt; 12.000 €</a:t>
                      </a:r>
                    </a:p>
                    <a:p>
                      <a:pPr marL="457200" marR="0" indent="-457200" algn="l" defTabSz="914400" rtl="0" eaLnBrk="1" fontAlgn="auto" latinLnBrk="0" hangingPunct="1">
                        <a:lnSpc>
                          <a:spcPct val="100000"/>
                        </a:lnSpc>
                        <a:spcBef>
                          <a:spcPts val="0"/>
                        </a:spcBef>
                        <a:spcAft>
                          <a:spcPts val="0"/>
                        </a:spcAft>
                        <a:buClrTx/>
                        <a:buSzTx/>
                        <a:buFont typeface="Courier New" pitchFamily="49" charset="0"/>
                        <a:buChar char="o"/>
                        <a:tabLst/>
                        <a:defRPr/>
                      </a:pPr>
                      <a:r>
                        <a:rPr lang="es-ES_tradnl" sz="1800" b="1" dirty="0" smtClean="0">
                          <a:solidFill>
                            <a:srgbClr val="0000CC"/>
                          </a:solidFill>
                        </a:rPr>
                        <a:t> Excluidas  las exentas  </a:t>
                      </a: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tc hMerge="1">
                  <a:txBody>
                    <a:bodyPr/>
                    <a:lstStyle/>
                    <a:p>
                      <a:endParaRPr lang="es-ES_tradnl" sz="2000"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448801">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_tradnl" sz="1800" b="1" dirty="0" smtClean="0">
                          <a:solidFill>
                            <a:schemeClr val="tx1"/>
                          </a:solidFill>
                        </a:rPr>
                        <a:t>Rentas</a:t>
                      </a:r>
                      <a:endParaRPr lang="es-ES_tradnl" sz="1800" b="1"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_tradnl" sz="1800" b="1" dirty="0" smtClean="0">
                          <a:solidFill>
                            <a:srgbClr val="000066"/>
                          </a:solidFill>
                        </a:rPr>
                        <a:t>Reducciones:</a:t>
                      </a:r>
                      <a:endParaRPr lang="es-ES_tradnl" sz="1800" b="1" dirty="0">
                        <a:solidFill>
                          <a:srgbClr val="000066"/>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464277">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chemeClr val="tx1"/>
                          </a:solidFill>
                        </a:rPr>
                        <a:t>Rentas ≤ 8.000 €</a:t>
                      </a:r>
                      <a:endParaRPr lang="es-ES_tradnl" sz="1600" b="1"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indent="-342900">
                        <a:buFont typeface="Wingdings" panose="05000000000000000000" pitchFamily="2" charset="2"/>
                        <a:buChar char="ü"/>
                      </a:pPr>
                      <a:r>
                        <a:rPr lang="es-ES_tradnl" sz="1600" b="1" dirty="0" smtClean="0">
                          <a:solidFill>
                            <a:srgbClr val="000066"/>
                          </a:solidFill>
                        </a:rPr>
                        <a:t>1.620 €</a:t>
                      </a:r>
                      <a:endParaRPr lang="es-ES_tradnl" sz="1600" b="1" dirty="0">
                        <a:solidFill>
                          <a:srgbClr val="000066"/>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649988">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chemeClr val="tx1"/>
                          </a:solidFill>
                        </a:rPr>
                        <a:t>Rentas &gt; 8.000 €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chemeClr val="tx1"/>
                          </a:solidFill>
                        </a:rPr>
                        <a:t>Rentas &lt; 12.000 €</a:t>
                      </a:r>
                      <a:endParaRPr lang="es-ES_tradnl" sz="1600" b="1"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lumMod val="75000"/>
                      </a:schemeClr>
                    </a:solidFill>
                  </a:tcPr>
                </a:tc>
                <a:tc>
                  <a:txBody>
                    <a:bodyPr/>
                    <a:lstStyle/>
                    <a:p>
                      <a:pPr marL="342900" indent="-342900">
                        <a:buFont typeface="Wingdings" panose="05000000000000000000" pitchFamily="2" charset="2"/>
                        <a:buChar char="ü"/>
                      </a:pPr>
                      <a:r>
                        <a:rPr lang="es-ES_tradnl" sz="1600" b="1" dirty="0" smtClean="0">
                          <a:solidFill>
                            <a:srgbClr val="000066"/>
                          </a:solidFill>
                        </a:rPr>
                        <a:t>1.620  - 0,405 (Rentas - 8.000)</a:t>
                      </a:r>
                      <a:endParaRPr lang="es-ES_tradnl" sz="1600" b="1" dirty="0">
                        <a:solidFill>
                          <a:srgbClr val="000066"/>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603561">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chemeClr val="tx1"/>
                          </a:solidFill>
                        </a:rPr>
                        <a:t>Rentas ≥ 12.000 €</a:t>
                      </a: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rgbClr val="000066"/>
                          </a:solidFill>
                        </a:rPr>
                        <a:t>0 €</a:t>
                      </a:r>
                      <a:r>
                        <a:rPr lang="es-ES_tradnl" sz="1600" b="1" dirty="0" smtClean="0">
                          <a:solidFill>
                            <a:srgbClr val="FF0066"/>
                          </a:solidFill>
                        </a:rPr>
                        <a:t>*</a:t>
                      </a:r>
                      <a:endParaRPr lang="es-ES_tradnl" sz="1600" b="1" dirty="0">
                        <a:solidFill>
                          <a:srgbClr val="000066"/>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541657">
                <a:tc gridSpan="2">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u="sng" dirty="0" smtClean="0">
                          <a:solidFill>
                            <a:srgbClr val="FFFF00"/>
                          </a:solidFill>
                          <a:effectLst>
                            <a:outerShdw blurRad="38100" dist="38100" dir="2700000" algn="tl">
                              <a:srgbClr val="000000">
                                <a:alpha val="43137"/>
                              </a:srgbClr>
                            </a:outerShdw>
                          </a:effectLst>
                        </a:rPr>
                        <a:t>LÍMITE:</a:t>
                      </a:r>
                      <a:r>
                        <a:rPr lang="es-ES_tradnl" sz="1600" b="1" dirty="0" smtClean="0">
                          <a:solidFill>
                            <a:schemeClr val="tx1"/>
                          </a:solidFill>
                          <a:effectLst>
                            <a:outerShdw blurRad="38100" dist="38100" dir="2700000" algn="tl">
                              <a:srgbClr val="000000">
                                <a:alpha val="43137"/>
                              </a:srgbClr>
                            </a:outerShdw>
                          </a:effectLst>
                        </a:rPr>
                        <a:t>   </a:t>
                      </a:r>
                      <a:r>
                        <a:rPr lang="es-ES_tradnl" sz="1600" b="1" dirty="0" smtClean="0">
                          <a:solidFill>
                            <a:schemeClr val="tx1"/>
                          </a:solidFill>
                        </a:rPr>
                        <a:t>[Esta reducción + reducción RT de</a:t>
                      </a:r>
                      <a:r>
                        <a:rPr lang="es-ES_tradnl" sz="1600" b="1" baseline="0" dirty="0" smtClean="0">
                          <a:solidFill>
                            <a:schemeClr val="tx1"/>
                          </a:solidFill>
                        </a:rPr>
                        <a:t> art. 20] </a:t>
                      </a:r>
                      <a:r>
                        <a:rPr lang="es-ES_tradnl" sz="1600" b="1" dirty="0" smtClean="0">
                          <a:solidFill>
                            <a:schemeClr val="tx1"/>
                          </a:solidFill>
                        </a:rPr>
                        <a:t>≤ 3.700 €</a:t>
                      </a:r>
                      <a:endParaRPr lang="es-ES_tradnl" sz="1600" b="1"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50"/>
                    </a:solidFill>
                  </a:tcPr>
                </a:tc>
                <a:tc hMerge="1">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800" b="1"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7"/>
                  </a:ext>
                </a:extLst>
              </a:tr>
              <a:tr h="510705">
                <a:tc gridSpan="2">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u="sng" dirty="0" smtClean="0">
                          <a:solidFill>
                            <a:srgbClr val="F7FF2D"/>
                          </a:solidFill>
                        </a:rPr>
                        <a:t>LÍMITE</a:t>
                      </a:r>
                      <a:r>
                        <a:rPr lang="es-ES_tradnl" sz="1600" b="1" dirty="0" smtClean="0">
                          <a:solidFill>
                            <a:srgbClr val="F7FF2D"/>
                          </a:solidFill>
                        </a:rPr>
                        <a:t>:</a:t>
                      </a:r>
                      <a:r>
                        <a:rPr lang="es-ES_tradnl" sz="1600" b="1" dirty="0" smtClean="0">
                          <a:solidFill>
                            <a:srgbClr val="FFFFCC"/>
                          </a:solidFill>
                        </a:rPr>
                        <a:t> Como consecuencia de las reducciones </a:t>
                      </a:r>
                      <a:r>
                        <a:rPr lang="es-ES_tradnl" sz="1600" b="1" u="sng" dirty="0" smtClean="0">
                          <a:solidFill>
                            <a:srgbClr val="FFFFCC"/>
                          </a:solidFill>
                        </a:rPr>
                        <a:t>no</a:t>
                      </a:r>
                      <a:r>
                        <a:rPr lang="es-ES_tradnl" sz="1600" b="1" u="none" dirty="0" smtClean="0">
                          <a:solidFill>
                            <a:srgbClr val="FFFFCC"/>
                          </a:solidFill>
                        </a:rPr>
                        <a:t> puede dar </a:t>
                      </a:r>
                      <a:r>
                        <a:rPr lang="es-ES_tradnl" sz="1600" b="1" u="sng" dirty="0" smtClean="0">
                          <a:solidFill>
                            <a:srgbClr val="FFFFCC"/>
                          </a:solidFill>
                        </a:rPr>
                        <a:t>negativo</a:t>
                      </a:r>
                      <a:r>
                        <a:rPr lang="es-ES_tradnl" sz="1600" b="1" dirty="0" smtClean="0">
                          <a:solidFill>
                            <a:srgbClr val="FFFFCC"/>
                          </a:solidFill>
                        </a:rPr>
                        <a:t>.</a:t>
                      </a:r>
                      <a:endParaRPr lang="es-ES_tradnl" sz="1600" dirty="0">
                        <a:solidFill>
                          <a:srgbClr val="FFFFCC"/>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B050"/>
                    </a:solidFill>
                  </a:tcPr>
                </a:tc>
                <a:tc hMerge="1">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600" b="1" dirty="0">
                        <a:solidFill>
                          <a:srgbClr val="FF00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8"/>
                  </a:ext>
                </a:extLst>
              </a:tr>
            </a:tbl>
          </a:graphicData>
        </a:graphic>
      </p:graphicFrame>
      <p:sp>
        <p:nvSpPr>
          <p:cNvPr id="6" name="Rectangle 5"/>
          <p:cNvSpPr>
            <a:spLocks noChangeArrowheads="1"/>
          </p:cNvSpPr>
          <p:nvPr/>
        </p:nvSpPr>
        <p:spPr bwMode="auto">
          <a:xfrm>
            <a:off x="381000" y="0"/>
            <a:ext cx="9144000" cy="457200"/>
          </a:xfrm>
          <a:prstGeom prst="rect">
            <a:avLst/>
          </a:prstGeom>
          <a:noFill/>
          <a:ln w="9525">
            <a:noFill/>
            <a:miter lim="800000"/>
            <a:headEnd/>
            <a:tailEnd/>
          </a:ln>
        </p:spPr>
        <p:txBody>
          <a:bodyPr anchor="ctr" anchorCtr="1"/>
          <a:lstStyle/>
          <a:p>
            <a:r>
              <a:rPr lang="es-ES_tradnl" dirty="0" smtClean="0">
                <a:latin typeface="Arial" pitchFamily="34" charset="0"/>
              </a:rPr>
              <a:t>Art</a:t>
            </a:r>
            <a:r>
              <a:rPr lang="es-ES_tradnl" dirty="0">
                <a:latin typeface="Arial" pitchFamily="34" charset="0"/>
              </a:rPr>
              <a:t>. </a:t>
            </a:r>
            <a:r>
              <a:rPr lang="es-ES_tradnl" dirty="0" smtClean="0">
                <a:latin typeface="Arial" pitchFamily="34" charset="0"/>
              </a:rPr>
              <a:t>32.2.3º </a:t>
            </a:r>
            <a:r>
              <a:rPr lang="es-ES_tradnl" dirty="0">
                <a:latin typeface="Arial" pitchFamily="34" charset="0"/>
              </a:rPr>
              <a:t>LIRPF desde 2015</a:t>
            </a:r>
            <a:endParaRPr lang="es-ES" dirty="0">
              <a:latin typeface="Arial" pitchFamily="34" charset="0"/>
            </a:endParaRPr>
          </a:p>
        </p:txBody>
      </p:sp>
    </p:spTree>
    <p:extLst>
      <p:ext uri="{BB962C8B-B14F-4D97-AF65-F5344CB8AC3E}">
        <p14:creationId xmlns="" xmlns:p14="http://schemas.microsoft.com/office/powerpoint/2010/main" val="3651138947"/>
      </p:ext>
    </p:extLst>
  </p:cSld>
  <p:clrMapOvr>
    <a:masterClrMapping/>
  </p:clrMapOvr>
  <p:transition/>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772400" y="6400800"/>
            <a:ext cx="2133600" cy="476250"/>
          </a:xfrm>
        </p:spPr>
        <p:txBody>
          <a:bodyPr/>
          <a:lstStyle/>
          <a:p>
            <a:pPr>
              <a:defRPr/>
            </a:pPr>
            <a:fld id="{F5978649-74C3-4721-8DB7-EA5596D88215}" type="slidenum">
              <a:rPr lang="es-ES"/>
              <a:pPr>
                <a:defRPr/>
              </a:pPr>
              <a:t>516</a:t>
            </a:fld>
            <a:endParaRPr lang="es-ES" dirty="0"/>
          </a:p>
        </p:txBody>
      </p:sp>
      <p:sp>
        <p:nvSpPr>
          <p:cNvPr id="14340" name="Rectangle 5"/>
          <p:cNvSpPr>
            <a:spLocks noChangeArrowheads="1"/>
          </p:cNvSpPr>
          <p:nvPr/>
        </p:nvSpPr>
        <p:spPr bwMode="auto">
          <a:xfrm>
            <a:off x="381000" y="0"/>
            <a:ext cx="9144000" cy="457200"/>
          </a:xfrm>
          <a:prstGeom prst="rect">
            <a:avLst/>
          </a:prstGeom>
          <a:noFill/>
          <a:ln w="9525">
            <a:noFill/>
            <a:miter lim="800000"/>
            <a:headEnd/>
            <a:tailEnd/>
          </a:ln>
        </p:spPr>
        <p:txBody>
          <a:bodyPr anchor="ctr" anchorCtr="1"/>
          <a:lstStyle/>
          <a:p>
            <a:r>
              <a:rPr lang="es-ES_tradnl" dirty="0">
                <a:latin typeface="Arial" pitchFamily="34" charset="0"/>
              </a:rPr>
              <a:t>Art. 32.1.2.3 y DA 27ª LIRPF</a:t>
            </a:r>
            <a:endParaRPr lang="es-ES" dirty="0">
              <a:latin typeface="Arial" pitchFamily="34" charset="0"/>
            </a:endParaRPr>
          </a:p>
        </p:txBody>
      </p:sp>
      <p:sp>
        <p:nvSpPr>
          <p:cNvPr id="14341" name="Text Box 4"/>
          <p:cNvSpPr txBox="1">
            <a:spLocks noChangeArrowheads="1"/>
          </p:cNvSpPr>
          <p:nvPr/>
        </p:nvSpPr>
        <p:spPr bwMode="auto">
          <a:xfrm>
            <a:off x="304800" y="438090"/>
            <a:ext cx="9144000" cy="400110"/>
          </a:xfrm>
          <a:prstGeom prst="rect">
            <a:avLst/>
          </a:prstGeom>
          <a:solidFill>
            <a:srgbClr val="CCFFFF"/>
          </a:solidFill>
          <a:ln w="9525">
            <a:noFill/>
            <a:miter lim="800000"/>
            <a:headEnd/>
            <a:tailEnd/>
          </a:ln>
        </p:spPr>
        <p:txBody>
          <a:bodyPr>
            <a:spAutoFit/>
          </a:bodyPr>
          <a:lstStyle/>
          <a:p>
            <a:pPr algn="ctr">
              <a:buFont typeface="Wingdings" pitchFamily="2" charset="2"/>
              <a:buNone/>
            </a:pPr>
            <a:r>
              <a:rPr lang="es-ES_tradnl" dirty="0">
                <a:solidFill>
                  <a:srgbClr val="000066"/>
                </a:solidFill>
                <a:latin typeface="+mn-lt"/>
              </a:rPr>
              <a:t>REDUCCIONES AAEE. </a:t>
            </a:r>
            <a:r>
              <a:rPr lang="es-ES_tradnl" u="sng" dirty="0">
                <a:solidFill>
                  <a:srgbClr val="FF0000"/>
                </a:solidFill>
                <a:latin typeface="+mn-lt"/>
              </a:rPr>
              <a:t>ORDEN A SEGUIR</a:t>
            </a:r>
            <a:r>
              <a:rPr lang="es-ES_tradnl" u="sng" dirty="0" smtClean="0">
                <a:solidFill>
                  <a:srgbClr val="FF0000"/>
                </a:solidFill>
                <a:latin typeface="+mn-lt"/>
              </a:rPr>
              <a:t>:</a:t>
            </a:r>
            <a:r>
              <a:rPr lang="es-ES_tradnl" dirty="0" smtClean="0">
                <a:solidFill>
                  <a:srgbClr val="FF0000"/>
                </a:solidFill>
                <a:latin typeface="+mn-lt"/>
              </a:rPr>
              <a:t>    </a:t>
            </a:r>
            <a:r>
              <a:rPr lang="es-ES_tradnl" u="sng" dirty="0" smtClean="0">
                <a:solidFill>
                  <a:srgbClr val="FF0000"/>
                </a:solidFill>
                <a:latin typeface="+mn-lt"/>
              </a:rPr>
              <a:t>desde </a:t>
            </a:r>
            <a:r>
              <a:rPr lang="es-ES_tradnl" u="sng" dirty="0">
                <a:solidFill>
                  <a:srgbClr val="FF0000"/>
                </a:solidFill>
                <a:latin typeface="+mn-lt"/>
              </a:rPr>
              <a:t>2015</a:t>
            </a:r>
            <a:r>
              <a:rPr lang="es-ES_tradnl" dirty="0">
                <a:solidFill>
                  <a:srgbClr val="FF0000"/>
                </a:solidFill>
                <a:latin typeface="+mn-lt"/>
              </a:rPr>
              <a:t> </a:t>
            </a:r>
            <a:endParaRPr lang="es-ES_tradnl" u="sng" dirty="0">
              <a:solidFill>
                <a:srgbClr val="FF0000"/>
              </a:solidFill>
              <a:latin typeface="+mn-lt"/>
            </a:endParaRPr>
          </a:p>
        </p:txBody>
      </p:sp>
      <p:graphicFrame>
        <p:nvGraphicFramePr>
          <p:cNvPr id="8" name="7 Tabla"/>
          <p:cNvGraphicFramePr>
            <a:graphicFrameLocks noGrp="1"/>
          </p:cNvGraphicFramePr>
          <p:nvPr>
            <p:extLst>
              <p:ext uri="{D42A27DB-BD31-4B8C-83A1-F6EECF244321}">
                <p14:modId xmlns="" xmlns:p14="http://schemas.microsoft.com/office/powerpoint/2010/main" val="4134889408"/>
              </p:ext>
            </p:extLst>
          </p:nvPr>
        </p:nvGraphicFramePr>
        <p:xfrm>
          <a:off x="76200" y="914400"/>
          <a:ext cx="9753600" cy="5672017"/>
        </p:xfrm>
        <a:graphic>
          <a:graphicData uri="http://schemas.openxmlformats.org/drawingml/2006/table">
            <a:tbl>
              <a:tblPr firstRow="1" bandRow="1">
                <a:tableStyleId>{5C22544A-7EE6-4342-B048-85BDC9FD1C3A}</a:tableStyleId>
              </a:tblPr>
              <a:tblGrid>
                <a:gridCol w="2743200">
                  <a:extLst>
                    <a:ext uri="{9D8B030D-6E8A-4147-A177-3AD203B41FA5}">
                      <a16:colId xmlns="" xmlns:a16="http://schemas.microsoft.com/office/drawing/2014/main" val="20000"/>
                    </a:ext>
                  </a:extLst>
                </a:gridCol>
                <a:gridCol w="914400">
                  <a:extLst>
                    <a:ext uri="{9D8B030D-6E8A-4147-A177-3AD203B41FA5}">
                      <a16:colId xmlns="" xmlns:a16="http://schemas.microsoft.com/office/drawing/2014/main" val="20001"/>
                    </a:ext>
                  </a:extLst>
                </a:gridCol>
                <a:gridCol w="6096000">
                  <a:extLst>
                    <a:ext uri="{9D8B030D-6E8A-4147-A177-3AD203B41FA5}">
                      <a16:colId xmlns="" xmlns:a16="http://schemas.microsoft.com/office/drawing/2014/main" val="20002"/>
                    </a:ext>
                  </a:extLst>
                </a:gridCol>
              </a:tblGrid>
              <a:tr h="381729">
                <a:tc>
                  <a:txBody>
                    <a:bodyPr/>
                    <a:lstStyle/>
                    <a:p>
                      <a:r>
                        <a:rPr lang="es-ES_tradnl" sz="1800" dirty="0" smtClean="0"/>
                        <a:t>CONCEPTOS</a:t>
                      </a:r>
                      <a:endParaRPr lang="es-ES_tradnl" sz="1800" dirty="0"/>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r>
                        <a:rPr lang="es-ES_tradnl" sz="1800" dirty="0" smtClean="0"/>
                        <a:t>LIRPF</a:t>
                      </a:r>
                      <a:endParaRPr lang="es-ES_tradnl" sz="1800" dirty="0"/>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r>
                        <a:rPr lang="es-ES_tradnl" sz="1800" dirty="0" smtClean="0"/>
                        <a:t>REDUCCIÓN desde 2015</a:t>
                      </a:r>
                      <a:endParaRPr lang="es-ES_tradnl" sz="1800" dirty="0"/>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611289">
                <a:tc>
                  <a:txBody>
                    <a:bodyPr/>
                    <a:lstStyle/>
                    <a:p>
                      <a:pPr marL="342900" indent="-342900">
                        <a:buFont typeface="+mj-lt"/>
                        <a:buAutoNum type="arabicPeriod"/>
                      </a:pPr>
                      <a:r>
                        <a:rPr lang="es-ES" sz="1800" b="1" dirty="0" smtClean="0">
                          <a:solidFill>
                            <a:srgbClr val="FFFF00"/>
                          </a:solidFill>
                        </a:rPr>
                        <a:t>Rendimientos irregulares</a:t>
                      </a:r>
                      <a:endParaRPr lang="es-ES_tradnl" b="1" dirty="0">
                        <a:solidFill>
                          <a:srgbClr val="FFFF00"/>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lumMod val="75000"/>
                      </a:schemeClr>
                    </a:solidFill>
                  </a:tcPr>
                </a:tc>
                <a:tc>
                  <a:txBody>
                    <a:bodyPr/>
                    <a:lstStyle/>
                    <a:p>
                      <a:r>
                        <a:rPr lang="es-ES_tradnl" b="1" dirty="0" smtClean="0">
                          <a:solidFill>
                            <a:schemeClr val="tx1"/>
                          </a:solidFill>
                        </a:rPr>
                        <a:t>32.1</a:t>
                      </a:r>
                      <a:endParaRPr lang="es-ES_tradnl"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rgbClr val="FF0000"/>
                          </a:solidFill>
                        </a:rPr>
                        <a:t>30% </a:t>
                      </a:r>
                      <a:r>
                        <a:rPr lang="es-ES_tradnl" sz="1600" b="1" dirty="0" smtClean="0">
                          <a:solidFill>
                            <a:srgbClr val="000066"/>
                          </a:solidFill>
                        </a:rPr>
                        <a:t>s/ BR  [BR = </a:t>
                      </a:r>
                      <a:r>
                        <a:rPr lang="es-ES_tradnl" sz="1600" b="0" dirty="0" smtClean="0">
                          <a:solidFill>
                            <a:srgbClr val="000066"/>
                          </a:solidFill>
                        </a:rPr>
                        <a:t>RN </a:t>
                      </a:r>
                      <a:r>
                        <a:rPr lang="es-ES_tradnl" sz="1600" b="0" u="sng" dirty="0" smtClean="0">
                          <a:solidFill>
                            <a:srgbClr val="000066"/>
                          </a:solidFill>
                        </a:rPr>
                        <a:t>previo</a:t>
                      </a:r>
                      <a:r>
                        <a:rPr lang="es-ES_tradnl" sz="1600" b="0" baseline="0" dirty="0" smtClean="0">
                          <a:solidFill>
                            <a:srgbClr val="000066"/>
                          </a:solidFill>
                        </a:rPr>
                        <a:t> a las otras reducciones</a:t>
                      </a:r>
                      <a:r>
                        <a:rPr lang="es-ES_tradnl" sz="1600" b="1" baseline="0" dirty="0" smtClean="0">
                          <a:solidFill>
                            <a:srgbClr val="000066"/>
                          </a:solidFill>
                        </a:rPr>
                        <a:t>]</a:t>
                      </a:r>
                      <a:endParaRPr lang="es-ES_tradnl" sz="1600" b="1" dirty="0" smtClean="0">
                        <a:solidFill>
                          <a:srgbClr val="000066"/>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240586">
                <a:tc rowSpan="2">
                  <a:txBody>
                    <a:bodyPr/>
                    <a:lstStyle/>
                    <a:p>
                      <a:pPr marL="342900" indent="-342900">
                        <a:buFont typeface="+mj-lt"/>
                        <a:buAutoNum type="arabicPeriod" startAt="2"/>
                      </a:pPr>
                      <a:r>
                        <a:rPr lang="es-ES" sz="1800" b="1" dirty="0" smtClean="0">
                          <a:solidFill>
                            <a:srgbClr val="FFFF00"/>
                          </a:solidFill>
                        </a:rPr>
                        <a:t>“autónomos dependientes” </a:t>
                      </a:r>
                      <a:endParaRPr lang="es-ES_tradnl" b="1" dirty="0">
                        <a:solidFill>
                          <a:srgbClr val="FFFF00"/>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dirty="0" smtClean="0">
                          <a:solidFill>
                            <a:schemeClr val="tx1"/>
                          </a:solidFill>
                        </a:rPr>
                        <a:t>32.2</a:t>
                      </a:r>
                      <a:endParaRPr lang="es-ES_tradnl" dirty="0" smtClean="0">
                        <a:solidFill>
                          <a:schemeClr val="tx1"/>
                        </a:solidFill>
                      </a:endParaRPr>
                    </a:p>
                    <a:p>
                      <a:endParaRPr lang="es-ES_tradnl"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rgbClr val="000066"/>
                          </a:solidFill>
                        </a:rPr>
                        <a:t>2.000 €</a:t>
                      </a:r>
                      <a:r>
                        <a:rPr lang="es-ES_tradnl" sz="1600" b="1" dirty="0" smtClean="0">
                          <a:solidFill>
                            <a:srgbClr val="FF0000"/>
                          </a:solidFill>
                        </a:rPr>
                        <a:t>*</a:t>
                      </a:r>
                      <a:r>
                        <a:rPr lang="es-ES_tradnl" sz="1600" b="1" dirty="0" smtClean="0">
                          <a:solidFill>
                            <a:srgbClr val="FF0066"/>
                          </a:solidFill>
                        </a:rPr>
                        <a:t> </a:t>
                      </a:r>
                      <a:r>
                        <a:rPr lang="es-ES_tradnl" sz="1600" b="1" dirty="0" smtClean="0">
                          <a:solidFill>
                            <a:srgbClr val="FF0000"/>
                          </a:solidFill>
                        </a:rPr>
                        <a:t>(Nueva)</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lang="es-ES_tradnl" sz="800" b="1" dirty="0" smtClean="0">
                        <a:solidFill>
                          <a:srgbClr val="FF0000"/>
                        </a:solidFill>
                      </a:endParaRP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66"/>
                          </a:solidFill>
                        </a:rPr>
                        <a:t>Adicionales</a:t>
                      </a:r>
                      <a:r>
                        <a:rPr lang="es-ES_tradnl" sz="1600" b="1" dirty="0" smtClean="0">
                          <a:solidFill>
                            <a:srgbClr val="000066"/>
                          </a:solidFill>
                        </a:rPr>
                        <a:t> </a:t>
                      </a:r>
                      <a:r>
                        <a:rPr lang="es-ES_tradnl" sz="1600" b="1" dirty="0" smtClean="0">
                          <a:solidFill>
                            <a:srgbClr val="FF0000"/>
                          </a:solidFill>
                        </a:rPr>
                        <a:t>(+):</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_tradnl" sz="400" b="1" dirty="0" smtClean="0">
                        <a:solidFill>
                          <a:srgbClr val="FF0000"/>
                        </a:solidFill>
                      </a:endParaRPr>
                    </a:p>
                    <a:p>
                      <a:pPr marL="342900" indent="-342900">
                        <a:buFont typeface="Wingdings" panose="05000000000000000000" pitchFamily="2" charset="2"/>
                        <a:buChar char="ü"/>
                      </a:pPr>
                      <a:r>
                        <a:rPr lang="es-ES_tradnl" sz="1600" b="1" dirty="0" smtClean="0">
                          <a:solidFill>
                            <a:srgbClr val="000066"/>
                          </a:solidFill>
                        </a:rPr>
                        <a:t>0€</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rgbClr val="000066"/>
                          </a:solidFill>
                        </a:rPr>
                        <a:t>3.700  - 1,15625(RNT -11.250)</a:t>
                      </a:r>
                    </a:p>
                    <a:p>
                      <a:pPr marL="342900" indent="-342900">
                        <a:buFont typeface="Wingdings" panose="05000000000000000000" pitchFamily="2" charset="2"/>
                        <a:buChar char="ü"/>
                      </a:pPr>
                      <a:r>
                        <a:rPr lang="es-ES_tradnl" sz="1600" b="1" dirty="0" smtClean="0">
                          <a:solidFill>
                            <a:srgbClr val="000066"/>
                          </a:solidFill>
                        </a:rPr>
                        <a:t>3.700 €</a:t>
                      </a:r>
                      <a:endParaRPr lang="es-ES_tradnl" sz="1600" b="1" dirty="0">
                        <a:solidFill>
                          <a:srgbClr val="000066"/>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294671">
                <a:tc vMerge="1">
                  <a:txBody>
                    <a:bodyPr/>
                    <a:lstStyle/>
                    <a:p>
                      <a:endParaRPr lang="es-ES_tradnl"/>
                    </a:p>
                  </a:txBody>
                  <a:tcPr/>
                </a:tc>
                <a:tc v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_tradnl" sz="1600" b="1" u="sng" dirty="0" smtClean="0">
                          <a:solidFill>
                            <a:srgbClr val="0000FF"/>
                          </a:solidFill>
                        </a:rPr>
                        <a:t> Activo con discapacidad: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endParaRPr lang="es-ES_tradnl" sz="700" b="1" u="sng" dirty="0" smtClean="0">
                        <a:solidFill>
                          <a:srgbClr val="0000FF"/>
                        </a:solidFill>
                      </a:endParaRPr>
                    </a:p>
                    <a:p>
                      <a:pPr marL="342900" indent="-342900">
                        <a:buFont typeface="Wingdings" panose="05000000000000000000" pitchFamily="2" charset="2"/>
                        <a:buChar char="ü"/>
                      </a:pPr>
                      <a:r>
                        <a:rPr lang="es-ES_tradnl" sz="1600" b="1" dirty="0" smtClean="0">
                          <a:solidFill>
                            <a:srgbClr val="000066"/>
                          </a:solidFill>
                        </a:rPr>
                        <a:t>+3.500 € </a:t>
                      </a:r>
                      <a:r>
                        <a:rPr lang="es-ES_tradnl" sz="1600" b="1" u="none" dirty="0" smtClean="0">
                          <a:solidFill>
                            <a:srgbClr val="000066"/>
                          </a:solidFill>
                        </a:rPr>
                        <a:t>(</a:t>
                      </a:r>
                      <a:r>
                        <a:rPr lang="es-ES_tradnl" sz="1600" b="1" dirty="0" smtClean="0">
                          <a:solidFill>
                            <a:srgbClr val="000066"/>
                          </a:solidFill>
                        </a:rPr>
                        <a:t>&lt; 65%</a:t>
                      </a:r>
                      <a:r>
                        <a:rPr lang="es-ES_tradnl" sz="1600" b="1" baseline="0" dirty="0" smtClean="0">
                          <a:solidFill>
                            <a:srgbClr val="000066"/>
                          </a:solidFill>
                        </a:rPr>
                        <a:t>)</a:t>
                      </a:r>
                      <a:r>
                        <a:rPr lang="es-ES_tradnl" sz="1600" b="1" u="none" dirty="0" smtClean="0">
                          <a:solidFill>
                            <a:srgbClr val="000066"/>
                          </a:solidFill>
                        </a:rPr>
                        <a:t> </a:t>
                      </a:r>
                      <a:endParaRPr lang="es-ES_tradnl" sz="1600" b="1" dirty="0" smtClean="0">
                        <a:solidFill>
                          <a:srgbClr val="000066"/>
                        </a:solidFill>
                      </a:endParaRPr>
                    </a:p>
                    <a:p>
                      <a:pPr marL="0" indent="0">
                        <a:buFont typeface="Wingdings" panose="05000000000000000000" pitchFamily="2" charset="2"/>
                        <a:buNone/>
                      </a:pPr>
                      <a:r>
                        <a:rPr lang="es-ES_tradnl" sz="1600" b="1" dirty="0" smtClean="0">
                          <a:solidFill>
                            <a:srgbClr val="000066"/>
                          </a:solidFill>
                        </a:rPr>
                        <a:t>ó</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dirty="0" smtClean="0">
                          <a:solidFill>
                            <a:srgbClr val="000066"/>
                          </a:solidFill>
                        </a:rPr>
                        <a:t>+7.750 € </a:t>
                      </a:r>
                      <a:r>
                        <a:rPr lang="es-ES_tradnl" sz="1600" b="0" dirty="0" smtClean="0">
                          <a:solidFill>
                            <a:srgbClr val="000066"/>
                          </a:solidFill>
                        </a:rPr>
                        <a:t>(</a:t>
                      </a:r>
                      <a:r>
                        <a:rPr lang="es-ES_tradnl" sz="1600" b="1" dirty="0" smtClean="0">
                          <a:solidFill>
                            <a:srgbClr val="000066"/>
                          </a:solidFill>
                        </a:rPr>
                        <a:t>≥ 65%</a:t>
                      </a:r>
                      <a:r>
                        <a:rPr lang="es-ES_tradnl" sz="1600" b="1" baseline="0" dirty="0" smtClean="0">
                          <a:solidFill>
                            <a:srgbClr val="000066"/>
                          </a:solidFill>
                        </a:rPr>
                        <a:t>)</a:t>
                      </a:r>
                      <a:r>
                        <a:rPr lang="es-ES_tradnl" sz="1600" b="0" dirty="0" smtClean="0">
                          <a:solidFill>
                            <a:srgbClr val="000066"/>
                          </a:solidFill>
                        </a:rPr>
                        <a:t> </a:t>
                      </a:r>
                      <a:endParaRPr lang="es-ES_tradnl" sz="1600" b="1" dirty="0">
                        <a:solidFill>
                          <a:srgbClr val="000066"/>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980772">
                <a:tc>
                  <a:txBody>
                    <a:bodyPr/>
                    <a:lstStyle/>
                    <a:p>
                      <a:pPr marL="342900" indent="-342900">
                        <a:buFont typeface="+mj-lt"/>
                        <a:buAutoNum type="arabicPeriod" startAt="3"/>
                      </a:pPr>
                      <a:r>
                        <a:rPr lang="es-ES" sz="1800" b="1" dirty="0" smtClean="0">
                          <a:solidFill>
                            <a:srgbClr val="FFFF00"/>
                          </a:solidFill>
                        </a:rPr>
                        <a:t>Nuevas actividades </a:t>
                      </a:r>
                      <a:endParaRPr lang="es-ES_tradnl" b="1" dirty="0">
                        <a:solidFill>
                          <a:srgbClr val="FFFF00"/>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b="1" dirty="0" smtClean="0">
                          <a:solidFill>
                            <a:schemeClr val="tx1"/>
                          </a:solidFill>
                        </a:rPr>
                        <a:t>32.3</a:t>
                      </a:r>
                      <a:r>
                        <a:rPr lang="es-ES_tradnl" dirty="0" smtClean="0">
                          <a:solidFill>
                            <a:schemeClr val="tx1"/>
                          </a:solidFill>
                        </a:rPr>
                        <a:t> </a:t>
                      </a:r>
                      <a:endParaRPr lang="es-ES_tradnl"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rgbClr val="000066"/>
                          </a:solidFill>
                        </a:rPr>
                        <a:t>20% s/</a:t>
                      </a:r>
                      <a:r>
                        <a:rPr lang="es-ES_tradnl" sz="1600" b="1" baseline="0" dirty="0" smtClean="0">
                          <a:solidFill>
                            <a:srgbClr val="000066"/>
                          </a:solidFill>
                        </a:rPr>
                        <a:t> BR </a:t>
                      </a:r>
                      <a:r>
                        <a:rPr lang="es-ES_tradnl" sz="1400" b="0" baseline="0" dirty="0" smtClean="0">
                          <a:solidFill>
                            <a:srgbClr val="000066"/>
                          </a:solidFill>
                        </a:rPr>
                        <a:t>[</a:t>
                      </a:r>
                      <a:r>
                        <a:rPr lang="es-ES_tradnl" sz="1400" b="1" dirty="0" smtClean="0">
                          <a:solidFill>
                            <a:srgbClr val="000066"/>
                          </a:solidFill>
                        </a:rPr>
                        <a:t>BR</a:t>
                      </a:r>
                      <a:r>
                        <a:rPr lang="es-ES_tradnl" sz="1400" b="0" dirty="0" smtClean="0">
                          <a:solidFill>
                            <a:srgbClr val="000066"/>
                          </a:solidFill>
                        </a:rPr>
                        <a:t> = RN </a:t>
                      </a:r>
                      <a:r>
                        <a:rPr lang="es-ES_tradnl" sz="1400" b="0" u="sng" dirty="0" smtClean="0">
                          <a:solidFill>
                            <a:srgbClr val="000066"/>
                          </a:solidFill>
                        </a:rPr>
                        <a:t>después</a:t>
                      </a:r>
                      <a:r>
                        <a:rPr lang="es-ES_tradnl" sz="1400" b="0" u="none" dirty="0" smtClean="0">
                          <a:solidFill>
                            <a:srgbClr val="000066"/>
                          </a:solidFill>
                        </a:rPr>
                        <a:t> de aplicar l</a:t>
                      </a:r>
                      <a:r>
                        <a:rPr lang="es-ES_tradnl" sz="1400" b="0" baseline="0" dirty="0" smtClean="0">
                          <a:solidFill>
                            <a:srgbClr val="000066"/>
                          </a:solidFill>
                        </a:rPr>
                        <a:t>as reducciones anteriores]</a:t>
                      </a:r>
                      <a:endParaRPr lang="es-ES_tradnl" sz="1400" b="0" dirty="0" smtClean="0">
                        <a:solidFill>
                          <a:srgbClr val="000066"/>
                        </a:solidFill>
                      </a:endParaRP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u="sng" dirty="0" smtClean="0">
                          <a:solidFill>
                            <a:srgbClr val="0000FF"/>
                          </a:solidFill>
                        </a:rPr>
                        <a:t>Límite</a:t>
                      </a:r>
                      <a:r>
                        <a:rPr lang="es-ES_tradnl" sz="1600" b="1" dirty="0" smtClean="0">
                          <a:solidFill>
                            <a:srgbClr val="0000FF"/>
                          </a:solidFill>
                        </a:rPr>
                        <a:t> </a:t>
                      </a:r>
                      <a:r>
                        <a:rPr lang="es-ES_tradnl" sz="1600" b="1" u="sng" dirty="0" smtClean="0">
                          <a:solidFill>
                            <a:srgbClr val="0000FF"/>
                          </a:solidFill>
                        </a:rPr>
                        <a:t>BR</a:t>
                      </a:r>
                      <a:r>
                        <a:rPr lang="es-ES_tradnl" sz="1600" b="1" dirty="0" smtClean="0">
                          <a:solidFill>
                            <a:srgbClr val="0000FF"/>
                          </a:solidFill>
                        </a:rPr>
                        <a:t>: 100.000 €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lang="es-ES_tradnl" sz="800" b="1" dirty="0" smtClean="0">
                        <a:solidFill>
                          <a:srgbClr val="0000FF"/>
                        </a:solidFill>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400" b="1" dirty="0" smtClean="0">
                          <a:solidFill>
                            <a:srgbClr val="0000FF"/>
                          </a:solidFill>
                        </a:rPr>
                        <a:t>Primer ejercicio con Resultados positivos y el siguiente</a:t>
                      </a:r>
                      <a:endParaRPr lang="es-ES_tradnl" sz="1600" b="1" dirty="0">
                        <a:solidFill>
                          <a:srgbClr val="0000FF"/>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881245">
                <a:tc>
                  <a:txBody>
                    <a:bodyPr/>
                    <a:lstStyle/>
                    <a:p>
                      <a:pPr marL="342900" indent="-342900">
                        <a:buFont typeface="+mj-lt"/>
                        <a:buAutoNum type="arabicPeriod" startAt="4"/>
                      </a:pPr>
                      <a:r>
                        <a:rPr lang="es-ES" sz="1800" b="1" dirty="0" smtClean="0">
                          <a:solidFill>
                            <a:srgbClr val="FFFF00"/>
                          </a:solidFill>
                        </a:rPr>
                        <a:t>Mantenimiento de empleo</a:t>
                      </a:r>
                      <a:endParaRPr lang="es-ES_tradnl" b="1" dirty="0">
                        <a:solidFill>
                          <a:srgbClr val="FFFF00"/>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a:txBody>
                    <a:bodyPr/>
                    <a:lstStyle/>
                    <a:p>
                      <a:r>
                        <a:rPr lang="es-ES_tradnl" b="1" dirty="0" smtClean="0">
                          <a:solidFill>
                            <a:schemeClr val="tx1"/>
                          </a:solidFill>
                        </a:rPr>
                        <a:t>DA 27ª</a:t>
                      </a:r>
                      <a:endParaRPr lang="es-ES_tradnl" dirty="0">
                        <a:solidFill>
                          <a:schemeClr val="tx1"/>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rgbClr val="FF0000"/>
                          </a:solidFill>
                        </a:rPr>
                        <a:t>Desaparece</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400" b="1" dirty="0" smtClean="0">
                          <a:solidFill>
                            <a:srgbClr val="000066"/>
                          </a:solidFill>
                        </a:rPr>
                        <a:t>Su aplicación temporal estaba previsto de 2009 a 2014 (</a:t>
                      </a:r>
                      <a:r>
                        <a:rPr lang="es-ES_tradnl" sz="1400" b="1" u="sng" dirty="0" smtClean="0">
                          <a:solidFill>
                            <a:srgbClr val="FF0000"/>
                          </a:solidFill>
                        </a:rPr>
                        <a:t>no</a:t>
                      </a:r>
                      <a:r>
                        <a:rPr lang="es-ES_tradnl" sz="1400" b="1" dirty="0" smtClean="0">
                          <a:solidFill>
                            <a:srgbClr val="FF0000"/>
                          </a:solidFill>
                        </a:rPr>
                        <a:t> se amplía a 2015</a:t>
                      </a:r>
                      <a:r>
                        <a:rPr lang="es-ES_tradnl" sz="1400" b="1" dirty="0" smtClean="0">
                          <a:solidFill>
                            <a:srgbClr val="000066"/>
                          </a:solidFill>
                        </a:rPr>
                        <a:t>)</a:t>
                      </a:r>
                      <a:endParaRPr lang="es-ES_tradnl" sz="1400" b="1" dirty="0">
                        <a:solidFill>
                          <a:srgbClr val="000066"/>
                        </a:solidFill>
                      </a:endParaRPr>
                    </a:p>
                  </a:txBody>
                  <a:tcPr marL="84406" marR="84406">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3850191086"/>
      </p:ext>
    </p:extLst>
  </p:cSld>
  <p:clrMapOvr>
    <a:masterClrMapping/>
  </p:clrMapOvr>
  <p:transition/>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número de diapositiva"/>
          <p:cNvSpPr>
            <a:spLocks noGrp="1"/>
          </p:cNvSpPr>
          <p:nvPr>
            <p:ph type="sldNum" sz="quarter" idx="12"/>
          </p:nvPr>
        </p:nvSpPr>
        <p:spPr>
          <a:xfrm>
            <a:off x="7803796" y="6400800"/>
            <a:ext cx="2063750" cy="457200"/>
          </a:xfrm>
        </p:spPr>
        <p:txBody>
          <a:bodyPr/>
          <a:lstStyle/>
          <a:p>
            <a:pPr>
              <a:defRPr/>
            </a:pPr>
            <a:fld id="{9461E05E-418C-4293-8BEB-179FAF07F1E2}" type="slidenum">
              <a:rPr lang="es-ES_tradnl" smtClean="0"/>
              <a:pPr>
                <a:defRPr/>
              </a:pPr>
              <a:t>517</a:t>
            </a:fld>
            <a:endParaRPr lang="es-ES_tradnl" dirty="0"/>
          </a:p>
        </p:txBody>
      </p:sp>
      <p:sp>
        <p:nvSpPr>
          <p:cNvPr id="3" name="2 Rectángulo"/>
          <p:cNvSpPr/>
          <p:nvPr/>
        </p:nvSpPr>
        <p:spPr bwMode="auto">
          <a:xfrm>
            <a:off x="144016" y="170086"/>
            <a:ext cx="9561512" cy="5187740"/>
          </a:xfrm>
          <a:prstGeom prst="rect">
            <a:avLst/>
          </a:prstGeom>
          <a:solidFill>
            <a:schemeClr val="tx2">
              <a:lumMod val="10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endParaRPr lang="es-ES" sz="5400" b="1" dirty="0" smtClean="0">
              <a:latin typeface="+mn-lt"/>
            </a:endParaRPr>
          </a:p>
          <a:p>
            <a:pPr algn="ctr"/>
            <a:endParaRPr lang="es-ES" sz="5400" dirty="0" smtClean="0">
              <a:latin typeface="+mn-lt"/>
            </a:endParaRPr>
          </a:p>
          <a:p>
            <a:pPr algn="ctr"/>
            <a:endParaRPr lang="es-ES" sz="5400" dirty="0" smtClean="0">
              <a:latin typeface="+mn-lt"/>
            </a:endParaRPr>
          </a:p>
          <a:p>
            <a:pPr marL="914400" indent="-914400" algn="ctr">
              <a:buFont typeface="Wingdings" pitchFamily="2" charset="2"/>
              <a:buChar char="q"/>
            </a:pPr>
            <a:endParaRPr lang="es-ES" sz="4000" b="1" dirty="0" smtClean="0">
              <a:latin typeface="+mn-lt"/>
            </a:endParaRPr>
          </a:p>
          <a:p>
            <a:pPr algn="ctr"/>
            <a:endParaRPr lang="es-ES" sz="4000" dirty="0" smtClean="0">
              <a:latin typeface="+mn-lt"/>
            </a:endParaRPr>
          </a:p>
          <a:p>
            <a:pPr marL="914400" indent="-914400" algn="ctr">
              <a:buFont typeface="Wingdings" pitchFamily="2" charset="2"/>
              <a:buChar char="q"/>
            </a:pPr>
            <a:endParaRPr lang="es-ES" sz="1000" b="1" dirty="0" smtClean="0">
              <a:latin typeface="+mn-lt"/>
            </a:endParaRPr>
          </a:p>
          <a:p>
            <a:endParaRPr lang="es-ES" sz="4000" u="sng" dirty="0" smtClean="0">
              <a:solidFill>
                <a:srgbClr val="FFFF00"/>
              </a:solidFill>
              <a:latin typeface="+mn-lt"/>
            </a:endParaRPr>
          </a:p>
          <a:p>
            <a:pPr marL="914400" indent="-914400">
              <a:buFont typeface="Wingdings" pitchFamily="2" charset="2"/>
              <a:buChar char="q"/>
            </a:pPr>
            <a:r>
              <a:rPr lang="es-ES" sz="4000" u="sng" dirty="0" smtClean="0">
                <a:solidFill>
                  <a:srgbClr val="FFFF00"/>
                </a:solidFill>
                <a:latin typeface="+mn-lt"/>
              </a:rPr>
              <a:t>Límites</a:t>
            </a:r>
            <a:r>
              <a:rPr lang="es-ES" sz="4000" dirty="0" smtClean="0">
                <a:latin typeface="+mn-lt"/>
              </a:rPr>
              <a:t>  para la aplicación de La Estimación Objetiva </a:t>
            </a:r>
            <a:r>
              <a:rPr lang="es-ES" sz="4000" dirty="0" smtClean="0">
                <a:solidFill>
                  <a:srgbClr val="FFFF00"/>
                </a:solidFill>
                <a:latin typeface="+mn-lt"/>
              </a:rPr>
              <a:t>(“módulos”)</a:t>
            </a:r>
          </a:p>
          <a:p>
            <a:pPr algn="ctr"/>
            <a:endParaRPr lang="es-ES" sz="1600" b="0" dirty="0" smtClean="0">
              <a:latin typeface="+mn-lt"/>
            </a:endParaRPr>
          </a:p>
          <a:p>
            <a:pPr marL="914400" indent="-914400">
              <a:buFont typeface="Wingdings" pitchFamily="2" charset="2"/>
              <a:buChar char="ü"/>
            </a:pPr>
            <a:r>
              <a:rPr lang="es-ES" sz="1800" u="sng" dirty="0" smtClean="0">
                <a:solidFill>
                  <a:srgbClr val="FFFF00"/>
                </a:solidFill>
                <a:latin typeface="+mn-lt"/>
              </a:rPr>
              <a:t>2016 y 2017</a:t>
            </a:r>
            <a:r>
              <a:rPr lang="es-ES" sz="1800" b="0" dirty="0" smtClean="0">
                <a:latin typeface="+mn-lt"/>
              </a:rPr>
              <a:t>: El art. 61 </a:t>
            </a:r>
            <a:r>
              <a:rPr lang="es-ES" sz="1800" dirty="0" smtClean="0">
                <a:solidFill>
                  <a:srgbClr val="FFFF99"/>
                </a:solidFill>
                <a:latin typeface="+mn-lt"/>
              </a:rPr>
              <a:t>Ley 48/2015 (PGE-2016)</a:t>
            </a:r>
            <a:r>
              <a:rPr lang="es-ES" sz="1800" b="0" dirty="0" smtClean="0">
                <a:latin typeface="+mn-lt"/>
              </a:rPr>
              <a:t>: </a:t>
            </a:r>
            <a:r>
              <a:rPr lang="es-ES" sz="1800" b="0" dirty="0" smtClean="0">
                <a:solidFill>
                  <a:srgbClr val="FFFF99"/>
                </a:solidFill>
                <a:effectLst>
                  <a:outerShdw blurRad="38100" dist="38100" dir="2700000" algn="tl">
                    <a:srgbClr val="000000">
                      <a:alpha val="43137"/>
                    </a:srgbClr>
                  </a:outerShdw>
                </a:effectLst>
                <a:latin typeface="+mn-lt"/>
              </a:rPr>
              <a:t>añade la </a:t>
            </a:r>
            <a:r>
              <a:rPr lang="es-ES" sz="1800" dirty="0" smtClean="0">
                <a:solidFill>
                  <a:srgbClr val="FFFF00"/>
                </a:solidFill>
                <a:effectLst>
                  <a:outerShdw blurRad="38100" dist="38100" dir="2700000" algn="tl">
                    <a:srgbClr val="000000">
                      <a:alpha val="43137"/>
                    </a:srgbClr>
                  </a:outerShdw>
                </a:effectLst>
                <a:latin typeface="+mn-lt"/>
              </a:rPr>
              <a:t>DT 32ª</a:t>
            </a:r>
            <a:r>
              <a:rPr lang="es-ES" sz="1800" b="0" dirty="0" smtClean="0">
                <a:solidFill>
                  <a:srgbClr val="FFFF99"/>
                </a:solidFill>
                <a:effectLst>
                  <a:outerShdw blurRad="38100" dist="38100" dir="2700000" algn="tl">
                    <a:srgbClr val="000000">
                      <a:alpha val="43137"/>
                    </a:srgbClr>
                  </a:outerShdw>
                </a:effectLst>
                <a:latin typeface="+mn-lt"/>
              </a:rPr>
              <a:t> LIRPF</a:t>
            </a:r>
            <a:r>
              <a:rPr lang="es-ES" sz="1800" b="0" dirty="0" smtClean="0">
                <a:solidFill>
                  <a:srgbClr val="FFFF99"/>
                </a:solidFill>
                <a:latin typeface="+mn-lt"/>
              </a:rPr>
              <a:t>, </a:t>
            </a:r>
            <a:r>
              <a:rPr lang="es-ES" sz="1800" b="0" dirty="0" smtClean="0">
                <a:solidFill>
                  <a:srgbClr val="FFFFCC"/>
                </a:solidFill>
                <a:latin typeface="+mn-lt"/>
              </a:rPr>
              <a:t>mediante la cual se establecen </a:t>
            </a:r>
            <a:r>
              <a:rPr lang="es-ES" sz="1800" b="0" u="sng" dirty="0" smtClean="0">
                <a:solidFill>
                  <a:srgbClr val="FFFFCC"/>
                </a:solidFill>
                <a:latin typeface="+mn-lt"/>
              </a:rPr>
              <a:t>límites más amplios</a:t>
            </a:r>
            <a:r>
              <a:rPr lang="es-ES" sz="1800" b="0" dirty="0" smtClean="0">
                <a:solidFill>
                  <a:srgbClr val="FFFFCC"/>
                </a:solidFill>
                <a:latin typeface="+mn-lt"/>
              </a:rPr>
              <a:t> para los </a:t>
            </a:r>
            <a:r>
              <a:rPr lang="es-ES" sz="1800" b="0" u="sng" dirty="0" smtClean="0">
                <a:solidFill>
                  <a:srgbClr val="FFFFCC"/>
                </a:solidFill>
                <a:latin typeface="+mn-lt"/>
              </a:rPr>
              <a:t>años 2016 y 2017.</a:t>
            </a:r>
          </a:p>
          <a:p>
            <a:pPr marL="914400" indent="-914400">
              <a:buFont typeface="Wingdings" pitchFamily="2" charset="2"/>
              <a:buChar char="ü"/>
            </a:pPr>
            <a:endParaRPr lang="es-ES" sz="1800" b="0" dirty="0" smtClean="0">
              <a:latin typeface="+mn-lt"/>
            </a:endParaRPr>
          </a:p>
          <a:p>
            <a:pPr marL="914400" indent="-914400">
              <a:buFont typeface="Wingdings" pitchFamily="2" charset="2"/>
              <a:buChar char="ü"/>
            </a:pPr>
            <a:r>
              <a:rPr lang="es-ES" sz="1800" u="sng" dirty="0" smtClean="0">
                <a:solidFill>
                  <a:srgbClr val="FFFF00"/>
                </a:solidFill>
                <a:latin typeface="+mn-lt"/>
              </a:rPr>
              <a:t>2018</a:t>
            </a:r>
            <a:r>
              <a:rPr lang="es-ES" sz="1800" dirty="0" smtClean="0">
                <a:solidFill>
                  <a:srgbClr val="FFFF00"/>
                </a:solidFill>
                <a:latin typeface="+mn-lt"/>
              </a:rPr>
              <a:t>: </a:t>
            </a:r>
            <a:r>
              <a:rPr lang="es-ES" sz="1800" b="0" dirty="0" smtClean="0">
                <a:latin typeface="+mn-lt"/>
              </a:rPr>
              <a:t>Art. 2 </a:t>
            </a:r>
            <a:r>
              <a:rPr lang="es-ES" sz="1800" dirty="0" smtClean="0">
                <a:solidFill>
                  <a:srgbClr val="FFFF99"/>
                </a:solidFill>
                <a:latin typeface="+mn-lt"/>
              </a:rPr>
              <a:t>Real Decreto-Ley 20/2017 </a:t>
            </a:r>
            <a:r>
              <a:rPr lang="es-ES" sz="1800" b="0" dirty="0" smtClean="0">
                <a:latin typeface="+mn-lt"/>
              </a:rPr>
              <a:t>(“diversas medidas tributarias”): </a:t>
            </a:r>
            <a:r>
              <a:rPr lang="es-ES" sz="1800" b="0" dirty="0" smtClean="0">
                <a:solidFill>
                  <a:srgbClr val="FFFF99"/>
                </a:solidFill>
                <a:effectLst>
                  <a:outerShdw blurRad="38100" dist="38100" dir="2700000" algn="tl">
                    <a:srgbClr val="000000">
                      <a:alpha val="43137"/>
                    </a:srgbClr>
                  </a:outerShdw>
                </a:effectLst>
                <a:latin typeface="+mn-lt"/>
              </a:rPr>
              <a:t>modifica </a:t>
            </a:r>
            <a:r>
              <a:rPr lang="es-ES" sz="1800" dirty="0" smtClean="0">
                <a:solidFill>
                  <a:srgbClr val="FFFF00"/>
                </a:solidFill>
                <a:effectLst>
                  <a:outerShdw blurRad="38100" dist="38100" dir="2700000" algn="tl">
                    <a:srgbClr val="000000">
                      <a:alpha val="43137"/>
                    </a:srgbClr>
                  </a:outerShdw>
                </a:effectLst>
                <a:latin typeface="+mn-lt"/>
              </a:rPr>
              <a:t>DT 32ª </a:t>
            </a:r>
            <a:r>
              <a:rPr lang="es-ES" sz="1800" b="0" dirty="0" smtClean="0">
                <a:solidFill>
                  <a:srgbClr val="FFFF99"/>
                </a:solidFill>
                <a:effectLst>
                  <a:outerShdw blurRad="38100" dist="38100" dir="2700000" algn="tl">
                    <a:srgbClr val="000000">
                      <a:alpha val="43137"/>
                    </a:srgbClr>
                  </a:outerShdw>
                </a:effectLst>
                <a:latin typeface="+mn-lt"/>
              </a:rPr>
              <a:t>LIRPF</a:t>
            </a:r>
            <a:r>
              <a:rPr lang="es-ES" sz="1800" b="0" dirty="0" smtClean="0">
                <a:solidFill>
                  <a:srgbClr val="FFFF99"/>
                </a:solidFill>
                <a:latin typeface="+mn-lt"/>
              </a:rPr>
              <a:t>, </a:t>
            </a:r>
            <a:r>
              <a:rPr lang="es-ES" sz="1800" b="0" u="sng" dirty="0" smtClean="0">
                <a:solidFill>
                  <a:srgbClr val="FFFF99"/>
                </a:solidFill>
                <a:latin typeface="+mn-lt"/>
              </a:rPr>
              <a:t>para incluir a 2018</a:t>
            </a:r>
            <a:r>
              <a:rPr lang="es-ES" sz="1800" b="0" dirty="0" smtClean="0">
                <a:solidFill>
                  <a:srgbClr val="FFFF99"/>
                </a:solidFill>
                <a:latin typeface="+mn-lt"/>
              </a:rPr>
              <a:t> y extender los límites de 2016 a 2018. </a:t>
            </a:r>
          </a:p>
          <a:p>
            <a:pPr marL="914400" indent="-914400">
              <a:buFont typeface="Wingdings" pitchFamily="2" charset="2"/>
              <a:buChar char="ü"/>
            </a:pPr>
            <a:endParaRPr lang="es-ES" sz="1800" b="0" dirty="0">
              <a:solidFill>
                <a:srgbClr val="FFFF99"/>
              </a:solidFill>
              <a:latin typeface="+mn-lt"/>
            </a:endParaRPr>
          </a:p>
          <a:p>
            <a:pPr marL="914400" indent="-914400">
              <a:buFont typeface="Wingdings" pitchFamily="2" charset="2"/>
              <a:buChar char="ü"/>
            </a:pPr>
            <a:r>
              <a:rPr lang="es-ES" sz="1800" u="sng" dirty="0" smtClean="0">
                <a:solidFill>
                  <a:srgbClr val="FFFF00"/>
                </a:solidFill>
                <a:latin typeface="+mn-lt"/>
              </a:rPr>
              <a:t>2019:</a:t>
            </a:r>
            <a:r>
              <a:rPr lang="es-ES" sz="1800" b="0" dirty="0" smtClean="0">
                <a:solidFill>
                  <a:srgbClr val="FFFF99"/>
                </a:solidFill>
                <a:latin typeface="+mn-lt"/>
              </a:rPr>
              <a:t> </a:t>
            </a:r>
            <a:r>
              <a:rPr lang="es-ES" sz="1800" b="0" dirty="0" smtClean="0">
                <a:latin typeface="+mn-lt"/>
              </a:rPr>
              <a:t>Art. 1.Segundo </a:t>
            </a:r>
            <a:r>
              <a:rPr lang="es-ES" sz="1800" dirty="0" smtClean="0">
                <a:solidFill>
                  <a:srgbClr val="FFFF99"/>
                </a:solidFill>
                <a:latin typeface="+mn-lt"/>
              </a:rPr>
              <a:t>Real Decreto-Ley 27/2018 </a:t>
            </a:r>
            <a:r>
              <a:rPr lang="es-ES" sz="1800" b="0" dirty="0" smtClean="0">
                <a:latin typeface="+mn-lt"/>
              </a:rPr>
              <a:t>(“determinadas medidas tributarias”): </a:t>
            </a:r>
            <a:r>
              <a:rPr lang="es-ES" sz="1800" b="0" dirty="0" smtClean="0">
                <a:solidFill>
                  <a:srgbClr val="FFFF99"/>
                </a:solidFill>
                <a:effectLst>
                  <a:outerShdw blurRad="38100" dist="38100" dir="2700000" algn="tl">
                    <a:srgbClr val="000000">
                      <a:alpha val="43137"/>
                    </a:srgbClr>
                  </a:outerShdw>
                </a:effectLst>
                <a:latin typeface="+mn-lt"/>
              </a:rPr>
              <a:t>modifica </a:t>
            </a:r>
            <a:r>
              <a:rPr lang="es-ES" sz="1800" dirty="0" smtClean="0">
                <a:solidFill>
                  <a:srgbClr val="FFFF00"/>
                </a:solidFill>
                <a:effectLst>
                  <a:outerShdw blurRad="38100" dist="38100" dir="2700000" algn="tl">
                    <a:srgbClr val="000000">
                      <a:alpha val="43137"/>
                    </a:srgbClr>
                  </a:outerShdw>
                </a:effectLst>
                <a:latin typeface="+mn-lt"/>
              </a:rPr>
              <a:t>DT 32ª </a:t>
            </a:r>
            <a:r>
              <a:rPr lang="es-ES" sz="1800" b="0" dirty="0" smtClean="0">
                <a:solidFill>
                  <a:srgbClr val="FFFF99"/>
                </a:solidFill>
                <a:effectLst>
                  <a:outerShdw blurRad="38100" dist="38100" dir="2700000" algn="tl">
                    <a:srgbClr val="000000">
                      <a:alpha val="43137"/>
                    </a:srgbClr>
                  </a:outerShdw>
                </a:effectLst>
                <a:latin typeface="+mn-lt"/>
              </a:rPr>
              <a:t>LIRPF</a:t>
            </a:r>
            <a:r>
              <a:rPr lang="es-ES" sz="1800" b="0" dirty="0" smtClean="0">
                <a:solidFill>
                  <a:srgbClr val="FFFF99"/>
                </a:solidFill>
                <a:latin typeface="+mn-lt"/>
              </a:rPr>
              <a:t>, </a:t>
            </a:r>
            <a:r>
              <a:rPr lang="es-ES" sz="1800" b="0" u="sng" dirty="0" smtClean="0">
                <a:solidFill>
                  <a:srgbClr val="FFFF99"/>
                </a:solidFill>
                <a:latin typeface="+mn-lt"/>
              </a:rPr>
              <a:t>para incluir a 2019</a:t>
            </a:r>
            <a:r>
              <a:rPr lang="es-ES" sz="1800" b="0" dirty="0" smtClean="0">
                <a:solidFill>
                  <a:srgbClr val="FFFF99"/>
                </a:solidFill>
                <a:latin typeface="+mn-lt"/>
              </a:rPr>
              <a:t> y extender los límites de 2016 a 2019</a:t>
            </a:r>
            <a:r>
              <a:rPr lang="es-ES" sz="1800" b="0" dirty="0" smtClean="0">
                <a:latin typeface="+mn-lt"/>
              </a:rPr>
              <a:t>.</a:t>
            </a:r>
          </a:p>
          <a:p>
            <a:pPr marL="914400" indent="-914400">
              <a:buFont typeface="Wingdings" pitchFamily="2" charset="2"/>
              <a:buChar char="ü"/>
            </a:pPr>
            <a:endParaRPr lang="es-ES" sz="1800" b="0" dirty="0" smtClean="0">
              <a:latin typeface="+mn-lt"/>
            </a:endParaRPr>
          </a:p>
          <a:p>
            <a:pPr marL="914400" indent="-914400">
              <a:buFont typeface="Wingdings" pitchFamily="2" charset="2"/>
              <a:buChar char="ü"/>
            </a:pPr>
            <a:r>
              <a:rPr lang="es-ES" sz="1800" u="sng" dirty="0" smtClean="0">
                <a:solidFill>
                  <a:srgbClr val="FFFF00"/>
                </a:solidFill>
                <a:latin typeface="+mn-lt"/>
              </a:rPr>
              <a:t>2020:</a:t>
            </a:r>
            <a:r>
              <a:rPr lang="es-ES" sz="1800" b="0" dirty="0">
                <a:latin typeface="+mn-lt"/>
              </a:rPr>
              <a:t> </a:t>
            </a:r>
            <a:r>
              <a:rPr lang="es-ES" sz="1800" b="0" dirty="0" smtClean="0">
                <a:latin typeface="+mn-lt"/>
              </a:rPr>
              <a:t>Art. </a:t>
            </a:r>
            <a:r>
              <a:rPr lang="es-ES" sz="1800" b="0" dirty="0" smtClean="0">
                <a:latin typeface="+mn-lt"/>
              </a:rPr>
              <a:t>2 </a:t>
            </a:r>
            <a:r>
              <a:rPr lang="es-ES" sz="1800" dirty="0" smtClean="0">
                <a:solidFill>
                  <a:srgbClr val="FFFF99"/>
                </a:solidFill>
                <a:latin typeface="+mn-lt"/>
              </a:rPr>
              <a:t>Real Decreto-Ley </a:t>
            </a:r>
            <a:r>
              <a:rPr lang="es-ES" sz="1800" dirty="0" smtClean="0">
                <a:solidFill>
                  <a:srgbClr val="FFFF99"/>
                </a:solidFill>
                <a:latin typeface="+mn-lt"/>
              </a:rPr>
              <a:t>18/2019 </a:t>
            </a:r>
            <a:r>
              <a:rPr lang="es-ES" sz="1800" b="0" dirty="0" smtClean="0">
                <a:latin typeface="+mn-lt"/>
              </a:rPr>
              <a:t>(“determinadas medidas tributarias”): </a:t>
            </a:r>
            <a:r>
              <a:rPr lang="es-ES" sz="1800" b="0" dirty="0" smtClean="0">
                <a:solidFill>
                  <a:srgbClr val="FFFF99"/>
                </a:solidFill>
                <a:effectLst>
                  <a:outerShdw blurRad="38100" dist="38100" dir="2700000" algn="tl">
                    <a:srgbClr val="000000">
                      <a:alpha val="43137"/>
                    </a:srgbClr>
                  </a:outerShdw>
                </a:effectLst>
                <a:latin typeface="+mn-lt"/>
              </a:rPr>
              <a:t>modifica </a:t>
            </a:r>
            <a:r>
              <a:rPr lang="es-ES" sz="1800" dirty="0" smtClean="0">
                <a:solidFill>
                  <a:srgbClr val="FFFF00"/>
                </a:solidFill>
                <a:effectLst>
                  <a:outerShdw blurRad="38100" dist="38100" dir="2700000" algn="tl">
                    <a:srgbClr val="000000">
                      <a:alpha val="43137"/>
                    </a:srgbClr>
                  </a:outerShdw>
                </a:effectLst>
                <a:latin typeface="+mn-lt"/>
              </a:rPr>
              <a:t>DT 32ª </a:t>
            </a:r>
            <a:r>
              <a:rPr lang="es-ES" sz="1800" b="0" dirty="0" smtClean="0">
                <a:solidFill>
                  <a:srgbClr val="FFFF99"/>
                </a:solidFill>
                <a:effectLst>
                  <a:outerShdw blurRad="38100" dist="38100" dir="2700000" algn="tl">
                    <a:srgbClr val="000000">
                      <a:alpha val="43137"/>
                    </a:srgbClr>
                  </a:outerShdw>
                </a:effectLst>
                <a:latin typeface="+mn-lt"/>
              </a:rPr>
              <a:t>LIRPF</a:t>
            </a:r>
            <a:r>
              <a:rPr lang="es-ES" sz="1800" b="0" dirty="0" smtClean="0">
                <a:solidFill>
                  <a:srgbClr val="FFFF99"/>
                </a:solidFill>
                <a:latin typeface="+mn-lt"/>
              </a:rPr>
              <a:t>, </a:t>
            </a:r>
            <a:r>
              <a:rPr lang="es-ES" sz="1800" b="0" u="sng" dirty="0" smtClean="0">
                <a:solidFill>
                  <a:srgbClr val="FFFF99"/>
                </a:solidFill>
                <a:latin typeface="+mn-lt"/>
              </a:rPr>
              <a:t>para incluir a </a:t>
            </a:r>
            <a:r>
              <a:rPr lang="es-ES" sz="1800" b="0" u="sng" dirty="0" smtClean="0">
                <a:solidFill>
                  <a:srgbClr val="FFFF99"/>
                </a:solidFill>
                <a:latin typeface="+mn-lt"/>
              </a:rPr>
              <a:t>2020</a:t>
            </a:r>
            <a:r>
              <a:rPr lang="es-ES" sz="1800" b="0" dirty="0" smtClean="0">
                <a:solidFill>
                  <a:srgbClr val="FFFF99"/>
                </a:solidFill>
                <a:latin typeface="+mn-lt"/>
              </a:rPr>
              <a:t> </a:t>
            </a:r>
            <a:r>
              <a:rPr lang="es-ES" sz="1800" b="0" dirty="0" smtClean="0">
                <a:solidFill>
                  <a:srgbClr val="FFFF99"/>
                </a:solidFill>
                <a:latin typeface="+mn-lt"/>
              </a:rPr>
              <a:t>y extender los límites de 2016 a </a:t>
            </a:r>
            <a:r>
              <a:rPr lang="es-ES" sz="1800" b="0" dirty="0" smtClean="0">
                <a:solidFill>
                  <a:srgbClr val="FFFF99"/>
                </a:solidFill>
                <a:latin typeface="+mn-lt"/>
              </a:rPr>
              <a:t>2020</a:t>
            </a:r>
            <a:r>
              <a:rPr lang="es-ES" sz="1800" b="0" dirty="0" smtClean="0">
                <a:latin typeface="+mn-lt"/>
              </a:rPr>
              <a:t>.</a:t>
            </a:r>
            <a:endParaRPr lang="es-ES" sz="1800" dirty="0">
              <a:latin typeface="+mn-lt"/>
            </a:endParaRPr>
          </a:p>
          <a:p>
            <a:pPr marL="914400" indent="-914400">
              <a:buFont typeface="Wingdings" pitchFamily="2" charset="2"/>
              <a:buChar char="ü"/>
            </a:pPr>
            <a:endParaRPr lang="es-ES" dirty="0" smtClean="0">
              <a:solidFill>
                <a:srgbClr val="FFFF00"/>
              </a:solidFill>
              <a:latin typeface="+mn-lt"/>
            </a:endParaRPr>
          </a:p>
          <a:p>
            <a:endParaRPr lang="es-ES_tradnl" sz="2800" dirty="0" smtClean="0">
              <a:latin typeface="+mn-lt"/>
            </a:endParaRPr>
          </a:p>
          <a:p>
            <a:r>
              <a:rPr lang="es-ES_tradnl" sz="2800" dirty="0" smtClean="0">
                <a:latin typeface="+mn-lt"/>
              </a:rPr>
              <a:t> </a:t>
            </a:r>
            <a:endParaRPr lang="es-ES" sz="4000" b="1" dirty="0" smtClean="0">
              <a:latin typeface="+mn-lt"/>
            </a:endParaRPr>
          </a:p>
          <a:p>
            <a:endParaRPr lang="es-ES" sz="5400" b="1" dirty="0" smtClean="0">
              <a:solidFill>
                <a:schemeClr val="bg1"/>
              </a:solidFill>
              <a:latin typeface="+mn-lt"/>
            </a:endParaRPr>
          </a:p>
          <a:p>
            <a:endParaRPr lang="es-ES" b="1" dirty="0" smtClean="0">
              <a:solidFill>
                <a:schemeClr val="bg1"/>
              </a:solidFill>
              <a:latin typeface="+mn-lt"/>
            </a:endParaRPr>
          </a:p>
          <a:p>
            <a:endParaRPr lang="es-ES" sz="1200" b="1" dirty="0" smtClean="0">
              <a:solidFill>
                <a:schemeClr val="bg1"/>
              </a:solidFill>
              <a:latin typeface="+mn-lt"/>
            </a:endParaRPr>
          </a:p>
          <a:p>
            <a:endParaRPr lang="es-ES" sz="4000" b="1" dirty="0" smtClean="0">
              <a:solidFill>
                <a:srgbClr val="FFFF00"/>
              </a:solidFill>
              <a:latin typeface="+mn-lt"/>
            </a:endParaRPr>
          </a:p>
          <a:p>
            <a:endParaRPr lang="es-ES" sz="4000" b="1" dirty="0" smtClean="0">
              <a:solidFill>
                <a:srgbClr val="FFFF00"/>
              </a:solidFill>
              <a:latin typeface="+mn-lt"/>
            </a:endParaRPr>
          </a:p>
          <a:p>
            <a:endParaRPr lang="es-ES" sz="5400" b="1" dirty="0">
              <a:latin typeface="+mn-lt"/>
            </a:endParaRPr>
          </a:p>
        </p:txBody>
      </p:sp>
      <p:graphicFrame>
        <p:nvGraphicFramePr>
          <p:cNvPr id="6" name="Tabla 5"/>
          <p:cNvGraphicFramePr>
            <a:graphicFrameLocks noGrp="1"/>
          </p:cNvGraphicFramePr>
          <p:nvPr>
            <p:extLst>
              <p:ext uri="{D42A27DB-BD31-4B8C-83A1-F6EECF244321}">
                <p14:modId xmlns="" xmlns:p14="http://schemas.microsoft.com/office/powerpoint/2010/main" val="3982737730"/>
              </p:ext>
            </p:extLst>
          </p:nvPr>
        </p:nvGraphicFramePr>
        <p:xfrm>
          <a:off x="72648" y="5661248"/>
          <a:ext cx="9344848" cy="914400"/>
        </p:xfrm>
        <a:graphic>
          <a:graphicData uri="http://schemas.openxmlformats.org/drawingml/2006/table">
            <a:tbl>
              <a:tblPr firstRow="1" bandRow="1">
                <a:tableStyleId>{5C22544A-7EE6-4342-B048-85BDC9FD1C3A}</a:tableStyleId>
              </a:tblPr>
              <a:tblGrid>
                <a:gridCol w="9344848">
                  <a:extLst>
                    <a:ext uri="{9D8B030D-6E8A-4147-A177-3AD203B41FA5}">
                      <a16:colId xmlns="" xmlns:a16="http://schemas.microsoft.com/office/drawing/2014/main" val="3241828723"/>
                    </a:ext>
                  </a:extLst>
                </a:gridCol>
              </a:tblGrid>
              <a:tr h="370840">
                <a:tc>
                  <a:txBody>
                    <a:bodyPr/>
                    <a:lstStyle/>
                    <a:p>
                      <a:pPr marL="342900" indent="-342900">
                        <a:buFont typeface="Wingdings" panose="05000000000000000000" pitchFamily="2" charset="2"/>
                        <a:buChar char="§"/>
                      </a:pPr>
                      <a:r>
                        <a:rPr lang="es-ES" u="sng" dirty="0" smtClean="0"/>
                        <a:t>2016 a </a:t>
                      </a:r>
                      <a:r>
                        <a:rPr lang="es-ES" u="sng" dirty="0" smtClean="0"/>
                        <a:t>2020</a:t>
                      </a:r>
                      <a:r>
                        <a:rPr lang="es-ES" dirty="0" smtClean="0"/>
                        <a:t>: </a:t>
                      </a:r>
                      <a:r>
                        <a:rPr lang="es-ES" b="0" dirty="0" smtClean="0"/>
                        <a:t>mismos límites excluyentes</a:t>
                      </a:r>
                      <a:r>
                        <a:rPr lang="es-ES" b="0" baseline="0" dirty="0" smtClean="0"/>
                        <a:t> de módulos, se ha ido retrasando la </a:t>
                      </a:r>
                      <a:r>
                        <a:rPr lang="es-ES" b="0" baseline="0" dirty="0" smtClean="0"/>
                        <a:t>bajada.</a:t>
                      </a:r>
                      <a:endParaRPr lang="es-ES" b="0" dirty="0" smtClean="0"/>
                    </a:p>
                    <a:p>
                      <a:pPr marL="342900" indent="-342900">
                        <a:buFont typeface="Wingdings" panose="05000000000000000000" pitchFamily="2" charset="2"/>
                        <a:buChar char="§"/>
                      </a:pPr>
                      <a:r>
                        <a:rPr lang="es-ES" u="sng" dirty="0" smtClean="0"/>
                        <a:t>2021</a:t>
                      </a:r>
                      <a:r>
                        <a:rPr lang="es-ES" dirty="0" smtClean="0"/>
                        <a:t>:</a:t>
                      </a:r>
                      <a:r>
                        <a:rPr lang="es-ES" baseline="0" dirty="0" smtClean="0"/>
                        <a:t> </a:t>
                      </a:r>
                      <a:r>
                        <a:rPr lang="es-ES" b="0" baseline="0" dirty="0" smtClean="0"/>
                        <a:t>Hay que estar pendientes, para ver si se prorrogan los mismos límites, y se retrasa la bajada. </a:t>
                      </a:r>
                      <a:endParaRPr lang="es-ES"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2690434067"/>
                  </a:ext>
                </a:extLst>
              </a:tr>
            </a:tbl>
          </a:graphicData>
        </a:graphic>
      </p:graphicFrame>
    </p:spTree>
    <p:extLst>
      <p:ext uri="{BB962C8B-B14F-4D97-AF65-F5344CB8AC3E}">
        <p14:creationId xmlns="" xmlns:p14="http://schemas.microsoft.com/office/powerpoint/2010/main" val="1672080135"/>
      </p:ext>
    </p:extLst>
  </p:cSld>
  <p:clrMapOvr>
    <a:masterClrMapping/>
  </p:clrMapOvr>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57950"/>
            <a:ext cx="2311400" cy="476250"/>
          </a:xfrm>
        </p:spPr>
        <p:txBody>
          <a:bodyPr/>
          <a:lstStyle/>
          <a:p>
            <a:pPr>
              <a:defRPr/>
            </a:pPr>
            <a:fld id="{0E8ED8F6-563B-4BD4-9CC2-3A49A22866C9}" type="slidenum">
              <a:rPr lang="es-ES"/>
              <a:pPr>
                <a:defRPr/>
              </a:pPr>
              <a:t>518</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665242859"/>
              </p:ext>
            </p:extLst>
          </p:nvPr>
        </p:nvGraphicFramePr>
        <p:xfrm>
          <a:off x="245225" y="404664"/>
          <a:ext cx="9432175" cy="5227320"/>
        </p:xfrm>
        <a:graphic>
          <a:graphicData uri="http://schemas.openxmlformats.org/drawingml/2006/table">
            <a:tbl>
              <a:tblPr firstRow="1" bandRow="1">
                <a:tableStyleId>{5C22544A-7EE6-4342-B048-85BDC9FD1C3A}</a:tableStyleId>
              </a:tblPr>
              <a:tblGrid>
                <a:gridCol w="9432175">
                  <a:extLst>
                    <a:ext uri="{9D8B030D-6E8A-4147-A177-3AD203B41FA5}">
                      <a16:colId xmlns="" xmlns:a16="http://schemas.microsoft.com/office/drawing/2014/main" val="3771516203"/>
                    </a:ext>
                  </a:extLst>
                </a:gridCol>
              </a:tblGrid>
              <a:tr h="288032">
                <a:tc>
                  <a:txBody>
                    <a:bodyPr/>
                    <a:lstStyle/>
                    <a:p>
                      <a:pPr algn="ctr"/>
                      <a:r>
                        <a:rPr lang="es-ES" sz="1700" b="1" u="none" dirty="0" smtClean="0">
                          <a:solidFill>
                            <a:srgbClr val="FFFF00"/>
                          </a:solidFill>
                        </a:rPr>
                        <a:t>Se </a:t>
                      </a:r>
                      <a:r>
                        <a:rPr lang="es-ES" sz="1700" b="1" u="sng" dirty="0" smtClean="0">
                          <a:solidFill>
                            <a:srgbClr val="FFFF00"/>
                          </a:solidFill>
                        </a:rPr>
                        <a:t>prorrogan</a:t>
                      </a:r>
                      <a:r>
                        <a:rPr lang="es-ES" sz="1700" b="1" u="none" dirty="0" smtClean="0">
                          <a:solidFill>
                            <a:srgbClr val="FFFF00"/>
                          </a:solidFill>
                        </a:rPr>
                        <a:t> los límites para</a:t>
                      </a:r>
                      <a:r>
                        <a:rPr lang="es-ES" sz="1700" b="1" u="none" baseline="0" dirty="0" smtClean="0">
                          <a:solidFill>
                            <a:srgbClr val="FFFF00"/>
                          </a:solidFill>
                        </a:rPr>
                        <a:t> </a:t>
                      </a:r>
                      <a:r>
                        <a:rPr lang="es-ES" sz="1700" b="1" u="none" baseline="0" dirty="0" smtClean="0">
                          <a:solidFill>
                            <a:srgbClr val="FFFF00"/>
                          </a:solidFill>
                        </a:rPr>
                        <a:t>2020</a:t>
                      </a:r>
                      <a:r>
                        <a:rPr lang="es-ES" sz="1700" b="1" u="none" baseline="0" dirty="0" smtClean="0">
                          <a:solidFill>
                            <a:schemeClr val="tx1"/>
                          </a:solidFill>
                        </a:rPr>
                        <a:t> </a:t>
                      </a:r>
                      <a:r>
                        <a:rPr lang="es-ES" sz="1700" b="1" u="none" baseline="0" dirty="0" smtClean="0">
                          <a:solidFill>
                            <a:schemeClr val="tx1"/>
                          </a:solidFill>
                        </a:rPr>
                        <a:t>y </a:t>
                      </a:r>
                      <a:r>
                        <a:rPr lang="es-ES" sz="1700" b="1" u="sng" baseline="0" dirty="0" smtClean="0">
                          <a:solidFill>
                            <a:schemeClr val="tx1"/>
                          </a:solidFill>
                        </a:rPr>
                        <a:t>nuevos plazos</a:t>
                      </a:r>
                      <a:r>
                        <a:rPr lang="es-ES" sz="1700" b="1" u="none" baseline="0" dirty="0" smtClean="0">
                          <a:solidFill>
                            <a:schemeClr val="tx1"/>
                          </a:solidFill>
                        </a:rPr>
                        <a:t> de renuncia y revocación:</a:t>
                      </a:r>
                      <a:endParaRPr lang="es-ES" sz="1700" b="1" u="none"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863236019"/>
                  </a:ext>
                </a:extLst>
              </a:tr>
              <a:tr h="1127760">
                <a:tc>
                  <a:txBody>
                    <a:bodyPr/>
                    <a:lstStyle/>
                    <a:p>
                      <a:pPr marL="342900" indent="-342900">
                        <a:buFont typeface="Wingdings" pitchFamily="2" charset="2"/>
                        <a:buChar char="q"/>
                      </a:pPr>
                      <a:r>
                        <a:rPr lang="es-ES_tradnl" sz="1600" b="1" u="sng" kern="1200" dirty="0" smtClean="0">
                          <a:solidFill>
                            <a:srgbClr val="0000FF"/>
                          </a:solidFill>
                          <a:latin typeface="+mn-lt"/>
                          <a:ea typeface="+mn-ea"/>
                          <a:cs typeface="+mn-cs"/>
                        </a:rPr>
                        <a:t>Límites</a:t>
                      </a:r>
                      <a:r>
                        <a:rPr lang="es-ES_tradnl" sz="1600" b="1" kern="1200" dirty="0" smtClean="0">
                          <a:solidFill>
                            <a:srgbClr val="0000FF"/>
                          </a:solidFill>
                          <a:latin typeface="+mn-lt"/>
                          <a:ea typeface="+mn-ea"/>
                          <a:cs typeface="+mn-cs"/>
                        </a:rPr>
                        <a:t> para la aplicación del método de </a:t>
                      </a:r>
                      <a:r>
                        <a:rPr lang="es-ES_tradnl" sz="1600" b="1" u="sng" kern="1200" dirty="0" smtClean="0">
                          <a:solidFill>
                            <a:srgbClr val="0000FF"/>
                          </a:solidFill>
                          <a:latin typeface="+mn-lt"/>
                          <a:ea typeface="+mn-ea"/>
                          <a:cs typeface="+mn-cs"/>
                        </a:rPr>
                        <a:t>estimación objetiva del IRPF</a:t>
                      </a:r>
                      <a:r>
                        <a:rPr lang="es-ES_tradnl" sz="1600" b="1" kern="1200" dirty="0" smtClean="0">
                          <a:solidFill>
                            <a:srgbClr val="0000FF"/>
                          </a:solidFill>
                          <a:latin typeface="+mn-lt"/>
                          <a:ea typeface="+mn-ea"/>
                          <a:cs typeface="+mn-cs"/>
                        </a:rPr>
                        <a:t> en el ejercicio </a:t>
                      </a:r>
                      <a:r>
                        <a:rPr lang="es-ES_tradnl" sz="1600" b="1" kern="1200" dirty="0" smtClean="0">
                          <a:solidFill>
                            <a:srgbClr val="0000FF"/>
                          </a:solidFill>
                          <a:latin typeface="+mn-lt"/>
                          <a:ea typeface="+mn-ea"/>
                          <a:cs typeface="+mn-cs"/>
                        </a:rPr>
                        <a:t>2020</a:t>
                      </a:r>
                      <a:endParaRPr lang="es-ES_tradnl" sz="1600" kern="1200" dirty="0" smtClean="0">
                        <a:solidFill>
                          <a:srgbClr val="0000FF"/>
                        </a:solidFill>
                        <a:latin typeface="+mn-lt"/>
                        <a:ea typeface="+mn-ea"/>
                        <a:cs typeface="+mn-cs"/>
                      </a:endParaRPr>
                    </a:p>
                    <a:p>
                      <a:pPr marL="342900" indent="-342900">
                        <a:buFont typeface="Wingdings" pitchFamily="2" charset="2"/>
                        <a:buChar char="§"/>
                      </a:pPr>
                      <a:r>
                        <a:rPr lang="es-ES_tradnl" sz="1600" b="1" kern="1200" dirty="0" smtClean="0">
                          <a:solidFill>
                            <a:srgbClr val="FF0000"/>
                          </a:solidFill>
                          <a:latin typeface="+mn-lt"/>
                          <a:ea typeface="+mn-ea"/>
                          <a:cs typeface="+mn-cs"/>
                        </a:rPr>
                        <a:t>Se prorrogan para </a:t>
                      </a:r>
                      <a:r>
                        <a:rPr lang="es-ES_tradnl" sz="1600" b="1" kern="1200" dirty="0" smtClean="0">
                          <a:solidFill>
                            <a:srgbClr val="FF0000"/>
                          </a:solidFill>
                          <a:latin typeface="+mn-lt"/>
                          <a:ea typeface="+mn-ea"/>
                          <a:cs typeface="+mn-cs"/>
                        </a:rPr>
                        <a:t>2020</a:t>
                      </a:r>
                      <a:r>
                        <a:rPr lang="es-ES_tradnl" sz="1600" kern="1200" dirty="0" smtClean="0">
                          <a:solidFill>
                            <a:srgbClr val="0000FF"/>
                          </a:solidFill>
                          <a:latin typeface="+mn-lt"/>
                          <a:ea typeface="+mn-ea"/>
                          <a:cs typeface="+mn-cs"/>
                        </a:rPr>
                        <a:t> </a:t>
                      </a:r>
                      <a:r>
                        <a:rPr lang="es-ES_tradnl" sz="1600" kern="1200" dirty="0" smtClean="0">
                          <a:solidFill>
                            <a:srgbClr val="0000FF"/>
                          </a:solidFill>
                          <a:latin typeface="+mn-lt"/>
                          <a:ea typeface="+mn-ea"/>
                          <a:cs typeface="+mn-cs"/>
                        </a:rPr>
                        <a:t>los límites establecidos por la Ley 48/2015, para los ejercicios 2016 y 2017 y prorrogados para el ejercicio 2018 por el </a:t>
                      </a:r>
                      <a:r>
                        <a:rPr lang="es-ES_tradnl" sz="1600" kern="1200" dirty="0" smtClean="0">
                          <a:solidFill>
                            <a:srgbClr val="0000FF"/>
                          </a:solidFill>
                          <a:latin typeface="+mn-lt"/>
                          <a:ea typeface="+mn-ea"/>
                          <a:cs typeface="+mn-cs"/>
                        </a:rPr>
                        <a:t>R D-ley 20/2017 y para 2019 R D-ley 27/2018. </a:t>
                      </a:r>
                      <a:endParaRPr lang="es-ES_tradnl" sz="1600" kern="1200" dirty="0" smtClean="0">
                        <a:solidFill>
                          <a:srgbClr val="0000FF"/>
                        </a:solidFill>
                        <a:latin typeface="+mn-lt"/>
                        <a:ea typeface="+mn-ea"/>
                        <a:cs typeface="+mn-cs"/>
                      </a:endParaRPr>
                    </a:p>
                    <a:p>
                      <a:pPr marL="342900" indent="-342900">
                        <a:buFont typeface="Wingdings" pitchFamily="2" charset="2"/>
                        <a:buChar char="§"/>
                      </a:pPr>
                      <a:r>
                        <a:rPr lang="es-ES_tradnl" sz="1400" kern="1200" dirty="0" smtClean="0">
                          <a:solidFill>
                            <a:srgbClr val="0000FF"/>
                          </a:solidFill>
                          <a:latin typeface="+mn-lt"/>
                          <a:ea typeface="+mn-ea"/>
                          <a:cs typeface="+mn-cs"/>
                        </a:rPr>
                        <a:t>Para llevar a cabo esta medida se ha dado nueva redacción, con efectos desde </a:t>
                      </a:r>
                      <a:r>
                        <a:rPr lang="es-ES_tradnl" sz="1400" kern="1200" dirty="0" smtClean="0">
                          <a:solidFill>
                            <a:srgbClr val="0000FF"/>
                          </a:solidFill>
                          <a:latin typeface="+mn-lt"/>
                          <a:ea typeface="+mn-ea"/>
                          <a:cs typeface="+mn-cs"/>
                        </a:rPr>
                        <a:t>1/1/2020, </a:t>
                      </a:r>
                      <a:r>
                        <a:rPr lang="es-ES_tradnl" sz="1400" kern="1200" dirty="0" smtClean="0">
                          <a:solidFill>
                            <a:srgbClr val="0000FF"/>
                          </a:solidFill>
                          <a:latin typeface="+mn-lt"/>
                          <a:ea typeface="+mn-ea"/>
                          <a:cs typeface="+mn-cs"/>
                        </a:rPr>
                        <a:t>a la DT 32ª LIRPF, para continuar manteniendo este régimen transitorio en </a:t>
                      </a:r>
                      <a:r>
                        <a:rPr lang="es-ES_tradnl" sz="1400" kern="1200" dirty="0" smtClean="0">
                          <a:solidFill>
                            <a:srgbClr val="0000FF"/>
                          </a:solidFill>
                          <a:latin typeface="+mn-lt"/>
                          <a:ea typeface="+mn-ea"/>
                          <a:cs typeface="+mn-cs"/>
                        </a:rPr>
                        <a:t>2020.</a:t>
                      </a:r>
                      <a:endParaRPr lang="es-ES_tradnl" sz="1400" kern="1200" dirty="0" smtClean="0">
                        <a:solidFill>
                          <a:srgbClr val="0000FF"/>
                        </a:solidFill>
                        <a:latin typeface="+mn-lt"/>
                        <a:ea typeface="+mn-ea"/>
                        <a:cs typeface="+mn-cs"/>
                      </a:endParaRPr>
                    </a:p>
                    <a:p>
                      <a:pPr marL="342900" indent="-342900">
                        <a:buFont typeface="Wingdings" pitchFamily="2" charset="2"/>
                        <a:buChar char="§"/>
                      </a:pPr>
                      <a:endParaRPr lang="es-ES_tradnl" sz="800" kern="1200" dirty="0" smtClean="0">
                        <a:solidFill>
                          <a:srgbClr val="0000FF"/>
                        </a:solidFill>
                        <a:latin typeface="+mn-lt"/>
                        <a:ea typeface="+mn-ea"/>
                        <a:cs typeface="+mn-cs"/>
                      </a:endParaRPr>
                    </a:p>
                    <a:p>
                      <a:pPr marL="342900" indent="-342900">
                        <a:buFont typeface="Wingdings" pitchFamily="2" charset="2"/>
                        <a:buChar char="q"/>
                      </a:pPr>
                      <a:r>
                        <a:rPr lang="es-ES_tradnl" sz="1800" b="1" u="sng" kern="1200" dirty="0" smtClean="0">
                          <a:solidFill>
                            <a:srgbClr val="0000FF"/>
                          </a:solidFill>
                          <a:latin typeface="+mn-lt"/>
                          <a:ea typeface="+mn-ea"/>
                          <a:cs typeface="+mn-cs"/>
                        </a:rPr>
                        <a:t>Límites</a:t>
                      </a:r>
                      <a:r>
                        <a:rPr lang="es-ES_tradnl" sz="1800" b="1" kern="1200" dirty="0" smtClean="0">
                          <a:solidFill>
                            <a:srgbClr val="0000FF"/>
                          </a:solidFill>
                          <a:latin typeface="+mn-lt"/>
                          <a:ea typeface="+mn-ea"/>
                          <a:cs typeface="+mn-cs"/>
                        </a:rPr>
                        <a:t> para la aplicación del régimen </a:t>
                      </a:r>
                      <a:r>
                        <a:rPr lang="es-ES_tradnl" sz="1800" b="1" u="sng" kern="1200" dirty="0" smtClean="0">
                          <a:solidFill>
                            <a:srgbClr val="0000FF"/>
                          </a:solidFill>
                          <a:latin typeface="+mn-lt"/>
                          <a:ea typeface="+mn-ea"/>
                          <a:cs typeface="+mn-cs"/>
                        </a:rPr>
                        <a:t>simplificado</a:t>
                      </a:r>
                      <a:r>
                        <a:rPr lang="es-ES_tradnl" sz="1800" b="1" kern="1200" dirty="0" smtClean="0">
                          <a:solidFill>
                            <a:srgbClr val="0000FF"/>
                          </a:solidFill>
                          <a:latin typeface="+mn-lt"/>
                          <a:ea typeface="+mn-ea"/>
                          <a:cs typeface="+mn-cs"/>
                        </a:rPr>
                        <a:t> </a:t>
                      </a:r>
                      <a:r>
                        <a:rPr lang="es-ES_tradnl" sz="1800" b="1" u="sng" kern="1200" dirty="0" smtClean="0">
                          <a:solidFill>
                            <a:srgbClr val="0000FF"/>
                          </a:solidFill>
                          <a:latin typeface="+mn-lt"/>
                          <a:ea typeface="+mn-ea"/>
                          <a:cs typeface="+mn-cs"/>
                        </a:rPr>
                        <a:t>y</a:t>
                      </a:r>
                      <a:r>
                        <a:rPr lang="es-ES_tradnl" sz="1800" b="1" kern="1200" dirty="0" smtClean="0">
                          <a:solidFill>
                            <a:srgbClr val="0000FF"/>
                          </a:solidFill>
                          <a:latin typeface="+mn-lt"/>
                          <a:ea typeface="+mn-ea"/>
                          <a:cs typeface="+mn-cs"/>
                        </a:rPr>
                        <a:t> del régimen especial de la </a:t>
                      </a:r>
                      <a:r>
                        <a:rPr lang="es-ES_tradnl" sz="1800" b="1" u="sng" kern="1200" dirty="0" smtClean="0">
                          <a:solidFill>
                            <a:srgbClr val="0000FF"/>
                          </a:solidFill>
                          <a:latin typeface="+mn-lt"/>
                          <a:ea typeface="+mn-ea"/>
                          <a:cs typeface="+mn-cs"/>
                        </a:rPr>
                        <a:t>agricultura, ganadería y pesca</a:t>
                      </a:r>
                      <a:r>
                        <a:rPr lang="es-ES_tradnl" sz="1800" b="1" kern="1200" dirty="0" smtClean="0">
                          <a:solidFill>
                            <a:srgbClr val="0000FF"/>
                          </a:solidFill>
                          <a:latin typeface="+mn-lt"/>
                          <a:ea typeface="+mn-ea"/>
                          <a:cs typeface="+mn-cs"/>
                        </a:rPr>
                        <a:t> </a:t>
                      </a:r>
                      <a:r>
                        <a:rPr lang="es-ES_tradnl" sz="1800" b="1" u="sng" kern="1200" dirty="0" smtClean="0">
                          <a:solidFill>
                            <a:srgbClr val="0000FF"/>
                          </a:solidFill>
                          <a:latin typeface="+mn-lt"/>
                          <a:ea typeface="+mn-ea"/>
                          <a:cs typeface="+mn-cs"/>
                        </a:rPr>
                        <a:t>del IVA</a:t>
                      </a:r>
                      <a:r>
                        <a:rPr lang="es-ES_tradnl" sz="1800" b="1" u="none" kern="1200" dirty="0" smtClean="0">
                          <a:solidFill>
                            <a:srgbClr val="0000FF"/>
                          </a:solidFill>
                          <a:latin typeface="+mn-lt"/>
                          <a:ea typeface="+mn-ea"/>
                          <a:cs typeface="+mn-cs"/>
                        </a:rPr>
                        <a:t> </a:t>
                      </a:r>
                      <a:r>
                        <a:rPr lang="es-ES_tradnl" sz="1800" b="1" kern="1200" dirty="0" smtClean="0">
                          <a:solidFill>
                            <a:srgbClr val="0000FF"/>
                          </a:solidFill>
                          <a:latin typeface="+mn-lt"/>
                          <a:ea typeface="+mn-ea"/>
                          <a:cs typeface="+mn-cs"/>
                        </a:rPr>
                        <a:t>en el ejercicio </a:t>
                      </a:r>
                      <a:r>
                        <a:rPr lang="es-ES_tradnl" sz="1800" b="1" kern="1200" dirty="0" smtClean="0">
                          <a:solidFill>
                            <a:srgbClr val="0000FF"/>
                          </a:solidFill>
                          <a:latin typeface="+mn-lt"/>
                          <a:ea typeface="+mn-ea"/>
                          <a:cs typeface="+mn-cs"/>
                        </a:rPr>
                        <a:t>2020</a:t>
                      </a:r>
                      <a:endParaRPr lang="es-ES_tradnl" sz="1800" kern="1200" dirty="0" smtClean="0">
                        <a:solidFill>
                          <a:srgbClr val="0000FF"/>
                        </a:solidFill>
                        <a:latin typeface="+mn-lt"/>
                        <a:ea typeface="+mn-ea"/>
                        <a:cs typeface="+mn-cs"/>
                      </a:endParaRPr>
                    </a:p>
                    <a:p>
                      <a:pPr marL="342900" indent="-342900">
                        <a:buFont typeface="Wingdings" pitchFamily="2" charset="2"/>
                        <a:buChar char="§"/>
                      </a:pPr>
                      <a:r>
                        <a:rPr lang="es-ES_tradnl" sz="1600" u="sng" kern="1200" dirty="0" smtClean="0">
                          <a:solidFill>
                            <a:srgbClr val="0000FF"/>
                          </a:solidFill>
                          <a:latin typeface="+mn-lt"/>
                          <a:ea typeface="+mn-ea"/>
                          <a:cs typeface="+mn-cs"/>
                        </a:rPr>
                        <a:t>En consonancia con</a:t>
                      </a:r>
                      <a:r>
                        <a:rPr lang="es-ES_tradnl" sz="1600" kern="1200" dirty="0" smtClean="0">
                          <a:solidFill>
                            <a:srgbClr val="0000FF"/>
                          </a:solidFill>
                          <a:latin typeface="+mn-lt"/>
                          <a:ea typeface="+mn-ea"/>
                          <a:cs typeface="+mn-cs"/>
                        </a:rPr>
                        <a:t> el régimen transitorio referente a los límites para la aplicación del método de estimación objetiva en </a:t>
                      </a:r>
                      <a:r>
                        <a:rPr lang="es-ES_tradnl" sz="1600" u="sng" kern="1200" dirty="0" smtClean="0">
                          <a:solidFill>
                            <a:srgbClr val="0000FF"/>
                          </a:solidFill>
                          <a:latin typeface="+mn-lt"/>
                          <a:ea typeface="+mn-ea"/>
                          <a:cs typeface="+mn-cs"/>
                        </a:rPr>
                        <a:t>el IRPF</a:t>
                      </a:r>
                      <a:r>
                        <a:rPr lang="es-ES_tradnl" sz="1600" kern="1200" dirty="0" smtClean="0">
                          <a:solidFill>
                            <a:srgbClr val="0000FF"/>
                          </a:solidFill>
                          <a:latin typeface="+mn-lt"/>
                          <a:ea typeface="+mn-ea"/>
                          <a:cs typeface="+mn-cs"/>
                        </a:rPr>
                        <a:t> en los ejercicios 2016</a:t>
                      </a:r>
                      <a:r>
                        <a:rPr lang="es-ES_tradnl" sz="1600" kern="1200" baseline="0" dirty="0" smtClean="0">
                          <a:solidFill>
                            <a:srgbClr val="0000FF"/>
                          </a:solidFill>
                          <a:latin typeface="+mn-lt"/>
                          <a:ea typeface="+mn-ea"/>
                          <a:cs typeface="+mn-cs"/>
                        </a:rPr>
                        <a:t> a </a:t>
                      </a:r>
                      <a:r>
                        <a:rPr lang="es-ES_tradnl" sz="1600" kern="1200" dirty="0" smtClean="0">
                          <a:solidFill>
                            <a:srgbClr val="0000FF"/>
                          </a:solidFill>
                          <a:latin typeface="+mn-lt"/>
                          <a:ea typeface="+mn-ea"/>
                          <a:cs typeface="+mn-cs"/>
                        </a:rPr>
                        <a:t>2019 se dispone, igualmente, una prórroga  para 2019 del  régimen transitorio establecido para los ejercicios 2016 a 2018 relativo a los límites que determinan la exclusión del régimen simplificado y del régimen especial de la agricultura, ganadería y pesca </a:t>
                      </a:r>
                      <a:r>
                        <a:rPr lang="es-ES_tradnl" sz="1600" u="sng" kern="1200" dirty="0" smtClean="0">
                          <a:solidFill>
                            <a:srgbClr val="0000FF"/>
                          </a:solidFill>
                          <a:latin typeface="+mn-lt"/>
                          <a:ea typeface="+mn-ea"/>
                          <a:cs typeface="+mn-cs"/>
                        </a:rPr>
                        <a:t>del IVA</a:t>
                      </a:r>
                      <a:r>
                        <a:rPr lang="es-ES_tradnl" sz="1600" kern="1200" dirty="0" smtClean="0">
                          <a:solidFill>
                            <a:srgbClr val="0000FF"/>
                          </a:solidFill>
                          <a:latin typeface="+mn-lt"/>
                          <a:ea typeface="+mn-ea"/>
                          <a:cs typeface="+mn-cs"/>
                        </a:rPr>
                        <a:t>, donde se elevó la magnitud de 150.000 euros a 250.0000 euros. </a:t>
                      </a:r>
                    </a:p>
                    <a:p>
                      <a:pPr marL="342900" indent="-342900">
                        <a:buFont typeface="Wingdings" pitchFamily="2" charset="2"/>
                        <a:buChar char="§"/>
                      </a:pPr>
                      <a:r>
                        <a:rPr lang="es-ES_tradnl" sz="1400" kern="1200" dirty="0" smtClean="0">
                          <a:solidFill>
                            <a:srgbClr val="0000FF"/>
                          </a:solidFill>
                          <a:latin typeface="+mn-lt"/>
                          <a:ea typeface="+mn-ea"/>
                          <a:cs typeface="+mn-cs"/>
                        </a:rPr>
                        <a:t>Para llevar a cabo esta medida se ha dado nueva redacción a la DT 13ª LIVA.</a:t>
                      </a:r>
                    </a:p>
                    <a:p>
                      <a:pPr marL="342900" indent="-342900">
                        <a:buFont typeface="Wingdings" pitchFamily="2" charset="2"/>
                        <a:buChar char="§"/>
                      </a:pPr>
                      <a:endParaRPr lang="es-ES_tradnl" sz="400" kern="1200" dirty="0" smtClean="0">
                        <a:solidFill>
                          <a:srgbClr val="0000FF"/>
                        </a:solidFill>
                        <a:latin typeface="+mn-lt"/>
                        <a:ea typeface="+mn-ea"/>
                        <a:cs typeface="+mn-cs"/>
                      </a:endParaRPr>
                    </a:p>
                    <a:p>
                      <a:pPr marL="342900" indent="-342900">
                        <a:buFont typeface="Wingdings" pitchFamily="2" charset="2"/>
                        <a:buChar char="q"/>
                      </a:pPr>
                      <a:r>
                        <a:rPr lang="es-ES_tradnl" sz="1600" b="1" u="sng" kern="1200" dirty="0" smtClean="0">
                          <a:solidFill>
                            <a:srgbClr val="0000FF"/>
                          </a:solidFill>
                          <a:latin typeface="+mn-lt"/>
                          <a:ea typeface="+mn-ea"/>
                          <a:cs typeface="+mn-cs"/>
                        </a:rPr>
                        <a:t>Plazos de renuncias y revocaciones</a:t>
                      </a:r>
                      <a:r>
                        <a:rPr lang="es-ES_tradnl" sz="1600" b="1" u="none" kern="1200" dirty="0" smtClean="0">
                          <a:solidFill>
                            <a:srgbClr val="0000FF"/>
                          </a:solidFill>
                          <a:latin typeface="+mn-lt"/>
                          <a:ea typeface="+mn-ea"/>
                          <a:cs typeface="+mn-cs"/>
                        </a:rPr>
                        <a:t> </a:t>
                      </a:r>
                      <a:r>
                        <a:rPr lang="es-ES_tradnl" sz="1600" b="0" kern="1200" dirty="0" smtClean="0">
                          <a:solidFill>
                            <a:srgbClr val="0000FF"/>
                          </a:solidFill>
                          <a:latin typeface="+mn-lt"/>
                          <a:ea typeface="+mn-ea"/>
                          <a:cs typeface="+mn-cs"/>
                        </a:rPr>
                        <a:t>al método de estimación objetiva del IRPF y a los regímenes especiales simplificado y de la agricultura, ganadería y pesca del IVA </a:t>
                      </a:r>
                      <a:r>
                        <a:rPr lang="es-ES_tradnl" sz="1600" b="1" kern="1200" dirty="0" smtClean="0">
                          <a:solidFill>
                            <a:srgbClr val="0000FF"/>
                          </a:solidFill>
                          <a:latin typeface="+mn-lt"/>
                          <a:ea typeface="+mn-ea"/>
                          <a:cs typeface="+mn-cs"/>
                        </a:rPr>
                        <a:t>para el año </a:t>
                      </a:r>
                      <a:r>
                        <a:rPr lang="es-ES_tradnl" sz="1600" b="1" kern="1200" dirty="0" smtClean="0">
                          <a:solidFill>
                            <a:srgbClr val="0000FF"/>
                          </a:solidFill>
                          <a:latin typeface="+mn-lt"/>
                          <a:ea typeface="+mn-ea"/>
                          <a:cs typeface="+mn-cs"/>
                        </a:rPr>
                        <a:t>2020</a:t>
                      </a:r>
                      <a:endParaRPr lang="es-ES_tradnl" sz="1600" kern="1200" dirty="0" smtClean="0">
                        <a:solidFill>
                          <a:srgbClr val="0000FF"/>
                        </a:solidFill>
                        <a:latin typeface="+mn-lt"/>
                        <a:ea typeface="+mn-ea"/>
                        <a:cs typeface="+mn-cs"/>
                      </a:endParaRPr>
                    </a:p>
                    <a:p>
                      <a:pPr marL="342900" indent="-342900">
                        <a:buFont typeface="Wingdings" pitchFamily="2" charset="2"/>
                        <a:buChar char="Ø"/>
                      </a:pPr>
                      <a:r>
                        <a:rPr lang="es-ES_tradnl" sz="1600" kern="1200" dirty="0" smtClean="0">
                          <a:solidFill>
                            <a:srgbClr val="0000FF"/>
                          </a:solidFill>
                          <a:latin typeface="+mn-lt"/>
                          <a:ea typeface="+mn-ea"/>
                          <a:cs typeface="+mn-cs"/>
                        </a:rPr>
                        <a:t>En la DT 1ª del RD-ley </a:t>
                      </a:r>
                      <a:r>
                        <a:rPr lang="es-ES_tradnl" sz="1600" kern="1200" dirty="0" smtClean="0">
                          <a:solidFill>
                            <a:srgbClr val="0000FF"/>
                          </a:solidFill>
                          <a:latin typeface="+mn-lt"/>
                          <a:ea typeface="+mn-ea"/>
                          <a:cs typeface="+mn-cs"/>
                        </a:rPr>
                        <a:t>18/2019 </a:t>
                      </a:r>
                      <a:r>
                        <a:rPr lang="es-ES_tradnl" sz="1600" kern="1200" dirty="0" smtClean="0">
                          <a:solidFill>
                            <a:srgbClr val="0000FF"/>
                          </a:solidFill>
                          <a:latin typeface="+mn-lt"/>
                          <a:ea typeface="+mn-ea"/>
                          <a:cs typeface="+mn-cs"/>
                        </a:rPr>
                        <a:t>se regula el </a:t>
                      </a:r>
                      <a:r>
                        <a:rPr lang="es-ES_tradnl" sz="1600" b="1" kern="1200" dirty="0" smtClean="0">
                          <a:solidFill>
                            <a:srgbClr val="FF0000"/>
                          </a:solidFill>
                          <a:latin typeface="+mn-lt"/>
                          <a:ea typeface="+mn-ea"/>
                          <a:cs typeface="+mn-cs"/>
                        </a:rPr>
                        <a:t>plazo de renuncias y revocaciones </a:t>
                      </a:r>
                      <a:r>
                        <a:rPr lang="es-ES_tradnl" sz="1600" kern="1200" dirty="0" smtClean="0">
                          <a:solidFill>
                            <a:srgbClr val="0000FF"/>
                          </a:solidFill>
                          <a:latin typeface="+mn-lt"/>
                          <a:ea typeface="+mn-ea"/>
                          <a:cs typeface="+mn-cs"/>
                        </a:rPr>
                        <a:t>que deben surtir efectos para el año </a:t>
                      </a:r>
                      <a:r>
                        <a:rPr lang="es-ES_tradnl" sz="1600" kern="1200" dirty="0" smtClean="0">
                          <a:solidFill>
                            <a:srgbClr val="0000FF"/>
                          </a:solidFill>
                          <a:latin typeface="+mn-lt"/>
                          <a:ea typeface="+mn-ea"/>
                          <a:cs typeface="+mn-cs"/>
                        </a:rPr>
                        <a:t>2020, </a:t>
                      </a:r>
                      <a:r>
                        <a:rPr lang="es-ES_tradnl" sz="1600" kern="1200" dirty="0" smtClean="0">
                          <a:solidFill>
                            <a:srgbClr val="0000FF"/>
                          </a:solidFill>
                          <a:latin typeface="+mn-lt"/>
                          <a:ea typeface="+mn-ea"/>
                          <a:cs typeface="+mn-cs"/>
                        </a:rPr>
                        <a:t>y se establece que será </a:t>
                      </a:r>
                      <a:r>
                        <a:rPr lang="es-ES_tradnl" sz="1600" b="1" kern="1200" dirty="0" smtClean="0">
                          <a:solidFill>
                            <a:srgbClr val="FF0000"/>
                          </a:solidFill>
                          <a:latin typeface="+mn-lt"/>
                          <a:ea typeface="+mn-ea"/>
                          <a:cs typeface="+mn-cs"/>
                        </a:rPr>
                        <a:t>hasta el </a:t>
                      </a:r>
                      <a:r>
                        <a:rPr lang="es-ES_tradnl" sz="1600" b="1" kern="1200" dirty="0" smtClean="0">
                          <a:solidFill>
                            <a:srgbClr val="FF0000"/>
                          </a:solidFill>
                          <a:latin typeface="+mn-lt"/>
                          <a:ea typeface="+mn-ea"/>
                          <a:cs typeface="+mn-cs"/>
                        </a:rPr>
                        <a:t>29 </a:t>
                      </a:r>
                      <a:r>
                        <a:rPr lang="es-ES_tradnl" sz="1600" b="1" kern="1200" dirty="0" smtClean="0">
                          <a:solidFill>
                            <a:srgbClr val="FF0000"/>
                          </a:solidFill>
                          <a:latin typeface="+mn-lt"/>
                          <a:ea typeface="+mn-ea"/>
                          <a:cs typeface="+mn-cs"/>
                        </a:rPr>
                        <a:t>de enero de </a:t>
                      </a:r>
                      <a:r>
                        <a:rPr lang="es-ES_tradnl" sz="1600" b="1" kern="1200" dirty="0" smtClean="0">
                          <a:solidFill>
                            <a:srgbClr val="FF0000"/>
                          </a:solidFill>
                          <a:latin typeface="+mn-lt"/>
                          <a:ea typeface="+mn-ea"/>
                          <a:cs typeface="+mn-cs"/>
                        </a:rPr>
                        <a:t>2020 </a:t>
                      </a:r>
                      <a:r>
                        <a:rPr lang="es-ES_tradnl" sz="1600" kern="1200" dirty="0" smtClean="0">
                          <a:solidFill>
                            <a:srgbClr val="0000FF"/>
                          </a:solidFill>
                          <a:latin typeface="+mn-lt"/>
                          <a:ea typeface="+mn-ea"/>
                          <a:cs typeface="+mn-cs"/>
                        </a:rPr>
                        <a:t>(un mes a partir del día siguiente a la fecha de publicación en el BOE del real decreto-ley).</a:t>
                      </a:r>
                      <a:endParaRPr lang="es-ES" sz="1600" b="1" dirty="0">
                        <a:solidFill>
                          <a:srgbClr val="0000FF"/>
                        </a:solidFill>
                        <a:effectLst/>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2715277015"/>
                  </a:ext>
                </a:extLst>
              </a:tr>
            </a:tbl>
          </a:graphicData>
        </a:graphic>
      </p:graphicFrame>
      <p:sp>
        <p:nvSpPr>
          <p:cNvPr id="8"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marL="457200" indent="-457200" algn="ctr">
              <a:buFont typeface="Wingdings" panose="05000000000000000000" pitchFamily="2" charset="2"/>
              <a:buChar char="q"/>
            </a:pPr>
            <a:r>
              <a:rPr lang="es-ES" sz="1800" u="sng" dirty="0" smtClean="0">
                <a:solidFill>
                  <a:srgbClr val="FF0000"/>
                </a:solidFill>
                <a:latin typeface="+mn-lt"/>
              </a:rPr>
              <a:t>Módulos  </a:t>
            </a:r>
            <a:r>
              <a:rPr lang="es-ES" sz="1800" u="sng" dirty="0" smtClean="0">
                <a:solidFill>
                  <a:srgbClr val="FF0000"/>
                </a:solidFill>
                <a:latin typeface="+mn-lt"/>
              </a:rPr>
              <a:t>2020</a:t>
            </a:r>
            <a:r>
              <a:rPr lang="es-ES" sz="1800" dirty="0" smtClean="0">
                <a:solidFill>
                  <a:srgbClr val="FF0000"/>
                </a:solidFill>
                <a:latin typeface="+mn-lt"/>
              </a:rPr>
              <a:t>: </a:t>
            </a:r>
            <a:r>
              <a:rPr lang="es-ES" sz="1800" dirty="0" smtClean="0">
                <a:solidFill>
                  <a:srgbClr val="000000"/>
                </a:solidFill>
                <a:latin typeface="+mn-lt"/>
              </a:rPr>
              <a:t>prórroga de los límites excluyente por el </a:t>
            </a:r>
            <a:r>
              <a:rPr lang="es-ES" sz="1800" dirty="0" smtClean="0">
                <a:solidFill>
                  <a:srgbClr val="FF0066"/>
                </a:solidFill>
                <a:latin typeface="+mn-lt"/>
              </a:rPr>
              <a:t>RD Ley </a:t>
            </a:r>
            <a:r>
              <a:rPr lang="es-ES" sz="1800" dirty="0" smtClean="0">
                <a:solidFill>
                  <a:srgbClr val="FF0066"/>
                </a:solidFill>
                <a:latin typeface="+mn-lt"/>
              </a:rPr>
              <a:t>18/2019 </a:t>
            </a:r>
            <a:endParaRPr lang="es-ES" sz="1800" dirty="0">
              <a:solidFill>
                <a:srgbClr val="FF0066"/>
              </a:solidFill>
              <a:latin typeface="+mn-lt"/>
            </a:endParaRPr>
          </a:p>
        </p:txBody>
      </p:sp>
      <p:graphicFrame>
        <p:nvGraphicFramePr>
          <p:cNvPr id="7" name="Tabla 6"/>
          <p:cNvGraphicFramePr>
            <a:graphicFrameLocks noGrp="1"/>
          </p:cNvGraphicFramePr>
          <p:nvPr>
            <p:extLst>
              <p:ext uri="{D42A27DB-BD31-4B8C-83A1-F6EECF244321}">
                <p14:modId xmlns="" xmlns:p14="http://schemas.microsoft.com/office/powerpoint/2010/main" val="3865952257"/>
              </p:ext>
            </p:extLst>
          </p:nvPr>
        </p:nvGraphicFramePr>
        <p:xfrm>
          <a:off x="272480" y="5733256"/>
          <a:ext cx="9332912" cy="914400"/>
        </p:xfrm>
        <a:graphic>
          <a:graphicData uri="http://schemas.openxmlformats.org/drawingml/2006/table">
            <a:tbl>
              <a:tblPr firstRow="1" bandRow="1">
                <a:tableStyleId>{5C22544A-7EE6-4342-B048-85BDC9FD1C3A}</a:tableStyleId>
              </a:tblPr>
              <a:tblGrid>
                <a:gridCol w="9332912">
                  <a:extLst>
                    <a:ext uri="{9D8B030D-6E8A-4147-A177-3AD203B41FA5}">
                      <a16:colId xmlns="" xmlns:a16="http://schemas.microsoft.com/office/drawing/2014/main" val="530729081"/>
                    </a:ext>
                  </a:extLst>
                </a:gridCol>
              </a:tblGrid>
              <a:tr h="303371">
                <a:tc>
                  <a:txBody>
                    <a:bodyPr/>
                    <a:lstStyle/>
                    <a:p>
                      <a:pPr algn="ctr"/>
                      <a:r>
                        <a:rPr lang="es-ES" b="1" u="sng" dirty="0" smtClean="0">
                          <a:solidFill>
                            <a:srgbClr val="FFFF00"/>
                          </a:solidFill>
                        </a:rPr>
                        <a:t>2020</a:t>
                      </a:r>
                      <a:r>
                        <a:rPr lang="es-ES" b="1" dirty="0" smtClean="0">
                          <a:solidFill>
                            <a:srgbClr val="FFFF00"/>
                          </a:solidFill>
                        </a:rPr>
                        <a:t>: </a:t>
                      </a:r>
                    </a:p>
                    <a:p>
                      <a:pPr marL="285750" indent="-285750">
                        <a:buFont typeface="Wingdings" panose="05000000000000000000" pitchFamily="2" charset="2"/>
                        <a:buChar char="§"/>
                      </a:pPr>
                      <a:r>
                        <a:rPr lang="es-ES" b="1" u="sng" dirty="0" smtClean="0">
                          <a:solidFill>
                            <a:schemeClr val="tx1"/>
                          </a:solidFill>
                        </a:rPr>
                        <a:t>Se prorrogan</a:t>
                      </a:r>
                      <a:r>
                        <a:rPr lang="es-ES" b="1" dirty="0" smtClean="0">
                          <a:solidFill>
                            <a:schemeClr val="tx1"/>
                          </a:solidFill>
                        </a:rPr>
                        <a:t> </a:t>
                      </a:r>
                      <a:r>
                        <a:rPr lang="es-ES" b="1" dirty="0" smtClean="0">
                          <a:solidFill>
                            <a:schemeClr val="tx1"/>
                          </a:solidFill>
                        </a:rPr>
                        <a:t>los límites.</a:t>
                      </a:r>
                    </a:p>
                    <a:p>
                      <a:pPr marL="285750" indent="-285750">
                        <a:buFont typeface="Wingdings" panose="05000000000000000000" pitchFamily="2" charset="2"/>
                        <a:buChar char="§"/>
                      </a:pPr>
                      <a:r>
                        <a:rPr lang="es-ES_tradnl" sz="1800" b="0" u="sng" kern="1200" dirty="0" smtClean="0">
                          <a:solidFill>
                            <a:srgbClr val="FFFF99"/>
                          </a:solidFill>
                          <a:latin typeface="+mn-lt"/>
                          <a:ea typeface="+mn-ea"/>
                          <a:cs typeface="+mn-cs"/>
                        </a:rPr>
                        <a:t>Plazos de renuncias y revocaciones</a:t>
                      </a:r>
                      <a:r>
                        <a:rPr lang="es-ES_tradnl" sz="1800" b="0" u="none" kern="1200" dirty="0" smtClean="0">
                          <a:solidFill>
                            <a:srgbClr val="FFFF99"/>
                          </a:solidFill>
                          <a:latin typeface="+mn-lt"/>
                          <a:ea typeface="+mn-ea"/>
                          <a:cs typeface="+mn-cs"/>
                        </a:rPr>
                        <a:t>:  </a:t>
                      </a:r>
                      <a:r>
                        <a:rPr lang="es-ES_tradnl" sz="1600" b="0" u="none" dirty="0" smtClean="0">
                          <a:effectLst/>
                        </a:rPr>
                        <a:t>desde el </a:t>
                      </a:r>
                      <a:r>
                        <a:rPr lang="es-ES_tradnl" sz="1600" b="0" u="none" dirty="0" smtClean="0">
                          <a:effectLst/>
                        </a:rPr>
                        <a:t>29/12/2019 </a:t>
                      </a:r>
                      <a:r>
                        <a:rPr lang="es-ES_tradnl" sz="1600" b="0" u="none" dirty="0" smtClean="0">
                          <a:effectLst/>
                        </a:rPr>
                        <a:t>hasta </a:t>
                      </a:r>
                      <a:r>
                        <a:rPr lang="es-ES_tradnl" sz="1600" b="0" u="none" dirty="0" smtClean="0">
                          <a:effectLst/>
                        </a:rPr>
                        <a:t>29/01/2020 (RD-Ley 18/19)</a:t>
                      </a:r>
                      <a:endParaRPr lang="es-ES" sz="1600" b="0" u="none" dirty="0">
                        <a:solidFill>
                          <a:srgbClr val="FFFF99"/>
                        </a:solidFill>
                        <a:effectLst/>
                      </a:endParaRPr>
                    </a:p>
                  </a:txBody>
                  <a:tcP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222286327"/>
                  </a:ext>
                </a:extLst>
              </a:tr>
            </a:tbl>
          </a:graphicData>
        </a:graphic>
      </p:graphicFrame>
    </p:spTree>
    <p:extLst>
      <p:ext uri="{BB962C8B-B14F-4D97-AF65-F5344CB8AC3E}">
        <p14:creationId xmlns="" xmlns:p14="http://schemas.microsoft.com/office/powerpoint/2010/main" val="1274827960"/>
      </p:ext>
    </p:extLst>
  </p:cSld>
  <p:clrMapOvr>
    <a:masterClrMapping/>
  </p:clrMapOvr>
  <p:transition/>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70800" y="6457950"/>
            <a:ext cx="2311400" cy="476250"/>
          </a:xfrm>
        </p:spPr>
        <p:txBody>
          <a:bodyPr/>
          <a:lstStyle/>
          <a:p>
            <a:pPr>
              <a:defRPr/>
            </a:pPr>
            <a:fld id="{F55FCDA2-736C-4460-ABB4-C37128923C64}" type="slidenum">
              <a:rPr lang="es-ES"/>
              <a:pPr>
                <a:defRPr/>
              </a:pPr>
              <a:t>519</a:t>
            </a:fld>
            <a:endParaRPr lang="es-ES" dirty="0"/>
          </a:p>
        </p:txBody>
      </p:sp>
      <p:sp>
        <p:nvSpPr>
          <p:cNvPr id="68612" name="Text Box 4"/>
          <p:cNvSpPr txBox="1">
            <a:spLocks noChangeArrowheads="1"/>
          </p:cNvSpPr>
          <p:nvPr/>
        </p:nvSpPr>
        <p:spPr bwMode="auto">
          <a:xfrm>
            <a:off x="0" y="1143000"/>
            <a:ext cx="9906000" cy="396875"/>
          </a:xfrm>
          <a:prstGeom prst="rect">
            <a:avLst/>
          </a:prstGeom>
          <a:noFill/>
          <a:ln w="9525">
            <a:noFill/>
            <a:miter lim="800000"/>
            <a:headEnd/>
            <a:tailEnd/>
          </a:ln>
        </p:spPr>
        <p:txBody>
          <a:bodyPr>
            <a:spAutoFit/>
          </a:bodyPr>
          <a:lstStyle/>
          <a:p>
            <a:pPr marL="457200" indent="-457200">
              <a:tabLst>
                <a:tab pos="2338388" algn="l"/>
              </a:tabLst>
            </a:pPr>
            <a:endParaRPr lang="es-ES_tradnl" dirty="0"/>
          </a:p>
        </p:txBody>
      </p:sp>
      <p:graphicFrame>
        <p:nvGraphicFramePr>
          <p:cNvPr id="9" name="8 Tabla"/>
          <p:cNvGraphicFramePr>
            <a:graphicFrameLocks noGrp="1"/>
          </p:cNvGraphicFramePr>
          <p:nvPr>
            <p:extLst>
              <p:ext uri="{D42A27DB-BD31-4B8C-83A1-F6EECF244321}">
                <p14:modId xmlns="" xmlns:p14="http://schemas.microsoft.com/office/powerpoint/2010/main" val="3211839042"/>
              </p:ext>
            </p:extLst>
          </p:nvPr>
        </p:nvGraphicFramePr>
        <p:xfrm>
          <a:off x="0" y="762000"/>
          <a:ext cx="9857219" cy="5613707"/>
        </p:xfrm>
        <a:graphic>
          <a:graphicData uri="http://schemas.openxmlformats.org/drawingml/2006/table">
            <a:tbl>
              <a:tblPr firstRow="1" bandRow="1">
                <a:tableStyleId>{5C22544A-7EE6-4342-B048-85BDC9FD1C3A}</a:tableStyleId>
              </a:tblPr>
              <a:tblGrid>
                <a:gridCol w="1676400">
                  <a:extLst>
                    <a:ext uri="{9D8B030D-6E8A-4147-A177-3AD203B41FA5}">
                      <a16:colId xmlns="" xmlns:a16="http://schemas.microsoft.com/office/drawing/2014/main" val="20000"/>
                    </a:ext>
                  </a:extLst>
                </a:gridCol>
                <a:gridCol w="851798">
                  <a:extLst>
                    <a:ext uri="{9D8B030D-6E8A-4147-A177-3AD203B41FA5}">
                      <a16:colId xmlns="" xmlns:a16="http://schemas.microsoft.com/office/drawing/2014/main" val="20001"/>
                    </a:ext>
                  </a:extLst>
                </a:gridCol>
                <a:gridCol w="138802">
                  <a:extLst>
                    <a:ext uri="{9D8B030D-6E8A-4147-A177-3AD203B41FA5}">
                      <a16:colId xmlns="" xmlns:a16="http://schemas.microsoft.com/office/drawing/2014/main" val="20002"/>
                    </a:ext>
                  </a:extLst>
                </a:gridCol>
                <a:gridCol w="914400">
                  <a:extLst>
                    <a:ext uri="{9D8B030D-6E8A-4147-A177-3AD203B41FA5}">
                      <a16:colId xmlns="" xmlns:a16="http://schemas.microsoft.com/office/drawing/2014/main" val="20003"/>
                    </a:ext>
                  </a:extLst>
                </a:gridCol>
                <a:gridCol w="921711">
                  <a:extLst>
                    <a:ext uri="{9D8B030D-6E8A-4147-A177-3AD203B41FA5}">
                      <a16:colId xmlns="" xmlns:a16="http://schemas.microsoft.com/office/drawing/2014/main" val="20004"/>
                    </a:ext>
                  </a:extLst>
                </a:gridCol>
                <a:gridCol w="145089">
                  <a:extLst>
                    <a:ext uri="{9D8B030D-6E8A-4147-A177-3AD203B41FA5}">
                      <a16:colId xmlns="" xmlns:a16="http://schemas.microsoft.com/office/drawing/2014/main" val="20005"/>
                    </a:ext>
                  </a:extLst>
                </a:gridCol>
                <a:gridCol w="1066800">
                  <a:extLst>
                    <a:ext uri="{9D8B030D-6E8A-4147-A177-3AD203B41FA5}">
                      <a16:colId xmlns="" xmlns:a16="http://schemas.microsoft.com/office/drawing/2014/main" val="20006"/>
                    </a:ext>
                  </a:extLst>
                </a:gridCol>
                <a:gridCol w="1143000">
                  <a:extLst>
                    <a:ext uri="{9D8B030D-6E8A-4147-A177-3AD203B41FA5}">
                      <a16:colId xmlns="" xmlns:a16="http://schemas.microsoft.com/office/drawing/2014/main" val="20007"/>
                    </a:ext>
                  </a:extLst>
                </a:gridCol>
                <a:gridCol w="990600">
                  <a:extLst>
                    <a:ext uri="{9D8B030D-6E8A-4147-A177-3AD203B41FA5}">
                      <a16:colId xmlns="" xmlns:a16="http://schemas.microsoft.com/office/drawing/2014/main" val="20008"/>
                    </a:ext>
                  </a:extLst>
                </a:gridCol>
                <a:gridCol w="116840">
                  <a:extLst>
                    <a:ext uri="{9D8B030D-6E8A-4147-A177-3AD203B41FA5}">
                      <a16:colId xmlns="" xmlns:a16="http://schemas.microsoft.com/office/drawing/2014/main" val="20009"/>
                    </a:ext>
                  </a:extLst>
                </a:gridCol>
                <a:gridCol w="914400">
                  <a:extLst>
                    <a:ext uri="{9D8B030D-6E8A-4147-A177-3AD203B41FA5}">
                      <a16:colId xmlns="" xmlns:a16="http://schemas.microsoft.com/office/drawing/2014/main" val="20010"/>
                    </a:ext>
                  </a:extLst>
                </a:gridCol>
                <a:gridCol w="977379">
                  <a:extLst>
                    <a:ext uri="{9D8B030D-6E8A-4147-A177-3AD203B41FA5}">
                      <a16:colId xmlns="" xmlns:a16="http://schemas.microsoft.com/office/drawing/2014/main" val="20011"/>
                    </a:ext>
                  </a:extLst>
                </a:gridCol>
              </a:tblGrid>
              <a:tr h="903511">
                <a:tc>
                  <a:txBody>
                    <a:bodyPr/>
                    <a:lstStyle/>
                    <a:p>
                      <a:r>
                        <a:rPr lang="es-ES_tradnl" b="1" dirty="0" smtClean="0"/>
                        <a:t>IMPORTES</a:t>
                      </a:r>
                    </a:p>
                    <a:p>
                      <a:r>
                        <a:rPr lang="es-ES_tradnl" sz="1800" b="1" u="sng" dirty="0" smtClean="0">
                          <a:solidFill>
                            <a:srgbClr val="FFFF00"/>
                          </a:solidFill>
                          <a:effectLst>
                            <a:outerShdw blurRad="38100" dist="38100" dir="2700000" algn="tl">
                              <a:srgbClr val="000000">
                                <a:alpha val="43137"/>
                              </a:srgbClr>
                            </a:outerShdw>
                          </a:effectLst>
                        </a:rPr>
                        <a:t>del año anterior</a:t>
                      </a: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gridSpan="3">
                  <a:txBody>
                    <a:bodyPr/>
                    <a:lstStyle/>
                    <a:p>
                      <a:pPr algn="ctr"/>
                      <a:r>
                        <a:rPr lang="es-ES_tradnl" sz="1800" b="1" dirty="0" smtClean="0"/>
                        <a:t>Hasta  31/12/2012</a:t>
                      </a:r>
                      <a:endParaRPr lang="es-ES_tradnl" sz="1800"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hMerge="1">
                  <a:txBody>
                    <a:bodyPr/>
                    <a:lstStyle/>
                    <a:p>
                      <a:endParaRPr lang="es-ES_tradnl"/>
                    </a:p>
                  </a:txBody>
                  <a:tcPr/>
                </a:tc>
                <a:tc hMerge="1">
                  <a:txBody>
                    <a:bodyPr/>
                    <a:lstStyle/>
                    <a:p>
                      <a:endParaRPr lang="es-ES_tradnl"/>
                    </a:p>
                  </a:txBody>
                  <a:tcPr/>
                </a:tc>
                <a:tc gridSpan="3">
                  <a:txBody>
                    <a:bodyPr/>
                    <a:lstStyle/>
                    <a:p>
                      <a:pPr algn="ctr"/>
                      <a:r>
                        <a:rPr lang="es-ES_tradnl" sz="1800" b="1" dirty="0" smtClean="0"/>
                        <a:t>2013 a 2015</a:t>
                      </a:r>
                      <a:endParaRPr lang="es-ES_tradnl" sz="1800"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hMerge="1">
                  <a:txBody>
                    <a:bodyPr/>
                    <a:lstStyle/>
                    <a:p>
                      <a:endParaRPr lang="es-ES_tradnl"/>
                    </a:p>
                  </a:txBody>
                  <a:tcPr/>
                </a:tc>
                <a:tc hMerge="1">
                  <a:txBody>
                    <a:bodyPr/>
                    <a:lstStyle/>
                    <a:p>
                      <a:endParaRPr lang="es-ES_tradnl"/>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800" b="1" dirty="0" smtClean="0"/>
                        <a:t>2016 a 2020</a:t>
                      </a:r>
                      <a:r>
                        <a:rPr lang="es-ES_tradnl" sz="1800" b="1" dirty="0" smtClean="0"/>
                        <a:t>*</a:t>
                      </a:r>
                      <a:endParaRPr lang="es-ES_tradnl" sz="1800"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0000"/>
                    </a:solidFill>
                  </a:tcPr>
                </a:tc>
                <a:tc hMerge="1">
                  <a:txBody>
                    <a:bodyPr/>
                    <a:lstStyle/>
                    <a:p>
                      <a:endParaRPr lang="es-ES_tradnl"/>
                    </a:p>
                  </a:txBody>
                  <a:tcPr/>
                </a:tc>
                <a:tc gridSpan="3">
                  <a:txBody>
                    <a:bodyPr/>
                    <a:lstStyle/>
                    <a:p>
                      <a:pPr algn="ctr"/>
                      <a:r>
                        <a:rPr lang="es-ES_tradnl" sz="1800" b="1" dirty="0" smtClean="0">
                          <a:solidFill>
                            <a:srgbClr val="FFFF00"/>
                          </a:solidFill>
                        </a:rPr>
                        <a:t>2021?</a:t>
                      </a:r>
                      <a:endParaRPr lang="es-ES_tradnl" sz="1800" b="1" dirty="0">
                        <a:solidFill>
                          <a:srgbClr val="FFFF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hMerge="1">
                  <a:txBody>
                    <a:bodyPr/>
                    <a:lstStyle/>
                    <a:p>
                      <a:pPr algn="ctr"/>
                      <a:endParaRPr lang="es-ES_tradnl" sz="18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572224">
                <a:tc>
                  <a:txBody>
                    <a:bodyPr/>
                    <a:lstStyle/>
                    <a:p>
                      <a:pPr marL="342900" indent="-342900">
                        <a:buFont typeface="Wingdings" pitchFamily="2" charset="2"/>
                        <a:buChar char="q"/>
                      </a:pPr>
                      <a:r>
                        <a:rPr lang="es-ES_tradnl" sz="1600" b="1" u="none" dirty="0" smtClean="0">
                          <a:solidFill>
                            <a:schemeClr val="tx1"/>
                          </a:solidFill>
                          <a:effectLst>
                            <a:outerShdw blurRad="38100" dist="38100" dir="2700000" algn="tl">
                              <a:srgbClr val="000000">
                                <a:alpha val="43137"/>
                              </a:srgbClr>
                            </a:outerShdw>
                          </a:effectLst>
                        </a:rPr>
                        <a:t>Tipo Actividad</a:t>
                      </a:r>
                      <a:endParaRPr lang="es-ES_tradnl" sz="16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75000"/>
                      </a:schemeClr>
                    </a:solidFill>
                  </a:tcPr>
                </a:tc>
                <a:tc>
                  <a:txBody>
                    <a:bodyPr/>
                    <a:lstStyle/>
                    <a:p>
                      <a:pPr marL="342900" indent="-342900">
                        <a:buFont typeface="Wingdings" pitchFamily="2" charset="2"/>
                        <a:buNone/>
                      </a:pPr>
                      <a:r>
                        <a:rPr lang="es-ES_tradnl" sz="1400" b="1" u="none" dirty="0" smtClean="0">
                          <a:solidFill>
                            <a:schemeClr val="tx1"/>
                          </a:solidFill>
                          <a:effectLst/>
                        </a:rPr>
                        <a:t>EMP.</a:t>
                      </a:r>
                      <a:endParaRPr lang="es-ES_tradnl" sz="1400" b="1" u="none" dirty="0">
                        <a:solidFill>
                          <a:schemeClr val="tx1"/>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FF"/>
                    </a:solidFill>
                  </a:tcPr>
                </a:tc>
                <a:tc gridSpan="2">
                  <a:txBody>
                    <a:bodyPr/>
                    <a:lstStyle/>
                    <a:p>
                      <a:pPr marL="342900" indent="-342900">
                        <a:buFont typeface="Wingdings" pitchFamily="2" charset="2"/>
                        <a:buNone/>
                      </a:pPr>
                      <a:r>
                        <a:rPr lang="es-ES_tradnl" sz="1400" b="1" u="none" dirty="0" smtClean="0">
                          <a:solidFill>
                            <a:schemeClr val="tx1"/>
                          </a:solidFill>
                          <a:effectLst/>
                        </a:rPr>
                        <a:t> AG.</a:t>
                      </a:r>
                      <a:endParaRPr lang="es-ES_tradnl" sz="1400" b="1" u="none" dirty="0">
                        <a:solidFill>
                          <a:schemeClr val="tx1"/>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tc hMerge="1">
                  <a:txBody>
                    <a:bodyPr/>
                    <a:lstStyle/>
                    <a:p>
                      <a:endParaRPr lang="es-ES_tradnl"/>
                    </a:p>
                  </a:txBody>
                  <a:tcPr/>
                </a:tc>
                <a:tc>
                  <a:txBody>
                    <a:bodyPr/>
                    <a:lstStyle/>
                    <a:p>
                      <a:pPr marL="342900" indent="-342900">
                        <a:buFont typeface="Wingdings" pitchFamily="2" charset="2"/>
                        <a:buNone/>
                      </a:pPr>
                      <a:r>
                        <a:rPr lang="es-ES_tradnl" sz="1400" b="1" u="none" dirty="0" smtClean="0">
                          <a:solidFill>
                            <a:schemeClr val="tx1"/>
                          </a:solidFill>
                          <a:effectLst/>
                        </a:rPr>
                        <a:t>EMP.</a:t>
                      </a:r>
                      <a:endParaRPr lang="es-ES_tradnl" sz="1400" b="1" u="none" dirty="0">
                        <a:solidFill>
                          <a:schemeClr val="tx1"/>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FF"/>
                    </a:solidFill>
                  </a:tcPr>
                </a:tc>
                <a:tc gridSpan="2">
                  <a:txBody>
                    <a:bodyPr/>
                    <a:lstStyle/>
                    <a:p>
                      <a:pPr marL="342900" indent="-342900">
                        <a:buFont typeface="Wingdings" pitchFamily="2" charset="2"/>
                        <a:buNone/>
                      </a:pPr>
                      <a:r>
                        <a:rPr lang="es-ES_tradnl" sz="1400" b="1" u="none" dirty="0" smtClean="0">
                          <a:solidFill>
                            <a:schemeClr val="tx1"/>
                          </a:solidFill>
                          <a:effectLst/>
                        </a:rPr>
                        <a:t> AG.</a:t>
                      </a:r>
                      <a:endParaRPr lang="es-ES_tradnl" sz="1400" b="1" u="none" dirty="0">
                        <a:solidFill>
                          <a:schemeClr val="tx1"/>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tc hMerge="1">
                  <a:txBody>
                    <a:bodyPr/>
                    <a:lstStyle/>
                    <a:p>
                      <a:endParaRPr lang="es-ES_tradnl"/>
                    </a:p>
                  </a:txBody>
                  <a:tcPr/>
                </a:tc>
                <a:tc>
                  <a:txBody>
                    <a:bodyPr/>
                    <a:lstStyle/>
                    <a:p>
                      <a:pPr marL="342900" indent="-342900">
                        <a:buFont typeface="Wingdings" pitchFamily="2" charset="2"/>
                        <a:buNone/>
                      </a:pPr>
                      <a:r>
                        <a:rPr lang="es-ES_tradnl" sz="1400" b="1" u="none" dirty="0" smtClean="0">
                          <a:solidFill>
                            <a:schemeClr val="tx1"/>
                          </a:solidFill>
                          <a:effectLst/>
                        </a:rPr>
                        <a:t>EMP.</a:t>
                      </a:r>
                      <a:endParaRPr lang="es-ES_tradnl" sz="1400" b="1" u="none" dirty="0">
                        <a:solidFill>
                          <a:schemeClr val="tx1"/>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FF"/>
                    </a:solidFill>
                  </a:tcPr>
                </a:tc>
                <a:tc>
                  <a:txBody>
                    <a:bodyPr/>
                    <a:lstStyle/>
                    <a:p>
                      <a:pPr marL="342900" indent="-342900">
                        <a:buFont typeface="Wingdings" pitchFamily="2" charset="2"/>
                        <a:buNone/>
                      </a:pPr>
                      <a:r>
                        <a:rPr lang="es-ES_tradnl" sz="1400" b="1" u="none" dirty="0" smtClean="0">
                          <a:solidFill>
                            <a:schemeClr val="tx1"/>
                          </a:solidFill>
                          <a:effectLst/>
                        </a:rPr>
                        <a:t> AG.</a:t>
                      </a:r>
                      <a:endParaRPr lang="es-ES_tradnl" sz="1400" b="1" u="none" dirty="0">
                        <a:solidFill>
                          <a:schemeClr val="tx1"/>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tc gridSpan="2">
                  <a:txBody>
                    <a:bodyPr/>
                    <a:lstStyle/>
                    <a:p>
                      <a:pPr marL="342900" indent="-342900">
                        <a:buFont typeface="Wingdings" pitchFamily="2" charset="2"/>
                        <a:buNone/>
                      </a:pPr>
                      <a:r>
                        <a:rPr lang="es-ES_tradnl" sz="1400" b="1" u="none" dirty="0" smtClean="0">
                          <a:solidFill>
                            <a:schemeClr val="tx1"/>
                          </a:solidFill>
                          <a:effectLst/>
                        </a:rPr>
                        <a:t>EMP.</a:t>
                      </a:r>
                      <a:endParaRPr lang="es-ES_tradnl" sz="1400" b="1" u="none" dirty="0">
                        <a:solidFill>
                          <a:schemeClr val="tx1"/>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FF"/>
                    </a:solidFill>
                  </a:tcPr>
                </a:tc>
                <a:tc hMerge="1">
                  <a:txBody>
                    <a:bodyPr/>
                    <a:lstStyle/>
                    <a:p>
                      <a:pPr marL="342900" indent="-342900">
                        <a:buFont typeface="Wingdings" pitchFamily="2" charset="2"/>
                        <a:buNone/>
                      </a:pPr>
                      <a:endParaRPr lang="es-ES_tradnl" sz="1400" b="1" u="none" dirty="0">
                        <a:solidFill>
                          <a:schemeClr val="tx1"/>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00FF"/>
                    </a:solidFill>
                  </a:tcPr>
                </a:tc>
                <a:tc>
                  <a:txBody>
                    <a:bodyPr/>
                    <a:lstStyle/>
                    <a:p>
                      <a:pPr marL="342900" indent="-342900">
                        <a:buFont typeface="Wingdings" pitchFamily="2" charset="2"/>
                        <a:buNone/>
                      </a:pPr>
                      <a:r>
                        <a:rPr lang="es-ES_tradnl" sz="1400" b="1" u="none" dirty="0" smtClean="0">
                          <a:solidFill>
                            <a:schemeClr val="tx1"/>
                          </a:solidFill>
                          <a:effectLst/>
                        </a:rPr>
                        <a:t> AG.</a:t>
                      </a:r>
                      <a:endParaRPr lang="es-ES_tradnl" sz="1400" b="1" u="none" dirty="0">
                        <a:solidFill>
                          <a:schemeClr val="tx1"/>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1"/>
                  </a:ext>
                </a:extLst>
              </a:tr>
              <a:tr h="597416">
                <a:tc>
                  <a:txBody>
                    <a:bodyPr/>
                    <a:lstStyle/>
                    <a:p>
                      <a:pPr marL="342900" indent="-342900">
                        <a:buFont typeface="Wingdings" pitchFamily="2" charset="2"/>
                        <a:buChar char="q"/>
                      </a:pPr>
                      <a:r>
                        <a:rPr lang="es-ES_tradnl" sz="1600" b="1" dirty="0" smtClean="0">
                          <a:solidFill>
                            <a:schemeClr val="tx1"/>
                          </a:solidFill>
                        </a:rPr>
                        <a:t>INGRESOS</a:t>
                      </a:r>
                    </a:p>
                    <a:p>
                      <a:pPr marL="342900" indent="-342900">
                        <a:buFont typeface="Wingdings" pitchFamily="2" charset="2"/>
                        <a:buChar char="Ø"/>
                      </a:pPr>
                      <a:r>
                        <a:rPr lang="es-ES_tradnl" sz="1600" b="1" u="sng" dirty="0" smtClean="0">
                          <a:solidFill>
                            <a:srgbClr val="FFFF00"/>
                          </a:solidFill>
                          <a:effectLst>
                            <a:outerShdw blurRad="38100" dist="38100" dir="2700000" algn="tl">
                              <a:srgbClr val="000000">
                                <a:alpha val="43137"/>
                              </a:srgbClr>
                            </a:outerShdw>
                          </a:effectLst>
                        </a:rPr>
                        <a:t>Sin</a:t>
                      </a:r>
                      <a:r>
                        <a:rPr lang="es-ES_tradnl" sz="1600" b="1" u="none" baseline="0" dirty="0" smtClean="0">
                          <a:solidFill>
                            <a:schemeClr val="tx1"/>
                          </a:solidFill>
                          <a:effectLst>
                            <a:outerShdw blurRad="38100" dist="38100" dir="2700000" algn="tl">
                              <a:srgbClr val="000000">
                                <a:alpha val="43137"/>
                              </a:srgbClr>
                            </a:outerShdw>
                          </a:effectLst>
                        </a:rPr>
                        <a:t> factura</a:t>
                      </a:r>
                      <a:endParaRPr lang="es-ES_tradnl" sz="16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60000"/>
                        <a:lumOff val="40000"/>
                      </a:schemeClr>
                    </a:solidFill>
                  </a:tcPr>
                </a:tc>
                <a:tc gridSpan="3">
                  <a:txBody>
                    <a:bodyPr/>
                    <a:lstStyle/>
                    <a:p>
                      <a:pPr marL="342900" indent="-342900">
                        <a:buFont typeface="Wingdings" pitchFamily="2" charset="2"/>
                        <a:buChar char="v"/>
                      </a:pPr>
                      <a:r>
                        <a:rPr lang="es-ES_tradnl" sz="1400" b="1" u="none" dirty="0" smtClean="0">
                          <a:solidFill>
                            <a:srgbClr val="000066"/>
                          </a:solidFill>
                          <a:effectLst/>
                        </a:rPr>
                        <a:t>No afecta</a:t>
                      </a: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a:p>
                  </a:txBody>
                  <a:tcPr/>
                </a:tc>
                <a:tc hMerge="1">
                  <a:txBody>
                    <a:bodyPr/>
                    <a:lstStyle/>
                    <a:p>
                      <a:endParaRPr lang="es-ES_tradnl"/>
                    </a:p>
                  </a:txBody>
                  <a:tcPr/>
                </a:tc>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400" b="1" u="none" dirty="0" smtClean="0">
                          <a:solidFill>
                            <a:srgbClr val="000066"/>
                          </a:solidFill>
                          <a:effectLst/>
                        </a:rPr>
                        <a:t>No afecta</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400" b="1" u="none" dirty="0" smtClean="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a:p>
                  </a:txBody>
                  <a:tcPr/>
                </a:tc>
                <a:tc hMerge="1">
                  <a:txBody>
                    <a:bodyPr/>
                    <a:lstStyle/>
                    <a:p>
                      <a:endParaRPr lang="es-ES_tradnl"/>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000066"/>
                          </a:solidFill>
                          <a:effectLst/>
                        </a:rPr>
                        <a:t>&gt;250.000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FF0000"/>
                          </a:solidFill>
                          <a:effectLst/>
                        </a:rPr>
                        <a:t>(Ʃ</a:t>
                      </a:r>
                      <a:r>
                        <a:rPr lang="es-ES_tradnl" sz="1400" b="1" u="none" baseline="0" dirty="0" smtClean="0">
                          <a:solidFill>
                            <a:srgbClr val="FF0000"/>
                          </a:solidFill>
                          <a:effectLst/>
                        </a:rPr>
                        <a:t> todo)</a:t>
                      </a:r>
                      <a:endParaRPr lang="es-ES_tradnl" sz="1400" b="1" u="none" dirty="0" smtClean="0">
                        <a:solidFill>
                          <a:srgbClr val="FF0000"/>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u="none" dirty="0" smtClean="0">
                          <a:solidFill>
                            <a:srgbClr val="000066"/>
                          </a:solidFill>
                          <a:effectLst/>
                        </a:rPr>
                        <a:t>&gt;250.000</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u="none" dirty="0" smtClean="0">
                          <a:solidFill>
                            <a:srgbClr val="FF0000"/>
                          </a:solidFill>
                          <a:effectLst/>
                        </a:rPr>
                        <a:t>(Ʃ</a:t>
                      </a:r>
                      <a:r>
                        <a:rPr lang="es-ES_tradnl" sz="1400" b="1" u="none" baseline="0" dirty="0" smtClean="0">
                          <a:solidFill>
                            <a:srgbClr val="FF0000"/>
                          </a:solidFill>
                          <a:effectLst/>
                        </a:rPr>
                        <a:t> todo)</a:t>
                      </a:r>
                      <a:r>
                        <a:rPr lang="es-ES_tradnl" sz="1400" b="1" u="none" dirty="0" smtClean="0">
                          <a:solidFill>
                            <a:srgbClr val="FF0000"/>
                          </a:solidFill>
                          <a:effectLst/>
                        </a:rPr>
                        <a:t> </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000066"/>
                          </a:solidFill>
                          <a:effectLst/>
                        </a:rPr>
                        <a:t>&gt;150.000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FF0000"/>
                          </a:solidFill>
                          <a:effectLst/>
                        </a:rPr>
                        <a:t>(Ʃ</a:t>
                      </a:r>
                      <a:r>
                        <a:rPr lang="es-ES_tradnl" sz="1400" b="1" u="none" baseline="0" dirty="0" smtClean="0">
                          <a:solidFill>
                            <a:srgbClr val="FF0000"/>
                          </a:solidFill>
                          <a:effectLst/>
                        </a:rPr>
                        <a:t> todo)</a:t>
                      </a:r>
                      <a:endParaRPr lang="es-ES_tradnl" sz="1400" b="1" u="none" dirty="0" smtClean="0">
                        <a:solidFill>
                          <a:srgbClr val="FF0000"/>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400" b="1" u="none" dirty="0" smtClean="0">
                        <a:solidFill>
                          <a:srgbClr val="FF0000"/>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u="none" dirty="0" smtClean="0">
                          <a:solidFill>
                            <a:srgbClr val="000066"/>
                          </a:solidFill>
                          <a:effectLst/>
                        </a:rPr>
                        <a:t>&gt;250.000</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u="none" dirty="0" smtClean="0">
                          <a:solidFill>
                            <a:srgbClr val="FF0000"/>
                          </a:solidFill>
                          <a:effectLst/>
                        </a:rPr>
                        <a:t>(Ʃ</a:t>
                      </a:r>
                      <a:r>
                        <a:rPr lang="es-ES_tradnl" sz="1400" b="1" u="none" baseline="0" dirty="0" smtClean="0">
                          <a:solidFill>
                            <a:srgbClr val="FF0000"/>
                          </a:solidFill>
                          <a:effectLst/>
                        </a:rPr>
                        <a:t> todo)</a:t>
                      </a:r>
                      <a:r>
                        <a:rPr lang="es-ES_tradnl" sz="1400" b="1" u="none" dirty="0" smtClean="0">
                          <a:solidFill>
                            <a:srgbClr val="FF0000"/>
                          </a:solidFill>
                          <a:effectLst/>
                        </a:rPr>
                        <a:t> </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2"/>
                  </a:ext>
                </a:extLst>
              </a:tr>
              <a:tr h="571153">
                <a:tc>
                  <a:txBody>
                    <a:bodyPr/>
                    <a:lstStyle/>
                    <a:p>
                      <a:pPr marL="342900" indent="-342900">
                        <a:buFont typeface="Wingdings" pitchFamily="2" charset="2"/>
                        <a:buChar char="q"/>
                      </a:pPr>
                      <a:r>
                        <a:rPr lang="es-ES_tradnl" sz="1600" b="1" dirty="0" smtClean="0">
                          <a:solidFill>
                            <a:schemeClr val="tx1"/>
                          </a:solidFill>
                        </a:rPr>
                        <a:t>INGRESOS</a:t>
                      </a:r>
                    </a:p>
                    <a:p>
                      <a:pPr marL="342900" indent="-342900">
                        <a:buFont typeface="Wingdings" pitchFamily="2" charset="2"/>
                        <a:buChar char="Ø"/>
                      </a:pPr>
                      <a:r>
                        <a:rPr lang="es-ES_tradnl" sz="1500" b="1" u="sng" dirty="0" smtClean="0">
                          <a:solidFill>
                            <a:srgbClr val="FFFF00"/>
                          </a:solidFill>
                          <a:effectLst>
                            <a:outerShdw blurRad="38100" dist="38100" dir="2700000" algn="tl">
                              <a:srgbClr val="000000">
                                <a:alpha val="43137"/>
                              </a:srgbClr>
                            </a:outerShdw>
                          </a:effectLst>
                        </a:rPr>
                        <a:t>Con</a:t>
                      </a:r>
                      <a:r>
                        <a:rPr lang="es-ES_tradnl" sz="1500" b="1" u="none" baseline="0" dirty="0" smtClean="0">
                          <a:solidFill>
                            <a:schemeClr val="tx1"/>
                          </a:solidFill>
                          <a:effectLst>
                            <a:outerShdw blurRad="38100" dist="38100" dir="2700000" algn="tl">
                              <a:srgbClr val="000000">
                                <a:alpha val="43137"/>
                              </a:srgbClr>
                            </a:outerShdw>
                          </a:effectLst>
                        </a:rPr>
                        <a:t> factura</a:t>
                      </a:r>
                      <a:endParaRPr lang="es-ES_tradnl" sz="15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lumMod val="10000"/>
                      </a:schemeClr>
                    </a:solidFill>
                  </a:tcPr>
                </a:tc>
                <a:tc gridSpan="2">
                  <a:txBody>
                    <a:bodyPr/>
                    <a:lstStyle/>
                    <a:p>
                      <a:pPr marL="342900" indent="-342900" algn="ctr">
                        <a:buFont typeface="Wingdings" pitchFamily="2" charset="2"/>
                        <a:buNone/>
                      </a:pPr>
                      <a:r>
                        <a:rPr lang="es-ES_tradnl" sz="1400" b="1" u="none" dirty="0" smtClean="0">
                          <a:solidFill>
                            <a:srgbClr val="000066"/>
                          </a:solidFill>
                          <a:effectLst/>
                        </a:rPr>
                        <a:t>&gt;450.000 </a:t>
                      </a: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pPr marL="342900" indent="-342900" algn="ctr">
                        <a:buFont typeface="Wingdings" pitchFamily="2" charset="2"/>
                        <a:buNone/>
                      </a:pPr>
                      <a:endParaRPr lang="es-ES_tradnl" sz="1400" b="1" u="none"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lumMod val="95000"/>
                      </a:schemeClr>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300" b="1" u="none" dirty="0" smtClean="0">
                          <a:solidFill>
                            <a:srgbClr val="000066"/>
                          </a:solidFill>
                          <a:effectLst/>
                        </a:rPr>
                        <a:t>&gt;300.000</a:t>
                      </a:r>
                    </a:p>
                    <a:p>
                      <a:pPr marL="342900" indent="-342900" algn="ctr">
                        <a:buFont typeface="Wingdings" pitchFamily="2" charset="2"/>
                        <a:buNone/>
                      </a:pP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gridSpan="2">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000066"/>
                          </a:solidFill>
                          <a:effectLst/>
                        </a:rPr>
                        <a:t>&gt;450.000 </a:t>
                      </a:r>
                    </a:p>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400" b="1" u="none"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lumMod val="95000"/>
                      </a:schemeClr>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000066"/>
                          </a:solidFill>
                          <a:effectLst/>
                        </a:rPr>
                        <a:t>&gt;300.000</a:t>
                      </a:r>
                    </a:p>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000066"/>
                          </a:solidFill>
                          <a:effectLst/>
                        </a:rPr>
                        <a:t>&gt;125.000 </a:t>
                      </a: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u="none" dirty="0" smtClean="0">
                          <a:solidFill>
                            <a:srgbClr val="000066"/>
                          </a:solidFill>
                          <a:effectLst/>
                        </a:rPr>
                        <a:t>&gt;250.000 </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000066"/>
                          </a:solidFill>
                          <a:effectLst/>
                        </a:rPr>
                        <a:t>&gt;75.000 </a:t>
                      </a: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400" b="1" u="none"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lumMod val="9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u="none" dirty="0" smtClean="0">
                          <a:solidFill>
                            <a:srgbClr val="000066"/>
                          </a:solidFill>
                          <a:effectLst/>
                        </a:rPr>
                        <a:t>&gt;250.000 </a:t>
                      </a:r>
                    </a:p>
                    <a:p>
                      <a:endParaRPr lang="es-ES_tradnl" sz="14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r h="485318">
                <a:tc>
                  <a:txBody>
                    <a:bodyPr/>
                    <a:lstStyle/>
                    <a:p>
                      <a:pPr marL="342900" indent="-342900">
                        <a:buFont typeface="Wingdings" pitchFamily="2" charset="2"/>
                        <a:buChar char="q"/>
                      </a:pPr>
                      <a:r>
                        <a:rPr lang="es-ES_tradnl" sz="1400" b="1" u="none" dirty="0" smtClean="0">
                          <a:solidFill>
                            <a:srgbClr val="FFFF66"/>
                          </a:solidFill>
                          <a:effectLst>
                            <a:outerShdw blurRad="38100" dist="38100" dir="2700000" algn="tl">
                              <a:srgbClr val="000000">
                                <a:alpha val="43137"/>
                              </a:srgbClr>
                            </a:outerShdw>
                          </a:effectLst>
                        </a:rPr>
                        <a:t>retención 1%</a:t>
                      </a:r>
                    </a:p>
                    <a:p>
                      <a:pPr marL="342900" indent="-342900">
                        <a:buFont typeface="Wingdings" pitchFamily="2" charset="2"/>
                        <a:buChar char="Ø"/>
                      </a:pPr>
                      <a:r>
                        <a:rPr lang="es-ES_tradnl" sz="1500" b="1" u="none" dirty="0" smtClean="0">
                          <a:solidFill>
                            <a:srgbClr val="FFFF66"/>
                          </a:solidFill>
                          <a:effectLst>
                            <a:outerShdw blurRad="38100" dist="38100" dir="2700000" algn="tl">
                              <a:srgbClr val="000000">
                                <a:alpha val="43137"/>
                              </a:srgbClr>
                            </a:outerShdw>
                          </a:effectLst>
                        </a:rPr>
                        <a:t>3, 4 y 5 IAE</a:t>
                      </a:r>
                      <a:endParaRPr lang="es-ES_tradnl" sz="1500" b="1" u="none" dirty="0">
                        <a:solidFill>
                          <a:srgbClr val="FFFF66"/>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60000"/>
                        <a:lumOff val="40000"/>
                      </a:schemeClr>
                    </a:solidFill>
                  </a:tcPr>
                </a:tc>
                <a:tc gridSpan="3">
                  <a:txBody>
                    <a:bodyPr/>
                    <a:lstStyle/>
                    <a:p>
                      <a:pPr marL="342900" indent="-342900" algn="l">
                        <a:buFont typeface="Wingdings" pitchFamily="2" charset="2"/>
                        <a:buNone/>
                      </a:pPr>
                      <a:r>
                        <a:rPr lang="es-ES_tradnl" sz="1200" b="1" u="none" dirty="0" smtClean="0">
                          <a:solidFill>
                            <a:srgbClr val="000066"/>
                          </a:solidFill>
                          <a:effectLst/>
                        </a:rPr>
                        <a:t>&gt;450.000 (Con factura)</a:t>
                      </a:r>
                    </a:p>
                    <a:p>
                      <a:pPr marL="342900" indent="-342900">
                        <a:buFont typeface="Wingdings" pitchFamily="2" charset="2"/>
                        <a:buNone/>
                      </a:pPr>
                      <a:endParaRPr lang="es-ES_tradnl" sz="1200" b="1" u="none" dirty="0">
                        <a:solidFill>
                          <a:srgbClr val="000066"/>
                        </a:solidFill>
                        <a:effectLst/>
                      </a:endParaRPr>
                    </a:p>
                  </a:txBody>
                  <a:tcPr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a:p>
                  </a:txBody>
                  <a:tcPr/>
                </a:tc>
                <a:tc hMerge="1">
                  <a:txBody>
                    <a:bodyPr/>
                    <a:lstStyle/>
                    <a:p>
                      <a:endParaRPr lang="es-ES_tradnl"/>
                    </a:p>
                  </a:txBody>
                  <a:tcPr/>
                </a:tc>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200" b="1" u="none" dirty="0" smtClean="0">
                          <a:solidFill>
                            <a:srgbClr val="000066"/>
                          </a:solidFill>
                          <a:effectLst/>
                        </a:rPr>
                        <a:t>&gt;225.000 (≤ 50% c/ factura)</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200" b="1" u="none" dirty="0" smtClean="0">
                          <a:solidFill>
                            <a:srgbClr val="000066"/>
                          </a:solidFill>
                          <a:effectLst/>
                        </a:rPr>
                        <a:t>&gt;50.000 (&gt; 50% c/ factura)</a:t>
                      </a:r>
                      <a:endParaRPr lang="es-ES_tradnl" sz="1200" b="1" u="none" dirty="0">
                        <a:solidFill>
                          <a:srgbClr val="000066"/>
                        </a:solidFill>
                        <a:effectLst/>
                      </a:endParaRPr>
                    </a:p>
                  </a:txBody>
                  <a:tcPr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a:p>
                  </a:txBody>
                  <a:tcPr/>
                </a:tc>
                <a:tc hMerge="1">
                  <a:txBody>
                    <a:bodyPr/>
                    <a:lstStyle/>
                    <a:p>
                      <a:endParaRPr lang="es-ES_tradnl"/>
                    </a:p>
                  </a:txBody>
                  <a:tcPr/>
                </a:tc>
                <a:tc gridSpan="5">
                  <a:txBody>
                    <a:bodyPr/>
                    <a:lstStyle/>
                    <a:p>
                      <a:pPr marL="342900" indent="-342900" algn="ctr">
                        <a:buFont typeface="Wingdings" pitchFamily="2" charset="2"/>
                        <a:buNone/>
                      </a:pPr>
                      <a:r>
                        <a:rPr lang="es-ES_tradnl" sz="1300" b="1" u="none" dirty="0" smtClean="0">
                          <a:solidFill>
                            <a:srgbClr val="FF0000"/>
                          </a:solidFill>
                          <a:effectLst/>
                        </a:rPr>
                        <a:t>Excluidas de módulos.  DA 36ª LIRPF</a:t>
                      </a:r>
                      <a:endParaRPr lang="es-ES_tradnl" sz="1300" b="1" u="none" dirty="0">
                        <a:solidFill>
                          <a:srgbClr val="FF0000"/>
                        </a:solidFill>
                        <a:effectLst/>
                      </a:endParaRPr>
                    </a:p>
                  </a:txBody>
                  <a:tcPr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a:p>
                  </a:txBody>
                  <a:tcPr/>
                </a:tc>
                <a:tc hMerge="1">
                  <a:txBody>
                    <a:bodyPr/>
                    <a:lstStyle/>
                    <a:p>
                      <a:endParaRPr lang="es-ES_tradnl"/>
                    </a:p>
                  </a:txBody>
                  <a:tcPr/>
                </a:tc>
                <a:tc hMerge="1">
                  <a:txBody>
                    <a:bodyPr/>
                    <a:lstStyle/>
                    <a:p>
                      <a:pPr marL="342900" indent="-342900">
                        <a:buFont typeface="Wingdings" pitchFamily="2" charset="2"/>
                        <a:buNone/>
                      </a:pPr>
                      <a:endParaRPr lang="es-ES_tradnl" sz="1400" b="1" u="none" dirty="0">
                        <a:solidFill>
                          <a:srgbClr val="FF0000"/>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endParaRPr lang="es-ES_tradnl" dirty="0">
                        <a:solidFill>
                          <a:srgbClr val="00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r h="602341">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1500" b="1" u="none" dirty="0" smtClean="0">
                          <a:solidFill>
                            <a:srgbClr val="FFFF66"/>
                          </a:solidFill>
                          <a:effectLst>
                            <a:outerShdw blurRad="38100" dist="38100" dir="2700000" algn="tl">
                              <a:srgbClr val="000000">
                                <a:alpha val="43137"/>
                              </a:srgbClr>
                            </a:outerShdw>
                          </a:effectLst>
                        </a:rPr>
                        <a:t>1% , </a:t>
                      </a:r>
                      <a:r>
                        <a:rPr lang="es-ES_tradnl" sz="1500" b="1" u="none" dirty="0" smtClean="0">
                          <a:solidFill>
                            <a:srgbClr val="FFFF00"/>
                          </a:solidFill>
                          <a:effectLst>
                            <a:outerShdw blurRad="38100" dist="38100" dir="2700000" algn="tl">
                              <a:srgbClr val="000000">
                                <a:alpha val="43137"/>
                              </a:srgbClr>
                            </a:outerShdw>
                          </a:effectLst>
                        </a:rPr>
                        <a:t>7 IAE</a:t>
                      </a:r>
                      <a:r>
                        <a:rPr lang="es-ES_tradnl" sz="1500" b="1" u="none" dirty="0" smtClean="0">
                          <a:solidFill>
                            <a:schemeClr val="tx1"/>
                          </a:solidFill>
                          <a:effectLst>
                            <a:outerShdw blurRad="38100" dist="38100" dir="2700000" algn="tl">
                              <a:srgbClr val="000000">
                                <a:alpha val="43137"/>
                              </a:srgbClr>
                            </a:outerShdw>
                          </a:effectLst>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500" b="1" u="sng" dirty="0" smtClean="0">
                          <a:solidFill>
                            <a:srgbClr val="FFFF00"/>
                          </a:solidFill>
                          <a:effectLst>
                            <a:outerShdw blurRad="38100" dist="38100" dir="2700000" algn="tl">
                              <a:srgbClr val="000000">
                                <a:alpha val="43137"/>
                              </a:srgbClr>
                            </a:outerShdw>
                          </a:effectLst>
                        </a:rPr>
                        <a:t>Transporte</a:t>
                      </a:r>
                      <a:endParaRPr lang="es-ES_tradnl" sz="1500" b="1" u="sng" dirty="0">
                        <a:solidFill>
                          <a:srgbClr val="FFFF00"/>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lumMod val="10000"/>
                      </a:schemeClr>
                    </a:solidFill>
                  </a:tcPr>
                </a:tc>
                <a:tc gridSpan="3">
                  <a:txBody>
                    <a:bodyPr/>
                    <a:lstStyle/>
                    <a:p>
                      <a:pPr marL="342900" indent="-342900" algn="l">
                        <a:buFont typeface="Wingdings" pitchFamily="2" charset="2"/>
                        <a:buNone/>
                      </a:pPr>
                      <a:r>
                        <a:rPr lang="es-ES_tradnl" sz="1200" b="1" u="none" dirty="0" smtClean="0">
                          <a:solidFill>
                            <a:srgbClr val="000066"/>
                          </a:solidFill>
                          <a:effectLst/>
                        </a:rPr>
                        <a:t>&gt;450.000 (Con factura)</a:t>
                      </a:r>
                      <a:endParaRPr lang="es-ES_tradnl" sz="12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endParaRPr lang="es-ES_tradnl"/>
                    </a:p>
                  </a:txBody>
                  <a:tcPr/>
                </a:tc>
                <a:tc hMerge="1">
                  <a:txBody>
                    <a:bodyPr/>
                    <a:lstStyle/>
                    <a:p>
                      <a:endParaRPr lang="es-ES_tradnl"/>
                    </a:p>
                  </a:txBody>
                  <a:tcPr/>
                </a:tc>
                <a:tc grid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200" b="1" u="none" dirty="0" smtClean="0">
                          <a:solidFill>
                            <a:srgbClr val="000066"/>
                          </a:solidFill>
                          <a:effectLst/>
                        </a:rPr>
                        <a:t>&gt;300.000 (Con facturas)</a:t>
                      </a:r>
                      <a:endParaRPr lang="es-ES_tradnl" sz="12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endParaRPr lang="es-ES_tradnl"/>
                    </a:p>
                  </a:txBody>
                  <a:tcPr/>
                </a:tc>
                <a:tc hMerge="1">
                  <a:txBody>
                    <a:bodyPr/>
                    <a:lstStyle/>
                    <a:p>
                      <a:endParaRPr lang="es-ES_tradnl"/>
                    </a:p>
                  </a:txBody>
                  <a:tcPr/>
                </a:tc>
                <a:tc gridSpan="5">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200" b="1" u="none" dirty="0" smtClean="0">
                          <a:solidFill>
                            <a:srgbClr val="FF0000"/>
                          </a:solidFill>
                          <a:effectLst/>
                        </a:rPr>
                        <a:t>Reduce cuantía magnitudes.  DA 36ª remite</a:t>
                      </a:r>
                      <a:r>
                        <a:rPr lang="es-ES_tradnl" sz="1200" b="1" u="none" baseline="0" dirty="0" smtClean="0">
                          <a:solidFill>
                            <a:srgbClr val="FF0000"/>
                          </a:solidFill>
                          <a:effectLst/>
                        </a:rPr>
                        <a:t> a O. de Módulos (límite: 4 vehículos, antes 5) </a:t>
                      </a:r>
                      <a:endParaRPr lang="es-ES_tradnl" sz="1200" b="1" u="none" dirty="0">
                        <a:solidFill>
                          <a:srgbClr val="000066"/>
                        </a:solidFill>
                        <a:effectLst/>
                      </a:endParaRPr>
                    </a:p>
                  </a:txBody>
                  <a:tcPr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endParaRPr lang="es-ES_tradnl"/>
                    </a:p>
                  </a:txBody>
                  <a:tcPr/>
                </a:tc>
                <a:tc hMerge="1">
                  <a:txBody>
                    <a:bodyPr/>
                    <a:lstStyle/>
                    <a:p>
                      <a:endParaRPr lang="es-ES_tradnl"/>
                    </a:p>
                  </a:txBody>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200" b="1" u="none" dirty="0">
                        <a:solidFill>
                          <a:srgbClr val="00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lumMod val="95000"/>
                      </a:schemeClr>
                    </a:solidFill>
                  </a:tcPr>
                </a:tc>
                <a:tc hMerge="1">
                  <a:txBody>
                    <a:bodyPr/>
                    <a:lstStyle/>
                    <a:p>
                      <a:endParaRPr lang="es-ES_tradnl"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extLst>
                  <a:ext uri="{0D108BD9-81ED-4DB2-BD59-A6C34878D82A}">
                    <a16:rowId xmlns="" xmlns:a16="http://schemas.microsoft.com/office/drawing/2014/main" val="10005"/>
                  </a:ext>
                </a:extLst>
              </a:tr>
              <a:tr h="30933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1400" b="1" dirty="0" smtClean="0">
                          <a:solidFill>
                            <a:schemeClr val="tx1"/>
                          </a:solidFill>
                        </a:rPr>
                        <a:t>COMPRAS</a:t>
                      </a:r>
                      <a:endParaRPr lang="es-ES_tradnl" sz="14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00FF"/>
                    </a:solidFill>
                  </a:tcPr>
                </a:tc>
                <a:tc gridSpan="3">
                  <a:txBody>
                    <a:bodyPr/>
                    <a:lstStyle/>
                    <a:p>
                      <a:pPr marL="342900" indent="-342900" algn="ctr">
                        <a:buFont typeface="Wingdings" pitchFamily="2" charset="2"/>
                        <a:buNone/>
                      </a:pPr>
                      <a:r>
                        <a:rPr lang="es-ES_tradnl" sz="1400" b="1" u="none" dirty="0" smtClean="0">
                          <a:solidFill>
                            <a:srgbClr val="000066"/>
                          </a:solidFill>
                          <a:effectLst/>
                        </a:rPr>
                        <a:t>&gt;300.000 </a:t>
                      </a: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a:p>
                  </a:txBody>
                  <a:tcPr/>
                </a:tc>
                <a:tc hMerge="1">
                  <a:txBody>
                    <a:bodyPr/>
                    <a:lstStyle/>
                    <a:p>
                      <a:endParaRPr lang="es-ES_tradnl"/>
                    </a:p>
                  </a:txBody>
                  <a:tcPr/>
                </a:tc>
                <a:tc gridSpan="3">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000066"/>
                          </a:solidFill>
                          <a:effectLst/>
                        </a:rPr>
                        <a:t>&gt;300.000</a:t>
                      </a: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a:p>
                  </a:txBody>
                  <a:tcPr/>
                </a:tc>
                <a:tc hMerge="1">
                  <a:txBody>
                    <a:bodyPr/>
                    <a:lstStyle/>
                    <a:p>
                      <a:endParaRPr lang="es-ES_tradnl"/>
                    </a:p>
                  </a:txBody>
                  <a:tcPr/>
                </a:tc>
                <a:tc gridSpan="3">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000066"/>
                          </a:solidFill>
                          <a:effectLst/>
                        </a:rPr>
                        <a:t>&gt;250.000</a:t>
                      </a: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tc hMerge="1">
                  <a:txBody>
                    <a:bodyPr/>
                    <a:lstStyle/>
                    <a:p>
                      <a:endParaRPr lang="es-ES_tradnl"/>
                    </a:p>
                  </a:txBody>
                  <a:tcPr/>
                </a:tc>
                <a:tc hMerge="1">
                  <a:txBody>
                    <a:bodyPr/>
                    <a:lstStyle/>
                    <a:p>
                      <a:endParaRPr lang="es-ES_tradnl"/>
                    </a:p>
                  </a:txBody>
                  <a:tcPr/>
                </a:tc>
                <a:tc gridSpan="2">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b="1" u="none" dirty="0" smtClean="0">
                          <a:solidFill>
                            <a:srgbClr val="000066"/>
                          </a:solidFill>
                          <a:effectLst/>
                        </a:rPr>
                        <a:t>&gt;150.000</a:t>
                      </a: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a:p>
                  </a:txBody>
                  <a:tcPr/>
                </a:tc>
                <a:extLst>
                  <a:ext uri="{0D108BD9-81ED-4DB2-BD59-A6C34878D82A}">
                    <a16:rowId xmlns="" xmlns:a16="http://schemas.microsoft.com/office/drawing/2014/main" val="10006"/>
                  </a:ext>
                </a:extLst>
              </a:tr>
              <a:tr h="518146">
                <a:tc>
                  <a:txBody>
                    <a:bodyPr/>
                    <a:lstStyle/>
                    <a:p>
                      <a:pPr marL="342900" indent="-342900">
                        <a:buFont typeface="Wingdings" pitchFamily="2" charset="2"/>
                        <a:buChar char="q"/>
                      </a:pPr>
                      <a:r>
                        <a:rPr lang="es-ES_tradnl" sz="1400" b="1" u="none" dirty="0" smtClean="0">
                          <a:solidFill>
                            <a:schemeClr val="tx1"/>
                          </a:solidFill>
                          <a:effectLst/>
                        </a:rPr>
                        <a:t>Actividades </a:t>
                      </a:r>
                      <a:r>
                        <a:rPr lang="es-ES_tradnl" sz="1400" b="1" u="sng" dirty="0" smtClean="0">
                          <a:solidFill>
                            <a:schemeClr val="tx1"/>
                          </a:solidFill>
                          <a:effectLst/>
                        </a:rPr>
                        <a:t>Fuera</a:t>
                      </a:r>
                      <a:r>
                        <a:rPr lang="es-ES_tradnl" sz="1400" b="1" u="none" dirty="0" smtClean="0">
                          <a:solidFill>
                            <a:schemeClr val="tx1"/>
                          </a:solidFill>
                          <a:effectLst/>
                        </a:rPr>
                        <a:t> TAI</a:t>
                      </a:r>
                      <a:endParaRPr lang="es-ES_tradnl" sz="14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lumMod val="10000"/>
                      </a:schemeClr>
                    </a:solidFill>
                  </a:tcPr>
                </a:tc>
                <a:tc gridSpan="3">
                  <a:txBody>
                    <a:bodyPr/>
                    <a:lstStyle/>
                    <a:p>
                      <a:pPr marL="342900" indent="-342900" algn="ctr">
                        <a:buFont typeface="Wingdings" pitchFamily="2" charset="2"/>
                        <a:buChar char="v"/>
                      </a:pPr>
                      <a:r>
                        <a:rPr lang="es-ES_tradnl" sz="1200" b="1" u="none" dirty="0" smtClean="0">
                          <a:solidFill>
                            <a:srgbClr val="000066"/>
                          </a:solidFill>
                          <a:effectLst/>
                        </a:rPr>
                        <a:t>No puede</a:t>
                      </a:r>
                      <a:endParaRPr lang="es-ES_tradnl" sz="12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endParaRPr lang="es-ES_tradnl"/>
                    </a:p>
                  </a:txBody>
                  <a:tcPr/>
                </a:tc>
                <a:tc hMerge="1">
                  <a:txBody>
                    <a:bodyPr/>
                    <a:lstStyle/>
                    <a:p>
                      <a:endParaRPr lang="es-ES_tradnl"/>
                    </a:p>
                  </a:txBody>
                  <a:tcPr/>
                </a:tc>
                <a:tc gridSpan="3">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200" b="1" u="none" dirty="0" smtClean="0">
                          <a:solidFill>
                            <a:srgbClr val="000066"/>
                          </a:solidFill>
                          <a:effectLst/>
                        </a:rPr>
                        <a:t>No puede</a:t>
                      </a:r>
                    </a:p>
                    <a:p>
                      <a:pPr marL="342900" indent="-342900" algn="ctr">
                        <a:buFont typeface="Wingdings" pitchFamily="2" charset="2"/>
                        <a:buChar char="v"/>
                      </a:pPr>
                      <a:endParaRPr lang="es-ES_tradnl" sz="12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endParaRPr lang="es-ES_tradnl"/>
                    </a:p>
                  </a:txBody>
                  <a:tcPr/>
                </a:tc>
                <a:tc hMerge="1">
                  <a:txBody>
                    <a:bodyPr/>
                    <a:lstStyle/>
                    <a:p>
                      <a:endParaRPr lang="es-ES_tradnl"/>
                    </a:p>
                  </a:txBody>
                  <a:tcPr/>
                </a:tc>
                <a:tc gridSpan="3">
                  <a:txBody>
                    <a:bodyPr/>
                    <a:lstStyle/>
                    <a:p>
                      <a:pPr marL="342900" indent="-342900" algn="ctr">
                        <a:buFont typeface="Wingdings" pitchFamily="2" charset="2"/>
                        <a:buChar char="v"/>
                      </a:pPr>
                      <a:r>
                        <a:rPr lang="es-ES_tradnl" sz="1200" b="1" u="none" dirty="0" smtClean="0">
                          <a:solidFill>
                            <a:srgbClr val="000066"/>
                          </a:solidFill>
                          <a:effectLst/>
                        </a:rPr>
                        <a:t>No puede</a:t>
                      </a:r>
                      <a:endParaRPr lang="es-ES_tradnl" sz="12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endParaRPr lang="es-ES_tradnl"/>
                    </a:p>
                  </a:txBody>
                  <a:tcPr/>
                </a:tc>
                <a:tc hMerge="1">
                  <a:txBody>
                    <a:bodyPr/>
                    <a:lstStyle/>
                    <a:p>
                      <a:endParaRPr lang="es-ES_tradnl" dirty="0"/>
                    </a:p>
                  </a:txBody>
                  <a:tcPr/>
                </a:tc>
                <a:tc gridSpan="2">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200" b="1" u="none" dirty="0" smtClean="0">
                          <a:solidFill>
                            <a:srgbClr val="000066"/>
                          </a:solidFill>
                          <a:effectLst/>
                        </a:rPr>
                        <a:t>No puede</a:t>
                      </a:r>
                    </a:p>
                    <a:p>
                      <a:pPr marL="342900" indent="-342900" algn="ctr">
                        <a:buFont typeface="Wingdings" pitchFamily="2" charset="2"/>
                        <a:buNone/>
                      </a:pPr>
                      <a:endParaRPr lang="es-ES_tradnl" sz="12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endParaRPr lang="es-ES_tradnl"/>
                    </a:p>
                  </a:txBody>
                  <a:tcPr/>
                </a:tc>
                <a:extLst>
                  <a:ext uri="{0D108BD9-81ED-4DB2-BD59-A6C34878D82A}">
                    <a16:rowId xmlns="" xmlns:a16="http://schemas.microsoft.com/office/drawing/2014/main" val="10007"/>
                  </a:ext>
                </a:extLst>
              </a:tr>
              <a:tr h="643909">
                <a:tc>
                  <a:txBody>
                    <a:bodyPr/>
                    <a:lstStyle/>
                    <a:p>
                      <a:pPr marL="342900" indent="-342900">
                        <a:buFont typeface="Wingdings" pitchFamily="2" charset="2"/>
                        <a:buChar char="q"/>
                      </a:pPr>
                      <a:r>
                        <a:rPr lang="es-ES_tradnl" sz="1300" b="1" u="none" dirty="0" smtClean="0">
                          <a:solidFill>
                            <a:schemeClr val="tx1"/>
                          </a:solidFill>
                          <a:effectLst>
                            <a:outerShdw blurRad="38100" dist="38100" dir="2700000" algn="tl">
                              <a:srgbClr val="000000">
                                <a:alpha val="43137"/>
                              </a:srgbClr>
                            </a:outerShdw>
                          </a:effectLst>
                        </a:rPr>
                        <a:t>Ʃ Actividades</a:t>
                      </a:r>
                      <a:endParaRPr lang="es-ES_tradnl" sz="13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60000"/>
                        <a:lumOff val="40000"/>
                      </a:schemeClr>
                    </a:solidFill>
                  </a:tcPr>
                </a:tc>
                <a:tc gridSpan="11">
                  <a:txBody>
                    <a:bodyPr/>
                    <a:lstStyle/>
                    <a:p>
                      <a:pPr marL="342900" indent="-342900" algn="l">
                        <a:buFont typeface="Wingdings" pitchFamily="2" charset="2"/>
                        <a:buNone/>
                      </a:pPr>
                      <a:r>
                        <a:rPr lang="es-ES_tradnl" sz="1200" b="1" u="none" dirty="0" smtClean="0">
                          <a:solidFill>
                            <a:srgbClr val="000066"/>
                          </a:solidFill>
                          <a:effectLst/>
                        </a:rPr>
                        <a:t>[Contribuyente +</a:t>
                      </a:r>
                      <a:r>
                        <a:rPr lang="es-ES_tradnl" sz="1200" b="1" u="none" baseline="0" dirty="0" smtClean="0">
                          <a:solidFill>
                            <a:srgbClr val="000066"/>
                          </a:solidFill>
                          <a:effectLst/>
                        </a:rPr>
                        <a:t> Cónyuge + Ascendientes + Descendientes + CB de los anteriores]</a:t>
                      </a:r>
                    </a:p>
                    <a:p>
                      <a:pPr>
                        <a:buFont typeface="Wingdings" pitchFamily="2" charset="2"/>
                        <a:buNone/>
                        <a:defRPr/>
                      </a:pPr>
                      <a:r>
                        <a:rPr lang="es-ES_tradnl" sz="1200" u="sng" dirty="0" smtClean="0">
                          <a:solidFill>
                            <a:srgbClr val="000000"/>
                          </a:solidFill>
                        </a:rPr>
                        <a:t> De </a:t>
                      </a:r>
                      <a:r>
                        <a:rPr lang="es-ES_tradnl" sz="1200" u="sng" dirty="0" smtClean="0">
                          <a:solidFill>
                            <a:srgbClr val="000000"/>
                          </a:solidFill>
                          <a:latin typeface="+mn-lt"/>
                        </a:rPr>
                        <a:t>Actividades </a:t>
                      </a:r>
                      <a:r>
                        <a:rPr lang="es-ES_tradnl" sz="1200" b="1" u="sng" dirty="0" smtClean="0">
                          <a:solidFill>
                            <a:srgbClr val="000000"/>
                          </a:solidFill>
                          <a:latin typeface="+mn-lt"/>
                        </a:rPr>
                        <a:t>idénticas o similares</a:t>
                      </a:r>
                      <a:r>
                        <a:rPr lang="es-ES_tradnl" sz="1200" dirty="0" smtClean="0">
                          <a:solidFill>
                            <a:srgbClr val="000000"/>
                          </a:solidFill>
                          <a:latin typeface="+mn-lt"/>
                        </a:rPr>
                        <a:t> (mismo grupo, 3 dígitos)</a:t>
                      </a:r>
                      <a:r>
                        <a:rPr lang="es-ES_tradnl" sz="1200" b="1" dirty="0" smtClean="0">
                          <a:solidFill>
                            <a:srgbClr val="000000"/>
                          </a:solidFill>
                          <a:latin typeface="+mn-lt"/>
                        </a:rPr>
                        <a:t>+</a:t>
                      </a:r>
                      <a:r>
                        <a:rPr lang="es-ES_tradnl" sz="1200" b="1" u="sng" dirty="0" smtClean="0">
                          <a:solidFill>
                            <a:srgbClr val="000000"/>
                          </a:solidFill>
                          <a:latin typeface="+mn-lt"/>
                        </a:rPr>
                        <a:t>con </a:t>
                      </a:r>
                      <a:r>
                        <a:rPr lang="es-ES_tradnl" sz="1200" b="1" u="sng" dirty="0" smtClean="0">
                          <a:solidFill>
                            <a:srgbClr val="000000"/>
                          </a:solidFill>
                          <a:latin typeface="+mn-lt"/>
                          <a:sym typeface="Wingdings" pitchFamily="2" charset="2"/>
                        </a:rPr>
                        <a:t>una dirección común </a:t>
                      </a:r>
                      <a:r>
                        <a:rPr lang="es-ES_tradnl" sz="1200" dirty="0" smtClean="0">
                          <a:solidFill>
                            <a:srgbClr val="000000"/>
                          </a:solidFill>
                          <a:latin typeface="+mn-lt"/>
                          <a:sym typeface="Wingdings" pitchFamily="2" charset="2"/>
                        </a:rPr>
                        <a:t>de tales actividades (compartiéndose medios personales o materiales)</a:t>
                      </a:r>
                      <a:endParaRPr lang="es-ES_tradnl" sz="12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hMerge="1">
                  <a:txBody>
                    <a:bodyPr/>
                    <a:lstStyle/>
                    <a:p>
                      <a:endParaRPr lang="es-ES_tradnl"/>
                    </a:p>
                  </a:txBody>
                  <a:tcPr/>
                </a:tc>
                <a:tc hMerge="1">
                  <a:txBody>
                    <a:bodyPr/>
                    <a:lstStyle/>
                    <a:p>
                      <a:endParaRPr lang="es-ES_tradnl"/>
                    </a:p>
                  </a:txBody>
                  <a:tcPr/>
                </a:tc>
                <a:tc hMerge="1">
                  <a:txBody>
                    <a:bodyPr/>
                    <a:lstStyle/>
                    <a:p>
                      <a:pPr marL="342900" indent="-342900" algn="ctr">
                        <a:buFont typeface="Wingdings" pitchFamily="2" charset="2"/>
                        <a:buChar char="v"/>
                      </a:pPr>
                      <a:endParaRPr lang="es-ES_tradnl" sz="1800" b="1" u="none" dirty="0">
                        <a:solidFill>
                          <a:srgbClr val="000066"/>
                        </a:solidFill>
                        <a:effectLst/>
                      </a:endParaRPr>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pPr marL="342900" indent="-342900" algn="ctr">
                        <a:buFont typeface="Wingdings" pitchFamily="2" charset="2"/>
                        <a:buNone/>
                      </a:pPr>
                      <a:endParaRPr lang="es-ES_tradnl" sz="1800" b="1" u="none" dirty="0">
                        <a:solidFill>
                          <a:srgbClr val="000066"/>
                        </a:solidFill>
                        <a:effectLst/>
                      </a:endParaRPr>
                    </a:p>
                  </a:txBody>
                  <a:tcPr>
                    <a:lnR w="38100" cap="flat" cmpd="sng" algn="ctr">
                      <a:solidFill>
                        <a:schemeClr val="tx1"/>
                      </a:solidFill>
                      <a:prstDash val="solid"/>
                      <a:round/>
                      <a:headEnd type="none" w="med" len="med"/>
                      <a:tailEnd type="none" w="med" len="med"/>
                    </a:lnR>
                  </a:tcPr>
                </a:tc>
                <a:tc hMerge="1">
                  <a:txBody>
                    <a:bodyPr/>
                    <a:lstStyle/>
                    <a:p>
                      <a:endParaRPr lang="es-ES_tradnl"/>
                    </a:p>
                  </a:txBody>
                  <a:tcPr/>
                </a:tc>
                <a:extLst>
                  <a:ext uri="{0D108BD9-81ED-4DB2-BD59-A6C34878D82A}">
                    <a16:rowId xmlns="" xmlns:a16="http://schemas.microsoft.com/office/drawing/2014/main" val="10008"/>
                  </a:ext>
                </a:extLst>
              </a:tr>
              <a:tr h="344478">
                <a:tc>
                  <a:txBody>
                    <a:bodyPr/>
                    <a:lstStyle/>
                    <a:p>
                      <a:pPr marL="342900" indent="-342900">
                        <a:buFont typeface="Wingdings" pitchFamily="2" charset="2"/>
                        <a:buChar char="q"/>
                      </a:pPr>
                      <a:r>
                        <a:rPr lang="es-ES_tradnl" sz="1500" b="1" u="none" dirty="0" smtClean="0">
                          <a:solidFill>
                            <a:schemeClr val="tx1"/>
                          </a:solidFill>
                          <a:effectLst>
                            <a:outerShdw blurRad="38100" dist="38100" dir="2700000" algn="tl">
                              <a:srgbClr val="000000">
                                <a:alpha val="43137"/>
                              </a:srgbClr>
                            </a:outerShdw>
                          </a:effectLst>
                        </a:rPr>
                        <a:t>NOTAS</a:t>
                      </a:r>
                      <a:endParaRPr lang="es-ES_tradnl" sz="15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2">
                        <a:lumMod val="10000"/>
                      </a:schemeClr>
                    </a:solidFill>
                  </a:tcPr>
                </a:tc>
                <a:tc gridSpan="11">
                  <a:txBody>
                    <a:bodyPr/>
                    <a:lstStyle/>
                    <a:p>
                      <a:pPr>
                        <a:buFont typeface="Wingdings" pitchFamily="2" charset="2"/>
                        <a:buNone/>
                        <a:defRPr/>
                      </a:pPr>
                      <a:r>
                        <a:rPr lang="es-ES_tradnl" sz="1400" b="1" u="none" dirty="0" smtClean="0">
                          <a:solidFill>
                            <a:srgbClr val="000066"/>
                          </a:solidFill>
                          <a:effectLst/>
                        </a:rPr>
                        <a:t>“Con factura” = destinatario Empresario. “Sin factura” = destinatario particular </a:t>
                      </a:r>
                      <a:endParaRPr lang="es-ES_tradnl" sz="14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9"/>
                  </a:ext>
                </a:extLst>
              </a:tr>
            </a:tbl>
          </a:graphicData>
        </a:graphic>
      </p:graphicFrame>
      <p:sp>
        <p:nvSpPr>
          <p:cNvPr id="68641" name="Text Box 3"/>
          <p:cNvSpPr txBox="1">
            <a:spLocks noChangeArrowheads="1"/>
          </p:cNvSpPr>
          <p:nvPr/>
        </p:nvSpPr>
        <p:spPr bwMode="auto">
          <a:xfrm>
            <a:off x="0" y="3048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_tradnl" sz="1800" u="sng" dirty="0">
                <a:solidFill>
                  <a:srgbClr val="FF0000"/>
                </a:solidFill>
              </a:rPr>
              <a:t>EXCLUSIÓN</a:t>
            </a:r>
            <a:r>
              <a:rPr lang="es-ES_tradnl" sz="1800" dirty="0">
                <a:solidFill>
                  <a:srgbClr val="000066"/>
                </a:solidFill>
              </a:rPr>
              <a:t> </a:t>
            </a:r>
            <a:r>
              <a:rPr lang="es-ES_tradnl" sz="1800" dirty="0" smtClean="0">
                <a:solidFill>
                  <a:srgbClr val="000066"/>
                </a:solidFill>
              </a:rPr>
              <a:t>del Método de E. Objetiva (“</a:t>
            </a:r>
            <a:r>
              <a:rPr lang="es-ES_tradnl" sz="1800" dirty="0" smtClean="0">
                <a:solidFill>
                  <a:srgbClr val="FF0000"/>
                </a:solidFill>
              </a:rPr>
              <a:t>MÓDULOS</a:t>
            </a:r>
            <a:r>
              <a:rPr lang="es-ES_tradnl" sz="1800" dirty="0" smtClean="0">
                <a:solidFill>
                  <a:srgbClr val="000066"/>
                </a:solidFill>
              </a:rPr>
              <a:t>”)</a:t>
            </a:r>
            <a:r>
              <a:rPr lang="es-ES" sz="1800" dirty="0" smtClean="0">
                <a:solidFill>
                  <a:srgbClr val="000066"/>
                </a:solidFill>
              </a:rPr>
              <a:t>.  </a:t>
            </a:r>
            <a:r>
              <a:rPr lang="es-ES" sz="1800" u="sng" dirty="0" smtClean="0">
                <a:solidFill>
                  <a:srgbClr val="FF0000"/>
                </a:solidFill>
              </a:rPr>
              <a:t>RESUMEN </a:t>
            </a:r>
            <a:endParaRPr lang="es-ES" sz="1800" u="sng" dirty="0">
              <a:solidFill>
                <a:srgbClr val="FF0000"/>
              </a:solidFill>
            </a:endParaRPr>
          </a:p>
        </p:txBody>
      </p:sp>
      <p:sp>
        <p:nvSpPr>
          <p:cNvPr id="11" name="Rectangle 6"/>
          <p:cNvSpPr>
            <a:spLocks noChangeArrowheads="1"/>
          </p:cNvSpPr>
          <p:nvPr/>
        </p:nvSpPr>
        <p:spPr bwMode="auto">
          <a:xfrm>
            <a:off x="0" y="28266"/>
            <a:ext cx="9906000" cy="276534"/>
          </a:xfrm>
          <a:prstGeom prst="rect">
            <a:avLst/>
          </a:prstGeom>
          <a:noFill/>
          <a:ln w="9525">
            <a:noFill/>
            <a:miter lim="800000"/>
            <a:headEnd/>
            <a:tailEnd/>
          </a:ln>
        </p:spPr>
        <p:txBody>
          <a:bodyPr anchor="ctr" anchorCtr="1"/>
          <a:lstStyle/>
          <a:p>
            <a:r>
              <a:rPr lang="es-ES_tradnl" dirty="0" smtClean="0">
                <a:solidFill>
                  <a:srgbClr val="FFFF66"/>
                </a:solidFill>
                <a:latin typeface="Arial" pitchFamily="34" charset="0"/>
              </a:rPr>
              <a:t>Art 31.1, DA 36ª y DT 32ª LIRPF</a:t>
            </a:r>
            <a:endParaRPr lang="es-ES" dirty="0">
              <a:solidFill>
                <a:srgbClr val="FFFF66"/>
              </a:solidFill>
              <a:latin typeface="Arial" pitchFamily="34" charset="0"/>
            </a:endParaRPr>
          </a:p>
        </p:txBody>
      </p:sp>
      <p:graphicFrame>
        <p:nvGraphicFramePr>
          <p:cNvPr id="2" name="Tabla 1"/>
          <p:cNvGraphicFramePr>
            <a:graphicFrameLocks noGrp="1"/>
          </p:cNvGraphicFramePr>
          <p:nvPr>
            <p:extLst>
              <p:ext uri="{D42A27DB-BD31-4B8C-83A1-F6EECF244321}">
                <p14:modId xmlns="" xmlns:p14="http://schemas.microsoft.com/office/powerpoint/2010/main" val="2164555610"/>
              </p:ext>
            </p:extLst>
          </p:nvPr>
        </p:nvGraphicFramePr>
        <p:xfrm>
          <a:off x="2415050" y="6453336"/>
          <a:ext cx="6324164" cy="365760"/>
        </p:xfrm>
        <a:graphic>
          <a:graphicData uri="http://schemas.openxmlformats.org/drawingml/2006/table">
            <a:tbl>
              <a:tblPr firstRow="1" bandRow="1">
                <a:tableStyleId>{5C22544A-7EE6-4342-B048-85BDC9FD1C3A}</a:tableStyleId>
              </a:tblPr>
              <a:tblGrid>
                <a:gridCol w="6324164">
                  <a:extLst>
                    <a:ext uri="{9D8B030D-6E8A-4147-A177-3AD203B41FA5}">
                      <a16:colId xmlns="" xmlns:a16="http://schemas.microsoft.com/office/drawing/2014/main" val="530729081"/>
                    </a:ext>
                  </a:extLst>
                </a:gridCol>
              </a:tblGrid>
              <a:tr h="303371">
                <a:tc>
                  <a:txBody>
                    <a:bodyPr/>
                    <a:lstStyle/>
                    <a:p>
                      <a:r>
                        <a:rPr lang="es-ES" b="1" dirty="0" smtClean="0">
                          <a:solidFill>
                            <a:srgbClr val="FFFF00"/>
                          </a:solidFill>
                        </a:rPr>
                        <a:t>R.D-ley</a:t>
                      </a:r>
                      <a:r>
                        <a:rPr lang="es-ES" b="1" baseline="0" dirty="0" smtClean="0">
                          <a:solidFill>
                            <a:srgbClr val="FFFF00"/>
                          </a:solidFill>
                        </a:rPr>
                        <a:t> 18/2019</a:t>
                      </a:r>
                      <a:r>
                        <a:rPr lang="es-ES" b="0" dirty="0" smtClean="0">
                          <a:solidFill>
                            <a:schemeClr val="tx1"/>
                          </a:solidFill>
                        </a:rPr>
                        <a:t>: Se </a:t>
                      </a:r>
                      <a:r>
                        <a:rPr lang="es-ES" b="0" u="sng" dirty="0" smtClean="0">
                          <a:solidFill>
                            <a:schemeClr val="tx1"/>
                          </a:solidFill>
                        </a:rPr>
                        <a:t>prorrogan</a:t>
                      </a:r>
                      <a:r>
                        <a:rPr lang="es-ES" b="0" dirty="0" smtClean="0">
                          <a:solidFill>
                            <a:schemeClr val="tx1"/>
                          </a:solidFill>
                        </a:rPr>
                        <a:t> </a:t>
                      </a:r>
                      <a:r>
                        <a:rPr lang="es-ES" b="0" dirty="0" smtClean="0">
                          <a:solidFill>
                            <a:schemeClr val="tx1"/>
                          </a:solidFill>
                        </a:rPr>
                        <a:t>los límites al </a:t>
                      </a:r>
                      <a:r>
                        <a:rPr lang="es-ES" b="1" dirty="0" smtClean="0">
                          <a:solidFill>
                            <a:srgbClr val="FFFF00"/>
                          </a:solidFill>
                        </a:rPr>
                        <a:t>2020*</a:t>
                      </a:r>
                      <a:endParaRPr lang="es-ES" b="1" dirty="0">
                        <a:solidFill>
                          <a:srgbClr val="FFFF00"/>
                        </a:solidFill>
                      </a:endParaRPr>
                    </a:p>
                  </a:txBody>
                  <a:tcP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222286327"/>
                  </a:ext>
                </a:extLst>
              </a:tr>
            </a:tbl>
          </a:graphicData>
        </a:graphic>
      </p:graphicFrame>
    </p:spTree>
    <p:extLst>
      <p:ext uri="{BB962C8B-B14F-4D97-AF65-F5344CB8AC3E}">
        <p14:creationId xmlns="" xmlns:p14="http://schemas.microsoft.com/office/powerpoint/2010/main" val="320070444"/>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DA67F686-EEF3-417D-A3D9-40C83C638DE3}" type="slidenum">
              <a:rPr lang="es-ES" sz="1600">
                <a:effectLst/>
              </a:rPr>
              <a:pPr>
                <a:defRPr/>
              </a:pPr>
              <a:t>52</a:t>
            </a:fld>
            <a:endParaRPr lang="es-ES" sz="1600" dirty="0">
              <a:effectLst/>
            </a:endParaRPr>
          </a:p>
        </p:txBody>
      </p:sp>
      <p:sp>
        <p:nvSpPr>
          <p:cNvPr id="3" name="Rectangle 1"/>
          <p:cNvSpPr>
            <a:spLocks noChangeArrowheads="1"/>
          </p:cNvSpPr>
          <p:nvPr/>
        </p:nvSpPr>
        <p:spPr bwMode="auto">
          <a:xfrm>
            <a:off x="76200" y="0"/>
            <a:ext cx="97536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457200" lvl="0" indent="-457200" eaLnBrk="0" hangingPunct="0">
              <a:buFont typeface="Wingdings" panose="05000000000000000000" pitchFamily="2" charset="2"/>
              <a:buChar char="q"/>
            </a:pPr>
            <a:r>
              <a:rPr lang="es-ES" altLang="es-ES" dirty="0">
                <a:ea typeface="Times New Roman" panose="02020603050405020304" pitchFamily="18" charset="0"/>
              </a:rPr>
              <a:t>EJEMPLO </a:t>
            </a:r>
            <a:r>
              <a:rPr kumimoji="0" lang="es-ES" altLang="es-ES" b="1" i="0" u="sng" strike="noStrike" cap="none" normalizeH="0" baseline="0" dirty="0" smtClean="0">
                <a:ln>
                  <a:noFill/>
                </a:ln>
                <a:latin typeface="+mn-lt"/>
                <a:ea typeface="Times New Roman" panose="02020603050405020304" pitchFamily="18" charset="0"/>
              </a:rPr>
              <a:t>Solución-2</a:t>
            </a:r>
            <a:r>
              <a:rPr kumimoji="0" lang="es-ES" altLang="es-ES" b="1" i="0" u="none" strike="noStrike" cap="none" normalizeH="0" baseline="0" dirty="0" smtClean="0">
                <a:ln>
                  <a:noFill/>
                </a:ln>
                <a:latin typeface="+mn-lt"/>
                <a:ea typeface="Times New Roman" panose="02020603050405020304" pitchFamily="18" charset="0"/>
              </a:rPr>
              <a:t> : </a:t>
            </a:r>
            <a:r>
              <a:rPr kumimoji="0" lang="es-ES" altLang="es-ES" b="1" i="0" u="none" strike="noStrike" cap="none" normalizeH="0" baseline="0" dirty="0" smtClean="0">
                <a:ln>
                  <a:noFill/>
                </a:ln>
                <a:solidFill>
                  <a:srgbClr val="FFFF00"/>
                </a:solidFill>
                <a:latin typeface="+mn-lt"/>
                <a:ea typeface="Times New Roman" panose="02020603050405020304" pitchFamily="18" charset="0"/>
              </a:rPr>
              <a:t>[Subvenciones </a:t>
            </a:r>
            <a:r>
              <a:rPr kumimoji="0" lang="es-ES" altLang="es-ES" b="1" i="0" strike="noStrike" cap="none" normalizeH="0" baseline="0" dirty="0" smtClean="0">
                <a:ln>
                  <a:noFill/>
                </a:ln>
                <a:solidFill>
                  <a:srgbClr val="FFFF00"/>
                </a:solidFill>
                <a:latin typeface="+mn-lt"/>
                <a:ea typeface="Times New Roman" panose="02020603050405020304" pitchFamily="18" charset="0"/>
              </a:rPr>
              <a:t>de Capital de bienes amortizables]</a:t>
            </a:r>
            <a:endParaRPr kumimoji="0" lang="es-ES" altLang="es-ES" b="0" i="0" strike="noStrike" cap="none" normalizeH="0" baseline="0" dirty="0" smtClean="0">
              <a:ln>
                <a:noFill/>
              </a:ln>
              <a:solidFill>
                <a:srgbClr val="FFFF00"/>
              </a:solidFill>
              <a:latin typeface="+mn-lt"/>
            </a:endParaRPr>
          </a:p>
        </p:txBody>
      </p:sp>
      <p:sp>
        <p:nvSpPr>
          <p:cNvPr id="2" name="Rectángulo 1"/>
          <p:cNvSpPr/>
          <p:nvPr/>
        </p:nvSpPr>
        <p:spPr>
          <a:xfrm>
            <a:off x="304798" y="381000"/>
            <a:ext cx="6477002" cy="369332"/>
          </a:xfrm>
          <a:prstGeom prst="rect">
            <a:avLst/>
          </a:prstGeom>
        </p:spPr>
        <p:txBody>
          <a:bodyPr wrap="square">
            <a:spAutoFit/>
          </a:bodyPr>
          <a:lstStyle/>
          <a:p>
            <a:pPr marL="457200" indent="-457200">
              <a:spcAft>
                <a:spcPts val="0"/>
              </a:spcAft>
              <a:tabLst>
                <a:tab pos="2700020" algn="ctr"/>
                <a:tab pos="5400040" algn="r"/>
                <a:tab pos="449580" algn="l"/>
              </a:tabLst>
            </a:pPr>
            <a:r>
              <a:rPr lang="es-ES" sz="1800" dirty="0">
                <a:solidFill>
                  <a:srgbClr val="FFFF00"/>
                </a:solidFill>
                <a:latin typeface="Arial" panose="020B0604020202020204" pitchFamily="34" charset="0"/>
                <a:ea typeface="Times New Roman" panose="02020603050405020304" pitchFamily="18" charset="0"/>
              </a:rPr>
              <a:t>5) </a:t>
            </a:r>
            <a:r>
              <a:rPr lang="es-ES" sz="1800" u="sng" dirty="0">
                <a:solidFill>
                  <a:srgbClr val="FFFF00"/>
                </a:solidFill>
                <a:latin typeface="Arial" panose="020B0604020202020204" pitchFamily="34" charset="0"/>
                <a:ea typeface="Times New Roman" panose="02020603050405020304" pitchFamily="18" charset="0"/>
              </a:rPr>
              <a:t>Imputación</a:t>
            </a:r>
            <a:r>
              <a:rPr lang="es-ES" sz="1800" dirty="0">
                <a:solidFill>
                  <a:srgbClr val="FFFF00"/>
                </a:solidFill>
                <a:latin typeface="Arial" panose="020B0604020202020204" pitchFamily="34" charset="0"/>
                <a:ea typeface="Times New Roman" panose="02020603050405020304" pitchFamily="18" charset="0"/>
              </a:rPr>
              <a:t> como </a:t>
            </a:r>
            <a:r>
              <a:rPr lang="es-ES" sz="1800" u="sng" dirty="0">
                <a:solidFill>
                  <a:srgbClr val="FFFF00"/>
                </a:solidFill>
                <a:latin typeface="Arial" panose="020B0604020202020204" pitchFamily="34" charset="0"/>
                <a:ea typeface="Times New Roman" panose="02020603050405020304" pitchFamily="18" charset="0"/>
              </a:rPr>
              <a:t>ingreso</a:t>
            </a:r>
            <a:r>
              <a:rPr lang="es-ES" sz="1800" dirty="0">
                <a:solidFill>
                  <a:srgbClr val="FFFF00"/>
                </a:solidFill>
                <a:latin typeface="Arial" panose="020B0604020202020204" pitchFamily="34" charset="0"/>
                <a:ea typeface="Times New Roman" panose="02020603050405020304" pitchFamily="18" charset="0"/>
              </a:rPr>
              <a:t> del ejercicio: </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sp>
        <p:nvSpPr>
          <p:cNvPr id="8" name="Rectángulo 7"/>
          <p:cNvSpPr/>
          <p:nvPr/>
        </p:nvSpPr>
        <p:spPr>
          <a:xfrm>
            <a:off x="304800" y="685800"/>
            <a:ext cx="9220200" cy="338554"/>
          </a:xfrm>
          <a:prstGeom prst="rect">
            <a:avLst/>
          </a:prstGeom>
        </p:spPr>
        <p:txBody>
          <a:bodyPr wrap="square">
            <a:spAutoFit/>
          </a:bodyPr>
          <a:lstStyle/>
          <a:p>
            <a:pPr marL="285750" indent="-285750">
              <a:spcAft>
                <a:spcPts val="0"/>
              </a:spcAft>
              <a:buFont typeface="Wingdings" panose="05000000000000000000" pitchFamily="2" charset="2"/>
              <a:buChar char="ü"/>
              <a:tabLst>
                <a:tab pos="2700020" algn="ctr"/>
                <a:tab pos="5400040" algn="r"/>
                <a:tab pos="449580" algn="l"/>
              </a:tabLst>
            </a:pPr>
            <a:r>
              <a:rPr lang="es-ES_tradnl" sz="1600" b="0" u="sng" dirty="0">
                <a:latin typeface="Arial" panose="020B0604020202020204" pitchFamily="34" charset="0"/>
                <a:ea typeface="Times New Roman" panose="02020603050405020304" pitchFamily="18" charset="0"/>
              </a:rPr>
              <a:t>Igual porcentaje que la amortización de la máquina</a:t>
            </a:r>
            <a:r>
              <a:rPr lang="es-ES_tradnl" sz="1600" b="0" dirty="0">
                <a:latin typeface="Arial" panose="020B0604020202020204" pitchFamily="34" charset="0"/>
                <a:ea typeface="Times New Roman" panose="02020603050405020304" pitchFamily="18" charset="0"/>
              </a:rPr>
              <a:t> (</a:t>
            </a:r>
            <a:r>
              <a:rPr lang="es-ES_tradnl" sz="1600" dirty="0">
                <a:solidFill>
                  <a:srgbClr val="FFFF00"/>
                </a:solidFill>
                <a:latin typeface="Arial" panose="020B0604020202020204" pitchFamily="34" charset="0"/>
                <a:ea typeface="Times New Roman" panose="02020603050405020304" pitchFamily="18" charset="0"/>
              </a:rPr>
              <a:t>el 20%</a:t>
            </a:r>
            <a:r>
              <a:rPr lang="es-ES_tradnl" sz="1600" b="0" dirty="0">
                <a:latin typeface="Arial" panose="020B0604020202020204" pitchFamily="34" charset="0"/>
                <a:ea typeface="Times New Roman" panose="02020603050405020304" pitchFamily="18" charset="0"/>
              </a:rPr>
              <a:t> del total de la subvención)</a:t>
            </a:r>
            <a:endParaRPr lang="es-ES" sz="1600" b="0" dirty="0">
              <a:latin typeface="Times New Roman" panose="02020603050405020304" pitchFamily="18" charset="0"/>
              <a:ea typeface="Times New Roman" panose="02020603050405020304" pitchFamily="18" charset="0"/>
            </a:endParaRPr>
          </a:p>
        </p:txBody>
      </p:sp>
      <p:graphicFrame>
        <p:nvGraphicFramePr>
          <p:cNvPr id="14" name="Tabla 13"/>
          <p:cNvGraphicFramePr>
            <a:graphicFrameLocks noGrp="1"/>
          </p:cNvGraphicFramePr>
          <p:nvPr>
            <p:extLst>
              <p:ext uri="{D42A27DB-BD31-4B8C-83A1-F6EECF244321}">
                <p14:modId xmlns="" xmlns:p14="http://schemas.microsoft.com/office/powerpoint/2010/main" val="129585218"/>
              </p:ext>
            </p:extLst>
          </p:nvPr>
        </p:nvGraphicFramePr>
        <p:xfrm>
          <a:off x="107604" y="990600"/>
          <a:ext cx="9525000" cy="727272"/>
        </p:xfrm>
        <a:graphic>
          <a:graphicData uri="http://schemas.openxmlformats.org/drawingml/2006/table">
            <a:tbl>
              <a:tblPr>
                <a:tableStyleId>{5C22544A-7EE6-4342-B048-85BDC9FD1C3A}</a:tableStyleId>
              </a:tblPr>
              <a:tblGrid>
                <a:gridCol w="959196">
                  <a:extLst>
                    <a:ext uri="{9D8B030D-6E8A-4147-A177-3AD203B41FA5}">
                      <a16:colId xmlns="" xmlns:a16="http://schemas.microsoft.com/office/drawing/2014/main" val="3560184836"/>
                    </a:ext>
                  </a:extLst>
                </a:gridCol>
                <a:gridCol w="3390553">
                  <a:extLst>
                    <a:ext uri="{9D8B030D-6E8A-4147-A177-3AD203B41FA5}">
                      <a16:colId xmlns="" xmlns:a16="http://schemas.microsoft.com/office/drawing/2014/main" val="753041610"/>
                    </a:ext>
                  </a:extLst>
                </a:gridCol>
                <a:gridCol w="941917">
                  <a:extLst>
                    <a:ext uri="{9D8B030D-6E8A-4147-A177-3AD203B41FA5}">
                      <a16:colId xmlns="" xmlns:a16="http://schemas.microsoft.com/office/drawing/2014/main" val="2170305846"/>
                    </a:ext>
                  </a:extLst>
                </a:gridCol>
                <a:gridCol w="2969214">
                  <a:extLst>
                    <a:ext uri="{9D8B030D-6E8A-4147-A177-3AD203B41FA5}">
                      <a16:colId xmlns="" xmlns:a16="http://schemas.microsoft.com/office/drawing/2014/main" val="1554734592"/>
                    </a:ext>
                  </a:extLst>
                </a:gridCol>
                <a:gridCol w="1264120">
                  <a:extLst>
                    <a:ext uri="{9D8B030D-6E8A-4147-A177-3AD203B41FA5}">
                      <a16:colId xmlns="" xmlns:a16="http://schemas.microsoft.com/office/drawing/2014/main" val="4152789939"/>
                    </a:ext>
                  </a:extLst>
                </a:gridCol>
              </a:tblGrid>
              <a:tr h="180134">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FF"/>
                          </a:solidFill>
                          <a:effectLst/>
                        </a:rPr>
                        <a:t>31-12-N</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989871367"/>
                  </a:ext>
                </a:extLst>
              </a:tr>
              <a:tr h="498672">
                <a:tc>
                  <a:txBody>
                    <a:bodyPr/>
                    <a:lstStyle/>
                    <a:p>
                      <a:pPr algn="ctr">
                        <a:lnSpc>
                          <a:spcPts val="1800"/>
                        </a:lnSpc>
                        <a:spcAft>
                          <a:spcPts val="0"/>
                        </a:spcAft>
                      </a:pPr>
                      <a:r>
                        <a:rPr lang="es-ES" sz="1400" dirty="0">
                          <a:solidFill>
                            <a:srgbClr val="0000FF"/>
                          </a:solidFill>
                          <a:effectLst/>
                        </a:rPr>
                        <a:t>20.000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0000FF"/>
                          </a:solidFill>
                          <a:effectLst/>
                        </a:rPr>
                        <a:t>Subvenciones oficiales de capital (130)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a:solidFill>
                            <a:srgbClr val="0000FF"/>
                          </a:solidFill>
                          <a:effectLst/>
                        </a:rPr>
                        <a:t>   a/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 </a:t>
                      </a:r>
                      <a:r>
                        <a:rPr lang="es-ES" sz="1400" b="1" dirty="0" smtClean="0">
                          <a:solidFill>
                            <a:srgbClr val="FF0000"/>
                          </a:solidFill>
                          <a:effectLst/>
                        </a:rPr>
                        <a:t>Subvenciones </a:t>
                      </a:r>
                      <a:r>
                        <a:rPr lang="es-ES" sz="1400" b="1" dirty="0">
                          <a:solidFill>
                            <a:srgbClr val="FF0000"/>
                          </a:solidFill>
                          <a:effectLst/>
                        </a:rPr>
                        <a:t>Transferidas al resultado del ejercicio (746)</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 </a:t>
                      </a:r>
                    </a:p>
                    <a:p>
                      <a:pPr>
                        <a:lnSpc>
                          <a:spcPts val="1800"/>
                        </a:lnSpc>
                        <a:spcAft>
                          <a:spcPts val="0"/>
                        </a:spcAft>
                      </a:pPr>
                      <a:r>
                        <a:rPr lang="es-ES" sz="1400" b="1" dirty="0">
                          <a:solidFill>
                            <a:srgbClr val="FF0000"/>
                          </a:solidFill>
                          <a:effectLst/>
                        </a:rPr>
                        <a:t>  </a:t>
                      </a:r>
                      <a:r>
                        <a:rPr lang="es-ES" sz="1400" b="1" dirty="0" smtClean="0">
                          <a:solidFill>
                            <a:srgbClr val="FF0000"/>
                          </a:solidFill>
                          <a:effectLst/>
                        </a:rPr>
                        <a:t>20.000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154470668"/>
                  </a:ext>
                </a:extLst>
              </a:tr>
            </a:tbl>
          </a:graphicData>
        </a:graphic>
      </p:graphicFrame>
      <p:sp>
        <p:nvSpPr>
          <p:cNvPr id="15" name="Rectángulo 14"/>
          <p:cNvSpPr/>
          <p:nvPr/>
        </p:nvSpPr>
        <p:spPr>
          <a:xfrm>
            <a:off x="76200" y="1752600"/>
            <a:ext cx="9677400" cy="800219"/>
          </a:xfrm>
          <a:prstGeom prst="rect">
            <a:avLst/>
          </a:prstGeom>
        </p:spPr>
        <p:txBody>
          <a:bodyPr wrap="square">
            <a:spAutoFit/>
          </a:bodyPr>
          <a:lstStyle/>
          <a:p>
            <a:pPr>
              <a:spcAft>
                <a:spcPts val="0"/>
              </a:spcAft>
              <a:tabLst>
                <a:tab pos="2700020" algn="ctr"/>
                <a:tab pos="5400040" algn="r"/>
                <a:tab pos="449580" algn="l"/>
              </a:tabLst>
            </a:pPr>
            <a:r>
              <a:rPr lang="es-ES" sz="1800" dirty="0">
                <a:solidFill>
                  <a:srgbClr val="FFFF00"/>
                </a:solidFill>
                <a:latin typeface="Arial" panose="020B0604020202020204" pitchFamily="34" charset="0"/>
                <a:ea typeface="Times New Roman" panose="02020603050405020304" pitchFamily="18" charset="0"/>
              </a:rPr>
              <a:t>6) </a:t>
            </a:r>
            <a:r>
              <a:rPr lang="es-ES" sz="1800" dirty="0" smtClean="0">
                <a:solidFill>
                  <a:srgbClr val="FFFF00"/>
                </a:solidFill>
                <a:latin typeface="Arial" panose="020B0604020202020204" pitchFamily="34" charset="0"/>
                <a:ea typeface="Times New Roman" panose="02020603050405020304" pitchFamily="18" charset="0"/>
              </a:rPr>
              <a:t>regularización </a:t>
            </a:r>
            <a:r>
              <a:rPr lang="es-ES" sz="1800" dirty="0">
                <a:solidFill>
                  <a:srgbClr val="FFFF00"/>
                </a:solidFill>
                <a:latin typeface="Arial" panose="020B0604020202020204" pitchFamily="34" charset="0"/>
                <a:ea typeface="Times New Roman" panose="02020603050405020304" pitchFamily="18" charset="0"/>
              </a:rPr>
              <a:t>de las cuentas de los grupos 8 y </a:t>
            </a:r>
            <a:r>
              <a:rPr lang="es-ES" sz="1800" dirty="0" smtClean="0">
                <a:solidFill>
                  <a:srgbClr val="FFFF00"/>
                </a:solidFill>
                <a:latin typeface="Arial" panose="020B0604020202020204" pitchFamily="34" charset="0"/>
                <a:ea typeface="Times New Roman" panose="02020603050405020304" pitchFamily="18" charset="0"/>
              </a:rPr>
              <a:t>9:</a:t>
            </a:r>
          </a:p>
          <a:p>
            <a:pPr marL="285750" indent="-285750">
              <a:spcAft>
                <a:spcPts val="0"/>
              </a:spcAft>
              <a:buFont typeface="Wingdings" panose="05000000000000000000" pitchFamily="2" charset="2"/>
              <a:buChar char="ü"/>
              <a:tabLst>
                <a:tab pos="2700020" algn="ctr"/>
                <a:tab pos="5400040" algn="r"/>
                <a:tab pos="449580" algn="l"/>
              </a:tabLst>
            </a:pPr>
            <a:r>
              <a:rPr lang="es-ES" sz="1400" b="0" dirty="0" smtClean="0">
                <a:latin typeface="Arial" panose="020B0604020202020204" pitchFamily="34" charset="0"/>
                <a:ea typeface="Times New Roman" panose="02020603050405020304" pitchFamily="18" charset="0"/>
              </a:rPr>
              <a:t>Sólo procede en el caso de que sea una gran Empresa que obligatoriamente procede el PGC</a:t>
            </a:r>
          </a:p>
          <a:p>
            <a:pPr marL="285750" indent="-285750">
              <a:spcAft>
                <a:spcPts val="0"/>
              </a:spcAft>
              <a:buFont typeface="Wingdings" panose="05000000000000000000" pitchFamily="2" charset="2"/>
              <a:buChar char="ü"/>
              <a:tabLst>
                <a:tab pos="2700020" algn="ctr"/>
                <a:tab pos="5400040" algn="r"/>
                <a:tab pos="449580" algn="l"/>
              </a:tabLst>
            </a:pPr>
            <a:r>
              <a:rPr lang="es-ES" sz="1400" b="0" dirty="0" smtClean="0">
                <a:latin typeface="Arial" panose="020B0604020202020204" pitchFamily="34" charset="0"/>
                <a:ea typeface="Times New Roman" panose="02020603050405020304" pitchFamily="18" charset="0"/>
              </a:rPr>
              <a:t> </a:t>
            </a:r>
            <a:r>
              <a:rPr lang="es-ES" sz="1400" b="0" u="sng" dirty="0" smtClean="0">
                <a:latin typeface="Arial" panose="020B0604020202020204" pitchFamily="34" charset="0"/>
                <a:ea typeface="Times New Roman" panose="02020603050405020304" pitchFamily="18" charset="0"/>
              </a:rPr>
              <a:t>Si es una PYME y aplica el PGC de PYMES</a:t>
            </a:r>
            <a:r>
              <a:rPr lang="es-ES" sz="1400" b="0" dirty="0" smtClean="0">
                <a:latin typeface="Arial" panose="020B0604020202020204" pitchFamily="34" charset="0"/>
                <a:ea typeface="Times New Roman" panose="02020603050405020304" pitchFamily="18" charset="0"/>
              </a:rPr>
              <a:t>: </a:t>
            </a:r>
            <a:r>
              <a:rPr lang="es-ES" sz="1400" b="0" u="sng" dirty="0" smtClean="0">
                <a:latin typeface="Arial" panose="020B0604020202020204" pitchFamily="34" charset="0"/>
                <a:ea typeface="Times New Roman" panose="02020603050405020304" pitchFamily="18" charset="0"/>
              </a:rPr>
              <a:t>No</a:t>
            </a:r>
            <a:r>
              <a:rPr lang="es-ES" sz="1400" b="0" dirty="0" smtClean="0">
                <a:latin typeface="Arial" panose="020B0604020202020204" pitchFamily="34" charset="0"/>
                <a:ea typeface="Times New Roman" panose="02020603050405020304" pitchFamily="18" charset="0"/>
              </a:rPr>
              <a:t> procede  </a:t>
            </a:r>
            <a:endParaRPr lang="es-ES" sz="1400" b="0" dirty="0">
              <a:effectLst/>
              <a:latin typeface="Times New Roman" panose="02020603050405020304" pitchFamily="18" charset="0"/>
              <a:ea typeface="Times New Roman" panose="02020603050405020304" pitchFamily="18" charset="0"/>
            </a:endParaRPr>
          </a:p>
        </p:txBody>
      </p:sp>
      <p:sp>
        <p:nvSpPr>
          <p:cNvPr id="16" name="Rectángulo 15"/>
          <p:cNvSpPr/>
          <p:nvPr/>
        </p:nvSpPr>
        <p:spPr>
          <a:xfrm>
            <a:off x="228600" y="2602468"/>
            <a:ext cx="7429500" cy="369332"/>
          </a:xfrm>
          <a:prstGeom prst="rect">
            <a:avLst/>
          </a:prstGeom>
        </p:spPr>
        <p:txBody>
          <a:bodyPr wrap="square">
            <a:spAutoFit/>
          </a:bodyPr>
          <a:lstStyle/>
          <a:p>
            <a:pPr marL="457200" indent="-457200">
              <a:spcAft>
                <a:spcPts val="0"/>
              </a:spcAft>
              <a:tabLst>
                <a:tab pos="2700020" algn="ctr"/>
                <a:tab pos="5400040" algn="r"/>
                <a:tab pos="449580" algn="l"/>
              </a:tabLst>
            </a:pPr>
            <a:r>
              <a:rPr lang="es-ES" sz="1800" dirty="0">
                <a:solidFill>
                  <a:srgbClr val="FFFF00"/>
                </a:solidFill>
                <a:latin typeface="Arial" panose="020B0604020202020204" pitchFamily="34" charset="0"/>
                <a:ea typeface="Times New Roman" panose="02020603050405020304" pitchFamily="18" charset="0"/>
              </a:rPr>
              <a:t>7) Contabilización del </a:t>
            </a:r>
            <a:r>
              <a:rPr lang="es-ES" sz="1800" u="sng" dirty="0">
                <a:solidFill>
                  <a:srgbClr val="FFFF00"/>
                </a:solidFill>
                <a:latin typeface="Arial" panose="020B0604020202020204" pitchFamily="34" charset="0"/>
                <a:ea typeface="Times New Roman" panose="02020603050405020304" pitchFamily="18" charset="0"/>
              </a:rPr>
              <a:t>efecto impositivo</a:t>
            </a:r>
            <a:r>
              <a:rPr lang="es-ES" sz="1800" dirty="0">
                <a:solidFill>
                  <a:srgbClr val="FFFF00"/>
                </a:solidFill>
                <a:latin typeface="Arial" panose="020B0604020202020204" pitchFamily="34" charset="0"/>
                <a:ea typeface="Times New Roman" panose="02020603050405020304" pitchFamily="18" charset="0"/>
              </a:rPr>
              <a:t> </a:t>
            </a:r>
            <a:r>
              <a:rPr lang="es-ES" sz="1800" u="sng" dirty="0">
                <a:solidFill>
                  <a:srgbClr val="FFFF00"/>
                </a:solidFill>
                <a:latin typeface="Arial" panose="020B0604020202020204" pitchFamily="34" charset="0"/>
                <a:ea typeface="Times New Roman" panose="02020603050405020304" pitchFamily="18" charset="0"/>
              </a:rPr>
              <a:t>pendiente de pagar</a:t>
            </a:r>
            <a:r>
              <a:rPr lang="es-ES" sz="1800" dirty="0">
                <a:solidFill>
                  <a:srgbClr val="FFFF00"/>
                </a:solidFill>
                <a:latin typeface="Arial" panose="020B0604020202020204" pitchFamily="34" charset="0"/>
                <a:ea typeface="Times New Roman" panose="02020603050405020304" pitchFamily="18" charset="0"/>
              </a:rPr>
              <a:t>:</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graphicFrame>
        <p:nvGraphicFramePr>
          <p:cNvPr id="17" name="Tabla 16"/>
          <p:cNvGraphicFramePr>
            <a:graphicFrameLocks noGrp="1"/>
          </p:cNvGraphicFramePr>
          <p:nvPr>
            <p:extLst>
              <p:ext uri="{D42A27DB-BD31-4B8C-83A1-F6EECF244321}">
                <p14:modId xmlns="" xmlns:p14="http://schemas.microsoft.com/office/powerpoint/2010/main" val="1679997437"/>
              </p:ext>
            </p:extLst>
          </p:nvPr>
        </p:nvGraphicFramePr>
        <p:xfrm>
          <a:off x="197197" y="3043741"/>
          <a:ext cx="9556403" cy="842459"/>
        </p:xfrm>
        <a:graphic>
          <a:graphicData uri="http://schemas.openxmlformats.org/drawingml/2006/table">
            <a:tbl>
              <a:tblPr>
                <a:tableStyleId>{5C22544A-7EE6-4342-B048-85BDC9FD1C3A}</a:tableStyleId>
              </a:tblPr>
              <a:tblGrid>
                <a:gridCol w="1066799">
                  <a:extLst>
                    <a:ext uri="{9D8B030D-6E8A-4147-A177-3AD203B41FA5}">
                      <a16:colId xmlns="" xmlns:a16="http://schemas.microsoft.com/office/drawing/2014/main" val="1024542589"/>
                    </a:ext>
                  </a:extLst>
                </a:gridCol>
                <a:gridCol w="3297292">
                  <a:extLst>
                    <a:ext uri="{9D8B030D-6E8A-4147-A177-3AD203B41FA5}">
                      <a16:colId xmlns="" xmlns:a16="http://schemas.microsoft.com/office/drawing/2014/main" val="960162222"/>
                    </a:ext>
                  </a:extLst>
                </a:gridCol>
                <a:gridCol w="1198508">
                  <a:extLst>
                    <a:ext uri="{9D8B030D-6E8A-4147-A177-3AD203B41FA5}">
                      <a16:colId xmlns="" xmlns:a16="http://schemas.microsoft.com/office/drawing/2014/main" val="3088902073"/>
                    </a:ext>
                  </a:extLst>
                </a:gridCol>
                <a:gridCol w="2725516">
                  <a:extLst>
                    <a:ext uri="{9D8B030D-6E8A-4147-A177-3AD203B41FA5}">
                      <a16:colId xmlns="" xmlns:a16="http://schemas.microsoft.com/office/drawing/2014/main" val="785536941"/>
                    </a:ext>
                  </a:extLst>
                </a:gridCol>
                <a:gridCol w="1268288">
                  <a:extLst>
                    <a:ext uri="{9D8B030D-6E8A-4147-A177-3AD203B41FA5}">
                      <a16:colId xmlns="" xmlns:a16="http://schemas.microsoft.com/office/drawing/2014/main" val="1576810155"/>
                    </a:ext>
                  </a:extLst>
                </a:gridCol>
              </a:tblGrid>
              <a:tr h="188028">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FF"/>
                          </a:solidFill>
                          <a:effectLst/>
                        </a:rPr>
                        <a:t>31-12-N</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a:solidFill>
                            <a:srgbClr val="0000FF"/>
                          </a:solidFill>
                          <a:effectLst/>
                        </a:rPr>
                        <a:t> </a:t>
                      </a:r>
                      <a:endParaRPr lang="es-ES" sz="140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130077573"/>
                  </a:ext>
                </a:extLst>
              </a:tr>
              <a:tr h="613859">
                <a:tc>
                  <a:txBody>
                    <a:bodyPr/>
                    <a:lstStyle/>
                    <a:p>
                      <a:pPr algn="ctr">
                        <a:lnSpc>
                          <a:spcPts val="1800"/>
                        </a:lnSpc>
                        <a:spcAft>
                          <a:spcPts val="0"/>
                        </a:spcAft>
                      </a:pPr>
                      <a:r>
                        <a:rPr lang="es-ES" sz="1400" dirty="0">
                          <a:solidFill>
                            <a:srgbClr val="0000FF"/>
                          </a:solidFill>
                          <a:effectLst/>
                        </a:rPr>
                        <a:t>20.000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0000FF"/>
                          </a:solidFill>
                          <a:effectLst/>
                        </a:rPr>
                        <a:t>Subvenciones oficiales de capital (130)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a:solidFill>
                            <a:srgbClr val="0000FF"/>
                          </a:solidFill>
                          <a:effectLst/>
                        </a:rPr>
                        <a:t>   a/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3399"/>
                          </a:solidFill>
                          <a:effectLst/>
                        </a:rPr>
                        <a:t> </a:t>
                      </a:r>
                      <a:r>
                        <a:rPr lang="es-ES" sz="1400" b="1" dirty="0" smtClean="0">
                          <a:solidFill>
                            <a:srgbClr val="FF3399"/>
                          </a:solidFill>
                          <a:effectLst/>
                        </a:rPr>
                        <a:t>Pasivos </a:t>
                      </a:r>
                      <a:r>
                        <a:rPr lang="es-ES" sz="1400" b="1" dirty="0">
                          <a:solidFill>
                            <a:srgbClr val="FF3399"/>
                          </a:solidFill>
                          <a:effectLst/>
                        </a:rPr>
                        <a:t>por diferencias temporarias imponibles (479)</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3399"/>
                          </a:solidFill>
                          <a:effectLst/>
                        </a:rPr>
                        <a:t>   </a:t>
                      </a:r>
                    </a:p>
                    <a:p>
                      <a:pPr algn="ctr">
                        <a:lnSpc>
                          <a:spcPts val="1800"/>
                        </a:lnSpc>
                        <a:spcAft>
                          <a:spcPts val="0"/>
                        </a:spcAft>
                      </a:pPr>
                      <a:r>
                        <a:rPr lang="es-ES" sz="1400" b="1" dirty="0">
                          <a:solidFill>
                            <a:srgbClr val="FF3399"/>
                          </a:solidFill>
                          <a:effectLst/>
                        </a:rPr>
                        <a:t>20.000</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601786865"/>
                  </a:ext>
                </a:extLst>
              </a:tr>
            </a:tbl>
          </a:graphicData>
        </a:graphic>
      </p:graphicFrame>
      <p:sp>
        <p:nvSpPr>
          <p:cNvPr id="18" name="Rectángulo 17"/>
          <p:cNvSpPr/>
          <p:nvPr/>
        </p:nvSpPr>
        <p:spPr>
          <a:xfrm>
            <a:off x="16625" y="3886200"/>
            <a:ext cx="9829800" cy="1384995"/>
          </a:xfrm>
          <a:prstGeom prst="rect">
            <a:avLst/>
          </a:prstGeom>
        </p:spPr>
        <p:txBody>
          <a:bodyPr wrap="square">
            <a:spAutoFit/>
          </a:bodyPr>
          <a:lstStyle/>
          <a:p>
            <a:pPr marL="342900" indent="-342900" algn="just">
              <a:spcAft>
                <a:spcPts val="0"/>
              </a:spcAft>
              <a:buFont typeface="Wingdings" panose="05000000000000000000" pitchFamily="2" charset="2"/>
              <a:buChar char="§"/>
              <a:tabLst>
                <a:tab pos="2700020" algn="ctr"/>
                <a:tab pos="5400040" algn="r"/>
                <a:tab pos="449580" algn="l"/>
              </a:tabLst>
            </a:pPr>
            <a:r>
              <a:rPr lang="es-ES_tradnl" sz="1400" u="sng" dirty="0">
                <a:latin typeface="+mn-lt"/>
                <a:ea typeface="Times New Roman" panose="02020603050405020304" pitchFamily="18" charset="0"/>
              </a:rPr>
              <a:t>Queda pendiente de imputar como ingresos por las subvenciones </a:t>
            </a:r>
            <a:r>
              <a:rPr lang="es-ES_tradnl" sz="1400" u="sng" dirty="0" smtClean="0">
                <a:solidFill>
                  <a:srgbClr val="FFFF00"/>
                </a:solidFill>
                <a:latin typeface="+mn-lt"/>
                <a:ea typeface="Times New Roman" panose="02020603050405020304" pitchFamily="18" charset="0"/>
              </a:rPr>
              <a:t>80.000* </a:t>
            </a:r>
            <a:r>
              <a:rPr lang="es-ES_tradnl" sz="1400" b="0" dirty="0" smtClean="0">
                <a:latin typeface="+mn-lt"/>
                <a:ea typeface="Times New Roman" panose="02020603050405020304" pitchFamily="18" charset="0"/>
              </a:rPr>
              <a:t> </a:t>
            </a:r>
            <a:r>
              <a:rPr lang="es-ES_tradnl" sz="1400" b="0" dirty="0">
                <a:latin typeface="+mn-lt"/>
                <a:ea typeface="Times New Roman" panose="02020603050405020304" pitchFamily="18" charset="0"/>
              </a:rPr>
              <a:t>(100.000 – 20.000). Los 20.000 que van a ingresos este año ya se paga el IS correspondiente, y ya no queda pendiente.</a:t>
            </a:r>
            <a:endParaRPr lang="es-ES" sz="1400" b="0" dirty="0">
              <a:latin typeface="+mn-lt"/>
              <a:ea typeface="Times New Roman" panose="02020603050405020304" pitchFamily="18" charset="0"/>
            </a:endParaRPr>
          </a:p>
          <a:p>
            <a:pPr marL="342900" indent="-342900" algn="just">
              <a:spcAft>
                <a:spcPts val="0"/>
              </a:spcAft>
              <a:buFont typeface="Wingdings" panose="05000000000000000000" pitchFamily="2" charset="2"/>
              <a:buChar char="§"/>
              <a:tabLst>
                <a:tab pos="2700020" algn="ctr"/>
                <a:tab pos="5400040" algn="r"/>
                <a:tab pos="449580" algn="l"/>
              </a:tabLst>
            </a:pPr>
            <a:r>
              <a:rPr lang="es-ES_tradnl" sz="1400" u="sng" dirty="0">
                <a:solidFill>
                  <a:srgbClr val="FFFF00"/>
                </a:solidFill>
                <a:latin typeface="+mn-lt"/>
                <a:ea typeface="Times New Roman" panose="02020603050405020304" pitchFamily="18" charset="0"/>
              </a:rPr>
              <a:t>El efecto impositivo de lo que queda pendiente</a:t>
            </a:r>
            <a:r>
              <a:rPr lang="es-ES_tradnl" sz="1400" dirty="0">
                <a:solidFill>
                  <a:srgbClr val="FFFF00"/>
                </a:solidFill>
                <a:latin typeface="+mn-lt"/>
                <a:ea typeface="Times New Roman" panose="02020603050405020304" pitchFamily="18" charset="0"/>
              </a:rPr>
              <a:t>: </a:t>
            </a:r>
            <a:r>
              <a:rPr lang="es-ES_tradnl" sz="1400" b="0" dirty="0">
                <a:latin typeface="+mn-lt"/>
                <a:ea typeface="Times New Roman" panose="02020603050405020304" pitchFamily="18" charset="0"/>
              </a:rPr>
              <a:t>será </a:t>
            </a:r>
            <a:r>
              <a:rPr lang="es-ES_tradnl" sz="1400" b="0" dirty="0">
                <a:solidFill>
                  <a:srgbClr val="FFFF00"/>
                </a:solidFill>
                <a:latin typeface="+mn-lt"/>
                <a:ea typeface="Times New Roman" panose="02020603050405020304" pitchFamily="18" charset="0"/>
              </a:rPr>
              <a:t>25% (tipo impositivo) s/ </a:t>
            </a:r>
            <a:r>
              <a:rPr lang="es-ES_tradnl" sz="1400" b="0" dirty="0" smtClean="0">
                <a:solidFill>
                  <a:srgbClr val="FFFF00"/>
                </a:solidFill>
                <a:latin typeface="+mn-lt"/>
                <a:ea typeface="Times New Roman" panose="02020603050405020304" pitchFamily="18" charset="0"/>
              </a:rPr>
              <a:t>80.000* </a:t>
            </a:r>
            <a:r>
              <a:rPr lang="es-ES_tradnl" sz="1400" b="0" dirty="0">
                <a:solidFill>
                  <a:srgbClr val="FFFF00"/>
                </a:solidFill>
                <a:latin typeface="+mn-lt"/>
                <a:ea typeface="Times New Roman" panose="02020603050405020304" pitchFamily="18" charset="0"/>
              </a:rPr>
              <a:t>= </a:t>
            </a:r>
            <a:r>
              <a:rPr lang="es-ES_tradnl" sz="1400" b="0" u="sng" dirty="0">
                <a:solidFill>
                  <a:srgbClr val="FFFF00"/>
                </a:solidFill>
                <a:latin typeface="+mn-lt"/>
                <a:ea typeface="Times New Roman" panose="02020603050405020304" pitchFamily="18" charset="0"/>
              </a:rPr>
              <a:t>20.000 €</a:t>
            </a:r>
            <a:r>
              <a:rPr lang="es-ES_tradnl" sz="1400" b="0" dirty="0">
                <a:latin typeface="+mn-lt"/>
                <a:ea typeface="Times New Roman" panose="02020603050405020304" pitchFamily="18" charset="0"/>
              </a:rPr>
              <a:t>. </a:t>
            </a:r>
            <a:endParaRPr lang="es-ES" sz="1400" b="0" dirty="0">
              <a:latin typeface="+mn-lt"/>
              <a:ea typeface="Times New Roman" panose="02020603050405020304" pitchFamily="18" charset="0"/>
            </a:endParaRPr>
          </a:p>
          <a:p>
            <a:pPr marL="342900" indent="-342900" algn="just">
              <a:spcAft>
                <a:spcPts val="0"/>
              </a:spcAft>
              <a:buFont typeface="Wingdings" panose="05000000000000000000" pitchFamily="2" charset="2"/>
              <a:buChar char="§"/>
              <a:tabLst>
                <a:tab pos="2700020" algn="ctr"/>
                <a:tab pos="5400040" algn="r"/>
                <a:tab pos="449580" algn="l"/>
              </a:tabLst>
            </a:pPr>
            <a:r>
              <a:rPr lang="es-ES_tradnl" sz="1400" b="0" u="sng" dirty="0">
                <a:latin typeface="+mn-lt"/>
                <a:ea typeface="Times New Roman" panose="02020603050405020304" pitchFamily="18" charset="0"/>
              </a:rPr>
              <a:t>Que será el mayor  impuesto que habrá que pagar en el futuro</a:t>
            </a:r>
            <a:r>
              <a:rPr lang="es-ES_tradnl" sz="1400" b="0" dirty="0">
                <a:latin typeface="+mn-lt"/>
                <a:ea typeface="Times New Roman" panose="02020603050405020304" pitchFamily="18" charset="0"/>
              </a:rPr>
              <a:t> cuando se imputen como ingreso la parte correspondiente de la subvención (20% cada año). Se refleja, pues, </a:t>
            </a:r>
            <a:r>
              <a:rPr lang="es-ES_tradnl" sz="1400" b="0" u="sng" dirty="0">
                <a:latin typeface="+mn-lt"/>
                <a:ea typeface="Times New Roman" panose="02020603050405020304" pitchFamily="18" charset="0"/>
              </a:rPr>
              <a:t>un pasivo por diferencias temporarias imponibles (el mayor impuesto a pagar en el futuro)</a:t>
            </a:r>
            <a:r>
              <a:rPr lang="es-ES_tradnl" sz="1400" b="0" dirty="0">
                <a:latin typeface="+mn-lt"/>
                <a:ea typeface="Times New Roman" panose="02020603050405020304" pitchFamily="18" charset="0"/>
              </a:rPr>
              <a:t> con cargo  a la cuenta </a:t>
            </a:r>
            <a:r>
              <a:rPr lang="es-ES" sz="1400" b="0" dirty="0">
                <a:latin typeface="+mn-lt"/>
                <a:ea typeface="Times New Roman" panose="02020603050405020304" pitchFamily="18" charset="0"/>
              </a:rPr>
              <a:t>Subvenciones oficiales de capital (130)</a:t>
            </a:r>
            <a:r>
              <a:rPr lang="es-ES_tradnl" sz="1400" b="0" dirty="0">
                <a:latin typeface="+mn-lt"/>
                <a:ea typeface="Times New Roman" panose="02020603050405020304" pitchFamily="18" charset="0"/>
              </a:rPr>
              <a:t>. </a:t>
            </a:r>
            <a:endParaRPr lang="es-ES" sz="1400" b="0" dirty="0">
              <a:effectLst/>
              <a:latin typeface="+mn-lt"/>
              <a:ea typeface="Times New Roman" panose="02020603050405020304" pitchFamily="18" charset="0"/>
            </a:endParaRPr>
          </a:p>
        </p:txBody>
      </p:sp>
      <p:graphicFrame>
        <p:nvGraphicFramePr>
          <p:cNvPr id="19" name="Tabla 18"/>
          <p:cNvGraphicFramePr>
            <a:graphicFrameLocks noGrp="1"/>
          </p:cNvGraphicFramePr>
          <p:nvPr>
            <p:extLst>
              <p:ext uri="{D42A27DB-BD31-4B8C-83A1-F6EECF244321}">
                <p14:modId xmlns="" xmlns:p14="http://schemas.microsoft.com/office/powerpoint/2010/main" val="1961348465"/>
              </p:ext>
            </p:extLst>
          </p:nvPr>
        </p:nvGraphicFramePr>
        <p:xfrm>
          <a:off x="152400" y="5462861"/>
          <a:ext cx="9372600" cy="1318939"/>
        </p:xfrm>
        <a:graphic>
          <a:graphicData uri="http://schemas.openxmlformats.org/drawingml/2006/table">
            <a:tbl>
              <a:tblPr>
                <a:tableStyleId>{5C22544A-7EE6-4342-B048-85BDC9FD1C3A}</a:tableStyleId>
              </a:tblPr>
              <a:tblGrid>
                <a:gridCol w="990600">
                  <a:extLst>
                    <a:ext uri="{9D8B030D-6E8A-4147-A177-3AD203B41FA5}">
                      <a16:colId xmlns="" xmlns:a16="http://schemas.microsoft.com/office/drawing/2014/main" val="1445153703"/>
                    </a:ext>
                  </a:extLst>
                </a:gridCol>
                <a:gridCol w="3429000">
                  <a:extLst>
                    <a:ext uri="{9D8B030D-6E8A-4147-A177-3AD203B41FA5}">
                      <a16:colId xmlns="" xmlns:a16="http://schemas.microsoft.com/office/drawing/2014/main" val="3593699410"/>
                    </a:ext>
                  </a:extLst>
                </a:gridCol>
                <a:gridCol w="1263996">
                  <a:extLst>
                    <a:ext uri="{9D8B030D-6E8A-4147-A177-3AD203B41FA5}">
                      <a16:colId xmlns="" xmlns:a16="http://schemas.microsoft.com/office/drawing/2014/main" val="1969628760"/>
                    </a:ext>
                  </a:extLst>
                </a:gridCol>
                <a:gridCol w="1066800">
                  <a:extLst>
                    <a:ext uri="{9D8B030D-6E8A-4147-A177-3AD203B41FA5}">
                      <a16:colId xmlns="" xmlns:a16="http://schemas.microsoft.com/office/drawing/2014/main" val="1099341123"/>
                    </a:ext>
                  </a:extLst>
                </a:gridCol>
                <a:gridCol w="1082684">
                  <a:extLst>
                    <a:ext uri="{9D8B030D-6E8A-4147-A177-3AD203B41FA5}">
                      <a16:colId xmlns="" xmlns:a16="http://schemas.microsoft.com/office/drawing/2014/main" val="601893516"/>
                    </a:ext>
                  </a:extLst>
                </a:gridCol>
                <a:gridCol w="1539520">
                  <a:extLst>
                    <a:ext uri="{9D8B030D-6E8A-4147-A177-3AD203B41FA5}">
                      <a16:colId xmlns="" xmlns:a16="http://schemas.microsoft.com/office/drawing/2014/main" val="919111736"/>
                    </a:ext>
                  </a:extLst>
                </a:gridCol>
              </a:tblGrid>
              <a:tr h="357008">
                <a:tc gridSpan="6">
                  <a:txBody>
                    <a:bodyPr/>
                    <a:lstStyle/>
                    <a:p>
                      <a:pPr marL="0" marR="0" lvl="0" indent="0" algn="ctr" defTabSz="914400" rtl="0" eaLnBrk="0" fontAlgn="base" latinLnBrk="0" hangingPunct="0">
                        <a:lnSpc>
                          <a:spcPct val="100000"/>
                        </a:lnSpc>
                        <a:spcBef>
                          <a:spcPct val="0"/>
                        </a:spcBef>
                        <a:spcAft>
                          <a:spcPct val="0"/>
                        </a:spcAft>
                        <a:buClrTx/>
                        <a:buSzTx/>
                        <a:buFontTx/>
                        <a:buNone/>
                        <a:tabLst>
                          <a:tab pos="2330450" algn="l"/>
                        </a:tabLst>
                      </a:pPr>
                      <a:r>
                        <a:rPr kumimoji="0" lang="es-ES" altLang="es-ES" sz="1500" b="1" i="0" u="sng" strike="noStrike" cap="none" normalizeH="0" baseline="0" dirty="0" smtClean="0">
                          <a:ln>
                            <a:noFill/>
                          </a:ln>
                          <a:solidFill>
                            <a:schemeClr val="tx1"/>
                          </a:solidFill>
                          <a:effectLst/>
                          <a:ea typeface="Times New Roman" panose="02020603050405020304" pitchFamily="18" charset="0"/>
                        </a:rPr>
                        <a:t>Diferencias entre criterio contable y fiscal:</a:t>
                      </a:r>
                      <a:r>
                        <a:rPr kumimoji="0" lang="es-ES" altLang="es-ES" sz="1500" b="1" i="0" u="none" strike="noStrike" cap="none" normalizeH="0" baseline="0" dirty="0" smtClean="0">
                          <a:ln>
                            <a:noFill/>
                          </a:ln>
                          <a:solidFill>
                            <a:schemeClr val="tx1"/>
                          </a:solidFill>
                          <a:effectLst/>
                          <a:ea typeface="Times New Roman" panose="02020603050405020304" pitchFamily="18" charset="0"/>
                        </a:rPr>
                        <a:t> </a:t>
                      </a:r>
                      <a:r>
                        <a:rPr kumimoji="0" lang="es-ES" altLang="es-ES" sz="1500" b="1" i="0" u="sng" strike="noStrike" cap="none" normalizeH="0" baseline="0" dirty="0" smtClean="0">
                          <a:ln>
                            <a:noFill/>
                          </a:ln>
                          <a:solidFill>
                            <a:srgbClr val="FFFF00"/>
                          </a:solidFill>
                          <a:effectLst/>
                          <a:ea typeface="Times New Roman" panose="02020603050405020304" pitchFamily="18" charset="0"/>
                        </a:rPr>
                        <a:t>No</a:t>
                      </a:r>
                      <a:r>
                        <a:rPr kumimoji="0" lang="es-ES" altLang="es-ES" sz="1500" b="1" i="0" u="none" strike="noStrike" cap="none" normalizeH="0" baseline="0" dirty="0" smtClean="0">
                          <a:ln>
                            <a:noFill/>
                          </a:ln>
                          <a:solidFill>
                            <a:srgbClr val="FFFF00"/>
                          </a:solidFill>
                          <a:effectLst/>
                          <a:ea typeface="Times New Roman" panose="02020603050405020304" pitchFamily="18" charset="0"/>
                        </a:rPr>
                        <a:t> hay</a:t>
                      </a:r>
                      <a:r>
                        <a:rPr kumimoji="0" lang="es-ES" altLang="es-ES" sz="1500" b="1" i="0" u="none" strike="noStrike" cap="none" normalizeH="0" baseline="0" dirty="0" smtClean="0">
                          <a:ln>
                            <a:noFill/>
                          </a:ln>
                          <a:solidFill>
                            <a:schemeClr val="tx1"/>
                          </a:solidFill>
                          <a:effectLst/>
                          <a:ea typeface="Times New Roman" panose="02020603050405020304" pitchFamily="18" charset="0"/>
                        </a:rPr>
                        <a:t>, no dice nada la LIS (lo que diga la contabilidad)</a:t>
                      </a:r>
                      <a:endParaRPr lang="es-ES" sz="15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tc hMerge="1">
                  <a:txBody>
                    <a:bodyPr/>
                    <a:lstStyle/>
                    <a:p>
                      <a:pP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extLst>
                  <a:ext uri="{0D108BD9-81ED-4DB2-BD59-A6C34878D82A}">
                    <a16:rowId xmlns="" xmlns:a16="http://schemas.microsoft.com/office/drawing/2014/main" val="599215740"/>
                  </a:ext>
                </a:extLst>
              </a:tr>
              <a:tr h="344032">
                <a:tc>
                  <a:txBody>
                    <a:bodyPr/>
                    <a:lstStyle/>
                    <a:p>
                      <a:pPr algn="ctr">
                        <a:spcAft>
                          <a:spcPts val="0"/>
                        </a:spcAft>
                      </a:pPr>
                      <a:r>
                        <a:rPr lang="es-ES" sz="1600" b="1" dirty="0" smtClean="0">
                          <a:solidFill>
                            <a:schemeClr val="tx1"/>
                          </a:solidFill>
                          <a:effectLst/>
                          <a:latin typeface="+mn-lt"/>
                          <a:ea typeface="Times New Roman" panose="02020603050405020304" pitchFamily="18" charset="0"/>
                        </a:rPr>
                        <a:t>Ejercicio</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a:spcAft>
                          <a:spcPts val="0"/>
                        </a:spcAft>
                      </a:pPr>
                      <a:r>
                        <a:rPr lang="es-ES" sz="1600" b="1" dirty="0" smtClean="0">
                          <a:solidFill>
                            <a:schemeClr val="tx1"/>
                          </a:solidFill>
                          <a:effectLst/>
                          <a:latin typeface="+mn-lt"/>
                        </a:rPr>
                        <a:t>CONCEPTOS</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a:txBody>
                    <a:bodyPr/>
                    <a:lstStyle/>
                    <a:p>
                      <a:pPr algn="ctr">
                        <a:spcAft>
                          <a:spcPts val="0"/>
                        </a:spcAft>
                      </a:pPr>
                      <a:r>
                        <a:rPr lang="es-ES" sz="1600" b="1" dirty="0">
                          <a:solidFill>
                            <a:schemeClr val="tx1"/>
                          </a:solidFill>
                          <a:effectLst/>
                          <a:latin typeface="+mn-lt"/>
                        </a:rPr>
                        <a:t>CONTABLE</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 sz="1600" b="1" dirty="0">
                          <a:solidFill>
                            <a:schemeClr val="tx1"/>
                          </a:solidFill>
                          <a:effectLst/>
                          <a:latin typeface="+mn-lt"/>
                        </a:rPr>
                        <a:t>FISCAL</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a:txBody>
                    <a:bodyPr/>
                    <a:lstStyle/>
                    <a:p>
                      <a:pPr algn="ctr">
                        <a:spcAft>
                          <a:spcPts val="0"/>
                        </a:spcAft>
                      </a:pPr>
                      <a:r>
                        <a:rPr lang="es-ES" sz="1600" b="1" dirty="0">
                          <a:solidFill>
                            <a:schemeClr val="tx1"/>
                          </a:solidFill>
                          <a:effectLst/>
                          <a:latin typeface="+mn-lt"/>
                        </a:rPr>
                        <a:t>AJUSTE</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a:solidFill>
                            <a:schemeClr val="tx1"/>
                          </a:solidFill>
                          <a:effectLst/>
                          <a:latin typeface="+mn-lt"/>
                        </a:rPr>
                        <a:t>Art. LIS</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extLst>
                  <a:ext uri="{0D108BD9-81ED-4DB2-BD59-A6C34878D82A}">
                    <a16:rowId xmlns="" xmlns:a16="http://schemas.microsoft.com/office/drawing/2014/main" val="3967993104"/>
                  </a:ext>
                </a:extLst>
              </a:tr>
              <a:tr h="617899">
                <a:tc>
                  <a:txBody>
                    <a:bodyPr/>
                    <a:lstStyle/>
                    <a:p>
                      <a:pPr algn="ctr">
                        <a:spcAft>
                          <a:spcPts val="0"/>
                        </a:spcAft>
                      </a:pPr>
                      <a:r>
                        <a:rPr lang="es-ES" sz="1600" b="1" dirty="0" smtClean="0">
                          <a:solidFill>
                            <a:srgbClr val="0000FF"/>
                          </a:solidFill>
                          <a:effectLst/>
                          <a:latin typeface="+mn-lt"/>
                          <a:ea typeface="Times New Roman" panose="02020603050405020304" pitchFamily="18" charset="0"/>
                        </a:rPr>
                        <a:t>N</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1400" b="1" dirty="0" smtClean="0">
                          <a:solidFill>
                            <a:srgbClr val="FF0000"/>
                          </a:solidFill>
                          <a:effectLst/>
                        </a:rPr>
                        <a:t>Subvenciones Transferidas al resultado del ejercicio (746) </a:t>
                      </a:r>
                      <a:r>
                        <a:rPr lang="es-ES" sz="1400" b="1" dirty="0" smtClean="0">
                          <a:solidFill>
                            <a:srgbClr val="0000CC"/>
                          </a:solidFill>
                          <a:effectLst/>
                        </a:rPr>
                        <a:t>[</a:t>
                      </a:r>
                      <a:r>
                        <a:rPr lang="es-ES_tradnl" sz="1400" b="1" dirty="0" smtClean="0">
                          <a:solidFill>
                            <a:srgbClr val="0000CC"/>
                          </a:solidFill>
                          <a:effectLst/>
                          <a:latin typeface="+mn-lt"/>
                        </a:rPr>
                        <a:t>Ingreso]</a:t>
                      </a:r>
                      <a:endParaRPr lang="es-ES" sz="1400" b="1" dirty="0">
                        <a:solidFill>
                          <a:srgbClr val="0000CC"/>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66"/>
                    </a:solidFill>
                  </a:tcPr>
                </a:tc>
                <a:tc>
                  <a:txBody>
                    <a:bodyPr/>
                    <a:lstStyle/>
                    <a:p>
                      <a:pPr algn="ctr">
                        <a:spcAft>
                          <a:spcPts val="0"/>
                        </a:spcAft>
                      </a:pPr>
                      <a:r>
                        <a:rPr lang="es-ES_tradnl" sz="1600" b="1" dirty="0" smtClean="0">
                          <a:solidFill>
                            <a:srgbClr val="0000FF"/>
                          </a:solidFill>
                          <a:effectLst/>
                          <a:latin typeface="+mn-lt"/>
                        </a:rPr>
                        <a:t>20.000</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b="1" dirty="0" smtClean="0">
                          <a:solidFill>
                            <a:srgbClr val="0000FF"/>
                          </a:solidFill>
                          <a:effectLst/>
                          <a:latin typeface="+mn-lt"/>
                        </a:rPr>
                        <a:t>20.000</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effectLst/>
                          <a:latin typeface="+mn-lt"/>
                        </a:rPr>
                        <a:t>0</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66"/>
                    </a:solidFill>
                  </a:tcPr>
                </a:tc>
                <a:tc>
                  <a:txBody>
                    <a:bodyPr/>
                    <a:lstStyle/>
                    <a:p>
                      <a:pPr algn="ctr">
                        <a:spcAft>
                          <a:spcPts val="0"/>
                        </a:spcAft>
                      </a:pPr>
                      <a:r>
                        <a:rPr lang="es-ES_tradnl" sz="1600" dirty="0">
                          <a:solidFill>
                            <a:srgbClr val="0000FF"/>
                          </a:solidFill>
                          <a:effectLst/>
                          <a:latin typeface="+mn-lt"/>
                        </a:rPr>
                        <a:t>10.3, 120 y 131</a:t>
                      </a:r>
                      <a:endParaRPr lang="es-ES" sz="1600"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577292270"/>
                  </a:ext>
                </a:extLst>
              </a:tr>
            </a:tbl>
          </a:graphicData>
        </a:graphic>
      </p:graphicFrame>
      <p:graphicFrame>
        <p:nvGraphicFramePr>
          <p:cNvPr id="20" name="Tabla 19"/>
          <p:cNvGraphicFramePr>
            <a:graphicFrameLocks noGrp="1"/>
          </p:cNvGraphicFramePr>
          <p:nvPr>
            <p:extLst>
              <p:ext uri="{D42A27DB-BD31-4B8C-83A1-F6EECF244321}">
                <p14:modId xmlns="" xmlns:p14="http://schemas.microsoft.com/office/powerpoint/2010/main" val="1087685417"/>
              </p:ext>
            </p:extLst>
          </p:nvPr>
        </p:nvGraphicFramePr>
        <p:xfrm>
          <a:off x="6264102" y="384572"/>
          <a:ext cx="1143000" cy="365760"/>
        </p:xfrm>
        <a:graphic>
          <a:graphicData uri="http://schemas.openxmlformats.org/drawingml/2006/table">
            <a:tbl>
              <a:tblPr firstRow="1" bandRow="1">
                <a:tableStyleId>{5C22544A-7EE6-4342-B048-85BDC9FD1C3A}</a:tableStyleId>
              </a:tblPr>
              <a:tblGrid>
                <a:gridCol w="1143000">
                  <a:extLst>
                    <a:ext uri="{9D8B030D-6E8A-4147-A177-3AD203B41FA5}">
                      <a16:colId xmlns="" xmlns:a16="http://schemas.microsoft.com/office/drawing/2014/main" val="2389428008"/>
                    </a:ext>
                  </a:extLst>
                </a:gridCol>
              </a:tblGrid>
              <a:tr h="253644">
                <a:tc>
                  <a:txBody>
                    <a:bodyPr/>
                    <a:lstStyle/>
                    <a:p>
                      <a:pPr algn="ctr"/>
                      <a:r>
                        <a:rPr lang="es-ES" dirty="0" smtClean="0"/>
                        <a:t>AÑO N:</a:t>
                      </a:r>
                      <a:endParaRPr lang="es-ES" dirty="0"/>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024055236"/>
                  </a:ext>
                </a:extLst>
              </a:tr>
            </a:tbl>
          </a:graphicData>
        </a:graphic>
      </p:graphicFrame>
    </p:spTree>
    <p:extLst>
      <p:ext uri="{BB962C8B-B14F-4D97-AF65-F5344CB8AC3E}">
        <p14:creationId xmlns="" xmlns:p14="http://schemas.microsoft.com/office/powerpoint/2010/main" val="1658310601"/>
      </p:ext>
    </p:extLst>
  </p:cSld>
  <p:clrMapOvr>
    <a:masterClrMapping/>
  </p:clrMapOvr>
  <p:transition advClick="0" advTm="0"/>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F55FCDA2-736C-4460-ABB4-C37128923C64}" type="slidenum">
              <a:rPr lang="es-ES"/>
              <a:pPr>
                <a:defRPr/>
              </a:pPr>
              <a:t>520</a:t>
            </a:fld>
            <a:endParaRPr lang="es-ES" dirty="0"/>
          </a:p>
        </p:txBody>
      </p:sp>
      <p:sp>
        <p:nvSpPr>
          <p:cNvPr id="68612" name="Text Box 4"/>
          <p:cNvSpPr txBox="1">
            <a:spLocks noChangeArrowheads="1"/>
          </p:cNvSpPr>
          <p:nvPr/>
        </p:nvSpPr>
        <p:spPr bwMode="auto">
          <a:xfrm>
            <a:off x="0" y="1143000"/>
            <a:ext cx="9906000" cy="396875"/>
          </a:xfrm>
          <a:prstGeom prst="rect">
            <a:avLst/>
          </a:prstGeom>
          <a:noFill/>
          <a:ln w="9525">
            <a:noFill/>
            <a:miter lim="800000"/>
            <a:headEnd/>
            <a:tailEnd/>
          </a:ln>
        </p:spPr>
        <p:txBody>
          <a:bodyPr>
            <a:spAutoFit/>
          </a:bodyPr>
          <a:lstStyle/>
          <a:p>
            <a:pPr marL="457200" indent="-457200">
              <a:tabLst>
                <a:tab pos="2338388" algn="l"/>
              </a:tabLst>
            </a:pPr>
            <a:endParaRPr lang="es-ES_tradnl" dirty="0"/>
          </a:p>
        </p:txBody>
      </p:sp>
      <p:graphicFrame>
        <p:nvGraphicFramePr>
          <p:cNvPr id="9" name="8 Tabla"/>
          <p:cNvGraphicFramePr>
            <a:graphicFrameLocks noGrp="1"/>
          </p:cNvGraphicFramePr>
          <p:nvPr>
            <p:extLst>
              <p:ext uri="{D42A27DB-BD31-4B8C-83A1-F6EECF244321}">
                <p14:modId xmlns="" xmlns:p14="http://schemas.microsoft.com/office/powerpoint/2010/main" val="3922480152"/>
              </p:ext>
            </p:extLst>
          </p:nvPr>
        </p:nvGraphicFramePr>
        <p:xfrm>
          <a:off x="228600" y="1143000"/>
          <a:ext cx="9448800" cy="5425440"/>
        </p:xfrm>
        <a:graphic>
          <a:graphicData uri="http://schemas.openxmlformats.org/drawingml/2006/table">
            <a:tbl>
              <a:tblPr firstRow="1" bandRow="1">
                <a:tableStyleId>{5C22544A-7EE6-4342-B048-85BDC9FD1C3A}</a:tableStyleId>
              </a:tblPr>
              <a:tblGrid>
                <a:gridCol w="7162800">
                  <a:extLst>
                    <a:ext uri="{9D8B030D-6E8A-4147-A177-3AD203B41FA5}">
                      <a16:colId xmlns="" xmlns:a16="http://schemas.microsoft.com/office/drawing/2014/main" val="20000"/>
                    </a:ext>
                  </a:extLst>
                </a:gridCol>
                <a:gridCol w="2286000">
                  <a:extLst>
                    <a:ext uri="{9D8B030D-6E8A-4147-A177-3AD203B41FA5}">
                      <a16:colId xmlns="" xmlns:a16="http://schemas.microsoft.com/office/drawing/2014/main" val="20001"/>
                    </a:ext>
                  </a:extLst>
                </a:gridCol>
              </a:tblGrid>
              <a:tr h="731520">
                <a:tc>
                  <a:txBody>
                    <a:bodyPr/>
                    <a:lstStyle/>
                    <a:p>
                      <a:r>
                        <a:rPr lang="es-ES_tradnl" sz="2000" b="1" dirty="0" smtClean="0"/>
                        <a:t>ACTIVIDADES</a:t>
                      </a:r>
                      <a:endParaRPr lang="es-ES_tradnl" sz="2000" b="1"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2000" b="1" dirty="0" smtClean="0"/>
                        <a:t>¿Excluidas de Módulos?:</a:t>
                      </a:r>
                      <a:endParaRPr lang="es-ES_tradnl" sz="2000" b="1"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230880">
                <a:tc>
                  <a:txBody>
                    <a:bodyPr/>
                    <a:lstStyle/>
                    <a:p>
                      <a:r>
                        <a:rPr lang="es-ES_tradnl" sz="1800" b="1" u="none" dirty="0" smtClean="0">
                          <a:solidFill>
                            <a:schemeClr val="tx1"/>
                          </a:solidFill>
                          <a:effectLst/>
                        </a:rPr>
                        <a:t>Actividades afectadas antes del 2016 por la </a:t>
                      </a:r>
                      <a:r>
                        <a:rPr lang="es-ES_tradnl" sz="1800" b="1" u="none" dirty="0" smtClean="0">
                          <a:solidFill>
                            <a:srgbClr val="FFFF66"/>
                          </a:solidFill>
                          <a:effectLst>
                            <a:outerShdw blurRad="38100" dist="38100" dir="2700000" algn="tl">
                              <a:srgbClr val="000000">
                                <a:alpha val="43137"/>
                              </a:srgbClr>
                            </a:outerShdw>
                          </a:effectLst>
                        </a:rPr>
                        <a:t>retención del 1% </a:t>
                      </a:r>
                      <a:r>
                        <a:rPr lang="es-ES_tradnl" sz="1800" b="1" u="sng" dirty="0" smtClean="0">
                          <a:solidFill>
                            <a:srgbClr val="FFFF00"/>
                          </a:solidFill>
                          <a:effectLst/>
                        </a:rPr>
                        <a:t>división 3, 4 y 5 IAE</a:t>
                      </a:r>
                      <a:r>
                        <a:rPr lang="es-ES_tradnl" sz="1800" b="1" u="none" dirty="0" smtClean="0">
                          <a:solidFill>
                            <a:schemeClr val="tx1"/>
                          </a:solidFill>
                          <a:effectLst/>
                        </a:rPr>
                        <a:t>: </a:t>
                      </a:r>
                    </a:p>
                    <a:p>
                      <a:pPr marL="342900" indent="-342900">
                        <a:buFont typeface="Wingdings" pitchFamily="2" charset="2"/>
                        <a:buChar char="ü"/>
                        <a:defRPr/>
                      </a:pPr>
                      <a:r>
                        <a:rPr lang="es-ES_tradnl" sz="1800" b="1" dirty="0" smtClean="0">
                          <a:solidFill>
                            <a:schemeClr val="tx1"/>
                          </a:solidFill>
                        </a:rPr>
                        <a:t>Carpintería, fabricación de artículos de ferretería o de carpintería, </a:t>
                      </a:r>
                    </a:p>
                    <a:p>
                      <a:pPr marL="342900" indent="-342900">
                        <a:buFont typeface="Wingdings" pitchFamily="2" charset="2"/>
                        <a:buChar char="ü"/>
                        <a:defRPr/>
                      </a:pPr>
                      <a:r>
                        <a:rPr lang="es-ES_tradnl" sz="1800" b="1" dirty="0" smtClean="0">
                          <a:solidFill>
                            <a:schemeClr val="tx1"/>
                          </a:solidFill>
                        </a:rPr>
                        <a:t>confección,</a:t>
                      </a:r>
                    </a:p>
                    <a:p>
                      <a:pPr marL="342900" indent="-342900">
                        <a:buFont typeface="Wingdings" pitchFamily="2" charset="2"/>
                        <a:buChar char="ü"/>
                        <a:defRPr/>
                      </a:pPr>
                      <a:r>
                        <a:rPr lang="es-ES_tradnl" sz="1800" b="1" dirty="0" smtClean="0">
                          <a:solidFill>
                            <a:schemeClr val="tx1"/>
                          </a:solidFill>
                        </a:rPr>
                        <a:t>industria del mueble de madera,</a:t>
                      </a:r>
                    </a:p>
                    <a:p>
                      <a:pPr marL="342900" indent="-342900">
                        <a:buFont typeface="Wingdings" pitchFamily="2" charset="2"/>
                        <a:buChar char="ü"/>
                        <a:defRPr/>
                      </a:pPr>
                      <a:r>
                        <a:rPr lang="es-ES_tradnl" sz="1800" b="1" dirty="0" smtClean="0">
                          <a:solidFill>
                            <a:schemeClr val="tx1"/>
                          </a:solidFill>
                        </a:rPr>
                        <a:t> impresión de textos o imágenes, </a:t>
                      </a:r>
                    </a:p>
                    <a:p>
                      <a:pPr marL="342900" indent="-342900">
                        <a:buFont typeface="Wingdings" pitchFamily="2" charset="2"/>
                        <a:buChar char="ü"/>
                        <a:defRPr/>
                      </a:pPr>
                      <a:r>
                        <a:rPr lang="es-ES_tradnl" sz="1800" b="1" dirty="0" smtClean="0">
                          <a:solidFill>
                            <a:schemeClr val="tx1"/>
                          </a:solidFill>
                        </a:rPr>
                        <a:t>albañilería,</a:t>
                      </a:r>
                    </a:p>
                    <a:p>
                      <a:pPr marL="342900" indent="-342900">
                        <a:buFont typeface="Wingdings" pitchFamily="2" charset="2"/>
                        <a:buChar char="ü"/>
                        <a:defRPr/>
                      </a:pPr>
                      <a:r>
                        <a:rPr lang="es-ES_tradnl" sz="1800" b="1" dirty="0" smtClean="0">
                          <a:solidFill>
                            <a:schemeClr val="tx1"/>
                          </a:solidFill>
                        </a:rPr>
                        <a:t>instalaciones y montajes, revestimientos, cerrajería, fontanería, pintura, trabajos en yeso y escayola.</a:t>
                      </a:r>
                    </a:p>
                    <a:p>
                      <a:pPr marL="342900" indent="-342900">
                        <a:buFont typeface="Courier New" pitchFamily="49" charset="0"/>
                        <a:buChar char="o"/>
                        <a:defRPr/>
                      </a:pPr>
                      <a:r>
                        <a:rPr lang="es-ES_tradnl" sz="1800" b="1" u="sng" dirty="0" smtClean="0">
                          <a:solidFill>
                            <a:srgbClr val="FFFF99"/>
                          </a:solidFill>
                          <a:effectLst/>
                        </a:rPr>
                        <a:t>excepto las actividades de la división 7 del IAE</a:t>
                      </a:r>
                      <a:r>
                        <a:rPr lang="es-ES_tradnl" sz="1800" b="1" u="none" dirty="0" smtClean="0">
                          <a:solidFill>
                            <a:srgbClr val="FFFF00"/>
                          </a:solidFill>
                          <a:effectLst>
                            <a:outerShdw blurRad="38100" dist="38100" dir="2700000" algn="tl">
                              <a:srgbClr val="000000">
                                <a:alpha val="43137"/>
                              </a:srgbClr>
                            </a:outerShdw>
                          </a:effectLst>
                        </a:rPr>
                        <a:t>*</a:t>
                      </a:r>
                      <a:endParaRPr lang="es-ES_tradnl" sz="1800" b="1" u="none"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ctr"/>
                      <a:r>
                        <a:rPr lang="es-ES_tradnl" sz="2000" b="1" u="none" dirty="0" smtClean="0">
                          <a:solidFill>
                            <a:srgbClr val="FF0000"/>
                          </a:solidFill>
                        </a:rPr>
                        <a:t>Sí</a:t>
                      </a:r>
                      <a:r>
                        <a:rPr lang="es-ES_tradnl" sz="2000" b="1" u="none" dirty="0" smtClean="0">
                          <a:solidFill>
                            <a:srgbClr val="000066"/>
                          </a:solidFill>
                        </a:rPr>
                        <a:t> excluidas</a:t>
                      </a:r>
                      <a:endParaRPr lang="es-ES_tradnl" sz="2000" b="1" u="none"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70840">
                <a:tc>
                  <a:txBody>
                    <a:bodyPr/>
                    <a:lstStyle/>
                    <a:p>
                      <a:r>
                        <a:rPr lang="es-ES_tradnl" sz="1800" b="1" u="none" dirty="0" smtClean="0">
                          <a:solidFill>
                            <a:schemeClr val="tx1"/>
                          </a:solidFill>
                          <a:effectLst/>
                        </a:rPr>
                        <a:t>Se mantiene la retención del 1% </a:t>
                      </a:r>
                      <a:r>
                        <a:rPr lang="es-ES_tradnl" sz="1800" b="1" u="none" dirty="0" smtClean="0">
                          <a:solidFill>
                            <a:srgbClr val="FFFF00"/>
                          </a:solidFill>
                          <a:effectLst>
                            <a:outerShdw blurRad="38100" dist="38100" dir="2700000" algn="tl">
                              <a:srgbClr val="000000">
                                <a:alpha val="43137"/>
                              </a:srgbClr>
                            </a:outerShdw>
                          </a:effectLst>
                        </a:rPr>
                        <a:t>Actividades de la </a:t>
                      </a:r>
                      <a:r>
                        <a:rPr lang="es-ES_tradnl" sz="1800" b="1" u="sng" dirty="0" smtClean="0">
                          <a:solidFill>
                            <a:srgbClr val="FFFF00"/>
                          </a:solidFill>
                          <a:effectLst>
                            <a:outerShdw blurRad="38100" dist="38100" dir="2700000" algn="tl">
                              <a:srgbClr val="000000">
                                <a:alpha val="43137"/>
                              </a:srgbClr>
                            </a:outerShdw>
                          </a:effectLst>
                        </a:rPr>
                        <a:t>división 7 del IAE</a:t>
                      </a:r>
                      <a:r>
                        <a:rPr lang="es-ES_tradnl" sz="1800" b="1" u="none" dirty="0" smtClean="0">
                          <a:solidFill>
                            <a:srgbClr val="FFFF00"/>
                          </a:solidFill>
                          <a:effectLst>
                            <a:outerShdw blurRad="38100" dist="38100" dir="2700000" algn="tl">
                              <a:srgbClr val="000000">
                                <a:alpha val="43137"/>
                              </a:srgbClr>
                            </a:outerShdw>
                          </a:effectLst>
                        </a:rPr>
                        <a:t>*: </a:t>
                      </a:r>
                    </a:p>
                    <a:p>
                      <a:pPr marL="342900" indent="-342900">
                        <a:buFont typeface="+mj-lt"/>
                        <a:buAutoNum type="arabicPeriod"/>
                      </a:pPr>
                      <a:r>
                        <a:rPr lang="es-ES_tradnl" sz="1800" b="1" u="none" dirty="0" smtClean="0">
                          <a:solidFill>
                            <a:schemeClr val="tx1"/>
                          </a:solidFill>
                          <a:effectLst/>
                        </a:rPr>
                        <a:t>los servicios de transporte de mercancías por carretera (722 IAE) y</a:t>
                      </a:r>
                    </a:p>
                    <a:p>
                      <a:pPr marL="342900" indent="-342900">
                        <a:buFont typeface="+mj-lt"/>
                        <a:buAutoNum type="arabicPeriod"/>
                      </a:pPr>
                      <a:r>
                        <a:rPr lang="es-ES_tradnl" sz="1800" b="1" u="none" dirty="0" smtClean="0">
                          <a:solidFill>
                            <a:schemeClr val="tx1"/>
                          </a:solidFill>
                          <a:effectLst/>
                        </a:rPr>
                        <a:t> servicios de mudanzas (757 IAE)</a:t>
                      </a:r>
                      <a:endParaRPr lang="es-ES_tradnl" sz="1800" b="1" u="none" dirty="0">
                        <a:solidFill>
                          <a:schemeClr val="tx1"/>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u="none" baseline="0" dirty="0" smtClean="0">
                          <a:solidFill>
                            <a:srgbClr val="000066"/>
                          </a:solidFill>
                        </a:rPr>
                        <a:t> </a:t>
                      </a:r>
                      <a:r>
                        <a:rPr lang="es-ES_tradnl" sz="2000" b="1" u="none" baseline="0" dirty="0" smtClean="0">
                          <a:solidFill>
                            <a:srgbClr val="FF0000"/>
                          </a:solidFill>
                        </a:rPr>
                        <a:t>NO</a:t>
                      </a:r>
                      <a:r>
                        <a:rPr lang="es-ES_tradnl" sz="2000" b="1" u="none" baseline="0" dirty="0" smtClean="0">
                          <a:solidFill>
                            <a:srgbClr val="000066"/>
                          </a:solidFill>
                        </a:rPr>
                        <a:t> </a:t>
                      </a:r>
                      <a:r>
                        <a:rPr lang="es-ES_tradnl" sz="2000" b="1" u="none" dirty="0" smtClean="0">
                          <a:solidFill>
                            <a:srgbClr val="000066"/>
                          </a:solidFill>
                        </a:rPr>
                        <a:t>excluidas</a:t>
                      </a:r>
                    </a:p>
                    <a:p>
                      <a:pPr algn="ctr"/>
                      <a:endParaRPr lang="es-ES_tradnl" sz="2000" b="1" u="sng"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2"/>
                  </a:ext>
                </a:extLst>
              </a:tr>
            </a:tbl>
          </a:graphicData>
        </a:graphic>
      </p:graphicFrame>
      <p:sp>
        <p:nvSpPr>
          <p:cNvPr id="68641" name="Text Box 3"/>
          <p:cNvSpPr txBox="1">
            <a:spLocks noChangeArrowheads="1"/>
          </p:cNvSpPr>
          <p:nvPr/>
        </p:nvSpPr>
        <p:spPr bwMode="auto">
          <a:xfrm>
            <a:off x="0" y="528638"/>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u="sng" dirty="0">
                <a:solidFill>
                  <a:srgbClr val="FF0000"/>
                </a:solidFill>
                <a:latin typeface="+mn-lt"/>
              </a:rPr>
              <a:t>EXCLUSIÓN</a:t>
            </a:r>
            <a:r>
              <a:rPr lang="es-ES_tradnl" dirty="0">
                <a:solidFill>
                  <a:srgbClr val="000066"/>
                </a:solidFill>
                <a:latin typeface="+mn-lt"/>
              </a:rPr>
              <a:t> </a:t>
            </a:r>
            <a:r>
              <a:rPr lang="es-ES_tradnl" dirty="0" smtClean="0">
                <a:solidFill>
                  <a:srgbClr val="000066"/>
                </a:solidFill>
                <a:latin typeface="+mn-lt"/>
              </a:rPr>
              <a:t>del “RÉGIMEN </a:t>
            </a:r>
            <a:r>
              <a:rPr lang="es-ES_tradnl" dirty="0">
                <a:solidFill>
                  <a:srgbClr val="000066"/>
                </a:solidFill>
                <a:latin typeface="+mn-lt"/>
              </a:rPr>
              <a:t>DE </a:t>
            </a:r>
            <a:r>
              <a:rPr lang="es-ES_tradnl" dirty="0" smtClean="0">
                <a:solidFill>
                  <a:srgbClr val="000066"/>
                </a:solidFill>
                <a:latin typeface="+mn-lt"/>
              </a:rPr>
              <a:t>MÓDULOS”</a:t>
            </a:r>
            <a:r>
              <a:rPr lang="es-ES" dirty="0" smtClean="0">
                <a:solidFill>
                  <a:srgbClr val="000066"/>
                </a:solidFill>
                <a:latin typeface="+mn-lt"/>
              </a:rPr>
              <a:t>. </a:t>
            </a:r>
            <a:r>
              <a:rPr lang="es-ES" dirty="0">
                <a:solidFill>
                  <a:srgbClr val="FF0000"/>
                </a:solidFill>
                <a:latin typeface="+mn-lt"/>
              </a:rPr>
              <a:t>Desde </a:t>
            </a:r>
            <a:r>
              <a:rPr lang="es-ES" dirty="0" smtClean="0">
                <a:solidFill>
                  <a:srgbClr val="FF0000"/>
                </a:solidFill>
                <a:latin typeface="+mn-lt"/>
              </a:rPr>
              <a:t>1/1/2016  </a:t>
            </a:r>
            <a:endParaRPr lang="es-ES" dirty="0">
              <a:solidFill>
                <a:srgbClr val="FF0000"/>
              </a:solidFill>
              <a:latin typeface="+mn-lt"/>
            </a:endParaRPr>
          </a:p>
        </p:txBody>
      </p:sp>
      <p:sp>
        <p:nvSpPr>
          <p:cNvPr id="10" name="Rectangle 6"/>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dirty="0" smtClean="0">
                <a:solidFill>
                  <a:srgbClr val="FFFF66"/>
                </a:solidFill>
                <a:latin typeface="Arial" pitchFamily="34" charset="0"/>
              </a:rPr>
              <a:t>DT 32ª [Art </a:t>
            </a:r>
            <a:r>
              <a:rPr lang="es-ES_tradnl" dirty="0">
                <a:solidFill>
                  <a:srgbClr val="FFFF66"/>
                </a:solidFill>
                <a:latin typeface="Arial" pitchFamily="34" charset="0"/>
              </a:rPr>
              <a:t>31.1 </a:t>
            </a:r>
            <a:r>
              <a:rPr lang="es-ES_tradnl" dirty="0" smtClean="0">
                <a:solidFill>
                  <a:srgbClr val="FFFF66"/>
                </a:solidFill>
                <a:latin typeface="Arial" pitchFamily="34" charset="0"/>
              </a:rPr>
              <a:t>y DA 36ª] LIRPF</a:t>
            </a:r>
            <a:endParaRPr lang="es-ES" dirty="0">
              <a:solidFill>
                <a:srgbClr val="FFFF66"/>
              </a:solidFill>
              <a:latin typeface="Arial" pitchFamily="34" charset="0"/>
            </a:endParaRPr>
          </a:p>
        </p:txBody>
      </p:sp>
    </p:spTree>
    <p:extLst>
      <p:ext uri="{BB962C8B-B14F-4D97-AF65-F5344CB8AC3E}">
        <p14:creationId xmlns="" xmlns:p14="http://schemas.microsoft.com/office/powerpoint/2010/main" val="3574375930"/>
      </p:ext>
    </p:extLst>
  </p:cSld>
  <p:clrMapOvr>
    <a:masterClrMapping/>
  </p:clrMapOvr>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F55FCDA2-736C-4460-ABB4-C37128923C64}" type="slidenum">
              <a:rPr lang="es-ES"/>
              <a:pPr>
                <a:defRPr/>
              </a:pPr>
              <a:t>521</a:t>
            </a:fld>
            <a:endParaRPr lang="es-ES" dirty="0"/>
          </a:p>
        </p:txBody>
      </p:sp>
      <p:sp>
        <p:nvSpPr>
          <p:cNvPr id="68612" name="Text Box 4"/>
          <p:cNvSpPr txBox="1">
            <a:spLocks noChangeArrowheads="1"/>
          </p:cNvSpPr>
          <p:nvPr/>
        </p:nvSpPr>
        <p:spPr bwMode="auto">
          <a:xfrm>
            <a:off x="0" y="1143000"/>
            <a:ext cx="9906000" cy="396875"/>
          </a:xfrm>
          <a:prstGeom prst="rect">
            <a:avLst/>
          </a:prstGeom>
          <a:noFill/>
          <a:ln w="9525">
            <a:noFill/>
            <a:miter lim="800000"/>
            <a:headEnd/>
            <a:tailEnd/>
          </a:ln>
        </p:spPr>
        <p:txBody>
          <a:bodyPr>
            <a:spAutoFit/>
          </a:bodyPr>
          <a:lstStyle/>
          <a:p>
            <a:pPr marL="457200" indent="-457200">
              <a:tabLst>
                <a:tab pos="2338388" algn="l"/>
              </a:tabLst>
            </a:pPr>
            <a:endParaRPr lang="es-ES_tradnl" dirty="0"/>
          </a:p>
        </p:txBody>
      </p:sp>
      <p:graphicFrame>
        <p:nvGraphicFramePr>
          <p:cNvPr id="9" name="8 Tabla"/>
          <p:cNvGraphicFramePr>
            <a:graphicFrameLocks noGrp="1"/>
          </p:cNvGraphicFramePr>
          <p:nvPr>
            <p:extLst>
              <p:ext uri="{D42A27DB-BD31-4B8C-83A1-F6EECF244321}">
                <p14:modId xmlns="" xmlns:p14="http://schemas.microsoft.com/office/powerpoint/2010/main" val="2101494284"/>
              </p:ext>
            </p:extLst>
          </p:nvPr>
        </p:nvGraphicFramePr>
        <p:xfrm>
          <a:off x="228600" y="836712"/>
          <a:ext cx="9525001" cy="5469270"/>
        </p:xfrm>
        <a:graphic>
          <a:graphicData uri="http://schemas.openxmlformats.org/drawingml/2006/table">
            <a:tbl>
              <a:tblPr firstRow="1" bandRow="1">
                <a:tableStyleId>{5C22544A-7EE6-4342-B048-85BDC9FD1C3A}</a:tableStyleId>
              </a:tblPr>
              <a:tblGrid>
                <a:gridCol w="2895600">
                  <a:extLst>
                    <a:ext uri="{9D8B030D-6E8A-4147-A177-3AD203B41FA5}">
                      <a16:colId xmlns="" xmlns:a16="http://schemas.microsoft.com/office/drawing/2014/main" val="20000"/>
                    </a:ext>
                  </a:extLst>
                </a:gridCol>
                <a:gridCol w="2179196">
                  <a:extLst>
                    <a:ext uri="{9D8B030D-6E8A-4147-A177-3AD203B41FA5}">
                      <a16:colId xmlns="" xmlns:a16="http://schemas.microsoft.com/office/drawing/2014/main" val="20001"/>
                    </a:ext>
                  </a:extLst>
                </a:gridCol>
                <a:gridCol w="2316604">
                  <a:extLst>
                    <a:ext uri="{9D8B030D-6E8A-4147-A177-3AD203B41FA5}">
                      <a16:colId xmlns="" xmlns:a16="http://schemas.microsoft.com/office/drawing/2014/main" val="20002"/>
                    </a:ext>
                  </a:extLst>
                </a:gridCol>
                <a:gridCol w="2133601">
                  <a:extLst>
                    <a:ext uri="{9D8B030D-6E8A-4147-A177-3AD203B41FA5}">
                      <a16:colId xmlns="" xmlns:a16="http://schemas.microsoft.com/office/drawing/2014/main" val="20003"/>
                    </a:ext>
                  </a:extLst>
                </a:gridCol>
              </a:tblGrid>
              <a:tr h="1142256">
                <a:tc>
                  <a:txBody>
                    <a:bodyPr/>
                    <a:lstStyle/>
                    <a:p>
                      <a:r>
                        <a:rPr lang="es-ES_tradnl" b="1" dirty="0" smtClean="0"/>
                        <a:t>ACTIVIDADES</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a:txBody>
                    <a:bodyPr/>
                    <a:lstStyle/>
                    <a:p>
                      <a:r>
                        <a:rPr lang="es-ES_tradnl" sz="1800" b="1" dirty="0" smtClean="0"/>
                        <a:t>TOTAL</a:t>
                      </a:r>
                      <a:r>
                        <a:rPr lang="es-ES_tradnl" sz="1800" b="1" baseline="0" dirty="0" smtClean="0"/>
                        <a:t> de </a:t>
                      </a:r>
                      <a:r>
                        <a:rPr lang="es-ES_tradnl" sz="1800" b="1" dirty="0" smtClean="0"/>
                        <a:t>Rendimientos íntegros </a:t>
                      </a:r>
                      <a:r>
                        <a:rPr lang="es-ES_tradnl" sz="1800" b="1" u="sng" dirty="0" smtClean="0"/>
                        <a:t>del año anterior</a:t>
                      </a:r>
                      <a:endParaRPr lang="es-ES_tradnl" sz="1800"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r>
                        <a:rPr lang="es-ES_tradnl" b="1" dirty="0" smtClean="0"/>
                        <a:t>FACTURACIÓN</a:t>
                      </a:r>
                      <a:r>
                        <a:rPr lang="es-ES_tradnl" b="1" baseline="0" dirty="0" smtClean="0"/>
                        <a:t> a Empresarios ó Pro.</a:t>
                      </a:r>
                    </a:p>
                    <a:p>
                      <a:r>
                        <a:rPr lang="es-ES_tradnl" b="1" baseline="0" dirty="0" smtClean="0"/>
                        <a:t>(no particulares) </a:t>
                      </a:r>
                    </a:p>
                    <a:p>
                      <a:r>
                        <a:rPr lang="es-ES_tradnl" sz="1400" b="1" u="sng" dirty="0" smtClean="0"/>
                        <a:t>del año anterior</a:t>
                      </a:r>
                      <a:r>
                        <a:rPr lang="es-ES_tradnl" sz="1400" b="1" dirty="0" smtClean="0"/>
                        <a:t> </a:t>
                      </a:r>
                      <a:endParaRPr lang="es-ES_tradnl" sz="1400"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a:txBody>
                    <a:bodyPr/>
                    <a:lstStyle/>
                    <a:p>
                      <a:r>
                        <a:rPr lang="es-ES_tradnl" sz="1800" b="1" dirty="0" smtClean="0"/>
                        <a:t>Volumen de compras</a:t>
                      </a:r>
                      <a:endParaRPr lang="es-ES_tradnl" sz="1800"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683910">
                <a:tc>
                  <a:txBody>
                    <a:bodyPr/>
                    <a:lstStyle/>
                    <a:p>
                      <a:pPr marL="342900" indent="-342900">
                        <a:buFont typeface="Wingdings" pitchFamily="2" charset="2"/>
                        <a:buChar char="q"/>
                      </a:pPr>
                      <a:r>
                        <a:rPr lang="es-ES_tradnl" sz="1800" b="1" u="none" dirty="0" smtClean="0">
                          <a:solidFill>
                            <a:schemeClr val="tx1"/>
                          </a:solidFill>
                          <a:effectLst/>
                        </a:rPr>
                        <a:t>Actividades Empresariales</a:t>
                      </a:r>
                      <a:endParaRPr lang="es-ES_tradnl" sz="18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6">
                        <a:lumMod val="75000"/>
                      </a:schemeClr>
                    </a:solidFill>
                  </a:tcPr>
                </a:tc>
                <a:tc>
                  <a:txBody>
                    <a:bodyPr/>
                    <a:lstStyle/>
                    <a:p>
                      <a:pPr marL="342900" indent="-342900">
                        <a:buFont typeface="Wingdings" pitchFamily="2" charset="2"/>
                        <a:buChar char="v"/>
                      </a:pPr>
                      <a:r>
                        <a:rPr lang="es-ES_tradnl" sz="1800" b="1" u="none" dirty="0" smtClean="0">
                          <a:solidFill>
                            <a:srgbClr val="000066"/>
                          </a:solidFill>
                          <a:effectLst/>
                        </a:rPr>
                        <a:t>&gt;</a:t>
                      </a:r>
                      <a:r>
                        <a:rPr lang="es-ES_tradnl" sz="1800" b="1" u="none" dirty="0" smtClean="0">
                          <a:solidFill>
                            <a:srgbClr val="FF0000"/>
                          </a:solidFill>
                          <a:effectLst/>
                        </a:rPr>
                        <a:t>250.000*</a:t>
                      </a:r>
                      <a:r>
                        <a:rPr lang="es-ES_tradnl" sz="1800" b="1" u="none" dirty="0" smtClean="0">
                          <a:solidFill>
                            <a:srgbClr val="000066"/>
                          </a:solidFill>
                          <a:effectLst/>
                        </a:rPr>
                        <a:t>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tc>
                  <a:txBody>
                    <a:bodyPr/>
                    <a:lstStyle/>
                    <a:p>
                      <a:pPr marL="342900" indent="-342900">
                        <a:buFont typeface="Wingdings" pitchFamily="2" charset="2"/>
                        <a:buChar char="v"/>
                      </a:pPr>
                      <a:r>
                        <a:rPr lang="es-ES_tradnl" sz="1800" b="1" u="none" dirty="0" smtClean="0">
                          <a:solidFill>
                            <a:srgbClr val="000066"/>
                          </a:solidFill>
                          <a:effectLst/>
                        </a:rPr>
                        <a:t>&gt;</a:t>
                      </a:r>
                      <a:r>
                        <a:rPr lang="es-ES_tradnl" sz="1800" b="1" u="none" dirty="0" smtClean="0">
                          <a:solidFill>
                            <a:srgbClr val="FF0000"/>
                          </a:solidFill>
                          <a:effectLst/>
                        </a:rPr>
                        <a:t>125.000*</a:t>
                      </a:r>
                      <a:r>
                        <a:rPr lang="es-ES_tradnl" sz="1800" b="1" u="none" dirty="0" smtClean="0">
                          <a:solidFill>
                            <a:srgbClr val="000066"/>
                          </a:solidFill>
                          <a:effectLst/>
                        </a:rPr>
                        <a:t>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66"/>
                          </a:solidFill>
                          <a:effectLst/>
                        </a:rPr>
                        <a:t>&gt;</a:t>
                      </a:r>
                      <a:r>
                        <a:rPr lang="es-ES_tradnl" sz="1800" b="1" u="none" dirty="0" smtClean="0">
                          <a:solidFill>
                            <a:srgbClr val="FF0000"/>
                          </a:solidFill>
                          <a:effectLst/>
                        </a:rPr>
                        <a:t>250.000*</a:t>
                      </a:r>
                      <a:r>
                        <a:rPr lang="es-ES_tradnl" sz="1800" b="1" u="none" dirty="0" smtClean="0">
                          <a:solidFill>
                            <a:srgbClr val="000066"/>
                          </a:solidFill>
                          <a:effectLst/>
                        </a:rPr>
                        <a:t>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09600">
                <a:tc>
                  <a:txBody>
                    <a:bodyPr/>
                    <a:lstStyle/>
                    <a:p>
                      <a:pPr marL="342900" indent="-342900">
                        <a:buFont typeface="Wingdings" pitchFamily="2" charset="2"/>
                        <a:buChar char="q"/>
                      </a:pPr>
                      <a:r>
                        <a:rPr lang="es-ES_tradnl" sz="1800" b="1" u="none" dirty="0" smtClean="0">
                          <a:solidFill>
                            <a:schemeClr val="tx1"/>
                          </a:solidFill>
                          <a:effectLst/>
                        </a:rPr>
                        <a:t>Actividades Agrícolas</a:t>
                      </a:r>
                      <a:endParaRPr lang="es-ES_tradnl" sz="18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b="1" u="none" dirty="0" smtClean="0">
                          <a:solidFill>
                            <a:srgbClr val="000066"/>
                          </a:solidFill>
                          <a:effectLst/>
                        </a:rPr>
                        <a:t>&gt;250.000 €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a:txBody>
                    <a:bodyPr/>
                    <a:lstStyle/>
                    <a:p>
                      <a:pPr marL="342900" indent="-342900">
                        <a:buFont typeface="Wingdings" pitchFamily="2" charset="2"/>
                        <a:buChar char="v"/>
                      </a:pPr>
                      <a:r>
                        <a:rPr lang="es-ES_tradnl" sz="1800" b="1" u="none" dirty="0" smtClean="0">
                          <a:solidFill>
                            <a:srgbClr val="000066"/>
                          </a:solidFill>
                          <a:effectLst/>
                        </a:rPr>
                        <a:t>No dice nada</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66"/>
                          </a:solidFill>
                          <a:effectLst/>
                        </a:rPr>
                        <a:t>&gt;</a:t>
                      </a:r>
                      <a:r>
                        <a:rPr lang="es-ES_tradnl" sz="1800" b="1" u="none" dirty="0" smtClean="0">
                          <a:solidFill>
                            <a:srgbClr val="FF0000"/>
                          </a:solidFill>
                          <a:effectLst/>
                        </a:rPr>
                        <a:t>250.000*</a:t>
                      </a:r>
                      <a:r>
                        <a:rPr lang="es-ES_tradnl" sz="1800" b="1" u="none" dirty="0" smtClean="0">
                          <a:solidFill>
                            <a:srgbClr val="000066"/>
                          </a:solidFill>
                          <a:effectLst/>
                        </a:rPr>
                        <a:t>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extLst>
                  <a:ext uri="{0D108BD9-81ED-4DB2-BD59-A6C34878D82A}">
                    <a16:rowId xmlns="" xmlns:a16="http://schemas.microsoft.com/office/drawing/2014/main" val="10002"/>
                  </a:ext>
                </a:extLst>
              </a:tr>
              <a:tr h="1781190">
                <a:tc>
                  <a:txBody>
                    <a:bodyPr/>
                    <a:lstStyle/>
                    <a:p>
                      <a:r>
                        <a:rPr lang="es-ES_tradnl" sz="1800" b="1" u="none" dirty="0" smtClean="0">
                          <a:solidFill>
                            <a:schemeClr val="tx1"/>
                          </a:solidFill>
                          <a:effectLst/>
                        </a:rPr>
                        <a:t>Actividades afectadas por la </a:t>
                      </a:r>
                      <a:r>
                        <a:rPr lang="es-ES_tradnl" sz="1800" b="1" u="sng" dirty="0" smtClean="0">
                          <a:solidFill>
                            <a:srgbClr val="FFFF66"/>
                          </a:solidFill>
                          <a:effectLst>
                            <a:outerShdw blurRad="38100" dist="38100" dir="2700000" algn="tl">
                              <a:srgbClr val="000000">
                                <a:alpha val="43137"/>
                              </a:srgbClr>
                            </a:outerShdw>
                          </a:effectLst>
                        </a:rPr>
                        <a:t>retención del 1%</a:t>
                      </a:r>
                      <a:r>
                        <a:rPr lang="es-ES_tradnl" sz="1800" b="1" u="none" dirty="0" smtClean="0">
                          <a:solidFill>
                            <a:schemeClr val="tx1"/>
                          </a:solidFill>
                          <a:effectLst/>
                        </a:rPr>
                        <a:t>: </a:t>
                      </a:r>
                    </a:p>
                    <a:p>
                      <a:pPr marL="457200" indent="-457200">
                        <a:buFont typeface="Wingdings" pitchFamily="2" charset="2"/>
                        <a:buChar char="§"/>
                      </a:pPr>
                      <a:r>
                        <a:rPr lang="es-ES_tradnl" sz="1800" b="1" u="none" dirty="0" smtClean="0">
                          <a:solidFill>
                            <a:srgbClr val="FFFF00"/>
                          </a:solidFill>
                          <a:effectLst>
                            <a:outerShdw blurRad="38100" dist="38100" dir="2700000" algn="tl">
                              <a:srgbClr val="000000">
                                <a:alpha val="43137"/>
                              </a:srgbClr>
                            </a:outerShdw>
                          </a:effectLst>
                        </a:rPr>
                        <a:t>actividades de la división 3, 4 y 5 del IAE</a:t>
                      </a:r>
                    </a:p>
                    <a:p>
                      <a:pPr marL="342900" indent="-342900">
                        <a:buFont typeface="Courier New" pitchFamily="49" charset="0"/>
                        <a:buChar char="o"/>
                        <a:defRPr/>
                      </a:pPr>
                      <a:r>
                        <a:rPr lang="es-ES_tradnl" sz="1800" b="1" u="sng" dirty="0" smtClean="0">
                          <a:solidFill>
                            <a:schemeClr val="tx1"/>
                          </a:solidFill>
                          <a:effectLst/>
                        </a:rPr>
                        <a:t>excepto</a:t>
                      </a:r>
                      <a:r>
                        <a:rPr lang="es-ES_tradnl" sz="1800" b="1" u="none" dirty="0" smtClean="0">
                          <a:solidFill>
                            <a:schemeClr val="tx1"/>
                          </a:solidFill>
                          <a:effectLst/>
                        </a:rPr>
                        <a:t> las actividades de la división 7 del IAE</a:t>
                      </a:r>
                      <a:r>
                        <a:rPr lang="es-ES_tradnl" sz="1800" b="1" u="none" dirty="0" smtClean="0">
                          <a:solidFill>
                            <a:schemeClr val="tx1"/>
                          </a:solidFill>
                          <a:effectLst>
                            <a:outerShdw blurRad="38100" dist="38100" dir="2700000" algn="tl">
                              <a:srgbClr val="000000">
                                <a:alpha val="43137"/>
                              </a:srgbClr>
                            </a:outerShdw>
                          </a:effectLst>
                        </a:rPr>
                        <a:t>*</a:t>
                      </a:r>
                      <a:endParaRPr lang="es-ES_tradnl" sz="18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6">
                        <a:lumMod val="75000"/>
                      </a:schemeClr>
                    </a:solidFill>
                  </a:tcPr>
                </a:tc>
                <a:tc gridSpan="3">
                  <a:txBody>
                    <a:bodyPr/>
                    <a:lstStyle/>
                    <a:p>
                      <a:pPr marL="342900" indent="-342900">
                        <a:buFont typeface="Wingdings" pitchFamily="2" charset="2"/>
                        <a:buChar char="Ø"/>
                      </a:pPr>
                      <a:endParaRPr lang="es-ES_tradnl" sz="1800" b="1" u="none" dirty="0" smtClean="0">
                        <a:solidFill>
                          <a:srgbClr val="000066"/>
                        </a:solidFill>
                      </a:endParaRPr>
                    </a:p>
                    <a:p>
                      <a:pPr marL="342900" indent="-342900">
                        <a:buFont typeface="Wingdings" pitchFamily="2" charset="2"/>
                        <a:buChar char="Ø"/>
                      </a:pPr>
                      <a:r>
                        <a:rPr lang="es-ES_tradnl" sz="1800" b="1" u="sng" dirty="0" smtClean="0">
                          <a:solidFill>
                            <a:srgbClr val="FF0000"/>
                          </a:solidFill>
                        </a:rPr>
                        <a:t>No</a:t>
                      </a:r>
                      <a:r>
                        <a:rPr lang="es-ES_tradnl" sz="1800" b="1" u="none" dirty="0" smtClean="0">
                          <a:solidFill>
                            <a:srgbClr val="FF0000"/>
                          </a:solidFill>
                        </a:rPr>
                        <a:t> pueden acogerse a</a:t>
                      </a:r>
                      <a:r>
                        <a:rPr lang="es-ES_tradnl" sz="1800" b="1" u="none" baseline="0" dirty="0" smtClean="0">
                          <a:solidFill>
                            <a:srgbClr val="FF0000"/>
                          </a:solidFill>
                        </a:rPr>
                        <a:t> “módulos” (</a:t>
                      </a:r>
                      <a:r>
                        <a:rPr lang="es-ES_tradnl" sz="1800" b="1" u="sng" baseline="0" dirty="0" smtClean="0">
                          <a:solidFill>
                            <a:srgbClr val="FF0000"/>
                          </a:solidFill>
                        </a:rPr>
                        <a:t>salvo</a:t>
                      </a:r>
                      <a:r>
                        <a:rPr lang="es-ES_tradnl" sz="1800" b="1" u="none" baseline="0" dirty="0" smtClean="0">
                          <a:solidFill>
                            <a:srgbClr val="FF0000"/>
                          </a:solidFill>
                        </a:rPr>
                        <a:t> división 7)</a:t>
                      </a:r>
                      <a:r>
                        <a:rPr lang="es-ES_tradnl" sz="1800" b="1" u="none" baseline="0" dirty="0" smtClean="0">
                          <a:solidFill>
                            <a:srgbClr val="000066"/>
                          </a:solidFill>
                        </a:rPr>
                        <a:t>. </a:t>
                      </a:r>
                    </a:p>
                    <a:p>
                      <a:pPr marL="342900" indent="-342900">
                        <a:buFont typeface="Wingdings" pitchFamily="2" charset="2"/>
                        <a:buChar char="Ø"/>
                      </a:pPr>
                      <a:endParaRPr lang="es-ES_tradnl" sz="1800" b="1" u="none" baseline="0" dirty="0" smtClean="0">
                        <a:solidFill>
                          <a:srgbClr val="000066"/>
                        </a:solidFill>
                      </a:endParaRPr>
                    </a:p>
                    <a:p>
                      <a:pPr marL="342900" indent="-342900">
                        <a:buFont typeface="Wingdings" pitchFamily="2" charset="2"/>
                        <a:buChar char="Ø"/>
                      </a:pPr>
                      <a:r>
                        <a:rPr lang="es-ES_tradnl" sz="1800" b="1" u="none" baseline="0" dirty="0" smtClean="0">
                          <a:solidFill>
                            <a:srgbClr val="000066"/>
                          </a:solidFill>
                        </a:rPr>
                        <a:t>Procede E. Directa</a:t>
                      </a:r>
                    </a:p>
                    <a:p>
                      <a:pPr marL="342900" indent="-342900">
                        <a:buFont typeface="Wingdings" pitchFamily="2" charset="2"/>
                        <a:buChar char="Ø"/>
                      </a:pPr>
                      <a:endParaRPr lang="es-ES_tradnl" sz="1800" b="1" u="none" baseline="0" dirty="0" smtClean="0">
                        <a:solidFill>
                          <a:srgbClr val="000066"/>
                        </a:solidFill>
                      </a:endParaRPr>
                    </a:p>
                    <a:p>
                      <a:pPr marL="342900" indent="-342900">
                        <a:buFont typeface="Wingdings" pitchFamily="2" charset="2"/>
                        <a:buChar char="v"/>
                      </a:pPr>
                      <a:r>
                        <a:rPr lang="es-ES_tradnl" sz="1800" b="1" u="none" dirty="0" smtClean="0">
                          <a:solidFill>
                            <a:srgbClr val="000066"/>
                          </a:solidFill>
                          <a:effectLst/>
                        </a:rPr>
                        <a:t>Las </a:t>
                      </a:r>
                      <a:r>
                        <a:rPr lang="es-ES_tradnl" sz="1800" b="1" u="sng" dirty="0" smtClean="0">
                          <a:solidFill>
                            <a:srgbClr val="000066"/>
                          </a:solidFill>
                          <a:effectLst/>
                        </a:rPr>
                        <a:t>Actividades de la división 7 del IAE</a:t>
                      </a:r>
                      <a:r>
                        <a:rPr lang="es-ES_tradnl" sz="1800" b="1" u="none" dirty="0" smtClean="0">
                          <a:solidFill>
                            <a:srgbClr val="FF0000"/>
                          </a:solidFill>
                          <a:effectLst/>
                        </a:rPr>
                        <a:t>* se le aplica los límites de empresariales y pueden estar en “módulos”</a:t>
                      </a:r>
                      <a:r>
                        <a:rPr lang="es-ES_tradnl" sz="1800" b="1" u="none" dirty="0" smtClean="0">
                          <a:solidFill>
                            <a:srgbClr val="000066"/>
                          </a:solidFill>
                          <a:effectLst/>
                        </a:rPr>
                        <a:t>: </a:t>
                      </a:r>
                    </a:p>
                    <a:p>
                      <a:pPr marL="342900" indent="-342900">
                        <a:buFont typeface="+mj-lt"/>
                        <a:buAutoNum type="arabicPeriod"/>
                      </a:pPr>
                      <a:r>
                        <a:rPr lang="es-ES_tradnl" sz="1500" b="1" u="none" dirty="0" smtClean="0">
                          <a:solidFill>
                            <a:srgbClr val="000066"/>
                          </a:solidFill>
                          <a:effectLst/>
                        </a:rPr>
                        <a:t>los servicios de transporte de mercancías por carretera (722 IAE) y</a:t>
                      </a:r>
                    </a:p>
                    <a:p>
                      <a:pPr marL="342900" indent="-342900">
                        <a:buFont typeface="+mj-lt"/>
                        <a:buAutoNum type="arabicPeriod"/>
                      </a:pPr>
                      <a:r>
                        <a:rPr lang="es-ES_tradnl" sz="1500" b="1" u="none" dirty="0" smtClean="0">
                          <a:solidFill>
                            <a:srgbClr val="000066"/>
                          </a:solidFill>
                          <a:effectLst/>
                        </a:rPr>
                        <a:t> servicios de mudanzas (757 IAE)</a:t>
                      </a:r>
                    </a:p>
                    <a:p>
                      <a:pPr marL="342900" indent="-342900">
                        <a:buFont typeface="Wingdings" pitchFamily="2" charset="2"/>
                        <a:buChar char="§"/>
                      </a:pPr>
                      <a:r>
                        <a:rPr lang="es-ES_tradnl" sz="1600" b="1" u="none" dirty="0" smtClean="0">
                          <a:solidFill>
                            <a:srgbClr val="0000FF"/>
                          </a:solidFill>
                          <a:effectLst/>
                        </a:rPr>
                        <a:t>A estas actividades: </a:t>
                      </a:r>
                      <a:r>
                        <a:rPr lang="es-ES_tradnl" sz="1600" b="1" u="sng" dirty="0" smtClean="0">
                          <a:solidFill>
                            <a:srgbClr val="0000FF"/>
                          </a:solidFill>
                          <a:effectLst/>
                        </a:rPr>
                        <a:t>Se les Reducirá la  cuantía de sus  magnitudes</a:t>
                      </a:r>
                      <a:r>
                        <a:rPr lang="es-ES_tradnl" sz="1600" b="1" u="none" dirty="0" smtClean="0">
                          <a:solidFill>
                            <a:srgbClr val="0000FF"/>
                          </a:solidFill>
                          <a:effectLst/>
                        </a:rPr>
                        <a:t>. La DA 36ª remite</a:t>
                      </a:r>
                      <a:r>
                        <a:rPr lang="es-ES_tradnl" sz="1600" b="1" u="none" baseline="0" dirty="0" smtClean="0">
                          <a:solidFill>
                            <a:srgbClr val="0000FF"/>
                          </a:solidFill>
                          <a:effectLst/>
                        </a:rPr>
                        <a:t> a la Orden de Módulos </a:t>
                      </a:r>
                      <a:endParaRPr lang="es-ES_tradnl" sz="1600" b="1" u="none"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20000"/>
                        <a:lumOff val="80000"/>
                      </a:schemeClr>
                    </a:solidFill>
                  </a:tcPr>
                </a:tc>
                <a:tc hMerge="1">
                  <a:txBody>
                    <a:bodyPr/>
                    <a:lstStyle/>
                    <a:p>
                      <a:endParaRPr lang="es-ES_tradnl" sz="1600" b="1" u="sng" dirty="0">
                        <a:solidFill>
                          <a:srgbClr val="000066"/>
                        </a:solidFill>
                      </a:endParaRPr>
                    </a:p>
                  </a:txBody>
                  <a:tcP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solidFill>
                      <a:srgbClr val="FFFF99"/>
                    </a:solidFill>
                  </a:tcPr>
                </a:tc>
                <a:tc hMerge="1">
                  <a:txBody>
                    <a:bodyPr/>
                    <a:lstStyle/>
                    <a:p>
                      <a:pPr marL="342900" indent="-342900">
                        <a:buFont typeface="Wingdings" pitchFamily="2" charset="2"/>
                        <a:buChar char="Ø"/>
                      </a:pPr>
                      <a:endParaRPr lang="es-ES_tradnl" sz="1800" b="1" u="none" dirty="0">
                        <a:solidFill>
                          <a:srgbClr val="000066"/>
                        </a:solidFill>
                      </a:endParaRPr>
                    </a:p>
                  </a:txBody>
                  <a:tcP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bl>
          </a:graphicData>
        </a:graphic>
      </p:graphicFrame>
      <p:sp>
        <p:nvSpPr>
          <p:cNvPr id="68641" name="Text Box 3"/>
          <p:cNvSpPr txBox="1">
            <a:spLocks noChangeArrowheads="1"/>
          </p:cNvSpPr>
          <p:nvPr/>
        </p:nvSpPr>
        <p:spPr bwMode="auto">
          <a:xfrm>
            <a:off x="0" y="404664"/>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u="sng" dirty="0">
                <a:solidFill>
                  <a:srgbClr val="FF0000"/>
                </a:solidFill>
                <a:latin typeface="+mn-lt"/>
              </a:rPr>
              <a:t>EXCLUSIÓN</a:t>
            </a:r>
            <a:r>
              <a:rPr lang="es-ES_tradnl" dirty="0">
                <a:solidFill>
                  <a:srgbClr val="000066"/>
                </a:solidFill>
                <a:latin typeface="+mn-lt"/>
              </a:rPr>
              <a:t> </a:t>
            </a:r>
            <a:r>
              <a:rPr lang="es-ES_tradnl" dirty="0" smtClean="0">
                <a:solidFill>
                  <a:srgbClr val="000066"/>
                </a:solidFill>
                <a:latin typeface="+mn-lt"/>
              </a:rPr>
              <a:t>del “RÉGIMEN </a:t>
            </a:r>
            <a:r>
              <a:rPr lang="es-ES_tradnl" dirty="0">
                <a:solidFill>
                  <a:srgbClr val="000066"/>
                </a:solidFill>
                <a:latin typeface="+mn-lt"/>
              </a:rPr>
              <a:t>DE </a:t>
            </a:r>
            <a:r>
              <a:rPr lang="es-ES_tradnl" dirty="0" smtClean="0">
                <a:solidFill>
                  <a:srgbClr val="000066"/>
                </a:solidFill>
                <a:latin typeface="+mn-lt"/>
              </a:rPr>
              <a:t>MÓDULOS”</a:t>
            </a:r>
            <a:r>
              <a:rPr lang="es-ES" dirty="0" smtClean="0">
                <a:solidFill>
                  <a:srgbClr val="000066"/>
                </a:solidFill>
                <a:latin typeface="+mn-lt"/>
              </a:rPr>
              <a:t>. </a:t>
            </a:r>
            <a:r>
              <a:rPr lang="es-ES" dirty="0" smtClean="0">
                <a:solidFill>
                  <a:srgbClr val="FF0000"/>
                </a:solidFill>
                <a:latin typeface="+mn-lt"/>
              </a:rPr>
              <a:t>2016 a 2020</a:t>
            </a:r>
            <a:r>
              <a:rPr lang="es-ES" dirty="0" smtClean="0">
                <a:solidFill>
                  <a:srgbClr val="FF0000"/>
                </a:solidFill>
                <a:latin typeface="+mn-lt"/>
              </a:rPr>
              <a:t>*</a:t>
            </a:r>
            <a:endParaRPr lang="es-ES" dirty="0">
              <a:solidFill>
                <a:srgbClr val="FF0000"/>
              </a:solidFill>
              <a:latin typeface="+mn-lt"/>
            </a:endParaRPr>
          </a:p>
        </p:txBody>
      </p:sp>
      <p:sp>
        <p:nvSpPr>
          <p:cNvPr id="11" name="Rectangle 6"/>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dirty="0" smtClean="0">
                <a:solidFill>
                  <a:srgbClr val="FFFF66"/>
                </a:solidFill>
                <a:latin typeface="Arial" pitchFamily="34" charset="0"/>
              </a:rPr>
              <a:t>DT 32ª [Art </a:t>
            </a:r>
            <a:r>
              <a:rPr lang="es-ES_tradnl" dirty="0">
                <a:solidFill>
                  <a:srgbClr val="FFFF66"/>
                </a:solidFill>
                <a:latin typeface="Arial" pitchFamily="34" charset="0"/>
              </a:rPr>
              <a:t>31.1 </a:t>
            </a:r>
            <a:r>
              <a:rPr lang="es-ES_tradnl" dirty="0" smtClean="0">
                <a:solidFill>
                  <a:srgbClr val="FFFF66"/>
                </a:solidFill>
                <a:latin typeface="Arial" pitchFamily="34" charset="0"/>
              </a:rPr>
              <a:t>y DA 36ª] LIRPF </a:t>
            </a:r>
            <a:r>
              <a:rPr lang="es-ES_tradnl" dirty="0" smtClean="0">
                <a:solidFill>
                  <a:srgbClr val="FFFF00"/>
                </a:solidFill>
                <a:effectLst>
                  <a:outerShdw blurRad="38100" dist="38100" dir="2700000" algn="tl">
                    <a:srgbClr val="000000">
                      <a:alpha val="43137"/>
                    </a:srgbClr>
                  </a:outerShdw>
                </a:effectLst>
                <a:latin typeface="Arial" pitchFamily="34" charset="0"/>
              </a:rPr>
              <a:t>2016 a 2020</a:t>
            </a:r>
            <a:endParaRPr lang="es-ES" dirty="0">
              <a:solidFill>
                <a:srgbClr val="FFFF66"/>
              </a:solidFill>
              <a:latin typeface="Arial" pitchFamily="34" charset="0"/>
            </a:endParaRPr>
          </a:p>
        </p:txBody>
      </p:sp>
      <p:graphicFrame>
        <p:nvGraphicFramePr>
          <p:cNvPr id="10" name="Tabla 1"/>
          <p:cNvGraphicFramePr>
            <a:graphicFrameLocks noGrp="1"/>
          </p:cNvGraphicFramePr>
          <p:nvPr>
            <p:extLst>
              <p:ext uri="{D42A27DB-BD31-4B8C-83A1-F6EECF244321}">
                <p14:modId xmlns="" xmlns:p14="http://schemas.microsoft.com/office/powerpoint/2010/main" val="2164555610"/>
              </p:ext>
            </p:extLst>
          </p:nvPr>
        </p:nvGraphicFramePr>
        <p:xfrm>
          <a:off x="2057860" y="6453336"/>
          <a:ext cx="6324164" cy="365760"/>
        </p:xfrm>
        <a:graphic>
          <a:graphicData uri="http://schemas.openxmlformats.org/drawingml/2006/table">
            <a:tbl>
              <a:tblPr firstRow="1" bandRow="1">
                <a:tableStyleId>{5C22544A-7EE6-4342-B048-85BDC9FD1C3A}</a:tableStyleId>
              </a:tblPr>
              <a:tblGrid>
                <a:gridCol w="6324164">
                  <a:extLst>
                    <a:ext uri="{9D8B030D-6E8A-4147-A177-3AD203B41FA5}">
                      <a16:colId xmlns="" xmlns:a16="http://schemas.microsoft.com/office/drawing/2014/main" val="530729081"/>
                    </a:ext>
                  </a:extLst>
                </a:gridCol>
              </a:tblGrid>
              <a:tr h="303371">
                <a:tc>
                  <a:txBody>
                    <a:bodyPr/>
                    <a:lstStyle/>
                    <a:p>
                      <a:r>
                        <a:rPr lang="es-ES" b="1" dirty="0" smtClean="0">
                          <a:solidFill>
                            <a:srgbClr val="FFFF00"/>
                          </a:solidFill>
                        </a:rPr>
                        <a:t>R.D-ley</a:t>
                      </a:r>
                      <a:r>
                        <a:rPr lang="es-ES" b="1" baseline="0" dirty="0" smtClean="0">
                          <a:solidFill>
                            <a:srgbClr val="FFFF00"/>
                          </a:solidFill>
                        </a:rPr>
                        <a:t> 18/2019</a:t>
                      </a:r>
                      <a:r>
                        <a:rPr lang="es-ES" b="0" dirty="0" smtClean="0">
                          <a:solidFill>
                            <a:schemeClr val="tx1"/>
                          </a:solidFill>
                        </a:rPr>
                        <a:t>: Se </a:t>
                      </a:r>
                      <a:r>
                        <a:rPr lang="es-ES" b="0" u="sng" dirty="0" smtClean="0">
                          <a:solidFill>
                            <a:schemeClr val="tx1"/>
                          </a:solidFill>
                        </a:rPr>
                        <a:t>prorrogan</a:t>
                      </a:r>
                      <a:r>
                        <a:rPr lang="es-ES" b="0" dirty="0" smtClean="0">
                          <a:solidFill>
                            <a:schemeClr val="tx1"/>
                          </a:solidFill>
                        </a:rPr>
                        <a:t> </a:t>
                      </a:r>
                      <a:r>
                        <a:rPr lang="es-ES" b="0" dirty="0" smtClean="0">
                          <a:solidFill>
                            <a:schemeClr val="tx1"/>
                          </a:solidFill>
                        </a:rPr>
                        <a:t>los límites al </a:t>
                      </a:r>
                      <a:r>
                        <a:rPr lang="es-ES" b="1" dirty="0" smtClean="0">
                          <a:solidFill>
                            <a:srgbClr val="FFFF00"/>
                          </a:solidFill>
                        </a:rPr>
                        <a:t>2020*</a:t>
                      </a:r>
                      <a:endParaRPr lang="es-ES" b="1" dirty="0">
                        <a:solidFill>
                          <a:srgbClr val="FFFF00"/>
                        </a:solidFill>
                      </a:endParaRPr>
                    </a:p>
                  </a:txBody>
                  <a:tcP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222286327"/>
                  </a:ext>
                </a:extLst>
              </a:tr>
            </a:tbl>
          </a:graphicData>
        </a:graphic>
      </p:graphicFrame>
    </p:spTree>
    <p:extLst>
      <p:ext uri="{BB962C8B-B14F-4D97-AF65-F5344CB8AC3E}">
        <p14:creationId xmlns="" xmlns:p14="http://schemas.microsoft.com/office/powerpoint/2010/main" val="196235538"/>
      </p:ext>
    </p:extLst>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ChangeArrowheads="1"/>
          </p:cNvSpPr>
          <p:nvPr/>
        </p:nvSpPr>
        <p:spPr bwMode="auto">
          <a:xfrm>
            <a:off x="488504" y="73026"/>
            <a:ext cx="8792308" cy="246221"/>
          </a:xfrm>
          <a:prstGeom prst="rect">
            <a:avLst/>
          </a:prstGeom>
          <a:noFill/>
          <a:ln w="9525">
            <a:noFill/>
            <a:miter lim="800000"/>
            <a:headEnd/>
            <a:tailEnd/>
          </a:ln>
        </p:spPr>
        <p:txBody>
          <a:bodyPr lIns="0" tIns="0" rIns="0" bIns="0">
            <a:spAutoFit/>
          </a:bodyPr>
          <a:lstStyle/>
          <a:p>
            <a:pPr algn="ctr">
              <a:defRPr/>
            </a:pPr>
            <a:r>
              <a:rPr lang="es-ES_tradnl" sz="1600" dirty="0">
                <a:solidFill>
                  <a:srgbClr val="F63100"/>
                </a:solidFill>
                <a:latin typeface="+mn-lt"/>
              </a:rPr>
              <a:t>ESTIMACIÓN OBJETIVA-LÍMITES PARA </a:t>
            </a:r>
            <a:r>
              <a:rPr lang="es-ES_tradnl" sz="1600" u="sng" dirty="0">
                <a:solidFill>
                  <a:srgbClr val="F63100"/>
                </a:solidFill>
                <a:latin typeface="+mn-lt"/>
              </a:rPr>
              <a:t>NO</a:t>
            </a:r>
            <a:r>
              <a:rPr lang="es-ES_tradnl" sz="1600" dirty="0">
                <a:solidFill>
                  <a:srgbClr val="F63100"/>
                </a:solidFill>
                <a:latin typeface="+mn-lt"/>
              </a:rPr>
              <a:t> EXCLUSIÓN. </a:t>
            </a:r>
            <a:r>
              <a:rPr lang="es-ES_tradnl" sz="1600" u="sng" dirty="0">
                <a:solidFill>
                  <a:srgbClr val="F63100"/>
                </a:solidFill>
                <a:latin typeface="+mn-lt"/>
              </a:rPr>
              <a:t>2016 a </a:t>
            </a:r>
            <a:r>
              <a:rPr lang="es-ES_tradnl" sz="1600" u="sng" dirty="0" smtClean="0">
                <a:solidFill>
                  <a:srgbClr val="F63100"/>
                </a:solidFill>
                <a:latin typeface="+mn-lt"/>
              </a:rPr>
              <a:t>2020:</a:t>
            </a:r>
            <a:endParaRPr lang="es-ES_tradnl" sz="1600" u="sng" dirty="0">
              <a:solidFill>
                <a:srgbClr val="F63100"/>
              </a:solidFill>
              <a:latin typeface="+mn-lt"/>
            </a:endParaRPr>
          </a:p>
        </p:txBody>
      </p:sp>
      <p:sp>
        <p:nvSpPr>
          <p:cNvPr id="51206" name="Rectangle 6"/>
          <p:cNvSpPr>
            <a:spLocks noChangeArrowheads="1"/>
          </p:cNvSpPr>
          <p:nvPr/>
        </p:nvSpPr>
        <p:spPr bwMode="auto">
          <a:xfrm>
            <a:off x="488505" y="533400"/>
            <a:ext cx="9055492" cy="369332"/>
          </a:xfrm>
          <a:prstGeom prst="rect">
            <a:avLst/>
          </a:prstGeom>
          <a:noFill/>
          <a:ln w="9525">
            <a:noFill/>
            <a:miter lim="800000"/>
            <a:headEnd/>
            <a:tailEnd/>
          </a:ln>
        </p:spPr>
        <p:txBody>
          <a:bodyPr wrap="none" lIns="0" tIns="0" rIns="0" bIns="0">
            <a:spAutoFit/>
          </a:bodyPr>
          <a:lstStyle/>
          <a:p>
            <a:pPr>
              <a:defRPr/>
            </a:pPr>
            <a:r>
              <a:rPr lang="es-ES_tradnl" sz="1200" dirty="0">
                <a:solidFill>
                  <a:srgbClr val="0000CC"/>
                </a:solidFill>
                <a:latin typeface="+mn-lt"/>
              </a:rPr>
              <a:t>   PARA PODER APLICARSE LA </a:t>
            </a:r>
            <a:r>
              <a:rPr lang="es-ES_tradnl" sz="1200" u="sng" dirty="0">
                <a:solidFill>
                  <a:srgbClr val="0000CC"/>
                </a:solidFill>
                <a:latin typeface="+mn-lt"/>
              </a:rPr>
              <a:t>ESTIMACIÓN OBJETIVA</a:t>
            </a:r>
            <a:r>
              <a:rPr lang="es-ES_tradnl" sz="1200" dirty="0">
                <a:solidFill>
                  <a:srgbClr val="0000CC"/>
                </a:solidFill>
                <a:latin typeface="+mn-lt"/>
              </a:rPr>
              <a:t> TIENEN QUE CUMPLIRSE </a:t>
            </a:r>
            <a:r>
              <a:rPr lang="es-ES_tradnl" sz="1200" u="sng" dirty="0">
                <a:solidFill>
                  <a:srgbClr val="0000CC"/>
                </a:solidFill>
                <a:latin typeface="+mn-lt"/>
              </a:rPr>
              <a:t>TODOS</a:t>
            </a:r>
            <a:r>
              <a:rPr lang="es-ES_tradnl" sz="1200" dirty="0">
                <a:solidFill>
                  <a:srgbClr val="0000CC"/>
                </a:solidFill>
                <a:latin typeface="+mn-lt"/>
              </a:rPr>
              <a:t> LOS </a:t>
            </a:r>
            <a:r>
              <a:rPr lang="es-ES_tradnl" sz="1200" u="sng" dirty="0">
                <a:solidFill>
                  <a:srgbClr val="0000CC"/>
                </a:solidFill>
                <a:latin typeface="+mn-lt"/>
              </a:rPr>
              <a:t>REQUISITOS</a:t>
            </a:r>
            <a:r>
              <a:rPr lang="es-ES_tradnl" sz="1200" dirty="0">
                <a:solidFill>
                  <a:srgbClr val="0000CC"/>
                </a:solidFill>
                <a:latin typeface="+mn-lt"/>
              </a:rPr>
              <a:t> SIGUIENTES: </a:t>
            </a:r>
          </a:p>
          <a:p>
            <a:pPr>
              <a:defRPr/>
            </a:pPr>
            <a:r>
              <a:rPr lang="es-ES_tradnl" sz="1200" dirty="0">
                <a:solidFill>
                  <a:srgbClr val="0000CC"/>
                </a:solidFill>
                <a:latin typeface="+mn-lt"/>
              </a:rPr>
              <a:t>       (art. 31.1.3ª L) (art. 32 R)</a:t>
            </a:r>
          </a:p>
        </p:txBody>
      </p:sp>
      <p:sp>
        <p:nvSpPr>
          <p:cNvPr id="51207" name="Rectangle 7"/>
          <p:cNvSpPr>
            <a:spLocks noChangeArrowheads="1"/>
          </p:cNvSpPr>
          <p:nvPr/>
        </p:nvSpPr>
        <p:spPr bwMode="auto">
          <a:xfrm>
            <a:off x="838200" y="1143000"/>
            <a:ext cx="4427494" cy="161583"/>
          </a:xfrm>
          <a:prstGeom prst="rect">
            <a:avLst/>
          </a:prstGeom>
          <a:noFill/>
          <a:ln w="9525">
            <a:noFill/>
            <a:miter lim="800000"/>
            <a:headEnd/>
            <a:tailEnd/>
          </a:ln>
        </p:spPr>
        <p:txBody>
          <a:bodyPr wrap="none" lIns="0" tIns="0" rIns="0" bIns="0">
            <a:spAutoFit/>
          </a:bodyPr>
          <a:lstStyle/>
          <a:p>
            <a:pPr marL="457200" indent="-457200">
              <a:defRPr/>
            </a:pPr>
            <a:r>
              <a:rPr lang="es-ES_tradnl" sz="1050" dirty="0">
                <a:solidFill>
                  <a:schemeClr val="tx2">
                    <a:lumMod val="10000"/>
                  </a:schemeClr>
                </a:solidFill>
                <a:latin typeface="+mn-lt"/>
              </a:rPr>
              <a:t>1.  El contribuyente no tenga ninguna actividad en estimación directa</a:t>
            </a:r>
          </a:p>
        </p:txBody>
      </p:sp>
      <p:sp>
        <p:nvSpPr>
          <p:cNvPr id="66565" name="Rectangle 9"/>
          <p:cNvSpPr>
            <a:spLocks noChangeArrowheads="1"/>
          </p:cNvSpPr>
          <p:nvPr/>
        </p:nvSpPr>
        <p:spPr bwMode="auto">
          <a:xfrm>
            <a:off x="3755781" y="1736727"/>
            <a:ext cx="36870" cy="161583"/>
          </a:xfrm>
          <a:prstGeom prst="rect">
            <a:avLst/>
          </a:prstGeom>
          <a:noFill/>
          <a:ln w="9525">
            <a:noFill/>
            <a:miter lim="800000"/>
            <a:headEnd/>
            <a:tailEnd/>
          </a:ln>
        </p:spPr>
        <p:txBody>
          <a:bodyPr wrap="none" lIns="0" tIns="0" rIns="0" bIns="0">
            <a:spAutoFit/>
          </a:bodyPr>
          <a:lstStyle/>
          <a:p>
            <a:r>
              <a:rPr lang="es-ES_tradnl" sz="1050" dirty="0">
                <a:solidFill>
                  <a:srgbClr val="009900"/>
                </a:solidFill>
                <a:latin typeface="+mn-lt"/>
              </a:rPr>
              <a:t> </a:t>
            </a:r>
            <a:endParaRPr lang="es-ES_tradnl" sz="1050" dirty="0">
              <a:solidFill>
                <a:srgbClr val="000000"/>
              </a:solidFill>
              <a:latin typeface="+mn-lt"/>
            </a:endParaRPr>
          </a:p>
        </p:txBody>
      </p:sp>
      <p:grpSp>
        <p:nvGrpSpPr>
          <p:cNvPr id="2" name="Group 10"/>
          <p:cNvGrpSpPr>
            <a:grpSpLocks/>
          </p:cNvGrpSpPr>
          <p:nvPr/>
        </p:nvGrpSpPr>
        <p:grpSpPr bwMode="auto">
          <a:xfrm>
            <a:off x="873370" y="1524000"/>
            <a:ext cx="8748089" cy="484188"/>
            <a:chOff x="715" y="1997"/>
            <a:chExt cx="5511" cy="305"/>
          </a:xfrm>
        </p:grpSpPr>
        <p:sp>
          <p:nvSpPr>
            <p:cNvPr id="51211" name="Rectangle 11"/>
            <p:cNvSpPr>
              <a:spLocks noChangeArrowheads="1"/>
            </p:cNvSpPr>
            <p:nvPr/>
          </p:nvSpPr>
          <p:spPr bwMode="auto">
            <a:xfrm>
              <a:off x="715" y="1997"/>
              <a:ext cx="140" cy="102"/>
            </a:xfrm>
            <a:prstGeom prst="rect">
              <a:avLst/>
            </a:prstGeom>
            <a:noFill/>
            <a:ln w="9525">
              <a:noFill/>
              <a:miter lim="800000"/>
              <a:headEnd/>
              <a:tailEnd/>
            </a:ln>
          </p:spPr>
          <p:txBody>
            <a:bodyPr lIns="0" tIns="0" rIns="0" bIns="0">
              <a:spAutoFit/>
            </a:bodyPr>
            <a:lstStyle/>
            <a:p>
              <a:pPr>
                <a:defRPr/>
              </a:pPr>
              <a:r>
                <a:rPr lang="es-ES_tradnl" sz="1050" dirty="0">
                  <a:solidFill>
                    <a:schemeClr val="tx2">
                      <a:lumMod val="10000"/>
                    </a:schemeClr>
                  </a:solidFill>
                  <a:latin typeface="+mn-lt"/>
                </a:rPr>
                <a:t>2.</a:t>
              </a:r>
              <a:endParaRPr lang="es-ES_tradnl" sz="1050" dirty="0">
                <a:latin typeface="+mn-lt"/>
              </a:endParaRPr>
            </a:p>
          </p:txBody>
        </p:sp>
        <p:sp>
          <p:nvSpPr>
            <p:cNvPr id="51212" name="Rectangle 12"/>
            <p:cNvSpPr>
              <a:spLocks noChangeArrowheads="1"/>
            </p:cNvSpPr>
            <p:nvPr/>
          </p:nvSpPr>
          <p:spPr bwMode="auto">
            <a:xfrm>
              <a:off x="936" y="1997"/>
              <a:ext cx="5290" cy="305"/>
            </a:xfrm>
            <a:prstGeom prst="rect">
              <a:avLst/>
            </a:prstGeom>
            <a:noFill/>
            <a:ln w="9525">
              <a:noFill/>
              <a:miter lim="800000"/>
              <a:headEnd/>
              <a:tailEnd/>
            </a:ln>
          </p:spPr>
          <p:txBody>
            <a:bodyPr wrap="none" lIns="0" tIns="0" rIns="0" bIns="0">
              <a:spAutoFit/>
            </a:bodyPr>
            <a:lstStyle/>
            <a:p>
              <a:pPr>
                <a:defRPr/>
              </a:pPr>
              <a:r>
                <a:rPr lang="es-ES_tradnl" sz="1050" dirty="0">
                  <a:solidFill>
                    <a:schemeClr val="tx2">
                      <a:lumMod val="10000"/>
                    </a:schemeClr>
                  </a:solidFill>
                  <a:latin typeface="+mn-lt"/>
                </a:rPr>
                <a:t>Su   </a:t>
              </a:r>
              <a:r>
                <a:rPr lang="es-ES_tradnl" sz="1050" u="sng" dirty="0">
                  <a:solidFill>
                    <a:schemeClr val="tx2">
                      <a:lumMod val="10000"/>
                    </a:schemeClr>
                  </a:solidFill>
                  <a:latin typeface="+mn-lt"/>
                </a:rPr>
                <a:t>volumen de ingresos íntegros</a:t>
              </a:r>
              <a:r>
                <a:rPr lang="es-ES_tradnl" sz="1050" dirty="0">
                  <a:solidFill>
                    <a:schemeClr val="tx2">
                      <a:lumMod val="10000"/>
                    </a:schemeClr>
                  </a:solidFill>
                  <a:latin typeface="+mn-lt"/>
                </a:rPr>
                <a:t> </a:t>
              </a:r>
              <a:r>
                <a:rPr lang="es-ES_tradnl" sz="1050" i="1" dirty="0">
                  <a:solidFill>
                    <a:schemeClr val="tx2">
                      <a:lumMod val="10000"/>
                    </a:schemeClr>
                  </a:solidFill>
                  <a:latin typeface="+mn-lt"/>
                </a:rPr>
                <a:t>(sumadas  todas  las actividades)</a:t>
              </a:r>
              <a:r>
                <a:rPr lang="es-ES_tradnl" sz="1050" dirty="0">
                  <a:solidFill>
                    <a:schemeClr val="tx2">
                      <a:lumMod val="10000"/>
                    </a:schemeClr>
                  </a:solidFill>
                  <a:latin typeface="+mn-lt"/>
                </a:rPr>
                <a:t> ≤  </a:t>
              </a:r>
              <a:r>
                <a:rPr lang="es-ES_tradnl" sz="1050" dirty="0">
                  <a:solidFill>
                    <a:srgbClr val="FF0000"/>
                  </a:solidFill>
                  <a:latin typeface="+mn-lt"/>
                </a:rPr>
                <a:t>250.000* € </a:t>
              </a:r>
              <a:r>
                <a:rPr lang="es-ES_tradnl" sz="1050" dirty="0">
                  <a:solidFill>
                    <a:schemeClr val="tx2">
                      <a:lumMod val="10000"/>
                    </a:schemeClr>
                  </a:solidFill>
                  <a:latin typeface="+mn-lt"/>
                </a:rPr>
                <a:t>en el año anterior [y a empresarios ≤  </a:t>
              </a:r>
              <a:r>
                <a:rPr lang="es-ES_tradnl" sz="1050" dirty="0">
                  <a:solidFill>
                    <a:srgbClr val="FF0000"/>
                  </a:solidFill>
                  <a:latin typeface="+mn-lt"/>
                </a:rPr>
                <a:t>125.000* €</a:t>
              </a:r>
              <a:r>
                <a:rPr lang="es-ES_tradnl" sz="1050" dirty="0">
                  <a:solidFill>
                    <a:schemeClr val="tx2">
                      <a:lumMod val="10000"/>
                    </a:schemeClr>
                  </a:solidFill>
                  <a:latin typeface="+mn-lt"/>
                </a:rPr>
                <a:t>]</a:t>
              </a:r>
              <a:r>
                <a:rPr lang="es-ES_tradnl" sz="1050" dirty="0">
                  <a:solidFill>
                    <a:srgbClr val="FF0000"/>
                  </a:solidFill>
                  <a:latin typeface="+mn-lt"/>
                </a:rPr>
                <a:t> </a:t>
              </a:r>
              <a:endParaRPr lang="es-ES_tradnl" sz="1050" dirty="0">
                <a:solidFill>
                  <a:schemeClr val="tx2">
                    <a:lumMod val="10000"/>
                  </a:schemeClr>
                </a:solidFill>
                <a:latin typeface="+mn-lt"/>
              </a:endParaRPr>
            </a:p>
            <a:p>
              <a:pPr>
                <a:defRPr/>
              </a:pPr>
              <a:r>
                <a:rPr lang="es-ES_tradnl" sz="1050" dirty="0">
                  <a:solidFill>
                    <a:schemeClr val="tx2">
                      <a:lumMod val="10000"/>
                    </a:schemeClr>
                  </a:solidFill>
                  <a:latin typeface="+mn-lt"/>
                </a:rPr>
                <a:t>                                                                                                                        ≤  </a:t>
              </a:r>
              <a:r>
                <a:rPr lang="es-ES_tradnl" sz="1050" dirty="0">
                  <a:solidFill>
                    <a:srgbClr val="D60093"/>
                  </a:solidFill>
                  <a:latin typeface="+mn-lt"/>
                </a:rPr>
                <a:t>250.000 € (en el caso de actividades agrícolas o ganaderas)</a:t>
              </a:r>
            </a:p>
            <a:p>
              <a:pPr>
                <a:defRPr/>
              </a:pPr>
              <a:r>
                <a:rPr lang="es-ES_tradnl" sz="1050" dirty="0">
                  <a:solidFill>
                    <a:schemeClr val="tx2">
                      <a:lumMod val="10000"/>
                    </a:schemeClr>
                  </a:solidFill>
                  <a:latin typeface="+mn-lt"/>
                </a:rPr>
                <a:t>   </a:t>
              </a:r>
              <a:r>
                <a:rPr lang="es-ES_tradnl" sz="1050" dirty="0">
                  <a:solidFill>
                    <a:srgbClr val="FF0000"/>
                  </a:solidFill>
                  <a:latin typeface="+mn-lt"/>
                </a:rPr>
                <a:t>*</a:t>
              </a:r>
              <a:r>
                <a:rPr lang="es-ES_tradnl" sz="1050" dirty="0">
                  <a:solidFill>
                    <a:srgbClr val="0000CC"/>
                  </a:solidFill>
                  <a:latin typeface="+mn-lt"/>
                </a:rPr>
                <a:t> se computarán </a:t>
              </a:r>
              <a:r>
                <a:rPr lang="es-ES_tradnl" sz="1050" u="sng" dirty="0">
                  <a:solidFill>
                    <a:srgbClr val="0000CC"/>
                  </a:solidFill>
                  <a:latin typeface="+mn-lt"/>
                </a:rPr>
                <a:t>TODAS las operaciones de ventas o ingresos (Sea  o no  obligatorio emitir factura)</a:t>
              </a:r>
              <a:r>
                <a:rPr lang="es-ES_tradnl" sz="1050" dirty="0">
                  <a:solidFill>
                    <a:srgbClr val="0000CC"/>
                  </a:solidFill>
                  <a:latin typeface="+mn-lt"/>
                </a:rPr>
                <a:t> </a:t>
              </a:r>
            </a:p>
          </p:txBody>
        </p:sp>
      </p:grpSp>
      <p:grpSp>
        <p:nvGrpSpPr>
          <p:cNvPr id="3" name="Group 13"/>
          <p:cNvGrpSpPr>
            <a:grpSpLocks/>
          </p:cNvGrpSpPr>
          <p:nvPr/>
        </p:nvGrpSpPr>
        <p:grpSpPr bwMode="auto">
          <a:xfrm>
            <a:off x="1907931" y="3417895"/>
            <a:ext cx="152400" cy="361950"/>
            <a:chOff x="768" y="2165"/>
            <a:chExt cx="96" cy="228"/>
          </a:xfrm>
        </p:grpSpPr>
        <p:sp>
          <p:nvSpPr>
            <p:cNvPr id="66592" name="Rectangle 14"/>
            <p:cNvSpPr>
              <a:spLocks noChangeArrowheads="1"/>
            </p:cNvSpPr>
            <p:nvPr/>
          </p:nvSpPr>
          <p:spPr bwMode="auto">
            <a:xfrm>
              <a:off x="864" y="2291"/>
              <a:ext cx="0" cy="102"/>
            </a:xfrm>
            <a:prstGeom prst="rect">
              <a:avLst/>
            </a:prstGeom>
            <a:noFill/>
            <a:ln w="9525">
              <a:noFill/>
              <a:miter lim="800000"/>
              <a:headEnd/>
              <a:tailEnd/>
            </a:ln>
          </p:spPr>
          <p:txBody>
            <a:bodyPr wrap="none" lIns="0" tIns="0" rIns="0" bIns="0">
              <a:spAutoFit/>
            </a:bodyPr>
            <a:lstStyle/>
            <a:p>
              <a:endParaRPr lang="es-ES_tradnl" sz="1050" dirty="0">
                <a:solidFill>
                  <a:srgbClr val="000000"/>
                </a:solidFill>
                <a:latin typeface="+mn-lt"/>
              </a:endParaRPr>
            </a:p>
          </p:txBody>
        </p:sp>
        <p:sp>
          <p:nvSpPr>
            <p:cNvPr id="66593" name="Rectangle 15"/>
            <p:cNvSpPr>
              <a:spLocks noChangeArrowheads="1"/>
            </p:cNvSpPr>
            <p:nvPr/>
          </p:nvSpPr>
          <p:spPr bwMode="auto">
            <a:xfrm>
              <a:off x="768" y="2165"/>
              <a:ext cx="0" cy="102"/>
            </a:xfrm>
            <a:prstGeom prst="rect">
              <a:avLst/>
            </a:prstGeom>
            <a:noFill/>
            <a:ln w="9525">
              <a:noFill/>
              <a:miter lim="800000"/>
              <a:headEnd/>
              <a:tailEnd/>
            </a:ln>
          </p:spPr>
          <p:txBody>
            <a:bodyPr wrap="none" lIns="0" tIns="0" rIns="0" bIns="0">
              <a:spAutoFit/>
            </a:bodyPr>
            <a:lstStyle/>
            <a:p>
              <a:endParaRPr lang="es-ES_tradnl" sz="1050" dirty="0">
                <a:solidFill>
                  <a:srgbClr val="000000"/>
                </a:solidFill>
                <a:latin typeface="+mn-lt"/>
              </a:endParaRPr>
            </a:p>
          </p:txBody>
        </p:sp>
      </p:grpSp>
      <p:sp>
        <p:nvSpPr>
          <p:cNvPr id="66568" name="Rectangle 19"/>
          <p:cNvSpPr>
            <a:spLocks noChangeArrowheads="1"/>
          </p:cNvSpPr>
          <p:nvPr/>
        </p:nvSpPr>
        <p:spPr bwMode="auto">
          <a:xfrm>
            <a:off x="3755781" y="1968502"/>
            <a:ext cx="36870" cy="161583"/>
          </a:xfrm>
          <a:prstGeom prst="rect">
            <a:avLst/>
          </a:prstGeom>
          <a:noFill/>
          <a:ln w="9525">
            <a:noFill/>
            <a:miter lim="800000"/>
            <a:headEnd/>
            <a:tailEnd/>
          </a:ln>
        </p:spPr>
        <p:txBody>
          <a:bodyPr wrap="none" lIns="0" tIns="0" rIns="0" bIns="0">
            <a:spAutoFit/>
          </a:bodyPr>
          <a:lstStyle/>
          <a:p>
            <a:r>
              <a:rPr lang="es-ES_tradnl" sz="1050" dirty="0">
                <a:solidFill>
                  <a:srgbClr val="009900"/>
                </a:solidFill>
                <a:latin typeface="+mn-lt"/>
              </a:rPr>
              <a:t> </a:t>
            </a:r>
            <a:endParaRPr lang="es-ES_tradnl" sz="1050" dirty="0">
              <a:solidFill>
                <a:srgbClr val="000000"/>
              </a:solidFill>
              <a:latin typeface="+mn-lt"/>
            </a:endParaRPr>
          </a:p>
        </p:txBody>
      </p:sp>
      <p:sp>
        <p:nvSpPr>
          <p:cNvPr id="66569" name="Rectangle 33"/>
          <p:cNvSpPr>
            <a:spLocks noChangeArrowheads="1"/>
          </p:cNvSpPr>
          <p:nvPr/>
        </p:nvSpPr>
        <p:spPr bwMode="auto">
          <a:xfrm>
            <a:off x="1219201" y="3581400"/>
            <a:ext cx="2133597" cy="161583"/>
          </a:xfrm>
          <a:prstGeom prst="rect">
            <a:avLst/>
          </a:prstGeom>
          <a:noFill/>
          <a:ln w="9525">
            <a:noFill/>
            <a:miter lim="800000"/>
            <a:headEnd/>
            <a:tailEnd/>
          </a:ln>
        </p:spPr>
        <p:txBody>
          <a:bodyPr wrap="none" lIns="0" tIns="0" rIns="0" bIns="0">
            <a:spAutoFit/>
          </a:bodyPr>
          <a:lstStyle/>
          <a:p>
            <a:r>
              <a:rPr lang="es-ES_tradnl" sz="1050" u="sng" dirty="0">
                <a:solidFill>
                  <a:srgbClr val="FF0066"/>
                </a:solidFill>
                <a:latin typeface="+mn-lt"/>
              </a:rPr>
              <a:t>PLURALIDAD DE ACTIVIDADES :</a:t>
            </a:r>
          </a:p>
        </p:txBody>
      </p:sp>
      <p:sp>
        <p:nvSpPr>
          <p:cNvPr id="51234" name="Rectangle 34"/>
          <p:cNvSpPr>
            <a:spLocks noChangeArrowheads="1"/>
          </p:cNvSpPr>
          <p:nvPr/>
        </p:nvSpPr>
        <p:spPr bwMode="auto">
          <a:xfrm>
            <a:off x="838201" y="4419602"/>
            <a:ext cx="2398092" cy="161583"/>
          </a:xfrm>
          <a:prstGeom prst="rect">
            <a:avLst/>
          </a:prstGeom>
          <a:noFill/>
          <a:ln w="9525">
            <a:noFill/>
            <a:miter lim="800000"/>
            <a:headEnd/>
            <a:tailEnd/>
          </a:ln>
        </p:spPr>
        <p:txBody>
          <a:bodyPr wrap="none" lIns="0" tIns="0" rIns="0" bIns="0">
            <a:spAutoFit/>
          </a:bodyPr>
          <a:lstStyle/>
          <a:p>
            <a:pPr>
              <a:defRPr/>
            </a:pPr>
            <a:r>
              <a:rPr lang="es-ES_tradnl" sz="1050" dirty="0">
                <a:solidFill>
                  <a:srgbClr val="FF3300"/>
                </a:solidFill>
                <a:latin typeface="+mn-lt"/>
                <a:sym typeface="Wingdings" pitchFamily="2" charset="2"/>
              </a:rPr>
              <a:t></a:t>
            </a:r>
            <a:r>
              <a:rPr lang="es-ES_tradnl" sz="1050" dirty="0">
                <a:solidFill>
                  <a:srgbClr val="000000"/>
                </a:solidFill>
                <a:latin typeface="+mn-lt"/>
                <a:sym typeface="Wingdings" pitchFamily="2" charset="2"/>
              </a:rPr>
              <a:t>   Las actividades desarrolladas por</a:t>
            </a:r>
            <a:endParaRPr lang="es-ES_tradnl" sz="1050" dirty="0">
              <a:solidFill>
                <a:srgbClr val="000000"/>
              </a:solidFill>
              <a:latin typeface="+mn-lt"/>
            </a:endParaRPr>
          </a:p>
        </p:txBody>
      </p:sp>
      <p:sp>
        <p:nvSpPr>
          <p:cNvPr id="51237" name="Rectangle 37"/>
          <p:cNvSpPr>
            <a:spLocks noChangeArrowheads="1"/>
          </p:cNvSpPr>
          <p:nvPr/>
        </p:nvSpPr>
        <p:spPr bwMode="auto">
          <a:xfrm>
            <a:off x="3429000" y="5334000"/>
            <a:ext cx="5392502" cy="323165"/>
          </a:xfrm>
          <a:prstGeom prst="rect">
            <a:avLst/>
          </a:prstGeom>
          <a:noFill/>
          <a:ln w="9525">
            <a:noFill/>
            <a:miter lim="800000"/>
            <a:headEnd/>
            <a:tailEnd/>
          </a:ln>
        </p:spPr>
        <p:txBody>
          <a:bodyPr wrap="none" lIns="0" tIns="0" rIns="0" bIns="0">
            <a:spAutoFit/>
          </a:bodyPr>
          <a:lstStyle/>
          <a:p>
            <a:pPr>
              <a:buFont typeface="Wingdings" pitchFamily="2" charset="2"/>
              <a:buNone/>
              <a:defRPr/>
            </a:pPr>
            <a:r>
              <a:rPr lang="es-ES_tradnl" sz="1050" dirty="0">
                <a:solidFill>
                  <a:srgbClr val="000000"/>
                </a:solidFill>
                <a:latin typeface="+mn-lt"/>
              </a:rPr>
              <a:t>Las Entidades en régimen de atribución de rentas (Comunidades de Bienes, H.Y., ...)</a:t>
            </a:r>
          </a:p>
          <a:p>
            <a:pPr>
              <a:buFont typeface="Wingdings" pitchFamily="2" charset="2"/>
              <a:buNone/>
              <a:defRPr/>
            </a:pPr>
            <a:r>
              <a:rPr lang="es-ES_tradnl" sz="1050" dirty="0">
                <a:solidFill>
                  <a:srgbClr val="000000"/>
                </a:solidFill>
                <a:latin typeface="+mn-lt"/>
              </a:rPr>
              <a:t> en las que </a:t>
            </a:r>
            <a:r>
              <a:rPr lang="es-ES_tradnl" sz="1050" u="sng" dirty="0">
                <a:solidFill>
                  <a:srgbClr val="000000"/>
                </a:solidFill>
                <a:latin typeface="+mn-lt"/>
              </a:rPr>
              <a:t>participen cualquiera de los anteriores </a:t>
            </a:r>
            <a:r>
              <a:rPr lang="es-ES_tradnl" sz="1050" dirty="0">
                <a:solidFill>
                  <a:srgbClr val="000000"/>
                </a:solidFill>
                <a:latin typeface="+mn-lt"/>
              </a:rPr>
              <a:t>(contribuyente, cónyuge,...) </a:t>
            </a:r>
          </a:p>
        </p:txBody>
      </p:sp>
      <p:sp>
        <p:nvSpPr>
          <p:cNvPr id="51240" name="Rectangle 40"/>
          <p:cNvSpPr>
            <a:spLocks noChangeArrowheads="1"/>
          </p:cNvSpPr>
          <p:nvPr/>
        </p:nvSpPr>
        <p:spPr bwMode="auto">
          <a:xfrm>
            <a:off x="3593125" y="5943600"/>
            <a:ext cx="6144311" cy="323165"/>
          </a:xfrm>
          <a:prstGeom prst="rect">
            <a:avLst/>
          </a:prstGeom>
          <a:noFill/>
          <a:ln w="9525">
            <a:noFill/>
            <a:miter lim="800000"/>
            <a:headEnd/>
            <a:tailEnd/>
          </a:ln>
        </p:spPr>
        <p:txBody>
          <a:bodyPr wrap="none" lIns="0" tIns="0" rIns="0" bIns="0">
            <a:spAutoFit/>
          </a:bodyPr>
          <a:lstStyle/>
          <a:p>
            <a:pPr>
              <a:buFont typeface="Wingdings" pitchFamily="2" charset="2"/>
              <a:buChar char="Ø"/>
              <a:defRPr/>
            </a:pPr>
            <a:r>
              <a:rPr lang="es-ES_tradnl" sz="1050" dirty="0">
                <a:solidFill>
                  <a:srgbClr val="000000"/>
                </a:solidFill>
                <a:latin typeface="+mn-lt"/>
              </a:rPr>
              <a:t>  Actividades idénticas o similares . </a:t>
            </a:r>
          </a:p>
          <a:p>
            <a:pPr>
              <a:buFont typeface="Wingdings" pitchFamily="2" charset="2"/>
              <a:buNone/>
              <a:defRPr/>
            </a:pPr>
            <a:r>
              <a:rPr lang="es-ES_tradnl" sz="1050" dirty="0">
                <a:solidFill>
                  <a:srgbClr val="000000"/>
                </a:solidFill>
                <a:latin typeface="+mn-lt"/>
              </a:rPr>
              <a:t>Se consideran así las del </a:t>
            </a:r>
            <a:r>
              <a:rPr lang="es-ES_tradnl" sz="1050" u="sng" dirty="0">
                <a:solidFill>
                  <a:srgbClr val="000000"/>
                </a:solidFill>
                <a:latin typeface="+mn-lt"/>
              </a:rPr>
              <a:t>mismo grupo del IAE</a:t>
            </a:r>
            <a:r>
              <a:rPr lang="es-ES_tradnl" sz="1050" dirty="0">
                <a:solidFill>
                  <a:srgbClr val="000000"/>
                </a:solidFill>
                <a:latin typeface="+mn-lt"/>
              </a:rPr>
              <a:t> (si coinciden los 3 primeros dígitos del epígrafe) </a:t>
            </a:r>
          </a:p>
        </p:txBody>
      </p:sp>
      <p:sp>
        <p:nvSpPr>
          <p:cNvPr id="51241" name="Rectangle 41"/>
          <p:cNvSpPr>
            <a:spLocks noChangeArrowheads="1"/>
          </p:cNvSpPr>
          <p:nvPr/>
        </p:nvSpPr>
        <p:spPr bwMode="auto">
          <a:xfrm>
            <a:off x="3581400" y="6324600"/>
            <a:ext cx="3217227" cy="323165"/>
          </a:xfrm>
          <a:prstGeom prst="rect">
            <a:avLst/>
          </a:prstGeom>
          <a:noFill/>
          <a:ln w="9525">
            <a:noFill/>
            <a:miter lim="800000"/>
            <a:headEnd/>
            <a:tailEnd/>
          </a:ln>
        </p:spPr>
        <p:txBody>
          <a:bodyPr wrap="none" lIns="0" tIns="0" rIns="0" bIns="0">
            <a:spAutoFit/>
          </a:bodyPr>
          <a:lstStyle/>
          <a:p>
            <a:pPr>
              <a:buFont typeface="Wingdings" pitchFamily="2" charset="2"/>
              <a:buChar char="Ø"/>
              <a:defRPr/>
            </a:pPr>
            <a:r>
              <a:rPr lang="es-ES_tradnl" sz="1050" dirty="0">
                <a:solidFill>
                  <a:srgbClr val="000000"/>
                </a:solidFill>
                <a:latin typeface="+mn-lt"/>
                <a:sym typeface="Wingdings" pitchFamily="2" charset="2"/>
              </a:rPr>
              <a:t>Exista una dirección común de tales actividades</a:t>
            </a:r>
          </a:p>
          <a:p>
            <a:pPr>
              <a:buFont typeface="Wingdings" pitchFamily="2" charset="2"/>
              <a:buNone/>
              <a:defRPr/>
            </a:pPr>
            <a:r>
              <a:rPr lang="es-ES_tradnl" sz="1050" dirty="0">
                <a:solidFill>
                  <a:srgbClr val="000000"/>
                </a:solidFill>
                <a:latin typeface="+mn-lt"/>
                <a:sym typeface="Wingdings" pitchFamily="2" charset="2"/>
              </a:rPr>
              <a:t>Compartiéndose medios personales o materiales. </a:t>
            </a:r>
            <a:endParaRPr lang="es-ES_tradnl" sz="1050" dirty="0">
              <a:solidFill>
                <a:srgbClr val="000000"/>
              </a:solidFill>
              <a:latin typeface="+mn-lt"/>
            </a:endParaRPr>
          </a:p>
        </p:txBody>
      </p:sp>
      <p:sp>
        <p:nvSpPr>
          <p:cNvPr id="66574" name="Rectangle 43"/>
          <p:cNvSpPr>
            <a:spLocks noChangeArrowheads="1"/>
          </p:cNvSpPr>
          <p:nvPr/>
        </p:nvSpPr>
        <p:spPr bwMode="auto">
          <a:xfrm>
            <a:off x="7779728" y="4654552"/>
            <a:ext cx="147476" cy="161583"/>
          </a:xfrm>
          <a:prstGeom prst="rect">
            <a:avLst/>
          </a:prstGeom>
          <a:noFill/>
          <a:ln w="9525">
            <a:noFill/>
            <a:miter lim="800000"/>
            <a:headEnd/>
            <a:tailEnd/>
          </a:ln>
        </p:spPr>
        <p:txBody>
          <a:bodyPr wrap="none" lIns="0" tIns="0" rIns="0" bIns="0">
            <a:spAutoFit/>
          </a:bodyPr>
          <a:lstStyle/>
          <a:p>
            <a:r>
              <a:rPr lang="es-ES_tradnl" sz="1050" dirty="0">
                <a:solidFill>
                  <a:srgbClr val="000000"/>
                </a:solidFill>
                <a:latin typeface="+mn-lt"/>
              </a:rPr>
              <a:t>    </a:t>
            </a:r>
            <a:endParaRPr lang="es-ES_tradnl" sz="1050" dirty="0">
              <a:latin typeface="+mn-lt"/>
            </a:endParaRPr>
          </a:p>
        </p:txBody>
      </p:sp>
      <p:sp>
        <p:nvSpPr>
          <p:cNvPr id="51244" name="Rectangle 44"/>
          <p:cNvSpPr>
            <a:spLocks noChangeArrowheads="1"/>
          </p:cNvSpPr>
          <p:nvPr/>
        </p:nvSpPr>
        <p:spPr bwMode="auto">
          <a:xfrm>
            <a:off x="662354" y="3962400"/>
            <a:ext cx="8723542" cy="161583"/>
          </a:xfrm>
          <a:prstGeom prst="rect">
            <a:avLst/>
          </a:prstGeom>
          <a:noFill/>
          <a:ln w="9525">
            <a:noFill/>
            <a:miter lim="800000"/>
            <a:headEnd/>
            <a:tailEnd/>
          </a:ln>
        </p:spPr>
        <p:txBody>
          <a:bodyPr wrap="none" lIns="0" tIns="0" rIns="0" bIns="0">
            <a:spAutoFit/>
          </a:bodyPr>
          <a:lstStyle/>
          <a:p>
            <a:pPr>
              <a:defRPr/>
            </a:pPr>
            <a:r>
              <a:rPr lang="es-ES_tradnl" sz="1050" dirty="0">
                <a:solidFill>
                  <a:srgbClr val="FF0066"/>
                </a:solidFill>
                <a:latin typeface="+mn-lt"/>
                <a:sym typeface="Wingdings" pitchFamily="2" charset="2"/>
              </a:rPr>
              <a:t></a:t>
            </a:r>
            <a:r>
              <a:rPr lang="es-ES_tradnl" sz="1050" dirty="0">
                <a:solidFill>
                  <a:srgbClr val="000000"/>
                </a:solidFill>
                <a:latin typeface="+mn-lt"/>
                <a:sym typeface="Wingdings" pitchFamily="2" charset="2"/>
              </a:rPr>
              <a:t>  Para el cómputo de los límites anteriores de ingresos y de compras </a:t>
            </a:r>
            <a:r>
              <a:rPr lang="es-ES_tradnl" sz="1050" i="1" u="sng" dirty="0">
                <a:solidFill>
                  <a:srgbClr val="000000"/>
                </a:solidFill>
                <a:latin typeface="+mn-lt"/>
              </a:rPr>
              <a:t>sumadas  todas  las actividades siguientes</a:t>
            </a:r>
            <a:r>
              <a:rPr lang="es-ES_tradnl" sz="1050" i="1" dirty="0">
                <a:solidFill>
                  <a:srgbClr val="000000"/>
                </a:solidFill>
                <a:latin typeface="+mn-lt"/>
              </a:rPr>
              <a:t> (art. 31.1.3ª. b) y c) L):</a:t>
            </a:r>
            <a:endParaRPr lang="es-ES_tradnl" sz="1050" dirty="0">
              <a:solidFill>
                <a:srgbClr val="000000"/>
              </a:solidFill>
              <a:latin typeface="+mn-lt"/>
            </a:endParaRPr>
          </a:p>
        </p:txBody>
      </p:sp>
      <p:sp>
        <p:nvSpPr>
          <p:cNvPr id="51245" name="Rectangle 45"/>
          <p:cNvSpPr>
            <a:spLocks noChangeArrowheads="1"/>
          </p:cNvSpPr>
          <p:nvPr/>
        </p:nvSpPr>
        <p:spPr bwMode="auto">
          <a:xfrm>
            <a:off x="3429000" y="4343402"/>
            <a:ext cx="1157368" cy="161583"/>
          </a:xfrm>
          <a:prstGeom prst="rect">
            <a:avLst/>
          </a:prstGeom>
          <a:noFill/>
          <a:ln w="9525">
            <a:noFill/>
            <a:miter lim="800000"/>
            <a:headEnd/>
            <a:tailEnd/>
          </a:ln>
        </p:spPr>
        <p:txBody>
          <a:bodyPr wrap="none" lIns="0" tIns="0" rIns="0" bIns="0">
            <a:spAutoFit/>
          </a:bodyPr>
          <a:lstStyle/>
          <a:p>
            <a:pPr>
              <a:defRPr/>
            </a:pPr>
            <a:r>
              <a:rPr lang="es-ES_tradnl" sz="1050" dirty="0">
                <a:solidFill>
                  <a:srgbClr val="000000"/>
                </a:solidFill>
                <a:latin typeface="+mn-lt"/>
              </a:rPr>
              <a:t>- El Contribuyente</a:t>
            </a:r>
          </a:p>
        </p:txBody>
      </p:sp>
      <p:grpSp>
        <p:nvGrpSpPr>
          <p:cNvPr id="4" name="Group 46"/>
          <p:cNvGrpSpPr>
            <a:grpSpLocks/>
          </p:cNvGrpSpPr>
          <p:nvPr/>
        </p:nvGrpSpPr>
        <p:grpSpPr bwMode="auto">
          <a:xfrm>
            <a:off x="4287716" y="4814897"/>
            <a:ext cx="1022838" cy="363538"/>
            <a:chOff x="2461" y="3046"/>
            <a:chExt cx="644" cy="229"/>
          </a:xfrm>
        </p:grpSpPr>
        <p:sp>
          <p:nvSpPr>
            <p:cNvPr id="66590" name="Rectangle 47"/>
            <p:cNvSpPr>
              <a:spLocks noChangeArrowheads="1"/>
            </p:cNvSpPr>
            <p:nvPr/>
          </p:nvSpPr>
          <p:spPr bwMode="auto">
            <a:xfrm>
              <a:off x="2461" y="3046"/>
              <a:ext cx="0" cy="102"/>
            </a:xfrm>
            <a:prstGeom prst="rect">
              <a:avLst/>
            </a:prstGeom>
            <a:noFill/>
            <a:ln w="9525">
              <a:noFill/>
              <a:miter lim="800000"/>
              <a:headEnd/>
              <a:tailEnd/>
            </a:ln>
          </p:spPr>
          <p:txBody>
            <a:bodyPr wrap="none" lIns="0" tIns="0" rIns="0" bIns="0">
              <a:spAutoFit/>
            </a:bodyPr>
            <a:lstStyle/>
            <a:p>
              <a:endParaRPr lang="es-ES_tradnl" sz="1050" dirty="0">
                <a:solidFill>
                  <a:srgbClr val="000000"/>
                </a:solidFill>
                <a:latin typeface="+mn-lt"/>
              </a:endParaRPr>
            </a:p>
          </p:txBody>
        </p:sp>
        <p:sp>
          <p:nvSpPr>
            <p:cNvPr id="66591" name="Rectangle 48"/>
            <p:cNvSpPr>
              <a:spLocks noChangeArrowheads="1"/>
            </p:cNvSpPr>
            <p:nvPr/>
          </p:nvSpPr>
          <p:spPr bwMode="auto">
            <a:xfrm>
              <a:off x="3105" y="3173"/>
              <a:ext cx="0" cy="102"/>
            </a:xfrm>
            <a:prstGeom prst="rect">
              <a:avLst/>
            </a:prstGeom>
            <a:noFill/>
            <a:ln w="9525">
              <a:noFill/>
              <a:miter lim="800000"/>
              <a:headEnd/>
              <a:tailEnd/>
            </a:ln>
          </p:spPr>
          <p:txBody>
            <a:bodyPr wrap="none" lIns="0" tIns="0" rIns="0" bIns="0">
              <a:spAutoFit/>
            </a:bodyPr>
            <a:lstStyle/>
            <a:p>
              <a:endParaRPr lang="es-ES_tradnl" sz="1050" dirty="0">
                <a:solidFill>
                  <a:srgbClr val="000000"/>
                </a:solidFill>
                <a:latin typeface="+mn-lt"/>
              </a:endParaRPr>
            </a:p>
          </p:txBody>
        </p:sp>
      </p:grpSp>
      <p:sp>
        <p:nvSpPr>
          <p:cNvPr id="66578" name="Line 49"/>
          <p:cNvSpPr>
            <a:spLocks noChangeShapeType="1"/>
          </p:cNvSpPr>
          <p:nvPr/>
        </p:nvSpPr>
        <p:spPr bwMode="auto">
          <a:xfrm>
            <a:off x="3352800" y="4343400"/>
            <a:ext cx="0" cy="846138"/>
          </a:xfrm>
          <a:prstGeom prst="line">
            <a:avLst/>
          </a:prstGeom>
          <a:noFill/>
          <a:ln w="9525">
            <a:solidFill>
              <a:srgbClr val="009900"/>
            </a:solidFill>
            <a:round/>
            <a:headEnd/>
            <a:tailEnd/>
          </a:ln>
        </p:spPr>
        <p:txBody>
          <a:bodyPr wrap="none" anchor="ctr"/>
          <a:lstStyle/>
          <a:p>
            <a:endParaRPr lang="es-ES_tradnl" sz="1050" dirty="0">
              <a:latin typeface="+mn-lt"/>
            </a:endParaRPr>
          </a:p>
        </p:txBody>
      </p:sp>
      <p:sp>
        <p:nvSpPr>
          <p:cNvPr id="66579" name="Line 50"/>
          <p:cNvSpPr>
            <a:spLocks noChangeShapeType="1"/>
          </p:cNvSpPr>
          <p:nvPr/>
        </p:nvSpPr>
        <p:spPr bwMode="auto">
          <a:xfrm>
            <a:off x="3368920" y="5300663"/>
            <a:ext cx="0" cy="360362"/>
          </a:xfrm>
          <a:prstGeom prst="line">
            <a:avLst/>
          </a:prstGeom>
          <a:noFill/>
          <a:ln w="9525">
            <a:solidFill>
              <a:srgbClr val="009900"/>
            </a:solidFill>
            <a:round/>
            <a:headEnd/>
            <a:tailEnd/>
          </a:ln>
        </p:spPr>
        <p:txBody>
          <a:bodyPr wrap="none" anchor="ctr"/>
          <a:lstStyle/>
          <a:p>
            <a:endParaRPr lang="es-ES_tradnl" sz="1050" dirty="0">
              <a:latin typeface="+mn-lt"/>
            </a:endParaRPr>
          </a:p>
        </p:txBody>
      </p:sp>
      <p:sp>
        <p:nvSpPr>
          <p:cNvPr id="51251" name="Rectangle 51"/>
          <p:cNvSpPr>
            <a:spLocks noChangeArrowheads="1"/>
          </p:cNvSpPr>
          <p:nvPr/>
        </p:nvSpPr>
        <p:spPr bwMode="auto">
          <a:xfrm>
            <a:off x="762000" y="2362202"/>
            <a:ext cx="296876" cy="253916"/>
          </a:xfrm>
          <a:prstGeom prst="rect">
            <a:avLst/>
          </a:prstGeom>
          <a:noFill/>
          <a:ln w="9525">
            <a:noFill/>
            <a:miter lim="800000"/>
            <a:headEnd/>
            <a:tailEnd/>
          </a:ln>
          <a:effectLst/>
        </p:spPr>
        <p:txBody>
          <a:bodyPr wrap="none">
            <a:spAutoFit/>
          </a:bodyPr>
          <a:lstStyle/>
          <a:p>
            <a:pPr>
              <a:defRPr/>
            </a:pPr>
            <a:r>
              <a:rPr lang="es-ES_tradnl" sz="1050" dirty="0">
                <a:solidFill>
                  <a:schemeClr val="tx2">
                    <a:lumMod val="10000"/>
                  </a:schemeClr>
                </a:solidFill>
                <a:latin typeface="+mn-lt"/>
              </a:rPr>
              <a:t>3.</a:t>
            </a:r>
          </a:p>
        </p:txBody>
      </p:sp>
      <p:sp>
        <p:nvSpPr>
          <p:cNvPr id="51252" name="Rectangle 52"/>
          <p:cNvSpPr>
            <a:spLocks noChangeArrowheads="1"/>
          </p:cNvSpPr>
          <p:nvPr/>
        </p:nvSpPr>
        <p:spPr bwMode="auto">
          <a:xfrm>
            <a:off x="762000" y="3048002"/>
            <a:ext cx="296876" cy="253916"/>
          </a:xfrm>
          <a:prstGeom prst="rect">
            <a:avLst/>
          </a:prstGeom>
          <a:noFill/>
          <a:ln w="9525">
            <a:noFill/>
            <a:miter lim="800000"/>
            <a:headEnd/>
            <a:tailEnd/>
          </a:ln>
          <a:effectLst/>
        </p:spPr>
        <p:txBody>
          <a:bodyPr wrap="none">
            <a:spAutoFit/>
          </a:bodyPr>
          <a:lstStyle/>
          <a:p>
            <a:pPr>
              <a:defRPr/>
            </a:pPr>
            <a:r>
              <a:rPr lang="es-ES_tradnl" sz="1050" dirty="0">
                <a:solidFill>
                  <a:schemeClr val="tx2">
                    <a:lumMod val="10000"/>
                  </a:schemeClr>
                </a:solidFill>
                <a:latin typeface="+mn-lt"/>
              </a:rPr>
              <a:t>4.</a:t>
            </a:r>
          </a:p>
        </p:txBody>
      </p:sp>
      <p:sp>
        <p:nvSpPr>
          <p:cNvPr id="51253" name="Rectangle 53"/>
          <p:cNvSpPr>
            <a:spLocks noChangeArrowheads="1"/>
          </p:cNvSpPr>
          <p:nvPr/>
        </p:nvSpPr>
        <p:spPr bwMode="auto">
          <a:xfrm>
            <a:off x="990600" y="2362200"/>
            <a:ext cx="8153400" cy="515938"/>
          </a:xfrm>
          <a:prstGeom prst="rect">
            <a:avLst/>
          </a:prstGeom>
          <a:noFill/>
          <a:ln w="9525">
            <a:noFill/>
            <a:miter lim="800000"/>
            <a:headEnd/>
            <a:tailEnd/>
          </a:ln>
          <a:effectLst/>
        </p:spPr>
        <p:txBody>
          <a:bodyPr>
            <a:spAutoFit/>
          </a:bodyPr>
          <a:lstStyle/>
          <a:p>
            <a:pPr>
              <a:spcBef>
                <a:spcPct val="50000"/>
              </a:spcBef>
              <a:defRPr/>
            </a:pPr>
            <a:r>
              <a:rPr lang="es-ES_tradnl" sz="1050" dirty="0">
                <a:solidFill>
                  <a:srgbClr val="000000"/>
                </a:solidFill>
                <a:latin typeface="+mn-lt"/>
              </a:rPr>
              <a:t>Su   </a:t>
            </a:r>
            <a:r>
              <a:rPr lang="es-ES_tradnl" sz="1050" u="sng" dirty="0">
                <a:solidFill>
                  <a:srgbClr val="000000"/>
                </a:solidFill>
                <a:latin typeface="+mn-lt"/>
              </a:rPr>
              <a:t>volumen de compras</a:t>
            </a:r>
            <a:r>
              <a:rPr lang="es-ES_tradnl" sz="1050" dirty="0">
                <a:solidFill>
                  <a:srgbClr val="000000"/>
                </a:solidFill>
                <a:latin typeface="+mn-lt"/>
              </a:rPr>
              <a:t> </a:t>
            </a:r>
            <a:r>
              <a:rPr lang="es-ES_tradnl" sz="1050" i="1" dirty="0">
                <a:solidFill>
                  <a:srgbClr val="000000"/>
                </a:solidFill>
                <a:latin typeface="+mn-lt"/>
              </a:rPr>
              <a:t>(sumadas  todas  las actividades)</a:t>
            </a:r>
            <a:r>
              <a:rPr lang="es-ES_tradnl" sz="1050" dirty="0">
                <a:solidFill>
                  <a:srgbClr val="000000"/>
                </a:solidFill>
                <a:latin typeface="+mn-lt"/>
              </a:rPr>
              <a:t> ≤  </a:t>
            </a:r>
            <a:r>
              <a:rPr lang="es-ES_tradnl" sz="1050" dirty="0">
                <a:solidFill>
                  <a:srgbClr val="FF0000"/>
                </a:solidFill>
                <a:latin typeface="+mn-lt"/>
              </a:rPr>
              <a:t>250.000  € </a:t>
            </a:r>
            <a:r>
              <a:rPr lang="es-ES_tradnl" sz="1050" dirty="0">
                <a:solidFill>
                  <a:schemeClr val="accent4">
                    <a:lumMod val="10000"/>
                  </a:schemeClr>
                </a:solidFill>
                <a:latin typeface="+mn-lt"/>
              </a:rPr>
              <a:t>en</a:t>
            </a:r>
            <a:r>
              <a:rPr lang="es-ES_tradnl" sz="1050" dirty="0">
                <a:latin typeface="+mn-lt"/>
              </a:rPr>
              <a:t> </a:t>
            </a:r>
            <a:r>
              <a:rPr lang="es-ES_tradnl" sz="1050" dirty="0">
                <a:solidFill>
                  <a:schemeClr val="tx2">
                    <a:lumMod val="10000"/>
                  </a:schemeClr>
                </a:solidFill>
                <a:latin typeface="+mn-lt"/>
              </a:rPr>
              <a:t>el año anterior </a:t>
            </a:r>
          </a:p>
          <a:p>
            <a:pPr>
              <a:spcBef>
                <a:spcPct val="50000"/>
              </a:spcBef>
              <a:defRPr/>
            </a:pPr>
            <a:r>
              <a:rPr lang="es-ES_tradnl" sz="1050" dirty="0">
                <a:solidFill>
                  <a:srgbClr val="000000"/>
                </a:solidFill>
                <a:latin typeface="+mn-lt"/>
              </a:rPr>
              <a:t> (No se computarán las adquisiciones de inmovilizado. Sí se computarán las obras o servicios subcontratados)</a:t>
            </a:r>
          </a:p>
        </p:txBody>
      </p:sp>
      <p:sp>
        <p:nvSpPr>
          <p:cNvPr id="51254" name="Rectangle 54"/>
          <p:cNvSpPr>
            <a:spLocks noChangeArrowheads="1"/>
          </p:cNvSpPr>
          <p:nvPr/>
        </p:nvSpPr>
        <p:spPr bwMode="auto">
          <a:xfrm>
            <a:off x="914401" y="3048000"/>
            <a:ext cx="5186035" cy="253916"/>
          </a:xfrm>
          <a:prstGeom prst="rect">
            <a:avLst/>
          </a:prstGeom>
          <a:noFill/>
          <a:ln w="9525">
            <a:noFill/>
            <a:miter lim="800000"/>
            <a:headEnd/>
            <a:tailEnd/>
          </a:ln>
          <a:effectLst/>
        </p:spPr>
        <p:txBody>
          <a:bodyPr wrap="none">
            <a:spAutoFit/>
          </a:bodyPr>
          <a:lstStyle/>
          <a:p>
            <a:pPr>
              <a:defRPr/>
            </a:pPr>
            <a:r>
              <a:rPr lang="es-ES_tradnl" sz="1050" dirty="0">
                <a:latin typeface="+mn-lt"/>
              </a:rPr>
              <a:t>  </a:t>
            </a:r>
            <a:r>
              <a:rPr lang="es-ES_tradnl" sz="1050" dirty="0">
                <a:solidFill>
                  <a:schemeClr val="tx2">
                    <a:lumMod val="10000"/>
                  </a:schemeClr>
                </a:solidFill>
                <a:latin typeface="+mn-lt"/>
              </a:rPr>
              <a:t>El contribuyente no desarrolle  ninguna actividad fuera del territorio español.</a:t>
            </a:r>
            <a:endParaRPr lang="es-ES" sz="1050" dirty="0">
              <a:solidFill>
                <a:schemeClr val="tx2">
                  <a:lumMod val="10000"/>
                </a:schemeClr>
              </a:solidFill>
              <a:latin typeface="+mn-lt"/>
            </a:endParaRPr>
          </a:p>
        </p:txBody>
      </p:sp>
      <p:sp>
        <p:nvSpPr>
          <p:cNvPr id="51255" name="Rectangle 55"/>
          <p:cNvSpPr>
            <a:spLocks noChangeArrowheads="1"/>
          </p:cNvSpPr>
          <p:nvPr/>
        </p:nvSpPr>
        <p:spPr bwMode="auto">
          <a:xfrm>
            <a:off x="3200400" y="4495800"/>
            <a:ext cx="1175322" cy="253916"/>
          </a:xfrm>
          <a:prstGeom prst="rect">
            <a:avLst/>
          </a:prstGeom>
          <a:noFill/>
          <a:ln w="9525">
            <a:noFill/>
            <a:miter lim="800000"/>
            <a:headEnd/>
            <a:tailEnd/>
          </a:ln>
          <a:effectLst/>
        </p:spPr>
        <p:txBody>
          <a:bodyPr wrap="none">
            <a:spAutoFit/>
          </a:bodyPr>
          <a:lstStyle/>
          <a:p>
            <a:pPr>
              <a:defRPr/>
            </a:pPr>
            <a:r>
              <a:rPr lang="es-ES_tradnl" sz="1050" dirty="0">
                <a:solidFill>
                  <a:srgbClr val="000000"/>
                </a:solidFill>
                <a:latin typeface="+mn-lt"/>
              </a:rPr>
              <a:t>    - Su cónyuge</a:t>
            </a:r>
            <a:endParaRPr lang="es-ES" sz="1050" dirty="0">
              <a:solidFill>
                <a:srgbClr val="000000"/>
              </a:solidFill>
              <a:latin typeface="+mn-lt"/>
            </a:endParaRPr>
          </a:p>
        </p:txBody>
      </p:sp>
      <p:sp>
        <p:nvSpPr>
          <p:cNvPr id="51256" name="Rectangle 56"/>
          <p:cNvSpPr>
            <a:spLocks noChangeArrowheads="1"/>
          </p:cNvSpPr>
          <p:nvPr/>
        </p:nvSpPr>
        <p:spPr bwMode="auto">
          <a:xfrm>
            <a:off x="3200401" y="4724400"/>
            <a:ext cx="1574470" cy="253916"/>
          </a:xfrm>
          <a:prstGeom prst="rect">
            <a:avLst/>
          </a:prstGeom>
          <a:noFill/>
          <a:ln w="9525">
            <a:noFill/>
            <a:miter lim="800000"/>
            <a:headEnd/>
            <a:tailEnd/>
          </a:ln>
          <a:effectLst/>
        </p:spPr>
        <p:txBody>
          <a:bodyPr wrap="none">
            <a:spAutoFit/>
          </a:bodyPr>
          <a:lstStyle/>
          <a:p>
            <a:pPr>
              <a:defRPr/>
            </a:pPr>
            <a:r>
              <a:rPr lang="es-ES_tradnl" sz="1050" dirty="0">
                <a:solidFill>
                  <a:srgbClr val="000000"/>
                </a:solidFill>
                <a:latin typeface="+mn-lt"/>
              </a:rPr>
              <a:t>    - Sus Ascendientes</a:t>
            </a:r>
            <a:endParaRPr lang="es-ES" sz="1050" dirty="0">
              <a:solidFill>
                <a:srgbClr val="000000"/>
              </a:solidFill>
              <a:latin typeface="+mn-lt"/>
            </a:endParaRPr>
          </a:p>
        </p:txBody>
      </p:sp>
      <p:sp>
        <p:nvSpPr>
          <p:cNvPr id="51257" name="Rectangle 57"/>
          <p:cNvSpPr>
            <a:spLocks noChangeArrowheads="1"/>
          </p:cNvSpPr>
          <p:nvPr/>
        </p:nvSpPr>
        <p:spPr bwMode="auto">
          <a:xfrm>
            <a:off x="3352801" y="4953000"/>
            <a:ext cx="1502334" cy="253916"/>
          </a:xfrm>
          <a:prstGeom prst="rect">
            <a:avLst/>
          </a:prstGeom>
          <a:noFill/>
          <a:ln w="9525">
            <a:noFill/>
            <a:miter lim="800000"/>
            <a:headEnd/>
            <a:tailEnd/>
          </a:ln>
          <a:effectLst/>
        </p:spPr>
        <p:txBody>
          <a:bodyPr wrap="none">
            <a:spAutoFit/>
          </a:bodyPr>
          <a:lstStyle/>
          <a:p>
            <a:pPr>
              <a:defRPr/>
            </a:pPr>
            <a:r>
              <a:rPr lang="es-ES_tradnl" sz="1050" dirty="0">
                <a:solidFill>
                  <a:srgbClr val="000000"/>
                </a:solidFill>
                <a:latin typeface="+mn-lt"/>
              </a:rPr>
              <a:t>- Sus Descendientes</a:t>
            </a:r>
            <a:endParaRPr lang="es-ES" sz="1050" dirty="0">
              <a:solidFill>
                <a:srgbClr val="000000"/>
              </a:solidFill>
              <a:latin typeface="+mn-lt"/>
            </a:endParaRPr>
          </a:p>
        </p:txBody>
      </p:sp>
      <p:sp>
        <p:nvSpPr>
          <p:cNvPr id="51258" name="Rectangle 58"/>
          <p:cNvSpPr>
            <a:spLocks noChangeArrowheads="1"/>
          </p:cNvSpPr>
          <p:nvPr/>
        </p:nvSpPr>
        <p:spPr bwMode="auto">
          <a:xfrm>
            <a:off x="762001" y="5334000"/>
            <a:ext cx="2768707" cy="261610"/>
          </a:xfrm>
          <a:prstGeom prst="rect">
            <a:avLst/>
          </a:prstGeom>
          <a:noFill/>
          <a:ln w="9525">
            <a:noFill/>
            <a:miter lim="800000"/>
            <a:headEnd/>
            <a:tailEnd/>
          </a:ln>
          <a:effectLst/>
        </p:spPr>
        <p:txBody>
          <a:bodyPr wrap="none">
            <a:spAutoFit/>
          </a:bodyPr>
          <a:lstStyle/>
          <a:p>
            <a:pPr>
              <a:defRPr/>
            </a:pPr>
            <a:r>
              <a:rPr lang="es-ES_tradnl" sz="1050" dirty="0">
                <a:solidFill>
                  <a:srgbClr val="FF3300"/>
                </a:solidFill>
                <a:latin typeface="+mn-lt"/>
                <a:sym typeface="Wingdings" pitchFamily="2" charset="2"/>
              </a:rPr>
              <a:t></a:t>
            </a:r>
            <a:r>
              <a:rPr lang="es-ES_tradnl" sz="1050" dirty="0">
                <a:solidFill>
                  <a:srgbClr val="000000"/>
                </a:solidFill>
                <a:latin typeface="+mn-lt"/>
                <a:sym typeface="Wingdings" pitchFamily="2" charset="2"/>
              </a:rPr>
              <a:t>   Y las actividades desarrolladas por</a:t>
            </a:r>
          </a:p>
        </p:txBody>
      </p:sp>
      <p:sp>
        <p:nvSpPr>
          <p:cNvPr id="51260" name="Rectangle 60"/>
          <p:cNvSpPr>
            <a:spLocks noChangeArrowheads="1"/>
          </p:cNvSpPr>
          <p:nvPr/>
        </p:nvSpPr>
        <p:spPr bwMode="auto">
          <a:xfrm>
            <a:off x="381000" y="5683252"/>
            <a:ext cx="3504486" cy="253916"/>
          </a:xfrm>
          <a:prstGeom prst="rect">
            <a:avLst/>
          </a:prstGeom>
          <a:noFill/>
          <a:ln w="9525">
            <a:noFill/>
            <a:miter lim="800000"/>
            <a:headEnd/>
            <a:tailEnd/>
          </a:ln>
          <a:effectLst/>
        </p:spPr>
        <p:txBody>
          <a:bodyPr wrap="none">
            <a:spAutoFit/>
          </a:bodyPr>
          <a:lstStyle/>
          <a:p>
            <a:pPr>
              <a:buFont typeface="Wingdings" pitchFamily="2" charset="2"/>
              <a:buNone/>
              <a:defRPr/>
            </a:pPr>
            <a:r>
              <a:rPr lang="es-ES_tradnl" sz="1050" dirty="0">
                <a:solidFill>
                  <a:srgbClr val="003399"/>
                </a:solidFill>
                <a:latin typeface="+mn-lt"/>
              </a:rPr>
              <a:t>En las que </a:t>
            </a:r>
            <a:r>
              <a:rPr lang="es-ES_tradnl" sz="1050" u="sng" dirty="0">
                <a:solidFill>
                  <a:srgbClr val="003399"/>
                </a:solidFill>
                <a:latin typeface="+mn-lt"/>
              </a:rPr>
              <a:t>concurran las siguientes circunstancias:</a:t>
            </a:r>
          </a:p>
        </p:txBody>
      </p:sp>
      <p:sp>
        <p:nvSpPr>
          <p:cNvPr id="36" name="35 Marcador de número de diapositiva"/>
          <p:cNvSpPr>
            <a:spLocks noGrp="1"/>
          </p:cNvSpPr>
          <p:nvPr>
            <p:ph type="sldNum" sz="quarter" idx="12"/>
          </p:nvPr>
        </p:nvSpPr>
        <p:spPr>
          <a:xfrm>
            <a:off x="7772400" y="6381750"/>
            <a:ext cx="2133600" cy="476250"/>
          </a:xfrm>
        </p:spPr>
        <p:txBody>
          <a:bodyPr/>
          <a:lstStyle/>
          <a:p>
            <a:pPr>
              <a:defRPr/>
            </a:pPr>
            <a:fld id="{9C3E8C8B-F4BE-49C3-B587-F87B8004F74B}" type="slidenum">
              <a:rPr lang="es-ES" b="1" smtClean="0">
                <a:solidFill>
                  <a:srgbClr val="000000"/>
                </a:solidFill>
                <a:effectLst/>
              </a:rPr>
              <a:pPr>
                <a:defRPr/>
              </a:pPr>
              <a:t>522</a:t>
            </a:fld>
            <a:endParaRPr lang="es-ES" b="1" dirty="0">
              <a:solidFill>
                <a:srgbClr val="000000"/>
              </a:solidFill>
              <a:effectLst/>
            </a:endParaRPr>
          </a:p>
        </p:txBody>
      </p:sp>
    </p:spTree>
    <p:extLst>
      <p:ext uri="{BB962C8B-B14F-4D97-AF65-F5344CB8AC3E}">
        <p14:creationId xmlns="" xmlns:p14="http://schemas.microsoft.com/office/powerpoint/2010/main" val="886039600"/>
      </p:ext>
    </p:extLst>
  </p:cSld>
  <p:clrMapOvr>
    <a:masterClrMapping/>
  </p:clrMapOvr>
  <p:transition/>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F55FCDA2-736C-4460-ABB4-C37128923C64}" type="slidenum">
              <a:rPr lang="es-ES"/>
              <a:pPr>
                <a:defRPr/>
              </a:pPr>
              <a:t>523</a:t>
            </a:fld>
            <a:endParaRPr lang="es-ES" dirty="0"/>
          </a:p>
        </p:txBody>
      </p:sp>
      <p:sp>
        <p:nvSpPr>
          <p:cNvPr id="68612" name="Text Box 4"/>
          <p:cNvSpPr txBox="1">
            <a:spLocks noChangeArrowheads="1"/>
          </p:cNvSpPr>
          <p:nvPr/>
        </p:nvSpPr>
        <p:spPr bwMode="auto">
          <a:xfrm>
            <a:off x="0" y="1143000"/>
            <a:ext cx="9906000" cy="396875"/>
          </a:xfrm>
          <a:prstGeom prst="rect">
            <a:avLst/>
          </a:prstGeom>
          <a:noFill/>
          <a:ln w="9525">
            <a:noFill/>
            <a:miter lim="800000"/>
            <a:headEnd/>
            <a:tailEnd/>
          </a:ln>
        </p:spPr>
        <p:txBody>
          <a:bodyPr>
            <a:spAutoFit/>
          </a:bodyPr>
          <a:lstStyle/>
          <a:p>
            <a:pPr marL="457200" indent="-457200">
              <a:tabLst>
                <a:tab pos="2338388" algn="l"/>
              </a:tabLst>
            </a:pPr>
            <a:endParaRPr lang="es-ES_tradnl" dirty="0"/>
          </a:p>
        </p:txBody>
      </p:sp>
      <p:graphicFrame>
        <p:nvGraphicFramePr>
          <p:cNvPr id="9" name="8 Tabla"/>
          <p:cNvGraphicFramePr>
            <a:graphicFrameLocks noGrp="1"/>
          </p:cNvGraphicFramePr>
          <p:nvPr>
            <p:extLst>
              <p:ext uri="{D42A27DB-BD31-4B8C-83A1-F6EECF244321}">
                <p14:modId xmlns="" xmlns:p14="http://schemas.microsoft.com/office/powerpoint/2010/main" val="3289720398"/>
              </p:ext>
            </p:extLst>
          </p:nvPr>
        </p:nvGraphicFramePr>
        <p:xfrm>
          <a:off x="228600" y="990600"/>
          <a:ext cx="9525001" cy="5501640"/>
        </p:xfrm>
        <a:graphic>
          <a:graphicData uri="http://schemas.openxmlformats.org/drawingml/2006/table">
            <a:tbl>
              <a:tblPr firstRow="1" bandRow="1">
                <a:tableStyleId>{5C22544A-7EE6-4342-B048-85BDC9FD1C3A}</a:tableStyleId>
              </a:tblPr>
              <a:tblGrid>
                <a:gridCol w="2895600">
                  <a:extLst>
                    <a:ext uri="{9D8B030D-6E8A-4147-A177-3AD203B41FA5}">
                      <a16:colId xmlns="" xmlns:a16="http://schemas.microsoft.com/office/drawing/2014/main" val="20000"/>
                    </a:ext>
                  </a:extLst>
                </a:gridCol>
                <a:gridCol w="2179196">
                  <a:extLst>
                    <a:ext uri="{9D8B030D-6E8A-4147-A177-3AD203B41FA5}">
                      <a16:colId xmlns="" xmlns:a16="http://schemas.microsoft.com/office/drawing/2014/main" val="20001"/>
                    </a:ext>
                  </a:extLst>
                </a:gridCol>
                <a:gridCol w="2316604">
                  <a:extLst>
                    <a:ext uri="{9D8B030D-6E8A-4147-A177-3AD203B41FA5}">
                      <a16:colId xmlns="" xmlns:a16="http://schemas.microsoft.com/office/drawing/2014/main" val="20002"/>
                    </a:ext>
                  </a:extLst>
                </a:gridCol>
                <a:gridCol w="2133601">
                  <a:extLst>
                    <a:ext uri="{9D8B030D-6E8A-4147-A177-3AD203B41FA5}">
                      <a16:colId xmlns="" xmlns:a16="http://schemas.microsoft.com/office/drawing/2014/main" val="20003"/>
                    </a:ext>
                  </a:extLst>
                </a:gridCol>
              </a:tblGrid>
              <a:tr h="1221090">
                <a:tc>
                  <a:txBody>
                    <a:bodyPr/>
                    <a:lstStyle/>
                    <a:p>
                      <a:r>
                        <a:rPr lang="es-ES_tradnl" b="1" dirty="0" smtClean="0"/>
                        <a:t>ACTIVIDADES</a:t>
                      </a:r>
                      <a:endParaRPr lang="es-ES_tradnl"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a:txBody>
                    <a:bodyPr/>
                    <a:lstStyle/>
                    <a:p>
                      <a:r>
                        <a:rPr lang="es-ES_tradnl" sz="1800" b="1" dirty="0" smtClean="0"/>
                        <a:t>TOTAL</a:t>
                      </a:r>
                      <a:r>
                        <a:rPr lang="es-ES_tradnl" sz="1800" b="1" baseline="0" dirty="0" smtClean="0"/>
                        <a:t> de </a:t>
                      </a:r>
                      <a:r>
                        <a:rPr lang="es-ES_tradnl" sz="1800" b="1" dirty="0" smtClean="0"/>
                        <a:t>Rendimientos íntegros </a:t>
                      </a:r>
                      <a:r>
                        <a:rPr lang="es-ES_tradnl" sz="1800" b="1" u="sng" dirty="0" smtClean="0"/>
                        <a:t>del año anterior</a:t>
                      </a:r>
                      <a:endParaRPr lang="es-ES_tradnl" sz="1800"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r>
                        <a:rPr lang="es-ES_tradnl" b="1" dirty="0" smtClean="0"/>
                        <a:t>FACTURACIÓN</a:t>
                      </a:r>
                      <a:r>
                        <a:rPr lang="es-ES_tradnl" b="1" baseline="0" dirty="0" smtClean="0"/>
                        <a:t> a Empresarios ó Pro.</a:t>
                      </a:r>
                    </a:p>
                    <a:p>
                      <a:r>
                        <a:rPr lang="es-ES_tradnl" b="1" baseline="0" dirty="0" smtClean="0"/>
                        <a:t>(no particulares) </a:t>
                      </a:r>
                    </a:p>
                    <a:p>
                      <a:r>
                        <a:rPr lang="es-ES_tradnl" sz="1400" b="1" u="sng" dirty="0" smtClean="0"/>
                        <a:t>del año anterior</a:t>
                      </a:r>
                      <a:r>
                        <a:rPr lang="es-ES_tradnl" sz="1400" b="1" dirty="0" smtClean="0"/>
                        <a:t> </a:t>
                      </a:r>
                      <a:endParaRPr lang="es-ES_tradnl" sz="1400"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a:txBody>
                    <a:bodyPr/>
                    <a:lstStyle/>
                    <a:p>
                      <a:r>
                        <a:rPr lang="es-ES_tradnl" sz="1800" b="1" dirty="0" smtClean="0"/>
                        <a:t>Volumen de compras</a:t>
                      </a:r>
                      <a:endParaRPr lang="es-ES_tradnl" sz="1800" b="1"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683910">
                <a:tc>
                  <a:txBody>
                    <a:bodyPr/>
                    <a:lstStyle/>
                    <a:p>
                      <a:pPr marL="342900" indent="-342900">
                        <a:buFont typeface="Wingdings" pitchFamily="2" charset="2"/>
                        <a:buChar char="q"/>
                      </a:pPr>
                      <a:r>
                        <a:rPr lang="es-ES_tradnl" sz="1800" b="1" u="none" dirty="0" smtClean="0">
                          <a:solidFill>
                            <a:schemeClr val="tx1"/>
                          </a:solidFill>
                          <a:effectLst/>
                        </a:rPr>
                        <a:t>Actividades Empresariales</a:t>
                      </a:r>
                      <a:endParaRPr lang="es-ES_tradnl" sz="18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6">
                        <a:lumMod val="75000"/>
                      </a:schemeClr>
                    </a:solidFill>
                  </a:tcPr>
                </a:tc>
                <a:tc>
                  <a:txBody>
                    <a:bodyPr/>
                    <a:lstStyle/>
                    <a:p>
                      <a:pPr marL="342900" indent="-342900">
                        <a:buFont typeface="Wingdings" pitchFamily="2" charset="2"/>
                        <a:buChar char="v"/>
                      </a:pPr>
                      <a:r>
                        <a:rPr lang="es-ES_tradnl" sz="1800" b="1" u="none" dirty="0" smtClean="0">
                          <a:solidFill>
                            <a:srgbClr val="000066"/>
                          </a:solidFill>
                          <a:effectLst/>
                        </a:rPr>
                        <a:t>&gt;150.000 €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a:txBody>
                    <a:bodyPr/>
                    <a:lstStyle/>
                    <a:p>
                      <a:pPr marL="342900" indent="-342900">
                        <a:buFont typeface="Wingdings" pitchFamily="2" charset="2"/>
                        <a:buChar char="v"/>
                      </a:pPr>
                      <a:r>
                        <a:rPr lang="es-ES_tradnl" sz="1800" b="1" u="none" dirty="0" smtClean="0">
                          <a:solidFill>
                            <a:srgbClr val="000066"/>
                          </a:solidFill>
                          <a:effectLst/>
                        </a:rPr>
                        <a:t>&gt;75.000 €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66"/>
                          </a:solidFill>
                          <a:effectLst/>
                        </a:rPr>
                        <a:t>&gt;150.000 €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1"/>
                  </a:ext>
                </a:extLst>
              </a:tr>
              <a:tr h="609600">
                <a:tc>
                  <a:txBody>
                    <a:bodyPr/>
                    <a:lstStyle/>
                    <a:p>
                      <a:pPr marL="342900" indent="-342900">
                        <a:buFont typeface="Wingdings" pitchFamily="2" charset="2"/>
                        <a:buChar char="q"/>
                      </a:pPr>
                      <a:r>
                        <a:rPr lang="es-ES_tradnl" sz="1800" b="1" u="none" dirty="0" smtClean="0">
                          <a:solidFill>
                            <a:schemeClr val="tx1"/>
                          </a:solidFill>
                          <a:effectLst/>
                        </a:rPr>
                        <a:t>Actividades Agrícolas</a:t>
                      </a:r>
                      <a:endParaRPr lang="es-ES_tradnl" sz="18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b="1" u="none" dirty="0" smtClean="0">
                          <a:solidFill>
                            <a:srgbClr val="000066"/>
                          </a:solidFill>
                          <a:effectLst/>
                        </a:rPr>
                        <a:t>&gt;2</a:t>
                      </a:r>
                      <a:r>
                        <a:rPr lang="es-ES_tradnl" sz="1800" b="1" u="none" dirty="0" smtClean="0">
                          <a:solidFill>
                            <a:schemeClr val="bg1">
                              <a:lumMod val="50000"/>
                            </a:schemeClr>
                          </a:solidFill>
                          <a:effectLst/>
                        </a:rPr>
                        <a:t>5</a:t>
                      </a:r>
                      <a:r>
                        <a:rPr lang="es-ES_tradnl" sz="1800" b="1" u="none" dirty="0" smtClean="0">
                          <a:solidFill>
                            <a:srgbClr val="000066"/>
                          </a:solidFill>
                          <a:effectLst/>
                        </a:rPr>
                        <a:t>0.000 €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a:txBody>
                    <a:bodyPr/>
                    <a:lstStyle/>
                    <a:p>
                      <a:pPr marL="342900" indent="-342900">
                        <a:buFont typeface="Wingdings" pitchFamily="2" charset="2"/>
                        <a:buChar char="v"/>
                      </a:pPr>
                      <a:r>
                        <a:rPr lang="es-ES_tradnl" sz="1800" b="1" u="none" dirty="0" smtClean="0">
                          <a:solidFill>
                            <a:srgbClr val="000066"/>
                          </a:solidFill>
                          <a:effectLst/>
                        </a:rPr>
                        <a:t>No dice nada</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66"/>
                          </a:solidFill>
                          <a:effectLst/>
                        </a:rPr>
                        <a:t>&gt;150.000 € anuales</a:t>
                      </a:r>
                      <a:endParaRPr lang="es-ES_tradnl" sz="1800" b="1" u="none" dirty="0">
                        <a:solidFill>
                          <a:srgbClr val="00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tcPr>
                </a:tc>
                <a:extLst>
                  <a:ext uri="{0D108BD9-81ED-4DB2-BD59-A6C34878D82A}">
                    <a16:rowId xmlns="" xmlns:a16="http://schemas.microsoft.com/office/drawing/2014/main" val="10002"/>
                  </a:ext>
                </a:extLst>
              </a:tr>
              <a:tr h="1781190">
                <a:tc>
                  <a:txBody>
                    <a:bodyPr/>
                    <a:lstStyle/>
                    <a:p>
                      <a:r>
                        <a:rPr lang="es-ES_tradnl" sz="1800" b="1" u="none" dirty="0" smtClean="0">
                          <a:solidFill>
                            <a:schemeClr val="tx1"/>
                          </a:solidFill>
                          <a:effectLst/>
                        </a:rPr>
                        <a:t>Actividades afectadas por la </a:t>
                      </a:r>
                      <a:r>
                        <a:rPr lang="es-ES_tradnl" sz="1800" b="1" u="sng" dirty="0" smtClean="0">
                          <a:solidFill>
                            <a:srgbClr val="FFFF66"/>
                          </a:solidFill>
                          <a:effectLst>
                            <a:outerShdw blurRad="38100" dist="38100" dir="2700000" algn="tl">
                              <a:srgbClr val="000000">
                                <a:alpha val="43137"/>
                              </a:srgbClr>
                            </a:outerShdw>
                          </a:effectLst>
                        </a:rPr>
                        <a:t>retención del 1%</a:t>
                      </a:r>
                      <a:r>
                        <a:rPr lang="es-ES_tradnl" sz="1800" b="1" u="none" dirty="0" smtClean="0">
                          <a:solidFill>
                            <a:schemeClr val="tx1"/>
                          </a:solidFill>
                          <a:effectLst/>
                        </a:rPr>
                        <a:t>: </a:t>
                      </a:r>
                    </a:p>
                    <a:p>
                      <a:pPr marL="457200" indent="-457200">
                        <a:buFont typeface="Wingdings" pitchFamily="2" charset="2"/>
                        <a:buChar char="§"/>
                      </a:pPr>
                      <a:r>
                        <a:rPr lang="es-ES_tradnl" sz="1800" b="1" u="none" dirty="0" smtClean="0">
                          <a:solidFill>
                            <a:srgbClr val="FFFF00"/>
                          </a:solidFill>
                          <a:effectLst>
                            <a:outerShdw blurRad="38100" dist="38100" dir="2700000" algn="tl">
                              <a:srgbClr val="000000">
                                <a:alpha val="43137"/>
                              </a:srgbClr>
                            </a:outerShdw>
                          </a:effectLst>
                        </a:rPr>
                        <a:t>actividades de la división 3, 4 y 5 del IAE</a:t>
                      </a:r>
                    </a:p>
                    <a:p>
                      <a:pPr marL="342900" indent="-342900">
                        <a:buFont typeface="Courier New" pitchFamily="49" charset="0"/>
                        <a:buChar char="o"/>
                        <a:defRPr/>
                      </a:pPr>
                      <a:r>
                        <a:rPr lang="es-ES_tradnl" sz="1800" b="1" u="sng" dirty="0" smtClean="0">
                          <a:solidFill>
                            <a:schemeClr val="tx1"/>
                          </a:solidFill>
                          <a:effectLst/>
                        </a:rPr>
                        <a:t>excepto</a:t>
                      </a:r>
                      <a:r>
                        <a:rPr lang="es-ES_tradnl" sz="1800" b="1" u="none" dirty="0" smtClean="0">
                          <a:solidFill>
                            <a:schemeClr val="tx1"/>
                          </a:solidFill>
                          <a:effectLst/>
                        </a:rPr>
                        <a:t> las actividades de la división 7 del IAE</a:t>
                      </a:r>
                      <a:r>
                        <a:rPr lang="es-ES_tradnl" sz="1800" b="1" u="none" dirty="0" smtClean="0">
                          <a:solidFill>
                            <a:schemeClr val="tx1"/>
                          </a:solidFill>
                          <a:effectLst>
                            <a:outerShdw blurRad="38100" dist="38100" dir="2700000" algn="tl">
                              <a:srgbClr val="000000">
                                <a:alpha val="43137"/>
                              </a:srgbClr>
                            </a:outerShdw>
                          </a:effectLst>
                        </a:rPr>
                        <a:t>*</a:t>
                      </a:r>
                      <a:endParaRPr lang="es-ES_tradnl" sz="1800" b="1" u="none" dirty="0">
                        <a:solidFill>
                          <a:schemeClr val="tx1"/>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6">
                        <a:lumMod val="75000"/>
                      </a:schemeClr>
                    </a:solidFill>
                  </a:tcPr>
                </a:tc>
                <a:tc gridSpan="3">
                  <a:txBody>
                    <a:bodyPr/>
                    <a:lstStyle/>
                    <a:p>
                      <a:pPr marL="342900" indent="-342900">
                        <a:buFont typeface="Wingdings" pitchFamily="2" charset="2"/>
                        <a:buChar char="Ø"/>
                      </a:pPr>
                      <a:endParaRPr lang="es-ES_tradnl" sz="1800" b="1" u="none" dirty="0" smtClean="0">
                        <a:solidFill>
                          <a:srgbClr val="000066"/>
                        </a:solidFill>
                      </a:endParaRPr>
                    </a:p>
                    <a:p>
                      <a:pPr marL="342900" indent="-342900">
                        <a:buFont typeface="Wingdings" pitchFamily="2" charset="2"/>
                        <a:buChar char="Ø"/>
                      </a:pPr>
                      <a:r>
                        <a:rPr lang="es-ES_tradnl" sz="1800" b="1" u="sng" dirty="0" smtClean="0">
                          <a:solidFill>
                            <a:srgbClr val="FF0000"/>
                          </a:solidFill>
                        </a:rPr>
                        <a:t>No</a:t>
                      </a:r>
                      <a:r>
                        <a:rPr lang="es-ES_tradnl" sz="1800" b="1" u="none" dirty="0" smtClean="0">
                          <a:solidFill>
                            <a:srgbClr val="FF0000"/>
                          </a:solidFill>
                        </a:rPr>
                        <a:t> pueden acogerse a</a:t>
                      </a:r>
                      <a:r>
                        <a:rPr lang="es-ES_tradnl" sz="1800" b="1" u="none" baseline="0" dirty="0" smtClean="0">
                          <a:solidFill>
                            <a:srgbClr val="FF0000"/>
                          </a:solidFill>
                        </a:rPr>
                        <a:t> “módulos” (</a:t>
                      </a:r>
                      <a:r>
                        <a:rPr lang="es-ES_tradnl" sz="1800" b="1" u="sng" baseline="0" dirty="0" smtClean="0">
                          <a:solidFill>
                            <a:srgbClr val="FF0000"/>
                          </a:solidFill>
                        </a:rPr>
                        <a:t>salvo</a:t>
                      </a:r>
                      <a:r>
                        <a:rPr lang="es-ES_tradnl" sz="1800" b="1" u="none" baseline="0" dirty="0" smtClean="0">
                          <a:solidFill>
                            <a:srgbClr val="FF0000"/>
                          </a:solidFill>
                        </a:rPr>
                        <a:t> división 7)</a:t>
                      </a:r>
                      <a:r>
                        <a:rPr lang="es-ES_tradnl" sz="1800" b="1" u="none" baseline="0" dirty="0" smtClean="0">
                          <a:solidFill>
                            <a:srgbClr val="000066"/>
                          </a:solidFill>
                        </a:rPr>
                        <a:t>. </a:t>
                      </a:r>
                    </a:p>
                    <a:p>
                      <a:pPr marL="342900" indent="-342900">
                        <a:buFont typeface="Wingdings" pitchFamily="2" charset="2"/>
                        <a:buChar char="Ø"/>
                      </a:pPr>
                      <a:endParaRPr lang="es-ES_tradnl" sz="1800" b="1" u="none" baseline="0" dirty="0" smtClean="0">
                        <a:solidFill>
                          <a:srgbClr val="000066"/>
                        </a:solidFill>
                      </a:endParaRPr>
                    </a:p>
                    <a:p>
                      <a:pPr marL="342900" indent="-342900">
                        <a:buFont typeface="Wingdings" pitchFamily="2" charset="2"/>
                        <a:buChar char="Ø"/>
                      </a:pPr>
                      <a:r>
                        <a:rPr lang="es-ES_tradnl" sz="1800" b="1" u="none" baseline="0" dirty="0" smtClean="0">
                          <a:solidFill>
                            <a:srgbClr val="000066"/>
                          </a:solidFill>
                        </a:rPr>
                        <a:t>Procede E. Directa</a:t>
                      </a:r>
                    </a:p>
                    <a:p>
                      <a:pPr marL="342900" indent="-342900">
                        <a:buFont typeface="Wingdings" pitchFamily="2" charset="2"/>
                        <a:buChar char="Ø"/>
                      </a:pPr>
                      <a:endParaRPr lang="es-ES_tradnl" sz="1800" b="1" u="none" baseline="0" dirty="0" smtClean="0">
                        <a:solidFill>
                          <a:srgbClr val="000066"/>
                        </a:solidFill>
                      </a:endParaRPr>
                    </a:p>
                    <a:p>
                      <a:pPr marL="342900" indent="-342900">
                        <a:buFont typeface="Wingdings" pitchFamily="2" charset="2"/>
                        <a:buChar char="v"/>
                      </a:pPr>
                      <a:r>
                        <a:rPr lang="es-ES_tradnl" sz="1800" b="1" u="none" dirty="0" smtClean="0">
                          <a:solidFill>
                            <a:srgbClr val="000066"/>
                          </a:solidFill>
                          <a:effectLst/>
                        </a:rPr>
                        <a:t>Las </a:t>
                      </a:r>
                      <a:r>
                        <a:rPr lang="es-ES_tradnl" sz="1800" b="1" u="sng" dirty="0" smtClean="0">
                          <a:solidFill>
                            <a:srgbClr val="000066"/>
                          </a:solidFill>
                          <a:effectLst/>
                        </a:rPr>
                        <a:t>Actividades de la división 7 del IAE</a:t>
                      </a:r>
                      <a:r>
                        <a:rPr lang="es-ES_tradnl" sz="1800" b="1" u="none" dirty="0" smtClean="0">
                          <a:solidFill>
                            <a:srgbClr val="FF0000"/>
                          </a:solidFill>
                          <a:effectLst/>
                        </a:rPr>
                        <a:t>* se le aplica los límites de empresariales y pueden estar en “módulos”</a:t>
                      </a:r>
                      <a:r>
                        <a:rPr lang="es-ES_tradnl" sz="1800" b="1" u="none" dirty="0" smtClean="0">
                          <a:solidFill>
                            <a:srgbClr val="000066"/>
                          </a:solidFill>
                          <a:effectLst/>
                        </a:rPr>
                        <a:t>: </a:t>
                      </a:r>
                    </a:p>
                    <a:p>
                      <a:pPr marL="342900" indent="-342900">
                        <a:buFont typeface="+mj-lt"/>
                        <a:buAutoNum type="arabicPeriod"/>
                      </a:pPr>
                      <a:r>
                        <a:rPr lang="es-ES_tradnl" sz="1500" b="1" u="none" dirty="0" smtClean="0">
                          <a:solidFill>
                            <a:srgbClr val="000066"/>
                          </a:solidFill>
                          <a:effectLst/>
                        </a:rPr>
                        <a:t>los servicios de transporte de mercancías por carretera (722 IAE) y</a:t>
                      </a:r>
                    </a:p>
                    <a:p>
                      <a:pPr marL="342900" indent="-342900">
                        <a:buFont typeface="+mj-lt"/>
                        <a:buAutoNum type="arabicPeriod"/>
                      </a:pPr>
                      <a:r>
                        <a:rPr lang="es-ES_tradnl" sz="1500" b="1" u="none" dirty="0" smtClean="0">
                          <a:solidFill>
                            <a:srgbClr val="000066"/>
                          </a:solidFill>
                          <a:effectLst/>
                        </a:rPr>
                        <a:t> servicios de mudanzas (757 IAE)</a:t>
                      </a:r>
                    </a:p>
                    <a:p>
                      <a:pPr marL="342900" indent="-342900">
                        <a:buFont typeface="Wingdings" pitchFamily="2" charset="2"/>
                        <a:buChar char="§"/>
                      </a:pPr>
                      <a:r>
                        <a:rPr lang="es-ES_tradnl" sz="1600" b="1" u="none" dirty="0" smtClean="0">
                          <a:solidFill>
                            <a:srgbClr val="0000FF"/>
                          </a:solidFill>
                          <a:effectLst/>
                        </a:rPr>
                        <a:t>A estas actividades: </a:t>
                      </a:r>
                      <a:r>
                        <a:rPr lang="es-ES_tradnl" sz="1600" b="1" u="sng" dirty="0" smtClean="0">
                          <a:solidFill>
                            <a:srgbClr val="0000FF"/>
                          </a:solidFill>
                          <a:effectLst/>
                        </a:rPr>
                        <a:t>Se les Reducirá la  cuantía de sus  magnitudes</a:t>
                      </a:r>
                      <a:r>
                        <a:rPr lang="es-ES_tradnl" sz="1600" b="1" u="none" dirty="0" smtClean="0">
                          <a:solidFill>
                            <a:srgbClr val="0000FF"/>
                          </a:solidFill>
                          <a:effectLst/>
                        </a:rPr>
                        <a:t>. La DA 36ª remite</a:t>
                      </a:r>
                      <a:r>
                        <a:rPr lang="es-ES_tradnl" sz="1600" b="1" u="none" baseline="0" dirty="0" smtClean="0">
                          <a:solidFill>
                            <a:srgbClr val="0000FF"/>
                          </a:solidFill>
                          <a:effectLst/>
                        </a:rPr>
                        <a:t> a la Orden de Módulos </a:t>
                      </a:r>
                      <a:endParaRPr lang="es-ES_tradnl" sz="1600" b="1" u="none"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20000"/>
                        <a:lumOff val="80000"/>
                      </a:schemeClr>
                    </a:solidFill>
                  </a:tcPr>
                </a:tc>
                <a:tc hMerge="1">
                  <a:txBody>
                    <a:bodyPr/>
                    <a:lstStyle/>
                    <a:p>
                      <a:endParaRPr lang="es-ES_tradnl" sz="1600" b="1" u="sng" dirty="0">
                        <a:solidFill>
                          <a:srgbClr val="000066"/>
                        </a:solidFill>
                      </a:endParaRPr>
                    </a:p>
                  </a:txBody>
                  <a:tcP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solidFill>
                      <a:srgbClr val="FFFF99"/>
                    </a:solidFill>
                  </a:tcPr>
                </a:tc>
                <a:tc hMerge="1">
                  <a:txBody>
                    <a:bodyPr/>
                    <a:lstStyle/>
                    <a:p>
                      <a:pPr marL="342900" indent="-342900">
                        <a:buFont typeface="Wingdings" pitchFamily="2" charset="2"/>
                        <a:buChar char="Ø"/>
                      </a:pPr>
                      <a:endParaRPr lang="es-ES_tradnl" sz="1800" b="1" u="none" dirty="0">
                        <a:solidFill>
                          <a:srgbClr val="000066"/>
                        </a:solidFill>
                      </a:endParaRPr>
                    </a:p>
                  </a:txBody>
                  <a:tcP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solidFill>
                      <a:srgbClr val="FFFF99"/>
                    </a:solidFill>
                  </a:tcPr>
                </a:tc>
                <a:extLst>
                  <a:ext uri="{0D108BD9-81ED-4DB2-BD59-A6C34878D82A}">
                    <a16:rowId xmlns="" xmlns:a16="http://schemas.microsoft.com/office/drawing/2014/main" val="10003"/>
                  </a:ext>
                </a:extLst>
              </a:tr>
            </a:tbl>
          </a:graphicData>
        </a:graphic>
      </p:graphicFrame>
      <p:sp>
        <p:nvSpPr>
          <p:cNvPr id="68641" name="Text Box 3"/>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u="sng" dirty="0">
                <a:solidFill>
                  <a:srgbClr val="FF0000"/>
                </a:solidFill>
                <a:latin typeface="+mn-lt"/>
              </a:rPr>
              <a:t>EXCLUSIÓN</a:t>
            </a:r>
            <a:r>
              <a:rPr lang="es-ES_tradnl" dirty="0">
                <a:solidFill>
                  <a:srgbClr val="000066"/>
                </a:solidFill>
                <a:latin typeface="+mn-lt"/>
              </a:rPr>
              <a:t> </a:t>
            </a:r>
            <a:r>
              <a:rPr lang="es-ES_tradnl" dirty="0" smtClean="0">
                <a:solidFill>
                  <a:srgbClr val="000066"/>
                </a:solidFill>
                <a:latin typeface="+mn-lt"/>
              </a:rPr>
              <a:t>del “RÉGIMEN </a:t>
            </a:r>
            <a:r>
              <a:rPr lang="es-ES_tradnl" dirty="0">
                <a:solidFill>
                  <a:srgbClr val="000066"/>
                </a:solidFill>
                <a:latin typeface="+mn-lt"/>
              </a:rPr>
              <a:t>DE </a:t>
            </a:r>
            <a:r>
              <a:rPr lang="es-ES_tradnl" dirty="0" smtClean="0">
                <a:solidFill>
                  <a:srgbClr val="000066"/>
                </a:solidFill>
                <a:latin typeface="+mn-lt"/>
              </a:rPr>
              <a:t>MÓDULOS”</a:t>
            </a:r>
            <a:r>
              <a:rPr lang="es-ES" dirty="0" smtClean="0">
                <a:solidFill>
                  <a:srgbClr val="000066"/>
                </a:solidFill>
                <a:latin typeface="+mn-lt"/>
              </a:rPr>
              <a:t>. </a:t>
            </a:r>
            <a:r>
              <a:rPr lang="es-ES" dirty="0">
                <a:solidFill>
                  <a:srgbClr val="FF0000"/>
                </a:solidFill>
                <a:latin typeface="+mn-lt"/>
              </a:rPr>
              <a:t>Desde </a:t>
            </a:r>
            <a:r>
              <a:rPr lang="es-ES" dirty="0" smtClean="0">
                <a:solidFill>
                  <a:srgbClr val="FF0000"/>
                </a:solidFill>
                <a:latin typeface="+mn-lt"/>
              </a:rPr>
              <a:t>1/1/2021?  </a:t>
            </a:r>
            <a:endParaRPr lang="es-ES" dirty="0">
              <a:solidFill>
                <a:srgbClr val="FF0000"/>
              </a:solidFill>
              <a:latin typeface="+mn-lt"/>
            </a:endParaRPr>
          </a:p>
        </p:txBody>
      </p:sp>
      <p:sp>
        <p:nvSpPr>
          <p:cNvPr id="11" name="Rectangle 6"/>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dirty="0" smtClean="0">
                <a:solidFill>
                  <a:srgbClr val="FFFF66"/>
                </a:solidFill>
                <a:latin typeface="Arial" pitchFamily="34" charset="0"/>
              </a:rPr>
              <a:t>Art </a:t>
            </a:r>
            <a:r>
              <a:rPr lang="es-ES_tradnl" dirty="0">
                <a:solidFill>
                  <a:srgbClr val="FFFF66"/>
                </a:solidFill>
                <a:latin typeface="Arial" pitchFamily="34" charset="0"/>
              </a:rPr>
              <a:t>31.1 </a:t>
            </a:r>
            <a:r>
              <a:rPr lang="es-ES_tradnl" dirty="0" smtClean="0">
                <a:solidFill>
                  <a:srgbClr val="FFFF66"/>
                </a:solidFill>
                <a:latin typeface="Arial" pitchFamily="34" charset="0"/>
              </a:rPr>
              <a:t>y DA 36ª LIRPF </a:t>
            </a:r>
            <a:r>
              <a:rPr lang="es-ES_tradnl" dirty="0" smtClean="0">
                <a:solidFill>
                  <a:srgbClr val="FFFF00"/>
                </a:solidFill>
                <a:effectLst>
                  <a:outerShdw blurRad="38100" dist="38100" dir="2700000" algn="tl">
                    <a:srgbClr val="000000">
                      <a:alpha val="43137"/>
                    </a:srgbClr>
                  </a:outerShdw>
                </a:effectLst>
                <a:latin typeface="Arial" pitchFamily="34" charset="0"/>
              </a:rPr>
              <a:t>Desde 1/1/2021?</a:t>
            </a:r>
            <a:endParaRPr lang="es-ES" dirty="0">
              <a:latin typeface="Arial" pitchFamily="34" charset="0"/>
            </a:endParaRPr>
          </a:p>
        </p:txBody>
      </p:sp>
    </p:spTree>
    <p:extLst>
      <p:ext uri="{BB962C8B-B14F-4D97-AF65-F5344CB8AC3E}">
        <p14:creationId xmlns="" xmlns:p14="http://schemas.microsoft.com/office/powerpoint/2010/main" val="4006790506"/>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ChangeArrowheads="1"/>
          </p:cNvSpPr>
          <p:nvPr/>
        </p:nvSpPr>
        <p:spPr bwMode="auto">
          <a:xfrm>
            <a:off x="152400" y="73025"/>
            <a:ext cx="8610600" cy="246221"/>
          </a:xfrm>
          <a:prstGeom prst="rect">
            <a:avLst/>
          </a:prstGeom>
          <a:noFill/>
          <a:ln w="9525">
            <a:noFill/>
            <a:miter lim="800000"/>
            <a:headEnd/>
            <a:tailEnd/>
          </a:ln>
        </p:spPr>
        <p:txBody>
          <a:bodyPr wrap="square" lIns="0" tIns="0" rIns="0" bIns="0">
            <a:spAutoFit/>
          </a:bodyPr>
          <a:lstStyle/>
          <a:p>
            <a:pPr algn="ctr">
              <a:defRPr/>
            </a:pPr>
            <a:r>
              <a:rPr lang="es-ES_tradnl" sz="1600" dirty="0">
                <a:solidFill>
                  <a:srgbClr val="F63100"/>
                </a:solidFill>
                <a:latin typeface="+mn-lt"/>
              </a:rPr>
              <a:t>ESTIMACIÓN OBJETIVA-LÍMITES PARA </a:t>
            </a:r>
            <a:r>
              <a:rPr lang="es-ES_tradnl" sz="1600" u="sng" dirty="0">
                <a:solidFill>
                  <a:srgbClr val="F63100"/>
                </a:solidFill>
                <a:latin typeface="+mn-lt"/>
              </a:rPr>
              <a:t>NO</a:t>
            </a:r>
            <a:r>
              <a:rPr lang="es-ES_tradnl" sz="1600" dirty="0">
                <a:solidFill>
                  <a:srgbClr val="F63100"/>
                </a:solidFill>
                <a:latin typeface="+mn-lt"/>
              </a:rPr>
              <a:t> EXCLUSIÓN. </a:t>
            </a:r>
            <a:r>
              <a:rPr lang="es-ES_tradnl" sz="1600" u="sng" dirty="0" smtClean="0">
                <a:solidFill>
                  <a:srgbClr val="F63100"/>
                </a:solidFill>
                <a:latin typeface="+mn-lt"/>
              </a:rPr>
              <a:t>Desde 1/1/2021?:</a:t>
            </a:r>
            <a:endParaRPr lang="es-ES_tradnl" sz="1600" u="sng" dirty="0">
              <a:solidFill>
                <a:srgbClr val="F63100"/>
              </a:solidFill>
              <a:latin typeface="+mn-lt"/>
            </a:endParaRPr>
          </a:p>
        </p:txBody>
      </p:sp>
      <p:sp>
        <p:nvSpPr>
          <p:cNvPr id="51206" name="Rectangle 6"/>
          <p:cNvSpPr>
            <a:spLocks noChangeArrowheads="1"/>
          </p:cNvSpPr>
          <p:nvPr/>
        </p:nvSpPr>
        <p:spPr bwMode="auto">
          <a:xfrm>
            <a:off x="381000" y="533400"/>
            <a:ext cx="9040813" cy="369888"/>
          </a:xfrm>
          <a:prstGeom prst="rect">
            <a:avLst/>
          </a:prstGeom>
          <a:noFill/>
          <a:ln w="9525">
            <a:noFill/>
            <a:miter lim="800000"/>
            <a:headEnd/>
            <a:tailEnd/>
          </a:ln>
        </p:spPr>
        <p:txBody>
          <a:bodyPr wrap="none" lIns="0" tIns="0" rIns="0" bIns="0">
            <a:spAutoFit/>
          </a:bodyPr>
          <a:lstStyle/>
          <a:p>
            <a:pPr>
              <a:defRPr/>
            </a:pPr>
            <a:r>
              <a:rPr lang="es-ES_tradnl" sz="1100" dirty="0">
                <a:solidFill>
                  <a:srgbClr val="0000CC"/>
                </a:solidFill>
                <a:latin typeface="+mn-lt"/>
              </a:rPr>
              <a:t>   </a:t>
            </a:r>
            <a:r>
              <a:rPr lang="es-ES_tradnl" sz="1200" dirty="0">
                <a:solidFill>
                  <a:srgbClr val="0000CC"/>
                </a:solidFill>
                <a:latin typeface="+mn-lt"/>
              </a:rPr>
              <a:t>PARA PODER APLICARSE LA </a:t>
            </a:r>
            <a:r>
              <a:rPr lang="es-ES_tradnl" sz="1200" u="sng" dirty="0">
                <a:solidFill>
                  <a:srgbClr val="0000CC"/>
                </a:solidFill>
                <a:latin typeface="+mn-lt"/>
              </a:rPr>
              <a:t>ESTIMACIÓN OBJETIVA</a:t>
            </a:r>
            <a:r>
              <a:rPr lang="es-ES_tradnl" sz="1200" dirty="0">
                <a:solidFill>
                  <a:srgbClr val="0000CC"/>
                </a:solidFill>
                <a:latin typeface="+mn-lt"/>
              </a:rPr>
              <a:t> TIENEN QUE CUMPLIRSE </a:t>
            </a:r>
            <a:r>
              <a:rPr lang="es-ES_tradnl" sz="1200" u="sng" dirty="0">
                <a:solidFill>
                  <a:srgbClr val="0000CC"/>
                </a:solidFill>
                <a:latin typeface="+mn-lt"/>
              </a:rPr>
              <a:t>TODOS</a:t>
            </a:r>
            <a:r>
              <a:rPr lang="es-ES_tradnl" sz="1200" dirty="0">
                <a:solidFill>
                  <a:srgbClr val="0000CC"/>
                </a:solidFill>
                <a:latin typeface="+mn-lt"/>
              </a:rPr>
              <a:t> LOS </a:t>
            </a:r>
            <a:r>
              <a:rPr lang="es-ES_tradnl" sz="1200" u="sng" dirty="0">
                <a:solidFill>
                  <a:srgbClr val="0000CC"/>
                </a:solidFill>
                <a:latin typeface="+mn-lt"/>
              </a:rPr>
              <a:t>REQUISITOS</a:t>
            </a:r>
            <a:r>
              <a:rPr lang="es-ES_tradnl" sz="1200" dirty="0">
                <a:solidFill>
                  <a:srgbClr val="0000CC"/>
                </a:solidFill>
                <a:latin typeface="+mn-lt"/>
              </a:rPr>
              <a:t> SIGUIENTES: </a:t>
            </a:r>
          </a:p>
          <a:p>
            <a:pPr>
              <a:defRPr/>
            </a:pPr>
            <a:r>
              <a:rPr lang="es-ES_tradnl" sz="1200" dirty="0">
                <a:solidFill>
                  <a:srgbClr val="0000CC"/>
                </a:solidFill>
                <a:latin typeface="+mn-lt"/>
              </a:rPr>
              <a:t>       (art. 31.1.3ª L)</a:t>
            </a:r>
            <a:r>
              <a:rPr lang="es-ES_tradnl" sz="1100" dirty="0">
                <a:solidFill>
                  <a:srgbClr val="0000CC"/>
                </a:solidFill>
                <a:latin typeface="+mn-lt"/>
              </a:rPr>
              <a:t> </a:t>
            </a:r>
            <a:r>
              <a:rPr lang="es-ES_tradnl" sz="1200" dirty="0">
                <a:solidFill>
                  <a:srgbClr val="0000CC"/>
                </a:solidFill>
                <a:latin typeface="+mn-lt"/>
              </a:rPr>
              <a:t>(art. 32 R)</a:t>
            </a:r>
          </a:p>
        </p:txBody>
      </p:sp>
      <p:sp>
        <p:nvSpPr>
          <p:cNvPr id="51207" name="Rectangle 7"/>
          <p:cNvSpPr>
            <a:spLocks noChangeArrowheads="1"/>
          </p:cNvSpPr>
          <p:nvPr/>
        </p:nvSpPr>
        <p:spPr bwMode="auto">
          <a:xfrm>
            <a:off x="495300" y="1143000"/>
            <a:ext cx="4675188" cy="184150"/>
          </a:xfrm>
          <a:prstGeom prst="rect">
            <a:avLst/>
          </a:prstGeom>
          <a:noFill/>
          <a:ln w="9525">
            <a:noFill/>
            <a:miter lim="800000"/>
            <a:headEnd/>
            <a:tailEnd/>
          </a:ln>
        </p:spPr>
        <p:txBody>
          <a:bodyPr wrap="none" lIns="0" tIns="0" rIns="0" bIns="0">
            <a:spAutoFit/>
          </a:bodyPr>
          <a:lstStyle/>
          <a:p>
            <a:pPr marL="457200" indent="-457200">
              <a:defRPr/>
            </a:pPr>
            <a:r>
              <a:rPr lang="es-ES_tradnl" sz="1200" dirty="0">
                <a:solidFill>
                  <a:schemeClr val="tx2">
                    <a:lumMod val="10000"/>
                  </a:schemeClr>
                </a:solidFill>
              </a:rPr>
              <a:t>1</a:t>
            </a:r>
            <a:r>
              <a:rPr lang="es-ES_tradnl" sz="1200" dirty="0">
                <a:solidFill>
                  <a:schemeClr val="tx2">
                    <a:lumMod val="10000"/>
                  </a:schemeClr>
                </a:solidFill>
                <a:latin typeface="+mn-lt"/>
              </a:rPr>
              <a:t>.</a:t>
            </a:r>
            <a:r>
              <a:rPr lang="es-ES_tradnl" sz="1100" dirty="0">
                <a:solidFill>
                  <a:schemeClr val="tx2">
                    <a:lumMod val="10000"/>
                  </a:schemeClr>
                </a:solidFill>
                <a:latin typeface="+mn-lt"/>
              </a:rPr>
              <a:t>  El contribuyente no tenga ninguna actividad en estimación directa</a:t>
            </a:r>
          </a:p>
        </p:txBody>
      </p:sp>
      <p:sp>
        <p:nvSpPr>
          <p:cNvPr id="66565" name="Rectangle 9"/>
          <p:cNvSpPr>
            <a:spLocks noChangeArrowheads="1"/>
          </p:cNvSpPr>
          <p:nvPr/>
        </p:nvSpPr>
        <p:spPr bwMode="auto">
          <a:xfrm>
            <a:off x="3656013" y="1736725"/>
            <a:ext cx="47625" cy="169863"/>
          </a:xfrm>
          <a:prstGeom prst="rect">
            <a:avLst/>
          </a:prstGeom>
          <a:noFill/>
          <a:ln w="9525">
            <a:noFill/>
            <a:miter lim="800000"/>
            <a:headEnd/>
            <a:tailEnd/>
          </a:ln>
        </p:spPr>
        <p:txBody>
          <a:bodyPr wrap="none" lIns="0" tIns="0" rIns="0" bIns="0">
            <a:spAutoFit/>
          </a:bodyPr>
          <a:lstStyle/>
          <a:p>
            <a:r>
              <a:rPr lang="es-ES_tradnl" sz="1100" dirty="0">
                <a:solidFill>
                  <a:srgbClr val="009900"/>
                </a:solidFill>
              </a:rPr>
              <a:t> </a:t>
            </a:r>
            <a:endParaRPr lang="es-ES_tradnl" sz="1100" dirty="0">
              <a:solidFill>
                <a:srgbClr val="000000"/>
              </a:solidFill>
            </a:endParaRPr>
          </a:p>
        </p:txBody>
      </p:sp>
      <p:grpSp>
        <p:nvGrpSpPr>
          <p:cNvPr id="2" name="Group 10"/>
          <p:cNvGrpSpPr>
            <a:grpSpLocks/>
          </p:cNvGrpSpPr>
          <p:nvPr/>
        </p:nvGrpSpPr>
        <p:grpSpPr bwMode="auto">
          <a:xfrm>
            <a:off x="533400" y="1524000"/>
            <a:ext cx="9418627" cy="554038"/>
            <a:chOff x="715" y="1997"/>
            <a:chExt cx="5477" cy="349"/>
          </a:xfrm>
        </p:grpSpPr>
        <p:sp>
          <p:nvSpPr>
            <p:cNvPr id="51211" name="Rectangle 11"/>
            <p:cNvSpPr>
              <a:spLocks noChangeArrowheads="1"/>
            </p:cNvSpPr>
            <p:nvPr/>
          </p:nvSpPr>
          <p:spPr bwMode="auto">
            <a:xfrm>
              <a:off x="715" y="1997"/>
              <a:ext cx="140" cy="116"/>
            </a:xfrm>
            <a:prstGeom prst="rect">
              <a:avLst/>
            </a:prstGeom>
            <a:noFill/>
            <a:ln w="9525">
              <a:noFill/>
              <a:miter lim="800000"/>
              <a:headEnd/>
              <a:tailEnd/>
            </a:ln>
          </p:spPr>
          <p:txBody>
            <a:bodyPr lIns="0" tIns="0" rIns="0" bIns="0">
              <a:spAutoFit/>
            </a:bodyPr>
            <a:lstStyle/>
            <a:p>
              <a:pPr>
                <a:defRPr/>
              </a:pPr>
              <a:r>
                <a:rPr lang="es-ES_tradnl" sz="1200" dirty="0">
                  <a:solidFill>
                    <a:schemeClr val="tx2">
                      <a:lumMod val="10000"/>
                    </a:schemeClr>
                  </a:solidFill>
                </a:rPr>
                <a:t>2.</a:t>
              </a:r>
              <a:endParaRPr lang="es-ES_tradnl" sz="1200" dirty="0"/>
            </a:p>
          </p:txBody>
        </p:sp>
        <p:sp>
          <p:nvSpPr>
            <p:cNvPr id="51212" name="Rectangle 12"/>
            <p:cNvSpPr>
              <a:spLocks noChangeArrowheads="1"/>
            </p:cNvSpPr>
            <p:nvPr/>
          </p:nvSpPr>
          <p:spPr bwMode="auto">
            <a:xfrm>
              <a:off x="936" y="1997"/>
              <a:ext cx="5256" cy="349"/>
            </a:xfrm>
            <a:prstGeom prst="rect">
              <a:avLst/>
            </a:prstGeom>
            <a:noFill/>
            <a:ln w="9525">
              <a:noFill/>
              <a:miter lim="800000"/>
              <a:headEnd/>
              <a:tailEnd/>
            </a:ln>
          </p:spPr>
          <p:txBody>
            <a:bodyPr wrap="none" lIns="0" tIns="0" rIns="0" bIns="0">
              <a:spAutoFit/>
            </a:bodyPr>
            <a:lstStyle/>
            <a:p>
              <a:pPr>
                <a:defRPr/>
              </a:pPr>
              <a:r>
                <a:rPr lang="es-ES_tradnl" sz="1100" dirty="0">
                  <a:solidFill>
                    <a:schemeClr val="tx2">
                      <a:lumMod val="10000"/>
                    </a:schemeClr>
                  </a:solidFill>
                  <a:latin typeface="+mn-lt"/>
                </a:rPr>
                <a:t>Su   </a:t>
              </a:r>
              <a:r>
                <a:rPr lang="es-ES_tradnl" sz="1100" u="sng" dirty="0">
                  <a:solidFill>
                    <a:schemeClr val="tx2">
                      <a:lumMod val="10000"/>
                    </a:schemeClr>
                  </a:solidFill>
                  <a:latin typeface="+mn-lt"/>
                </a:rPr>
                <a:t>volumen de ingresos íntegros</a:t>
              </a:r>
              <a:r>
                <a:rPr lang="es-ES_tradnl" sz="1100" dirty="0">
                  <a:solidFill>
                    <a:schemeClr val="tx2">
                      <a:lumMod val="10000"/>
                    </a:schemeClr>
                  </a:solidFill>
                  <a:latin typeface="+mn-lt"/>
                </a:rPr>
                <a:t> </a:t>
              </a:r>
              <a:r>
                <a:rPr lang="es-ES_tradnl" sz="1100" i="1" dirty="0">
                  <a:solidFill>
                    <a:schemeClr val="tx2">
                      <a:lumMod val="10000"/>
                    </a:schemeClr>
                  </a:solidFill>
                  <a:latin typeface="+mn-lt"/>
                </a:rPr>
                <a:t>(sumadas  todas  las actividades)</a:t>
              </a:r>
              <a:r>
                <a:rPr lang="es-ES_tradnl" sz="1100" dirty="0">
                  <a:solidFill>
                    <a:schemeClr val="tx2">
                      <a:lumMod val="10000"/>
                    </a:schemeClr>
                  </a:solidFill>
                  <a:latin typeface="+mn-lt"/>
                </a:rPr>
                <a:t> ≤  </a:t>
              </a:r>
              <a:r>
                <a:rPr lang="es-ES_tradnl" sz="1100" dirty="0" smtClean="0">
                  <a:solidFill>
                    <a:schemeClr val="tx2">
                      <a:lumMod val="10000"/>
                    </a:schemeClr>
                  </a:solidFill>
                  <a:latin typeface="+mn-lt"/>
                </a:rPr>
                <a:t>150.000</a:t>
              </a:r>
              <a:r>
                <a:rPr lang="es-ES_tradnl" sz="1100" dirty="0">
                  <a:solidFill>
                    <a:srgbClr val="FF0000"/>
                  </a:solidFill>
                </a:rPr>
                <a:t>*</a:t>
              </a:r>
              <a:r>
                <a:rPr lang="es-ES_tradnl" sz="1100" dirty="0">
                  <a:solidFill>
                    <a:schemeClr val="tx2">
                      <a:lumMod val="10000"/>
                    </a:schemeClr>
                  </a:solidFill>
                  <a:latin typeface="+mn-lt"/>
                </a:rPr>
                <a:t>€</a:t>
              </a:r>
              <a:r>
                <a:rPr lang="es-ES_tradnl" sz="1100" dirty="0">
                  <a:solidFill>
                    <a:srgbClr val="FF0000"/>
                  </a:solidFill>
                </a:rPr>
                <a:t> </a:t>
              </a:r>
              <a:r>
                <a:rPr lang="es-ES_tradnl" sz="1100" dirty="0">
                  <a:solidFill>
                    <a:schemeClr val="tx2">
                      <a:lumMod val="10000"/>
                    </a:schemeClr>
                  </a:solidFill>
                  <a:latin typeface="+mn-lt"/>
                </a:rPr>
                <a:t>en el año </a:t>
              </a:r>
              <a:r>
                <a:rPr lang="es-ES_tradnl" sz="1100" dirty="0" smtClean="0">
                  <a:solidFill>
                    <a:schemeClr val="tx2">
                      <a:lumMod val="10000"/>
                    </a:schemeClr>
                  </a:solidFill>
                  <a:latin typeface="+mn-lt"/>
                </a:rPr>
                <a:t>anterior [y a empresarios </a:t>
              </a:r>
              <a:r>
                <a:rPr lang="es-ES_tradnl" sz="1100" dirty="0" smtClean="0">
                  <a:solidFill>
                    <a:schemeClr val="tx2">
                      <a:lumMod val="10000"/>
                    </a:schemeClr>
                  </a:solidFill>
                </a:rPr>
                <a:t>≤  75.000</a:t>
              </a:r>
              <a:r>
                <a:rPr lang="es-ES_tradnl" sz="1100" dirty="0" smtClean="0">
                  <a:solidFill>
                    <a:srgbClr val="FF0000"/>
                  </a:solidFill>
                </a:rPr>
                <a:t>*</a:t>
              </a:r>
              <a:r>
                <a:rPr lang="es-ES_tradnl" sz="1100" dirty="0" smtClean="0">
                  <a:solidFill>
                    <a:schemeClr val="tx2">
                      <a:lumMod val="10000"/>
                    </a:schemeClr>
                  </a:solidFill>
                </a:rPr>
                <a:t>€]</a:t>
              </a:r>
              <a:r>
                <a:rPr lang="es-ES_tradnl" sz="1100" dirty="0" smtClean="0">
                  <a:solidFill>
                    <a:srgbClr val="FF0000"/>
                  </a:solidFill>
                </a:rPr>
                <a:t> </a:t>
              </a:r>
              <a:endParaRPr lang="es-ES_tradnl" sz="1100" dirty="0">
                <a:solidFill>
                  <a:schemeClr val="tx2">
                    <a:lumMod val="10000"/>
                  </a:schemeClr>
                </a:solidFill>
                <a:latin typeface="+mn-lt"/>
              </a:endParaRPr>
            </a:p>
            <a:p>
              <a:pPr>
                <a:defRPr/>
              </a:pPr>
              <a:r>
                <a:rPr lang="es-ES_tradnl" sz="1100" dirty="0">
                  <a:solidFill>
                    <a:schemeClr val="tx2">
                      <a:lumMod val="10000"/>
                    </a:schemeClr>
                  </a:solidFill>
                  <a:latin typeface="+mn-lt"/>
                </a:rPr>
                <a:t>                                                                                                                        ≤  </a:t>
              </a:r>
              <a:r>
                <a:rPr lang="es-ES_tradnl" sz="1100" dirty="0" smtClean="0">
                  <a:solidFill>
                    <a:schemeClr val="tx2">
                      <a:lumMod val="10000"/>
                    </a:schemeClr>
                  </a:solidFill>
                  <a:latin typeface="+mn-lt"/>
                </a:rPr>
                <a:t>2</a:t>
              </a:r>
              <a:r>
                <a:rPr lang="es-ES_tradnl" sz="1100" dirty="0" smtClean="0">
                  <a:solidFill>
                    <a:srgbClr val="000066"/>
                  </a:solidFill>
                  <a:latin typeface="+mn-lt"/>
                </a:rPr>
                <a:t>5</a:t>
              </a:r>
              <a:r>
                <a:rPr lang="es-ES_tradnl" sz="1100" dirty="0" smtClean="0">
                  <a:solidFill>
                    <a:schemeClr val="tx2">
                      <a:lumMod val="10000"/>
                    </a:schemeClr>
                  </a:solidFill>
                  <a:latin typeface="+mn-lt"/>
                </a:rPr>
                <a:t>0.000 € </a:t>
              </a:r>
              <a:r>
                <a:rPr lang="es-ES_tradnl" sz="1100" dirty="0">
                  <a:solidFill>
                    <a:schemeClr val="tx2">
                      <a:lumMod val="10000"/>
                    </a:schemeClr>
                  </a:solidFill>
                  <a:latin typeface="+mn-lt"/>
                </a:rPr>
                <a:t>(en el caso de actividades agrícolas o ganaderas)</a:t>
              </a:r>
            </a:p>
            <a:p>
              <a:pPr>
                <a:defRPr/>
              </a:pPr>
              <a:r>
                <a:rPr lang="es-ES_tradnl" sz="1100" dirty="0">
                  <a:solidFill>
                    <a:schemeClr val="tx2">
                      <a:lumMod val="10000"/>
                    </a:schemeClr>
                  </a:solidFill>
                  <a:latin typeface="+mn-lt"/>
                </a:rPr>
                <a:t>   </a:t>
              </a:r>
              <a:r>
                <a:rPr lang="es-ES_tradnl" sz="1400" dirty="0" smtClean="0">
                  <a:solidFill>
                    <a:srgbClr val="FF0000"/>
                  </a:solidFill>
                  <a:latin typeface="+mn-lt"/>
                </a:rPr>
                <a:t>*</a:t>
              </a:r>
              <a:r>
                <a:rPr lang="es-ES_tradnl" sz="1100" dirty="0" smtClean="0">
                  <a:solidFill>
                    <a:srgbClr val="0000CC"/>
                  </a:solidFill>
                  <a:latin typeface="+mn-lt"/>
                </a:rPr>
                <a:t> </a:t>
              </a:r>
              <a:r>
                <a:rPr lang="es-ES_tradnl" sz="1100" dirty="0">
                  <a:solidFill>
                    <a:srgbClr val="0000CC"/>
                  </a:solidFill>
                  <a:latin typeface="+mn-lt"/>
                </a:rPr>
                <a:t>se computarán </a:t>
              </a:r>
              <a:r>
                <a:rPr lang="es-ES_tradnl" sz="1100" u="sng" dirty="0" smtClean="0">
                  <a:solidFill>
                    <a:srgbClr val="0000CC"/>
                  </a:solidFill>
                  <a:latin typeface="+mn-lt"/>
                </a:rPr>
                <a:t>TODAS las </a:t>
              </a:r>
              <a:r>
                <a:rPr lang="es-ES_tradnl" sz="1100" u="sng" dirty="0">
                  <a:solidFill>
                    <a:srgbClr val="0000CC"/>
                  </a:solidFill>
                  <a:latin typeface="+mn-lt"/>
                </a:rPr>
                <a:t>operaciones </a:t>
              </a:r>
              <a:r>
                <a:rPr lang="es-ES_tradnl" sz="1100" u="sng" dirty="0" smtClean="0">
                  <a:solidFill>
                    <a:srgbClr val="0000CC"/>
                  </a:solidFill>
                  <a:latin typeface="+mn-lt"/>
                </a:rPr>
                <a:t>de </a:t>
              </a:r>
              <a:r>
                <a:rPr lang="es-ES_tradnl" sz="1100" u="sng" dirty="0">
                  <a:solidFill>
                    <a:srgbClr val="0000CC"/>
                  </a:solidFill>
                  <a:latin typeface="+mn-lt"/>
                </a:rPr>
                <a:t>ventas o ingresos </a:t>
              </a:r>
              <a:r>
                <a:rPr lang="es-ES_tradnl" sz="1100" u="sng" dirty="0" smtClean="0">
                  <a:solidFill>
                    <a:srgbClr val="0000CC"/>
                  </a:solidFill>
                  <a:latin typeface="+mn-lt"/>
                </a:rPr>
                <a:t>(Sea  o no  </a:t>
              </a:r>
              <a:r>
                <a:rPr lang="es-ES_tradnl" sz="1100" u="sng" dirty="0">
                  <a:solidFill>
                    <a:srgbClr val="0000CC"/>
                  </a:solidFill>
                  <a:latin typeface="+mn-lt"/>
                </a:rPr>
                <a:t>obligatorio emitir </a:t>
              </a:r>
              <a:r>
                <a:rPr lang="es-ES_tradnl" sz="1100" u="sng" dirty="0" smtClean="0">
                  <a:solidFill>
                    <a:srgbClr val="0000CC"/>
                  </a:solidFill>
                  <a:latin typeface="+mn-lt"/>
                </a:rPr>
                <a:t>factura)</a:t>
              </a:r>
              <a:r>
                <a:rPr lang="es-ES_tradnl" sz="1100" dirty="0" smtClean="0">
                  <a:solidFill>
                    <a:srgbClr val="0000CC"/>
                  </a:solidFill>
                  <a:latin typeface="+mn-lt"/>
                </a:rPr>
                <a:t> </a:t>
              </a:r>
              <a:endParaRPr lang="es-ES_tradnl" sz="1100" dirty="0">
                <a:solidFill>
                  <a:srgbClr val="0000CC"/>
                </a:solidFill>
                <a:latin typeface="+mn-lt"/>
              </a:endParaRPr>
            </a:p>
          </p:txBody>
        </p:sp>
      </p:grpSp>
      <p:grpSp>
        <p:nvGrpSpPr>
          <p:cNvPr id="3" name="Group 13"/>
          <p:cNvGrpSpPr>
            <a:grpSpLocks/>
          </p:cNvGrpSpPr>
          <p:nvPr/>
        </p:nvGrpSpPr>
        <p:grpSpPr bwMode="auto">
          <a:xfrm>
            <a:off x="1654175" y="3417888"/>
            <a:ext cx="165100" cy="369887"/>
            <a:chOff x="768" y="2165"/>
            <a:chExt cx="96" cy="233"/>
          </a:xfrm>
        </p:grpSpPr>
        <p:sp>
          <p:nvSpPr>
            <p:cNvPr id="66592" name="Rectangle 14"/>
            <p:cNvSpPr>
              <a:spLocks noChangeArrowheads="1"/>
            </p:cNvSpPr>
            <p:nvPr/>
          </p:nvSpPr>
          <p:spPr bwMode="auto">
            <a:xfrm>
              <a:off x="864" y="2291"/>
              <a:ext cx="0" cy="107"/>
            </a:xfrm>
            <a:prstGeom prst="rect">
              <a:avLst/>
            </a:prstGeom>
            <a:noFill/>
            <a:ln w="9525">
              <a:noFill/>
              <a:miter lim="800000"/>
              <a:headEnd/>
              <a:tailEnd/>
            </a:ln>
          </p:spPr>
          <p:txBody>
            <a:bodyPr wrap="none" lIns="0" tIns="0" rIns="0" bIns="0">
              <a:spAutoFit/>
            </a:bodyPr>
            <a:lstStyle/>
            <a:p>
              <a:endParaRPr lang="es-ES_tradnl" sz="1100" dirty="0">
                <a:solidFill>
                  <a:srgbClr val="000000"/>
                </a:solidFill>
              </a:endParaRPr>
            </a:p>
          </p:txBody>
        </p:sp>
        <p:sp>
          <p:nvSpPr>
            <p:cNvPr id="66593" name="Rectangle 15"/>
            <p:cNvSpPr>
              <a:spLocks noChangeArrowheads="1"/>
            </p:cNvSpPr>
            <p:nvPr/>
          </p:nvSpPr>
          <p:spPr bwMode="auto">
            <a:xfrm>
              <a:off x="768" y="2165"/>
              <a:ext cx="0" cy="107"/>
            </a:xfrm>
            <a:prstGeom prst="rect">
              <a:avLst/>
            </a:prstGeom>
            <a:noFill/>
            <a:ln w="9525">
              <a:noFill/>
              <a:miter lim="800000"/>
              <a:headEnd/>
              <a:tailEnd/>
            </a:ln>
          </p:spPr>
          <p:txBody>
            <a:bodyPr wrap="none" lIns="0" tIns="0" rIns="0" bIns="0">
              <a:spAutoFit/>
            </a:bodyPr>
            <a:lstStyle/>
            <a:p>
              <a:endParaRPr lang="es-ES_tradnl" sz="1100" dirty="0">
                <a:solidFill>
                  <a:srgbClr val="000000"/>
                </a:solidFill>
              </a:endParaRPr>
            </a:p>
          </p:txBody>
        </p:sp>
      </p:grpSp>
      <p:sp>
        <p:nvSpPr>
          <p:cNvPr id="66568" name="Rectangle 19"/>
          <p:cNvSpPr>
            <a:spLocks noChangeArrowheads="1"/>
          </p:cNvSpPr>
          <p:nvPr/>
        </p:nvSpPr>
        <p:spPr bwMode="auto">
          <a:xfrm>
            <a:off x="3656013" y="1968500"/>
            <a:ext cx="47625" cy="169863"/>
          </a:xfrm>
          <a:prstGeom prst="rect">
            <a:avLst/>
          </a:prstGeom>
          <a:noFill/>
          <a:ln w="9525">
            <a:noFill/>
            <a:miter lim="800000"/>
            <a:headEnd/>
            <a:tailEnd/>
          </a:ln>
        </p:spPr>
        <p:txBody>
          <a:bodyPr wrap="none" lIns="0" tIns="0" rIns="0" bIns="0">
            <a:spAutoFit/>
          </a:bodyPr>
          <a:lstStyle/>
          <a:p>
            <a:r>
              <a:rPr lang="es-ES_tradnl" sz="1100" dirty="0">
                <a:solidFill>
                  <a:srgbClr val="009900"/>
                </a:solidFill>
              </a:rPr>
              <a:t> </a:t>
            </a:r>
            <a:endParaRPr lang="es-ES_tradnl" sz="1100" dirty="0">
              <a:solidFill>
                <a:srgbClr val="000000"/>
              </a:solidFill>
            </a:endParaRPr>
          </a:p>
        </p:txBody>
      </p:sp>
      <p:sp>
        <p:nvSpPr>
          <p:cNvPr id="66569" name="Rectangle 33"/>
          <p:cNvSpPr>
            <a:spLocks noChangeArrowheads="1"/>
          </p:cNvSpPr>
          <p:nvPr/>
        </p:nvSpPr>
        <p:spPr bwMode="auto">
          <a:xfrm>
            <a:off x="908050" y="3581400"/>
            <a:ext cx="2798763" cy="184150"/>
          </a:xfrm>
          <a:prstGeom prst="rect">
            <a:avLst/>
          </a:prstGeom>
          <a:noFill/>
          <a:ln w="9525">
            <a:noFill/>
            <a:miter lim="800000"/>
            <a:headEnd/>
            <a:tailEnd/>
          </a:ln>
        </p:spPr>
        <p:txBody>
          <a:bodyPr wrap="none" lIns="0" tIns="0" rIns="0" bIns="0">
            <a:spAutoFit/>
          </a:bodyPr>
          <a:lstStyle/>
          <a:p>
            <a:r>
              <a:rPr lang="es-ES_tradnl" sz="1200" u="sng" dirty="0">
                <a:solidFill>
                  <a:srgbClr val="FF0066"/>
                </a:solidFill>
              </a:rPr>
              <a:t>PLURALIDAD DE ACTIVIDADES :</a:t>
            </a:r>
          </a:p>
        </p:txBody>
      </p:sp>
      <p:sp>
        <p:nvSpPr>
          <p:cNvPr id="51234" name="Rectangle 34"/>
          <p:cNvSpPr>
            <a:spLocks noChangeArrowheads="1"/>
          </p:cNvSpPr>
          <p:nvPr/>
        </p:nvSpPr>
        <p:spPr bwMode="auto">
          <a:xfrm>
            <a:off x="495300" y="4419600"/>
            <a:ext cx="2498725" cy="169863"/>
          </a:xfrm>
          <a:prstGeom prst="rect">
            <a:avLst/>
          </a:prstGeom>
          <a:noFill/>
          <a:ln w="9525">
            <a:noFill/>
            <a:miter lim="800000"/>
            <a:headEnd/>
            <a:tailEnd/>
          </a:ln>
        </p:spPr>
        <p:txBody>
          <a:bodyPr wrap="none" lIns="0" tIns="0" rIns="0" bIns="0">
            <a:spAutoFit/>
          </a:bodyPr>
          <a:lstStyle/>
          <a:p>
            <a:pPr>
              <a:defRPr/>
            </a:pPr>
            <a:r>
              <a:rPr lang="es-ES_tradnl" sz="1000" dirty="0">
                <a:solidFill>
                  <a:srgbClr val="FF3300"/>
                </a:solidFill>
                <a:latin typeface="+mn-lt"/>
                <a:sym typeface="Wingdings" pitchFamily="2" charset="2"/>
              </a:rPr>
              <a:t></a:t>
            </a:r>
            <a:r>
              <a:rPr lang="es-ES_tradnl" sz="1100" dirty="0">
                <a:solidFill>
                  <a:srgbClr val="000000"/>
                </a:solidFill>
                <a:latin typeface="+mn-lt"/>
                <a:sym typeface="Wingdings" pitchFamily="2" charset="2"/>
              </a:rPr>
              <a:t>   Las actividades desarrolladas por</a:t>
            </a:r>
            <a:endParaRPr lang="es-ES_tradnl" sz="1100" dirty="0">
              <a:solidFill>
                <a:srgbClr val="000000"/>
              </a:solidFill>
              <a:latin typeface="+mn-lt"/>
            </a:endParaRPr>
          </a:p>
        </p:txBody>
      </p:sp>
      <p:sp>
        <p:nvSpPr>
          <p:cNvPr id="51237" name="Rectangle 37"/>
          <p:cNvSpPr>
            <a:spLocks noChangeArrowheads="1"/>
          </p:cNvSpPr>
          <p:nvPr/>
        </p:nvSpPr>
        <p:spPr bwMode="auto">
          <a:xfrm>
            <a:off x="3302000" y="5334000"/>
            <a:ext cx="5612114" cy="338554"/>
          </a:xfrm>
          <a:prstGeom prst="rect">
            <a:avLst/>
          </a:prstGeom>
          <a:noFill/>
          <a:ln w="9525">
            <a:noFill/>
            <a:miter lim="800000"/>
            <a:headEnd/>
            <a:tailEnd/>
          </a:ln>
        </p:spPr>
        <p:txBody>
          <a:bodyPr wrap="none" lIns="0" tIns="0" rIns="0" bIns="0">
            <a:spAutoFit/>
          </a:bodyPr>
          <a:lstStyle/>
          <a:p>
            <a:pPr>
              <a:buFont typeface="Wingdings" pitchFamily="2" charset="2"/>
              <a:buNone/>
              <a:defRPr/>
            </a:pPr>
            <a:r>
              <a:rPr lang="es-ES_tradnl" sz="1100" dirty="0">
                <a:solidFill>
                  <a:srgbClr val="000000"/>
                </a:solidFill>
                <a:latin typeface="+mn-lt"/>
              </a:rPr>
              <a:t>Las Entidades en régimen de atribución de rentas (Comunidades de </a:t>
            </a:r>
            <a:r>
              <a:rPr lang="es-ES_tradnl" sz="1100" dirty="0" smtClean="0">
                <a:solidFill>
                  <a:srgbClr val="000000"/>
                </a:solidFill>
                <a:latin typeface="+mn-lt"/>
              </a:rPr>
              <a:t>Bienes, H.Y., </a:t>
            </a:r>
            <a:r>
              <a:rPr lang="es-ES_tradnl" sz="1100" dirty="0">
                <a:solidFill>
                  <a:srgbClr val="000000"/>
                </a:solidFill>
                <a:latin typeface="+mn-lt"/>
              </a:rPr>
              <a:t>...)</a:t>
            </a:r>
          </a:p>
          <a:p>
            <a:pPr>
              <a:buFont typeface="Wingdings" pitchFamily="2" charset="2"/>
              <a:buNone/>
              <a:defRPr/>
            </a:pPr>
            <a:r>
              <a:rPr lang="es-ES_tradnl" sz="1100" dirty="0">
                <a:solidFill>
                  <a:srgbClr val="000000"/>
                </a:solidFill>
                <a:latin typeface="+mn-lt"/>
              </a:rPr>
              <a:t> en las que </a:t>
            </a:r>
            <a:r>
              <a:rPr lang="es-ES_tradnl" sz="1100" u="sng" dirty="0">
                <a:solidFill>
                  <a:srgbClr val="000000"/>
                </a:solidFill>
                <a:latin typeface="+mn-lt"/>
              </a:rPr>
              <a:t>participen cualquiera de los anteriores </a:t>
            </a:r>
            <a:r>
              <a:rPr lang="es-ES_tradnl" sz="1100" dirty="0">
                <a:solidFill>
                  <a:srgbClr val="000000"/>
                </a:solidFill>
                <a:latin typeface="+mn-lt"/>
              </a:rPr>
              <a:t>(contribuyente, cónyuge,...) </a:t>
            </a:r>
          </a:p>
        </p:txBody>
      </p:sp>
      <p:sp>
        <p:nvSpPr>
          <p:cNvPr id="51240" name="Rectangle 40"/>
          <p:cNvSpPr>
            <a:spLocks noChangeArrowheads="1"/>
          </p:cNvSpPr>
          <p:nvPr/>
        </p:nvSpPr>
        <p:spPr bwMode="auto">
          <a:xfrm>
            <a:off x="3479800" y="5943600"/>
            <a:ext cx="6435725" cy="338138"/>
          </a:xfrm>
          <a:prstGeom prst="rect">
            <a:avLst/>
          </a:prstGeom>
          <a:noFill/>
          <a:ln w="9525">
            <a:noFill/>
            <a:miter lim="800000"/>
            <a:headEnd/>
            <a:tailEnd/>
          </a:ln>
        </p:spPr>
        <p:txBody>
          <a:bodyPr wrap="none" lIns="0" tIns="0" rIns="0" bIns="0">
            <a:spAutoFit/>
          </a:bodyPr>
          <a:lstStyle/>
          <a:p>
            <a:pPr>
              <a:buFont typeface="Wingdings" pitchFamily="2" charset="2"/>
              <a:buChar char="Ø"/>
              <a:defRPr/>
            </a:pPr>
            <a:r>
              <a:rPr lang="es-ES_tradnl" sz="1100" dirty="0">
                <a:solidFill>
                  <a:srgbClr val="000000"/>
                </a:solidFill>
              </a:rPr>
              <a:t>  </a:t>
            </a:r>
            <a:r>
              <a:rPr lang="es-ES_tradnl" sz="1100" dirty="0">
                <a:solidFill>
                  <a:srgbClr val="000000"/>
                </a:solidFill>
                <a:latin typeface="+mn-lt"/>
              </a:rPr>
              <a:t>Actividades idénticas o similares . </a:t>
            </a:r>
          </a:p>
          <a:p>
            <a:pPr>
              <a:buFont typeface="Wingdings" pitchFamily="2" charset="2"/>
              <a:buNone/>
              <a:defRPr/>
            </a:pPr>
            <a:r>
              <a:rPr lang="es-ES_tradnl" sz="1100" dirty="0">
                <a:solidFill>
                  <a:srgbClr val="000000"/>
                </a:solidFill>
                <a:latin typeface="+mn-lt"/>
              </a:rPr>
              <a:t>Se consideran así las del </a:t>
            </a:r>
            <a:r>
              <a:rPr lang="es-ES_tradnl" sz="1100" u="sng" dirty="0">
                <a:solidFill>
                  <a:srgbClr val="000000"/>
                </a:solidFill>
                <a:latin typeface="+mn-lt"/>
              </a:rPr>
              <a:t>mismo grupo del IAE</a:t>
            </a:r>
            <a:r>
              <a:rPr lang="es-ES_tradnl" sz="1100" dirty="0">
                <a:solidFill>
                  <a:srgbClr val="000000"/>
                </a:solidFill>
                <a:latin typeface="+mn-lt"/>
              </a:rPr>
              <a:t> (si coinciden los 3 primeros dígitos del epígrafe) </a:t>
            </a:r>
          </a:p>
        </p:txBody>
      </p:sp>
      <p:sp>
        <p:nvSpPr>
          <p:cNvPr id="51241" name="Rectangle 41"/>
          <p:cNvSpPr>
            <a:spLocks noChangeArrowheads="1"/>
          </p:cNvSpPr>
          <p:nvPr/>
        </p:nvSpPr>
        <p:spPr bwMode="auto">
          <a:xfrm>
            <a:off x="3467100" y="6324600"/>
            <a:ext cx="3367088" cy="338138"/>
          </a:xfrm>
          <a:prstGeom prst="rect">
            <a:avLst/>
          </a:prstGeom>
          <a:noFill/>
          <a:ln w="9525">
            <a:noFill/>
            <a:miter lim="800000"/>
            <a:headEnd/>
            <a:tailEnd/>
          </a:ln>
        </p:spPr>
        <p:txBody>
          <a:bodyPr wrap="none" lIns="0" tIns="0" rIns="0" bIns="0">
            <a:spAutoFit/>
          </a:bodyPr>
          <a:lstStyle/>
          <a:p>
            <a:pPr>
              <a:buFont typeface="Wingdings" pitchFamily="2" charset="2"/>
              <a:buChar char="Ø"/>
              <a:defRPr/>
            </a:pPr>
            <a:r>
              <a:rPr lang="es-ES_tradnl" sz="1100" dirty="0">
                <a:solidFill>
                  <a:srgbClr val="000000"/>
                </a:solidFill>
                <a:latin typeface="+mn-lt"/>
                <a:sym typeface="Wingdings" pitchFamily="2" charset="2"/>
              </a:rPr>
              <a:t>Exista una dirección común de tales actividades</a:t>
            </a:r>
          </a:p>
          <a:p>
            <a:pPr>
              <a:buFont typeface="Wingdings" pitchFamily="2" charset="2"/>
              <a:buNone/>
              <a:defRPr/>
            </a:pPr>
            <a:r>
              <a:rPr lang="es-ES_tradnl" sz="1100" dirty="0">
                <a:solidFill>
                  <a:srgbClr val="000000"/>
                </a:solidFill>
                <a:latin typeface="+mn-lt"/>
                <a:sym typeface="Wingdings" pitchFamily="2" charset="2"/>
              </a:rPr>
              <a:t>Compartiéndose medios personales o materiales. </a:t>
            </a:r>
            <a:endParaRPr lang="es-ES_tradnl" sz="1100" dirty="0">
              <a:solidFill>
                <a:srgbClr val="000000"/>
              </a:solidFill>
              <a:latin typeface="+mn-lt"/>
            </a:endParaRPr>
          </a:p>
        </p:txBody>
      </p:sp>
      <p:sp>
        <p:nvSpPr>
          <p:cNvPr id="66574" name="Rectangle 43"/>
          <p:cNvSpPr>
            <a:spLocks noChangeArrowheads="1"/>
          </p:cNvSpPr>
          <p:nvPr/>
        </p:nvSpPr>
        <p:spPr bwMode="auto">
          <a:xfrm>
            <a:off x="8015288" y="4654550"/>
            <a:ext cx="193675" cy="169863"/>
          </a:xfrm>
          <a:prstGeom prst="rect">
            <a:avLst/>
          </a:prstGeom>
          <a:noFill/>
          <a:ln w="9525">
            <a:noFill/>
            <a:miter lim="800000"/>
            <a:headEnd/>
            <a:tailEnd/>
          </a:ln>
        </p:spPr>
        <p:txBody>
          <a:bodyPr wrap="none" lIns="0" tIns="0" rIns="0" bIns="0">
            <a:spAutoFit/>
          </a:bodyPr>
          <a:lstStyle/>
          <a:p>
            <a:r>
              <a:rPr lang="es-ES_tradnl" sz="1100" dirty="0">
                <a:solidFill>
                  <a:srgbClr val="000000"/>
                </a:solidFill>
              </a:rPr>
              <a:t>    </a:t>
            </a:r>
            <a:endParaRPr lang="es-ES_tradnl" sz="1100" dirty="0"/>
          </a:p>
        </p:txBody>
      </p:sp>
      <p:sp>
        <p:nvSpPr>
          <p:cNvPr id="51244" name="Rectangle 44"/>
          <p:cNvSpPr>
            <a:spLocks noChangeArrowheads="1"/>
          </p:cNvSpPr>
          <p:nvPr/>
        </p:nvSpPr>
        <p:spPr bwMode="auto">
          <a:xfrm>
            <a:off x="304800" y="3962400"/>
            <a:ext cx="9234488" cy="184150"/>
          </a:xfrm>
          <a:prstGeom prst="rect">
            <a:avLst/>
          </a:prstGeom>
          <a:noFill/>
          <a:ln w="9525">
            <a:noFill/>
            <a:miter lim="800000"/>
            <a:headEnd/>
            <a:tailEnd/>
          </a:ln>
        </p:spPr>
        <p:txBody>
          <a:bodyPr wrap="none" lIns="0" tIns="0" rIns="0" bIns="0">
            <a:spAutoFit/>
          </a:bodyPr>
          <a:lstStyle/>
          <a:p>
            <a:pPr>
              <a:defRPr/>
            </a:pPr>
            <a:r>
              <a:rPr lang="es-ES_tradnl" sz="1100" dirty="0">
                <a:solidFill>
                  <a:srgbClr val="FF0066"/>
                </a:solidFill>
                <a:sym typeface="Wingdings" pitchFamily="2" charset="2"/>
              </a:rPr>
              <a:t></a:t>
            </a:r>
            <a:r>
              <a:rPr lang="es-ES_tradnl" sz="1100" dirty="0">
                <a:solidFill>
                  <a:srgbClr val="000000"/>
                </a:solidFill>
                <a:sym typeface="Wingdings" pitchFamily="2" charset="2"/>
              </a:rPr>
              <a:t>  </a:t>
            </a:r>
            <a:r>
              <a:rPr lang="es-ES_tradnl" sz="1100" dirty="0">
                <a:solidFill>
                  <a:srgbClr val="000000"/>
                </a:solidFill>
                <a:latin typeface="+mn-lt"/>
                <a:sym typeface="Wingdings" pitchFamily="2" charset="2"/>
              </a:rPr>
              <a:t>Para el cómputo de los límites anteriores de ingresos y de compras </a:t>
            </a:r>
            <a:r>
              <a:rPr lang="es-ES_tradnl" sz="1200" i="1" u="sng" dirty="0">
                <a:solidFill>
                  <a:srgbClr val="000000"/>
                </a:solidFill>
                <a:latin typeface="+mn-lt"/>
              </a:rPr>
              <a:t>sumadas </a:t>
            </a:r>
            <a:r>
              <a:rPr lang="es-ES_tradnl" sz="1100" i="1" u="sng" dirty="0">
                <a:solidFill>
                  <a:srgbClr val="000000"/>
                </a:solidFill>
                <a:latin typeface="+mn-lt"/>
              </a:rPr>
              <a:t> </a:t>
            </a:r>
            <a:r>
              <a:rPr lang="es-ES_tradnl" sz="1200" i="1" u="sng" dirty="0">
                <a:solidFill>
                  <a:srgbClr val="000000"/>
                </a:solidFill>
                <a:latin typeface="+mn-lt"/>
              </a:rPr>
              <a:t>todas</a:t>
            </a:r>
            <a:r>
              <a:rPr lang="es-ES_tradnl" sz="1100" i="1" u="sng" dirty="0">
                <a:solidFill>
                  <a:srgbClr val="000000"/>
                </a:solidFill>
                <a:latin typeface="+mn-lt"/>
              </a:rPr>
              <a:t>  las actividades siguientes</a:t>
            </a:r>
            <a:r>
              <a:rPr lang="es-ES_tradnl" sz="1100" i="1" dirty="0">
                <a:solidFill>
                  <a:srgbClr val="000000"/>
                </a:solidFill>
                <a:latin typeface="+mn-lt"/>
              </a:rPr>
              <a:t> (art. 31.1.3ª. b) y c) L):</a:t>
            </a:r>
            <a:endParaRPr lang="es-ES_tradnl" sz="1100" dirty="0">
              <a:solidFill>
                <a:srgbClr val="000000"/>
              </a:solidFill>
              <a:latin typeface="+mn-lt"/>
            </a:endParaRPr>
          </a:p>
        </p:txBody>
      </p:sp>
      <p:sp>
        <p:nvSpPr>
          <p:cNvPr id="51245" name="Rectangle 45"/>
          <p:cNvSpPr>
            <a:spLocks noChangeArrowheads="1"/>
          </p:cNvSpPr>
          <p:nvPr/>
        </p:nvSpPr>
        <p:spPr bwMode="auto">
          <a:xfrm>
            <a:off x="3302000" y="4343400"/>
            <a:ext cx="1244600" cy="169863"/>
          </a:xfrm>
          <a:prstGeom prst="rect">
            <a:avLst/>
          </a:prstGeom>
          <a:noFill/>
          <a:ln w="9525">
            <a:noFill/>
            <a:miter lim="800000"/>
            <a:headEnd/>
            <a:tailEnd/>
          </a:ln>
        </p:spPr>
        <p:txBody>
          <a:bodyPr wrap="none" lIns="0" tIns="0" rIns="0" bIns="0">
            <a:spAutoFit/>
          </a:bodyPr>
          <a:lstStyle/>
          <a:p>
            <a:pPr>
              <a:defRPr/>
            </a:pPr>
            <a:r>
              <a:rPr lang="es-ES_tradnl" sz="1100" dirty="0">
                <a:solidFill>
                  <a:srgbClr val="000000"/>
                </a:solidFill>
              </a:rPr>
              <a:t>- </a:t>
            </a:r>
            <a:r>
              <a:rPr lang="es-ES_tradnl" sz="1100" dirty="0">
                <a:solidFill>
                  <a:srgbClr val="000000"/>
                </a:solidFill>
                <a:latin typeface="+mn-lt"/>
              </a:rPr>
              <a:t>El Contribuyente</a:t>
            </a:r>
          </a:p>
        </p:txBody>
      </p:sp>
      <p:grpSp>
        <p:nvGrpSpPr>
          <p:cNvPr id="4" name="Group 46"/>
          <p:cNvGrpSpPr>
            <a:grpSpLocks/>
          </p:cNvGrpSpPr>
          <p:nvPr/>
        </p:nvGrpSpPr>
        <p:grpSpPr bwMode="auto">
          <a:xfrm>
            <a:off x="4232275" y="4814888"/>
            <a:ext cx="1108075" cy="371475"/>
            <a:chOff x="2461" y="3046"/>
            <a:chExt cx="644" cy="234"/>
          </a:xfrm>
        </p:grpSpPr>
        <p:sp>
          <p:nvSpPr>
            <p:cNvPr id="66590" name="Rectangle 47"/>
            <p:cNvSpPr>
              <a:spLocks noChangeArrowheads="1"/>
            </p:cNvSpPr>
            <p:nvPr/>
          </p:nvSpPr>
          <p:spPr bwMode="auto">
            <a:xfrm>
              <a:off x="2461" y="3046"/>
              <a:ext cx="0" cy="107"/>
            </a:xfrm>
            <a:prstGeom prst="rect">
              <a:avLst/>
            </a:prstGeom>
            <a:noFill/>
            <a:ln w="9525">
              <a:noFill/>
              <a:miter lim="800000"/>
              <a:headEnd/>
              <a:tailEnd/>
            </a:ln>
          </p:spPr>
          <p:txBody>
            <a:bodyPr wrap="none" lIns="0" tIns="0" rIns="0" bIns="0">
              <a:spAutoFit/>
            </a:bodyPr>
            <a:lstStyle/>
            <a:p>
              <a:endParaRPr lang="es-ES_tradnl" sz="1100" dirty="0">
                <a:solidFill>
                  <a:srgbClr val="000000"/>
                </a:solidFill>
              </a:endParaRPr>
            </a:p>
          </p:txBody>
        </p:sp>
        <p:sp>
          <p:nvSpPr>
            <p:cNvPr id="66591" name="Rectangle 48"/>
            <p:cNvSpPr>
              <a:spLocks noChangeArrowheads="1"/>
            </p:cNvSpPr>
            <p:nvPr/>
          </p:nvSpPr>
          <p:spPr bwMode="auto">
            <a:xfrm>
              <a:off x="3105" y="3173"/>
              <a:ext cx="0" cy="107"/>
            </a:xfrm>
            <a:prstGeom prst="rect">
              <a:avLst/>
            </a:prstGeom>
            <a:noFill/>
            <a:ln w="9525">
              <a:noFill/>
              <a:miter lim="800000"/>
              <a:headEnd/>
              <a:tailEnd/>
            </a:ln>
          </p:spPr>
          <p:txBody>
            <a:bodyPr wrap="none" lIns="0" tIns="0" rIns="0" bIns="0">
              <a:spAutoFit/>
            </a:bodyPr>
            <a:lstStyle/>
            <a:p>
              <a:endParaRPr lang="es-ES_tradnl" sz="1100" dirty="0">
                <a:solidFill>
                  <a:srgbClr val="000000"/>
                </a:solidFill>
              </a:endParaRPr>
            </a:p>
          </p:txBody>
        </p:sp>
      </p:grpSp>
      <p:sp>
        <p:nvSpPr>
          <p:cNvPr id="66578" name="Line 49"/>
          <p:cNvSpPr>
            <a:spLocks noChangeShapeType="1"/>
          </p:cNvSpPr>
          <p:nvPr/>
        </p:nvSpPr>
        <p:spPr bwMode="auto">
          <a:xfrm>
            <a:off x="3219450" y="4343400"/>
            <a:ext cx="0" cy="846138"/>
          </a:xfrm>
          <a:prstGeom prst="line">
            <a:avLst/>
          </a:prstGeom>
          <a:noFill/>
          <a:ln w="9525">
            <a:solidFill>
              <a:srgbClr val="009900"/>
            </a:solidFill>
            <a:round/>
            <a:headEnd/>
            <a:tailEnd/>
          </a:ln>
        </p:spPr>
        <p:txBody>
          <a:bodyPr wrap="none" anchor="ctr"/>
          <a:lstStyle/>
          <a:p>
            <a:endParaRPr lang="es-ES_tradnl" dirty="0"/>
          </a:p>
        </p:txBody>
      </p:sp>
      <p:sp>
        <p:nvSpPr>
          <p:cNvPr id="66579" name="Line 50"/>
          <p:cNvSpPr>
            <a:spLocks noChangeShapeType="1"/>
          </p:cNvSpPr>
          <p:nvPr/>
        </p:nvSpPr>
        <p:spPr bwMode="auto">
          <a:xfrm>
            <a:off x="3236913" y="5300663"/>
            <a:ext cx="0" cy="360362"/>
          </a:xfrm>
          <a:prstGeom prst="line">
            <a:avLst/>
          </a:prstGeom>
          <a:noFill/>
          <a:ln w="9525">
            <a:solidFill>
              <a:srgbClr val="009900"/>
            </a:solidFill>
            <a:round/>
            <a:headEnd/>
            <a:tailEnd/>
          </a:ln>
        </p:spPr>
        <p:txBody>
          <a:bodyPr wrap="none" anchor="ctr"/>
          <a:lstStyle/>
          <a:p>
            <a:endParaRPr lang="es-ES_tradnl" dirty="0"/>
          </a:p>
        </p:txBody>
      </p:sp>
      <p:sp>
        <p:nvSpPr>
          <p:cNvPr id="51251" name="Rectangle 51"/>
          <p:cNvSpPr>
            <a:spLocks noChangeArrowheads="1"/>
          </p:cNvSpPr>
          <p:nvPr/>
        </p:nvSpPr>
        <p:spPr bwMode="auto">
          <a:xfrm>
            <a:off x="412750" y="2362200"/>
            <a:ext cx="349250" cy="276225"/>
          </a:xfrm>
          <a:prstGeom prst="rect">
            <a:avLst/>
          </a:prstGeom>
          <a:noFill/>
          <a:ln w="9525">
            <a:noFill/>
            <a:miter lim="800000"/>
            <a:headEnd/>
            <a:tailEnd/>
          </a:ln>
          <a:effectLst/>
        </p:spPr>
        <p:txBody>
          <a:bodyPr wrap="none">
            <a:spAutoFit/>
          </a:bodyPr>
          <a:lstStyle/>
          <a:p>
            <a:pPr>
              <a:defRPr/>
            </a:pPr>
            <a:r>
              <a:rPr lang="es-ES_tradnl" sz="1200" dirty="0">
                <a:solidFill>
                  <a:schemeClr val="tx2">
                    <a:lumMod val="10000"/>
                  </a:schemeClr>
                </a:solidFill>
              </a:rPr>
              <a:t>3.</a:t>
            </a:r>
          </a:p>
        </p:txBody>
      </p:sp>
      <p:sp>
        <p:nvSpPr>
          <p:cNvPr id="51252" name="Rectangle 52"/>
          <p:cNvSpPr>
            <a:spLocks noChangeArrowheads="1"/>
          </p:cNvSpPr>
          <p:nvPr/>
        </p:nvSpPr>
        <p:spPr bwMode="auto">
          <a:xfrm>
            <a:off x="412750" y="3048000"/>
            <a:ext cx="349250" cy="276225"/>
          </a:xfrm>
          <a:prstGeom prst="rect">
            <a:avLst/>
          </a:prstGeom>
          <a:noFill/>
          <a:ln w="9525">
            <a:noFill/>
            <a:miter lim="800000"/>
            <a:headEnd/>
            <a:tailEnd/>
          </a:ln>
          <a:effectLst/>
        </p:spPr>
        <p:txBody>
          <a:bodyPr wrap="none">
            <a:spAutoFit/>
          </a:bodyPr>
          <a:lstStyle/>
          <a:p>
            <a:pPr>
              <a:defRPr/>
            </a:pPr>
            <a:r>
              <a:rPr lang="es-ES_tradnl" sz="1200" dirty="0">
                <a:solidFill>
                  <a:schemeClr val="tx2">
                    <a:lumMod val="10000"/>
                  </a:schemeClr>
                </a:solidFill>
              </a:rPr>
              <a:t>4.</a:t>
            </a:r>
          </a:p>
        </p:txBody>
      </p:sp>
      <p:sp>
        <p:nvSpPr>
          <p:cNvPr id="51253" name="Rectangle 53"/>
          <p:cNvSpPr>
            <a:spLocks noChangeArrowheads="1"/>
          </p:cNvSpPr>
          <p:nvPr/>
        </p:nvSpPr>
        <p:spPr bwMode="auto">
          <a:xfrm>
            <a:off x="660400" y="2362200"/>
            <a:ext cx="8832850" cy="515938"/>
          </a:xfrm>
          <a:prstGeom prst="rect">
            <a:avLst/>
          </a:prstGeom>
          <a:noFill/>
          <a:ln w="9525">
            <a:noFill/>
            <a:miter lim="800000"/>
            <a:headEnd/>
            <a:tailEnd/>
          </a:ln>
          <a:effectLst/>
        </p:spPr>
        <p:txBody>
          <a:bodyPr>
            <a:spAutoFit/>
          </a:bodyPr>
          <a:lstStyle/>
          <a:p>
            <a:pPr>
              <a:spcBef>
                <a:spcPct val="50000"/>
              </a:spcBef>
              <a:defRPr/>
            </a:pPr>
            <a:r>
              <a:rPr lang="es-ES_tradnl" sz="1100" dirty="0">
                <a:solidFill>
                  <a:srgbClr val="000000"/>
                </a:solidFill>
                <a:latin typeface="+mn-lt"/>
              </a:rPr>
              <a:t>Su   </a:t>
            </a:r>
            <a:r>
              <a:rPr lang="es-ES_tradnl" sz="1100" u="sng" dirty="0">
                <a:solidFill>
                  <a:srgbClr val="000000"/>
                </a:solidFill>
                <a:latin typeface="+mn-lt"/>
              </a:rPr>
              <a:t>volumen de compras</a:t>
            </a:r>
            <a:r>
              <a:rPr lang="es-ES_tradnl" sz="1100" dirty="0">
                <a:solidFill>
                  <a:srgbClr val="000000"/>
                </a:solidFill>
                <a:latin typeface="+mn-lt"/>
              </a:rPr>
              <a:t> </a:t>
            </a:r>
            <a:r>
              <a:rPr lang="es-ES_tradnl" sz="1100" i="1" dirty="0">
                <a:solidFill>
                  <a:srgbClr val="000000"/>
                </a:solidFill>
                <a:latin typeface="+mn-lt"/>
              </a:rPr>
              <a:t>(sumadas  todas  las actividades)</a:t>
            </a:r>
            <a:r>
              <a:rPr lang="es-ES_tradnl" sz="1100" dirty="0">
                <a:solidFill>
                  <a:srgbClr val="000000"/>
                </a:solidFill>
                <a:latin typeface="+mn-lt"/>
              </a:rPr>
              <a:t> ≤ </a:t>
            </a:r>
            <a:r>
              <a:rPr lang="es-ES_tradnl" sz="1100" dirty="0" smtClean="0">
                <a:solidFill>
                  <a:srgbClr val="000000"/>
                </a:solidFill>
                <a:latin typeface="+mn-lt"/>
              </a:rPr>
              <a:t> 1500.000</a:t>
            </a:r>
            <a:r>
              <a:rPr lang="es-ES_tradnl" sz="1100" dirty="0" smtClean="0">
                <a:solidFill>
                  <a:srgbClr val="FF0000"/>
                </a:solidFill>
                <a:latin typeface="+mn-lt"/>
              </a:rPr>
              <a:t>*</a:t>
            </a:r>
            <a:r>
              <a:rPr lang="es-ES_tradnl" sz="1100" dirty="0" smtClean="0">
                <a:solidFill>
                  <a:srgbClr val="000000"/>
                </a:solidFill>
                <a:latin typeface="+mn-lt"/>
              </a:rPr>
              <a:t>  </a:t>
            </a:r>
            <a:r>
              <a:rPr lang="es-ES_tradnl" sz="1000" dirty="0" smtClean="0">
                <a:solidFill>
                  <a:schemeClr val="tx2">
                    <a:lumMod val="10000"/>
                  </a:schemeClr>
                </a:solidFill>
                <a:latin typeface="+mn-lt"/>
              </a:rPr>
              <a:t>€ </a:t>
            </a:r>
            <a:r>
              <a:rPr lang="es-ES_tradnl" sz="1100" dirty="0">
                <a:solidFill>
                  <a:schemeClr val="tx2">
                    <a:lumMod val="10000"/>
                  </a:schemeClr>
                </a:solidFill>
                <a:latin typeface="+mn-lt"/>
              </a:rPr>
              <a:t>en el año anterior </a:t>
            </a:r>
          </a:p>
          <a:p>
            <a:pPr>
              <a:spcBef>
                <a:spcPct val="50000"/>
              </a:spcBef>
              <a:defRPr/>
            </a:pPr>
            <a:r>
              <a:rPr lang="es-ES_tradnl" sz="1100" dirty="0">
                <a:solidFill>
                  <a:srgbClr val="000000"/>
                </a:solidFill>
                <a:latin typeface="+mn-lt"/>
              </a:rPr>
              <a:t> (No se computarán las adquisiciones de inmovilizado. Sí se computarán las obras o servicios subcontratados)</a:t>
            </a:r>
          </a:p>
        </p:txBody>
      </p:sp>
      <p:sp>
        <p:nvSpPr>
          <p:cNvPr id="51254" name="Rectangle 54"/>
          <p:cNvSpPr>
            <a:spLocks noChangeArrowheads="1"/>
          </p:cNvSpPr>
          <p:nvPr/>
        </p:nvSpPr>
        <p:spPr bwMode="auto">
          <a:xfrm>
            <a:off x="577850" y="3048000"/>
            <a:ext cx="5424488" cy="261938"/>
          </a:xfrm>
          <a:prstGeom prst="rect">
            <a:avLst/>
          </a:prstGeom>
          <a:noFill/>
          <a:ln w="9525">
            <a:noFill/>
            <a:miter lim="800000"/>
            <a:headEnd/>
            <a:tailEnd/>
          </a:ln>
          <a:effectLst/>
        </p:spPr>
        <p:txBody>
          <a:bodyPr wrap="none">
            <a:spAutoFit/>
          </a:bodyPr>
          <a:lstStyle/>
          <a:p>
            <a:pPr>
              <a:defRPr/>
            </a:pPr>
            <a:r>
              <a:rPr lang="es-ES_tradnl" sz="1100" dirty="0">
                <a:latin typeface="+mn-lt"/>
              </a:rPr>
              <a:t>  </a:t>
            </a:r>
            <a:r>
              <a:rPr lang="es-ES_tradnl" sz="1100" dirty="0">
                <a:solidFill>
                  <a:schemeClr val="tx2">
                    <a:lumMod val="10000"/>
                  </a:schemeClr>
                </a:solidFill>
                <a:latin typeface="+mn-lt"/>
              </a:rPr>
              <a:t>El contribuyente no desarrolle  ninguna actividad fuera del territorio español.</a:t>
            </a:r>
            <a:endParaRPr lang="es-ES" sz="1100" dirty="0">
              <a:solidFill>
                <a:schemeClr val="tx2">
                  <a:lumMod val="10000"/>
                </a:schemeClr>
              </a:solidFill>
              <a:latin typeface="+mn-lt"/>
            </a:endParaRPr>
          </a:p>
        </p:txBody>
      </p:sp>
      <p:sp>
        <p:nvSpPr>
          <p:cNvPr id="51255" name="Rectangle 55"/>
          <p:cNvSpPr>
            <a:spLocks noChangeArrowheads="1"/>
          </p:cNvSpPr>
          <p:nvPr/>
        </p:nvSpPr>
        <p:spPr bwMode="auto">
          <a:xfrm>
            <a:off x="3054350" y="4495800"/>
            <a:ext cx="1293813" cy="261938"/>
          </a:xfrm>
          <a:prstGeom prst="rect">
            <a:avLst/>
          </a:prstGeom>
          <a:noFill/>
          <a:ln w="9525">
            <a:noFill/>
            <a:miter lim="800000"/>
            <a:headEnd/>
            <a:tailEnd/>
          </a:ln>
          <a:effectLst/>
        </p:spPr>
        <p:txBody>
          <a:bodyPr wrap="none">
            <a:spAutoFit/>
          </a:bodyPr>
          <a:lstStyle/>
          <a:p>
            <a:pPr>
              <a:defRPr/>
            </a:pPr>
            <a:r>
              <a:rPr lang="es-ES_tradnl" sz="1100" dirty="0">
                <a:solidFill>
                  <a:srgbClr val="000000"/>
                </a:solidFill>
              </a:rPr>
              <a:t>    - </a:t>
            </a:r>
            <a:r>
              <a:rPr lang="es-ES_tradnl" sz="1100" dirty="0">
                <a:solidFill>
                  <a:srgbClr val="000000"/>
                </a:solidFill>
                <a:latin typeface="+mn-lt"/>
              </a:rPr>
              <a:t>Su cónyuge</a:t>
            </a:r>
            <a:endParaRPr lang="es-ES" sz="1100" dirty="0">
              <a:solidFill>
                <a:srgbClr val="000000"/>
              </a:solidFill>
              <a:latin typeface="+mn-lt"/>
            </a:endParaRPr>
          </a:p>
        </p:txBody>
      </p:sp>
      <p:sp>
        <p:nvSpPr>
          <p:cNvPr id="51256" name="Rectangle 56"/>
          <p:cNvSpPr>
            <a:spLocks noChangeArrowheads="1"/>
          </p:cNvSpPr>
          <p:nvPr/>
        </p:nvSpPr>
        <p:spPr bwMode="auto">
          <a:xfrm>
            <a:off x="3054350" y="4724400"/>
            <a:ext cx="1677988" cy="261938"/>
          </a:xfrm>
          <a:prstGeom prst="rect">
            <a:avLst/>
          </a:prstGeom>
          <a:noFill/>
          <a:ln w="9525">
            <a:noFill/>
            <a:miter lim="800000"/>
            <a:headEnd/>
            <a:tailEnd/>
          </a:ln>
          <a:effectLst/>
        </p:spPr>
        <p:txBody>
          <a:bodyPr wrap="none">
            <a:spAutoFit/>
          </a:bodyPr>
          <a:lstStyle/>
          <a:p>
            <a:pPr>
              <a:defRPr/>
            </a:pPr>
            <a:r>
              <a:rPr lang="es-ES_tradnl" sz="1100" dirty="0">
                <a:solidFill>
                  <a:srgbClr val="000000"/>
                </a:solidFill>
              </a:rPr>
              <a:t>    </a:t>
            </a:r>
            <a:r>
              <a:rPr lang="es-ES_tradnl" sz="1100" dirty="0">
                <a:solidFill>
                  <a:srgbClr val="000000"/>
                </a:solidFill>
                <a:latin typeface="+mn-lt"/>
              </a:rPr>
              <a:t>- Sus Ascendientes</a:t>
            </a:r>
            <a:endParaRPr lang="es-ES" sz="1100" dirty="0">
              <a:solidFill>
                <a:srgbClr val="000000"/>
              </a:solidFill>
              <a:latin typeface="+mn-lt"/>
            </a:endParaRPr>
          </a:p>
        </p:txBody>
      </p:sp>
      <p:sp>
        <p:nvSpPr>
          <p:cNvPr id="51257" name="Rectangle 57"/>
          <p:cNvSpPr>
            <a:spLocks noChangeArrowheads="1"/>
          </p:cNvSpPr>
          <p:nvPr/>
        </p:nvSpPr>
        <p:spPr bwMode="auto">
          <a:xfrm>
            <a:off x="3219450" y="4953000"/>
            <a:ext cx="1595438" cy="261938"/>
          </a:xfrm>
          <a:prstGeom prst="rect">
            <a:avLst/>
          </a:prstGeom>
          <a:noFill/>
          <a:ln w="9525">
            <a:noFill/>
            <a:miter lim="800000"/>
            <a:headEnd/>
            <a:tailEnd/>
          </a:ln>
          <a:effectLst/>
        </p:spPr>
        <p:txBody>
          <a:bodyPr wrap="none">
            <a:spAutoFit/>
          </a:bodyPr>
          <a:lstStyle/>
          <a:p>
            <a:pPr>
              <a:defRPr/>
            </a:pPr>
            <a:r>
              <a:rPr lang="es-ES_tradnl" sz="1100" dirty="0">
                <a:solidFill>
                  <a:srgbClr val="000000"/>
                </a:solidFill>
              </a:rPr>
              <a:t>- </a:t>
            </a:r>
            <a:r>
              <a:rPr lang="es-ES_tradnl" sz="1100" dirty="0">
                <a:solidFill>
                  <a:srgbClr val="000000"/>
                </a:solidFill>
                <a:latin typeface="+mn-lt"/>
              </a:rPr>
              <a:t>Sus Descendientes</a:t>
            </a:r>
            <a:endParaRPr lang="es-ES" sz="1100" dirty="0">
              <a:solidFill>
                <a:srgbClr val="000000"/>
              </a:solidFill>
              <a:latin typeface="+mn-lt"/>
            </a:endParaRPr>
          </a:p>
        </p:txBody>
      </p:sp>
      <p:sp>
        <p:nvSpPr>
          <p:cNvPr id="51258" name="Rectangle 58"/>
          <p:cNvSpPr>
            <a:spLocks noChangeArrowheads="1"/>
          </p:cNvSpPr>
          <p:nvPr/>
        </p:nvSpPr>
        <p:spPr bwMode="auto">
          <a:xfrm>
            <a:off x="412750" y="5334000"/>
            <a:ext cx="2768600" cy="261938"/>
          </a:xfrm>
          <a:prstGeom prst="rect">
            <a:avLst/>
          </a:prstGeom>
          <a:noFill/>
          <a:ln w="9525">
            <a:noFill/>
            <a:miter lim="800000"/>
            <a:headEnd/>
            <a:tailEnd/>
          </a:ln>
          <a:effectLst/>
        </p:spPr>
        <p:txBody>
          <a:bodyPr wrap="none">
            <a:spAutoFit/>
          </a:bodyPr>
          <a:lstStyle/>
          <a:p>
            <a:pPr>
              <a:defRPr/>
            </a:pPr>
            <a:r>
              <a:rPr lang="es-ES_tradnl" sz="1000" dirty="0">
                <a:solidFill>
                  <a:srgbClr val="FF3300"/>
                </a:solidFill>
                <a:latin typeface="+mn-lt"/>
                <a:sym typeface="Wingdings" pitchFamily="2" charset="2"/>
              </a:rPr>
              <a:t></a:t>
            </a:r>
            <a:r>
              <a:rPr lang="es-ES_tradnl" sz="1100" dirty="0">
                <a:solidFill>
                  <a:srgbClr val="000000"/>
                </a:solidFill>
                <a:latin typeface="+mn-lt"/>
                <a:sym typeface="Wingdings" pitchFamily="2" charset="2"/>
              </a:rPr>
              <a:t>   Y las actividades desarrolladas por</a:t>
            </a:r>
          </a:p>
        </p:txBody>
      </p:sp>
      <p:sp>
        <p:nvSpPr>
          <p:cNvPr id="51260" name="Rectangle 60"/>
          <p:cNvSpPr>
            <a:spLocks noChangeArrowheads="1"/>
          </p:cNvSpPr>
          <p:nvPr/>
        </p:nvSpPr>
        <p:spPr bwMode="auto">
          <a:xfrm>
            <a:off x="0" y="5683250"/>
            <a:ext cx="3981450" cy="276225"/>
          </a:xfrm>
          <a:prstGeom prst="rect">
            <a:avLst/>
          </a:prstGeom>
          <a:noFill/>
          <a:ln w="9525">
            <a:noFill/>
            <a:miter lim="800000"/>
            <a:headEnd/>
            <a:tailEnd/>
          </a:ln>
          <a:effectLst/>
        </p:spPr>
        <p:txBody>
          <a:bodyPr wrap="none">
            <a:spAutoFit/>
          </a:bodyPr>
          <a:lstStyle/>
          <a:p>
            <a:pPr>
              <a:buFont typeface="Wingdings" pitchFamily="2" charset="2"/>
              <a:buNone/>
              <a:defRPr/>
            </a:pPr>
            <a:r>
              <a:rPr lang="es-ES_tradnl" sz="1200" dirty="0">
                <a:solidFill>
                  <a:srgbClr val="003399"/>
                </a:solidFill>
                <a:latin typeface="+mn-lt"/>
              </a:rPr>
              <a:t>En las que </a:t>
            </a:r>
            <a:r>
              <a:rPr lang="es-ES_tradnl" sz="1200" u="sng" dirty="0">
                <a:solidFill>
                  <a:srgbClr val="003399"/>
                </a:solidFill>
                <a:latin typeface="+mn-lt"/>
              </a:rPr>
              <a:t>concurran las siguientes circunstancias:</a:t>
            </a:r>
          </a:p>
        </p:txBody>
      </p:sp>
      <p:sp>
        <p:nvSpPr>
          <p:cNvPr id="36" name="35 Marcador de número de diapositiva"/>
          <p:cNvSpPr>
            <a:spLocks noGrp="1"/>
          </p:cNvSpPr>
          <p:nvPr>
            <p:ph type="sldNum" sz="quarter" idx="12"/>
          </p:nvPr>
        </p:nvSpPr>
        <p:spPr>
          <a:xfrm>
            <a:off x="7594600" y="6381750"/>
            <a:ext cx="2311400" cy="476250"/>
          </a:xfrm>
        </p:spPr>
        <p:txBody>
          <a:bodyPr/>
          <a:lstStyle/>
          <a:p>
            <a:pPr>
              <a:defRPr/>
            </a:pPr>
            <a:fld id="{9C3E8C8B-F4BE-49C3-B587-F87B8004F74B}" type="slidenum">
              <a:rPr lang="es-ES" b="1" smtClean="0">
                <a:solidFill>
                  <a:srgbClr val="000000"/>
                </a:solidFill>
                <a:effectLst/>
              </a:rPr>
              <a:pPr>
                <a:defRPr/>
              </a:pPr>
              <a:t>524</a:t>
            </a:fld>
            <a:endParaRPr lang="es-ES" b="1" dirty="0">
              <a:solidFill>
                <a:srgbClr val="000000"/>
              </a:solidFill>
              <a:effectLst/>
            </a:endParaRPr>
          </a:p>
        </p:txBody>
      </p:sp>
    </p:spTree>
    <p:extLst>
      <p:ext uri="{BB962C8B-B14F-4D97-AF65-F5344CB8AC3E}">
        <p14:creationId xmlns="" xmlns:p14="http://schemas.microsoft.com/office/powerpoint/2010/main" val="2777959767"/>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número de diapositiva"/>
          <p:cNvSpPr>
            <a:spLocks noGrp="1"/>
          </p:cNvSpPr>
          <p:nvPr>
            <p:ph type="sldNum" sz="quarter" idx="12"/>
          </p:nvPr>
        </p:nvSpPr>
        <p:spPr>
          <a:xfrm>
            <a:off x="7803796" y="6400800"/>
            <a:ext cx="2063750" cy="457200"/>
          </a:xfrm>
        </p:spPr>
        <p:txBody>
          <a:bodyPr/>
          <a:lstStyle/>
          <a:p>
            <a:pPr>
              <a:defRPr/>
            </a:pPr>
            <a:fld id="{9461E05E-418C-4293-8BEB-179FAF07F1E2}" type="slidenum">
              <a:rPr lang="es-ES_tradnl" smtClean="0"/>
              <a:pPr>
                <a:defRPr/>
              </a:pPr>
              <a:t>525</a:t>
            </a:fld>
            <a:endParaRPr lang="es-ES_tradnl" dirty="0"/>
          </a:p>
        </p:txBody>
      </p:sp>
      <p:sp>
        <p:nvSpPr>
          <p:cNvPr id="3" name="2 Rectángulo"/>
          <p:cNvSpPr/>
          <p:nvPr/>
        </p:nvSpPr>
        <p:spPr bwMode="auto">
          <a:xfrm>
            <a:off x="428497" y="777280"/>
            <a:ext cx="9127014" cy="3032720"/>
          </a:xfrm>
          <a:prstGeom prst="rect">
            <a:avLst/>
          </a:prstGeom>
          <a:solidFill>
            <a:schemeClr val="tx2">
              <a:lumMod val="10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endParaRPr lang="es-ES" sz="5400" b="1" dirty="0" smtClean="0"/>
          </a:p>
          <a:p>
            <a:pPr algn="ctr"/>
            <a:endParaRPr lang="es-ES" sz="5400" dirty="0" smtClean="0"/>
          </a:p>
          <a:p>
            <a:pPr algn="ctr"/>
            <a:endParaRPr lang="es-ES" sz="5400" dirty="0" smtClean="0"/>
          </a:p>
          <a:p>
            <a:pPr marL="914400" indent="-914400" algn="ctr">
              <a:buFont typeface="Wingdings" pitchFamily="2" charset="2"/>
              <a:buChar char="q"/>
            </a:pPr>
            <a:endParaRPr lang="es-ES" sz="4000" b="1" dirty="0" smtClean="0"/>
          </a:p>
          <a:p>
            <a:pPr marL="914400" indent="-914400" algn="ctr"/>
            <a:endParaRPr lang="es-ES" sz="1000" dirty="0" smtClean="0"/>
          </a:p>
          <a:p>
            <a:pPr marL="914400" indent="-914400" algn="ctr">
              <a:buFont typeface="Wingdings" pitchFamily="2" charset="2"/>
              <a:buChar char="Ø"/>
            </a:pPr>
            <a:r>
              <a:rPr lang="es-ES" sz="4000" b="1" u="sng" dirty="0" smtClean="0"/>
              <a:t>Específico</a:t>
            </a:r>
            <a:r>
              <a:rPr lang="es-ES" sz="4000" b="1" dirty="0" smtClean="0"/>
              <a:t> para  Estimación Objetiva </a:t>
            </a:r>
            <a:r>
              <a:rPr lang="es-ES" sz="4000" b="1" dirty="0" smtClean="0">
                <a:solidFill>
                  <a:srgbClr val="FFFF00"/>
                </a:solidFill>
              </a:rPr>
              <a:t>(“Módulos”)</a:t>
            </a:r>
          </a:p>
          <a:p>
            <a:endParaRPr lang="es-ES" sz="5400" b="1" dirty="0" smtClean="0">
              <a:solidFill>
                <a:schemeClr val="bg1"/>
              </a:solidFill>
            </a:endParaRPr>
          </a:p>
          <a:p>
            <a:endParaRPr lang="es-ES" b="1" dirty="0" smtClean="0">
              <a:solidFill>
                <a:schemeClr val="bg1"/>
              </a:solidFill>
            </a:endParaRPr>
          </a:p>
          <a:p>
            <a:endParaRPr lang="es-ES" sz="1200" b="1" dirty="0" smtClean="0">
              <a:solidFill>
                <a:schemeClr val="bg1"/>
              </a:solidFill>
            </a:endParaRPr>
          </a:p>
          <a:p>
            <a:endParaRPr lang="es-ES" sz="4000" b="1" dirty="0" smtClean="0">
              <a:solidFill>
                <a:srgbClr val="FFFF00"/>
              </a:solidFill>
            </a:endParaRPr>
          </a:p>
          <a:p>
            <a:endParaRPr lang="es-ES" sz="4000" b="1" dirty="0" smtClean="0">
              <a:solidFill>
                <a:srgbClr val="FFFF00"/>
              </a:solidFill>
            </a:endParaRPr>
          </a:p>
          <a:p>
            <a:endParaRPr lang="es-ES" sz="5400" b="1" dirty="0"/>
          </a:p>
        </p:txBody>
      </p:sp>
    </p:spTree>
    <p:extLst>
      <p:ext uri="{BB962C8B-B14F-4D97-AF65-F5344CB8AC3E}">
        <p14:creationId xmlns="" xmlns:p14="http://schemas.microsoft.com/office/powerpoint/2010/main" val="275682163"/>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92" name="3 Marcador de número de diapositiva"/>
          <p:cNvSpPr>
            <a:spLocks noGrp="1"/>
          </p:cNvSpPr>
          <p:nvPr>
            <p:ph type="sldNum" sz="quarter" idx="12"/>
          </p:nvPr>
        </p:nvSpPr>
        <p:spPr>
          <a:xfrm>
            <a:off x="7547007" y="6337328"/>
            <a:ext cx="2311400" cy="476250"/>
          </a:xfrm>
        </p:spPr>
        <p:txBody>
          <a:bodyPr/>
          <a:lstStyle/>
          <a:p>
            <a:pPr>
              <a:defRPr/>
            </a:pPr>
            <a:fld id="{89F949F8-C453-40F1-8E9D-ECF17AAE4CFE}" type="slidenum">
              <a:rPr lang="es-ES_tradnl" sz="1000">
                <a:solidFill>
                  <a:srgbClr val="0000FF"/>
                </a:solidFill>
              </a:rPr>
              <a:pPr>
                <a:defRPr/>
              </a:pPr>
              <a:t>526</a:t>
            </a:fld>
            <a:endParaRPr lang="es-ES_tradnl" sz="1000" dirty="0">
              <a:solidFill>
                <a:srgbClr val="0000FF"/>
              </a:solidFill>
            </a:endParaRPr>
          </a:p>
        </p:txBody>
      </p:sp>
      <p:sp>
        <p:nvSpPr>
          <p:cNvPr id="5123" name="Rectangle 2"/>
          <p:cNvSpPr>
            <a:spLocks noChangeArrowheads="1"/>
          </p:cNvSpPr>
          <p:nvPr/>
        </p:nvSpPr>
        <p:spPr bwMode="auto">
          <a:xfrm>
            <a:off x="1295400" y="120134"/>
            <a:ext cx="7457683" cy="184666"/>
          </a:xfrm>
          <a:prstGeom prst="rect">
            <a:avLst/>
          </a:prstGeom>
          <a:noFill/>
          <a:ln w="9525">
            <a:noFill/>
            <a:miter lim="800000"/>
            <a:headEnd/>
            <a:tailEnd/>
          </a:ln>
        </p:spPr>
        <p:txBody>
          <a:bodyPr wrap="none" lIns="0" tIns="0" rIns="0" bIns="0">
            <a:spAutoFit/>
          </a:bodyPr>
          <a:lstStyle/>
          <a:p>
            <a:r>
              <a:rPr lang="es-ES_tradnl" sz="1200" u="sng" dirty="0">
                <a:solidFill>
                  <a:srgbClr val="F63100"/>
                </a:solidFill>
                <a:latin typeface="+mn-lt"/>
              </a:rPr>
              <a:t>ESTIMACION OBJETIVA</a:t>
            </a:r>
            <a:r>
              <a:rPr lang="es-ES_tradnl" sz="1200" dirty="0">
                <a:solidFill>
                  <a:srgbClr val="F63100"/>
                </a:solidFill>
                <a:latin typeface="+mn-lt"/>
              </a:rPr>
              <a:t> :   </a:t>
            </a:r>
            <a:r>
              <a:rPr lang="es-ES_tradnl" sz="1200" u="sng" dirty="0">
                <a:solidFill>
                  <a:srgbClr val="F63100"/>
                </a:solidFill>
                <a:latin typeface="+mn-lt"/>
              </a:rPr>
              <a:t>ESQUEMA DE CÓMPUTO DEL R.N.</a:t>
            </a:r>
            <a:r>
              <a:rPr lang="es-ES_tradnl" sz="1200" dirty="0">
                <a:solidFill>
                  <a:srgbClr val="F63100"/>
                </a:solidFill>
                <a:latin typeface="+mn-lt"/>
              </a:rPr>
              <a:t>   (Excluidas </a:t>
            </a:r>
            <a:r>
              <a:rPr lang="es-ES_tradnl" sz="1200" dirty="0" err="1">
                <a:solidFill>
                  <a:srgbClr val="F63100"/>
                </a:solidFill>
                <a:latin typeface="+mn-lt"/>
              </a:rPr>
              <a:t>act</a:t>
            </a:r>
            <a:r>
              <a:rPr lang="es-ES_tradnl" sz="1200" dirty="0">
                <a:solidFill>
                  <a:srgbClr val="F63100"/>
                </a:solidFill>
                <a:latin typeface="+mn-lt"/>
              </a:rPr>
              <a:t>. agrícolas y ganaderas)</a:t>
            </a:r>
            <a:endParaRPr lang="es-ES_tradnl" sz="1200" dirty="0">
              <a:solidFill>
                <a:srgbClr val="EB2F00"/>
              </a:solidFill>
              <a:latin typeface="+mn-lt"/>
            </a:endParaRPr>
          </a:p>
        </p:txBody>
      </p:sp>
      <p:grpSp>
        <p:nvGrpSpPr>
          <p:cNvPr id="5124" name="Group 199"/>
          <p:cNvGrpSpPr>
            <a:grpSpLocks/>
          </p:cNvGrpSpPr>
          <p:nvPr/>
        </p:nvGrpSpPr>
        <p:grpSpPr bwMode="auto">
          <a:xfrm>
            <a:off x="5702300" y="660401"/>
            <a:ext cx="1079500" cy="434975"/>
            <a:chOff x="3352" y="416"/>
            <a:chExt cx="680" cy="274"/>
          </a:xfrm>
        </p:grpSpPr>
        <p:sp>
          <p:nvSpPr>
            <p:cNvPr id="5207" name="Rectangle 4"/>
            <p:cNvSpPr>
              <a:spLocks noChangeArrowheads="1"/>
            </p:cNvSpPr>
            <p:nvPr/>
          </p:nvSpPr>
          <p:spPr bwMode="auto">
            <a:xfrm>
              <a:off x="3352" y="416"/>
              <a:ext cx="680" cy="274"/>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grpSp>
          <p:nvGrpSpPr>
            <p:cNvPr id="5208" name="Group 80"/>
            <p:cNvGrpSpPr>
              <a:grpSpLocks/>
            </p:cNvGrpSpPr>
            <p:nvPr/>
          </p:nvGrpSpPr>
          <p:grpSpPr bwMode="auto">
            <a:xfrm>
              <a:off x="3431" y="448"/>
              <a:ext cx="528" cy="200"/>
              <a:chOff x="4204" y="540"/>
              <a:chExt cx="528" cy="200"/>
            </a:xfrm>
          </p:grpSpPr>
          <p:sp>
            <p:nvSpPr>
              <p:cNvPr id="5209" name="Rectangle 5"/>
              <p:cNvSpPr>
                <a:spLocks noChangeArrowheads="1"/>
              </p:cNvSpPr>
              <p:nvPr/>
            </p:nvSpPr>
            <p:spPr bwMode="auto">
              <a:xfrm>
                <a:off x="4204" y="540"/>
                <a:ext cx="528"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Cuantía anual</a:t>
                </a:r>
                <a:endParaRPr lang="es-ES_tradnl" sz="1000">
                  <a:latin typeface="+mn-lt"/>
                </a:endParaRPr>
              </a:p>
            </p:txBody>
          </p:sp>
          <p:sp>
            <p:nvSpPr>
              <p:cNvPr id="5210" name="Rectangle 6"/>
              <p:cNvSpPr>
                <a:spLocks noChangeArrowheads="1"/>
              </p:cNvSpPr>
              <p:nvPr/>
            </p:nvSpPr>
            <p:spPr bwMode="auto">
              <a:xfrm>
                <a:off x="4259" y="643"/>
                <a:ext cx="417"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por unidad</a:t>
                </a:r>
                <a:endParaRPr lang="es-ES_tradnl" sz="1000">
                  <a:latin typeface="+mn-lt"/>
                </a:endParaRPr>
              </a:p>
            </p:txBody>
          </p:sp>
        </p:grpSp>
      </p:grpSp>
      <p:grpSp>
        <p:nvGrpSpPr>
          <p:cNvPr id="5125" name="Group 198"/>
          <p:cNvGrpSpPr>
            <a:grpSpLocks/>
          </p:cNvGrpSpPr>
          <p:nvPr/>
        </p:nvGrpSpPr>
        <p:grpSpPr bwMode="auto">
          <a:xfrm>
            <a:off x="1905000" y="533400"/>
            <a:ext cx="2590800" cy="661988"/>
            <a:chOff x="960" y="336"/>
            <a:chExt cx="1632" cy="417"/>
          </a:xfrm>
        </p:grpSpPr>
        <p:sp>
          <p:nvSpPr>
            <p:cNvPr id="5202" name="Rectangle 7"/>
            <p:cNvSpPr>
              <a:spLocks noChangeArrowheads="1"/>
            </p:cNvSpPr>
            <p:nvPr/>
          </p:nvSpPr>
          <p:spPr bwMode="auto">
            <a:xfrm>
              <a:off x="960" y="336"/>
              <a:ext cx="1632" cy="417"/>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grpSp>
          <p:nvGrpSpPr>
            <p:cNvPr id="5203" name="Group 176"/>
            <p:cNvGrpSpPr>
              <a:grpSpLocks/>
            </p:cNvGrpSpPr>
            <p:nvPr/>
          </p:nvGrpSpPr>
          <p:grpSpPr bwMode="auto">
            <a:xfrm>
              <a:off x="1058" y="383"/>
              <a:ext cx="1450" cy="313"/>
              <a:chOff x="1058" y="389"/>
              <a:chExt cx="1450" cy="313"/>
            </a:xfrm>
          </p:grpSpPr>
          <p:sp>
            <p:nvSpPr>
              <p:cNvPr id="5204" name="Rectangle 8"/>
              <p:cNvSpPr>
                <a:spLocks noChangeArrowheads="1"/>
              </p:cNvSpPr>
              <p:nvPr/>
            </p:nvSpPr>
            <p:spPr bwMode="auto">
              <a:xfrm>
                <a:off x="1058" y="389"/>
                <a:ext cx="1450"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Nº de unidades empleadas,  utilizadas</a:t>
                </a:r>
                <a:endParaRPr lang="es-ES_tradnl" sz="1000">
                  <a:latin typeface="+mn-lt"/>
                </a:endParaRPr>
              </a:p>
            </p:txBody>
          </p:sp>
          <p:sp>
            <p:nvSpPr>
              <p:cNvPr id="5205" name="Rectangle 9"/>
              <p:cNvSpPr>
                <a:spLocks noChangeArrowheads="1"/>
              </p:cNvSpPr>
              <p:nvPr/>
            </p:nvSpPr>
            <p:spPr bwMode="auto">
              <a:xfrm>
                <a:off x="1177" y="493"/>
                <a:ext cx="1211"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ó instaladas de cada uno de los</a:t>
                </a:r>
                <a:endParaRPr lang="es-ES_tradnl" sz="1000">
                  <a:latin typeface="+mn-lt"/>
                </a:endParaRPr>
              </a:p>
            </p:txBody>
          </p:sp>
          <p:sp>
            <p:nvSpPr>
              <p:cNvPr id="5206" name="Rectangle 10"/>
              <p:cNvSpPr>
                <a:spLocks noChangeArrowheads="1"/>
              </p:cNvSpPr>
              <p:nvPr/>
            </p:nvSpPr>
            <p:spPr bwMode="auto">
              <a:xfrm>
                <a:off x="1084" y="605"/>
                <a:ext cx="1399"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signos índices ó módulos aplicables</a:t>
                </a:r>
                <a:endParaRPr lang="es-ES_tradnl" sz="1000">
                  <a:latin typeface="+mn-lt"/>
                </a:endParaRPr>
              </a:p>
            </p:txBody>
          </p:sp>
        </p:grpSp>
      </p:grpSp>
      <p:sp>
        <p:nvSpPr>
          <p:cNvPr id="5126" name="Line 11"/>
          <p:cNvSpPr>
            <a:spLocks noChangeShapeType="1"/>
          </p:cNvSpPr>
          <p:nvPr/>
        </p:nvSpPr>
        <p:spPr bwMode="auto">
          <a:xfrm>
            <a:off x="3140076" y="1350964"/>
            <a:ext cx="3070225" cy="1587"/>
          </a:xfrm>
          <a:prstGeom prst="line">
            <a:avLst/>
          </a:prstGeom>
          <a:noFill/>
          <a:ln w="9525">
            <a:solidFill>
              <a:srgbClr val="009900"/>
            </a:solidFill>
            <a:round/>
            <a:headEnd/>
            <a:tailEnd/>
          </a:ln>
        </p:spPr>
        <p:txBody>
          <a:bodyPr/>
          <a:lstStyle/>
          <a:p>
            <a:endParaRPr lang="es-ES" sz="1000">
              <a:latin typeface="+mn-lt"/>
            </a:endParaRPr>
          </a:p>
        </p:txBody>
      </p:sp>
      <p:sp>
        <p:nvSpPr>
          <p:cNvPr id="5127" name="Line 12"/>
          <p:cNvSpPr>
            <a:spLocks noChangeShapeType="1"/>
          </p:cNvSpPr>
          <p:nvPr/>
        </p:nvSpPr>
        <p:spPr bwMode="auto">
          <a:xfrm>
            <a:off x="3140075" y="1193801"/>
            <a:ext cx="1588" cy="150813"/>
          </a:xfrm>
          <a:prstGeom prst="line">
            <a:avLst/>
          </a:prstGeom>
          <a:noFill/>
          <a:ln w="9525">
            <a:solidFill>
              <a:srgbClr val="009900"/>
            </a:solidFill>
            <a:round/>
            <a:headEnd/>
            <a:tailEnd/>
          </a:ln>
        </p:spPr>
        <p:txBody>
          <a:bodyPr/>
          <a:lstStyle/>
          <a:p>
            <a:endParaRPr lang="es-ES" sz="1000">
              <a:latin typeface="+mn-lt"/>
            </a:endParaRPr>
          </a:p>
        </p:txBody>
      </p:sp>
      <p:sp>
        <p:nvSpPr>
          <p:cNvPr id="5128" name="Line 13"/>
          <p:cNvSpPr>
            <a:spLocks noChangeShapeType="1"/>
          </p:cNvSpPr>
          <p:nvPr/>
        </p:nvSpPr>
        <p:spPr bwMode="auto">
          <a:xfrm>
            <a:off x="6210300" y="1100139"/>
            <a:ext cx="1588" cy="244475"/>
          </a:xfrm>
          <a:prstGeom prst="line">
            <a:avLst/>
          </a:prstGeom>
          <a:noFill/>
          <a:ln w="9525">
            <a:solidFill>
              <a:srgbClr val="009900"/>
            </a:solidFill>
            <a:round/>
            <a:headEnd/>
            <a:tailEnd/>
          </a:ln>
        </p:spPr>
        <p:txBody>
          <a:bodyPr/>
          <a:lstStyle/>
          <a:p>
            <a:endParaRPr lang="es-ES" sz="1000">
              <a:latin typeface="+mn-lt"/>
            </a:endParaRPr>
          </a:p>
        </p:txBody>
      </p:sp>
      <p:sp>
        <p:nvSpPr>
          <p:cNvPr id="5129" name="Rectangle 54"/>
          <p:cNvSpPr>
            <a:spLocks noChangeArrowheads="1"/>
          </p:cNvSpPr>
          <p:nvPr/>
        </p:nvSpPr>
        <p:spPr bwMode="auto">
          <a:xfrm>
            <a:off x="685800" y="609600"/>
            <a:ext cx="771045" cy="153888"/>
          </a:xfrm>
          <a:prstGeom prst="rect">
            <a:avLst/>
          </a:prstGeom>
          <a:noFill/>
          <a:ln w="9525">
            <a:noFill/>
            <a:miter lim="800000"/>
            <a:headEnd/>
            <a:tailEnd/>
          </a:ln>
        </p:spPr>
        <p:txBody>
          <a:bodyPr wrap="none" lIns="0" tIns="0" rIns="0" bIns="0">
            <a:spAutoFit/>
          </a:bodyPr>
          <a:lstStyle/>
          <a:p>
            <a:r>
              <a:rPr lang="es-ES_tradnl" sz="1000" u="sng">
                <a:solidFill>
                  <a:srgbClr val="000000"/>
                </a:solidFill>
                <a:latin typeface="+mn-lt"/>
              </a:rPr>
              <a:t>FASE  Nº 1</a:t>
            </a:r>
            <a:r>
              <a:rPr lang="es-ES_tradnl" sz="1000">
                <a:solidFill>
                  <a:srgbClr val="000000"/>
                </a:solidFill>
                <a:latin typeface="+mn-lt"/>
              </a:rPr>
              <a:t>  :</a:t>
            </a:r>
            <a:endParaRPr lang="es-ES_tradnl" sz="1000">
              <a:latin typeface="+mn-lt"/>
            </a:endParaRPr>
          </a:p>
        </p:txBody>
      </p:sp>
      <p:sp>
        <p:nvSpPr>
          <p:cNvPr id="5130" name="Line 57"/>
          <p:cNvSpPr>
            <a:spLocks noChangeShapeType="1"/>
          </p:cNvSpPr>
          <p:nvPr/>
        </p:nvSpPr>
        <p:spPr bwMode="auto">
          <a:xfrm>
            <a:off x="1585914" y="2806700"/>
            <a:ext cx="1587" cy="935038"/>
          </a:xfrm>
          <a:prstGeom prst="line">
            <a:avLst/>
          </a:prstGeom>
          <a:noFill/>
          <a:ln w="12700">
            <a:solidFill>
              <a:srgbClr val="FF3300"/>
            </a:solidFill>
            <a:round/>
            <a:headEnd/>
            <a:tailEnd/>
          </a:ln>
        </p:spPr>
        <p:txBody>
          <a:bodyPr/>
          <a:lstStyle/>
          <a:p>
            <a:endParaRPr lang="es-ES" sz="1000">
              <a:latin typeface="+mn-lt"/>
            </a:endParaRPr>
          </a:p>
        </p:txBody>
      </p:sp>
      <p:sp>
        <p:nvSpPr>
          <p:cNvPr id="5131" name="Rectangle 58"/>
          <p:cNvSpPr>
            <a:spLocks noChangeArrowheads="1"/>
          </p:cNvSpPr>
          <p:nvPr/>
        </p:nvSpPr>
        <p:spPr bwMode="auto">
          <a:xfrm>
            <a:off x="685800" y="1828800"/>
            <a:ext cx="771045" cy="153888"/>
          </a:xfrm>
          <a:prstGeom prst="rect">
            <a:avLst/>
          </a:prstGeom>
          <a:noFill/>
          <a:ln w="9525">
            <a:noFill/>
            <a:miter lim="800000"/>
            <a:headEnd/>
            <a:tailEnd/>
          </a:ln>
        </p:spPr>
        <p:txBody>
          <a:bodyPr wrap="none" lIns="0" tIns="0" rIns="0" bIns="0">
            <a:spAutoFit/>
          </a:bodyPr>
          <a:lstStyle/>
          <a:p>
            <a:r>
              <a:rPr lang="es-ES_tradnl" sz="1000" u="sng">
                <a:solidFill>
                  <a:srgbClr val="000000"/>
                </a:solidFill>
                <a:latin typeface="+mn-lt"/>
              </a:rPr>
              <a:t>FASE  Nº 2</a:t>
            </a:r>
            <a:r>
              <a:rPr lang="es-ES_tradnl" sz="1000">
                <a:solidFill>
                  <a:srgbClr val="000000"/>
                </a:solidFill>
                <a:latin typeface="+mn-lt"/>
              </a:rPr>
              <a:t>  :</a:t>
            </a:r>
            <a:endParaRPr lang="es-ES_tradnl" sz="1000">
              <a:latin typeface="+mn-lt"/>
            </a:endParaRPr>
          </a:p>
        </p:txBody>
      </p:sp>
      <p:sp>
        <p:nvSpPr>
          <p:cNvPr id="5132" name="Rectangle 59"/>
          <p:cNvSpPr>
            <a:spLocks noChangeArrowheads="1"/>
          </p:cNvSpPr>
          <p:nvPr/>
        </p:nvSpPr>
        <p:spPr bwMode="auto">
          <a:xfrm>
            <a:off x="685800" y="2971800"/>
            <a:ext cx="771045" cy="153888"/>
          </a:xfrm>
          <a:prstGeom prst="rect">
            <a:avLst/>
          </a:prstGeom>
          <a:noFill/>
          <a:ln w="9525">
            <a:noFill/>
            <a:miter lim="800000"/>
            <a:headEnd/>
            <a:tailEnd/>
          </a:ln>
        </p:spPr>
        <p:txBody>
          <a:bodyPr wrap="none" lIns="0" tIns="0" rIns="0" bIns="0">
            <a:spAutoFit/>
          </a:bodyPr>
          <a:lstStyle/>
          <a:p>
            <a:r>
              <a:rPr lang="es-ES_tradnl" sz="1000" u="sng">
                <a:solidFill>
                  <a:srgbClr val="000000"/>
                </a:solidFill>
                <a:latin typeface="+mn-lt"/>
              </a:rPr>
              <a:t>FASE  Nº 3</a:t>
            </a:r>
            <a:r>
              <a:rPr lang="es-ES_tradnl" sz="1000">
                <a:solidFill>
                  <a:srgbClr val="000000"/>
                </a:solidFill>
                <a:latin typeface="+mn-lt"/>
              </a:rPr>
              <a:t>  :</a:t>
            </a:r>
            <a:endParaRPr lang="es-ES_tradnl" sz="1000">
              <a:latin typeface="+mn-lt"/>
            </a:endParaRPr>
          </a:p>
        </p:txBody>
      </p:sp>
      <p:grpSp>
        <p:nvGrpSpPr>
          <p:cNvPr id="5133" name="Group 178"/>
          <p:cNvGrpSpPr>
            <a:grpSpLocks/>
          </p:cNvGrpSpPr>
          <p:nvPr/>
        </p:nvGrpSpPr>
        <p:grpSpPr bwMode="auto">
          <a:xfrm>
            <a:off x="4851400" y="698500"/>
            <a:ext cx="482600" cy="342900"/>
            <a:chOff x="2816" y="440"/>
            <a:chExt cx="304" cy="216"/>
          </a:xfrm>
        </p:grpSpPr>
        <p:sp>
          <p:nvSpPr>
            <p:cNvPr id="5200" name="Oval 77"/>
            <p:cNvSpPr>
              <a:spLocks noChangeArrowheads="1"/>
            </p:cNvSpPr>
            <p:nvPr/>
          </p:nvSpPr>
          <p:spPr bwMode="auto">
            <a:xfrm>
              <a:off x="2816" y="440"/>
              <a:ext cx="304" cy="216"/>
            </a:xfrm>
            <a:prstGeom prst="ellipse">
              <a:avLst/>
            </a:prstGeom>
            <a:noFill/>
            <a:ln w="12700">
              <a:solidFill>
                <a:srgbClr val="D60093"/>
              </a:solidFill>
              <a:round/>
              <a:headEnd/>
              <a:tailEnd/>
            </a:ln>
          </p:spPr>
          <p:txBody>
            <a:bodyPr/>
            <a:lstStyle/>
            <a:p>
              <a:endParaRPr lang="es-ES" sz="1000">
                <a:latin typeface="+mn-lt"/>
              </a:endParaRPr>
            </a:p>
          </p:txBody>
        </p:sp>
        <p:sp>
          <p:nvSpPr>
            <p:cNvPr id="5201" name="Rectangle 78"/>
            <p:cNvSpPr>
              <a:spLocks noChangeArrowheads="1"/>
            </p:cNvSpPr>
            <p:nvPr/>
          </p:nvSpPr>
          <p:spPr bwMode="auto">
            <a:xfrm>
              <a:off x="2926" y="446"/>
              <a:ext cx="54" cy="116"/>
            </a:xfrm>
            <a:prstGeom prst="rect">
              <a:avLst/>
            </a:prstGeom>
            <a:noFill/>
            <a:ln w="9525">
              <a:noFill/>
              <a:miter lim="800000"/>
              <a:headEnd/>
              <a:tailEnd/>
            </a:ln>
          </p:spPr>
          <p:txBody>
            <a:bodyPr wrap="none" lIns="0" tIns="0" rIns="0" bIns="0">
              <a:spAutoFit/>
            </a:bodyPr>
            <a:lstStyle/>
            <a:p>
              <a:r>
                <a:rPr lang="es-ES_tradnl" sz="1200" dirty="0">
                  <a:solidFill>
                    <a:srgbClr val="D60093"/>
                  </a:solidFill>
                  <a:latin typeface="+mn-lt"/>
                </a:rPr>
                <a:t>x</a:t>
              </a:r>
            </a:p>
          </p:txBody>
        </p:sp>
      </p:grpSp>
      <p:grpSp>
        <p:nvGrpSpPr>
          <p:cNvPr id="5134" name="Group 200"/>
          <p:cNvGrpSpPr>
            <a:grpSpLocks/>
          </p:cNvGrpSpPr>
          <p:nvPr/>
        </p:nvGrpSpPr>
        <p:grpSpPr bwMode="auto">
          <a:xfrm>
            <a:off x="2362200" y="1484314"/>
            <a:ext cx="2051050" cy="306387"/>
            <a:chOff x="1156" y="935"/>
            <a:chExt cx="1292" cy="193"/>
          </a:xfrm>
        </p:grpSpPr>
        <p:sp>
          <p:nvSpPr>
            <p:cNvPr id="5198" name="Rectangle 17"/>
            <p:cNvSpPr>
              <a:spLocks noChangeArrowheads="1"/>
            </p:cNvSpPr>
            <p:nvPr/>
          </p:nvSpPr>
          <p:spPr bwMode="auto">
            <a:xfrm>
              <a:off x="1239" y="983"/>
              <a:ext cx="1138" cy="97"/>
            </a:xfrm>
            <a:prstGeom prst="rect">
              <a:avLst/>
            </a:prstGeom>
            <a:noFill/>
            <a:ln w="9525">
              <a:noFill/>
              <a:miter lim="800000"/>
              <a:headEnd/>
              <a:tailEnd/>
            </a:ln>
          </p:spPr>
          <p:txBody>
            <a:bodyPr wrap="none" lIns="0" tIns="0" rIns="0" bIns="0">
              <a:spAutoFit/>
            </a:bodyPr>
            <a:lstStyle/>
            <a:p>
              <a:r>
                <a:rPr lang="es-ES_tradnl" sz="1000">
                  <a:solidFill>
                    <a:srgbClr val="993300"/>
                  </a:solidFill>
                  <a:latin typeface="+mn-lt"/>
                </a:rPr>
                <a:t>RENDIMIENTO NETO PREVIO</a:t>
              </a:r>
              <a:endParaRPr lang="es-ES_tradnl" sz="1000">
                <a:latin typeface="+mn-lt"/>
              </a:endParaRPr>
            </a:p>
          </p:txBody>
        </p:sp>
        <p:sp>
          <p:nvSpPr>
            <p:cNvPr id="5199" name="AutoShape 82"/>
            <p:cNvSpPr>
              <a:spLocks noChangeArrowheads="1"/>
            </p:cNvSpPr>
            <p:nvPr/>
          </p:nvSpPr>
          <p:spPr bwMode="auto">
            <a:xfrm>
              <a:off x="1156" y="935"/>
              <a:ext cx="1292" cy="193"/>
            </a:xfrm>
            <a:prstGeom prst="roundRect">
              <a:avLst>
                <a:gd name="adj" fmla="val 16667"/>
              </a:avLst>
            </a:prstGeom>
            <a:noFill/>
            <a:ln w="9525">
              <a:solidFill>
                <a:schemeClr val="accent2"/>
              </a:solidFill>
              <a:round/>
              <a:headEnd/>
              <a:tailEnd/>
            </a:ln>
          </p:spPr>
          <p:txBody>
            <a:bodyPr wrap="none" anchor="ctr"/>
            <a:lstStyle/>
            <a:p>
              <a:endParaRPr lang="es-ES" sz="1000">
                <a:latin typeface="+mn-lt"/>
              </a:endParaRPr>
            </a:p>
          </p:txBody>
        </p:sp>
      </p:grpSp>
      <p:grpSp>
        <p:nvGrpSpPr>
          <p:cNvPr id="5135" name="Group 179"/>
          <p:cNvGrpSpPr>
            <a:grpSpLocks/>
          </p:cNvGrpSpPr>
          <p:nvPr/>
        </p:nvGrpSpPr>
        <p:grpSpPr bwMode="auto">
          <a:xfrm>
            <a:off x="5003800" y="1620839"/>
            <a:ext cx="482600" cy="342900"/>
            <a:chOff x="2912" y="1021"/>
            <a:chExt cx="304" cy="216"/>
          </a:xfrm>
        </p:grpSpPr>
        <p:sp>
          <p:nvSpPr>
            <p:cNvPr id="5196" name="Oval 73"/>
            <p:cNvSpPr>
              <a:spLocks noChangeArrowheads="1"/>
            </p:cNvSpPr>
            <p:nvPr/>
          </p:nvSpPr>
          <p:spPr bwMode="auto">
            <a:xfrm>
              <a:off x="2912" y="1021"/>
              <a:ext cx="304" cy="216"/>
            </a:xfrm>
            <a:prstGeom prst="ellipse">
              <a:avLst/>
            </a:prstGeom>
            <a:noFill/>
            <a:ln w="12700">
              <a:solidFill>
                <a:srgbClr val="D60093"/>
              </a:solidFill>
              <a:round/>
              <a:headEnd/>
              <a:tailEnd/>
            </a:ln>
          </p:spPr>
          <p:txBody>
            <a:bodyPr/>
            <a:lstStyle/>
            <a:p>
              <a:endParaRPr lang="es-ES" sz="1000">
                <a:latin typeface="+mn-lt"/>
              </a:endParaRPr>
            </a:p>
          </p:txBody>
        </p:sp>
        <p:sp>
          <p:nvSpPr>
            <p:cNvPr id="5197" name="Rectangle 74"/>
            <p:cNvSpPr>
              <a:spLocks noChangeArrowheads="1"/>
            </p:cNvSpPr>
            <p:nvPr/>
          </p:nvSpPr>
          <p:spPr bwMode="auto">
            <a:xfrm>
              <a:off x="3028" y="1056"/>
              <a:ext cx="32" cy="116"/>
            </a:xfrm>
            <a:prstGeom prst="rect">
              <a:avLst/>
            </a:prstGeom>
            <a:noFill/>
            <a:ln w="9525">
              <a:noFill/>
              <a:miter lim="800000"/>
              <a:headEnd/>
              <a:tailEnd/>
            </a:ln>
          </p:spPr>
          <p:txBody>
            <a:bodyPr wrap="none" lIns="0" tIns="0" rIns="0" bIns="0">
              <a:spAutoFit/>
            </a:bodyPr>
            <a:lstStyle/>
            <a:p>
              <a:r>
                <a:rPr lang="es-ES_tradnl" sz="1200" dirty="0" smtClean="0">
                  <a:solidFill>
                    <a:srgbClr val="D60093"/>
                  </a:solidFill>
                  <a:latin typeface="+mn-lt"/>
                </a:rPr>
                <a:t>-</a:t>
              </a:r>
              <a:endParaRPr lang="es-ES_tradnl" sz="1200" dirty="0">
                <a:solidFill>
                  <a:srgbClr val="D60093"/>
                </a:solidFill>
                <a:latin typeface="+mn-lt"/>
              </a:endParaRPr>
            </a:p>
          </p:txBody>
        </p:sp>
      </p:grpSp>
      <p:grpSp>
        <p:nvGrpSpPr>
          <p:cNvPr id="5136" name="Group 196"/>
          <p:cNvGrpSpPr>
            <a:grpSpLocks/>
          </p:cNvGrpSpPr>
          <p:nvPr/>
        </p:nvGrpSpPr>
        <p:grpSpPr bwMode="auto">
          <a:xfrm>
            <a:off x="5715001" y="1568451"/>
            <a:ext cx="3379788" cy="449263"/>
            <a:chOff x="3439" y="988"/>
            <a:chExt cx="2129" cy="283"/>
          </a:xfrm>
        </p:grpSpPr>
        <p:sp>
          <p:nvSpPr>
            <p:cNvPr id="5192" name="Rectangle 19"/>
            <p:cNvSpPr>
              <a:spLocks noChangeArrowheads="1"/>
            </p:cNvSpPr>
            <p:nvPr/>
          </p:nvSpPr>
          <p:spPr bwMode="auto">
            <a:xfrm>
              <a:off x="3439" y="988"/>
              <a:ext cx="2129" cy="283"/>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sp>
          <p:nvSpPr>
            <p:cNvPr id="5193" name="Rectangle 20"/>
            <p:cNvSpPr>
              <a:spLocks noChangeArrowheads="1"/>
            </p:cNvSpPr>
            <p:nvPr/>
          </p:nvSpPr>
          <p:spPr bwMode="auto">
            <a:xfrm>
              <a:off x="4244" y="1030"/>
              <a:ext cx="1105"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A)   por Incentivos al Empleo</a:t>
              </a:r>
              <a:endParaRPr lang="es-ES_tradnl" sz="1000">
                <a:latin typeface="+mn-lt"/>
              </a:endParaRPr>
            </a:p>
          </p:txBody>
        </p:sp>
        <p:sp>
          <p:nvSpPr>
            <p:cNvPr id="5194" name="Rectangle 21"/>
            <p:cNvSpPr>
              <a:spLocks noChangeArrowheads="1"/>
            </p:cNvSpPr>
            <p:nvPr/>
          </p:nvSpPr>
          <p:spPr bwMode="auto">
            <a:xfrm>
              <a:off x="4244" y="1133"/>
              <a:ext cx="1238"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B)   por Incentivos a la Inversión</a:t>
              </a:r>
              <a:endParaRPr lang="es-ES_tradnl" sz="1000">
                <a:latin typeface="+mn-lt"/>
              </a:endParaRPr>
            </a:p>
          </p:txBody>
        </p:sp>
        <p:sp>
          <p:nvSpPr>
            <p:cNvPr id="5195" name="Rectangle 84"/>
            <p:cNvSpPr>
              <a:spLocks noChangeArrowheads="1"/>
            </p:cNvSpPr>
            <p:nvPr/>
          </p:nvSpPr>
          <p:spPr bwMode="auto">
            <a:xfrm>
              <a:off x="3519" y="1078"/>
              <a:ext cx="637"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MINORACIONES</a:t>
              </a:r>
              <a:endParaRPr lang="es-ES_tradnl" sz="1000">
                <a:latin typeface="+mn-lt"/>
              </a:endParaRPr>
            </a:p>
          </p:txBody>
        </p:sp>
      </p:grpSp>
      <p:sp>
        <p:nvSpPr>
          <p:cNvPr id="5137" name="Line 96"/>
          <p:cNvSpPr>
            <a:spLocks noChangeShapeType="1"/>
          </p:cNvSpPr>
          <p:nvPr/>
        </p:nvSpPr>
        <p:spPr bwMode="auto">
          <a:xfrm>
            <a:off x="1585913" y="549275"/>
            <a:ext cx="0" cy="935038"/>
          </a:xfrm>
          <a:prstGeom prst="line">
            <a:avLst/>
          </a:prstGeom>
          <a:noFill/>
          <a:ln w="12700">
            <a:solidFill>
              <a:srgbClr val="FF3300"/>
            </a:solidFill>
            <a:round/>
            <a:headEnd/>
            <a:tailEnd/>
          </a:ln>
        </p:spPr>
        <p:txBody>
          <a:bodyPr wrap="none" anchor="ctr"/>
          <a:lstStyle/>
          <a:p>
            <a:endParaRPr lang="es-ES" sz="1000">
              <a:latin typeface="+mn-lt"/>
            </a:endParaRPr>
          </a:p>
        </p:txBody>
      </p:sp>
      <p:sp>
        <p:nvSpPr>
          <p:cNvPr id="5138" name="Line 97"/>
          <p:cNvSpPr>
            <a:spLocks noChangeShapeType="1"/>
          </p:cNvSpPr>
          <p:nvPr/>
        </p:nvSpPr>
        <p:spPr bwMode="auto">
          <a:xfrm>
            <a:off x="1587500" y="1701801"/>
            <a:ext cx="0" cy="917575"/>
          </a:xfrm>
          <a:prstGeom prst="line">
            <a:avLst/>
          </a:prstGeom>
          <a:noFill/>
          <a:ln w="12700">
            <a:solidFill>
              <a:srgbClr val="FF3300"/>
            </a:solidFill>
            <a:round/>
            <a:headEnd/>
            <a:tailEnd/>
          </a:ln>
        </p:spPr>
        <p:txBody>
          <a:bodyPr wrap="none" anchor="ctr"/>
          <a:lstStyle/>
          <a:p>
            <a:endParaRPr lang="es-ES" sz="1000">
              <a:latin typeface="+mn-lt"/>
            </a:endParaRPr>
          </a:p>
        </p:txBody>
      </p:sp>
      <p:sp>
        <p:nvSpPr>
          <p:cNvPr id="5139" name="Line 145"/>
          <p:cNvSpPr>
            <a:spLocks noChangeShapeType="1"/>
          </p:cNvSpPr>
          <p:nvPr/>
        </p:nvSpPr>
        <p:spPr bwMode="auto">
          <a:xfrm flipH="1">
            <a:off x="4191000" y="1892300"/>
            <a:ext cx="865188" cy="393700"/>
          </a:xfrm>
          <a:prstGeom prst="line">
            <a:avLst/>
          </a:prstGeom>
          <a:noFill/>
          <a:ln w="9525">
            <a:solidFill>
              <a:srgbClr val="009900"/>
            </a:solidFill>
            <a:round/>
            <a:headEnd/>
            <a:tailEnd type="stealth" w="med" len="med"/>
          </a:ln>
        </p:spPr>
        <p:txBody>
          <a:bodyPr wrap="none" anchor="ctr"/>
          <a:lstStyle/>
          <a:p>
            <a:endParaRPr lang="es-ES" sz="1000">
              <a:latin typeface="+mn-lt"/>
            </a:endParaRPr>
          </a:p>
        </p:txBody>
      </p:sp>
      <p:sp>
        <p:nvSpPr>
          <p:cNvPr id="5140" name="Line 163"/>
          <p:cNvSpPr>
            <a:spLocks noChangeShapeType="1"/>
          </p:cNvSpPr>
          <p:nvPr/>
        </p:nvSpPr>
        <p:spPr bwMode="auto">
          <a:xfrm>
            <a:off x="4419600" y="1676400"/>
            <a:ext cx="579438" cy="76200"/>
          </a:xfrm>
          <a:prstGeom prst="line">
            <a:avLst/>
          </a:prstGeom>
          <a:noFill/>
          <a:ln w="9525">
            <a:solidFill>
              <a:srgbClr val="009900"/>
            </a:solidFill>
            <a:round/>
            <a:headEnd/>
            <a:tailEnd/>
          </a:ln>
        </p:spPr>
        <p:txBody>
          <a:bodyPr wrap="none" anchor="ctr"/>
          <a:lstStyle/>
          <a:p>
            <a:endParaRPr lang="es-ES" sz="1000">
              <a:latin typeface="+mn-lt"/>
            </a:endParaRPr>
          </a:p>
        </p:txBody>
      </p:sp>
      <p:sp>
        <p:nvSpPr>
          <p:cNvPr id="5141" name="Rectangle 28"/>
          <p:cNvSpPr>
            <a:spLocks noChangeArrowheads="1"/>
          </p:cNvSpPr>
          <p:nvPr/>
        </p:nvSpPr>
        <p:spPr bwMode="auto">
          <a:xfrm>
            <a:off x="5732464" y="2573339"/>
            <a:ext cx="3030537" cy="485775"/>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sp>
        <p:nvSpPr>
          <p:cNvPr id="5142" name="Rectangle 29"/>
          <p:cNvSpPr>
            <a:spLocks noChangeArrowheads="1"/>
          </p:cNvSpPr>
          <p:nvPr/>
        </p:nvSpPr>
        <p:spPr bwMode="auto">
          <a:xfrm>
            <a:off x="7759700" y="2828925"/>
            <a:ext cx="822341" cy="153888"/>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B)  Generales</a:t>
            </a:r>
            <a:endParaRPr lang="es-ES_tradnl" sz="1000">
              <a:latin typeface="+mn-lt"/>
            </a:endParaRPr>
          </a:p>
        </p:txBody>
      </p:sp>
      <p:sp>
        <p:nvSpPr>
          <p:cNvPr id="5143" name="Rectangle 30"/>
          <p:cNvSpPr>
            <a:spLocks noChangeArrowheads="1"/>
          </p:cNvSpPr>
          <p:nvPr/>
        </p:nvSpPr>
        <p:spPr bwMode="auto">
          <a:xfrm>
            <a:off x="7759700" y="2651125"/>
            <a:ext cx="864019" cy="153888"/>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A)  Especiales</a:t>
            </a:r>
            <a:endParaRPr lang="es-ES_tradnl" sz="1000">
              <a:latin typeface="+mn-lt"/>
            </a:endParaRPr>
          </a:p>
        </p:txBody>
      </p:sp>
      <p:sp>
        <p:nvSpPr>
          <p:cNvPr id="5144" name="Line 31"/>
          <p:cNvSpPr>
            <a:spLocks noChangeShapeType="1"/>
          </p:cNvSpPr>
          <p:nvPr/>
        </p:nvSpPr>
        <p:spPr bwMode="auto">
          <a:xfrm>
            <a:off x="7651750" y="2657475"/>
            <a:ext cx="1588" cy="298450"/>
          </a:xfrm>
          <a:prstGeom prst="line">
            <a:avLst/>
          </a:prstGeom>
          <a:noFill/>
          <a:ln w="12700">
            <a:solidFill>
              <a:srgbClr val="000000"/>
            </a:solidFill>
            <a:round/>
            <a:headEnd/>
            <a:tailEnd/>
          </a:ln>
        </p:spPr>
        <p:txBody>
          <a:bodyPr/>
          <a:lstStyle/>
          <a:p>
            <a:endParaRPr lang="es-ES" sz="1000">
              <a:latin typeface="+mn-lt"/>
            </a:endParaRPr>
          </a:p>
        </p:txBody>
      </p:sp>
      <p:sp>
        <p:nvSpPr>
          <p:cNvPr id="5145" name="Rectangle 32"/>
          <p:cNvSpPr>
            <a:spLocks noChangeArrowheads="1"/>
          </p:cNvSpPr>
          <p:nvPr/>
        </p:nvSpPr>
        <p:spPr bwMode="auto">
          <a:xfrm>
            <a:off x="5880101" y="2740025"/>
            <a:ext cx="1665521" cy="153888"/>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INDICES  CORRECTORES :</a:t>
            </a:r>
            <a:endParaRPr lang="es-ES_tradnl" sz="1000">
              <a:latin typeface="+mn-lt"/>
            </a:endParaRPr>
          </a:p>
        </p:txBody>
      </p:sp>
      <p:sp>
        <p:nvSpPr>
          <p:cNvPr id="5146" name="Rectangle 90"/>
          <p:cNvSpPr>
            <a:spLocks noChangeArrowheads="1"/>
          </p:cNvSpPr>
          <p:nvPr/>
        </p:nvSpPr>
        <p:spPr bwMode="auto">
          <a:xfrm>
            <a:off x="2362200" y="2509838"/>
            <a:ext cx="2037417" cy="153888"/>
          </a:xfrm>
          <a:prstGeom prst="rect">
            <a:avLst/>
          </a:prstGeom>
          <a:noFill/>
          <a:ln w="9525">
            <a:noFill/>
            <a:miter lim="800000"/>
            <a:headEnd/>
            <a:tailEnd/>
          </a:ln>
        </p:spPr>
        <p:txBody>
          <a:bodyPr wrap="none" lIns="0" tIns="0" rIns="0" bIns="0">
            <a:spAutoFit/>
          </a:bodyPr>
          <a:lstStyle/>
          <a:p>
            <a:r>
              <a:rPr lang="es-ES_tradnl" sz="1000">
                <a:solidFill>
                  <a:srgbClr val="993300"/>
                </a:solidFill>
                <a:latin typeface="+mn-lt"/>
              </a:rPr>
              <a:t>RENDIMIENTO NETO MINORADO</a:t>
            </a:r>
            <a:endParaRPr lang="es-ES_tradnl" sz="1000">
              <a:latin typeface="+mn-lt"/>
            </a:endParaRPr>
          </a:p>
        </p:txBody>
      </p:sp>
      <p:sp>
        <p:nvSpPr>
          <p:cNvPr id="5147" name="AutoShape 91"/>
          <p:cNvSpPr>
            <a:spLocks noChangeArrowheads="1"/>
          </p:cNvSpPr>
          <p:nvPr/>
        </p:nvSpPr>
        <p:spPr bwMode="auto">
          <a:xfrm>
            <a:off x="2209801" y="2435225"/>
            <a:ext cx="2303463" cy="306388"/>
          </a:xfrm>
          <a:prstGeom prst="roundRect">
            <a:avLst>
              <a:gd name="adj" fmla="val 16667"/>
            </a:avLst>
          </a:prstGeom>
          <a:noFill/>
          <a:ln w="9525">
            <a:solidFill>
              <a:schemeClr val="accent2"/>
            </a:solidFill>
            <a:round/>
            <a:headEnd/>
            <a:tailEnd/>
          </a:ln>
        </p:spPr>
        <p:txBody>
          <a:bodyPr wrap="none" anchor="ctr"/>
          <a:lstStyle/>
          <a:p>
            <a:endParaRPr lang="es-ES" sz="1000">
              <a:latin typeface="+mn-lt"/>
            </a:endParaRPr>
          </a:p>
        </p:txBody>
      </p:sp>
      <p:sp>
        <p:nvSpPr>
          <p:cNvPr id="5148" name="Oval 93"/>
          <p:cNvSpPr>
            <a:spLocks noChangeArrowheads="1"/>
          </p:cNvSpPr>
          <p:nvPr/>
        </p:nvSpPr>
        <p:spPr bwMode="auto">
          <a:xfrm>
            <a:off x="5003800" y="2663825"/>
            <a:ext cx="482600" cy="342900"/>
          </a:xfrm>
          <a:prstGeom prst="ellipse">
            <a:avLst/>
          </a:prstGeom>
          <a:noFill/>
          <a:ln w="12700">
            <a:solidFill>
              <a:srgbClr val="D60093"/>
            </a:solidFill>
            <a:round/>
            <a:headEnd/>
            <a:tailEnd/>
          </a:ln>
        </p:spPr>
        <p:txBody>
          <a:bodyPr/>
          <a:lstStyle/>
          <a:p>
            <a:endParaRPr lang="es-ES" sz="1000">
              <a:latin typeface="+mn-lt"/>
            </a:endParaRPr>
          </a:p>
        </p:txBody>
      </p:sp>
      <p:sp>
        <p:nvSpPr>
          <p:cNvPr id="5149" name="Rectangle 94"/>
          <p:cNvSpPr>
            <a:spLocks noChangeArrowheads="1"/>
          </p:cNvSpPr>
          <p:nvPr/>
        </p:nvSpPr>
        <p:spPr bwMode="auto">
          <a:xfrm>
            <a:off x="5184775" y="2743200"/>
            <a:ext cx="84960" cy="184666"/>
          </a:xfrm>
          <a:prstGeom prst="rect">
            <a:avLst/>
          </a:prstGeom>
          <a:noFill/>
          <a:ln w="9525">
            <a:noFill/>
            <a:miter lim="800000"/>
            <a:headEnd/>
            <a:tailEnd/>
          </a:ln>
        </p:spPr>
        <p:txBody>
          <a:bodyPr wrap="none" lIns="0" tIns="0" rIns="0" bIns="0">
            <a:spAutoFit/>
          </a:bodyPr>
          <a:lstStyle/>
          <a:p>
            <a:r>
              <a:rPr lang="es-ES_tradnl" sz="1200" dirty="0">
                <a:solidFill>
                  <a:srgbClr val="D60093"/>
                </a:solidFill>
                <a:latin typeface="+mn-lt"/>
              </a:rPr>
              <a:t>x</a:t>
            </a:r>
          </a:p>
        </p:txBody>
      </p:sp>
      <p:sp>
        <p:nvSpPr>
          <p:cNvPr id="5150" name="Line 148"/>
          <p:cNvSpPr>
            <a:spLocks noChangeShapeType="1"/>
          </p:cNvSpPr>
          <p:nvPr/>
        </p:nvSpPr>
        <p:spPr bwMode="auto">
          <a:xfrm flipH="1">
            <a:off x="4249738" y="2968625"/>
            <a:ext cx="838200" cy="381000"/>
          </a:xfrm>
          <a:prstGeom prst="line">
            <a:avLst/>
          </a:prstGeom>
          <a:noFill/>
          <a:ln w="9525">
            <a:solidFill>
              <a:srgbClr val="009900"/>
            </a:solidFill>
            <a:round/>
            <a:headEnd/>
            <a:tailEnd type="stealth" w="med" len="med"/>
          </a:ln>
        </p:spPr>
        <p:txBody>
          <a:bodyPr wrap="none" anchor="ctr"/>
          <a:lstStyle/>
          <a:p>
            <a:endParaRPr lang="es-ES" sz="1000">
              <a:latin typeface="+mn-lt"/>
            </a:endParaRPr>
          </a:p>
        </p:txBody>
      </p:sp>
      <p:sp>
        <p:nvSpPr>
          <p:cNvPr id="5151" name="Line 166"/>
          <p:cNvSpPr>
            <a:spLocks noChangeShapeType="1"/>
          </p:cNvSpPr>
          <p:nvPr/>
        </p:nvSpPr>
        <p:spPr bwMode="auto">
          <a:xfrm>
            <a:off x="4514851" y="2573339"/>
            <a:ext cx="525463" cy="166687"/>
          </a:xfrm>
          <a:prstGeom prst="line">
            <a:avLst/>
          </a:prstGeom>
          <a:noFill/>
          <a:ln w="9525">
            <a:solidFill>
              <a:srgbClr val="009900"/>
            </a:solidFill>
            <a:round/>
            <a:headEnd/>
            <a:tailEnd/>
          </a:ln>
        </p:spPr>
        <p:txBody>
          <a:bodyPr wrap="none" anchor="ctr"/>
          <a:lstStyle/>
          <a:p>
            <a:endParaRPr lang="es-ES" sz="1000">
              <a:latin typeface="+mn-lt"/>
            </a:endParaRPr>
          </a:p>
        </p:txBody>
      </p:sp>
      <p:grpSp>
        <p:nvGrpSpPr>
          <p:cNvPr id="5152" name="Group 193"/>
          <p:cNvGrpSpPr>
            <a:grpSpLocks/>
          </p:cNvGrpSpPr>
          <p:nvPr/>
        </p:nvGrpSpPr>
        <p:grpSpPr bwMode="auto">
          <a:xfrm>
            <a:off x="5897563" y="3649664"/>
            <a:ext cx="3170237" cy="352425"/>
            <a:chOff x="3523" y="2322"/>
            <a:chExt cx="1997" cy="222"/>
          </a:xfrm>
        </p:grpSpPr>
        <p:sp>
          <p:nvSpPr>
            <p:cNvPr id="5190" name="Rectangle 40"/>
            <p:cNvSpPr>
              <a:spLocks noChangeArrowheads="1"/>
            </p:cNvSpPr>
            <p:nvPr/>
          </p:nvSpPr>
          <p:spPr bwMode="auto">
            <a:xfrm>
              <a:off x="3523" y="2322"/>
              <a:ext cx="1997" cy="222"/>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sp>
          <p:nvSpPr>
            <p:cNvPr id="5191" name="Rectangle 41"/>
            <p:cNvSpPr>
              <a:spLocks noChangeArrowheads="1"/>
            </p:cNvSpPr>
            <p:nvPr/>
          </p:nvSpPr>
          <p:spPr bwMode="auto">
            <a:xfrm>
              <a:off x="3627" y="2386"/>
              <a:ext cx="1805"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Reducción  por  GASTOS  EXTRAORDINARIOS</a:t>
              </a:r>
              <a:endParaRPr lang="es-ES_tradnl" sz="1000">
                <a:latin typeface="+mn-lt"/>
              </a:endParaRPr>
            </a:p>
          </p:txBody>
        </p:sp>
      </p:grpSp>
      <p:grpSp>
        <p:nvGrpSpPr>
          <p:cNvPr id="5153" name="Group 192"/>
          <p:cNvGrpSpPr>
            <a:grpSpLocks/>
          </p:cNvGrpSpPr>
          <p:nvPr/>
        </p:nvGrpSpPr>
        <p:grpSpPr bwMode="auto">
          <a:xfrm>
            <a:off x="2160588" y="3468689"/>
            <a:ext cx="2411412" cy="306387"/>
            <a:chOff x="1008" y="2208"/>
            <a:chExt cx="1678" cy="193"/>
          </a:xfrm>
        </p:grpSpPr>
        <p:sp>
          <p:nvSpPr>
            <p:cNvPr id="5188" name="Rectangle 102"/>
            <p:cNvSpPr>
              <a:spLocks noChangeArrowheads="1"/>
            </p:cNvSpPr>
            <p:nvPr/>
          </p:nvSpPr>
          <p:spPr bwMode="auto">
            <a:xfrm>
              <a:off x="1094" y="2255"/>
              <a:ext cx="1526" cy="97"/>
            </a:xfrm>
            <a:prstGeom prst="rect">
              <a:avLst/>
            </a:prstGeom>
            <a:noFill/>
            <a:ln w="9525">
              <a:noFill/>
              <a:miter lim="800000"/>
              <a:headEnd/>
              <a:tailEnd/>
            </a:ln>
          </p:spPr>
          <p:txBody>
            <a:bodyPr wrap="none" lIns="0" tIns="0" rIns="0" bIns="0">
              <a:spAutoFit/>
            </a:bodyPr>
            <a:lstStyle/>
            <a:p>
              <a:r>
                <a:rPr lang="es-ES_tradnl" sz="1000">
                  <a:solidFill>
                    <a:srgbClr val="993300"/>
                  </a:solidFill>
                  <a:latin typeface="+mn-lt"/>
                </a:rPr>
                <a:t>RENDIMIENTO NETO DE MÓDULOS</a:t>
              </a:r>
              <a:endParaRPr lang="es-ES_tradnl" sz="1000">
                <a:latin typeface="+mn-lt"/>
              </a:endParaRPr>
            </a:p>
          </p:txBody>
        </p:sp>
        <p:sp>
          <p:nvSpPr>
            <p:cNvPr id="5189" name="AutoShape 103"/>
            <p:cNvSpPr>
              <a:spLocks noChangeArrowheads="1"/>
            </p:cNvSpPr>
            <p:nvPr/>
          </p:nvSpPr>
          <p:spPr bwMode="auto">
            <a:xfrm>
              <a:off x="1008" y="2208"/>
              <a:ext cx="1678" cy="193"/>
            </a:xfrm>
            <a:prstGeom prst="roundRect">
              <a:avLst>
                <a:gd name="adj" fmla="val 16667"/>
              </a:avLst>
            </a:prstGeom>
            <a:noFill/>
            <a:ln w="9525">
              <a:solidFill>
                <a:schemeClr val="accent2"/>
              </a:solidFill>
              <a:round/>
              <a:headEnd/>
              <a:tailEnd/>
            </a:ln>
          </p:spPr>
          <p:txBody>
            <a:bodyPr wrap="none" anchor="ctr"/>
            <a:lstStyle/>
            <a:p>
              <a:endParaRPr lang="es-ES" sz="1000">
                <a:latin typeface="+mn-lt"/>
              </a:endParaRPr>
            </a:p>
          </p:txBody>
        </p:sp>
      </p:grpSp>
      <p:grpSp>
        <p:nvGrpSpPr>
          <p:cNvPr id="5154" name="Group 204"/>
          <p:cNvGrpSpPr>
            <a:grpSpLocks/>
          </p:cNvGrpSpPr>
          <p:nvPr/>
        </p:nvGrpSpPr>
        <p:grpSpPr bwMode="auto">
          <a:xfrm>
            <a:off x="5156200" y="3643308"/>
            <a:ext cx="482600" cy="342900"/>
            <a:chOff x="3008" y="2318"/>
            <a:chExt cx="304" cy="216"/>
          </a:xfrm>
        </p:grpSpPr>
        <p:sp>
          <p:nvSpPr>
            <p:cNvPr id="5186" name="Oval 108"/>
            <p:cNvSpPr>
              <a:spLocks noChangeArrowheads="1"/>
            </p:cNvSpPr>
            <p:nvPr/>
          </p:nvSpPr>
          <p:spPr bwMode="auto">
            <a:xfrm>
              <a:off x="3008" y="2318"/>
              <a:ext cx="304" cy="216"/>
            </a:xfrm>
            <a:prstGeom prst="ellipse">
              <a:avLst/>
            </a:prstGeom>
            <a:noFill/>
            <a:ln w="12700">
              <a:solidFill>
                <a:srgbClr val="D60093"/>
              </a:solidFill>
              <a:round/>
              <a:headEnd/>
              <a:tailEnd/>
            </a:ln>
          </p:spPr>
          <p:txBody>
            <a:bodyPr/>
            <a:lstStyle/>
            <a:p>
              <a:endParaRPr lang="es-ES" sz="1000">
                <a:latin typeface="+mn-lt"/>
              </a:endParaRPr>
            </a:p>
          </p:txBody>
        </p:sp>
        <p:sp>
          <p:nvSpPr>
            <p:cNvPr id="5187" name="Rectangle 109"/>
            <p:cNvSpPr>
              <a:spLocks noChangeArrowheads="1"/>
            </p:cNvSpPr>
            <p:nvPr/>
          </p:nvSpPr>
          <p:spPr bwMode="auto">
            <a:xfrm>
              <a:off x="3123" y="2355"/>
              <a:ext cx="32" cy="116"/>
            </a:xfrm>
            <a:prstGeom prst="rect">
              <a:avLst/>
            </a:prstGeom>
            <a:noFill/>
            <a:ln w="9525">
              <a:noFill/>
              <a:miter lim="800000"/>
              <a:headEnd/>
              <a:tailEnd/>
            </a:ln>
          </p:spPr>
          <p:txBody>
            <a:bodyPr wrap="none" lIns="0" tIns="0" rIns="0" bIns="0">
              <a:spAutoFit/>
            </a:bodyPr>
            <a:lstStyle/>
            <a:p>
              <a:r>
                <a:rPr lang="es-ES_tradnl" sz="1200" dirty="0">
                  <a:solidFill>
                    <a:srgbClr val="D60093"/>
                  </a:solidFill>
                  <a:latin typeface="+mn-lt"/>
                </a:rPr>
                <a:t>-</a:t>
              </a:r>
            </a:p>
          </p:txBody>
        </p:sp>
      </p:grpSp>
      <p:sp>
        <p:nvSpPr>
          <p:cNvPr id="5155" name="Line 150"/>
          <p:cNvSpPr>
            <a:spLocks noChangeShapeType="1"/>
          </p:cNvSpPr>
          <p:nvPr/>
        </p:nvSpPr>
        <p:spPr bwMode="auto">
          <a:xfrm flipH="1">
            <a:off x="4191001" y="3932238"/>
            <a:ext cx="1027113" cy="450850"/>
          </a:xfrm>
          <a:prstGeom prst="line">
            <a:avLst/>
          </a:prstGeom>
          <a:noFill/>
          <a:ln w="9525">
            <a:solidFill>
              <a:srgbClr val="009900"/>
            </a:solidFill>
            <a:round/>
            <a:headEnd/>
            <a:tailEnd type="stealth" w="med" len="med"/>
          </a:ln>
        </p:spPr>
        <p:txBody>
          <a:bodyPr wrap="none" anchor="ctr"/>
          <a:lstStyle/>
          <a:p>
            <a:endParaRPr lang="es-ES" sz="1000">
              <a:latin typeface="+mn-lt"/>
            </a:endParaRPr>
          </a:p>
        </p:txBody>
      </p:sp>
      <p:sp>
        <p:nvSpPr>
          <p:cNvPr id="5156" name="Line 168"/>
          <p:cNvSpPr>
            <a:spLocks noChangeShapeType="1"/>
          </p:cNvSpPr>
          <p:nvPr/>
        </p:nvSpPr>
        <p:spPr bwMode="auto">
          <a:xfrm>
            <a:off x="4572001" y="3621089"/>
            <a:ext cx="587375" cy="153987"/>
          </a:xfrm>
          <a:prstGeom prst="line">
            <a:avLst/>
          </a:prstGeom>
          <a:noFill/>
          <a:ln w="9525">
            <a:solidFill>
              <a:srgbClr val="009900"/>
            </a:solidFill>
            <a:round/>
            <a:headEnd/>
            <a:tailEnd/>
          </a:ln>
        </p:spPr>
        <p:txBody>
          <a:bodyPr wrap="none" anchor="ctr"/>
          <a:lstStyle/>
          <a:p>
            <a:endParaRPr lang="es-ES" sz="1000">
              <a:latin typeface="+mn-lt"/>
            </a:endParaRPr>
          </a:p>
        </p:txBody>
      </p:sp>
      <p:grpSp>
        <p:nvGrpSpPr>
          <p:cNvPr id="5157" name="Group 209"/>
          <p:cNvGrpSpPr>
            <a:grpSpLocks/>
          </p:cNvGrpSpPr>
          <p:nvPr/>
        </p:nvGrpSpPr>
        <p:grpSpPr bwMode="auto">
          <a:xfrm>
            <a:off x="2514600" y="4451350"/>
            <a:ext cx="6199188" cy="2293938"/>
            <a:chOff x="1344" y="2816"/>
            <a:chExt cx="3905" cy="1445"/>
          </a:xfrm>
        </p:grpSpPr>
        <p:grpSp>
          <p:nvGrpSpPr>
            <p:cNvPr id="5159" name="Group 191"/>
            <p:cNvGrpSpPr>
              <a:grpSpLocks/>
            </p:cNvGrpSpPr>
            <p:nvPr/>
          </p:nvGrpSpPr>
          <p:grpSpPr bwMode="auto">
            <a:xfrm>
              <a:off x="1344" y="2816"/>
              <a:ext cx="1043" cy="193"/>
              <a:chOff x="1296" y="2839"/>
              <a:chExt cx="1134" cy="193"/>
            </a:xfrm>
          </p:grpSpPr>
          <p:sp>
            <p:nvSpPr>
              <p:cNvPr id="5184" name="Rectangle 112"/>
              <p:cNvSpPr>
                <a:spLocks noChangeArrowheads="1"/>
              </p:cNvSpPr>
              <p:nvPr/>
            </p:nvSpPr>
            <p:spPr bwMode="auto">
              <a:xfrm>
                <a:off x="1395" y="2886"/>
                <a:ext cx="966" cy="97"/>
              </a:xfrm>
              <a:prstGeom prst="rect">
                <a:avLst/>
              </a:prstGeom>
              <a:noFill/>
              <a:ln w="9525">
                <a:noFill/>
                <a:miter lim="800000"/>
                <a:headEnd/>
                <a:tailEnd/>
              </a:ln>
            </p:spPr>
            <p:txBody>
              <a:bodyPr wrap="none" lIns="0" tIns="0" rIns="0" bIns="0">
                <a:spAutoFit/>
              </a:bodyPr>
              <a:lstStyle/>
              <a:p>
                <a:r>
                  <a:rPr lang="es-ES_tradnl" sz="1000">
                    <a:solidFill>
                      <a:srgbClr val="993300"/>
                    </a:solidFill>
                    <a:latin typeface="+mn-lt"/>
                  </a:rPr>
                  <a:t>R.N. DE LA ACTIVIDAD</a:t>
                </a:r>
                <a:endParaRPr lang="es-ES_tradnl" sz="1000">
                  <a:latin typeface="+mn-lt"/>
                </a:endParaRPr>
              </a:p>
            </p:txBody>
          </p:sp>
          <p:sp>
            <p:nvSpPr>
              <p:cNvPr id="5185" name="AutoShape 113"/>
              <p:cNvSpPr>
                <a:spLocks noChangeArrowheads="1"/>
              </p:cNvSpPr>
              <p:nvPr/>
            </p:nvSpPr>
            <p:spPr bwMode="auto">
              <a:xfrm>
                <a:off x="1296" y="2839"/>
                <a:ext cx="1134" cy="193"/>
              </a:xfrm>
              <a:prstGeom prst="roundRect">
                <a:avLst>
                  <a:gd name="adj" fmla="val 16667"/>
                </a:avLst>
              </a:prstGeom>
              <a:noFill/>
              <a:ln w="9525">
                <a:solidFill>
                  <a:schemeClr val="accent2"/>
                </a:solidFill>
                <a:round/>
                <a:headEnd/>
                <a:tailEnd/>
              </a:ln>
            </p:spPr>
            <p:txBody>
              <a:bodyPr wrap="none" anchor="ctr"/>
              <a:lstStyle/>
              <a:p>
                <a:endParaRPr lang="es-ES" sz="1000">
                  <a:latin typeface="+mn-lt"/>
                </a:endParaRPr>
              </a:p>
            </p:txBody>
          </p:sp>
        </p:grpSp>
        <p:grpSp>
          <p:nvGrpSpPr>
            <p:cNvPr id="5160" name="Group 189"/>
            <p:cNvGrpSpPr>
              <a:grpSpLocks/>
            </p:cNvGrpSpPr>
            <p:nvPr/>
          </p:nvGrpSpPr>
          <p:grpSpPr bwMode="auto">
            <a:xfrm>
              <a:off x="3475" y="2961"/>
              <a:ext cx="1748" cy="222"/>
              <a:chOff x="3631" y="2984"/>
              <a:chExt cx="1748" cy="222"/>
            </a:xfrm>
          </p:grpSpPr>
          <p:sp>
            <p:nvSpPr>
              <p:cNvPr id="5182" name="Rectangle 122"/>
              <p:cNvSpPr>
                <a:spLocks noChangeArrowheads="1"/>
              </p:cNvSpPr>
              <p:nvPr/>
            </p:nvSpPr>
            <p:spPr bwMode="auto">
              <a:xfrm>
                <a:off x="3631" y="2984"/>
                <a:ext cx="1748" cy="222"/>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sp>
            <p:nvSpPr>
              <p:cNvPr id="5183" name="Rectangle 123"/>
              <p:cNvSpPr>
                <a:spLocks noChangeArrowheads="1"/>
              </p:cNvSpPr>
              <p:nvPr/>
            </p:nvSpPr>
            <p:spPr bwMode="auto">
              <a:xfrm>
                <a:off x="3749" y="3048"/>
                <a:ext cx="1527" cy="97"/>
              </a:xfrm>
              <a:prstGeom prst="rect">
                <a:avLst/>
              </a:prstGeom>
              <a:noFill/>
              <a:ln w="9525">
                <a:noFill/>
                <a:miter lim="800000"/>
                <a:headEnd/>
                <a:tailEnd/>
              </a:ln>
            </p:spPr>
            <p:txBody>
              <a:bodyPr wrap="none" lIns="0" tIns="0" rIns="0" bIns="0">
                <a:spAutoFit/>
              </a:bodyPr>
              <a:lstStyle/>
              <a:p>
                <a:r>
                  <a:rPr lang="es-ES_tradnl" sz="1000">
                    <a:solidFill>
                      <a:srgbClr val="000000"/>
                    </a:solidFill>
                    <a:latin typeface="+mn-lt"/>
                  </a:rPr>
                  <a:t>Subvenciones corrientes y de capital, ...</a:t>
                </a:r>
              </a:p>
            </p:txBody>
          </p:sp>
        </p:grpSp>
        <p:grpSp>
          <p:nvGrpSpPr>
            <p:cNvPr id="5161" name="Group 182"/>
            <p:cNvGrpSpPr>
              <a:grpSpLocks/>
            </p:cNvGrpSpPr>
            <p:nvPr/>
          </p:nvGrpSpPr>
          <p:grpSpPr bwMode="auto">
            <a:xfrm>
              <a:off x="3008" y="2974"/>
              <a:ext cx="304" cy="216"/>
              <a:chOff x="3056" y="2997"/>
              <a:chExt cx="304" cy="216"/>
            </a:xfrm>
          </p:grpSpPr>
          <p:sp>
            <p:nvSpPr>
              <p:cNvPr id="5180" name="Oval 153"/>
              <p:cNvSpPr>
                <a:spLocks noChangeArrowheads="1"/>
              </p:cNvSpPr>
              <p:nvPr/>
            </p:nvSpPr>
            <p:spPr bwMode="auto">
              <a:xfrm>
                <a:off x="3056" y="2997"/>
                <a:ext cx="304" cy="216"/>
              </a:xfrm>
              <a:prstGeom prst="ellipse">
                <a:avLst/>
              </a:prstGeom>
              <a:noFill/>
              <a:ln w="12700">
                <a:solidFill>
                  <a:srgbClr val="D60093"/>
                </a:solidFill>
                <a:round/>
                <a:headEnd/>
                <a:tailEnd/>
              </a:ln>
            </p:spPr>
            <p:txBody>
              <a:bodyPr/>
              <a:lstStyle/>
              <a:p>
                <a:endParaRPr lang="es-ES" sz="1000">
                  <a:latin typeface="+mn-lt"/>
                </a:endParaRPr>
              </a:p>
            </p:txBody>
          </p:sp>
          <p:sp>
            <p:nvSpPr>
              <p:cNvPr id="5181" name="Rectangle 154"/>
              <p:cNvSpPr>
                <a:spLocks noChangeArrowheads="1"/>
              </p:cNvSpPr>
              <p:nvPr/>
            </p:nvSpPr>
            <p:spPr bwMode="auto">
              <a:xfrm>
                <a:off x="3169" y="3019"/>
                <a:ext cx="57" cy="116"/>
              </a:xfrm>
              <a:prstGeom prst="rect">
                <a:avLst/>
              </a:prstGeom>
              <a:noFill/>
              <a:ln w="9525">
                <a:noFill/>
                <a:miter lim="800000"/>
                <a:headEnd/>
                <a:tailEnd/>
              </a:ln>
            </p:spPr>
            <p:txBody>
              <a:bodyPr wrap="none" lIns="0" tIns="0" rIns="0" bIns="0">
                <a:spAutoFit/>
              </a:bodyPr>
              <a:lstStyle/>
              <a:p>
                <a:r>
                  <a:rPr lang="es-ES_tradnl" sz="1200" dirty="0">
                    <a:solidFill>
                      <a:srgbClr val="D60093"/>
                    </a:solidFill>
                    <a:latin typeface="+mn-lt"/>
                  </a:rPr>
                  <a:t>+</a:t>
                </a:r>
              </a:p>
            </p:txBody>
          </p:sp>
        </p:grpSp>
        <p:sp>
          <p:nvSpPr>
            <p:cNvPr id="5162" name="Line 155"/>
            <p:cNvSpPr>
              <a:spLocks noChangeShapeType="1"/>
            </p:cNvSpPr>
            <p:nvPr/>
          </p:nvSpPr>
          <p:spPr bwMode="auto">
            <a:xfrm flipH="1">
              <a:off x="3008" y="3187"/>
              <a:ext cx="155" cy="150"/>
            </a:xfrm>
            <a:prstGeom prst="line">
              <a:avLst/>
            </a:prstGeom>
            <a:noFill/>
            <a:ln w="9525">
              <a:solidFill>
                <a:srgbClr val="009900"/>
              </a:solidFill>
              <a:round/>
              <a:headEnd/>
              <a:tailEnd type="stealth" w="med" len="med"/>
            </a:ln>
          </p:spPr>
          <p:txBody>
            <a:bodyPr wrap="none" anchor="ctr"/>
            <a:lstStyle/>
            <a:p>
              <a:endParaRPr lang="es-ES" sz="1000">
                <a:latin typeface="+mn-lt"/>
              </a:endParaRPr>
            </a:p>
          </p:txBody>
        </p:sp>
        <p:sp>
          <p:nvSpPr>
            <p:cNvPr id="5163" name="Line 169"/>
            <p:cNvSpPr>
              <a:spLocks noChangeShapeType="1"/>
            </p:cNvSpPr>
            <p:nvPr/>
          </p:nvSpPr>
          <p:spPr bwMode="auto">
            <a:xfrm>
              <a:off x="2387" y="2905"/>
              <a:ext cx="621" cy="152"/>
            </a:xfrm>
            <a:prstGeom prst="line">
              <a:avLst/>
            </a:prstGeom>
            <a:noFill/>
            <a:ln w="9525">
              <a:solidFill>
                <a:srgbClr val="009900"/>
              </a:solidFill>
              <a:round/>
              <a:headEnd/>
              <a:tailEnd/>
            </a:ln>
          </p:spPr>
          <p:txBody>
            <a:bodyPr wrap="none" anchor="ctr"/>
            <a:lstStyle/>
            <a:p>
              <a:endParaRPr lang="es-ES" sz="1000">
                <a:latin typeface="+mn-lt"/>
              </a:endParaRPr>
            </a:p>
          </p:txBody>
        </p:sp>
        <p:grpSp>
          <p:nvGrpSpPr>
            <p:cNvPr id="5164" name="Group 206"/>
            <p:cNvGrpSpPr>
              <a:grpSpLocks/>
            </p:cNvGrpSpPr>
            <p:nvPr/>
          </p:nvGrpSpPr>
          <p:grpSpPr bwMode="auto">
            <a:xfrm>
              <a:off x="2268" y="3372"/>
              <a:ext cx="2981" cy="889"/>
              <a:chOff x="2268" y="3407"/>
              <a:chExt cx="2981" cy="889"/>
            </a:xfrm>
          </p:grpSpPr>
          <p:grpSp>
            <p:nvGrpSpPr>
              <p:cNvPr id="5165" name="Group 201"/>
              <p:cNvGrpSpPr>
                <a:grpSpLocks/>
              </p:cNvGrpSpPr>
              <p:nvPr/>
            </p:nvGrpSpPr>
            <p:grpSpPr bwMode="auto">
              <a:xfrm>
                <a:off x="2310" y="3407"/>
                <a:ext cx="1338" cy="193"/>
                <a:chOff x="2238" y="3407"/>
                <a:chExt cx="1338" cy="193"/>
              </a:xfrm>
            </p:grpSpPr>
            <p:sp>
              <p:nvSpPr>
                <p:cNvPr id="5178" name="Rectangle 125"/>
                <p:cNvSpPr>
                  <a:spLocks noChangeArrowheads="1"/>
                </p:cNvSpPr>
                <p:nvPr/>
              </p:nvSpPr>
              <p:spPr bwMode="auto">
                <a:xfrm>
                  <a:off x="2323" y="3454"/>
                  <a:ext cx="1180" cy="97"/>
                </a:xfrm>
                <a:prstGeom prst="rect">
                  <a:avLst/>
                </a:prstGeom>
                <a:noFill/>
                <a:ln w="9525">
                  <a:noFill/>
                  <a:miter lim="800000"/>
                  <a:headEnd/>
                  <a:tailEnd/>
                </a:ln>
              </p:spPr>
              <p:txBody>
                <a:bodyPr wrap="none" lIns="0" tIns="0" rIns="0" bIns="0">
                  <a:spAutoFit/>
                </a:bodyPr>
                <a:lstStyle/>
                <a:p>
                  <a:r>
                    <a:rPr lang="es-ES_tradnl" sz="1000">
                      <a:solidFill>
                        <a:srgbClr val="993300"/>
                      </a:solidFill>
                      <a:latin typeface="+mn-lt"/>
                    </a:rPr>
                    <a:t>R.N. TOTAL DE LA ACTIVIDAD</a:t>
                  </a:r>
                  <a:endParaRPr lang="es-ES_tradnl" sz="1000">
                    <a:latin typeface="+mn-lt"/>
                  </a:endParaRPr>
                </a:p>
              </p:txBody>
            </p:sp>
            <p:sp>
              <p:nvSpPr>
                <p:cNvPr id="5179" name="AutoShape 126"/>
                <p:cNvSpPr>
                  <a:spLocks noChangeArrowheads="1"/>
                </p:cNvSpPr>
                <p:nvPr/>
              </p:nvSpPr>
              <p:spPr bwMode="auto">
                <a:xfrm>
                  <a:off x="2238" y="3407"/>
                  <a:ext cx="1338" cy="193"/>
                </a:xfrm>
                <a:prstGeom prst="roundRect">
                  <a:avLst>
                    <a:gd name="adj" fmla="val 16667"/>
                  </a:avLst>
                </a:prstGeom>
                <a:noFill/>
                <a:ln w="9525">
                  <a:solidFill>
                    <a:schemeClr val="accent2"/>
                  </a:solidFill>
                  <a:round/>
                  <a:headEnd/>
                  <a:tailEnd/>
                </a:ln>
              </p:spPr>
              <p:txBody>
                <a:bodyPr wrap="none" anchor="ctr"/>
                <a:lstStyle/>
                <a:p>
                  <a:endParaRPr lang="es-ES" sz="1000">
                    <a:latin typeface="+mn-lt"/>
                  </a:endParaRPr>
                </a:p>
              </p:txBody>
            </p:sp>
          </p:grpSp>
          <p:grpSp>
            <p:nvGrpSpPr>
              <p:cNvPr id="5166" name="Group 188"/>
              <p:cNvGrpSpPr>
                <a:grpSpLocks/>
              </p:cNvGrpSpPr>
              <p:nvPr/>
            </p:nvGrpSpPr>
            <p:grpSpPr bwMode="auto">
              <a:xfrm>
                <a:off x="3456" y="3696"/>
                <a:ext cx="1793" cy="222"/>
                <a:chOff x="3456" y="3696"/>
                <a:chExt cx="1793" cy="222"/>
              </a:xfrm>
            </p:grpSpPr>
            <p:sp>
              <p:nvSpPr>
                <p:cNvPr id="5176" name="Rectangle 130"/>
                <p:cNvSpPr>
                  <a:spLocks noChangeArrowheads="1"/>
                </p:cNvSpPr>
                <p:nvPr/>
              </p:nvSpPr>
              <p:spPr bwMode="auto">
                <a:xfrm>
                  <a:off x="3456" y="3696"/>
                  <a:ext cx="1793" cy="222"/>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sp>
              <p:nvSpPr>
                <p:cNvPr id="5177" name="Rectangle 131"/>
                <p:cNvSpPr>
                  <a:spLocks noChangeArrowheads="1"/>
                </p:cNvSpPr>
                <p:nvPr/>
              </p:nvSpPr>
              <p:spPr bwMode="auto">
                <a:xfrm>
                  <a:off x="3549" y="3760"/>
                  <a:ext cx="1454" cy="97"/>
                </a:xfrm>
                <a:prstGeom prst="rect">
                  <a:avLst/>
                </a:prstGeom>
                <a:noFill/>
                <a:ln w="9525">
                  <a:noFill/>
                  <a:miter lim="800000"/>
                  <a:headEnd/>
                  <a:tailEnd/>
                </a:ln>
              </p:spPr>
              <p:txBody>
                <a:bodyPr wrap="none" lIns="0" tIns="0" rIns="0" bIns="0">
                  <a:spAutoFit/>
                </a:bodyPr>
                <a:lstStyle/>
                <a:p>
                  <a:r>
                    <a:rPr lang="es-ES_tradnl" sz="1000" dirty="0">
                      <a:solidFill>
                        <a:srgbClr val="000000"/>
                      </a:solidFill>
                      <a:latin typeface="+mn-lt"/>
                    </a:rPr>
                    <a:t>Reducción  </a:t>
                  </a:r>
                  <a:r>
                    <a:rPr lang="es-ES_tradnl" sz="1000" dirty="0" smtClean="0">
                      <a:solidFill>
                        <a:srgbClr val="000000"/>
                      </a:solidFill>
                      <a:latin typeface="+mn-lt"/>
                    </a:rPr>
                    <a:t>30</a:t>
                  </a:r>
                  <a:r>
                    <a:rPr lang="es-ES_tradnl" sz="1000" dirty="0">
                      <a:solidFill>
                        <a:srgbClr val="000000"/>
                      </a:solidFill>
                      <a:latin typeface="+mn-lt"/>
                    </a:rPr>
                    <a:t>%  (Artículo 32.1 LIRPF)</a:t>
                  </a:r>
                  <a:endParaRPr lang="es-ES_tradnl" sz="1000" dirty="0">
                    <a:latin typeface="+mn-lt"/>
                  </a:endParaRPr>
                </a:p>
              </p:txBody>
            </p:sp>
          </p:grpSp>
          <p:grpSp>
            <p:nvGrpSpPr>
              <p:cNvPr id="5167" name="Group 202"/>
              <p:cNvGrpSpPr>
                <a:grpSpLocks/>
              </p:cNvGrpSpPr>
              <p:nvPr/>
            </p:nvGrpSpPr>
            <p:grpSpPr bwMode="auto">
              <a:xfrm>
                <a:off x="2268" y="4103"/>
                <a:ext cx="1428" cy="193"/>
                <a:chOff x="2268" y="4103"/>
                <a:chExt cx="1428" cy="193"/>
              </a:xfrm>
            </p:grpSpPr>
            <p:sp>
              <p:nvSpPr>
                <p:cNvPr id="5174" name="Rectangle 136"/>
                <p:cNvSpPr>
                  <a:spLocks noChangeArrowheads="1"/>
                </p:cNvSpPr>
                <p:nvPr/>
              </p:nvSpPr>
              <p:spPr bwMode="auto">
                <a:xfrm>
                  <a:off x="2355" y="4150"/>
                  <a:ext cx="1265" cy="97"/>
                </a:xfrm>
                <a:prstGeom prst="rect">
                  <a:avLst/>
                </a:prstGeom>
                <a:noFill/>
                <a:ln w="9525">
                  <a:noFill/>
                  <a:miter lim="800000"/>
                  <a:headEnd/>
                  <a:tailEnd/>
                </a:ln>
              </p:spPr>
              <p:txBody>
                <a:bodyPr wrap="none" lIns="0" tIns="0" rIns="0" bIns="0">
                  <a:spAutoFit/>
                </a:bodyPr>
                <a:lstStyle/>
                <a:p>
                  <a:r>
                    <a:rPr lang="es-ES_tradnl" sz="1000">
                      <a:solidFill>
                        <a:srgbClr val="993300"/>
                      </a:solidFill>
                      <a:latin typeface="+mn-lt"/>
                    </a:rPr>
                    <a:t>RENDIMIENTO NETO REDUCIDO</a:t>
                  </a:r>
                  <a:endParaRPr lang="es-ES_tradnl" sz="1000">
                    <a:latin typeface="+mn-lt"/>
                  </a:endParaRPr>
                </a:p>
              </p:txBody>
            </p:sp>
            <p:sp>
              <p:nvSpPr>
                <p:cNvPr id="5175" name="AutoShape 137"/>
                <p:cNvSpPr>
                  <a:spLocks noChangeArrowheads="1"/>
                </p:cNvSpPr>
                <p:nvPr/>
              </p:nvSpPr>
              <p:spPr bwMode="auto">
                <a:xfrm>
                  <a:off x="2268" y="4103"/>
                  <a:ext cx="1428" cy="193"/>
                </a:xfrm>
                <a:prstGeom prst="roundRect">
                  <a:avLst>
                    <a:gd name="adj" fmla="val 16667"/>
                  </a:avLst>
                </a:prstGeom>
                <a:noFill/>
                <a:ln w="9525">
                  <a:solidFill>
                    <a:schemeClr val="accent2"/>
                  </a:solidFill>
                  <a:round/>
                  <a:headEnd/>
                  <a:tailEnd/>
                </a:ln>
              </p:spPr>
              <p:txBody>
                <a:bodyPr wrap="none" anchor="ctr"/>
                <a:lstStyle/>
                <a:p>
                  <a:endParaRPr lang="es-ES" sz="1000">
                    <a:latin typeface="+mn-lt"/>
                  </a:endParaRPr>
                </a:p>
              </p:txBody>
            </p:sp>
          </p:grpSp>
          <p:grpSp>
            <p:nvGrpSpPr>
              <p:cNvPr id="5168" name="Group 183"/>
              <p:cNvGrpSpPr>
                <a:grpSpLocks/>
              </p:cNvGrpSpPr>
              <p:nvPr/>
            </p:nvGrpSpPr>
            <p:grpSpPr bwMode="auto">
              <a:xfrm>
                <a:off x="2832" y="3719"/>
                <a:ext cx="304" cy="216"/>
                <a:chOff x="2832" y="3719"/>
                <a:chExt cx="304" cy="216"/>
              </a:xfrm>
            </p:grpSpPr>
            <p:sp>
              <p:nvSpPr>
                <p:cNvPr id="5172" name="Oval 159"/>
                <p:cNvSpPr>
                  <a:spLocks noChangeArrowheads="1"/>
                </p:cNvSpPr>
                <p:nvPr/>
              </p:nvSpPr>
              <p:spPr bwMode="auto">
                <a:xfrm>
                  <a:off x="2832" y="3719"/>
                  <a:ext cx="304" cy="216"/>
                </a:xfrm>
                <a:prstGeom prst="ellipse">
                  <a:avLst/>
                </a:prstGeom>
                <a:noFill/>
                <a:ln w="12700">
                  <a:solidFill>
                    <a:srgbClr val="D60093"/>
                  </a:solidFill>
                  <a:round/>
                  <a:headEnd/>
                  <a:tailEnd/>
                </a:ln>
              </p:spPr>
              <p:txBody>
                <a:bodyPr/>
                <a:lstStyle/>
                <a:p>
                  <a:endParaRPr lang="es-ES" sz="1000">
                    <a:latin typeface="+mn-lt"/>
                  </a:endParaRPr>
                </a:p>
              </p:txBody>
            </p:sp>
            <p:sp>
              <p:nvSpPr>
                <p:cNvPr id="5173" name="Rectangle 160"/>
                <p:cNvSpPr>
                  <a:spLocks noChangeArrowheads="1"/>
                </p:cNvSpPr>
                <p:nvPr/>
              </p:nvSpPr>
              <p:spPr bwMode="auto">
                <a:xfrm>
                  <a:off x="2948" y="3742"/>
                  <a:ext cx="32" cy="116"/>
                </a:xfrm>
                <a:prstGeom prst="rect">
                  <a:avLst/>
                </a:prstGeom>
                <a:noFill/>
                <a:ln w="9525">
                  <a:noFill/>
                  <a:miter lim="800000"/>
                  <a:headEnd/>
                  <a:tailEnd/>
                </a:ln>
              </p:spPr>
              <p:txBody>
                <a:bodyPr wrap="none" lIns="0" tIns="0" rIns="0" bIns="0">
                  <a:spAutoFit/>
                </a:bodyPr>
                <a:lstStyle/>
                <a:p>
                  <a:r>
                    <a:rPr lang="es-ES_tradnl" sz="1200">
                      <a:solidFill>
                        <a:srgbClr val="D60093"/>
                      </a:solidFill>
                      <a:latin typeface="+mn-lt"/>
                    </a:rPr>
                    <a:t>-</a:t>
                  </a:r>
                </a:p>
              </p:txBody>
            </p:sp>
          </p:grpSp>
          <p:sp>
            <p:nvSpPr>
              <p:cNvPr id="5169" name="Line 161"/>
              <p:cNvSpPr>
                <a:spLocks noChangeShapeType="1"/>
              </p:cNvSpPr>
              <p:nvPr/>
            </p:nvSpPr>
            <p:spPr bwMode="auto">
              <a:xfrm>
                <a:off x="2984" y="3936"/>
                <a:ext cx="0" cy="144"/>
              </a:xfrm>
              <a:prstGeom prst="line">
                <a:avLst/>
              </a:prstGeom>
              <a:noFill/>
              <a:ln w="9525">
                <a:solidFill>
                  <a:srgbClr val="009900"/>
                </a:solidFill>
                <a:round/>
                <a:headEnd/>
                <a:tailEnd type="stealth" w="med" len="med"/>
              </a:ln>
            </p:spPr>
            <p:txBody>
              <a:bodyPr wrap="none" anchor="ctr"/>
              <a:lstStyle/>
              <a:p>
                <a:endParaRPr lang="es-ES" sz="1000">
                  <a:latin typeface="+mn-lt"/>
                </a:endParaRPr>
              </a:p>
            </p:txBody>
          </p:sp>
          <p:sp>
            <p:nvSpPr>
              <p:cNvPr id="5170" name="Line 173"/>
              <p:cNvSpPr>
                <a:spLocks noChangeShapeType="1"/>
              </p:cNvSpPr>
              <p:nvPr/>
            </p:nvSpPr>
            <p:spPr bwMode="auto">
              <a:xfrm>
                <a:off x="3135" y="3822"/>
                <a:ext cx="322" cy="0"/>
              </a:xfrm>
              <a:prstGeom prst="line">
                <a:avLst/>
              </a:prstGeom>
              <a:noFill/>
              <a:ln w="9525">
                <a:solidFill>
                  <a:srgbClr val="009900"/>
                </a:solidFill>
                <a:round/>
                <a:headEnd/>
                <a:tailEnd/>
              </a:ln>
            </p:spPr>
            <p:txBody>
              <a:bodyPr wrap="none" anchor="ctr"/>
              <a:lstStyle/>
              <a:p>
                <a:endParaRPr lang="es-ES" sz="1000">
                  <a:latin typeface="+mn-lt"/>
                </a:endParaRPr>
              </a:p>
            </p:txBody>
          </p:sp>
          <p:sp>
            <p:nvSpPr>
              <p:cNvPr id="5171" name="Line 175"/>
              <p:cNvSpPr>
                <a:spLocks noChangeShapeType="1"/>
              </p:cNvSpPr>
              <p:nvPr/>
            </p:nvSpPr>
            <p:spPr bwMode="auto">
              <a:xfrm>
                <a:off x="2983" y="3600"/>
                <a:ext cx="0" cy="113"/>
              </a:xfrm>
              <a:prstGeom prst="line">
                <a:avLst/>
              </a:prstGeom>
              <a:noFill/>
              <a:ln w="9525">
                <a:solidFill>
                  <a:srgbClr val="009900"/>
                </a:solidFill>
                <a:round/>
                <a:headEnd/>
                <a:tailEnd/>
              </a:ln>
            </p:spPr>
            <p:txBody>
              <a:bodyPr wrap="none" anchor="ctr"/>
              <a:lstStyle/>
              <a:p>
                <a:endParaRPr lang="es-ES" sz="1000">
                  <a:latin typeface="+mn-lt"/>
                </a:endParaRPr>
              </a:p>
            </p:txBody>
          </p:sp>
        </p:grpSp>
      </p:grpSp>
      <p:sp>
        <p:nvSpPr>
          <p:cNvPr id="5158" name="Line 203"/>
          <p:cNvSpPr>
            <a:spLocks noChangeShapeType="1"/>
          </p:cNvSpPr>
          <p:nvPr/>
        </p:nvSpPr>
        <p:spPr bwMode="auto">
          <a:xfrm>
            <a:off x="3429000" y="1349376"/>
            <a:ext cx="1588" cy="136525"/>
          </a:xfrm>
          <a:prstGeom prst="line">
            <a:avLst/>
          </a:prstGeom>
          <a:noFill/>
          <a:ln w="9525">
            <a:solidFill>
              <a:srgbClr val="009900"/>
            </a:solidFill>
            <a:round/>
            <a:headEnd/>
            <a:tailEnd/>
          </a:ln>
        </p:spPr>
        <p:txBody>
          <a:bodyPr/>
          <a:lstStyle/>
          <a:p>
            <a:endParaRPr lang="es-ES" sz="1000">
              <a:latin typeface="+mn-lt"/>
            </a:endParaRPr>
          </a:p>
        </p:txBody>
      </p:sp>
    </p:spTree>
    <p:extLst>
      <p:ext uri="{BB962C8B-B14F-4D97-AF65-F5344CB8AC3E}">
        <p14:creationId xmlns="" xmlns:p14="http://schemas.microsoft.com/office/powerpoint/2010/main" val="1074753415"/>
      </p:ext>
    </p:extLst>
  </p:cSld>
  <p:clrMapOvr>
    <a:masterClrMapping/>
  </p:clrMapOvr>
  <p:transition/>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458" name="Rectangle 6"/>
          <p:cNvSpPr>
            <a:spLocks noGrp="1" noChangeArrowheads="1"/>
          </p:cNvSpPr>
          <p:nvPr>
            <p:ph type="sldNum" sz="quarter" idx="12"/>
          </p:nvPr>
        </p:nvSpPr>
        <p:spPr>
          <a:xfrm>
            <a:off x="7594600" y="6381750"/>
            <a:ext cx="2311400" cy="476250"/>
          </a:xfrm>
          <a:noFill/>
        </p:spPr>
        <p:txBody>
          <a:bodyPr/>
          <a:lstStyle/>
          <a:p>
            <a:fld id="{66BCA3E1-CC49-40CB-91EE-03B25C340A3F}" type="slidenum">
              <a:rPr lang="es-ES_tradnl" smtClean="0">
                <a:latin typeface="Arial" pitchFamily="34" charset="0"/>
              </a:rPr>
              <a:pPr/>
              <a:t>527</a:t>
            </a:fld>
            <a:endParaRPr lang="es-ES_tradnl" smtClean="0">
              <a:latin typeface="Arial" pitchFamily="34" charset="0"/>
            </a:endParaRPr>
          </a:p>
        </p:txBody>
      </p:sp>
      <p:sp>
        <p:nvSpPr>
          <p:cNvPr id="4" name="Rectangle 2"/>
          <p:cNvSpPr>
            <a:spLocks noChangeArrowheads="1"/>
          </p:cNvSpPr>
          <p:nvPr/>
        </p:nvSpPr>
        <p:spPr bwMode="auto">
          <a:xfrm>
            <a:off x="457200" y="99059"/>
            <a:ext cx="2163285" cy="215444"/>
          </a:xfrm>
          <a:prstGeom prst="rect">
            <a:avLst/>
          </a:prstGeom>
          <a:noFill/>
          <a:ln w="9525">
            <a:noFill/>
            <a:miter lim="800000"/>
            <a:headEnd/>
            <a:tailEnd/>
          </a:ln>
        </p:spPr>
        <p:txBody>
          <a:bodyPr wrap="none" lIns="0" tIns="0" rIns="0" bIns="0">
            <a:spAutoFit/>
          </a:bodyPr>
          <a:lstStyle/>
          <a:p>
            <a:r>
              <a:rPr lang="es-ES_tradnl" sz="1400" u="sng" dirty="0">
                <a:solidFill>
                  <a:srgbClr val="FFFF00"/>
                </a:solidFill>
                <a:latin typeface="+mn-lt"/>
              </a:rPr>
              <a:t>ESTIMACION OBJETIVA</a:t>
            </a:r>
            <a:r>
              <a:rPr lang="es-ES_tradnl" sz="1400" dirty="0">
                <a:solidFill>
                  <a:srgbClr val="FFFF00"/>
                </a:solidFill>
                <a:latin typeface="+mn-lt"/>
              </a:rPr>
              <a:t> </a:t>
            </a:r>
            <a:r>
              <a:rPr lang="es-ES_tradnl" sz="1400" dirty="0" smtClean="0">
                <a:solidFill>
                  <a:srgbClr val="FFFF00"/>
                </a:solidFill>
                <a:latin typeface="+mn-lt"/>
              </a:rPr>
              <a:t>:</a:t>
            </a:r>
            <a:endParaRPr lang="es-ES_tradnl" sz="1400" dirty="0">
              <a:solidFill>
                <a:srgbClr val="FFFF00"/>
              </a:solidFill>
              <a:latin typeface="+mn-lt"/>
            </a:endParaRPr>
          </a:p>
        </p:txBody>
      </p:sp>
      <p:grpSp>
        <p:nvGrpSpPr>
          <p:cNvPr id="5" name="Group 196"/>
          <p:cNvGrpSpPr>
            <a:grpSpLocks/>
          </p:cNvGrpSpPr>
          <p:nvPr/>
        </p:nvGrpSpPr>
        <p:grpSpPr bwMode="auto">
          <a:xfrm>
            <a:off x="2743200" y="50289"/>
            <a:ext cx="5781283" cy="785813"/>
            <a:chOff x="3056" y="735"/>
            <a:chExt cx="2129" cy="495"/>
          </a:xfrm>
        </p:grpSpPr>
        <p:sp>
          <p:nvSpPr>
            <p:cNvPr id="6" name="Rectangle 19"/>
            <p:cNvSpPr>
              <a:spLocks noChangeArrowheads="1"/>
            </p:cNvSpPr>
            <p:nvPr/>
          </p:nvSpPr>
          <p:spPr bwMode="auto">
            <a:xfrm>
              <a:off x="3056" y="735"/>
              <a:ext cx="2129" cy="283"/>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sp>
          <p:nvSpPr>
            <p:cNvPr id="7" name="Rectangle 20"/>
            <p:cNvSpPr>
              <a:spLocks noChangeArrowheads="1"/>
            </p:cNvSpPr>
            <p:nvPr/>
          </p:nvSpPr>
          <p:spPr bwMode="auto">
            <a:xfrm>
              <a:off x="4038" y="1077"/>
              <a:ext cx="13" cy="97"/>
            </a:xfrm>
            <a:prstGeom prst="rect">
              <a:avLst/>
            </a:prstGeom>
            <a:noFill/>
            <a:ln w="9525">
              <a:noFill/>
              <a:miter lim="800000"/>
              <a:headEnd/>
              <a:tailEnd/>
            </a:ln>
          </p:spPr>
          <p:txBody>
            <a:bodyPr wrap="none" lIns="0" tIns="0" rIns="0" bIns="0">
              <a:spAutoFit/>
            </a:bodyPr>
            <a:lstStyle/>
            <a:p>
              <a:r>
                <a:rPr lang="es-ES_tradnl" sz="1000" dirty="0" smtClean="0">
                  <a:solidFill>
                    <a:srgbClr val="000000"/>
                  </a:solidFill>
                  <a:latin typeface="+mn-lt"/>
                </a:rPr>
                <a:t> </a:t>
              </a:r>
              <a:endParaRPr lang="es-ES_tradnl" sz="1000" dirty="0">
                <a:latin typeface="+mn-lt"/>
              </a:endParaRPr>
            </a:p>
          </p:txBody>
        </p:sp>
        <p:sp>
          <p:nvSpPr>
            <p:cNvPr id="8" name="Rectangle 21"/>
            <p:cNvSpPr>
              <a:spLocks noChangeArrowheads="1"/>
            </p:cNvSpPr>
            <p:nvPr/>
          </p:nvSpPr>
          <p:spPr bwMode="auto">
            <a:xfrm>
              <a:off x="4244" y="1133"/>
              <a:ext cx="0" cy="97"/>
            </a:xfrm>
            <a:prstGeom prst="rect">
              <a:avLst/>
            </a:prstGeom>
            <a:noFill/>
            <a:ln w="9525">
              <a:noFill/>
              <a:miter lim="800000"/>
              <a:headEnd/>
              <a:tailEnd/>
            </a:ln>
          </p:spPr>
          <p:txBody>
            <a:bodyPr wrap="none" lIns="0" tIns="0" rIns="0" bIns="0">
              <a:spAutoFit/>
            </a:bodyPr>
            <a:lstStyle/>
            <a:p>
              <a:endParaRPr lang="es-ES_tradnl" sz="1000" dirty="0">
                <a:latin typeface="+mn-lt"/>
              </a:endParaRPr>
            </a:p>
          </p:txBody>
        </p:sp>
        <p:sp>
          <p:nvSpPr>
            <p:cNvPr id="9" name="Rectangle 84"/>
            <p:cNvSpPr>
              <a:spLocks noChangeArrowheads="1"/>
            </p:cNvSpPr>
            <p:nvPr/>
          </p:nvSpPr>
          <p:spPr bwMode="auto">
            <a:xfrm>
              <a:off x="3365" y="779"/>
              <a:ext cx="1660" cy="155"/>
            </a:xfrm>
            <a:prstGeom prst="rect">
              <a:avLst/>
            </a:prstGeom>
            <a:noFill/>
            <a:ln w="9525">
              <a:noFill/>
              <a:miter lim="800000"/>
              <a:headEnd/>
              <a:tailEnd/>
            </a:ln>
          </p:spPr>
          <p:txBody>
            <a:bodyPr wrap="square" lIns="0" tIns="0" rIns="0" bIns="0">
              <a:spAutoFit/>
            </a:bodyPr>
            <a:lstStyle/>
            <a:p>
              <a:pPr marL="342900" indent="-342900">
                <a:buFont typeface="+mj-lt"/>
                <a:buAutoNum type="alphaLcParenR"/>
              </a:pPr>
              <a:r>
                <a:rPr lang="es-ES_tradnl" sz="1600" u="sng" dirty="0" smtClean="0">
                  <a:solidFill>
                    <a:srgbClr val="0000FF"/>
                  </a:solidFill>
                  <a:latin typeface="+mn-lt"/>
                </a:rPr>
                <a:t>Minoraciones</a:t>
              </a:r>
              <a:r>
                <a:rPr lang="es-ES_tradnl" sz="1600" dirty="0" smtClean="0">
                  <a:solidFill>
                    <a:srgbClr val="0000FF"/>
                  </a:solidFill>
                  <a:latin typeface="+mn-lt"/>
                </a:rPr>
                <a:t> </a:t>
              </a:r>
              <a:r>
                <a:rPr lang="es-ES_tradnl" sz="1600" dirty="0">
                  <a:solidFill>
                    <a:srgbClr val="0000FF"/>
                  </a:solidFill>
                  <a:latin typeface="+mn-lt"/>
                </a:rPr>
                <a:t>por </a:t>
              </a:r>
              <a:r>
                <a:rPr lang="es-ES_tradnl" sz="1600" u="sng" dirty="0">
                  <a:solidFill>
                    <a:srgbClr val="0000FF"/>
                  </a:solidFill>
                  <a:latin typeface="+mn-lt"/>
                </a:rPr>
                <a:t>Incentivos</a:t>
              </a:r>
              <a:r>
                <a:rPr lang="es-ES_tradnl" sz="1600" dirty="0">
                  <a:solidFill>
                    <a:srgbClr val="0000FF"/>
                  </a:solidFill>
                  <a:latin typeface="+mn-lt"/>
                </a:rPr>
                <a:t> al </a:t>
              </a:r>
              <a:r>
                <a:rPr lang="es-ES_tradnl" sz="1600" u="sng" dirty="0" smtClean="0">
                  <a:solidFill>
                    <a:srgbClr val="0000FF"/>
                  </a:solidFill>
                  <a:latin typeface="+mn-lt"/>
                </a:rPr>
                <a:t>Empleo</a:t>
              </a:r>
              <a:r>
                <a:rPr lang="es-ES_tradnl" sz="1600" dirty="0" smtClean="0">
                  <a:solidFill>
                    <a:srgbClr val="0000FF"/>
                  </a:solidFill>
                  <a:latin typeface="+mn-lt"/>
                </a:rPr>
                <a:t>:</a:t>
              </a:r>
              <a:endParaRPr lang="es-ES_tradnl" sz="1600" dirty="0">
                <a:solidFill>
                  <a:srgbClr val="0000FF"/>
                </a:solidFill>
                <a:latin typeface="+mn-lt"/>
              </a:endParaRPr>
            </a:p>
          </p:txBody>
        </p:sp>
      </p:grpSp>
      <p:sp>
        <p:nvSpPr>
          <p:cNvPr id="2" name="Rectángulo 1"/>
          <p:cNvSpPr/>
          <p:nvPr/>
        </p:nvSpPr>
        <p:spPr>
          <a:xfrm>
            <a:off x="76200" y="533400"/>
            <a:ext cx="9753600" cy="3539430"/>
          </a:xfrm>
          <a:prstGeom prst="rect">
            <a:avLst/>
          </a:prstGeom>
        </p:spPr>
        <p:txBody>
          <a:bodyPr wrap="square">
            <a:spAutoFit/>
          </a:bodyPr>
          <a:lstStyle/>
          <a:p>
            <a:pPr marL="342900" indent="-342900" algn="just">
              <a:buFont typeface="+mj-lt"/>
              <a:buAutoNum type="arabicParenR"/>
            </a:pPr>
            <a:r>
              <a:rPr lang="es-ES" sz="1400" b="0" dirty="0" smtClean="0">
                <a:latin typeface="+mn-lt"/>
              </a:rPr>
              <a:t>Si </a:t>
            </a:r>
            <a:r>
              <a:rPr lang="es-ES" sz="1400" b="0" dirty="0">
                <a:latin typeface="+mn-lt"/>
              </a:rPr>
              <a:t>en el año que se liquida hubiese tenido lugar </a:t>
            </a:r>
            <a:r>
              <a:rPr lang="es-ES" sz="1400" u="sng" dirty="0">
                <a:solidFill>
                  <a:srgbClr val="FFFF00"/>
                </a:solidFill>
                <a:latin typeface="+mn-lt"/>
              </a:rPr>
              <a:t>un incremento del número de personas asalariadas</a:t>
            </a:r>
            <a:r>
              <a:rPr lang="es-ES" sz="1400" b="0" dirty="0">
                <a:latin typeface="+mn-lt"/>
              </a:rPr>
              <a:t>, por comparación al año inmediato anterior, se calculará, en primer lugar, la diferencia entre el número de unidades del módulo «personal asalariado» correspondientes al año y el número de unidades de ese mismo módulo correspondientes al año inmediato anterior. A estos efectos, se tendrán en cuenta exclusivamente las personas asalariadas que se hayan computado en la Fase 1ª, de acuerdo con lo establecido en la Regla 2ª. Si en el año anterior no se hubiese estado acogido al régimen de estimación objetiva, se tomará como número de unidades correspondientes a dicho año el que hubiese debido tomarse, de acuerdo a las normas contenidas en la Regla 2ª de la Fase </a:t>
            </a:r>
            <a:r>
              <a:rPr lang="es-ES" sz="1400" b="0" dirty="0" smtClean="0">
                <a:latin typeface="+mn-lt"/>
              </a:rPr>
              <a:t>anterior. </a:t>
            </a:r>
          </a:p>
          <a:p>
            <a:pPr marL="342900" indent="-342900">
              <a:buFont typeface="+mj-lt"/>
              <a:buAutoNum type="arabicParenR"/>
            </a:pPr>
            <a:endParaRPr lang="es-ES" sz="1400" b="0" dirty="0" smtClean="0">
              <a:latin typeface="+mn-lt"/>
            </a:endParaRPr>
          </a:p>
          <a:p>
            <a:pPr marL="285750" indent="-285750" algn="just">
              <a:buFont typeface="Wingdings" panose="05000000000000000000" pitchFamily="2" charset="2"/>
              <a:buChar char="Ø"/>
            </a:pPr>
            <a:r>
              <a:rPr lang="es-ES" sz="1400" u="sng" dirty="0" smtClean="0">
                <a:solidFill>
                  <a:srgbClr val="FFFF00"/>
                </a:solidFill>
                <a:latin typeface="+mn-lt"/>
              </a:rPr>
              <a:t>Si </a:t>
            </a:r>
            <a:r>
              <a:rPr lang="es-ES" sz="1400" u="sng" dirty="0">
                <a:solidFill>
                  <a:srgbClr val="FFFF00"/>
                </a:solidFill>
                <a:latin typeface="+mn-lt"/>
              </a:rPr>
              <a:t>la diferencia resultase positiva</a:t>
            </a:r>
            <a:r>
              <a:rPr lang="es-ES" sz="1400" b="0" dirty="0">
                <a:latin typeface="+mn-lt"/>
              </a:rPr>
              <a:t>, </a:t>
            </a:r>
            <a:r>
              <a:rPr lang="es-ES" sz="1400" b="0" u="sng" dirty="0">
                <a:solidFill>
                  <a:srgbClr val="FFFF00"/>
                </a:solidFill>
                <a:latin typeface="+mn-lt"/>
              </a:rPr>
              <a:t>a ésta se aplicará el coeficiente </a:t>
            </a:r>
            <a:r>
              <a:rPr lang="es-ES" sz="1400" u="sng" dirty="0">
                <a:solidFill>
                  <a:srgbClr val="FFFF00"/>
                </a:solidFill>
                <a:latin typeface="+mn-lt"/>
              </a:rPr>
              <a:t>0,40</a:t>
            </a:r>
            <a:r>
              <a:rPr lang="es-ES" sz="1400" b="0" dirty="0">
                <a:latin typeface="+mn-lt"/>
              </a:rPr>
              <a:t>. El resultado es el coeficiente por incremento del número de personas asalariadas. Si la diferencia hubiese resultado positiva y, por tanto, hubiese procedido la aplicación del coeficiente 0,40, </a:t>
            </a:r>
            <a:r>
              <a:rPr lang="es-ES" sz="1400" b="0" u="sng" dirty="0">
                <a:latin typeface="+mn-lt"/>
              </a:rPr>
              <a:t>a dicha diferencia no se le aplicará la tabla de coeficientes por tramos que se señala a continuación</a:t>
            </a:r>
            <a:r>
              <a:rPr lang="es-ES" sz="1400" b="0" dirty="0" smtClean="0">
                <a:latin typeface="+mn-lt"/>
              </a:rPr>
              <a:t>.</a:t>
            </a:r>
          </a:p>
          <a:p>
            <a:pPr marL="342900" indent="-342900">
              <a:buFont typeface="+mj-lt"/>
              <a:buAutoNum type="arabicParenR"/>
            </a:pPr>
            <a:endParaRPr lang="es-ES" sz="1400" b="0" dirty="0">
              <a:latin typeface="+mn-lt"/>
            </a:endParaRPr>
          </a:p>
          <a:p>
            <a:pPr marL="342900" indent="-342900">
              <a:buFont typeface="+mj-lt"/>
              <a:buAutoNum type="arabicParenR" startAt="2"/>
            </a:pPr>
            <a:r>
              <a:rPr lang="es-ES" sz="1400" u="sng" dirty="0" smtClean="0">
                <a:solidFill>
                  <a:srgbClr val="FFFF00"/>
                </a:solidFill>
                <a:latin typeface="+mn-lt"/>
              </a:rPr>
              <a:t>Además</a:t>
            </a:r>
            <a:r>
              <a:rPr lang="es-ES" sz="1400" b="0" dirty="0">
                <a:latin typeface="+mn-lt"/>
              </a:rPr>
              <a:t>, a cada uno de los tramos del número de unidades del módulo que a continuación se indica </a:t>
            </a:r>
            <a:r>
              <a:rPr lang="es-ES" sz="1400" b="0" u="sng" dirty="0">
                <a:latin typeface="+mn-lt"/>
              </a:rPr>
              <a:t>se le aplicarán los coeficientes que se expresan en la</a:t>
            </a:r>
            <a:r>
              <a:rPr lang="es-ES" sz="1400" b="0" dirty="0">
                <a:latin typeface="+mn-lt"/>
              </a:rPr>
              <a:t> </a:t>
            </a:r>
            <a:r>
              <a:rPr lang="es-ES" sz="1400" b="0" u="sng" dirty="0">
                <a:solidFill>
                  <a:srgbClr val="FFFF00"/>
                </a:solidFill>
                <a:latin typeface="+mn-lt"/>
              </a:rPr>
              <a:t>siguiente tabla</a:t>
            </a:r>
            <a:r>
              <a:rPr lang="es-ES" sz="1400" b="0" dirty="0">
                <a:latin typeface="+mn-lt"/>
              </a:rPr>
              <a:t>: </a:t>
            </a:r>
            <a:endParaRPr lang="es-ES" sz="1400" dirty="0">
              <a:latin typeface="+mn-lt"/>
            </a:endParaRPr>
          </a:p>
        </p:txBody>
      </p:sp>
      <p:graphicFrame>
        <p:nvGraphicFramePr>
          <p:cNvPr id="10" name="Tabla 9"/>
          <p:cNvGraphicFramePr>
            <a:graphicFrameLocks noGrp="1"/>
          </p:cNvGraphicFramePr>
          <p:nvPr>
            <p:extLst>
              <p:ext uri="{D42A27DB-BD31-4B8C-83A1-F6EECF244321}">
                <p14:modId xmlns="" xmlns:p14="http://schemas.microsoft.com/office/powerpoint/2010/main" val="2052428815"/>
              </p:ext>
            </p:extLst>
          </p:nvPr>
        </p:nvGraphicFramePr>
        <p:xfrm>
          <a:off x="1524000" y="4106678"/>
          <a:ext cx="3048000" cy="1828800"/>
        </p:xfrm>
        <a:graphic>
          <a:graphicData uri="http://schemas.openxmlformats.org/drawingml/2006/table">
            <a:tbl>
              <a:tblPr firstRow="1" bandRow="1">
                <a:tableStyleId>{5C22544A-7EE6-4342-B048-85BDC9FD1C3A}</a:tableStyleId>
              </a:tblPr>
              <a:tblGrid>
                <a:gridCol w="1752600">
                  <a:extLst>
                    <a:ext uri="{9D8B030D-6E8A-4147-A177-3AD203B41FA5}">
                      <a16:colId xmlns="" xmlns:a16="http://schemas.microsoft.com/office/drawing/2014/main" val="4169770482"/>
                    </a:ext>
                  </a:extLst>
                </a:gridCol>
                <a:gridCol w="1295400">
                  <a:extLst>
                    <a:ext uri="{9D8B030D-6E8A-4147-A177-3AD203B41FA5}">
                      <a16:colId xmlns="" xmlns:a16="http://schemas.microsoft.com/office/drawing/2014/main" val="413520405"/>
                    </a:ext>
                  </a:extLst>
                </a:gridCol>
              </a:tblGrid>
              <a:tr h="304800">
                <a:tc>
                  <a:txBody>
                    <a:bodyPr/>
                    <a:lstStyle/>
                    <a:p>
                      <a:r>
                        <a:rPr lang="es-ES" sz="1400" dirty="0" smtClean="0"/>
                        <a:t>Tramo</a:t>
                      </a:r>
                      <a:endParaRPr lang="es-ES" sz="1400" dirty="0"/>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 sz="1400" dirty="0" smtClean="0"/>
                        <a:t>Coeficiente</a:t>
                      </a:r>
                      <a:endParaRPr lang="es-ES" sz="1400" dirty="0"/>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286116668"/>
                  </a:ext>
                </a:extLst>
              </a:tr>
              <a:tr h="304800">
                <a:tc>
                  <a:txBody>
                    <a:bodyPr/>
                    <a:lstStyle/>
                    <a:p>
                      <a:r>
                        <a:rPr lang="es-ES" sz="1400" dirty="0" smtClean="0">
                          <a:solidFill>
                            <a:srgbClr val="0000FF"/>
                          </a:solidFill>
                        </a:rPr>
                        <a:t>Hasta</a:t>
                      </a:r>
                      <a:r>
                        <a:rPr lang="es-ES" sz="1400" baseline="0" dirty="0" smtClean="0">
                          <a:solidFill>
                            <a:srgbClr val="0000FF"/>
                          </a:solidFill>
                        </a:rPr>
                        <a:t> 1,00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0,10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506920614"/>
                  </a:ext>
                </a:extLst>
              </a:tr>
              <a:tr h="228600">
                <a:tc>
                  <a:txBody>
                    <a:bodyPr/>
                    <a:lstStyle/>
                    <a:p>
                      <a:r>
                        <a:rPr lang="es-ES" sz="1400" dirty="0" smtClean="0">
                          <a:solidFill>
                            <a:srgbClr val="0000FF"/>
                          </a:solidFill>
                        </a:rPr>
                        <a:t>Entre </a:t>
                      </a:r>
                      <a:r>
                        <a:rPr lang="es-ES" sz="1400" baseline="0" dirty="0" smtClean="0">
                          <a:solidFill>
                            <a:srgbClr val="0000FF"/>
                          </a:solidFill>
                        </a:rPr>
                        <a:t>1,01 y 3,00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0,15</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81928546"/>
                  </a:ext>
                </a:extLst>
              </a:tr>
              <a:tr h="304800">
                <a:tc>
                  <a:txBody>
                    <a:bodyPr/>
                    <a:lstStyle/>
                    <a:p>
                      <a:r>
                        <a:rPr lang="es-ES" sz="1400" dirty="0" smtClean="0">
                          <a:solidFill>
                            <a:srgbClr val="0000FF"/>
                          </a:solidFill>
                        </a:rPr>
                        <a:t>Entre </a:t>
                      </a:r>
                      <a:r>
                        <a:rPr lang="es-ES" sz="1400" baseline="0" dirty="0" smtClean="0">
                          <a:solidFill>
                            <a:srgbClr val="0000FF"/>
                          </a:solidFill>
                        </a:rPr>
                        <a:t>3,01 y 5,00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0,20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10530259"/>
                  </a:ext>
                </a:extLst>
              </a:tr>
              <a:tr h="304800">
                <a:tc>
                  <a:txBody>
                    <a:bodyPr/>
                    <a:lstStyle/>
                    <a:p>
                      <a:r>
                        <a:rPr lang="es-ES" sz="1400" dirty="0" smtClean="0">
                          <a:solidFill>
                            <a:srgbClr val="0000FF"/>
                          </a:solidFill>
                        </a:rPr>
                        <a:t>Entre </a:t>
                      </a:r>
                      <a:r>
                        <a:rPr lang="es-ES" sz="1400" baseline="0" dirty="0" smtClean="0">
                          <a:solidFill>
                            <a:srgbClr val="0000FF"/>
                          </a:solidFill>
                        </a:rPr>
                        <a:t>5,01 y 8,00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0,25</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131963112"/>
                  </a:ext>
                </a:extLst>
              </a:tr>
              <a:tr h="228600">
                <a:tc>
                  <a:txBody>
                    <a:bodyPr/>
                    <a:lstStyle/>
                    <a:p>
                      <a:r>
                        <a:rPr lang="es-ES" sz="1400" dirty="0" smtClean="0">
                          <a:solidFill>
                            <a:srgbClr val="0000FF"/>
                          </a:solidFill>
                        </a:rPr>
                        <a:t>Más de</a:t>
                      </a:r>
                      <a:r>
                        <a:rPr lang="es-ES" sz="1400" baseline="0" dirty="0" smtClean="0">
                          <a:solidFill>
                            <a:srgbClr val="0000FF"/>
                          </a:solidFill>
                        </a:rPr>
                        <a:t> 8,00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0,30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295532489"/>
                  </a:ext>
                </a:extLst>
              </a:tr>
            </a:tbl>
          </a:graphicData>
        </a:graphic>
      </p:graphicFrame>
      <p:sp>
        <p:nvSpPr>
          <p:cNvPr id="11" name="Rectángulo 10"/>
          <p:cNvSpPr/>
          <p:nvPr/>
        </p:nvSpPr>
        <p:spPr>
          <a:xfrm>
            <a:off x="4724400" y="4521875"/>
            <a:ext cx="4953000" cy="2154436"/>
          </a:xfrm>
          <a:prstGeom prst="rect">
            <a:avLst/>
          </a:prstGeom>
        </p:spPr>
        <p:txBody>
          <a:bodyPr>
            <a:spAutoFit/>
          </a:bodyPr>
          <a:lstStyle/>
          <a:p>
            <a:pPr marL="342900" indent="-342900">
              <a:buFont typeface="Wingdings" panose="05000000000000000000" pitchFamily="2" charset="2"/>
              <a:buChar char="q"/>
            </a:pPr>
            <a:r>
              <a:rPr lang="es-ES" sz="1400" dirty="0">
                <a:solidFill>
                  <a:srgbClr val="FFFF00"/>
                </a:solidFill>
                <a:latin typeface="+mn-lt"/>
              </a:rPr>
              <a:t>Para </a:t>
            </a:r>
            <a:r>
              <a:rPr lang="es-ES" sz="1400" u="sng" dirty="0">
                <a:solidFill>
                  <a:srgbClr val="FFFF00"/>
                </a:solidFill>
                <a:latin typeface="+mn-lt"/>
              </a:rPr>
              <a:t>cuantificar</a:t>
            </a:r>
            <a:r>
              <a:rPr lang="es-ES" sz="1400" dirty="0">
                <a:solidFill>
                  <a:srgbClr val="FFFF00"/>
                </a:solidFill>
                <a:latin typeface="+mn-lt"/>
              </a:rPr>
              <a:t> la </a:t>
            </a:r>
            <a:r>
              <a:rPr lang="es-ES" sz="1400" u="sng" dirty="0">
                <a:solidFill>
                  <a:srgbClr val="FFFF00"/>
                </a:solidFill>
                <a:latin typeface="+mn-lt"/>
              </a:rPr>
              <a:t>minoración</a:t>
            </a:r>
            <a:r>
              <a:rPr lang="es-ES" sz="1400" dirty="0">
                <a:solidFill>
                  <a:srgbClr val="FFFF00"/>
                </a:solidFill>
                <a:latin typeface="+mn-lt"/>
              </a:rPr>
              <a:t> por incentivos al empleo, se procede de la siguiente forma: </a:t>
            </a:r>
            <a:endParaRPr lang="es-ES" sz="1400" dirty="0" smtClean="0">
              <a:solidFill>
                <a:srgbClr val="FFFF00"/>
              </a:solidFill>
              <a:latin typeface="+mn-lt"/>
            </a:endParaRPr>
          </a:p>
          <a:p>
            <a:pPr marL="342900" indent="-342900">
              <a:buFont typeface="Wingdings" panose="05000000000000000000" pitchFamily="2" charset="2"/>
              <a:buChar char="q"/>
            </a:pPr>
            <a:endParaRPr lang="es-ES" sz="400" dirty="0" smtClean="0">
              <a:solidFill>
                <a:srgbClr val="FFFF00"/>
              </a:solidFill>
              <a:latin typeface="+mn-lt"/>
            </a:endParaRPr>
          </a:p>
          <a:p>
            <a:pPr marL="342900" indent="-342900">
              <a:buFont typeface="+mj-lt"/>
              <a:buAutoNum type="alphaLcParenR"/>
            </a:pPr>
            <a:r>
              <a:rPr lang="es-ES" sz="1400" u="sng" dirty="0" smtClean="0">
                <a:latin typeface="+mn-lt"/>
              </a:rPr>
              <a:t>Se </a:t>
            </a:r>
            <a:r>
              <a:rPr lang="es-ES" sz="1400" u="sng" dirty="0">
                <a:latin typeface="+mn-lt"/>
              </a:rPr>
              <a:t>suma</a:t>
            </a:r>
            <a:r>
              <a:rPr lang="es-ES" sz="1400" b="0" dirty="0">
                <a:latin typeface="+mn-lt"/>
              </a:rPr>
              <a:t> </a:t>
            </a:r>
            <a:r>
              <a:rPr lang="es-ES" sz="1400" b="0" u="sng" dirty="0">
                <a:latin typeface="+mn-lt"/>
              </a:rPr>
              <a:t>el coeficiente por incremento</a:t>
            </a:r>
            <a:r>
              <a:rPr lang="es-ES" sz="1400" b="0" dirty="0">
                <a:latin typeface="+mn-lt"/>
              </a:rPr>
              <a:t> del número de personas asalariadas, si procede, </a:t>
            </a:r>
            <a:r>
              <a:rPr lang="es-ES" sz="1400" b="0" u="sng" dirty="0">
                <a:latin typeface="+mn-lt"/>
              </a:rPr>
              <a:t>y el de la tabla anterior</a:t>
            </a:r>
            <a:r>
              <a:rPr lang="es-ES" sz="1400" b="0" dirty="0">
                <a:latin typeface="+mn-lt"/>
              </a:rPr>
              <a:t>, </a:t>
            </a:r>
            <a:r>
              <a:rPr lang="es-ES" sz="1400" dirty="0">
                <a:solidFill>
                  <a:srgbClr val="FFFF00"/>
                </a:solidFill>
                <a:latin typeface="+mn-lt"/>
              </a:rPr>
              <a:t>obteniéndose el coeficiente de minoración</a:t>
            </a:r>
            <a:r>
              <a:rPr lang="es-ES" sz="1400" b="0" dirty="0">
                <a:latin typeface="+mn-lt"/>
              </a:rPr>
              <a:t>. </a:t>
            </a:r>
            <a:endParaRPr lang="es-ES" sz="1400" b="0" dirty="0" smtClean="0">
              <a:latin typeface="+mn-lt"/>
            </a:endParaRPr>
          </a:p>
          <a:p>
            <a:pPr marL="342900" indent="-342900">
              <a:buFont typeface="+mj-lt"/>
              <a:buAutoNum type="alphaLcParenR"/>
            </a:pPr>
            <a:endParaRPr lang="es-ES" sz="400" b="0" dirty="0" smtClean="0">
              <a:latin typeface="+mn-lt"/>
            </a:endParaRPr>
          </a:p>
          <a:p>
            <a:pPr marL="342900" indent="-342900">
              <a:buFont typeface="+mj-lt"/>
              <a:buAutoNum type="alphaLcParenR"/>
            </a:pPr>
            <a:r>
              <a:rPr lang="es-ES" sz="1400" b="0" dirty="0" smtClean="0">
                <a:latin typeface="+mn-lt"/>
              </a:rPr>
              <a:t> </a:t>
            </a:r>
            <a:r>
              <a:rPr lang="es-ES" sz="1400" b="0" u="sng" dirty="0">
                <a:latin typeface="+mn-lt"/>
              </a:rPr>
              <a:t>Este coeficiente de minoración </a:t>
            </a:r>
            <a:r>
              <a:rPr lang="es-ES" sz="1400" u="sng" dirty="0">
                <a:solidFill>
                  <a:srgbClr val="FFFF00"/>
                </a:solidFill>
                <a:latin typeface="+mn-lt"/>
              </a:rPr>
              <a:t>se multiplica por </a:t>
            </a:r>
            <a:r>
              <a:rPr lang="es-ES" sz="1400" b="0" u="sng" dirty="0">
                <a:solidFill>
                  <a:srgbClr val="FFFF00"/>
                </a:solidFill>
                <a:latin typeface="+mn-lt"/>
              </a:rPr>
              <a:t>el </a:t>
            </a:r>
            <a:r>
              <a:rPr lang="es-ES" sz="1400" b="0" dirty="0">
                <a:latin typeface="+mn-lt"/>
              </a:rPr>
              <a:t>«Rendimiento anual por unidad antes de amortización» </a:t>
            </a:r>
            <a:r>
              <a:rPr lang="es-ES" sz="1400" b="0" u="sng" dirty="0">
                <a:latin typeface="+mn-lt"/>
              </a:rPr>
              <a:t>correspondiente al </a:t>
            </a:r>
            <a:r>
              <a:rPr lang="es-ES" sz="1400" u="sng" dirty="0">
                <a:solidFill>
                  <a:srgbClr val="FFFF00"/>
                </a:solidFill>
                <a:latin typeface="+mn-lt"/>
              </a:rPr>
              <a:t>módulo «personal asalariado»</a:t>
            </a:r>
            <a:r>
              <a:rPr lang="es-ES" sz="1400" b="0" dirty="0">
                <a:latin typeface="+mn-lt"/>
              </a:rPr>
              <a:t>. La cantidad anterior se minora del rendimiento neto previo. </a:t>
            </a:r>
            <a:endParaRPr lang="es-ES" sz="1400" dirty="0">
              <a:latin typeface="+mn-lt"/>
            </a:endParaRPr>
          </a:p>
        </p:txBody>
      </p:sp>
    </p:spTree>
    <p:extLst>
      <p:ext uri="{BB962C8B-B14F-4D97-AF65-F5344CB8AC3E}">
        <p14:creationId xmlns="" xmlns:p14="http://schemas.microsoft.com/office/powerpoint/2010/main" val="1644742417"/>
      </p:ext>
    </p:extLst>
  </p:cSld>
  <p:clrMapOvr>
    <a:masterClrMapping/>
  </p:clrMapOvr>
  <p:transition/>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6"/>
          <p:cNvSpPr>
            <a:spLocks noGrp="1" noChangeArrowheads="1"/>
          </p:cNvSpPr>
          <p:nvPr>
            <p:ph type="sldNum" sz="quarter" idx="12"/>
          </p:nvPr>
        </p:nvSpPr>
        <p:spPr>
          <a:xfrm>
            <a:off x="7594600" y="6381750"/>
            <a:ext cx="2311400" cy="476250"/>
          </a:xfrm>
          <a:noFill/>
        </p:spPr>
        <p:txBody>
          <a:bodyPr/>
          <a:lstStyle/>
          <a:p>
            <a:fld id="{66BCA3E1-CC49-40CB-91EE-03B25C340A3F}" type="slidenum">
              <a:rPr lang="es-ES_tradnl" smtClean="0">
                <a:latin typeface="Arial" pitchFamily="34" charset="0"/>
              </a:rPr>
              <a:pPr/>
              <a:t>528</a:t>
            </a:fld>
            <a:endParaRPr lang="es-ES_tradnl" smtClean="0">
              <a:latin typeface="Arial" pitchFamily="34" charset="0"/>
            </a:endParaRPr>
          </a:p>
        </p:txBody>
      </p:sp>
      <p:sp>
        <p:nvSpPr>
          <p:cNvPr id="4" name="Rectangle 2"/>
          <p:cNvSpPr>
            <a:spLocks noChangeArrowheads="1"/>
          </p:cNvSpPr>
          <p:nvPr/>
        </p:nvSpPr>
        <p:spPr bwMode="auto">
          <a:xfrm>
            <a:off x="457200" y="99059"/>
            <a:ext cx="2163285" cy="215444"/>
          </a:xfrm>
          <a:prstGeom prst="rect">
            <a:avLst/>
          </a:prstGeom>
          <a:noFill/>
          <a:ln w="9525">
            <a:noFill/>
            <a:miter lim="800000"/>
            <a:headEnd/>
            <a:tailEnd/>
          </a:ln>
        </p:spPr>
        <p:txBody>
          <a:bodyPr wrap="none" lIns="0" tIns="0" rIns="0" bIns="0">
            <a:spAutoFit/>
          </a:bodyPr>
          <a:lstStyle/>
          <a:p>
            <a:r>
              <a:rPr lang="es-ES_tradnl" sz="1400" u="sng" dirty="0">
                <a:solidFill>
                  <a:srgbClr val="FFFF00"/>
                </a:solidFill>
                <a:latin typeface="+mn-lt"/>
              </a:rPr>
              <a:t>ESTIMACION OBJETIVA</a:t>
            </a:r>
            <a:r>
              <a:rPr lang="es-ES_tradnl" sz="1400" dirty="0">
                <a:solidFill>
                  <a:srgbClr val="FFFF00"/>
                </a:solidFill>
                <a:latin typeface="+mn-lt"/>
              </a:rPr>
              <a:t> </a:t>
            </a:r>
            <a:r>
              <a:rPr lang="es-ES_tradnl" sz="1400" dirty="0" smtClean="0">
                <a:solidFill>
                  <a:srgbClr val="FFFF00"/>
                </a:solidFill>
                <a:latin typeface="+mn-lt"/>
              </a:rPr>
              <a:t>:</a:t>
            </a:r>
            <a:endParaRPr lang="es-ES_tradnl" sz="1400" dirty="0">
              <a:solidFill>
                <a:srgbClr val="FFFF00"/>
              </a:solidFill>
              <a:latin typeface="+mn-lt"/>
            </a:endParaRPr>
          </a:p>
        </p:txBody>
      </p:sp>
      <p:grpSp>
        <p:nvGrpSpPr>
          <p:cNvPr id="5" name="Group 196"/>
          <p:cNvGrpSpPr>
            <a:grpSpLocks/>
          </p:cNvGrpSpPr>
          <p:nvPr/>
        </p:nvGrpSpPr>
        <p:grpSpPr bwMode="auto">
          <a:xfrm>
            <a:off x="2819400" y="56999"/>
            <a:ext cx="5781283" cy="785813"/>
            <a:chOff x="3056" y="735"/>
            <a:chExt cx="2129" cy="495"/>
          </a:xfrm>
        </p:grpSpPr>
        <p:sp>
          <p:nvSpPr>
            <p:cNvPr id="6" name="Rectangle 19"/>
            <p:cNvSpPr>
              <a:spLocks noChangeArrowheads="1"/>
            </p:cNvSpPr>
            <p:nvPr/>
          </p:nvSpPr>
          <p:spPr bwMode="auto">
            <a:xfrm>
              <a:off x="3056" y="735"/>
              <a:ext cx="2129" cy="283"/>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sp>
          <p:nvSpPr>
            <p:cNvPr id="7" name="Rectangle 20"/>
            <p:cNvSpPr>
              <a:spLocks noChangeArrowheads="1"/>
            </p:cNvSpPr>
            <p:nvPr/>
          </p:nvSpPr>
          <p:spPr bwMode="auto">
            <a:xfrm>
              <a:off x="4038" y="1077"/>
              <a:ext cx="13" cy="97"/>
            </a:xfrm>
            <a:prstGeom prst="rect">
              <a:avLst/>
            </a:prstGeom>
            <a:noFill/>
            <a:ln w="9525">
              <a:noFill/>
              <a:miter lim="800000"/>
              <a:headEnd/>
              <a:tailEnd/>
            </a:ln>
          </p:spPr>
          <p:txBody>
            <a:bodyPr wrap="none" lIns="0" tIns="0" rIns="0" bIns="0">
              <a:spAutoFit/>
            </a:bodyPr>
            <a:lstStyle/>
            <a:p>
              <a:r>
                <a:rPr lang="es-ES_tradnl" sz="1000" dirty="0" smtClean="0">
                  <a:solidFill>
                    <a:srgbClr val="000000"/>
                  </a:solidFill>
                  <a:latin typeface="+mn-lt"/>
                </a:rPr>
                <a:t> </a:t>
              </a:r>
              <a:endParaRPr lang="es-ES_tradnl" sz="1000" dirty="0">
                <a:latin typeface="+mn-lt"/>
              </a:endParaRPr>
            </a:p>
          </p:txBody>
        </p:sp>
        <p:sp>
          <p:nvSpPr>
            <p:cNvPr id="8" name="Rectangle 21"/>
            <p:cNvSpPr>
              <a:spLocks noChangeArrowheads="1"/>
            </p:cNvSpPr>
            <p:nvPr/>
          </p:nvSpPr>
          <p:spPr bwMode="auto">
            <a:xfrm>
              <a:off x="4244" y="1133"/>
              <a:ext cx="0" cy="97"/>
            </a:xfrm>
            <a:prstGeom prst="rect">
              <a:avLst/>
            </a:prstGeom>
            <a:noFill/>
            <a:ln w="9525">
              <a:noFill/>
              <a:miter lim="800000"/>
              <a:headEnd/>
              <a:tailEnd/>
            </a:ln>
          </p:spPr>
          <p:txBody>
            <a:bodyPr wrap="none" lIns="0" tIns="0" rIns="0" bIns="0">
              <a:spAutoFit/>
            </a:bodyPr>
            <a:lstStyle/>
            <a:p>
              <a:endParaRPr lang="es-ES_tradnl" sz="1000" dirty="0">
                <a:latin typeface="+mn-lt"/>
              </a:endParaRPr>
            </a:p>
          </p:txBody>
        </p:sp>
        <p:sp>
          <p:nvSpPr>
            <p:cNvPr id="9" name="Rectangle 84"/>
            <p:cNvSpPr>
              <a:spLocks noChangeArrowheads="1"/>
            </p:cNvSpPr>
            <p:nvPr/>
          </p:nvSpPr>
          <p:spPr bwMode="auto">
            <a:xfrm>
              <a:off x="3365" y="779"/>
              <a:ext cx="1820" cy="155"/>
            </a:xfrm>
            <a:prstGeom prst="rect">
              <a:avLst/>
            </a:prstGeom>
            <a:noFill/>
            <a:ln w="9525">
              <a:noFill/>
              <a:miter lim="800000"/>
              <a:headEnd/>
              <a:tailEnd/>
            </a:ln>
          </p:spPr>
          <p:txBody>
            <a:bodyPr wrap="square" lIns="0" tIns="0" rIns="0" bIns="0">
              <a:spAutoFit/>
            </a:bodyPr>
            <a:lstStyle/>
            <a:p>
              <a:pPr marL="342900" indent="-342900">
                <a:buFont typeface="+mj-lt"/>
                <a:buAutoNum type="alphaLcParenR" startAt="2"/>
              </a:pPr>
              <a:r>
                <a:rPr lang="es-ES_tradnl" sz="1600" u="sng" dirty="0" smtClean="0">
                  <a:solidFill>
                    <a:srgbClr val="0000FF"/>
                  </a:solidFill>
                  <a:latin typeface="+mn-lt"/>
                </a:rPr>
                <a:t>Minoraciones</a:t>
              </a:r>
              <a:r>
                <a:rPr lang="es-ES_tradnl" sz="1600" dirty="0" smtClean="0">
                  <a:solidFill>
                    <a:srgbClr val="0000FF"/>
                  </a:solidFill>
                  <a:latin typeface="+mn-lt"/>
                </a:rPr>
                <a:t> </a:t>
              </a:r>
              <a:r>
                <a:rPr lang="es-ES_tradnl" sz="1600" dirty="0">
                  <a:solidFill>
                    <a:srgbClr val="0000FF"/>
                  </a:solidFill>
                  <a:latin typeface="+mn-lt"/>
                </a:rPr>
                <a:t>por </a:t>
              </a:r>
              <a:r>
                <a:rPr lang="es-ES_tradnl" sz="1600" u="sng" dirty="0">
                  <a:solidFill>
                    <a:srgbClr val="0000FF"/>
                  </a:solidFill>
                  <a:latin typeface="+mn-lt"/>
                </a:rPr>
                <a:t>Incentivos</a:t>
              </a:r>
              <a:r>
                <a:rPr lang="es-ES_tradnl" sz="1600" dirty="0">
                  <a:solidFill>
                    <a:srgbClr val="0000FF"/>
                  </a:solidFill>
                  <a:latin typeface="+mn-lt"/>
                </a:rPr>
                <a:t> </a:t>
              </a:r>
              <a:r>
                <a:rPr lang="es-ES_tradnl" sz="1600" dirty="0" smtClean="0">
                  <a:solidFill>
                    <a:srgbClr val="0000FF"/>
                  </a:solidFill>
                  <a:latin typeface="+mn-lt"/>
                </a:rPr>
                <a:t>a la </a:t>
              </a:r>
              <a:r>
                <a:rPr lang="es-ES_tradnl" sz="1600" u="sng" dirty="0" smtClean="0">
                  <a:solidFill>
                    <a:srgbClr val="0000FF"/>
                  </a:solidFill>
                  <a:latin typeface="+mn-lt"/>
                </a:rPr>
                <a:t>Inversión</a:t>
              </a:r>
              <a:r>
                <a:rPr lang="es-ES_tradnl" sz="1600" dirty="0" smtClean="0">
                  <a:solidFill>
                    <a:srgbClr val="0000FF"/>
                  </a:solidFill>
                  <a:latin typeface="+mn-lt"/>
                </a:rPr>
                <a:t>:</a:t>
              </a:r>
              <a:endParaRPr lang="es-ES_tradnl" sz="1600" dirty="0">
                <a:solidFill>
                  <a:srgbClr val="0000FF"/>
                </a:solidFill>
                <a:latin typeface="+mn-lt"/>
              </a:endParaRPr>
            </a:p>
          </p:txBody>
        </p:sp>
      </p:grpSp>
      <p:sp>
        <p:nvSpPr>
          <p:cNvPr id="2" name="Rectángulo 1"/>
          <p:cNvSpPr/>
          <p:nvPr/>
        </p:nvSpPr>
        <p:spPr>
          <a:xfrm>
            <a:off x="76200" y="685800"/>
            <a:ext cx="9753600" cy="2462213"/>
          </a:xfrm>
          <a:prstGeom prst="rect">
            <a:avLst/>
          </a:prstGeom>
        </p:spPr>
        <p:txBody>
          <a:bodyPr wrap="square">
            <a:spAutoFit/>
          </a:bodyPr>
          <a:lstStyle/>
          <a:p>
            <a:pPr marL="342900" indent="-342900" algn="just">
              <a:buFont typeface="Wingdings" panose="05000000000000000000" pitchFamily="2" charset="2"/>
              <a:buChar char="q"/>
            </a:pPr>
            <a:r>
              <a:rPr lang="es-ES" sz="1400" b="0" dirty="0">
                <a:latin typeface="+mn-lt"/>
              </a:rPr>
              <a:t>Serán deducibles las cantidades que, en concepto de amortización del inmovilizado, material o intangible, correspondan a la depreciación efectiva que sufran los distintos elementos por funcionamiento, uso, disfrute u obsolescencia. </a:t>
            </a:r>
            <a:endParaRPr lang="es-ES" sz="1400" b="0" dirty="0" smtClean="0">
              <a:latin typeface="+mn-lt"/>
            </a:endParaRPr>
          </a:p>
          <a:p>
            <a:pPr algn="just"/>
            <a:endParaRPr lang="es-ES" sz="1400" b="0" dirty="0" smtClean="0">
              <a:latin typeface="+mn-lt"/>
            </a:endParaRPr>
          </a:p>
          <a:p>
            <a:pPr marL="342900" indent="-342900" algn="just">
              <a:buFont typeface="Wingdings" panose="05000000000000000000" pitchFamily="2" charset="2"/>
              <a:buChar char="q"/>
            </a:pPr>
            <a:r>
              <a:rPr lang="es-ES" sz="1400" b="0" dirty="0" smtClean="0">
                <a:latin typeface="+mn-lt"/>
              </a:rPr>
              <a:t>Se </a:t>
            </a:r>
            <a:r>
              <a:rPr lang="es-ES" sz="1400" b="0" dirty="0">
                <a:latin typeface="+mn-lt"/>
              </a:rPr>
              <a:t>considerará que la depreciación es efectiva cuando sea el resultado de aplicar al precio de adquisición o coste de producción del elemento patrimonial del inmovilizado alguno de </a:t>
            </a:r>
            <a:r>
              <a:rPr lang="es-ES" sz="1400" u="sng" dirty="0">
                <a:solidFill>
                  <a:srgbClr val="FFFF00"/>
                </a:solidFill>
                <a:latin typeface="+mn-lt"/>
              </a:rPr>
              <a:t>los siguientes coeficientes</a:t>
            </a:r>
            <a:r>
              <a:rPr lang="es-ES" sz="1400" b="0" dirty="0">
                <a:latin typeface="+mn-lt"/>
              </a:rPr>
              <a:t>: </a:t>
            </a:r>
            <a:endParaRPr lang="es-ES" sz="1400" b="0" dirty="0" smtClean="0">
              <a:latin typeface="+mn-lt"/>
            </a:endParaRPr>
          </a:p>
          <a:p>
            <a:pPr marL="342900" indent="-342900" algn="just">
              <a:buFont typeface="+mj-lt"/>
              <a:buAutoNum type="arabicParenR"/>
            </a:pPr>
            <a:r>
              <a:rPr lang="es-ES" sz="1400" b="0" dirty="0" smtClean="0">
                <a:latin typeface="+mn-lt"/>
              </a:rPr>
              <a:t>El </a:t>
            </a:r>
            <a:r>
              <a:rPr lang="es-ES" sz="1400" b="0" dirty="0">
                <a:latin typeface="+mn-lt"/>
              </a:rPr>
              <a:t>coeficiente de amortización </a:t>
            </a:r>
            <a:r>
              <a:rPr lang="es-ES" sz="1400" dirty="0">
                <a:solidFill>
                  <a:srgbClr val="FFFF00"/>
                </a:solidFill>
                <a:latin typeface="+mn-lt"/>
              </a:rPr>
              <a:t>lineal máximo</a:t>
            </a:r>
            <a:r>
              <a:rPr lang="es-ES" sz="1400" b="0" dirty="0">
                <a:latin typeface="+mn-lt"/>
              </a:rPr>
              <a:t>. </a:t>
            </a:r>
            <a:endParaRPr lang="es-ES" sz="1400" b="0" dirty="0" smtClean="0">
              <a:latin typeface="+mn-lt"/>
            </a:endParaRPr>
          </a:p>
          <a:p>
            <a:pPr marL="342900" indent="-342900" algn="just">
              <a:buFont typeface="+mj-lt"/>
              <a:buAutoNum type="arabicParenR"/>
            </a:pPr>
            <a:r>
              <a:rPr lang="es-ES" sz="1400" b="0" dirty="0" smtClean="0">
                <a:latin typeface="+mn-lt"/>
              </a:rPr>
              <a:t>El </a:t>
            </a:r>
            <a:r>
              <a:rPr lang="es-ES" sz="1400" b="0" dirty="0">
                <a:latin typeface="+mn-lt"/>
              </a:rPr>
              <a:t>coeficiente de amortización </a:t>
            </a:r>
            <a:r>
              <a:rPr lang="es-ES" sz="1400" dirty="0">
                <a:solidFill>
                  <a:srgbClr val="FFFF00"/>
                </a:solidFill>
                <a:latin typeface="+mn-lt"/>
              </a:rPr>
              <a:t>lineal mínimo</a:t>
            </a:r>
            <a:r>
              <a:rPr lang="es-ES" sz="1400" b="0" dirty="0">
                <a:latin typeface="+mn-lt"/>
              </a:rPr>
              <a:t> que se deriva del período máximo de amortización. </a:t>
            </a:r>
          </a:p>
          <a:p>
            <a:pPr marL="342900" indent="-342900" algn="just">
              <a:buFont typeface="+mj-lt"/>
              <a:buAutoNum type="arabicParenR"/>
            </a:pPr>
            <a:r>
              <a:rPr lang="es-ES" sz="1400" b="0" dirty="0" smtClean="0">
                <a:latin typeface="+mn-lt"/>
              </a:rPr>
              <a:t>Cualquier </a:t>
            </a:r>
            <a:r>
              <a:rPr lang="es-ES" sz="1400" dirty="0">
                <a:solidFill>
                  <a:srgbClr val="FFFF00"/>
                </a:solidFill>
                <a:latin typeface="+mn-lt"/>
              </a:rPr>
              <a:t>otro</a:t>
            </a:r>
            <a:r>
              <a:rPr lang="es-ES" sz="1400" b="0" dirty="0">
                <a:solidFill>
                  <a:srgbClr val="FFFF00"/>
                </a:solidFill>
                <a:latin typeface="+mn-lt"/>
              </a:rPr>
              <a:t> coeficiente de amortización lineal comprendido </a:t>
            </a:r>
            <a:r>
              <a:rPr lang="es-ES" sz="1400" b="0" u="sng" dirty="0">
                <a:solidFill>
                  <a:srgbClr val="FFFF00"/>
                </a:solidFill>
                <a:latin typeface="+mn-lt"/>
              </a:rPr>
              <a:t>entre los dos anteriormente mencionados</a:t>
            </a:r>
            <a:r>
              <a:rPr lang="es-ES" sz="1400" b="0" dirty="0">
                <a:latin typeface="+mn-lt"/>
              </a:rPr>
              <a:t>. </a:t>
            </a:r>
            <a:endParaRPr lang="es-ES" sz="1400" b="0" dirty="0" smtClean="0">
              <a:latin typeface="+mn-lt"/>
            </a:endParaRPr>
          </a:p>
          <a:p>
            <a:pPr marL="342900" indent="-342900" algn="just">
              <a:buFont typeface="+mj-lt"/>
              <a:buAutoNum type="arabicParenR"/>
            </a:pPr>
            <a:endParaRPr lang="es-ES" sz="1400" b="0" dirty="0">
              <a:latin typeface="+mn-lt"/>
            </a:endParaRPr>
          </a:p>
          <a:p>
            <a:pPr marL="342900" indent="-342900" algn="just">
              <a:buFont typeface="Wingdings" panose="05000000000000000000" pitchFamily="2" charset="2"/>
              <a:buChar char="q"/>
            </a:pPr>
            <a:r>
              <a:rPr lang="es-ES" sz="1400" u="sng" dirty="0" smtClean="0">
                <a:solidFill>
                  <a:srgbClr val="FFFF00"/>
                </a:solidFill>
                <a:latin typeface="+mn-lt"/>
              </a:rPr>
              <a:t>La </a:t>
            </a:r>
            <a:r>
              <a:rPr lang="es-ES" sz="1400" u="sng" dirty="0">
                <a:solidFill>
                  <a:srgbClr val="FFFF00"/>
                </a:solidFill>
                <a:latin typeface="+mn-lt"/>
              </a:rPr>
              <a:t>Tabla de Amortización es la siguiente: </a:t>
            </a:r>
          </a:p>
        </p:txBody>
      </p:sp>
      <p:graphicFrame>
        <p:nvGraphicFramePr>
          <p:cNvPr id="3" name="Tabla 2"/>
          <p:cNvGraphicFramePr>
            <a:graphicFrameLocks noGrp="1"/>
          </p:cNvGraphicFramePr>
          <p:nvPr>
            <p:extLst>
              <p:ext uri="{D42A27DB-BD31-4B8C-83A1-F6EECF244321}">
                <p14:modId xmlns="" xmlns:p14="http://schemas.microsoft.com/office/powerpoint/2010/main" val="776710375"/>
              </p:ext>
            </p:extLst>
          </p:nvPr>
        </p:nvGraphicFramePr>
        <p:xfrm>
          <a:off x="228600" y="3324035"/>
          <a:ext cx="9296400" cy="3229165"/>
        </p:xfrm>
        <a:graphic>
          <a:graphicData uri="http://schemas.openxmlformats.org/drawingml/2006/table">
            <a:tbl>
              <a:tblPr firstRow="1" bandRow="1">
                <a:tableStyleId>{5C22544A-7EE6-4342-B048-85BDC9FD1C3A}</a:tableStyleId>
              </a:tblPr>
              <a:tblGrid>
                <a:gridCol w="762000">
                  <a:extLst>
                    <a:ext uri="{9D8B030D-6E8A-4147-A177-3AD203B41FA5}">
                      <a16:colId xmlns="" xmlns:a16="http://schemas.microsoft.com/office/drawing/2014/main" val="4156791442"/>
                    </a:ext>
                  </a:extLst>
                </a:gridCol>
                <a:gridCol w="5334000">
                  <a:extLst>
                    <a:ext uri="{9D8B030D-6E8A-4147-A177-3AD203B41FA5}">
                      <a16:colId xmlns="" xmlns:a16="http://schemas.microsoft.com/office/drawing/2014/main" val="1606667567"/>
                    </a:ext>
                  </a:extLst>
                </a:gridCol>
                <a:gridCol w="1752600">
                  <a:extLst>
                    <a:ext uri="{9D8B030D-6E8A-4147-A177-3AD203B41FA5}">
                      <a16:colId xmlns="" xmlns:a16="http://schemas.microsoft.com/office/drawing/2014/main" val="162654712"/>
                    </a:ext>
                  </a:extLst>
                </a:gridCol>
                <a:gridCol w="1447800">
                  <a:extLst>
                    <a:ext uri="{9D8B030D-6E8A-4147-A177-3AD203B41FA5}">
                      <a16:colId xmlns="" xmlns:a16="http://schemas.microsoft.com/office/drawing/2014/main" val="3212113519"/>
                    </a:ext>
                  </a:extLst>
                </a:gridCol>
              </a:tblGrid>
              <a:tr h="838200">
                <a:tc>
                  <a:txBody>
                    <a:bodyPr/>
                    <a:lstStyle/>
                    <a:p>
                      <a:r>
                        <a:rPr lang="es-ES" sz="1400" dirty="0" smtClean="0"/>
                        <a:t>Grupo</a:t>
                      </a:r>
                      <a:endParaRPr lang="es-ES" sz="1400" dirty="0"/>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50000"/>
                      </a:schemeClr>
                    </a:solidFill>
                  </a:tcPr>
                </a:tc>
                <a:tc>
                  <a:txBody>
                    <a:bodyPr/>
                    <a:lstStyle/>
                    <a:p>
                      <a:r>
                        <a:rPr lang="es-ES" sz="1400" dirty="0" smtClean="0"/>
                        <a:t>Descripción</a:t>
                      </a:r>
                      <a:endParaRPr lang="es-ES" sz="1400" dirty="0"/>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1400" dirty="0" smtClean="0">
                          <a:solidFill>
                            <a:srgbClr val="FFFF00"/>
                          </a:solidFill>
                          <a:latin typeface="+mn-lt"/>
                        </a:rPr>
                        <a:t>Coeficiente Lineal</a:t>
                      </a:r>
                    </a:p>
                    <a:p>
                      <a:pPr algn="ctr">
                        <a:lnSpc>
                          <a:spcPct val="120000"/>
                        </a:lnSpc>
                      </a:pPr>
                      <a:r>
                        <a:rPr lang="es-ES_tradnl" sz="1400" dirty="0" smtClean="0">
                          <a:solidFill>
                            <a:srgbClr val="FFFF00"/>
                          </a:solidFill>
                          <a:latin typeface="+mn-lt"/>
                        </a:rPr>
                        <a:t>Máximo</a:t>
                      </a:r>
                    </a:p>
                    <a:p>
                      <a:pPr algn="ctr">
                        <a:lnSpc>
                          <a:spcPct val="120000"/>
                        </a:lnSpc>
                      </a:pPr>
                      <a:r>
                        <a:rPr lang="es-ES_tradnl" sz="1400" dirty="0" smtClean="0">
                          <a:solidFill>
                            <a:srgbClr val="FFFF00"/>
                          </a:solidFill>
                          <a:latin typeface="+mn-lt"/>
                        </a:rPr>
                        <a:t>(porcentaje)</a:t>
                      </a:r>
                      <a:endParaRPr lang="es-ES_tradnl" sz="1400" dirty="0">
                        <a:solidFill>
                          <a:srgbClr val="FFFF00"/>
                        </a:solidFill>
                        <a:latin typeface="+mn-lt"/>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sz="1400" dirty="0" smtClean="0">
                          <a:solidFill>
                            <a:srgbClr val="FFFF00"/>
                          </a:solidFill>
                          <a:latin typeface="+mn-lt"/>
                        </a:rPr>
                        <a:t>Período</a:t>
                      </a:r>
                    </a:p>
                    <a:p>
                      <a:pPr algn="ctr">
                        <a:lnSpc>
                          <a:spcPct val="120000"/>
                        </a:lnSpc>
                      </a:pPr>
                      <a:r>
                        <a:rPr lang="es-ES_tradnl" sz="1400" dirty="0" smtClean="0">
                          <a:solidFill>
                            <a:srgbClr val="FFFF00"/>
                          </a:solidFill>
                          <a:latin typeface="+mn-lt"/>
                        </a:rPr>
                        <a:t>Máximo</a:t>
                      </a:r>
                    </a:p>
                    <a:p>
                      <a:pPr algn="ctr">
                        <a:lnSpc>
                          <a:spcPct val="120000"/>
                        </a:lnSpc>
                      </a:pPr>
                      <a:r>
                        <a:rPr lang="es-ES_tradnl" sz="1400" dirty="0" smtClean="0">
                          <a:solidFill>
                            <a:srgbClr val="FFFF00"/>
                          </a:solidFill>
                          <a:latin typeface="+mn-lt"/>
                        </a:rPr>
                        <a:t>(años)</a:t>
                      </a:r>
                      <a:endParaRPr lang="es-ES" sz="1400" dirty="0"/>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689750086"/>
                  </a:ext>
                </a:extLst>
              </a:tr>
              <a:tr h="374561">
                <a:tc>
                  <a:txBody>
                    <a:bodyPr/>
                    <a:lstStyle/>
                    <a:p>
                      <a:r>
                        <a:rPr lang="es-ES" sz="1400" dirty="0" smtClean="0">
                          <a:solidFill>
                            <a:srgbClr val="0000FF"/>
                          </a:solidFill>
                        </a:rPr>
                        <a:t>1</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400" dirty="0" smtClean="0">
                          <a:solidFill>
                            <a:srgbClr val="0000FF"/>
                          </a:solidFill>
                          <a:latin typeface="+mn-lt"/>
                        </a:rPr>
                        <a:t>Edificios y otras construcciones</a:t>
                      </a: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5%</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40 años</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208880138"/>
                  </a:ext>
                </a:extLst>
              </a:tr>
              <a:tr h="374561">
                <a:tc>
                  <a:txBody>
                    <a:bodyPr/>
                    <a:lstStyle/>
                    <a:p>
                      <a:r>
                        <a:rPr lang="es-ES" sz="1400" dirty="0" smtClean="0">
                          <a:solidFill>
                            <a:srgbClr val="0000FF"/>
                          </a:solidFill>
                        </a:rPr>
                        <a:t>2</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400" dirty="0" smtClean="0">
                          <a:solidFill>
                            <a:srgbClr val="0000FF"/>
                          </a:solidFill>
                          <a:latin typeface="+mn-lt"/>
                        </a:rPr>
                        <a:t>Útiles, herramientas, equipos para tratamiento de información y sistemas y programas informáticos</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40%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5 años</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751937737"/>
                  </a:ext>
                </a:extLst>
              </a:tr>
              <a:tr h="374561">
                <a:tc>
                  <a:txBody>
                    <a:bodyPr/>
                    <a:lstStyle/>
                    <a:p>
                      <a:r>
                        <a:rPr lang="es-ES" sz="1400" dirty="0" smtClean="0">
                          <a:solidFill>
                            <a:srgbClr val="0000FF"/>
                          </a:solidFill>
                        </a:rPr>
                        <a:t>3</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r>
                        <a:rPr lang="es-ES" sz="1400" dirty="0" smtClean="0">
                          <a:solidFill>
                            <a:srgbClr val="0000FF"/>
                          </a:solidFill>
                        </a:rPr>
                        <a:t>Batea</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10%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12 años</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784426458"/>
                  </a:ext>
                </a:extLst>
              </a:tr>
              <a:tr h="374561">
                <a:tc>
                  <a:txBody>
                    <a:bodyPr/>
                    <a:lstStyle/>
                    <a:p>
                      <a:r>
                        <a:rPr lang="es-ES" sz="1400" dirty="0" smtClean="0">
                          <a:solidFill>
                            <a:srgbClr val="0000FF"/>
                          </a:solidFill>
                        </a:rPr>
                        <a:t>4</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r>
                        <a:rPr lang="es-ES" sz="1400" dirty="0" smtClean="0">
                          <a:solidFill>
                            <a:srgbClr val="0000FF"/>
                          </a:solidFill>
                        </a:rPr>
                        <a:t>Barco</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10%</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25 años</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462255138"/>
                  </a:ext>
                </a:extLst>
              </a:tr>
              <a:tr h="374561">
                <a:tc>
                  <a:txBody>
                    <a:bodyPr/>
                    <a:lstStyle/>
                    <a:p>
                      <a:r>
                        <a:rPr lang="es-ES" sz="1400" dirty="0" smtClean="0">
                          <a:solidFill>
                            <a:srgbClr val="0000FF"/>
                          </a:solidFill>
                        </a:rPr>
                        <a:t>5</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400" dirty="0" smtClean="0">
                          <a:solidFill>
                            <a:srgbClr val="0000FF"/>
                          </a:solidFill>
                          <a:latin typeface="+mn-lt"/>
                        </a:rPr>
                        <a:t>Elementos de transporte</a:t>
                      </a:r>
                      <a:r>
                        <a:rPr lang="es-ES" sz="1400" baseline="0" dirty="0" smtClean="0">
                          <a:solidFill>
                            <a:srgbClr val="0000FF"/>
                          </a:solidFill>
                          <a:latin typeface="+mn-lt"/>
                        </a:rPr>
                        <a:t> y resto de inmovilizado material</a:t>
                      </a:r>
                      <a:endParaRPr lang="es-ES_tradnl" sz="1400" dirty="0" smtClean="0">
                        <a:solidFill>
                          <a:srgbClr val="0000FF"/>
                        </a:solidFill>
                        <a:latin typeface="+mn-lt"/>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25%</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8 años</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654999140"/>
                  </a:ext>
                </a:extLst>
              </a:tr>
              <a:tr h="374561">
                <a:tc>
                  <a:txBody>
                    <a:bodyPr/>
                    <a:lstStyle/>
                    <a:p>
                      <a:r>
                        <a:rPr lang="es-ES" sz="1400" dirty="0" smtClean="0">
                          <a:solidFill>
                            <a:srgbClr val="0000FF"/>
                          </a:solidFill>
                        </a:rPr>
                        <a:t>6</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r>
                        <a:rPr lang="es-ES" sz="1400" dirty="0" smtClean="0">
                          <a:solidFill>
                            <a:srgbClr val="0000FF"/>
                          </a:solidFill>
                        </a:rPr>
                        <a:t>Inmovilizado intangible</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15%</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algn="ctr"/>
                      <a:r>
                        <a:rPr lang="es-ES" sz="1400" dirty="0" smtClean="0">
                          <a:solidFill>
                            <a:srgbClr val="0000FF"/>
                          </a:solidFill>
                        </a:rPr>
                        <a:t>10 años</a:t>
                      </a:r>
                      <a:endParaRPr lang="es-ES" sz="1400" dirty="0">
                        <a:solidFill>
                          <a:srgbClr val="0000FF"/>
                        </a:solidFill>
                      </a:endParaRPr>
                    </a:p>
                  </a:txBody>
                  <a:tcP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345293895"/>
                  </a:ext>
                </a:extLst>
              </a:tr>
            </a:tbl>
          </a:graphicData>
        </a:graphic>
      </p:graphicFrame>
    </p:spTree>
    <p:extLst>
      <p:ext uri="{BB962C8B-B14F-4D97-AF65-F5344CB8AC3E}">
        <p14:creationId xmlns="" xmlns:p14="http://schemas.microsoft.com/office/powerpoint/2010/main" val="1168607002"/>
      </p:ext>
    </p:extLst>
  </p:cSld>
  <p:clrMapOvr>
    <a:masterClrMapping/>
  </p:clrMapOvr>
  <p:transition/>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6"/>
          <p:cNvSpPr>
            <a:spLocks noGrp="1" noChangeArrowheads="1"/>
          </p:cNvSpPr>
          <p:nvPr>
            <p:ph type="sldNum" sz="quarter" idx="12"/>
          </p:nvPr>
        </p:nvSpPr>
        <p:spPr>
          <a:xfrm>
            <a:off x="7594600" y="6381750"/>
            <a:ext cx="2311400" cy="476250"/>
          </a:xfrm>
          <a:noFill/>
        </p:spPr>
        <p:txBody>
          <a:bodyPr/>
          <a:lstStyle/>
          <a:p>
            <a:fld id="{66BCA3E1-CC49-40CB-91EE-03B25C340A3F}" type="slidenum">
              <a:rPr lang="es-ES_tradnl" smtClean="0">
                <a:latin typeface="Arial" pitchFamily="34" charset="0"/>
              </a:rPr>
              <a:pPr/>
              <a:t>529</a:t>
            </a:fld>
            <a:endParaRPr lang="es-ES_tradnl" dirty="0" smtClean="0">
              <a:latin typeface="Arial" pitchFamily="34" charset="0"/>
            </a:endParaRPr>
          </a:p>
        </p:txBody>
      </p:sp>
      <p:sp>
        <p:nvSpPr>
          <p:cNvPr id="4" name="Rectangle 2"/>
          <p:cNvSpPr>
            <a:spLocks noChangeArrowheads="1"/>
          </p:cNvSpPr>
          <p:nvPr/>
        </p:nvSpPr>
        <p:spPr bwMode="auto">
          <a:xfrm>
            <a:off x="457200" y="99059"/>
            <a:ext cx="2163285" cy="215444"/>
          </a:xfrm>
          <a:prstGeom prst="rect">
            <a:avLst/>
          </a:prstGeom>
          <a:noFill/>
          <a:ln w="9525">
            <a:noFill/>
            <a:miter lim="800000"/>
            <a:headEnd/>
            <a:tailEnd/>
          </a:ln>
        </p:spPr>
        <p:txBody>
          <a:bodyPr wrap="none" lIns="0" tIns="0" rIns="0" bIns="0">
            <a:spAutoFit/>
          </a:bodyPr>
          <a:lstStyle/>
          <a:p>
            <a:r>
              <a:rPr lang="es-ES_tradnl" sz="1400" u="sng" dirty="0">
                <a:solidFill>
                  <a:srgbClr val="FFFF00"/>
                </a:solidFill>
                <a:latin typeface="+mn-lt"/>
              </a:rPr>
              <a:t>ESTIMACION OBJETIVA</a:t>
            </a:r>
            <a:r>
              <a:rPr lang="es-ES_tradnl" sz="1400" dirty="0">
                <a:solidFill>
                  <a:srgbClr val="FFFF00"/>
                </a:solidFill>
                <a:latin typeface="+mn-lt"/>
              </a:rPr>
              <a:t> </a:t>
            </a:r>
            <a:r>
              <a:rPr lang="es-ES_tradnl" sz="1400" dirty="0" smtClean="0">
                <a:solidFill>
                  <a:srgbClr val="FFFF00"/>
                </a:solidFill>
                <a:latin typeface="+mn-lt"/>
              </a:rPr>
              <a:t>:</a:t>
            </a:r>
            <a:endParaRPr lang="es-ES_tradnl" sz="1400" dirty="0">
              <a:solidFill>
                <a:srgbClr val="FFFF00"/>
              </a:solidFill>
              <a:latin typeface="+mn-lt"/>
            </a:endParaRPr>
          </a:p>
        </p:txBody>
      </p:sp>
      <p:grpSp>
        <p:nvGrpSpPr>
          <p:cNvPr id="5" name="Group 196"/>
          <p:cNvGrpSpPr>
            <a:grpSpLocks/>
          </p:cNvGrpSpPr>
          <p:nvPr/>
        </p:nvGrpSpPr>
        <p:grpSpPr bwMode="auto">
          <a:xfrm>
            <a:off x="2819399" y="56999"/>
            <a:ext cx="6704550" cy="785813"/>
            <a:chOff x="3056" y="735"/>
            <a:chExt cx="2469" cy="495"/>
          </a:xfrm>
        </p:grpSpPr>
        <p:sp>
          <p:nvSpPr>
            <p:cNvPr id="6" name="Rectangle 19"/>
            <p:cNvSpPr>
              <a:spLocks noChangeArrowheads="1"/>
            </p:cNvSpPr>
            <p:nvPr/>
          </p:nvSpPr>
          <p:spPr bwMode="auto">
            <a:xfrm>
              <a:off x="3056" y="735"/>
              <a:ext cx="2469" cy="300"/>
            </a:xfrm>
            <a:prstGeom prst="rect">
              <a:avLst/>
            </a:prstGeom>
            <a:solidFill>
              <a:srgbClr val="FFFFFF"/>
            </a:solidFill>
            <a:ln w="9525">
              <a:solidFill>
                <a:schemeClr val="accent2"/>
              </a:solidFill>
              <a:miter lim="800000"/>
              <a:headEnd/>
              <a:tailEnd/>
            </a:ln>
          </p:spPr>
          <p:txBody>
            <a:bodyPr/>
            <a:lstStyle/>
            <a:p>
              <a:endParaRPr lang="es-ES" sz="1000">
                <a:latin typeface="+mn-lt"/>
              </a:endParaRPr>
            </a:p>
          </p:txBody>
        </p:sp>
        <p:sp>
          <p:nvSpPr>
            <p:cNvPr id="7" name="Rectangle 20"/>
            <p:cNvSpPr>
              <a:spLocks noChangeArrowheads="1"/>
            </p:cNvSpPr>
            <p:nvPr/>
          </p:nvSpPr>
          <p:spPr bwMode="auto">
            <a:xfrm>
              <a:off x="4038" y="1077"/>
              <a:ext cx="13" cy="97"/>
            </a:xfrm>
            <a:prstGeom prst="rect">
              <a:avLst/>
            </a:prstGeom>
            <a:noFill/>
            <a:ln w="9525">
              <a:noFill/>
              <a:miter lim="800000"/>
              <a:headEnd/>
              <a:tailEnd/>
            </a:ln>
          </p:spPr>
          <p:txBody>
            <a:bodyPr wrap="none" lIns="0" tIns="0" rIns="0" bIns="0">
              <a:spAutoFit/>
            </a:bodyPr>
            <a:lstStyle/>
            <a:p>
              <a:r>
                <a:rPr lang="es-ES_tradnl" sz="1000" dirty="0" smtClean="0">
                  <a:solidFill>
                    <a:srgbClr val="000000"/>
                  </a:solidFill>
                  <a:latin typeface="+mn-lt"/>
                </a:rPr>
                <a:t> </a:t>
              </a:r>
              <a:endParaRPr lang="es-ES_tradnl" sz="1000" dirty="0">
                <a:latin typeface="+mn-lt"/>
              </a:endParaRPr>
            </a:p>
          </p:txBody>
        </p:sp>
        <p:sp>
          <p:nvSpPr>
            <p:cNvPr id="8" name="Rectangle 21"/>
            <p:cNvSpPr>
              <a:spLocks noChangeArrowheads="1"/>
            </p:cNvSpPr>
            <p:nvPr/>
          </p:nvSpPr>
          <p:spPr bwMode="auto">
            <a:xfrm>
              <a:off x="4244" y="1133"/>
              <a:ext cx="0" cy="97"/>
            </a:xfrm>
            <a:prstGeom prst="rect">
              <a:avLst/>
            </a:prstGeom>
            <a:noFill/>
            <a:ln w="9525">
              <a:noFill/>
              <a:miter lim="800000"/>
              <a:headEnd/>
              <a:tailEnd/>
            </a:ln>
          </p:spPr>
          <p:txBody>
            <a:bodyPr wrap="none" lIns="0" tIns="0" rIns="0" bIns="0">
              <a:spAutoFit/>
            </a:bodyPr>
            <a:lstStyle/>
            <a:p>
              <a:endParaRPr lang="es-ES_tradnl" sz="1000" dirty="0">
                <a:latin typeface="+mn-lt"/>
              </a:endParaRPr>
            </a:p>
          </p:txBody>
        </p:sp>
        <p:sp>
          <p:nvSpPr>
            <p:cNvPr id="9" name="Rectangle 84"/>
            <p:cNvSpPr>
              <a:spLocks noChangeArrowheads="1"/>
            </p:cNvSpPr>
            <p:nvPr/>
          </p:nvSpPr>
          <p:spPr bwMode="auto">
            <a:xfrm>
              <a:off x="3365" y="779"/>
              <a:ext cx="2020" cy="155"/>
            </a:xfrm>
            <a:prstGeom prst="rect">
              <a:avLst/>
            </a:prstGeom>
            <a:noFill/>
            <a:ln w="9525">
              <a:noFill/>
              <a:miter lim="800000"/>
              <a:headEnd/>
              <a:tailEnd/>
            </a:ln>
          </p:spPr>
          <p:txBody>
            <a:bodyPr wrap="square" lIns="0" tIns="0" rIns="0" bIns="0">
              <a:spAutoFit/>
            </a:bodyPr>
            <a:lstStyle/>
            <a:p>
              <a:pPr marL="342900" indent="-342900">
                <a:buFont typeface="+mj-lt"/>
                <a:buAutoNum type="alphaLcParenR" startAt="2"/>
              </a:pPr>
              <a:r>
                <a:rPr lang="es-ES_tradnl" sz="1600" u="sng" dirty="0" smtClean="0">
                  <a:solidFill>
                    <a:srgbClr val="0000FF"/>
                  </a:solidFill>
                  <a:latin typeface="+mn-lt"/>
                </a:rPr>
                <a:t>Minoraciones</a:t>
              </a:r>
              <a:r>
                <a:rPr lang="es-ES_tradnl" sz="1600" dirty="0" smtClean="0">
                  <a:solidFill>
                    <a:srgbClr val="0000FF"/>
                  </a:solidFill>
                  <a:latin typeface="+mn-lt"/>
                </a:rPr>
                <a:t> </a:t>
              </a:r>
              <a:r>
                <a:rPr lang="es-ES_tradnl" sz="1600" dirty="0">
                  <a:solidFill>
                    <a:srgbClr val="0000FF"/>
                  </a:solidFill>
                  <a:latin typeface="+mn-lt"/>
                </a:rPr>
                <a:t>por </a:t>
              </a:r>
              <a:r>
                <a:rPr lang="es-ES_tradnl" sz="1600" u="sng" dirty="0">
                  <a:solidFill>
                    <a:srgbClr val="0000FF"/>
                  </a:solidFill>
                  <a:latin typeface="+mn-lt"/>
                </a:rPr>
                <a:t>Incentivos</a:t>
              </a:r>
              <a:r>
                <a:rPr lang="es-ES_tradnl" sz="1600" dirty="0">
                  <a:solidFill>
                    <a:srgbClr val="0000FF"/>
                  </a:solidFill>
                  <a:latin typeface="+mn-lt"/>
                </a:rPr>
                <a:t> </a:t>
              </a:r>
              <a:r>
                <a:rPr lang="es-ES_tradnl" sz="1600" dirty="0" smtClean="0">
                  <a:solidFill>
                    <a:srgbClr val="0000FF"/>
                  </a:solidFill>
                  <a:latin typeface="+mn-lt"/>
                </a:rPr>
                <a:t>a la </a:t>
              </a:r>
              <a:r>
                <a:rPr lang="es-ES_tradnl" sz="1600" u="sng" dirty="0" smtClean="0">
                  <a:solidFill>
                    <a:srgbClr val="0000FF"/>
                  </a:solidFill>
                  <a:latin typeface="+mn-lt"/>
                </a:rPr>
                <a:t>Inversión</a:t>
              </a:r>
              <a:r>
                <a:rPr lang="es-ES_tradnl" sz="1600" dirty="0" smtClean="0">
                  <a:solidFill>
                    <a:srgbClr val="0000FF"/>
                  </a:solidFill>
                  <a:latin typeface="+mn-lt"/>
                </a:rPr>
                <a:t>:  </a:t>
              </a:r>
              <a:r>
                <a:rPr lang="es-ES_tradnl" sz="1600" u="sng" dirty="0" smtClean="0">
                  <a:solidFill>
                    <a:srgbClr val="FF0000"/>
                  </a:solidFill>
                  <a:latin typeface="+mn-lt"/>
                </a:rPr>
                <a:t>Notas:</a:t>
              </a:r>
              <a:endParaRPr lang="es-ES_tradnl" sz="1600" u="sng" dirty="0">
                <a:solidFill>
                  <a:srgbClr val="FF0000"/>
                </a:solidFill>
                <a:latin typeface="+mn-lt"/>
              </a:endParaRPr>
            </a:p>
          </p:txBody>
        </p:sp>
      </p:grpSp>
      <p:sp>
        <p:nvSpPr>
          <p:cNvPr id="2" name="Rectángulo 1"/>
          <p:cNvSpPr/>
          <p:nvPr/>
        </p:nvSpPr>
        <p:spPr>
          <a:xfrm>
            <a:off x="76200" y="533400"/>
            <a:ext cx="9753600" cy="6124754"/>
          </a:xfrm>
          <a:prstGeom prst="rect">
            <a:avLst/>
          </a:prstGeom>
        </p:spPr>
        <p:txBody>
          <a:bodyPr wrap="square">
            <a:spAutoFit/>
          </a:bodyPr>
          <a:lstStyle/>
          <a:p>
            <a:pPr marL="342900" indent="-342900" algn="just">
              <a:buFont typeface="Wingdings" panose="05000000000000000000" pitchFamily="2" charset="2"/>
              <a:buChar char="v"/>
            </a:pPr>
            <a:r>
              <a:rPr lang="es-ES" sz="1400" b="0" dirty="0">
                <a:latin typeface="+mn-lt"/>
              </a:rPr>
              <a:t>Será amortizable el precio de adquisición o coste de producción </a:t>
            </a:r>
            <a:r>
              <a:rPr lang="es-ES" sz="1400" b="0" u="sng" dirty="0">
                <a:solidFill>
                  <a:srgbClr val="FFFF00"/>
                </a:solidFill>
                <a:latin typeface="+mn-lt"/>
              </a:rPr>
              <a:t>excluido, en su caso el valor residual</a:t>
            </a:r>
            <a:r>
              <a:rPr lang="es-ES" sz="1400" b="0" dirty="0">
                <a:latin typeface="+mn-lt"/>
              </a:rPr>
              <a:t>. </a:t>
            </a:r>
            <a:endParaRPr lang="es-ES" sz="1400" b="0" dirty="0" smtClean="0">
              <a:latin typeface="+mn-lt"/>
            </a:endParaRPr>
          </a:p>
          <a:p>
            <a:pPr marL="342900" indent="-342900" algn="just">
              <a:buFont typeface="Wingdings" panose="05000000000000000000" pitchFamily="2" charset="2"/>
              <a:buChar char="v"/>
            </a:pPr>
            <a:endParaRPr lang="es-ES" sz="1400" b="0" dirty="0" smtClean="0">
              <a:latin typeface="+mn-lt"/>
            </a:endParaRPr>
          </a:p>
          <a:p>
            <a:pPr marL="342900" indent="-342900" algn="just">
              <a:buFont typeface="Wingdings" panose="05000000000000000000" pitchFamily="2" charset="2"/>
              <a:buChar char="v"/>
            </a:pPr>
            <a:r>
              <a:rPr lang="es-ES" sz="1400" b="0" dirty="0" smtClean="0">
                <a:latin typeface="+mn-lt"/>
              </a:rPr>
              <a:t>En </a:t>
            </a:r>
            <a:r>
              <a:rPr lang="es-ES" sz="1400" b="0" dirty="0">
                <a:latin typeface="+mn-lt"/>
              </a:rPr>
              <a:t>las edificaciones, </a:t>
            </a:r>
            <a:r>
              <a:rPr lang="es-ES" sz="1400" u="sng" dirty="0">
                <a:solidFill>
                  <a:srgbClr val="FFFF00"/>
                </a:solidFill>
                <a:latin typeface="+mn-lt"/>
              </a:rPr>
              <a:t>no</a:t>
            </a:r>
            <a:r>
              <a:rPr lang="es-ES" sz="1400" b="0" u="sng" dirty="0">
                <a:solidFill>
                  <a:srgbClr val="FFFF00"/>
                </a:solidFill>
                <a:latin typeface="+mn-lt"/>
              </a:rPr>
              <a:t> será amortizable</a:t>
            </a:r>
            <a:r>
              <a:rPr lang="es-ES" sz="1400" b="0" dirty="0">
                <a:latin typeface="+mn-lt"/>
              </a:rPr>
              <a:t> la parte del precio de adquisición correspondiente al </a:t>
            </a:r>
            <a:r>
              <a:rPr lang="es-ES" sz="1400" b="0" u="sng" dirty="0">
                <a:solidFill>
                  <a:srgbClr val="FFFF00"/>
                </a:solidFill>
                <a:latin typeface="+mn-lt"/>
              </a:rPr>
              <a:t>valor del suelo</a:t>
            </a:r>
            <a:r>
              <a:rPr lang="es-ES" sz="1400" b="0" dirty="0">
                <a:latin typeface="+mn-lt"/>
              </a:rPr>
              <a:t> el cual, cuando no se conozca, se calculará prorrateando el precio de adquisición entre los valores catastrales del suelo y de la construcción en el año de adquisición. </a:t>
            </a:r>
            <a:endParaRPr lang="es-ES" sz="1400" b="0" dirty="0" smtClean="0">
              <a:latin typeface="+mn-lt"/>
            </a:endParaRPr>
          </a:p>
          <a:p>
            <a:pPr marL="342900" indent="-342900" algn="just">
              <a:buFont typeface="Wingdings" panose="05000000000000000000" pitchFamily="2" charset="2"/>
              <a:buChar char="v"/>
            </a:pPr>
            <a:endParaRPr lang="es-ES" sz="1400" b="0" dirty="0" smtClean="0">
              <a:latin typeface="+mn-lt"/>
            </a:endParaRPr>
          </a:p>
          <a:p>
            <a:pPr marL="342900" indent="-342900" algn="just">
              <a:buFont typeface="Wingdings" panose="05000000000000000000" pitchFamily="2" charset="2"/>
              <a:buChar char="v"/>
            </a:pPr>
            <a:r>
              <a:rPr lang="es-ES" sz="1400" b="0" dirty="0" smtClean="0">
                <a:latin typeface="+mn-lt"/>
              </a:rPr>
              <a:t>La </a:t>
            </a:r>
            <a:r>
              <a:rPr lang="es-ES" sz="1400" b="0" dirty="0">
                <a:latin typeface="+mn-lt"/>
              </a:rPr>
              <a:t>amortización se practicará </a:t>
            </a:r>
            <a:r>
              <a:rPr lang="es-ES" sz="1400" u="sng" dirty="0">
                <a:solidFill>
                  <a:srgbClr val="FFFF00"/>
                </a:solidFill>
                <a:latin typeface="+mn-lt"/>
              </a:rPr>
              <a:t>elemento por elemento</a:t>
            </a:r>
            <a:r>
              <a:rPr lang="es-ES" sz="1400" b="0" dirty="0">
                <a:latin typeface="+mn-lt"/>
              </a:rPr>
              <a:t>, si bien cuando se trate de elementos patrimoniales integrados en el mismo Grupo de la Tabla de Amortización, la amortización podrá practicarse sobre el conjunto de ellos, siempre que en todo momento pueda conocerse la parte de la amortización correspondiente a cada elemento patrimonial. </a:t>
            </a:r>
            <a:endParaRPr lang="es-ES" sz="1400" b="0" dirty="0" smtClean="0">
              <a:latin typeface="+mn-lt"/>
            </a:endParaRPr>
          </a:p>
          <a:p>
            <a:pPr marL="342900" indent="-342900" algn="just">
              <a:buFont typeface="Wingdings" panose="05000000000000000000" pitchFamily="2" charset="2"/>
              <a:buChar char="v"/>
            </a:pPr>
            <a:endParaRPr lang="es-ES" sz="1400" b="0" dirty="0" smtClean="0">
              <a:latin typeface="+mn-lt"/>
            </a:endParaRPr>
          </a:p>
          <a:p>
            <a:pPr marL="342900" indent="-342900" algn="just">
              <a:buFont typeface="Wingdings" panose="05000000000000000000" pitchFamily="2" charset="2"/>
              <a:buChar char="v"/>
            </a:pPr>
            <a:r>
              <a:rPr lang="es-ES" sz="1400" b="0" dirty="0" smtClean="0">
                <a:latin typeface="+mn-lt"/>
              </a:rPr>
              <a:t>Los </a:t>
            </a:r>
            <a:r>
              <a:rPr lang="es-ES" sz="1400" b="0" dirty="0">
                <a:latin typeface="+mn-lt"/>
              </a:rPr>
              <a:t>elementos patrimoniales de </a:t>
            </a:r>
            <a:r>
              <a:rPr lang="es-ES" sz="1400" b="0" u="sng" dirty="0">
                <a:solidFill>
                  <a:srgbClr val="FFFF00"/>
                </a:solidFill>
                <a:latin typeface="+mn-lt"/>
              </a:rPr>
              <a:t>inmovilizado material</a:t>
            </a:r>
            <a:r>
              <a:rPr lang="es-ES" sz="1400" b="0" dirty="0">
                <a:latin typeface="+mn-lt"/>
              </a:rPr>
              <a:t> empezarán a amortizarse </a:t>
            </a:r>
            <a:r>
              <a:rPr lang="es-ES" sz="1400" b="0" u="sng" dirty="0">
                <a:latin typeface="+mn-lt"/>
              </a:rPr>
              <a:t>desde su puesta en condiciones de funcionamiento</a:t>
            </a:r>
            <a:r>
              <a:rPr lang="es-ES" sz="1400" b="0" dirty="0">
                <a:latin typeface="+mn-lt"/>
              </a:rPr>
              <a:t> y los de </a:t>
            </a:r>
            <a:r>
              <a:rPr lang="es-ES" sz="1400" b="0" u="sng" dirty="0">
                <a:solidFill>
                  <a:srgbClr val="FFFF00"/>
                </a:solidFill>
                <a:latin typeface="+mn-lt"/>
              </a:rPr>
              <a:t>inmovilizado intangible </a:t>
            </a:r>
            <a:r>
              <a:rPr lang="es-ES" sz="1400" b="0" u="sng" dirty="0">
                <a:latin typeface="+mn-lt"/>
              </a:rPr>
              <a:t>desde el momento en que estén en condiciones de producir ingresos</a:t>
            </a:r>
            <a:r>
              <a:rPr lang="es-ES" sz="1400" b="0" dirty="0" smtClean="0">
                <a:latin typeface="+mn-lt"/>
              </a:rPr>
              <a:t>.</a:t>
            </a:r>
          </a:p>
          <a:p>
            <a:pPr marL="342900" indent="-342900" algn="just">
              <a:buFont typeface="Wingdings" panose="05000000000000000000" pitchFamily="2" charset="2"/>
              <a:buChar char="v"/>
            </a:pPr>
            <a:endParaRPr lang="es-ES" sz="1400" b="0" dirty="0" smtClean="0">
              <a:latin typeface="+mn-lt"/>
            </a:endParaRPr>
          </a:p>
          <a:p>
            <a:pPr marL="342900" indent="-342900" algn="just">
              <a:buFont typeface="Wingdings" panose="05000000000000000000" pitchFamily="2" charset="2"/>
              <a:buChar char="v"/>
            </a:pPr>
            <a:r>
              <a:rPr lang="es-ES" sz="1400" b="0" u="sng" dirty="0" smtClean="0">
                <a:solidFill>
                  <a:srgbClr val="FFFF00"/>
                </a:solidFill>
                <a:latin typeface="+mn-lt"/>
              </a:rPr>
              <a:t>La </a:t>
            </a:r>
            <a:r>
              <a:rPr lang="es-ES" sz="1400" b="0" u="sng" dirty="0">
                <a:solidFill>
                  <a:srgbClr val="FFFF00"/>
                </a:solidFill>
                <a:latin typeface="+mn-lt"/>
              </a:rPr>
              <a:t>vida útil</a:t>
            </a:r>
            <a:r>
              <a:rPr lang="es-ES" sz="1400" b="0" dirty="0">
                <a:latin typeface="+mn-lt"/>
              </a:rPr>
              <a:t> no podrá exceder del </a:t>
            </a:r>
            <a:r>
              <a:rPr lang="es-ES" sz="1400" b="0" u="sng" dirty="0">
                <a:solidFill>
                  <a:srgbClr val="FFFF00"/>
                </a:solidFill>
                <a:latin typeface="+mn-lt"/>
              </a:rPr>
              <a:t>período máximo</a:t>
            </a:r>
            <a:r>
              <a:rPr lang="es-ES" sz="1400" b="0" dirty="0">
                <a:latin typeface="+mn-lt"/>
              </a:rPr>
              <a:t> de amortización establecido en la Tabla de Amortización. </a:t>
            </a:r>
            <a:endParaRPr lang="es-ES" sz="1400" b="0" dirty="0" smtClean="0">
              <a:latin typeface="+mn-lt"/>
            </a:endParaRPr>
          </a:p>
          <a:p>
            <a:pPr marL="342900" indent="-342900" algn="just">
              <a:buFont typeface="Wingdings" panose="05000000000000000000" pitchFamily="2" charset="2"/>
              <a:buChar char="v"/>
            </a:pPr>
            <a:endParaRPr lang="es-ES" sz="1400" b="0" dirty="0">
              <a:latin typeface="+mn-lt"/>
            </a:endParaRPr>
          </a:p>
          <a:p>
            <a:pPr marL="342900" indent="-342900" algn="just">
              <a:buFont typeface="Wingdings" panose="05000000000000000000" pitchFamily="2" charset="2"/>
              <a:buChar char="v"/>
            </a:pPr>
            <a:r>
              <a:rPr lang="es-ES" sz="1400" b="0" dirty="0" smtClean="0">
                <a:latin typeface="+mn-lt"/>
              </a:rPr>
              <a:t>En </a:t>
            </a:r>
            <a:r>
              <a:rPr lang="es-ES" sz="1400" b="0" dirty="0">
                <a:latin typeface="+mn-lt"/>
              </a:rPr>
              <a:t>el supuesto de elementos patrimoniales del inmovilizado material que se adquieran </a:t>
            </a:r>
            <a:r>
              <a:rPr lang="es-ES" sz="1400" u="sng" dirty="0">
                <a:solidFill>
                  <a:srgbClr val="FFFF00"/>
                </a:solidFill>
                <a:latin typeface="+mn-lt"/>
              </a:rPr>
              <a:t>usados</a:t>
            </a:r>
            <a:r>
              <a:rPr lang="es-ES" sz="1400" b="0" dirty="0">
                <a:latin typeface="+mn-lt"/>
              </a:rPr>
              <a:t>, el cálculo de la amortización se efectuará sobre el precio de adquisición, hasta el límite resultante de </a:t>
            </a:r>
            <a:r>
              <a:rPr lang="es-ES" sz="1400" b="0" u="sng" dirty="0">
                <a:solidFill>
                  <a:srgbClr val="FFFF00"/>
                </a:solidFill>
                <a:latin typeface="+mn-lt"/>
              </a:rPr>
              <a:t>multiplicar por dos</a:t>
            </a:r>
            <a:r>
              <a:rPr lang="es-ES" sz="1400" b="0" dirty="0">
                <a:latin typeface="+mn-lt"/>
              </a:rPr>
              <a:t> la cantidad derivada de aplicar el coeficiente de amortización lineal máximo. </a:t>
            </a:r>
            <a:endParaRPr lang="es-ES" sz="1400" b="0" dirty="0" smtClean="0">
              <a:latin typeface="+mn-lt"/>
            </a:endParaRPr>
          </a:p>
          <a:p>
            <a:pPr marL="342900" indent="-342900" algn="just">
              <a:buFont typeface="Wingdings" panose="05000000000000000000" pitchFamily="2" charset="2"/>
              <a:buChar char="v"/>
            </a:pPr>
            <a:endParaRPr lang="es-ES" sz="1400" b="0" dirty="0">
              <a:latin typeface="+mn-lt"/>
            </a:endParaRPr>
          </a:p>
          <a:p>
            <a:pPr marL="342900" indent="-342900" algn="just">
              <a:buFont typeface="Wingdings" panose="05000000000000000000" pitchFamily="2" charset="2"/>
              <a:buChar char="v"/>
            </a:pPr>
            <a:r>
              <a:rPr lang="es-ES" sz="1400" b="0" dirty="0" smtClean="0">
                <a:latin typeface="+mn-lt"/>
              </a:rPr>
              <a:t>En </a:t>
            </a:r>
            <a:r>
              <a:rPr lang="es-ES" sz="1400" b="0" dirty="0">
                <a:latin typeface="+mn-lt"/>
              </a:rPr>
              <a:t>el supuesto de cesión de uso de </a:t>
            </a:r>
            <a:r>
              <a:rPr lang="es-ES" sz="1400" b="0" u="sng" dirty="0">
                <a:solidFill>
                  <a:srgbClr val="FFFF00"/>
                </a:solidFill>
                <a:latin typeface="+mn-lt"/>
              </a:rPr>
              <a:t>bienes con opción de compra o renovación</a:t>
            </a:r>
            <a:r>
              <a:rPr lang="es-ES" sz="1400" b="0" dirty="0">
                <a:latin typeface="+mn-lt"/>
              </a:rPr>
              <a:t>, cuando por las condiciones económicas de la operación no existan dudas razonables de que se ejercitará una u otra opción, será deducible para el cesionario, en concepto de amortización, un importe equivalente a las cuotas de amortización que corresponderían a los citados bienes, </a:t>
            </a:r>
            <a:r>
              <a:rPr lang="es-ES" sz="1400" b="0" u="sng" dirty="0">
                <a:latin typeface="+mn-lt"/>
              </a:rPr>
              <a:t>aplicando los coeficientes previstos en la Tabla</a:t>
            </a:r>
            <a:r>
              <a:rPr lang="es-ES" sz="1400" b="0" dirty="0">
                <a:latin typeface="+mn-lt"/>
              </a:rPr>
              <a:t> de Amortización, </a:t>
            </a:r>
            <a:r>
              <a:rPr lang="es-ES" sz="1400" b="0" u="sng" dirty="0">
                <a:latin typeface="+mn-lt"/>
              </a:rPr>
              <a:t>sobre el precio de adquisición o coste de producción del bien</a:t>
            </a:r>
            <a:r>
              <a:rPr lang="es-ES" sz="1400" b="0" dirty="0">
                <a:latin typeface="+mn-lt"/>
              </a:rPr>
              <a:t>. </a:t>
            </a:r>
            <a:endParaRPr lang="es-ES" sz="1400" b="0" dirty="0" smtClean="0">
              <a:latin typeface="+mn-lt"/>
            </a:endParaRPr>
          </a:p>
          <a:p>
            <a:pPr marL="342900" indent="-342900" algn="just">
              <a:buFont typeface="Wingdings" panose="05000000000000000000" pitchFamily="2" charset="2"/>
              <a:buChar char="v"/>
            </a:pPr>
            <a:endParaRPr lang="es-ES" sz="1400" b="0" dirty="0">
              <a:latin typeface="+mn-lt"/>
            </a:endParaRPr>
          </a:p>
          <a:p>
            <a:pPr marL="342900" indent="-342900" algn="just">
              <a:buFont typeface="Wingdings" panose="05000000000000000000" pitchFamily="2" charset="2"/>
              <a:buChar char="v"/>
            </a:pPr>
            <a:r>
              <a:rPr lang="es-ES" sz="1400" b="0" dirty="0" smtClean="0">
                <a:latin typeface="+mn-lt"/>
              </a:rPr>
              <a:t>Los </a:t>
            </a:r>
            <a:r>
              <a:rPr lang="es-ES" sz="1400" b="0" dirty="0">
                <a:latin typeface="+mn-lt"/>
              </a:rPr>
              <a:t>elementos de inmovilizado material nuevos, puestos a disposición del contribuyente en el ejercicio, </a:t>
            </a:r>
            <a:r>
              <a:rPr lang="es-ES" sz="1400" b="0" u="sng" dirty="0">
                <a:solidFill>
                  <a:srgbClr val="FFFF00"/>
                </a:solidFill>
                <a:latin typeface="+mn-lt"/>
              </a:rPr>
              <a:t>cuyo valor unitario no exceda de 601,01 euros</a:t>
            </a:r>
            <a:r>
              <a:rPr lang="es-ES" sz="1400" b="0" dirty="0">
                <a:latin typeface="+mn-lt"/>
              </a:rPr>
              <a:t>, podrán </a:t>
            </a:r>
            <a:r>
              <a:rPr lang="es-ES" sz="1400" u="sng" dirty="0">
                <a:solidFill>
                  <a:srgbClr val="FFFF00"/>
                </a:solidFill>
                <a:latin typeface="+mn-lt"/>
              </a:rPr>
              <a:t>amortizarse libremente</a:t>
            </a:r>
            <a:r>
              <a:rPr lang="es-ES" sz="1400" b="0" dirty="0">
                <a:latin typeface="+mn-lt"/>
              </a:rPr>
              <a:t>, </a:t>
            </a:r>
            <a:r>
              <a:rPr lang="es-ES" sz="1400" b="0" u="sng" dirty="0">
                <a:solidFill>
                  <a:srgbClr val="FFFF00"/>
                </a:solidFill>
                <a:latin typeface="+mn-lt"/>
              </a:rPr>
              <a:t>hasta el límite de 3.005,06 euros anuales</a:t>
            </a:r>
            <a:r>
              <a:rPr lang="es-ES" sz="1400" b="0" dirty="0">
                <a:latin typeface="+mn-lt"/>
              </a:rPr>
              <a:t>. </a:t>
            </a:r>
          </a:p>
        </p:txBody>
      </p:sp>
    </p:spTree>
    <p:extLst>
      <p:ext uri="{BB962C8B-B14F-4D97-AF65-F5344CB8AC3E}">
        <p14:creationId xmlns="" xmlns:p14="http://schemas.microsoft.com/office/powerpoint/2010/main" val="3047761066"/>
      </p:ext>
    </p:ext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DA67F686-EEF3-417D-A3D9-40C83C638DE3}" type="slidenum">
              <a:rPr lang="es-ES" sz="1600">
                <a:effectLst/>
              </a:rPr>
              <a:pPr>
                <a:defRPr/>
              </a:pPr>
              <a:t>53</a:t>
            </a:fld>
            <a:endParaRPr lang="es-ES" sz="1600" dirty="0">
              <a:effectLst/>
            </a:endParaRPr>
          </a:p>
        </p:txBody>
      </p:sp>
      <p:sp>
        <p:nvSpPr>
          <p:cNvPr id="3" name="Rectangle 1"/>
          <p:cNvSpPr>
            <a:spLocks noChangeArrowheads="1"/>
          </p:cNvSpPr>
          <p:nvPr/>
        </p:nvSpPr>
        <p:spPr bwMode="auto">
          <a:xfrm>
            <a:off x="76200" y="0"/>
            <a:ext cx="97536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457200" lvl="0" indent="-457200" eaLnBrk="0" hangingPunct="0">
              <a:buFont typeface="Wingdings" panose="05000000000000000000" pitchFamily="2" charset="2"/>
              <a:buChar char="q"/>
            </a:pPr>
            <a:r>
              <a:rPr lang="es-ES" altLang="es-ES" dirty="0">
                <a:ea typeface="Times New Roman" panose="02020603050405020304" pitchFamily="18" charset="0"/>
              </a:rPr>
              <a:t>EJEMPLO </a:t>
            </a:r>
            <a:r>
              <a:rPr kumimoji="0" lang="es-ES" altLang="es-ES" b="1" i="0" u="sng" strike="noStrike" cap="none" normalizeH="0" baseline="0" dirty="0" smtClean="0">
                <a:ln>
                  <a:noFill/>
                </a:ln>
                <a:latin typeface="+mn-lt"/>
                <a:ea typeface="Times New Roman" panose="02020603050405020304" pitchFamily="18" charset="0"/>
              </a:rPr>
              <a:t>Solución-3</a:t>
            </a:r>
            <a:r>
              <a:rPr kumimoji="0" lang="es-ES" altLang="es-ES" b="1" i="0" u="none" strike="noStrike" cap="none" normalizeH="0" baseline="0" dirty="0" smtClean="0">
                <a:ln>
                  <a:noFill/>
                </a:ln>
                <a:latin typeface="+mn-lt"/>
                <a:ea typeface="Times New Roman" panose="02020603050405020304" pitchFamily="18" charset="0"/>
              </a:rPr>
              <a:t> : </a:t>
            </a:r>
            <a:r>
              <a:rPr kumimoji="0" lang="es-ES" altLang="es-ES" b="1" i="0" u="none" strike="noStrike" cap="none" normalizeH="0" baseline="0" dirty="0" smtClean="0">
                <a:ln>
                  <a:noFill/>
                </a:ln>
                <a:solidFill>
                  <a:srgbClr val="FFFF00"/>
                </a:solidFill>
                <a:latin typeface="+mn-lt"/>
                <a:ea typeface="Times New Roman" panose="02020603050405020304" pitchFamily="18" charset="0"/>
              </a:rPr>
              <a:t>[Subvenciones </a:t>
            </a:r>
            <a:r>
              <a:rPr kumimoji="0" lang="es-ES" altLang="es-ES" b="1" i="0" strike="noStrike" cap="none" normalizeH="0" baseline="0" dirty="0" smtClean="0">
                <a:ln>
                  <a:noFill/>
                </a:ln>
                <a:solidFill>
                  <a:srgbClr val="FFFF00"/>
                </a:solidFill>
                <a:latin typeface="+mn-lt"/>
                <a:ea typeface="Times New Roman" panose="02020603050405020304" pitchFamily="18" charset="0"/>
              </a:rPr>
              <a:t>de Capital de bienes amortizables]</a:t>
            </a:r>
            <a:endParaRPr kumimoji="0" lang="es-ES" altLang="es-ES" b="0" i="0" strike="noStrike" cap="none" normalizeH="0" baseline="0" dirty="0" smtClean="0">
              <a:ln>
                <a:noFill/>
              </a:ln>
              <a:solidFill>
                <a:srgbClr val="FFFF00"/>
              </a:solidFill>
              <a:latin typeface="+mn-lt"/>
            </a:endParaRPr>
          </a:p>
        </p:txBody>
      </p:sp>
      <p:sp>
        <p:nvSpPr>
          <p:cNvPr id="5" name="Rectángulo 4"/>
          <p:cNvSpPr/>
          <p:nvPr/>
        </p:nvSpPr>
        <p:spPr>
          <a:xfrm>
            <a:off x="152400" y="438090"/>
            <a:ext cx="9372600" cy="400110"/>
          </a:xfrm>
          <a:prstGeom prst="rect">
            <a:avLst/>
          </a:prstGeom>
        </p:spPr>
        <p:txBody>
          <a:bodyPr wrap="square">
            <a:spAutoFit/>
          </a:bodyPr>
          <a:lstStyle/>
          <a:p>
            <a:pPr marL="457200">
              <a:spcAft>
                <a:spcPts val="0"/>
              </a:spcAft>
            </a:pPr>
            <a:r>
              <a:rPr lang="es-ES" dirty="0">
                <a:solidFill>
                  <a:srgbClr val="0000FF"/>
                </a:solidFill>
                <a:latin typeface="Arial" panose="020B0604020202020204" pitchFamily="34" charset="0"/>
                <a:ea typeface="Times New Roman" panose="02020603050405020304" pitchFamily="18" charset="0"/>
              </a:rPr>
              <a:t> </a:t>
            </a:r>
            <a:r>
              <a:rPr lang="es-ES" sz="1800" u="sng" dirty="0" smtClean="0">
                <a:solidFill>
                  <a:srgbClr val="FFFF00"/>
                </a:solidFill>
                <a:latin typeface="Arial" panose="020B0604020202020204" pitchFamily="34" charset="0"/>
                <a:ea typeface="Times New Roman" panose="02020603050405020304" pitchFamily="18" charset="0"/>
              </a:rPr>
              <a:t>EVOLUCIÓN </a:t>
            </a:r>
            <a:r>
              <a:rPr lang="es-ES" sz="1800" u="sng" dirty="0">
                <a:solidFill>
                  <a:srgbClr val="FFFF00"/>
                </a:solidFill>
                <a:latin typeface="Arial" panose="020B0604020202020204" pitchFamily="34" charset="0"/>
                <a:ea typeface="Times New Roman" panose="02020603050405020304" pitchFamily="18" charset="0"/>
              </a:rPr>
              <a:t>DE LAS CUENTAS DE SUBVENCIÓN A LO LARGO DE LOS AÑOS: </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graphicFrame>
        <p:nvGraphicFramePr>
          <p:cNvPr id="6" name="Tabla 5"/>
          <p:cNvGraphicFramePr>
            <a:graphicFrameLocks noGrp="1"/>
          </p:cNvGraphicFramePr>
          <p:nvPr>
            <p:extLst>
              <p:ext uri="{D42A27DB-BD31-4B8C-83A1-F6EECF244321}">
                <p14:modId xmlns="" xmlns:p14="http://schemas.microsoft.com/office/powerpoint/2010/main" val="1559028550"/>
              </p:ext>
            </p:extLst>
          </p:nvPr>
        </p:nvGraphicFramePr>
        <p:xfrm>
          <a:off x="152400" y="914400"/>
          <a:ext cx="9677400" cy="3110161"/>
        </p:xfrm>
        <a:graphic>
          <a:graphicData uri="http://schemas.openxmlformats.org/drawingml/2006/table">
            <a:tbl>
              <a:tblPr>
                <a:tableStyleId>{5C22544A-7EE6-4342-B048-85BDC9FD1C3A}</a:tableStyleId>
              </a:tblPr>
              <a:tblGrid>
                <a:gridCol w="1371599">
                  <a:extLst>
                    <a:ext uri="{9D8B030D-6E8A-4147-A177-3AD203B41FA5}">
                      <a16:colId xmlns="" xmlns:a16="http://schemas.microsoft.com/office/drawing/2014/main" val="277427043"/>
                    </a:ext>
                  </a:extLst>
                </a:gridCol>
                <a:gridCol w="1905001">
                  <a:extLst>
                    <a:ext uri="{9D8B030D-6E8A-4147-A177-3AD203B41FA5}">
                      <a16:colId xmlns="" xmlns:a16="http://schemas.microsoft.com/office/drawing/2014/main" val="3554202283"/>
                    </a:ext>
                  </a:extLst>
                </a:gridCol>
                <a:gridCol w="1447800">
                  <a:extLst>
                    <a:ext uri="{9D8B030D-6E8A-4147-A177-3AD203B41FA5}">
                      <a16:colId xmlns="" xmlns:a16="http://schemas.microsoft.com/office/drawing/2014/main" val="4150899039"/>
                    </a:ext>
                  </a:extLst>
                </a:gridCol>
                <a:gridCol w="1219200">
                  <a:extLst>
                    <a:ext uri="{9D8B030D-6E8A-4147-A177-3AD203B41FA5}">
                      <a16:colId xmlns="" xmlns:a16="http://schemas.microsoft.com/office/drawing/2014/main" val="2076135335"/>
                    </a:ext>
                  </a:extLst>
                </a:gridCol>
                <a:gridCol w="1828800">
                  <a:extLst>
                    <a:ext uri="{9D8B030D-6E8A-4147-A177-3AD203B41FA5}">
                      <a16:colId xmlns="" xmlns:a16="http://schemas.microsoft.com/office/drawing/2014/main" val="3556536919"/>
                    </a:ext>
                  </a:extLst>
                </a:gridCol>
                <a:gridCol w="1905000">
                  <a:extLst>
                    <a:ext uri="{9D8B030D-6E8A-4147-A177-3AD203B41FA5}">
                      <a16:colId xmlns="" xmlns:a16="http://schemas.microsoft.com/office/drawing/2014/main" val="749557119"/>
                    </a:ext>
                  </a:extLst>
                </a:gridCol>
              </a:tblGrid>
              <a:tr h="1143000">
                <a:tc>
                  <a:txBody>
                    <a:bodyPr/>
                    <a:lstStyle/>
                    <a:p>
                      <a:pPr algn="ctr">
                        <a:spcAft>
                          <a:spcPts val="0"/>
                        </a:spcAft>
                      </a:pPr>
                      <a:r>
                        <a:rPr lang="es-ES" sz="1400" dirty="0">
                          <a:solidFill>
                            <a:srgbClr val="0000FF"/>
                          </a:solidFill>
                          <a:effectLst/>
                        </a:rPr>
                        <a:t>AÑOS</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20000"/>
                        <a:lumOff val="80000"/>
                      </a:schemeClr>
                    </a:solidFill>
                  </a:tcPr>
                </a:tc>
                <a:tc>
                  <a:txBody>
                    <a:bodyPr/>
                    <a:lstStyle/>
                    <a:p>
                      <a:pPr>
                        <a:spcAft>
                          <a:spcPts val="0"/>
                        </a:spcAft>
                      </a:pPr>
                      <a:r>
                        <a:rPr lang="es-ES" sz="1400" dirty="0">
                          <a:solidFill>
                            <a:srgbClr val="0000FF"/>
                          </a:solidFill>
                          <a:effectLst/>
                        </a:rPr>
                        <a:t>1º (- 2º)</a:t>
                      </a:r>
                    </a:p>
                    <a:p>
                      <a:pPr>
                        <a:spcAft>
                          <a:spcPts val="0"/>
                        </a:spcAft>
                      </a:pPr>
                      <a:r>
                        <a:rPr lang="es-ES" sz="1400" dirty="0">
                          <a:solidFill>
                            <a:srgbClr val="0000FF"/>
                          </a:solidFill>
                          <a:effectLst/>
                        </a:rPr>
                        <a:t>Subvenciones oficiales de capital (130). </a:t>
                      </a:r>
                    </a:p>
                    <a:p>
                      <a:pPr>
                        <a:spcAft>
                          <a:spcPts val="0"/>
                        </a:spcAft>
                      </a:pPr>
                      <a:r>
                        <a:rPr lang="es-ES" sz="1400" u="sng" dirty="0">
                          <a:solidFill>
                            <a:srgbClr val="0000FF"/>
                          </a:solidFill>
                          <a:effectLst/>
                        </a:rPr>
                        <a:t>SIN</a:t>
                      </a:r>
                      <a:r>
                        <a:rPr lang="es-ES" sz="1400" dirty="0">
                          <a:solidFill>
                            <a:srgbClr val="0000FF"/>
                          </a:solidFill>
                          <a:effectLst/>
                        </a:rPr>
                        <a:t> EL EFECTO </a:t>
                      </a:r>
                      <a:r>
                        <a:rPr lang="es-ES" sz="1400" dirty="0" smtClean="0">
                          <a:solidFill>
                            <a:srgbClr val="0000FF"/>
                          </a:solidFill>
                          <a:effectLst/>
                        </a:rPr>
                        <a:t>IMPOSITIVO</a:t>
                      </a: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20000"/>
                        <a:lumOff val="80000"/>
                      </a:schemeClr>
                    </a:solidFill>
                  </a:tcPr>
                </a:tc>
                <a:tc>
                  <a:txBody>
                    <a:bodyPr/>
                    <a:lstStyle/>
                    <a:p>
                      <a:pPr algn="ctr">
                        <a:spcAft>
                          <a:spcPts val="0"/>
                        </a:spcAft>
                      </a:pPr>
                      <a:r>
                        <a:rPr lang="es-ES" sz="1400" dirty="0">
                          <a:solidFill>
                            <a:srgbClr val="0000FF"/>
                          </a:solidFill>
                          <a:effectLst/>
                        </a:rPr>
                        <a:t>2º (20%) </a:t>
                      </a:r>
                    </a:p>
                    <a:p>
                      <a:pPr algn="ctr">
                        <a:spcAft>
                          <a:spcPts val="0"/>
                        </a:spcAft>
                      </a:pPr>
                      <a:r>
                        <a:rPr lang="es-ES" sz="1400" b="1" dirty="0">
                          <a:solidFill>
                            <a:srgbClr val="FF0000"/>
                          </a:solidFill>
                          <a:effectLst/>
                        </a:rPr>
                        <a:t>Subvenciones Transferidas al resultado del ejercicio (746)</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20000"/>
                        <a:lumOff val="80000"/>
                      </a:schemeClr>
                    </a:solidFill>
                  </a:tcPr>
                </a:tc>
                <a:tc>
                  <a:txBody>
                    <a:bodyPr/>
                    <a:lstStyle/>
                    <a:p>
                      <a:pPr algn="ctr">
                        <a:spcAft>
                          <a:spcPts val="0"/>
                        </a:spcAft>
                      </a:pPr>
                      <a:r>
                        <a:rPr lang="es-ES" sz="1400" dirty="0">
                          <a:solidFill>
                            <a:srgbClr val="0000FF"/>
                          </a:solidFill>
                          <a:effectLst/>
                        </a:rPr>
                        <a:t>3º (2º x 0,25) </a:t>
                      </a:r>
                    </a:p>
                    <a:p>
                      <a:pPr algn="ctr">
                        <a:spcAft>
                          <a:spcPts val="0"/>
                        </a:spcAft>
                      </a:pPr>
                      <a:r>
                        <a:rPr lang="es-ES" sz="1400" b="1" dirty="0">
                          <a:solidFill>
                            <a:srgbClr val="0000FF"/>
                          </a:solidFill>
                          <a:effectLst/>
                        </a:rPr>
                        <a:t>impuesto del ejercicio</a:t>
                      </a:r>
                    </a:p>
                    <a:p>
                      <a:pPr algn="ctr">
                        <a:spcAft>
                          <a:spcPts val="0"/>
                        </a:spcAft>
                      </a:pPr>
                      <a:r>
                        <a:rPr lang="es-ES" sz="1400" b="1" dirty="0">
                          <a:solidFill>
                            <a:srgbClr val="0000FF"/>
                          </a:solidFill>
                          <a:effectLst/>
                        </a:rPr>
                        <a:t>(25 %)</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20000"/>
                        <a:lumOff val="80000"/>
                      </a:schemeClr>
                    </a:solidFill>
                  </a:tcPr>
                </a:tc>
                <a:tc>
                  <a:txBody>
                    <a:bodyPr/>
                    <a:lstStyle/>
                    <a:p>
                      <a:pPr>
                        <a:spcAft>
                          <a:spcPts val="0"/>
                        </a:spcAft>
                      </a:pPr>
                      <a:r>
                        <a:rPr lang="es-ES" sz="1400" dirty="0">
                          <a:solidFill>
                            <a:srgbClr val="0000FF"/>
                          </a:solidFill>
                          <a:effectLst/>
                        </a:rPr>
                        <a:t>4º (1º x 0,25)</a:t>
                      </a:r>
                    </a:p>
                    <a:p>
                      <a:pPr>
                        <a:spcAft>
                          <a:spcPts val="0"/>
                        </a:spcAft>
                      </a:pPr>
                      <a:r>
                        <a:rPr lang="es-ES" sz="1400" b="1" dirty="0">
                          <a:solidFill>
                            <a:srgbClr val="FF3399"/>
                          </a:solidFill>
                          <a:effectLst/>
                        </a:rPr>
                        <a:t>Pasivos por diferencias temporarias imponibles (479)</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20000"/>
                        <a:lumOff val="80000"/>
                      </a:schemeClr>
                    </a:solidFill>
                  </a:tcPr>
                </a:tc>
                <a:tc>
                  <a:txBody>
                    <a:bodyPr/>
                    <a:lstStyle/>
                    <a:p>
                      <a:pPr>
                        <a:spcAft>
                          <a:spcPts val="0"/>
                        </a:spcAft>
                      </a:pPr>
                      <a:r>
                        <a:rPr lang="es-ES" sz="1400" dirty="0">
                          <a:solidFill>
                            <a:srgbClr val="0000FF"/>
                          </a:solidFill>
                          <a:effectLst/>
                        </a:rPr>
                        <a:t>  5º  (1º- 4º)  </a:t>
                      </a:r>
                    </a:p>
                    <a:p>
                      <a:pPr>
                        <a:spcAft>
                          <a:spcPts val="0"/>
                        </a:spcAft>
                      </a:pPr>
                      <a:r>
                        <a:rPr lang="es-ES" sz="1400" dirty="0">
                          <a:solidFill>
                            <a:srgbClr val="0000FF"/>
                          </a:solidFill>
                          <a:effectLst/>
                        </a:rPr>
                        <a:t>Subvenciones oficiales de capital (130). </a:t>
                      </a:r>
                    </a:p>
                    <a:p>
                      <a:pPr>
                        <a:spcAft>
                          <a:spcPts val="0"/>
                        </a:spcAft>
                      </a:pPr>
                      <a:r>
                        <a:rPr lang="es-ES" sz="1400" u="sng" dirty="0">
                          <a:solidFill>
                            <a:srgbClr val="0000FF"/>
                          </a:solidFill>
                          <a:effectLst/>
                        </a:rPr>
                        <a:t>CON</a:t>
                      </a:r>
                      <a:r>
                        <a:rPr lang="es-ES" sz="1400" dirty="0">
                          <a:solidFill>
                            <a:srgbClr val="0000FF"/>
                          </a:solidFill>
                          <a:effectLst/>
                        </a:rPr>
                        <a:t> EL EFECTO </a:t>
                      </a:r>
                      <a:r>
                        <a:rPr lang="es-ES" sz="1400" dirty="0" smtClean="0">
                          <a:solidFill>
                            <a:srgbClr val="0000FF"/>
                          </a:solidFill>
                          <a:effectLst/>
                        </a:rPr>
                        <a:t>IMPOSITIVO</a:t>
                      </a: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987807975"/>
                  </a:ext>
                </a:extLst>
              </a:tr>
              <a:tr h="281023">
                <a:tc>
                  <a:txBody>
                    <a:bodyPr/>
                    <a:lstStyle/>
                    <a:p>
                      <a:pPr algn="ctr">
                        <a:spcAft>
                          <a:spcPts val="0"/>
                        </a:spcAft>
                      </a:pPr>
                      <a:r>
                        <a:rPr lang="en-GB" sz="1400">
                          <a:solidFill>
                            <a:srgbClr val="0000FF"/>
                          </a:solidFill>
                          <a:effectLst/>
                        </a:rPr>
                        <a:t>1-1-N</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100.000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FF0000"/>
                          </a:solidFill>
                          <a:effectLst/>
                        </a:rPr>
                        <a:t>----------</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algn="ctr">
                        <a:spcAft>
                          <a:spcPts val="0"/>
                        </a:spcAft>
                      </a:pPr>
                      <a:r>
                        <a:rPr lang="es-ES_tradnl" sz="1400">
                          <a:solidFill>
                            <a:srgbClr val="0000FF"/>
                          </a:solidFill>
                          <a:effectLst/>
                        </a:rPr>
                        <a:t>----------</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dirty="0">
                          <a:solidFill>
                            <a:srgbClr val="0000FF"/>
                          </a:solidFill>
                          <a:effectLst/>
                        </a:rPr>
                        <a:t>----------</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spcAft>
                          <a:spcPts val="0"/>
                        </a:spcAft>
                      </a:pPr>
                      <a:r>
                        <a:rPr lang="es-ES_tradnl" sz="1400">
                          <a:solidFill>
                            <a:srgbClr val="0000FF"/>
                          </a:solidFill>
                          <a:effectLst/>
                        </a:rPr>
                        <a:t>100.000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008505280"/>
                  </a:ext>
                </a:extLst>
              </a:tr>
              <a:tr h="281023">
                <a:tc>
                  <a:txBody>
                    <a:bodyPr/>
                    <a:lstStyle/>
                    <a:p>
                      <a:pPr algn="ctr">
                        <a:spcAft>
                          <a:spcPts val="0"/>
                        </a:spcAft>
                      </a:pPr>
                      <a:r>
                        <a:rPr lang="en-GB" sz="1400">
                          <a:solidFill>
                            <a:srgbClr val="0000FF"/>
                          </a:solidFill>
                          <a:effectLst/>
                        </a:rPr>
                        <a:t>31-12-N </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80.000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FF0000"/>
                          </a:solidFill>
                          <a:effectLst/>
                        </a:rPr>
                        <a:t>20.000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algn="ctr">
                        <a:spcAft>
                          <a:spcPts val="0"/>
                        </a:spcAft>
                      </a:pPr>
                      <a:r>
                        <a:rPr lang="es-ES_tradnl" sz="1400" b="1" dirty="0">
                          <a:solidFill>
                            <a:srgbClr val="0000FF"/>
                          </a:solidFill>
                          <a:effectLst/>
                        </a:rPr>
                        <a:t>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20.000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spcAft>
                          <a:spcPts val="0"/>
                        </a:spcAft>
                      </a:pPr>
                      <a:r>
                        <a:rPr lang="es-ES_tradnl" sz="1400" dirty="0">
                          <a:solidFill>
                            <a:srgbClr val="0000FF"/>
                          </a:solidFill>
                          <a:effectLst/>
                        </a:rPr>
                        <a:t>60.000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602721526"/>
                  </a:ext>
                </a:extLst>
              </a:tr>
              <a:tr h="281023">
                <a:tc>
                  <a:txBody>
                    <a:bodyPr/>
                    <a:lstStyle/>
                    <a:p>
                      <a:pPr algn="ctr">
                        <a:spcAft>
                          <a:spcPts val="0"/>
                        </a:spcAft>
                      </a:pPr>
                      <a:r>
                        <a:rPr lang="en-GB" sz="1400">
                          <a:solidFill>
                            <a:srgbClr val="0000FF"/>
                          </a:solidFill>
                          <a:effectLst/>
                        </a:rPr>
                        <a:t>31-12-</a:t>
                      </a:r>
                      <a:r>
                        <a:rPr lang="es-ES_tradnl" sz="1400">
                          <a:solidFill>
                            <a:srgbClr val="0000FF"/>
                          </a:solidFill>
                          <a:effectLst/>
                        </a:rPr>
                        <a:t>N+1</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60.000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FF0000"/>
                          </a:solidFill>
                          <a:effectLst/>
                        </a:rPr>
                        <a:t>20.000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algn="ctr">
                        <a:spcAft>
                          <a:spcPts val="0"/>
                        </a:spcAft>
                      </a:pPr>
                      <a:r>
                        <a:rPr lang="es-ES_tradnl" sz="1400" b="1" dirty="0">
                          <a:solidFill>
                            <a:srgbClr val="0000FF"/>
                          </a:solidFill>
                          <a:effectLst/>
                        </a:rPr>
                        <a:t>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15.000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spcAft>
                          <a:spcPts val="0"/>
                        </a:spcAft>
                      </a:pPr>
                      <a:r>
                        <a:rPr lang="es-ES_tradnl" sz="1400" dirty="0">
                          <a:solidFill>
                            <a:srgbClr val="0000FF"/>
                          </a:solidFill>
                          <a:effectLst/>
                        </a:rPr>
                        <a:t>45.000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974808575"/>
                  </a:ext>
                </a:extLst>
              </a:tr>
              <a:tr h="281023">
                <a:tc>
                  <a:txBody>
                    <a:bodyPr/>
                    <a:lstStyle/>
                    <a:p>
                      <a:pPr algn="ctr">
                        <a:spcAft>
                          <a:spcPts val="0"/>
                        </a:spcAft>
                      </a:pPr>
                      <a:r>
                        <a:rPr lang="en-GB" sz="1400">
                          <a:solidFill>
                            <a:srgbClr val="0000FF"/>
                          </a:solidFill>
                          <a:effectLst/>
                        </a:rPr>
                        <a:t>31-12-</a:t>
                      </a:r>
                      <a:r>
                        <a:rPr lang="es-ES_tradnl" sz="1400">
                          <a:solidFill>
                            <a:srgbClr val="0000FF"/>
                          </a:solidFill>
                          <a:effectLst/>
                        </a:rPr>
                        <a:t>N+2</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40.000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FF0000"/>
                          </a:solidFill>
                          <a:effectLst/>
                        </a:rPr>
                        <a:t>20.000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algn="ctr">
                        <a:spcAft>
                          <a:spcPts val="0"/>
                        </a:spcAft>
                      </a:pPr>
                      <a:r>
                        <a:rPr lang="es-ES_tradnl" sz="1400" b="1" dirty="0">
                          <a:solidFill>
                            <a:srgbClr val="0000FF"/>
                          </a:solidFill>
                          <a:effectLst/>
                        </a:rPr>
                        <a:t>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10.000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spcAft>
                          <a:spcPts val="0"/>
                        </a:spcAft>
                      </a:pPr>
                      <a:r>
                        <a:rPr lang="es-ES_tradnl" sz="1400" dirty="0">
                          <a:solidFill>
                            <a:srgbClr val="0000FF"/>
                          </a:solidFill>
                          <a:effectLst/>
                        </a:rPr>
                        <a:t>30.000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783180812"/>
                  </a:ext>
                </a:extLst>
              </a:tr>
              <a:tr h="281023">
                <a:tc>
                  <a:txBody>
                    <a:bodyPr/>
                    <a:lstStyle/>
                    <a:p>
                      <a:pPr algn="ctr">
                        <a:spcAft>
                          <a:spcPts val="0"/>
                        </a:spcAft>
                      </a:pPr>
                      <a:r>
                        <a:rPr lang="en-GB" sz="1400">
                          <a:solidFill>
                            <a:srgbClr val="0000FF"/>
                          </a:solidFill>
                          <a:effectLst/>
                        </a:rPr>
                        <a:t>31-12-</a:t>
                      </a:r>
                      <a:r>
                        <a:rPr lang="es-ES_tradnl" sz="1400">
                          <a:solidFill>
                            <a:srgbClr val="0000FF"/>
                          </a:solidFill>
                          <a:effectLst/>
                        </a:rPr>
                        <a:t>N+3</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20.000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FF0000"/>
                          </a:solidFill>
                          <a:effectLst/>
                        </a:rPr>
                        <a:t>20.000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algn="ctr">
                        <a:spcAft>
                          <a:spcPts val="0"/>
                        </a:spcAft>
                      </a:pPr>
                      <a:r>
                        <a:rPr lang="es-ES_tradnl" sz="1400" b="1" dirty="0">
                          <a:solidFill>
                            <a:srgbClr val="0000FF"/>
                          </a:solidFill>
                          <a:effectLst/>
                        </a:rPr>
                        <a:t>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spcAft>
                          <a:spcPts val="0"/>
                        </a:spcAft>
                      </a:pPr>
                      <a:r>
                        <a:rPr lang="es-ES_tradnl" sz="1400" dirty="0">
                          <a:solidFill>
                            <a:srgbClr val="0000FF"/>
                          </a:solidFill>
                          <a:effectLst/>
                        </a:rPr>
                        <a:t>15.000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698674991"/>
                  </a:ext>
                </a:extLst>
              </a:tr>
              <a:tr h="281023">
                <a:tc>
                  <a:txBody>
                    <a:bodyPr/>
                    <a:lstStyle/>
                    <a:p>
                      <a:pPr algn="ctr">
                        <a:spcAft>
                          <a:spcPts val="0"/>
                        </a:spcAft>
                      </a:pPr>
                      <a:r>
                        <a:rPr lang="en-GB" sz="1400">
                          <a:solidFill>
                            <a:srgbClr val="0000FF"/>
                          </a:solidFill>
                          <a:effectLst/>
                        </a:rPr>
                        <a:t>31-12-</a:t>
                      </a:r>
                      <a:r>
                        <a:rPr lang="es-ES_tradnl" sz="1400">
                          <a:solidFill>
                            <a:srgbClr val="0000FF"/>
                          </a:solidFill>
                          <a:effectLst/>
                        </a:rPr>
                        <a:t>N+4</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a:solidFill>
                            <a:srgbClr val="0000FF"/>
                          </a:solidFill>
                          <a:effectLst/>
                        </a:rPr>
                        <a:t>0</a:t>
                      </a:r>
                      <a:endParaRPr lang="es-ES" sz="140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FF0000"/>
                          </a:solidFill>
                          <a:effectLst/>
                        </a:rPr>
                        <a:t>20.000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algn="ctr">
                        <a:spcAft>
                          <a:spcPts val="0"/>
                        </a:spcAft>
                      </a:pPr>
                      <a:r>
                        <a:rPr lang="es-ES_tradnl" sz="1400" b="1" dirty="0">
                          <a:solidFill>
                            <a:srgbClr val="0000FF"/>
                          </a:solidFill>
                          <a:effectLst/>
                        </a:rPr>
                        <a:t>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FF"/>
                          </a:solidFill>
                          <a:effectLst/>
                        </a:rPr>
                        <a:t>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algn="ctr">
                        <a:spcAft>
                          <a:spcPts val="0"/>
                        </a:spcAft>
                      </a:pPr>
                      <a:r>
                        <a:rPr lang="es-ES_tradnl" sz="1400" dirty="0">
                          <a:solidFill>
                            <a:srgbClr val="0000FF"/>
                          </a:solidFill>
                          <a:effectLst/>
                        </a:rPr>
                        <a:t>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871996139"/>
                  </a:ext>
                </a:extLst>
              </a:tr>
              <a:tr h="281023">
                <a:tc>
                  <a:txBody>
                    <a:bodyPr/>
                    <a:lstStyle/>
                    <a:p>
                      <a:pPr algn="ctr">
                        <a:spcAft>
                          <a:spcPts val="0"/>
                        </a:spcAft>
                      </a:pPr>
                      <a:r>
                        <a:rPr lang="es-ES_tradnl" sz="1400" b="1" dirty="0">
                          <a:solidFill>
                            <a:schemeClr val="tx1"/>
                          </a:solidFill>
                          <a:effectLst/>
                        </a:rPr>
                        <a:t>TOTAL</a:t>
                      </a:r>
                      <a:endParaRPr lang="es-ES" sz="14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400" b="1" dirty="0">
                          <a:solidFill>
                            <a:schemeClr val="tx1"/>
                          </a:solidFill>
                          <a:effectLst/>
                        </a:rPr>
                        <a:t>----------</a:t>
                      </a:r>
                      <a:endParaRPr lang="es-ES" sz="14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400" b="1" dirty="0">
                          <a:solidFill>
                            <a:schemeClr val="tx1"/>
                          </a:solidFill>
                          <a:effectLst/>
                        </a:rPr>
                        <a:t>100.000</a:t>
                      </a:r>
                      <a:endParaRPr lang="es-ES" sz="14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400" b="1" dirty="0">
                          <a:solidFill>
                            <a:schemeClr val="tx1"/>
                          </a:solidFill>
                          <a:effectLst/>
                        </a:rPr>
                        <a:t>25.000</a:t>
                      </a:r>
                      <a:endParaRPr lang="es-ES" sz="14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400" b="1" dirty="0">
                          <a:solidFill>
                            <a:schemeClr val="tx1"/>
                          </a:solidFill>
                          <a:effectLst/>
                        </a:rPr>
                        <a:t>----------</a:t>
                      </a:r>
                      <a:endParaRPr lang="es-ES" sz="14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400" b="1" dirty="0">
                          <a:solidFill>
                            <a:schemeClr val="tx1"/>
                          </a:solidFill>
                          <a:effectLst/>
                        </a:rPr>
                        <a:t>----------</a:t>
                      </a:r>
                      <a:endParaRPr lang="es-ES" sz="1400" b="1" dirty="0">
                        <a:solidFill>
                          <a:schemeClr val="tx1"/>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512498213"/>
                  </a:ext>
                </a:extLst>
              </a:tr>
            </a:tbl>
          </a:graphicData>
        </a:graphic>
      </p:graphicFrame>
      <p:sp>
        <p:nvSpPr>
          <p:cNvPr id="20" name="Rectángulo 19"/>
          <p:cNvSpPr/>
          <p:nvPr/>
        </p:nvSpPr>
        <p:spPr>
          <a:xfrm>
            <a:off x="-76200" y="4038600"/>
            <a:ext cx="9829800" cy="1631216"/>
          </a:xfrm>
          <a:prstGeom prst="rect">
            <a:avLst/>
          </a:prstGeom>
        </p:spPr>
        <p:txBody>
          <a:bodyPr wrap="square">
            <a:spAutoFit/>
          </a:bodyPr>
          <a:lstStyle/>
          <a:p>
            <a:pPr marL="342900" indent="-342900" algn="ctr">
              <a:spcAft>
                <a:spcPts val="0"/>
              </a:spcAft>
              <a:buFont typeface="+mj-lt"/>
              <a:buAutoNum type="arabicPeriod"/>
              <a:tabLst>
                <a:tab pos="2700020" algn="ctr"/>
                <a:tab pos="5400040" algn="r"/>
                <a:tab pos="449580" algn="l"/>
              </a:tabLst>
            </a:pPr>
            <a:r>
              <a:rPr lang="es-ES_tradnl" sz="1600" u="sng" dirty="0" smtClean="0">
                <a:solidFill>
                  <a:srgbClr val="FFFF00"/>
                </a:solidFill>
                <a:latin typeface="+mn-lt"/>
                <a:ea typeface="Times New Roman" panose="02020603050405020304" pitchFamily="18" charset="0"/>
              </a:rPr>
              <a:t>El primer año (año N)</a:t>
            </a:r>
          </a:p>
          <a:p>
            <a:pPr marL="342900" indent="-342900" algn="just">
              <a:spcAft>
                <a:spcPts val="0"/>
              </a:spcAft>
              <a:buFont typeface="Wingdings" panose="05000000000000000000" pitchFamily="2" charset="2"/>
              <a:buChar char="§"/>
              <a:tabLst>
                <a:tab pos="2700020" algn="ctr"/>
                <a:tab pos="5400040" algn="r"/>
                <a:tab pos="449580" algn="l"/>
              </a:tabLst>
            </a:pPr>
            <a:r>
              <a:rPr lang="es-ES_tradnl" sz="1400" u="sng" dirty="0" smtClean="0">
                <a:latin typeface="+mn-lt"/>
                <a:ea typeface="Times New Roman" panose="02020603050405020304" pitchFamily="18" charset="0"/>
              </a:rPr>
              <a:t>Queda </a:t>
            </a:r>
            <a:r>
              <a:rPr lang="es-ES_tradnl" sz="1400" u="sng" dirty="0">
                <a:latin typeface="+mn-lt"/>
                <a:ea typeface="Times New Roman" panose="02020603050405020304" pitchFamily="18" charset="0"/>
              </a:rPr>
              <a:t>pendiente de imputar como ingresos por las subvenciones </a:t>
            </a:r>
            <a:r>
              <a:rPr lang="es-ES_tradnl" sz="1400" u="sng" dirty="0" smtClean="0">
                <a:solidFill>
                  <a:srgbClr val="FFFF00"/>
                </a:solidFill>
                <a:latin typeface="+mn-lt"/>
                <a:ea typeface="Times New Roman" panose="02020603050405020304" pitchFamily="18" charset="0"/>
              </a:rPr>
              <a:t>80.000* </a:t>
            </a:r>
            <a:r>
              <a:rPr lang="es-ES_tradnl" sz="1400" b="0" dirty="0" smtClean="0">
                <a:latin typeface="+mn-lt"/>
                <a:ea typeface="Times New Roman" panose="02020603050405020304" pitchFamily="18" charset="0"/>
              </a:rPr>
              <a:t> </a:t>
            </a:r>
            <a:r>
              <a:rPr lang="es-ES_tradnl" sz="1400" b="0" dirty="0">
                <a:latin typeface="+mn-lt"/>
                <a:ea typeface="Times New Roman" panose="02020603050405020304" pitchFamily="18" charset="0"/>
              </a:rPr>
              <a:t>(100.000 – 20.000). Los 20.000 que van a ingresos este año ya se paga el IS correspondiente, y ya no queda pendiente.</a:t>
            </a:r>
            <a:endParaRPr lang="es-ES" sz="1400" b="0" dirty="0">
              <a:latin typeface="+mn-lt"/>
              <a:ea typeface="Times New Roman" panose="02020603050405020304" pitchFamily="18" charset="0"/>
            </a:endParaRPr>
          </a:p>
          <a:p>
            <a:pPr marL="342900" indent="-342900" algn="just">
              <a:spcAft>
                <a:spcPts val="0"/>
              </a:spcAft>
              <a:buFont typeface="Wingdings" panose="05000000000000000000" pitchFamily="2" charset="2"/>
              <a:buChar char="§"/>
              <a:tabLst>
                <a:tab pos="2700020" algn="ctr"/>
                <a:tab pos="5400040" algn="r"/>
                <a:tab pos="449580" algn="l"/>
              </a:tabLst>
            </a:pPr>
            <a:r>
              <a:rPr lang="es-ES_tradnl" sz="1400" u="sng" dirty="0">
                <a:solidFill>
                  <a:srgbClr val="FFFF00"/>
                </a:solidFill>
                <a:latin typeface="+mn-lt"/>
                <a:ea typeface="Times New Roman" panose="02020603050405020304" pitchFamily="18" charset="0"/>
              </a:rPr>
              <a:t>El efecto impositivo de lo que queda pendiente</a:t>
            </a:r>
            <a:r>
              <a:rPr lang="es-ES_tradnl" sz="1400" dirty="0">
                <a:solidFill>
                  <a:srgbClr val="FFFF00"/>
                </a:solidFill>
                <a:latin typeface="+mn-lt"/>
                <a:ea typeface="Times New Roman" panose="02020603050405020304" pitchFamily="18" charset="0"/>
              </a:rPr>
              <a:t>: </a:t>
            </a:r>
            <a:r>
              <a:rPr lang="es-ES_tradnl" sz="1400" b="0" dirty="0">
                <a:latin typeface="+mn-lt"/>
                <a:ea typeface="Times New Roman" panose="02020603050405020304" pitchFamily="18" charset="0"/>
              </a:rPr>
              <a:t>será </a:t>
            </a:r>
            <a:r>
              <a:rPr lang="es-ES_tradnl" sz="1400" b="0" dirty="0">
                <a:solidFill>
                  <a:srgbClr val="FFFF00"/>
                </a:solidFill>
                <a:latin typeface="+mn-lt"/>
                <a:ea typeface="Times New Roman" panose="02020603050405020304" pitchFamily="18" charset="0"/>
              </a:rPr>
              <a:t>25% (tipo impositivo) s/ </a:t>
            </a:r>
            <a:r>
              <a:rPr lang="es-ES_tradnl" sz="1400" b="0" dirty="0" smtClean="0">
                <a:solidFill>
                  <a:srgbClr val="FFFF00"/>
                </a:solidFill>
                <a:latin typeface="+mn-lt"/>
                <a:ea typeface="Times New Roman" panose="02020603050405020304" pitchFamily="18" charset="0"/>
              </a:rPr>
              <a:t>80.000* </a:t>
            </a:r>
            <a:r>
              <a:rPr lang="es-ES_tradnl" sz="1400" b="0" dirty="0">
                <a:solidFill>
                  <a:srgbClr val="FFFF00"/>
                </a:solidFill>
                <a:latin typeface="+mn-lt"/>
                <a:ea typeface="Times New Roman" panose="02020603050405020304" pitchFamily="18" charset="0"/>
              </a:rPr>
              <a:t>= </a:t>
            </a:r>
            <a:r>
              <a:rPr lang="es-ES_tradnl" sz="1400" b="0" u="sng" dirty="0">
                <a:solidFill>
                  <a:srgbClr val="FFFF00"/>
                </a:solidFill>
                <a:latin typeface="+mn-lt"/>
                <a:ea typeface="Times New Roman" panose="02020603050405020304" pitchFamily="18" charset="0"/>
              </a:rPr>
              <a:t>20.000 €</a:t>
            </a:r>
            <a:r>
              <a:rPr lang="es-ES_tradnl" sz="1400" b="0" dirty="0">
                <a:latin typeface="+mn-lt"/>
                <a:ea typeface="Times New Roman" panose="02020603050405020304" pitchFamily="18" charset="0"/>
              </a:rPr>
              <a:t>. </a:t>
            </a:r>
            <a:endParaRPr lang="es-ES" sz="1400" b="0" dirty="0">
              <a:latin typeface="+mn-lt"/>
              <a:ea typeface="Times New Roman" panose="02020603050405020304" pitchFamily="18" charset="0"/>
            </a:endParaRPr>
          </a:p>
          <a:p>
            <a:pPr marL="342900" indent="-342900" algn="just">
              <a:spcAft>
                <a:spcPts val="0"/>
              </a:spcAft>
              <a:buFont typeface="Wingdings" panose="05000000000000000000" pitchFamily="2" charset="2"/>
              <a:buChar char="§"/>
              <a:tabLst>
                <a:tab pos="2700020" algn="ctr"/>
                <a:tab pos="5400040" algn="r"/>
                <a:tab pos="449580" algn="l"/>
              </a:tabLst>
            </a:pPr>
            <a:r>
              <a:rPr lang="es-ES_tradnl" sz="1400" b="0" u="sng" dirty="0">
                <a:latin typeface="+mn-lt"/>
                <a:ea typeface="Times New Roman" panose="02020603050405020304" pitchFamily="18" charset="0"/>
              </a:rPr>
              <a:t>Que será el mayor  impuesto que habrá que pagar en el futuro</a:t>
            </a:r>
            <a:r>
              <a:rPr lang="es-ES_tradnl" sz="1400" b="0" dirty="0">
                <a:latin typeface="+mn-lt"/>
                <a:ea typeface="Times New Roman" panose="02020603050405020304" pitchFamily="18" charset="0"/>
              </a:rPr>
              <a:t> cuando se imputen como ingreso la parte correspondiente de la subvención (20% cada año). Se refleja, pues, </a:t>
            </a:r>
            <a:r>
              <a:rPr lang="es-ES_tradnl" sz="1400" b="0" u="sng" dirty="0">
                <a:latin typeface="+mn-lt"/>
                <a:ea typeface="Times New Roman" panose="02020603050405020304" pitchFamily="18" charset="0"/>
              </a:rPr>
              <a:t>un pasivo por diferencias temporarias imponibles (el mayor impuesto a pagar en el futuro)</a:t>
            </a:r>
            <a:r>
              <a:rPr lang="es-ES_tradnl" sz="1400" b="0" dirty="0">
                <a:latin typeface="+mn-lt"/>
                <a:ea typeface="Times New Roman" panose="02020603050405020304" pitchFamily="18" charset="0"/>
              </a:rPr>
              <a:t> con cargo  a la cuenta </a:t>
            </a:r>
            <a:r>
              <a:rPr lang="es-ES" sz="1400" b="0" dirty="0">
                <a:latin typeface="+mn-lt"/>
                <a:ea typeface="Times New Roman" panose="02020603050405020304" pitchFamily="18" charset="0"/>
              </a:rPr>
              <a:t>Subvenciones oficiales de capital (130)</a:t>
            </a:r>
            <a:r>
              <a:rPr lang="es-ES_tradnl" sz="1400" b="0" dirty="0">
                <a:latin typeface="+mn-lt"/>
                <a:ea typeface="Times New Roman" panose="02020603050405020304" pitchFamily="18" charset="0"/>
              </a:rPr>
              <a:t>. </a:t>
            </a:r>
            <a:endParaRPr lang="es-ES" sz="1400" b="0" dirty="0">
              <a:effectLst/>
              <a:latin typeface="+mn-lt"/>
              <a:ea typeface="Times New Roman" panose="02020603050405020304" pitchFamily="18" charset="0"/>
            </a:endParaRPr>
          </a:p>
        </p:txBody>
      </p:sp>
      <p:sp>
        <p:nvSpPr>
          <p:cNvPr id="10" name="Rectángulo 9"/>
          <p:cNvSpPr/>
          <p:nvPr/>
        </p:nvSpPr>
        <p:spPr>
          <a:xfrm>
            <a:off x="0" y="5638800"/>
            <a:ext cx="9829800" cy="984885"/>
          </a:xfrm>
          <a:prstGeom prst="rect">
            <a:avLst/>
          </a:prstGeom>
        </p:spPr>
        <p:txBody>
          <a:bodyPr wrap="square">
            <a:spAutoFit/>
          </a:bodyPr>
          <a:lstStyle/>
          <a:p>
            <a:pPr marL="342900" indent="-342900" algn="ctr">
              <a:spcAft>
                <a:spcPts val="0"/>
              </a:spcAft>
              <a:buFont typeface="+mj-lt"/>
              <a:buAutoNum type="arabicPeriod" startAt="2"/>
              <a:tabLst>
                <a:tab pos="2700020" algn="ctr"/>
                <a:tab pos="5400040" algn="r"/>
                <a:tab pos="449580" algn="l"/>
              </a:tabLst>
            </a:pPr>
            <a:r>
              <a:rPr lang="es-ES_tradnl" sz="1600" u="sng" dirty="0" smtClean="0">
                <a:solidFill>
                  <a:srgbClr val="FFFF00"/>
                </a:solidFill>
                <a:latin typeface="Arial" panose="020B0604020202020204" pitchFamily="34" charset="0"/>
                <a:ea typeface="Times New Roman" panose="02020603050405020304" pitchFamily="18" charset="0"/>
              </a:rPr>
              <a:t>En años posteriores (año N+1 hasta N+4)</a:t>
            </a:r>
          </a:p>
          <a:p>
            <a:pPr marL="342900" indent="-342900" algn="just">
              <a:spcAft>
                <a:spcPts val="0"/>
              </a:spcAft>
              <a:buFont typeface="Wingdings" panose="05000000000000000000" pitchFamily="2" charset="2"/>
              <a:buChar char="§"/>
              <a:tabLst>
                <a:tab pos="2700020" algn="ctr"/>
                <a:tab pos="5400040" algn="r"/>
                <a:tab pos="449580" algn="l"/>
              </a:tabLst>
            </a:pPr>
            <a:r>
              <a:rPr lang="es-ES_tradnl" sz="1400" b="0" dirty="0" smtClean="0">
                <a:latin typeface="Arial" panose="020B0604020202020204" pitchFamily="34" charset="0"/>
                <a:ea typeface="Times New Roman" panose="02020603050405020304" pitchFamily="18" charset="0"/>
              </a:rPr>
              <a:t>Revierte </a:t>
            </a:r>
            <a:r>
              <a:rPr lang="es-ES_tradnl" sz="1400" b="0" dirty="0">
                <a:latin typeface="Arial" panose="020B0604020202020204" pitchFamily="34" charset="0"/>
                <a:ea typeface="Times New Roman" panose="02020603050405020304" pitchFamily="18" charset="0"/>
              </a:rPr>
              <a:t>el </a:t>
            </a:r>
            <a:r>
              <a:rPr lang="es-ES_tradnl" sz="1400" b="0" u="sng" dirty="0">
                <a:latin typeface="Arial" panose="020B0604020202020204" pitchFamily="34" charset="0"/>
                <a:ea typeface="Times New Roman" panose="02020603050405020304" pitchFamily="18" charset="0"/>
              </a:rPr>
              <a:t>pasivo por diferencias temporarias imponibles (el mayor impuesto a pagar en el futuro)</a:t>
            </a:r>
            <a:r>
              <a:rPr lang="es-ES_tradnl" sz="1400" b="0" dirty="0">
                <a:latin typeface="Arial" panose="020B0604020202020204" pitchFamily="34" charset="0"/>
                <a:ea typeface="Times New Roman" panose="02020603050405020304" pitchFamily="18" charset="0"/>
              </a:rPr>
              <a:t> ya contabilizado en el pasivo y que en </a:t>
            </a:r>
            <a:r>
              <a:rPr lang="es-ES_tradnl" sz="1400" b="0" dirty="0" smtClean="0">
                <a:latin typeface="Arial" panose="020B0604020202020204" pitchFamily="34" charset="0"/>
                <a:ea typeface="Times New Roman" panose="02020603050405020304" pitchFamily="18" charset="0"/>
              </a:rPr>
              <a:t>ese </a:t>
            </a:r>
            <a:r>
              <a:rPr lang="es-ES_tradnl" sz="1400" b="0" dirty="0">
                <a:latin typeface="Arial" panose="020B0604020202020204" pitchFamily="34" charset="0"/>
                <a:ea typeface="Times New Roman" panose="02020603050405020304" pitchFamily="18" charset="0"/>
              </a:rPr>
              <a:t>ejercicio </a:t>
            </a:r>
            <a:r>
              <a:rPr lang="es-ES_tradnl" sz="1400" b="0" u="sng" dirty="0">
                <a:latin typeface="Arial" panose="020B0604020202020204" pitchFamily="34" charset="0"/>
                <a:ea typeface="Times New Roman" panose="02020603050405020304" pitchFamily="18" charset="0"/>
              </a:rPr>
              <a:t>es el impuesto que hay que pagar</a:t>
            </a:r>
            <a:r>
              <a:rPr lang="es-ES_tradnl" sz="1400" b="0" dirty="0">
                <a:latin typeface="Arial" panose="020B0604020202020204" pitchFamily="34" charset="0"/>
                <a:ea typeface="Times New Roman" panose="02020603050405020304" pitchFamily="18" charset="0"/>
              </a:rPr>
              <a:t> ya que se imputen como ingreso la parte correspondiente de la subvención (20% cada año) con  abono a la cuenta </a:t>
            </a:r>
            <a:r>
              <a:rPr lang="es-ES" sz="1400" b="0" dirty="0">
                <a:latin typeface="Arial" panose="020B0604020202020204" pitchFamily="34" charset="0"/>
                <a:ea typeface="Times New Roman" panose="02020603050405020304" pitchFamily="18" charset="0"/>
              </a:rPr>
              <a:t>Subvenciones oficiales de capital (130)</a:t>
            </a:r>
            <a:r>
              <a:rPr lang="es-ES_tradnl" sz="1400" b="0" dirty="0">
                <a:latin typeface="Arial" panose="020B0604020202020204" pitchFamily="34" charset="0"/>
                <a:ea typeface="Times New Roman" panose="02020603050405020304" pitchFamily="18" charset="0"/>
              </a:rPr>
              <a:t>. </a:t>
            </a:r>
            <a:endParaRPr lang="es-ES" sz="1400" b="0" dirty="0">
              <a:latin typeface="Times New Roman" panose="02020603050405020304" pitchFamily="18" charset="0"/>
              <a:ea typeface="Times New Roman" panose="02020603050405020304" pitchFamily="18" charset="0"/>
            </a:endParaRPr>
          </a:p>
        </p:txBody>
      </p:sp>
    </p:spTree>
    <p:extLst>
      <p:ext uri="{BB962C8B-B14F-4D97-AF65-F5344CB8AC3E}">
        <p14:creationId xmlns="" xmlns:p14="http://schemas.microsoft.com/office/powerpoint/2010/main" val="2953543903"/>
      </p:ext>
    </p:extLst>
  </p:cSld>
  <p:clrMapOvr>
    <a:masterClrMapping/>
  </p:clrMapOvr>
  <p:transition advClick="0" advTm="0"/>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7A8A1A1A-A89E-4810-99AE-C3982EA8EEB8}" type="slidenum">
              <a:rPr lang="es-ES"/>
              <a:pPr>
                <a:defRPr/>
              </a:pPr>
              <a:t>530</a:t>
            </a:fld>
            <a:endParaRPr lang="es-ES" dirty="0"/>
          </a:p>
        </p:txBody>
      </p:sp>
      <p:sp>
        <p:nvSpPr>
          <p:cNvPr id="1449986" name="Rectangle 2"/>
          <p:cNvSpPr>
            <a:spLocks noChangeArrowheads="1"/>
          </p:cNvSpPr>
          <p:nvPr/>
        </p:nvSpPr>
        <p:spPr bwMode="auto">
          <a:xfrm>
            <a:off x="152400" y="152400"/>
            <a:ext cx="9601200" cy="1063625"/>
          </a:xfrm>
          <a:prstGeom prst="rect">
            <a:avLst/>
          </a:prstGeom>
          <a:noFill/>
          <a:ln w="9525">
            <a:noFill/>
            <a:miter lim="800000"/>
            <a:headEnd/>
            <a:tailEnd/>
          </a:ln>
          <a:effectLst/>
        </p:spPr>
        <p:txBody>
          <a:bodyPr anchor="ctr" anchorCtr="1"/>
          <a:lstStyle/>
          <a:p>
            <a:pPr algn="ctr">
              <a:defRPr/>
            </a:pPr>
            <a:r>
              <a:rPr lang="es-ES_tradnl" sz="5400" dirty="0">
                <a:solidFill>
                  <a:srgbClr val="FFFF00"/>
                </a:solidFill>
                <a:effectLst>
                  <a:outerShdw blurRad="38100" dist="38100" dir="2700000" algn="tl">
                    <a:srgbClr val="000000"/>
                  </a:outerShdw>
                </a:effectLst>
              </a:rPr>
              <a:t>MÓDULOS </a:t>
            </a:r>
            <a:r>
              <a:rPr lang="es-ES_tradnl" sz="5400" dirty="0" smtClean="0">
                <a:solidFill>
                  <a:srgbClr val="FFFF00"/>
                </a:solidFill>
                <a:effectLst>
                  <a:outerShdw blurRad="38100" dist="38100" dir="2700000" algn="tl">
                    <a:srgbClr val="000000"/>
                  </a:outerShdw>
                </a:effectLst>
              </a:rPr>
              <a:t>IRPF-2019</a:t>
            </a:r>
            <a:endParaRPr lang="es-ES_tradnl" sz="5400" dirty="0">
              <a:solidFill>
                <a:srgbClr val="FFFF00"/>
              </a:solidFill>
              <a:effectLst>
                <a:outerShdw blurRad="38100" dist="38100" dir="2700000" algn="tl">
                  <a:srgbClr val="000000"/>
                </a:outerShdw>
              </a:effectLst>
            </a:endParaRPr>
          </a:p>
        </p:txBody>
      </p:sp>
      <p:sp>
        <p:nvSpPr>
          <p:cNvPr id="1449987" name="Rectangle 3"/>
          <p:cNvSpPr>
            <a:spLocks noChangeArrowheads="1"/>
          </p:cNvSpPr>
          <p:nvPr/>
        </p:nvSpPr>
        <p:spPr bwMode="auto">
          <a:xfrm>
            <a:off x="152400" y="1371600"/>
            <a:ext cx="9601200" cy="4724400"/>
          </a:xfrm>
          <a:prstGeom prst="rect">
            <a:avLst/>
          </a:prstGeom>
          <a:noFill/>
          <a:ln w="9525">
            <a:noFill/>
            <a:miter lim="800000"/>
            <a:headEnd/>
            <a:tailEnd/>
          </a:ln>
          <a:effectLst/>
        </p:spPr>
        <p:txBody>
          <a:bodyPr/>
          <a:lstStyle/>
          <a:p>
            <a:pPr marL="609600" indent="-609600" algn="ctr">
              <a:lnSpc>
                <a:spcPct val="80000"/>
              </a:lnSpc>
              <a:spcBef>
                <a:spcPct val="20000"/>
              </a:spcBef>
              <a:buClr>
                <a:schemeClr val="hlink"/>
              </a:buClr>
              <a:buSzPct val="80000"/>
              <a:buFont typeface="Wingdings" pitchFamily="2" charset="2"/>
              <a:buNone/>
              <a:defRPr/>
            </a:pPr>
            <a:endParaRPr lang="es-ES_tradnl" sz="2400" dirty="0">
              <a:effectLst>
                <a:outerShdw blurRad="38100" dist="38100" dir="2700000" algn="tl">
                  <a:srgbClr val="000000"/>
                </a:outerShdw>
              </a:effectLst>
            </a:endParaRPr>
          </a:p>
          <a:p>
            <a:pPr marL="609600" indent="-609600" algn="ctr">
              <a:buClr>
                <a:schemeClr val="tx1"/>
              </a:buClr>
              <a:buFont typeface="Wingdings" pitchFamily="2" charset="2"/>
              <a:buNone/>
              <a:defRPr/>
            </a:pPr>
            <a:r>
              <a:rPr lang="es-ES_tradnl" sz="3200" dirty="0" smtClean="0">
                <a:solidFill>
                  <a:srgbClr val="FFFF99"/>
                </a:solidFill>
                <a:effectLst>
                  <a:outerShdw blurRad="38100" dist="38100" dir="2700000" algn="tl">
                    <a:srgbClr val="000000"/>
                  </a:outerShdw>
                </a:effectLst>
              </a:rPr>
              <a:t>Orden </a:t>
            </a:r>
            <a:r>
              <a:rPr lang="es-ES_tradnl" sz="3200" dirty="0">
                <a:solidFill>
                  <a:srgbClr val="FFFF99"/>
                </a:solidFill>
                <a:effectLst>
                  <a:outerShdw blurRad="38100" dist="38100" dir="2700000" algn="tl">
                    <a:srgbClr val="000000"/>
                  </a:outerShdw>
                </a:effectLst>
              </a:rPr>
              <a:t>de “Módulos” </a:t>
            </a:r>
            <a:r>
              <a:rPr lang="es-ES_tradnl" sz="3200" dirty="0" smtClean="0">
                <a:solidFill>
                  <a:srgbClr val="FFFF99"/>
                </a:solidFill>
                <a:effectLst>
                  <a:outerShdw blurRad="38100" dist="38100" dir="2700000" algn="tl">
                    <a:srgbClr val="000000"/>
                  </a:outerShdw>
                </a:effectLst>
              </a:rPr>
              <a:t>2019</a:t>
            </a:r>
            <a:endParaRPr lang="es-ES_tradnl" sz="3200" dirty="0">
              <a:solidFill>
                <a:srgbClr val="FFFF99"/>
              </a:solidFill>
              <a:effectLst>
                <a:outerShdw blurRad="38100" dist="38100" dir="2700000" algn="tl">
                  <a:srgbClr val="000000"/>
                </a:outerShdw>
              </a:effectLst>
            </a:endParaRPr>
          </a:p>
          <a:p>
            <a:pPr marL="609600" indent="-609600">
              <a:buClr>
                <a:schemeClr val="tx1"/>
              </a:buClr>
              <a:buFont typeface="Wingdings" pitchFamily="2" charset="2"/>
              <a:buNone/>
              <a:defRPr/>
            </a:pPr>
            <a:r>
              <a:rPr lang="es-ES_tradnl" sz="3600" dirty="0"/>
              <a:t> </a:t>
            </a:r>
            <a:br>
              <a:rPr lang="es-ES_tradnl" sz="3600" dirty="0"/>
            </a:br>
            <a:r>
              <a:rPr lang="es-ES_tradnl" sz="2800" i="1" dirty="0">
                <a:solidFill>
                  <a:srgbClr val="FFFFCC"/>
                </a:solidFill>
                <a:effectLst>
                  <a:outerShdw blurRad="38100" dist="38100" dir="2700000" algn="tl">
                    <a:srgbClr val="000000"/>
                  </a:outerShdw>
                </a:effectLst>
              </a:rPr>
              <a:t>Orden </a:t>
            </a:r>
            <a:r>
              <a:rPr lang="es-ES_tradnl" sz="2800" i="1" dirty="0" smtClean="0">
                <a:solidFill>
                  <a:srgbClr val="FFFFCC"/>
                </a:solidFill>
                <a:effectLst>
                  <a:outerShdw blurRad="38100" dist="38100" dir="2700000" algn="tl">
                    <a:srgbClr val="000000"/>
                  </a:outerShdw>
                </a:effectLst>
              </a:rPr>
              <a:t>HAC/1264/2018</a:t>
            </a:r>
            <a:r>
              <a:rPr lang="es-ES_tradnl" sz="2800" i="1" dirty="0" smtClean="0"/>
              <a:t>, </a:t>
            </a:r>
            <a:r>
              <a:rPr lang="es-ES_tradnl" sz="2200" i="1" dirty="0"/>
              <a:t>de </a:t>
            </a:r>
            <a:r>
              <a:rPr lang="es-ES_tradnl" sz="2200" i="1" dirty="0" smtClean="0"/>
              <a:t>27 </a:t>
            </a:r>
            <a:r>
              <a:rPr lang="es-ES_tradnl" sz="2200" i="1" dirty="0"/>
              <a:t>de noviembre, por la que se desarrollan para el año </a:t>
            </a:r>
            <a:r>
              <a:rPr lang="es-ES_tradnl" sz="2200" i="1" dirty="0" smtClean="0"/>
              <a:t>2019 </a:t>
            </a:r>
            <a:r>
              <a:rPr lang="es-ES_tradnl" sz="2200" i="1" dirty="0"/>
              <a:t>el método de estimación objetiva del IRPF y el régimen especial simplificado del IVA</a:t>
            </a:r>
            <a:r>
              <a:rPr lang="es-ES_tradnl" sz="2800" i="1" dirty="0"/>
              <a:t>.        </a:t>
            </a:r>
            <a:r>
              <a:rPr lang="es-ES_tradnl" sz="2800" i="1" dirty="0">
                <a:solidFill>
                  <a:srgbClr val="CCFFFF"/>
                </a:solidFill>
              </a:rPr>
              <a:t>(BOE </a:t>
            </a:r>
            <a:r>
              <a:rPr lang="es-ES_tradnl" sz="2800" i="1" dirty="0" smtClean="0">
                <a:solidFill>
                  <a:srgbClr val="CCFFFF"/>
                </a:solidFill>
              </a:rPr>
              <a:t>30/11/2018)</a:t>
            </a:r>
            <a:endParaRPr lang="es-ES_tradnl" sz="2800" i="1" dirty="0">
              <a:solidFill>
                <a:srgbClr val="CCFFFF"/>
              </a:solidFill>
            </a:endParaRPr>
          </a:p>
          <a:p>
            <a:pPr marL="609600" indent="-609600">
              <a:buClr>
                <a:schemeClr val="tx1"/>
              </a:buClr>
              <a:buFont typeface="Wingdings" pitchFamily="2" charset="2"/>
              <a:buNone/>
              <a:defRPr/>
            </a:pPr>
            <a:r>
              <a:rPr lang="es-ES_tradnl" sz="2800" u="sng" dirty="0" smtClean="0">
                <a:solidFill>
                  <a:srgbClr val="FFFF99"/>
                </a:solidFill>
                <a:effectLst>
                  <a:outerShdw blurRad="38100" dist="38100" dir="2700000" algn="tl">
                    <a:srgbClr val="000000"/>
                  </a:outerShdw>
                </a:effectLst>
                <a:latin typeface="Arial" charset="0"/>
              </a:rPr>
              <a:t>     </a:t>
            </a:r>
          </a:p>
          <a:p>
            <a:pPr marL="609600" indent="-609600">
              <a:buClr>
                <a:schemeClr val="tx1"/>
              </a:buClr>
              <a:buFont typeface="Wingdings" pitchFamily="2" charset="2"/>
              <a:buNone/>
              <a:defRPr/>
            </a:pPr>
            <a:r>
              <a:rPr lang="es-ES_tradnl" sz="2800" dirty="0" smtClean="0">
                <a:solidFill>
                  <a:srgbClr val="FFFF99"/>
                </a:solidFill>
                <a:effectLst>
                  <a:outerShdw blurRad="38100" dist="38100" dir="2700000" algn="tl">
                    <a:srgbClr val="000000"/>
                  </a:outerShdw>
                </a:effectLst>
                <a:latin typeface="Arial" charset="0"/>
              </a:rPr>
              <a:t>     </a:t>
            </a:r>
            <a:r>
              <a:rPr lang="es-ES_tradnl" sz="2800" u="sng" dirty="0" smtClean="0">
                <a:solidFill>
                  <a:srgbClr val="FFFF99"/>
                </a:solidFill>
                <a:effectLst>
                  <a:outerShdw blurRad="38100" dist="38100" dir="2700000" algn="tl">
                    <a:srgbClr val="000000"/>
                  </a:outerShdw>
                </a:effectLst>
                <a:latin typeface="Arial" charset="0"/>
              </a:rPr>
              <a:t>Entra </a:t>
            </a:r>
            <a:r>
              <a:rPr lang="es-ES_tradnl" sz="2800" u="sng" dirty="0">
                <a:solidFill>
                  <a:srgbClr val="FFFF99"/>
                </a:solidFill>
                <a:effectLst>
                  <a:outerShdw blurRad="38100" dist="38100" dir="2700000" algn="tl">
                    <a:srgbClr val="000000"/>
                  </a:outerShdw>
                </a:effectLst>
                <a:latin typeface="Arial" charset="0"/>
              </a:rPr>
              <a:t>en vigor el </a:t>
            </a:r>
            <a:r>
              <a:rPr lang="es-ES_tradnl" sz="2800" u="sng" dirty="0" smtClean="0">
                <a:solidFill>
                  <a:srgbClr val="FFFF99"/>
                </a:solidFill>
                <a:effectLst>
                  <a:outerShdw blurRad="38100" dist="38100" dir="2700000" algn="tl">
                    <a:srgbClr val="000000"/>
                  </a:outerShdw>
                </a:effectLst>
                <a:latin typeface="Arial" charset="0"/>
              </a:rPr>
              <a:t>01/12/2018, </a:t>
            </a:r>
            <a:r>
              <a:rPr lang="es-ES_tradnl" sz="2800" u="sng" dirty="0">
                <a:solidFill>
                  <a:srgbClr val="FFFF99"/>
                </a:solidFill>
                <a:effectLst>
                  <a:outerShdw blurRad="38100" dist="38100" dir="2700000" algn="tl">
                    <a:srgbClr val="000000"/>
                  </a:outerShdw>
                </a:effectLst>
                <a:latin typeface="Arial" charset="0"/>
              </a:rPr>
              <a:t>con efectos para </a:t>
            </a:r>
            <a:r>
              <a:rPr lang="es-ES_tradnl" sz="2800" u="sng" dirty="0" smtClean="0">
                <a:solidFill>
                  <a:srgbClr val="FFFF99"/>
                </a:solidFill>
                <a:effectLst>
                  <a:outerShdw blurRad="38100" dist="38100" dir="2700000" algn="tl">
                    <a:srgbClr val="000000"/>
                  </a:outerShdw>
                </a:effectLst>
                <a:latin typeface="Arial" charset="0"/>
              </a:rPr>
              <a:t>2019</a:t>
            </a:r>
            <a:r>
              <a:rPr lang="es-ES_tradnl" sz="2800" dirty="0" smtClean="0">
                <a:solidFill>
                  <a:srgbClr val="FFFF99"/>
                </a:solidFill>
                <a:latin typeface="Arial" charset="0"/>
              </a:rPr>
              <a:t>.</a:t>
            </a:r>
            <a:r>
              <a:rPr lang="es-ES_tradnl" sz="3200" dirty="0" smtClean="0">
                <a:latin typeface="Arial" charset="0"/>
              </a:rPr>
              <a:t> </a:t>
            </a:r>
            <a:endParaRPr lang="es-ES_tradnl" sz="3200" dirty="0">
              <a:latin typeface="Arial" charset="0"/>
            </a:endParaRPr>
          </a:p>
          <a:p>
            <a:pPr marL="609600" indent="-609600">
              <a:buClr>
                <a:schemeClr val="tx1"/>
              </a:buClr>
              <a:buFont typeface="Wingdings" pitchFamily="2" charset="2"/>
              <a:buNone/>
              <a:defRPr/>
            </a:pPr>
            <a:endParaRPr lang="es-ES_tradnl" sz="2800" i="1" dirty="0"/>
          </a:p>
          <a:p>
            <a:pPr marL="609600" indent="-609600">
              <a:buClr>
                <a:schemeClr val="tx1"/>
              </a:buClr>
              <a:buFont typeface="Wingdings" pitchFamily="2" charset="2"/>
              <a:buNone/>
              <a:defRPr/>
            </a:pPr>
            <a:endParaRPr lang="es-ES_tradnl" sz="2800" i="1" dirty="0"/>
          </a:p>
        </p:txBody>
      </p:sp>
    </p:spTree>
    <p:extLst>
      <p:ext uri="{BB962C8B-B14F-4D97-AF65-F5344CB8AC3E}">
        <p14:creationId xmlns="" xmlns:p14="http://schemas.microsoft.com/office/powerpoint/2010/main" val="3597642327"/>
      </p:ext>
    </p:extLst>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1EAFDD3F-BD0A-4D3F-A28F-9B33F983F68D}" type="slidenum">
              <a:rPr lang="es-ES"/>
              <a:pPr>
                <a:defRPr/>
              </a:pPr>
              <a:t>531</a:t>
            </a:fld>
            <a:endParaRPr lang="es-ES" dirty="0"/>
          </a:p>
        </p:txBody>
      </p:sp>
      <p:sp>
        <p:nvSpPr>
          <p:cNvPr id="46085" name="Text Box 4"/>
          <p:cNvSpPr txBox="1">
            <a:spLocks noChangeArrowheads="1"/>
          </p:cNvSpPr>
          <p:nvPr/>
        </p:nvSpPr>
        <p:spPr bwMode="auto">
          <a:xfrm>
            <a:off x="0" y="0"/>
            <a:ext cx="9906000" cy="427038"/>
          </a:xfrm>
          <a:prstGeom prst="rect">
            <a:avLst/>
          </a:prstGeom>
          <a:solidFill>
            <a:srgbClr val="CCFFFF"/>
          </a:solidFill>
          <a:ln w="9525">
            <a:noFill/>
            <a:miter lim="800000"/>
            <a:headEnd/>
            <a:tailEnd/>
          </a:ln>
        </p:spPr>
        <p:txBody>
          <a:bodyPr>
            <a:spAutoFit/>
          </a:bodyPr>
          <a:lstStyle/>
          <a:p>
            <a:pPr algn="ctr">
              <a:spcBef>
                <a:spcPct val="50000"/>
              </a:spcBef>
            </a:pPr>
            <a:r>
              <a:rPr lang="es-ES" sz="2200" dirty="0">
                <a:solidFill>
                  <a:schemeClr val="bg2"/>
                </a:solidFill>
              </a:rPr>
              <a:t>               </a:t>
            </a:r>
            <a:r>
              <a:rPr lang="es-ES" sz="2200" dirty="0">
                <a:solidFill>
                  <a:srgbClr val="000066"/>
                </a:solidFill>
              </a:rPr>
              <a:t>“</a:t>
            </a:r>
            <a:r>
              <a:rPr lang="es-ES" sz="2200" dirty="0" smtClean="0">
                <a:solidFill>
                  <a:srgbClr val="000066"/>
                </a:solidFill>
              </a:rPr>
              <a:t>MÓDULOS-2019” (1)</a:t>
            </a:r>
            <a:r>
              <a:rPr lang="es-ES" sz="2200" dirty="0" smtClean="0">
                <a:solidFill>
                  <a:schemeClr val="bg2"/>
                </a:solidFill>
              </a:rPr>
              <a:t>    </a:t>
            </a:r>
            <a:r>
              <a:rPr lang="es-ES" sz="1800" dirty="0">
                <a:solidFill>
                  <a:srgbClr val="FF0000"/>
                </a:solidFill>
              </a:rPr>
              <a:t>Orden </a:t>
            </a:r>
            <a:r>
              <a:rPr lang="es-ES" sz="1800" dirty="0" smtClean="0">
                <a:solidFill>
                  <a:srgbClr val="FF0000"/>
                </a:solidFill>
              </a:rPr>
              <a:t>HAC 1264/2018</a:t>
            </a:r>
            <a:endParaRPr lang="es-ES" sz="1800" dirty="0">
              <a:solidFill>
                <a:srgbClr val="FF0000"/>
              </a:solidFill>
            </a:endParaRPr>
          </a:p>
        </p:txBody>
      </p:sp>
      <p:sp>
        <p:nvSpPr>
          <p:cNvPr id="1452037" name="Text Box 5"/>
          <p:cNvSpPr txBox="1">
            <a:spLocks noChangeArrowheads="1"/>
          </p:cNvSpPr>
          <p:nvPr/>
        </p:nvSpPr>
        <p:spPr bwMode="auto">
          <a:xfrm>
            <a:off x="0" y="381000"/>
            <a:ext cx="9906000" cy="5401479"/>
          </a:xfrm>
          <a:prstGeom prst="rect">
            <a:avLst/>
          </a:prstGeom>
          <a:noFill/>
          <a:ln w="9525">
            <a:noFill/>
            <a:miter lim="800000"/>
            <a:headEnd/>
            <a:tailEnd/>
          </a:ln>
          <a:effectLst/>
        </p:spPr>
        <p:txBody>
          <a:bodyPr>
            <a:spAutoFit/>
          </a:bodyPr>
          <a:lstStyle/>
          <a:p>
            <a:pPr marL="342900" indent="-342900">
              <a:buFont typeface="Wingdings" pitchFamily="2" charset="2"/>
              <a:buChar char="q"/>
              <a:tabLst>
                <a:tab pos="0" algn="l"/>
              </a:tabLst>
              <a:defRPr/>
            </a:pPr>
            <a:r>
              <a:rPr lang="es-ES_tradnl" sz="1600" dirty="0"/>
              <a:t> </a:t>
            </a:r>
            <a:r>
              <a:rPr lang="es-ES_tradnl" sz="1800" u="sng" dirty="0" smtClean="0">
                <a:solidFill>
                  <a:srgbClr val="FFFF00"/>
                </a:solidFill>
                <a:effectLst>
                  <a:outerShdw blurRad="38100" dist="38100" dir="2700000" algn="tl">
                    <a:srgbClr val="000000"/>
                  </a:outerShdw>
                </a:effectLst>
              </a:rPr>
              <a:t>Mantiene la estructura</a:t>
            </a:r>
            <a:r>
              <a:rPr lang="es-ES_tradnl" sz="1600" u="sng" dirty="0" smtClean="0">
                <a:solidFill>
                  <a:srgbClr val="FFFF00"/>
                </a:solidFill>
                <a:effectLst>
                  <a:outerShdw blurRad="38100" dist="38100" dir="2700000" algn="tl">
                    <a:srgbClr val="000000"/>
                  </a:outerShdw>
                </a:effectLst>
              </a:rPr>
              <a:t> del año anterior :</a:t>
            </a:r>
            <a:r>
              <a:rPr lang="es-ES" sz="1600" dirty="0" smtClean="0"/>
              <a:t>  </a:t>
            </a:r>
          </a:p>
          <a:p>
            <a:pPr marL="727075" lvl="1" indent="-457200">
              <a:buClr>
                <a:schemeClr val="tx1"/>
              </a:buClr>
              <a:buFont typeface="Wingdings" pitchFamily="2" charset="2"/>
              <a:buChar char="§"/>
              <a:tabLst>
                <a:tab pos="0" algn="l"/>
              </a:tabLst>
              <a:defRPr/>
            </a:pPr>
            <a:r>
              <a:rPr lang="es-ES" sz="1800" dirty="0" smtClean="0">
                <a:solidFill>
                  <a:srgbClr val="FFFF99"/>
                </a:solidFill>
                <a:effectLst>
                  <a:outerShdw blurRad="38100" dist="38100" dir="2700000" algn="tl">
                    <a:srgbClr val="000000">
                      <a:alpha val="43137"/>
                    </a:srgbClr>
                  </a:outerShdw>
                </a:effectLst>
              </a:rPr>
              <a:t>Los límites de la reforma fiscal: se remite a la LIRPF</a:t>
            </a:r>
          </a:p>
          <a:p>
            <a:pPr marL="727075" lvl="1" indent="-457200">
              <a:buClr>
                <a:schemeClr val="tx1"/>
              </a:buClr>
              <a:buFont typeface="Wingdings" pitchFamily="2" charset="2"/>
              <a:buChar char="§"/>
              <a:tabLst>
                <a:tab pos="0" algn="l"/>
              </a:tabLst>
              <a:defRPr/>
            </a:pPr>
            <a:endParaRPr lang="es-ES" sz="800" dirty="0" smtClean="0">
              <a:solidFill>
                <a:srgbClr val="FFFF99"/>
              </a:solidFill>
              <a:effectLst>
                <a:outerShdw blurRad="38100" dist="38100" dir="2700000" algn="tl">
                  <a:srgbClr val="000000">
                    <a:alpha val="43137"/>
                  </a:srgbClr>
                </a:outerShdw>
              </a:effectLst>
            </a:endParaRPr>
          </a:p>
          <a:p>
            <a:pPr marL="800100" lvl="1" indent="-342900">
              <a:buFont typeface="Wingdings" pitchFamily="2" charset="2"/>
              <a:buChar char="Ø"/>
            </a:pPr>
            <a:r>
              <a:rPr lang="es-ES_tradnl" sz="1800" u="sng" dirty="0" smtClean="0">
                <a:solidFill>
                  <a:srgbClr val="FFFF66"/>
                </a:solidFill>
              </a:rPr>
              <a:t>Desde 2016</a:t>
            </a:r>
            <a:r>
              <a:rPr lang="es-ES_tradnl" sz="1800" dirty="0" smtClean="0">
                <a:solidFill>
                  <a:srgbClr val="FFFF66"/>
                </a:solidFill>
              </a:rPr>
              <a:t>: </a:t>
            </a:r>
            <a:r>
              <a:rPr lang="es-ES_tradnl" sz="1800" b="0" u="sng" dirty="0" smtClean="0">
                <a:solidFill>
                  <a:srgbClr val="FFFF66"/>
                </a:solidFill>
              </a:rPr>
              <a:t>Desaparecen</a:t>
            </a:r>
            <a:r>
              <a:rPr lang="es-ES_tradnl" sz="1800" b="0" dirty="0" smtClean="0">
                <a:solidFill>
                  <a:srgbClr val="FFFF66"/>
                </a:solidFill>
              </a:rPr>
              <a:t> actividades de módulos, </a:t>
            </a:r>
            <a:r>
              <a:rPr lang="es-ES_tradnl" sz="1800" b="0" u="sng" dirty="0" smtClean="0">
                <a:solidFill>
                  <a:srgbClr val="FFFF66"/>
                </a:solidFill>
              </a:rPr>
              <a:t>los epígrafes 3, 4 y 5 IAE</a:t>
            </a:r>
            <a:r>
              <a:rPr lang="es-ES_tradnl" sz="1800" b="0" dirty="0" smtClean="0">
                <a:solidFill>
                  <a:srgbClr val="FFFF66"/>
                </a:solidFill>
              </a:rPr>
              <a:t> (que sufrían la retención del 1% en 2015) </a:t>
            </a:r>
          </a:p>
          <a:p>
            <a:pPr marL="727075" lvl="1" indent="-457200">
              <a:buClr>
                <a:schemeClr val="tx1"/>
              </a:buClr>
              <a:buFont typeface="Wingdings" pitchFamily="2" charset="2"/>
              <a:buChar char="§"/>
              <a:tabLst>
                <a:tab pos="0" algn="l"/>
              </a:tabLst>
              <a:defRPr/>
            </a:pPr>
            <a:endParaRPr lang="es-ES_tradnl" sz="400" dirty="0">
              <a:solidFill>
                <a:srgbClr val="FFFF66"/>
              </a:solidFill>
              <a:effectLst>
                <a:outerShdw blurRad="38100" dist="38100" dir="2700000" algn="tl">
                  <a:srgbClr val="000000">
                    <a:alpha val="43137"/>
                  </a:srgbClr>
                </a:outerShdw>
              </a:effectLst>
            </a:endParaRPr>
          </a:p>
          <a:p>
            <a:pPr marL="727075" lvl="1" indent="-457200">
              <a:buClr>
                <a:schemeClr val="tx1"/>
              </a:buClr>
              <a:buFont typeface="Wingdings" pitchFamily="2" charset="2"/>
              <a:buChar char="q"/>
              <a:tabLst>
                <a:tab pos="0" algn="l"/>
              </a:tabLst>
              <a:defRPr/>
            </a:pPr>
            <a:r>
              <a:rPr lang="es-ES_tradnl" sz="1800" u="sng" dirty="0">
                <a:solidFill>
                  <a:srgbClr val="FFFF00"/>
                </a:solidFill>
                <a:effectLst>
                  <a:outerShdw blurRad="38100" dist="38100" dir="2700000" algn="tl">
                    <a:srgbClr val="000000"/>
                  </a:outerShdw>
                </a:effectLst>
              </a:rPr>
              <a:t>Plazos de renuncias o revocaciones:</a:t>
            </a:r>
            <a:r>
              <a:rPr lang="es-ES_tradnl" sz="1600" dirty="0"/>
              <a:t> </a:t>
            </a:r>
            <a:endParaRPr lang="es-ES_tradnl" sz="1600" dirty="0" smtClean="0"/>
          </a:p>
          <a:p>
            <a:pPr marL="727075" lvl="1" indent="-457200">
              <a:buClr>
                <a:schemeClr val="tx1"/>
              </a:buClr>
              <a:buFont typeface="Wingdings" pitchFamily="2" charset="2"/>
              <a:buChar char="§"/>
              <a:tabLst>
                <a:tab pos="0" algn="l"/>
              </a:tabLst>
              <a:defRPr/>
            </a:pPr>
            <a:r>
              <a:rPr lang="es-ES_tradnl" sz="1600" b="0" dirty="0" smtClean="0"/>
              <a:t>Los que deseen </a:t>
            </a:r>
            <a:r>
              <a:rPr lang="es-ES_tradnl" sz="1600" b="0" u="sng" dirty="0">
                <a:effectLst>
                  <a:outerShdw blurRad="38100" dist="38100" dir="2700000" algn="tl">
                    <a:srgbClr val="000000">
                      <a:alpha val="43137"/>
                    </a:srgbClr>
                  </a:outerShdw>
                </a:effectLst>
              </a:rPr>
              <a:t>renunciar o revocar su renuncia para el año </a:t>
            </a:r>
            <a:r>
              <a:rPr lang="es-ES_tradnl" sz="1600" b="0" u="sng" dirty="0" smtClean="0">
                <a:effectLst>
                  <a:outerShdw blurRad="38100" dist="38100" dir="2700000" algn="tl">
                    <a:srgbClr val="000000">
                      <a:alpha val="43137"/>
                    </a:srgbClr>
                  </a:outerShdw>
                </a:effectLst>
              </a:rPr>
              <a:t>2019</a:t>
            </a:r>
            <a:r>
              <a:rPr lang="es-ES_tradnl" sz="1600" b="0" dirty="0" smtClean="0"/>
              <a:t>, </a:t>
            </a:r>
            <a:r>
              <a:rPr lang="es-ES_tradnl" sz="1600" b="0" dirty="0"/>
              <a:t>dispondrán para ejercitar dicha opción </a:t>
            </a:r>
            <a:r>
              <a:rPr lang="es-ES_tradnl" sz="1600" b="0" u="sng" dirty="0">
                <a:effectLst>
                  <a:outerShdw blurRad="38100" dist="38100" dir="2700000" algn="tl">
                    <a:srgbClr val="000000"/>
                  </a:outerShdw>
                </a:effectLst>
              </a:rPr>
              <a:t>desde el </a:t>
            </a:r>
            <a:r>
              <a:rPr lang="es-ES_tradnl" sz="1600" b="0" u="sng" dirty="0" smtClean="0">
                <a:effectLst>
                  <a:outerShdw blurRad="38100" dist="38100" dir="2700000" algn="tl">
                    <a:srgbClr val="000000"/>
                  </a:outerShdw>
                </a:effectLst>
              </a:rPr>
              <a:t>01/12/2018 </a:t>
            </a:r>
            <a:r>
              <a:rPr lang="es-ES_tradnl" sz="1600" b="0" u="sng" dirty="0">
                <a:effectLst>
                  <a:outerShdw blurRad="38100" dist="38100" dir="2700000" algn="tl">
                    <a:srgbClr val="000000"/>
                  </a:outerShdw>
                </a:effectLst>
              </a:rPr>
              <a:t>hasta el </a:t>
            </a:r>
            <a:r>
              <a:rPr lang="es-ES_tradnl" sz="1600" b="0" u="sng" dirty="0" smtClean="0">
                <a:effectLst>
                  <a:outerShdw blurRad="38100" dist="38100" dir="2700000" algn="tl">
                    <a:srgbClr val="000000"/>
                  </a:outerShdw>
                </a:effectLst>
              </a:rPr>
              <a:t>31/12/2018</a:t>
            </a:r>
            <a:r>
              <a:rPr lang="es-ES_tradnl" sz="1600" b="0" dirty="0" smtClean="0"/>
              <a:t>. </a:t>
            </a:r>
          </a:p>
          <a:p>
            <a:pPr marL="269875" lvl="1">
              <a:buClr>
                <a:schemeClr val="tx1"/>
              </a:buClr>
              <a:tabLst>
                <a:tab pos="0" algn="l"/>
              </a:tabLst>
              <a:defRPr/>
            </a:pPr>
            <a:endParaRPr lang="es-ES_tradnl" sz="800" dirty="0" smtClean="0"/>
          </a:p>
          <a:p>
            <a:pPr marL="727075" lvl="1" indent="-457200">
              <a:buClr>
                <a:schemeClr val="tx1"/>
              </a:buClr>
              <a:buFont typeface="Wingdings" pitchFamily="2" charset="2"/>
              <a:buChar char="§"/>
              <a:tabLst>
                <a:tab pos="0" algn="l"/>
              </a:tabLst>
              <a:defRPr/>
            </a:pPr>
            <a:r>
              <a:rPr lang="es-ES_tradnl" sz="1400" b="0" u="sng" dirty="0" smtClean="0">
                <a:effectLst>
                  <a:outerShdw blurRad="38100" dist="38100" dir="2700000" algn="tl">
                    <a:srgbClr val="000000"/>
                  </a:outerShdw>
                </a:effectLst>
              </a:rPr>
              <a:t>No </a:t>
            </a:r>
            <a:r>
              <a:rPr lang="es-ES_tradnl" sz="1400" b="0" u="sng" dirty="0">
                <a:effectLst>
                  <a:outerShdw blurRad="38100" dist="38100" dir="2700000" algn="tl">
                    <a:srgbClr val="000000"/>
                  </a:outerShdw>
                </a:effectLst>
              </a:rPr>
              <a:t>obstante</a:t>
            </a:r>
            <a:r>
              <a:rPr lang="es-ES_tradnl" sz="1400" b="0" dirty="0"/>
              <a:t> lo anterior, </a:t>
            </a:r>
            <a:r>
              <a:rPr lang="es-ES_tradnl" sz="1400" b="0" u="sng" dirty="0">
                <a:effectLst>
                  <a:outerShdw blurRad="38100" dist="38100" dir="2700000" algn="tl">
                    <a:srgbClr val="000000">
                      <a:alpha val="43137"/>
                    </a:srgbClr>
                  </a:outerShdw>
                </a:effectLst>
              </a:rPr>
              <a:t>también se entenderá efectuada la renuncia</a:t>
            </a:r>
            <a:r>
              <a:rPr lang="es-ES_tradnl" sz="1400" b="0" dirty="0"/>
              <a:t> cuando se presente en plazo la declaración-liquidación correspondiente al </a:t>
            </a:r>
            <a:r>
              <a:rPr lang="es-ES_tradnl" sz="1400" b="0" u="sng" dirty="0">
                <a:effectLst>
                  <a:outerShdw blurRad="38100" dist="38100" dir="2700000" algn="tl">
                    <a:srgbClr val="000000">
                      <a:alpha val="43137"/>
                    </a:srgbClr>
                  </a:outerShdw>
                </a:effectLst>
              </a:rPr>
              <a:t>primer trimestre</a:t>
            </a:r>
            <a:r>
              <a:rPr lang="es-ES_tradnl" sz="1400" b="0" u="sng" dirty="0"/>
              <a:t> del año natural en que deba surtir efectos aplicando el régimen general</a:t>
            </a:r>
            <a:r>
              <a:rPr lang="es-ES_tradnl" sz="1400" b="0" dirty="0"/>
              <a:t>. </a:t>
            </a:r>
            <a:r>
              <a:rPr lang="es-ES_tradnl" sz="1400" b="0" u="sng" dirty="0"/>
              <a:t>En caso de inicio de la actividad</a:t>
            </a:r>
            <a:r>
              <a:rPr lang="es-ES_tradnl" sz="1400" b="0" dirty="0"/>
              <a:t>, también se entenderá efectuada la renuncia cuando la </a:t>
            </a:r>
            <a:r>
              <a:rPr lang="es-ES_tradnl" sz="1400" b="0" u="sng" dirty="0"/>
              <a:t>primera declaración</a:t>
            </a:r>
            <a:r>
              <a:rPr lang="es-ES_tradnl" sz="1400" b="0" dirty="0"/>
              <a:t> que deba presentar el sujeto pasivo después del comienzo de la actividad se presente en plazo aplicando el régimen general.</a:t>
            </a:r>
          </a:p>
          <a:p>
            <a:pPr marL="727075" lvl="1" indent="-457200">
              <a:buClr>
                <a:schemeClr val="tx1"/>
              </a:buClr>
              <a:buFont typeface="Wingdings" pitchFamily="2" charset="2"/>
              <a:buChar char="q"/>
              <a:tabLst>
                <a:tab pos="0" algn="l"/>
              </a:tabLst>
              <a:defRPr/>
            </a:pPr>
            <a:endParaRPr lang="es-ES_tradnl" sz="500" dirty="0"/>
          </a:p>
          <a:p>
            <a:pPr marL="727075" lvl="1" indent="-457200">
              <a:buFont typeface="Wingdings" pitchFamily="2" charset="2"/>
              <a:buChar char="q"/>
              <a:tabLst>
                <a:tab pos="0" algn="l"/>
              </a:tabLst>
              <a:defRPr/>
            </a:pPr>
            <a:r>
              <a:rPr lang="es-ES_tradnl" sz="1800" dirty="0"/>
              <a:t> </a:t>
            </a:r>
            <a:r>
              <a:rPr lang="es-ES_tradnl" u="sng" dirty="0">
                <a:solidFill>
                  <a:srgbClr val="FFFF66"/>
                </a:solidFill>
                <a:effectLst>
                  <a:outerShdw blurRad="38100" dist="38100" dir="2700000" algn="tl">
                    <a:srgbClr val="000000"/>
                  </a:outerShdw>
                </a:effectLst>
              </a:rPr>
              <a:t>En relación con el IRPF</a:t>
            </a:r>
            <a:r>
              <a:rPr lang="es-ES_tradnl" u="sng" dirty="0" smtClean="0">
                <a:solidFill>
                  <a:srgbClr val="FFFF66"/>
                </a:solidFill>
                <a:effectLst>
                  <a:outerShdw blurRad="38100" dist="38100" dir="2700000" algn="tl">
                    <a:srgbClr val="000000"/>
                  </a:outerShdw>
                </a:effectLst>
              </a:rPr>
              <a:t>:</a:t>
            </a:r>
            <a:endParaRPr lang="es-ES_tradnl" u="sng" dirty="0">
              <a:solidFill>
                <a:srgbClr val="FFFF66"/>
              </a:solidFill>
              <a:effectLst>
                <a:outerShdw blurRad="38100" dist="38100" dir="2700000" algn="tl">
                  <a:srgbClr val="000000"/>
                </a:outerShdw>
              </a:effectLst>
            </a:endParaRPr>
          </a:p>
          <a:p>
            <a:pPr marL="727075" lvl="1" indent="-457200">
              <a:buFont typeface="Wingdings" pitchFamily="2" charset="2"/>
              <a:buChar char="v"/>
              <a:tabLst>
                <a:tab pos="0" algn="l"/>
              </a:tabLst>
              <a:defRPr/>
            </a:pPr>
            <a:r>
              <a:rPr lang="es-ES_tradnl" sz="1800" dirty="0"/>
              <a:t> </a:t>
            </a:r>
            <a:r>
              <a:rPr lang="es-ES_tradnl" dirty="0">
                <a:solidFill>
                  <a:srgbClr val="FFFF99"/>
                </a:solidFill>
                <a:effectLst>
                  <a:outerShdw blurRad="38100" dist="38100" dir="2700000" algn="tl">
                    <a:srgbClr val="000000"/>
                  </a:outerShdw>
                </a:effectLst>
              </a:rPr>
              <a:t>Se mantienen para el ejercicio </a:t>
            </a:r>
            <a:r>
              <a:rPr lang="es-ES_tradnl" dirty="0" smtClean="0">
                <a:solidFill>
                  <a:srgbClr val="FFFF99"/>
                </a:solidFill>
                <a:effectLst>
                  <a:outerShdw blurRad="38100" dist="38100" dir="2700000" algn="tl">
                    <a:srgbClr val="000000"/>
                  </a:outerShdw>
                </a:effectLst>
              </a:rPr>
              <a:t>2019:</a:t>
            </a:r>
            <a:endParaRPr lang="es-ES_tradnl" dirty="0">
              <a:solidFill>
                <a:srgbClr val="FFFF99"/>
              </a:solidFill>
              <a:effectLst>
                <a:outerShdw blurRad="38100" dist="38100" dir="2700000" algn="tl">
                  <a:srgbClr val="000000"/>
                </a:outerShdw>
              </a:effectLst>
            </a:endParaRPr>
          </a:p>
          <a:p>
            <a:pPr marL="727075" lvl="1" indent="-457200">
              <a:buFont typeface="Wingdings" pitchFamily="2" charset="2"/>
              <a:buChar char="ü"/>
              <a:tabLst>
                <a:tab pos="0" algn="l"/>
              </a:tabLst>
              <a:defRPr/>
            </a:pPr>
            <a:r>
              <a:rPr lang="es-ES_tradnl" sz="1800" b="0" dirty="0" smtClean="0"/>
              <a:t> </a:t>
            </a:r>
            <a:r>
              <a:rPr lang="es-ES_tradnl" sz="1800" u="sng" dirty="0">
                <a:solidFill>
                  <a:srgbClr val="FFFF99"/>
                </a:solidFill>
                <a:effectLst>
                  <a:outerShdw blurRad="38100" dist="38100" dir="2700000" algn="tl">
                    <a:srgbClr val="000000"/>
                  </a:outerShdw>
                </a:effectLst>
              </a:rPr>
              <a:t>la cuantía de los módulos</a:t>
            </a:r>
            <a:r>
              <a:rPr lang="es-ES_tradnl" sz="1800" b="0" dirty="0"/>
              <a:t>, los índices de rendimiento neto de las actividades agrícolas y </a:t>
            </a:r>
            <a:r>
              <a:rPr lang="es-ES_tradnl" sz="1800" b="0" dirty="0" smtClean="0"/>
              <a:t>ganaderas. </a:t>
            </a:r>
            <a:endParaRPr lang="es-ES_tradnl" sz="1800" b="0" dirty="0"/>
          </a:p>
          <a:p>
            <a:pPr marL="727075" lvl="1" indent="-457200">
              <a:buFont typeface="Wingdings" pitchFamily="2" charset="2"/>
              <a:buChar char="ü"/>
              <a:tabLst>
                <a:tab pos="0" algn="l"/>
              </a:tabLst>
              <a:defRPr/>
            </a:pPr>
            <a:r>
              <a:rPr lang="es-ES_tradnl" sz="1800" u="sng" dirty="0">
                <a:solidFill>
                  <a:srgbClr val="FFFF99"/>
                </a:solidFill>
                <a:effectLst>
                  <a:outerShdw blurRad="38100" dist="38100" dir="2700000" algn="tl">
                    <a:srgbClr val="000000"/>
                  </a:outerShdw>
                </a:effectLst>
              </a:rPr>
              <a:t>y la reducción del </a:t>
            </a:r>
            <a:r>
              <a:rPr lang="es-ES_tradnl" sz="1800" u="sng" dirty="0">
                <a:solidFill>
                  <a:srgbClr val="FFFF00"/>
                </a:solidFill>
                <a:effectLst>
                  <a:outerShdw blurRad="38100" dist="38100" dir="2700000" algn="tl">
                    <a:srgbClr val="000000"/>
                  </a:outerShdw>
                </a:effectLst>
              </a:rPr>
              <a:t>5%</a:t>
            </a:r>
            <a:r>
              <a:rPr lang="es-ES_tradnl" sz="1800" b="0" dirty="0"/>
              <a:t> sobre el rendimiento neto de módulos (esta reducción se tendrá en cuenta a efectos de los pagos fraccionados) </a:t>
            </a:r>
            <a:r>
              <a:rPr lang="es-ES_tradnl" sz="1600" b="0" dirty="0">
                <a:solidFill>
                  <a:srgbClr val="CCFFFF"/>
                </a:solidFill>
                <a:effectLst>
                  <a:outerShdw blurRad="38100" dist="38100" dir="2700000" algn="tl">
                    <a:srgbClr val="000000">
                      <a:alpha val="43137"/>
                    </a:srgbClr>
                  </a:outerShdw>
                </a:effectLst>
              </a:rPr>
              <a:t>(</a:t>
            </a:r>
            <a:r>
              <a:rPr lang="es-ES" sz="1600" b="0" dirty="0">
                <a:solidFill>
                  <a:srgbClr val="CCFFFF"/>
                </a:solidFill>
                <a:effectLst>
                  <a:outerShdw blurRad="38100" dist="38100" dir="2700000" algn="tl">
                    <a:srgbClr val="000000">
                      <a:alpha val="43137"/>
                    </a:srgbClr>
                  </a:outerShdw>
                </a:effectLst>
              </a:rPr>
              <a:t>DA 1ª</a:t>
            </a:r>
            <a:r>
              <a:rPr lang="es-ES_tradnl" sz="1600" b="0" dirty="0">
                <a:solidFill>
                  <a:srgbClr val="CCFFFF"/>
                </a:solidFill>
                <a:effectLst>
                  <a:outerShdw blurRad="38100" dist="38100" dir="2700000" algn="tl">
                    <a:srgbClr val="000000">
                      <a:alpha val="43137"/>
                    </a:srgbClr>
                  </a:outerShdw>
                </a:effectLst>
              </a:rPr>
              <a:t> </a:t>
            </a:r>
            <a:r>
              <a:rPr lang="es-ES" sz="1600" b="0" dirty="0">
                <a:solidFill>
                  <a:srgbClr val="CCFFFF"/>
                </a:solidFill>
                <a:effectLst>
                  <a:outerShdw blurRad="38100" dist="38100" dir="2700000" algn="tl">
                    <a:srgbClr val="000000">
                      <a:alpha val="43137"/>
                    </a:srgbClr>
                  </a:outerShdw>
                </a:effectLst>
              </a:rPr>
              <a:t>Orden </a:t>
            </a:r>
            <a:r>
              <a:rPr lang="es-ES" sz="1600" b="0" dirty="0" smtClean="0">
                <a:solidFill>
                  <a:srgbClr val="CCFFFF"/>
                </a:solidFill>
                <a:effectLst>
                  <a:outerShdw blurRad="38100" dist="38100" dir="2700000" algn="tl">
                    <a:srgbClr val="000000">
                      <a:alpha val="43137"/>
                    </a:srgbClr>
                  </a:outerShdw>
                </a:effectLst>
              </a:rPr>
              <a:t>HAC 1264/2018)</a:t>
            </a:r>
            <a:r>
              <a:rPr lang="es-ES" sz="1600" b="0" dirty="0" smtClean="0">
                <a:solidFill>
                  <a:srgbClr val="FF0066"/>
                </a:solidFill>
                <a:effectLst>
                  <a:outerShdw blurRad="38100" dist="38100" dir="2700000" algn="tl">
                    <a:srgbClr val="000000">
                      <a:alpha val="43137"/>
                    </a:srgbClr>
                  </a:outerShdw>
                </a:effectLst>
              </a:rPr>
              <a:t> </a:t>
            </a:r>
            <a:endParaRPr lang="es-ES_tradnl" sz="1600" b="0" dirty="0">
              <a:effectLst>
                <a:outerShdw blurRad="38100" dist="38100" dir="2700000" algn="tl">
                  <a:srgbClr val="000000">
                    <a:alpha val="43137"/>
                  </a:srgbClr>
                </a:outerShdw>
              </a:effectLst>
            </a:endParaRPr>
          </a:p>
        </p:txBody>
      </p:sp>
    </p:spTree>
    <p:extLst>
      <p:ext uri="{BB962C8B-B14F-4D97-AF65-F5344CB8AC3E}">
        <p14:creationId xmlns="" xmlns:p14="http://schemas.microsoft.com/office/powerpoint/2010/main" val="4172537542"/>
      </p:ext>
    </p:extLst>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20000" y="6400800"/>
            <a:ext cx="2311400" cy="476250"/>
          </a:xfrm>
        </p:spPr>
        <p:txBody>
          <a:bodyPr/>
          <a:lstStyle/>
          <a:p>
            <a:pPr>
              <a:defRPr/>
            </a:pPr>
            <a:fld id="{1EAFDD3F-BD0A-4D3F-A28F-9B33F983F68D}" type="slidenum">
              <a:rPr lang="es-ES"/>
              <a:pPr>
                <a:defRPr/>
              </a:pPr>
              <a:t>532</a:t>
            </a:fld>
            <a:endParaRPr lang="es-ES" dirty="0"/>
          </a:p>
        </p:txBody>
      </p:sp>
      <p:sp>
        <p:nvSpPr>
          <p:cNvPr id="46085" name="Text Box 4"/>
          <p:cNvSpPr txBox="1">
            <a:spLocks noChangeArrowheads="1"/>
          </p:cNvSpPr>
          <p:nvPr/>
        </p:nvSpPr>
        <p:spPr bwMode="auto">
          <a:xfrm>
            <a:off x="0" y="0"/>
            <a:ext cx="9906000" cy="427038"/>
          </a:xfrm>
          <a:prstGeom prst="rect">
            <a:avLst/>
          </a:prstGeom>
          <a:solidFill>
            <a:srgbClr val="CCFFFF"/>
          </a:solidFill>
          <a:ln w="9525">
            <a:noFill/>
            <a:miter lim="800000"/>
            <a:headEnd/>
            <a:tailEnd/>
          </a:ln>
        </p:spPr>
        <p:txBody>
          <a:bodyPr>
            <a:spAutoFit/>
          </a:bodyPr>
          <a:lstStyle/>
          <a:p>
            <a:pPr algn="ctr">
              <a:spcBef>
                <a:spcPct val="50000"/>
              </a:spcBef>
            </a:pPr>
            <a:r>
              <a:rPr lang="es-ES" sz="2200" dirty="0">
                <a:solidFill>
                  <a:schemeClr val="bg2"/>
                </a:solidFill>
              </a:rPr>
              <a:t>               </a:t>
            </a:r>
            <a:r>
              <a:rPr lang="es-ES" sz="2200" dirty="0">
                <a:solidFill>
                  <a:srgbClr val="000066"/>
                </a:solidFill>
              </a:rPr>
              <a:t>“</a:t>
            </a:r>
            <a:r>
              <a:rPr lang="es-ES" sz="2200" dirty="0" smtClean="0">
                <a:solidFill>
                  <a:srgbClr val="000066"/>
                </a:solidFill>
              </a:rPr>
              <a:t>MÓDULOS-2019” (2)</a:t>
            </a:r>
            <a:r>
              <a:rPr lang="es-ES" sz="2200" dirty="0" smtClean="0">
                <a:solidFill>
                  <a:schemeClr val="bg2"/>
                </a:solidFill>
              </a:rPr>
              <a:t>    </a:t>
            </a:r>
            <a:r>
              <a:rPr lang="es-ES" sz="1800" dirty="0">
                <a:solidFill>
                  <a:srgbClr val="FF0000"/>
                </a:solidFill>
              </a:rPr>
              <a:t>Orden </a:t>
            </a:r>
            <a:r>
              <a:rPr lang="es-ES" sz="1800" dirty="0" smtClean="0">
                <a:solidFill>
                  <a:srgbClr val="FF0000"/>
                </a:solidFill>
              </a:rPr>
              <a:t>HAC 1264/2018</a:t>
            </a:r>
            <a:endParaRPr lang="es-ES" sz="1800" dirty="0">
              <a:solidFill>
                <a:srgbClr val="FF0000"/>
              </a:solidFill>
            </a:endParaRPr>
          </a:p>
        </p:txBody>
      </p:sp>
      <p:sp>
        <p:nvSpPr>
          <p:cNvPr id="1452037" name="Text Box 5"/>
          <p:cNvSpPr txBox="1">
            <a:spLocks noChangeArrowheads="1"/>
          </p:cNvSpPr>
          <p:nvPr/>
        </p:nvSpPr>
        <p:spPr bwMode="auto">
          <a:xfrm>
            <a:off x="0" y="409337"/>
            <a:ext cx="9906000" cy="6093976"/>
          </a:xfrm>
          <a:prstGeom prst="rect">
            <a:avLst/>
          </a:prstGeom>
          <a:noFill/>
          <a:ln w="9525">
            <a:noFill/>
            <a:miter lim="800000"/>
            <a:headEnd/>
            <a:tailEnd/>
          </a:ln>
          <a:effectLst/>
        </p:spPr>
        <p:txBody>
          <a:bodyPr>
            <a:spAutoFit/>
          </a:bodyPr>
          <a:lstStyle/>
          <a:p>
            <a:pPr marL="342900" indent="-342900">
              <a:buFont typeface="Wingdings" pitchFamily="2" charset="2"/>
              <a:buChar char="q"/>
            </a:pPr>
            <a:r>
              <a:rPr lang="es-ES" dirty="0" smtClean="0">
                <a:solidFill>
                  <a:srgbClr val="FFFF00"/>
                </a:solidFill>
                <a:effectLst>
                  <a:outerShdw blurRad="38100" dist="38100" dir="2700000" algn="tl">
                    <a:srgbClr val="000000">
                      <a:alpha val="43137"/>
                    </a:srgbClr>
                  </a:outerShdw>
                </a:effectLst>
              </a:rPr>
              <a:t>Respecto al </a:t>
            </a:r>
            <a:r>
              <a:rPr lang="es-ES" u="sng" dirty="0" smtClean="0">
                <a:solidFill>
                  <a:srgbClr val="FFFF00"/>
                </a:solidFill>
                <a:effectLst>
                  <a:outerShdw blurRad="38100" dist="38100" dir="2700000" algn="tl">
                    <a:srgbClr val="000000">
                      <a:alpha val="43137"/>
                    </a:srgbClr>
                  </a:outerShdw>
                </a:effectLst>
              </a:rPr>
              <a:t>IRPF</a:t>
            </a:r>
            <a:r>
              <a:rPr lang="es-ES" dirty="0" smtClean="0">
                <a:solidFill>
                  <a:srgbClr val="FFFF00"/>
                </a:solidFill>
                <a:effectLst>
                  <a:outerShdw blurRad="38100" dist="38100" dir="2700000" algn="tl">
                    <a:srgbClr val="000000">
                      <a:alpha val="43137"/>
                    </a:srgbClr>
                  </a:outerShdw>
                </a:effectLst>
              </a:rPr>
              <a:t>:</a:t>
            </a:r>
          </a:p>
          <a:p>
            <a:endParaRPr lang="es-ES_tradnl" sz="1000" dirty="0" smtClean="0">
              <a:solidFill>
                <a:srgbClr val="FFFF00"/>
              </a:solidFill>
              <a:effectLst>
                <a:outerShdw blurRad="38100" dist="38100" dir="2700000" algn="tl">
                  <a:srgbClr val="000000">
                    <a:alpha val="43137"/>
                  </a:srgbClr>
                </a:outerShdw>
              </a:effectLst>
            </a:endParaRPr>
          </a:p>
          <a:p>
            <a:pPr marL="342900" indent="-342900">
              <a:buFont typeface="+mj-lt"/>
              <a:buAutoNum type="arabicPeriod"/>
            </a:pPr>
            <a:r>
              <a:rPr lang="es-ES" sz="1800" u="sng" dirty="0" smtClean="0">
                <a:solidFill>
                  <a:srgbClr val="FFFF99"/>
                </a:solidFill>
              </a:rPr>
              <a:t>Actividades  excluidas desde 2016</a:t>
            </a:r>
            <a:r>
              <a:rPr lang="es-ES" sz="1800" b="0" dirty="0" smtClean="0"/>
              <a:t>: las de las </a:t>
            </a:r>
            <a:r>
              <a:rPr lang="es-ES" sz="1800" u="sng" dirty="0" smtClean="0">
                <a:solidFill>
                  <a:srgbClr val="FFFF99"/>
                </a:solidFill>
              </a:rPr>
              <a:t>divisiones 3, 4 y 5</a:t>
            </a:r>
            <a:r>
              <a:rPr lang="es-ES" sz="1800" b="0" dirty="0" smtClean="0">
                <a:solidFill>
                  <a:srgbClr val="FFFF99"/>
                </a:solidFill>
              </a:rPr>
              <a:t> </a:t>
            </a:r>
            <a:r>
              <a:rPr lang="es-ES" sz="1800" b="0" dirty="0" smtClean="0"/>
              <a:t>de la sección primera de las Tarifas del IAE (</a:t>
            </a:r>
            <a:r>
              <a:rPr lang="es-ES" sz="1800" dirty="0" smtClean="0">
                <a:solidFill>
                  <a:srgbClr val="FFFF99"/>
                </a:solidFill>
              </a:rPr>
              <a:t>con retención del 1%, en 2015</a:t>
            </a:r>
            <a:r>
              <a:rPr lang="es-ES" sz="1800" b="0" dirty="0" smtClean="0"/>
              <a:t>).</a:t>
            </a:r>
          </a:p>
          <a:p>
            <a:pPr marL="342900" indent="-342900">
              <a:buFont typeface="+mj-lt"/>
              <a:buAutoNum type="arabicPeriod"/>
            </a:pPr>
            <a:endParaRPr lang="es-ES" sz="800" b="0" dirty="0" smtClean="0"/>
          </a:p>
          <a:p>
            <a:pPr marL="342900" indent="-342900">
              <a:buFont typeface="+mj-lt"/>
              <a:buAutoNum type="arabicPeriod"/>
            </a:pPr>
            <a:r>
              <a:rPr lang="es-ES" sz="1800" dirty="0" smtClean="0"/>
              <a:t>Se mantienen el resto de las actividades </a:t>
            </a:r>
            <a:r>
              <a:rPr lang="es-ES" sz="1800" b="0" dirty="0" smtClean="0"/>
              <a:t>que son susceptibles de estar incluidas en el método de estimación objetiva del IRPF a las que les serán de aplicación, según cada caso, el régimen simplificado, el régimen especial de la agricultura, ganadería y pesca o el régimen del recargo de equivalencia del IVA.</a:t>
            </a:r>
          </a:p>
          <a:p>
            <a:pPr marL="342900" indent="-342900">
              <a:buFont typeface="+mj-lt"/>
              <a:buAutoNum type="arabicPeriod"/>
            </a:pPr>
            <a:endParaRPr lang="es-ES" sz="800" b="0" dirty="0" smtClean="0"/>
          </a:p>
          <a:p>
            <a:pPr marL="342900" indent="-342900">
              <a:buFont typeface="+mj-lt"/>
              <a:buAutoNum type="arabicPeriod"/>
            </a:pPr>
            <a:r>
              <a:rPr lang="es-ES" sz="1800" u="sng" dirty="0" smtClean="0">
                <a:solidFill>
                  <a:srgbClr val="FFFF99"/>
                </a:solidFill>
                <a:effectLst>
                  <a:outerShdw blurRad="38100" dist="38100" dir="2700000" algn="tl">
                    <a:srgbClr val="000000">
                      <a:alpha val="43137"/>
                    </a:srgbClr>
                  </a:outerShdw>
                </a:effectLst>
              </a:rPr>
              <a:t>Se mantiene</a:t>
            </a:r>
            <a:r>
              <a:rPr lang="es-ES" sz="1800" b="0" dirty="0" smtClean="0"/>
              <a:t> para el ejercicio 2017 la </a:t>
            </a:r>
            <a:r>
              <a:rPr lang="es-ES" sz="1800" dirty="0" smtClean="0">
                <a:solidFill>
                  <a:srgbClr val="FFFF00"/>
                </a:solidFill>
              </a:rPr>
              <a:t>reducción del 5% </a:t>
            </a:r>
            <a:r>
              <a:rPr lang="es-ES" sz="1800" b="0" dirty="0" smtClean="0"/>
              <a:t>sobre el rendimiento neto de módulos prevista en la DA 36ª LIRPF.</a:t>
            </a:r>
          </a:p>
          <a:p>
            <a:pPr marL="342900" indent="-342900">
              <a:buFont typeface="+mj-lt"/>
              <a:buAutoNum type="arabicPeriod"/>
            </a:pPr>
            <a:endParaRPr lang="es-ES" sz="800" b="0" dirty="0" smtClean="0"/>
          </a:p>
          <a:p>
            <a:pPr marL="342900" indent="-342900">
              <a:buFont typeface="+mj-lt"/>
              <a:buAutoNum type="arabicPeriod"/>
            </a:pPr>
            <a:r>
              <a:rPr lang="es-ES" sz="1800" b="0" dirty="0" smtClean="0"/>
              <a:t>Asimismo, </a:t>
            </a:r>
            <a:r>
              <a:rPr lang="es-ES" sz="1800" u="sng" dirty="0" smtClean="0">
                <a:solidFill>
                  <a:srgbClr val="FFFF99"/>
                </a:solidFill>
              </a:rPr>
              <a:t>se mantiene </a:t>
            </a:r>
            <a:r>
              <a:rPr lang="es-ES" sz="1800" b="0" dirty="0" smtClean="0"/>
              <a:t>la </a:t>
            </a:r>
            <a:r>
              <a:rPr lang="es-ES" sz="1800" dirty="0" smtClean="0">
                <a:solidFill>
                  <a:srgbClr val="FFFF00"/>
                </a:solidFill>
              </a:rPr>
              <a:t>reducción</a:t>
            </a:r>
            <a:r>
              <a:rPr lang="es-ES" sz="1800" b="0" dirty="0" smtClean="0"/>
              <a:t> </a:t>
            </a:r>
            <a:r>
              <a:rPr lang="es-ES" sz="1800" dirty="0">
                <a:solidFill>
                  <a:srgbClr val="FFFF00"/>
                </a:solidFill>
              </a:rPr>
              <a:t>del </a:t>
            </a:r>
            <a:r>
              <a:rPr lang="es-ES" sz="1800" dirty="0" smtClean="0">
                <a:solidFill>
                  <a:srgbClr val="FFFF00"/>
                </a:solidFill>
              </a:rPr>
              <a:t>20% </a:t>
            </a:r>
            <a:r>
              <a:rPr lang="es-ES" sz="1800" b="0" dirty="0" smtClean="0"/>
              <a:t>sobre el rendimiento neto calculado por el método de estimación objetiva </a:t>
            </a:r>
            <a:r>
              <a:rPr lang="es-ES" sz="1800" dirty="0" smtClean="0"/>
              <a:t>para</a:t>
            </a:r>
            <a:r>
              <a:rPr lang="es-ES" sz="1800" b="0" dirty="0" smtClean="0"/>
              <a:t> las actividades económicas desarrolladas en el término municipal de </a:t>
            </a:r>
            <a:r>
              <a:rPr lang="es-ES" sz="1800" u="sng" dirty="0" smtClean="0">
                <a:solidFill>
                  <a:srgbClr val="FFFF00"/>
                </a:solidFill>
              </a:rPr>
              <a:t>Lorca</a:t>
            </a:r>
            <a:r>
              <a:rPr lang="es-ES" sz="1800" b="0" dirty="0" smtClean="0"/>
              <a:t>.</a:t>
            </a:r>
          </a:p>
          <a:p>
            <a:pPr marL="342900" indent="-342900">
              <a:buFont typeface="+mj-lt"/>
              <a:buAutoNum type="arabicPeriod"/>
            </a:pPr>
            <a:endParaRPr lang="es-ES_tradnl" sz="800" b="0" dirty="0" smtClean="0"/>
          </a:p>
          <a:p>
            <a:pPr marL="342900" indent="-342900">
              <a:buFont typeface="+mj-lt"/>
              <a:buAutoNum type="arabicPeriod"/>
            </a:pPr>
            <a:r>
              <a:rPr lang="es-ES" sz="1800" u="sng" dirty="0" smtClean="0">
                <a:solidFill>
                  <a:srgbClr val="FFFF99"/>
                </a:solidFill>
              </a:rPr>
              <a:t>La cuantía de los módulos </a:t>
            </a:r>
            <a:r>
              <a:rPr lang="es-ES" sz="1800" b="0" dirty="0" smtClean="0"/>
              <a:t>y los índices de rendimiento neto de las actividades </a:t>
            </a:r>
            <a:r>
              <a:rPr lang="es-ES" sz="1800" u="sng" dirty="0" smtClean="0">
                <a:solidFill>
                  <a:srgbClr val="FFFF99"/>
                </a:solidFill>
              </a:rPr>
              <a:t>se mantienen para el 2019</a:t>
            </a:r>
            <a:r>
              <a:rPr lang="es-ES" sz="1800" b="0" dirty="0" smtClean="0"/>
              <a:t>. </a:t>
            </a:r>
          </a:p>
          <a:p>
            <a:pPr marL="342900" indent="-342900">
              <a:buFont typeface="Wingdings" pitchFamily="2" charset="2"/>
              <a:buChar char="q"/>
            </a:pPr>
            <a:endParaRPr lang="es-ES" sz="2800" dirty="0">
              <a:solidFill>
                <a:srgbClr val="FFFF00"/>
              </a:solidFill>
              <a:effectLst>
                <a:outerShdw blurRad="38100" dist="38100" dir="2700000" algn="tl">
                  <a:srgbClr val="000000">
                    <a:alpha val="43137"/>
                  </a:srgbClr>
                </a:outerShdw>
              </a:effectLst>
            </a:endParaRPr>
          </a:p>
          <a:p>
            <a:pPr marL="342900" indent="-342900">
              <a:buFont typeface="Wingdings" pitchFamily="2" charset="2"/>
              <a:buChar char="q"/>
            </a:pPr>
            <a:r>
              <a:rPr lang="es-ES" dirty="0" smtClean="0">
                <a:solidFill>
                  <a:srgbClr val="FFFF00"/>
                </a:solidFill>
                <a:effectLst>
                  <a:outerShdw blurRad="38100" dist="38100" dir="2700000" algn="tl">
                    <a:srgbClr val="000000">
                      <a:alpha val="43137"/>
                    </a:srgbClr>
                  </a:outerShdw>
                </a:effectLst>
              </a:rPr>
              <a:t>Respecto al </a:t>
            </a:r>
            <a:r>
              <a:rPr lang="es-ES" u="sng" dirty="0" smtClean="0">
                <a:solidFill>
                  <a:srgbClr val="FFFF00"/>
                </a:solidFill>
                <a:effectLst>
                  <a:outerShdw blurRad="38100" dist="38100" dir="2700000" algn="tl">
                    <a:srgbClr val="000000">
                      <a:alpha val="43137"/>
                    </a:srgbClr>
                  </a:outerShdw>
                </a:effectLst>
              </a:rPr>
              <a:t>IVA</a:t>
            </a:r>
            <a:r>
              <a:rPr lang="es-ES" dirty="0" smtClean="0">
                <a:solidFill>
                  <a:srgbClr val="FFFF00"/>
                </a:solidFill>
                <a:effectLst>
                  <a:outerShdw blurRad="38100" dist="38100" dir="2700000" algn="tl">
                    <a:srgbClr val="000000">
                      <a:alpha val="43137"/>
                    </a:srgbClr>
                  </a:outerShdw>
                </a:effectLst>
              </a:rPr>
              <a:t>: </a:t>
            </a:r>
          </a:p>
          <a:p>
            <a:pPr marL="342900" indent="-342900">
              <a:buFont typeface="Wingdings" pitchFamily="2" charset="2"/>
              <a:buChar char="q"/>
            </a:pPr>
            <a:endParaRPr lang="es-ES" sz="800" dirty="0" smtClean="0">
              <a:solidFill>
                <a:srgbClr val="FFFF00"/>
              </a:solidFill>
              <a:effectLst>
                <a:outerShdw blurRad="38100" dist="38100" dir="2700000" algn="tl">
                  <a:srgbClr val="000000">
                    <a:alpha val="43137"/>
                  </a:srgbClr>
                </a:outerShdw>
              </a:effectLst>
            </a:endParaRPr>
          </a:p>
          <a:p>
            <a:pPr marL="342900" indent="-342900">
              <a:buFont typeface="Wingdings" pitchFamily="2" charset="2"/>
              <a:buChar char="Ø"/>
            </a:pPr>
            <a:r>
              <a:rPr lang="es-ES" sz="1800" u="sng" dirty="0" smtClean="0"/>
              <a:t>Se </a:t>
            </a:r>
            <a:r>
              <a:rPr lang="es-ES" sz="1800" u="sng" dirty="0" smtClean="0">
                <a:solidFill>
                  <a:srgbClr val="FFFF99"/>
                </a:solidFill>
                <a:effectLst>
                  <a:outerShdw blurRad="38100" dist="38100" dir="2700000" algn="tl">
                    <a:srgbClr val="000000">
                      <a:alpha val="43137"/>
                    </a:srgbClr>
                  </a:outerShdw>
                </a:effectLst>
              </a:rPr>
              <a:t>mantienen</a:t>
            </a:r>
            <a:r>
              <a:rPr lang="es-ES" sz="1800" u="sng" dirty="0" smtClean="0"/>
              <a:t> para 2019</a:t>
            </a:r>
            <a:r>
              <a:rPr lang="es-ES" sz="1800" dirty="0" smtClean="0"/>
              <a:t> </a:t>
            </a:r>
            <a:r>
              <a:rPr lang="es-ES" sz="1800" u="sng" dirty="0" smtClean="0">
                <a:solidFill>
                  <a:srgbClr val="FFFF99"/>
                </a:solidFill>
                <a:effectLst>
                  <a:outerShdw blurRad="38100" dist="38100" dir="2700000" algn="tl">
                    <a:srgbClr val="000000">
                      <a:alpha val="43137"/>
                    </a:srgbClr>
                  </a:outerShdw>
                </a:effectLst>
              </a:rPr>
              <a:t>los importes</a:t>
            </a:r>
            <a:r>
              <a:rPr lang="es-ES" sz="1800" b="0" u="sng" dirty="0" smtClean="0"/>
              <a:t> de los módulos aplicables para el 2018</a:t>
            </a:r>
          </a:p>
          <a:p>
            <a:pPr marL="342900" indent="-342900">
              <a:buFont typeface="Wingdings" pitchFamily="2" charset="2"/>
              <a:buChar char="Ø"/>
            </a:pPr>
            <a:r>
              <a:rPr lang="es-ES" sz="1800" u="sng" dirty="0" smtClean="0">
                <a:solidFill>
                  <a:srgbClr val="FFFF00"/>
                </a:solidFill>
              </a:rPr>
              <a:t>Lorca</a:t>
            </a:r>
            <a:r>
              <a:rPr lang="es-ES" sz="1800" dirty="0" smtClean="0">
                <a:solidFill>
                  <a:srgbClr val="FFFF00"/>
                </a:solidFill>
              </a:rPr>
              <a:t>: </a:t>
            </a:r>
            <a:r>
              <a:rPr lang="es-ES" sz="1800" b="0" u="sng" dirty="0" smtClean="0">
                <a:solidFill>
                  <a:srgbClr val="FFFF99"/>
                </a:solidFill>
              </a:rPr>
              <a:t>Se mantiene la reducción</a:t>
            </a:r>
            <a:r>
              <a:rPr lang="es-ES" sz="1800" b="0" dirty="0" smtClean="0">
                <a:solidFill>
                  <a:srgbClr val="FFFF99"/>
                </a:solidFill>
              </a:rPr>
              <a:t> </a:t>
            </a:r>
            <a:r>
              <a:rPr lang="es-ES" sz="1800" b="0" dirty="0" smtClean="0"/>
              <a:t>para las actividades desarrolladas en Lorca.</a:t>
            </a:r>
            <a:endParaRPr lang="es-ES_tradnl" sz="1800" b="0" dirty="0">
              <a:solidFill>
                <a:srgbClr val="FFFF66"/>
              </a:solidFill>
              <a:effectLst>
                <a:outerShdw blurRad="38100" dist="38100" dir="2700000" algn="tl">
                  <a:srgbClr val="000000">
                    <a:alpha val="43137"/>
                  </a:srgbClr>
                </a:outerShdw>
              </a:effectLst>
            </a:endParaRPr>
          </a:p>
        </p:txBody>
      </p:sp>
    </p:spTree>
    <p:extLst>
      <p:ext uri="{BB962C8B-B14F-4D97-AF65-F5344CB8AC3E}">
        <p14:creationId xmlns="" xmlns:p14="http://schemas.microsoft.com/office/powerpoint/2010/main" val="2565102115"/>
      </p:ext>
    </p:extLst>
  </p:cSld>
  <p:clrMapOvr>
    <a:masterClrMapping/>
  </p:clrMapOvr>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7A8A1A1A-A89E-4810-99AE-C3982EA8EEB8}" type="slidenum">
              <a:rPr lang="es-ES"/>
              <a:pPr>
                <a:defRPr/>
              </a:pPr>
              <a:t>533</a:t>
            </a:fld>
            <a:endParaRPr lang="es-ES" dirty="0"/>
          </a:p>
        </p:txBody>
      </p:sp>
      <p:sp>
        <p:nvSpPr>
          <p:cNvPr id="1449986" name="Rectangle 2"/>
          <p:cNvSpPr>
            <a:spLocks noChangeArrowheads="1"/>
          </p:cNvSpPr>
          <p:nvPr/>
        </p:nvSpPr>
        <p:spPr bwMode="auto">
          <a:xfrm>
            <a:off x="152400" y="152400"/>
            <a:ext cx="9601200" cy="1063625"/>
          </a:xfrm>
          <a:prstGeom prst="rect">
            <a:avLst/>
          </a:prstGeom>
          <a:noFill/>
          <a:ln w="9525">
            <a:noFill/>
            <a:miter lim="800000"/>
            <a:headEnd/>
            <a:tailEnd/>
          </a:ln>
          <a:effectLst/>
        </p:spPr>
        <p:txBody>
          <a:bodyPr anchor="ctr" anchorCtr="1"/>
          <a:lstStyle/>
          <a:p>
            <a:pPr algn="ctr">
              <a:defRPr/>
            </a:pPr>
            <a:r>
              <a:rPr lang="es-ES_tradnl" sz="5400" dirty="0">
                <a:solidFill>
                  <a:srgbClr val="FFFF00"/>
                </a:solidFill>
                <a:effectLst>
                  <a:outerShdw blurRad="38100" dist="38100" dir="2700000" algn="tl">
                    <a:srgbClr val="000000"/>
                  </a:outerShdw>
                </a:effectLst>
              </a:rPr>
              <a:t>MÓDULOS </a:t>
            </a:r>
            <a:r>
              <a:rPr lang="es-ES_tradnl" sz="5400" dirty="0" smtClean="0">
                <a:solidFill>
                  <a:srgbClr val="FFFF00"/>
                </a:solidFill>
                <a:effectLst>
                  <a:outerShdw blurRad="38100" dist="38100" dir="2700000" algn="tl">
                    <a:srgbClr val="000000"/>
                  </a:outerShdw>
                </a:effectLst>
              </a:rPr>
              <a:t>IRPF-2020</a:t>
            </a:r>
            <a:endParaRPr lang="es-ES_tradnl" sz="5400" dirty="0">
              <a:solidFill>
                <a:srgbClr val="FFFF00"/>
              </a:solidFill>
              <a:effectLst>
                <a:outerShdw blurRad="38100" dist="38100" dir="2700000" algn="tl">
                  <a:srgbClr val="000000"/>
                </a:outerShdw>
              </a:effectLst>
            </a:endParaRPr>
          </a:p>
        </p:txBody>
      </p:sp>
      <p:sp>
        <p:nvSpPr>
          <p:cNvPr id="1449987" name="Rectangle 3"/>
          <p:cNvSpPr>
            <a:spLocks noChangeArrowheads="1"/>
          </p:cNvSpPr>
          <p:nvPr/>
        </p:nvSpPr>
        <p:spPr bwMode="auto">
          <a:xfrm>
            <a:off x="152400" y="1371600"/>
            <a:ext cx="9601200" cy="4724400"/>
          </a:xfrm>
          <a:prstGeom prst="rect">
            <a:avLst/>
          </a:prstGeom>
          <a:noFill/>
          <a:ln w="9525">
            <a:noFill/>
            <a:miter lim="800000"/>
            <a:headEnd/>
            <a:tailEnd/>
          </a:ln>
          <a:effectLst/>
        </p:spPr>
        <p:txBody>
          <a:bodyPr/>
          <a:lstStyle/>
          <a:p>
            <a:pPr marL="609600" indent="-609600" algn="ctr">
              <a:lnSpc>
                <a:spcPct val="80000"/>
              </a:lnSpc>
              <a:spcBef>
                <a:spcPct val="20000"/>
              </a:spcBef>
              <a:buClr>
                <a:schemeClr val="hlink"/>
              </a:buClr>
              <a:buSzPct val="80000"/>
              <a:buFont typeface="Wingdings" pitchFamily="2" charset="2"/>
              <a:buNone/>
              <a:defRPr/>
            </a:pPr>
            <a:endParaRPr lang="es-ES_tradnl" sz="2400" dirty="0">
              <a:effectLst>
                <a:outerShdw blurRad="38100" dist="38100" dir="2700000" algn="tl">
                  <a:srgbClr val="000000"/>
                </a:outerShdw>
              </a:effectLst>
            </a:endParaRPr>
          </a:p>
          <a:p>
            <a:pPr marL="609600" indent="-609600" algn="ctr">
              <a:buClr>
                <a:schemeClr val="tx1"/>
              </a:buClr>
              <a:buFont typeface="Wingdings" pitchFamily="2" charset="2"/>
              <a:buNone/>
              <a:defRPr/>
            </a:pPr>
            <a:r>
              <a:rPr lang="es-ES_tradnl" sz="3200" dirty="0" smtClean="0">
                <a:solidFill>
                  <a:srgbClr val="FFFF99"/>
                </a:solidFill>
                <a:effectLst>
                  <a:outerShdw blurRad="38100" dist="38100" dir="2700000" algn="tl">
                    <a:srgbClr val="000000"/>
                  </a:outerShdw>
                </a:effectLst>
              </a:rPr>
              <a:t>Orden </a:t>
            </a:r>
            <a:r>
              <a:rPr lang="es-ES_tradnl" sz="3200" dirty="0">
                <a:solidFill>
                  <a:srgbClr val="FFFF99"/>
                </a:solidFill>
                <a:effectLst>
                  <a:outerShdw blurRad="38100" dist="38100" dir="2700000" algn="tl">
                    <a:srgbClr val="000000"/>
                  </a:outerShdw>
                </a:effectLst>
              </a:rPr>
              <a:t>de “Módulos” </a:t>
            </a:r>
            <a:r>
              <a:rPr lang="es-ES_tradnl" sz="3200" dirty="0" smtClean="0">
                <a:solidFill>
                  <a:srgbClr val="FFFF99"/>
                </a:solidFill>
                <a:effectLst>
                  <a:outerShdw blurRad="38100" dist="38100" dir="2700000" algn="tl">
                    <a:srgbClr val="000000"/>
                  </a:outerShdw>
                </a:effectLst>
              </a:rPr>
              <a:t>2020</a:t>
            </a:r>
            <a:endParaRPr lang="es-ES_tradnl" sz="3200" dirty="0">
              <a:solidFill>
                <a:srgbClr val="FFFF99"/>
              </a:solidFill>
              <a:effectLst>
                <a:outerShdw blurRad="38100" dist="38100" dir="2700000" algn="tl">
                  <a:srgbClr val="000000"/>
                </a:outerShdw>
              </a:effectLst>
            </a:endParaRPr>
          </a:p>
          <a:p>
            <a:pPr marL="609600" indent="-609600">
              <a:buClr>
                <a:schemeClr val="tx1"/>
              </a:buClr>
              <a:buFont typeface="Wingdings" pitchFamily="2" charset="2"/>
              <a:buNone/>
              <a:defRPr/>
            </a:pPr>
            <a:r>
              <a:rPr lang="es-ES_tradnl" sz="3600" dirty="0"/>
              <a:t> </a:t>
            </a:r>
            <a:br>
              <a:rPr lang="es-ES_tradnl" sz="3600" dirty="0"/>
            </a:br>
            <a:r>
              <a:rPr lang="es-ES_tradnl" sz="2800" i="1" dirty="0">
                <a:solidFill>
                  <a:srgbClr val="FFFFCC"/>
                </a:solidFill>
                <a:effectLst>
                  <a:outerShdw blurRad="38100" dist="38100" dir="2700000" algn="tl">
                    <a:srgbClr val="000000"/>
                  </a:outerShdw>
                </a:effectLst>
              </a:rPr>
              <a:t>Orden </a:t>
            </a:r>
            <a:r>
              <a:rPr lang="es-ES_tradnl" sz="2800" i="1" dirty="0" smtClean="0">
                <a:solidFill>
                  <a:srgbClr val="FFFFCC"/>
                </a:solidFill>
                <a:effectLst>
                  <a:outerShdw blurRad="38100" dist="38100" dir="2700000" algn="tl">
                    <a:srgbClr val="000000"/>
                  </a:outerShdw>
                </a:effectLst>
              </a:rPr>
              <a:t>HAC/1164/2019</a:t>
            </a:r>
            <a:r>
              <a:rPr lang="es-ES_tradnl" sz="2800" i="1" dirty="0" smtClean="0"/>
              <a:t>, </a:t>
            </a:r>
            <a:r>
              <a:rPr lang="es-ES_tradnl" sz="2200" i="1" dirty="0"/>
              <a:t>de </a:t>
            </a:r>
            <a:r>
              <a:rPr lang="es-ES_tradnl" sz="2200" i="1" dirty="0" smtClean="0"/>
              <a:t>22 </a:t>
            </a:r>
            <a:r>
              <a:rPr lang="es-ES_tradnl" sz="2200" i="1" dirty="0"/>
              <a:t>de noviembre, por la que se desarrollan para el año </a:t>
            </a:r>
            <a:r>
              <a:rPr lang="es-ES_tradnl" sz="2200" i="1" dirty="0" smtClean="0"/>
              <a:t>2019 </a:t>
            </a:r>
            <a:r>
              <a:rPr lang="es-ES_tradnl" sz="2200" i="1" dirty="0"/>
              <a:t>el método de estimación objetiva del IRPF y el régimen especial simplificado del IVA</a:t>
            </a:r>
            <a:r>
              <a:rPr lang="es-ES_tradnl" sz="2800" i="1" dirty="0"/>
              <a:t>.        </a:t>
            </a:r>
            <a:r>
              <a:rPr lang="es-ES_tradnl" sz="2800" i="1" dirty="0">
                <a:solidFill>
                  <a:srgbClr val="CCFFFF"/>
                </a:solidFill>
              </a:rPr>
              <a:t>(BOE </a:t>
            </a:r>
            <a:r>
              <a:rPr lang="es-ES_tradnl" sz="2800" i="1" dirty="0" smtClean="0">
                <a:solidFill>
                  <a:srgbClr val="CCFFFF"/>
                </a:solidFill>
              </a:rPr>
              <a:t>30/11/2019)</a:t>
            </a:r>
            <a:endParaRPr lang="es-ES_tradnl" sz="2800" i="1" dirty="0">
              <a:solidFill>
                <a:srgbClr val="CCFFFF"/>
              </a:solidFill>
            </a:endParaRPr>
          </a:p>
          <a:p>
            <a:pPr marL="609600" indent="-609600">
              <a:buClr>
                <a:schemeClr val="tx1"/>
              </a:buClr>
              <a:buFont typeface="Wingdings" pitchFamily="2" charset="2"/>
              <a:buNone/>
              <a:defRPr/>
            </a:pPr>
            <a:r>
              <a:rPr lang="es-ES_tradnl" sz="2800" u="sng" dirty="0" smtClean="0">
                <a:solidFill>
                  <a:srgbClr val="FFFF99"/>
                </a:solidFill>
                <a:effectLst>
                  <a:outerShdw blurRad="38100" dist="38100" dir="2700000" algn="tl">
                    <a:srgbClr val="000000"/>
                  </a:outerShdw>
                </a:effectLst>
                <a:latin typeface="Arial" charset="0"/>
              </a:rPr>
              <a:t>     </a:t>
            </a:r>
          </a:p>
          <a:p>
            <a:pPr marL="609600" indent="-609600">
              <a:buClr>
                <a:schemeClr val="tx1"/>
              </a:buClr>
              <a:buFont typeface="Wingdings" pitchFamily="2" charset="2"/>
              <a:buNone/>
              <a:defRPr/>
            </a:pPr>
            <a:r>
              <a:rPr lang="es-ES_tradnl" sz="2800" dirty="0" smtClean="0">
                <a:solidFill>
                  <a:srgbClr val="FFFF99"/>
                </a:solidFill>
                <a:effectLst>
                  <a:outerShdw blurRad="38100" dist="38100" dir="2700000" algn="tl">
                    <a:srgbClr val="000000"/>
                  </a:outerShdw>
                </a:effectLst>
                <a:latin typeface="Arial" charset="0"/>
              </a:rPr>
              <a:t>     </a:t>
            </a:r>
            <a:r>
              <a:rPr lang="es-ES_tradnl" sz="2800" u="sng" dirty="0" smtClean="0">
                <a:solidFill>
                  <a:srgbClr val="FFFF99"/>
                </a:solidFill>
                <a:effectLst>
                  <a:outerShdw blurRad="38100" dist="38100" dir="2700000" algn="tl">
                    <a:srgbClr val="000000"/>
                  </a:outerShdw>
                </a:effectLst>
                <a:latin typeface="Arial" charset="0"/>
              </a:rPr>
              <a:t>Entra </a:t>
            </a:r>
            <a:r>
              <a:rPr lang="es-ES_tradnl" sz="2800" u="sng" dirty="0">
                <a:solidFill>
                  <a:srgbClr val="FFFF99"/>
                </a:solidFill>
                <a:effectLst>
                  <a:outerShdw blurRad="38100" dist="38100" dir="2700000" algn="tl">
                    <a:srgbClr val="000000"/>
                  </a:outerShdw>
                </a:effectLst>
                <a:latin typeface="Arial" charset="0"/>
              </a:rPr>
              <a:t>en vigor el </a:t>
            </a:r>
            <a:r>
              <a:rPr lang="es-ES_tradnl" sz="2800" u="sng" dirty="0" smtClean="0">
                <a:solidFill>
                  <a:srgbClr val="FFFF99"/>
                </a:solidFill>
                <a:effectLst>
                  <a:outerShdw blurRad="38100" dist="38100" dir="2700000" algn="tl">
                    <a:srgbClr val="000000"/>
                  </a:outerShdw>
                </a:effectLst>
                <a:latin typeface="Arial" charset="0"/>
              </a:rPr>
              <a:t>01/12/2019, </a:t>
            </a:r>
            <a:r>
              <a:rPr lang="es-ES_tradnl" sz="2800" u="sng" dirty="0">
                <a:solidFill>
                  <a:srgbClr val="FFFF99"/>
                </a:solidFill>
                <a:effectLst>
                  <a:outerShdw blurRad="38100" dist="38100" dir="2700000" algn="tl">
                    <a:srgbClr val="000000"/>
                  </a:outerShdw>
                </a:effectLst>
                <a:latin typeface="Arial" charset="0"/>
              </a:rPr>
              <a:t>con efectos para </a:t>
            </a:r>
            <a:r>
              <a:rPr lang="es-ES_tradnl" sz="2800" u="sng" dirty="0" smtClean="0">
                <a:solidFill>
                  <a:srgbClr val="FFFF99"/>
                </a:solidFill>
                <a:effectLst>
                  <a:outerShdw blurRad="38100" dist="38100" dir="2700000" algn="tl">
                    <a:srgbClr val="000000"/>
                  </a:outerShdw>
                </a:effectLst>
                <a:latin typeface="Arial" charset="0"/>
              </a:rPr>
              <a:t>2020</a:t>
            </a:r>
            <a:r>
              <a:rPr lang="es-ES_tradnl" sz="2800" dirty="0" smtClean="0">
                <a:solidFill>
                  <a:srgbClr val="FFFF99"/>
                </a:solidFill>
                <a:latin typeface="Arial" charset="0"/>
              </a:rPr>
              <a:t>.</a:t>
            </a:r>
            <a:r>
              <a:rPr lang="es-ES_tradnl" sz="3200" dirty="0" smtClean="0">
                <a:latin typeface="Arial" charset="0"/>
              </a:rPr>
              <a:t> </a:t>
            </a:r>
            <a:endParaRPr lang="es-ES_tradnl" sz="3200" dirty="0">
              <a:latin typeface="Arial" charset="0"/>
            </a:endParaRPr>
          </a:p>
          <a:p>
            <a:pPr marL="609600" indent="-609600">
              <a:buClr>
                <a:schemeClr val="tx1"/>
              </a:buClr>
              <a:buFont typeface="Wingdings" pitchFamily="2" charset="2"/>
              <a:buNone/>
              <a:defRPr/>
            </a:pPr>
            <a:endParaRPr lang="es-ES_tradnl" sz="2800" i="1" dirty="0"/>
          </a:p>
          <a:p>
            <a:pPr marL="609600" indent="-609600">
              <a:buClr>
                <a:schemeClr val="tx1"/>
              </a:buClr>
              <a:buFont typeface="Wingdings" pitchFamily="2" charset="2"/>
              <a:buNone/>
              <a:defRPr/>
            </a:pPr>
            <a:endParaRPr lang="es-ES_tradnl" sz="2800" i="1" dirty="0"/>
          </a:p>
        </p:txBody>
      </p:sp>
    </p:spTree>
    <p:extLst>
      <p:ext uri="{BB962C8B-B14F-4D97-AF65-F5344CB8AC3E}">
        <p14:creationId xmlns="" xmlns:p14="http://schemas.microsoft.com/office/powerpoint/2010/main" val="3994349073"/>
      </p:ext>
    </p:extLst>
  </p:cSld>
  <p:clrMapOvr>
    <a:masterClrMapping/>
  </p:clrMapOvr>
  <p:timing>
    <p:tnLst>
      <p:par>
        <p:cTn id="1" dur="indefinite" restart="never" nodeType="tmRoot"/>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1EAFDD3F-BD0A-4D3F-A28F-9B33F983F68D}" type="slidenum">
              <a:rPr lang="es-ES"/>
              <a:pPr>
                <a:defRPr/>
              </a:pPr>
              <a:t>534</a:t>
            </a:fld>
            <a:endParaRPr lang="es-ES" dirty="0"/>
          </a:p>
        </p:txBody>
      </p:sp>
      <p:sp>
        <p:nvSpPr>
          <p:cNvPr id="46085" name="Text Box 4"/>
          <p:cNvSpPr txBox="1">
            <a:spLocks noChangeArrowheads="1"/>
          </p:cNvSpPr>
          <p:nvPr/>
        </p:nvSpPr>
        <p:spPr bwMode="auto">
          <a:xfrm>
            <a:off x="0" y="0"/>
            <a:ext cx="9906000" cy="427038"/>
          </a:xfrm>
          <a:prstGeom prst="rect">
            <a:avLst/>
          </a:prstGeom>
          <a:solidFill>
            <a:srgbClr val="CCFFFF"/>
          </a:solidFill>
          <a:ln w="9525">
            <a:noFill/>
            <a:miter lim="800000"/>
            <a:headEnd/>
            <a:tailEnd/>
          </a:ln>
        </p:spPr>
        <p:txBody>
          <a:bodyPr>
            <a:spAutoFit/>
          </a:bodyPr>
          <a:lstStyle/>
          <a:p>
            <a:pPr algn="ctr">
              <a:spcBef>
                <a:spcPct val="50000"/>
              </a:spcBef>
            </a:pPr>
            <a:r>
              <a:rPr lang="es-ES" sz="2200" dirty="0">
                <a:solidFill>
                  <a:schemeClr val="bg2"/>
                </a:solidFill>
              </a:rPr>
              <a:t>               </a:t>
            </a:r>
            <a:r>
              <a:rPr lang="es-ES" sz="2200" dirty="0">
                <a:solidFill>
                  <a:srgbClr val="000066"/>
                </a:solidFill>
              </a:rPr>
              <a:t>“</a:t>
            </a:r>
            <a:r>
              <a:rPr lang="es-ES" sz="2200" dirty="0" smtClean="0">
                <a:solidFill>
                  <a:srgbClr val="000066"/>
                </a:solidFill>
              </a:rPr>
              <a:t>MÓDULOS-2020” (1)</a:t>
            </a:r>
            <a:r>
              <a:rPr lang="es-ES" sz="2200" dirty="0" smtClean="0">
                <a:solidFill>
                  <a:schemeClr val="bg2"/>
                </a:solidFill>
              </a:rPr>
              <a:t>    </a:t>
            </a:r>
            <a:r>
              <a:rPr lang="es-ES" sz="1800" dirty="0">
                <a:solidFill>
                  <a:srgbClr val="FF0000"/>
                </a:solidFill>
              </a:rPr>
              <a:t>Orden </a:t>
            </a:r>
            <a:r>
              <a:rPr lang="es-ES" sz="1800" dirty="0" smtClean="0">
                <a:solidFill>
                  <a:srgbClr val="FF0000"/>
                </a:solidFill>
              </a:rPr>
              <a:t>HAC 1164/2019</a:t>
            </a:r>
            <a:endParaRPr lang="es-ES" sz="1800" dirty="0">
              <a:solidFill>
                <a:srgbClr val="FF0000"/>
              </a:solidFill>
            </a:endParaRPr>
          </a:p>
        </p:txBody>
      </p:sp>
      <p:sp>
        <p:nvSpPr>
          <p:cNvPr id="1452037" name="Text Box 5"/>
          <p:cNvSpPr txBox="1">
            <a:spLocks noChangeArrowheads="1"/>
          </p:cNvSpPr>
          <p:nvPr/>
        </p:nvSpPr>
        <p:spPr bwMode="auto">
          <a:xfrm>
            <a:off x="0" y="381000"/>
            <a:ext cx="9906000" cy="5401479"/>
          </a:xfrm>
          <a:prstGeom prst="rect">
            <a:avLst/>
          </a:prstGeom>
          <a:noFill/>
          <a:ln w="9525">
            <a:noFill/>
            <a:miter lim="800000"/>
            <a:headEnd/>
            <a:tailEnd/>
          </a:ln>
          <a:effectLst/>
        </p:spPr>
        <p:txBody>
          <a:bodyPr>
            <a:spAutoFit/>
          </a:bodyPr>
          <a:lstStyle/>
          <a:p>
            <a:pPr marL="342900" indent="-342900">
              <a:buFont typeface="Wingdings" pitchFamily="2" charset="2"/>
              <a:buChar char="q"/>
              <a:tabLst>
                <a:tab pos="0" algn="l"/>
              </a:tabLst>
              <a:defRPr/>
            </a:pPr>
            <a:r>
              <a:rPr lang="es-ES_tradnl" sz="1600" dirty="0"/>
              <a:t> </a:t>
            </a:r>
            <a:r>
              <a:rPr lang="es-ES_tradnl" sz="1800" u="sng" dirty="0" smtClean="0">
                <a:solidFill>
                  <a:srgbClr val="FFFF00"/>
                </a:solidFill>
                <a:effectLst>
                  <a:outerShdw blurRad="38100" dist="38100" dir="2700000" algn="tl">
                    <a:srgbClr val="000000"/>
                  </a:outerShdw>
                </a:effectLst>
              </a:rPr>
              <a:t>Mantiene la estructura</a:t>
            </a:r>
            <a:r>
              <a:rPr lang="es-ES_tradnl" sz="1600" u="sng" dirty="0" smtClean="0">
                <a:solidFill>
                  <a:srgbClr val="FFFF00"/>
                </a:solidFill>
                <a:effectLst>
                  <a:outerShdw blurRad="38100" dist="38100" dir="2700000" algn="tl">
                    <a:srgbClr val="000000"/>
                  </a:outerShdw>
                </a:effectLst>
              </a:rPr>
              <a:t> del año anterior :</a:t>
            </a:r>
            <a:r>
              <a:rPr lang="es-ES" sz="1600" dirty="0" smtClean="0"/>
              <a:t>  </a:t>
            </a:r>
          </a:p>
          <a:p>
            <a:pPr marL="727075" lvl="1" indent="-457200">
              <a:buClr>
                <a:schemeClr val="tx1"/>
              </a:buClr>
              <a:buFont typeface="Wingdings" pitchFamily="2" charset="2"/>
              <a:buChar char="§"/>
              <a:tabLst>
                <a:tab pos="0" algn="l"/>
              </a:tabLst>
              <a:defRPr/>
            </a:pPr>
            <a:r>
              <a:rPr lang="es-ES" sz="1800" dirty="0" smtClean="0">
                <a:solidFill>
                  <a:srgbClr val="FFFF99"/>
                </a:solidFill>
                <a:effectLst>
                  <a:outerShdw blurRad="38100" dist="38100" dir="2700000" algn="tl">
                    <a:srgbClr val="000000">
                      <a:alpha val="43137"/>
                    </a:srgbClr>
                  </a:outerShdw>
                </a:effectLst>
              </a:rPr>
              <a:t>Los límites de la reforma fiscal: se remite a la LIRPF</a:t>
            </a:r>
          </a:p>
          <a:p>
            <a:pPr marL="727075" lvl="1" indent="-457200">
              <a:buClr>
                <a:schemeClr val="tx1"/>
              </a:buClr>
              <a:buFont typeface="Wingdings" pitchFamily="2" charset="2"/>
              <a:buChar char="§"/>
              <a:tabLst>
                <a:tab pos="0" algn="l"/>
              </a:tabLst>
              <a:defRPr/>
            </a:pPr>
            <a:endParaRPr lang="es-ES" sz="800" dirty="0" smtClean="0">
              <a:solidFill>
                <a:srgbClr val="FFFF99"/>
              </a:solidFill>
              <a:effectLst>
                <a:outerShdw blurRad="38100" dist="38100" dir="2700000" algn="tl">
                  <a:srgbClr val="000000">
                    <a:alpha val="43137"/>
                  </a:srgbClr>
                </a:outerShdw>
              </a:effectLst>
            </a:endParaRPr>
          </a:p>
          <a:p>
            <a:pPr marL="800100" lvl="1" indent="-342900">
              <a:buFont typeface="Wingdings" pitchFamily="2" charset="2"/>
              <a:buChar char="Ø"/>
            </a:pPr>
            <a:r>
              <a:rPr lang="es-ES_tradnl" sz="1800" u="sng" dirty="0" smtClean="0">
                <a:solidFill>
                  <a:srgbClr val="FFFF66"/>
                </a:solidFill>
              </a:rPr>
              <a:t>Desde 2016</a:t>
            </a:r>
            <a:r>
              <a:rPr lang="es-ES_tradnl" sz="1800" dirty="0" smtClean="0">
                <a:solidFill>
                  <a:srgbClr val="FFFF66"/>
                </a:solidFill>
              </a:rPr>
              <a:t>: </a:t>
            </a:r>
            <a:r>
              <a:rPr lang="es-ES_tradnl" sz="1800" b="0" u="sng" dirty="0" smtClean="0">
                <a:solidFill>
                  <a:srgbClr val="FFFF66"/>
                </a:solidFill>
              </a:rPr>
              <a:t>Desaparecen</a:t>
            </a:r>
            <a:r>
              <a:rPr lang="es-ES_tradnl" sz="1800" b="0" dirty="0" smtClean="0">
                <a:solidFill>
                  <a:srgbClr val="FFFF66"/>
                </a:solidFill>
              </a:rPr>
              <a:t> actividades de módulos, </a:t>
            </a:r>
            <a:r>
              <a:rPr lang="es-ES_tradnl" sz="1800" b="0" u="sng" dirty="0" smtClean="0">
                <a:solidFill>
                  <a:srgbClr val="FFFF66"/>
                </a:solidFill>
              </a:rPr>
              <a:t>los epígrafes 3, 4 y 5 IAE</a:t>
            </a:r>
            <a:r>
              <a:rPr lang="es-ES_tradnl" sz="1800" b="0" dirty="0" smtClean="0">
                <a:solidFill>
                  <a:srgbClr val="FFFF66"/>
                </a:solidFill>
              </a:rPr>
              <a:t> (que sufrían la retención del 1% en 2015) </a:t>
            </a:r>
          </a:p>
          <a:p>
            <a:pPr marL="727075" lvl="1" indent="-457200">
              <a:buClr>
                <a:schemeClr val="tx1"/>
              </a:buClr>
              <a:buFont typeface="Wingdings" pitchFamily="2" charset="2"/>
              <a:buChar char="§"/>
              <a:tabLst>
                <a:tab pos="0" algn="l"/>
              </a:tabLst>
              <a:defRPr/>
            </a:pPr>
            <a:endParaRPr lang="es-ES_tradnl" sz="400" dirty="0">
              <a:solidFill>
                <a:srgbClr val="FFFF66"/>
              </a:solidFill>
              <a:effectLst>
                <a:outerShdw blurRad="38100" dist="38100" dir="2700000" algn="tl">
                  <a:srgbClr val="000000">
                    <a:alpha val="43137"/>
                  </a:srgbClr>
                </a:outerShdw>
              </a:effectLst>
            </a:endParaRPr>
          </a:p>
          <a:p>
            <a:pPr marL="727075" lvl="1" indent="-457200">
              <a:buClr>
                <a:schemeClr val="tx1"/>
              </a:buClr>
              <a:buFont typeface="Wingdings" pitchFamily="2" charset="2"/>
              <a:buChar char="q"/>
              <a:tabLst>
                <a:tab pos="0" algn="l"/>
              </a:tabLst>
              <a:defRPr/>
            </a:pPr>
            <a:r>
              <a:rPr lang="es-ES_tradnl" sz="1800" u="sng" dirty="0">
                <a:solidFill>
                  <a:srgbClr val="FFFF00"/>
                </a:solidFill>
                <a:effectLst>
                  <a:outerShdw blurRad="38100" dist="38100" dir="2700000" algn="tl">
                    <a:srgbClr val="000000"/>
                  </a:outerShdw>
                </a:effectLst>
              </a:rPr>
              <a:t>Plazos de renuncias o revocaciones:</a:t>
            </a:r>
            <a:r>
              <a:rPr lang="es-ES_tradnl" sz="1600" dirty="0"/>
              <a:t> </a:t>
            </a:r>
            <a:endParaRPr lang="es-ES_tradnl" sz="1600" dirty="0" smtClean="0"/>
          </a:p>
          <a:p>
            <a:pPr marL="727075" lvl="1" indent="-457200">
              <a:buClr>
                <a:schemeClr val="tx1"/>
              </a:buClr>
              <a:buFont typeface="Wingdings" pitchFamily="2" charset="2"/>
              <a:buChar char="§"/>
              <a:tabLst>
                <a:tab pos="0" algn="l"/>
              </a:tabLst>
              <a:defRPr/>
            </a:pPr>
            <a:r>
              <a:rPr lang="es-ES_tradnl" sz="1600" b="0" dirty="0" smtClean="0"/>
              <a:t>Los que deseen </a:t>
            </a:r>
            <a:r>
              <a:rPr lang="es-ES_tradnl" sz="1600" b="0" u="sng" dirty="0">
                <a:effectLst>
                  <a:outerShdw blurRad="38100" dist="38100" dir="2700000" algn="tl">
                    <a:srgbClr val="000000">
                      <a:alpha val="43137"/>
                    </a:srgbClr>
                  </a:outerShdw>
                </a:effectLst>
              </a:rPr>
              <a:t>renunciar o revocar su renuncia para el año </a:t>
            </a:r>
            <a:r>
              <a:rPr lang="es-ES_tradnl" sz="1600" b="0" u="sng" dirty="0" smtClean="0">
                <a:effectLst>
                  <a:outerShdw blurRad="38100" dist="38100" dir="2700000" algn="tl">
                    <a:srgbClr val="000000">
                      <a:alpha val="43137"/>
                    </a:srgbClr>
                  </a:outerShdw>
                </a:effectLst>
              </a:rPr>
              <a:t>2020</a:t>
            </a:r>
            <a:r>
              <a:rPr lang="es-ES_tradnl" sz="1600" b="0" dirty="0" smtClean="0"/>
              <a:t>, </a:t>
            </a:r>
            <a:r>
              <a:rPr lang="es-ES_tradnl" sz="1600" b="0" dirty="0"/>
              <a:t>dispondrán para ejercitar dicha opción </a:t>
            </a:r>
            <a:r>
              <a:rPr lang="es-ES_tradnl" sz="1600" b="0" u="sng" dirty="0">
                <a:effectLst>
                  <a:outerShdw blurRad="38100" dist="38100" dir="2700000" algn="tl">
                    <a:srgbClr val="000000"/>
                  </a:outerShdw>
                </a:effectLst>
              </a:rPr>
              <a:t>desde el </a:t>
            </a:r>
            <a:r>
              <a:rPr lang="es-ES_tradnl" sz="1600" b="0" u="sng" dirty="0" smtClean="0">
                <a:effectLst>
                  <a:outerShdw blurRad="38100" dist="38100" dir="2700000" algn="tl">
                    <a:srgbClr val="000000"/>
                  </a:outerShdw>
                </a:effectLst>
              </a:rPr>
              <a:t>01/12/2019 </a:t>
            </a:r>
            <a:r>
              <a:rPr lang="es-ES_tradnl" sz="1600" b="0" u="sng" dirty="0">
                <a:effectLst>
                  <a:outerShdw blurRad="38100" dist="38100" dir="2700000" algn="tl">
                    <a:srgbClr val="000000"/>
                  </a:outerShdw>
                </a:effectLst>
              </a:rPr>
              <a:t>hasta el </a:t>
            </a:r>
            <a:r>
              <a:rPr lang="es-ES_tradnl" sz="1600" b="0" u="sng" dirty="0" smtClean="0">
                <a:effectLst>
                  <a:outerShdw blurRad="38100" dist="38100" dir="2700000" algn="tl">
                    <a:srgbClr val="000000"/>
                  </a:outerShdw>
                </a:effectLst>
              </a:rPr>
              <a:t>31/12/2019</a:t>
            </a:r>
            <a:r>
              <a:rPr lang="es-ES_tradnl" sz="1600" b="0" dirty="0" smtClean="0"/>
              <a:t>. </a:t>
            </a:r>
          </a:p>
          <a:p>
            <a:pPr marL="269875" lvl="1">
              <a:buClr>
                <a:schemeClr val="tx1"/>
              </a:buClr>
              <a:tabLst>
                <a:tab pos="0" algn="l"/>
              </a:tabLst>
              <a:defRPr/>
            </a:pPr>
            <a:endParaRPr lang="es-ES_tradnl" sz="800" dirty="0" smtClean="0"/>
          </a:p>
          <a:p>
            <a:pPr marL="727075" lvl="1" indent="-457200">
              <a:buClr>
                <a:schemeClr val="tx1"/>
              </a:buClr>
              <a:buFont typeface="Wingdings" pitchFamily="2" charset="2"/>
              <a:buChar char="§"/>
              <a:tabLst>
                <a:tab pos="0" algn="l"/>
              </a:tabLst>
              <a:defRPr/>
            </a:pPr>
            <a:r>
              <a:rPr lang="es-ES_tradnl" sz="1400" b="0" u="sng" dirty="0" smtClean="0">
                <a:effectLst>
                  <a:outerShdw blurRad="38100" dist="38100" dir="2700000" algn="tl">
                    <a:srgbClr val="000000"/>
                  </a:outerShdw>
                </a:effectLst>
              </a:rPr>
              <a:t>No </a:t>
            </a:r>
            <a:r>
              <a:rPr lang="es-ES_tradnl" sz="1400" b="0" u="sng" dirty="0">
                <a:effectLst>
                  <a:outerShdw blurRad="38100" dist="38100" dir="2700000" algn="tl">
                    <a:srgbClr val="000000"/>
                  </a:outerShdw>
                </a:effectLst>
              </a:rPr>
              <a:t>obstante</a:t>
            </a:r>
            <a:r>
              <a:rPr lang="es-ES_tradnl" sz="1400" b="0" dirty="0"/>
              <a:t> lo anterior, </a:t>
            </a:r>
            <a:r>
              <a:rPr lang="es-ES_tradnl" sz="1400" b="0" u="sng" dirty="0">
                <a:effectLst>
                  <a:outerShdw blurRad="38100" dist="38100" dir="2700000" algn="tl">
                    <a:srgbClr val="000000">
                      <a:alpha val="43137"/>
                    </a:srgbClr>
                  </a:outerShdw>
                </a:effectLst>
              </a:rPr>
              <a:t>también se entenderá efectuada la renuncia</a:t>
            </a:r>
            <a:r>
              <a:rPr lang="es-ES_tradnl" sz="1400" b="0" dirty="0"/>
              <a:t> cuando se presente en plazo la declaración-liquidación correspondiente al </a:t>
            </a:r>
            <a:r>
              <a:rPr lang="es-ES_tradnl" sz="1400" b="0" u="sng" dirty="0">
                <a:effectLst>
                  <a:outerShdw blurRad="38100" dist="38100" dir="2700000" algn="tl">
                    <a:srgbClr val="000000">
                      <a:alpha val="43137"/>
                    </a:srgbClr>
                  </a:outerShdw>
                </a:effectLst>
              </a:rPr>
              <a:t>primer trimestre</a:t>
            </a:r>
            <a:r>
              <a:rPr lang="es-ES_tradnl" sz="1400" b="0" u="sng" dirty="0"/>
              <a:t> del año natural en que deba surtir efectos aplicando el régimen general</a:t>
            </a:r>
            <a:r>
              <a:rPr lang="es-ES_tradnl" sz="1400" b="0" dirty="0"/>
              <a:t>. </a:t>
            </a:r>
            <a:r>
              <a:rPr lang="es-ES_tradnl" sz="1400" b="0" u="sng" dirty="0"/>
              <a:t>En caso de inicio de la actividad</a:t>
            </a:r>
            <a:r>
              <a:rPr lang="es-ES_tradnl" sz="1400" b="0" dirty="0"/>
              <a:t>, también se entenderá efectuada la renuncia cuando la </a:t>
            </a:r>
            <a:r>
              <a:rPr lang="es-ES_tradnl" sz="1400" b="0" u="sng" dirty="0"/>
              <a:t>primera declaración</a:t>
            </a:r>
            <a:r>
              <a:rPr lang="es-ES_tradnl" sz="1400" b="0" dirty="0"/>
              <a:t> que deba presentar el sujeto pasivo después del comienzo de la actividad se presente en plazo aplicando el régimen general.</a:t>
            </a:r>
          </a:p>
          <a:p>
            <a:pPr marL="727075" lvl="1" indent="-457200">
              <a:buClr>
                <a:schemeClr val="tx1"/>
              </a:buClr>
              <a:buFont typeface="Wingdings" pitchFamily="2" charset="2"/>
              <a:buChar char="q"/>
              <a:tabLst>
                <a:tab pos="0" algn="l"/>
              </a:tabLst>
              <a:defRPr/>
            </a:pPr>
            <a:endParaRPr lang="es-ES_tradnl" sz="500" dirty="0"/>
          </a:p>
          <a:p>
            <a:pPr marL="727075" lvl="1" indent="-457200">
              <a:buFont typeface="Wingdings" pitchFamily="2" charset="2"/>
              <a:buChar char="q"/>
              <a:tabLst>
                <a:tab pos="0" algn="l"/>
              </a:tabLst>
              <a:defRPr/>
            </a:pPr>
            <a:r>
              <a:rPr lang="es-ES_tradnl" sz="1800" dirty="0"/>
              <a:t> </a:t>
            </a:r>
            <a:r>
              <a:rPr lang="es-ES_tradnl" u="sng" dirty="0">
                <a:solidFill>
                  <a:srgbClr val="FFFF66"/>
                </a:solidFill>
                <a:effectLst>
                  <a:outerShdw blurRad="38100" dist="38100" dir="2700000" algn="tl">
                    <a:srgbClr val="000000"/>
                  </a:outerShdw>
                </a:effectLst>
              </a:rPr>
              <a:t>En relación con el IRPF</a:t>
            </a:r>
            <a:r>
              <a:rPr lang="es-ES_tradnl" u="sng" dirty="0" smtClean="0">
                <a:solidFill>
                  <a:srgbClr val="FFFF66"/>
                </a:solidFill>
                <a:effectLst>
                  <a:outerShdw blurRad="38100" dist="38100" dir="2700000" algn="tl">
                    <a:srgbClr val="000000"/>
                  </a:outerShdw>
                </a:effectLst>
              </a:rPr>
              <a:t>:</a:t>
            </a:r>
            <a:endParaRPr lang="es-ES_tradnl" u="sng" dirty="0">
              <a:solidFill>
                <a:srgbClr val="FFFF66"/>
              </a:solidFill>
              <a:effectLst>
                <a:outerShdw blurRad="38100" dist="38100" dir="2700000" algn="tl">
                  <a:srgbClr val="000000"/>
                </a:outerShdw>
              </a:effectLst>
            </a:endParaRPr>
          </a:p>
          <a:p>
            <a:pPr marL="727075" lvl="1" indent="-457200">
              <a:buFont typeface="Wingdings" pitchFamily="2" charset="2"/>
              <a:buChar char="v"/>
              <a:tabLst>
                <a:tab pos="0" algn="l"/>
              </a:tabLst>
              <a:defRPr/>
            </a:pPr>
            <a:r>
              <a:rPr lang="es-ES_tradnl" sz="1800" dirty="0"/>
              <a:t> </a:t>
            </a:r>
            <a:r>
              <a:rPr lang="es-ES_tradnl" dirty="0">
                <a:solidFill>
                  <a:srgbClr val="FFFF99"/>
                </a:solidFill>
                <a:effectLst>
                  <a:outerShdw blurRad="38100" dist="38100" dir="2700000" algn="tl">
                    <a:srgbClr val="000000"/>
                  </a:outerShdw>
                </a:effectLst>
              </a:rPr>
              <a:t>Se mantienen para el ejercicio </a:t>
            </a:r>
            <a:r>
              <a:rPr lang="es-ES_tradnl" dirty="0" smtClean="0">
                <a:solidFill>
                  <a:srgbClr val="FFFF99"/>
                </a:solidFill>
                <a:effectLst>
                  <a:outerShdw blurRad="38100" dist="38100" dir="2700000" algn="tl">
                    <a:srgbClr val="000000"/>
                  </a:outerShdw>
                </a:effectLst>
              </a:rPr>
              <a:t>2020:</a:t>
            </a:r>
            <a:endParaRPr lang="es-ES_tradnl" dirty="0">
              <a:solidFill>
                <a:srgbClr val="FFFF99"/>
              </a:solidFill>
              <a:effectLst>
                <a:outerShdw blurRad="38100" dist="38100" dir="2700000" algn="tl">
                  <a:srgbClr val="000000"/>
                </a:outerShdw>
              </a:effectLst>
            </a:endParaRPr>
          </a:p>
          <a:p>
            <a:pPr marL="727075" lvl="1" indent="-457200">
              <a:buFont typeface="Wingdings" pitchFamily="2" charset="2"/>
              <a:buChar char="ü"/>
              <a:tabLst>
                <a:tab pos="0" algn="l"/>
              </a:tabLst>
              <a:defRPr/>
            </a:pPr>
            <a:r>
              <a:rPr lang="es-ES_tradnl" sz="1800" b="0" dirty="0" smtClean="0"/>
              <a:t> </a:t>
            </a:r>
            <a:r>
              <a:rPr lang="es-ES_tradnl" sz="1800" u="sng" dirty="0">
                <a:solidFill>
                  <a:srgbClr val="FFFF99"/>
                </a:solidFill>
                <a:effectLst>
                  <a:outerShdw blurRad="38100" dist="38100" dir="2700000" algn="tl">
                    <a:srgbClr val="000000"/>
                  </a:outerShdw>
                </a:effectLst>
              </a:rPr>
              <a:t>la cuantía de los módulos</a:t>
            </a:r>
            <a:r>
              <a:rPr lang="es-ES_tradnl" sz="1800" b="0" dirty="0"/>
              <a:t>, los índices de rendimiento neto de las actividades agrícolas y </a:t>
            </a:r>
            <a:r>
              <a:rPr lang="es-ES_tradnl" sz="1800" b="0" dirty="0" smtClean="0"/>
              <a:t>ganaderas. </a:t>
            </a:r>
            <a:endParaRPr lang="es-ES_tradnl" sz="1800" b="0" dirty="0"/>
          </a:p>
          <a:p>
            <a:pPr marL="727075" lvl="1" indent="-457200">
              <a:buFont typeface="Wingdings" pitchFamily="2" charset="2"/>
              <a:buChar char="ü"/>
              <a:tabLst>
                <a:tab pos="0" algn="l"/>
              </a:tabLst>
              <a:defRPr/>
            </a:pPr>
            <a:r>
              <a:rPr lang="es-ES_tradnl" sz="1800" u="sng" dirty="0">
                <a:solidFill>
                  <a:srgbClr val="FFFF99"/>
                </a:solidFill>
                <a:effectLst>
                  <a:outerShdw blurRad="38100" dist="38100" dir="2700000" algn="tl">
                    <a:srgbClr val="000000"/>
                  </a:outerShdw>
                </a:effectLst>
              </a:rPr>
              <a:t>y la reducción del </a:t>
            </a:r>
            <a:r>
              <a:rPr lang="es-ES_tradnl" sz="1800" u="sng" dirty="0">
                <a:solidFill>
                  <a:srgbClr val="FFFF00"/>
                </a:solidFill>
                <a:effectLst>
                  <a:outerShdw blurRad="38100" dist="38100" dir="2700000" algn="tl">
                    <a:srgbClr val="000000"/>
                  </a:outerShdw>
                </a:effectLst>
              </a:rPr>
              <a:t>5%</a:t>
            </a:r>
            <a:r>
              <a:rPr lang="es-ES_tradnl" sz="1800" b="0" dirty="0"/>
              <a:t> sobre el rendimiento neto de módulos (esta reducción se tendrá en cuenta a efectos de los pagos fraccionados) </a:t>
            </a:r>
            <a:r>
              <a:rPr lang="es-ES_tradnl" sz="1600" b="0" dirty="0">
                <a:solidFill>
                  <a:srgbClr val="CCFFFF"/>
                </a:solidFill>
                <a:effectLst>
                  <a:outerShdw blurRad="38100" dist="38100" dir="2700000" algn="tl">
                    <a:srgbClr val="000000">
                      <a:alpha val="43137"/>
                    </a:srgbClr>
                  </a:outerShdw>
                </a:effectLst>
              </a:rPr>
              <a:t>(</a:t>
            </a:r>
            <a:r>
              <a:rPr lang="es-ES" sz="1600" b="0" dirty="0">
                <a:solidFill>
                  <a:srgbClr val="CCFFFF"/>
                </a:solidFill>
                <a:effectLst>
                  <a:outerShdw blurRad="38100" dist="38100" dir="2700000" algn="tl">
                    <a:srgbClr val="000000">
                      <a:alpha val="43137"/>
                    </a:srgbClr>
                  </a:outerShdw>
                </a:effectLst>
              </a:rPr>
              <a:t>DA 1ª</a:t>
            </a:r>
            <a:r>
              <a:rPr lang="es-ES_tradnl" sz="1600" b="0" dirty="0">
                <a:solidFill>
                  <a:srgbClr val="CCFFFF"/>
                </a:solidFill>
                <a:effectLst>
                  <a:outerShdw blurRad="38100" dist="38100" dir="2700000" algn="tl">
                    <a:srgbClr val="000000">
                      <a:alpha val="43137"/>
                    </a:srgbClr>
                  </a:outerShdw>
                </a:effectLst>
              </a:rPr>
              <a:t> </a:t>
            </a:r>
            <a:r>
              <a:rPr lang="es-ES" sz="1600" b="0" dirty="0">
                <a:solidFill>
                  <a:srgbClr val="CCFFFF"/>
                </a:solidFill>
                <a:effectLst>
                  <a:outerShdw blurRad="38100" dist="38100" dir="2700000" algn="tl">
                    <a:srgbClr val="000000">
                      <a:alpha val="43137"/>
                    </a:srgbClr>
                  </a:outerShdw>
                </a:effectLst>
              </a:rPr>
              <a:t>Orden </a:t>
            </a:r>
            <a:r>
              <a:rPr lang="es-ES" sz="1600" b="0" dirty="0" smtClean="0">
                <a:solidFill>
                  <a:srgbClr val="CCFFFF"/>
                </a:solidFill>
                <a:effectLst>
                  <a:outerShdw blurRad="38100" dist="38100" dir="2700000" algn="tl">
                    <a:srgbClr val="000000">
                      <a:alpha val="43137"/>
                    </a:srgbClr>
                  </a:outerShdw>
                </a:effectLst>
              </a:rPr>
              <a:t>HAC 1164/2019)</a:t>
            </a:r>
            <a:r>
              <a:rPr lang="es-ES" sz="1600" b="0" dirty="0" smtClean="0">
                <a:solidFill>
                  <a:srgbClr val="FF0066"/>
                </a:solidFill>
                <a:effectLst>
                  <a:outerShdw blurRad="38100" dist="38100" dir="2700000" algn="tl">
                    <a:srgbClr val="000000">
                      <a:alpha val="43137"/>
                    </a:srgbClr>
                  </a:outerShdw>
                </a:effectLst>
              </a:rPr>
              <a:t> </a:t>
            </a:r>
            <a:endParaRPr lang="es-ES_tradnl" sz="1600" b="0" dirty="0">
              <a:effectLst>
                <a:outerShdw blurRad="38100" dist="38100" dir="2700000" algn="tl">
                  <a:srgbClr val="000000">
                    <a:alpha val="43137"/>
                  </a:srgbClr>
                </a:outerShdw>
              </a:effectLst>
            </a:endParaRPr>
          </a:p>
        </p:txBody>
      </p:sp>
    </p:spTree>
    <p:extLst>
      <p:ext uri="{BB962C8B-B14F-4D97-AF65-F5344CB8AC3E}">
        <p14:creationId xmlns="" xmlns:p14="http://schemas.microsoft.com/office/powerpoint/2010/main" val="204078474"/>
      </p:ext>
    </p:extLst>
  </p:cSld>
  <p:clrMapOvr>
    <a:masterClrMapping/>
  </p:clrMapOvr>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20000" y="6400800"/>
            <a:ext cx="2311400" cy="476250"/>
          </a:xfrm>
        </p:spPr>
        <p:txBody>
          <a:bodyPr/>
          <a:lstStyle/>
          <a:p>
            <a:pPr>
              <a:defRPr/>
            </a:pPr>
            <a:fld id="{1EAFDD3F-BD0A-4D3F-A28F-9B33F983F68D}" type="slidenum">
              <a:rPr lang="es-ES"/>
              <a:pPr>
                <a:defRPr/>
              </a:pPr>
              <a:t>535</a:t>
            </a:fld>
            <a:endParaRPr lang="es-ES" dirty="0"/>
          </a:p>
        </p:txBody>
      </p:sp>
      <p:sp>
        <p:nvSpPr>
          <p:cNvPr id="46085" name="Text Box 4"/>
          <p:cNvSpPr txBox="1">
            <a:spLocks noChangeArrowheads="1"/>
          </p:cNvSpPr>
          <p:nvPr/>
        </p:nvSpPr>
        <p:spPr bwMode="auto">
          <a:xfrm>
            <a:off x="0" y="0"/>
            <a:ext cx="9906000" cy="427038"/>
          </a:xfrm>
          <a:prstGeom prst="rect">
            <a:avLst/>
          </a:prstGeom>
          <a:solidFill>
            <a:srgbClr val="CCFFFF"/>
          </a:solidFill>
          <a:ln w="9525">
            <a:noFill/>
            <a:miter lim="800000"/>
            <a:headEnd/>
            <a:tailEnd/>
          </a:ln>
        </p:spPr>
        <p:txBody>
          <a:bodyPr>
            <a:spAutoFit/>
          </a:bodyPr>
          <a:lstStyle/>
          <a:p>
            <a:pPr algn="ctr">
              <a:spcBef>
                <a:spcPct val="50000"/>
              </a:spcBef>
            </a:pPr>
            <a:r>
              <a:rPr lang="es-ES" sz="2200" dirty="0">
                <a:solidFill>
                  <a:schemeClr val="bg2"/>
                </a:solidFill>
              </a:rPr>
              <a:t>               </a:t>
            </a:r>
            <a:r>
              <a:rPr lang="es-ES" sz="2200" dirty="0">
                <a:solidFill>
                  <a:srgbClr val="000066"/>
                </a:solidFill>
              </a:rPr>
              <a:t>“</a:t>
            </a:r>
            <a:r>
              <a:rPr lang="es-ES" sz="2200" dirty="0" smtClean="0">
                <a:solidFill>
                  <a:srgbClr val="000066"/>
                </a:solidFill>
              </a:rPr>
              <a:t>MÓDULOS-2020” (2)</a:t>
            </a:r>
            <a:r>
              <a:rPr lang="es-ES" sz="2200" dirty="0" smtClean="0">
                <a:solidFill>
                  <a:schemeClr val="bg2"/>
                </a:solidFill>
              </a:rPr>
              <a:t>    </a:t>
            </a:r>
            <a:r>
              <a:rPr lang="es-ES" sz="1800" dirty="0">
                <a:solidFill>
                  <a:srgbClr val="FF0000"/>
                </a:solidFill>
              </a:rPr>
              <a:t>Orden </a:t>
            </a:r>
            <a:r>
              <a:rPr lang="es-ES" sz="1800" dirty="0" smtClean="0">
                <a:solidFill>
                  <a:srgbClr val="FF0000"/>
                </a:solidFill>
              </a:rPr>
              <a:t>HAC 1164/2019</a:t>
            </a:r>
            <a:endParaRPr lang="es-ES" sz="1800" dirty="0">
              <a:solidFill>
                <a:srgbClr val="FF0000"/>
              </a:solidFill>
            </a:endParaRPr>
          </a:p>
        </p:txBody>
      </p:sp>
      <p:sp>
        <p:nvSpPr>
          <p:cNvPr id="1452037" name="Text Box 5"/>
          <p:cNvSpPr txBox="1">
            <a:spLocks noChangeArrowheads="1"/>
          </p:cNvSpPr>
          <p:nvPr/>
        </p:nvSpPr>
        <p:spPr bwMode="auto">
          <a:xfrm>
            <a:off x="0" y="409337"/>
            <a:ext cx="9906000" cy="6093976"/>
          </a:xfrm>
          <a:prstGeom prst="rect">
            <a:avLst/>
          </a:prstGeom>
          <a:noFill/>
          <a:ln w="9525">
            <a:noFill/>
            <a:miter lim="800000"/>
            <a:headEnd/>
            <a:tailEnd/>
          </a:ln>
          <a:effectLst/>
        </p:spPr>
        <p:txBody>
          <a:bodyPr>
            <a:spAutoFit/>
          </a:bodyPr>
          <a:lstStyle/>
          <a:p>
            <a:pPr marL="342900" indent="-342900">
              <a:buFont typeface="Wingdings" pitchFamily="2" charset="2"/>
              <a:buChar char="q"/>
            </a:pPr>
            <a:r>
              <a:rPr lang="es-ES" dirty="0" smtClean="0">
                <a:solidFill>
                  <a:srgbClr val="FFFF00"/>
                </a:solidFill>
                <a:effectLst>
                  <a:outerShdw blurRad="38100" dist="38100" dir="2700000" algn="tl">
                    <a:srgbClr val="000000">
                      <a:alpha val="43137"/>
                    </a:srgbClr>
                  </a:outerShdw>
                </a:effectLst>
              </a:rPr>
              <a:t>Respecto al </a:t>
            </a:r>
            <a:r>
              <a:rPr lang="es-ES" u="sng" dirty="0" smtClean="0">
                <a:solidFill>
                  <a:srgbClr val="FFFF00"/>
                </a:solidFill>
                <a:effectLst>
                  <a:outerShdw blurRad="38100" dist="38100" dir="2700000" algn="tl">
                    <a:srgbClr val="000000">
                      <a:alpha val="43137"/>
                    </a:srgbClr>
                  </a:outerShdw>
                </a:effectLst>
              </a:rPr>
              <a:t>IRPF</a:t>
            </a:r>
            <a:r>
              <a:rPr lang="es-ES" dirty="0" smtClean="0">
                <a:solidFill>
                  <a:srgbClr val="FFFF00"/>
                </a:solidFill>
                <a:effectLst>
                  <a:outerShdw blurRad="38100" dist="38100" dir="2700000" algn="tl">
                    <a:srgbClr val="000000">
                      <a:alpha val="43137"/>
                    </a:srgbClr>
                  </a:outerShdw>
                </a:effectLst>
              </a:rPr>
              <a:t>:</a:t>
            </a:r>
          </a:p>
          <a:p>
            <a:endParaRPr lang="es-ES_tradnl" sz="1000" dirty="0" smtClean="0">
              <a:solidFill>
                <a:srgbClr val="FFFF00"/>
              </a:solidFill>
              <a:effectLst>
                <a:outerShdw blurRad="38100" dist="38100" dir="2700000" algn="tl">
                  <a:srgbClr val="000000">
                    <a:alpha val="43137"/>
                  </a:srgbClr>
                </a:outerShdw>
              </a:effectLst>
            </a:endParaRPr>
          </a:p>
          <a:p>
            <a:pPr marL="342900" indent="-342900">
              <a:buFont typeface="+mj-lt"/>
              <a:buAutoNum type="arabicPeriod"/>
            </a:pPr>
            <a:r>
              <a:rPr lang="es-ES" sz="1800" u="sng" dirty="0" smtClean="0">
                <a:solidFill>
                  <a:srgbClr val="FFFF99"/>
                </a:solidFill>
              </a:rPr>
              <a:t>Actividades  excluidas desde 2016</a:t>
            </a:r>
            <a:r>
              <a:rPr lang="es-ES" sz="1800" b="0" dirty="0" smtClean="0"/>
              <a:t>: las de las </a:t>
            </a:r>
            <a:r>
              <a:rPr lang="es-ES" sz="1800" u="sng" dirty="0" smtClean="0">
                <a:solidFill>
                  <a:srgbClr val="FFFF99"/>
                </a:solidFill>
              </a:rPr>
              <a:t>divisiones 3, 4 y 5</a:t>
            </a:r>
            <a:r>
              <a:rPr lang="es-ES" sz="1800" b="0" dirty="0" smtClean="0">
                <a:solidFill>
                  <a:srgbClr val="FFFF99"/>
                </a:solidFill>
              </a:rPr>
              <a:t> </a:t>
            </a:r>
            <a:r>
              <a:rPr lang="es-ES" sz="1800" b="0" dirty="0" smtClean="0"/>
              <a:t>de la sección primera de las Tarifas del IAE (</a:t>
            </a:r>
            <a:r>
              <a:rPr lang="es-ES" sz="1800" dirty="0" smtClean="0">
                <a:solidFill>
                  <a:srgbClr val="FFFF99"/>
                </a:solidFill>
              </a:rPr>
              <a:t>con retención del 1%, en 2015</a:t>
            </a:r>
            <a:r>
              <a:rPr lang="es-ES" sz="1800" b="0" dirty="0" smtClean="0"/>
              <a:t>).</a:t>
            </a:r>
          </a:p>
          <a:p>
            <a:pPr marL="342900" indent="-342900">
              <a:buFont typeface="+mj-lt"/>
              <a:buAutoNum type="arabicPeriod"/>
            </a:pPr>
            <a:endParaRPr lang="es-ES" sz="800" b="0" dirty="0" smtClean="0"/>
          </a:p>
          <a:p>
            <a:pPr marL="342900" indent="-342900">
              <a:buFont typeface="+mj-lt"/>
              <a:buAutoNum type="arabicPeriod"/>
            </a:pPr>
            <a:r>
              <a:rPr lang="es-ES" sz="1800" dirty="0" smtClean="0"/>
              <a:t>Se mantienen el resto de las actividades </a:t>
            </a:r>
            <a:r>
              <a:rPr lang="es-ES" sz="1800" b="0" dirty="0" smtClean="0"/>
              <a:t>que son susceptibles de estar incluidas en el método de estimación objetiva del IRPF a las que les serán de aplicación, según cada caso, el régimen simplificado, el régimen especial de la agricultura, ganadería y pesca o el régimen del recargo de equivalencia del IVA.</a:t>
            </a:r>
          </a:p>
          <a:p>
            <a:pPr marL="342900" indent="-342900">
              <a:buFont typeface="+mj-lt"/>
              <a:buAutoNum type="arabicPeriod"/>
            </a:pPr>
            <a:endParaRPr lang="es-ES" sz="800" b="0" dirty="0" smtClean="0"/>
          </a:p>
          <a:p>
            <a:pPr marL="342900" indent="-342900">
              <a:buFont typeface="+mj-lt"/>
              <a:buAutoNum type="arabicPeriod"/>
            </a:pPr>
            <a:r>
              <a:rPr lang="es-ES" sz="1800" u="sng" dirty="0" smtClean="0">
                <a:solidFill>
                  <a:srgbClr val="FFFF99"/>
                </a:solidFill>
                <a:effectLst>
                  <a:outerShdw blurRad="38100" dist="38100" dir="2700000" algn="tl">
                    <a:srgbClr val="000000">
                      <a:alpha val="43137"/>
                    </a:srgbClr>
                  </a:outerShdw>
                </a:effectLst>
              </a:rPr>
              <a:t>Se mantiene</a:t>
            </a:r>
            <a:r>
              <a:rPr lang="es-ES" sz="1800" b="0" dirty="0" smtClean="0"/>
              <a:t> para el ejercicio 2020 la </a:t>
            </a:r>
            <a:r>
              <a:rPr lang="es-ES" sz="1800" dirty="0" smtClean="0">
                <a:solidFill>
                  <a:srgbClr val="FFFF00"/>
                </a:solidFill>
              </a:rPr>
              <a:t>reducción del 5% </a:t>
            </a:r>
            <a:r>
              <a:rPr lang="es-ES" sz="1800" b="0" dirty="0" smtClean="0"/>
              <a:t>sobre el rendimiento neto de módulos prevista en la DA 36ª LIRPF.</a:t>
            </a:r>
          </a:p>
          <a:p>
            <a:pPr marL="342900" indent="-342900">
              <a:buFont typeface="+mj-lt"/>
              <a:buAutoNum type="arabicPeriod"/>
            </a:pPr>
            <a:endParaRPr lang="es-ES" sz="800" b="0" dirty="0" smtClean="0"/>
          </a:p>
          <a:p>
            <a:pPr marL="342900" indent="-342900">
              <a:buFont typeface="+mj-lt"/>
              <a:buAutoNum type="arabicPeriod"/>
            </a:pPr>
            <a:r>
              <a:rPr lang="es-ES" sz="1800" b="0" dirty="0" smtClean="0"/>
              <a:t>Asimismo, </a:t>
            </a:r>
            <a:r>
              <a:rPr lang="es-ES" sz="1800" u="sng" dirty="0" smtClean="0">
                <a:solidFill>
                  <a:srgbClr val="FFFF99"/>
                </a:solidFill>
              </a:rPr>
              <a:t>se mantiene </a:t>
            </a:r>
            <a:r>
              <a:rPr lang="es-ES" sz="1800" b="0" dirty="0" smtClean="0"/>
              <a:t>la </a:t>
            </a:r>
            <a:r>
              <a:rPr lang="es-ES" sz="1800" dirty="0">
                <a:solidFill>
                  <a:srgbClr val="FFFF00"/>
                </a:solidFill>
              </a:rPr>
              <a:t>reducción</a:t>
            </a:r>
            <a:r>
              <a:rPr lang="es-ES" sz="1800" b="0" dirty="0"/>
              <a:t> </a:t>
            </a:r>
            <a:r>
              <a:rPr lang="es-ES" sz="1800" dirty="0">
                <a:solidFill>
                  <a:srgbClr val="FFFF00"/>
                </a:solidFill>
              </a:rPr>
              <a:t>del 20%</a:t>
            </a:r>
            <a:r>
              <a:rPr lang="es-ES" sz="1800" b="0" dirty="0" smtClean="0"/>
              <a:t> sobre el rendimiento neto calculado por el método de estimación objetiva </a:t>
            </a:r>
            <a:r>
              <a:rPr lang="es-ES" sz="1800" dirty="0" smtClean="0"/>
              <a:t>para</a:t>
            </a:r>
            <a:r>
              <a:rPr lang="es-ES" sz="1800" b="0" dirty="0" smtClean="0"/>
              <a:t> las actividades económicas desarrolladas en el término municipal de </a:t>
            </a:r>
            <a:r>
              <a:rPr lang="es-ES" sz="1800" u="sng" dirty="0" smtClean="0">
                <a:solidFill>
                  <a:srgbClr val="FFFF00"/>
                </a:solidFill>
              </a:rPr>
              <a:t>Lorca</a:t>
            </a:r>
            <a:r>
              <a:rPr lang="es-ES" sz="1800" b="0" dirty="0" smtClean="0"/>
              <a:t>.</a:t>
            </a:r>
          </a:p>
          <a:p>
            <a:pPr marL="342900" indent="-342900">
              <a:buFont typeface="+mj-lt"/>
              <a:buAutoNum type="arabicPeriod"/>
            </a:pPr>
            <a:endParaRPr lang="es-ES_tradnl" sz="800" b="0" dirty="0" smtClean="0"/>
          </a:p>
          <a:p>
            <a:pPr marL="342900" indent="-342900">
              <a:buFont typeface="+mj-lt"/>
              <a:buAutoNum type="arabicPeriod"/>
            </a:pPr>
            <a:r>
              <a:rPr lang="es-ES" sz="1800" u="sng" dirty="0" smtClean="0">
                <a:solidFill>
                  <a:srgbClr val="FFFF99"/>
                </a:solidFill>
              </a:rPr>
              <a:t>La cuantía de los módulos </a:t>
            </a:r>
            <a:r>
              <a:rPr lang="es-ES" sz="1800" b="0" dirty="0" smtClean="0"/>
              <a:t>y los índices de rendimiento neto de las actividades </a:t>
            </a:r>
            <a:r>
              <a:rPr lang="es-ES" sz="1800" u="sng" dirty="0" smtClean="0">
                <a:solidFill>
                  <a:srgbClr val="FFFF99"/>
                </a:solidFill>
              </a:rPr>
              <a:t>se mantienen para el 2020</a:t>
            </a:r>
            <a:r>
              <a:rPr lang="es-ES" sz="1800" b="0" dirty="0" smtClean="0"/>
              <a:t>. </a:t>
            </a:r>
          </a:p>
          <a:p>
            <a:pPr marL="342900" indent="-342900">
              <a:buFont typeface="Wingdings" pitchFamily="2" charset="2"/>
              <a:buChar char="q"/>
            </a:pPr>
            <a:endParaRPr lang="es-ES" sz="2800" dirty="0">
              <a:solidFill>
                <a:srgbClr val="FFFF00"/>
              </a:solidFill>
              <a:effectLst>
                <a:outerShdw blurRad="38100" dist="38100" dir="2700000" algn="tl">
                  <a:srgbClr val="000000">
                    <a:alpha val="43137"/>
                  </a:srgbClr>
                </a:outerShdw>
              </a:effectLst>
            </a:endParaRPr>
          </a:p>
          <a:p>
            <a:pPr marL="342900" indent="-342900">
              <a:buFont typeface="Wingdings" pitchFamily="2" charset="2"/>
              <a:buChar char="q"/>
            </a:pPr>
            <a:r>
              <a:rPr lang="es-ES" dirty="0" smtClean="0">
                <a:solidFill>
                  <a:srgbClr val="FFFF00"/>
                </a:solidFill>
                <a:effectLst>
                  <a:outerShdw blurRad="38100" dist="38100" dir="2700000" algn="tl">
                    <a:srgbClr val="000000">
                      <a:alpha val="43137"/>
                    </a:srgbClr>
                  </a:outerShdw>
                </a:effectLst>
              </a:rPr>
              <a:t>Respecto al </a:t>
            </a:r>
            <a:r>
              <a:rPr lang="es-ES" u="sng" dirty="0" smtClean="0">
                <a:solidFill>
                  <a:srgbClr val="FFFF00"/>
                </a:solidFill>
                <a:effectLst>
                  <a:outerShdw blurRad="38100" dist="38100" dir="2700000" algn="tl">
                    <a:srgbClr val="000000">
                      <a:alpha val="43137"/>
                    </a:srgbClr>
                  </a:outerShdw>
                </a:effectLst>
              </a:rPr>
              <a:t>IVA</a:t>
            </a:r>
            <a:r>
              <a:rPr lang="es-ES" dirty="0" smtClean="0">
                <a:solidFill>
                  <a:srgbClr val="FFFF00"/>
                </a:solidFill>
                <a:effectLst>
                  <a:outerShdw blurRad="38100" dist="38100" dir="2700000" algn="tl">
                    <a:srgbClr val="000000">
                      <a:alpha val="43137"/>
                    </a:srgbClr>
                  </a:outerShdw>
                </a:effectLst>
              </a:rPr>
              <a:t>: </a:t>
            </a:r>
          </a:p>
          <a:p>
            <a:pPr marL="342900" indent="-342900">
              <a:buFont typeface="Wingdings" pitchFamily="2" charset="2"/>
              <a:buChar char="q"/>
            </a:pPr>
            <a:endParaRPr lang="es-ES" sz="800" dirty="0" smtClean="0">
              <a:solidFill>
                <a:srgbClr val="FFFF00"/>
              </a:solidFill>
              <a:effectLst>
                <a:outerShdw blurRad="38100" dist="38100" dir="2700000" algn="tl">
                  <a:srgbClr val="000000">
                    <a:alpha val="43137"/>
                  </a:srgbClr>
                </a:outerShdw>
              </a:effectLst>
            </a:endParaRPr>
          </a:p>
          <a:p>
            <a:pPr marL="342900" indent="-342900">
              <a:buFont typeface="Wingdings" pitchFamily="2" charset="2"/>
              <a:buChar char="Ø"/>
            </a:pPr>
            <a:r>
              <a:rPr lang="es-ES" sz="1800" u="sng" dirty="0" smtClean="0"/>
              <a:t>Se </a:t>
            </a:r>
            <a:r>
              <a:rPr lang="es-ES" sz="1800" u="sng" dirty="0" smtClean="0">
                <a:solidFill>
                  <a:srgbClr val="FFFF99"/>
                </a:solidFill>
                <a:effectLst>
                  <a:outerShdw blurRad="38100" dist="38100" dir="2700000" algn="tl">
                    <a:srgbClr val="000000">
                      <a:alpha val="43137"/>
                    </a:srgbClr>
                  </a:outerShdw>
                </a:effectLst>
              </a:rPr>
              <a:t>mantienen</a:t>
            </a:r>
            <a:r>
              <a:rPr lang="es-ES" sz="1800" u="sng" dirty="0" smtClean="0"/>
              <a:t> para 2020</a:t>
            </a:r>
            <a:r>
              <a:rPr lang="es-ES" sz="1800" dirty="0" smtClean="0"/>
              <a:t> </a:t>
            </a:r>
            <a:r>
              <a:rPr lang="es-ES" sz="1800" u="sng" dirty="0" smtClean="0">
                <a:solidFill>
                  <a:srgbClr val="FFFF99"/>
                </a:solidFill>
                <a:effectLst>
                  <a:outerShdw blurRad="38100" dist="38100" dir="2700000" algn="tl">
                    <a:srgbClr val="000000">
                      <a:alpha val="43137"/>
                    </a:srgbClr>
                  </a:outerShdw>
                </a:effectLst>
              </a:rPr>
              <a:t>los importes</a:t>
            </a:r>
            <a:r>
              <a:rPr lang="es-ES" sz="1800" b="0" u="sng" dirty="0" smtClean="0"/>
              <a:t> de los módulos aplicables para el 2019</a:t>
            </a:r>
          </a:p>
          <a:p>
            <a:pPr marL="342900" indent="-342900">
              <a:buFont typeface="Wingdings" pitchFamily="2" charset="2"/>
              <a:buChar char="Ø"/>
            </a:pPr>
            <a:r>
              <a:rPr lang="es-ES" sz="1800" u="sng" dirty="0" smtClean="0">
                <a:solidFill>
                  <a:srgbClr val="FFFF00"/>
                </a:solidFill>
              </a:rPr>
              <a:t>Lorca</a:t>
            </a:r>
            <a:r>
              <a:rPr lang="es-ES" sz="1800" dirty="0" smtClean="0">
                <a:solidFill>
                  <a:srgbClr val="FFFF00"/>
                </a:solidFill>
              </a:rPr>
              <a:t>: </a:t>
            </a:r>
            <a:r>
              <a:rPr lang="es-ES" sz="1800" b="0" u="sng" dirty="0" smtClean="0">
                <a:solidFill>
                  <a:srgbClr val="FFFF99"/>
                </a:solidFill>
              </a:rPr>
              <a:t>Se mantiene la reducción</a:t>
            </a:r>
            <a:r>
              <a:rPr lang="es-ES" sz="1800" b="0" dirty="0" smtClean="0">
                <a:solidFill>
                  <a:srgbClr val="FFFF99"/>
                </a:solidFill>
              </a:rPr>
              <a:t> </a:t>
            </a:r>
            <a:r>
              <a:rPr lang="es-ES" sz="1800" b="0" dirty="0" smtClean="0"/>
              <a:t>para las actividades desarrolladas en Lorca.</a:t>
            </a:r>
            <a:endParaRPr lang="es-ES_tradnl" sz="1800" b="0" dirty="0">
              <a:solidFill>
                <a:srgbClr val="FFFF66"/>
              </a:solidFill>
              <a:effectLst>
                <a:outerShdw blurRad="38100" dist="38100" dir="2700000" algn="tl">
                  <a:srgbClr val="000000">
                    <a:alpha val="43137"/>
                  </a:srgbClr>
                </a:outerShdw>
              </a:effectLst>
            </a:endParaRPr>
          </a:p>
        </p:txBody>
      </p:sp>
    </p:spTree>
    <p:extLst>
      <p:ext uri="{BB962C8B-B14F-4D97-AF65-F5344CB8AC3E}">
        <p14:creationId xmlns="" xmlns:p14="http://schemas.microsoft.com/office/powerpoint/2010/main" val="3231046283"/>
      </p:ext>
    </p:extLst>
  </p:cSld>
  <p:clrMapOvr>
    <a:masterClrMapping/>
  </p:clrMapOvr>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536</a:t>
            </a:fld>
            <a:endParaRPr lang="es-ES" dirty="0"/>
          </a:p>
        </p:txBody>
      </p:sp>
      <p:sp>
        <p:nvSpPr>
          <p:cNvPr id="244740" name="Rectangle 3"/>
          <p:cNvSpPr>
            <a:spLocks noChangeArrowheads="1"/>
          </p:cNvSpPr>
          <p:nvPr/>
        </p:nvSpPr>
        <p:spPr bwMode="auto">
          <a:xfrm>
            <a:off x="221712" y="2108870"/>
            <a:ext cx="9448800" cy="3354765"/>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sz="2400" dirty="0" smtClean="0">
                <a:solidFill>
                  <a:srgbClr val="FFFF00"/>
                </a:solidFill>
                <a:effectLst>
                  <a:outerShdw blurRad="38100" dist="38100" dir="2700000" algn="tl">
                    <a:srgbClr val="000000"/>
                  </a:outerShdw>
                </a:effectLst>
                <a:latin typeface="+mn-lt"/>
              </a:rPr>
              <a:t>Ley  6/2018</a:t>
            </a:r>
            <a:r>
              <a:rPr lang="es-ES_tradnl" sz="2400" dirty="0" smtClean="0">
                <a:latin typeface="+mn-lt"/>
              </a:rPr>
              <a:t>, de 3 de julio, de Presupuestos Generales del Estado para el año 2018. </a:t>
            </a:r>
            <a:r>
              <a:rPr lang="es-ES_tradnl" sz="2400" dirty="0" smtClean="0">
                <a:solidFill>
                  <a:srgbClr val="CCFFFF"/>
                </a:solidFill>
                <a:latin typeface="+mn-lt"/>
              </a:rPr>
              <a:t>(BOE 04/07/2018, </a:t>
            </a:r>
            <a:r>
              <a:rPr lang="es-ES_tradnl" sz="2400" dirty="0">
                <a:solidFill>
                  <a:srgbClr val="FFFF66"/>
                </a:solidFill>
                <a:latin typeface="+mn-lt"/>
              </a:rPr>
              <a:t>con efectos desde el 05/07/2018 ó desde </a:t>
            </a:r>
            <a:r>
              <a:rPr lang="es-ES_tradnl" sz="2400" dirty="0" smtClean="0">
                <a:solidFill>
                  <a:srgbClr val="FFFF66"/>
                </a:solidFill>
                <a:latin typeface="+mn-lt"/>
              </a:rPr>
              <a:t>1/1/2018</a:t>
            </a:r>
            <a:r>
              <a:rPr lang="es-ES_tradnl" sz="2400" dirty="0" smtClean="0">
                <a:solidFill>
                  <a:srgbClr val="CCFFFF"/>
                </a:solidFill>
                <a:latin typeface="+mn-lt"/>
              </a:rPr>
              <a:t>). </a:t>
            </a:r>
            <a:r>
              <a:rPr lang="es-ES_tradnl" sz="2400" dirty="0" smtClean="0">
                <a:solidFill>
                  <a:srgbClr val="FFFF00"/>
                </a:solidFill>
                <a:effectLst>
                  <a:outerShdw blurRad="38100" dist="38100" dir="2700000" algn="tl">
                    <a:srgbClr val="000000">
                      <a:alpha val="43137"/>
                    </a:srgbClr>
                  </a:outerShdw>
                </a:effectLst>
                <a:latin typeface="+mn-lt"/>
              </a:rPr>
              <a:t>(PGE-2018): Modifica LIRPF.</a:t>
            </a:r>
          </a:p>
          <a:p>
            <a:pPr marL="514350" indent="-514350">
              <a:buFont typeface="Wingdings" pitchFamily="2" charset="2"/>
              <a:buChar char="q"/>
              <a:defRPr/>
            </a:pPr>
            <a:endParaRPr lang="es-ES_tradnl" dirty="0">
              <a:solidFill>
                <a:srgbClr val="FFFF00"/>
              </a:solidFill>
              <a:effectLst>
                <a:outerShdw blurRad="38100" dist="38100" dir="2700000" algn="tl">
                  <a:srgbClr val="000000">
                    <a:alpha val="43137"/>
                  </a:srgbClr>
                </a:outerShdw>
              </a:effectLst>
              <a:latin typeface="+mn-lt"/>
            </a:endParaRPr>
          </a:p>
          <a:p>
            <a:pPr marL="514350" indent="-514350">
              <a:buFont typeface="Wingdings" pitchFamily="2" charset="2"/>
              <a:buChar char="q"/>
              <a:defRPr/>
            </a:pPr>
            <a:r>
              <a:rPr lang="es-ES_tradnl" sz="2400" dirty="0" smtClean="0">
                <a:solidFill>
                  <a:srgbClr val="FFFF00"/>
                </a:solidFill>
                <a:effectLst>
                  <a:outerShdw blurRad="38100" dist="38100" dir="2700000" algn="tl">
                    <a:srgbClr val="000000">
                      <a:alpha val="43137"/>
                    </a:srgbClr>
                  </a:outerShdw>
                </a:effectLst>
                <a:latin typeface="+mn-lt"/>
              </a:rPr>
              <a:t>Real Decreto 1461/2018</a:t>
            </a:r>
            <a:r>
              <a:rPr lang="es-ES_tradnl" sz="2400" i="1" dirty="0" smtClean="0">
                <a:latin typeface="+mn-lt"/>
              </a:rPr>
              <a:t>, de 21 de diciembre </a:t>
            </a:r>
            <a:r>
              <a:rPr lang="es-ES_tradnl" sz="2400" dirty="0" smtClean="0">
                <a:latin typeface="+mn-lt"/>
              </a:rPr>
              <a:t>. </a:t>
            </a:r>
            <a:r>
              <a:rPr lang="es-ES_tradnl" sz="2400" dirty="0" smtClean="0">
                <a:solidFill>
                  <a:srgbClr val="CCFFFF"/>
                </a:solidFill>
                <a:latin typeface="+mn-lt"/>
              </a:rPr>
              <a:t>(BOE 22/12/2018, </a:t>
            </a:r>
            <a:r>
              <a:rPr lang="es-ES_tradnl" sz="2400" dirty="0" smtClean="0">
                <a:solidFill>
                  <a:srgbClr val="FFFF66"/>
                </a:solidFill>
                <a:latin typeface="+mn-lt"/>
              </a:rPr>
              <a:t>con efectos desde el 05/07/2018 ó desde 1/1/2018</a:t>
            </a:r>
            <a:r>
              <a:rPr lang="es-ES_tradnl" sz="2400" dirty="0" smtClean="0">
                <a:solidFill>
                  <a:srgbClr val="CCFFFF"/>
                </a:solidFill>
                <a:latin typeface="+mn-lt"/>
              </a:rPr>
              <a:t>)</a:t>
            </a:r>
            <a:r>
              <a:rPr lang="es-ES_tradnl" sz="2400" dirty="0" smtClean="0">
                <a:solidFill>
                  <a:srgbClr val="FFFF00"/>
                </a:solidFill>
                <a:effectLst>
                  <a:outerShdw blurRad="38100" dist="38100" dir="2700000" algn="tl">
                    <a:srgbClr val="000000">
                      <a:alpha val="43137"/>
                    </a:srgbClr>
                  </a:outerShdw>
                </a:effectLst>
                <a:latin typeface="+mn-lt"/>
              </a:rPr>
              <a:t>: Modifica RIRPF para adaptarlo a la modificación realizada por la Ley 6/2018 de la LIRPF.</a:t>
            </a:r>
          </a:p>
        </p:txBody>
      </p:sp>
      <p:sp>
        <p:nvSpPr>
          <p:cNvPr id="6" name="5 Rectángulo"/>
          <p:cNvSpPr/>
          <p:nvPr/>
        </p:nvSpPr>
        <p:spPr>
          <a:xfrm>
            <a:off x="426023" y="224738"/>
            <a:ext cx="8915400" cy="769441"/>
          </a:xfrm>
          <a:prstGeom prst="rect">
            <a:avLst/>
          </a:prstGeom>
        </p:spPr>
        <p:txBody>
          <a:bodyPr wrap="square">
            <a:spAutoFit/>
          </a:bodyPr>
          <a:lstStyle/>
          <a:p>
            <a:pPr marL="1143000" indent="-1143000" algn="ctr"/>
            <a:r>
              <a:rPr lang="es-ES_tradnl" sz="4400" u="sng" dirty="0" smtClean="0">
                <a:solidFill>
                  <a:srgbClr val="FFFF00"/>
                </a:solidFill>
              </a:rPr>
              <a:t>NOVEDADES</a:t>
            </a:r>
            <a:r>
              <a:rPr lang="es-ES_tradnl" sz="4400" dirty="0" smtClean="0">
                <a:solidFill>
                  <a:srgbClr val="FFFF00"/>
                </a:solidFill>
              </a:rPr>
              <a:t> </a:t>
            </a:r>
            <a:r>
              <a:rPr lang="es-ES_tradnl" sz="4400" dirty="0" smtClean="0">
                <a:solidFill>
                  <a:srgbClr val="FFFF66"/>
                </a:solidFill>
              </a:rPr>
              <a:t>EN IRPF 2019</a:t>
            </a:r>
            <a:endParaRPr lang="es-ES_tradnl" sz="4400" dirty="0">
              <a:solidFill>
                <a:srgbClr val="FFFF66"/>
              </a:solidFill>
            </a:endParaRPr>
          </a:p>
        </p:txBody>
      </p:sp>
    </p:spTree>
    <p:extLst>
      <p:ext uri="{BB962C8B-B14F-4D97-AF65-F5344CB8AC3E}">
        <p14:creationId xmlns="" xmlns:p14="http://schemas.microsoft.com/office/powerpoint/2010/main" val="1176079077"/>
      </p:ext>
    </p:extLst>
  </p:cSld>
  <p:clrMapOvr>
    <a:masterClrMapping/>
  </p:clrMapOvr>
  <p:transition/>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p:txBody>
          <a:bodyPr/>
          <a:lstStyle/>
          <a:p>
            <a:pPr>
              <a:defRPr/>
            </a:pPr>
            <a:fld id="{F5978649-74C3-4721-8DB7-EA5596D88215}" type="slidenum">
              <a:rPr lang="es-ES"/>
              <a:pPr>
                <a:defRPr/>
              </a:pPr>
              <a:t>537</a:t>
            </a:fld>
            <a:endParaRPr lang="es-ES" dirty="0"/>
          </a:p>
        </p:txBody>
      </p:sp>
      <p:sp>
        <p:nvSpPr>
          <p:cNvPr id="14339" name="Oval 2"/>
          <p:cNvSpPr>
            <a:spLocks noChangeArrowheads="1"/>
          </p:cNvSpPr>
          <p:nvPr/>
        </p:nvSpPr>
        <p:spPr bwMode="auto">
          <a:xfrm rot="5400000">
            <a:off x="4816475" y="-3749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4341" name="Text Box 4"/>
          <p:cNvSpPr txBox="1">
            <a:spLocks noChangeArrowheads="1"/>
          </p:cNvSpPr>
          <p:nvPr/>
        </p:nvSpPr>
        <p:spPr bwMode="auto">
          <a:xfrm>
            <a:off x="0" y="1484055"/>
            <a:ext cx="9906000" cy="2554545"/>
          </a:xfrm>
          <a:prstGeom prst="rect">
            <a:avLst/>
          </a:prstGeom>
          <a:solidFill>
            <a:srgbClr val="CCFFFF"/>
          </a:solidFill>
          <a:ln w="9525">
            <a:noFill/>
            <a:miter lim="800000"/>
            <a:headEnd/>
            <a:tailEnd/>
          </a:ln>
        </p:spPr>
        <p:txBody>
          <a:bodyPr>
            <a:spAutoFit/>
          </a:bodyPr>
          <a:lstStyle/>
          <a:p>
            <a:pPr algn="ctr"/>
            <a:r>
              <a:rPr lang="es-ES_tradnl" sz="8000" dirty="0" smtClean="0">
                <a:solidFill>
                  <a:srgbClr val="000066"/>
                </a:solidFill>
              </a:rPr>
              <a:t>Rendimientos del Trabajo</a:t>
            </a:r>
          </a:p>
        </p:txBody>
      </p:sp>
      <p:sp>
        <p:nvSpPr>
          <p:cNvPr id="7" name="Rectangle 5"/>
          <p:cNvSpPr>
            <a:spLocks noChangeArrowheads="1"/>
          </p:cNvSpPr>
          <p:nvPr/>
        </p:nvSpPr>
        <p:spPr bwMode="auto">
          <a:xfrm>
            <a:off x="0" y="152400"/>
            <a:ext cx="9906000" cy="609600"/>
          </a:xfrm>
          <a:prstGeom prst="rect">
            <a:avLst/>
          </a:prstGeom>
          <a:noFill/>
          <a:ln w="9525">
            <a:noFill/>
            <a:miter lim="800000"/>
            <a:headEnd/>
            <a:tailEnd/>
          </a:ln>
        </p:spPr>
        <p:txBody>
          <a:bodyPr anchor="ctr" anchorCtr="1"/>
          <a:lstStyle/>
          <a:p>
            <a:r>
              <a:rPr lang="es-ES_tradnl" sz="4400" dirty="0" smtClean="0">
                <a:solidFill>
                  <a:srgbClr val="FFFF66"/>
                </a:solidFill>
                <a:latin typeface="Arial" pitchFamily="34" charset="0"/>
              </a:rPr>
              <a:t>LIRPF</a:t>
            </a:r>
            <a:endParaRPr lang="es-ES" sz="4400" dirty="0">
              <a:solidFill>
                <a:srgbClr val="FFFF66"/>
              </a:solidFill>
              <a:latin typeface="Arial" pitchFamily="34" charset="0"/>
            </a:endParaRPr>
          </a:p>
        </p:txBody>
      </p:sp>
    </p:spTree>
    <p:extLst>
      <p:ext uri="{BB962C8B-B14F-4D97-AF65-F5344CB8AC3E}">
        <p14:creationId xmlns="" xmlns:p14="http://schemas.microsoft.com/office/powerpoint/2010/main" val="2876450481"/>
      </p:ext>
    </p:extLst>
  </p:cSld>
  <p:clrMapOvr>
    <a:masterClrMapping/>
  </p:clrMapOvr>
  <p:timing>
    <p:tnLst>
      <p:par>
        <p:cTn id="1" dur="indefinite" restart="never" nodeType="tmRoot"/>
      </p:par>
    </p:tnLst>
  </p:timing>
</p:sld>
</file>

<file path=ppt/slides/slide53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06" name="3 Marcador de número de diapositiva"/>
          <p:cNvSpPr>
            <a:spLocks noGrp="1"/>
          </p:cNvSpPr>
          <p:nvPr>
            <p:ph type="sldNum" sz="quarter" idx="12"/>
          </p:nvPr>
        </p:nvSpPr>
        <p:spPr>
          <a:xfrm>
            <a:off x="7518400" y="6305550"/>
            <a:ext cx="2311400" cy="476250"/>
          </a:xfrm>
        </p:spPr>
        <p:txBody>
          <a:bodyPr/>
          <a:lstStyle/>
          <a:p>
            <a:pPr>
              <a:defRPr/>
            </a:pPr>
            <a:fld id="{C4F5E50F-EC9B-41B2-B823-47D0A7AFD06B}" type="slidenum">
              <a:rPr lang="es-ES_tradnl" b="1">
                <a:solidFill>
                  <a:srgbClr val="000000"/>
                </a:solidFill>
                <a:effectLst/>
              </a:rPr>
              <a:pPr>
                <a:defRPr/>
              </a:pPr>
              <a:t>538</a:t>
            </a:fld>
            <a:endParaRPr lang="es-ES_tradnl" b="1" dirty="0">
              <a:solidFill>
                <a:srgbClr val="000000"/>
              </a:solidFill>
              <a:effectLst/>
            </a:endParaRPr>
          </a:p>
        </p:txBody>
      </p:sp>
      <p:sp>
        <p:nvSpPr>
          <p:cNvPr id="3075" name="Rectangle 166"/>
          <p:cNvSpPr>
            <a:spLocks noChangeArrowheads="1"/>
          </p:cNvSpPr>
          <p:nvPr/>
        </p:nvSpPr>
        <p:spPr bwMode="auto">
          <a:xfrm>
            <a:off x="412750" y="990601"/>
            <a:ext cx="2946319" cy="169277"/>
          </a:xfrm>
          <a:prstGeom prst="rect">
            <a:avLst/>
          </a:prstGeom>
          <a:noFill/>
          <a:ln w="9525">
            <a:noFill/>
            <a:miter lim="800000"/>
            <a:headEnd/>
            <a:tailEnd/>
          </a:ln>
        </p:spPr>
        <p:txBody>
          <a:bodyPr wrap="none" lIns="0" tIns="0" rIns="0" bIns="0">
            <a:spAutoFit/>
          </a:bodyPr>
          <a:lstStyle/>
          <a:p>
            <a:r>
              <a:rPr lang="es-ES_tradnl" sz="1100" b="1" dirty="0">
                <a:solidFill>
                  <a:srgbClr val="F70000"/>
                </a:solidFill>
                <a:sym typeface="Wingdings" pitchFamily="2" charset="2"/>
              </a:rPr>
              <a:t></a:t>
            </a:r>
            <a:r>
              <a:rPr lang="es-ES_tradnl" sz="1100" b="1" dirty="0">
                <a:solidFill>
                  <a:srgbClr val="F70000"/>
                </a:solidFill>
              </a:rPr>
              <a:t>   </a:t>
            </a:r>
            <a:r>
              <a:rPr lang="es-ES_tradnl" sz="1100" b="1" dirty="0">
                <a:solidFill>
                  <a:srgbClr val="0000FF"/>
                </a:solidFill>
              </a:rPr>
              <a:t>INGRESOS INTEGROS   (art. 17 L)</a:t>
            </a:r>
            <a:endParaRPr lang="es-ES_tradnl" sz="1100" dirty="0">
              <a:solidFill>
                <a:srgbClr val="000000"/>
              </a:solidFill>
            </a:endParaRPr>
          </a:p>
        </p:txBody>
      </p:sp>
      <p:sp>
        <p:nvSpPr>
          <p:cNvPr id="3076" name="Rectangle 170"/>
          <p:cNvSpPr>
            <a:spLocks noChangeArrowheads="1"/>
          </p:cNvSpPr>
          <p:nvPr/>
        </p:nvSpPr>
        <p:spPr bwMode="auto">
          <a:xfrm>
            <a:off x="660401" y="1341439"/>
            <a:ext cx="1960473" cy="169277"/>
          </a:xfrm>
          <a:prstGeom prst="rect">
            <a:avLst/>
          </a:prstGeom>
          <a:noFill/>
          <a:ln w="9525">
            <a:noFill/>
            <a:miter lim="800000"/>
            <a:headEnd/>
            <a:tailEnd/>
          </a:ln>
        </p:spPr>
        <p:txBody>
          <a:bodyPr wrap="none" lIns="0" tIns="0" rIns="0" bIns="0">
            <a:spAutoFit/>
          </a:bodyPr>
          <a:lstStyle/>
          <a:p>
            <a:r>
              <a:rPr lang="es-ES_tradnl" sz="1100" b="1">
                <a:solidFill>
                  <a:srgbClr val="D60093"/>
                </a:solidFill>
              </a:rPr>
              <a:t>Retribuciones Dinerarias</a:t>
            </a:r>
            <a:endParaRPr lang="es-ES_tradnl" sz="1100"/>
          </a:p>
        </p:txBody>
      </p:sp>
      <p:sp>
        <p:nvSpPr>
          <p:cNvPr id="3077" name="Rectangle 180"/>
          <p:cNvSpPr>
            <a:spLocks noChangeArrowheads="1"/>
          </p:cNvSpPr>
          <p:nvPr/>
        </p:nvSpPr>
        <p:spPr bwMode="auto">
          <a:xfrm>
            <a:off x="2653639" y="1341439"/>
            <a:ext cx="4244752"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  ……</a:t>
            </a:r>
          </a:p>
        </p:txBody>
      </p:sp>
      <p:grpSp>
        <p:nvGrpSpPr>
          <p:cNvPr id="2" name="Group 433"/>
          <p:cNvGrpSpPr>
            <a:grpSpLocks/>
          </p:cNvGrpSpPr>
          <p:nvPr/>
        </p:nvGrpSpPr>
        <p:grpSpPr bwMode="auto">
          <a:xfrm>
            <a:off x="8977312" y="1241426"/>
            <a:ext cx="350838" cy="233363"/>
            <a:chOff x="5220" y="782"/>
            <a:chExt cx="204" cy="147"/>
          </a:xfrm>
        </p:grpSpPr>
        <p:sp>
          <p:nvSpPr>
            <p:cNvPr id="3176" name="Rectangle 198"/>
            <p:cNvSpPr>
              <a:spLocks noChangeArrowheads="1"/>
            </p:cNvSpPr>
            <p:nvPr/>
          </p:nvSpPr>
          <p:spPr bwMode="auto">
            <a:xfrm>
              <a:off x="5263" y="802"/>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01</a:t>
              </a:r>
              <a:endParaRPr lang="es-ES_tradnl" sz="1100">
                <a:solidFill>
                  <a:srgbClr val="000000"/>
                </a:solidFill>
              </a:endParaRPr>
            </a:p>
          </p:txBody>
        </p:sp>
        <p:sp>
          <p:nvSpPr>
            <p:cNvPr id="3177" name="Rectangle 272"/>
            <p:cNvSpPr>
              <a:spLocks noChangeArrowheads="1"/>
            </p:cNvSpPr>
            <p:nvPr/>
          </p:nvSpPr>
          <p:spPr bwMode="auto">
            <a:xfrm>
              <a:off x="5220" y="782"/>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079" name="Rectangle 273"/>
          <p:cNvSpPr>
            <a:spLocks noChangeArrowheads="1"/>
          </p:cNvSpPr>
          <p:nvPr/>
        </p:nvSpPr>
        <p:spPr bwMode="auto">
          <a:xfrm>
            <a:off x="7463896" y="1241426"/>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080" name="Rectangle 275"/>
          <p:cNvSpPr>
            <a:spLocks noChangeArrowheads="1"/>
          </p:cNvSpPr>
          <p:nvPr/>
        </p:nvSpPr>
        <p:spPr bwMode="auto">
          <a:xfrm>
            <a:off x="660401" y="1879601"/>
            <a:ext cx="1978106" cy="169277"/>
          </a:xfrm>
          <a:prstGeom prst="rect">
            <a:avLst/>
          </a:prstGeom>
          <a:noFill/>
          <a:ln w="9525">
            <a:noFill/>
            <a:miter lim="800000"/>
            <a:headEnd/>
            <a:tailEnd/>
          </a:ln>
        </p:spPr>
        <p:txBody>
          <a:bodyPr wrap="none" lIns="0" tIns="0" rIns="0" bIns="0">
            <a:spAutoFit/>
          </a:bodyPr>
          <a:lstStyle/>
          <a:p>
            <a:r>
              <a:rPr lang="es-ES_tradnl" sz="1100" b="1">
                <a:solidFill>
                  <a:srgbClr val="D60093"/>
                </a:solidFill>
              </a:rPr>
              <a:t>Retribuciones en Especie</a:t>
            </a:r>
            <a:endParaRPr lang="es-ES_tradnl" sz="1100"/>
          </a:p>
        </p:txBody>
      </p:sp>
      <p:sp>
        <p:nvSpPr>
          <p:cNvPr id="3081" name="Rectangle 276"/>
          <p:cNvSpPr>
            <a:spLocks noChangeArrowheads="1"/>
          </p:cNvSpPr>
          <p:nvPr/>
        </p:nvSpPr>
        <p:spPr bwMode="auto">
          <a:xfrm>
            <a:off x="2737908" y="1879601"/>
            <a:ext cx="987450"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grpSp>
        <p:nvGrpSpPr>
          <p:cNvPr id="3" name="Group 432"/>
          <p:cNvGrpSpPr>
            <a:grpSpLocks/>
          </p:cNvGrpSpPr>
          <p:nvPr/>
        </p:nvGrpSpPr>
        <p:grpSpPr bwMode="auto">
          <a:xfrm>
            <a:off x="8977312" y="1782763"/>
            <a:ext cx="350838" cy="233362"/>
            <a:chOff x="5220" y="1123"/>
            <a:chExt cx="204" cy="147"/>
          </a:xfrm>
        </p:grpSpPr>
        <p:sp>
          <p:nvSpPr>
            <p:cNvPr id="3174" name="Rectangle 278"/>
            <p:cNvSpPr>
              <a:spLocks noChangeArrowheads="1"/>
            </p:cNvSpPr>
            <p:nvPr/>
          </p:nvSpPr>
          <p:spPr bwMode="auto">
            <a:xfrm>
              <a:off x="5263" y="1143"/>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02</a:t>
              </a:r>
              <a:endParaRPr lang="es-ES_tradnl" sz="1100">
                <a:solidFill>
                  <a:srgbClr val="000000"/>
                </a:solidFill>
              </a:endParaRPr>
            </a:p>
          </p:txBody>
        </p:sp>
        <p:sp>
          <p:nvSpPr>
            <p:cNvPr id="3175" name="Rectangle 279"/>
            <p:cNvSpPr>
              <a:spLocks noChangeArrowheads="1"/>
            </p:cNvSpPr>
            <p:nvPr/>
          </p:nvSpPr>
          <p:spPr bwMode="auto">
            <a:xfrm>
              <a:off x="5220" y="1123"/>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083" name="Rectangle 280"/>
          <p:cNvSpPr>
            <a:spLocks noChangeArrowheads="1"/>
          </p:cNvSpPr>
          <p:nvPr/>
        </p:nvSpPr>
        <p:spPr bwMode="auto">
          <a:xfrm>
            <a:off x="7463896" y="1778001"/>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084" name="Rectangle 281"/>
          <p:cNvSpPr>
            <a:spLocks noChangeArrowheads="1"/>
          </p:cNvSpPr>
          <p:nvPr/>
        </p:nvSpPr>
        <p:spPr bwMode="auto">
          <a:xfrm>
            <a:off x="4079346" y="1778001"/>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085" name="Rectangle 284"/>
          <p:cNvSpPr>
            <a:spLocks noChangeArrowheads="1"/>
          </p:cNvSpPr>
          <p:nvPr/>
        </p:nvSpPr>
        <p:spPr bwMode="auto">
          <a:xfrm>
            <a:off x="5487374" y="1789114"/>
            <a:ext cx="222818" cy="307777"/>
          </a:xfrm>
          <a:prstGeom prst="rect">
            <a:avLst/>
          </a:prstGeom>
          <a:noFill/>
          <a:ln w="9525">
            <a:noFill/>
            <a:miter lim="800000"/>
            <a:headEnd/>
            <a:tailEnd/>
          </a:ln>
        </p:spPr>
        <p:txBody>
          <a:bodyPr wrap="none" lIns="0" tIns="0" rIns="0" bIns="0">
            <a:spAutoFit/>
          </a:bodyPr>
          <a:lstStyle/>
          <a:p>
            <a:pPr algn="ctr"/>
            <a:r>
              <a:rPr lang="es-ES_tradnl" b="1">
                <a:solidFill>
                  <a:srgbClr val="993300"/>
                </a:solidFill>
              </a:rPr>
              <a:t>+</a:t>
            </a:r>
            <a:endParaRPr lang="es-ES_tradnl" sz="1100">
              <a:solidFill>
                <a:srgbClr val="000000"/>
              </a:solidFill>
            </a:endParaRPr>
          </a:p>
        </p:txBody>
      </p:sp>
      <p:sp>
        <p:nvSpPr>
          <p:cNvPr id="3086" name="Rectangle 290"/>
          <p:cNvSpPr>
            <a:spLocks noChangeArrowheads="1"/>
          </p:cNvSpPr>
          <p:nvPr/>
        </p:nvSpPr>
        <p:spPr bwMode="auto">
          <a:xfrm>
            <a:off x="4326996" y="1568451"/>
            <a:ext cx="913712" cy="169277"/>
          </a:xfrm>
          <a:prstGeom prst="rect">
            <a:avLst/>
          </a:prstGeom>
          <a:noFill/>
          <a:ln w="9525">
            <a:noFill/>
            <a:miter lim="800000"/>
            <a:headEnd/>
            <a:tailEnd/>
          </a:ln>
        </p:spPr>
        <p:txBody>
          <a:bodyPr wrap="none" lIns="0" tIns="0" rIns="0" bIns="0">
            <a:spAutoFit/>
          </a:bodyPr>
          <a:lstStyle/>
          <a:p>
            <a:r>
              <a:rPr lang="es-ES_tradnl" sz="1100">
                <a:solidFill>
                  <a:srgbClr val="000000"/>
                </a:solidFill>
              </a:rPr>
              <a:t>Valor Fiscal</a:t>
            </a:r>
          </a:p>
        </p:txBody>
      </p:sp>
      <p:sp>
        <p:nvSpPr>
          <p:cNvPr id="3087" name="Rectangle 282"/>
          <p:cNvSpPr>
            <a:spLocks noChangeArrowheads="1"/>
          </p:cNvSpPr>
          <p:nvPr/>
        </p:nvSpPr>
        <p:spPr bwMode="auto">
          <a:xfrm>
            <a:off x="5812896" y="1778001"/>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088" name="Rectangle 291"/>
          <p:cNvSpPr>
            <a:spLocks noChangeArrowheads="1"/>
          </p:cNvSpPr>
          <p:nvPr/>
        </p:nvSpPr>
        <p:spPr bwMode="auto">
          <a:xfrm>
            <a:off x="5874809" y="1568451"/>
            <a:ext cx="1367362" cy="169277"/>
          </a:xfrm>
          <a:prstGeom prst="rect">
            <a:avLst/>
          </a:prstGeom>
          <a:noFill/>
          <a:ln w="9525">
            <a:noFill/>
            <a:miter lim="800000"/>
            <a:headEnd/>
            <a:tailEnd/>
          </a:ln>
        </p:spPr>
        <p:txBody>
          <a:bodyPr wrap="none" lIns="0" tIns="0" rIns="0" bIns="0">
            <a:spAutoFit/>
          </a:bodyPr>
          <a:lstStyle/>
          <a:p>
            <a:r>
              <a:rPr lang="es-ES_tradnl" sz="1100">
                <a:solidFill>
                  <a:srgbClr val="000000"/>
                </a:solidFill>
              </a:rPr>
              <a:t>Ingreso a Cuenta</a:t>
            </a:r>
          </a:p>
        </p:txBody>
      </p:sp>
      <p:sp>
        <p:nvSpPr>
          <p:cNvPr id="3089" name="Rectangle 292"/>
          <p:cNvSpPr>
            <a:spLocks noChangeArrowheads="1"/>
          </p:cNvSpPr>
          <p:nvPr/>
        </p:nvSpPr>
        <p:spPr bwMode="auto">
          <a:xfrm>
            <a:off x="7598039" y="1568451"/>
            <a:ext cx="1269578" cy="169277"/>
          </a:xfrm>
          <a:prstGeom prst="rect">
            <a:avLst/>
          </a:prstGeom>
          <a:noFill/>
          <a:ln w="9525">
            <a:noFill/>
            <a:miter lim="800000"/>
            <a:headEnd/>
            <a:tailEnd/>
          </a:ln>
        </p:spPr>
        <p:txBody>
          <a:bodyPr wrap="none" lIns="0" tIns="0" rIns="0" bIns="0">
            <a:spAutoFit/>
          </a:bodyPr>
          <a:lstStyle/>
          <a:p>
            <a:r>
              <a:rPr lang="es-ES_tradnl" sz="1100">
                <a:solidFill>
                  <a:srgbClr val="000000"/>
                </a:solidFill>
              </a:rPr>
              <a:t>Ingreso Integro</a:t>
            </a:r>
          </a:p>
        </p:txBody>
      </p:sp>
      <p:sp>
        <p:nvSpPr>
          <p:cNvPr id="3090" name="Rectangle 294"/>
          <p:cNvSpPr>
            <a:spLocks noChangeArrowheads="1"/>
          </p:cNvSpPr>
          <p:nvPr/>
        </p:nvSpPr>
        <p:spPr bwMode="auto">
          <a:xfrm>
            <a:off x="660400" y="2260601"/>
            <a:ext cx="3810338" cy="169277"/>
          </a:xfrm>
          <a:prstGeom prst="rect">
            <a:avLst/>
          </a:prstGeom>
          <a:noFill/>
          <a:ln w="9525">
            <a:noFill/>
            <a:miter lim="800000"/>
            <a:headEnd/>
            <a:tailEnd/>
          </a:ln>
        </p:spPr>
        <p:txBody>
          <a:bodyPr wrap="none" lIns="0" tIns="0" rIns="0" bIns="0">
            <a:spAutoFit/>
          </a:bodyPr>
          <a:lstStyle/>
          <a:p>
            <a:r>
              <a:rPr lang="es-ES_tradnl" sz="1100" b="1">
                <a:solidFill>
                  <a:srgbClr val="D60093"/>
                </a:solidFill>
              </a:rPr>
              <a:t>Contribución Empresarial a Planes de Pensiones</a:t>
            </a:r>
            <a:endParaRPr lang="es-ES_tradnl" sz="1100"/>
          </a:p>
        </p:txBody>
      </p:sp>
      <p:sp>
        <p:nvSpPr>
          <p:cNvPr id="3091" name="Rectangle 295"/>
          <p:cNvSpPr>
            <a:spLocks noChangeArrowheads="1"/>
          </p:cNvSpPr>
          <p:nvPr/>
        </p:nvSpPr>
        <p:spPr bwMode="auto">
          <a:xfrm>
            <a:off x="4534619" y="2260601"/>
            <a:ext cx="2551981"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grpSp>
        <p:nvGrpSpPr>
          <p:cNvPr id="4" name="Group 431"/>
          <p:cNvGrpSpPr>
            <a:grpSpLocks/>
          </p:cNvGrpSpPr>
          <p:nvPr/>
        </p:nvGrpSpPr>
        <p:grpSpPr bwMode="auto">
          <a:xfrm>
            <a:off x="8977312" y="2157413"/>
            <a:ext cx="350838" cy="233362"/>
            <a:chOff x="5220" y="1359"/>
            <a:chExt cx="204" cy="147"/>
          </a:xfrm>
        </p:grpSpPr>
        <p:sp>
          <p:nvSpPr>
            <p:cNvPr id="3172" name="Rectangle 297"/>
            <p:cNvSpPr>
              <a:spLocks noChangeArrowheads="1"/>
            </p:cNvSpPr>
            <p:nvPr/>
          </p:nvSpPr>
          <p:spPr bwMode="auto">
            <a:xfrm>
              <a:off x="5263" y="1379"/>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03</a:t>
              </a:r>
              <a:endParaRPr lang="es-ES_tradnl" sz="1100">
                <a:solidFill>
                  <a:srgbClr val="000000"/>
                </a:solidFill>
              </a:endParaRPr>
            </a:p>
          </p:txBody>
        </p:sp>
        <p:sp>
          <p:nvSpPr>
            <p:cNvPr id="3173" name="Rectangle 298"/>
            <p:cNvSpPr>
              <a:spLocks noChangeArrowheads="1"/>
            </p:cNvSpPr>
            <p:nvPr/>
          </p:nvSpPr>
          <p:spPr bwMode="auto">
            <a:xfrm>
              <a:off x="5220" y="1359"/>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093" name="Rectangle 299"/>
          <p:cNvSpPr>
            <a:spLocks noChangeArrowheads="1"/>
          </p:cNvSpPr>
          <p:nvPr/>
        </p:nvSpPr>
        <p:spPr bwMode="auto">
          <a:xfrm>
            <a:off x="7463896" y="2157413"/>
            <a:ext cx="1286404" cy="233362"/>
          </a:xfrm>
          <a:prstGeom prst="rect">
            <a:avLst/>
          </a:prstGeom>
          <a:noFill/>
          <a:ln w="9525">
            <a:solidFill>
              <a:srgbClr val="2BB22B"/>
            </a:solidFill>
            <a:miter lim="800000"/>
            <a:headEnd/>
            <a:tailEnd/>
          </a:ln>
        </p:spPr>
        <p:txBody>
          <a:bodyPr wrap="none" anchor="ctr"/>
          <a:lstStyle/>
          <a:p>
            <a:endParaRPr lang="es-ES_tradnl"/>
          </a:p>
        </p:txBody>
      </p:sp>
      <p:sp>
        <p:nvSpPr>
          <p:cNvPr id="3094" name="Rectangle 301"/>
          <p:cNvSpPr>
            <a:spLocks noChangeArrowheads="1"/>
          </p:cNvSpPr>
          <p:nvPr/>
        </p:nvSpPr>
        <p:spPr bwMode="auto">
          <a:xfrm>
            <a:off x="825501" y="5867401"/>
            <a:ext cx="2418932" cy="169277"/>
          </a:xfrm>
          <a:prstGeom prst="rect">
            <a:avLst/>
          </a:prstGeom>
          <a:noFill/>
          <a:ln w="9525">
            <a:noFill/>
            <a:miter lim="800000"/>
            <a:headEnd/>
            <a:tailEnd/>
          </a:ln>
        </p:spPr>
        <p:txBody>
          <a:bodyPr wrap="none" lIns="0" tIns="0" rIns="0" bIns="0">
            <a:spAutoFit/>
          </a:bodyPr>
          <a:lstStyle/>
          <a:p>
            <a:r>
              <a:rPr lang="es-ES_tradnl" sz="1100" b="1">
                <a:solidFill>
                  <a:srgbClr val="F70000"/>
                </a:solidFill>
                <a:sym typeface="Wingdings" pitchFamily="2" charset="2"/>
              </a:rPr>
              <a:t></a:t>
            </a:r>
            <a:r>
              <a:rPr lang="es-ES_tradnl" sz="1100" b="1">
                <a:solidFill>
                  <a:srgbClr val="F70000"/>
                </a:solidFill>
              </a:rPr>
              <a:t>   </a:t>
            </a:r>
            <a:r>
              <a:rPr lang="es-ES_tradnl" sz="1100" b="1">
                <a:solidFill>
                  <a:srgbClr val="0000FF"/>
                </a:solidFill>
              </a:rPr>
              <a:t>REDUCCIONES del art. 20 L</a:t>
            </a:r>
            <a:endParaRPr lang="es-ES_tradnl" sz="1100">
              <a:solidFill>
                <a:srgbClr val="000000"/>
              </a:solidFill>
            </a:endParaRPr>
          </a:p>
        </p:txBody>
      </p:sp>
      <p:sp>
        <p:nvSpPr>
          <p:cNvPr id="3095" name="Rectangle 302"/>
          <p:cNvSpPr>
            <a:spLocks noChangeArrowheads="1"/>
          </p:cNvSpPr>
          <p:nvPr/>
        </p:nvSpPr>
        <p:spPr bwMode="auto">
          <a:xfrm>
            <a:off x="609600" y="6096001"/>
            <a:ext cx="2641749" cy="246221"/>
          </a:xfrm>
          <a:prstGeom prst="rect">
            <a:avLst/>
          </a:prstGeom>
          <a:noFill/>
          <a:ln w="9525">
            <a:noFill/>
            <a:miter lim="800000"/>
            <a:headEnd/>
            <a:tailEnd/>
          </a:ln>
        </p:spPr>
        <p:txBody>
          <a:bodyPr wrap="none" lIns="0" tIns="0" rIns="0" bIns="0">
            <a:spAutoFit/>
          </a:bodyPr>
          <a:lstStyle/>
          <a:p>
            <a:r>
              <a:rPr lang="es-ES_tradnl" sz="1100" b="1" dirty="0">
                <a:solidFill>
                  <a:srgbClr val="FF0000"/>
                </a:solidFill>
              </a:rPr>
              <a:t>Importe de las </a:t>
            </a:r>
            <a:r>
              <a:rPr lang="es-ES_tradnl" sz="1100" b="1" dirty="0" smtClean="0">
                <a:solidFill>
                  <a:srgbClr val="FF0000"/>
                </a:solidFill>
              </a:rPr>
              <a:t>Reducciones</a:t>
            </a:r>
            <a:r>
              <a:rPr lang="es-ES_tradnl" sz="1600" b="1" dirty="0" smtClean="0">
                <a:solidFill>
                  <a:srgbClr val="FF0000"/>
                </a:solidFill>
              </a:rPr>
              <a:t>***</a:t>
            </a:r>
            <a:endParaRPr lang="es-ES_tradnl" sz="1600" dirty="0">
              <a:solidFill>
                <a:srgbClr val="FF0000"/>
              </a:solidFill>
            </a:endParaRPr>
          </a:p>
        </p:txBody>
      </p:sp>
      <p:sp>
        <p:nvSpPr>
          <p:cNvPr id="3096" name="Rectangle 303"/>
          <p:cNvSpPr>
            <a:spLocks noChangeArrowheads="1"/>
          </p:cNvSpPr>
          <p:nvPr/>
        </p:nvSpPr>
        <p:spPr bwMode="auto">
          <a:xfrm>
            <a:off x="3264297" y="6096001"/>
            <a:ext cx="3898503"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grpSp>
        <p:nvGrpSpPr>
          <p:cNvPr id="5" name="Group 430"/>
          <p:cNvGrpSpPr>
            <a:grpSpLocks/>
          </p:cNvGrpSpPr>
          <p:nvPr/>
        </p:nvGrpSpPr>
        <p:grpSpPr bwMode="auto">
          <a:xfrm>
            <a:off x="8915400" y="2590801"/>
            <a:ext cx="350838" cy="233363"/>
            <a:chOff x="5220" y="1883"/>
            <a:chExt cx="204" cy="147"/>
          </a:xfrm>
        </p:grpSpPr>
        <p:sp>
          <p:nvSpPr>
            <p:cNvPr id="3170" name="Rectangle 305"/>
            <p:cNvSpPr>
              <a:spLocks noChangeArrowheads="1"/>
            </p:cNvSpPr>
            <p:nvPr/>
          </p:nvSpPr>
          <p:spPr bwMode="auto">
            <a:xfrm>
              <a:off x="5263" y="1903"/>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04</a:t>
              </a:r>
              <a:endParaRPr lang="es-ES_tradnl" sz="1100">
                <a:solidFill>
                  <a:srgbClr val="000000"/>
                </a:solidFill>
              </a:endParaRPr>
            </a:p>
          </p:txBody>
        </p:sp>
        <p:sp>
          <p:nvSpPr>
            <p:cNvPr id="3171" name="Rectangle 306"/>
            <p:cNvSpPr>
              <a:spLocks noChangeArrowheads="1"/>
            </p:cNvSpPr>
            <p:nvPr/>
          </p:nvSpPr>
          <p:spPr bwMode="auto">
            <a:xfrm>
              <a:off x="5220" y="1883"/>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098" name="Rectangle 307"/>
          <p:cNvSpPr>
            <a:spLocks noChangeArrowheads="1"/>
          </p:cNvSpPr>
          <p:nvPr/>
        </p:nvSpPr>
        <p:spPr bwMode="auto">
          <a:xfrm>
            <a:off x="7512050" y="2590801"/>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099" name="Rectangle 309"/>
          <p:cNvSpPr>
            <a:spLocks noChangeArrowheads="1"/>
          </p:cNvSpPr>
          <p:nvPr/>
        </p:nvSpPr>
        <p:spPr bwMode="auto">
          <a:xfrm>
            <a:off x="742950" y="2590801"/>
            <a:ext cx="2539157" cy="169277"/>
          </a:xfrm>
          <a:prstGeom prst="rect">
            <a:avLst/>
          </a:prstGeom>
          <a:noFill/>
          <a:ln w="9525">
            <a:noFill/>
            <a:miter lim="800000"/>
            <a:headEnd/>
            <a:tailEnd/>
          </a:ln>
        </p:spPr>
        <p:txBody>
          <a:bodyPr wrap="none" lIns="0" tIns="0" rIns="0" bIns="0">
            <a:spAutoFit/>
          </a:bodyPr>
          <a:lstStyle/>
          <a:p>
            <a:r>
              <a:rPr lang="es-ES_tradnl" sz="1100" b="1" dirty="0">
                <a:solidFill>
                  <a:srgbClr val="F70000"/>
                </a:solidFill>
                <a:sym typeface="Wingdings" pitchFamily="2" charset="2"/>
              </a:rPr>
              <a:t></a:t>
            </a:r>
            <a:r>
              <a:rPr lang="es-ES_tradnl" sz="1100" b="1" dirty="0">
                <a:solidFill>
                  <a:srgbClr val="F70000"/>
                </a:solidFill>
              </a:rPr>
              <a:t>   </a:t>
            </a:r>
            <a:r>
              <a:rPr lang="es-ES_tradnl" sz="1100" b="1" dirty="0">
                <a:solidFill>
                  <a:srgbClr val="0000FF"/>
                </a:solidFill>
              </a:rPr>
              <a:t>TOTAL INGRESOS INTEGROS</a:t>
            </a:r>
            <a:endParaRPr lang="es-ES_tradnl" sz="1100" dirty="0">
              <a:solidFill>
                <a:srgbClr val="000000"/>
              </a:solidFill>
            </a:endParaRPr>
          </a:p>
        </p:txBody>
      </p:sp>
      <p:sp>
        <p:nvSpPr>
          <p:cNvPr id="3100" name="Rectangle 311"/>
          <p:cNvSpPr>
            <a:spLocks noChangeArrowheads="1"/>
          </p:cNvSpPr>
          <p:nvPr/>
        </p:nvSpPr>
        <p:spPr bwMode="auto">
          <a:xfrm>
            <a:off x="3384550" y="2590801"/>
            <a:ext cx="3783087"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grpSp>
        <p:nvGrpSpPr>
          <p:cNvPr id="6" name="Group 429"/>
          <p:cNvGrpSpPr>
            <a:grpSpLocks/>
          </p:cNvGrpSpPr>
          <p:nvPr/>
        </p:nvGrpSpPr>
        <p:grpSpPr bwMode="auto">
          <a:xfrm>
            <a:off x="8915400" y="3048000"/>
            <a:ext cx="350838" cy="233363"/>
            <a:chOff x="5220" y="2246"/>
            <a:chExt cx="204" cy="147"/>
          </a:xfrm>
        </p:grpSpPr>
        <p:sp>
          <p:nvSpPr>
            <p:cNvPr id="3168" name="Rectangle 313"/>
            <p:cNvSpPr>
              <a:spLocks noChangeArrowheads="1"/>
            </p:cNvSpPr>
            <p:nvPr/>
          </p:nvSpPr>
          <p:spPr bwMode="auto">
            <a:xfrm>
              <a:off x="5263" y="2266"/>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05</a:t>
              </a:r>
              <a:endParaRPr lang="es-ES_tradnl" sz="1100">
                <a:solidFill>
                  <a:srgbClr val="000000"/>
                </a:solidFill>
              </a:endParaRPr>
            </a:p>
          </p:txBody>
        </p:sp>
        <p:sp>
          <p:nvSpPr>
            <p:cNvPr id="3169" name="Rectangle 314"/>
            <p:cNvSpPr>
              <a:spLocks noChangeArrowheads="1"/>
            </p:cNvSpPr>
            <p:nvPr/>
          </p:nvSpPr>
          <p:spPr bwMode="auto">
            <a:xfrm>
              <a:off x="5220" y="2246"/>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102" name="Rectangle 315"/>
          <p:cNvSpPr>
            <a:spLocks noChangeArrowheads="1"/>
          </p:cNvSpPr>
          <p:nvPr/>
        </p:nvSpPr>
        <p:spPr bwMode="auto">
          <a:xfrm>
            <a:off x="7512050" y="3048000"/>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103" name="Rectangle 324"/>
          <p:cNvSpPr>
            <a:spLocks noChangeArrowheads="1"/>
          </p:cNvSpPr>
          <p:nvPr/>
        </p:nvSpPr>
        <p:spPr bwMode="auto">
          <a:xfrm>
            <a:off x="660400" y="3810000"/>
            <a:ext cx="3082575" cy="169277"/>
          </a:xfrm>
          <a:prstGeom prst="rect">
            <a:avLst/>
          </a:prstGeom>
          <a:noFill/>
          <a:ln w="9525">
            <a:noFill/>
            <a:miter lim="800000"/>
            <a:headEnd/>
            <a:tailEnd/>
          </a:ln>
        </p:spPr>
        <p:txBody>
          <a:bodyPr wrap="none" lIns="0" tIns="0" rIns="0" bIns="0">
            <a:spAutoFit/>
          </a:bodyPr>
          <a:lstStyle/>
          <a:p>
            <a:r>
              <a:rPr lang="es-ES_tradnl" sz="1100" b="1" dirty="0">
                <a:solidFill>
                  <a:srgbClr val="F70000"/>
                </a:solidFill>
                <a:sym typeface="Wingdings" pitchFamily="2" charset="2"/>
              </a:rPr>
              <a:t></a:t>
            </a:r>
            <a:r>
              <a:rPr lang="es-ES_tradnl" sz="1100" b="1" dirty="0">
                <a:solidFill>
                  <a:srgbClr val="F70000"/>
                </a:solidFill>
              </a:rPr>
              <a:t>   </a:t>
            </a:r>
            <a:r>
              <a:rPr lang="es-ES_tradnl" sz="1100" b="1" dirty="0">
                <a:solidFill>
                  <a:srgbClr val="0000FF"/>
                </a:solidFill>
              </a:rPr>
              <a:t>GASTOS DEDUCIBLES   (art. 19.2 L)</a:t>
            </a:r>
            <a:endParaRPr lang="es-ES_tradnl" sz="1100" dirty="0">
              <a:solidFill>
                <a:srgbClr val="000000"/>
              </a:solidFill>
            </a:endParaRPr>
          </a:p>
        </p:txBody>
      </p:sp>
      <p:sp>
        <p:nvSpPr>
          <p:cNvPr id="3104" name="Rectangle 325"/>
          <p:cNvSpPr>
            <a:spLocks noChangeArrowheads="1"/>
          </p:cNvSpPr>
          <p:nvPr/>
        </p:nvSpPr>
        <p:spPr bwMode="auto">
          <a:xfrm>
            <a:off x="660400" y="4114800"/>
            <a:ext cx="4539704" cy="169277"/>
          </a:xfrm>
          <a:prstGeom prst="rect">
            <a:avLst/>
          </a:prstGeom>
          <a:noFill/>
          <a:ln w="9525">
            <a:noFill/>
            <a:miter lim="800000"/>
            <a:headEnd/>
            <a:tailEnd/>
          </a:ln>
        </p:spPr>
        <p:txBody>
          <a:bodyPr wrap="none" lIns="0" tIns="0" rIns="0" bIns="0">
            <a:spAutoFit/>
          </a:bodyPr>
          <a:lstStyle/>
          <a:p>
            <a:r>
              <a:rPr lang="es-ES_tradnl" sz="1100" b="1" dirty="0">
                <a:solidFill>
                  <a:srgbClr val="D60093"/>
                </a:solidFill>
              </a:rPr>
              <a:t>Cotizaciones a la S. Social ó Cotizaciones de Funcionarios</a:t>
            </a:r>
            <a:endParaRPr lang="es-ES_tradnl" sz="1100" dirty="0"/>
          </a:p>
        </p:txBody>
      </p:sp>
      <p:sp>
        <p:nvSpPr>
          <p:cNvPr id="3105" name="Rectangle 326"/>
          <p:cNvSpPr>
            <a:spLocks noChangeArrowheads="1"/>
          </p:cNvSpPr>
          <p:nvPr/>
        </p:nvSpPr>
        <p:spPr bwMode="auto">
          <a:xfrm>
            <a:off x="5215607" y="4114800"/>
            <a:ext cx="423193"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sp>
        <p:nvSpPr>
          <p:cNvPr id="3106" name="Rectangle 330"/>
          <p:cNvSpPr>
            <a:spLocks noChangeArrowheads="1"/>
          </p:cNvSpPr>
          <p:nvPr/>
        </p:nvSpPr>
        <p:spPr bwMode="auto">
          <a:xfrm>
            <a:off x="5778500" y="4114800"/>
            <a:ext cx="1308100" cy="152400"/>
          </a:xfrm>
          <a:prstGeom prst="rect">
            <a:avLst/>
          </a:prstGeom>
          <a:noFill/>
          <a:ln w="9525">
            <a:solidFill>
              <a:srgbClr val="2BB22B"/>
            </a:solidFill>
            <a:miter lim="800000"/>
            <a:headEnd/>
            <a:tailEnd/>
          </a:ln>
        </p:spPr>
        <p:txBody>
          <a:bodyPr wrap="none" anchor="ctr"/>
          <a:lstStyle/>
          <a:p>
            <a:endParaRPr lang="es-ES_tradnl"/>
          </a:p>
        </p:txBody>
      </p:sp>
      <p:sp>
        <p:nvSpPr>
          <p:cNvPr id="3107" name="Rectangle 332"/>
          <p:cNvSpPr>
            <a:spLocks noChangeArrowheads="1"/>
          </p:cNvSpPr>
          <p:nvPr/>
        </p:nvSpPr>
        <p:spPr bwMode="auto">
          <a:xfrm>
            <a:off x="660400" y="4419600"/>
            <a:ext cx="2734723" cy="169277"/>
          </a:xfrm>
          <a:prstGeom prst="rect">
            <a:avLst/>
          </a:prstGeom>
          <a:noFill/>
          <a:ln w="9525">
            <a:noFill/>
            <a:miter lim="800000"/>
            <a:headEnd/>
            <a:tailEnd/>
          </a:ln>
        </p:spPr>
        <p:txBody>
          <a:bodyPr wrap="none" lIns="0" tIns="0" rIns="0" bIns="0">
            <a:spAutoFit/>
          </a:bodyPr>
          <a:lstStyle/>
          <a:p>
            <a:r>
              <a:rPr lang="es-ES_tradnl" sz="1100" b="1" dirty="0">
                <a:solidFill>
                  <a:srgbClr val="D60093"/>
                </a:solidFill>
              </a:rPr>
              <a:t>Cuotas satisfechas a Sindicatos</a:t>
            </a:r>
            <a:r>
              <a:rPr lang="es-ES_tradnl" sz="1100" b="1" dirty="0" smtClean="0">
                <a:solidFill>
                  <a:srgbClr val="D60093"/>
                </a:solidFill>
              </a:rPr>
              <a:t>,…</a:t>
            </a:r>
            <a:endParaRPr lang="es-ES_tradnl" sz="1100" dirty="0"/>
          </a:p>
        </p:txBody>
      </p:sp>
      <p:sp>
        <p:nvSpPr>
          <p:cNvPr id="3108" name="Rectangle 333"/>
          <p:cNvSpPr>
            <a:spLocks noChangeArrowheads="1"/>
          </p:cNvSpPr>
          <p:nvPr/>
        </p:nvSpPr>
        <p:spPr bwMode="auto">
          <a:xfrm>
            <a:off x="3384550" y="4419600"/>
            <a:ext cx="1962076"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sp>
        <p:nvSpPr>
          <p:cNvPr id="3109" name="Rectangle 334"/>
          <p:cNvSpPr>
            <a:spLocks noChangeArrowheads="1"/>
          </p:cNvSpPr>
          <p:nvPr/>
        </p:nvSpPr>
        <p:spPr bwMode="auto">
          <a:xfrm>
            <a:off x="5778500" y="4419600"/>
            <a:ext cx="1308100" cy="152400"/>
          </a:xfrm>
          <a:prstGeom prst="rect">
            <a:avLst/>
          </a:prstGeom>
          <a:noFill/>
          <a:ln w="9525">
            <a:solidFill>
              <a:srgbClr val="2BB22B"/>
            </a:solidFill>
            <a:miter lim="800000"/>
            <a:headEnd/>
            <a:tailEnd/>
          </a:ln>
        </p:spPr>
        <p:txBody>
          <a:bodyPr wrap="none" anchor="ctr"/>
          <a:lstStyle/>
          <a:p>
            <a:endParaRPr lang="es-ES_tradnl"/>
          </a:p>
        </p:txBody>
      </p:sp>
      <p:sp>
        <p:nvSpPr>
          <p:cNvPr id="3110" name="Rectangle 336"/>
          <p:cNvSpPr>
            <a:spLocks noChangeArrowheads="1"/>
          </p:cNvSpPr>
          <p:nvPr/>
        </p:nvSpPr>
        <p:spPr bwMode="auto">
          <a:xfrm>
            <a:off x="660401" y="4724400"/>
            <a:ext cx="4443524" cy="169277"/>
          </a:xfrm>
          <a:prstGeom prst="rect">
            <a:avLst/>
          </a:prstGeom>
          <a:noFill/>
          <a:ln w="9525">
            <a:noFill/>
            <a:miter lim="800000"/>
            <a:headEnd/>
            <a:tailEnd/>
          </a:ln>
        </p:spPr>
        <p:txBody>
          <a:bodyPr wrap="none" lIns="0" tIns="0" rIns="0" bIns="0">
            <a:spAutoFit/>
          </a:bodyPr>
          <a:lstStyle/>
          <a:p>
            <a:r>
              <a:rPr lang="es-ES_tradnl" sz="1100" b="1" dirty="0">
                <a:solidFill>
                  <a:srgbClr val="D60093"/>
                </a:solidFill>
              </a:rPr>
              <a:t>Cuotas obligatorias satisfechas a Colegios Profesionales</a:t>
            </a:r>
            <a:endParaRPr lang="es-ES_tradnl" sz="1100" dirty="0"/>
          </a:p>
        </p:txBody>
      </p:sp>
      <p:sp>
        <p:nvSpPr>
          <p:cNvPr id="3111" name="Rectangle 337"/>
          <p:cNvSpPr>
            <a:spLocks noChangeArrowheads="1"/>
          </p:cNvSpPr>
          <p:nvPr/>
        </p:nvSpPr>
        <p:spPr bwMode="auto">
          <a:xfrm>
            <a:off x="5062463" y="4707523"/>
            <a:ext cx="500137"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sp>
        <p:nvSpPr>
          <p:cNvPr id="3112" name="Rectangle 338"/>
          <p:cNvSpPr>
            <a:spLocks noChangeArrowheads="1"/>
          </p:cNvSpPr>
          <p:nvPr/>
        </p:nvSpPr>
        <p:spPr bwMode="auto">
          <a:xfrm>
            <a:off x="5778500" y="4724400"/>
            <a:ext cx="1231900" cy="152400"/>
          </a:xfrm>
          <a:prstGeom prst="rect">
            <a:avLst/>
          </a:prstGeom>
          <a:noFill/>
          <a:ln w="9525">
            <a:solidFill>
              <a:srgbClr val="2BB22B"/>
            </a:solidFill>
            <a:miter lim="800000"/>
            <a:headEnd/>
            <a:tailEnd/>
          </a:ln>
        </p:spPr>
        <p:txBody>
          <a:bodyPr wrap="none" anchor="ctr"/>
          <a:lstStyle/>
          <a:p>
            <a:endParaRPr lang="es-ES_tradnl"/>
          </a:p>
        </p:txBody>
      </p:sp>
      <p:sp>
        <p:nvSpPr>
          <p:cNvPr id="3113" name="Rectangle 341"/>
          <p:cNvSpPr>
            <a:spLocks noChangeArrowheads="1"/>
          </p:cNvSpPr>
          <p:nvPr/>
        </p:nvSpPr>
        <p:spPr bwMode="auto">
          <a:xfrm>
            <a:off x="660400" y="4953000"/>
            <a:ext cx="2136803" cy="169277"/>
          </a:xfrm>
          <a:prstGeom prst="rect">
            <a:avLst/>
          </a:prstGeom>
          <a:noFill/>
          <a:ln w="9525">
            <a:noFill/>
            <a:miter lim="800000"/>
            <a:headEnd/>
            <a:tailEnd/>
          </a:ln>
        </p:spPr>
        <p:txBody>
          <a:bodyPr wrap="none" lIns="0" tIns="0" rIns="0" bIns="0">
            <a:spAutoFit/>
          </a:bodyPr>
          <a:lstStyle/>
          <a:p>
            <a:r>
              <a:rPr lang="es-ES_tradnl" sz="1100" b="1" dirty="0">
                <a:solidFill>
                  <a:srgbClr val="D60093"/>
                </a:solidFill>
              </a:rPr>
              <a:t>Gastos de Defensa Jurídica</a:t>
            </a:r>
            <a:endParaRPr lang="es-ES_tradnl" sz="1100" dirty="0"/>
          </a:p>
        </p:txBody>
      </p:sp>
      <p:sp>
        <p:nvSpPr>
          <p:cNvPr id="3114" name="Rectangle 342"/>
          <p:cNvSpPr>
            <a:spLocks noChangeArrowheads="1"/>
          </p:cNvSpPr>
          <p:nvPr/>
        </p:nvSpPr>
        <p:spPr bwMode="auto">
          <a:xfrm>
            <a:off x="2806700" y="4953000"/>
            <a:ext cx="2449388"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sp>
        <p:nvSpPr>
          <p:cNvPr id="3115" name="Rectangle 343"/>
          <p:cNvSpPr>
            <a:spLocks noChangeArrowheads="1"/>
          </p:cNvSpPr>
          <p:nvPr/>
        </p:nvSpPr>
        <p:spPr bwMode="auto">
          <a:xfrm>
            <a:off x="5778500" y="4953000"/>
            <a:ext cx="1308100" cy="152399"/>
          </a:xfrm>
          <a:prstGeom prst="rect">
            <a:avLst/>
          </a:prstGeom>
          <a:noFill/>
          <a:ln w="9525">
            <a:solidFill>
              <a:srgbClr val="2BB22B"/>
            </a:solidFill>
            <a:miter lim="800000"/>
            <a:headEnd/>
            <a:tailEnd/>
          </a:ln>
        </p:spPr>
        <p:txBody>
          <a:bodyPr wrap="none" anchor="ctr"/>
          <a:lstStyle/>
          <a:p>
            <a:endParaRPr lang="es-ES_tradnl"/>
          </a:p>
        </p:txBody>
      </p:sp>
      <p:sp>
        <p:nvSpPr>
          <p:cNvPr id="3116" name="Line 380"/>
          <p:cNvSpPr>
            <a:spLocks noChangeShapeType="1"/>
          </p:cNvSpPr>
          <p:nvPr/>
        </p:nvSpPr>
        <p:spPr bwMode="auto">
          <a:xfrm>
            <a:off x="7346951" y="3352800"/>
            <a:ext cx="2027635" cy="0"/>
          </a:xfrm>
          <a:prstGeom prst="line">
            <a:avLst/>
          </a:prstGeom>
          <a:noFill/>
          <a:ln w="12700">
            <a:solidFill>
              <a:srgbClr val="F70000"/>
            </a:solidFill>
            <a:round/>
            <a:headEnd/>
            <a:tailEnd/>
          </a:ln>
        </p:spPr>
        <p:txBody>
          <a:bodyPr wrap="none" anchor="ctr"/>
          <a:lstStyle/>
          <a:p>
            <a:endParaRPr lang="es-ES_tradnl"/>
          </a:p>
        </p:txBody>
      </p:sp>
      <p:sp>
        <p:nvSpPr>
          <p:cNvPr id="3117" name="Rectangle 373"/>
          <p:cNvSpPr>
            <a:spLocks noChangeArrowheads="1"/>
          </p:cNvSpPr>
          <p:nvPr/>
        </p:nvSpPr>
        <p:spPr bwMode="auto">
          <a:xfrm>
            <a:off x="330201" y="5410201"/>
            <a:ext cx="3020058" cy="169277"/>
          </a:xfrm>
          <a:prstGeom prst="rect">
            <a:avLst/>
          </a:prstGeom>
          <a:noFill/>
          <a:ln w="9525">
            <a:noFill/>
            <a:miter lim="800000"/>
            <a:headEnd/>
            <a:tailEnd/>
          </a:ln>
        </p:spPr>
        <p:txBody>
          <a:bodyPr wrap="none" lIns="0" tIns="0" rIns="0" bIns="0">
            <a:spAutoFit/>
          </a:bodyPr>
          <a:lstStyle/>
          <a:p>
            <a:r>
              <a:rPr lang="es-ES_tradnl" sz="1100" b="1">
                <a:solidFill>
                  <a:srgbClr val="F70000"/>
                </a:solidFill>
                <a:sym typeface="Wingdings" pitchFamily="2" charset="2"/>
              </a:rPr>
              <a:t> </a:t>
            </a:r>
            <a:r>
              <a:rPr lang="es-ES_tradnl" sz="1100" b="1">
                <a:solidFill>
                  <a:srgbClr val="F70000"/>
                </a:solidFill>
              </a:rPr>
              <a:t>  </a:t>
            </a:r>
            <a:r>
              <a:rPr lang="es-ES_tradnl" sz="1100" b="1">
                <a:solidFill>
                  <a:srgbClr val="0000FF"/>
                </a:solidFill>
              </a:rPr>
              <a:t>RENDIMIENTO NETO   (art. 19.1 L)</a:t>
            </a:r>
            <a:endParaRPr lang="es-ES_tradnl" sz="1100">
              <a:solidFill>
                <a:srgbClr val="000000"/>
              </a:solidFill>
            </a:endParaRPr>
          </a:p>
        </p:txBody>
      </p:sp>
      <p:sp>
        <p:nvSpPr>
          <p:cNvPr id="3118" name="Rectangle 374"/>
          <p:cNvSpPr>
            <a:spLocks noChangeArrowheads="1"/>
          </p:cNvSpPr>
          <p:nvPr/>
        </p:nvSpPr>
        <p:spPr bwMode="auto">
          <a:xfrm>
            <a:off x="742950" y="5638801"/>
            <a:ext cx="1425070" cy="169277"/>
          </a:xfrm>
          <a:prstGeom prst="rect">
            <a:avLst/>
          </a:prstGeom>
          <a:noFill/>
          <a:ln w="9525">
            <a:noFill/>
            <a:miter lim="800000"/>
            <a:headEnd/>
            <a:tailEnd/>
          </a:ln>
        </p:spPr>
        <p:txBody>
          <a:bodyPr wrap="none" lIns="0" tIns="0" rIns="0" bIns="0">
            <a:spAutoFit/>
          </a:bodyPr>
          <a:lstStyle/>
          <a:p>
            <a:r>
              <a:rPr lang="es-ES_tradnl" sz="1100" b="1">
                <a:solidFill>
                  <a:srgbClr val="D60093"/>
                </a:solidFill>
              </a:rPr>
              <a:t>Rendimiento Neto</a:t>
            </a:r>
            <a:endParaRPr lang="es-ES_tradnl" sz="1100"/>
          </a:p>
        </p:txBody>
      </p:sp>
      <p:sp>
        <p:nvSpPr>
          <p:cNvPr id="3119" name="Rectangle 375"/>
          <p:cNvSpPr>
            <a:spLocks noChangeArrowheads="1"/>
          </p:cNvSpPr>
          <p:nvPr/>
        </p:nvSpPr>
        <p:spPr bwMode="auto">
          <a:xfrm>
            <a:off x="2228850" y="5638801"/>
            <a:ext cx="3334246"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grpSp>
        <p:nvGrpSpPr>
          <p:cNvPr id="7" name="Group 427"/>
          <p:cNvGrpSpPr>
            <a:grpSpLocks/>
          </p:cNvGrpSpPr>
          <p:nvPr/>
        </p:nvGrpSpPr>
        <p:grpSpPr bwMode="auto">
          <a:xfrm>
            <a:off x="8997950" y="5562601"/>
            <a:ext cx="350838" cy="195263"/>
            <a:chOff x="5220" y="3912"/>
            <a:chExt cx="204" cy="147"/>
          </a:xfrm>
        </p:grpSpPr>
        <p:sp>
          <p:nvSpPr>
            <p:cNvPr id="3166" name="Rectangle 377"/>
            <p:cNvSpPr>
              <a:spLocks noChangeArrowheads="1"/>
            </p:cNvSpPr>
            <p:nvPr/>
          </p:nvSpPr>
          <p:spPr bwMode="auto">
            <a:xfrm>
              <a:off x="5263" y="3932"/>
              <a:ext cx="117" cy="12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08</a:t>
              </a:r>
              <a:endParaRPr lang="es-ES_tradnl" sz="1100">
                <a:solidFill>
                  <a:srgbClr val="000000"/>
                </a:solidFill>
              </a:endParaRPr>
            </a:p>
          </p:txBody>
        </p:sp>
        <p:sp>
          <p:nvSpPr>
            <p:cNvPr id="3167" name="Rectangle 378"/>
            <p:cNvSpPr>
              <a:spLocks noChangeArrowheads="1"/>
            </p:cNvSpPr>
            <p:nvPr/>
          </p:nvSpPr>
          <p:spPr bwMode="auto">
            <a:xfrm>
              <a:off x="5220" y="3912"/>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121" name="Rectangle 379"/>
          <p:cNvSpPr>
            <a:spLocks noChangeArrowheads="1"/>
          </p:cNvSpPr>
          <p:nvPr/>
        </p:nvSpPr>
        <p:spPr bwMode="auto">
          <a:xfrm>
            <a:off x="7429500" y="5562601"/>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122" name="Rectangle 383"/>
          <p:cNvSpPr>
            <a:spLocks noChangeArrowheads="1"/>
          </p:cNvSpPr>
          <p:nvPr/>
        </p:nvSpPr>
        <p:spPr bwMode="auto">
          <a:xfrm>
            <a:off x="6409001" y="5562601"/>
            <a:ext cx="123432" cy="307777"/>
          </a:xfrm>
          <a:prstGeom prst="rect">
            <a:avLst/>
          </a:prstGeom>
          <a:noFill/>
          <a:ln w="9525">
            <a:noFill/>
            <a:miter lim="800000"/>
            <a:headEnd/>
            <a:tailEnd/>
          </a:ln>
        </p:spPr>
        <p:txBody>
          <a:bodyPr wrap="none" lIns="0" tIns="0" rIns="0" bIns="0">
            <a:spAutoFit/>
          </a:bodyPr>
          <a:lstStyle/>
          <a:p>
            <a:pPr algn="ctr"/>
            <a:r>
              <a:rPr lang="es-ES_tradnl" b="1">
                <a:solidFill>
                  <a:srgbClr val="993300"/>
                </a:solidFill>
              </a:rPr>
              <a:t>-</a:t>
            </a:r>
            <a:endParaRPr lang="es-ES_tradnl" sz="1100">
              <a:solidFill>
                <a:srgbClr val="000000"/>
              </a:solidFill>
            </a:endParaRPr>
          </a:p>
        </p:txBody>
      </p:sp>
      <p:grpSp>
        <p:nvGrpSpPr>
          <p:cNvPr id="8" name="Group 425"/>
          <p:cNvGrpSpPr>
            <a:grpSpLocks/>
          </p:cNvGrpSpPr>
          <p:nvPr/>
        </p:nvGrpSpPr>
        <p:grpSpPr bwMode="auto">
          <a:xfrm>
            <a:off x="6026150" y="5562601"/>
            <a:ext cx="350838" cy="233363"/>
            <a:chOff x="3504" y="3911"/>
            <a:chExt cx="204" cy="147"/>
          </a:xfrm>
        </p:grpSpPr>
        <p:sp>
          <p:nvSpPr>
            <p:cNvPr id="3164" name="Rectangle 387"/>
            <p:cNvSpPr>
              <a:spLocks noChangeArrowheads="1"/>
            </p:cNvSpPr>
            <p:nvPr/>
          </p:nvSpPr>
          <p:spPr bwMode="auto">
            <a:xfrm>
              <a:off x="3547" y="3931"/>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06</a:t>
              </a:r>
              <a:endParaRPr lang="es-ES_tradnl" sz="1100">
                <a:solidFill>
                  <a:srgbClr val="000000"/>
                </a:solidFill>
              </a:endParaRPr>
            </a:p>
          </p:txBody>
        </p:sp>
        <p:sp>
          <p:nvSpPr>
            <p:cNvPr id="3165" name="Rectangle 388"/>
            <p:cNvSpPr>
              <a:spLocks noChangeArrowheads="1"/>
            </p:cNvSpPr>
            <p:nvPr/>
          </p:nvSpPr>
          <p:spPr bwMode="auto">
            <a:xfrm>
              <a:off x="3504" y="3911"/>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grpSp>
        <p:nvGrpSpPr>
          <p:cNvPr id="9" name="Group 426"/>
          <p:cNvGrpSpPr>
            <a:grpSpLocks/>
          </p:cNvGrpSpPr>
          <p:nvPr/>
        </p:nvGrpSpPr>
        <p:grpSpPr bwMode="auto">
          <a:xfrm>
            <a:off x="6604000" y="5562601"/>
            <a:ext cx="350838" cy="233363"/>
            <a:chOff x="3924" y="3911"/>
            <a:chExt cx="204" cy="147"/>
          </a:xfrm>
        </p:grpSpPr>
        <p:sp>
          <p:nvSpPr>
            <p:cNvPr id="3162" name="Rectangle 390"/>
            <p:cNvSpPr>
              <a:spLocks noChangeArrowheads="1"/>
            </p:cNvSpPr>
            <p:nvPr/>
          </p:nvSpPr>
          <p:spPr bwMode="auto">
            <a:xfrm>
              <a:off x="3967" y="3931"/>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07</a:t>
              </a:r>
              <a:endParaRPr lang="es-ES_tradnl" sz="1100">
                <a:solidFill>
                  <a:srgbClr val="000000"/>
                </a:solidFill>
              </a:endParaRPr>
            </a:p>
          </p:txBody>
        </p:sp>
        <p:sp>
          <p:nvSpPr>
            <p:cNvPr id="3163" name="Rectangle 391"/>
            <p:cNvSpPr>
              <a:spLocks noChangeArrowheads="1"/>
            </p:cNvSpPr>
            <p:nvPr/>
          </p:nvSpPr>
          <p:spPr bwMode="auto">
            <a:xfrm>
              <a:off x="3924" y="3911"/>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125" name="Line 399"/>
          <p:cNvSpPr>
            <a:spLocks noChangeShapeType="1"/>
          </p:cNvSpPr>
          <p:nvPr/>
        </p:nvSpPr>
        <p:spPr bwMode="auto">
          <a:xfrm>
            <a:off x="7346951" y="5410200"/>
            <a:ext cx="2027635" cy="0"/>
          </a:xfrm>
          <a:prstGeom prst="line">
            <a:avLst/>
          </a:prstGeom>
          <a:noFill/>
          <a:ln w="12700">
            <a:solidFill>
              <a:srgbClr val="F70000"/>
            </a:solidFill>
            <a:round/>
            <a:headEnd/>
            <a:tailEnd/>
          </a:ln>
        </p:spPr>
        <p:txBody>
          <a:bodyPr wrap="none" anchor="ctr"/>
          <a:lstStyle/>
          <a:p>
            <a:endParaRPr lang="es-ES_tradnl"/>
          </a:p>
        </p:txBody>
      </p:sp>
      <p:grpSp>
        <p:nvGrpSpPr>
          <p:cNvPr id="10" name="Group 428"/>
          <p:cNvGrpSpPr>
            <a:grpSpLocks/>
          </p:cNvGrpSpPr>
          <p:nvPr/>
        </p:nvGrpSpPr>
        <p:grpSpPr bwMode="auto">
          <a:xfrm>
            <a:off x="8997950" y="5105401"/>
            <a:ext cx="350838" cy="233363"/>
            <a:chOff x="5220" y="3325"/>
            <a:chExt cx="204" cy="147"/>
          </a:xfrm>
        </p:grpSpPr>
        <p:sp>
          <p:nvSpPr>
            <p:cNvPr id="3160" name="Rectangle 368"/>
            <p:cNvSpPr>
              <a:spLocks noChangeArrowheads="1"/>
            </p:cNvSpPr>
            <p:nvPr/>
          </p:nvSpPr>
          <p:spPr bwMode="auto">
            <a:xfrm>
              <a:off x="5263" y="3345"/>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07</a:t>
              </a:r>
              <a:endParaRPr lang="es-ES_tradnl" sz="1100">
                <a:solidFill>
                  <a:srgbClr val="000000"/>
                </a:solidFill>
              </a:endParaRPr>
            </a:p>
          </p:txBody>
        </p:sp>
        <p:sp>
          <p:nvSpPr>
            <p:cNvPr id="3161" name="Rectangle 369"/>
            <p:cNvSpPr>
              <a:spLocks noChangeArrowheads="1"/>
            </p:cNvSpPr>
            <p:nvPr/>
          </p:nvSpPr>
          <p:spPr bwMode="auto">
            <a:xfrm>
              <a:off x="5220" y="3325"/>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127" name="Rectangle 370"/>
          <p:cNvSpPr>
            <a:spLocks noChangeArrowheads="1"/>
          </p:cNvSpPr>
          <p:nvPr/>
        </p:nvSpPr>
        <p:spPr bwMode="auto">
          <a:xfrm>
            <a:off x="7429500" y="5105401"/>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128" name="Rectangle 401"/>
          <p:cNvSpPr>
            <a:spLocks noChangeArrowheads="1"/>
          </p:cNvSpPr>
          <p:nvPr/>
        </p:nvSpPr>
        <p:spPr bwMode="auto">
          <a:xfrm>
            <a:off x="7264400" y="4876801"/>
            <a:ext cx="1896353" cy="169277"/>
          </a:xfrm>
          <a:prstGeom prst="rect">
            <a:avLst/>
          </a:prstGeom>
          <a:noFill/>
          <a:ln w="9525">
            <a:noFill/>
            <a:miter lim="800000"/>
            <a:headEnd/>
            <a:tailEnd/>
          </a:ln>
        </p:spPr>
        <p:txBody>
          <a:bodyPr wrap="none" lIns="0" tIns="0" rIns="0" bIns="0">
            <a:spAutoFit/>
          </a:bodyPr>
          <a:lstStyle/>
          <a:p>
            <a:r>
              <a:rPr lang="es-ES_tradnl" sz="1100">
                <a:solidFill>
                  <a:srgbClr val="000000"/>
                </a:solidFill>
              </a:rPr>
              <a:t>Total Gastos Deducibles</a:t>
            </a:r>
          </a:p>
        </p:txBody>
      </p:sp>
      <p:grpSp>
        <p:nvGrpSpPr>
          <p:cNvPr id="11" name="Group 415"/>
          <p:cNvGrpSpPr>
            <a:grpSpLocks/>
          </p:cNvGrpSpPr>
          <p:nvPr/>
        </p:nvGrpSpPr>
        <p:grpSpPr bwMode="auto">
          <a:xfrm>
            <a:off x="412750" y="173038"/>
            <a:ext cx="7144015" cy="512762"/>
            <a:chOff x="384" y="48"/>
            <a:chExt cx="4154" cy="323"/>
          </a:xfrm>
        </p:grpSpPr>
        <p:sp>
          <p:nvSpPr>
            <p:cNvPr id="3156" name="Rectangle 158"/>
            <p:cNvSpPr>
              <a:spLocks noChangeArrowheads="1"/>
            </p:cNvSpPr>
            <p:nvPr/>
          </p:nvSpPr>
          <p:spPr bwMode="auto">
            <a:xfrm>
              <a:off x="980" y="95"/>
              <a:ext cx="3558" cy="194"/>
            </a:xfrm>
            <a:prstGeom prst="rect">
              <a:avLst/>
            </a:prstGeom>
            <a:noFill/>
            <a:ln w="9525">
              <a:noFill/>
              <a:miter lim="800000"/>
              <a:headEnd/>
              <a:tailEnd/>
            </a:ln>
          </p:spPr>
          <p:txBody>
            <a:bodyPr wrap="none" lIns="0" tIns="0" rIns="0" bIns="0">
              <a:spAutoFit/>
            </a:bodyPr>
            <a:lstStyle/>
            <a:p>
              <a:r>
                <a:rPr lang="es-ES_tradnl" b="1" u="sng" dirty="0">
                  <a:solidFill>
                    <a:srgbClr val="F63100"/>
                  </a:solidFill>
                </a:rPr>
                <a:t>RENDIMIENTOS DEL TRABAJO</a:t>
              </a:r>
              <a:r>
                <a:rPr lang="es-ES_tradnl" b="1" dirty="0">
                  <a:solidFill>
                    <a:srgbClr val="F63100"/>
                  </a:solidFill>
                </a:rPr>
                <a:t> :  </a:t>
              </a:r>
              <a:r>
                <a:rPr lang="es-ES_tradnl" b="1" u="sng" dirty="0" smtClean="0">
                  <a:solidFill>
                    <a:srgbClr val="F63100"/>
                  </a:solidFill>
                </a:rPr>
                <a:t>ESQUEMA</a:t>
              </a:r>
              <a:endParaRPr lang="es-ES_tradnl" b="1" u="sng" dirty="0">
                <a:solidFill>
                  <a:srgbClr val="F63100"/>
                </a:solidFill>
              </a:endParaRPr>
            </a:p>
          </p:txBody>
        </p:sp>
        <p:grpSp>
          <p:nvGrpSpPr>
            <p:cNvPr id="12" name="Group 414"/>
            <p:cNvGrpSpPr>
              <a:grpSpLocks/>
            </p:cNvGrpSpPr>
            <p:nvPr/>
          </p:nvGrpSpPr>
          <p:grpSpPr bwMode="auto">
            <a:xfrm>
              <a:off x="384" y="48"/>
              <a:ext cx="469" cy="323"/>
              <a:chOff x="720" y="96"/>
              <a:chExt cx="469" cy="323"/>
            </a:xfrm>
          </p:grpSpPr>
          <p:sp>
            <p:nvSpPr>
              <p:cNvPr id="3158" name="Oval 403"/>
              <p:cNvSpPr>
                <a:spLocks noChangeArrowheads="1"/>
              </p:cNvSpPr>
              <p:nvPr/>
            </p:nvSpPr>
            <p:spPr bwMode="auto">
              <a:xfrm>
                <a:off x="720" y="96"/>
                <a:ext cx="469" cy="323"/>
              </a:xfrm>
              <a:prstGeom prst="ellipse">
                <a:avLst/>
              </a:prstGeom>
              <a:noFill/>
              <a:ln w="9525">
                <a:solidFill>
                  <a:srgbClr val="29AA29"/>
                </a:solidFill>
                <a:round/>
                <a:headEnd/>
                <a:tailEnd/>
              </a:ln>
            </p:spPr>
            <p:txBody>
              <a:bodyPr wrap="none" anchor="ctr"/>
              <a:lstStyle/>
              <a:p>
                <a:endParaRPr lang="es-ES_tradnl"/>
              </a:p>
            </p:txBody>
          </p:sp>
          <p:sp>
            <p:nvSpPr>
              <p:cNvPr id="3159" name="Rectangle 413"/>
              <p:cNvSpPr>
                <a:spLocks noChangeArrowheads="1"/>
              </p:cNvSpPr>
              <p:nvPr/>
            </p:nvSpPr>
            <p:spPr bwMode="auto">
              <a:xfrm>
                <a:off x="883" y="143"/>
                <a:ext cx="116" cy="194"/>
              </a:xfrm>
              <a:prstGeom prst="rect">
                <a:avLst/>
              </a:prstGeom>
              <a:noFill/>
              <a:ln w="9525">
                <a:noFill/>
                <a:miter lim="800000"/>
                <a:headEnd/>
                <a:tailEnd/>
              </a:ln>
            </p:spPr>
            <p:txBody>
              <a:bodyPr wrap="none" lIns="0" tIns="0" rIns="0" bIns="0">
                <a:spAutoFit/>
              </a:bodyPr>
              <a:lstStyle/>
              <a:p>
                <a:r>
                  <a:rPr lang="es-ES_tradnl" b="1" dirty="0">
                    <a:solidFill>
                      <a:srgbClr val="F63100"/>
                    </a:solidFill>
                  </a:rPr>
                  <a:t>A</a:t>
                </a:r>
                <a:endParaRPr lang="es-ES_tradnl" b="1" dirty="0">
                  <a:solidFill>
                    <a:srgbClr val="EB2F00"/>
                  </a:solidFill>
                </a:endParaRPr>
              </a:p>
            </p:txBody>
          </p:sp>
        </p:grpSp>
      </p:grpSp>
      <p:sp>
        <p:nvSpPr>
          <p:cNvPr id="3130" name="Rectangle 434"/>
          <p:cNvSpPr>
            <a:spLocks noChangeArrowheads="1"/>
          </p:cNvSpPr>
          <p:nvPr/>
        </p:nvSpPr>
        <p:spPr bwMode="auto">
          <a:xfrm>
            <a:off x="825500" y="3048000"/>
            <a:ext cx="3903633" cy="261610"/>
          </a:xfrm>
          <a:prstGeom prst="rect">
            <a:avLst/>
          </a:prstGeom>
          <a:noFill/>
          <a:ln w="9525">
            <a:noFill/>
            <a:miter lim="800000"/>
            <a:headEnd/>
            <a:tailEnd/>
          </a:ln>
        </p:spPr>
        <p:txBody>
          <a:bodyPr wrap="none">
            <a:spAutoFit/>
          </a:bodyPr>
          <a:lstStyle/>
          <a:p>
            <a:r>
              <a:rPr lang="es-ES_tradnl" sz="1100" dirty="0">
                <a:solidFill>
                  <a:srgbClr val="000000"/>
                </a:solidFill>
              </a:rPr>
              <a:t> </a:t>
            </a:r>
            <a:r>
              <a:rPr lang="es-ES_tradnl" sz="1100" dirty="0">
                <a:solidFill>
                  <a:srgbClr val="FF0000"/>
                </a:solidFill>
              </a:rPr>
              <a:t>reducción del </a:t>
            </a:r>
            <a:r>
              <a:rPr lang="es-ES_tradnl" sz="1100" dirty="0" smtClean="0">
                <a:solidFill>
                  <a:srgbClr val="FF0000"/>
                </a:solidFill>
              </a:rPr>
              <a:t>30% </a:t>
            </a:r>
            <a:r>
              <a:rPr lang="es-ES_tradnl" sz="1100" dirty="0">
                <a:solidFill>
                  <a:srgbClr val="FF0000"/>
                </a:solidFill>
              </a:rPr>
              <a:t>para los casos del art. 18 L</a:t>
            </a:r>
            <a:endParaRPr lang="es-ES" sz="1100" dirty="0">
              <a:solidFill>
                <a:srgbClr val="FF0000"/>
              </a:solidFill>
            </a:endParaRPr>
          </a:p>
        </p:txBody>
      </p:sp>
      <p:sp>
        <p:nvSpPr>
          <p:cNvPr id="3131" name="Rectangle 435"/>
          <p:cNvSpPr>
            <a:spLocks noChangeArrowheads="1"/>
          </p:cNvSpPr>
          <p:nvPr/>
        </p:nvSpPr>
        <p:spPr bwMode="auto">
          <a:xfrm>
            <a:off x="330201" y="3429000"/>
            <a:ext cx="3305713" cy="261610"/>
          </a:xfrm>
          <a:prstGeom prst="rect">
            <a:avLst/>
          </a:prstGeom>
          <a:noFill/>
          <a:ln w="9525">
            <a:noFill/>
            <a:miter lim="800000"/>
            <a:headEnd/>
            <a:tailEnd/>
          </a:ln>
        </p:spPr>
        <p:txBody>
          <a:bodyPr wrap="none">
            <a:spAutoFit/>
          </a:bodyPr>
          <a:lstStyle/>
          <a:p>
            <a:r>
              <a:rPr lang="es-ES_tradnl" sz="1100" b="1" dirty="0">
                <a:solidFill>
                  <a:srgbClr val="F70000"/>
                </a:solidFill>
                <a:sym typeface="Wingdings" pitchFamily="2" charset="2"/>
              </a:rPr>
              <a:t> </a:t>
            </a:r>
            <a:r>
              <a:rPr lang="es-ES_tradnl" sz="1100" b="1" dirty="0">
                <a:solidFill>
                  <a:srgbClr val="F70000"/>
                </a:solidFill>
              </a:rPr>
              <a:t>  </a:t>
            </a:r>
            <a:r>
              <a:rPr lang="es-ES_tradnl" sz="1100" b="1" dirty="0">
                <a:solidFill>
                  <a:srgbClr val="0000FF"/>
                </a:solidFill>
              </a:rPr>
              <a:t>RENDIMIENTO ÍNTEGRO  (art. 18 L)</a:t>
            </a:r>
          </a:p>
        </p:txBody>
      </p:sp>
      <p:sp>
        <p:nvSpPr>
          <p:cNvPr id="3132" name="Rectangle 436"/>
          <p:cNvSpPr>
            <a:spLocks noChangeArrowheads="1"/>
          </p:cNvSpPr>
          <p:nvPr/>
        </p:nvSpPr>
        <p:spPr bwMode="auto">
          <a:xfrm>
            <a:off x="7512050" y="3429000"/>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133" name="Rectangle 437"/>
          <p:cNvSpPr>
            <a:spLocks noChangeArrowheads="1"/>
          </p:cNvSpPr>
          <p:nvPr/>
        </p:nvSpPr>
        <p:spPr bwMode="auto">
          <a:xfrm>
            <a:off x="7512050" y="6019801"/>
            <a:ext cx="1286404" cy="233363"/>
          </a:xfrm>
          <a:prstGeom prst="rect">
            <a:avLst/>
          </a:prstGeom>
          <a:noFill/>
          <a:ln w="9525">
            <a:solidFill>
              <a:srgbClr val="2BB22B"/>
            </a:solidFill>
            <a:miter lim="800000"/>
            <a:headEnd/>
            <a:tailEnd/>
          </a:ln>
        </p:spPr>
        <p:txBody>
          <a:bodyPr wrap="none" anchor="ctr"/>
          <a:lstStyle/>
          <a:p>
            <a:endParaRPr lang="es-ES_tradnl"/>
          </a:p>
        </p:txBody>
      </p:sp>
      <p:grpSp>
        <p:nvGrpSpPr>
          <p:cNvPr id="13" name="Group 438"/>
          <p:cNvGrpSpPr>
            <a:grpSpLocks/>
          </p:cNvGrpSpPr>
          <p:nvPr/>
        </p:nvGrpSpPr>
        <p:grpSpPr bwMode="auto">
          <a:xfrm>
            <a:off x="8997950" y="3429001"/>
            <a:ext cx="350838" cy="233363"/>
            <a:chOff x="5220" y="2198"/>
            <a:chExt cx="204" cy="147"/>
          </a:xfrm>
        </p:grpSpPr>
        <p:sp>
          <p:nvSpPr>
            <p:cNvPr id="3154" name="Rectangle 439"/>
            <p:cNvSpPr>
              <a:spLocks noChangeArrowheads="1"/>
            </p:cNvSpPr>
            <p:nvPr/>
          </p:nvSpPr>
          <p:spPr bwMode="auto">
            <a:xfrm>
              <a:off x="5263" y="2198"/>
              <a:ext cx="117" cy="107"/>
            </a:xfrm>
            <a:prstGeom prst="rect">
              <a:avLst/>
            </a:prstGeom>
            <a:noFill/>
            <a:ln w="9525">
              <a:noFill/>
              <a:miter lim="800000"/>
              <a:headEnd/>
              <a:tailEnd/>
            </a:ln>
          </p:spPr>
          <p:txBody>
            <a:bodyPr wrap="none" lIns="0" tIns="0" rIns="0" bIns="0">
              <a:spAutoFit/>
            </a:bodyPr>
            <a:lstStyle/>
            <a:p>
              <a:pPr algn="ctr"/>
              <a:r>
                <a:rPr lang="es-ES_tradnl" sz="1100" b="1" dirty="0">
                  <a:solidFill>
                    <a:srgbClr val="993300"/>
                  </a:solidFill>
                </a:rPr>
                <a:t>06</a:t>
              </a:r>
              <a:endParaRPr lang="es-ES_tradnl" sz="1100" dirty="0">
                <a:solidFill>
                  <a:srgbClr val="000000"/>
                </a:solidFill>
              </a:endParaRPr>
            </a:p>
          </p:txBody>
        </p:sp>
        <p:sp>
          <p:nvSpPr>
            <p:cNvPr id="3155" name="Rectangle 440"/>
            <p:cNvSpPr>
              <a:spLocks noChangeArrowheads="1"/>
            </p:cNvSpPr>
            <p:nvPr/>
          </p:nvSpPr>
          <p:spPr bwMode="auto">
            <a:xfrm>
              <a:off x="5220" y="2198"/>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135" name="Rectangle 441"/>
          <p:cNvSpPr>
            <a:spLocks noChangeArrowheads="1"/>
          </p:cNvSpPr>
          <p:nvPr/>
        </p:nvSpPr>
        <p:spPr bwMode="auto">
          <a:xfrm>
            <a:off x="3714750" y="3429000"/>
            <a:ext cx="3326552" cy="261610"/>
          </a:xfrm>
          <a:prstGeom prst="rect">
            <a:avLst/>
          </a:prstGeom>
          <a:noFill/>
          <a:ln w="9525">
            <a:noFill/>
            <a:miter lim="800000"/>
            <a:headEnd/>
            <a:tailEnd/>
          </a:ln>
        </p:spPr>
        <p:txBody>
          <a:bodyPr wrap="none">
            <a:spAutoFit/>
          </a:bodyPr>
          <a:lstStyle/>
          <a:p>
            <a:r>
              <a:rPr lang="es-ES_tradnl" sz="1100" dirty="0">
                <a:solidFill>
                  <a:srgbClr val="000000"/>
                </a:solidFill>
                <a:latin typeface="Arial" pitchFamily="34" charset="0"/>
              </a:rPr>
              <a:t>         ……………………………………..….…………</a:t>
            </a:r>
          </a:p>
        </p:txBody>
      </p:sp>
      <p:sp>
        <p:nvSpPr>
          <p:cNvPr id="3136" name="Rectangle 442"/>
          <p:cNvSpPr>
            <a:spLocks noChangeArrowheads="1"/>
          </p:cNvSpPr>
          <p:nvPr/>
        </p:nvSpPr>
        <p:spPr bwMode="auto">
          <a:xfrm>
            <a:off x="330200" y="6324600"/>
            <a:ext cx="3653564" cy="261610"/>
          </a:xfrm>
          <a:prstGeom prst="rect">
            <a:avLst/>
          </a:prstGeom>
          <a:noFill/>
          <a:ln w="9525">
            <a:noFill/>
            <a:miter lim="800000"/>
            <a:headEnd/>
            <a:tailEnd/>
          </a:ln>
        </p:spPr>
        <p:txBody>
          <a:bodyPr wrap="none">
            <a:spAutoFit/>
          </a:bodyPr>
          <a:lstStyle/>
          <a:p>
            <a:r>
              <a:rPr lang="es-ES_tradnl" sz="1100" b="1">
                <a:solidFill>
                  <a:srgbClr val="F70000"/>
                </a:solidFill>
                <a:sym typeface="Wingdings" pitchFamily="2" charset="2"/>
              </a:rPr>
              <a:t> </a:t>
            </a:r>
            <a:r>
              <a:rPr lang="es-ES_tradnl" sz="1100" b="1">
                <a:solidFill>
                  <a:srgbClr val="F70000"/>
                </a:solidFill>
              </a:rPr>
              <a:t>  </a:t>
            </a:r>
            <a:r>
              <a:rPr lang="es-ES_tradnl" sz="1100" b="1">
                <a:solidFill>
                  <a:srgbClr val="0000FF"/>
                </a:solidFill>
              </a:rPr>
              <a:t>RENDIMIENTO DEL TRABAJO  (art. 20 L)</a:t>
            </a:r>
          </a:p>
        </p:txBody>
      </p:sp>
      <p:sp>
        <p:nvSpPr>
          <p:cNvPr id="3137" name="Rectangle 443"/>
          <p:cNvSpPr>
            <a:spLocks noChangeArrowheads="1"/>
          </p:cNvSpPr>
          <p:nvPr/>
        </p:nvSpPr>
        <p:spPr bwMode="auto">
          <a:xfrm>
            <a:off x="3783290" y="6324600"/>
            <a:ext cx="2236510" cy="261610"/>
          </a:xfrm>
          <a:prstGeom prst="rect">
            <a:avLst/>
          </a:prstGeom>
          <a:noFill/>
          <a:ln w="9525">
            <a:noFill/>
            <a:miter lim="800000"/>
            <a:headEnd/>
            <a:tailEnd/>
          </a:ln>
        </p:spPr>
        <p:txBody>
          <a:bodyPr wrap="none">
            <a:spAutoFit/>
          </a:bodyPr>
          <a:lstStyle/>
          <a:p>
            <a:r>
              <a:rPr lang="es-ES_tradnl" sz="1100" dirty="0">
                <a:solidFill>
                  <a:srgbClr val="000000"/>
                </a:solidFill>
                <a:latin typeface="Arial" pitchFamily="34" charset="0"/>
              </a:rPr>
              <a:t>………….……………….…………</a:t>
            </a:r>
            <a:endParaRPr lang="es-ES" sz="1100" dirty="0">
              <a:solidFill>
                <a:srgbClr val="000000"/>
              </a:solidFill>
              <a:latin typeface="Arial" pitchFamily="34" charset="0"/>
            </a:endParaRPr>
          </a:p>
        </p:txBody>
      </p:sp>
      <p:sp>
        <p:nvSpPr>
          <p:cNvPr id="3138" name="Rectangle 444"/>
          <p:cNvSpPr>
            <a:spLocks noChangeArrowheads="1"/>
          </p:cNvSpPr>
          <p:nvPr/>
        </p:nvSpPr>
        <p:spPr bwMode="auto">
          <a:xfrm>
            <a:off x="7512050" y="6400801"/>
            <a:ext cx="1286404" cy="233363"/>
          </a:xfrm>
          <a:prstGeom prst="rect">
            <a:avLst/>
          </a:prstGeom>
          <a:noFill/>
          <a:ln w="9525">
            <a:solidFill>
              <a:srgbClr val="2BB22B"/>
            </a:solidFill>
            <a:miter lim="800000"/>
            <a:headEnd/>
            <a:tailEnd/>
          </a:ln>
        </p:spPr>
        <p:txBody>
          <a:bodyPr wrap="none" anchor="ctr"/>
          <a:lstStyle/>
          <a:p>
            <a:endParaRPr lang="es-ES_tradnl"/>
          </a:p>
        </p:txBody>
      </p:sp>
      <p:sp>
        <p:nvSpPr>
          <p:cNvPr id="3139" name="Line 445"/>
          <p:cNvSpPr>
            <a:spLocks noChangeShapeType="1"/>
          </p:cNvSpPr>
          <p:nvPr/>
        </p:nvSpPr>
        <p:spPr bwMode="auto">
          <a:xfrm>
            <a:off x="7346951" y="6324600"/>
            <a:ext cx="2027635" cy="0"/>
          </a:xfrm>
          <a:prstGeom prst="line">
            <a:avLst/>
          </a:prstGeom>
          <a:noFill/>
          <a:ln w="12700">
            <a:solidFill>
              <a:srgbClr val="F70000"/>
            </a:solidFill>
            <a:round/>
            <a:headEnd/>
            <a:tailEnd/>
          </a:ln>
        </p:spPr>
        <p:txBody>
          <a:bodyPr wrap="none" anchor="ctr"/>
          <a:lstStyle/>
          <a:p>
            <a:endParaRPr lang="es-ES_tradnl"/>
          </a:p>
        </p:txBody>
      </p:sp>
      <p:grpSp>
        <p:nvGrpSpPr>
          <p:cNvPr id="14" name="Group 446"/>
          <p:cNvGrpSpPr>
            <a:grpSpLocks/>
          </p:cNvGrpSpPr>
          <p:nvPr/>
        </p:nvGrpSpPr>
        <p:grpSpPr bwMode="auto">
          <a:xfrm>
            <a:off x="8997950" y="6019801"/>
            <a:ext cx="350838" cy="195263"/>
            <a:chOff x="5220" y="3912"/>
            <a:chExt cx="204" cy="147"/>
          </a:xfrm>
        </p:grpSpPr>
        <p:sp>
          <p:nvSpPr>
            <p:cNvPr id="3152" name="Rectangle 447"/>
            <p:cNvSpPr>
              <a:spLocks noChangeArrowheads="1"/>
            </p:cNvSpPr>
            <p:nvPr/>
          </p:nvSpPr>
          <p:spPr bwMode="auto">
            <a:xfrm>
              <a:off x="5263" y="3932"/>
              <a:ext cx="117" cy="12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09</a:t>
              </a:r>
              <a:endParaRPr lang="es-ES_tradnl" sz="1100">
                <a:solidFill>
                  <a:srgbClr val="000000"/>
                </a:solidFill>
              </a:endParaRPr>
            </a:p>
          </p:txBody>
        </p:sp>
        <p:sp>
          <p:nvSpPr>
            <p:cNvPr id="3153" name="Rectangle 448"/>
            <p:cNvSpPr>
              <a:spLocks noChangeArrowheads="1"/>
            </p:cNvSpPr>
            <p:nvPr/>
          </p:nvSpPr>
          <p:spPr bwMode="auto">
            <a:xfrm>
              <a:off x="5220" y="3912"/>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grpSp>
        <p:nvGrpSpPr>
          <p:cNvPr id="15" name="Group 449"/>
          <p:cNvGrpSpPr>
            <a:grpSpLocks/>
          </p:cNvGrpSpPr>
          <p:nvPr/>
        </p:nvGrpSpPr>
        <p:grpSpPr bwMode="auto">
          <a:xfrm>
            <a:off x="8997950" y="6400801"/>
            <a:ext cx="350838" cy="195263"/>
            <a:chOff x="5220" y="3912"/>
            <a:chExt cx="204" cy="147"/>
          </a:xfrm>
        </p:grpSpPr>
        <p:sp>
          <p:nvSpPr>
            <p:cNvPr id="3150" name="Rectangle 450"/>
            <p:cNvSpPr>
              <a:spLocks noChangeArrowheads="1"/>
            </p:cNvSpPr>
            <p:nvPr/>
          </p:nvSpPr>
          <p:spPr bwMode="auto">
            <a:xfrm>
              <a:off x="5263" y="3932"/>
              <a:ext cx="117" cy="12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10</a:t>
              </a:r>
              <a:endParaRPr lang="es-ES_tradnl" sz="1100">
                <a:solidFill>
                  <a:srgbClr val="000000"/>
                </a:solidFill>
              </a:endParaRPr>
            </a:p>
          </p:txBody>
        </p:sp>
        <p:sp>
          <p:nvSpPr>
            <p:cNvPr id="3151" name="Rectangle 451"/>
            <p:cNvSpPr>
              <a:spLocks noChangeArrowheads="1"/>
            </p:cNvSpPr>
            <p:nvPr/>
          </p:nvSpPr>
          <p:spPr bwMode="auto">
            <a:xfrm>
              <a:off x="5220" y="3912"/>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142" name="Rectangle 452"/>
          <p:cNvSpPr>
            <a:spLocks noChangeArrowheads="1"/>
          </p:cNvSpPr>
          <p:nvPr/>
        </p:nvSpPr>
        <p:spPr bwMode="auto">
          <a:xfrm>
            <a:off x="5035550" y="3048000"/>
            <a:ext cx="2236510" cy="261610"/>
          </a:xfrm>
          <a:prstGeom prst="rect">
            <a:avLst/>
          </a:prstGeom>
          <a:noFill/>
          <a:ln w="9525">
            <a:noFill/>
            <a:miter lim="800000"/>
            <a:headEnd/>
            <a:tailEnd/>
          </a:ln>
        </p:spPr>
        <p:txBody>
          <a:bodyPr wrap="none">
            <a:spAutoFit/>
          </a:bodyPr>
          <a:lstStyle/>
          <a:p>
            <a:r>
              <a:rPr lang="es-ES_tradnl" sz="1100" dirty="0">
                <a:solidFill>
                  <a:srgbClr val="000000"/>
                </a:solidFill>
                <a:latin typeface="Arial" pitchFamily="34" charset="0"/>
              </a:rPr>
              <a:t>……………………………………..</a:t>
            </a:r>
            <a:endParaRPr lang="es-ES" sz="1100" dirty="0">
              <a:solidFill>
                <a:srgbClr val="000000"/>
              </a:solidFill>
              <a:latin typeface="Arial" pitchFamily="34" charset="0"/>
            </a:endParaRPr>
          </a:p>
        </p:txBody>
      </p:sp>
      <p:grpSp>
        <p:nvGrpSpPr>
          <p:cNvPr id="16" name="Group 453"/>
          <p:cNvGrpSpPr>
            <a:grpSpLocks/>
          </p:cNvGrpSpPr>
          <p:nvPr/>
        </p:nvGrpSpPr>
        <p:grpSpPr bwMode="auto">
          <a:xfrm>
            <a:off x="6108700" y="6400801"/>
            <a:ext cx="350838" cy="233363"/>
            <a:chOff x="3504" y="3911"/>
            <a:chExt cx="204" cy="147"/>
          </a:xfrm>
        </p:grpSpPr>
        <p:sp>
          <p:nvSpPr>
            <p:cNvPr id="3148" name="Rectangle 454"/>
            <p:cNvSpPr>
              <a:spLocks noChangeArrowheads="1"/>
            </p:cNvSpPr>
            <p:nvPr/>
          </p:nvSpPr>
          <p:spPr bwMode="auto">
            <a:xfrm>
              <a:off x="3547" y="3931"/>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08</a:t>
              </a:r>
              <a:endParaRPr lang="es-ES_tradnl" sz="1100">
                <a:solidFill>
                  <a:srgbClr val="000000"/>
                </a:solidFill>
              </a:endParaRPr>
            </a:p>
          </p:txBody>
        </p:sp>
        <p:sp>
          <p:nvSpPr>
            <p:cNvPr id="3149" name="Rectangle 455"/>
            <p:cNvSpPr>
              <a:spLocks noChangeArrowheads="1"/>
            </p:cNvSpPr>
            <p:nvPr/>
          </p:nvSpPr>
          <p:spPr bwMode="auto">
            <a:xfrm>
              <a:off x="3504" y="3911"/>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grpSp>
        <p:nvGrpSpPr>
          <p:cNvPr id="17" name="Group 456"/>
          <p:cNvGrpSpPr>
            <a:grpSpLocks/>
          </p:cNvGrpSpPr>
          <p:nvPr/>
        </p:nvGrpSpPr>
        <p:grpSpPr bwMode="auto">
          <a:xfrm>
            <a:off x="6769100" y="6400801"/>
            <a:ext cx="350838" cy="233363"/>
            <a:chOff x="3504" y="3911"/>
            <a:chExt cx="204" cy="147"/>
          </a:xfrm>
        </p:grpSpPr>
        <p:sp>
          <p:nvSpPr>
            <p:cNvPr id="3146" name="Rectangle 457"/>
            <p:cNvSpPr>
              <a:spLocks noChangeArrowheads="1"/>
            </p:cNvSpPr>
            <p:nvPr/>
          </p:nvSpPr>
          <p:spPr bwMode="auto">
            <a:xfrm>
              <a:off x="3547" y="3931"/>
              <a:ext cx="117" cy="107"/>
            </a:xfrm>
            <a:prstGeom prst="rect">
              <a:avLst/>
            </a:prstGeom>
            <a:noFill/>
            <a:ln w="9525">
              <a:noFill/>
              <a:miter lim="800000"/>
              <a:headEnd/>
              <a:tailEnd/>
            </a:ln>
          </p:spPr>
          <p:txBody>
            <a:bodyPr wrap="none" lIns="0" tIns="0" rIns="0" bIns="0">
              <a:spAutoFit/>
            </a:bodyPr>
            <a:lstStyle/>
            <a:p>
              <a:pPr algn="ctr"/>
              <a:r>
                <a:rPr lang="es-ES_tradnl" sz="1100" b="1">
                  <a:solidFill>
                    <a:srgbClr val="993300"/>
                  </a:solidFill>
                </a:rPr>
                <a:t>09</a:t>
              </a:r>
              <a:endParaRPr lang="es-ES_tradnl" sz="1100">
                <a:solidFill>
                  <a:srgbClr val="000000"/>
                </a:solidFill>
              </a:endParaRPr>
            </a:p>
          </p:txBody>
        </p:sp>
        <p:sp>
          <p:nvSpPr>
            <p:cNvPr id="3147" name="Rectangle 458"/>
            <p:cNvSpPr>
              <a:spLocks noChangeArrowheads="1"/>
            </p:cNvSpPr>
            <p:nvPr/>
          </p:nvSpPr>
          <p:spPr bwMode="auto">
            <a:xfrm>
              <a:off x="3504" y="3911"/>
              <a:ext cx="204" cy="147"/>
            </a:xfrm>
            <a:prstGeom prst="rect">
              <a:avLst/>
            </a:prstGeom>
            <a:noFill/>
            <a:ln w="9525">
              <a:solidFill>
                <a:srgbClr val="2BB22B"/>
              </a:solidFill>
              <a:prstDash val="sysDot"/>
              <a:miter lim="800000"/>
              <a:headEnd/>
              <a:tailEnd/>
            </a:ln>
          </p:spPr>
          <p:txBody>
            <a:bodyPr wrap="none" anchor="ctr"/>
            <a:lstStyle/>
            <a:p>
              <a:endParaRPr lang="es-ES_tradnl"/>
            </a:p>
          </p:txBody>
        </p:sp>
      </p:grpSp>
      <p:sp>
        <p:nvSpPr>
          <p:cNvPr id="3145" name="Rectangle 459"/>
          <p:cNvSpPr>
            <a:spLocks noChangeArrowheads="1"/>
          </p:cNvSpPr>
          <p:nvPr/>
        </p:nvSpPr>
        <p:spPr bwMode="auto">
          <a:xfrm>
            <a:off x="6438900" y="6324600"/>
            <a:ext cx="308098" cy="400110"/>
          </a:xfrm>
          <a:prstGeom prst="rect">
            <a:avLst/>
          </a:prstGeom>
          <a:noFill/>
          <a:ln w="9525">
            <a:noFill/>
            <a:miter lim="800000"/>
            <a:headEnd/>
            <a:tailEnd/>
          </a:ln>
        </p:spPr>
        <p:txBody>
          <a:bodyPr wrap="none">
            <a:spAutoFit/>
          </a:bodyPr>
          <a:lstStyle/>
          <a:p>
            <a:r>
              <a:rPr lang="es-ES_tradnl" b="1">
                <a:solidFill>
                  <a:srgbClr val="993300"/>
                </a:solidFill>
              </a:rPr>
              <a:t>-</a:t>
            </a:r>
          </a:p>
        </p:txBody>
      </p:sp>
      <p:sp>
        <p:nvSpPr>
          <p:cNvPr id="107" name="Rectangle 341"/>
          <p:cNvSpPr>
            <a:spLocks noChangeArrowheads="1"/>
          </p:cNvSpPr>
          <p:nvPr/>
        </p:nvSpPr>
        <p:spPr bwMode="auto">
          <a:xfrm>
            <a:off x="654831" y="5164723"/>
            <a:ext cx="2343590" cy="169277"/>
          </a:xfrm>
          <a:prstGeom prst="rect">
            <a:avLst/>
          </a:prstGeom>
          <a:noFill/>
          <a:ln w="9525">
            <a:noFill/>
            <a:miter lim="800000"/>
            <a:headEnd/>
            <a:tailEnd/>
          </a:ln>
        </p:spPr>
        <p:txBody>
          <a:bodyPr wrap="none" lIns="0" tIns="0" rIns="0" bIns="0">
            <a:spAutoFit/>
          </a:bodyPr>
          <a:lstStyle/>
          <a:p>
            <a:r>
              <a:rPr lang="es-ES_tradnl" sz="1100" b="1" dirty="0" smtClean="0">
                <a:solidFill>
                  <a:srgbClr val="FF0000"/>
                </a:solidFill>
              </a:rPr>
              <a:t>Otros Gastos (2.000€ ó más) </a:t>
            </a:r>
            <a:endParaRPr lang="es-ES_tradnl" sz="1100" dirty="0">
              <a:solidFill>
                <a:srgbClr val="FF0000"/>
              </a:solidFill>
            </a:endParaRPr>
          </a:p>
        </p:txBody>
      </p:sp>
      <p:sp>
        <p:nvSpPr>
          <p:cNvPr id="108" name="Rectangle 343"/>
          <p:cNvSpPr>
            <a:spLocks noChangeArrowheads="1"/>
          </p:cNvSpPr>
          <p:nvPr/>
        </p:nvSpPr>
        <p:spPr bwMode="auto">
          <a:xfrm>
            <a:off x="5791200" y="5181600"/>
            <a:ext cx="1295400" cy="152400"/>
          </a:xfrm>
          <a:prstGeom prst="rect">
            <a:avLst/>
          </a:prstGeom>
          <a:noFill/>
          <a:ln w="9525">
            <a:solidFill>
              <a:srgbClr val="2BB22B"/>
            </a:solidFill>
            <a:miter lim="800000"/>
            <a:headEnd/>
            <a:tailEnd/>
          </a:ln>
        </p:spPr>
        <p:txBody>
          <a:bodyPr wrap="none" anchor="ctr"/>
          <a:lstStyle/>
          <a:p>
            <a:endParaRPr lang="es-ES_tradnl"/>
          </a:p>
        </p:txBody>
      </p:sp>
      <p:sp>
        <p:nvSpPr>
          <p:cNvPr id="109" name="Rectangle 333"/>
          <p:cNvSpPr>
            <a:spLocks noChangeArrowheads="1"/>
          </p:cNvSpPr>
          <p:nvPr/>
        </p:nvSpPr>
        <p:spPr bwMode="auto">
          <a:xfrm>
            <a:off x="3429000" y="5181600"/>
            <a:ext cx="1962076"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Arial" pitchFamily="34" charset="0"/>
              </a:rPr>
              <a:t>……..…..……….………..………</a:t>
            </a:r>
          </a:p>
        </p:txBody>
      </p:sp>
      <p:graphicFrame>
        <p:nvGraphicFramePr>
          <p:cNvPr id="111" name="110 Tabla"/>
          <p:cNvGraphicFramePr>
            <a:graphicFrameLocks noGrp="1"/>
          </p:cNvGraphicFramePr>
          <p:nvPr>
            <p:extLst/>
          </p:nvPr>
        </p:nvGraphicFramePr>
        <p:xfrm>
          <a:off x="4572000" y="695960"/>
          <a:ext cx="3886200" cy="370840"/>
        </p:xfrm>
        <a:graphic>
          <a:graphicData uri="http://schemas.openxmlformats.org/drawingml/2006/table">
            <a:tbl>
              <a:tblPr firstRow="1" bandRow="1">
                <a:tableStyleId>{5C22544A-7EE6-4342-B048-85BDC9FD1C3A}</a:tableStyleId>
              </a:tblPr>
              <a:tblGrid>
                <a:gridCol w="3886200">
                  <a:extLst>
                    <a:ext uri="{9D8B030D-6E8A-4147-A177-3AD203B41FA5}">
                      <a16:colId xmlns="" xmlns:a16="http://schemas.microsoft.com/office/drawing/2014/main" val="20000"/>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800" u="sng" dirty="0" smtClean="0">
                          <a:solidFill>
                            <a:srgbClr val="FF0000"/>
                          </a:solidFill>
                        </a:rPr>
                        <a:t>Novedades Desde 5/7/18</a:t>
                      </a:r>
                      <a:r>
                        <a:rPr lang="es-ES_tradnl" sz="1800" dirty="0" smtClean="0">
                          <a:solidFill>
                            <a:srgbClr val="FF0000"/>
                          </a:solidFill>
                        </a:rPr>
                        <a:t>: ***</a:t>
                      </a:r>
                      <a:endParaRPr lang="es-ES_tradnl" dirty="0"/>
                    </a:p>
                  </a:txBody>
                  <a:tcPr>
                    <a:lnL w="38100" cap="flat" cmpd="sng" algn="ctr">
                      <a:solidFill>
                        <a:srgbClr val="0000FF"/>
                      </a:solidFill>
                      <a:prstDash val="solid"/>
                      <a:round/>
                      <a:headEnd type="none" w="med" len="med"/>
                      <a:tailEnd type="none" w="med" len="med"/>
                    </a:lnL>
                    <a:lnR w="38100" cap="flat" cmpd="sng" algn="ctr">
                      <a:solidFill>
                        <a:srgbClr val="0000FF"/>
                      </a:solidFill>
                      <a:prstDash val="solid"/>
                      <a:round/>
                      <a:headEnd type="none" w="med" len="med"/>
                      <a:tailEnd type="none" w="med" len="med"/>
                    </a:lnR>
                    <a:lnT w="38100" cap="flat" cmpd="sng" algn="ctr">
                      <a:solidFill>
                        <a:srgbClr val="0000FF"/>
                      </a:solidFill>
                      <a:prstDash val="solid"/>
                      <a:round/>
                      <a:headEnd type="none" w="med" len="med"/>
                      <a:tailEnd type="none" w="med" len="med"/>
                    </a:lnT>
                    <a:lnB w="38100" cap="flat" cmpd="sng" algn="ctr">
                      <a:solidFill>
                        <a:srgbClr val="0000FF"/>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662834873"/>
      </p:ext>
    </p:extLst>
  </p:cSld>
  <p:clrMapOvr>
    <a:masterClrMapping/>
  </p:clrMapOvr>
  <p:timing>
    <p:tnLst>
      <p:par>
        <p:cTn id="1" dur="indefinite" restart="never" nodeType="tmRoot"/>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539</a:t>
            </a:fld>
            <a:endParaRPr lang="es-ES" dirty="0"/>
          </a:p>
        </p:txBody>
      </p:sp>
      <p:sp>
        <p:nvSpPr>
          <p:cNvPr id="1434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endParaRPr lang="es-ES" sz="3200" dirty="0">
              <a:solidFill>
                <a:srgbClr val="FFFF66"/>
              </a:solidFill>
              <a:latin typeface="Arial" pitchFamily="34" charset="0"/>
            </a:endParaRPr>
          </a:p>
        </p:txBody>
      </p:sp>
      <p:sp>
        <p:nvSpPr>
          <p:cNvPr id="14341" name="Text Box 4"/>
          <p:cNvSpPr txBox="1">
            <a:spLocks noChangeArrowheads="1"/>
          </p:cNvSpPr>
          <p:nvPr/>
        </p:nvSpPr>
        <p:spPr bwMode="auto">
          <a:xfrm>
            <a:off x="0" y="438090"/>
            <a:ext cx="9906000" cy="400110"/>
          </a:xfrm>
          <a:prstGeom prst="rect">
            <a:avLst/>
          </a:prstGeom>
          <a:solidFill>
            <a:srgbClr val="CCFFFF"/>
          </a:solidFill>
          <a:ln w="9525">
            <a:noFill/>
            <a:miter lim="800000"/>
            <a:headEnd/>
            <a:tailEnd/>
          </a:ln>
        </p:spPr>
        <p:txBody>
          <a:bodyPr>
            <a:spAutoFit/>
          </a:bodyPr>
          <a:lstStyle/>
          <a:p>
            <a:pPr algn="ctr"/>
            <a:r>
              <a:rPr lang="es-ES_tradnl" dirty="0">
                <a:solidFill>
                  <a:srgbClr val="FF0000"/>
                </a:solidFill>
                <a:latin typeface="+mn-lt"/>
              </a:rPr>
              <a:t>Art. 20 </a:t>
            </a:r>
            <a:r>
              <a:rPr lang="es-ES_tradnl" dirty="0" smtClean="0">
                <a:solidFill>
                  <a:srgbClr val="FF0000"/>
                </a:solidFill>
                <a:latin typeface="+mn-lt"/>
              </a:rPr>
              <a:t>LIRPF. </a:t>
            </a:r>
            <a:r>
              <a:rPr lang="es-ES_tradnl" dirty="0" smtClean="0">
                <a:solidFill>
                  <a:srgbClr val="000066"/>
                </a:solidFill>
                <a:latin typeface="+mn-lt"/>
              </a:rPr>
              <a:t>REDUCCIONES R. Trabajo. </a:t>
            </a:r>
            <a:r>
              <a:rPr lang="es-ES_tradnl" dirty="0" smtClean="0">
                <a:solidFill>
                  <a:srgbClr val="FF0000"/>
                </a:solidFill>
                <a:latin typeface="+mn-lt"/>
              </a:rPr>
              <a:t>hasta 4/7/2018 y desde 5/7/2018</a:t>
            </a:r>
            <a:r>
              <a:rPr lang="es-ES_tradnl" dirty="0" smtClean="0">
                <a:solidFill>
                  <a:srgbClr val="000066"/>
                </a:solidFill>
                <a:latin typeface="+mn-lt"/>
              </a:rPr>
              <a:t> </a:t>
            </a:r>
            <a:endParaRPr lang="es-ES_tradnl" u="sng" dirty="0">
              <a:solidFill>
                <a:srgbClr val="FF0000"/>
              </a:solidFill>
              <a:latin typeface="+mn-lt"/>
            </a:endParaRPr>
          </a:p>
        </p:txBody>
      </p:sp>
      <p:graphicFrame>
        <p:nvGraphicFramePr>
          <p:cNvPr id="7" name="6 Tabla"/>
          <p:cNvGraphicFramePr>
            <a:graphicFrameLocks noGrp="1"/>
          </p:cNvGraphicFramePr>
          <p:nvPr>
            <p:extLst>
              <p:ext uri="{D42A27DB-BD31-4B8C-83A1-F6EECF244321}">
                <p14:modId xmlns="" xmlns:p14="http://schemas.microsoft.com/office/powerpoint/2010/main" val="1758469938"/>
              </p:ext>
            </p:extLst>
          </p:nvPr>
        </p:nvGraphicFramePr>
        <p:xfrm>
          <a:off x="152400" y="1112520"/>
          <a:ext cx="9677400" cy="5440680"/>
        </p:xfrm>
        <a:graphic>
          <a:graphicData uri="http://schemas.openxmlformats.org/drawingml/2006/table">
            <a:tbl>
              <a:tblPr firstRow="1" bandRow="1">
                <a:tableStyleId>{5C22544A-7EE6-4342-B048-85BDC9FD1C3A}</a:tableStyleId>
              </a:tblPr>
              <a:tblGrid>
                <a:gridCol w="2362200">
                  <a:extLst>
                    <a:ext uri="{9D8B030D-6E8A-4147-A177-3AD203B41FA5}">
                      <a16:colId xmlns="" xmlns:a16="http://schemas.microsoft.com/office/drawing/2014/main" val="20002"/>
                    </a:ext>
                  </a:extLst>
                </a:gridCol>
                <a:gridCol w="2438400">
                  <a:extLst>
                    <a:ext uri="{9D8B030D-6E8A-4147-A177-3AD203B41FA5}">
                      <a16:colId xmlns="" xmlns:a16="http://schemas.microsoft.com/office/drawing/2014/main" val="20003"/>
                    </a:ext>
                  </a:extLst>
                </a:gridCol>
                <a:gridCol w="2362200">
                  <a:extLst>
                    <a:ext uri="{9D8B030D-6E8A-4147-A177-3AD203B41FA5}">
                      <a16:colId xmlns="" xmlns:a16="http://schemas.microsoft.com/office/drawing/2014/main" val="2111149235"/>
                    </a:ext>
                  </a:extLst>
                </a:gridCol>
                <a:gridCol w="2514600">
                  <a:extLst>
                    <a:ext uri="{9D8B030D-6E8A-4147-A177-3AD203B41FA5}">
                      <a16:colId xmlns="" xmlns:a16="http://schemas.microsoft.com/office/drawing/2014/main" val="531684405"/>
                    </a:ext>
                  </a:extLst>
                </a:gridCol>
              </a:tblGrid>
              <a:tr h="256271">
                <a:tc gridSpan="2">
                  <a:txBody>
                    <a:bodyPr/>
                    <a:lstStyle/>
                    <a:p>
                      <a:pPr algn="ctr"/>
                      <a:r>
                        <a:rPr lang="es-ES_tradnl" sz="2000" dirty="0" smtClean="0"/>
                        <a:t>Desde 2015/ </a:t>
                      </a:r>
                      <a:r>
                        <a:rPr lang="es-ES_tradnl" sz="2000" u="sng" dirty="0" smtClean="0"/>
                        <a:t>hasta</a:t>
                      </a:r>
                      <a:r>
                        <a:rPr lang="es-ES_tradnl" sz="2000" dirty="0" smtClean="0"/>
                        <a:t> 4/7/2018</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hMerge="1">
                  <a:txBody>
                    <a:bodyPr/>
                    <a:lstStyle/>
                    <a:p>
                      <a:endParaRPr lang="es-ES_tradnl"/>
                    </a:p>
                  </a:txBody>
                  <a:tcPr/>
                </a:tc>
                <a:tc gridSpan="2">
                  <a:txBody>
                    <a:bodyPr/>
                    <a:lstStyle/>
                    <a:p>
                      <a:pPr algn="ctr"/>
                      <a:r>
                        <a:rPr lang="es-ES_tradnl" sz="2000" u="sng" dirty="0" smtClean="0"/>
                        <a:t>Desde</a:t>
                      </a:r>
                      <a:r>
                        <a:rPr lang="es-ES_tradnl" sz="2000" dirty="0" smtClean="0"/>
                        <a:t> 5/7/2018</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hMerge="1">
                  <a:txBody>
                    <a:bodyPr/>
                    <a:lstStyle/>
                    <a:p>
                      <a:pPr algn="ct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6705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rPr>
                        <a:t>RNT</a:t>
                      </a:r>
                      <a:r>
                        <a:rPr lang="es-ES_tradnl" sz="1100" b="1" dirty="0" smtClean="0">
                          <a:solidFill>
                            <a:schemeClr val="tx1"/>
                          </a:solidFill>
                        </a:rPr>
                        <a:t>(antes de “otros Gastos”)</a:t>
                      </a:r>
                      <a:r>
                        <a:rPr lang="es-ES_tradnl" sz="1200" b="1" dirty="0" smtClean="0">
                          <a:solidFill>
                            <a:schemeClr val="tx1"/>
                          </a:solidFill>
                        </a:rPr>
                        <a:t> (antes de restar 19.2.f)L)</a:t>
                      </a:r>
                      <a:endParaRPr lang="es-ES_tradnl" sz="12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75000"/>
                      </a:schemeClr>
                    </a:solidFill>
                  </a:tcPr>
                </a:tc>
                <a:tc>
                  <a:txBody>
                    <a:bodyPr/>
                    <a:lstStyle/>
                    <a:p>
                      <a:r>
                        <a:rPr lang="es-ES_tradnl" sz="2000" b="1" dirty="0" smtClean="0">
                          <a:solidFill>
                            <a:schemeClr val="tx1"/>
                          </a:solidFill>
                        </a:rPr>
                        <a:t>Reducciones</a:t>
                      </a:r>
                    </a:p>
                    <a:p>
                      <a:pPr marL="342900" indent="-342900">
                        <a:buFont typeface="Wingdings" panose="05000000000000000000" pitchFamily="2" charset="2"/>
                        <a:buChar char="§"/>
                      </a:pPr>
                      <a:r>
                        <a:rPr lang="es-ES_tradnl" sz="1200" b="1" dirty="0" smtClean="0">
                          <a:solidFill>
                            <a:srgbClr val="FFFF99"/>
                          </a:solidFill>
                        </a:rPr>
                        <a:t>Siempre que  otras rentas no exentas ≤ 6.500 €</a:t>
                      </a:r>
                      <a:endParaRPr lang="es-ES_tradnl" sz="1200" b="1" dirty="0">
                        <a:solidFill>
                          <a:srgbClr val="FFFF99"/>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0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dirty="0" smtClean="0">
                          <a:solidFill>
                            <a:schemeClr val="tx1"/>
                          </a:solidFill>
                        </a:rPr>
                        <a:t>RNT</a:t>
                      </a:r>
                      <a:r>
                        <a:rPr lang="es-ES_tradnl" sz="1100" b="1" dirty="0" smtClean="0">
                          <a:solidFill>
                            <a:schemeClr val="tx1"/>
                          </a:solidFill>
                        </a:rPr>
                        <a:t>(antes de “otros Gastos”)</a:t>
                      </a:r>
                      <a:r>
                        <a:rPr lang="es-ES_tradnl" sz="1200" b="1" dirty="0" smtClean="0">
                          <a:solidFill>
                            <a:schemeClr val="tx1"/>
                          </a:solidFill>
                        </a:rPr>
                        <a:t> (antes de restar 19.2.f)L)</a:t>
                      </a:r>
                      <a:endParaRPr lang="es-ES_tradnl" sz="12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lumMod val="50000"/>
                      </a:schemeClr>
                    </a:solidFill>
                  </a:tcPr>
                </a:tc>
                <a:tc>
                  <a:txBody>
                    <a:bodyPr/>
                    <a:lstStyle/>
                    <a:p>
                      <a:r>
                        <a:rPr lang="es-ES_tradnl" sz="2000" b="1" dirty="0" smtClean="0">
                          <a:solidFill>
                            <a:schemeClr val="tx1"/>
                          </a:solidFill>
                        </a:rPr>
                        <a:t>Reducciones</a:t>
                      </a:r>
                    </a:p>
                    <a:p>
                      <a:pPr marL="342900" indent="-342900">
                        <a:buFont typeface="Wingdings" panose="05000000000000000000" pitchFamily="2" charset="2"/>
                        <a:buChar char="§"/>
                      </a:pPr>
                      <a:r>
                        <a:rPr lang="es-ES_tradnl" sz="1200" b="1" dirty="0" smtClean="0">
                          <a:solidFill>
                            <a:srgbClr val="FFFF99"/>
                          </a:solidFill>
                        </a:rPr>
                        <a:t>Siempre que  otras rentas no exentas ≤ 6.500 €</a:t>
                      </a:r>
                      <a:endParaRPr lang="es-ES_tradnl" sz="1200" b="1" dirty="0">
                        <a:solidFill>
                          <a:srgbClr val="FFFF99"/>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0000"/>
                    </a:solidFill>
                  </a:tcPr>
                </a:tc>
                <a:extLst>
                  <a:ext uri="{0D108BD9-81ED-4DB2-BD59-A6C34878D82A}">
                    <a16:rowId xmlns="" xmlns:a16="http://schemas.microsoft.com/office/drawing/2014/main" val="10001"/>
                  </a:ext>
                </a:extLst>
              </a:tr>
              <a:tr h="350520">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dirty="0" smtClean="0">
                          <a:solidFill>
                            <a:schemeClr val="tx1"/>
                          </a:solidFill>
                        </a:rPr>
                        <a:t>RNT ≤ 11.250</a:t>
                      </a:r>
                      <a:endParaRPr lang="es-ES_tradnl" sz="18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66FF"/>
                    </a:solidFill>
                  </a:tcPr>
                </a:tc>
                <a:tc>
                  <a:txBody>
                    <a:bodyPr/>
                    <a:lstStyle/>
                    <a:p>
                      <a:pPr marL="342900" indent="-342900">
                        <a:buFont typeface="Wingdings" panose="05000000000000000000" pitchFamily="2" charset="2"/>
                        <a:buChar char="ü"/>
                      </a:pPr>
                      <a:r>
                        <a:rPr lang="es-ES_tradnl" sz="1800" b="1" dirty="0" smtClean="0">
                          <a:solidFill>
                            <a:srgbClr val="000066"/>
                          </a:solidFill>
                        </a:rPr>
                        <a:t>3.700</a:t>
                      </a:r>
                      <a:endParaRPr lang="es-ES_tradnl" sz="18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dirty="0" smtClean="0">
                          <a:solidFill>
                            <a:schemeClr val="tx1"/>
                          </a:solidFill>
                        </a:rPr>
                        <a:t>RNT ≤ 13.115</a:t>
                      </a:r>
                      <a:endParaRPr lang="es-ES_tradnl" sz="18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tc>
                  <a:txBody>
                    <a:bodyPr/>
                    <a:lstStyle/>
                    <a:p>
                      <a:pPr marL="342900" indent="-342900">
                        <a:buFont typeface="Wingdings" panose="05000000000000000000" pitchFamily="2" charset="2"/>
                        <a:buChar char="ü"/>
                      </a:pPr>
                      <a:r>
                        <a:rPr lang="es-ES_tradnl" sz="1800" b="1" dirty="0" smtClean="0">
                          <a:solidFill>
                            <a:srgbClr val="000066"/>
                          </a:solidFill>
                        </a:rPr>
                        <a:t>5.565 €</a:t>
                      </a:r>
                      <a:endParaRPr lang="es-ES_tradnl" sz="18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extLst>
                  <a:ext uri="{0D108BD9-81ED-4DB2-BD59-A6C34878D82A}">
                    <a16:rowId xmlns="" xmlns:a16="http://schemas.microsoft.com/office/drawing/2014/main" val="10002"/>
                  </a:ext>
                </a:extLst>
              </a:tr>
              <a:tr h="533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dirty="0" smtClean="0">
                          <a:solidFill>
                            <a:schemeClr val="tx1"/>
                          </a:solidFill>
                        </a:rPr>
                        <a:t>RNT &gt; 11.250</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dirty="0" smtClean="0">
                          <a:solidFill>
                            <a:schemeClr val="tx1"/>
                          </a:solidFill>
                        </a:rPr>
                        <a:t>RNT &lt; 14.450</a:t>
                      </a:r>
                      <a:endParaRPr lang="es-ES_tradnl" sz="18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75000"/>
                      </a:schemeClr>
                    </a:solidFill>
                  </a:tcPr>
                </a:tc>
                <a:tc>
                  <a:txBody>
                    <a:bodyPr/>
                    <a:lstStyle/>
                    <a:p>
                      <a:pPr marL="342900" indent="-342900">
                        <a:buFont typeface="Wingdings" panose="05000000000000000000" pitchFamily="2" charset="2"/>
                        <a:buChar char="ü"/>
                      </a:pPr>
                      <a:r>
                        <a:rPr lang="es-ES_tradnl" sz="1800" b="1" dirty="0" smtClean="0">
                          <a:solidFill>
                            <a:srgbClr val="000066"/>
                          </a:solidFill>
                        </a:rPr>
                        <a:t>3.700 - [1,15625 x (RNT -11.250)]</a:t>
                      </a:r>
                      <a:endParaRPr lang="es-ES_tradnl" sz="18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dirty="0" smtClean="0">
                          <a:solidFill>
                            <a:schemeClr val="tx1"/>
                          </a:solidFill>
                        </a:rPr>
                        <a:t>RNT &gt; 13.115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dirty="0" smtClean="0">
                          <a:solidFill>
                            <a:schemeClr val="tx1"/>
                          </a:solidFill>
                        </a:rPr>
                        <a:t>RNT &lt; 16.825 </a:t>
                      </a:r>
                      <a:endParaRPr lang="es-ES_tradnl" sz="18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lumMod val="50000"/>
                      </a:schemeClr>
                    </a:solidFill>
                  </a:tcPr>
                </a:tc>
                <a:tc>
                  <a:txBody>
                    <a:bodyPr/>
                    <a:lstStyle/>
                    <a:p>
                      <a:pPr marL="342900" indent="-342900">
                        <a:buFont typeface="Wingdings" panose="05000000000000000000" pitchFamily="2" charset="2"/>
                        <a:buChar char="ü"/>
                      </a:pPr>
                      <a:r>
                        <a:rPr lang="es-ES_tradnl" sz="1800" b="1" dirty="0" smtClean="0">
                          <a:solidFill>
                            <a:srgbClr val="000066"/>
                          </a:solidFill>
                        </a:rPr>
                        <a:t>5.565  - [1,5 x (RNT -13.115)]</a:t>
                      </a:r>
                      <a:endParaRPr lang="es-ES_tradnl" sz="18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r h="502920">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dirty="0" smtClean="0">
                          <a:solidFill>
                            <a:schemeClr val="tx1"/>
                          </a:solidFill>
                        </a:rPr>
                        <a:t>RNT ≥ 14.450</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66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1" dirty="0" smtClean="0">
                          <a:solidFill>
                            <a:srgbClr val="000066"/>
                          </a:solidFill>
                        </a:rPr>
                        <a:t>0</a:t>
                      </a:r>
                      <a:endParaRPr lang="es-ES_tradnl" sz="18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dirty="0" smtClean="0">
                          <a:solidFill>
                            <a:schemeClr val="tx1"/>
                          </a:solidFill>
                        </a:rPr>
                        <a:t>RNT ≥  16.825</a:t>
                      </a:r>
                      <a:endParaRPr lang="es-ES_tradnl" sz="1800" b="1" dirty="0" smtClean="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800" b="1" dirty="0" smtClean="0">
                          <a:solidFill>
                            <a:srgbClr val="000066"/>
                          </a:solidFill>
                        </a:rPr>
                        <a:t>0 </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extLst>
                  <a:ext uri="{0D108BD9-81ED-4DB2-BD59-A6C34878D82A}">
                    <a16:rowId xmlns="" xmlns:a16="http://schemas.microsoft.com/office/drawing/2014/main" val="10004"/>
                  </a:ext>
                </a:extLst>
              </a:tr>
              <a:tr h="685800">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u="sng" dirty="0" smtClean="0">
                          <a:solidFill>
                            <a:srgbClr val="FFFF00"/>
                          </a:solidFill>
                        </a:rPr>
                        <a:t>Prolongación</a:t>
                      </a:r>
                      <a:r>
                        <a:rPr lang="es-ES_tradnl" sz="1400" dirty="0" smtClean="0">
                          <a:solidFill>
                            <a:schemeClr val="tx1"/>
                          </a:solidFill>
                        </a:rPr>
                        <a:t>   </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400" dirty="0" smtClean="0">
                          <a:solidFill>
                            <a:schemeClr val="tx1"/>
                          </a:solidFill>
                        </a:rPr>
                        <a:t> Actividad Laboral (Trabajadores &gt; 65 años)</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75000"/>
                      </a:schemeClr>
                    </a:solidFill>
                  </a:tcPr>
                </a:tc>
                <a:tc gridSpan="3">
                  <a:txBody>
                    <a:bodyPr/>
                    <a:lstStyle/>
                    <a:p>
                      <a:pPr>
                        <a:buFont typeface="Wingdings" pitchFamily="2" charset="2"/>
                        <a:buChar char="ü"/>
                      </a:pPr>
                      <a:r>
                        <a:rPr lang="es-ES_tradnl" sz="1800" b="1" dirty="0" smtClean="0">
                          <a:solidFill>
                            <a:srgbClr val="000066"/>
                          </a:solidFill>
                        </a:rPr>
                        <a:t>0 € </a:t>
                      </a:r>
                      <a:r>
                        <a:rPr lang="es-ES_tradnl" sz="1800" b="1" dirty="0" smtClean="0">
                          <a:solidFill>
                            <a:srgbClr val="FF0000"/>
                          </a:solidFill>
                        </a:rPr>
                        <a:t>(ninguna ventaja)</a:t>
                      </a:r>
                      <a:endParaRPr lang="es-ES_tradnl" sz="1800" b="0"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pPr>
                        <a:buFont typeface="Wingdings" pitchFamily="2" charset="2"/>
                        <a:buChar char="ü"/>
                      </a:pPr>
                      <a:endParaRPr lang="es-ES_tradnl" sz="1800" b="0"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tc hMerge="1">
                  <a:txBody>
                    <a:bodyPr/>
                    <a:lstStyle/>
                    <a:p>
                      <a:pPr>
                        <a:buFont typeface="Wingdings" pitchFamily="2" charset="2"/>
                        <a:buChar char="ü"/>
                      </a:pPr>
                      <a:endParaRPr lang="es-ES_tradnl" sz="1800" b="0"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5"/>
                  </a:ext>
                </a:extLst>
              </a:tr>
              <a:tr h="624841">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u="sng" dirty="0" smtClean="0">
                          <a:solidFill>
                            <a:srgbClr val="FFFF00"/>
                          </a:solidFill>
                        </a:rPr>
                        <a:t>Desempleados</a:t>
                      </a:r>
                      <a:r>
                        <a:rPr lang="es-ES_tradnl" sz="1600" b="1" dirty="0" smtClean="0">
                          <a:solidFill>
                            <a:schemeClr val="tx1"/>
                          </a:solidFill>
                        </a:rPr>
                        <a:t>       </a:t>
                      </a:r>
                      <a:r>
                        <a:rPr lang="es-ES_tradnl" sz="1200" dirty="0" smtClean="0">
                          <a:solidFill>
                            <a:schemeClr val="tx1"/>
                          </a:solidFill>
                        </a:rPr>
                        <a:t>acepten  trabajo con </a:t>
                      </a:r>
                      <a:r>
                        <a:rPr lang="es-ES_tradnl" sz="1200" u="sng" dirty="0" smtClean="0">
                          <a:solidFill>
                            <a:schemeClr val="tx1"/>
                          </a:solidFill>
                        </a:rPr>
                        <a:t>cambio de residencia</a:t>
                      </a:r>
                      <a:r>
                        <a:rPr lang="es-ES_tradnl" sz="1200" dirty="0" smtClean="0">
                          <a:solidFill>
                            <a:schemeClr val="tx1"/>
                          </a:solidFill>
                        </a:rPr>
                        <a:t> </a:t>
                      </a:r>
                      <a:r>
                        <a:rPr lang="es-ES_tradnl" sz="1200" b="1" dirty="0" smtClean="0">
                          <a:solidFill>
                            <a:schemeClr val="tx1"/>
                          </a:solidFill>
                        </a:rPr>
                        <a:t>en el período del cambio y en el siguiente</a:t>
                      </a:r>
                      <a:endParaRPr lang="es-ES_tradnl" sz="1200"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66FF"/>
                    </a:solidFill>
                  </a:tcPr>
                </a:tc>
                <a:tc gridSpan="3">
                  <a:txBody>
                    <a:bodyPr/>
                    <a:lstStyle/>
                    <a:p>
                      <a:pPr>
                        <a:buFont typeface="Wingdings" pitchFamily="2" charset="2"/>
                        <a:buChar char="ü"/>
                      </a:pPr>
                      <a:r>
                        <a:rPr lang="es-ES_tradnl" sz="1800" b="1" dirty="0" smtClean="0">
                          <a:solidFill>
                            <a:srgbClr val="000066"/>
                          </a:solidFill>
                        </a:rPr>
                        <a:t>0 € </a:t>
                      </a:r>
                      <a:r>
                        <a:rPr lang="es-ES_tradnl" sz="1800" b="1" dirty="0" smtClean="0">
                          <a:solidFill>
                            <a:srgbClr val="FF0000"/>
                          </a:solidFill>
                        </a:rPr>
                        <a:t>(duplican</a:t>
                      </a:r>
                      <a:r>
                        <a:rPr lang="es-ES_tradnl" sz="1800" b="1" baseline="0" dirty="0" smtClean="0">
                          <a:solidFill>
                            <a:srgbClr val="FF0000"/>
                          </a:solidFill>
                        </a:rPr>
                        <a:t> “otros Gastos”)</a:t>
                      </a:r>
                      <a:endParaRPr lang="es-ES_tradnl" sz="1800"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hMerge="1">
                  <a:txBody>
                    <a:bodyPr/>
                    <a:lstStyle/>
                    <a:p>
                      <a:pPr>
                        <a:buFont typeface="Wingdings" pitchFamily="2" charset="2"/>
                        <a:buChar char="ü"/>
                      </a:pPr>
                      <a:endParaRPr lang="es-ES_tradnl" sz="1800"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tc hMerge="1">
                  <a:txBody>
                    <a:bodyPr/>
                    <a:lstStyle/>
                    <a:p>
                      <a:pPr>
                        <a:buFont typeface="Wingdings" pitchFamily="2" charset="2"/>
                        <a:buChar char="ü"/>
                      </a:pPr>
                      <a:endParaRPr lang="es-ES_tradnl" sz="1800"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426720">
                <a:tc>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400" b="1" u="sng" dirty="0" smtClean="0">
                          <a:solidFill>
                            <a:schemeClr val="tx1"/>
                          </a:solidFill>
                        </a:rPr>
                        <a:t>Trabajadores </a:t>
                      </a:r>
                      <a:r>
                        <a:rPr lang="es-ES_tradnl" sz="1400" b="1" u="sng" dirty="0" smtClean="0">
                          <a:solidFill>
                            <a:srgbClr val="FFFF00"/>
                          </a:solidFill>
                        </a:rPr>
                        <a:t>Activos</a:t>
                      </a:r>
                      <a:r>
                        <a:rPr lang="es-ES_tradnl" sz="1400" b="1" u="sng" dirty="0" smtClean="0">
                          <a:solidFill>
                            <a:schemeClr val="tx1"/>
                          </a:solidFill>
                        </a:rPr>
                        <a:t> con </a:t>
                      </a:r>
                      <a:r>
                        <a:rPr lang="es-ES_tradnl" sz="1400" b="1" u="sng" dirty="0" smtClean="0">
                          <a:solidFill>
                            <a:srgbClr val="FFFF00"/>
                          </a:solidFill>
                        </a:rPr>
                        <a:t>discapacidad </a:t>
                      </a:r>
                    </a:p>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600" b="1" u="none" dirty="0" smtClean="0">
                          <a:solidFill>
                            <a:srgbClr val="FFFF00"/>
                          </a:solidFill>
                        </a:rPr>
                        <a:t> </a:t>
                      </a:r>
                      <a:r>
                        <a:rPr lang="es-ES_tradnl" sz="1600" b="1" u="none" dirty="0" smtClean="0">
                          <a:solidFill>
                            <a:schemeClr val="tx1"/>
                          </a:solidFill>
                        </a:rPr>
                        <a:t>≥ 33%</a:t>
                      </a:r>
                      <a:endParaRPr lang="es-ES_tradnl" sz="1600" dirty="0" smtClean="0">
                        <a:solidFill>
                          <a:srgbClr val="FFFF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75000"/>
                      </a:schemeClr>
                    </a:solidFill>
                  </a:tcPr>
                </a:tc>
                <a:tc gridSpan="3">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dirty="0" smtClean="0">
                          <a:solidFill>
                            <a:srgbClr val="000066"/>
                          </a:solidFill>
                        </a:rPr>
                        <a:t>0 € </a:t>
                      </a:r>
                      <a:r>
                        <a:rPr lang="es-ES_tradnl" sz="1800" b="1" dirty="0" smtClean="0">
                          <a:solidFill>
                            <a:srgbClr val="FF0000"/>
                          </a:solidFill>
                        </a:rPr>
                        <a:t>(más de</a:t>
                      </a:r>
                      <a:r>
                        <a:rPr lang="es-ES_tradnl" sz="1800" b="1" baseline="0" dirty="0" smtClean="0">
                          <a:solidFill>
                            <a:srgbClr val="FF0000"/>
                          </a:solidFill>
                        </a:rPr>
                        <a:t> “otros Gastos”)</a:t>
                      </a:r>
                      <a:endParaRPr lang="es-ES_tradnl" sz="1800"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800"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tc hMerge="1">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800"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7"/>
                  </a:ext>
                </a:extLst>
              </a:tr>
              <a:tr h="335280">
                <a:tc gridSpan="4">
                  <a:txBody>
                    <a:bodyPr/>
                    <a:lstStyle/>
                    <a:p>
                      <a:pPr marL="0" marR="0" indent="0" algn="ctr"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sng" dirty="0" smtClean="0">
                          <a:solidFill>
                            <a:srgbClr val="FFFF00"/>
                          </a:solidFill>
                          <a:effectLst/>
                        </a:rPr>
                        <a:t>LÍMITE</a:t>
                      </a:r>
                      <a:r>
                        <a:rPr lang="es-ES_tradnl" sz="1800" b="1" dirty="0" smtClean="0">
                          <a:solidFill>
                            <a:srgbClr val="FFFF00"/>
                          </a:solidFill>
                          <a:effectLst/>
                        </a:rPr>
                        <a:t>:</a:t>
                      </a:r>
                      <a:r>
                        <a:rPr lang="es-ES_tradnl" sz="1800" b="1" dirty="0" smtClean="0">
                          <a:solidFill>
                            <a:schemeClr val="tx1"/>
                          </a:solidFill>
                        </a:rPr>
                        <a:t> Como consecuencia de las reducciones </a:t>
                      </a:r>
                      <a:r>
                        <a:rPr lang="es-ES_tradnl" sz="1800" b="1" u="sng" dirty="0" smtClean="0">
                          <a:solidFill>
                            <a:srgbClr val="FFFF00"/>
                          </a:solidFill>
                          <a:effectLst>
                            <a:outerShdw blurRad="38100" dist="38100" dir="2700000" algn="tl">
                              <a:srgbClr val="000000">
                                <a:alpha val="43137"/>
                              </a:srgbClr>
                            </a:outerShdw>
                          </a:effectLst>
                        </a:rPr>
                        <a:t>no</a:t>
                      </a:r>
                      <a:r>
                        <a:rPr lang="es-ES_tradnl" sz="1800" b="1" u="none" dirty="0" smtClean="0">
                          <a:solidFill>
                            <a:schemeClr val="tx1"/>
                          </a:solidFill>
                        </a:rPr>
                        <a:t> puede dar </a:t>
                      </a:r>
                      <a:r>
                        <a:rPr lang="es-ES_tradnl" sz="1800" b="1" u="sng" dirty="0" smtClean="0">
                          <a:solidFill>
                            <a:srgbClr val="FFFF00"/>
                          </a:solidFill>
                          <a:effectLst>
                            <a:outerShdw blurRad="38100" dist="38100" dir="2700000" algn="tl">
                              <a:srgbClr val="000000">
                                <a:alpha val="43137"/>
                              </a:srgbClr>
                            </a:outerShdw>
                          </a:effectLst>
                        </a:rPr>
                        <a:t>negativo</a:t>
                      </a:r>
                      <a:r>
                        <a:rPr lang="es-ES_tradnl" sz="1800" b="1" dirty="0" smtClean="0">
                          <a:solidFill>
                            <a:srgbClr val="FFFF00"/>
                          </a:solidFill>
                          <a:effectLst>
                            <a:outerShdw blurRad="38100" dist="38100" dir="2700000" algn="tl">
                              <a:srgbClr val="000000">
                                <a:alpha val="43137"/>
                              </a:srgbClr>
                            </a:outerShdw>
                          </a:effectLst>
                        </a:rPr>
                        <a:t>.</a:t>
                      </a:r>
                      <a:endParaRPr lang="es-ES_tradnl" sz="1800" dirty="0">
                        <a:solidFill>
                          <a:srgbClr val="FFFF00"/>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0000"/>
                    </a:solidFill>
                  </a:tcPr>
                </a:tc>
                <a:tc hMerge="1">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1600" b="1" dirty="0">
                        <a:solidFill>
                          <a:srgbClr val="FF00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pPr marL="0" marR="0" indent="0" algn="ctr"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sz="1800" dirty="0">
                        <a:solidFill>
                          <a:srgbClr val="FFFF00"/>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2"/>
                    </a:solidFill>
                  </a:tcPr>
                </a:tc>
                <a:tc hMerge="1">
                  <a:txBody>
                    <a:bodyPr/>
                    <a:lstStyle/>
                    <a:p>
                      <a:pPr marL="0" marR="0" indent="0" algn="ctr"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sz="1800" dirty="0">
                        <a:solidFill>
                          <a:srgbClr val="FFFF00"/>
                        </a:solidFill>
                        <a:effectLst>
                          <a:outerShdw blurRad="38100" dist="38100" dir="2700000" algn="tl">
                            <a:srgbClr val="000000">
                              <a:alpha val="43137"/>
                            </a:srgbClr>
                          </a:outerShdw>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0000"/>
                    </a:solidFill>
                  </a:tcPr>
                </a:tc>
                <a:extLst>
                  <a:ext uri="{0D108BD9-81ED-4DB2-BD59-A6C34878D82A}">
                    <a16:rowId xmlns="" xmlns:a16="http://schemas.microsoft.com/office/drawing/2014/main" val="10008"/>
                  </a:ext>
                </a:extLst>
              </a:tr>
            </a:tbl>
          </a:graphicData>
        </a:graphic>
      </p:graphicFrame>
      <p:sp>
        <p:nvSpPr>
          <p:cNvPr id="8" name="Rectángulo 7"/>
          <p:cNvSpPr/>
          <p:nvPr/>
        </p:nvSpPr>
        <p:spPr>
          <a:xfrm>
            <a:off x="0" y="0"/>
            <a:ext cx="9906000" cy="400110"/>
          </a:xfrm>
          <a:prstGeom prst="rect">
            <a:avLst/>
          </a:prstGeom>
        </p:spPr>
        <p:txBody>
          <a:bodyPr wrap="square">
            <a:spAutoFit/>
          </a:bodyPr>
          <a:lstStyle/>
          <a:p>
            <a:pPr marL="342900" indent="-342900" algn="ctr">
              <a:buFont typeface="Wingdings" panose="05000000000000000000" pitchFamily="2" charset="2"/>
              <a:buChar char="q"/>
            </a:pPr>
            <a:r>
              <a:rPr lang="es-ES_tradnl" dirty="0">
                <a:latin typeface="+mn-lt"/>
              </a:rPr>
              <a:t>Art. </a:t>
            </a:r>
            <a:r>
              <a:rPr lang="es-ES_tradnl" dirty="0" smtClean="0">
                <a:latin typeface="+mn-lt"/>
              </a:rPr>
              <a:t>59.Uno Ley 6/2018 PGE-18: Modifica a</a:t>
            </a:r>
            <a:r>
              <a:rPr lang="es-ES" dirty="0" err="1" smtClean="0">
                <a:latin typeface="+mn-lt"/>
              </a:rPr>
              <a:t>rt</a:t>
            </a:r>
            <a:r>
              <a:rPr lang="es-ES" dirty="0" smtClean="0">
                <a:latin typeface="+mn-lt"/>
              </a:rPr>
              <a:t>. 20 LIRPF</a:t>
            </a:r>
            <a:endParaRPr lang="es-ES" dirty="0">
              <a:solidFill>
                <a:srgbClr val="3333FF"/>
              </a:solidFill>
              <a:latin typeface="+mn-lt"/>
            </a:endParaRPr>
          </a:p>
        </p:txBody>
      </p:sp>
    </p:spTree>
    <p:extLst>
      <p:ext uri="{BB962C8B-B14F-4D97-AF65-F5344CB8AC3E}">
        <p14:creationId xmlns="" xmlns:p14="http://schemas.microsoft.com/office/powerpoint/2010/main" val="279356722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DA67F686-EEF3-417D-A3D9-40C83C638DE3}" type="slidenum">
              <a:rPr lang="es-ES" sz="1600">
                <a:effectLst/>
              </a:rPr>
              <a:pPr>
                <a:defRPr/>
              </a:pPr>
              <a:t>54</a:t>
            </a:fld>
            <a:endParaRPr lang="es-ES" sz="1600" dirty="0">
              <a:effectLst/>
            </a:endParaRPr>
          </a:p>
        </p:txBody>
      </p:sp>
      <p:sp>
        <p:nvSpPr>
          <p:cNvPr id="3" name="Rectangle 1"/>
          <p:cNvSpPr>
            <a:spLocks noChangeArrowheads="1"/>
          </p:cNvSpPr>
          <p:nvPr/>
        </p:nvSpPr>
        <p:spPr bwMode="auto">
          <a:xfrm>
            <a:off x="76200" y="0"/>
            <a:ext cx="97536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457200" lvl="0" indent="-457200" eaLnBrk="0" hangingPunct="0">
              <a:buFont typeface="Wingdings" panose="05000000000000000000" pitchFamily="2" charset="2"/>
              <a:buChar char="q"/>
            </a:pPr>
            <a:r>
              <a:rPr lang="es-ES" altLang="es-ES" dirty="0">
                <a:ea typeface="Times New Roman" panose="02020603050405020304" pitchFamily="18" charset="0"/>
              </a:rPr>
              <a:t>EJEMPLO </a:t>
            </a:r>
            <a:r>
              <a:rPr kumimoji="0" lang="es-ES" altLang="es-ES" b="1" i="0" u="sng" strike="noStrike" cap="none" normalizeH="0" baseline="0" dirty="0" smtClean="0">
                <a:ln>
                  <a:noFill/>
                </a:ln>
                <a:latin typeface="+mn-lt"/>
                <a:ea typeface="Times New Roman" panose="02020603050405020304" pitchFamily="18" charset="0"/>
              </a:rPr>
              <a:t>Solución-4</a:t>
            </a:r>
            <a:r>
              <a:rPr kumimoji="0" lang="es-ES" altLang="es-ES" b="1" i="0" u="none" strike="noStrike" cap="none" normalizeH="0" baseline="0" dirty="0" smtClean="0">
                <a:ln>
                  <a:noFill/>
                </a:ln>
                <a:latin typeface="+mn-lt"/>
                <a:ea typeface="Times New Roman" panose="02020603050405020304" pitchFamily="18" charset="0"/>
              </a:rPr>
              <a:t> : </a:t>
            </a:r>
            <a:r>
              <a:rPr kumimoji="0" lang="es-ES" altLang="es-ES" b="1" i="0" u="none" strike="noStrike" cap="none" normalizeH="0" baseline="0" dirty="0" smtClean="0">
                <a:ln>
                  <a:noFill/>
                </a:ln>
                <a:solidFill>
                  <a:srgbClr val="FFFF00"/>
                </a:solidFill>
                <a:latin typeface="+mn-lt"/>
                <a:ea typeface="Times New Roman" panose="02020603050405020304" pitchFamily="18" charset="0"/>
              </a:rPr>
              <a:t>[Subvenciones </a:t>
            </a:r>
            <a:r>
              <a:rPr kumimoji="0" lang="es-ES" altLang="es-ES" b="1" i="0" strike="noStrike" cap="none" normalizeH="0" baseline="0" dirty="0" smtClean="0">
                <a:ln>
                  <a:noFill/>
                </a:ln>
                <a:solidFill>
                  <a:srgbClr val="FFFF00"/>
                </a:solidFill>
                <a:latin typeface="+mn-lt"/>
                <a:ea typeface="Times New Roman" panose="02020603050405020304" pitchFamily="18" charset="0"/>
              </a:rPr>
              <a:t>de Capital de bienes amortizables]</a:t>
            </a:r>
            <a:endParaRPr kumimoji="0" lang="es-ES" altLang="es-ES" b="0" i="0" strike="noStrike" cap="none" normalizeH="0" baseline="0" dirty="0" smtClean="0">
              <a:ln>
                <a:noFill/>
              </a:ln>
              <a:solidFill>
                <a:srgbClr val="FFFF00"/>
              </a:solidFill>
              <a:latin typeface="+mn-lt"/>
            </a:endParaRPr>
          </a:p>
        </p:txBody>
      </p:sp>
      <p:sp>
        <p:nvSpPr>
          <p:cNvPr id="2" name="Rectángulo 1"/>
          <p:cNvSpPr/>
          <p:nvPr/>
        </p:nvSpPr>
        <p:spPr>
          <a:xfrm>
            <a:off x="533400" y="1764268"/>
            <a:ext cx="6477002" cy="369332"/>
          </a:xfrm>
          <a:prstGeom prst="rect">
            <a:avLst/>
          </a:prstGeom>
        </p:spPr>
        <p:txBody>
          <a:bodyPr wrap="square">
            <a:spAutoFit/>
          </a:bodyPr>
          <a:lstStyle/>
          <a:p>
            <a:pPr marL="457200" indent="-457200">
              <a:spcAft>
                <a:spcPts val="0"/>
              </a:spcAft>
              <a:tabLst>
                <a:tab pos="2700020" algn="ctr"/>
                <a:tab pos="5400040" algn="r"/>
                <a:tab pos="449580" algn="l"/>
              </a:tabLst>
            </a:pPr>
            <a:r>
              <a:rPr lang="es-ES" sz="1800" dirty="0" smtClean="0">
                <a:solidFill>
                  <a:srgbClr val="FFFF00"/>
                </a:solidFill>
                <a:latin typeface="Arial" panose="020B0604020202020204" pitchFamily="34" charset="0"/>
                <a:ea typeface="Times New Roman" panose="02020603050405020304" pitchFamily="18" charset="0"/>
              </a:rPr>
              <a:t>2) </a:t>
            </a:r>
            <a:r>
              <a:rPr lang="es-ES" sz="1800" u="sng" dirty="0">
                <a:solidFill>
                  <a:srgbClr val="FFFF00"/>
                </a:solidFill>
                <a:latin typeface="Arial" panose="020B0604020202020204" pitchFamily="34" charset="0"/>
                <a:ea typeface="Times New Roman" panose="02020603050405020304" pitchFamily="18" charset="0"/>
              </a:rPr>
              <a:t>Imputación</a:t>
            </a:r>
            <a:r>
              <a:rPr lang="es-ES" sz="1800" dirty="0">
                <a:solidFill>
                  <a:srgbClr val="FFFF00"/>
                </a:solidFill>
                <a:latin typeface="Arial" panose="020B0604020202020204" pitchFamily="34" charset="0"/>
                <a:ea typeface="Times New Roman" panose="02020603050405020304" pitchFamily="18" charset="0"/>
              </a:rPr>
              <a:t> como </a:t>
            </a:r>
            <a:r>
              <a:rPr lang="es-ES" sz="1800" u="sng" dirty="0">
                <a:solidFill>
                  <a:srgbClr val="FFFF00"/>
                </a:solidFill>
                <a:latin typeface="Arial" panose="020B0604020202020204" pitchFamily="34" charset="0"/>
                <a:ea typeface="Times New Roman" panose="02020603050405020304" pitchFamily="18" charset="0"/>
              </a:rPr>
              <a:t>ingreso</a:t>
            </a:r>
            <a:r>
              <a:rPr lang="es-ES" sz="1800" dirty="0">
                <a:solidFill>
                  <a:srgbClr val="FFFF00"/>
                </a:solidFill>
                <a:latin typeface="Arial" panose="020B0604020202020204" pitchFamily="34" charset="0"/>
                <a:ea typeface="Times New Roman" panose="02020603050405020304" pitchFamily="18" charset="0"/>
              </a:rPr>
              <a:t> del ejercicio: </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sp>
        <p:nvSpPr>
          <p:cNvPr id="8" name="Rectángulo 7"/>
          <p:cNvSpPr/>
          <p:nvPr/>
        </p:nvSpPr>
        <p:spPr>
          <a:xfrm>
            <a:off x="228600" y="2168570"/>
            <a:ext cx="9220200" cy="338554"/>
          </a:xfrm>
          <a:prstGeom prst="rect">
            <a:avLst/>
          </a:prstGeom>
        </p:spPr>
        <p:txBody>
          <a:bodyPr wrap="square">
            <a:spAutoFit/>
          </a:bodyPr>
          <a:lstStyle/>
          <a:p>
            <a:pPr marL="285750" indent="-285750">
              <a:spcAft>
                <a:spcPts val="0"/>
              </a:spcAft>
              <a:buFont typeface="Wingdings" panose="05000000000000000000" pitchFamily="2" charset="2"/>
              <a:buChar char="ü"/>
              <a:tabLst>
                <a:tab pos="2700020" algn="ctr"/>
                <a:tab pos="5400040" algn="r"/>
                <a:tab pos="449580" algn="l"/>
              </a:tabLst>
            </a:pPr>
            <a:r>
              <a:rPr lang="es-ES_tradnl" sz="1600" b="0" u="sng" dirty="0">
                <a:latin typeface="Arial" panose="020B0604020202020204" pitchFamily="34" charset="0"/>
                <a:ea typeface="Times New Roman" panose="02020603050405020304" pitchFamily="18" charset="0"/>
              </a:rPr>
              <a:t>Igual porcentaje que la amortización de la máquina</a:t>
            </a:r>
            <a:r>
              <a:rPr lang="es-ES_tradnl" sz="1600" b="0" dirty="0">
                <a:latin typeface="Arial" panose="020B0604020202020204" pitchFamily="34" charset="0"/>
                <a:ea typeface="Times New Roman" panose="02020603050405020304" pitchFamily="18" charset="0"/>
              </a:rPr>
              <a:t> (</a:t>
            </a:r>
            <a:r>
              <a:rPr lang="es-ES_tradnl" sz="1600" dirty="0">
                <a:solidFill>
                  <a:srgbClr val="FFFF00"/>
                </a:solidFill>
                <a:latin typeface="Arial" panose="020B0604020202020204" pitchFamily="34" charset="0"/>
                <a:ea typeface="Times New Roman" panose="02020603050405020304" pitchFamily="18" charset="0"/>
              </a:rPr>
              <a:t>el 20%</a:t>
            </a:r>
            <a:r>
              <a:rPr lang="es-ES_tradnl" sz="1600" b="0" dirty="0">
                <a:latin typeface="Arial" panose="020B0604020202020204" pitchFamily="34" charset="0"/>
                <a:ea typeface="Times New Roman" panose="02020603050405020304" pitchFamily="18" charset="0"/>
              </a:rPr>
              <a:t> del total de la subvención)</a:t>
            </a:r>
            <a:endParaRPr lang="es-ES" sz="1600" b="0" dirty="0">
              <a:latin typeface="Times New Roman" panose="02020603050405020304" pitchFamily="18" charset="0"/>
              <a:ea typeface="Times New Roman" panose="02020603050405020304" pitchFamily="18" charset="0"/>
            </a:endParaRPr>
          </a:p>
        </p:txBody>
      </p:sp>
      <p:graphicFrame>
        <p:nvGraphicFramePr>
          <p:cNvPr id="14" name="Tabla 13"/>
          <p:cNvGraphicFramePr>
            <a:graphicFrameLocks noGrp="1"/>
          </p:cNvGraphicFramePr>
          <p:nvPr>
            <p:extLst>
              <p:ext uri="{D42A27DB-BD31-4B8C-83A1-F6EECF244321}">
                <p14:modId xmlns="" xmlns:p14="http://schemas.microsoft.com/office/powerpoint/2010/main" val="100965295"/>
              </p:ext>
            </p:extLst>
          </p:nvPr>
        </p:nvGraphicFramePr>
        <p:xfrm>
          <a:off x="120535" y="2554127"/>
          <a:ext cx="9525000" cy="727272"/>
        </p:xfrm>
        <a:graphic>
          <a:graphicData uri="http://schemas.openxmlformats.org/drawingml/2006/table">
            <a:tbl>
              <a:tblPr>
                <a:tableStyleId>{5C22544A-7EE6-4342-B048-85BDC9FD1C3A}</a:tableStyleId>
              </a:tblPr>
              <a:tblGrid>
                <a:gridCol w="959196">
                  <a:extLst>
                    <a:ext uri="{9D8B030D-6E8A-4147-A177-3AD203B41FA5}">
                      <a16:colId xmlns="" xmlns:a16="http://schemas.microsoft.com/office/drawing/2014/main" val="3560184836"/>
                    </a:ext>
                  </a:extLst>
                </a:gridCol>
                <a:gridCol w="3390553">
                  <a:extLst>
                    <a:ext uri="{9D8B030D-6E8A-4147-A177-3AD203B41FA5}">
                      <a16:colId xmlns="" xmlns:a16="http://schemas.microsoft.com/office/drawing/2014/main" val="753041610"/>
                    </a:ext>
                  </a:extLst>
                </a:gridCol>
                <a:gridCol w="1092316">
                  <a:extLst>
                    <a:ext uri="{9D8B030D-6E8A-4147-A177-3AD203B41FA5}">
                      <a16:colId xmlns="" xmlns:a16="http://schemas.microsoft.com/office/drawing/2014/main" val="2170305846"/>
                    </a:ext>
                  </a:extLst>
                </a:gridCol>
                <a:gridCol w="2895600">
                  <a:extLst>
                    <a:ext uri="{9D8B030D-6E8A-4147-A177-3AD203B41FA5}">
                      <a16:colId xmlns="" xmlns:a16="http://schemas.microsoft.com/office/drawing/2014/main" val="1554734592"/>
                    </a:ext>
                  </a:extLst>
                </a:gridCol>
                <a:gridCol w="1187335">
                  <a:extLst>
                    <a:ext uri="{9D8B030D-6E8A-4147-A177-3AD203B41FA5}">
                      <a16:colId xmlns="" xmlns:a16="http://schemas.microsoft.com/office/drawing/2014/main" val="4152789939"/>
                    </a:ext>
                  </a:extLst>
                </a:gridCol>
              </a:tblGrid>
              <a:tr h="180134">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ctr">
                        <a:lnSpc>
                          <a:spcPts val="1800"/>
                        </a:lnSpc>
                        <a:spcAft>
                          <a:spcPts val="0"/>
                        </a:spcAft>
                      </a:pPr>
                      <a:r>
                        <a:rPr lang="es-ES" sz="1400" b="1" dirty="0" smtClean="0">
                          <a:solidFill>
                            <a:srgbClr val="0000FF"/>
                          </a:solidFill>
                          <a:effectLst/>
                        </a:rPr>
                        <a:t>31-12-N+1</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extLst>
                  <a:ext uri="{0D108BD9-81ED-4DB2-BD59-A6C34878D82A}">
                    <a16:rowId xmlns="" xmlns:a16="http://schemas.microsoft.com/office/drawing/2014/main" val="989871367"/>
                  </a:ext>
                </a:extLst>
              </a:tr>
              <a:tr h="498672">
                <a:tc>
                  <a:txBody>
                    <a:bodyPr/>
                    <a:lstStyle/>
                    <a:p>
                      <a:pPr algn="ctr">
                        <a:lnSpc>
                          <a:spcPts val="1800"/>
                        </a:lnSpc>
                        <a:spcAft>
                          <a:spcPts val="0"/>
                        </a:spcAft>
                      </a:pPr>
                      <a:r>
                        <a:rPr lang="es-ES" sz="1400" dirty="0">
                          <a:solidFill>
                            <a:srgbClr val="0000FF"/>
                          </a:solidFill>
                          <a:effectLst/>
                        </a:rPr>
                        <a:t>20.000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nSpc>
                          <a:spcPts val="1800"/>
                        </a:lnSpc>
                        <a:spcAft>
                          <a:spcPts val="0"/>
                        </a:spcAft>
                      </a:pPr>
                      <a:r>
                        <a:rPr lang="es-ES" sz="1400" b="1" dirty="0">
                          <a:solidFill>
                            <a:srgbClr val="0000FF"/>
                          </a:solidFill>
                          <a:effectLst/>
                        </a:rPr>
                        <a:t>Subvenciones oficiales de capital (130)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r>
                        <a:rPr lang="es-ES" sz="1400" dirty="0">
                          <a:solidFill>
                            <a:srgbClr val="0000FF"/>
                          </a:solidFill>
                          <a:effectLst/>
                        </a:rPr>
                        <a:t>   a/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nSpc>
                          <a:spcPts val="1800"/>
                        </a:lnSpc>
                        <a:spcAft>
                          <a:spcPts val="0"/>
                        </a:spcAft>
                      </a:pPr>
                      <a:r>
                        <a:rPr lang="es-ES" sz="1400" b="1" dirty="0">
                          <a:solidFill>
                            <a:srgbClr val="FF0000"/>
                          </a:solidFill>
                          <a:effectLst/>
                        </a:rPr>
                        <a:t> </a:t>
                      </a:r>
                      <a:r>
                        <a:rPr lang="es-ES" sz="1400" b="1" dirty="0" smtClean="0">
                          <a:solidFill>
                            <a:srgbClr val="FF0000"/>
                          </a:solidFill>
                          <a:effectLst/>
                        </a:rPr>
                        <a:t>Subvenciones </a:t>
                      </a:r>
                      <a:r>
                        <a:rPr lang="es-ES" sz="1400" b="1" dirty="0">
                          <a:solidFill>
                            <a:srgbClr val="FF0000"/>
                          </a:solidFill>
                          <a:effectLst/>
                        </a:rPr>
                        <a:t>Transferidas al resultado del ejercicio (746)</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nSpc>
                          <a:spcPts val="1800"/>
                        </a:lnSpc>
                        <a:spcAft>
                          <a:spcPts val="0"/>
                        </a:spcAft>
                      </a:pPr>
                      <a:r>
                        <a:rPr lang="es-ES" sz="1400" b="1" dirty="0">
                          <a:solidFill>
                            <a:srgbClr val="FF0000"/>
                          </a:solidFill>
                          <a:effectLst/>
                        </a:rPr>
                        <a:t> </a:t>
                      </a:r>
                    </a:p>
                    <a:p>
                      <a:pPr>
                        <a:lnSpc>
                          <a:spcPts val="1800"/>
                        </a:lnSpc>
                        <a:spcAft>
                          <a:spcPts val="0"/>
                        </a:spcAft>
                      </a:pPr>
                      <a:r>
                        <a:rPr lang="es-ES" sz="1400" b="1" dirty="0">
                          <a:solidFill>
                            <a:srgbClr val="FF0000"/>
                          </a:solidFill>
                          <a:effectLst/>
                        </a:rPr>
                        <a:t>  </a:t>
                      </a:r>
                      <a:r>
                        <a:rPr lang="es-ES" sz="1400" b="1" dirty="0" smtClean="0">
                          <a:solidFill>
                            <a:srgbClr val="FF0000"/>
                          </a:solidFill>
                          <a:effectLst/>
                        </a:rPr>
                        <a:t>20.000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extLst>
                  <a:ext uri="{0D108BD9-81ED-4DB2-BD59-A6C34878D82A}">
                    <a16:rowId xmlns="" xmlns:a16="http://schemas.microsoft.com/office/drawing/2014/main" val="3154470668"/>
                  </a:ext>
                </a:extLst>
              </a:tr>
            </a:tbl>
          </a:graphicData>
        </a:graphic>
      </p:graphicFrame>
      <p:sp>
        <p:nvSpPr>
          <p:cNvPr id="15" name="Rectángulo 14"/>
          <p:cNvSpPr/>
          <p:nvPr/>
        </p:nvSpPr>
        <p:spPr>
          <a:xfrm>
            <a:off x="243840" y="3316369"/>
            <a:ext cx="9677400" cy="800219"/>
          </a:xfrm>
          <a:prstGeom prst="rect">
            <a:avLst/>
          </a:prstGeom>
        </p:spPr>
        <p:txBody>
          <a:bodyPr wrap="square">
            <a:spAutoFit/>
          </a:bodyPr>
          <a:lstStyle/>
          <a:p>
            <a:pPr>
              <a:spcAft>
                <a:spcPts val="0"/>
              </a:spcAft>
              <a:tabLst>
                <a:tab pos="2700020" algn="ctr"/>
                <a:tab pos="5400040" algn="r"/>
                <a:tab pos="449580" algn="l"/>
              </a:tabLst>
            </a:pPr>
            <a:r>
              <a:rPr lang="es-ES" sz="1800" dirty="0" smtClean="0">
                <a:solidFill>
                  <a:srgbClr val="FFFF00"/>
                </a:solidFill>
                <a:latin typeface="Arial" panose="020B0604020202020204" pitchFamily="34" charset="0"/>
                <a:ea typeface="Times New Roman" panose="02020603050405020304" pitchFamily="18" charset="0"/>
              </a:rPr>
              <a:t>3) regularización </a:t>
            </a:r>
            <a:r>
              <a:rPr lang="es-ES" sz="1800" dirty="0">
                <a:solidFill>
                  <a:srgbClr val="FFFF00"/>
                </a:solidFill>
                <a:latin typeface="Arial" panose="020B0604020202020204" pitchFamily="34" charset="0"/>
                <a:ea typeface="Times New Roman" panose="02020603050405020304" pitchFamily="18" charset="0"/>
              </a:rPr>
              <a:t>de las cuentas de los grupos 8 y </a:t>
            </a:r>
            <a:r>
              <a:rPr lang="es-ES" sz="1800" dirty="0" smtClean="0">
                <a:solidFill>
                  <a:srgbClr val="FFFF00"/>
                </a:solidFill>
                <a:latin typeface="Arial" panose="020B0604020202020204" pitchFamily="34" charset="0"/>
                <a:ea typeface="Times New Roman" panose="02020603050405020304" pitchFamily="18" charset="0"/>
              </a:rPr>
              <a:t>9:</a:t>
            </a:r>
          </a:p>
          <a:p>
            <a:pPr marL="285750" indent="-285750">
              <a:spcAft>
                <a:spcPts val="0"/>
              </a:spcAft>
              <a:buFont typeface="Wingdings" panose="05000000000000000000" pitchFamily="2" charset="2"/>
              <a:buChar char="ü"/>
              <a:tabLst>
                <a:tab pos="2700020" algn="ctr"/>
                <a:tab pos="5400040" algn="r"/>
                <a:tab pos="449580" algn="l"/>
              </a:tabLst>
            </a:pPr>
            <a:r>
              <a:rPr lang="es-ES" sz="1400" b="0" dirty="0" smtClean="0">
                <a:latin typeface="Arial" panose="020B0604020202020204" pitchFamily="34" charset="0"/>
                <a:ea typeface="Times New Roman" panose="02020603050405020304" pitchFamily="18" charset="0"/>
              </a:rPr>
              <a:t>Sólo procede en el caso de que sea una gran Empresa que obligatoriamente procede el PGC</a:t>
            </a:r>
          </a:p>
          <a:p>
            <a:pPr marL="285750" indent="-285750">
              <a:spcAft>
                <a:spcPts val="0"/>
              </a:spcAft>
              <a:buFont typeface="Wingdings" panose="05000000000000000000" pitchFamily="2" charset="2"/>
              <a:buChar char="ü"/>
              <a:tabLst>
                <a:tab pos="2700020" algn="ctr"/>
                <a:tab pos="5400040" algn="r"/>
                <a:tab pos="449580" algn="l"/>
              </a:tabLst>
            </a:pPr>
            <a:r>
              <a:rPr lang="es-ES" sz="1400" b="0" dirty="0" smtClean="0">
                <a:latin typeface="Arial" panose="020B0604020202020204" pitchFamily="34" charset="0"/>
                <a:ea typeface="Times New Roman" panose="02020603050405020304" pitchFamily="18" charset="0"/>
              </a:rPr>
              <a:t> </a:t>
            </a:r>
            <a:r>
              <a:rPr lang="es-ES" sz="1400" b="0" u="sng" dirty="0" smtClean="0">
                <a:latin typeface="Arial" panose="020B0604020202020204" pitchFamily="34" charset="0"/>
                <a:ea typeface="Times New Roman" panose="02020603050405020304" pitchFamily="18" charset="0"/>
              </a:rPr>
              <a:t>Si es una PYME y aplica el PGC de PYMES</a:t>
            </a:r>
            <a:r>
              <a:rPr lang="es-ES" sz="1400" b="0" dirty="0" smtClean="0">
                <a:latin typeface="Arial" panose="020B0604020202020204" pitchFamily="34" charset="0"/>
                <a:ea typeface="Times New Roman" panose="02020603050405020304" pitchFamily="18" charset="0"/>
              </a:rPr>
              <a:t>: </a:t>
            </a:r>
            <a:r>
              <a:rPr lang="es-ES" sz="1400" b="0" u="sng" dirty="0" smtClean="0">
                <a:latin typeface="Arial" panose="020B0604020202020204" pitchFamily="34" charset="0"/>
                <a:ea typeface="Times New Roman" panose="02020603050405020304" pitchFamily="18" charset="0"/>
              </a:rPr>
              <a:t>No</a:t>
            </a:r>
            <a:r>
              <a:rPr lang="es-ES" sz="1400" b="0" dirty="0" smtClean="0">
                <a:latin typeface="Arial" panose="020B0604020202020204" pitchFamily="34" charset="0"/>
                <a:ea typeface="Times New Roman" panose="02020603050405020304" pitchFamily="18" charset="0"/>
              </a:rPr>
              <a:t> procede  </a:t>
            </a:r>
            <a:endParaRPr lang="es-ES" sz="1400" b="0" dirty="0">
              <a:effectLst/>
              <a:latin typeface="Times New Roman" panose="02020603050405020304" pitchFamily="18" charset="0"/>
              <a:ea typeface="Times New Roman" panose="02020603050405020304" pitchFamily="18" charset="0"/>
            </a:endParaRPr>
          </a:p>
        </p:txBody>
      </p:sp>
      <p:sp>
        <p:nvSpPr>
          <p:cNvPr id="16" name="Rectángulo 15"/>
          <p:cNvSpPr/>
          <p:nvPr/>
        </p:nvSpPr>
        <p:spPr>
          <a:xfrm>
            <a:off x="533400" y="4151558"/>
            <a:ext cx="9601200" cy="369332"/>
          </a:xfrm>
          <a:prstGeom prst="rect">
            <a:avLst/>
          </a:prstGeom>
        </p:spPr>
        <p:txBody>
          <a:bodyPr wrap="square">
            <a:spAutoFit/>
          </a:bodyPr>
          <a:lstStyle/>
          <a:p>
            <a:pPr marL="457200" indent="-457200">
              <a:spcAft>
                <a:spcPts val="0"/>
              </a:spcAft>
              <a:tabLst>
                <a:tab pos="2700020" algn="ctr"/>
                <a:tab pos="5400040" algn="r"/>
                <a:tab pos="449580" algn="l"/>
              </a:tabLst>
            </a:pPr>
            <a:r>
              <a:rPr lang="es-ES" sz="1800" dirty="0" smtClean="0">
                <a:solidFill>
                  <a:srgbClr val="FFFF00"/>
                </a:solidFill>
                <a:latin typeface="Arial" panose="020B0604020202020204" pitchFamily="34" charset="0"/>
                <a:ea typeface="Times New Roman" panose="02020603050405020304" pitchFamily="18" charset="0"/>
              </a:rPr>
              <a:t>4) </a:t>
            </a:r>
            <a:r>
              <a:rPr lang="es-ES" sz="1800" dirty="0">
                <a:solidFill>
                  <a:srgbClr val="FFFF00"/>
                </a:solidFill>
                <a:latin typeface="Arial" panose="020B0604020202020204" pitchFamily="34" charset="0"/>
                <a:ea typeface="Times New Roman" panose="02020603050405020304" pitchFamily="18" charset="0"/>
              </a:rPr>
              <a:t>Contabilización </a:t>
            </a:r>
            <a:r>
              <a:rPr lang="es-ES" sz="1800" dirty="0" smtClean="0">
                <a:solidFill>
                  <a:srgbClr val="FFFF00"/>
                </a:solidFill>
                <a:latin typeface="Arial" panose="020B0604020202020204" pitchFamily="34" charset="0"/>
                <a:ea typeface="Times New Roman" panose="02020603050405020304" pitchFamily="18" charset="0"/>
              </a:rPr>
              <a:t>de la </a:t>
            </a:r>
            <a:r>
              <a:rPr lang="es-ES" sz="1800" u="sng" dirty="0" smtClean="0">
                <a:solidFill>
                  <a:srgbClr val="FFFF00"/>
                </a:solidFill>
                <a:latin typeface="Arial" panose="020B0604020202020204" pitchFamily="34" charset="0"/>
                <a:ea typeface="Times New Roman" panose="02020603050405020304" pitchFamily="18" charset="0"/>
              </a:rPr>
              <a:t>reversión</a:t>
            </a:r>
            <a:r>
              <a:rPr lang="es-ES" sz="1800" dirty="0" smtClean="0">
                <a:solidFill>
                  <a:srgbClr val="FFFF00"/>
                </a:solidFill>
                <a:latin typeface="Arial" panose="020B0604020202020204" pitchFamily="34" charset="0"/>
                <a:ea typeface="Times New Roman" panose="02020603050405020304" pitchFamily="18" charset="0"/>
              </a:rPr>
              <a:t> de  </a:t>
            </a:r>
            <a:r>
              <a:rPr lang="es-ES" sz="1800" u="sng" dirty="0">
                <a:solidFill>
                  <a:srgbClr val="FFFF00"/>
                </a:solidFill>
                <a:latin typeface="Arial" panose="020B0604020202020204" pitchFamily="34" charset="0"/>
                <a:ea typeface="Times New Roman" panose="02020603050405020304" pitchFamily="18" charset="0"/>
              </a:rPr>
              <a:t>efecto impositivo</a:t>
            </a:r>
            <a:r>
              <a:rPr lang="es-ES" sz="1800" dirty="0">
                <a:solidFill>
                  <a:srgbClr val="FFFF00"/>
                </a:solidFill>
                <a:latin typeface="Arial" panose="020B0604020202020204" pitchFamily="34" charset="0"/>
                <a:ea typeface="Times New Roman" panose="02020603050405020304" pitchFamily="18" charset="0"/>
              </a:rPr>
              <a:t> </a:t>
            </a:r>
            <a:r>
              <a:rPr lang="es-ES" sz="1800" dirty="0" smtClean="0">
                <a:solidFill>
                  <a:srgbClr val="FFFF00"/>
                </a:solidFill>
                <a:latin typeface="Arial" panose="020B0604020202020204" pitchFamily="34" charset="0"/>
                <a:ea typeface="Times New Roman" panose="02020603050405020304" pitchFamily="18" charset="0"/>
              </a:rPr>
              <a:t>:</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graphicFrame>
        <p:nvGraphicFramePr>
          <p:cNvPr id="17" name="Tabla 16"/>
          <p:cNvGraphicFramePr>
            <a:graphicFrameLocks noGrp="1"/>
          </p:cNvGraphicFramePr>
          <p:nvPr>
            <p:extLst>
              <p:ext uri="{D42A27DB-BD31-4B8C-83A1-F6EECF244321}">
                <p14:modId xmlns="" xmlns:p14="http://schemas.microsoft.com/office/powerpoint/2010/main" val="1930720286"/>
              </p:ext>
            </p:extLst>
          </p:nvPr>
        </p:nvGraphicFramePr>
        <p:xfrm>
          <a:off x="152400" y="4567741"/>
          <a:ext cx="9556403" cy="842459"/>
        </p:xfrm>
        <a:graphic>
          <a:graphicData uri="http://schemas.openxmlformats.org/drawingml/2006/table">
            <a:tbl>
              <a:tblPr>
                <a:tableStyleId>{5C22544A-7EE6-4342-B048-85BDC9FD1C3A}</a:tableStyleId>
              </a:tblPr>
              <a:tblGrid>
                <a:gridCol w="1066799">
                  <a:extLst>
                    <a:ext uri="{9D8B030D-6E8A-4147-A177-3AD203B41FA5}">
                      <a16:colId xmlns="" xmlns:a16="http://schemas.microsoft.com/office/drawing/2014/main" val="1024542589"/>
                    </a:ext>
                  </a:extLst>
                </a:gridCol>
                <a:gridCol w="3297292">
                  <a:extLst>
                    <a:ext uri="{9D8B030D-6E8A-4147-A177-3AD203B41FA5}">
                      <a16:colId xmlns="" xmlns:a16="http://schemas.microsoft.com/office/drawing/2014/main" val="960162222"/>
                    </a:ext>
                  </a:extLst>
                </a:gridCol>
                <a:gridCol w="1198508">
                  <a:extLst>
                    <a:ext uri="{9D8B030D-6E8A-4147-A177-3AD203B41FA5}">
                      <a16:colId xmlns="" xmlns:a16="http://schemas.microsoft.com/office/drawing/2014/main" val="3088902073"/>
                    </a:ext>
                  </a:extLst>
                </a:gridCol>
                <a:gridCol w="2725516">
                  <a:extLst>
                    <a:ext uri="{9D8B030D-6E8A-4147-A177-3AD203B41FA5}">
                      <a16:colId xmlns="" xmlns:a16="http://schemas.microsoft.com/office/drawing/2014/main" val="785536941"/>
                    </a:ext>
                  </a:extLst>
                </a:gridCol>
                <a:gridCol w="1268288">
                  <a:extLst>
                    <a:ext uri="{9D8B030D-6E8A-4147-A177-3AD203B41FA5}">
                      <a16:colId xmlns="" xmlns:a16="http://schemas.microsoft.com/office/drawing/2014/main" val="1576810155"/>
                    </a:ext>
                  </a:extLst>
                </a:gridCol>
              </a:tblGrid>
              <a:tr h="188028">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ctr">
                        <a:lnSpc>
                          <a:spcPts val="1800"/>
                        </a:lnSpc>
                        <a:spcAft>
                          <a:spcPts val="0"/>
                        </a:spcAft>
                      </a:pPr>
                      <a:r>
                        <a:rPr lang="es-ES" sz="1400" b="1" dirty="0" smtClean="0">
                          <a:solidFill>
                            <a:srgbClr val="0000FF"/>
                          </a:solidFill>
                          <a:effectLst/>
                        </a:rPr>
                        <a:t>31-12-N+1</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r>
                        <a:rPr lang="es-ES" sz="1400">
                          <a:solidFill>
                            <a:srgbClr val="0000FF"/>
                          </a:solidFill>
                          <a:effectLst/>
                        </a:rPr>
                        <a:t> </a:t>
                      </a:r>
                      <a:endParaRPr lang="es-ES" sz="140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extLst>
                  <a:ext uri="{0D108BD9-81ED-4DB2-BD59-A6C34878D82A}">
                    <a16:rowId xmlns="" xmlns:a16="http://schemas.microsoft.com/office/drawing/2014/main" val="3130077573"/>
                  </a:ext>
                </a:extLst>
              </a:tr>
              <a:tr h="613859">
                <a:tc>
                  <a:txBody>
                    <a:bodyPr/>
                    <a:lstStyle/>
                    <a:p>
                      <a:pPr algn="ctr">
                        <a:lnSpc>
                          <a:spcPts val="1800"/>
                        </a:lnSpc>
                        <a:spcAft>
                          <a:spcPts val="0"/>
                        </a:spcAft>
                      </a:pPr>
                      <a:r>
                        <a:rPr lang="es-ES" sz="1400" b="1" dirty="0" smtClean="0">
                          <a:solidFill>
                            <a:srgbClr val="FF3399"/>
                          </a:solidFill>
                          <a:effectLst/>
                        </a:rPr>
                        <a:t>5.000</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lang="es-ES" sz="1400" b="1" dirty="0" smtClean="0">
                          <a:solidFill>
                            <a:srgbClr val="FF3399"/>
                          </a:solidFill>
                          <a:effectLst/>
                        </a:rPr>
                        <a:t>Pasivos por diferencias temporarias imponibles (479)</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r>
                        <a:rPr lang="es-ES" sz="1400" dirty="0">
                          <a:solidFill>
                            <a:srgbClr val="0000FF"/>
                          </a:solidFill>
                          <a:effectLst/>
                        </a:rPr>
                        <a:t>   a/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lang="es-ES" sz="1400" b="1" dirty="0">
                          <a:solidFill>
                            <a:srgbClr val="FF3399"/>
                          </a:solidFill>
                          <a:effectLst/>
                        </a:rPr>
                        <a:t> </a:t>
                      </a:r>
                      <a:r>
                        <a:rPr lang="es-ES" sz="1400" b="1" dirty="0" smtClean="0">
                          <a:solidFill>
                            <a:srgbClr val="0000FF"/>
                          </a:solidFill>
                          <a:effectLst/>
                        </a:rPr>
                        <a:t>Subvenciones oficiales de capital (130)</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ctr">
                        <a:lnSpc>
                          <a:spcPts val="1800"/>
                        </a:lnSpc>
                        <a:spcAft>
                          <a:spcPts val="0"/>
                        </a:spcAft>
                      </a:pPr>
                      <a:r>
                        <a:rPr lang="es-ES" sz="1400" b="1" dirty="0">
                          <a:solidFill>
                            <a:srgbClr val="FF3399"/>
                          </a:solidFill>
                          <a:effectLst/>
                        </a:rPr>
                        <a:t>   </a:t>
                      </a:r>
                    </a:p>
                    <a:p>
                      <a:pPr algn="ctr">
                        <a:lnSpc>
                          <a:spcPts val="1800"/>
                        </a:lnSpc>
                        <a:spcAft>
                          <a:spcPts val="0"/>
                        </a:spcAft>
                      </a:pPr>
                      <a:r>
                        <a:rPr lang="es-ES" sz="1400" b="1" dirty="0" smtClean="0">
                          <a:solidFill>
                            <a:srgbClr val="0000FF"/>
                          </a:solidFill>
                          <a:effectLst/>
                        </a:rPr>
                        <a:t>5.000</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extLst>
                  <a:ext uri="{0D108BD9-81ED-4DB2-BD59-A6C34878D82A}">
                    <a16:rowId xmlns="" xmlns:a16="http://schemas.microsoft.com/office/drawing/2014/main" val="3601786865"/>
                  </a:ext>
                </a:extLst>
              </a:tr>
            </a:tbl>
          </a:graphicData>
        </a:graphic>
      </p:graphicFrame>
      <p:graphicFrame>
        <p:nvGraphicFramePr>
          <p:cNvPr id="19" name="Tabla 18"/>
          <p:cNvGraphicFramePr>
            <a:graphicFrameLocks noGrp="1"/>
          </p:cNvGraphicFramePr>
          <p:nvPr>
            <p:extLst>
              <p:ext uri="{D42A27DB-BD31-4B8C-83A1-F6EECF244321}">
                <p14:modId xmlns="" xmlns:p14="http://schemas.microsoft.com/office/powerpoint/2010/main" val="2843331277"/>
              </p:ext>
            </p:extLst>
          </p:nvPr>
        </p:nvGraphicFramePr>
        <p:xfrm>
          <a:off x="152400" y="5462861"/>
          <a:ext cx="9372600" cy="1318939"/>
        </p:xfrm>
        <a:graphic>
          <a:graphicData uri="http://schemas.openxmlformats.org/drawingml/2006/table">
            <a:tbl>
              <a:tblPr>
                <a:tableStyleId>{5C22544A-7EE6-4342-B048-85BDC9FD1C3A}</a:tableStyleId>
              </a:tblPr>
              <a:tblGrid>
                <a:gridCol w="1107807">
                  <a:extLst>
                    <a:ext uri="{9D8B030D-6E8A-4147-A177-3AD203B41FA5}">
                      <a16:colId xmlns="" xmlns:a16="http://schemas.microsoft.com/office/drawing/2014/main" val="1445153703"/>
                    </a:ext>
                  </a:extLst>
                </a:gridCol>
                <a:gridCol w="3235593">
                  <a:extLst>
                    <a:ext uri="{9D8B030D-6E8A-4147-A177-3AD203B41FA5}">
                      <a16:colId xmlns="" xmlns:a16="http://schemas.microsoft.com/office/drawing/2014/main" val="3593699410"/>
                    </a:ext>
                  </a:extLst>
                </a:gridCol>
                <a:gridCol w="1340196">
                  <a:extLst>
                    <a:ext uri="{9D8B030D-6E8A-4147-A177-3AD203B41FA5}">
                      <a16:colId xmlns="" xmlns:a16="http://schemas.microsoft.com/office/drawing/2014/main" val="1969628760"/>
                    </a:ext>
                  </a:extLst>
                </a:gridCol>
                <a:gridCol w="1066800">
                  <a:extLst>
                    <a:ext uri="{9D8B030D-6E8A-4147-A177-3AD203B41FA5}">
                      <a16:colId xmlns="" xmlns:a16="http://schemas.microsoft.com/office/drawing/2014/main" val="1099341123"/>
                    </a:ext>
                  </a:extLst>
                </a:gridCol>
                <a:gridCol w="1082684">
                  <a:extLst>
                    <a:ext uri="{9D8B030D-6E8A-4147-A177-3AD203B41FA5}">
                      <a16:colId xmlns="" xmlns:a16="http://schemas.microsoft.com/office/drawing/2014/main" val="601893516"/>
                    </a:ext>
                  </a:extLst>
                </a:gridCol>
                <a:gridCol w="1539520">
                  <a:extLst>
                    <a:ext uri="{9D8B030D-6E8A-4147-A177-3AD203B41FA5}">
                      <a16:colId xmlns="" xmlns:a16="http://schemas.microsoft.com/office/drawing/2014/main" val="919111736"/>
                    </a:ext>
                  </a:extLst>
                </a:gridCol>
              </a:tblGrid>
              <a:tr h="357008">
                <a:tc gridSpan="6">
                  <a:txBody>
                    <a:bodyPr/>
                    <a:lstStyle/>
                    <a:p>
                      <a:pPr marL="0" marR="0" lvl="0" indent="0" algn="ctr" defTabSz="914400" rtl="0" eaLnBrk="0" fontAlgn="base" latinLnBrk="0" hangingPunct="0">
                        <a:lnSpc>
                          <a:spcPct val="100000"/>
                        </a:lnSpc>
                        <a:spcBef>
                          <a:spcPct val="0"/>
                        </a:spcBef>
                        <a:spcAft>
                          <a:spcPct val="0"/>
                        </a:spcAft>
                        <a:buClrTx/>
                        <a:buSzTx/>
                        <a:buFontTx/>
                        <a:buNone/>
                        <a:tabLst>
                          <a:tab pos="2330450" algn="l"/>
                        </a:tabLst>
                      </a:pPr>
                      <a:r>
                        <a:rPr kumimoji="0" lang="es-ES" altLang="es-ES" sz="1500" b="1" i="0" u="sng" strike="noStrike" cap="none" normalizeH="0" baseline="0" dirty="0" smtClean="0">
                          <a:ln>
                            <a:noFill/>
                          </a:ln>
                          <a:solidFill>
                            <a:schemeClr val="tx1"/>
                          </a:solidFill>
                          <a:effectLst/>
                          <a:ea typeface="Times New Roman" panose="02020603050405020304" pitchFamily="18" charset="0"/>
                        </a:rPr>
                        <a:t>Diferencias entre criterio contable y fiscal:</a:t>
                      </a:r>
                      <a:r>
                        <a:rPr kumimoji="0" lang="es-ES" altLang="es-ES" sz="1500" b="1" i="0" u="none" strike="noStrike" cap="none" normalizeH="0" baseline="0" dirty="0" smtClean="0">
                          <a:ln>
                            <a:noFill/>
                          </a:ln>
                          <a:solidFill>
                            <a:schemeClr val="tx1"/>
                          </a:solidFill>
                          <a:effectLst/>
                          <a:ea typeface="Times New Roman" panose="02020603050405020304" pitchFamily="18" charset="0"/>
                        </a:rPr>
                        <a:t> </a:t>
                      </a:r>
                      <a:r>
                        <a:rPr kumimoji="0" lang="es-ES" altLang="es-ES" sz="1500" b="1" i="0" u="sng" strike="noStrike" cap="none" normalizeH="0" baseline="0" dirty="0" smtClean="0">
                          <a:ln>
                            <a:noFill/>
                          </a:ln>
                          <a:solidFill>
                            <a:srgbClr val="FFFF00"/>
                          </a:solidFill>
                          <a:effectLst/>
                          <a:ea typeface="Times New Roman" panose="02020603050405020304" pitchFamily="18" charset="0"/>
                        </a:rPr>
                        <a:t>No</a:t>
                      </a:r>
                      <a:r>
                        <a:rPr kumimoji="0" lang="es-ES" altLang="es-ES" sz="1500" b="1" i="0" u="none" strike="noStrike" cap="none" normalizeH="0" baseline="0" dirty="0" smtClean="0">
                          <a:ln>
                            <a:noFill/>
                          </a:ln>
                          <a:solidFill>
                            <a:srgbClr val="FFFF00"/>
                          </a:solidFill>
                          <a:effectLst/>
                          <a:ea typeface="Times New Roman" panose="02020603050405020304" pitchFamily="18" charset="0"/>
                        </a:rPr>
                        <a:t> hay</a:t>
                      </a:r>
                      <a:r>
                        <a:rPr kumimoji="0" lang="es-ES" altLang="es-ES" sz="1500" b="1" i="0" u="none" strike="noStrike" cap="none" normalizeH="0" baseline="0" dirty="0" smtClean="0">
                          <a:ln>
                            <a:noFill/>
                          </a:ln>
                          <a:solidFill>
                            <a:schemeClr val="tx1"/>
                          </a:solidFill>
                          <a:effectLst/>
                          <a:ea typeface="Times New Roman" panose="02020603050405020304" pitchFamily="18" charset="0"/>
                        </a:rPr>
                        <a:t>, no dice nada la LIS (lo que diga la contabilidad)</a:t>
                      </a:r>
                      <a:endParaRPr lang="es-ES" sz="15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tc hMerge="1">
                  <a:txBody>
                    <a:bodyPr/>
                    <a:lstStyle/>
                    <a:p>
                      <a:pP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hMerge="1">
                  <a:txBody>
                    <a:bodyPr/>
                    <a:lstStyle/>
                    <a:p>
                      <a:pPr algn="ctr">
                        <a:spcAft>
                          <a:spcPts val="0"/>
                        </a:spcAft>
                      </a:pP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extLst>
                  <a:ext uri="{0D108BD9-81ED-4DB2-BD59-A6C34878D82A}">
                    <a16:rowId xmlns="" xmlns:a16="http://schemas.microsoft.com/office/drawing/2014/main" val="599215740"/>
                  </a:ext>
                </a:extLst>
              </a:tr>
              <a:tr h="344032">
                <a:tc>
                  <a:txBody>
                    <a:bodyPr/>
                    <a:lstStyle/>
                    <a:p>
                      <a:pPr algn="ctr">
                        <a:spcAft>
                          <a:spcPts val="0"/>
                        </a:spcAft>
                      </a:pPr>
                      <a:r>
                        <a:rPr lang="es-ES" sz="1600" b="1" dirty="0" smtClean="0">
                          <a:solidFill>
                            <a:schemeClr val="tx1"/>
                          </a:solidFill>
                          <a:effectLst/>
                          <a:latin typeface="+mn-lt"/>
                          <a:ea typeface="Times New Roman" panose="02020603050405020304" pitchFamily="18" charset="0"/>
                        </a:rPr>
                        <a:t>Ejercicios</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a:spcAft>
                          <a:spcPts val="0"/>
                        </a:spcAft>
                      </a:pPr>
                      <a:r>
                        <a:rPr lang="es-ES" sz="1600" b="1" dirty="0" smtClean="0">
                          <a:solidFill>
                            <a:schemeClr val="tx1"/>
                          </a:solidFill>
                          <a:effectLst/>
                          <a:latin typeface="+mn-lt"/>
                        </a:rPr>
                        <a:t>CONCEPTOS</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a:txBody>
                    <a:bodyPr/>
                    <a:lstStyle/>
                    <a:p>
                      <a:pPr algn="ctr">
                        <a:spcAft>
                          <a:spcPts val="0"/>
                        </a:spcAft>
                      </a:pPr>
                      <a:r>
                        <a:rPr lang="es-ES" sz="1600" b="1" dirty="0">
                          <a:solidFill>
                            <a:schemeClr val="tx1"/>
                          </a:solidFill>
                          <a:effectLst/>
                          <a:latin typeface="+mn-lt"/>
                        </a:rPr>
                        <a:t>CONTABLE</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 sz="1600" b="1" dirty="0">
                          <a:solidFill>
                            <a:schemeClr val="tx1"/>
                          </a:solidFill>
                          <a:effectLst/>
                          <a:latin typeface="+mn-lt"/>
                        </a:rPr>
                        <a:t>FISCAL</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a:txBody>
                    <a:bodyPr/>
                    <a:lstStyle/>
                    <a:p>
                      <a:pPr algn="ctr">
                        <a:spcAft>
                          <a:spcPts val="0"/>
                        </a:spcAft>
                      </a:pPr>
                      <a:r>
                        <a:rPr lang="es-ES" sz="1600" b="1" dirty="0">
                          <a:solidFill>
                            <a:schemeClr val="tx1"/>
                          </a:solidFill>
                          <a:effectLst/>
                          <a:latin typeface="+mn-lt"/>
                        </a:rPr>
                        <a:t>AJUSTE</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a:solidFill>
                            <a:schemeClr val="tx1"/>
                          </a:solidFill>
                          <a:effectLst/>
                          <a:latin typeface="+mn-lt"/>
                        </a:rPr>
                        <a:t>Art. LIS</a:t>
                      </a:r>
                      <a:endParaRPr lang="es-ES" sz="1600" b="1" dirty="0">
                        <a:solidFill>
                          <a:schemeClr val="tx1"/>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extLst>
                  <a:ext uri="{0D108BD9-81ED-4DB2-BD59-A6C34878D82A}">
                    <a16:rowId xmlns="" xmlns:a16="http://schemas.microsoft.com/office/drawing/2014/main" val="3967993104"/>
                  </a:ext>
                </a:extLst>
              </a:tr>
              <a:tr h="617899">
                <a:tc>
                  <a:txBody>
                    <a:bodyPr/>
                    <a:lstStyle/>
                    <a:p>
                      <a:pPr algn="ctr">
                        <a:spcAft>
                          <a:spcPts val="0"/>
                        </a:spcAft>
                      </a:pPr>
                      <a:r>
                        <a:rPr lang="es-ES" sz="1600" b="1" dirty="0" smtClean="0">
                          <a:solidFill>
                            <a:srgbClr val="0000FF"/>
                          </a:solidFill>
                          <a:effectLst/>
                          <a:latin typeface="+mn-lt"/>
                          <a:ea typeface="Times New Roman" panose="02020603050405020304" pitchFamily="18" charset="0"/>
                        </a:rPr>
                        <a:t>N+1</a:t>
                      </a:r>
                      <a:r>
                        <a:rPr lang="es-ES" sz="1600" b="1" baseline="0" dirty="0" smtClean="0">
                          <a:solidFill>
                            <a:srgbClr val="0000FF"/>
                          </a:solidFill>
                          <a:effectLst/>
                          <a:latin typeface="+mn-lt"/>
                          <a:ea typeface="Times New Roman" panose="02020603050405020304" pitchFamily="18" charset="0"/>
                        </a:rPr>
                        <a:t> a N+4</a:t>
                      </a:r>
                      <a:endParaRPr lang="es-ES" sz="1600" b="1" dirty="0" smtClean="0">
                        <a:solidFill>
                          <a:srgbClr val="0000FF"/>
                        </a:solidFill>
                        <a:effectLst/>
                        <a:latin typeface="+mn-lt"/>
                        <a:ea typeface="Times New Roman" panose="02020603050405020304" pitchFamily="18" charset="0"/>
                      </a:endParaRPr>
                    </a:p>
                    <a:p>
                      <a:pPr algn="ctr">
                        <a:spcAft>
                          <a:spcPts val="0"/>
                        </a:spcAft>
                      </a:pP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a:spcAft>
                          <a:spcPts val="0"/>
                        </a:spcAft>
                      </a:pPr>
                      <a:r>
                        <a:rPr lang="es-ES" sz="1400" b="1" dirty="0" smtClean="0">
                          <a:solidFill>
                            <a:srgbClr val="FF0000"/>
                          </a:solidFill>
                          <a:effectLst/>
                        </a:rPr>
                        <a:t>Subvenciones Transferidas al resultado del ejercicio 746)</a:t>
                      </a:r>
                      <a:r>
                        <a:rPr lang="es-ES_tradnl" sz="1400" b="1" dirty="0" smtClean="0">
                          <a:solidFill>
                            <a:srgbClr val="0000CC"/>
                          </a:solidFill>
                          <a:effectLst/>
                          <a:latin typeface="+mn-lt"/>
                        </a:rPr>
                        <a:t> [Ingreso]</a:t>
                      </a:r>
                      <a:endParaRPr lang="es-ES" sz="1400" b="1" dirty="0">
                        <a:solidFill>
                          <a:srgbClr val="0000CC"/>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66"/>
                    </a:solidFill>
                  </a:tcPr>
                </a:tc>
                <a:tc>
                  <a:txBody>
                    <a:bodyPr/>
                    <a:lstStyle/>
                    <a:p>
                      <a:pPr algn="ctr">
                        <a:spcAft>
                          <a:spcPts val="0"/>
                        </a:spcAft>
                      </a:pPr>
                      <a:r>
                        <a:rPr lang="es-ES_tradnl" sz="1600" b="1" dirty="0" smtClean="0">
                          <a:solidFill>
                            <a:srgbClr val="0000FF"/>
                          </a:solidFill>
                          <a:effectLst/>
                          <a:latin typeface="+mn-lt"/>
                        </a:rPr>
                        <a:t>20.000</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tcPr>
                </a:tc>
                <a:tc>
                  <a:txBody>
                    <a:bodyPr/>
                    <a:lstStyle/>
                    <a:p>
                      <a:pPr algn="ctr">
                        <a:spcAft>
                          <a:spcPts val="0"/>
                        </a:spcAft>
                      </a:pPr>
                      <a:r>
                        <a:rPr lang="es-ES_tradnl" sz="1600" b="1" dirty="0" smtClean="0">
                          <a:solidFill>
                            <a:srgbClr val="0000FF"/>
                          </a:solidFill>
                          <a:effectLst/>
                          <a:latin typeface="+mn-lt"/>
                        </a:rPr>
                        <a:t>20.000</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tcPr>
                </a:tc>
                <a:tc>
                  <a:txBody>
                    <a:bodyPr/>
                    <a:lstStyle/>
                    <a:p>
                      <a:pPr algn="ctr">
                        <a:spcAft>
                          <a:spcPts val="0"/>
                        </a:spcAft>
                      </a:pPr>
                      <a:r>
                        <a:rPr lang="es-ES_tradnl" sz="1600" b="1" dirty="0">
                          <a:solidFill>
                            <a:srgbClr val="0000FF"/>
                          </a:solidFill>
                          <a:effectLst/>
                          <a:latin typeface="+mn-lt"/>
                        </a:rPr>
                        <a:t>0</a:t>
                      </a:r>
                      <a:endParaRPr lang="es-ES" sz="1600" b="1"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66"/>
                    </a:solidFill>
                  </a:tcPr>
                </a:tc>
                <a:tc>
                  <a:txBody>
                    <a:bodyPr/>
                    <a:lstStyle/>
                    <a:p>
                      <a:pPr algn="ctr">
                        <a:spcAft>
                          <a:spcPts val="0"/>
                        </a:spcAft>
                      </a:pPr>
                      <a:r>
                        <a:rPr lang="es-ES_tradnl" sz="1600" dirty="0">
                          <a:solidFill>
                            <a:srgbClr val="0000FF"/>
                          </a:solidFill>
                          <a:effectLst/>
                          <a:latin typeface="+mn-lt"/>
                        </a:rPr>
                        <a:t>10.3, 120 y 131</a:t>
                      </a:r>
                      <a:endParaRPr lang="es-ES" sz="1600" dirty="0">
                        <a:solidFill>
                          <a:srgbClr val="0000FF"/>
                        </a:solidFill>
                        <a:effectLst/>
                        <a:latin typeface="+mn-lt"/>
                        <a:ea typeface="Times New Roman" panose="02020603050405020304" pitchFamily="18" charset="0"/>
                      </a:endParaRPr>
                    </a:p>
                  </a:txBody>
                  <a:tcPr marL="44450" marR="44450" marT="0" marB="0"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tcPr>
                </a:tc>
                <a:extLst>
                  <a:ext uri="{0D108BD9-81ED-4DB2-BD59-A6C34878D82A}">
                    <a16:rowId xmlns="" xmlns:a16="http://schemas.microsoft.com/office/drawing/2014/main" val="577292270"/>
                  </a:ext>
                </a:extLst>
              </a:tr>
            </a:tbl>
          </a:graphicData>
        </a:graphic>
      </p:graphicFrame>
      <p:graphicFrame>
        <p:nvGraphicFramePr>
          <p:cNvPr id="12" name="Tabla 11"/>
          <p:cNvGraphicFramePr>
            <a:graphicFrameLocks noGrp="1"/>
          </p:cNvGraphicFramePr>
          <p:nvPr>
            <p:extLst>
              <p:ext uri="{D42A27DB-BD31-4B8C-83A1-F6EECF244321}">
                <p14:modId xmlns="" xmlns:p14="http://schemas.microsoft.com/office/powerpoint/2010/main" val="3967239605"/>
              </p:ext>
            </p:extLst>
          </p:nvPr>
        </p:nvGraphicFramePr>
        <p:xfrm>
          <a:off x="5486400" y="457200"/>
          <a:ext cx="3505200" cy="365760"/>
        </p:xfrm>
        <a:graphic>
          <a:graphicData uri="http://schemas.openxmlformats.org/drawingml/2006/table">
            <a:tbl>
              <a:tblPr firstRow="1" bandRow="1">
                <a:tableStyleId>{5C22544A-7EE6-4342-B048-85BDC9FD1C3A}</a:tableStyleId>
              </a:tblPr>
              <a:tblGrid>
                <a:gridCol w="3505200">
                  <a:extLst>
                    <a:ext uri="{9D8B030D-6E8A-4147-A177-3AD203B41FA5}">
                      <a16:colId xmlns="" xmlns:a16="http://schemas.microsoft.com/office/drawing/2014/main" val="2389428008"/>
                    </a:ext>
                  </a:extLst>
                </a:gridCol>
              </a:tblGrid>
              <a:tr h="253644">
                <a:tc>
                  <a:txBody>
                    <a:bodyPr/>
                    <a:lstStyle/>
                    <a:p>
                      <a:pPr algn="ctr"/>
                      <a:r>
                        <a:rPr lang="es-ES" dirty="0" smtClean="0"/>
                        <a:t>AÑOS siguientes:</a:t>
                      </a:r>
                      <a:r>
                        <a:rPr lang="es-ES" baseline="0" dirty="0" smtClean="0"/>
                        <a:t> </a:t>
                      </a:r>
                      <a:r>
                        <a:rPr lang="es-ES" dirty="0" smtClean="0"/>
                        <a:t> N+1 a N+4 </a:t>
                      </a:r>
                      <a:endParaRPr lang="es-ES" dirty="0"/>
                    </a:p>
                  </a:txBody>
                  <a:tcP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38100" cap="flat" cmpd="sng" algn="ctr">
                      <a:solidFill>
                        <a:srgbClr val="FF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2024055236"/>
                  </a:ext>
                </a:extLst>
              </a:tr>
            </a:tbl>
          </a:graphicData>
        </a:graphic>
      </p:graphicFrame>
      <p:sp>
        <p:nvSpPr>
          <p:cNvPr id="13" name="Rectángulo 12"/>
          <p:cNvSpPr/>
          <p:nvPr/>
        </p:nvSpPr>
        <p:spPr>
          <a:xfrm>
            <a:off x="571763" y="556000"/>
            <a:ext cx="4266937" cy="369332"/>
          </a:xfrm>
          <a:prstGeom prst="rect">
            <a:avLst/>
          </a:prstGeom>
        </p:spPr>
        <p:txBody>
          <a:bodyPr wrap="none">
            <a:spAutoFit/>
          </a:bodyPr>
          <a:lstStyle/>
          <a:p>
            <a:pPr marL="457200" indent="-457200">
              <a:spcAft>
                <a:spcPts val="0"/>
              </a:spcAft>
              <a:tabLst>
                <a:tab pos="2700020" algn="ctr"/>
                <a:tab pos="5400040" algn="r"/>
                <a:tab pos="449580" algn="l"/>
              </a:tabLst>
            </a:pPr>
            <a:r>
              <a:rPr lang="es-ES" sz="1800" dirty="0" smtClean="0">
                <a:solidFill>
                  <a:srgbClr val="FFFF00"/>
                </a:solidFill>
                <a:latin typeface="Arial" panose="020B0604020202020204" pitchFamily="34" charset="0"/>
                <a:ea typeface="Times New Roman" panose="02020603050405020304" pitchFamily="18" charset="0"/>
              </a:rPr>
              <a:t>1) </a:t>
            </a:r>
            <a:r>
              <a:rPr lang="es-ES" sz="1800" u="sng" dirty="0">
                <a:solidFill>
                  <a:srgbClr val="FFFF00"/>
                </a:solidFill>
                <a:latin typeface="Arial" panose="020B0604020202020204" pitchFamily="34" charset="0"/>
                <a:ea typeface="Times New Roman" panose="02020603050405020304" pitchFamily="18" charset="0"/>
              </a:rPr>
              <a:t>Amortización</a:t>
            </a:r>
            <a:r>
              <a:rPr lang="es-ES" sz="1800" dirty="0">
                <a:solidFill>
                  <a:srgbClr val="FFFF00"/>
                </a:solidFill>
                <a:latin typeface="Arial" panose="020B0604020202020204" pitchFamily="34" charset="0"/>
                <a:ea typeface="Times New Roman" panose="02020603050405020304" pitchFamily="18" charset="0"/>
              </a:rPr>
              <a:t> de la máquina (20%):</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graphicFrame>
        <p:nvGraphicFramePr>
          <p:cNvPr id="20" name="Tabla 19"/>
          <p:cNvGraphicFramePr>
            <a:graphicFrameLocks noGrp="1"/>
          </p:cNvGraphicFramePr>
          <p:nvPr>
            <p:extLst>
              <p:ext uri="{D42A27DB-BD31-4B8C-83A1-F6EECF244321}">
                <p14:modId xmlns="" xmlns:p14="http://schemas.microsoft.com/office/powerpoint/2010/main" val="2399584775"/>
              </p:ext>
            </p:extLst>
          </p:nvPr>
        </p:nvGraphicFramePr>
        <p:xfrm>
          <a:off x="228600" y="974642"/>
          <a:ext cx="9525001" cy="793642"/>
        </p:xfrm>
        <a:graphic>
          <a:graphicData uri="http://schemas.openxmlformats.org/drawingml/2006/table">
            <a:tbl>
              <a:tblPr>
                <a:tableStyleId>{5C22544A-7EE6-4342-B048-85BDC9FD1C3A}</a:tableStyleId>
              </a:tblPr>
              <a:tblGrid>
                <a:gridCol w="1084148">
                  <a:extLst>
                    <a:ext uri="{9D8B030D-6E8A-4147-A177-3AD203B41FA5}">
                      <a16:colId xmlns="" xmlns:a16="http://schemas.microsoft.com/office/drawing/2014/main" val="888720482"/>
                    </a:ext>
                  </a:extLst>
                </a:gridCol>
                <a:gridCol w="2996710">
                  <a:extLst>
                    <a:ext uri="{9D8B030D-6E8A-4147-A177-3AD203B41FA5}">
                      <a16:colId xmlns="" xmlns:a16="http://schemas.microsoft.com/office/drawing/2014/main" val="3892166007"/>
                    </a:ext>
                  </a:extLst>
                </a:gridCol>
                <a:gridCol w="1024544">
                  <a:extLst>
                    <a:ext uri="{9D8B030D-6E8A-4147-A177-3AD203B41FA5}">
                      <a16:colId xmlns="" xmlns:a16="http://schemas.microsoft.com/office/drawing/2014/main" val="101124689"/>
                    </a:ext>
                  </a:extLst>
                </a:gridCol>
                <a:gridCol w="3567770">
                  <a:extLst>
                    <a:ext uri="{9D8B030D-6E8A-4147-A177-3AD203B41FA5}">
                      <a16:colId xmlns="" xmlns:a16="http://schemas.microsoft.com/office/drawing/2014/main" val="523004765"/>
                    </a:ext>
                  </a:extLst>
                </a:gridCol>
                <a:gridCol w="851829">
                  <a:extLst>
                    <a:ext uri="{9D8B030D-6E8A-4147-A177-3AD203B41FA5}">
                      <a16:colId xmlns="" xmlns:a16="http://schemas.microsoft.com/office/drawing/2014/main" val="3741016737"/>
                    </a:ext>
                  </a:extLst>
                </a:gridCol>
              </a:tblGrid>
              <a:tr h="336442">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ctr">
                        <a:lnSpc>
                          <a:spcPts val="1800"/>
                        </a:lnSpc>
                        <a:spcAft>
                          <a:spcPts val="0"/>
                        </a:spcAft>
                      </a:pPr>
                      <a:r>
                        <a:rPr lang="es-ES" sz="1400" b="1" dirty="0" smtClean="0">
                          <a:solidFill>
                            <a:srgbClr val="0000FF"/>
                          </a:solidFill>
                          <a:effectLst/>
                        </a:rPr>
                        <a:t>31-12-N+1</a:t>
                      </a:r>
                      <a:endParaRPr lang="es-ES" sz="1400" b="1"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r>
                        <a:rPr lang="es-ES" sz="1400" dirty="0">
                          <a:solidFill>
                            <a:srgbClr val="0000FF"/>
                          </a:solidFill>
                          <a:effectLst/>
                        </a:rPr>
                        <a:t>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extLst>
                  <a:ext uri="{0D108BD9-81ED-4DB2-BD59-A6C34878D82A}">
                    <a16:rowId xmlns="" xmlns:a16="http://schemas.microsoft.com/office/drawing/2014/main" val="3144502131"/>
                  </a:ext>
                </a:extLst>
              </a:tr>
              <a:tr h="370358">
                <a:tc>
                  <a:txBody>
                    <a:bodyPr/>
                    <a:lstStyle/>
                    <a:p>
                      <a:pPr algn="ctr">
                        <a:lnSpc>
                          <a:spcPts val="1800"/>
                        </a:lnSpc>
                        <a:spcAft>
                          <a:spcPts val="0"/>
                        </a:spcAft>
                      </a:pPr>
                      <a:r>
                        <a:rPr lang="es-ES" sz="1400" b="1" dirty="0">
                          <a:solidFill>
                            <a:srgbClr val="FF0000"/>
                          </a:solidFill>
                          <a:effectLst/>
                        </a:rPr>
                        <a:t>200.000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nSpc>
                          <a:spcPts val="1800"/>
                        </a:lnSpc>
                        <a:spcAft>
                          <a:spcPts val="0"/>
                        </a:spcAft>
                      </a:pPr>
                      <a:r>
                        <a:rPr lang="es-ES" sz="1400" b="1" dirty="0">
                          <a:solidFill>
                            <a:srgbClr val="FF0000"/>
                          </a:solidFill>
                          <a:effectLst/>
                        </a:rPr>
                        <a:t>Amortización </a:t>
                      </a:r>
                      <a:r>
                        <a:rPr lang="es-ES" sz="1400" b="1" dirty="0" smtClean="0">
                          <a:solidFill>
                            <a:srgbClr val="FF0000"/>
                          </a:solidFill>
                          <a:effectLst/>
                        </a:rPr>
                        <a:t>del  </a:t>
                      </a:r>
                      <a:r>
                        <a:rPr lang="es-ES" sz="1400" b="1" dirty="0">
                          <a:solidFill>
                            <a:srgbClr val="FF0000"/>
                          </a:solidFill>
                          <a:effectLst/>
                        </a:rPr>
                        <a:t>I. Material (681)</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gn="just">
                        <a:lnSpc>
                          <a:spcPts val="1800"/>
                        </a:lnSpc>
                        <a:spcAft>
                          <a:spcPts val="0"/>
                        </a:spcAft>
                      </a:pPr>
                      <a:r>
                        <a:rPr lang="es-ES" sz="1400" dirty="0">
                          <a:solidFill>
                            <a:srgbClr val="0000FF"/>
                          </a:solidFill>
                          <a:effectLst/>
                        </a:rPr>
                        <a:t>     a/ </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nSpc>
                          <a:spcPts val="1800"/>
                        </a:lnSpc>
                        <a:spcAft>
                          <a:spcPts val="0"/>
                        </a:spcAft>
                      </a:pPr>
                      <a:r>
                        <a:rPr lang="es-ES" sz="1400" dirty="0">
                          <a:solidFill>
                            <a:srgbClr val="0000FF"/>
                          </a:solidFill>
                          <a:effectLst/>
                        </a:rPr>
                        <a:t> </a:t>
                      </a:r>
                      <a:r>
                        <a:rPr lang="es-ES" sz="1400" dirty="0" smtClean="0">
                          <a:solidFill>
                            <a:srgbClr val="0000FF"/>
                          </a:solidFill>
                          <a:effectLst/>
                        </a:rPr>
                        <a:t>Amortización </a:t>
                      </a:r>
                      <a:r>
                        <a:rPr lang="es-ES" sz="1400" dirty="0">
                          <a:solidFill>
                            <a:srgbClr val="0000FF"/>
                          </a:solidFill>
                          <a:effectLst/>
                        </a:rPr>
                        <a:t>Acumulada del</a:t>
                      </a:r>
                    </a:p>
                    <a:p>
                      <a:pPr>
                        <a:lnSpc>
                          <a:spcPts val="1800"/>
                        </a:lnSpc>
                        <a:spcAft>
                          <a:spcPts val="0"/>
                        </a:spcAft>
                      </a:pPr>
                      <a:r>
                        <a:rPr lang="es-ES" sz="1400" dirty="0">
                          <a:solidFill>
                            <a:srgbClr val="0000FF"/>
                          </a:solidFill>
                          <a:effectLst/>
                        </a:rPr>
                        <a:t> I. Material (281)</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tc>
                  <a:txBody>
                    <a:bodyPr/>
                    <a:lstStyle/>
                    <a:p>
                      <a:pPr>
                        <a:lnSpc>
                          <a:spcPts val="1800"/>
                        </a:lnSpc>
                        <a:spcAft>
                          <a:spcPts val="0"/>
                        </a:spcAft>
                      </a:pPr>
                      <a:r>
                        <a:rPr lang="es-ES" sz="1400" dirty="0">
                          <a:solidFill>
                            <a:srgbClr val="0000FF"/>
                          </a:solidFill>
                          <a:effectLst/>
                        </a:rPr>
                        <a:t> </a:t>
                      </a:r>
                    </a:p>
                    <a:p>
                      <a:pPr algn="ctr">
                        <a:lnSpc>
                          <a:spcPts val="1800"/>
                        </a:lnSpc>
                        <a:spcAft>
                          <a:spcPts val="0"/>
                        </a:spcAft>
                      </a:pPr>
                      <a:r>
                        <a:rPr lang="es-ES" sz="1400" dirty="0">
                          <a:solidFill>
                            <a:srgbClr val="0000FF"/>
                          </a:solidFill>
                          <a:effectLst/>
                        </a:rPr>
                        <a:t>200.000</a:t>
                      </a:r>
                      <a:endParaRPr lang="es-ES" sz="1400" dirty="0">
                        <a:solidFill>
                          <a:srgbClr val="0000FF"/>
                        </a:solidFill>
                        <a:effectLst/>
                        <a:latin typeface="Times New Roman" panose="02020603050405020304" pitchFamily="18" charset="0"/>
                        <a:ea typeface="Times New Roman" panose="02020603050405020304" pitchFamily="18" charset="0"/>
                      </a:endParaRPr>
                    </a:p>
                  </a:txBody>
                  <a:tcPr marL="0" marR="0" marT="0" marB="0">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tcPr>
                </a:tc>
                <a:extLst>
                  <a:ext uri="{0D108BD9-81ED-4DB2-BD59-A6C34878D82A}">
                    <a16:rowId xmlns="" xmlns:a16="http://schemas.microsoft.com/office/drawing/2014/main" val="3250856803"/>
                  </a:ext>
                </a:extLst>
              </a:tr>
            </a:tbl>
          </a:graphicData>
        </a:graphic>
      </p:graphicFrame>
    </p:spTree>
    <p:extLst>
      <p:ext uri="{BB962C8B-B14F-4D97-AF65-F5344CB8AC3E}">
        <p14:creationId xmlns="" xmlns:p14="http://schemas.microsoft.com/office/powerpoint/2010/main" val="4056890430"/>
      </p:ext>
    </p:extLst>
  </p:cSld>
  <p:clrMapOvr>
    <a:masterClrMapping/>
  </p:clrMapOvr>
  <p:transition advClick="0" advTm="0"/>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F5978649-74C3-4721-8DB7-EA5596D88215}" type="slidenum">
              <a:rPr lang="es-ES"/>
              <a:pPr>
                <a:defRPr/>
              </a:pPr>
              <a:t>540</a:t>
            </a:fld>
            <a:endParaRPr lang="es-ES" dirty="0"/>
          </a:p>
        </p:txBody>
      </p:sp>
      <p:sp>
        <p:nvSpPr>
          <p:cNvPr id="1434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400" dirty="0" smtClean="0">
                <a:solidFill>
                  <a:srgbClr val="FFFF66"/>
                </a:solidFill>
                <a:latin typeface="Arial" pitchFamily="34" charset="0"/>
              </a:rPr>
              <a:t>Arts. 18 a  20 LIRPF. </a:t>
            </a:r>
            <a:r>
              <a:rPr lang="es-ES_tradnl" sz="2400" u="sng" dirty="0" smtClean="0">
                <a:solidFill>
                  <a:srgbClr val="FFFF66"/>
                </a:solidFill>
                <a:latin typeface="Arial" pitchFamily="34" charset="0"/>
              </a:rPr>
              <a:t>Resumen</a:t>
            </a:r>
            <a:endParaRPr lang="es-ES" sz="2400" u="sng" dirty="0">
              <a:solidFill>
                <a:srgbClr val="FFFF66"/>
              </a:solidFill>
              <a:latin typeface="Arial" pitchFamily="34" charset="0"/>
            </a:endParaRPr>
          </a:p>
        </p:txBody>
      </p:sp>
      <p:sp>
        <p:nvSpPr>
          <p:cNvPr id="14341" name="Text Box 4"/>
          <p:cNvSpPr txBox="1">
            <a:spLocks noChangeArrowheads="1"/>
          </p:cNvSpPr>
          <p:nvPr/>
        </p:nvSpPr>
        <p:spPr bwMode="auto">
          <a:xfrm>
            <a:off x="0" y="483513"/>
            <a:ext cx="9906000" cy="400110"/>
          </a:xfrm>
          <a:prstGeom prst="rect">
            <a:avLst/>
          </a:prstGeom>
          <a:solidFill>
            <a:srgbClr val="CCFFFF"/>
          </a:solidFill>
          <a:ln w="9525">
            <a:noFill/>
            <a:miter lim="800000"/>
            <a:headEnd/>
            <a:tailEnd/>
          </a:ln>
        </p:spPr>
        <p:txBody>
          <a:bodyPr>
            <a:spAutoFit/>
          </a:bodyPr>
          <a:lstStyle/>
          <a:p>
            <a:pPr algn="ctr">
              <a:buFont typeface="Wingdings" pitchFamily="2" charset="2"/>
              <a:buNone/>
            </a:pPr>
            <a:r>
              <a:rPr lang="es-ES_tradnl" dirty="0" smtClean="0">
                <a:solidFill>
                  <a:srgbClr val="000066"/>
                </a:solidFill>
                <a:latin typeface="+mn-lt"/>
              </a:rPr>
              <a:t>RºT. Gastos deducibles y REDUCCIONES. </a:t>
            </a:r>
            <a:r>
              <a:rPr lang="es-ES_tradnl" dirty="0">
                <a:solidFill>
                  <a:srgbClr val="FF0000"/>
                </a:solidFill>
                <a:latin typeface="+mn-lt"/>
              </a:rPr>
              <a:t>hasta 4/7/2018 y </a:t>
            </a:r>
            <a:r>
              <a:rPr lang="es-ES_tradnl" dirty="0" smtClean="0">
                <a:solidFill>
                  <a:srgbClr val="FF0000"/>
                </a:solidFill>
                <a:latin typeface="+mn-lt"/>
              </a:rPr>
              <a:t>desde 5/7/2018</a:t>
            </a:r>
            <a:r>
              <a:rPr lang="es-ES_tradnl" dirty="0" smtClean="0">
                <a:solidFill>
                  <a:srgbClr val="000066"/>
                </a:solidFill>
                <a:latin typeface="+mn-lt"/>
              </a:rPr>
              <a:t>     </a:t>
            </a:r>
            <a:endParaRPr lang="es-ES_tradnl" dirty="0">
              <a:solidFill>
                <a:srgbClr val="FF0000"/>
              </a:solidFill>
              <a:latin typeface="+mn-lt"/>
            </a:endParaRPr>
          </a:p>
        </p:txBody>
      </p:sp>
      <p:graphicFrame>
        <p:nvGraphicFramePr>
          <p:cNvPr id="8" name="7 Tabla"/>
          <p:cNvGraphicFramePr>
            <a:graphicFrameLocks noGrp="1"/>
          </p:cNvGraphicFramePr>
          <p:nvPr>
            <p:extLst>
              <p:ext uri="{D42A27DB-BD31-4B8C-83A1-F6EECF244321}">
                <p14:modId xmlns="" xmlns:p14="http://schemas.microsoft.com/office/powerpoint/2010/main" val="4143802055"/>
              </p:ext>
            </p:extLst>
          </p:nvPr>
        </p:nvGraphicFramePr>
        <p:xfrm>
          <a:off x="76200" y="990600"/>
          <a:ext cx="9753600" cy="5273040"/>
        </p:xfrm>
        <a:graphic>
          <a:graphicData uri="http://schemas.openxmlformats.org/drawingml/2006/table">
            <a:tbl>
              <a:tblPr firstRow="1" bandRow="1">
                <a:tableStyleId>{5C22544A-7EE6-4342-B048-85BDC9FD1C3A}</a:tableStyleId>
              </a:tblPr>
              <a:tblGrid>
                <a:gridCol w="1905000">
                  <a:extLst>
                    <a:ext uri="{9D8B030D-6E8A-4147-A177-3AD203B41FA5}">
                      <a16:colId xmlns="" xmlns:a16="http://schemas.microsoft.com/office/drawing/2014/main" val="20000"/>
                    </a:ext>
                  </a:extLst>
                </a:gridCol>
                <a:gridCol w="762000">
                  <a:extLst>
                    <a:ext uri="{9D8B030D-6E8A-4147-A177-3AD203B41FA5}">
                      <a16:colId xmlns="" xmlns:a16="http://schemas.microsoft.com/office/drawing/2014/main" val="20001"/>
                    </a:ext>
                  </a:extLst>
                </a:gridCol>
                <a:gridCol w="3733800">
                  <a:extLst>
                    <a:ext uri="{9D8B030D-6E8A-4147-A177-3AD203B41FA5}">
                      <a16:colId xmlns="" xmlns:a16="http://schemas.microsoft.com/office/drawing/2014/main" val="20003"/>
                    </a:ext>
                  </a:extLst>
                </a:gridCol>
                <a:gridCol w="3352800">
                  <a:extLst>
                    <a:ext uri="{9D8B030D-6E8A-4147-A177-3AD203B41FA5}">
                      <a16:colId xmlns="" xmlns:a16="http://schemas.microsoft.com/office/drawing/2014/main" val="4239985858"/>
                    </a:ext>
                  </a:extLst>
                </a:gridCol>
              </a:tblGrid>
              <a:tr h="533400">
                <a:tc>
                  <a:txBody>
                    <a:bodyPr/>
                    <a:lstStyle/>
                    <a:p>
                      <a:r>
                        <a:rPr lang="es-ES_tradnl" sz="1600" dirty="0" smtClean="0"/>
                        <a:t>CONCEPTOS</a:t>
                      </a:r>
                      <a:endParaRPr lang="es-ES_tradnl" sz="16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r>
                        <a:rPr lang="es-ES_tradnl" sz="1400" dirty="0" smtClean="0"/>
                        <a:t>LIRPF</a:t>
                      </a:r>
                      <a:endParaRPr lang="es-ES_tradnl" sz="14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a:txBody>
                    <a:bodyPr/>
                    <a:lstStyle/>
                    <a:p>
                      <a:pPr algn="ctr"/>
                      <a:r>
                        <a:rPr lang="es-ES_tradnl" sz="2000" dirty="0" smtClean="0"/>
                        <a:t>Desde 2015/ </a:t>
                      </a:r>
                      <a:r>
                        <a:rPr lang="es-ES_tradnl" sz="2000" u="sng" dirty="0" smtClean="0"/>
                        <a:t>hasta</a:t>
                      </a:r>
                      <a:r>
                        <a:rPr lang="es-ES_tradnl" sz="2000" dirty="0" smtClean="0"/>
                        <a:t> 4/7/2018</a:t>
                      </a:r>
                      <a:endParaRPr lang="es-ES_tradnl" sz="2000" dirty="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2000" u="sng" dirty="0" smtClean="0"/>
                        <a:t>Desde</a:t>
                      </a:r>
                      <a:r>
                        <a:rPr lang="es-ES_tradnl" sz="2000" dirty="0" smtClean="0"/>
                        <a:t> 5/7/2018</a:t>
                      </a: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609600">
                <a:tc>
                  <a:txBody>
                    <a:bodyPr/>
                    <a:lstStyle/>
                    <a:p>
                      <a:pPr marL="342900" indent="-342900">
                        <a:buFont typeface="+mj-lt"/>
                        <a:buAutoNum type="arabicPeriod"/>
                      </a:pPr>
                      <a:r>
                        <a:rPr lang="es-ES" sz="1600" b="1" dirty="0" err="1" smtClean="0">
                          <a:solidFill>
                            <a:schemeClr val="tx1"/>
                          </a:solidFill>
                        </a:rPr>
                        <a:t>Rtos</a:t>
                      </a:r>
                      <a:r>
                        <a:rPr lang="es-ES" sz="1600" b="1" dirty="0" smtClean="0">
                          <a:solidFill>
                            <a:schemeClr val="tx1"/>
                          </a:solidFill>
                        </a:rPr>
                        <a:t>. Irregulares</a:t>
                      </a:r>
                      <a:endParaRPr lang="es-ES_tradnl" sz="16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75000"/>
                      </a:schemeClr>
                    </a:solidFill>
                  </a:tcPr>
                </a:tc>
                <a:tc>
                  <a:txBody>
                    <a:bodyPr/>
                    <a:lstStyle/>
                    <a:p>
                      <a:r>
                        <a:rPr lang="es-ES_tradnl" sz="1400" b="1" dirty="0" smtClean="0">
                          <a:solidFill>
                            <a:srgbClr val="FF0066"/>
                          </a:solidFill>
                        </a:rPr>
                        <a:t>18</a:t>
                      </a:r>
                      <a:endParaRPr lang="es-ES_tradnl" sz="1400" b="1" dirty="0">
                        <a:solidFill>
                          <a:srgbClr val="FF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r>
                        <a:rPr lang="es-ES_tradnl" b="1" dirty="0" smtClean="0">
                          <a:solidFill>
                            <a:srgbClr val="FF0000"/>
                          </a:solidFill>
                        </a:rPr>
                        <a:t>30%</a:t>
                      </a:r>
                      <a:endParaRPr lang="es-ES_tradnl"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r>
                        <a:rPr lang="es-ES_tradnl" b="1" dirty="0" smtClean="0">
                          <a:solidFill>
                            <a:srgbClr val="FF0000"/>
                          </a:solidFill>
                        </a:rPr>
                        <a:t>30%</a:t>
                      </a:r>
                      <a:endParaRPr lang="es-ES_tradnl"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493520">
                <a:tc>
                  <a:txBody>
                    <a:bodyPr/>
                    <a:lstStyle/>
                    <a:p>
                      <a:pPr marL="342900" indent="-342900">
                        <a:buFont typeface="+mj-lt"/>
                        <a:buAutoNum type="arabicPeriod" startAt="2"/>
                      </a:pPr>
                      <a:r>
                        <a:rPr lang="es-ES_tradnl" sz="1600" b="1" dirty="0" smtClean="0">
                          <a:solidFill>
                            <a:schemeClr val="tx1"/>
                          </a:solidFill>
                        </a:rPr>
                        <a:t>Otros Gastos</a:t>
                      </a:r>
                      <a:endParaRPr lang="es-ES_tradnl" sz="16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0066FF"/>
                    </a:solidFill>
                  </a:tcPr>
                </a:tc>
                <a:tc>
                  <a:txBody>
                    <a:bodyPr/>
                    <a:lstStyle/>
                    <a:p>
                      <a:r>
                        <a:rPr lang="es-ES_tradnl" sz="1400" b="1" dirty="0" smtClean="0">
                          <a:solidFill>
                            <a:srgbClr val="FF0066"/>
                          </a:solidFill>
                        </a:rPr>
                        <a:t>19.2.f) </a:t>
                      </a:r>
                      <a:endParaRPr lang="es-ES_tradnl" sz="1400" b="1" dirty="0">
                        <a:solidFill>
                          <a:srgbClr val="FF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a:txBody>
                    <a:bodyPr/>
                    <a:lstStyle/>
                    <a:p>
                      <a:pPr marL="342900" indent="-342900">
                        <a:buFont typeface="Wingdings" panose="05000000000000000000" pitchFamily="2" charset="2"/>
                        <a:buChar char="§"/>
                      </a:pPr>
                      <a:r>
                        <a:rPr lang="es-ES_tradnl" sz="1600" b="1" dirty="0" smtClean="0">
                          <a:solidFill>
                            <a:srgbClr val="000066"/>
                          </a:solidFill>
                        </a:rPr>
                        <a:t>2.000 €</a:t>
                      </a:r>
                      <a:r>
                        <a:rPr lang="es-ES_tradnl" sz="1600" b="1" dirty="0" smtClean="0">
                          <a:solidFill>
                            <a:srgbClr val="FF0066"/>
                          </a:solidFill>
                        </a:rPr>
                        <a:t>*</a:t>
                      </a:r>
                    </a:p>
                    <a:p>
                      <a:pPr marL="342900" indent="-342900">
                        <a:buFont typeface="Wingdings" panose="05000000000000000000" pitchFamily="2" charset="2"/>
                        <a:buChar char="§"/>
                      </a:pPr>
                      <a:r>
                        <a:rPr lang="es-ES_tradnl" sz="1600" b="1" dirty="0" smtClean="0">
                          <a:solidFill>
                            <a:srgbClr val="000066"/>
                          </a:solidFill>
                        </a:rPr>
                        <a:t>+ 2.000 € </a:t>
                      </a:r>
                      <a:r>
                        <a:rPr lang="es-ES_tradnl" sz="1400" dirty="0" smtClean="0">
                          <a:solidFill>
                            <a:srgbClr val="000066"/>
                          </a:solidFill>
                        </a:rPr>
                        <a:t>(</a:t>
                      </a:r>
                      <a:r>
                        <a:rPr lang="es-ES_tradnl" sz="1400" b="1" u="sng" dirty="0" smtClean="0">
                          <a:solidFill>
                            <a:srgbClr val="000066"/>
                          </a:solidFill>
                        </a:rPr>
                        <a:t>Desempleados</a:t>
                      </a:r>
                      <a:r>
                        <a:rPr lang="es-ES_tradnl" sz="1400" dirty="0" smtClean="0">
                          <a:solidFill>
                            <a:srgbClr val="000066"/>
                          </a:solidFill>
                        </a:rPr>
                        <a:t> que acepten un trabajo con cambio de residencia en el período del cambio y en el siguiente) </a:t>
                      </a:r>
                      <a:endParaRPr lang="es-ES_tradnl" sz="1400" b="1" dirty="0" smtClean="0">
                        <a:solidFill>
                          <a:srgbClr val="000066"/>
                        </a:solidFill>
                      </a:endParaRPr>
                    </a:p>
                    <a:p>
                      <a:pPr marL="342900" indent="-342900">
                        <a:buFont typeface="Wingdings" panose="05000000000000000000" pitchFamily="2" charset="2"/>
                        <a:buChar char="§"/>
                      </a:pPr>
                      <a:r>
                        <a:rPr lang="es-ES_tradnl" sz="1600" b="1" dirty="0" smtClean="0">
                          <a:solidFill>
                            <a:srgbClr val="000066"/>
                          </a:solidFill>
                        </a:rPr>
                        <a:t>+3.500 € </a:t>
                      </a:r>
                      <a:r>
                        <a:rPr lang="es-ES_tradnl" sz="1400" dirty="0" smtClean="0">
                          <a:solidFill>
                            <a:srgbClr val="000066"/>
                          </a:solidFill>
                        </a:rPr>
                        <a:t>(activo c/ </a:t>
                      </a:r>
                      <a:r>
                        <a:rPr lang="es-ES_tradnl" sz="1400" b="1" u="sng" dirty="0" smtClean="0">
                          <a:solidFill>
                            <a:srgbClr val="000066"/>
                          </a:solidFill>
                        </a:rPr>
                        <a:t>discapacidad</a:t>
                      </a:r>
                      <a:r>
                        <a:rPr lang="es-ES_tradnl" sz="1400" baseline="0" dirty="0" smtClean="0">
                          <a:solidFill>
                            <a:srgbClr val="000066"/>
                          </a:solidFill>
                        </a:rPr>
                        <a:t>) </a:t>
                      </a:r>
                    </a:p>
                    <a:p>
                      <a:pPr marL="0" indent="0">
                        <a:buFont typeface="Wingdings" panose="05000000000000000000" pitchFamily="2" charset="2"/>
                        <a:buNone/>
                      </a:pPr>
                      <a:r>
                        <a:rPr lang="es-ES_tradnl" sz="1600" b="1" baseline="0" dirty="0" smtClean="0">
                          <a:solidFill>
                            <a:srgbClr val="000066"/>
                          </a:solidFill>
                        </a:rPr>
                        <a:t>        </a:t>
                      </a:r>
                      <a:r>
                        <a:rPr lang="es-ES_tradnl" sz="1600" b="1" baseline="0" dirty="0" err="1" smtClean="0">
                          <a:solidFill>
                            <a:srgbClr val="FF0000"/>
                          </a:solidFill>
                        </a:rPr>
                        <a:t>ó</a:t>
                      </a:r>
                      <a:endParaRPr lang="es-ES_tradnl" sz="1600" b="1" dirty="0" smtClean="0">
                        <a:solidFill>
                          <a:srgbClr val="FF0000"/>
                        </a:solidFill>
                      </a:endParaRPr>
                    </a:p>
                    <a:p>
                      <a:pPr marL="342900" indent="-342900">
                        <a:buFont typeface="Wingdings" panose="05000000000000000000" pitchFamily="2" charset="2"/>
                        <a:buChar char="§"/>
                      </a:pPr>
                      <a:r>
                        <a:rPr lang="es-ES_tradnl" sz="1600" b="1" dirty="0" smtClean="0">
                          <a:solidFill>
                            <a:srgbClr val="000066"/>
                          </a:solidFill>
                        </a:rPr>
                        <a:t>+7.750 € </a:t>
                      </a:r>
                      <a:r>
                        <a:rPr lang="es-ES_tradnl" sz="1400" dirty="0" smtClean="0">
                          <a:solidFill>
                            <a:srgbClr val="000066"/>
                          </a:solidFill>
                        </a:rPr>
                        <a:t>(activo </a:t>
                      </a:r>
                      <a:r>
                        <a:rPr lang="es-ES_tradnl" sz="1400" b="1" dirty="0" smtClean="0">
                          <a:solidFill>
                            <a:srgbClr val="000066"/>
                          </a:solidFill>
                        </a:rPr>
                        <a:t>discapacidad ≥ 65%</a:t>
                      </a:r>
                      <a:r>
                        <a:rPr lang="es-ES_tradnl" sz="1400" b="0" baseline="0" dirty="0" smtClean="0">
                          <a:solidFill>
                            <a:srgbClr val="000066"/>
                          </a:solidFill>
                        </a:rPr>
                        <a:t>)</a:t>
                      </a:r>
                      <a:endParaRPr lang="es-ES_tradnl" sz="1400" b="0"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a:txBody>
                    <a:bodyPr/>
                    <a:lstStyle/>
                    <a:p>
                      <a:pPr marL="342900" indent="-342900">
                        <a:buFont typeface="Wingdings" panose="05000000000000000000" pitchFamily="2" charset="2"/>
                        <a:buChar char="§"/>
                      </a:pPr>
                      <a:r>
                        <a:rPr lang="es-ES_tradnl" sz="1600" b="1" dirty="0" smtClean="0">
                          <a:solidFill>
                            <a:srgbClr val="000066"/>
                          </a:solidFill>
                        </a:rPr>
                        <a:t>2.000 €</a:t>
                      </a:r>
                      <a:r>
                        <a:rPr lang="es-ES_tradnl" sz="1600" b="1" dirty="0" smtClean="0">
                          <a:solidFill>
                            <a:srgbClr val="FF0066"/>
                          </a:solidFill>
                        </a:rPr>
                        <a:t>*</a:t>
                      </a:r>
                    </a:p>
                    <a:p>
                      <a:pPr marL="342900" indent="-342900">
                        <a:buFont typeface="Wingdings" panose="05000000000000000000" pitchFamily="2" charset="2"/>
                        <a:buChar char="§"/>
                      </a:pPr>
                      <a:r>
                        <a:rPr lang="es-ES_tradnl" sz="1600" b="1" dirty="0" smtClean="0">
                          <a:solidFill>
                            <a:srgbClr val="000066"/>
                          </a:solidFill>
                        </a:rPr>
                        <a:t>+ 2.000 € </a:t>
                      </a:r>
                      <a:r>
                        <a:rPr lang="es-ES_tradnl" sz="1400" dirty="0" smtClean="0">
                          <a:solidFill>
                            <a:srgbClr val="000066"/>
                          </a:solidFill>
                        </a:rPr>
                        <a:t>(</a:t>
                      </a:r>
                      <a:r>
                        <a:rPr lang="es-ES_tradnl" sz="1400" b="1" u="sng" dirty="0" smtClean="0">
                          <a:solidFill>
                            <a:srgbClr val="000066"/>
                          </a:solidFill>
                        </a:rPr>
                        <a:t>Desempleados</a:t>
                      </a:r>
                      <a:r>
                        <a:rPr lang="es-ES_tradnl" sz="1400" dirty="0" smtClean="0">
                          <a:solidFill>
                            <a:srgbClr val="000066"/>
                          </a:solidFill>
                        </a:rPr>
                        <a:t> que acepten un trabajo con cambio de residencia en el período del cambio y en el siguiente) </a:t>
                      </a:r>
                      <a:endParaRPr lang="es-ES_tradnl" sz="1400" b="1" dirty="0" smtClean="0">
                        <a:solidFill>
                          <a:srgbClr val="000066"/>
                        </a:solidFill>
                      </a:endParaRPr>
                    </a:p>
                    <a:p>
                      <a:pPr marL="342900" indent="-342900">
                        <a:buFont typeface="Wingdings" panose="05000000000000000000" pitchFamily="2" charset="2"/>
                        <a:buChar char="§"/>
                      </a:pPr>
                      <a:r>
                        <a:rPr lang="es-ES_tradnl" sz="1600" b="1" dirty="0" smtClean="0">
                          <a:solidFill>
                            <a:srgbClr val="000066"/>
                          </a:solidFill>
                        </a:rPr>
                        <a:t>+3.500 € </a:t>
                      </a:r>
                      <a:r>
                        <a:rPr lang="es-ES_tradnl" sz="1400" dirty="0" smtClean="0">
                          <a:solidFill>
                            <a:srgbClr val="000066"/>
                          </a:solidFill>
                        </a:rPr>
                        <a:t>(activo c/ </a:t>
                      </a:r>
                      <a:r>
                        <a:rPr lang="es-ES_tradnl" sz="1400" b="1" u="sng" dirty="0" smtClean="0">
                          <a:solidFill>
                            <a:srgbClr val="000066"/>
                          </a:solidFill>
                        </a:rPr>
                        <a:t>discapacidad</a:t>
                      </a:r>
                      <a:r>
                        <a:rPr lang="es-ES_tradnl" sz="1400" baseline="0" dirty="0" smtClean="0">
                          <a:solidFill>
                            <a:srgbClr val="000066"/>
                          </a:solidFill>
                        </a:rPr>
                        <a:t>) </a:t>
                      </a:r>
                      <a:r>
                        <a:rPr lang="es-ES_tradnl" sz="1600" b="1" baseline="0" dirty="0" err="1" smtClean="0">
                          <a:solidFill>
                            <a:srgbClr val="FF0000"/>
                          </a:solidFill>
                        </a:rPr>
                        <a:t>ó</a:t>
                      </a:r>
                      <a:endParaRPr lang="es-ES_tradnl" sz="1600" b="1" dirty="0" smtClean="0">
                        <a:solidFill>
                          <a:srgbClr val="FF0000"/>
                        </a:solidFill>
                      </a:endParaRPr>
                    </a:p>
                    <a:p>
                      <a:pPr marL="342900" indent="-342900">
                        <a:buFont typeface="Wingdings" panose="05000000000000000000" pitchFamily="2" charset="2"/>
                        <a:buChar char="§"/>
                      </a:pPr>
                      <a:r>
                        <a:rPr lang="es-ES_tradnl" sz="1600" b="1" dirty="0" smtClean="0">
                          <a:solidFill>
                            <a:srgbClr val="000066"/>
                          </a:solidFill>
                        </a:rPr>
                        <a:t>+7.750 € </a:t>
                      </a:r>
                      <a:r>
                        <a:rPr lang="es-ES_tradnl" sz="1400" b="0" dirty="0" smtClean="0">
                          <a:solidFill>
                            <a:srgbClr val="000066"/>
                          </a:solidFill>
                        </a:rPr>
                        <a:t>(activo </a:t>
                      </a:r>
                      <a:r>
                        <a:rPr lang="es-ES_tradnl" sz="1400" b="1" dirty="0" smtClean="0">
                          <a:solidFill>
                            <a:srgbClr val="000066"/>
                          </a:solidFill>
                        </a:rPr>
                        <a:t>discapacidad ≥ 65%</a:t>
                      </a:r>
                      <a:r>
                        <a:rPr lang="es-ES_tradnl" sz="1400" b="0" baseline="0" dirty="0" smtClean="0">
                          <a:solidFill>
                            <a:srgbClr val="000066"/>
                          </a:solidFill>
                        </a:rPr>
                        <a:t>)</a:t>
                      </a:r>
                      <a:endParaRPr lang="es-ES_tradnl" sz="1400" b="0"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2"/>
                  </a:ext>
                </a:extLst>
              </a:tr>
              <a:tr h="1112520">
                <a:tc rowSpan="2">
                  <a:txBody>
                    <a:bodyPr/>
                    <a:lstStyle/>
                    <a:p>
                      <a:pPr marL="342900" indent="-342900">
                        <a:buFont typeface="+mj-lt"/>
                        <a:buAutoNum type="arabicPeriod" startAt="3"/>
                      </a:pPr>
                      <a:r>
                        <a:rPr lang="es-ES" sz="1600" b="1" dirty="0" smtClean="0">
                          <a:solidFill>
                            <a:schemeClr val="tx1"/>
                          </a:solidFill>
                        </a:rPr>
                        <a:t>Reducciones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200" b="1" dirty="0" smtClean="0">
                          <a:solidFill>
                            <a:srgbClr val="FFFF00"/>
                          </a:solidFill>
                        </a:rPr>
                        <a:t>Siempre que  otras rentas no exentas ≤ 6.500 €</a:t>
                      </a:r>
                    </a:p>
                    <a:p>
                      <a:pPr marL="342900" indent="-342900">
                        <a:buFont typeface="+mj-lt"/>
                        <a:buAutoNum type="arabicPeriod" startAt="3"/>
                      </a:pPr>
                      <a:endParaRPr lang="es-ES_tradnl" sz="16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75000"/>
                      </a:schemeClr>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FF0066"/>
                          </a:solidFill>
                        </a:rPr>
                        <a:t>20 </a:t>
                      </a:r>
                      <a:endParaRPr lang="es-ES_tradnl" sz="1400" b="1" dirty="0">
                        <a:solidFill>
                          <a:srgbClr val="FF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marL="342900" indent="-342900">
                        <a:buFont typeface="Wingdings" panose="05000000000000000000" pitchFamily="2" charset="2"/>
                        <a:buChar char="§"/>
                      </a:pPr>
                      <a:r>
                        <a:rPr lang="es-ES_tradnl" sz="1600" b="1" dirty="0" smtClean="0">
                          <a:solidFill>
                            <a:srgbClr val="000066"/>
                          </a:solidFill>
                        </a:rPr>
                        <a:t>0 </a:t>
                      </a:r>
                      <a:endParaRPr lang="es-ES_tradnl" sz="1600" b="1" dirty="0" smtClean="0">
                        <a:solidFill>
                          <a:srgbClr val="FF0066"/>
                        </a:solidFill>
                      </a:endParaRPr>
                    </a:p>
                    <a:p>
                      <a:pPr marL="342900" indent="-342900">
                        <a:buFont typeface="Wingdings" panose="05000000000000000000" pitchFamily="2" charset="2"/>
                        <a:buChar char="§"/>
                      </a:pPr>
                      <a:r>
                        <a:rPr lang="es-ES_tradnl" sz="1600" b="1" dirty="0" smtClean="0">
                          <a:solidFill>
                            <a:srgbClr val="000066"/>
                          </a:solidFill>
                        </a:rPr>
                        <a:t>3.700 - [1,15625 x (RNT -11.250)]</a:t>
                      </a:r>
                    </a:p>
                    <a:p>
                      <a:pPr marL="342900" indent="-342900">
                        <a:buFont typeface="Wingdings" panose="05000000000000000000" pitchFamily="2" charset="2"/>
                        <a:buChar char="§"/>
                      </a:pPr>
                      <a:r>
                        <a:rPr lang="es-ES_tradnl" sz="1600" b="1" dirty="0" smtClean="0">
                          <a:solidFill>
                            <a:srgbClr val="000066"/>
                          </a:solidFill>
                        </a:rPr>
                        <a:t>3.700 </a:t>
                      </a:r>
                      <a:endParaRPr lang="es-ES_tradnl" sz="16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rgbClr val="000066"/>
                          </a:solidFill>
                        </a:rPr>
                        <a:t>0</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rgbClr val="000066"/>
                          </a:solidFill>
                        </a:rPr>
                        <a:t>5.565 - [1,5 x (RNT -13.115)]</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600" b="1" dirty="0" smtClean="0">
                          <a:solidFill>
                            <a:srgbClr val="000066"/>
                          </a:solidFill>
                        </a:rPr>
                        <a:t>5.565</a:t>
                      </a:r>
                      <a:endParaRPr lang="es-ES_tradnl" sz="1600" b="1"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extLst>
                  <a:ext uri="{0D108BD9-81ED-4DB2-BD59-A6C34878D82A}">
                    <a16:rowId xmlns="" xmlns:a16="http://schemas.microsoft.com/office/drawing/2014/main" val="10003"/>
                  </a:ext>
                </a:extLst>
              </a:tr>
              <a:tr h="457200">
                <a:tc vMerge="1">
                  <a:txBody>
                    <a:bodyPr/>
                    <a:lstStyle/>
                    <a:p>
                      <a:endParaRPr lang="es-ES_tradnl"/>
                    </a:p>
                  </a:txBody>
                  <a:tcPr/>
                </a:tc>
                <a:tc vMerge="1">
                  <a:txBody>
                    <a:bodyPr/>
                    <a:lstStyle/>
                    <a:p>
                      <a:endParaRPr lang="es-ES_tradnl"/>
                    </a:p>
                  </a:txBody>
                  <a:tcPr/>
                </a:tc>
                <a:tc gridSpan="2">
                  <a:txBody>
                    <a:bodyPr/>
                    <a:lstStyle/>
                    <a:p>
                      <a:pPr marL="342900" indent="-342900">
                        <a:buFont typeface="Wingdings" pitchFamily="2" charset="2"/>
                        <a:buChar char="§"/>
                      </a:pPr>
                      <a:r>
                        <a:rPr lang="es-ES_tradnl" sz="1600" b="1" dirty="0" smtClean="0">
                          <a:solidFill>
                            <a:srgbClr val="FF0000"/>
                          </a:solidFill>
                        </a:rPr>
                        <a:t>ninguna ventaja para Trabajadores &gt; 65 años </a:t>
                      </a:r>
                      <a:endParaRPr lang="es-ES_tradnl" sz="1600"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tc hMerge="1">
                  <a:txBody>
                    <a:bodyPr/>
                    <a:lstStyle/>
                    <a:p>
                      <a:pPr marL="342900" indent="-342900">
                        <a:buFont typeface="Wingdings" pitchFamily="2" charset="2"/>
                        <a:buChar char="§"/>
                      </a:pPr>
                      <a:endParaRPr lang="es-ES_tradnl" sz="1600" b="1" dirty="0">
                        <a:solidFill>
                          <a:srgbClr val="FF0000"/>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4"/>
                  </a:ext>
                </a:extLst>
              </a:tr>
              <a:tr h="396240">
                <a:tc gridSpan="4">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sng" dirty="0" smtClean="0">
                          <a:solidFill>
                            <a:srgbClr val="FFFF00"/>
                          </a:solidFill>
                          <a:effectLst>
                            <a:outerShdw blurRad="38100" dist="38100" dir="2700000" algn="tl">
                              <a:srgbClr val="000000">
                                <a:alpha val="43137"/>
                              </a:srgbClr>
                            </a:outerShdw>
                          </a:effectLst>
                        </a:rPr>
                        <a:t>LÍMITE</a:t>
                      </a:r>
                      <a:r>
                        <a:rPr lang="es-ES_tradnl" sz="1800" b="1" dirty="0" smtClean="0">
                          <a:solidFill>
                            <a:srgbClr val="FFFF00"/>
                          </a:solidFill>
                          <a:effectLst>
                            <a:outerShdw blurRad="38100" dist="38100" dir="2700000" algn="tl">
                              <a:srgbClr val="000000">
                                <a:alpha val="43137"/>
                              </a:srgbClr>
                            </a:outerShdw>
                          </a:effectLst>
                        </a:rPr>
                        <a:t>:</a:t>
                      </a:r>
                      <a:r>
                        <a:rPr lang="es-ES_tradnl" sz="1800" b="1" dirty="0" smtClean="0">
                          <a:solidFill>
                            <a:schemeClr val="tx1"/>
                          </a:solidFill>
                        </a:rPr>
                        <a:t> Como consecuencia de estos gastos y reducciones </a:t>
                      </a:r>
                      <a:r>
                        <a:rPr lang="es-ES_tradnl" sz="1800" b="1" u="sng" dirty="0" smtClean="0">
                          <a:solidFill>
                            <a:srgbClr val="FFFF00"/>
                          </a:solidFill>
                          <a:effectLst>
                            <a:outerShdw blurRad="38100" dist="38100" dir="2700000" algn="tl">
                              <a:srgbClr val="000000">
                                <a:alpha val="43137"/>
                              </a:srgbClr>
                            </a:outerShdw>
                          </a:effectLst>
                        </a:rPr>
                        <a:t>no</a:t>
                      </a:r>
                      <a:r>
                        <a:rPr lang="es-ES_tradnl" sz="1800" b="1" u="none" dirty="0" smtClean="0">
                          <a:solidFill>
                            <a:schemeClr val="tx1"/>
                          </a:solidFill>
                        </a:rPr>
                        <a:t> puede dar </a:t>
                      </a:r>
                      <a:r>
                        <a:rPr lang="es-ES_tradnl" sz="1800" b="1" u="sng" dirty="0" smtClean="0">
                          <a:solidFill>
                            <a:srgbClr val="FFFF00"/>
                          </a:solidFill>
                          <a:effectLst>
                            <a:outerShdw blurRad="38100" dist="38100" dir="2700000" algn="tl">
                              <a:srgbClr val="000000">
                                <a:alpha val="43137"/>
                              </a:srgbClr>
                            </a:outerShdw>
                          </a:effectLst>
                        </a:rPr>
                        <a:t>negativo</a:t>
                      </a:r>
                      <a:endParaRPr lang="es-ES_tradnl" sz="1800"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0000"/>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_tradnl" b="1" dirty="0">
                        <a:solidFill>
                          <a:srgbClr val="FF0066"/>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pPr marL="342900" indent="-342900">
                        <a:buFont typeface="Wingdings" pitchFamily="2" charset="2"/>
                        <a:buChar char="§"/>
                      </a:pPr>
                      <a:endParaRPr lang="es-ES_tradnl" sz="1600" b="1" dirty="0">
                        <a:solidFill>
                          <a:srgbClr val="FF00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pPr marL="0" marR="0" indent="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sz="1800" dirty="0">
                        <a:solidFill>
                          <a:srgbClr val="000066"/>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0000"/>
                    </a:solidFill>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2322242199"/>
      </p:ext>
    </p:extLst>
  </p:cSld>
  <p:clrMapOvr>
    <a:masterClrMapping/>
  </p:clrMapOvr>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3 Marcador de número de diapositiva"/>
          <p:cNvSpPr>
            <a:spLocks noGrp="1"/>
          </p:cNvSpPr>
          <p:nvPr>
            <p:ph type="sldNum" sz="quarter" idx="12"/>
          </p:nvPr>
        </p:nvSpPr>
        <p:spPr>
          <a:xfrm>
            <a:off x="7670800" y="6457950"/>
            <a:ext cx="2311400" cy="476250"/>
          </a:xfrm>
        </p:spPr>
        <p:txBody>
          <a:bodyPr/>
          <a:lstStyle/>
          <a:p>
            <a:pPr>
              <a:defRPr/>
            </a:pPr>
            <a:fld id="{D3C7C18F-BE5E-464F-A493-DDFAF6A4533F}" type="slidenum">
              <a:rPr lang="es-ES"/>
              <a:pPr>
                <a:defRPr/>
              </a:pPr>
              <a:t>541</a:t>
            </a:fld>
            <a:endParaRPr lang="es-ES" dirty="0"/>
          </a:p>
        </p:txBody>
      </p:sp>
      <p:sp>
        <p:nvSpPr>
          <p:cNvPr id="2270210" name="Rectangle 2"/>
          <p:cNvSpPr>
            <a:spLocks noChangeArrowheads="1"/>
          </p:cNvSpPr>
          <p:nvPr/>
        </p:nvSpPr>
        <p:spPr bwMode="auto">
          <a:xfrm>
            <a:off x="1981200" y="152400"/>
            <a:ext cx="184150" cy="457200"/>
          </a:xfrm>
          <a:prstGeom prst="rect">
            <a:avLst/>
          </a:prstGeom>
          <a:noFill/>
          <a:ln w="9525">
            <a:noFill/>
            <a:miter lim="800000"/>
            <a:headEnd/>
            <a:tailEnd/>
          </a:ln>
          <a:effectLst/>
        </p:spPr>
        <p:txBody>
          <a:bodyPr wrap="none" anchor="ctr">
            <a:spAutoFit/>
          </a:bodyPr>
          <a:lstStyle/>
          <a:p>
            <a:pPr>
              <a:defRPr/>
            </a:pPr>
            <a:endParaRPr lang="es-ES_tradnl" sz="2400" b="0" u="sng">
              <a:solidFill>
                <a:srgbClr val="FFFF00"/>
              </a:solidFill>
              <a:effectLst>
                <a:outerShdw blurRad="38100" dist="38100" dir="2700000" algn="tl">
                  <a:srgbClr val="000000"/>
                </a:outerShdw>
              </a:effectLst>
              <a:latin typeface="Arial" charset="0"/>
            </a:endParaRPr>
          </a:p>
        </p:txBody>
      </p:sp>
      <p:graphicFrame>
        <p:nvGraphicFramePr>
          <p:cNvPr id="2270312" name="Group 104"/>
          <p:cNvGraphicFramePr>
            <a:graphicFrameLocks noGrp="1"/>
          </p:cNvGraphicFramePr>
          <p:nvPr>
            <p:extLst/>
          </p:nvPr>
        </p:nvGraphicFramePr>
        <p:xfrm>
          <a:off x="76200" y="502920"/>
          <a:ext cx="9677400" cy="4145280"/>
        </p:xfrm>
        <a:graphic>
          <a:graphicData uri="http://schemas.openxmlformats.org/drawingml/2006/table">
            <a:tbl>
              <a:tblPr/>
              <a:tblGrid>
                <a:gridCol w="9677400">
                  <a:extLst>
                    <a:ext uri="{9D8B030D-6E8A-4147-A177-3AD203B41FA5}">
                      <a16:colId xmlns="" xmlns:a16="http://schemas.microsoft.com/office/drawing/2014/main" val="20000"/>
                    </a:ext>
                  </a:extLst>
                </a:gridCol>
              </a:tblGrid>
              <a:tr h="472440">
                <a:tc>
                  <a:txBody>
                    <a:bodyPr/>
                    <a:lstStyle/>
                    <a:p>
                      <a:pPr marL="0" marR="0" lvl="0" indent="0" algn="ctr" defTabSz="914400" rtl="0" eaLnBrk="1" fontAlgn="base" latinLnBrk="0" hangingPunct="1">
                        <a:lnSpc>
                          <a:spcPct val="100000"/>
                        </a:lnSpc>
                        <a:spcBef>
                          <a:spcPct val="0"/>
                        </a:spcBef>
                        <a:spcAft>
                          <a:spcPct val="0"/>
                        </a:spcAft>
                        <a:buClrTx/>
                        <a:buSzTx/>
                        <a:buFont typeface="Wingdings" pitchFamily="2" charset="2"/>
                        <a:buNone/>
                        <a:tabLst/>
                        <a:defRPr/>
                      </a:pPr>
                      <a:r>
                        <a:rPr lang="es-ES_tradnl" sz="2000" b="1" kern="1200" dirty="0" smtClean="0">
                          <a:solidFill>
                            <a:schemeClr val="tx1"/>
                          </a:solidFill>
                          <a:latin typeface="+mn-lt"/>
                          <a:ea typeface="+mn-ea"/>
                          <a:cs typeface="+mn-cs"/>
                        </a:rPr>
                        <a:t>Obligación de Retener   </a:t>
                      </a:r>
                      <a:r>
                        <a:rPr kumimoji="0" lang="es-ES" sz="2000" b="1" i="0" u="none" strike="noStrike" cap="none" normalizeH="0" baseline="0" dirty="0" smtClean="0">
                          <a:ln>
                            <a:noFill/>
                          </a:ln>
                          <a:solidFill>
                            <a:srgbClr val="FFFF66"/>
                          </a:solidFill>
                          <a:effectLst>
                            <a:outerShdw blurRad="38100" dist="38100" dir="2700000" algn="tl">
                              <a:srgbClr val="000000">
                                <a:alpha val="43137"/>
                              </a:srgbClr>
                            </a:outerShdw>
                          </a:effectLst>
                          <a:latin typeface="Arial" charset="0"/>
                          <a:cs typeface="Times New Roman" pitchFamily="18" charset="0"/>
                        </a:rPr>
                        <a:t>Modificación del art 81 RIRPF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3672840">
                <a:tc>
                  <a:txBody>
                    <a:bodyPr/>
                    <a:lstStyle/>
                    <a:p>
                      <a:pPr marL="342900" indent="-342900">
                        <a:buFont typeface="Wingdings" pitchFamily="2" charset="2"/>
                        <a:buChar char="q"/>
                      </a:pPr>
                      <a:r>
                        <a:rPr lang="es-ES_tradnl" sz="2400" b="1" u="sng" kern="1200" dirty="0" smtClean="0">
                          <a:solidFill>
                            <a:srgbClr val="000000"/>
                          </a:solidFill>
                          <a:latin typeface="+mn-lt"/>
                          <a:ea typeface="+mn-ea"/>
                          <a:cs typeface="+mn-cs"/>
                        </a:rPr>
                        <a:t>Nuevos Límites excluyentes de la obligación de retener</a:t>
                      </a:r>
                      <a:r>
                        <a:rPr lang="es-ES_tradnl" sz="2400" b="1" kern="1200" dirty="0" smtClean="0">
                          <a:solidFill>
                            <a:srgbClr val="000000"/>
                          </a:solidFill>
                          <a:latin typeface="+mn-lt"/>
                          <a:ea typeface="+mn-ea"/>
                          <a:cs typeface="+mn-cs"/>
                        </a:rPr>
                        <a:t>:</a:t>
                      </a:r>
                    </a:p>
                    <a:p>
                      <a:pPr marL="342900" indent="-342900">
                        <a:buFont typeface="Wingdings" pitchFamily="2" charset="2"/>
                        <a:buChar char="q"/>
                      </a:pPr>
                      <a:endParaRPr lang="es-ES_tradnl" sz="1800" kern="1200" dirty="0" smtClean="0">
                        <a:solidFill>
                          <a:srgbClr val="0000FF"/>
                        </a:solidFill>
                        <a:latin typeface="+mn-lt"/>
                        <a:ea typeface="+mn-ea"/>
                        <a:cs typeface="+mn-cs"/>
                      </a:endParaRPr>
                    </a:p>
                    <a:p>
                      <a:pPr marL="342900" indent="-342900">
                        <a:buFont typeface="Wingdings" pitchFamily="2" charset="2"/>
                        <a:buChar char="v"/>
                      </a:pPr>
                      <a:r>
                        <a:rPr lang="es-ES_tradnl" sz="1800" b="1" u="sng" kern="1200" dirty="0" smtClean="0">
                          <a:solidFill>
                            <a:srgbClr val="FF0000"/>
                          </a:solidFill>
                          <a:latin typeface="+mn-lt"/>
                          <a:ea typeface="+mn-ea"/>
                          <a:cs typeface="+mn-cs"/>
                        </a:rPr>
                        <a:t>A partir del 1 de enero de 2019</a:t>
                      </a:r>
                      <a:r>
                        <a:rPr lang="es-ES_tradnl" sz="1800" kern="1200" dirty="0" smtClean="0">
                          <a:solidFill>
                            <a:srgbClr val="0000FF"/>
                          </a:solidFill>
                          <a:latin typeface="+mn-lt"/>
                          <a:ea typeface="+mn-ea"/>
                          <a:cs typeface="+mn-cs"/>
                        </a:rPr>
                        <a:t>, </a:t>
                      </a:r>
                      <a:r>
                        <a:rPr lang="es-ES_tradnl" sz="1800" b="1" kern="1200" dirty="0" smtClean="0">
                          <a:solidFill>
                            <a:srgbClr val="0000FF"/>
                          </a:solidFill>
                          <a:latin typeface="+mn-lt"/>
                          <a:ea typeface="+mn-ea"/>
                          <a:cs typeface="+mn-cs"/>
                        </a:rPr>
                        <a:t>se modifica el apartado 1 del artículo 81 del RIRPF </a:t>
                      </a:r>
                      <a:r>
                        <a:rPr lang="es-ES_tradnl" sz="1800" kern="1200" dirty="0" smtClean="0">
                          <a:solidFill>
                            <a:srgbClr val="0000FF"/>
                          </a:solidFill>
                          <a:latin typeface="+mn-lt"/>
                          <a:ea typeface="+mn-ea"/>
                          <a:cs typeface="+mn-cs"/>
                        </a:rPr>
                        <a:t>para fijar los nuevos límites determinantes de la obligación de retener y así adaptar su contenido a las nuevas cuantías introducidas en la LIRPF en relación con la reducción por obtención de rendimientos del trabajo.</a:t>
                      </a:r>
                    </a:p>
                    <a:p>
                      <a:pPr marL="342900" indent="-342900">
                        <a:buFont typeface="Wingdings" pitchFamily="2" charset="2"/>
                        <a:buChar char="v"/>
                      </a:pPr>
                      <a:endParaRPr lang="es-ES_tradnl" sz="1800" kern="1200" dirty="0" smtClean="0">
                        <a:solidFill>
                          <a:srgbClr val="0000FF"/>
                        </a:solidFill>
                        <a:latin typeface="+mn-lt"/>
                        <a:ea typeface="+mn-ea"/>
                        <a:cs typeface="+mn-cs"/>
                      </a:endParaRPr>
                    </a:p>
                    <a:p>
                      <a:pPr marL="342900" indent="-342900">
                        <a:buFont typeface="Wingdings" pitchFamily="2" charset="2"/>
                        <a:buChar char="v"/>
                      </a:pPr>
                      <a:r>
                        <a:rPr lang="es-ES_tradnl" sz="1800" kern="1200" dirty="0" smtClean="0">
                          <a:solidFill>
                            <a:srgbClr val="0000FF"/>
                          </a:solidFill>
                          <a:latin typeface="+mn-lt"/>
                          <a:ea typeface="+mn-ea"/>
                          <a:cs typeface="+mn-cs"/>
                        </a:rPr>
                        <a:t>Así, se establece que no hay que practicar retención sobre los rendimientos del trabajo cuya cuantía, determinada según lo previsto en el art. 83.2 del RIRPF, no supere en función del número de hijos y otros descendientes y de la situación del contribuyente el importe anual establecido en </a:t>
                      </a:r>
                      <a:r>
                        <a:rPr lang="es-ES_tradnl" sz="1800" b="1" u="sng" kern="1200" dirty="0" smtClean="0">
                          <a:solidFill>
                            <a:srgbClr val="0000FF"/>
                          </a:solidFill>
                          <a:latin typeface="+mn-lt"/>
                          <a:ea typeface="+mn-ea"/>
                          <a:cs typeface="+mn-cs"/>
                        </a:rPr>
                        <a:t>cuadro de la siguiente página </a:t>
                      </a:r>
                      <a:r>
                        <a:rPr lang="es-ES_tradnl" sz="1800" kern="1200" dirty="0" smtClean="0">
                          <a:solidFill>
                            <a:srgbClr val="0000FF"/>
                          </a:solidFill>
                          <a:latin typeface="+mn-lt"/>
                          <a:ea typeface="+mn-ea"/>
                          <a:cs typeface="+mn-cs"/>
                        </a:rPr>
                        <a:t>:</a:t>
                      </a:r>
                      <a:endParaRPr lang="es-ES_tradnl" sz="1800" kern="1200" dirty="0">
                        <a:solidFill>
                          <a:srgbClr val="0000FF"/>
                        </a:solidFill>
                        <a:latin typeface="+mn-lt"/>
                        <a:ea typeface="+mn-ea"/>
                        <a:cs typeface="+mn-cs"/>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bl>
          </a:graphicData>
        </a:graphic>
      </p:graphicFrame>
      <p:sp>
        <p:nvSpPr>
          <p:cNvPr id="8" name="Text Box 51"/>
          <p:cNvSpPr txBox="1">
            <a:spLocks noChangeArrowheads="1"/>
          </p:cNvSpPr>
          <p:nvPr/>
        </p:nvSpPr>
        <p:spPr bwMode="auto">
          <a:xfrm>
            <a:off x="0" y="0"/>
            <a:ext cx="9906000" cy="369332"/>
          </a:xfrm>
          <a:prstGeom prst="rect">
            <a:avLst/>
          </a:prstGeom>
          <a:solidFill>
            <a:schemeClr val="accent1">
              <a:lumMod val="20000"/>
              <a:lumOff val="80000"/>
            </a:schemeClr>
          </a:solidFill>
          <a:ln w="9525">
            <a:noFill/>
            <a:miter lim="800000"/>
            <a:headEnd/>
            <a:tailEnd/>
          </a:ln>
        </p:spPr>
        <p:txBody>
          <a:bodyPr>
            <a:spAutoFit/>
          </a:bodyPr>
          <a:lstStyle/>
          <a:p>
            <a:pPr algn="ctr">
              <a:spcBef>
                <a:spcPct val="50000"/>
              </a:spcBef>
            </a:pPr>
            <a:r>
              <a:rPr lang="es-ES" sz="1700" dirty="0" smtClean="0">
                <a:solidFill>
                  <a:srgbClr val="FF0000"/>
                </a:solidFill>
                <a:latin typeface="+mj-lt"/>
              </a:rPr>
              <a:t>OBLIGACIÓN de Retener. </a:t>
            </a:r>
            <a:r>
              <a:rPr lang="es-ES" sz="1700" dirty="0" smtClean="0">
                <a:solidFill>
                  <a:srgbClr val="000000"/>
                </a:solidFill>
                <a:latin typeface="+mj-lt"/>
              </a:rPr>
              <a:t>RD 1461/2018 </a:t>
            </a:r>
            <a:r>
              <a:rPr lang="es-ES" sz="1800" dirty="0" smtClean="0">
                <a:solidFill>
                  <a:schemeClr val="bg1">
                    <a:lumMod val="50000"/>
                  </a:schemeClr>
                </a:solidFill>
                <a:latin typeface="+mj-lt"/>
              </a:rPr>
              <a:t>Modifica art. 81 RIRPF. </a:t>
            </a:r>
            <a:r>
              <a:rPr lang="es-ES" sz="1800" u="sng" dirty="0" smtClean="0">
                <a:solidFill>
                  <a:srgbClr val="FF0000"/>
                </a:solidFill>
                <a:latin typeface="+mj-lt"/>
              </a:rPr>
              <a:t>Desde 1/1/2019</a:t>
            </a:r>
            <a:endParaRPr lang="es-ES" sz="1800" u="sng" dirty="0">
              <a:solidFill>
                <a:srgbClr val="FF0000"/>
              </a:solidFill>
              <a:latin typeface="+mj-lt"/>
            </a:endParaRPr>
          </a:p>
        </p:txBody>
      </p:sp>
    </p:spTree>
    <p:extLst>
      <p:ext uri="{BB962C8B-B14F-4D97-AF65-F5344CB8AC3E}">
        <p14:creationId xmlns="" xmlns:p14="http://schemas.microsoft.com/office/powerpoint/2010/main" val="3286544110"/>
      </p:ext>
    </p:extLst>
  </p:cSld>
  <p:clrMapOvr>
    <a:masterClrMapping/>
  </p:clrMapOvr>
  <p:timing>
    <p:tnLst>
      <p:par>
        <p:cTn id="1" dur="indefinite" restart="never" nodeType="tmRoot"/>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3 Marcador de número de diapositiva"/>
          <p:cNvSpPr>
            <a:spLocks noGrp="1"/>
          </p:cNvSpPr>
          <p:nvPr>
            <p:ph type="sldNum" sz="quarter" idx="12"/>
          </p:nvPr>
        </p:nvSpPr>
        <p:spPr>
          <a:xfrm>
            <a:off x="8001000" y="6428184"/>
            <a:ext cx="1905000" cy="457200"/>
          </a:xfrm>
        </p:spPr>
        <p:txBody>
          <a:bodyPr/>
          <a:lstStyle/>
          <a:p>
            <a:fld id="{3E497CDB-00DD-4F7F-AF9E-BDE1B9A6E5C7}" type="slidenum">
              <a:rPr lang="es-ES"/>
              <a:pPr/>
              <a:t>542</a:t>
            </a:fld>
            <a:endParaRPr lang="es-ES"/>
          </a:p>
        </p:txBody>
      </p:sp>
      <p:sp>
        <p:nvSpPr>
          <p:cNvPr id="306178" name="Rectangle 2"/>
          <p:cNvSpPr>
            <a:spLocks noGrp="1" noChangeArrowheads="1"/>
          </p:cNvSpPr>
          <p:nvPr>
            <p:ph type="ctrTitle" idx="4294967295"/>
          </p:nvPr>
        </p:nvSpPr>
        <p:spPr>
          <a:xfrm>
            <a:off x="0" y="0"/>
            <a:ext cx="9906000" cy="400000"/>
          </a:xfrm>
        </p:spPr>
        <p:txBody>
          <a:bodyPr anchor="t"/>
          <a:lstStyle/>
          <a:p>
            <a:pPr algn="l"/>
            <a:r>
              <a:rPr lang="es-ES_tradnl" sz="2000" b="1" u="sng" dirty="0" smtClean="0">
                <a:solidFill>
                  <a:srgbClr val="FFFF00"/>
                </a:solidFill>
                <a:effectLst/>
              </a:rPr>
              <a:t>Rentas del Trabajo</a:t>
            </a:r>
            <a:r>
              <a:rPr lang="es-ES_tradnl" sz="2000" b="1" dirty="0" smtClean="0">
                <a:solidFill>
                  <a:srgbClr val="FFFF00"/>
                </a:solidFill>
                <a:effectLst/>
              </a:rPr>
              <a:t>.  RD 1461/2018 Modifica art</a:t>
            </a:r>
            <a:r>
              <a:rPr lang="es-ES_tradnl" sz="2000" b="1" dirty="0">
                <a:solidFill>
                  <a:srgbClr val="FFFF00"/>
                </a:solidFill>
                <a:effectLst/>
              </a:rPr>
              <a:t>. 81.1 RIRPF </a:t>
            </a:r>
            <a:r>
              <a:rPr lang="es-ES_tradnl" sz="2000" b="1" u="sng" dirty="0">
                <a:solidFill>
                  <a:srgbClr val="FFFF00"/>
                </a:solidFill>
                <a:effectLst/>
              </a:rPr>
              <a:t>desde </a:t>
            </a:r>
            <a:r>
              <a:rPr lang="es-ES_tradnl" sz="2000" b="1" u="sng" dirty="0" smtClean="0">
                <a:solidFill>
                  <a:srgbClr val="FFFF00"/>
                </a:solidFill>
                <a:effectLst/>
              </a:rPr>
              <a:t>1/1/2019</a:t>
            </a:r>
            <a:r>
              <a:rPr lang="es-ES_tradnl" sz="2000" b="1" dirty="0" smtClean="0">
                <a:solidFill>
                  <a:srgbClr val="FFFF00"/>
                </a:solidFill>
                <a:effectLst/>
              </a:rPr>
              <a:t>*</a:t>
            </a:r>
            <a:r>
              <a:rPr lang="es-ES_tradnl" sz="2000" b="1" u="sng" dirty="0" smtClean="0">
                <a:solidFill>
                  <a:srgbClr val="FFFF00"/>
                </a:solidFill>
                <a:effectLst/>
              </a:rPr>
              <a:t> </a:t>
            </a:r>
            <a:endParaRPr lang="es-ES" sz="2000" b="1" dirty="0">
              <a:solidFill>
                <a:srgbClr val="FFFF00"/>
              </a:solidFill>
              <a:effectLst/>
            </a:endParaRPr>
          </a:p>
        </p:txBody>
      </p:sp>
      <p:sp>
        <p:nvSpPr>
          <p:cNvPr id="306180" name="Text Box 4"/>
          <p:cNvSpPr txBox="1">
            <a:spLocks noChangeArrowheads="1"/>
          </p:cNvSpPr>
          <p:nvPr/>
        </p:nvSpPr>
        <p:spPr bwMode="auto">
          <a:xfrm>
            <a:off x="381000" y="457200"/>
            <a:ext cx="9144000" cy="369332"/>
          </a:xfrm>
          <a:prstGeom prst="rect">
            <a:avLst/>
          </a:prstGeom>
          <a:solidFill>
            <a:srgbClr val="CCFFFF"/>
          </a:solidFill>
          <a:ln w="9525">
            <a:noFill/>
            <a:miter lim="800000"/>
            <a:headEnd/>
            <a:tailEnd/>
          </a:ln>
          <a:effectLst/>
        </p:spPr>
        <p:txBody>
          <a:bodyPr>
            <a:spAutoFit/>
          </a:bodyPr>
          <a:lstStyle/>
          <a:p>
            <a:pPr algn="ctr">
              <a:spcBef>
                <a:spcPct val="50000"/>
              </a:spcBef>
            </a:pPr>
            <a:r>
              <a:rPr lang="es-ES_tradnl" sz="1800" u="sng" dirty="0">
                <a:solidFill>
                  <a:srgbClr val="FF0000"/>
                </a:solidFill>
                <a:latin typeface="+mn-lt"/>
              </a:rPr>
              <a:t>Nuevos</a:t>
            </a:r>
            <a:r>
              <a:rPr lang="es-ES_tradnl" sz="1800" dirty="0">
                <a:solidFill>
                  <a:srgbClr val="000066"/>
                </a:solidFill>
                <a:latin typeface="+mn-lt"/>
              </a:rPr>
              <a:t> Límites </a:t>
            </a:r>
            <a:r>
              <a:rPr lang="es-ES_tradnl" sz="1800" u="sng" dirty="0">
                <a:solidFill>
                  <a:srgbClr val="000066"/>
                </a:solidFill>
                <a:latin typeface="+mn-lt"/>
              </a:rPr>
              <a:t>excluyentes</a:t>
            </a:r>
            <a:r>
              <a:rPr lang="es-ES_tradnl" sz="1800" dirty="0">
                <a:solidFill>
                  <a:srgbClr val="000066"/>
                </a:solidFill>
                <a:latin typeface="+mn-lt"/>
              </a:rPr>
              <a:t> de la obligación de retener</a:t>
            </a:r>
            <a:r>
              <a:rPr lang="es-ES" sz="1800" dirty="0">
                <a:solidFill>
                  <a:srgbClr val="000066"/>
                </a:solidFill>
                <a:latin typeface="+mn-lt"/>
              </a:rPr>
              <a:t>. </a:t>
            </a:r>
            <a:r>
              <a:rPr lang="es-ES" sz="1800" u="sng" dirty="0">
                <a:solidFill>
                  <a:srgbClr val="FF0000"/>
                </a:solidFill>
                <a:latin typeface="+mn-lt"/>
              </a:rPr>
              <a:t>Desde </a:t>
            </a:r>
            <a:r>
              <a:rPr lang="es-ES" sz="1800" u="sng" dirty="0" smtClean="0">
                <a:solidFill>
                  <a:srgbClr val="FF0000"/>
                </a:solidFill>
                <a:latin typeface="+mn-lt"/>
              </a:rPr>
              <a:t>1/1/2019</a:t>
            </a:r>
            <a:r>
              <a:rPr lang="es-ES" sz="1800" dirty="0" smtClean="0">
                <a:solidFill>
                  <a:srgbClr val="FF0000"/>
                </a:solidFill>
                <a:latin typeface="+mn-lt"/>
              </a:rPr>
              <a:t>* </a:t>
            </a:r>
            <a:endParaRPr lang="es-ES" sz="1800" dirty="0">
              <a:solidFill>
                <a:srgbClr val="FF0000"/>
              </a:solidFill>
              <a:latin typeface="+mn-lt"/>
            </a:endParaRPr>
          </a:p>
        </p:txBody>
      </p:sp>
      <p:graphicFrame>
        <p:nvGraphicFramePr>
          <p:cNvPr id="306223" name="Group 47"/>
          <p:cNvGraphicFramePr>
            <a:graphicFrameLocks noGrp="1"/>
          </p:cNvGraphicFramePr>
          <p:nvPr>
            <p:extLst>
              <p:ext uri="{D42A27DB-BD31-4B8C-83A1-F6EECF244321}">
                <p14:modId xmlns="" xmlns:p14="http://schemas.microsoft.com/office/powerpoint/2010/main" val="2427943507"/>
              </p:ext>
            </p:extLst>
          </p:nvPr>
        </p:nvGraphicFramePr>
        <p:xfrm>
          <a:off x="228600" y="990600"/>
          <a:ext cx="9525000" cy="3581400"/>
        </p:xfrm>
        <a:graphic>
          <a:graphicData uri="http://schemas.openxmlformats.org/drawingml/2006/table">
            <a:tbl>
              <a:tblPr/>
              <a:tblGrid>
                <a:gridCol w="3962400">
                  <a:extLst>
                    <a:ext uri="{9D8B030D-6E8A-4147-A177-3AD203B41FA5}">
                      <a16:colId xmlns="" xmlns:a16="http://schemas.microsoft.com/office/drawing/2014/main" val="20000"/>
                    </a:ext>
                  </a:extLst>
                </a:gridCol>
                <a:gridCol w="1828800">
                  <a:extLst>
                    <a:ext uri="{9D8B030D-6E8A-4147-A177-3AD203B41FA5}">
                      <a16:colId xmlns="" xmlns:a16="http://schemas.microsoft.com/office/drawing/2014/main" val="20001"/>
                    </a:ext>
                  </a:extLst>
                </a:gridCol>
                <a:gridCol w="1905000">
                  <a:extLst>
                    <a:ext uri="{9D8B030D-6E8A-4147-A177-3AD203B41FA5}">
                      <a16:colId xmlns="" xmlns:a16="http://schemas.microsoft.com/office/drawing/2014/main" val="20002"/>
                    </a:ext>
                  </a:extLst>
                </a:gridCol>
                <a:gridCol w="1828800">
                  <a:extLst>
                    <a:ext uri="{9D8B030D-6E8A-4147-A177-3AD203B41FA5}">
                      <a16:colId xmlns="" xmlns:a16="http://schemas.microsoft.com/office/drawing/2014/main" val="20003"/>
                    </a:ext>
                  </a:extLst>
                </a:gridCol>
              </a:tblGrid>
              <a:tr h="398295">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latin typeface="Arial" charset="0"/>
                        </a:rPr>
                        <a:t>Situación del contribuyente</a:t>
                      </a:r>
                      <a:r>
                        <a:rPr kumimoji="0" lang="es-ES_tradnl" sz="1400" b="1" i="0" u="none" strike="noStrike" cap="none" normalizeH="0" baseline="0" dirty="0" smtClean="0">
                          <a:ln>
                            <a:noFill/>
                          </a:ln>
                          <a:solidFill>
                            <a:schemeClr val="tx1"/>
                          </a:solidFill>
                          <a:effectLst/>
                          <a:latin typeface="Arial" charset="0"/>
                        </a:rPr>
                        <a:t>	</a:t>
                      </a: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Número de hijos y otros descendientes</a:t>
                      </a: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933203">
                <a:tc vMerge="1">
                  <a:txBody>
                    <a:bodyPr/>
                    <a:lstStyle/>
                    <a:p>
                      <a:endParaRPr lang="es-E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O</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Euros</a:t>
                      </a: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1</a:t>
                      </a:r>
                    </a:p>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a:t>
                      </a:r>
                    </a:p>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Euros</a:t>
                      </a: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2 </a:t>
                      </a:r>
                      <a:r>
                        <a:rPr kumimoji="0" lang="es-ES_tradnl" sz="1600" b="1" i="0" u="none" strike="noStrike" kern="1200" cap="none" spc="0" normalizeH="0" baseline="0" noProof="0" dirty="0" err="1" smtClean="0">
                          <a:ln>
                            <a:noFill/>
                          </a:ln>
                          <a:solidFill>
                            <a:srgbClr val="FFFFFF"/>
                          </a:solidFill>
                          <a:effectLst/>
                          <a:uLnTx/>
                          <a:uFillTx/>
                          <a:latin typeface="Arial" charset="0"/>
                          <a:ea typeface="+mn-ea"/>
                          <a:cs typeface="+mn-cs"/>
                        </a:rPr>
                        <a:t>ó</a:t>
                      </a: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 más</a:t>
                      </a:r>
                    </a:p>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a:t>
                      </a:r>
                    </a:p>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Euros</a:t>
                      </a: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739068313"/>
                  </a:ext>
                </a:extLst>
              </a:tr>
              <a:tr h="67705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1.ª</a:t>
                      </a:r>
                      <a:r>
                        <a:rPr kumimoji="0" lang="es-ES_tradnl" sz="1600" b="0" i="0" u="none" strike="noStrike" cap="none" normalizeH="0" baseline="0" dirty="0" smtClean="0">
                          <a:ln>
                            <a:noFill/>
                          </a:ln>
                          <a:solidFill>
                            <a:schemeClr val="bg1"/>
                          </a:solidFill>
                          <a:effectLst/>
                          <a:latin typeface="Arial" charset="0"/>
                        </a:rPr>
                        <a:t> </a:t>
                      </a:r>
                      <a:r>
                        <a:rPr kumimoji="0" lang="es-ES_tradnl" sz="1600" b="0" i="0" u="none" strike="noStrike" cap="none" normalizeH="0" baseline="0" dirty="0" smtClean="0">
                          <a:ln>
                            <a:noFill/>
                          </a:ln>
                          <a:solidFill>
                            <a:schemeClr val="tx1"/>
                          </a:solidFill>
                          <a:effectLst/>
                          <a:latin typeface="Arial" charset="0"/>
                        </a:rPr>
                        <a:t>Contribuyente soltero, viudo, divorciado o separado legalmente</a:t>
                      </a:r>
                    </a:p>
                  </a:txBody>
                  <a:tcPr marL="84406" marR="84406"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2">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3200" b="1" i="0" u="none" strike="noStrike" cap="none" normalizeH="0" baseline="0" dirty="0" smtClean="0">
                          <a:ln>
                            <a:noFill/>
                          </a:ln>
                          <a:solidFill>
                            <a:schemeClr val="tx1"/>
                          </a:solidFill>
                          <a:effectLst/>
                          <a:latin typeface="+mj-lt"/>
                        </a:rPr>
                        <a:t>--------</a:t>
                      </a:r>
                    </a:p>
                  </a:txBody>
                  <a:tcPr marL="84406" marR="84406"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152400" marR="152400" algn="ctr">
                        <a:lnSpc>
                          <a:spcPct val="115000"/>
                        </a:lnSpc>
                        <a:spcBef>
                          <a:spcPts val="1200"/>
                        </a:spcBef>
                        <a:spcAft>
                          <a:spcPts val="1200"/>
                        </a:spcAft>
                      </a:pPr>
                      <a:r>
                        <a:rPr lang="es-ES_tradnl" sz="3200" b="1" baseline="30000" dirty="0">
                          <a:latin typeface="Arial  "/>
                          <a:ea typeface="Times New Roman"/>
                          <a:cs typeface="Times New Roman"/>
                        </a:rPr>
                        <a:t>15.947 </a:t>
                      </a:r>
                      <a:endParaRPr lang="es-ES_tradnl" sz="3200" b="1" dirty="0">
                        <a:latin typeface="Arial  "/>
                        <a:ea typeface="Calibri"/>
                        <a:cs typeface="Times New Roman"/>
                      </a:endParaRPr>
                    </a:p>
                  </a:txBody>
                  <a:tcPr marL="2413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152400" marR="152400" algn="ctr">
                        <a:lnSpc>
                          <a:spcPct val="115000"/>
                        </a:lnSpc>
                        <a:spcBef>
                          <a:spcPts val="1200"/>
                        </a:spcBef>
                        <a:spcAft>
                          <a:spcPts val="1200"/>
                        </a:spcAft>
                      </a:pPr>
                      <a:r>
                        <a:rPr lang="es-ES_tradnl" sz="3200" b="1" baseline="30000">
                          <a:latin typeface="Arial  "/>
                          <a:ea typeface="Times New Roman"/>
                          <a:cs typeface="Times New Roman"/>
                        </a:rPr>
                        <a:t>17.100 </a:t>
                      </a:r>
                      <a:endParaRPr lang="es-ES_tradnl" sz="3200" b="1">
                        <a:latin typeface="Arial  "/>
                        <a:ea typeface="Calibri"/>
                        <a:cs typeface="Times New Roman"/>
                      </a:endParaRPr>
                    </a:p>
                  </a:txBody>
                  <a:tcPr marL="2413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88705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2.ª</a:t>
                      </a:r>
                      <a:r>
                        <a:rPr kumimoji="0" lang="es-ES_tradnl" sz="1600" b="0" i="0" u="none" strike="noStrike" cap="none" normalizeH="0" baseline="0" dirty="0" smtClean="0">
                          <a:ln>
                            <a:noFill/>
                          </a:ln>
                          <a:solidFill>
                            <a:schemeClr val="bg1"/>
                          </a:solidFill>
                          <a:effectLst/>
                          <a:latin typeface="Arial" charset="0"/>
                        </a:rPr>
                        <a:t> </a:t>
                      </a:r>
                      <a:r>
                        <a:rPr kumimoji="0" lang="es-ES_tradnl" sz="1600" b="0" i="0" u="none" strike="noStrike" cap="none" normalizeH="0" baseline="0" dirty="0" smtClean="0">
                          <a:ln>
                            <a:noFill/>
                          </a:ln>
                          <a:solidFill>
                            <a:schemeClr val="tx1"/>
                          </a:solidFill>
                          <a:effectLst/>
                          <a:latin typeface="Arial" charset="0"/>
                        </a:rPr>
                        <a:t>Contribuyente cuyo cónyuge no obtenga rentas superiores a 1.500 euros anuales, excluidas las exentas</a:t>
                      </a:r>
                    </a:p>
                  </a:txBody>
                  <a:tcPr marL="84406" marR="84406"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FF"/>
                    </a:solidFill>
                  </a:tcPr>
                </a:tc>
                <a:tc>
                  <a:txBody>
                    <a:bodyPr/>
                    <a:lstStyle/>
                    <a:p>
                      <a:pPr marL="152400" marR="152400" algn="ctr">
                        <a:lnSpc>
                          <a:spcPct val="115000"/>
                        </a:lnSpc>
                        <a:spcBef>
                          <a:spcPts val="1200"/>
                        </a:spcBef>
                        <a:spcAft>
                          <a:spcPts val="1200"/>
                        </a:spcAft>
                      </a:pPr>
                      <a:r>
                        <a:rPr lang="es-ES_tradnl" sz="3200" b="1" baseline="30000" dirty="0">
                          <a:latin typeface="+mn-lt"/>
                          <a:ea typeface="Times New Roman"/>
                          <a:cs typeface="Times New Roman"/>
                        </a:rPr>
                        <a:t>15.456 </a:t>
                      </a:r>
                      <a:endParaRPr lang="es-ES_tradnl" sz="3200" b="1" dirty="0">
                        <a:latin typeface="+mn-lt"/>
                        <a:ea typeface="Calibri"/>
                        <a:cs typeface="Times New Roman"/>
                      </a:endParaRPr>
                    </a:p>
                  </a:txBody>
                  <a:tcPr marL="2413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152400" marR="152400" algn="ctr">
                        <a:lnSpc>
                          <a:spcPct val="115000"/>
                        </a:lnSpc>
                        <a:spcBef>
                          <a:spcPts val="1200"/>
                        </a:spcBef>
                        <a:spcAft>
                          <a:spcPts val="1200"/>
                        </a:spcAft>
                      </a:pPr>
                      <a:r>
                        <a:rPr lang="es-ES_tradnl" sz="3200" b="1" baseline="30000" dirty="0">
                          <a:latin typeface="Arial  "/>
                          <a:ea typeface="Times New Roman"/>
                          <a:cs typeface="Times New Roman"/>
                        </a:rPr>
                        <a:t>16.481 </a:t>
                      </a:r>
                      <a:endParaRPr lang="es-ES_tradnl" sz="3200" b="1" dirty="0">
                        <a:latin typeface="Arial  "/>
                        <a:ea typeface="Calibri"/>
                        <a:cs typeface="Times New Roman"/>
                      </a:endParaRPr>
                    </a:p>
                  </a:txBody>
                  <a:tcPr marL="2413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152400" marR="152400" algn="ctr">
                        <a:lnSpc>
                          <a:spcPct val="115000"/>
                        </a:lnSpc>
                        <a:spcBef>
                          <a:spcPts val="1200"/>
                        </a:spcBef>
                        <a:spcAft>
                          <a:spcPts val="1200"/>
                        </a:spcAft>
                      </a:pPr>
                      <a:r>
                        <a:rPr lang="es-ES_tradnl" sz="3200" b="1" baseline="30000" dirty="0">
                          <a:latin typeface="Arial  "/>
                          <a:ea typeface="Times New Roman"/>
                          <a:cs typeface="Times New Roman"/>
                        </a:rPr>
                        <a:t>17.634 </a:t>
                      </a:r>
                      <a:endParaRPr lang="es-ES_tradnl" sz="3200" b="1" dirty="0">
                        <a:latin typeface="Arial  "/>
                        <a:ea typeface="Calibri"/>
                        <a:cs typeface="Times New Roman"/>
                      </a:endParaRPr>
                    </a:p>
                  </a:txBody>
                  <a:tcPr marL="2413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3.ª</a:t>
                      </a:r>
                      <a:r>
                        <a:rPr kumimoji="0" lang="es-ES_tradnl" sz="1600" b="1" i="0" u="none" strike="noStrike" cap="none" normalizeH="0" baseline="0" dirty="0" smtClean="0">
                          <a:ln>
                            <a:noFill/>
                          </a:ln>
                          <a:solidFill>
                            <a:srgbClr val="FFFF00"/>
                          </a:solidFill>
                          <a:effectLst/>
                          <a:latin typeface="Arial" charset="0"/>
                        </a:rPr>
                        <a:t> </a:t>
                      </a:r>
                      <a:r>
                        <a:rPr kumimoji="0" lang="es-ES_tradnl" sz="1600" b="0" i="0" u="none" strike="noStrike" cap="none" normalizeH="0" baseline="0" dirty="0" smtClean="0">
                          <a:ln>
                            <a:noFill/>
                          </a:ln>
                          <a:solidFill>
                            <a:schemeClr val="tx1"/>
                          </a:solidFill>
                          <a:effectLst/>
                          <a:latin typeface="Arial" charset="0"/>
                        </a:rPr>
                        <a:t>Otras situaciones</a:t>
                      </a:r>
                    </a:p>
                  </a:txBody>
                  <a:tcPr marL="84406" marR="84406"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2">
                        <a:lumMod val="75000"/>
                      </a:schemeClr>
                    </a:solidFill>
                  </a:tcPr>
                </a:tc>
                <a:tc>
                  <a:txBody>
                    <a:bodyPr/>
                    <a:lstStyle/>
                    <a:p>
                      <a:pPr marL="152400" marR="152400" algn="ctr">
                        <a:lnSpc>
                          <a:spcPct val="115000"/>
                        </a:lnSpc>
                        <a:spcBef>
                          <a:spcPts val="1200"/>
                        </a:spcBef>
                        <a:spcAft>
                          <a:spcPts val="1200"/>
                        </a:spcAft>
                      </a:pPr>
                      <a:r>
                        <a:rPr lang="es-ES_tradnl" sz="3200" b="1" baseline="30000" dirty="0" smtClean="0">
                          <a:solidFill>
                            <a:srgbClr val="FFFF00"/>
                          </a:solidFill>
                          <a:latin typeface="+mn-lt"/>
                          <a:ea typeface="Times New Roman"/>
                          <a:cs typeface="Times New Roman"/>
                        </a:rPr>
                        <a:t>14.000* </a:t>
                      </a:r>
                      <a:endParaRPr lang="es-ES_tradnl" sz="3200" b="1" dirty="0">
                        <a:solidFill>
                          <a:srgbClr val="FFFF00"/>
                        </a:solidFill>
                        <a:latin typeface="+mn-lt"/>
                        <a:ea typeface="Calibri"/>
                        <a:cs typeface="Times New Roman"/>
                      </a:endParaRPr>
                    </a:p>
                  </a:txBody>
                  <a:tcPr marL="2413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152400" marR="152400" algn="ctr">
                        <a:lnSpc>
                          <a:spcPct val="115000"/>
                        </a:lnSpc>
                        <a:spcBef>
                          <a:spcPts val="1200"/>
                        </a:spcBef>
                        <a:spcAft>
                          <a:spcPts val="1200"/>
                        </a:spcAft>
                      </a:pPr>
                      <a:r>
                        <a:rPr lang="es-ES_tradnl" sz="3200" b="1" baseline="30000" dirty="0">
                          <a:latin typeface="Arial  "/>
                          <a:ea typeface="Times New Roman"/>
                          <a:cs typeface="Times New Roman"/>
                        </a:rPr>
                        <a:t>14.516 </a:t>
                      </a:r>
                      <a:endParaRPr lang="es-ES_tradnl" sz="3200" b="1" dirty="0">
                        <a:latin typeface="Arial  "/>
                        <a:ea typeface="Calibri"/>
                        <a:cs typeface="Times New Roman"/>
                      </a:endParaRPr>
                    </a:p>
                  </a:txBody>
                  <a:tcPr marL="2413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p>
                      <a:pPr marL="152400" marR="152400" algn="ctr">
                        <a:lnSpc>
                          <a:spcPct val="115000"/>
                        </a:lnSpc>
                        <a:spcBef>
                          <a:spcPts val="1200"/>
                        </a:spcBef>
                        <a:spcAft>
                          <a:spcPts val="1200"/>
                        </a:spcAft>
                      </a:pPr>
                      <a:r>
                        <a:rPr lang="es-ES_tradnl" sz="3200" b="1" baseline="30000" dirty="0">
                          <a:latin typeface="Arial  "/>
                          <a:ea typeface="Times New Roman"/>
                          <a:cs typeface="Times New Roman"/>
                        </a:rPr>
                        <a:t>15.093 </a:t>
                      </a:r>
                      <a:endParaRPr lang="es-ES_tradnl" sz="3200" b="1" dirty="0">
                        <a:latin typeface="Arial  "/>
                        <a:ea typeface="Calibri"/>
                        <a:cs typeface="Times New Roman"/>
                      </a:endParaRPr>
                    </a:p>
                  </a:txBody>
                  <a:tcPr marL="2413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graphicFrame>
        <p:nvGraphicFramePr>
          <p:cNvPr id="9" name="8 Tabla"/>
          <p:cNvGraphicFramePr>
            <a:graphicFrameLocks noGrp="1"/>
          </p:cNvGraphicFramePr>
          <p:nvPr/>
        </p:nvGraphicFramePr>
        <p:xfrm>
          <a:off x="228600" y="4754880"/>
          <a:ext cx="9372599" cy="579120"/>
        </p:xfrm>
        <a:graphic>
          <a:graphicData uri="http://schemas.openxmlformats.org/drawingml/2006/table">
            <a:tbl>
              <a:tblPr firstRow="1" bandRow="1">
                <a:tableStyleId>{5C22544A-7EE6-4342-B048-85BDC9FD1C3A}</a:tableStyleId>
              </a:tblPr>
              <a:tblGrid>
                <a:gridCol w="9372599">
                  <a:extLst>
                    <a:ext uri="{9D8B030D-6E8A-4147-A177-3AD203B41FA5}">
                      <a16:colId xmlns="" xmlns:a16="http://schemas.microsoft.com/office/drawing/2014/main" val="20000"/>
                    </a:ext>
                  </a:extLst>
                </a:gridCol>
              </a:tblGrid>
              <a:tr h="3810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 efectos de la aplicación del cuadro, se entiende </a:t>
                      </a:r>
                      <a:r>
                        <a:rPr lang="es-ES_tradnl" sz="1600" u="sng" dirty="0" smtClean="0"/>
                        <a:t>por hijos y otros descendientes</a:t>
                      </a:r>
                      <a:r>
                        <a:rPr lang="es-ES_tradnl" sz="1600" dirty="0" smtClean="0"/>
                        <a:t> aquéllos que dan derecho al mínimo por descendientes previsto en el artículo 58 LIRPF</a:t>
                      </a:r>
                      <a:endParaRPr lang="es-ES_tradnl" sz="1600" dirty="0"/>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7" name="Tabla 1"/>
          <p:cNvGraphicFramePr>
            <a:graphicFrameLocks noGrp="1"/>
          </p:cNvGraphicFramePr>
          <p:nvPr>
            <p:extLst/>
          </p:nvPr>
        </p:nvGraphicFramePr>
        <p:xfrm>
          <a:off x="228600" y="5516880"/>
          <a:ext cx="9144000" cy="1188720"/>
        </p:xfrm>
        <a:graphic>
          <a:graphicData uri="http://schemas.openxmlformats.org/drawingml/2006/table">
            <a:tbl>
              <a:tblPr firstRow="1" bandRow="1">
                <a:tableStyleId>{5C22544A-7EE6-4342-B048-85BDC9FD1C3A}</a:tableStyleId>
              </a:tblPr>
              <a:tblGrid>
                <a:gridCol w="9144000">
                  <a:extLst>
                    <a:ext uri="{9D8B030D-6E8A-4147-A177-3AD203B41FA5}">
                      <a16:colId xmlns="" xmlns:a16="http://schemas.microsoft.com/office/drawing/2014/main" val="3285575539"/>
                    </a:ext>
                  </a:extLst>
                </a:gridCol>
              </a:tblGrid>
              <a:tr h="370840">
                <a:tc>
                  <a:txBody>
                    <a:bodyPr/>
                    <a:lstStyle/>
                    <a:p>
                      <a:pPr marL="342900" indent="-342900">
                        <a:buFont typeface="Wingdings" panose="05000000000000000000" pitchFamily="2" charset="2"/>
                        <a:buChar char="ü"/>
                      </a:pPr>
                      <a:r>
                        <a:rPr lang="es-ES" sz="1800" b="0" i="0" u="none" strike="noStrike" kern="1200" baseline="0" dirty="0" smtClean="0">
                          <a:solidFill>
                            <a:srgbClr val="0000FF"/>
                          </a:solidFill>
                          <a:latin typeface="+mn-lt"/>
                          <a:ea typeface="+mn-ea"/>
                          <a:cs typeface="+mn-cs"/>
                        </a:rPr>
                        <a:t>para el caso de </a:t>
                      </a:r>
                      <a:r>
                        <a:rPr lang="es-ES" sz="1800" b="1" i="0" u="none" strike="noStrike" kern="1200" baseline="0" dirty="0" smtClean="0">
                          <a:solidFill>
                            <a:srgbClr val="FF0000"/>
                          </a:solidFill>
                          <a:latin typeface="+mn-lt"/>
                          <a:ea typeface="+mn-ea"/>
                          <a:cs typeface="+mn-cs"/>
                        </a:rPr>
                        <a:t>pensiones</a:t>
                      </a:r>
                      <a:r>
                        <a:rPr lang="es-ES" sz="1800" b="0" i="0" u="none" strike="noStrike" kern="1200" baseline="0" dirty="0" smtClean="0">
                          <a:solidFill>
                            <a:srgbClr val="0000FF"/>
                          </a:solidFill>
                          <a:latin typeface="+mn-lt"/>
                          <a:ea typeface="+mn-ea"/>
                          <a:cs typeface="+mn-cs"/>
                        </a:rPr>
                        <a:t> o haberes pasivos de Seguridad Social : </a:t>
                      </a:r>
                      <a:r>
                        <a:rPr lang="es-ES_tradnl" dirty="0" smtClean="0">
                          <a:solidFill>
                            <a:srgbClr val="0000FF"/>
                          </a:solidFill>
                        </a:rPr>
                        <a:t>Los importes previstos en el cuadro anterior </a:t>
                      </a:r>
                      <a:r>
                        <a:rPr lang="es-ES_tradnl" u="sng" dirty="0" smtClean="0">
                          <a:solidFill>
                            <a:srgbClr val="0000FF"/>
                          </a:solidFill>
                        </a:rPr>
                        <a:t>se incrementarán en 600 €</a:t>
                      </a:r>
                      <a:r>
                        <a:rPr lang="es-ES_tradnl" dirty="0" smtClean="0">
                          <a:solidFill>
                            <a:srgbClr val="0000FF"/>
                          </a:solidFill>
                        </a:rPr>
                        <a:t>.</a:t>
                      </a:r>
                      <a:endParaRPr lang="es-ES" sz="1800" b="0" i="0" u="none" strike="noStrike" kern="1200" baseline="0" dirty="0" smtClean="0">
                        <a:solidFill>
                          <a:srgbClr val="0000FF"/>
                        </a:solidFill>
                        <a:latin typeface="+mn-lt"/>
                        <a:ea typeface="+mn-ea"/>
                        <a:cs typeface="+mn-cs"/>
                      </a:endParaRPr>
                    </a:p>
                    <a:p>
                      <a:pPr marL="342900" indent="-342900">
                        <a:buFont typeface="Wingdings" panose="05000000000000000000" pitchFamily="2" charset="2"/>
                        <a:buChar char="ü"/>
                      </a:pPr>
                      <a:r>
                        <a:rPr lang="es-ES" sz="1800" b="0" i="0" u="none" strike="noStrike" kern="1200" baseline="0" dirty="0" smtClean="0">
                          <a:solidFill>
                            <a:srgbClr val="0000FF"/>
                          </a:solidFill>
                          <a:latin typeface="+mn-lt"/>
                          <a:ea typeface="+mn-ea"/>
                          <a:cs typeface="+mn-cs"/>
                        </a:rPr>
                        <a:t>o prestaciones o subsidios por </a:t>
                      </a:r>
                      <a:r>
                        <a:rPr lang="es-ES" sz="1800" b="1" i="0" u="none" strike="noStrike" kern="1200" baseline="0" dirty="0" smtClean="0">
                          <a:solidFill>
                            <a:srgbClr val="FF0000"/>
                          </a:solidFill>
                          <a:latin typeface="+mn-lt"/>
                          <a:ea typeface="+mn-ea"/>
                          <a:cs typeface="+mn-cs"/>
                        </a:rPr>
                        <a:t>desempleo: </a:t>
                      </a:r>
                      <a:r>
                        <a:rPr lang="es-ES_tradnl" dirty="0" smtClean="0">
                          <a:solidFill>
                            <a:srgbClr val="0000FF"/>
                          </a:solidFill>
                        </a:rPr>
                        <a:t>Los importes previstos en el cuadro anterior </a:t>
                      </a:r>
                      <a:r>
                        <a:rPr lang="es-ES_tradnl" u="sng" dirty="0" smtClean="0">
                          <a:solidFill>
                            <a:srgbClr val="0000FF"/>
                          </a:solidFill>
                        </a:rPr>
                        <a:t>se incrementarán en 1.200 €</a:t>
                      </a:r>
                      <a:r>
                        <a:rPr lang="es-ES_tradnl" dirty="0" smtClean="0">
                          <a:solidFill>
                            <a:srgbClr val="0000FF"/>
                          </a:solidFill>
                        </a:rPr>
                        <a:t>.</a:t>
                      </a:r>
                      <a:endParaRPr lang="es-ES" sz="1800" b="1" i="0" u="none" strike="noStrike" kern="1200" baseline="0" dirty="0" smtClean="0">
                        <a:solidFill>
                          <a:srgbClr val="0000FF"/>
                        </a:solidFill>
                        <a:latin typeface="+mn-lt"/>
                        <a:ea typeface="+mn-ea"/>
                        <a:cs typeface="+mn-cs"/>
                      </a:endParaRPr>
                    </a:p>
                  </a:txBody>
                  <a:tcPr>
                    <a:solidFill>
                      <a:schemeClr val="tx1"/>
                    </a:solidFill>
                  </a:tcPr>
                </a:tc>
                <a:extLst>
                  <a:ext uri="{0D108BD9-81ED-4DB2-BD59-A6C34878D82A}">
                    <a16:rowId xmlns="" xmlns:a16="http://schemas.microsoft.com/office/drawing/2014/main" val="3548514029"/>
                  </a:ext>
                </a:extLst>
              </a:tr>
            </a:tbl>
          </a:graphicData>
        </a:graphic>
      </p:graphicFrame>
    </p:spTree>
    <p:extLst>
      <p:ext uri="{BB962C8B-B14F-4D97-AF65-F5344CB8AC3E}">
        <p14:creationId xmlns="" xmlns:p14="http://schemas.microsoft.com/office/powerpoint/2010/main" val="3425367811"/>
      </p:ext>
    </p:extLst>
  </p:cSld>
  <p:clrMapOvr>
    <a:masterClrMapping/>
  </p:clrMapOvr>
  <p:transition/>
  <p:timing>
    <p:tnLst>
      <p:par>
        <p:cTn id="1" dur="indefinite" restart="never" nodeType="tmRoot"/>
      </p:par>
    </p:tnLst>
  </p:timing>
</p:sld>
</file>

<file path=ppt/slides/slide543.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4098" name="Rectangle 3"/>
          <p:cNvSpPr>
            <a:spLocks noChangeArrowheads="1"/>
          </p:cNvSpPr>
          <p:nvPr/>
        </p:nvSpPr>
        <p:spPr bwMode="auto">
          <a:xfrm>
            <a:off x="2438400" y="53977"/>
            <a:ext cx="3581109" cy="307777"/>
          </a:xfrm>
          <a:prstGeom prst="rect">
            <a:avLst/>
          </a:prstGeom>
          <a:noFill/>
          <a:ln w="9525">
            <a:noFill/>
            <a:miter lim="800000"/>
            <a:headEnd/>
            <a:tailEnd/>
          </a:ln>
        </p:spPr>
        <p:txBody>
          <a:bodyPr wrap="none" lIns="0" tIns="0" rIns="0" bIns="0">
            <a:spAutoFit/>
          </a:bodyPr>
          <a:lstStyle/>
          <a:p>
            <a:r>
              <a:rPr lang="es-ES_tradnl" b="1" u="sng" dirty="0">
                <a:solidFill>
                  <a:srgbClr val="E92E00"/>
                </a:solidFill>
                <a:latin typeface="+mn-lt"/>
              </a:rPr>
              <a:t>OBLIGACION DE DECLARAR</a:t>
            </a:r>
            <a:endParaRPr lang="es-ES_tradnl" dirty="0">
              <a:solidFill>
                <a:srgbClr val="E92E00"/>
              </a:solidFill>
              <a:latin typeface="+mn-lt"/>
            </a:endParaRPr>
          </a:p>
        </p:txBody>
      </p:sp>
      <p:sp>
        <p:nvSpPr>
          <p:cNvPr id="4099" name="Rectangle 6"/>
          <p:cNvSpPr>
            <a:spLocks noChangeArrowheads="1"/>
          </p:cNvSpPr>
          <p:nvPr/>
        </p:nvSpPr>
        <p:spPr bwMode="auto">
          <a:xfrm>
            <a:off x="100248" y="579441"/>
            <a:ext cx="2109552"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sym typeface="Wingdings" pitchFamily="2" charset="2"/>
              </a:rPr>
              <a:t></a:t>
            </a:r>
            <a:r>
              <a:rPr lang="es-ES_tradnl" sz="1100" b="1">
                <a:solidFill>
                  <a:srgbClr val="000000"/>
                </a:solidFill>
                <a:latin typeface="+mn-lt"/>
              </a:rPr>
              <a:t>   </a:t>
            </a:r>
            <a:r>
              <a:rPr lang="es-ES_tradnl" sz="1100" b="1" u="sng">
                <a:solidFill>
                  <a:schemeClr val="accent2"/>
                </a:solidFill>
                <a:latin typeface="+mn-lt"/>
              </a:rPr>
              <a:t>OBLIGACIÓN</a:t>
            </a:r>
            <a:r>
              <a:rPr lang="es-ES_tradnl" sz="1100" b="1">
                <a:solidFill>
                  <a:schemeClr val="accent2"/>
                </a:solidFill>
                <a:latin typeface="+mn-lt"/>
              </a:rPr>
              <a:t> :</a:t>
            </a:r>
            <a:r>
              <a:rPr lang="es-ES_tradnl" sz="1100" b="1">
                <a:solidFill>
                  <a:srgbClr val="000000"/>
                </a:solidFill>
                <a:latin typeface="+mn-lt"/>
              </a:rPr>
              <a:t>   </a:t>
            </a:r>
            <a:r>
              <a:rPr lang="es-ES_tradnl" sz="1100">
                <a:solidFill>
                  <a:srgbClr val="000000"/>
                </a:solidFill>
                <a:latin typeface="+mn-lt"/>
              </a:rPr>
              <a:t>(art.  96.1 L)</a:t>
            </a:r>
          </a:p>
        </p:txBody>
      </p:sp>
      <p:sp>
        <p:nvSpPr>
          <p:cNvPr id="4100" name="Rectangle 9"/>
          <p:cNvSpPr>
            <a:spLocks noChangeArrowheads="1"/>
          </p:cNvSpPr>
          <p:nvPr/>
        </p:nvSpPr>
        <p:spPr bwMode="auto">
          <a:xfrm>
            <a:off x="2971801" y="579441"/>
            <a:ext cx="4716035" cy="169277"/>
          </a:xfrm>
          <a:prstGeom prst="rect">
            <a:avLst/>
          </a:prstGeom>
          <a:noFill/>
          <a:ln w="9525">
            <a:noFill/>
            <a:miter lim="800000"/>
            <a:headEnd/>
            <a:tailEnd/>
          </a:ln>
        </p:spPr>
        <p:txBody>
          <a:bodyPr wrap="none" lIns="0" tIns="0" rIns="0" bIns="0">
            <a:spAutoFit/>
          </a:bodyPr>
          <a:lstStyle/>
          <a:p>
            <a:r>
              <a:rPr lang="es-ES_tradnl" sz="1100">
                <a:solidFill>
                  <a:srgbClr val="000000"/>
                </a:solidFill>
                <a:latin typeface="+mn-lt"/>
              </a:rPr>
              <a:t>Los contribuyentes  están obligados a presentar Declaración por IRPF</a:t>
            </a:r>
          </a:p>
        </p:txBody>
      </p:sp>
      <p:sp>
        <p:nvSpPr>
          <p:cNvPr id="4101" name="Rectangle 12"/>
          <p:cNvSpPr>
            <a:spLocks noChangeArrowheads="1"/>
          </p:cNvSpPr>
          <p:nvPr/>
        </p:nvSpPr>
        <p:spPr bwMode="auto">
          <a:xfrm>
            <a:off x="130082" y="1066803"/>
            <a:ext cx="6575518" cy="169277"/>
          </a:xfrm>
          <a:prstGeom prst="rect">
            <a:avLst/>
          </a:prstGeom>
          <a:noFill/>
          <a:ln w="9525">
            <a:noFill/>
            <a:miter lim="800000"/>
            <a:headEnd/>
            <a:tailEnd/>
          </a:ln>
        </p:spPr>
        <p:txBody>
          <a:bodyPr wrap="none" lIns="0" tIns="0" rIns="0" bIns="0">
            <a:spAutoFit/>
          </a:bodyPr>
          <a:lstStyle/>
          <a:p>
            <a:r>
              <a:rPr lang="es-ES_tradnl" sz="1100" dirty="0">
                <a:solidFill>
                  <a:srgbClr val="D60093"/>
                </a:solidFill>
                <a:latin typeface="+mn-lt"/>
                <a:sym typeface="Wingdings" pitchFamily="2" charset="2"/>
              </a:rPr>
              <a:t></a:t>
            </a:r>
            <a:r>
              <a:rPr lang="es-ES_tradnl" sz="1100" b="1" dirty="0">
                <a:solidFill>
                  <a:srgbClr val="000000"/>
                </a:solidFill>
                <a:latin typeface="+mn-lt"/>
              </a:rPr>
              <a:t>   </a:t>
            </a:r>
            <a:r>
              <a:rPr lang="es-ES_tradnl" sz="1100" b="1" u="sng" dirty="0">
                <a:solidFill>
                  <a:schemeClr val="accent2"/>
                </a:solidFill>
                <a:latin typeface="+mn-lt"/>
              </a:rPr>
              <a:t>EXCEPCIONES</a:t>
            </a:r>
            <a:r>
              <a:rPr lang="es-ES_tradnl" sz="1100" b="1" dirty="0">
                <a:solidFill>
                  <a:schemeClr val="accent2"/>
                </a:solidFill>
                <a:latin typeface="+mn-lt"/>
              </a:rPr>
              <a:t> :</a:t>
            </a:r>
            <a:r>
              <a:rPr lang="es-ES_tradnl" sz="1100" b="1" dirty="0">
                <a:solidFill>
                  <a:srgbClr val="000000"/>
                </a:solidFill>
                <a:latin typeface="+mn-lt"/>
              </a:rPr>
              <a:t>    </a:t>
            </a:r>
            <a:r>
              <a:rPr lang="es-ES_tradnl" sz="1100" dirty="0">
                <a:solidFill>
                  <a:srgbClr val="000000"/>
                </a:solidFill>
                <a:latin typeface="+mn-lt"/>
              </a:rPr>
              <a:t>(art. 96.2 L</a:t>
            </a:r>
            <a:r>
              <a:rPr lang="es-ES_tradnl" sz="1100" dirty="0">
                <a:solidFill>
                  <a:srgbClr val="FF0066"/>
                </a:solidFill>
                <a:latin typeface="+mn-lt"/>
              </a:rPr>
              <a:t>)    </a:t>
            </a:r>
            <a:r>
              <a:rPr lang="es-ES_tradnl" sz="1100" b="1" u="sng" dirty="0">
                <a:solidFill>
                  <a:srgbClr val="FF0066"/>
                </a:solidFill>
                <a:latin typeface="+mn-lt"/>
              </a:rPr>
              <a:t>N</a:t>
            </a:r>
            <a:r>
              <a:rPr lang="es-ES_tradnl" sz="1100" b="1" dirty="0">
                <a:solidFill>
                  <a:srgbClr val="FF0066"/>
                </a:solidFill>
                <a:latin typeface="+mn-lt"/>
              </a:rPr>
              <a:t>o obligados los que obtengan rentas</a:t>
            </a:r>
            <a:r>
              <a:rPr lang="es-ES_tradnl" sz="1100" b="1" dirty="0">
                <a:solidFill>
                  <a:srgbClr val="000000"/>
                </a:solidFill>
                <a:latin typeface="+mn-lt"/>
              </a:rPr>
              <a:t> </a:t>
            </a:r>
            <a:r>
              <a:rPr lang="es-ES_tradnl" sz="1100" dirty="0">
                <a:solidFill>
                  <a:srgbClr val="000000"/>
                </a:solidFill>
                <a:latin typeface="+mn-lt"/>
              </a:rPr>
              <a:t>  </a:t>
            </a:r>
            <a:r>
              <a:rPr lang="es-ES_tradnl" sz="1100" b="1" dirty="0">
                <a:solidFill>
                  <a:srgbClr val="FF0066"/>
                </a:solidFill>
                <a:latin typeface="+mn-lt"/>
              </a:rPr>
              <a:t>"exclusivamente"</a:t>
            </a:r>
            <a:r>
              <a:rPr lang="es-ES_tradnl" sz="1100" b="1" dirty="0">
                <a:solidFill>
                  <a:srgbClr val="000000"/>
                </a:solidFill>
                <a:latin typeface="+mn-lt"/>
              </a:rPr>
              <a:t>   </a:t>
            </a:r>
            <a:r>
              <a:rPr lang="es-ES_tradnl" sz="1100" b="1" dirty="0" smtClean="0">
                <a:solidFill>
                  <a:srgbClr val="FF0066"/>
                </a:solidFill>
                <a:latin typeface="+mn-lt"/>
              </a:rPr>
              <a:t>de:</a:t>
            </a:r>
            <a:endParaRPr lang="es-ES_tradnl" sz="1100" b="1" dirty="0">
              <a:solidFill>
                <a:srgbClr val="FF0066"/>
              </a:solidFill>
              <a:latin typeface="+mn-lt"/>
            </a:endParaRPr>
          </a:p>
        </p:txBody>
      </p:sp>
      <p:sp>
        <p:nvSpPr>
          <p:cNvPr id="4102" name="Rectangle 19"/>
          <p:cNvSpPr>
            <a:spLocks noChangeArrowheads="1"/>
          </p:cNvSpPr>
          <p:nvPr/>
        </p:nvSpPr>
        <p:spPr bwMode="auto">
          <a:xfrm>
            <a:off x="1066800" y="1447802"/>
            <a:ext cx="3909725" cy="169277"/>
          </a:xfrm>
          <a:prstGeom prst="rect">
            <a:avLst/>
          </a:prstGeom>
          <a:noFill/>
          <a:ln w="9525">
            <a:noFill/>
            <a:miter lim="800000"/>
            <a:headEnd/>
            <a:tailEnd/>
          </a:ln>
        </p:spPr>
        <p:txBody>
          <a:bodyPr wrap="none" lIns="0" tIns="0" rIns="0" bIns="0">
            <a:spAutoFit/>
          </a:bodyPr>
          <a:lstStyle/>
          <a:p>
            <a:r>
              <a:rPr lang="es-ES_tradnl" sz="1100" b="1" dirty="0">
                <a:solidFill>
                  <a:srgbClr val="993300"/>
                </a:solidFill>
                <a:latin typeface="+mn-lt"/>
              </a:rPr>
              <a:t>a)</a:t>
            </a:r>
            <a:r>
              <a:rPr lang="es-ES_tradnl" sz="1100" dirty="0">
                <a:solidFill>
                  <a:srgbClr val="000000"/>
                </a:solidFill>
                <a:latin typeface="+mn-lt"/>
              </a:rPr>
              <a:t>   Rendimientos </a:t>
            </a:r>
            <a:r>
              <a:rPr lang="es-ES_tradnl" sz="1100" dirty="0" smtClean="0">
                <a:solidFill>
                  <a:srgbClr val="000000"/>
                </a:solidFill>
                <a:latin typeface="+mn-lt"/>
              </a:rPr>
              <a:t>íntegros del </a:t>
            </a:r>
            <a:r>
              <a:rPr lang="es-ES_tradnl" sz="1100" dirty="0">
                <a:solidFill>
                  <a:srgbClr val="000000"/>
                </a:solidFill>
                <a:latin typeface="+mn-lt"/>
              </a:rPr>
              <a:t>Trabajo </a:t>
            </a:r>
            <a:r>
              <a:rPr lang="es-ES_tradnl" sz="1100" b="1" dirty="0" smtClean="0">
                <a:solidFill>
                  <a:srgbClr val="0000FF"/>
                </a:solidFill>
                <a:latin typeface="+mn-lt"/>
              </a:rPr>
              <a:t>≤  </a:t>
            </a:r>
            <a:r>
              <a:rPr lang="es-ES_tradnl" sz="1100" b="1" dirty="0">
                <a:solidFill>
                  <a:srgbClr val="0000FF"/>
                </a:solidFill>
                <a:latin typeface="+mn-lt"/>
              </a:rPr>
              <a:t>22.000 €</a:t>
            </a:r>
            <a:r>
              <a:rPr lang="es-ES_tradnl" sz="1100" dirty="0">
                <a:solidFill>
                  <a:srgbClr val="0000FF"/>
                </a:solidFill>
                <a:latin typeface="+mn-lt"/>
              </a:rPr>
              <a:t> </a:t>
            </a:r>
            <a:r>
              <a:rPr lang="es-ES_tradnl" sz="1100" dirty="0" smtClean="0">
                <a:solidFill>
                  <a:srgbClr val="0000FF"/>
                </a:solidFill>
                <a:latin typeface="+mn-lt"/>
              </a:rPr>
              <a:t>anuales</a:t>
            </a:r>
            <a:r>
              <a:rPr lang="es-ES_tradnl" sz="1100" dirty="0" smtClean="0">
                <a:solidFill>
                  <a:srgbClr val="FF0066"/>
                </a:solidFill>
                <a:latin typeface="+mn-lt"/>
              </a:rPr>
              <a:t>¹</a:t>
            </a:r>
            <a:endParaRPr lang="es-ES_tradnl" sz="1100" b="1" dirty="0">
              <a:solidFill>
                <a:srgbClr val="FF0066"/>
              </a:solidFill>
              <a:latin typeface="+mn-lt"/>
            </a:endParaRPr>
          </a:p>
        </p:txBody>
      </p:sp>
      <p:sp>
        <p:nvSpPr>
          <p:cNvPr id="4103" name="Rectangle 23"/>
          <p:cNvSpPr>
            <a:spLocks noChangeArrowheads="1"/>
          </p:cNvSpPr>
          <p:nvPr/>
        </p:nvSpPr>
        <p:spPr bwMode="auto">
          <a:xfrm>
            <a:off x="1680238" y="1716091"/>
            <a:ext cx="3791102" cy="169277"/>
          </a:xfrm>
          <a:prstGeom prst="rect">
            <a:avLst/>
          </a:prstGeom>
          <a:noFill/>
          <a:ln w="9525">
            <a:noFill/>
            <a:miter lim="800000"/>
            <a:headEnd/>
            <a:tailEnd/>
          </a:ln>
        </p:spPr>
        <p:txBody>
          <a:bodyPr wrap="none" lIns="0" tIns="0" rIns="0" bIns="0">
            <a:spAutoFit/>
          </a:bodyPr>
          <a:lstStyle/>
          <a:p>
            <a:pPr marL="228600" indent="-228600">
              <a:buFont typeface="Wingdings" pitchFamily="2" charset="2"/>
              <a:buChar char="v"/>
            </a:pPr>
            <a:r>
              <a:rPr lang="es-ES_tradnl" sz="1100" dirty="0" smtClean="0">
                <a:solidFill>
                  <a:srgbClr val="D60093"/>
                </a:solidFill>
                <a:latin typeface="+mn-lt"/>
                <a:sym typeface="Monotype Sorts"/>
              </a:rPr>
              <a:t> </a:t>
            </a:r>
            <a:r>
              <a:rPr lang="es-ES_tradnl" sz="1100" dirty="0" smtClean="0">
                <a:solidFill>
                  <a:srgbClr val="000000"/>
                </a:solidFill>
                <a:latin typeface="+mn-lt"/>
                <a:sym typeface="Monotype Sorts"/>
              </a:rPr>
              <a:t> </a:t>
            </a:r>
            <a:r>
              <a:rPr lang="es-ES_tradnl" sz="1100" dirty="0" smtClean="0">
                <a:solidFill>
                  <a:srgbClr val="000000"/>
                </a:solidFill>
                <a:latin typeface="+mn-lt"/>
              </a:rPr>
              <a:t>El </a:t>
            </a:r>
            <a:r>
              <a:rPr lang="es-ES_tradnl" sz="1100" dirty="0">
                <a:solidFill>
                  <a:srgbClr val="000000"/>
                </a:solidFill>
                <a:latin typeface="+mn-lt"/>
              </a:rPr>
              <a:t>límite es para declaración individual o conjunta</a:t>
            </a:r>
          </a:p>
        </p:txBody>
      </p:sp>
      <p:sp>
        <p:nvSpPr>
          <p:cNvPr id="4104" name="Rectangle 25"/>
          <p:cNvSpPr>
            <a:spLocks noChangeArrowheads="1"/>
          </p:cNvSpPr>
          <p:nvPr/>
        </p:nvSpPr>
        <p:spPr bwMode="auto">
          <a:xfrm>
            <a:off x="1680238" y="1952625"/>
            <a:ext cx="3969035" cy="184666"/>
          </a:xfrm>
          <a:prstGeom prst="rect">
            <a:avLst/>
          </a:prstGeom>
          <a:noFill/>
          <a:ln w="9525">
            <a:noFill/>
            <a:miter lim="800000"/>
            <a:headEnd/>
            <a:tailEnd/>
          </a:ln>
        </p:spPr>
        <p:txBody>
          <a:bodyPr wrap="none" lIns="0" tIns="0" rIns="0" bIns="0">
            <a:spAutoFit/>
          </a:bodyPr>
          <a:lstStyle/>
          <a:p>
            <a:pPr marL="228600" indent="-228600">
              <a:buFont typeface="Wingdings" pitchFamily="2" charset="2"/>
              <a:buChar char="v"/>
            </a:pPr>
            <a:r>
              <a:rPr lang="es-ES_tradnl" sz="1100" b="1" dirty="0" smtClean="0">
                <a:solidFill>
                  <a:srgbClr val="FF3300"/>
                </a:solidFill>
                <a:latin typeface="+mn-lt"/>
                <a:sym typeface="Monotype Sorts"/>
              </a:rPr>
              <a:t>  </a:t>
            </a:r>
            <a:r>
              <a:rPr lang="es-ES_tradnl" sz="1100" dirty="0" smtClean="0">
                <a:solidFill>
                  <a:srgbClr val="000000"/>
                </a:solidFill>
                <a:latin typeface="+mn-lt"/>
                <a:sym typeface="Monotype Sorts"/>
              </a:rPr>
              <a:t> </a:t>
            </a:r>
            <a:r>
              <a:rPr lang="es-ES_tradnl" sz="1100" dirty="0">
                <a:solidFill>
                  <a:srgbClr val="000000"/>
                </a:solidFill>
                <a:latin typeface="+mn-lt"/>
              </a:rPr>
              <a:t>El límite será de </a:t>
            </a:r>
            <a:r>
              <a:rPr lang="es-ES_tradnl" sz="1200" b="1" dirty="0" smtClean="0">
                <a:solidFill>
                  <a:srgbClr val="FF0000"/>
                </a:solidFill>
                <a:latin typeface="+mn-lt"/>
              </a:rPr>
              <a:t>14.000 € desde 1/1/2019*</a:t>
            </a:r>
            <a:r>
              <a:rPr lang="es-ES_tradnl" sz="1000" b="1" dirty="0" smtClean="0">
                <a:solidFill>
                  <a:srgbClr val="FF0000"/>
                </a:solidFill>
                <a:latin typeface="+mn-lt"/>
              </a:rPr>
              <a:t> </a:t>
            </a:r>
            <a:r>
              <a:rPr lang="es-ES_tradnl" sz="1100" dirty="0" smtClean="0">
                <a:solidFill>
                  <a:srgbClr val="000000"/>
                </a:solidFill>
                <a:latin typeface="+mn-lt"/>
              </a:rPr>
              <a:t>cuando </a:t>
            </a:r>
            <a:r>
              <a:rPr lang="es-ES_tradnl" sz="1100" dirty="0">
                <a:solidFill>
                  <a:srgbClr val="000000"/>
                </a:solidFill>
                <a:latin typeface="+mn-lt"/>
              </a:rPr>
              <a:t>:</a:t>
            </a:r>
          </a:p>
        </p:txBody>
      </p:sp>
      <p:sp>
        <p:nvSpPr>
          <p:cNvPr id="4105" name="Rectangle 33"/>
          <p:cNvSpPr>
            <a:spLocks noChangeArrowheads="1"/>
          </p:cNvSpPr>
          <p:nvPr/>
        </p:nvSpPr>
        <p:spPr bwMode="auto">
          <a:xfrm>
            <a:off x="1008301" y="2903541"/>
            <a:ext cx="7526099" cy="169277"/>
          </a:xfrm>
          <a:prstGeom prst="rect">
            <a:avLst/>
          </a:prstGeom>
          <a:noFill/>
          <a:ln w="9525">
            <a:noFill/>
            <a:miter lim="800000"/>
            <a:headEnd/>
            <a:tailEnd/>
          </a:ln>
        </p:spPr>
        <p:txBody>
          <a:bodyPr wrap="none" lIns="0" tIns="0" rIns="0" bIns="0">
            <a:spAutoFit/>
          </a:bodyPr>
          <a:lstStyle/>
          <a:p>
            <a:r>
              <a:rPr lang="es-ES_tradnl" sz="1100" b="1" dirty="0">
                <a:solidFill>
                  <a:srgbClr val="993300"/>
                </a:solidFill>
                <a:latin typeface="+mn-lt"/>
              </a:rPr>
              <a:t>b)</a:t>
            </a:r>
            <a:r>
              <a:rPr lang="es-ES_tradnl" sz="1100" dirty="0">
                <a:solidFill>
                  <a:srgbClr val="000000"/>
                </a:solidFill>
                <a:latin typeface="+mn-lt"/>
              </a:rPr>
              <a:t>   </a:t>
            </a:r>
            <a:r>
              <a:rPr lang="es-ES_tradnl" sz="1100" dirty="0" smtClean="0">
                <a:solidFill>
                  <a:srgbClr val="000000"/>
                </a:solidFill>
                <a:latin typeface="+mn-lt"/>
              </a:rPr>
              <a:t>Rendimientos íntegros </a:t>
            </a:r>
            <a:r>
              <a:rPr lang="es-ES_tradnl" sz="1100" dirty="0">
                <a:solidFill>
                  <a:srgbClr val="000000"/>
                </a:solidFill>
                <a:latin typeface="+mn-lt"/>
              </a:rPr>
              <a:t>de Capital mobiliario  +  G.P.  (sometidos a retención ó ingreso a cuenta) :   </a:t>
            </a:r>
            <a:r>
              <a:rPr lang="es-ES_tradnl" sz="1100" b="1" dirty="0" smtClean="0">
                <a:solidFill>
                  <a:srgbClr val="000000"/>
                </a:solidFill>
                <a:latin typeface="+mn-lt"/>
              </a:rPr>
              <a:t>≤   </a:t>
            </a:r>
            <a:r>
              <a:rPr lang="es-ES_tradnl" sz="1100" b="1" dirty="0">
                <a:solidFill>
                  <a:srgbClr val="000000"/>
                </a:solidFill>
                <a:latin typeface="+mn-lt"/>
              </a:rPr>
              <a:t>1.600 €</a:t>
            </a:r>
          </a:p>
        </p:txBody>
      </p:sp>
      <p:sp>
        <p:nvSpPr>
          <p:cNvPr id="4106" name="Rectangle 41"/>
          <p:cNvSpPr>
            <a:spLocks noChangeArrowheads="1"/>
          </p:cNvSpPr>
          <p:nvPr/>
        </p:nvSpPr>
        <p:spPr bwMode="auto">
          <a:xfrm>
            <a:off x="914400" y="3173414"/>
            <a:ext cx="8967198" cy="372410"/>
          </a:xfrm>
          <a:prstGeom prst="rect">
            <a:avLst/>
          </a:prstGeom>
          <a:noFill/>
          <a:ln w="9525">
            <a:noFill/>
            <a:miter lim="800000"/>
            <a:headEnd/>
            <a:tailEnd/>
          </a:ln>
        </p:spPr>
        <p:txBody>
          <a:bodyPr wrap="none" lIns="0" tIns="0" rIns="0" bIns="0">
            <a:spAutoFit/>
          </a:bodyPr>
          <a:lstStyle/>
          <a:p>
            <a:r>
              <a:rPr lang="es-ES_tradnl" sz="1100" b="1" dirty="0">
                <a:solidFill>
                  <a:srgbClr val="993300"/>
                </a:solidFill>
                <a:latin typeface="+mn-lt"/>
              </a:rPr>
              <a:t>c)</a:t>
            </a:r>
            <a:r>
              <a:rPr lang="es-ES_tradnl" sz="1100" dirty="0">
                <a:solidFill>
                  <a:srgbClr val="000000"/>
                </a:solidFill>
                <a:latin typeface="+mn-lt"/>
              </a:rPr>
              <a:t>   Rentas Inmobiliarias Imputadas +</a:t>
            </a:r>
          </a:p>
          <a:p>
            <a:pPr>
              <a:spcBef>
                <a:spcPct val="20000"/>
              </a:spcBef>
            </a:pPr>
            <a:r>
              <a:rPr lang="es-ES_tradnl" sz="1100" dirty="0" smtClean="0">
                <a:solidFill>
                  <a:srgbClr val="000000"/>
                </a:solidFill>
                <a:latin typeface="+mn-lt"/>
              </a:rPr>
              <a:t>       + Rendimientos íntegros Letras del Tesoro + Subvención para Adquisición Vivienda V.P.O. +  </a:t>
            </a:r>
            <a:r>
              <a:rPr lang="es-ES_tradnl" sz="1100" dirty="0" err="1" smtClean="0">
                <a:solidFill>
                  <a:srgbClr val="FF0000"/>
                </a:solidFill>
                <a:latin typeface="+mn-lt"/>
              </a:rPr>
              <a:t>GªPº</a:t>
            </a:r>
            <a:r>
              <a:rPr lang="es-ES_tradnl" sz="1100" dirty="0" smtClean="0">
                <a:solidFill>
                  <a:srgbClr val="FF0000"/>
                </a:solidFill>
                <a:latin typeface="+mn-lt"/>
              </a:rPr>
              <a:t> de ayudas públicas*</a:t>
            </a:r>
            <a:r>
              <a:rPr lang="es-ES_tradnl" sz="1100" dirty="0" smtClean="0">
                <a:solidFill>
                  <a:srgbClr val="FF0066"/>
                </a:solidFill>
                <a:latin typeface="+mn-lt"/>
              </a:rPr>
              <a:t>*</a:t>
            </a:r>
            <a:r>
              <a:rPr lang="es-ES_tradnl" sz="1100" dirty="0" smtClean="0">
                <a:solidFill>
                  <a:srgbClr val="FF0000"/>
                </a:solidFill>
                <a:latin typeface="+mn-lt"/>
              </a:rPr>
              <a:t> </a:t>
            </a:r>
            <a:r>
              <a:rPr lang="es-ES_tradnl" sz="1100" b="1" dirty="0" smtClean="0">
                <a:solidFill>
                  <a:srgbClr val="000000"/>
                </a:solidFill>
                <a:latin typeface="+mn-lt"/>
              </a:rPr>
              <a:t>≤ </a:t>
            </a:r>
            <a:r>
              <a:rPr lang="es-ES_tradnl" sz="1100" dirty="0" smtClean="0">
                <a:solidFill>
                  <a:srgbClr val="000000"/>
                </a:solidFill>
                <a:latin typeface="+mn-lt"/>
              </a:rPr>
              <a:t> </a:t>
            </a:r>
            <a:r>
              <a:rPr lang="es-ES_tradnl" sz="1100" b="1" dirty="0" smtClean="0">
                <a:solidFill>
                  <a:srgbClr val="000000"/>
                </a:solidFill>
                <a:latin typeface="+mn-lt"/>
              </a:rPr>
              <a:t>1.000  €</a:t>
            </a:r>
            <a:endParaRPr lang="es-ES_tradnl" sz="1100" b="1" dirty="0">
              <a:solidFill>
                <a:srgbClr val="000000"/>
              </a:solidFill>
              <a:latin typeface="+mn-lt"/>
            </a:endParaRPr>
          </a:p>
        </p:txBody>
      </p:sp>
      <p:sp>
        <p:nvSpPr>
          <p:cNvPr id="4107" name="Rectangle 52"/>
          <p:cNvSpPr>
            <a:spLocks noChangeArrowheads="1"/>
          </p:cNvSpPr>
          <p:nvPr/>
        </p:nvSpPr>
        <p:spPr bwMode="auto">
          <a:xfrm>
            <a:off x="1066800" y="3813175"/>
            <a:ext cx="6594754" cy="276999"/>
          </a:xfrm>
          <a:prstGeom prst="rect">
            <a:avLst/>
          </a:prstGeom>
          <a:noFill/>
          <a:ln w="9525">
            <a:noFill/>
            <a:miter lim="800000"/>
            <a:headEnd/>
            <a:tailEnd/>
          </a:ln>
        </p:spPr>
        <p:txBody>
          <a:bodyPr wrap="none" lIns="0" tIns="0" rIns="0" bIns="0">
            <a:spAutoFit/>
          </a:bodyPr>
          <a:lstStyle/>
          <a:p>
            <a:r>
              <a:rPr lang="es-ES_tradnl" sz="900" b="1" dirty="0">
                <a:solidFill>
                  <a:srgbClr val="993300"/>
                </a:solidFill>
                <a:latin typeface="+mn-lt"/>
              </a:rPr>
              <a:t>d)</a:t>
            </a:r>
            <a:r>
              <a:rPr lang="es-ES_tradnl" sz="900" dirty="0">
                <a:solidFill>
                  <a:srgbClr val="000000"/>
                </a:solidFill>
                <a:latin typeface="+mn-lt"/>
              </a:rPr>
              <a:t> </a:t>
            </a:r>
            <a:r>
              <a:rPr lang="es-ES_tradnl" sz="900" b="1" dirty="0">
                <a:solidFill>
                  <a:srgbClr val="000000"/>
                </a:solidFill>
                <a:latin typeface="+mn-lt"/>
              </a:rPr>
              <a:t>EXCLUSIVAMENTE:</a:t>
            </a:r>
            <a:r>
              <a:rPr lang="es-ES_tradnl" sz="900" dirty="0">
                <a:solidFill>
                  <a:srgbClr val="000000"/>
                </a:solidFill>
                <a:latin typeface="+mn-lt"/>
              </a:rPr>
              <a:t> * (</a:t>
            </a:r>
            <a:r>
              <a:rPr lang="es-ES_tradnl" sz="900" dirty="0" err="1">
                <a:solidFill>
                  <a:srgbClr val="000000"/>
                </a:solidFill>
                <a:latin typeface="+mn-lt"/>
              </a:rPr>
              <a:t>Rdtos</a:t>
            </a:r>
            <a:r>
              <a:rPr lang="es-ES_tradnl" sz="900" dirty="0">
                <a:solidFill>
                  <a:srgbClr val="000000"/>
                </a:solidFill>
                <a:latin typeface="+mn-lt"/>
              </a:rPr>
              <a:t>. </a:t>
            </a:r>
            <a:r>
              <a:rPr lang="es-ES_tradnl" sz="900" b="1" dirty="0">
                <a:solidFill>
                  <a:srgbClr val="000000"/>
                </a:solidFill>
                <a:latin typeface="+mn-lt"/>
              </a:rPr>
              <a:t>Íntegros</a:t>
            </a:r>
            <a:r>
              <a:rPr lang="es-ES_tradnl" sz="900" dirty="0">
                <a:solidFill>
                  <a:srgbClr val="000000"/>
                </a:solidFill>
                <a:latin typeface="+mn-lt"/>
              </a:rPr>
              <a:t> del Trabajo + R.I del Capital + R.I. de </a:t>
            </a:r>
            <a:r>
              <a:rPr lang="es-ES_tradnl" sz="900" b="1" dirty="0">
                <a:solidFill>
                  <a:srgbClr val="000000"/>
                </a:solidFill>
                <a:latin typeface="+mn-lt"/>
              </a:rPr>
              <a:t>Actividades Económicas</a:t>
            </a:r>
            <a:r>
              <a:rPr lang="es-ES_tradnl" sz="900" dirty="0">
                <a:solidFill>
                  <a:srgbClr val="000000"/>
                </a:solidFill>
                <a:latin typeface="+mn-lt"/>
              </a:rPr>
              <a:t> + G.P.) </a:t>
            </a:r>
            <a:r>
              <a:rPr lang="es-ES_tradnl" sz="900" b="1" dirty="0" smtClean="0">
                <a:solidFill>
                  <a:srgbClr val="000000"/>
                </a:solidFill>
                <a:latin typeface="+mn-lt"/>
              </a:rPr>
              <a:t>≤ </a:t>
            </a:r>
            <a:r>
              <a:rPr lang="es-ES_tradnl" sz="900" b="1" dirty="0">
                <a:solidFill>
                  <a:srgbClr val="000000"/>
                </a:solidFill>
                <a:latin typeface="+mn-lt"/>
              </a:rPr>
              <a:t>1.000  €</a:t>
            </a:r>
          </a:p>
          <a:p>
            <a:r>
              <a:rPr lang="es-ES_tradnl" sz="900" dirty="0">
                <a:solidFill>
                  <a:srgbClr val="000000"/>
                </a:solidFill>
                <a:latin typeface="+mn-lt"/>
              </a:rPr>
              <a:t>                                                 *  Pérdida de Patrimonio </a:t>
            </a:r>
            <a:r>
              <a:rPr lang="es-ES_tradnl" sz="900" b="1" dirty="0">
                <a:solidFill>
                  <a:srgbClr val="000000"/>
                </a:solidFill>
                <a:latin typeface="+mn-lt"/>
              </a:rPr>
              <a:t>&lt; 500  €</a:t>
            </a:r>
          </a:p>
        </p:txBody>
      </p:sp>
      <p:sp>
        <p:nvSpPr>
          <p:cNvPr id="4108" name="Line 57"/>
          <p:cNvSpPr>
            <a:spLocks noChangeShapeType="1"/>
          </p:cNvSpPr>
          <p:nvPr/>
        </p:nvSpPr>
        <p:spPr bwMode="auto">
          <a:xfrm>
            <a:off x="2552700" y="676275"/>
            <a:ext cx="330200" cy="0"/>
          </a:xfrm>
          <a:prstGeom prst="line">
            <a:avLst/>
          </a:prstGeom>
          <a:noFill/>
          <a:ln w="9525">
            <a:solidFill>
              <a:srgbClr val="E92E00"/>
            </a:solidFill>
            <a:round/>
            <a:headEnd/>
            <a:tailEnd type="stealth" w="med" len="med"/>
          </a:ln>
        </p:spPr>
        <p:txBody>
          <a:bodyPr wrap="none" anchor="ctr"/>
          <a:lstStyle/>
          <a:p>
            <a:endParaRPr lang="es-ES_tradnl">
              <a:latin typeface="+mn-lt"/>
            </a:endParaRPr>
          </a:p>
        </p:txBody>
      </p:sp>
      <p:sp>
        <p:nvSpPr>
          <p:cNvPr id="4109" name="Rectangle 79"/>
          <p:cNvSpPr>
            <a:spLocks noChangeArrowheads="1"/>
          </p:cNvSpPr>
          <p:nvPr/>
        </p:nvSpPr>
        <p:spPr bwMode="auto">
          <a:xfrm>
            <a:off x="115307" y="5791203"/>
            <a:ext cx="3999493" cy="169277"/>
          </a:xfrm>
          <a:prstGeom prst="rect">
            <a:avLst/>
          </a:prstGeom>
          <a:noFill/>
          <a:ln w="9525">
            <a:noFill/>
            <a:miter lim="800000"/>
            <a:headEnd/>
            <a:tailEnd/>
          </a:ln>
        </p:spPr>
        <p:txBody>
          <a:bodyPr wrap="none" lIns="0" tIns="0" rIns="0" bIns="0">
            <a:spAutoFit/>
          </a:bodyPr>
          <a:lstStyle/>
          <a:p>
            <a:r>
              <a:rPr lang="es-ES_tradnl" sz="1100">
                <a:solidFill>
                  <a:srgbClr val="D60093"/>
                </a:solidFill>
                <a:latin typeface="+mn-lt"/>
                <a:sym typeface="Wingdings" pitchFamily="2" charset="2"/>
              </a:rPr>
              <a:t></a:t>
            </a:r>
            <a:r>
              <a:rPr lang="es-ES_tradnl" sz="1100" b="1">
                <a:solidFill>
                  <a:srgbClr val="000000"/>
                </a:solidFill>
                <a:latin typeface="+mn-lt"/>
              </a:rPr>
              <a:t>   </a:t>
            </a:r>
            <a:r>
              <a:rPr lang="es-ES_tradnl" sz="1100" b="1">
                <a:solidFill>
                  <a:schemeClr val="accent2"/>
                </a:solidFill>
                <a:latin typeface="+mn-lt"/>
              </a:rPr>
              <a:t>¡ </a:t>
            </a:r>
            <a:r>
              <a:rPr lang="es-ES_tradnl" sz="1100" b="1" u="sng">
                <a:solidFill>
                  <a:schemeClr val="accent2"/>
                </a:solidFill>
                <a:latin typeface="+mn-lt"/>
              </a:rPr>
              <a:t>Atención</a:t>
            </a:r>
            <a:r>
              <a:rPr lang="es-ES_tradnl" sz="1100" b="1">
                <a:solidFill>
                  <a:schemeClr val="accent2"/>
                </a:solidFill>
                <a:latin typeface="+mn-lt"/>
              </a:rPr>
              <a:t> !</a:t>
            </a:r>
            <a:r>
              <a:rPr lang="es-ES_tradnl" sz="1100" b="1">
                <a:solidFill>
                  <a:srgbClr val="000000"/>
                </a:solidFill>
                <a:latin typeface="+mn-lt"/>
              </a:rPr>
              <a:t>    </a:t>
            </a:r>
            <a:r>
              <a:rPr lang="es-ES_tradnl" sz="1100">
                <a:solidFill>
                  <a:srgbClr val="000000"/>
                </a:solidFill>
                <a:latin typeface="+mn-lt"/>
              </a:rPr>
              <a:t>No estar obligado a presentar declaración </a:t>
            </a:r>
          </a:p>
        </p:txBody>
      </p:sp>
      <p:sp>
        <p:nvSpPr>
          <p:cNvPr id="4110" name="Rectangle 82"/>
          <p:cNvSpPr>
            <a:spLocks noChangeArrowheads="1"/>
          </p:cNvSpPr>
          <p:nvPr/>
        </p:nvSpPr>
        <p:spPr bwMode="auto">
          <a:xfrm>
            <a:off x="5092701" y="5791202"/>
            <a:ext cx="3072957"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mn-lt"/>
              </a:rPr>
              <a:t>No supone perder las retenciones soportadas</a:t>
            </a:r>
          </a:p>
        </p:txBody>
      </p:sp>
      <p:sp>
        <p:nvSpPr>
          <p:cNvPr id="4111" name="Line 88"/>
          <p:cNvSpPr>
            <a:spLocks noChangeShapeType="1"/>
          </p:cNvSpPr>
          <p:nvPr/>
        </p:nvSpPr>
        <p:spPr bwMode="auto">
          <a:xfrm>
            <a:off x="4635500" y="5867400"/>
            <a:ext cx="350838" cy="0"/>
          </a:xfrm>
          <a:prstGeom prst="line">
            <a:avLst/>
          </a:prstGeom>
          <a:noFill/>
          <a:ln w="9525">
            <a:solidFill>
              <a:srgbClr val="FF3300"/>
            </a:solidFill>
            <a:round/>
            <a:headEnd/>
            <a:tailEnd type="stealth" w="med" len="med"/>
          </a:ln>
        </p:spPr>
        <p:txBody>
          <a:bodyPr wrap="none" anchor="ctr"/>
          <a:lstStyle/>
          <a:p>
            <a:endParaRPr lang="es-ES_tradnl">
              <a:latin typeface="+mn-lt"/>
            </a:endParaRPr>
          </a:p>
        </p:txBody>
      </p:sp>
      <p:sp>
        <p:nvSpPr>
          <p:cNvPr id="4112" name="Rectangle 61"/>
          <p:cNvSpPr>
            <a:spLocks noChangeArrowheads="1"/>
          </p:cNvSpPr>
          <p:nvPr/>
        </p:nvSpPr>
        <p:spPr bwMode="auto">
          <a:xfrm>
            <a:off x="102766" y="4454528"/>
            <a:ext cx="1192634" cy="169277"/>
          </a:xfrm>
          <a:prstGeom prst="rect">
            <a:avLst/>
          </a:prstGeom>
          <a:noFill/>
          <a:ln w="9525">
            <a:noFill/>
            <a:miter lim="800000"/>
            <a:headEnd/>
            <a:tailEnd/>
          </a:ln>
        </p:spPr>
        <p:txBody>
          <a:bodyPr wrap="none" lIns="0" tIns="0" rIns="0" bIns="0">
            <a:spAutoFit/>
          </a:bodyPr>
          <a:lstStyle/>
          <a:p>
            <a:r>
              <a:rPr lang="es-ES_tradnl" sz="1100" dirty="0">
                <a:solidFill>
                  <a:srgbClr val="D60093"/>
                </a:solidFill>
                <a:latin typeface="+mn-lt"/>
                <a:sym typeface="Wingdings" pitchFamily="2" charset="2"/>
              </a:rPr>
              <a:t></a:t>
            </a:r>
            <a:r>
              <a:rPr lang="es-ES_tradnl" sz="1100" b="1" dirty="0">
                <a:solidFill>
                  <a:srgbClr val="000000"/>
                </a:solidFill>
                <a:latin typeface="+mn-lt"/>
              </a:rPr>
              <a:t>   </a:t>
            </a:r>
            <a:r>
              <a:rPr lang="es-ES_tradnl" sz="1100" b="1" u="sng" dirty="0">
                <a:solidFill>
                  <a:schemeClr val="accent2"/>
                </a:solidFill>
                <a:latin typeface="+mn-lt"/>
              </a:rPr>
              <a:t>En todo caso</a:t>
            </a:r>
            <a:r>
              <a:rPr lang="es-ES_tradnl" sz="1100" b="1" dirty="0">
                <a:solidFill>
                  <a:schemeClr val="accent2"/>
                </a:solidFill>
                <a:latin typeface="+mn-lt"/>
              </a:rPr>
              <a:t> :</a:t>
            </a:r>
            <a:endParaRPr lang="es-ES_tradnl" sz="1100" b="1" dirty="0">
              <a:solidFill>
                <a:srgbClr val="000000"/>
              </a:solidFill>
              <a:latin typeface="+mn-lt"/>
            </a:endParaRPr>
          </a:p>
        </p:txBody>
      </p:sp>
      <p:sp>
        <p:nvSpPr>
          <p:cNvPr id="4113" name="Rectangle 63"/>
          <p:cNvSpPr>
            <a:spLocks noChangeArrowheads="1"/>
          </p:cNvSpPr>
          <p:nvPr/>
        </p:nvSpPr>
        <p:spPr bwMode="auto">
          <a:xfrm>
            <a:off x="215900" y="4800603"/>
            <a:ext cx="2050241"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mn-lt"/>
              </a:rPr>
              <a:t>Obligados a declarar quienes :</a:t>
            </a:r>
            <a:endParaRPr lang="es-ES_tradnl" sz="1100" dirty="0">
              <a:latin typeface="+mn-lt"/>
            </a:endParaRPr>
          </a:p>
        </p:txBody>
      </p:sp>
      <p:sp>
        <p:nvSpPr>
          <p:cNvPr id="4114" name="Rectangle 65"/>
          <p:cNvSpPr>
            <a:spLocks noChangeArrowheads="1"/>
          </p:cNvSpPr>
          <p:nvPr/>
        </p:nvSpPr>
        <p:spPr bwMode="auto">
          <a:xfrm>
            <a:off x="2889251" y="4648201"/>
            <a:ext cx="2425344" cy="153888"/>
          </a:xfrm>
          <a:prstGeom prst="rect">
            <a:avLst/>
          </a:prstGeom>
          <a:noFill/>
          <a:ln w="9525">
            <a:noFill/>
            <a:miter lim="800000"/>
            <a:headEnd/>
            <a:tailEnd/>
          </a:ln>
        </p:spPr>
        <p:txBody>
          <a:bodyPr wrap="none" lIns="0" tIns="0" rIns="0" bIns="0">
            <a:spAutoFit/>
          </a:bodyPr>
          <a:lstStyle/>
          <a:p>
            <a:pPr marL="228600" indent="-228600">
              <a:buFont typeface="Wingdings" pitchFamily="2" charset="2"/>
              <a:buChar char="§"/>
            </a:pPr>
            <a:r>
              <a:rPr lang="es-ES_tradnl" sz="1000" dirty="0" smtClean="0">
                <a:solidFill>
                  <a:srgbClr val="D60093"/>
                </a:solidFill>
                <a:latin typeface="+mn-lt"/>
                <a:sym typeface="Monotype Sorts"/>
              </a:rPr>
              <a:t> </a:t>
            </a:r>
            <a:r>
              <a:rPr lang="es-ES_tradnl" sz="1000" dirty="0" smtClean="0">
                <a:solidFill>
                  <a:srgbClr val="000000"/>
                </a:solidFill>
                <a:latin typeface="+mn-lt"/>
              </a:rPr>
              <a:t> </a:t>
            </a:r>
            <a:r>
              <a:rPr lang="es-ES_tradnl" sz="1000" dirty="0">
                <a:solidFill>
                  <a:srgbClr val="000000"/>
                </a:solidFill>
                <a:latin typeface="+mn-lt"/>
              </a:rPr>
              <a:t>Tengan derecho a </a:t>
            </a:r>
            <a:r>
              <a:rPr lang="es-ES_tradnl" sz="1000" b="1" dirty="0">
                <a:solidFill>
                  <a:srgbClr val="000000"/>
                </a:solidFill>
                <a:latin typeface="+mn-lt"/>
              </a:rPr>
              <a:t>deducción por</a:t>
            </a:r>
            <a:r>
              <a:rPr lang="es-ES_tradnl" sz="1000" dirty="0">
                <a:solidFill>
                  <a:srgbClr val="000000"/>
                </a:solidFill>
                <a:latin typeface="+mn-lt"/>
              </a:rPr>
              <a:t> : </a:t>
            </a:r>
          </a:p>
        </p:txBody>
      </p:sp>
      <p:sp>
        <p:nvSpPr>
          <p:cNvPr id="4115" name="Rectangle 69"/>
          <p:cNvSpPr>
            <a:spLocks noChangeArrowheads="1"/>
          </p:cNvSpPr>
          <p:nvPr/>
        </p:nvSpPr>
        <p:spPr bwMode="auto">
          <a:xfrm>
            <a:off x="2889251" y="5181600"/>
            <a:ext cx="5129609" cy="338554"/>
          </a:xfrm>
          <a:prstGeom prst="rect">
            <a:avLst/>
          </a:prstGeom>
          <a:noFill/>
          <a:ln w="9525">
            <a:noFill/>
            <a:miter lim="800000"/>
            <a:headEnd/>
            <a:tailEnd/>
          </a:ln>
        </p:spPr>
        <p:txBody>
          <a:bodyPr wrap="none" lIns="0" tIns="0" rIns="0" bIns="0">
            <a:spAutoFit/>
          </a:bodyPr>
          <a:lstStyle/>
          <a:p>
            <a:pPr>
              <a:buFont typeface="Monotype Sorts"/>
              <a:buChar char="ä"/>
            </a:pPr>
            <a:r>
              <a:rPr lang="es-ES_tradnl" sz="1100">
                <a:solidFill>
                  <a:srgbClr val="000000"/>
                </a:solidFill>
                <a:latin typeface="+mn-lt"/>
              </a:rPr>
              <a:t>  Realicen aportaciones y contribuciones </a:t>
            </a:r>
            <a:r>
              <a:rPr lang="es-ES_tradnl" sz="1100" b="1">
                <a:solidFill>
                  <a:srgbClr val="000000"/>
                </a:solidFill>
                <a:latin typeface="+mn-lt"/>
              </a:rPr>
              <a:t>a sistemas de Previsión Social</a:t>
            </a:r>
          </a:p>
          <a:p>
            <a:pPr>
              <a:buFont typeface="Monotype Sorts"/>
              <a:buNone/>
            </a:pPr>
            <a:r>
              <a:rPr lang="es-ES_tradnl" sz="1100">
                <a:solidFill>
                  <a:srgbClr val="000000"/>
                </a:solidFill>
                <a:latin typeface="+mn-lt"/>
              </a:rPr>
              <a:t>     ( Planes de Pensiones,   Mutualidades de Previsión Social, PPA, PPSE, ...)</a:t>
            </a:r>
          </a:p>
        </p:txBody>
      </p:sp>
      <p:sp>
        <p:nvSpPr>
          <p:cNvPr id="4116" name="Rectangle 73"/>
          <p:cNvSpPr>
            <a:spLocks noChangeArrowheads="1"/>
          </p:cNvSpPr>
          <p:nvPr/>
        </p:nvSpPr>
        <p:spPr bwMode="auto">
          <a:xfrm>
            <a:off x="2806700" y="5105400"/>
            <a:ext cx="70532" cy="153888"/>
          </a:xfrm>
          <a:prstGeom prst="rect">
            <a:avLst/>
          </a:prstGeom>
          <a:noFill/>
          <a:ln w="9525">
            <a:noFill/>
            <a:miter lim="800000"/>
            <a:headEnd/>
            <a:tailEnd/>
          </a:ln>
        </p:spPr>
        <p:txBody>
          <a:bodyPr wrap="none" lIns="0" tIns="0" rIns="0" bIns="0">
            <a:spAutoFit/>
          </a:bodyPr>
          <a:lstStyle/>
          <a:p>
            <a:r>
              <a:rPr lang="es-ES_tradnl" sz="1000" b="1">
                <a:solidFill>
                  <a:srgbClr val="D60093"/>
                </a:solidFill>
                <a:latin typeface="+mn-lt"/>
                <a:sym typeface="Monotype Sorts"/>
              </a:rPr>
              <a:t>  </a:t>
            </a:r>
            <a:endParaRPr lang="es-ES_tradnl" sz="1100">
              <a:solidFill>
                <a:srgbClr val="000000"/>
              </a:solidFill>
              <a:latin typeface="+mn-lt"/>
            </a:endParaRPr>
          </a:p>
        </p:txBody>
      </p:sp>
      <p:sp>
        <p:nvSpPr>
          <p:cNvPr id="4117" name="Line 89"/>
          <p:cNvSpPr>
            <a:spLocks noChangeShapeType="1"/>
          </p:cNvSpPr>
          <p:nvPr/>
        </p:nvSpPr>
        <p:spPr bwMode="auto">
          <a:xfrm>
            <a:off x="2724152" y="4419603"/>
            <a:ext cx="10319" cy="1133475"/>
          </a:xfrm>
          <a:prstGeom prst="line">
            <a:avLst/>
          </a:prstGeom>
          <a:noFill/>
          <a:ln w="9525">
            <a:solidFill>
              <a:srgbClr val="009900"/>
            </a:solidFill>
            <a:round/>
            <a:headEnd/>
            <a:tailEnd/>
          </a:ln>
        </p:spPr>
        <p:txBody>
          <a:bodyPr wrap="none" anchor="ctr"/>
          <a:lstStyle/>
          <a:p>
            <a:endParaRPr lang="es-ES_tradnl">
              <a:latin typeface="+mn-lt"/>
            </a:endParaRPr>
          </a:p>
        </p:txBody>
      </p:sp>
      <p:sp>
        <p:nvSpPr>
          <p:cNvPr id="4118" name="Rectangle 66"/>
          <p:cNvSpPr>
            <a:spLocks noChangeArrowheads="1"/>
          </p:cNvSpPr>
          <p:nvPr/>
        </p:nvSpPr>
        <p:spPr bwMode="auto">
          <a:xfrm>
            <a:off x="5689709" y="4495803"/>
            <a:ext cx="2043829"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mn-lt"/>
              </a:rPr>
              <a:t>Inversión en Vivienda Habitual</a:t>
            </a:r>
            <a:endParaRPr lang="es-ES_tradnl" sz="1100" dirty="0">
              <a:latin typeface="+mn-lt"/>
            </a:endParaRPr>
          </a:p>
        </p:txBody>
      </p:sp>
      <p:sp>
        <p:nvSpPr>
          <p:cNvPr id="4120" name="Line 90"/>
          <p:cNvSpPr>
            <a:spLocks noChangeShapeType="1"/>
          </p:cNvSpPr>
          <p:nvPr/>
        </p:nvSpPr>
        <p:spPr bwMode="auto">
          <a:xfrm>
            <a:off x="5530850" y="4495803"/>
            <a:ext cx="0" cy="479425"/>
          </a:xfrm>
          <a:prstGeom prst="line">
            <a:avLst/>
          </a:prstGeom>
          <a:noFill/>
          <a:ln w="9525">
            <a:solidFill>
              <a:srgbClr val="009900"/>
            </a:solidFill>
            <a:round/>
            <a:headEnd/>
            <a:tailEnd/>
          </a:ln>
        </p:spPr>
        <p:txBody>
          <a:bodyPr wrap="none" anchor="ctr"/>
          <a:lstStyle/>
          <a:p>
            <a:endParaRPr lang="es-ES_tradnl">
              <a:latin typeface="+mn-lt"/>
            </a:endParaRPr>
          </a:p>
        </p:txBody>
      </p:sp>
      <p:sp>
        <p:nvSpPr>
          <p:cNvPr id="4121" name="AutoShape 94"/>
          <p:cNvSpPr>
            <a:spLocks/>
          </p:cNvSpPr>
          <p:nvPr/>
        </p:nvSpPr>
        <p:spPr bwMode="auto">
          <a:xfrm>
            <a:off x="762000" y="1474788"/>
            <a:ext cx="80831" cy="2487612"/>
          </a:xfrm>
          <a:prstGeom prst="leftBracket">
            <a:avLst>
              <a:gd name="adj" fmla="val 277835"/>
            </a:avLst>
          </a:prstGeom>
          <a:noFill/>
          <a:ln w="9525">
            <a:solidFill>
              <a:srgbClr val="009900"/>
            </a:solidFill>
            <a:round/>
            <a:headEnd/>
            <a:tailEnd/>
          </a:ln>
        </p:spPr>
        <p:txBody>
          <a:bodyPr wrap="none" anchor="ctr"/>
          <a:lstStyle/>
          <a:p>
            <a:endParaRPr lang="es-ES_tradnl">
              <a:latin typeface="+mn-lt"/>
            </a:endParaRPr>
          </a:p>
        </p:txBody>
      </p:sp>
      <p:sp>
        <p:nvSpPr>
          <p:cNvPr id="4122" name="Rectangle 97"/>
          <p:cNvSpPr>
            <a:spLocks noChangeArrowheads="1"/>
          </p:cNvSpPr>
          <p:nvPr/>
        </p:nvSpPr>
        <p:spPr bwMode="auto">
          <a:xfrm>
            <a:off x="1461097" y="6019803"/>
            <a:ext cx="2249014" cy="169277"/>
          </a:xfrm>
          <a:prstGeom prst="rect">
            <a:avLst/>
          </a:prstGeom>
          <a:noFill/>
          <a:ln w="9525">
            <a:noFill/>
            <a:miter lim="800000"/>
            <a:headEnd/>
            <a:tailEnd/>
          </a:ln>
        </p:spPr>
        <p:txBody>
          <a:bodyPr wrap="none" lIns="0" tIns="0" rIns="0" bIns="0">
            <a:spAutoFit/>
          </a:bodyPr>
          <a:lstStyle/>
          <a:p>
            <a:pPr marL="228600" indent="-228600">
              <a:buFont typeface="Wingdings" pitchFamily="2" charset="2"/>
              <a:buChar char="v"/>
            </a:pPr>
            <a:r>
              <a:rPr lang="es-ES_tradnl" sz="1100" dirty="0" smtClean="0">
                <a:solidFill>
                  <a:srgbClr val="D60093"/>
                </a:solidFill>
                <a:latin typeface="+mn-lt"/>
                <a:sym typeface="Monotype Sorts"/>
              </a:rPr>
              <a:t> </a:t>
            </a:r>
            <a:r>
              <a:rPr lang="es-ES_tradnl" sz="1100" dirty="0">
                <a:solidFill>
                  <a:srgbClr val="000000"/>
                </a:solidFill>
                <a:latin typeface="+mn-lt"/>
              </a:rPr>
              <a:t>En ese caso, </a:t>
            </a:r>
            <a:r>
              <a:rPr lang="es-ES_tradnl" sz="1100" dirty="0" smtClean="0">
                <a:solidFill>
                  <a:srgbClr val="000000"/>
                </a:solidFill>
                <a:latin typeface="+mn-lt"/>
              </a:rPr>
              <a:t> </a:t>
            </a:r>
            <a:r>
              <a:rPr lang="es-ES_tradnl" sz="1100" dirty="0">
                <a:solidFill>
                  <a:srgbClr val="000000"/>
                </a:solidFill>
                <a:latin typeface="+mn-lt"/>
              </a:rPr>
              <a:t>el sujeto </a:t>
            </a:r>
            <a:r>
              <a:rPr lang="es-ES_tradnl" sz="1100" dirty="0" smtClean="0">
                <a:solidFill>
                  <a:srgbClr val="000000"/>
                </a:solidFill>
                <a:latin typeface="+mn-lt"/>
              </a:rPr>
              <a:t>podrá:</a:t>
            </a:r>
            <a:endParaRPr lang="es-ES_tradnl" sz="1100" dirty="0">
              <a:solidFill>
                <a:srgbClr val="000000"/>
              </a:solidFill>
              <a:latin typeface="+mn-lt"/>
            </a:endParaRPr>
          </a:p>
        </p:txBody>
      </p:sp>
      <p:sp>
        <p:nvSpPr>
          <p:cNvPr id="4123" name="AutoShape 102"/>
          <p:cNvSpPr>
            <a:spLocks/>
          </p:cNvSpPr>
          <p:nvPr/>
        </p:nvSpPr>
        <p:spPr bwMode="auto">
          <a:xfrm>
            <a:off x="2380192" y="2232025"/>
            <a:ext cx="39556" cy="522288"/>
          </a:xfrm>
          <a:prstGeom prst="leftBracket">
            <a:avLst>
              <a:gd name="adj" fmla="val 119201"/>
            </a:avLst>
          </a:prstGeom>
          <a:noFill/>
          <a:ln w="9525">
            <a:solidFill>
              <a:srgbClr val="009900"/>
            </a:solidFill>
            <a:round/>
            <a:headEnd/>
            <a:tailEnd/>
          </a:ln>
        </p:spPr>
        <p:txBody>
          <a:bodyPr wrap="none" anchor="ctr"/>
          <a:lstStyle/>
          <a:p>
            <a:endParaRPr lang="es-ES_tradnl">
              <a:latin typeface="+mn-lt"/>
            </a:endParaRPr>
          </a:p>
        </p:txBody>
      </p:sp>
      <p:sp>
        <p:nvSpPr>
          <p:cNvPr id="4124" name="Rectangle 27"/>
          <p:cNvSpPr>
            <a:spLocks noChangeArrowheads="1"/>
          </p:cNvSpPr>
          <p:nvPr/>
        </p:nvSpPr>
        <p:spPr bwMode="auto">
          <a:xfrm>
            <a:off x="2574529" y="2205039"/>
            <a:ext cx="5493492" cy="153888"/>
          </a:xfrm>
          <a:prstGeom prst="rect">
            <a:avLst/>
          </a:prstGeom>
          <a:noFill/>
          <a:ln w="9525">
            <a:noFill/>
            <a:miter lim="800000"/>
            <a:headEnd/>
            <a:tailEnd/>
          </a:ln>
        </p:spPr>
        <p:txBody>
          <a:bodyPr wrap="none" lIns="0" tIns="0" rIns="0" bIns="0">
            <a:spAutoFit/>
          </a:bodyPr>
          <a:lstStyle/>
          <a:p>
            <a:pPr marL="228600" indent="-228600">
              <a:buClr>
                <a:srgbClr val="FF0066"/>
              </a:buClr>
              <a:buFont typeface="Wingdings" pitchFamily="2" charset="2"/>
              <a:buChar char="§"/>
            </a:pPr>
            <a:r>
              <a:rPr lang="es-ES_tradnl" sz="1000" dirty="0" smtClean="0">
                <a:solidFill>
                  <a:srgbClr val="000000"/>
                </a:solidFill>
                <a:latin typeface="+mn-lt"/>
              </a:rPr>
              <a:t> </a:t>
            </a:r>
            <a:r>
              <a:rPr lang="es-ES_tradnl" sz="1000" dirty="0">
                <a:solidFill>
                  <a:srgbClr val="000000"/>
                </a:solidFill>
                <a:latin typeface="+mn-lt"/>
              </a:rPr>
              <a:t>Se perciban rentas de más de 1 pagador </a:t>
            </a:r>
            <a:r>
              <a:rPr lang="es-ES_tradnl" sz="1000" b="1" dirty="0">
                <a:solidFill>
                  <a:srgbClr val="000000"/>
                </a:solidFill>
                <a:latin typeface="+mn-lt"/>
              </a:rPr>
              <a:t>(</a:t>
            </a:r>
            <a:r>
              <a:rPr lang="es-ES_tradnl" sz="1000" b="1" u="sng" dirty="0">
                <a:solidFill>
                  <a:srgbClr val="000000"/>
                </a:solidFill>
                <a:latin typeface="+mn-lt"/>
              </a:rPr>
              <a:t>Excepto que</a:t>
            </a:r>
            <a:r>
              <a:rPr lang="es-ES_tradnl" sz="1000" b="1" dirty="0">
                <a:solidFill>
                  <a:srgbClr val="000000"/>
                </a:solidFill>
                <a:latin typeface="+mn-lt"/>
              </a:rPr>
              <a:t>: 2º+3º+... Pagadores ≤ 1.500 € </a:t>
            </a:r>
            <a:r>
              <a:rPr lang="es-ES_tradnl" sz="1000" b="1" dirty="0" smtClean="0">
                <a:solidFill>
                  <a:srgbClr val="FF0066"/>
                </a:solidFill>
                <a:latin typeface="+mn-lt"/>
              </a:rPr>
              <a:t>¹</a:t>
            </a:r>
            <a:r>
              <a:rPr lang="es-ES_tradnl" sz="1000" b="1" dirty="0" smtClean="0">
                <a:solidFill>
                  <a:srgbClr val="000000"/>
                </a:solidFill>
                <a:latin typeface="+mn-lt"/>
              </a:rPr>
              <a:t>)</a:t>
            </a:r>
            <a:endParaRPr lang="es-ES_tradnl" sz="1000" b="1" dirty="0">
              <a:solidFill>
                <a:srgbClr val="000000"/>
              </a:solidFill>
              <a:latin typeface="+mn-lt"/>
            </a:endParaRPr>
          </a:p>
        </p:txBody>
      </p:sp>
      <p:sp>
        <p:nvSpPr>
          <p:cNvPr id="4125" name="Rectangle 29"/>
          <p:cNvSpPr>
            <a:spLocks noChangeArrowheads="1"/>
          </p:cNvSpPr>
          <p:nvPr/>
        </p:nvSpPr>
        <p:spPr bwMode="auto">
          <a:xfrm>
            <a:off x="2574530" y="2403476"/>
            <a:ext cx="6250109" cy="153888"/>
          </a:xfrm>
          <a:prstGeom prst="rect">
            <a:avLst/>
          </a:prstGeom>
          <a:noFill/>
          <a:ln w="9525">
            <a:noFill/>
            <a:miter lim="800000"/>
            <a:headEnd/>
            <a:tailEnd/>
          </a:ln>
        </p:spPr>
        <p:txBody>
          <a:bodyPr wrap="none" lIns="0" tIns="0" rIns="0" bIns="0">
            <a:spAutoFit/>
          </a:bodyPr>
          <a:lstStyle/>
          <a:p>
            <a:pPr marL="228600" indent="-228600">
              <a:buClr>
                <a:srgbClr val="FF0066"/>
              </a:buClr>
              <a:buFont typeface="Wingdings" pitchFamily="2" charset="2"/>
              <a:buChar char="§"/>
            </a:pPr>
            <a:r>
              <a:rPr lang="es-ES_tradnl" sz="1000" dirty="0" smtClean="0">
                <a:solidFill>
                  <a:srgbClr val="000000"/>
                </a:solidFill>
                <a:latin typeface="+mn-lt"/>
              </a:rPr>
              <a:t> </a:t>
            </a:r>
            <a:r>
              <a:rPr lang="es-ES_tradnl" sz="1000" dirty="0">
                <a:solidFill>
                  <a:srgbClr val="000000"/>
                </a:solidFill>
                <a:latin typeface="+mn-lt"/>
              </a:rPr>
              <a:t>Se perciban pensiones compensatorias o anualidades por alimentos por personas ≠ de los hijos</a:t>
            </a:r>
          </a:p>
        </p:txBody>
      </p:sp>
      <p:sp>
        <p:nvSpPr>
          <p:cNvPr id="4126" name="Rectangle 108"/>
          <p:cNvSpPr>
            <a:spLocks noChangeArrowheads="1"/>
          </p:cNvSpPr>
          <p:nvPr/>
        </p:nvSpPr>
        <p:spPr bwMode="auto">
          <a:xfrm>
            <a:off x="2574528" y="2605091"/>
            <a:ext cx="5985613" cy="138499"/>
          </a:xfrm>
          <a:prstGeom prst="rect">
            <a:avLst/>
          </a:prstGeom>
          <a:noFill/>
          <a:ln w="9525">
            <a:noFill/>
            <a:miter lim="800000"/>
            <a:headEnd/>
            <a:tailEnd/>
          </a:ln>
        </p:spPr>
        <p:txBody>
          <a:bodyPr wrap="none" lIns="0" tIns="0" rIns="0" bIns="0">
            <a:spAutoFit/>
          </a:bodyPr>
          <a:lstStyle/>
          <a:p>
            <a:pPr marL="228600" indent="-228600">
              <a:buClr>
                <a:srgbClr val="FF0066"/>
              </a:buClr>
              <a:buFont typeface="Wingdings" pitchFamily="2" charset="2"/>
              <a:buChar char="§"/>
            </a:pPr>
            <a:r>
              <a:rPr lang="es-ES_tradnl" sz="900" dirty="0" smtClean="0">
                <a:solidFill>
                  <a:srgbClr val="000000"/>
                </a:solidFill>
                <a:latin typeface="+mn-lt"/>
              </a:rPr>
              <a:t> </a:t>
            </a:r>
            <a:r>
              <a:rPr lang="es-ES_tradnl" sz="900" dirty="0">
                <a:solidFill>
                  <a:srgbClr val="000000"/>
                </a:solidFill>
                <a:latin typeface="+mn-lt"/>
              </a:rPr>
              <a:t>El pagador de los rendimientos del trabajo no esté obligado a retener ó sujetos a tipo fijo de retención</a:t>
            </a:r>
          </a:p>
        </p:txBody>
      </p:sp>
      <p:sp>
        <p:nvSpPr>
          <p:cNvPr id="4127" name="Rectangle 112"/>
          <p:cNvSpPr>
            <a:spLocks noChangeArrowheads="1"/>
          </p:cNvSpPr>
          <p:nvPr/>
        </p:nvSpPr>
        <p:spPr bwMode="auto">
          <a:xfrm>
            <a:off x="5613401" y="4800603"/>
            <a:ext cx="2090316" cy="169277"/>
          </a:xfrm>
          <a:prstGeom prst="rect">
            <a:avLst/>
          </a:prstGeom>
          <a:noFill/>
          <a:ln w="9525">
            <a:noFill/>
            <a:miter lim="800000"/>
            <a:headEnd/>
            <a:tailEnd/>
          </a:ln>
        </p:spPr>
        <p:txBody>
          <a:bodyPr wrap="none" lIns="0" tIns="0" rIns="0" bIns="0">
            <a:spAutoFit/>
          </a:bodyPr>
          <a:lstStyle/>
          <a:p>
            <a:r>
              <a:rPr lang="es-ES_tradnl" sz="1100" dirty="0">
                <a:solidFill>
                  <a:srgbClr val="000000"/>
                </a:solidFill>
                <a:latin typeface="+mn-lt"/>
              </a:rPr>
              <a:t>Doble Imposición Internacional</a:t>
            </a:r>
            <a:endParaRPr lang="es-ES_tradnl" sz="1100" dirty="0">
              <a:latin typeface="+mn-lt"/>
            </a:endParaRPr>
          </a:p>
        </p:txBody>
      </p:sp>
      <p:sp>
        <p:nvSpPr>
          <p:cNvPr id="4128" name="Rectangle 116"/>
          <p:cNvSpPr>
            <a:spLocks noChangeArrowheads="1"/>
          </p:cNvSpPr>
          <p:nvPr/>
        </p:nvSpPr>
        <p:spPr bwMode="auto">
          <a:xfrm>
            <a:off x="3962400" y="5986790"/>
            <a:ext cx="4668266" cy="261610"/>
          </a:xfrm>
          <a:prstGeom prst="rect">
            <a:avLst/>
          </a:prstGeom>
          <a:noFill/>
          <a:ln w="9525">
            <a:noFill/>
            <a:miter lim="800000"/>
            <a:headEnd/>
            <a:tailEnd/>
          </a:ln>
        </p:spPr>
        <p:txBody>
          <a:bodyPr wrap="none">
            <a:spAutoFit/>
          </a:bodyPr>
          <a:lstStyle/>
          <a:p>
            <a:pPr marL="228600" indent="-228600">
              <a:buClr>
                <a:srgbClr val="FF0066"/>
              </a:buClr>
              <a:buFont typeface="Wingdings" pitchFamily="2" charset="2"/>
              <a:buChar char="v"/>
            </a:pPr>
            <a:r>
              <a:rPr lang="es-ES_tradnl" sz="1100" dirty="0" smtClean="0">
                <a:solidFill>
                  <a:srgbClr val="000000"/>
                </a:solidFill>
                <a:latin typeface="+mn-lt"/>
              </a:rPr>
              <a:t> Presentar </a:t>
            </a:r>
            <a:r>
              <a:rPr lang="es-ES_tradnl" sz="1100" dirty="0">
                <a:solidFill>
                  <a:srgbClr val="000000"/>
                </a:solidFill>
                <a:latin typeface="+mn-lt"/>
              </a:rPr>
              <a:t>su declaración para que le devuelvan las retenciones</a:t>
            </a:r>
            <a:endParaRPr lang="es-ES" sz="1100" dirty="0">
              <a:solidFill>
                <a:srgbClr val="000000"/>
              </a:solidFill>
              <a:latin typeface="+mn-lt"/>
            </a:endParaRPr>
          </a:p>
        </p:txBody>
      </p:sp>
      <p:sp>
        <p:nvSpPr>
          <p:cNvPr id="4130" name="Line 119"/>
          <p:cNvSpPr>
            <a:spLocks noChangeShapeType="1"/>
          </p:cNvSpPr>
          <p:nvPr/>
        </p:nvSpPr>
        <p:spPr bwMode="auto">
          <a:xfrm>
            <a:off x="1043914" y="3716338"/>
            <a:ext cx="8268758" cy="0"/>
          </a:xfrm>
          <a:prstGeom prst="line">
            <a:avLst/>
          </a:prstGeom>
          <a:noFill/>
          <a:ln w="9525">
            <a:solidFill>
              <a:schemeClr val="accent1"/>
            </a:solidFill>
            <a:round/>
            <a:headEnd/>
            <a:tailEnd/>
          </a:ln>
        </p:spPr>
        <p:txBody>
          <a:bodyPr/>
          <a:lstStyle/>
          <a:p>
            <a:endParaRPr lang="es-ES_tradnl">
              <a:latin typeface="+mn-lt"/>
            </a:endParaRPr>
          </a:p>
        </p:txBody>
      </p:sp>
      <p:sp>
        <p:nvSpPr>
          <p:cNvPr id="39" name="38 Marcador de número de diapositiva"/>
          <p:cNvSpPr>
            <a:spLocks noGrp="1"/>
          </p:cNvSpPr>
          <p:nvPr>
            <p:ph type="sldNum" sz="quarter" idx="12"/>
          </p:nvPr>
        </p:nvSpPr>
        <p:spPr>
          <a:xfrm>
            <a:off x="7277100" y="6381750"/>
            <a:ext cx="2311400" cy="476250"/>
          </a:xfrm>
        </p:spPr>
        <p:txBody>
          <a:bodyPr/>
          <a:lstStyle/>
          <a:p>
            <a:pPr>
              <a:defRPr/>
            </a:pPr>
            <a:fld id="{9A4402EF-DF07-49F5-A096-5ADCB190060D}" type="slidenum">
              <a:rPr lang="es-ES_tradnl" b="1">
                <a:solidFill>
                  <a:srgbClr val="000000"/>
                </a:solidFill>
                <a:effectLst/>
              </a:rPr>
              <a:pPr>
                <a:defRPr/>
              </a:pPr>
              <a:t>543</a:t>
            </a:fld>
            <a:endParaRPr lang="es-ES_tradnl" b="1" dirty="0">
              <a:solidFill>
                <a:srgbClr val="000000"/>
              </a:solidFill>
              <a:effectLst/>
            </a:endParaRPr>
          </a:p>
        </p:txBody>
      </p:sp>
      <p:sp>
        <p:nvSpPr>
          <p:cNvPr id="36" name="35 Rectángulo"/>
          <p:cNvSpPr/>
          <p:nvPr/>
        </p:nvSpPr>
        <p:spPr>
          <a:xfrm>
            <a:off x="6400800" y="118646"/>
            <a:ext cx="2438400" cy="338554"/>
          </a:xfrm>
          <a:prstGeom prst="rect">
            <a:avLst/>
          </a:prstGeom>
        </p:spPr>
        <p:txBody>
          <a:bodyPr wrap="square">
            <a:spAutoFit/>
          </a:bodyPr>
          <a:lstStyle/>
          <a:p>
            <a:r>
              <a:rPr lang="es-ES_tradnl" sz="1600" dirty="0" smtClean="0">
                <a:solidFill>
                  <a:srgbClr val="0000FF"/>
                </a:solidFill>
                <a:latin typeface="+mn-lt"/>
              </a:rPr>
              <a:t>(Desde 1/1/2019</a:t>
            </a:r>
            <a:r>
              <a:rPr lang="es-ES_tradnl" sz="1600" dirty="0" smtClean="0">
                <a:solidFill>
                  <a:srgbClr val="FF0000"/>
                </a:solidFill>
                <a:latin typeface="+mn-lt"/>
              </a:rPr>
              <a:t>*</a:t>
            </a:r>
            <a:r>
              <a:rPr lang="es-ES_tradnl" sz="1600" dirty="0" smtClean="0">
                <a:solidFill>
                  <a:srgbClr val="0000FF"/>
                </a:solidFill>
                <a:latin typeface="+mn-lt"/>
              </a:rPr>
              <a:t>)</a:t>
            </a:r>
            <a:r>
              <a:rPr lang="es-ES_tradnl" sz="1600" dirty="0" smtClean="0">
                <a:solidFill>
                  <a:srgbClr val="FF0066"/>
                </a:solidFill>
                <a:latin typeface="+mn-lt"/>
              </a:rPr>
              <a:t>**</a:t>
            </a:r>
            <a:endParaRPr lang="es-ES_tradnl" sz="1600" dirty="0">
              <a:solidFill>
                <a:srgbClr val="FF0066"/>
              </a:solidFill>
              <a:latin typeface="+mn-lt"/>
            </a:endParaRPr>
          </a:p>
        </p:txBody>
      </p:sp>
    </p:spTree>
    <p:extLst>
      <p:ext uri="{BB962C8B-B14F-4D97-AF65-F5344CB8AC3E}">
        <p14:creationId xmlns="" xmlns:p14="http://schemas.microsoft.com/office/powerpoint/2010/main" val="470637816"/>
      </p:ext>
    </p:extLst>
  </p:cSld>
  <p:clrMapOvr>
    <a:masterClrMapping/>
  </p:clrMapOvr>
  <p:timing>
    <p:tnLst>
      <p:par>
        <p:cTn id="1" dur="indefinite" restart="never" nodeType="tmRoot"/>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634155" y="6324600"/>
            <a:ext cx="2311400" cy="476250"/>
          </a:xfrm>
        </p:spPr>
        <p:txBody>
          <a:bodyPr/>
          <a:lstStyle/>
          <a:p>
            <a:pPr>
              <a:defRPr/>
            </a:pPr>
            <a:fld id="{F5978649-74C3-4721-8DB7-EA5596D88215}" type="slidenum">
              <a:rPr lang="es-ES"/>
              <a:pPr>
                <a:defRPr/>
              </a:pPr>
              <a:t>544</a:t>
            </a:fld>
            <a:endParaRPr lang="es-ES" dirty="0"/>
          </a:p>
        </p:txBody>
      </p:sp>
      <p:sp>
        <p:nvSpPr>
          <p:cNvPr id="14341" name="Text Box 4"/>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r>
              <a:rPr lang="es-ES_tradnl" b="1" u="sng" dirty="0" smtClean="0">
                <a:solidFill>
                  <a:srgbClr val="000066"/>
                </a:solidFill>
                <a:latin typeface="+mn-lt"/>
              </a:rPr>
              <a:t>NO</a:t>
            </a:r>
            <a:r>
              <a:rPr lang="es-ES_tradnl" b="1" dirty="0" smtClean="0">
                <a:solidFill>
                  <a:srgbClr val="000066"/>
                </a:solidFill>
                <a:latin typeface="+mn-lt"/>
              </a:rPr>
              <a:t> OBLIGACIÓN DE DECLARAR IRPF:   </a:t>
            </a:r>
            <a:r>
              <a:rPr lang="es-ES_tradnl" b="1" u="sng" dirty="0" smtClean="0">
                <a:solidFill>
                  <a:srgbClr val="FF0066"/>
                </a:solidFill>
                <a:latin typeface="+mn-lt"/>
              </a:rPr>
              <a:t>desde 1/1/2019*</a:t>
            </a:r>
          </a:p>
        </p:txBody>
      </p:sp>
      <p:graphicFrame>
        <p:nvGraphicFramePr>
          <p:cNvPr id="8" name="3 Marcador de contenido"/>
          <p:cNvGraphicFramePr>
            <a:graphicFrameLocks/>
          </p:cNvGraphicFramePr>
          <p:nvPr>
            <p:extLst>
              <p:ext uri="{D42A27DB-BD31-4B8C-83A1-F6EECF244321}">
                <p14:modId xmlns="" xmlns:p14="http://schemas.microsoft.com/office/powerpoint/2010/main" val="798726883"/>
              </p:ext>
            </p:extLst>
          </p:nvPr>
        </p:nvGraphicFramePr>
        <p:xfrm>
          <a:off x="194472" y="533401"/>
          <a:ext cx="9559128" cy="5105399"/>
        </p:xfrm>
        <a:graphic>
          <a:graphicData uri="http://schemas.openxmlformats.org/drawingml/2006/table">
            <a:tbl>
              <a:tblPr firstRow="1" bandRow="1">
                <a:tableStyleId>{5C22544A-7EE6-4342-B048-85BDC9FD1C3A}</a:tableStyleId>
              </a:tblPr>
              <a:tblGrid>
                <a:gridCol w="4056451">
                  <a:extLst>
                    <a:ext uri="{9D8B030D-6E8A-4147-A177-3AD203B41FA5}">
                      <a16:colId xmlns="" xmlns:a16="http://schemas.microsoft.com/office/drawing/2014/main" val="20000"/>
                    </a:ext>
                  </a:extLst>
                </a:gridCol>
                <a:gridCol w="1248139">
                  <a:extLst>
                    <a:ext uri="{9D8B030D-6E8A-4147-A177-3AD203B41FA5}">
                      <a16:colId xmlns="" xmlns:a16="http://schemas.microsoft.com/office/drawing/2014/main" val="20001"/>
                    </a:ext>
                  </a:extLst>
                </a:gridCol>
                <a:gridCol w="2964329">
                  <a:extLst>
                    <a:ext uri="{9D8B030D-6E8A-4147-A177-3AD203B41FA5}">
                      <a16:colId xmlns="" xmlns:a16="http://schemas.microsoft.com/office/drawing/2014/main" val="20002"/>
                    </a:ext>
                  </a:extLst>
                </a:gridCol>
                <a:gridCol w="1290209">
                  <a:extLst>
                    <a:ext uri="{9D8B030D-6E8A-4147-A177-3AD203B41FA5}">
                      <a16:colId xmlns="" xmlns:a16="http://schemas.microsoft.com/office/drawing/2014/main" val="20003"/>
                    </a:ext>
                  </a:extLst>
                </a:gridCol>
              </a:tblGrid>
              <a:tr h="789363">
                <a:tc gridSpan="2">
                  <a:txBody>
                    <a:bodyPr/>
                    <a:lstStyle/>
                    <a:p>
                      <a:r>
                        <a:rPr lang="es-ES" sz="2400" dirty="0" smtClean="0">
                          <a:solidFill>
                            <a:srgbClr val="FFFF00"/>
                          </a:solidFill>
                        </a:rPr>
                        <a:t>REGLA</a:t>
                      </a:r>
                      <a:r>
                        <a:rPr lang="es-ES" sz="2400" baseline="0" dirty="0" smtClean="0">
                          <a:solidFill>
                            <a:srgbClr val="FFFF00"/>
                          </a:solidFill>
                        </a:rPr>
                        <a:t> 1ª  </a:t>
                      </a:r>
                    </a:p>
                    <a:p>
                      <a:r>
                        <a:rPr lang="es-ES" sz="2400" u="sng" baseline="0" dirty="0" smtClean="0">
                          <a:solidFill>
                            <a:srgbClr val="FFFF00"/>
                          </a:solidFill>
                        </a:rPr>
                        <a:t>“exclusivamente”</a:t>
                      </a:r>
                      <a:r>
                        <a:rPr lang="es-ES" sz="2400" baseline="0" dirty="0" smtClean="0">
                          <a:solidFill>
                            <a:srgbClr val="FFFF00"/>
                          </a:solidFill>
                        </a:rPr>
                        <a:t>:</a:t>
                      </a:r>
                      <a:endParaRPr lang="es-ES" sz="2400" dirty="0">
                        <a:solidFill>
                          <a:srgbClr val="FFFF00"/>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0000FF"/>
                    </a:solidFill>
                  </a:tcPr>
                </a:tc>
                <a:tc hMerge="1">
                  <a:txBody>
                    <a:bodyPr/>
                    <a:lstStyle/>
                    <a:p>
                      <a:endParaRPr lang="es-ES"/>
                    </a:p>
                  </a:txBody>
                  <a:tcPr/>
                </a:tc>
                <a:tc gridSpan="2">
                  <a:txBody>
                    <a:bodyPr/>
                    <a:lstStyle/>
                    <a:p>
                      <a:r>
                        <a:rPr lang="es-ES" sz="2400" dirty="0" smtClean="0">
                          <a:solidFill>
                            <a:srgbClr val="FFFF00"/>
                          </a:solidFill>
                        </a:rPr>
                        <a:t>REGLA 2ª</a:t>
                      </a:r>
                      <a:r>
                        <a:rPr lang="es-ES" sz="2400" baseline="0" dirty="0" smtClean="0">
                          <a:solidFill>
                            <a:srgbClr val="FFFF00"/>
                          </a:solidFill>
                        </a:rPr>
                        <a:t> </a:t>
                      </a:r>
                      <a:r>
                        <a:rPr lang="es-ES" sz="2400" u="sng" baseline="0" dirty="0" smtClean="0">
                          <a:solidFill>
                            <a:srgbClr val="FFFF00"/>
                          </a:solidFill>
                        </a:rPr>
                        <a:t>“exclusivamente”</a:t>
                      </a:r>
                      <a:r>
                        <a:rPr lang="es-ES" sz="2400" baseline="0" dirty="0" smtClean="0">
                          <a:solidFill>
                            <a:srgbClr val="FFFF00"/>
                          </a:solidFill>
                        </a:rPr>
                        <a:t>:</a:t>
                      </a:r>
                      <a:endParaRPr lang="es-ES" sz="2400" dirty="0">
                        <a:solidFill>
                          <a:schemeClr val="bg1"/>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bg2">
                        <a:lumMod val="50000"/>
                      </a:schemeClr>
                    </a:solidFill>
                  </a:tcPr>
                </a:tc>
                <a:tc hMerge="1">
                  <a:txBody>
                    <a:bodyPr/>
                    <a:lstStyle/>
                    <a:p>
                      <a:endParaRPr lang="es-ES"/>
                    </a:p>
                  </a:txBody>
                  <a:tcPr/>
                </a:tc>
                <a:extLst>
                  <a:ext uri="{0D108BD9-81ED-4DB2-BD59-A6C34878D82A}">
                    <a16:rowId xmlns="" xmlns:a16="http://schemas.microsoft.com/office/drawing/2014/main" val="10000"/>
                  </a:ext>
                </a:extLst>
              </a:tr>
              <a:tr h="1081720">
                <a:tc>
                  <a:txBody>
                    <a:bodyPr/>
                    <a:lstStyle/>
                    <a:p>
                      <a:r>
                        <a:rPr lang="es-ES" sz="1600" b="1" dirty="0" err="1" smtClean="0">
                          <a:solidFill>
                            <a:srgbClr val="0000FF"/>
                          </a:solidFill>
                        </a:rPr>
                        <a:t>Rtos</a:t>
                      </a:r>
                      <a:r>
                        <a:rPr lang="es-ES" sz="1600" b="1" dirty="0" smtClean="0">
                          <a:solidFill>
                            <a:srgbClr val="0000FF"/>
                          </a:solidFill>
                        </a:rPr>
                        <a:t>. Íntegros del Trabajo:</a:t>
                      </a:r>
                      <a:endParaRPr lang="es-ES" sz="1800" b="1" baseline="0" dirty="0" smtClean="0">
                        <a:solidFill>
                          <a:srgbClr val="FF0000"/>
                        </a:solidFill>
                      </a:endParaRPr>
                    </a:p>
                    <a:p>
                      <a:r>
                        <a:rPr lang="es-ES" sz="1400" dirty="0" smtClean="0">
                          <a:solidFill>
                            <a:schemeClr val="tx1"/>
                          </a:solidFill>
                        </a:rPr>
                        <a:t>-</a:t>
                      </a:r>
                      <a:r>
                        <a:rPr lang="es-ES" sz="1400" dirty="0" smtClean="0">
                          <a:solidFill>
                            <a:srgbClr val="0000FF"/>
                          </a:solidFill>
                        </a:rPr>
                        <a:t>Un</a:t>
                      </a:r>
                      <a:r>
                        <a:rPr lang="es-ES" sz="1400" baseline="0" dirty="0" smtClean="0">
                          <a:solidFill>
                            <a:srgbClr val="0000FF"/>
                          </a:solidFill>
                        </a:rPr>
                        <a:t> pagador  </a:t>
                      </a:r>
                      <a:r>
                        <a:rPr lang="es-ES" sz="1400" b="1" baseline="0" dirty="0" smtClean="0">
                          <a:solidFill>
                            <a:srgbClr val="FF0066"/>
                          </a:solidFill>
                        </a:rPr>
                        <a:t>ó</a:t>
                      </a:r>
                      <a:r>
                        <a:rPr lang="es-ES" sz="1400" baseline="0" dirty="0" smtClean="0">
                          <a:solidFill>
                            <a:schemeClr val="tx1"/>
                          </a:solidFill>
                        </a:rPr>
                        <a:t> </a:t>
                      </a:r>
                      <a:r>
                        <a:rPr lang="es-ES" sz="1400" baseline="0" dirty="0" smtClean="0">
                          <a:solidFill>
                            <a:srgbClr val="FF0066"/>
                          </a:solidFill>
                        </a:rPr>
                        <a:t>∑ 2º y restantes ≤ 1.500 €</a:t>
                      </a:r>
                      <a:r>
                        <a:rPr lang="es-ES" sz="1400" baseline="0" dirty="0" smtClean="0">
                          <a:solidFill>
                            <a:schemeClr val="tx1"/>
                          </a:solidFill>
                        </a:rPr>
                        <a:t> </a:t>
                      </a:r>
                    </a:p>
                    <a:p>
                      <a:r>
                        <a:rPr lang="es-ES" sz="1400" baseline="0" dirty="0" smtClean="0">
                          <a:solidFill>
                            <a:schemeClr val="tx1"/>
                          </a:solidFill>
                        </a:rPr>
                        <a:t>-</a:t>
                      </a:r>
                      <a:r>
                        <a:rPr lang="es-ES" sz="1400" baseline="0" dirty="0" smtClean="0">
                          <a:solidFill>
                            <a:srgbClr val="0000FF"/>
                          </a:solidFill>
                        </a:rPr>
                        <a:t>Prestaciones pasivas con retenciones ajustadas</a:t>
                      </a:r>
                      <a:endParaRPr lang="es-ES" sz="1400" dirty="0" smtClean="0">
                        <a:solidFill>
                          <a:srgbClr val="0000FF"/>
                        </a:solidFill>
                      </a:endParaRPr>
                    </a:p>
                    <a:p>
                      <a:r>
                        <a:rPr lang="es-ES" sz="2400" dirty="0" smtClean="0">
                          <a:solidFill>
                            <a:srgbClr val="0000FF"/>
                          </a:solidFill>
                        </a:rPr>
                        <a:t>                         </a:t>
                      </a:r>
                      <a:r>
                        <a:rPr lang="es-ES" sz="2400" b="1" dirty="0" smtClean="0">
                          <a:solidFill>
                            <a:srgbClr val="0000FF"/>
                          </a:solidFill>
                        </a:rPr>
                        <a:t>ó</a:t>
                      </a:r>
                      <a:endParaRPr lang="es-ES" sz="2400" b="1" dirty="0">
                        <a:solidFill>
                          <a:srgbClr val="0000FF"/>
                        </a:solidFill>
                      </a:endParaRPr>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19050" cap="flat" cmpd="sng" algn="ctr">
                      <a:solidFill>
                        <a:srgbClr val="D60093"/>
                      </a:solidFill>
                      <a:prstDash val="solid"/>
                      <a:round/>
                      <a:headEnd type="none" w="med" len="med"/>
                      <a:tailEnd type="none" w="med" len="med"/>
                    </a:lnB>
                    <a:solidFill>
                      <a:schemeClr val="tx1"/>
                    </a:solidFill>
                  </a:tcPr>
                </a:tc>
                <a:tc>
                  <a:txBody>
                    <a:bodyPr/>
                    <a:lstStyle/>
                    <a:p>
                      <a:pPr algn="ctr"/>
                      <a:r>
                        <a:rPr lang="es-ES" sz="1800" b="1" baseline="0" dirty="0" smtClean="0">
                          <a:solidFill>
                            <a:srgbClr val="FF0000"/>
                          </a:solidFill>
                        </a:rPr>
                        <a:t>≤ 22.000</a:t>
                      </a:r>
                      <a:endParaRPr lang="es-ES" sz="180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19050" cap="flat" cmpd="sng" algn="ctr">
                      <a:solidFill>
                        <a:srgbClr val="D60093"/>
                      </a:solidFill>
                      <a:prstDash val="solid"/>
                      <a:round/>
                      <a:headEnd type="none" w="med" len="med"/>
                      <a:tailEnd type="none" w="med" len="med"/>
                    </a:lnB>
                    <a:solidFill>
                      <a:schemeClr val="tx1"/>
                    </a:solidFill>
                  </a:tcPr>
                </a:tc>
                <a:tc rowSpan="2">
                  <a:txBody>
                    <a:bodyPr/>
                    <a:lstStyle/>
                    <a:p>
                      <a:r>
                        <a:rPr lang="es-ES" b="1" dirty="0" smtClean="0">
                          <a:solidFill>
                            <a:srgbClr val="0000FF"/>
                          </a:solidFill>
                        </a:rPr>
                        <a:t>+</a:t>
                      </a:r>
                      <a:r>
                        <a:rPr lang="es-ES" b="1" dirty="0" err="1" smtClean="0">
                          <a:solidFill>
                            <a:srgbClr val="0000FF"/>
                          </a:solidFill>
                        </a:rPr>
                        <a:t>Rtos</a:t>
                      </a:r>
                      <a:r>
                        <a:rPr lang="es-ES" b="1" dirty="0" smtClean="0">
                          <a:solidFill>
                            <a:srgbClr val="0000FF"/>
                          </a:solidFill>
                        </a:rPr>
                        <a:t>. Íntegros trabajo</a:t>
                      </a:r>
                      <a:endParaRPr lang="es-ES" sz="1800" b="1" dirty="0" smtClean="0">
                        <a:solidFill>
                          <a:srgbClr val="FF0000"/>
                        </a:solidFill>
                      </a:endParaRPr>
                    </a:p>
                    <a:p>
                      <a:r>
                        <a:rPr lang="es-ES" b="1" dirty="0" smtClean="0">
                          <a:solidFill>
                            <a:srgbClr val="0000FF"/>
                          </a:solidFill>
                        </a:rPr>
                        <a:t>+ </a:t>
                      </a:r>
                      <a:r>
                        <a:rPr lang="es-ES" b="1" dirty="0" err="1" smtClean="0">
                          <a:solidFill>
                            <a:srgbClr val="0000FF"/>
                          </a:solidFill>
                        </a:rPr>
                        <a:t>Rtos</a:t>
                      </a:r>
                      <a:r>
                        <a:rPr lang="es-ES" b="1" dirty="0" smtClean="0">
                          <a:solidFill>
                            <a:srgbClr val="0000FF"/>
                          </a:solidFill>
                        </a:rPr>
                        <a:t>. Íntegros CM y CI</a:t>
                      </a:r>
                    </a:p>
                    <a:p>
                      <a:r>
                        <a:rPr lang="es-ES" b="1" dirty="0" smtClean="0">
                          <a:solidFill>
                            <a:srgbClr val="0000FF"/>
                          </a:solidFill>
                        </a:rPr>
                        <a:t>+</a:t>
                      </a:r>
                      <a:r>
                        <a:rPr lang="es-ES" b="1" dirty="0" err="1" smtClean="0">
                          <a:solidFill>
                            <a:srgbClr val="0000FF"/>
                          </a:solidFill>
                        </a:rPr>
                        <a:t>Rtos</a:t>
                      </a:r>
                      <a:r>
                        <a:rPr lang="es-ES" b="1" dirty="0" smtClean="0">
                          <a:solidFill>
                            <a:srgbClr val="0000FF"/>
                          </a:solidFill>
                        </a:rPr>
                        <a:t>.</a:t>
                      </a:r>
                      <a:r>
                        <a:rPr lang="es-ES" b="1" baseline="0" dirty="0" smtClean="0">
                          <a:solidFill>
                            <a:srgbClr val="0000FF"/>
                          </a:solidFill>
                        </a:rPr>
                        <a:t> </a:t>
                      </a:r>
                      <a:r>
                        <a:rPr lang="es-ES" b="1" dirty="0" smtClean="0">
                          <a:solidFill>
                            <a:srgbClr val="0000FF"/>
                          </a:solidFill>
                        </a:rPr>
                        <a:t>Íntegros </a:t>
                      </a:r>
                      <a:r>
                        <a:rPr lang="es-ES" b="1" baseline="0" dirty="0" smtClean="0">
                          <a:solidFill>
                            <a:srgbClr val="0000FF"/>
                          </a:solidFill>
                        </a:rPr>
                        <a:t>AE </a:t>
                      </a:r>
                    </a:p>
                    <a:p>
                      <a:r>
                        <a:rPr lang="es-ES" b="1" baseline="0" dirty="0" smtClean="0">
                          <a:solidFill>
                            <a:srgbClr val="0000FF"/>
                          </a:solidFill>
                        </a:rPr>
                        <a:t>+ Ganancias </a:t>
                      </a:r>
                      <a:r>
                        <a:rPr lang="es-ES" u="sng" dirty="0" smtClean="0">
                          <a:solidFill>
                            <a:srgbClr val="0000FF"/>
                          </a:solidFill>
                        </a:rPr>
                        <a:t>Sujetas</a:t>
                      </a:r>
                      <a:r>
                        <a:rPr lang="es-ES" dirty="0" smtClean="0">
                          <a:solidFill>
                            <a:srgbClr val="0000FF"/>
                          </a:solidFill>
                        </a:rPr>
                        <a:t> o </a:t>
                      </a:r>
                      <a:r>
                        <a:rPr lang="es-ES" u="sng" dirty="0" smtClean="0">
                          <a:solidFill>
                            <a:srgbClr val="0000FF"/>
                          </a:solidFill>
                        </a:rPr>
                        <a:t>no</a:t>
                      </a:r>
                      <a:r>
                        <a:rPr lang="es-ES" dirty="0" smtClean="0">
                          <a:solidFill>
                            <a:srgbClr val="0000FF"/>
                          </a:solidFill>
                        </a:rPr>
                        <a:t> a retención</a:t>
                      </a:r>
                      <a:r>
                        <a:rPr lang="es-ES" baseline="0" dirty="0" smtClean="0">
                          <a:solidFill>
                            <a:srgbClr val="0000FF"/>
                          </a:solidFill>
                        </a:rPr>
                        <a:t> e ingreso a cuenta</a:t>
                      </a:r>
                      <a:endParaRPr lang="es-ES" dirty="0" smtClean="0">
                        <a:solidFill>
                          <a:srgbClr val="0000FF"/>
                        </a:solidFill>
                      </a:endParaRPr>
                    </a:p>
                    <a:p>
                      <a:endParaRPr lang="es-ES" dirty="0"/>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rowSpan="2">
                  <a:txBody>
                    <a:bodyPr/>
                    <a:lstStyle/>
                    <a:p>
                      <a:pPr algn="ctr"/>
                      <a:r>
                        <a:rPr lang="es-ES" b="1" dirty="0" smtClean="0">
                          <a:solidFill>
                            <a:srgbClr val="FF0000"/>
                          </a:solidFill>
                        </a:rPr>
                        <a:t>≤ </a:t>
                      </a:r>
                      <a:r>
                        <a:rPr lang="es-ES" sz="1800" b="1" dirty="0" smtClean="0">
                          <a:solidFill>
                            <a:srgbClr val="FF0000"/>
                          </a:solidFill>
                        </a:rPr>
                        <a:t>1.000</a:t>
                      </a:r>
                      <a:endParaRPr lang="es-ES"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CC"/>
                    </a:solidFill>
                  </a:tcPr>
                </a:tc>
                <a:extLst>
                  <a:ext uri="{0D108BD9-81ED-4DB2-BD59-A6C34878D82A}">
                    <a16:rowId xmlns="" xmlns:a16="http://schemas.microsoft.com/office/drawing/2014/main" val="10001"/>
                  </a:ext>
                </a:extLst>
              </a:tr>
              <a:tr h="1344841">
                <a:tc>
                  <a:txBody>
                    <a:bodyPr/>
                    <a:lstStyle/>
                    <a:p>
                      <a:r>
                        <a:rPr lang="es-ES" sz="1600" b="1" dirty="0" err="1" smtClean="0">
                          <a:solidFill>
                            <a:srgbClr val="0000FF"/>
                          </a:solidFill>
                        </a:rPr>
                        <a:t>Rtos</a:t>
                      </a:r>
                      <a:r>
                        <a:rPr lang="es-ES" sz="1600" b="1" dirty="0" smtClean="0">
                          <a:solidFill>
                            <a:srgbClr val="0000FF"/>
                          </a:solidFill>
                        </a:rPr>
                        <a:t>. Íntegros del Trabajo:</a:t>
                      </a:r>
                      <a:endParaRPr lang="es-ES" sz="1800" b="1" baseline="0" dirty="0" smtClean="0">
                        <a:solidFill>
                          <a:srgbClr val="FF0000"/>
                        </a:solidFill>
                      </a:endParaRPr>
                    </a:p>
                    <a:p>
                      <a:pPr>
                        <a:buFontTx/>
                        <a:buChar char="-"/>
                      </a:pPr>
                      <a:r>
                        <a:rPr lang="es-ES" sz="1400" dirty="0" smtClean="0">
                          <a:solidFill>
                            <a:srgbClr val="0000FF"/>
                          </a:solidFill>
                        </a:rPr>
                        <a:t>Más de un pagador</a:t>
                      </a:r>
                      <a:r>
                        <a:rPr lang="es-ES" sz="1400" baseline="0" dirty="0" smtClean="0">
                          <a:solidFill>
                            <a:srgbClr val="0000FF"/>
                          </a:solidFill>
                        </a:rPr>
                        <a:t> </a:t>
                      </a:r>
                      <a:r>
                        <a:rPr lang="es-ES" sz="1400" b="1" baseline="0" dirty="0" smtClean="0">
                          <a:solidFill>
                            <a:srgbClr val="FF0066"/>
                          </a:solidFill>
                        </a:rPr>
                        <a:t>y</a:t>
                      </a:r>
                      <a:r>
                        <a:rPr lang="es-ES" sz="1400" baseline="0" dirty="0" smtClean="0">
                          <a:solidFill>
                            <a:schemeClr val="tx1"/>
                          </a:solidFill>
                        </a:rPr>
                        <a:t> </a:t>
                      </a:r>
                      <a:r>
                        <a:rPr lang="es-ES" sz="1400" baseline="0" dirty="0" smtClean="0">
                          <a:solidFill>
                            <a:srgbClr val="FF0066"/>
                          </a:solidFill>
                        </a:rPr>
                        <a:t>∑ 2º y restantes &gt; 1.500 € </a:t>
                      </a:r>
                      <a:endParaRPr lang="es-ES" sz="1400" baseline="0" dirty="0" smtClean="0">
                        <a:solidFill>
                          <a:schemeClr val="tx1"/>
                        </a:solidFill>
                      </a:endParaRPr>
                    </a:p>
                    <a:p>
                      <a:pPr>
                        <a:buFontTx/>
                        <a:buChar char="-"/>
                      </a:pPr>
                      <a:r>
                        <a:rPr lang="es-ES" sz="1400" dirty="0" smtClean="0">
                          <a:solidFill>
                            <a:srgbClr val="0000FF"/>
                          </a:solidFill>
                        </a:rPr>
                        <a:t>Pensiones</a:t>
                      </a:r>
                      <a:r>
                        <a:rPr lang="es-ES" sz="1400" baseline="0" dirty="0" smtClean="0">
                          <a:solidFill>
                            <a:srgbClr val="0000FF"/>
                          </a:solidFill>
                        </a:rPr>
                        <a:t> compensatorias del cónyuge o anualidades por alimentos </a:t>
                      </a:r>
                      <a:r>
                        <a:rPr lang="es-ES_tradnl" sz="1400" dirty="0" smtClean="0">
                          <a:solidFill>
                            <a:srgbClr val="0000FF"/>
                          </a:solidFill>
                        </a:rPr>
                        <a:t>≠ de los hijos</a:t>
                      </a:r>
                      <a:endParaRPr lang="es-ES" sz="1400" baseline="0" dirty="0" smtClean="0">
                        <a:solidFill>
                          <a:srgbClr val="0000FF"/>
                        </a:solidFill>
                      </a:endParaRPr>
                    </a:p>
                    <a:p>
                      <a:pPr>
                        <a:buFontTx/>
                        <a:buChar char="-"/>
                      </a:pPr>
                      <a:r>
                        <a:rPr lang="es-ES" sz="1400" baseline="0" dirty="0" smtClean="0">
                          <a:solidFill>
                            <a:srgbClr val="0000FF"/>
                          </a:solidFill>
                        </a:rPr>
                        <a:t>Pagador  </a:t>
                      </a:r>
                      <a:r>
                        <a:rPr lang="es-ES" sz="1400" u="sng" baseline="0" dirty="0" smtClean="0">
                          <a:solidFill>
                            <a:srgbClr val="0000FF"/>
                          </a:solidFill>
                        </a:rPr>
                        <a:t>no</a:t>
                      </a:r>
                      <a:r>
                        <a:rPr lang="es-ES" sz="1400" baseline="0" dirty="0" smtClean="0">
                          <a:solidFill>
                            <a:srgbClr val="0000FF"/>
                          </a:solidFill>
                        </a:rPr>
                        <a:t> obligado a retener</a:t>
                      </a:r>
                    </a:p>
                    <a:p>
                      <a:pPr>
                        <a:buFontTx/>
                        <a:buChar char="-"/>
                      </a:pPr>
                      <a:r>
                        <a:rPr lang="es-ES" sz="1400" baseline="0" dirty="0" smtClean="0">
                          <a:solidFill>
                            <a:srgbClr val="0000FF"/>
                          </a:solidFill>
                        </a:rPr>
                        <a:t>Rendimientos sujeto a </a:t>
                      </a:r>
                      <a:r>
                        <a:rPr lang="es-ES" sz="1400" b="1" baseline="0" dirty="0" smtClean="0">
                          <a:solidFill>
                            <a:srgbClr val="0000FF"/>
                          </a:solidFill>
                        </a:rPr>
                        <a:t>tipo fijo</a:t>
                      </a:r>
                      <a:endParaRPr lang="es-ES" b="1" dirty="0">
                        <a:solidFill>
                          <a:srgbClr val="0000FF"/>
                        </a:solidFill>
                      </a:endParaRPr>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1905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r>
                        <a:rPr lang="es-ES" sz="1800" b="1" baseline="0" dirty="0" smtClean="0">
                          <a:solidFill>
                            <a:srgbClr val="FF0000"/>
                          </a:solidFill>
                        </a:rPr>
                        <a:t>≤ </a:t>
                      </a:r>
                      <a:r>
                        <a:rPr lang="es-ES" sz="1800" b="1" dirty="0" smtClean="0">
                          <a:solidFill>
                            <a:srgbClr val="FF0000"/>
                          </a:solidFill>
                        </a:rPr>
                        <a:t>14.000*</a:t>
                      </a:r>
                      <a:endParaRPr lang="es-ES"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1905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00"/>
                    </a:solidFill>
                  </a:tcPr>
                </a:tc>
                <a:tc vMerge="1">
                  <a:txBody>
                    <a:bodyPr/>
                    <a:lstStyle/>
                    <a:p>
                      <a:endParaRPr lang="es-ES" dirty="0"/>
                    </a:p>
                  </a:txBody>
                  <a:tcPr/>
                </a:tc>
                <a:tc vMerge="1">
                  <a:txBody>
                    <a:bodyPr/>
                    <a:lstStyle/>
                    <a:p>
                      <a:endParaRPr lang="es-ES"/>
                    </a:p>
                  </a:txBody>
                  <a:tcPr/>
                </a:tc>
                <a:extLst>
                  <a:ext uri="{0D108BD9-81ED-4DB2-BD59-A6C34878D82A}">
                    <a16:rowId xmlns="" xmlns:a16="http://schemas.microsoft.com/office/drawing/2014/main" val="10002"/>
                  </a:ext>
                </a:extLst>
              </a:tr>
              <a:tr h="650070">
                <a:tc>
                  <a:txBody>
                    <a:bodyPr/>
                    <a:lstStyle/>
                    <a:p>
                      <a:r>
                        <a:rPr lang="es-ES" b="1" dirty="0" smtClean="0">
                          <a:solidFill>
                            <a:srgbClr val="0000FF"/>
                          </a:solidFill>
                        </a:rPr>
                        <a:t>+ </a:t>
                      </a:r>
                      <a:r>
                        <a:rPr lang="es-ES" b="1" dirty="0" err="1" smtClean="0">
                          <a:solidFill>
                            <a:srgbClr val="0000FF"/>
                          </a:solidFill>
                        </a:rPr>
                        <a:t>Rtos</a:t>
                      </a:r>
                      <a:r>
                        <a:rPr lang="es-ES" b="1" dirty="0" smtClean="0">
                          <a:solidFill>
                            <a:srgbClr val="0000FF"/>
                          </a:solidFill>
                        </a:rPr>
                        <a:t> </a:t>
                      </a:r>
                      <a:r>
                        <a:rPr lang="es-ES" b="1" baseline="0" dirty="0" smtClean="0">
                          <a:solidFill>
                            <a:srgbClr val="0000FF"/>
                          </a:solidFill>
                        </a:rPr>
                        <a:t> </a:t>
                      </a:r>
                      <a:r>
                        <a:rPr lang="es-ES" sz="1800" b="1" dirty="0" smtClean="0">
                          <a:solidFill>
                            <a:srgbClr val="0000FF"/>
                          </a:solidFill>
                        </a:rPr>
                        <a:t>Íntegros </a:t>
                      </a:r>
                      <a:r>
                        <a:rPr lang="es-ES" b="1" baseline="0" dirty="0" smtClean="0">
                          <a:solidFill>
                            <a:srgbClr val="0000FF"/>
                          </a:solidFill>
                        </a:rPr>
                        <a:t>C. Mobiliario</a:t>
                      </a:r>
                      <a:endParaRPr lang="es-ES" sz="1800" b="1" dirty="0" smtClean="0">
                        <a:solidFill>
                          <a:srgbClr val="FF0000"/>
                        </a:solidFill>
                      </a:endParaRPr>
                    </a:p>
                    <a:p>
                      <a:r>
                        <a:rPr lang="es-ES" b="1" dirty="0" smtClean="0">
                          <a:solidFill>
                            <a:srgbClr val="0000FF"/>
                          </a:solidFill>
                        </a:rPr>
                        <a:t>+ Ganancias</a:t>
                      </a:r>
                      <a:r>
                        <a:rPr lang="es-ES" b="1" baseline="0" dirty="0" smtClean="0">
                          <a:solidFill>
                            <a:srgbClr val="0000FF"/>
                          </a:solidFill>
                        </a:rPr>
                        <a:t>  </a:t>
                      </a:r>
                      <a:r>
                        <a:rPr lang="es-ES" b="1" u="sng" dirty="0" smtClean="0">
                          <a:solidFill>
                            <a:srgbClr val="0000FF"/>
                          </a:solidFill>
                        </a:rPr>
                        <a:t>Sujetos</a:t>
                      </a:r>
                      <a:r>
                        <a:rPr lang="es-ES" b="1" u="sng" baseline="0" dirty="0" smtClean="0">
                          <a:solidFill>
                            <a:srgbClr val="0000FF"/>
                          </a:solidFill>
                        </a:rPr>
                        <a:t> a retención</a:t>
                      </a:r>
                      <a:r>
                        <a:rPr lang="es-ES" baseline="0" dirty="0" smtClean="0"/>
                        <a:t>.</a:t>
                      </a:r>
                      <a:endParaRPr lang="es-ES" dirty="0"/>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r>
                        <a:rPr lang="es-ES" sz="1800" b="1" baseline="0" dirty="0" smtClean="0">
                          <a:solidFill>
                            <a:srgbClr val="FF0000"/>
                          </a:solidFill>
                        </a:rPr>
                        <a:t>≤ </a:t>
                      </a:r>
                      <a:r>
                        <a:rPr lang="es-ES" sz="1800" b="1" dirty="0" smtClean="0">
                          <a:solidFill>
                            <a:srgbClr val="FF0000"/>
                          </a:solidFill>
                        </a:rPr>
                        <a:t>1.600 </a:t>
                      </a:r>
                      <a:endParaRPr lang="es-ES"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accent1">
                        <a:lumMod val="20000"/>
                        <a:lumOff val="80000"/>
                      </a:schemeClr>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b="1" dirty="0" smtClean="0">
                          <a:solidFill>
                            <a:srgbClr val="0000FF"/>
                          </a:solidFill>
                        </a:rPr>
                        <a:t>-Pérdidas patrimoniales</a:t>
                      </a:r>
                      <a:endParaRPr lang="es-ES" sz="1800" b="1" dirty="0" smtClean="0">
                        <a:solidFill>
                          <a:srgbClr val="0000FF"/>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s-ES" b="0" dirty="0" smtClean="0">
                          <a:solidFill>
                            <a:srgbClr val="0000FF"/>
                          </a:solidFill>
                        </a:rPr>
                        <a:t>Cualquiera</a:t>
                      </a:r>
                      <a:r>
                        <a:rPr lang="es-ES" b="0" baseline="0" dirty="0" smtClean="0">
                          <a:solidFill>
                            <a:srgbClr val="0000FF"/>
                          </a:solidFill>
                        </a:rPr>
                        <a:t> que sea su naturaleza</a:t>
                      </a:r>
                      <a:endParaRPr lang="es-ES" b="1"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lang="es-ES" b="1" dirty="0" smtClean="0"/>
                    </a:p>
                    <a:p>
                      <a:endParaRPr lang="es-ES" dirty="0"/>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rowSpan="2">
                  <a:txBody>
                    <a:bodyPr/>
                    <a:lstStyle/>
                    <a:p>
                      <a:pPr algn="ctr"/>
                      <a:r>
                        <a:rPr lang="es-ES" sz="1800" b="1" dirty="0" smtClean="0">
                          <a:solidFill>
                            <a:srgbClr val="FF0000"/>
                          </a:solidFill>
                        </a:rPr>
                        <a:t>&lt; 500</a:t>
                      </a:r>
                      <a:endParaRPr lang="es-ES"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3"/>
                  </a:ext>
                </a:extLst>
              </a:tr>
              <a:tr h="1102529">
                <a:tc>
                  <a:txBody>
                    <a:bodyPr/>
                    <a:lstStyle/>
                    <a:p>
                      <a:r>
                        <a:rPr lang="es-ES" sz="1600" b="1" baseline="0" dirty="0" smtClean="0">
                          <a:solidFill>
                            <a:srgbClr val="0000FF"/>
                          </a:solidFill>
                        </a:rPr>
                        <a:t>+ Imputación Rentas Inmobiliarias</a:t>
                      </a:r>
                      <a:r>
                        <a:rPr lang="es-ES" sz="1800" b="1" baseline="0" dirty="0" smtClean="0">
                          <a:solidFill>
                            <a:srgbClr val="0000FF"/>
                          </a:solidFill>
                        </a:rPr>
                        <a:t> </a:t>
                      </a:r>
                      <a:r>
                        <a:rPr lang="es-ES" sz="1800" b="1" baseline="0" dirty="0" smtClean="0">
                          <a:solidFill>
                            <a:srgbClr val="C00000"/>
                          </a:solidFill>
                        </a:rPr>
                        <a:t>                          </a:t>
                      </a:r>
                      <a:endParaRPr lang="es-ES" sz="1800" b="1" baseline="0" dirty="0" smtClean="0">
                        <a:solidFill>
                          <a:srgbClr val="FF0000"/>
                        </a:solidFill>
                      </a:endParaRPr>
                    </a:p>
                    <a:p>
                      <a:r>
                        <a:rPr lang="es-ES" sz="1600" b="1" baseline="0" dirty="0" smtClean="0">
                          <a:solidFill>
                            <a:srgbClr val="0000FF"/>
                          </a:solidFill>
                        </a:rPr>
                        <a:t>+ </a:t>
                      </a:r>
                      <a:r>
                        <a:rPr lang="es-ES" sz="1600" b="1" baseline="0" dirty="0" err="1" smtClean="0">
                          <a:solidFill>
                            <a:srgbClr val="0000FF"/>
                          </a:solidFill>
                        </a:rPr>
                        <a:t>Rtos</a:t>
                      </a:r>
                      <a:r>
                        <a:rPr lang="es-ES" sz="1600" b="1" baseline="0" dirty="0" smtClean="0">
                          <a:solidFill>
                            <a:srgbClr val="0000FF"/>
                          </a:solidFill>
                        </a:rPr>
                        <a:t>. </a:t>
                      </a:r>
                      <a:r>
                        <a:rPr lang="es-ES" sz="1600" b="1" dirty="0" smtClean="0">
                          <a:solidFill>
                            <a:srgbClr val="0000FF"/>
                          </a:solidFill>
                        </a:rPr>
                        <a:t>Íntegros</a:t>
                      </a:r>
                      <a:r>
                        <a:rPr lang="es-ES" sz="1600" b="1" baseline="0" dirty="0" smtClean="0">
                          <a:solidFill>
                            <a:srgbClr val="0000FF"/>
                          </a:solidFill>
                        </a:rPr>
                        <a:t> Letras del Tesoro</a:t>
                      </a:r>
                    </a:p>
                    <a:p>
                      <a:r>
                        <a:rPr lang="es-ES" sz="1600" b="1" baseline="0" dirty="0" smtClean="0">
                          <a:solidFill>
                            <a:srgbClr val="0000FF"/>
                          </a:solidFill>
                        </a:rPr>
                        <a:t>+ Subvención  adqui. vivienda VPO</a:t>
                      </a:r>
                    </a:p>
                    <a:p>
                      <a:r>
                        <a:rPr lang="es-ES_tradnl" sz="1600" b="1" dirty="0" smtClean="0">
                          <a:solidFill>
                            <a:srgbClr val="FF0000"/>
                          </a:solidFill>
                          <a:latin typeface="+mn-lt"/>
                        </a:rPr>
                        <a:t>+  GªPº de ayudas públicas (nueva)**</a:t>
                      </a:r>
                      <a:endParaRPr lang="es-ES" b="1" dirty="0">
                        <a:solidFill>
                          <a:srgbClr val="FF0000"/>
                        </a:solidFill>
                      </a:endParaRPr>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r>
                        <a:rPr lang="es-ES" sz="1800" b="1" baseline="0" dirty="0" smtClean="0">
                          <a:solidFill>
                            <a:srgbClr val="FF0000"/>
                          </a:solidFill>
                        </a:rPr>
                        <a:t>≤ 1.000</a:t>
                      </a:r>
                      <a:endParaRPr lang="es-ES"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accent1">
                        <a:lumMod val="40000"/>
                        <a:lumOff val="60000"/>
                      </a:schemeClr>
                    </a:solidFill>
                  </a:tcPr>
                </a:tc>
                <a:tc vMerge="1">
                  <a:txBody>
                    <a:bodyPr/>
                    <a:lstStyle/>
                    <a:p>
                      <a:endParaRPr lang="es-ES" dirty="0"/>
                    </a:p>
                  </a:txBody>
                  <a:tcPr/>
                </a:tc>
                <a:tc vMerge="1">
                  <a:txBody>
                    <a:bodyPr/>
                    <a:lstStyle/>
                    <a:p>
                      <a:endParaRPr lang="es-ES"/>
                    </a:p>
                  </a:txBody>
                  <a:tcPr/>
                </a:tc>
                <a:extLst>
                  <a:ext uri="{0D108BD9-81ED-4DB2-BD59-A6C34878D82A}">
                    <a16:rowId xmlns="" xmlns:a16="http://schemas.microsoft.com/office/drawing/2014/main" val="10004"/>
                  </a:ext>
                </a:extLst>
              </a:tr>
            </a:tbl>
          </a:graphicData>
        </a:graphic>
      </p:graphicFrame>
      <p:graphicFrame>
        <p:nvGraphicFramePr>
          <p:cNvPr id="5" name="Group 72"/>
          <p:cNvGraphicFramePr>
            <a:graphicFrameLocks noGrp="1"/>
          </p:cNvGraphicFramePr>
          <p:nvPr>
            <p:extLst/>
          </p:nvPr>
        </p:nvGraphicFramePr>
        <p:xfrm>
          <a:off x="304800" y="5877272"/>
          <a:ext cx="9172703" cy="762000"/>
        </p:xfrm>
        <a:graphic>
          <a:graphicData uri="http://schemas.openxmlformats.org/drawingml/2006/table">
            <a:tbl>
              <a:tblPr/>
              <a:tblGrid>
                <a:gridCol w="9172703">
                  <a:extLst>
                    <a:ext uri="{9D8B030D-6E8A-4147-A177-3AD203B41FA5}">
                      <a16:colId xmlns="" xmlns:a16="http://schemas.microsoft.com/office/drawing/2014/main" val="20000"/>
                    </a:ext>
                  </a:extLst>
                </a:gridCol>
              </a:tblGrid>
              <a:tr h="762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1600" b="1" i="0" u="sng" strike="noStrike" cap="none" normalizeH="0" baseline="0" dirty="0" smtClean="0">
                          <a:ln>
                            <a:noFill/>
                          </a:ln>
                          <a:solidFill>
                            <a:schemeClr val="tx1"/>
                          </a:solidFill>
                          <a:effectLst/>
                          <a:latin typeface="Arial" charset="0"/>
                        </a:rPr>
                        <a:t>ORDEN A SEGUIR</a:t>
                      </a:r>
                      <a:r>
                        <a:rPr kumimoji="0" lang="es-ES_tradnl" sz="1600" b="1" i="0" u="none" strike="noStrike" cap="none" normalizeH="0" baseline="0" dirty="0" smtClean="0">
                          <a:ln>
                            <a:noFill/>
                          </a:ln>
                          <a:solidFill>
                            <a:schemeClr val="tx1"/>
                          </a:solidFill>
                          <a:effectLst/>
                          <a:latin typeface="Arial" charset="0"/>
                        </a:rPr>
                        <a:t>:</a:t>
                      </a:r>
                    </a:p>
                    <a:p>
                      <a:pPr marL="342900" indent="-342900">
                        <a:buFont typeface="+mj-lt"/>
                        <a:buAutoNum type="arabicParenR"/>
                      </a:pPr>
                      <a:r>
                        <a:rPr lang="es-ES" sz="1400" b="1" dirty="0" smtClean="0">
                          <a:solidFill>
                            <a:schemeClr val="tx1"/>
                          </a:solidFill>
                          <a:latin typeface="Arial" panose="020B0604020202020204" pitchFamily="34" charset="0"/>
                          <a:cs typeface="Arial" panose="020B0604020202020204" pitchFamily="34" charset="0"/>
                        </a:rPr>
                        <a:t>REGLA</a:t>
                      </a:r>
                      <a:r>
                        <a:rPr lang="es-ES" sz="1400" b="1" baseline="0" dirty="0" smtClean="0">
                          <a:solidFill>
                            <a:schemeClr val="tx1"/>
                          </a:solidFill>
                          <a:latin typeface="Arial" panose="020B0604020202020204" pitchFamily="34" charset="0"/>
                          <a:cs typeface="Arial" panose="020B0604020202020204" pitchFamily="34" charset="0"/>
                        </a:rPr>
                        <a:t> 1ª</a:t>
                      </a:r>
                      <a:r>
                        <a:rPr lang="es-ES" sz="1400" baseline="0" dirty="0" smtClean="0">
                          <a:solidFill>
                            <a:schemeClr val="tx1"/>
                          </a:solidFill>
                          <a:latin typeface="Arial" panose="020B0604020202020204" pitchFamily="34" charset="0"/>
                          <a:cs typeface="Arial" panose="020B0604020202020204" pitchFamily="34" charset="0"/>
                        </a:rPr>
                        <a:t> </a:t>
                      </a:r>
                      <a:r>
                        <a:rPr lang="es-ES" sz="1400" u="sng" baseline="0" dirty="0" smtClean="0">
                          <a:solidFill>
                            <a:srgbClr val="FFFF00"/>
                          </a:solidFill>
                          <a:latin typeface="Arial" panose="020B0604020202020204" pitchFamily="34" charset="0"/>
                          <a:cs typeface="Arial" panose="020B0604020202020204" pitchFamily="34" charset="0"/>
                        </a:rPr>
                        <a:t>“exclusivamente</a:t>
                      </a:r>
                      <a:r>
                        <a:rPr lang="es-ES" sz="1400" u="none" baseline="0" dirty="0" smtClean="0">
                          <a:solidFill>
                            <a:srgbClr val="FFFF00"/>
                          </a:solidFill>
                          <a:latin typeface="Arial" panose="020B0604020202020204" pitchFamily="34" charset="0"/>
                          <a:cs typeface="Arial" panose="020B0604020202020204" pitchFamily="34" charset="0"/>
                        </a:rPr>
                        <a:t>”</a:t>
                      </a:r>
                      <a:r>
                        <a:rPr lang="es-ES" sz="1400" u="none" baseline="0" dirty="0" smtClean="0">
                          <a:solidFill>
                            <a:schemeClr val="tx1"/>
                          </a:solidFill>
                          <a:latin typeface="Arial" panose="020B0604020202020204" pitchFamily="34" charset="0"/>
                          <a:cs typeface="Arial" panose="020B0604020202020204" pitchFamily="34" charset="0"/>
                        </a:rPr>
                        <a:t>: Si se cumple → No obligado a declarar.  Si no se cumple ver la regla 2ª</a:t>
                      </a:r>
                    </a:p>
                    <a:p>
                      <a:pPr marL="342900" marR="0" lvl="0" indent="-342900" algn="l" defTabSz="914400" rtl="0" eaLnBrk="1" fontAlgn="auto" latinLnBrk="0" hangingPunct="1">
                        <a:lnSpc>
                          <a:spcPct val="100000"/>
                        </a:lnSpc>
                        <a:spcBef>
                          <a:spcPts val="0"/>
                        </a:spcBef>
                        <a:spcAft>
                          <a:spcPts val="0"/>
                        </a:spcAft>
                        <a:buClrTx/>
                        <a:buSzTx/>
                        <a:buFont typeface="+mj-lt"/>
                        <a:buAutoNum type="arabicParenR"/>
                        <a:tabLst/>
                        <a:defRPr/>
                      </a:pPr>
                      <a:r>
                        <a:rPr lang="es-ES" sz="1400" b="1" dirty="0" smtClean="0">
                          <a:solidFill>
                            <a:schemeClr val="tx1"/>
                          </a:solidFill>
                          <a:latin typeface="Arial" panose="020B0604020202020204" pitchFamily="34" charset="0"/>
                          <a:cs typeface="Arial" panose="020B0604020202020204" pitchFamily="34" charset="0"/>
                        </a:rPr>
                        <a:t>REGLA</a:t>
                      </a:r>
                      <a:r>
                        <a:rPr lang="es-ES" sz="1400" b="1" baseline="0" dirty="0" smtClean="0">
                          <a:solidFill>
                            <a:schemeClr val="tx1"/>
                          </a:solidFill>
                          <a:latin typeface="Arial" panose="020B0604020202020204" pitchFamily="34" charset="0"/>
                          <a:cs typeface="Arial" panose="020B0604020202020204" pitchFamily="34" charset="0"/>
                        </a:rPr>
                        <a:t> 2ª</a:t>
                      </a:r>
                      <a:r>
                        <a:rPr lang="es-ES" sz="1400" baseline="0" dirty="0" smtClean="0">
                          <a:solidFill>
                            <a:schemeClr val="tx1"/>
                          </a:solidFill>
                          <a:latin typeface="Arial" panose="020B0604020202020204" pitchFamily="34" charset="0"/>
                          <a:cs typeface="Arial" panose="020B0604020202020204" pitchFamily="34" charset="0"/>
                        </a:rPr>
                        <a:t> </a:t>
                      </a:r>
                      <a:r>
                        <a:rPr lang="es-ES" sz="1400" u="sng" baseline="0" dirty="0" smtClean="0">
                          <a:solidFill>
                            <a:srgbClr val="FFFF00"/>
                          </a:solidFill>
                          <a:latin typeface="Arial" panose="020B0604020202020204" pitchFamily="34" charset="0"/>
                          <a:cs typeface="Arial" panose="020B0604020202020204" pitchFamily="34" charset="0"/>
                        </a:rPr>
                        <a:t>“exclusivamente”</a:t>
                      </a:r>
                      <a:r>
                        <a:rPr lang="es-ES" sz="1400" u="none" baseline="0" dirty="0" smtClean="0">
                          <a:solidFill>
                            <a:srgbClr val="FFFF00"/>
                          </a:solidFill>
                          <a:latin typeface="Arial" panose="020B0604020202020204" pitchFamily="34" charset="0"/>
                          <a:cs typeface="Arial" panose="020B0604020202020204" pitchFamily="34" charset="0"/>
                        </a:rPr>
                        <a:t>: </a:t>
                      </a:r>
                      <a:r>
                        <a:rPr lang="es-ES" sz="1400" u="none" baseline="0" dirty="0" smtClean="0">
                          <a:solidFill>
                            <a:schemeClr val="tx1"/>
                          </a:solidFill>
                          <a:latin typeface="Arial" panose="020B0604020202020204" pitchFamily="34" charset="0"/>
                          <a:cs typeface="Arial" panose="020B0604020202020204" pitchFamily="34" charset="0"/>
                        </a:rPr>
                        <a:t>Si se cumple → No obligado a declarar.  Si no se cumple: Obligado</a:t>
                      </a:r>
                      <a:endParaRPr lang="es-ES" sz="1400" u="sng" baseline="0" dirty="0" smtClean="0">
                        <a:solidFill>
                          <a:schemeClr val="tx1"/>
                        </a:solidFill>
                        <a:latin typeface="Arial" panose="020B0604020202020204" pitchFamily="34" charset="0"/>
                        <a:cs typeface="Arial" panose="020B0604020202020204" pitchFamily="34"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672570637"/>
      </p:ext>
    </p:extLst>
  </p:cSld>
  <p:clrMapOvr>
    <a:masterClrMapping/>
  </p:clrMapOvr>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57950"/>
            <a:ext cx="2311400" cy="476250"/>
          </a:xfrm>
        </p:spPr>
        <p:txBody>
          <a:bodyPr/>
          <a:lstStyle/>
          <a:p>
            <a:pPr>
              <a:defRPr/>
            </a:pPr>
            <a:fld id="{0E8ED8F6-563B-4BD4-9CC2-3A49A22866C9}" type="slidenum">
              <a:rPr lang="es-ES"/>
              <a:pPr>
                <a:defRPr/>
              </a:pPr>
              <a:t>545</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2872471054"/>
              </p:ext>
            </p:extLst>
          </p:nvPr>
        </p:nvGraphicFramePr>
        <p:xfrm>
          <a:off x="169025" y="533400"/>
          <a:ext cx="9584575" cy="6096000"/>
        </p:xfrm>
        <a:graphic>
          <a:graphicData uri="http://schemas.openxmlformats.org/drawingml/2006/table">
            <a:tbl>
              <a:tblPr firstRow="1" bandRow="1">
                <a:tableStyleId>{5C22544A-7EE6-4342-B048-85BDC9FD1C3A}</a:tableStyleId>
              </a:tblPr>
              <a:tblGrid>
                <a:gridCol w="9584575">
                  <a:extLst>
                    <a:ext uri="{9D8B030D-6E8A-4147-A177-3AD203B41FA5}">
                      <a16:colId xmlns="" xmlns:a16="http://schemas.microsoft.com/office/drawing/2014/main" val="4009538841"/>
                    </a:ext>
                  </a:extLst>
                </a:gridCol>
              </a:tblGrid>
              <a:tr h="304800">
                <a:tc>
                  <a:txBody>
                    <a:bodyPr/>
                    <a:lstStyle/>
                    <a:p>
                      <a:pPr algn="ctr"/>
                      <a:r>
                        <a:rPr lang="es-ES_tradnl" sz="2000" b="1" u="sng" kern="1200" dirty="0" smtClean="0">
                          <a:solidFill>
                            <a:srgbClr val="0000FF"/>
                          </a:solidFill>
                          <a:latin typeface="+mn-lt"/>
                          <a:ea typeface="+mn-ea"/>
                          <a:cs typeface="+mn-cs"/>
                        </a:rPr>
                        <a:t>No</a:t>
                      </a:r>
                      <a:r>
                        <a:rPr lang="es-ES_tradnl" sz="2000" b="1" kern="1200" dirty="0" smtClean="0">
                          <a:solidFill>
                            <a:srgbClr val="0000FF"/>
                          </a:solidFill>
                          <a:latin typeface="+mn-lt"/>
                          <a:ea typeface="+mn-ea"/>
                          <a:cs typeface="+mn-cs"/>
                        </a:rPr>
                        <a:t> Obligación de declarar en IRPF:</a:t>
                      </a:r>
                      <a:endParaRPr lang="es-ES_tradnl" sz="2000" kern="1200" dirty="0" smtClean="0">
                        <a:solidFill>
                          <a:srgbClr val="0000FF"/>
                        </a:solidFill>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00"/>
                    </a:solidFill>
                  </a:tcPr>
                </a:tc>
                <a:extLst>
                  <a:ext uri="{0D108BD9-81ED-4DB2-BD59-A6C34878D82A}">
                    <a16:rowId xmlns="" xmlns:a16="http://schemas.microsoft.com/office/drawing/2014/main" val="1073967804"/>
                  </a:ext>
                </a:extLst>
              </a:tr>
              <a:tr h="5196840">
                <a:tc>
                  <a:txBody>
                    <a:bodyPr/>
                    <a:lstStyle/>
                    <a:p>
                      <a:pPr marL="342900" indent="-342900">
                        <a:buFont typeface="Wingdings" pitchFamily="2" charset="2"/>
                        <a:buChar char="v"/>
                      </a:pPr>
                      <a:r>
                        <a:rPr lang="es-ES_tradnl" sz="1800" b="1" u="sng" kern="1200" dirty="0" smtClean="0">
                          <a:solidFill>
                            <a:srgbClr val="FF0000"/>
                          </a:solidFill>
                          <a:latin typeface="+mn-lt"/>
                          <a:ea typeface="+mn-ea"/>
                          <a:cs typeface="+mn-cs"/>
                        </a:rPr>
                        <a:t>A partir del 1 de enero de 2019</a:t>
                      </a:r>
                      <a:r>
                        <a:rPr lang="es-ES_tradnl" sz="1800" kern="1200" dirty="0" smtClean="0">
                          <a:solidFill>
                            <a:srgbClr val="0000FF"/>
                          </a:solidFill>
                          <a:latin typeface="+mn-lt"/>
                          <a:ea typeface="+mn-ea"/>
                          <a:cs typeface="+mn-cs"/>
                        </a:rPr>
                        <a:t>, </a:t>
                      </a:r>
                      <a:r>
                        <a:rPr lang="es-ES_tradnl" sz="1800" b="1" u="sng" kern="1200" dirty="0" smtClean="0">
                          <a:solidFill>
                            <a:srgbClr val="0000FF"/>
                          </a:solidFill>
                          <a:latin typeface="+mn-lt"/>
                          <a:ea typeface="+mn-ea"/>
                          <a:cs typeface="+mn-cs"/>
                        </a:rPr>
                        <a:t>se adapta el contenido del artículo 61.3 RIRPF a los nuevos límites</a:t>
                      </a:r>
                      <a:r>
                        <a:rPr lang="es-ES_tradnl" sz="1800" b="1" kern="1200" dirty="0" smtClean="0">
                          <a:solidFill>
                            <a:srgbClr val="0000FF"/>
                          </a:solidFill>
                          <a:latin typeface="+mn-lt"/>
                          <a:ea typeface="+mn-ea"/>
                          <a:cs typeface="+mn-cs"/>
                        </a:rPr>
                        <a:t> determinantes de la obligación de declarar establecidos en la LIRPF</a:t>
                      </a:r>
                      <a:r>
                        <a:rPr lang="es-ES_tradnl" sz="1800" kern="1200" dirty="0" smtClean="0">
                          <a:solidFill>
                            <a:srgbClr val="0000FF"/>
                          </a:solidFill>
                          <a:latin typeface="+mn-lt"/>
                          <a:ea typeface="+mn-ea"/>
                          <a:cs typeface="+mn-cs"/>
                        </a:rPr>
                        <a:t>:</a:t>
                      </a:r>
                    </a:p>
                    <a:p>
                      <a:pPr marL="342900" indent="-342900">
                        <a:buFont typeface="Wingdings" pitchFamily="2" charset="2"/>
                        <a:buChar char="v"/>
                      </a:pPr>
                      <a:endParaRPr lang="es-ES_tradnl" sz="1800" kern="1200" dirty="0" smtClean="0">
                        <a:solidFill>
                          <a:srgbClr val="0000FF"/>
                        </a:solidFill>
                        <a:latin typeface="+mn-lt"/>
                        <a:ea typeface="+mn-ea"/>
                        <a:cs typeface="+mn-cs"/>
                      </a:endParaRPr>
                    </a:p>
                    <a:p>
                      <a:pPr marL="342900" indent="-342900">
                        <a:buFont typeface="Wingdings" pitchFamily="2" charset="2"/>
                        <a:buChar char="ü"/>
                      </a:pPr>
                      <a:r>
                        <a:rPr lang="es-ES_tradnl" sz="1800" kern="1200" dirty="0" smtClean="0">
                          <a:solidFill>
                            <a:srgbClr val="0000FF"/>
                          </a:solidFill>
                          <a:latin typeface="+mn-lt"/>
                          <a:ea typeface="+mn-ea"/>
                          <a:cs typeface="+mn-cs"/>
                        </a:rPr>
                        <a:t>Así, </a:t>
                      </a:r>
                      <a:r>
                        <a:rPr lang="es-ES_tradnl" sz="1800" b="1" u="sng" kern="1200" dirty="0" smtClean="0">
                          <a:solidFill>
                            <a:srgbClr val="FF0000"/>
                          </a:solidFill>
                          <a:latin typeface="+mn-lt"/>
                          <a:ea typeface="+mn-ea"/>
                          <a:cs typeface="+mn-cs"/>
                        </a:rPr>
                        <a:t>Se incluye</a:t>
                      </a:r>
                      <a:r>
                        <a:rPr lang="es-ES_tradnl" sz="1800" b="1" u="none" kern="1200" dirty="0" smtClean="0">
                          <a:solidFill>
                            <a:srgbClr val="FF0000"/>
                          </a:solidFill>
                          <a:latin typeface="+mn-lt"/>
                          <a:ea typeface="+mn-ea"/>
                          <a:cs typeface="+mn-cs"/>
                        </a:rPr>
                        <a:t> </a:t>
                      </a:r>
                      <a:r>
                        <a:rPr lang="es-ES_tradnl" sz="1800" kern="1200" dirty="0" smtClean="0">
                          <a:solidFill>
                            <a:srgbClr val="0000FF"/>
                          </a:solidFill>
                          <a:latin typeface="+mn-lt"/>
                          <a:ea typeface="+mn-ea"/>
                          <a:cs typeface="+mn-cs"/>
                        </a:rPr>
                        <a:t>a las </a:t>
                      </a:r>
                      <a:r>
                        <a:rPr lang="es-ES_tradnl" sz="1800" b="1" kern="1200" dirty="0" smtClean="0">
                          <a:solidFill>
                            <a:srgbClr val="FF0000"/>
                          </a:solidFill>
                          <a:latin typeface="+mn-lt"/>
                          <a:ea typeface="+mn-ea"/>
                          <a:cs typeface="+mn-cs"/>
                        </a:rPr>
                        <a:t>ganancias patrimoniales derivadas de ayudas públicas</a:t>
                      </a:r>
                      <a:r>
                        <a:rPr lang="es-ES_tradnl" sz="1800" kern="1200" dirty="0" smtClean="0">
                          <a:solidFill>
                            <a:srgbClr val="0000FF"/>
                          </a:solidFill>
                          <a:latin typeface="+mn-lt"/>
                          <a:ea typeface="+mn-ea"/>
                          <a:cs typeface="+mn-cs"/>
                        </a:rPr>
                        <a:t>, dentro del  </a:t>
                      </a:r>
                      <a:r>
                        <a:rPr lang="es-ES_tradnl" sz="1800" b="1" kern="1200" dirty="0" smtClean="0">
                          <a:solidFill>
                            <a:srgbClr val="0000FF"/>
                          </a:solidFill>
                          <a:latin typeface="+mn-lt"/>
                          <a:ea typeface="+mn-ea"/>
                          <a:cs typeface="+mn-cs"/>
                        </a:rPr>
                        <a:t>límite</a:t>
                      </a:r>
                      <a:r>
                        <a:rPr lang="es-ES_tradnl" sz="1800" kern="1200" dirty="0" smtClean="0">
                          <a:solidFill>
                            <a:srgbClr val="0000FF"/>
                          </a:solidFill>
                          <a:latin typeface="+mn-lt"/>
                          <a:ea typeface="+mn-ea"/>
                          <a:cs typeface="+mn-cs"/>
                        </a:rPr>
                        <a:t> cuantitativo </a:t>
                      </a:r>
                      <a:r>
                        <a:rPr lang="es-ES_tradnl" sz="1800" b="1" kern="1200" dirty="0" smtClean="0">
                          <a:solidFill>
                            <a:srgbClr val="0000FF"/>
                          </a:solidFill>
                          <a:latin typeface="+mn-lt"/>
                          <a:ea typeface="+mn-ea"/>
                          <a:cs typeface="+mn-cs"/>
                        </a:rPr>
                        <a:t>conjunto excluyente de la obligación de declarar de </a:t>
                      </a:r>
                      <a:r>
                        <a:rPr lang="es-ES_tradnl" sz="1800" b="1" kern="1200" dirty="0" smtClean="0">
                          <a:solidFill>
                            <a:srgbClr val="FF0000"/>
                          </a:solidFill>
                          <a:latin typeface="+mn-lt"/>
                          <a:ea typeface="+mn-ea"/>
                          <a:cs typeface="+mn-cs"/>
                        </a:rPr>
                        <a:t>1.000 € </a:t>
                      </a:r>
                      <a:r>
                        <a:rPr lang="es-ES_tradnl" sz="1800" kern="1200" dirty="0" smtClean="0">
                          <a:solidFill>
                            <a:srgbClr val="0000FF"/>
                          </a:solidFill>
                          <a:latin typeface="+mn-lt"/>
                          <a:ea typeface="+mn-ea"/>
                          <a:cs typeface="+mn-cs"/>
                        </a:rPr>
                        <a:t>anuales para las rentas inmobiliarias imputadas, rendimientos íntegros del capital mobiliario no sujetos a retención derivados de letras del Tesoro y subvenciones para la adquisición de viviendas de protección oficial o de precio tasado. </a:t>
                      </a:r>
                    </a:p>
                    <a:p>
                      <a:pPr marL="342900" indent="-342900">
                        <a:buFont typeface="Wingdings" pitchFamily="2" charset="2"/>
                        <a:buChar char="ü"/>
                      </a:pPr>
                      <a:endParaRPr lang="es-ES_tradnl" sz="800" kern="1200" dirty="0" smtClean="0">
                        <a:solidFill>
                          <a:srgbClr val="0000FF"/>
                        </a:solidFill>
                        <a:latin typeface="+mn-lt"/>
                        <a:ea typeface="+mn-ea"/>
                        <a:cs typeface="+mn-cs"/>
                      </a:endParaRPr>
                    </a:p>
                    <a:p>
                      <a:pPr marL="342900" lvl="0" indent="-342900">
                        <a:buFont typeface="Wingdings" pitchFamily="2" charset="2"/>
                        <a:buChar char="ü"/>
                      </a:pPr>
                      <a:r>
                        <a:rPr lang="es-ES_tradnl" sz="1800" b="1" u="sng" kern="1200" dirty="0" smtClean="0">
                          <a:solidFill>
                            <a:srgbClr val="FF0000"/>
                          </a:solidFill>
                          <a:latin typeface="+mn-lt"/>
                          <a:ea typeface="+mn-ea"/>
                          <a:cs typeface="+mn-cs"/>
                        </a:rPr>
                        <a:t>Límite excluyente</a:t>
                      </a:r>
                      <a:r>
                        <a:rPr lang="es-ES_tradnl" sz="1800" b="1" kern="1200" dirty="0" smtClean="0">
                          <a:solidFill>
                            <a:srgbClr val="0000FF"/>
                          </a:solidFill>
                          <a:latin typeface="+mn-lt"/>
                          <a:ea typeface="+mn-ea"/>
                          <a:cs typeface="+mn-cs"/>
                        </a:rPr>
                        <a:t> de la obligación de declarar para contribuyentes que perciban rendimientos íntegros del trabajo en determinados supuestos </a:t>
                      </a:r>
                      <a:r>
                        <a:rPr lang="es-ES_tradnl" sz="1800" kern="1200" dirty="0" smtClean="0">
                          <a:solidFill>
                            <a:srgbClr val="0000FF"/>
                          </a:solidFill>
                          <a:latin typeface="+mn-lt"/>
                          <a:ea typeface="+mn-ea"/>
                          <a:cs typeface="+mn-cs"/>
                        </a:rPr>
                        <a:t>(art. 96.3 de la LIRPF): </a:t>
                      </a:r>
                      <a:r>
                        <a:rPr lang="es-ES_tradnl" sz="1800" b="1" u="sng" kern="1200" dirty="0" smtClean="0">
                          <a:solidFill>
                            <a:srgbClr val="0000FF"/>
                          </a:solidFill>
                          <a:latin typeface="+mn-lt"/>
                          <a:ea typeface="+mn-ea"/>
                          <a:cs typeface="+mn-cs"/>
                        </a:rPr>
                        <a:t>se eleva </a:t>
                      </a:r>
                      <a:r>
                        <a:rPr lang="es-ES_tradnl" sz="1800" kern="1200" dirty="0" smtClean="0">
                          <a:solidFill>
                            <a:srgbClr val="0000FF"/>
                          </a:solidFill>
                          <a:latin typeface="+mn-lt"/>
                          <a:ea typeface="+mn-ea"/>
                          <a:cs typeface="+mn-cs"/>
                        </a:rPr>
                        <a:t>de 12.000 </a:t>
                      </a:r>
                      <a:r>
                        <a:rPr lang="es-ES_tradnl" sz="1800" b="1" u="none" kern="1200" dirty="0" smtClean="0">
                          <a:solidFill>
                            <a:srgbClr val="0000FF"/>
                          </a:solidFill>
                          <a:latin typeface="+mn-lt"/>
                          <a:ea typeface="+mn-ea"/>
                          <a:cs typeface="+mn-cs"/>
                        </a:rPr>
                        <a:t>a </a:t>
                      </a:r>
                      <a:r>
                        <a:rPr lang="es-ES_tradnl" sz="1800" b="1" u="sng" kern="1200" dirty="0" smtClean="0">
                          <a:solidFill>
                            <a:srgbClr val="FF0000"/>
                          </a:solidFill>
                          <a:latin typeface="+mn-lt"/>
                          <a:ea typeface="+mn-ea"/>
                          <a:cs typeface="+mn-cs"/>
                        </a:rPr>
                        <a:t>14.000 €</a:t>
                      </a:r>
                      <a:r>
                        <a:rPr lang="es-ES_tradnl" sz="1800" kern="1200" dirty="0" smtClean="0">
                          <a:solidFill>
                            <a:srgbClr val="0000FF"/>
                          </a:solidFill>
                          <a:latin typeface="+mn-lt"/>
                          <a:ea typeface="+mn-ea"/>
                          <a:cs typeface="+mn-cs"/>
                        </a:rPr>
                        <a:t> el límite excluyente de la obligación de declarar para los contribuyentes que perciban rendimientos íntegros del trabajo </a:t>
                      </a:r>
                      <a:r>
                        <a:rPr lang="es-ES_tradnl" sz="1800" b="1" u="sng" kern="1200" dirty="0" smtClean="0">
                          <a:solidFill>
                            <a:srgbClr val="0000FF"/>
                          </a:solidFill>
                          <a:latin typeface="+mn-lt"/>
                          <a:ea typeface="+mn-ea"/>
                          <a:cs typeface="+mn-cs"/>
                        </a:rPr>
                        <a:t>en los siguientes supuestos:</a:t>
                      </a:r>
                    </a:p>
                    <a:p>
                      <a:pPr marL="342900" lvl="0" indent="-342900">
                        <a:buFont typeface="Wingdings" pitchFamily="2" charset="2"/>
                        <a:buChar char="§"/>
                      </a:pPr>
                      <a:r>
                        <a:rPr lang="es-ES_tradnl" sz="1800" kern="1200" dirty="0" smtClean="0">
                          <a:solidFill>
                            <a:srgbClr val="0000FF"/>
                          </a:solidFill>
                          <a:latin typeface="+mn-lt"/>
                          <a:ea typeface="+mn-ea"/>
                          <a:cs typeface="+mn-cs"/>
                        </a:rPr>
                        <a:t>Cuando procedan de </a:t>
                      </a:r>
                      <a:r>
                        <a:rPr lang="es-ES_tradnl" sz="1800" u="sng" kern="1200" dirty="0" smtClean="0">
                          <a:solidFill>
                            <a:srgbClr val="0000FF"/>
                          </a:solidFill>
                          <a:latin typeface="+mn-lt"/>
                          <a:ea typeface="+mn-ea"/>
                          <a:cs typeface="+mn-cs"/>
                        </a:rPr>
                        <a:t>más de un pagador </a:t>
                      </a:r>
                      <a:r>
                        <a:rPr lang="es-ES_tradnl" sz="1800" kern="1200" dirty="0" smtClean="0">
                          <a:solidFill>
                            <a:srgbClr val="0000FF"/>
                          </a:solidFill>
                          <a:latin typeface="+mn-lt"/>
                          <a:ea typeface="+mn-ea"/>
                          <a:cs typeface="+mn-cs"/>
                        </a:rPr>
                        <a:t>(excepto algunas excepciones).</a:t>
                      </a:r>
                    </a:p>
                    <a:p>
                      <a:pPr marL="342900" lvl="0" indent="-342900">
                        <a:buFont typeface="Wingdings" pitchFamily="2" charset="2"/>
                        <a:buChar char="§"/>
                      </a:pPr>
                      <a:r>
                        <a:rPr lang="es-ES_tradnl" sz="1800" kern="1200" dirty="0" smtClean="0">
                          <a:solidFill>
                            <a:srgbClr val="0000FF"/>
                          </a:solidFill>
                          <a:latin typeface="+mn-lt"/>
                          <a:ea typeface="+mn-ea"/>
                          <a:cs typeface="+mn-cs"/>
                        </a:rPr>
                        <a:t>Cuando se perciban </a:t>
                      </a:r>
                      <a:r>
                        <a:rPr lang="es-ES_tradnl" sz="1800" u="sng" kern="1200" dirty="0" smtClean="0">
                          <a:solidFill>
                            <a:srgbClr val="0000FF"/>
                          </a:solidFill>
                          <a:latin typeface="+mn-lt"/>
                          <a:ea typeface="+mn-ea"/>
                          <a:cs typeface="+mn-cs"/>
                        </a:rPr>
                        <a:t>pensiones compensatorias del cónyuge </a:t>
                      </a:r>
                      <a:r>
                        <a:rPr lang="es-ES_tradnl" sz="1800" kern="1200" dirty="0" smtClean="0">
                          <a:solidFill>
                            <a:srgbClr val="0000FF"/>
                          </a:solidFill>
                          <a:latin typeface="+mn-lt"/>
                          <a:ea typeface="+mn-ea"/>
                          <a:cs typeface="+mn-cs"/>
                        </a:rPr>
                        <a:t>o anualidades por alimentos diferentes de las exentas.</a:t>
                      </a:r>
                    </a:p>
                    <a:p>
                      <a:pPr marL="342900" lvl="0" indent="-342900">
                        <a:buFont typeface="Wingdings" pitchFamily="2" charset="2"/>
                        <a:buChar char="§"/>
                      </a:pPr>
                      <a:r>
                        <a:rPr lang="es-ES_tradnl" sz="1800" kern="1200" dirty="0" smtClean="0">
                          <a:solidFill>
                            <a:srgbClr val="0000FF"/>
                          </a:solidFill>
                          <a:latin typeface="+mn-lt"/>
                          <a:ea typeface="+mn-ea"/>
                          <a:cs typeface="+mn-cs"/>
                        </a:rPr>
                        <a:t>Cuando el pagador de los rendimientos del trabajo </a:t>
                      </a:r>
                      <a:r>
                        <a:rPr lang="es-ES_tradnl" sz="1800" u="sng" kern="1200" dirty="0" smtClean="0">
                          <a:solidFill>
                            <a:srgbClr val="0000FF"/>
                          </a:solidFill>
                          <a:latin typeface="+mn-lt"/>
                          <a:ea typeface="+mn-ea"/>
                          <a:cs typeface="+mn-cs"/>
                        </a:rPr>
                        <a:t>no esté obligado a retener </a:t>
                      </a:r>
                      <a:r>
                        <a:rPr lang="es-ES_tradnl" sz="1800" kern="1200" dirty="0" smtClean="0">
                          <a:solidFill>
                            <a:srgbClr val="0000FF"/>
                          </a:solidFill>
                          <a:latin typeface="+mn-lt"/>
                          <a:ea typeface="+mn-ea"/>
                          <a:cs typeface="+mn-cs"/>
                        </a:rPr>
                        <a:t>de acuerdo con lo previsto reglamentariamente.</a:t>
                      </a:r>
                    </a:p>
                    <a:p>
                      <a:pPr marL="342900" lvl="0" indent="-342900">
                        <a:buFont typeface="Wingdings" pitchFamily="2" charset="2"/>
                        <a:buChar char="§"/>
                      </a:pPr>
                      <a:r>
                        <a:rPr lang="es-ES_tradnl" sz="1800" kern="1200" dirty="0" smtClean="0">
                          <a:solidFill>
                            <a:srgbClr val="0000FF"/>
                          </a:solidFill>
                          <a:latin typeface="+mn-lt"/>
                          <a:ea typeface="+mn-ea"/>
                          <a:cs typeface="+mn-cs"/>
                        </a:rPr>
                        <a:t>Cuando se perciban rendimientos íntegros del trabajo </a:t>
                      </a:r>
                      <a:r>
                        <a:rPr lang="es-ES_tradnl" sz="1800" u="sng" kern="1200" dirty="0" smtClean="0">
                          <a:solidFill>
                            <a:srgbClr val="0000FF"/>
                          </a:solidFill>
                          <a:latin typeface="+mn-lt"/>
                          <a:ea typeface="+mn-ea"/>
                          <a:cs typeface="+mn-cs"/>
                        </a:rPr>
                        <a:t>sujetos a tipo fijo de retención</a:t>
                      </a:r>
                      <a:r>
                        <a:rPr lang="es-ES_tradnl" sz="1800" kern="1200" dirty="0" smtClean="0">
                          <a:solidFill>
                            <a:srgbClr val="0000FF"/>
                          </a:solidFill>
                          <a:latin typeface="+mn-lt"/>
                          <a:ea typeface="+mn-ea"/>
                          <a:cs typeface="+mn-cs"/>
                        </a:rPr>
                        <a:t>.</a:t>
                      </a:r>
                      <a:endParaRPr lang="es-ES_tradnl" sz="1800" kern="1200" dirty="0">
                        <a:solidFill>
                          <a:srgbClr val="0000FF"/>
                        </a:solidFill>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sp>
        <p:nvSpPr>
          <p:cNvPr id="8" name="Text Box 3"/>
          <p:cNvSpPr txBox="1">
            <a:spLocks noChangeArrowheads="1"/>
          </p:cNvSpPr>
          <p:nvPr/>
        </p:nvSpPr>
        <p:spPr bwMode="auto">
          <a:xfrm>
            <a:off x="0" y="0"/>
            <a:ext cx="9906000" cy="353943"/>
          </a:xfrm>
          <a:prstGeom prst="rect">
            <a:avLst/>
          </a:prstGeom>
          <a:solidFill>
            <a:srgbClr val="CCFFFF"/>
          </a:solidFill>
          <a:ln w="9525">
            <a:noFill/>
            <a:miter lim="800000"/>
            <a:headEnd/>
            <a:tailEnd/>
          </a:ln>
        </p:spPr>
        <p:txBody>
          <a:bodyPr>
            <a:spAutoFit/>
          </a:bodyPr>
          <a:lstStyle/>
          <a:p>
            <a:pPr marL="457200" indent="-457200">
              <a:buFont typeface="Wingdings" pitchFamily="2" charset="2"/>
              <a:buChar char="q"/>
            </a:pPr>
            <a:r>
              <a:rPr lang="es-ES_tradnl" sz="1700" u="sng" dirty="0" smtClean="0">
                <a:solidFill>
                  <a:srgbClr val="000066"/>
                </a:solidFill>
                <a:latin typeface="+mj-lt"/>
              </a:rPr>
              <a:t>NO</a:t>
            </a:r>
            <a:r>
              <a:rPr lang="es-ES_tradnl" sz="1700" dirty="0" smtClean="0">
                <a:solidFill>
                  <a:srgbClr val="000066"/>
                </a:solidFill>
                <a:latin typeface="+mj-lt"/>
              </a:rPr>
              <a:t> obligación de declarar IRPF: </a:t>
            </a:r>
            <a:r>
              <a:rPr lang="es-ES_tradnl" sz="1700" u="sng" dirty="0" smtClean="0">
                <a:solidFill>
                  <a:srgbClr val="FF0066"/>
                </a:solidFill>
                <a:latin typeface="+mj-lt"/>
              </a:rPr>
              <a:t>desde 1/1/2019*</a:t>
            </a:r>
            <a:r>
              <a:rPr lang="es-ES" sz="1700" dirty="0" smtClean="0">
                <a:solidFill>
                  <a:srgbClr val="FF0000"/>
                </a:solidFill>
                <a:latin typeface="+mj-lt"/>
              </a:rPr>
              <a:t>. RD 1461/18 Modifica art. 61.3 RIRPF</a:t>
            </a:r>
            <a:endParaRPr lang="es-ES" sz="1700" dirty="0">
              <a:solidFill>
                <a:srgbClr val="FF0000"/>
              </a:solidFill>
              <a:latin typeface="+mj-lt"/>
            </a:endParaRPr>
          </a:p>
        </p:txBody>
      </p:sp>
    </p:spTree>
    <p:extLst>
      <p:ext uri="{BB962C8B-B14F-4D97-AF65-F5344CB8AC3E}">
        <p14:creationId xmlns="" xmlns:p14="http://schemas.microsoft.com/office/powerpoint/2010/main" val="311094459"/>
      </p:ext>
    </p:extLst>
  </p:cSld>
  <p:clrMapOvr>
    <a:masterClrMapping/>
  </p:clrMapOvr>
  <p:transition/>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 name="2 Marcador de contenido"/>
          <p:cNvSpPr>
            <a:spLocks noGrp="1"/>
          </p:cNvSpPr>
          <p:nvPr>
            <p:ph idx="1"/>
          </p:nvPr>
        </p:nvSpPr>
        <p:spPr>
          <a:xfrm>
            <a:off x="76200" y="381000"/>
            <a:ext cx="9753600" cy="1524000"/>
          </a:xfrm>
        </p:spPr>
        <p:txBody>
          <a:bodyPr>
            <a:noAutofit/>
          </a:bodyPr>
          <a:lstStyle/>
          <a:p>
            <a:pPr algn="just">
              <a:buClr>
                <a:srgbClr val="0000FF"/>
              </a:buClr>
              <a:buSzPct val="100000"/>
              <a:buFont typeface="Wingdings" panose="05000000000000000000" pitchFamily="2" charset="2"/>
              <a:buChar char="q"/>
            </a:pPr>
            <a:r>
              <a:rPr lang="es-ES" sz="1600" b="1" dirty="0" smtClean="0">
                <a:solidFill>
                  <a:srgbClr val="0000FF"/>
                </a:solidFill>
                <a:effectLst/>
                <a:cs typeface="Arial" pitchFamily="34" charset="0"/>
              </a:rPr>
              <a:t>Contribuyente </a:t>
            </a:r>
            <a:r>
              <a:rPr lang="es-ES" sz="1600" b="1" dirty="0">
                <a:solidFill>
                  <a:srgbClr val="0000FF"/>
                </a:solidFill>
                <a:effectLst/>
                <a:cs typeface="Arial" pitchFamily="34" charset="0"/>
              </a:rPr>
              <a:t>con las siguientes </a:t>
            </a:r>
            <a:r>
              <a:rPr lang="es-ES" sz="1600" b="1" dirty="0" smtClean="0">
                <a:solidFill>
                  <a:srgbClr val="0000FF"/>
                </a:solidFill>
                <a:effectLst/>
                <a:cs typeface="Arial" pitchFamily="34" charset="0"/>
              </a:rPr>
              <a:t>rentas: </a:t>
            </a:r>
            <a:endParaRPr lang="es-ES" sz="1600" b="1" dirty="0">
              <a:solidFill>
                <a:srgbClr val="0000FF"/>
              </a:solidFill>
              <a:effectLst/>
              <a:cs typeface="Arial" pitchFamily="34" charset="0"/>
            </a:endParaRPr>
          </a:p>
          <a:p>
            <a:pPr marL="800100" lvl="1" indent="-342900" algn="just">
              <a:buClrTx/>
              <a:buSzPct val="100000"/>
              <a:buFont typeface="+mj-lt"/>
              <a:buAutoNum type="arabicPeriod"/>
            </a:pPr>
            <a:r>
              <a:rPr lang="es-ES" sz="1600" dirty="0">
                <a:solidFill>
                  <a:srgbClr val="0000FF"/>
                </a:solidFill>
                <a:effectLst/>
                <a:cs typeface="Arial" pitchFamily="34" charset="0"/>
              </a:rPr>
              <a:t>Rendimientos </a:t>
            </a:r>
            <a:r>
              <a:rPr lang="es-ES" sz="1600" dirty="0" smtClean="0">
                <a:solidFill>
                  <a:srgbClr val="0000FF"/>
                </a:solidFill>
                <a:effectLst/>
                <a:cs typeface="Arial" pitchFamily="34" charset="0"/>
              </a:rPr>
              <a:t>íntegros del </a:t>
            </a:r>
            <a:r>
              <a:rPr lang="es-ES" sz="1600" u="sng" dirty="0">
                <a:solidFill>
                  <a:srgbClr val="0000FF"/>
                </a:solidFill>
                <a:effectLst/>
                <a:cs typeface="Arial" pitchFamily="34" charset="0"/>
              </a:rPr>
              <a:t>trabajo</a:t>
            </a:r>
            <a:r>
              <a:rPr lang="es-ES" sz="1600" dirty="0">
                <a:solidFill>
                  <a:srgbClr val="0000FF"/>
                </a:solidFill>
                <a:effectLst/>
                <a:cs typeface="Arial" pitchFamily="34" charset="0"/>
              </a:rPr>
              <a:t>:  14.000 </a:t>
            </a:r>
            <a:r>
              <a:rPr lang="es-ES" sz="1600" dirty="0" smtClean="0">
                <a:solidFill>
                  <a:srgbClr val="0000FF"/>
                </a:solidFill>
                <a:effectLst/>
                <a:cs typeface="Arial" pitchFamily="34" charset="0"/>
              </a:rPr>
              <a:t>€</a:t>
            </a:r>
            <a:r>
              <a:rPr lang="es-ES" sz="1600" dirty="0">
                <a:solidFill>
                  <a:srgbClr val="0000FF"/>
                </a:solidFill>
                <a:effectLst/>
                <a:cs typeface="Arial" pitchFamily="34" charset="0"/>
              </a:rPr>
              <a:t>	</a:t>
            </a:r>
          </a:p>
          <a:p>
            <a:pPr marL="800100" lvl="1" indent="-342900" algn="just">
              <a:buClrTx/>
              <a:buSzPct val="100000"/>
              <a:buFont typeface="+mj-lt"/>
              <a:buAutoNum type="arabicPeriod"/>
            </a:pPr>
            <a:r>
              <a:rPr lang="es-ES" sz="1600" u="sng" dirty="0">
                <a:solidFill>
                  <a:srgbClr val="0000FF"/>
                </a:solidFill>
                <a:effectLst/>
                <a:cs typeface="Arial" pitchFamily="34" charset="0"/>
              </a:rPr>
              <a:t>Ganancia patrimonial</a:t>
            </a:r>
            <a:r>
              <a:rPr lang="es-ES" sz="1600" dirty="0">
                <a:solidFill>
                  <a:srgbClr val="0000FF"/>
                </a:solidFill>
                <a:effectLst/>
                <a:cs typeface="Arial" pitchFamily="34" charset="0"/>
              </a:rPr>
              <a:t> por venta de participaciones de un </a:t>
            </a:r>
            <a:r>
              <a:rPr lang="es-ES" sz="1600" u="sng" dirty="0" smtClean="0">
                <a:solidFill>
                  <a:srgbClr val="0000FF"/>
                </a:solidFill>
                <a:effectLst/>
                <a:cs typeface="Arial" pitchFamily="34" charset="0"/>
              </a:rPr>
              <a:t>Fondo Inv. (lleva retención)</a:t>
            </a:r>
            <a:r>
              <a:rPr lang="es-ES" sz="1600" dirty="0" smtClean="0">
                <a:solidFill>
                  <a:srgbClr val="0000FF"/>
                </a:solidFill>
                <a:effectLst/>
                <a:cs typeface="Arial" pitchFamily="34" charset="0"/>
              </a:rPr>
              <a:t>: 500 €</a:t>
            </a:r>
            <a:endParaRPr lang="es-ES" sz="1600" dirty="0">
              <a:solidFill>
                <a:srgbClr val="0000FF"/>
              </a:solidFill>
              <a:effectLst/>
              <a:cs typeface="Arial" pitchFamily="34" charset="0"/>
            </a:endParaRPr>
          </a:p>
          <a:p>
            <a:pPr marL="800100" lvl="1" indent="-342900" algn="just">
              <a:buClrTx/>
              <a:buSzPct val="100000"/>
              <a:buFont typeface="+mj-lt"/>
              <a:buAutoNum type="arabicPeriod"/>
            </a:pPr>
            <a:r>
              <a:rPr lang="es-ES" sz="1600" b="1" u="sng" dirty="0">
                <a:solidFill>
                  <a:srgbClr val="FF0066"/>
                </a:solidFill>
                <a:effectLst/>
                <a:cs typeface="Arial" pitchFamily="34" charset="0"/>
              </a:rPr>
              <a:t>Pérdidas</a:t>
            </a:r>
            <a:r>
              <a:rPr lang="es-ES" sz="1600" b="1" dirty="0">
                <a:solidFill>
                  <a:srgbClr val="FF0066"/>
                </a:solidFill>
                <a:effectLst/>
                <a:cs typeface="Arial" pitchFamily="34" charset="0"/>
              </a:rPr>
              <a:t> patrimoniales: 300 </a:t>
            </a:r>
            <a:r>
              <a:rPr lang="es-ES" sz="1600" b="1" dirty="0" smtClean="0">
                <a:solidFill>
                  <a:srgbClr val="FF0066"/>
                </a:solidFill>
                <a:effectLst/>
                <a:cs typeface="Arial" pitchFamily="34" charset="0"/>
              </a:rPr>
              <a:t>€</a:t>
            </a:r>
            <a:endParaRPr lang="es-ES" sz="1600" b="1" dirty="0">
              <a:solidFill>
                <a:srgbClr val="FF0066"/>
              </a:solidFill>
              <a:effectLst/>
              <a:cs typeface="Arial" pitchFamily="34" charset="0"/>
            </a:endParaRPr>
          </a:p>
          <a:p>
            <a:pPr marL="342000" indent="0" algn="ctr">
              <a:buNone/>
            </a:pPr>
            <a:r>
              <a:rPr lang="es-ES" sz="1800" b="1" u="sng" dirty="0" smtClean="0">
                <a:solidFill>
                  <a:srgbClr val="FF0000"/>
                </a:solidFill>
                <a:effectLst/>
                <a:cs typeface="Arial" pitchFamily="34" charset="0"/>
              </a:rPr>
              <a:t>Solución</a:t>
            </a:r>
            <a:r>
              <a:rPr lang="es-ES" sz="1800" dirty="0">
                <a:solidFill>
                  <a:srgbClr val="FF0000"/>
                </a:solidFill>
                <a:effectLst/>
                <a:cs typeface="Arial" pitchFamily="34" charset="0"/>
              </a:rPr>
              <a:t>: </a:t>
            </a:r>
            <a:r>
              <a:rPr lang="es-ES" sz="1800" b="1" dirty="0" smtClean="0">
                <a:solidFill>
                  <a:srgbClr val="FF0000"/>
                </a:solidFill>
                <a:effectLst/>
                <a:cs typeface="Arial" pitchFamily="34" charset="0"/>
              </a:rPr>
              <a:t>(V2522-17):</a:t>
            </a:r>
          </a:p>
          <a:p>
            <a:pPr marL="342000" indent="0" algn="ctr">
              <a:buNone/>
            </a:pPr>
            <a:endParaRPr lang="es-ES" sz="1800" b="1" dirty="0">
              <a:solidFill>
                <a:srgbClr val="FF0000"/>
              </a:solidFill>
              <a:effectLst/>
              <a:cs typeface="Arial" pitchFamily="34" charset="0"/>
            </a:endParaRPr>
          </a:p>
        </p:txBody>
      </p:sp>
      <p:sp>
        <p:nvSpPr>
          <p:cNvPr id="5" name="Text Box 4"/>
          <p:cNvSpPr txBox="1">
            <a:spLocks noChangeArrowheads="1"/>
          </p:cNvSpPr>
          <p:nvPr/>
        </p:nvSpPr>
        <p:spPr bwMode="auto">
          <a:xfrm>
            <a:off x="0" y="11668"/>
            <a:ext cx="9906000" cy="369332"/>
          </a:xfrm>
          <a:prstGeom prst="rect">
            <a:avLst/>
          </a:prstGeom>
          <a:solidFill>
            <a:srgbClr val="CCFFFF"/>
          </a:solidFill>
          <a:ln w="9525">
            <a:noFill/>
            <a:miter lim="800000"/>
            <a:headEnd/>
            <a:tailEnd/>
          </a:ln>
        </p:spPr>
        <p:txBody>
          <a:bodyPr>
            <a:spAutoFit/>
          </a:bodyPr>
          <a:lstStyle/>
          <a:p>
            <a:pPr algn="ctr"/>
            <a:r>
              <a:rPr lang="es-ES_tradnl" sz="1800" b="1" u="sng" dirty="0" smtClean="0">
                <a:solidFill>
                  <a:srgbClr val="FF0000"/>
                </a:solidFill>
                <a:latin typeface="+mn-lt"/>
              </a:rPr>
              <a:t>EJEMPLO-1</a:t>
            </a:r>
            <a:r>
              <a:rPr lang="es-ES_tradnl" sz="1800" b="1" dirty="0" smtClean="0">
                <a:solidFill>
                  <a:srgbClr val="000066"/>
                </a:solidFill>
                <a:latin typeface="+mn-lt"/>
              </a:rPr>
              <a:t>  OBLIGACIÓN DE DECLARAR IRPF:   </a:t>
            </a:r>
            <a:r>
              <a:rPr lang="es-ES_tradnl" sz="1800" b="1" u="sng" dirty="0" smtClean="0">
                <a:solidFill>
                  <a:srgbClr val="FF0066"/>
                </a:solidFill>
                <a:latin typeface="+mn-lt"/>
              </a:rPr>
              <a:t>desde 1/1/2019*</a:t>
            </a:r>
          </a:p>
        </p:txBody>
      </p:sp>
      <p:graphicFrame>
        <p:nvGraphicFramePr>
          <p:cNvPr id="7" name="3 Marcador de contenido"/>
          <p:cNvGraphicFramePr>
            <a:graphicFrameLocks/>
          </p:cNvGraphicFramePr>
          <p:nvPr>
            <p:extLst>
              <p:ext uri="{D42A27DB-BD31-4B8C-83A1-F6EECF244321}">
                <p14:modId xmlns="" xmlns:p14="http://schemas.microsoft.com/office/powerpoint/2010/main" val="1066385037"/>
              </p:ext>
            </p:extLst>
          </p:nvPr>
        </p:nvGraphicFramePr>
        <p:xfrm>
          <a:off x="152399" y="1981200"/>
          <a:ext cx="9677401" cy="4602480"/>
        </p:xfrm>
        <a:graphic>
          <a:graphicData uri="http://schemas.openxmlformats.org/drawingml/2006/table">
            <a:tbl>
              <a:tblPr firstRow="1" bandRow="1">
                <a:tableStyleId>{5C22544A-7EE6-4342-B048-85BDC9FD1C3A}</a:tableStyleId>
              </a:tblPr>
              <a:tblGrid>
                <a:gridCol w="3208679">
                  <a:extLst>
                    <a:ext uri="{9D8B030D-6E8A-4147-A177-3AD203B41FA5}">
                      <a16:colId xmlns="" xmlns:a16="http://schemas.microsoft.com/office/drawing/2014/main" val="20000"/>
                    </a:ext>
                  </a:extLst>
                </a:gridCol>
                <a:gridCol w="951945">
                  <a:extLst>
                    <a:ext uri="{9D8B030D-6E8A-4147-A177-3AD203B41FA5}">
                      <a16:colId xmlns="" xmlns:a16="http://schemas.microsoft.com/office/drawing/2014/main" val="20001"/>
                    </a:ext>
                  </a:extLst>
                </a:gridCol>
                <a:gridCol w="1630577">
                  <a:extLst>
                    <a:ext uri="{9D8B030D-6E8A-4147-A177-3AD203B41FA5}">
                      <a16:colId xmlns="" xmlns:a16="http://schemas.microsoft.com/office/drawing/2014/main" val="2876099317"/>
                    </a:ext>
                  </a:extLst>
                </a:gridCol>
                <a:gridCol w="1981200">
                  <a:extLst>
                    <a:ext uri="{9D8B030D-6E8A-4147-A177-3AD203B41FA5}">
                      <a16:colId xmlns="" xmlns:a16="http://schemas.microsoft.com/office/drawing/2014/main" val="20002"/>
                    </a:ext>
                  </a:extLst>
                </a:gridCol>
                <a:gridCol w="914400">
                  <a:extLst>
                    <a:ext uri="{9D8B030D-6E8A-4147-A177-3AD203B41FA5}">
                      <a16:colId xmlns="" xmlns:a16="http://schemas.microsoft.com/office/drawing/2014/main" val="20003"/>
                    </a:ext>
                  </a:extLst>
                </a:gridCol>
                <a:gridCol w="990600">
                  <a:extLst>
                    <a:ext uri="{9D8B030D-6E8A-4147-A177-3AD203B41FA5}">
                      <a16:colId xmlns="" xmlns:a16="http://schemas.microsoft.com/office/drawing/2014/main" val="2016083202"/>
                    </a:ext>
                  </a:extLst>
                </a:gridCol>
              </a:tblGrid>
              <a:tr h="569839">
                <a:tc gridSpan="2">
                  <a:txBody>
                    <a:bodyPr/>
                    <a:lstStyle/>
                    <a:p>
                      <a:r>
                        <a:rPr lang="es-ES" sz="1600" dirty="0" smtClean="0">
                          <a:solidFill>
                            <a:srgbClr val="FFFF00"/>
                          </a:solidFill>
                        </a:rPr>
                        <a:t>REGLA</a:t>
                      </a:r>
                      <a:r>
                        <a:rPr lang="es-ES" sz="1600" baseline="0" dirty="0" smtClean="0">
                          <a:solidFill>
                            <a:srgbClr val="FFFF00"/>
                          </a:solidFill>
                        </a:rPr>
                        <a:t> 1ª  </a:t>
                      </a:r>
                    </a:p>
                    <a:p>
                      <a:r>
                        <a:rPr lang="es-ES" sz="1600" u="sng" baseline="0" dirty="0" smtClean="0">
                          <a:solidFill>
                            <a:srgbClr val="FFFF00"/>
                          </a:solidFill>
                        </a:rPr>
                        <a:t>“exclusivamente”</a:t>
                      </a:r>
                      <a:r>
                        <a:rPr lang="es-ES" sz="1600" baseline="0" dirty="0" smtClean="0">
                          <a:solidFill>
                            <a:srgbClr val="FFFF00"/>
                          </a:solidFill>
                        </a:rPr>
                        <a:t>:</a:t>
                      </a:r>
                      <a:endParaRPr lang="es-ES" sz="1600" dirty="0">
                        <a:solidFill>
                          <a:srgbClr val="FFFF00"/>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0000FF"/>
                    </a:solidFill>
                  </a:tcPr>
                </a:tc>
                <a:tc hMerge="1">
                  <a:txBody>
                    <a:bodyPr/>
                    <a:lstStyle/>
                    <a:p>
                      <a:endParaRPr lang="es-ES"/>
                    </a:p>
                  </a:txBody>
                  <a:tcPr/>
                </a:tc>
                <a:tc>
                  <a:txBody>
                    <a:bodyPr/>
                    <a:lstStyle/>
                    <a:p>
                      <a:r>
                        <a:rPr lang="es-ES" sz="1400" dirty="0" smtClean="0">
                          <a:solidFill>
                            <a:schemeClr val="tx1"/>
                          </a:solidFill>
                        </a:rPr>
                        <a:t>Cumplimiento?:</a:t>
                      </a:r>
                      <a:endParaRPr lang="es-ES" sz="1400" dirty="0">
                        <a:solidFill>
                          <a:schemeClr val="tx1"/>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bg1">
                        <a:lumMod val="60000"/>
                        <a:lumOff val="40000"/>
                      </a:schemeClr>
                    </a:solidFill>
                  </a:tcPr>
                </a:tc>
                <a:tc gridSpan="2">
                  <a:txBody>
                    <a:bodyPr/>
                    <a:lstStyle/>
                    <a:p>
                      <a:r>
                        <a:rPr lang="es-ES" sz="1600" dirty="0" smtClean="0">
                          <a:solidFill>
                            <a:srgbClr val="FFFF00"/>
                          </a:solidFill>
                        </a:rPr>
                        <a:t>REGLA 2ª</a:t>
                      </a:r>
                    </a:p>
                    <a:p>
                      <a:r>
                        <a:rPr lang="es-ES" sz="1600" baseline="0" dirty="0" smtClean="0">
                          <a:solidFill>
                            <a:srgbClr val="FFFF00"/>
                          </a:solidFill>
                        </a:rPr>
                        <a:t> </a:t>
                      </a:r>
                      <a:r>
                        <a:rPr lang="es-ES" sz="1600" u="sng" baseline="0" dirty="0" smtClean="0">
                          <a:solidFill>
                            <a:srgbClr val="FFFF00"/>
                          </a:solidFill>
                        </a:rPr>
                        <a:t>“exclusivamente”</a:t>
                      </a:r>
                      <a:r>
                        <a:rPr lang="es-ES" sz="1600" baseline="0" dirty="0" smtClean="0">
                          <a:solidFill>
                            <a:srgbClr val="FFFF00"/>
                          </a:solidFill>
                        </a:rPr>
                        <a:t>:</a:t>
                      </a:r>
                      <a:endParaRPr lang="es-ES" sz="1600" dirty="0">
                        <a:solidFill>
                          <a:schemeClr val="bg1"/>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bg2">
                        <a:lumMod val="50000"/>
                      </a:schemeClr>
                    </a:solidFill>
                  </a:tcPr>
                </a:tc>
                <a:tc hMerge="1">
                  <a:txBody>
                    <a:bodyPr/>
                    <a:lstStyle/>
                    <a:p>
                      <a:endParaRPr lang="es-ES"/>
                    </a:p>
                  </a:txBody>
                  <a:tcPr/>
                </a:tc>
                <a:tc>
                  <a:txBody>
                    <a:bodyPr/>
                    <a:lstStyle/>
                    <a:p>
                      <a:r>
                        <a:rPr lang="es-ES" sz="1400" dirty="0" err="1" smtClean="0">
                          <a:solidFill>
                            <a:schemeClr val="tx1"/>
                          </a:solidFill>
                        </a:rPr>
                        <a:t>Cumpli</a:t>
                      </a:r>
                      <a:r>
                        <a:rPr lang="es-ES" sz="1400" dirty="0" smtClean="0">
                          <a:solidFill>
                            <a:schemeClr val="tx1"/>
                          </a:solidFill>
                        </a:rPr>
                        <a:t>-miento?:</a:t>
                      </a: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0"/>
                  </a:ext>
                </a:extLst>
              </a:tr>
              <a:tr h="809772">
                <a:tc>
                  <a:txBody>
                    <a:bodyPr/>
                    <a:lstStyle/>
                    <a:p>
                      <a:r>
                        <a:rPr lang="es-ES" sz="1200" b="0" dirty="0" err="1" smtClean="0">
                          <a:solidFill>
                            <a:srgbClr val="0000FF"/>
                          </a:solidFill>
                        </a:rPr>
                        <a:t>Rtos</a:t>
                      </a:r>
                      <a:r>
                        <a:rPr lang="es-ES" sz="1200" b="0" dirty="0" smtClean="0">
                          <a:solidFill>
                            <a:srgbClr val="0000FF"/>
                          </a:solidFill>
                        </a:rPr>
                        <a:t>. Íntegros del Trabajo:</a:t>
                      </a:r>
                      <a:endParaRPr lang="es-ES" sz="1200" b="0" baseline="0" dirty="0" smtClean="0">
                        <a:solidFill>
                          <a:srgbClr val="FF0000"/>
                        </a:solidFill>
                      </a:endParaRPr>
                    </a:p>
                    <a:p>
                      <a:r>
                        <a:rPr lang="es-ES" sz="1200" b="0" dirty="0" smtClean="0">
                          <a:solidFill>
                            <a:schemeClr val="tx1"/>
                          </a:solidFill>
                        </a:rPr>
                        <a:t>-</a:t>
                      </a:r>
                      <a:r>
                        <a:rPr lang="es-ES" sz="1200" b="0" dirty="0" smtClean="0">
                          <a:solidFill>
                            <a:srgbClr val="0000FF"/>
                          </a:solidFill>
                        </a:rPr>
                        <a:t>Un</a:t>
                      </a:r>
                      <a:r>
                        <a:rPr lang="es-ES" sz="1200" b="0" baseline="0" dirty="0" smtClean="0">
                          <a:solidFill>
                            <a:srgbClr val="0000FF"/>
                          </a:solidFill>
                        </a:rPr>
                        <a:t> pagador  </a:t>
                      </a:r>
                      <a:r>
                        <a:rPr lang="es-ES" sz="1200" b="0" baseline="0" dirty="0" smtClean="0">
                          <a:solidFill>
                            <a:srgbClr val="FF0066"/>
                          </a:solidFill>
                        </a:rPr>
                        <a:t>ó</a:t>
                      </a:r>
                      <a:r>
                        <a:rPr lang="es-ES" sz="1200" b="0" baseline="0" dirty="0" smtClean="0">
                          <a:solidFill>
                            <a:schemeClr val="tx1"/>
                          </a:solidFill>
                        </a:rPr>
                        <a:t> </a:t>
                      </a:r>
                      <a:r>
                        <a:rPr lang="es-ES" sz="1200" b="0" baseline="0" dirty="0" smtClean="0">
                          <a:solidFill>
                            <a:srgbClr val="FF0066"/>
                          </a:solidFill>
                        </a:rPr>
                        <a:t>∑ 2º y restantes ≤ 1.500 €</a:t>
                      </a:r>
                      <a:r>
                        <a:rPr lang="es-ES" sz="1200" b="0" baseline="0" dirty="0" smtClean="0">
                          <a:solidFill>
                            <a:schemeClr val="tx1"/>
                          </a:solidFill>
                        </a:rPr>
                        <a:t> </a:t>
                      </a:r>
                    </a:p>
                    <a:p>
                      <a:r>
                        <a:rPr lang="es-ES" sz="1200" b="0" baseline="0" dirty="0" smtClean="0">
                          <a:solidFill>
                            <a:schemeClr val="tx1"/>
                          </a:solidFill>
                        </a:rPr>
                        <a:t>-</a:t>
                      </a:r>
                      <a:r>
                        <a:rPr lang="es-ES" sz="1200" b="0" baseline="0" dirty="0" smtClean="0">
                          <a:solidFill>
                            <a:srgbClr val="0000FF"/>
                          </a:solidFill>
                        </a:rPr>
                        <a:t>Prestaciones pasivas con retenciones ajustadas</a:t>
                      </a:r>
                      <a:r>
                        <a:rPr lang="es-ES" sz="1200" b="0" dirty="0" smtClean="0">
                          <a:solidFill>
                            <a:srgbClr val="0000FF"/>
                          </a:solidFill>
                        </a:rPr>
                        <a:t>                        </a:t>
                      </a:r>
                      <a:endParaRPr lang="es-ES" sz="1200" b="0" dirty="0">
                        <a:solidFill>
                          <a:srgbClr val="0000FF"/>
                        </a:solidFill>
                      </a:endParaRPr>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19050" cap="flat" cmpd="sng" algn="ctr">
                      <a:solidFill>
                        <a:srgbClr val="D60093"/>
                      </a:solidFill>
                      <a:prstDash val="solid"/>
                      <a:round/>
                      <a:headEnd type="none" w="med" len="med"/>
                      <a:tailEnd type="none" w="med" len="med"/>
                    </a:lnB>
                    <a:solidFill>
                      <a:schemeClr val="tx1"/>
                    </a:solidFill>
                  </a:tcPr>
                </a:tc>
                <a:tc>
                  <a:txBody>
                    <a:bodyPr/>
                    <a:lstStyle/>
                    <a:p>
                      <a:pPr algn="ctr"/>
                      <a:r>
                        <a:rPr lang="es-ES" sz="1200" b="1" baseline="0" dirty="0" smtClean="0">
                          <a:solidFill>
                            <a:srgbClr val="0000FF"/>
                          </a:solidFill>
                        </a:rPr>
                        <a:t>14.000 €</a:t>
                      </a:r>
                    </a:p>
                    <a:p>
                      <a:pPr algn="ctr"/>
                      <a:r>
                        <a:rPr lang="es-ES" sz="1200" b="0" baseline="0" dirty="0" smtClean="0">
                          <a:solidFill>
                            <a:srgbClr val="FF0000"/>
                          </a:solidFill>
                        </a:rPr>
                        <a:t>≤ 22.000</a:t>
                      </a:r>
                      <a:endParaRPr lang="es-ES" sz="1200" b="0" dirty="0"/>
                    </a:p>
                  </a:txBody>
                  <a:tcPr marL="99060" marR="99060" anchor="ctr">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19050" cap="flat" cmpd="sng" algn="ctr">
                      <a:solidFill>
                        <a:srgbClr val="D60093"/>
                      </a:solidFill>
                      <a:prstDash val="solid"/>
                      <a:round/>
                      <a:headEnd type="none" w="med" len="med"/>
                      <a:tailEnd type="none" w="med" len="med"/>
                    </a:lnB>
                    <a:solidFill>
                      <a:srgbClr val="FFFF99"/>
                    </a:solidFill>
                  </a:tcPr>
                </a:tc>
                <a:tc>
                  <a:txBody>
                    <a:bodyPr/>
                    <a:lstStyle/>
                    <a:p>
                      <a:pPr marL="171450" indent="-171450" algn="ctr">
                        <a:buFont typeface="Wingdings" panose="05000000000000000000" pitchFamily="2" charset="2"/>
                        <a:buChar char="ü"/>
                      </a:pPr>
                      <a:r>
                        <a:rPr lang="es-ES" sz="1400" b="1" dirty="0" smtClean="0">
                          <a:solidFill>
                            <a:srgbClr val="FF0000"/>
                          </a:solidFill>
                        </a:rPr>
                        <a:t>Sí</a:t>
                      </a:r>
                    </a:p>
                    <a:p>
                      <a:pPr marL="171450" indent="-171450" algn="ctr">
                        <a:buFont typeface="Wingdings" panose="05000000000000000000" pitchFamily="2" charset="2"/>
                        <a:buChar char="ü"/>
                      </a:pPr>
                      <a:endParaRPr lang="es-ES" sz="1200" b="0" dirty="0">
                        <a:solidFill>
                          <a:srgbClr val="FF0000"/>
                        </a:solidFill>
                      </a:endParaRPr>
                    </a:p>
                  </a:txBody>
                  <a:tcPr marL="99060" marR="99060" anchor="ctr">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19050" cap="flat" cmpd="sng" algn="ctr">
                      <a:solidFill>
                        <a:srgbClr val="D60093"/>
                      </a:solidFill>
                      <a:prstDash val="solid"/>
                      <a:round/>
                      <a:headEnd type="none" w="med" len="med"/>
                      <a:tailEnd type="none" w="med" len="med"/>
                    </a:lnB>
                    <a:solidFill>
                      <a:srgbClr val="FFFF99"/>
                    </a:solidFill>
                  </a:tcPr>
                </a:tc>
                <a:tc rowSpan="2">
                  <a:txBody>
                    <a:bodyPr/>
                    <a:lstStyle/>
                    <a:p>
                      <a:r>
                        <a:rPr lang="es-ES" sz="1200" b="0" dirty="0" smtClean="0">
                          <a:solidFill>
                            <a:srgbClr val="0000FF"/>
                          </a:solidFill>
                        </a:rPr>
                        <a:t>+</a:t>
                      </a:r>
                      <a:r>
                        <a:rPr lang="es-ES" sz="1200" b="0" dirty="0" err="1" smtClean="0">
                          <a:solidFill>
                            <a:srgbClr val="0000FF"/>
                          </a:solidFill>
                        </a:rPr>
                        <a:t>Rtos</a:t>
                      </a:r>
                      <a:r>
                        <a:rPr lang="es-ES" sz="1200" b="0" dirty="0" smtClean="0">
                          <a:solidFill>
                            <a:srgbClr val="0000FF"/>
                          </a:solidFill>
                        </a:rPr>
                        <a:t>. Íntegros trabajo</a:t>
                      </a:r>
                      <a:endParaRPr lang="es-ES" sz="1200" b="0" dirty="0" smtClean="0">
                        <a:solidFill>
                          <a:srgbClr val="FF0000"/>
                        </a:solidFill>
                      </a:endParaRPr>
                    </a:p>
                    <a:p>
                      <a:r>
                        <a:rPr lang="es-ES" sz="1200" b="0" dirty="0" smtClean="0">
                          <a:solidFill>
                            <a:srgbClr val="0000FF"/>
                          </a:solidFill>
                        </a:rPr>
                        <a:t>+ </a:t>
                      </a:r>
                      <a:r>
                        <a:rPr lang="es-ES" sz="1200" b="0" dirty="0" err="1" smtClean="0">
                          <a:solidFill>
                            <a:srgbClr val="0000FF"/>
                          </a:solidFill>
                        </a:rPr>
                        <a:t>Rtos</a:t>
                      </a:r>
                      <a:r>
                        <a:rPr lang="es-ES" sz="1200" b="0" dirty="0" smtClean="0">
                          <a:solidFill>
                            <a:srgbClr val="0000FF"/>
                          </a:solidFill>
                        </a:rPr>
                        <a:t>. Íntegros CM y CI</a:t>
                      </a:r>
                    </a:p>
                    <a:p>
                      <a:r>
                        <a:rPr lang="es-ES" sz="1200" b="0" dirty="0" smtClean="0">
                          <a:solidFill>
                            <a:srgbClr val="0000FF"/>
                          </a:solidFill>
                        </a:rPr>
                        <a:t>+</a:t>
                      </a:r>
                      <a:r>
                        <a:rPr lang="es-ES" sz="1200" b="0" dirty="0" err="1" smtClean="0">
                          <a:solidFill>
                            <a:srgbClr val="0000FF"/>
                          </a:solidFill>
                        </a:rPr>
                        <a:t>Rtos</a:t>
                      </a:r>
                      <a:r>
                        <a:rPr lang="es-ES" sz="1200" b="0" dirty="0" smtClean="0">
                          <a:solidFill>
                            <a:srgbClr val="0000FF"/>
                          </a:solidFill>
                        </a:rPr>
                        <a:t>.</a:t>
                      </a:r>
                      <a:r>
                        <a:rPr lang="es-ES" sz="1200" b="0" baseline="0" dirty="0" smtClean="0">
                          <a:solidFill>
                            <a:srgbClr val="0000FF"/>
                          </a:solidFill>
                        </a:rPr>
                        <a:t> </a:t>
                      </a:r>
                      <a:r>
                        <a:rPr lang="es-ES" sz="1200" b="0" dirty="0" smtClean="0">
                          <a:solidFill>
                            <a:srgbClr val="0000FF"/>
                          </a:solidFill>
                        </a:rPr>
                        <a:t>Íntegros </a:t>
                      </a:r>
                      <a:r>
                        <a:rPr lang="es-ES" sz="1200" b="0" baseline="0" dirty="0" smtClean="0">
                          <a:solidFill>
                            <a:srgbClr val="0000FF"/>
                          </a:solidFill>
                        </a:rPr>
                        <a:t>AE </a:t>
                      </a:r>
                    </a:p>
                    <a:p>
                      <a:r>
                        <a:rPr lang="es-ES" sz="1200" b="0" baseline="0" dirty="0" smtClean="0">
                          <a:solidFill>
                            <a:srgbClr val="0000FF"/>
                          </a:solidFill>
                        </a:rPr>
                        <a:t>+ Ganancias </a:t>
                      </a:r>
                      <a:r>
                        <a:rPr lang="es-ES" sz="1200" b="0" u="sng" dirty="0" smtClean="0">
                          <a:solidFill>
                            <a:srgbClr val="0000FF"/>
                          </a:solidFill>
                        </a:rPr>
                        <a:t>Sujetas</a:t>
                      </a:r>
                      <a:r>
                        <a:rPr lang="es-ES" sz="1200" b="0" dirty="0" smtClean="0">
                          <a:solidFill>
                            <a:srgbClr val="0000FF"/>
                          </a:solidFill>
                        </a:rPr>
                        <a:t> o </a:t>
                      </a:r>
                      <a:r>
                        <a:rPr lang="es-ES" sz="1200" b="0" u="sng" dirty="0" smtClean="0">
                          <a:solidFill>
                            <a:srgbClr val="0000FF"/>
                          </a:solidFill>
                        </a:rPr>
                        <a:t>no</a:t>
                      </a:r>
                      <a:r>
                        <a:rPr lang="es-ES" sz="1200" b="0" dirty="0" smtClean="0">
                          <a:solidFill>
                            <a:srgbClr val="0000FF"/>
                          </a:solidFill>
                        </a:rPr>
                        <a:t> a retención</a:t>
                      </a:r>
                      <a:r>
                        <a:rPr lang="es-ES" sz="1200" b="0" baseline="0" dirty="0" smtClean="0">
                          <a:solidFill>
                            <a:srgbClr val="0000FF"/>
                          </a:solidFill>
                        </a:rPr>
                        <a:t> e ingreso a cuenta</a:t>
                      </a:r>
                      <a:endParaRPr lang="es-ES" sz="1200" b="0" dirty="0" smtClean="0">
                        <a:solidFill>
                          <a:srgbClr val="0000FF"/>
                        </a:solidFill>
                      </a:endParaRPr>
                    </a:p>
                    <a:p>
                      <a:endParaRPr lang="es-ES" sz="1200" b="0" dirty="0"/>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rowSpan="2">
                  <a:txBody>
                    <a:bodyPr/>
                    <a:lstStyle/>
                    <a:p>
                      <a:pPr algn="ctr"/>
                      <a:endParaRPr lang="es-ES" sz="1200" b="1" dirty="0" smtClean="0">
                        <a:solidFill>
                          <a:srgbClr val="0000FF"/>
                        </a:solidFill>
                      </a:endParaRPr>
                    </a:p>
                    <a:p>
                      <a:pPr algn="ctr"/>
                      <a:r>
                        <a:rPr lang="es-ES" sz="1200" b="1" dirty="0" smtClean="0">
                          <a:solidFill>
                            <a:srgbClr val="0000FF"/>
                          </a:solidFill>
                        </a:rPr>
                        <a:t>14.500€</a:t>
                      </a:r>
                      <a:endParaRPr lang="es-ES" sz="1200" b="0" dirty="0" smtClean="0">
                        <a:solidFill>
                          <a:srgbClr val="FF0000"/>
                        </a:solidFill>
                      </a:endParaRPr>
                    </a:p>
                    <a:p>
                      <a:pPr algn="ctr"/>
                      <a:r>
                        <a:rPr lang="es-ES" sz="1200" b="0" dirty="0" smtClean="0">
                          <a:solidFill>
                            <a:srgbClr val="FF0000"/>
                          </a:solidFill>
                        </a:rPr>
                        <a:t>≤ 1.000</a:t>
                      </a:r>
                      <a:endParaRPr lang="es-ES" sz="1200" b="0" dirty="0"/>
                    </a:p>
                  </a:txBody>
                  <a:tcPr marL="99060" marR="99060">
                    <a:lnL w="1905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00"/>
                    </a:solidFill>
                  </a:tcPr>
                </a:tc>
                <a:tc rowSpan="2">
                  <a:txBody>
                    <a:bodyPr/>
                    <a:lstStyle/>
                    <a:p>
                      <a:pPr marL="171450" indent="-171450" algn="l">
                        <a:buFont typeface="Wingdings" pitchFamily="2" charset="2"/>
                        <a:buChar char="§"/>
                      </a:pPr>
                      <a:endParaRPr lang="es-ES" sz="1400" b="1" dirty="0" smtClean="0">
                        <a:solidFill>
                          <a:srgbClr val="FF0000"/>
                        </a:solidFill>
                      </a:endParaRPr>
                    </a:p>
                    <a:p>
                      <a:pPr marL="171450" indent="-171450" algn="l">
                        <a:buFont typeface="Wingdings" pitchFamily="2" charset="2"/>
                        <a:buChar char="§"/>
                      </a:pPr>
                      <a:r>
                        <a:rPr lang="es-ES" sz="1400" b="1" dirty="0" smtClean="0">
                          <a:solidFill>
                            <a:srgbClr val="FF0000"/>
                          </a:solidFill>
                        </a:rPr>
                        <a:t>No*</a:t>
                      </a:r>
                      <a:endParaRPr lang="es-ES" sz="1400" b="1" dirty="0">
                        <a:solidFill>
                          <a:srgbClr val="FF0000"/>
                        </a:solidFill>
                      </a:endParaRPr>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00"/>
                    </a:solidFill>
                  </a:tcPr>
                </a:tc>
                <a:extLst>
                  <a:ext uri="{0D108BD9-81ED-4DB2-BD59-A6C34878D82A}">
                    <a16:rowId xmlns="" xmlns:a16="http://schemas.microsoft.com/office/drawing/2014/main" val="10001"/>
                  </a:ext>
                </a:extLst>
              </a:tr>
              <a:tr h="1349619">
                <a:tc>
                  <a:txBody>
                    <a:bodyPr/>
                    <a:lstStyle/>
                    <a:p>
                      <a:r>
                        <a:rPr lang="es-ES" sz="1200" b="0" dirty="0" err="1" smtClean="0">
                          <a:solidFill>
                            <a:srgbClr val="0000FF"/>
                          </a:solidFill>
                        </a:rPr>
                        <a:t>Rtos</a:t>
                      </a:r>
                      <a:r>
                        <a:rPr lang="es-ES" sz="1200" b="0" dirty="0" smtClean="0">
                          <a:solidFill>
                            <a:srgbClr val="0000FF"/>
                          </a:solidFill>
                        </a:rPr>
                        <a:t>. Íntegros del Trabajo:</a:t>
                      </a:r>
                      <a:endParaRPr lang="es-ES" sz="1200" b="0" baseline="0" dirty="0" smtClean="0">
                        <a:solidFill>
                          <a:srgbClr val="FF0000"/>
                        </a:solidFill>
                      </a:endParaRPr>
                    </a:p>
                    <a:p>
                      <a:pPr>
                        <a:buFontTx/>
                        <a:buChar char="-"/>
                      </a:pPr>
                      <a:r>
                        <a:rPr lang="es-ES" sz="1200" b="0" dirty="0" smtClean="0">
                          <a:solidFill>
                            <a:srgbClr val="0000FF"/>
                          </a:solidFill>
                        </a:rPr>
                        <a:t>Más de un pagador</a:t>
                      </a:r>
                      <a:r>
                        <a:rPr lang="es-ES" sz="1200" b="0" baseline="0" dirty="0" smtClean="0">
                          <a:solidFill>
                            <a:srgbClr val="0000FF"/>
                          </a:solidFill>
                        </a:rPr>
                        <a:t> </a:t>
                      </a:r>
                      <a:r>
                        <a:rPr lang="es-ES" sz="1200" b="0" baseline="0" dirty="0" smtClean="0">
                          <a:solidFill>
                            <a:srgbClr val="FF0066"/>
                          </a:solidFill>
                        </a:rPr>
                        <a:t>y</a:t>
                      </a:r>
                      <a:r>
                        <a:rPr lang="es-ES" sz="1200" b="0" baseline="0" dirty="0" smtClean="0">
                          <a:solidFill>
                            <a:schemeClr val="tx1"/>
                          </a:solidFill>
                        </a:rPr>
                        <a:t> </a:t>
                      </a:r>
                      <a:r>
                        <a:rPr lang="es-ES" sz="1200" b="0" baseline="0" dirty="0" smtClean="0">
                          <a:solidFill>
                            <a:srgbClr val="FF0066"/>
                          </a:solidFill>
                        </a:rPr>
                        <a:t>∑ 2º y restantes &gt; 1.500 € </a:t>
                      </a:r>
                      <a:endParaRPr lang="es-ES" sz="1200" b="0" baseline="0" dirty="0" smtClean="0">
                        <a:solidFill>
                          <a:schemeClr val="tx1"/>
                        </a:solidFill>
                      </a:endParaRPr>
                    </a:p>
                    <a:p>
                      <a:pPr>
                        <a:buFontTx/>
                        <a:buChar char="-"/>
                      </a:pPr>
                      <a:r>
                        <a:rPr lang="es-ES" sz="1200" b="0" dirty="0" smtClean="0">
                          <a:solidFill>
                            <a:srgbClr val="0000FF"/>
                          </a:solidFill>
                        </a:rPr>
                        <a:t>Pensiones</a:t>
                      </a:r>
                      <a:r>
                        <a:rPr lang="es-ES" sz="1200" b="0" baseline="0" dirty="0" smtClean="0">
                          <a:solidFill>
                            <a:srgbClr val="0000FF"/>
                          </a:solidFill>
                        </a:rPr>
                        <a:t> compensatorias del cónyuge o anualidades por alimentos </a:t>
                      </a:r>
                      <a:r>
                        <a:rPr lang="es-ES_tradnl" sz="1200" b="0" dirty="0" smtClean="0">
                          <a:solidFill>
                            <a:srgbClr val="0000FF"/>
                          </a:solidFill>
                        </a:rPr>
                        <a:t>≠ de los hijos</a:t>
                      </a:r>
                      <a:endParaRPr lang="es-ES" sz="1200" b="0" baseline="0" dirty="0" smtClean="0">
                        <a:solidFill>
                          <a:srgbClr val="0000FF"/>
                        </a:solidFill>
                      </a:endParaRPr>
                    </a:p>
                    <a:p>
                      <a:pPr>
                        <a:buFontTx/>
                        <a:buChar char="-"/>
                      </a:pPr>
                      <a:r>
                        <a:rPr lang="es-ES" sz="1200" b="0" baseline="0" dirty="0" smtClean="0">
                          <a:solidFill>
                            <a:srgbClr val="0000FF"/>
                          </a:solidFill>
                        </a:rPr>
                        <a:t>Pagador  </a:t>
                      </a:r>
                      <a:r>
                        <a:rPr lang="es-ES" sz="1200" b="0" u="sng" baseline="0" dirty="0" smtClean="0">
                          <a:solidFill>
                            <a:srgbClr val="0000FF"/>
                          </a:solidFill>
                        </a:rPr>
                        <a:t>no</a:t>
                      </a:r>
                      <a:r>
                        <a:rPr lang="es-ES" sz="1200" b="0" baseline="0" dirty="0" smtClean="0">
                          <a:solidFill>
                            <a:srgbClr val="0000FF"/>
                          </a:solidFill>
                        </a:rPr>
                        <a:t> obligado a retener</a:t>
                      </a:r>
                    </a:p>
                    <a:p>
                      <a:pPr>
                        <a:buFontTx/>
                        <a:buChar char="-"/>
                      </a:pPr>
                      <a:r>
                        <a:rPr lang="es-ES" sz="1200" b="0" baseline="0" dirty="0" smtClean="0">
                          <a:solidFill>
                            <a:srgbClr val="0000FF"/>
                          </a:solidFill>
                        </a:rPr>
                        <a:t>Rendimientos sujeto a tipo fijo</a:t>
                      </a:r>
                      <a:endParaRPr lang="es-ES" sz="1200" b="0" dirty="0">
                        <a:solidFill>
                          <a:srgbClr val="0000FF"/>
                        </a:solidFill>
                      </a:endParaRPr>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1905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r>
                        <a:rPr lang="es-ES" sz="1200" b="0" baseline="0" dirty="0" smtClean="0">
                          <a:solidFill>
                            <a:srgbClr val="FF0000"/>
                          </a:solidFill>
                        </a:rPr>
                        <a:t>≤ </a:t>
                      </a:r>
                      <a:r>
                        <a:rPr lang="es-ES" sz="1200" b="0" dirty="0" smtClean="0">
                          <a:solidFill>
                            <a:srgbClr val="FF0000"/>
                          </a:solidFill>
                        </a:rPr>
                        <a:t>14.000*</a:t>
                      </a: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1905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endParaRPr lang="es-ES" sz="1200" b="0" dirty="0"/>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1905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vMerge="1">
                  <a:txBody>
                    <a:bodyPr/>
                    <a:lstStyle/>
                    <a:p>
                      <a:endParaRPr lang="es-ES" dirty="0"/>
                    </a:p>
                  </a:txBody>
                  <a:tcPr/>
                </a:tc>
                <a:tc vMerge="1">
                  <a:txBody>
                    <a:bodyPr/>
                    <a:lstStyle/>
                    <a:p>
                      <a:endParaRPr lang="es-ES"/>
                    </a:p>
                  </a:txBody>
                  <a:tcPr/>
                </a:tc>
                <a:tc vMerge="1">
                  <a:txBody>
                    <a:bodyPr/>
                    <a:lstStyle/>
                    <a:p>
                      <a:endParaRPr lang="es-ES"/>
                    </a:p>
                  </a:txBody>
                  <a:tcPr/>
                </a:tc>
                <a:extLst>
                  <a:ext uri="{0D108BD9-81ED-4DB2-BD59-A6C34878D82A}">
                    <a16:rowId xmlns="" xmlns:a16="http://schemas.microsoft.com/office/drawing/2014/main" val="10002"/>
                  </a:ext>
                </a:extLst>
              </a:tr>
              <a:tr h="449873">
                <a:tc>
                  <a:txBody>
                    <a:bodyPr/>
                    <a:lstStyle/>
                    <a:p>
                      <a:r>
                        <a:rPr lang="es-ES" sz="1200" b="0" dirty="0" smtClean="0">
                          <a:solidFill>
                            <a:srgbClr val="0000FF"/>
                          </a:solidFill>
                        </a:rPr>
                        <a:t>+ </a:t>
                      </a:r>
                      <a:r>
                        <a:rPr lang="es-ES" sz="1200" b="0" dirty="0" err="1" smtClean="0">
                          <a:solidFill>
                            <a:srgbClr val="0000FF"/>
                          </a:solidFill>
                        </a:rPr>
                        <a:t>Rtos</a:t>
                      </a:r>
                      <a:r>
                        <a:rPr lang="es-ES" sz="1200" b="0" dirty="0" smtClean="0">
                          <a:solidFill>
                            <a:srgbClr val="0000FF"/>
                          </a:solidFill>
                        </a:rPr>
                        <a:t> </a:t>
                      </a:r>
                      <a:r>
                        <a:rPr lang="es-ES" sz="1200" b="0" baseline="0" dirty="0" smtClean="0">
                          <a:solidFill>
                            <a:srgbClr val="0000FF"/>
                          </a:solidFill>
                        </a:rPr>
                        <a:t> </a:t>
                      </a:r>
                      <a:r>
                        <a:rPr lang="es-ES" sz="1200" b="0" dirty="0" smtClean="0">
                          <a:solidFill>
                            <a:srgbClr val="0000FF"/>
                          </a:solidFill>
                        </a:rPr>
                        <a:t>Íntegros </a:t>
                      </a:r>
                      <a:r>
                        <a:rPr lang="es-ES" sz="1200" b="0" baseline="0" dirty="0" smtClean="0">
                          <a:solidFill>
                            <a:srgbClr val="0000FF"/>
                          </a:solidFill>
                        </a:rPr>
                        <a:t>C. Mobiliario</a:t>
                      </a:r>
                      <a:endParaRPr lang="es-ES" sz="1200" b="0" dirty="0" smtClean="0">
                        <a:solidFill>
                          <a:srgbClr val="FF0000"/>
                        </a:solidFill>
                      </a:endParaRPr>
                    </a:p>
                    <a:p>
                      <a:r>
                        <a:rPr lang="es-ES" sz="1200" b="0" dirty="0" smtClean="0">
                          <a:solidFill>
                            <a:srgbClr val="0000FF"/>
                          </a:solidFill>
                        </a:rPr>
                        <a:t>+ Ganancias</a:t>
                      </a:r>
                      <a:r>
                        <a:rPr lang="es-ES" sz="1200" b="0" baseline="0" dirty="0" smtClean="0">
                          <a:solidFill>
                            <a:srgbClr val="0000FF"/>
                          </a:solidFill>
                        </a:rPr>
                        <a:t>  </a:t>
                      </a:r>
                      <a:r>
                        <a:rPr lang="es-ES" sz="1200" b="0" u="sng" dirty="0" smtClean="0">
                          <a:solidFill>
                            <a:srgbClr val="0000FF"/>
                          </a:solidFill>
                        </a:rPr>
                        <a:t>Sujetos</a:t>
                      </a:r>
                      <a:r>
                        <a:rPr lang="es-ES" sz="1200" b="0" u="sng" baseline="0" dirty="0" smtClean="0">
                          <a:solidFill>
                            <a:srgbClr val="0000FF"/>
                          </a:solidFill>
                        </a:rPr>
                        <a:t> a retención</a:t>
                      </a:r>
                      <a:r>
                        <a:rPr lang="es-ES" sz="1200" b="0" baseline="0" dirty="0" smtClean="0"/>
                        <a:t>.</a:t>
                      </a:r>
                      <a:endParaRPr lang="es-ES" sz="1200" b="0" dirty="0"/>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r>
                        <a:rPr lang="es-ES" sz="1200" b="1" baseline="0" dirty="0" smtClean="0">
                          <a:solidFill>
                            <a:srgbClr val="0000FF"/>
                          </a:solidFill>
                        </a:rPr>
                        <a:t>500 €</a:t>
                      </a:r>
                    </a:p>
                    <a:p>
                      <a:pPr algn="ctr"/>
                      <a:r>
                        <a:rPr lang="es-ES" sz="1200" b="0" baseline="0" dirty="0" smtClean="0">
                          <a:solidFill>
                            <a:srgbClr val="FF0000"/>
                          </a:solidFill>
                        </a:rPr>
                        <a:t>≤ </a:t>
                      </a:r>
                      <a:r>
                        <a:rPr lang="es-ES" sz="1200" b="0" dirty="0" smtClean="0">
                          <a:solidFill>
                            <a:srgbClr val="FF0000"/>
                          </a:solidFill>
                        </a:rPr>
                        <a:t>1.600 </a:t>
                      </a: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99"/>
                    </a:solidFill>
                  </a:tcPr>
                </a:tc>
                <a:tc>
                  <a:txBody>
                    <a:bodyPr/>
                    <a:lstStyle/>
                    <a:p>
                      <a:pPr marL="171450" marR="0" lvl="0" indent="-171450" algn="ctr"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400" b="1" dirty="0" smtClean="0">
                          <a:solidFill>
                            <a:srgbClr val="FF0000"/>
                          </a:solidFill>
                        </a:rPr>
                        <a:t>Sí</a:t>
                      </a:r>
                    </a:p>
                    <a:p>
                      <a:pPr algn="ctr"/>
                      <a:endParaRPr lang="es-ES" sz="1200" b="0" dirty="0"/>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99"/>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200" b="0" dirty="0" smtClean="0">
                          <a:solidFill>
                            <a:srgbClr val="0000FF"/>
                          </a:solidFill>
                        </a:rPr>
                        <a:t>-Pérdidas patrimoniales</a:t>
                      </a:r>
                    </a:p>
                    <a:p>
                      <a:pPr marL="0" marR="0" indent="0" algn="l" defTabSz="914400" rtl="0" eaLnBrk="1" fontAlgn="auto" latinLnBrk="0" hangingPunct="1">
                        <a:lnSpc>
                          <a:spcPct val="100000"/>
                        </a:lnSpc>
                        <a:spcBef>
                          <a:spcPts val="0"/>
                        </a:spcBef>
                        <a:spcAft>
                          <a:spcPts val="0"/>
                        </a:spcAft>
                        <a:buClrTx/>
                        <a:buSzTx/>
                        <a:buFontTx/>
                        <a:buNone/>
                        <a:tabLst/>
                        <a:defRPr/>
                      </a:pPr>
                      <a:r>
                        <a:rPr lang="es-ES" sz="1200" b="0" dirty="0" smtClean="0">
                          <a:solidFill>
                            <a:srgbClr val="0000FF"/>
                          </a:solidFill>
                        </a:rPr>
                        <a:t>Cualquiera</a:t>
                      </a:r>
                      <a:r>
                        <a:rPr lang="es-ES" sz="1200" b="0" baseline="0" dirty="0" smtClean="0">
                          <a:solidFill>
                            <a:srgbClr val="0000FF"/>
                          </a:solidFill>
                        </a:rPr>
                        <a:t> que sea su naturaleza</a:t>
                      </a:r>
                      <a:endParaRPr lang="es-ES" sz="1200" b="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lang="es-ES" sz="1200" b="0" dirty="0" smtClean="0"/>
                    </a:p>
                    <a:p>
                      <a:endParaRPr lang="es-ES" sz="1200" b="0" dirty="0"/>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rowSpan="2">
                  <a:txBody>
                    <a:bodyPr/>
                    <a:lstStyle/>
                    <a:p>
                      <a:pPr algn="ctr"/>
                      <a:endParaRPr lang="es-ES" sz="1200" b="0" dirty="0" smtClean="0">
                        <a:solidFill>
                          <a:srgbClr val="FF0000"/>
                        </a:solidFill>
                      </a:endParaRPr>
                    </a:p>
                    <a:p>
                      <a:pPr algn="ctr"/>
                      <a:r>
                        <a:rPr lang="es-ES" sz="1200" b="0" dirty="0" smtClean="0">
                          <a:solidFill>
                            <a:srgbClr val="FF0000"/>
                          </a:solidFill>
                        </a:rPr>
                        <a:t>&lt; 500</a:t>
                      </a:r>
                      <a:endParaRPr lang="es-ES" sz="1200" b="0" dirty="0"/>
                    </a:p>
                  </a:txBody>
                  <a:tcPr marL="99060" marR="99060">
                    <a:lnL w="1905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rowSpan="2">
                  <a:txBody>
                    <a:bodyPr/>
                    <a:lstStyle/>
                    <a:p>
                      <a:pPr algn="ct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809772">
                <a:tc>
                  <a:txBody>
                    <a:bodyPr/>
                    <a:lstStyle/>
                    <a:p>
                      <a:r>
                        <a:rPr lang="es-ES" sz="1200" b="0" baseline="0" dirty="0" smtClean="0">
                          <a:solidFill>
                            <a:srgbClr val="0000FF"/>
                          </a:solidFill>
                        </a:rPr>
                        <a:t>+ Imputación Rentas Inmobiliarias </a:t>
                      </a:r>
                      <a:r>
                        <a:rPr lang="es-ES" sz="1200" b="0" baseline="0" dirty="0" smtClean="0">
                          <a:solidFill>
                            <a:srgbClr val="C00000"/>
                          </a:solidFill>
                        </a:rPr>
                        <a:t>                          </a:t>
                      </a:r>
                      <a:endParaRPr lang="es-ES" sz="1200" b="0" baseline="0" dirty="0" smtClean="0">
                        <a:solidFill>
                          <a:srgbClr val="FF0000"/>
                        </a:solidFill>
                      </a:endParaRPr>
                    </a:p>
                    <a:p>
                      <a:r>
                        <a:rPr lang="es-ES" sz="1200" b="0" baseline="0" dirty="0" smtClean="0">
                          <a:solidFill>
                            <a:srgbClr val="0000FF"/>
                          </a:solidFill>
                        </a:rPr>
                        <a:t>+ </a:t>
                      </a:r>
                      <a:r>
                        <a:rPr lang="es-ES" sz="1200" b="0" baseline="0" dirty="0" err="1" smtClean="0">
                          <a:solidFill>
                            <a:srgbClr val="0000FF"/>
                          </a:solidFill>
                        </a:rPr>
                        <a:t>Rtos</a:t>
                      </a:r>
                      <a:r>
                        <a:rPr lang="es-ES" sz="1200" b="0" baseline="0" dirty="0" smtClean="0">
                          <a:solidFill>
                            <a:srgbClr val="0000FF"/>
                          </a:solidFill>
                        </a:rPr>
                        <a:t>. </a:t>
                      </a:r>
                      <a:r>
                        <a:rPr lang="es-ES" sz="1200" b="0" dirty="0" smtClean="0">
                          <a:solidFill>
                            <a:srgbClr val="0000FF"/>
                          </a:solidFill>
                        </a:rPr>
                        <a:t>Íntegros</a:t>
                      </a:r>
                      <a:r>
                        <a:rPr lang="es-ES" sz="1200" b="0" baseline="0" dirty="0" smtClean="0">
                          <a:solidFill>
                            <a:srgbClr val="0000FF"/>
                          </a:solidFill>
                        </a:rPr>
                        <a:t> Letras del Tesoro</a:t>
                      </a:r>
                    </a:p>
                    <a:p>
                      <a:r>
                        <a:rPr lang="es-ES" sz="1200" b="0" baseline="0" dirty="0" smtClean="0">
                          <a:solidFill>
                            <a:srgbClr val="0000FF"/>
                          </a:solidFill>
                        </a:rPr>
                        <a:t>+ Subvención  adqui. vivienda VPO</a:t>
                      </a:r>
                    </a:p>
                    <a:p>
                      <a:r>
                        <a:rPr lang="es-ES_tradnl" sz="1200" b="0" dirty="0" smtClean="0">
                          <a:solidFill>
                            <a:srgbClr val="FF0000"/>
                          </a:solidFill>
                          <a:latin typeface="+mn-lt"/>
                        </a:rPr>
                        <a:t>+  </a:t>
                      </a:r>
                      <a:r>
                        <a:rPr lang="es-ES_tradnl" sz="1200" b="1" dirty="0" smtClean="0">
                          <a:solidFill>
                            <a:srgbClr val="FF0000"/>
                          </a:solidFill>
                          <a:latin typeface="+mn-lt"/>
                        </a:rPr>
                        <a:t>GªPº de ayudas públicas (nueva 2018)</a:t>
                      </a:r>
                      <a:endParaRPr lang="es-ES" sz="1200" b="1" dirty="0">
                        <a:solidFill>
                          <a:srgbClr val="FF0000"/>
                        </a:solidFill>
                      </a:endParaRPr>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r>
                        <a:rPr lang="es-ES" sz="1200" b="0" baseline="0" dirty="0" smtClean="0">
                          <a:solidFill>
                            <a:srgbClr val="FF0000"/>
                          </a:solidFill>
                        </a:rPr>
                        <a:t>≤ 1.000</a:t>
                      </a:r>
                      <a:endParaRPr lang="es-ES" sz="1200" b="0" dirty="0"/>
                    </a:p>
                  </a:txBody>
                  <a:tcPr marL="99060" marR="99060" anchor="ctr">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endParaRPr lang="es-ES" sz="1200" b="0" dirty="0"/>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vMerge="1">
                  <a:txBody>
                    <a:bodyPr/>
                    <a:lstStyle/>
                    <a:p>
                      <a:endParaRPr lang="es-ES" dirty="0"/>
                    </a:p>
                  </a:txBody>
                  <a:tcPr/>
                </a:tc>
                <a:tc vMerge="1">
                  <a:txBody>
                    <a:bodyPr/>
                    <a:lstStyle/>
                    <a:p>
                      <a:endParaRPr lang="es-ES"/>
                    </a:p>
                  </a:txBody>
                  <a:tcPr/>
                </a:tc>
                <a:tc vMerge="1">
                  <a:txBody>
                    <a:bodyPr/>
                    <a:lstStyle/>
                    <a:p>
                      <a:endParaRPr lang="es-ES"/>
                    </a:p>
                  </a:txBody>
                  <a:tcPr/>
                </a:tc>
                <a:extLst>
                  <a:ext uri="{0D108BD9-81ED-4DB2-BD59-A6C34878D82A}">
                    <a16:rowId xmlns="" xmlns:a16="http://schemas.microsoft.com/office/drawing/2014/main" val="10004"/>
                  </a:ext>
                </a:extLst>
              </a:tr>
              <a:tr h="518160">
                <a:tc gridSpan="3">
                  <a:txBody>
                    <a:bodyPr/>
                    <a:lstStyle/>
                    <a:p>
                      <a:pPr marL="228600" indent="-228600">
                        <a:buFont typeface="Wingdings" panose="05000000000000000000" pitchFamily="2" charset="2"/>
                        <a:buChar char="§"/>
                      </a:pPr>
                      <a:r>
                        <a:rPr lang="es-ES" sz="1400" b="1" dirty="0" smtClean="0">
                          <a:solidFill>
                            <a:schemeClr val="tx1"/>
                          </a:solidFill>
                        </a:rPr>
                        <a:t>Tiene Pª Pº de 300€: </a:t>
                      </a:r>
                      <a:r>
                        <a:rPr lang="es-ES" sz="1400" b="1" u="sng" dirty="0" smtClean="0">
                          <a:solidFill>
                            <a:srgbClr val="FFFF99"/>
                          </a:solidFill>
                        </a:rPr>
                        <a:t>NO</a:t>
                      </a:r>
                      <a:r>
                        <a:rPr lang="es-ES" sz="1400" b="1" dirty="0" smtClean="0">
                          <a:solidFill>
                            <a:srgbClr val="FFFF99"/>
                          </a:solidFill>
                        </a:rPr>
                        <a:t> se cumple el “exclusivamente”</a:t>
                      </a:r>
                    </a:p>
                    <a:p>
                      <a:pPr marL="228600" indent="-228600">
                        <a:buFont typeface="Wingdings" panose="05000000000000000000" pitchFamily="2" charset="2"/>
                        <a:buChar char="§"/>
                      </a:pPr>
                      <a:r>
                        <a:rPr lang="es-ES" sz="1400" b="1" dirty="0" smtClean="0">
                          <a:solidFill>
                            <a:srgbClr val="FFFF00"/>
                          </a:solidFill>
                        </a:rPr>
                        <a:t>Implica Ver regla 2ª </a:t>
                      </a:r>
                      <a:endParaRPr lang="es-ES" sz="1400" b="1" dirty="0">
                        <a:solidFill>
                          <a:srgbClr val="FFFF00"/>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accent1">
                        <a:lumMod val="50000"/>
                      </a:schemeClr>
                    </a:solidFill>
                  </a:tcPr>
                </a:tc>
                <a:tc hMerge="1">
                  <a:txBody>
                    <a:bodyPr/>
                    <a:lstStyle/>
                    <a:p>
                      <a:pPr algn="ct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hMerge="1">
                  <a:txBody>
                    <a:bodyPr/>
                    <a:lstStyle/>
                    <a:p>
                      <a:pPr algn="ctr"/>
                      <a:endParaRPr lang="es-ES" sz="1200" b="1" dirty="0">
                        <a:solidFill>
                          <a:srgbClr val="FFFF00"/>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0000FF"/>
                    </a:solidFill>
                  </a:tcPr>
                </a:tc>
                <a:tc gridSpan="3">
                  <a:txBody>
                    <a:bodyPr/>
                    <a:lstStyle/>
                    <a:p>
                      <a:pPr marL="228600" indent="-228600">
                        <a:buFont typeface="Wingdings" panose="05000000000000000000" pitchFamily="2" charset="2"/>
                        <a:buChar char="§"/>
                      </a:pPr>
                      <a:r>
                        <a:rPr lang="es-ES" sz="1400" b="1" dirty="0" smtClean="0">
                          <a:solidFill>
                            <a:schemeClr val="tx1"/>
                          </a:solidFill>
                        </a:rPr>
                        <a:t>No* se cumple la regla 2ª</a:t>
                      </a:r>
                      <a:r>
                        <a:rPr lang="es-ES" sz="1400" b="1" baseline="0" dirty="0" smtClean="0">
                          <a:solidFill>
                            <a:schemeClr val="tx1"/>
                          </a:solidFill>
                        </a:rPr>
                        <a:t> </a:t>
                      </a:r>
                      <a:r>
                        <a:rPr lang="es-ES" sz="1400" b="1" dirty="0" smtClean="0">
                          <a:solidFill>
                            <a:srgbClr val="FFFF00"/>
                          </a:solidFill>
                        </a:rPr>
                        <a:t>Implica que: </a:t>
                      </a:r>
                      <a:endParaRPr lang="es-ES" sz="1400" b="1" dirty="0" smtClean="0">
                        <a:solidFill>
                          <a:schemeClr val="tx1"/>
                        </a:solidFill>
                      </a:endParaRPr>
                    </a:p>
                    <a:p>
                      <a:pPr marL="228600" indent="-228600">
                        <a:buFont typeface="Wingdings" panose="05000000000000000000" pitchFamily="2" charset="2"/>
                        <a:buChar char="§"/>
                      </a:pPr>
                      <a:r>
                        <a:rPr lang="es-ES" sz="1400" b="1" dirty="0" smtClean="0">
                          <a:solidFill>
                            <a:srgbClr val="FFFF00"/>
                          </a:solidFill>
                        </a:rPr>
                        <a:t>está </a:t>
                      </a:r>
                      <a:r>
                        <a:rPr lang="es-ES" sz="1400" b="1" u="sng" dirty="0" smtClean="0">
                          <a:solidFill>
                            <a:srgbClr val="FFFF00"/>
                          </a:solidFill>
                        </a:rPr>
                        <a:t>OBLIGADO A DECLARAR</a:t>
                      </a:r>
                      <a:r>
                        <a:rPr lang="es-ES" sz="1400" b="1" dirty="0" smtClean="0">
                          <a:solidFill>
                            <a:srgbClr val="FFFF00"/>
                          </a:solidFill>
                        </a:rPr>
                        <a:t> </a:t>
                      </a:r>
                      <a:endParaRPr lang="es-ES" sz="1400" b="1" dirty="0">
                        <a:solidFill>
                          <a:srgbClr val="FFFF00"/>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accent1">
                        <a:lumMod val="75000"/>
                      </a:schemeClr>
                    </a:solidFill>
                  </a:tcPr>
                </a:tc>
                <a:tc hMerge="1">
                  <a:txBody>
                    <a:bodyPr/>
                    <a:lstStyle/>
                    <a:p>
                      <a:pPr algn="ctr"/>
                      <a:endParaRPr lang="es-ES" sz="1200" b="0" dirty="0"/>
                    </a:p>
                  </a:txBody>
                  <a:tcPr marL="99060" marR="99060">
                    <a:lnL w="1905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hMerge="1">
                  <a:txBody>
                    <a:bodyPr/>
                    <a:lstStyle/>
                    <a:p>
                      <a:pPr algn="ct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269034453"/>
                  </a:ext>
                </a:extLst>
              </a:tr>
            </a:tbl>
          </a:graphicData>
        </a:graphic>
      </p:graphicFrame>
      <p:sp>
        <p:nvSpPr>
          <p:cNvPr id="4" name="Marcador de número de diapositiva 3"/>
          <p:cNvSpPr>
            <a:spLocks noGrp="1"/>
          </p:cNvSpPr>
          <p:nvPr>
            <p:ph type="sldNum" sz="quarter" idx="12"/>
          </p:nvPr>
        </p:nvSpPr>
        <p:spPr>
          <a:xfrm>
            <a:off x="7600351" y="6381750"/>
            <a:ext cx="2311400" cy="476250"/>
          </a:xfrm>
        </p:spPr>
        <p:txBody>
          <a:bodyPr/>
          <a:lstStyle/>
          <a:p>
            <a:pPr>
              <a:defRPr/>
            </a:pPr>
            <a:fld id="{C088BD50-5DFA-4EFB-9B96-E79C8BD22FCD}" type="slidenum">
              <a:rPr lang="es-ES" smtClean="0">
                <a:solidFill>
                  <a:srgbClr val="0000FF"/>
                </a:solidFill>
              </a:rPr>
              <a:pPr>
                <a:defRPr/>
              </a:pPr>
              <a:t>546</a:t>
            </a:fld>
            <a:endParaRPr lang="es-ES" dirty="0">
              <a:solidFill>
                <a:srgbClr val="0000FF"/>
              </a:solidFill>
            </a:endParaRPr>
          </a:p>
        </p:txBody>
      </p:sp>
      <p:cxnSp>
        <p:nvCxnSpPr>
          <p:cNvPr id="6" name="5 Conector recto de flecha"/>
          <p:cNvCxnSpPr/>
          <p:nvPr/>
        </p:nvCxnSpPr>
        <p:spPr bwMode="auto">
          <a:xfrm>
            <a:off x="5181600" y="2971800"/>
            <a:ext cx="0" cy="304800"/>
          </a:xfrm>
          <a:prstGeom prst="straightConnector1">
            <a:avLst/>
          </a:prstGeom>
          <a:noFill/>
          <a:ln w="28575" cap="flat" cmpd="sng" algn="ctr">
            <a:solidFill>
              <a:srgbClr val="0000FF"/>
            </a:solidFill>
            <a:prstDash val="solid"/>
            <a:round/>
            <a:headEnd type="none" w="med" len="med"/>
            <a:tailEnd type="arrow"/>
          </a:ln>
          <a:effectLst/>
        </p:spPr>
      </p:cxnSp>
      <p:cxnSp>
        <p:nvCxnSpPr>
          <p:cNvPr id="8" name="7 Conector recto de flecha"/>
          <p:cNvCxnSpPr/>
          <p:nvPr/>
        </p:nvCxnSpPr>
        <p:spPr bwMode="auto">
          <a:xfrm>
            <a:off x="5257800" y="5029200"/>
            <a:ext cx="0" cy="228600"/>
          </a:xfrm>
          <a:prstGeom prst="straightConnector1">
            <a:avLst/>
          </a:prstGeom>
          <a:noFill/>
          <a:ln w="28575" cap="flat" cmpd="sng" algn="ctr">
            <a:solidFill>
              <a:srgbClr val="0000FF"/>
            </a:solidFill>
            <a:prstDash val="solid"/>
            <a:round/>
            <a:headEnd type="none" w="med" len="med"/>
            <a:tailEnd type="arrow"/>
          </a:ln>
          <a:effectLst/>
        </p:spPr>
      </p:cxnSp>
      <p:cxnSp>
        <p:nvCxnSpPr>
          <p:cNvPr id="9" name="8 Conector recto de flecha"/>
          <p:cNvCxnSpPr/>
          <p:nvPr/>
        </p:nvCxnSpPr>
        <p:spPr bwMode="auto">
          <a:xfrm>
            <a:off x="2209800" y="6477000"/>
            <a:ext cx="3429000" cy="0"/>
          </a:xfrm>
          <a:prstGeom prst="straightConnector1">
            <a:avLst/>
          </a:prstGeom>
          <a:noFill/>
          <a:ln w="28575" cap="flat" cmpd="sng" algn="ctr">
            <a:solidFill>
              <a:srgbClr val="FFFF00"/>
            </a:solidFill>
            <a:prstDash val="solid"/>
            <a:round/>
            <a:headEnd type="none" w="med" len="med"/>
            <a:tailEnd type="arrow"/>
          </a:ln>
          <a:effectLst/>
        </p:spPr>
      </p:cxnSp>
    </p:spTree>
    <p:extLst>
      <p:ext uri="{BB962C8B-B14F-4D97-AF65-F5344CB8AC3E}">
        <p14:creationId xmlns="" xmlns:p14="http://schemas.microsoft.com/office/powerpoint/2010/main" val="3481694513"/>
      </p:ext>
    </p:extLst>
  </p:cSld>
  <p:clrMapOvr>
    <a:masterClrMapping/>
  </p:clrMapOvr>
  <p:transition/>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useBgFill="1">
        <p:nvSpPr>
          <p:cNvPr id="3" name="2 Marcador de contenido"/>
          <p:cNvSpPr>
            <a:spLocks noGrp="1"/>
          </p:cNvSpPr>
          <p:nvPr>
            <p:ph idx="1"/>
          </p:nvPr>
        </p:nvSpPr>
        <p:spPr>
          <a:xfrm>
            <a:off x="152400" y="457200"/>
            <a:ext cx="9601200" cy="1524000"/>
          </a:xfrm>
        </p:spPr>
        <p:txBody>
          <a:bodyPr>
            <a:noAutofit/>
          </a:bodyPr>
          <a:lstStyle/>
          <a:p>
            <a:pPr algn="just">
              <a:buClr>
                <a:srgbClr val="0000FF"/>
              </a:buClr>
              <a:buSzPct val="100000"/>
              <a:buFont typeface="Wingdings" panose="05000000000000000000" pitchFamily="2" charset="2"/>
              <a:buChar char="q"/>
            </a:pPr>
            <a:r>
              <a:rPr lang="es-ES" sz="1600" b="1" dirty="0" smtClean="0">
                <a:solidFill>
                  <a:srgbClr val="0000FF"/>
                </a:solidFill>
                <a:effectLst/>
                <a:cs typeface="Arial" pitchFamily="34" charset="0"/>
              </a:rPr>
              <a:t>Contribuyente </a:t>
            </a:r>
            <a:r>
              <a:rPr lang="es-ES" sz="1600" b="1" dirty="0">
                <a:solidFill>
                  <a:srgbClr val="0000FF"/>
                </a:solidFill>
                <a:effectLst/>
                <a:cs typeface="Arial" pitchFamily="34" charset="0"/>
              </a:rPr>
              <a:t>con las siguientes </a:t>
            </a:r>
            <a:r>
              <a:rPr lang="es-ES" sz="1600" b="1" dirty="0" smtClean="0">
                <a:solidFill>
                  <a:srgbClr val="0000FF"/>
                </a:solidFill>
                <a:effectLst/>
                <a:cs typeface="Arial" pitchFamily="34" charset="0"/>
              </a:rPr>
              <a:t>rentas: </a:t>
            </a:r>
            <a:endParaRPr lang="es-ES" sz="1600" b="1" dirty="0">
              <a:solidFill>
                <a:srgbClr val="0000FF"/>
              </a:solidFill>
              <a:effectLst/>
              <a:cs typeface="Arial" pitchFamily="34" charset="0"/>
            </a:endParaRPr>
          </a:p>
          <a:p>
            <a:pPr marL="800100" lvl="1" indent="-342900" algn="just">
              <a:buClrTx/>
              <a:buSzPct val="100000"/>
              <a:buFont typeface="+mj-lt"/>
              <a:buAutoNum type="arabicPeriod"/>
            </a:pPr>
            <a:r>
              <a:rPr lang="es-ES" sz="1600" dirty="0">
                <a:solidFill>
                  <a:srgbClr val="0000FF"/>
                </a:solidFill>
                <a:effectLst/>
                <a:cs typeface="Arial" pitchFamily="34" charset="0"/>
              </a:rPr>
              <a:t>Rendimientos </a:t>
            </a:r>
            <a:r>
              <a:rPr lang="es-ES" sz="1600" dirty="0" smtClean="0">
                <a:solidFill>
                  <a:srgbClr val="0000FF"/>
                </a:solidFill>
                <a:effectLst/>
                <a:cs typeface="Arial" pitchFamily="34" charset="0"/>
              </a:rPr>
              <a:t>íntegros del </a:t>
            </a:r>
            <a:r>
              <a:rPr lang="es-ES" sz="1600" u="sng" dirty="0">
                <a:solidFill>
                  <a:srgbClr val="0000FF"/>
                </a:solidFill>
                <a:effectLst/>
                <a:cs typeface="Arial" pitchFamily="34" charset="0"/>
              </a:rPr>
              <a:t>trabajo</a:t>
            </a:r>
            <a:r>
              <a:rPr lang="es-ES" sz="1600" dirty="0">
                <a:solidFill>
                  <a:srgbClr val="0000FF"/>
                </a:solidFill>
                <a:effectLst/>
                <a:cs typeface="Arial" pitchFamily="34" charset="0"/>
              </a:rPr>
              <a:t>:  14.000 </a:t>
            </a:r>
            <a:r>
              <a:rPr lang="es-ES" sz="1600" dirty="0" smtClean="0">
                <a:solidFill>
                  <a:srgbClr val="0000FF"/>
                </a:solidFill>
                <a:effectLst/>
                <a:cs typeface="Arial" pitchFamily="34" charset="0"/>
              </a:rPr>
              <a:t>€</a:t>
            </a:r>
            <a:r>
              <a:rPr lang="es-ES" sz="1600" dirty="0">
                <a:solidFill>
                  <a:srgbClr val="0000FF"/>
                </a:solidFill>
                <a:effectLst/>
                <a:cs typeface="Arial" pitchFamily="34" charset="0"/>
              </a:rPr>
              <a:t>	</a:t>
            </a:r>
          </a:p>
          <a:p>
            <a:pPr marL="800100" lvl="1" indent="-342900" algn="just">
              <a:buClrTx/>
              <a:buSzPct val="100000"/>
              <a:buFont typeface="+mj-lt"/>
              <a:buAutoNum type="arabicPeriod"/>
            </a:pPr>
            <a:r>
              <a:rPr lang="es-ES" sz="1600" u="sng" dirty="0">
                <a:solidFill>
                  <a:srgbClr val="0000FF"/>
                </a:solidFill>
                <a:effectLst/>
                <a:cs typeface="Arial" pitchFamily="34" charset="0"/>
              </a:rPr>
              <a:t>Ganancia patrimonial</a:t>
            </a:r>
            <a:r>
              <a:rPr lang="es-ES" sz="1600" dirty="0">
                <a:solidFill>
                  <a:srgbClr val="0000FF"/>
                </a:solidFill>
                <a:effectLst/>
                <a:cs typeface="Arial" pitchFamily="34" charset="0"/>
              </a:rPr>
              <a:t> por venta de participaciones de un </a:t>
            </a:r>
            <a:r>
              <a:rPr lang="es-ES" sz="1600" u="sng" dirty="0">
                <a:solidFill>
                  <a:srgbClr val="0000FF"/>
                </a:solidFill>
                <a:effectLst/>
                <a:cs typeface="Arial" pitchFamily="34" charset="0"/>
              </a:rPr>
              <a:t>Fondo Inv. (lleva retención)</a:t>
            </a:r>
            <a:r>
              <a:rPr lang="es-ES" sz="1600" dirty="0">
                <a:solidFill>
                  <a:srgbClr val="0000FF"/>
                </a:solidFill>
                <a:effectLst/>
                <a:cs typeface="Arial" pitchFamily="34" charset="0"/>
              </a:rPr>
              <a:t>: </a:t>
            </a:r>
            <a:r>
              <a:rPr lang="es-ES" sz="1600" dirty="0" smtClean="0">
                <a:solidFill>
                  <a:srgbClr val="0000FF"/>
                </a:solidFill>
                <a:effectLst/>
                <a:cs typeface="Arial" pitchFamily="34" charset="0"/>
              </a:rPr>
              <a:t>500 €</a:t>
            </a:r>
            <a:endParaRPr lang="es-ES" sz="1600" dirty="0">
              <a:solidFill>
                <a:srgbClr val="0000FF"/>
              </a:solidFill>
              <a:effectLst/>
              <a:cs typeface="Arial" pitchFamily="34" charset="0"/>
            </a:endParaRPr>
          </a:p>
          <a:p>
            <a:pPr marL="800100" lvl="1" indent="-342900" algn="just">
              <a:buClrTx/>
              <a:buSzPct val="100000"/>
              <a:buFont typeface="+mj-lt"/>
              <a:buAutoNum type="arabicPeriod"/>
            </a:pPr>
            <a:r>
              <a:rPr lang="es-ES" sz="1600" b="1" u="sng" dirty="0" smtClean="0">
                <a:solidFill>
                  <a:srgbClr val="FF0066"/>
                </a:solidFill>
                <a:effectLst/>
                <a:cs typeface="Arial" pitchFamily="34" charset="0"/>
              </a:rPr>
              <a:t>Subvención</a:t>
            </a:r>
            <a:r>
              <a:rPr lang="es-ES" sz="1600" b="1" dirty="0" smtClean="0">
                <a:solidFill>
                  <a:srgbClr val="FF0066"/>
                </a:solidFill>
                <a:effectLst/>
                <a:cs typeface="Arial" pitchFamily="34" charset="0"/>
              </a:rPr>
              <a:t> de una </a:t>
            </a:r>
            <a:r>
              <a:rPr lang="es-ES" sz="1600" b="1" u="sng" dirty="0" smtClean="0">
                <a:solidFill>
                  <a:srgbClr val="FF0066"/>
                </a:solidFill>
                <a:effectLst/>
                <a:cs typeface="Arial" pitchFamily="34" charset="0"/>
              </a:rPr>
              <a:t>Administración Pública</a:t>
            </a:r>
            <a:r>
              <a:rPr lang="es-ES" sz="1600" b="1" dirty="0" smtClean="0">
                <a:solidFill>
                  <a:srgbClr val="FF0066"/>
                </a:solidFill>
                <a:effectLst/>
                <a:cs typeface="Arial" pitchFamily="34" charset="0"/>
              </a:rPr>
              <a:t>: 800 €**</a:t>
            </a:r>
            <a:endParaRPr lang="es-ES" sz="1600" b="1" dirty="0">
              <a:solidFill>
                <a:srgbClr val="FF0066"/>
              </a:solidFill>
              <a:effectLst/>
              <a:cs typeface="Arial" pitchFamily="34" charset="0"/>
            </a:endParaRPr>
          </a:p>
          <a:p>
            <a:pPr marL="342000" indent="0" algn="ctr">
              <a:buNone/>
            </a:pPr>
            <a:r>
              <a:rPr lang="es-ES" sz="1800" b="1" u="sng" dirty="0" smtClean="0">
                <a:solidFill>
                  <a:srgbClr val="FF0000"/>
                </a:solidFill>
                <a:effectLst/>
                <a:cs typeface="Arial" pitchFamily="34" charset="0"/>
              </a:rPr>
              <a:t>Solución</a:t>
            </a:r>
            <a:r>
              <a:rPr lang="es-ES" sz="1800" dirty="0" smtClean="0">
                <a:solidFill>
                  <a:srgbClr val="FF0000"/>
                </a:solidFill>
                <a:effectLst/>
                <a:cs typeface="Arial" pitchFamily="34" charset="0"/>
              </a:rPr>
              <a:t>:  </a:t>
            </a:r>
            <a:r>
              <a:rPr lang="es-ES" sz="1800" b="1" u="sng" dirty="0" smtClean="0">
                <a:solidFill>
                  <a:srgbClr val="FF0000"/>
                </a:solidFill>
                <a:effectLst/>
                <a:cs typeface="Arial" pitchFamily="34" charset="0"/>
              </a:rPr>
              <a:t>Novedad desde 1/1/2018**</a:t>
            </a:r>
            <a:endParaRPr lang="es-ES" sz="1800" b="1" u="sng" dirty="0">
              <a:solidFill>
                <a:srgbClr val="FF0000"/>
              </a:solidFill>
              <a:effectLst/>
              <a:cs typeface="Arial" pitchFamily="34" charset="0"/>
            </a:endParaRPr>
          </a:p>
        </p:txBody>
      </p:sp>
      <p:sp>
        <p:nvSpPr>
          <p:cNvPr id="5" name="Text Box 4"/>
          <p:cNvSpPr txBox="1">
            <a:spLocks noChangeArrowheads="1"/>
          </p:cNvSpPr>
          <p:nvPr/>
        </p:nvSpPr>
        <p:spPr bwMode="auto">
          <a:xfrm>
            <a:off x="0" y="11668"/>
            <a:ext cx="9906000" cy="369332"/>
          </a:xfrm>
          <a:prstGeom prst="rect">
            <a:avLst/>
          </a:prstGeom>
          <a:solidFill>
            <a:srgbClr val="CCFFFF"/>
          </a:solidFill>
          <a:ln w="9525">
            <a:noFill/>
            <a:miter lim="800000"/>
            <a:headEnd/>
            <a:tailEnd/>
          </a:ln>
        </p:spPr>
        <p:txBody>
          <a:bodyPr>
            <a:spAutoFit/>
          </a:bodyPr>
          <a:lstStyle/>
          <a:p>
            <a:pPr algn="ctr"/>
            <a:r>
              <a:rPr lang="es-ES_tradnl" sz="1800" b="1" u="sng" dirty="0" smtClean="0">
                <a:solidFill>
                  <a:srgbClr val="FF0000"/>
                </a:solidFill>
                <a:latin typeface="+mn-lt"/>
              </a:rPr>
              <a:t>EJEMPLO-2</a:t>
            </a:r>
            <a:r>
              <a:rPr lang="es-ES_tradnl" sz="1800" b="1" dirty="0" smtClean="0">
                <a:solidFill>
                  <a:srgbClr val="000066"/>
                </a:solidFill>
                <a:latin typeface="+mn-lt"/>
              </a:rPr>
              <a:t>  OBLIGACIÓN DE DECLARAR IRPF:   </a:t>
            </a:r>
            <a:r>
              <a:rPr lang="es-ES_tradnl" sz="1800" b="1" u="sng" dirty="0" smtClean="0">
                <a:solidFill>
                  <a:srgbClr val="FF0066"/>
                </a:solidFill>
                <a:latin typeface="+mn-lt"/>
              </a:rPr>
              <a:t>desde 1/1/2019*</a:t>
            </a:r>
          </a:p>
        </p:txBody>
      </p:sp>
      <p:graphicFrame>
        <p:nvGraphicFramePr>
          <p:cNvPr id="7" name="3 Marcador de contenido"/>
          <p:cNvGraphicFramePr>
            <a:graphicFrameLocks/>
          </p:cNvGraphicFramePr>
          <p:nvPr>
            <p:extLst>
              <p:ext uri="{D42A27DB-BD31-4B8C-83A1-F6EECF244321}">
                <p14:modId xmlns="" xmlns:p14="http://schemas.microsoft.com/office/powerpoint/2010/main" val="3033212974"/>
              </p:ext>
            </p:extLst>
          </p:nvPr>
        </p:nvGraphicFramePr>
        <p:xfrm>
          <a:off x="152400" y="2057400"/>
          <a:ext cx="9601200" cy="4602480"/>
        </p:xfrm>
        <a:graphic>
          <a:graphicData uri="http://schemas.openxmlformats.org/drawingml/2006/table">
            <a:tbl>
              <a:tblPr firstRow="1" bandRow="1">
                <a:tableStyleId>{5C22544A-7EE6-4342-B048-85BDC9FD1C3A}</a:tableStyleId>
              </a:tblPr>
              <a:tblGrid>
                <a:gridCol w="3276600">
                  <a:extLst>
                    <a:ext uri="{9D8B030D-6E8A-4147-A177-3AD203B41FA5}">
                      <a16:colId xmlns="" xmlns:a16="http://schemas.microsoft.com/office/drawing/2014/main" val="20000"/>
                    </a:ext>
                  </a:extLst>
                </a:gridCol>
                <a:gridCol w="914400">
                  <a:extLst>
                    <a:ext uri="{9D8B030D-6E8A-4147-A177-3AD203B41FA5}">
                      <a16:colId xmlns="" xmlns:a16="http://schemas.microsoft.com/office/drawing/2014/main" val="20001"/>
                    </a:ext>
                  </a:extLst>
                </a:gridCol>
                <a:gridCol w="1600200">
                  <a:extLst>
                    <a:ext uri="{9D8B030D-6E8A-4147-A177-3AD203B41FA5}">
                      <a16:colId xmlns="" xmlns:a16="http://schemas.microsoft.com/office/drawing/2014/main" val="2876099317"/>
                    </a:ext>
                  </a:extLst>
                </a:gridCol>
                <a:gridCol w="2057400">
                  <a:extLst>
                    <a:ext uri="{9D8B030D-6E8A-4147-A177-3AD203B41FA5}">
                      <a16:colId xmlns="" xmlns:a16="http://schemas.microsoft.com/office/drawing/2014/main" val="20002"/>
                    </a:ext>
                  </a:extLst>
                </a:gridCol>
                <a:gridCol w="762000">
                  <a:extLst>
                    <a:ext uri="{9D8B030D-6E8A-4147-A177-3AD203B41FA5}">
                      <a16:colId xmlns="" xmlns:a16="http://schemas.microsoft.com/office/drawing/2014/main" val="20003"/>
                    </a:ext>
                  </a:extLst>
                </a:gridCol>
                <a:gridCol w="990600">
                  <a:extLst>
                    <a:ext uri="{9D8B030D-6E8A-4147-A177-3AD203B41FA5}">
                      <a16:colId xmlns="" xmlns:a16="http://schemas.microsoft.com/office/drawing/2014/main" val="2016083202"/>
                    </a:ext>
                  </a:extLst>
                </a:gridCol>
              </a:tblGrid>
              <a:tr h="557008">
                <a:tc gridSpan="2">
                  <a:txBody>
                    <a:bodyPr/>
                    <a:lstStyle/>
                    <a:p>
                      <a:r>
                        <a:rPr lang="es-ES" sz="1600" dirty="0" smtClean="0">
                          <a:solidFill>
                            <a:srgbClr val="FFFF00"/>
                          </a:solidFill>
                        </a:rPr>
                        <a:t>REGLA</a:t>
                      </a:r>
                      <a:r>
                        <a:rPr lang="es-ES" sz="1600" baseline="0" dirty="0" smtClean="0">
                          <a:solidFill>
                            <a:srgbClr val="FFFF00"/>
                          </a:solidFill>
                        </a:rPr>
                        <a:t> 1ª  </a:t>
                      </a:r>
                    </a:p>
                    <a:p>
                      <a:r>
                        <a:rPr lang="es-ES" sz="1600" u="sng" baseline="0" dirty="0" smtClean="0">
                          <a:solidFill>
                            <a:srgbClr val="FFFF00"/>
                          </a:solidFill>
                        </a:rPr>
                        <a:t>“exclusivamente”</a:t>
                      </a:r>
                      <a:r>
                        <a:rPr lang="es-ES" sz="1600" baseline="0" dirty="0" smtClean="0">
                          <a:solidFill>
                            <a:srgbClr val="FFFF00"/>
                          </a:solidFill>
                        </a:rPr>
                        <a:t>:</a:t>
                      </a:r>
                      <a:endParaRPr lang="es-ES" sz="1600" dirty="0">
                        <a:solidFill>
                          <a:srgbClr val="FFFF00"/>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0000FF"/>
                    </a:solidFill>
                  </a:tcPr>
                </a:tc>
                <a:tc hMerge="1">
                  <a:txBody>
                    <a:bodyPr/>
                    <a:lstStyle/>
                    <a:p>
                      <a:endParaRPr lang="es-ES"/>
                    </a:p>
                  </a:txBody>
                  <a:tcPr/>
                </a:tc>
                <a:tc>
                  <a:txBody>
                    <a:bodyPr/>
                    <a:lstStyle/>
                    <a:p>
                      <a:r>
                        <a:rPr lang="es-ES" sz="1400" dirty="0" smtClean="0">
                          <a:solidFill>
                            <a:schemeClr val="tx1"/>
                          </a:solidFill>
                        </a:rPr>
                        <a:t>Cumplimiento?:</a:t>
                      </a:r>
                      <a:endParaRPr lang="es-ES" sz="1400" dirty="0">
                        <a:solidFill>
                          <a:schemeClr val="tx1"/>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bg1">
                        <a:lumMod val="60000"/>
                        <a:lumOff val="40000"/>
                      </a:schemeClr>
                    </a:solidFill>
                  </a:tcPr>
                </a:tc>
                <a:tc gridSpan="2">
                  <a:txBody>
                    <a:bodyPr/>
                    <a:lstStyle/>
                    <a:p>
                      <a:r>
                        <a:rPr lang="es-ES" sz="1600" dirty="0" smtClean="0">
                          <a:solidFill>
                            <a:srgbClr val="FFFF00"/>
                          </a:solidFill>
                        </a:rPr>
                        <a:t>REGLA 2ª</a:t>
                      </a:r>
                    </a:p>
                    <a:p>
                      <a:r>
                        <a:rPr lang="es-ES" sz="1600" baseline="0" dirty="0" smtClean="0">
                          <a:solidFill>
                            <a:srgbClr val="FFFF00"/>
                          </a:solidFill>
                        </a:rPr>
                        <a:t> </a:t>
                      </a:r>
                      <a:r>
                        <a:rPr lang="es-ES" sz="1600" u="sng" baseline="0" dirty="0" smtClean="0">
                          <a:solidFill>
                            <a:srgbClr val="FFFF00"/>
                          </a:solidFill>
                        </a:rPr>
                        <a:t>“exclusivamente”</a:t>
                      </a:r>
                      <a:r>
                        <a:rPr lang="es-ES" sz="1600" baseline="0" dirty="0" smtClean="0">
                          <a:solidFill>
                            <a:srgbClr val="FFFF00"/>
                          </a:solidFill>
                        </a:rPr>
                        <a:t>:</a:t>
                      </a:r>
                      <a:endParaRPr lang="es-ES" sz="1600" dirty="0">
                        <a:solidFill>
                          <a:schemeClr val="bg1"/>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bg2">
                        <a:lumMod val="50000"/>
                      </a:schemeClr>
                    </a:solidFill>
                  </a:tcPr>
                </a:tc>
                <a:tc hMerge="1">
                  <a:txBody>
                    <a:bodyPr/>
                    <a:lstStyle/>
                    <a:p>
                      <a:endParaRPr lang="es-ES"/>
                    </a:p>
                  </a:txBody>
                  <a:tcPr/>
                </a:tc>
                <a:tc>
                  <a:txBody>
                    <a:bodyPr/>
                    <a:lstStyle/>
                    <a:p>
                      <a:r>
                        <a:rPr lang="es-ES" sz="1400" dirty="0" err="1" smtClean="0">
                          <a:solidFill>
                            <a:schemeClr val="tx1"/>
                          </a:solidFill>
                        </a:rPr>
                        <a:t>Cumpli</a:t>
                      </a:r>
                      <a:r>
                        <a:rPr lang="es-ES" sz="1400" dirty="0" smtClean="0">
                          <a:solidFill>
                            <a:schemeClr val="tx1"/>
                          </a:solidFill>
                        </a:rPr>
                        <a:t>-miento?:</a:t>
                      </a: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bg1">
                        <a:lumMod val="60000"/>
                        <a:lumOff val="40000"/>
                      </a:schemeClr>
                    </a:solidFill>
                  </a:tcPr>
                </a:tc>
                <a:extLst>
                  <a:ext uri="{0D108BD9-81ED-4DB2-BD59-A6C34878D82A}">
                    <a16:rowId xmlns="" xmlns:a16="http://schemas.microsoft.com/office/drawing/2014/main" val="10000"/>
                  </a:ext>
                </a:extLst>
              </a:tr>
              <a:tr h="791537">
                <a:tc>
                  <a:txBody>
                    <a:bodyPr/>
                    <a:lstStyle/>
                    <a:p>
                      <a:r>
                        <a:rPr lang="es-ES" sz="1200" b="0" dirty="0" err="1" smtClean="0">
                          <a:solidFill>
                            <a:srgbClr val="0000FF"/>
                          </a:solidFill>
                        </a:rPr>
                        <a:t>Rtos</a:t>
                      </a:r>
                      <a:r>
                        <a:rPr lang="es-ES" sz="1200" b="0" dirty="0" smtClean="0">
                          <a:solidFill>
                            <a:srgbClr val="0000FF"/>
                          </a:solidFill>
                        </a:rPr>
                        <a:t>. Íntegros del Trabajo:</a:t>
                      </a:r>
                      <a:endParaRPr lang="es-ES" sz="1200" b="0" baseline="0" dirty="0" smtClean="0">
                        <a:solidFill>
                          <a:srgbClr val="FF0000"/>
                        </a:solidFill>
                      </a:endParaRPr>
                    </a:p>
                    <a:p>
                      <a:r>
                        <a:rPr lang="es-ES" sz="1200" b="0" dirty="0" smtClean="0">
                          <a:solidFill>
                            <a:schemeClr val="tx1"/>
                          </a:solidFill>
                        </a:rPr>
                        <a:t>-</a:t>
                      </a:r>
                      <a:r>
                        <a:rPr lang="es-ES" sz="1200" b="0" dirty="0" smtClean="0">
                          <a:solidFill>
                            <a:srgbClr val="0000FF"/>
                          </a:solidFill>
                        </a:rPr>
                        <a:t>Un</a:t>
                      </a:r>
                      <a:r>
                        <a:rPr lang="es-ES" sz="1200" b="0" baseline="0" dirty="0" smtClean="0">
                          <a:solidFill>
                            <a:srgbClr val="0000FF"/>
                          </a:solidFill>
                        </a:rPr>
                        <a:t> pagador  </a:t>
                      </a:r>
                      <a:r>
                        <a:rPr lang="es-ES" sz="1200" b="0" baseline="0" dirty="0" smtClean="0">
                          <a:solidFill>
                            <a:srgbClr val="FF0066"/>
                          </a:solidFill>
                        </a:rPr>
                        <a:t>ó</a:t>
                      </a:r>
                      <a:r>
                        <a:rPr lang="es-ES" sz="1200" b="0" baseline="0" dirty="0" smtClean="0">
                          <a:solidFill>
                            <a:schemeClr val="tx1"/>
                          </a:solidFill>
                        </a:rPr>
                        <a:t> </a:t>
                      </a:r>
                      <a:r>
                        <a:rPr lang="es-ES" sz="1200" b="0" baseline="0" dirty="0" smtClean="0">
                          <a:solidFill>
                            <a:srgbClr val="FF0066"/>
                          </a:solidFill>
                        </a:rPr>
                        <a:t>∑ 2º y restantes ≤ 1.500 €</a:t>
                      </a:r>
                      <a:r>
                        <a:rPr lang="es-ES" sz="1200" b="0" baseline="0" dirty="0" smtClean="0">
                          <a:solidFill>
                            <a:schemeClr val="tx1"/>
                          </a:solidFill>
                        </a:rPr>
                        <a:t> </a:t>
                      </a:r>
                    </a:p>
                    <a:p>
                      <a:r>
                        <a:rPr lang="es-ES" sz="1200" b="0" baseline="0" dirty="0" smtClean="0">
                          <a:solidFill>
                            <a:schemeClr val="tx1"/>
                          </a:solidFill>
                        </a:rPr>
                        <a:t>-</a:t>
                      </a:r>
                      <a:r>
                        <a:rPr lang="es-ES" sz="1200" b="0" baseline="0" dirty="0" smtClean="0">
                          <a:solidFill>
                            <a:srgbClr val="0000FF"/>
                          </a:solidFill>
                        </a:rPr>
                        <a:t>Prestaciones pasivas con retenciones ajustadas</a:t>
                      </a:r>
                      <a:r>
                        <a:rPr lang="es-ES" sz="1200" b="0" dirty="0" smtClean="0">
                          <a:solidFill>
                            <a:srgbClr val="0000FF"/>
                          </a:solidFill>
                        </a:rPr>
                        <a:t>                        </a:t>
                      </a:r>
                      <a:endParaRPr lang="es-ES" sz="1200" b="0" dirty="0">
                        <a:solidFill>
                          <a:srgbClr val="0000FF"/>
                        </a:solidFill>
                      </a:endParaRPr>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19050" cap="flat" cmpd="sng" algn="ctr">
                      <a:solidFill>
                        <a:srgbClr val="D60093"/>
                      </a:solidFill>
                      <a:prstDash val="solid"/>
                      <a:round/>
                      <a:headEnd type="none" w="med" len="med"/>
                      <a:tailEnd type="none" w="med" len="med"/>
                    </a:lnB>
                    <a:solidFill>
                      <a:schemeClr val="tx1"/>
                    </a:solidFill>
                  </a:tcPr>
                </a:tc>
                <a:tc>
                  <a:txBody>
                    <a:bodyPr/>
                    <a:lstStyle/>
                    <a:p>
                      <a:pPr algn="ctr"/>
                      <a:r>
                        <a:rPr lang="es-ES" sz="1200" b="1" baseline="0" dirty="0" smtClean="0">
                          <a:solidFill>
                            <a:srgbClr val="0000FF"/>
                          </a:solidFill>
                        </a:rPr>
                        <a:t>14.000 €</a:t>
                      </a:r>
                    </a:p>
                    <a:p>
                      <a:pPr algn="ctr"/>
                      <a:r>
                        <a:rPr lang="es-ES" sz="1200" b="0" baseline="0" dirty="0" smtClean="0">
                          <a:solidFill>
                            <a:srgbClr val="FF0000"/>
                          </a:solidFill>
                        </a:rPr>
                        <a:t>≤ 22.000</a:t>
                      </a:r>
                      <a:endParaRPr lang="es-ES" sz="1200" b="0" dirty="0"/>
                    </a:p>
                  </a:txBody>
                  <a:tcPr marL="99060" marR="99060" anchor="ctr">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19050" cap="flat" cmpd="sng" algn="ctr">
                      <a:solidFill>
                        <a:srgbClr val="D60093"/>
                      </a:solidFill>
                      <a:prstDash val="solid"/>
                      <a:round/>
                      <a:headEnd type="none" w="med" len="med"/>
                      <a:tailEnd type="none" w="med" len="med"/>
                    </a:lnB>
                    <a:solidFill>
                      <a:srgbClr val="FFFF99"/>
                    </a:solidFill>
                  </a:tcPr>
                </a:tc>
                <a:tc>
                  <a:txBody>
                    <a:bodyPr/>
                    <a:lstStyle/>
                    <a:p>
                      <a:pPr marL="171450" indent="-171450" algn="ctr">
                        <a:buFont typeface="Wingdings" panose="05000000000000000000" pitchFamily="2" charset="2"/>
                        <a:buChar char="ü"/>
                      </a:pPr>
                      <a:r>
                        <a:rPr lang="es-ES" sz="1400" b="1" dirty="0" smtClean="0">
                          <a:solidFill>
                            <a:srgbClr val="FF0000"/>
                          </a:solidFill>
                        </a:rPr>
                        <a:t>Sí </a:t>
                      </a:r>
                      <a:endParaRPr lang="es-ES" sz="1400" b="1" dirty="0">
                        <a:solidFill>
                          <a:srgbClr val="FF0000"/>
                        </a:solidFill>
                      </a:endParaRPr>
                    </a:p>
                  </a:txBody>
                  <a:tcPr marL="99060" marR="99060" anchor="ctr">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19050" cap="flat" cmpd="sng" algn="ctr">
                      <a:solidFill>
                        <a:srgbClr val="D60093"/>
                      </a:solidFill>
                      <a:prstDash val="solid"/>
                      <a:round/>
                      <a:headEnd type="none" w="med" len="med"/>
                      <a:tailEnd type="none" w="med" len="med"/>
                    </a:lnB>
                    <a:solidFill>
                      <a:srgbClr val="FFFF99"/>
                    </a:solidFill>
                  </a:tcPr>
                </a:tc>
                <a:tc rowSpan="2">
                  <a:txBody>
                    <a:bodyPr/>
                    <a:lstStyle/>
                    <a:p>
                      <a:r>
                        <a:rPr lang="es-ES" sz="1200" b="0" dirty="0" smtClean="0">
                          <a:solidFill>
                            <a:srgbClr val="0000FF"/>
                          </a:solidFill>
                        </a:rPr>
                        <a:t>+</a:t>
                      </a:r>
                      <a:r>
                        <a:rPr lang="es-ES" sz="1200" b="0" dirty="0" err="1" smtClean="0">
                          <a:solidFill>
                            <a:srgbClr val="0000FF"/>
                          </a:solidFill>
                        </a:rPr>
                        <a:t>Rtos</a:t>
                      </a:r>
                      <a:r>
                        <a:rPr lang="es-ES" sz="1200" b="0" dirty="0" smtClean="0">
                          <a:solidFill>
                            <a:srgbClr val="0000FF"/>
                          </a:solidFill>
                        </a:rPr>
                        <a:t>. Íntegros trabajo</a:t>
                      </a:r>
                      <a:endParaRPr lang="es-ES" sz="1200" b="0" dirty="0" smtClean="0">
                        <a:solidFill>
                          <a:srgbClr val="FF0000"/>
                        </a:solidFill>
                      </a:endParaRPr>
                    </a:p>
                    <a:p>
                      <a:r>
                        <a:rPr lang="es-ES" sz="1200" b="0" dirty="0" smtClean="0">
                          <a:solidFill>
                            <a:srgbClr val="0000FF"/>
                          </a:solidFill>
                        </a:rPr>
                        <a:t>+ </a:t>
                      </a:r>
                      <a:r>
                        <a:rPr lang="es-ES" sz="1200" b="0" dirty="0" err="1" smtClean="0">
                          <a:solidFill>
                            <a:srgbClr val="0000FF"/>
                          </a:solidFill>
                        </a:rPr>
                        <a:t>Rtos</a:t>
                      </a:r>
                      <a:r>
                        <a:rPr lang="es-ES" sz="1200" b="0" dirty="0" smtClean="0">
                          <a:solidFill>
                            <a:srgbClr val="0000FF"/>
                          </a:solidFill>
                        </a:rPr>
                        <a:t>. Íntegros CM y CI</a:t>
                      </a:r>
                    </a:p>
                    <a:p>
                      <a:r>
                        <a:rPr lang="es-ES" sz="1200" b="0" dirty="0" smtClean="0">
                          <a:solidFill>
                            <a:srgbClr val="0000FF"/>
                          </a:solidFill>
                        </a:rPr>
                        <a:t>+</a:t>
                      </a:r>
                      <a:r>
                        <a:rPr lang="es-ES" sz="1200" b="0" dirty="0" err="1" smtClean="0">
                          <a:solidFill>
                            <a:srgbClr val="0000FF"/>
                          </a:solidFill>
                        </a:rPr>
                        <a:t>Rtos</a:t>
                      </a:r>
                      <a:r>
                        <a:rPr lang="es-ES" sz="1200" b="0" dirty="0" smtClean="0">
                          <a:solidFill>
                            <a:srgbClr val="0000FF"/>
                          </a:solidFill>
                        </a:rPr>
                        <a:t>.</a:t>
                      </a:r>
                      <a:r>
                        <a:rPr lang="es-ES" sz="1200" b="0" baseline="0" dirty="0" smtClean="0">
                          <a:solidFill>
                            <a:srgbClr val="0000FF"/>
                          </a:solidFill>
                        </a:rPr>
                        <a:t> </a:t>
                      </a:r>
                      <a:r>
                        <a:rPr lang="es-ES" sz="1200" b="0" dirty="0" smtClean="0">
                          <a:solidFill>
                            <a:srgbClr val="0000FF"/>
                          </a:solidFill>
                        </a:rPr>
                        <a:t>Íntegros </a:t>
                      </a:r>
                      <a:r>
                        <a:rPr lang="es-ES" sz="1200" b="0" baseline="0" dirty="0" smtClean="0">
                          <a:solidFill>
                            <a:srgbClr val="0000FF"/>
                          </a:solidFill>
                        </a:rPr>
                        <a:t>AE </a:t>
                      </a:r>
                    </a:p>
                    <a:p>
                      <a:r>
                        <a:rPr lang="es-ES" sz="1200" b="0" baseline="0" dirty="0" smtClean="0">
                          <a:solidFill>
                            <a:srgbClr val="0000FF"/>
                          </a:solidFill>
                        </a:rPr>
                        <a:t>+ Ganancias </a:t>
                      </a:r>
                      <a:r>
                        <a:rPr lang="es-ES" sz="1200" b="0" u="sng" dirty="0" smtClean="0">
                          <a:solidFill>
                            <a:srgbClr val="0000FF"/>
                          </a:solidFill>
                        </a:rPr>
                        <a:t>Sujetas</a:t>
                      </a:r>
                      <a:r>
                        <a:rPr lang="es-ES" sz="1200" b="0" dirty="0" smtClean="0">
                          <a:solidFill>
                            <a:srgbClr val="0000FF"/>
                          </a:solidFill>
                        </a:rPr>
                        <a:t> o </a:t>
                      </a:r>
                      <a:r>
                        <a:rPr lang="es-ES" sz="1200" b="0" u="sng" dirty="0" smtClean="0">
                          <a:solidFill>
                            <a:srgbClr val="0000FF"/>
                          </a:solidFill>
                        </a:rPr>
                        <a:t>no</a:t>
                      </a:r>
                      <a:r>
                        <a:rPr lang="es-ES" sz="1200" b="0" dirty="0" smtClean="0">
                          <a:solidFill>
                            <a:srgbClr val="0000FF"/>
                          </a:solidFill>
                        </a:rPr>
                        <a:t> a retención</a:t>
                      </a:r>
                      <a:r>
                        <a:rPr lang="es-ES" sz="1200" b="0" baseline="0" dirty="0" smtClean="0">
                          <a:solidFill>
                            <a:srgbClr val="0000FF"/>
                          </a:solidFill>
                        </a:rPr>
                        <a:t> e ingreso a cuenta</a:t>
                      </a:r>
                      <a:endParaRPr lang="es-ES" sz="1200" b="0" dirty="0" smtClean="0">
                        <a:solidFill>
                          <a:srgbClr val="0000FF"/>
                        </a:solidFill>
                      </a:endParaRPr>
                    </a:p>
                    <a:p>
                      <a:endParaRPr lang="es-ES" sz="1200" b="0" dirty="0"/>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rowSpan="2">
                  <a:txBody>
                    <a:bodyPr/>
                    <a:lstStyle/>
                    <a:p>
                      <a:pPr algn="ctr"/>
                      <a:endParaRPr lang="es-ES" sz="1200" b="0" dirty="0" smtClean="0">
                        <a:solidFill>
                          <a:srgbClr val="FF0000"/>
                        </a:solidFill>
                      </a:endParaRPr>
                    </a:p>
                    <a:p>
                      <a:pPr algn="ctr"/>
                      <a:r>
                        <a:rPr lang="es-ES" sz="1200" b="0" dirty="0" smtClean="0">
                          <a:solidFill>
                            <a:srgbClr val="FF0000"/>
                          </a:solidFill>
                        </a:rPr>
                        <a:t>≤ 1.000</a:t>
                      </a:r>
                      <a:endParaRPr lang="es-ES" sz="1200" b="0" dirty="0"/>
                    </a:p>
                  </a:txBody>
                  <a:tcPr marL="99060" marR="99060">
                    <a:lnL w="1905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rowSpan="2">
                  <a:txBody>
                    <a:bodyPr/>
                    <a:lstStyle/>
                    <a:p>
                      <a:pPr marL="171450" indent="-171450" algn="l">
                        <a:buFont typeface="Arial" panose="020B0604020202020204" pitchFamily="34" charset="0"/>
                        <a:buChar char="•"/>
                      </a:pPr>
                      <a:endParaRPr lang="es-ES" sz="1200" b="1" dirty="0">
                        <a:solidFill>
                          <a:srgbClr val="FF0000"/>
                        </a:solidFill>
                      </a:endParaRPr>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319228">
                <a:tc>
                  <a:txBody>
                    <a:bodyPr/>
                    <a:lstStyle/>
                    <a:p>
                      <a:r>
                        <a:rPr lang="es-ES" sz="1200" b="0" dirty="0" err="1" smtClean="0">
                          <a:solidFill>
                            <a:srgbClr val="0000FF"/>
                          </a:solidFill>
                        </a:rPr>
                        <a:t>Rtos</a:t>
                      </a:r>
                      <a:r>
                        <a:rPr lang="es-ES" sz="1200" b="0" dirty="0" smtClean="0">
                          <a:solidFill>
                            <a:srgbClr val="0000FF"/>
                          </a:solidFill>
                        </a:rPr>
                        <a:t>. Íntegros del Trabajo:</a:t>
                      </a:r>
                      <a:endParaRPr lang="es-ES" sz="1200" b="0" baseline="0" dirty="0" smtClean="0">
                        <a:solidFill>
                          <a:srgbClr val="FF0000"/>
                        </a:solidFill>
                      </a:endParaRPr>
                    </a:p>
                    <a:p>
                      <a:pPr>
                        <a:buFontTx/>
                        <a:buChar char="-"/>
                      </a:pPr>
                      <a:r>
                        <a:rPr lang="es-ES" sz="1200" b="0" dirty="0" smtClean="0">
                          <a:solidFill>
                            <a:srgbClr val="0000FF"/>
                          </a:solidFill>
                        </a:rPr>
                        <a:t>Más de un pagador</a:t>
                      </a:r>
                      <a:r>
                        <a:rPr lang="es-ES" sz="1200" b="0" baseline="0" dirty="0" smtClean="0">
                          <a:solidFill>
                            <a:srgbClr val="0000FF"/>
                          </a:solidFill>
                        </a:rPr>
                        <a:t> </a:t>
                      </a:r>
                      <a:r>
                        <a:rPr lang="es-ES" sz="1200" b="0" baseline="0" dirty="0" smtClean="0">
                          <a:solidFill>
                            <a:srgbClr val="FF0066"/>
                          </a:solidFill>
                        </a:rPr>
                        <a:t>y</a:t>
                      </a:r>
                      <a:r>
                        <a:rPr lang="es-ES" sz="1200" b="0" baseline="0" dirty="0" smtClean="0">
                          <a:solidFill>
                            <a:schemeClr val="tx1"/>
                          </a:solidFill>
                        </a:rPr>
                        <a:t> </a:t>
                      </a:r>
                      <a:r>
                        <a:rPr lang="es-ES" sz="1200" b="0" baseline="0" dirty="0" smtClean="0">
                          <a:solidFill>
                            <a:srgbClr val="FF0066"/>
                          </a:solidFill>
                        </a:rPr>
                        <a:t>∑ 2º y restantes &gt; 1.500 € </a:t>
                      </a:r>
                      <a:endParaRPr lang="es-ES" sz="1200" b="0" baseline="0" dirty="0" smtClean="0">
                        <a:solidFill>
                          <a:schemeClr val="tx1"/>
                        </a:solidFill>
                      </a:endParaRPr>
                    </a:p>
                    <a:p>
                      <a:pPr>
                        <a:buFontTx/>
                        <a:buChar char="-"/>
                      </a:pPr>
                      <a:r>
                        <a:rPr lang="es-ES" sz="1200" b="0" dirty="0" smtClean="0">
                          <a:solidFill>
                            <a:srgbClr val="0000FF"/>
                          </a:solidFill>
                        </a:rPr>
                        <a:t>Pensiones</a:t>
                      </a:r>
                      <a:r>
                        <a:rPr lang="es-ES" sz="1200" b="0" baseline="0" dirty="0" smtClean="0">
                          <a:solidFill>
                            <a:srgbClr val="0000FF"/>
                          </a:solidFill>
                        </a:rPr>
                        <a:t> compensatorias del cónyuge o anualidades por alimentos </a:t>
                      </a:r>
                      <a:r>
                        <a:rPr lang="es-ES_tradnl" sz="1200" b="0" dirty="0" smtClean="0">
                          <a:solidFill>
                            <a:srgbClr val="0000FF"/>
                          </a:solidFill>
                        </a:rPr>
                        <a:t>≠ de los hijos</a:t>
                      </a:r>
                      <a:endParaRPr lang="es-ES" sz="1200" b="0" baseline="0" dirty="0" smtClean="0">
                        <a:solidFill>
                          <a:srgbClr val="0000FF"/>
                        </a:solidFill>
                      </a:endParaRPr>
                    </a:p>
                    <a:p>
                      <a:pPr>
                        <a:buFontTx/>
                        <a:buChar char="-"/>
                      </a:pPr>
                      <a:r>
                        <a:rPr lang="es-ES" sz="1200" b="0" baseline="0" dirty="0" smtClean="0">
                          <a:solidFill>
                            <a:srgbClr val="0000FF"/>
                          </a:solidFill>
                        </a:rPr>
                        <a:t>Pagador  </a:t>
                      </a:r>
                      <a:r>
                        <a:rPr lang="es-ES" sz="1200" b="0" u="sng" baseline="0" dirty="0" smtClean="0">
                          <a:solidFill>
                            <a:srgbClr val="0000FF"/>
                          </a:solidFill>
                        </a:rPr>
                        <a:t>no</a:t>
                      </a:r>
                      <a:r>
                        <a:rPr lang="es-ES" sz="1200" b="0" baseline="0" dirty="0" smtClean="0">
                          <a:solidFill>
                            <a:srgbClr val="0000FF"/>
                          </a:solidFill>
                        </a:rPr>
                        <a:t> obligado a retener</a:t>
                      </a:r>
                    </a:p>
                    <a:p>
                      <a:pPr>
                        <a:buFontTx/>
                        <a:buChar char="-"/>
                      </a:pPr>
                      <a:r>
                        <a:rPr lang="es-ES" sz="1200" b="0" baseline="0" dirty="0" smtClean="0">
                          <a:solidFill>
                            <a:srgbClr val="0000FF"/>
                          </a:solidFill>
                        </a:rPr>
                        <a:t>Rendimientos sujeto a tipo fijo</a:t>
                      </a:r>
                      <a:endParaRPr lang="es-ES" sz="1200" b="0" dirty="0">
                        <a:solidFill>
                          <a:srgbClr val="0000FF"/>
                        </a:solidFill>
                      </a:endParaRPr>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1905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r>
                        <a:rPr lang="es-ES" sz="1200" b="0" baseline="0" dirty="0" smtClean="0">
                          <a:solidFill>
                            <a:srgbClr val="FF0000"/>
                          </a:solidFill>
                        </a:rPr>
                        <a:t>≤ </a:t>
                      </a:r>
                      <a:r>
                        <a:rPr lang="es-ES" sz="1200" b="0" dirty="0" smtClean="0">
                          <a:solidFill>
                            <a:srgbClr val="FF0000"/>
                          </a:solidFill>
                        </a:rPr>
                        <a:t>14.000*</a:t>
                      </a: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1905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endParaRPr lang="es-ES" sz="1200" b="1" dirty="0"/>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1905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vMerge="1">
                  <a:txBody>
                    <a:bodyPr/>
                    <a:lstStyle/>
                    <a:p>
                      <a:endParaRPr lang="es-ES" dirty="0"/>
                    </a:p>
                  </a:txBody>
                  <a:tcPr/>
                </a:tc>
                <a:tc vMerge="1">
                  <a:txBody>
                    <a:bodyPr/>
                    <a:lstStyle/>
                    <a:p>
                      <a:endParaRPr lang="es-ES"/>
                    </a:p>
                  </a:txBody>
                  <a:tcPr/>
                </a:tc>
                <a:tc vMerge="1">
                  <a:txBody>
                    <a:bodyPr/>
                    <a:lstStyle/>
                    <a:p>
                      <a:endParaRPr lang="es-ES"/>
                    </a:p>
                  </a:txBody>
                  <a:tcPr/>
                </a:tc>
                <a:extLst>
                  <a:ext uri="{0D108BD9-81ED-4DB2-BD59-A6C34878D82A}">
                    <a16:rowId xmlns="" xmlns:a16="http://schemas.microsoft.com/office/drawing/2014/main" val="10002"/>
                  </a:ext>
                </a:extLst>
              </a:tr>
              <a:tr h="439743">
                <a:tc>
                  <a:txBody>
                    <a:bodyPr/>
                    <a:lstStyle/>
                    <a:p>
                      <a:r>
                        <a:rPr lang="es-ES" sz="1200" b="0" dirty="0" smtClean="0">
                          <a:solidFill>
                            <a:srgbClr val="0000FF"/>
                          </a:solidFill>
                        </a:rPr>
                        <a:t>+ </a:t>
                      </a:r>
                      <a:r>
                        <a:rPr lang="es-ES" sz="1200" b="0" dirty="0" err="1" smtClean="0">
                          <a:solidFill>
                            <a:srgbClr val="0000FF"/>
                          </a:solidFill>
                        </a:rPr>
                        <a:t>Rtos</a:t>
                      </a:r>
                      <a:r>
                        <a:rPr lang="es-ES" sz="1200" b="0" dirty="0" smtClean="0">
                          <a:solidFill>
                            <a:srgbClr val="0000FF"/>
                          </a:solidFill>
                        </a:rPr>
                        <a:t> </a:t>
                      </a:r>
                      <a:r>
                        <a:rPr lang="es-ES" sz="1200" b="0" baseline="0" dirty="0" smtClean="0">
                          <a:solidFill>
                            <a:srgbClr val="0000FF"/>
                          </a:solidFill>
                        </a:rPr>
                        <a:t> </a:t>
                      </a:r>
                      <a:r>
                        <a:rPr lang="es-ES" sz="1200" b="0" dirty="0" smtClean="0">
                          <a:solidFill>
                            <a:srgbClr val="0000FF"/>
                          </a:solidFill>
                        </a:rPr>
                        <a:t>Íntegros </a:t>
                      </a:r>
                      <a:r>
                        <a:rPr lang="es-ES" sz="1200" b="0" baseline="0" dirty="0" smtClean="0">
                          <a:solidFill>
                            <a:srgbClr val="0000FF"/>
                          </a:solidFill>
                        </a:rPr>
                        <a:t>C. Mobiliario</a:t>
                      </a:r>
                      <a:endParaRPr lang="es-ES" sz="1200" b="0" dirty="0" smtClean="0">
                        <a:solidFill>
                          <a:srgbClr val="FF0000"/>
                        </a:solidFill>
                      </a:endParaRPr>
                    </a:p>
                    <a:p>
                      <a:r>
                        <a:rPr lang="es-ES" sz="1200" b="0" dirty="0" smtClean="0">
                          <a:solidFill>
                            <a:srgbClr val="0000FF"/>
                          </a:solidFill>
                        </a:rPr>
                        <a:t>+ Ganancias</a:t>
                      </a:r>
                      <a:r>
                        <a:rPr lang="es-ES" sz="1200" b="0" baseline="0" dirty="0" smtClean="0">
                          <a:solidFill>
                            <a:srgbClr val="0000FF"/>
                          </a:solidFill>
                        </a:rPr>
                        <a:t>  </a:t>
                      </a:r>
                      <a:r>
                        <a:rPr lang="es-ES" sz="1200" b="0" dirty="0" smtClean="0">
                          <a:solidFill>
                            <a:srgbClr val="0000FF"/>
                          </a:solidFill>
                        </a:rPr>
                        <a:t>Sujetos</a:t>
                      </a:r>
                      <a:r>
                        <a:rPr lang="es-ES" sz="1200" b="0" baseline="0" dirty="0" smtClean="0">
                          <a:solidFill>
                            <a:srgbClr val="0000FF"/>
                          </a:solidFill>
                        </a:rPr>
                        <a:t> a retención</a:t>
                      </a:r>
                      <a:r>
                        <a:rPr lang="es-ES" sz="1200" b="0" baseline="0" dirty="0" smtClean="0"/>
                        <a:t>.</a:t>
                      </a:r>
                      <a:endParaRPr lang="es-ES" sz="1200" b="0" dirty="0"/>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r>
                        <a:rPr lang="es-ES" sz="1200" b="1" baseline="0" dirty="0" smtClean="0">
                          <a:solidFill>
                            <a:srgbClr val="0000FF"/>
                          </a:solidFill>
                        </a:rPr>
                        <a:t>500 €</a:t>
                      </a:r>
                    </a:p>
                    <a:p>
                      <a:pPr algn="ctr"/>
                      <a:r>
                        <a:rPr lang="es-ES" sz="1200" b="0" baseline="0" dirty="0" smtClean="0">
                          <a:solidFill>
                            <a:srgbClr val="FF0000"/>
                          </a:solidFill>
                        </a:rPr>
                        <a:t>≤ </a:t>
                      </a:r>
                      <a:r>
                        <a:rPr lang="es-ES" sz="1200" b="0" dirty="0" smtClean="0">
                          <a:solidFill>
                            <a:srgbClr val="FF0000"/>
                          </a:solidFill>
                        </a:rPr>
                        <a:t>1.600 </a:t>
                      </a: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99"/>
                    </a:solidFill>
                  </a:tcPr>
                </a:tc>
                <a:tc>
                  <a:txBody>
                    <a:bodyPr/>
                    <a:lstStyle/>
                    <a:p>
                      <a:pPr marL="171450" marR="0" lvl="0" indent="-171450" algn="ctr"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400" b="1" dirty="0" smtClean="0">
                          <a:solidFill>
                            <a:srgbClr val="FF0000"/>
                          </a:solidFill>
                        </a:rPr>
                        <a:t>Sí </a:t>
                      </a:r>
                    </a:p>
                    <a:p>
                      <a:pPr algn="ctr"/>
                      <a:endParaRPr lang="es-ES" sz="1200" b="1" dirty="0"/>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99"/>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200" b="0" dirty="0" smtClean="0">
                          <a:solidFill>
                            <a:srgbClr val="0000FF"/>
                          </a:solidFill>
                        </a:rPr>
                        <a:t>-Pérdidas patrimoniales</a:t>
                      </a:r>
                    </a:p>
                    <a:p>
                      <a:pPr marL="0" marR="0" indent="0" algn="l" defTabSz="914400" rtl="0" eaLnBrk="1" fontAlgn="auto" latinLnBrk="0" hangingPunct="1">
                        <a:lnSpc>
                          <a:spcPct val="100000"/>
                        </a:lnSpc>
                        <a:spcBef>
                          <a:spcPts val="0"/>
                        </a:spcBef>
                        <a:spcAft>
                          <a:spcPts val="0"/>
                        </a:spcAft>
                        <a:buClrTx/>
                        <a:buSzTx/>
                        <a:buFontTx/>
                        <a:buNone/>
                        <a:tabLst/>
                        <a:defRPr/>
                      </a:pPr>
                      <a:r>
                        <a:rPr lang="es-ES" sz="1200" b="0" dirty="0" smtClean="0">
                          <a:solidFill>
                            <a:srgbClr val="0000FF"/>
                          </a:solidFill>
                        </a:rPr>
                        <a:t>Cualquiera</a:t>
                      </a:r>
                      <a:r>
                        <a:rPr lang="es-ES" sz="1200" b="0" baseline="0" dirty="0" smtClean="0">
                          <a:solidFill>
                            <a:srgbClr val="0000FF"/>
                          </a:solidFill>
                        </a:rPr>
                        <a:t> que sea su naturaleza</a:t>
                      </a:r>
                      <a:endParaRPr lang="es-ES" sz="1200" b="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lang="es-ES" sz="1200" b="0" dirty="0" smtClean="0"/>
                    </a:p>
                    <a:p>
                      <a:endParaRPr lang="es-ES" sz="1200" b="0" dirty="0"/>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rowSpan="2">
                  <a:txBody>
                    <a:bodyPr/>
                    <a:lstStyle/>
                    <a:p>
                      <a:pPr algn="ctr"/>
                      <a:endParaRPr lang="es-ES" sz="1200" b="0" dirty="0" smtClean="0">
                        <a:solidFill>
                          <a:srgbClr val="FF0000"/>
                        </a:solidFill>
                      </a:endParaRPr>
                    </a:p>
                    <a:p>
                      <a:pPr algn="ctr"/>
                      <a:r>
                        <a:rPr lang="es-ES" sz="1200" b="0" dirty="0" smtClean="0">
                          <a:solidFill>
                            <a:srgbClr val="FF0000"/>
                          </a:solidFill>
                        </a:rPr>
                        <a:t>&lt; 500</a:t>
                      </a:r>
                      <a:endParaRPr lang="es-ES" sz="1200" b="0" dirty="0"/>
                    </a:p>
                  </a:txBody>
                  <a:tcPr marL="99060" marR="99060">
                    <a:lnL w="1905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rowSpan="2">
                  <a:txBody>
                    <a:bodyPr/>
                    <a:lstStyle/>
                    <a:p>
                      <a:pPr algn="ct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791537">
                <a:tc>
                  <a:txBody>
                    <a:bodyPr/>
                    <a:lstStyle/>
                    <a:p>
                      <a:r>
                        <a:rPr lang="es-ES" sz="1200" b="0" baseline="0" dirty="0" smtClean="0">
                          <a:solidFill>
                            <a:srgbClr val="0000FF"/>
                          </a:solidFill>
                        </a:rPr>
                        <a:t>+ Imputación Rentas Inmobiliarias </a:t>
                      </a:r>
                      <a:r>
                        <a:rPr lang="es-ES" sz="1200" b="0" baseline="0" dirty="0" smtClean="0">
                          <a:solidFill>
                            <a:srgbClr val="C00000"/>
                          </a:solidFill>
                        </a:rPr>
                        <a:t>                          </a:t>
                      </a:r>
                      <a:endParaRPr lang="es-ES" sz="1200" b="0" baseline="0" dirty="0" smtClean="0">
                        <a:solidFill>
                          <a:srgbClr val="FF0000"/>
                        </a:solidFill>
                      </a:endParaRPr>
                    </a:p>
                    <a:p>
                      <a:r>
                        <a:rPr lang="es-ES" sz="1200" b="0" baseline="0" dirty="0" smtClean="0">
                          <a:solidFill>
                            <a:srgbClr val="0000FF"/>
                          </a:solidFill>
                        </a:rPr>
                        <a:t>+ </a:t>
                      </a:r>
                      <a:r>
                        <a:rPr lang="es-ES" sz="1200" b="0" baseline="0" dirty="0" err="1" smtClean="0">
                          <a:solidFill>
                            <a:srgbClr val="0000FF"/>
                          </a:solidFill>
                        </a:rPr>
                        <a:t>Rtos</a:t>
                      </a:r>
                      <a:r>
                        <a:rPr lang="es-ES" sz="1200" b="0" baseline="0" dirty="0" smtClean="0">
                          <a:solidFill>
                            <a:srgbClr val="0000FF"/>
                          </a:solidFill>
                        </a:rPr>
                        <a:t>. </a:t>
                      </a:r>
                      <a:r>
                        <a:rPr lang="es-ES" sz="1200" b="0" dirty="0" smtClean="0">
                          <a:solidFill>
                            <a:srgbClr val="0000FF"/>
                          </a:solidFill>
                        </a:rPr>
                        <a:t>Íntegros</a:t>
                      </a:r>
                      <a:r>
                        <a:rPr lang="es-ES" sz="1200" b="0" baseline="0" dirty="0" smtClean="0">
                          <a:solidFill>
                            <a:srgbClr val="0000FF"/>
                          </a:solidFill>
                        </a:rPr>
                        <a:t> Letras del Tesoro</a:t>
                      </a:r>
                    </a:p>
                    <a:p>
                      <a:r>
                        <a:rPr lang="es-ES" sz="1200" b="0" baseline="0" dirty="0" smtClean="0">
                          <a:solidFill>
                            <a:srgbClr val="0000FF"/>
                          </a:solidFill>
                        </a:rPr>
                        <a:t>+ Subvención  adqui. vivienda VPO</a:t>
                      </a:r>
                    </a:p>
                    <a:p>
                      <a:r>
                        <a:rPr lang="es-ES_tradnl" sz="1200" b="0" dirty="0" smtClean="0">
                          <a:solidFill>
                            <a:srgbClr val="FF0000"/>
                          </a:solidFill>
                          <a:latin typeface="+mn-lt"/>
                        </a:rPr>
                        <a:t>+  </a:t>
                      </a:r>
                      <a:r>
                        <a:rPr lang="es-ES_tradnl" sz="1200" b="1" dirty="0" smtClean="0">
                          <a:solidFill>
                            <a:srgbClr val="FF0000"/>
                          </a:solidFill>
                          <a:latin typeface="+mn-lt"/>
                        </a:rPr>
                        <a:t>GªPº de ayudas públicas (nueva 2018)**</a:t>
                      </a:r>
                      <a:endParaRPr lang="es-ES" sz="1200" b="1" dirty="0">
                        <a:solidFill>
                          <a:srgbClr val="FF0000"/>
                        </a:solidFill>
                      </a:endParaRPr>
                    </a:p>
                  </a:txBody>
                  <a:tcPr marL="99060" marR="99060">
                    <a:lnL w="3810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a:txBody>
                    <a:bodyPr/>
                    <a:lstStyle/>
                    <a:p>
                      <a:pPr algn="ctr"/>
                      <a:r>
                        <a:rPr lang="es-ES" sz="1200" b="1" baseline="0" dirty="0" smtClean="0">
                          <a:solidFill>
                            <a:srgbClr val="0000FF"/>
                          </a:solidFill>
                        </a:rPr>
                        <a:t>800 €</a:t>
                      </a:r>
                    </a:p>
                    <a:p>
                      <a:pPr algn="ctr"/>
                      <a:r>
                        <a:rPr lang="es-ES" sz="1200" b="0" baseline="0" dirty="0" smtClean="0">
                          <a:solidFill>
                            <a:srgbClr val="FF0000"/>
                          </a:solidFill>
                        </a:rPr>
                        <a:t>≤ </a:t>
                      </a:r>
                      <a:r>
                        <a:rPr lang="es-ES" sz="1200" b="0" dirty="0" smtClean="0">
                          <a:solidFill>
                            <a:srgbClr val="FF0000"/>
                          </a:solidFill>
                        </a:rPr>
                        <a:t>1.000 </a:t>
                      </a:r>
                      <a:endParaRPr lang="es-ES" sz="1200" b="0" dirty="0"/>
                    </a:p>
                  </a:txBody>
                  <a:tcPr marL="99060" marR="99060" anchor="ctr">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99"/>
                    </a:solidFill>
                  </a:tcPr>
                </a:tc>
                <a:tc>
                  <a:txBody>
                    <a:bodyPr/>
                    <a:lstStyle/>
                    <a:p>
                      <a:pPr marL="171450" marR="0" lvl="0" indent="-171450" algn="ctr"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400" b="1" dirty="0" smtClean="0">
                          <a:solidFill>
                            <a:srgbClr val="FF0000"/>
                          </a:solidFill>
                        </a:rPr>
                        <a:t>Sí</a:t>
                      </a:r>
                    </a:p>
                    <a:p>
                      <a:pPr algn="ctr"/>
                      <a:endParaRPr lang="es-ES" sz="1200" b="1" dirty="0"/>
                    </a:p>
                  </a:txBody>
                  <a:tcPr marL="99060" marR="99060" anchor="ctr">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99"/>
                    </a:solidFill>
                  </a:tcPr>
                </a:tc>
                <a:tc vMerge="1">
                  <a:txBody>
                    <a:bodyPr/>
                    <a:lstStyle/>
                    <a:p>
                      <a:endParaRPr lang="es-ES" dirty="0"/>
                    </a:p>
                  </a:txBody>
                  <a:tcPr/>
                </a:tc>
                <a:tc vMerge="1">
                  <a:txBody>
                    <a:bodyPr/>
                    <a:lstStyle/>
                    <a:p>
                      <a:endParaRPr lang="es-ES"/>
                    </a:p>
                  </a:txBody>
                  <a:tcPr/>
                </a:tc>
                <a:tc vMerge="1">
                  <a:txBody>
                    <a:bodyPr/>
                    <a:lstStyle/>
                    <a:p>
                      <a:endParaRPr lang="es-ES"/>
                    </a:p>
                  </a:txBody>
                  <a:tcPr/>
                </a:tc>
                <a:extLst>
                  <a:ext uri="{0D108BD9-81ED-4DB2-BD59-A6C34878D82A}">
                    <a16:rowId xmlns="" xmlns:a16="http://schemas.microsoft.com/office/drawing/2014/main" val="10004"/>
                  </a:ext>
                </a:extLst>
              </a:tr>
              <a:tr h="456337">
                <a:tc gridSpan="3">
                  <a:txBody>
                    <a:bodyPr/>
                    <a:lstStyle/>
                    <a:p>
                      <a:pPr marL="228600" indent="-228600">
                        <a:buFont typeface="Wingdings" panose="05000000000000000000" pitchFamily="2" charset="2"/>
                        <a:buChar char="§"/>
                      </a:pPr>
                      <a:r>
                        <a:rPr lang="es-ES" sz="1400" b="1" dirty="0" smtClean="0">
                          <a:solidFill>
                            <a:schemeClr val="tx1"/>
                          </a:solidFill>
                        </a:rPr>
                        <a:t>Sí se cumple el “exclusivamente”</a:t>
                      </a:r>
                    </a:p>
                    <a:p>
                      <a:pPr marL="228600" indent="-228600">
                        <a:buFont typeface="Wingdings" panose="05000000000000000000" pitchFamily="2" charset="2"/>
                        <a:buChar char="§"/>
                      </a:pPr>
                      <a:r>
                        <a:rPr lang="es-ES" sz="1400" b="1" dirty="0" smtClean="0">
                          <a:solidFill>
                            <a:srgbClr val="FFFF00"/>
                          </a:solidFill>
                        </a:rPr>
                        <a:t>Por la  regla 1ª: </a:t>
                      </a:r>
                      <a:r>
                        <a:rPr lang="es-ES" sz="1400" b="1" u="sng" dirty="0" smtClean="0">
                          <a:solidFill>
                            <a:srgbClr val="FFFF00"/>
                          </a:solidFill>
                        </a:rPr>
                        <a:t>No</a:t>
                      </a:r>
                      <a:r>
                        <a:rPr lang="es-ES" sz="1400" b="1" dirty="0" smtClean="0">
                          <a:solidFill>
                            <a:srgbClr val="FFFF00"/>
                          </a:solidFill>
                        </a:rPr>
                        <a:t> está obligado a declarar, </a:t>
                      </a:r>
                      <a:r>
                        <a:rPr lang="es-ES" sz="1400" b="1" u="sng" dirty="0" smtClean="0">
                          <a:solidFill>
                            <a:srgbClr val="FFFF00"/>
                          </a:solidFill>
                        </a:rPr>
                        <a:t>desde 1/1/2018**</a:t>
                      </a:r>
                      <a:endParaRPr lang="es-ES" sz="1400" b="1" u="sng" dirty="0">
                        <a:solidFill>
                          <a:srgbClr val="FFFF00"/>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accent1">
                        <a:lumMod val="50000"/>
                      </a:schemeClr>
                    </a:solidFill>
                  </a:tcPr>
                </a:tc>
                <a:tc hMerge="1">
                  <a:txBody>
                    <a:bodyPr/>
                    <a:lstStyle/>
                    <a:p>
                      <a:pPr algn="ct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hMerge="1">
                  <a:txBody>
                    <a:bodyPr/>
                    <a:lstStyle/>
                    <a:p>
                      <a:pPr algn="ctr"/>
                      <a:endParaRPr lang="es-ES" sz="1200" b="1" dirty="0">
                        <a:solidFill>
                          <a:srgbClr val="FFFF00"/>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0000FF"/>
                    </a:solidFill>
                  </a:tcPr>
                </a:tc>
                <a:tc gridSpan="3">
                  <a:txBody>
                    <a:bodyPr/>
                    <a:lstStyle/>
                    <a:p>
                      <a:pPr marL="228600" indent="-228600">
                        <a:buFont typeface="Wingdings" panose="05000000000000000000" pitchFamily="2" charset="2"/>
                        <a:buChar char="§"/>
                      </a:pPr>
                      <a:r>
                        <a:rPr lang="es-ES" sz="1400" b="1" dirty="0" smtClean="0">
                          <a:solidFill>
                            <a:schemeClr val="tx1"/>
                          </a:solidFill>
                        </a:rPr>
                        <a:t>No es necesario ver la regla 2ª </a:t>
                      </a:r>
                    </a:p>
                    <a:p>
                      <a:pPr marL="228600" indent="-228600">
                        <a:buFont typeface="Wingdings" panose="05000000000000000000" pitchFamily="2" charset="2"/>
                        <a:buChar char="§"/>
                      </a:pPr>
                      <a:r>
                        <a:rPr lang="es-ES" sz="1400" b="1" dirty="0" smtClean="0">
                          <a:solidFill>
                            <a:schemeClr val="tx1"/>
                          </a:solidFill>
                        </a:rPr>
                        <a:t>porque se cumple la regla 1ª</a:t>
                      </a:r>
                      <a:endParaRPr lang="es-ES" sz="1400" b="1" dirty="0">
                        <a:solidFill>
                          <a:srgbClr val="FFFF00"/>
                        </a:solidFill>
                      </a:endParaRPr>
                    </a:p>
                  </a:txBody>
                  <a:tcPr marL="99060" marR="99060">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accent1">
                        <a:lumMod val="75000"/>
                      </a:schemeClr>
                    </a:solidFill>
                  </a:tcPr>
                </a:tc>
                <a:tc hMerge="1">
                  <a:txBody>
                    <a:bodyPr/>
                    <a:lstStyle/>
                    <a:p>
                      <a:pPr algn="ctr"/>
                      <a:endParaRPr lang="es-ES" sz="1200" b="0" dirty="0"/>
                    </a:p>
                  </a:txBody>
                  <a:tcPr marL="99060" marR="99060">
                    <a:lnL w="19050" cap="flat" cmpd="sng" algn="ctr">
                      <a:solidFill>
                        <a:srgbClr val="D60093"/>
                      </a:solidFill>
                      <a:prstDash val="solid"/>
                      <a:round/>
                      <a:headEnd type="none" w="med" len="med"/>
                      <a:tailEnd type="none" w="med" len="med"/>
                    </a:lnL>
                    <a:lnR w="1905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tx1"/>
                    </a:solidFill>
                  </a:tcPr>
                </a:tc>
                <a:tc hMerge="1">
                  <a:txBody>
                    <a:bodyPr/>
                    <a:lstStyle/>
                    <a:p>
                      <a:pPr algn="ctr"/>
                      <a:endParaRPr lang="es-ES" sz="1200" b="0" dirty="0"/>
                    </a:p>
                  </a:txBody>
                  <a:tcPr marL="99060" marR="99060">
                    <a:lnL w="1905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3269034453"/>
                  </a:ext>
                </a:extLst>
              </a:tr>
            </a:tbl>
          </a:graphicData>
        </a:graphic>
      </p:graphicFrame>
      <p:sp>
        <p:nvSpPr>
          <p:cNvPr id="4" name="Marcador de número de diapositiva 3"/>
          <p:cNvSpPr>
            <a:spLocks noGrp="1"/>
          </p:cNvSpPr>
          <p:nvPr>
            <p:ph type="sldNum" sz="quarter" idx="12"/>
          </p:nvPr>
        </p:nvSpPr>
        <p:spPr>
          <a:xfrm>
            <a:off x="7600351" y="6400800"/>
            <a:ext cx="2311400" cy="476250"/>
          </a:xfrm>
        </p:spPr>
        <p:txBody>
          <a:bodyPr/>
          <a:lstStyle/>
          <a:p>
            <a:pPr>
              <a:defRPr/>
            </a:pPr>
            <a:fld id="{C088BD50-5DFA-4EFB-9B96-E79C8BD22FCD}" type="slidenum">
              <a:rPr lang="es-ES" smtClean="0">
                <a:solidFill>
                  <a:srgbClr val="0000FF"/>
                </a:solidFill>
              </a:rPr>
              <a:pPr>
                <a:defRPr/>
              </a:pPr>
              <a:t>547</a:t>
            </a:fld>
            <a:endParaRPr lang="es-ES" dirty="0">
              <a:solidFill>
                <a:srgbClr val="0000FF"/>
              </a:solidFill>
            </a:endParaRPr>
          </a:p>
        </p:txBody>
      </p:sp>
      <p:cxnSp>
        <p:nvCxnSpPr>
          <p:cNvPr id="8" name="7 Conector recto de flecha"/>
          <p:cNvCxnSpPr/>
          <p:nvPr/>
        </p:nvCxnSpPr>
        <p:spPr bwMode="auto">
          <a:xfrm>
            <a:off x="5257800" y="3200400"/>
            <a:ext cx="0" cy="228600"/>
          </a:xfrm>
          <a:prstGeom prst="straightConnector1">
            <a:avLst/>
          </a:prstGeom>
          <a:noFill/>
          <a:ln w="28575" cap="flat" cmpd="sng" algn="ctr">
            <a:solidFill>
              <a:srgbClr val="0000FF"/>
            </a:solidFill>
            <a:prstDash val="solid"/>
            <a:round/>
            <a:headEnd type="none" w="med" len="med"/>
            <a:tailEnd type="arrow"/>
          </a:ln>
          <a:effectLst/>
        </p:spPr>
      </p:cxnSp>
      <p:cxnSp>
        <p:nvCxnSpPr>
          <p:cNvPr id="13" name="12 Conector recto de flecha"/>
          <p:cNvCxnSpPr/>
          <p:nvPr/>
        </p:nvCxnSpPr>
        <p:spPr bwMode="auto">
          <a:xfrm>
            <a:off x="5257800" y="5105400"/>
            <a:ext cx="0" cy="152400"/>
          </a:xfrm>
          <a:prstGeom prst="straightConnector1">
            <a:avLst/>
          </a:prstGeom>
          <a:noFill/>
          <a:ln w="28575" cap="flat" cmpd="sng" algn="ctr">
            <a:solidFill>
              <a:srgbClr val="0000FF"/>
            </a:solidFill>
            <a:prstDash val="solid"/>
            <a:round/>
            <a:headEnd type="none" w="med" len="med"/>
            <a:tailEnd type="arrow"/>
          </a:ln>
          <a:effectLst/>
        </p:spPr>
      </p:cxnSp>
    </p:spTree>
    <p:extLst>
      <p:ext uri="{BB962C8B-B14F-4D97-AF65-F5344CB8AC3E}">
        <p14:creationId xmlns="" xmlns:p14="http://schemas.microsoft.com/office/powerpoint/2010/main" val="2563269397"/>
      </p:ext>
    </p:extLst>
  </p:cSld>
  <p:clrMapOvr>
    <a:masterClrMapping/>
  </p:clrMapOvr>
  <p:transition/>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00800"/>
            <a:ext cx="2311400" cy="476250"/>
          </a:xfrm>
        </p:spPr>
        <p:txBody>
          <a:bodyPr/>
          <a:lstStyle/>
          <a:p>
            <a:pPr>
              <a:defRPr/>
            </a:pPr>
            <a:fld id="{0E8ED8F6-563B-4BD4-9CC2-3A49A22866C9}" type="slidenum">
              <a:rPr lang="es-ES"/>
              <a:pPr>
                <a:defRPr/>
              </a:pPr>
              <a:t>548</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3649622870"/>
              </p:ext>
            </p:extLst>
          </p:nvPr>
        </p:nvGraphicFramePr>
        <p:xfrm>
          <a:off x="169025" y="914400"/>
          <a:ext cx="9584575" cy="5654040"/>
        </p:xfrm>
        <a:graphic>
          <a:graphicData uri="http://schemas.openxmlformats.org/drawingml/2006/table">
            <a:tbl>
              <a:tblPr firstRow="1" bandRow="1">
                <a:tableStyleId>{5C22544A-7EE6-4342-B048-85BDC9FD1C3A}</a:tableStyleId>
              </a:tblPr>
              <a:tblGrid>
                <a:gridCol w="1888375">
                  <a:extLst>
                    <a:ext uri="{9D8B030D-6E8A-4147-A177-3AD203B41FA5}">
                      <a16:colId xmlns="" xmlns:a16="http://schemas.microsoft.com/office/drawing/2014/main" val="4009538841"/>
                    </a:ext>
                  </a:extLst>
                </a:gridCol>
                <a:gridCol w="7696200">
                  <a:extLst>
                    <a:ext uri="{9D8B030D-6E8A-4147-A177-3AD203B41FA5}">
                      <a16:colId xmlns="" xmlns:a16="http://schemas.microsoft.com/office/drawing/2014/main" val="20001"/>
                    </a:ext>
                  </a:extLst>
                </a:gridCol>
              </a:tblGrid>
              <a:tr h="370840">
                <a:tc>
                  <a:txBody>
                    <a:bodyPr/>
                    <a:lstStyle/>
                    <a:p>
                      <a:pPr algn="ctr"/>
                      <a:r>
                        <a:rPr lang="es-ES" sz="2000" dirty="0" smtClean="0">
                          <a:solidFill>
                            <a:schemeClr val="tx1"/>
                          </a:solidFill>
                        </a:rPr>
                        <a:t>Ejercicios</a:t>
                      </a:r>
                      <a:endParaRPr lang="es-ES" sz="20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tc>
                  <a:txBody>
                    <a:bodyPr/>
                    <a:lstStyle/>
                    <a:p>
                      <a:r>
                        <a:rPr lang="es-ES" sz="2000" dirty="0" smtClean="0">
                          <a:solidFill>
                            <a:schemeClr val="tx1"/>
                          </a:solidFill>
                        </a:rPr>
                        <a:t>Modificaciones :</a:t>
                      </a:r>
                      <a:endParaRPr lang="es-ES" sz="20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863236019"/>
                  </a:ext>
                </a:extLst>
              </a:tr>
              <a:tr h="120396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2000" b="1" kern="1200" baseline="0" dirty="0" smtClean="0">
                          <a:solidFill>
                            <a:srgbClr val="FFFF00"/>
                          </a:solidFill>
                          <a:latin typeface="+mn-lt"/>
                          <a:ea typeface="+mn-ea"/>
                          <a:cs typeface="+mn-cs"/>
                        </a:rPr>
                        <a:t>201</a:t>
                      </a:r>
                      <a:r>
                        <a:rPr lang="es-ES" sz="2000" b="1" kern="1200" baseline="0" dirty="0" smtClean="0">
                          <a:solidFill>
                            <a:srgbClr val="FFFF00"/>
                          </a:solidFill>
                          <a:latin typeface="+mn-lt"/>
                          <a:ea typeface="+mn-ea"/>
                          <a:cs typeface="+mn-cs"/>
                        </a:rPr>
                        <a:t>3 a 2017</a:t>
                      </a:r>
                      <a:endParaRPr lang="es-ES" sz="2000" b="1" dirty="0" smtClean="0">
                        <a:solidFill>
                          <a:srgbClr val="FFFF00"/>
                        </a:solidFill>
                      </a:endParaRPr>
                    </a:p>
                    <a:p>
                      <a:pPr algn="ctr"/>
                      <a:endParaRPr lang="es-ES" sz="2000" b="1" dirty="0">
                        <a:solidFill>
                          <a:srgbClr val="FFFF00"/>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b="1" kern="1200" baseline="0" dirty="0" smtClean="0">
                          <a:solidFill>
                            <a:srgbClr val="0000FF"/>
                          </a:solidFill>
                          <a:latin typeface="+mn-lt"/>
                          <a:ea typeface="+mn-ea"/>
                          <a:cs typeface="+mn-cs"/>
                        </a:rPr>
                        <a:t>exentos</a:t>
                      </a:r>
                      <a:r>
                        <a:rPr lang="es-ES_tradnl" sz="1800" b="0" kern="1200" baseline="0" dirty="0" smtClean="0">
                          <a:solidFill>
                            <a:srgbClr val="0000FF"/>
                          </a:solidFill>
                          <a:latin typeface="+mn-lt"/>
                          <a:ea typeface="+mn-ea"/>
                          <a:cs typeface="+mn-cs"/>
                        </a:rPr>
                        <a:t> los premios cuyo </a:t>
                      </a:r>
                      <a:r>
                        <a:rPr lang="es-ES_tradnl" sz="1800" b="0" u="sng" kern="1200" baseline="0" dirty="0" smtClean="0">
                          <a:solidFill>
                            <a:srgbClr val="0000FF"/>
                          </a:solidFill>
                          <a:latin typeface="+mn-lt"/>
                          <a:ea typeface="+mn-ea"/>
                          <a:cs typeface="+mn-cs"/>
                        </a:rPr>
                        <a:t>importe íntegro</a:t>
                      </a:r>
                      <a:r>
                        <a:rPr lang="es-ES_tradnl" sz="1800" b="0" kern="1200" baseline="0" dirty="0" smtClean="0">
                          <a:solidFill>
                            <a:srgbClr val="0000FF"/>
                          </a:solidFill>
                          <a:latin typeface="+mn-lt"/>
                          <a:ea typeface="+mn-ea"/>
                          <a:cs typeface="+mn-cs"/>
                        </a:rPr>
                        <a:t> </a:t>
                      </a:r>
                      <a:r>
                        <a:rPr lang="es-ES_tradnl" sz="1800" b="1" kern="1200" baseline="0" dirty="0" smtClean="0">
                          <a:solidFill>
                            <a:srgbClr val="0000FF"/>
                          </a:solidFill>
                          <a:latin typeface="+mn-lt"/>
                          <a:ea typeface="+mn-ea"/>
                          <a:cs typeface="+mn-cs"/>
                        </a:rPr>
                        <a:t>≤</a:t>
                      </a:r>
                      <a:r>
                        <a:rPr lang="es-ES_tradnl" sz="1800" b="0" kern="1200" baseline="0" dirty="0" smtClean="0">
                          <a:solidFill>
                            <a:srgbClr val="0000FF"/>
                          </a:solidFill>
                          <a:latin typeface="+mn-lt"/>
                          <a:ea typeface="+mn-ea"/>
                          <a:cs typeface="+mn-cs"/>
                        </a:rPr>
                        <a:t> </a:t>
                      </a:r>
                      <a:r>
                        <a:rPr lang="es-ES_tradnl" sz="1800" b="1" kern="1200" baseline="0" dirty="0" smtClean="0">
                          <a:solidFill>
                            <a:srgbClr val="FF0000"/>
                          </a:solidFill>
                          <a:latin typeface="+mn-lt"/>
                          <a:ea typeface="+mn-ea"/>
                          <a:cs typeface="+mn-cs"/>
                        </a:rPr>
                        <a:t>2.500 €</a:t>
                      </a:r>
                      <a:r>
                        <a:rPr lang="es-ES_tradnl" sz="1800" b="0" kern="1200" baseline="0" dirty="0" smtClean="0">
                          <a:solidFill>
                            <a:srgbClr val="0000FF"/>
                          </a:solidFill>
                          <a:latin typeface="+mn-lt"/>
                          <a:ea typeface="+mn-ea"/>
                          <a:cs typeface="+mn-cs"/>
                        </a:rPr>
                        <a:t> </a:t>
                      </a:r>
                    </a:p>
                    <a:p>
                      <a:pPr marL="342900" indent="-342900">
                        <a:buFont typeface="Wingdings" pitchFamily="2" charset="2"/>
                        <a:buChar char="v"/>
                      </a:pPr>
                      <a:endParaRPr lang="es-ES_tradnl" sz="800" b="0" kern="1200" baseline="0" dirty="0" smtClean="0">
                        <a:solidFill>
                          <a:srgbClr val="0000FF"/>
                        </a:solidFill>
                        <a:latin typeface="+mn-lt"/>
                        <a:ea typeface="+mn-ea"/>
                        <a:cs typeface="+mn-cs"/>
                      </a:endParaRPr>
                    </a:p>
                    <a:p>
                      <a:pPr marL="342900" indent="-342900">
                        <a:buFont typeface="Wingdings" pitchFamily="2" charset="2"/>
                        <a:buChar char="v"/>
                      </a:pPr>
                      <a:r>
                        <a:rPr lang="es-ES_tradnl" sz="1800" b="0" kern="1200" baseline="0" dirty="0" smtClean="0">
                          <a:solidFill>
                            <a:srgbClr val="0000FF"/>
                          </a:solidFill>
                          <a:latin typeface="+mn-lt"/>
                          <a:ea typeface="+mn-ea"/>
                          <a:cs typeface="+mn-cs"/>
                        </a:rPr>
                        <a:t>Los premios cuyo </a:t>
                      </a:r>
                      <a:r>
                        <a:rPr lang="es-ES_tradnl" sz="1800" b="0" u="sng" kern="1200" baseline="0" dirty="0" smtClean="0">
                          <a:solidFill>
                            <a:srgbClr val="0000FF"/>
                          </a:solidFill>
                          <a:latin typeface="+mn-lt"/>
                          <a:ea typeface="+mn-ea"/>
                          <a:cs typeface="+mn-cs"/>
                        </a:rPr>
                        <a:t>importe íntegro</a:t>
                      </a:r>
                      <a:r>
                        <a:rPr lang="es-ES_tradnl" sz="1800" b="0" kern="1200" baseline="0" dirty="0" smtClean="0">
                          <a:solidFill>
                            <a:srgbClr val="0000FF"/>
                          </a:solidFill>
                          <a:latin typeface="+mn-lt"/>
                          <a:ea typeface="+mn-ea"/>
                          <a:cs typeface="+mn-cs"/>
                        </a:rPr>
                        <a:t> </a:t>
                      </a:r>
                      <a:r>
                        <a:rPr lang="es-ES_tradnl" sz="1800" b="1" kern="1200" baseline="0" dirty="0" smtClean="0">
                          <a:solidFill>
                            <a:srgbClr val="0000FF"/>
                          </a:solidFill>
                          <a:latin typeface="+mn-lt"/>
                          <a:ea typeface="+mn-ea"/>
                          <a:cs typeface="+mn-cs"/>
                        </a:rPr>
                        <a:t>&gt; 2.500 €</a:t>
                      </a:r>
                      <a:r>
                        <a:rPr lang="es-ES_tradnl" sz="1800" b="0" kern="1200" baseline="0" dirty="0" smtClean="0">
                          <a:solidFill>
                            <a:srgbClr val="0000FF"/>
                          </a:solidFill>
                          <a:latin typeface="+mn-lt"/>
                          <a:ea typeface="+mn-ea"/>
                          <a:cs typeface="+mn-cs"/>
                        </a:rPr>
                        <a:t>:  se someterán a </a:t>
                      </a:r>
                      <a:r>
                        <a:rPr lang="es-ES_tradnl" sz="1800" b="0" u="sng" kern="1200" baseline="0" dirty="0" smtClean="0">
                          <a:solidFill>
                            <a:srgbClr val="0000FF"/>
                          </a:solidFill>
                          <a:latin typeface="+mn-lt"/>
                          <a:ea typeface="+mn-ea"/>
                          <a:cs typeface="+mn-cs"/>
                        </a:rPr>
                        <a:t>tributación</a:t>
                      </a:r>
                      <a:r>
                        <a:rPr lang="es-ES_tradnl" sz="1800" b="0" kern="1200" baseline="0" dirty="0" smtClean="0">
                          <a:solidFill>
                            <a:srgbClr val="0000FF"/>
                          </a:solidFill>
                          <a:latin typeface="+mn-lt"/>
                          <a:ea typeface="+mn-ea"/>
                          <a:cs typeface="+mn-cs"/>
                        </a:rPr>
                        <a:t> respecto de </a:t>
                      </a:r>
                      <a:r>
                        <a:rPr lang="es-ES_tradnl" sz="1800" b="0" u="sng" kern="1200" baseline="0" dirty="0" smtClean="0">
                          <a:solidFill>
                            <a:srgbClr val="0000FF"/>
                          </a:solidFill>
                          <a:latin typeface="+mn-lt"/>
                          <a:ea typeface="+mn-ea"/>
                          <a:cs typeface="+mn-cs"/>
                        </a:rPr>
                        <a:t>la parte del mismo que exceda</a:t>
                      </a:r>
                      <a:r>
                        <a:rPr lang="es-ES_tradnl" sz="1800" b="0" kern="1200" baseline="0" dirty="0" smtClean="0">
                          <a:solidFill>
                            <a:srgbClr val="0000FF"/>
                          </a:solidFill>
                          <a:latin typeface="+mn-lt"/>
                          <a:ea typeface="+mn-ea"/>
                          <a:cs typeface="+mn-cs"/>
                        </a:rPr>
                        <a:t> de dicho importe.</a:t>
                      </a: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96062482"/>
                  </a:ext>
                </a:extLst>
              </a:tr>
              <a:tr h="1280160">
                <a:tc>
                  <a:txBody>
                    <a:bodyPr/>
                    <a:lstStyle/>
                    <a:p>
                      <a:pPr algn="ctr"/>
                      <a:r>
                        <a:rPr lang="es-ES_tradnl" sz="2000" b="1" kern="1200" baseline="0" dirty="0" smtClean="0">
                          <a:solidFill>
                            <a:srgbClr val="FFFF00"/>
                          </a:solidFill>
                          <a:latin typeface="+mn-lt"/>
                          <a:ea typeface="+mn-ea"/>
                          <a:cs typeface="+mn-cs"/>
                        </a:rPr>
                        <a:t>2018</a:t>
                      </a:r>
                      <a:endParaRPr lang="es-ES" sz="2000" b="1" dirty="0">
                        <a:solidFill>
                          <a:srgbClr val="FFFF00"/>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_tradnl" sz="1800" b="1" kern="1200" baseline="0" dirty="0" smtClean="0">
                          <a:solidFill>
                            <a:srgbClr val="0000FF"/>
                          </a:solidFill>
                          <a:latin typeface="+mn-lt"/>
                          <a:ea typeface="+mn-ea"/>
                          <a:cs typeface="+mn-cs"/>
                        </a:rPr>
                        <a:t>exentos</a:t>
                      </a:r>
                      <a:r>
                        <a:rPr lang="es-ES_tradnl" sz="1800" b="0" kern="1200" baseline="0" dirty="0" smtClean="0">
                          <a:solidFill>
                            <a:srgbClr val="0000FF"/>
                          </a:solidFill>
                          <a:latin typeface="+mn-lt"/>
                          <a:ea typeface="+mn-ea"/>
                          <a:cs typeface="+mn-cs"/>
                        </a:rPr>
                        <a:t> los premios cuyo </a:t>
                      </a:r>
                      <a:r>
                        <a:rPr lang="es-ES_tradnl" sz="1800" b="0" u="sng" kern="1200" baseline="0" dirty="0" smtClean="0">
                          <a:solidFill>
                            <a:srgbClr val="0000FF"/>
                          </a:solidFill>
                          <a:latin typeface="+mn-lt"/>
                          <a:ea typeface="+mn-ea"/>
                          <a:cs typeface="+mn-cs"/>
                        </a:rPr>
                        <a:t>importe íntegro</a:t>
                      </a:r>
                      <a:r>
                        <a:rPr lang="es-ES_tradnl" sz="1800" b="0" kern="1200" baseline="0" dirty="0" smtClean="0">
                          <a:solidFill>
                            <a:srgbClr val="0000FF"/>
                          </a:solidFill>
                          <a:latin typeface="+mn-lt"/>
                          <a:ea typeface="+mn-ea"/>
                          <a:cs typeface="+mn-cs"/>
                        </a:rPr>
                        <a:t> </a:t>
                      </a:r>
                      <a:r>
                        <a:rPr lang="es-ES_tradnl" sz="1800" b="1" kern="1200" baseline="0" dirty="0" smtClean="0">
                          <a:solidFill>
                            <a:srgbClr val="0000FF"/>
                          </a:solidFill>
                          <a:latin typeface="+mn-lt"/>
                          <a:ea typeface="+mn-ea"/>
                          <a:cs typeface="+mn-cs"/>
                        </a:rPr>
                        <a:t>≤</a:t>
                      </a:r>
                      <a:r>
                        <a:rPr lang="es-ES_tradnl" sz="1800" b="0" kern="1200" baseline="0" dirty="0" smtClean="0">
                          <a:solidFill>
                            <a:srgbClr val="0000FF"/>
                          </a:solidFill>
                          <a:latin typeface="+mn-lt"/>
                          <a:ea typeface="+mn-ea"/>
                          <a:cs typeface="+mn-cs"/>
                        </a:rPr>
                        <a:t> </a:t>
                      </a:r>
                      <a:r>
                        <a:rPr lang="es-ES_tradnl" sz="1800" b="1" kern="1200" baseline="0" dirty="0" smtClean="0">
                          <a:solidFill>
                            <a:srgbClr val="FF0000"/>
                          </a:solidFill>
                          <a:latin typeface="+mn-lt"/>
                          <a:ea typeface="+mn-ea"/>
                          <a:cs typeface="+mn-cs"/>
                        </a:rPr>
                        <a:t>10.000 €</a:t>
                      </a:r>
                      <a:r>
                        <a:rPr lang="es-ES_tradnl" sz="1800" b="0" kern="1200" baseline="0" dirty="0" smtClean="0">
                          <a:solidFill>
                            <a:srgbClr val="0000FF"/>
                          </a:solidFill>
                          <a:latin typeface="+mn-lt"/>
                          <a:ea typeface="+mn-ea"/>
                          <a:cs typeface="+mn-cs"/>
                        </a:rPr>
                        <a:t> </a:t>
                      </a:r>
                    </a:p>
                    <a:p>
                      <a:pPr marL="342900" indent="-342900">
                        <a:buFont typeface="Wingdings" pitchFamily="2" charset="2"/>
                        <a:buChar char="v"/>
                      </a:pPr>
                      <a:endParaRPr lang="es-ES_tradnl" sz="800" b="0" kern="1200" baseline="0" dirty="0" smtClean="0">
                        <a:solidFill>
                          <a:srgbClr val="0000FF"/>
                        </a:solidFill>
                        <a:latin typeface="+mn-lt"/>
                        <a:ea typeface="+mn-ea"/>
                        <a:cs typeface="+mn-cs"/>
                      </a:endParaRPr>
                    </a:p>
                    <a:p>
                      <a:pPr marL="342900" indent="-342900">
                        <a:buFont typeface="Wingdings" pitchFamily="2" charset="2"/>
                        <a:buChar char="v"/>
                      </a:pPr>
                      <a:r>
                        <a:rPr lang="es-ES_tradnl" sz="1800" b="0" kern="1200" baseline="0" dirty="0" smtClean="0">
                          <a:solidFill>
                            <a:srgbClr val="0000FF"/>
                          </a:solidFill>
                          <a:latin typeface="+mn-lt"/>
                          <a:ea typeface="+mn-ea"/>
                          <a:cs typeface="+mn-cs"/>
                        </a:rPr>
                        <a:t>Los premios cuyo </a:t>
                      </a:r>
                      <a:r>
                        <a:rPr lang="es-ES_tradnl" sz="1800" b="0" u="sng" kern="1200" baseline="0" dirty="0" smtClean="0">
                          <a:solidFill>
                            <a:srgbClr val="0000FF"/>
                          </a:solidFill>
                          <a:latin typeface="+mn-lt"/>
                          <a:ea typeface="+mn-ea"/>
                          <a:cs typeface="+mn-cs"/>
                        </a:rPr>
                        <a:t>importe íntegro</a:t>
                      </a:r>
                      <a:r>
                        <a:rPr lang="es-ES_tradnl" sz="1800" b="0" kern="1200" baseline="0" dirty="0" smtClean="0">
                          <a:solidFill>
                            <a:srgbClr val="0000FF"/>
                          </a:solidFill>
                          <a:latin typeface="+mn-lt"/>
                          <a:ea typeface="+mn-ea"/>
                          <a:cs typeface="+mn-cs"/>
                        </a:rPr>
                        <a:t> </a:t>
                      </a:r>
                      <a:r>
                        <a:rPr lang="es-ES_tradnl" sz="1800" b="1" kern="1200" baseline="0" dirty="0" smtClean="0">
                          <a:solidFill>
                            <a:srgbClr val="0000FF"/>
                          </a:solidFill>
                          <a:latin typeface="+mn-lt"/>
                          <a:ea typeface="+mn-ea"/>
                          <a:cs typeface="+mn-cs"/>
                        </a:rPr>
                        <a:t>&gt; 10.000 €</a:t>
                      </a:r>
                      <a:r>
                        <a:rPr lang="es-ES_tradnl" sz="1800" b="0" kern="1200" baseline="0" dirty="0" smtClean="0">
                          <a:solidFill>
                            <a:srgbClr val="0000FF"/>
                          </a:solidFill>
                          <a:latin typeface="+mn-lt"/>
                          <a:ea typeface="+mn-ea"/>
                          <a:cs typeface="+mn-cs"/>
                        </a:rPr>
                        <a:t>:  se someterán a </a:t>
                      </a:r>
                      <a:r>
                        <a:rPr lang="es-ES_tradnl" sz="1800" b="0" u="sng" kern="1200" baseline="0" dirty="0" smtClean="0">
                          <a:solidFill>
                            <a:srgbClr val="0000FF"/>
                          </a:solidFill>
                          <a:latin typeface="+mn-lt"/>
                          <a:ea typeface="+mn-ea"/>
                          <a:cs typeface="+mn-cs"/>
                        </a:rPr>
                        <a:t>tributación</a:t>
                      </a:r>
                      <a:r>
                        <a:rPr lang="es-ES_tradnl" sz="1800" b="0" kern="1200" baseline="0" dirty="0" smtClean="0">
                          <a:solidFill>
                            <a:srgbClr val="0000FF"/>
                          </a:solidFill>
                          <a:latin typeface="+mn-lt"/>
                          <a:ea typeface="+mn-ea"/>
                          <a:cs typeface="+mn-cs"/>
                        </a:rPr>
                        <a:t> respecto de </a:t>
                      </a:r>
                      <a:r>
                        <a:rPr lang="es-ES_tradnl" sz="1800" b="0" u="sng" kern="1200" baseline="0" dirty="0" smtClean="0">
                          <a:solidFill>
                            <a:srgbClr val="0000FF"/>
                          </a:solidFill>
                          <a:latin typeface="+mn-lt"/>
                          <a:ea typeface="+mn-ea"/>
                          <a:cs typeface="+mn-cs"/>
                        </a:rPr>
                        <a:t>la parte del mismo que exceda</a:t>
                      </a:r>
                      <a:r>
                        <a:rPr lang="es-ES_tradnl" sz="1800" b="0" kern="1200" baseline="0" dirty="0" smtClean="0">
                          <a:solidFill>
                            <a:srgbClr val="0000FF"/>
                          </a:solidFill>
                          <a:latin typeface="+mn-lt"/>
                          <a:ea typeface="+mn-ea"/>
                          <a:cs typeface="+mn-cs"/>
                        </a:rPr>
                        <a:t> de dicho importe.</a:t>
                      </a: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325880">
                <a:tc>
                  <a:txBody>
                    <a:bodyPr/>
                    <a:lstStyle/>
                    <a:p>
                      <a:pPr algn="ctr"/>
                      <a:r>
                        <a:rPr lang="es-ES_tradnl" sz="2000" b="1" kern="1200" baseline="0" dirty="0" smtClean="0">
                          <a:solidFill>
                            <a:srgbClr val="FFFF00"/>
                          </a:solidFill>
                          <a:latin typeface="+mn-lt"/>
                          <a:ea typeface="+mn-ea"/>
                          <a:cs typeface="+mn-cs"/>
                        </a:rPr>
                        <a:t>2019</a:t>
                      </a:r>
                      <a:endParaRPr lang="es-ES" sz="2000" b="1" dirty="0">
                        <a:solidFill>
                          <a:srgbClr val="FFFF00"/>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v"/>
                      </a:pPr>
                      <a:r>
                        <a:rPr lang="es-ES_tradnl" sz="1800" b="1" kern="1200" baseline="0" dirty="0" smtClean="0">
                          <a:solidFill>
                            <a:srgbClr val="0000FF"/>
                          </a:solidFill>
                          <a:latin typeface="+mn-lt"/>
                          <a:ea typeface="+mn-ea"/>
                          <a:cs typeface="+mn-cs"/>
                        </a:rPr>
                        <a:t>exentos</a:t>
                      </a:r>
                      <a:r>
                        <a:rPr lang="es-ES_tradnl" sz="1800" b="0" kern="1200" baseline="0" dirty="0" smtClean="0">
                          <a:solidFill>
                            <a:srgbClr val="0000FF"/>
                          </a:solidFill>
                          <a:latin typeface="+mn-lt"/>
                          <a:ea typeface="+mn-ea"/>
                          <a:cs typeface="+mn-cs"/>
                        </a:rPr>
                        <a:t> los premios cuyo </a:t>
                      </a:r>
                      <a:r>
                        <a:rPr lang="es-ES_tradnl" sz="1800" b="0" u="sng" kern="1200" baseline="0" dirty="0" smtClean="0">
                          <a:solidFill>
                            <a:srgbClr val="0000FF"/>
                          </a:solidFill>
                          <a:latin typeface="+mn-lt"/>
                          <a:ea typeface="+mn-ea"/>
                          <a:cs typeface="+mn-cs"/>
                        </a:rPr>
                        <a:t>importe íntegro</a:t>
                      </a:r>
                      <a:r>
                        <a:rPr lang="es-ES_tradnl" sz="1800" b="0" kern="1200" baseline="0" dirty="0" smtClean="0">
                          <a:solidFill>
                            <a:srgbClr val="0000FF"/>
                          </a:solidFill>
                          <a:latin typeface="+mn-lt"/>
                          <a:ea typeface="+mn-ea"/>
                          <a:cs typeface="+mn-cs"/>
                        </a:rPr>
                        <a:t> </a:t>
                      </a:r>
                      <a:r>
                        <a:rPr lang="es-ES_tradnl" sz="1800" b="1" kern="1200" baseline="0" dirty="0" smtClean="0">
                          <a:solidFill>
                            <a:srgbClr val="0000FF"/>
                          </a:solidFill>
                          <a:latin typeface="+mn-lt"/>
                          <a:ea typeface="+mn-ea"/>
                          <a:cs typeface="+mn-cs"/>
                        </a:rPr>
                        <a:t>≤</a:t>
                      </a:r>
                      <a:r>
                        <a:rPr lang="es-ES_tradnl" sz="1800" b="0" kern="1200" baseline="0" dirty="0" smtClean="0">
                          <a:solidFill>
                            <a:srgbClr val="0000FF"/>
                          </a:solidFill>
                          <a:latin typeface="+mn-lt"/>
                          <a:ea typeface="+mn-ea"/>
                          <a:cs typeface="+mn-cs"/>
                        </a:rPr>
                        <a:t> </a:t>
                      </a:r>
                      <a:r>
                        <a:rPr lang="es-ES_tradnl" sz="1800" b="1" kern="1200" baseline="0" dirty="0" smtClean="0">
                          <a:solidFill>
                            <a:srgbClr val="FF0000"/>
                          </a:solidFill>
                          <a:latin typeface="+mn-lt"/>
                          <a:ea typeface="+mn-ea"/>
                          <a:cs typeface="+mn-cs"/>
                        </a:rPr>
                        <a:t>20.000 €</a:t>
                      </a:r>
                      <a:r>
                        <a:rPr lang="es-ES_tradnl" sz="1800" b="0" kern="1200" baseline="0" dirty="0" smtClean="0">
                          <a:solidFill>
                            <a:srgbClr val="0000FF"/>
                          </a:solidFill>
                          <a:latin typeface="+mn-lt"/>
                          <a:ea typeface="+mn-ea"/>
                          <a:cs typeface="+mn-cs"/>
                        </a:rPr>
                        <a:t> </a:t>
                      </a:r>
                    </a:p>
                    <a:p>
                      <a:pPr marL="342900" indent="-342900">
                        <a:buFont typeface="Wingdings" pitchFamily="2" charset="2"/>
                        <a:buChar char="v"/>
                      </a:pPr>
                      <a:endParaRPr lang="es-ES_tradnl" sz="800" b="0" kern="1200" baseline="0" dirty="0" smtClean="0">
                        <a:solidFill>
                          <a:srgbClr val="0000FF"/>
                        </a:solidFill>
                        <a:latin typeface="+mn-lt"/>
                        <a:ea typeface="+mn-ea"/>
                        <a:cs typeface="+mn-cs"/>
                      </a:endParaRPr>
                    </a:p>
                    <a:p>
                      <a:pPr marL="342900" indent="-342900">
                        <a:buFont typeface="Wingdings" pitchFamily="2" charset="2"/>
                        <a:buChar char="v"/>
                      </a:pPr>
                      <a:r>
                        <a:rPr lang="es-ES_tradnl" sz="1800" b="0" kern="1200" baseline="0" dirty="0" smtClean="0">
                          <a:solidFill>
                            <a:srgbClr val="0000FF"/>
                          </a:solidFill>
                          <a:latin typeface="+mn-lt"/>
                          <a:ea typeface="+mn-ea"/>
                          <a:cs typeface="+mn-cs"/>
                        </a:rPr>
                        <a:t>Los premios cuyo </a:t>
                      </a:r>
                      <a:r>
                        <a:rPr lang="es-ES_tradnl" sz="1800" b="0" u="sng" kern="1200" baseline="0" dirty="0" smtClean="0">
                          <a:solidFill>
                            <a:srgbClr val="0000FF"/>
                          </a:solidFill>
                          <a:latin typeface="+mn-lt"/>
                          <a:ea typeface="+mn-ea"/>
                          <a:cs typeface="+mn-cs"/>
                        </a:rPr>
                        <a:t>importe íntegro</a:t>
                      </a:r>
                      <a:r>
                        <a:rPr lang="es-ES_tradnl" sz="1800" b="0" kern="1200" baseline="0" dirty="0" smtClean="0">
                          <a:solidFill>
                            <a:srgbClr val="0000FF"/>
                          </a:solidFill>
                          <a:latin typeface="+mn-lt"/>
                          <a:ea typeface="+mn-ea"/>
                          <a:cs typeface="+mn-cs"/>
                        </a:rPr>
                        <a:t> </a:t>
                      </a:r>
                      <a:r>
                        <a:rPr lang="es-ES_tradnl" sz="1800" b="1" kern="1200" baseline="0" dirty="0" smtClean="0">
                          <a:solidFill>
                            <a:srgbClr val="0000FF"/>
                          </a:solidFill>
                          <a:latin typeface="+mn-lt"/>
                          <a:ea typeface="+mn-ea"/>
                          <a:cs typeface="+mn-cs"/>
                        </a:rPr>
                        <a:t>&gt; 20.000 €</a:t>
                      </a:r>
                      <a:r>
                        <a:rPr lang="es-ES_tradnl" sz="1800" b="0" kern="1200" baseline="0" dirty="0" smtClean="0">
                          <a:solidFill>
                            <a:srgbClr val="0000FF"/>
                          </a:solidFill>
                          <a:latin typeface="+mn-lt"/>
                          <a:ea typeface="+mn-ea"/>
                          <a:cs typeface="+mn-cs"/>
                        </a:rPr>
                        <a:t>:  se someterán a </a:t>
                      </a:r>
                      <a:r>
                        <a:rPr lang="es-ES_tradnl" sz="1800" b="0" u="sng" kern="1200" baseline="0" dirty="0" smtClean="0">
                          <a:solidFill>
                            <a:srgbClr val="0000FF"/>
                          </a:solidFill>
                          <a:latin typeface="+mn-lt"/>
                          <a:ea typeface="+mn-ea"/>
                          <a:cs typeface="+mn-cs"/>
                        </a:rPr>
                        <a:t>tributación</a:t>
                      </a:r>
                      <a:r>
                        <a:rPr lang="es-ES_tradnl" sz="1800" b="0" kern="1200" baseline="0" dirty="0" smtClean="0">
                          <a:solidFill>
                            <a:srgbClr val="0000FF"/>
                          </a:solidFill>
                          <a:latin typeface="+mn-lt"/>
                          <a:ea typeface="+mn-ea"/>
                          <a:cs typeface="+mn-cs"/>
                        </a:rPr>
                        <a:t> respecto de </a:t>
                      </a:r>
                      <a:r>
                        <a:rPr lang="es-ES_tradnl" sz="1800" b="0" u="sng" kern="1200" baseline="0" dirty="0" smtClean="0">
                          <a:solidFill>
                            <a:srgbClr val="0000FF"/>
                          </a:solidFill>
                          <a:latin typeface="+mn-lt"/>
                          <a:ea typeface="+mn-ea"/>
                          <a:cs typeface="+mn-cs"/>
                        </a:rPr>
                        <a:t>la parte del mismo que exceda</a:t>
                      </a:r>
                      <a:r>
                        <a:rPr lang="es-ES_tradnl" sz="1800" b="0" kern="1200" baseline="0" dirty="0" smtClean="0">
                          <a:solidFill>
                            <a:srgbClr val="0000FF"/>
                          </a:solidFill>
                          <a:latin typeface="+mn-lt"/>
                          <a:ea typeface="+mn-ea"/>
                          <a:cs typeface="+mn-cs"/>
                        </a:rPr>
                        <a:t> de dicho importe.</a:t>
                      </a: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68327">
                <a:tc>
                  <a:txBody>
                    <a:bodyPr/>
                    <a:lstStyle/>
                    <a:p>
                      <a:pPr algn="ctr"/>
                      <a:r>
                        <a:rPr lang="es-ES_tradnl" sz="2000" b="1" kern="1200" baseline="0" dirty="0" smtClean="0">
                          <a:solidFill>
                            <a:srgbClr val="FFFF00"/>
                          </a:solidFill>
                          <a:latin typeface="+mn-lt"/>
                          <a:ea typeface="+mn-ea"/>
                          <a:cs typeface="+mn-cs"/>
                        </a:rPr>
                        <a:t>2020 y posteriores</a:t>
                      </a:r>
                      <a:endParaRPr lang="es-ES" sz="2000" b="1" dirty="0">
                        <a:solidFill>
                          <a:srgbClr val="FFFF00"/>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v"/>
                      </a:pPr>
                      <a:r>
                        <a:rPr lang="es-ES_tradnl" sz="1800" b="1" kern="1200" baseline="0" dirty="0" smtClean="0">
                          <a:solidFill>
                            <a:srgbClr val="0000FF"/>
                          </a:solidFill>
                          <a:latin typeface="+mn-lt"/>
                          <a:ea typeface="+mn-ea"/>
                          <a:cs typeface="+mn-cs"/>
                        </a:rPr>
                        <a:t>exentos</a:t>
                      </a:r>
                      <a:r>
                        <a:rPr lang="es-ES_tradnl" sz="1800" b="0" kern="1200" baseline="0" dirty="0" smtClean="0">
                          <a:solidFill>
                            <a:srgbClr val="0000FF"/>
                          </a:solidFill>
                          <a:latin typeface="+mn-lt"/>
                          <a:ea typeface="+mn-ea"/>
                          <a:cs typeface="+mn-cs"/>
                        </a:rPr>
                        <a:t> los premios cuyo </a:t>
                      </a:r>
                      <a:r>
                        <a:rPr lang="es-ES_tradnl" sz="1800" b="0" u="sng" kern="1200" baseline="0" dirty="0" smtClean="0">
                          <a:solidFill>
                            <a:srgbClr val="0000FF"/>
                          </a:solidFill>
                          <a:latin typeface="+mn-lt"/>
                          <a:ea typeface="+mn-ea"/>
                          <a:cs typeface="+mn-cs"/>
                        </a:rPr>
                        <a:t>importe íntegro</a:t>
                      </a:r>
                      <a:r>
                        <a:rPr lang="es-ES_tradnl" sz="1800" b="0" kern="1200" baseline="0" dirty="0" smtClean="0">
                          <a:solidFill>
                            <a:srgbClr val="0000FF"/>
                          </a:solidFill>
                          <a:latin typeface="+mn-lt"/>
                          <a:ea typeface="+mn-ea"/>
                          <a:cs typeface="+mn-cs"/>
                        </a:rPr>
                        <a:t> </a:t>
                      </a:r>
                      <a:r>
                        <a:rPr lang="es-ES_tradnl" sz="1800" b="1" kern="1200" baseline="0" dirty="0" smtClean="0">
                          <a:solidFill>
                            <a:srgbClr val="0000FF"/>
                          </a:solidFill>
                          <a:latin typeface="+mn-lt"/>
                          <a:ea typeface="+mn-ea"/>
                          <a:cs typeface="+mn-cs"/>
                        </a:rPr>
                        <a:t>≤</a:t>
                      </a:r>
                      <a:r>
                        <a:rPr lang="es-ES_tradnl" sz="1800" b="0" kern="1200" baseline="0" dirty="0" smtClean="0">
                          <a:solidFill>
                            <a:srgbClr val="0000FF"/>
                          </a:solidFill>
                          <a:latin typeface="+mn-lt"/>
                          <a:ea typeface="+mn-ea"/>
                          <a:cs typeface="+mn-cs"/>
                        </a:rPr>
                        <a:t> </a:t>
                      </a:r>
                      <a:r>
                        <a:rPr lang="es-ES_tradnl" sz="1800" b="1" kern="1200" baseline="0" dirty="0" smtClean="0">
                          <a:solidFill>
                            <a:srgbClr val="FF0000"/>
                          </a:solidFill>
                          <a:latin typeface="+mn-lt"/>
                          <a:ea typeface="+mn-ea"/>
                          <a:cs typeface="+mn-cs"/>
                        </a:rPr>
                        <a:t>40.000 €</a:t>
                      </a:r>
                      <a:r>
                        <a:rPr lang="es-ES_tradnl" sz="1800" b="0" kern="1200" baseline="0" dirty="0" smtClean="0">
                          <a:solidFill>
                            <a:srgbClr val="0000FF"/>
                          </a:solidFill>
                          <a:latin typeface="+mn-lt"/>
                          <a:ea typeface="+mn-ea"/>
                          <a:cs typeface="+mn-cs"/>
                        </a:rPr>
                        <a:t> </a:t>
                      </a:r>
                    </a:p>
                    <a:p>
                      <a:pPr marL="342900" indent="-342900">
                        <a:buFont typeface="Wingdings" pitchFamily="2" charset="2"/>
                        <a:buChar char="v"/>
                      </a:pPr>
                      <a:endParaRPr lang="es-ES_tradnl" sz="800" b="0" kern="1200" baseline="0" dirty="0" smtClean="0">
                        <a:solidFill>
                          <a:srgbClr val="0000FF"/>
                        </a:solidFill>
                        <a:latin typeface="+mn-lt"/>
                        <a:ea typeface="+mn-ea"/>
                        <a:cs typeface="+mn-cs"/>
                      </a:endParaRPr>
                    </a:p>
                    <a:p>
                      <a:pPr marL="342900" indent="-342900">
                        <a:buFont typeface="Wingdings" pitchFamily="2" charset="2"/>
                        <a:buChar char="v"/>
                      </a:pPr>
                      <a:r>
                        <a:rPr lang="es-ES_tradnl" sz="1800" b="0" kern="1200" baseline="0" dirty="0" smtClean="0">
                          <a:solidFill>
                            <a:srgbClr val="0000FF"/>
                          </a:solidFill>
                          <a:latin typeface="+mn-lt"/>
                          <a:ea typeface="+mn-ea"/>
                          <a:cs typeface="+mn-cs"/>
                        </a:rPr>
                        <a:t>Los premios cuyo </a:t>
                      </a:r>
                      <a:r>
                        <a:rPr lang="es-ES_tradnl" sz="1800" b="0" u="sng" kern="1200" baseline="0" dirty="0" smtClean="0">
                          <a:solidFill>
                            <a:srgbClr val="0000FF"/>
                          </a:solidFill>
                          <a:latin typeface="+mn-lt"/>
                          <a:ea typeface="+mn-ea"/>
                          <a:cs typeface="+mn-cs"/>
                        </a:rPr>
                        <a:t>importe íntegro</a:t>
                      </a:r>
                      <a:r>
                        <a:rPr lang="es-ES_tradnl" sz="1800" b="0" kern="1200" baseline="0" dirty="0" smtClean="0">
                          <a:solidFill>
                            <a:srgbClr val="0000FF"/>
                          </a:solidFill>
                          <a:latin typeface="+mn-lt"/>
                          <a:ea typeface="+mn-ea"/>
                          <a:cs typeface="+mn-cs"/>
                        </a:rPr>
                        <a:t> </a:t>
                      </a:r>
                      <a:r>
                        <a:rPr lang="es-ES_tradnl" sz="1800" b="1" kern="1200" baseline="0" dirty="0" smtClean="0">
                          <a:solidFill>
                            <a:srgbClr val="0000FF"/>
                          </a:solidFill>
                          <a:latin typeface="+mn-lt"/>
                          <a:ea typeface="+mn-ea"/>
                          <a:cs typeface="+mn-cs"/>
                        </a:rPr>
                        <a:t>&gt; 40.000 €</a:t>
                      </a:r>
                      <a:r>
                        <a:rPr lang="es-ES_tradnl" sz="1800" b="0" kern="1200" baseline="0" dirty="0" smtClean="0">
                          <a:solidFill>
                            <a:srgbClr val="0000FF"/>
                          </a:solidFill>
                          <a:latin typeface="+mn-lt"/>
                          <a:ea typeface="+mn-ea"/>
                          <a:cs typeface="+mn-cs"/>
                        </a:rPr>
                        <a:t>:  se someterán a </a:t>
                      </a:r>
                      <a:r>
                        <a:rPr lang="es-ES_tradnl" sz="1800" b="0" u="sng" kern="1200" baseline="0" dirty="0" smtClean="0">
                          <a:solidFill>
                            <a:srgbClr val="0000FF"/>
                          </a:solidFill>
                          <a:latin typeface="+mn-lt"/>
                          <a:ea typeface="+mn-ea"/>
                          <a:cs typeface="+mn-cs"/>
                        </a:rPr>
                        <a:t>tributación</a:t>
                      </a:r>
                      <a:r>
                        <a:rPr lang="es-ES_tradnl" sz="1800" b="0" kern="1200" baseline="0" dirty="0" smtClean="0">
                          <a:solidFill>
                            <a:srgbClr val="0000FF"/>
                          </a:solidFill>
                          <a:latin typeface="+mn-lt"/>
                          <a:ea typeface="+mn-ea"/>
                          <a:cs typeface="+mn-cs"/>
                        </a:rPr>
                        <a:t> respecto de </a:t>
                      </a:r>
                      <a:r>
                        <a:rPr lang="es-ES_tradnl" sz="1800" b="0" u="sng" kern="1200" baseline="0" dirty="0" smtClean="0">
                          <a:solidFill>
                            <a:srgbClr val="0000FF"/>
                          </a:solidFill>
                          <a:latin typeface="+mn-lt"/>
                          <a:ea typeface="+mn-ea"/>
                          <a:cs typeface="+mn-cs"/>
                        </a:rPr>
                        <a:t>la parte del mismo que exceda</a:t>
                      </a:r>
                      <a:r>
                        <a:rPr lang="es-ES_tradnl" sz="1800" b="0" kern="1200" baseline="0" dirty="0" smtClean="0">
                          <a:solidFill>
                            <a:srgbClr val="0000FF"/>
                          </a:solidFill>
                          <a:latin typeface="+mn-lt"/>
                          <a:ea typeface="+mn-ea"/>
                          <a:cs typeface="+mn-cs"/>
                        </a:rPr>
                        <a:t> de dicho importe.</a:t>
                      </a:r>
                      <a:endParaRPr lang="es-ES" b="0"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sp>
        <p:nvSpPr>
          <p:cNvPr id="8" name="Text Box 3"/>
          <p:cNvSpPr txBox="1">
            <a:spLocks noChangeArrowheads="1"/>
          </p:cNvSpPr>
          <p:nvPr/>
        </p:nvSpPr>
        <p:spPr bwMode="auto">
          <a:xfrm>
            <a:off x="0" y="457200"/>
            <a:ext cx="9906000" cy="400110"/>
          </a:xfrm>
          <a:prstGeom prst="rect">
            <a:avLst/>
          </a:prstGeom>
          <a:solidFill>
            <a:srgbClr val="CCFFFF"/>
          </a:solidFill>
          <a:ln w="9525">
            <a:noFill/>
            <a:miter lim="800000"/>
            <a:headEnd/>
            <a:tailEnd/>
          </a:ln>
        </p:spPr>
        <p:txBody>
          <a:bodyPr>
            <a:spAutoFit/>
          </a:bodyPr>
          <a:lstStyle/>
          <a:p>
            <a:pPr marL="457200" indent="-457200">
              <a:buFont typeface="Wingdings" pitchFamily="2" charset="2"/>
              <a:buChar char="q"/>
            </a:pPr>
            <a:r>
              <a:rPr lang="es-ES_tradnl" dirty="0" smtClean="0">
                <a:solidFill>
                  <a:srgbClr val="0000FF"/>
                </a:solidFill>
                <a:latin typeface="+mn-lt"/>
              </a:rPr>
              <a:t>Gravamen especial sobre los premios de determinadas loterías y apuestas</a:t>
            </a:r>
            <a:endParaRPr lang="es-ES" dirty="0">
              <a:solidFill>
                <a:srgbClr val="0000FF"/>
              </a:solidFill>
              <a:latin typeface="+mn-lt"/>
            </a:endParaRPr>
          </a:p>
        </p:txBody>
      </p:sp>
      <p:sp>
        <p:nvSpPr>
          <p:cNvPr id="4" name="Rectángulo 3"/>
          <p:cNvSpPr/>
          <p:nvPr/>
        </p:nvSpPr>
        <p:spPr>
          <a:xfrm>
            <a:off x="0" y="57090"/>
            <a:ext cx="9906000" cy="400110"/>
          </a:xfrm>
          <a:prstGeom prst="rect">
            <a:avLst/>
          </a:prstGeom>
        </p:spPr>
        <p:txBody>
          <a:bodyPr wrap="square">
            <a:spAutoFit/>
          </a:bodyPr>
          <a:lstStyle/>
          <a:p>
            <a:pPr marL="342900" indent="-342900" algn="ctr">
              <a:buFont typeface="Wingdings" panose="05000000000000000000" pitchFamily="2" charset="2"/>
              <a:buChar char="q"/>
            </a:pPr>
            <a:r>
              <a:rPr lang="es-ES_tradnl" dirty="0" smtClean="0">
                <a:latin typeface="+mn-lt"/>
              </a:rPr>
              <a:t>Arts. 67 Ley 6/2018 PGE-18: Modifica DA 33ª Y Añade DT 35ª</a:t>
            </a:r>
            <a:r>
              <a:rPr lang="es-ES" dirty="0" smtClean="0">
                <a:latin typeface="+mn-lt"/>
              </a:rPr>
              <a:t> LIRPF</a:t>
            </a:r>
            <a:endParaRPr lang="es-ES" dirty="0">
              <a:solidFill>
                <a:srgbClr val="3333FF"/>
              </a:solidFill>
              <a:latin typeface="+mn-lt"/>
            </a:endParaRPr>
          </a:p>
        </p:txBody>
      </p:sp>
    </p:spTree>
    <p:extLst>
      <p:ext uri="{BB962C8B-B14F-4D97-AF65-F5344CB8AC3E}">
        <p14:creationId xmlns="" xmlns:p14="http://schemas.microsoft.com/office/powerpoint/2010/main" val="446372535"/>
      </p:ext>
    </p:extLst>
  </p:cSld>
  <p:clrMapOvr>
    <a:masterClrMapping/>
  </p:clrMapOvr>
  <p:transition/>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839321" y="6428184"/>
            <a:ext cx="2063750" cy="457200"/>
          </a:xfrm>
        </p:spPr>
        <p:txBody>
          <a:bodyPr/>
          <a:lstStyle/>
          <a:p>
            <a:pPr>
              <a:defRPr/>
            </a:pPr>
            <a:fld id="{1D69D5B3-4B32-4CF5-AB23-89645DC1C5BB}" type="slidenum">
              <a:rPr lang="es-ES"/>
              <a:pPr>
                <a:defRPr/>
              </a:pPr>
              <a:t>549</a:t>
            </a:fld>
            <a:endParaRPr lang="es-ES" dirty="0"/>
          </a:p>
        </p:txBody>
      </p:sp>
      <p:sp>
        <p:nvSpPr>
          <p:cNvPr id="18435" name="Text Box 5"/>
          <p:cNvSpPr txBox="1">
            <a:spLocks noChangeArrowheads="1"/>
          </p:cNvSpPr>
          <p:nvPr/>
        </p:nvSpPr>
        <p:spPr bwMode="auto">
          <a:xfrm>
            <a:off x="152401" y="838200"/>
            <a:ext cx="9753600" cy="3970318"/>
          </a:xfrm>
          <a:prstGeom prst="rect">
            <a:avLst/>
          </a:prstGeom>
          <a:noFill/>
          <a:ln w="9525">
            <a:noFill/>
            <a:miter lim="800000"/>
            <a:headEnd/>
            <a:tailEnd/>
          </a:ln>
        </p:spPr>
        <p:txBody>
          <a:bodyPr wrap="square">
            <a:spAutoFit/>
          </a:bodyPr>
          <a:lstStyle/>
          <a:p>
            <a:pPr marL="342900" indent="-342900">
              <a:buFont typeface="Wingdings" pitchFamily="2" charset="2"/>
              <a:buChar char="q"/>
            </a:pPr>
            <a:r>
              <a:rPr lang="es-ES_tradnl" sz="1800" u="sng" dirty="0">
                <a:solidFill>
                  <a:srgbClr val="FFFF00"/>
                </a:solidFill>
                <a:latin typeface="+mn-lt"/>
              </a:rPr>
              <a:t>PREMIOS LOTERÍAS: </a:t>
            </a:r>
          </a:p>
          <a:p>
            <a:pPr marL="342900" indent="-342900">
              <a:buFont typeface="Wingdings" pitchFamily="2" charset="2"/>
              <a:buChar char="v"/>
            </a:pPr>
            <a:r>
              <a:rPr lang="es-ES_tradnl" sz="1800" b="0" dirty="0">
                <a:latin typeface="+mn-lt"/>
              </a:rPr>
              <a:t>Estarán sujetos al IRPF a través de un </a:t>
            </a:r>
            <a:r>
              <a:rPr lang="es-ES_tradnl" sz="1800" b="0" u="sng" dirty="0">
                <a:solidFill>
                  <a:srgbClr val="FFFF00"/>
                </a:solidFill>
                <a:latin typeface="+mn-lt"/>
              </a:rPr>
              <a:t>gravamen especial</a:t>
            </a:r>
            <a:r>
              <a:rPr lang="es-ES_tradnl" sz="1800" b="0" dirty="0">
                <a:solidFill>
                  <a:srgbClr val="FFFF00"/>
                </a:solidFill>
                <a:latin typeface="+mn-lt"/>
              </a:rPr>
              <a:t> del </a:t>
            </a:r>
            <a:r>
              <a:rPr lang="es-ES_tradnl" sz="1800" dirty="0">
                <a:solidFill>
                  <a:srgbClr val="FFFF00"/>
                </a:solidFill>
                <a:latin typeface="+mn-lt"/>
              </a:rPr>
              <a:t>20%</a:t>
            </a:r>
            <a:r>
              <a:rPr lang="es-ES_tradnl" sz="1800" b="0" dirty="0">
                <a:solidFill>
                  <a:srgbClr val="0000CC"/>
                </a:solidFill>
                <a:latin typeface="+mn-lt"/>
              </a:rPr>
              <a:t> </a:t>
            </a:r>
            <a:r>
              <a:rPr lang="es-ES_tradnl" sz="1800" b="0" dirty="0">
                <a:latin typeface="+mn-lt"/>
              </a:rPr>
              <a:t>sobre  los premios de las loterías del Estado, Comunidades Autónomas, ONCE, Cruz Roja Española y entidades análogas de carácter europeo, que hasta ahora estaban exentos.</a:t>
            </a:r>
          </a:p>
          <a:p>
            <a:pPr marL="342900" indent="-342900">
              <a:buFont typeface="Wingdings" pitchFamily="2" charset="2"/>
              <a:buChar char="v"/>
            </a:pPr>
            <a:r>
              <a:rPr lang="es-ES_tradnl" sz="1800" b="0" dirty="0">
                <a:latin typeface="+mn-lt"/>
              </a:rPr>
              <a:t>Se aplicará a los premios que se celebren a partir del </a:t>
            </a:r>
            <a:r>
              <a:rPr lang="es-ES_tradnl" sz="1800" b="0" u="sng" dirty="0">
                <a:latin typeface="+mn-lt"/>
              </a:rPr>
              <a:t>1 de enero de 2013</a:t>
            </a:r>
            <a:r>
              <a:rPr lang="es-ES_tradnl" sz="1800" b="0" dirty="0">
                <a:latin typeface="+mn-lt"/>
              </a:rPr>
              <a:t>.</a:t>
            </a:r>
          </a:p>
          <a:p>
            <a:pPr marL="342900" indent="-342900">
              <a:buFont typeface="Wingdings" pitchFamily="2" charset="2"/>
              <a:buChar char="v"/>
            </a:pPr>
            <a:r>
              <a:rPr lang="es-ES_tradnl" sz="1800" b="0" dirty="0">
                <a:latin typeface="+mn-lt"/>
              </a:rPr>
              <a:t> Quedan </a:t>
            </a:r>
            <a:r>
              <a:rPr lang="es-ES_tradnl" sz="1800" u="sng" dirty="0">
                <a:solidFill>
                  <a:srgbClr val="FFFF00"/>
                </a:solidFill>
                <a:latin typeface="+mn-lt"/>
              </a:rPr>
              <a:t>exentos los que cuenten con un importe </a:t>
            </a:r>
            <a:r>
              <a:rPr lang="es-ES_tradnl" sz="1800" u="sng" dirty="0" smtClean="0">
                <a:solidFill>
                  <a:srgbClr val="FFFF00"/>
                </a:solidFill>
                <a:latin typeface="+mn-lt"/>
              </a:rPr>
              <a:t>≤ 2.500 € (2013 a 2017)*</a:t>
            </a:r>
          </a:p>
          <a:p>
            <a:pPr marL="342900" indent="-342900">
              <a:buFont typeface="Wingdings" pitchFamily="2" charset="2"/>
              <a:buChar char="v"/>
            </a:pPr>
            <a:r>
              <a:rPr lang="es-ES_tradnl" sz="1800" u="sng" dirty="0" smtClean="0">
                <a:solidFill>
                  <a:srgbClr val="FFFF00"/>
                </a:solidFill>
                <a:latin typeface="+mn-lt"/>
              </a:rPr>
              <a:t>A partir de 2018 se amplían las cuantías exentas (ver cuadro)*</a:t>
            </a:r>
            <a:r>
              <a:rPr lang="es-ES_tradnl" sz="1800" dirty="0" smtClean="0">
                <a:solidFill>
                  <a:srgbClr val="FFFF00"/>
                </a:solidFill>
                <a:latin typeface="+mn-lt"/>
              </a:rPr>
              <a:t>. </a:t>
            </a:r>
            <a:endParaRPr lang="es-ES_tradnl" sz="1800" dirty="0">
              <a:solidFill>
                <a:srgbClr val="FFFF00"/>
              </a:solidFill>
              <a:latin typeface="+mn-lt"/>
            </a:endParaRPr>
          </a:p>
          <a:p>
            <a:pPr marL="342900" indent="-342900">
              <a:buFont typeface="Wingdings" pitchFamily="2" charset="2"/>
              <a:buChar char="v"/>
            </a:pPr>
            <a:r>
              <a:rPr lang="es-ES_tradnl" sz="1800" b="0" dirty="0">
                <a:latin typeface="+mn-lt"/>
              </a:rPr>
              <a:t>Se fija, asimismo, una retención o ingreso a cuenta coincidente con el importe de dicho gravamen especial, </a:t>
            </a:r>
            <a:r>
              <a:rPr lang="es-ES_tradnl" sz="1800" b="0" dirty="0">
                <a:solidFill>
                  <a:srgbClr val="FFFF00"/>
                </a:solidFill>
                <a:latin typeface="+mn-lt"/>
              </a:rPr>
              <a:t>operando como retención liberatoria</a:t>
            </a:r>
            <a:r>
              <a:rPr lang="es-ES_tradnl" sz="1800" b="0" dirty="0">
                <a:latin typeface="+mn-lt"/>
              </a:rPr>
              <a:t>. </a:t>
            </a:r>
          </a:p>
          <a:p>
            <a:pPr marL="342900" indent="-342900">
              <a:buFont typeface="Wingdings" pitchFamily="2" charset="2"/>
              <a:buChar char="v"/>
            </a:pPr>
            <a:r>
              <a:rPr lang="es-ES_tradnl" sz="1800" b="0" dirty="0">
                <a:latin typeface="+mn-lt"/>
              </a:rPr>
              <a:t> En concreto, el gravamen especial se devengará en el momento en el que se abone o satisfaga el premio, debiendo practicarse una retención o ingreso a cuenta que tendrá carácter liberatorio de la obligación de presentar una autoliquidación por el mismo.</a:t>
            </a:r>
          </a:p>
          <a:p>
            <a:pPr marL="342900" indent="-342900">
              <a:buFont typeface="Wingdings" pitchFamily="2" charset="2"/>
              <a:buChar char="v"/>
            </a:pPr>
            <a:r>
              <a:rPr lang="es-ES_tradnl" sz="1800" b="0" dirty="0">
                <a:latin typeface="+mn-lt"/>
              </a:rPr>
              <a:t>Por otra parte, se aclara el régimen fiscal del resto de juegos permitiendo computar las pérdidas con el límite de las ganancias obtenidas en dicho ejercicio</a:t>
            </a:r>
            <a:r>
              <a:rPr lang="es-ES_tradnl" sz="1800" b="0" dirty="0" smtClean="0">
                <a:latin typeface="+mn-lt"/>
              </a:rPr>
              <a:t>.</a:t>
            </a:r>
            <a:endParaRPr lang="es-ES_tradnl" sz="1800" b="0" dirty="0">
              <a:latin typeface="+mn-lt"/>
            </a:endParaRPr>
          </a:p>
        </p:txBody>
      </p:sp>
      <p:sp>
        <p:nvSpPr>
          <p:cNvPr id="18436" name="Rectangle 6"/>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b="1" dirty="0">
                <a:solidFill>
                  <a:srgbClr val="FFFF00"/>
                </a:solidFill>
                <a:latin typeface="+mn-lt"/>
              </a:rPr>
              <a:t>Art. 2 Ley 16/2012. </a:t>
            </a:r>
            <a:r>
              <a:rPr lang="es-ES_tradnl" b="1" dirty="0" smtClean="0">
                <a:solidFill>
                  <a:srgbClr val="FFFF00"/>
                </a:solidFill>
                <a:latin typeface="+mn-lt"/>
              </a:rPr>
              <a:t>Modificación DA 33ª LIRPF </a:t>
            </a:r>
            <a:r>
              <a:rPr lang="es-ES_tradnl" b="1" u="sng" dirty="0" smtClean="0">
                <a:solidFill>
                  <a:srgbClr val="FFFF00"/>
                </a:solidFill>
                <a:latin typeface="+mn-lt"/>
              </a:rPr>
              <a:t>desde 2013</a:t>
            </a:r>
            <a:endParaRPr lang="es-ES" b="1" u="sng" dirty="0">
              <a:solidFill>
                <a:srgbClr val="FFFF00"/>
              </a:solidFill>
              <a:latin typeface="+mn-lt"/>
            </a:endParaRPr>
          </a:p>
        </p:txBody>
      </p:sp>
      <p:sp>
        <p:nvSpPr>
          <p:cNvPr id="18437" name="Text Box 4"/>
          <p:cNvSpPr txBox="1">
            <a:spLocks noChangeArrowheads="1"/>
          </p:cNvSpPr>
          <p:nvPr/>
        </p:nvSpPr>
        <p:spPr bwMode="auto">
          <a:xfrm>
            <a:off x="0" y="47625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_tradnl" sz="2000" b="1" dirty="0" smtClean="0">
                <a:solidFill>
                  <a:srgbClr val="000066"/>
                </a:solidFill>
                <a:latin typeface="+mn-lt"/>
              </a:rPr>
              <a:t>Tributación de las Ganancias en el Juego. </a:t>
            </a:r>
            <a:r>
              <a:rPr lang="es-ES_tradnl" sz="2000" b="1" u="sng" dirty="0" smtClean="0">
                <a:solidFill>
                  <a:srgbClr val="FF0000"/>
                </a:solidFill>
                <a:latin typeface="+mn-lt"/>
              </a:rPr>
              <a:t>Novedades</a:t>
            </a:r>
            <a:r>
              <a:rPr lang="es-ES_tradnl" sz="2000" b="1" dirty="0" smtClean="0">
                <a:solidFill>
                  <a:srgbClr val="FF0000"/>
                </a:solidFill>
                <a:latin typeface="+mn-lt"/>
              </a:rPr>
              <a:t> a  partir de 2018* </a:t>
            </a:r>
            <a:endParaRPr lang="es-ES" sz="2000" b="1" dirty="0">
              <a:solidFill>
                <a:srgbClr val="FF0000"/>
              </a:solidFill>
              <a:latin typeface="+mn-lt"/>
            </a:endParaRPr>
          </a:p>
        </p:txBody>
      </p:sp>
      <p:graphicFrame>
        <p:nvGraphicFramePr>
          <p:cNvPr id="6" name="Tabla 5"/>
          <p:cNvGraphicFramePr>
            <a:graphicFrameLocks noGrp="1"/>
          </p:cNvGraphicFramePr>
          <p:nvPr>
            <p:extLst/>
          </p:nvPr>
        </p:nvGraphicFramePr>
        <p:xfrm>
          <a:off x="190500" y="4932680"/>
          <a:ext cx="9525000" cy="1468120"/>
        </p:xfrm>
        <a:graphic>
          <a:graphicData uri="http://schemas.openxmlformats.org/drawingml/2006/table">
            <a:tbl>
              <a:tblPr firstRow="1" bandRow="1">
                <a:tableStyleId>{5C22544A-7EE6-4342-B048-85BDC9FD1C3A}</a:tableStyleId>
              </a:tblPr>
              <a:tblGrid>
                <a:gridCol w="2650375">
                  <a:extLst>
                    <a:ext uri="{9D8B030D-6E8A-4147-A177-3AD203B41FA5}">
                      <a16:colId xmlns="" xmlns:a16="http://schemas.microsoft.com/office/drawing/2014/main" val="4009538841"/>
                    </a:ext>
                  </a:extLst>
                </a:gridCol>
                <a:gridCol w="6874625">
                  <a:extLst>
                    <a:ext uri="{9D8B030D-6E8A-4147-A177-3AD203B41FA5}">
                      <a16:colId xmlns="" xmlns:a16="http://schemas.microsoft.com/office/drawing/2014/main" val="20002"/>
                    </a:ext>
                  </a:extLst>
                </a:gridCol>
              </a:tblGrid>
              <a:tr h="370840">
                <a:tc>
                  <a:txBody>
                    <a:bodyPr/>
                    <a:lstStyle/>
                    <a:p>
                      <a:r>
                        <a:rPr lang="es-ES" sz="1800" dirty="0" smtClean="0">
                          <a:solidFill>
                            <a:schemeClr val="tx1"/>
                          </a:solidFill>
                        </a:rPr>
                        <a:t>Ejercicios*</a:t>
                      </a:r>
                      <a:endParaRPr lang="es-ES" sz="18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tc>
                  <a:txBody>
                    <a:bodyPr/>
                    <a:lstStyle/>
                    <a:p>
                      <a:r>
                        <a:rPr lang="es-ES" sz="1800" dirty="0" smtClean="0">
                          <a:solidFill>
                            <a:schemeClr val="tx1"/>
                          </a:solidFill>
                        </a:rPr>
                        <a:t>Importes exentos de los premios</a:t>
                      </a:r>
                      <a:endParaRPr lang="es-ES" sz="18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863236019"/>
                  </a:ext>
                </a:extLst>
              </a:tr>
              <a:tr h="331397">
                <a:tc>
                  <a:txBody>
                    <a:bodyPr/>
                    <a:lstStyle/>
                    <a:p>
                      <a:r>
                        <a:rPr lang="es-ES_tradnl" sz="1800" b="1" kern="1200" baseline="0" dirty="0" smtClean="0">
                          <a:solidFill>
                            <a:schemeClr val="tx1"/>
                          </a:solidFill>
                          <a:latin typeface="+mn-lt"/>
                          <a:ea typeface="+mn-ea"/>
                          <a:cs typeface="+mn-cs"/>
                        </a:rPr>
                        <a:t>2018</a:t>
                      </a:r>
                      <a:endParaRPr lang="es-ES" b="1"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v"/>
                      </a:pPr>
                      <a:r>
                        <a:rPr lang="es-ES_tradnl" sz="1800" b="1" kern="1200" baseline="0" dirty="0" smtClean="0">
                          <a:solidFill>
                            <a:srgbClr val="0000FF"/>
                          </a:solidFill>
                          <a:latin typeface="+mn-lt"/>
                          <a:ea typeface="+mn-ea"/>
                          <a:cs typeface="+mn-cs"/>
                        </a:rPr>
                        <a:t>Exentos los premios cuyo importe íntegro </a:t>
                      </a:r>
                      <a:r>
                        <a:rPr lang="es-ES_tradnl" sz="1800" b="1" kern="1200" baseline="0" dirty="0" smtClean="0">
                          <a:solidFill>
                            <a:srgbClr val="FF0000"/>
                          </a:solidFill>
                          <a:latin typeface="+mn-lt"/>
                          <a:ea typeface="+mn-ea"/>
                          <a:cs typeface="+mn-cs"/>
                        </a:rPr>
                        <a:t>≤ 10.000 €</a:t>
                      </a:r>
                      <a:r>
                        <a:rPr lang="es-ES_tradnl" sz="1800" b="1" kern="1200" baseline="0" dirty="0" smtClean="0">
                          <a:solidFill>
                            <a:srgbClr val="0000FF"/>
                          </a:solidFill>
                          <a:latin typeface="+mn-lt"/>
                          <a:ea typeface="+mn-ea"/>
                          <a:cs typeface="+mn-cs"/>
                        </a:rPr>
                        <a:t>. </a:t>
                      </a:r>
                      <a:endParaRPr lang="es-ES_tradnl" sz="1800" kern="1200" baseline="0" dirty="0" smtClean="0">
                        <a:solidFill>
                          <a:srgbClr val="0000FF"/>
                        </a:solidFill>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46637">
                <a:tc>
                  <a:txBody>
                    <a:bodyPr/>
                    <a:lstStyle/>
                    <a:p>
                      <a:r>
                        <a:rPr lang="es-ES_tradnl" sz="1800" b="1" kern="1200" baseline="0" dirty="0" smtClean="0">
                          <a:solidFill>
                            <a:schemeClr val="tx1"/>
                          </a:solidFill>
                          <a:latin typeface="+mn-lt"/>
                          <a:ea typeface="+mn-ea"/>
                          <a:cs typeface="+mn-cs"/>
                        </a:rPr>
                        <a:t>2019</a:t>
                      </a:r>
                      <a:endParaRPr lang="es-ES" b="1"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_tradnl" sz="1800" b="1" kern="1200" baseline="0" dirty="0" smtClean="0">
                          <a:solidFill>
                            <a:srgbClr val="0000FF"/>
                          </a:solidFill>
                          <a:latin typeface="+mn-lt"/>
                          <a:ea typeface="+mn-ea"/>
                          <a:cs typeface="+mn-cs"/>
                        </a:rPr>
                        <a:t>Exentos los premios cuyo importe íntegro </a:t>
                      </a:r>
                      <a:r>
                        <a:rPr lang="es-ES_tradnl" sz="1800" b="1" kern="1200" baseline="0" dirty="0" smtClean="0">
                          <a:solidFill>
                            <a:srgbClr val="FF0000"/>
                          </a:solidFill>
                          <a:latin typeface="+mn-lt"/>
                          <a:ea typeface="+mn-ea"/>
                          <a:cs typeface="+mn-cs"/>
                        </a:rPr>
                        <a:t>≤ 20.000 €</a:t>
                      </a:r>
                      <a:r>
                        <a:rPr lang="es-ES_tradnl" sz="1800" b="1" kern="1200" baseline="0" dirty="0" smtClean="0">
                          <a:solidFill>
                            <a:srgbClr val="0000FF"/>
                          </a:solidFill>
                          <a:latin typeface="+mn-lt"/>
                          <a:ea typeface="+mn-ea"/>
                          <a:cs typeface="+mn-cs"/>
                        </a:rPr>
                        <a:t>. </a:t>
                      </a:r>
                      <a:endParaRPr lang="es-ES_tradnl" sz="1800" kern="1200" baseline="0" dirty="0" smtClean="0">
                        <a:solidFill>
                          <a:srgbClr val="0000FF"/>
                        </a:solidFill>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61877">
                <a:tc>
                  <a:txBody>
                    <a:bodyPr/>
                    <a:lstStyle/>
                    <a:p>
                      <a:r>
                        <a:rPr lang="es-ES_tradnl" sz="1800" b="1" kern="1200" baseline="0" dirty="0" smtClean="0">
                          <a:solidFill>
                            <a:schemeClr val="tx1"/>
                          </a:solidFill>
                          <a:latin typeface="+mn-lt"/>
                          <a:ea typeface="+mn-ea"/>
                          <a:cs typeface="+mn-cs"/>
                        </a:rPr>
                        <a:t>2020 y posteriores</a:t>
                      </a:r>
                      <a:endParaRPr lang="es-ES" b="1"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v"/>
                      </a:pPr>
                      <a:r>
                        <a:rPr lang="es-ES_tradnl" sz="1800" b="1" kern="1200" baseline="0" dirty="0" smtClean="0">
                          <a:solidFill>
                            <a:srgbClr val="0000FF"/>
                          </a:solidFill>
                          <a:latin typeface="+mn-lt"/>
                          <a:ea typeface="+mn-ea"/>
                          <a:cs typeface="+mn-cs"/>
                        </a:rPr>
                        <a:t>Exentos los premios cuyo importe íntegro </a:t>
                      </a:r>
                      <a:r>
                        <a:rPr lang="es-ES_tradnl" sz="1800" b="1" kern="1200" baseline="0" dirty="0" smtClean="0">
                          <a:solidFill>
                            <a:srgbClr val="FF0000"/>
                          </a:solidFill>
                          <a:latin typeface="+mn-lt"/>
                          <a:ea typeface="+mn-ea"/>
                          <a:cs typeface="+mn-cs"/>
                        </a:rPr>
                        <a:t>≤ 40.000 €</a:t>
                      </a:r>
                      <a:r>
                        <a:rPr lang="es-ES_tradnl" sz="1800" b="1" kern="1200" baseline="0" dirty="0" smtClean="0">
                          <a:solidFill>
                            <a:srgbClr val="0000FF"/>
                          </a:solidFill>
                          <a:latin typeface="+mn-lt"/>
                          <a:ea typeface="+mn-ea"/>
                          <a:cs typeface="+mn-cs"/>
                        </a:rPr>
                        <a:t>. </a:t>
                      </a:r>
                      <a:endParaRPr lang="es-ES_tradnl" sz="1800" kern="1200" baseline="0" dirty="0" smtClean="0">
                        <a:solidFill>
                          <a:srgbClr val="0000FF"/>
                        </a:solidFill>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1492445250"/>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24600"/>
            <a:ext cx="2311400" cy="476250"/>
          </a:xfrm>
        </p:spPr>
        <p:txBody>
          <a:bodyPr/>
          <a:lstStyle/>
          <a:p>
            <a:pPr>
              <a:defRPr/>
            </a:pPr>
            <a:fld id="{DA67F686-EEF3-417D-A3D9-40C83C638DE3}" type="slidenum">
              <a:rPr lang="es-ES"/>
              <a:pPr>
                <a:defRPr/>
              </a:pPr>
              <a:t>55</a:t>
            </a:fld>
            <a:endParaRPr lang="es-ES" dirty="0"/>
          </a:p>
        </p:txBody>
      </p:sp>
      <p:sp>
        <p:nvSpPr>
          <p:cNvPr id="3075" name="Rectangle 2"/>
          <p:cNvSpPr>
            <a:spLocks noChangeArrowheads="1"/>
          </p:cNvSpPr>
          <p:nvPr/>
        </p:nvSpPr>
        <p:spPr bwMode="auto">
          <a:xfrm>
            <a:off x="152400" y="1693545"/>
            <a:ext cx="9677400" cy="3323987"/>
          </a:xfrm>
          <a:prstGeom prst="rect">
            <a:avLst/>
          </a:prstGeom>
          <a:noFill/>
          <a:ln w="9525">
            <a:noFill/>
            <a:miter lim="800000"/>
            <a:headEnd/>
            <a:tailEnd/>
          </a:ln>
        </p:spPr>
        <p:txBody>
          <a:bodyPr>
            <a:spAutoFit/>
          </a:bodyPr>
          <a:lstStyle/>
          <a:p>
            <a:pPr algn="ctr" eaLnBrk="0" hangingPunct="0"/>
            <a:r>
              <a:rPr lang="es-ES_tradnl" sz="5400" dirty="0" smtClean="0">
                <a:solidFill>
                  <a:srgbClr val="FFFF00"/>
                </a:solidFill>
              </a:rPr>
              <a:t>GASTOS DEDUCIBLES:</a:t>
            </a:r>
          </a:p>
          <a:p>
            <a:pPr marL="342900" indent="-342900" algn="ctr"/>
            <a:endParaRPr lang="es-ES_tradnl" sz="3600" dirty="0" smtClean="0">
              <a:solidFill>
                <a:srgbClr val="FFFF00"/>
              </a:solidFill>
              <a:latin typeface="Arial" pitchFamily="34" charset="0"/>
            </a:endParaRPr>
          </a:p>
          <a:p>
            <a:pPr marL="514350" indent="-514350">
              <a:buFont typeface="+mj-lt"/>
              <a:buAutoNum type="alphaLcParenR"/>
            </a:pPr>
            <a:r>
              <a:rPr lang="es-ES_tradnl" sz="3200" dirty="0" smtClean="0">
                <a:solidFill>
                  <a:srgbClr val="FFFF00"/>
                </a:solidFill>
                <a:latin typeface="Arial" pitchFamily="34" charset="0"/>
              </a:rPr>
              <a:t>GASTOS </a:t>
            </a:r>
            <a:r>
              <a:rPr lang="es-ES_tradnl" sz="3200" u="sng" dirty="0" smtClean="0">
                <a:solidFill>
                  <a:srgbClr val="FFFF00"/>
                </a:solidFill>
                <a:latin typeface="Arial" pitchFamily="34" charset="0"/>
              </a:rPr>
              <a:t>SÍ</a:t>
            </a:r>
            <a:r>
              <a:rPr lang="es-ES_tradnl" sz="3200" dirty="0" smtClean="0">
                <a:solidFill>
                  <a:srgbClr val="FFFF00"/>
                </a:solidFill>
                <a:latin typeface="Arial" pitchFamily="34" charset="0"/>
              </a:rPr>
              <a:t> DEDUCIBLES</a:t>
            </a:r>
          </a:p>
          <a:p>
            <a:pPr marL="514350" indent="-514350">
              <a:buFont typeface="+mj-lt"/>
              <a:buAutoNum type="alphaLcParenR"/>
            </a:pPr>
            <a:endParaRPr lang="es-ES_tradnl" sz="1200" dirty="0" smtClean="0">
              <a:solidFill>
                <a:srgbClr val="FFFF00"/>
              </a:solidFill>
              <a:latin typeface="Arial" pitchFamily="34" charset="0"/>
            </a:endParaRPr>
          </a:p>
          <a:p>
            <a:pPr marL="514350" indent="-514350">
              <a:buFont typeface="+mj-lt"/>
              <a:buAutoNum type="alphaLcParenR"/>
            </a:pPr>
            <a:r>
              <a:rPr lang="es-ES_tradnl" sz="3200" dirty="0" smtClean="0">
                <a:solidFill>
                  <a:srgbClr val="FFFF00"/>
                </a:solidFill>
                <a:latin typeface="Arial" pitchFamily="34" charset="0"/>
              </a:rPr>
              <a:t>GASTOS </a:t>
            </a:r>
            <a:r>
              <a:rPr lang="es-ES_tradnl" sz="3200" u="sng" dirty="0" smtClean="0">
                <a:solidFill>
                  <a:srgbClr val="FFFF00"/>
                </a:solidFill>
                <a:latin typeface="Arial" pitchFamily="34" charset="0"/>
              </a:rPr>
              <a:t>NO</a:t>
            </a:r>
            <a:r>
              <a:rPr lang="es-ES_tradnl" sz="3200" dirty="0" smtClean="0">
                <a:solidFill>
                  <a:srgbClr val="FFFF00"/>
                </a:solidFill>
                <a:latin typeface="Arial" pitchFamily="34" charset="0"/>
              </a:rPr>
              <a:t> DEDUCIBLES</a:t>
            </a:r>
          </a:p>
          <a:p>
            <a:pPr marL="514350" indent="-514350">
              <a:buFont typeface="+mj-lt"/>
              <a:buAutoNum type="alphaLcParenR"/>
            </a:pPr>
            <a:endParaRPr lang="es-ES_tradnl" sz="1200" dirty="0" smtClean="0">
              <a:solidFill>
                <a:srgbClr val="FFFF00"/>
              </a:solidFill>
              <a:latin typeface="Arial" pitchFamily="34" charset="0"/>
            </a:endParaRPr>
          </a:p>
          <a:p>
            <a:pPr marL="514350" indent="-514350">
              <a:buFont typeface="+mj-lt"/>
              <a:buAutoNum type="alphaLcParenR"/>
            </a:pPr>
            <a:r>
              <a:rPr lang="es-ES_tradnl" sz="3200" dirty="0" smtClean="0">
                <a:solidFill>
                  <a:srgbClr val="FFFF00"/>
                </a:solidFill>
                <a:latin typeface="Arial" pitchFamily="34" charset="0"/>
              </a:rPr>
              <a:t>ADMINISTRADORES </a:t>
            </a:r>
            <a:r>
              <a:rPr lang="es-ES_tradnl" sz="3200" dirty="0">
                <a:solidFill>
                  <a:srgbClr val="FFFF00"/>
                </a:solidFill>
                <a:latin typeface="Arial" pitchFamily="34" charset="0"/>
              </a:rPr>
              <a:t>DE </a:t>
            </a:r>
            <a:r>
              <a:rPr lang="es-ES_tradnl" sz="3200" dirty="0" smtClean="0">
                <a:solidFill>
                  <a:srgbClr val="FFFF00"/>
                </a:solidFill>
                <a:latin typeface="Arial" pitchFamily="34" charset="0"/>
              </a:rPr>
              <a:t>SOCIEDADES</a:t>
            </a:r>
            <a:endParaRPr lang="es-ES" sz="3200" dirty="0">
              <a:solidFill>
                <a:srgbClr val="FFFF00"/>
              </a:solidFill>
              <a:latin typeface="Arial" pitchFamily="34" charset="0"/>
            </a:endParaRPr>
          </a:p>
        </p:txBody>
      </p:sp>
      <p:sp>
        <p:nvSpPr>
          <p:cNvPr id="3076" name="Rectangle 5"/>
          <p:cNvSpPr>
            <a:spLocks noChangeArrowheads="1"/>
          </p:cNvSpPr>
          <p:nvPr/>
        </p:nvSpPr>
        <p:spPr bwMode="auto">
          <a:xfrm>
            <a:off x="5257800" y="60960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
        <p:nvSpPr>
          <p:cNvPr id="6" name="Text Box 5"/>
          <p:cNvSpPr txBox="1">
            <a:spLocks noChangeArrowheads="1"/>
          </p:cNvSpPr>
          <p:nvPr/>
        </p:nvSpPr>
        <p:spPr bwMode="auto">
          <a:xfrm>
            <a:off x="185355" y="228600"/>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IMPONIBLE-2</a:t>
            </a:r>
            <a:endParaRPr lang="es-ES_tradnl" sz="2800" dirty="0">
              <a:latin typeface="Arial" charset="0"/>
            </a:endParaRPr>
          </a:p>
        </p:txBody>
      </p:sp>
    </p:spTree>
    <p:extLst>
      <p:ext uri="{BB962C8B-B14F-4D97-AF65-F5344CB8AC3E}">
        <p14:creationId xmlns="" xmlns:p14="http://schemas.microsoft.com/office/powerpoint/2010/main" val="1080260150"/>
      </p:ext>
    </p:extLst>
  </p:cSld>
  <p:clrMapOvr>
    <a:masterClrMapping/>
  </p:clrMapOvr>
  <p:transition advClick="0" advTm="0"/>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803796" y="6428184"/>
            <a:ext cx="2063750" cy="457200"/>
          </a:xfrm>
        </p:spPr>
        <p:txBody>
          <a:bodyPr/>
          <a:lstStyle/>
          <a:p>
            <a:pPr>
              <a:defRPr/>
            </a:pPr>
            <a:fld id="{154D7581-E7EB-49FB-9003-23794956D199}" type="slidenum">
              <a:rPr lang="es-ES"/>
              <a:pPr>
                <a:defRPr/>
              </a:pPr>
              <a:t>550</a:t>
            </a:fld>
            <a:endParaRPr lang="es-ES"/>
          </a:p>
        </p:txBody>
      </p:sp>
      <p:sp>
        <p:nvSpPr>
          <p:cNvPr id="9" name="8 Rectángulo"/>
          <p:cNvSpPr/>
          <p:nvPr/>
        </p:nvSpPr>
        <p:spPr>
          <a:xfrm>
            <a:off x="304404" y="533400"/>
            <a:ext cx="9449196" cy="3077766"/>
          </a:xfrm>
          <a:prstGeom prst="rect">
            <a:avLst/>
          </a:prstGeom>
        </p:spPr>
        <p:txBody>
          <a:bodyPr wrap="square">
            <a:spAutoFit/>
          </a:bodyPr>
          <a:lstStyle/>
          <a:p>
            <a:pPr algn="ctr">
              <a:defRPr/>
            </a:pPr>
            <a:r>
              <a:rPr lang="es-ES_tradnl" sz="1800" b="1" u="sng" dirty="0">
                <a:solidFill>
                  <a:srgbClr val="FFFF00"/>
                </a:solidFill>
                <a:latin typeface="+mn-lt"/>
                <a:cs typeface="Arial" charset="0"/>
              </a:rPr>
              <a:t>LOTERÍA </a:t>
            </a:r>
            <a:r>
              <a:rPr lang="es-ES_tradnl" sz="1800" b="1" u="sng" dirty="0" smtClean="0">
                <a:solidFill>
                  <a:srgbClr val="FFFF00"/>
                </a:solidFill>
                <a:latin typeface="+mn-lt"/>
                <a:cs typeface="Arial" charset="0"/>
              </a:rPr>
              <a:t>PRIMITIVA</a:t>
            </a:r>
            <a:r>
              <a:rPr lang="es-ES_tradnl" sz="1800" b="1" dirty="0" smtClean="0">
                <a:latin typeface="+mn-lt"/>
                <a:cs typeface="Arial" charset="0"/>
              </a:rPr>
              <a:t>: </a:t>
            </a:r>
          </a:p>
          <a:p>
            <a:pPr algn="ctr">
              <a:defRPr/>
            </a:pPr>
            <a:endParaRPr lang="es-ES_tradnl" sz="900" b="1" dirty="0" smtClean="0">
              <a:latin typeface="+mn-lt"/>
              <a:cs typeface="Arial" charset="0"/>
            </a:endParaRPr>
          </a:p>
          <a:p>
            <a:pPr marL="342900" indent="-342900">
              <a:buFont typeface="Wingdings" panose="05000000000000000000" pitchFamily="2" charset="2"/>
              <a:buChar char="v"/>
              <a:defRPr/>
            </a:pPr>
            <a:r>
              <a:rPr lang="es-ES_tradnl" sz="1800" b="1" dirty="0" smtClean="0">
                <a:latin typeface="+mn-lt"/>
                <a:cs typeface="Arial" charset="0"/>
              </a:rPr>
              <a:t>BOLETO </a:t>
            </a:r>
            <a:r>
              <a:rPr lang="es-ES_tradnl" sz="1800" b="1" dirty="0">
                <a:latin typeface="+mn-lt"/>
                <a:cs typeface="Arial" charset="0"/>
              </a:rPr>
              <a:t>DE 28 APUESTAS DE UN SOLO JUGADOR. </a:t>
            </a:r>
            <a:r>
              <a:rPr lang="es-ES_tradnl" sz="1800" b="1" u="sng" dirty="0">
                <a:latin typeface="+mn-lt"/>
                <a:cs typeface="Arial" charset="0"/>
              </a:rPr>
              <a:t>DATOS</a:t>
            </a:r>
            <a:r>
              <a:rPr lang="es-ES_tradnl" sz="1800" b="1" u="sng" dirty="0" smtClean="0">
                <a:latin typeface="+mn-lt"/>
                <a:cs typeface="Arial" charset="0"/>
              </a:rPr>
              <a:t>:</a:t>
            </a:r>
          </a:p>
          <a:p>
            <a:pPr marL="342900" indent="-342900">
              <a:buFont typeface="Wingdings" panose="05000000000000000000" pitchFamily="2" charset="2"/>
              <a:buChar char="v"/>
              <a:defRPr/>
            </a:pPr>
            <a:endParaRPr lang="es-ES_tradnl" sz="900" b="1" u="sng" dirty="0">
              <a:latin typeface="+mn-lt"/>
              <a:cs typeface="Arial" charset="0"/>
            </a:endParaRPr>
          </a:p>
          <a:p>
            <a:pPr marL="457200" indent="-457200">
              <a:buFont typeface="Wingdings" pitchFamily="2" charset="2"/>
              <a:buChar char="§"/>
              <a:defRPr/>
            </a:pPr>
            <a:r>
              <a:rPr lang="es-ES_tradnl" sz="1800" dirty="0" smtClean="0">
                <a:solidFill>
                  <a:srgbClr val="FFFF00"/>
                </a:solidFill>
                <a:latin typeface="+mn-lt"/>
                <a:cs typeface="Arial" charset="0"/>
              </a:rPr>
              <a:t>Precio </a:t>
            </a:r>
            <a:r>
              <a:rPr lang="es-ES_tradnl" sz="1800" dirty="0">
                <a:solidFill>
                  <a:srgbClr val="FFFF00"/>
                </a:solidFill>
                <a:latin typeface="+mn-lt"/>
                <a:cs typeface="Arial" charset="0"/>
              </a:rPr>
              <a:t>unitario de la apuesta: 1 euro.</a:t>
            </a:r>
          </a:p>
          <a:p>
            <a:pPr marL="457200" indent="-457200">
              <a:buFont typeface="Wingdings" pitchFamily="2" charset="2"/>
              <a:buChar char="§"/>
              <a:defRPr/>
            </a:pPr>
            <a:endParaRPr lang="es-ES_tradnl" sz="1200" dirty="0">
              <a:latin typeface="+mn-lt"/>
              <a:cs typeface="Arial" charset="0"/>
            </a:endParaRPr>
          </a:p>
          <a:p>
            <a:pPr marL="457200" indent="-457200">
              <a:buFont typeface="Wingdings" pitchFamily="2" charset="2"/>
              <a:buChar char="§"/>
              <a:defRPr/>
            </a:pPr>
            <a:r>
              <a:rPr lang="es-ES_tradnl" sz="1800" u="sng" dirty="0">
                <a:solidFill>
                  <a:srgbClr val="FFFF00"/>
                </a:solidFill>
                <a:latin typeface="+mn-lt"/>
                <a:cs typeface="Arial" charset="0"/>
              </a:rPr>
              <a:t>5 apuestas premiadas:</a:t>
            </a:r>
            <a:r>
              <a:rPr lang="es-ES_tradnl" sz="1800" u="sng" dirty="0">
                <a:latin typeface="+mn-lt"/>
                <a:cs typeface="Arial" charset="0"/>
              </a:rPr>
              <a:t> </a:t>
            </a:r>
            <a:endParaRPr lang="es-ES_tradnl" sz="1800" u="sng" dirty="0" smtClean="0">
              <a:latin typeface="+mn-lt"/>
              <a:cs typeface="Arial" charset="0"/>
            </a:endParaRPr>
          </a:p>
          <a:p>
            <a:pPr marL="457200" indent="-457200">
              <a:buFont typeface="Wingdings" pitchFamily="2" charset="2"/>
              <a:buChar char="§"/>
              <a:defRPr/>
            </a:pPr>
            <a:endParaRPr lang="es-ES_tradnl" sz="1000" u="sng" dirty="0">
              <a:latin typeface="+mn-lt"/>
              <a:cs typeface="Arial" charset="0"/>
            </a:endParaRPr>
          </a:p>
          <a:p>
            <a:pPr marL="457200" indent="-457200">
              <a:buFont typeface="Wingdings" pitchFamily="2" charset="2"/>
              <a:buChar char="ü"/>
              <a:defRPr/>
            </a:pPr>
            <a:r>
              <a:rPr lang="es-ES_tradnl" sz="1800" dirty="0">
                <a:latin typeface="+mn-lt"/>
                <a:cs typeface="Arial" charset="0"/>
              </a:rPr>
              <a:t>1 premio de </a:t>
            </a:r>
            <a:r>
              <a:rPr lang="es-ES_tradnl" sz="1800" dirty="0" smtClean="0">
                <a:latin typeface="+mn-lt"/>
                <a:cs typeface="Arial" charset="0"/>
              </a:rPr>
              <a:t>...................... 48.000 </a:t>
            </a:r>
            <a:r>
              <a:rPr lang="es-ES_tradnl" sz="1800" dirty="0">
                <a:latin typeface="+mn-lt"/>
                <a:cs typeface="Arial" charset="0"/>
              </a:rPr>
              <a:t>€</a:t>
            </a:r>
          </a:p>
          <a:p>
            <a:pPr marL="457200" indent="-457200">
              <a:buFont typeface="Wingdings" pitchFamily="2" charset="2"/>
              <a:buChar char="ü"/>
              <a:defRPr/>
            </a:pPr>
            <a:r>
              <a:rPr lang="es-ES_tradnl" sz="1800" dirty="0">
                <a:latin typeface="+mn-lt"/>
                <a:cs typeface="Arial" charset="0"/>
              </a:rPr>
              <a:t>2 premios de </a:t>
            </a:r>
            <a:r>
              <a:rPr lang="es-ES_tradnl" sz="1800" dirty="0" smtClean="0">
                <a:latin typeface="+mn-lt"/>
                <a:cs typeface="Arial" charset="0"/>
              </a:rPr>
              <a:t>.................... 12.700 </a:t>
            </a:r>
            <a:r>
              <a:rPr lang="es-ES_tradnl" sz="1800" dirty="0">
                <a:latin typeface="+mn-lt"/>
                <a:cs typeface="Arial" charset="0"/>
              </a:rPr>
              <a:t>€</a:t>
            </a:r>
          </a:p>
          <a:p>
            <a:pPr marL="457200" indent="-457200">
              <a:buFont typeface="Wingdings" pitchFamily="2" charset="2"/>
              <a:buChar char="ü"/>
              <a:defRPr/>
            </a:pPr>
            <a:r>
              <a:rPr lang="es-ES_tradnl" sz="1800" dirty="0">
                <a:latin typeface="+mn-lt"/>
                <a:cs typeface="Arial" charset="0"/>
              </a:rPr>
              <a:t>2 premios de </a:t>
            </a:r>
            <a:r>
              <a:rPr lang="es-ES_tradnl" sz="1800" dirty="0" smtClean="0">
                <a:latin typeface="+mn-lt"/>
                <a:cs typeface="Arial" charset="0"/>
              </a:rPr>
              <a:t>........................ </a:t>
            </a:r>
            <a:r>
              <a:rPr lang="es-ES_tradnl" sz="1800" dirty="0">
                <a:latin typeface="+mn-lt"/>
                <a:cs typeface="Arial" charset="0"/>
              </a:rPr>
              <a:t>630 </a:t>
            </a:r>
            <a:r>
              <a:rPr lang="es-ES_tradnl" sz="1800" dirty="0" smtClean="0">
                <a:latin typeface="+mn-lt"/>
                <a:cs typeface="Arial" charset="0"/>
              </a:rPr>
              <a:t>€</a:t>
            </a:r>
          </a:p>
          <a:p>
            <a:pPr marL="457200" indent="-457200">
              <a:buFont typeface="Wingdings" pitchFamily="2" charset="2"/>
              <a:buChar char="ü"/>
              <a:defRPr/>
            </a:pPr>
            <a:endParaRPr lang="es-ES_tradnl" sz="1000" dirty="0">
              <a:latin typeface="+mn-lt"/>
              <a:cs typeface="Arial" charset="0"/>
            </a:endParaRPr>
          </a:p>
          <a:p>
            <a:pPr marL="457200" indent="-457200">
              <a:buFont typeface="Wingdings" pitchFamily="2" charset="2"/>
              <a:buChar char="§"/>
              <a:defRPr/>
            </a:pPr>
            <a:r>
              <a:rPr lang="es-ES_tradnl" sz="1800" dirty="0">
                <a:solidFill>
                  <a:srgbClr val="FFFF00"/>
                </a:solidFill>
                <a:latin typeface="+mn-lt"/>
                <a:cs typeface="Arial" charset="0"/>
              </a:rPr>
              <a:t>Total </a:t>
            </a:r>
            <a:r>
              <a:rPr lang="es-ES_tradnl" sz="1800" dirty="0" smtClean="0">
                <a:solidFill>
                  <a:srgbClr val="FFFF00"/>
                </a:solidFill>
                <a:latin typeface="+mn-lt"/>
                <a:cs typeface="Arial" charset="0"/>
              </a:rPr>
              <a:t>premios: [(1 x 48.000) </a:t>
            </a:r>
            <a:r>
              <a:rPr lang="es-ES_tradnl" sz="1800" dirty="0">
                <a:solidFill>
                  <a:srgbClr val="FFFF00"/>
                </a:solidFill>
                <a:latin typeface="+mn-lt"/>
                <a:cs typeface="Arial" charset="0"/>
              </a:rPr>
              <a:t>+ </a:t>
            </a:r>
            <a:r>
              <a:rPr lang="es-ES_tradnl" sz="1800" dirty="0" smtClean="0">
                <a:solidFill>
                  <a:srgbClr val="FFFF00"/>
                </a:solidFill>
                <a:latin typeface="+mn-lt"/>
                <a:cs typeface="Arial" charset="0"/>
              </a:rPr>
              <a:t>(2 x 12.700) </a:t>
            </a:r>
            <a:r>
              <a:rPr lang="es-ES_tradnl" sz="1800" dirty="0">
                <a:solidFill>
                  <a:srgbClr val="FFFF00"/>
                </a:solidFill>
                <a:latin typeface="+mn-lt"/>
                <a:cs typeface="Arial" charset="0"/>
              </a:rPr>
              <a:t>+ </a:t>
            </a:r>
            <a:r>
              <a:rPr lang="es-ES_tradnl" sz="1800" dirty="0" smtClean="0">
                <a:solidFill>
                  <a:srgbClr val="FFFF00"/>
                </a:solidFill>
                <a:latin typeface="+mn-lt"/>
                <a:cs typeface="Arial" charset="0"/>
              </a:rPr>
              <a:t>(2 x 630) = 74.660 €</a:t>
            </a:r>
            <a:endParaRPr lang="es-ES_tradnl" sz="1800" dirty="0">
              <a:solidFill>
                <a:srgbClr val="FFFF00"/>
              </a:solidFill>
              <a:latin typeface="+mn-lt"/>
              <a:cs typeface="Arial" charset="0"/>
            </a:endParaRPr>
          </a:p>
        </p:txBody>
      </p:sp>
      <p:sp>
        <p:nvSpPr>
          <p:cNvPr id="6" name="Text Box 4"/>
          <p:cNvSpPr txBox="1">
            <a:spLocks noChangeArrowheads="1"/>
          </p:cNvSpPr>
          <p:nvPr/>
        </p:nvSpPr>
        <p:spPr bwMode="auto">
          <a:xfrm>
            <a:off x="0" y="5715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_tradnl" sz="2000" b="1" u="sng" dirty="0" smtClean="0">
                <a:solidFill>
                  <a:srgbClr val="FF0000"/>
                </a:solidFill>
                <a:latin typeface="+mn-lt"/>
              </a:rPr>
              <a:t>Ejemplo</a:t>
            </a:r>
            <a:r>
              <a:rPr lang="es-ES_tradnl" sz="2000" b="1" dirty="0" smtClean="0">
                <a:solidFill>
                  <a:srgbClr val="000066"/>
                </a:solidFill>
                <a:latin typeface="+mn-lt"/>
              </a:rPr>
              <a:t>. Tributación de las Ganancias en el Juego. </a:t>
            </a:r>
            <a:r>
              <a:rPr lang="es-ES_tradnl" sz="2000" b="1" dirty="0" smtClean="0">
                <a:solidFill>
                  <a:srgbClr val="FF0066"/>
                </a:solidFill>
                <a:latin typeface="+mn-lt"/>
              </a:rPr>
              <a:t>DA 33ª LIRPF</a:t>
            </a:r>
            <a:r>
              <a:rPr lang="es-ES_tradnl" sz="2000" b="1" dirty="0" smtClean="0">
                <a:solidFill>
                  <a:srgbClr val="000066"/>
                </a:solidFill>
                <a:latin typeface="+mn-lt"/>
              </a:rPr>
              <a:t>. </a:t>
            </a:r>
            <a:r>
              <a:rPr lang="es-ES_tradnl" sz="2000" b="1" u="sng" dirty="0" smtClean="0">
                <a:solidFill>
                  <a:srgbClr val="FF0000"/>
                </a:solidFill>
                <a:latin typeface="+mn-lt"/>
              </a:rPr>
              <a:t>Enunciado</a:t>
            </a:r>
            <a:endParaRPr lang="es-ES" sz="2000" b="1" dirty="0">
              <a:solidFill>
                <a:srgbClr val="FF0000"/>
              </a:solidFill>
              <a:latin typeface="+mn-lt"/>
            </a:endParaRPr>
          </a:p>
        </p:txBody>
      </p:sp>
      <p:graphicFrame>
        <p:nvGraphicFramePr>
          <p:cNvPr id="8" name="7 Tabla"/>
          <p:cNvGraphicFramePr>
            <a:graphicFrameLocks noGrp="1"/>
          </p:cNvGraphicFramePr>
          <p:nvPr>
            <p:extLst>
              <p:ext uri="{D42A27DB-BD31-4B8C-83A1-F6EECF244321}">
                <p14:modId xmlns="" xmlns:p14="http://schemas.microsoft.com/office/powerpoint/2010/main" val="2447264180"/>
              </p:ext>
            </p:extLst>
          </p:nvPr>
        </p:nvGraphicFramePr>
        <p:xfrm>
          <a:off x="3429000" y="3810000"/>
          <a:ext cx="4572000" cy="2679677"/>
        </p:xfrm>
        <a:graphic>
          <a:graphicData uri="http://schemas.openxmlformats.org/drawingml/2006/table">
            <a:tbl>
              <a:tblPr firstRow="1" bandRow="1">
                <a:tableStyleId>{5C22544A-7EE6-4342-B048-85BDC9FD1C3A}</a:tableStyleId>
              </a:tblPr>
              <a:tblGrid>
                <a:gridCol w="1371599">
                  <a:extLst>
                    <a:ext uri="{9D8B030D-6E8A-4147-A177-3AD203B41FA5}">
                      <a16:colId xmlns="" xmlns:a16="http://schemas.microsoft.com/office/drawing/2014/main" val="20000"/>
                    </a:ext>
                  </a:extLst>
                </a:gridCol>
                <a:gridCol w="3200401">
                  <a:extLst>
                    <a:ext uri="{9D8B030D-6E8A-4147-A177-3AD203B41FA5}">
                      <a16:colId xmlns="" xmlns:a16="http://schemas.microsoft.com/office/drawing/2014/main" val="20001"/>
                    </a:ext>
                  </a:extLst>
                </a:gridCol>
              </a:tblGrid>
              <a:tr h="332717">
                <a:tc>
                  <a:txBody>
                    <a:bodyPr/>
                    <a:lstStyle/>
                    <a:p>
                      <a:pPr algn="l"/>
                      <a:r>
                        <a:rPr lang="es-ES_tradnl" dirty="0" smtClean="0"/>
                        <a:t>APUESTA</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r"/>
                      <a:r>
                        <a:rPr lang="es-ES_tradnl" dirty="0" smtClean="0"/>
                        <a:t>Premio obtenido</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50493">
                <a:tc>
                  <a:txBody>
                    <a:bodyPr/>
                    <a:lstStyle/>
                    <a:p>
                      <a:r>
                        <a:rPr lang="es-ES_tradnl" b="1" dirty="0" smtClean="0">
                          <a:solidFill>
                            <a:srgbClr val="000066"/>
                          </a:solidFill>
                        </a:rPr>
                        <a:t>1</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b="1" dirty="0" smtClean="0">
                          <a:solidFill>
                            <a:srgbClr val="000066"/>
                          </a:solidFill>
                        </a:rPr>
                        <a:t>48.000</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65733">
                <a:tc>
                  <a:txBody>
                    <a:bodyPr/>
                    <a:lstStyle/>
                    <a:p>
                      <a:r>
                        <a:rPr lang="es-ES_tradnl" b="1" dirty="0" smtClean="0">
                          <a:solidFill>
                            <a:srgbClr val="000066"/>
                          </a:solidFill>
                        </a:rPr>
                        <a:t>2</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b="1" dirty="0" smtClean="0">
                          <a:solidFill>
                            <a:srgbClr val="000066"/>
                          </a:solidFill>
                        </a:rPr>
                        <a:t>12.700</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80973">
                <a:tc>
                  <a:txBody>
                    <a:bodyPr/>
                    <a:lstStyle/>
                    <a:p>
                      <a:r>
                        <a:rPr lang="es-ES_tradnl" b="1" dirty="0" smtClean="0">
                          <a:solidFill>
                            <a:srgbClr val="000066"/>
                          </a:solidFill>
                        </a:rPr>
                        <a:t>3</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b="1" dirty="0" smtClean="0">
                          <a:solidFill>
                            <a:srgbClr val="000066"/>
                          </a:solidFill>
                        </a:rPr>
                        <a:t>12.700</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381000">
                <a:tc>
                  <a:txBody>
                    <a:bodyPr/>
                    <a:lstStyle/>
                    <a:p>
                      <a:r>
                        <a:rPr lang="es-ES_tradnl" b="1" dirty="0" smtClean="0">
                          <a:solidFill>
                            <a:srgbClr val="000066"/>
                          </a:solidFill>
                        </a:rPr>
                        <a:t>4</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b="1" dirty="0" smtClean="0">
                          <a:solidFill>
                            <a:srgbClr val="000066"/>
                          </a:solidFill>
                        </a:rPr>
                        <a:t>630</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381000">
                <a:tc>
                  <a:txBody>
                    <a:bodyPr/>
                    <a:lstStyle/>
                    <a:p>
                      <a:r>
                        <a:rPr lang="es-ES_tradnl" b="1" dirty="0" smtClean="0">
                          <a:solidFill>
                            <a:srgbClr val="000066"/>
                          </a:solidFill>
                        </a:rPr>
                        <a:t>5</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b="1" dirty="0" smtClean="0">
                          <a:solidFill>
                            <a:srgbClr val="000066"/>
                          </a:solidFill>
                        </a:rPr>
                        <a:t>630</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439424">
                <a:tc>
                  <a:txBody>
                    <a:bodyPr/>
                    <a:lstStyle/>
                    <a:p>
                      <a:r>
                        <a:rPr lang="es-ES_tradnl" b="1" dirty="0" smtClean="0">
                          <a:solidFill>
                            <a:srgbClr val="FFFF00"/>
                          </a:solidFill>
                        </a:rPr>
                        <a:t>TOTAL</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r"/>
                      <a:r>
                        <a:rPr lang="es-ES_tradnl" b="1" dirty="0" smtClean="0">
                          <a:solidFill>
                            <a:srgbClr val="FFFF00"/>
                          </a:solidFill>
                        </a:rPr>
                        <a:t>74.660</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817397478"/>
      </p:ext>
    </p:extLst>
  </p:cSld>
  <p:clrMapOvr>
    <a:masterClrMapping/>
  </p:clrMapOvr>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803796" y="6400800"/>
            <a:ext cx="2063750" cy="457200"/>
          </a:xfrm>
        </p:spPr>
        <p:txBody>
          <a:bodyPr/>
          <a:lstStyle/>
          <a:p>
            <a:pPr>
              <a:defRPr/>
            </a:pPr>
            <a:fld id="{CCBFA2C9-2A3F-4126-AF4A-A5BEAF2118C1}" type="slidenum">
              <a:rPr lang="es-ES"/>
              <a:pPr>
                <a:defRPr/>
              </a:pPr>
              <a:t>551</a:t>
            </a:fld>
            <a:endParaRPr lang="es-ES"/>
          </a:p>
        </p:txBody>
      </p:sp>
      <p:sp>
        <p:nvSpPr>
          <p:cNvPr id="9" name="8 Rectángulo"/>
          <p:cNvSpPr/>
          <p:nvPr/>
        </p:nvSpPr>
        <p:spPr>
          <a:xfrm>
            <a:off x="76200" y="487740"/>
            <a:ext cx="9753600" cy="1600438"/>
          </a:xfrm>
          <a:prstGeom prst="rect">
            <a:avLst/>
          </a:prstGeom>
        </p:spPr>
        <p:txBody>
          <a:bodyPr wrap="square">
            <a:spAutoFit/>
          </a:bodyPr>
          <a:lstStyle/>
          <a:p>
            <a:pPr marL="457200" indent="-457200">
              <a:buFont typeface="Wingdings" pitchFamily="2" charset="2"/>
              <a:buChar char="v"/>
              <a:defRPr/>
            </a:pPr>
            <a:r>
              <a:rPr lang="es-ES_tradnl" sz="1600" u="sng" dirty="0">
                <a:latin typeface="+mj-lt"/>
                <a:cs typeface="Arial" charset="0"/>
              </a:rPr>
              <a:t>Premios sujetos a retención:</a:t>
            </a:r>
            <a:r>
              <a:rPr lang="es-ES_tradnl" sz="1600" dirty="0">
                <a:latin typeface="+mj-lt"/>
                <a:cs typeface="Arial" charset="0"/>
              </a:rPr>
              <a:t> </a:t>
            </a:r>
            <a:endParaRPr lang="es-ES_tradnl" sz="1600" dirty="0" smtClean="0">
              <a:latin typeface="+mj-lt"/>
              <a:cs typeface="Arial" charset="0"/>
            </a:endParaRPr>
          </a:p>
          <a:p>
            <a:pPr marL="457200" indent="-457200">
              <a:buFont typeface="Wingdings" pitchFamily="2" charset="2"/>
              <a:buChar char="v"/>
              <a:defRPr/>
            </a:pPr>
            <a:endParaRPr lang="es-ES_tradnl" sz="1000" i="1" dirty="0">
              <a:latin typeface="+mj-lt"/>
              <a:cs typeface="Arial" charset="0"/>
            </a:endParaRPr>
          </a:p>
          <a:p>
            <a:pPr marL="457200" indent="-457200">
              <a:buFont typeface="Wingdings" pitchFamily="2" charset="2"/>
              <a:buChar char="v"/>
              <a:defRPr/>
            </a:pPr>
            <a:r>
              <a:rPr lang="es-ES_tradnl" sz="1600" i="1" dirty="0" smtClean="0">
                <a:solidFill>
                  <a:srgbClr val="FFFF00"/>
                </a:solidFill>
                <a:latin typeface="+mj-lt"/>
                <a:cs typeface="Arial" charset="0"/>
              </a:rPr>
              <a:t>Mínimo exento durante 2020 y </a:t>
            </a:r>
            <a:r>
              <a:rPr lang="es-ES_tradnl" sz="1600" i="1" dirty="0" err="1" smtClean="0">
                <a:solidFill>
                  <a:srgbClr val="FFFF00"/>
                </a:solidFill>
                <a:latin typeface="+mj-lt"/>
                <a:cs typeface="Arial" charset="0"/>
              </a:rPr>
              <a:t>ss</a:t>
            </a:r>
            <a:r>
              <a:rPr lang="es-ES_tradnl" sz="1600" i="1" dirty="0" smtClean="0">
                <a:solidFill>
                  <a:srgbClr val="FFFF00"/>
                </a:solidFill>
                <a:latin typeface="+mj-lt"/>
                <a:cs typeface="Arial" charset="0"/>
              </a:rPr>
              <a:t>*: 40.000 €</a:t>
            </a:r>
          </a:p>
          <a:p>
            <a:pPr marL="457200" indent="-457200">
              <a:buFont typeface="Wingdings" panose="05000000000000000000" pitchFamily="2" charset="2"/>
              <a:buChar char="ü"/>
              <a:defRPr/>
            </a:pPr>
            <a:r>
              <a:rPr lang="es-ES_tradnl" sz="1600" b="0" i="1" dirty="0" smtClean="0">
                <a:latin typeface="+mj-lt"/>
                <a:cs typeface="Arial" charset="0"/>
              </a:rPr>
              <a:t>Sólo </a:t>
            </a:r>
            <a:r>
              <a:rPr lang="es-ES_tradnl" sz="1600" b="0" i="1" dirty="0">
                <a:latin typeface="+mj-lt"/>
                <a:cs typeface="Arial" charset="0"/>
              </a:rPr>
              <a:t>están sujetos a retención los premios superiores a </a:t>
            </a:r>
            <a:r>
              <a:rPr lang="es-ES_tradnl" sz="1600" b="0" i="1" dirty="0" smtClean="0">
                <a:latin typeface="+mj-lt"/>
                <a:cs typeface="Arial" charset="0"/>
              </a:rPr>
              <a:t>10.000 </a:t>
            </a:r>
            <a:r>
              <a:rPr lang="es-ES_tradnl" sz="1600" b="0" i="1" dirty="0">
                <a:latin typeface="+mj-lt"/>
                <a:cs typeface="Arial" charset="0"/>
              </a:rPr>
              <a:t>€ por apuesta. </a:t>
            </a:r>
            <a:endParaRPr lang="es-ES_tradnl" sz="1600" b="0" i="1" dirty="0" smtClean="0">
              <a:latin typeface="+mj-lt"/>
              <a:cs typeface="Arial" charset="0"/>
            </a:endParaRPr>
          </a:p>
          <a:p>
            <a:pPr marL="457200" indent="-457200">
              <a:buFont typeface="Wingdings" panose="05000000000000000000" pitchFamily="2" charset="2"/>
              <a:buChar char="ü"/>
              <a:defRPr/>
            </a:pPr>
            <a:r>
              <a:rPr lang="es-ES_tradnl" sz="1600" b="0" i="1" dirty="0" smtClean="0">
                <a:latin typeface="+mj-lt"/>
                <a:cs typeface="Arial" charset="0"/>
              </a:rPr>
              <a:t>Para </a:t>
            </a:r>
            <a:r>
              <a:rPr lang="es-ES_tradnl" sz="1600" b="0" i="1" dirty="0">
                <a:latin typeface="+mj-lt"/>
                <a:cs typeface="Arial" charset="0"/>
              </a:rPr>
              <a:t>calcular la base de retención hay que </a:t>
            </a:r>
            <a:r>
              <a:rPr lang="es-ES_tradnl" sz="1600" b="0" i="1" u="sng" dirty="0">
                <a:latin typeface="+mj-lt"/>
                <a:cs typeface="Arial" charset="0"/>
              </a:rPr>
              <a:t>deducir el mínimo exento de </a:t>
            </a:r>
            <a:r>
              <a:rPr lang="es-ES_tradnl" sz="1600" b="0" i="1" u="sng" dirty="0" smtClean="0">
                <a:latin typeface="+mj-lt"/>
                <a:cs typeface="Arial" charset="0"/>
              </a:rPr>
              <a:t>10.000 </a:t>
            </a:r>
            <a:r>
              <a:rPr lang="es-ES_tradnl" sz="1600" b="0" i="1" u="sng" dirty="0">
                <a:latin typeface="+mj-lt"/>
                <a:cs typeface="Arial" charset="0"/>
              </a:rPr>
              <a:t>€ por cada premio</a:t>
            </a:r>
            <a:r>
              <a:rPr lang="es-ES_tradnl" sz="1600" b="0" i="1" dirty="0">
                <a:latin typeface="+mj-lt"/>
                <a:cs typeface="Arial" charset="0"/>
              </a:rPr>
              <a:t>.</a:t>
            </a:r>
          </a:p>
          <a:p>
            <a:pPr marL="457200" indent="-457200">
              <a:buFont typeface="Wingdings" pitchFamily="2" charset="2"/>
              <a:buChar char="v"/>
              <a:defRPr/>
            </a:pPr>
            <a:endParaRPr lang="es-ES_tradnl" sz="800" dirty="0">
              <a:latin typeface="+mj-lt"/>
              <a:cs typeface="Arial" charset="0"/>
            </a:endParaRPr>
          </a:p>
          <a:p>
            <a:pPr marL="457200" indent="-457200">
              <a:buFont typeface="Wingdings" pitchFamily="2" charset="2"/>
              <a:buChar char="v"/>
              <a:defRPr/>
            </a:pPr>
            <a:r>
              <a:rPr lang="es-ES_tradnl" sz="1600" u="sng" dirty="0">
                <a:latin typeface="+mj-lt"/>
                <a:cs typeface="Arial" charset="0"/>
              </a:rPr>
              <a:t>Retenciones a practicar. Distribución por apuestas</a:t>
            </a:r>
            <a:r>
              <a:rPr lang="es-ES_tradnl" sz="1600" dirty="0">
                <a:latin typeface="+mj-lt"/>
                <a:cs typeface="Arial" charset="0"/>
              </a:rPr>
              <a:t>:</a:t>
            </a:r>
          </a:p>
        </p:txBody>
      </p:sp>
      <p:graphicFrame>
        <p:nvGraphicFramePr>
          <p:cNvPr id="8" name="7 Tabla"/>
          <p:cNvGraphicFramePr>
            <a:graphicFrameLocks noGrp="1"/>
          </p:cNvGraphicFramePr>
          <p:nvPr>
            <p:extLst>
              <p:ext uri="{D42A27DB-BD31-4B8C-83A1-F6EECF244321}">
                <p14:modId xmlns="" xmlns:p14="http://schemas.microsoft.com/office/powerpoint/2010/main" val="2573154414"/>
              </p:ext>
            </p:extLst>
          </p:nvPr>
        </p:nvGraphicFramePr>
        <p:xfrm>
          <a:off x="428229" y="2286000"/>
          <a:ext cx="8915400" cy="4448812"/>
        </p:xfrm>
        <a:graphic>
          <a:graphicData uri="http://schemas.openxmlformats.org/drawingml/2006/table">
            <a:tbl>
              <a:tblPr firstRow="1" bandRow="1">
                <a:tableStyleId>{5C22544A-7EE6-4342-B048-85BDC9FD1C3A}</a:tableStyleId>
              </a:tblPr>
              <a:tblGrid>
                <a:gridCol w="1371599">
                  <a:extLst>
                    <a:ext uri="{9D8B030D-6E8A-4147-A177-3AD203B41FA5}">
                      <a16:colId xmlns="" xmlns:a16="http://schemas.microsoft.com/office/drawing/2014/main" val="20000"/>
                    </a:ext>
                  </a:extLst>
                </a:gridCol>
                <a:gridCol w="1219200">
                  <a:extLst>
                    <a:ext uri="{9D8B030D-6E8A-4147-A177-3AD203B41FA5}">
                      <a16:colId xmlns="" xmlns:a16="http://schemas.microsoft.com/office/drawing/2014/main" val="20001"/>
                    </a:ext>
                  </a:extLst>
                </a:gridCol>
                <a:gridCol w="1143000">
                  <a:extLst>
                    <a:ext uri="{9D8B030D-6E8A-4147-A177-3AD203B41FA5}">
                      <a16:colId xmlns="" xmlns:a16="http://schemas.microsoft.com/office/drawing/2014/main" val="20002"/>
                    </a:ext>
                  </a:extLst>
                </a:gridCol>
                <a:gridCol w="2006601">
                  <a:extLst>
                    <a:ext uri="{9D8B030D-6E8A-4147-A177-3AD203B41FA5}">
                      <a16:colId xmlns="" xmlns:a16="http://schemas.microsoft.com/office/drawing/2014/main" val="20003"/>
                    </a:ext>
                  </a:extLst>
                </a:gridCol>
                <a:gridCol w="1397000">
                  <a:extLst>
                    <a:ext uri="{9D8B030D-6E8A-4147-A177-3AD203B41FA5}">
                      <a16:colId xmlns="" xmlns:a16="http://schemas.microsoft.com/office/drawing/2014/main" val="20005"/>
                    </a:ext>
                  </a:extLst>
                </a:gridCol>
                <a:gridCol w="1778000">
                  <a:extLst>
                    <a:ext uri="{9D8B030D-6E8A-4147-A177-3AD203B41FA5}">
                      <a16:colId xmlns="" xmlns:a16="http://schemas.microsoft.com/office/drawing/2014/main" val="20006"/>
                    </a:ext>
                  </a:extLst>
                </a:gridCol>
              </a:tblGrid>
              <a:tr h="914400">
                <a:tc>
                  <a:txBody>
                    <a:bodyPr/>
                    <a:lstStyle/>
                    <a:p>
                      <a:pPr algn="ctr"/>
                      <a:r>
                        <a:rPr lang="es-ES_tradnl" dirty="0" smtClean="0"/>
                        <a:t>APUESTA</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dirty="0" smtClean="0"/>
                        <a:t>Premio obtenido</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dirty="0" smtClean="0"/>
                        <a:t>- Mínimo exento</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dirty="0" smtClean="0"/>
                        <a:t>= Base de Retención</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200" b="0" dirty="0" smtClean="0"/>
                        <a:t>(Premio - mínimo exento)</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dirty="0" smtClean="0"/>
                        <a:t>Importe</a:t>
                      </a:r>
                      <a:r>
                        <a:rPr lang="es-ES_tradnl" baseline="0" dirty="0" smtClean="0"/>
                        <a:t> retención  </a:t>
                      </a:r>
                      <a:r>
                        <a:rPr lang="es-ES_tradnl" sz="1400" baseline="0" dirty="0" smtClean="0">
                          <a:solidFill>
                            <a:srgbClr val="FFFF00"/>
                          </a:solidFill>
                          <a:effectLst>
                            <a:outerShdw blurRad="38100" dist="38100" dir="2700000" algn="tl">
                              <a:srgbClr val="000000">
                                <a:alpha val="43137"/>
                              </a:srgbClr>
                            </a:outerShdw>
                          </a:effectLst>
                        </a:rPr>
                        <a:t>(20% s/ Base)</a:t>
                      </a:r>
                      <a:endParaRPr lang="es-ES_tradnl" sz="14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_tradnl" dirty="0" smtClean="0"/>
                        <a:t>Líquido a percibir</a:t>
                      </a:r>
                    </a:p>
                    <a:p>
                      <a:pPr algn="ctr"/>
                      <a:r>
                        <a:rPr lang="es-ES_tradnl" sz="1200" b="0" dirty="0" smtClean="0"/>
                        <a:t>(Premio - retención)</a:t>
                      </a:r>
                      <a:endParaRPr lang="es-ES_tradnl" sz="1200" b="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34668">
                <a:tc>
                  <a:txBody>
                    <a:bodyPr/>
                    <a:lstStyle/>
                    <a:p>
                      <a:r>
                        <a:rPr lang="es-ES_tradnl" dirty="0" smtClean="0">
                          <a:solidFill>
                            <a:srgbClr val="000066"/>
                          </a:solidFill>
                        </a:rPr>
                        <a:t>1</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dirty="0" smtClean="0">
                          <a:solidFill>
                            <a:srgbClr val="000066"/>
                          </a:solidFill>
                        </a:rPr>
                        <a:t>48.000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dirty="0" smtClean="0">
                          <a:solidFill>
                            <a:srgbClr val="000066"/>
                          </a:solidFill>
                        </a:rPr>
                        <a:t>- 40.000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dirty="0" smtClean="0">
                          <a:solidFill>
                            <a:srgbClr val="000066"/>
                          </a:solidFill>
                        </a:rPr>
                        <a:t>8.000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b="1" dirty="0" smtClean="0">
                          <a:solidFill>
                            <a:srgbClr val="000066"/>
                          </a:solidFill>
                        </a:rPr>
                        <a:t>(1.600)</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r>
                        <a:rPr lang="es-ES_tradnl" dirty="0" smtClean="0">
                          <a:solidFill>
                            <a:srgbClr val="000066"/>
                          </a:solidFill>
                        </a:rPr>
                        <a:t>46.400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34668">
                <a:tc>
                  <a:txBody>
                    <a:bodyPr/>
                    <a:lstStyle/>
                    <a:p>
                      <a:r>
                        <a:rPr lang="es-ES_tradnl" dirty="0" smtClean="0">
                          <a:solidFill>
                            <a:srgbClr val="000066"/>
                          </a:solidFill>
                        </a:rPr>
                        <a:t>2</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dirty="0" smtClean="0">
                          <a:solidFill>
                            <a:srgbClr val="000066"/>
                          </a:solidFill>
                        </a:rPr>
                        <a:t>12.700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gridSpan="3">
                  <a:txBody>
                    <a:bodyPr/>
                    <a:lstStyle/>
                    <a:p>
                      <a:pPr algn="ctr"/>
                      <a:r>
                        <a:rPr lang="es-ES_tradnl" dirty="0" smtClean="0">
                          <a:solidFill>
                            <a:srgbClr val="000066"/>
                          </a:solidFill>
                        </a:rPr>
                        <a:t>No sujeto a retención  </a:t>
                      </a:r>
                    </a:p>
                    <a:p>
                      <a:pPr algn="ctr"/>
                      <a:r>
                        <a:rPr lang="es-ES_tradnl" dirty="0" smtClean="0">
                          <a:solidFill>
                            <a:srgbClr val="000066"/>
                          </a:solidFill>
                        </a:rPr>
                        <a:t>(premio menor de 40.000 €)</a:t>
                      </a: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tc hMerge="1">
                  <a:txBody>
                    <a:bodyPr/>
                    <a:lstStyle/>
                    <a:p>
                      <a:pPr algn="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r>
                        <a:rPr lang="es-ES_tradnl" dirty="0" smtClean="0">
                          <a:solidFill>
                            <a:srgbClr val="000066"/>
                          </a:solidFill>
                        </a:rPr>
                        <a:t>12.700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34668">
                <a:tc>
                  <a:txBody>
                    <a:bodyPr/>
                    <a:lstStyle/>
                    <a:p>
                      <a:r>
                        <a:rPr lang="es-ES_tradnl" dirty="0" smtClean="0">
                          <a:solidFill>
                            <a:srgbClr val="000066"/>
                          </a:solidFill>
                        </a:rPr>
                        <a:t>3</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dirty="0" smtClean="0">
                          <a:solidFill>
                            <a:srgbClr val="000066"/>
                          </a:solidFill>
                        </a:rPr>
                        <a:t>12.700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gridSpan="3">
                  <a:txBody>
                    <a:bodyPr/>
                    <a:lstStyle/>
                    <a:p>
                      <a:pPr algn="ctr"/>
                      <a:r>
                        <a:rPr lang="es-ES_tradnl" dirty="0" smtClean="0">
                          <a:solidFill>
                            <a:srgbClr val="000066"/>
                          </a:solidFill>
                        </a:rPr>
                        <a:t>No sujeto a retención  </a:t>
                      </a:r>
                    </a:p>
                    <a:p>
                      <a:pPr algn="ctr"/>
                      <a:r>
                        <a:rPr lang="es-ES_tradnl" dirty="0" smtClean="0">
                          <a:solidFill>
                            <a:srgbClr val="000066"/>
                          </a:solidFill>
                        </a:rPr>
                        <a:t>(premio menor de 40.000 €)</a:t>
                      </a:r>
                      <a:endParaRPr kumimoji="0" lang="es-ES_tradnl" sz="1800" b="0" i="0" u="none" strike="noStrike" kern="1200" cap="none" spc="0" normalizeH="0" baseline="0" noProof="0" dirty="0">
                        <a:ln>
                          <a:noFill/>
                        </a:ln>
                        <a:solidFill>
                          <a:srgbClr val="000066"/>
                        </a:solidFill>
                        <a:effectLst/>
                        <a:uLnTx/>
                        <a:uFillTx/>
                        <a:latin typeface="Arial"/>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tc hMerge="1">
                  <a:txBody>
                    <a:bodyPr/>
                    <a:lstStyle/>
                    <a:p>
                      <a:pPr algn="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r"/>
                      <a:endParaRPr lang="es-ES_tradnl"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r"/>
                      <a:r>
                        <a:rPr lang="es-ES_tradnl" dirty="0" smtClean="0">
                          <a:solidFill>
                            <a:srgbClr val="000066"/>
                          </a:solidFill>
                        </a:rPr>
                        <a:t>12.700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534668">
                <a:tc>
                  <a:txBody>
                    <a:bodyPr/>
                    <a:lstStyle/>
                    <a:p>
                      <a:r>
                        <a:rPr lang="es-ES_tradnl" dirty="0" smtClean="0">
                          <a:solidFill>
                            <a:srgbClr val="000066"/>
                          </a:solidFill>
                        </a:rPr>
                        <a:t>4</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dirty="0" smtClean="0">
                          <a:solidFill>
                            <a:srgbClr val="000066"/>
                          </a:solidFill>
                        </a:rPr>
                        <a:t>630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gridSpan="3">
                  <a:txBody>
                    <a:bodyPr/>
                    <a:lstStyle/>
                    <a:p>
                      <a:pPr algn="ctr"/>
                      <a:r>
                        <a:rPr lang="es-ES_tradnl" dirty="0" smtClean="0">
                          <a:solidFill>
                            <a:srgbClr val="000066"/>
                          </a:solidFill>
                        </a:rPr>
                        <a:t>No sujeto a retención  </a:t>
                      </a:r>
                    </a:p>
                    <a:p>
                      <a:pPr algn="ctr"/>
                      <a:r>
                        <a:rPr lang="es-ES_tradnl" dirty="0" smtClean="0">
                          <a:solidFill>
                            <a:srgbClr val="000066"/>
                          </a:solidFill>
                        </a:rPr>
                        <a:t>(premio menor de 40.000 €)</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tc hMerge="1">
                  <a:txBody>
                    <a:bodyPr/>
                    <a:lstStyle/>
                    <a:p>
                      <a:endParaRPr lang="es-ES_tradnl"/>
                    </a:p>
                  </a:txBody>
                  <a:tcPr/>
                </a:tc>
                <a:tc hMerge="1">
                  <a:txBody>
                    <a:bodyPr/>
                    <a:lstStyle/>
                    <a:p>
                      <a:pPr algn="r"/>
                      <a:endParaRPr lang="es-ES_tradnl" dirty="0">
                        <a:solidFill>
                          <a:srgbClr val="000066"/>
                        </a:solidFill>
                      </a:endParaRPr>
                    </a:p>
                  </a:txBody>
                  <a:tcPr/>
                </a:tc>
                <a:tc>
                  <a:txBody>
                    <a:bodyPr/>
                    <a:lstStyle/>
                    <a:p>
                      <a:pPr algn="r"/>
                      <a:r>
                        <a:rPr lang="es-ES_tradnl" dirty="0" smtClean="0">
                          <a:solidFill>
                            <a:srgbClr val="000066"/>
                          </a:solidFill>
                        </a:rPr>
                        <a:t>630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534668">
                <a:tc>
                  <a:txBody>
                    <a:bodyPr/>
                    <a:lstStyle/>
                    <a:p>
                      <a:r>
                        <a:rPr lang="es-ES_tradnl" dirty="0" smtClean="0">
                          <a:solidFill>
                            <a:srgbClr val="000066"/>
                          </a:solidFill>
                        </a:rPr>
                        <a:t>5</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r"/>
                      <a:r>
                        <a:rPr lang="es-ES_tradnl" dirty="0" smtClean="0">
                          <a:solidFill>
                            <a:srgbClr val="000066"/>
                          </a:solidFill>
                        </a:rPr>
                        <a:t>630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gridSpan="3">
                  <a:txBody>
                    <a:bodyPr/>
                    <a:lstStyle/>
                    <a:p>
                      <a:pPr algn="ctr"/>
                      <a:r>
                        <a:rPr lang="es-ES_tradnl" dirty="0" smtClean="0">
                          <a:solidFill>
                            <a:srgbClr val="000066"/>
                          </a:solidFill>
                        </a:rPr>
                        <a:t>No sujeto a retención  </a:t>
                      </a:r>
                    </a:p>
                    <a:p>
                      <a:pPr algn="ctr"/>
                      <a:r>
                        <a:rPr lang="es-ES_tradnl" dirty="0" smtClean="0">
                          <a:solidFill>
                            <a:srgbClr val="000066"/>
                          </a:solidFill>
                        </a:rPr>
                        <a:t>(premio menor de 40.000 €)</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CC"/>
                    </a:solidFill>
                  </a:tcPr>
                </a:tc>
                <a:tc hMerge="1">
                  <a:txBody>
                    <a:bodyPr/>
                    <a:lstStyle/>
                    <a:p>
                      <a:endParaRPr lang="es-ES_tradnl"/>
                    </a:p>
                  </a:txBody>
                  <a:tcPr/>
                </a:tc>
                <a:tc hMerge="1">
                  <a:txBody>
                    <a:bodyPr/>
                    <a:lstStyle/>
                    <a:p>
                      <a:pPr algn="r"/>
                      <a:endParaRPr lang="es-ES_tradnl" dirty="0">
                        <a:solidFill>
                          <a:srgbClr val="000066"/>
                        </a:solidFill>
                      </a:endParaRPr>
                    </a:p>
                  </a:txBody>
                  <a:tcPr/>
                </a:tc>
                <a:tc>
                  <a:txBody>
                    <a:bodyPr/>
                    <a:lstStyle/>
                    <a:p>
                      <a:pPr algn="r"/>
                      <a:r>
                        <a:rPr lang="es-ES_tradnl" dirty="0" smtClean="0">
                          <a:solidFill>
                            <a:srgbClr val="000066"/>
                          </a:solidFill>
                        </a:rPr>
                        <a:t>630</a:t>
                      </a:r>
                      <a:endParaRPr lang="es-ES_tradnl"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439424">
                <a:tc>
                  <a:txBody>
                    <a:bodyPr/>
                    <a:lstStyle/>
                    <a:p>
                      <a:r>
                        <a:rPr lang="es-ES_tradnl" b="1" dirty="0" smtClean="0">
                          <a:solidFill>
                            <a:schemeClr val="tx1"/>
                          </a:solidFill>
                        </a:rPr>
                        <a:t>TOTAL</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r"/>
                      <a:r>
                        <a:rPr lang="es-ES_tradnl" b="1" dirty="0" smtClean="0">
                          <a:solidFill>
                            <a:schemeClr val="tx1"/>
                          </a:solidFill>
                        </a:rPr>
                        <a:t>74.660</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algn="r"/>
                      <a:r>
                        <a:rPr lang="es-ES_tradnl" b="1" i="1" dirty="0" smtClean="0">
                          <a:solidFill>
                            <a:srgbClr val="FFFF99"/>
                          </a:solidFill>
                        </a:rPr>
                        <a:t>[40.000]</a:t>
                      </a:r>
                      <a:endParaRPr lang="es-ES_tradnl" b="1" i="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r"/>
                      <a:r>
                        <a:rPr lang="es-ES_tradnl" b="1" dirty="0" smtClean="0">
                          <a:solidFill>
                            <a:schemeClr val="tx1"/>
                          </a:solidFill>
                        </a:rPr>
                        <a:t>8.000</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r"/>
                      <a:r>
                        <a:rPr lang="es-ES_tradnl" b="1" dirty="0" smtClean="0">
                          <a:solidFill>
                            <a:srgbClr val="FFFF00"/>
                          </a:solidFill>
                        </a:rPr>
                        <a:t>(1.600)</a:t>
                      </a:r>
                      <a:endParaRPr lang="es-ES_tradnl"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r"/>
                      <a:r>
                        <a:rPr lang="es-ES_tradnl" b="1" dirty="0" smtClean="0">
                          <a:solidFill>
                            <a:schemeClr val="tx1"/>
                          </a:solidFill>
                        </a:rPr>
                        <a:t>73.060</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6"/>
                  </a:ext>
                </a:extLst>
              </a:tr>
            </a:tbl>
          </a:graphicData>
        </a:graphic>
      </p:graphicFrame>
      <p:sp>
        <p:nvSpPr>
          <p:cNvPr id="6" name="Text Box 4"/>
          <p:cNvSpPr txBox="1">
            <a:spLocks noChangeArrowheads="1"/>
          </p:cNvSpPr>
          <p:nvPr/>
        </p:nvSpPr>
        <p:spPr bwMode="auto">
          <a:xfrm>
            <a:off x="0" y="5715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_tradnl" sz="1800" b="1" u="sng" dirty="0" smtClean="0">
                <a:solidFill>
                  <a:srgbClr val="FF0000"/>
                </a:solidFill>
                <a:latin typeface="+mn-lt"/>
              </a:rPr>
              <a:t>Ejemplo</a:t>
            </a:r>
            <a:r>
              <a:rPr lang="es-ES_tradnl" sz="1800" b="1" dirty="0" smtClean="0">
                <a:solidFill>
                  <a:srgbClr val="000066"/>
                </a:solidFill>
                <a:latin typeface="+mn-lt"/>
              </a:rPr>
              <a:t>. Tributación Ganancias en el Juego. </a:t>
            </a:r>
            <a:r>
              <a:rPr lang="es-ES_tradnl" sz="1800" b="1" dirty="0" smtClean="0">
                <a:solidFill>
                  <a:srgbClr val="FF0066"/>
                </a:solidFill>
                <a:latin typeface="+mn-lt"/>
              </a:rPr>
              <a:t>DA 33ª LIRPF</a:t>
            </a:r>
            <a:r>
              <a:rPr lang="es-ES_tradnl" sz="1800" b="1" dirty="0" smtClean="0">
                <a:solidFill>
                  <a:srgbClr val="000066"/>
                </a:solidFill>
                <a:latin typeface="+mn-lt"/>
              </a:rPr>
              <a:t>. </a:t>
            </a:r>
            <a:r>
              <a:rPr lang="es-ES_tradnl" sz="1800" b="1" u="sng" dirty="0" smtClean="0">
                <a:solidFill>
                  <a:srgbClr val="FF0000"/>
                </a:solidFill>
                <a:latin typeface="+mn-lt"/>
              </a:rPr>
              <a:t>Solución  2020 y </a:t>
            </a:r>
            <a:r>
              <a:rPr lang="es-ES_tradnl" sz="1800" b="1" u="sng" dirty="0" err="1" smtClean="0">
                <a:solidFill>
                  <a:srgbClr val="FF0000"/>
                </a:solidFill>
                <a:latin typeface="+mn-lt"/>
              </a:rPr>
              <a:t>ss</a:t>
            </a:r>
            <a:r>
              <a:rPr lang="es-ES_tradnl" sz="1800" b="1" dirty="0" smtClean="0">
                <a:solidFill>
                  <a:srgbClr val="FF0000"/>
                </a:solidFill>
                <a:latin typeface="+mn-lt"/>
              </a:rPr>
              <a:t>* </a:t>
            </a:r>
            <a:endParaRPr lang="es-ES" sz="1800" b="1" dirty="0">
              <a:solidFill>
                <a:srgbClr val="FF0000"/>
              </a:solidFill>
              <a:latin typeface="+mn-lt"/>
            </a:endParaRPr>
          </a:p>
        </p:txBody>
      </p:sp>
    </p:spTree>
    <p:extLst>
      <p:ext uri="{BB962C8B-B14F-4D97-AF65-F5344CB8AC3E}">
        <p14:creationId xmlns="" xmlns:p14="http://schemas.microsoft.com/office/powerpoint/2010/main" val="918824783"/>
      </p:ext>
    </p:extLst>
  </p:cSld>
  <p:clrMapOvr>
    <a:masterClrMapping/>
  </p:clrMapOvr>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05550"/>
            <a:ext cx="2311400" cy="476250"/>
          </a:xfrm>
        </p:spPr>
        <p:txBody>
          <a:bodyPr/>
          <a:lstStyle/>
          <a:p>
            <a:pPr>
              <a:defRPr/>
            </a:pPr>
            <a:fld id="{F5978649-74C3-4721-8DB7-EA5596D88215}" type="slidenum">
              <a:rPr lang="es-ES"/>
              <a:pPr>
                <a:defRPr/>
              </a:pPr>
              <a:t>552</a:t>
            </a:fld>
            <a:endParaRPr lang="es-ES" dirty="0"/>
          </a:p>
        </p:txBody>
      </p:sp>
      <p:sp>
        <p:nvSpPr>
          <p:cNvPr id="14341" name="Text Box 4"/>
          <p:cNvSpPr txBox="1">
            <a:spLocks noChangeArrowheads="1"/>
          </p:cNvSpPr>
          <p:nvPr/>
        </p:nvSpPr>
        <p:spPr bwMode="auto">
          <a:xfrm>
            <a:off x="0" y="1484055"/>
            <a:ext cx="9906000" cy="2554545"/>
          </a:xfrm>
          <a:prstGeom prst="rect">
            <a:avLst/>
          </a:prstGeom>
          <a:solidFill>
            <a:srgbClr val="CCFFFF"/>
          </a:solidFill>
          <a:ln w="9525">
            <a:noFill/>
            <a:miter lim="800000"/>
            <a:headEnd/>
            <a:tailEnd/>
          </a:ln>
        </p:spPr>
        <p:txBody>
          <a:bodyPr>
            <a:spAutoFit/>
          </a:bodyPr>
          <a:lstStyle/>
          <a:p>
            <a:pPr algn="ctr"/>
            <a:r>
              <a:rPr lang="es-ES_tradnl" sz="8000" dirty="0" smtClean="0">
                <a:solidFill>
                  <a:srgbClr val="000066"/>
                </a:solidFill>
              </a:rPr>
              <a:t>LIQUIDACIÓN</a:t>
            </a:r>
          </a:p>
          <a:p>
            <a:pPr algn="ctr"/>
            <a:r>
              <a:rPr lang="es-ES_tradnl" sz="8000" dirty="0" smtClean="0">
                <a:solidFill>
                  <a:srgbClr val="000066"/>
                </a:solidFill>
              </a:rPr>
              <a:t>IRPF</a:t>
            </a:r>
          </a:p>
        </p:txBody>
      </p:sp>
      <p:sp>
        <p:nvSpPr>
          <p:cNvPr id="6" name="Rectángulo 5"/>
          <p:cNvSpPr/>
          <p:nvPr/>
        </p:nvSpPr>
        <p:spPr>
          <a:xfrm>
            <a:off x="609600" y="228600"/>
            <a:ext cx="8839200" cy="400110"/>
          </a:xfrm>
          <a:prstGeom prst="rect">
            <a:avLst/>
          </a:prstGeom>
        </p:spPr>
        <p:txBody>
          <a:bodyPr wrap="square">
            <a:spAutoFit/>
          </a:bodyPr>
          <a:lstStyle/>
          <a:p>
            <a:pPr algn="ctr"/>
            <a:r>
              <a:rPr lang="es-ES_tradnl" dirty="0">
                <a:effectLst>
                  <a:outerShdw blurRad="38100" dist="38100" dir="2700000" algn="tl">
                    <a:srgbClr val="000000">
                      <a:alpha val="43137"/>
                    </a:srgbClr>
                  </a:outerShdw>
                </a:effectLst>
              </a:rPr>
              <a:t>IRPF</a:t>
            </a:r>
            <a:r>
              <a:rPr lang="es-ES_tradnl" dirty="0"/>
              <a:t> </a:t>
            </a:r>
            <a:r>
              <a:rPr lang="es-ES_tradnl" dirty="0">
                <a:effectLst>
                  <a:outerShdw blurRad="38100" dist="38100" dir="2700000" algn="tl">
                    <a:srgbClr val="000000"/>
                  </a:outerShdw>
                </a:effectLst>
              </a:rPr>
              <a:t>(Impuesto sobre la Renta de las   Personas Físicas)</a:t>
            </a:r>
            <a:endParaRPr lang="es-ES" dirty="0"/>
          </a:p>
        </p:txBody>
      </p:sp>
    </p:spTree>
    <p:extLst>
      <p:ext uri="{BB962C8B-B14F-4D97-AF65-F5344CB8AC3E}">
        <p14:creationId xmlns="" xmlns:p14="http://schemas.microsoft.com/office/powerpoint/2010/main" val="187433994"/>
      </p:ext>
    </p:extLst>
  </p:cSld>
  <p:clrMapOvr>
    <a:masterClrMapping/>
  </p:clrMapOvr>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05550"/>
            <a:ext cx="2311400" cy="476250"/>
          </a:xfrm>
        </p:spPr>
        <p:txBody>
          <a:bodyPr/>
          <a:lstStyle/>
          <a:p>
            <a:pPr>
              <a:defRPr/>
            </a:pPr>
            <a:fld id="{F5978649-74C3-4721-8DB7-EA5596D88215}" type="slidenum">
              <a:rPr lang="es-ES"/>
              <a:pPr>
                <a:defRPr/>
              </a:pPr>
              <a:t>553</a:t>
            </a:fld>
            <a:endParaRPr lang="es-ES" dirty="0"/>
          </a:p>
        </p:txBody>
      </p:sp>
      <p:sp>
        <p:nvSpPr>
          <p:cNvPr id="14341" name="Text Box 4"/>
          <p:cNvSpPr txBox="1">
            <a:spLocks noChangeArrowheads="1"/>
          </p:cNvSpPr>
          <p:nvPr/>
        </p:nvSpPr>
        <p:spPr bwMode="auto">
          <a:xfrm>
            <a:off x="0" y="1484055"/>
            <a:ext cx="9906000" cy="1938992"/>
          </a:xfrm>
          <a:prstGeom prst="rect">
            <a:avLst/>
          </a:prstGeom>
          <a:solidFill>
            <a:srgbClr val="CCFFFF"/>
          </a:solidFill>
          <a:ln w="9525">
            <a:noFill/>
            <a:miter lim="800000"/>
            <a:headEnd/>
            <a:tailEnd/>
          </a:ln>
        </p:spPr>
        <p:txBody>
          <a:bodyPr>
            <a:spAutoFit/>
          </a:bodyPr>
          <a:lstStyle/>
          <a:p>
            <a:pPr algn="ctr"/>
            <a:r>
              <a:rPr lang="es-ES_tradnl" sz="6000" dirty="0" smtClean="0">
                <a:solidFill>
                  <a:srgbClr val="000066"/>
                </a:solidFill>
              </a:rPr>
              <a:t>Determinación de  </a:t>
            </a:r>
          </a:p>
          <a:p>
            <a:pPr algn="ctr"/>
            <a:r>
              <a:rPr lang="es-ES_tradnl" sz="6000" dirty="0" smtClean="0">
                <a:solidFill>
                  <a:srgbClr val="FF0000"/>
                </a:solidFill>
              </a:rPr>
              <a:t>Base Imponible </a:t>
            </a:r>
          </a:p>
        </p:txBody>
      </p:sp>
      <p:sp>
        <p:nvSpPr>
          <p:cNvPr id="6" name="Rectángulo 5"/>
          <p:cNvSpPr/>
          <p:nvPr/>
        </p:nvSpPr>
        <p:spPr>
          <a:xfrm>
            <a:off x="609600" y="152400"/>
            <a:ext cx="8839200" cy="400110"/>
          </a:xfrm>
          <a:prstGeom prst="rect">
            <a:avLst/>
          </a:prstGeom>
        </p:spPr>
        <p:txBody>
          <a:bodyPr wrap="square">
            <a:spAutoFit/>
          </a:bodyPr>
          <a:lstStyle/>
          <a:p>
            <a:pPr algn="ctr"/>
            <a:r>
              <a:rPr lang="es-ES_tradnl" dirty="0">
                <a:effectLst>
                  <a:outerShdw blurRad="38100" dist="38100" dir="2700000" algn="tl">
                    <a:srgbClr val="000000">
                      <a:alpha val="43137"/>
                    </a:srgbClr>
                  </a:outerShdw>
                </a:effectLst>
              </a:rPr>
              <a:t>IRPF</a:t>
            </a:r>
            <a:r>
              <a:rPr lang="es-ES_tradnl" dirty="0"/>
              <a:t> </a:t>
            </a:r>
            <a:r>
              <a:rPr lang="es-ES_tradnl" dirty="0">
                <a:effectLst>
                  <a:outerShdw blurRad="38100" dist="38100" dir="2700000" algn="tl">
                    <a:srgbClr val="000000"/>
                  </a:outerShdw>
                </a:effectLst>
              </a:rPr>
              <a:t>(Impuesto sobre la Renta de las   Personas Físicas)</a:t>
            </a:r>
            <a:endParaRPr lang="es-ES" dirty="0"/>
          </a:p>
        </p:txBody>
      </p:sp>
    </p:spTree>
    <p:extLst>
      <p:ext uri="{BB962C8B-B14F-4D97-AF65-F5344CB8AC3E}">
        <p14:creationId xmlns="" xmlns:p14="http://schemas.microsoft.com/office/powerpoint/2010/main" val="2739650137"/>
      </p:ext>
    </p:extLst>
  </p:cSld>
  <p:clrMapOvr>
    <a:masterClrMapping/>
  </p:clrMapOvr>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F55FCDA2-736C-4460-ABB4-C37128923C64}" type="slidenum">
              <a:rPr lang="es-ES"/>
              <a:pPr>
                <a:defRPr/>
              </a:pPr>
              <a:t>554</a:t>
            </a:fld>
            <a:endParaRPr lang="es-ES" dirty="0"/>
          </a:p>
        </p:txBody>
      </p:sp>
      <p:sp>
        <p:nvSpPr>
          <p:cNvPr id="68612" name="Text Box 4"/>
          <p:cNvSpPr txBox="1">
            <a:spLocks noChangeArrowheads="1"/>
          </p:cNvSpPr>
          <p:nvPr/>
        </p:nvSpPr>
        <p:spPr bwMode="auto">
          <a:xfrm>
            <a:off x="0" y="1143000"/>
            <a:ext cx="9906000" cy="396875"/>
          </a:xfrm>
          <a:prstGeom prst="rect">
            <a:avLst/>
          </a:prstGeom>
          <a:noFill/>
          <a:ln w="9525">
            <a:noFill/>
            <a:miter lim="800000"/>
            <a:headEnd/>
            <a:tailEnd/>
          </a:ln>
        </p:spPr>
        <p:txBody>
          <a:bodyPr>
            <a:spAutoFit/>
          </a:bodyPr>
          <a:lstStyle/>
          <a:p>
            <a:pPr marL="457200" indent="-457200">
              <a:tabLst>
                <a:tab pos="2338388" algn="l"/>
              </a:tabLst>
            </a:pPr>
            <a:endParaRPr lang="es-ES_tradnl" dirty="0"/>
          </a:p>
        </p:txBody>
      </p:sp>
      <p:graphicFrame>
        <p:nvGraphicFramePr>
          <p:cNvPr id="9" name="8 Tabla"/>
          <p:cNvGraphicFramePr>
            <a:graphicFrameLocks noGrp="1"/>
          </p:cNvGraphicFramePr>
          <p:nvPr>
            <p:extLst>
              <p:ext uri="{D42A27DB-BD31-4B8C-83A1-F6EECF244321}">
                <p14:modId xmlns="" xmlns:p14="http://schemas.microsoft.com/office/powerpoint/2010/main" val="2909879774"/>
              </p:ext>
            </p:extLst>
          </p:nvPr>
        </p:nvGraphicFramePr>
        <p:xfrm>
          <a:off x="76200" y="990600"/>
          <a:ext cx="9685022" cy="5623560"/>
        </p:xfrm>
        <a:graphic>
          <a:graphicData uri="http://schemas.openxmlformats.org/drawingml/2006/table">
            <a:tbl>
              <a:tblPr firstRow="1" bandRow="1">
                <a:tableStyleId>{5C22544A-7EE6-4342-B048-85BDC9FD1C3A}</a:tableStyleId>
              </a:tblPr>
              <a:tblGrid>
                <a:gridCol w="3505200">
                  <a:extLst>
                    <a:ext uri="{9D8B030D-6E8A-4147-A177-3AD203B41FA5}">
                      <a16:colId xmlns="" xmlns:a16="http://schemas.microsoft.com/office/drawing/2014/main" val="20000"/>
                    </a:ext>
                  </a:extLst>
                </a:gridCol>
                <a:gridCol w="2133600">
                  <a:extLst>
                    <a:ext uri="{9D8B030D-6E8A-4147-A177-3AD203B41FA5}">
                      <a16:colId xmlns="" xmlns:a16="http://schemas.microsoft.com/office/drawing/2014/main" val="20001"/>
                    </a:ext>
                  </a:extLst>
                </a:gridCol>
                <a:gridCol w="838200">
                  <a:extLst>
                    <a:ext uri="{9D8B030D-6E8A-4147-A177-3AD203B41FA5}">
                      <a16:colId xmlns="" xmlns:a16="http://schemas.microsoft.com/office/drawing/2014/main" val="20003"/>
                    </a:ext>
                  </a:extLst>
                </a:gridCol>
                <a:gridCol w="914400">
                  <a:extLst>
                    <a:ext uri="{9D8B030D-6E8A-4147-A177-3AD203B41FA5}">
                      <a16:colId xmlns="" xmlns:a16="http://schemas.microsoft.com/office/drawing/2014/main" val="20004"/>
                    </a:ext>
                  </a:extLst>
                </a:gridCol>
                <a:gridCol w="1066800">
                  <a:extLst>
                    <a:ext uri="{9D8B030D-6E8A-4147-A177-3AD203B41FA5}">
                      <a16:colId xmlns="" xmlns:a16="http://schemas.microsoft.com/office/drawing/2014/main" val="20005"/>
                    </a:ext>
                  </a:extLst>
                </a:gridCol>
                <a:gridCol w="1226822">
                  <a:extLst>
                    <a:ext uri="{9D8B030D-6E8A-4147-A177-3AD203B41FA5}">
                      <a16:colId xmlns="" xmlns:a16="http://schemas.microsoft.com/office/drawing/2014/main" val="20006"/>
                    </a:ext>
                  </a:extLst>
                </a:gridCol>
              </a:tblGrid>
              <a:tr h="533400">
                <a:tc>
                  <a:txBody>
                    <a:bodyPr/>
                    <a:lstStyle/>
                    <a:p>
                      <a:r>
                        <a:rPr lang="es-ES_tradnl" b="1" dirty="0" smtClean="0"/>
                        <a:t>CONCEPTOS </a:t>
                      </a: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gridSpan="5">
                  <a:txBody>
                    <a:bodyPr/>
                    <a:lstStyle/>
                    <a:p>
                      <a:pPr algn="ctr"/>
                      <a:r>
                        <a:rPr lang="es-ES_tradnl" sz="2000" b="1" dirty="0" smtClean="0"/>
                        <a:t>Desde 2015</a:t>
                      </a:r>
                      <a:endParaRPr lang="es-ES_tradnl" sz="2000" b="1"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algn="ctr"/>
                      <a:endParaRPr lang="es-ES_tradnl" sz="2000" b="1"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0"/>
                  </a:ext>
                </a:extLst>
              </a:tr>
              <a:tr h="975360">
                <a:tc>
                  <a:txBody>
                    <a:bodyPr/>
                    <a:lstStyle/>
                    <a:p>
                      <a:pPr marL="342900" indent="-342900">
                        <a:buFont typeface="Wingdings" pitchFamily="2" charset="2"/>
                        <a:buChar char="q"/>
                      </a:pPr>
                      <a:r>
                        <a:rPr lang="es-ES_tradnl" sz="2000" b="1" dirty="0" smtClean="0">
                          <a:solidFill>
                            <a:srgbClr val="FFFF00"/>
                          </a:solidFill>
                          <a:effectLst>
                            <a:outerShdw blurRad="38100" dist="38100" dir="2700000" algn="tl">
                              <a:srgbClr val="000000">
                                <a:alpha val="43137"/>
                              </a:srgbClr>
                            </a:outerShdw>
                          </a:effectLst>
                        </a:rPr>
                        <a:t>Gª</a:t>
                      </a:r>
                      <a:r>
                        <a:rPr lang="es-ES_tradnl" sz="2000" b="1" baseline="0" dirty="0" smtClean="0">
                          <a:solidFill>
                            <a:srgbClr val="FFFF00"/>
                          </a:solidFill>
                          <a:effectLst>
                            <a:outerShdw blurRad="38100" dist="38100" dir="2700000" algn="tl">
                              <a:srgbClr val="000000">
                                <a:alpha val="43137"/>
                              </a:srgbClr>
                            </a:outerShdw>
                          </a:effectLst>
                        </a:rPr>
                        <a:t> Pº</a:t>
                      </a:r>
                      <a:r>
                        <a:rPr lang="es-ES_tradnl" sz="2000" b="1" dirty="0" smtClean="0">
                          <a:solidFill>
                            <a:srgbClr val="FFFF00"/>
                          </a:solidFill>
                          <a:effectLst>
                            <a:outerShdw blurRad="38100" dist="38100" dir="2700000" algn="tl">
                              <a:srgbClr val="000000">
                                <a:alpha val="43137"/>
                              </a:srgbClr>
                            </a:outerShdw>
                          </a:effectLst>
                        </a:rPr>
                        <a:t> ≤ 1 año  </a:t>
                      </a:r>
                      <a:r>
                        <a:rPr lang="es-ES_tradnl" sz="1800" b="1" dirty="0" smtClean="0">
                          <a:solidFill>
                            <a:schemeClr val="tx1"/>
                          </a:solidFill>
                        </a:rPr>
                        <a:t>por</a:t>
                      </a:r>
                      <a:r>
                        <a:rPr lang="es-ES_tradnl" sz="1800" dirty="0" smtClean="0">
                          <a:solidFill>
                            <a:schemeClr val="tx1"/>
                          </a:solidFill>
                        </a:rPr>
                        <a:t> </a:t>
                      </a:r>
                      <a:r>
                        <a:rPr lang="es-ES_tradnl" sz="1800" b="1" u="sng" dirty="0" smtClean="0">
                          <a:solidFill>
                            <a:schemeClr val="tx1"/>
                          </a:solidFill>
                        </a:rPr>
                        <a:t>Transmisiones</a:t>
                      </a:r>
                      <a:r>
                        <a:rPr lang="es-ES_tradnl" sz="1800" b="1" dirty="0" smtClean="0">
                          <a:solidFill>
                            <a:schemeClr val="tx1"/>
                          </a:solidFill>
                        </a:rPr>
                        <a:t> de Elementos Patrimoniales </a:t>
                      </a:r>
                      <a:endParaRPr lang="es-ES_tradnl" sz="1800" b="1" u="none"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75000"/>
                      </a:schemeClr>
                    </a:solidFill>
                  </a:tcPr>
                </a:tc>
                <a:tc gridSpan="5">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FF0000"/>
                          </a:solidFill>
                          <a:effectLst/>
                        </a:rPr>
                        <a:t>Son Renta del Ahorro</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800" b="1" u="none" dirty="0" smtClean="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800" b="1" u="none" dirty="0" smtClean="0">
                        <a:solidFill>
                          <a:srgbClr val="FF00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1"/>
                  </a:ext>
                </a:extLst>
              </a:tr>
              <a:tr h="1219200">
                <a:tc>
                  <a:txBody>
                    <a:bodyPr/>
                    <a:lstStyle/>
                    <a:p>
                      <a:pPr marL="342900" indent="-342900">
                        <a:buFont typeface="Wingdings" pitchFamily="2" charset="2"/>
                        <a:buChar char="q"/>
                      </a:pPr>
                      <a:r>
                        <a:rPr lang="es-ES_tradnl" sz="2000" b="1" u="none" dirty="0" smtClean="0">
                          <a:solidFill>
                            <a:srgbClr val="FFFF00"/>
                          </a:solidFill>
                          <a:effectLst>
                            <a:outerShdw blurRad="38100" dist="38100" dir="2700000" algn="tl">
                              <a:srgbClr val="000000">
                                <a:alpha val="43137"/>
                              </a:srgbClr>
                            </a:outerShdw>
                          </a:effectLst>
                        </a:rPr>
                        <a:t>Compensación en BI </a:t>
                      </a:r>
                      <a:r>
                        <a:rPr lang="es-ES_tradnl" sz="2000" b="1" u="sng" dirty="0" smtClean="0">
                          <a:solidFill>
                            <a:srgbClr val="FFFF00"/>
                          </a:solidFill>
                          <a:effectLst>
                            <a:outerShdw blurRad="38100" dist="38100" dir="2700000" algn="tl">
                              <a:srgbClr val="000000">
                                <a:alpha val="43137"/>
                              </a:srgbClr>
                            </a:outerShdw>
                          </a:effectLst>
                        </a:rPr>
                        <a:t>General</a:t>
                      </a:r>
                      <a:r>
                        <a:rPr lang="es-ES_tradnl" sz="2000" b="1" u="none" dirty="0" smtClean="0">
                          <a:solidFill>
                            <a:srgbClr val="FFFF00"/>
                          </a:solidFill>
                          <a:effectLst>
                            <a:outerShdw blurRad="38100" dist="38100" dir="2700000" algn="tl">
                              <a:srgbClr val="000000">
                                <a:alpha val="43137"/>
                              </a:srgbClr>
                            </a:outerShdw>
                          </a:effectLst>
                        </a:rPr>
                        <a:t>:</a:t>
                      </a:r>
                    </a:p>
                    <a:p>
                      <a:pPr marL="342900" indent="-342900">
                        <a:buFont typeface="Wingdings" pitchFamily="2" charset="2"/>
                        <a:buChar char="v"/>
                      </a:pPr>
                      <a:r>
                        <a:rPr lang="es-ES_tradnl" sz="1800" b="1" u="none" dirty="0" smtClean="0">
                          <a:solidFill>
                            <a:schemeClr val="tx1"/>
                          </a:solidFill>
                          <a:effectLst>
                            <a:outerShdw blurRad="38100" dist="38100" dir="2700000" algn="tl">
                              <a:srgbClr val="000000">
                                <a:alpha val="43137"/>
                              </a:srgbClr>
                            </a:outerShdw>
                          </a:effectLst>
                        </a:rPr>
                        <a:t>Rentas(-) del Bloque B</a:t>
                      </a:r>
                      <a:r>
                        <a:rPr lang="es-ES_tradnl" sz="1800" b="1" u="none" baseline="0" dirty="0" smtClean="0">
                          <a:solidFill>
                            <a:schemeClr val="tx1"/>
                          </a:solidFill>
                          <a:effectLst>
                            <a:outerShdw blurRad="38100" dist="38100" dir="2700000" algn="tl">
                              <a:srgbClr val="000000">
                                <a:alpha val="43137"/>
                              </a:srgbClr>
                            </a:outerShdw>
                          </a:effectLst>
                        </a:rPr>
                        <a:t> con Rentas (+) del Bloque A</a:t>
                      </a:r>
                      <a:endParaRPr lang="es-ES_tradnl" sz="1800" b="1" u="none"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5">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none" dirty="0" smtClean="0">
                          <a:solidFill>
                            <a:srgbClr val="FF0000"/>
                          </a:solidFill>
                          <a:effectLst/>
                        </a:rPr>
                        <a:t>Límite:  </a:t>
                      </a:r>
                      <a:r>
                        <a:rPr lang="es-ES_tradnl" sz="1800" b="1" u="none" dirty="0" smtClean="0">
                          <a:solidFill>
                            <a:srgbClr val="0000CC"/>
                          </a:solidFill>
                          <a:effectLst/>
                        </a:rPr>
                        <a:t>hasta 25%</a:t>
                      </a:r>
                    </a:p>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800"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800"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2"/>
                  </a:ext>
                </a:extLst>
              </a:tr>
              <a:tr h="441960">
                <a:tc rowSpan="3">
                  <a:txBody>
                    <a:bodyPr/>
                    <a:lstStyle/>
                    <a:p>
                      <a:pPr marL="342900" indent="-342900">
                        <a:buFont typeface="Wingdings" pitchFamily="2" charset="2"/>
                        <a:buChar char="q"/>
                      </a:pPr>
                      <a:r>
                        <a:rPr lang="es-ES_tradnl" sz="2000" b="1" u="none" dirty="0" smtClean="0">
                          <a:solidFill>
                            <a:srgbClr val="FFFF00"/>
                          </a:solidFill>
                          <a:effectLst>
                            <a:outerShdw blurRad="38100" dist="38100" dir="2700000" algn="tl">
                              <a:srgbClr val="000000">
                                <a:alpha val="43137"/>
                              </a:srgbClr>
                            </a:outerShdw>
                          </a:effectLst>
                        </a:rPr>
                        <a:t>Compensación en BI </a:t>
                      </a:r>
                      <a:r>
                        <a:rPr lang="es-ES_tradnl" sz="2000" b="1" u="sng" dirty="0" smtClean="0">
                          <a:solidFill>
                            <a:srgbClr val="FFFF00"/>
                          </a:solidFill>
                          <a:effectLst>
                            <a:outerShdw blurRad="38100" dist="38100" dir="2700000" algn="tl">
                              <a:srgbClr val="000000">
                                <a:alpha val="43137"/>
                              </a:srgbClr>
                            </a:outerShdw>
                          </a:effectLst>
                        </a:rPr>
                        <a:t>Ahorro</a:t>
                      </a:r>
                      <a:r>
                        <a:rPr lang="es-ES_tradnl" sz="2000" b="1" u="none" dirty="0" smtClean="0">
                          <a:solidFill>
                            <a:srgbClr val="FFFF00"/>
                          </a:solidFill>
                          <a:effectLst>
                            <a:outerShdw blurRad="38100" dist="38100" dir="2700000" algn="tl">
                              <a:srgbClr val="000000">
                                <a:alpha val="43137"/>
                              </a:srgbClr>
                            </a:outerShdw>
                          </a:effectLst>
                        </a:rPr>
                        <a:t>:</a:t>
                      </a:r>
                    </a:p>
                    <a:p>
                      <a:pPr marL="342900" indent="-342900">
                        <a:buFont typeface="Wingdings" pitchFamily="2" charset="2"/>
                        <a:buChar char="v"/>
                      </a:pPr>
                      <a:r>
                        <a:rPr lang="es-ES_tradnl" sz="1800" b="1" u="none" dirty="0" smtClean="0">
                          <a:solidFill>
                            <a:schemeClr val="tx1"/>
                          </a:solidFill>
                          <a:effectLst>
                            <a:outerShdw blurRad="38100" dist="38100" dir="2700000" algn="tl">
                              <a:srgbClr val="000000">
                                <a:alpha val="43137"/>
                              </a:srgbClr>
                            </a:outerShdw>
                          </a:effectLst>
                        </a:rPr>
                        <a:t>Rentas(-) del Bloque C</a:t>
                      </a:r>
                      <a:r>
                        <a:rPr lang="es-ES_tradnl" sz="1800" b="1" u="none" baseline="0" dirty="0" smtClean="0">
                          <a:solidFill>
                            <a:schemeClr val="tx1"/>
                          </a:solidFill>
                          <a:effectLst>
                            <a:outerShdw blurRad="38100" dist="38100" dir="2700000" algn="tl">
                              <a:srgbClr val="000000">
                                <a:alpha val="43137"/>
                              </a:srgbClr>
                            </a:outerShdw>
                          </a:effectLst>
                        </a:rPr>
                        <a:t> con Rentas (+) del Bloque D</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chemeClr val="tx1"/>
                          </a:solidFill>
                          <a:effectLst>
                            <a:outerShdw blurRad="38100" dist="38100" dir="2700000" algn="tl">
                              <a:srgbClr val="000000">
                                <a:alpha val="43137"/>
                              </a:srgbClr>
                            </a:outerShdw>
                          </a:effectLst>
                        </a:rPr>
                        <a:t>Rentas(-) del Bloque D</a:t>
                      </a:r>
                      <a:r>
                        <a:rPr lang="es-ES_tradnl" sz="1800" b="1" u="none" baseline="0" dirty="0" smtClean="0">
                          <a:solidFill>
                            <a:schemeClr val="tx1"/>
                          </a:solidFill>
                          <a:effectLst>
                            <a:outerShdw blurRad="38100" dist="38100" dir="2700000" algn="tl">
                              <a:srgbClr val="000000">
                                <a:alpha val="43137"/>
                              </a:srgbClr>
                            </a:outerShdw>
                          </a:effectLst>
                        </a:rPr>
                        <a:t> con Rentas (+) del Bloque C</a:t>
                      </a:r>
                      <a:endParaRPr lang="es-ES_tradnl" sz="1800" b="1" u="none" dirty="0">
                        <a:solidFill>
                          <a:srgbClr val="FFFF66"/>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75000"/>
                      </a:schemeClr>
                    </a:solidFill>
                  </a:tcPr>
                </a:tc>
                <a:tc rowSpan="3">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sz="1800" b="1" u="sng" dirty="0" smtClean="0">
                        <a:solidFill>
                          <a:srgbClr val="FF0000"/>
                        </a:solidFill>
                        <a:effectLst/>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u="sng" dirty="0" smtClean="0">
                          <a:solidFill>
                            <a:srgbClr val="FF0000"/>
                          </a:solidFill>
                          <a:effectLst/>
                        </a:rPr>
                        <a:t>Sí</a:t>
                      </a:r>
                      <a:r>
                        <a:rPr lang="es-ES_tradnl" sz="1800" b="1" u="none" dirty="0" smtClean="0">
                          <a:solidFill>
                            <a:srgbClr val="FF0000"/>
                          </a:solidFill>
                          <a:effectLst/>
                        </a:rPr>
                        <a:t> se pueden Compensar  </a:t>
                      </a:r>
                      <a:r>
                        <a:rPr lang="es-ES_tradnl" sz="1800" b="1" u="sng" dirty="0" smtClean="0">
                          <a:solidFill>
                            <a:srgbClr val="FF0000"/>
                          </a:solidFill>
                          <a:effectLst/>
                        </a:rPr>
                        <a:t>con los siguientes % límites (hasta):</a:t>
                      </a:r>
                    </a:p>
                    <a:p>
                      <a:pPr marL="342900" indent="-342900">
                        <a:buFont typeface="Wingdings" pitchFamily="2" charset="2"/>
                        <a:buChar char="§"/>
                      </a:pPr>
                      <a:endParaRPr lang="es-ES_tradnl" sz="1800" b="1" u="none" dirty="0">
                        <a:solidFill>
                          <a:srgbClr val="00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gridSpan="4">
                  <a:txBody>
                    <a:bodyPr/>
                    <a:lstStyle/>
                    <a:p>
                      <a:pPr marL="0" marR="0" indent="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800" b="1" u="sng" dirty="0" smtClean="0">
                          <a:solidFill>
                            <a:srgbClr val="0000FF"/>
                          </a:solidFill>
                          <a:effectLst/>
                        </a:rPr>
                        <a:t>Variación de % según el año:</a:t>
                      </a:r>
                      <a:endParaRPr lang="es-ES_tradnl" sz="1800" b="1" u="sng" dirty="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3"/>
                  </a:ext>
                </a:extLst>
              </a:tr>
              <a:tr h="457200">
                <a:tc vMerge="1">
                  <a:txBody>
                    <a:bodyPr/>
                    <a:lstStyle/>
                    <a:p>
                      <a:endParaRPr lang="es-ES_tradnl"/>
                    </a:p>
                  </a:txBody>
                  <a:tcPr/>
                </a:tc>
                <a:tc vMerge="1">
                  <a:txBody>
                    <a:bodyPr/>
                    <a:lstStyle/>
                    <a:p>
                      <a:endParaRPr lang="es-ES_tradnl"/>
                    </a:p>
                  </a:txBody>
                  <a:tcPr/>
                </a:tc>
                <a:tc>
                  <a:txBody>
                    <a:bodyPr/>
                    <a:lstStyle/>
                    <a:p>
                      <a:pPr marL="342900" indent="-342900" algn="ctr">
                        <a:buFont typeface="Wingdings" pitchFamily="2" charset="2"/>
                        <a:buNone/>
                      </a:pPr>
                      <a:r>
                        <a:rPr lang="es-ES_tradnl" sz="1400" b="1" u="none" dirty="0" smtClean="0">
                          <a:solidFill>
                            <a:schemeClr val="tx1"/>
                          </a:solidFill>
                          <a:effectLst/>
                        </a:rPr>
                        <a:t>2015</a:t>
                      </a:r>
                      <a:endParaRPr lang="es-ES_tradnl" sz="1400" b="1" u="none" dirty="0">
                        <a:solidFill>
                          <a:schemeClr val="tx1"/>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indent="-342900" algn="ctr">
                        <a:buFont typeface="Wingdings" pitchFamily="2" charset="2"/>
                        <a:buNone/>
                      </a:pPr>
                      <a:r>
                        <a:rPr lang="es-ES_tradnl" sz="1400" b="1" u="none" dirty="0" smtClean="0">
                          <a:solidFill>
                            <a:schemeClr val="tx1"/>
                          </a:solidFill>
                          <a:effectLst/>
                        </a:rPr>
                        <a:t>2016</a:t>
                      </a:r>
                      <a:endParaRPr lang="es-ES_tradnl" sz="1400" b="1" u="none" dirty="0">
                        <a:solidFill>
                          <a:schemeClr val="tx1"/>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342900" indent="-342900" algn="ctr">
                        <a:buFont typeface="Wingdings" pitchFamily="2" charset="2"/>
                        <a:buNone/>
                      </a:pPr>
                      <a:r>
                        <a:rPr lang="es-ES_tradnl" sz="1400" b="1" u="none" dirty="0" smtClean="0">
                          <a:solidFill>
                            <a:schemeClr val="tx1"/>
                          </a:solidFill>
                          <a:effectLst/>
                        </a:rPr>
                        <a:t>2017</a:t>
                      </a:r>
                      <a:endParaRPr lang="es-ES_tradnl" sz="1400" b="1" u="none" dirty="0">
                        <a:solidFill>
                          <a:schemeClr val="tx1"/>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342900" indent="-342900" algn="ctr">
                        <a:buFont typeface="Wingdings" pitchFamily="2" charset="2"/>
                        <a:buNone/>
                      </a:pPr>
                      <a:r>
                        <a:rPr lang="es-ES_tradnl" sz="1400" b="1" u="none" dirty="0" smtClean="0">
                          <a:solidFill>
                            <a:schemeClr val="tx1"/>
                          </a:solidFill>
                          <a:effectLst/>
                        </a:rPr>
                        <a:t>Desde 2018</a:t>
                      </a:r>
                      <a:endParaRPr lang="es-ES_tradnl" sz="1400" b="1" u="none" dirty="0">
                        <a:solidFill>
                          <a:schemeClr val="tx1"/>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4"/>
                  </a:ext>
                </a:extLst>
              </a:tr>
              <a:tr h="304800">
                <a:tc vMerge="1">
                  <a:txBody>
                    <a:bodyPr/>
                    <a:lstStyle/>
                    <a:p>
                      <a:endParaRPr lang="es-ES_tradnl"/>
                    </a:p>
                  </a:txBody>
                  <a:tcPr/>
                </a:tc>
                <a:tc vMerge="1">
                  <a:txBody>
                    <a:bodyPr/>
                    <a:lstStyle/>
                    <a:p>
                      <a:endParaRPr lang="es-ES_tradnl"/>
                    </a:p>
                  </a:txBody>
                  <a:tcPr/>
                </a:tc>
                <a:tc>
                  <a:txBody>
                    <a:bodyPr/>
                    <a:lstStyle/>
                    <a:p>
                      <a:pPr algn="ctr"/>
                      <a:r>
                        <a:rPr lang="es-ES_tradnl" sz="1600" b="1" dirty="0" smtClean="0">
                          <a:solidFill>
                            <a:srgbClr val="0000CC"/>
                          </a:solidFill>
                        </a:rPr>
                        <a:t>10%</a:t>
                      </a:r>
                      <a:endParaRPr lang="es-ES_tradnl" sz="1600" b="1" dirty="0">
                        <a:solidFill>
                          <a:srgbClr val="0000CC"/>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600" b="1" dirty="0" smtClean="0">
                          <a:solidFill>
                            <a:srgbClr val="0000CC"/>
                          </a:solidFill>
                        </a:rPr>
                        <a:t>15%</a:t>
                      </a:r>
                      <a:endParaRPr lang="es-ES_tradnl" sz="1600" b="1" u="none" dirty="0">
                        <a:solidFill>
                          <a:srgbClr val="0000CC"/>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600" b="1" dirty="0" smtClean="0">
                          <a:solidFill>
                            <a:srgbClr val="0000CC"/>
                          </a:solidFill>
                        </a:rPr>
                        <a:t>20%</a:t>
                      </a:r>
                      <a:endParaRPr lang="es-ES_tradnl" sz="1600" b="1" u="none" dirty="0">
                        <a:solidFill>
                          <a:srgbClr val="0000CC"/>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600" b="1" dirty="0" smtClean="0">
                          <a:solidFill>
                            <a:srgbClr val="0000CC"/>
                          </a:solidFill>
                        </a:rPr>
                        <a:t>25%</a:t>
                      </a:r>
                      <a:endParaRPr lang="es-ES_tradnl" sz="1600" b="1" u="none" dirty="0">
                        <a:solidFill>
                          <a:srgbClr val="0000CC"/>
                        </a:solidFill>
                        <a:effectLst/>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r h="304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r>
                        <a:rPr lang="es-ES_tradnl" sz="1800" b="1" u="none" dirty="0" smtClean="0">
                          <a:solidFill>
                            <a:srgbClr val="FFFF66"/>
                          </a:solidFill>
                          <a:effectLst>
                            <a:outerShdw blurRad="38100" dist="38100" dir="2700000" algn="tl">
                              <a:srgbClr val="000000">
                                <a:alpha val="43137"/>
                              </a:srgbClr>
                            </a:outerShdw>
                          </a:effectLst>
                        </a:rPr>
                        <a:t>Régimen</a:t>
                      </a:r>
                      <a:r>
                        <a:rPr lang="es-ES_tradnl" sz="1800" b="1" u="none" baseline="0" dirty="0" smtClean="0">
                          <a:solidFill>
                            <a:srgbClr val="FFFF66"/>
                          </a:solidFill>
                          <a:effectLst>
                            <a:outerShdw blurRad="38100" dist="38100" dir="2700000" algn="tl">
                              <a:srgbClr val="000000">
                                <a:alpha val="43137"/>
                              </a:srgbClr>
                            </a:outerShdw>
                          </a:effectLst>
                        </a:rPr>
                        <a:t> Transitorio </a:t>
                      </a:r>
                      <a:r>
                        <a:rPr lang="es-ES_tradnl" sz="1800" b="1" u="none" baseline="0" dirty="0" smtClean="0">
                          <a:solidFill>
                            <a:schemeClr val="tx1"/>
                          </a:solidFill>
                          <a:effectLst>
                            <a:outerShdw blurRad="38100" dist="38100" dir="2700000" algn="tl">
                              <a:srgbClr val="000000">
                                <a:alpha val="43137"/>
                              </a:srgbClr>
                            </a:outerShdw>
                          </a:effectLst>
                        </a:rPr>
                        <a:t>(DT 7ª)</a:t>
                      </a:r>
                      <a:endParaRPr lang="es-ES_tradnl" sz="1800" b="1" u="none"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5">
                  <a:txBody>
                    <a:bodyPr/>
                    <a:lstStyle/>
                    <a:p>
                      <a:r>
                        <a:rPr lang="es-ES_tradnl" sz="1600" b="1" kern="1200" baseline="0" dirty="0" smtClean="0">
                          <a:solidFill>
                            <a:srgbClr val="0000CC"/>
                          </a:solidFill>
                          <a:latin typeface="+mn-lt"/>
                          <a:ea typeface="+mn-ea"/>
                          <a:cs typeface="+mn-cs"/>
                        </a:rPr>
                        <a:t>Para las partidas pendientes de compensar  anteriores a la fecha de entrada en vigor de las modificaciones propuestas </a:t>
                      </a:r>
                      <a:endParaRPr lang="es-ES_tradnl" sz="1600" b="1" u="none" dirty="0">
                        <a:solidFill>
                          <a:srgbClr val="0000CC"/>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sz="1600" b="1" dirty="0">
                        <a:solidFill>
                          <a:srgbClr val="FF00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600" b="1" u="none" dirty="0">
                        <a:solidFill>
                          <a:srgbClr val="FF0000"/>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600" b="1" u="none" dirty="0">
                        <a:solidFill>
                          <a:srgbClr val="FF0000"/>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600" b="1" u="none" dirty="0">
                        <a:solidFill>
                          <a:srgbClr val="FF0000"/>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6"/>
                  </a:ext>
                </a:extLst>
              </a:tr>
            </a:tbl>
          </a:graphicData>
        </a:graphic>
      </p:graphicFrame>
      <p:sp>
        <p:nvSpPr>
          <p:cNvPr id="68641" name="Text Box 3"/>
          <p:cNvSpPr txBox="1">
            <a:spLocks noChangeArrowheads="1"/>
          </p:cNvSpPr>
          <p:nvPr/>
        </p:nvSpPr>
        <p:spPr bwMode="auto">
          <a:xfrm>
            <a:off x="0" y="457200"/>
            <a:ext cx="9906000" cy="461962"/>
          </a:xfrm>
          <a:prstGeom prst="rect">
            <a:avLst/>
          </a:prstGeom>
          <a:solidFill>
            <a:srgbClr val="CCFFFF"/>
          </a:solidFill>
          <a:ln w="9525">
            <a:noFill/>
            <a:miter lim="800000"/>
            <a:headEnd/>
            <a:tailEnd/>
          </a:ln>
        </p:spPr>
        <p:txBody>
          <a:bodyPr>
            <a:spAutoFit/>
          </a:bodyPr>
          <a:lstStyle/>
          <a:p>
            <a:pPr algn="ctr">
              <a:spcBef>
                <a:spcPct val="50000"/>
              </a:spcBef>
            </a:pPr>
            <a:r>
              <a:rPr lang="es-ES_tradnl" sz="2400" dirty="0" smtClean="0">
                <a:solidFill>
                  <a:srgbClr val="000066"/>
                </a:solidFill>
              </a:rPr>
              <a:t>RENTA GENERAL Y RENTA  DEL AHORRO</a:t>
            </a:r>
            <a:r>
              <a:rPr lang="es-ES" dirty="0" smtClean="0">
                <a:solidFill>
                  <a:srgbClr val="000066"/>
                </a:solidFill>
              </a:rPr>
              <a:t>. </a:t>
            </a:r>
            <a:r>
              <a:rPr lang="es-ES" sz="2400" u="sng" dirty="0" smtClean="0">
                <a:solidFill>
                  <a:srgbClr val="FF0000"/>
                </a:solidFill>
              </a:rPr>
              <a:t>INTEGRACIÓN </a:t>
            </a:r>
            <a:endParaRPr lang="es-ES" sz="2400" u="sng" dirty="0">
              <a:solidFill>
                <a:srgbClr val="FF0000"/>
              </a:solidFill>
            </a:endParaRPr>
          </a:p>
        </p:txBody>
      </p:sp>
      <p:sp>
        <p:nvSpPr>
          <p:cNvPr id="11" name="Rectangle 6"/>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000" dirty="0" smtClean="0">
                <a:solidFill>
                  <a:srgbClr val="FFFF66"/>
                </a:solidFill>
                <a:latin typeface="Arial" pitchFamily="34" charset="0"/>
              </a:rPr>
              <a:t>Arts. 46, 48, 49.1, DA 12ª y DT 7ª LIRPF</a:t>
            </a:r>
            <a:endParaRPr lang="es-ES" sz="3000" dirty="0">
              <a:solidFill>
                <a:srgbClr val="FFFF66"/>
              </a:solidFill>
              <a:latin typeface="Arial" pitchFamily="34" charset="0"/>
            </a:endParaRPr>
          </a:p>
        </p:txBody>
      </p:sp>
    </p:spTree>
    <p:extLst>
      <p:ext uri="{BB962C8B-B14F-4D97-AF65-F5344CB8AC3E}">
        <p14:creationId xmlns="" xmlns:p14="http://schemas.microsoft.com/office/powerpoint/2010/main" val="2949176388"/>
      </p:ext>
    </p:extLst>
  </p:cSld>
  <p:clrMapOvr>
    <a:masterClrMapping/>
  </p:clrMapOvr>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56354" name="Rectangle 4"/>
          <p:cNvSpPr>
            <a:spLocks noChangeArrowheads="1"/>
          </p:cNvSpPr>
          <p:nvPr/>
        </p:nvSpPr>
        <p:spPr bwMode="auto">
          <a:xfrm>
            <a:off x="457200" y="0"/>
            <a:ext cx="9677400" cy="246221"/>
          </a:xfrm>
          <a:prstGeom prst="rect">
            <a:avLst/>
          </a:prstGeom>
          <a:noFill/>
          <a:ln w="9525">
            <a:noFill/>
            <a:miter lim="800000"/>
            <a:headEnd/>
            <a:tailEnd/>
          </a:ln>
        </p:spPr>
        <p:txBody>
          <a:bodyPr wrap="square" lIns="0" tIns="0" rIns="0" bIns="0">
            <a:spAutoFit/>
          </a:bodyPr>
          <a:lstStyle/>
          <a:p>
            <a:r>
              <a:rPr lang="es-ES_tradnl" sz="1600" u="sng" dirty="0">
                <a:solidFill>
                  <a:srgbClr val="ED2F00"/>
                </a:solidFill>
              </a:rPr>
              <a:t>BASE IMPONIBLE</a:t>
            </a:r>
            <a:r>
              <a:rPr lang="es-ES_tradnl" sz="1600" dirty="0">
                <a:solidFill>
                  <a:srgbClr val="ED2F00"/>
                </a:solidFill>
              </a:rPr>
              <a:t> :     </a:t>
            </a:r>
            <a:r>
              <a:rPr lang="es-ES_tradnl" sz="1600" u="sng" dirty="0">
                <a:solidFill>
                  <a:srgbClr val="ED2F00"/>
                </a:solidFill>
              </a:rPr>
              <a:t>INTEGRACIÓN Y COMPENSACIÓN DE RENTAS</a:t>
            </a:r>
            <a:r>
              <a:rPr lang="es-ES_tradnl" sz="1600" dirty="0">
                <a:solidFill>
                  <a:srgbClr val="ED2F00"/>
                </a:solidFill>
              </a:rPr>
              <a:t> </a:t>
            </a:r>
            <a:r>
              <a:rPr lang="es-ES_tradnl" sz="1600" dirty="0" smtClean="0">
                <a:solidFill>
                  <a:srgbClr val="ED2F00"/>
                </a:solidFill>
              </a:rPr>
              <a:t> </a:t>
            </a:r>
            <a:r>
              <a:rPr lang="es-ES_tradnl" sz="1600" dirty="0" smtClean="0">
                <a:solidFill>
                  <a:srgbClr val="0000FF"/>
                </a:solidFill>
              </a:rPr>
              <a:t>desde 2015</a:t>
            </a:r>
            <a:endParaRPr lang="es-ES_tradnl" sz="1600" dirty="0">
              <a:solidFill>
                <a:srgbClr val="0000FF"/>
              </a:solidFill>
            </a:endParaRPr>
          </a:p>
        </p:txBody>
      </p:sp>
      <p:sp>
        <p:nvSpPr>
          <p:cNvPr id="356355" name="Rectangle 5"/>
          <p:cNvSpPr>
            <a:spLocks noChangeArrowheads="1"/>
          </p:cNvSpPr>
          <p:nvPr/>
        </p:nvSpPr>
        <p:spPr bwMode="auto">
          <a:xfrm>
            <a:off x="523875" y="2474913"/>
            <a:ext cx="1154113" cy="215900"/>
          </a:xfrm>
          <a:prstGeom prst="rect">
            <a:avLst/>
          </a:prstGeom>
          <a:noFill/>
          <a:ln w="9525">
            <a:noFill/>
            <a:miter lim="800000"/>
            <a:headEnd/>
            <a:tailEnd/>
          </a:ln>
        </p:spPr>
        <p:txBody>
          <a:bodyPr wrap="none" lIns="0" tIns="0" rIns="0" bIns="0">
            <a:spAutoFit/>
          </a:bodyPr>
          <a:lstStyle/>
          <a:p>
            <a:r>
              <a:rPr lang="es-ES_tradnl" sz="1400">
                <a:solidFill>
                  <a:srgbClr val="FF0000"/>
                </a:solidFill>
              </a:rPr>
              <a:t>BLOQUE  B:</a:t>
            </a:r>
            <a:endParaRPr lang="es-ES_tradnl" sz="1400"/>
          </a:p>
        </p:txBody>
      </p:sp>
      <p:sp>
        <p:nvSpPr>
          <p:cNvPr id="356356" name="Rectangle 6"/>
          <p:cNvSpPr>
            <a:spLocks noChangeArrowheads="1"/>
          </p:cNvSpPr>
          <p:nvPr/>
        </p:nvSpPr>
        <p:spPr bwMode="auto">
          <a:xfrm>
            <a:off x="523875" y="2684463"/>
            <a:ext cx="0" cy="307975"/>
          </a:xfrm>
          <a:prstGeom prst="rect">
            <a:avLst/>
          </a:prstGeom>
          <a:noFill/>
          <a:ln w="9525">
            <a:noFill/>
            <a:miter lim="800000"/>
            <a:headEnd/>
            <a:tailEnd/>
          </a:ln>
        </p:spPr>
        <p:txBody>
          <a:bodyPr wrap="none" lIns="0" tIns="0" rIns="0" bIns="0">
            <a:spAutoFit/>
          </a:bodyPr>
          <a:lstStyle/>
          <a:p>
            <a:endParaRPr lang="es-ES_tradnl"/>
          </a:p>
        </p:txBody>
      </p:sp>
      <p:sp>
        <p:nvSpPr>
          <p:cNvPr id="356357" name="Rectangle 7"/>
          <p:cNvSpPr>
            <a:spLocks noChangeArrowheads="1"/>
          </p:cNvSpPr>
          <p:nvPr/>
        </p:nvSpPr>
        <p:spPr bwMode="auto">
          <a:xfrm>
            <a:off x="381000" y="2895600"/>
            <a:ext cx="2832100" cy="307975"/>
          </a:xfrm>
          <a:prstGeom prst="rect">
            <a:avLst/>
          </a:prstGeom>
          <a:noFill/>
          <a:ln w="9525">
            <a:noFill/>
            <a:miter lim="800000"/>
            <a:headEnd/>
            <a:tailEnd/>
          </a:ln>
        </p:spPr>
        <p:txBody>
          <a:bodyPr lIns="0" tIns="0" rIns="0" bIns="0">
            <a:spAutoFit/>
          </a:bodyPr>
          <a:lstStyle/>
          <a:p>
            <a:r>
              <a:rPr lang="es-ES_tradnl" sz="1000">
                <a:solidFill>
                  <a:srgbClr val="000000"/>
                </a:solidFill>
              </a:rPr>
              <a:t>•  G. y P.  Patrimoniales  que </a:t>
            </a:r>
            <a:r>
              <a:rPr lang="es-ES_tradnl" sz="1000" u="sng">
                <a:solidFill>
                  <a:srgbClr val="000000"/>
                </a:solidFill>
              </a:rPr>
              <a:t>no</a:t>
            </a:r>
            <a:r>
              <a:rPr lang="es-ES_tradnl" sz="1000">
                <a:solidFill>
                  <a:srgbClr val="000000"/>
                </a:solidFill>
              </a:rPr>
              <a:t> sean </a:t>
            </a:r>
          </a:p>
          <a:p>
            <a:r>
              <a:rPr lang="es-ES_tradnl" sz="1000">
                <a:solidFill>
                  <a:srgbClr val="000000"/>
                </a:solidFill>
              </a:rPr>
              <a:t>renta del ahorro </a:t>
            </a:r>
            <a:endParaRPr lang="es-ES_tradnl"/>
          </a:p>
        </p:txBody>
      </p:sp>
      <p:sp>
        <p:nvSpPr>
          <p:cNvPr id="356358" name="AutoShape 8"/>
          <p:cNvSpPr>
            <a:spLocks noChangeArrowheads="1"/>
          </p:cNvSpPr>
          <p:nvPr/>
        </p:nvSpPr>
        <p:spPr bwMode="auto">
          <a:xfrm>
            <a:off x="330200" y="2362200"/>
            <a:ext cx="2740025" cy="990600"/>
          </a:xfrm>
          <a:prstGeom prst="roundRect">
            <a:avLst>
              <a:gd name="adj" fmla="val 8014"/>
            </a:avLst>
          </a:prstGeom>
          <a:noFill/>
          <a:ln w="9525">
            <a:solidFill>
              <a:srgbClr val="0000FF"/>
            </a:solidFill>
            <a:round/>
            <a:headEnd/>
            <a:tailEnd/>
          </a:ln>
        </p:spPr>
        <p:txBody>
          <a:bodyPr/>
          <a:lstStyle/>
          <a:p>
            <a:endParaRPr lang="es-ES_tradnl"/>
          </a:p>
        </p:txBody>
      </p:sp>
      <p:sp>
        <p:nvSpPr>
          <p:cNvPr id="356359" name="Line 9"/>
          <p:cNvSpPr>
            <a:spLocks noChangeShapeType="1"/>
          </p:cNvSpPr>
          <p:nvPr/>
        </p:nvSpPr>
        <p:spPr bwMode="auto">
          <a:xfrm>
            <a:off x="330200" y="2743200"/>
            <a:ext cx="2736850" cy="1588"/>
          </a:xfrm>
          <a:prstGeom prst="line">
            <a:avLst/>
          </a:prstGeom>
          <a:noFill/>
          <a:ln w="9525">
            <a:solidFill>
              <a:srgbClr val="0000FF"/>
            </a:solidFill>
            <a:round/>
            <a:headEnd/>
            <a:tailEnd/>
          </a:ln>
        </p:spPr>
        <p:txBody>
          <a:bodyPr/>
          <a:lstStyle/>
          <a:p>
            <a:endParaRPr lang="es-ES_tradnl"/>
          </a:p>
        </p:txBody>
      </p:sp>
      <p:sp>
        <p:nvSpPr>
          <p:cNvPr id="356360" name="Rectangle 10"/>
          <p:cNvSpPr>
            <a:spLocks noChangeArrowheads="1"/>
          </p:cNvSpPr>
          <p:nvPr/>
        </p:nvSpPr>
        <p:spPr bwMode="auto">
          <a:xfrm>
            <a:off x="577850" y="5562600"/>
            <a:ext cx="1166813" cy="215900"/>
          </a:xfrm>
          <a:prstGeom prst="rect">
            <a:avLst/>
          </a:prstGeom>
          <a:noFill/>
          <a:ln w="9525">
            <a:noFill/>
            <a:miter lim="800000"/>
            <a:headEnd/>
            <a:tailEnd/>
          </a:ln>
        </p:spPr>
        <p:txBody>
          <a:bodyPr wrap="none" lIns="0" tIns="0" rIns="0" bIns="0">
            <a:spAutoFit/>
          </a:bodyPr>
          <a:lstStyle/>
          <a:p>
            <a:r>
              <a:rPr lang="es-ES_tradnl" sz="1400">
                <a:solidFill>
                  <a:srgbClr val="FF0000"/>
                </a:solidFill>
              </a:rPr>
              <a:t>BLOQUE  D:</a:t>
            </a:r>
            <a:endParaRPr lang="es-ES_tradnl" sz="1400"/>
          </a:p>
        </p:txBody>
      </p:sp>
      <p:sp>
        <p:nvSpPr>
          <p:cNvPr id="88075" name="Rectangle 11"/>
          <p:cNvSpPr>
            <a:spLocks noChangeArrowheads="1"/>
          </p:cNvSpPr>
          <p:nvPr/>
        </p:nvSpPr>
        <p:spPr bwMode="auto">
          <a:xfrm>
            <a:off x="563563" y="5873750"/>
            <a:ext cx="2014537" cy="508000"/>
          </a:xfrm>
          <a:prstGeom prst="rect">
            <a:avLst/>
          </a:prstGeom>
          <a:noFill/>
          <a:ln w="9525">
            <a:noFill/>
            <a:miter lim="800000"/>
            <a:headEnd/>
            <a:tailEnd/>
          </a:ln>
        </p:spPr>
        <p:txBody>
          <a:bodyPr wrap="none" lIns="0" tIns="0" rIns="0" bIns="0">
            <a:spAutoFit/>
          </a:bodyPr>
          <a:lstStyle/>
          <a:p>
            <a:pPr>
              <a:defRPr/>
            </a:pPr>
            <a:r>
              <a:rPr lang="es-ES_tradnl" sz="1100" dirty="0">
                <a:solidFill>
                  <a:schemeClr val="accent4">
                    <a:lumMod val="10000"/>
                  </a:schemeClr>
                </a:solidFill>
              </a:rPr>
              <a:t>G.  y  P.  Pat.</a:t>
            </a:r>
            <a:r>
              <a:rPr lang="es-ES_tradnl" sz="1100" dirty="0">
                <a:solidFill>
                  <a:srgbClr val="FF0000"/>
                </a:solidFill>
              </a:rPr>
              <a:t> </a:t>
            </a:r>
            <a:r>
              <a:rPr lang="es-ES_tradnl" sz="1100" strike="sngStrike" dirty="0">
                <a:solidFill>
                  <a:srgbClr val="0000CC"/>
                </a:solidFill>
              </a:rPr>
              <a:t>&gt; 1 año </a:t>
            </a:r>
            <a:r>
              <a:rPr lang="es-ES_tradnl" sz="1100" dirty="0">
                <a:solidFill>
                  <a:schemeClr val="accent4">
                    <a:lumMod val="10000"/>
                  </a:schemeClr>
                </a:solidFill>
              </a:rPr>
              <a:t>por</a:t>
            </a:r>
          </a:p>
          <a:p>
            <a:pPr>
              <a:defRPr/>
            </a:pPr>
            <a:r>
              <a:rPr lang="es-ES_tradnl" sz="1100" dirty="0">
                <a:solidFill>
                  <a:schemeClr val="accent4">
                    <a:lumMod val="10000"/>
                  </a:schemeClr>
                </a:solidFill>
              </a:rPr>
              <a:t> </a:t>
            </a:r>
            <a:r>
              <a:rPr lang="es-ES_tradnl" sz="1100" u="sng" dirty="0">
                <a:solidFill>
                  <a:schemeClr val="accent4">
                    <a:lumMod val="10000"/>
                  </a:schemeClr>
                </a:solidFill>
              </a:rPr>
              <a:t>Transmisiones</a:t>
            </a:r>
            <a:r>
              <a:rPr lang="es-ES_tradnl" sz="1100" dirty="0">
                <a:solidFill>
                  <a:schemeClr val="accent4">
                    <a:lumMod val="10000"/>
                  </a:schemeClr>
                </a:solidFill>
              </a:rPr>
              <a:t> de </a:t>
            </a:r>
          </a:p>
          <a:p>
            <a:pPr>
              <a:defRPr/>
            </a:pPr>
            <a:r>
              <a:rPr lang="es-ES_tradnl" sz="1100" dirty="0">
                <a:solidFill>
                  <a:schemeClr val="accent4">
                    <a:lumMod val="10000"/>
                  </a:schemeClr>
                </a:solidFill>
              </a:rPr>
              <a:t>Elementos Patrimoniales </a:t>
            </a:r>
            <a:endParaRPr lang="es-ES_tradnl" dirty="0">
              <a:solidFill>
                <a:schemeClr val="accent4">
                  <a:lumMod val="10000"/>
                </a:schemeClr>
              </a:solidFill>
            </a:endParaRPr>
          </a:p>
        </p:txBody>
      </p:sp>
      <p:sp>
        <p:nvSpPr>
          <p:cNvPr id="356362" name="Rectangle 12"/>
          <p:cNvSpPr>
            <a:spLocks noChangeArrowheads="1"/>
          </p:cNvSpPr>
          <p:nvPr/>
        </p:nvSpPr>
        <p:spPr bwMode="auto">
          <a:xfrm>
            <a:off x="660400" y="4114800"/>
            <a:ext cx="1168400" cy="215900"/>
          </a:xfrm>
          <a:prstGeom prst="rect">
            <a:avLst/>
          </a:prstGeom>
          <a:noFill/>
          <a:ln w="9525">
            <a:noFill/>
            <a:miter lim="800000"/>
            <a:headEnd/>
            <a:tailEnd/>
          </a:ln>
        </p:spPr>
        <p:txBody>
          <a:bodyPr lIns="0" tIns="0" rIns="0" bIns="0">
            <a:spAutoFit/>
          </a:bodyPr>
          <a:lstStyle/>
          <a:p>
            <a:r>
              <a:rPr lang="es-ES_tradnl" sz="1400">
                <a:solidFill>
                  <a:srgbClr val="FF0000"/>
                </a:solidFill>
              </a:rPr>
              <a:t>BLOQUE  C:</a:t>
            </a:r>
            <a:r>
              <a:rPr lang="es-ES_tradnl" sz="1200">
                <a:solidFill>
                  <a:srgbClr val="FF0000"/>
                </a:solidFill>
              </a:rPr>
              <a:t> </a:t>
            </a:r>
            <a:endParaRPr lang="es-ES_tradnl"/>
          </a:p>
        </p:txBody>
      </p:sp>
      <p:sp>
        <p:nvSpPr>
          <p:cNvPr id="356363" name="AutoShape 13"/>
          <p:cNvSpPr>
            <a:spLocks noChangeArrowheads="1"/>
          </p:cNvSpPr>
          <p:nvPr/>
        </p:nvSpPr>
        <p:spPr bwMode="auto">
          <a:xfrm>
            <a:off x="271463" y="5589588"/>
            <a:ext cx="2803525" cy="990600"/>
          </a:xfrm>
          <a:prstGeom prst="roundRect">
            <a:avLst>
              <a:gd name="adj" fmla="val 8014"/>
            </a:avLst>
          </a:prstGeom>
          <a:noFill/>
          <a:ln w="9525">
            <a:solidFill>
              <a:srgbClr val="0000FF"/>
            </a:solidFill>
            <a:round/>
            <a:headEnd/>
            <a:tailEnd/>
          </a:ln>
        </p:spPr>
        <p:txBody>
          <a:bodyPr/>
          <a:lstStyle/>
          <a:p>
            <a:endParaRPr lang="es-ES_tradnl"/>
          </a:p>
        </p:txBody>
      </p:sp>
      <p:sp>
        <p:nvSpPr>
          <p:cNvPr id="356364" name="Line 14"/>
          <p:cNvSpPr>
            <a:spLocks noChangeShapeType="1"/>
          </p:cNvSpPr>
          <p:nvPr/>
        </p:nvSpPr>
        <p:spPr bwMode="auto">
          <a:xfrm>
            <a:off x="271463" y="5805488"/>
            <a:ext cx="2803525" cy="1587"/>
          </a:xfrm>
          <a:prstGeom prst="line">
            <a:avLst/>
          </a:prstGeom>
          <a:noFill/>
          <a:ln w="9525">
            <a:solidFill>
              <a:srgbClr val="0000FF"/>
            </a:solidFill>
            <a:round/>
            <a:headEnd/>
            <a:tailEnd/>
          </a:ln>
        </p:spPr>
        <p:txBody>
          <a:bodyPr/>
          <a:lstStyle/>
          <a:p>
            <a:endParaRPr lang="es-ES_tradnl"/>
          </a:p>
        </p:txBody>
      </p:sp>
      <p:sp>
        <p:nvSpPr>
          <p:cNvPr id="356365" name="Oval 15"/>
          <p:cNvSpPr>
            <a:spLocks noChangeArrowheads="1"/>
          </p:cNvSpPr>
          <p:nvPr/>
        </p:nvSpPr>
        <p:spPr bwMode="auto">
          <a:xfrm>
            <a:off x="6335713" y="2841625"/>
            <a:ext cx="522287" cy="342900"/>
          </a:xfrm>
          <a:prstGeom prst="ellipse">
            <a:avLst/>
          </a:prstGeom>
          <a:noFill/>
          <a:ln w="9525">
            <a:solidFill>
              <a:srgbClr val="D60093"/>
            </a:solidFill>
            <a:round/>
            <a:headEnd/>
            <a:tailEnd/>
          </a:ln>
        </p:spPr>
        <p:txBody>
          <a:bodyPr/>
          <a:lstStyle/>
          <a:p>
            <a:endParaRPr lang="es-ES_tradnl"/>
          </a:p>
        </p:txBody>
      </p:sp>
      <p:sp>
        <p:nvSpPr>
          <p:cNvPr id="356366" name="Rectangle 16"/>
          <p:cNvSpPr>
            <a:spLocks noChangeArrowheads="1"/>
          </p:cNvSpPr>
          <p:nvPr/>
        </p:nvSpPr>
        <p:spPr bwMode="auto">
          <a:xfrm>
            <a:off x="6529388" y="2867025"/>
            <a:ext cx="201612" cy="276225"/>
          </a:xfrm>
          <a:prstGeom prst="rect">
            <a:avLst/>
          </a:prstGeom>
          <a:noFill/>
          <a:ln w="9525">
            <a:noFill/>
            <a:miter lim="800000"/>
            <a:headEnd/>
            <a:tailEnd/>
          </a:ln>
        </p:spPr>
        <p:txBody>
          <a:bodyPr wrap="none" lIns="0" tIns="0" rIns="0" bIns="0">
            <a:spAutoFit/>
          </a:bodyPr>
          <a:lstStyle/>
          <a:p>
            <a:r>
              <a:rPr lang="es-ES_tradnl" sz="1800">
                <a:solidFill>
                  <a:srgbClr val="D60093"/>
                </a:solidFill>
              </a:rPr>
              <a:t>+</a:t>
            </a:r>
            <a:endParaRPr lang="es-ES_tradnl"/>
          </a:p>
        </p:txBody>
      </p:sp>
      <p:grpSp>
        <p:nvGrpSpPr>
          <p:cNvPr id="2" name="Group 17"/>
          <p:cNvGrpSpPr>
            <a:grpSpLocks/>
          </p:cNvGrpSpPr>
          <p:nvPr/>
        </p:nvGrpSpPr>
        <p:grpSpPr bwMode="auto">
          <a:xfrm>
            <a:off x="4665663" y="1295400"/>
            <a:ext cx="1830387" cy="536575"/>
            <a:chOff x="2713" y="866"/>
            <a:chExt cx="915" cy="295"/>
          </a:xfrm>
        </p:grpSpPr>
        <p:sp>
          <p:nvSpPr>
            <p:cNvPr id="356453" name="Rectangle 18"/>
            <p:cNvSpPr>
              <a:spLocks noChangeArrowheads="1"/>
            </p:cNvSpPr>
            <p:nvPr/>
          </p:nvSpPr>
          <p:spPr bwMode="auto">
            <a:xfrm>
              <a:off x="2789" y="866"/>
              <a:ext cx="759" cy="107"/>
            </a:xfrm>
            <a:prstGeom prst="rect">
              <a:avLst/>
            </a:prstGeom>
            <a:noFill/>
            <a:ln w="9525">
              <a:noFill/>
              <a:miter lim="800000"/>
              <a:headEnd/>
              <a:tailEnd/>
            </a:ln>
          </p:spPr>
          <p:txBody>
            <a:bodyPr wrap="none" lIns="0" tIns="0" rIns="0" bIns="0">
              <a:spAutoFit/>
            </a:bodyPr>
            <a:lstStyle/>
            <a:p>
              <a:r>
                <a:rPr lang="es-ES_tradnl" sz="1100">
                  <a:solidFill>
                    <a:srgbClr val="CC0000"/>
                  </a:solidFill>
                </a:rPr>
                <a:t>COMPENSACIÓN</a:t>
              </a:r>
              <a:endParaRPr lang="es-ES_tradnl"/>
            </a:p>
          </p:txBody>
        </p:sp>
        <p:sp>
          <p:nvSpPr>
            <p:cNvPr id="88083" name="Rectangle 19"/>
            <p:cNvSpPr>
              <a:spLocks noChangeArrowheads="1"/>
            </p:cNvSpPr>
            <p:nvPr/>
          </p:nvSpPr>
          <p:spPr bwMode="auto">
            <a:xfrm>
              <a:off x="2713" y="986"/>
              <a:ext cx="902" cy="85"/>
            </a:xfrm>
            <a:prstGeom prst="rect">
              <a:avLst/>
            </a:prstGeom>
            <a:noFill/>
            <a:ln w="9525">
              <a:noFill/>
              <a:miter lim="800000"/>
              <a:headEnd/>
              <a:tailEnd/>
            </a:ln>
          </p:spPr>
          <p:txBody>
            <a:bodyPr wrap="none" lIns="0" tIns="0" rIns="0" bIns="0">
              <a:spAutoFit/>
            </a:bodyPr>
            <a:lstStyle/>
            <a:p>
              <a:pPr>
                <a:defRPr/>
              </a:pPr>
              <a:r>
                <a:rPr lang="es-ES_tradnl" sz="900" dirty="0">
                  <a:solidFill>
                    <a:srgbClr val="CC0000"/>
                  </a:solidFill>
                </a:rPr>
                <a:t>Con el límite del  </a:t>
              </a:r>
              <a:r>
                <a:rPr lang="es-ES_tradnl" sz="1000" dirty="0" smtClean="0">
                  <a:solidFill>
                    <a:srgbClr val="0000CC"/>
                  </a:solidFill>
                </a:rPr>
                <a:t>25%*</a:t>
              </a:r>
              <a:r>
                <a:rPr lang="es-ES_tradnl" sz="900" dirty="0" smtClean="0">
                  <a:solidFill>
                    <a:schemeClr val="tx2">
                      <a:lumMod val="10000"/>
                    </a:schemeClr>
                  </a:solidFill>
                </a:rPr>
                <a:t> </a:t>
              </a:r>
              <a:r>
                <a:rPr lang="es-ES_tradnl" sz="900" dirty="0">
                  <a:solidFill>
                    <a:srgbClr val="CC0000"/>
                  </a:solidFill>
                </a:rPr>
                <a:t>del</a:t>
              </a:r>
              <a:endParaRPr lang="es-ES_tradnl" dirty="0"/>
            </a:p>
          </p:txBody>
        </p:sp>
        <p:sp>
          <p:nvSpPr>
            <p:cNvPr id="356455" name="Rectangle 20"/>
            <p:cNvSpPr>
              <a:spLocks noChangeArrowheads="1"/>
            </p:cNvSpPr>
            <p:nvPr/>
          </p:nvSpPr>
          <p:spPr bwMode="auto">
            <a:xfrm>
              <a:off x="2770" y="1074"/>
              <a:ext cx="858" cy="87"/>
            </a:xfrm>
            <a:prstGeom prst="rect">
              <a:avLst/>
            </a:prstGeom>
            <a:noFill/>
            <a:ln w="9525">
              <a:noFill/>
              <a:miter lim="800000"/>
              <a:headEnd/>
              <a:tailEnd/>
            </a:ln>
          </p:spPr>
          <p:txBody>
            <a:bodyPr wrap="none" lIns="0" tIns="0" rIns="0" bIns="0">
              <a:spAutoFit/>
            </a:bodyPr>
            <a:lstStyle/>
            <a:p>
              <a:r>
                <a:rPr lang="es-ES_tradnl" sz="900">
                  <a:solidFill>
                    <a:srgbClr val="CC0000"/>
                  </a:solidFill>
                </a:rPr>
                <a:t>Saldo (+) del Bloque A</a:t>
              </a:r>
              <a:endParaRPr lang="es-ES_tradnl"/>
            </a:p>
          </p:txBody>
        </p:sp>
      </p:grpSp>
      <p:sp>
        <p:nvSpPr>
          <p:cNvPr id="356368" name="AutoShape 21"/>
          <p:cNvSpPr>
            <a:spLocks noChangeArrowheads="1"/>
          </p:cNvSpPr>
          <p:nvPr/>
        </p:nvSpPr>
        <p:spPr bwMode="auto">
          <a:xfrm>
            <a:off x="4519613" y="1219200"/>
            <a:ext cx="1957387" cy="693738"/>
          </a:xfrm>
          <a:prstGeom prst="roundRect">
            <a:avLst>
              <a:gd name="adj" fmla="val 10324"/>
            </a:avLst>
          </a:prstGeom>
          <a:noFill/>
          <a:ln w="9525">
            <a:solidFill>
              <a:schemeClr val="accent2"/>
            </a:solidFill>
            <a:round/>
            <a:headEnd/>
            <a:tailEnd/>
          </a:ln>
        </p:spPr>
        <p:txBody>
          <a:bodyPr/>
          <a:lstStyle/>
          <a:p>
            <a:endParaRPr lang="es-ES_tradnl"/>
          </a:p>
        </p:txBody>
      </p:sp>
      <p:sp>
        <p:nvSpPr>
          <p:cNvPr id="356369" name="AutoShape 22"/>
          <p:cNvSpPr>
            <a:spLocks noChangeArrowheads="1"/>
          </p:cNvSpPr>
          <p:nvPr/>
        </p:nvSpPr>
        <p:spPr bwMode="auto">
          <a:xfrm>
            <a:off x="5394325" y="2270125"/>
            <a:ext cx="858838" cy="266700"/>
          </a:xfrm>
          <a:prstGeom prst="roundRect">
            <a:avLst>
              <a:gd name="adj" fmla="val 15477"/>
            </a:avLst>
          </a:prstGeom>
          <a:noFill/>
          <a:ln w="9525">
            <a:solidFill>
              <a:srgbClr val="D60093"/>
            </a:solidFill>
            <a:round/>
            <a:headEnd/>
            <a:tailEnd/>
          </a:ln>
        </p:spPr>
        <p:txBody>
          <a:bodyPr/>
          <a:lstStyle/>
          <a:p>
            <a:endParaRPr lang="es-ES_tradnl"/>
          </a:p>
        </p:txBody>
      </p:sp>
      <p:sp>
        <p:nvSpPr>
          <p:cNvPr id="356370" name="Rectangle 23"/>
          <p:cNvSpPr>
            <a:spLocks noChangeArrowheads="1"/>
          </p:cNvSpPr>
          <p:nvPr/>
        </p:nvSpPr>
        <p:spPr bwMode="auto">
          <a:xfrm>
            <a:off x="5559425" y="2317750"/>
            <a:ext cx="538163" cy="169863"/>
          </a:xfrm>
          <a:prstGeom prst="rect">
            <a:avLst/>
          </a:prstGeom>
          <a:noFill/>
          <a:ln w="9525">
            <a:noFill/>
            <a:miter lim="800000"/>
            <a:headEnd/>
            <a:tailEnd/>
          </a:ln>
        </p:spPr>
        <p:txBody>
          <a:bodyPr wrap="none" lIns="0" tIns="0" rIns="0" bIns="0">
            <a:spAutoFit/>
          </a:bodyPr>
          <a:lstStyle/>
          <a:p>
            <a:r>
              <a:rPr lang="es-ES_tradnl" sz="1100">
                <a:solidFill>
                  <a:srgbClr val="993300"/>
                </a:solidFill>
              </a:rPr>
              <a:t>SALDO</a:t>
            </a:r>
            <a:endParaRPr lang="es-ES_tradnl"/>
          </a:p>
        </p:txBody>
      </p:sp>
      <p:sp>
        <p:nvSpPr>
          <p:cNvPr id="356371" name="Rectangle 24"/>
          <p:cNvSpPr>
            <a:spLocks noChangeArrowheads="1"/>
          </p:cNvSpPr>
          <p:nvPr/>
        </p:nvSpPr>
        <p:spPr bwMode="auto">
          <a:xfrm>
            <a:off x="7686675" y="1600200"/>
            <a:ext cx="2016125" cy="492125"/>
          </a:xfrm>
          <a:prstGeom prst="rect">
            <a:avLst/>
          </a:prstGeom>
          <a:noFill/>
          <a:ln w="9525">
            <a:noFill/>
            <a:miter lim="800000"/>
            <a:headEnd/>
            <a:tailEnd/>
          </a:ln>
        </p:spPr>
        <p:txBody>
          <a:bodyPr wrap="none" lIns="0" tIns="0" rIns="0" bIns="0">
            <a:spAutoFit/>
          </a:bodyPr>
          <a:lstStyle/>
          <a:p>
            <a:pPr algn="ctr"/>
            <a:r>
              <a:rPr lang="es-ES_tradnl" sz="1600">
                <a:solidFill>
                  <a:srgbClr val="00CC00"/>
                </a:solidFill>
              </a:rPr>
              <a:t>BASE IMPONIBLE</a:t>
            </a:r>
          </a:p>
          <a:p>
            <a:pPr algn="ctr"/>
            <a:r>
              <a:rPr lang="es-ES_tradnl" sz="1600">
                <a:solidFill>
                  <a:srgbClr val="00CC00"/>
                </a:solidFill>
              </a:rPr>
              <a:t>GENERAL</a:t>
            </a:r>
            <a:endParaRPr lang="es-ES_tradnl" sz="1600"/>
          </a:p>
        </p:txBody>
      </p:sp>
      <p:sp>
        <p:nvSpPr>
          <p:cNvPr id="356372" name="AutoShape 25"/>
          <p:cNvSpPr>
            <a:spLocks noChangeArrowheads="1"/>
          </p:cNvSpPr>
          <p:nvPr/>
        </p:nvSpPr>
        <p:spPr bwMode="auto">
          <a:xfrm>
            <a:off x="7512050" y="1524000"/>
            <a:ext cx="2184400" cy="611188"/>
          </a:xfrm>
          <a:prstGeom prst="roundRect">
            <a:avLst>
              <a:gd name="adj" fmla="val 9287"/>
            </a:avLst>
          </a:prstGeom>
          <a:noFill/>
          <a:ln w="9525">
            <a:solidFill>
              <a:srgbClr val="0000FF"/>
            </a:solidFill>
            <a:round/>
            <a:headEnd/>
            <a:tailEnd/>
          </a:ln>
        </p:spPr>
        <p:txBody>
          <a:bodyPr/>
          <a:lstStyle/>
          <a:p>
            <a:endParaRPr lang="es-ES_tradnl"/>
          </a:p>
        </p:txBody>
      </p:sp>
      <p:grpSp>
        <p:nvGrpSpPr>
          <p:cNvPr id="3" name="Group 26"/>
          <p:cNvGrpSpPr>
            <a:grpSpLocks/>
          </p:cNvGrpSpPr>
          <p:nvPr/>
        </p:nvGrpSpPr>
        <p:grpSpPr bwMode="auto">
          <a:xfrm>
            <a:off x="3810000" y="3481388"/>
            <a:ext cx="2538413" cy="284162"/>
            <a:chOff x="2134" y="2186"/>
            <a:chExt cx="1476" cy="179"/>
          </a:xfrm>
        </p:grpSpPr>
        <p:sp>
          <p:nvSpPr>
            <p:cNvPr id="356451" name="Rectangle 27"/>
            <p:cNvSpPr>
              <a:spLocks noChangeArrowheads="1"/>
            </p:cNvSpPr>
            <p:nvPr/>
          </p:nvSpPr>
          <p:spPr bwMode="auto">
            <a:xfrm>
              <a:off x="2134" y="2186"/>
              <a:ext cx="1476" cy="87"/>
            </a:xfrm>
            <a:prstGeom prst="rect">
              <a:avLst/>
            </a:prstGeom>
            <a:noFill/>
            <a:ln w="9525">
              <a:noFill/>
              <a:miter lim="800000"/>
              <a:headEnd/>
              <a:tailEnd/>
            </a:ln>
          </p:spPr>
          <p:txBody>
            <a:bodyPr wrap="none" lIns="0" tIns="0" rIns="0" bIns="0">
              <a:spAutoFit/>
            </a:bodyPr>
            <a:lstStyle/>
            <a:p>
              <a:r>
                <a:rPr lang="es-ES_tradnl" sz="900">
                  <a:solidFill>
                    <a:srgbClr val="CC0000"/>
                  </a:solidFill>
                </a:rPr>
                <a:t>Compensación en los 4 años siguientes</a:t>
              </a:r>
              <a:endParaRPr lang="es-ES_tradnl"/>
            </a:p>
          </p:txBody>
        </p:sp>
        <p:sp>
          <p:nvSpPr>
            <p:cNvPr id="356452" name="Rectangle 28"/>
            <p:cNvSpPr>
              <a:spLocks noChangeArrowheads="1"/>
            </p:cNvSpPr>
            <p:nvPr/>
          </p:nvSpPr>
          <p:spPr bwMode="auto">
            <a:xfrm>
              <a:off x="2615" y="2278"/>
              <a:ext cx="542" cy="87"/>
            </a:xfrm>
            <a:prstGeom prst="rect">
              <a:avLst/>
            </a:prstGeom>
            <a:noFill/>
            <a:ln w="9525">
              <a:noFill/>
              <a:miter lim="800000"/>
              <a:headEnd/>
              <a:tailEnd/>
            </a:ln>
          </p:spPr>
          <p:txBody>
            <a:bodyPr wrap="none" lIns="0" tIns="0" rIns="0" bIns="0">
              <a:spAutoFit/>
            </a:bodyPr>
            <a:lstStyle/>
            <a:p>
              <a:r>
                <a:rPr lang="es-ES_tradnl" sz="900">
                  <a:solidFill>
                    <a:srgbClr val="CC0000"/>
                  </a:solidFill>
                </a:rPr>
                <a:t>en igual orden</a:t>
              </a:r>
              <a:endParaRPr lang="es-ES_tradnl"/>
            </a:p>
          </p:txBody>
        </p:sp>
      </p:grpSp>
      <p:sp>
        <p:nvSpPr>
          <p:cNvPr id="356374" name="AutoShape 29"/>
          <p:cNvSpPr>
            <a:spLocks noChangeArrowheads="1"/>
          </p:cNvSpPr>
          <p:nvPr/>
        </p:nvSpPr>
        <p:spPr bwMode="auto">
          <a:xfrm>
            <a:off x="3797300" y="3429000"/>
            <a:ext cx="2559050" cy="420688"/>
          </a:xfrm>
          <a:prstGeom prst="roundRect">
            <a:avLst>
              <a:gd name="adj" fmla="val 10486"/>
            </a:avLst>
          </a:prstGeom>
          <a:noFill/>
          <a:ln w="9525">
            <a:solidFill>
              <a:schemeClr val="accent2"/>
            </a:solidFill>
            <a:round/>
            <a:headEnd/>
            <a:tailEnd/>
          </a:ln>
        </p:spPr>
        <p:txBody>
          <a:bodyPr/>
          <a:lstStyle/>
          <a:p>
            <a:endParaRPr lang="es-ES_tradnl"/>
          </a:p>
        </p:txBody>
      </p:sp>
      <p:grpSp>
        <p:nvGrpSpPr>
          <p:cNvPr id="4" name="Group 30"/>
          <p:cNvGrpSpPr>
            <a:grpSpLocks/>
          </p:cNvGrpSpPr>
          <p:nvPr/>
        </p:nvGrpSpPr>
        <p:grpSpPr bwMode="auto">
          <a:xfrm>
            <a:off x="3384550" y="1295400"/>
            <a:ext cx="522288" cy="342900"/>
            <a:chOff x="2036" y="888"/>
            <a:chExt cx="304" cy="216"/>
          </a:xfrm>
        </p:grpSpPr>
        <p:sp>
          <p:nvSpPr>
            <p:cNvPr id="356449" name="Oval 31"/>
            <p:cNvSpPr>
              <a:spLocks noChangeArrowheads="1"/>
            </p:cNvSpPr>
            <p:nvPr/>
          </p:nvSpPr>
          <p:spPr bwMode="auto">
            <a:xfrm>
              <a:off x="2036" y="888"/>
              <a:ext cx="304" cy="216"/>
            </a:xfrm>
            <a:prstGeom prst="ellipse">
              <a:avLst/>
            </a:prstGeom>
            <a:noFill/>
            <a:ln w="9525">
              <a:solidFill>
                <a:srgbClr val="D60093"/>
              </a:solidFill>
              <a:round/>
              <a:headEnd/>
              <a:tailEnd/>
            </a:ln>
          </p:spPr>
          <p:txBody>
            <a:bodyPr/>
            <a:lstStyle/>
            <a:p>
              <a:endParaRPr lang="es-ES_tradnl"/>
            </a:p>
          </p:txBody>
        </p:sp>
        <p:sp>
          <p:nvSpPr>
            <p:cNvPr id="356450" name="Rectangle 32"/>
            <p:cNvSpPr>
              <a:spLocks noChangeArrowheads="1"/>
            </p:cNvSpPr>
            <p:nvPr/>
          </p:nvSpPr>
          <p:spPr bwMode="auto">
            <a:xfrm>
              <a:off x="2149" y="906"/>
              <a:ext cx="117" cy="174"/>
            </a:xfrm>
            <a:prstGeom prst="rect">
              <a:avLst/>
            </a:prstGeom>
            <a:noFill/>
            <a:ln w="9525">
              <a:noFill/>
              <a:miter lim="800000"/>
              <a:headEnd/>
              <a:tailEnd/>
            </a:ln>
          </p:spPr>
          <p:txBody>
            <a:bodyPr wrap="none" lIns="0" tIns="0" rIns="0" bIns="0">
              <a:spAutoFit/>
            </a:bodyPr>
            <a:lstStyle/>
            <a:p>
              <a:r>
                <a:rPr lang="es-ES_tradnl" sz="1800">
                  <a:solidFill>
                    <a:srgbClr val="D60093"/>
                  </a:solidFill>
                </a:rPr>
                <a:t>+</a:t>
              </a:r>
              <a:endParaRPr lang="es-ES_tradnl"/>
            </a:p>
          </p:txBody>
        </p:sp>
      </p:grpSp>
      <p:sp>
        <p:nvSpPr>
          <p:cNvPr id="356376" name="Oval 33"/>
          <p:cNvSpPr>
            <a:spLocks noChangeArrowheads="1"/>
          </p:cNvSpPr>
          <p:nvPr/>
        </p:nvSpPr>
        <p:spPr bwMode="auto">
          <a:xfrm>
            <a:off x="3502025" y="2228850"/>
            <a:ext cx="522288" cy="342900"/>
          </a:xfrm>
          <a:prstGeom prst="ellipse">
            <a:avLst/>
          </a:prstGeom>
          <a:noFill/>
          <a:ln w="9525">
            <a:solidFill>
              <a:srgbClr val="D60093"/>
            </a:solidFill>
            <a:round/>
            <a:headEnd/>
            <a:tailEnd/>
          </a:ln>
        </p:spPr>
        <p:txBody>
          <a:bodyPr/>
          <a:lstStyle/>
          <a:p>
            <a:endParaRPr lang="es-ES_tradnl"/>
          </a:p>
        </p:txBody>
      </p:sp>
      <p:sp>
        <p:nvSpPr>
          <p:cNvPr id="356377" name="Rectangle 34"/>
          <p:cNvSpPr>
            <a:spLocks noChangeArrowheads="1"/>
          </p:cNvSpPr>
          <p:nvPr/>
        </p:nvSpPr>
        <p:spPr bwMode="auto">
          <a:xfrm>
            <a:off x="3711575" y="2184400"/>
            <a:ext cx="147638" cy="369888"/>
          </a:xfrm>
          <a:prstGeom prst="rect">
            <a:avLst/>
          </a:prstGeom>
          <a:noFill/>
          <a:ln w="9525">
            <a:noFill/>
            <a:miter lim="800000"/>
            <a:headEnd/>
            <a:tailEnd/>
          </a:ln>
        </p:spPr>
        <p:txBody>
          <a:bodyPr wrap="none" lIns="0" tIns="0" rIns="0" bIns="0">
            <a:spAutoFit/>
          </a:bodyPr>
          <a:lstStyle/>
          <a:p>
            <a:r>
              <a:rPr lang="es-ES_tradnl" sz="2400">
                <a:solidFill>
                  <a:srgbClr val="D60093"/>
                </a:solidFill>
              </a:rPr>
              <a:t>-</a:t>
            </a:r>
            <a:endParaRPr lang="es-ES_tradnl"/>
          </a:p>
        </p:txBody>
      </p:sp>
      <p:sp>
        <p:nvSpPr>
          <p:cNvPr id="356378" name="Oval 35"/>
          <p:cNvSpPr>
            <a:spLocks noChangeArrowheads="1"/>
          </p:cNvSpPr>
          <p:nvPr/>
        </p:nvSpPr>
        <p:spPr bwMode="auto">
          <a:xfrm>
            <a:off x="4767263" y="2822575"/>
            <a:ext cx="522287" cy="342900"/>
          </a:xfrm>
          <a:prstGeom prst="ellipse">
            <a:avLst/>
          </a:prstGeom>
          <a:noFill/>
          <a:ln w="9525">
            <a:solidFill>
              <a:srgbClr val="D60093"/>
            </a:solidFill>
            <a:round/>
            <a:headEnd/>
            <a:tailEnd/>
          </a:ln>
        </p:spPr>
        <p:txBody>
          <a:bodyPr/>
          <a:lstStyle/>
          <a:p>
            <a:endParaRPr lang="es-ES_tradnl"/>
          </a:p>
        </p:txBody>
      </p:sp>
      <p:sp>
        <p:nvSpPr>
          <p:cNvPr id="356379" name="Rectangle 36"/>
          <p:cNvSpPr>
            <a:spLocks noChangeArrowheads="1"/>
          </p:cNvSpPr>
          <p:nvPr/>
        </p:nvSpPr>
        <p:spPr bwMode="auto">
          <a:xfrm>
            <a:off x="4976813" y="2781300"/>
            <a:ext cx="147637" cy="369888"/>
          </a:xfrm>
          <a:prstGeom prst="rect">
            <a:avLst/>
          </a:prstGeom>
          <a:noFill/>
          <a:ln w="9525">
            <a:noFill/>
            <a:miter lim="800000"/>
            <a:headEnd/>
            <a:tailEnd/>
          </a:ln>
        </p:spPr>
        <p:txBody>
          <a:bodyPr wrap="none" lIns="0" tIns="0" rIns="0" bIns="0">
            <a:spAutoFit/>
          </a:bodyPr>
          <a:lstStyle/>
          <a:p>
            <a:r>
              <a:rPr lang="es-ES_tradnl" sz="2400">
                <a:solidFill>
                  <a:srgbClr val="D60093"/>
                </a:solidFill>
              </a:rPr>
              <a:t>-</a:t>
            </a:r>
            <a:endParaRPr lang="es-ES_tradnl"/>
          </a:p>
        </p:txBody>
      </p:sp>
      <p:sp>
        <p:nvSpPr>
          <p:cNvPr id="356380" name="Line 37"/>
          <p:cNvSpPr>
            <a:spLocks noChangeShapeType="1"/>
          </p:cNvSpPr>
          <p:nvPr/>
        </p:nvSpPr>
        <p:spPr bwMode="auto">
          <a:xfrm flipV="1">
            <a:off x="2971800" y="609600"/>
            <a:ext cx="2393950" cy="0"/>
          </a:xfrm>
          <a:prstGeom prst="line">
            <a:avLst/>
          </a:prstGeom>
          <a:noFill/>
          <a:ln w="9525">
            <a:solidFill>
              <a:srgbClr val="009900"/>
            </a:solidFill>
            <a:round/>
            <a:headEnd/>
            <a:tailEnd/>
          </a:ln>
        </p:spPr>
        <p:txBody>
          <a:bodyPr wrap="none" anchor="ctr"/>
          <a:lstStyle/>
          <a:p>
            <a:endParaRPr lang="es-ES_tradnl"/>
          </a:p>
        </p:txBody>
      </p:sp>
      <p:grpSp>
        <p:nvGrpSpPr>
          <p:cNvPr id="5" name="Group 38"/>
          <p:cNvGrpSpPr>
            <a:grpSpLocks/>
          </p:cNvGrpSpPr>
          <p:nvPr/>
        </p:nvGrpSpPr>
        <p:grpSpPr bwMode="auto">
          <a:xfrm>
            <a:off x="5365750" y="457200"/>
            <a:ext cx="522288" cy="387350"/>
            <a:chOff x="3171" y="342"/>
            <a:chExt cx="304" cy="244"/>
          </a:xfrm>
        </p:grpSpPr>
        <p:sp>
          <p:nvSpPr>
            <p:cNvPr id="356447" name="Oval 39"/>
            <p:cNvSpPr>
              <a:spLocks noChangeArrowheads="1"/>
            </p:cNvSpPr>
            <p:nvPr/>
          </p:nvSpPr>
          <p:spPr bwMode="auto">
            <a:xfrm>
              <a:off x="3171" y="370"/>
              <a:ext cx="304" cy="216"/>
            </a:xfrm>
            <a:prstGeom prst="ellipse">
              <a:avLst/>
            </a:prstGeom>
            <a:noFill/>
            <a:ln w="9525">
              <a:solidFill>
                <a:srgbClr val="D60093"/>
              </a:solidFill>
              <a:round/>
              <a:headEnd/>
              <a:tailEnd/>
            </a:ln>
          </p:spPr>
          <p:txBody>
            <a:bodyPr/>
            <a:lstStyle/>
            <a:p>
              <a:endParaRPr lang="es-ES_tradnl"/>
            </a:p>
          </p:txBody>
        </p:sp>
        <p:sp>
          <p:nvSpPr>
            <p:cNvPr id="356448" name="Rectangle 40"/>
            <p:cNvSpPr>
              <a:spLocks noChangeArrowheads="1"/>
            </p:cNvSpPr>
            <p:nvPr/>
          </p:nvSpPr>
          <p:spPr bwMode="auto">
            <a:xfrm>
              <a:off x="3291" y="342"/>
              <a:ext cx="86" cy="233"/>
            </a:xfrm>
            <a:prstGeom prst="rect">
              <a:avLst/>
            </a:prstGeom>
            <a:noFill/>
            <a:ln w="9525">
              <a:noFill/>
              <a:miter lim="800000"/>
              <a:headEnd/>
              <a:tailEnd/>
            </a:ln>
          </p:spPr>
          <p:txBody>
            <a:bodyPr wrap="none" lIns="0" tIns="0" rIns="0" bIns="0">
              <a:spAutoFit/>
            </a:bodyPr>
            <a:lstStyle/>
            <a:p>
              <a:r>
                <a:rPr lang="es-ES_tradnl" sz="2400">
                  <a:solidFill>
                    <a:srgbClr val="D60093"/>
                  </a:solidFill>
                </a:rPr>
                <a:t>-</a:t>
              </a:r>
              <a:endParaRPr lang="es-ES_tradnl"/>
            </a:p>
          </p:txBody>
        </p:sp>
      </p:grpSp>
      <p:sp>
        <p:nvSpPr>
          <p:cNvPr id="356382" name="Line 41"/>
          <p:cNvSpPr>
            <a:spLocks noChangeShapeType="1"/>
          </p:cNvSpPr>
          <p:nvPr/>
        </p:nvSpPr>
        <p:spPr bwMode="auto">
          <a:xfrm>
            <a:off x="5861050" y="609600"/>
            <a:ext cx="2889250" cy="0"/>
          </a:xfrm>
          <a:prstGeom prst="line">
            <a:avLst/>
          </a:prstGeom>
          <a:noFill/>
          <a:ln w="9525">
            <a:solidFill>
              <a:srgbClr val="009900"/>
            </a:solidFill>
            <a:round/>
            <a:headEnd/>
            <a:tailEnd/>
          </a:ln>
        </p:spPr>
        <p:txBody>
          <a:bodyPr wrap="none" anchor="ctr"/>
          <a:lstStyle/>
          <a:p>
            <a:endParaRPr lang="es-ES_tradnl"/>
          </a:p>
        </p:txBody>
      </p:sp>
      <p:sp>
        <p:nvSpPr>
          <p:cNvPr id="356383" name="Line 42"/>
          <p:cNvSpPr>
            <a:spLocks noChangeShapeType="1"/>
          </p:cNvSpPr>
          <p:nvPr/>
        </p:nvSpPr>
        <p:spPr bwMode="auto">
          <a:xfrm>
            <a:off x="8750300" y="609600"/>
            <a:ext cx="0" cy="914400"/>
          </a:xfrm>
          <a:prstGeom prst="line">
            <a:avLst/>
          </a:prstGeom>
          <a:noFill/>
          <a:ln w="9525">
            <a:solidFill>
              <a:srgbClr val="009900"/>
            </a:solidFill>
            <a:round/>
            <a:headEnd/>
            <a:tailEnd type="stealth" w="med" len="med"/>
          </a:ln>
        </p:spPr>
        <p:txBody>
          <a:bodyPr wrap="none" anchor="ctr"/>
          <a:lstStyle/>
          <a:p>
            <a:endParaRPr lang="es-ES_tradnl"/>
          </a:p>
        </p:txBody>
      </p:sp>
      <p:grpSp>
        <p:nvGrpSpPr>
          <p:cNvPr id="6" name="Group 43"/>
          <p:cNvGrpSpPr>
            <a:grpSpLocks/>
          </p:cNvGrpSpPr>
          <p:nvPr/>
        </p:nvGrpSpPr>
        <p:grpSpPr bwMode="auto">
          <a:xfrm>
            <a:off x="5613400" y="3886200"/>
            <a:ext cx="3302000" cy="342900"/>
            <a:chOff x="2916" y="2726"/>
            <a:chExt cx="1937" cy="216"/>
          </a:xfrm>
        </p:grpSpPr>
        <p:sp>
          <p:nvSpPr>
            <p:cNvPr id="356444" name="Oval 44"/>
            <p:cNvSpPr>
              <a:spLocks noChangeArrowheads="1"/>
            </p:cNvSpPr>
            <p:nvPr/>
          </p:nvSpPr>
          <p:spPr bwMode="auto">
            <a:xfrm>
              <a:off x="2916" y="2726"/>
              <a:ext cx="304" cy="216"/>
            </a:xfrm>
            <a:prstGeom prst="ellipse">
              <a:avLst/>
            </a:prstGeom>
            <a:noFill/>
            <a:ln w="9525">
              <a:solidFill>
                <a:srgbClr val="D60093"/>
              </a:solidFill>
              <a:round/>
              <a:headEnd/>
              <a:tailEnd/>
            </a:ln>
          </p:spPr>
          <p:txBody>
            <a:bodyPr/>
            <a:lstStyle/>
            <a:p>
              <a:endParaRPr lang="es-ES_tradnl"/>
            </a:p>
          </p:txBody>
        </p:sp>
        <p:sp>
          <p:nvSpPr>
            <p:cNvPr id="356445" name="Rectangle 45"/>
            <p:cNvSpPr>
              <a:spLocks noChangeArrowheads="1"/>
            </p:cNvSpPr>
            <p:nvPr/>
          </p:nvSpPr>
          <p:spPr bwMode="auto">
            <a:xfrm>
              <a:off x="3028" y="2743"/>
              <a:ext cx="118" cy="174"/>
            </a:xfrm>
            <a:prstGeom prst="rect">
              <a:avLst/>
            </a:prstGeom>
            <a:noFill/>
            <a:ln w="9525">
              <a:noFill/>
              <a:miter lim="800000"/>
              <a:headEnd/>
              <a:tailEnd/>
            </a:ln>
          </p:spPr>
          <p:txBody>
            <a:bodyPr wrap="none" lIns="0" tIns="0" rIns="0" bIns="0">
              <a:spAutoFit/>
            </a:bodyPr>
            <a:lstStyle/>
            <a:p>
              <a:r>
                <a:rPr lang="es-ES_tradnl" sz="1800">
                  <a:solidFill>
                    <a:srgbClr val="D60093"/>
                  </a:solidFill>
                </a:rPr>
                <a:t>+</a:t>
              </a:r>
              <a:endParaRPr lang="es-ES_tradnl"/>
            </a:p>
          </p:txBody>
        </p:sp>
        <p:sp>
          <p:nvSpPr>
            <p:cNvPr id="356446" name="Line 46"/>
            <p:cNvSpPr>
              <a:spLocks noChangeShapeType="1"/>
            </p:cNvSpPr>
            <p:nvPr/>
          </p:nvSpPr>
          <p:spPr bwMode="auto">
            <a:xfrm>
              <a:off x="3221" y="2828"/>
              <a:ext cx="1632" cy="0"/>
            </a:xfrm>
            <a:prstGeom prst="line">
              <a:avLst/>
            </a:prstGeom>
            <a:noFill/>
            <a:ln w="9525">
              <a:solidFill>
                <a:srgbClr val="009900"/>
              </a:solidFill>
              <a:round/>
              <a:headEnd/>
              <a:tailEnd/>
            </a:ln>
          </p:spPr>
          <p:txBody>
            <a:bodyPr wrap="none" anchor="ctr"/>
            <a:lstStyle/>
            <a:p>
              <a:endParaRPr lang="es-ES_tradnl"/>
            </a:p>
          </p:txBody>
        </p:sp>
      </p:grpSp>
      <p:sp>
        <p:nvSpPr>
          <p:cNvPr id="356385" name="Line 47"/>
          <p:cNvSpPr>
            <a:spLocks noChangeShapeType="1"/>
          </p:cNvSpPr>
          <p:nvPr/>
        </p:nvSpPr>
        <p:spPr bwMode="auto">
          <a:xfrm flipV="1">
            <a:off x="8915400" y="2133600"/>
            <a:ext cx="0" cy="1905000"/>
          </a:xfrm>
          <a:prstGeom prst="line">
            <a:avLst/>
          </a:prstGeom>
          <a:noFill/>
          <a:ln w="9525">
            <a:solidFill>
              <a:srgbClr val="009900"/>
            </a:solidFill>
            <a:round/>
            <a:headEnd/>
            <a:tailEnd type="stealth" w="med" len="med"/>
          </a:ln>
        </p:spPr>
        <p:txBody>
          <a:bodyPr wrap="none" anchor="ctr"/>
          <a:lstStyle/>
          <a:p>
            <a:endParaRPr lang="es-ES_tradnl"/>
          </a:p>
        </p:txBody>
      </p:sp>
      <p:grpSp>
        <p:nvGrpSpPr>
          <p:cNvPr id="7" name="Group 48"/>
          <p:cNvGrpSpPr>
            <a:grpSpLocks/>
          </p:cNvGrpSpPr>
          <p:nvPr/>
        </p:nvGrpSpPr>
        <p:grpSpPr bwMode="auto">
          <a:xfrm>
            <a:off x="165100" y="381000"/>
            <a:ext cx="2990850" cy="1346200"/>
            <a:chOff x="96" y="240"/>
            <a:chExt cx="1739" cy="848"/>
          </a:xfrm>
        </p:grpSpPr>
        <p:sp>
          <p:nvSpPr>
            <p:cNvPr id="356436" name="Rectangle 49"/>
            <p:cNvSpPr>
              <a:spLocks noChangeArrowheads="1"/>
            </p:cNvSpPr>
            <p:nvPr/>
          </p:nvSpPr>
          <p:spPr bwMode="auto">
            <a:xfrm>
              <a:off x="200" y="260"/>
              <a:ext cx="673" cy="136"/>
            </a:xfrm>
            <a:prstGeom prst="rect">
              <a:avLst/>
            </a:prstGeom>
            <a:noFill/>
            <a:ln w="9525">
              <a:noFill/>
              <a:miter lim="800000"/>
              <a:headEnd/>
              <a:tailEnd/>
            </a:ln>
          </p:spPr>
          <p:txBody>
            <a:bodyPr wrap="none" lIns="0" tIns="0" rIns="0" bIns="0">
              <a:spAutoFit/>
            </a:bodyPr>
            <a:lstStyle/>
            <a:p>
              <a:r>
                <a:rPr lang="es-ES_tradnl" sz="1400">
                  <a:solidFill>
                    <a:srgbClr val="FF0000"/>
                  </a:solidFill>
                </a:rPr>
                <a:t>BLOQUE  A:</a:t>
              </a:r>
              <a:endParaRPr lang="es-ES_tradnl" sz="1400"/>
            </a:p>
          </p:txBody>
        </p:sp>
        <p:sp>
          <p:nvSpPr>
            <p:cNvPr id="356437" name="Rectangle 50"/>
            <p:cNvSpPr>
              <a:spLocks noChangeArrowheads="1"/>
            </p:cNvSpPr>
            <p:nvPr/>
          </p:nvSpPr>
          <p:spPr bwMode="auto">
            <a:xfrm>
              <a:off x="192" y="480"/>
              <a:ext cx="1410" cy="87"/>
            </a:xfrm>
            <a:prstGeom prst="rect">
              <a:avLst/>
            </a:prstGeom>
            <a:noFill/>
            <a:ln w="9525">
              <a:noFill/>
              <a:miter lim="800000"/>
              <a:headEnd/>
              <a:tailEnd/>
            </a:ln>
          </p:spPr>
          <p:txBody>
            <a:bodyPr wrap="none" lIns="0" tIns="0" rIns="0" bIns="0">
              <a:spAutoFit/>
            </a:bodyPr>
            <a:lstStyle/>
            <a:p>
              <a:r>
                <a:rPr lang="es-ES_tradnl" sz="900">
                  <a:solidFill>
                    <a:srgbClr val="000000"/>
                  </a:solidFill>
                </a:rPr>
                <a:t>•  Rendimientos  (+ / -)  del Trabajo </a:t>
              </a:r>
              <a:endParaRPr lang="es-ES_tradnl"/>
            </a:p>
          </p:txBody>
        </p:sp>
        <p:sp>
          <p:nvSpPr>
            <p:cNvPr id="356438" name="Rectangle 51"/>
            <p:cNvSpPr>
              <a:spLocks noChangeArrowheads="1"/>
            </p:cNvSpPr>
            <p:nvPr/>
          </p:nvSpPr>
          <p:spPr bwMode="auto">
            <a:xfrm>
              <a:off x="177" y="576"/>
              <a:ext cx="1551" cy="475"/>
            </a:xfrm>
            <a:prstGeom prst="rect">
              <a:avLst/>
            </a:prstGeom>
            <a:noFill/>
            <a:ln w="9525">
              <a:noFill/>
              <a:miter lim="800000"/>
              <a:headEnd/>
              <a:tailEnd/>
            </a:ln>
          </p:spPr>
          <p:txBody>
            <a:bodyPr lIns="0" tIns="0" rIns="0" bIns="0">
              <a:spAutoFit/>
            </a:bodyPr>
            <a:lstStyle/>
            <a:p>
              <a:r>
                <a:rPr lang="es-ES_tradnl" sz="900">
                  <a:solidFill>
                    <a:srgbClr val="000000"/>
                  </a:solidFill>
                </a:rPr>
                <a:t>•  Rendimientos  (+ / -)  del  Capital. </a:t>
              </a:r>
            </a:p>
            <a:p>
              <a:r>
                <a:rPr lang="es-ES_tradnl" sz="1000" u="sng">
                  <a:solidFill>
                    <a:srgbClr val="000000"/>
                  </a:solidFill>
                </a:rPr>
                <a:t>EXCEPTO: C. MOB. De Art. 25.1.2.3 L</a:t>
              </a:r>
            </a:p>
            <a:p>
              <a:endParaRPr lang="es-ES_tradnl" sz="1000">
                <a:solidFill>
                  <a:srgbClr val="000000"/>
                </a:solidFill>
              </a:endParaRPr>
            </a:p>
            <a:p>
              <a:endParaRPr lang="es-ES_tradnl"/>
            </a:p>
          </p:txBody>
        </p:sp>
        <p:sp>
          <p:nvSpPr>
            <p:cNvPr id="356439" name="Rectangle 52"/>
            <p:cNvSpPr>
              <a:spLocks noChangeArrowheads="1"/>
            </p:cNvSpPr>
            <p:nvPr/>
          </p:nvSpPr>
          <p:spPr bwMode="auto">
            <a:xfrm>
              <a:off x="133" y="768"/>
              <a:ext cx="1702" cy="174"/>
            </a:xfrm>
            <a:prstGeom prst="rect">
              <a:avLst/>
            </a:prstGeom>
            <a:noFill/>
            <a:ln w="9525">
              <a:noFill/>
              <a:miter lim="800000"/>
              <a:headEnd/>
              <a:tailEnd/>
            </a:ln>
          </p:spPr>
          <p:txBody>
            <a:bodyPr lIns="0" tIns="0" rIns="0" bIns="0">
              <a:spAutoFit/>
            </a:bodyPr>
            <a:lstStyle/>
            <a:p>
              <a:endParaRPr lang="es-ES_tradnl" sz="900">
                <a:solidFill>
                  <a:srgbClr val="000000"/>
                </a:solidFill>
              </a:endParaRPr>
            </a:p>
            <a:p>
              <a:r>
                <a:rPr lang="es-ES_tradnl" sz="900">
                  <a:solidFill>
                    <a:srgbClr val="000000"/>
                  </a:solidFill>
                </a:rPr>
                <a:t>•  Rendimientos  (+ / -) de Actividades Ec.</a:t>
              </a:r>
              <a:endParaRPr lang="es-ES_tradnl"/>
            </a:p>
          </p:txBody>
        </p:sp>
        <p:sp>
          <p:nvSpPr>
            <p:cNvPr id="356440" name="Rectangle 53"/>
            <p:cNvSpPr>
              <a:spLocks noChangeArrowheads="1"/>
            </p:cNvSpPr>
            <p:nvPr/>
          </p:nvSpPr>
          <p:spPr bwMode="auto">
            <a:xfrm>
              <a:off x="133" y="864"/>
              <a:ext cx="1670" cy="174"/>
            </a:xfrm>
            <a:prstGeom prst="rect">
              <a:avLst/>
            </a:prstGeom>
            <a:noFill/>
            <a:ln w="9525">
              <a:noFill/>
              <a:miter lim="800000"/>
              <a:headEnd/>
              <a:tailEnd/>
            </a:ln>
          </p:spPr>
          <p:txBody>
            <a:bodyPr lIns="0" tIns="0" rIns="0" bIns="0">
              <a:spAutoFit/>
            </a:bodyPr>
            <a:lstStyle/>
            <a:p>
              <a:endParaRPr lang="es-ES_tradnl" sz="900">
                <a:solidFill>
                  <a:srgbClr val="000000"/>
                </a:solidFill>
              </a:endParaRPr>
            </a:p>
            <a:p>
              <a:r>
                <a:rPr lang="es-ES_tradnl" sz="800">
                  <a:solidFill>
                    <a:srgbClr val="000000"/>
                  </a:solidFill>
                </a:rPr>
                <a:t>•  Rentas (+)  Imputadas (arst. 85,91,92, 95 L</a:t>
              </a:r>
              <a:r>
                <a:rPr lang="es-ES_tradnl" sz="900">
                  <a:solidFill>
                    <a:srgbClr val="000000"/>
                  </a:solidFill>
                </a:rPr>
                <a:t>)</a:t>
              </a:r>
              <a:endParaRPr lang="es-ES_tradnl"/>
            </a:p>
          </p:txBody>
        </p:sp>
        <p:sp>
          <p:nvSpPr>
            <p:cNvPr id="356441" name="Rectangle 54"/>
            <p:cNvSpPr>
              <a:spLocks noChangeArrowheads="1"/>
            </p:cNvSpPr>
            <p:nvPr/>
          </p:nvSpPr>
          <p:spPr bwMode="auto">
            <a:xfrm>
              <a:off x="200" y="388"/>
              <a:ext cx="0" cy="194"/>
            </a:xfrm>
            <a:prstGeom prst="rect">
              <a:avLst/>
            </a:prstGeom>
            <a:noFill/>
            <a:ln w="9525">
              <a:noFill/>
              <a:miter lim="800000"/>
              <a:headEnd/>
              <a:tailEnd/>
            </a:ln>
          </p:spPr>
          <p:txBody>
            <a:bodyPr wrap="none" lIns="0" tIns="0" rIns="0" bIns="0">
              <a:spAutoFit/>
            </a:bodyPr>
            <a:lstStyle/>
            <a:p>
              <a:endParaRPr lang="es-ES_tradnl"/>
            </a:p>
          </p:txBody>
        </p:sp>
        <p:sp>
          <p:nvSpPr>
            <p:cNvPr id="356442" name="AutoShape 55"/>
            <p:cNvSpPr>
              <a:spLocks noChangeArrowheads="1"/>
            </p:cNvSpPr>
            <p:nvPr/>
          </p:nvSpPr>
          <p:spPr bwMode="auto">
            <a:xfrm>
              <a:off x="96" y="240"/>
              <a:ext cx="1632" cy="848"/>
            </a:xfrm>
            <a:prstGeom prst="roundRect">
              <a:avLst>
                <a:gd name="adj" fmla="val 10046"/>
              </a:avLst>
            </a:prstGeom>
            <a:noFill/>
            <a:ln w="9525">
              <a:solidFill>
                <a:srgbClr val="0000FF"/>
              </a:solidFill>
              <a:round/>
              <a:headEnd/>
              <a:tailEnd/>
            </a:ln>
          </p:spPr>
          <p:txBody>
            <a:bodyPr/>
            <a:lstStyle/>
            <a:p>
              <a:endParaRPr lang="es-ES_tradnl"/>
            </a:p>
          </p:txBody>
        </p:sp>
        <p:sp>
          <p:nvSpPr>
            <p:cNvPr id="356443" name="Line 56"/>
            <p:cNvSpPr>
              <a:spLocks noChangeShapeType="1"/>
            </p:cNvSpPr>
            <p:nvPr/>
          </p:nvSpPr>
          <p:spPr bwMode="auto">
            <a:xfrm>
              <a:off x="96" y="432"/>
              <a:ext cx="1612" cy="1"/>
            </a:xfrm>
            <a:prstGeom prst="line">
              <a:avLst/>
            </a:prstGeom>
            <a:noFill/>
            <a:ln w="9525">
              <a:solidFill>
                <a:srgbClr val="0000FF"/>
              </a:solidFill>
              <a:round/>
              <a:headEnd/>
              <a:tailEnd/>
            </a:ln>
          </p:spPr>
          <p:txBody>
            <a:bodyPr/>
            <a:lstStyle/>
            <a:p>
              <a:endParaRPr lang="es-ES_tradnl"/>
            </a:p>
          </p:txBody>
        </p:sp>
      </p:grpSp>
      <p:sp>
        <p:nvSpPr>
          <p:cNvPr id="356387" name="Line 57"/>
          <p:cNvSpPr>
            <a:spLocks noChangeShapeType="1"/>
          </p:cNvSpPr>
          <p:nvPr/>
        </p:nvSpPr>
        <p:spPr bwMode="auto">
          <a:xfrm>
            <a:off x="3046413" y="1524000"/>
            <a:ext cx="382587" cy="0"/>
          </a:xfrm>
          <a:prstGeom prst="line">
            <a:avLst/>
          </a:prstGeom>
          <a:noFill/>
          <a:ln w="9525">
            <a:solidFill>
              <a:srgbClr val="009900"/>
            </a:solidFill>
            <a:round/>
            <a:headEnd/>
            <a:tailEnd/>
          </a:ln>
        </p:spPr>
        <p:txBody>
          <a:bodyPr wrap="none" anchor="ctr"/>
          <a:lstStyle/>
          <a:p>
            <a:endParaRPr lang="es-ES_tradnl"/>
          </a:p>
        </p:txBody>
      </p:sp>
      <p:sp>
        <p:nvSpPr>
          <p:cNvPr id="356388" name="Line 58"/>
          <p:cNvSpPr>
            <a:spLocks noChangeShapeType="1"/>
          </p:cNvSpPr>
          <p:nvPr/>
        </p:nvSpPr>
        <p:spPr bwMode="auto">
          <a:xfrm flipV="1">
            <a:off x="3054350" y="2511425"/>
            <a:ext cx="522288" cy="384175"/>
          </a:xfrm>
          <a:prstGeom prst="line">
            <a:avLst/>
          </a:prstGeom>
          <a:noFill/>
          <a:ln w="9525">
            <a:solidFill>
              <a:srgbClr val="009900"/>
            </a:solidFill>
            <a:round/>
            <a:headEnd/>
            <a:tailEnd/>
          </a:ln>
        </p:spPr>
        <p:txBody>
          <a:bodyPr wrap="none" anchor="ctr"/>
          <a:lstStyle/>
          <a:p>
            <a:endParaRPr lang="es-ES_tradnl"/>
          </a:p>
        </p:txBody>
      </p:sp>
      <p:sp>
        <p:nvSpPr>
          <p:cNvPr id="356389" name="Line 59"/>
          <p:cNvSpPr>
            <a:spLocks noChangeShapeType="1"/>
          </p:cNvSpPr>
          <p:nvPr/>
        </p:nvSpPr>
        <p:spPr bwMode="auto">
          <a:xfrm>
            <a:off x="3962400" y="1524000"/>
            <a:ext cx="495300" cy="0"/>
          </a:xfrm>
          <a:prstGeom prst="line">
            <a:avLst/>
          </a:prstGeom>
          <a:noFill/>
          <a:ln w="9525">
            <a:solidFill>
              <a:srgbClr val="009900"/>
            </a:solidFill>
            <a:round/>
            <a:headEnd/>
            <a:tailEnd type="stealth" w="med" len="med"/>
          </a:ln>
        </p:spPr>
        <p:txBody>
          <a:bodyPr wrap="none" anchor="ctr"/>
          <a:lstStyle/>
          <a:p>
            <a:endParaRPr lang="es-ES_tradnl"/>
          </a:p>
        </p:txBody>
      </p:sp>
      <p:sp>
        <p:nvSpPr>
          <p:cNvPr id="356390" name="Line 60"/>
          <p:cNvSpPr>
            <a:spLocks noChangeShapeType="1"/>
          </p:cNvSpPr>
          <p:nvPr/>
        </p:nvSpPr>
        <p:spPr bwMode="auto">
          <a:xfrm flipV="1">
            <a:off x="3941763" y="1889125"/>
            <a:ext cx="577850" cy="381000"/>
          </a:xfrm>
          <a:prstGeom prst="line">
            <a:avLst/>
          </a:prstGeom>
          <a:noFill/>
          <a:ln w="9525">
            <a:solidFill>
              <a:srgbClr val="009900"/>
            </a:solidFill>
            <a:round/>
            <a:headEnd/>
            <a:tailEnd type="stealth" w="med" len="med"/>
          </a:ln>
        </p:spPr>
        <p:txBody>
          <a:bodyPr wrap="none" anchor="ctr"/>
          <a:lstStyle/>
          <a:p>
            <a:endParaRPr lang="es-ES_tradnl"/>
          </a:p>
        </p:txBody>
      </p:sp>
      <p:sp>
        <p:nvSpPr>
          <p:cNvPr id="356391" name="Line 61"/>
          <p:cNvSpPr>
            <a:spLocks noChangeShapeType="1"/>
          </p:cNvSpPr>
          <p:nvPr/>
        </p:nvSpPr>
        <p:spPr bwMode="auto">
          <a:xfrm flipH="1">
            <a:off x="3384550" y="4038600"/>
            <a:ext cx="2228850" cy="0"/>
          </a:xfrm>
          <a:prstGeom prst="line">
            <a:avLst/>
          </a:prstGeom>
          <a:noFill/>
          <a:ln w="9525">
            <a:solidFill>
              <a:srgbClr val="009900"/>
            </a:solidFill>
            <a:round/>
            <a:headEnd/>
            <a:tailEnd/>
          </a:ln>
        </p:spPr>
        <p:txBody>
          <a:bodyPr wrap="none" anchor="ctr"/>
          <a:lstStyle/>
          <a:p>
            <a:endParaRPr lang="es-ES_tradnl"/>
          </a:p>
        </p:txBody>
      </p:sp>
      <p:sp>
        <p:nvSpPr>
          <p:cNvPr id="356392" name="Line 62"/>
          <p:cNvSpPr>
            <a:spLocks noChangeShapeType="1"/>
          </p:cNvSpPr>
          <p:nvPr/>
        </p:nvSpPr>
        <p:spPr bwMode="auto">
          <a:xfrm flipH="1" flipV="1">
            <a:off x="3054350" y="3200400"/>
            <a:ext cx="330200" cy="838200"/>
          </a:xfrm>
          <a:prstGeom prst="line">
            <a:avLst/>
          </a:prstGeom>
          <a:noFill/>
          <a:ln w="9525">
            <a:solidFill>
              <a:srgbClr val="009900"/>
            </a:solidFill>
            <a:round/>
            <a:headEnd/>
            <a:tailEnd/>
          </a:ln>
        </p:spPr>
        <p:txBody>
          <a:bodyPr wrap="none" anchor="ctr"/>
          <a:lstStyle/>
          <a:p>
            <a:endParaRPr lang="es-ES_tradnl"/>
          </a:p>
        </p:txBody>
      </p:sp>
      <p:sp>
        <p:nvSpPr>
          <p:cNvPr id="356393" name="Line 63"/>
          <p:cNvSpPr>
            <a:spLocks noChangeShapeType="1"/>
          </p:cNvSpPr>
          <p:nvPr/>
        </p:nvSpPr>
        <p:spPr bwMode="auto">
          <a:xfrm>
            <a:off x="5840413" y="1917700"/>
            <a:ext cx="0" cy="349250"/>
          </a:xfrm>
          <a:prstGeom prst="line">
            <a:avLst/>
          </a:prstGeom>
          <a:noFill/>
          <a:ln w="9525">
            <a:solidFill>
              <a:srgbClr val="009900"/>
            </a:solidFill>
            <a:round/>
            <a:headEnd/>
            <a:tailEnd/>
          </a:ln>
        </p:spPr>
        <p:txBody>
          <a:bodyPr wrap="none" anchor="ctr"/>
          <a:lstStyle/>
          <a:p>
            <a:endParaRPr lang="es-ES_tradnl"/>
          </a:p>
        </p:txBody>
      </p:sp>
      <p:sp>
        <p:nvSpPr>
          <p:cNvPr id="356394" name="Line 64"/>
          <p:cNvSpPr>
            <a:spLocks noChangeShapeType="1"/>
          </p:cNvSpPr>
          <p:nvPr/>
        </p:nvSpPr>
        <p:spPr bwMode="auto">
          <a:xfrm>
            <a:off x="5883275" y="2538413"/>
            <a:ext cx="534988" cy="341312"/>
          </a:xfrm>
          <a:prstGeom prst="line">
            <a:avLst/>
          </a:prstGeom>
          <a:noFill/>
          <a:ln w="9525">
            <a:solidFill>
              <a:srgbClr val="009900"/>
            </a:solidFill>
            <a:round/>
            <a:headEnd/>
            <a:tailEnd type="stealth" w="med" len="med"/>
          </a:ln>
        </p:spPr>
        <p:txBody>
          <a:bodyPr wrap="none" anchor="ctr"/>
          <a:lstStyle/>
          <a:p>
            <a:endParaRPr lang="es-ES_tradnl"/>
          </a:p>
        </p:txBody>
      </p:sp>
      <p:sp>
        <p:nvSpPr>
          <p:cNvPr id="356395" name="Line 65"/>
          <p:cNvSpPr>
            <a:spLocks noChangeShapeType="1"/>
          </p:cNvSpPr>
          <p:nvPr/>
        </p:nvSpPr>
        <p:spPr bwMode="auto">
          <a:xfrm rot="6372616">
            <a:off x="5283200" y="2538413"/>
            <a:ext cx="493713" cy="369887"/>
          </a:xfrm>
          <a:prstGeom prst="line">
            <a:avLst/>
          </a:prstGeom>
          <a:noFill/>
          <a:ln w="9525">
            <a:solidFill>
              <a:srgbClr val="009900"/>
            </a:solidFill>
            <a:round/>
            <a:headEnd/>
            <a:tailEnd type="stealth" w="med" len="med"/>
          </a:ln>
        </p:spPr>
        <p:txBody>
          <a:bodyPr wrap="none" anchor="ctr"/>
          <a:lstStyle/>
          <a:p>
            <a:endParaRPr lang="es-ES_tradnl"/>
          </a:p>
        </p:txBody>
      </p:sp>
      <p:sp>
        <p:nvSpPr>
          <p:cNvPr id="356396" name="Line 66"/>
          <p:cNvSpPr>
            <a:spLocks noChangeShapeType="1"/>
          </p:cNvSpPr>
          <p:nvPr/>
        </p:nvSpPr>
        <p:spPr bwMode="auto">
          <a:xfrm>
            <a:off x="5014913" y="3168650"/>
            <a:ext cx="0" cy="241300"/>
          </a:xfrm>
          <a:prstGeom prst="line">
            <a:avLst/>
          </a:prstGeom>
          <a:noFill/>
          <a:ln w="9525">
            <a:solidFill>
              <a:srgbClr val="009900"/>
            </a:solidFill>
            <a:round/>
            <a:headEnd/>
            <a:tailEnd/>
          </a:ln>
        </p:spPr>
        <p:txBody>
          <a:bodyPr wrap="none" anchor="ctr"/>
          <a:lstStyle/>
          <a:p>
            <a:endParaRPr lang="es-ES_tradnl"/>
          </a:p>
        </p:txBody>
      </p:sp>
      <p:sp>
        <p:nvSpPr>
          <p:cNvPr id="356397" name="Line 67"/>
          <p:cNvSpPr>
            <a:spLocks noChangeShapeType="1"/>
          </p:cNvSpPr>
          <p:nvPr/>
        </p:nvSpPr>
        <p:spPr bwMode="auto">
          <a:xfrm>
            <a:off x="6851650" y="3048000"/>
            <a:ext cx="825500" cy="0"/>
          </a:xfrm>
          <a:prstGeom prst="line">
            <a:avLst/>
          </a:prstGeom>
          <a:noFill/>
          <a:ln w="9525">
            <a:solidFill>
              <a:srgbClr val="009900"/>
            </a:solidFill>
            <a:round/>
            <a:headEnd/>
            <a:tailEnd/>
          </a:ln>
        </p:spPr>
        <p:txBody>
          <a:bodyPr wrap="none" anchor="ctr"/>
          <a:lstStyle/>
          <a:p>
            <a:endParaRPr lang="es-ES_tradnl"/>
          </a:p>
        </p:txBody>
      </p:sp>
      <p:sp>
        <p:nvSpPr>
          <p:cNvPr id="356398" name="Line 68"/>
          <p:cNvSpPr>
            <a:spLocks noChangeShapeType="1"/>
          </p:cNvSpPr>
          <p:nvPr/>
        </p:nvSpPr>
        <p:spPr bwMode="auto">
          <a:xfrm flipV="1">
            <a:off x="7677150" y="2133600"/>
            <a:ext cx="0" cy="914400"/>
          </a:xfrm>
          <a:prstGeom prst="line">
            <a:avLst/>
          </a:prstGeom>
          <a:noFill/>
          <a:ln w="9525">
            <a:solidFill>
              <a:srgbClr val="009900"/>
            </a:solidFill>
            <a:round/>
            <a:headEnd/>
            <a:tailEnd type="stealth" w="med" len="med"/>
          </a:ln>
        </p:spPr>
        <p:txBody>
          <a:bodyPr wrap="none" anchor="ctr"/>
          <a:lstStyle/>
          <a:p>
            <a:endParaRPr lang="es-ES_tradnl"/>
          </a:p>
        </p:txBody>
      </p:sp>
      <p:sp>
        <p:nvSpPr>
          <p:cNvPr id="356399" name="Line 69"/>
          <p:cNvSpPr>
            <a:spLocks noChangeShapeType="1"/>
          </p:cNvSpPr>
          <p:nvPr/>
        </p:nvSpPr>
        <p:spPr bwMode="auto">
          <a:xfrm>
            <a:off x="3079750" y="6021388"/>
            <a:ext cx="938213" cy="0"/>
          </a:xfrm>
          <a:prstGeom prst="line">
            <a:avLst/>
          </a:prstGeom>
          <a:noFill/>
          <a:ln w="9525">
            <a:solidFill>
              <a:srgbClr val="009900"/>
            </a:solidFill>
            <a:round/>
            <a:headEnd/>
            <a:tailEnd/>
          </a:ln>
        </p:spPr>
        <p:txBody>
          <a:bodyPr wrap="none" anchor="ctr"/>
          <a:lstStyle/>
          <a:p>
            <a:endParaRPr lang="es-ES_tradnl"/>
          </a:p>
        </p:txBody>
      </p:sp>
      <p:grpSp>
        <p:nvGrpSpPr>
          <p:cNvPr id="8" name="Group 70"/>
          <p:cNvGrpSpPr>
            <a:grpSpLocks/>
          </p:cNvGrpSpPr>
          <p:nvPr/>
        </p:nvGrpSpPr>
        <p:grpSpPr bwMode="auto">
          <a:xfrm>
            <a:off x="7594600" y="5181600"/>
            <a:ext cx="2146300" cy="611188"/>
            <a:chOff x="4115" y="3263"/>
            <a:chExt cx="1270" cy="385"/>
          </a:xfrm>
        </p:grpSpPr>
        <p:sp>
          <p:nvSpPr>
            <p:cNvPr id="356434" name="Rectangle 71"/>
            <p:cNvSpPr>
              <a:spLocks noChangeArrowheads="1"/>
            </p:cNvSpPr>
            <p:nvPr/>
          </p:nvSpPr>
          <p:spPr bwMode="auto">
            <a:xfrm>
              <a:off x="4152" y="3328"/>
              <a:ext cx="1193" cy="310"/>
            </a:xfrm>
            <a:prstGeom prst="rect">
              <a:avLst/>
            </a:prstGeom>
            <a:noFill/>
            <a:ln w="12700">
              <a:noFill/>
              <a:miter lim="800000"/>
              <a:headEnd/>
              <a:tailEnd/>
            </a:ln>
          </p:spPr>
          <p:txBody>
            <a:bodyPr wrap="none" lIns="0" tIns="0" rIns="0" bIns="0">
              <a:spAutoFit/>
            </a:bodyPr>
            <a:lstStyle/>
            <a:p>
              <a:pPr algn="ctr"/>
              <a:r>
                <a:rPr lang="es-ES_tradnl" sz="1600">
                  <a:solidFill>
                    <a:srgbClr val="0066FF"/>
                  </a:solidFill>
                </a:rPr>
                <a:t>BASE IMPONIBLE</a:t>
              </a:r>
            </a:p>
            <a:p>
              <a:pPr algn="ctr"/>
              <a:r>
                <a:rPr lang="es-ES_tradnl" sz="1600">
                  <a:solidFill>
                    <a:srgbClr val="0066FF"/>
                  </a:solidFill>
                </a:rPr>
                <a:t>DEL AHORRO</a:t>
              </a:r>
              <a:endParaRPr lang="es-ES_tradnl" sz="1600"/>
            </a:p>
          </p:txBody>
        </p:sp>
        <p:sp>
          <p:nvSpPr>
            <p:cNvPr id="356435" name="AutoShape 72"/>
            <p:cNvSpPr>
              <a:spLocks noChangeArrowheads="1"/>
            </p:cNvSpPr>
            <p:nvPr/>
          </p:nvSpPr>
          <p:spPr bwMode="auto">
            <a:xfrm>
              <a:off x="4115" y="3263"/>
              <a:ext cx="1270" cy="385"/>
            </a:xfrm>
            <a:prstGeom prst="roundRect">
              <a:avLst>
                <a:gd name="adj" fmla="val 9287"/>
              </a:avLst>
            </a:prstGeom>
            <a:noFill/>
            <a:ln w="12700">
              <a:solidFill>
                <a:srgbClr val="0000FF"/>
              </a:solidFill>
              <a:round/>
              <a:headEnd/>
              <a:tailEnd/>
            </a:ln>
          </p:spPr>
          <p:txBody>
            <a:bodyPr/>
            <a:lstStyle/>
            <a:p>
              <a:endParaRPr lang="es-ES_tradnl"/>
            </a:p>
          </p:txBody>
        </p:sp>
      </p:grpSp>
      <p:sp>
        <p:nvSpPr>
          <p:cNvPr id="356401" name="Oval 73"/>
          <p:cNvSpPr>
            <a:spLocks noChangeArrowheads="1"/>
          </p:cNvSpPr>
          <p:nvPr/>
        </p:nvSpPr>
        <p:spPr bwMode="auto">
          <a:xfrm>
            <a:off x="5365750" y="5410200"/>
            <a:ext cx="522288" cy="342900"/>
          </a:xfrm>
          <a:prstGeom prst="ellipse">
            <a:avLst/>
          </a:prstGeom>
          <a:noFill/>
          <a:ln w="9525">
            <a:solidFill>
              <a:srgbClr val="D60093"/>
            </a:solidFill>
            <a:round/>
            <a:headEnd/>
            <a:tailEnd/>
          </a:ln>
        </p:spPr>
        <p:txBody>
          <a:bodyPr/>
          <a:lstStyle/>
          <a:p>
            <a:endParaRPr lang="es-ES_tradnl"/>
          </a:p>
        </p:txBody>
      </p:sp>
      <p:sp>
        <p:nvSpPr>
          <p:cNvPr id="356402" name="Rectangle 74"/>
          <p:cNvSpPr>
            <a:spLocks noChangeArrowheads="1"/>
          </p:cNvSpPr>
          <p:nvPr/>
        </p:nvSpPr>
        <p:spPr bwMode="auto">
          <a:xfrm>
            <a:off x="5486400" y="5438775"/>
            <a:ext cx="304800" cy="276225"/>
          </a:xfrm>
          <a:prstGeom prst="rect">
            <a:avLst/>
          </a:prstGeom>
          <a:noFill/>
          <a:ln w="9525">
            <a:noFill/>
            <a:miter lim="800000"/>
            <a:headEnd/>
            <a:tailEnd/>
          </a:ln>
        </p:spPr>
        <p:txBody>
          <a:bodyPr lIns="0" tIns="0" rIns="0" bIns="0">
            <a:spAutoFit/>
          </a:bodyPr>
          <a:lstStyle/>
          <a:p>
            <a:r>
              <a:rPr lang="es-ES_tradnl" sz="1800">
                <a:solidFill>
                  <a:srgbClr val="D60093"/>
                </a:solidFill>
              </a:rPr>
              <a:t> +</a:t>
            </a:r>
            <a:endParaRPr lang="es-ES_tradnl"/>
          </a:p>
        </p:txBody>
      </p:sp>
      <p:sp>
        <p:nvSpPr>
          <p:cNvPr id="356403" name="AutoShape 75"/>
          <p:cNvSpPr>
            <a:spLocks noChangeArrowheads="1"/>
          </p:cNvSpPr>
          <p:nvPr/>
        </p:nvSpPr>
        <p:spPr bwMode="auto">
          <a:xfrm>
            <a:off x="3987800" y="5905500"/>
            <a:ext cx="858838" cy="266700"/>
          </a:xfrm>
          <a:prstGeom prst="roundRect">
            <a:avLst>
              <a:gd name="adj" fmla="val 15477"/>
            </a:avLst>
          </a:prstGeom>
          <a:noFill/>
          <a:ln w="9525">
            <a:solidFill>
              <a:srgbClr val="D60093"/>
            </a:solidFill>
            <a:round/>
            <a:headEnd/>
            <a:tailEnd/>
          </a:ln>
        </p:spPr>
        <p:txBody>
          <a:bodyPr/>
          <a:lstStyle/>
          <a:p>
            <a:endParaRPr lang="es-ES_tradnl"/>
          </a:p>
        </p:txBody>
      </p:sp>
      <p:sp>
        <p:nvSpPr>
          <p:cNvPr id="356404" name="Rectangle 76"/>
          <p:cNvSpPr>
            <a:spLocks noChangeArrowheads="1"/>
          </p:cNvSpPr>
          <p:nvPr/>
        </p:nvSpPr>
        <p:spPr bwMode="auto">
          <a:xfrm>
            <a:off x="4151313" y="5953125"/>
            <a:ext cx="536575" cy="169863"/>
          </a:xfrm>
          <a:prstGeom prst="rect">
            <a:avLst/>
          </a:prstGeom>
          <a:noFill/>
          <a:ln w="9525">
            <a:noFill/>
            <a:miter lim="800000"/>
            <a:headEnd/>
            <a:tailEnd/>
          </a:ln>
        </p:spPr>
        <p:txBody>
          <a:bodyPr wrap="none" lIns="0" tIns="0" rIns="0" bIns="0">
            <a:spAutoFit/>
          </a:bodyPr>
          <a:lstStyle/>
          <a:p>
            <a:r>
              <a:rPr lang="es-ES_tradnl" sz="1100">
                <a:solidFill>
                  <a:srgbClr val="993300"/>
                </a:solidFill>
              </a:rPr>
              <a:t>SALDO</a:t>
            </a:r>
            <a:endParaRPr lang="es-ES_tradnl"/>
          </a:p>
        </p:txBody>
      </p:sp>
      <p:sp>
        <p:nvSpPr>
          <p:cNvPr id="356405" name="Oval 77"/>
          <p:cNvSpPr>
            <a:spLocks noChangeArrowheads="1"/>
          </p:cNvSpPr>
          <p:nvPr/>
        </p:nvSpPr>
        <p:spPr bwMode="auto">
          <a:xfrm>
            <a:off x="5391150" y="6343650"/>
            <a:ext cx="523875" cy="342900"/>
          </a:xfrm>
          <a:prstGeom prst="ellipse">
            <a:avLst/>
          </a:prstGeom>
          <a:noFill/>
          <a:ln w="9525">
            <a:solidFill>
              <a:srgbClr val="D60093"/>
            </a:solidFill>
            <a:round/>
            <a:headEnd/>
            <a:tailEnd/>
          </a:ln>
        </p:spPr>
        <p:txBody>
          <a:bodyPr/>
          <a:lstStyle/>
          <a:p>
            <a:endParaRPr lang="es-ES_tradnl"/>
          </a:p>
        </p:txBody>
      </p:sp>
      <p:sp>
        <p:nvSpPr>
          <p:cNvPr id="356406" name="Rectangle 78"/>
          <p:cNvSpPr>
            <a:spLocks noChangeArrowheads="1"/>
          </p:cNvSpPr>
          <p:nvPr/>
        </p:nvSpPr>
        <p:spPr bwMode="auto">
          <a:xfrm>
            <a:off x="5600700" y="6303963"/>
            <a:ext cx="147638" cy="369887"/>
          </a:xfrm>
          <a:prstGeom prst="rect">
            <a:avLst/>
          </a:prstGeom>
          <a:noFill/>
          <a:ln w="9525">
            <a:noFill/>
            <a:miter lim="800000"/>
            <a:headEnd/>
            <a:tailEnd/>
          </a:ln>
        </p:spPr>
        <p:txBody>
          <a:bodyPr wrap="none" lIns="0" tIns="0" rIns="0" bIns="0">
            <a:spAutoFit/>
          </a:bodyPr>
          <a:lstStyle/>
          <a:p>
            <a:r>
              <a:rPr lang="es-ES_tradnl" sz="2400">
                <a:solidFill>
                  <a:srgbClr val="D60093"/>
                </a:solidFill>
              </a:rPr>
              <a:t>-</a:t>
            </a:r>
            <a:endParaRPr lang="es-ES_tradnl"/>
          </a:p>
        </p:txBody>
      </p:sp>
      <p:sp>
        <p:nvSpPr>
          <p:cNvPr id="356407" name="Rectangle 79"/>
          <p:cNvSpPr>
            <a:spLocks noChangeArrowheads="1"/>
          </p:cNvSpPr>
          <p:nvPr/>
        </p:nvSpPr>
        <p:spPr bwMode="auto">
          <a:xfrm>
            <a:off x="6921264" y="6096000"/>
            <a:ext cx="2229778" cy="861774"/>
          </a:xfrm>
          <a:prstGeom prst="rect">
            <a:avLst/>
          </a:prstGeom>
          <a:noFill/>
          <a:ln w="9525">
            <a:noFill/>
            <a:miter lim="800000"/>
            <a:headEnd/>
            <a:tailEnd/>
          </a:ln>
        </p:spPr>
        <p:txBody>
          <a:bodyPr wrap="none" lIns="0" tIns="0" rIns="0" bIns="0">
            <a:spAutoFit/>
          </a:bodyPr>
          <a:lstStyle/>
          <a:p>
            <a:r>
              <a:rPr lang="es-ES_tradnl" sz="900" dirty="0" smtClean="0">
                <a:solidFill>
                  <a:srgbClr val="CC0000"/>
                </a:solidFill>
              </a:rPr>
              <a:t>Compensación</a:t>
            </a:r>
            <a:r>
              <a:rPr lang="es-ES_tradnl" sz="900" dirty="0" smtClean="0">
                <a:solidFill>
                  <a:srgbClr val="000000"/>
                </a:solidFill>
              </a:rPr>
              <a:t> </a:t>
            </a:r>
            <a:r>
              <a:rPr lang="es-ES_tradnl" sz="900" dirty="0" smtClean="0">
                <a:solidFill>
                  <a:srgbClr val="0000CC"/>
                </a:solidFill>
              </a:rPr>
              <a:t>con + del Bloque C </a:t>
            </a:r>
          </a:p>
          <a:p>
            <a:r>
              <a:rPr lang="es-ES_tradnl" sz="900" dirty="0" smtClean="0">
                <a:solidFill>
                  <a:srgbClr val="0000CC"/>
                </a:solidFill>
              </a:rPr>
              <a:t>(límite 10%, 15%, 20% ó 25%)</a:t>
            </a:r>
          </a:p>
          <a:p>
            <a:r>
              <a:rPr lang="es-ES_tradnl" sz="900" dirty="0" smtClean="0">
                <a:solidFill>
                  <a:srgbClr val="CC0000"/>
                </a:solidFill>
              </a:rPr>
              <a:t>en </a:t>
            </a:r>
            <a:r>
              <a:rPr lang="es-ES_tradnl" sz="900" dirty="0">
                <a:solidFill>
                  <a:srgbClr val="CC0000"/>
                </a:solidFill>
              </a:rPr>
              <a:t>los 4 años siguientes</a:t>
            </a:r>
          </a:p>
          <a:p>
            <a:r>
              <a:rPr lang="es-ES_tradnl" sz="900" dirty="0">
                <a:solidFill>
                  <a:srgbClr val="CC0000"/>
                </a:solidFill>
              </a:rPr>
              <a:t>              en igual orden</a:t>
            </a:r>
          </a:p>
          <a:p>
            <a:endParaRPr lang="es-ES_tradnl" dirty="0"/>
          </a:p>
        </p:txBody>
      </p:sp>
      <p:sp>
        <p:nvSpPr>
          <p:cNvPr id="356408" name="AutoShape 80"/>
          <p:cNvSpPr>
            <a:spLocks noChangeArrowheads="1"/>
          </p:cNvSpPr>
          <p:nvPr/>
        </p:nvSpPr>
        <p:spPr bwMode="auto">
          <a:xfrm>
            <a:off x="6705600" y="6019800"/>
            <a:ext cx="2438400" cy="762000"/>
          </a:xfrm>
          <a:prstGeom prst="roundRect">
            <a:avLst>
              <a:gd name="adj" fmla="val 10486"/>
            </a:avLst>
          </a:prstGeom>
          <a:noFill/>
          <a:ln w="9525">
            <a:solidFill>
              <a:srgbClr val="0000FF"/>
            </a:solidFill>
            <a:round/>
            <a:headEnd/>
            <a:tailEnd/>
          </a:ln>
        </p:spPr>
        <p:txBody>
          <a:bodyPr/>
          <a:lstStyle/>
          <a:p>
            <a:endParaRPr lang="es-ES_tradnl"/>
          </a:p>
        </p:txBody>
      </p:sp>
      <p:sp>
        <p:nvSpPr>
          <p:cNvPr id="356409" name="Line 81"/>
          <p:cNvSpPr>
            <a:spLocks noChangeShapeType="1"/>
          </p:cNvSpPr>
          <p:nvPr/>
        </p:nvSpPr>
        <p:spPr bwMode="auto">
          <a:xfrm>
            <a:off x="5861050" y="5486400"/>
            <a:ext cx="1724025" cy="0"/>
          </a:xfrm>
          <a:prstGeom prst="line">
            <a:avLst/>
          </a:prstGeom>
          <a:noFill/>
          <a:ln w="9525">
            <a:solidFill>
              <a:srgbClr val="009900"/>
            </a:solidFill>
            <a:round/>
            <a:headEnd/>
            <a:tailEnd type="stealth" w="med" len="med"/>
          </a:ln>
        </p:spPr>
        <p:txBody>
          <a:bodyPr wrap="none" anchor="ctr"/>
          <a:lstStyle/>
          <a:p>
            <a:endParaRPr lang="es-ES_tradnl"/>
          </a:p>
        </p:txBody>
      </p:sp>
      <p:sp>
        <p:nvSpPr>
          <p:cNvPr id="356410" name="Line 82"/>
          <p:cNvSpPr>
            <a:spLocks noChangeShapeType="1"/>
          </p:cNvSpPr>
          <p:nvPr/>
        </p:nvSpPr>
        <p:spPr bwMode="auto">
          <a:xfrm>
            <a:off x="5907088" y="6513513"/>
            <a:ext cx="736600" cy="0"/>
          </a:xfrm>
          <a:prstGeom prst="line">
            <a:avLst/>
          </a:prstGeom>
          <a:noFill/>
          <a:ln w="9525">
            <a:solidFill>
              <a:srgbClr val="009900"/>
            </a:solidFill>
            <a:round/>
            <a:headEnd/>
            <a:tailEnd type="stealth" w="med" len="med"/>
          </a:ln>
        </p:spPr>
        <p:txBody>
          <a:bodyPr wrap="none" anchor="ctr"/>
          <a:lstStyle/>
          <a:p>
            <a:endParaRPr lang="es-ES_tradnl"/>
          </a:p>
        </p:txBody>
      </p:sp>
      <p:sp>
        <p:nvSpPr>
          <p:cNvPr id="356411" name="Line 83"/>
          <p:cNvSpPr>
            <a:spLocks noChangeShapeType="1"/>
          </p:cNvSpPr>
          <p:nvPr/>
        </p:nvSpPr>
        <p:spPr bwMode="auto">
          <a:xfrm flipV="1">
            <a:off x="4840288" y="5638800"/>
            <a:ext cx="525462" cy="265113"/>
          </a:xfrm>
          <a:prstGeom prst="line">
            <a:avLst/>
          </a:prstGeom>
          <a:noFill/>
          <a:ln w="9525">
            <a:solidFill>
              <a:srgbClr val="009900"/>
            </a:solidFill>
            <a:round/>
            <a:headEnd/>
            <a:tailEnd type="stealth" w="med" len="med"/>
          </a:ln>
        </p:spPr>
        <p:txBody>
          <a:bodyPr wrap="none" anchor="ctr"/>
          <a:lstStyle/>
          <a:p>
            <a:endParaRPr lang="es-ES_tradnl"/>
          </a:p>
        </p:txBody>
      </p:sp>
      <p:sp>
        <p:nvSpPr>
          <p:cNvPr id="356412" name="Line 84"/>
          <p:cNvSpPr>
            <a:spLocks noChangeShapeType="1"/>
          </p:cNvSpPr>
          <p:nvPr/>
        </p:nvSpPr>
        <p:spPr bwMode="auto">
          <a:xfrm rot="4458605" flipV="1">
            <a:off x="4879181" y="6103144"/>
            <a:ext cx="460375" cy="433388"/>
          </a:xfrm>
          <a:prstGeom prst="line">
            <a:avLst/>
          </a:prstGeom>
          <a:noFill/>
          <a:ln w="9525">
            <a:solidFill>
              <a:srgbClr val="009900"/>
            </a:solidFill>
            <a:round/>
            <a:headEnd/>
            <a:tailEnd type="stealth" w="med" len="med"/>
          </a:ln>
        </p:spPr>
        <p:txBody>
          <a:bodyPr wrap="none" anchor="ctr"/>
          <a:lstStyle/>
          <a:p>
            <a:endParaRPr lang="es-ES_tradnl"/>
          </a:p>
        </p:txBody>
      </p:sp>
      <p:sp>
        <p:nvSpPr>
          <p:cNvPr id="356413" name="Rectangle 85"/>
          <p:cNvSpPr>
            <a:spLocks noChangeArrowheads="1"/>
          </p:cNvSpPr>
          <p:nvPr/>
        </p:nvSpPr>
        <p:spPr bwMode="auto">
          <a:xfrm>
            <a:off x="3549650" y="2895600"/>
            <a:ext cx="184150" cy="400050"/>
          </a:xfrm>
          <a:prstGeom prst="rect">
            <a:avLst/>
          </a:prstGeom>
          <a:noFill/>
          <a:ln w="9525">
            <a:noFill/>
            <a:miter lim="800000"/>
            <a:headEnd/>
            <a:tailEnd/>
          </a:ln>
        </p:spPr>
        <p:txBody>
          <a:bodyPr wrap="none">
            <a:spAutoFit/>
          </a:bodyPr>
          <a:lstStyle/>
          <a:p>
            <a:endParaRPr lang="es-ES_tradnl"/>
          </a:p>
        </p:txBody>
      </p:sp>
      <p:sp>
        <p:nvSpPr>
          <p:cNvPr id="356414" name="Rectangle 86"/>
          <p:cNvSpPr>
            <a:spLocks noChangeArrowheads="1"/>
          </p:cNvSpPr>
          <p:nvPr/>
        </p:nvSpPr>
        <p:spPr bwMode="auto">
          <a:xfrm>
            <a:off x="617538" y="4291013"/>
            <a:ext cx="0" cy="307975"/>
          </a:xfrm>
          <a:prstGeom prst="rect">
            <a:avLst/>
          </a:prstGeom>
          <a:noFill/>
          <a:ln w="9525">
            <a:noFill/>
            <a:miter lim="800000"/>
            <a:headEnd/>
            <a:tailEnd/>
          </a:ln>
        </p:spPr>
        <p:txBody>
          <a:bodyPr wrap="none" lIns="0" tIns="0" rIns="0" bIns="0">
            <a:spAutoFit/>
          </a:bodyPr>
          <a:lstStyle/>
          <a:p>
            <a:endParaRPr lang="es-ES_tradnl"/>
          </a:p>
        </p:txBody>
      </p:sp>
      <p:sp>
        <p:nvSpPr>
          <p:cNvPr id="356415" name="Rectangle 87"/>
          <p:cNvSpPr>
            <a:spLocks noChangeArrowheads="1"/>
          </p:cNvSpPr>
          <p:nvPr/>
        </p:nvSpPr>
        <p:spPr bwMode="auto">
          <a:xfrm>
            <a:off x="617538" y="4478338"/>
            <a:ext cx="0" cy="307975"/>
          </a:xfrm>
          <a:prstGeom prst="rect">
            <a:avLst/>
          </a:prstGeom>
          <a:noFill/>
          <a:ln w="9525">
            <a:noFill/>
            <a:miter lim="800000"/>
            <a:headEnd/>
            <a:tailEnd/>
          </a:ln>
        </p:spPr>
        <p:txBody>
          <a:bodyPr wrap="none" lIns="0" tIns="0" rIns="0" bIns="0">
            <a:spAutoFit/>
          </a:bodyPr>
          <a:lstStyle/>
          <a:p>
            <a:endParaRPr lang="es-ES_tradnl"/>
          </a:p>
        </p:txBody>
      </p:sp>
      <p:sp>
        <p:nvSpPr>
          <p:cNvPr id="356416" name="Rectangle 88"/>
          <p:cNvSpPr>
            <a:spLocks noChangeArrowheads="1"/>
          </p:cNvSpPr>
          <p:nvPr/>
        </p:nvSpPr>
        <p:spPr bwMode="auto">
          <a:xfrm>
            <a:off x="381000" y="4419600"/>
            <a:ext cx="2679700" cy="1062038"/>
          </a:xfrm>
          <a:prstGeom prst="rect">
            <a:avLst/>
          </a:prstGeom>
          <a:noFill/>
          <a:ln w="9525">
            <a:noFill/>
            <a:miter lim="800000"/>
            <a:headEnd/>
            <a:tailEnd/>
          </a:ln>
        </p:spPr>
        <p:txBody>
          <a:bodyPr lIns="0" tIns="0" rIns="0" bIns="0">
            <a:spAutoFit/>
          </a:bodyPr>
          <a:lstStyle/>
          <a:p>
            <a:r>
              <a:rPr lang="es-ES_tradnl" sz="900">
                <a:solidFill>
                  <a:srgbClr val="000000"/>
                </a:solidFill>
              </a:rPr>
              <a:t>Rendimientos  (+ / -)  del  Capital </a:t>
            </a:r>
          </a:p>
          <a:p>
            <a:r>
              <a:rPr lang="es-ES_tradnl" sz="1000">
                <a:solidFill>
                  <a:srgbClr val="000000"/>
                </a:solidFill>
              </a:rPr>
              <a:t>MOB. De Art. 25.1.2.3 L</a:t>
            </a:r>
          </a:p>
          <a:p>
            <a:r>
              <a:rPr lang="es-ES_tradnl" sz="1000" u="sng">
                <a:solidFill>
                  <a:srgbClr val="000000"/>
                </a:solidFill>
              </a:rPr>
              <a:t>Excepto:</a:t>
            </a:r>
            <a:r>
              <a:rPr lang="es-ES_tradnl" sz="1000">
                <a:solidFill>
                  <a:srgbClr val="000000"/>
                </a:solidFill>
              </a:rPr>
              <a:t> la cesión a terceros de capitales propios entre empresas vinculadas que superen</a:t>
            </a:r>
          </a:p>
          <a:p>
            <a:r>
              <a:rPr lang="es-ES_tradnl" sz="1000">
                <a:solidFill>
                  <a:srgbClr val="000000"/>
                </a:solidFill>
              </a:rPr>
              <a:t>el límite</a:t>
            </a:r>
            <a:r>
              <a:rPr lang="es-ES_tradnl">
                <a:solidFill>
                  <a:srgbClr val="000000"/>
                </a:solidFill>
              </a:rPr>
              <a:t> </a:t>
            </a:r>
            <a:r>
              <a:rPr lang="es-ES_tradnl" sz="1000">
                <a:solidFill>
                  <a:srgbClr val="000000"/>
                </a:solidFill>
              </a:rPr>
              <a:t>(Base Imponible General)</a:t>
            </a:r>
            <a:endParaRPr lang="es-ES_tradnl"/>
          </a:p>
        </p:txBody>
      </p:sp>
      <p:sp>
        <p:nvSpPr>
          <p:cNvPr id="356417" name="AutoShape 89"/>
          <p:cNvSpPr>
            <a:spLocks noChangeArrowheads="1"/>
          </p:cNvSpPr>
          <p:nvPr/>
        </p:nvSpPr>
        <p:spPr bwMode="auto">
          <a:xfrm>
            <a:off x="271463" y="4005263"/>
            <a:ext cx="2886075" cy="1439862"/>
          </a:xfrm>
          <a:prstGeom prst="roundRect">
            <a:avLst>
              <a:gd name="adj" fmla="val 8014"/>
            </a:avLst>
          </a:prstGeom>
          <a:noFill/>
          <a:ln w="9525">
            <a:solidFill>
              <a:srgbClr val="0000FF"/>
            </a:solidFill>
            <a:round/>
            <a:headEnd/>
            <a:tailEnd/>
          </a:ln>
        </p:spPr>
        <p:txBody>
          <a:bodyPr/>
          <a:lstStyle/>
          <a:p>
            <a:endParaRPr lang="es-ES_tradnl"/>
          </a:p>
        </p:txBody>
      </p:sp>
      <p:sp>
        <p:nvSpPr>
          <p:cNvPr id="356418" name="Line 90"/>
          <p:cNvSpPr>
            <a:spLocks noChangeShapeType="1"/>
          </p:cNvSpPr>
          <p:nvPr/>
        </p:nvSpPr>
        <p:spPr bwMode="auto">
          <a:xfrm>
            <a:off x="271463" y="4365625"/>
            <a:ext cx="2886075" cy="1588"/>
          </a:xfrm>
          <a:prstGeom prst="line">
            <a:avLst/>
          </a:prstGeom>
          <a:noFill/>
          <a:ln w="9525">
            <a:solidFill>
              <a:srgbClr val="0000FF"/>
            </a:solidFill>
            <a:round/>
            <a:headEnd/>
            <a:tailEnd/>
          </a:ln>
        </p:spPr>
        <p:txBody>
          <a:bodyPr/>
          <a:lstStyle/>
          <a:p>
            <a:endParaRPr lang="es-ES_tradnl"/>
          </a:p>
        </p:txBody>
      </p:sp>
      <p:sp>
        <p:nvSpPr>
          <p:cNvPr id="356419" name="AutoShape 91"/>
          <p:cNvSpPr>
            <a:spLocks noChangeArrowheads="1"/>
          </p:cNvSpPr>
          <p:nvPr/>
        </p:nvSpPr>
        <p:spPr bwMode="auto">
          <a:xfrm>
            <a:off x="4127500" y="4724400"/>
            <a:ext cx="858838" cy="266700"/>
          </a:xfrm>
          <a:prstGeom prst="roundRect">
            <a:avLst>
              <a:gd name="adj" fmla="val 15477"/>
            </a:avLst>
          </a:prstGeom>
          <a:noFill/>
          <a:ln w="9525">
            <a:solidFill>
              <a:srgbClr val="D60093"/>
            </a:solidFill>
            <a:round/>
            <a:headEnd/>
            <a:tailEnd/>
          </a:ln>
        </p:spPr>
        <p:txBody>
          <a:bodyPr/>
          <a:lstStyle/>
          <a:p>
            <a:endParaRPr lang="es-ES_tradnl"/>
          </a:p>
        </p:txBody>
      </p:sp>
      <p:sp>
        <p:nvSpPr>
          <p:cNvPr id="356420" name="Rectangle 92"/>
          <p:cNvSpPr>
            <a:spLocks noChangeArrowheads="1"/>
          </p:cNvSpPr>
          <p:nvPr/>
        </p:nvSpPr>
        <p:spPr bwMode="auto">
          <a:xfrm>
            <a:off x="3962400" y="4724400"/>
            <a:ext cx="908050" cy="260350"/>
          </a:xfrm>
          <a:prstGeom prst="rect">
            <a:avLst/>
          </a:prstGeom>
          <a:noFill/>
          <a:ln w="9525">
            <a:noFill/>
            <a:miter lim="800000"/>
            <a:headEnd/>
            <a:tailEnd/>
          </a:ln>
        </p:spPr>
        <p:txBody>
          <a:bodyPr>
            <a:spAutoFit/>
          </a:bodyPr>
          <a:lstStyle/>
          <a:p>
            <a:r>
              <a:rPr lang="es-ES_tradnl" sz="1100">
                <a:solidFill>
                  <a:srgbClr val="993300"/>
                </a:solidFill>
              </a:rPr>
              <a:t>    SALDO</a:t>
            </a:r>
            <a:endParaRPr lang="es-ES_tradnl"/>
          </a:p>
        </p:txBody>
      </p:sp>
      <p:sp>
        <p:nvSpPr>
          <p:cNvPr id="356421" name="Oval 93"/>
          <p:cNvSpPr>
            <a:spLocks noChangeArrowheads="1"/>
          </p:cNvSpPr>
          <p:nvPr/>
        </p:nvSpPr>
        <p:spPr bwMode="auto">
          <a:xfrm>
            <a:off x="5613400" y="4381500"/>
            <a:ext cx="522288" cy="342900"/>
          </a:xfrm>
          <a:prstGeom prst="ellipse">
            <a:avLst/>
          </a:prstGeom>
          <a:noFill/>
          <a:ln w="9525">
            <a:solidFill>
              <a:srgbClr val="D60093"/>
            </a:solidFill>
            <a:round/>
            <a:headEnd/>
            <a:tailEnd/>
          </a:ln>
        </p:spPr>
        <p:txBody>
          <a:bodyPr/>
          <a:lstStyle/>
          <a:p>
            <a:endParaRPr lang="es-ES_tradnl"/>
          </a:p>
        </p:txBody>
      </p:sp>
      <p:sp>
        <p:nvSpPr>
          <p:cNvPr id="356422" name="Line 94"/>
          <p:cNvSpPr>
            <a:spLocks noChangeShapeType="1"/>
          </p:cNvSpPr>
          <p:nvPr/>
        </p:nvSpPr>
        <p:spPr bwMode="auto">
          <a:xfrm flipV="1">
            <a:off x="4953000" y="4572000"/>
            <a:ext cx="660400" cy="381000"/>
          </a:xfrm>
          <a:prstGeom prst="line">
            <a:avLst/>
          </a:prstGeom>
          <a:noFill/>
          <a:ln w="9525">
            <a:solidFill>
              <a:srgbClr val="009900"/>
            </a:solidFill>
            <a:round/>
            <a:headEnd/>
            <a:tailEnd type="stealth" w="med" len="med"/>
          </a:ln>
        </p:spPr>
        <p:txBody>
          <a:bodyPr wrap="none" anchor="ctr"/>
          <a:lstStyle/>
          <a:p>
            <a:endParaRPr lang="es-ES_tradnl"/>
          </a:p>
        </p:txBody>
      </p:sp>
      <p:sp>
        <p:nvSpPr>
          <p:cNvPr id="356423" name="Line 95"/>
          <p:cNvSpPr>
            <a:spLocks noChangeShapeType="1"/>
          </p:cNvSpPr>
          <p:nvPr/>
        </p:nvSpPr>
        <p:spPr bwMode="auto">
          <a:xfrm>
            <a:off x="3159125" y="4868863"/>
            <a:ext cx="982663" cy="0"/>
          </a:xfrm>
          <a:prstGeom prst="line">
            <a:avLst/>
          </a:prstGeom>
          <a:noFill/>
          <a:ln w="9525">
            <a:solidFill>
              <a:srgbClr val="009900"/>
            </a:solidFill>
            <a:round/>
            <a:headEnd/>
            <a:tailEnd/>
          </a:ln>
        </p:spPr>
        <p:txBody>
          <a:bodyPr wrap="none" anchor="ctr"/>
          <a:lstStyle/>
          <a:p>
            <a:endParaRPr lang="es-ES_tradnl"/>
          </a:p>
        </p:txBody>
      </p:sp>
      <p:sp>
        <p:nvSpPr>
          <p:cNvPr id="356424" name="Rectangle 96"/>
          <p:cNvSpPr>
            <a:spLocks noChangeArrowheads="1"/>
          </p:cNvSpPr>
          <p:nvPr/>
        </p:nvSpPr>
        <p:spPr bwMode="auto">
          <a:xfrm>
            <a:off x="5695950" y="4267200"/>
            <a:ext cx="336550" cy="461963"/>
          </a:xfrm>
          <a:prstGeom prst="rect">
            <a:avLst/>
          </a:prstGeom>
          <a:noFill/>
          <a:ln w="9525">
            <a:noFill/>
            <a:miter lim="800000"/>
            <a:headEnd/>
            <a:tailEnd/>
          </a:ln>
        </p:spPr>
        <p:txBody>
          <a:bodyPr>
            <a:spAutoFit/>
          </a:bodyPr>
          <a:lstStyle/>
          <a:p>
            <a:r>
              <a:rPr lang="es-ES_tradnl" sz="2400">
                <a:solidFill>
                  <a:srgbClr val="D60093"/>
                </a:solidFill>
              </a:rPr>
              <a:t>-</a:t>
            </a:r>
            <a:endParaRPr lang="es-ES_tradnl" sz="2400"/>
          </a:p>
        </p:txBody>
      </p:sp>
      <p:sp>
        <p:nvSpPr>
          <p:cNvPr id="356425" name="Line 97"/>
          <p:cNvSpPr>
            <a:spLocks noChangeShapeType="1"/>
          </p:cNvSpPr>
          <p:nvPr/>
        </p:nvSpPr>
        <p:spPr bwMode="auto">
          <a:xfrm rot="4458605" flipV="1">
            <a:off x="5153819" y="4712494"/>
            <a:ext cx="314325" cy="601663"/>
          </a:xfrm>
          <a:prstGeom prst="line">
            <a:avLst/>
          </a:prstGeom>
          <a:noFill/>
          <a:ln w="9525">
            <a:solidFill>
              <a:srgbClr val="009900"/>
            </a:solidFill>
            <a:round/>
            <a:headEnd/>
            <a:tailEnd type="stealth" w="med" len="med"/>
          </a:ln>
        </p:spPr>
        <p:txBody>
          <a:bodyPr wrap="none" anchor="ctr"/>
          <a:lstStyle/>
          <a:p>
            <a:endParaRPr lang="es-ES_tradnl"/>
          </a:p>
        </p:txBody>
      </p:sp>
      <p:sp>
        <p:nvSpPr>
          <p:cNvPr id="356426" name="Oval 98"/>
          <p:cNvSpPr>
            <a:spLocks noChangeArrowheads="1"/>
          </p:cNvSpPr>
          <p:nvPr/>
        </p:nvSpPr>
        <p:spPr bwMode="auto">
          <a:xfrm>
            <a:off x="5613400" y="5029200"/>
            <a:ext cx="522288" cy="342900"/>
          </a:xfrm>
          <a:prstGeom prst="ellipse">
            <a:avLst/>
          </a:prstGeom>
          <a:noFill/>
          <a:ln w="9525">
            <a:solidFill>
              <a:srgbClr val="D60093"/>
            </a:solidFill>
            <a:round/>
            <a:headEnd/>
            <a:tailEnd/>
          </a:ln>
        </p:spPr>
        <p:txBody>
          <a:bodyPr/>
          <a:lstStyle/>
          <a:p>
            <a:endParaRPr lang="es-ES_tradnl"/>
          </a:p>
        </p:txBody>
      </p:sp>
      <p:sp>
        <p:nvSpPr>
          <p:cNvPr id="356427" name="Rectangle 99"/>
          <p:cNvSpPr>
            <a:spLocks noChangeArrowheads="1"/>
          </p:cNvSpPr>
          <p:nvPr/>
        </p:nvSpPr>
        <p:spPr bwMode="auto">
          <a:xfrm>
            <a:off x="5695950" y="5029200"/>
            <a:ext cx="385763" cy="369888"/>
          </a:xfrm>
          <a:prstGeom prst="rect">
            <a:avLst/>
          </a:prstGeom>
          <a:noFill/>
          <a:ln w="9525">
            <a:noFill/>
            <a:miter lim="800000"/>
            <a:headEnd/>
            <a:tailEnd/>
          </a:ln>
        </p:spPr>
        <p:txBody>
          <a:bodyPr wrap="none">
            <a:spAutoFit/>
          </a:bodyPr>
          <a:lstStyle/>
          <a:p>
            <a:r>
              <a:rPr lang="es-ES_tradnl" sz="1800">
                <a:solidFill>
                  <a:srgbClr val="D60093"/>
                </a:solidFill>
              </a:rPr>
              <a:t>+</a:t>
            </a:r>
            <a:endParaRPr lang="es-ES_tradnl"/>
          </a:p>
        </p:txBody>
      </p:sp>
      <p:sp>
        <p:nvSpPr>
          <p:cNvPr id="356428" name="AutoShape 100"/>
          <p:cNvSpPr>
            <a:spLocks noChangeArrowheads="1"/>
          </p:cNvSpPr>
          <p:nvPr/>
        </p:nvSpPr>
        <p:spPr bwMode="auto">
          <a:xfrm>
            <a:off x="7016750" y="4267200"/>
            <a:ext cx="2584450" cy="685800"/>
          </a:xfrm>
          <a:prstGeom prst="roundRect">
            <a:avLst>
              <a:gd name="adj" fmla="val 10486"/>
            </a:avLst>
          </a:prstGeom>
          <a:noFill/>
          <a:ln w="9525">
            <a:solidFill>
              <a:schemeClr val="accent2"/>
            </a:solidFill>
            <a:round/>
            <a:headEnd/>
            <a:tailEnd/>
          </a:ln>
        </p:spPr>
        <p:txBody>
          <a:bodyPr/>
          <a:lstStyle/>
          <a:p>
            <a:endParaRPr lang="es-ES_tradnl"/>
          </a:p>
        </p:txBody>
      </p:sp>
      <p:sp>
        <p:nvSpPr>
          <p:cNvPr id="356429" name="Rectangle 101"/>
          <p:cNvSpPr>
            <a:spLocks noChangeArrowheads="1"/>
          </p:cNvSpPr>
          <p:nvPr/>
        </p:nvSpPr>
        <p:spPr bwMode="auto">
          <a:xfrm>
            <a:off x="7010400" y="4289792"/>
            <a:ext cx="2592376" cy="954107"/>
          </a:xfrm>
          <a:prstGeom prst="rect">
            <a:avLst/>
          </a:prstGeom>
          <a:noFill/>
          <a:ln w="9525">
            <a:noFill/>
            <a:miter lim="800000"/>
            <a:headEnd/>
            <a:tailEnd/>
          </a:ln>
        </p:spPr>
        <p:txBody>
          <a:bodyPr wrap="none">
            <a:spAutoFit/>
          </a:bodyPr>
          <a:lstStyle/>
          <a:p>
            <a:r>
              <a:rPr lang="es-ES_tradnl" sz="900" dirty="0">
                <a:solidFill>
                  <a:srgbClr val="CC0000"/>
                </a:solidFill>
              </a:rPr>
              <a:t>Compensación </a:t>
            </a:r>
            <a:r>
              <a:rPr lang="es-ES_tradnl" sz="900" dirty="0" smtClean="0">
                <a:solidFill>
                  <a:srgbClr val="CC0000"/>
                </a:solidFill>
              </a:rPr>
              <a:t> </a:t>
            </a:r>
            <a:r>
              <a:rPr lang="es-ES_tradnl" sz="900" dirty="0" smtClean="0">
                <a:solidFill>
                  <a:srgbClr val="000000"/>
                </a:solidFill>
              </a:rPr>
              <a:t> </a:t>
            </a:r>
            <a:r>
              <a:rPr lang="es-ES_tradnl" sz="900" dirty="0" smtClean="0">
                <a:solidFill>
                  <a:srgbClr val="0000CC"/>
                </a:solidFill>
              </a:rPr>
              <a:t>con + del Bloque D </a:t>
            </a:r>
          </a:p>
          <a:p>
            <a:r>
              <a:rPr lang="es-ES_tradnl" sz="900" dirty="0" smtClean="0">
                <a:solidFill>
                  <a:srgbClr val="0000CC"/>
                </a:solidFill>
              </a:rPr>
              <a:t>(límite 10%, 15%, 20% ó 25%)</a:t>
            </a:r>
          </a:p>
          <a:p>
            <a:r>
              <a:rPr lang="es-ES_tradnl" sz="900" dirty="0" smtClean="0">
                <a:solidFill>
                  <a:srgbClr val="CC0000"/>
                </a:solidFill>
              </a:rPr>
              <a:t>en </a:t>
            </a:r>
            <a:r>
              <a:rPr lang="es-ES_tradnl" sz="900" dirty="0">
                <a:solidFill>
                  <a:srgbClr val="CC0000"/>
                </a:solidFill>
              </a:rPr>
              <a:t>los 4 años siguientes</a:t>
            </a:r>
          </a:p>
          <a:p>
            <a:r>
              <a:rPr lang="es-ES_tradnl" sz="900" dirty="0">
                <a:solidFill>
                  <a:srgbClr val="CC0000"/>
                </a:solidFill>
              </a:rPr>
              <a:t>                    en igual orden</a:t>
            </a:r>
          </a:p>
          <a:p>
            <a:endParaRPr lang="es-ES_tradnl" dirty="0"/>
          </a:p>
        </p:txBody>
      </p:sp>
      <p:sp>
        <p:nvSpPr>
          <p:cNvPr id="356430" name="Line 102"/>
          <p:cNvSpPr>
            <a:spLocks noChangeShapeType="1"/>
          </p:cNvSpPr>
          <p:nvPr/>
        </p:nvSpPr>
        <p:spPr bwMode="auto">
          <a:xfrm>
            <a:off x="6191250" y="4495800"/>
            <a:ext cx="736600" cy="0"/>
          </a:xfrm>
          <a:prstGeom prst="line">
            <a:avLst/>
          </a:prstGeom>
          <a:noFill/>
          <a:ln w="9525">
            <a:solidFill>
              <a:srgbClr val="009900"/>
            </a:solidFill>
            <a:round/>
            <a:headEnd/>
            <a:tailEnd type="stealth" w="med" len="med"/>
          </a:ln>
        </p:spPr>
        <p:txBody>
          <a:bodyPr wrap="none" anchor="ctr"/>
          <a:lstStyle/>
          <a:p>
            <a:endParaRPr lang="es-ES_tradnl"/>
          </a:p>
        </p:txBody>
      </p:sp>
      <p:sp>
        <p:nvSpPr>
          <p:cNvPr id="356431" name="Line 103"/>
          <p:cNvSpPr>
            <a:spLocks noChangeShapeType="1"/>
          </p:cNvSpPr>
          <p:nvPr/>
        </p:nvSpPr>
        <p:spPr bwMode="auto">
          <a:xfrm>
            <a:off x="6108700" y="5257800"/>
            <a:ext cx="1485900" cy="0"/>
          </a:xfrm>
          <a:prstGeom prst="line">
            <a:avLst/>
          </a:prstGeom>
          <a:noFill/>
          <a:ln w="9525">
            <a:solidFill>
              <a:srgbClr val="009900"/>
            </a:solidFill>
            <a:round/>
            <a:headEnd/>
            <a:tailEnd type="stealth" w="med" len="med"/>
          </a:ln>
        </p:spPr>
        <p:txBody>
          <a:bodyPr wrap="none" anchor="ctr"/>
          <a:lstStyle/>
          <a:p>
            <a:endParaRPr lang="es-ES_tradnl"/>
          </a:p>
        </p:txBody>
      </p:sp>
      <p:sp>
        <p:nvSpPr>
          <p:cNvPr id="88168" name="Text Box 104"/>
          <p:cNvSpPr txBox="1">
            <a:spLocks noChangeArrowheads="1"/>
          </p:cNvSpPr>
          <p:nvPr/>
        </p:nvSpPr>
        <p:spPr bwMode="auto">
          <a:xfrm>
            <a:off x="8915400" y="457200"/>
            <a:ext cx="779463" cy="261938"/>
          </a:xfrm>
          <a:prstGeom prst="rect">
            <a:avLst/>
          </a:prstGeom>
          <a:noFill/>
          <a:ln w="9525">
            <a:solidFill>
              <a:srgbClr val="FF0000"/>
            </a:solidFill>
            <a:miter lim="800000"/>
            <a:headEnd/>
            <a:tailEnd/>
          </a:ln>
          <a:effectLst/>
        </p:spPr>
        <p:txBody>
          <a:bodyPr>
            <a:spAutoFit/>
          </a:bodyPr>
          <a:lstStyle/>
          <a:p>
            <a:pPr>
              <a:defRPr/>
            </a:pPr>
            <a:r>
              <a:rPr lang="es-ES_tradnl" sz="1100" dirty="0">
                <a:solidFill>
                  <a:schemeClr val="accent4">
                    <a:lumMod val="10000"/>
                  </a:schemeClr>
                </a:solidFill>
              </a:rPr>
              <a:t>IRPF-1</a:t>
            </a:r>
          </a:p>
        </p:txBody>
      </p:sp>
      <p:sp>
        <p:nvSpPr>
          <p:cNvPr id="106" name="3 Marcador de número de diapositiva"/>
          <p:cNvSpPr>
            <a:spLocks noGrp="1"/>
          </p:cNvSpPr>
          <p:nvPr>
            <p:ph type="sldNum" sz="quarter" idx="12"/>
          </p:nvPr>
        </p:nvSpPr>
        <p:spPr>
          <a:xfrm>
            <a:off x="7766050" y="6400800"/>
            <a:ext cx="2063750" cy="457200"/>
          </a:xfrm>
        </p:spPr>
        <p:txBody>
          <a:bodyPr/>
          <a:lstStyle/>
          <a:p>
            <a:pPr>
              <a:defRPr/>
            </a:pPr>
            <a:fld id="{C1E60B9A-6F7B-4C5F-A216-868DEB0041AD}" type="slidenum">
              <a:rPr lang="es-ES_tradnl" b="1">
                <a:solidFill>
                  <a:schemeClr val="accent4">
                    <a:lumMod val="10000"/>
                  </a:schemeClr>
                </a:solidFill>
                <a:effectLst/>
              </a:rPr>
              <a:pPr>
                <a:defRPr/>
              </a:pPr>
              <a:t>555</a:t>
            </a:fld>
            <a:endParaRPr lang="es-ES_tradnl" b="1" dirty="0">
              <a:solidFill>
                <a:schemeClr val="accent4">
                  <a:lumMod val="10000"/>
                </a:schemeClr>
              </a:solidFill>
              <a:effectLst/>
            </a:endParaRPr>
          </a:p>
        </p:txBody>
      </p:sp>
    </p:spTree>
    <p:extLst>
      <p:ext uri="{BB962C8B-B14F-4D97-AF65-F5344CB8AC3E}">
        <p14:creationId xmlns="" xmlns:p14="http://schemas.microsoft.com/office/powerpoint/2010/main" val="3924885670"/>
      </p:ext>
    </p:extLst>
  </p:cSld>
  <p:clrMapOvr>
    <a:masterClrMapping/>
  </p:clrMapOvr>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1" name="3 Marcador de número de diapositiva"/>
          <p:cNvSpPr>
            <a:spLocks noGrp="1"/>
          </p:cNvSpPr>
          <p:nvPr>
            <p:ph type="sldNum" sz="quarter" idx="12"/>
          </p:nvPr>
        </p:nvSpPr>
        <p:spPr>
          <a:xfrm>
            <a:off x="7842250" y="6400800"/>
            <a:ext cx="2063750" cy="457200"/>
          </a:xfrm>
        </p:spPr>
        <p:txBody>
          <a:bodyPr/>
          <a:lstStyle/>
          <a:p>
            <a:pPr>
              <a:defRPr/>
            </a:pPr>
            <a:fld id="{2F6F09C7-C757-40B4-927A-1E32583271B8}" type="slidenum">
              <a:rPr lang="es-ES_tradnl" b="1">
                <a:solidFill>
                  <a:schemeClr val="accent4">
                    <a:lumMod val="10000"/>
                  </a:schemeClr>
                </a:solidFill>
                <a:effectLst/>
              </a:rPr>
              <a:pPr>
                <a:defRPr/>
              </a:pPr>
              <a:t>556</a:t>
            </a:fld>
            <a:endParaRPr lang="es-ES_tradnl" b="1" dirty="0">
              <a:solidFill>
                <a:schemeClr val="accent4">
                  <a:lumMod val="10000"/>
                </a:schemeClr>
              </a:solidFill>
              <a:effectLst/>
            </a:endParaRPr>
          </a:p>
        </p:txBody>
      </p:sp>
      <p:sp>
        <p:nvSpPr>
          <p:cNvPr id="357379" name="Rectangle 11"/>
          <p:cNvSpPr>
            <a:spLocks noChangeArrowheads="1"/>
          </p:cNvSpPr>
          <p:nvPr/>
        </p:nvSpPr>
        <p:spPr bwMode="auto">
          <a:xfrm>
            <a:off x="0" y="53975"/>
            <a:ext cx="10143803" cy="738664"/>
          </a:xfrm>
          <a:prstGeom prst="rect">
            <a:avLst/>
          </a:prstGeom>
          <a:noFill/>
          <a:ln w="9525">
            <a:noFill/>
            <a:miter lim="800000"/>
            <a:headEnd/>
            <a:tailEnd/>
          </a:ln>
        </p:spPr>
        <p:txBody>
          <a:bodyPr wrap="none" lIns="0" tIns="0" rIns="0" bIns="0">
            <a:spAutoFit/>
          </a:bodyPr>
          <a:lstStyle/>
          <a:p>
            <a:r>
              <a:rPr lang="es-ES_tradnl" sz="1600" u="sng" dirty="0">
                <a:solidFill>
                  <a:srgbClr val="FF0000"/>
                </a:solidFill>
              </a:rPr>
              <a:t>DETERMINACIÓN DE LA B.I</a:t>
            </a:r>
            <a:r>
              <a:rPr lang="es-ES_tradnl" sz="1600" u="sng" dirty="0" smtClean="0">
                <a:solidFill>
                  <a:srgbClr val="FF0000"/>
                </a:solidFill>
              </a:rPr>
              <a:t>.</a:t>
            </a:r>
            <a:r>
              <a:rPr lang="es-ES_tradnl" sz="1600" dirty="0" smtClean="0">
                <a:solidFill>
                  <a:srgbClr val="FF0000"/>
                </a:solidFill>
              </a:rPr>
              <a:t>: </a:t>
            </a:r>
            <a:r>
              <a:rPr lang="es-ES_tradnl" sz="1600" u="sng" dirty="0" smtClean="0">
                <a:solidFill>
                  <a:srgbClr val="FF0000"/>
                </a:solidFill>
              </a:rPr>
              <a:t>INTEGRACIÓN </a:t>
            </a:r>
            <a:r>
              <a:rPr lang="es-ES_tradnl" sz="1600" u="sng" dirty="0">
                <a:solidFill>
                  <a:srgbClr val="FF0000"/>
                </a:solidFill>
              </a:rPr>
              <a:t>Y COMPENSACIÓN DE </a:t>
            </a:r>
            <a:r>
              <a:rPr lang="es-ES_tradnl" sz="1600" u="sng" dirty="0" smtClean="0">
                <a:solidFill>
                  <a:srgbClr val="FF0000"/>
                </a:solidFill>
              </a:rPr>
              <a:t>RENTAS</a:t>
            </a:r>
            <a:r>
              <a:rPr lang="es-ES_tradnl" sz="1600" dirty="0" smtClean="0">
                <a:solidFill>
                  <a:srgbClr val="FF0000"/>
                </a:solidFill>
              </a:rPr>
              <a:t> </a:t>
            </a:r>
            <a:r>
              <a:rPr lang="es-ES_tradnl" sz="1600" dirty="0" smtClean="0">
                <a:solidFill>
                  <a:srgbClr val="0000FF"/>
                </a:solidFill>
              </a:rPr>
              <a:t>desde 2015</a:t>
            </a:r>
          </a:p>
          <a:p>
            <a:endParaRPr lang="es-ES_tradnl" sz="1600" dirty="0" smtClean="0">
              <a:solidFill>
                <a:srgbClr val="0000FF"/>
              </a:solidFill>
            </a:endParaRPr>
          </a:p>
          <a:p>
            <a:endParaRPr lang="es-ES_tradnl" sz="1600" u="sng" dirty="0">
              <a:solidFill>
                <a:srgbClr val="FF0000"/>
              </a:solidFill>
            </a:endParaRPr>
          </a:p>
        </p:txBody>
      </p:sp>
      <p:sp>
        <p:nvSpPr>
          <p:cNvPr id="6148" name="Rectangle 15"/>
          <p:cNvSpPr>
            <a:spLocks noChangeArrowheads="1"/>
          </p:cNvSpPr>
          <p:nvPr/>
        </p:nvSpPr>
        <p:spPr bwMode="auto">
          <a:xfrm>
            <a:off x="660400" y="381000"/>
            <a:ext cx="5976938" cy="406400"/>
          </a:xfrm>
          <a:prstGeom prst="rect">
            <a:avLst/>
          </a:prstGeom>
          <a:noFill/>
          <a:ln w="9525">
            <a:noFill/>
            <a:miter lim="800000"/>
            <a:headEnd/>
            <a:tailEnd/>
          </a:ln>
        </p:spPr>
        <p:txBody>
          <a:bodyPr wrap="none" lIns="0" tIns="0" rIns="0" bIns="0">
            <a:spAutoFit/>
          </a:bodyPr>
          <a:lstStyle/>
          <a:p>
            <a:pPr>
              <a:defRPr/>
            </a:pPr>
            <a:r>
              <a:rPr lang="es-ES_tradnl" sz="1100" dirty="0">
                <a:solidFill>
                  <a:schemeClr val="accent2"/>
                </a:solidFill>
              </a:rPr>
              <a:t>COMPENSACION POR BLOQUES  </a:t>
            </a:r>
          </a:p>
          <a:p>
            <a:pPr>
              <a:spcBef>
                <a:spcPct val="40000"/>
              </a:spcBef>
              <a:defRPr/>
            </a:pPr>
            <a:r>
              <a:rPr lang="es-ES_tradnl" sz="1100" dirty="0">
                <a:solidFill>
                  <a:schemeClr val="accent2"/>
                </a:solidFill>
              </a:rPr>
              <a:t>E  INTEGRACION EN LAS 2  </a:t>
            </a:r>
            <a:r>
              <a:rPr lang="es-ES_tradnl" sz="1100" i="1" dirty="0">
                <a:solidFill>
                  <a:schemeClr val="accent2"/>
                </a:solidFill>
              </a:rPr>
              <a:t>RENTAS </a:t>
            </a:r>
            <a:r>
              <a:rPr lang="es-ES_tradnl" sz="1100" dirty="0">
                <a:solidFill>
                  <a:schemeClr val="accent2"/>
                </a:solidFill>
              </a:rPr>
              <a:t>:</a:t>
            </a:r>
            <a:r>
              <a:rPr lang="es-ES_tradnl" sz="1100" dirty="0">
                <a:solidFill>
                  <a:srgbClr val="000000"/>
                </a:solidFill>
              </a:rPr>
              <a:t>    </a:t>
            </a:r>
            <a:r>
              <a:rPr lang="es-ES_tradnl" sz="1100" dirty="0">
                <a:solidFill>
                  <a:srgbClr val="25A90B"/>
                </a:solidFill>
              </a:rPr>
              <a:t>Mecánica y Límites </a:t>
            </a:r>
            <a:r>
              <a:rPr lang="es-ES_tradnl" sz="1100" dirty="0">
                <a:solidFill>
                  <a:srgbClr val="CC0000"/>
                </a:solidFill>
              </a:rPr>
              <a:t> </a:t>
            </a:r>
            <a:r>
              <a:rPr lang="es-ES_tradnl" sz="1100" dirty="0">
                <a:solidFill>
                  <a:schemeClr val="accent4">
                    <a:lumMod val="10000"/>
                  </a:schemeClr>
                </a:solidFill>
              </a:rPr>
              <a:t>(Arts. 44 a 49 L)</a:t>
            </a:r>
          </a:p>
        </p:txBody>
      </p:sp>
      <p:sp>
        <p:nvSpPr>
          <p:cNvPr id="357381" name="Rectangle 16"/>
          <p:cNvSpPr>
            <a:spLocks noChangeArrowheads="1"/>
          </p:cNvSpPr>
          <p:nvPr/>
        </p:nvSpPr>
        <p:spPr bwMode="auto">
          <a:xfrm>
            <a:off x="82550" y="1143000"/>
            <a:ext cx="1076325" cy="307975"/>
          </a:xfrm>
          <a:prstGeom prst="rect">
            <a:avLst/>
          </a:prstGeom>
          <a:noFill/>
          <a:ln w="9525">
            <a:noFill/>
            <a:miter lim="800000"/>
            <a:headEnd/>
            <a:tailEnd/>
          </a:ln>
        </p:spPr>
        <p:txBody>
          <a:bodyPr wrap="none" lIns="0" tIns="0" rIns="0" bIns="0">
            <a:spAutoFit/>
          </a:bodyPr>
          <a:lstStyle/>
          <a:p>
            <a:r>
              <a:rPr lang="es-ES_tradnl" sz="1200" u="sng">
                <a:solidFill>
                  <a:srgbClr val="FF0000"/>
                </a:solidFill>
              </a:rPr>
              <a:t>BLOQUE  </a:t>
            </a:r>
            <a:r>
              <a:rPr lang="es-ES_tradnl" u="sng">
                <a:solidFill>
                  <a:srgbClr val="FF0000"/>
                </a:solidFill>
              </a:rPr>
              <a:t>A</a:t>
            </a:r>
            <a:r>
              <a:rPr lang="es-ES_tradnl" sz="1200" u="sng">
                <a:solidFill>
                  <a:srgbClr val="FF0000"/>
                </a:solidFill>
              </a:rPr>
              <a:t>:</a:t>
            </a:r>
          </a:p>
        </p:txBody>
      </p:sp>
      <p:sp>
        <p:nvSpPr>
          <p:cNvPr id="6150" name="Rectangle 17"/>
          <p:cNvSpPr>
            <a:spLocks noChangeArrowheads="1"/>
          </p:cNvSpPr>
          <p:nvPr/>
        </p:nvSpPr>
        <p:spPr bwMode="auto">
          <a:xfrm>
            <a:off x="1238250" y="1143000"/>
            <a:ext cx="2768600" cy="846138"/>
          </a:xfrm>
          <a:prstGeom prst="rect">
            <a:avLst/>
          </a:prstGeom>
          <a:noFill/>
          <a:ln w="9525">
            <a:noFill/>
            <a:miter lim="800000"/>
            <a:headEnd/>
            <a:tailEnd/>
          </a:ln>
        </p:spPr>
        <p:txBody>
          <a:bodyPr wrap="none" lIns="0" tIns="0" rIns="0" bIns="0">
            <a:spAutoFit/>
          </a:bodyPr>
          <a:lstStyle/>
          <a:p>
            <a:pPr>
              <a:defRPr/>
            </a:pPr>
            <a:r>
              <a:rPr lang="es-ES_tradnl" sz="900" dirty="0">
                <a:solidFill>
                  <a:schemeClr val="accent4">
                    <a:lumMod val="10000"/>
                  </a:schemeClr>
                </a:solidFill>
              </a:rPr>
              <a:t>Rendimientos y Rentas Imputadas</a:t>
            </a:r>
          </a:p>
          <a:p>
            <a:pPr>
              <a:defRPr/>
            </a:pPr>
            <a:r>
              <a:rPr lang="es-ES_tradnl" sz="900" u="sng" dirty="0">
                <a:solidFill>
                  <a:srgbClr val="000000"/>
                </a:solidFill>
              </a:rPr>
              <a:t>EXCEPTO: C. MOB. De Art. 25.1.2.3 L</a:t>
            </a:r>
          </a:p>
          <a:p>
            <a:pPr>
              <a:defRPr/>
            </a:pPr>
            <a:r>
              <a:rPr lang="es-ES_tradnl" sz="900" dirty="0">
                <a:solidFill>
                  <a:srgbClr val="000000"/>
                </a:solidFill>
              </a:rPr>
              <a:t>Sí la cesión a terceros de capitales propios</a:t>
            </a:r>
          </a:p>
          <a:p>
            <a:pPr>
              <a:defRPr/>
            </a:pPr>
            <a:r>
              <a:rPr lang="es-ES_tradnl" sz="900" dirty="0">
                <a:solidFill>
                  <a:srgbClr val="000000"/>
                </a:solidFill>
              </a:rPr>
              <a:t>entre empresas vinculadas que superen</a:t>
            </a:r>
          </a:p>
          <a:p>
            <a:pPr>
              <a:defRPr/>
            </a:pPr>
            <a:r>
              <a:rPr lang="es-ES_tradnl" sz="900" dirty="0">
                <a:solidFill>
                  <a:srgbClr val="000000"/>
                </a:solidFill>
              </a:rPr>
              <a:t>el límite</a:t>
            </a:r>
            <a:r>
              <a:rPr lang="es-ES_tradnl" sz="900" dirty="0"/>
              <a:t> </a:t>
            </a:r>
            <a:endParaRPr lang="es-ES_tradnl" sz="900" u="sng" dirty="0">
              <a:solidFill>
                <a:srgbClr val="000000"/>
              </a:solidFill>
            </a:endParaRPr>
          </a:p>
          <a:p>
            <a:pPr>
              <a:defRPr/>
            </a:pPr>
            <a:endParaRPr lang="es-ES_tradnl" sz="1000" dirty="0"/>
          </a:p>
        </p:txBody>
      </p:sp>
      <p:sp>
        <p:nvSpPr>
          <p:cNvPr id="357383" name="Rectangle 19"/>
          <p:cNvSpPr>
            <a:spLocks noChangeArrowheads="1"/>
          </p:cNvSpPr>
          <p:nvPr/>
        </p:nvSpPr>
        <p:spPr bwMode="auto">
          <a:xfrm>
            <a:off x="4044950" y="1143000"/>
            <a:ext cx="4940300" cy="184150"/>
          </a:xfrm>
          <a:prstGeom prst="rect">
            <a:avLst/>
          </a:prstGeom>
          <a:noFill/>
          <a:ln w="9525">
            <a:noFill/>
            <a:miter lim="800000"/>
            <a:headEnd/>
            <a:tailEnd/>
          </a:ln>
        </p:spPr>
        <p:txBody>
          <a:bodyPr wrap="none" lIns="0" tIns="0" rIns="0" bIns="0">
            <a:spAutoFit/>
          </a:bodyPr>
          <a:lstStyle/>
          <a:p>
            <a:r>
              <a:rPr lang="es-ES_tradnl" sz="1200">
                <a:solidFill>
                  <a:srgbClr val="D60093"/>
                </a:solidFill>
                <a:sym typeface="Zapf Dingbats" charset="2"/>
              </a:rPr>
              <a:t></a:t>
            </a:r>
            <a:r>
              <a:rPr lang="es-ES_tradnl" sz="1100">
                <a:solidFill>
                  <a:srgbClr val="000000"/>
                </a:solidFill>
                <a:sym typeface="Zapf Dingbats" charset="2"/>
              </a:rPr>
              <a:t>   </a:t>
            </a:r>
            <a:r>
              <a:rPr lang="es-ES_tradnl" sz="1100">
                <a:solidFill>
                  <a:srgbClr val="000000"/>
                </a:solidFill>
              </a:rPr>
              <a:t>Se integran y compensan  "entre sí"   </a:t>
            </a:r>
            <a:r>
              <a:rPr lang="es-ES_tradnl" sz="1100" u="sng">
                <a:solidFill>
                  <a:srgbClr val="000000"/>
                </a:solidFill>
              </a:rPr>
              <a:t>sin limitación alguna</a:t>
            </a:r>
            <a:endParaRPr lang="es-ES_tradnl" sz="1100">
              <a:solidFill>
                <a:srgbClr val="000000"/>
              </a:solidFill>
            </a:endParaRPr>
          </a:p>
        </p:txBody>
      </p:sp>
      <p:sp>
        <p:nvSpPr>
          <p:cNvPr id="357384" name="Rectangle 20"/>
          <p:cNvSpPr>
            <a:spLocks noChangeArrowheads="1"/>
          </p:cNvSpPr>
          <p:nvPr/>
        </p:nvSpPr>
        <p:spPr bwMode="auto">
          <a:xfrm>
            <a:off x="4044950" y="1371600"/>
            <a:ext cx="5805488" cy="230188"/>
          </a:xfrm>
          <a:prstGeom prst="rect">
            <a:avLst/>
          </a:prstGeom>
          <a:noFill/>
          <a:ln w="9525">
            <a:noFill/>
            <a:miter lim="800000"/>
            <a:headEnd/>
            <a:tailEnd/>
          </a:ln>
        </p:spPr>
        <p:txBody>
          <a:bodyPr wrap="none" lIns="0" tIns="0" rIns="0" bIns="0">
            <a:spAutoFit/>
          </a:bodyPr>
          <a:lstStyle/>
          <a:p>
            <a:r>
              <a:rPr lang="es-ES_tradnl" sz="1200">
                <a:solidFill>
                  <a:srgbClr val="D60093"/>
                </a:solidFill>
                <a:sym typeface="Zapf Dingbats" charset="2"/>
              </a:rPr>
              <a:t></a:t>
            </a:r>
            <a:r>
              <a:rPr lang="es-ES_tradnl" sz="1100">
                <a:solidFill>
                  <a:srgbClr val="000000"/>
                </a:solidFill>
                <a:sym typeface="Zapf Dingbats" charset="2"/>
              </a:rPr>
              <a:t>   </a:t>
            </a:r>
            <a:r>
              <a:rPr lang="es-ES_tradnl" sz="1100">
                <a:solidFill>
                  <a:srgbClr val="000000"/>
                </a:solidFill>
              </a:rPr>
              <a:t>El saldo  (+)  ó  (-)  se integra en la </a:t>
            </a:r>
            <a:r>
              <a:rPr lang="es-ES_tradnl" sz="1500">
                <a:solidFill>
                  <a:srgbClr val="00CC00"/>
                </a:solidFill>
              </a:rPr>
              <a:t>Base Imponible General</a:t>
            </a:r>
            <a:r>
              <a:rPr lang="es-ES_tradnl" sz="1400">
                <a:solidFill>
                  <a:srgbClr val="00CC00"/>
                </a:solidFill>
              </a:rPr>
              <a:t>.</a:t>
            </a:r>
          </a:p>
        </p:txBody>
      </p:sp>
      <p:sp>
        <p:nvSpPr>
          <p:cNvPr id="357385" name="Rectangle 21"/>
          <p:cNvSpPr>
            <a:spLocks noChangeArrowheads="1"/>
          </p:cNvSpPr>
          <p:nvPr/>
        </p:nvSpPr>
        <p:spPr bwMode="auto">
          <a:xfrm>
            <a:off x="0" y="2438400"/>
            <a:ext cx="1125538" cy="307975"/>
          </a:xfrm>
          <a:prstGeom prst="rect">
            <a:avLst/>
          </a:prstGeom>
          <a:noFill/>
          <a:ln w="9525">
            <a:noFill/>
            <a:miter lim="800000"/>
            <a:headEnd/>
            <a:tailEnd/>
          </a:ln>
        </p:spPr>
        <p:txBody>
          <a:bodyPr wrap="none" lIns="0" tIns="0" rIns="0" bIns="0">
            <a:spAutoFit/>
          </a:bodyPr>
          <a:lstStyle/>
          <a:p>
            <a:r>
              <a:rPr lang="es-ES_tradnl" sz="1200"/>
              <a:t> </a:t>
            </a:r>
            <a:r>
              <a:rPr lang="es-ES_tradnl" sz="1200" u="sng">
                <a:solidFill>
                  <a:srgbClr val="FF0000"/>
                </a:solidFill>
              </a:rPr>
              <a:t>BLOQUE  </a:t>
            </a:r>
            <a:r>
              <a:rPr lang="es-ES_tradnl" u="sng">
                <a:solidFill>
                  <a:srgbClr val="FF0000"/>
                </a:solidFill>
              </a:rPr>
              <a:t>B</a:t>
            </a:r>
            <a:r>
              <a:rPr lang="es-ES_tradnl" sz="1200" u="sng">
                <a:solidFill>
                  <a:srgbClr val="FF0000"/>
                </a:solidFill>
              </a:rPr>
              <a:t>:</a:t>
            </a:r>
          </a:p>
        </p:txBody>
      </p:sp>
      <p:sp>
        <p:nvSpPr>
          <p:cNvPr id="6154" name="Rectangle 22"/>
          <p:cNvSpPr>
            <a:spLocks noChangeArrowheads="1"/>
          </p:cNvSpPr>
          <p:nvPr/>
        </p:nvSpPr>
        <p:spPr bwMode="auto">
          <a:xfrm>
            <a:off x="1220788" y="2209800"/>
            <a:ext cx="1674812" cy="1384300"/>
          </a:xfrm>
          <a:prstGeom prst="rect">
            <a:avLst/>
          </a:prstGeom>
          <a:noFill/>
          <a:ln w="9525">
            <a:noFill/>
            <a:miter lim="800000"/>
            <a:headEnd/>
            <a:tailEnd/>
          </a:ln>
        </p:spPr>
        <p:txBody>
          <a:bodyPr wrap="none" lIns="0" tIns="0" rIns="0" bIns="0">
            <a:spAutoFit/>
          </a:bodyPr>
          <a:lstStyle/>
          <a:p>
            <a:pPr>
              <a:defRPr/>
            </a:pPr>
            <a:r>
              <a:rPr lang="es-ES_tradnl" sz="900" dirty="0">
                <a:solidFill>
                  <a:schemeClr val="accent4">
                    <a:lumMod val="10000"/>
                  </a:schemeClr>
                </a:solidFill>
              </a:rPr>
              <a:t>G.P.P.  Que </a:t>
            </a:r>
            <a:r>
              <a:rPr lang="es-ES_tradnl" sz="900" u="sng" dirty="0">
                <a:solidFill>
                  <a:schemeClr val="accent4">
                    <a:lumMod val="10000"/>
                  </a:schemeClr>
                </a:solidFill>
              </a:rPr>
              <a:t>no</a:t>
            </a:r>
            <a:r>
              <a:rPr lang="es-ES_tradnl" sz="900" dirty="0">
                <a:solidFill>
                  <a:schemeClr val="accent4">
                    <a:lumMod val="10000"/>
                  </a:schemeClr>
                </a:solidFill>
              </a:rPr>
              <a:t> sean</a:t>
            </a:r>
          </a:p>
          <a:p>
            <a:pPr>
              <a:defRPr/>
            </a:pPr>
            <a:r>
              <a:rPr lang="es-ES_tradnl" sz="900" dirty="0">
                <a:solidFill>
                  <a:schemeClr val="accent4">
                    <a:lumMod val="10000"/>
                  </a:schemeClr>
                </a:solidFill>
              </a:rPr>
              <a:t>Renta del Ahorro</a:t>
            </a:r>
          </a:p>
          <a:p>
            <a:pPr>
              <a:defRPr/>
            </a:pPr>
            <a:r>
              <a:rPr lang="es-ES_tradnl" sz="900" dirty="0" err="1">
                <a:solidFill>
                  <a:schemeClr val="accent4">
                    <a:lumMod val="10000"/>
                  </a:schemeClr>
                </a:solidFill>
              </a:rPr>
              <a:t>p.e.</a:t>
            </a:r>
            <a:r>
              <a:rPr lang="es-ES_tradnl" sz="900" dirty="0">
                <a:solidFill>
                  <a:schemeClr val="accent4">
                    <a:lumMod val="10000"/>
                  </a:schemeClr>
                </a:solidFill>
              </a:rPr>
              <a:t>: ganancias juego,</a:t>
            </a:r>
          </a:p>
          <a:p>
            <a:pPr>
              <a:defRPr/>
            </a:pPr>
            <a:r>
              <a:rPr lang="es-ES_tradnl" sz="900" dirty="0">
                <a:solidFill>
                  <a:schemeClr val="accent4">
                    <a:lumMod val="10000"/>
                  </a:schemeClr>
                </a:solidFill>
              </a:rPr>
              <a:t>Gª no justificadas (39 L), </a:t>
            </a:r>
          </a:p>
          <a:p>
            <a:pPr>
              <a:defRPr/>
            </a:pPr>
            <a:r>
              <a:rPr lang="es-ES_tradnl" sz="900" dirty="0">
                <a:solidFill>
                  <a:schemeClr val="accent4">
                    <a:lumMod val="10000"/>
                  </a:schemeClr>
                </a:solidFill>
              </a:rPr>
              <a:t> premios.</a:t>
            </a:r>
          </a:p>
          <a:p>
            <a:pPr>
              <a:defRPr/>
            </a:pPr>
            <a:endParaRPr lang="es-ES_tradnl" sz="900" dirty="0">
              <a:solidFill>
                <a:schemeClr val="accent4">
                  <a:lumMod val="10000"/>
                </a:schemeClr>
              </a:solidFill>
            </a:endParaRPr>
          </a:p>
          <a:p>
            <a:pPr>
              <a:defRPr/>
            </a:pPr>
            <a:r>
              <a:rPr lang="es-ES_tradnl" sz="900" strike="sngStrike" dirty="0">
                <a:solidFill>
                  <a:schemeClr val="accent4">
                    <a:lumMod val="10000"/>
                  </a:schemeClr>
                </a:solidFill>
              </a:rPr>
              <a:t>G. P.P. </a:t>
            </a:r>
            <a:r>
              <a:rPr lang="es-ES_tradnl" sz="900" strike="sngStrike" dirty="0">
                <a:solidFill>
                  <a:srgbClr val="0000CC"/>
                </a:solidFill>
              </a:rPr>
              <a:t>≤ 1 año  </a:t>
            </a:r>
            <a:r>
              <a:rPr lang="es-ES_tradnl" sz="900" strike="sngStrike" dirty="0">
                <a:solidFill>
                  <a:schemeClr val="accent4">
                    <a:lumMod val="10000"/>
                  </a:schemeClr>
                </a:solidFill>
              </a:rPr>
              <a:t>por</a:t>
            </a:r>
          </a:p>
          <a:p>
            <a:pPr>
              <a:defRPr/>
            </a:pPr>
            <a:r>
              <a:rPr lang="es-ES_tradnl" sz="900" strike="sngStrike" dirty="0">
                <a:solidFill>
                  <a:schemeClr val="accent4">
                    <a:lumMod val="10000"/>
                  </a:schemeClr>
                </a:solidFill>
              </a:rPr>
              <a:t> </a:t>
            </a:r>
            <a:r>
              <a:rPr lang="es-ES_tradnl" sz="900" u="sng" strike="sngStrike" dirty="0">
                <a:solidFill>
                  <a:schemeClr val="accent4">
                    <a:lumMod val="10000"/>
                  </a:schemeClr>
                </a:solidFill>
              </a:rPr>
              <a:t>Transmisiones</a:t>
            </a:r>
            <a:r>
              <a:rPr lang="es-ES_tradnl" sz="900" strike="sngStrike" dirty="0">
                <a:solidFill>
                  <a:schemeClr val="accent4">
                    <a:lumMod val="10000"/>
                  </a:schemeClr>
                </a:solidFill>
              </a:rPr>
              <a:t> de </a:t>
            </a:r>
          </a:p>
          <a:p>
            <a:pPr>
              <a:defRPr/>
            </a:pPr>
            <a:r>
              <a:rPr lang="es-ES_tradnl" sz="900" strike="sngStrike" dirty="0">
                <a:solidFill>
                  <a:schemeClr val="accent4">
                    <a:lumMod val="10000"/>
                  </a:schemeClr>
                </a:solidFill>
              </a:rPr>
              <a:t>Elementos Patrimoniales </a:t>
            </a:r>
          </a:p>
          <a:p>
            <a:pPr>
              <a:defRPr/>
            </a:pPr>
            <a:endParaRPr lang="es-ES_tradnl" sz="900" dirty="0"/>
          </a:p>
        </p:txBody>
      </p:sp>
      <p:sp>
        <p:nvSpPr>
          <p:cNvPr id="357387" name="Rectangle 33"/>
          <p:cNvSpPr>
            <a:spLocks noChangeArrowheads="1"/>
          </p:cNvSpPr>
          <p:nvPr/>
        </p:nvSpPr>
        <p:spPr bwMode="auto">
          <a:xfrm>
            <a:off x="0" y="5084763"/>
            <a:ext cx="1090613" cy="307975"/>
          </a:xfrm>
          <a:prstGeom prst="rect">
            <a:avLst/>
          </a:prstGeom>
          <a:noFill/>
          <a:ln w="9525">
            <a:noFill/>
            <a:miter lim="800000"/>
            <a:headEnd/>
            <a:tailEnd/>
          </a:ln>
        </p:spPr>
        <p:txBody>
          <a:bodyPr wrap="none" lIns="0" tIns="0" rIns="0" bIns="0">
            <a:spAutoFit/>
          </a:bodyPr>
          <a:lstStyle/>
          <a:p>
            <a:r>
              <a:rPr lang="es-ES_tradnl" sz="1200"/>
              <a:t> </a:t>
            </a:r>
            <a:r>
              <a:rPr lang="es-ES_tradnl" sz="1200" u="sng">
                <a:solidFill>
                  <a:srgbClr val="FF0000"/>
                </a:solidFill>
              </a:rPr>
              <a:t>BLOQUE </a:t>
            </a:r>
            <a:r>
              <a:rPr lang="es-ES_tradnl" u="sng">
                <a:solidFill>
                  <a:srgbClr val="FF0000"/>
                </a:solidFill>
              </a:rPr>
              <a:t>D</a:t>
            </a:r>
            <a:r>
              <a:rPr lang="es-ES_tradnl" sz="1200" u="sng">
                <a:solidFill>
                  <a:srgbClr val="FF0000"/>
                </a:solidFill>
              </a:rPr>
              <a:t>:</a:t>
            </a:r>
          </a:p>
        </p:txBody>
      </p:sp>
      <p:sp>
        <p:nvSpPr>
          <p:cNvPr id="357388" name="Rectangle 39"/>
          <p:cNvSpPr>
            <a:spLocks noChangeArrowheads="1"/>
          </p:cNvSpPr>
          <p:nvPr/>
        </p:nvSpPr>
        <p:spPr bwMode="auto">
          <a:xfrm>
            <a:off x="1898650" y="6400800"/>
            <a:ext cx="7816242" cy="169277"/>
          </a:xfrm>
          <a:prstGeom prst="rect">
            <a:avLst/>
          </a:prstGeom>
          <a:noFill/>
          <a:ln w="9525">
            <a:noFill/>
            <a:miter lim="800000"/>
            <a:headEnd/>
            <a:tailEnd/>
          </a:ln>
        </p:spPr>
        <p:txBody>
          <a:bodyPr wrap="none" lIns="0" tIns="0" rIns="0" bIns="0">
            <a:spAutoFit/>
          </a:bodyPr>
          <a:lstStyle/>
          <a:p>
            <a:r>
              <a:rPr lang="es-ES_tradnl" sz="1100" dirty="0">
                <a:solidFill>
                  <a:srgbClr val="D60093"/>
                </a:solidFill>
                <a:sym typeface="Symbol" pitchFamily="18" charset="2"/>
              </a:rPr>
              <a:t>2.  </a:t>
            </a:r>
            <a:r>
              <a:rPr lang="es-ES_tradnl" sz="1000" dirty="0">
                <a:solidFill>
                  <a:srgbClr val="FF0000"/>
                </a:solidFill>
              </a:rPr>
              <a:t>Los bloques C y </a:t>
            </a:r>
            <a:r>
              <a:rPr lang="es-ES_tradnl" sz="1000" dirty="0" smtClean="0">
                <a:solidFill>
                  <a:srgbClr val="FF0000"/>
                </a:solidFill>
              </a:rPr>
              <a:t>D ya No son </a:t>
            </a:r>
            <a:r>
              <a:rPr lang="es-ES_tradnl" sz="1000" dirty="0">
                <a:solidFill>
                  <a:srgbClr val="FF0000"/>
                </a:solidFill>
              </a:rPr>
              <a:t>”compartimentos </a:t>
            </a:r>
            <a:r>
              <a:rPr lang="es-ES_tradnl" sz="1000" dirty="0" smtClean="0">
                <a:solidFill>
                  <a:srgbClr val="FF0000"/>
                </a:solidFill>
              </a:rPr>
              <a:t>estancos. Compensación  </a:t>
            </a:r>
            <a:r>
              <a:rPr lang="es-ES_tradnl" sz="1000" dirty="0">
                <a:solidFill>
                  <a:srgbClr val="FF0000"/>
                </a:solidFill>
              </a:rPr>
              <a:t>entre si  </a:t>
            </a:r>
            <a:r>
              <a:rPr lang="es-ES_tradnl" sz="1000" dirty="0" smtClean="0">
                <a:solidFill>
                  <a:srgbClr val="000000"/>
                </a:solidFill>
              </a:rPr>
              <a:t>(no  </a:t>
            </a:r>
            <a:r>
              <a:rPr lang="es-ES_tradnl" sz="1000" dirty="0">
                <a:solidFill>
                  <a:srgbClr val="000000"/>
                </a:solidFill>
              </a:rPr>
              <a:t>con la B.I. </a:t>
            </a:r>
            <a:r>
              <a:rPr lang="es-ES_tradnl" sz="1000" dirty="0" smtClean="0">
                <a:solidFill>
                  <a:srgbClr val="000000"/>
                </a:solidFill>
              </a:rPr>
              <a:t>General)</a:t>
            </a:r>
            <a:endParaRPr lang="es-ES_tradnl" sz="1000" dirty="0">
              <a:solidFill>
                <a:srgbClr val="000000"/>
              </a:solidFill>
            </a:endParaRPr>
          </a:p>
        </p:txBody>
      </p:sp>
      <p:sp>
        <p:nvSpPr>
          <p:cNvPr id="357390" name="Line 46"/>
          <p:cNvSpPr>
            <a:spLocks noChangeShapeType="1"/>
          </p:cNvSpPr>
          <p:nvPr/>
        </p:nvSpPr>
        <p:spPr bwMode="auto">
          <a:xfrm>
            <a:off x="3962400" y="1143000"/>
            <a:ext cx="0" cy="609600"/>
          </a:xfrm>
          <a:prstGeom prst="line">
            <a:avLst/>
          </a:prstGeom>
          <a:noFill/>
          <a:ln w="9525">
            <a:solidFill>
              <a:srgbClr val="009900"/>
            </a:solidFill>
            <a:round/>
            <a:headEnd/>
            <a:tailEnd/>
          </a:ln>
        </p:spPr>
        <p:txBody>
          <a:bodyPr wrap="none" anchor="ctr"/>
          <a:lstStyle/>
          <a:p>
            <a:endParaRPr lang="es-ES_tradnl"/>
          </a:p>
        </p:txBody>
      </p:sp>
      <p:sp>
        <p:nvSpPr>
          <p:cNvPr id="357391" name="Rectangle 68"/>
          <p:cNvSpPr>
            <a:spLocks noChangeArrowheads="1"/>
          </p:cNvSpPr>
          <p:nvPr/>
        </p:nvSpPr>
        <p:spPr bwMode="auto">
          <a:xfrm>
            <a:off x="247650" y="6019800"/>
            <a:ext cx="185738" cy="369888"/>
          </a:xfrm>
          <a:prstGeom prst="rect">
            <a:avLst/>
          </a:prstGeom>
          <a:noFill/>
          <a:ln w="9525">
            <a:noFill/>
            <a:miter lim="800000"/>
            <a:headEnd/>
            <a:tailEnd/>
          </a:ln>
        </p:spPr>
        <p:txBody>
          <a:bodyPr wrap="none" lIns="0" tIns="0" rIns="0" bIns="0">
            <a:spAutoFit/>
          </a:bodyPr>
          <a:lstStyle/>
          <a:p>
            <a:r>
              <a:rPr lang="es-ES_tradnl" sz="2400">
                <a:solidFill>
                  <a:srgbClr val="FF0066"/>
                </a:solidFill>
                <a:sym typeface="Symbol" pitchFamily="18" charset="2"/>
              </a:rPr>
              <a:t></a:t>
            </a:r>
            <a:endParaRPr lang="es-ES_tradnl"/>
          </a:p>
        </p:txBody>
      </p:sp>
      <p:sp>
        <p:nvSpPr>
          <p:cNvPr id="357392" name="Rectangle 69"/>
          <p:cNvSpPr>
            <a:spLocks noChangeArrowheads="1"/>
          </p:cNvSpPr>
          <p:nvPr/>
        </p:nvSpPr>
        <p:spPr bwMode="auto">
          <a:xfrm>
            <a:off x="330200" y="6324600"/>
            <a:ext cx="1368425" cy="169863"/>
          </a:xfrm>
          <a:prstGeom prst="rect">
            <a:avLst/>
          </a:prstGeom>
          <a:noFill/>
          <a:ln w="9525">
            <a:noFill/>
            <a:miter lim="800000"/>
            <a:headEnd/>
            <a:tailEnd/>
          </a:ln>
        </p:spPr>
        <p:txBody>
          <a:bodyPr wrap="none" lIns="0" tIns="0" rIns="0" bIns="0">
            <a:spAutoFit/>
          </a:bodyPr>
          <a:lstStyle/>
          <a:p>
            <a:r>
              <a:rPr lang="es-ES_tradnl" sz="1100">
                <a:solidFill>
                  <a:schemeClr val="accent2"/>
                </a:solidFill>
              </a:rPr>
              <a:t>CONCLUSIONES :</a:t>
            </a:r>
            <a:endParaRPr lang="es-ES_tradnl" sz="1100">
              <a:solidFill>
                <a:srgbClr val="000000"/>
              </a:solidFill>
            </a:endParaRPr>
          </a:p>
        </p:txBody>
      </p:sp>
      <p:sp>
        <p:nvSpPr>
          <p:cNvPr id="357393" name="AutoShape 70"/>
          <p:cNvSpPr>
            <a:spLocks/>
          </p:cNvSpPr>
          <p:nvPr/>
        </p:nvSpPr>
        <p:spPr bwMode="auto">
          <a:xfrm>
            <a:off x="1816100" y="6172200"/>
            <a:ext cx="58738" cy="488950"/>
          </a:xfrm>
          <a:prstGeom prst="leftBracket">
            <a:avLst>
              <a:gd name="adj" fmla="val 75150"/>
            </a:avLst>
          </a:prstGeom>
          <a:noFill/>
          <a:ln w="9525">
            <a:solidFill>
              <a:srgbClr val="008000"/>
            </a:solidFill>
            <a:round/>
            <a:headEnd/>
            <a:tailEnd/>
          </a:ln>
        </p:spPr>
        <p:txBody>
          <a:bodyPr wrap="none" anchor="ctr"/>
          <a:lstStyle/>
          <a:p>
            <a:endParaRPr lang="es-ES_tradnl"/>
          </a:p>
        </p:txBody>
      </p:sp>
      <p:sp>
        <p:nvSpPr>
          <p:cNvPr id="6162" name="Rectangle 71"/>
          <p:cNvSpPr>
            <a:spLocks noChangeArrowheads="1"/>
          </p:cNvSpPr>
          <p:nvPr/>
        </p:nvSpPr>
        <p:spPr bwMode="auto">
          <a:xfrm>
            <a:off x="1898650" y="6172200"/>
            <a:ext cx="5756275" cy="169863"/>
          </a:xfrm>
          <a:prstGeom prst="rect">
            <a:avLst/>
          </a:prstGeom>
          <a:noFill/>
          <a:ln w="9525">
            <a:noFill/>
            <a:miter lim="800000"/>
            <a:headEnd/>
            <a:tailEnd/>
          </a:ln>
        </p:spPr>
        <p:txBody>
          <a:bodyPr wrap="none" lIns="0" tIns="0" rIns="0" bIns="0">
            <a:spAutoFit/>
          </a:bodyPr>
          <a:lstStyle/>
          <a:p>
            <a:pPr>
              <a:defRPr/>
            </a:pPr>
            <a:r>
              <a:rPr lang="es-ES_tradnl" sz="1100" dirty="0">
                <a:solidFill>
                  <a:srgbClr val="D60093"/>
                </a:solidFill>
                <a:sym typeface="Symbol" pitchFamily="18" charset="2"/>
              </a:rPr>
              <a:t>1.   </a:t>
            </a:r>
            <a:r>
              <a:rPr lang="es-ES_tradnl" sz="1100" dirty="0">
                <a:solidFill>
                  <a:schemeClr val="accent4">
                    <a:lumMod val="10000"/>
                  </a:schemeClr>
                </a:solidFill>
                <a:sym typeface="Symbol" pitchFamily="18" charset="2"/>
              </a:rPr>
              <a:t>La </a:t>
            </a:r>
            <a:r>
              <a:rPr lang="es-ES_tradnl" sz="1100" dirty="0">
                <a:solidFill>
                  <a:srgbClr val="000000"/>
                </a:solidFill>
              </a:rPr>
              <a:t>Base Imponible General puede ser negativa  //   La del Ahorro No</a:t>
            </a:r>
          </a:p>
        </p:txBody>
      </p:sp>
      <p:sp>
        <p:nvSpPr>
          <p:cNvPr id="357395" name="Rectangle 25"/>
          <p:cNvSpPr>
            <a:spLocks noChangeArrowheads="1"/>
          </p:cNvSpPr>
          <p:nvPr/>
        </p:nvSpPr>
        <p:spPr bwMode="auto">
          <a:xfrm>
            <a:off x="2971800" y="1905000"/>
            <a:ext cx="4481513" cy="184150"/>
          </a:xfrm>
          <a:prstGeom prst="rect">
            <a:avLst/>
          </a:prstGeom>
          <a:noFill/>
          <a:ln w="9525">
            <a:noFill/>
            <a:miter lim="800000"/>
            <a:headEnd/>
            <a:tailEnd/>
          </a:ln>
        </p:spPr>
        <p:txBody>
          <a:bodyPr wrap="none" lIns="0" tIns="0" rIns="0" bIns="0">
            <a:spAutoFit/>
          </a:bodyPr>
          <a:lstStyle/>
          <a:p>
            <a:r>
              <a:rPr lang="es-ES_tradnl" sz="1200">
                <a:solidFill>
                  <a:srgbClr val="D60093"/>
                </a:solidFill>
                <a:sym typeface="Zapf Dingbats" charset="2"/>
              </a:rPr>
              <a:t></a:t>
            </a:r>
            <a:r>
              <a:rPr lang="es-ES_tradnl" sz="1100">
                <a:solidFill>
                  <a:srgbClr val="000000"/>
                </a:solidFill>
                <a:sym typeface="Zapf Dingbats" charset="2"/>
              </a:rPr>
              <a:t>   </a:t>
            </a:r>
            <a:r>
              <a:rPr lang="es-ES_tradnl" sz="1100">
                <a:solidFill>
                  <a:srgbClr val="000000"/>
                </a:solidFill>
              </a:rPr>
              <a:t>Se integran y  compensan exclusivamente  "entre sí"</a:t>
            </a:r>
          </a:p>
        </p:txBody>
      </p:sp>
      <p:sp>
        <p:nvSpPr>
          <p:cNvPr id="357396" name="Rectangle 52"/>
          <p:cNvSpPr>
            <a:spLocks noChangeArrowheads="1"/>
          </p:cNvSpPr>
          <p:nvPr/>
        </p:nvSpPr>
        <p:spPr bwMode="auto">
          <a:xfrm>
            <a:off x="2889250" y="5105400"/>
            <a:ext cx="4481513" cy="184150"/>
          </a:xfrm>
          <a:prstGeom prst="rect">
            <a:avLst/>
          </a:prstGeom>
          <a:noFill/>
          <a:ln w="9525">
            <a:noFill/>
            <a:miter lim="800000"/>
            <a:headEnd/>
            <a:tailEnd/>
          </a:ln>
        </p:spPr>
        <p:txBody>
          <a:bodyPr wrap="none" lIns="0" tIns="0" rIns="0" bIns="0">
            <a:spAutoFit/>
          </a:bodyPr>
          <a:lstStyle/>
          <a:p>
            <a:r>
              <a:rPr lang="es-ES_tradnl" sz="1200">
                <a:solidFill>
                  <a:srgbClr val="D60093"/>
                </a:solidFill>
                <a:sym typeface="Zapf Dingbats" charset="2"/>
              </a:rPr>
              <a:t></a:t>
            </a:r>
            <a:r>
              <a:rPr lang="es-ES_tradnl" sz="1100">
                <a:solidFill>
                  <a:srgbClr val="000000"/>
                </a:solidFill>
                <a:sym typeface="Zapf Dingbats" charset="2"/>
              </a:rPr>
              <a:t>   </a:t>
            </a:r>
            <a:r>
              <a:rPr lang="es-ES_tradnl" sz="1100">
                <a:solidFill>
                  <a:srgbClr val="000000"/>
                </a:solidFill>
              </a:rPr>
              <a:t>Se integran y  compensan exclusivamente  "entre sí"</a:t>
            </a:r>
          </a:p>
        </p:txBody>
      </p:sp>
      <p:sp>
        <p:nvSpPr>
          <p:cNvPr id="357397" name="AutoShape 74"/>
          <p:cNvSpPr>
            <a:spLocks/>
          </p:cNvSpPr>
          <p:nvPr/>
        </p:nvSpPr>
        <p:spPr bwMode="auto">
          <a:xfrm>
            <a:off x="2944813" y="1905000"/>
            <a:ext cx="58737" cy="1809750"/>
          </a:xfrm>
          <a:prstGeom prst="leftBracket">
            <a:avLst>
              <a:gd name="adj" fmla="val 278156"/>
            </a:avLst>
          </a:prstGeom>
          <a:noFill/>
          <a:ln w="9525">
            <a:solidFill>
              <a:srgbClr val="008000"/>
            </a:solidFill>
            <a:round/>
            <a:headEnd/>
            <a:tailEnd/>
          </a:ln>
        </p:spPr>
        <p:txBody>
          <a:bodyPr wrap="none" anchor="ctr"/>
          <a:lstStyle/>
          <a:p>
            <a:endParaRPr lang="es-ES_tradnl"/>
          </a:p>
        </p:txBody>
      </p:sp>
      <p:sp>
        <p:nvSpPr>
          <p:cNvPr id="357398" name="Rectangle 26"/>
          <p:cNvSpPr>
            <a:spLocks noChangeArrowheads="1"/>
          </p:cNvSpPr>
          <p:nvPr/>
        </p:nvSpPr>
        <p:spPr bwMode="auto">
          <a:xfrm>
            <a:off x="2971800" y="2514600"/>
            <a:ext cx="1277938" cy="184150"/>
          </a:xfrm>
          <a:prstGeom prst="rect">
            <a:avLst/>
          </a:prstGeom>
          <a:noFill/>
          <a:ln w="9525">
            <a:noFill/>
            <a:miter lim="800000"/>
            <a:headEnd/>
            <a:tailEnd/>
          </a:ln>
        </p:spPr>
        <p:txBody>
          <a:bodyPr wrap="none" lIns="0" tIns="0" rIns="0" bIns="0">
            <a:spAutoFit/>
          </a:bodyPr>
          <a:lstStyle/>
          <a:p>
            <a:r>
              <a:rPr lang="es-ES_tradnl" sz="1200">
                <a:solidFill>
                  <a:srgbClr val="D60093"/>
                </a:solidFill>
                <a:sym typeface="Monotype Sorts"/>
              </a:rPr>
              <a:t></a:t>
            </a:r>
            <a:r>
              <a:rPr lang="es-ES_tradnl" sz="1200">
                <a:solidFill>
                  <a:srgbClr val="D60093"/>
                </a:solidFill>
              </a:rPr>
              <a:t>  </a:t>
            </a:r>
            <a:r>
              <a:rPr lang="es-ES_tradnl" sz="1000">
                <a:solidFill>
                  <a:srgbClr val="000000"/>
                </a:solidFill>
              </a:rPr>
              <a:t>si el saldo es: </a:t>
            </a:r>
          </a:p>
        </p:txBody>
      </p:sp>
      <p:sp>
        <p:nvSpPr>
          <p:cNvPr id="6167" name="Rectangle 27"/>
          <p:cNvSpPr>
            <a:spLocks noChangeArrowheads="1"/>
          </p:cNvSpPr>
          <p:nvPr/>
        </p:nvSpPr>
        <p:spPr bwMode="auto">
          <a:xfrm>
            <a:off x="4419600" y="2438400"/>
            <a:ext cx="381000" cy="169863"/>
          </a:xfrm>
          <a:prstGeom prst="rect">
            <a:avLst/>
          </a:prstGeom>
          <a:noFill/>
          <a:ln w="9525">
            <a:noFill/>
            <a:miter lim="800000"/>
            <a:headEnd/>
            <a:tailEnd/>
          </a:ln>
        </p:spPr>
        <p:txBody>
          <a:bodyPr lIns="0" tIns="0" rIns="0" bIns="0">
            <a:spAutoFit/>
          </a:bodyPr>
          <a:lstStyle/>
          <a:p>
            <a:pPr>
              <a:defRPr/>
            </a:pPr>
            <a:r>
              <a:rPr lang="es-ES_tradnl" sz="1100" dirty="0">
                <a:solidFill>
                  <a:schemeClr val="accent4">
                    <a:lumMod val="10000"/>
                  </a:schemeClr>
                </a:solidFill>
              </a:rPr>
              <a:t>(+)</a:t>
            </a:r>
          </a:p>
        </p:txBody>
      </p:sp>
      <p:sp>
        <p:nvSpPr>
          <p:cNvPr id="357400" name="Rectangle 28"/>
          <p:cNvSpPr>
            <a:spLocks noChangeArrowheads="1"/>
          </p:cNvSpPr>
          <p:nvPr/>
        </p:nvSpPr>
        <p:spPr bwMode="auto">
          <a:xfrm>
            <a:off x="4787900" y="2362200"/>
            <a:ext cx="4202113" cy="230188"/>
          </a:xfrm>
          <a:prstGeom prst="rect">
            <a:avLst/>
          </a:prstGeom>
          <a:noFill/>
          <a:ln w="9525">
            <a:noFill/>
            <a:miter lim="800000"/>
            <a:headEnd/>
            <a:tailEnd/>
          </a:ln>
        </p:spPr>
        <p:txBody>
          <a:bodyPr wrap="none" lIns="0" tIns="0" rIns="0" bIns="0">
            <a:spAutoFit/>
          </a:bodyPr>
          <a:lstStyle/>
          <a:p>
            <a:r>
              <a:rPr lang="es-ES_tradnl" sz="1200">
                <a:solidFill>
                  <a:srgbClr val="D60093"/>
                </a:solidFill>
                <a:sym typeface="Zapf Dingbats" charset="2"/>
              </a:rPr>
              <a:t></a:t>
            </a:r>
            <a:r>
              <a:rPr lang="es-ES_tradnl" sz="1100">
                <a:solidFill>
                  <a:srgbClr val="000000"/>
                </a:solidFill>
                <a:sym typeface="Zapf Dingbats" charset="2"/>
              </a:rPr>
              <a:t>   </a:t>
            </a:r>
            <a:r>
              <a:rPr lang="es-ES_tradnl" sz="1100">
                <a:solidFill>
                  <a:srgbClr val="000000"/>
                </a:solidFill>
              </a:rPr>
              <a:t>se integra en la </a:t>
            </a:r>
            <a:r>
              <a:rPr lang="es-ES_tradnl" sz="1500">
                <a:solidFill>
                  <a:srgbClr val="00CC00"/>
                </a:solidFill>
              </a:rPr>
              <a:t>Base Imponible General</a:t>
            </a:r>
            <a:r>
              <a:rPr lang="es-ES_tradnl" sz="1100">
                <a:solidFill>
                  <a:srgbClr val="00CC00"/>
                </a:solidFill>
              </a:rPr>
              <a:t>.</a:t>
            </a:r>
          </a:p>
        </p:txBody>
      </p:sp>
      <p:sp>
        <p:nvSpPr>
          <p:cNvPr id="357401" name="Rectangle 29"/>
          <p:cNvSpPr>
            <a:spLocks noChangeArrowheads="1"/>
          </p:cNvSpPr>
          <p:nvPr/>
        </p:nvSpPr>
        <p:spPr bwMode="auto">
          <a:xfrm>
            <a:off x="4870450" y="2667000"/>
            <a:ext cx="4273550" cy="169863"/>
          </a:xfrm>
          <a:prstGeom prst="rect">
            <a:avLst/>
          </a:prstGeom>
          <a:noFill/>
          <a:ln w="9525">
            <a:noFill/>
            <a:miter lim="800000"/>
            <a:headEnd/>
            <a:tailEnd/>
          </a:ln>
        </p:spPr>
        <p:txBody>
          <a:bodyPr lIns="0" tIns="0" rIns="0" bIns="0">
            <a:spAutoFit/>
          </a:bodyPr>
          <a:lstStyle/>
          <a:p>
            <a:r>
              <a:rPr lang="es-ES_tradnl" sz="1100">
                <a:solidFill>
                  <a:srgbClr val="000000"/>
                </a:solidFill>
              </a:rPr>
              <a:t>1º)   se compensará con  saldo (+)  del Bloque A</a:t>
            </a:r>
            <a:endParaRPr lang="es-ES_tradnl" sz="1100"/>
          </a:p>
        </p:txBody>
      </p:sp>
      <p:sp>
        <p:nvSpPr>
          <p:cNvPr id="357402" name="Rectangle 30"/>
          <p:cNvSpPr>
            <a:spLocks noChangeArrowheads="1"/>
          </p:cNvSpPr>
          <p:nvPr/>
        </p:nvSpPr>
        <p:spPr bwMode="auto">
          <a:xfrm>
            <a:off x="4800600" y="3200400"/>
            <a:ext cx="1657350" cy="169863"/>
          </a:xfrm>
          <a:prstGeom prst="rect">
            <a:avLst/>
          </a:prstGeom>
          <a:noFill/>
          <a:ln w="9525">
            <a:noFill/>
            <a:miter lim="800000"/>
            <a:headEnd/>
            <a:tailEnd/>
          </a:ln>
        </p:spPr>
        <p:txBody>
          <a:bodyPr wrap="none" lIns="0" tIns="0" rIns="0" bIns="0">
            <a:spAutoFit/>
          </a:bodyPr>
          <a:lstStyle/>
          <a:p>
            <a:r>
              <a:rPr lang="es-ES_tradnl" sz="1100">
                <a:solidFill>
                  <a:srgbClr val="000000"/>
                </a:solidFill>
              </a:rPr>
              <a:t>2º)   resto saldo (-) :</a:t>
            </a:r>
            <a:endParaRPr lang="es-ES_tradnl" sz="1100"/>
          </a:p>
        </p:txBody>
      </p:sp>
      <p:sp>
        <p:nvSpPr>
          <p:cNvPr id="357403" name="Rectangle 31"/>
          <p:cNvSpPr>
            <a:spLocks noChangeArrowheads="1"/>
          </p:cNvSpPr>
          <p:nvPr/>
        </p:nvSpPr>
        <p:spPr bwMode="auto">
          <a:xfrm>
            <a:off x="6521450" y="3124200"/>
            <a:ext cx="3016250" cy="169863"/>
          </a:xfrm>
          <a:prstGeom prst="rect">
            <a:avLst/>
          </a:prstGeom>
          <a:noFill/>
          <a:ln w="9525">
            <a:noFill/>
            <a:miter lim="800000"/>
            <a:headEnd/>
            <a:tailEnd/>
          </a:ln>
        </p:spPr>
        <p:txBody>
          <a:bodyPr wrap="none" lIns="0" tIns="0" rIns="0" bIns="0">
            <a:spAutoFit/>
          </a:bodyPr>
          <a:lstStyle/>
          <a:p>
            <a:r>
              <a:rPr lang="es-ES_tradnl" sz="1100">
                <a:solidFill>
                  <a:srgbClr val="000000"/>
                </a:solidFill>
              </a:rPr>
              <a:t>a compensar en 4 años en igual orden</a:t>
            </a:r>
            <a:endParaRPr lang="es-ES_tradnl" sz="1100"/>
          </a:p>
        </p:txBody>
      </p:sp>
      <p:sp>
        <p:nvSpPr>
          <p:cNvPr id="357404" name="Rectangle 32"/>
          <p:cNvSpPr>
            <a:spLocks noChangeArrowheads="1"/>
          </p:cNvSpPr>
          <p:nvPr/>
        </p:nvSpPr>
        <p:spPr bwMode="auto">
          <a:xfrm>
            <a:off x="6604000" y="3352800"/>
            <a:ext cx="2540000" cy="169863"/>
          </a:xfrm>
          <a:prstGeom prst="rect">
            <a:avLst/>
          </a:prstGeom>
          <a:noFill/>
          <a:ln w="9525">
            <a:noFill/>
            <a:miter lim="800000"/>
            <a:headEnd/>
            <a:tailEnd/>
          </a:ln>
        </p:spPr>
        <p:txBody>
          <a:bodyPr wrap="none" lIns="0" tIns="0" rIns="0" bIns="0">
            <a:spAutoFit/>
          </a:bodyPr>
          <a:lstStyle/>
          <a:p>
            <a:r>
              <a:rPr lang="es-ES_tradnl" sz="1100">
                <a:solidFill>
                  <a:srgbClr val="000000"/>
                </a:solidFill>
              </a:rPr>
              <a:t>(1º con Bloque B y 2º Bloque A)</a:t>
            </a:r>
          </a:p>
        </p:txBody>
      </p:sp>
      <p:sp>
        <p:nvSpPr>
          <p:cNvPr id="6173" name="Rectangle 49"/>
          <p:cNvSpPr>
            <a:spLocks noChangeArrowheads="1"/>
          </p:cNvSpPr>
          <p:nvPr/>
        </p:nvSpPr>
        <p:spPr bwMode="auto">
          <a:xfrm>
            <a:off x="4406900" y="3030538"/>
            <a:ext cx="317500" cy="169862"/>
          </a:xfrm>
          <a:prstGeom prst="rect">
            <a:avLst/>
          </a:prstGeom>
          <a:noFill/>
          <a:ln w="9525">
            <a:noFill/>
            <a:miter lim="800000"/>
            <a:headEnd/>
            <a:tailEnd/>
          </a:ln>
        </p:spPr>
        <p:txBody>
          <a:bodyPr wrap="none" lIns="0" tIns="0" rIns="0" bIns="0">
            <a:spAutoFit/>
          </a:bodyPr>
          <a:lstStyle/>
          <a:p>
            <a:pPr>
              <a:defRPr/>
            </a:pPr>
            <a:r>
              <a:rPr lang="es-ES_tradnl" sz="1100" dirty="0">
                <a:solidFill>
                  <a:schemeClr val="accent4">
                    <a:lumMod val="10000"/>
                  </a:schemeClr>
                </a:solidFill>
              </a:rPr>
              <a:t>( - )</a:t>
            </a:r>
          </a:p>
        </p:txBody>
      </p:sp>
      <p:grpSp>
        <p:nvGrpSpPr>
          <p:cNvPr id="2" name="Group 77"/>
          <p:cNvGrpSpPr>
            <a:grpSpLocks/>
          </p:cNvGrpSpPr>
          <p:nvPr/>
        </p:nvGrpSpPr>
        <p:grpSpPr bwMode="auto">
          <a:xfrm>
            <a:off x="3136900" y="5334003"/>
            <a:ext cx="6498153" cy="549276"/>
            <a:chOff x="1669" y="3159"/>
            <a:chExt cx="3778" cy="346"/>
          </a:xfrm>
        </p:grpSpPr>
        <p:sp>
          <p:nvSpPr>
            <p:cNvPr id="357425" name="Rectangle 36"/>
            <p:cNvSpPr>
              <a:spLocks noChangeArrowheads="1"/>
            </p:cNvSpPr>
            <p:nvPr/>
          </p:nvSpPr>
          <p:spPr bwMode="auto">
            <a:xfrm>
              <a:off x="1669" y="3193"/>
              <a:ext cx="807" cy="116"/>
            </a:xfrm>
            <a:prstGeom prst="rect">
              <a:avLst/>
            </a:prstGeom>
            <a:noFill/>
            <a:ln w="9525">
              <a:noFill/>
              <a:miter lim="800000"/>
              <a:headEnd/>
              <a:tailEnd/>
            </a:ln>
          </p:spPr>
          <p:txBody>
            <a:bodyPr wrap="none" lIns="0" tIns="0" rIns="0" bIns="0">
              <a:spAutoFit/>
            </a:bodyPr>
            <a:lstStyle/>
            <a:p>
              <a:r>
                <a:rPr lang="es-ES_tradnl" sz="1200">
                  <a:solidFill>
                    <a:srgbClr val="D60093"/>
                  </a:solidFill>
                  <a:sym typeface="Monotype Sorts"/>
                </a:rPr>
                <a:t></a:t>
              </a:r>
              <a:r>
                <a:rPr lang="es-ES_tradnl" sz="1200">
                  <a:solidFill>
                    <a:srgbClr val="D60093"/>
                  </a:solidFill>
                </a:rPr>
                <a:t>  </a:t>
              </a:r>
              <a:r>
                <a:rPr lang="es-ES_tradnl" sz="1100">
                  <a:solidFill>
                    <a:srgbClr val="000000"/>
                  </a:solidFill>
                </a:rPr>
                <a:t>si el saldo es : </a:t>
              </a:r>
            </a:p>
          </p:txBody>
        </p:sp>
        <p:sp>
          <p:nvSpPr>
            <p:cNvPr id="357426" name="Line 53"/>
            <p:cNvSpPr>
              <a:spLocks noChangeShapeType="1"/>
            </p:cNvSpPr>
            <p:nvPr/>
          </p:nvSpPr>
          <p:spPr bwMode="auto">
            <a:xfrm>
              <a:off x="2497" y="3161"/>
              <a:ext cx="0" cy="277"/>
            </a:xfrm>
            <a:prstGeom prst="line">
              <a:avLst/>
            </a:prstGeom>
            <a:noFill/>
            <a:ln w="9525">
              <a:solidFill>
                <a:srgbClr val="009900"/>
              </a:solidFill>
              <a:round/>
              <a:headEnd/>
              <a:tailEnd/>
            </a:ln>
          </p:spPr>
          <p:txBody>
            <a:bodyPr wrap="none" anchor="ctr"/>
            <a:lstStyle/>
            <a:p>
              <a:endParaRPr lang="es-ES_tradnl"/>
            </a:p>
          </p:txBody>
        </p:sp>
        <p:sp>
          <p:nvSpPr>
            <p:cNvPr id="6195" name="Rectangle 54"/>
            <p:cNvSpPr>
              <a:spLocks noChangeArrowheads="1"/>
            </p:cNvSpPr>
            <p:nvPr/>
          </p:nvSpPr>
          <p:spPr bwMode="auto">
            <a:xfrm>
              <a:off x="2593" y="3163"/>
              <a:ext cx="216" cy="107"/>
            </a:xfrm>
            <a:prstGeom prst="rect">
              <a:avLst/>
            </a:prstGeom>
            <a:noFill/>
            <a:ln w="9525">
              <a:noFill/>
              <a:miter lim="800000"/>
              <a:headEnd/>
              <a:tailEnd/>
            </a:ln>
          </p:spPr>
          <p:txBody>
            <a:bodyPr wrap="none" lIns="0" tIns="0" rIns="0" bIns="0">
              <a:spAutoFit/>
            </a:bodyPr>
            <a:lstStyle/>
            <a:p>
              <a:pPr>
                <a:defRPr/>
              </a:pPr>
              <a:r>
                <a:rPr lang="es-ES_tradnl" sz="1100" dirty="0">
                  <a:solidFill>
                    <a:schemeClr val="accent4">
                      <a:lumMod val="10000"/>
                    </a:schemeClr>
                  </a:solidFill>
                </a:rPr>
                <a:t>( + )</a:t>
              </a:r>
            </a:p>
          </p:txBody>
        </p:sp>
        <p:sp>
          <p:nvSpPr>
            <p:cNvPr id="357428" name="Rectangle 57"/>
            <p:cNvSpPr>
              <a:spLocks noChangeArrowheads="1"/>
            </p:cNvSpPr>
            <p:nvPr/>
          </p:nvSpPr>
          <p:spPr bwMode="auto">
            <a:xfrm>
              <a:off x="2832" y="3159"/>
              <a:ext cx="2615" cy="145"/>
            </a:xfrm>
            <a:prstGeom prst="rect">
              <a:avLst/>
            </a:prstGeom>
            <a:noFill/>
            <a:ln w="9525">
              <a:noFill/>
              <a:miter lim="800000"/>
              <a:headEnd/>
              <a:tailEnd/>
            </a:ln>
          </p:spPr>
          <p:txBody>
            <a:bodyPr wrap="none" lIns="0" tIns="0" rIns="0" bIns="0">
              <a:spAutoFit/>
            </a:bodyPr>
            <a:lstStyle/>
            <a:p>
              <a:r>
                <a:rPr lang="es-ES_tradnl" sz="1200">
                  <a:solidFill>
                    <a:srgbClr val="D60093"/>
                  </a:solidFill>
                  <a:sym typeface="Zapf Dingbats" charset="2"/>
                </a:rPr>
                <a:t></a:t>
              </a:r>
              <a:r>
                <a:rPr lang="es-ES_tradnl" sz="1100">
                  <a:solidFill>
                    <a:srgbClr val="000000"/>
                  </a:solidFill>
                  <a:sym typeface="Zapf Dingbats" charset="2"/>
                </a:rPr>
                <a:t>   </a:t>
              </a:r>
              <a:r>
                <a:rPr lang="es-ES_tradnl" sz="1100">
                  <a:solidFill>
                    <a:srgbClr val="000000"/>
                  </a:solidFill>
                </a:rPr>
                <a:t>se integra en la </a:t>
              </a:r>
              <a:r>
                <a:rPr lang="es-ES_tradnl" sz="1500">
                  <a:solidFill>
                    <a:srgbClr val="0066FF"/>
                  </a:solidFill>
                </a:rPr>
                <a:t>Base Imponible del Ahorro</a:t>
              </a:r>
              <a:r>
                <a:rPr lang="es-ES_tradnl" sz="1100">
                  <a:solidFill>
                    <a:srgbClr val="0066FF"/>
                  </a:solidFill>
                </a:rPr>
                <a:t>.</a:t>
              </a:r>
            </a:p>
          </p:txBody>
        </p:sp>
        <p:grpSp>
          <p:nvGrpSpPr>
            <p:cNvPr id="3" name="Group 66"/>
            <p:cNvGrpSpPr>
              <a:grpSpLocks/>
            </p:cNvGrpSpPr>
            <p:nvPr/>
          </p:nvGrpSpPr>
          <p:grpSpPr bwMode="auto">
            <a:xfrm>
              <a:off x="2604" y="3311"/>
              <a:ext cx="2836" cy="194"/>
              <a:chOff x="2700" y="3398"/>
              <a:chExt cx="2836" cy="194"/>
            </a:xfrm>
          </p:grpSpPr>
          <p:sp>
            <p:nvSpPr>
              <p:cNvPr id="6198" name="Rectangle 55"/>
              <p:cNvSpPr>
                <a:spLocks noChangeArrowheads="1"/>
              </p:cNvSpPr>
              <p:nvPr/>
            </p:nvSpPr>
            <p:spPr bwMode="auto">
              <a:xfrm>
                <a:off x="2700" y="3402"/>
                <a:ext cx="185" cy="107"/>
              </a:xfrm>
              <a:prstGeom prst="rect">
                <a:avLst/>
              </a:prstGeom>
              <a:noFill/>
              <a:ln w="9525">
                <a:noFill/>
                <a:miter lim="800000"/>
                <a:headEnd/>
                <a:tailEnd/>
              </a:ln>
            </p:spPr>
            <p:txBody>
              <a:bodyPr wrap="none" lIns="0" tIns="0" rIns="0" bIns="0">
                <a:spAutoFit/>
              </a:bodyPr>
              <a:lstStyle/>
              <a:p>
                <a:pPr>
                  <a:defRPr/>
                </a:pPr>
                <a:r>
                  <a:rPr lang="es-ES_tradnl" sz="1100" dirty="0">
                    <a:solidFill>
                      <a:schemeClr val="accent4">
                        <a:lumMod val="10000"/>
                      </a:schemeClr>
                    </a:solidFill>
                  </a:rPr>
                  <a:t>( - )</a:t>
                </a:r>
              </a:p>
            </p:txBody>
          </p:sp>
          <p:sp>
            <p:nvSpPr>
              <p:cNvPr id="357431" name="Rectangle 59"/>
              <p:cNvSpPr>
                <a:spLocks noChangeArrowheads="1"/>
              </p:cNvSpPr>
              <p:nvPr/>
            </p:nvSpPr>
            <p:spPr bwMode="auto">
              <a:xfrm>
                <a:off x="2928" y="3398"/>
                <a:ext cx="2608" cy="194"/>
              </a:xfrm>
              <a:prstGeom prst="rect">
                <a:avLst/>
              </a:prstGeom>
              <a:noFill/>
              <a:ln w="9525">
                <a:noFill/>
                <a:miter lim="800000"/>
                <a:headEnd/>
                <a:tailEnd/>
              </a:ln>
            </p:spPr>
            <p:txBody>
              <a:bodyPr wrap="none" lIns="0" tIns="0" rIns="0" bIns="0">
                <a:spAutoFit/>
              </a:bodyPr>
              <a:lstStyle/>
              <a:p>
                <a:pPr>
                  <a:buFont typeface="Zapf Dingbats" charset="2"/>
                  <a:buChar char="Ù"/>
                </a:pPr>
                <a:r>
                  <a:rPr lang="es-ES_tradnl" sz="1000" dirty="0" smtClean="0">
                    <a:solidFill>
                      <a:srgbClr val="000000"/>
                    </a:solidFill>
                  </a:rPr>
                  <a:t>a </a:t>
                </a:r>
                <a:r>
                  <a:rPr lang="es-ES_tradnl" sz="1000" dirty="0">
                    <a:solidFill>
                      <a:srgbClr val="000000"/>
                    </a:solidFill>
                  </a:rPr>
                  <a:t>compensar en 4 años con saldos (+) de este mismo </a:t>
                </a:r>
                <a:r>
                  <a:rPr lang="es-ES_tradnl" sz="1000" dirty="0" smtClean="0">
                    <a:solidFill>
                      <a:srgbClr val="000000"/>
                    </a:solidFill>
                  </a:rPr>
                  <a:t>Bloque</a:t>
                </a:r>
              </a:p>
              <a:p>
                <a:pPr>
                  <a:buFont typeface="Zapf Dingbats" charset="2"/>
                  <a:buChar char="Ù"/>
                </a:pPr>
                <a:r>
                  <a:rPr lang="es-ES_tradnl" sz="1000" dirty="0" smtClean="0">
                    <a:solidFill>
                      <a:srgbClr val="000000"/>
                    </a:solidFill>
                  </a:rPr>
                  <a:t>Ó con + del Bloque C (límite 10%, 15%, 20% ó 25%)</a:t>
                </a:r>
                <a:endParaRPr lang="es-ES_tradnl" sz="1000" dirty="0">
                  <a:solidFill>
                    <a:srgbClr val="000000"/>
                  </a:solidFill>
                </a:endParaRPr>
              </a:p>
            </p:txBody>
          </p:sp>
        </p:grpSp>
      </p:grpSp>
      <p:sp>
        <p:nvSpPr>
          <p:cNvPr id="357407" name="Line 60"/>
          <p:cNvSpPr>
            <a:spLocks noChangeShapeType="1"/>
          </p:cNvSpPr>
          <p:nvPr/>
        </p:nvSpPr>
        <p:spPr bwMode="auto">
          <a:xfrm>
            <a:off x="6438900" y="3124200"/>
            <a:ext cx="0" cy="363538"/>
          </a:xfrm>
          <a:prstGeom prst="line">
            <a:avLst/>
          </a:prstGeom>
          <a:noFill/>
          <a:ln w="9525">
            <a:solidFill>
              <a:srgbClr val="009900"/>
            </a:solidFill>
            <a:round/>
            <a:headEnd/>
            <a:tailEnd/>
          </a:ln>
        </p:spPr>
        <p:txBody>
          <a:bodyPr wrap="none" anchor="ctr"/>
          <a:lstStyle/>
          <a:p>
            <a:endParaRPr lang="es-ES_tradnl"/>
          </a:p>
        </p:txBody>
      </p:sp>
      <p:sp>
        <p:nvSpPr>
          <p:cNvPr id="357408" name="Rectangle 62"/>
          <p:cNvSpPr>
            <a:spLocks noChangeArrowheads="1"/>
          </p:cNvSpPr>
          <p:nvPr/>
        </p:nvSpPr>
        <p:spPr bwMode="auto">
          <a:xfrm>
            <a:off x="5200650" y="2895600"/>
            <a:ext cx="3197225" cy="169863"/>
          </a:xfrm>
          <a:prstGeom prst="rect">
            <a:avLst/>
          </a:prstGeom>
          <a:noFill/>
          <a:ln w="9525">
            <a:noFill/>
            <a:miter lim="800000"/>
            <a:headEnd/>
            <a:tailEnd/>
          </a:ln>
        </p:spPr>
        <p:txBody>
          <a:bodyPr wrap="none" lIns="0" tIns="0" rIns="0" bIns="0">
            <a:spAutoFit/>
          </a:bodyPr>
          <a:lstStyle/>
          <a:p>
            <a:r>
              <a:rPr lang="es-ES_tradnl" sz="1100" dirty="0">
                <a:solidFill>
                  <a:srgbClr val="000000"/>
                </a:solidFill>
              </a:rPr>
              <a:t>(hasta un límite del </a:t>
            </a:r>
            <a:r>
              <a:rPr lang="es-ES_tradnl" sz="1100" dirty="0" smtClean="0">
                <a:solidFill>
                  <a:srgbClr val="FF0000"/>
                </a:solidFill>
              </a:rPr>
              <a:t>25%* </a:t>
            </a:r>
            <a:r>
              <a:rPr lang="es-ES_tradnl" sz="1100" dirty="0">
                <a:solidFill>
                  <a:srgbClr val="000000"/>
                </a:solidFill>
              </a:rPr>
              <a:t>del Bloque A)</a:t>
            </a:r>
            <a:endParaRPr lang="es-ES_tradnl" sz="1100" dirty="0"/>
          </a:p>
        </p:txBody>
      </p:sp>
      <p:sp>
        <p:nvSpPr>
          <p:cNvPr id="357409" name="Rectangle 63"/>
          <p:cNvSpPr>
            <a:spLocks noChangeArrowheads="1"/>
          </p:cNvSpPr>
          <p:nvPr/>
        </p:nvSpPr>
        <p:spPr bwMode="auto">
          <a:xfrm>
            <a:off x="4953000" y="3581400"/>
            <a:ext cx="4367213" cy="169863"/>
          </a:xfrm>
          <a:prstGeom prst="rect">
            <a:avLst/>
          </a:prstGeom>
          <a:noFill/>
          <a:ln w="9525">
            <a:noFill/>
            <a:miter lim="800000"/>
            <a:headEnd/>
            <a:tailEnd/>
          </a:ln>
        </p:spPr>
        <p:txBody>
          <a:bodyPr wrap="none" lIns="0" tIns="0" rIns="0" bIns="0">
            <a:spAutoFit/>
          </a:bodyPr>
          <a:lstStyle/>
          <a:p>
            <a:r>
              <a:rPr lang="es-ES_tradnl" sz="1100">
                <a:solidFill>
                  <a:srgbClr val="000000"/>
                </a:solidFill>
              </a:rPr>
              <a:t>Compensación :   al máximo que permita cada ejercicio</a:t>
            </a:r>
            <a:endParaRPr lang="es-ES_tradnl" sz="1100"/>
          </a:p>
        </p:txBody>
      </p:sp>
      <p:sp>
        <p:nvSpPr>
          <p:cNvPr id="357410" name="AutoShape 75"/>
          <p:cNvSpPr>
            <a:spLocks/>
          </p:cNvSpPr>
          <p:nvPr/>
        </p:nvSpPr>
        <p:spPr bwMode="auto">
          <a:xfrm>
            <a:off x="4284663" y="2286000"/>
            <a:ext cx="58737" cy="1471613"/>
          </a:xfrm>
          <a:prstGeom prst="leftBracket">
            <a:avLst>
              <a:gd name="adj" fmla="val 226184"/>
            </a:avLst>
          </a:prstGeom>
          <a:noFill/>
          <a:ln w="9525">
            <a:solidFill>
              <a:srgbClr val="008000"/>
            </a:solidFill>
            <a:round/>
            <a:headEnd/>
            <a:tailEnd/>
          </a:ln>
        </p:spPr>
        <p:txBody>
          <a:bodyPr wrap="none" anchor="ctr"/>
          <a:lstStyle/>
          <a:p>
            <a:endParaRPr lang="es-ES_tradnl"/>
          </a:p>
        </p:txBody>
      </p:sp>
      <p:sp>
        <p:nvSpPr>
          <p:cNvPr id="357411" name="AutoShape 76"/>
          <p:cNvSpPr>
            <a:spLocks/>
          </p:cNvSpPr>
          <p:nvPr/>
        </p:nvSpPr>
        <p:spPr bwMode="auto">
          <a:xfrm>
            <a:off x="4741863" y="2667000"/>
            <a:ext cx="58737" cy="1169988"/>
          </a:xfrm>
          <a:prstGeom prst="leftBracket">
            <a:avLst>
              <a:gd name="adj" fmla="val 179825"/>
            </a:avLst>
          </a:prstGeom>
          <a:noFill/>
          <a:ln w="9525">
            <a:solidFill>
              <a:srgbClr val="008000"/>
            </a:solidFill>
            <a:round/>
            <a:headEnd/>
            <a:tailEnd/>
          </a:ln>
        </p:spPr>
        <p:txBody>
          <a:bodyPr wrap="none" anchor="ctr"/>
          <a:lstStyle/>
          <a:p>
            <a:endParaRPr lang="es-ES_tradnl"/>
          </a:p>
        </p:txBody>
      </p:sp>
      <p:sp>
        <p:nvSpPr>
          <p:cNvPr id="357412" name="AutoShape 78"/>
          <p:cNvSpPr>
            <a:spLocks/>
          </p:cNvSpPr>
          <p:nvPr/>
        </p:nvSpPr>
        <p:spPr bwMode="auto">
          <a:xfrm>
            <a:off x="2836863" y="5105400"/>
            <a:ext cx="58737" cy="749300"/>
          </a:xfrm>
          <a:prstGeom prst="leftBracket">
            <a:avLst>
              <a:gd name="adj" fmla="val 115166"/>
            </a:avLst>
          </a:prstGeom>
          <a:noFill/>
          <a:ln w="9525">
            <a:solidFill>
              <a:srgbClr val="008000"/>
            </a:solidFill>
            <a:round/>
            <a:headEnd/>
            <a:tailEnd/>
          </a:ln>
        </p:spPr>
        <p:txBody>
          <a:bodyPr wrap="none" anchor="ctr"/>
          <a:lstStyle/>
          <a:p>
            <a:endParaRPr lang="es-ES_tradnl"/>
          </a:p>
        </p:txBody>
      </p:sp>
      <p:sp>
        <p:nvSpPr>
          <p:cNvPr id="357413" name="Rectangle 81"/>
          <p:cNvSpPr>
            <a:spLocks noChangeArrowheads="1"/>
          </p:cNvSpPr>
          <p:nvPr/>
        </p:nvSpPr>
        <p:spPr bwMode="auto">
          <a:xfrm>
            <a:off x="0" y="3810000"/>
            <a:ext cx="1238250" cy="400050"/>
          </a:xfrm>
          <a:prstGeom prst="rect">
            <a:avLst/>
          </a:prstGeom>
          <a:noFill/>
          <a:ln w="9525">
            <a:noFill/>
            <a:miter lim="800000"/>
            <a:headEnd/>
            <a:tailEnd/>
          </a:ln>
        </p:spPr>
        <p:txBody>
          <a:bodyPr>
            <a:spAutoFit/>
          </a:bodyPr>
          <a:lstStyle/>
          <a:p>
            <a:r>
              <a:rPr lang="es-ES_tradnl" sz="1200" u="sng">
                <a:solidFill>
                  <a:srgbClr val="FF0000"/>
                </a:solidFill>
              </a:rPr>
              <a:t>BLOQUE </a:t>
            </a:r>
            <a:r>
              <a:rPr lang="es-ES_tradnl" u="sng">
                <a:solidFill>
                  <a:srgbClr val="FF0000"/>
                </a:solidFill>
              </a:rPr>
              <a:t>C</a:t>
            </a:r>
            <a:r>
              <a:rPr lang="es-ES_tradnl" sz="1200" u="sng">
                <a:solidFill>
                  <a:srgbClr val="FF0000"/>
                </a:solidFill>
              </a:rPr>
              <a:t>: </a:t>
            </a:r>
          </a:p>
        </p:txBody>
      </p:sp>
      <p:sp>
        <p:nvSpPr>
          <p:cNvPr id="357414" name="Rectangle 82"/>
          <p:cNvSpPr>
            <a:spLocks noChangeArrowheads="1"/>
          </p:cNvSpPr>
          <p:nvPr/>
        </p:nvSpPr>
        <p:spPr bwMode="auto">
          <a:xfrm>
            <a:off x="908050" y="3810000"/>
            <a:ext cx="2465388" cy="1062038"/>
          </a:xfrm>
          <a:prstGeom prst="rect">
            <a:avLst/>
          </a:prstGeom>
          <a:noFill/>
          <a:ln w="9525">
            <a:noFill/>
            <a:miter lim="800000"/>
            <a:headEnd/>
            <a:tailEnd/>
          </a:ln>
        </p:spPr>
        <p:txBody>
          <a:bodyPr wrap="none">
            <a:spAutoFit/>
          </a:bodyPr>
          <a:lstStyle/>
          <a:p>
            <a:r>
              <a:rPr lang="es-ES_tradnl" sz="900">
                <a:solidFill>
                  <a:srgbClr val="000000"/>
                </a:solidFill>
              </a:rPr>
              <a:t>   Rendimientos  del  Capital </a:t>
            </a:r>
          </a:p>
          <a:p>
            <a:r>
              <a:rPr lang="es-ES_tradnl" sz="900">
                <a:solidFill>
                  <a:srgbClr val="000000"/>
                </a:solidFill>
              </a:rPr>
              <a:t>   MOB. de art. 25.1.2.3 L</a:t>
            </a:r>
          </a:p>
          <a:p>
            <a:r>
              <a:rPr lang="es-ES_tradnl" sz="900">
                <a:solidFill>
                  <a:srgbClr val="000000"/>
                </a:solidFill>
              </a:rPr>
              <a:t>  </a:t>
            </a:r>
            <a:r>
              <a:rPr lang="es-ES_tradnl" sz="900" u="sng">
                <a:solidFill>
                  <a:srgbClr val="000000"/>
                </a:solidFill>
              </a:rPr>
              <a:t>Excepto:</a:t>
            </a:r>
            <a:r>
              <a:rPr lang="es-ES_tradnl" sz="900">
                <a:solidFill>
                  <a:srgbClr val="000000"/>
                </a:solidFill>
              </a:rPr>
              <a:t> la cesión a terceros </a:t>
            </a:r>
          </a:p>
          <a:p>
            <a:r>
              <a:rPr lang="es-ES_tradnl" sz="900">
                <a:solidFill>
                  <a:srgbClr val="000000"/>
                </a:solidFill>
              </a:rPr>
              <a:t>  de capitales propios entre </a:t>
            </a:r>
          </a:p>
          <a:p>
            <a:r>
              <a:rPr lang="es-ES_tradnl" sz="900">
                <a:solidFill>
                  <a:srgbClr val="000000"/>
                </a:solidFill>
              </a:rPr>
              <a:t>  empresas vinculadas que superen</a:t>
            </a:r>
          </a:p>
          <a:p>
            <a:r>
              <a:rPr lang="es-ES_tradnl" sz="900">
                <a:solidFill>
                  <a:srgbClr val="000000"/>
                </a:solidFill>
              </a:rPr>
              <a:t>   el límite (del Bloque A)</a:t>
            </a:r>
            <a:endParaRPr lang="es-ES_tradnl" sz="900">
              <a:solidFill>
                <a:schemeClr val="accent2"/>
              </a:solidFill>
            </a:endParaRPr>
          </a:p>
          <a:p>
            <a:endParaRPr lang="es-ES_tradnl" sz="900">
              <a:solidFill>
                <a:srgbClr val="CC0000"/>
              </a:solidFill>
            </a:endParaRPr>
          </a:p>
        </p:txBody>
      </p:sp>
      <p:sp>
        <p:nvSpPr>
          <p:cNvPr id="357415" name="AutoShape 83"/>
          <p:cNvSpPr>
            <a:spLocks/>
          </p:cNvSpPr>
          <p:nvPr/>
        </p:nvSpPr>
        <p:spPr bwMode="auto">
          <a:xfrm>
            <a:off x="3302000" y="3962400"/>
            <a:ext cx="58738" cy="749300"/>
          </a:xfrm>
          <a:prstGeom prst="leftBracket">
            <a:avLst>
              <a:gd name="adj" fmla="val 115164"/>
            </a:avLst>
          </a:prstGeom>
          <a:noFill/>
          <a:ln w="9525">
            <a:solidFill>
              <a:srgbClr val="008000"/>
            </a:solidFill>
            <a:round/>
            <a:headEnd/>
            <a:tailEnd/>
          </a:ln>
        </p:spPr>
        <p:txBody>
          <a:bodyPr wrap="none" anchor="ctr"/>
          <a:lstStyle/>
          <a:p>
            <a:endParaRPr lang="es-ES_tradnl"/>
          </a:p>
        </p:txBody>
      </p:sp>
      <p:sp>
        <p:nvSpPr>
          <p:cNvPr id="357416" name="Rectangle 84"/>
          <p:cNvSpPr>
            <a:spLocks noChangeArrowheads="1"/>
          </p:cNvSpPr>
          <p:nvPr/>
        </p:nvSpPr>
        <p:spPr bwMode="auto">
          <a:xfrm>
            <a:off x="3467100" y="4038600"/>
            <a:ext cx="4667250" cy="276225"/>
          </a:xfrm>
          <a:prstGeom prst="rect">
            <a:avLst/>
          </a:prstGeom>
          <a:noFill/>
          <a:ln w="9525">
            <a:noFill/>
            <a:miter lim="800000"/>
            <a:headEnd/>
            <a:tailEnd/>
          </a:ln>
        </p:spPr>
        <p:txBody>
          <a:bodyPr wrap="none">
            <a:spAutoFit/>
          </a:bodyPr>
          <a:lstStyle/>
          <a:p>
            <a:r>
              <a:rPr lang="es-ES_tradnl" sz="1200">
                <a:solidFill>
                  <a:srgbClr val="D60093"/>
                </a:solidFill>
                <a:sym typeface="Zapf Dingbats" charset="2"/>
              </a:rPr>
              <a:t></a:t>
            </a:r>
            <a:r>
              <a:rPr lang="es-ES_tradnl" sz="1100">
                <a:solidFill>
                  <a:srgbClr val="000000"/>
                </a:solidFill>
                <a:sym typeface="Zapf Dingbats" charset="2"/>
              </a:rPr>
              <a:t>   </a:t>
            </a:r>
            <a:r>
              <a:rPr lang="es-ES_tradnl" sz="1100">
                <a:solidFill>
                  <a:srgbClr val="000000"/>
                </a:solidFill>
              </a:rPr>
              <a:t>Se integran y  compensan exclusivamente  "entre sí"</a:t>
            </a:r>
          </a:p>
        </p:txBody>
      </p:sp>
      <p:sp>
        <p:nvSpPr>
          <p:cNvPr id="357417" name="Rectangle 85"/>
          <p:cNvSpPr>
            <a:spLocks noChangeArrowheads="1"/>
          </p:cNvSpPr>
          <p:nvPr/>
        </p:nvSpPr>
        <p:spPr bwMode="auto">
          <a:xfrm>
            <a:off x="3302000" y="4419600"/>
            <a:ext cx="1524000" cy="276225"/>
          </a:xfrm>
          <a:prstGeom prst="rect">
            <a:avLst/>
          </a:prstGeom>
          <a:noFill/>
          <a:ln w="9525">
            <a:noFill/>
            <a:miter lim="800000"/>
            <a:headEnd/>
            <a:tailEnd/>
          </a:ln>
        </p:spPr>
        <p:txBody>
          <a:bodyPr wrap="none">
            <a:spAutoFit/>
          </a:bodyPr>
          <a:lstStyle/>
          <a:p>
            <a:r>
              <a:rPr lang="es-ES_tradnl" sz="1200">
                <a:solidFill>
                  <a:srgbClr val="D60093"/>
                </a:solidFill>
                <a:sym typeface="Monotype Sorts"/>
              </a:rPr>
              <a:t></a:t>
            </a:r>
            <a:r>
              <a:rPr lang="es-ES_tradnl" sz="1200">
                <a:solidFill>
                  <a:srgbClr val="D60093"/>
                </a:solidFill>
              </a:rPr>
              <a:t>  </a:t>
            </a:r>
            <a:r>
              <a:rPr lang="es-ES_tradnl" sz="1100">
                <a:solidFill>
                  <a:srgbClr val="000000"/>
                </a:solidFill>
              </a:rPr>
              <a:t>si el saldo es :</a:t>
            </a:r>
            <a:endParaRPr lang="es-ES" sz="1100">
              <a:solidFill>
                <a:srgbClr val="000000"/>
              </a:solidFill>
            </a:endParaRPr>
          </a:p>
        </p:txBody>
      </p:sp>
      <p:sp>
        <p:nvSpPr>
          <p:cNvPr id="357418" name="Line 95"/>
          <p:cNvSpPr>
            <a:spLocks noChangeShapeType="1"/>
          </p:cNvSpPr>
          <p:nvPr/>
        </p:nvSpPr>
        <p:spPr bwMode="auto">
          <a:xfrm>
            <a:off x="4787900" y="4343400"/>
            <a:ext cx="0" cy="363538"/>
          </a:xfrm>
          <a:prstGeom prst="line">
            <a:avLst/>
          </a:prstGeom>
          <a:noFill/>
          <a:ln w="9525">
            <a:solidFill>
              <a:srgbClr val="009900"/>
            </a:solidFill>
            <a:round/>
            <a:headEnd/>
            <a:tailEnd/>
          </a:ln>
        </p:spPr>
        <p:txBody>
          <a:bodyPr wrap="none" anchor="ctr"/>
          <a:lstStyle/>
          <a:p>
            <a:endParaRPr lang="es-ES_tradnl"/>
          </a:p>
        </p:txBody>
      </p:sp>
      <p:sp>
        <p:nvSpPr>
          <p:cNvPr id="357419" name="Rectangle 96"/>
          <p:cNvSpPr>
            <a:spLocks noChangeArrowheads="1"/>
          </p:cNvSpPr>
          <p:nvPr/>
        </p:nvSpPr>
        <p:spPr bwMode="auto">
          <a:xfrm>
            <a:off x="5283200" y="4243388"/>
            <a:ext cx="4700588" cy="323850"/>
          </a:xfrm>
          <a:prstGeom prst="rect">
            <a:avLst/>
          </a:prstGeom>
          <a:noFill/>
          <a:ln w="9525">
            <a:noFill/>
            <a:miter lim="800000"/>
            <a:headEnd/>
            <a:tailEnd/>
          </a:ln>
        </p:spPr>
        <p:txBody>
          <a:bodyPr wrap="none">
            <a:spAutoFit/>
          </a:bodyPr>
          <a:lstStyle/>
          <a:p>
            <a:r>
              <a:rPr lang="es-ES_tradnl" sz="1200">
                <a:solidFill>
                  <a:srgbClr val="D60093"/>
                </a:solidFill>
                <a:sym typeface="Zapf Dingbats" charset="2"/>
              </a:rPr>
              <a:t></a:t>
            </a:r>
            <a:r>
              <a:rPr lang="es-ES_tradnl" sz="1100">
                <a:solidFill>
                  <a:srgbClr val="000000"/>
                </a:solidFill>
                <a:sym typeface="Zapf Dingbats" charset="2"/>
              </a:rPr>
              <a:t>   </a:t>
            </a:r>
            <a:r>
              <a:rPr lang="es-ES_tradnl" sz="1100">
                <a:solidFill>
                  <a:srgbClr val="000000"/>
                </a:solidFill>
              </a:rPr>
              <a:t>se integra en la </a:t>
            </a:r>
            <a:r>
              <a:rPr lang="es-ES_tradnl" sz="1500">
                <a:solidFill>
                  <a:srgbClr val="0066FF"/>
                </a:solidFill>
              </a:rPr>
              <a:t>Base Imponible del Ahorro.</a:t>
            </a:r>
          </a:p>
        </p:txBody>
      </p:sp>
      <p:sp>
        <p:nvSpPr>
          <p:cNvPr id="6188" name="Rectangle 97"/>
          <p:cNvSpPr>
            <a:spLocks noChangeArrowheads="1"/>
          </p:cNvSpPr>
          <p:nvPr/>
        </p:nvSpPr>
        <p:spPr bwMode="auto">
          <a:xfrm>
            <a:off x="4787900" y="4495800"/>
            <a:ext cx="501650" cy="261938"/>
          </a:xfrm>
          <a:prstGeom prst="rect">
            <a:avLst/>
          </a:prstGeom>
          <a:noFill/>
          <a:ln w="9525">
            <a:noFill/>
            <a:miter lim="800000"/>
            <a:headEnd/>
            <a:tailEnd/>
          </a:ln>
        </p:spPr>
        <p:txBody>
          <a:bodyPr wrap="none">
            <a:spAutoFit/>
          </a:bodyPr>
          <a:lstStyle/>
          <a:p>
            <a:pPr>
              <a:defRPr/>
            </a:pPr>
            <a:r>
              <a:rPr lang="es-ES_tradnl" sz="1100" dirty="0">
                <a:solidFill>
                  <a:schemeClr val="accent4">
                    <a:lumMod val="10000"/>
                  </a:schemeClr>
                </a:solidFill>
              </a:rPr>
              <a:t>( - )</a:t>
            </a:r>
          </a:p>
        </p:txBody>
      </p:sp>
      <p:sp>
        <p:nvSpPr>
          <p:cNvPr id="6189" name="Rectangle 98"/>
          <p:cNvSpPr>
            <a:spLocks noChangeArrowheads="1"/>
          </p:cNvSpPr>
          <p:nvPr/>
        </p:nvSpPr>
        <p:spPr bwMode="auto">
          <a:xfrm>
            <a:off x="4787900" y="4267200"/>
            <a:ext cx="557213" cy="261938"/>
          </a:xfrm>
          <a:prstGeom prst="rect">
            <a:avLst/>
          </a:prstGeom>
          <a:noFill/>
          <a:ln w="9525">
            <a:noFill/>
            <a:miter lim="800000"/>
            <a:headEnd/>
            <a:tailEnd/>
          </a:ln>
        </p:spPr>
        <p:txBody>
          <a:bodyPr wrap="none">
            <a:spAutoFit/>
          </a:bodyPr>
          <a:lstStyle/>
          <a:p>
            <a:pPr>
              <a:defRPr/>
            </a:pPr>
            <a:r>
              <a:rPr lang="es-ES_tradnl" sz="1100" dirty="0">
                <a:solidFill>
                  <a:schemeClr val="accent4">
                    <a:lumMod val="10000"/>
                  </a:schemeClr>
                </a:solidFill>
              </a:rPr>
              <a:t>( + )</a:t>
            </a:r>
          </a:p>
        </p:txBody>
      </p:sp>
      <p:sp>
        <p:nvSpPr>
          <p:cNvPr id="357422" name="Rectangle 99"/>
          <p:cNvSpPr>
            <a:spLocks noChangeArrowheads="1"/>
          </p:cNvSpPr>
          <p:nvPr/>
        </p:nvSpPr>
        <p:spPr bwMode="auto">
          <a:xfrm>
            <a:off x="5181600" y="4495800"/>
            <a:ext cx="4669868" cy="400110"/>
          </a:xfrm>
          <a:prstGeom prst="rect">
            <a:avLst/>
          </a:prstGeom>
          <a:noFill/>
          <a:ln w="9525">
            <a:noFill/>
            <a:miter lim="800000"/>
            <a:headEnd/>
            <a:tailEnd/>
          </a:ln>
        </p:spPr>
        <p:txBody>
          <a:bodyPr wrap="none">
            <a:spAutoFit/>
          </a:bodyPr>
          <a:lstStyle/>
          <a:p>
            <a:pPr>
              <a:buFont typeface="Zapf Dingbats" charset="2"/>
              <a:buChar char="Ù"/>
            </a:pPr>
            <a:r>
              <a:rPr lang="es-ES_tradnl" sz="1000" dirty="0" smtClean="0">
                <a:solidFill>
                  <a:srgbClr val="000000"/>
                </a:solidFill>
              </a:rPr>
              <a:t>a </a:t>
            </a:r>
            <a:r>
              <a:rPr lang="es-ES_tradnl" sz="1000" dirty="0">
                <a:solidFill>
                  <a:srgbClr val="000000"/>
                </a:solidFill>
              </a:rPr>
              <a:t>compensar en 4 años con saldos (+) de este mismo </a:t>
            </a:r>
            <a:r>
              <a:rPr lang="es-ES_tradnl" sz="1000" dirty="0" smtClean="0">
                <a:solidFill>
                  <a:srgbClr val="000000"/>
                </a:solidFill>
              </a:rPr>
              <a:t>Bloque</a:t>
            </a:r>
          </a:p>
          <a:p>
            <a:pPr>
              <a:buFont typeface="Zapf Dingbats" charset="2"/>
              <a:buChar char="Ù"/>
            </a:pPr>
            <a:r>
              <a:rPr lang="es-ES_tradnl" sz="1000" dirty="0" smtClean="0">
                <a:solidFill>
                  <a:srgbClr val="000000"/>
                </a:solidFill>
              </a:rPr>
              <a:t>Ó con + del Bloque D (límite 10%, 15%, 20% ó 25%)</a:t>
            </a:r>
            <a:endParaRPr lang="es-ES_tradnl" sz="1000" dirty="0">
              <a:solidFill>
                <a:srgbClr val="000000"/>
              </a:solidFill>
            </a:endParaRPr>
          </a:p>
        </p:txBody>
      </p:sp>
      <p:sp>
        <p:nvSpPr>
          <p:cNvPr id="357423" name="Rectangle 100"/>
          <p:cNvSpPr>
            <a:spLocks noChangeArrowheads="1"/>
          </p:cNvSpPr>
          <p:nvPr/>
        </p:nvSpPr>
        <p:spPr bwMode="auto">
          <a:xfrm>
            <a:off x="1155700" y="5105400"/>
            <a:ext cx="4953000" cy="984250"/>
          </a:xfrm>
          <a:prstGeom prst="rect">
            <a:avLst/>
          </a:prstGeom>
          <a:noFill/>
          <a:ln w="9525">
            <a:noFill/>
            <a:miter lim="800000"/>
            <a:headEnd/>
            <a:tailEnd/>
          </a:ln>
        </p:spPr>
        <p:txBody>
          <a:bodyPr>
            <a:spAutoFit/>
          </a:bodyPr>
          <a:lstStyle/>
          <a:p>
            <a:r>
              <a:rPr lang="es-ES_tradnl" sz="1200" dirty="0">
                <a:solidFill>
                  <a:srgbClr val="000000"/>
                </a:solidFill>
              </a:rPr>
              <a:t>G.P.P. </a:t>
            </a:r>
            <a:r>
              <a:rPr lang="es-ES_tradnl" sz="1200" strike="sngStrike" dirty="0">
                <a:solidFill>
                  <a:srgbClr val="0000CC"/>
                </a:solidFill>
              </a:rPr>
              <a:t>&gt; 1 año</a:t>
            </a:r>
            <a:r>
              <a:rPr lang="es-ES_tradnl" sz="1000" strike="sngStrike" dirty="0">
                <a:solidFill>
                  <a:srgbClr val="0000CC"/>
                </a:solidFill>
              </a:rPr>
              <a:t> </a:t>
            </a:r>
            <a:r>
              <a:rPr lang="es-ES_tradnl" sz="1000" dirty="0">
                <a:solidFill>
                  <a:srgbClr val="000000"/>
                </a:solidFill>
              </a:rPr>
              <a:t>por </a:t>
            </a:r>
          </a:p>
          <a:p>
            <a:r>
              <a:rPr lang="es-ES_tradnl" sz="1000" dirty="0">
                <a:solidFill>
                  <a:srgbClr val="000000"/>
                </a:solidFill>
              </a:rPr>
              <a:t>TRANSMISIONES</a:t>
            </a:r>
          </a:p>
          <a:p>
            <a:r>
              <a:rPr lang="es-ES_tradnl" sz="1000" dirty="0">
                <a:solidFill>
                  <a:srgbClr val="000000"/>
                </a:solidFill>
              </a:rPr>
              <a:t>De ELEMENTOS</a:t>
            </a:r>
          </a:p>
          <a:p>
            <a:r>
              <a:rPr lang="es-ES_tradnl" sz="1000" dirty="0">
                <a:solidFill>
                  <a:srgbClr val="000000"/>
                </a:solidFill>
              </a:rPr>
              <a:t>PATRIMONIALES</a:t>
            </a:r>
          </a:p>
          <a:p>
            <a:pPr>
              <a:spcBef>
                <a:spcPct val="50000"/>
              </a:spcBef>
            </a:pPr>
            <a:endParaRPr lang="es-ES" sz="1100" dirty="0">
              <a:solidFill>
                <a:srgbClr val="CC0000"/>
              </a:solidFill>
            </a:endParaRPr>
          </a:p>
        </p:txBody>
      </p:sp>
      <p:sp>
        <p:nvSpPr>
          <p:cNvPr id="6192" name="Text Box 103"/>
          <p:cNvSpPr txBox="1">
            <a:spLocks noChangeArrowheads="1"/>
          </p:cNvSpPr>
          <p:nvPr/>
        </p:nvSpPr>
        <p:spPr bwMode="auto">
          <a:xfrm>
            <a:off x="8839200" y="533400"/>
            <a:ext cx="779462" cy="246063"/>
          </a:xfrm>
          <a:prstGeom prst="rect">
            <a:avLst/>
          </a:prstGeom>
          <a:noFill/>
          <a:ln w="9525">
            <a:solidFill>
              <a:srgbClr val="FF0000"/>
            </a:solidFill>
            <a:miter lim="800000"/>
            <a:headEnd/>
            <a:tailEnd/>
          </a:ln>
        </p:spPr>
        <p:txBody>
          <a:bodyPr>
            <a:spAutoFit/>
          </a:bodyPr>
          <a:lstStyle/>
          <a:p>
            <a:pPr>
              <a:spcBef>
                <a:spcPct val="50000"/>
              </a:spcBef>
              <a:defRPr/>
            </a:pPr>
            <a:r>
              <a:rPr lang="es-ES_tradnl" sz="1000" dirty="0">
                <a:solidFill>
                  <a:schemeClr val="accent4">
                    <a:lumMod val="10000"/>
                  </a:schemeClr>
                </a:solidFill>
              </a:rPr>
              <a:t>IRPF-2</a:t>
            </a:r>
          </a:p>
        </p:txBody>
      </p:sp>
    </p:spTree>
    <p:extLst>
      <p:ext uri="{BB962C8B-B14F-4D97-AF65-F5344CB8AC3E}">
        <p14:creationId xmlns="" xmlns:p14="http://schemas.microsoft.com/office/powerpoint/2010/main" val="411203342"/>
      </p:ext>
    </p:extLst>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557</a:t>
            </a:fld>
            <a:endParaRPr lang="es-ES" dirty="0"/>
          </a:p>
        </p:txBody>
      </p:sp>
      <p:sp>
        <p:nvSpPr>
          <p:cNvPr id="14341" name="Text Box 4"/>
          <p:cNvSpPr txBox="1">
            <a:spLocks noChangeArrowheads="1"/>
          </p:cNvSpPr>
          <p:nvPr/>
        </p:nvSpPr>
        <p:spPr bwMode="auto">
          <a:xfrm>
            <a:off x="0" y="1531818"/>
            <a:ext cx="9906000" cy="2185214"/>
          </a:xfrm>
          <a:prstGeom prst="rect">
            <a:avLst/>
          </a:prstGeom>
          <a:solidFill>
            <a:srgbClr val="CCFFFF"/>
          </a:solidFill>
          <a:ln w="9525">
            <a:noFill/>
            <a:miter lim="800000"/>
            <a:headEnd/>
            <a:tailEnd/>
          </a:ln>
        </p:spPr>
        <p:txBody>
          <a:bodyPr>
            <a:spAutoFit/>
          </a:bodyPr>
          <a:lstStyle/>
          <a:p>
            <a:pPr algn="ctr"/>
            <a:r>
              <a:rPr lang="es-ES_tradnl" sz="7200" dirty="0" smtClean="0">
                <a:solidFill>
                  <a:srgbClr val="000066"/>
                </a:solidFill>
              </a:rPr>
              <a:t>GESTIÓN del IRPF</a:t>
            </a:r>
          </a:p>
          <a:p>
            <a:pPr marL="1143000" indent="-1143000">
              <a:buFont typeface="+mj-lt"/>
              <a:buAutoNum type="arabicPeriod"/>
            </a:pPr>
            <a:r>
              <a:rPr lang="es-ES_tradnl" sz="3200" dirty="0" smtClean="0">
                <a:solidFill>
                  <a:srgbClr val="FF0000"/>
                </a:solidFill>
              </a:rPr>
              <a:t>L.R. Obligatorios</a:t>
            </a:r>
          </a:p>
          <a:p>
            <a:pPr marL="1143000" indent="-1143000">
              <a:buFont typeface="+mj-lt"/>
              <a:buAutoNum type="arabicPeriod"/>
            </a:pPr>
            <a:r>
              <a:rPr lang="es-ES_tradnl" sz="3200" dirty="0" smtClean="0">
                <a:solidFill>
                  <a:srgbClr val="FF0000"/>
                </a:solidFill>
              </a:rPr>
              <a:t>Retenciones</a:t>
            </a:r>
          </a:p>
        </p:txBody>
      </p:sp>
      <p:sp>
        <p:nvSpPr>
          <p:cNvPr id="6" name="Rectangle 5"/>
          <p:cNvSpPr>
            <a:spLocks noChangeArrowheads="1"/>
          </p:cNvSpPr>
          <p:nvPr/>
        </p:nvSpPr>
        <p:spPr bwMode="auto">
          <a:xfrm>
            <a:off x="5257800" y="63246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
        <p:nvSpPr>
          <p:cNvPr id="8" name="Rectangle 4"/>
          <p:cNvSpPr>
            <a:spLocks noChangeArrowheads="1"/>
          </p:cNvSpPr>
          <p:nvPr/>
        </p:nvSpPr>
        <p:spPr bwMode="auto">
          <a:xfrm>
            <a:off x="457200" y="224408"/>
            <a:ext cx="9032304" cy="684312"/>
          </a:xfrm>
          <a:prstGeom prst="rect">
            <a:avLst/>
          </a:prstGeom>
          <a:noFill/>
          <a:ln w="9525">
            <a:noFill/>
            <a:miter lim="800000"/>
            <a:headEnd/>
            <a:tailEnd/>
          </a:ln>
        </p:spPr>
        <p:txBody>
          <a:bodyPr anchor="ctr"/>
          <a:lstStyle/>
          <a:p>
            <a:pPr algn="ctr"/>
            <a:r>
              <a:rPr lang="es-ES_tradnl" sz="3200" b="1" dirty="0">
                <a:solidFill>
                  <a:srgbClr val="00CC00"/>
                </a:solidFill>
                <a:latin typeface="Times" pitchFamily="18" charset="0"/>
              </a:rPr>
              <a:t/>
            </a:r>
            <a:br>
              <a:rPr lang="es-ES_tradnl" sz="3200" b="1" dirty="0">
                <a:solidFill>
                  <a:srgbClr val="00CC00"/>
                </a:solidFill>
                <a:latin typeface="Times" pitchFamily="18" charset="0"/>
              </a:rPr>
            </a:br>
            <a:r>
              <a:rPr lang="es-ES_tradnl" sz="3200" b="1" dirty="0">
                <a:solidFill>
                  <a:srgbClr val="00CC00"/>
                </a:solidFill>
                <a:latin typeface="Times" pitchFamily="18" charset="0"/>
              </a:rPr>
              <a:t/>
            </a:r>
            <a:br>
              <a:rPr lang="es-ES_tradnl" sz="3200" b="1" dirty="0">
                <a:solidFill>
                  <a:srgbClr val="00CC00"/>
                </a:solidFill>
                <a:latin typeface="Times" pitchFamily="18" charset="0"/>
              </a:rPr>
            </a:br>
            <a:r>
              <a:rPr lang="es-ES_tradnl" sz="3200" b="1" dirty="0">
                <a:solidFill>
                  <a:srgbClr val="00CC00"/>
                </a:solidFill>
                <a:latin typeface="Times" pitchFamily="18" charset="0"/>
              </a:rPr>
              <a:t/>
            </a:r>
            <a:br>
              <a:rPr lang="es-ES_tradnl" sz="3200" b="1" dirty="0">
                <a:solidFill>
                  <a:srgbClr val="00CC00"/>
                </a:solidFill>
                <a:latin typeface="Times" pitchFamily="18" charset="0"/>
              </a:rPr>
            </a:br>
            <a:r>
              <a:rPr lang="es-ES_tradnl" sz="5400" b="1" dirty="0" smtClean="0">
                <a:solidFill>
                  <a:srgbClr val="FFFF00"/>
                </a:solidFill>
                <a:latin typeface="+mn-lt"/>
              </a:rPr>
              <a:t>IRPF</a:t>
            </a:r>
            <a:r>
              <a:rPr lang="es-ES_tradnl" sz="5400" b="1" dirty="0" smtClean="0">
                <a:solidFill>
                  <a:schemeClr val="tx2"/>
                </a:solidFill>
                <a:latin typeface="+mn-lt"/>
              </a:rPr>
              <a:t/>
            </a:r>
            <a:br>
              <a:rPr lang="es-ES_tradnl" sz="5400" b="1" dirty="0" smtClean="0">
                <a:solidFill>
                  <a:schemeClr val="tx2"/>
                </a:solidFill>
                <a:latin typeface="+mn-lt"/>
              </a:rPr>
            </a:br>
            <a:r>
              <a:rPr lang="es-ES_tradnl" sz="3200" b="1" dirty="0" smtClean="0">
                <a:solidFill>
                  <a:srgbClr val="00CC00"/>
                </a:solidFill>
                <a:latin typeface="Times" pitchFamily="18" charset="0"/>
              </a:rPr>
              <a:t/>
            </a:r>
            <a:br>
              <a:rPr lang="es-ES_tradnl" sz="3200" b="1" dirty="0" smtClean="0">
                <a:solidFill>
                  <a:srgbClr val="00CC00"/>
                </a:solidFill>
                <a:latin typeface="Times" pitchFamily="18" charset="0"/>
              </a:rPr>
            </a:br>
            <a:r>
              <a:rPr lang="es-ES_tradnl" sz="3200" b="1" dirty="0" smtClean="0">
                <a:solidFill>
                  <a:srgbClr val="00CC00"/>
                </a:solidFill>
                <a:latin typeface="Times" pitchFamily="18" charset="0"/>
              </a:rPr>
              <a:t/>
            </a:r>
            <a:br>
              <a:rPr lang="es-ES_tradnl" sz="3200" b="1" dirty="0" smtClean="0">
                <a:solidFill>
                  <a:srgbClr val="00CC00"/>
                </a:solidFill>
                <a:latin typeface="Times" pitchFamily="18" charset="0"/>
              </a:rPr>
            </a:br>
            <a:endParaRPr lang="es-ES_tradnl" sz="3200" b="1" dirty="0"/>
          </a:p>
        </p:txBody>
      </p:sp>
    </p:spTree>
    <p:extLst>
      <p:ext uri="{BB962C8B-B14F-4D97-AF65-F5344CB8AC3E}">
        <p14:creationId xmlns="" xmlns:p14="http://schemas.microsoft.com/office/powerpoint/2010/main" val="1400578237"/>
      </p:ext>
    </p:extLst>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F5978649-74C3-4721-8DB7-EA5596D88215}" type="slidenum">
              <a:rPr lang="es-ES"/>
              <a:pPr>
                <a:defRPr/>
              </a:pPr>
              <a:t>558</a:t>
            </a:fld>
            <a:endParaRPr lang="es-ES" dirty="0"/>
          </a:p>
        </p:txBody>
      </p:sp>
      <p:sp>
        <p:nvSpPr>
          <p:cNvPr id="14341" name="Text Box 4"/>
          <p:cNvSpPr txBox="1">
            <a:spLocks noChangeArrowheads="1"/>
          </p:cNvSpPr>
          <p:nvPr/>
        </p:nvSpPr>
        <p:spPr bwMode="auto">
          <a:xfrm>
            <a:off x="0" y="990600"/>
            <a:ext cx="9906000" cy="4555093"/>
          </a:xfrm>
          <a:prstGeom prst="rect">
            <a:avLst/>
          </a:prstGeom>
          <a:solidFill>
            <a:srgbClr val="CCFFFF"/>
          </a:solidFill>
          <a:ln w="9525">
            <a:noFill/>
            <a:miter lim="800000"/>
            <a:headEnd/>
            <a:tailEnd/>
          </a:ln>
        </p:spPr>
        <p:txBody>
          <a:bodyPr>
            <a:spAutoFit/>
          </a:bodyPr>
          <a:lstStyle/>
          <a:p>
            <a:pPr algn="ctr"/>
            <a:endParaRPr lang="es-ES_tradnl" dirty="0" smtClean="0">
              <a:solidFill>
                <a:srgbClr val="000066"/>
              </a:solidFill>
            </a:endParaRPr>
          </a:p>
          <a:p>
            <a:pPr marL="342900" indent="-342900">
              <a:buFont typeface="Wingdings" pitchFamily="2" charset="2"/>
              <a:buChar char="v"/>
            </a:pPr>
            <a:r>
              <a:rPr lang="es-ES_tradnl" sz="1800" dirty="0" smtClean="0">
                <a:solidFill>
                  <a:srgbClr val="0000FF"/>
                </a:solidFill>
              </a:rPr>
              <a:t>Obligaciones de llevanza de libros registros</a:t>
            </a:r>
            <a:r>
              <a:rPr lang="es-ES_tradnl" sz="1800" b="0" dirty="0" smtClean="0">
                <a:solidFill>
                  <a:srgbClr val="0000FF"/>
                </a:solidFill>
              </a:rPr>
              <a:t> para determinados contribuyentes </a:t>
            </a:r>
            <a:r>
              <a:rPr lang="es-ES_tradnl" sz="1800" u="sng" dirty="0" smtClean="0">
                <a:solidFill>
                  <a:srgbClr val="0000FF"/>
                </a:solidFill>
              </a:rPr>
              <a:t>a pesar de llevar contabilidad </a:t>
            </a:r>
            <a:r>
              <a:rPr lang="es-ES_tradnl" sz="1800" b="0" dirty="0" smtClean="0">
                <a:solidFill>
                  <a:srgbClr val="0000FF"/>
                </a:solidFill>
              </a:rPr>
              <a:t>ajustada a lo establecido en el Código de Comercio</a:t>
            </a:r>
          </a:p>
          <a:p>
            <a:pPr marL="342900" indent="-342900">
              <a:buFont typeface="Wingdings" pitchFamily="2" charset="2"/>
              <a:buChar char="v"/>
            </a:pPr>
            <a:endParaRPr lang="es-ES_tradnl" sz="1800" b="0" dirty="0" smtClean="0">
              <a:solidFill>
                <a:srgbClr val="0000FF"/>
              </a:solidFill>
            </a:endParaRPr>
          </a:p>
          <a:p>
            <a:pPr marL="342900" indent="-342900">
              <a:buFont typeface="Wingdings" pitchFamily="2" charset="2"/>
              <a:buChar char="v"/>
            </a:pPr>
            <a:r>
              <a:rPr lang="es-ES_tradnl" sz="1800" dirty="0" smtClean="0">
                <a:solidFill>
                  <a:srgbClr val="000000"/>
                </a:solidFill>
              </a:rPr>
              <a:t>A partir del 1 de enero de 2019</a:t>
            </a:r>
            <a:r>
              <a:rPr lang="es-ES_tradnl" sz="1800" b="0" dirty="0" smtClean="0">
                <a:solidFill>
                  <a:srgbClr val="0000FF"/>
                </a:solidFill>
              </a:rPr>
              <a:t>, será </a:t>
            </a:r>
            <a:r>
              <a:rPr lang="es-ES_tradnl" sz="1800" u="sng" dirty="0" smtClean="0">
                <a:solidFill>
                  <a:srgbClr val="FF0000"/>
                </a:solidFill>
              </a:rPr>
              <a:t>obligatorio </a:t>
            </a:r>
            <a:r>
              <a:rPr lang="es-ES_tradnl" sz="1800" u="sng" dirty="0" smtClean="0">
                <a:solidFill>
                  <a:srgbClr val="000066"/>
                </a:solidFill>
              </a:rPr>
              <a:t>llevar los </a:t>
            </a:r>
            <a:r>
              <a:rPr lang="es-ES_tradnl" sz="1800" u="sng" dirty="0" smtClean="0">
                <a:solidFill>
                  <a:srgbClr val="FF0066"/>
                </a:solidFill>
              </a:rPr>
              <a:t>libros registros</a:t>
            </a:r>
            <a:r>
              <a:rPr lang="es-ES_tradnl" sz="1800" dirty="0" smtClean="0">
                <a:solidFill>
                  <a:srgbClr val="000066"/>
                </a:solidFill>
              </a:rPr>
              <a:t> </a:t>
            </a:r>
            <a:r>
              <a:rPr lang="es-ES_tradnl" sz="1800" u="sng" dirty="0" smtClean="0">
                <a:solidFill>
                  <a:srgbClr val="000066"/>
                </a:solidFill>
              </a:rPr>
              <a:t>para los contribuyentes que lleven contabilidad ajustada a lo dispuesto en el Código de Comercio</a:t>
            </a:r>
            <a:r>
              <a:rPr lang="es-ES_tradnl" sz="1800" b="0" dirty="0" smtClean="0">
                <a:solidFill>
                  <a:srgbClr val="000066"/>
                </a:solidFill>
              </a:rPr>
              <a:t> </a:t>
            </a:r>
          </a:p>
          <a:p>
            <a:pPr marL="342900" indent="-342900">
              <a:buFont typeface="Wingdings" pitchFamily="2" charset="2"/>
              <a:buChar char="v"/>
            </a:pPr>
            <a:endParaRPr lang="es-ES_tradnl" sz="1000" b="0" dirty="0" smtClean="0">
              <a:solidFill>
                <a:srgbClr val="0000FF"/>
              </a:solidFill>
            </a:endParaRPr>
          </a:p>
          <a:p>
            <a:pPr marL="342900" indent="-342900">
              <a:buFont typeface="Wingdings" pitchFamily="2" charset="2"/>
              <a:buChar char="v"/>
            </a:pPr>
            <a:r>
              <a:rPr lang="es-ES_tradnl" sz="1800" u="sng" dirty="0" smtClean="0">
                <a:solidFill>
                  <a:srgbClr val="0000FF"/>
                </a:solidFill>
              </a:rPr>
              <a:t>excepto</a:t>
            </a:r>
            <a:r>
              <a:rPr lang="es-ES_tradnl" sz="1800" b="0" dirty="0" smtClean="0">
                <a:solidFill>
                  <a:srgbClr val="0000FF"/>
                </a:solidFill>
              </a:rPr>
              <a:t> para los que desarrollen </a:t>
            </a:r>
            <a:r>
              <a:rPr lang="es-ES_tradnl" sz="1800" dirty="0" smtClean="0">
                <a:solidFill>
                  <a:srgbClr val="0000FF"/>
                </a:solidFill>
              </a:rPr>
              <a:t>actividades empresariales</a:t>
            </a:r>
            <a:r>
              <a:rPr lang="es-ES_tradnl" sz="1800" b="0" dirty="0" smtClean="0">
                <a:solidFill>
                  <a:srgbClr val="0000FF"/>
                </a:solidFill>
              </a:rPr>
              <a:t> que determinen el rendimiento neto en la modalidad normal del método de estimación directa, </a:t>
            </a:r>
          </a:p>
          <a:p>
            <a:pPr marL="342900" indent="-342900">
              <a:buFont typeface="Wingdings" pitchFamily="2" charset="2"/>
              <a:buChar char="v"/>
            </a:pPr>
            <a:endParaRPr lang="es-ES_tradnl" sz="1800" b="0" dirty="0" smtClean="0">
              <a:solidFill>
                <a:srgbClr val="0000FF"/>
              </a:solidFill>
            </a:endParaRPr>
          </a:p>
          <a:p>
            <a:pPr marL="342900" indent="-342900">
              <a:buFont typeface="Wingdings" pitchFamily="2" charset="2"/>
              <a:buChar char="v"/>
            </a:pPr>
            <a:r>
              <a:rPr lang="es-ES_tradnl" sz="1800" u="sng" dirty="0" smtClean="0">
                <a:solidFill>
                  <a:srgbClr val="0000FF"/>
                </a:solidFill>
              </a:rPr>
              <a:t>suprimiéndose</a:t>
            </a:r>
            <a:r>
              <a:rPr lang="es-ES_tradnl" sz="1800" b="0" u="sng" dirty="0" smtClean="0">
                <a:solidFill>
                  <a:srgbClr val="0000FF"/>
                </a:solidFill>
              </a:rPr>
              <a:t> por lo tanto, la </a:t>
            </a:r>
            <a:r>
              <a:rPr lang="es-ES_tradnl" sz="1800" u="sng" dirty="0" smtClean="0">
                <a:solidFill>
                  <a:srgbClr val="0000FF"/>
                </a:solidFill>
              </a:rPr>
              <a:t>dispensa</a:t>
            </a:r>
            <a:r>
              <a:rPr lang="es-ES_tradnl" sz="1800" b="0" u="sng" dirty="0" smtClean="0">
                <a:solidFill>
                  <a:srgbClr val="0000FF"/>
                </a:solidFill>
              </a:rPr>
              <a:t> que existía</a:t>
            </a:r>
            <a:r>
              <a:rPr lang="es-ES_tradnl" sz="1800" b="0" dirty="0" smtClean="0">
                <a:solidFill>
                  <a:srgbClr val="0000FF"/>
                </a:solidFill>
              </a:rPr>
              <a:t>  de la obligación de llevanza de libros registros a los contribuyentes que llevasen contabilidad ajustada a los dispuesto en el citado Código de Comercio sin así exigírselo la norma, </a:t>
            </a:r>
            <a:r>
              <a:rPr lang="es-ES_tradnl" sz="1800" u="sng" dirty="0" smtClean="0">
                <a:solidFill>
                  <a:srgbClr val="FF0000"/>
                </a:solidFill>
              </a:rPr>
              <a:t>modificando para ello el art. 68.10 del RIRPF</a:t>
            </a:r>
            <a:endParaRPr lang="es-ES_tradnl" sz="2400" dirty="0" smtClean="0">
              <a:solidFill>
                <a:srgbClr val="FF0000"/>
              </a:solidFill>
            </a:endParaRPr>
          </a:p>
        </p:txBody>
      </p:sp>
      <p:sp>
        <p:nvSpPr>
          <p:cNvPr id="5" name="Rectangle 5"/>
          <p:cNvSpPr>
            <a:spLocks noChangeArrowheads="1"/>
          </p:cNvSpPr>
          <p:nvPr/>
        </p:nvSpPr>
        <p:spPr bwMode="auto">
          <a:xfrm>
            <a:off x="0" y="5638800"/>
            <a:ext cx="9372600" cy="990600"/>
          </a:xfrm>
          <a:prstGeom prst="rect">
            <a:avLst/>
          </a:prstGeom>
          <a:noFill/>
          <a:ln w="9525">
            <a:noFill/>
            <a:miter lim="800000"/>
            <a:headEnd/>
            <a:tailEnd/>
          </a:ln>
        </p:spPr>
        <p:txBody>
          <a:bodyPr anchor="ctr" anchorCtr="1"/>
          <a:lstStyle/>
          <a:p>
            <a:pPr marL="742950" indent="-742950">
              <a:buFont typeface="Wingdings" pitchFamily="2" charset="2"/>
              <a:buChar char="ü"/>
            </a:pPr>
            <a:r>
              <a:rPr lang="es-ES_tradnl" sz="2800" dirty="0" smtClean="0">
                <a:solidFill>
                  <a:srgbClr val="FFFF00"/>
                </a:solidFill>
                <a:latin typeface="Arial" pitchFamily="34" charset="0"/>
              </a:rPr>
              <a:t>RD 1461/2018 </a:t>
            </a:r>
            <a:r>
              <a:rPr lang="es-ES_tradnl" sz="2800" u="sng" dirty="0" smtClean="0">
                <a:solidFill>
                  <a:srgbClr val="FFFF00"/>
                </a:solidFill>
                <a:latin typeface="Arial" pitchFamily="34" charset="0"/>
              </a:rPr>
              <a:t>Modifica</a:t>
            </a:r>
            <a:r>
              <a:rPr lang="es-ES_tradnl" sz="2800" dirty="0" smtClean="0">
                <a:solidFill>
                  <a:srgbClr val="FFFF00"/>
                </a:solidFill>
                <a:latin typeface="Arial" pitchFamily="34" charset="0"/>
              </a:rPr>
              <a:t> artículo 68.10 RIRPF</a:t>
            </a:r>
            <a:endParaRPr lang="es-ES" sz="2800" dirty="0">
              <a:solidFill>
                <a:srgbClr val="FFFF66"/>
              </a:solidFill>
              <a:latin typeface="Arial" pitchFamily="34" charset="0"/>
            </a:endParaRPr>
          </a:p>
        </p:txBody>
      </p:sp>
      <p:sp>
        <p:nvSpPr>
          <p:cNvPr id="6" name="Rectangle 2"/>
          <p:cNvSpPr txBox="1">
            <a:spLocks noChangeArrowheads="1"/>
          </p:cNvSpPr>
          <p:nvPr/>
        </p:nvSpPr>
        <p:spPr bwMode="auto">
          <a:xfrm>
            <a:off x="0" y="76200"/>
            <a:ext cx="9906000" cy="4572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marL="571500" marR="0" lvl="0" indent="-571500" algn="l" defTabSz="914400" rtl="0" eaLnBrk="1" fontAlgn="base" latinLnBrk="0" hangingPunct="1">
              <a:lnSpc>
                <a:spcPct val="100000"/>
              </a:lnSpc>
              <a:spcBef>
                <a:spcPct val="0"/>
              </a:spcBef>
              <a:spcAft>
                <a:spcPct val="0"/>
              </a:spcAft>
              <a:buClrTx/>
              <a:buSzTx/>
              <a:buFont typeface="Wingdings" pitchFamily="2" charset="2"/>
              <a:buChar char="q"/>
              <a:tabLst/>
              <a:defRPr/>
            </a:pPr>
            <a:r>
              <a:rPr kumimoji="0" lang="es-ES" sz="2400" b="1" i="0" u="none" strike="noStrike" kern="0" cap="none" spc="0" normalizeH="0" baseline="0" noProof="0" dirty="0" smtClean="0">
                <a:ln>
                  <a:noFill/>
                </a:ln>
                <a:solidFill>
                  <a:srgbClr val="FFFF66"/>
                </a:solidFill>
                <a:effectLst>
                  <a:outerShdw blurRad="38100" dist="38100" dir="2700000" algn="tl">
                    <a:srgbClr val="000000"/>
                  </a:outerShdw>
                </a:effectLst>
                <a:uLnTx/>
                <a:uFillTx/>
                <a:latin typeface="+mj-lt"/>
                <a:ea typeface="+mj-ea"/>
                <a:cs typeface="+mj-cs"/>
              </a:rPr>
              <a:t>OBLIGACIONES CONTABLES Y REGISTRALES EN IRPF</a:t>
            </a:r>
            <a:endParaRPr kumimoji="0" lang="es-ES" sz="2400" b="1" i="0" u="none" strike="noStrike" kern="0" cap="none" spc="0" normalizeH="0" baseline="0" noProof="0" dirty="0" smtClean="0">
              <a:ln>
                <a:noFill/>
              </a:ln>
              <a:solidFill>
                <a:srgbClr val="FFFF66"/>
              </a:solidFill>
              <a:effectLst>
                <a:outerShdw blurRad="38100" dist="38100" dir="2700000" algn="tl">
                  <a:srgbClr val="000000">
                    <a:alpha val="43137"/>
                  </a:srgbClr>
                </a:outerShdw>
              </a:effectLst>
              <a:uLnTx/>
              <a:uFillTx/>
              <a:latin typeface="+mj-lt"/>
              <a:ea typeface="+mj-ea"/>
              <a:cs typeface="+mj-cs"/>
            </a:endParaRPr>
          </a:p>
        </p:txBody>
      </p:sp>
    </p:spTree>
  </p:cSld>
  <p:clrMapOvr>
    <a:masterClrMapping/>
  </p:clrMapOvr>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54479640-FEDE-49ED-98DE-395E8EC31C01}" type="slidenum">
              <a:rPr lang="es-ES"/>
              <a:pPr>
                <a:defRPr/>
              </a:pPr>
              <a:t>559</a:t>
            </a:fld>
            <a:endParaRPr lang="es-ES" dirty="0"/>
          </a:p>
        </p:txBody>
      </p:sp>
      <p:sp>
        <p:nvSpPr>
          <p:cNvPr id="364547" name="Rectangle 2"/>
          <p:cNvSpPr>
            <a:spLocks noGrp="1" noChangeArrowheads="1"/>
          </p:cNvSpPr>
          <p:nvPr>
            <p:ph type="ctrTitle" idx="4294967295"/>
          </p:nvPr>
        </p:nvSpPr>
        <p:spPr>
          <a:xfrm>
            <a:off x="0" y="0"/>
            <a:ext cx="9906000" cy="457200"/>
          </a:xfrm>
        </p:spPr>
        <p:txBody>
          <a:bodyPr/>
          <a:lstStyle/>
          <a:p>
            <a:pPr marL="571500" indent="-571500" algn="l" eaLnBrk="1" hangingPunct="1">
              <a:buFont typeface="Wingdings" pitchFamily="2" charset="2"/>
              <a:buChar char="q"/>
              <a:defRPr/>
            </a:pPr>
            <a:r>
              <a:rPr lang="es-ES" sz="2000" b="1" dirty="0" smtClean="0">
                <a:solidFill>
                  <a:srgbClr val="FFFF66"/>
                </a:solidFill>
              </a:rPr>
              <a:t>OBLIGACIONES CONTABLES Y REGISTRALES en el IRPF</a:t>
            </a:r>
            <a:endParaRPr lang="es-ES" sz="2000" b="1" dirty="0" smtClean="0">
              <a:solidFill>
                <a:srgbClr val="FFFF66"/>
              </a:solidFill>
              <a:effectLst>
                <a:outerShdw blurRad="38100" dist="38100" dir="2700000" algn="tl">
                  <a:srgbClr val="000000">
                    <a:alpha val="43137"/>
                  </a:srgbClr>
                </a:outerShdw>
              </a:effectLst>
            </a:endParaRPr>
          </a:p>
        </p:txBody>
      </p:sp>
      <p:sp>
        <p:nvSpPr>
          <p:cNvPr id="9" name="Text Box 4"/>
          <p:cNvSpPr txBox="1">
            <a:spLocks noChangeArrowheads="1"/>
          </p:cNvSpPr>
          <p:nvPr/>
        </p:nvSpPr>
        <p:spPr bwMode="auto">
          <a:xfrm>
            <a:off x="0" y="381000"/>
            <a:ext cx="9906000" cy="400110"/>
          </a:xfrm>
          <a:prstGeom prst="rect">
            <a:avLst/>
          </a:prstGeom>
          <a:solidFill>
            <a:srgbClr val="CCFFFF"/>
          </a:solidFill>
          <a:ln w="9525">
            <a:noFill/>
            <a:miter lim="800000"/>
            <a:headEnd/>
            <a:tailEnd/>
          </a:ln>
        </p:spPr>
        <p:txBody>
          <a:bodyPr>
            <a:spAutoFit/>
          </a:bodyPr>
          <a:lstStyle/>
          <a:p>
            <a:pPr algn="ctr"/>
            <a:r>
              <a:rPr lang="es-ES" dirty="0" smtClean="0">
                <a:solidFill>
                  <a:srgbClr val="FF0000"/>
                </a:solidFill>
                <a:latin typeface="+mn-lt"/>
              </a:rPr>
              <a:t>Cuadro Resumen art.68 RIRPF</a:t>
            </a:r>
            <a:r>
              <a:rPr lang="es-ES" dirty="0" smtClean="0">
                <a:solidFill>
                  <a:srgbClr val="FF0066"/>
                </a:solidFill>
                <a:latin typeface="+mn-lt"/>
              </a:rPr>
              <a:t>. RD 1461/18 </a:t>
            </a:r>
            <a:r>
              <a:rPr lang="es-ES" u="sng" dirty="0" smtClean="0">
                <a:solidFill>
                  <a:srgbClr val="FF0066"/>
                </a:solidFill>
                <a:latin typeface="+mn-lt"/>
              </a:rPr>
              <a:t>Modifica</a:t>
            </a:r>
            <a:r>
              <a:rPr lang="es-ES" dirty="0" smtClean="0">
                <a:solidFill>
                  <a:srgbClr val="FF0066"/>
                </a:solidFill>
                <a:latin typeface="+mn-lt"/>
              </a:rPr>
              <a:t>* el art. 68.10 RIRPF</a:t>
            </a:r>
            <a:endParaRPr lang="es-ES_tradnl" dirty="0" smtClean="0">
              <a:solidFill>
                <a:srgbClr val="FF0066"/>
              </a:solidFill>
              <a:latin typeface="+mn-lt"/>
            </a:endParaRPr>
          </a:p>
        </p:txBody>
      </p:sp>
      <p:graphicFrame>
        <p:nvGraphicFramePr>
          <p:cNvPr id="6" name="5 Tabla"/>
          <p:cNvGraphicFramePr>
            <a:graphicFrameLocks noGrp="1"/>
          </p:cNvGraphicFramePr>
          <p:nvPr/>
        </p:nvGraphicFramePr>
        <p:xfrm>
          <a:off x="76200" y="914400"/>
          <a:ext cx="9677401" cy="4824298"/>
        </p:xfrm>
        <a:graphic>
          <a:graphicData uri="http://schemas.openxmlformats.org/drawingml/2006/table">
            <a:tbl>
              <a:tblPr firstRow="1" bandRow="1">
                <a:tableStyleId>{5C22544A-7EE6-4342-B048-85BDC9FD1C3A}</a:tableStyleId>
              </a:tblPr>
              <a:tblGrid>
                <a:gridCol w="2590800">
                  <a:extLst>
                    <a:ext uri="{9D8B030D-6E8A-4147-A177-3AD203B41FA5}">
                      <a16:colId xmlns="" xmlns:a16="http://schemas.microsoft.com/office/drawing/2014/main" val="20000"/>
                    </a:ext>
                  </a:extLst>
                </a:gridCol>
                <a:gridCol w="1447800">
                  <a:extLst>
                    <a:ext uri="{9D8B030D-6E8A-4147-A177-3AD203B41FA5}">
                      <a16:colId xmlns="" xmlns:a16="http://schemas.microsoft.com/office/drawing/2014/main" val="20001"/>
                    </a:ext>
                  </a:extLst>
                </a:gridCol>
                <a:gridCol w="1143000">
                  <a:extLst>
                    <a:ext uri="{9D8B030D-6E8A-4147-A177-3AD203B41FA5}">
                      <a16:colId xmlns="" xmlns:a16="http://schemas.microsoft.com/office/drawing/2014/main" val="20002"/>
                    </a:ext>
                  </a:extLst>
                </a:gridCol>
                <a:gridCol w="1447800">
                  <a:extLst>
                    <a:ext uri="{9D8B030D-6E8A-4147-A177-3AD203B41FA5}">
                      <a16:colId xmlns="" xmlns:a16="http://schemas.microsoft.com/office/drawing/2014/main" val="20003"/>
                    </a:ext>
                  </a:extLst>
                </a:gridCol>
                <a:gridCol w="1524000">
                  <a:extLst>
                    <a:ext uri="{9D8B030D-6E8A-4147-A177-3AD203B41FA5}">
                      <a16:colId xmlns="" xmlns:a16="http://schemas.microsoft.com/office/drawing/2014/main" val="20004"/>
                    </a:ext>
                  </a:extLst>
                </a:gridCol>
                <a:gridCol w="1524001">
                  <a:extLst>
                    <a:ext uri="{9D8B030D-6E8A-4147-A177-3AD203B41FA5}">
                      <a16:colId xmlns="" xmlns:a16="http://schemas.microsoft.com/office/drawing/2014/main" val="20005"/>
                    </a:ext>
                  </a:extLst>
                </a:gridCol>
              </a:tblGrid>
              <a:tr h="540045">
                <a:tc>
                  <a:txBody>
                    <a:bodyPr/>
                    <a:lstStyle/>
                    <a:p>
                      <a:pPr algn="just"/>
                      <a:endParaRPr lang="es-ES_tradnl" sz="1600" b="0" dirty="0">
                        <a:latin typeface="Times New Roman"/>
                        <a:ea typeface="Times New Roman"/>
                      </a:endParaRPr>
                    </a:p>
                    <a:p>
                      <a:pPr algn="just"/>
                      <a:r>
                        <a:rPr lang="es-ES" sz="1600" b="0" dirty="0">
                          <a:latin typeface="Verdana"/>
                          <a:ea typeface="Times New Roman"/>
                        </a:rPr>
                        <a:t>Actividad-Régimen</a:t>
                      </a:r>
                      <a:endParaRPr lang="es-ES_tradnl" sz="1600" b="0" dirty="0">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l"/>
                      <a:r>
                        <a:rPr lang="es-ES" sz="1600" b="0" dirty="0">
                          <a:solidFill>
                            <a:schemeClr val="tx1"/>
                          </a:solidFill>
                          <a:latin typeface="Verdana"/>
                          <a:ea typeface="Times New Roman"/>
                        </a:rPr>
                        <a:t>Ventas e</a:t>
                      </a:r>
                      <a:endParaRPr lang="es-ES_tradnl" sz="1600" b="0" dirty="0">
                        <a:solidFill>
                          <a:schemeClr val="tx1"/>
                        </a:solidFill>
                        <a:latin typeface="Times New Roman"/>
                        <a:ea typeface="Times New Roman"/>
                      </a:endParaRPr>
                    </a:p>
                    <a:p>
                      <a:pPr algn="l"/>
                      <a:r>
                        <a:rPr lang="es-ES" sz="1600" b="0" dirty="0">
                          <a:solidFill>
                            <a:schemeClr val="tx1"/>
                          </a:solidFill>
                          <a:latin typeface="Verdana"/>
                          <a:ea typeface="Times New Roman"/>
                        </a:rPr>
                        <a:t> </a:t>
                      </a:r>
                      <a:r>
                        <a:rPr lang="es-ES" sz="1600" b="0" dirty="0" smtClean="0">
                          <a:solidFill>
                            <a:schemeClr val="tx1"/>
                          </a:solidFill>
                          <a:latin typeface="Verdana"/>
                          <a:ea typeface="Times New Roman"/>
                        </a:rPr>
                        <a:t>Ingresos</a:t>
                      </a:r>
                      <a:r>
                        <a:rPr lang="es-ES" sz="1600" b="0" baseline="0" dirty="0" smtClean="0">
                          <a:solidFill>
                            <a:schemeClr val="tx1"/>
                          </a:solidFill>
                          <a:latin typeface="Verdana"/>
                          <a:ea typeface="Times New Roman"/>
                        </a:rPr>
                        <a:t> </a:t>
                      </a:r>
                      <a:r>
                        <a:rPr lang="es-ES" sz="1600" b="1" kern="1200" dirty="0" smtClean="0">
                          <a:solidFill>
                            <a:srgbClr val="FFFF00"/>
                          </a:solidFill>
                          <a:latin typeface="+mn-lt"/>
                          <a:ea typeface="+mn-ea"/>
                          <a:cs typeface="+mn-cs"/>
                        </a:rPr>
                        <a:t>(1)</a:t>
                      </a:r>
                      <a:r>
                        <a:rPr lang="es-ES" sz="1600" b="0" dirty="0" smtClean="0">
                          <a:solidFill>
                            <a:schemeClr val="tx1"/>
                          </a:solidFill>
                          <a:latin typeface="Verdana"/>
                          <a:ea typeface="Times New Roman"/>
                        </a:rPr>
                        <a:t> </a:t>
                      </a:r>
                      <a:endParaRPr lang="es-ES_tradnl" sz="1600" b="0" dirty="0">
                        <a:solidFill>
                          <a:srgbClr val="FFFF00"/>
                        </a:solidFill>
                        <a:effectLst/>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l"/>
                      <a:r>
                        <a:rPr lang="es-ES" sz="1600" b="0" dirty="0">
                          <a:solidFill>
                            <a:schemeClr val="tx1"/>
                          </a:solidFill>
                          <a:latin typeface="Verdana"/>
                          <a:ea typeface="Times New Roman"/>
                        </a:rPr>
                        <a:t>Compras   </a:t>
                      </a:r>
                      <a:endParaRPr lang="es-ES_tradnl" sz="1600" b="0" dirty="0">
                        <a:solidFill>
                          <a:schemeClr val="tx1"/>
                        </a:solidFill>
                        <a:latin typeface="Times New Roman"/>
                        <a:ea typeface="Times New Roman"/>
                      </a:endParaRPr>
                    </a:p>
                    <a:p>
                      <a:pPr algn="l"/>
                      <a:r>
                        <a:rPr lang="es-ES" sz="1600" b="0" dirty="0">
                          <a:solidFill>
                            <a:schemeClr val="tx1"/>
                          </a:solidFill>
                          <a:latin typeface="Verdana"/>
                          <a:ea typeface="Times New Roman"/>
                        </a:rPr>
                        <a:t>Gastos </a:t>
                      </a:r>
                      <a:r>
                        <a:rPr lang="es-ES" sz="1600" b="1" kern="1200" dirty="0" smtClean="0">
                          <a:solidFill>
                            <a:srgbClr val="FFFF00"/>
                          </a:solidFill>
                          <a:latin typeface="+mn-lt"/>
                          <a:ea typeface="+mn-ea"/>
                          <a:cs typeface="+mn-cs"/>
                        </a:rPr>
                        <a:t>(1)</a:t>
                      </a:r>
                      <a:endParaRPr lang="es-ES_tradnl" sz="1600" b="0" dirty="0">
                        <a:solidFill>
                          <a:srgbClr val="FFFF00"/>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l"/>
                      <a:r>
                        <a:rPr lang="es-ES" sz="1600" b="0" dirty="0">
                          <a:solidFill>
                            <a:schemeClr val="tx1"/>
                          </a:solidFill>
                          <a:latin typeface="Verdana"/>
                          <a:ea typeface="Times New Roman"/>
                        </a:rPr>
                        <a:t>Bienes de</a:t>
                      </a:r>
                      <a:endParaRPr lang="es-ES_tradnl" sz="1600" b="0" dirty="0">
                        <a:solidFill>
                          <a:schemeClr val="tx1"/>
                        </a:solidFill>
                        <a:latin typeface="Times New Roman"/>
                        <a:ea typeface="Times New Roman"/>
                      </a:endParaRPr>
                    </a:p>
                    <a:p>
                      <a:pPr algn="l"/>
                      <a:r>
                        <a:rPr lang="es-ES" sz="1600" b="0" dirty="0">
                          <a:solidFill>
                            <a:schemeClr val="tx1"/>
                          </a:solidFill>
                          <a:latin typeface="Verdana"/>
                          <a:ea typeface="Times New Roman"/>
                        </a:rPr>
                        <a:t>Inversión </a:t>
                      </a:r>
                      <a:r>
                        <a:rPr lang="es-ES" sz="1600" b="1" kern="1200" dirty="0" smtClean="0">
                          <a:solidFill>
                            <a:srgbClr val="FFFF00"/>
                          </a:solidFill>
                          <a:latin typeface="+mn-lt"/>
                          <a:ea typeface="+mn-ea"/>
                          <a:cs typeface="+mn-cs"/>
                        </a:rPr>
                        <a:t>(1)</a:t>
                      </a:r>
                      <a:endParaRPr lang="es-ES_tradnl" sz="1600" b="0" dirty="0">
                        <a:solidFill>
                          <a:srgbClr val="FFFF00"/>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l"/>
                      <a:r>
                        <a:rPr lang="es-ES" sz="1600" b="0" dirty="0">
                          <a:solidFill>
                            <a:schemeClr val="tx1"/>
                          </a:solidFill>
                          <a:latin typeface="Verdana"/>
                          <a:ea typeface="Times New Roman"/>
                        </a:rPr>
                        <a:t>Provisión de fondos y Suplidos   </a:t>
                      </a:r>
                      <a:r>
                        <a:rPr lang="es-ES" sz="1600" b="1" kern="1200" dirty="0" smtClean="0">
                          <a:solidFill>
                            <a:srgbClr val="FFFF00"/>
                          </a:solidFill>
                          <a:latin typeface="+mn-lt"/>
                          <a:ea typeface="+mn-ea"/>
                          <a:cs typeface="+mn-cs"/>
                        </a:rPr>
                        <a:t>(1)</a:t>
                      </a:r>
                      <a:endParaRPr lang="es-ES_tradnl" sz="1600" b="0" dirty="0">
                        <a:solidFill>
                          <a:srgbClr val="FFFF00"/>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l"/>
                      <a:r>
                        <a:rPr lang="es-ES" sz="1600" b="0" dirty="0">
                          <a:solidFill>
                            <a:schemeClr val="tx1"/>
                          </a:solidFill>
                          <a:latin typeface="Verdana"/>
                          <a:ea typeface="Times New Roman"/>
                        </a:rPr>
                        <a:t>Contabilidad según   </a:t>
                      </a:r>
                      <a:endParaRPr lang="es-ES_tradnl" sz="1600" b="0" dirty="0">
                        <a:solidFill>
                          <a:schemeClr val="tx1"/>
                        </a:solidFill>
                        <a:latin typeface="Times New Roman"/>
                        <a:ea typeface="Times New Roman"/>
                      </a:endParaRPr>
                    </a:p>
                    <a:p>
                      <a:pPr algn="l"/>
                      <a:r>
                        <a:rPr lang="es-ES" sz="1600" b="0" dirty="0">
                          <a:solidFill>
                            <a:schemeClr val="tx1"/>
                          </a:solidFill>
                          <a:latin typeface="Verdana"/>
                          <a:ea typeface="Times New Roman"/>
                        </a:rPr>
                        <a:t>C de C</a:t>
                      </a:r>
                      <a:endParaRPr lang="es-ES_tradnl" sz="1600" b="0" dirty="0">
                        <a:solidFill>
                          <a:schemeClr val="tx1"/>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792480">
                <a:tc>
                  <a:txBody>
                    <a:bodyPr/>
                    <a:lstStyle/>
                    <a:p>
                      <a:pPr algn="l"/>
                      <a:r>
                        <a:rPr lang="es-ES" sz="1600" b="1" u="sng" dirty="0">
                          <a:solidFill>
                            <a:srgbClr val="FFFF00"/>
                          </a:solidFill>
                          <a:latin typeface="Verdana"/>
                          <a:ea typeface="Times New Roman"/>
                        </a:rPr>
                        <a:t>Empresarial:</a:t>
                      </a:r>
                      <a:endParaRPr lang="es-ES_tradnl" sz="1600" b="1" dirty="0">
                        <a:solidFill>
                          <a:srgbClr val="FFFF00"/>
                        </a:solidFill>
                        <a:latin typeface="Times New Roman"/>
                        <a:ea typeface="Times New Roman"/>
                      </a:endParaRPr>
                    </a:p>
                    <a:p>
                      <a:pPr algn="l"/>
                      <a:r>
                        <a:rPr lang="es-ES" sz="1600" b="0" dirty="0" smtClean="0">
                          <a:solidFill>
                            <a:schemeClr val="tx1"/>
                          </a:solidFill>
                          <a:latin typeface="Verdana"/>
                          <a:ea typeface="Times New Roman"/>
                        </a:rPr>
                        <a:t>Directa Normal(</a:t>
                      </a:r>
                      <a:r>
                        <a:rPr lang="es-ES" sz="1600" b="1" dirty="0" smtClean="0">
                          <a:solidFill>
                            <a:srgbClr val="00FFFF"/>
                          </a:solidFill>
                          <a:latin typeface="Verdana"/>
                          <a:ea typeface="Times New Roman"/>
                        </a:rPr>
                        <a:t>DN</a:t>
                      </a:r>
                      <a:r>
                        <a:rPr lang="es-ES" sz="1600" b="0" dirty="0" smtClean="0">
                          <a:solidFill>
                            <a:schemeClr val="tx1"/>
                          </a:solidFill>
                          <a:latin typeface="Verdana"/>
                          <a:ea typeface="Times New Roman"/>
                        </a:rPr>
                        <a:t>)             (</a:t>
                      </a:r>
                      <a:r>
                        <a:rPr lang="es-ES" sz="1600" b="1" dirty="0">
                          <a:solidFill>
                            <a:srgbClr val="FFCCFF"/>
                          </a:solidFill>
                          <a:latin typeface="Verdana"/>
                          <a:ea typeface="Times New Roman"/>
                        </a:rPr>
                        <a:t>Mercantil</a:t>
                      </a:r>
                      <a:r>
                        <a:rPr lang="es-ES" sz="1600" b="0" dirty="0">
                          <a:solidFill>
                            <a:schemeClr val="tx1"/>
                          </a:solidFill>
                          <a:latin typeface="Verdana"/>
                          <a:ea typeface="Times New Roman"/>
                        </a:rPr>
                        <a:t>)</a:t>
                      </a:r>
                      <a:endParaRPr lang="es-ES_tradnl" sz="1600" b="0" dirty="0">
                        <a:solidFill>
                          <a:schemeClr val="tx1"/>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algn="ctr"/>
                      <a:r>
                        <a:rPr lang="es-ES_tradnl" sz="2000" b="1" dirty="0" smtClean="0">
                          <a:solidFill>
                            <a:srgbClr val="000066"/>
                          </a:solidFill>
                        </a:rPr>
                        <a:t>-----------</a:t>
                      </a:r>
                      <a:endParaRPr lang="es-ES_tradnl" sz="20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000066"/>
                          </a:solidFill>
                        </a:rPr>
                        <a:t>-----------</a:t>
                      </a:r>
                      <a:endParaRPr lang="es-ES_tradnl" sz="2000" b="1"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000066"/>
                          </a:solidFill>
                        </a:rPr>
                        <a:t>-----------</a:t>
                      </a:r>
                      <a:endParaRPr lang="es-ES_tradnl" sz="2000" b="1"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000066"/>
                          </a:solidFill>
                        </a:rPr>
                        <a:t>-----------</a:t>
                      </a:r>
                      <a:endParaRPr lang="es-ES_tradnl" sz="2000" b="1"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4400" b="1" dirty="0" smtClean="0">
                          <a:solidFill>
                            <a:srgbClr val="000066"/>
                          </a:solidFill>
                        </a:rPr>
                        <a:t> </a:t>
                      </a:r>
                      <a:r>
                        <a:rPr lang="es-ES_tradnl" sz="2400" b="1" dirty="0"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533400">
                <a:tc>
                  <a:txBody>
                    <a:bodyPr/>
                    <a:lstStyle/>
                    <a:p>
                      <a:pPr algn="l"/>
                      <a:r>
                        <a:rPr lang="es-ES" sz="1600" b="0" dirty="0" smtClean="0">
                          <a:solidFill>
                            <a:schemeClr val="tx1"/>
                          </a:solidFill>
                          <a:latin typeface="Verdana"/>
                          <a:ea typeface="Times New Roman"/>
                        </a:rPr>
                        <a:t>Directa Normal(</a:t>
                      </a:r>
                      <a:r>
                        <a:rPr lang="es-ES" sz="1600" b="1" dirty="0" smtClean="0">
                          <a:solidFill>
                            <a:srgbClr val="00FFFF"/>
                          </a:solidFill>
                          <a:latin typeface="Verdana"/>
                          <a:ea typeface="Times New Roman"/>
                        </a:rPr>
                        <a:t>DN</a:t>
                      </a:r>
                      <a:r>
                        <a:rPr lang="es-ES" sz="1600" b="0" dirty="0" smtClean="0">
                          <a:solidFill>
                            <a:schemeClr val="tx1"/>
                          </a:solidFill>
                          <a:latin typeface="Verdana"/>
                          <a:ea typeface="Times New Roman"/>
                        </a:rPr>
                        <a:t>)  </a:t>
                      </a:r>
                    </a:p>
                    <a:p>
                      <a:pPr algn="l"/>
                      <a:r>
                        <a:rPr lang="es-ES" sz="1600" b="0" dirty="0" smtClean="0">
                          <a:solidFill>
                            <a:schemeClr val="tx1"/>
                          </a:solidFill>
                          <a:latin typeface="Verdana"/>
                          <a:ea typeface="Times New Roman"/>
                        </a:rPr>
                        <a:t> </a:t>
                      </a:r>
                      <a:r>
                        <a:rPr lang="es-ES" sz="1600" b="0" dirty="0">
                          <a:solidFill>
                            <a:schemeClr val="tx1"/>
                          </a:solidFill>
                          <a:latin typeface="Verdana"/>
                          <a:ea typeface="Times New Roman"/>
                        </a:rPr>
                        <a:t>(</a:t>
                      </a:r>
                      <a:r>
                        <a:rPr lang="es-ES" sz="1600" b="1" u="sng" dirty="0">
                          <a:solidFill>
                            <a:srgbClr val="FFCCFF"/>
                          </a:solidFill>
                          <a:latin typeface="Verdana"/>
                          <a:ea typeface="Times New Roman"/>
                        </a:rPr>
                        <a:t>No</a:t>
                      </a:r>
                      <a:r>
                        <a:rPr lang="es-ES" sz="1600" b="0" dirty="0">
                          <a:solidFill>
                            <a:srgbClr val="FFCCFF"/>
                          </a:solidFill>
                          <a:latin typeface="Verdana"/>
                          <a:ea typeface="Times New Roman"/>
                        </a:rPr>
                        <a:t> Mercantil</a:t>
                      </a:r>
                      <a:r>
                        <a:rPr lang="es-ES" sz="1600" b="0" dirty="0">
                          <a:solidFill>
                            <a:schemeClr val="tx1"/>
                          </a:solidFill>
                          <a:latin typeface="Verdana"/>
                          <a:ea typeface="Times New Roman"/>
                        </a:rPr>
                        <a:t>)</a:t>
                      </a:r>
                      <a:endParaRPr lang="es-ES_tradnl" sz="1600" b="0" dirty="0">
                        <a:solidFill>
                          <a:schemeClr val="tx1"/>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r>
                        <a:rPr lang="es-ES_tradnl" sz="2400" b="1"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400" b="1"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400" b="1"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000" b="1" dirty="0" smtClean="0">
                          <a:solidFill>
                            <a:srgbClr val="000066"/>
                          </a:solidFill>
                        </a:rPr>
                        <a:t>-----------</a:t>
                      </a:r>
                      <a:endParaRPr lang="es-ES_tradnl" sz="20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000" b="1" dirty="0" smtClean="0">
                          <a:solidFill>
                            <a:srgbClr val="000066"/>
                          </a:solidFill>
                        </a:rPr>
                        <a:t>-----------</a:t>
                      </a:r>
                      <a:endParaRPr lang="es-ES_tradnl" sz="20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614484">
                <a:tc>
                  <a:txBody>
                    <a:bodyPr/>
                    <a:lstStyle/>
                    <a:p>
                      <a:pPr algn="l">
                        <a:buFont typeface="Arial" pitchFamily="34" charset="0"/>
                        <a:buNone/>
                      </a:pPr>
                      <a:r>
                        <a:rPr lang="es-ES" sz="1600" b="0" dirty="0" smtClean="0">
                          <a:solidFill>
                            <a:schemeClr val="tx1"/>
                          </a:solidFill>
                          <a:latin typeface="Verdana"/>
                          <a:ea typeface="Times New Roman"/>
                        </a:rPr>
                        <a:t>Directa  Simplificada (</a:t>
                      </a:r>
                      <a:r>
                        <a:rPr lang="es-ES" sz="1600" b="1" dirty="0" smtClean="0">
                          <a:solidFill>
                            <a:schemeClr val="accent1">
                              <a:lumMod val="20000"/>
                              <a:lumOff val="80000"/>
                            </a:schemeClr>
                          </a:solidFill>
                          <a:latin typeface="Verdana"/>
                          <a:ea typeface="Times New Roman"/>
                        </a:rPr>
                        <a:t>DS</a:t>
                      </a:r>
                      <a:r>
                        <a:rPr lang="es-ES" sz="1600" b="0" dirty="0" smtClean="0">
                          <a:solidFill>
                            <a:schemeClr val="tx1"/>
                          </a:solidFill>
                          <a:latin typeface="Verdana"/>
                          <a:ea typeface="Times New Roman"/>
                        </a:rPr>
                        <a:t>)</a:t>
                      </a:r>
                      <a:endParaRPr lang="es-ES_tradnl" sz="1600" b="0" dirty="0">
                        <a:solidFill>
                          <a:schemeClr val="tx1"/>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algn="ctr"/>
                      <a:r>
                        <a:rPr lang="es-ES_tradnl" sz="2400" b="1"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400" b="1"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400" b="1" dirty="0"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000" b="1" dirty="0" smtClean="0">
                          <a:solidFill>
                            <a:srgbClr val="000066"/>
                          </a:solidFill>
                        </a:rPr>
                        <a:t>-----------</a:t>
                      </a:r>
                      <a:endParaRPr lang="es-ES_tradnl" sz="20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000" b="1" dirty="0" smtClean="0">
                          <a:solidFill>
                            <a:srgbClr val="000066"/>
                          </a:solidFill>
                        </a:rPr>
                        <a:t>-----------</a:t>
                      </a:r>
                      <a:endParaRPr lang="es-ES_tradnl" sz="20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584342">
                <a:tc>
                  <a:txBody>
                    <a:bodyPr/>
                    <a:lstStyle/>
                    <a:p>
                      <a:pPr algn="l"/>
                      <a:r>
                        <a:rPr lang="es-ES" sz="1600" b="0" dirty="0" smtClean="0">
                          <a:solidFill>
                            <a:schemeClr val="tx1"/>
                          </a:solidFill>
                          <a:latin typeface="Verdana"/>
                          <a:ea typeface="Times New Roman"/>
                        </a:rPr>
                        <a:t>Estimación Objetiva (</a:t>
                      </a:r>
                      <a:r>
                        <a:rPr lang="es-ES" sz="1600" b="1" dirty="0" smtClean="0">
                          <a:solidFill>
                            <a:schemeClr val="accent1">
                              <a:lumMod val="40000"/>
                              <a:lumOff val="60000"/>
                            </a:schemeClr>
                          </a:solidFill>
                          <a:latin typeface="Verdana"/>
                          <a:ea typeface="Times New Roman"/>
                        </a:rPr>
                        <a:t>EO</a:t>
                      </a:r>
                      <a:r>
                        <a:rPr lang="es-ES" sz="1600" b="0" dirty="0" smtClean="0">
                          <a:solidFill>
                            <a:schemeClr val="tx1"/>
                          </a:solidFill>
                          <a:latin typeface="Verdana"/>
                          <a:ea typeface="Times New Roman"/>
                        </a:rPr>
                        <a:t>), </a:t>
                      </a:r>
                      <a:r>
                        <a:rPr lang="es-ES" sz="1600" b="0" u="sng" dirty="0" smtClean="0">
                          <a:solidFill>
                            <a:schemeClr val="tx1"/>
                          </a:solidFill>
                          <a:latin typeface="Verdana"/>
                          <a:ea typeface="Times New Roman"/>
                        </a:rPr>
                        <a:t>salvo</a:t>
                      </a:r>
                      <a:r>
                        <a:rPr lang="es-ES" sz="1600" b="0" dirty="0" smtClean="0">
                          <a:solidFill>
                            <a:schemeClr val="tx1"/>
                          </a:solidFill>
                          <a:latin typeface="Verdana"/>
                          <a:ea typeface="Times New Roman"/>
                        </a:rPr>
                        <a:t> las </a:t>
                      </a:r>
                      <a:r>
                        <a:rPr lang="es-ES" sz="1600" b="0" dirty="0" err="1" smtClean="0">
                          <a:solidFill>
                            <a:schemeClr val="tx1"/>
                          </a:solidFill>
                          <a:latin typeface="Verdana"/>
                          <a:ea typeface="Times New Roman"/>
                        </a:rPr>
                        <a:t>ss</a:t>
                      </a:r>
                      <a:endParaRPr lang="es-ES_tradnl" sz="1600" b="0" dirty="0">
                        <a:solidFill>
                          <a:schemeClr val="tx1"/>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000066"/>
                          </a:solidFill>
                        </a:rPr>
                        <a:t>-----------</a:t>
                      </a:r>
                      <a:endParaRPr lang="es-ES_tradnl" sz="20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000066"/>
                          </a:solidFill>
                        </a:rPr>
                        <a:t>-----------</a:t>
                      </a:r>
                      <a:endParaRPr lang="es-ES_tradnl" sz="20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400" b="1" dirty="0"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000" b="1" dirty="0" smtClean="0">
                          <a:solidFill>
                            <a:srgbClr val="000066"/>
                          </a:solidFill>
                        </a:rPr>
                        <a:t>-----------</a:t>
                      </a:r>
                      <a:endParaRPr lang="es-ES_tradnl" sz="20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000" b="1" dirty="0" smtClean="0">
                          <a:solidFill>
                            <a:srgbClr val="000066"/>
                          </a:solidFill>
                        </a:rPr>
                        <a:t>-----------</a:t>
                      </a:r>
                      <a:endParaRPr lang="es-ES_tradnl" sz="20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822960">
                <a:tc>
                  <a:txBody>
                    <a:bodyPr/>
                    <a:lstStyle/>
                    <a:p>
                      <a:pPr algn="l"/>
                      <a:r>
                        <a:rPr lang="es-ES" sz="1600" b="0" dirty="0" smtClean="0">
                          <a:solidFill>
                            <a:schemeClr val="accent1">
                              <a:lumMod val="40000"/>
                              <a:lumOff val="60000"/>
                            </a:schemeClr>
                          </a:solidFill>
                          <a:latin typeface="Verdana"/>
                          <a:ea typeface="Times New Roman"/>
                        </a:rPr>
                        <a:t>EO</a:t>
                      </a:r>
                      <a:r>
                        <a:rPr lang="es-ES" sz="1600" b="0" dirty="0" smtClean="0">
                          <a:solidFill>
                            <a:schemeClr val="tx1"/>
                          </a:solidFill>
                          <a:latin typeface="Verdana"/>
                          <a:ea typeface="Times New Roman"/>
                        </a:rPr>
                        <a:t> </a:t>
                      </a:r>
                    </a:p>
                    <a:p>
                      <a:pPr algn="l">
                        <a:buFont typeface="Wingdings" pitchFamily="2" charset="2"/>
                        <a:buChar char="§"/>
                      </a:pPr>
                      <a:r>
                        <a:rPr lang="es-ES" sz="1200" b="1" dirty="0" smtClean="0">
                          <a:solidFill>
                            <a:schemeClr val="tx1"/>
                          </a:solidFill>
                          <a:latin typeface="Verdana"/>
                          <a:ea typeface="Times New Roman"/>
                        </a:rPr>
                        <a:t>Sujetos a Retención del </a:t>
                      </a:r>
                      <a:r>
                        <a:rPr lang="es-ES" sz="1200" b="1" baseline="0" dirty="0" smtClean="0">
                          <a:solidFill>
                            <a:schemeClr val="tx1"/>
                          </a:solidFill>
                          <a:latin typeface="Verdana"/>
                          <a:ea typeface="Times New Roman"/>
                        </a:rPr>
                        <a:t>1%</a:t>
                      </a:r>
                    </a:p>
                    <a:p>
                      <a:pPr algn="l">
                        <a:buFont typeface="Wingdings" pitchFamily="2" charset="2"/>
                        <a:buChar char="§"/>
                      </a:pPr>
                      <a:r>
                        <a:rPr lang="es-ES" sz="1200" b="1" dirty="0" smtClean="0">
                          <a:solidFill>
                            <a:schemeClr val="tx1"/>
                          </a:solidFill>
                          <a:latin typeface="Verdana"/>
                          <a:ea typeface="Times New Roman"/>
                        </a:rPr>
                        <a:t>agrícolas</a:t>
                      </a:r>
                      <a:r>
                        <a:rPr lang="es-ES" sz="1200" b="1" dirty="0">
                          <a:solidFill>
                            <a:schemeClr val="tx1"/>
                          </a:solidFill>
                          <a:latin typeface="Verdana"/>
                          <a:ea typeface="Times New Roman"/>
                        </a:rPr>
                        <a:t>, ganaderas y </a:t>
                      </a:r>
                      <a:r>
                        <a:rPr lang="es-ES" sz="1200" b="1" dirty="0" smtClean="0">
                          <a:solidFill>
                            <a:schemeClr val="tx1"/>
                          </a:solidFill>
                          <a:latin typeface="Verdana"/>
                          <a:ea typeface="Times New Roman"/>
                        </a:rPr>
                        <a:t>forestales</a:t>
                      </a:r>
                      <a:endParaRPr lang="es-ES_tradnl" sz="1200" b="1" dirty="0">
                        <a:solidFill>
                          <a:schemeClr val="tx1"/>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400" b="1" dirty="0" smtClean="0">
                          <a:solidFill>
                            <a:srgbClr val="000066"/>
                          </a:solidFill>
                        </a:rPr>
                        <a:t>Sí</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000066"/>
                          </a:solidFill>
                        </a:rPr>
                        <a:t>-----------</a:t>
                      </a:r>
                      <a:endParaRPr lang="es-ES_tradnl" sz="20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400" b="1" dirty="0"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000066"/>
                          </a:solidFill>
                        </a:rPr>
                        <a:t>-----------</a:t>
                      </a:r>
                      <a:endParaRPr lang="es-ES_tradnl" sz="20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000" b="1" dirty="0" smtClean="0">
                          <a:solidFill>
                            <a:srgbClr val="000066"/>
                          </a:solidFill>
                        </a:rPr>
                        <a:t>-----------</a:t>
                      </a:r>
                      <a:endParaRPr lang="es-ES_tradnl" sz="20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745112">
                <a:tc>
                  <a:txBody>
                    <a:bodyPr/>
                    <a:lstStyle/>
                    <a:p>
                      <a:pPr algn="l"/>
                      <a:r>
                        <a:rPr lang="es-ES" sz="1600" b="1" u="sng" dirty="0">
                          <a:solidFill>
                            <a:srgbClr val="FFFF00"/>
                          </a:solidFill>
                          <a:latin typeface="Verdana"/>
                          <a:ea typeface="Times New Roman"/>
                        </a:rPr>
                        <a:t>Profesional:</a:t>
                      </a:r>
                      <a:endParaRPr lang="es-ES_tradnl" sz="1600" b="1" dirty="0">
                        <a:solidFill>
                          <a:srgbClr val="FFFF00"/>
                        </a:solidFill>
                        <a:latin typeface="Times New Roman"/>
                        <a:ea typeface="Times New Roman"/>
                      </a:endParaRPr>
                    </a:p>
                    <a:p>
                      <a:pPr algn="l"/>
                      <a:r>
                        <a:rPr lang="es-ES" sz="1600" b="0" dirty="0" smtClean="0">
                          <a:solidFill>
                            <a:schemeClr val="tx1"/>
                          </a:solidFill>
                          <a:latin typeface="Verdana"/>
                          <a:ea typeface="Times New Roman"/>
                        </a:rPr>
                        <a:t>Directa(Normal </a:t>
                      </a:r>
                      <a:r>
                        <a:rPr lang="es-ES" sz="1600" b="0" dirty="0">
                          <a:solidFill>
                            <a:schemeClr val="tx1"/>
                          </a:solidFill>
                          <a:latin typeface="Verdana"/>
                          <a:ea typeface="Times New Roman"/>
                        </a:rPr>
                        <a:t>y </a:t>
                      </a:r>
                      <a:r>
                        <a:rPr lang="es-ES" sz="1600" b="0" dirty="0" smtClean="0">
                          <a:solidFill>
                            <a:schemeClr val="tx1"/>
                          </a:solidFill>
                          <a:latin typeface="Verdana"/>
                          <a:ea typeface="Times New Roman"/>
                        </a:rPr>
                        <a:t>Simplificada DN/DS)</a:t>
                      </a:r>
                      <a:endParaRPr lang="es-ES_tradnl" sz="1600" b="0" dirty="0">
                        <a:solidFill>
                          <a:schemeClr val="tx1"/>
                        </a:solidFill>
                        <a:latin typeface="Times New Roman"/>
                        <a:ea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75000"/>
                      </a:schemeClr>
                    </a:solidFill>
                  </a:tcPr>
                </a:tc>
                <a:tc>
                  <a:txBody>
                    <a:bodyPr/>
                    <a:lstStyle/>
                    <a:p>
                      <a:pPr algn="ctr"/>
                      <a:r>
                        <a:rPr lang="es-ES_tradnl" sz="2400" b="1"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400" b="1"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400" b="1"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2400" b="1" dirty="0" smtClean="0">
                          <a:solidFill>
                            <a:srgbClr val="000066"/>
                          </a:solidFill>
                        </a:rPr>
                        <a:t>Sí</a:t>
                      </a:r>
                      <a:endParaRPr lang="es-ES_tradnl" sz="2400" b="1" dirty="0">
                        <a:solidFill>
                          <a:srgbClr val="000066"/>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b="1" dirty="0" smtClean="0">
                          <a:solidFill>
                            <a:srgbClr val="000066"/>
                          </a:solidFill>
                        </a:rPr>
                        <a:t>-----------</a:t>
                      </a:r>
                    </a:p>
                    <a:p>
                      <a:pPr algn="ct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graphicFrame>
        <p:nvGraphicFramePr>
          <p:cNvPr id="10" name="9 Tabla"/>
          <p:cNvGraphicFramePr>
            <a:graphicFrameLocks noGrp="1"/>
          </p:cNvGraphicFramePr>
          <p:nvPr/>
        </p:nvGraphicFramePr>
        <p:xfrm>
          <a:off x="152400" y="5867400"/>
          <a:ext cx="9601200" cy="64008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381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800" b="1" kern="1200" dirty="0" smtClean="0">
                          <a:solidFill>
                            <a:srgbClr val="FFFF00"/>
                          </a:solidFill>
                          <a:latin typeface="+mn-lt"/>
                          <a:ea typeface="+mn-ea"/>
                          <a:cs typeface="+mn-cs"/>
                        </a:rPr>
                        <a:t>(1)</a:t>
                      </a:r>
                      <a:r>
                        <a:rPr lang="es-ES" sz="1800" b="1" kern="1200" dirty="0" smtClean="0">
                          <a:solidFill>
                            <a:schemeClr val="lt1"/>
                          </a:solidFill>
                          <a:latin typeface="+mn-lt"/>
                          <a:ea typeface="+mn-ea"/>
                          <a:cs typeface="+mn-cs"/>
                        </a:rPr>
                        <a:t> Libros Exonerados de Diligenciado</a:t>
                      </a:r>
                      <a:r>
                        <a:rPr lang="es-ES" sz="1800" b="1" kern="1200" baseline="0" dirty="0" smtClean="0">
                          <a:solidFill>
                            <a:schemeClr val="lt1"/>
                          </a:solidFill>
                          <a:latin typeface="+mn-lt"/>
                          <a:ea typeface="+mn-ea"/>
                          <a:cs typeface="+mn-cs"/>
                        </a:rPr>
                        <a:t> </a:t>
                      </a:r>
                      <a:r>
                        <a:rPr lang="es-ES" sz="1800" b="1" kern="1200" dirty="0" smtClean="0">
                          <a:solidFill>
                            <a:schemeClr val="lt1"/>
                          </a:solidFill>
                          <a:latin typeface="+mn-lt"/>
                          <a:ea typeface="+mn-ea"/>
                          <a:cs typeface="+mn-cs"/>
                        </a:rPr>
                        <a:t>(RD 37/1998)</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u="sng" dirty="0" smtClean="0">
                          <a:solidFill>
                            <a:srgbClr val="FFFF00"/>
                          </a:solidFill>
                        </a:rPr>
                        <a:t>Desde 2019*</a:t>
                      </a:r>
                      <a:r>
                        <a:rPr lang="es-ES_tradnl" dirty="0" smtClean="0">
                          <a:solidFill>
                            <a:srgbClr val="FFFF00"/>
                          </a:solidFill>
                        </a:rPr>
                        <a:t>: Obligatorio llevar dichos L.R.</a:t>
                      </a:r>
                      <a:r>
                        <a:rPr lang="es-ES_tradnl" baseline="0" dirty="0" smtClean="0">
                          <a:solidFill>
                            <a:srgbClr val="FFFF00"/>
                          </a:solidFill>
                        </a:rPr>
                        <a:t> aunque lleven contabilidad (RD 1461/18)</a:t>
                      </a:r>
                      <a:endParaRPr lang="es-ES_tradnl" dirty="0">
                        <a:solidFill>
                          <a:srgbClr val="FFFF00"/>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43800" y="6381750"/>
            <a:ext cx="2311400" cy="476250"/>
          </a:xfrm>
        </p:spPr>
        <p:txBody>
          <a:bodyPr/>
          <a:lstStyle/>
          <a:p>
            <a:pPr>
              <a:defRPr/>
            </a:pPr>
            <a:fld id="{F2D244F7-CEDF-429B-B071-A1825618B8CC}" type="slidenum">
              <a:rPr lang="es-ES"/>
              <a:pPr>
                <a:defRPr/>
              </a:pPr>
              <a:t>56</a:t>
            </a:fld>
            <a:endParaRPr lang="es-ES" dirty="0"/>
          </a:p>
        </p:txBody>
      </p:sp>
      <p:sp>
        <p:nvSpPr>
          <p:cNvPr id="18435" name="5 Rectángulo"/>
          <p:cNvSpPr>
            <a:spLocks noChangeArrowheads="1"/>
          </p:cNvSpPr>
          <p:nvPr/>
        </p:nvSpPr>
        <p:spPr bwMode="auto">
          <a:xfrm>
            <a:off x="482769" y="1015425"/>
            <a:ext cx="8813631" cy="584775"/>
          </a:xfrm>
          <a:prstGeom prst="rect">
            <a:avLst/>
          </a:prstGeom>
          <a:noFill/>
          <a:ln w="9525">
            <a:noFill/>
            <a:miter lim="800000"/>
            <a:headEnd/>
            <a:tailEnd/>
          </a:ln>
        </p:spPr>
        <p:txBody>
          <a:bodyPr wrap="none">
            <a:spAutoFit/>
          </a:bodyPr>
          <a:lstStyle/>
          <a:p>
            <a:pPr marL="742950" indent="-742950" eaLnBrk="0" hangingPunct="0">
              <a:buFont typeface="+mj-lt"/>
              <a:buAutoNum type="alphaLcParenR"/>
            </a:pPr>
            <a:r>
              <a:rPr lang="es-ES_tradnl" sz="3200" dirty="0" smtClean="0">
                <a:solidFill>
                  <a:srgbClr val="FFFF00"/>
                </a:solidFill>
              </a:rPr>
              <a:t>GASTOS </a:t>
            </a:r>
            <a:r>
              <a:rPr lang="es-ES_tradnl" sz="3200" u="sng" dirty="0" smtClean="0">
                <a:solidFill>
                  <a:srgbClr val="FFFF00"/>
                </a:solidFill>
              </a:rPr>
              <a:t>SÍ</a:t>
            </a:r>
            <a:r>
              <a:rPr lang="es-ES_tradnl" sz="3200" dirty="0" smtClean="0">
                <a:solidFill>
                  <a:srgbClr val="FFFF00"/>
                </a:solidFill>
              </a:rPr>
              <a:t>  </a:t>
            </a:r>
            <a:r>
              <a:rPr lang="es-ES_tradnl" sz="3200" dirty="0">
                <a:solidFill>
                  <a:srgbClr val="FFFF00"/>
                </a:solidFill>
              </a:rPr>
              <a:t>DEDUCIBLES EN EL IS</a:t>
            </a:r>
          </a:p>
        </p:txBody>
      </p:sp>
      <p:sp>
        <p:nvSpPr>
          <p:cNvPr id="18436" name="6 Rectángulo"/>
          <p:cNvSpPr>
            <a:spLocks noChangeArrowheads="1"/>
          </p:cNvSpPr>
          <p:nvPr/>
        </p:nvSpPr>
        <p:spPr bwMode="auto">
          <a:xfrm>
            <a:off x="1371600" y="2387025"/>
            <a:ext cx="5105400" cy="584775"/>
          </a:xfrm>
          <a:prstGeom prst="rect">
            <a:avLst/>
          </a:prstGeom>
          <a:noFill/>
          <a:ln w="9525">
            <a:noFill/>
            <a:miter lim="800000"/>
            <a:headEnd/>
            <a:tailEnd/>
          </a:ln>
        </p:spPr>
        <p:txBody>
          <a:bodyPr wrap="square">
            <a:spAutoFit/>
          </a:bodyPr>
          <a:lstStyle/>
          <a:p>
            <a:pPr marL="514350" indent="-514350">
              <a:buFont typeface="Wingdings" pitchFamily="2" charset="2"/>
              <a:buChar char="§"/>
            </a:pPr>
            <a:r>
              <a:rPr lang="es-ES_tradnl" sz="3200" dirty="0" smtClean="0"/>
              <a:t>REQUISITOS</a:t>
            </a:r>
            <a:endParaRPr lang="es-ES_tradnl" sz="3200" dirty="0"/>
          </a:p>
        </p:txBody>
      </p:sp>
    </p:spTree>
    <p:extLst>
      <p:ext uri="{BB962C8B-B14F-4D97-AF65-F5344CB8AC3E}">
        <p14:creationId xmlns="" xmlns:p14="http://schemas.microsoft.com/office/powerpoint/2010/main" val="2392067171"/>
      </p:ext>
    </p:extLst>
  </p:cSld>
  <p:clrMapOvr>
    <a:masterClrMapping/>
  </p:clrMapOvr>
  <p:transition advClick="0" advTm="0"/>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560</a:t>
            </a:fld>
            <a:endParaRPr lang="es-ES" dirty="0"/>
          </a:p>
        </p:txBody>
      </p:sp>
      <p:sp>
        <p:nvSpPr>
          <p:cNvPr id="9" name="Rectangle 5"/>
          <p:cNvSpPr>
            <a:spLocks noChangeArrowheads="1"/>
          </p:cNvSpPr>
          <p:nvPr/>
        </p:nvSpPr>
        <p:spPr bwMode="auto">
          <a:xfrm>
            <a:off x="381000" y="3505200"/>
            <a:ext cx="9296400" cy="2438400"/>
          </a:xfrm>
          <a:prstGeom prst="rect">
            <a:avLst/>
          </a:prstGeom>
          <a:noFill/>
          <a:ln w="9525">
            <a:noFill/>
            <a:miter lim="800000"/>
            <a:headEnd/>
            <a:tailEnd/>
          </a:ln>
        </p:spPr>
        <p:txBody>
          <a:bodyPr anchor="ctr" anchorCtr="1"/>
          <a:lstStyle/>
          <a:p>
            <a:pPr marL="742950" indent="-742950">
              <a:buFont typeface="Wingdings" pitchFamily="2" charset="2"/>
              <a:buChar char="ü"/>
            </a:pPr>
            <a:endParaRPr lang="es-ES_tradnl" sz="3200" dirty="0" smtClean="0">
              <a:solidFill>
                <a:srgbClr val="FFFF66"/>
              </a:solidFill>
              <a:latin typeface="Arial" pitchFamily="34" charset="0"/>
            </a:endParaRPr>
          </a:p>
          <a:p>
            <a:pPr marL="742950" indent="-742950">
              <a:buFont typeface="Wingdings" pitchFamily="2" charset="2"/>
              <a:buChar char="ü"/>
            </a:pPr>
            <a:endParaRPr lang="es-ES_tradnl" sz="3200" dirty="0" smtClean="0">
              <a:solidFill>
                <a:srgbClr val="FFFF66"/>
              </a:solidFill>
              <a:latin typeface="Arial" pitchFamily="34" charset="0"/>
            </a:endParaRPr>
          </a:p>
          <a:p>
            <a:pPr marL="742950" indent="-742950">
              <a:buFont typeface="Wingdings" pitchFamily="2" charset="2"/>
              <a:buChar char="ü"/>
            </a:pPr>
            <a:endParaRPr lang="es-ES_tradnl" sz="3200" dirty="0" smtClean="0">
              <a:solidFill>
                <a:srgbClr val="FFFF66"/>
              </a:solidFill>
              <a:latin typeface="Arial" pitchFamily="34" charset="0"/>
            </a:endParaRPr>
          </a:p>
          <a:p>
            <a:pPr marL="742950" indent="-742950">
              <a:buFont typeface="Wingdings" pitchFamily="2" charset="2"/>
              <a:buChar char="ü"/>
            </a:pPr>
            <a:r>
              <a:rPr lang="es-ES" sz="3200" dirty="0" smtClean="0">
                <a:solidFill>
                  <a:srgbClr val="FFFF66"/>
                </a:solidFill>
                <a:effectLst>
                  <a:outerShdw blurRad="38100" dist="38100" dir="2700000" algn="tl">
                    <a:srgbClr val="000000">
                      <a:alpha val="43137"/>
                    </a:srgbClr>
                  </a:outerShdw>
                </a:effectLst>
              </a:rPr>
              <a:t>Art. 101 y DA 31 LIRPF </a:t>
            </a:r>
          </a:p>
          <a:p>
            <a:pPr marL="742950" indent="-742950"/>
            <a:endParaRPr lang="es-ES_tradnl" sz="4000" dirty="0" smtClean="0">
              <a:solidFill>
                <a:srgbClr val="FFFF66"/>
              </a:solidFill>
              <a:latin typeface="Arial" pitchFamily="34" charset="0"/>
            </a:endParaRPr>
          </a:p>
          <a:p>
            <a:pPr marL="742950" indent="-742950">
              <a:buFont typeface="Wingdings" pitchFamily="2" charset="2"/>
              <a:buChar char="ü"/>
            </a:pPr>
            <a:endParaRPr lang="es-ES" sz="4000" dirty="0">
              <a:solidFill>
                <a:srgbClr val="FFFF66"/>
              </a:solidFill>
              <a:latin typeface="Arial" pitchFamily="34" charset="0"/>
            </a:endParaRPr>
          </a:p>
        </p:txBody>
      </p:sp>
      <p:graphicFrame>
        <p:nvGraphicFramePr>
          <p:cNvPr id="6" name="5 Tabla"/>
          <p:cNvGraphicFramePr>
            <a:graphicFrameLocks noGrp="1"/>
          </p:cNvGraphicFramePr>
          <p:nvPr/>
        </p:nvGraphicFramePr>
        <p:xfrm>
          <a:off x="228600" y="1143000"/>
          <a:ext cx="9448800" cy="2133600"/>
        </p:xfrm>
        <a:graphic>
          <a:graphicData uri="http://schemas.openxmlformats.org/drawingml/2006/table">
            <a:tbl>
              <a:tblPr firstRow="1" bandRow="1">
                <a:tableStyleId>{7DF18680-E054-41AD-8BC1-D1AEF772440D}</a:tableStyleId>
              </a:tblPr>
              <a:tblGrid>
                <a:gridCol w="9448800">
                  <a:extLst>
                    <a:ext uri="{9D8B030D-6E8A-4147-A177-3AD203B41FA5}">
                      <a16:colId xmlns="" xmlns:a16="http://schemas.microsoft.com/office/drawing/2014/main" val="20000"/>
                    </a:ext>
                  </a:extLst>
                </a:gridCol>
              </a:tblGrid>
              <a:tr h="2133600">
                <a:tc>
                  <a:txBody>
                    <a:bodyPr/>
                    <a:lstStyle/>
                    <a:p>
                      <a:pPr marL="1371600" indent="-1371600" algn="ctr">
                        <a:buFont typeface="Wingdings" pitchFamily="2" charset="2"/>
                        <a:buChar char="q"/>
                      </a:pPr>
                      <a:r>
                        <a:rPr lang="es-ES_tradnl" sz="8000" b="1" kern="1200" baseline="0" dirty="0" smtClean="0">
                          <a:solidFill>
                            <a:schemeClr val="tx1"/>
                          </a:solidFill>
                          <a:latin typeface="+mn-lt"/>
                          <a:ea typeface="+mn-ea"/>
                          <a:cs typeface="+mn-cs"/>
                        </a:rPr>
                        <a:t>Retenciones</a:t>
                      </a:r>
                      <a:endParaRPr lang="es-ES_tradnl" sz="8000" b="1" u="none" dirty="0">
                        <a:solidFill>
                          <a:srgbClr val="FFFF00"/>
                        </a:solidFill>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bl>
          </a:graphicData>
        </a:graphic>
      </p:graphicFrame>
      <p:sp>
        <p:nvSpPr>
          <p:cNvPr id="5" name="Rectángulo 4"/>
          <p:cNvSpPr/>
          <p:nvPr/>
        </p:nvSpPr>
        <p:spPr>
          <a:xfrm>
            <a:off x="609600" y="152400"/>
            <a:ext cx="8839200" cy="400110"/>
          </a:xfrm>
          <a:prstGeom prst="rect">
            <a:avLst/>
          </a:prstGeom>
        </p:spPr>
        <p:txBody>
          <a:bodyPr wrap="square">
            <a:spAutoFit/>
          </a:bodyPr>
          <a:lstStyle/>
          <a:p>
            <a:pPr algn="ctr"/>
            <a:r>
              <a:rPr lang="es-ES_tradnl" dirty="0">
                <a:effectLst>
                  <a:outerShdw blurRad="38100" dist="38100" dir="2700000" algn="tl">
                    <a:srgbClr val="000000">
                      <a:alpha val="43137"/>
                    </a:srgbClr>
                  </a:outerShdw>
                </a:effectLst>
              </a:rPr>
              <a:t>IRPF</a:t>
            </a:r>
            <a:r>
              <a:rPr lang="es-ES_tradnl" dirty="0"/>
              <a:t> </a:t>
            </a:r>
            <a:r>
              <a:rPr lang="es-ES_tradnl" dirty="0">
                <a:effectLst>
                  <a:outerShdw blurRad="38100" dist="38100" dir="2700000" algn="tl">
                    <a:srgbClr val="000000"/>
                  </a:outerShdw>
                </a:effectLst>
              </a:rPr>
              <a:t>(Impuesto sobre la Renta de las   Personas Físicas)</a:t>
            </a:r>
            <a:endParaRPr lang="es-ES" dirty="0"/>
          </a:p>
        </p:txBody>
      </p:sp>
    </p:spTree>
    <p:extLst>
      <p:ext uri="{BB962C8B-B14F-4D97-AF65-F5344CB8AC3E}">
        <p14:creationId xmlns="" xmlns:p14="http://schemas.microsoft.com/office/powerpoint/2010/main" val="3061369753"/>
      </p:ext>
    </p:extLst>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561</a:t>
            </a:fld>
            <a:endParaRPr lang="es-ES" dirty="0"/>
          </a:p>
        </p:txBody>
      </p:sp>
      <p:sp>
        <p:nvSpPr>
          <p:cNvPr id="244740" name="Rectangle 3"/>
          <p:cNvSpPr>
            <a:spLocks noChangeArrowheads="1"/>
          </p:cNvSpPr>
          <p:nvPr/>
        </p:nvSpPr>
        <p:spPr bwMode="auto">
          <a:xfrm>
            <a:off x="457200" y="304800"/>
            <a:ext cx="9448800" cy="3462486"/>
          </a:xfrm>
          <a:prstGeom prst="rect">
            <a:avLst/>
          </a:prstGeom>
          <a:noFill/>
          <a:ln w="9525" algn="ctr">
            <a:noFill/>
            <a:miter lim="800000"/>
            <a:headEnd/>
            <a:tailEnd/>
          </a:ln>
        </p:spPr>
        <p:txBody>
          <a:bodyPr wrap="square">
            <a:spAutoFit/>
          </a:bodyPr>
          <a:lstStyle/>
          <a:p>
            <a:endParaRPr lang="es-ES_tradnl" sz="2800" dirty="0" smtClean="0"/>
          </a:p>
          <a:p>
            <a:pPr marL="514350" indent="-514350">
              <a:buFont typeface="Wingdings" pitchFamily="2" charset="2"/>
              <a:buChar char="q"/>
            </a:pPr>
            <a:r>
              <a:rPr lang="es-ES_tradnl" sz="2800" dirty="0" smtClean="0">
                <a:latin typeface="+mj-lt"/>
              </a:rPr>
              <a:t> </a:t>
            </a:r>
            <a:r>
              <a:rPr lang="es-ES_tradnl" sz="2400" i="1" dirty="0" smtClean="0">
                <a:solidFill>
                  <a:srgbClr val="FFFF00"/>
                </a:solidFill>
                <a:effectLst>
                  <a:outerShdw blurRad="38100" dist="38100" dir="2700000" algn="tl">
                    <a:srgbClr val="000000">
                      <a:alpha val="43137"/>
                    </a:srgbClr>
                  </a:outerShdw>
                </a:effectLst>
                <a:latin typeface="+mj-lt"/>
              </a:rPr>
              <a:t>Real Decreto-ley 26/2018</a:t>
            </a:r>
            <a:r>
              <a:rPr lang="es-ES_tradnl" sz="2400" i="1" dirty="0" smtClean="0">
                <a:latin typeface="+mj-lt"/>
              </a:rPr>
              <a:t>, de 28 de diciembre, por el que se aprueban medidas de urgencia sobre la creación artística y la cinematografía </a:t>
            </a:r>
            <a:r>
              <a:rPr lang="es-ES_tradnl" sz="2400" dirty="0" smtClean="0">
                <a:solidFill>
                  <a:srgbClr val="CCFFFF"/>
                </a:solidFill>
                <a:latin typeface="+mj-lt"/>
              </a:rPr>
              <a:t>(BOE 29/12/2018, </a:t>
            </a:r>
            <a:r>
              <a:rPr lang="es-ES_tradnl" sz="2400" dirty="0" smtClean="0">
                <a:solidFill>
                  <a:srgbClr val="FFFF66"/>
                </a:solidFill>
                <a:latin typeface="+mj-lt"/>
              </a:rPr>
              <a:t>con efectos desde el 01/01/2019</a:t>
            </a:r>
            <a:r>
              <a:rPr lang="es-ES_tradnl" sz="2400" dirty="0" smtClean="0">
                <a:solidFill>
                  <a:srgbClr val="CCFFFF"/>
                </a:solidFill>
                <a:latin typeface="+mj-lt"/>
              </a:rPr>
              <a:t>).   </a:t>
            </a:r>
          </a:p>
          <a:p>
            <a:pPr marL="514350" indent="-514350">
              <a:defRPr/>
            </a:pPr>
            <a:endParaRPr lang="es-ES_tradnl" sz="1100" dirty="0" smtClean="0">
              <a:effectLst>
                <a:outerShdw blurRad="38100" dist="38100" dir="2700000" algn="tl">
                  <a:srgbClr val="000000">
                    <a:alpha val="43137"/>
                  </a:srgbClr>
                </a:outerShdw>
              </a:effectLst>
            </a:endParaRPr>
          </a:p>
          <a:p>
            <a:pPr marL="742950" indent="-742950">
              <a:buFont typeface="Wingdings" panose="05000000000000000000" pitchFamily="2" charset="2"/>
              <a:buChar char="v"/>
              <a:defRPr/>
            </a:pPr>
            <a:r>
              <a:rPr lang="es-ES" sz="1800" u="sng" dirty="0" smtClean="0">
                <a:solidFill>
                  <a:srgbClr val="FFFF99"/>
                </a:solidFill>
              </a:rPr>
              <a:t>Modifica</a:t>
            </a:r>
            <a:r>
              <a:rPr lang="es-ES" sz="1800" dirty="0" smtClean="0">
                <a:solidFill>
                  <a:srgbClr val="FFFF99"/>
                </a:solidFill>
              </a:rPr>
              <a:t> la </a:t>
            </a:r>
            <a:r>
              <a:rPr lang="es-ES" sz="1800" u="sng" dirty="0" smtClean="0">
                <a:solidFill>
                  <a:srgbClr val="FFFF99"/>
                </a:solidFill>
              </a:rPr>
              <a:t>retención</a:t>
            </a:r>
            <a:r>
              <a:rPr lang="es-ES" sz="1800" dirty="0" smtClean="0">
                <a:solidFill>
                  <a:srgbClr val="FFFF99"/>
                </a:solidFill>
              </a:rPr>
              <a:t> por </a:t>
            </a:r>
            <a:r>
              <a:rPr lang="es-ES_tradnl" sz="1800" u="sng" dirty="0" smtClean="0">
                <a:solidFill>
                  <a:srgbClr val="FFFF00"/>
                </a:solidFill>
              </a:rPr>
              <a:t>rendimientos del capital mobiliario </a:t>
            </a:r>
            <a:r>
              <a:rPr lang="es-ES_tradnl" sz="1800" dirty="0" smtClean="0">
                <a:solidFill>
                  <a:srgbClr val="FFFF00"/>
                </a:solidFill>
              </a:rPr>
              <a:t>derivados de la propiedad intelectual, cuando el contribuyente </a:t>
            </a:r>
            <a:r>
              <a:rPr lang="es-ES_tradnl" sz="1800" u="sng" dirty="0" smtClean="0">
                <a:solidFill>
                  <a:srgbClr val="FFFF00"/>
                </a:solidFill>
              </a:rPr>
              <a:t>no</a:t>
            </a:r>
            <a:r>
              <a:rPr lang="es-ES_tradnl" sz="1800" dirty="0" smtClean="0">
                <a:solidFill>
                  <a:srgbClr val="FFFF00"/>
                </a:solidFill>
              </a:rPr>
              <a:t> sea el autor</a:t>
            </a:r>
            <a:endParaRPr lang="es-ES" sz="1800" dirty="0" smtClean="0">
              <a:solidFill>
                <a:srgbClr val="FFFF00"/>
              </a:solidFill>
            </a:endParaRPr>
          </a:p>
          <a:p>
            <a:pPr marL="742950" indent="-742950">
              <a:buFont typeface="Wingdings" panose="05000000000000000000" pitchFamily="2" charset="2"/>
              <a:buChar char="v"/>
              <a:defRPr/>
            </a:pPr>
            <a:endParaRPr lang="es-ES" sz="800" dirty="0" smtClean="0">
              <a:solidFill>
                <a:srgbClr val="FFFF99"/>
              </a:solidFill>
            </a:endParaRPr>
          </a:p>
          <a:p>
            <a:pPr marL="742950" indent="-742950">
              <a:buFont typeface="Wingdings" panose="05000000000000000000" pitchFamily="2" charset="2"/>
              <a:buChar char="v"/>
              <a:defRPr/>
            </a:pPr>
            <a:r>
              <a:rPr lang="es-ES" sz="1800" dirty="0" smtClean="0">
                <a:solidFill>
                  <a:srgbClr val="FFFF99"/>
                </a:solidFill>
                <a:effectLst>
                  <a:outerShdw blurRad="38100" dist="38100" dir="2700000" algn="tl">
                    <a:srgbClr val="000000">
                      <a:alpha val="43137"/>
                    </a:srgbClr>
                  </a:outerShdw>
                </a:effectLst>
              </a:rPr>
              <a:t>Modifica apartado 4 del art. 101 LIRPF, desde 1/1/2019</a:t>
            </a:r>
            <a:endParaRPr lang="es-ES_tradnl" sz="1800" dirty="0" smtClean="0">
              <a:solidFill>
                <a:srgbClr val="FFFF99"/>
              </a:solidFill>
              <a:effectLst>
                <a:outerShdw blurRad="38100" dist="38100" dir="2700000" algn="tl">
                  <a:srgbClr val="000000">
                    <a:alpha val="43137"/>
                  </a:srgbClr>
                </a:outerShdw>
              </a:effectLst>
            </a:endParaRPr>
          </a:p>
        </p:txBody>
      </p:sp>
      <p:sp>
        <p:nvSpPr>
          <p:cNvPr id="6" name="5 Rectángulo"/>
          <p:cNvSpPr/>
          <p:nvPr/>
        </p:nvSpPr>
        <p:spPr>
          <a:xfrm>
            <a:off x="76200" y="152400"/>
            <a:ext cx="9829800" cy="461665"/>
          </a:xfrm>
          <a:prstGeom prst="rect">
            <a:avLst/>
          </a:prstGeom>
        </p:spPr>
        <p:txBody>
          <a:bodyPr wrap="square">
            <a:spAutoFit/>
          </a:bodyPr>
          <a:lstStyle/>
          <a:p>
            <a:pPr marL="1143000" indent="-1143000"/>
            <a:r>
              <a:rPr lang="es-ES_tradnl" sz="2400" dirty="0" smtClean="0">
                <a:solidFill>
                  <a:srgbClr val="FFFF99"/>
                </a:solidFill>
              </a:rPr>
              <a:t>NOVEDADES en Retenciones IRPF DESDE 01/01/2019</a:t>
            </a:r>
            <a:endParaRPr lang="es-ES_tradnl" sz="2400" dirty="0">
              <a:solidFill>
                <a:srgbClr val="FFFF99"/>
              </a:solidFill>
            </a:endParaRPr>
          </a:p>
        </p:txBody>
      </p:sp>
      <p:sp>
        <p:nvSpPr>
          <p:cNvPr id="7" name="Text Box 4"/>
          <p:cNvSpPr txBox="1">
            <a:spLocks noChangeArrowheads="1"/>
          </p:cNvSpPr>
          <p:nvPr/>
        </p:nvSpPr>
        <p:spPr bwMode="auto">
          <a:xfrm>
            <a:off x="0" y="4214098"/>
            <a:ext cx="9906000" cy="2339102"/>
          </a:xfrm>
          <a:prstGeom prst="rect">
            <a:avLst/>
          </a:prstGeom>
          <a:solidFill>
            <a:srgbClr val="CCFFFF"/>
          </a:solidFill>
          <a:ln w="9525">
            <a:noFill/>
            <a:miter lim="800000"/>
            <a:headEnd/>
            <a:tailEnd/>
          </a:ln>
        </p:spPr>
        <p:txBody>
          <a:bodyPr>
            <a:spAutoFit/>
          </a:bodyPr>
          <a:lstStyle/>
          <a:p>
            <a:pPr marL="342900" indent="-342900">
              <a:buFont typeface="Wingdings" pitchFamily="2" charset="2"/>
              <a:buChar char="q"/>
            </a:pPr>
            <a:r>
              <a:rPr lang="es-ES_tradnl" sz="1800" dirty="0" smtClean="0">
                <a:solidFill>
                  <a:srgbClr val="0000FF"/>
                </a:solidFill>
              </a:rPr>
              <a:t>En el ámbito del IRPF se reduce, con efectos desde el 1 de enero de 2019, del 19% al </a:t>
            </a:r>
            <a:r>
              <a:rPr lang="es-ES_tradnl" sz="1800" dirty="0" smtClean="0">
                <a:solidFill>
                  <a:srgbClr val="FF0000"/>
                </a:solidFill>
              </a:rPr>
              <a:t>15%</a:t>
            </a:r>
            <a:r>
              <a:rPr lang="es-ES_tradnl" sz="1800" dirty="0" smtClean="0">
                <a:solidFill>
                  <a:srgbClr val="0000FF"/>
                </a:solidFill>
              </a:rPr>
              <a:t> el porcentaje del tipo de retención e ingreso a cuenta </a:t>
            </a:r>
          </a:p>
          <a:p>
            <a:pPr marL="342900" indent="-342900">
              <a:buFont typeface="Wingdings" pitchFamily="2" charset="2"/>
              <a:buChar char="q"/>
            </a:pPr>
            <a:endParaRPr lang="es-ES_tradnl" sz="1200" dirty="0" smtClean="0">
              <a:solidFill>
                <a:srgbClr val="0000FF"/>
              </a:solidFill>
            </a:endParaRPr>
          </a:p>
          <a:p>
            <a:pPr marL="342900" indent="-342900">
              <a:buFont typeface="Wingdings" pitchFamily="2" charset="2"/>
              <a:buChar char="q"/>
            </a:pPr>
            <a:r>
              <a:rPr lang="es-ES_tradnl" sz="1800" dirty="0" smtClean="0">
                <a:solidFill>
                  <a:srgbClr val="0000FF"/>
                </a:solidFill>
              </a:rPr>
              <a:t>aplicable a los </a:t>
            </a:r>
            <a:r>
              <a:rPr lang="es-ES_tradnl" sz="1800" u="sng" dirty="0" smtClean="0">
                <a:solidFill>
                  <a:srgbClr val="0000FF"/>
                </a:solidFill>
              </a:rPr>
              <a:t>rendimientos del capital mobiliario </a:t>
            </a:r>
            <a:r>
              <a:rPr lang="es-ES_tradnl" sz="1800" dirty="0" smtClean="0">
                <a:solidFill>
                  <a:srgbClr val="0000FF"/>
                </a:solidFill>
              </a:rPr>
              <a:t>derivados de la </a:t>
            </a:r>
            <a:r>
              <a:rPr lang="es-ES_tradnl" sz="1800" dirty="0" smtClean="0">
                <a:solidFill>
                  <a:srgbClr val="FF0000"/>
                </a:solidFill>
              </a:rPr>
              <a:t>propiedad intelectual, cuando el contribuyente </a:t>
            </a:r>
            <a:r>
              <a:rPr lang="es-ES_tradnl" sz="1800" u="sng" dirty="0" smtClean="0">
                <a:solidFill>
                  <a:srgbClr val="FF0000"/>
                </a:solidFill>
              </a:rPr>
              <a:t>no</a:t>
            </a:r>
            <a:r>
              <a:rPr lang="es-ES_tradnl" sz="1800" dirty="0" smtClean="0">
                <a:solidFill>
                  <a:srgbClr val="FF0000"/>
                </a:solidFill>
              </a:rPr>
              <a:t> sea el autor</a:t>
            </a:r>
          </a:p>
          <a:p>
            <a:pPr marL="342900" indent="-342900">
              <a:buFont typeface="Wingdings" pitchFamily="2" charset="2"/>
              <a:buChar char="q"/>
            </a:pPr>
            <a:endParaRPr lang="es-ES_tradnl" sz="800" dirty="0" smtClean="0">
              <a:solidFill>
                <a:srgbClr val="FF0000"/>
              </a:solidFill>
            </a:endParaRPr>
          </a:p>
          <a:p>
            <a:pPr marL="342900" indent="-342900">
              <a:buFont typeface="Wingdings" pitchFamily="2" charset="2"/>
              <a:buChar char="q"/>
            </a:pPr>
            <a:r>
              <a:rPr lang="es-ES_tradnl" sz="1800" dirty="0" smtClean="0">
                <a:solidFill>
                  <a:srgbClr val="0000FF"/>
                </a:solidFill>
              </a:rPr>
              <a:t>(se equipara de esta manera este tipo de retención al que tienen los propios autores)</a:t>
            </a:r>
          </a:p>
        </p:txBody>
      </p:sp>
    </p:spTree>
    <p:extLst>
      <p:ext uri="{BB962C8B-B14F-4D97-AF65-F5344CB8AC3E}">
        <p14:creationId xmlns="" xmlns:p14="http://schemas.microsoft.com/office/powerpoint/2010/main" val="2978759165"/>
      </p:ext>
    </p:extLst>
  </p:cSld>
  <p:clrMapOvr>
    <a:masterClrMapping/>
  </p:clrMapOvr>
  <p:transition/>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3 Marcador de número de diapositiva"/>
          <p:cNvSpPr>
            <a:spLocks noGrp="1"/>
          </p:cNvSpPr>
          <p:nvPr>
            <p:ph type="sldNum" sz="quarter" idx="12"/>
          </p:nvPr>
        </p:nvSpPr>
        <p:spPr>
          <a:xfrm>
            <a:off x="7670800" y="6400800"/>
            <a:ext cx="2311400" cy="476250"/>
          </a:xfrm>
        </p:spPr>
        <p:txBody>
          <a:bodyPr/>
          <a:lstStyle/>
          <a:p>
            <a:pPr>
              <a:defRPr/>
            </a:pPr>
            <a:fld id="{D3C7C18F-BE5E-464F-A493-DDFAF6A4533F}" type="slidenum">
              <a:rPr lang="es-ES"/>
              <a:pPr>
                <a:defRPr/>
              </a:pPr>
              <a:t>562</a:t>
            </a:fld>
            <a:endParaRPr lang="es-ES"/>
          </a:p>
        </p:txBody>
      </p:sp>
      <p:sp>
        <p:nvSpPr>
          <p:cNvPr id="2270210" name="Rectangle 2"/>
          <p:cNvSpPr>
            <a:spLocks noChangeArrowheads="1"/>
          </p:cNvSpPr>
          <p:nvPr/>
        </p:nvSpPr>
        <p:spPr bwMode="auto">
          <a:xfrm>
            <a:off x="1981200" y="152400"/>
            <a:ext cx="184150" cy="457200"/>
          </a:xfrm>
          <a:prstGeom prst="rect">
            <a:avLst/>
          </a:prstGeom>
          <a:noFill/>
          <a:ln w="9525">
            <a:noFill/>
            <a:miter lim="800000"/>
            <a:headEnd/>
            <a:tailEnd/>
          </a:ln>
          <a:effectLst/>
        </p:spPr>
        <p:txBody>
          <a:bodyPr wrap="none" anchor="ctr">
            <a:spAutoFit/>
          </a:bodyPr>
          <a:lstStyle/>
          <a:p>
            <a:pPr>
              <a:defRPr/>
            </a:pPr>
            <a:endParaRPr lang="es-ES_tradnl" sz="2400" b="0" u="sng">
              <a:solidFill>
                <a:srgbClr val="FFFF00"/>
              </a:solidFill>
              <a:effectLst>
                <a:outerShdw blurRad="38100" dist="38100" dir="2700000" algn="tl">
                  <a:srgbClr val="000000"/>
                </a:outerShdw>
              </a:effectLst>
              <a:latin typeface="Arial" charset="0"/>
            </a:endParaRPr>
          </a:p>
        </p:txBody>
      </p:sp>
      <p:graphicFrame>
        <p:nvGraphicFramePr>
          <p:cNvPr id="2270312" name="Group 104"/>
          <p:cNvGraphicFramePr>
            <a:graphicFrameLocks noGrp="1"/>
          </p:cNvGraphicFramePr>
          <p:nvPr>
            <p:extLst>
              <p:ext uri="{D42A27DB-BD31-4B8C-83A1-F6EECF244321}">
                <p14:modId xmlns="" xmlns:p14="http://schemas.microsoft.com/office/powerpoint/2010/main" val="839745668"/>
              </p:ext>
            </p:extLst>
          </p:nvPr>
        </p:nvGraphicFramePr>
        <p:xfrm>
          <a:off x="228600" y="914400"/>
          <a:ext cx="9525000" cy="4830292"/>
        </p:xfrm>
        <a:graphic>
          <a:graphicData uri="http://schemas.openxmlformats.org/drawingml/2006/table">
            <a:tbl>
              <a:tblPr/>
              <a:tblGrid>
                <a:gridCol w="4267200">
                  <a:extLst>
                    <a:ext uri="{9D8B030D-6E8A-4147-A177-3AD203B41FA5}">
                      <a16:colId xmlns="" xmlns:a16="http://schemas.microsoft.com/office/drawing/2014/main" val="20000"/>
                    </a:ext>
                  </a:extLst>
                </a:gridCol>
                <a:gridCol w="1676400">
                  <a:extLst>
                    <a:ext uri="{9D8B030D-6E8A-4147-A177-3AD203B41FA5}">
                      <a16:colId xmlns="" xmlns:a16="http://schemas.microsoft.com/office/drawing/2014/main" val="20002"/>
                    </a:ext>
                  </a:extLst>
                </a:gridCol>
                <a:gridCol w="1905000">
                  <a:extLst>
                    <a:ext uri="{9D8B030D-6E8A-4147-A177-3AD203B41FA5}">
                      <a16:colId xmlns="" xmlns:a16="http://schemas.microsoft.com/office/drawing/2014/main" val="20003"/>
                    </a:ext>
                  </a:extLst>
                </a:gridCol>
                <a:gridCol w="1676400">
                  <a:extLst>
                    <a:ext uri="{9D8B030D-6E8A-4147-A177-3AD203B41FA5}">
                      <a16:colId xmlns="" xmlns:a16="http://schemas.microsoft.com/office/drawing/2014/main" val="20004"/>
                    </a:ext>
                  </a:extLst>
                </a:gridCol>
              </a:tblGrid>
              <a:tr h="54699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chemeClr val="tx1"/>
                          </a:solidFill>
                          <a:effectLst/>
                          <a:latin typeface="Arial" charset="0"/>
                          <a:cs typeface="Times New Roman" pitchFamily="18" charset="0"/>
                        </a:rPr>
                        <a:t>CONCEPTOS</a:t>
                      </a:r>
                      <a:endParaRPr kumimoji="0" lang="es-ES" sz="2000" b="1" i="0" u="none" strike="noStrike" cap="none" normalizeH="0" baseline="0" dirty="0" smtClean="0">
                        <a:ln>
                          <a:noFill/>
                        </a:ln>
                        <a:solidFill>
                          <a:srgbClr val="FFFF66"/>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FFFF00"/>
                          </a:solidFill>
                          <a:effectLst/>
                          <a:latin typeface="Arial" charset="0"/>
                          <a:cs typeface="Times New Roman" pitchFamily="18" charset="0"/>
                        </a:rPr>
                        <a:t>Desde 2016 </a:t>
                      </a:r>
                      <a:endParaRPr kumimoji="0" lang="es-ES" sz="2000" b="1" i="0" u="none" strike="noStrike" cap="none" normalizeH="0" baseline="0" dirty="0" smtClean="0">
                        <a:ln>
                          <a:noFill/>
                        </a:ln>
                        <a:solidFill>
                          <a:schemeClr val="tx1"/>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FFFF00"/>
                          </a:solidFill>
                          <a:effectLst/>
                          <a:latin typeface="Arial" charset="0"/>
                          <a:cs typeface="Times New Roman" pitchFamily="18" charset="0"/>
                        </a:rPr>
                        <a:t>Desde 2017 </a:t>
                      </a:r>
                      <a:endParaRPr kumimoji="0" lang="es-ES" sz="2000" b="1" i="0" u="none" strike="noStrike" cap="none" normalizeH="0" baseline="0" dirty="0" smtClean="0">
                        <a:ln>
                          <a:noFill/>
                        </a:ln>
                        <a:solidFill>
                          <a:schemeClr val="tx1"/>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FFFF00"/>
                          </a:solidFill>
                          <a:effectLst/>
                          <a:latin typeface="Arial" charset="0"/>
                          <a:cs typeface="Times New Roman" pitchFamily="18" charset="0"/>
                        </a:rPr>
                        <a:t>Desde 2019 </a:t>
                      </a:r>
                      <a:endParaRPr kumimoji="0" lang="es-ES" sz="2000" b="1" i="0" u="none" strike="noStrike" cap="none" normalizeH="0" baseline="0" dirty="0" smtClean="0">
                        <a:ln>
                          <a:noFill/>
                        </a:ln>
                        <a:solidFill>
                          <a:schemeClr val="tx1"/>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61812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cs typeface="Times New Roman" pitchFamily="18" charset="0"/>
                        </a:rPr>
                        <a:t>Rentos. C. MOBILIARIO</a:t>
                      </a:r>
                      <a:endParaRPr kumimoji="0" lang="es-ES" sz="24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44117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ARRENDAMIENTOS</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19%</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64122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FFFF00"/>
                          </a:solidFill>
                          <a:effectLst>
                            <a:outerShdw blurRad="38100" dist="38100" dir="2700000" algn="tl">
                              <a:srgbClr val="000000"/>
                            </a:outerShdw>
                          </a:effectLst>
                          <a:latin typeface="Arial" charset="0"/>
                        </a:rPr>
                        <a:t>PROFESIONALES*,</a:t>
                      </a: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Cursos, </a:t>
                      </a:r>
                      <a:r>
                        <a:rPr kumimoji="0" lang="es-ES" sz="1800" b="1" i="0" u="none" strike="noStrike" cap="none" normalizeH="0" baseline="0" dirty="0" err="1" smtClean="0">
                          <a:ln>
                            <a:noFill/>
                          </a:ln>
                          <a:solidFill>
                            <a:schemeClr val="tx1"/>
                          </a:solidFill>
                          <a:effectLst>
                            <a:outerShdw blurRad="38100" dist="38100" dir="2700000" algn="tl">
                              <a:srgbClr val="000000"/>
                            </a:outerShdw>
                          </a:effectLst>
                          <a:latin typeface="Arial" charset="0"/>
                        </a:rPr>
                        <a:t>conferen</a:t>
                      </a: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15%</a:t>
                      </a:r>
                    </a:p>
                    <a:p>
                      <a:pPr marL="0" marR="0" lvl="0" indent="0" algn="ctr" defTabSz="914400" rtl="0" eaLnBrk="1" fontAlgn="base" latinLnBrk="0" hangingPunct="1">
                        <a:lnSpc>
                          <a:spcPct val="100000"/>
                        </a:lnSpc>
                        <a:spcBef>
                          <a:spcPct val="0"/>
                        </a:spcBef>
                        <a:spcAft>
                          <a:spcPct val="0"/>
                        </a:spcAft>
                        <a:buClrTx/>
                        <a:buSzTx/>
                        <a:buFontTx/>
                        <a:buNone/>
                        <a:tabLst/>
                        <a:defRPr/>
                      </a:pPr>
                      <a:r>
                        <a:rPr lang="es-ES_tradnl" sz="1100" b="1" dirty="0" smtClean="0">
                          <a:solidFill>
                            <a:srgbClr val="0000FF"/>
                          </a:solidFill>
                          <a:effectLst/>
                        </a:rPr>
                        <a:t>(7%:  1º</a:t>
                      </a:r>
                      <a:r>
                        <a:rPr lang="es-ES_tradnl" sz="1100" b="1" baseline="0" dirty="0" smtClean="0">
                          <a:solidFill>
                            <a:srgbClr val="0000FF"/>
                          </a:solidFill>
                          <a:effectLst/>
                        </a:rPr>
                        <a:t> ,2º  y 3º año)</a:t>
                      </a:r>
                      <a:endParaRPr kumimoji="0" lang="es-ES" sz="11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15%</a:t>
                      </a:r>
                    </a:p>
                    <a:p>
                      <a:pPr marL="0" marR="0" lvl="0" indent="0" algn="ctr" defTabSz="914400" rtl="0" eaLnBrk="1" fontAlgn="base" latinLnBrk="0" hangingPunct="1">
                        <a:lnSpc>
                          <a:spcPct val="100000"/>
                        </a:lnSpc>
                        <a:spcBef>
                          <a:spcPct val="0"/>
                        </a:spcBef>
                        <a:spcAft>
                          <a:spcPct val="0"/>
                        </a:spcAft>
                        <a:buClrTx/>
                        <a:buSzTx/>
                        <a:buFontTx/>
                        <a:buNone/>
                        <a:tabLst/>
                        <a:defRPr/>
                      </a:pPr>
                      <a:r>
                        <a:rPr lang="es-ES_tradnl" sz="1100" b="1" dirty="0" smtClean="0">
                          <a:solidFill>
                            <a:srgbClr val="0000FF"/>
                          </a:solidFill>
                          <a:effectLst/>
                        </a:rPr>
                        <a:t>(7%:  1º</a:t>
                      </a:r>
                      <a:r>
                        <a:rPr lang="es-ES_tradnl" sz="1100" b="1" baseline="0" dirty="0" smtClean="0">
                          <a:solidFill>
                            <a:srgbClr val="0000FF"/>
                          </a:solidFill>
                          <a:effectLst/>
                        </a:rPr>
                        <a:t> ,2º  y 3º año)</a:t>
                      </a:r>
                      <a:endParaRPr kumimoji="0" lang="es-ES" sz="11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15%</a:t>
                      </a:r>
                    </a:p>
                    <a:p>
                      <a:pPr marL="0" marR="0" lvl="0" indent="0" algn="ctr" defTabSz="914400" rtl="0" eaLnBrk="1" fontAlgn="base" latinLnBrk="0" hangingPunct="1">
                        <a:lnSpc>
                          <a:spcPct val="100000"/>
                        </a:lnSpc>
                        <a:spcBef>
                          <a:spcPct val="0"/>
                        </a:spcBef>
                        <a:spcAft>
                          <a:spcPct val="0"/>
                        </a:spcAft>
                        <a:buClrTx/>
                        <a:buSzTx/>
                        <a:buFontTx/>
                        <a:buNone/>
                        <a:tabLst/>
                        <a:defRPr/>
                      </a:pPr>
                      <a:r>
                        <a:rPr lang="es-ES_tradnl" sz="1100" b="1" dirty="0" smtClean="0">
                          <a:solidFill>
                            <a:srgbClr val="0000FF"/>
                          </a:solidFill>
                          <a:effectLst/>
                        </a:rPr>
                        <a:t>(7%:  1º</a:t>
                      </a:r>
                      <a:r>
                        <a:rPr lang="es-ES_tradnl" sz="1100" b="1" baseline="0" dirty="0" smtClean="0">
                          <a:solidFill>
                            <a:srgbClr val="0000FF"/>
                          </a:solidFill>
                          <a:effectLst/>
                        </a:rPr>
                        <a:t> ,2º  y 3º año)</a:t>
                      </a:r>
                      <a:endParaRPr kumimoji="0" lang="es-ES" sz="11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49569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Propiedad Intelectual del autor</a:t>
                      </a:r>
                      <a:r>
                        <a:rPr kumimoji="0" lang="es-ES" sz="1800" b="1" i="0" u="none" strike="noStrike" cap="none" normalizeH="0" baseline="0" dirty="0" smtClean="0">
                          <a:ln>
                            <a:noFill/>
                          </a:ln>
                          <a:solidFill>
                            <a:srgbClr val="FFFF00"/>
                          </a:solidFill>
                          <a:effectLst>
                            <a:outerShdw blurRad="38100" dist="38100" dir="2700000" algn="tl">
                              <a:srgbClr val="000000"/>
                            </a:outerShdw>
                          </a:effectLst>
                          <a:latin typeface="Arial" charset="0"/>
                        </a:rPr>
                        <a:t>*</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15%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15%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15%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7"/>
                  </a:ext>
                </a:extLst>
              </a:tr>
              <a:tr h="61647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sz="1600" b="1" i="0" u="none" strike="noStrike" cap="none" normalizeH="0" baseline="0" dirty="0" smtClean="0">
                          <a:ln>
                            <a:noFill/>
                          </a:ln>
                          <a:solidFill>
                            <a:schemeClr val="tx1"/>
                          </a:solidFill>
                          <a:effectLst>
                            <a:outerShdw blurRad="38100" dist="38100" dir="2700000" algn="tl">
                              <a:srgbClr val="000000"/>
                            </a:outerShdw>
                          </a:effectLst>
                          <a:latin typeface="Arial" charset="0"/>
                        </a:rPr>
                        <a:t>Propiedad Intelectual  </a:t>
                      </a:r>
                      <a:r>
                        <a:rPr kumimoji="0" lang="es-ES" sz="1600" b="1" i="0" u="sng" strike="noStrike" cap="none" normalizeH="0" baseline="0" dirty="0" smtClean="0">
                          <a:ln>
                            <a:noFill/>
                          </a:ln>
                          <a:solidFill>
                            <a:schemeClr val="tx1"/>
                          </a:solidFill>
                          <a:effectLst>
                            <a:outerShdw blurRad="38100" dist="38100" dir="2700000" algn="tl">
                              <a:srgbClr val="000000"/>
                            </a:outerShdw>
                          </a:effectLst>
                          <a:latin typeface="Arial" charset="0"/>
                        </a:rPr>
                        <a:t>No</a:t>
                      </a:r>
                      <a:r>
                        <a:rPr kumimoji="0" lang="es-ES" sz="1600" b="1" i="0" u="none" strike="noStrike" cap="none" normalizeH="0" baseline="0" dirty="0" smtClean="0">
                          <a:ln>
                            <a:noFill/>
                          </a:ln>
                          <a:solidFill>
                            <a:schemeClr val="tx1"/>
                          </a:solidFill>
                          <a:effectLst>
                            <a:outerShdw blurRad="38100" dist="38100" dir="2700000" algn="tl">
                              <a:srgbClr val="000000"/>
                            </a:outerShdw>
                          </a:effectLst>
                          <a:latin typeface="Arial" charset="0"/>
                        </a:rPr>
                        <a:t> sea el autor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sz="1600" b="1" i="0" u="none" strike="noStrike" cap="none" normalizeH="0" baseline="0" dirty="0" smtClean="0">
                          <a:ln>
                            <a:noFill/>
                          </a:ln>
                          <a:solidFill>
                            <a:schemeClr val="tx1"/>
                          </a:solidFill>
                          <a:effectLst>
                            <a:outerShdw blurRad="38100" dist="38100" dir="2700000" algn="tl">
                              <a:srgbClr val="000000"/>
                            </a:outerShdw>
                          </a:effectLst>
                          <a:latin typeface="Arial" charset="0"/>
                        </a:rPr>
                        <a:t>(R. C. Mobiliario)</a:t>
                      </a:r>
                      <a:endParaRPr kumimoji="0" lang="es-ES" sz="14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19%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19%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15%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rPr>
                        <a:t> </a:t>
                      </a:r>
                      <a:r>
                        <a:rPr kumimoji="0" lang="es-ES" sz="1600" b="1" i="0" u="none" strike="noStrike" cap="none" normalizeH="0" baseline="0" dirty="0" smtClean="0">
                          <a:ln>
                            <a:noFill/>
                          </a:ln>
                          <a:solidFill>
                            <a:srgbClr val="0000FF"/>
                          </a:solidFill>
                          <a:effectLst/>
                          <a:latin typeface="Arial" charset="0"/>
                          <a:cs typeface="Times New Roman" pitchFamily="18" charset="0"/>
                        </a:rPr>
                        <a:t>(desde 2019)</a:t>
                      </a:r>
                      <a:endParaRPr kumimoji="0" lang="es-ES" sz="16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8"/>
                  </a:ext>
                </a:extLst>
              </a:tr>
              <a:tr h="38264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dirty="0" smtClean="0">
                          <a:ln>
                            <a:noFill/>
                          </a:ln>
                          <a:solidFill>
                            <a:schemeClr val="tx1"/>
                          </a:solidFill>
                          <a:effectLst>
                            <a:outerShdw blurRad="38100" dist="38100" dir="2700000" algn="tl">
                              <a:srgbClr val="000000"/>
                            </a:outerShdw>
                          </a:effectLst>
                          <a:latin typeface="Arial" charset="0"/>
                        </a:rPr>
                        <a:t>VARIOS</a:t>
                      </a: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 (GªPº IICC, premios,…) </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0000FF"/>
                          </a:solidFill>
                          <a:effectLst/>
                          <a:latin typeface="Arial" charset="0"/>
                          <a:cs typeface="Times New Roman" pitchFamily="18" charset="0"/>
                        </a:rPr>
                        <a:t>19%</a:t>
                      </a:r>
                      <a:endParaRPr kumimoji="0" lang="es-ES" sz="20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0000FF"/>
                          </a:solidFill>
                          <a:effectLst/>
                          <a:latin typeface="Arial" charset="0"/>
                          <a:cs typeface="Times New Roman" pitchFamily="18" charset="0"/>
                        </a:rPr>
                        <a:t>19%</a:t>
                      </a:r>
                      <a:endParaRPr kumimoji="0" lang="es-ES" sz="20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rgbClr val="0000FF"/>
                          </a:solidFill>
                          <a:effectLst/>
                          <a:latin typeface="Arial" charset="0"/>
                          <a:cs typeface="Times New Roman" pitchFamily="18" charset="0"/>
                        </a:rPr>
                        <a:t>19%</a:t>
                      </a:r>
                      <a:endParaRPr kumimoji="0" lang="es-ES" sz="20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44151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outerShdw blurRad="38100" dist="38100" dir="2700000" algn="tl">
                              <a:srgbClr val="000000"/>
                            </a:outerShdw>
                          </a:effectLst>
                          <a:latin typeface="Arial" charset="0"/>
                        </a:rPr>
                        <a:t>Transmisión de  Derechos 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200" b="1" i="0" u="none" strike="noStrike" cap="none" normalizeH="0" baseline="0" dirty="0" smtClean="0">
                          <a:ln>
                            <a:noFill/>
                          </a:ln>
                          <a:solidFill>
                            <a:srgbClr val="0000FF"/>
                          </a:solidFill>
                          <a:effectLst/>
                          <a:latin typeface="Arial" charset="0"/>
                          <a:cs typeface="Times New Roman" pitchFamily="18" charset="0"/>
                        </a:rPr>
                        <a:t>-----------</a:t>
                      </a:r>
                      <a:endParaRPr kumimoji="0" lang="es-ES" sz="12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cs typeface="Times New Roman" pitchFamily="18" charset="0"/>
                        </a:rPr>
                        <a:t>19%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600" b="1" i="0" u="none" strike="noStrike" cap="none" normalizeH="0" baseline="0" dirty="0" smtClean="0">
                          <a:ln>
                            <a:noFill/>
                          </a:ln>
                          <a:solidFill>
                            <a:srgbClr val="0000FF"/>
                          </a:solidFill>
                          <a:effectLst/>
                          <a:latin typeface="Arial" charset="0"/>
                          <a:cs typeface="Times New Roman" pitchFamily="18" charset="0"/>
                        </a:rPr>
                        <a:t>(desde 2017)</a:t>
                      </a:r>
                      <a:endParaRPr kumimoji="0" lang="es-ES" sz="16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800" b="1" i="0" u="none" strike="noStrike" cap="none" normalizeH="0" baseline="0" dirty="0" smtClean="0">
                          <a:ln>
                            <a:noFill/>
                          </a:ln>
                          <a:solidFill>
                            <a:srgbClr val="0000FF"/>
                          </a:solidFill>
                          <a:effectLst/>
                          <a:latin typeface="Arial" charset="0"/>
                          <a:cs typeface="Times New Roman" pitchFamily="18" charset="0"/>
                        </a:rPr>
                        <a:t>19%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 sz="1600" b="1" i="0" u="none" strike="noStrike" cap="none" normalizeH="0" baseline="0" dirty="0" smtClean="0">
                          <a:ln>
                            <a:noFill/>
                          </a:ln>
                          <a:solidFill>
                            <a:srgbClr val="0000FF"/>
                          </a:solidFill>
                          <a:effectLst/>
                          <a:latin typeface="Arial" charset="0"/>
                          <a:cs typeface="Times New Roman" pitchFamily="18" charset="0"/>
                        </a:rPr>
                        <a:t>(desde 2017)</a:t>
                      </a:r>
                      <a:endParaRPr kumimoji="0" lang="es-ES" sz="16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44117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FFFF66"/>
                          </a:solidFill>
                          <a:effectLst>
                            <a:outerShdw blurRad="38100" dist="38100" dir="2700000" algn="tl">
                              <a:srgbClr val="000000"/>
                            </a:outerShdw>
                          </a:effectLst>
                          <a:latin typeface="Arial" charset="0"/>
                          <a:cs typeface="Times New Roman" pitchFamily="18" charset="0"/>
                        </a:rPr>
                        <a:t>ADMINISTRADORES**</a:t>
                      </a:r>
                      <a:endParaRPr kumimoji="0" lang="es-ES" sz="2400" b="1" i="0" u="none" strike="noStrike" cap="none" normalizeH="0" baseline="0" dirty="0" smtClean="0">
                        <a:ln>
                          <a:noFill/>
                        </a:ln>
                        <a:solidFill>
                          <a:srgbClr val="FFFF66"/>
                        </a:solidFill>
                        <a:effectLst>
                          <a:outerShdw blurRad="38100" dist="38100" dir="2700000" algn="tl">
                            <a:srgbClr val="000000"/>
                          </a:outerShdw>
                        </a:effectLst>
                        <a:latin typeface="Arial" charset="0"/>
                        <a:cs typeface="Times New Roman" pitchFamily="18"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35%**</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35%**</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35%**</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6"/>
                  </a:ext>
                </a:extLst>
              </a:tr>
            </a:tbl>
          </a:graphicData>
        </a:graphic>
      </p:graphicFrame>
      <p:sp>
        <p:nvSpPr>
          <p:cNvPr id="37934" name="Text Box 51"/>
          <p:cNvSpPr txBox="1">
            <a:spLocks noChangeArrowheads="1"/>
          </p:cNvSpPr>
          <p:nvPr/>
        </p:nvSpPr>
        <p:spPr bwMode="auto">
          <a:xfrm>
            <a:off x="0" y="0"/>
            <a:ext cx="9906000" cy="707886"/>
          </a:xfrm>
          <a:prstGeom prst="rect">
            <a:avLst/>
          </a:prstGeom>
          <a:solidFill>
            <a:srgbClr val="FF0000"/>
          </a:solidFill>
          <a:ln w="9525">
            <a:noFill/>
            <a:miter lim="800000"/>
            <a:headEnd/>
            <a:tailEnd/>
          </a:ln>
        </p:spPr>
        <p:txBody>
          <a:bodyPr>
            <a:spAutoFit/>
          </a:bodyPr>
          <a:lstStyle/>
          <a:p>
            <a:pPr algn="ctr">
              <a:spcBef>
                <a:spcPct val="50000"/>
              </a:spcBef>
            </a:pPr>
            <a:r>
              <a:rPr lang="es-ES" u="sng" dirty="0" smtClean="0">
                <a:latin typeface="+mn-lt"/>
              </a:rPr>
              <a:t>TIPOS</a:t>
            </a:r>
            <a:r>
              <a:rPr lang="es-ES" dirty="0" smtClean="0">
                <a:latin typeface="+mn-lt"/>
              </a:rPr>
              <a:t> de </a:t>
            </a:r>
            <a:r>
              <a:rPr lang="es-ES" u="sng" dirty="0" smtClean="0">
                <a:latin typeface="+mn-lt"/>
              </a:rPr>
              <a:t>RETENCIONES</a:t>
            </a:r>
            <a:r>
              <a:rPr lang="es-ES" dirty="0" smtClean="0">
                <a:latin typeface="+mn-lt"/>
              </a:rPr>
              <a:t> RENTAS DEL AHORRO Y OTRAS                                                      Desde 2016  </a:t>
            </a:r>
            <a:r>
              <a:rPr lang="es-ES" sz="1400" dirty="0" smtClean="0">
                <a:solidFill>
                  <a:srgbClr val="FFFF66"/>
                </a:solidFill>
                <a:effectLst>
                  <a:outerShdw blurRad="38100" dist="38100" dir="2700000" algn="tl">
                    <a:srgbClr val="000000">
                      <a:alpha val="43137"/>
                    </a:srgbClr>
                  </a:outerShdw>
                </a:effectLst>
                <a:latin typeface="+mn-lt"/>
              </a:rPr>
              <a:t>Art. 101 y DA 31 LIRPF</a:t>
            </a:r>
            <a:endParaRPr lang="es-ES" sz="1400" dirty="0">
              <a:latin typeface="+mn-lt"/>
            </a:endParaRPr>
          </a:p>
        </p:txBody>
      </p:sp>
      <p:graphicFrame>
        <p:nvGraphicFramePr>
          <p:cNvPr id="6" name="5 Tabla"/>
          <p:cNvGraphicFramePr>
            <a:graphicFrameLocks noGrp="1"/>
          </p:cNvGraphicFramePr>
          <p:nvPr>
            <p:extLst>
              <p:ext uri="{D42A27DB-BD31-4B8C-83A1-F6EECF244321}">
                <p14:modId xmlns="" xmlns:p14="http://schemas.microsoft.com/office/powerpoint/2010/main" val="2142146198"/>
              </p:ext>
            </p:extLst>
          </p:nvPr>
        </p:nvGraphicFramePr>
        <p:xfrm>
          <a:off x="76200" y="5917731"/>
          <a:ext cx="8839200" cy="787869"/>
        </p:xfrm>
        <a:graphic>
          <a:graphicData uri="http://schemas.openxmlformats.org/drawingml/2006/table">
            <a:tbl>
              <a:tblPr firstRow="1" bandRow="1">
                <a:tableStyleId>{5C22544A-7EE6-4342-B048-85BDC9FD1C3A}</a:tableStyleId>
              </a:tblPr>
              <a:tblGrid>
                <a:gridCol w="2481179">
                  <a:extLst>
                    <a:ext uri="{9D8B030D-6E8A-4147-A177-3AD203B41FA5}">
                      <a16:colId xmlns="" xmlns:a16="http://schemas.microsoft.com/office/drawing/2014/main" val="20000"/>
                    </a:ext>
                  </a:extLst>
                </a:gridCol>
                <a:gridCol w="3644232">
                  <a:extLst>
                    <a:ext uri="{9D8B030D-6E8A-4147-A177-3AD203B41FA5}">
                      <a16:colId xmlns="" xmlns:a16="http://schemas.microsoft.com/office/drawing/2014/main" val="20001"/>
                    </a:ext>
                  </a:extLst>
                </a:gridCol>
                <a:gridCol w="2713789">
                  <a:extLst>
                    <a:ext uri="{9D8B030D-6E8A-4147-A177-3AD203B41FA5}">
                      <a16:colId xmlns="" xmlns:a16="http://schemas.microsoft.com/office/drawing/2014/main" val="20004"/>
                    </a:ext>
                  </a:extLst>
                </a:gridCol>
              </a:tblGrid>
              <a:tr h="422109">
                <a:tc>
                  <a:txBody>
                    <a:bodyPr/>
                    <a:lstStyle/>
                    <a:p>
                      <a:pPr algn="l"/>
                      <a:r>
                        <a:rPr lang="es-ES_tradnl" sz="1600" dirty="0" smtClean="0"/>
                        <a:t>CASO ESPECIAL</a:t>
                      </a:r>
                      <a:endParaRPr lang="es-ES_tradnl"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r>
                        <a:rPr lang="es-ES_tradnl" sz="1600" dirty="0" smtClean="0"/>
                        <a:t>REQUISITOS</a:t>
                      </a:r>
                      <a:endParaRPr lang="es-ES_tradnl" sz="16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1600" dirty="0" smtClean="0">
                          <a:solidFill>
                            <a:srgbClr val="FFFF00"/>
                          </a:solidFill>
                        </a:rPr>
                        <a:t>Desde 2016</a:t>
                      </a:r>
                      <a:endParaRPr lang="es-ES_tradnl" sz="1600"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2685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1600" b="1" i="0" u="none" strike="noStrike" cap="none" normalizeH="0" baseline="0" dirty="0" smtClean="0">
                          <a:ln>
                            <a:noFill/>
                          </a:ln>
                          <a:solidFill>
                            <a:srgbClr val="FFFF66"/>
                          </a:solidFill>
                          <a:effectLst>
                            <a:outerShdw blurRad="38100" dist="38100" dir="2700000" algn="tl">
                              <a:srgbClr val="000000"/>
                            </a:outerShdw>
                          </a:effectLst>
                          <a:latin typeface="Arial" charset="0"/>
                          <a:cs typeface="Times New Roman" pitchFamily="18" charset="0"/>
                        </a:rPr>
                        <a:t>ADMINISTRADORES**</a:t>
                      </a:r>
                      <a:endParaRPr kumimoji="0" lang="es-ES" sz="1600" b="1" i="0" u="none"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r>
                        <a:rPr lang="es-ES_tradnl" sz="1400" b="1" dirty="0" smtClean="0">
                          <a:solidFill>
                            <a:srgbClr val="000066"/>
                          </a:solidFill>
                        </a:rPr>
                        <a:t>INCN </a:t>
                      </a:r>
                      <a:r>
                        <a:rPr lang="es-ES_tradnl" sz="1400" b="1" dirty="0" err="1" smtClean="0">
                          <a:solidFill>
                            <a:srgbClr val="000066"/>
                          </a:solidFill>
                        </a:rPr>
                        <a:t>e.a.</a:t>
                      </a:r>
                      <a:r>
                        <a:rPr lang="es-ES_tradnl" sz="1400" b="1" dirty="0" smtClean="0">
                          <a:solidFill>
                            <a:srgbClr val="000066"/>
                          </a:solidFill>
                        </a:rPr>
                        <a:t> de la Sociedad &lt; 100.000 €</a:t>
                      </a:r>
                      <a:endParaRPr lang="es-ES_tradnl" sz="1400" b="1"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20000"/>
                        <a:lumOff val="80000"/>
                      </a:schemeClr>
                    </a:solidFill>
                  </a:tcPr>
                </a:tc>
                <a:tc>
                  <a:txBody>
                    <a:bodyPr/>
                    <a:lstStyle/>
                    <a:p>
                      <a:pPr algn="ctr"/>
                      <a:r>
                        <a:rPr lang="es-ES_tradnl" b="1" dirty="0" smtClean="0">
                          <a:solidFill>
                            <a:srgbClr val="0000FF"/>
                          </a:solidFill>
                        </a:rPr>
                        <a:t>19%</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1716293379"/>
      </p:ext>
    </p:extLst>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3 Marcador de número de diapositiva"/>
          <p:cNvSpPr>
            <a:spLocks noGrp="1"/>
          </p:cNvSpPr>
          <p:nvPr>
            <p:ph type="sldNum" sz="quarter" idx="12"/>
          </p:nvPr>
        </p:nvSpPr>
        <p:spPr>
          <a:xfrm>
            <a:off x="8001000" y="6428184"/>
            <a:ext cx="1905000" cy="457200"/>
          </a:xfrm>
        </p:spPr>
        <p:txBody>
          <a:bodyPr/>
          <a:lstStyle/>
          <a:p>
            <a:fld id="{3E497CDB-00DD-4F7F-AF9E-BDE1B9A6E5C7}" type="slidenum">
              <a:rPr lang="es-ES"/>
              <a:pPr/>
              <a:t>563</a:t>
            </a:fld>
            <a:endParaRPr lang="es-ES"/>
          </a:p>
        </p:txBody>
      </p:sp>
      <p:sp>
        <p:nvSpPr>
          <p:cNvPr id="306178" name="Rectangle 2"/>
          <p:cNvSpPr>
            <a:spLocks noGrp="1" noChangeArrowheads="1"/>
          </p:cNvSpPr>
          <p:nvPr>
            <p:ph type="ctrTitle" idx="4294967295"/>
          </p:nvPr>
        </p:nvSpPr>
        <p:spPr>
          <a:xfrm>
            <a:off x="0" y="0"/>
            <a:ext cx="9906000" cy="400000"/>
          </a:xfrm>
        </p:spPr>
        <p:txBody>
          <a:bodyPr anchor="t"/>
          <a:lstStyle/>
          <a:p>
            <a:pPr algn="l"/>
            <a:r>
              <a:rPr lang="es-ES_tradnl" sz="2000" b="1" u="sng" dirty="0" smtClean="0">
                <a:solidFill>
                  <a:srgbClr val="FFFF00"/>
                </a:solidFill>
                <a:effectLst/>
              </a:rPr>
              <a:t>Rentas del Trabajo</a:t>
            </a:r>
            <a:r>
              <a:rPr lang="es-ES_tradnl" sz="2000" b="1" dirty="0" smtClean="0">
                <a:solidFill>
                  <a:srgbClr val="FFFF00"/>
                </a:solidFill>
                <a:effectLst/>
              </a:rPr>
              <a:t>.  RD 1461/2018 Modifica art</a:t>
            </a:r>
            <a:r>
              <a:rPr lang="es-ES_tradnl" sz="2000" b="1" dirty="0">
                <a:solidFill>
                  <a:srgbClr val="FFFF00"/>
                </a:solidFill>
                <a:effectLst/>
              </a:rPr>
              <a:t>. 81.1 RIRPF </a:t>
            </a:r>
            <a:r>
              <a:rPr lang="es-ES_tradnl" sz="2000" b="1" u="sng" dirty="0">
                <a:solidFill>
                  <a:srgbClr val="FFFF00"/>
                </a:solidFill>
                <a:effectLst/>
              </a:rPr>
              <a:t>desde </a:t>
            </a:r>
            <a:r>
              <a:rPr lang="es-ES_tradnl" sz="2000" b="1" u="sng" dirty="0" smtClean="0">
                <a:solidFill>
                  <a:srgbClr val="FFFF00"/>
                </a:solidFill>
                <a:effectLst/>
              </a:rPr>
              <a:t>1/1/2019</a:t>
            </a:r>
            <a:r>
              <a:rPr lang="es-ES_tradnl" sz="2000" b="1" dirty="0" smtClean="0">
                <a:solidFill>
                  <a:srgbClr val="FFFF00"/>
                </a:solidFill>
                <a:effectLst/>
              </a:rPr>
              <a:t>*</a:t>
            </a:r>
            <a:r>
              <a:rPr lang="es-ES_tradnl" sz="2000" b="1" u="sng" dirty="0" smtClean="0">
                <a:solidFill>
                  <a:srgbClr val="FFFF00"/>
                </a:solidFill>
                <a:effectLst/>
              </a:rPr>
              <a:t> </a:t>
            </a:r>
            <a:endParaRPr lang="es-ES" sz="2000" b="1" dirty="0">
              <a:solidFill>
                <a:srgbClr val="FFFF00"/>
              </a:solidFill>
              <a:effectLst/>
            </a:endParaRPr>
          </a:p>
        </p:txBody>
      </p:sp>
      <p:sp>
        <p:nvSpPr>
          <p:cNvPr id="306180" name="Text Box 4"/>
          <p:cNvSpPr txBox="1">
            <a:spLocks noChangeArrowheads="1"/>
          </p:cNvSpPr>
          <p:nvPr/>
        </p:nvSpPr>
        <p:spPr bwMode="auto">
          <a:xfrm>
            <a:off x="381000" y="457200"/>
            <a:ext cx="9144000" cy="369332"/>
          </a:xfrm>
          <a:prstGeom prst="rect">
            <a:avLst/>
          </a:prstGeom>
          <a:solidFill>
            <a:srgbClr val="CCFFFF"/>
          </a:solidFill>
          <a:ln w="9525">
            <a:noFill/>
            <a:miter lim="800000"/>
            <a:headEnd/>
            <a:tailEnd/>
          </a:ln>
          <a:effectLst/>
        </p:spPr>
        <p:txBody>
          <a:bodyPr>
            <a:spAutoFit/>
          </a:bodyPr>
          <a:lstStyle/>
          <a:p>
            <a:pPr algn="ctr">
              <a:spcBef>
                <a:spcPct val="50000"/>
              </a:spcBef>
            </a:pPr>
            <a:r>
              <a:rPr lang="es-ES_tradnl" sz="1800" u="sng" dirty="0">
                <a:solidFill>
                  <a:srgbClr val="FF0000"/>
                </a:solidFill>
                <a:latin typeface="+mn-lt"/>
              </a:rPr>
              <a:t>Nuevos</a:t>
            </a:r>
            <a:r>
              <a:rPr lang="es-ES_tradnl" sz="1800" dirty="0">
                <a:solidFill>
                  <a:srgbClr val="000066"/>
                </a:solidFill>
                <a:latin typeface="+mn-lt"/>
              </a:rPr>
              <a:t> Límites </a:t>
            </a:r>
            <a:r>
              <a:rPr lang="es-ES_tradnl" sz="1800" u="sng" dirty="0">
                <a:solidFill>
                  <a:srgbClr val="000066"/>
                </a:solidFill>
                <a:latin typeface="+mn-lt"/>
              </a:rPr>
              <a:t>excluyentes</a:t>
            </a:r>
            <a:r>
              <a:rPr lang="es-ES_tradnl" sz="1800" dirty="0">
                <a:solidFill>
                  <a:srgbClr val="000066"/>
                </a:solidFill>
                <a:latin typeface="+mn-lt"/>
              </a:rPr>
              <a:t> de la obligación de retener</a:t>
            </a:r>
            <a:r>
              <a:rPr lang="es-ES" sz="1800" dirty="0">
                <a:solidFill>
                  <a:srgbClr val="000066"/>
                </a:solidFill>
                <a:latin typeface="+mn-lt"/>
              </a:rPr>
              <a:t>. </a:t>
            </a:r>
            <a:r>
              <a:rPr lang="es-ES" sz="1800" u="sng" dirty="0">
                <a:solidFill>
                  <a:srgbClr val="FF0000"/>
                </a:solidFill>
                <a:latin typeface="+mn-lt"/>
              </a:rPr>
              <a:t>Desde </a:t>
            </a:r>
            <a:r>
              <a:rPr lang="es-ES" sz="1800" u="sng" dirty="0" smtClean="0">
                <a:solidFill>
                  <a:srgbClr val="FF0000"/>
                </a:solidFill>
                <a:latin typeface="+mn-lt"/>
              </a:rPr>
              <a:t>1/1/2019</a:t>
            </a:r>
            <a:r>
              <a:rPr lang="es-ES" sz="1800" dirty="0" smtClean="0">
                <a:solidFill>
                  <a:srgbClr val="FF0000"/>
                </a:solidFill>
                <a:latin typeface="+mn-lt"/>
              </a:rPr>
              <a:t>* </a:t>
            </a:r>
            <a:endParaRPr lang="es-ES" sz="1800" dirty="0">
              <a:solidFill>
                <a:srgbClr val="FF0000"/>
              </a:solidFill>
              <a:latin typeface="+mn-lt"/>
            </a:endParaRPr>
          </a:p>
        </p:txBody>
      </p:sp>
      <p:graphicFrame>
        <p:nvGraphicFramePr>
          <p:cNvPr id="306223" name="Group 47"/>
          <p:cNvGraphicFramePr>
            <a:graphicFrameLocks noGrp="1"/>
          </p:cNvGraphicFramePr>
          <p:nvPr>
            <p:extLst>
              <p:ext uri="{D42A27DB-BD31-4B8C-83A1-F6EECF244321}">
                <p14:modId xmlns="" xmlns:p14="http://schemas.microsoft.com/office/powerpoint/2010/main" val="3080469937"/>
              </p:ext>
            </p:extLst>
          </p:nvPr>
        </p:nvGraphicFramePr>
        <p:xfrm>
          <a:off x="228600" y="990600"/>
          <a:ext cx="9525000" cy="3581400"/>
        </p:xfrm>
        <a:graphic>
          <a:graphicData uri="http://schemas.openxmlformats.org/drawingml/2006/table">
            <a:tbl>
              <a:tblPr/>
              <a:tblGrid>
                <a:gridCol w="3962400">
                  <a:extLst>
                    <a:ext uri="{9D8B030D-6E8A-4147-A177-3AD203B41FA5}">
                      <a16:colId xmlns="" xmlns:a16="http://schemas.microsoft.com/office/drawing/2014/main" val="20000"/>
                    </a:ext>
                  </a:extLst>
                </a:gridCol>
                <a:gridCol w="1828800">
                  <a:extLst>
                    <a:ext uri="{9D8B030D-6E8A-4147-A177-3AD203B41FA5}">
                      <a16:colId xmlns="" xmlns:a16="http://schemas.microsoft.com/office/drawing/2014/main" val="20001"/>
                    </a:ext>
                  </a:extLst>
                </a:gridCol>
                <a:gridCol w="1905000">
                  <a:extLst>
                    <a:ext uri="{9D8B030D-6E8A-4147-A177-3AD203B41FA5}">
                      <a16:colId xmlns="" xmlns:a16="http://schemas.microsoft.com/office/drawing/2014/main" val="20002"/>
                    </a:ext>
                  </a:extLst>
                </a:gridCol>
                <a:gridCol w="1828800">
                  <a:extLst>
                    <a:ext uri="{9D8B030D-6E8A-4147-A177-3AD203B41FA5}">
                      <a16:colId xmlns="" xmlns:a16="http://schemas.microsoft.com/office/drawing/2014/main" val="20003"/>
                    </a:ext>
                  </a:extLst>
                </a:gridCol>
              </a:tblGrid>
              <a:tr h="398295">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chemeClr val="tx1"/>
                          </a:solidFill>
                          <a:effectLst/>
                          <a:latin typeface="Arial" charset="0"/>
                        </a:rPr>
                        <a:t>Situación del contribuyente</a:t>
                      </a:r>
                      <a:r>
                        <a:rPr kumimoji="0" lang="es-ES_tradnl" sz="1400" b="1" i="0" u="none" strike="noStrike" cap="none" normalizeH="0" baseline="0" dirty="0" smtClean="0">
                          <a:ln>
                            <a:noFill/>
                          </a:ln>
                          <a:solidFill>
                            <a:schemeClr val="tx1"/>
                          </a:solidFill>
                          <a:effectLst/>
                          <a:latin typeface="Arial" charset="0"/>
                        </a:rPr>
                        <a:t>	</a:t>
                      </a:r>
                    </a:p>
                  </a:txBody>
                  <a:tcPr marL="84406" marR="84406" horzOverflow="overflow">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accent1">
                        <a:lumMod val="75000"/>
                      </a:schemeClr>
                    </a:solidFill>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Número de hijos y otros descendientes</a:t>
                      </a:r>
                    </a:p>
                  </a:txBody>
                  <a:tcPr marL="84406" marR="84406" horzOverflow="overflow">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933203">
                <a:tc vMerge="1">
                  <a:txBody>
                    <a:bodyPr/>
                    <a:lstStyle/>
                    <a:p>
                      <a:endParaRPr lang="es-E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O</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a:t>
                      </a:r>
                    </a:p>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latin typeface="Arial" charset="0"/>
                        </a:rPr>
                        <a:t>Euros</a:t>
                      </a:r>
                    </a:p>
                  </a:txBody>
                  <a:tcPr marL="84406" marR="84406" horzOverflow="overflow">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1</a:t>
                      </a:r>
                    </a:p>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a:t>
                      </a:r>
                    </a:p>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Euros</a:t>
                      </a:r>
                    </a:p>
                  </a:txBody>
                  <a:tcPr marL="84406" marR="84406" horzOverflow="overflow">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2 </a:t>
                      </a:r>
                      <a:r>
                        <a:rPr kumimoji="0" lang="es-ES_tradnl" sz="1600" b="1" i="0" u="none" strike="noStrike" kern="1200" cap="none" spc="0" normalizeH="0" baseline="0" noProof="0" dirty="0" err="1" smtClean="0">
                          <a:ln>
                            <a:noFill/>
                          </a:ln>
                          <a:solidFill>
                            <a:srgbClr val="FFFFFF"/>
                          </a:solidFill>
                          <a:effectLst/>
                          <a:uLnTx/>
                          <a:uFillTx/>
                          <a:latin typeface="Arial" charset="0"/>
                          <a:ea typeface="+mn-ea"/>
                          <a:cs typeface="+mn-cs"/>
                        </a:rPr>
                        <a:t>ó</a:t>
                      </a: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 más</a:t>
                      </a:r>
                    </a:p>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a:t>
                      </a:r>
                    </a:p>
                    <a:p>
                      <a:pPr marL="0" marR="0" lvl="0" indent="0" algn="ctr" defTabSz="914400" rtl="0" eaLnBrk="1" fontAlgn="base" latinLnBrk="0" hangingPunct="1">
                        <a:lnSpc>
                          <a:spcPct val="100000"/>
                        </a:lnSpc>
                        <a:spcBef>
                          <a:spcPct val="20000"/>
                        </a:spcBef>
                        <a:spcAft>
                          <a:spcPct val="0"/>
                        </a:spcAft>
                        <a:buClr>
                          <a:srgbClr val="99FF99"/>
                        </a:buClr>
                        <a:buSzPct val="80000"/>
                        <a:buFont typeface="Wingdings" pitchFamily="2" charset="2"/>
                        <a:buNone/>
                        <a:tabLst/>
                        <a:defRPr/>
                      </a:pPr>
                      <a:r>
                        <a:rPr kumimoji="0" lang="es-ES_tradnl" sz="1600" b="1" i="0" u="none" strike="noStrike" kern="1200" cap="none" spc="0" normalizeH="0" baseline="0" noProof="0" dirty="0" smtClean="0">
                          <a:ln>
                            <a:noFill/>
                          </a:ln>
                          <a:solidFill>
                            <a:srgbClr val="FFFFFF"/>
                          </a:solidFill>
                          <a:effectLst/>
                          <a:uLnTx/>
                          <a:uFillTx/>
                          <a:latin typeface="Arial" charset="0"/>
                          <a:ea typeface="+mn-ea"/>
                          <a:cs typeface="+mn-cs"/>
                        </a:rPr>
                        <a:t>Euros</a:t>
                      </a:r>
                    </a:p>
                  </a:txBody>
                  <a:tcPr marL="84406" marR="84406" horzOverflow="overflow">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739068313"/>
                  </a:ext>
                </a:extLst>
              </a:tr>
              <a:tr h="67705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1.ª</a:t>
                      </a:r>
                      <a:r>
                        <a:rPr kumimoji="0" lang="es-ES_tradnl" sz="1600" b="0" i="0" u="none" strike="noStrike" cap="none" normalizeH="0" baseline="0" dirty="0" smtClean="0">
                          <a:ln>
                            <a:noFill/>
                          </a:ln>
                          <a:solidFill>
                            <a:schemeClr val="bg1"/>
                          </a:solidFill>
                          <a:effectLst/>
                          <a:latin typeface="Arial" charset="0"/>
                        </a:rPr>
                        <a:t> </a:t>
                      </a:r>
                      <a:r>
                        <a:rPr kumimoji="0" lang="es-ES_tradnl" sz="1600" b="0" i="0" u="none" strike="noStrike" cap="none" normalizeH="0" baseline="0" dirty="0" smtClean="0">
                          <a:ln>
                            <a:noFill/>
                          </a:ln>
                          <a:solidFill>
                            <a:schemeClr val="tx1"/>
                          </a:solidFill>
                          <a:effectLst/>
                          <a:latin typeface="Arial" charset="0"/>
                        </a:rPr>
                        <a:t>Contribuyente soltero, viudo, divorciado o separado legalmente</a:t>
                      </a:r>
                    </a:p>
                  </a:txBody>
                  <a:tcPr marL="84406" marR="84406" anchor="ctr" horzOverflow="overflow">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accent2">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800" b="1" i="0" u="none" strike="noStrike" cap="none" normalizeH="0" baseline="0" dirty="0" smtClean="0">
                          <a:ln>
                            <a:noFill/>
                          </a:ln>
                          <a:solidFill>
                            <a:srgbClr val="0000FF"/>
                          </a:solidFill>
                          <a:effectLst/>
                          <a:latin typeface="+mj-lt"/>
                        </a:rPr>
                        <a:t>--------</a:t>
                      </a:r>
                    </a:p>
                  </a:txBody>
                  <a:tcPr marL="84406" marR="84406" anchor="ctr" horzOverflow="overflow">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tx1"/>
                    </a:solidFill>
                  </a:tcPr>
                </a:tc>
                <a:tc>
                  <a:txBody>
                    <a:bodyPr/>
                    <a:lstStyle/>
                    <a:p>
                      <a:pPr marL="152400" marR="152400" algn="ctr">
                        <a:lnSpc>
                          <a:spcPct val="115000"/>
                        </a:lnSpc>
                        <a:spcBef>
                          <a:spcPts val="1200"/>
                        </a:spcBef>
                        <a:spcAft>
                          <a:spcPts val="1200"/>
                        </a:spcAft>
                      </a:pPr>
                      <a:r>
                        <a:rPr lang="es-ES_tradnl" sz="2800" b="1" baseline="30000" dirty="0">
                          <a:solidFill>
                            <a:srgbClr val="0000FF"/>
                          </a:solidFill>
                          <a:latin typeface="Arial  "/>
                          <a:ea typeface="Times New Roman"/>
                          <a:cs typeface="Times New Roman"/>
                        </a:rPr>
                        <a:t>15.947 </a:t>
                      </a:r>
                      <a:endParaRPr lang="es-ES_tradnl" sz="2800" b="1" dirty="0">
                        <a:solidFill>
                          <a:srgbClr val="0000FF"/>
                        </a:solidFill>
                        <a:latin typeface="Arial  "/>
                        <a:ea typeface="Calibri"/>
                        <a:cs typeface="Times New Roman"/>
                      </a:endParaRPr>
                    </a:p>
                  </a:txBody>
                  <a:tcPr marL="24130" marR="0"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tx1"/>
                    </a:solidFill>
                  </a:tcPr>
                </a:tc>
                <a:tc>
                  <a:txBody>
                    <a:bodyPr/>
                    <a:lstStyle/>
                    <a:p>
                      <a:pPr marL="152400" marR="152400" algn="ctr">
                        <a:lnSpc>
                          <a:spcPct val="115000"/>
                        </a:lnSpc>
                        <a:spcBef>
                          <a:spcPts val="1200"/>
                        </a:spcBef>
                        <a:spcAft>
                          <a:spcPts val="1200"/>
                        </a:spcAft>
                      </a:pPr>
                      <a:r>
                        <a:rPr lang="es-ES_tradnl" sz="2800" b="1" baseline="30000" dirty="0">
                          <a:solidFill>
                            <a:srgbClr val="0000FF"/>
                          </a:solidFill>
                          <a:latin typeface="Arial  "/>
                          <a:ea typeface="Times New Roman"/>
                          <a:cs typeface="Times New Roman"/>
                        </a:rPr>
                        <a:t>17.100 </a:t>
                      </a:r>
                      <a:endParaRPr lang="es-ES_tradnl" sz="2800" b="1" dirty="0">
                        <a:solidFill>
                          <a:srgbClr val="0000FF"/>
                        </a:solidFill>
                        <a:latin typeface="Arial  "/>
                        <a:ea typeface="Calibri"/>
                        <a:cs typeface="Times New Roman"/>
                      </a:endParaRPr>
                    </a:p>
                  </a:txBody>
                  <a:tcPr marL="24130" marR="0"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88705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2.ª</a:t>
                      </a:r>
                      <a:r>
                        <a:rPr kumimoji="0" lang="es-ES_tradnl" sz="1600" b="0" i="0" u="none" strike="noStrike" cap="none" normalizeH="0" baseline="0" dirty="0" smtClean="0">
                          <a:ln>
                            <a:noFill/>
                          </a:ln>
                          <a:solidFill>
                            <a:schemeClr val="bg1"/>
                          </a:solidFill>
                          <a:effectLst/>
                          <a:latin typeface="Arial" charset="0"/>
                        </a:rPr>
                        <a:t> </a:t>
                      </a:r>
                      <a:r>
                        <a:rPr kumimoji="0" lang="es-ES_tradnl" sz="1600" b="0" i="0" u="none" strike="noStrike" cap="none" normalizeH="0" baseline="0" dirty="0" smtClean="0">
                          <a:ln>
                            <a:noFill/>
                          </a:ln>
                          <a:solidFill>
                            <a:schemeClr val="tx1"/>
                          </a:solidFill>
                          <a:effectLst/>
                          <a:latin typeface="Arial" charset="0"/>
                        </a:rPr>
                        <a:t>Contribuyente cuyo cónyuge no obtenga rentas superiores a 1.500 euros anuales, excluidas las exentas</a:t>
                      </a:r>
                    </a:p>
                  </a:txBody>
                  <a:tcPr marL="84406" marR="84406" anchor="ctr" horzOverflow="overflow">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rgbClr val="0000FF"/>
                    </a:solidFill>
                  </a:tcPr>
                </a:tc>
                <a:tc>
                  <a:txBody>
                    <a:bodyPr/>
                    <a:lstStyle/>
                    <a:p>
                      <a:pPr marL="152400" marR="152400" algn="ctr">
                        <a:lnSpc>
                          <a:spcPct val="115000"/>
                        </a:lnSpc>
                        <a:spcBef>
                          <a:spcPts val="1200"/>
                        </a:spcBef>
                        <a:spcAft>
                          <a:spcPts val="1200"/>
                        </a:spcAft>
                      </a:pPr>
                      <a:r>
                        <a:rPr lang="es-ES_tradnl" sz="2800" b="1" baseline="30000" dirty="0">
                          <a:solidFill>
                            <a:srgbClr val="0000FF"/>
                          </a:solidFill>
                          <a:latin typeface="+mn-lt"/>
                          <a:ea typeface="Times New Roman"/>
                          <a:cs typeface="Times New Roman"/>
                        </a:rPr>
                        <a:t>15.456 </a:t>
                      </a:r>
                      <a:endParaRPr lang="es-ES_tradnl" sz="2800" b="1" dirty="0">
                        <a:solidFill>
                          <a:srgbClr val="0000FF"/>
                        </a:solidFill>
                        <a:latin typeface="+mn-lt"/>
                        <a:ea typeface="Calibri"/>
                        <a:cs typeface="Times New Roman"/>
                      </a:endParaRPr>
                    </a:p>
                  </a:txBody>
                  <a:tcPr marL="24130" marR="0"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tx1"/>
                    </a:solidFill>
                  </a:tcPr>
                </a:tc>
                <a:tc>
                  <a:txBody>
                    <a:bodyPr/>
                    <a:lstStyle/>
                    <a:p>
                      <a:pPr marL="152400" marR="152400" algn="ctr">
                        <a:lnSpc>
                          <a:spcPct val="115000"/>
                        </a:lnSpc>
                        <a:spcBef>
                          <a:spcPts val="1200"/>
                        </a:spcBef>
                        <a:spcAft>
                          <a:spcPts val="1200"/>
                        </a:spcAft>
                      </a:pPr>
                      <a:r>
                        <a:rPr lang="es-ES_tradnl" sz="2800" b="1" baseline="30000" dirty="0">
                          <a:solidFill>
                            <a:srgbClr val="0000FF"/>
                          </a:solidFill>
                          <a:latin typeface="Arial  "/>
                          <a:ea typeface="Times New Roman"/>
                          <a:cs typeface="Times New Roman"/>
                        </a:rPr>
                        <a:t>16.481 </a:t>
                      </a:r>
                      <a:endParaRPr lang="es-ES_tradnl" sz="2800" b="1" dirty="0">
                        <a:solidFill>
                          <a:srgbClr val="0000FF"/>
                        </a:solidFill>
                        <a:latin typeface="Arial  "/>
                        <a:ea typeface="Calibri"/>
                        <a:cs typeface="Times New Roman"/>
                      </a:endParaRPr>
                    </a:p>
                  </a:txBody>
                  <a:tcPr marL="24130" marR="0"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tx1"/>
                    </a:solidFill>
                  </a:tcPr>
                </a:tc>
                <a:tc>
                  <a:txBody>
                    <a:bodyPr/>
                    <a:lstStyle/>
                    <a:p>
                      <a:pPr marL="152400" marR="152400" algn="ctr">
                        <a:lnSpc>
                          <a:spcPct val="115000"/>
                        </a:lnSpc>
                        <a:spcBef>
                          <a:spcPts val="1200"/>
                        </a:spcBef>
                        <a:spcAft>
                          <a:spcPts val="1200"/>
                        </a:spcAft>
                      </a:pPr>
                      <a:r>
                        <a:rPr lang="es-ES_tradnl" sz="2800" b="1" baseline="30000" dirty="0">
                          <a:solidFill>
                            <a:srgbClr val="0000FF"/>
                          </a:solidFill>
                          <a:latin typeface="Arial  "/>
                          <a:ea typeface="Times New Roman"/>
                          <a:cs typeface="Times New Roman"/>
                        </a:rPr>
                        <a:t>17.634 </a:t>
                      </a:r>
                      <a:endParaRPr lang="es-ES_tradnl" sz="2800" b="1" dirty="0">
                        <a:solidFill>
                          <a:srgbClr val="0000FF"/>
                        </a:solidFill>
                        <a:latin typeface="Arial  "/>
                        <a:ea typeface="Calibri"/>
                        <a:cs typeface="Times New Roman"/>
                      </a:endParaRPr>
                    </a:p>
                  </a:txBody>
                  <a:tcPr marL="24130" marR="0"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00"/>
                          </a:solidFill>
                          <a:effectLst/>
                          <a:latin typeface="Arial" charset="0"/>
                        </a:rPr>
                        <a:t>3.ª</a:t>
                      </a:r>
                      <a:r>
                        <a:rPr kumimoji="0" lang="es-ES_tradnl" sz="1600" b="1" i="0" u="none" strike="noStrike" cap="none" normalizeH="0" baseline="0" dirty="0" smtClean="0">
                          <a:ln>
                            <a:noFill/>
                          </a:ln>
                          <a:solidFill>
                            <a:srgbClr val="FFFF00"/>
                          </a:solidFill>
                          <a:effectLst/>
                          <a:latin typeface="Arial" charset="0"/>
                        </a:rPr>
                        <a:t> </a:t>
                      </a:r>
                      <a:r>
                        <a:rPr kumimoji="0" lang="es-ES_tradnl" sz="1600" b="0" i="0" u="none" strike="noStrike" cap="none" normalizeH="0" baseline="0" dirty="0" smtClean="0">
                          <a:ln>
                            <a:noFill/>
                          </a:ln>
                          <a:solidFill>
                            <a:schemeClr val="tx1"/>
                          </a:solidFill>
                          <a:effectLst/>
                          <a:latin typeface="Arial" charset="0"/>
                        </a:rPr>
                        <a:t>Otras situaciones</a:t>
                      </a:r>
                    </a:p>
                  </a:txBody>
                  <a:tcPr marL="84406" marR="84406" anchor="ctr" horzOverflow="overflow">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accent2">
                        <a:lumMod val="75000"/>
                      </a:schemeClr>
                    </a:solidFill>
                  </a:tcPr>
                </a:tc>
                <a:tc>
                  <a:txBody>
                    <a:bodyPr/>
                    <a:lstStyle/>
                    <a:p>
                      <a:pPr marL="152400" marR="152400" algn="ctr">
                        <a:lnSpc>
                          <a:spcPct val="115000"/>
                        </a:lnSpc>
                        <a:spcBef>
                          <a:spcPts val="1200"/>
                        </a:spcBef>
                        <a:spcAft>
                          <a:spcPts val="1200"/>
                        </a:spcAft>
                      </a:pPr>
                      <a:r>
                        <a:rPr lang="es-ES_tradnl" sz="2800" b="1" baseline="30000" dirty="0" smtClean="0">
                          <a:solidFill>
                            <a:srgbClr val="0000FF"/>
                          </a:solidFill>
                          <a:latin typeface="+mn-lt"/>
                          <a:ea typeface="Times New Roman"/>
                          <a:cs typeface="Times New Roman"/>
                        </a:rPr>
                        <a:t>14.000</a:t>
                      </a:r>
                      <a:r>
                        <a:rPr lang="es-ES_tradnl" sz="2800" b="1" baseline="30000" dirty="0" smtClean="0">
                          <a:solidFill>
                            <a:srgbClr val="FF0000"/>
                          </a:solidFill>
                          <a:latin typeface="+mn-lt"/>
                          <a:ea typeface="Times New Roman"/>
                          <a:cs typeface="Times New Roman"/>
                        </a:rPr>
                        <a:t>*</a:t>
                      </a:r>
                      <a:r>
                        <a:rPr lang="es-ES_tradnl" sz="2800" b="1" baseline="30000" dirty="0" smtClean="0">
                          <a:solidFill>
                            <a:srgbClr val="0000FF"/>
                          </a:solidFill>
                          <a:latin typeface="+mn-lt"/>
                          <a:ea typeface="Times New Roman"/>
                          <a:cs typeface="Times New Roman"/>
                        </a:rPr>
                        <a:t> </a:t>
                      </a:r>
                      <a:endParaRPr lang="es-ES_tradnl" sz="2800" b="1" dirty="0">
                        <a:solidFill>
                          <a:srgbClr val="0000FF"/>
                        </a:solidFill>
                        <a:latin typeface="+mn-lt"/>
                        <a:ea typeface="Calibri"/>
                        <a:cs typeface="Times New Roman"/>
                      </a:endParaRPr>
                    </a:p>
                  </a:txBody>
                  <a:tcPr marL="24130" marR="0"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tx1"/>
                    </a:solidFill>
                  </a:tcPr>
                </a:tc>
                <a:tc>
                  <a:txBody>
                    <a:bodyPr/>
                    <a:lstStyle/>
                    <a:p>
                      <a:pPr marL="152400" marR="152400" algn="ctr">
                        <a:lnSpc>
                          <a:spcPct val="115000"/>
                        </a:lnSpc>
                        <a:spcBef>
                          <a:spcPts val="1200"/>
                        </a:spcBef>
                        <a:spcAft>
                          <a:spcPts val="1200"/>
                        </a:spcAft>
                      </a:pPr>
                      <a:r>
                        <a:rPr lang="es-ES_tradnl" sz="2800" b="1" baseline="30000" dirty="0">
                          <a:solidFill>
                            <a:srgbClr val="0000FF"/>
                          </a:solidFill>
                          <a:latin typeface="Arial  "/>
                          <a:ea typeface="Times New Roman"/>
                          <a:cs typeface="Times New Roman"/>
                        </a:rPr>
                        <a:t>14.516 </a:t>
                      </a:r>
                      <a:endParaRPr lang="es-ES_tradnl" sz="2800" b="1" dirty="0">
                        <a:solidFill>
                          <a:srgbClr val="0000FF"/>
                        </a:solidFill>
                        <a:latin typeface="Arial  "/>
                        <a:ea typeface="Calibri"/>
                        <a:cs typeface="Times New Roman"/>
                      </a:endParaRPr>
                    </a:p>
                  </a:txBody>
                  <a:tcPr marL="24130" marR="0"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tx1"/>
                    </a:solidFill>
                  </a:tcPr>
                </a:tc>
                <a:tc>
                  <a:txBody>
                    <a:bodyPr/>
                    <a:lstStyle/>
                    <a:p>
                      <a:pPr marL="152400" marR="152400" algn="ctr">
                        <a:lnSpc>
                          <a:spcPct val="115000"/>
                        </a:lnSpc>
                        <a:spcBef>
                          <a:spcPts val="1200"/>
                        </a:spcBef>
                        <a:spcAft>
                          <a:spcPts val="1200"/>
                        </a:spcAft>
                      </a:pPr>
                      <a:r>
                        <a:rPr lang="es-ES_tradnl" sz="2800" b="1" baseline="30000" dirty="0">
                          <a:solidFill>
                            <a:srgbClr val="0000FF"/>
                          </a:solidFill>
                          <a:latin typeface="Arial  "/>
                          <a:ea typeface="Times New Roman"/>
                          <a:cs typeface="Times New Roman"/>
                        </a:rPr>
                        <a:t>15.093 </a:t>
                      </a:r>
                      <a:endParaRPr lang="es-ES_tradnl" sz="2800" b="1" dirty="0">
                        <a:solidFill>
                          <a:srgbClr val="0000FF"/>
                        </a:solidFill>
                        <a:latin typeface="Arial  "/>
                        <a:ea typeface="Calibri"/>
                        <a:cs typeface="Times New Roman"/>
                      </a:endParaRPr>
                    </a:p>
                  </a:txBody>
                  <a:tcPr marL="24130" marR="0" marT="0" marB="0" anchor="ctr">
                    <a:lnL w="28575" cap="flat" cmpd="sng" algn="ctr">
                      <a:solidFill>
                        <a:srgbClr val="FF3399"/>
                      </a:solidFill>
                      <a:prstDash val="solid"/>
                      <a:round/>
                      <a:headEnd type="none" w="med" len="med"/>
                      <a:tailEnd type="none" w="med" len="med"/>
                    </a:lnL>
                    <a:lnR w="28575" cap="flat" cmpd="sng" algn="ctr">
                      <a:solidFill>
                        <a:srgbClr val="FF3399"/>
                      </a:solidFill>
                      <a:prstDash val="solid"/>
                      <a:round/>
                      <a:headEnd type="none" w="med" len="med"/>
                      <a:tailEnd type="none" w="med" len="med"/>
                    </a:lnR>
                    <a:lnT w="28575" cap="flat" cmpd="sng" algn="ctr">
                      <a:solidFill>
                        <a:srgbClr val="FF3399"/>
                      </a:solidFill>
                      <a:prstDash val="solid"/>
                      <a:round/>
                      <a:headEnd type="none" w="med" len="med"/>
                      <a:tailEnd type="none" w="med" len="med"/>
                    </a:lnT>
                    <a:lnB w="28575" cap="flat" cmpd="sng" algn="ctr">
                      <a:solidFill>
                        <a:srgbClr val="FF3399"/>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3"/>
                  </a:ext>
                </a:extLst>
              </a:tr>
            </a:tbl>
          </a:graphicData>
        </a:graphic>
      </p:graphicFrame>
      <p:graphicFrame>
        <p:nvGraphicFramePr>
          <p:cNvPr id="9" name="8 Tabla"/>
          <p:cNvGraphicFramePr>
            <a:graphicFrameLocks noGrp="1"/>
          </p:cNvGraphicFramePr>
          <p:nvPr/>
        </p:nvGraphicFramePr>
        <p:xfrm>
          <a:off x="228600" y="4754880"/>
          <a:ext cx="9372599" cy="579120"/>
        </p:xfrm>
        <a:graphic>
          <a:graphicData uri="http://schemas.openxmlformats.org/drawingml/2006/table">
            <a:tbl>
              <a:tblPr firstRow="1" bandRow="1">
                <a:tableStyleId>{5C22544A-7EE6-4342-B048-85BDC9FD1C3A}</a:tableStyleId>
              </a:tblPr>
              <a:tblGrid>
                <a:gridCol w="9372599">
                  <a:extLst>
                    <a:ext uri="{9D8B030D-6E8A-4147-A177-3AD203B41FA5}">
                      <a16:colId xmlns="" xmlns:a16="http://schemas.microsoft.com/office/drawing/2014/main" val="20000"/>
                    </a:ext>
                  </a:extLst>
                </a:gridCol>
              </a:tblGrid>
              <a:tr h="3810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600" dirty="0" smtClean="0"/>
                        <a:t>A efectos de la aplicación del cuadro, se entiende </a:t>
                      </a:r>
                      <a:r>
                        <a:rPr lang="es-ES_tradnl" sz="1600" u="sng" dirty="0" smtClean="0"/>
                        <a:t>por hijos y otros descendientes</a:t>
                      </a:r>
                      <a:r>
                        <a:rPr lang="es-ES_tradnl" sz="1600" dirty="0" smtClean="0"/>
                        <a:t> aquéllos que dan derecho al mínimo por descendientes previsto en el artículo 58 LIRPF</a:t>
                      </a:r>
                      <a:endParaRPr lang="es-ES_tradnl" sz="1600" dirty="0"/>
                    </a:p>
                  </a:txBody>
                  <a:tcPr marL="84406" marR="84406">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7" name="Tabla 1"/>
          <p:cNvGraphicFramePr>
            <a:graphicFrameLocks noGrp="1"/>
          </p:cNvGraphicFramePr>
          <p:nvPr>
            <p:extLst/>
          </p:nvPr>
        </p:nvGraphicFramePr>
        <p:xfrm>
          <a:off x="228600" y="5516880"/>
          <a:ext cx="9144000" cy="1188720"/>
        </p:xfrm>
        <a:graphic>
          <a:graphicData uri="http://schemas.openxmlformats.org/drawingml/2006/table">
            <a:tbl>
              <a:tblPr firstRow="1" bandRow="1">
                <a:tableStyleId>{5C22544A-7EE6-4342-B048-85BDC9FD1C3A}</a:tableStyleId>
              </a:tblPr>
              <a:tblGrid>
                <a:gridCol w="9144000">
                  <a:extLst>
                    <a:ext uri="{9D8B030D-6E8A-4147-A177-3AD203B41FA5}">
                      <a16:colId xmlns="" xmlns:a16="http://schemas.microsoft.com/office/drawing/2014/main" val="3285575539"/>
                    </a:ext>
                  </a:extLst>
                </a:gridCol>
              </a:tblGrid>
              <a:tr h="370840">
                <a:tc>
                  <a:txBody>
                    <a:bodyPr/>
                    <a:lstStyle/>
                    <a:p>
                      <a:pPr marL="342900" indent="-342900">
                        <a:buFont typeface="Wingdings" panose="05000000000000000000" pitchFamily="2" charset="2"/>
                        <a:buChar char="ü"/>
                      </a:pPr>
                      <a:r>
                        <a:rPr lang="es-ES" sz="1800" b="0" i="0" u="none" strike="noStrike" kern="1200" baseline="0" dirty="0" smtClean="0">
                          <a:solidFill>
                            <a:srgbClr val="0000FF"/>
                          </a:solidFill>
                          <a:latin typeface="+mn-lt"/>
                          <a:ea typeface="+mn-ea"/>
                          <a:cs typeface="+mn-cs"/>
                        </a:rPr>
                        <a:t>para el caso de </a:t>
                      </a:r>
                      <a:r>
                        <a:rPr lang="es-ES" sz="1800" b="1" i="0" u="none" strike="noStrike" kern="1200" baseline="0" dirty="0" smtClean="0">
                          <a:solidFill>
                            <a:srgbClr val="FF0000"/>
                          </a:solidFill>
                          <a:latin typeface="+mn-lt"/>
                          <a:ea typeface="+mn-ea"/>
                          <a:cs typeface="+mn-cs"/>
                        </a:rPr>
                        <a:t>pensiones</a:t>
                      </a:r>
                      <a:r>
                        <a:rPr lang="es-ES" sz="1800" b="0" i="0" u="none" strike="noStrike" kern="1200" baseline="0" dirty="0" smtClean="0">
                          <a:solidFill>
                            <a:srgbClr val="0000FF"/>
                          </a:solidFill>
                          <a:latin typeface="+mn-lt"/>
                          <a:ea typeface="+mn-ea"/>
                          <a:cs typeface="+mn-cs"/>
                        </a:rPr>
                        <a:t> o haberes pasivos de Seguridad Social : </a:t>
                      </a:r>
                      <a:r>
                        <a:rPr lang="es-ES_tradnl" dirty="0" smtClean="0">
                          <a:solidFill>
                            <a:srgbClr val="0000FF"/>
                          </a:solidFill>
                        </a:rPr>
                        <a:t>Los importes previstos en el cuadro anterior </a:t>
                      </a:r>
                      <a:r>
                        <a:rPr lang="es-ES_tradnl" u="sng" dirty="0" smtClean="0">
                          <a:solidFill>
                            <a:srgbClr val="0000FF"/>
                          </a:solidFill>
                        </a:rPr>
                        <a:t>se incrementarán en 600 €</a:t>
                      </a:r>
                      <a:r>
                        <a:rPr lang="es-ES_tradnl" dirty="0" smtClean="0">
                          <a:solidFill>
                            <a:srgbClr val="0000FF"/>
                          </a:solidFill>
                        </a:rPr>
                        <a:t>.</a:t>
                      </a:r>
                      <a:endParaRPr lang="es-ES" sz="1800" b="0" i="0" u="none" strike="noStrike" kern="1200" baseline="0" dirty="0" smtClean="0">
                        <a:solidFill>
                          <a:srgbClr val="0000FF"/>
                        </a:solidFill>
                        <a:latin typeface="+mn-lt"/>
                        <a:ea typeface="+mn-ea"/>
                        <a:cs typeface="+mn-cs"/>
                      </a:endParaRPr>
                    </a:p>
                    <a:p>
                      <a:pPr marL="342900" indent="-342900">
                        <a:buFont typeface="Wingdings" panose="05000000000000000000" pitchFamily="2" charset="2"/>
                        <a:buChar char="ü"/>
                      </a:pPr>
                      <a:r>
                        <a:rPr lang="es-ES" sz="1800" b="0" i="0" u="none" strike="noStrike" kern="1200" baseline="0" dirty="0" smtClean="0">
                          <a:solidFill>
                            <a:srgbClr val="0000FF"/>
                          </a:solidFill>
                          <a:latin typeface="+mn-lt"/>
                          <a:ea typeface="+mn-ea"/>
                          <a:cs typeface="+mn-cs"/>
                        </a:rPr>
                        <a:t>o prestaciones o subsidios por </a:t>
                      </a:r>
                      <a:r>
                        <a:rPr lang="es-ES" sz="1800" b="1" i="0" u="none" strike="noStrike" kern="1200" baseline="0" dirty="0" smtClean="0">
                          <a:solidFill>
                            <a:srgbClr val="FF0000"/>
                          </a:solidFill>
                          <a:latin typeface="+mn-lt"/>
                          <a:ea typeface="+mn-ea"/>
                          <a:cs typeface="+mn-cs"/>
                        </a:rPr>
                        <a:t>desempleo: </a:t>
                      </a:r>
                      <a:r>
                        <a:rPr lang="es-ES_tradnl" dirty="0" smtClean="0">
                          <a:solidFill>
                            <a:srgbClr val="0000FF"/>
                          </a:solidFill>
                        </a:rPr>
                        <a:t>Los importes previstos en el cuadro anterior </a:t>
                      </a:r>
                      <a:r>
                        <a:rPr lang="es-ES_tradnl" u="sng" dirty="0" smtClean="0">
                          <a:solidFill>
                            <a:srgbClr val="0000FF"/>
                          </a:solidFill>
                        </a:rPr>
                        <a:t>se incrementarán en 1.200 €</a:t>
                      </a:r>
                      <a:r>
                        <a:rPr lang="es-ES_tradnl" dirty="0" smtClean="0">
                          <a:solidFill>
                            <a:srgbClr val="0000FF"/>
                          </a:solidFill>
                        </a:rPr>
                        <a:t>.</a:t>
                      </a:r>
                      <a:endParaRPr lang="es-ES" sz="1800" b="1" i="0" u="none" strike="noStrike" kern="1200" baseline="0" dirty="0" smtClean="0">
                        <a:solidFill>
                          <a:srgbClr val="0000FF"/>
                        </a:solidFill>
                        <a:latin typeface="+mn-lt"/>
                        <a:ea typeface="+mn-ea"/>
                        <a:cs typeface="+mn-cs"/>
                      </a:endParaRPr>
                    </a:p>
                  </a:txBody>
                  <a:tcPr>
                    <a:solidFill>
                      <a:schemeClr val="tx1"/>
                    </a:solidFill>
                  </a:tcPr>
                </a:tc>
                <a:extLst>
                  <a:ext uri="{0D108BD9-81ED-4DB2-BD59-A6C34878D82A}">
                    <a16:rowId xmlns="" xmlns:a16="http://schemas.microsoft.com/office/drawing/2014/main" val="3548514029"/>
                  </a:ext>
                </a:extLst>
              </a:tr>
            </a:tbl>
          </a:graphicData>
        </a:graphic>
      </p:graphicFrame>
    </p:spTree>
    <p:extLst>
      <p:ext uri="{BB962C8B-B14F-4D97-AF65-F5344CB8AC3E}">
        <p14:creationId xmlns="" xmlns:p14="http://schemas.microsoft.com/office/powerpoint/2010/main" val="3425367811"/>
      </p:ext>
    </p:extLst>
  </p:cSld>
  <p:clrMapOvr>
    <a:masterClrMapping/>
  </p:clrMapOvr>
  <p:transition/>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3 Marcador de número de diapositiva"/>
          <p:cNvSpPr>
            <a:spLocks noGrp="1"/>
          </p:cNvSpPr>
          <p:nvPr>
            <p:ph type="sldNum" sz="quarter" idx="12"/>
          </p:nvPr>
        </p:nvSpPr>
        <p:spPr>
          <a:xfrm>
            <a:off x="7355904" y="6409134"/>
            <a:ext cx="2133600" cy="476250"/>
          </a:xfrm>
        </p:spPr>
        <p:txBody>
          <a:bodyPr/>
          <a:lstStyle/>
          <a:p>
            <a:pPr>
              <a:defRPr/>
            </a:pPr>
            <a:fld id="{7372EB67-98FB-4B1E-B603-0A55DA0E8433}" type="slidenum">
              <a:rPr lang="es-ES"/>
              <a:pPr>
                <a:defRPr/>
              </a:pPr>
              <a:t>564</a:t>
            </a:fld>
            <a:endParaRPr lang="es-ES" dirty="0"/>
          </a:p>
        </p:txBody>
      </p:sp>
      <p:sp>
        <p:nvSpPr>
          <p:cNvPr id="2277378" name="Rectangle 2"/>
          <p:cNvSpPr>
            <a:spLocks noChangeArrowheads="1"/>
          </p:cNvSpPr>
          <p:nvPr/>
        </p:nvSpPr>
        <p:spPr bwMode="auto">
          <a:xfrm>
            <a:off x="2209801" y="150169"/>
            <a:ext cx="184731" cy="461665"/>
          </a:xfrm>
          <a:prstGeom prst="rect">
            <a:avLst/>
          </a:prstGeom>
          <a:noFill/>
          <a:ln w="9525">
            <a:noFill/>
            <a:miter lim="800000"/>
            <a:headEnd/>
            <a:tailEnd/>
          </a:ln>
          <a:effectLst/>
        </p:spPr>
        <p:txBody>
          <a:bodyPr wrap="none" anchor="ctr">
            <a:spAutoFit/>
          </a:bodyPr>
          <a:lstStyle/>
          <a:p>
            <a:pPr>
              <a:defRPr/>
            </a:pPr>
            <a:endParaRPr lang="es-ES_tradnl" sz="2400" b="0" u="sng">
              <a:solidFill>
                <a:srgbClr val="FFFF00"/>
              </a:solidFill>
              <a:effectLst>
                <a:outerShdw blurRad="38100" dist="38100" dir="2700000" algn="tl">
                  <a:srgbClr val="000000"/>
                </a:outerShdw>
              </a:effectLst>
              <a:latin typeface="Arial" charset="0"/>
            </a:endParaRPr>
          </a:p>
        </p:txBody>
      </p:sp>
      <p:graphicFrame>
        <p:nvGraphicFramePr>
          <p:cNvPr id="2277428" name="Group 52"/>
          <p:cNvGraphicFramePr>
            <a:graphicFrameLocks noGrp="1"/>
          </p:cNvGraphicFramePr>
          <p:nvPr>
            <p:extLst>
              <p:ext uri="{D42A27DB-BD31-4B8C-83A1-F6EECF244321}">
                <p14:modId xmlns="" xmlns:p14="http://schemas.microsoft.com/office/powerpoint/2010/main" val="4064343592"/>
              </p:ext>
            </p:extLst>
          </p:nvPr>
        </p:nvGraphicFramePr>
        <p:xfrm>
          <a:off x="873370" y="1610679"/>
          <a:ext cx="8299939" cy="4043363"/>
        </p:xfrm>
        <a:graphic>
          <a:graphicData uri="http://schemas.openxmlformats.org/drawingml/2006/table">
            <a:tbl>
              <a:tblPr/>
              <a:tblGrid>
                <a:gridCol w="1969477">
                  <a:extLst>
                    <a:ext uri="{9D8B030D-6E8A-4147-A177-3AD203B41FA5}">
                      <a16:colId xmlns="" xmlns:a16="http://schemas.microsoft.com/office/drawing/2014/main" val="20000"/>
                    </a:ext>
                  </a:extLst>
                </a:gridCol>
                <a:gridCol w="1859574">
                  <a:extLst>
                    <a:ext uri="{9D8B030D-6E8A-4147-A177-3AD203B41FA5}">
                      <a16:colId xmlns="" xmlns:a16="http://schemas.microsoft.com/office/drawing/2014/main" val="20001"/>
                    </a:ext>
                  </a:extLst>
                </a:gridCol>
                <a:gridCol w="2650880">
                  <a:extLst>
                    <a:ext uri="{9D8B030D-6E8A-4147-A177-3AD203B41FA5}">
                      <a16:colId xmlns="" xmlns:a16="http://schemas.microsoft.com/office/drawing/2014/main" val="20002"/>
                    </a:ext>
                  </a:extLst>
                </a:gridCol>
                <a:gridCol w="1820008">
                  <a:extLst>
                    <a:ext uri="{9D8B030D-6E8A-4147-A177-3AD203B41FA5}">
                      <a16:colId xmlns="" xmlns:a16="http://schemas.microsoft.com/office/drawing/2014/main" val="20003"/>
                    </a:ext>
                  </a:extLst>
                </a:gridCol>
              </a:tblGrid>
              <a:tr h="8461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Base liquidable</a:t>
                      </a:r>
                      <a:endParaRPr kumimoji="0" lang="es-ES" sz="2400" b="1" i="0" u="none" strike="noStrike" cap="none" normalizeH="0" baseline="0" dirty="0" smtClean="0">
                        <a:ln>
                          <a:noFill/>
                        </a:ln>
                        <a:solidFill>
                          <a:schemeClr val="tx1"/>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Cuota íntegra </a:t>
                      </a:r>
                      <a:endParaRPr kumimoji="0" lang="es-ES" sz="2400" b="1" i="0" u="none" strike="noStrike" cap="none" normalizeH="0" baseline="0" dirty="0" smtClean="0">
                        <a:ln>
                          <a:noFill/>
                        </a:ln>
                        <a:solidFill>
                          <a:schemeClr val="tx1"/>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Resto base liquidable</a:t>
                      </a:r>
                      <a:endParaRPr kumimoji="0" lang="es-ES" sz="2400" b="1" i="0" u="none" strike="noStrike" cap="none" normalizeH="0" baseline="0" dirty="0" smtClean="0">
                        <a:ln>
                          <a:noFill/>
                        </a:ln>
                        <a:solidFill>
                          <a:schemeClr val="tx1"/>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Tipo aplicable</a:t>
                      </a:r>
                      <a:endParaRPr kumimoji="0" lang="es-ES" sz="2400" b="1" i="0" u="none" strike="noStrike" cap="none" normalizeH="0" baseline="0" dirty="0" smtClean="0">
                        <a:ln>
                          <a:noFill/>
                        </a:ln>
                        <a:solidFill>
                          <a:schemeClr val="tx1"/>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8477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Euros</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Porcentaje</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extLst>
                  <a:ext uri="{0D108BD9-81ED-4DB2-BD59-A6C34878D82A}">
                    <a16:rowId xmlns="" xmlns:a16="http://schemas.microsoft.com/office/drawing/2014/main" val="10001"/>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0</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12.450,00</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19,00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2"/>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12.450,00</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2.365,50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7.750,00</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24,00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20.200,00</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4.225,50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15.000,00</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30,00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4"/>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35.200,00 </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8.725,50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24.800,00 </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37,00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5"/>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60.000,20</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17.901,50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En adelante </a:t>
                      </a:r>
                      <a:endParaRPr kumimoji="0" lang="es-ES" sz="2400" b="1" i="0" u="none" strike="noStrike" cap="none" normalizeH="0" baseline="0" dirty="0" smtClean="0">
                        <a:ln>
                          <a:noFill/>
                        </a:ln>
                        <a:solidFill>
                          <a:srgbClr val="000066"/>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45,00</a:t>
                      </a:r>
                      <a:endParaRPr kumimoji="0" lang="es-ES" sz="2400" b="1" i="0" u="none" strike="noStrike" cap="none" normalizeH="0" baseline="0" dirty="0" smtClean="0">
                        <a:ln>
                          <a:noFill/>
                        </a:ln>
                        <a:solidFill>
                          <a:srgbClr val="0000FF"/>
                        </a:solidFill>
                        <a:effectLst/>
                        <a:latin typeface="Arial" charset="0"/>
                      </a:endParaRPr>
                    </a:p>
                  </a:txBody>
                  <a:tcPr marL="84406" marR="84406"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6"/>
                  </a:ext>
                </a:extLst>
              </a:tr>
            </a:tbl>
          </a:graphicData>
        </a:graphic>
      </p:graphicFrame>
      <p:graphicFrame>
        <p:nvGraphicFramePr>
          <p:cNvPr id="2277448" name="Group 72"/>
          <p:cNvGraphicFramePr>
            <a:graphicFrameLocks noGrp="1"/>
          </p:cNvGraphicFramePr>
          <p:nvPr>
            <p:extLst>
              <p:ext uri="{D42A27DB-BD31-4B8C-83A1-F6EECF244321}">
                <p14:modId xmlns="" xmlns:p14="http://schemas.microsoft.com/office/powerpoint/2010/main" val="1101795447"/>
              </p:ext>
            </p:extLst>
          </p:nvPr>
        </p:nvGraphicFramePr>
        <p:xfrm>
          <a:off x="521677" y="152400"/>
          <a:ext cx="8862646" cy="762000"/>
        </p:xfrm>
        <a:graphic>
          <a:graphicData uri="http://schemas.openxmlformats.org/drawingml/2006/table">
            <a:tbl>
              <a:tblPr/>
              <a:tblGrid>
                <a:gridCol w="8862646">
                  <a:extLst>
                    <a:ext uri="{9D8B030D-6E8A-4147-A177-3AD203B41FA5}">
                      <a16:colId xmlns="" xmlns:a16="http://schemas.microsoft.com/office/drawing/2014/main" val="20000"/>
                    </a:ext>
                  </a:extLst>
                </a:gridCol>
              </a:tblGrid>
              <a:tr h="762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000" b="1" i="0" u="none" strike="noStrike" cap="none" normalizeH="0" baseline="0" dirty="0" smtClean="0">
                          <a:ln>
                            <a:noFill/>
                          </a:ln>
                          <a:solidFill>
                            <a:srgbClr val="FFFF00"/>
                          </a:solidFill>
                          <a:effectLst/>
                          <a:latin typeface="Arial" charset="0"/>
                        </a:rPr>
                        <a:t>ESCALA PARA </a:t>
                      </a:r>
                      <a:r>
                        <a:rPr kumimoji="0" lang="es-ES_tradnl" sz="2000" b="1" i="0" u="sng" strike="noStrike" cap="none" normalizeH="0" baseline="0" dirty="0" smtClean="0">
                          <a:ln>
                            <a:noFill/>
                          </a:ln>
                          <a:solidFill>
                            <a:srgbClr val="FFFF00"/>
                          </a:solidFill>
                          <a:effectLst/>
                          <a:latin typeface="Arial" charset="0"/>
                        </a:rPr>
                        <a:t>RETENCIONES</a:t>
                      </a:r>
                      <a:r>
                        <a:rPr kumimoji="0" lang="es-ES_tradnl" sz="2000" b="1" i="0" u="none" strike="noStrike" cap="none" normalizeH="0" baseline="0" dirty="0" smtClean="0">
                          <a:ln>
                            <a:noFill/>
                          </a:ln>
                          <a:solidFill>
                            <a:srgbClr val="FFFF00"/>
                          </a:solidFill>
                          <a:effectLst/>
                          <a:latin typeface="Arial" charset="0"/>
                        </a:rPr>
                        <a:t> </a:t>
                      </a:r>
                      <a:r>
                        <a:rPr kumimoji="0" lang="es-ES_tradnl" sz="2000" b="1" i="0" u="sng" strike="noStrike" cap="none" normalizeH="0" baseline="0" dirty="0" smtClean="0">
                          <a:ln>
                            <a:noFill/>
                          </a:ln>
                          <a:solidFill>
                            <a:srgbClr val="FFFF00"/>
                          </a:solidFill>
                          <a:effectLst/>
                          <a:latin typeface="Arial" charset="0"/>
                        </a:rPr>
                        <a:t>DEL TRABAJO</a:t>
                      </a:r>
                      <a:r>
                        <a:rPr kumimoji="0" lang="es-ES_tradnl" sz="2000" b="1" i="0" u="none" strike="noStrike" cap="none" normalizeH="0" baseline="0" dirty="0" smtClean="0">
                          <a:ln>
                            <a:noFill/>
                          </a:ln>
                          <a:solidFill>
                            <a:srgbClr val="FFFF00"/>
                          </a:solidFill>
                          <a:effectLst/>
                          <a:latin typeface="Arial" charset="0"/>
                        </a:rPr>
                        <a:t> </a:t>
                      </a:r>
                      <a:r>
                        <a:rPr kumimoji="0" lang="es-ES_tradnl" sz="2000" b="1" i="0" u="sng" strike="noStrike" cap="none" normalizeH="0" baseline="0" dirty="0" smtClean="0">
                          <a:ln>
                            <a:noFill/>
                          </a:ln>
                          <a:solidFill>
                            <a:srgbClr val="FFFF00"/>
                          </a:solidFill>
                          <a:effectLst/>
                          <a:latin typeface="Arial" charset="0"/>
                        </a:rPr>
                        <a:t>desde 2016</a:t>
                      </a:r>
                      <a:r>
                        <a:rPr kumimoji="0" lang="es-ES_tradnl" sz="2000" b="1" i="0" u="none" strike="noStrike" cap="none" normalizeH="0" baseline="0" dirty="0" smtClean="0">
                          <a:ln>
                            <a:noFill/>
                          </a:ln>
                          <a:solidFill>
                            <a:srgbClr val="FFFF00"/>
                          </a:solidFill>
                          <a:effectLst/>
                          <a:latin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lang="es-ES_tradnl" sz="2000" b="1" baseline="0" dirty="0" smtClean="0">
                          <a:solidFill>
                            <a:srgbClr val="FFFF00"/>
                          </a:solidFill>
                          <a:effectLst/>
                        </a:rPr>
                        <a:t>art. 101.1 L</a:t>
                      </a:r>
                      <a:r>
                        <a:rPr lang="es-ES_tradnl" sz="2000" b="1" dirty="0" smtClean="0">
                          <a:solidFill>
                            <a:srgbClr val="FFFF00"/>
                          </a:solidFill>
                          <a:effectLst/>
                        </a:rPr>
                        <a:t>IRPF</a:t>
                      </a:r>
                      <a:endParaRPr kumimoji="0" lang="es-ES_tradnl" sz="2000" b="1" i="0" u="sng" strike="noStrike" cap="none" normalizeH="0" baseline="0" dirty="0" smtClean="0">
                        <a:ln>
                          <a:noFill/>
                        </a:ln>
                        <a:solidFill>
                          <a:srgbClr val="FFFF00"/>
                        </a:solidFill>
                        <a:effectLst/>
                        <a:latin typeface="Arial" charset="0"/>
                      </a:endParaRPr>
                    </a:p>
                  </a:txBody>
                  <a:tcPr marL="84406" marR="84406"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394530724"/>
      </p:ext>
    </p:extLst>
  </p:cSld>
  <p:clrMapOvr>
    <a:masterClrMapping/>
  </p:clrMapOvr>
  <p:transition/>
  <p:timing>
    <p:tnLst>
      <p:par>
        <p:cTn id="1" dur="indefinite" restart="never" nodeType="tmRoot"/>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05550"/>
            <a:ext cx="2311400" cy="476250"/>
          </a:xfrm>
        </p:spPr>
        <p:txBody>
          <a:bodyPr/>
          <a:lstStyle/>
          <a:p>
            <a:pPr>
              <a:defRPr/>
            </a:pPr>
            <a:fld id="{F5978649-74C3-4721-8DB7-EA5596D88215}" type="slidenum">
              <a:rPr lang="es-ES"/>
              <a:pPr>
                <a:defRPr/>
              </a:pPr>
              <a:t>565</a:t>
            </a:fld>
            <a:endParaRPr lang="es-ES" dirty="0"/>
          </a:p>
        </p:txBody>
      </p:sp>
      <p:sp>
        <p:nvSpPr>
          <p:cNvPr id="14339" name="Oval 2"/>
          <p:cNvSpPr>
            <a:spLocks noChangeArrowheads="1"/>
          </p:cNvSpPr>
          <p:nvPr/>
        </p:nvSpPr>
        <p:spPr bwMode="auto">
          <a:xfrm rot="5400000">
            <a:off x="4816475" y="-3687539"/>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14341" name="Text Box 4"/>
          <p:cNvSpPr txBox="1">
            <a:spLocks noChangeArrowheads="1"/>
          </p:cNvSpPr>
          <p:nvPr/>
        </p:nvSpPr>
        <p:spPr bwMode="auto">
          <a:xfrm>
            <a:off x="0" y="1484055"/>
            <a:ext cx="9906000" cy="3539430"/>
          </a:xfrm>
          <a:prstGeom prst="rect">
            <a:avLst/>
          </a:prstGeom>
          <a:solidFill>
            <a:srgbClr val="CCFFFF"/>
          </a:solidFill>
          <a:ln w="9525">
            <a:noFill/>
            <a:miter lim="800000"/>
            <a:headEnd/>
            <a:tailEnd/>
          </a:ln>
        </p:spPr>
        <p:txBody>
          <a:bodyPr>
            <a:spAutoFit/>
          </a:bodyPr>
          <a:lstStyle/>
          <a:p>
            <a:pPr algn="ctr"/>
            <a:r>
              <a:rPr lang="es-ES_tradnl" sz="4800" dirty="0" smtClean="0">
                <a:solidFill>
                  <a:srgbClr val="000066"/>
                </a:solidFill>
              </a:rPr>
              <a:t>Determinación de C. I.</a:t>
            </a:r>
          </a:p>
          <a:p>
            <a:pPr algn="ctr"/>
            <a:r>
              <a:rPr lang="es-ES_tradnl" sz="4800" dirty="0" smtClean="0">
                <a:solidFill>
                  <a:srgbClr val="000066"/>
                </a:solidFill>
              </a:rPr>
              <a:t>ESCALAS de Gravamen</a:t>
            </a:r>
          </a:p>
          <a:p>
            <a:pPr algn="ctr"/>
            <a:endParaRPr lang="es-ES_tradnl" sz="2400" dirty="0" smtClean="0">
              <a:solidFill>
                <a:srgbClr val="000066"/>
              </a:solidFill>
            </a:endParaRPr>
          </a:p>
          <a:p>
            <a:pPr marL="857250" indent="-857250">
              <a:buFont typeface="Wingdings" panose="05000000000000000000" pitchFamily="2" charset="2"/>
              <a:buChar char="q"/>
            </a:pPr>
            <a:r>
              <a:rPr lang="es-ES_tradnl" sz="4800" dirty="0" smtClean="0">
                <a:solidFill>
                  <a:srgbClr val="FF0000"/>
                </a:solidFill>
              </a:rPr>
              <a:t>Tarifa General</a:t>
            </a:r>
          </a:p>
          <a:p>
            <a:pPr marL="857250" indent="-857250">
              <a:buFont typeface="Wingdings" panose="05000000000000000000" pitchFamily="2" charset="2"/>
              <a:buChar char="q"/>
            </a:pPr>
            <a:endParaRPr lang="es-ES_tradnl" sz="800" dirty="0" smtClean="0">
              <a:solidFill>
                <a:srgbClr val="FF0000"/>
              </a:solidFill>
            </a:endParaRPr>
          </a:p>
          <a:p>
            <a:pPr marL="857250" indent="-857250">
              <a:buFont typeface="Wingdings" panose="05000000000000000000" pitchFamily="2" charset="2"/>
              <a:buChar char="q"/>
            </a:pPr>
            <a:r>
              <a:rPr lang="es-ES_tradnl" sz="4800" dirty="0" smtClean="0">
                <a:solidFill>
                  <a:srgbClr val="FF0000"/>
                </a:solidFill>
              </a:rPr>
              <a:t>Tarifa del Ahorro </a:t>
            </a:r>
          </a:p>
        </p:txBody>
      </p:sp>
      <p:sp>
        <p:nvSpPr>
          <p:cNvPr id="7" name="Rectangle 5"/>
          <p:cNvSpPr>
            <a:spLocks noChangeArrowheads="1"/>
          </p:cNvSpPr>
          <p:nvPr/>
        </p:nvSpPr>
        <p:spPr bwMode="auto">
          <a:xfrm>
            <a:off x="0" y="227112"/>
            <a:ext cx="9906000" cy="609600"/>
          </a:xfrm>
          <a:prstGeom prst="rect">
            <a:avLst/>
          </a:prstGeom>
          <a:noFill/>
          <a:ln w="9525">
            <a:noFill/>
            <a:miter lim="800000"/>
            <a:headEnd/>
            <a:tailEnd/>
          </a:ln>
        </p:spPr>
        <p:txBody>
          <a:bodyPr anchor="ctr" anchorCtr="1"/>
          <a:lstStyle/>
          <a:p>
            <a:r>
              <a:rPr lang="es-ES_tradnl" sz="6600" dirty="0" smtClean="0">
                <a:solidFill>
                  <a:srgbClr val="FFFF66"/>
                </a:solidFill>
                <a:latin typeface="Arial" pitchFamily="34" charset="0"/>
              </a:rPr>
              <a:t>IRPF</a:t>
            </a:r>
            <a:endParaRPr lang="es-ES" sz="6600" dirty="0">
              <a:solidFill>
                <a:srgbClr val="FFFF66"/>
              </a:solidFill>
              <a:latin typeface="Arial" pitchFamily="34" charset="0"/>
            </a:endParaRPr>
          </a:p>
        </p:txBody>
      </p:sp>
    </p:spTree>
    <p:extLst>
      <p:ext uri="{BB962C8B-B14F-4D97-AF65-F5344CB8AC3E}">
        <p14:creationId xmlns="" xmlns:p14="http://schemas.microsoft.com/office/powerpoint/2010/main" val="882070181"/>
      </p:ext>
    </p:extLst>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número de diapositiva"/>
          <p:cNvSpPr>
            <a:spLocks noGrp="1"/>
          </p:cNvSpPr>
          <p:nvPr>
            <p:ph type="sldNum" sz="quarter" idx="12"/>
          </p:nvPr>
        </p:nvSpPr>
        <p:spPr>
          <a:xfrm>
            <a:off x="7803796" y="6400800"/>
            <a:ext cx="2063750" cy="457200"/>
          </a:xfrm>
        </p:spPr>
        <p:txBody>
          <a:bodyPr/>
          <a:lstStyle/>
          <a:p>
            <a:pPr>
              <a:defRPr/>
            </a:pPr>
            <a:fld id="{9461E05E-418C-4293-8BEB-179FAF07F1E2}" type="slidenum">
              <a:rPr lang="es-ES_tradnl" smtClean="0"/>
              <a:pPr>
                <a:defRPr/>
              </a:pPr>
              <a:t>566</a:t>
            </a:fld>
            <a:endParaRPr lang="es-ES_tradnl" dirty="0"/>
          </a:p>
        </p:txBody>
      </p:sp>
      <p:sp>
        <p:nvSpPr>
          <p:cNvPr id="3" name="2 Rectángulo"/>
          <p:cNvSpPr/>
          <p:nvPr/>
        </p:nvSpPr>
        <p:spPr bwMode="auto">
          <a:xfrm>
            <a:off x="428497" y="548680"/>
            <a:ext cx="9127014" cy="4032448"/>
          </a:xfrm>
          <a:prstGeom prst="rect">
            <a:avLst/>
          </a:prstGeom>
          <a:solidFill>
            <a:schemeClr val="tx2">
              <a:lumMod val="10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endParaRPr lang="es-ES" sz="5400" b="1" dirty="0" smtClean="0"/>
          </a:p>
          <a:p>
            <a:pPr algn="ctr"/>
            <a:endParaRPr lang="es-ES" sz="5400" dirty="0" smtClean="0"/>
          </a:p>
          <a:p>
            <a:pPr algn="ctr"/>
            <a:endParaRPr lang="es-ES" sz="5400" dirty="0" smtClean="0"/>
          </a:p>
          <a:p>
            <a:pPr marL="914400" indent="-914400" algn="ctr">
              <a:buFont typeface="Wingdings" pitchFamily="2" charset="2"/>
              <a:buChar char="q"/>
            </a:pPr>
            <a:endParaRPr lang="es-ES" sz="4000" b="1" dirty="0" smtClean="0"/>
          </a:p>
          <a:p>
            <a:pPr marL="914400" indent="-914400" algn="ctr">
              <a:buFont typeface="Wingdings" pitchFamily="2" charset="2"/>
              <a:buChar char="q"/>
            </a:pPr>
            <a:endParaRPr lang="es-ES" sz="4000" dirty="0" smtClean="0"/>
          </a:p>
          <a:p>
            <a:pPr marL="914400" indent="-914400"/>
            <a:endParaRPr lang="es-ES" sz="4000" b="1" dirty="0" smtClean="0"/>
          </a:p>
          <a:p>
            <a:pPr marL="914400" indent="-914400" algn="ctr">
              <a:buFont typeface="Wingdings" pitchFamily="2" charset="2"/>
              <a:buChar char="q"/>
            </a:pPr>
            <a:r>
              <a:rPr lang="es-ES" sz="4000" b="1" dirty="0" smtClean="0"/>
              <a:t>Tarifa </a:t>
            </a:r>
            <a:r>
              <a:rPr lang="es-ES" sz="4000" b="1" dirty="0" smtClean="0">
                <a:solidFill>
                  <a:srgbClr val="FFFF00"/>
                </a:solidFill>
              </a:rPr>
              <a:t>General</a:t>
            </a:r>
            <a:r>
              <a:rPr lang="es-ES" sz="4000" b="1" dirty="0" smtClean="0"/>
              <a:t> </a:t>
            </a:r>
          </a:p>
          <a:p>
            <a:pPr marL="914400" indent="-914400">
              <a:buFont typeface="Wingdings" pitchFamily="2" charset="2"/>
              <a:buChar char="q"/>
            </a:pPr>
            <a:endParaRPr lang="es-ES" sz="4000" b="1" dirty="0" smtClean="0"/>
          </a:p>
          <a:p>
            <a:pPr marL="914400" indent="-914400">
              <a:buFont typeface="Wingdings" panose="05000000000000000000" pitchFamily="2" charset="2"/>
              <a:buChar char="v"/>
            </a:pPr>
            <a:r>
              <a:rPr lang="es-ES" sz="3200" dirty="0" smtClean="0"/>
              <a:t>Tarifa </a:t>
            </a:r>
            <a:r>
              <a:rPr lang="es-ES" sz="3200" dirty="0" smtClean="0">
                <a:solidFill>
                  <a:srgbClr val="FFFF00"/>
                </a:solidFill>
              </a:rPr>
              <a:t>Estatal</a:t>
            </a:r>
            <a:endParaRPr lang="es-ES" sz="3200" b="1" dirty="0" smtClean="0">
              <a:solidFill>
                <a:srgbClr val="FFFFCC"/>
              </a:solidFill>
            </a:endParaRPr>
          </a:p>
          <a:p>
            <a:pPr marL="914400" indent="-914400">
              <a:buFont typeface="Wingdings" panose="05000000000000000000" pitchFamily="2" charset="2"/>
              <a:buChar char="v"/>
            </a:pPr>
            <a:endParaRPr lang="es-ES" sz="800" b="1" dirty="0" smtClean="0">
              <a:solidFill>
                <a:srgbClr val="FFFF00"/>
              </a:solidFill>
            </a:endParaRPr>
          </a:p>
          <a:p>
            <a:pPr marL="914400" indent="-914400">
              <a:buFont typeface="Wingdings" panose="05000000000000000000" pitchFamily="2" charset="2"/>
              <a:buChar char="v"/>
            </a:pPr>
            <a:r>
              <a:rPr lang="es-ES" sz="3200" dirty="0"/>
              <a:t>Tarifa </a:t>
            </a:r>
            <a:r>
              <a:rPr lang="es-ES" sz="3200" dirty="0" smtClean="0">
                <a:solidFill>
                  <a:srgbClr val="FFFF00"/>
                </a:solidFill>
              </a:rPr>
              <a:t>autonómica de Galicia</a:t>
            </a:r>
            <a:r>
              <a:rPr lang="es-ES" sz="3200" dirty="0" smtClean="0"/>
              <a:t> </a:t>
            </a:r>
            <a:r>
              <a:rPr lang="es-ES" sz="2400" dirty="0" smtClean="0">
                <a:solidFill>
                  <a:srgbClr val="FFFFCC"/>
                </a:solidFill>
              </a:rPr>
              <a:t>(cada CCAA tiene competencias para aprobar la suya, según art. 46 Ley 22/2009) </a:t>
            </a:r>
            <a:endParaRPr lang="es-ES" sz="2400" dirty="0">
              <a:solidFill>
                <a:srgbClr val="FFFFCC"/>
              </a:solidFill>
            </a:endParaRPr>
          </a:p>
          <a:p>
            <a:pPr marL="914400" indent="-914400" algn="ctr">
              <a:buFont typeface="Wingdings" pitchFamily="2" charset="2"/>
              <a:buChar char="q"/>
            </a:pPr>
            <a:endParaRPr lang="es-ES" sz="4000" b="1" dirty="0" smtClean="0"/>
          </a:p>
          <a:p>
            <a:pPr marL="914400" indent="-914400"/>
            <a:endParaRPr lang="es-ES" sz="4000" b="1" dirty="0" smtClean="0"/>
          </a:p>
          <a:p>
            <a:endParaRPr lang="es-ES" sz="5400" b="1" dirty="0" smtClean="0">
              <a:solidFill>
                <a:schemeClr val="bg1"/>
              </a:solidFill>
            </a:endParaRPr>
          </a:p>
          <a:p>
            <a:endParaRPr lang="es-ES" b="1" dirty="0" smtClean="0">
              <a:solidFill>
                <a:schemeClr val="bg1"/>
              </a:solidFill>
            </a:endParaRPr>
          </a:p>
          <a:p>
            <a:endParaRPr lang="es-ES" sz="1200" b="1" dirty="0" smtClean="0">
              <a:solidFill>
                <a:schemeClr val="bg1"/>
              </a:solidFill>
            </a:endParaRPr>
          </a:p>
          <a:p>
            <a:endParaRPr lang="es-ES" sz="4000" b="1" dirty="0" smtClean="0">
              <a:solidFill>
                <a:srgbClr val="FFFF00"/>
              </a:solidFill>
            </a:endParaRPr>
          </a:p>
          <a:p>
            <a:endParaRPr lang="es-ES" sz="4000" b="1" dirty="0" smtClean="0">
              <a:solidFill>
                <a:srgbClr val="FFFF00"/>
              </a:solidFill>
            </a:endParaRPr>
          </a:p>
          <a:p>
            <a:endParaRPr lang="es-ES" sz="5400" b="1" dirty="0"/>
          </a:p>
        </p:txBody>
      </p:sp>
      <p:graphicFrame>
        <p:nvGraphicFramePr>
          <p:cNvPr id="4" name="Tabla 3"/>
          <p:cNvGraphicFramePr>
            <a:graphicFrameLocks noGrp="1"/>
          </p:cNvGraphicFramePr>
          <p:nvPr>
            <p:extLst>
              <p:ext uri="{D42A27DB-BD31-4B8C-83A1-F6EECF244321}">
                <p14:modId xmlns="" xmlns:p14="http://schemas.microsoft.com/office/powerpoint/2010/main" val="222183265"/>
              </p:ext>
            </p:extLst>
          </p:nvPr>
        </p:nvGraphicFramePr>
        <p:xfrm>
          <a:off x="1355600" y="5271064"/>
          <a:ext cx="7272808" cy="457200"/>
        </p:xfrm>
        <a:graphic>
          <a:graphicData uri="http://schemas.openxmlformats.org/drawingml/2006/table">
            <a:tbl>
              <a:tblPr firstRow="1" bandRow="1">
                <a:tableStyleId>{5C22544A-7EE6-4342-B048-85BDC9FD1C3A}</a:tableStyleId>
              </a:tblPr>
              <a:tblGrid>
                <a:gridCol w="7272808">
                  <a:extLst>
                    <a:ext uri="{9D8B030D-6E8A-4147-A177-3AD203B41FA5}">
                      <a16:colId xmlns="" xmlns:a16="http://schemas.microsoft.com/office/drawing/2014/main" val="2622337896"/>
                    </a:ext>
                  </a:extLst>
                </a:gridCol>
              </a:tblGrid>
              <a:tr h="370840">
                <a:tc>
                  <a:txBody>
                    <a:bodyPr/>
                    <a:lstStyle/>
                    <a:p>
                      <a:pPr marL="342900" indent="-342900">
                        <a:buFont typeface="Wingdings" panose="05000000000000000000" pitchFamily="2" charset="2"/>
                        <a:buChar char="v"/>
                      </a:pPr>
                      <a:r>
                        <a:rPr lang="es-ES" sz="2400" dirty="0" smtClean="0">
                          <a:solidFill>
                            <a:srgbClr val="0000FF"/>
                          </a:solidFill>
                        </a:rPr>
                        <a:t>Es la misma desde el año 2016 hasta el 2019</a:t>
                      </a:r>
                      <a:endParaRPr lang="es-ES" sz="2400" dirty="0">
                        <a:solidFill>
                          <a:srgbClr val="0000FF"/>
                        </a:solidFill>
                      </a:endParaRPr>
                    </a:p>
                  </a:txBody>
                  <a:tcPr>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99"/>
                    </a:solidFill>
                  </a:tcPr>
                </a:tc>
                <a:extLst>
                  <a:ext uri="{0D108BD9-81ED-4DB2-BD59-A6C34878D82A}">
                    <a16:rowId xmlns="" xmlns:a16="http://schemas.microsoft.com/office/drawing/2014/main" val="1747952684"/>
                  </a:ext>
                </a:extLst>
              </a:tr>
            </a:tbl>
          </a:graphicData>
        </a:graphic>
      </p:graphicFrame>
    </p:spTree>
    <p:extLst>
      <p:ext uri="{BB962C8B-B14F-4D97-AF65-F5344CB8AC3E}">
        <p14:creationId xmlns="" xmlns:p14="http://schemas.microsoft.com/office/powerpoint/2010/main" val="3307544760"/>
      </p:ext>
    </p:extLst>
  </p:cSld>
  <p:clrMapOvr>
    <a:masterClrMapping/>
  </p:clrMapOvr>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3 Marcador de número de diapositiva"/>
          <p:cNvSpPr>
            <a:spLocks noGrp="1"/>
          </p:cNvSpPr>
          <p:nvPr>
            <p:ph type="sldNum" sz="quarter" idx="12"/>
          </p:nvPr>
        </p:nvSpPr>
        <p:spPr>
          <a:xfrm>
            <a:off x="7518400" y="6381750"/>
            <a:ext cx="2311400" cy="476250"/>
          </a:xfrm>
        </p:spPr>
        <p:txBody>
          <a:bodyPr/>
          <a:lstStyle/>
          <a:p>
            <a:pPr>
              <a:defRPr/>
            </a:pPr>
            <a:fld id="{7372EB67-98FB-4B1E-B603-0A55DA0E8433}" type="slidenum">
              <a:rPr lang="es-ES"/>
              <a:pPr>
                <a:defRPr/>
              </a:pPr>
              <a:t>567</a:t>
            </a:fld>
            <a:endParaRPr lang="es-ES"/>
          </a:p>
        </p:txBody>
      </p:sp>
      <p:sp>
        <p:nvSpPr>
          <p:cNvPr id="2277378" name="Rectangle 2"/>
          <p:cNvSpPr>
            <a:spLocks noChangeArrowheads="1"/>
          </p:cNvSpPr>
          <p:nvPr/>
        </p:nvSpPr>
        <p:spPr bwMode="auto">
          <a:xfrm>
            <a:off x="1981200" y="152400"/>
            <a:ext cx="184150" cy="457200"/>
          </a:xfrm>
          <a:prstGeom prst="rect">
            <a:avLst/>
          </a:prstGeom>
          <a:noFill/>
          <a:ln w="9525">
            <a:noFill/>
            <a:miter lim="800000"/>
            <a:headEnd/>
            <a:tailEnd/>
          </a:ln>
          <a:effectLst/>
        </p:spPr>
        <p:txBody>
          <a:bodyPr wrap="none" anchor="ctr">
            <a:spAutoFit/>
          </a:bodyPr>
          <a:lstStyle/>
          <a:p>
            <a:pPr>
              <a:defRPr/>
            </a:pPr>
            <a:endParaRPr lang="es-ES_tradnl" sz="2400" b="0" u="sng">
              <a:solidFill>
                <a:srgbClr val="FFFF00"/>
              </a:solidFill>
              <a:effectLst>
                <a:outerShdw blurRad="38100" dist="38100" dir="2700000" algn="tl">
                  <a:srgbClr val="000000"/>
                </a:outerShdw>
              </a:effectLst>
              <a:latin typeface="Arial" charset="0"/>
            </a:endParaRPr>
          </a:p>
        </p:txBody>
      </p:sp>
      <p:graphicFrame>
        <p:nvGraphicFramePr>
          <p:cNvPr id="2277428" name="Group 52"/>
          <p:cNvGraphicFramePr>
            <a:graphicFrameLocks noGrp="1"/>
          </p:cNvGraphicFramePr>
          <p:nvPr>
            <p:extLst>
              <p:ext uri="{D42A27DB-BD31-4B8C-83A1-F6EECF244321}">
                <p14:modId xmlns="" xmlns:p14="http://schemas.microsoft.com/office/powerpoint/2010/main" val="78358755"/>
              </p:ext>
            </p:extLst>
          </p:nvPr>
        </p:nvGraphicFramePr>
        <p:xfrm>
          <a:off x="533400" y="1610677"/>
          <a:ext cx="8991600" cy="4043363"/>
        </p:xfrm>
        <a:graphic>
          <a:graphicData uri="http://schemas.openxmlformats.org/drawingml/2006/table">
            <a:tbl>
              <a:tblPr/>
              <a:tblGrid>
                <a:gridCol w="2133600">
                  <a:extLst>
                    <a:ext uri="{9D8B030D-6E8A-4147-A177-3AD203B41FA5}">
                      <a16:colId xmlns="" xmlns:a16="http://schemas.microsoft.com/office/drawing/2014/main" val="20000"/>
                    </a:ext>
                  </a:extLst>
                </a:gridCol>
                <a:gridCol w="2014538">
                  <a:extLst>
                    <a:ext uri="{9D8B030D-6E8A-4147-A177-3AD203B41FA5}">
                      <a16:colId xmlns="" xmlns:a16="http://schemas.microsoft.com/office/drawing/2014/main" val="20001"/>
                    </a:ext>
                  </a:extLst>
                </a:gridCol>
                <a:gridCol w="2871787">
                  <a:extLst>
                    <a:ext uri="{9D8B030D-6E8A-4147-A177-3AD203B41FA5}">
                      <a16:colId xmlns="" xmlns:a16="http://schemas.microsoft.com/office/drawing/2014/main" val="20002"/>
                    </a:ext>
                  </a:extLst>
                </a:gridCol>
                <a:gridCol w="1971675">
                  <a:extLst>
                    <a:ext uri="{9D8B030D-6E8A-4147-A177-3AD203B41FA5}">
                      <a16:colId xmlns="" xmlns:a16="http://schemas.microsoft.com/office/drawing/2014/main" val="20003"/>
                    </a:ext>
                  </a:extLst>
                </a:gridCol>
              </a:tblGrid>
              <a:tr h="8461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Base liquidable</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Cuota íntegra </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Resto base liquidable</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Tipo aplicable</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8477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Euros</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Porcentaje</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extLst>
                  <a:ext uri="{0D108BD9-81ED-4DB2-BD59-A6C34878D82A}">
                    <a16:rowId xmlns="" xmlns:a16="http://schemas.microsoft.com/office/drawing/2014/main" val="10001"/>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12.450,00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9,50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2"/>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12.450,00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1.182,75</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7.750,00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12,00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20.200,00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2.112,75</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15.000,00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15,00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4"/>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35.200,00 </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4.362,75</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24.800,00 </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18,50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5"/>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60.000,00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8.950,75</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En adelante </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22,50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6"/>
                  </a:ext>
                </a:extLst>
              </a:tr>
            </a:tbl>
          </a:graphicData>
        </a:graphic>
      </p:graphicFrame>
      <p:graphicFrame>
        <p:nvGraphicFramePr>
          <p:cNvPr id="2277448" name="Group 72"/>
          <p:cNvGraphicFramePr>
            <a:graphicFrameLocks noGrp="1"/>
          </p:cNvGraphicFramePr>
          <p:nvPr>
            <p:extLst>
              <p:ext uri="{D42A27DB-BD31-4B8C-83A1-F6EECF244321}">
                <p14:modId xmlns="" xmlns:p14="http://schemas.microsoft.com/office/powerpoint/2010/main" val="1829759802"/>
              </p:ext>
            </p:extLst>
          </p:nvPr>
        </p:nvGraphicFramePr>
        <p:xfrm>
          <a:off x="152400" y="152400"/>
          <a:ext cx="9601200" cy="762000"/>
        </p:xfrm>
        <a:graphic>
          <a:graphicData uri="http://schemas.openxmlformats.org/drawingml/2006/table">
            <a:tbl>
              <a:tblPr/>
              <a:tblGrid>
                <a:gridCol w="9601200">
                  <a:extLst>
                    <a:ext uri="{9D8B030D-6E8A-4147-A177-3AD203B41FA5}">
                      <a16:colId xmlns="" xmlns:a16="http://schemas.microsoft.com/office/drawing/2014/main" val="20000"/>
                    </a:ext>
                  </a:extLst>
                </a:gridCol>
              </a:tblGrid>
              <a:tr h="762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800" b="1" i="0" u="none" strike="noStrike" cap="none" normalizeH="0" baseline="0" dirty="0" smtClean="0">
                          <a:ln>
                            <a:noFill/>
                          </a:ln>
                          <a:solidFill>
                            <a:schemeClr val="tx1"/>
                          </a:solidFill>
                          <a:effectLst/>
                          <a:latin typeface="Arial" charset="0"/>
                        </a:rPr>
                        <a:t>ESCALA </a:t>
                      </a:r>
                      <a:r>
                        <a:rPr kumimoji="0" lang="es-ES_tradnl" sz="2800" b="1" i="0" u="sng" strike="noStrike" cap="none" normalizeH="0" baseline="0" dirty="0" smtClean="0">
                          <a:ln>
                            <a:noFill/>
                          </a:ln>
                          <a:solidFill>
                            <a:srgbClr val="FFFF00"/>
                          </a:solidFill>
                          <a:effectLst/>
                          <a:latin typeface="Arial" charset="0"/>
                        </a:rPr>
                        <a:t>ESTATAL</a:t>
                      </a:r>
                      <a:r>
                        <a:rPr kumimoji="0" lang="es-ES_tradnl" sz="2800" b="1" i="0" u="none" strike="noStrike" cap="none" normalizeH="0" baseline="0" dirty="0" smtClean="0">
                          <a:ln>
                            <a:noFill/>
                          </a:ln>
                          <a:solidFill>
                            <a:schemeClr val="tx1"/>
                          </a:solidFill>
                          <a:effectLst/>
                          <a:latin typeface="Arial" charset="0"/>
                        </a:rPr>
                        <a:t> </a:t>
                      </a:r>
                      <a:r>
                        <a:rPr kumimoji="0" lang="es-ES_tradnl" sz="2800" b="1" i="0" u="sng"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desde</a:t>
                      </a:r>
                      <a:r>
                        <a:rPr kumimoji="0" lang="es-ES_tradnl" sz="2800" b="1" i="0" u="sng" strike="noStrike" cap="none" normalizeH="0" baseline="0" dirty="0" smtClean="0">
                          <a:ln>
                            <a:noFill/>
                          </a:ln>
                          <a:solidFill>
                            <a:schemeClr val="tx1"/>
                          </a:solidFill>
                          <a:effectLst/>
                          <a:latin typeface="Arial" charset="0"/>
                        </a:rPr>
                        <a:t> </a:t>
                      </a:r>
                      <a:r>
                        <a:rPr kumimoji="0" lang="es-ES_tradnl" sz="3200" b="1" i="0" u="sng"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2016</a:t>
                      </a:r>
                      <a:r>
                        <a:rPr kumimoji="0" lang="es-ES_tradnl" sz="2200" b="1" i="0" u="none" strike="noStrike" cap="none" normalizeH="0" baseline="0" dirty="0" smtClean="0">
                          <a:ln>
                            <a:noFill/>
                          </a:ln>
                          <a:solidFill>
                            <a:schemeClr val="tx1"/>
                          </a:solidFill>
                          <a:effectLst/>
                          <a:latin typeface="Arial" charset="0"/>
                        </a:rPr>
                        <a:t>.  </a:t>
                      </a:r>
                      <a:r>
                        <a:rPr lang="es-ES_tradnl" sz="2400" b="1" dirty="0" smtClean="0">
                          <a:solidFill>
                            <a:srgbClr val="FFFF00"/>
                          </a:solidFill>
                        </a:rPr>
                        <a:t>art. 63.1 LIRPF</a:t>
                      </a:r>
                      <a:endParaRPr kumimoji="0" lang="es-ES_tradnl" sz="22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207562682"/>
      </p:ext>
    </p:extLst>
  </p:cSld>
  <p:clrMapOvr>
    <a:masterClrMapping/>
  </p:clrMapOvr>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61BABB5-99BD-42C5-BFF9-5DF753534371}" type="slidenum">
              <a:rPr lang="es-ES"/>
              <a:pPr>
                <a:defRPr/>
              </a:pPr>
              <a:t>568</a:t>
            </a:fld>
            <a:endParaRPr lang="es-ES" dirty="0"/>
          </a:p>
        </p:txBody>
      </p:sp>
      <p:sp>
        <p:nvSpPr>
          <p:cNvPr id="152580" name="Oval 3"/>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420741" name="Text Box 5"/>
          <p:cNvSpPr txBox="1">
            <a:spLocks noChangeArrowheads="1"/>
          </p:cNvSpPr>
          <p:nvPr/>
        </p:nvSpPr>
        <p:spPr bwMode="auto">
          <a:xfrm>
            <a:off x="304800" y="6400800"/>
            <a:ext cx="8763000" cy="381000"/>
          </a:xfrm>
          <a:prstGeom prst="rect">
            <a:avLst/>
          </a:prstGeom>
          <a:noFill/>
          <a:ln w="9525">
            <a:noFill/>
            <a:miter lim="800000"/>
            <a:headEnd/>
            <a:tailEnd/>
          </a:ln>
          <a:effectLst/>
        </p:spPr>
        <p:txBody>
          <a:bodyPr wrap="square">
            <a:spAutoFit/>
          </a:bodyPr>
          <a:lstStyle/>
          <a:p>
            <a:pPr marL="342900" indent="-342900">
              <a:buFont typeface="Wingdings" pitchFamily="2" charset="2"/>
              <a:buChar char="§"/>
            </a:pPr>
            <a:r>
              <a:rPr lang="es-ES_tradnl" sz="1800" dirty="0" smtClean="0">
                <a:solidFill>
                  <a:srgbClr val="CCFFFF"/>
                </a:solidFill>
                <a:effectLst>
                  <a:outerShdw blurRad="38100" dist="38100" dir="2700000" algn="tl">
                    <a:srgbClr val="000000">
                      <a:alpha val="43137"/>
                    </a:srgbClr>
                  </a:outerShdw>
                </a:effectLst>
              </a:rPr>
              <a:t>Art. 1 Ley 13/2015: Modifica el  art. 4 Dº Lº 1/2011* </a:t>
            </a:r>
            <a:endParaRPr lang="es-ES_tradnl" sz="1800" b="0" dirty="0" smtClean="0"/>
          </a:p>
        </p:txBody>
      </p:sp>
      <p:graphicFrame>
        <p:nvGraphicFramePr>
          <p:cNvPr id="10" name="Group 52"/>
          <p:cNvGraphicFramePr>
            <a:graphicFrameLocks noGrp="1"/>
          </p:cNvGraphicFramePr>
          <p:nvPr>
            <p:extLst>
              <p:ext uri="{D42A27DB-BD31-4B8C-83A1-F6EECF244321}">
                <p14:modId xmlns="" xmlns:p14="http://schemas.microsoft.com/office/powerpoint/2010/main" val="4126252198"/>
              </p:ext>
            </p:extLst>
          </p:nvPr>
        </p:nvGraphicFramePr>
        <p:xfrm>
          <a:off x="533400" y="1219200"/>
          <a:ext cx="8991600" cy="4983163"/>
        </p:xfrm>
        <a:graphic>
          <a:graphicData uri="http://schemas.openxmlformats.org/drawingml/2006/table">
            <a:tbl>
              <a:tblPr/>
              <a:tblGrid>
                <a:gridCol w="2133600">
                  <a:extLst>
                    <a:ext uri="{9D8B030D-6E8A-4147-A177-3AD203B41FA5}">
                      <a16:colId xmlns="" xmlns:a16="http://schemas.microsoft.com/office/drawing/2014/main" val="20000"/>
                    </a:ext>
                  </a:extLst>
                </a:gridCol>
                <a:gridCol w="2014538">
                  <a:extLst>
                    <a:ext uri="{9D8B030D-6E8A-4147-A177-3AD203B41FA5}">
                      <a16:colId xmlns="" xmlns:a16="http://schemas.microsoft.com/office/drawing/2014/main" val="20001"/>
                    </a:ext>
                  </a:extLst>
                </a:gridCol>
                <a:gridCol w="2871787">
                  <a:extLst>
                    <a:ext uri="{9D8B030D-6E8A-4147-A177-3AD203B41FA5}">
                      <a16:colId xmlns="" xmlns:a16="http://schemas.microsoft.com/office/drawing/2014/main" val="20002"/>
                    </a:ext>
                  </a:extLst>
                </a:gridCol>
                <a:gridCol w="1971675">
                  <a:extLst>
                    <a:ext uri="{9D8B030D-6E8A-4147-A177-3AD203B41FA5}">
                      <a16:colId xmlns="" xmlns:a16="http://schemas.microsoft.com/office/drawing/2014/main" val="20003"/>
                    </a:ext>
                  </a:extLst>
                </a:gridCol>
              </a:tblGrid>
              <a:tr h="8461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Base liquidable</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Cuota íntegra </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Resto base liquidable</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cs typeface="Times New Roman" pitchFamily="18" charset="0"/>
                        </a:rPr>
                        <a:t>Tipo aplicable</a:t>
                      </a: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8477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Euros</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Porcentaje</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extLst>
                  <a:ext uri="{0D108BD9-81ED-4DB2-BD59-A6C34878D82A}">
                    <a16:rowId xmlns="" xmlns:a16="http://schemas.microsoft.com/office/drawing/2014/main" val="10001"/>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12.450,00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9,50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2"/>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12.450,00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1.182,75</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7.750,00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11,75</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20.200,00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2.093,38</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7.500,00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15,50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4"/>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27.700,00 </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3.255,88</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7.500,00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17,00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5"/>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35.200,00 </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4.530,88</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12.400,00 </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18,50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6"/>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47.600,00 </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6.824,88</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12.400,00 </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20,50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7"/>
                  </a:ext>
                </a:extLst>
              </a:tr>
              <a:tr h="4699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60.000,00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9.366,88</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En adelante </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22,50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8"/>
                  </a:ext>
                </a:extLst>
              </a:tr>
            </a:tbl>
          </a:graphicData>
        </a:graphic>
      </p:graphicFrame>
      <p:sp>
        <p:nvSpPr>
          <p:cNvPr id="11" name="Rectangle 2"/>
          <p:cNvSpPr txBox="1">
            <a:spLocks noChangeArrowheads="1"/>
          </p:cNvSpPr>
          <p:nvPr/>
        </p:nvSpPr>
        <p:spPr bwMode="auto">
          <a:xfrm>
            <a:off x="76200" y="0"/>
            <a:ext cx="9906000" cy="4572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_tradnl" sz="2800" b="1" i="0" u="none" strike="noStrike" kern="0" cap="none" spc="0" normalizeH="0" baseline="0" noProof="0" dirty="0" smtClean="0">
                <a:ln>
                  <a:noFill/>
                </a:ln>
                <a:solidFill>
                  <a:srgbClr val="FFFF66"/>
                </a:solidFill>
                <a:effectLst>
                  <a:outerShdw blurRad="38100" dist="38100" dir="2700000" algn="tl">
                    <a:srgbClr val="000000">
                      <a:alpha val="43137"/>
                    </a:srgbClr>
                  </a:outerShdw>
                </a:effectLst>
                <a:uLnTx/>
                <a:uFillTx/>
                <a:latin typeface="+mj-lt"/>
                <a:ea typeface="+mj-ea"/>
                <a:cs typeface="+mj-cs"/>
              </a:rPr>
              <a:t>GALICIA. </a:t>
            </a:r>
            <a:r>
              <a:rPr kumimoji="0" lang="es-ES_tradnl" sz="2600" b="1" i="0" u="none" strike="noStrike" kern="0" cap="none" spc="0" normalizeH="0" baseline="0" noProof="0" dirty="0" smtClean="0">
                <a:ln>
                  <a:noFill/>
                </a:ln>
                <a:solidFill>
                  <a:srgbClr val="FFFF66"/>
                </a:solidFill>
                <a:effectLst>
                  <a:outerShdw blurRad="38100" dist="38100" dir="2700000" algn="tl">
                    <a:srgbClr val="000000">
                      <a:alpha val="43137"/>
                    </a:srgbClr>
                  </a:outerShdw>
                </a:effectLst>
                <a:uLnTx/>
                <a:uFillTx/>
                <a:latin typeface="+mj-lt"/>
                <a:ea typeface="+mj-ea"/>
                <a:cs typeface="+mj-cs"/>
              </a:rPr>
              <a:t>Art. 1 Ley 13/2015: Modifica art. 4 Dº Lº 1/2011 </a:t>
            </a:r>
            <a:endParaRPr kumimoji="0" lang="es-ES" sz="2600" b="1" i="0" u="none" strike="noStrike" kern="0" cap="none" spc="0" normalizeH="0" baseline="0" noProof="0" dirty="0" smtClean="0">
              <a:ln>
                <a:noFill/>
              </a:ln>
              <a:solidFill>
                <a:srgbClr val="FFFF66"/>
              </a:solidFill>
              <a:effectLst>
                <a:outerShdw blurRad="38100" dist="38100" dir="2700000" algn="tl">
                  <a:srgbClr val="000000">
                    <a:alpha val="43137"/>
                  </a:srgbClr>
                </a:outerShdw>
              </a:effectLst>
              <a:uLnTx/>
              <a:uFillTx/>
              <a:latin typeface="+mj-lt"/>
              <a:ea typeface="+mj-ea"/>
              <a:cs typeface="+mj-cs"/>
            </a:endParaRPr>
          </a:p>
        </p:txBody>
      </p:sp>
      <p:sp>
        <p:nvSpPr>
          <p:cNvPr id="12" name="Text Box 6"/>
          <p:cNvSpPr txBox="1">
            <a:spLocks noChangeArrowheads="1"/>
          </p:cNvSpPr>
          <p:nvPr/>
        </p:nvSpPr>
        <p:spPr bwMode="auto">
          <a:xfrm>
            <a:off x="0" y="605135"/>
            <a:ext cx="9906000" cy="461665"/>
          </a:xfrm>
          <a:prstGeom prst="rect">
            <a:avLst/>
          </a:prstGeom>
          <a:solidFill>
            <a:srgbClr val="CCFFFF"/>
          </a:solidFill>
          <a:ln w="9525">
            <a:noFill/>
            <a:miter lim="800000"/>
            <a:headEnd/>
            <a:tailEnd/>
          </a:ln>
        </p:spPr>
        <p:txBody>
          <a:bodyPr>
            <a:spAutoFit/>
          </a:bodyPr>
          <a:lstStyle/>
          <a:p>
            <a:pPr algn="ctr">
              <a:spcBef>
                <a:spcPct val="50000"/>
              </a:spcBef>
            </a:pPr>
            <a:r>
              <a:rPr lang="es-ES" sz="2400" dirty="0" smtClean="0">
                <a:solidFill>
                  <a:srgbClr val="FF0000"/>
                </a:solidFill>
              </a:rPr>
              <a:t>IRPF</a:t>
            </a:r>
            <a:r>
              <a:rPr lang="es-ES" sz="2400" dirty="0" smtClean="0">
                <a:solidFill>
                  <a:srgbClr val="000066"/>
                </a:solidFill>
              </a:rPr>
              <a:t>- </a:t>
            </a:r>
            <a:r>
              <a:rPr lang="es-ES" sz="2400" u="sng" dirty="0" smtClean="0">
                <a:solidFill>
                  <a:srgbClr val="000066"/>
                </a:solidFill>
              </a:rPr>
              <a:t>GALICIA</a:t>
            </a:r>
            <a:r>
              <a:rPr lang="es-ES" sz="2400" dirty="0" smtClean="0">
                <a:solidFill>
                  <a:srgbClr val="000066"/>
                </a:solidFill>
              </a:rPr>
              <a:t>: </a:t>
            </a:r>
            <a:r>
              <a:rPr lang="es-ES" sz="2400" dirty="0" smtClean="0">
                <a:solidFill>
                  <a:srgbClr val="FF0000"/>
                </a:solidFill>
              </a:rPr>
              <a:t>TARIFA AUTONÓMICA- Desde 2016</a:t>
            </a:r>
            <a:endParaRPr lang="es-ES" sz="2400" u="sng" dirty="0">
              <a:solidFill>
                <a:srgbClr val="000066"/>
              </a:solidFill>
            </a:endParaRPr>
          </a:p>
        </p:txBody>
      </p:sp>
    </p:spTree>
    <p:extLst>
      <p:ext uri="{BB962C8B-B14F-4D97-AF65-F5344CB8AC3E}">
        <p14:creationId xmlns="" xmlns:p14="http://schemas.microsoft.com/office/powerpoint/2010/main" val="2620126849"/>
      </p:ext>
    </p:extLst>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número de diapositiva"/>
          <p:cNvSpPr>
            <a:spLocks noGrp="1"/>
          </p:cNvSpPr>
          <p:nvPr>
            <p:ph type="sldNum" sz="quarter" idx="12"/>
          </p:nvPr>
        </p:nvSpPr>
        <p:spPr>
          <a:xfrm>
            <a:off x="7803796" y="6400800"/>
            <a:ext cx="2063750" cy="457200"/>
          </a:xfrm>
        </p:spPr>
        <p:txBody>
          <a:bodyPr/>
          <a:lstStyle/>
          <a:p>
            <a:pPr>
              <a:defRPr/>
            </a:pPr>
            <a:fld id="{9461E05E-418C-4293-8BEB-179FAF07F1E2}" type="slidenum">
              <a:rPr lang="es-ES_tradnl" smtClean="0"/>
              <a:pPr>
                <a:defRPr/>
              </a:pPr>
              <a:t>569</a:t>
            </a:fld>
            <a:endParaRPr lang="es-ES_tradnl" dirty="0"/>
          </a:p>
        </p:txBody>
      </p:sp>
      <p:sp>
        <p:nvSpPr>
          <p:cNvPr id="3" name="2 Rectángulo"/>
          <p:cNvSpPr/>
          <p:nvPr/>
        </p:nvSpPr>
        <p:spPr bwMode="auto">
          <a:xfrm>
            <a:off x="428497" y="548680"/>
            <a:ext cx="9127014" cy="4104456"/>
          </a:xfrm>
          <a:prstGeom prst="rect">
            <a:avLst/>
          </a:prstGeom>
          <a:solidFill>
            <a:schemeClr val="tx2">
              <a:lumMod val="10000"/>
            </a:schemeClr>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endParaRPr lang="es-ES" sz="5400" b="1" dirty="0" smtClean="0"/>
          </a:p>
          <a:p>
            <a:pPr algn="ctr"/>
            <a:endParaRPr lang="es-ES" sz="5400" dirty="0" smtClean="0"/>
          </a:p>
          <a:p>
            <a:pPr algn="ctr"/>
            <a:endParaRPr lang="es-ES" sz="5400" dirty="0" smtClean="0"/>
          </a:p>
          <a:p>
            <a:pPr marL="914400" indent="-914400" algn="ctr">
              <a:buFont typeface="Wingdings" pitchFamily="2" charset="2"/>
              <a:buChar char="q"/>
            </a:pPr>
            <a:endParaRPr lang="es-ES" sz="4000" b="1" dirty="0" smtClean="0"/>
          </a:p>
          <a:p>
            <a:pPr marL="914400" indent="-914400" algn="ctr">
              <a:buFont typeface="Wingdings" pitchFamily="2" charset="2"/>
              <a:buChar char="q"/>
            </a:pPr>
            <a:endParaRPr lang="es-ES" sz="4000" dirty="0" smtClean="0"/>
          </a:p>
          <a:p>
            <a:pPr marL="914400" indent="-914400"/>
            <a:endParaRPr lang="es-ES" sz="4000" b="1" dirty="0" smtClean="0"/>
          </a:p>
          <a:p>
            <a:pPr marL="914400" indent="-914400" algn="ctr">
              <a:buFont typeface="Wingdings" pitchFamily="2" charset="2"/>
              <a:buChar char="q"/>
            </a:pPr>
            <a:r>
              <a:rPr lang="es-ES" sz="4000" b="1" dirty="0" smtClean="0"/>
              <a:t>Tarifa del </a:t>
            </a:r>
            <a:r>
              <a:rPr lang="es-ES" sz="4000" b="1" dirty="0" smtClean="0">
                <a:solidFill>
                  <a:srgbClr val="FFFF00"/>
                </a:solidFill>
              </a:rPr>
              <a:t>Ahorro</a:t>
            </a:r>
            <a:r>
              <a:rPr lang="es-ES" sz="4000" b="1" dirty="0" smtClean="0"/>
              <a:t> </a:t>
            </a:r>
          </a:p>
          <a:p>
            <a:pPr marL="914400" indent="-914400">
              <a:buFont typeface="Wingdings" pitchFamily="2" charset="2"/>
              <a:buChar char="q"/>
            </a:pPr>
            <a:endParaRPr lang="es-ES" sz="4000" b="1" dirty="0" smtClean="0"/>
          </a:p>
          <a:p>
            <a:pPr marL="914400" indent="-914400">
              <a:buFont typeface="Wingdings" panose="05000000000000000000" pitchFamily="2" charset="2"/>
              <a:buChar char="v"/>
            </a:pPr>
            <a:r>
              <a:rPr lang="es-ES" sz="3200" dirty="0" smtClean="0"/>
              <a:t>Tarifa </a:t>
            </a:r>
            <a:r>
              <a:rPr lang="es-ES" sz="3200" dirty="0" smtClean="0">
                <a:solidFill>
                  <a:srgbClr val="FFFF00"/>
                </a:solidFill>
              </a:rPr>
              <a:t>Estatal</a:t>
            </a:r>
            <a:endParaRPr lang="es-ES" sz="3200" b="1" dirty="0" smtClean="0">
              <a:solidFill>
                <a:srgbClr val="FFFFCC"/>
              </a:solidFill>
            </a:endParaRPr>
          </a:p>
          <a:p>
            <a:pPr marL="914400" indent="-914400">
              <a:buFont typeface="Wingdings" panose="05000000000000000000" pitchFamily="2" charset="2"/>
              <a:buChar char="v"/>
            </a:pPr>
            <a:endParaRPr lang="es-ES" sz="800" b="1" dirty="0" smtClean="0">
              <a:solidFill>
                <a:srgbClr val="FFFF00"/>
              </a:solidFill>
            </a:endParaRPr>
          </a:p>
          <a:p>
            <a:pPr marL="914400" indent="-914400">
              <a:buFont typeface="Wingdings" panose="05000000000000000000" pitchFamily="2" charset="2"/>
              <a:buChar char="v"/>
            </a:pPr>
            <a:r>
              <a:rPr lang="es-ES" sz="3200" dirty="0"/>
              <a:t>Tarifa </a:t>
            </a:r>
            <a:r>
              <a:rPr lang="es-ES" sz="3200" dirty="0" smtClean="0">
                <a:solidFill>
                  <a:srgbClr val="FFFF00"/>
                </a:solidFill>
              </a:rPr>
              <a:t>autonómica </a:t>
            </a:r>
            <a:r>
              <a:rPr lang="es-ES" sz="2400" dirty="0" smtClean="0">
                <a:solidFill>
                  <a:srgbClr val="FFFFCC"/>
                </a:solidFill>
              </a:rPr>
              <a:t>(</a:t>
            </a:r>
            <a:r>
              <a:rPr lang="es-ES" sz="2400" u="sng" dirty="0" smtClean="0">
                <a:solidFill>
                  <a:srgbClr val="FFFFCC"/>
                </a:solidFill>
              </a:rPr>
              <a:t>no</a:t>
            </a:r>
            <a:r>
              <a:rPr lang="es-ES" sz="2400" dirty="0" smtClean="0">
                <a:solidFill>
                  <a:srgbClr val="FFFFCC"/>
                </a:solidFill>
              </a:rPr>
              <a:t> tienen competencia las CCAA para aprobarla)</a:t>
            </a:r>
            <a:endParaRPr lang="es-ES" sz="2400" dirty="0">
              <a:solidFill>
                <a:srgbClr val="FFFFCC"/>
              </a:solidFill>
            </a:endParaRPr>
          </a:p>
          <a:p>
            <a:pPr marL="914400" indent="-914400" algn="ctr">
              <a:buFont typeface="Wingdings" pitchFamily="2" charset="2"/>
              <a:buChar char="q"/>
            </a:pPr>
            <a:endParaRPr lang="es-ES" sz="4000" b="1" dirty="0" smtClean="0"/>
          </a:p>
          <a:p>
            <a:pPr marL="914400" indent="-914400"/>
            <a:endParaRPr lang="es-ES" sz="4000" b="1" dirty="0" smtClean="0"/>
          </a:p>
          <a:p>
            <a:endParaRPr lang="es-ES" sz="5400" b="1" dirty="0" smtClean="0">
              <a:solidFill>
                <a:schemeClr val="bg1"/>
              </a:solidFill>
            </a:endParaRPr>
          </a:p>
          <a:p>
            <a:endParaRPr lang="es-ES" b="1" dirty="0" smtClean="0">
              <a:solidFill>
                <a:schemeClr val="bg1"/>
              </a:solidFill>
            </a:endParaRPr>
          </a:p>
          <a:p>
            <a:endParaRPr lang="es-ES" sz="1200" b="1" dirty="0" smtClean="0">
              <a:solidFill>
                <a:schemeClr val="bg1"/>
              </a:solidFill>
            </a:endParaRPr>
          </a:p>
          <a:p>
            <a:endParaRPr lang="es-ES" sz="4000" b="1" dirty="0" smtClean="0">
              <a:solidFill>
                <a:srgbClr val="FFFF00"/>
              </a:solidFill>
            </a:endParaRPr>
          </a:p>
          <a:p>
            <a:endParaRPr lang="es-ES" sz="4000" b="1" dirty="0" smtClean="0">
              <a:solidFill>
                <a:srgbClr val="FFFF00"/>
              </a:solidFill>
            </a:endParaRPr>
          </a:p>
          <a:p>
            <a:endParaRPr lang="es-ES" sz="5400" b="1" dirty="0"/>
          </a:p>
        </p:txBody>
      </p:sp>
      <p:graphicFrame>
        <p:nvGraphicFramePr>
          <p:cNvPr id="4" name="Tabla 3"/>
          <p:cNvGraphicFramePr>
            <a:graphicFrameLocks noGrp="1"/>
          </p:cNvGraphicFramePr>
          <p:nvPr>
            <p:extLst>
              <p:ext uri="{D42A27DB-BD31-4B8C-83A1-F6EECF244321}">
                <p14:modId xmlns="" xmlns:p14="http://schemas.microsoft.com/office/powerpoint/2010/main" val="1191953041"/>
              </p:ext>
            </p:extLst>
          </p:nvPr>
        </p:nvGraphicFramePr>
        <p:xfrm>
          <a:off x="1280592" y="5373216"/>
          <a:ext cx="7324080" cy="457200"/>
        </p:xfrm>
        <a:graphic>
          <a:graphicData uri="http://schemas.openxmlformats.org/drawingml/2006/table">
            <a:tbl>
              <a:tblPr firstRow="1" bandRow="1">
                <a:tableStyleId>{5C22544A-7EE6-4342-B048-85BDC9FD1C3A}</a:tableStyleId>
              </a:tblPr>
              <a:tblGrid>
                <a:gridCol w="7324080">
                  <a:extLst>
                    <a:ext uri="{9D8B030D-6E8A-4147-A177-3AD203B41FA5}">
                      <a16:colId xmlns="" xmlns:a16="http://schemas.microsoft.com/office/drawing/2014/main" val="571710288"/>
                    </a:ext>
                  </a:extLst>
                </a:gridCol>
              </a:tblGrid>
              <a:tr h="370840">
                <a:tc>
                  <a:txBody>
                    <a:bodyPr/>
                    <a:lstStyle/>
                    <a:p>
                      <a:pPr marL="342900" indent="-342900">
                        <a:buFont typeface="Wingdings" panose="05000000000000000000" pitchFamily="2" charset="2"/>
                        <a:buChar char="v"/>
                      </a:pPr>
                      <a:r>
                        <a:rPr lang="es-ES" sz="2400" dirty="0" smtClean="0">
                          <a:solidFill>
                            <a:srgbClr val="0000FF"/>
                          </a:solidFill>
                        </a:rPr>
                        <a:t>Es la misma desde el año 2016 hasta el 2019</a:t>
                      </a:r>
                      <a:endParaRPr lang="es-ES" sz="2400" dirty="0">
                        <a:solidFill>
                          <a:srgbClr val="0000FF"/>
                        </a:solidFill>
                      </a:endParaRPr>
                    </a:p>
                  </a:txBody>
                  <a:tcPr>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solidFill>
                      <a:srgbClr val="FFFF99"/>
                    </a:solidFill>
                  </a:tcPr>
                </a:tc>
                <a:extLst>
                  <a:ext uri="{0D108BD9-81ED-4DB2-BD59-A6C34878D82A}">
                    <a16:rowId xmlns="" xmlns:a16="http://schemas.microsoft.com/office/drawing/2014/main" val="3480805346"/>
                  </a:ext>
                </a:extLst>
              </a:tr>
            </a:tbl>
          </a:graphicData>
        </a:graphic>
      </p:graphicFrame>
    </p:spTree>
    <p:extLst>
      <p:ext uri="{BB962C8B-B14F-4D97-AF65-F5344CB8AC3E}">
        <p14:creationId xmlns="" xmlns:p14="http://schemas.microsoft.com/office/powerpoint/2010/main" val="80486916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3 Marcador de número de diapositiva"/>
          <p:cNvSpPr>
            <a:spLocks noGrp="1"/>
          </p:cNvSpPr>
          <p:nvPr>
            <p:ph type="sldNum" sz="quarter" idx="12"/>
          </p:nvPr>
        </p:nvSpPr>
        <p:spPr>
          <a:xfrm>
            <a:off x="7594600" y="6381750"/>
            <a:ext cx="2311400" cy="476250"/>
          </a:xfrm>
        </p:spPr>
        <p:txBody>
          <a:bodyPr/>
          <a:lstStyle/>
          <a:p>
            <a:pPr>
              <a:defRPr/>
            </a:pPr>
            <a:fld id="{5AA6BC2C-9394-460D-B666-CA45F4A7713E}" type="slidenum">
              <a:rPr lang="es-ES_tradnl"/>
              <a:pPr>
                <a:defRPr/>
              </a:pPr>
              <a:t>57</a:t>
            </a:fld>
            <a:endParaRPr lang="es-ES_tradnl" dirty="0"/>
          </a:p>
        </p:txBody>
      </p:sp>
      <p:sp>
        <p:nvSpPr>
          <p:cNvPr id="20483" name="Rectangle 9"/>
          <p:cNvSpPr>
            <a:spLocks noChangeArrowheads="1"/>
          </p:cNvSpPr>
          <p:nvPr/>
        </p:nvSpPr>
        <p:spPr bwMode="auto">
          <a:xfrm>
            <a:off x="908050" y="1111250"/>
            <a:ext cx="8416925" cy="307975"/>
          </a:xfrm>
          <a:prstGeom prst="rect">
            <a:avLst/>
          </a:prstGeom>
          <a:noFill/>
          <a:ln w="9525">
            <a:noFill/>
            <a:miter lim="800000"/>
            <a:headEnd/>
            <a:tailEnd/>
          </a:ln>
        </p:spPr>
        <p:txBody>
          <a:bodyPr wrap="none" lIns="0" tIns="0" rIns="0" bIns="0">
            <a:spAutoFit/>
          </a:bodyPr>
          <a:lstStyle/>
          <a:p>
            <a:pPr eaLnBrk="0" hangingPunct="0"/>
            <a:r>
              <a:rPr lang="es-ES_tradnl" i="1">
                <a:solidFill>
                  <a:srgbClr val="FFFF00"/>
                </a:solidFill>
              </a:rPr>
              <a:t>¿ Cuándo un Gasto puede ser Deducible ?:</a:t>
            </a:r>
            <a:r>
              <a:rPr lang="es-ES_tradnl" sz="1200" i="1">
                <a:solidFill>
                  <a:srgbClr val="FFFF00"/>
                </a:solidFill>
              </a:rPr>
              <a:t>   </a:t>
            </a:r>
            <a:r>
              <a:rPr lang="es-ES_tradnl" u="sng">
                <a:solidFill>
                  <a:srgbClr val="FFFF00"/>
                </a:solidFill>
              </a:rPr>
              <a:t>3  REQUISITOS</a:t>
            </a:r>
          </a:p>
        </p:txBody>
      </p:sp>
      <p:sp>
        <p:nvSpPr>
          <p:cNvPr id="9220" name="Rectangle 15"/>
          <p:cNvSpPr>
            <a:spLocks noChangeArrowheads="1"/>
          </p:cNvSpPr>
          <p:nvPr/>
        </p:nvSpPr>
        <p:spPr bwMode="auto">
          <a:xfrm>
            <a:off x="609600" y="1600200"/>
            <a:ext cx="8831263" cy="458788"/>
          </a:xfrm>
          <a:prstGeom prst="rect">
            <a:avLst/>
          </a:prstGeom>
          <a:noFill/>
          <a:ln w="9525">
            <a:noFill/>
            <a:miter lim="800000"/>
            <a:headEnd/>
            <a:tailEnd/>
          </a:ln>
        </p:spPr>
        <p:txBody>
          <a:bodyPr wrap="none" lIns="0" tIns="0" rIns="0" bIns="0">
            <a:spAutoFit/>
          </a:bodyPr>
          <a:lstStyle/>
          <a:p>
            <a:pPr eaLnBrk="0" hangingPunct="0">
              <a:defRPr/>
            </a:pPr>
            <a:r>
              <a:rPr lang="es-ES_tradnl" sz="1100" dirty="0">
                <a:cs typeface="Arial" charset="0"/>
                <a:sym typeface="Wingdings" pitchFamily="2" charset="2"/>
              </a:rPr>
              <a:t></a:t>
            </a:r>
            <a:r>
              <a:rPr lang="es-ES_tradnl" sz="1200" dirty="0">
                <a:cs typeface="Arial" charset="0"/>
              </a:rPr>
              <a:t>   </a:t>
            </a:r>
            <a:r>
              <a:rPr lang="es-ES_tradnl" sz="1600" u="sng" dirty="0">
                <a:solidFill>
                  <a:srgbClr val="FFFF99"/>
                </a:solidFill>
                <a:effectLst>
                  <a:outerShdw blurRad="38100" dist="38100" dir="2700000" algn="tl">
                    <a:srgbClr val="000000">
                      <a:alpha val="43137"/>
                    </a:srgbClr>
                  </a:outerShdw>
                </a:effectLst>
                <a:cs typeface="Arial" charset="0"/>
              </a:rPr>
              <a:t>Justificación</a:t>
            </a:r>
            <a:r>
              <a:rPr lang="es-ES_tradnl" sz="1400" dirty="0">
                <a:cs typeface="Arial" charset="0"/>
              </a:rPr>
              <a:t>  (</a:t>
            </a:r>
            <a:r>
              <a:rPr lang="es-ES_tradnl" sz="1400" dirty="0">
                <a:solidFill>
                  <a:srgbClr val="66FFFF"/>
                </a:solidFill>
                <a:cs typeface="Arial" charset="0"/>
              </a:rPr>
              <a:t>Art. </a:t>
            </a:r>
            <a:r>
              <a:rPr lang="es-ES_tradnl" sz="1400" dirty="0" smtClean="0">
                <a:solidFill>
                  <a:srgbClr val="66FFFF"/>
                </a:solidFill>
                <a:cs typeface="Arial" charset="0"/>
              </a:rPr>
              <a:t>120  </a:t>
            </a:r>
            <a:r>
              <a:rPr lang="es-ES_tradnl" sz="1400" dirty="0">
                <a:solidFill>
                  <a:srgbClr val="66FFFF"/>
                </a:solidFill>
                <a:cs typeface="Arial" charset="0"/>
              </a:rPr>
              <a:t>L</a:t>
            </a:r>
            <a:r>
              <a:rPr lang="es-ES_tradnl" sz="1400" dirty="0">
                <a:cs typeface="Arial" charset="0"/>
              </a:rPr>
              <a:t>):</a:t>
            </a:r>
            <a:r>
              <a:rPr lang="es-ES_tradnl" sz="1200" dirty="0">
                <a:cs typeface="Arial" charset="0"/>
              </a:rPr>
              <a:t>    los gastos han de ser susceptibles de su oportuna justificación </a:t>
            </a:r>
          </a:p>
          <a:p>
            <a:pPr eaLnBrk="0" hangingPunct="0">
              <a:spcBef>
                <a:spcPct val="15000"/>
              </a:spcBef>
              <a:defRPr/>
            </a:pPr>
            <a:r>
              <a:rPr lang="es-ES_tradnl" sz="1200" dirty="0">
                <a:solidFill>
                  <a:srgbClr val="000000"/>
                </a:solidFill>
                <a:cs typeface="Arial" charset="0"/>
              </a:rPr>
              <a:t>		</a:t>
            </a:r>
            <a:r>
              <a:rPr lang="es-ES_tradnl" sz="1200" dirty="0">
                <a:cs typeface="Arial" charset="0"/>
              </a:rPr>
              <a:t>            mediante factura o el correspondiente documento</a:t>
            </a:r>
          </a:p>
        </p:txBody>
      </p:sp>
      <p:sp>
        <p:nvSpPr>
          <p:cNvPr id="20485" name="Rectangle 21"/>
          <p:cNvSpPr>
            <a:spLocks noChangeArrowheads="1"/>
          </p:cNvSpPr>
          <p:nvPr/>
        </p:nvSpPr>
        <p:spPr bwMode="auto">
          <a:xfrm>
            <a:off x="1797050" y="2133600"/>
            <a:ext cx="8108950" cy="396875"/>
          </a:xfrm>
          <a:prstGeom prst="rect">
            <a:avLst/>
          </a:prstGeom>
          <a:noFill/>
          <a:ln w="9525">
            <a:noFill/>
            <a:miter lim="800000"/>
            <a:headEnd/>
            <a:tailEnd/>
          </a:ln>
        </p:spPr>
        <p:txBody>
          <a:bodyPr wrap="none" lIns="0" tIns="0" rIns="0" bIns="0">
            <a:spAutoFit/>
          </a:bodyPr>
          <a:lstStyle/>
          <a:p>
            <a:pPr eaLnBrk="0" hangingPunct="0"/>
            <a:r>
              <a:rPr lang="es-ES_tradnl" sz="1100">
                <a:sym typeface="Monotype Sorts" charset="2"/>
              </a:rPr>
              <a:t></a:t>
            </a:r>
            <a:r>
              <a:rPr lang="es-ES_tradnl" sz="1200">
                <a:sym typeface="Monotype Sorts" charset="2"/>
              </a:rPr>
              <a:t>   </a:t>
            </a:r>
            <a:r>
              <a:rPr lang="es-ES_tradnl" sz="1200"/>
              <a:t>La factura ha de ser  </a:t>
            </a:r>
            <a:r>
              <a:rPr lang="es-ES_tradnl" sz="1200" u="sng"/>
              <a:t>completa</a:t>
            </a:r>
            <a:r>
              <a:rPr lang="es-ES_tradnl" sz="1200"/>
              <a:t>  (serie y número, identificación completa </a:t>
            </a:r>
          </a:p>
          <a:p>
            <a:pPr eaLnBrk="0" hangingPunct="0">
              <a:spcBef>
                <a:spcPct val="15000"/>
              </a:spcBef>
            </a:pPr>
            <a:r>
              <a:rPr lang="es-ES_tradnl" sz="1200"/>
              <a:t>      de expedidor y destinatario, descripción de la operación, contraprestación,  lugar y fecha)</a:t>
            </a:r>
          </a:p>
        </p:txBody>
      </p:sp>
      <p:sp>
        <p:nvSpPr>
          <p:cNvPr id="9222" name="Rectangle 32"/>
          <p:cNvSpPr>
            <a:spLocks noChangeArrowheads="1"/>
          </p:cNvSpPr>
          <p:nvPr/>
        </p:nvSpPr>
        <p:spPr bwMode="auto">
          <a:xfrm>
            <a:off x="228600" y="2819400"/>
            <a:ext cx="9585325" cy="246063"/>
          </a:xfrm>
          <a:prstGeom prst="rect">
            <a:avLst/>
          </a:prstGeom>
          <a:noFill/>
          <a:ln w="9525">
            <a:noFill/>
            <a:miter lim="800000"/>
            <a:headEnd/>
            <a:tailEnd/>
          </a:ln>
        </p:spPr>
        <p:txBody>
          <a:bodyPr wrap="none" lIns="0" tIns="0" rIns="0" bIns="0">
            <a:spAutoFit/>
          </a:bodyPr>
          <a:lstStyle/>
          <a:p>
            <a:pPr eaLnBrk="0" hangingPunct="0">
              <a:defRPr/>
            </a:pPr>
            <a:r>
              <a:rPr lang="es-ES_tradnl" sz="1100" dirty="0">
                <a:cs typeface="Arial" charset="0"/>
                <a:sym typeface="Wingdings" pitchFamily="2" charset="2"/>
              </a:rPr>
              <a:t></a:t>
            </a:r>
            <a:r>
              <a:rPr lang="es-ES_tradnl" sz="1200" dirty="0">
                <a:cs typeface="Arial" charset="0"/>
              </a:rPr>
              <a:t>   </a:t>
            </a:r>
            <a:r>
              <a:rPr lang="es-ES_tradnl" sz="1600" u="sng" dirty="0">
                <a:solidFill>
                  <a:srgbClr val="FFFF99"/>
                </a:solidFill>
                <a:effectLst>
                  <a:outerShdw blurRad="38100" dist="38100" dir="2700000" algn="tl">
                    <a:srgbClr val="000000">
                      <a:alpha val="43137"/>
                    </a:srgbClr>
                  </a:outerShdw>
                </a:effectLst>
                <a:cs typeface="Arial" charset="0"/>
              </a:rPr>
              <a:t>Contabilización</a:t>
            </a:r>
            <a:r>
              <a:rPr lang="es-ES_tradnl" sz="1600" dirty="0">
                <a:solidFill>
                  <a:srgbClr val="FFFF99"/>
                </a:solidFill>
                <a:effectLst>
                  <a:outerShdw blurRad="38100" dist="38100" dir="2700000" algn="tl">
                    <a:srgbClr val="000000">
                      <a:alpha val="43137"/>
                    </a:srgbClr>
                  </a:outerShdw>
                </a:effectLst>
                <a:cs typeface="Arial" charset="0"/>
              </a:rPr>
              <a:t>:</a:t>
            </a:r>
            <a:r>
              <a:rPr lang="es-ES_tradnl" sz="1200" dirty="0">
                <a:cs typeface="Arial" charset="0"/>
              </a:rPr>
              <a:t>   las operaciones  deben estar contabilizadas  y  corresponder a operaciones efectivas</a:t>
            </a:r>
          </a:p>
        </p:txBody>
      </p:sp>
      <p:sp>
        <p:nvSpPr>
          <p:cNvPr id="20487" name="Rectangle 38"/>
          <p:cNvSpPr>
            <a:spLocks noChangeArrowheads="1"/>
          </p:cNvSpPr>
          <p:nvPr/>
        </p:nvSpPr>
        <p:spPr bwMode="auto">
          <a:xfrm>
            <a:off x="2578100" y="3519488"/>
            <a:ext cx="854401" cy="184666"/>
          </a:xfrm>
          <a:prstGeom prst="rect">
            <a:avLst/>
          </a:prstGeom>
          <a:noFill/>
          <a:ln w="9525">
            <a:noFill/>
            <a:miter lim="800000"/>
            <a:headEnd/>
            <a:tailEnd/>
          </a:ln>
        </p:spPr>
        <p:txBody>
          <a:bodyPr wrap="none" lIns="0" tIns="0" rIns="0" bIns="0">
            <a:spAutoFit/>
          </a:bodyPr>
          <a:lstStyle/>
          <a:p>
            <a:pPr eaLnBrk="0" hangingPunct="0"/>
            <a:r>
              <a:rPr lang="es-ES_tradnl" sz="1200" dirty="0">
                <a:solidFill>
                  <a:srgbClr val="66FFFF"/>
                </a:solidFill>
              </a:rPr>
              <a:t>Art. </a:t>
            </a:r>
            <a:r>
              <a:rPr lang="es-ES_tradnl" sz="1200" dirty="0" smtClean="0">
                <a:solidFill>
                  <a:srgbClr val="66FFFF"/>
                </a:solidFill>
              </a:rPr>
              <a:t>120 </a:t>
            </a:r>
            <a:r>
              <a:rPr lang="es-ES_tradnl" sz="1200" dirty="0">
                <a:solidFill>
                  <a:srgbClr val="66FFFF"/>
                </a:solidFill>
              </a:rPr>
              <a:t>L</a:t>
            </a:r>
          </a:p>
        </p:txBody>
      </p:sp>
      <p:sp>
        <p:nvSpPr>
          <p:cNvPr id="20488" name="Rectangle 39"/>
          <p:cNvSpPr>
            <a:spLocks noChangeArrowheads="1"/>
          </p:cNvSpPr>
          <p:nvPr/>
        </p:nvSpPr>
        <p:spPr bwMode="auto">
          <a:xfrm>
            <a:off x="6234113" y="3519488"/>
            <a:ext cx="963405" cy="184666"/>
          </a:xfrm>
          <a:prstGeom prst="rect">
            <a:avLst/>
          </a:prstGeom>
          <a:noFill/>
          <a:ln w="9525">
            <a:noFill/>
            <a:miter lim="800000"/>
            <a:headEnd/>
            <a:tailEnd/>
          </a:ln>
        </p:spPr>
        <p:txBody>
          <a:bodyPr wrap="none" lIns="0" tIns="0" rIns="0" bIns="0">
            <a:spAutoFit/>
          </a:bodyPr>
          <a:lstStyle/>
          <a:p>
            <a:pPr eaLnBrk="0" hangingPunct="0"/>
            <a:r>
              <a:rPr lang="es-ES_tradnl" sz="1200" dirty="0">
                <a:solidFill>
                  <a:srgbClr val="66FFFF"/>
                </a:solidFill>
              </a:rPr>
              <a:t>Art. </a:t>
            </a:r>
            <a:r>
              <a:rPr lang="es-ES_tradnl" sz="1200" dirty="0" smtClean="0">
                <a:solidFill>
                  <a:srgbClr val="66FFFF"/>
                </a:solidFill>
              </a:rPr>
              <a:t>11.3  </a:t>
            </a:r>
            <a:r>
              <a:rPr lang="es-ES_tradnl" sz="1200" dirty="0">
                <a:solidFill>
                  <a:srgbClr val="66FFFF"/>
                </a:solidFill>
              </a:rPr>
              <a:t>L</a:t>
            </a:r>
          </a:p>
        </p:txBody>
      </p:sp>
      <p:sp>
        <p:nvSpPr>
          <p:cNvPr id="20489" name="Rectangle 40"/>
          <p:cNvSpPr>
            <a:spLocks noChangeArrowheads="1"/>
          </p:cNvSpPr>
          <p:nvPr/>
        </p:nvSpPr>
        <p:spPr bwMode="auto">
          <a:xfrm>
            <a:off x="1981200" y="4160838"/>
            <a:ext cx="2368550" cy="184150"/>
          </a:xfrm>
          <a:prstGeom prst="rect">
            <a:avLst/>
          </a:prstGeom>
          <a:noFill/>
          <a:ln w="9525">
            <a:noFill/>
            <a:miter lim="800000"/>
            <a:headEnd/>
            <a:tailEnd/>
          </a:ln>
        </p:spPr>
        <p:txBody>
          <a:bodyPr wrap="none" lIns="0" tIns="0" rIns="0" bIns="0">
            <a:spAutoFit/>
          </a:bodyPr>
          <a:lstStyle/>
          <a:p>
            <a:pPr eaLnBrk="0" hangingPunct="0"/>
            <a:r>
              <a:rPr lang="es-ES_tradnl" sz="1200" u="sng"/>
              <a:t>Contabilidad ajustada a C.C</a:t>
            </a:r>
            <a:endParaRPr lang="es-ES_tradnl" sz="1200"/>
          </a:p>
        </p:txBody>
      </p:sp>
      <p:sp>
        <p:nvSpPr>
          <p:cNvPr id="20490" name="Rectangle 43"/>
          <p:cNvSpPr>
            <a:spLocks noChangeArrowheads="1"/>
          </p:cNvSpPr>
          <p:nvPr/>
        </p:nvSpPr>
        <p:spPr bwMode="auto">
          <a:xfrm>
            <a:off x="5556250" y="4160838"/>
            <a:ext cx="2544763" cy="184150"/>
          </a:xfrm>
          <a:prstGeom prst="rect">
            <a:avLst/>
          </a:prstGeom>
          <a:noFill/>
          <a:ln w="9525">
            <a:noFill/>
            <a:miter lim="800000"/>
            <a:headEnd/>
            <a:tailEnd/>
          </a:ln>
        </p:spPr>
        <p:txBody>
          <a:bodyPr wrap="none" lIns="0" tIns="0" rIns="0" bIns="0">
            <a:spAutoFit/>
          </a:bodyPr>
          <a:lstStyle/>
          <a:p>
            <a:pPr eaLnBrk="0" hangingPunct="0"/>
            <a:r>
              <a:rPr lang="es-ES_tradnl" sz="1200" u="sng"/>
              <a:t>Principio inscripción contable</a:t>
            </a:r>
          </a:p>
        </p:txBody>
      </p:sp>
      <p:sp>
        <p:nvSpPr>
          <p:cNvPr id="9227" name="Rectangle 47"/>
          <p:cNvSpPr>
            <a:spLocks noChangeArrowheads="1"/>
          </p:cNvSpPr>
          <p:nvPr/>
        </p:nvSpPr>
        <p:spPr bwMode="auto">
          <a:xfrm>
            <a:off x="152400" y="4800600"/>
            <a:ext cx="9698038" cy="246063"/>
          </a:xfrm>
          <a:prstGeom prst="rect">
            <a:avLst/>
          </a:prstGeom>
          <a:noFill/>
          <a:ln w="9525">
            <a:noFill/>
            <a:miter lim="800000"/>
            <a:headEnd/>
            <a:tailEnd/>
          </a:ln>
        </p:spPr>
        <p:txBody>
          <a:bodyPr wrap="none" lIns="0" tIns="0" rIns="0" bIns="0">
            <a:spAutoFit/>
          </a:bodyPr>
          <a:lstStyle/>
          <a:p>
            <a:pPr eaLnBrk="0" hangingPunct="0">
              <a:defRPr/>
            </a:pPr>
            <a:r>
              <a:rPr lang="es-ES_tradnl" sz="1100" dirty="0">
                <a:cs typeface="Arial" charset="0"/>
                <a:sym typeface="Wingdings" pitchFamily="2" charset="2"/>
              </a:rPr>
              <a:t></a:t>
            </a:r>
            <a:r>
              <a:rPr lang="es-ES_tradnl" sz="1200" dirty="0">
                <a:cs typeface="Arial" charset="0"/>
              </a:rPr>
              <a:t>   </a:t>
            </a:r>
            <a:r>
              <a:rPr lang="es-ES_tradnl" sz="1600" u="sng" dirty="0">
                <a:solidFill>
                  <a:srgbClr val="FFFF99"/>
                </a:solidFill>
                <a:effectLst>
                  <a:outerShdw blurRad="38100" dist="38100" dir="2700000" algn="tl">
                    <a:srgbClr val="000000">
                      <a:alpha val="43137"/>
                    </a:srgbClr>
                  </a:outerShdw>
                </a:effectLst>
                <a:cs typeface="Arial" charset="0"/>
              </a:rPr>
              <a:t>Imputación</a:t>
            </a:r>
            <a:r>
              <a:rPr lang="es-ES_tradnl" sz="1400" dirty="0">
                <a:cs typeface="Arial" charset="0"/>
              </a:rPr>
              <a:t> (</a:t>
            </a:r>
            <a:r>
              <a:rPr lang="es-ES_tradnl" sz="1400" dirty="0">
                <a:solidFill>
                  <a:srgbClr val="66FFFF"/>
                </a:solidFill>
                <a:cs typeface="Arial" charset="0"/>
              </a:rPr>
              <a:t>Art. </a:t>
            </a:r>
            <a:r>
              <a:rPr lang="es-ES_tradnl" sz="1400" dirty="0" smtClean="0">
                <a:solidFill>
                  <a:srgbClr val="66FFFF"/>
                </a:solidFill>
                <a:cs typeface="Arial" charset="0"/>
              </a:rPr>
              <a:t>11.1 </a:t>
            </a:r>
            <a:r>
              <a:rPr lang="es-ES_tradnl" sz="1400" dirty="0">
                <a:solidFill>
                  <a:srgbClr val="66FFFF"/>
                </a:solidFill>
                <a:cs typeface="Arial" charset="0"/>
              </a:rPr>
              <a:t>L</a:t>
            </a:r>
            <a:r>
              <a:rPr lang="es-ES_tradnl" sz="1400" dirty="0">
                <a:cs typeface="Arial" charset="0"/>
              </a:rPr>
              <a:t>):</a:t>
            </a:r>
            <a:r>
              <a:rPr lang="es-ES_tradnl" sz="1200" dirty="0">
                <a:cs typeface="Arial" charset="0"/>
              </a:rPr>
              <a:t>    el gasto debe ser objeto de imputación en el ejercicio en el que se devenga</a:t>
            </a:r>
          </a:p>
        </p:txBody>
      </p:sp>
      <p:sp>
        <p:nvSpPr>
          <p:cNvPr id="20492" name="Rectangle 51"/>
          <p:cNvSpPr>
            <a:spLocks noChangeArrowheads="1"/>
          </p:cNvSpPr>
          <p:nvPr/>
        </p:nvSpPr>
        <p:spPr bwMode="auto">
          <a:xfrm>
            <a:off x="1295400" y="5151438"/>
            <a:ext cx="8378825" cy="184150"/>
          </a:xfrm>
          <a:prstGeom prst="rect">
            <a:avLst/>
          </a:prstGeom>
          <a:noFill/>
          <a:ln w="9525">
            <a:noFill/>
            <a:miter lim="800000"/>
            <a:headEnd/>
            <a:tailEnd/>
          </a:ln>
        </p:spPr>
        <p:txBody>
          <a:bodyPr wrap="none" lIns="0" tIns="0" rIns="0" bIns="0">
            <a:spAutoFit/>
          </a:bodyPr>
          <a:lstStyle/>
          <a:p>
            <a:pPr eaLnBrk="0" hangingPunct="0"/>
            <a:r>
              <a:rPr lang="es-ES_tradnl" sz="1100" dirty="0">
                <a:sym typeface="Monotype Sorts" charset="2"/>
              </a:rPr>
              <a:t></a:t>
            </a:r>
            <a:r>
              <a:rPr lang="es-ES_tradnl" sz="1200" dirty="0">
                <a:solidFill>
                  <a:srgbClr val="000000"/>
                </a:solidFill>
                <a:sym typeface="Monotype Sorts" charset="2"/>
              </a:rPr>
              <a:t>   </a:t>
            </a:r>
            <a:r>
              <a:rPr lang="es-ES_tradnl" sz="1200" u="sng" dirty="0"/>
              <a:t>Excepción (Art. </a:t>
            </a:r>
            <a:r>
              <a:rPr lang="es-ES_tradnl" sz="1200" u="sng" dirty="0" smtClean="0"/>
              <a:t>11.2 </a:t>
            </a:r>
            <a:r>
              <a:rPr lang="es-ES_tradnl" sz="1200" u="sng" dirty="0"/>
              <a:t>LIS)</a:t>
            </a:r>
            <a:r>
              <a:rPr lang="es-ES_tradnl" sz="1200" dirty="0"/>
              <a:t> :   se pueden reconocer criterios de imputación distintos al devengo</a:t>
            </a:r>
          </a:p>
        </p:txBody>
      </p:sp>
      <p:sp>
        <p:nvSpPr>
          <p:cNvPr id="20493" name="Rectangle 3"/>
          <p:cNvSpPr>
            <a:spLocks noChangeArrowheads="1"/>
          </p:cNvSpPr>
          <p:nvPr/>
        </p:nvSpPr>
        <p:spPr bwMode="auto">
          <a:xfrm>
            <a:off x="2800350" y="53975"/>
            <a:ext cx="5407025" cy="369888"/>
          </a:xfrm>
          <a:prstGeom prst="rect">
            <a:avLst/>
          </a:prstGeom>
          <a:noFill/>
          <a:ln w="9525">
            <a:noFill/>
            <a:miter lim="800000"/>
            <a:headEnd/>
            <a:tailEnd/>
          </a:ln>
        </p:spPr>
        <p:txBody>
          <a:bodyPr wrap="none" lIns="0" tIns="0" rIns="0" bIns="0">
            <a:spAutoFit/>
          </a:bodyPr>
          <a:lstStyle/>
          <a:p>
            <a:pPr eaLnBrk="0" hangingPunct="0"/>
            <a:r>
              <a:rPr lang="es-ES_tradnl" sz="2400">
                <a:solidFill>
                  <a:srgbClr val="FFFF00"/>
                </a:solidFill>
              </a:rPr>
              <a:t>GASTOS  DEDUCIBLES EN EL IS</a:t>
            </a:r>
          </a:p>
        </p:txBody>
      </p:sp>
      <p:sp>
        <p:nvSpPr>
          <p:cNvPr id="20494" name="Rectangle 4"/>
          <p:cNvSpPr>
            <a:spLocks noChangeArrowheads="1"/>
          </p:cNvSpPr>
          <p:nvPr/>
        </p:nvSpPr>
        <p:spPr bwMode="auto">
          <a:xfrm>
            <a:off x="330200" y="609600"/>
            <a:ext cx="2332038" cy="215900"/>
          </a:xfrm>
          <a:prstGeom prst="rect">
            <a:avLst/>
          </a:prstGeom>
          <a:noFill/>
          <a:ln w="9525">
            <a:noFill/>
            <a:miter lim="800000"/>
            <a:headEnd/>
            <a:tailEnd/>
          </a:ln>
        </p:spPr>
        <p:txBody>
          <a:bodyPr wrap="none" lIns="0" tIns="0" rIns="0" bIns="0">
            <a:spAutoFit/>
          </a:bodyPr>
          <a:lstStyle/>
          <a:p>
            <a:pPr eaLnBrk="0" hangingPunct="0"/>
            <a:r>
              <a:rPr lang="es-ES_tradnl" sz="1400" i="1">
                <a:solidFill>
                  <a:srgbClr val="0000FF"/>
                </a:solidFill>
              </a:rPr>
              <a:t> </a:t>
            </a:r>
            <a:r>
              <a:rPr lang="es-ES_tradnl" sz="1400" i="1">
                <a:solidFill>
                  <a:srgbClr val="FFFF00"/>
                </a:solidFill>
              </a:rPr>
              <a:t>GASTOS DEDUCIIBLES</a:t>
            </a:r>
            <a:endParaRPr lang="es-ES_tradnl" sz="1400">
              <a:solidFill>
                <a:srgbClr val="FFFF00"/>
              </a:solidFill>
            </a:endParaRPr>
          </a:p>
        </p:txBody>
      </p:sp>
      <p:sp>
        <p:nvSpPr>
          <p:cNvPr id="20495" name="AutoShape 5"/>
          <p:cNvSpPr>
            <a:spLocks noChangeArrowheads="1"/>
          </p:cNvSpPr>
          <p:nvPr/>
        </p:nvSpPr>
        <p:spPr bwMode="auto">
          <a:xfrm>
            <a:off x="330200" y="533400"/>
            <a:ext cx="2413000" cy="323850"/>
          </a:xfrm>
          <a:prstGeom prst="roundRect">
            <a:avLst>
              <a:gd name="adj" fmla="val 16667"/>
            </a:avLst>
          </a:prstGeom>
          <a:noFill/>
          <a:ln w="9525">
            <a:solidFill>
              <a:schemeClr val="tx1"/>
            </a:solidFill>
            <a:round/>
            <a:headEnd/>
            <a:tailEnd/>
          </a:ln>
        </p:spPr>
        <p:txBody>
          <a:bodyPr wrap="none" anchor="ctr"/>
          <a:lstStyle/>
          <a:p>
            <a:pPr eaLnBrk="0" hangingPunct="0"/>
            <a:endParaRPr lang="es-ES_tradnl"/>
          </a:p>
        </p:txBody>
      </p:sp>
      <p:sp>
        <p:nvSpPr>
          <p:cNvPr id="20496" name="AutoShape 55"/>
          <p:cNvSpPr>
            <a:spLocks noChangeArrowheads="1"/>
          </p:cNvSpPr>
          <p:nvPr/>
        </p:nvSpPr>
        <p:spPr bwMode="auto">
          <a:xfrm rot="5400000">
            <a:off x="576263" y="1033462"/>
            <a:ext cx="304800" cy="219075"/>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noFill/>
          <a:ln w="9525">
            <a:solidFill>
              <a:schemeClr val="tx1"/>
            </a:solidFill>
            <a:miter lim="800000"/>
            <a:headEnd/>
            <a:tailEnd/>
          </a:ln>
        </p:spPr>
        <p:txBody>
          <a:bodyPr wrap="none" anchor="ctr"/>
          <a:lstStyle/>
          <a:p>
            <a:endParaRPr lang="es-ES_tradnl"/>
          </a:p>
        </p:txBody>
      </p:sp>
      <p:sp>
        <p:nvSpPr>
          <p:cNvPr id="20497" name="Oval 57"/>
          <p:cNvSpPr>
            <a:spLocks noChangeArrowheads="1"/>
          </p:cNvSpPr>
          <p:nvPr/>
        </p:nvSpPr>
        <p:spPr bwMode="auto">
          <a:xfrm>
            <a:off x="2303463" y="3429000"/>
            <a:ext cx="1403350" cy="381000"/>
          </a:xfrm>
          <a:prstGeom prst="ellipse">
            <a:avLst/>
          </a:prstGeom>
          <a:noFill/>
          <a:ln w="9525">
            <a:solidFill>
              <a:schemeClr val="tx1"/>
            </a:solidFill>
            <a:round/>
            <a:headEnd/>
            <a:tailEnd/>
          </a:ln>
        </p:spPr>
        <p:txBody>
          <a:bodyPr wrap="none" anchor="ctr"/>
          <a:lstStyle/>
          <a:p>
            <a:pPr eaLnBrk="0" hangingPunct="0"/>
            <a:endParaRPr lang="es-ES_tradnl"/>
          </a:p>
        </p:txBody>
      </p:sp>
      <p:sp>
        <p:nvSpPr>
          <p:cNvPr id="20498" name="Oval 58"/>
          <p:cNvSpPr>
            <a:spLocks noChangeArrowheads="1"/>
          </p:cNvSpPr>
          <p:nvPr/>
        </p:nvSpPr>
        <p:spPr bwMode="auto">
          <a:xfrm>
            <a:off x="5915025" y="3429000"/>
            <a:ext cx="1403350" cy="381000"/>
          </a:xfrm>
          <a:prstGeom prst="ellipse">
            <a:avLst/>
          </a:prstGeom>
          <a:noFill/>
          <a:ln w="9525">
            <a:solidFill>
              <a:schemeClr val="tx1"/>
            </a:solidFill>
            <a:round/>
            <a:headEnd/>
            <a:tailEnd/>
          </a:ln>
        </p:spPr>
        <p:txBody>
          <a:bodyPr wrap="none" anchor="ctr"/>
          <a:lstStyle/>
          <a:p>
            <a:pPr eaLnBrk="0" hangingPunct="0"/>
            <a:endParaRPr lang="es-ES_tradnl"/>
          </a:p>
        </p:txBody>
      </p:sp>
      <p:sp>
        <p:nvSpPr>
          <p:cNvPr id="20499" name="Line 60"/>
          <p:cNvSpPr>
            <a:spLocks noChangeShapeType="1"/>
          </p:cNvSpPr>
          <p:nvPr/>
        </p:nvSpPr>
        <p:spPr bwMode="auto">
          <a:xfrm>
            <a:off x="3005138" y="3886200"/>
            <a:ext cx="0" cy="179388"/>
          </a:xfrm>
          <a:prstGeom prst="line">
            <a:avLst/>
          </a:prstGeom>
          <a:noFill/>
          <a:ln w="9525">
            <a:solidFill>
              <a:schemeClr val="tx1"/>
            </a:solidFill>
            <a:round/>
            <a:headEnd/>
            <a:tailEnd type="stealth" w="med" len="med"/>
          </a:ln>
        </p:spPr>
        <p:txBody>
          <a:bodyPr wrap="none" anchor="ctr"/>
          <a:lstStyle/>
          <a:p>
            <a:endParaRPr lang="es-ES_tradnl"/>
          </a:p>
        </p:txBody>
      </p:sp>
      <p:sp>
        <p:nvSpPr>
          <p:cNvPr id="20500" name="Line 61"/>
          <p:cNvSpPr>
            <a:spLocks noChangeShapeType="1"/>
          </p:cNvSpPr>
          <p:nvPr/>
        </p:nvSpPr>
        <p:spPr bwMode="auto">
          <a:xfrm>
            <a:off x="6616700" y="3886200"/>
            <a:ext cx="0" cy="179388"/>
          </a:xfrm>
          <a:prstGeom prst="line">
            <a:avLst/>
          </a:prstGeom>
          <a:noFill/>
          <a:ln w="9525">
            <a:solidFill>
              <a:schemeClr val="tx1"/>
            </a:solidFill>
            <a:round/>
            <a:headEnd/>
            <a:tailEnd type="stealth" w="med" len="med"/>
          </a:ln>
        </p:spPr>
        <p:txBody>
          <a:bodyPr wrap="none" anchor="ctr"/>
          <a:lstStyle/>
          <a:p>
            <a:endParaRPr lang="es-ES_tradnl"/>
          </a:p>
        </p:txBody>
      </p:sp>
      <p:sp>
        <p:nvSpPr>
          <p:cNvPr id="20501" name="AutoShape 67"/>
          <p:cNvSpPr>
            <a:spLocks noChangeArrowheads="1"/>
          </p:cNvSpPr>
          <p:nvPr/>
        </p:nvSpPr>
        <p:spPr bwMode="auto">
          <a:xfrm rot="-5290901">
            <a:off x="4687094" y="2601119"/>
            <a:ext cx="295275" cy="1817687"/>
          </a:xfrm>
          <a:prstGeom prst="curvedLeftArrow">
            <a:avLst>
              <a:gd name="adj1" fmla="val 57427"/>
              <a:gd name="adj2" fmla="val 190406"/>
              <a:gd name="adj3" fmla="val 52977"/>
            </a:avLst>
          </a:prstGeom>
          <a:noFill/>
          <a:ln w="9525">
            <a:solidFill>
              <a:schemeClr val="tx1"/>
            </a:solidFill>
            <a:miter lim="800000"/>
            <a:headEnd/>
            <a:tailEnd/>
          </a:ln>
        </p:spPr>
        <p:txBody>
          <a:bodyPr wrap="none" anchor="ctr"/>
          <a:lstStyle/>
          <a:p>
            <a:pPr eaLnBrk="0" hangingPunct="0"/>
            <a:endParaRPr lang="es-ES_tradnl"/>
          </a:p>
        </p:txBody>
      </p:sp>
      <p:sp>
        <p:nvSpPr>
          <p:cNvPr id="20502" name="Rectangle 75"/>
          <p:cNvSpPr>
            <a:spLocks noChangeArrowheads="1"/>
          </p:cNvSpPr>
          <p:nvPr/>
        </p:nvSpPr>
        <p:spPr bwMode="auto">
          <a:xfrm>
            <a:off x="908050" y="5683250"/>
            <a:ext cx="5553075" cy="307975"/>
          </a:xfrm>
          <a:prstGeom prst="rect">
            <a:avLst/>
          </a:prstGeom>
          <a:noFill/>
          <a:ln w="9525">
            <a:noFill/>
            <a:miter lim="800000"/>
            <a:headEnd/>
            <a:tailEnd/>
          </a:ln>
        </p:spPr>
        <p:txBody>
          <a:bodyPr wrap="none" lIns="0" tIns="0" rIns="0" bIns="0">
            <a:spAutoFit/>
          </a:bodyPr>
          <a:lstStyle/>
          <a:p>
            <a:pPr eaLnBrk="0" hangingPunct="0"/>
            <a:r>
              <a:rPr lang="es-ES_tradnl" i="1">
                <a:solidFill>
                  <a:srgbClr val="FFFF00"/>
                </a:solidFill>
              </a:rPr>
              <a:t>¿ Qué Gastos pueden ser deducibles ?:</a:t>
            </a:r>
            <a:endParaRPr lang="es-ES_tradnl">
              <a:solidFill>
                <a:srgbClr val="FFFF00"/>
              </a:solidFill>
            </a:endParaRPr>
          </a:p>
        </p:txBody>
      </p:sp>
      <p:sp>
        <p:nvSpPr>
          <p:cNvPr id="20503" name="AutoShape 76"/>
          <p:cNvSpPr>
            <a:spLocks noChangeArrowheads="1"/>
          </p:cNvSpPr>
          <p:nvPr/>
        </p:nvSpPr>
        <p:spPr bwMode="auto">
          <a:xfrm rot="5400000">
            <a:off x="452438" y="5605462"/>
            <a:ext cx="304800" cy="219075"/>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noFill/>
          <a:ln w="9525">
            <a:solidFill>
              <a:schemeClr val="tx1"/>
            </a:solidFill>
            <a:miter lim="800000"/>
            <a:headEnd/>
            <a:tailEnd/>
          </a:ln>
        </p:spPr>
        <p:txBody>
          <a:bodyPr wrap="none" anchor="ctr"/>
          <a:lstStyle/>
          <a:p>
            <a:endParaRPr lang="es-ES_tradnl"/>
          </a:p>
        </p:txBody>
      </p:sp>
      <p:sp>
        <p:nvSpPr>
          <p:cNvPr id="20504" name="Rectangle 79"/>
          <p:cNvSpPr>
            <a:spLocks noChangeArrowheads="1"/>
          </p:cNvSpPr>
          <p:nvPr/>
        </p:nvSpPr>
        <p:spPr bwMode="auto">
          <a:xfrm>
            <a:off x="2595563" y="6159500"/>
            <a:ext cx="1677987" cy="396875"/>
          </a:xfrm>
          <a:prstGeom prst="rect">
            <a:avLst/>
          </a:prstGeom>
          <a:noFill/>
          <a:ln w="9525">
            <a:noFill/>
            <a:miter lim="800000"/>
            <a:headEnd/>
            <a:tailEnd/>
          </a:ln>
        </p:spPr>
        <p:txBody>
          <a:bodyPr wrap="none" lIns="0" tIns="0" rIns="0" bIns="0">
            <a:spAutoFit/>
          </a:bodyPr>
          <a:lstStyle/>
          <a:p>
            <a:pPr algn="ctr" eaLnBrk="0" hangingPunct="0"/>
            <a:r>
              <a:rPr lang="es-ES_tradnl" sz="1200"/>
              <a:t>Partir del  </a:t>
            </a:r>
          </a:p>
          <a:p>
            <a:pPr algn="ctr" eaLnBrk="0" hangingPunct="0">
              <a:spcBef>
                <a:spcPct val="15000"/>
              </a:spcBef>
            </a:pPr>
            <a:r>
              <a:rPr lang="es-ES_tradnl" sz="1200"/>
              <a:t>Resultado Contable</a:t>
            </a:r>
          </a:p>
        </p:txBody>
      </p:sp>
      <p:sp>
        <p:nvSpPr>
          <p:cNvPr id="20505" name="Rectangle 81"/>
          <p:cNvSpPr>
            <a:spLocks noChangeArrowheads="1"/>
          </p:cNvSpPr>
          <p:nvPr/>
        </p:nvSpPr>
        <p:spPr bwMode="auto">
          <a:xfrm>
            <a:off x="4870450" y="6264275"/>
            <a:ext cx="515938" cy="184150"/>
          </a:xfrm>
          <a:prstGeom prst="rect">
            <a:avLst/>
          </a:prstGeom>
          <a:noFill/>
          <a:ln w="9525">
            <a:noFill/>
            <a:miter lim="800000"/>
            <a:headEnd/>
            <a:tailEnd/>
          </a:ln>
        </p:spPr>
        <p:txBody>
          <a:bodyPr wrap="none" lIns="0" tIns="0" rIns="0" bIns="0">
            <a:spAutoFit/>
          </a:bodyPr>
          <a:lstStyle/>
          <a:p>
            <a:pPr eaLnBrk="0" hangingPunct="0"/>
            <a:r>
              <a:rPr lang="es-ES_tradnl" sz="1200"/>
              <a:t>P.G.C.</a:t>
            </a:r>
          </a:p>
        </p:txBody>
      </p:sp>
      <p:sp>
        <p:nvSpPr>
          <p:cNvPr id="20506" name="Rectangle 82"/>
          <p:cNvSpPr>
            <a:spLocks noChangeArrowheads="1"/>
          </p:cNvSpPr>
          <p:nvPr/>
        </p:nvSpPr>
        <p:spPr bwMode="auto">
          <a:xfrm>
            <a:off x="5753100" y="5922963"/>
            <a:ext cx="3436938" cy="406400"/>
          </a:xfrm>
          <a:prstGeom prst="rect">
            <a:avLst/>
          </a:prstGeom>
          <a:noFill/>
          <a:ln w="9525">
            <a:noFill/>
            <a:miter lim="800000"/>
            <a:headEnd/>
            <a:tailEnd/>
          </a:ln>
        </p:spPr>
        <p:txBody>
          <a:bodyPr wrap="none" lIns="0" tIns="0" rIns="0" bIns="0">
            <a:spAutoFit/>
          </a:bodyPr>
          <a:lstStyle/>
          <a:p>
            <a:pPr eaLnBrk="0" hangingPunct="0"/>
            <a:r>
              <a:rPr lang="es-ES_tradnl" sz="1200"/>
              <a:t>En el P.G.C. los gastos se recogen en el </a:t>
            </a:r>
          </a:p>
          <a:p>
            <a:pPr eaLnBrk="0" hangingPunct="0">
              <a:spcBef>
                <a:spcPct val="20000"/>
              </a:spcBef>
            </a:pPr>
            <a:r>
              <a:rPr lang="es-ES_tradnl" sz="1200" u="sng"/>
              <a:t>Grupo 6   “Compras y gastos”</a:t>
            </a:r>
            <a:endParaRPr lang="es-ES_tradnl" sz="1200"/>
          </a:p>
        </p:txBody>
      </p:sp>
      <p:sp>
        <p:nvSpPr>
          <p:cNvPr id="20507" name="Rectangle 85"/>
          <p:cNvSpPr>
            <a:spLocks noChangeArrowheads="1"/>
          </p:cNvSpPr>
          <p:nvPr/>
        </p:nvSpPr>
        <p:spPr bwMode="auto">
          <a:xfrm>
            <a:off x="7512050" y="6908800"/>
            <a:ext cx="106363" cy="184150"/>
          </a:xfrm>
          <a:prstGeom prst="rect">
            <a:avLst/>
          </a:prstGeom>
          <a:noFill/>
          <a:ln w="9525">
            <a:noFill/>
            <a:miter lim="800000"/>
            <a:headEnd/>
            <a:tailEnd/>
          </a:ln>
        </p:spPr>
        <p:txBody>
          <a:bodyPr wrap="none" lIns="0" tIns="0" rIns="0" bIns="0">
            <a:spAutoFit/>
          </a:bodyPr>
          <a:lstStyle/>
          <a:p>
            <a:pPr eaLnBrk="0" hangingPunct="0"/>
            <a:r>
              <a:rPr lang="es-ES_tradnl" sz="1200">
                <a:solidFill>
                  <a:srgbClr val="000000"/>
                </a:solidFill>
              </a:rPr>
              <a:t>  </a:t>
            </a:r>
            <a:endParaRPr lang="es-ES_tradnl" sz="1200"/>
          </a:p>
        </p:txBody>
      </p:sp>
      <p:sp>
        <p:nvSpPr>
          <p:cNvPr id="20508" name="Rectangle 89"/>
          <p:cNvSpPr>
            <a:spLocks noChangeArrowheads="1"/>
          </p:cNvSpPr>
          <p:nvPr/>
        </p:nvSpPr>
        <p:spPr bwMode="auto">
          <a:xfrm>
            <a:off x="815975" y="6254750"/>
            <a:ext cx="962025" cy="184150"/>
          </a:xfrm>
          <a:prstGeom prst="rect">
            <a:avLst/>
          </a:prstGeom>
          <a:noFill/>
          <a:ln w="9525">
            <a:noFill/>
            <a:miter lim="800000"/>
            <a:headEnd/>
            <a:tailEnd/>
          </a:ln>
        </p:spPr>
        <p:txBody>
          <a:bodyPr wrap="none" lIns="0" tIns="0" rIns="0" bIns="0">
            <a:spAutoFit/>
          </a:bodyPr>
          <a:lstStyle/>
          <a:p>
            <a:pPr eaLnBrk="0" hangingPunct="0"/>
            <a:r>
              <a:rPr lang="es-ES_tradnl" sz="1200">
                <a:solidFill>
                  <a:srgbClr val="66FFFF"/>
                </a:solidFill>
              </a:rPr>
              <a:t>Art. 10.3  L</a:t>
            </a:r>
          </a:p>
        </p:txBody>
      </p:sp>
      <p:sp>
        <p:nvSpPr>
          <p:cNvPr id="20509" name="Oval 90"/>
          <p:cNvSpPr>
            <a:spLocks noChangeArrowheads="1"/>
          </p:cNvSpPr>
          <p:nvPr/>
        </p:nvSpPr>
        <p:spPr bwMode="auto">
          <a:xfrm>
            <a:off x="495300" y="6164263"/>
            <a:ext cx="1403350" cy="381000"/>
          </a:xfrm>
          <a:prstGeom prst="ellipse">
            <a:avLst/>
          </a:prstGeom>
          <a:noFill/>
          <a:ln w="9525">
            <a:solidFill>
              <a:schemeClr val="tx1"/>
            </a:solidFill>
            <a:round/>
            <a:headEnd/>
            <a:tailEnd/>
          </a:ln>
        </p:spPr>
        <p:txBody>
          <a:bodyPr wrap="none" anchor="ctr"/>
          <a:lstStyle/>
          <a:p>
            <a:pPr eaLnBrk="0" hangingPunct="0"/>
            <a:endParaRPr lang="es-ES_tradnl"/>
          </a:p>
        </p:txBody>
      </p:sp>
      <p:sp>
        <p:nvSpPr>
          <p:cNvPr id="20510" name="Rectangle 92"/>
          <p:cNvSpPr>
            <a:spLocks noChangeArrowheads="1"/>
          </p:cNvSpPr>
          <p:nvPr/>
        </p:nvSpPr>
        <p:spPr bwMode="auto">
          <a:xfrm>
            <a:off x="2124075" y="6156325"/>
            <a:ext cx="328613" cy="400050"/>
          </a:xfrm>
          <a:prstGeom prst="rect">
            <a:avLst/>
          </a:prstGeom>
          <a:noFill/>
          <a:ln w="9525">
            <a:noFill/>
            <a:miter lim="800000"/>
            <a:headEnd/>
            <a:tailEnd/>
          </a:ln>
        </p:spPr>
        <p:txBody>
          <a:bodyPr wrap="none" lIns="0" tIns="0" rIns="0" bIns="0">
            <a:spAutoFit/>
          </a:bodyPr>
          <a:lstStyle/>
          <a:p>
            <a:pPr eaLnBrk="0" hangingPunct="0"/>
            <a:r>
              <a:rPr lang="es-ES_tradnl" sz="2600">
                <a:sym typeface="Symbol" pitchFamily="18" charset="2"/>
              </a:rPr>
              <a:t></a:t>
            </a:r>
            <a:endParaRPr lang="es-ES_tradnl" sz="1200"/>
          </a:p>
        </p:txBody>
      </p:sp>
      <p:sp>
        <p:nvSpPr>
          <p:cNvPr id="20511" name="Rectangle 94"/>
          <p:cNvSpPr>
            <a:spLocks noChangeArrowheads="1"/>
          </p:cNvSpPr>
          <p:nvPr/>
        </p:nvSpPr>
        <p:spPr bwMode="auto">
          <a:xfrm>
            <a:off x="4375150" y="6156325"/>
            <a:ext cx="328613" cy="400050"/>
          </a:xfrm>
          <a:prstGeom prst="rect">
            <a:avLst/>
          </a:prstGeom>
          <a:noFill/>
          <a:ln w="9525">
            <a:noFill/>
            <a:miter lim="800000"/>
            <a:headEnd/>
            <a:tailEnd/>
          </a:ln>
        </p:spPr>
        <p:txBody>
          <a:bodyPr wrap="none" lIns="0" tIns="0" rIns="0" bIns="0">
            <a:spAutoFit/>
          </a:bodyPr>
          <a:lstStyle/>
          <a:p>
            <a:pPr eaLnBrk="0" hangingPunct="0"/>
            <a:r>
              <a:rPr lang="es-ES_tradnl" sz="2600">
                <a:sym typeface="Symbol" pitchFamily="18" charset="2"/>
              </a:rPr>
              <a:t></a:t>
            </a:r>
            <a:endParaRPr lang="es-ES_tradnl" sz="1200"/>
          </a:p>
        </p:txBody>
      </p:sp>
      <p:sp>
        <p:nvSpPr>
          <p:cNvPr id="20512" name="Rectangle 95"/>
          <p:cNvSpPr>
            <a:spLocks noChangeArrowheads="1"/>
          </p:cNvSpPr>
          <p:nvPr/>
        </p:nvSpPr>
        <p:spPr bwMode="auto">
          <a:xfrm>
            <a:off x="6629400" y="6477000"/>
            <a:ext cx="2355850" cy="184150"/>
          </a:xfrm>
          <a:prstGeom prst="rect">
            <a:avLst/>
          </a:prstGeom>
          <a:noFill/>
          <a:ln w="9525">
            <a:solidFill>
              <a:schemeClr val="tx1"/>
            </a:solidFill>
            <a:miter lim="800000"/>
            <a:headEnd/>
            <a:tailEnd/>
          </a:ln>
        </p:spPr>
        <p:txBody>
          <a:bodyPr wrap="none" lIns="0" tIns="0" rIns="0" bIns="0">
            <a:spAutoFit/>
          </a:bodyPr>
          <a:lstStyle/>
          <a:p>
            <a:pPr eaLnBrk="0" hangingPunct="0"/>
            <a:r>
              <a:rPr lang="es-ES_tradnl" sz="1200"/>
              <a:t>Ver estructura del  Grupo 6</a:t>
            </a:r>
          </a:p>
        </p:txBody>
      </p:sp>
    </p:spTree>
    <p:extLst>
      <p:ext uri="{BB962C8B-B14F-4D97-AF65-F5344CB8AC3E}">
        <p14:creationId xmlns="" xmlns:p14="http://schemas.microsoft.com/office/powerpoint/2010/main" val="1355775365"/>
      </p:ext>
    </p:extLst>
  </p:cSld>
  <p:clrMapOvr>
    <a:masterClrMapping/>
  </p:clrMapOvr>
  <p:transition advClick="0" advTm="0"/>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3 Marcador de número de diapositiva"/>
          <p:cNvSpPr>
            <a:spLocks noGrp="1"/>
          </p:cNvSpPr>
          <p:nvPr>
            <p:ph type="sldNum" sz="quarter" idx="12"/>
          </p:nvPr>
        </p:nvSpPr>
        <p:spPr>
          <a:xfrm>
            <a:off x="7670800" y="6400800"/>
            <a:ext cx="2311400" cy="476250"/>
          </a:xfrm>
        </p:spPr>
        <p:txBody>
          <a:bodyPr/>
          <a:lstStyle/>
          <a:p>
            <a:pPr>
              <a:defRPr/>
            </a:pPr>
            <a:fld id="{5F56A5D4-8635-4BFE-AC04-1EA02D036049}" type="slidenum">
              <a:rPr lang="es-ES"/>
              <a:pPr>
                <a:defRPr/>
              </a:pPr>
              <a:t>570</a:t>
            </a:fld>
            <a:endParaRPr lang="es-ES"/>
          </a:p>
        </p:txBody>
      </p:sp>
      <p:sp>
        <p:nvSpPr>
          <p:cNvPr id="148482" name="Rectangle 3"/>
          <p:cNvSpPr>
            <a:spLocks noChangeArrowheads="1"/>
          </p:cNvSpPr>
          <p:nvPr/>
        </p:nvSpPr>
        <p:spPr bwMode="auto">
          <a:xfrm>
            <a:off x="0" y="2817813"/>
            <a:ext cx="9906000" cy="0"/>
          </a:xfrm>
          <a:prstGeom prst="rect">
            <a:avLst/>
          </a:prstGeom>
          <a:noFill/>
          <a:ln w="9525">
            <a:noFill/>
            <a:miter lim="800000"/>
            <a:headEnd/>
            <a:tailEnd/>
          </a:ln>
        </p:spPr>
        <p:txBody>
          <a:bodyPr wrap="none" anchor="ctr">
            <a:spAutoFit/>
          </a:bodyPr>
          <a:lstStyle/>
          <a:p>
            <a:pPr>
              <a:tabLst>
                <a:tab pos="457200" algn="l"/>
              </a:tabLst>
            </a:pPr>
            <a:endParaRPr lang="es-ES_tradnl" sz="1800" b="0">
              <a:latin typeface="Arial" charset="0"/>
            </a:endParaRPr>
          </a:p>
        </p:txBody>
      </p:sp>
      <p:graphicFrame>
        <p:nvGraphicFramePr>
          <p:cNvPr id="9" name="Group 72"/>
          <p:cNvGraphicFramePr>
            <a:graphicFrameLocks noGrp="1"/>
          </p:cNvGraphicFramePr>
          <p:nvPr>
            <p:extLst>
              <p:ext uri="{D42A27DB-BD31-4B8C-83A1-F6EECF244321}">
                <p14:modId xmlns="" xmlns:p14="http://schemas.microsoft.com/office/powerpoint/2010/main" val="1853438281"/>
              </p:ext>
            </p:extLst>
          </p:nvPr>
        </p:nvGraphicFramePr>
        <p:xfrm>
          <a:off x="76200" y="76200"/>
          <a:ext cx="9753600" cy="533400"/>
        </p:xfrm>
        <a:graphic>
          <a:graphicData uri="http://schemas.openxmlformats.org/drawingml/2006/table">
            <a:tbl>
              <a:tblPr/>
              <a:tblGrid>
                <a:gridCol w="9753600">
                  <a:extLst>
                    <a:ext uri="{9D8B030D-6E8A-4147-A177-3AD203B41FA5}">
                      <a16:colId xmlns="" xmlns:a16="http://schemas.microsoft.com/office/drawing/2014/main" val="20000"/>
                    </a:ext>
                  </a:extLst>
                </a:gridCol>
              </a:tblGrid>
              <a:tr h="5334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400" b="1" i="0" u="none" strike="noStrike" cap="none" normalizeH="0" baseline="0" dirty="0" smtClean="0">
                          <a:ln>
                            <a:noFill/>
                          </a:ln>
                          <a:solidFill>
                            <a:schemeClr val="tx1"/>
                          </a:solidFill>
                          <a:effectLst/>
                          <a:latin typeface="Arial" charset="0"/>
                        </a:rPr>
                        <a:t>ESCALA ESTATAL </a:t>
                      </a:r>
                      <a:r>
                        <a:rPr kumimoji="0" lang="es-ES_tradnl" sz="2400" b="1" i="0" u="sng" strike="noStrike" cap="none" normalizeH="0" baseline="0" dirty="0" smtClean="0">
                          <a:ln>
                            <a:noFill/>
                          </a:ln>
                          <a:solidFill>
                            <a:schemeClr val="tx1"/>
                          </a:solidFill>
                          <a:effectLst/>
                          <a:latin typeface="Arial" charset="0"/>
                        </a:rPr>
                        <a:t>Desde </a:t>
                      </a:r>
                      <a:r>
                        <a:rPr kumimoji="0" lang="es-ES_tradnl" sz="2400" b="1" i="0" u="sng"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2016</a:t>
                      </a:r>
                      <a:r>
                        <a:rPr kumimoji="0" lang="es-ES_tradnl" sz="2400" b="1" i="0" u="none" strike="noStrike" cap="none" normalizeH="0" baseline="0" dirty="0" smtClean="0">
                          <a:ln>
                            <a:noFill/>
                          </a:ln>
                          <a:solidFill>
                            <a:schemeClr val="tx1"/>
                          </a:solidFill>
                          <a:effectLst/>
                          <a:latin typeface="Arial" charset="0"/>
                        </a:rPr>
                        <a:t>.</a:t>
                      </a:r>
                      <a:r>
                        <a:rPr kumimoji="0" lang="es-ES_tradnl" sz="2000" b="1" i="0" u="none" strike="noStrike" cap="none" normalizeH="0" baseline="0" dirty="0" smtClean="0">
                          <a:ln>
                            <a:noFill/>
                          </a:ln>
                          <a:solidFill>
                            <a:schemeClr val="tx1"/>
                          </a:solidFill>
                          <a:effectLst/>
                          <a:latin typeface="Arial" charset="0"/>
                        </a:rPr>
                        <a:t> </a:t>
                      </a:r>
                      <a:r>
                        <a:rPr lang="es-ES_tradnl" sz="2000" b="1" baseline="0" dirty="0" smtClean="0">
                          <a:solidFill>
                            <a:srgbClr val="FFFF00"/>
                          </a:solidFill>
                        </a:rPr>
                        <a:t>art. 66 </a:t>
                      </a:r>
                      <a:r>
                        <a:rPr lang="es-ES_tradnl" sz="2000" b="1" dirty="0" smtClean="0">
                          <a:solidFill>
                            <a:srgbClr val="FFFF00"/>
                          </a:solidFill>
                        </a:rPr>
                        <a:t>LIRPF</a:t>
                      </a:r>
                      <a:endParaRPr kumimoji="0" lang="es-ES_tradnl" sz="20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graphicFrame>
        <p:nvGraphicFramePr>
          <p:cNvPr id="6" name="Group 53"/>
          <p:cNvGraphicFramePr>
            <a:graphicFrameLocks noGrp="1"/>
          </p:cNvGraphicFramePr>
          <p:nvPr>
            <p:extLst>
              <p:ext uri="{D42A27DB-BD31-4B8C-83A1-F6EECF244321}">
                <p14:modId xmlns="" xmlns:p14="http://schemas.microsoft.com/office/powerpoint/2010/main" val="2435540064"/>
              </p:ext>
            </p:extLst>
          </p:nvPr>
        </p:nvGraphicFramePr>
        <p:xfrm>
          <a:off x="152400" y="4140200"/>
          <a:ext cx="9448800" cy="2593976"/>
        </p:xfrm>
        <a:graphic>
          <a:graphicData uri="http://schemas.openxmlformats.org/drawingml/2006/table">
            <a:tbl>
              <a:tblPr/>
              <a:tblGrid>
                <a:gridCol w="2314575">
                  <a:extLst>
                    <a:ext uri="{9D8B030D-6E8A-4147-A177-3AD203B41FA5}">
                      <a16:colId xmlns="" xmlns:a16="http://schemas.microsoft.com/office/drawing/2014/main" val="20000"/>
                    </a:ext>
                  </a:extLst>
                </a:gridCol>
                <a:gridCol w="2185988">
                  <a:extLst>
                    <a:ext uri="{9D8B030D-6E8A-4147-A177-3AD203B41FA5}">
                      <a16:colId xmlns="" xmlns:a16="http://schemas.microsoft.com/office/drawing/2014/main" val="20001"/>
                    </a:ext>
                  </a:extLst>
                </a:gridCol>
                <a:gridCol w="2814637">
                  <a:extLst>
                    <a:ext uri="{9D8B030D-6E8A-4147-A177-3AD203B41FA5}">
                      <a16:colId xmlns="" xmlns:a16="http://schemas.microsoft.com/office/drawing/2014/main" val="20002"/>
                    </a:ext>
                  </a:extLst>
                </a:gridCol>
                <a:gridCol w="2133600">
                  <a:extLst>
                    <a:ext uri="{9D8B030D-6E8A-4147-A177-3AD203B41FA5}">
                      <a16:colId xmlns="" xmlns:a16="http://schemas.microsoft.com/office/drawing/2014/main" val="20003"/>
                    </a:ext>
                  </a:extLst>
                </a:gridCol>
              </a:tblGrid>
              <a:tr h="9572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cs typeface="Times New Roman" pitchFamily="18" charset="0"/>
                        </a:rPr>
                        <a:t>Base liquidable</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FFFF66"/>
                          </a:solidFill>
                          <a:effectLst/>
                          <a:latin typeface="Arial" charset="0"/>
                          <a:cs typeface="Times New Roman" pitchFamily="18" charset="0"/>
                        </a:rPr>
                        <a:t>del Ahorro</a:t>
                      </a:r>
                      <a:endParaRPr kumimoji="0" lang="es-ES" sz="1800" b="1" i="0" u="none" strike="noStrike" cap="none" normalizeH="0" baseline="0" dirty="0" smtClean="0">
                        <a:ln>
                          <a:noFill/>
                        </a:ln>
                        <a:solidFill>
                          <a:srgbClr val="FFFF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cs typeface="Times New Roman" pitchFamily="18" charset="0"/>
                        </a:rPr>
                        <a:t>Incremento en  Cuota íntegra autonómica</a:t>
                      </a:r>
                      <a:endParaRPr kumimoji="0" lang="es-ES" sz="18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cs typeface="Times New Roman" pitchFamily="18" charset="0"/>
                        </a:rPr>
                        <a:t>Resto base liquidable</a:t>
                      </a:r>
                      <a:endParaRPr kumimoji="0" lang="es-ES" sz="18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cs typeface="Times New Roman" pitchFamily="18" charset="0"/>
                        </a:rPr>
                        <a:t>Tipo aplicable</a:t>
                      </a:r>
                      <a:endParaRPr kumimoji="0" lang="es-ES" sz="18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4651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Euros</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Porcentaje</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1"/>
                  </a:ext>
                </a:extLst>
              </a:tr>
              <a:tr h="390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0</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0</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6.000,00</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9,5</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2"/>
                  </a:ext>
                </a:extLst>
              </a:tr>
              <a:tr h="390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smtClean="0">
                          <a:ln>
                            <a:noFill/>
                          </a:ln>
                          <a:solidFill>
                            <a:srgbClr val="000066"/>
                          </a:solidFill>
                          <a:effectLst/>
                          <a:latin typeface="Arial" charset="0"/>
                          <a:cs typeface="Times New Roman" pitchFamily="18" charset="0"/>
                        </a:rPr>
                        <a:t>6.000,00</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570</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44.000,00</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10,5</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390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50.000,00</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5.190</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En adelante</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11,5</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4"/>
                  </a:ext>
                </a:extLst>
              </a:tr>
            </a:tbl>
          </a:graphicData>
        </a:graphic>
      </p:graphicFrame>
      <p:graphicFrame>
        <p:nvGraphicFramePr>
          <p:cNvPr id="7" name="Group 53"/>
          <p:cNvGraphicFramePr>
            <a:graphicFrameLocks noGrp="1"/>
          </p:cNvGraphicFramePr>
          <p:nvPr>
            <p:extLst>
              <p:ext uri="{D42A27DB-BD31-4B8C-83A1-F6EECF244321}">
                <p14:modId xmlns="" xmlns:p14="http://schemas.microsoft.com/office/powerpoint/2010/main" val="884635470"/>
              </p:ext>
            </p:extLst>
          </p:nvPr>
        </p:nvGraphicFramePr>
        <p:xfrm>
          <a:off x="228600" y="685799"/>
          <a:ext cx="9372600" cy="2717801"/>
        </p:xfrm>
        <a:graphic>
          <a:graphicData uri="http://schemas.openxmlformats.org/drawingml/2006/table">
            <a:tbl>
              <a:tblPr/>
              <a:tblGrid>
                <a:gridCol w="2314575">
                  <a:extLst>
                    <a:ext uri="{9D8B030D-6E8A-4147-A177-3AD203B41FA5}">
                      <a16:colId xmlns="" xmlns:a16="http://schemas.microsoft.com/office/drawing/2014/main" val="20000"/>
                    </a:ext>
                  </a:extLst>
                </a:gridCol>
                <a:gridCol w="2185988">
                  <a:extLst>
                    <a:ext uri="{9D8B030D-6E8A-4147-A177-3AD203B41FA5}">
                      <a16:colId xmlns="" xmlns:a16="http://schemas.microsoft.com/office/drawing/2014/main" val="20001"/>
                    </a:ext>
                  </a:extLst>
                </a:gridCol>
                <a:gridCol w="2967037">
                  <a:extLst>
                    <a:ext uri="{9D8B030D-6E8A-4147-A177-3AD203B41FA5}">
                      <a16:colId xmlns="" xmlns:a16="http://schemas.microsoft.com/office/drawing/2014/main" val="20002"/>
                    </a:ext>
                  </a:extLst>
                </a:gridCol>
                <a:gridCol w="1905000">
                  <a:extLst>
                    <a:ext uri="{9D8B030D-6E8A-4147-A177-3AD203B41FA5}">
                      <a16:colId xmlns="" xmlns:a16="http://schemas.microsoft.com/office/drawing/2014/main" val="20003"/>
                    </a:ext>
                  </a:extLst>
                </a:gridCol>
              </a:tblGrid>
              <a:tr h="9572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cs typeface="Times New Roman" pitchFamily="18" charset="0"/>
                        </a:rPr>
                        <a:t>Base liquidable</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FFFF66"/>
                          </a:solidFill>
                          <a:effectLst/>
                          <a:latin typeface="Arial" charset="0"/>
                          <a:cs typeface="Times New Roman" pitchFamily="18" charset="0"/>
                        </a:rPr>
                        <a:t>del Ahorro</a:t>
                      </a:r>
                      <a:endParaRPr kumimoji="0" lang="es-ES" sz="1800" b="1" i="0" u="none" strike="noStrike" cap="none" normalizeH="0" baseline="0" dirty="0" smtClean="0">
                        <a:ln>
                          <a:noFill/>
                        </a:ln>
                        <a:solidFill>
                          <a:srgbClr val="FFFF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cs typeface="Times New Roman" pitchFamily="18" charset="0"/>
                        </a:rPr>
                        <a:t>Incremento en  Cuota íntegra Estatal</a:t>
                      </a:r>
                      <a:endParaRPr kumimoji="0" lang="es-ES" sz="18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cs typeface="Times New Roman" pitchFamily="18" charset="0"/>
                        </a:rPr>
                        <a:t>Resto base liquidable</a:t>
                      </a:r>
                      <a:endParaRPr kumimoji="0" lang="es-ES" sz="18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cs typeface="Times New Roman" pitchFamily="18" charset="0"/>
                        </a:rPr>
                        <a:t>Tipo aplicable</a:t>
                      </a:r>
                      <a:endParaRPr kumimoji="0" lang="es-ES" sz="18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5889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Euros</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Porcentaje</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extLst>
                  <a:ext uri="{0D108BD9-81ED-4DB2-BD59-A6C34878D82A}">
                    <a16:rowId xmlns="" xmlns:a16="http://schemas.microsoft.com/office/drawing/2014/main" val="10001"/>
                  </a:ext>
                </a:extLst>
              </a:tr>
              <a:tr h="390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0</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0</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6.000,00</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9,5</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2"/>
                  </a:ext>
                </a:extLst>
              </a:tr>
              <a:tr h="390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6.000,00</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570</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44.000,00</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cs typeface="Times New Roman" pitchFamily="18" charset="0"/>
                        </a:rPr>
                        <a:t>10,5</a:t>
                      </a:r>
                      <a:endParaRPr kumimoji="0" lang="es-ES" sz="18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390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50.000,00</a:t>
                      </a:r>
                      <a:endParaRPr kumimoji="0" lang="es-ES" sz="18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5.190</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66"/>
                          </a:solidFill>
                          <a:effectLst/>
                          <a:latin typeface="Arial" charset="0"/>
                          <a:cs typeface="Times New Roman" pitchFamily="18" charset="0"/>
                        </a:rPr>
                        <a:t>En adelante</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0000FF"/>
                          </a:solidFill>
                          <a:effectLst/>
                          <a:latin typeface="Arial" charset="0"/>
                        </a:rPr>
                        <a:t>11,5</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4"/>
                  </a:ext>
                </a:extLst>
              </a:tr>
            </a:tbl>
          </a:graphicData>
        </a:graphic>
      </p:graphicFrame>
      <p:graphicFrame>
        <p:nvGraphicFramePr>
          <p:cNvPr id="8" name="Group 72"/>
          <p:cNvGraphicFramePr>
            <a:graphicFrameLocks noGrp="1"/>
          </p:cNvGraphicFramePr>
          <p:nvPr>
            <p:extLst>
              <p:ext uri="{D42A27DB-BD31-4B8C-83A1-F6EECF244321}">
                <p14:modId xmlns="" xmlns:p14="http://schemas.microsoft.com/office/powerpoint/2010/main" val="4078194419"/>
              </p:ext>
            </p:extLst>
          </p:nvPr>
        </p:nvGraphicFramePr>
        <p:xfrm>
          <a:off x="76200" y="3505200"/>
          <a:ext cx="9753600" cy="533400"/>
        </p:xfrm>
        <a:graphic>
          <a:graphicData uri="http://schemas.openxmlformats.org/drawingml/2006/table">
            <a:tbl>
              <a:tblPr/>
              <a:tblGrid>
                <a:gridCol w="9753600">
                  <a:extLst>
                    <a:ext uri="{9D8B030D-6E8A-4147-A177-3AD203B41FA5}">
                      <a16:colId xmlns="" xmlns:a16="http://schemas.microsoft.com/office/drawing/2014/main" val="20000"/>
                    </a:ext>
                  </a:extLst>
                </a:gridCol>
              </a:tblGrid>
              <a:tr h="5334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400" b="1" i="0" u="none" strike="noStrike" cap="none" normalizeH="0" baseline="0" dirty="0" smtClean="0">
                          <a:ln>
                            <a:noFill/>
                          </a:ln>
                          <a:solidFill>
                            <a:schemeClr val="tx1"/>
                          </a:solidFill>
                          <a:effectLst/>
                          <a:latin typeface="Arial" charset="0"/>
                        </a:rPr>
                        <a:t>ESCALA AUTONÓMICA  </a:t>
                      </a:r>
                      <a:r>
                        <a:rPr kumimoji="0" lang="es-ES_tradnl" sz="2400" b="1" i="0" u="sng" strike="noStrike" cap="none" normalizeH="0" baseline="0" dirty="0" smtClean="0">
                          <a:ln>
                            <a:noFill/>
                          </a:ln>
                          <a:solidFill>
                            <a:schemeClr val="tx1"/>
                          </a:solidFill>
                          <a:effectLst/>
                          <a:latin typeface="Arial" charset="0"/>
                        </a:rPr>
                        <a:t>Desde </a:t>
                      </a:r>
                      <a:r>
                        <a:rPr kumimoji="0" lang="es-ES_tradnl" sz="2400" b="1" i="0" u="sng"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2016</a:t>
                      </a:r>
                      <a:r>
                        <a:rPr kumimoji="0" lang="es-ES_tradnl" sz="2400" b="1" i="0" u="none" strike="noStrike" cap="none" normalizeH="0" baseline="0" dirty="0" smtClean="0">
                          <a:ln>
                            <a:noFill/>
                          </a:ln>
                          <a:solidFill>
                            <a:schemeClr val="tx1"/>
                          </a:solidFill>
                          <a:effectLst/>
                          <a:latin typeface="Arial" charset="0"/>
                        </a:rPr>
                        <a:t>. </a:t>
                      </a:r>
                      <a:r>
                        <a:rPr lang="es-ES_tradnl" sz="2000" b="1" baseline="0" dirty="0" smtClean="0">
                          <a:solidFill>
                            <a:srgbClr val="FFFF00"/>
                          </a:solidFill>
                        </a:rPr>
                        <a:t>art. 76 </a:t>
                      </a:r>
                      <a:r>
                        <a:rPr lang="es-ES_tradnl" sz="2000" b="1" dirty="0" smtClean="0">
                          <a:solidFill>
                            <a:srgbClr val="FFFF00"/>
                          </a:solidFill>
                        </a:rPr>
                        <a:t>LIRPF</a:t>
                      </a:r>
                      <a:endParaRPr kumimoji="0" lang="es-ES_tradnl" sz="20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645044723"/>
      </p:ext>
    </p:extLst>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3 Marcador de número de diapositiva"/>
          <p:cNvSpPr>
            <a:spLocks noGrp="1"/>
          </p:cNvSpPr>
          <p:nvPr>
            <p:ph type="sldNum" sz="quarter" idx="12"/>
          </p:nvPr>
        </p:nvSpPr>
        <p:spPr>
          <a:xfrm>
            <a:off x="7594600" y="6381750"/>
            <a:ext cx="2311400" cy="476250"/>
          </a:xfrm>
        </p:spPr>
        <p:txBody>
          <a:bodyPr/>
          <a:lstStyle/>
          <a:p>
            <a:pPr>
              <a:defRPr/>
            </a:pPr>
            <a:fld id="{5A5FD998-6921-442C-AFF2-4BC81F2F0063}" type="slidenum">
              <a:rPr lang="es-ES"/>
              <a:pPr>
                <a:defRPr/>
              </a:pPr>
              <a:t>571</a:t>
            </a:fld>
            <a:endParaRPr lang="es-ES"/>
          </a:p>
        </p:txBody>
      </p:sp>
      <p:sp>
        <p:nvSpPr>
          <p:cNvPr id="54276" name="Rectangle 3"/>
          <p:cNvSpPr>
            <a:spLocks noChangeArrowheads="1"/>
          </p:cNvSpPr>
          <p:nvPr/>
        </p:nvSpPr>
        <p:spPr bwMode="auto">
          <a:xfrm>
            <a:off x="0" y="2817813"/>
            <a:ext cx="9906000" cy="0"/>
          </a:xfrm>
          <a:prstGeom prst="rect">
            <a:avLst/>
          </a:prstGeom>
          <a:noFill/>
          <a:ln w="9525">
            <a:noFill/>
            <a:miter lim="800000"/>
            <a:headEnd/>
            <a:tailEnd/>
          </a:ln>
        </p:spPr>
        <p:txBody>
          <a:bodyPr wrap="none" anchor="ctr">
            <a:spAutoFit/>
          </a:bodyPr>
          <a:lstStyle/>
          <a:p>
            <a:pPr>
              <a:tabLst>
                <a:tab pos="457200" algn="l"/>
              </a:tabLst>
            </a:pPr>
            <a:endParaRPr lang="es-ES_tradnl" sz="1800" b="0">
              <a:latin typeface="Arial" pitchFamily="34" charset="0"/>
            </a:endParaRPr>
          </a:p>
        </p:txBody>
      </p:sp>
      <p:graphicFrame>
        <p:nvGraphicFramePr>
          <p:cNvPr id="9" name="Group 72"/>
          <p:cNvGraphicFramePr>
            <a:graphicFrameLocks noGrp="1"/>
          </p:cNvGraphicFramePr>
          <p:nvPr>
            <p:extLst>
              <p:ext uri="{D42A27DB-BD31-4B8C-83A1-F6EECF244321}">
                <p14:modId xmlns="" xmlns:p14="http://schemas.microsoft.com/office/powerpoint/2010/main" val="178287801"/>
              </p:ext>
            </p:extLst>
          </p:nvPr>
        </p:nvGraphicFramePr>
        <p:xfrm>
          <a:off x="152400" y="152400"/>
          <a:ext cx="9601200" cy="1371600"/>
        </p:xfrm>
        <a:graphic>
          <a:graphicData uri="http://schemas.openxmlformats.org/drawingml/2006/table">
            <a:tbl>
              <a:tblPr/>
              <a:tblGrid>
                <a:gridCol w="9601200">
                  <a:extLst>
                    <a:ext uri="{9D8B030D-6E8A-4147-A177-3AD203B41FA5}">
                      <a16:colId xmlns="" xmlns:a16="http://schemas.microsoft.com/office/drawing/2014/main" val="20000"/>
                    </a:ext>
                  </a:extLst>
                </a:gridCol>
              </a:tblGrid>
              <a:tr h="762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800" b="1" i="0" u="none" strike="noStrike" cap="none" normalizeH="0" baseline="0" dirty="0" smtClean="0">
                          <a:ln>
                            <a:noFill/>
                          </a:ln>
                          <a:solidFill>
                            <a:schemeClr val="tx1"/>
                          </a:solidFill>
                          <a:effectLst/>
                          <a:latin typeface="Arial" charset="0"/>
                        </a:rPr>
                        <a:t>TARIFA DEL AHORRO</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_tradnl" sz="2800" b="1" i="0" u="none" strike="noStrike" cap="none" normalizeH="0" baseline="0" dirty="0" smtClean="0">
                          <a:ln>
                            <a:noFill/>
                          </a:ln>
                          <a:solidFill>
                            <a:schemeClr val="tx1"/>
                          </a:solidFill>
                          <a:effectLst/>
                          <a:latin typeface="Arial" charset="0"/>
                        </a:rPr>
                        <a:t>ESCALA ESTATAL + AUTONÓMICA </a:t>
                      </a:r>
                      <a:r>
                        <a:rPr kumimoji="0" lang="es-ES_tradnl" sz="2800" b="1" i="0" u="sng" strike="noStrike" cap="none" normalizeH="0" baseline="0" dirty="0" smtClean="0">
                          <a:ln>
                            <a:noFill/>
                          </a:ln>
                          <a:solidFill>
                            <a:schemeClr val="tx1"/>
                          </a:solidFill>
                          <a:effectLst/>
                          <a:latin typeface="Arial" charset="0"/>
                        </a:rPr>
                        <a:t>Desde </a:t>
                      </a:r>
                      <a:r>
                        <a:rPr kumimoji="0" lang="es-ES_tradnl" sz="3200" b="1" i="0" u="sng" strike="noStrike" cap="none" normalizeH="0" baseline="0" dirty="0" smtClean="0">
                          <a:ln>
                            <a:noFill/>
                          </a:ln>
                          <a:solidFill>
                            <a:schemeClr val="tx1"/>
                          </a:solidFill>
                          <a:effectLst>
                            <a:outerShdw blurRad="38100" dist="38100" dir="2700000" algn="tl">
                              <a:srgbClr val="000000">
                                <a:alpha val="43137"/>
                              </a:srgbClr>
                            </a:outerShdw>
                          </a:effectLst>
                          <a:latin typeface="Arial" charset="0"/>
                        </a:rPr>
                        <a:t>2016</a:t>
                      </a:r>
                      <a:r>
                        <a:rPr kumimoji="0" lang="es-ES_tradnl" sz="2200" b="1" i="0" u="none" strike="noStrike" cap="none" normalizeH="0" baseline="0" dirty="0" smtClean="0">
                          <a:ln>
                            <a:noFill/>
                          </a:ln>
                          <a:solidFill>
                            <a:schemeClr val="tx1"/>
                          </a:solidFill>
                          <a:effectLst/>
                          <a:latin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lang="es-ES_tradnl" sz="2400" b="1" baseline="0" dirty="0" smtClean="0">
                          <a:solidFill>
                            <a:srgbClr val="FFFF00"/>
                          </a:solidFill>
                        </a:rPr>
                        <a:t>arts. 66 y 76 </a:t>
                      </a:r>
                      <a:r>
                        <a:rPr lang="es-ES_tradnl" sz="2400" b="1" dirty="0" smtClean="0">
                          <a:solidFill>
                            <a:srgbClr val="FFFF00"/>
                          </a:solidFill>
                        </a:rPr>
                        <a:t>LIRPF</a:t>
                      </a:r>
                      <a:endParaRPr kumimoji="0" lang="es-ES_tradnl" sz="2200" b="1" i="0" u="sng" strike="noStrike" cap="none" normalizeH="0" baseline="0" dirty="0" smtClean="0">
                        <a:ln>
                          <a:noFill/>
                        </a:ln>
                        <a:solidFill>
                          <a:srgbClr val="FFFF00"/>
                        </a:solidFill>
                        <a:effectLst>
                          <a:outerShdw blurRad="38100" dist="38100" dir="2700000" algn="tl">
                            <a:srgbClr val="000000">
                              <a:alpha val="43137"/>
                            </a:srgbClr>
                          </a:outerShdw>
                        </a:effectLst>
                        <a:latin typeface="Arial" charset="0"/>
                      </a:endParaRPr>
                    </a:p>
                  </a:txBody>
                  <a:tcP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bl>
          </a:graphicData>
        </a:graphic>
      </p:graphicFrame>
      <p:graphicFrame>
        <p:nvGraphicFramePr>
          <p:cNvPr id="10" name="Group 53"/>
          <p:cNvGraphicFramePr>
            <a:graphicFrameLocks noGrp="1"/>
          </p:cNvGraphicFramePr>
          <p:nvPr>
            <p:extLst>
              <p:ext uri="{D42A27DB-BD31-4B8C-83A1-F6EECF244321}">
                <p14:modId xmlns="" xmlns:p14="http://schemas.microsoft.com/office/powerpoint/2010/main" val="496079364"/>
              </p:ext>
            </p:extLst>
          </p:nvPr>
        </p:nvGraphicFramePr>
        <p:xfrm>
          <a:off x="228600" y="1828800"/>
          <a:ext cx="9525000" cy="3560763"/>
        </p:xfrm>
        <a:graphic>
          <a:graphicData uri="http://schemas.openxmlformats.org/drawingml/2006/table">
            <a:tbl>
              <a:tblPr/>
              <a:tblGrid>
                <a:gridCol w="2314575">
                  <a:extLst>
                    <a:ext uri="{9D8B030D-6E8A-4147-A177-3AD203B41FA5}">
                      <a16:colId xmlns="" xmlns:a16="http://schemas.microsoft.com/office/drawing/2014/main" val="20000"/>
                    </a:ext>
                  </a:extLst>
                </a:gridCol>
                <a:gridCol w="2185988">
                  <a:extLst>
                    <a:ext uri="{9D8B030D-6E8A-4147-A177-3AD203B41FA5}">
                      <a16:colId xmlns="" xmlns:a16="http://schemas.microsoft.com/office/drawing/2014/main" val="20001"/>
                    </a:ext>
                  </a:extLst>
                </a:gridCol>
                <a:gridCol w="2738437">
                  <a:extLst>
                    <a:ext uri="{9D8B030D-6E8A-4147-A177-3AD203B41FA5}">
                      <a16:colId xmlns="" xmlns:a16="http://schemas.microsoft.com/office/drawing/2014/main" val="20002"/>
                    </a:ext>
                  </a:extLst>
                </a:gridCol>
                <a:gridCol w="2286000">
                  <a:extLst>
                    <a:ext uri="{9D8B030D-6E8A-4147-A177-3AD203B41FA5}">
                      <a16:colId xmlns="" xmlns:a16="http://schemas.microsoft.com/office/drawing/2014/main" val="20003"/>
                    </a:ext>
                  </a:extLst>
                </a:gridCol>
              </a:tblGrid>
              <a:tr h="16002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200" b="1" i="0" u="none" strike="noStrike" cap="none" normalizeH="0" baseline="0" dirty="0" smtClean="0">
                          <a:ln>
                            <a:noFill/>
                          </a:ln>
                          <a:solidFill>
                            <a:schemeClr val="tx1"/>
                          </a:solidFill>
                          <a:effectLst/>
                          <a:latin typeface="Arial" charset="0"/>
                          <a:cs typeface="Times New Roman" pitchFamily="18" charset="0"/>
                        </a:rPr>
                        <a:t>Base liquidable</a:t>
                      </a:r>
                    </a:p>
                    <a:p>
                      <a:pPr marL="0" marR="0" lvl="0" indent="0" algn="ctr" defTabSz="914400" rtl="0" eaLnBrk="1" fontAlgn="base" latinLnBrk="0" hangingPunct="1">
                        <a:lnSpc>
                          <a:spcPct val="100000"/>
                        </a:lnSpc>
                        <a:spcBef>
                          <a:spcPct val="0"/>
                        </a:spcBef>
                        <a:spcAft>
                          <a:spcPct val="0"/>
                        </a:spcAft>
                        <a:buClrTx/>
                        <a:buSzTx/>
                        <a:buFontTx/>
                        <a:buNone/>
                        <a:tabLst/>
                      </a:pPr>
                      <a:r>
                        <a:rPr kumimoji="0" lang="es-ES" sz="2200" b="1" i="0" u="none" strike="noStrike" cap="none" normalizeH="0" baseline="0" dirty="0" smtClean="0">
                          <a:ln>
                            <a:noFill/>
                          </a:ln>
                          <a:solidFill>
                            <a:srgbClr val="FFFF66"/>
                          </a:solidFill>
                          <a:effectLst/>
                          <a:latin typeface="Arial" charset="0"/>
                          <a:cs typeface="Times New Roman" pitchFamily="18" charset="0"/>
                        </a:rPr>
                        <a:t>del Ahorro</a:t>
                      </a:r>
                      <a:endParaRPr kumimoji="0" lang="es-ES" sz="2200" b="1" i="0" u="none" strike="noStrike" cap="none" normalizeH="0" baseline="0" dirty="0" smtClean="0">
                        <a:ln>
                          <a:noFill/>
                        </a:ln>
                        <a:solidFill>
                          <a:srgbClr val="FFFF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200" b="1" i="0" u="none" strike="noStrike" cap="none" normalizeH="0" baseline="0" dirty="0" smtClean="0">
                          <a:ln>
                            <a:noFill/>
                          </a:ln>
                          <a:solidFill>
                            <a:schemeClr val="tx1"/>
                          </a:solidFill>
                          <a:effectLst/>
                          <a:latin typeface="Arial" charset="0"/>
                          <a:cs typeface="Times New Roman" pitchFamily="18" charset="0"/>
                        </a:rPr>
                        <a:t>Incremento en  Cuota íntegra Estatal+ autonómica</a:t>
                      </a:r>
                      <a:endParaRPr kumimoji="0" lang="es-ES" sz="22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200" b="1" i="0" u="none" strike="noStrike" cap="none" normalizeH="0" baseline="0" dirty="0" smtClean="0">
                          <a:ln>
                            <a:noFill/>
                          </a:ln>
                          <a:solidFill>
                            <a:schemeClr val="tx1"/>
                          </a:solidFill>
                          <a:effectLst/>
                          <a:latin typeface="Arial" charset="0"/>
                          <a:cs typeface="Times New Roman" pitchFamily="18" charset="0"/>
                        </a:rPr>
                        <a:t>Resto base liquidable</a:t>
                      </a:r>
                      <a:endParaRPr kumimoji="0" lang="es-ES" sz="22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200" b="1" i="0" u="none" strike="noStrike" cap="none" normalizeH="0" baseline="0" dirty="0" smtClean="0">
                          <a:ln>
                            <a:noFill/>
                          </a:ln>
                          <a:solidFill>
                            <a:schemeClr val="tx1"/>
                          </a:solidFill>
                          <a:effectLst/>
                          <a:latin typeface="Arial" charset="0"/>
                          <a:cs typeface="Times New Roman" pitchFamily="18" charset="0"/>
                        </a:rPr>
                        <a:t>Tipo aplicable</a:t>
                      </a:r>
                      <a:endParaRPr kumimoji="0" lang="es-ES" sz="22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accent1">
                        <a:lumMod val="75000"/>
                      </a:schemeClr>
                    </a:solidFill>
                  </a:tcPr>
                </a:tc>
                <a:extLst>
                  <a:ext uri="{0D108BD9-81ED-4DB2-BD59-A6C34878D82A}">
                    <a16:rowId xmlns="" xmlns:a16="http://schemas.microsoft.com/office/drawing/2014/main" val="10000"/>
                  </a:ext>
                </a:extLst>
              </a:tr>
              <a:tr h="5889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Euros</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Hasta euros</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Porcentaje</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bg2">
                        <a:lumMod val="20000"/>
                        <a:lumOff val="80000"/>
                      </a:schemeClr>
                    </a:solidFill>
                  </a:tcPr>
                </a:tc>
                <a:extLst>
                  <a:ext uri="{0D108BD9-81ED-4DB2-BD59-A6C34878D82A}">
                    <a16:rowId xmlns="" xmlns:a16="http://schemas.microsoft.com/office/drawing/2014/main" val="10001"/>
                  </a:ext>
                </a:extLst>
              </a:tr>
              <a:tr h="390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6.000,00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19</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2"/>
                  </a:ext>
                </a:extLst>
              </a:tr>
              <a:tr h="390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smtClean="0">
                          <a:ln>
                            <a:noFill/>
                          </a:ln>
                          <a:solidFill>
                            <a:srgbClr val="000066"/>
                          </a:solidFill>
                          <a:effectLst/>
                          <a:latin typeface="Arial" charset="0"/>
                          <a:cs typeface="Times New Roman" pitchFamily="18" charset="0"/>
                        </a:rPr>
                        <a:t>6.000,00</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1.140</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44.000,00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cs typeface="Times New Roman" pitchFamily="18" charset="0"/>
                        </a:rPr>
                        <a:t>21</a:t>
                      </a:r>
                      <a:endParaRPr kumimoji="0" lang="es-ES" sz="2400" b="1" i="0" u="none" strike="noStrike" cap="none" normalizeH="0" baseline="0" dirty="0" smtClean="0">
                        <a:ln>
                          <a:noFill/>
                        </a:ln>
                        <a:solidFill>
                          <a:srgbClr val="0000FF"/>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3"/>
                  </a:ext>
                </a:extLst>
              </a:tr>
              <a:tr h="390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50.000,00</a:t>
                      </a:r>
                      <a:endParaRPr kumimoji="0" lang="es-ES" sz="2400" b="1" i="0" u="none" strike="noStrike" cap="none" normalizeH="0" baseline="0" dirty="0" smtClean="0">
                        <a:ln>
                          <a:noFill/>
                        </a:ln>
                        <a:solidFill>
                          <a:srgbClr val="000066"/>
                        </a:solidFill>
                        <a:effectLst/>
                        <a:latin typeface="Arial" charset="0"/>
                      </a:endParaRP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rPr>
                        <a:t>10.380</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66"/>
                          </a:solidFill>
                          <a:effectLst/>
                          <a:latin typeface="Arial" charset="0"/>
                          <a:cs typeface="Times New Roman" pitchFamily="18" charset="0"/>
                        </a:rPr>
                        <a:t>En adelante</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rgbClr val="0000FF"/>
                          </a:solidFill>
                          <a:effectLst/>
                          <a:latin typeface="Arial" charset="0"/>
                        </a:rPr>
                        <a:t>23</a:t>
                      </a:r>
                    </a:p>
                  </a:txBody>
                  <a:tcPr anchor="ctr" horzOverflow="overflow">
                    <a:lnL w="38100" cap="flat" cmpd="sng" algn="ctr">
                      <a:solidFill>
                        <a:srgbClr val="D60093"/>
                      </a:solidFill>
                      <a:prstDash val="solid"/>
                      <a:round/>
                      <a:headEnd type="none" w="med" len="med"/>
                      <a:tailEnd type="none" w="med" len="med"/>
                    </a:lnL>
                    <a:lnR w="38100" cap="flat" cmpd="sng" algn="ctr">
                      <a:solidFill>
                        <a:srgbClr val="D60093"/>
                      </a:solidFill>
                      <a:prstDash val="solid"/>
                      <a:round/>
                      <a:headEnd type="none" w="med" len="med"/>
                      <a:tailEnd type="none" w="med" len="med"/>
                    </a:lnR>
                    <a:lnT w="38100" cap="flat" cmpd="sng" algn="ctr">
                      <a:solidFill>
                        <a:srgbClr val="D60093"/>
                      </a:solidFill>
                      <a:prstDash val="solid"/>
                      <a:round/>
                      <a:headEnd type="none" w="med" len="med"/>
                      <a:tailEnd type="none" w="med" len="med"/>
                    </a:lnT>
                    <a:lnB w="38100" cap="flat" cmpd="sng" algn="ctr">
                      <a:solidFill>
                        <a:srgbClr val="D60093"/>
                      </a:solidFill>
                      <a:prstDash val="solid"/>
                      <a:round/>
                      <a:headEnd type="none" w="med" len="med"/>
                      <a:tailEnd type="none" w="med" len="med"/>
                    </a:lnB>
                    <a:lnTlToBr>
                      <a:noFill/>
                    </a:lnTlToBr>
                    <a:lnBlToTr>
                      <a:noFill/>
                    </a:lnBlToTr>
                    <a:solidFill>
                      <a:srgbClr val="FFFF99"/>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2289125564"/>
      </p:ext>
    </p:extLst>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5 Marcador de número de diapositiva"/>
          <p:cNvSpPr>
            <a:spLocks noGrp="1"/>
          </p:cNvSpPr>
          <p:nvPr>
            <p:ph type="sldNum" sz="quarter" idx="12"/>
          </p:nvPr>
        </p:nvSpPr>
        <p:spPr>
          <a:xfrm>
            <a:off x="7594600" y="6381750"/>
            <a:ext cx="2311400" cy="476250"/>
          </a:xfrm>
        </p:spPr>
        <p:txBody>
          <a:bodyPr/>
          <a:lstStyle/>
          <a:p>
            <a:pPr>
              <a:defRPr/>
            </a:pPr>
            <a:fld id="{FF1871AE-E551-4E04-B404-05D5C8287693}" type="slidenum">
              <a:rPr lang="es-ES"/>
              <a:pPr>
                <a:defRPr/>
              </a:pPr>
              <a:t>572</a:t>
            </a:fld>
            <a:endParaRPr lang="es-ES"/>
          </a:p>
        </p:txBody>
      </p:sp>
      <p:sp>
        <p:nvSpPr>
          <p:cNvPr id="151555" name="Rectangle 2"/>
          <p:cNvSpPr>
            <a:spLocks noGrp="1" noChangeArrowheads="1"/>
          </p:cNvSpPr>
          <p:nvPr>
            <p:ph type="title"/>
          </p:nvPr>
        </p:nvSpPr>
        <p:spPr>
          <a:xfrm>
            <a:off x="495300" y="228600"/>
            <a:ext cx="9182100" cy="1189038"/>
          </a:xfrm>
        </p:spPr>
        <p:txBody>
          <a:bodyPr/>
          <a:lstStyle/>
          <a:p>
            <a:pPr algn="l" eaLnBrk="1" hangingPunct="1"/>
            <a:r>
              <a:rPr lang="es-ES_tradnl" sz="4000" b="1" dirty="0" smtClean="0">
                <a:solidFill>
                  <a:srgbClr val="FFFF00"/>
                </a:solidFill>
                <a:effectLst/>
              </a:rPr>
              <a:t>Pendientes de Aprobación </a:t>
            </a:r>
            <a:r>
              <a:rPr lang="es-ES" sz="4000" b="1" dirty="0" smtClean="0">
                <a:solidFill>
                  <a:schemeClr val="tx1"/>
                </a:solidFill>
                <a:effectLst/>
              </a:rPr>
              <a:t/>
            </a:r>
            <a:br>
              <a:rPr lang="es-ES" sz="4000" b="1" dirty="0" smtClean="0">
                <a:solidFill>
                  <a:schemeClr val="tx1"/>
                </a:solidFill>
                <a:effectLst/>
              </a:rPr>
            </a:br>
            <a:endParaRPr lang="es-ES_tradnl" sz="4000" b="1" dirty="0" smtClean="0">
              <a:solidFill>
                <a:schemeClr val="tx1"/>
              </a:solidFill>
              <a:effectLst/>
            </a:endParaRPr>
          </a:p>
        </p:txBody>
      </p:sp>
      <p:sp>
        <p:nvSpPr>
          <p:cNvPr id="2413571" name="Rectangle 3"/>
          <p:cNvSpPr>
            <a:spLocks noGrp="1" noChangeArrowheads="1"/>
          </p:cNvSpPr>
          <p:nvPr>
            <p:ph type="body" idx="1"/>
          </p:nvPr>
        </p:nvSpPr>
        <p:spPr>
          <a:xfrm>
            <a:off x="381000" y="1600200"/>
            <a:ext cx="9220200" cy="3505200"/>
          </a:xfrm>
        </p:spPr>
        <p:txBody>
          <a:bodyPr/>
          <a:lstStyle/>
          <a:p>
            <a:pPr marL="1371600" indent="-1371600" eaLnBrk="1" hangingPunct="1">
              <a:lnSpc>
                <a:spcPct val="80000"/>
              </a:lnSpc>
              <a:buClr>
                <a:srgbClr val="FFFF00"/>
              </a:buClr>
              <a:buSzTx/>
              <a:buFont typeface="+mj-lt"/>
              <a:buAutoNum type="romanUcPeriod" startAt="3"/>
              <a:defRPr/>
            </a:pPr>
            <a:r>
              <a:rPr lang="es-ES_tradnl" sz="9600" b="1" dirty="0" smtClean="0">
                <a:solidFill>
                  <a:srgbClr val="FFFF00"/>
                </a:solidFill>
              </a:rPr>
              <a:t> Proyectos Legislativos</a:t>
            </a:r>
          </a:p>
        </p:txBody>
      </p:sp>
      <p:sp>
        <p:nvSpPr>
          <p:cNvPr id="6" name="Rectangle 5"/>
          <p:cNvSpPr>
            <a:spLocks noChangeArrowheads="1"/>
          </p:cNvSpPr>
          <p:nvPr/>
        </p:nvSpPr>
        <p:spPr bwMode="auto">
          <a:xfrm>
            <a:off x="5257800" y="62484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Tree>
    <p:extLst>
      <p:ext uri="{BB962C8B-B14F-4D97-AF65-F5344CB8AC3E}">
        <p14:creationId xmlns="" xmlns:p14="http://schemas.microsoft.com/office/powerpoint/2010/main" val="2698565016"/>
      </p:ext>
    </p:extLst>
  </p:cSld>
  <p:clrMapOvr>
    <a:masterClrMapping/>
  </p:clrMapOvr>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573</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1905000"/>
            <a:ext cx="9906000" cy="2554545"/>
          </a:xfrm>
          <a:prstGeom prst="rect">
            <a:avLst/>
          </a:prstGeom>
          <a:solidFill>
            <a:srgbClr val="CCFFFF"/>
          </a:solidFill>
          <a:ln w="9525">
            <a:noFill/>
            <a:miter lim="800000"/>
            <a:headEnd/>
            <a:tailEnd/>
          </a:ln>
        </p:spPr>
        <p:txBody>
          <a:bodyPr>
            <a:spAutoFit/>
          </a:bodyPr>
          <a:lstStyle/>
          <a:p>
            <a:pPr marL="457200" indent="-457200">
              <a:buFont typeface="+mj-lt"/>
              <a:buAutoNum type="arabicPeriod"/>
            </a:pPr>
            <a:r>
              <a:rPr lang="es-ES_tradnl" sz="3200" u="sng" dirty="0" smtClean="0">
                <a:solidFill>
                  <a:srgbClr val="000066"/>
                </a:solidFill>
                <a:latin typeface="+mj-lt"/>
              </a:rPr>
              <a:t>Anteproyecto</a:t>
            </a:r>
            <a:r>
              <a:rPr lang="es-ES_tradnl" sz="3200" dirty="0" smtClean="0">
                <a:solidFill>
                  <a:srgbClr val="000066"/>
                </a:solidFill>
                <a:latin typeface="+mj-lt"/>
              </a:rPr>
              <a:t> de Ley de Presupuestos Generales del Estado para 2019</a:t>
            </a:r>
          </a:p>
          <a:p>
            <a:pPr marL="457200" indent="-457200">
              <a:buFont typeface="+mj-lt"/>
              <a:buAutoNum type="arabicPeriod"/>
            </a:pPr>
            <a:endParaRPr lang="es-ES_tradnl" sz="3200" u="sng" dirty="0" smtClean="0">
              <a:solidFill>
                <a:srgbClr val="000066"/>
              </a:solidFill>
              <a:latin typeface="+mj-lt"/>
            </a:endParaRPr>
          </a:p>
          <a:p>
            <a:pPr marL="457200" indent="-457200">
              <a:buFont typeface="+mj-lt"/>
              <a:buAutoNum type="arabicPeriod"/>
            </a:pPr>
            <a:r>
              <a:rPr lang="es-ES_tradnl" sz="3200" u="sng" dirty="0" smtClean="0">
                <a:solidFill>
                  <a:srgbClr val="000066"/>
                </a:solidFill>
                <a:latin typeface="+mj-lt"/>
              </a:rPr>
              <a:t>Anteproyecto</a:t>
            </a:r>
            <a:r>
              <a:rPr lang="es-ES_tradnl" sz="3200" dirty="0" smtClean="0">
                <a:solidFill>
                  <a:srgbClr val="000066"/>
                </a:solidFill>
                <a:latin typeface="+mj-lt"/>
              </a:rPr>
              <a:t> de Ley de Medidas de Prevención y Lucha contra el Fraude Fiscal</a:t>
            </a:r>
            <a:endParaRPr lang="es-ES_tradnl" sz="3200" u="sng" kern="0" dirty="0">
              <a:solidFill>
                <a:srgbClr val="000066"/>
              </a:solidFill>
              <a:latin typeface="+mj-lt"/>
            </a:endParaRPr>
          </a:p>
        </p:txBody>
      </p:sp>
      <p:sp>
        <p:nvSpPr>
          <p:cNvPr id="6" name="Rectangle 2"/>
          <p:cNvSpPr txBox="1">
            <a:spLocks noChangeArrowheads="1"/>
          </p:cNvSpPr>
          <p:nvPr/>
        </p:nvSpPr>
        <p:spPr>
          <a:xfrm>
            <a:off x="495300" y="228600"/>
            <a:ext cx="9182100" cy="1189038"/>
          </a:xfrm>
          <a:prstGeom prst="rect">
            <a:avLst/>
          </a:prstGeom>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s-ES_tradnl" sz="4000" b="1" i="0" u="none" strike="noStrike" kern="0" cap="none" spc="0" normalizeH="0" baseline="0" noProof="0" dirty="0" smtClean="0">
                <a:ln>
                  <a:noFill/>
                </a:ln>
                <a:solidFill>
                  <a:srgbClr val="FFFF00"/>
                </a:solidFill>
                <a:effectLst/>
                <a:uLnTx/>
                <a:uFillTx/>
                <a:latin typeface="+mj-lt"/>
                <a:ea typeface="+mj-ea"/>
                <a:cs typeface="+mj-cs"/>
              </a:rPr>
              <a:t>Pendientes de Aprobación </a:t>
            </a:r>
            <a:r>
              <a:rPr kumimoji="0" lang="es-ES" sz="4000" b="1" i="0" u="none" strike="noStrike" kern="0" cap="none" spc="0" normalizeH="0" baseline="0" noProof="0" dirty="0" smtClean="0">
                <a:ln>
                  <a:noFill/>
                </a:ln>
                <a:solidFill>
                  <a:schemeClr val="tx1"/>
                </a:solidFill>
                <a:effectLst/>
                <a:uLnTx/>
                <a:uFillTx/>
                <a:latin typeface="+mj-lt"/>
                <a:ea typeface="+mj-ea"/>
                <a:cs typeface="+mj-cs"/>
              </a:rPr>
              <a:t/>
            </a:r>
            <a:br>
              <a:rPr kumimoji="0" lang="es-ES" sz="4000" b="1" i="0" u="none" strike="noStrike" kern="0" cap="none" spc="0" normalizeH="0" baseline="0" noProof="0" dirty="0" smtClean="0">
                <a:ln>
                  <a:noFill/>
                </a:ln>
                <a:solidFill>
                  <a:schemeClr val="tx1"/>
                </a:solidFill>
                <a:effectLst/>
                <a:uLnTx/>
                <a:uFillTx/>
                <a:latin typeface="+mj-lt"/>
                <a:ea typeface="+mj-ea"/>
                <a:cs typeface="+mj-cs"/>
              </a:rPr>
            </a:br>
            <a:endParaRPr kumimoji="0" lang="es-ES_tradnl" sz="4000" b="1" i="0" u="none" strike="noStrike" kern="0" cap="none" spc="0" normalizeH="0" baseline="0" noProof="0" dirty="0" smtClean="0">
              <a:ln>
                <a:noFill/>
              </a:ln>
              <a:solidFill>
                <a:schemeClr val="tx1"/>
              </a:solidFill>
              <a:effectLst/>
              <a:uLnTx/>
              <a:uFillTx/>
              <a:latin typeface="+mj-lt"/>
              <a:ea typeface="+mj-ea"/>
              <a:cs typeface="+mj-cs"/>
            </a:endParaRPr>
          </a:p>
        </p:txBody>
      </p:sp>
    </p:spTree>
    <p:extLst>
      <p:ext uri="{BB962C8B-B14F-4D97-AF65-F5344CB8AC3E}">
        <p14:creationId xmlns="" xmlns:p14="http://schemas.microsoft.com/office/powerpoint/2010/main" val="4068782916"/>
      </p:ext>
    </p:extLst>
  </p:cSld>
  <p:clrMapOvr>
    <a:masterClrMapping/>
  </p:clrMapOvr>
  <p:transition/>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574</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57090"/>
            <a:ext cx="9906000" cy="369332"/>
          </a:xfrm>
          <a:prstGeom prst="rect">
            <a:avLst/>
          </a:prstGeom>
          <a:solidFill>
            <a:srgbClr val="CCFFFF"/>
          </a:solidFill>
          <a:ln w="9525">
            <a:noFill/>
            <a:miter lim="800000"/>
            <a:headEnd/>
            <a:tailEnd/>
          </a:ln>
        </p:spPr>
        <p:txBody>
          <a:bodyPr>
            <a:spAutoFit/>
          </a:bodyPr>
          <a:lstStyle/>
          <a:p>
            <a:pPr marL="457200" indent="-457200">
              <a:buFont typeface="+mj-lt"/>
              <a:buAutoNum type="arabicPeriod"/>
            </a:pPr>
            <a:r>
              <a:rPr lang="es-ES_tradnl" sz="1800" u="sng" dirty="0" smtClean="0">
                <a:solidFill>
                  <a:srgbClr val="000066"/>
                </a:solidFill>
              </a:rPr>
              <a:t>Anteproyecto</a:t>
            </a:r>
            <a:r>
              <a:rPr lang="es-ES_tradnl" sz="1800" dirty="0" smtClean="0">
                <a:solidFill>
                  <a:srgbClr val="000066"/>
                </a:solidFill>
              </a:rPr>
              <a:t> de Ley de Presupuestos Generales del Estado para 2019</a:t>
            </a:r>
          </a:p>
        </p:txBody>
      </p:sp>
      <p:graphicFrame>
        <p:nvGraphicFramePr>
          <p:cNvPr id="8" name="6 Tabla"/>
          <p:cNvGraphicFramePr>
            <a:graphicFrameLocks noGrp="1"/>
          </p:cNvGraphicFramePr>
          <p:nvPr>
            <p:extLst>
              <p:ext uri="{D42A27DB-BD31-4B8C-83A1-F6EECF244321}">
                <p14:modId xmlns="" xmlns:p14="http://schemas.microsoft.com/office/powerpoint/2010/main" val="47032615"/>
              </p:ext>
            </p:extLst>
          </p:nvPr>
        </p:nvGraphicFramePr>
        <p:xfrm>
          <a:off x="228600" y="533401"/>
          <a:ext cx="9448800" cy="5791199"/>
        </p:xfrm>
        <a:graphic>
          <a:graphicData uri="http://schemas.openxmlformats.org/drawingml/2006/table">
            <a:tbl>
              <a:tblPr firstRow="1" bandRow="1">
                <a:tableStyleId>{5C22544A-7EE6-4342-B048-85BDC9FD1C3A}</a:tableStyleId>
              </a:tblPr>
              <a:tblGrid>
                <a:gridCol w="1371600">
                  <a:extLst>
                    <a:ext uri="{9D8B030D-6E8A-4147-A177-3AD203B41FA5}">
                      <a16:colId xmlns="" xmlns:a16="http://schemas.microsoft.com/office/drawing/2014/main" val="20000"/>
                    </a:ext>
                  </a:extLst>
                </a:gridCol>
                <a:gridCol w="8077200">
                  <a:extLst>
                    <a:ext uri="{9D8B030D-6E8A-4147-A177-3AD203B41FA5}">
                      <a16:colId xmlns="" xmlns:a16="http://schemas.microsoft.com/office/drawing/2014/main" val="20001"/>
                    </a:ext>
                  </a:extLst>
                </a:gridCol>
              </a:tblGrid>
              <a:tr h="423487">
                <a:tc gridSpan="2">
                  <a:txBody>
                    <a:bodyPr/>
                    <a:lstStyle/>
                    <a:p>
                      <a:pPr algn="ctr"/>
                      <a:r>
                        <a:rPr lang="pt-BR" sz="2400" dirty="0" smtClean="0">
                          <a:solidFill>
                            <a:schemeClr val="tx1"/>
                          </a:solidFill>
                          <a:effectLst>
                            <a:outerShdw blurRad="38100" dist="38100" dir="2700000" algn="tl">
                              <a:srgbClr val="000000">
                                <a:alpha val="43137"/>
                              </a:srgbClr>
                            </a:outerShdw>
                          </a:effectLst>
                        </a:rPr>
                        <a:t>Medidas Previstas:</a:t>
                      </a:r>
                      <a:endParaRPr lang="pt-BR" sz="24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1"/>
                  </a:ext>
                </a:extLst>
              </a:tr>
              <a:tr h="1609250">
                <a:tc>
                  <a:txBody>
                    <a:bodyPr/>
                    <a:lstStyle/>
                    <a:p>
                      <a:r>
                        <a:rPr lang="pt-BR" sz="2400" b="1" dirty="0" smtClean="0">
                          <a:solidFill>
                            <a:schemeClr val="tx1"/>
                          </a:solidFill>
                          <a:effectLst>
                            <a:outerShdw blurRad="38100" dist="38100" dir="2700000" algn="tl">
                              <a:srgbClr val="000000">
                                <a:alpha val="43137"/>
                              </a:srgbClr>
                            </a:outerShdw>
                          </a:effectLst>
                        </a:rPr>
                        <a:t>IRPF</a:t>
                      </a:r>
                      <a:endParaRPr lang="pt-BR" sz="24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mj-lt"/>
                        <a:buAutoNum type="arabicPeriod"/>
                      </a:pPr>
                      <a:r>
                        <a:rPr lang="es-ES_tradnl" sz="1800" b="1" u="sng" kern="1200" baseline="0" dirty="0" smtClean="0">
                          <a:solidFill>
                            <a:srgbClr val="0000FF"/>
                          </a:solidFill>
                          <a:latin typeface="+mn-lt"/>
                          <a:ea typeface="+mn-ea"/>
                          <a:cs typeface="+mn-cs"/>
                        </a:rPr>
                        <a:t>Subida de </a:t>
                      </a:r>
                      <a:r>
                        <a:rPr lang="es-ES_tradnl" sz="1800" b="1" u="sng" kern="1200" baseline="0" dirty="0" smtClean="0">
                          <a:solidFill>
                            <a:srgbClr val="000066"/>
                          </a:solidFill>
                          <a:latin typeface="+mn-lt"/>
                          <a:ea typeface="+mn-ea"/>
                          <a:cs typeface="+mn-cs"/>
                        </a:rPr>
                        <a:t>2 puntos</a:t>
                      </a:r>
                      <a:r>
                        <a:rPr lang="es-ES_tradnl" sz="1800" kern="1200" baseline="0" dirty="0" smtClean="0">
                          <a:solidFill>
                            <a:srgbClr val="000066"/>
                          </a:solidFill>
                          <a:latin typeface="+mn-lt"/>
                          <a:ea typeface="+mn-ea"/>
                          <a:cs typeface="+mn-cs"/>
                        </a:rPr>
                        <a:t> </a:t>
                      </a:r>
                      <a:r>
                        <a:rPr lang="es-ES_tradnl" sz="1800" kern="1200" baseline="0" dirty="0" smtClean="0">
                          <a:solidFill>
                            <a:srgbClr val="0000FF"/>
                          </a:solidFill>
                          <a:latin typeface="+mn-lt"/>
                          <a:ea typeface="+mn-ea"/>
                          <a:cs typeface="+mn-cs"/>
                        </a:rPr>
                        <a:t>del </a:t>
                      </a:r>
                      <a:r>
                        <a:rPr lang="es-ES_tradnl" sz="1800" u="sng" kern="1200" baseline="0" dirty="0" smtClean="0">
                          <a:solidFill>
                            <a:srgbClr val="0000FF"/>
                          </a:solidFill>
                          <a:latin typeface="+mn-lt"/>
                          <a:ea typeface="+mn-ea"/>
                          <a:cs typeface="+mn-cs"/>
                        </a:rPr>
                        <a:t>tramo estatal </a:t>
                      </a:r>
                      <a:r>
                        <a:rPr lang="es-ES_tradnl" sz="1800" kern="1200" baseline="0" dirty="0" smtClean="0">
                          <a:solidFill>
                            <a:srgbClr val="0000FF"/>
                          </a:solidFill>
                          <a:latin typeface="+mn-lt"/>
                          <a:ea typeface="+mn-ea"/>
                          <a:cs typeface="+mn-cs"/>
                        </a:rPr>
                        <a:t>aplicable a bases imponibles superiores a </a:t>
                      </a:r>
                      <a:r>
                        <a:rPr lang="es-ES_tradnl" sz="1800" b="1" kern="1200" baseline="0" dirty="0" smtClean="0">
                          <a:solidFill>
                            <a:srgbClr val="FF0000"/>
                          </a:solidFill>
                          <a:latin typeface="+mn-lt"/>
                          <a:ea typeface="+mn-ea"/>
                          <a:cs typeface="+mn-cs"/>
                        </a:rPr>
                        <a:t>130.000 €</a:t>
                      </a:r>
                      <a:r>
                        <a:rPr lang="es-ES_tradnl" sz="1800" kern="1200" baseline="0" dirty="0" smtClean="0">
                          <a:solidFill>
                            <a:srgbClr val="0000FF"/>
                          </a:solidFill>
                          <a:latin typeface="+mn-lt"/>
                          <a:ea typeface="+mn-ea"/>
                          <a:cs typeface="+mn-cs"/>
                        </a:rPr>
                        <a:t> </a:t>
                      </a:r>
                    </a:p>
                    <a:p>
                      <a:pPr marL="342900" indent="-342900">
                        <a:buFont typeface="+mj-lt"/>
                        <a:buAutoNum type="arabicPeriod"/>
                      </a:pPr>
                      <a:r>
                        <a:rPr lang="es-ES_tradnl" sz="1800" b="1" u="sng" kern="1200" baseline="0" dirty="0" smtClean="0">
                          <a:solidFill>
                            <a:srgbClr val="0000FF"/>
                          </a:solidFill>
                          <a:latin typeface="+mn-lt"/>
                          <a:ea typeface="+mn-ea"/>
                          <a:cs typeface="+mn-cs"/>
                        </a:rPr>
                        <a:t>Subida de </a:t>
                      </a:r>
                      <a:r>
                        <a:rPr lang="es-ES_tradnl" sz="1800" b="1" u="sng" kern="1200" baseline="0" dirty="0" smtClean="0">
                          <a:solidFill>
                            <a:srgbClr val="000066"/>
                          </a:solidFill>
                          <a:latin typeface="+mn-lt"/>
                          <a:ea typeface="+mn-ea"/>
                          <a:cs typeface="+mn-cs"/>
                        </a:rPr>
                        <a:t>4 puntos</a:t>
                      </a:r>
                      <a:r>
                        <a:rPr lang="es-ES_tradnl" sz="1800" kern="1200" baseline="0" dirty="0" smtClean="0">
                          <a:solidFill>
                            <a:srgbClr val="000066"/>
                          </a:solidFill>
                          <a:latin typeface="+mn-lt"/>
                          <a:ea typeface="+mn-ea"/>
                          <a:cs typeface="+mn-cs"/>
                        </a:rPr>
                        <a:t> </a:t>
                      </a:r>
                      <a:r>
                        <a:rPr lang="es-ES_tradnl" sz="1800" kern="1200" baseline="0" dirty="0" smtClean="0">
                          <a:solidFill>
                            <a:srgbClr val="0000FF"/>
                          </a:solidFill>
                          <a:latin typeface="+mn-lt"/>
                          <a:ea typeface="+mn-ea"/>
                          <a:cs typeface="+mn-cs"/>
                        </a:rPr>
                        <a:t>del </a:t>
                      </a:r>
                      <a:r>
                        <a:rPr lang="es-ES_tradnl" sz="1800" u="sng" kern="1200" baseline="0" dirty="0" smtClean="0">
                          <a:solidFill>
                            <a:srgbClr val="0000FF"/>
                          </a:solidFill>
                          <a:latin typeface="+mn-lt"/>
                          <a:ea typeface="+mn-ea"/>
                          <a:cs typeface="+mn-cs"/>
                        </a:rPr>
                        <a:t>tramo estatal</a:t>
                      </a:r>
                      <a:r>
                        <a:rPr lang="es-ES_tradnl" sz="1800" u="none" kern="1200" baseline="0" dirty="0" smtClean="0">
                          <a:solidFill>
                            <a:srgbClr val="0000FF"/>
                          </a:solidFill>
                          <a:latin typeface="+mn-lt"/>
                          <a:ea typeface="+mn-ea"/>
                          <a:cs typeface="+mn-cs"/>
                        </a:rPr>
                        <a:t> </a:t>
                      </a:r>
                      <a:r>
                        <a:rPr lang="es-ES_tradnl" sz="1800" kern="1200" baseline="0" dirty="0" smtClean="0">
                          <a:solidFill>
                            <a:srgbClr val="0000FF"/>
                          </a:solidFill>
                          <a:latin typeface="+mn-lt"/>
                          <a:ea typeface="+mn-ea"/>
                          <a:cs typeface="+mn-cs"/>
                        </a:rPr>
                        <a:t>aplicable a  bases superiores a </a:t>
                      </a:r>
                      <a:r>
                        <a:rPr lang="es-ES_tradnl" sz="1800" b="1" kern="1200" baseline="0" dirty="0" smtClean="0">
                          <a:solidFill>
                            <a:srgbClr val="FF0000"/>
                          </a:solidFill>
                          <a:latin typeface="+mn-lt"/>
                          <a:ea typeface="+mn-ea"/>
                          <a:cs typeface="+mn-cs"/>
                        </a:rPr>
                        <a:t>300.000 €</a:t>
                      </a:r>
                    </a:p>
                    <a:p>
                      <a:pPr marL="342900" indent="-342900">
                        <a:buFont typeface="+mj-lt"/>
                        <a:buAutoNum type="arabicPeriod"/>
                      </a:pPr>
                      <a:r>
                        <a:rPr lang="es-ES_tradnl" sz="1800" b="1" u="sng" kern="1200" baseline="0" dirty="0" smtClean="0">
                          <a:solidFill>
                            <a:srgbClr val="0000FF"/>
                          </a:solidFill>
                          <a:latin typeface="+mn-lt"/>
                          <a:ea typeface="+mn-ea"/>
                          <a:cs typeface="+mn-cs"/>
                        </a:rPr>
                        <a:t>Subida de </a:t>
                      </a:r>
                      <a:r>
                        <a:rPr lang="es-ES_tradnl" sz="1800" b="1" u="sng" kern="1200" baseline="0" dirty="0" smtClean="0">
                          <a:solidFill>
                            <a:srgbClr val="000066"/>
                          </a:solidFill>
                          <a:latin typeface="+mn-lt"/>
                          <a:ea typeface="+mn-ea"/>
                          <a:cs typeface="+mn-cs"/>
                        </a:rPr>
                        <a:t>4 puntos</a:t>
                      </a:r>
                      <a:r>
                        <a:rPr lang="es-ES_tradnl" sz="1800" b="1" u="none" kern="1200" baseline="0" dirty="0" smtClean="0">
                          <a:solidFill>
                            <a:srgbClr val="000066"/>
                          </a:solidFill>
                          <a:latin typeface="+mn-lt"/>
                          <a:ea typeface="+mn-ea"/>
                          <a:cs typeface="+mn-cs"/>
                        </a:rPr>
                        <a:t> </a:t>
                      </a:r>
                      <a:r>
                        <a:rPr lang="es-ES_tradnl" sz="1800" kern="1200" baseline="0" dirty="0" smtClean="0">
                          <a:solidFill>
                            <a:srgbClr val="0000FF"/>
                          </a:solidFill>
                          <a:latin typeface="+mn-lt"/>
                          <a:ea typeface="+mn-ea"/>
                          <a:cs typeface="+mn-cs"/>
                        </a:rPr>
                        <a:t>del tipo de IRPF aplicable a las </a:t>
                      </a:r>
                      <a:r>
                        <a:rPr lang="es-ES_tradnl" sz="1800" b="1" u="sng" kern="1200" baseline="0" dirty="0" smtClean="0">
                          <a:solidFill>
                            <a:srgbClr val="0000FF"/>
                          </a:solidFill>
                          <a:latin typeface="+mn-lt"/>
                          <a:ea typeface="+mn-ea"/>
                          <a:cs typeface="+mn-cs"/>
                        </a:rPr>
                        <a:t>rentas del ahorro</a:t>
                      </a:r>
                      <a:r>
                        <a:rPr lang="es-ES_tradnl" sz="1800" b="1" u="none" kern="1200" baseline="0" dirty="0" smtClean="0">
                          <a:solidFill>
                            <a:srgbClr val="0000FF"/>
                          </a:solidFill>
                          <a:latin typeface="+mn-lt"/>
                          <a:ea typeface="+mn-ea"/>
                          <a:cs typeface="+mn-cs"/>
                        </a:rPr>
                        <a:t> </a:t>
                      </a:r>
                      <a:r>
                        <a:rPr lang="es-ES_tradnl" sz="1800" kern="1200" baseline="0" dirty="0" smtClean="0">
                          <a:solidFill>
                            <a:srgbClr val="0000FF"/>
                          </a:solidFill>
                          <a:latin typeface="+mn-lt"/>
                          <a:ea typeface="+mn-ea"/>
                          <a:cs typeface="+mn-cs"/>
                        </a:rPr>
                        <a:t>superiores a </a:t>
                      </a:r>
                      <a:r>
                        <a:rPr lang="es-ES_tradnl" sz="1800" b="1" kern="1200" baseline="0" dirty="0" smtClean="0">
                          <a:solidFill>
                            <a:srgbClr val="FF0000"/>
                          </a:solidFill>
                          <a:latin typeface="+mn-lt"/>
                          <a:ea typeface="+mn-ea"/>
                          <a:cs typeface="+mn-cs"/>
                        </a:rPr>
                        <a:t>140.000 €</a:t>
                      </a:r>
                      <a:r>
                        <a:rPr lang="es-ES_tradnl" sz="1800" kern="1200" baseline="0" dirty="0" smtClean="0">
                          <a:solidFill>
                            <a:srgbClr val="0000FF"/>
                          </a:solidFill>
                          <a:latin typeface="+mn-lt"/>
                          <a:ea typeface="+mn-ea"/>
                          <a:cs typeface="+mn-cs"/>
                        </a:rPr>
                        <a:t>.</a:t>
                      </a:r>
                      <a:endParaRPr lang="pt-BR" sz="2400" dirty="0">
                        <a:solidFill>
                          <a:srgbClr val="0000FF"/>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1609250">
                <a:tc>
                  <a:txBody>
                    <a:bodyPr/>
                    <a:lstStyle/>
                    <a:p>
                      <a:r>
                        <a:rPr lang="pt-BR" sz="2400" b="1" dirty="0" smtClean="0">
                          <a:solidFill>
                            <a:schemeClr val="tx1"/>
                          </a:solidFill>
                          <a:effectLst>
                            <a:outerShdw blurRad="38100" dist="38100" dir="2700000" algn="tl">
                              <a:srgbClr val="000000">
                                <a:alpha val="43137"/>
                              </a:srgbClr>
                            </a:outerShdw>
                          </a:effectLst>
                        </a:rPr>
                        <a:t>IS</a:t>
                      </a:r>
                      <a:endParaRPr lang="pt-BR" sz="24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mj-lt"/>
                        <a:buAutoNum type="arabicPeriod"/>
                      </a:pPr>
                      <a:r>
                        <a:rPr lang="es-ES_tradnl" sz="1800" b="1" u="sng" kern="1200" baseline="0" dirty="0" smtClean="0">
                          <a:solidFill>
                            <a:srgbClr val="0000FF"/>
                          </a:solidFill>
                          <a:latin typeface="+mn-lt"/>
                          <a:ea typeface="+mn-ea"/>
                          <a:cs typeface="+mn-cs"/>
                        </a:rPr>
                        <a:t>Reducción, del 100% al </a:t>
                      </a:r>
                      <a:r>
                        <a:rPr lang="es-ES_tradnl" sz="1800" b="1" u="sng" kern="1200" baseline="0" dirty="0" smtClean="0">
                          <a:solidFill>
                            <a:srgbClr val="FF0000"/>
                          </a:solidFill>
                          <a:latin typeface="+mn-lt"/>
                          <a:ea typeface="+mn-ea"/>
                          <a:cs typeface="+mn-cs"/>
                        </a:rPr>
                        <a:t>95%</a:t>
                      </a:r>
                      <a:r>
                        <a:rPr lang="es-ES_tradnl" sz="1800" kern="1200" baseline="0" dirty="0" smtClean="0">
                          <a:solidFill>
                            <a:srgbClr val="0000FF"/>
                          </a:solidFill>
                          <a:latin typeface="+mn-lt"/>
                          <a:ea typeface="+mn-ea"/>
                          <a:cs typeface="+mn-cs"/>
                        </a:rPr>
                        <a:t>, de la </a:t>
                      </a:r>
                      <a:r>
                        <a:rPr lang="es-ES_tradnl" sz="1800" u="sng" kern="1200" baseline="0" dirty="0" smtClean="0">
                          <a:solidFill>
                            <a:srgbClr val="0000FF"/>
                          </a:solidFill>
                          <a:latin typeface="+mn-lt"/>
                          <a:ea typeface="+mn-ea"/>
                          <a:cs typeface="+mn-cs"/>
                        </a:rPr>
                        <a:t>exención sobre dividendos y plusvalías</a:t>
                      </a:r>
                    </a:p>
                    <a:p>
                      <a:pPr marL="342900" indent="-342900">
                        <a:buFont typeface="+mj-lt"/>
                        <a:buAutoNum type="arabicPeriod"/>
                      </a:pPr>
                      <a:r>
                        <a:rPr lang="es-ES_tradnl" sz="1800" b="1" u="sng" kern="1200" baseline="0" dirty="0" smtClean="0">
                          <a:solidFill>
                            <a:srgbClr val="0000FF"/>
                          </a:solidFill>
                          <a:latin typeface="+mn-lt"/>
                          <a:ea typeface="+mn-ea"/>
                          <a:cs typeface="+mn-cs"/>
                        </a:rPr>
                        <a:t>Tipo mínimo</a:t>
                      </a:r>
                      <a:r>
                        <a:rPr lang="es-ES_tradnl" sz="1800" kern="1200" baseline="0" dirty="0" smtClean="0">
                          <a:solidFill>
                            <a:srgbClr val="0000FF"/>
                          </a:solidFill>
                          <a:latin typeface="+mn-lt"/>
                          <a:ea typeface="+mn-ea"/>
                          <a:cs typeface="+mn-cs"/>
                        </a:rPr>
                        <a:t> del </a:t>
                      </a:r>
                      <a:r>
                        <a:rPr lang="es-ES_tradnl" sz="1800" b="1" kern="1200" baseline="0" dirty="0" smtClean="0">
                          <a:solidFill>
                            <a:srgbClr val="FF0066"/>
                          </a:solidFill>
                          <a:latin typeface="+mn-lt"/>
                          <a:ea typeface="+mn-ea"/>
                          <a:cs typeface="+mn-cs"/>
                        </a:rPr>
                        <a:t>15%</a:t>
                      </a:r>
                      <a:r>
                        <a:rPr lang="es-ES_tradnl" sz="1800" kern="1200" baseline="0" dirty="0" smtClean="0">
                          <a:solidFill>
                            <a:srgbClr val="0000FF"/>
                          </a:solidFill>
                          <a:latin typeface="+mn-lt"/>
                          <a:ea typeface="+mn-ea"/>
                          <a:cs typeface="+mn-cs"/>
                        </a:rPr>
                        <a:t> para grandes empresas, y del </a:t>
                      </a:r>
                      <a:r>
                        <a:rPr lang="es-ES_tradnl" sz="1800" kern="1200" baseline="0" dirty="0" smtClean="0">
                          <a:solidFill>
                            <a:srgbClr val="FF0066"/>
                          </a:solidFill>
                          <a:latin typeface="+mn-lt"/>
                          <a:ea typeface="+mn-ea"/>
                          <a:cs typeface="+mn-cs"/>
                        </a:rPr>
                        <a:t>18%</a:t>
                      </a:r>
                      <a:r>
                        <a:rPr lang="es-ES_tradnl" sz="1800" kern="1200" baseline="0" dirty="0" smtClean="0">
                          <a:solidFill>
                            <a:srgbClr val="0000FF"/>
                          </a:solidFill>
                          <a:latin typeface="+mn-lt"/>
                          <a:ea typeface="+mn-ea"/>
                          <a:cs typeface="+mn-cs"/>
                        </a:rPr>
                        <a:t> para la banca y empresas de hidrocarburos</a:t>
                      </a:r>
                    </a:p>
                    <a:p>
                      <a:pPr marL="342900" indent="-342900">
                        <a:buFont typeface="+mj-lt"/>
                        <a:buAutoNum type="arabicPeriod"/>
                      </a:pPr>
                      <a:r>
                        <a:rPr lang="es-ES_tradnl" sz="1800" kern="1200" baseline="0" dirty="0" smtClean="0">
                          <a:solidFill>
                            <a:srgbClr val="0000FF"/>
                          </a:solidFill>
                          <a:latin typeface="+mn-lt"/>
                          <a:ea typeface="+mn-ea"/>
                          <a:cs typeface="+mn-cs"/>
                        </a:rPr>
                        <a:t>Bajada del tipo al </a:t>
                      </a:r>
                      <a:r>
                        <a:rPr lang="es-ES_tradnl" sz="1800" b="1" u="sng" kern="1200" baseline="0" dirty="0" smtClean="0">
                          <a:solidFill>
                            <a:srgbClr val="FF0000"/>
                          </a:solidFill>
                          <a:latin typeface="+mn-lt"/>
                          <a:ea typeface="+mn-ea"/>
                          <a:cs typeface="+mn-cs"/>
                        </a:rPr>
                        <a:t>23%</a:t>
                      </a:r>
                      <a:r>
                        <a:rPr lang="es-ES_tradnl" sz="1800" kern="1200" baseline="0" dirty="0" smtClean="0">
                          <a:solidFill>
                            <a:srgbClr val="FF0000"/>
                          </a:solidFill>
                          <a:latin typeface="+mn-lt"/>
                          <a:ea typeface="+mn-ea"/>
                          <a:cs typeface="+mn-cs"/>
                        </a:rPr>
                        <a:t> </a:t>
                      </a:r>
                      <a:r>
                        <a:rPr lang="es-ES_tradnl" sz="1800" kern="1200" baseline="0" dirty="0" smtClean="0">
                          <a:solidFill>
                            <a:srgbClr val="0000FF"/>
                          </a:solidFill>
                          <a:latin typeface="+mn-lt"/>
                          <a:ea typeface="+mn-ea"/>
                          <a:cs typeface="+mn-cs"/>
                        </a:rPr>
                        <a:t>para empresas </a:t>
                      </a:r>
                      <a:r>
                        <a:rPr lang="es-ES_tradnl" sz="1800" u="sng" kern="1200" baseline="0" dirty="0" smtClean="0">
                          <a:solidFill>
                            <a:srgbClr val="0000FF"/>
                          </a:solidFill>
                          <a:latin typeface="+mn-lt"/>
                          <a:ea typeface="+mn-ea"/>
                          <a:cs typeface="+mn-cs"/>
                        </a:rPr>
                        <a:t>de facturación inferior a 1 millón de euros.</a:t>
                      </a:r>
                      <a:endParaRPr lang="es-ES_tradnl" u="sng"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101066">
                <a:tc>
                  <a:txBody>
                    <a:bodyPr/>
                    <a:lstStyle/>
                    <a:p>
                      <a:r>
                        <a:rPr lang="pt-BR" sz="2400" b="1" dirty="0" smtClean="0">
                          <a:solidFill>
                            <a:schemeClr val="tx1"/>
                          </a:solidFill>
                          <a:effectLst>
                            <a:outerShdw blurRad="38100" dist="38100" dir="2700000" algn="tl">
                              <a:srgbClr val="000000">
                                <a:alpha val="43137"/>
                              </a:srgbClr>
                            </a:outerShdw>
                          </a:effectLst>
                        </a:rPr>
                        <a:t>IVA</a:t>
                      </a:r>
                      <a:endParaRPr lang="pt-BR" sz="24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mj-lt"/>
                        <a:buAutoNum type="arabicPeriod"/>
                      </a:pPr>
                      <a:r>
                        <a:rPr lang="es-ES_tradnl" sz="1800" kern="1200" baseline="0" dirty="0" smtClean="0">
                          <a:solidFill>
                            <a:srgbClr val="0000FF"/>
                          </a:solidFill>
                          <a:latin typeface="+mn-lt"/>
                          <a:ea typeface="+mn-ea"/>
                          <a:cs typeface="+mn-cs"/>
                        </a:rPr>
                        <a:t>Rebaja del tipo al </a:t>
                      </a:r>
                      <a:r>
                        <a:rPr lang="es-ES_tradnl" sz="1800" b="1" kern="1200" baseline="0" dirty="0" smtClean="0">
                          <a:solidFill>
                            <a:srgbClr val="FF0000"/>
                          </a:solidFill>
                          <a:latin typeface="+mn-lt"/>
                          <a:ea typeface="+mn-ea"/>
                          <a:cs typeface="+mn-cs"/>
                        </a:rPr>
                        <a:t>4%</a:t>
                      </a:r>
                      <a:r>
                        <a:rPr lang="es-ES_tradnl" sz="1800" kern="1200" baseline="0" dirty="0" smtClean="0">
                          <a:solidFill>
                            <a:srgbClr val="0000FF"/>
                          </a:solidFill>
                          <a:latin typeface="+mn-lt"/>
                          <a:ea typeface="+mn-ea"/>
                          <a:cs typeface="+mn-cs"/>
                        </a:rPr>
                        <a:t> para los </a:t>
                      </a:r>
                      <a:r>
                        <a:rPr lang="es-ES_tradnl" sz="1800" u="sng" kern="1200" baseline="0" dirty="0" smtClean="0">
                          <a:solidFill>
                            <a:srgbClr val="0000FF"/>
                          </a:solidFill>
                          <a:latin typeface="+mn-lt"/>
                          <a:ea typeface="+mn-ea"/>
                          <a:cs typeface="+mn-cs"/>
                        </a:rPr>
                        <a:t>productos de higiene femenina</a:t>
                      </a:r>
                    </a:p>
                    <a:p>
                      <a:pPr marL="342900" indent="-342900">
                        <a:buFont typeface="+mj-lt"/>
                        <a:buAutoNum type="arabicPeriod"/>
                      </a:pPr>
                      <a:r>
                        <a:rPr lang="es-ES_tradnl" sz="1800" kern="1200" baseline="0" dirty="0" smtClean="0">
                          <a:solidFill>
                            <a:srgbClr val="0000FF"/>
                          </a:solidFill>
                          <a:latin typeface="+mn-lt"/>
                          <a:ea typeface="+mn-ea"/>
                          <a:cs typeface="+mn-cs"/>
                        </a:rPr>
                        <a:t>Rebaja del tipo al </a:t>
                      </a:r>
                      <a:r>
                        <a:rPr lang="es-ES_tradnl" sz="1800" b="1" kern="1200" baseline="0" dirty="0" smtClean="0">
                          <a:solidFill>
                            <a:srgbClr val="FF0000"/>
                          </a:solidFill>
                          <a:latin typeface="+mn-lt"/>
                          <a:ea typeface="+mn-ea"/>
                          <a:cs typeface="+mn-cs"/>
                        </a:rPr>
                        <a:t>4%</a:t>
                      </a:r>
                      <a:r>
                        <a:rPr lang="es-ES_tradnl" sz="1800" kern="1200" baseline="0" dirty="0" smtClean="0">
                          <a:solidFill>
                            <a:srgbClr val="0000FF"/>
                          </a:solidFill>
                          <a:latin typeface="+mn-lt"/>
                          <a:ea typeface="+mn-ea"/>
                          <a:cs typeface="+mn-cs"/>
                        </a:rPr>
                        <a:t> para</a:t>
                      </a:r>
                      <a:r>
                        <a:rPr lang="es-ES_tradnl" sz="1800" u="sng" kern="1200" baseline="0" dirty="0" smtClean="0">
                          <a:solidFill>
                            <a:srgbClr val="0000FF"/>
                          </a:solidFill>
                          <a:latin typeface="+mn-lt"/>
                          <a:ea typeface="+mn-ea"/>
                          <a:cs typeface="+mn-cs"/>
                        </a:rPr>
                        <a:t> libros, periódicos y revistas en formato electrónico</a:t>
                      </a:r>
                    </a:p>
                    <a:p>
                      <a:pPr marL="342900" indent="-342900">
                        <a:buFont typeface="+mj-lt"/>
                        <a:buAutoNum type="arabicPeriod"/>
                      </a:pPr>
                      <a:r>
                        <a:rPr lang="es-ES_tradnl" sz="1800" kern="1200" baseline="0" dirty="0" smtClean="0">
                          <a:solidFill>
                            <a:srgbClr val="0000FF"/>
                          </a:solidFill>
                          <a:latin typeface="+mn-lt"/>
                          <a:ea typeface="+mn-ea"/>
                          <a:cs typeface="+mn-cs"/>
                        </a:rPr>
                        <a:t>Rebaja del tipo al </a:t>
                      </a:r>
                      <a:r>
                        <a:rPr lang="es-ES_tradnl" sz="1800" b="1" kern="1200" baseline="0" dirty="0" smtClean="0">
                          <a:solidFill>
                            <a:srgbClr val="FF0066"/>
                          </a:solidFill>
                          <a:latin typeface="+mn-lt"/>
                          <a:ea typeface="+mn-ea"/>
                          <a:cs typeface="+mn-cs"/>
                        </a:rPr>
                        <a:t>10% </a:t>
                      </a:r>
                      <a:r>
                        <a:rPr lang="es-ES_tradnl" sz="1800" kern="1200" baseline="0" dirty="0" smtClean="0">
                          <a:solidFill>
                            <a:srgbClr val="0000FF"/>
                          </a:solidFill>
                          <a:latin typeface="+mn-lt"/>
                          <a:ea typeface="+mn-ea"/>
                          <a:cs typeface="+mn-cs"/>
                        </a:rPr>
                        <a:t>para los </a:t>
                      </a:r>
                      <a:r>
                        <a:rPr lang="es-ES_tradnl" sz="1800" u="sng" kern="1200" baseline="0" dirty="0" smtClean="0">
                          <a:solidFill>
                            <a:srgbClr val="0000FF"/>
                          </a:solidFill>
                          <a:latin typeface="+mn-lt"/>
                          <a:ea typeface="+mn-ea"/>
                          <a:cs typeface="+mn-cs"/>
                        </a:rPr>
                        <a:t>servicios veterinarios </a:t>
                      </a:r>
                      <a:endParaRPr lang="es-ES_tradnl" u="sng"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70559">
                <a:tc>
                  <a:txBody>
                    <a:bodyPr/>
                    <a:lstStyle/>
                    <a:p>
                      <a:r>
                        <a:rPr lang="pt-BR" sz="2400" b="1" dirty="0" smtClean="0">
                          <a:solidFill>
                            <a:schemeClr val="tx1"/>
                          </a:solidFill>
                          <a:effectLst>
                            <a:outerShdw blurRad="38100" dist="38100" dir="2700000" algn="tl">
                              <a:srgbClr val="000000">
                                <a:alpha val="43137"/>
                              </a:srgbClr>
                            </a:outerShdw>
                          </a:effectLst>
                        </a:rPr>
                        <a:t>IP</a:t>
                      </a:r>
                      <a:endParaRPr lang="pt-BR" sz="2400" b="1"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mj-lt"/>
                        <a:buAutoNum type="arabicPeriod"/>
                      </a:pPr>
                      <a:r>
                        <a:rPr lang="es-ES" sz="1800" u="sng" kern="1200" dirty="0" smtClean="0">
                          <a:solidFill>
                            <a:srgbClr val="0000FF"/>
                          </a:solidFill>
                          <a:effectLst/>
                          <a:latin typeface="+mn-lt"/>
                          <a:ea typeface="+mn-ea"/>
                          <a:cs typeface="+mn-cs"/>
                        </a:rPr>
                        <a:t>Suprimir el carácter temporal del Impuesto sobre el Patrimonio</a:t>
                      </a:r>
                      <a:r>
                        <a:rPr lang="es-ES" sz="1800" kern="1200" dirty="0" smtClean="0">
                          <a:solidFill>
                            <a:srgbClr val="0000FF"/>
                          </a:solidFill>
                          <a:effectLst/>
                          <a:latin typeface="+mn-lt"/>
                          <a:ea typeface="+mn-ea"/>
                          <a:cs typeface="+mn-cs"/>
                        </a:rPr>
                        <a:t>, y que tendrá un </a:t>
                      </a:r>
                      <a:r>
                        <a:rPr lang="es-ES" sz="1800" b="1" u="sng" kern="1200" dirty="0" smtClean="0">
                          <a:solidFill>
                            <a:srgbClr val="0000FF"/>
                          </a:solidFill>
                          <a:effectLst/>
                          <a:latin typeface="+mn-lt"/>
                          <a:ea typeface="+mn-ea"/>
                          <a:cs typeface="+mn-cs"/>
                        </a:rPr>
                        <a:t>carácter permanente</a:t>
                      </a:r>
                      <a:r>
                        <a:rPr lang="es-ES" sz="1800" kern="1200" dirty="0" smtClean="0">
                          <a:solidFill>
                            <a:srgbClr val="0000FF"/>
                          </a:solidFill>
                          <a:effectLst/>
                          <a:latin typeface="+mn-lt"/>
                          <a:ea typeface="+mn-ea"/>
                          <a:cs typeface="+mn-cs"/>
                        </a:rPr>
                        <a:t> </a:t>
                      </a:r>
                      <a:endParaRPr lang="es-ES_tradnl" u="sng"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871426409"/>
                  </a:ext>
                </a:extLst>
              </a:tr>
            </a:tbl>
          </a:graphicData>
        </a:graphic>
      </p:graphicFrame>
    </p:spTree>
    <p:extLst>
      <p:ext uri="{BB962C8B-B14F-4D97-AF65-F5344CB8AC3E}">
        <p14:creationId xmlns="" xmlns:p14="http://schemas.microsoft.com/office/powerpoint/2010/main" val="4068782916"/>
      </p:ext>
    </p:extLst>
  </p:cSld>
  <p:clrMapOvr>
    <a:masterClrMapping/>
  </p:clrMapOvr>
  <p:transition/>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575</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57090"/>
            <a:ext cx="9906000" cy="369332"/>
          </a:xfrm>
          <a:prstGeom prst="rect">
            <a:avLst/>
          </a:prstGeom>
          <a:solidFill>
            <a:srgbClr val="CCFFFF"/>
          </a:solidFill>
          <a:ln w="9525">
            <a:noFill/>
            <a:miter lim="800000"/>
            <a:headEnd/>
            <a:tailEnd/>
          </a:ln>
        </p:spPr>
        <p:txBody>
          <a:bodyPr>
            <a:spAutoFit/>
          </a:bodyPr>
          <a:lstStyle/>
          <a:p>
            <a:pPr marL="342900" indent="-342900">
              <a:buFont typeface="+mj-lt"/>
              <a:buAutoNum type="arabicPeriod" startAt="2"/>
            </a:pPr>
            <a:r>
              <a:rPr lang="es-ES_tradnl" sz="1800" u="sng" dirty="0" smtClean="0">
                <a:solidFill>
                  <a:srgbClr val="000066"/>
                </a:solidFill>
                <a:latin typeface="+mj-lt"/>
              </a:rPr>
              <a:t>Anteproyecto</a:t>
            </a:r>
            <a:r>
              <a:rPr lang="es-ES_tradnl" sz="1800" dirty="0" smtClean="0">
                <a:solidFill>
                  <a:srgbClr val="000066"/>
                </a:solidFill>
                <a:latin typeface="+mj-lt"/>
              </a:rPr>
              <a:t> de Ley de Medidas de Prevención y Lucha contra el Fraude Fiscal-1</a:t>
            </a:r>
            <a:endParaRPr lang="es-ES_tradnl" sz="1800" u="sng" kern="0" dirty="0">
              <a:solidFill>
                <a:srgbClr val="000066"/>
              </a:solidFill>
              <a:latin typeface="+mj-lt"/>
            </a:endParaRPr>
          </a:p>
        </p:txBody>
      </p:sp>
      <p:graphicFrame>
        <p:nvGraphicFramePr>
          <p:cNvPr id="8" name="6 Tabla"/>
          <p:cNvGraphicFramePr>
            <a:graphicFrameLocks noGrp="1"/>
          </p:cNvGraphicFramePr>
          <p:nvPr>
            <p:extLst>
              <p:ext uri="{D42A27DB-BD31-4B8C-83A1-F6EECF244321}">
                <p14:modId xmlns="" xmlns:p14="http://schemas.microsoft.com/office/powerpoint/2010/main" val="1163221695"/>
              </p:ext>
            </p:extLst>
          </p:nvPr>
        </p:nvGraphicFramePr>
        <p:xfrm>
          <a:off x="381000" y="685800"/>
          <a:ext cx="9144000" cy="5425440"/>
        </p:xfrm>
        <a:graphic>
          <a:graphicData uri="http://schemas.openxmlformats.org/drawingml/2006/table">
            <a:tbl>
              <a:tblPr firstRow="1" bandRow="1">
                <a:tableStyleId>{5C22544A-7EE6-4342-B048-85BDC9FD1C3A}</a:tableStyleId>
              </a:tblPr>
              <a:tblGrid>
                <a:gridCol w="9144000">
                  <a:extLst>
                    <a:ext uri="{9D8B030D-6E8A-4147-A177-3AD203B41FA5}">
                      <a16:colId xmlns="" xmlns:a16="http://schemas.microsoft.com/office/drawing/2014/main" val="20000"/>
                    </a:ext>
                  </a:extLst>
                </a:gridCol>
              </a:tblGrid>
              <a:tr h="533400">
                <a:tc>
                  <a:txBody>
                    <a:bodyPr/>
                    <a:lstStyle/>
                    <a:p>
                      <a:pPr algn="ctr"/>
                      <a:r>
                        <a:rPr lang="pt-BR" sz="2400" u="sng" dirty="0" smtClean="0">
                          <a:solidFill>
                            <a:srgbClr val="FFFF00"/>
                          </a:solidFill>
                          <a:effectLst>
                            <a:outerShdw blurRad="38100" dist="38100" dir="2700000" algn="tl">
                              <a:srgbClr val="000000">
                                <a:alpha val="43137"/>
                              </a:srgbClr>
                            </a:outerShdw>
                          </a:effectLst>
                        </a:rPr>
                        <a:t>RESUMEN</a:t>
                      </a:r>
                      <a:r>
                        <a:rPr lang="pt-BR" sz="2400" baseline="0" dirty="0" smtClean="0">
                          <a:solidFill>
                            <a:schemeClr val="tx1"/>
                          </a:solidFill>
                          <a:effectLst>
                            <a:outerShdw blurRad="38100" dist="38100" dir="2700000" algn="tl">
                              <a:srgbClr val="000000">
                                <a:alpha val="43137"/>
                              </a:srgbClr>
                            </a:outerShdw>
                          </a:effectLst>
                        </a:rPr>
                        <a:t> de </a:t>
                      </a:r>
                      <a:r>
                        <a:rPr lang="pt-BR" sz="2400" dirty="0" smtClean="0">
                          <a:solidFill>
                            <a:schemeClr val="tx1"/>
                          </a:solidFill>
                          <a:effectLst>
                            <a:outerShdw blurRad="38100" dist="38100" dir="2700000" algn="tl">
                              <a:srgbClr val="000000">
                                <a:alpha val="43137"/>
                              </a:srgbClr>
                            </a:outerShdw>
                          </a:effectLst>
                        </a:rPr>
                        <a:t>Medidas Previstas: </a:t>
                      </a:r>
                      <a:endParaRPr lang="pt-BR" sz="24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1"/>
                  </a:ext>
                </a:extLst>
              </a:tr>
              <a:tr h="4892040">
                <a:tc>
                  <a:txBody>
                    <a:bodyPr/>
                    <a:lstStyle/>
                    <a:p>
                      <a:pPr marL="342900" indent="-342900">
                        <a:buAutoNum type="arabicPeriod"/>
                      </a:pPr>
                      <a:r>
                        <a:rPr lang="es-ES_tradnl" sz="1800" b="1" kern="1200" baseline="0" dirty="0" smtClean="0">
                          <a:solidFill>
                            <a:srgbClr val="0000FF"/>
                          </a:solidFill>
                          <a:latin typeface="+mn-lt"/>
                          <a:ea typeface="+mn-ea"/>
                          <a:cs typeface="+mn-cs"/>
                        </a:rPr>
                        <a:t>MAYOR CONTROL DE LAS CRIPTOMONEDAS</a:t>
                      </a:r>
                    </a:p>
                    <a:p>
                      <a:pPr marL="342900" indent="-342900">
                        <a:buFont typeface="+mj-lt"/>
                        <a:buAutoNum type="arabicPeriod"/>
                      </a:pPr>
                      <a:endParaRPr lang="es-ES_tradnl" sz="1800" b="1" kern="1200" baseline="0" dirty="0" smtClean="0">
                        <a:solidFill>
                          <a:srgbClr val="0000FF"/>
                        </a:solidFill>
                        <a:latin typeface="+mn-lt"/>
                        <a:ea typeface="+mn-ea"/>
                        <a:cs typeface="+mn-cs"/>
                      </a:endParaRPr>
                    </a:p>
                    <a:p>
                      <a:pPr marL="342900" indent="-342900">
                        <a:buFont typeface="+mj-lt"/>
                        <a:buAutoNum type="arabicPeriod"/>
                      </a:pPr>
                      <a:r>
                        <a:rPr lang="es-ES_tradnl" sz="1800" b="1" kern="1200" baseline="0" dirty="0" smtClean="0">
                          <a:solidFill>
                            <a:srgbClr val="0000FF"/>
                          </a:solidFill>
                          <a:latin typeface="+mn-lt"/>
                          <a:ea typeface="+mn-ea"/>
                          <a:cs typeface="+mn-cs"/>
                        </a:rPr>
                        <a:t>PROHIBICIÓN DEL SOFTWARE DE DOBLE USO</a:t>
                      </a:r>
                    </a:p>
                    <a:p>
                      <a:pPr marL="342900" indent="-342900">
                        <a:buFont typeface="+mj-lt"/>
                        <a:buAutoNum type="arabicPeriod"/>
                      </a:pPr>
                      <a:endParaRPr lang="es-ES_tradnl" sz="1800" b="1" kern="1200" baseline="0" dirty="0" smtClean="0">
                        <a:solidFill>
                          <a:srgbClr val="0000FF"/>
                        </a:solidFill>
                        <a:latin typeface="+mn-lt"/>
                        <a:ea typeface="+mn-ea"/>
                        <a:cs typeface="+mn-cs"/>
                      </a:endParaRPr>
                    </a:p>
                    <a:p>
                      <a:pPr marL="342900" indent="-342900">
                        <a:buFont typeface="+mj-lt"/>
                        <a:buAutoNum type="arabicPeriod"/>
                      </a:pPr>
                      <a:r>
                        <a:rPr lang="es-ES_tradnl" sz="1800" b="1" kern="1200" baseline="0" dirty="0" smtClean="0">
                          <a:solidFill>
                            <a:srgbClr val="0000FF"/>
                          </a:solidFill>
                          <a:latin typeface="+mn-lt"/>
                          <a:ea typeface="+mn-ea"/>
                          <a:cs typeface="+mn-cs"/>
                        </a:rPr>
                        <a:t> PROHIBICIÓN DE AMNISTÍAS FISCALES</a:t>
                      </a:r>
                    </a:p>
                    <a:p>
                      <a:pPr marL="342900" indent="-342900">
                        <a:buFont typeface="+mj-lt"/>
                        <a:buAutoNum type="arabicPeriod"/>
                      </a:pPr>
                      <a:endParaRPr lang="es-ES_tradnl" sz="1800" b="1" kern="1200" baseline="0" dirty="0" smtClean="0">
                        <a:solidFill>
                          <a:srgbClr val="0000FF"/>
                        </a:solidFill>
                        <a:latin typeface="+mn-lt"/>
                        <a:ea typeface="+mn-ea"/>
                        <a:cs typeface="+mn-cs"/>
                      </a:endParaRPr>
                    </a:p>
                    <a:p>
                      <a:pPr marL="342900" indent="-342900">
                        <a:buFont typeface="+mj-lt"/>
                        <a:buAutoNum type="arabicPeriod"/>
                      </a:pPr>
                      <a:r>
                        <a:rPr lang="es-ES_tradnl" sz="1800" b="1" kern="1200" baseline="0" dirty="0" smtClean="0">
                          <a:solidFill>
                            <a:srgbClr val="0000FF"/>
                          </a:solidFill>
                          <a:latin typeface="+mn-lt"/>
                          <a:ea typeface="+mn-ea"/>
                          <a:cs typeface="+mn-cs"/>
                        </a:rPr>
                        <a:t> ACTUALIZACIÓN DE LA LISTA DE PARAÍSOS FISCALES</a:t>
                      </a:r>
                    </a:p>
                    <a:p>
                      <a:pPr marL="342900" indent="-342900">
                        <a:buFont typeface="+mj-lt"/>
                        <a:buAutoNum type="arabicPeriod"/>
                      </a:pPr>
                      <a:endParaRPr lang="es-ES_tradnl" sz="1800" b="1" kern="1200" baseline="0" dirty="0" smtClean="0">
                        <a:solidFill>
                          <a:srgbClr val="0000FF"/>
                        </a:solidFill>
                        <a:latin typeface="+mn-lt"/>
                        <a:ea typeface="+mn-ea"/>
                        <a:cs typeface="+mn-cs"/>
                      </a:endParaRPr>
                    </a:p>
                    <a:p>
                      <a:pPr marL="342900" indent="-342900">
                        <a:buFont typeface="+mj-lt"/>
                        <a:buAutoNum type="arabicPeriod"/>
                      </a:pPr>
                      <a:r>
                        <a:rPr lang="es-ES_tradnl" sz="1800" b="1" kern="1200" baseline="0" dirty="0" smtClean="0">
                          <a:solidFill>
                            <a:srgbClr val="0000FF"/>
                          </a:solidFill>
                          <a:latin typeface="+mn-lt"/>
                          <a:ea typeface="+mn-ea"/>
                          <a:cs typeface="+mn-cs"/>
                        </a:rPr>
                        <a:t> MODIFICACIÓN DE LA LISTA DE MOROSOS</a:t>
                      </a:r>
                    </a:p>
                    <a:p>
                      <a:pPr marL="342900" indent="-342900">
                        <a:buFont typeface="+mj-lt"/>
                        <a:buAutoNum type="arabicPeriod"/>
                      </a:pPr>
                      <a:endParaRPr lang="es-ES_tradnl" sz="1800" b="1" kern="1200" baseline="0" dirty="0" smtClean="0">
                        <a:solidFill>
                          <a:srgbClr val="0000FF"/>
                        </a:solidFill>
                        <a:latin typeface="+mn-lt"/>
                        <a:ea typeface="+mn-ea"/>
                        <a:cs typeface="+mn-cs"/>
                      </a:endParaRPr>
                    </a:p>
                    <a:p>
                      <a:pPr marL="342900" indent="-342900">
                        <a:buFont typeface="+mj-lt"/>
                        <a:buAutoNum type="arabicPeriod"/>
                      </a:pPr>
                      <a:r>
                        <a:rPr lang="es-ES_tradnl" sz="1800" b="1" kern="1200" baseline="0" dirty="0" smtClean="0">
                          <a:solidFill>
                            <a:srgbClr val="0000FF"/>
                          </a:solidFill>
                          <a:latin typeface="+mn-lt"/>
                          <a:ea typeface="+mn-ea"/>
                          <a:cs typeface="+mn-cs"/>
                        </a:rPr>
                        <a:t> LIMITACIÓN DEL PAGO EN EFECTIVO</a:t>
                      </a:r>
                    </a:p>
                    <a:p>
                      <a:pPr marL="342900" indent="-342900">
                        <a:buFont typeface="+mj-lt"/>
                        <a:buAutoNum type="arabicPeriod"/>
                      </a:pPr>
                      <a:endParaRPr lang="es-ES_tradnl" sz="1800" b="1" kern="1200" baseline="0" dirty="0" smtClean="0">
                        <a:solidFill>
                          <a:srgbClr val="0000FF"/>
                        </a:solidFill>
                        <a:latin typeface="+mn-lt"/>
                        <a:ea typeface="+mn-ea"/>
                        <a:cs typeface="+mn-cs"/>
                      </a:endParaRPr>
                    </a:p>
                    <a:p>
                      <a:pPr marL="342900" indent="-342900">
                        <a:buFont typeface="+mj-lt"/>
                        <a:buAutoNum type="arabicPeriod"/>
                      </a:pPr>
                      <a:r>
                        <a:rPr lang="es-ES_tradnl" sz="1800" b="1" kern="1200" baseline="0" dirty="0" smtClean="0">
                          <a:solidFill>
                            <a:srgbClr val="0000FF"/>
                          </a:solidFill>
                          <a:latin typeface="+mn-lt"/>
                          <a:ea typeface="+mn-ea"/>
                          <a:cs typeface="+mn-cs"/>
                        </a:rPr>
                        <a:t>TRASPOSICIÓN DE LA DIRECTIVA EUROPEA ANTIELUSIÓN FISCAL</a:t>
                      </a:r>
                    </a:p>
                    <a:p>
                      <a:pPr marL="342900" indent="-342900">
                        <a:buFont typeface="+mj-lt"/>
                        <a:buAutoNum type="arabicPeriod"/>
                      </a:pPr>
                      <a:endParaRPr lang="es-ES_tradnl" sz="1800" b="1" kern="1200" baseline="0" dirty="0" smtClean="0">
                        <a:solidFill>
                          <a:srgbClr val="0000FF"/>
                        </a:solidFill>
                        <a:latin typeface="+mn-lt"/>
                        <a:ea typeface="+mn-ea"/>
                        <a:cs typeface="+mn-cs"/>
                      </a:endParaRPr>
                    </a:p>
                    <a:p>
                      <a:pPr marL="342900" indent="-342900">
                        <a:buFont typeface="+mj-lt"/>
                        <a:buAutoNum type="arabicPeriod"/>
                      </a:pPr>
                      <a:r>
                        <a:rPr lang="es-ES_tradnl" sz="1800" b="1" kern="1200" baseline="0" dirty="0" smtClean="0">
                          <a:solidFill>
                            <a:srgbClr val="0000FF"/>
                          </a:solidFill>
                          <a:latin typeface="+mn-lt"/>
                          <a:ea typeface="+mn-ea"/>
                          <a:cs typeface="+mn-cs"/>
                        </a:rPr>
                        <a:t>NUEVO IMPUESTO SOBRE LAS TRANSACCIONES FINANCIERAS</a:t>
                      </a:r>
                    </a:p>
                    <a:p>
                      <a:pPr marL="342900" indent="-342900">
                        <a:buFont typeface="+mj-lt"/>
                        <a:buAutoNum type="arabicPeriod"/>
                      </a:pPr>
                      <a:endParaRPr lang="es-ES_tradnl" sz="1800" b="1" kern="1200" baseline="0" dirty="0" smtClean="0">
                        <a:solidFill>
                          <a:srgbClr val="0000FF"/>
                        </a:solidFill>
                        <a:latin typeface="+mn-lt"/>
                        <a:ea typeface="+mn-ea"/>
                        <a:cs typeface="+mn-cs"/>
                      </a:endParaRPr>
                    </a:p>
                    <a:p>
                      <a:pPr marL="342900" indent="-342900">
                        <a:buFont typeface="+mj-lt"/>
                        <a:buAutoNum type="arabicPeriod"/>
                      </a:pPr>
                      <a:r>
                        <a:rPr lang="es-ES_tradnl" sz="1800" b="1" kern="1200" baseline="0" dirty="0" smtClean="0">
                          <a:solidFill>
                            <a:srgbClr val="0000FF"/>
                          </a:solidFill>
                          <a:latin typeface="+mn-lt"/>
                          <a:ea typeface="+mn-ea"/>
                          <a:cs typeface="+mn-cs"/>
                        </a:rPr>
                        <a:t>NUEVO IMPUESTO SOBRE DETERMINADOS SERVICIOS DIGITALES</a:t>
                      </a:r>
                      <a:endParaRPr lang="pt-BR" sz="2400" dirty="0">
                        <a:solidFill>
                          <a:srgbClr val="0000FF"/>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068782916"/>
      </p:ext>
    </p:extLst>
  </p:cSld>
  <p:clrMapOvr>
    <a:masterClrMapping/>
  </p:clrMapOvr>
  <p:transition/>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576</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57090"/>
            <a:ext cx="9906000" cy="369332"/>
          </a:xfrm>
          <a:prstGeom prst="rect">
            <a:avLst/>
          </a:prstGeom>
          <a:solidFill>
            <a:srgbClr val="CCFFFF"/>
          </a:solidFill>
          <a:ln w="9525">
            <a:noFill/>
            <a:miter lim="800000"/>
            <a:headEnd/>
            <a:tailEnd/>
          </a:ln>
        </p:spPr>
        <p:txBody>
          <a:bodyPr>
            <a:spAutoFit/>
          </a:bodyPr>
          <a:lstStyle/>
          <a:p>
            <a:pPr marL="342900" indent="-342900">
              <a:buFont typeface="+mj-lt"/>
              <a:buAutoNum type="arabicPeriod" startAt="2"/>
            </a:pPr>
            <a:r>
              <a:rPr lang="es-ES_tradnl" sz="1800" u="sng" dirty="0" smtClean="0">
                <a:solidFill>
                  <a:srgbClr val="000066"/>
                </a:solidFill>
                <a:latin typeface="+mj-lt"/>
              </a:rPr>
              <a:t>Anteproyecto</a:t>
            </a:r>
            <a:r>
              <a:rPr lang="es-ES_tradnl" sz="1800" dirty="0" smtClean="0">
                <a:solidFill>
                  <a:srgbClr val="000066"/>
                </a:solidFill>
                <a:latin typeface="+mj-lt"/>
              </a:rPr>
              <a:t> de Ley de Medidas de Prevención y Lucha contra el Fraude Fiscal-2</a:t>
            </a:r>
            <a:endParaRPr lang="es-ES_tradnl" sz="1800" u="sng" kern="0" dirty="0">
              <a:solidFill>
                <a:srgbClr val="000066"/>
              </a:solidFill>
              <a:latin typeface="+mj-lt"/>
            </a:endParaRPr>
          </a:p>
        </p:txBody>
      </p:sp>
      <p:graphicFrame>
        <p:nvGraphicFramePr>
          <p:cNvPr id="8" name="6 Tabla"/>
          <p:cNvGraphicFramePr>
            <a:graphicFrameLocks noGrp="1"/>
          </p:cNvGraphicFramePr>
          <p:nvPr>
            <p:extLst>
              <p:ext uri="{D42A27DB-BD31-4B8C-83A1-F6EECF244321}">
                <p14:modId xmlns="" xmlns:p14="http://schemas.microsoft.com/office/powerpoint/2010/main" val="1163221695"/>
              </p:ext>
            </p:extLst>
          </p:nvPr>
        </p:nvGraphicFramePr>
        <p:xfrm>
          <a:off x="228600" y="579120"/>
          <a:ext cx="9448800" cy="5791200"/>
        </p:xfrm>
        <a:graphic>
          <a:graphicData uri="http://schemas.openxmlformats.org/drawingml/2006/table">
            <a:tbl>
              <a:tblPr firstRow="1" bandRow="1">
                <a:tableStyleId>{5C22544A-7EE6-4342-B048-85BDC9FD1C3A}</a:tableStyleId>
              </a:tblPr>
              <a:tblGrid>
                <a:gridCol w="1752600">
                  <a:extLst>
                    <a:ext uri="{9D8B030D-6E8A-4147-A177-3AD203B41FA5}">
                      <a16:colId xmlns="" xmlns:a16="http://schemas.microsoft.com/office/drawing/2014/main" val="20000"/>
                    </a:ext>
                  </a:extLst>
                </a:gridCol>
                <a:gridCol w="7696200">
                  <a:extLst>
                    <a:ext uri="{9D8B030D-6E8A-4147-A177-3AD203B41FA5}">
                      <a16:colId xmlns="" xmlns:a16="http://schemas.microsoft.com/office/drawing/2014/main" val="20001"/>
                    </a:ext>
                  </a:extLst>
                </a:gridCol>
              </a:tblGrid>
              <a:tr h="457200">
                <a:tc gridSpan="2">
                  <a:txBody>
                    <a:bodyPr/>
                    <a:lstStyle/>
                    <a:p>
                      <a:pPr marL="457200" marR="0" indent="-457200" algn="ctr" defTabSz="914400" rtl="0" eaLnBrk="1" fontAlgn="auto" latinLnBrk="0" hangingPunct="1">
                        <a:lnSpc>
                          <a:spcPct val="100000"/>
                        </a:lnSpc>
                        <a:spcBef>
                          <a:spcPts val="0"/>
                        </a:spcBef>
                        <a:spcAft>
                          <a:spcPts val="0"/>
                        </a:spcAft>
                        <a:buClrTx/>
                        <a:buSzTx/>
                        <a:buFont typeface="+mj-lt"/>
                        <a:buAutoNum type="arabicPeriod"/>
                        <a:tabLst/>
                        <a:defRPr/>
                      </a:pPr>
                      <a:r>
                        <a:rPr lang="es-ES_tradnl" sz="2000" b="1" kern="1200" baseline="0" dirty="0" smtClean="0">
                          <a:solidFill>
                            <a:srgbClr val="FFFF00"/>
                          </a:solidFill>
                          <a:latin typeface="+mn-lt"/>
                          <a:ea typeface="+mn-ea"/>
                          <a:cs typeface="+mn-cs"/>
                        </a:rPr>
                        <a:t>MAYOR CONTROL DE LAS </a:t>
                      </a:r>
                      <a:r>
                        <a:rPr lang="es-ES_tradnl" sz="2000" b="1" u="sng" kern="1200" baseline="0" dirty="0" smtClean="0">
                          <a:solidFill>
                            <a:srgbClr val="FFFF00"/>
                          </a:solidFill>
                          <a:latin typeface="+mn-lt"/>
                          <a:ea typeface="+mn-ea"/>
                          <a:cs typeface="+mn-cs"/>
                        </a:rPr>
                        <a:t>CRIPTOMONEDAS</a:t>
                      </a:r>
                      <a:r>
                        <a:rPr lang="es-ES_tradnl" sz="2000" b="1" kern="1200" baseline="0" dirty="0" smtClean="0">
                          <a:solidFill>
                            <a:srgbClr val="FFFF00"/>
                          </a:solidFill>
                          <a:latin typeface="+mn-lt"/>
                          <a:ea typeface="+mn-ea"/>
                          <a:cs typeface="+mn-cs"/>
                        </a:rPr>
                        <a:t>:  </a:t>
                      </a:r>
                      <a:endParaRPr lang="pt-BR" sz="20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1"/>
                  </a:ext>
                </a:extLst>
              </a:tr>
              <a:tr h="100584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OBJETIVO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
                      </a:pPr>
                      <a:r>
                        <a:rPr lang="es-ES_tradnl" sz="1800" b="0" kern="1200" baseline="0" dirty="0" smtClean="0">
                          <a:solidFill>
                            <a:srgbClr val="0000FF"/>
                          </a:solidFill>
                          <a:latin typeface="+mn-lt"/>
                          <a:ea typeface="+mn-ea"/>
                          <a:cs typeface="+mn-cs"/>
                        </a:rPr>
                        <a:t>Establecer </a:t>
                      </a:r>
                      <a:r>
                        <a:rPr lang="es-ES_tradnl" sz="1800" b="0" u="sng" kern="1200" baseline="0" dirty="0" smtClean="0">
                          <a:solidFill>
                            <a:srgbClr val="0000FF"/>
                          </a:solidFill>
                          <a:latin typeface="+mn-lt"/>
                          <a:ea typeface="+mn-ea"/>
                          <a:cs typeface="+mn-cs"/>
                        </a:rPr>
                        <a:t>nuevas obligaciones</a:t>
                      </a:r>
                      <a:r>
                        <a:rPr lang="es-ES_tradnl" sz="1800" b="0" u="none" kern="1200" baseline="0" dirty="0" smtClean="0">
                          <a:solidFill>
                            <a:srgbClr val="0000FF"/>
                          </a:solidFill>
                          <a:latin typeface="+mn-lt"/>
                          <a:ea typeface="+mn-ea"/>
                          <a:cs typeface="+mn-cs"/>
                        </a:rPr>
                        <a:t> </a:t>
                      </a:r>
                      <a:r>
                        <a:rPr lang="es-ES_tradnl" sz="1800" b="0" kern="1200" baseline="0" dirty="0" smtClean="0">
                          <a:solidFill>
                            <a:srgbClr val="0000FF"/>
                          </a:solidFill>
                          <a:latin typeface="+mn-lt"/>
                          <a:ea typeface="+mn-ea"/>
                          <a:cs typeface="+mn-cs"/>
                        </a:rPr>
                        <a:t>para obtener </a:t>
                      </a:r>
                      <a:r>
                        <a:rPr lang="es-ES_tradnl" sz="1800" b="0" u="sng" kern="1200" baseline="0" dirty="0" smtClean="0">
                          <a:solidFill>
                            <a:srgbClr val="0000FF"/>
                          </a:solidFill>
                          <a:latin typeface="+mn-lt"/>
                          <a:ea typeface="+mn-ea"/>
                          <a:cs typeface="+mn-cs"/>
                        </a:rPr>
                        <a:t>información sobre la tenencia de monedas virtuales</a:t>
                      </a:r>
                      <a:r>
                        <a:rPr lang="es-ES_tradnl" sz="1800" b="0" kern="1200" baseline="0" dirty="0" smtClean="0">
                          <a:solidFill>
                            <a:srgbClr val="0000FF"/>
                          </a:solidFill>
                          <a:latin typeface="+mn-lt"/>
                          <a:ea typeface="+mn-ea"/>
                          <a:cs typeface="+mn-cs"/>
                        </a:rPr>
                        <a:t>, tanto situadas en España como en el extranjero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131064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MEDIDAS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indent="-342900">
                        <a:buFont typeface="Wingdings" pitchFamily="2" charset="2"/>
                        <a:buChar char="ü"/>
                      </a:pPr>
                      <a:r>
                        <a:rPr lang="es-ES_tradnl" sz="1800" kern="1200" baseline="0" dirty="0" smtClean="0">
                          <a:solidFill>
                            <a:srgbClr val="0000FF"/>
                          </a:solidFill>
                          <a:latin typeface="+mn-lt"/>
                          <a:ea typeface="+mn-ea"/>
                          <a:cs typeface="+mn-cs"/>
                        </a:rPr>
                        <a:t>Obligación de </a:t>
                      </a:r>
                      <a:r>
                        <a:rPr lang="es-ES_tradnl" sz="1800" b="1" u="sng" kern="1200" baseline="0" dirty="0" smtClean="0">
                          <a:solidFill>
                            <a:srgbClr val="0000FF"/>
                          </a:solidFill>
                          <a:latin typeface="+mn-lt"/>
                          <a:ea typeface="+mn-ea"/>
                          <a:cs typeface="+mn-cs"/>
                        </a:rPr>
                        <a:t>informar</a:t>
                      </a:r>
                      <a:r>
                        <a:rPr lang="es-ES_tradnl" sz="1800" kern="1200" baseline="0" dirty="0" smtClean="0">
                          <a:solidFill>
                            <a:srgbClr val="0000FF"/>
                          </a:solidFill>
                          <a:latin typeface="+mn-lt"/>
                          <a:ea typeface="+mn-ea"/>
                          <a:cs typeface="+mn-cs"/>
                        </a:rPr>
                        <a:t> </a:t>
                      </a:r>
                      <a:r>
                        <a:rPr lang="es-ES_tradnl" sz="1800" b="1" u="sng" kern="1200" baseline="0" dirty="0" smtClean="0">
                          <a:solidFill>
                            <a:srgbClr val="0000FF"/>
                          </a:solidFill>
                          <a:latin typeface="+mn-lt"/>
                          <a:ea typeface="+mn-ea"/>
                          <a:cs typeface="+mn-cs"/>
                        </a:rPr>
                        <a:t>sobre</a:t>
                      </a:r>
                      <a:r>
                        <a:rPr lang="es-ES_tradnl" sz="1800" b="1" kern="1200" baseline="0" dirty="0" smtClean="0">
                          <a:solidFill>
                            <a:srgbClr val="FF0000"/>
                          </a:solidFill>
                          <a:latin typeface="+mn-lt"/>
                          <a:ea typeface="+mn-ea"/>
                          <a:cs typeface="+mn-cs"/>
                        </a:rPr>
                        <a:t> saldos de las monedas en custodia</a:t>
                      </a:r>
                      <a:r>
                        <a:rPr lang="es-ES_tradnl" sz="1800" kern="1200" baseline="0" dirty="0" smtClean="0">
                          <a:solidFill>
                            <a:srgbClr val="0000FF"/>
                          </a:solidFill>
                          <a:latin typeface="+mn-lt"/>
                          <a:ea typeface="+mn-ea"/>
                          <a:cs typeface="+mn-cs"/>
                        </a:rPr>
                        <a:t>, con identificación de los titulares, autorizados o beneficiarios de los saldos. </a:t>
                      </a:r>
                    </a:p>
                    <a:p>
                      <a:pPr marL="342900" indent="-342900">
                        <a:buFont typeface="Wingdings" pitchFamily="2" charset="2"/>
                        <a:buChar char="ü"/>
                      </a:pPr>
                      <a:r>
                        <a:rPr lang="es-ES_tradnl" sz="1800" b="1" u="sng" kern="1200" baseline="0" dirty="0" smtClean="0">
                          <a:solidFill>
                            <a:srgbClr val="0000FF"/>
                          </a:solidFill>
                          <a:latin typeface="+mn-lt"/>
                          <a:ea typeface="+mn-ea"/>
                          <a:cs typeface="+mn-cs"/>
                        </a:rPr>
                        <a:t>Informar</a:t>
                      </a:r>
                      <a:r>
                        <a:rPr lang="es-ES_tradnl" sz="1800" kern="1200" baseline="0" dirty="0" smtClean="0">
                          <a:solidFill>
                            <a:srgbClr val="0000FF"/>
                          </a:solidFill>
                          <a:latin typeface="+mn-lt"/>
                          <a:ea typeface="+mn-ea"/>
                          <a:cs typeface="+mn-cs"/>
                        </a:rPr>
                        <a:t> a la </a:t>
                      </a:r>
                      <a:r>
                        <a:rPr lang="es-ES_tradnl" sz="1800" b="1" kern="1200" baseline="0" dirty="0" smtClean="0">
                          <a:solidFill>
                            <a:srgbClr val="0000FF"/>
                          </a:solidFill>
                          <a:latin typeface="+mn-lt"/>
                          <a:ea typeface="+mn-ea"/>
                          <a:cs typeface="+mn-cs"/>
                        </a:rPr>
                        <a:t>AEAT</a:t>
                      </a:r>
                      <a:r>
                        <a:rPr lang="es-ES_tradnl" sz="1800" kern="1200" baseline="0" dirty="0" smtClean="0">
                          <a:solidFill>
                            <a:srgbClr val="0000FF"/>
                          </a:solidFill>
                          <a:latin typeface="+mn-lt"/>
                          <a:ea typeface="+mn-ea"/>
                          <a:cs typeface="+mn-cs"/>
                        </a:rPr>
                        <a:t> </a:t>
                      </a:r>
                      <a:r>
                        <a:rPr lang="es-ES_tradnl" sz="1800" b="1" u="sng" kern="1200" baseline="0" dirty="0" smtClean="0">
                          <a:solidFill>
                            <a:srgbClr val="0000FF"/>
                          </a:solidFill>
                          <a:latin typeface="+mn-lt"/>
                          <a:ea typeface="+mn-ea"/>
                          <a:cs typeface="+mn-cs"/>
                        </a:rPr>
                        <a:t>sobre</a:t>
                      </a:r>
                      <a:r>
                        <a:rPr lang="es-ES_tradnl" sz="1800" b="1" kern="1200" baseline="0" dirty="0" smtClean="0">
                          <a:solidFill>
                            <a:srgbClr val="0000FF"/>
                          </a:solidFill>
                          <a:latin typeface="+mn-lt"/>
                          <a:ea typeface="+mn-ea"/>
                          <a:cs typeface="+mn-cs"/>
                        </a:rPr>
                        <a:t> </a:t>
                      </a:r>
                      <a:r>
                        <a:rPr lang="es-ES_tradnl" sz="1800" b="1" kern="1200" baseline="0" dirty="0" smtClean="0">
                          <a:solidFill>
                            <a:srgbClr val="FF0000"/>
                          </a:solidFill>
                          <a:latin typeface="+mn-lt"/>
                          <a:ea typeface="+mn-ea"/>
                          <a:cs typeface="+mn-cs"/>
                        </a:rPr>
                        <a:t>las operaciones con monedas virtuales</a:t>
                      </a:r>
                      <a:endParaRPr lang="es-ES_tradnl" sz="1800" b="1"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02920">
                <a:tc gridSpan="2">
                  <a:txBody>
                    <a:bodyPr/>
                    <a:lstStyle/>
                    <a:p>
                      <a:pPr marL="457200" marR="0" indent="-457200" algn="ctr" defTabSz="914400" rtl="0" eaLnBrk="1" fontAlgn="auto" latinLnBrk="0" hangingPunct="1">
                        <a:lnSpc>
                          <a:spcPct val="100000"/>
                        </a:lnSpc>
                        <a:spcBef>
                          <a:spcPts val="0"/>
                        </a:spcBef>
                        <a:spcAft>
                          <a:spcPts val="0"/>
                        </a:spcAft>
                        <a:buClrTx/>
                        <a:buSzTx/>
                        <a:buFont typeface="+mj-lt"/>
                        <a:buAutoNum type="arabicPeriod" startAt="2"/>
                        <a:tabLst/>
                        <a:defRPr/>
                      </a:pPr>
                      <a:r>
                        <a:rPr lang="es-ES_tradnl" sz="2000" b="1" kern="1200" baseline="0" dirty="0" smtClean="0">
                          <a:solidFill>
                            <a:srgbClr val="FFFF00"/>
                          </a:solidFill>
                          <a:latin typeface="+mn-lt"/>
                          <a:ea typeface="+mn-ea"/>
                          <a:cs typeface="+mn-cs"/>
                        </a:rPr>
                        <a:t>PROHIBICIÓN DEL </a:t>
                      </a:r>
                      <a:r>
                        <a:rPr lang="es-ES_tradnl" sz="2000" b="1" u="sng" kern="1200" baseline="0" dirty="0" smtClean="0">
                          <a:solidFill>
                            <a:srgbClr val="FFFF00"/>
                          </a:solidFill>
                          <a:latin typeface="+mn-lt"/>
                          <a:ea typeface="+mn-ea"/>
                          <a:cs typeface="+mn-cs"/>
                        </a:rPr>
                        <a:t>SOFTWARE</a:t>
                      </a:r>
                      <a:r>
                        <a:rPr lang="es-ES_tradnl" sz="2000" b="1" kern="1200" baseline="0" dirty="0" smtClean="0">
                          <a:solidFill>
                            <a:srgbClr val="FFFF00"/>
                          </a:solidFill>
                          <a:latin typeface="+mn-lt"/>
                          <a:ea typeface="+mn-ea"/>
                          <a:cs typeface="+mn-cs"/>
                        </a:rPr>
                        <a:t> DE DOBLE USO:</a:t>
                      </a:r>
                      <a:endParaRPr lang="pt-BR" sz="2400" dirty="0">
                        <a:solidFill>
                          <a:srgbClr val="0000FF"/>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3"/>
                  </a:ext>
                </a:extLst>
              </a:tr>
              <a:tr h="53340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OBJETIVO</a:t>
                      </a:r>
                      <a:endParaRPr lang="pt-BR" sz="18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
                      </a:pPr>
                      <a:r>
                        <a:rPr lang="es-ES_tradnl" sz="1800" b="1" kern="1200" baseline="0" dirty="0" smtClean="0">
                          <a:solidFill>
                            <a:srgbClr val="0000FF"/>
                          </a:solidFill>
                          <a:latin typeface="+mn-lt"/>
                          <a:ea typeface="+mn-ea"/>
                          <a:cs typeface="+mn-cs"/>
                        </a:rPr>
                        <a:t>Evitar el falseamiento y la manipulación de la contabilidad y la facturación de las empresas</a:t>
                      </a:r>
                      <a:endParaRPr lang="es-ES_tradnl" sz="180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47244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MEDIDA</a:t>
                      </a:r>
                      <a:endParaRPr lang="pt-BR" sz="18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indent="-342900">
                        <a:buFont typeface="Wingdings" pitchFamily="2" charset="2"/>
                        <a:buChar char="ü"/>
                      </a:pPr>
                      <a:r>
                        <a:rPr lang="es-ES_tradnl" sz="1800" b="1" kern="1200" baseline="0" dirty="0" smtClean="0">
                          <a:solidFill>
                            <a:srgbClr val="0000FF"/>
                          </a:solidFill>
                          <a:latin typeface="+mn-lt"/>
                          <a:ea typeface="+mn-ea"/>
                          <a:cs typeface="+mn-cs"/>
                        </a:rPr>
                        <a:t>No permitir la producción y tenencia </a:t>
                      </a:r>
                      <a:r>
                        <a:rPr lang="es-ES_tradnl" sz="1800" kern="1200" baseline="0" dirty="0" smtClean="0">
                          <a:solidFill>
                            <a:srgbClr val="0000FF"/>
                          </a:solidFill>
                          <a:latin typeface="+mn-lt"/>
                          <a:ea typeface="+mn-ea"/>
                          <a:cs typeface="+mn-cs"/>
                        </a:rPr>
                        <a:t>de programas y sistemas informáticos </a:t>
                      </a:r>
                      <a:r>
                        <a:rPr lang="es-ES_tradnl" sz="1800" u="sng" kern="1200" baseline="0" dirty="0" smtClean="0">
                          <a:solidFill>
                            <a:srgbClr val="0000FF"/>
                          </a:solidFill>
                          <a:latin typeface="+mn-lt"/>
                          <a:ea typeface="+mn-ea"/>
                          <a:cs typeface="+mn-cs"/>
                        </a:rPr>
                        <a:t>que permitan la manipulación de los datos contables</a:t>
                      </a:r>
                      <a:r>
                        <a:rPr lang="es-ES_tradnl" sz="1800" kern="1200" baseline="0" dirty="0" smtClean="0">
                          <a:solidFill>
                            <a:srgbClr val="0000FF"/>
                          </a:solidFill>
                          <a:latin typeface="+mn-lt"/>
                          <a:ea typeface="+mn-ea"/>
                          <a:cs typeface="+mn-cs"/>
                        </a:rPr>
                        <a:t>. </a:t>
                      </a:r>
                    </a:p>
                    <a:p>
                      <a:pPr marL="342900" indent="-342900">
                        <a:buFont typeface="Wingdings" pitchFamily="2" charset="2"/>
                        <a:buChar char="ü"/>
                      </a:pPr>
                      <a:r>
                        <a:rPr lang="es-ES_tradnl" sz="1800" kern="1200" baseline="0" dirty="0" smtClean="0">
                          <a:solidFill>
                            <a:srgbClr val="0000FF"/>
                          </a:solidFill>
                          <a:latin typeface="+mn-lt"/>
                          <a:ea typeface="+mn-ea"/>
                          <a:cs typeface="+mn-cs"/>
                        </a:rPr>
                        <a:t>Se prevé que los programas deberán ser certificados en los términos establecidos reglamentariamente.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68580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SANCIÓN</a:t>
                      </a:r>
                      <a:endParaRPr lang="pt-BR" sz="18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kern="1200" baseline="0" dirty="0" smtClean="0">
                          <a:solidFill>
                            <a:srgbClr val="0000FF"/>
                          </a:solidFill>
                          <a:latin typeface="+mn-lt"/>
                          <a:ea typeface="+mn-ea"/>
                          <a:cs typeface="+mn-cs"/>
                        </a:rPr>
                        <a:t>El fabricante podrá ser sancionado con una multa de </a:t>
                      </a:r>
                      <a:r>
                        <a:rPr lang="es-ES_tradnl" sz="1800" b="1" u="sng" kern="1200" baseline="0" dirty="0" smtClean="0">
                          <a:solidFill>
                            <a:srgbClr val="FF0000"/>
                          </a:solidFill>
                          <a:latin typeface="+mn-lt"/>
                          <a:ea typeface="+mn-ea"/>
                          <a:cs typeface="+mn-cs"/>
                        </a:rPr>
                        <a:t>150.000 €</a:t>
                      </a:r>
                      <a:r>
                        <a:rPr lang="es-ES_tradnl" sz="1800" b="1" kern="1200" baseline="0" dirty="0" smtClean="0">
                          <a:solidFill>
                            <a:srgbClr val="FF0000"/>
                          </a:solidFill>
                          <a:latin typeface="+mn-lt"/>
                          <a:ea typeface="+mn-ea"/>
                          <a:cs typeface="+mn-cs"/>
                        </a:rPr>
                        <a:t> </a:t>
                      </a:r>
                      <a:r>
                        <a:rPr lang="es-ES_tradnl" sz="1800" b="1" u="sng" kern="1200" baseline="0" dirty="0" smtClean="0">
                          <a:solidFill>
                            <a:srgbClr val="FF0000"/>
                          </a:solidFill>
                          <a:latin typeface="+mn-lt"/>
                          <a:ea typeface="+mn-ea"/>
                          <a:cs typeface="+mn-cs"/>
                        </a:rPr>
                        <a:t>por cada ejercicio</a:t>
                      </a:r>
                      <a:r>
                        <a:rPr lang="es-ES_tradnl" sz="1800" b="1" kern="1200" baseline="0" dirty="0" smtClean="0">
                          <a:solidFill>
                            <a:srgbClr val="0000FF"/>
                          </a:solidFill>
                          <a:latin typeface="+mn-lt"/>
                          <a:ea typeface="+mn-ea"/>
                          <a:cs typeface="+mn-cs"/>
                        </a:rPr>
                        <a:t> en que se haya vendido ese producto ilegal</a:t>
                      </a:r>
                      <a:endParaRPr lang="es-ES_tradnl" sz="180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4068782916"/>
      </p:ext>
    </p:extLst>
  </p:cSld>
  <p:clrMapOvr>
    <a:masterClrMapping/>
  </p:clrMapOvr>
  <p:transition/>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577</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57090"/>
            <a:ext cx="9906000" cy="369332"/>
          </a:xfrm>
          <a:prstGeom prst="rect">
            <a:avLst/>
          </a:prstGeom>
          <a:solidFill>
            <a:srgbClr val="CCFFFF"/>
          </a:solidFill>
          <a:ln w="9525">
            <a:noFill/>
            <a:miter lim="800000"/>
            <a:headEnd/>
            <a:tailEnd/>
          </a:ln>
        </p:spPr>
        <p:txBody>
          <a:bodyPr>
            <a:spAutoFit/>
          </a:bodyPr>
          <a:lstStyle/>
          <a:p>
            <a:pPr marL="342900" indent="-342900">
              <a:buFont typeface="+mj-lt"/>
              <a:buAutoNum type="arabicPeriod" startAt="2"/>
            </a:pPr>
            <a:r>
              <a:rPr lang="es-ES_tradnl" sz="1800" u="sng" dirty="0" smtClean="0">
                <a:solidFill>
                  <a:srgbClr val="000066"/>
                </a:solidFill>
                <a:latin typeface="+mj-lt"/>
              </a:rPr>
              <a:t>Anteproyecto</a:t>
            </a:r>
            <a:r>
              <a:rPr lang="es-ES_tradnl" sz="1800" dirty="0" smtClean="0">
                <a:solidFill>
                  <a:srgbClr val="000066"/>
                </a:solidFill>
                <a:latin typeface="+mj-lt"/>
              </a:rPr>
              <a:t> de Ley de Medidas de Prevención y Lucha contra el Fraude Fiscal-3</a:t>
            </a:r>
            <a:endParaRPr lang="es-ES_tradnl" sz="1800" u="sng" kern="0" dirty="0">
              <a:solidFill>
                <a:srgbClr val="000066"/>
              </a:solidFill>
              <a:latin typeface="+mj-lt"/>
            </a:endParaRPr>
          </a:p>
        </p:txBody>
      </p:sp>
      <p:graphicFrame>
        <p:nvGraphicFramePr>
          <p:cNvPr id="8" name="6 Tabla"/>
          <p:cNvGraphicFramePr>
            <a:graphicFrameLocks noGrp="1"/>
          </p:cNvGraphicFramePr>
          <p:nvPr>
            <p:extLst>
              <p:ext uri="{D42A27DB-BD31-4B8C-83A1-F6EECF244321}">
                <p14:modId xmlns="" xmlns:p14="http://schemas.microsoft.com/office/powerpoint/2010/main" val="1163221695"/>
              </p:ext>
            </p:extLst>
          </p:nvPr>
        </p:nvGraphicFramePr>
        <p:xfrm>
          <a:off x="228600" y="579120"/>
          <a:ext cx="9448800" cy="5151120"/>
        </p:xfrm>
        <a:graphic>
          <a:graphicData uri="http://schemas.openxmlformats.org/drawingml/2006/table">
            <a:tbl>
              <a:tblPr firstRow="1" bandRow="1">
                <a:tableStyleId>{5C22544A-7EE6-4342-B048-85BDC9FD1C3A}</a:tableStyleId>
              </a:tblPr>
              <a:tblGrid>
                <a:gridCol w="1752600">
                  <a:extLst>
                    <a:ext uri="{9D8B030D-6E8A-4147-A177-3AD203B41FA5}">
                      <a16:colId xmlns="" xmlns:a16="http://schemas.microsoft.com/office/drawing/2014/main" val="20000"/>
                    </a:ext>
                  </a:extLst>
                </a:gridCol>
                <a:gridCol w="7696200">
                  <a:extLst>
                    <a:ext uri="{9D8B030D-6E8A-4147-A177-3AD203B41FA5}">
                      <a16:colId xmlns="" xmlns:a16="http://schemas.microsoft.com/office/drawing/2014/main" val="20001"/>
                    </a:ext>
                  </a:extLst>
                </a:gridCol>
              </a:tblGrid>
              <a:tr h="457200">
                <a:tc gridSpan="2">
                  <a:txBody>
                    <a:bodyPr/>
                    <a:lstStyle/>
                    <a:p>
                      <a:pPr marL="457200" indent="-457200" algn="ctr">
                        <a:buFont typeface="+mj-lt"/>
                        <a:buAutoNum type="arabicPeriod" startAt="3"/>
                      </a:pPr>
                      <a:r>
                        <a:rPr lang="es-ES_tradnl" sz="2000" b="1" kern="1200" baseline="0" dirty="0" smtClean="0">
                          <a:solidFill>
                            <a:srgbClr val="FFFF00"/>
                          </a:solidFill>
                          <a:latin typeface="+mn-lt"/>
                          <a:ea typeface="+mn-ea"/>
                          <a:cs typeface="+mn-cs"/>
                        </a:rPr>
                        <a:t>PROHIBICIÓN DE AMNISTÍAS FISCALES: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1"/>
                  </a:ext>
                </a:extLst>
              </a:tr>
              <a:tr h="100584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OBJETIVO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59340" indent="-342900" algn="l">
                        <a:buFont typeface="Wingdings" pitchFamily="2" charset="2"/>
                        <a:buChar char="§"/>
                      </a:pPr>
                      <a:r>
                        <a:rPr lang="es-ES_tradnl" sz="1800" b="1" baseline="0" dirty="0" smtClean="0">
                          <a:solidFill>
                            <a:srgbClr val="FF0000"/>
                          </a:solidFill>
                          <a:latin typeface="Calibri"/>
                        </a:rPr>
                        <a:t>Reconocer por ley la prohibición </a:t>
                      </a:r>
                      <a:r>
                        <a:rPr lang="es-ES_tradnl" sz="1800" baseline="0" dirty="0" smtClean="0">
                          <a:solidFill>
                            <a:srgbClr val="0000FF"/>
                          </a:solidFill>
                          <a:latin typeface="Calibri"/>
                        </a:rPr>
                        <a:t>de instrumentos extraordinarios de regularización fiscal, impidiendo que haya beneficios tributarios  injustificados que supongan una quiebra del deber de contribuir al sostenimiento de gastos del Estado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746760">
                <a:tc>
                  <a:txBody>
                    <a:bodyPr/>
                    <a:lstStyle/>
                    <a:p>
                      <a:pPr marL="342900" indent="-342900">
                        <a:buFont typeface="Wingdings" pitchFamily="2" charset="2"/>
                        <a:buChar char="v"/>
                      </a:pPr>
                      <a:r>
                        <a:rPr lang="es-ES_tradnl" sz="1800" b="1" baseline="0" dirty="0" smtClean="0">
                          <a:solidFill>
                            <a:schemeClr val="tx1"/>
                          </a:solidFill>
                          <a:latin typeface="Calibri"/>
                        </a:rPr>
                        <a:t>AFECTADOS</a:t>
                      </a:r>
                      <a:endParaRPr lang="es-ES_tradnl" sz="1800" b="1" kern="1200" baseline="0" dirty="0" smtClean="0">
                        <a:solidFill>
                          <a:schemeClr val="tx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32670" indent="-342900" algn="l">
                        <a:buFont typeface="Wingdings" pitchFamily="2" charset="2"/>
                        <a:buChar char="ü"/>
                      </a:pPr>
                      <a:r>
                        <a:rPr lang="es-ES_tradnl" sz="1800" b="1" baseline="0" dirty="0" smtClean="0">
                          <a:solidFill>
                            <a:srgbClr val="0000FF"/>
                          </a:solidFill>
                          <a:latin typeface="Calibri"/>
                        </a:rPr>
                        <a:t>Grandes fortunas y grandes contribuyentes, como los que han sido beneficiados en anteriores amnistías</a:t>
                      </a:r>
                      <a:endParaRPr lang="es-ES_tradnl" sz="1800" b="1"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02920">
                <a:tc gridSpan="2">
                  <a:txBody>
                    <a:bodyPr/>
                    <a:lstStyle/>
                    <a:p>
                      <a:pPr marL="457200" marR="0" indent="-457200" algn="ctr" defTabSz="914400" rtl="0" eaLnBrk="1" fontAlgn="auto" latinLnBrk="0" hangingPunct="1">
                        <a:lnSpc>
                          <a:spcPct val="100000"/>
                        </a:lnSpc>
                        <a:spcBef>
                          <a:spcPts val="0"/>
                        </a:spcBef>
                        <a:spcAft>
                          <a:spcPts val="0"/>
                        </a:spcAft>
                        <a:buClrTx/>
                        <a:buSzTx/>
                        <a:buFont typeface="+mj-lt"/>
                        <a:buAutoNum type="arabicPeriod" startAt="4"/>
                        <a:tabLst/>
                        <a:defRPr/>
                      </a:pPr>
                      <a:r>
                        <a:rPr lang="es-ES_tradnl" sz="2000" b="1" kern="1200" baseline="0" dirty="0" smtClean="0">
                          <a:solidFill>
                            <a:srgbClr val="FFFF00"/>
                          </a:solidFill>
                          <a:latin typeface="+mn-lt"/>
                          <a:ea typeface="+mn-ea"/>
                          <a:cs typeface="+mn-cs"/>
                        </a:rPr>
                        <a:t>ACTUALIZACIÓN DE LA LISTA DE </a:t>
                      </a:r>
                      <a:r>
                        <a:rPr lang="es-ES_tradnl" sz="2000" b="1" u="sng" kern="1200" baseline="0" dirty="0" smtClean="0">
                          <a:solidFill>
                            <a:srgbClr val="FFFF00"/>
                          </a:solidFill>
                          <a:latin typeface="+mn-lt"/>
                          <a:ea typeface="+mn-ea"/>
                          <a:cs typeface="+mn-cs"/>
                        </a:rPr>
                        <a:t>PARAÍSOS FISCALES</a:t>
                      </a:r>
                      <a:r>
                        <a:rPr lang="es-ES_tradnl" sz="2000" b="1" kern="1200" baseline="0" dirty="0" smtClean="0">
                          <a:solidFill>
                            <a:srgbClr val="FFFF00"/>
                          </a:solidFill>
                          <a:latin typeface="+mn-lt"/>
                          <a:ea typeface="+mn-ea"/>
                          <a:cs typeface="+mn-cs"/>
                        </a:rPr>
                        <a:t>:</a:t>
                      </a:r>
                      <a:endParaRPr lang="pt-BR" sz="24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3"/>
                  </a:ext>
                </a:extLst>
              </a:tr>
              <a:tr h="79248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OBJETIVO</a:t>
                      </a:r>
                      <a:endParaRPr lang="pt-BR" sz="18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
                      </a:pPr>
                      <a:r>
                        <a:rPr lang="es-ES_tradnl" sz="1800" b="1" u="sng" kern="1200" baseline="0" dirty="0" smtClean="0">
                          <a:solidFill>
                            <a:srgbClr val="FF0000"/>
                          </a:solidFill>
                          <a:latin typeface="+mn-lt"/>
                          <a:ea typeface="+mn-ea"/>
                          <a:cs typeface="+mn-cs"/>
                        </a:rPr>
                        <a:t>Ampliar el concepto</a:t>
                      </a:r>
                      <a:r>
                        <a:rPr lang="es-ES_tradnl" sz="1800" b="1" kern="1200" baseline="0" dirty="0" smtClean="0">
                          <a:solidFill>
                            <a:srgbClr val="FF0000"/>
                          </a:solidFill>
                          <a:latin typeface="+mn-lt"/>
                          <a:ea typeface="+mn-ea"/>
                          <a:cs typeface="+mn-cs"/>
                        </a:rPr>
                        <a:t> </a:t>
                      </a:r>
                      <a:r>
                        <a:rPr lang="es-ES_tradnl" sz="1800" b="0" kern="1200" baseline="0" dirty="0" smtClean="0">
                          <a:solidFill>
                            <a:srgbClr val="0000FF"/>
                          </a:solidFill>
                          <a:latin typeface="+mn-lt"/>
                          <a:ea typeface="+mn-ea"/>
                          <a:cs typeface="+mn-cs"/>
                        </a:rPr>
                        <a:t>de paraíso fiscal </a:t>
                      </a:r>
                    </a:p>
                    <a:p>
                      <a:pPr marL="342900" indent="-342900">
                        <a:buFont typeface="Wingdings" pitchFamily="2" charset="2"/>
                        <a:buChar char="§"/>
                      </a:pPr>
                      <a:r>
                        <a:rPr lang="es-ES_tradnl" sz="1800" b="0" kern="1200" baseline="0" dirty="0" smtClean="0">
                          <a:solidFill>
                            <a:srgbClr val="0000FF"/>
                          </a:solidFill>
                          <a:latin typeface="+mn-lt"/>
                          <a:ea typeface="+mn-ea"/>
                          <a:cs typeface="+mn-cs"/>
                        </a:rPr>
                        <a:t>y habilitar al Gobierno para </a:t>
                      </a:r>
                      <a:r>
                        <a:rPr lang="es-ES_tradnl" sz="1800" b="1" u="sng" kern="1200" baseline="0" dirty="0" smtClean="0">
                          <a:solidFill>
                            <a:srgbClr val="FF0000"/>
                          </a:solidFill>
                          <a:latin typeface="+mn-lt"/>
                          <a:ea typeface="+mn-ea"/>
                          <a:cs typeface="+mn-cs"/>
                        </a:rPr>
                        <a:t>actualizar la lista</a:t>
                      </a:r>
                      <a:r>
                        <a:rPr lang="es-ES_tradnl" sz="1800" b="1" kern="1200" baseline="0" dirty="0" smtClean="0">
                          <a:solidFill>
                            <a:srgbClr val="FF0000"/>
                          </a:solidFill>
                          <a:latin typeface="+mn-lt"/>
                          <a:ea typeface="+mn-ea"/>
                          <a:cs typeface="+mn-cs"/>
                        </a:rPr>
                        <a:t> </a:t>
                      </a:r>
                      <a:r>
                        <a:rPr lang="es-ES_tradnl" sz="1800" b="0" kern="1200" baseline="0" dirty="0" smtClean="0">
                          <a:solidFill>
                            <a:srgbClr val="0000FF"/>
                          </a:solidFill>
                          <a:latin typeface="+mn-lt"/>
                          <a:ea typeface="+mn-ea"/>
                          <a:cs typeface="+mn-cs"/>
                        </a:rPr>
                        <a:t>de paraísos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472440">
                <a:tc>
                  <a:txBody>
                    <a:bodyPr/>
                    <a:lstStyle/>
                    <a:p>
                      <a:pPr marL="342900" indent="-342900">
                        <a:buFont typeface="Wingdings" pitchFamily="2" charset="2"/>
                        <a:buChar char="v"/>
                      </a:pPr>
                      <a:r>
                        <a:rPr lang="es-ES_tradnl" sz="1800" b="1" baseline="0" dirty="0" smtClean="0">
                          <a:solidFill>
                            <a:schemeClr val="tx1"/>
                          </a:solidFill>
                          <a:latin typeface="Calibri"/>
                        </a:rPr>
                        <a:t>AFECTADOS</a:t>
                      </a:r>
                      <a:endParaRPr lang="es-ES_tradnl" sz="1800" b="1" kern="1200" baseline="0" dirty="0" smtClean="0">
                        <a:solidFill>
                          <a:schemeClr val="tx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indent="-342900">
                        <a:buFont typeface="Wingdings" pitchFamily="2" charset="2"/>
                        <a:buChar char="ü"/>
                      </a:pPr>
                      <a:r>
                        <a:rPr lang="es-ES_tradnl" sz="1800" b="0" kern="1200" baseline="0" dirty="0" smtClean="0">
                          <a:solidFill>
                            <a:srgbClr val="0000FF"/>
                          </a:solidFill>
                          <a:latin typeface="+mn-lt"/>
                          <a:ea typeface="+mn-ea"/>
                          <a:cs typeface="+mn-cs"/>
                        </a:rPr>
                        <a:t>Listados de países y territorios de paraísos fiscales.  </a:t>
                      </a:r>
                    </a:p>
                    <a:p>
                      <a:pPr marL="342900" indent="-342900">
                        <a:buFont typeface="Wingdings" pitchFamily="2" charset="2"/>
                        <a:buChar char="ü"/>
                      </a:pPr>
                      <a:r>
                        <a:rPr lang="es-ES_tradnl" sz="1800" b="0" kern="1200" baseline="0" dirty="0" smtClean="0">
                          <a:solidFill>
                            <a:srgbClr val="0000FF"/>
                          </a:solidFill>
                          <a:latin typeface="+mn-lt"/>
                          <a:ea typeface="+mn-ea"/>
                          <a:cs typeface="+mn-cs"/>
                        </a:rPr>
                        <a:t>Además, </a:t>
                      </a:r>
                      <a:r>
                        <a:rPr lang="es-ES_tradnl" sz="1800" b="1" u="sng" kern="1200" baseline="0" dirty="0" smtClean="0">
                          <a:solidFill>
                            <a:srgbClr val="0000FF"/>
                          </a:solidFill>
                          <a:latin typeface="+mn-lt"/>
                          <a:ea typeface="+mn-ea"/>
                          <a:cs typeface="+mn-cs"/>
                        </a:rPr>
                        <a:t>incluir</a:t>
                      </a:r>
                      <a:r>
                        <a:rPr lang="es-ES_tradnl" sz="1800" b="0" kern="1200" baseline="0" dirty="0" smtClean="0">
                          <a:solidFill>
                            <a:srgbClr val="0000FF"/>
                          </a:solidFill>
                          <a:latin typeface="+mn-lt"/>
                          <a:ea typeface="+mn-ea"/>
                          <a:cs typeface="+mn-cs"/>
                        </a:rPr>
                        <a:t> </a:t>
                      </a:r>
                      <a:r>
                        <a:rPr lang="es-ES_tradnl" sz="1800" b="1" u="sng" kern="1200" baseline="0" dirty="0" smtClean="0">
                          <a:solidFill>
                            <a:srgbClr val="0000FF"/>
                          </a:solidFill>
                          <a:latin typeface="+mn-lt"/>
                          <a:ea typeface="+mn-ea"/>
                          <a:cs typeface="+mn-cs"/>
                        </a:rPr>
                        <a:t>regímenes fiscales perjudiciales</a:t>
                      </a:r>
                      <a:r>
                        <a:rPr lang="es-ES_tradnl" sz="1800" b="1" u="none" kern="1200" baseline="0" dirty="0" smtClean="0">
                          <a:solidFill>
                            <a:srgbClr val="0000FF"/>
                          </a:solidFill>
                          <a:latin typeface="+mn-lt"/>
                          <a:ea typeface="+mn-ea"/>
                          <a:cs typeface="+mn-cs"/>
                        </a:rPr>
                        <a:t> </a:t>
                      </a:r>
                      <a:r>
                        <a:rPr lang="es-ES_tradnl" sz="1800" b="0" kern="1200" baseline="0" dirty="0" smtClean="0">
                          <a:solidFill>
                            <a:srgbClr val="0000FF"/>
                          </a:solidFill>
                          <a:latin typeface="+mn-lt"/>
                          <a:ea typeface="+mn-ea"/>
                          <a:cs typeface="+mn-cs"/>
                        </a:rPr>
                        <a:t>que faciliten el fraude fiscal, que permitan una baja tributación, que su intercambio de información no sea efectivo o que faciliten instrumentos que atraigan beneficios sin una actividad económica real en el país</a:t>
                      </a:r>
                      <a:endParaRPr lang="es-ES_tradnl" sz="18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bl>
          </a:graphicData>
        </a:graphic>
      </p:graphicFrame>
    </p:spTree>
    <p:extLst>
      <p:ext uri="{BB962C8B-B14F-4D97-AF65-F5344CB8AC3E}">
        <p14:creationId xmlns="" xmlns:p14="http://schemas.microsoft.com/office/powerpoint/2010/main" val="4068782916"/>
      </p:ext>
    </p:extLst>
  </p:cSld>
  <p:clrMapOvr>
    <a:masterClrMapping/>
  </p:clrMapOvr>
  <p:transition/>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578</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57090"/>
            <a:ext cx="9906000" cy="369332"/>
          </a:xfrm>
          <a:prstGeom prst="rect">
            <a:avLst/>
          </a:prstGeom>
          <a:solidFill>
            <a:srgbClr val="CCFFFF"/>
          </a:solidFill>
          <a:ln w="9525">
            <a:noFill/>
            <a:miter lim="800000"/>
            <a:headEnd/>
            <a:tailEnd/>
          </a:ln>
        </p:spPr>
        <p:txBody>
          <a:bodyPr>
            <a:spAutoFit/>
          </a:bodyPr>
          <a:lstStyle/>
          <a:p>
            <a:pPr marL="342900" indent="-342900">
              <a:buFont typeface="+mj-lt"/>
              <a:buAutoNum type="arabicPeriod" startAt="2"/>
            </a:pPr>
            <a:r>
              <a:rPr lang="es-ES_tradnl" sz="1800" u="sng" dirty="0" smtClean="0">
                <a:solidFill>
                  <a:srgbClr val="000066"/>
                </a:solidFill>
                <a:latin typeface="+mj-lt"/>
              </a:rPr>
              <a:t>Anteproyecto</a:t>
            </a:r>
            <a:r>
              <a:rPr lang="es-ES_tradnl" sz="1800" dirty="0" smtClean="0">
                <a:solidFill>
                  <a:srgbClr val="000066"/>
                </a:solidFill>
                <a:latin typeface="+mj-lt"/>
              </a:rPr>
              <a:t> de Ley de Medidas de Prevención y Lucha contra el Fraude Fiscal-4</a:t>
            </a:r>
            <a:endParaRPr lang="es-ES_tradnl" sz="1800" u="sng" kern="0" dirty="0">
              <a:solidFill>
                <a:srgbClr val="000066"/>
              </a:solidFill>
              <a:latin typeface="+mj-lt"/>
            </a:endParaRPr>
          </a:p>
        </p:txBody>
      </p:sp>
      <p:graphicFrame>
        <p:nvGraphicFramePr>
          <p:cNvPr id="8" name="6 Tabla"/>
          <p:cNvGraphicFramePr>
            <a:graphicFrameLocks noGrp="1"/>
          </p:cNvGraphicFramePr>
          <p:nvPr>
            <p:extLst>
              <p:ext uri="{D42A27DB-BD31-4B8C-83A1-F6EECF244321}">
                <p14:modId xmlns="" xmlns:p14="http://schemas.microsoft.com/office/powerpoint/2010/main" val="1458444714"/>
              </p:ext>
            </p:extLst>
          </p:nvPr>
        </p:nvGraphicFramePr>
        <p:xfrm>
          <a:off x="152400" y="472440"/>
          <a:ext cx="9448800" cy="6233160"/>
        </p:xfrm>
        <a:graphic>
          <a:graphicData uri="http://schemas.openxmlformats.org/drawingml/2006/table">
            <a:tbl>
              <a:tblPr firstRow="1" bandRow="1">
                <a:tableStyleId>{5C22544A-7EE6-4342-B048-85BDC9FD1C3A}</a:tableStyleId>
              </a:tblPr>
              <a:tblGrid>
                <a:gridCol w="1752600">
                  <a:extLst>
                    <a:ext uri="{9D8B030D-6E8A-4147-A177-3AD203B41FA5}">
                      <a16:colId xmlns="" xmlns:a16="http://schemas.microsoft.com/office/drawing/2014/main" val="20000"/>
                    </a:ext>
                  </a:extLst>
                </a:gridCol>
                <a:gridCol w="7696200">
                  <a:extLst>
                    <a:ext uri="{9D8B030D-6E8A-4147-A177-3AD203B41FA5}">
                      <a16:colId xmlns="" xmlns:a16="http://schemas.microsoft.com/office/drawing/2014/main" val="20001"/>
                    </a:ext>
                  </a:extLst>
                </a:gridCol>
              </a:tblGrid>
              <a:tr h="289560">
                <a:tc gridSpan="2">
                  <a:txBody>
                    <a:bodyPr/>
                    <a:lstStyle/>
                    <a:p>
                      <a:pPr marL="457200" marR="0" indent="-457200" algn="ctr" defTabSz="914400" rtl="0" eaLnBrk="1" fontAlgn="auto" latinLnBrk="0" hangingPunct="1">
                        <a:lnSpc>
                          <a:spcPct val="100000"/>
                        </a:lnSpc>
                        <a:spcBef>
                          <a:spcPts val="0"/>
                        </a:spcBef>
                        <a:spcAft>
                          <a:spcPts val="0"/>
                        </a:spcAft>
                        <a:buClrTx/>
                        <a:buSzTx/>
                        <a:buFont typeface="+mj-lt"/>
                        <a:buAutoNum type="arabicPeriod" startAt="5"/>
                        <a:tabLst/>
                        <a:defRPr/>
                      </a:pPr>
                      <a:r>
                        <a:rPr lang="es-ES_tradnl" sz="2000" b="1" kern="1200" baseline="0" dirty="0" smtClean="0">
                          <a:solidFill>
                            <a:srgbClr val="FFFF00"/>
                          </a:solidFill>
                          <a:latin typeface="+mn-lt"/>
                          <a:ea typeface="+mn-ea"/>
                          <a:cs typeface="+mn-cs"/>
                        </a:rPr>
                        <a:t>MODIFICACIÓN DE LA LISTA DE MOROSOS: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1"/>
                  </a:ext>
                </a:extLst>
              </a:tr>
              <a:tr h="35052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OBJETIVO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
                      </a:pPr>
                      <a:r>
                        <a:rPr lang="es-ES_tradnl" sz="1800" b="0" kern="1200" baseline="0" dirty="0" smtClean="0">
                          <a:solidFill>
                            <a:srgbClr val="0000FF"/>
                          </a:solidFill>
                          <a:latin typeface="+mn-lt"/>
                          <a:ea typeface="+mn-ea"/>
                          <a:cs typeface="+mn-cs"/>
                        </a:rPr>
                        <a:t>Fomentar el ingreso de deudas por parte de los grandes deudores</a:t>
                      </a:r>
                      <a:endParaRPr lang="es-ES_tradnl" sz="1100" b="0" baseline="0" dirty="0" smtClean="0">
                        <a:solidFill>
                          <a:srgbClr val="0000FF"/>
                        </a:solidFill>
                        <a:latin typeface="Calibri"/>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89916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MEDIDA</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lvl="1"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u="sng" kern="1200" baseline="0" dirty="0" smtClean="0">
                          <a:solidFill>
                            <a:srgbClr val="0000FF"/>
                          </a:solidFill>
                          <a:latin typeface="+mn-lt"/>
                          <a:ea typeface="+mn-ea"/>
                          <a:cs typeface="+mn-cs"/>
                        </a:rPr>
                        <a:t>Se reduce el umbral </a:t>
                      </a:r>
                      <a:r>
                        <a:rPr lang="es-ES_tradnl" sz="1800" b="0" kern="1200" baseline="0" dirty="0" smtClean="0">
                          <a:solidFill>
                            <a:srgbClr val="0000FF"/>
                          </a:solidFill>
                          <a:latin typeface="+mn-lt"/>
                          <a:ea typeface="+mn-ea"/>
                          <a:cs typeface="+mn-cs"/>
                        </a:rPr>
                        <a:t>de deuda que conlleva a la inclusión en la lista de </a:t>
                      </a:r>
                      <a:r>
                        <a:rPr lang="es-ES_tradnl" sz="1800" b="1" kern="1200" baseline="0" dirty="0" smtClean="0">
                          <a:solidFill>
                            <a:srgbClr val="0000FF"/>
                          </a:solidFill>
                          <a:latin typeface="+mn-lt"/>
                          <a:ea typeface="+mn-ea"/>
                          <a:cs typeface="+mn-cs"/>
                        </a:rPr>
                        <a:t>1 millón a</a:t>
                      </a:r>
                      <a:r>
                        <a:rPr lang="es-ES_tradnl" sz="1800" b="0" kern="1200" baseline="0" dirty="0" smtClean="0">
                          <a:solidFill>
                            <a:srgbClr val="0000FF"/>
                          </a:solidFill>
                          <a:latin typeface="+mn-lt"/>
                          <a:ea typeface="+mn-ea"/>
                          <a:cs typeface="+mn-cs"/>
                        </a:rPr>
                        <a:t> </a:t>
                      </a:r>
                      <a:r>
                        <a:rPr lang="es-ES_tradnl" sz="1800" b="1" u="sng" kern="1200" baseline="0" dirty="0" smtClean="0">
                          <a:solidFill>
                            <a:srgbClr val="FF0000"/>
                          </a:solidFill>
                          <a:latin typeface="+mn-lt"/>
                          <a:ea typeface="+mn-ea"/>
                          <a:cs typeface="+mn-cs"/>
                        </a:rPr>
                        <a:t>600.000 €</a:t>
                      </a:r>
                      <a:r>
                        <a:rPr lang="es-ES_tradnl" sz="1800" b="0" kern="1200" baseline="0" dirty="0" smtClean="0">
                          <a:solidFill>
                            <a:srgbClr val="0000FF"/>
                          </a:solidFill>
                          <a:latin typeface="+mn-lt"/>
                          <a:ea typeface="+mn-ea"/>
                          <a:cs typeface="+mn-cs"/>
                        </a:rPr>
                        <a:t> </a:t>
                      </a:r>
                    </a:p>
                    <a:p>
                      <a:pPr marL="342900" indent="-342900">
                        <a:buFont typeface="Wingdings" pitchFamily="2" charset="2"/>
                        <a:buChar char="ü"/>
                      </a:pPr>
                      <a:r>
                        <a:rPr lang="es-ES_tradnl" sz="1800" b="1" kern="1200" baseline="0" dirty="0" smtClean="0">
                          <a:solidFill>
                            <a:srgbClr val="0000FF"/>
                          </a:solidFill>
                          <a:latin typeface="+mn-lt"/>
                          <a:ea typeface="+mn-ea"/>
                          <a:cs typeface="+mn-cs"/>
                        </a:rPr>
                        <a:t>Se incluye</a:t>
                      </a:r>
                      <a:r>
                        <a:rPr lang="es-ES_tradnl" sz="1800" b="0" kern="1200" baseline="0" dirty="0" smtClean="0">
                          <a:solidFill>
                            <a:srgbClr val="0000FF"/>
                          </a:solidFill>
                          <a:latin typeface="+mn-lt"/>
                          <a:ea typeface="+mn-ea"/>
                          <a:cs typeface="+mn-cs"/>
                        </a:rPr>
                        <a:t> a los </a:t>
                      </a:r>
                      <a:r>
                        <a:rPr lang="es-ES_tradnl" sz="1800" b="1" u="sng" kern="1200" baseline="0" dirty="0" smtClean="0">
                          <a:solidFill>
                            <a:srgbClr val="0000FF"/>
                          </a:solidFill>
                          <a:latin typeface="+mn-lt"/>
                          <a:ea typeface="+mn-ea"/>
                          <a:cs typeface="+mn-cs"/>
                        </a:rPr>
                        <a:t>responsables solidarios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335280">
                <a:tc gridSpan="2">
                  <a:txBody>
                    <a:bodyPr/>
                    <a:lstStyle/>
                    <a:p>
                      <a:pPr marL="457200" marR="0" indent="-457200" algn="ctr" defTabSz="914400" rtl="0" eaLnBrk="1" fontAlgn="auto" latinLnBrk="0" hangingPunct="1">
                        <a:lnSpc>
                          <a:spcPct val="100000"/>
                        </a:lnSpc>
                        <a:spcBef>
                          <a:spcPts val="0"/>
                        </a:spcBef>
                        <a:spcAft>
                          <a:spcPts val="0"/>
                        </a:spcAft>
                        <a:buClrTx/>
                        <a:buSzTx/>
                        <a:buFont typeface="+mj-lt"/>
                        <a:buAutoNum type="arabicPeriod" startAt="6"/>
                        <a:tabLst/>
                        <a:defRPr/>
                      </a:pPr>
                      <a:r>
                        <a:rPr lang="es-ES_tradnl" sz="2000" b="1" kern="1200" baseline="0" dirty="0" smtClean="0">
                          <a:solidFill>
                            <a:srgbClr val="FFFF00"/>
                          </a:solidFill>
                          <a:latin typeface="+mn-lt"/>
                          <a:ea typeface="+mn-ea"/>
                          <a:cs typeface="+mn-cs"/>
                        </a:rPr>
                        <a:t>LIMITACIÓN DEL PAGO EN EFECTIVO:</a:t>
                      </a:r>
                      <a:endParaRPr lang="pt-BR" sz="24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3"/>
                  </a:ext>
                </a:extLst>
              </a:tr>
              <a:tr h="91440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OBJETIVO</a:t>
                      </a:r>
                      <a:endParaRPr lang="pt-BR" sz="18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
                      </a:pPr>
                      <a:r>
                        <a:rPr lang="es-ES_tradnl" sz="1800" b="0" kern="1200" baseline="0" dirty="0" smtClean="0">
                          <a:solidFill>
                            <a:srgbClr val="0000FF"/>
                          </a:solidFill>
                          <a:latin typeface="+mn-lt"/>
                          <a:ea typeface="+mn-ea"/>
                          <a:cs typeface="+mn-cs"/>
                        </a:rPr>
                        <a:t>Endurecer el régimen para restringir las operaciones económicas que, al ser en efectivo, son más difícilmente rastreables y pueden facilitar los comportamientos </a:t>
                      </a:r>
                      <a:r>
                        <a:rPr lang="es-ES_tradnl" sz="1800" b="0" kern="1200" baseline="0" dirty="0" err="1" smtClean="0">
                          <a:solidFill>
                            <a:srgbClr val="0000FF"/>
                          </a:solidFill>
                          <a:latin typeface="+mn-lt"/>
                          <a:ea typeface="+mn-ea"/>
                          <a:cs typeface="+mn-cs"/>
                        </a:rPr>
                        <a:t>defraudatorios</a:t>
                      </a:r>
                      <a:r>
                        <a:rPr lang="es-ES_tradnl" sz="1800" b="0" kern="1200" baseline="0" dirty="0" smtClean="0">
                          <a:solidFill>
                            <a:srgbClr val="0000FF"/>
                          </a:solidFill>
                          <a:latin typeface="+mn-lt"/>
                          <a:ea typeface="+mn-ea"/>
                          <a:cs typeface="+mn-cs"/>
                        </a:rPr>
                        <a:t>.</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96012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MEDIDA</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lvl="1"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kern="1200" baseline="0" dirty="0" smtClean="0">
                          <a:solidFill>
                            <a:srgbClr val="0000FF"/>
                          </a:solidFill>
                          <a:latin typeface="+mn-lt"/>
                          <a:ea typeface="+mn-ea"/>
                          <a:cs typeface="+mn-cs"/>
                        </a:rPr>
                        <a:t>Reducir el límite </a:t>
                      </a:r>
                      <a:r>
                        <a:rPr lang="es-ES_tradnl" sz="1800" b="1" u="sng" kern="1200" baseline="0" dirty="0" smtClean="0">
                          <a:solidFill>
                            <a:srgbClr val="FF0000"/>
                          </a:solidFill>
                          <a:latin typeface="+mn-lt"/>
                          <a:ea typeface="+mn-ea"/>
                          <a:cs typeface="+mn-cs"/>
                        </a:rPr>
                        <a:t>entre empresarios</a:t>
                      </a:r>
                      <a:r>
                        <a:rPr lang="es-ES_tradnl" sz="1800" b="0" kern="1200" baseline="0" dirty="0" smtClean="0">
                          <a:solidFill>
                            <a:srgbClr val="0000FF"/>
                          </a:solidFill>
                          <a:latin typeface="+mn-lt"/>
                          <a:ea typeface="+mn-ea"/>
                          <a:cs typeface="+mn-cs"/>
                        </a:rPr>
                        <a:t> de </a:t>
                      </a:r>
                      <a:r>
                        <a:rPr lang="es-ES_tradnl" sz="2000" b="0" kern="1200" baseline="0" dirty="0" smtClean="0">
                          <a:solidFill>
                            <a:srgbClr val="0000FF"/>
                          </a:solidFill>
                          <a:latin typeface="+mn-lt"/>
                          <a:ea typeface="+mn-ea"/>
                          <a:cs typeface="+mn-cs"/>
                        </a:rPr>
                        <a:t>2.500 </a:t>
                      </a:r>
                      <a:r>
                        <a:rPr lang="es-ES_tradnl" sz="1800" b="0" kern="1200" baseline="0" dirty="0" smtClean="0">
                          <a:solidFill>
                            <a:srgbClr val="0000FF"/>
                          </a:solidFill>
                          <a:latin typeface="+mn-lt"/>
                          <a:ea typeface="+mn-ea"/>
                          <a:cs typeface="+mn-cs"/>
                        </a:rPr>
                        <a:t>a </a:t>
                      </a:r>
                      <a:r>
                        <a:rPr lang="es-ES_tradnl" sz="2000" b="1" u="sng" kern="1200" baseline="0" dirty="0" smtClean="0">
                          <a:solidFill>
                            <a:srgbClr val="FF0000"/>
                          </a:solidFill>
                          <a:latin typeface="+mn-lt"/>
                          <a:ea typeface="+mn-ea"/>
                          <a:cs typeface="+mn-cs"/>
                        </a:rPr>
                        <a:t>1.000 €</a:t>
                      </a:r>
                      <a:r>
                        <a:rPr lang="es-ES_tradnl" sz="1800" b="0" kern="1200" baseline="0" dirty="0" smtClean="0">
                          <a:solidFill>
                            <a:srgbClr val="0000FF"/>
                          </a:solidFill>
                          <a:latin typeface="+mn-lt"/>
                          <a:ea typeface="+mn-ea"/>
                          <a:cs typeface="+mn-cs"/>
                        </a:rPr>
                        <a:t>. </a:t>
                      </a:r>
                    </a:p>
                    <a:p>
                      <a:pPr marL="342900" marR="0" lvl="1"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0" kern="1200" baseline="0" dirty="0" smtClean="0">
                          <a:solidFill>
                            <a:srgbClr val="0000FF"/>
                          </a:solidFill>
                          <a:latin typeface="+mn-lt"/>
                          <a:ea typeface="+mn-ea"/>
                          <a:cs typeface="+mn-cs"/>
                        </a:rPr>
                        <a:t>Además, se limita de </a:t>
                      </a:r>
                      <a:r>
                        <a:rPr lang="es-ES_tradnl" sz="2000" b="0" kern="1200" baseline="0" dirty="0" smtClean="0">
                          <a:solidFill>
                            <a:srgbClr val="0000FF"/>
                          </a:solidFill>
                          <a:latin typeface="+mn-lt"/>
                          <a:ea typeface="+mn-ea"/>
                          <a:cs typeface="+mn-cs"/>
                        </a:rPr>
                        <a:t>15.000 </a:t>
                      </a:r>
                      <a:r>
                        <a:rPr lang="es-ES_tradnl" sz="1800" b="0" kern="1200" baseline="0" dirty="0" smtClean="0">
                          <a:solidFill>
                            <a:srgbClr val="0000FF"/>
                          </a:solidFill>
                          <a:latin typeface="+mn-lt"/>
                          <a:ea typeface="+mn-ea"/>
                          <a:cs typeface="+mn-cs"/>
                        </a:rPr>
                        <a:t>a </a:t>
                      </a:r>
                      <a:r>
                        <a:rPr lang="es-ES_tradnl" sz="2000" b="1" u="sng" kern="1200" baseline="0" dirty="0" smtClean="0">
                          <a:solidFill>
                            <a:srgbClr val="FF0066"/>
                          </a:solidFill>
                          <a:latin typeface="+mn-lt"/>
                          <a:ea typeface="+mn-ea"/>
                          <a:cs typeface="+mn-cs"/>
                        </a:rPr>
                        <a:t>10.000 </a:t>
                      </a:r>
                      <a:r>
                        <a:rPr lang="es-ES_tradnl" sz="1800" b="1" u="sng" kern="1200" baseline="0" dirty="0" smtClean="0">
                          <a:solidFill>
                            <a:srgbClr val="FF0066"/>
                          </a:solidFill>
                          <a:latin typeface="+mn-lt"/>
                          <a:ea typeface="+mn-ea"/>
                          <a:cs typeface="+mn-cs"/>
                        </a:rPr>
                        <a:t>€ </a:t>
                      </a:r>
                      <a:r>
                        <a:rPr lang="es-ES_tradnl" sz="1800" b="0" kern="1200" baseline="0" dirty="0" smtClean="0">
                          <a:solidFill>
                            <a:srgbClr val="0000FF"/>
                          </a:solidFill>
                          <a:latin typeface="+mn-lt"/>
                          <a:ea typeface="+mn-ea"/>
                          <a:cs typeface="+mn-cs"/>
                        </a:rPr>
                        <a:t>los pagos en efectivo  de los </a:t>
                      </a:r>
                      <a:r>
                        <a:rPr lang="es-ES_tradnl" sz="1800" b="1" u="sng" kern="1200" baseline="0" dirty="0" smtClean="0">
                          <a:solidFill>
                            <a:srgbClr val="0000FF"/>
                          </a:solidFill>
                          <a:latin typeface="+mn-lt"/>
                          <a:ea typeface="+mn-ea"/>
                          <a:cs typeface="+mn-cs"/>
                        </a:rPr>
                        <a:t>particulares no residentes en España.</a:t>
                      </a:r>
                      <a:endParaRPr lang="es-ES_tradnl" sz="18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5"/>
                  </a:ext>
                </a:extLst>
              </a:tr>
              <a:tr h="304800">
                <a:tc gridSpan="2">
                  <a:txBody>
                    <a:bodyPr/>
                    <a:lstStyle/>
                    <a:p>
                      <a:pPr marL="342900" indent="-342900" algn="ctr">
                        <a:buFont typeface="+mj-lt"/>
                        <a:buAutoNum type="arabicPeriod" startAt="7"/>
                      </a:pPr>
                      <a:r>
                        <a:rPr lang="es-ES_tradnl" sz="1800" b="1" kern="1200" baseline="0" dirty="0" smtClean="0">
                          <a:solidFill>
                            <a:srgbClr val="FFFF00"/>
                          </a:solidFill>
                          <a:latin typeface="+mn-lt"/>
                          <a:ea typeface="+mn-ea"/>
                          <a:cs typeface="+mn-cs"/>
                        </a:rPr>
                        <a:t>TRASPOSICIÓN DE LA DIRECTIVA EUROPEA ANTIELUSIÓN FISCAL</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pPr marL="342900" marR="0" lvl="1" indent="-342900" algn="l" defTabSz="914400" rtl="0" eaLnBrk="1" fontAlgn="auto" latinLnBrk="0" hangingPunct="1">
                        <a:lnSpc>
                          <a:spcPct val="100000"/>
                        </a:lnSpc>
                        <a:spcBef>
                          <a:spcPts val="0"/>
                        </a:spcBef>
                        <a:spcAft>
                          <a:spcPts val="0"/>
                        </a:spcAft>
                        <a:buClrTx/>
                        <a:buSzTx/>
                        <a:buFont typeface="Wingdings" pitchFamily="2" charset="2"/>
                        <a:buChar char="§"/>
                        <a:tabLst/>
                        <a:defRPr/>
                      </a:pPr>
                      <a:endParaRPr lang="es-ES_tradnl" sz="18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6"/>
                  </a:ext>
                </a:extLst>
              </a:tr>
              <a:tr h="83820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OBJETIVO</a:t>
                      </a:r>
                      <a:endParaRPr lang="pt-BR" sz="18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
                      </a:pPr>
                      <a:r>
                        <a:rPr lang="es-ES_tradnl" sz="1800" b="0" kern="1200" baseline="0" dirty="0" smtClean="0">
                          <a:solidFill>
                            <a:srgbClr val="0000FF"/>
                          </a:solidFill>
                          <a:latin typeface="+mn-lt"/>
                          <a:ea typeface="+mn-ea"/>
                          <a:cs typeface="+mn-cs"/>
                        </a:rPr>
                        <a:t>Garantizar el pago del impuesto donde se genere el beneficio </a:t>
                      </a:r>
                    </a:p>
                    <a:p>
                      <a:pPr marL="342900" indent="-342900">
                        <a:buFont typeface="Wingdings" pitchFamily="2" charset="2"/>
                        <a:buChar char="§"/>
                      </a:pPr>
                      <a:r>
                        <a:rPr lang="es-ES_tradnl" sz="1800" b="1" kern="1200" baseline="0" dirty="0" smtClean="0">
                          <a:solidFill>
                            <a:srgbClr val="FF0000"/>
                          </a:solidFill>
                          <a:latin typeface="+mn-lt"/>
                          <a:ea typeface="+mn-ea"/>
                          <a:cs typeface="+mn-cs"/>
                        </a:rPr>
                        <a:t>Evitar el traslado  de beneficios a países de baja tributación</a:t>
                      </a:r>
                    </a:p>
                    <a:p>
                      <a:pPr marL="342900" indent="-342900">
                        <a:buFont typeface="Wingdings" pitchFamily="2" charset="2"/>
                        <a:buChar char="§"/>
                      </a:pPr>
                      <a:r>
                        <a:rPr lang="es-ES_tradnl" sz="1800" b="1" kern="1200" dirty="0" smtClean="0">
                          <a:solidFill>
                            <a:srgbClr val="000066"/>
                          </a:solidFill>
                          <a:effectLst/>
                          <a:latin typeface="+mn-lt"/>
                          <a:ea typeface="+mn-ea"/>
                          <a:cs typeface="+mn-cs"/>
                        </a:rPr>
                        <a:t>Fortalecimiento del régimen de TFI y del</a:t>
                      </a:r>
                      <a:r>
                        <a:rPr lang="es-ES_tradnl" sz="1800" b="1" kern="1200" baseline="0" dirty="0" smtClean="0">
                          <a:solidFill>
                            <a:srgbClr val="000066"/>
                          </a:solidFill>
                          <a:effectLst/>
                          <a:latin typeface="+mn-lt"/>
                          <a:ea typeface="+mn-ea"/>
                          <a:cs typeface="+mn-cs"/>
                        </a:rPr>
                        <a:t> “</a:t>
                      </a:r>
                      <a:r>
                        <a:rPr lang="es-ES_tradnl" sz="1800" b="1" kern="1200" dirty="0" err="1" smtClean="0">
                          <a:solidFill>
                            <a:srgbClr val="000066"/>
                          </a:solidFill>
                          <a:effectLst/>
                          <a:latin typeface="+mn-lt"/>
                          <a:ea typeface="+mn-ea"/>
                          <a:cs typeface="+mn-cs"/>
                        </a:rPr>
                        <a:t>Exit</a:t>
                      </a:r>
                      <a:r>
                        <a:rPr lang="es-ES_tradnl" sz="1800" b="1" kern="1200" dirty="0" smtClean="0">
                          <a:solidFill>
                            <a:srgbClr val="000066"/>
                          </a:solidFill>
                          <a:effectLst/>
                          <a:latin typeface="+mn-lt"/>
                          <a:ea typeface="+mn-ea"/>
                          <a:cs typeface="+mn-cs"/>
                        </a:rPr>
                        <a:t> </a:t>
                      </a:r>
                      <a:r>
                        <a:rPr lang="es-ES_tradnl" sz="1800" b="1" kern="1200" dirty="0" err="1" smtClean="0">
                          <a:solidFill>
                            <a:srgbClr val="000066"/>
                          </a:solidFill>
                          <a:effectLst/>
                          <a:latin typeface="+mn-lt"/>
                          <a:ea typeface="+mn-ea"/>
                          <a:cs typeface="+mn-cs"/>
                        </a:rPr>
                        <a:t>Tax</a:t>
                      </a:r>
                      <a:r>
                        <a:rPr lang="es-ES_tradnl" sz="1800" b="1" kern="1200" dirty="0" smtClean="0">
                          <a:solidFill>
                            <a:srgbClr val="000066"/>
                          </a:solidFill>
                          <a:effectLst/>
                          <a:latin typeface="+mn-lt"/>
                          <a:ea typeface="+mn-ea"/>
                          <a:cs typeface="+mn-cs"/>
                        </a:rPr>
                        <a:t>”.</a:t>
                      </a:r>
                      <a:endParaRPr lang="es-ES_tradnl" sz="1800" b="1" kern="1200" baseline="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7"/>
                  </a:ext>
                </a:extLst>
              </a:tr>
              <a:tr h="990600">
                <a:tc>
                  <a:txBody>
                    <a:bodyPr/>
                    <a:lstStyle/>
                    <a:p>
                      <a:pPr marL="342900" indent="-342900">
                        <a:buFont typeface="Wingdings" pitchFamily="2" charset="2"/>
                        <a:buChar char="v"/>
                      </a:pPr>
                      <a:r>
                        <a:rPr lang="es-ES_tradnl" sz="1800" b="1" baseline="0" dirty="0" smtClean="0">
                          <a:solidFill>
                            <a:schemeClr val="tx1"/>
                          </a:solidFill>
                          <a:latin typeface="Calibri"/>
                        </a:rPr>
                        <a:t>AFECTADOS</a:t>
                      </a:r>
                      <a:endParaRPr lang="es-ES_tradnl" sz="1800" b="1" kern="1200" baseline="0" dirty="0" smtClean="0">
                        <a:solidFill>
                          <a:schemeClr val="tx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indent="-342900">
                        <a:buFont typeface="Wingdings" pitchFamily="2" charset="2"/>
                        <a:buChar char="§"/>
                      </a:pPr>
                      <a:r>
                        <a:rPr lang="es-ES_tradnl" sz="1800" b="0" kern="1200" baseline="0" dirty="0" smtClean="0">
                          <a:solidFill>
                            <a:srgbClr val="0000FF"/>
                          </a:solidFill>
                          <a:latin typeface="+mn-lt"/>
                          <a:ea typeface="+mn-ea"/>
                          <a:cs typeface="+mn-cs"/>
                        </a:rPr>
                        <a:t>Las entidades españolas con filiales en países de baja tributación, </a:t>
                      </a:r>
                    </a:p>
                    <a:p>
                      <a:pPr marL="342900" indent="-342900">
                        <a:buFont typeface="Wingdings" pitchFamily="2" charset="2"/>
                        <a:buChar char="§"/>
                      </a:pPr>
                      <a:r>
                        <a:rPr lang="es-ES_tradnl" sz="1800" b="0" kern="1200" baseline="0" dirty="0" smtClean="0">
                          <a:solidFill>
                            <a:srgbClr val="0000FF"/>
                          </a:solidFill>
                          <a:latin typeface="+mn-lt"/>
                          <a:ea typeface="+mn-ea"/>
                          <a:cs typeface="+mn-cs"/>
                        </a:rPr>
                        <a:t>las entidades que trasladen su residencia al extranjero</a:t>
                      </a:r>
                    </a:p>
                    <a:p>
                      <a:pPr marL="342900" indent="-342900">
                        <a:buFont typeface="Wingdings" pitchFamily="2" charset="2"/>
                        <a:buChar char="§"/>
                      </a:pPr>
                      <a:r>
                        <a:rPr lang="es-ES_tradnl" sz="1800" b="0" kern="1200" baseline="0" dirty="0" smtClean="0">
                          <a:solidFill>
                            <a:srgbClr val="0000FF"/>
                          </a:solidFill>
                          <a:latin typeface="+mn-lt"/>
                          <a:ea typeface="+mn-ea"/>
                          <a:cs typeface="+mn-cs"/>
                        </a:rPr>
                        <a:t>los EP que trasladen su actividad al extranjero</a:t>
                      </a:r>
                      <a:endParaRPr lang="es-ES_tradnl" sz="14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8"/>
                  </a:ext>
                </a:extLst>
              </a:tr>
            </a:tbl>
          </a:graphicData>
        </a:graphic>
      </p:graphicFrame>
    </p:spTree>
    <p:extLst>
      <p:ext uri="{BB962C8B-B14F-4D97-AF65-F5344CB8AC3E}">
        <p14:creationId xmlns="" xmlns:p14="http://schemas.microsoft.com/office/powerpoint/2010/main" val="4068782916"/>
      </p:ext>
    </p:extLst>
  </p:cSld>
  <p:clrMapOvr>
    <a:masterClrMapping/>
  </p:clrMapOvr>
  <p:transition/>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579</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57090"/>
            <a:ext cx="9906000" cy="369332"/>
          </a:xfrm>
          <a:prstGeom prst="rect">
            <a:avLst/>
          </a:prstGeom>
          <a:solidFill>
            <a:srgbClr val="CCFFFF"/>
          </a:solidFill>
          <a:ln w="9525">
            <a:noFill/>
            <a:miter lim="800000"/>
            <a:headEnd/>
            <a:tailEnd/>
          </a:ln>
        </p:spPr>
        <p:txBody>
          <a:bodyPr>
            <a:spAutoFit/>
          </a:bodyPr>
          <a:lstStyle/>
          <a:p>
            <a:pPr marL="342900" indent="-342900">
              <a:buFont typeface="+mj-lt"/>
              <a:buAutoNum type="arabicPeriod" startAt="2"/>
            </a:pPr>
            <a:r>
              <a:rPr lang="es-ES_tradnl" sz="1800" u="sng" dirty="0" smtClean="0">
                <a:solidFill>
                  <a:srgbClr val="000066"/>
                </a:solidFill>
                <a:latin typeface="+mj-lt"/>
              </a:rPr>
              <a:t>Anteproyecto</a:t>
            </a:r>
            <a:r>
              <a:rPr lang="es-ES_tradnl" sz="1800" dirty="0" smtClean="0">
                <a:solidFill>
                  <a:srgbClr val="000066"/>
                </a:solidFill>
                <a:latin typeface="+mj-lt"/>
              </a:rPr>
              <a:t> de Ley de Medidas de Prevención y Lucha contra el Fraude Fiscal-5</a:t>
            </a:r>
            <a:endParaRPr lang="es-ES_tradnl" sz="1800" u="sng" kern="0" dirty="0">
              <a:solidFill>
                <a:srgbClr val="000066"/>
              </a:solidFill>
              <a:latin typeface="+mj-lt"/>
            </a:endParaRPr>
          </a:p>
        </p:txBody>
      </p:sp>
      <p:graphicFrame>
        <p:nvGraphicFramePr>
          <p:cNvPr id="8" name="6 Tabla"/>
          <p:cNvGraphicFramePr>
            <a:graphicFrameLocks noGrp="1"/>
          </p:cNvGraphicFramePr>
          <p:nvPr>
            <p:extLst>
              <p:ext uri="{D42A27DB-BD31-4B8C-83A1-F6EECF244321}">
                <p14:modId xmlns="" xmlns:p14="http://schemas.microsoft.com/office/powerpoint/2010/main" val="1163221695"/>
              </p:ext>
            </p:extLst>
          </p:nvPr>
        </p:nvGraphicFramePr>
        <p:xfrm>
          <a:off x="228600" y="579120"/>
          <a:ext cx="9448800" cy="5928360"/>
        </p:xfrm>
        <a:graphic>
          <a:graphicData uri="http://schemas.openxmlformats.org/drawingml/2006/table">
            <a:tbl>
              <a:tblPr firstRow="1" bandRow="1">
                <a:tableStyleId>{5C22544A-7EE6-4342-B048-85BDC9FD1C3A}</a:tableStyleId>
              </a:tblPr>
              <a:tblGrid>
                <a:gridCol w="1752600">
                  <a:extLst>
                    <a:ext uri="{9D8B030D-6E8A-4147-A177-3AD203B41FA5}">
                      <a16:colId xmlns="" xmlns:a16="http://schemas.microsoft.com/office/drawing/2014/main" val="20000"/>
                    </a:ext>
                  </a:extLst>
                </a:gridCol>
                <a:gridCol w="2971800">
                  <a:extLst>
                    <a:ext uri="{9D8B030D-6E8A-4147-A177-3AD203B41FA5}">
                      <a16:colId xmlns="" xmlns:a16="http://schemas.microsoft.com/office/drawing/2014/main" val="20001"/>
                    </a:ext>
                  </a:extLst>
                </a:gridCol>
                <a:gridCol w="4724400">
                  <a:extLst>
                    <a:ext uri="{9D8B030D-6E8A-4147-A177-3AD203B41FA5}">
                      <a16:colId xmlns="" xmlns:a16="http://schemas.microsoft.com/office/drawing/2014/main" val="20002"/>
                    </a:ext>
                  </a:extLst>
                </a:gridCol>
              </a:tblGrid>
              <a:tr h="457200">
                <a:tc gridSpan="3">
                  <a:txBody>
                    <a:bodyPr/>
                    <a:lstStyle/>
                    <a:p>
                      <a:pPr marL="457200" marR="0" indent="-457200" algn="ctr" defTabSz="914400" rtl="0" eaLnBrk="1" fontAlgn="auto" latinLnBrk="0" hangingPunct="1">
                        <a:lnSpc>
                          <a:spcPct val="100000"/>
                        </a:lnSpc>
                        <a:spcBef>
                          <a:spcPts val="0"/>
                        </a:spcBef>
                        <a:spcAft>
                          <a:spcPts val="0"/>
                        </a:spcAft>
                        <a:buClrTx/>
                        <a:buSzTx/>
                        <a:buFont typeface="+mj-lt"/>
                        <a:buAutoNum type="arabicPeriod" startAt="8"/>
                        <a:tabLst/>
                        <a:defRPr/>
                      </a:pPr>
                      <a:r>
                        <a:rPr lang="es-ES_tradnl" sz="2000" b="1" kern="1200" baseline="0" dirty="0" smtClean="0">
                          <a:solidFill>
                            <a:srgbClr val="FFFF00"/>
                          </a:solidFill>
                          <a:latin typeface="+mn-lt"/>
                          <a:ea typeface="+mn-ea"/>
                          <a:cs typeface="+mn-cs"/>
                        </a:rPr>
                        <a:t>NUEVO IMPUESTO SOBRE LAS TRANSACCIONES FINANCIERAS: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1"/>
                  </a:ext>
                </a:extLst>
              </a:tr>
              <a:tr h="117348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OBJETIVO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2">
                  <a:txBody>
                    <a:bodyPr/>
                    <a:lstStyle/>
                    <a:p>
                      <a:pPr marL="342900" indent="-342900">
                        <a:buFont typeface="Wingdings" pitchFamily="2" charset="2"/>
                        <a:buChar char="§"/>
                      </a:pPr>
                      <a:r>
                        <a:rPr lang="es-ES_tradnl" sz="1800" b="0" kern="1200" baseline="0" dirty="0" smtClean="0">
                          <a:solidFill>
                            <a:srgbClr val="0000FF"/>
                          </a:solidFill>
                          <a:latin typeface="+mn-lt"/>
                          <a:ea typeface="+mn-ea"/>
                          <a:cs typeface="+mn-cs"/>
                        </a:rPr>
                        <a:t>Seguir comprometidos con la sostenibilidad del sistema de pensiones </a:t>
                      </a:r>
                    </a:p>
                    <a:p>
                      <a:pPr marL="342900" indent="-342900">
                        <a:buFont typeface="Wingdings" pitchFamily="2" charset="2"/>
                        <a:buChar char="§"/>
                      </a:pPr>
                      <a:r>
                        <a:rPr lang="es-ES_tradnl" sz="1800" b="0" kern="1200" baseline="0" dirty="0" smtClean="0">
                          <a:solidFill>
                            <a:srgbClr val="0000FF"/>
                          </a:solidFill>
                          <a:latin typeface="+mn-lt"/>
                          <a:ea typeface="+mn-ea"/>
                          <a:cs typeface="+mn-cs"/>
                        </a:rPr>
                        <a:t>y la mejora de ingresos de la Seguridad Social a través de figuras tributarias respaldadas por la Comisión Europea y puestas en marcha en países como Francia o Italia </a:t>
                      </a:r>
                      <a:endParaRPr lang="es-ES_tradnl" sz="1100" b="0" baseline="0" dirty="0" smtClean="0">
                        <a:solidFill>
                          <a:srgbClr val="0000FF"/>
                        </a:solidFill>
                        <a:latin typeface="Calibri"/>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0"/>
                  </a:ext>
                </a:extLst>
              </a:tr>
              <a:tr h="96012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MEDIDA</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gridSpan="2">
                  <a:txBody>
                    <a:bodyPr/>
                    <a:lstStyle/>
                    <a:p>
                      <a:pPr marL="342900" indent="-342900">
                        <a:buFont typeface="Wingdings" pitchFamily="2" charset="2"/>
                        <a:buChar char="§"/>
                      </a:pPr>
                      <a:r>
                        <a:rPr lang="es-ES_tradnl" sz="1800" b="0" kern="1200" baseline="0" dirty="0" smtClean="0">
                          <a:solidFill>
                            <a:srgbClr val="0000FF"/>
                          </a:solidFill>
                          <a:latin typeface="+mn-lt"/>
                          <a:ea typeface="+mn-ea"/>
                          <a:cs typeface="+mn-cs"/>
                        </a:rPr>
                        <a:t>Aplicación de </a:t>
                      </a:r>
                      <a:r>
                        <a:rPr lang="es-ES_tradnl" sz="1800" b="1" kern="1200" baseline="0" dirty="0" smtClean="0">
                          <a:solidFill>
                            <a:srgbClr val="FF0000"/>
                          </a:solidFill>
                          <a:latin typeface="+mn-lt"/>
                          <a:ea typeface="+mn-ea"/>
                          <a:cs typeface="+mn-cs"/>
                        </a:rPr>
                        <a:t>un gravamen del 0,2%</a:t>
                      </a:r>
                    </a:p>
                    <a:p>
                      <a:pPr marL="342900" indent="-342900">
                        <a:buFont typeface="Wingdings" pitchFamily="2" charset="2"/>
                        <a:buChar char="§"/>
                      </a:pPr>
                      <a:r>
                        <a:rPr lang="es-ES_tradnl" sz="1800" b="0" kern="1200" baseline="0" dirty="0" smtClean="0">
                          <a:solidFill>
                            <a:srgbClr val="0000FF"/>
                          </a:solidFill>
                          <a:latin typeface="+mn-lt"/>
                          <a:ea typeface="+mn-ea"/>
                          <a:cs typeface="+mn-cs"/>
                        </a:rPr>
                        <a:t>para </a:t>
                      </a:r>
                      <a:r>
                        <a:rPr lang="es-ES_tradnl" sz="1800" b="1" kern="1200" baseline="0" dirty="0" smtClean="0">
                          <a:solidFill>
                            <a:srgbClr val="000066"/>
                          </a:solidFill>
                          <a:latin typeface="+mn-lt"/>
                          <a:ea typeface="+mn-ea"/>
                          <a:cs typeface="+mn-cs"/>
                        </a:rPr>
                        <a:t>compraventa de acciones </a:t>
                      </a:r>
                      <a:r>
                        <a:rPr lang="es-ES_tradnl" sz="1800" b="1" kern="1200" baseline="0" dirty="0" smtClean="0">
                          <a:solidFill>
                            <a:srgbClr val="0000FF"/>
                          </a:solidFill>
                          <a:latin typeface="+mn-lt"/>
                          <a:ea typeface="+mn-ea"/>
                          <a:cs typeface="+mn-cs"/>
                        </a:rPr>
                        <a:t>de empresas españolas </a:t>
                      </a:r>
                      <a:r>
                        <a:rPr lang="es-ES_tradnl" sz="1800" b="1" u="sng" kern="1200" baseline="0" dirty="0" smtClean="0">
                          <a:solidFill>
                            <a:srgbClr val="0000FF"/>
                          </a:solidFill>
                          <a:latin typeface="+mn-lt"/>
                          <a:ea typeface="+mn-ea"/>
                          <a:cs typeface="+mn-cs"/>
                        </a:rPr>
                        <a:t>cotizadas</a:t>
                      </a:r>
                      <a:r>
                        <a:rPr lang="es-ES_tradnl" sz="1800" b="1" u="none" kern="1200" baseline="0" dirty="0" smtClean="0">
                          <a:solidFill>
                            <a:srgbClr val="0000FF"/>
                          </a:solidFill>
                          <a:latin typeface="+mn-lt"/>
                          <a:ea typeface="+mn-ea"/>
                          <a:cs typeface="+mn-cs"/>
                        </a:rPr>
                        <a:t>  </a:t>
                      </a:r>
                      <a:r>
                        <a:rPr lang="es-ES_tradnl" sz="1800" b="0" kern="1200" baseline="0" dirty="0" smtClean="0">
                          <a:solidFill>
                            <a:srgbClr val="0000FF"/>
                          </a:solidFill>
                          <a:latin typeface="+mn-lt"/>
                          <a:ea typeface="+mn-ea"/>
                          <a:cs typeface="+mn-cs"/>
                        </a:rPr>
                        <a:t>con una </a:t>
                      </a:r>
                      <a:r>
                        <a:rPr lang="es-ES_tradnl" sz="1800" b="0" u="sng" kern="1200" baseline="0" dirty="0" smtClean="0">
                          <a:solidFill>
                            <a:srgbClr val="0000FF"/>
                          </a:solidFill>
                          <a:latin typeface="+mn-lt"/>
                          <a:ea typeface="+mn-ea"/>
                          <a:cs typeface="+mn-cs"/>
                        </a:rPr>
                        <a:t>capitalización bursátil superior a 1.000 millones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2"/>
                  </a:ext>
                </a:extLst>
              </a:tr>
              <a:tr h="533400">
                <a:tc gridSpan="3">
                  <a:txBody>
                    <a:bodyPr/>
                    <a:lstStyle/>
                    <a:p>
                      <a:pPr marL="457200" marR="0" indent="-457200" algn="ctr" defTabSz="914400" rtl="0" eaLnBrk="1" fontAlgn="auto" latinLnBrk="0" hangingPunct="1">
                        <a:lnSpc>
                          <a:spcPct val="100000"/>
                        </a:lnSpc>
                        <a:spcBef>
                          <a:spcPts val="0"/>
                        </a:spcBef>
                        <a:spcAft>
                          <a:spcPts val="0"/>
                        </a:spcAft>
                        <a:buClrTx/>
                        <a:buSzTx/>
                        <a:buFont typeface="+mj-lt"/>
                        <a:buAutoNum type="arabicPeriod" startAt="9"/>
                        <a:tabLst/>
                        <a:defRPr/>
                      </a:pPr>
                      <a:r>
                        <a:rPr lang="es-ES_tradnl" sz="2000" b="1" kern="1200" baseline="0" dirty="0" smtClean="0">
                          <a:solidFill>
                            <a:srgbClr val="FFFF00"/>
                          </a:solidFill>
                          <a:latin typeface="+mn-lt"/>
                          <a:ea typeface="+mn-ea"/>
                          <a:cs typeface="+mn-cs"/>
                        </a:rPr>
                        <a:t>NUEVO IMPUESTO SOBRE DETERMINADOS SERVICIOS DIGITALES:</a:t>
                      </a:r>
                      <a:endParaRPr lang="pt-BR" sz="24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tc hMerge="1">
                  <a:txBody>
                    <a:bodyPr/>
                    <a:lstStyle/>
                    <a:p>
                      <a:endParaRPr lang="es-ES_tradnl"/>
                    </a:p>
                  </a:txBody>
                  <a:tcPr/>
                </a:tc>
                <a:extLst>
                  <a:ext uri="{0D108BD9-81ED-4DB2-BD59-A6C34878D82A}">
                    <a16:rowId xmlns="" xmlns:a16="http://schemas.microsoft.com/office/drawing/2014/main" val="10003"/>
                  </a:ext>
                </a:extLst>
              </a:tr>
              <a:tr h="92964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OBJETIVO</a:t>
                      </a:r>
                      <a:endParaRPr lang="pt-BR" sz="1800" dirty="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2">
                  <a:txBody>
                    <a:bodyPr/>
                    <a:lstStyle/>
                    <a:p>
                      <a:pPr marL="342900" indent="-342900">
                        <a:buFont typeface="Wingdings" pitchFamily="2" charset="2"/>
                        <a:buChar char="§"/>
                      </a:pPr>
                      <a:r>
                        <a:rPr lang="es-ES_tradnl" sz="1800" b="0" kern="1200" baseline="0" dirty="0" smtClean="0">
                          <a:solidFill>
                            <a:srgbClr val="0000FF"/>
                          </a:solidFill>
                          <a:latin typeface="+mn-lt"/>
                          <a:ea typeface="+mn-ea"/>
                          <a:cs typeface="+mn-cs"/>
                        </a:rPr>
                        <a:t>Modernizar nuestro sistema fiscal y adaptarlo a las áreas de negocio del siglo XXI. </a:t>
                      </a:r>
                    </a:p>
                    <a:p>
                      <a:pPr marL="342900" indent="-342900">
                        <a:buFont typeface="Wingdings" pitchFamily="2" charset="2"/>
                        <a:buChar char="§"/>
                      </a:pPr>
                      <a:r>
                        <a:rPr lang="es-ES_tradnl" sz="1800" b="0" kern="1200" baseline="0" dirty="0" smtClean="0">
                          <a:solidFill>
                            <a:srgbClr val="0000FF"/>
                          </a:solidFill>
                          <a:latin typeface="+mn-lt"/>
                          <a:ea typeface="+mn-ea"/>
                          <a:cs typeface="+mn-cs"/>
                        </a:rPr>
                        <a:t>Que las empresas tributen allí donde generan sus beneficios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extLst>
                  <a:ext uri="{0D108BD9-81ED-4DB2-BD59-A6C34878D82A}">
                    <a16:rowId xmlns="" xmlns:a16="http://schemas.microsoft.com/office/drawing/2014/main" val="10004"/>
                  </a:ext>
                </a:extLst>
              </a:tr>
              <a:tr h="472440">
                <a:tc>
                  <a:txBody>
                    <a:bodyPr/>
                    <a:lstStyle/>
                    <a:p>
                      <a:pPr marL="342900" indent="-342900">
                        <a:buFont typeface="Wingdings" pitchFamily="2" charset="2"/>
                        <a:buChar char="v"/>
                      </a:pPr>
                      <a:r>
                        <a:rPr lang="es-ES_tradnl" sz="1800" b="1" kern="1200" baseline="0" dirty="0" smtClean="0">
                          <a:solidFill>
                            <a:schemeClr val="tx1"/>
                          </a:solidFill>
                          <a:latin typeface="+mn-lt"/>
                          <a:ea typeface="+mn-ea"/>
                          <a:cs typeface="+mn-cs"/>
                        </a:rPr>
                        <a:t>MEDIDA</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indent="-342900">
                        <a:buFont typeface="Wingdings" pitchFamily="2" charset="2"/>
                        <a:buChar char="ü"/>
                      </a:pPr>
                      <a:r>
                        <a:rPr lang="es-ES_tradnl" sz="1800" b="0" kern="1200" baseline="0" dirty="0" smtClean="0">
                          <a:solidFill>
                            <a:srgbClr val="0000FF"/>
                          </a:solidFill>
                          <a:latin typeface="+mn-lt"/>
                          <a:ea typeface="+mn-ea"/>
                          <a:cs typeface="+mn-cs"/>
                        </a:rPr>
                        <a:t>Aplicación de un gravamen del </a:t>
                      </a:r>
                      <a:r>
                        <a:rPr lang="es-ES_tradnl" sz="1800" b="1" kern="1200" baseline="0" dirty="0" smtClean="0">
                          <a:solidFill>
                            <a:srgbClr val="FF0000"/>
                          </a:solidFill>
                          <a:latin typeface="+mn-lt"/>
                          <a:ea typeface="+mn-ea"/>
                          <a:cs typeface="+mn-cs"/>
                        </a:rPr>
                        <a:t>3%</a:t>
                      </a:r>
                      <a:r>
                        <a:rPr lang="es-ES_tradnl" sz="1800" b="0" kern="1200" baseline="0" dirty="0" smtClean="0">
                          <a:solidFill>
                            <a:srgbClr val="0000FF"/>
                          </a:solidFill>
                          <a:latin typeface="+mn-lt"/>
                          <a:ea typeface="+mn-ea"/>
                          <a:cs typeface="+mn-cs"/>
                        </a:rPr>
                        <a:t> a los </a:t>
                      </a:r>
                      <a:r>
                        <a:rPr lang="es-ES_tradnl" sz="1800" b="1" kern="1200" baseline="0" dirty="0" smtClean="0">
                          <a:solidFill>
                            <a:srgbClr val="000066"/>
                          </a:solidFill>
                          <a:latin typeface="+mn-lt"/>
                          <a:ea typeface="+mn-ea"/>
                          <a:cs typeface="+mn-cs"/>
                        </a:rPr>
                        <a:t>ingresos generados por:  </a:t>
                      </a:r>
                      <a:r>
                        <a:rPr lang="es-ES_tradnl" sz="2000" b="1" kern="1200" baseline="0" dirty="0" smtClean="0">
                          <a:solidFill>
                            <a:srgbClr val="FF0000"/>
                          </a:solidFill>
                          <a:latin typeface="Arial"/>
                          <a:ea typeface="+mn-ea"/>
                          <a:cs typeface="Arial"/>
                        </a:rPr>
                        <a:t>→</a:t>
                      </a:r>
                      <a:endParaRPr lang="es-ES_tradnl" sz="20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mj-lt"/>
                        <a:buAutoNum type="arabicPeriod"/>
                      </a:pPr>
                      <a:r>
                        <a:rPr lang="es-ES_tradnl" sz="1800" b="0" kern="1200" baseline="0" dirty="0" smtClean="0">
                          <a:solidFill>
                            <a:srgbClr val="0000FF"/>
                          </a:solidFill>
                          <a:latin typeface="+mn-lt"/>
                          <a:ea typeface="+mn-ea"/>
                          <a:cs typeface="+mn-cs"/>
                        </a:rPr>
                        <a:t>Servicios de </a:t>
                      </a:r>
                      <a:r>
                        <a:rPr lang="es-ES_tradnl" sz="1800" b="1" kern="1200" baseline="0" dirty="0" smtClean="0">
                          <a:solidFill>
                            <a:srgbClr val="FF0000"/>
                          </a:solidFill>
                          <a:latin typeface="+mn-lt"/>
                          <a:ea typeface="+mn-ea"/>
                          <a:cs typeface="+mn-cs"/>
                        </a:rPr>
                        <a:t>publicidad online</a:t>
                      </a:r>
                    </a:p>
                    <a:p>
                      <a:pPr marL="342900" indent="-342900">
                        <a:buFont typeface="+mj-lt"/>
                        <a:buAutoNum type="arabicPeriod"/>
                      </a:pPr>
                      <a:r>
                        <a:rPr lang="es-ES_tradnl" sz="1800" b="0" kern="1200" baseline="0" dirty="0" smtClean="0">
                          <a:solidFill>
                            <a:srgbClr val="0000FF"/>
                          </a:solidFill>
                          <a:latin typeface="+mn-lt"/>
                          <a:ea typeface="+mn-ea"/>
                          <a:cs typeface="+mn-cs"/>
                        </a:rPr>
                        <a:t> Servicios de </a:t>
                      </a:r>
                      <a:r>
                        <a:rPr lang="es-ES_tradnl" sz="1800" b="1" kern="1200" baseline="0" dirty="0" smtClean="0">
                          <a:solidFill>
                            <a:srgbClr val="FF0000"/>
                          </a:solidFill>
                          <a:latin typeface="+mn-lt"/>
                          <a:ea typeface="+mn-ea"/>
                          <a:cs typeface="+mn-cs"/>
                        </a:rPr>
                        <a:t>intermediación en línea</a:t>
                      </a:r>
                    </a:p>
                    <a:p>
                      <a:pPr marL="342900" indent="-342900">
                        <a:buFont typeface="+mj-lt"/>
                        <a:buAutoNum type="arabicPeriod"/>
                      </a:pPr>
                      <a:r>
                        <a:rPr lang="es-ES_tradnl" sz="1800" b="1" kern="1200" baseline="0" dirty="0" smtClean="0">
                          <a:solidFill>
                            <a:srgbClr val="FF0000"/>
                          </a:solidFill>
                          <a:latin typeface="+mn-lt"/>
                          <a:ea typeface="+mn-ea"/>
                          <a:cs typeface="+mn-cs"/>
                        </a:rPr>
                        <a:t>Venta de datos </a:t>
                      </a:r>
                      <a:r>
                        <a:rPr lang="es-ES_tradnl" sz="1800" b="0" kern="1200" baseline="0" dirty="0" smtClean="0">
                          <a:solidFill>
                            <a:srgbClr val="0000FF"/>
                          </a:solidFill>
                          <a:latin typeface="+mn-lt"/>
                          <a:ea typeface="+mn-ea"/>
                          <a:cs typeface="+mn-cs"/>
                        </a:rPr>
                        <a:t>recopilados a partir de información proporcionada por el usuario</a:t>
                      </a:r>
                      <a:endParaRPr lang="es-ES_tradnl" sz="18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5"/>
                  </a:ext>
                </a:extLst>
              </a:tr>
              <a:tr h="472440">
                <a:tc>
                  <a:txBody>
                    <a:bodyPr/>
                    <a:lstStyle/>
                    <a:p>
                      <a:pPr marL="342900" indent="-342900">
                        <a:buFont typeface="Wingdings" pitchFamily="2" charset="2"/>
                        <a:buChar char="v"/>
                      </a:pPr>
                      <a:r>
                        <a:rPr lang="es-ES_tradnl" sz="1800" b="1" kern="1200" baseline="0" dirty="0" smtClean="0">
                          <a:solidFill>
                            <a:schemeClr val="tx1"/>
                          </a:solidFill>
                          <a:latin typeface="Calibri" pitchFamily="34" charset="0"/>
                          <a:ea typeface="+mn-ea"/>
                          <a:cs typeface="+mn-cs"/>
                        </a:rPr>
                        <a:t>AFECTADOS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gridSpan="2">
                  <a:txBody>
                    <a:bodyPr/>
                    <a:lstStyle/>
                    <a:p>
                      <a:pPr marL="342900" indent="-342900">
                        <a:buFont typeface="Wingdings" pitchFamily="2" charset="2"/>
                        <a:buChar char="§"/>
                      </a:pPr>
                      <a:r>
                        <a:rPr lang="es-ES_tradnl" sz="1800" kern="1200" baseline="0" dirty="0" smtClean="0">
                          <a:solidFill>
                            <a:srgbClr val="0000FF"/>
                          </a:solidFill>
                          <a:latin typeface="+mn-lt"/>
                          <a:ea typeface="+mn-ea"/>
                          <a:cs typeface="+mn-cs"/>
                        </a:rPr>
                        <a:t>Empresas con una </a:t>
                      </a:r>
                      <a:r>
                        <a:rPr lang="es-ES_tradnl" sz="1800" b="1" u="sng" kern="1200" baseline="0" dirty="0" smtClean="0">
                          <a:solidFill>
                            <a:srgbClr val="0000FF"/>
                          </a:solidFill>
                          <a:latin typeface="+mn-lt"/>
                          <a:ea typeface="+mn-ea"/>
                          <a:cs typeface="+mn-cs"/>
                        </a:rPr>
                        <a:t>facturación</a:t>
                      </a:r>
                      <a:r>
                        <a:rPr lang="es-ES_tradnl" sz="1800" b="1" kern="1200" baseline="0" dirty="0" smtClean="0">
                          <a:solidFill>
                            <a:srgbClr val="0000FF"/>
                          </a:solidFill>
                          <a:latin typeface="+mn-lt"/>
                          <a:ea typeface="+mn-ea"/>
                          <a:cs typeface="+mn-cs"/>
                        </a:rPr>
                        <a:t> de 750 millones € a nivel </a:t>
                      </a:r>
                      <a:r>
                        <a:rPr lang="es-ES_tradnl" sz="1800" b="1" u="sng" kern="1200" baseline="0" dirty="0" smtClean="0">
                          <a:solidFill>
                            <a:srgbClr val="0000FF"/>
                          </a:solidFill>
                          <a:latin typeface="+mn-lt"/>
                          <a:ea typeface="+mn-ea"/>
                          <a:cs typeface="+mn-cs"/>
                        </a:rPr>
                        <a:t>global </a:t>
                      </a:r>
                    </a:p>
                    <a:p>
                      <a:pPr marL="342900" indent="-342900">
                        <a:buFont typeface="Wingdings" pitchFamily="2" charset="2"/>
                        <a:buChar char="§"/>
                      </a:pPr>
                      <a:r>
                        <a:rPr lang="es-ES_tradnl" sz="1800" kern="1200" baseline="0" dirty="0" smtClean="0">
                          <a:solidFill>
                            <a:srgbClr val="0000FF"/>
                          </a:solidFill>
                          <a:latin typeface="+mn-lt"/>
                          <a:ea typeface="+mn-ea"/>
                          <a:cs typeface="+mn-cs"/>
                        </a:rPr>
                        <a:t>y que generen </a:t>
                      </a:r>
                      <a:r>
                        <a:rPr lang="es-ES_tradnl" sz="1800" u="sng" kern="1200" baseline="0" dirty="0" smtClean="0">
                          <a:solidFill>
                            <a:srgbClr val="0000FF"/>
                          </a:solidFill>
                          <a:latin typeface="+mn-lt"/>
                          <a:ea typeface="+mn-ea"/>
                          <a:cs typeface="+mn-cs"/>
                        </a:rPr>
                        <a:t>ingresos superiores</a:t>
                      </a:r>
                      <a:r>
                        <a:rPr lang="es-ES_tradnl" sz="1800" kern="1200" baseline="0" dirty="0" smtClean="0">
                          <a:solidFill>
                            <a:srgbClr val="0000FF"/>
                          </a:solidFill>
                          <a:latin typeface="+mn-lt"/>
                          <a:ea typeface="+mn-ea"/>
                          <a:cs typeface="+mn-cs"/>
                        </a:rPr>
                        <a:t> a </a:t>
                      </a:r>
                      <a:r>
                        <a:rPr lang="es-ES_tradnl" sz="1800" b="1" kern="1200" baseline="0" dirty="0" smtClean="0">
                          <a:solidFill>
                            <a:srgbClr val="0000FF"/>
                          </a:solidFill>
                          <a:latin typeface="+mn-lt"/>
                          <a:ea typeface="+mn-ea"/>
                          <a:cs typeface="+mn-cs"/>
                        </a:rPr>
                        <a:t>3 millones € </a:t>
                      </a:r>
                      <a:r>
                        <a:rPr lang="es-ES_tradnl" sz="1800" b="1" u="sng" kern="1200" baseline="0" dirty="0" smtClean="0">
                          <a:solidFill>
                            <a:srgbClr val="0000FF"/>
                          </a:solidFill>
                          <a:latin typeface="+mn-lt"/>
                          <a:ea typeface="+mn-ea"/>
                          <a:cs typeface="+mn-cs"/>
                        </a:rPr>
                        <a:t>en España</a:t>
                      </a:r>
                      <a:endParaRPr lang="es-ES_tradnl" sz="1800" b="0" u="sng"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342900" indent="-342900">
                        <a:buFont typeface="+mj-lt"/>
                        <a:buAutoNum type="arabicPeriod"/>
                      </a:pPr>
                      <a:endParaRPr lang="es-ES_tradnl" sz="1800" b="0"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6"/>
                  </a:ext>
                </a:extLst>
              </a:tr>
            </a:tbl>
          </a:graphicData>
        </a:graphic>
      </p:graphicFrame>
    </p:spTree>
    <p:extLst>
      <p:ext uri="{BB962C8B-B14F-4D97-AF65-F5344CB8AC3E}">
        <p14:creationId xmlns="" xmlns:p14="http://schemas.microsoft.com/office/powerpoint/2010/main" val="4068782916"/>
      </p:ext>
    </p:extLst>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43800" y="6381750"/>
            <a:ext cx="2311400" cy="476250"/>
          </a:xfrm>
        </p:spPr>
        <p:txBody>
          <a:bodyPr/>
          <a:lstStyle/>
          <a:p>
            <a:pPr>
              <a:defRPr/>
            </a:pPr>
            <a:fld id="{F2D244F7-CEDF-429B-B071-A1825618B8CC}" type="slidenum">
              <a:rPr lang="es-ES"/>
              <a:pPr>
                <a:defRPr/>
              </a:pPr>
              <a:t>58</a:t>
            </a:fld>
            <a:endParaRPr lang="es-ES" dirty="0"/>
          </a:p>
        </p:txBody>
      </p:sp>
      <p:sp>
        <p:nvSpPr>
          <p:cNvPr id="18435" name="5 Rectángulo"/>
          <p:cNvSpPr>
            <a:spLocks noChangeArrowheads="1"/>
          </p:cNvSpPr>
          <p:nvPr/>
        </p:nvSpPr>
        <p:spPr bwMode="auto">
          <a:xfrm>
            <a:off x="225430" y="953869"/>
            <a:ext cx="8994770" cy="584775"/>
          </a:xfrm>
          <a:prstGeom prst="rect">
            <a:avLst/>
          </a:prstGeom>
          <a:noFill/>
          <a:ln w="9525">
            <a:noFill/>
            <a:miter lim="800000"/>
            <a:headEnd/>
            <a:tailEnd/>
          </a:ln>
        </p:spPr>
        <p:txBody>
          <a:bodyPr wrap="none">
            <a:spAutoFit/>
          </a:bodyPr>
          <a:lstStyle/>
          <a:p>
            <a:pPr marL="742950" indent="-742950" eaLnBrk="0" hangingPunct="0">
              <a:buFont typeface="+mj-lt"/>
              <a:buAutoNum type="alphaLcParenR" startAt="2"/>
            </a:pPr>
            <a:r>
              <a:rPr lang="es-ES_tradnl" sz="3200" dirty="0" smtClean="0">
                <a:solidFill>
                  <a:srgbClr val="FFFF00"/>
                </a:solidFill>
              </a:rPr>
              <a:t>GASTOS </a:t>
            </a:r>
            <a:r>
              <a:rPr lang="es-ES_tradnl" sz="3200" u="sng" dirty="0" smtClean="0">
                <a:solidFill>
                  <a:srgbClr val="FFFF00"/>
                </a:solidFill>
              </a:rPr>
              <a:t>NO</a:t>
            </a:r>
            <a:r>
              <a:rPr lang="es-ES_tradnl" sz="3200" dirty="0" smtClean="0">
                <a:solidFill>
                  <a:srgbClr val="FFFF00"/>
                </a:solidFill>
              </a:rPr>
              <a:t>  </a:t>
            </a:r>
            <a:r>
              <a:rPr lang="es-ES_tradnl" sz="3200" dirty="0">
                <a:solidFill>
                  <a:srgbClr val="FFFF00"/>
                </a:solidFill>
              </a:rPr>
              <a:t>DEDUCIBLES EN EL IS</a:t>
            </a:r>
          </a:p>
        </p:txBody>
      </p:sp>
      <p:sp>
        <p:nvSpPr>
          <p:cNvPr id="18436" name="6 Rectángulo"/>
          <p:cNvSpPr>
            <a:spLocks noChangeArrowheads="1"/>
          </p:cNvSpPr>
          <p:nvPr/>
        </p:nvSpPr>
        <p:spPr bwMode="auto">
          <a:xfrm>
            <a:off x="1371600" y="2362200"/>
            <a:ext cx="3962400" cy="1077218"/>
          </a:xfrm>
          <a:prstGeom prst="rect">
            <a:avLst/>
          </a:prstGeom>
          <a:noFill/>
          <a:ln w="9525">
            <a:noFill/>
            <a:miter lim="800000"/>
            <a:headEnd/>
            <a:tailEnd/>
          </a:ln>
        </p:spPr>
        <p:txBody>
          <a:bodyPr wrap="square">
            <a:spAutoFit/>
          </a:bodyPr>
          <a:lstStyle/>
          <a:p>
            <a:pPr marL="514350" indent="-514350">
              <a:buFont typeface="Wingdings" panose="05000000000000000000" pitchFamily="2" charset="2"/>
              <a:buChar char="ü"/>
            </a:pPr>
            <a:r>
              <a:rPr lang="es-ES_tradnl" sz="3200" dirty="0" smtClean="0"/>
              <a:t>Art. 15 LIS</a:t>
            </a:r>
            <a:endParaRPr lang="es-ES_tradnl" sz="3200" dirty="0"/>
          </a:p>
          <a:p>
            <a:endParaRPr lang="es-ES_tradnl" sz="3200" dirty="0"/>
          </a:p>
        </p:txBody>
      </p:sp>
    </p:spTree>
    <p:extLst>
      <p:ext uri="{BB962C8B-B14F-4D97-AF65-F5344CB8AC3E}">
        <p14:creationId xmlns="" xmlns:p14="http://schemas.microsoft.com/office/powerpoint/2010/main" val="2495356505"/>
      </p:ext>
    </p:extLst>
  </p:cSld>
  <p:clrMapOvr>
    <a:masterClrMapping/>
  </p:clrMapOvr>
  <p:transition advClick="0" advTm="0"/>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400800"/>
            <a:ext cx="2311400" cy="476250"/>
          </a:xfrm>
        </p:spPr>
        <p:txBody>
          <a:bodyPr/>
          <a:lstStyle/>
          <a:p>
            <a:pPr>
              <a:defRPr/>
            </a:pPr>
            <a:fld id="{E408A1FA-ABC6-49E7-87CD-26C4218B5508}" type="slidenum">
              <a:rPr lang="es-ES"/>
              <a:pPr>
                <a:defRPr/>
              </a:pPr>
              <a:t>580</a:t>
            </a:fld>
            <a:endParaRPr lang="es-ES" dirty="0"/>
          </a:p>
        </p:txBody>
      </p:sp>
      <p:sp>
        <p:nvSpPr>
          <p:cNvPr id="3075" name="Rectangle 4"/>
          <p:cNvSpPr>
            <a:spLocks noChangeArrowheads="1"/>
          </p:cNvSpPr>
          <p:nvPr/>
        </p:nvSpPr>
        <p:spPr bwMode="auto">
          <a:xfrm>
            <a:off x="304800" y="180975"/>
            <a:ext cx="9296400" cy="4001095"/>
          </a:xfrm>
          <a:prstGeom prst="rect">
            <a:avLst/>
          </a:prstGeom>
          <a:noFill/>
          <a:ln w="9525">
            <a:noFill/>
            <a:miter lim="800000"/>
            <a:headEnd/>
            <a:tailEnd/>
          </a:ln>
        </p:spPr>
        <p:txBody>
          <a:bodyPr>
            <a:spAutoFit/>
          </a:bodyPr>
          <a:lstStyle/>
          <a:p>
            <a:pPr algn="ctr"/>
            <a:endParaRPr lang="es-ES" sz="1400" dirty="0">
              <a:solidFill>
                <a:srgbClr val="FF3300"/>
              </a:solidFill>
              <a:latin typeface="Arial" pitchFamily="34" charset="0"/>
            </a:endParaRPr>
          </a:p>
          <a:p>
            <a:pPr marL="1371600" indent="-1371600">
              <a:buFont typeface="+mj-lt"/>
              <a:buAutoNum type="romanUcPeriod" startAt="4"/>
            </a:pPr>
            <a:r>
              <a:rPr lang="es-ES_tradnl" sz="8000" u="sng" dirty="0" smtClean="0">
                <a:solidFill>
                  <a:srgbClr val="FFFF00"/>
                </a:solidFill>
              </a:rPr>
              <a:t>OTRAS</a:t>
            </a:r>
            <a:r>
              <a:rPr lang="es-ES_tradnl" sz="8000" dirty="0" smtClean="0">
                <a:solidFill>
                  <a:srgbClr val="FFFF00"/>
                </a:solidFill>
              </a:rPr>
              <a:t> NOVEDADES FISCALES</a:t>
            </a:r>
            <a:endParaRPr lang="es-ES_tradnl" sz="8000" u="sng" dirty="0"/>
          </a:p>
        </p:txBody>
      </p:sp>
      <p:sp>
        <p:nvSpPr>
          <p:cNvPr id="4" name="Rectangle 5"/>
          <p:cNvSpPr>
            <a:spLocks noChangeArrowheads="1"/>
          </p:cNvSpPr>
          <p:nvPr/>
        </p:nvSpPr>
        <p:spPr bwMode="auto">
          <a:xfrm>
            <a:off x="5368925" y="60198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Tree>
    <p:extLst>
      <p:ext uri="{BB962C8B-B14F-4D97-AF65-F5344CB8AC3E}">
        <p14:creationId xmlns="" xmlns:p14="http://schemas.microsoft.com/office/powerpoint/2010/main" val="3217475304"/>
      </p:ext>
    </p:extLst>
  </p:cSld>
  <p:clrMapOvr>
    <a:masterClrMapping/>
  </p:clrMapOvr>
  <p:transition/>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581</a:t>
            </a:fld>
            <a:endParaRPr lang="es-ES" dirty="0"/>
          </a:p>
        </p:txBody>
      </p:sp>
      <p:sp>
        <p:nvSpPr>
          <p:cNvPr id="244740" name="Rectangle 3"/>
          <p:cNvSpPr>
            <a:spLocks noChangeArrowheads="1"/>
          </p:cNvSpPr>
          <p:nvPr/>
        </p:nvSpPr>
        <p:spPr bwMode="auto">
          <a:xfrm>
            <a:off x="304800" y="1290459"/>
            <a:ext cx="9448800" cy="3662541"/>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sz="2800" dirty="0" smtClean="0">
                <a:solidFill>
                  <a:srgbClr val="FFFF00"/>
                </a:solidFill>
                <a:effectLst>
                  <a:outerShdw blurRad="38100" dist="38100" dir="2700000" algn="tl">
                    <a:srgbClr val="000000"/>
                  </a:outerShdw>
                </a:effectLst>
                <a:latin typeface="Arial" pitchFamily="34" charset="0"/>
              </a:rPr>
              <a:t>Ley  6/2018</a:t>
            </a:r>
            <a:r>
              <a:rPr lang="es-ES_tradnl" sz="2800" dirty="0" smtClean="0"/>
              <a:t>, de 3 de julio, de Presupuestos Generales del Estado para el año 2018. </a:t>
            </a:r>
            <a:r>
              <a:rPr lang="es-ES_tradnl" sz="2800" dirty="0" smtClean="0">
                <a:solidFill>
                  <a:srgbClr val="CCFFFF"/>
                </a:solidFill>
                <a:latin typeface="Arial" pitchFamily="34" charset="0"/>
              </a:rPr>
              <a:t>(BOE 4/7/2017, </a:t>
            </a:r>
            <a:r>
              <a:rPr lang="es-ES_tradnl" sz="2800" dirty="0" smtClean="0">
                <a:solidFill>
                  <a:srgbClr val="FFFF66"/>
                </a:solidFill>
                <a:latin typeface="Arial" pitchFamily="34" charset="0"/>
              </a:rPr>
              <a:t>con efectos para el 2018</a:t>
            </a:r>
            <a:r>
              <a:rPr lang="es-ES_tradnl" sz="2800" dirty="0" smtClean="0">
                <a:solidFill>
                  <a:srgbClr val="CCFFFF"/>
                </a:solidFill>
                <a:latin typeface="Arial" pitchFamily="34" charset="0"/>
              </a:rPr>
              <a:t>).   </a:t>
            </a:r>
            <a:r>
              <a:rPr lang="es-ES_tradnl" sz="2800" dirty="0" smtClean="0">
                <a:solidFill>
                  <a:srgbClr val="FFFF00"/>
                </a:solidFill>
                <a:effectLst>
                  <a:outerShdw blurRad="38100" dist="38100" dir="2700000" algn="tl">
                    <a:srgbClr val="000000">
                      <a:alpha val="43137"/>
                    </a:srgbClr>
                  </a:outerShdw>
                </a:effectLst>
              </a:rPr>
              <a:t>(PGE-2018)</a:t>
            </a:r>
          </a:p>
          <a:p>
            <a:pPr marL="514350" indent="-514350">
              <a:defRPr/>
            </a:pPr>
            <a:endParaRPr lang="es-ES_tradnl" sz="2800" dirty="0" smtClean="0">
              <a:effectLst>
                <a:outerShdw blurRad="38100" dist="38100" dir="2700000" algn="tl">
                  <a:srgbClr val="000000">
                    <a:alpha val="43137"/>
                  </a:srgbClr>
                </a:outerShdw>
              </a:effectLst>
            </a:endParaRPr>
          </a:p>
          <a:p>
            <a:pPr marL="514350" indent="-514350">
              <a:defRPr/>
            </a:pPr>
            <a:endParaRPr lang="es-ES_tradnl" sz="2800" dirty="0" smtClean="0">
              <a:effectLst>
                <a:outerShdw blurRad="38100" dist="38100" dir="2700000" algn="tl">
                  <a:srgbClr val="000000">
                    <a:alpha val="43137"/>
                  </a:srgbClr>
                </a:outerShdw>
              </a:effectLst>
            </a:endParaRPr>
          </a:p>
          <a:p>
            <a:pPr marL="742950" indent="-742950">
              <a:buFont typeface="Wingdings" panose="05000000000000000000" pitchFamily="2" charset="2"/>
              <a:buChar char="v"/>
              <a:defRPr/>
            </a:pPr>
            <a:r>
              <a:rPr lang="es-ES_tradnl" sz="2800" dirty="0" smtClean="0">
                <a:effectLst>
                  <a:outerShdw blurRad="38100" dist="38100" dir="2700000" algn="tl">
                    <a:srgbClr val="000000">
                      <a:alpha val="43137"/>
                    </a:srgbClr>
                  </a:outerShdw>
                </a:effectLst>
              </a:rPr>
              <a:t>I. Legal, ID, IPREM</a:t>
            </a:r>
          </a:p>
          <a:p>
            <a:pPr marL="742950" indent="-742950">
              <a:buFont typeface="Wingdings" panose="05000000000000000000" pitchFamily="2" charset="2"/>
              <a:buChar char="v"/>
              <a:defRPr/>
            </a:pPr>
            <a:r>
              <a:rPr lang="es-ES_tradnl" sz="2800" dirty="0" smtClean="0">
                <a:effectLst>
                  <a:outerShdw blurRad="38100" dist="38100" dir="2700000" algn="tl">
                    <a:srgbClr val="000000">
                      <a:alpha val="43137"/>
                    </a:srgbClr>
                  </a:outerShdw>
                </a:effectLst>
              </a:rPr>
              <a:t>Ley 49/2002</a:t>
            </a:r>
            <a:endParaRPr lang="es-ES_tradnl" sz="2800" dirty="0" smtClean="0">
              <a:effectLst>
                <a:outerShdw blurRad="38100" dist="38100" dir="2700000" algn="tl">
                  <a:srgbClr val="000000">
                    <a:alpha val="43137"/>
                  </a:srgbClr>
                </a:outerShdw>
              </a:effectLst>
              <a:cs typeface="Arial" charset="0"/>
            </a:endParaRPr>
          </a:p>
        </p:txBody>
      </p:sp>
      <p:sp>
        <p:nvSpPr>
          <p:cNvPr id="6" name="5 Rectángulo"/>
          <p:cNvSpPr/>
          <p:nvPr/>
        </p:nvSpPr>
        <p:spPr>
          <a:xfrm>
            <a:off x="238092" y="228600"/>
            <a:ext cx="9363108" cy="523220"/>
          </a:xfrm>
          <a:prstGeom prst="rect">
            <a:avLst/>
          </a:prstGeom>
        </p:spPr>
        <p:txBody>
          <a:bodyPr wrap="square">
            <a:spAutoFit/>
          </a:bodyPr>
          <a:lstStyle/>
          <a:p>
            <a:pPr marL="1143000" indent="-1143000" algn="ctr"/>
            <a:r>
              <a:rPr lang="es-ES_tradnl" sz="2800" dirty="0" smtClean="0">
                <a:solidFill>
                  <a:srgbClr val="FFFF99"/>
                </a:solidFill>
              </a:rPr>
              <a:t>Se prorrogan automáticamente los PGE-2018</a:t>
            </a:r>
            <a:endParaRPr lang="es-ES_tradnl" sz="2800" dirty="0">
              <a:solidFill>
                <a:srgbClr val="FFFF99"/>
              </a:solidFill>
            </a:endParaRPr>
          </a:p>
        </p:txBody>
      </p:sp>
    </p:spTree>
    <p:extLst>
      <p:ext uri="{BB962C8B-B14F-4D97-AF65-F5344CB8AC3E}">
        <p14:creationId xmlns="" xmlns:p14="http://schemas.microsoft.com/office/powerpoint/2010/main" val="562345793"/>
      </p:ext>
    </p:extLst>
  </p:cSld>
  <p:clrMapOvr>
    <a:masterClrMapping/>
  </p:clrMapOvr>
  <p:transition/>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81750"/>
            <a:ext cx="2311400" cy="476250"/>
          </a:xfrm>
        </p:spPr>
        <p:txBody>
          <a:bodyPr/>
          <a:lstStyle/>
          <a:p>
            <a:pPr>
              <a:defRPr/>
            </a:pPr>
            <a:fld id="{7E4C0562-0C22-4033-B78B-20143D2B0DCB}" type="slidenum">
              <a:rPr lang="es-ES"/>
              <a:pPr>
                <a:defRPr/>
              </a:pPr>
              <a:t>582</a:t>
            </a:fld>
            <a:endParaRPr lang="es-ES" dirty="0"/>
          </a:p>
        </p:txBody>
      </p:sp>
      <p:sp>
        <p:nvSpPr>
          <p:cNvPr id="111619"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dirty="0"/>
          </a:p>
        </p:txBody>
      </p:sp>
      <p:sp>
        <p:nvSpPr>
          <p:cNvPr id="111621" name="Text Box 3"/>
          <p:cNvSpPr txBox="1">
            <a:spLocks noChangeArrowheads="1"/>
          </p:cNvSpPr>
          <p:nvPr/>
        </p:nvSpPr>
        <p:spPr bwMode="auto">
          <a:xfrm>
            <a:off x="0" y="609600"/>
            <a:ext cx="9906000" cy="461963"/>
          </a:xfrm>
          <a:prstGeom prst="rect">
            <a:avLst/>
          </a:prstGeom>
          <a:solidFill>
            <a:srgbClr val="CCFFFF"/>
          </a:solidFill>
          <a:ln w="9525">
            <a:noFill/>
            <a:miter lim="800000"/>
            <a:headEnd/>
            <a:tailEnd/>
          </a:ln>
        </p:spPr>
        <p:txBody>
          <a:bodyPr>
            <a:spAutoFit/>
          </a:bodyPr>
          <a:lstStyle/>
          <a:p>
            <a:pPr algn="ctr">
              <a:spcBef>
                <a:spcPct val="50000"/>
              </a:spcBef>
            </a:pPr>
            <a:r>
              <a:rPr lang="es-ES_tradnl" sz="2400" dirty="0" smtClean="0">
                <a:solidFill>
                  <a:srgbClr val="000066"/>
                </a:solidFill>
              </a:rPr>
              <a:t>MODIFICACIONES </a:t>
            </a:r>
            <a:r>
              <a:rPr lang="es-ES_tradnl" sz="2400" dirty="0" smtClean="0">
                <a:solidFill>
                  <a:srgbClr val="FF0000"/>
                </a:solidFill>
              </a:rPr>
              <a:t>desde 1/1/2018</a:t>
            </a:r>
            <a:endParaRPr lang="es-ES" dirty="0">
              <a:solidFill>
                <a:srgbClr val="FF0000"/>
              </a:solidFill>
            </a:endParaRPr>
          </a:p>
        </p:txBody>
      </p:sp>
      <p:graphicFrame>
        <p:nvGraphicFramePr>
          <p:cNvPr id="7" name="6 Tabla"/>
          <p:cNvGraphicFramePr>
            <a:graphicFrameLocks noGrp="1"/>
          </p:cNvGraphicFramePr>
          <p:nvPr>
            <p:extLst>
              <p:ext uri="{D42A27DB-BD31-4B8C-83A1-F6EECF244321}">
                <p14:modId xmlns="" xmlns:p14="http://schemas.microsoft.com/office/powerpoint/2010/main" val="212053171"/>
              </p:ext>
            </p:extLst>
          </p:nvPr>
        </p:nvGraphicFramePr>
        <p:xfrm>
          <a:off x="152400" y="1143000"/>
          <a:ext cx="9601200" cy="5394960"/>
        </p:xfrm>
        <a:graphic>
          <a:graphicData uri="http://schemas.openxmlformats.org/drawingml/2006/table">
            <a:tbl>
              <a:tblPr firstRow="1" bandRow="1">
                <a:tableStyleId>{7DF18680-E054-41AD-8BC1-D1AEF772440D}</a:tableStyleId>
              </a:tblPr>
              <a:tblGrid>
                <a:gridCol w="2133600">
                  <a:extLst>
                    <a:ext uri="{9D8B030D-6E8A-4147-A177-3AD203B41FA5}">
                      <a16:colId xmlns="" xmlns:a16="http://schemas.microsoft.com/office/drawing/2014/main" val="20000"/>
                    </a:ext>
                  </a:extLst>
                </a:gridCol>
                <a:gridCol w="7467600">
                  <a:extLst>
                    <a:ext uri="{9D8B030D-6E8A-4147-A177-3AD203B41FA5}">
                      <a16:colId xmlns="" xmlns:a16="http://schemas.microsoft.com/office/drawing/2014/main" val="20001"/>
                    </a:ext>
                  </a:extLst>
                </a:gridCol>
              </a:tblGrid>
              <a:tr h="396239">
                <a:tc>
                  <a:txBody>
                    <a:bodyPr/>
                    <a:lstStyle/>
                    <a:p>
                      <a:r>
                        <a:rPr lang="es-ES_tradnl" sz="2000" dirty="0" smtClean="0"/>
                        <a:t>CONCEPTOS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rgbClr val="FFFF00"/>
                          </a:solidFill>
                        </a:rPr>
                        <a:t>MODIFICACIONES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38201">
                <a:tc>
                  <a:txBody>
                    <a:bodyPr/>
                    <a:lstStyle/>
                    <a:p>
                      <a:pPr marL="457200" indent="-457200">
                        <a:buFont typeface="Wingdings" pitchFamily="2" charset="2"/>
                        <a:buChar char="q"/>
                      </a:pPr>
                      <a:r>
                        <a:rPr lang="es-ES" sz="2000" b="1" kern="1200" dirty="0" smtClean="0">
                          <a:solidFill>
                            <a:srgbClr val="FFFF00"/>
                          </a:solidFill>
                          <a:latin typeface="+mn-lt"/>
                          <a:ea typeface="+mn-ea"/>
                          <a:cs typeface="+mn-cs"/>
                        </a:rPr>
                        <a:t>interés legal del dinero</a:t>
                      </a:r>
                    </a:p>
                    <a:p>
                      <a:pPr marL="457200" indent="-457200">
                        <a:buFont typeface="Wingdings" pitchFamily="2" charset="2"/>
                        <a:buChar char="Ø"/>
                      </a:pPr>
                      <a:r>
                        <a:rPr lang="es-ES" sz="2000" b="1" u="none" kern="1200" dirty="0" smtClean="0">
                          <a:solidFill>
                            <a:schemeClr val="tx1"/>
                          </a:solidFill>
                          <a:latin typeface="+mn-lt"/>
                          <a:ea typeface="+mn-ea"/>
                          <a:cs typeface="+mn-cs"/>
                        </a:rPr>
                        <a:t>Desde 2018</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 sz="2000" b="1" kern="1200" dirty="0" smtClean="0">
                          <a:solidFill>
                            <a:srgbClr val="FF0000"/>
                          </a:solidFill>
                          <a:latin typeface="+mn-lt"/>
                          <a:ea typeface="+mn-ea"/>
                          <a:cs typeface="+mn-cs"/>
                        </a:rPr>
                        <a:t>3% </a:t>
                      </a:r>
                    </a:p>
                    <a:p>
                      <a:pPr marL="0" indent="0">
                        <a:buFont typeface="Wingdings" pitchFamily="2" charset="2"/>
                        <a:buNone/>
                      </a:pPr>
                      <a:endParaRPr lang="es-ES" sz="800" b="1" kern="1200" dirty="0" smtClean="0">
                        <a:solidFill>
                          <a:srgbClr val="FF0000"/>
                        </a:solidFill>
                        <a:latin typeface="+mn-lt"/>
                        <a:ea typeface="+mn-ea"/>
                        <a:cs typeface="+mn-cs"/>
                      </a:endParaRPr>
                    </a:p>
                    <a:p>
                      <a:pPr marL="342900" indent="-342900">
                        <a:buFont typeface="Wingdings" panose="05000000000000000000" pitchFamily="2" charset="2"/>
                        <a:buChar char="Ø"/>
                      </a:pPr>
                      <a:r>
                        <a:rPr lang="es-ES" sz="1500" b="1" kern="1200" dirty="0" smtClean="0">
                          <a:solidFill>
                            <a:srgbClr val="0000FF"/>
                          </a:solidFill>
                          <a:latin typeface="+mn-lt"/>
                          <a:ea typeface="+mn-ea"/>
                          <a:cs typeface="+mn-cs"/>
                        </a:rPr>
                        <a:t>3% en 2016 a 2018; 3,50 en 2015; 4%: desde 1/4/2009 hasta 2014)</a:t>
                      </a:r>
                    </a:p>
                    <a:p>
                      <a:pPr marL="342900" indent="-342900">
                        <a:buFont typeface="Wingdings" pitchFamily="2" charset="2"/>
                        <a:buNone/>
                      </a:pPr>
                      <a:endParaRPr lang="es-ES" sz="1000" b="1" kern="1200" dirty="0" smtClean="0">
                        <a:solidFill>
                          <a:srgbClr val="FF0000"/>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FF0066"/>
                          </a:solidFill>
                          <a:latin typeface="+mn-lt"/>
                          <a:ea typeface="+mn-ea"/>
                          <a:cs typeface="+mn-cs"/>
                        </a:rPr>
                        <a:t>-DA 57ª LPGE-2018- (igual que 2016 y 2017)</a:t>
                      </a:r>
                      <a:endParaRPr lang="es-ES_tradnl" sz="1800" b="1" u="sng" kern="1200" baseline="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685800">
                <a:tc>
                  <a:txBody>
                    <a:bodyPr/>
                    <a:lstStyle/>
                    <a:p>
                      <a:pPr marL="457200" indent="-457200">
                        <a:buFont typeface="Wingdings" pitchFamily="2" charset="2"/>
                        <a:buChar char="q"/>
                      </a:pPr>
                      <a:r>
                        <a:rPr lang="es-ES" sz="2000" b="1" kern="1200" dirty="0" smtClean="0">
                          <a:solidFill>
                            <a:srgbClr val="FFFF00"/>
                          </a:solidFill>
                          <a:latin typeface="+mn-lt"/>
                          <a:ea typeface="+mn-ea"/>
                          <a:cs typeface="+mn-cs"/>
                        </a:rPr>
                        <a:t>Interés de demora </a:t>
                      </a:r>
                    </a:p>
                    <a:p>
                      <a:pPr marL="457200" indent="-457200">
                        <a:buFont typeface="Wingdings" pitchFamily="2" charset="2"/>
                        <a:buChar char="Ø"/>
                      </a:pPr>
                      <a:r>
                        <a:rPr lang="es-ES" sz="2000" b="1" u="none" kern="1200" dirty="0" smtClean="0">
                          <a:solidFill>
                            <a:schemeClr val="tx1"/>
                          </a:solidFill>
                          <a:latin typeface="+mn-lt"/>
                          <a:ea typeface="+mn-ea"/>
                          <a:cs typeface="+mn-cs"/>
                        </a:rPr>
                        <a:t>Desde 2018</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2000" b="1" kern="1200" dirty="0" smtClean="0">
                          <a:solidFill>
                            <a:srgbClr val="FF0000"/>
                          </a:solidFill>
                          <a:latin typeface="+mn-lt"/>
                          <a:ea typeface="+mn-ea"/>
                          <a:cs typeface="+mn-cs"/>
                        </a:rPr>
                        <a:t>3,75%</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s-ES" sz="800" b="1" kern="1200" dirty="0" smtClean="0">
                          <a:solidFill>
                            <a:srgbClr val="FF0000"/>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 sz="1500" b="1" kern="1200" dirty="0" smtClean="0">
                          <a:solidFill>
                            <a:srgbClr val="0000FF"/>
                          </a:solidFill>
                          <a:latin typeface="+mn-lt"/>
                          <a:ea typeface="+mn-ea"/>
                          <a:cs typeface="+mn-cs"/>
                        </a:rPr>
                        <a:t>3,75% en 2016 a 2018; 4,375 en 2015; 5%: desde 1/4/2009 hasta 2014</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000" kern="1200" dirty="0" smtClean="0">
                        <a:solidFill>
                          <a:srgbClr val="000066"/>
                        </a:solidFill>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kern="1200" dirty="0" smtClean="0">
                          <a:solidFill>
                            <a:srgbClr val="FF0066"/>
                          </a:solidFill>
                          <a:latin typeface="+mn-lt"/>
                          <a:ea typeface="+mn-ea"/>
                          <a:cs typeface="+mn-cs"/>
                        </a:rPr>
                        <a:t>-DA 57ª LPGE-2018- (igual que 2016 y 2017)</a:t>
                      </a:r>
                      <a:endParaRPr lang="es-ES_tradnl" sz="1800" b="1" u="sng" kern="1200" baseline="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extLst>
                  <a:ext uri="{0D108BD9-81ED-4DB2-BD59-A6C34878D82A}">
                    <a16:rowId xmlns="" xmlns:a16="http://schemas.microsoft.com/office/drawing/2014/main" val="10002"/>
                  </a:ext>
                </a:extLst>
              </a:tr>
              <a:tr h="2453639">
                <a:tc>
                  <a:txBody>
                    <a:bodyPr/>
                    <a:lstStyle/>
                    <a:p>
                      <a:pPr marL="457200" indent="-457200">
                        <a:buFont typeface="Wingdings" pitchFamily="2" charset="2"/>
                        <a:buChar char="q"/>
                      </a:pPr>
                      <a:r>
                        <a:rPr lang="es-ES" sz="2000" b="1" u="none" kern="1200" dirty="0" smtClean="0">
                          <a:solidFill>
                            <a:srgbClr val="FFFF00"/>
                          </a:solidFill>
                          <a:latin typeface="+mn-lt"/>
                          <a:ea typeface="+mn-ea"/>
                          <a:cs typeface="+mn-cs"/>
                        </a:rPr>
                        <a:t>IPREM</a:t>
                      </a:r>
                    </a:p>
                    <a:p>
                      <a:pPr marL="457200" indent="-457200">
                        <a:buFont typeface="Wingdings" pitchFamily="2" charset="2"/>
                        <a:buChar char="q"/>
                      </a:pPr>
                      <a:endParaRPr lang="es-ES" sz="2000" b="1" u="none" kern="1200" dirty="0" smtClean="0">
                        <a:solidFill>
                          <a:srgbClr val="FFFF00"/>
                        </a:solidFill>
                        <a:latin typeface="+mn-lt"/>
                        <a:ea typeface="+mn-ea"/>
                        <a:cs typeface="+mn-cs"/>
                      </a:endParaRPr>
                    </a:p>
                    <a:p>
                      <a:pPr marL="457200" indent="-457200">
                        <a:buFont typeface="Wingdings" pitchFamily="2" charset="2"/>
                        <a:buChar char="Ø"/>
                      </a:pPr>
                      <a:r>
                        <a:rPr lang="es-ES" sz="2000" b="1" u="none" kern="1200" dirty="0" smtClean="0">
                          <a:solidFill>
                            <a:schemeClr val="tx1"/>
                          </a:solidFill>
                          <a:latin typeface="+mn-lt"/>
                          <a:ea typeface="+mn-ea"/>
                          <a:cs typeface="+mn-cs"/>
                        </a:rPr>
                        <a:t>Desde 2018</a:t>
                      </a:r>
                      <a:r>
                        <a:rPr lang="es-ES" sz="2000" u="none" kern="1200" dirty="0" smtClean="0">
                          <a:solidFill>
                            <a:schemeClr val="tx1"/>
                          </a:solidFill>
                          <a:latin typeface="+mn-lt"/>
                          <a:ea typeface="+mn-ea"/>
                          <a:cs typeface="+mn-cs"/>
                        </a:rPr>
                        <a:t> </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u="sng" kern="1200" dirty="0" smtClean="0">
                          <a:solidFill>
                            <a:srgbClr val="FF0000"/>
                          </a:solidFill>
                          <a:latin typeface="+mn-lt"/>
                          <a:ea typeface="+mn-ea"/>
                          <a:cs typeface="+mn-cs"/>
                        </a:rPr>
                        <a:t>Indicador público de renta de efectos múltiples (IPREM):</a:t>
                      </a:r>
                      <a:r>
                        <a:rPr lang="es-ES" sz="1800" kern="1200" dirty="0" smtClean="0">
                          <a:solidFill>
                            <a:srgbClr val="FF0000"/>
                          </a:solidFill>
                          <a:latin typeface="+mn-lt"/>
                          <a:ea typeface="+mn-ea"/>
                          <a:cs typeface="+mn-cs"/>
                        </a:rPr>
                        <a:t> </a:t>
                      </a:r>
                      <a:r>
                        <a:rPr lang="es-ES" sz="1600" b="1" kern="1200" dirty="0" smtClean="0">
                          <a:solidFill>
                            <a:srgbClr val="000066"/>
                          </a:solidFill>
                          <a:latin typeface="+mn-lt"/>
                          <a:ea typeface="+mn-ea"/>
                          <a:cs typeface="+mn-cs"/>
                        </a:rPr>
                        <a:t>modifica por primera vez</a:t>
                      </a:r>
                      <a:r>
                        <a:rPr lang="es-ES" sz="1600" b="1" kern="1200" baseline="0" dirty="0" smtClean="0">
                          <a:solidFill>
                            <a:srgbClr val="000066"/>
                          </a:solidFill>
                          <a:latin typeface="+mn-lt"/>
                          <a:ea typeface="+mn-ea"/>
                          <a:cs typeface="+mn-cs"/>
                        </a:rPr>
                        <a:t> desde 2010</a:t>
                      </a:r>
                      <a:r>
                        <a:rPr lang="es-ES" sz="1600" b="1" kern="1200" dirty="0" smtClean="0">
                          <a:solidFill>
                            <a:srgbClr val="000066"/>
                          </a:solidFill>
                          <a:latin typeface="+mn-lt"/>
                          <a:ea typeface="+mn-ea"/>
                          <a:cs typeface="+mn-cs"/>
                        </a:rPr>
                        <a:t> y que son las siguientes: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kern="1200" dirty="0" smtClean="0">
                          <a:solidFill>
                            <a:srgbClr val="000066"/>
                          </a:solidFill>
                          <a:latin typeface="+mn-lt"/>
                          <a:ea typeface="+mn-ea"/>
                          <a:cs typeface="+mn-cs"/>
                        </a:rPr>
                        <a:t>a) </a:t>
                      </a:r>
                      <a:r>
                        <a:rPr lang="es-ES" sz="1600" b="1" kern="1200" dirty="0" smtClean="0">
                          <a:solidFill>
                            <a:srgbClr val="000066"/>
                          </a:solidFill>
                          <a:latin typeface="+mn-lt"/>
                          <a:ea typeface="+mn-ea"/>
                          <a:cs typeface="+mn-cs"/>
                        </a:rPr>
                        <a:t>diario</a:t>
                      </a:r>
                      <a:r>
                        <a:rPr lang="es-ES" sz="1600" kern="1200" dirty="0" smtClean="0">
                          <a:solidFill>
                            <a:srgbClr val="000066"/>
                          </a:solidFill>
                          <a:latin typeface="+mn-lt"/>
                          <a:ea typeface="+mn-ea"/>
                          <a:cs typeface="+mn-cs"/>
                        </a:rPr>
                        <a:t>, </a:t>
                      </a:r>
                      <a:r>
                        <a:rPr lang="es-ES" sz="1600" b="1" kern="1200" dirty="0" smtClean="0">
                          <a:solidFill>
                            <a:srgbClr val="000066"/>
                          </a:solidFill>
                          <a:latin typeface="+mn-lt"/>
                          <a:ea typeface="+mn-ea"/>
                          <a:cs typeface="+mn-cs"/>
                        </a:rPr>
                        <a:t>17,93 euros</a:t>
                      </a:r>
                      <a:r>
                        <a:rPr lang="es-ES" sz="1600" kern="1200" dirty="0" smtClean="0">
                          <a:solidFill>
                            <a:srgbClr val="000066"/>
                          </a:solidFill>
                          <a:latin typeface="+mn-lt"/>
                          <a:ea typeface="+mn-ea"/>
                          <a:cs typeface="+mn-cs"/>
                        </a:rPr>
                        <a:t>, b) </a:t>
                      </a:r>
                      <a:r>
                        <a:rPr lang="es-ES" sz="1600" b="1" kern="1200" dirty="0" smtClean="0">
                          <a:solidFill>
                            <a:srgbClr val="000066"/>
                          </a:solidFill>
                          <a:latin typeface="+mn-lt"/>
                          <a:ea typeface="+mn-ea"/>
                          <a:cs typeface="+mn-cs"/>
                        </a:rPr>
                        <a:t>mensual</a:t>
                      </a:r>
                      <a:r>
                        <a:rPr lang="es-ES" sz="1600" kern="1200" dirty="0" smtClean="0">
                          <a:solidFill>
                            <a:srgbClr val="000066"/>
                          </a:solidFill>
                          <a:latin typeface="+mn-lt"/>
                          <a:ea typeface="+mn-ea"/>
                          <a:cs typeface="+mn-cs"/>
                        </a:rPr>
                        <a:t>, </a:t>
                      </a:r>
                      <a:r>
                        <a:rPr lang="es-ES" sz="1600" b="1" kern="1200" dirty="0" smtClean="0">
                          <a:solidFill>
                            <a:srgbClr val="000066"/>
                          </a:solidFill>
                          <a:latin typeface="+mn-lt"/>
                          <a:ea typeface="+mn-ea"/>
                          <a:cs typeface="+mn-cs"/>
                        </a:rPr>
                        <a:t>537,84 euros</a:t>
                      </a:r>
                      <a:r>
                        <a:rPr lang="es-ES" sz="1600" kern="1200" dirty="0" smtClean="0">
                          <a:solidFill>
                            <a:srgbClr val="000066"/>
                          </a:solidFill>
                          <a:latin typeface="+mn-lt"/>
                          <a:ea typeface="+mn-ea"/>
                          <a:cs typeface="+mn-cs"/>
                        </a:rPr>
                        <a:t>, c) </a:t>
                      </a:r>
                      <a:r>
                        <a:rPr lang="es-ES" sz="1600" b="1" kern="1200" dirty="0" smtClean="0">
                          <a:solidFill>
                            <a:srgbClr val="000066"/>
                          </a:solidFill>
                          <a:latin typeface="+mn-lt"/>
                          <a:ea typeface="+mn-ea"/>
                          <a:cs typeface="+mn-cs"/>
                        </a:rPr>
                        <a:t>anual</a:t>
                      </a:r>
                      <a:r>
                        <a:rPr lang="es-ES" sz="1600" kern="1200" dirty="0" smtClean="0">
                          <a:solidFill>
                            <a:srgbClr val="000066"/>
                          </a:solidFill>
                          <a:latin typeface="+mn-lt"/>
                          <a:ea typeface="+mn-ea"/>
                          <a:cs typeface="+mn-cs"/>
                        </a:rPr>
                        <a:t>, </a:t>
                      </a:r>
                      <a:r>
                        <a:rPr lang="es-ES" sz="1600" b="1" kern="1200" dirty="0" smtClean="0">
                          <a:solidFill>
                            <a:srgbClr val="000066"/>
                          </a:solidFill>
                          <a:latin typeface="+mn-lt"/>
                          <a:ea typeface="+mn-ea"/>
                          <a:cs typeface="+mn-cs"/>
                        </a:rPr>
                        <a:t>6.454,03 euros,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kern="1200" dirty="0" smtClean="0">
                          <a:solidFill>
                            <a:srgbClr val="000066"/>
                          </a:solidFill>
                          <a:latin typeface="+mn-lt"/>
                          <a:ea typeface="+mn-ea"/>
                          <a:cs typeface="+mn-cs"/>
                        </a:rPr>
                        <a:t> y d) en los supuestos en que </a:t>
                      </a:r>
                      <a:r>
                        <a:rPr lang="es-ES" sz="1600" b="1" kern="1200" dirty="0" smtClean="0">
                          <a:solidFill>
                            <a:srgbClr val="000066"/>
                          </a:solidFill>
                          <a:latin typeface="+mn-lt"/>
                          <a:ea typeface="+mn-ea"/>
                          <a:cs typeface="+mn-cs"/>
                        </a:rPr>
                        <a:t>la referencia al SMI ha sido sustituida por la referencia al IPREM </a:t>
                      </a:r>
                      <a:r>
                        <a:rPr lang="es-ES" sz="1600" kern="1200" dirty="0" smtClean="0">
                          <a:solidFill>
                            <a:srgbClr val="000066"/>
                          </a:solidFill>
                          <a:latin typeface="+mn-lt"/>
                          <a:ea typeface="+mn-ea"/>
                          <a:cs typeface="+mn-cs"/>
                        </a:rPr>
                        <a:t>será de </a:t>
                      </a:r>
                      <a:r>
                        <a:rPr lang="es-ES" sz="1800" b="1" kern="1200" dirty="0" smtClean="0">
                          <a:solidFill>
                            <a:srgbClr val="FF0000"/>
                          </a:solidFill>
                          <a:latin typeface="+mn-lt"/>
                          <a:ea typeface="+mn-ea"/>
                          <a:cs typeface="+mn-cs"/>
                        </a:rPr>
                        <a:t>7.519,59 euros </a:t>
                      </a:r>
                      <a:r>
                        <a:rPr lang="es-ES" sz="1600" kern="1200" dirty="0" smtClean="0">
                          <a:solidFill>
                            <a:srgbClr val="000066"/>
                          </a:solidFill>
                          <a:latin typeface="+mn-lt"/>
                          <a:ea typeface="+mn-ea"/>
                          <a:cs typeface="+mn-cs"/>
                        </a:rPr>
                        <a:t>cuando las normas se refieran al SMI en cómputo anual, salvo que excluyeran expresamente las pagas extraordinarias; en este caso, la cuantía será de 6.390,13 euros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600" kern="1200" dirty="0" smtClean="0">
                          <a:solidFill>
                            <a:srgbClr val="000066"/>
                          </a:solidFill>
                          <a:latin typeface="+mn-lt"/>
                          <a:ea typeface="+mn-ea"/>
                          <a:cs typeface="+mn-cs"/>
                        </a:rPr>
                        <a:t> </a:t>
                      </a:r>
                      <a:r>
                        <a:rPr lang="es-ES" sz="1600" b="1" kern="1200" dirty="0" smtClean="0">
                          <a:solidFill>
                            <a:srgbClr val="FF0066"/>
                          </a:solidFill>
                          <a:latin typeface="+mn-lt"/>
                          <a:ea typeface="+mn-ea"/>
                          <a:cs typeface="+mn-cs"/>
                        </a:rPr>
                        <a:t>-DA 119ª LPGE-2017- </a:t>
                      </a:r>
                      <a:r>
                        <a:rPr lang="es-ES" sz="1800" b="1" kern="1200" dirty="0" smtClean="0">
                          <a:solidFill>
                            <a:srgbClr val="FF0000"/>
                          </a:solidFill>
                          <a:latin typeface="+mn-lt"/>
                          <a:ea typeface="+mn-ea"/>
                          <a:cs typeface="+mn-cs"/>
                        </a:rPr>
                        <a:t>se mantienen</a:t>
                      </a:r>
                      <a:r>
                        <a:rPr lang="es-ES" sz="1800" b="1" kern="1200" baseline="0" dirty="0" smtClean="0">
                          <a:solidFill>
                            <a:srgbClr val="FF0000"/>
                          </a:solidFill>
                          <a:latin typeface="+mn-lt"/>
                          <a:ea typeface="+mn-ea"/>
                          <a:cs typeface="+mn-cs"/>
                        </a:rPr>
                        <a:t> las cuantías</a:t>
                      </a:r>
                      <a:r>
                        <a:rPr lang="es-ES" sz="1800" b="1" kern="1200" dirty="0" smtClean="0">
                          <a:solidFill>
                            <a:srgbClr val="FF0000"/>
                          </a:solidFill>
                          <a:latin typeface="+mn-lt"/>
                          <a:ea typeface="+mn-ea"/>
                          <a:cs typeface="+mn-cs"/>
                        </a:rPr>
                        <a:t> de 2017</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b="1" u="sng" kern="1200" baseline="0" dirty="0" smtClean="0">
                          <a:solidFill>
                            <a:srgbClr val="3333FF"/>
                          </a:solidFill>
                          <a:latin typeface="+mn-lt"/>
                          <a:ea typeface="+mn-ea"/>
                          <a:cs typeface="+mn-cs"/>
                        </a:rPr>
                        <a:t>En 2017 aumentaron respecto a 2016 (de 2010 a 2016 iguales)</a:t>
                      </a:r>
                      <a:endParaRPr lang="es-ES_tradnl" sz="1800" b="1" u="sng" kern="1200" baseline="0" dirty="0" smtClean="0">
                        <a:solidFill>
                          <a:srgbClr val="3333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sp>
        <p:nvSpPr>
          <p:cNvPr id="8"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dirty="0" smtClean="0">
                <a:solidFill>
                  <a:srgbClr val="FFFF66"/>
                </a:solidFill>
                <a:latin typeface="Arial" pitchFamily="34" charset="0"/>
              </a:rPr>
              <a:t>Ley 6/2018 PGE-2018 (LPGE-2018)</a:t>
            </a:r>
            <a:endParaRPr lang="es-ES" sz="3200" dirty="0">
              <a:solidFill>
                <a:srgbClr val="FFFF66"/>
              </a:solidFill>
              <a:latin typeface="Arial" pitchFamily="34" charset="0"/>
            </a:endParaRPr>
          </a:p>
        </p:txBody>
      </p:sp>
    </p:spTree>
    <p:extLst>
      <p:ext uri="{BB962C8B-B14F-4D97-AF65-F5344CB8AC3E}">
        <p14:creationId xmlns="" xmlns:p14="http://schemas.microsoft.com/office/powerpoint/2010/main" val="583580504"/>
      </p:ext>
    </p:extLst>
  </p:cSld>
  <p:clrMapOvr>
    <a:masterClrMapping/>
  </p:clrMapOvr>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63898"/>
            <a:ext cx="2311400" cy="476250"/>
          </a:xfrm>
        </p:spPr>
        <p:txBody>
          <a:bodyPr/>
          <a:lstStyle/>
          <a:p>
            <a:pPr>
              <a:defRPr/>
            </a:pPr>
            <a:fld id="{7E4C0562-0C22-4033-B78B-20143D2B0DCB}" type="slidenum">
              <a:rPr lang="es-ES"/>
              <a:pPr>
                <a:defRPr/>
              </a:pPr>
              <a:t>583</a:t>
            </a:fld>
            <a:endParaRPr lang="es-ES" dirty="0"/>
          </a:p>
        </p:txBody>
      </p:sp>
      <p:sp>
        <p:nvSpPr>
          <p:cNvPr id="111621" name="Text Box 3"/>
          <p:cNvSpPr txBox="1">
            <a:spLocks noChangeArrowheads="1"/>
          </p:cNvSpPr>
          <p:nvPr/>
        </p:nvSpPr>
        <p:spPr bwMode="auto">
          <a:xfrm>
            <a:off x="0" y="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_tradnl" sz="2200" dirty="0" smtClean="0">
                <a:solidFill>
                  <a:srgbClr val="000066"/>
                </a:solidFill>
              </a:rPr>
              <a:t>I. Legal, I. de demora, IPREM</a:t>
            </a:r>
            <a:endParaRPr lang="es-ES" sz="2200" dirty="0">
              <a:solidFill>
                <a:srgbClr val="FF0000"/>
              </a:solidFill>
            </a:endParaRPr>
          </a:p>
        </p:txBody>
      </p:sp>
      <p:graphicFrame>
        <p:nvGraphicFramePr>
          <p:cNvPr id="7" name="6 Tabla"/>
          <p:cNvGraphicFramePr>
            <a:graphicFrameLocks noGrp="1"/>
          </p:cNvGraphicFramePr>
          <p:nvPr>
            <p:extLst>
              <p:ext uri="{D42A27DB-BD31-4B8C-83A1-F6EECF244321}">
                <p14:modId xmlns="" xmlns:p14="http://schemas.microsoft.com/office/powerpoint/2010/main" val="4138153128"/>
              </p:ext>
            </p:extLst>
          </p:nvPr>
        </p:nvGraphicFramePr>
        <p:xfrm>
          <a:off x="533401" y="609602"/>
          <a:ext cx="8991599" cy="5992421"/>
        </p:xfrm>
        <a:graphic>
          <a:graphicData uri="http://schemas.openxmlformats.org/drawingml/2006/table">
            <a:tbl>
              <a:tblPr firstRow="1" bandRow="1">
                <a:tableStyleId>{7DF18680-E054-41AD-8BC1-D1AEF772440D}</a:tableStyleId>
              </a:tblPr>
              <a:tblGrid>
                <a:gridCol w="2418445">
                  <a:extLst>
                    <a:ext uri="{9D8B030D-6E8A-4147-A177-3AD203B41FA5}">
                      <a16:colId xmlns="" xmlns:a16="http://schemas.microsoft.com/office/drawing/2014/main" val="20000"/>
                    </a:ext>
                  </a:extLst>
                </a:gridCol>
                <a:gridCol w="1633600">
                  <a:extLst>
                    <a:ext uri="{9D8B030D-6E8A-4147-A177-3AD203B41FA5}">
                      <a16:colId xmlns="" xmlns:a16="http://schemas.microsoft.com/office/drawing/2014/main" val="20001"/>
                    </a:ext>
                  </a:extLst>
                </a:gridCol>
                <a:gridCol w="1358154">
                  <a:extLst>
                    <a:ext uri="{9D8B030D-6E8A-4147-A177-3AD203B41FA5}">
                      <a16:colId xmlns="" xmlns:a16="http://schemas.microsoft.com/office/drawing/2014/main" val="2635517027"/>
                    </a:ext>
                  </a:extLst>
                </a:gridCol>
                <a:gridCol w="1524000">
                  <a:extLst>
                    <a:ext uri="{9D8B030D-6E8A-4147-A177-3AD203B41FA5}">
                      <a16:colId xmlns="" xmlns:a16="http://schemas.microsoft.com/office/drawing/2014/main" val="20003"/>
                    </a:ext>
                  </a:extLst>
                </a:gridCol>
                <a:gridCol w="2057400">
                  <a:extLst>
                    <a:ext uri="{9D8B030D-6E8A-4147-A177-3AD203B41FA5}">
                      <a16:colId xmlns="" xmlns:a16="http://schemas.microsoft.com/office/drawing/2014/main" val="1726274674"/>
                    </a:ext>
                  </a:extLst>
                </a:gridCol>
              </a:tblGrid>
              <a:tr h="703414">
                <a:tc>
                  <a:txBody>
                    <a:bodyPr/>
                    <a:lstStyle/>
                    <a:p>
                      <a:r>
                        <a:rPr lang="es-ES_tradnl" sz="2000" dirty="0" smtClean="0"/>
                        <a:t>CONCEPTOS:</a:t>
                      </a:r>
                      <a:endParaRPr lang="es-ES_tradnl" sz="2000"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00"/>
                          </a:solidFill>
                        </a:rPr>
                        <a:t>2010 a 2014</a:t>
                      </a:r>
                      <a:endParaRPr lang="es-ES_tradnl" sz="2000"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00"/>
                          </a:solidFill>
                        </a:rPr>
                        <a:t>2015</a:t>
                      </a:r>
                      <a:endParaRPr lang="es-ES_tradnl" sz="2000"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00"/>
                          </a:solidFill>
                        </a:rPr>
                        <a:t>2016</a:t>
                      </a:r>
                      <a:endParaRPr lang="es-ES_tradnl" sz="2000"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2000" dirty="0" smtClean="0">
                          <a:solidFill>
                            <a:srgbClr val="FFFF00"/>
                          </a:solidFill>
                        </a:rPr>
                        <a:t>Desde 2017 </a:t>
                      </a:r>
                      <a:endParaRPr lang="es-ES_tradnl" sz="2000" dirty="0">
                        <a:solidFill>
                          <a:srgbClr val="FFFF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96784">
                <a:tc>
                  <a:txBody>
                    <a:bodyPr/>
                    <a:lstStyle/>
                    <a:p>
                      <a:pPr marL="457200" indent="-457200">
                        <a:buFont typeface="Wingdings" pitchFamily="2" charset="2"/>
                        <a:buChar char="q"/>
                      </a:pPr>
                      <a:r>
                        <a:rPr lang="es-ES" sz="2000" b="1" kern="1200" dirty="0" smtClean="0">
                          <a:solidFill>
                            <a:srgbClr val="FFFF00"/>
                          </a:solidFill>
                          <a:latin typeface="+mn-lt"/>
                          <a:ea typeface="+mn-ea"/>
                          <a:cs typeface="+mn-cs"/>
                        </a:rPr>
                        <a:t>interés legal del dinero</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algn="ctr"/>
                      <a:r>
                        <a:rPr lang="es-ES" sz="1800" b="1" kern="1200" dirty="0" smtClean="0">
                          <a:solidFill>
                            <a:srgbClr val="0000FF"/>
                          </a:solidFill>
                          <a:latin typeface="+mn-lt"/>
                          <a:ea typeface="+mn-ea"/>
                          <a:cs typeface="+mn-cs"/>
                        </a:rPr>
                        <a:t>4%</a:t>
                      </a:r>
                      <a:endParaRPr lang="es-ES"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800" b="1" kern="1200" dirty="0" smtClean="0">
                          <a:solidFill>
                            <a:srgbClr val="0000FF"/>
                          </a:solidFill>
                          <a:latin typeface="+mn-lt"/>
                          <a:ea typeface="+mn-ea"/>
                          <a:cs typeface="+mn-cs"/>
                        </a:rPr>
                        <a:t>3,50%</a:t>
                      </a:r>
                      <a:endParaRPr lang="es-ES"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gridSpan="2">
                  <a:txBody>
                    <a:bodyPr/>
                    <a:lstStyle/>
                    <a:p>
                      <a:pPr algn="ctr"/>
                      <a:r>
                        <a:rPr lang="es-ES" sz="1800" b="1" kern="1200" dirty="0" smtClean="0">
                          <a:solidFill>
                            <a:srgbClr val="0000FF"/>
                          </a:solidFill>
                          <a:latin typeface="+mn-lt"/>
                          <a:ea typeface="+mn-ea"/>
                          <a:cs typeface="+mn-cs"/>
                        </a:rPr>
                        <a:t>3%</a:t>
                      </a:r>
                      <a:endParaRPr lang="es-ES"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hMerge="1">
                  <a:txBody>
                    <a:bodyPr/>
                    <a:lstStyle/>
                    <a:p>
                      <a:endParaRPr lang="es-ES"/>
                    </a:p>
                  </a:txBody>
                  <a:tcPr/>
                </a:tc>
                <a:extLst>
                  <a:ext uri="{0D108BD9-81ED-4DB2-BD59-A6C34878D82A}">
                    <a16:rowId xmlns="" xmlns:a16="http://schemas.microsoft.com/office/drawing/2014/main" val="10001"/>
                  </a:ext>
                </a:extLst>
              </a:tr>
              <a:tr h="838200">
                <a:tc>
                  <a:txBody>
                    <a:bodyPr/>
                    <a:lstStyle/>
                    <a:p>
                      <a:pPr marL="457200" indent="-457200">
                        <a:buFont typeface="Wingdings" pitchFamily="2" charset="2"/>
                        <a:buChar char="q"/>
                      </a:pPr>
                      <a:r>
                        <a:rPr lang="es-ES" sz="2000" b="1" kern="1200" dirty="0" smtClean="0">
                          <a:solidFill>
                            <a:srgbClr val="FFFF00"/>
                          </a:solidFill>
                          <a:latin typeface="+mn-lt"/>
                          <a:ea typeface="+mn-ea"/>
                          <a:cs typeface="+mn-cs"/>
                        </a:rPr>
                        <a:t>Interés de demora </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2">
                        <a:lumMod val="75000"/>
                      </a:schemeClr>
                    </a:solidFill>
                  </a:tcPr>
                </a:tc>
                <a:tc>
                  <a:txBody>
                    <a:bodyPr/>
                    <a:lstStyle/>
                    <a:p>
                      <a:pPr algn="ctr"/>
                      <a:r>
                        <a:rPr lang="es-ES" sz="1800" b="1" kern="1200" dirty="0" smtClean="0">
                          <a:solidFill>
                            <a:srgbClr val="0000FF"/>
                          </a:solidFill>
                          <a:latin typeface="+mn-lt"/>
                          <a:ea typeface="+mn-ea"/>
                          <a:cs typeface="+mn-cs"/>
                        </a:rPr>
                        <a:t>5%</a:t>
                      </a:r>
                      <a:endParaRPr lang="es-ES"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800" b="1" kern="1200" dirty="0" smtClean="0">
                          <a:solidFill>
                            <a:srgbClr val="0000FF"/>
                          </a:solidFill>
                          <a:latin typeface="+mn-lt"/>
                          <a:ea typeface="+mn-ea"/>
                          <a:cs typeface="+mn-cs"/>
                        </a:rPr>
                        <a:t>4,375%</a:t>
                      </a:r>
                      <a:endParaRPr lang="es-ES"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800" b="1" kern="1200" dirty="0" smtClean="0">
                          <a:solidFill>
                            <a:srgbClr val="0000FF"/>
                          </a:solidFill>
                          <a:latin typeface="+mn-lt"/>
                          <a:ea typeface="+mn-ea"/>
                          <a:cs typeface="+mn-cs"/>
                        </a:rPr>
                        <a:t>3,75%</a:t>
                      </a:r>
                      <a:endParaRPr lang="es-ES"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hMerge="1">
                  <a:txBody>
                    <a:bodyPr/>
                    <a:lstStyle/>
                    <a:p>
                      <a:endParaRPr lang="es-ES"/>
                    </a:p>
                  </a:txBody>
                  <a:tcPr/>
                </a:tc>
                <a:extLst>
                  <a:ext uri="{0D108BD9-81ED-4DB2-BD59-A6C34878D82A}">
                    <a16:rowId xmlns="" xmlns:a16="http://schemas.microsoft.com/office/drawing/2014/main" val="10002"/>
                  </a:ext>
                </a:extLst>
              </a:tr>
              <a:tr h="701614">
                <a:tc gridSpan="5">
                  <a:txBody>
                    <a:bodyPr/>
                    <a:lstStyle/>
                    <a:p>
                      <a:pPr marL="457200" indent="-457200">
                        <a:buFont typeface="Wingdings" pitchFamily="2" charset="2"/>
                        <a:buChar char="q"/>
                      </a:pPr>
                      <a:r>
                        <a:rPr lang="es-ES" sz="2000" b="1" u="none" kern="1200" dirty="0" smtClean="0">
                          <a:solidFill>
                            <a:srgbClr val="FFFF00"/>
                          </a:solidFill>
                          <a:latin typeface="+mn-lt"/>
                          <a:ea typeface="+mn-ea"/>
                          <a:cs typeface="+mn-cs"/>
                        </a:rPr>
                        <a:t>IPREM:</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CC"/>
                    </a:solidFill>
                  </a:tcPr>
                </a:tc>
                <a:tc hMerge="1">
                  <a:txBody>
                    <a:bodyPr/>
                    <a:lstStyle/>
                    <a:p>
                      <a:pPr algn="ctr"/>
                      <a:endParaRPr lang="es-ES"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
                    </a:p>
                  </a:txBody>
                  <a:tcPr/>
                </a:tc>
                <a:extLst>
                  <a:ext uri="{0D108BD9-81ED-4DB2-BD59-A6C34878D82A}">
                    <a16:rowId xmlns="" xmlns:a16="http://schemas.microsoft.com/office/drawing/2014/main" val="10003"/>
                  </a:ext>
                </a:extLst>
              </a:tr>
              <a:tr h="507900">
                <a:tc>
                  <a:txBody>
                    <a:bodyPr/>
                    <a:lstStyle/>
                    <a:p>
                      <a:pPr marL="457200" marR="0" indent="-4572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800" b="1" kern="1200" dirty="0" smtClean="0">
                          <a:solidFill>
                            <a:schemeClr val="tx1"/>
                          </a:solidFill>
                          <a:latin typeface="+mn-lt"/>
                          <a:ea typeface="+mn-ea"/>
                          <a:cs typeface="+mn-cs"/>
                        </a:rPr>
                        <a:t>diario</a:t>
                      </a:r>
                      <a:r>
                        <a:rPr lang="es-ES" sz="1800" kern="1200" dirty="0" smtClean="0">
                          <a:solidFill>
                            <a:schemeClr val="tx1"/>
                          </a:solidFill>
                          <a:latin typeface="+mn-lt"/>
                          <a:ea typeface="+mn-ea"/>
                          <a:cs typeface="+mn-cs"/>
                        </a:rPr>
                        <a:t> </a:t>
                      </a:r>
                      <a:endParaRPr lang="es-ES" sz="1800" b="1" u="none" kern="1200" dirty="0" smtClean="0">
                        <a:solidFill>
                          <a:schemeClr val="tx1"/>
                        </a:solidFill>
                        <a:latin typeface="+mn-lt"/>
                        <a:ea typeface="+mn-ea"/>
                        <a:cs typeface="+mn-cs"/>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gridSpan="3">
                  <a:txBody>
                    <a:bodyPr/>
                    <a:lstStyle/>
                    <a:p>
                      <a:pPr algn="ctr"/>
                      <a:r>
                        <a:rPr lang="es-ES" sz="1800" b="0" kern="1200" dirty="0" smtClean="0">
                          <a:solidFill>
                            <a:srgbClr val="0000FF"/>
                          </a:solidFill>
                          <a:latin typeface="+mn-lt"/>
                          <a:ea typeface="+mn-ea"/>
                          <a:cs typeface="+mn-cs"/>
                        </a:rPr>
                        <a:t>17,75 €</a:t>
                      </a: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 b="0" dirty="0" smtClean="0">
                          <a:solidFill>
                            <a:srgbClr val="0000FF"/>
                          </a:solidFill>
                        </a:rPr>
                        <a:t>17,93 €</a:t>
                      </a: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60955602"/>
                  </a:ext>
                </a:extLst>
              </a:tr>
              <a:tr h="640604">
                <a:tc>
                  <a:txBody>
                    <a:bodyPr/>
                    <a:lstStyle/>
                    <a:p>
                      <a:pPr marL="457200" indent="-457200">
                        <a:buFont typeface="Wingdings" panose="05000000000000000000" pitchFamily="2" charset="2"/>
                        <a:buChar char="v"/>
                      </a:pPr>
                      <a:r>
                        <a:rPr lang="es-ES" sz="1800" b="1" u="none" kern="1200" dirty="0" smtClean="0">
                          <a:solidFill>
                            <a:schemeClr val="tx1"/>
                          </a:solidFill>
                          <a:latin typeface="+mn-lt"/>
                          <a:ea typeface="+mn-ea"/>
                          <a:cs typeface="+mn-cs"/>
                        </a:rPr>
                        <a:t>mensual</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3">
                  <a:txBody>
                    <a:bodyPr/>
                    <a:lstStyle/>
                    <a:p>
                      <a:pPr algn="ctr"/>
                      <a:r>
                        <a:rPr lang="es-ES" sz="1800" b="0" kern="1200" dirty="0" smtClean="0">
                          <a:solidFill>
                            <a:srgbClr val="0000FF"/>
                          </a:solidFill>
                          <a:latin typeface="+mn-lt"/>
                          <a:ea typeface="+mn-ea"/>
                          <a:cs typeface="+mn-cs"/>
                        </a:rPr>
                        <a:t>532,51 €</a:t>
                      </a: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 b="0" dirty="0" smtClean="0">
                          <a:solidFill>
                            <a:srgbClr val="0000FF"/>
                          </a:solidFill>
                        </a:rPr>
                        <a:t>537,84 €</a:t>
                      </a: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45236084"/>
                  </a:ext>
                </a:extLst>
              </a:tr>
              <a:tr h="640604">
                <a:tc>
                  <a:txBody>
                    <a:bodyPr/>
                    <a:lstStyle/>
                    <a:p>
                      <a:pPr marL="457200" indent="-457200">
                        <a:buFont typeface="Wingdings" panose="05000000000000000000" pitchFamily="2" charset="2"/>
                        <a:buChar char="v"/>
                      </a:pPr>
                      <a:r>
                        <a:rPr lang="es-ES" sz="1800" b="1" u="none" kern="1200" dirty="0" smtClean="0">
                          <a:solidFill>
                            <a:schemeClr val="tx1"/>
                          </a:solidFill>
                          <a:latin typeface="+mn-lt"/>
                          <a:ea typeface="+mn-ea"/>
                          <a:cs typeface="+mn-cs"/>
                        </a:rPr>
                        <a:t>Anual</a:t>
                      </a:r>
                    </a:p>
                    <a:p>
                      <a:pPr marL="457200" indent="-457200">
                        <a:buFont typeface="Wingdings" pitchFamily="2" charset="2"/>
                        <a:buChar char="ü"/>
                      </a:pPr>
                      <a:r>
                        <a:rPr lang="es-ES" sz="1800" b="1" u="none" kern="1200" dirty="0" smtClean="0">
                          <a:solidFill>
                            <a:schemeClr val="tx1"/>
                          </a:solidFill>
                          <a:latin typeface="+mn-lt"/>
                          <a:ea typeface="+mn-ea"/>
                          <a:cs typeface="+mn-cs"/>
                        </a:rPr>
                        <a:t> (12 pagas)</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1800" b="0" kern="1200" dirty="0" smtClean="0">
                          <a:solidFill>
                            <a:srgbClr val="0000FF"/>
                          </a:solidFill>
                          <a:latin typeface="+mn-lt"/>
                          <a:ea typeface="+mn-ea"/>
                          <a:cs typeface="+mn-cs"/>
                        </a:rPr>
                        <a:t>6.390,13 € </a:t>
                      </a:r>
                      <a:endParaRPr lang="es-ES" b="0"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b="0"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 b="0" dirty="0" smtClean="0">
                          <a:solidFill>
                            <a:srgbClr val="0000FF"/>
                          </a:solidFill>
                        </a:rPr>
                        <a:t>6,454,03 €</a:t>
                      </a:r>
                      <a:endParaRPr lang="es-ES" b="0"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906127133"/>
                  </a:ext>
                </a:extLst>
              </a:tr>
              <a:tr h="1063301">
                <a:tc>
                  <a:txBody>
                    <a:bodyPr/>
                    <a:lstStyle/>
                    <a:p>
                      <a:pPr marL="457200" indent="-457200">
                        <a:buFont typeface="Wingdings" panose="05000000000000000000" pitchFamily="2" charset="2"/>
                        <a:buChar char="v"/>
                      </a:pPr>
                      <a:r>
                        <a:rPr lang="es-ES" sz="1800" b="1" u="none" kern="1200" dirty="0" smtClean="0">
                          <a:solidFill>
                            <a:schemeClr val="tx1"/>
                          </a:solidFill>
                          <a:latin typeface="+mn-lt"/>
                          <a:ea typeface="+mn-ea"/>
                          <a:cs typeface="+mn-cs"/>
                        </a:rPr>
                        <a:t>Referencial</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u="none" kern="1200" dirty="0" smtClean="0">
                          <a:solidFill>
                            <a:schemeClr val="tx1"/>
                          </a:solidFill>
                          <a:latin typeface="+mn-lt"/>
                          <a:ea typeface="+mn-ea"/>
                          <a:cs typeface="+mn-cs"/>
                        </a:rPr>
                        <a:t> (14 pagas)</a:t>
                      </a: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3">
                  <a:txBody>
                    <a:bodyPr/>
                    <a:lstStyle/>
                    <a:p>
                      <a:pPr algn="ctr"/>
                      <a:r>
                        <a:rPr lang="es-ES" sz="1800" b="1" kern="1200" dirty="0" smtClean="0">
                          <a:solidFill>
                            <a:srgbClr val="0000FF"/>
                          </a:solidFill>
                          <a:latin typeface="+mn-lt"/>
                          <a:ea typeface="+mn-ea"/>
                          <a:cs typeface="+mn-cs"/>
                        </a:rPr>
                        <a:t>7.455,14 €</a:t>
                      </a:r>
                      <a:endParaRPr lang="es-ES"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pPr algn="ctr"/>
                      <a:endParaRPr lang="es-ES"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 b="1" dirty="0" smtClean="0">
                          <a:solidFill>
                            <a:srgbClr val="0000FF"/>
                          </a:solidFill>
                        </a:rPr>
                        <a:t>7,519,59 €</a:t>
                      </a:r>
                      <a:endParaRPr lang="es-ES"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393307939"/>
                  </a:ext>
                </a:extLst>
              </a:tr>
            </a:tbl>
          </a:graphicData>
        </a:graphic>
      </p:graphicFrame>
    </p:spTree>
    <p:extLst>
      <p:ext uri="{BB962C8B-B14F-4D97-AF65-F5344CB8AC3E}">
        <p14:creationId xmlns="" xmlns:p14="http://schemas.microsoft.com/office/powerpoint/2010/main" val="247290348"/>
      </p:ext>
    </p:extLst>
  </p:cSld>
  <p:clrMapOvr>
    <a:masterClrMapping/>
  </p:clrMapOvr>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75DE4F27-0F59-4BE8-B281-66C824774291}" type="slidenum">
              <a:rPr lang="es-ES"/>
              <a:pPr>
                <a:defRPr/>
              </a:pPr>
              <a:t>584</a:t>
            </a:fld>
            <a:endParaRPr lang="es-ES" dirty="0"/>
          </a:p>
        </p:txBody>
      </p:sp>
      <p:sp>
        <p:nvSpPr>
          <p:cNvPr id="64517" name="Text Box 3"/>
          <p:cNvSpPr txBox="1">
            <a:spLocks noChangeArrowheads="1"/>
          </p:cNvSpPr>
          <p:nvPr/>
        </p:nvSpPr>
        <p:spPr bwMode="auto">
          <a:xfrm>
            <a:off x="0" y="217957"/>
            <a:ext cx="9906000" cy="5909310"/>
          </a:xfrm>
          <a:prstGeom prst="rect">
            <a:avLst/>
          </a:prstGeom>
          <a:solidFill>
            <a:srgbClr val="CCFFFF"/>
          </a:solidFill>
          <a:ln w="9525">
            <a:noFill/>
            <a:miter lim="800000"/>
            <a:headEnd/>
            <a:tailEnd/>
          </a:ln>
        </p:spPr>
        <p:txBody>
          <a:bodyPr>
            <a:spAutoFit/>
          </a:bodyPr>
          <a:lstStyle/>
          <a:p>
            <a:pPr algn="ctr">
              <a:spcBef>
                <a:spcPct val="50000"/>
              </a:spcBef>
            </a:pPr>
            <a:r>
              <a:rPr lang="es-ES" sz="6000" u="sng" dirty="0" smtClean="0">
                <a:solidFill>
                  <a:srgbClr val="000066"/>
                </a:solidFill>
                <a:latin typeface="+mn-lt"/>
              </a:rPr>
              <a:t>VARIOS </a:t>
            </a:r>
            <a:r>
              <a:rPr lang="es-ES" sz="6600" u="sng" dirty="0" smtClean="0">
                <a:solidFill>
                  <a:srgbClr val="000066"/>
                </a:solidFill>
                <a:latin typeface="+mn-lt"/>
              </a:rPr>
              <a:t>   </a:t>
            </a:r>
          </a:p>
          <a:p>
            <a:pPr marL="742950" indent="-742950">
              <a:spcBef>
                <a:spcPct val="50000"/>
              </a:spcBef>
              <a:buFont typeface="Wingdings" pitchFamily="2" charset="2"/>
              <a:buChar char="v"/>
            </a:pPr>
            <a:r>
              <a:rPr lang="es-ES" sz="3600" dirty="0" smtClean="0">
                <a:solidFill>
                  <a:srgbClr val="FF0000"/>
                </a:solidFill>
                <a:latin typeface="+mn-lt"/>
              </a:rPr>
              <a:t>Se prorroga el I.P.</a:t>
            </a:r>
          </a:p>
          <a:p>
            <a:pPr marL="742950" indent="-742950">
              <a:spcBef>
                <a:spcPct val="50000"/>
              </a:spcBef>
              <a:buFont typeface="Wingdings" pitchFamily="2" charset="2"/>
              <a:buChar char="v"/>
            </a:pPr>
            <a:r>
              <a:rPr lang="es-ES" sz="3600" dirty="0" smtClean="0">
                <a:solidFill>
                  <a:srgbClr val="FF0000"/>
                </a:solidFill>
                <a:latin typeface="+mn-lt"/>
              </a:rPr>
              <a:t>Actualización </a:t>
            </a:r>
            <a:r>
              <a:rPr lang="es-ES" sz="3600" dirty="0" smtClean="0">
                <a:solidFill>
                  <a:srgbClr val="FF0000"/>
                </a:solidFill>
                <a:latin typeface="+mn-lt"/>
              </a:rPr>
              <a:t>de V.C.</a:t>
            </a:r>
          </a:p>
          <a:p>
            <a:pPr marL="742950" indent="-742950">
              <a:spcBef>
                <a:spcPct val="50000"/>
              </a:spcBef>
              <a:buFont typeface="Wingdings" pitchFamily="2" charset="2"/>
              <a:buChar char="v"/>
            </a:pPr>
            <a:r>
              <a:rPr lang="es-ES" sz="3600" dirty="0" smtClean="0">
                <a:solidFill>
                  <a:srgbClr val="FF0000"/>
                </a:solidFill>
                <a:latin typeface="+mn-lt"/>
              </a:rPr>
              <a:t>Actividades Prioritarias del Mecenazgo.</a:t>
            </a:r>
          </a:p>
          <a:p>
            <a:pPr marL="742950" indent="-742950">
              <a:spcBef>
                <a:spcPct val="50000"/>
              </a:spcBef>
              <a:buFont typeface="Wingdings" pitchFamily="2" charset="2"/>
              <a:buChar char="v"/>
            </a:pPr>
            <a:endParaRPr lang="es-ES" dirty="0" smtClean="0">
              <a:solidFill>
                <a:srgbClr val="FF0000"/>
              </a:solidFill>
              <a:latin typeface="+mn-lt"/>
            </a:endParaRPr>
          </a:p>
          <a:p>
            <a:pPr marL="742950" indent="-742950">
              <a:spcBef>
                <a:spcPct val="50000"/>
              </a:spcBef>
              <a:buFont typeface="Wingdings" pitchFamily="2" charset="2"/>
              <a:buChar char="Ø"/>
            </a:pPr>
            <a:r>
              <a:rPr lang="es-ES" sz="3200" dirty="0" smtClean="0">
                <a:solidFill>
                  <a:srgbClr val="3333FF"/>
                </a:solidFill>
                <a:latin typeface="+mn-lt"/>
              </a:rPr>
              <a:t>Real Decreto-ley 18/2019</a:t>
            </a:r>
            <a:r>
              <a:rPr lang="es-ES" sz="2400" b="0" dirty="0" smtClean="0">
                <a:solidFill>
                  <a:srgbClr val="3333FF"/>
                </a:solidFill>
                <a:latin typeface="+mn-lt"/>
              </a:rPr>
              <a:t>, </a:t>
            </a:r>
            <a:r>
              <a:rPr lang="es-ES" sz="2400" b="0" dirty="0" smtClean="0">
                <a:solidFill>
                  <a:srgbClr val="3333FF"/>
                </a:solidFill>
                <a:latin typeface="+mn-lt"/>
              </a:rPr>
              <a:t>de 27 de diciembre, por el que se </a:t>
            </a:r>
            <a:r>
              <a:rPr lang="es-ES" sz="2400" b="0" dirty="0" smtClean="0">
                <a:solidFill>
                  <a:srgbClr val="3333FF"/>
                </a:solidFill>
                <a:latin typeface="+mn-lt"/>
              </a:rPr>
              <a:t>adoptan determinadas </a:t>
            </a:r>
            <a:r>
              <a:rPr lang="es-ES" sz="2400" b="0" dirty="0" smtClean="0">
                <a:solidFill>
                  <a:srgbClr val="3333FF"/>
                </a:solidFill>
                <a:latin typeface="+mn-lt"/>
              </a:rPr>
              <a:t>medidas en materia tributaria, catastral y de seguridad social.</a:t>
            </a:r>
            <a:r>
              <a:rPr lang="es-ES" sz="2400" dirty="0" smtClean="0">
                <a:solidFill>
                  <a:srgbClr val="3333FF"/>
                </a:solidFill>
                <a:latin typeface="+mn-lt"/>
              </a:rPr>
              <a:t> </a:t>
            </a:r>
            <a:r>
              <a:rPr lang="es-ES_tradnl" sz="2400" b="0" dirty="0" smtClean="0">
                <a:solidFill>
                  <a:srgbClr val="0000FF"/>
                </a:solidFill>
                <a:latin typeface="+mn-lt"/>
              </a:rPr>
              <a:t> </a:t>
            </a:r>
            <a:r>
              <a:rPr lang="es-ES_tradnl" sz="2400" b="0" dirty="0">
                <a:solidFill>
                  <a:srgbClr val="0000FF"/>
                </a:solidFill>
                <a:latin typeface="+mn-lt"/>
              </a:rPr>
              <a:t>(BOE </a:t>
            </a:r>
            <a:r>
              <a:rPr lang="es-ES_tradnl" sz="2400" b="0" dirty="0" smtClean="0">
                <a:solidFill>
                  <a:srgbClr val="0000FF"/>
                </a:solidFill>
                <a:latin typeface="+mn-lt"/>
              </a:rPr>
              <a:t>28/12/2019, </a:t>
            </a:r>
            <a:r>
              <a:rPr lang="es-ES_tradnl" sz="2400" dirty="0">
                <a:solidFill>
                  <a:srgbClr val="0000FF"/>
                </a:solidFill>
                <a:latin typeface="+mn-lt"/>
              </a:rPr>
              <a:t>con efectos para el </a:t>
            </a:r>
            <a:r>
              <a:rPr lang="es-ES_tradnl" sz="2400" dirty="0" smtClean="0">
                <a:solidFill>
                  <a:srgbClr val="0000FF"/>
                </a:solidFill>
                <a:latin typeface="+mn-lt"/>
              </a:rPr>
              <a:t>2020</a:t>
            </a:r>
            <a:r>
              <a:rPr lang="es-ES_tradnl" sz="1800" b="0" dirty="0" smtClean="0">
                <a:solidFill>
                  <a:srgbClr val="0000FF"/>
                </a:solidFill>
                <a:latin typeface="+mn-lt"/>
              </a:rPr>
              <a:t>).   </a:t>
            </a:r>
            <a:endParaRPr lang="es-ES_tradnl" b="0" dirty="0" smtClean="0">
              <a:solidFill>
                <a:srgbClr val="0000FF"/>
              </a:solidFill>
              <a:latin typeface="+mn-lt"/>
            </a:endParaRPr>
          </a:p>
        </p:txBody>
      </p:sp>
    </p:spTree>
    <p:extLst>
      <p:ext uri="{BB962C8B-B14F-4D97-AF65-F5344CB8AC3E}">
        <p14:creationId xmlns:p14="http://schemas.microsoft.com/office/powerpoint/2010/main" xmlns="" val="3428574587"/>
      </p:ext>
    </p:extLst>
  </p:cSld>
  <p:clrMapOvr>
    <a:masterClrMapping/>
  </p:clrMapOvr>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18400" y="6305550"/>
            <a:ext cx="2311400" cy="476250"/>
          </a:xfrm>
        </p:spPr>
        <p:txBody>
          <a:bodyPr/>
          <a:lstStyle/>
          <a:p>
            <a:pPr>
              <a:defRPr/>
            </a:pPr>
            <a:fld id="{7E4C0562-0C22-4033-B78B-20143D2B0DCB}" type="slidenum">
              <a:rPr lang="es-ES"/>
              <a:pPr>
                <a:defRPr/>
              </a:pPr>
              <a:t>585</a:t>
            </a:fld>
            <a:endParaRPr lang="es-ES" dirty="0"/>
          </a:p>
        </p:txBody>
      </p:sp>
      <p:sp>
        <p:nvSpPr>
          <p:cNvPr id="111619"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dirty="0"/>
          </a:p>
        </p:txBody>
      </p:sp>
      <p:sp>
        <p:nvSpPr>
          <p:cNvPr id="111620"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dirty="0" smtClean="0">
                <a:solidFill>
                  <a:srgbClr val="FFFF66"/>
                </a:solidFill>
                <a:latin typeface="Arial" pitchFamily="34" charset="0"/>
              </a:rPr>
              <a:t>Art</a:t>
            </a:r>
            <a:r>
              <a:rPr lang="es-ES_tradnl" dirty="0" smtClean="0">
                <a:solidFill>
                  <a:srgbClr val="FFFF66"/>
                </a:solidFill>
                <a:latin typeface="Arial" pitchFamily="34" charset="0"/>
              </a:rPr>
              <a:t>. </a:t>
            </a:r>
            <a:r>
              <a:rPr lang="es-ES_tradnl" dirty="0" smtClean="0">
                <a:solidFill>
                  <a:srgbClr val="FFFF66"/>
                </a:solidFill>
                <a:latin typeface="Arial" pitchFamily="34" charset="0"/>
              </a:rPr>
              <a:t>3 RD Ley </a:t>
            </a:r>
            <a:r>
              <a:rPr lang="es-ES_tradnl" dirty="0" smtClean="0">
                <a:solidFill>
                  <a:srgbClr val="FFFF66"/>
                </a:solidFill>
                <a:latin typeface="Arial" pitchFamily="34" charset="0"/>
              </a:rPr>
              <a:t>18/2019: </a:t>
            </a:r>
            <a:r>
              <a:rPr lang="es-ES_tradnl" dirty="0" smtClean="0">
                <a:solidFill>
                  <a:srgbClr val="FFFF66"/>
                </a:solidFill>
                <a:latin typeface="Arial" pitchFamily="34" charset="0"/>
              </a:rPr>
              <a:t>Para </a:t>
            </a:r>
            <a:r>
              <a:rPr lang="es-ES_tradnl" dirty="0" smtClean="0">
                <a:solidFill>
                  <a:srgbClr val="FFFF66"/>
                </a:solidFill>
                <a:latin typeface="Arial" pitchFamily="34" charset="0"/>
              </a:rPr>
              <a:t>2020 </a:t>
            </a:r>
            <a:endParaRPr lang="es-ES" dirty="0">
              <a:solidFill>
                <a:srgbClr val="FFFF66"/>
              </a:solidFill>
              <a:latin typeface="Arial" pitchFamily="34" charset="0"/>
            </a:endParaRPr>
          </a:p>
        </p:txBody>
      </p:sp>
      <p:sp>
        <p:nvSpPr>
          <p:cNvPr id="111621" name="Text Box 3"/>
          <p:cNvSpPr txBox="1">
            <a:spLocks noChangeArrowheads="1"/>
          </p:cNvSpPr>
          <p:nvPr/>
        </p:nvSpPr>
        <p:spPr bwMode="auto">
          <a:xfrm>
            <a:off x="0" y="604837"/>
            <a:ext cx="9906000" cy="461963"/>
          </a:xfrm>
          <a:prstGeom prst="rect">
            <a:avLst/>
          </a:prstGeom>
          <a:solidFill>
            <a:srgbClr val="CCFFFF"/>
          </a:solidFill>
          <a:ln w="9525">
            <a:noFill/>
            <a:miter lim="800000"/>
            <a:headEnd/>
            <a:tailEnd/>
          </a:ln>
        </p:spPr>
        <p:txBody>
          <a:bodyPr>
            <a:spAutoFit/>
          </a:bodyPr>
          <a:lstStyle/>
          <a:p>
            <a:pPr algn="ctr">
              <a:spcBef>
                <a:spcPct val="50000"/>
              </a:spcBef>
            </a:pPr>
            <a:r>
              <a:rPr lang="es-ES_tradnl" sz="2400" dirty="0" smtClean="0">
                <a:solidFill>
                  <a:srgbClr val="000066"/>
                </a:solidFill>
              </a:rPr>
              <a:t>I. PATRIMONIO </a:t>
            </a:r>
            <a:r>
              <a:rPr lang="es-ES_tradnl" sz="2400" dirty="0" smtClean="0">
                <a:solidFill>
                  <a:srgbClr val="FF0000"/>
                </a:solidFill>
              </a:rPr>
              <a:t>Continúa en </a:t>
            </a:r>
            <a:r>
              <a:rPr lang="es-ES_tradnl" sz="2400" dirty="0" smtClean="0">
                <a:solidFill>
                  <a:srgbClr val="FF0000"/>
                </a:solidFill>
              </a:rPr>
              <a:t>2020</a:t>
            </a:r>
            <a:endParaRPr lang="es-ES" dirty="0">
              <a:solidFill>
                <a:srgbClr val="FF0000"/>
              </a:solidFill>
            </a:endParaRPr>
          </a:p>
        </p:txBody>
      </p:sp>
      <p:graphicFrame>
        <p:nvGraphicFramePr>
          <p:cNvPr id="7" name="6 Tabla"/>
          <p:cNvGraphicFramePr>
            <a:graphicFrameLocks noGrp="1"/>
          </p:cNvGraphicFramePr>
          <p:nvPr>
            <p:extLst>
              <p:ext uri="{D42A27DB-BD31-4B8C-83A1-F6EECF244321}">
                <p14:modId xmlns:p14="http://schemas.microsoft.com/office/powerpoint/2010/main" xmlns="" val="1044923441"/>
              </p:ext>
            </p:extLst>
          </p:nvPr>
        </p:nvGraphicFramePr>
        <p:xfrm>
          <a:off x="228600" y="1295400"/>
          <a:ext cx="9525000" cy="4114800"/>
        </p:xfrm>
        <a:graphic>
          <a:graphicData uri="http://schemas.openxmlformats.org/drawingml/2006/table">
            <a:tbl>
              <a:tblPr firstRow="1" bandRow="1">
                <a:tableStyleId>{7DF18680-E054-41AD-8BC1-D1AEF772440D}</a:tableStyleId>
              </a:tblPr>
              <a:tblGrid>
                <a:gridCol w="3048000">
                  <a:extLst>
                    <a:ext uri="{9D8B030D-6E8A-4147-A177-3AD203B41FA5}">
                      <a16:colId xmlns:a16="http://schemas.microsoft.com/office/drawing/2014/main" xmlns="" val="20000"/>
                    </a:ext>
                  </a:extLst>
                </a:gridCol>
                <a:gridCol w="6477000">
                  <a:extLst>
                    <a:ext uri="{9D8B030D-6E8A-4147-A177-3AD203B41FA5}">
                      <a16:colId xmlns:a16="http://schemas.microsoft.com/office/drawing/2014/main" xmlns="" val="20001"/>
                    </a:ext>
                  </a:extLst>
                </a:gridCol>
              </a:tblGrid>
              <a:tr h="533400">
                <a:tc>
                  <a:txBody>
                    <a:bodyPr/>
                    <a:lstStyle/>
                    <a:p>
                      <a:r>
                        <a:rPr lang="es-ES_tradnl" sz="2400" dirty="0" smtClean="0"/>
                        <a:t>CONCEPTOS</a:t>
                      </a:r>
                      <a:endParaRPr lang="es-ES_tradnl" sz="24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400" dirty="0" smtClean="0">
                          <a:solidFill>
                            <a:srgbClr val="FFFF00"/>
                          </a:solidFill>
                        </a:rPr>
                        <a:t>MODIFICACIONES</a:t>
                      </a:r>
                      <a:endParaRPr lang="es-ES_tradnl" sz="24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a16="http://schemas.microsoft.com/office/drawing/2014/main" xmlns="" val="10000"/>
                  </a:ext>
                </a:extLst>
              </a:tr>
              <a:tr h="3581400">
                <a:tc>
                  <a:txBody>
                    <a:bodyPr/>
                    <a:lstStyle/>
                    <a:p>
                      <a:pPr marL="457200" indent="-457200">
                        <a:buFont typeface="Wingdings" pitchFamily="2" charset="2"/>
                        <a:buChar char="q"/>
                      </a:pPr>
                      <a:r>
                        <a:rPr lang="es-ES_tradnl" sz="2800" b="1" u="none" dirty="0" smtClean="0">
                          <a:solidFill>
                            <a:srgbClr val="FFFF00"/>
                          </a:solidFill>
                        </a:rPr>
                        <a:t>Impuesto de Patrimonio (IP)</a:t>
                      </a:r>
                    </a:p>
                    <a:p>
                      <a:pPr marL="457200" indent="-457200">
                        <a:buFont typeface="Wingdings" pitchFamily="2" charset="2"/>
                        <a:buChar char="q"/>
                      </a:pPr>
                      <a:endParaRPr lang="es-ES_tradnl" sz="2800" b="1" u="none" dirty="0" smtClean="0">
                        <a:solidFill>
                          <a:srgbClr val="FFFF00"/>
                        </a:solidFill>
                      </a:endParaRPr>
                    </a:p>
                    <a:p>
                      <a:pPr marL="457200" indent="-457200">
                        <a:buFont typeface="Wingdings" pitchFamily="2" charset="2"/>
                        <a:buChar char="q"/>
                      </a:pPr>
                      <a:endParaRPr lang="es-ES_tradnl" sz="2800" b="1" u="none" dirty="0" smtClean="0">
                        <a:solidFill>
                          <a:srgbClr val="FFFF00"/>
                        </a:solidFill>
                      </a:endParaRPr>
                    </a:p>
                    <a:p>
                      <a:pPr marL="457200" indent="-457200">
                        <a:buFont typeface="Wingdings" pitchFamily="2" charset="2"/>
                        <a:buChar char="v"/>
                      </a:pPr>
                      <a:r>
                        <a:rPr lang="es-ES_tradnl" sz="2800" b="1" u="none" dirty="0" smtClean="0">
                          <a:solidFill>
                            <a:srgbClr val="FFFF99"/>
                          </a:solidFill>
                          <a:effectLst>
                            <a:outerShdw blurRad="38100" dist="38100" dir="2700000" algn="tl">
                              <a:srgbClr val="000000">
                                <a:alpha val="43137"/>
                              </a:srgbClr>
                            </a:outerShdw>
                          </a:effectLst>
                        </a:rPr>
                        <a:t>Continúa</a:t>
                      </a:r>
                      <a:r>
                        <a:rPr lang="es-ES_tradnl" sz="2800" b="1" u="none" baseline="0" dirty="0" smtClean="0">
                          <a:solidFill>
                            <a:srgbClr val="FFFF99"/>
                          </a:solidFill>
                          <a:effectLst>
                            <a:outerShdw blurRad="38100" dist="38100" dir="2700000" algn="tl">
                              <a:srgbClr val="000000">
                                <a:alpha val="43137"/>
                              </a:srgbClr>
                            </a:outerShdw>
                          </a:effectLst>
                        </a:rPr>
                        <a:t> en </a:t>
                      </a:r>
                      <a:r>
                        <a:rPr lang="es-ES_tradnl" sz="2800" b="1" u="none" baseline="0" dirty="0" smtClean="0">
                          <a:solidFill>
                            <a:srgbClr val="FFFF99"/>
                          </a:solidFill>
                          <a:effectLst>
                            <a:outerShdw blurRad="38100" dist="38100" dir="2700000" algn="tl">
                              <a:srgbClr val="000000">
                                <a:alpha val="43137"/>
                              </a:srgbClr>
                            </a:outerShdw>
                          </a:effectLst>
                        </a:rPr>
                        <a:t>2020</a:t>
                      </a:r>
                      <a:endParaRPr lang="es-ES_tradnl" sz="2800" b="1" u="none" dirty="0">
                        <a:solidFill>
                          <a:srgbClr val="FFFF99"/>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 sz="2000" kern="1200" dirty="0" smtClean="0">
                        <a:solidFill>
                          <a:srgbClr val="0000FF"/>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2800" kern="1200" dirty="0" smtClean="0">
                          <a:solidFill>
                            <a:srgbClr val="0000FF"/>
                          </a:solidFill>
                          <a:latin typeface="+mn-lt"/>
                          <a:ea typeface="+mn-ea"/>
                          <a:cs typeface="+mn-cs"/>
                        </a:rPr>
                        <a:t>se procede a </a:t>
                      </a:r>
                      <a:r>
                        <a:rPr lang="es-ES" sz="2800" b="1" u="sng" kern="1200" dirty="0" smtClean="0">
                          <a:solidFill>
                            <a:srgbClr val="FF0000"/>
                          </a:solidFill>
                          <a:latin typeface="+mn-lt"/>
                          <a:ea typeface="+mn-ea"/>
                          <a:cs typeface="+mn-cs"/>
                        </a:rPr>
                        <a:t>prorrogar</a:t>
                      </a:r>
                      <a:r>
                        <a:rPr lang="es-ES" sz="2800" b="1" kern="1200" dirty="0" smtClean="0">
                          <a:solidFill>
                            <a:srgbClr val="FF0000"/>
                          </a:solidFill>
                          <a:latin typeface="+mn-lt"/>
                          <a:ea typeface="+mn-ea"/>
                          <a:cs typeface="+mn-cs"/>
                        </a:rPr>
                        <a:t> durante </a:t>
                      </a:r>
                      <a:r>
                        <a:rPr lang="es-ES" sz="2800" b="1" kern="1200" dirty="0" smtClean="0">
                          <a:solidFill>
                            <a:srgbClr val="FF0000"/>
                          </a:solidFill>
                          <a:latin typeface="+mn-lt"/>
                          <a:ea typeface="+mn-ea"/>
                          <a:cs typeface="+mn-cs"/>
                        </a:rPr>
                        <a:t>2020 </a:t>
                      </a:r>
                      <a:r>
                        <a:rPr lang="es-ES" sz="2800" b="1" kern="1200" dirty="0" smtClean="0">
                          <a:solidFill>
                            <a:srgbClr val="0000FF"/>
                          </a:solidFill>
                          <a:latin typeface="+mn-lt"/>
                          <a:ea typeface="+mn-ea"/>
                          <a:cs typeface="+mn-cs"/>
                        </a:rPr>
                        <a:t>la exigencia de su gravamen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 sz="2800" b="1" kern="1200" dirty="0" smtClean="0">
                        <a:solidFill>
                          <a:srgbClr val="0000FF"/>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 sz="2800" b="1" kern="1200" dirty="0" smtClean="0">
                        <a:solidFill>
                          <a:srgbClr val="0000FF"/>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 sz="2800" b="1" kern="1200" dirty="0" smtClean="0">
                        <a:solidFill>
                          <a:srgbClr val="0000FF"/>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2800" b="1" kern="1200" dirty="0" smtClean="0">
                          <a:solidFill>
                            <a:srgbClr val="FF0066"/>
                          </a:solidFill>
                          <a:latin typeface="+mn-lt"/>
                          <a:ea typeface="+mn-ea"/>
                          <a:cs typeface="+mn-cs"/>
                        </a:rPr>
                        <a:t>art</a:t>
                      </a:r>
                      <a:r>
                        <a:rPr lang="es-ES" sz="2800" b="1" kern="1200" dirty="0" smtClean="0">
                          <a:solidFill>
                            <a:srgbClr val="FF0066"/>
                          </a:solidFill>
                          <a:latin typeface="+mn-lt"/>
                          <a:ea typeface="+mn-ea"/>
                          <a:cs typeface="+mn-cs"/>
                        </a:rPr>
                        <a:t>. 3 R.D.</a:t>
                      </a:r>
                      <a:r>
                        <a:rPr lang="es-ES" sz="2800" b="1" kern="1200" baseline="0" dirty="0" smtClean="0">
                          <a:solidFill>
                            <a:srgbClr val="FF0066"/>
                          </a:solidFill>
                          <a:latin typeface="+mn-lt"/>
                          <a:ea typeface="+mn-ea"/>
                          <a:cs typeface="+mn-cs"/>
                        </a:rPr>
                        <a:t> </a:t>
                      </a:r>
                      <a:r>
                        <a:rPr lang="es-ES" sz="2800" b="1" kern="1200" dirty="0" smtClean="0">
                          <a:solidFill>
                            <a:srgbClr val="FF0066"/>
                          </a:solidFill>
                          <a:latin typeface="+mn-lt"/>
                          <a:ea typeface="+mn-ea"/>
                          <a:cs typeface="+mn-cs"/>
                        </a:rPr>
                        <a:t>Ley </a:t>
                      </a:r>
                      <a:r>
                        <a:rPr lang="es-ES" sz="2800" b="1" kern="1200" dirty="0" smtClean="0">
                          <a:solidFill>
                            <a:srgbClr val="FF0066"/>
                          </a:solidFill>
                          <a:latin typeface="+mn-lt"/>
                          <a:ea typeface="+mn-ea"/>
                          <a:cs typeface="+mn-cs"/>
                        </a:rPr>
                        <a:t>18/2019: </a:t>
                      </a:r>
                      <a:r>
                        <a:rPr lang="es-ES" sz="2800" b="1" u="sng" kern="1200" dirty="0" smtClean="0">
                          <a:solidFill>
                            <a:srgbClr val="FF0000"/>
                          </a:solidFill>
                          <a:latin typeface="+mn-lt"/>
                          <a:ea typeface="+mn-ea"/>
                          <a:cs typeface="+mn-cs"/>
                        </a:rPr>
                        <a:t>Para </a:t>
                      </a:r>
                      <a:r>
                        <a:rPr lang="es-ES" sz="2800" b="1" u="sng" kern="1200" dirty="0" smtClean="0">
                          <a:solidFill>
                            <a:srgbClr val="FF0000"/>
                          </a:solidFill>
                          <a:latin typeface="+mn-lt"/>
                          <a:ea typeface="+mn-ea"/>
                          <a:cs typeface="+mn-cs"/>
                        </a:rPr>
                        <a:t>2020</a:t>
                      </a:r>
                      <a:r>
                        <a:rPr lang="es-ES" sz="2800" u="sng" kern="1200" dirty="0" smtClean="0">
                          <a:solidFill>
                            <a:srgbClr val="FF0000"/>
                          </a:solidFill>
                          <a:latin typeface="+mn-lt"/>
                          <a:ea typeface="+mn-ea"/>
                          <a:cs typeface="+mn-cs"/>
                        </a:rPr>
                        <a:t> </a:t>
                      </a:r>
                      <a:r>
                        <a:rPr lang="es-ES" sz="2800" kern="1200" dirty="0" smtClean="0">
                          <a:solidFill>
                            <a:srgbClr val="0000FF"/>
                          </a:solidFill>
                          <a:latin typeface="+mn-lt"/>
                          <a:ea typeface="+mn-ea"/>
                          <a:cs typeface="+mn-cs"/>
                        </a:rPr>
                        <a:t> </a:t>
                      </a:r>
                      <a:endParaRPr lang="es-ES_tradnl" sz="2800" b="1" u="sng" kern="1200" baseline="0" dirty="0" smtClean="0">
                        <a:solidFill>
                          <a:srgbClr val="0000FF"/>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xmlns="" val="1170992738"/>
      </p:ext>
    </p:extLst>
  </p:cSld>
  <p:clrMapOvr>
    <a:masterClrMapping/>
  </p:clrMapOvr>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18400" y="6381750"/>
            <a:ext cx="2311400" cy="476250"/>
          </a:xfrm>
        </p:spPr>
        <p:txBody>
          <a:bodyPr/>
          <a:lstStyle/>
          <a:p>
            <a:pPr>
              <a:defRPr/>
            </a:pPr>
            <a:fld id="{F67B013C-0A59-4731-983E-BE7BDE175B33}" type="slidenum">
              <a:rPr lang="es-ES"/>
              <a:pPr>
                <a:defRPr/>
              </a:pPr>
              <a:t>586</a:t>
            </a:fld>
            <a:endParaRPr lang="es-ES" dirty="0"/>
          </a:p>
        </p:txBody>
      </p:sp>
      <p:sp>
        <p:nvSpPr>
          <p:cNvPr id="1416194" name="Rectangle 2"/>
          <p:cNvSpPr>
            <a:spLocks noChangeArrowheads="1"/>
          </p:cNvSpPr>
          <p:nvPr/>
        </p:nvSpPr>
        <p:spPr bwMode="auto">
          <a:xfrm>
            <a:off x="0" y="33516"/>
            <a:ext cx="9906000" cy="1261884"/>
          </a:xfrm>
          <a:prstGeom prst="rect">
            <a:avLst/>
          </a:prstGeom>
          <a:noFill/>
          <a:ln w="9525">
            <a:noFill/>
            <a:miter lim="800000"/>
            <a:headEnd/>
            <a:tailEnd/>
          </a:ln>
          <a:effectLst/>
        </p:spPr>
        <p:txBody>
          <a:bodyPr>
            <a:spAutoFit/>
          </a:bodyPr>
          <a:lstStyle/>
          <a:p>
            <a:pPr marL="342900" indent="-342900" algn="ctr">
              <a:buFont typeface="Wingdings" pitchFamily="2" charset="2"/>
              <a:buNone/>
              <a:defRPr/>
            </a:pPr>
            <a:r>
              <a:rPr lang="es-ES_tradnl" sz="2800" dirty="0" smtClean="0">
                <a:effectLst>
                  <a:outerShdw blurRad="38100" dist="38100" dir="2700000" algn="tl">
                    <a:srgbClr val="000000"/>
                  </a:outerShdw>
                </a:effectLst>
              </a:rPr>
              <a:t>Continúa el </a:t>
            </a:r>
            <a:r>
              <a:rPr lang="es-ES_tradnl" sz="2800" dirty="0">
                <a:effectLst>
                  <a:outerShdw blurRad="38100" dist="38100" dir="2700000" algn="tl">
                    <a:srgbClr val="000000"/>
                  </a:outerShdw>
                </a:effectLst>
              </a:rPr>
              <a:t>Impuesto sobre el </a:t>
            </a:r>
            <a:r>
              <a:rPr lang="es-ES_tradnl" sz="2800" dirty="0" smtClean="0">
                <a:effectLst>
                  <a:outerShdw blurRad="38100" dist="38100" dir="2700000" algn="tl">
                    <a:srgbClr val="000000"/>
                  </a:outerShdw>
                </a:effectLst>
              </a:rPr>
              <a:t>Patrimonio</a:t>
            </a:r>
          </a:p>
          <a:p>
            <a:pPr marL="342900" indent="-342900">
              <a:buFont typeface="Wingdings" pitchFamily="2" charset="2"/>
              <a:buNone/>
              <a:defRPr/>
            </a:pPr>
            <a:endParaRPr lang="es-ES_tradnl" sz="800" dirty="0">
              <a:effectLst>
                <a:outerShdw blurRad="38100" dist="38100" dir="2700000" algn="tl">
                  <a:srgbClr val="000000"/>
                </a:outerShdw>
              </a:effectLst>
            </a:endParaRPr>
          </a:p>
          <a:p>
            <a:pPr marL="342900" lvl="1" indent="-342900">
              <a:buFont typeface="Wingdings" pitchFamily="2" charset="2"/>
              <a:buChar char="Ø"/>
              <a:defRPr/>
            </a:pPr>
            <a:r>
              <a:rPr lang="es-ES" dirty="0" smtClean="0">
                <a:solidFill>
                  <a:srgbClr val="FFFF66"/>
                </a:solidFill>
                <a:effectLst>
                  <a:outerShdw blurRad="38100" dist="38100" dir="2700000" algn="tl">
                    <a:srgbClr val="000000"/>
                  </a:outerShdw>
                </a:effectLst>
              </a:rPr>
              <a:t>Ley  19/1991</a:t>
            </a:r>
            <a:r>
              <a:rPr lang="es-ES" dirty="0" smtClean="0"/>
              <a:t>, de 6 de Junio, del Impuesto sobre el Patrimonio (en adelante </a:t>
            </a:r>
            <a:r>
              <a:rPr lang="es-ES" dirty="0" smtClean="0">
                <a:effectLst>
                  <a:outerShdw blurRad="38100" dist="38100" dir="2700000" algn="tl">
                    <a:srgbClr val="000000"/>
                  </a:outerShdw>
                </a:effectLst>
              </a:rPr>
              <a:t>LIP</a:t>
            </a:r>
            <a:r>
              <a:rPr lang="es-ES" dirty="0" smtClean="0"/>
              <a:t>)</a:t>
            </a:r>
            <a:r>
              <a:rPr lang="es-ES_tradnl" dirty="0" smtClean="0"/>
              <a:t> </a:t>
            </a:r>
            <a:r>
              <a:rPr lang="es-ES_tradnl" dirty="0" smtClean="0">
                <a:solidFill>
                  <a:srgbClr val="CCFFFF"/>
                </a:solidFill>
              </a:rPr>
              <a:t>(BOE de 07-06-1991)</a:t>
            </a:r>
            <a:r>
              <a:rPr lang="es-ES_tradnl" dirty="0" smtClean="0">
                <a:solidFill>
                  <a:srgbClr val="FFCCFF"/>
                </a:solidFill>
              </a:rPr>
              <a:t>    </a:t>
            </a:r>
            <a:endParaRPr lang="es-ES_tradnl" dirty="0">
              <a:latin typeface="Arial" charset="0"/>
            </a:endParaRPr>
          </a:p>
        </p:txBody>
      </p:sp>
      <p:graphicFrame>
        <p:nvGraphicFramePr>
          <p:cNvPr id="6" name="5 Tabla"/>
          <p:cNvGraphicFramePr>
            <a:graphicFrameLocks noGrp="1"/>
          </p:cNvGraphicFramePr>
          <p:nvPr>
            <p:extLst>
              <p:ext uri="{D42A27DB-BD31-4B8C-83A1-F6EECF244321}">
                <p14:modId xmlns:p14="http://schemas.microsoft.com/office/powerpoint/2010/main" xmlns="" val="935770113"/>
              </p:ext>
            </p:extLst>
          </p:nvPr>
        </p:nvGraphicFramePr>
        <p:xfrm>
          <a:off x="304800" y="1428736"/>
          <a:ext cx="9372600" cy="5151120"/>
        </p:xfrm>
        <a:graphic>
          <a:graphicData uri="http://schemas.openxmlformats.org/drawingml/2006/table">
            <a:tbl>
              <a:tblPr firstRow="1" bandRow="1">
                <a:tableStyleId>{5C22544A-7EE6-4342-B048-85BDC9FD1C3A}</a:tableStyleId>
              </a:tblPr>
              <a:tblGrid>
                <a:gridCol w="9372600">
                  <a:extLst>
                    <a:ext uri="{9D8B030D-6E8A-4147-A177-3AD203B41FA5}">
                      <a16:colId xmlns:a16="http://schemas.microsoft.com/office/drawing/2014/main" xmlns="" val="20000"/>
                    </a:ext>
                  </a:extLst>
                </a:gridCol>
              </a:tblGrid>
              <a:tr h="3200400">
                <a:tc>
                  <a:txBody>
                    <a:bodyPr/>
                    <a:lstStyle/>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600" dirty="0" smtClean="0">
                          <a:latin typeface="Arial" charset="0"/>
                        </a:rPr>
                        <a:t>Por Ley 4/2008: gravamen </a:t>
                      </a:r>
                      <a:r>
                        <a:rPr lang="es-ES_tradnl" sz="2600" u="sng" dirty="0" smtClean="0">
                          <a:latin typeface="Arial" charset="0"/>
                        </a:rPr>
                        <a:t>suprimido</a:t>
                      </a:r>
                      <a:r>
                        <a:rPr lang="es-ES_tradnl" sz="2600" dirty="0" smtClean="0">
                          <a:latin typeface="Arial" charset="0"/>
                        </a:rPr>
                        <a:t> desde </a:t>
                      </a:r>
                      <a:r>
                        <a:rPr lang="es-ES_tradnl" sz="2600" dirty="0" smtClean="0">
                          <a:solidFill>
                            <a:srgbClr val="FFFF00"/>
                          </a:solidFill>
                          <a:effectLst>
                            <a:outerShdw blurRad="38100" dist="38100" dir="2700000" algn="tl">
                              <a:srgbClr val="000000">
                                <a:alpha val="43137"/>
                              </a:srgbClr>
                            </a:outerShdw>
                          </a:effectLst>
                          <a:latin typeface="Arial" charset="0"/>
                        </a:rPr>
                        <a:t>2008 a 2010 </a:t>
                      </a:r>
                    </a:p>
                    <a:p>
                      <a:pPr marL="342900" indent="-342900">
                        <a:buFont typeface="+mj-lt"/>
                        <a:buAutoNum type="arabicPeriod"/>
                        <a:defRPr/>
                      </a:pPr>
                      <a:endParaRPr lang="es-ES_tradnl" sz="800" dirty="0" smtClean="0">
                        <a:latin typeface="Arial" charset="0"/>
                      </a:endParaRPr>
                    </a:p>
                    <a:p>
                      <a:pPr marL="342900" indent="-342900">
                        <a:buFont typeface="+mj-lt"/>
                        <a:buAutoNum type="arabicPeriod"/>
                        <a:defRPr/>
                      </a:pPr>
                      <a:r>
                        <a:rPr lang="es-ES_tradnl" sz="2600" dirty="0" smtClean="0">
                          <a:latin typeface="Arial" charset="0"/>
                        </a:rPr>
                        <a:t>Por  RD Ley 13/2011: </a:t>
                      </a:r>
                      <a:r>
                        <a:rPr lang="es-ES_tradnl" sz="2600" u="sng" dirty="0" smtClean="0">
                          <a:latin typeface="Arial" charset="0"/>
                        </a:rPr>
                        <a:t>Se</a:t>
                      </a:r>
                      <a:r>
                        <a:rPr lang="es-ES_tradnl" sz="2600" dirty="0" smtClean="0">
                          <a:latin typeface="Arial" charset="0"/>
                        </a:rPr>
                        <a:t> </a:t>
                      </a:r>
                      <a:r>
                        <a:rPr lang="es-ES_tradnl" sz="2600" u="sng" dirty="0" smtClean="0">
                          <a:latin typeface="Arial" charset="0"/>
                        </a:rPr>
                        <a:t>restableció</a:t>
                      </a:r>
                      <a:r>
                        <a:rPr lang="es-ES_tradnl" sz="2600" dirty="0" smtClean="0">
                          <a:latin typeface="Arial" charset="0"/>
                        </a:rPr>
                        <a:t> para </a:t>
                      </a:r>
                      <a:r>
                        <a:rPr lang="es-ES_tradnl" sz="2600" dirty="0" smtClean="0">
                          <a:solidFill>
                            <a:srgbClr val="FFFF00"/>
                          </a:solidFill>
                          <a:effectLst>
                            <a:outerShdw blurRad="38100" dist="38100" dir="2700000" algn="tl">
                              <a:srgbClr val="000000">
                                <a:alpha val="43137"/>
                              </a:srgbClr>
                            </a:outerShdw>
                          </a:effectLst>
                          <a:latin typeface="Arial" charset="0"/>
                        </a:rPr>
                        <a:t>2011 y 2012 </a:t>
                      </a:r>
                    </a:p>
                    <a:p>
                      <a:pPr marL="342900" indent="-342900">
                        <a:buFont typeface="+mj-lt"/>
                        <a:buAutoNum type="arabicPeriod"/>
                        <a:defRPr/>
                      </a:pPr>
                      <a:endParaRPr lang="es-ES_tradnl" sz="800" dirty="0" smtClean="0">
                        <a:solidFill>
                          <a:srgbClr val="FFFF00"/>
                        </a:solidFill>
                        <a:effectLst>
                          <a:outerShdw blurRad="38100" dist="38100" dir="2700000" algn="tl">
                            <a:srgbClr val="000000">
                              <a:alpha val="43137"/>
                            </a:srgbClr>
                          </a:outerShdw>
                        </a:effectLst>
                        <a:latin typeface="Arial" charset="0"/>
                      </a:endParaRP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600" dirty="0" smtClean="0">
                          <a:latin typeface="Arial" charset="0"/>
                        </a:rPr>
                        <a:t>Por  Ley 16/2012: Se estableció para </a:t>
                      </a:r>
                      <a:r>
                        <a:rPr lang="es-ES_tradnl" sz="2600" dirty="0" smtClean="0">
                          <a:solidFill>
                            <a:srgbClr val="FFFF00"/>
                          </a:solidFill>
                          <a:effectLst>
                            <a:outerShdw blurRad="38100" dist="38100" dir="2700000" algn="tl">
                              <a:srgbClr val="000000">
                                <a:alpha val="43137"/>
                              </a:srgbClr>
                            </a:outerShdw>
                          </a:effectLst>
                          <a:latin typeface="Arial" charset="0"/>
                        </a:rPr>
                        <a:t>2013 </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endParaRPr lang="es-ES_tradnl" sz="800" dirty="0" smtClean="0">
                        <a:latin typeface="Arial" charset="0"/>
                      </a:endParaRPr>
                    </a:p>
                    <a:p>
                      <a:pPr marL="342900" indent="-342900">
                        <a:buFont typeface="+mj-lt"/>
                        <a:buAutoNum type="arabicPeriod"/>
                        <a:defRPr/>
                      </a:pPr>
                      <a:r>
                        <a:rPr lang="es-ES_tradnl" sz="2600" dirty="0" smtClean="0">
                          <a:latin typeface="Arial" charset="0"/>
                        </a:rPr>
                        <a:t>Por Ley PGE para 2014: se establece para el </a:t>
                      </a:r>
                      <a:r>
                        <a:rPr lang="es-ES_tradnl" sz="2600" dirty="0" smtClean="0">
                          <a:solidFill>
                            <a:srgbClr val="FFFF00"/>
                          </a:solidFill>
                          <a:effectLst>
                            <a:outerShdw blurRad="38100" dist="38100" dir="2700000" algn="tl">
                              <a:srgbClr val="000000">
                                <a:alpha val="43137"/>
                              </a:srgbClr>
                            </a:outerShdw>
                          </a:effectLst>
                          <a:latin typeface="Arial" charset="0"/>
                        </a:rPr>
                        <a:t>2014</a:t>
                      </a:r>
                    </a:p>
                    <a:p>
                      <a:pPr marL="342900" indent="-342900">
                        <a:buFont typeface="+mj-lt"/>
                        <a:buAutoNum type="arabicPeriod"/>
                        <a:defRPr/>
                      </a:pPr>
                      <a:endParaRPr lang="es-ES_tradnl" sz="800" dirty="0" smtClean="0">
                        <a:solidFill>
                          <a:srgbClr val="FFFF00"/>
                        </a:solidFill>
                        <a:effectLst>
                          <a:outerShdw blurRad="38100" dist="38100" dir="2700000" algn="tl">
                            <a:srgbClr val="000000">
                              <a:alpha val="43137"/>
                            </a:srgbClr>
                          </a:outerShdw>
                        </a:effectLst>
                        <a:latin typeface="Arial" charset="0"/>
                      </a:endParaRPr>
                    </a:p>
                    <a:p>
                      <a:pPr marL="342900" indent="-342900">
                        <a:buFont typeface="+mj-lt"/>
                        <a:buAutoNum type="arabicPeriod"/>
                        <a:defRPr/>
                      </a:pPr>
                      <a:r>
                        <a:rPr lang="es-ES_tradnl" sz="2600" dirty="0" smtClean="0">
                          <a:latin typeface="Arial" charset="0"/>
                        </a:rPr>
                        <a:t>Por Ley PGE para 2015: se establece para el </a:t>
                      </a:r>
                      <a:r>
                        <a:rPr lang="es-ES_tradnl" sz="2600" dirty="0" smtClean="0">
                          <a:solidFill>
                            <a:srgbClr val="FFFF00"/>
                          </a:solidFill>
                          <a:effectLst>
                            <a:outerShdw blurRad="38100" dist="38100" dir="2700000" algn="tl">
                              <a:srgbClr val="000000">
                                <a:alpha val="43137"/>
                              </a:srgbClr>
                            </a:outerShdw>
                          </a:effectLst>
                          <a:latin typeface="Arial" charset="0"/>
                        </a:rPr>
                        <a:t>2015</a:t>
                      </a:r>
                    </a:p>
                    <a:p>
                      <a:pPr marL="342900" indent="-342900">
                        <a:buFont typeface="+mj-lt"/>
                        <a:buAutoNum type="arabicPeriod"/>
                        <a:defRPr/>
                      </a:pPr>
                      <a:endParaRPr lang="es-ES_tradnl" sz="800" dirty="0" smtClean="0">
                        <a:solidFill>
                          <a:srgbClr val="FFFF00"/>
                        </a:solidFill>
                        <a:effectLst>
                          <a:outerShdw blurRad="38100" dist="38100" dir="2700000" algn="tl">
                            <a:srgbClr val="000000">
                              <a:alpha val="43137"/>
                            </a:srgbClr>
                          </a:outerShdw>
                        </a:effectLst>
                        <a:latin typeface="Arial" charset="0"/>
                      </a:endParaRP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600" dirty="0" smtClean="0">
                          <a:latin typeface="Arial" charset="0"/>
                        </a:rPr>
                        <a:t>Por Ley PGE para 2016: se establece para el </a:t>
                      </a:r>
                      <a:r>
                        <a:rPr lang="es-ES_tradnl" sz="2600" dirty="0" smtClean="0">
                          <a:solidFill>
                            <a:srgbClr val="FFFF00"/>
                          </a:solidFill>
                          <a:effectLst>
                            <a:outerShdw blurRad="38100" dist="38100" dir="2700000" algn="tl">
                              <a:srgbClr val="000000">
                                <a:alpha val="43137"/>
                              </a:srgbClr>
                            </a:outerShdw>
                          </a:effectLst>
                          <a:latin typeface="Arial" charset="0"/>
                        </a:rPr>
                        <a:t>2016</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endParaRPr lang="es-ES_tradnl" sz="800" dirty="0" smtClean="0">
                        <a:solidFill>
                          <a:srgbClr val="FFFF00"/>
                        </a:solidFill>
                        <a:effectLst>
                          <a:outerShdw blurRad="38100" dist="38100" dir="2700000" algn="tl">
                            <a:srgbClr val="000000">
                              <a:alpha val="43137"/>
                            </a:srgbClr>
                          </a:outerShdw>
                        </a:effectLst>
                        <a:latin typeface="Arial" charset="0"/>
                      </a:endParaRP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600" dirty="0" smtClean="0">
                          <a:latin typeface="Arial" charset="0"/>
                        </a:rPr>
                        <a:t>Por RD Ley 3/2016: se establece para el </a:t>
                      </a:r>
                      <a:r>
                        <a:rPr lang="es-ES_tradnl" sz="2600" dirty="0" smtClean="0">
                          <a:solidFill>
                            <a:srgbClr val="FFFF00"/>
                          </a:solidFill>
                          <a:effectLst>
                            <a:outerShdw blurRad="38100" dist="38100" dir="2700000" algn="tl">
                              <a:srgbClr val="000000">
                                <a:alpha val="43137"/>
                              </a:srgbClr>
                            </a:outerShdw>
                          </a:effectLst>
                          <a:latin typeface="Arial" charset="0"/>
                        </a:rPr>
                        <a:t>2017</a:t>
                      </a:r>
                    </a:p>
                    <a:p>
                      <a:pPr marL="342900" marR="0" indent="-342900" algn="l" defTabSz="914400" rtl="0" eaLnBrk="1" fontAlgn="auto" latinLnBrk="0" hangingPunct="1">
                        <a:lnSpc>
                          <a:spcPct val="100000"/>
                        </a:lnSpc>
                        <a:spcBef>
                          <a:spcPts val="0"/>
                        </a:spcBef>
                        <a:spcAft>
                          <a:spcPts val="0"/>
                        </a:spcAft>
                        <a:buClrTx/>
                        <a:buSzTx/>
                        <a:buFont typeface="+mj-lt"/>
                        <a:buAutoNum type="arabicPeriod"/>
                        <a:tabLst/>
                        <a:defRPr/>
                      </a:pPr>
                      <a:endParaRPr lang="es-ES_tradnl" sz="800" dirty="0" smtClean="0">
                        <a:solidFill>
                          <a:srgbClr val="FFFF00"/>
                        </a:solidFill>
                        <a:effectLst>
                          <a:outerShdw blurRad="38100" dist="38100" dir="2700000" algn="tl">
                            <a:srgbClr val="000000">
                              <a:alpha val="43137"/>
                            </a:srgbClr>
                          </a:outerShdw>
                        </a:effectLst>
                        <a:latin typeface="Arial" charset="0"/>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600" dirty="0" smtClean="0">
                          <a:latin typeface="Arial" charset="0"/>
                        </a:rPr>
                        <a:t>Por Ley 6/2018: se establece para el </a:t>
                      </a:r>
                      <a:r>
                        <a:rPr lang="es-ES_tradnl" sz="2600" dirty="0" smtClean="0">
                          <a:solidFill>
                            <a:srgbClr val="FFFF00"/>
                          </a:solidFill>
                          <a:effectLst>
                            <a:outerShdw blurRad="38100" dist="38100" dir="2700000" algn="tl">
                              <a:srgbClr val="000000">
                                <a:alpha val="43137"/>
                              </a:srgbClr>
                            </a:outerShdw>
                          </a:effectLst>
                          <a:latin typeface="Arial" charset="0"/>
                        </a:rPr>
                        <a:t>2018</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lang="es-ES_tradnl" sz="800" dirty="0" smtClean="0">
                        <a:solidFill>
                          <a:srgbClr val="FFFF00"/>
                        </a:solidFill>
                        <a:effectLst>
                          <a:outerShdw blurRad="38100" dist="38100" dir="2700000" algn="tl">
                            <a:srgbClr val="000000">
                              <a:alpha val="43137"/>
                            </a:srgbClr>
                          </a:outerShdw>
                        </a:effectLst>
                        <a:latin typeface="Arial" charset="0"/>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600" dirty="0" smtClean="0">
                          <a:latin typeface="Arial" charset="0"/>
                        </a:rPr>
                        <a:t>Por RD Ley 27/2018: se establece para el </a:t>
                      </a:r>
                      <a:r>
                        <a:rPr lang="es-ES_tradnl" sz="2600" dirty="0" smtClean="0">
                          <a:solidFill>
                            <a:srgbClr val="FFFF00"/>
                          </a:solidFill>
                          <a:effectLst>
                            <a:outerShdw blurRad="38100" dist="38100" dir="2700000" algn="tl">
                              <a:srgbClr val="000000">
                                <a:alpha val="43137"/>
                              </a:srgbClr>
                            </a:outerShdw>
                          </a:effectLst>
                          <a:latin typeface="Arial" charset="0"/>
                        </a:rPr>
                        <a:t>2019</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lang="es-ES_tradnl" sz="800" dirty="0" smtClean="0">
                        <a:solidFill>
                          <a:srgbClr val="FFFF00"/>
                        </a:solidFill>
                        <a:effectLst>
                          <a:outerShdw blurRad="38100" dist="38100" dir="2700000" algn="tl">
                            <a:srgbClr val="000000">
                              <a:alpha val="43137"/>
                            </a:srgbClr>
                          </a:outerShdw>
                        </a:effectLst>
                        <a:latin typeface="Arial" charset="0"/>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600" dirty="0" smtClean="0">
                          <a:latin typeface="Arial" charset="0"/>
                        </a:rPr>
                        <a:t>Por RD Ley 18/2019: se establece para el </a:t>
                      </a:r>
                      <a:r>
                        <a:rPr lang="es-ES_tradnl" sz="2600" dirty="0" smtClean="0">
                          <a:solidFill>
                            <a:srgbClr val="FFFF00"/>
                          </a:solidFill>
                          <a:effectLst>
                            <a:outerShdw blurRad="38100" dist="38100" dir="2700000" algn="tl">
                              <a:srgbClr val="000000">
                                <a:alpha val="43137"/>
                              </a:srgbClr>
                            </a:outerShdw>
                          </a:effectLst>
                          <a:latin typeface="Arial" charset="0"/>
                        </a:rPr>
                        <a:t>2020</a:t>
                      </a:r>
                      <a:endParaRPr lang="es-ES_tradnl" sz="2600" dirty="0">
                        <a:solidFill>
                          <a:srgbClr val="FFFF00"/>
                        </a:solidFill>
                        <a:effectLst>
                          <a:outerShdw blurRad="38100" dist="38100" dir="2700000" algn="tl">
                            <a:srgbClr val="000000">
                              <a:alpha val="43137"/>
                            </a:srgbClr>
                          </a:outerShdw>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602888426"/>
      </p:ext>
    </p:extLst>
  </p:cSld>
  <p:clrMapOvr>
    <a:masterClrMapping/>
  </p:clrMapOvr>
  <p:transition/>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5DE4F27-0F59-4BE8-B281-66C824774291}" type="slidenum">
              <a:rPr lang="es-ES"/>
              <a:pPr>
                <a:defRPr/>
              </a:pPr>
              <a:t>587</a:t>
            </a:fld>
            <a:endParaRPr lang="es-ES" dirty="0"/>
          </a:p>
        </p:txBody>
      </p:sp>
      <p:sp>
        <p:nvSpPr>
          <p:cNvPr id="64516"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4000" u="sng" dirty="0" smtClean="0">
                <a:solidFill>
                  <a:srgbClr val="FFFF66"/>
                </a:solidFill>
                <a:latin typeface="Arial" pitchFamily="34" charset="0"/>
              </a:rPr>
              <a:t>R D Ley </a:t>
            </a:r>
            <a:r>
              <a:rPr lang="es-ES_tradnl" sz="4000" u="sng" dirty="0" smtClean="0">
                <a:solidFill>
                  <a:srgbClr val="FFFF66"/>
                </a:solidFill>
                <a:latin typeface="Arial" pitchFamily="34" charset="0"/>
              </a:rPr>
              <a:t>18/2019</a:t>
            </a:r>
            <a:r>
              <a:rPr lang="es-ES_tradnl" sz="4000" dirty="0" smtClean="0">
                <a:solidFill>
                  <a:srgbClr val="FFFF66"/>
                </a:solidFill>
                <a:latin typeface="Arial" pitchFamily="34" charset="0"/>
              </a:rPr>
              <a:t> </a:t>
            </a:r>
            <a:r>
              <a:rPr lang="es-ES_tradnl" sz="4000" dirty="0" smtClean="0">
                <a:solidFill>
                  <a:srgbClr val="FFFF66"/>
                </a:solidFill>
                <a:latin typeface="Arial" pitchFamily="34" charset="0"/>
              </a:rPr>
              <a:t>Actualiza Valores C.</a:t>
            </a:r>
            <a:endParaRPr lang="es-ES" sz="4000" dirty="0">
              <a:solidFill>
                <a:srgbClr val="FFFF66"/>
              </a:solidFill>
              <a:latin typeface="Arial" pitchFamily="34" charset="0"/>
            </a:endParaRPr>
          </a:p>
        </p:txBody>
      </p:sp>
      <p:sp>
        <p:nvSpPr>
          <p:cNvPr id="64517" name="Text Box 3"/>
          <p:cNvSpPr txBox="1">
            <a:spLocks noChangeArrowheads="1"/>
          </p:cNvSpPr>
          <p:nvPr/>
        </p:nvSpPr>
        <p:spPr bwMode="auto">
          <a:xfrm>
            <a:off x="0" y="809938"/>
            <a:ext cx="9906000" cy="5101397"/>
          </a:xfrm>
          <a:prstGeom prst="rect">
            <a:avLst/>
          </a:prstGeom>
          <a:solidFill>
            <a:srgbClr val="CCFFFF"/>
          </a:solidFill>
          <a:ln w="9525">
            <a:noFill/>
            <a:miter lim="800000"/>
            <a:headEnd/>
            <a:tailEnd/>
          </a:ln>
        </p:spPr>
        <p:txBody>
          <a:bodyPr>
            <a:spAutoFit/>
          </a:bodyPr>
          <a:lstStyle/>
          <a:p>
            <a:pPr algn="ctr">
              <a:spcBef>
                <a:spcPct val="50000"/>
              </a:spcBef>
            </a:pPr>
            <a:r>
              <a:rPr lang="es-ES" sz="4800" u="sng" dirty="0" smtClean="0">
                <a:solidFill>
                  <a:srgbClr val="000066"/>
                </a:solidFill>
              </a:rPr>
              <a:t>Actualización de Valores Catastrales    </a:t>
            </a:r>
          </a:p>
          <a:p>
            <a:pPr algn="ctr">
              <a:spcBef>
                <a:spcPct val="50000"/>
              </a:spcBef>
            </a:pPr>
            <a:r>
              <a:rPr lang="es-ES" sz="4800" u="sng" dirty="0" smtClean="0">
                <a:solidFill>
                  <a:srgbClr val="FF0000"/>
                </a:solidFill>
              </a:rPr>
              <a:t>Para </a:t>
            </a:r>
            <a:r>
              <a:rPr lang="es-ES" sz="4800" u="sng" dirty="0" smtClean="0">
                <a:solidFill>
                  <a:srgbClr val="FF0000"/>
                </a:solidFill>
              </a:rPr>
              <a:t>2020</a:t>
            </a:r>
            <a:endParaRPr lang="es-ES" sz="4800" u="sng" dirty="0" smtClean="0">
              <a:solidFill>
                <a:srgbClr val="FF0000"/>
              </a:solidFill>
            </a:endParaRPr>
          </a:p>
          <a:p>
            <a:pPr algn="ctr">
              <a:spcBef>
                <a:spcPct val="50000"/>
              </a:spcBef>
            </a:pPr>
            <a:endParaRPr lang="es-ES" sz="1100" u="sng" dirty="0" smtClean="0">
              <a:solidFill>
                <a:srgbClr val="000066"/>
              </a:solidFill>
            </a:endParaRPr>
          </a:p>
          <a:p>
            <a:pPr marL="742950" indent="-742950">
              <a:spcBef>
                <a:spcPct val="50000"/>
              </a:spcBef>
            </a:pPr>
            <a:endParaRPr lang="es-ES" sz="1000" dirty="0" smtClean="0">
              <a:solidFill>
                <a:srgbClr val="FF0000"/>
              </a:solidFill>
            </a:endParaRPr>
          </a:p>
          <a:p>
            <a:pPr marL="742950" indent="-742950">
              <a:spcBef>
                <a:spcPct val="50000"/>
              </a:spcBef>
              <a:buFont typeface="Wingdings" pitchFamily="2" charset="2"/>
              <a:buChar char="Ø"/>
            </a:pPr>
            <a:r>
              <a:rPr lang="es-ES_tradnl" sz="2800" dirty="0" smtClean="0">
                <a:solidFill>
                  <a:srgbClr val="0000FF"/>
                </a:solidFill>
                <a:latin typeface="Arial" pitchFamily="34" charset="0"/>
              </a:rPr>
              <a:t>Real Decreto-ley </a:t>
            </a:r>
            <a:r>
              <a:rPr lang="es-ES_tradnl" sz="2800" dirty="0" smtClean="0">
                <a:solidFill>
                  <a:srgbClr val="0000FF"/>
                </a:solidFill>
                <a:latin typeface="Arial" pitchFamily="34" charset="0"/>
              </a:rPr>
              <a:t>18/2019 </a:t>
            </a:r>
            <a:r>
              <a:rPr lang="es-ES_tradnl" sz="2800" dirty="0" smtClean="0">
                <a:solidFill>
                  <a:srgbClr val="0000FF"/>
                </a:solidFill>
                <a:latin typeface="Arial" pitchFamily="34" charset="0"/>
              </a:rPr>
              <a:t>(BOE de </a:t>
            </a:r>
            <a:r>
              <a:rPr lang="es-ES_tradnl" sz="2800" dirty="0" smtClean="0">
                <a:solidFill>
                  <a:srgbClr val="0000FF"/>
                </a:solidFill>
                <a:latin typeface="Arial" pitchFamily="34" charset="0"/>
              </a:rPr>
              <a:t>28-12-2019)</a:t>
            </a:r>
            <a:r>
              <a:rPr lang="es-ES_tradnl" sz="2800" dirty="0" smtClean="0">
                <a:solidFill>
                  <a:srgbClr val="000066"/>
                </a:solidFill>
                <a:latin typeface="Arial" pitchFamily="34" charset="0"/>
              </a:rPr>
              <a:t>: </a:t>
            </a:r>
            <a:endParaRPr lang="es-ES_tradnl" sz="2800" dirty="0" smtClean="0">
              <a:solidFill>
                <a:srgbClr val="000066"/>
              </a:solidFill>
              <a:latin typeface="Arial" pitchFamily="34" charset="0"/>
            </a:endParaRPr>
          </a:p>
          <a:p>
            <a:pPr marL="742950" indent="-742950">
              <a:spcBef>
                <a:spcPct val="50000"/>
              </a:spcBef>
              <a:buFont typeface="Wingdings" pitchFamily="2" charset="2"/>
              <a:buChar char="§"/>
            </a:pPr>
            <a:r>
              <a:rPr lang="es-ES_tradnl" sz="2400" dirty="0" smtClean="0">
                <a:solidFill>
                  <a:srgbClr val="000066"/>
                </a:solidFill>
                <a:latin typeface="Arial" pitchFamily="34" charset="0"/>
              </a:rPr>
              <a:t>El artículo </a:t>
            </a:r>
            <a:r>
              <a:rPr lang="es-ES_tradnl" sz="2400" dirty="0" smtClean="0">
                <a:solidFill>
                  <a:srgbClr val="000066"/>
                </a:solidFill>
                <a:latin typeface="Arial" pitchFamily="34" charset="0"/>
              </a:rPr>
              <a:t>6 </a:t>
            </a:r>
            <a:r>
              <a:rPr lang="es-ES_tradnl" sz="2400" dirty="0" smtClean="0">
                <a:solidFill>
                  <a:srgbClr val="000066"/>
                </a:solidFill>
                <a:latin typeface="Arial" pitchFamily="34" charset="0"/>
              </a:rPr>
              <a:t>del RD Ley </a:t>
            </a:r>
            <a:r>
              <a:rPr lang="es-ES_tradnl" sz="2400" dirty="0" smtClean="0">
                <a:solidFill>
                  <a:srgbClr val="000066"/>
                </a:solidFill>
                <a:latin typeface="Arial" pitchFamily="34" charset="0"/>
              </a:rPr>
              <a:t>18/2019 </a:t>
            </a:r>
            <a:r>
              <a:rPr lang="es-ES_tradnl" sz="2400" dirty="0" smtClean="0">
                <a:solidFill>
                  <a:srgbClr val="000066"/>
                </a:solidFill>
                <a:latin typeface="Arial" pitchFamily="34" charset="0"/>
              </a:rPr>
              <a:t>actualiza los Valores catastrales del artículo 32.2 del RD Legislativo 1/2004 del TR de la Ley del Catastro Inmobiliario, con efectos para </a:t>
            </a:r>
            <a:r>
              <a:rPr lang="es-ES_tradnl" sz="2400" dirty="0" smtClean="0">
                <a:solidFill>
                  <a:srgbClr val="000066"/>
                </a:solidFill>
                <a:latin typeface="Arial" pitchFamily="34" charset="0"/>
              </a:rPr>
              <a:t>2020</a:t>
            </a:r>
            <a:r>
              <a:rPr lang="es-ES" sz="2400" dirty="0" smtClean="0">
                <a:solidFill>
                  <a:srgbClr val="000066"/>
                </a:solidFill>
              </a:rPr>
              <a:t>.</a:t>
            </a:r>
            <a:endParaRPr lang="es-ES" sz="2400" u="sng" dirty="0">
              <a:solidFill>
                <a:srgbClr val="000066"/>
              </a:solidFill>
            </a:endParaRPr>
          </a:p>
        </p:txBody>
      </p:sp>
    </p:spTree>
    <p:extLst>
      <p:ext uri="{BB962C8B-B14F-4D97-AF65-F5344CB8AC3E}">
        <p14:creationId xmlns:p14="http://schemas.microsoft.com/office/powerpoint/2010/main" xmlns="" val="830999750"/>
      </p:ext>
    </p:extLst>
  </p:cSld>
  <p:clrMapOvr>
    <a:masterClrMapping/>
  </p:clrMapOvr>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381750"/>
            <a:ext cx="2311400" cy="476250"/>
          </a:xfrm>
        </p:spPr>
        <p:txBody>
          <a:bodyPr/>
          <a:lstStyle/>
          <a:p>
            <a:pPr>
              <a:defRPr/>
            </a:pPr>
            <a:fld id="{7E4C0562-0C22-4033-B78B-20143D2B0DCB}" type="slidenum">
              <a:rPr lang="es-ES"/>
              <a:pPr>
                <a:defRPr/>
              </a:pPr>
              <a:t>588</a:t>
            </a:fld>
            <a:endParaRPr lang="es-ES" dirty="0"/>
          </a:p>
        </p:txBody>
      </p:sp>
      <p:sp>
        <p:nvSpPr>
          <p:cNvPr id="111621"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_tradnl" dirty="0" smtClean="0">
                <a:solidFill>
                  <a:srgbClr val="000066"/>
                </a:solidFill>
                <a:latin typeface="Arial" pitchFamily="34" charset="0"/>
              </a:rPr>
              <a:t>Artículo </a:t>
            </a:r>
            <a:r>
              <a:rPr lang="es-ES_tradnl" dirty="0" smtClean="0">
                <a:solidFill>
                  <a:srgbClr val="000066"/>
                </a:solidFill>
                <a:latin typeface="Arial" pitchFamily="34" charset="0"/>
              </a:rPr>
              <a:t>6 </a:t>
            </a:r>
            <a:r>
              <a:rPr lang="es-ES_tradnl" dirty="0" smtClean="0">
                <a:solidFill>
                  <a:srgbClr val="000066"/>
                </a:solidFill>
                <a:latin typeface="Arial" pitchFamily="34" charset="0"/>
              </a:rPr>
              <a:t>del R D Ley </a:t>
            </a:r>
            <a:r>
              <a:rPr lang="es-ES_tradnl" dirty="0" smtClean="0">
                <a:solidFill>
                  <a:srgbClr val="000066"/>
                </a:solidFill>
                <a:latin typeface="Arial" pitchFamily="34" charset="0"/>
              </a:rPr>
              <a:t>18/2019: </a:t>
            </a:r>
            <a:r>
              <a:rPr lang="es-ES_tradnl" u="sng" dirty="0" smtClean="0">
                <a:solidFill>
                  <a:srgbClr val="000066"/>
                </a:solidFill>
                <a:latin typeface="Arial" pitchFamily="34" charset="0"/>
              </a:rPr>
              <a:t>Modifica VC</a:t>
            </a:r>
            <a:r>
              <a:rPr lang="es-ES_tradnl" dirty="0" smtClean="0">
                <a:solidFill>
                  <a:srgbClr val="000066"/>
                </a:solidFill>
                <a:latin typeface="Arial" pitchFamily="34" charset="0"/>
              </a:rPr>
              <a:t>  </a:t>
            </a:r>
            <a:r>
              <a:rPr lang="es-ES_tradnl" u="sng" dirty="0" smtClean="0">
                <a:solidFill>
                  <a:srgbClr val="FF0000"/>
                </a:solidFill>
              </a:rPr>
              <a:t>Para </a:t>
            </a:r>
            <a:r>
              <a:rPr lang="es-ES_tradnl" u="sng" dirty="0" smtClean="0">
                <a:solidFill>
                  <a:srgbClr val="FF0000"/>
                </a:solidFill>
              </a:rPr>
              <a:t>2020</a:t>
            </a:r>
            <a:endParaRPr lang="es-ES" u="sng" dirty="0">
              <a:solidFill>
                <a:srgbClr val="FF0000"/>
              </a:solidFill>
            </a:endParaRPr>
          </a:p>
        </p:txBody>
      </p:sp>
      <p:graphicFrame>
        <p:nvGraphicFramePr>
          <p:cNvPr id="9" name="8 Tabla"/>
          <p:cNvGraphicFramePr>
            <a:graphicFrameLocks noGrp="1"/>
          </p:cNvGraphicFramePr>
          <p:nvPr>
            <p:extLst>
              <p:ext uri="{D42A27DB-BD31-4B8C-83A1-F6EECF244321}">
                <p14:modId xmlns:p14="http://schemas.microsoft.com/office/powerpoint/2010/main" xmlns="" val="3663018206"/>
              </p:ext>
            </p:extLst>
          </p:nvPr>
        </p:nvGraphicFramePr>
        <p:xfrm>
          <a:off x="228600" y="4556503"/>
          <a:ext cx="9296400" cy="1944331"/>
        </p:xfrm>
        <a:graphic>
          <a:graphicData uri="http://schemas.openxmlformats.org/drawingml/2006/table">
            <a:tbl>
              <a:tblPr firstRow="1" bandRow="1">
                <a:tableStyleId>{5C22544A-7EE6-4342-B048-85BDC9FD1C3A}</a:tableStyleId>
              </a:tblPr>
              <a:tblGrid>
                <a:gridCol w="5715000">
                  <a:extLst>
                    <a:ext uri="{9D8B030D-6E8A-4147-A177-3AD203B41FA5}">
                      <a16:colId xmlns:a16="http://schemas.microsoft.com/office/drawing/2014/main" xmlns="" val="20000"/>
                    </a:ext>
                  </a:extLst>
                </a:gridCol>
                <a:gridCol w="3581400">
                  <a:extLst>
                    <a:ext uri="{9D8B030D-6E8A-4147-A177-3AD203B41FA5}">
                      <a16:colId xmlns:a16="http://schemas.microsoft.com/office/drawing/2014/main" xmlns="" val="20001"/>
                    </a:ext>
                  </a:extLst>
                </a:gridCol>
              </a:tblGrid>
              <a:tr h="433345">
                <a:tc>
                  <a:txBody>
                    <a:bodyPr/>
                    <a:lstStyle/>
                    <a:p>
                      <a:r>
                        <a:rPr lang="es-ES_tradnl" sz="1800" u="sng" kern="1200" baseline="0" dirty="0" smtClean="0">
                          <a:solidFill>
                            <a:schemeClr val="tx1"/>
                          </a:solidFill>
                          <a:latin typeface="+mn-lt"/>
                          <a:ea typeface="+mn-ea"/>
                          <a:cs typeface="+mn-cs"/>
                        </a:rPr>
                        <a:t>Año</a:t>
                      </a:r>
                      <a:r>
                        <a:rPr lang="es-ES_tradnl" sz="1800" kern="1200" baseline="0" dirty="0" smtClean="0">
                          <a:solidFill>
                            <a:schemeClr val="tx1"/>
                          </a:solidFill>
                          <a:latin typeface="+mn-lt"/>
                          <a:ea typeface="+mn-ea"/>
                          <a:cs typeface="+mn-cs"/>
                        </a:rPr>
                        <a:t> de entrada en vigor ponencia de valores</a:t>
                      </a:r>
                      <a:endParaRPr lang="es-ES_tradnl"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1800" u="sng" kern="1200" baseline="0" dirty="0" smtClean="0">
                          <a:solidFill>
                            <a:schemeClr val="tx1"/>
                          </a:solidFill>
                          <a:latin typeface="+mn-lt"/>
                          <a:ea typeface="+mn-ea"/>
                          <a:cs typeface="+mn-cs"/>
                        </a:rPr>
                        <a:t>Coeficiente</a:t>
                      </a:r>
                      <a:r>
                        <a:rPr lang="es-ES_tradnl" sz="1800" kern="1200" baseline="0" dirty="0" smtClean="0">
                          <a:solidFill>
                            <a:schemeClr val="tx1"/>
                          </a:solidFill>
                          <a:latin typeface="+mn-lt"/>
                          <a:ea typeface="+mn-ea"/>
                          <a:cs typeface="+mn-cs"/>
                        </a:rPr>
                        <a:t> de actualización</a:t>
                      </a:r>
                      <a:endParaRPr lang="es-ES_tradnl"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a16="http://schemas.microsoft.com/office/drawing/2014/main" xmlns="" val="10000"/>
                  </a:ext>
                </a:extLst>
              </a:tr>
              <a:tr h="481192">
                <a:tc>
                  <a:txBody>
                    <a:bodyPr/>
                    <a:lstStyle/>
                    <a:p>
                      <a:r>
                        <a:rPr lang="es-ES_tradnl" sz="1800" b="1" kern="1200" baseline="0" dirty="0" smtClean="0">
                          <a:solidFill>
                            <a:srgbClr val="0000CC"/>
                          </a:solidFill>
                          <a:latin typeface="+mn-lt"/>
                          <a:ea typeface="+mn-ea"/>
                          <a:cs typeface="+mn-cs"/>
                        </a:rPr>
                        <a:t>1984, 1985, 1986, </a:t>
                      </a:r>
                      <a:r>
                        <a:rPr lang="es-ES_tradnl" sz="1800" b="1" kern="1200" baseline="0" dirty="0" smtClean="0">
                          <a:solidFill>
                            <a:srgbClr val="0000CC"/>
                          </a:solidFill>
                          <a:latin typeface="+mn-lt"/>
                          <a:ea typeface="+mn-ea"/>
                          <a:cs typeface="+mn-cs"/>
                        </a:rPr>
                        <a:t>1987 y </a:t>
                      </a:r>
                      <a:r>
                        <a:rPr lang="es-ES_tradnl" sz="1800" b="1" kern="1200" baseline="0" dirty="0" smtClean="0">
                          <a:solidFill>
                            <a:srgbClr val="0000CC"/>
                          </a:solidFill>
                          <a:latin typeface="+mn-lt"/>
                          <a:ea typeface="+mn-ea"/>
                          <a:cs typeface="+mn-cs"/>
                        </a:rPr>
                        <a:t>1988, 	</a:t>
                      </a:r>
                      <a:endParaRPr lang="es-ES_tradnl" b="1" dirty="0">
                        <a:solidFill>
                          <a:srgbClr val="0000CC"/>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1800" b="1" kern="1200" baseline="0" dirty="0" smtClean="0">
                          <a:solidFill>
                            <a:srgbClr val="0000CC"/>
                          </a:solidFill>
                          <a:latin typeface="+mn-lt"/>
                          <a:ea typeface="+mn-ea"/>
                          <a:cs typeface="+mn-cs"/>
                        </a:rPr>
                        <a:t>1,05</a:t>
                      </a:r>
                      <a:endParaRPr lang="es-ES_tradnl" b="1" dirty="0">
                        <a:solidFill>
                          <a:srgbClr val="0000CC"/>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a16="http://schemas.microsoft.com/office/drawing/2014/main" xmlns="" val="10001"/>
                  </a:ext>
                </a:extLst>
              </a:tr>
              <a:tr h="389714">
                <a:tc>
                  <a:txBody>
                    <a:bodyPr/>
                    <a:lstStyle/>
                    <a:p>
                      <a:r>
                        <a:rPr lang="es-ES_tradnl" sz="1800" b="1" kern="1200" baseline="0" dirty="0" smtClean="0">
                          <a:solidFill>
                            <a:srgbClr val="0000CC"/>
                          </a:solidFill>
                          <a:latin typeface="+mn-lt"/>
                          <a:ea typeface="+mn-ea"/>
                          <a:cs typeface="+mn-cs"/>
                        </a:rPr>
                        <a:t>1989, 1990</a:t>
                      </a:r>
                      <a:r>
                        <a:rPr lang="es-ES_tradnl" sz="1800" b="1" kern="1200" baseline="0" dirty="0" smtClean="0">
                          <a:solidFill>
                            <a:srgbClr val="0000CC"/>
                          </a:solidFill>
                          <a:latin typeface="+mn-lt"/>
                          <a:ea typeface="+mn-ea"/>
                          <a:cs typeface="+mn-cs"/>
                        </a:rPr>
                        <a:t>, 1994, 1995, 1996, 1997, 1998, 1999 y </a:t>
                      </a:r>
                      <a:r>
                        <a:rPr lang="es-ES_tradnl" sz="1800" b="1" kern="1200" baseline="0" dirty="0" smtClean="0">
                          <a:solidFill>
                            <a:srgbClr val="0000CC"/>
                          </a:solidFill>
                          <a:latin typeface="+mn-lt"/>
                          <a:ea typeface="+mn-ea"/>
                          <a:cs typeface="+mn-cs"/>
                        </a:rPr>
                        <a:t>2000, 2001, 2002 y 2003</a:t>
                      </a:r>
                      <a:endParaRPr lang="es-ES_tradnl" b="1" dirty="0">
                        <a:solidFill>
                          <a:srgbClr val="0000CC"/>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1800" b="1" kern="1200" baseline="0" dirty="0" smtClean="0">
                          <a:solidFill>
                            <a:srgbClr val="0000CC"/>
                          </a:solidFill>
                          <a:latin typeface="+mn-lt"/>
                          <a:ea typeface="+mn-ea"/>
                          <a:cs typeface="+mn-cs"/>
                        </a:rPr>
                        <a:t>1,03</a:t>
                      </a:r>
                      <a:endParaRPr lang="es-ES_tradnl" b="1" dirty="0">
                        <a:solidFill>
                          <a:srgbClr val="0000CC"/>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a16="http://schemas.microsoft.com/office/drawing/2014/main" xmlns="" val="10005"/>
                  </a:ext>
                </a:extLst>
              </a:tr>
              <a:tr h="389714">
                <a:tc>
                  <a:txBody>
                    <a:bodyPr/>
                    <a:lstStyle/>
                    <a:p>
                      <a:r>
                        <a:rPr lang="es-ES_tradnl" sz="1800" b="1" kern="1200" baseline="0" dirty="0" smtClean="0">
                          <a:solidFill>
                            <a:srgbClr val="0000CC"/>
                          </a:solidFill>
                          <a:latin typeface="+mn-lt"/>
                          <a:ea typeface="+mn-ea"/>
                          <a:cs typeface="+mn-cs"/>
                        </a:rPr>
                        <a:t>2011, 2012 </a:t>
                      </a:r>
                      <a:r>
                        <a:rPr lang="es-ES_tradnl" sz="1800" b="1" kern="1200" baseline="0" dirty="0" smtClean="0">
                          <a:solidFill>
                            <a:srgbClr val="0000CC"/>
                          </a:solidFill>
                          <a:latin typeface="+mn-lt"/>
                          <a:ea typeface="+mn-ea"/>
                          <a:cs typeface="+mn-cs"/>
                        </a:rPr>
                        <a:t>y </a:t>
                      </a:r>
                      <a:r>
                        <a:rPr lang="es-ES_tradnl" sz="1800" b="1" kern="1200" baseline="0" dirty="0" smtClean="0">
                          <a:solidFill>
                            <a:srgbClr val="0000CC"/>
                          </a:solidFill>
                          <a:latin typeface="+mn-lt"/>
                          <a:ea typeface="+mn-ea"/>
                          <a:cs typeface="+mn-cs"/>
                        </a:rPr>
                        <a:t>2013</a:t>
                      </a:r>
                      <a:endParaRPr lang="es-ES_tradnl" b="1" dirty="0">
                        <a:solidFill>
                          <a:srgbClr val="0000CC"/>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sz="1800" b="1" kern="1200" baseline="0" dirty="0" smtClean="0">
                          <a:solidFill>
                            <a:srgbClr val="0000CC"/>
                          </a:solidFill>
                          <a:latin typeface="+mn-lt"/>
                          <a:ea typeface="+mn-ea"/>
                          <a:cs typeface="+mn-cs"/>
                        </a:rPr>
                        <a:t>0,97</a:t>
                      </a:r>
                      <a:endParaRPr lang="es-ES_tradnl" b="1" dirty="0">
                        <a:solidFill>
                          <a:srgbClr val="0000CC"/>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a16="http://schemas.microsoft.com/office/drawing/2014/main" xmlns="" val="10007"/>
                  </a:ext>
                </a:extLst>
              </a:tr>
            </a:tbl>
          </a:graphicData>
        </a:graphic>
      </p:graphicFrame>
      <p:graphicFrame>
        <p:nvGraphicFramePr>
          <p:cNvPr id="7" name="6 Tabla"/>
          <p:cNvGraphicFramePr>
            <a:graphicFrameLocks noGrp="1"/>
          </p:cNvGraphicFramePr>
          <p:nvPr>
            <p:extLst/>
          </p:nvPr>
        </p:nvGraphicFramePr>
        <p:xfrm>
          <a:off x="76200" y="533400"/>
          <a:ext cx="9677400" cy="3505200"/>
        </p:xfrm>
        <a:graphic>
          <a:graphicData uri="http://schemas.openxmlformats.org/drawingml/2006/table">
            <a:tbl>
              <a:tblPr firstRow="1" bandRow="1">
                <a:tableStyleId>{5C22544A-7EE6-4342-B048-85BDC9FD1C3A}</a:tableStyleId>
              </a:tblPr>
              <a:tblGrid>
                <a:gridCol w="9677400">
                  <a:extLst>
                    <a:ext uri="{9D8B030D-6E8A-4147-A177-3AD203B41FA5}">
                      <a16:colId xmlns:a16="http://schemas.microsoft.com/office/drawing/2014/main" xmlns="" val="20000"/>
                    </a:ext>
                  </a:extLst>
                </a:gridCol>
              </a:tblGrid>
              <a:tr h="1447800">
                <a:tc>
                  <a:txBody>
                    <a:bodyPr/>
                    <a:lstStyle/>
                    <a:p>
                      <a:r>
                        <a:rPr lang="es-ES_tradnl" sz="1400" b="0" kern="1200" baseline="0" dirty="0" smtClean="0">
                          <a:solidFill>
                            <a:schemeClr val="lt1"/>
                          </a:solidFill>
                          <a:latin typeface="+mn-lt"/>
                          <a:ea typeface="+mn-ea"/>
                          <a:cs typeface="+mn-cs"/>
                        </a:rPr>
                        <a:t>Los coeficientes del cuadro siguiente se aplicarán </a:t>
                      </a:r>
                      <a:r>
                        <a:rPr lang="es-ES_tradnl" sz="1400" b="1" u="sng" kern="1200" baseline="0" dirty="0" smtClean="0">
                          <a:solidFill>
                            <a:schemeClr val="lt1"/>
                          </a:solidFill>
                          <a:latin typeface="+mn-lt"/>
                          <a:ea typeface="+mn-ea"/>
                          <a:cs typeface="+mn-cs"/>
                        </a:rPr>
                        <a:t>en los siguientes términos</a:t>
                      </a:r>
                      <a:r>
                        <a:rPr lang="es-ES_tradnl" sz="1400" b="0" kern="1200" baseline="0" dirty="0" smtClean="0">
                          <a:solidFill>
                            <a:schemeClr val="lt1"/>
                          </a:solidFill>
                          <a:latin typeface="+mn-lt"/>
                          <a:ea typeface="+mn-ea"/>
                          <a:cs typeface="+mn-cs"/>
                        </a:rPr>
                        <a:t>:</a:t>
                      </a:r>
                    </a:p>
                    <a:p>
                      <a:r>
                        <a:rPr lang="es-ES_tradnl" sz="1400" b="0" kern="1200" baseline="0" dirty="0" smtClean="0">
                          <a:solidFill>
                            <a:schemeClr val="lt1"/>
                          </a:solidFill>
                          <a:latin typeface="+mn-lt"/>
                          <a:ea typeface="+mn-ea"/>
                          <a:cs typeface="+mn-cs"/>
                        </a:rPr>
                        <a:t>a) Cuando se trate de bienes inmuebles valorados conforme a los datos obrantes en el Catastro Inmobiliario, se aplicará sobre el valor asignado a dichos bienes para </a:t>
                      </a:r>
                      <a:r>
                        <a:rPr lang="es-ES_tradnl" sz="1400" b="0" kern="1200" baseline="0" dirty="0" smtClean="0">
                          <a:solidFill>
                            <a:schemeClr val="lt1"/>
                          </a:solidFill>
                          <a:latin typeface="+mn-lt"/>
                          <a:ea typeface="+mn-ea"/>
                          <a:cs typeface="+mn-cs"/>
                        </a:rPr>
                        <a:t>2019.</a:t>
                      </a:r>
                      <a:endParaRPr lang="es-ES_tradnl" sz="1400" b="0" kern="1200" baseline="0" dirty="0" smtClean="0">
                        <a:solidFill>
                          <a:schemeClr val="lt1"/>
                        </a:solidFill>
                        <a:latin typeface="+mn-lt"/>
                        <a:ea typeface="+mn-ea"/>
                        <a:cs typeface="+mn-cs"/>
                      </a:endParaRPr>
                    </a:p>
                    <a:p>
                      <a:r>
                        <a:rPr lang="es-ES_tradnl" sz="1400" b="0" kern="1200" baseline="0" dirty="0" smtClean="0">
                          <a:solidFill>
                            <a:schemeClr val="lt1"/>
                          </a:solidFill>
                          <a:latin typeface="+mn-lt"/>
                          <a:ea typeface="+mn-ea"/>
                          <a:cs typeface="+mn-cs"/>
                        </a:rPr>
                        <a:t>b) Cuando se trate de valores catastrales notificados en el ejercicio </a:t>
                      </a:r>
                      <a:r>
                        <a:rPr lang="es-ES_tradnl" sz="1400" b="0" kern="1200" baseline="0" dirty="0" smtClean="0">
                          <a:solidFill>
                            <a:schemeClr val="lt1"/>
                          </a:solidFill>
                          <a:latin typeface="+mn-lt"/>
                          <a:ea typeface="+mn-ea"/>
                          <a:cs typeface="+mn-cs"/>
                        </a:rPr>
                        <a:t>2019, </a:t>
                      </a:r>
                      <a:r>
                        <a:rPr lang="es-ES_tradnl" sz="1400" b="0" kern="1200" baseline="0" dirty="0" smtClean="0">
                          <a:solidFill>
                            <a:schemeClr val="lt1"/>
                          </a:solidFill>
                          <a:latin typeface="+mn-lt"/>
                          <a:ea typeface="+mn-ea"/>
                          <a:cs typeface="+mn-cs"/>
                        </a:rPr>
                        <a:t>obtenidos de la aplicación de Ponencias de valores parciales aprobadas en el mencionado ejercicio, se aplicará sobre dichos valores.</a:t>
                      </a:r>
                    </a:p>
                    <a:p>
                      <a:r>
                        <a:rPr lang="es-ES_tradnl" sz="1400" b="0" kern="1200" baseline="0" dirty="0" smtClean="0">
                          <a:solidFill>
                            <a:schemeClr val="lt1"/>
                          </a:solidFill>
                          <a:latin typeface="+mn-lt"/>
                          <a:ea typeface="+mn-ea"/>
                          <a:cs typeface="+mn-cs"/>
                        </a:rPr>
                        <a:t>c) Cuando se trate de bienes inmuebles que hubieran sufrido alteraciones de sus características conforme a los datos obrantes en el Catastro Inmobiliario, sin que dichas variaciones hubieran tenido efectividad, el coeficiente se aplicará sobre el valor asignado a tales inmuebles, en virtud de las nuevas circunstancias, por la Dirección General del Catastro, con aplicación de los módulos que hubieran servido de base para la fijación de los valores catastrales del resto de los bienes inmuebles del municipio.</a:t>
                      </a:r>
                    </a:p>
                    <a:p>
                      <a:pPr marL="342900" indent="-342900">
                        <a:buFont typeface="Wingdings" pitchFamily="2" charset="2"/>
                        <a:buChar char="v"/>
                      </a:pPr>
                      <a:r>
                        <a:rPr lang="es-ES" sz="1400" b="1" kern="1200" dirty="0" smtClean="0">
                          <a:solidFill>
                            <a:schemeClr val="lt1"/>
                          </a:solidFill>
                          <a:latin typeface="+mn-lt"/>
                          <a:ea typeface="+mn-ea"/>
                          <a:cs typeface="+mn-cs"/>
                        </a:rPr>
                        <a:t>Serán aplicados a aquellos municipios que han acreditado el cumplimiento de los requisitos legalmente establecidos (que hayan transcurrido al menos 5 años desde la entrada en vigor del último procedimiento de valoración colectiva, que existan diferencias sustanciales y homogéneas dentro del municipio entre los valores del mercado y los valores catastrales vigentes, y que la solicitud municipal se formule dentro del plazo establecido) y a </a:t>
                      </a:r>
                      <a:r>
                        <a:rPr lang="es-ES" sz="1400" b="1" kern="1200" dirty="0" smtClean="0">
                          <a:solidFill>
                            <a:srgbClr val="FFFF00"/>
                          </a:solidFill>
                          <a:latin typeface="+mn-lt"/>
                          <a:ea typeface="+mn-ea"/>
                          <a:cs typeface="+mn-cs"/>
                        </a:rPr>
                        <a:t>l</a:t>
                      </a:r>
                      <a:r>
                        <a:rPr lang="es-ES_tradnl" sz="1400" b="1" kern="1200" dirty="0" smtClean="0">
                          <a:solidFill>
                            <a:srgbClr val="FFFF00"/>
                          </a:solidFill>
                          <a:latin typeface="+mn-lt"/>
                          <a:ea typeface="+mn-ea"/>
                          <a:cs typeface="+mn-cs"/>
                        </a:rPr>
                        <a:t>os </a:t>
                      </a:r>
                      <a:r>
                        <a:rPr lang="es-ES_tradnl" sz="1400" b="1" kern="1200" dirty="0" smtClean="0">
                          <a:solidFill>
                            <a:srgbClr val="FFFF00"/>
                          </a:solidFill>
                          <a:latin typeface="+mn-lt"/>
                          <a:ea typeface="+mn-ea"/>
                          <a:cs typeface="+mn-cs"/>
                        </a:rPr>
                        <a:t>municipios que están incluidos en la </a:t>
                      </a:r>
                      <a:r>
                        <a:rPr lang="es-ES_tradnl" sz="1400" b="1" u="sng" kern="1200" dirty="0" smtClean="0">
                          <a:solidFill>
                            <a:srgbClr val="FFFF00"/>
                          </a:solidFill>
                          <a:latin typeface="+mn-lt"/>
                          <a:ea typeface="+mn-ea"/>
                          <a:cs typeface="+mn-cs"/>
                        </a:rPr>
                        <a:t>Orden </a:t>
                      </a:r>
                      <a:r>
                        <a:rPr lang="es-ES_tradnl" sz="1400" b="1" u="sng" kern="1200" dirty="0" smtClean="0">
                          <a:solidFill>
                            <a:srgbClr val="FFFF00"/>
                          </a:solidFill>
                          <a:latin typeface="+mn-lt"/>
                          <a:ea typeface="+mn-ea"/>
                          <a:cs typeface="+mn-cs"/>
                        </a:rPr>
                        <a:t>HAC/1257/2019</a:t>
                      </a:r>
                      <a:r>
                        <a:rPr lang="es-ES_tradnl" sz="1400" b="1" kern="1200" dirty="0" smtClean="0">
                          <a:solidFill>
                            <a:srgbClr val="FFFF00"/>
                          </a:solidFill>
                          <a:latin typeface="+mn-lt"/>
                          <a:ea typeface="+mn-ea"/>
                          <a:cs typeface="+mn-cs"/>
                        </a:rPr>
                        <a:t>, </a:t>
                      </a:r>
                      <a:r>
                        <a:rPr lang="es-ES_tradnl" sz="1400" b="1" kern="1200" dirty="0" smtClean="0">
                          <a:solidFill>
                            <a:srgbClr val="FFFF00"/>
                          </a:solidFill>
                          <a:latin typeface="+mn-lt"/>
                          <a:ea typeface="+mn-ea"/>
                          <a:cs typeface="+mn-cs"/>
                        </a:rPr>
                        <a:t>de 17 de </a:t>
                      </a:r>
                      <a:r>
                        <a:rPr lang="es-ES_tradnl" sz="1400" b="1" kern="1200" dirty="0" smtClean="0">
                          <a:solidFill>
                            <a:srgbClr val="FFFF00"/>
                          </a:solidFill>
                          <a:latin typeface="+mn-lt"/>
                          <a:ea typeface="+mn-ea"/>
                          <a:cs typeface="+mn-cs"/>
                        </a:rPr>
                        <a:t>diciembre</a:t>
                      </a:r>
                      <a:r>
                        <a:rPr lang="es-ES_tradnl" sz="1400" b="1" kern="1200" dirty="0" smtClean="0">
                          <a:solidFill>
                            <a:srgbClr val="FFFF00"/>
                          </a:solidFill>
                          <a:latin typeface="+mn-lt"/>
                          <a:ea typeface="+mn-ea"/>
                          <a:cs typeface="+mn-cs"/>
                        </a:rPr>
                        <a:t>, que prevé la aplicación de coeficientes de actualización de valores catastrales a </a:t>
                      </a:r>
                      <a:r>
                        <a:rPr lang="es-ES_tradnl" sz="1400" b="1" kern="1200" dirty="0" smtClean="0">
                          <a:solidFill>
                            <a:srgbClr val="FFFF00"/>
                          </a:solidFill>
                          <a:latin typeface="+mn-lt"/>
                          <a:ea typeface="+mn-ea"/>
                          <a:cs typeface="+mn-cs"/>
                        </a:rPr>
                        <a:t>1.092 municipios.</a:t>
                      </a:r>
                      <a:endParaRPr lang="es-ES_tradnl" sz="1400" b="1" kern="1200" dirty="0" smtClean="0">
                        <a:solidFill>
                          <a:srgbClr val="FFFF00"/>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xmlns="" val="1447205933"/>
      </p:ext>
    </p:extLst>
  </p:cSld>
  <p:clrMapOvr>
    <a:masterClrMapping/>
  </p:clrMapOvr>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589</a:t>
            </a:fld>
            <a:endParaRPr lang="es-ES" dirty="0"/>
          </a:p>
        </p:txBody>
      </p:sp>
      <p:sp>
        <p:nvSpPr>
          <p:cNvPr id="244740" name="Rectangle 3"/>
          <p:cNvSpPr>
            <a:spLocks noChangeArrowheads="1"/>
          </p:cNvSpPr>
          <p:nvPr/>
        </p:nvSpPr>
        <p:spPr bwMode="auto">
          <a:xfrm>
            <a:off x="304800" y="1214422"/>
            <a:ext cx="9448800" cy="5570756"/>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sz="2400" u="sng" dirty="0" smtClean="0">
                <a:solidFill>
                  <a:srgbClr val="FFFF00"/>
                </a:solidFill>
                <a:effectLst>
                  <a:outerShdw blurRad="38100" dist="38100" dir="2700000" algn="tl">
                    <a:srgbClr val="000000"/>
                  </a:outerShdw>
                </a:effectLst>
                <a:latin typeface="+mn-lt"/>
              </a:rPr>
              <a:t>2018</a:t>
            </a:r>
            <a:r>
              <a:rPr lang="es-ES_tradnl" sz="2400" dirty="0" smtClean="0">
                <a:solidFill>
                  <a:srgbClr val="FFFF00"/>
                </a:solidFill>
                <a:effectLst>
                  <a:outerShdw blurRad="38100" dist="38100" dir="2700000" algn="tl">
                    <a:srgbClr val="000000"/>
                  </a:outerShdw>
                </a:effectLst>
                <a:latin typeface="+mn-lt"/>
              </a:rPr>
              <a:t>:</a:t>
            </a:r>
            <a:r>
              <a:rPr lang="es-ES_tradnl" dirty="0" smtClean="0">
                <a:solidFill>
                  <a:srgbClr val="FFFF00"/>
                </a:solidFill>
                <a:effectLst>
                  <a:outerShdw blurRad="38100" dist="38100" dir="2700000" algn="tl">
                    <a:srgbClr val="000000"/>
                  </a:outerShdw>
                </a:effectLst>
                <a:latin typeface="+mn-lt"/>
              </a:rPr>
              <a:t> Ley  </a:t>
            </a:r>
            <a:r>
              <a:rPr lang="es-ES_tradnl" dirty="0" smtClean="0">
                <a:solidFill>
                  <a:srgbClr val="FFFF00"/>
                </a:solidFill>
                <a:effectLst>
                  <a:outerShdw blurRad="38100" dist="38100" dir="2700000" algn="tl">
                    <a:srgbClr val="000000"/>
                  </a:outerShdw>
                </a:effectLst>
                <a:latin typeface="+mn-lt"/>
              </a:rPr>
              <a:t>6/2018</a:t>
            </a:r>
            <a:r>
              <a:rPr lang="es-ES_tradnl" dirty="0" smtClean="0">
                <a:latin typeface="+mn-lt"/>
              </a:rPr>
              <a:t>, de 27 de junio, de Presupuestos Generales del Estado para el año 2018. </a:t>
            </a:r>
            <a:r>
              <a:rPr lang="es-ES_tradnl" dirty="0" smtClean="0">
                <a:solidFill>
                  <a:srgbClr val="CCFFFF"/>
                </a:solidFill>
                <a:latin typeface="+mn-lt"/>
              </a:rPr>
              <a:t>(BOE 04/07/2018, </a:t>
            </a:r>
            <a:r>
              <a:rPr lang="es-ES_tradnl" dirty="0" smtClean="0">
                <a:solidFill>
                  <a:srgbClr val="FFFF66"/>
                </a:solidFill>
                <a:latin typeface="+mn-lt"/>
              </a:rPr>
              <a:t>con efectos para períodos impositivos que se  inicien el 01/01/2018</a:t>
            </a:r>
            <a:r>
              <a:rPr lang="es-ES_tradnl" dirty="0" smtClean="0">
                <a:solidFill>
                  <a:srgbClr val="CCFFFF"/>
                </a:solidFill>
                <a:latin typeface="+mn-lt"/>
              </a:rPr>
              <a:t>). </a:t>
            </a:r>
            <a:r>
              <a:rPr lang="es-ES_tradnl" dirty="0" smtClean="0">
                <a:solidFill>
                  <a:srgbClr val="FFFF00"/>
                </a:solidFill>
                <a:effectLst>
                  <a:outerShdw blurRad="38100" dist="38100" dir="2700000" algn="tl">
                    <a:srgbClr val="000000">
                      <a:alpha val="43137"/>
                    </a:srgbClr>
                  </a:outerShdw>
                </a:effectLst>
                <a:latin typeface="+mn-lt"/>
              </a:rPr>
              <a:t>(PGE-2018). </a:t>
            </a:r>
            <a:r>
              <a:rPr lang="es-ES_tradnl" u="sng" dirty="0" smtClean="0">
                <a:solidFill>
                  <a:srgbClr val="FFFF00"/>
                </a:solidFill>
                <a:effectLst>
                  <a:outerShdw blurRad="38100" dist="38100" dir="2700000" algn="tl">
                    <a:srgbClr val="000000">
                      <a:alpha val="43137"/>
                    </a:srgbClr>
                  </a:outerShdw>
                </a:effectLst>
                <a:latin typeface="+mn-lt"/>
              </a:rPr>
              <a:t>DA 71ª</a:t>
            </a:r>
          </a:p>
          <a:p>
            <a:pPr marL="514350" indent="-514350">
              <a:buFont typeface="Wingdings" pitchFamily="2" charset="2"/>
              <a:buChar char="q"/>
              <a:defRPr/>
            </a:pPr>
            <a:r>
              <a:rPr lang="es-ES_tradnl" sz="2400" u="sng" dirty="0" smtClean="0">
                <a:solidFill>
                  <a:srgbClr val="FFFF00"/>
                </a:solidFill>
                <a:effectLst>
                  <a:outerShdw blurRad="38100" dist="38100" dir="2700000" algn="tl">
                    <a:srgbClr val="000000">
                      <a:alpha val="43137"/>
                    </a:srgbClr>
                  </a:outerShdw>
                </a:effectLst>
                <a:latin typeface="+mn-lt"/>
              </a:rPr>
              <a:t>2019</a:t>
            </a:r>
            <a:r>
              <a:rPr lang="es-ES_tradnl" sz="2400" dirty="0" smtClean="0">
                <a:solidFill>
                  <a:srgbClr val="FFFF00"/>
                </a:solidFill>
                <a:effectLst>
                  <a:outerShdw blurRad="38100" dist="38100" dir="2700000" algn="tl">
                    <a:srgbClr val="000000">
                      <a:alpha val="43137"/>
                    </a:srgbClr>
                  </a:outerShdw>
                </a:effectLst>
                <a:latin typeface="+mn-lt"/>
              </a:rPr>
              <a:t>:</a:t>
            </a:r>
            <a:r>
              <a:rPr lang="es-ES_tradnl" dirty="0" smtClean="0">
                <a:solidFill>
                  <a:srgbClr val="FFFF00"/>
                </a:solidFill>
                <a:effectLst>
                  <a:outerShdw blurRad="38100" dist="38100" dir="2700000" algn="tl">
                    <a:srgbClr val="000000">
                      <a:alpha val="43137"/>
                    </a:srgbClr>
                  </a:outerShdw>
                </a:effectLst>
                <a:latin typeface="+mn-lt"/>
              </a:rPr>
              <a:t> Real </a:t>
            </a:r>
            <a:r>
              <a:rPr lang="es-ES_tradnl" dirty="0">
                <a:solidFill>
                  <a:srgbClr val="FFFF00"/>
                </a:solidFill>
                <a:effectLst>
                  <a:outerShdw blurRad="38100" dist="38100" dir="2700000" algn="tl">
                    <a:srgbClr val="000000">
                      <a:alpha val="43137"/>
                    </a:srgbClr>
                  </a:outerShdw>
                </a:effectLst>
                <a:latin typeface="+mn-lt"/>
              </a:rPr>
              <a:t>Decreto-ley 27/2018</a:t>
            </a:r>
            <a:r>
              <a:rPr lang="es-ES_tradnl" dirty="0">
                <a:latin typeface="+mn-lt"/>
              </a:rPr>
              <a:t>, </a:t>
            </a:r>
            <a:r>
              <a:rPr lang="es-ES_tradnl" b="0" dirty="0">
                <a:latin typeface="+mn-lt"/>
              </a:rPr>
              <a:t>de 28 de diciembre, por el que se adoptan determinadas medidas en materia tributaria y catastral (</a:t>
            </a:r>
            <a:r>
              <a:rPr lang="es-ES_tradnl" b="0" dirty="0">
                <a:solidFill>
                  <a:schemeClr val="bg1">
                    <a:lumMod val="20000"/>
                    <a:lumOff val="80000"/>
                  </a:schemeClr>
                </a:solidFill>
                <a:latin typeface="+mn-lt"/>
              </a:rPr>
              <a:t>BOE 29/12/2018</a:t>
            </a:r>
            <a:r>
              <a:rPr lang="es-ES_tradnl" b="0" dirty="0">
                <a:latin typeface="+mn-lt"/>
              </a:rPr>
              <a:t>, </a:t>
            </a:r>
            <a:r>
              <a:rPr lang="es-ES_tradnl" b="0" u="sng" dirty="0">
                <a:solidFill>
                  <a:srgbClr val="FFFF00"/>
                </a:solidFill>
                <a:latin typeface="+mn-lt"/>
              </a:rPr>
              <a:t>con efectos para el 2019</a:t>
            </a:r>
            <a:r>
              <a:rPr lang="es-ES_tradnl" b="0" dirty="0" smtClean="0">
                <a:latin typeface="+mn-lt"/>
              </a:rPr>
              <a:t>). </a:t>
            </a:r>
            <a:r>
              <a:rPr lang="es-ES_tradnl" u="sng" dirty="0" smtClean="0">
                <a:solidFill>
                  <a:srgbClr val="FFFF00"/>
                </a:solidFill>
                <a:effectLst>
                  <a:outerShdw blurRad="38100" dist="38100" dir="2700000" algn="tl">
                    <a:srgbClr val="000000">
                      <a:alpha val="43137"/>
                    </a:srgbClr>
                  </a:outerShdw>
                </a:effectLst>
                <a:latin typeface="+mn-lt"/>
              </a:rPr>
              <a:t>DA </a:t>
            </a:r>
            <a:r>
              <a:rPr lang="es-ES_tradnl" u="sng" dirty="0" smtClean="0">
                <a:solidFill>
                  <a:srgbClr val="FFFF00"/>
                </a:solidFill>
                <a:effectLst>
                  <a:outerShdw blurRad="38100" dist="38100" dir="2700000" algn="tl">
                    <a:srgbClr val="000000">
                      <a:alpha val="43137"/>
                    </a:srgbClr>
                  </a:outerShdw>
                </a:effectLst>
                <a:latin typeface="+mn-lt"/>
              </a:rPr>
              <a:t>2ª</a:t>
            </a:r>
          </a:p>
          <a:p>
            <a:pPr marL="514350" indent="-514350">
              <a:buFont typeface="Wingdings" pitchFamily="2" charset="2"/>
              <a:buChar char="q"/>
              <a:defRPr/>
            </a:pPr>
            <a:r>
              <a:rPr lang="es-ES_tradnl" sz="2400" u="sng" dirty="0" smtClean="0">
                <a:solidFill>
                  <a:srgbClr val="FFFF00"/>
                </a:solidFill>
                <a:effectLst>
                  <a:outerShdw blurRad="38100" dist="38100" dir="2700000" algn="tl">
                    <a:srgbClr val="000000">
                      <a:alpha val="43137"/>
                    </a:srgbClr>
                  </a:outerShdw>
                </a:effectLst>
                <a:latin typeface="+mn-lt"/>
              </a:rPr>
              <a:t>2020</a:t>
            </a:r>
            <a:r>
              <a:rPr lang="es-ES_tradnl" sz="2400" dirty="0" smtClean="0">
                <a:solidFill>
                  <a:srgbClr val="FFFF00"/>
                </a:solidFill>
                <a:effectLst>
                  <a:outerShdw blurRad="38100" dist="38100" dir="2700000" algn="tl">
                    <a:srgbClr val="000000">
                      <a:alpha val="43137"/>
                    </a:srgbClr>
                  </a:outerShdw>
                </a:effectLst>
                <a:latin typeface="+mn-lt"/>
              </a:rPr>
              <a:t>:</a:t>
            </a:r>
            <a:r>
              <a:rPr lang="es-ES_tradnl" dirty="0" smtClean="0">
                <a:solidFill>
                  <a:srgbClr val="FFFF00"/>
                </a:solidFill>
                <a:effectLst>
                  <a:outerShdw blurRad="38100" dist="38100" dir="2700000" algn="tl">
                    <a:srgbClr val="000000">
                      <a:alpha val="43137"/>
                    </a:srgbClr>
                  </a:outerShdw>
                </a:effectLst>
                <a:latin typeface="+mn-lt"/>
              </a:rPr>
              <a:t> Real </a:t>
            </a:r>
            <a:r>
              <a:rPr lang="es-ES_tradnl" dirty="0" smtClean="0">
                <a:solidFill>
                  <a:srgbClr val="FFFF00"/>
                </a:solidFill>
                <a:effectLst>
                  <a:outerShdw blurRad="38100" dist="38100" dir="2700000" algn="tl">
                    <a:srgbClr val="000000">
                      <a:alpha val="43137"/>
                    </a:srgbClr>
                  </a:outerShdw>
                </a:effectLst>
                <a:latin typeface="+mn-lt"/>
              </a:rPr>
              <a:t>Decreto-ley </a:t>
            </a:r>
            <a:r>
              <a:rPr lang="es-ES_tradnl" dirty="0" smtClean="0">
                <a:solidFill>
                  <a:srgbClr val="FFFF00"/>
                </a:solidFill>
                <a:effectLst>
                  <a:outerShdw blurRad="38100" dist="38100" dir="2700000" algn="tl">
                    <a:srgbClr val="000000">
                      <a:alpha val="43137"/>
                    </a:srgbClr>
                  </a:outerShdw>
                </a:effectLst>
                <a:latin typeface="+mn-lt"/>
              </a:rPr>
              <a:t>18/2019</a:t>
            </a:r>
            <a:r>
              <a:rPr lang="es-ES_tradnl" dirty="0" smtClean="0">
                <a:latin typeface="+mn-lt"/>
              </a:rPr>
              <a:t>, </a:t>
            </a:r>
            <a:r>
              <a:rPr lang="es-ES_tradnl" b="0" dirty="0" smtClean="0">
                <a:latin typeface="+mn-lt"/>
              </a:rPr>
              <a:t>de </a:t>
            </a:r>
            <a:r>
              <a:rPr lang="es-ES_tradnl" b="0" dirty="0" smtClean="0">
                <a:latin typeface="+mn-lt"/>
              </a:rPr>
              <a:t>27 </a:t>
            </a:r>
            <a:r>
              <a:rPr lang="es-ES_tradnl" b="0" dirty="0" smtClean="0">
                <a:latin typeface="+mn-lt"/>
              </a:rPr>
              <a:t>de diciembre, por el que se adoptan determinadas medidas en materia tributaria y catastral (</a:t>
            </a:r>
            <a:r>
              <a:rPr lang="es-ES_tradnl" b="0" dirty="0" smtClean="0">
                <a:solidFill>
                  <a:schemeClr val="bg1">
                    <a:lumMod val="20000"/>
                    <a:lumOff val="80000"/>
                  </a:schemeClr>
                </a:solidFill>
                <a:latin typeface="+mn-lt"/>
              </a:rPr>
              <a:t>BOE </a:t>
            </a:r>
            <a:r>
              <a:rPr lang="es-ES_tradnl" b="0" dirty="0" smtClean="0">
                <a:solidFill>
                  <a:schemeClr val="bg1">
                    <a:lumMod val="20000"/>
                    <a:lumOff val="80000"/>
                  </a:schemeClr>
                </a:solidFill>
                <a:latin typeface="+mn-lt"/>
              </a:rPr>
              <a:t>28/12/2019</a:t>
            </a:r>
            <a:r>
              <a:rPr lang="es-ES_tradnl" b="0" dirty="0" smtClean="0">
                <a:latin typeface="+mn-lt"/>
              </a:rPr>
              <a:t>, </a:t>
            </a:r>
            <a:r>
              <a:rPr lang="es-ES_tradnl" b="0" u="sng" dirty="0" smtClean="0">
                <a:solidFill>
                  <a:srgbClr val="FFFF00"/>
                </a:solidFill>
                <a:latin typeface="+mn-lt"/>
              </a:rPr>
              <a:t>con efectos para el </a:t>
            </a:r>
            <a:r>
              <a:rPr lang="es-ES_tradnl" b="0" u="sng" dirty="0" smtClean="0">
                <a:solidFill>
                  <a:srgbClr val="FFFF00"/>
                </a:solidFill>
                <a:latin typeface="+mn-lt"/>
              </a:rPr>
              <a:t>2020</a:t>
            </a:r>
            <a:r>
              <a:rPr lang="es-ES_tradnl" b="0" dirty="0" smtClean="0">
                <a:latin typeface="+mn-lt"/>
              </a:rPr>
              <a:t>). </a:t>
            </a:r>
            <a:r>
              <a:rPr lang="es-ES_tradnl" u="sng" dirty="0" smtClean="0">
                <a:solidFill>
                  <a:srgbClr val="FFFF00"/>
                </a:solidFill>
                <a:effectLst>
                  <a:outerShdw blurRad="38100" dist="38100" dir="2700000" algn="tl">
                    <a:srgbClr val="000000">
                      <a:alpha val="43137"/>
                    </a:srgbClr>
                  </a:outerShdw>
                </a:effectLst>
                <a:latin typeface="+mn-lt"/>
              </a:rPr>
              <a:t>Art.5</a:t>
            </a:r>
            <a:endParaRPr lang="es-ES_tradnl" b="0" dirty="0" smtClean="0">
              <a:latin typeface="+mn-lt"/>
            </a:endParaRPr>
          </a:p>
          <a:p>
            <a:pPr marL="514350" indent="-514350">
              <a:defRPr/>
            </a:pPr>
            <a:endParaRPr lang="es-ES_tradnl" sz="900" dirty="0" smtClean="0">
              <a:effectLst>
                <a:outerShdw blurRad="38100" dist="38100" dir="2700000" algn="tl">
                  <a:srgbClr val="000000">
                    <a:alpha val="43137"/>
                  </a:srgbClr>
                </a:outerShdw>
              </a:effectLst>
            </a:endParaRPr>
          </a:p>
          <a:p>
            <a:pPr marL="514350" indent="-514350">
              <a:defRPr/>
            </a:pPr>
            <a:endParaRPr lang="es-ES_tradnl" sz="1100" dirty="0" smtClean="0">
              <a:effectLst>
                <a:outerShdw blurRad="38100" dist="38100" dir="2700000" algn="tl">
                  <a:srgbClr val="000000">
                    <a:alpha val="43137"/>
                  </a:srgbClr>
                </a:outerShdw>
              </a:effectLst>
            </a:endParaRPr>
          </a:p>
          <a:p>
            <a:pPr marL="342900" indent="-342900">
              <a:buFont typeface="Wingdings" panose="05000000000000000000" pitchFamily="2" charset="2"/>
              <a:buChar char="v"/>
            </a:pPr>
            <a:r>
              <a:rPr lang="es-ES_tradnl" sz="1800" b="0" dirty="0">
                <a:latin typeface="+mn-lt"/>
              </a:rPr>
              <a:t>Se establece en la </a:t>
            </a:r>
            <a:r>
              <a:rPr lang="es-ES_tradnl" sz="1800" dirty="0" smtClean="0">
                <a:solidFill>
                  <a:srgbClr val="FFFF00"/>
                </a:solidFill>
                <a:latin typeface="+mn-lt"/>
              </a:rPr>
              <a:t>DA 2ª del RD-ley </a:t>
            </a:r>
            <a:r>
              <a:rPr lang="es-ES_tradnl" sz="1800" dirty="0" smtClean="0">
                <a:solidFill>
                  <a:srgbClr val="FFFF00"/>
                </a:solidFill>
                <a:latin typeface="+mn-lt"/>
              </a:rPr>
              <a:t>27/2018 y art. 5</a:t>
            </a:r>
            <a:r>
              <a:rPr lang="es-ES_tradnl" sz="1800" dirty="0" smtClean="0">
                <a:solidFill>
                  <a:srgbClr val="FFFF00"/>
                </a:solidFill>
                <a:latin typeface="+mn-lt"/>
              </a:rPr>
              <a:t> </a:t>
            </a:r>
            <a:r>
              <a:rPr lang="es-ES_tradnl" sz="1800" dirty="0" smtClean="0">
                <a:solidFill>
                  <a:srgbClr val="FFFF00"/>
                </a:solidFill>
                <a:latin typeface="+mn-lt"/>
              </a:rPr>
              <a:t>del RD-ley </a:t>
            </a:r>
            <a:r>
              <a:rPr lang="es-ES_tradnl" sz="1800" dirty="0" smtClean="0">
                <a:solidFill>
                  <a:srgbClr val="FFFF00"/>
                </a:solidFill>
                <a:latin typeface="+mn-lt"/>
              </a:rPr>
              <a:t>18/2019</a:t>
            </a:r>
            <a:r>
              <a:rPr lang="es-ES_tradnl" sz="1800" b="0" dirty="0" smtClean="0">
                <a:latin typeface="+mn-lt"/>
              </a:rPr>
              <a:t> </a:t>
            </a:r>
            <a:r>
              <a:rPr lang="es-ES_tradnl" sz="1800" b="0" dirty="0">
                <a:latin typeface="+mn-lt"/>
              </a:rPr>
              <a:t>que durante </a:t>
            </a:r>
            <a:r>
              <a:rPr lang="es-ES_tradnl" sz="1800" b="0" dirty="0" smtClean="0">
                <a:latin typeface="+mn-lt"/>
              </a:rPr>
              <a:t>los años </a:t>
            </a:r>
            <a:r>
              <a:rPr lang="es-ES_tradnl" sz="1800" b="0" dirty="0">
                <a:latin typeface="+mn-lt"/>
              </a:rPr>
              <a:t>2019 </a:t>
            </a:r>
            <a:r>
              <a:rPr lang="es-ES_tradnl" sz="1800" b="0" dirty="0" smtClean="0">
                <a:latin typeface="+mn-lt"/>
              </a:rPr>
              <a:t>y 2020, respectivamente, se </a:t>
            </a:r>
            <a:r>
              <a:rPr lang="es-ES_tradnl" sz="1800" b="0" dirty="0">
                <a:latin typeface="+mn-lt"/>
              </a:rPr>
              <a:t>considerarán actividades prioritarias de mecenazgo las enumeradas en la </a:t>
            </a:r>
            <a:r>
              <a:rPr lang="es-ES_tradnl" sz="1800" dirty="0" smtClean="0">
                <a:solidFill>
                  <a:srgbClr val="FFFF00"/>
                </a:solidFill>
                <a:latin typeface="+mn-lt"/>
              </a:rPr>
              <a:t>DA 71ª de </a:t>
            </a:r>
            <a:r>
              <a:rPr lang="es-ES_tradnl" sz="1800" dirty="0">
                <a:solidFill>
                  <a:srgbClr val="FFFF00"/>
                </a:solidFill>
                <a:latin typeface="+mn-lt"/>
              </a:rPr>
              <a:t>la Ley 6/2018</a:t>
            </a:r>
            <a:r>
              <a:rPr lang="es-ES_tradnl" sz="1800" b="0" dirty="0">
                <a:latin typeface="+mn-lt"/>
              </a:rPr>
              <a:t>, </a:t>
            </a:r>
            <a:r>
              <a:rPr lang="es-ES_tradnl" sz="1800" b="0" dirty="0" smtClean="0">
                <a:latin typeface="+mn-lt"/>
              </a:rPr>
              <a:t>PGE-2018. </a:t>
            </a:r>
            <a:r>
              <a:rPr lang="es-ES_tradnl" sz="1800" u="sng" dirty="0" smtClean="0">
                <a:solidFill>
                  <a:srgbClr val="FFFF00"/>
                </a:solidFill>
                <a:effectLst>
                  <a:outerShdw blurRad="38100" dist="38100" dir="2700000" algn="tl">
                    <a:srgbClr val="000000">
                      <a:alpha val="43137"/>
                    </a:srgbClr>
                  </a:outerShdw>
                </a:effectLst>
                <a:latin typeface="+mn-lt"/>
              </a:rPr>
              <a:t>Las mismas para </a:t>
            </a:r>
            <a:r>
              <a:rPr lang="es-ES_tradnl" sz="1800" u="sng" dirty="0" smtClean="0">
                <a:solidFill>
                  <a:srgbClr val="FFFF00"/>
                </a:solidFill>
                <a:effectLst>
                  <a:outerShdw blurRad="38100" dist="38100" dir="2700000" algn="tl">
                    <a:srgbClr val="000000">
                      <a:alpha val="43137"/>
                    </a:srgbClr>
                  </a:outerShdw>
                </a:effectLst>
                <a:latin typeface="+mn-lt"/>
              </a:rPr>
              <a:t>2018, 2019 </a:t>
            </a:r>
            <a:r>
              <a:rPr lang="es-ES_tradnl" sz="1800" u="sng" dirty="0" smtClean="0">
                <a:solidFill>
                  <a:srgbClr val="FFFF00"/>
                </a:solidFill>
                <a:effectLst>
                  <a:outerShdw blurRad="38100" dist="38100" dir="2700000" algn="tl">
                    <a:srgbClr val="000000">
                      <a:alpha val="43137"/>
                    </a:srgbClr>
                  </a:outerShdw>
                </a:effectLst>
                <a:latin typeface="+mn-lt"/>
              </a:rPr>
              <a:t>y </a:t>
            </a:r>
            <a:r>
              <a:rPr lang="es-ES_tradnl" sz="1800" u="sng" dirty="0" smtClean="0">
                <a:solidFill>
                  <a:srgbClr val="FFFF00"/>
                </a:solidFill>
                <a:effectLst>
                  <a:outerShdw blurRad="38100" dist="38100" dir="2700000" algn="tl">
                    <a:srgbClr val="000000">
                      <a:alpha val="43137"/>
                    </a:srgbClr>
                  </a:outerShdw>
                </a:effectLst>
                <a:latin typeface="+mn-lt"/>
              </a:rPr>
              <a:t>2020</a:t>
            </a:r>
            <a:r>
              <a:rPr lang="es-ES_tradnl" sz="1800" b="0" dirty="0" smtClean="0">
                <a:latin typeface="+mn-lt"/>
              </a:rPr>
              <a:t>. </a:t>
            </a:r>
            <a:endParaRPr lang="es-ES_tradnl" sz="1800" b="0" dirty="0" smtClean="0">
              <a:latin typeface="+mn-lt"/>
            </a:endParaRPr>
          </a:p>
          <a:p>
            <a:pPr marL="342900" indent="-342900">
              <a:buFont typeface="Wingdings" panose="05000000000000000000" pitchFamily="2" charset="2"/>
              <a:buChar char="v"/>
            </a:pPr>
            <a:endParaRPr lang="es-ES_tradnl" sz="1800" b="0" dirty="0" smtClean="0">
              <a:latin typeface="+mn-lt"/>
            </a:endParaRPr>
          </a:p>
          <a:p>
            <a:pPr marL="342900" indent="-342900">
              <a:buFont typeface="Wingdings" panose="05000000000000000000" pitchFamily="2" charset="2"/>
              <a:buChar char="v"/>
            </a:pPr>
            <a:r>
              <a:rPr lang="es-ES_tradnl" sz="1800" b="0" dirty="0" smtClean="0">
                <a:latin typeface="+mn-lt"/>
              </a:rPr>
              <a:t>y </a:t>
            </a:r>
            <a:r>
              <a:rPr lang="es-ES_tradnl" sz="1800" b="0" dirty="0">
                <a:latin typeface="+mn-lt"/>
              </a:rPr>
              <a:t>que  </a:t>
            </a:r>
            <a:r>
              <a:rPr lang="es-ES_tradnl" sz="1800" u="sng" dirty="0">
                <a:solidFill>
                  <a:srgbClr val="FFFF00"/>
                </a:solidFill>
                <a:effectLst>
                  <a:outerShdw blurRad="38100" dist="38100" dir="2700000" algn="tl">
                    <a:srgbClr val="000000">
                      <a:alpha val="43137"/>
                    </a:srgbClr>
                  </a:outerShdw>
                </a:effectLst>
                <a:latin typeface="+mn-lt"/>
              </a:rPr>
              <a:t>los porcentajes y los límites</a:t>
            </a:r>
            <a:r>
              <a:rPr lang="es-ES_tradnl" sz="1800" b="0" dirty="0">
                <a:latin typeface="+mn-lt"/>
              </a:rPr>
              <a:t> de las </a:t>
            </a:r>
            <a:r>
              <a:rPr lang="es-ES_tradnl" sz="1800" dirty="0">
                <a:latin typeface="+mn-lt"/>
              </a:rPr>
              <a:t>deducciones</a:t>
            </a:r>
            <a:r>
              <a:rPr lang="es-ES_tradnl" sz="1800" b="0" dirty="0">
                <a:latin typeface="+mn-lt"/>
              </a:rPr>
              <a:t> establecidas en los artículos 19, 20 y 21 de la Ley 49/2002, </a:t>
            </a:r>
            <a:r>
              <a:rPr lang="es-ES_tradnl" sz="1800" u="sng" dirty="0">
                <a:solidFill>
                  <a:srgbClr val="FFFF00"/>
                </a:solidFill>
                <a:effectLst>
                  <a:outerShdw blurRad="38100" dist="38100" dir="2700000" algn="tl">
                    <a:srgbClr val="000000">
                      <a:alpha val="43137"/>
                    </a:srgbClr>
                  </a:outerShdw>
                </a:effectLst>
                <a:latin typeface="+mn-lt"/>
              </a:rPr>
              <a:t>se elevarán en </a:t>
            </a:r>
            <a:r>
              <a:rPr lang="es-ES_tradnl" sz="1800" u="sng" dirty="0" smtClean="0">
                <a:solidFill>
                  <a:srgbClr val="FFFF00"/>
                </a:solidFill>
                <a:effectLst>
                  <a:outerShdw blurRad="38100" dist="38100" dir="2700000" algn="tl">
                    <a:srgbClr val="000000">
                      <a:alpha val="43137"/>
                    </a:srgbClr>
                  </a:outerShdw>
                </a:effectLst>
                <a:latin typeface="+mn-lt"/>
              </a:rPr>
              <a:t>5 </a:t>
            </a:r>
            <a:r>
              <a:rPr lang="es-ES_tradnl" sz="1800" u="sng" dirty="0">
                <a:solidFill>
                  <a:srgbClr val="FFFF00"/>
                </a:solidFill>
                <a:effectLst>
                  <a:outerShdw blurRad="38100" dist="38100" dir="2700000" algn="tl">
                    <a:srgbClr val="000000">
                      <a:alpha val="43137"/>
                    </a:srgbClr>
                  </a:outerShdw>
                </a:effectLst>
                <a:latin typeface="+mn-lt"/>
              </a:rPr>
              <a:t>puntos porcentuales</a:t>
            </a:r>
            <a:r>
              <a:rPr lang="es-ES_tradnl" sz="1800" dirty="0">
                <a:latin typeface="+mn-lt"/>
              </a:rPr>
              <a:t> </a:t>
            </a:r>
            <a:r>
              <a:rPr lang="es-ES_tradnl" sz="1800" b="0" dirty="0">
                <a:latin typeface="+mn-lt"/>
              </a:rPr>
              <a:t>en relación con </a:t>
            </a:r>
            <a:r>
              <a:rPr lang="es-ES_tradnl" sz="1800" b="0" dirty="0" smtClean="0">
                <a:latin typeface="+mn-lt"/>
              </a:rPr>
              <a:t>esas </a:t>
            </a:r>
            <a:r>
              <a:rPr lang="es-ES_tradnl" sz="1800" b="0" dirty="0">
                <a:latin typeface="+mn-lt"/>
              </a:rPr>
              <a:t>actividades.</a:t>
            </a:r>
            <a:endParaRPr lang="es-ES" sz="1800" b="0" dirty="0">
              <a:latin typeface="+mn-lt"/>
            </a:endParaRPr>
          </a:p>
        </p:txBody>
      </p:sp>
      <p:sp>
        <p:nvSpPr>
          <p:cNvPr id="6" name="5 Rectángulo"/>
          <p:cNvSpPr/>
          <p:nvPr/>
        </p:nvSpPr>
        <p:spPr>
          <a:xfrm>
            <a:off x="609600" y="71414"/>
            <a:ext cx="8915400" cy="1077218"/>
          </a:xfrm>
          <a:prstGeom prst="rect">
            <a:avLst/>
          </a:prstGeom>
        </p:spPr>
        <p:txBody>
          <a:bodyPr wrap="square">
            <a:spAutoFit/>
          </a:bodyPr>
          <a:lstStyle/>
          <a:p>
            <a:pPr marL="1143000" indent="-1143000" algn="ctr"/>
            <a:r>
              <a:rPr lang="es-ES_tradnl" sz="3200" dirty="0" smtClean="0">
                <a:solidFill>
                  <a:srgbClr val="FFFF99"/>
                </a:solidFill>
              </a:rPr>
              <a:t>ACTIVIDADES PRIORITARIAS DEL MECENAZGO </a:t>
            </a:r>
            <a:r>
              <a:rPr lang="es-ES_tradnl" sz="3200" dirty="0" smtClean="0">
                <a:solidFill>
                  <a:srgbClr val="FFFF99"/>
                </a:solidFill>
              </a:rPr>
              <a:t>2018, 2019 </a:t>
            </a:r>
            <a:r>
              <a:rPr lang="es-ES_tradnl" sz="3200" dirty="0" smtClean="0">
                <a:solidFill>
                  <a:srgbClr val="FFFF99"/>
                </a:solidFill>
              </a:rPr>
              <a:t>Y </a:t>
            </a:r>
            <a:r>
              <a:rPr lang="es-ES_tradnl" sz="3200" dirty="0" smtClean="0">
                <a:solidFill>
                  <a:srgbClr val="FFFF99"/>
                </a:solidFill>
              </a:rPr>
              <a:t>2020</a:t>
            </a:r>
            <a:endParaRPr lang="es-ES_tradnl" sz="3200" dirty="0">
              <a:solidFill>
                <a:srgbClr val="FFFF99"/>
              </a:solidFill>
            </a:endParaRPr>
          </a:p>
        </p:txBody>
      </p:sp>
    </p:spTree>
    <p:extLst>
      <p:ext uri="{BB962C8B-B14F-4D97-AF65-F5344CB8AC3E}">
        <p14:creationId xmlns="" xmlns:p14="http://schemas.microsoft.com/office/powerpoint/2010/main" val="4077314974"/>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3 Marcador de número de diapositiva"/>
          <p:cNvSpPr>
            <a:spLocks noGrp="1"/>
          </p:cNvSpPr>
          <p:nvPr>
            <p:ph type="sldNum" sz="quarter" idx="12"/>
          </p:nvPr>
        </p:nvSpPr>
        <p:spPr>
          <a:xfrm>
            <a:off x="7620000" y="6400800"/>
            <a:ext cx="2311400" cy="476250"/>
          </a:xfrm>
        </p:spPr>
        <p:txBody>
          <a:bodyPr/>
          <a:lstStyle/>
          <a:p>
            <a:pPr>
              <a:defRPr/>
            </a:pPr>
            <a:fld id="{1E43619F-1D54-486B-A317-FAC196618458}" type="slidenum">
              <a:rPr lang="es-ES_tradnl"/>
              <a:pPr>
                <a:defRPr/>
              </a:pPr>
              <a:t>59</a:t>
            </a:fld>
            <a:endParaRPr lang="es-ES_tradnl" dirty="0"/>
          </a:p>
        </p:txBody>
      </p:sp>
      <p:sp>
        <p:nvSpPr>
          <p:cNvPr id="21507" name="Rectangle 3"/>
          <p:cNvSpPr>
            <a:spLocks noChangeArrowheads="1"/>
          </p:cNvSpPr>
          <p:nvPr/>
        </p:nvSpPr>
        <p:spPr bwMode="auto">
          <a:xfrm>
            <a:off x="2752725" y="53975"/>
            <a:ext cx="0" cy="184150"/>
          </a:xfrm>
          <a:prstGeom prst="rect">
            <a:avLst/>
          </a:prstGeom>
          <a:noFill/>
          <a:ln w="9525">
            <a:noFill/>
            <a:miter lim="800000"/>
            <a:headEnd/>
            <a:tailEnd/>
          </a:ln>
        </p:spPr>
        <p:txBody>
          <a:bodyPr wrap="none" lIns="0" tIns="0" rIns="0" bIns="0">
            <a:spAutoFit/>
          </a:bodyPr>
          <a:lstStyle/>
          <a:p>
            <a:pPr eaLnBrk="0" hangingPunct="0"/>
            <a:endParaRPr lang="es-ES_tradnl" sz="1200"/>
          </a:p>
        </p:txBody>
      </p:sp>
      <p:sp>
        <p:nvSpPr>
          <p:cNvPr id="21508" name="Rectangle 4"/>
          <p:cNvSpPr>
            <a:spLocks noChangeArrowheads="1"/>
          </p:cNvSpPr>
          <p:nvPr/>
        </p:nvSpPr>
        <p:spPr bwMode="auto">
          <a:xfrm>
            <a:off x="609600" y="152400"/>
            <a:ext cx="8897938" cy="369888"/>
          </a:xfrm>
          <a:prstGeom prst="rect">
            <a:avLst/>
          </a:prstGeom>
          <a:noFill/>
          <a:ln w="9525">
            <a:noFill/>
            <a:miter lim="800000"/>
            <a:headEnd/>
            <a:tailEnd/>
          </a:ln>
        </p:spPr>
        <p:txBody>
          <a:bodyPr wrap="none" lIns="0" tIns="0" rIns="0" bIns="0">
            <a:spAutoFit/>
          </a:bodyPr>
          <a:lstStyle/>
          <a:p>
            <a:pPr algn="ctr" eaLnBrk="0" hangingPunct="0"/>
            <a:r>
              <a:rPr lang="es-ES_tradnl" sz="1800" i="1" dirty="0">
                <a:solidFill>
                  <a:srgbClr val="D60093"/>
                </a:solidFill>
              </a:rPr>
              <a:t> </a:t>
            </a:r>
            <a:r>
              <a:rPr lang="es-ES_tradnl" sz="2400" dirty="0">
                <a:solidFill>
                  <a:srgbClr val="FFFF00"/>
                </a:solidFill>
              </a:rPr>
              <a:t>¿QUÉ GASTOS </a:t>
            </a:r>
            <a:r>
              <a:rPr lang="es-ES_tradnl" sz="2400" u="sng" dirty="0">
                <a:solidFill>
                  <a:srgbClr val="FFFF00"/>
                </a:solidFill>
              </a:rPr>
              <a:t>NO</a:t>
            </a:r>
            <a:r>
              <a:rPr lang="es-ES_tradnl" sz="2400" dirty="0">
                <a:solidFill>
                  <a:srgbClr val="FFFF00"/>
                </a:solidFill>
              </a:rPr>
              <a:t> SON DEDUCIBLES?</a:t>
            </a:r>
            <a:r>
              <a:rPr lang="es-ES_tradnl" sz="2400" i="1" dirty="0">
                <a:solidFill>
                  <a:srgbClr val="FFFF00"/>
                </a:solidFill>
              </a:rPr>
              <a:t> </a:t>
            </a:r>
            <a:r>
              <a:rPr lang="es-ES_tradnl" sz="2400" i="1" dirty="0">
                <a:solidFill>
                  <a:srgbClr val="FF0000"/>
                </a:solidFill>
              </a:rPr>
              <a:t> </a:t>
            </a:r>
            <a:r>
              <a:rPr lang="es-ES_tradnl" sz="2400" dirty="0">
                <a:solidFill>
                  <a:srgbClr val="66FFFF"/>
                </a:solidFill>
              </a:rPr>
              <a:t>(Art. </a:t>
            </a:r>
            <a:r>
              <a:rPr lang="es-ES_tradnl" sz="2400" dirty="0" smtClean="0">
                <a:solidFill>
                  <a:srgbClr val="66FFFF"/>
                </a:solidFill>
              </a:rPr>
              <a:t>15 </a:t>
            </a:r>
            <a:r>
              <a:rPr lang="es-ES_tradnl" sz="2400" dirty="0">
                <a:solidFill>
                  <a:srgbClr val="66FFFF"/>
                </a:solidFill>
              </a:rPr>
              <a:t>LIS)</a:t>
            </a:r>
          </a:p>
        </p:txBody>
      </p:sp>
      <p:sp>
        <p:nvSpPr>
          <p:cNvPr id="21509" name="Rectangle 6"/>
          <p:cNvSpPr>
            <a:spLocks noChangeArrowheads="1"/>
          </p:cNvSpPr>
          <p:nvPr/>
        </p:nvSpPr>
        <p:spPr bwMode="auto">
          <a:xfrm>
            <a:off x="231868" y="969963"/>
            <a:ext cx="3273332" cy="646331"/>
          </a:xfrm>
          <a:prstGeom prst="rect">
            <a:avLst/>
          </a:prstGeom>
          <a:noFill/>
          <a:ln w="9525">
            <a:noFill/>
            <a:miter lim="800000"/>
            <a:headEnd/>
            <a:tailEnd/>
          </a:ln>
        </p:spPr>
        <p:txBody>
          <a:bodyPr wrap="none" lIns="0" tIns="0" rIns="0" bIns="0">
            <a:spAutoFit/>
          </a:bodyPr>
          <a:lstStyle/>
          <a:p>
            <a:pPr eaLnBrk="0" hangingPunct="0"/>
            <a:r>
              <a:rPr lang="es-ES_tradnl" sz="1200" dirty="0"/>
              <a:t>Se establecen </a:t>
            </a:r>
            <a:r>
              <a:rPr lang="es-ES_tradnl" sz="1200" dirty="0" smtClean="0"/>
              <a:t>casos </a:t>
            </a:r>
            <a:r>
              <a:rPr lang="es-ES_tradnl" sz="1200" dirty="0"/>
              <a:t>en los que la LIS </a:t>
            </a:r>
          </a:p>
          <a:p>
            <a:pPr eaLnBrk="0" hangingPunct="0">
              <a:spcBef>
                <a:spcPct val="25000"/>
              </a:spcBef>
            </a:pPr>
            <a:r>
              <a:rPr lang="es-ES_tradnl" sz="1200" dirty="0"/>
              <a:t>excluye la deducibilidad de un gasto </a:t>
            </a:r>
          </a:p>
          <a:p>
            <a:pPr eaLnBrk="0" hangingPunct="0">
              <a:spcBef>
                <a:spcPct val="25000"/>
              </a:spcBef>
            </a:pPr>
            <a:r>
              <a:rPr lang="es-ES_tradnl" sz="1200" dirty="0"/>
              <a:t>		  </a:t>
            </a:r>
            <a:r>
              <a:rPr lang="es-ES_tradnl" sz="1200" u="sng" dirty="0"/>
              <a:t>debido a que:</a:t>
            </a:r>
          </a:p>
        </p:txBody>
      </p:sp>
      <p:sp>
        <p:nvSpPr>
          <p:cNvPr id="21510" name="Rectangle 10"/>
          <p:cNvSpPr>
            <a:spLocks noChangeArrowheads="1"/>
          </p:cNvSpPr>
          <p:nvPr/>
        </p:nvSpPr>
        <p:spPr bwMode="auto">
          <a:xfrm>
            <a:off x="3810000" y="969963"/>
            <a:ext cx="5868988" cy="406400"/>
          </a:xfrm>
          <a:prstGeom prst="rect">
            <a:avLst/>
          </a:prstGeom>
          <a:noFill/>
          <a:ln w="9525">
            <a:noFill/>
            <a:miter lim="800000"/>
            <a:headEnd/>
            <a:tailEnd/>
          </a:ln>
        </p:spPr>
        <p:txBody>
          <a:bodyPr wrap="none" lIns="0" tIns="0" rIns="0" bIns="0">
            <a:spAutoFit/>
          </a:bodyPr>
          <a:lstStyle/>
          <a:p>
            <a:pPr eaLnBrk="0" hangingPunct="0"/>
            <a:r>
              <a:rPr lang="es-ES_tradnl" sz="1000">
                <a:sym typeface="Monotype Sorts" charset="2"/>
              </a:rPr>
              <a:t> </a:t>
            </a:r>
            <a:r>
              <a:rPr lang="es-ES_tradnl" sz="1000">
                <a:solidFill>
                  <a:srgbClr val="000000"/>
                </a:solidFill>
                <a:sym typeface="Monotype Sorts" charset="2"/>
              </a:rPr>
              <a:t>  </a:t>
            </a:r>
            <a:r>
              <a:rPr lang="es-ES_tradnl" sz="1200"/>
              <a:t>Forman parte de la </a:t>
            </a:r>
            <a:r>
              <a:rPr lang="es-ES_tradnl" sz="1200" u="sng"/>
              <a:t>renta</a:t>
            </a:r>
            <a:r>
              <a:rPr lang="es-ES_tradnl" sz="1200"/>
              <a:t> de la sociedad </a:t>
            </a:r>
            <a:r>
              <a:rPr lang="es-ES_tradnl" sz="1200" u="sng"/>
              <a:t>y por tanto no son coste</a:t>
            </a:r>
            <a:r>
              <a:rPr lang="es-ES_tradnl" sz="1200"/>
              <a:t> </a:t>
            </a:r>
          </a:p>
          <a:p>
            <a:pPr eaLnBrk="0" hangingPunct="0">
              <a:spcBef>
                <a:spcPct val="20000"/>
              </a:spcBef>
            </a:pPr>
            <a:r>
              <a:rPr lang="es-ES_tradnl" sz="1200"/>
              <a:t>     para su obtención,  ó</a:t>
            </a:r>
          </a:p>
        </p:txBody>
      </p:sp>
      <p:sp>
        <p:nvSpPr>
          <p:cNvPr id="21511" name="Rectangle 14"/>
          <p:cNvSpPr>
            <a:spLocks noChangeArrowheads="1"/>
          </p:cNvSpPr>
          <p:nvPr/>
        </p:nvSpPr>
        <p:spPr bwMode="auto">
          <a:xfrm>
            <a:off x="3879850" y="1466850"/>
            <a:ext cx="5464175" cy="369888"/>
          </a:xfrm>
          <a:prstGeom prst="rect">
            <a:avLst/>
          </a:prstGeom>
          <a:noFill/>
          <a:ln w="9525">
            <a:noFill/>
            <a:miter lim="800000"/>
            <a:headEnd/>
            <a:tailEnd/>
          </a:ln>
        </p:spPr>
        <p:txBody>
          <a:bodyPr wrap="none" lIns="0" tIns="0" rIns="0" bIns="0">
            <a:spAutoFit/>
          </a:bodyPr>
          <a:lstStyle/>
          <a:p>
            <a:pPr eaLnBrk="0" hangingPunct="0">
              <a:buFont typeface="Monotype Sorts" charset="2"/>
              <a:buChar char="å"/>
            </a:pPr>
            <a:r>
              <a:rPr lang="es-ES_tradnl" sz="1200"/>
              <a:t> Suponen pérdida real pero </a:t>
            </a:r>
            <a:r>
              <a:rPr lang="es-ES_tradnl" sz="1200" u="sng"/>
              <a:t>la ley los considera expresamente </a:t>
            </a:r>
          </a:p>
          <a:p>
            <a:pPr eaLnBrk="0" hangingPunct="0"/>
            <a:r>
              <a:rPr lang="es-ES_tradnl" sz="1200"/>
              <a:t>     </a:t>
            </a:r>
            <a:r>
              <a:rPr lang="es-ES_tradnl" sz="1200" u="sng"/>
              <a:t>no deducibles</a:t>
            </a:r>
            <a:r>
              <a:rPr lang="es-ES_tradnl" sz="1200"/>
              <a:t>.   ó constituyen saneamiento de activos.</a:t>
            </a:r>
          </a:p>
        </p:txBody>
      </p:sp>
      <p:sp>
        <p:nvSpPr>
          <p:cNvPr id="21512" name="AutoShape 44"/>
          <p:cNvSpPr>
            <a:spLocks noChangeArrowheads="1"/>
          </p:cNvSpPr>
          <p:nvPr/>
        </p:nvSpPr>
        <p:spPr bwMode="auto">
          <a:xfrm rot="5400000">
            <a:off x="1795462" y="5376863"/>
            <a:ext cx="304800" cy="219075"/>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noFill/>
          <a:ln w="28575">
            <a:solidFill>
              <a:srgbClr val="FFFF00"/>
            </a:solidFill>
            <a:miter lim="800000"/>
            <a:headEnd/>
            <a:tailEnd/>
          </a:ln>
        </p:spPr>
        <p:txBody>
          <a:bodyPr wrap="none" anchor="ctr"/>
          <a:lstStyle/>
          <a:p>
            <a:endParaRPr lang="es-ES_tradnl"/>
          </a:p>
        </p:txBody>
      </p:sp>
      <p:sp>
        <p:nvSpPr>
          <p:cNvPr id="21513" name="Line 45"/>
          <p:cNvSpPr>
            <a:spLocks noChangeShapeType="1"/>
          </p:cNvSpPr>
          <p:nvPr/>
        </p:nvSpPr>
        <p:spPr bwMode="auto">
          <a:xfrm>
            <a:off x="3714750" y="990600"/>
            <a:ext cx="0" cy="863600"/>
          </a:xfrm>
          <a:prstGeom prst="line">
            <a:avLst/>
          </a:prstGeom>
          <a:noFill/>
          <a:ln w="9525">
            <a:solidFill>
              <a:schemeClr val="tx1"/>
            </a:solidFill>
            <a:round/>
            <a:headEnd/>
            <a:tailEnd/>
          </a:ln>
        </p:spPr>
        <p:txBody>
          <a:bodyPr wrap="none" anchor="ctr"/>
          <a:lstStyle/>
          <a:p>
            <a:endParaRPr lang="es-ES_tradnl"/>
          </a:p>
        </p:txBody>
      </p:sp>
      <p:sp>
        <p:nvSpPr>
          <p:cNvPr id="21514" name="Rectangle 74"/>
          <p:cNvSpPr>
            <a:spLocks noChangeArrowheads="1"/>
          </p:cNvSpPr>
          <p:nvPr/>
        </p:nvSpPr>
        <p:spPr bwMode="auto">
          <a:xfrm>
            <a:off x="152400" y="5988050"/>
            <a:ext cx="7700826" cy="215444"/>
          </a:xfrm>
          <a:prstGeom prst="rect">
            <a:avLst/>
          </a:prstGeom>
          <a:noFill/>
          <a:ln w="9525">
            <a:noFill/>
            <a:miter lim="800000"/>
            <a:headEnd/>
            <a:tailEnd/>
          </a:ln>
        </p:spPr>
        <p:txBody>
          <a:bodyPr wrap="none" lIns="0" tIns="0" rIns="0" bIns="0">
            <a:spAutoFit/>
          </a:bodyPr>
          <a:lstStyle/>
          <a:p>
            <a:pPr eaLnBrk="0" hangingPunct="0"/>
            <a:r>
              <a:rPr lang="es-ES_tradnl" sz="1400" dirty="0" smtClean="0">
                <a:solidFill>
                  <a:srgbClr val="FFFF00"/>
                </a:solidFill>
              </a:rPr>
              <a:t>f)  Gastos de actuaciones contrarias al ordenamiento jurídico</a:t>
            </a:r>
            <a:r>
              <a:rPr lang="es-ES_tradnl" sz="1200" dirty="0" smtClean="0">
                <a:solidFill>
                  <a:srgbClr val="FFFF00"/>
                </a:solidFill>
              </a:rPr>
              <a:t>   </a:t>
            </a:r>
            <a:r>
              <a:rPr lang="es-ES_tradnl" sz="1200" dirty="0">
                <a:solidFill>
                  <a:srgbClr val="66FFFF"/>
                </a:solidFill>
              </a:rPr>
              <a:t>(Art. </a:t>
            </a:r>
            <a:r>
              <a:rPr lang="es-ES_tradnl" sz="1200" dirty="0" smtClean="0">
                <a:solidFill>
                  <a:srgbClr val="66FFFF"/>
                </a:solidFill>
              </a:rPr>
              <a:t>15.f</a:t>
            </a:r>
            <a:r>
              <a:rPr lang="es-ES_tradnl" sz="1200" dirty="0">
                <a:solidFill>
                  <a:srgbClr val="66FFFF"/>
                </a:solidFill>
              </a:rPr>
              <a:t>) L)  </a:t>
            </a:r>
            <a:endParaRPr lang="es-ES_tradnl" sz="1200" u="sng" dirty="0">
              <a:solidFill>
                <a:srgbClr val="66FFFF"/>
              </a:solidFill>
            </a:endParaRPr>
          </a:p>
        </p:txBody>
      </p:sp>
      <p:sp>
        <p:nvSpPr>
          <p:cNvPr id="21515" name="Rectangle 79"/>
          <p:cNvSpPr>
            <a:spLocks noChangeArrowheads="1"/>
          </p:cNvSpPr>
          <p:nvPr/>
        </p:nvSpPr>
        <p:spPr bwMode="auto">
          <a:xfrm>
            <a:off x="76200" y="6324600"/>
            <a:ext cx="6122988" cy="400050"/>
          </a:xfrm>
          <a:prstGeom prst="rect">
            <a:avLst/>
          </a:prstGeom>
          <a:noFill/>
          <a:ln w="9525">
            <a:noFill/>
            <a:miter lim="800000"/>
            <a:headEnd/>
            <a:tailEnd/>
          </a:ln>
        </p:spPr>
        <p:txBody>
          <a:bodyPr wrap="none" lIns="0" tIns="0" rIns="0" bIns="0">
            <a:spAutoFit/>
          </a:bodyPr>
          <a:lstStyle/>
          <a:p>
            <a:pPr marL="457200" indent="-457200" eaLnBrk="0" hangingPunct="0"/>
            <a:r>
              <a:rPr lang="es-ES_tradnl" sz="1400" dirty="0" smtClean="0">
                <a:solidFill>
                  <a:srgbClr val="FFFF00"/>
                </a:solidFill>
              </a:rPr>
              <a:t>g)  </a:t>
            </a:r>
            <a:r>
              <a:rPr lang="es-ES_tradnl" sz="1400" i="1" dirty="0">
                <a:solidFill>
                  <a:srgbClr val="FFFF00"/>
                </a:solidFill>
              </a:rPr>
              <a:t>Gastos de servicios en operaciones con paraísos fiscales</a:t>
            </a:r>
            <a:r>
              <a:rPr lang="es-ES_tradnl" sz="1200" i="1" dirty="0">
                <a:solidFill>
                  <a:srgbClr val="FFFF00"/>
                </a:solidFill>
              </a:rPr>
              <a:t>  </a:t>
            </a:r>
          </a:p>
          <a:p>
            <a:pPr marL="457200" indent="-457200" eaLnBrk="0" hangingPunct="0"/>
            <a:r>
              <a:rPr lang="es-ES_tradnl" sz="1200" dirty="0">
                <a:solidFill>
                  <a:srgbClr val="66FFFF"/>
                </a:solidFill>
              </a:rPr>
              <a:t>                                   (Art. </a:t>
            </a:r>
            <a:r>
              <a:rPr lang="es-ES_tradnl" sz="1200" dirty="0" smtClean="0">
                <a:solidFill>
                  <a:srgbClr val="66FFFF"/>
                </a:solidFill>
              </a:rPr>
              <a:t>15.g</a:t>
            </a:r>
            <a:r>
              <a:rPr lang="es-ES_tradnl" sz="1200" dirty="0">
                <a:solidFill>
                  <a:srgbClr val="66FFFF"/>
                </a:solidFill>
              </a:rPr>
              <a:t>) L)   </a:t>
            </a:r>
            <a:r>
              <a:rPr lang="es-ES_tradnl" sz="1200" u="sng" dirty="0">
                <a:solidFill>
                  <a:srgbClr val="66FFFF"/>
                </a:solidFill>
              </a:rPr>
              <a:t>Ver art. </a:t>
            </a:r>
            <a:r>
              <a:rPr lang="es-ES_tradnl" sz="1200" u="sng" dirty="0" smtClean="0">
                <a:solidFill>
                  <a:srgbClr val="66FFFF"/>
                </a:solidFill>
              </a:rPr>
              <a:t>19.2 </a:t>
            </a:r>
            <a:r>
              <a:rPr lang="es-ES_tradnl" sz="1200" u="sng" dirty="0">
                <a:solidFill>
                  <a:srgbClr val="66FFFF"/>
                </a:solidFill>
              </a:rPr>
              <a:t>L</a:t>
            </a:r>
            <a:r>
              <a:rPr lang="es-ES_tradnl" sz="1200" dirty="0">
                <a:solidFill>
                  <a:srgbClr val="66FFFF"/>
                </a:solidFill>
              </a:rPr>
              <a:t>        </a:t>
            </a:r>
          </a:p>
        </p:txBody>
      </p:sp>
      <p:sp>
        <p:nvSpPr>
          <p:cNvPr id="10252" name="Rectangle 84"/>
          <p:cNvSpPr>
            <a:spLocks noChangeArrowheads="1"/>
          </p:cNvSpPr>
          <p:nvPr/>
        </p:nvSpPr>
        <p:spPr bwMode="auto">
          <a:xfrm>
            <a:off x="6096000" y="6324600"/>
            <a:ext cx="3603625" cy="406400"/>
          </a:xfrm>
          <a:prstGeom prst="rect">
            <a:avLst/>
          </a:prstGeom>
          <a:noFill/>
          <a:ln w="9525">
            <a:noFill/>
            <a:miter lim="800000"/>
            <a:headEnd/>
            <a:tailEnd/>
          </a:ln>
        </p:spPr>
        <p:txBody>
          <a:bodyPr wrap="none" lIns="0" tIns="0" rIns="0" bIns="0">
            <a:spAutoFit/>
          </a:bodyPr>
          <a:lstStyle/>
          <a:p>
            <a:pPr eaLnBrk="0" hangingPunct="0">
              <a:defRPr/>
            </a:pPr>
            <a:r>
              <a:rPr lang="es-ES_tradnl" sz="1200" u="sng" dirty="0">
                <a:solidFill>
                  <a:srgbClr val="FFFF99"/>
                </a:solidFill>
                <a:effectLst>
                  <a:outerShdw blurRad="38100" dist="38100" dir="2700000" algn="tl">
                    <a:srgbClr val="000000">
                      <a:alpha val="43137"/>
                    </a:srgbClr>
                  </a:outerShdw>
                </a:effectLst>
                <a:cs typeface="Arial" charset="0"/>
              </a:rPr>
              <a:t>salvo que</a:t>
            </a:r>
            <a:r>
              <a:rPr lang="es-ES_tradnl" sz="1200" dirty="0">
                <a:solidFill>
                  <a:srgbClr val="FFFF99"/>
                </a:solidFill>
                <a:effectLst>
                  <a:outerShdw blurRad="38100" dist="38100" dir="2700000" algn="tl">
                    <a:srgbClr val="000000">
                      <a:alpha val="43137"/>
                    </a:srgbClr>
                  </a:outerShdw>
                </a:effectLst>
                <a:cs typeface="Arial" charset="0"/>
              </a:rPr>
              <a:t> </a:t>
            </a:r>
            <a:r>
              <a:rPr lang="es-ES_tradnl" sz="1200" dirty="0">
                <a:cs typeface="Arial" charset="0"/>
              </a:rPr>
              <a:t>se demuestre que corresponde </a:t>
            </a:r>
          </a:p>
          <a:p>
            <a:pPr eaLnBrk="0" hangingPunct="0">
              <a:spcBef>
                <a:spcPct val="20000"/>
              </a:spcBef>
              <a:defRPr/>
            </a:pPr>
            <a:r>
              <a:rPr lang="es-ES_tradnl" sz="1200" dirty="0">
                <a:cs typeface="Arial" charset="0"/>
              </a:rPr>
              <a:t>a una operación </a:t>
            </a:r>
            <a:r>
              <a:rPr lang="es-ES_tradnl" sz="1200" u="sng" dirty="0">
                <a:cs typeface="Arial" charset="0"/>
              </a:rPr>
              <a:t>efectivamente realizada</a:t>
            </a:r>
          </a:p>
        </p:txBody>
      </p:sp>
      <p:sp>
        <p:nvSpPr>
          <p:cNvPr id="21517" name="Rectangle 20"/>
          <p:cNvSpPr>
            <a:spLocks noChangeArrowheads="1"/>
          </p:cNvSpPr>
          <p:nvPr/>
        </p:nvSpPr>
        <p:spPr bwMode="auto">
          <a:xfrm>
            <a:off x="48616" y="2073012"/>
            <a:ext cx="9781184" cy="215444"/>
          </a:xfrm>
          <a:prstGeom prst="rect">
            <a:avLst/>
          </a:prstGeom>
          <a:noFill/>
          <a:ln w="9525">
            <a:noFill/>
            <a:miter lim="800000"/>
            <a:headEnd/>
            <a:tailEnd/>
          </a:ln>
        </p:spPr>
        <p:txBody>
          <a:bodyPr wrap="square" lIns="0" tIns="0" rIns="0" bIns="0">
            <a:spAutoFit/>
          </a:bodyPr>
          <a:lstStyle/>
          <a:p>
            <a:pPr eaLnBrk="0" hangingPunct="0"/>
            <a:r>
              <a:rPr lang="es-ES_tradnl" sz="1400" dirty="0" smtClean="0">
                <a:solidFill>
                  <a:srgbClr val="FFFF00"/>
                </a:solidFill>
              </a:rPr>
              <a:t>a)</a:t>
            </a:r>
            <a:r>
              <a:rPr lang="es-ES_tradnl" sz="1200" dirty="0" smtClean="0">
                <a:solidFill>
                  <a:srgbClr val="FFFF00"/>
                </a:solidFill>
              </a:rPr>
              <a:t> </a:t>
            </a:r>
            <a:r>
              <a:rPr lang="es-ES_tradnl" sz="1400" i="1" dirty="0">
                <a:solidFill>
                  <a:srgbClr val="FFFF00"/>
                </a:solidFill>
              </a:rPr>
              <a:t>Retribuciones a fondos propios</a:t>
            </a:r>
            <a:r>
              <a:rPr lang="es-ES_tradnl" sz="1200" i="1" dirty="0">
                <a:solidFill>
                  <a:srgbClr val="FFFF00"/>
                </a:solidFill>
              </a:rPr>
              <a:t> </a:t>
            </a:r>
            <a:r>
              <a:rPr lang="es-ES_tradnl" sz="1200" i="1" dirty="0"/>
              <a:t> </a:t>
            </a:r>
            <a:r>
              <a:rPr lang="es-ES_tradnl" sz="1200" dirty="0">
                <a:solidFill>
                  <a:srgbClr val="66FFFF"/>
                </a:solidFill>
              </a:rPr>
              <a:t>(Art </a:t>
            </a:r>
            <a:r>
              <a:rPr lang="es-ES_tradnl" sz="1200" dirty="0" smtClean="0">
                <a:solidFill>
                  <a:srgbClr val="66FFFF"/>
                </a:solidFill>
              </a:rPr>
              <a:t>15.a</a:t>
            </a:r>
            <a:r>
              <a:rPr lang="es-ES_tradnl" sz="1200" dirty="0">
                <a:solidFill>
                  <a:srgbClr val="66FFFF"/>
                </a:solidFill>
              </a:rPr>
              <a:t>) L</a:t>
            </a:r>
            <a:r>
              <a:rPr lang="es-ES_tradnl" sz="1200" dirty="0" smtClean="0">
                <a:solidFill>
                  <a:srgbClr val="66FFFF"/>
                </a:solidFill>
              </a:rPr>
              <a:t>)</a:t>
            </a:r>
            <a:r>
              <a:rPr lang="es-ES_tradnl" sz="1200" dirty="0" smtClean="0"/>
              <a:t>: </a:t>
            </a:r>
            <a:r>
              <a:rPr lang="es-ES_tradnl" sz="1200" dirty="0"/>
              <a:t>son reparto de renta de la sociedad no gasto de la misma</a:t>
            </a:r>
          </a:p>
        </p:txBody>
      </p:sp>
      <p:sp>
        <p:nvSpPr>
          <p:cNvPr id="21518" name="Rectangle 28"/>
          <p:cNvSpPr>
            <a:spLocks noChangeArrowheads="1"/>
          </p:cNvSpPr>
          <p:nvPr/>
        </p:nvSpPr>
        <p:spPr bwMode="auto">
          <a:xfrm>
            <a:off x="78389" y="2514600"/>
            <a:ext cx="9294211" cy="215444"/>
          </a:xfrm>
          <a:prstGeom prst="rect">
            <a:avLst/>
          </a:prstGeom>
          <a:noFill/>
          <a:ln w="9525">
            <a:noFill/>
            <a:miter lim="800000"/>
            <a:headEnd/>
            <a:tailEnd/>
          </a:ln>
        </p:spPr>
        <p:txBody>
          <a:bodyPr wrap="none" lIns="0" tIns="0" rIns="0" bIns="0">
            <a:spAutoFit/>
          </a:bodyPr>
          <a:lstStyle/>
          <a:p>
            <a:pPr eaLnBrk="0" hangingPunct="0"/>
            <a:r>
              <a:rPr lang="es-ES_tradnl" sz="1400" dirty="0" smtClean="0">
                <a:solidFill>
                  <a:srgbClr val="FFFF00"/>
                </a:solidFill>
              </a:rPr>
              <a:t>b) </a:t>
            </a:r>
            <a:r>
              <a:rPr lang="es-ES_tradnl" sz="1400" i="1" dirty="0" smtClean="0">
                <a:solidFill>
                  <a:srgbClr val="FFFF00"/>
                </a:solidFill>
              </a:rPr>
              <a:t>Las derivadas de la </a:t>
            </a:r>
            <a:r>
              <a:rPr lang="es-ES_tradnl" sz="1400" i="1" u="sng" dirty="0" smtClean="0">
                <a:solidFill>
                  <a:srgbClr val="FFFF00"/>
                </a:solidFill>
              </a:rPr>
              <a:t>contabilización</a:t>
            </a:r>
            <a:r>
              <a:rPr lang="es-ES_tradnl" sz="1400" i="1" dirty="0" smtClean="0">
                <a:solidFill>
                  <a:srgbClr val="FFFF00"/>
                </a:solidFill>
              </a:rPr>
              <a:t> del impuesto </a:t>
            </a:r>
            <a:r>
              <a:rPr lang="es-ES_tradnl" sz="1400" i="1" dirty="0">
                <a:solidFill>
                  <a:srgbClr val="FFFF00"/>
                </a:solidFill>
              </a:rPr>
              <a:t>sobre sociedades</a:t>
            </a:r>
            <a:r>
              <a:rPr lang="es-ES_tradnl" sz="1200" i="1" dirty="0">
                <a:solidFill>
                  <a:srgbClr val="FFFF00"/>
                </a:solidFill>
              </a:rPr>
              <a:t> </a:t>
            </a:r>
            <a:r>
              <a:rPr lang="es-ES_tradnl" sz="1200" dirty="0" smtClean="0">
                <a:solidFill>
                  <a:srgbClr val="66FFFF"/>
                </a:solidFill>
              </a:rPr>
              <a:t>(</a:t>
            </a:r>
            <a:r>
              <a:rPr lang="es-ES_tradnl" sz="1200" dirty="0">
                <a:solidFill>
                  <a:srgbClr val="66FFFF"/>
                </a:solidFill>
              </a:rPr>
              <a:t>Art. </a:t>
            </a:r>
            <a:r>
              <a:rPr lang="es-ES_tradnl" sz="1200" dirty="0" smtClean="0">
                <a:solidFill>
                  <a:srgbClr val="66FFFF"/>
                </a:solidFill>
              </a:rPr>
              <a:t>15.b</a:t>
            </a:r>
            <a:r>
              <a:rPr lang="es-ES_tradnl" sz="1200" dirty="0">
                <a:solidFill>
                  <a:srgbClr val="66FFFF"/>
                </a:solidFill>
              </a:rPr>
              <a:t>) L</a:t>
            </a:r>
            <a:r>
              <a:rPr lang="es-ES_tradnl" sz="1200" dirty="0" smtClean="0">
                <a:solidFill>
                  <a:srgbClr val="66FFFF"/>
                </a:solidFill>
              </a:rPr>
              <a:t>)</a:t>
            </a:r>
            <a:r>
              <a:rPr lang="es-ES_tradnl" sz="1200" dirty="0" smtClean="0"/>
              <a:t> [</a:t>
            </a:r>
            <a:r>
              <a:rPr lang="es-ES_tradnl" sz="1200" u="sng" dirty="0" smtClean="0">
                <a:solidFill>
                  <a:srgbClr val="FFFF99"/>
                </a:solidFill>
              </a:rPr>
              <a:t>Ni</a:t>
            </a:r>
            <a:r>
              <a:rPr lang="es-ES_tradnl" sz="1200" dirty="0" smtClean="0">
                <a:solidFill>
                  <a:srgbClr val="FFFF99"/>
                </a:solidFill>
              </a:rPr>
              <a:t> ingresos</a:t>
            </a:r>
            <a:r>
              <a:rPr lang="es-ES_tradnl" sz="1200" dirty="0" smtClean="0"/>
              <a:t>]</a:t>
            </a:r>
            <a:endParaRPr lang="es-ES_tradnl" sz="1200" dirty="0"/>
          </a:p>
        </p:txBody>
      </p:sp>
      <p:sp>
        <p:nvSpPr>
          <p:cNvPr id="21519" name="Rectangle 34"/>
          <p:cNvSpPr>
            <a:spLocks noChangeArrowheads="1"/>
          </p:cNvSpPr>
          <p:nvPr/>
        </p:nvSpPr>
        <p:spPr bwMode="auto">
          <a:xfrm>
            <a:off x="61913" y="2916238"/>
            <a:ext cx="9882514" cy="437043"/>
          </a:xfrm>
          <a:prstGeom prst="rect">
            <a:avLst/>
          </a:prstGeom>
          <a:noFill/>
          <a:ln w="9525">
            <a:noFill/>
            <a:miter lim="800000"/>
            <a:headEnd/>
            <a:tailEnd/>
          </a:ln>
        </p:spPr>
        <p:txBody>
          <a:bodyPr wrap="none" lIns="0" tIns="0" rIns="0" bIns="0">
            <a:spAutoFit/>
          </a:bodyPr>
          <a:lstStyle/>
          <a:p>
            <a:pPr eaLnBrk="0" hangingPunct="0"/>
            <a:r>
              <a:rPr lang="es-ES_tradnl" sz="1400" dirty="0" smtClean="0">
                <a:solidFill>
                  <a:srgbClr val="FFFF00"/>
                </a:solidFill>
              </a:rPr>
              <a:t>c)   </a:t>
            </a:r>
            <a:r>
              <a:rPr lang="es-ES_tradnl" sz="1400" i="1" dirty="0">
                <a:solidFill>
                  <a:srgbClr val="FFFF00"/>
                </a:solidFill>
              </a:rPr>
              <a:t>Multas y sanciones</a:t>
            </a:r>
            <a:r>
              <a:rPr lang="es-ES_tradnl" sz="1200" dirty="0">
                <a:solidFill>
                  <a:srgbClr val="FFFF00"/>
                </a:solidFill>
              </a:rPr>
              <a:t> </a:t>
            </a:r>
            <a:r>
              <a:rPr lang="es-ES_tradnl" sz="1200" dirty="0">
                <a:solidFill>
                  <a:srgbClr val="66FFFF"/>
                </a:solidFill>
              </a:rPr>
              <a:t>(Art. </a:t>
            </a:r>
            <a:r>
              <a:rPr lang="es-ES_tradnl" sz="1200" dirty="0" smtClean="0">
                <a:solidFill>
                  <a:srgbClr val="66FFFF"/>
                </a:solidFill>
              </a:rPr>
              <a:t>15.c</a:t>
            </a:r>
            <a:r>
              <a:rPr lang="es-ES_tradnl" sz="1200" dirty="0">
                <a:solidFill>
                  <a:srgbClr val="66FFFF"/>
                </a:solidFill>
              </a:rPr>
              <a:t>) L</a:t>
            </a:r>
            <a:r>
              <a:rPr lang="es-ES_tradnl" sz="1200" dirty="0"/>
              <a:t>):  se considera que para obtener ingresos no son necesarios gastos que</a:t>
            </a:r>
          </a:p>
          <a:p>
            <a:pPr eaLnBrk="0" hangingPunct="0">
              <a:spcBef>
                <a:spcPct val="20000"/>
              </a:spcBef>
            </a:pPr>
            <a:r>
              <a:rPr lang="es-ES_tradnl" sz="1200" dirty="0"/>
              <a:t>			                 </a:t>
            </a:r>
            <a:r>
              <a:rPr lang="es-ES_tradnl" sz="1200" dirty="0" smtClean="0"/>
              <a:t>deriven </a:t>
            </a:r>
            <a:r>
              <a:rPr lang="es-ES_tradnl" sz="1200" dirty="0"/>
              <a:t>de la infracción de la </a:t>
            </a:r>
            <a:r>
              <a:rPr lang="es-ES_tradnl" sz="1200" dirty="0" smtClean="0"/>
              <a:t>ley [</a:t>
            </a:r>
            <a:r>
              <a:rPr lang="es-ES_tradnl" sz="1200" u="sng" dirty="0" smtClean="0">
                <a:solidFill>
                  <a:srgbClr val="FFFF99"/>
                </a:solidFill>
              </a:rPr>
              <a:t>Ni</a:t>
            </a:r>
            <a:r>
              <a:rPr lang="es-ES_tradnl" sz="1200" dirty="0" smtClean="0"/>
              <a:t> </a:t>
            </a:r>
            <a:r>
              <a:rPr lang="es-ES_tradnl" sz="1200" dirty="0" smtClean="0">
                <a:solidFill>
                  <a:srgbClr val="FFFF99"/>
                </a:solidFill>
              </a:rPr>
              <a:t>los recargos de arts. 27 y 28 LGT</a:t>
            </a:r>
            <a:r>
              <a:rPr lang="es-ES_tradnl" sz="1200" dirty="0" smtClean="0"/>
              <a:t>]</a:t>
            </a:r>
            <a:endParaRPr lang="es-ES_tradnl" sz="1200" dirty="0"/>
          </a:p>
        </p:txBody>
      </p:sp>
      <p:sp>
        <p:nvSpPr>
          <p:cNvPr id="21520" name="Rectangle 42"/>
          <p:cNvSpPr>
            <a:spLocks noChangeArrowheads="1"/>
          </p:cNvSpPr>
          <p:nvPr/>
        </p:nvSpPr>
        <p:spPr bwMode="auto">
          <a:xfrm>
            <a:off x="76200" y="3505200"/>
            <a:ext cx="3533018" cy="215444"/>
          </a:xfrm>
          <a:prstGeom prst="rect">
            <a:avLst/>
          </a:prstGeom>
          <a:noFill/>
          <a:ln w="9525">
            <a:noFill/>
            <a:miter lim="800000"/>
            <a:headEnd/>
            <a:tailEnd/>
          </a:ln>
        </p:spPr>
        <p:txBody>
          <a:bodyPr wrap="none" lIns="0" tIns="0" rIns="0" bIns="0">
            <a:spAutoFit/>
          </a:bodyPr>
          <a:lstStyle/>
          <a:p>
            <a:pPr eaLnBrk="0" hangingPunct="0"/>
            <a:r>
              <a:rPr lang="es-ES_tradnl" sz="1400" dirty="0" smtClean="0">
                <a:solidFill>
                  <a:srgbClr val="FFFF00"/>
                </a:solidFill>
              </a:rPr>
              <a:t>d)  </a:t>
            </a:r>
            <a:r>
              <a:rPr lang="es-ES_tradnl" sz="1400" i="1" dirty="0">
                <a:solidFill>
                  <a:srgbClr val="FFFF00"/>
                </a:solidFill>
              </a:rPr>
              <a:t>Pérdidas de juego</a:t>
            </a:r>
            <a:r>
              <a:rPr lang="es-ES_tradnl" sz="1200" dirty="0"/>
              <a:t>    </a:t>
            </a:r>
            <a:r>
              <a:rPr lang="es-ES_tradnl" sz="1200" dirty="0">
                <a:solidFill>
                  <a:srgbClr val="66FFFF"/>
                </a:solidFill>
              </a:rPr>
              <a:t>(Art </a:t>
            </a:r>
            <a:r>
              <a:rPr lang="es-ES_tradnl" sz="1200" dirty="0" smtClean="0">
                <a:solidFill>
                  <a:srgbClr val="66FFFF"/>
                </a:solidFill>
              </a:rPr>
              <a:t>15.d</a:t>
            </a:r>
            <a:r>
              <a:rPr lang="es-ES_tradnl" sz="1200" dirty="0">
                <a:solidFill>
                  <a:srgbClr val="66FFFF"/>
                </a:solidFill>
              </a:rPr>
              <a:t>) L)</a:t>
            </a:r>
          </a:p>
        </p:txBody>
      </p:sp>
      <p:sp>
        <p:nvSpPr>
          <p:cNvPr id="21521" name="Rectangle 48"/>
          <p:cNvSpPr>
            <a:spLocks noChangeArrowheads="1"/>
          </p:cNvSpPr>
          <p:nvPr/>
        </p:nvSpPr>
        <p:spPr bwMode="auto">
          <a:xfrm>
            <a:off x="76200" y="3810000"/>
            <a:ext cx="9829800" cy="400050"/>
          </a:xfrm>
          <a:prstGeom prst="rect">
            <a:avLst/>
          </a:prstGeom>
          <a:noFill/>
          <a:ln w="9525">
            <a:noFill/>
            <a:miter lim="800000"/>
            <a:headEnd/>
            <a:tailEnd/>
          </a:ln>
        </p:spPr>
        <p:txBody>
          <a:bodyPr lIns="0" tIns="0" rIns="0" bIns="0">
            <a:spAutoFit/>
          </a:bodyPr>
          <a:lstStyle/>
          <a:p>
            <a:pPr eaLnBrk="0" hangingPunct="0"/>
            <a:r>
              <a:rPr lang="es-ES_tradnl" sz="1400" dirty="0" smtClean="0">
                <a:solidFill>
                  <a:srgbClr val="FFFF00"/>
                </a:solidFill>
              </a:rPr>
              <a:t>e) </a:t>
            </a:r>
            <a:r>
              <a:rPr lang="es-ES_tradnl" sz="1400" i="1" dirty="0" smtClean="0">
                <a:solidFill>
                  <a:srgbClr val="FFFF00"/>
                </a:solidFill>
              </a:rPr>
              <a:t>Donativos </a:t>
            </a:r>
            <a:r>
              <a:rPr lang="es-ES_tradnl" sz="1400" i="1" dirty="0">
                <a:solidFill>
                  <a:srgbClr val="FFFF00"/>
                </a:solidFill>
              </a:rPr>
              <a:t>y liberalidades</a:t>
            </a:r>
            <a:r>
              <a:rPr lang="es-ES_tradnl" sz="1200" dirty="0">
                <a:solidFill>
                  <a:srgbClr val="FFFF00"/>
                </a:solidFill>
              </a:rPr>
              <a:t> </a:t>
            </a:r>
            <a:r>
              <a:rPr lang="es-ES_tradnl" sz="1200" dirty="0">
                <a:solidFill>
                  <a:srgbClr val="66FFFF"/>
                </a:solidFill>
              </a:rPr>
              <a:t>(Art </a:t>
            </a:r>
            <a:r>
              <a:rPr lang="es-ES_tradnl" sz="1200" dirty="0" smtClean="0">
                <a:solidFill>
                  <a:srgbClr val="66FFFF"/>
                </a:solidFill>
              </a:rPr>
              <a:t>15.e</a:t>
            </a:r>
            <a:r>
              <a:rPr lang="es-ES_tradnl" sz="1200" dirty="0">
                <a:solidFill>
                  <a:srgbClr val="66FFFF"/>
                </a:solidFill>
              </a:rPr>
              <a:t>) L): </a:t>
            </a:r>
            <a:r>
              <a:rPr lang="es-ES_tradnl" sz="1200" dirty="0"/>
              <a:t>disposiciones gratuitas en favor de otro </a:t>
            </a:r>
          </a:p>
          <a:p>
            <a:pPr eaLnBrk="0" hangingPunct="0"/>
            <a:r>
              <a:rPr lang="es-ES_tradnl" sz="1200" dirty="0"/>
              <a:t>                                                                                 y los no correlacionados con los ingresos</a:t>
            </a:r>
          </a:p>
        </p:txBody>
      </p:sp>
      <p:sp>
        <p:nvSpPr>
          <p:cNvPr id="10258" name="Rectangle 53"/>
          <p:cNvSpPr>
            <a:spLocks noChangeArrowheads="1"/>
          </p:cNvSpPr>
          <p:nvPr/>
        </p:nvSpPr>
        <p:spPr bwMode="auto">
          <a:xfrm>
            <a:off x="304800" y="4343400"/>
            <a:ext cx="2035814" cy="997196"/>
          </a:xfrm>
          <a:prstGeom prst="rect">
            <a:avLst/>
          </a:prstGeom>
          <a:noFill/>
          <a:ln w="9525">
            <a:noFill/>
            <a:miter lim="800000"/>
            <a:headEnd/>
            <a:tailEnd/>
          </a:ln>
        </p:spPr>
        <p:txBody>
          <a:bodyPr wrap="none" lIns="0" tIns="0" rIns="0" bIns="0">
            <a:spAutoFit/>
          </a:bodyPr>
          <a:lstStyle/>
          <a:p>
            <a:pPr eaLnBrk="0" hangingPunct="0">
              <a:defRPr/>
            </a:pPr>
            <a:r>
              <a:rPr lang="es-ES_tradnl" sz="1200" u="sng" dirty="0" smtClean="0">
                <a:solidFill>
                  <a:srgbClr val="FFFF99"/>
                </a:solidFill>
                <a:cs typeface="Arial" charset="0"/>
              </a:rPr>
              <a:t>Donaciones </a:t>
            </a:r>
            <a:r>
              <a:rPr lang="es-ES_tradnl" sz="1200" u="sng" dirty="0">
                <a:solidFill>
                  <a:srgbClr val="FFFF99"/>
                </a:solidFill>
                <a:cs typeface="Arial" charset="0"/>
              </a:rPr>
              <a:t>deducibles:</a:t>
            </a:r>
          </a:p>
          <a:p>
            <a:pPr eaLnBrk="0" hangingPunct="0">
              <a:defRPr/>
            </a:pPr>
            <a:endParaRPr lang="es-ES_tradnl" sz="1200" dirty="0">
              <a:solidFill>
                <a:srgbClr val="000000"/>
              </a:solidFill>
              <a:cs typeface="Arial" charset="0"/>
            </a:endParaRPr>
          </a:p>
          <a:p>
            <a:pPr eaLnBrk="0" hangingPunct="0">
              <a:defRPr/>
            </a:pPr>
            <a:r>
              <a:rPr lang="es-ES_tradnl" sz="1200" dirty="0" smtClean="0">
                <a:solidFill>
                  <a:srgbClr val="FFFF99"/>
                </a:solidFill>
                <a:effectLst>
                  <a:outerShdw blurRad="38100" dist="38100" dir="2700000" algn="tl">
                    <a:srgbClr val="000000">
                      <a:alpha val="43137"/>
                    </a:srgbClr>
                  </a:outerShdw>
                </a:effectLst>
                <a:cs typeface="Arial" charset="0"/>
              </a:rPr>
              <a:t>La </a:t>
            </a:r>
            <a:r>
              <a:rPr lang="es-ES_tradnl" sz="1200" dirty="0">
                <a:solidFill>
                  <a:srgbClr val="FFFF99"/>
                </a:solidFill>
                <a:effectLst>
                  <a:outerShdw blurRad="38100" dist="38100" dir="2700000" algn="tl">
                    <a:srgbClr val="000000">
                      <a:alpha val="43137"/>
                    </a:srgbClr>
                  </a:outerShdw>
                </a:effectLst>
                <a:cs typeface="Arial" charset="0"/>
              </a:rPr>
              <a:t>Ley </a:t>
            </a:r>
            <a:r>
              <a:rPr lang="es-ES_tradnl" sz="1200" u="sng" dirty="0">
                <a:solidFill>
                  <a:srgbClr val="FFFF99"/>
                </a:solidFill>
                <a:effectLst>
                  <a:outerShdw blurRad="38100" dist="38100" dir="2700000" algn="tl">
                    <a:srgbClr val="000000">
                      <a:alpha val="43137"/>
                    </a:srgbClr>
                  </a:outerShdw>
                </a:effectLst>
                <a:cs typeface="Arial" charset="0"/>
              </a:rPr>
              <a:t>no</a:t>
            </a:r>
            <a:r>
              <a:rPr lang="es-ES_tradnl" sz="1200" dirty="0">
                <a:solidFill>
                  <a:srgbClr val="FFFF99"/>
                </a:solidFill>
                <a:effectLst>
                  <a:outerShdw blurRad="38100" dist="38100" dir="2700000" algn="tl">
                    <a:srgbClr val="000000">
                      <a:alpha val="43137"/>
                    </a:srgbClr>
                  </a:outerShdw>
                </a:effectLst>
                <a:cs typeface="Arial" charset="0"/>
              </a:rPr>
              <a:t> considera</a:t>
            </a:r>
          </a:p>
          <a:p>
            <a:pPr eaLnBrk="0" hangingPunct="0">
              <a:spcBef>
                <a:spcPct val="20000"/>
              </a:spcBef>
              <a:defRPr/>
            </a:pPr>
            <a:r>
              <a:rPr lang="es-ES_tradnl" sz="1200" u="sng" dirty="0">
                <a:solidFill>
                  <a:srgbClr val="FFFF99"/>
                </a:solidFill>
                <a:effectLst>
                  <a:outerShdw blurRad="38100" dist="38100" dir="2700000" algn="tl">
                    <a:srgbClr val="000000">
                      <a:alpha val="43137"/>
                    </a:srgbClr>
                  </a:outerShdw>
                </a:effectLst>
                <a:cs typeface="Arial" charset="0"/>
              </a:rPr>
              <a:t>liberalidades</a:t>
            </a:r>
            <a:r>
              <a:rPr lang="es-ES_tradnl" sz="1200" dirty="0">
                <a:solidFill>
                  <a:srgbClr val="FFFF99"/>
                </a:solidFill>
                <a:effectLst>
                  <a:outerShdw blurRad="38100" dist="38100" dir="2700000" algn="tl">
                    <a:srgbClr val="000000">
                      <a:alpha val="43137"/>
                    </a:srgbClr>
                  </a:outerShdw>
                </a:effectLst>
                <a:cs typeface="Arial" charset="0"/>
              </a:rPr>
              <a:t> :</a:t>
            </a:r>
          </a:p>
          <a:p>
            <a:pPr eaLnBrk="0" hangingPunct="0">
              <a:spcBef>
                <a:spcPct val="20000"/>
              </a:spcBef>
              <a:defRPr/>
            </a:pPr>
            <a:r>
              <a:rPr lang="es-ES_tradnl" sz="1200" dirty="0" smtClean="0">
                <a:solidFill>
                  <a:srgbClr val="FFFF99"/>
                </a:solidFill>
                <a:effectLst>
                  <a:outerShdw blurRad="38100" dist="38100" dir="2700000" algn="tl">
                    <a:srgbClr val="000000">
                      <a:alpha val="43137"/>
                    </a:srgbClr>
                  </a:outerShdw>
                </a:effectLst>
                <a:cs typeface="Arial" charset="0"/>
              </a:rPr>
              <a:t>(Y </a:t>
            </a:r>
            <a:r>
              <a:rPr lang="es-ES_tradnl" sz="1200" u="sng" dirty="0">
                <a:solidFill>
                  <a:srgbClr val="FFFF99"/>
                </a:solidFill>
                <a:effectLst>
                  <a:outerShdw blurRad="38100" dist="38100" dir="2700000" algn="tl">
                    <a:srgbClr val="000000">
                      <a:alpha val="43137"/>
                    </a:srgbClr>
                  </a:outerShdw>
                </a:effectLst>
                <a:cs typeface="Arial" charset="0"/>
              </a:rPr>
              <a:t>sí</a:t>
            </a:r>
            <a:r>
              <a:rPr lang="es-ES_tradnl" sz="1200" dirty="0">
                <a:solidFill>
                  <a:srgbClr val="FFFF99"/>
                </a:solidFill>
                <a:effectLst>
                  <a:outerShdw blurRad="38100" dist="38100" dir="2700000" algn="tl">
                    <a:srgbClr val="000000">
                      <a:alpha val="43137"/>
                    </a:srgbClr>
                  </a:outerShdw>
                </a:effectLst>
                <a:cs typeface="Arial" charset="0"/>
              </a:rPr>
              <a:t> son </a:t>
            </a:r>
            <a:r>
              <a:rPr lang="es-ES_tradnl" sz="1200" u="sng" dirty="0">
                <a:solidFill>
                  <a:srgbClr val="FFFF99"/>
                </a:solidFill>
                <a:effectLst>
                  <a:outerShdw blurRad="38100" dist="38100" dir="2700000" algn="tl">
                    <a:srgbClr val="000000">
                      <a:alpha val="43137"/>
                    </a:srgbClr>
                  </a:outerShdw>
                </a:effectLst>
                <a:cs typeface="Arial" charset="0"/>
              </a:rPr>
              <a:t>deducibles</a:t>
            </a:r>
            <a:r>
              <a:rPr lang="es-ES_tradnl" sz="1200" dirty="0">
                <a:solidFill>
                  <a:srgbClr val="FFFF99"/>
                </a:solidFill>
                <a:effectLst>
                  <a:outerShdw blurRad="38100" dist="38100" dir="2700000" algn="tl">
                    <a:srgbClr val="000000">
                      <a:alpha val="43137"/>
                    </a:srgbClr>
                  </a:outerShdw>
                </a:effectLst>
                <a:cs typeface="Arial" charset="0"/>
              </a:rPr>
              <a:t>)</a:t>
            </a:r>
          </a:p>
        </p:txBody>
      </p:sp>
      <p:sp>
        <p:nvSpPr>
          <p:cNvPr id="21523" name="Rectangle 56"/>
          <p:cNvSpPr>
            <a:spLocks noChangeArrowheads="1"/>
          </p:cNvSpPr>
          <p:nvPr/>
        </p:nvSpPr>
        <p:spPr bwMode="auto">
          <a:xfrm>
            <a:off x="2286000" y="4343400"/>
            <a:ext cx="6096000" cy="184666"/>
          </a:xfrm>
          <a:prstGeom prst="rect">
            <a:avLst/>
          </a:prstGeom>
          <a:noFill/>
          <a:ln w="9525">
            <a:noFill/>
            <a:miter lim="800000"/>
            <a:headEnd/>
            <a:tailEnd/>
          </a:ln>
        </p:spPr>
        <p:txBody>
          <a:bodyPr lIns="0" tIns="0" rIns="0" bIns="0">
            <a:spAutoFit/>
          </a:bodyPr>
          <a:lstStyle/>
          <a:p>
            <a:pPr eaLnBrk="0" hangingPunct="0"/>
            <a:r>
              <a:rPr lang="es-ES_tradnl" sz="1200" dirty="0">
                <a:solidFill>
                  <a:srgbClr val="000000"/>
                </a:solidFill>
              </a:rPr>
              <a:t>  </a:t>
            </a:r>
            <a:r>
              <a:rPr lang="es-ES_tradnl" sz="1200" dirty="0" smtClean="0"/>
              <a:t>Las de </a:t>
            </a:r>
            <a:r>
              <a:rPr lang="es-ES_tradnl" sz="1200" dirty="0"/>
              <a:t>los arts. 25 y 26 de la Ley </a:t>
            </a:r>
            <a:r>
              <a:rPr lang="es-ES_tradnl" sz="1200" dirty="0" smtClean="0"/>
              <a:t>49/2002</a:t>
            </a:r>
            <a:endParaRPr lang="es-ES_tradnl" sz="1200" dirty="0"/>
          </a:p>
        </p:txBody>
      </p:sp>
      <p:sp>
        <p:nvSpPr>
          <p:cNvPr id="21527" name="Rectangle 68"/>
          <p:cNvSpPr>
            <a:spLocks noChangeArrowheads="1"/>
          </p:cNvSpPr>
          <p:nvPr/>
        </p:nvSpPr>
        <p:spPr bwMode="auto">
          <a:xfrm>
            <a:off x="2852738" y="5476875"/>
            <a:ext cx="106362" cy="369888"/>
          </a:xfrm>
          <a:prstGeom prst="rect">
            <a:avLst/>
          </a:prstGeom>
          <a:noFill/>
          <a:ln w="9525">
            <a:noFill/>
            <a:miter lim="800000"/>
            <a:headEnd/>
            <a:tailEnd/>
          </a:ln>
        </p:spPr>
        <p:txBody>
          <a:bodyPr wrap="none" lIns="0" tIns="0" rIns="0" bIns="0">
            <a:spAutoFit/>
          </a:bodyPr>
          <a:lstStyle/>
          <a:p>
            <a:pPr eaLnBrk="0" hangingPunct="0"/>
            <a:endParaRPr lang="es-ES_tradnl" sz="1200">
              <a:solidFill>
                <a:srgbClr val="000000"/>
              </a:solidFill>
            </a:endParaRPr>
          </a:p>
          <a:p>
            <a:pPr eaLnBrk="0" hangingPunct="0"/>
            <a:r>
              <a:rPr lang="es-ES_tradnl" sz="1200">
                <a:solidFill>
                  <a:srgbClr val="000000"/>
                </a:solidFill>
              </a:rPr>
              <a:t>  </a:t>
            </a:r>
          </a:p>
        </p:txBody>
      </p:sp>
      <p:sp>
        <p:nvSpPr>
          <p:cNvPr id="21528" name="Line 92"/>
          <p:cNvSpPr>
            <a:spLocks noChangeShapeType="1"/>
          </p:cNvSpPr>
          <p:nvPr/>
        </p:nvSpPr>
        <p:spPr bwMode="auto">
          <a:xfrm>
            <a:off x="2286000" y="4648200"/>
            <a:ext cx="0" cy="1219200"/>
          </a:xfrm>
          <a:prstGeom prst="line">
            <a:avLst/>
          </a:prstGeom>
          <a:noFill/>
          <a:ln w="9525">
            <a:solidFill>
              <a:schemeClr val="tx1"/>
            </a:solidFill>
            <a:round/>
            <a:headEnd/>
            <a:tailEnd/>
          </a:ln>
        </p:spPr>
        <p:txBody>
          <a:bodyPr lIns="0" tIns="0" rIns="0" bIns="0" anchor="ctr">
            <a:spAutoFit/>
          </a:bodyPr>
          <a:lstStyle/>
          <a:p>
            <a:endParaRPr lang="es-ES_tradnl"/>
          </a:p>
        </p:txBody>
      </p:sp>
      <p:sp>
        <p:nvSpPr>
          <p:cNvPr id="27" name="26 Rectángulo"/>
          <p:cNvSpPr/>
          <p:nvPr/>
        </p:nvSpPr>
        <p:spPr>
          <a:xfrm>
            <a:off x="2362200" y="4634805"/>
            <a:ext cx="7239000" cy="1384995"/>
          </a:xfrm>
          <a:prstGeom prst="rect">
            <a:avLst/>
          </a:prstGeom>
        </p:spPr>
        <p:txBody>
          <a:bodyPr wrap="square">
            <a:spAutoFit/>
          </a:bodyPr>
          <a:lstStyle/>
          <a:p>
            <a:pPr marL="228600" indent="-228600" eaLnBrk="0" hangingPunct="0">
              <a:buFont typeface="+mj-lt"/>
              <a:buAutoNum type="arabicPeriod"/>
              <a:defRPr/>
            </a:pPr>
            <a:r>
              <a:rPr lang="es-ES_tradnl" sz="1200" dirty="0">
                <a:cs typeface="Arial" charset="0"/>
              </a:rPr>
              <a:t>Gastos de relaciones públicas con clientes y </a:t>
            </a:r>
            <a:r>
              <a:rPr lang="es-ES_tradnl" sz="1200" dirty="0" smtClean="0">
                <a:cs typeface="Arial" charset="0"/>
              </a:rPr>
              <a:t>proveedores </a:t>
            </a:r>
            <a:r>
              <a:rPr lang="es-ES_tradnl" sz="1200" dirty="0" smtClean="0">
                <a:solidFill>
                  <a:srgbClr val="FFFF99"/>
                </a:solidFill>
                <a:cs typeface="Arial" charset="0"/>
              </a:rPr>
              <a:t>(</a:t>
            </a:r>
            <a:r>
              <a:rPr lang="es-ES_tradnl" sz="1200" u="sng" dirty="0" smtClean="0">
                <a:solidFill>
                  <a:srgbClr val="FFFF99"/>
                </a:solidFill>
                <a:effectLst>
                  <a:outerShdw blurRad="38100" dist="38100" dir="2700000" algn="tl">
                    <a:srgbClr val="000000">
                      <a:alpha val="43137"/>
                    </a:srgbClr>
                  </a:outerShdw>
                </a:effectLst>
                <a:cs typeface="Arial" charset="0"/>
              </a:rPr>
              <a:t>límite</a:t>
            </a:r>
            <a:r>
              <a:rPr lang="es-ES_tradnl" sz="1200" dirty="0" smtClean="0">
                <a:solidFill>
                  <a:srgbClr val="FFFF99"/>
                </a:solidFill>
                <a:effectLst>
                  <a:outerShdw blurRad="38100" dist="38100" dir="2700000" algn="tl">
                    <a:srgbClr val="000000">
                      <a:alpha val="43137"/>
                    </a:srgbClr>
                  </a:outerShdw>
                </a:effectLst>
                <a:cs typeface="Arial" charset="0"/>
              </a:rPr>
              <a:t>: 1% s/INCN</a:t>
            </a:r>
            <a:r>
              <a:rPr lang="es-ES_tradnl" sz="1200" dirty="0" smtClean="0">
                <a:solidFill>
                  <a:srgbClr val="FFFF99"/>
                </a:solidFill>
                <a:cs typeface="Arial" charset="0"/>
              </a:rPr>
              <a:t>)</a:t>
            </a:r>
          </a:p>
          <a:p>
            <a:pPr marL="228600" indent="-228600" eaLnBrk="0" hangingPunct="0">
              <a:buFont typeface="+mj-lt"/>
              <a:buAutoNum type="arabicPeriod"/>
              <a:defRPr/>
            </a:pPr>
            <a:r>
              <a:rPr lang="es-ES_tradnl" sz="1200" dirty="0" smtClean="0"/>
              <a:t> Los efectuados a favor del personal </a:t>
            </a:r>
            <a:r>
              <a:rPr lang="es-ES_tradnl" sz="1200" u="sng" dirty="0" smtClean="0"/>
              <a:t>con arreglo a usos y costumbres</a:t>
            </a:r>
          </a:p>
          <a:p>
            <a:pPr marL="228600" indent="-228600" eaLnBrk="0" hangingPunct="0">
              <a:buFont typeface="+mj-lt"/>
              <a:buAutoNum type="arabicPeriod"/>
              <a:defRPr/>
            </a:pPr>
            <a:r>
              <a:rPr lang="es-ES_tradnl" sz="1200" dirty="0" smtClean="0"/>
              <a:t> Los de </a:t>
            </a:r>
            <a:r>
              <a:rPr lang="es-ES_tradnl" sz="1200" u="sng" dirty="0" smtClean="0"/>
              <a:t>promoción</a:t>
            </a:r>
            <a:r>
              <a:rPr lang="es-ES_tradnl" sz="1200" dirty="0" smtClean="0"/>
              <a:t> y venta de bienes y servicios</a:t>
            </a:r>
          </a:p>
          <a:p>
            <a:pPr marL="228600" indent="-228600" eaLnBrk="0" hangingPunct="0">
              <a:buFont typeface="+mj-lt"/>
              <a:buAutoNum type="arabicPeriod"/>
              <a:defRPr/>
            </a:pPr>
            <a:r>
              <a:rPr lang="es-ES_tradnl" sz="1200" dirty="0" smtClean="0"/>
              <a:t>Los </a:t>
            </a:r>
            <a:r>
              <a:rPr lang="es-ES_tradnl" sz="1200" u="sng" dirty="0" smtClean="0"/>
              <a:t>correlacionados</a:t>
            </a:r>
            <a:r>
              <a:rPr lang="es-ES_tradnl" sz="1200" dirty="0" smtClean="0"/>
              <a:t> con la obtención de ingresos</a:t>
            </a:r>
          </a:p>
          <a:p>
            <a:pPr marL="228600" indent="-228600" eaLnBrk="0" hangingPunct="0">
              <a:buFont typeface="+mj-lt"/>
              <a:buAutoNum type="arabicPeriod"/>
              <a:defRPr/>
            </a:pPr>
            <a:r>
              <a:rPr lang="es-ES_tradnl" sz="1200" u="sng" dirty="0" smtClean="0">
                <a:solidFill>
                  <a:srgbClr val="FFFF99"/>
                </a:solidFill>
              </a:rPr>
              <a:t>Administradores:</a:t>
            </a:r>
            <a:r>
              <a:rPr lang="es-ES_tradnl" sz="1200" dirty="0" smtClean="0">
                <a:solidFill>
                  <a:srgbClr val="FFFF99"/>
                </a:solidFill>
              </a:rPr>
              <a:t> </a:t>
            </a:r>
            <a:r>
              <a:rPr lang="es-ES_tradnl" sz="1200" b="0" dirty="0" smtClean="0">
                <a:solidFill>
                  <a:srgbClr val="FFFF99"/>
                </a:solidFill>
              </a:rPr>
              <a:t>sus retribuciones por el desempeño de funciones de </a:t>
            </a:r>
            <a:r>
              <a:rPr lang="es-ES_tradnl" sz="1200" b="0" u="sng" dirty="0" smtClean="0">
                <a:solidFill>
                  <a:srgbClr val="FFFF99"/>
                </a:solidFill>
              </a:rPr>
              <a:t>alta dirección</a:t>
            </a:r>
            <a:r>
              <a:rPr lang="es-ES_tradnl" sz="1200" b="0" dirty="0" smtClean="0">
                <a:solidFill>
                  <a:srgbClr val="FFFF99"/>
                </a:solidFill>
              </a:rPr>
              <a:t>, </a:t>
            </a:r>
          </a:p>
          <a:p>
            <a:pPr marL="228600" indent="-228600" eaLnBrk="0" hangingPunct="0">
              <a:buFont typeface="+mj-lt"/>
              <a:buAutoNum type="arabicPeriod"/>
              <a:defRPr/>
            </a:pPr>
            <a:r>
              <a:rPr lang="es-ES_tradnl" sz="1200" u="sng" dirty="0" smtClean="0">
                <a:solidFill>
                  <a:srgbClr val="FFFF99"/>
                </a:solidFill>
              </a:rPr>
              <a:t>Administradores:</a:t>
            </a:r>
            <a:r>
              <a:rPr lang="es-ES_tradnl" sz="1200" dirty="0" smtClean="0">
                <a:solidFill>
                  <a:srgbClr val="FFFF99"/>
                </a:solidFill>
              </a:rPr>
              <a:t> </a:t>
            </a:r>
            <a:r>
              <a:rPr lang="es-ES_tradnl" sz="1200" b="0" dirty="0" smtClean="0">
                <a:solidFill>
                  <a:srgbClr val="FFFF99"/>
                </a:solidFill>
              </a:rPr>
              <a:t>retribuciones u otras funciones derivadas de un </a:t>
            </a:r>
            <a:r>
              <a:rPr lang="es-ES_tradnl" sz="1200" b="0" u="sng" dirty="0" smtClean="0">
                <a:solidFill>
                  <a:srgbClr val="FFFF99"/>
                </a:solidFill>
              </a:rPr>
              <a:t>contrato laboral con la entidad</a:t>
            </a:r>
            <a:endParaRPr lang="es-ES_tradnl" sz="1200" dirty="0">
              <a:cs typeface="Arial" charset="0"/>
            </a:endParaRPr>
          </a:p>
        </p:txBody>
      </p:sp>
    </p:spTree>
    <p:extLst>
      <p:ext uri="{BB962C8B-B14F-4D97-AF65-F5344CB8AC3E}">
        <p14:creationId xmlns="" xmlns:p14="http://schemas.microsoft.com/office/powerpoint/2010/main" val="2241537769"/>
      </p:ext>
    </p:extLst>
  </p:cSld>
  <p:clrMapOvr>
    <a:masterClrMapping/>
  </p:clrMapOvr>
  <p:transition advClick="0" advTm="0"/>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78AFB04-90CF-4C00-9262-A19D48C6EE43}" type="slidenum">
              <a:rPr lang="es-ES"/>
              <a:pPr>
                <a:defRPr/>
              </a:pPr>
              <a:t>590</a:t>
            </a:fld>
            <a:endParaRPr lang="es-ES" dirty="0"/>
          </a:p>
        </p:txBody>
      </p:sp>
      <p:sp>
        <p:nvSpPr>
          <p:cNvPr id="130052" name="Text Box 3"/>
          <p:cNvSpPr txBox="1">
            <a:spLocks noChangeArrowheads="1"/>
          </p:cNvSpPr>
          <p:nvPr/>
        </p:nvSpPr>
        <p:spPr bwMode="auto">
          <a:xfrm>
            <a:off x="0" y="3810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a:solidFill>
                  <a:srgbClr val="000066"/>
                </a:solidFill>
                <a:latin typeface="+mn-lt"/>
              </a:rPr>
              <a:t>ACTIVIDADES PRIORITARIAS DEL </a:t>
            </a:r>
            <a:r>
              <a:rPr lang="es-ES" sz="1800" dirty="0" smtClean="0">
                <a:solidFill>
                  <a:srgbClr val="000066"/>
                </a:solidFill>
                <a:latin typeface="+mn-lt"/>
              </a:rPr>
              <a:t>MECENAZGO-1. </a:t>
            </a:r>
            <a:r>
              <a:rPr lang="es-ES" sz="1800" dirty="0">
                <a:solidFill>
                  <a:srgbClr val="FF0000"/>
                </a:solidFill>
                <a:latin typeface="+mn-lt"/>
              </a:rPr>
              <a:t>Para </a:t>
            </a:r>
            <a:r>
              <a:rPr lang="es-ES" sz="1800" dirty="0" smtClean="0">
                <a:solidFill>
                  <a:srgbClr val="FF0000"/>
                </a:solidFill>
                <a:latin typeface="+mn-lt"/>
              </a:rPr>
              <a:t>2018, 2019 </a:t>
            </a:r>
            <a:r>
              <a:rPr lang="es-ES" sz="1800" dirty="0" smtClean="0">
                <a:solidFill>
                  <a:srgbClr val="FF0000"/>
                </a:solidFill>
                <a:latin typeface="+mn-lt"/>
              </a:rPr>
              <a:t>Y </a:t>
            </a:r>
            <a:r>
              <a:rPr lang="es-ES" sz="1800" dirty="0" smtClean="0">
                <a:solidFill>
                  <a:srgbClr val="FF0000"/>
                </a:solidFill>
                <a:latin typeface="+mn-lt"/>
              </a:rPr>
              <a:t>2020</a:t>
            </a:r>
            <a:endParaRPr lang="es-ES" sz="1800" dirty="0">
              <a:solidFill>
                <a:srgbClr val="FF0000"/>
              </a:solidFill>
              <a:latin typeface="+mn-lt"/>
            </a:endParaRPr>
          </a:p>
        </p:txBody>
      </p:sp>
      <p:sp>
        <p:nvSpPr>
          <p:cNvPr id="2424836" name="Text Box 4"/>
          <p:cNvSpPr txBox="1">
            <a:spLocks noChangeArrowheads="1"/>
          </p:cNvSpPr>
          <p:nvPr/>
        </p:nvSpPr>
        <p:spPr bwMode="auto">
          <a:xfrm>
            <a:off x="152400" y="762000"/>
            <a:ext cx="9677400" cy="6340197"/>
          </a:xfrm>
          <a:prstGeom prst="rect">
            <a:avLst/>
          </a:prstGeom>
          <a:noFill/>
          <a:ln w="9525">
            <a:noFill/>
            <a:miter lim="800000"/>
            <a:headEnd/>
            <a:tailEnd/>
          </a:ln>
          <a:effectLst/>
        </p:spPr>
        <p:txBody>
          <a:bodyPr wrap="square">
            <a:spAutoFit/>
          </a:bodyPr>
          <a:lstStyle/>
          <a:p>
            <a:pPr algn="just"/>
            <a:r>
              <a:rPr lang="es-ES" sz="1400" b="0" dirty="0">
                <a:latin typeface="+mn-lt"/>
              </a:rPr>
              <a:t>1.ª Las llevadas a cabo por el Instituto Cervantes para la promoción y difusión de </a:t>
            </a:r>
            <a:r>
              <a:rPr lang="es-ES" sz="1400" b="0" dirty="0" smtClean="0">
                <a:latin typeface="+mn-lt"/>
              </a:rPr>
              <a:t>la lengua </a:t>
            </a:r>
            <a:r>
              <a:rPr lang="es-ES" sz="1400" b="0" dirty="0">
                <a:latin typeface="+mn-lt"/>
              </a:rPr>
              <a:t>española y de la cultura mediante redes telemáticas, nuevas tecnologías y </a:t>
            </a:r>
            <a:r>
              <a:rPr lang="es-ES" sz="1400" b="0" dirty="0" smtClean="0">
                <a:latin typeface="+mn-lt"/>
              </a:rPr>
              <a:t>otros medios</a:t>
            </a:r>
            <a:r>
              <a:rPr lang="es-ES" sz="1400" b="0" dirty="0">
                <a:latin typeface="+mn-lt"/>
              </a:rPr>
              <a:t>.</a:t>
            </a:r>
          </a:p>
          <a:p>
            <a:pPr algn="just"/>
            <a:r>
              <a:rPr lang="es-ES" sz="1400" b="0" dirty="0">
                <a:latin typeface="+mn-lt"/>
              </a:rPr>
              <a:t>2.ª Las llevadas a cabo por la Fundación Deporte Joven en colaboración con </a:t>
            </a:r>
            <a:r>
              <a:rPr lang="es-ES" sz="1400" b="0" dirty="0" smtClean="0">
                <a:latin typeface="+mn-lt"/>
              </a:rPr>
              <a:t>el Consejo </a:t>
            </a:r>
            <a:r>
              <a:rPr lang="es-ES" sz="1400" b="0" dirty="0">
                <a:latin typeface="+mn-lt"/>
              </a:rPr>
              <a:t>Superior de Deportes en el marco del proyecto «España Compite: en la </a:t>
            </a:r>
            <a:r>
              <a:rPr lang="es-ES" sz="1400" b="0" dirty="0" smtClean="0">
                <a:latin typeface="+mn-lt"/>
              </a:rPr>
              <a:t>Empresa como </a:t>
            </a:r>
            <a:r>
              <a:rPr lang="es-ES" sz="1400" b="0" dirty="0">
                <a:latin typeface="+mn-lt"/>
              </a:rPr>
              <a:t>en el Deporte» con la finalidad de contribuir al impulso y proyección de las </a:t>
            </a:r>
            <a:r>
              <a:rPr lang="es-ES" sz="1400" b="0" dirty="0" smtClean="0">
                <a:latin typeface="+mn-lt"/>
              </a:rPr>
              <a:t>PYMES españolas </a:t>
            </a:r>
            <a:r>
              <a:rPr lang="es-ES" sz="1400" b="0" dirty="0">
                <a:latin typeface="+mn-lt"/>
              </a:rPr>
              <a:t>en el ámbito interno e internacional, la potenciación del deporte y la </a:t>
            </a:r>
            <a:r>
              <a:rPr lang="es-ES" sz="1400" b="0" dirty="0" smtClean="0">
                <a:latin typeface="+mn-lt"/>
              </a:rPr>
              <a:t>promoción del </a:t>
            </a:r>
            <a:r>
              <a:rPr lang="es-ES" sz="1400" b="0" dirty="0">
                <a:latin typeface="+mn-lt"/>
              </a:rPr>
              <a:t>empresario como motor de crecimiento asociado a los valores del deporte</a:t>
            </a:r>
            <a:r>
              <a:rPr lang="es-ES" sz="1400" b="0" dirty="0" smtClean="0">
                <a:latin typeface="+mn-lt"/>
              </a:rPr>
              <a:t>. Los </a:t>
            </a:r>
            <a:r>
              <a:rPr lang="es-ES" sz="1400" b="0" dirty="0">
                <a:latin typeface="+mn-lt"/>
              </a:rPr>
              <a:t>donativos, donaciones y aportaciones a las actividades señaladas en el </a:t>
            </a:r>
            <a:r>
              <a:rPr lang="es-ES" sz="1400" b="0" dirty="0" smtClean="0">
                <a:latin typeface="+mn-lt"/>
              </a:rPr>
              <a:t>párrafo anterior </a:t>
            </a:r>
            <a:r>
              <a:rPr lang="es-ES" sz="1400" b="0" dirty="0">
                <a:latin typeface="+mn-lt"/>
              </a:rPr>
              <a:t>que, de conformidad con el apartado Dos de esta disposición adicional, </a:t>
            </a:r>
            <a:r>
              <a:rPr lang="es-ES" sz="1400" b="0" dirty="0" smtClean="0">
                <a:latin typeface="+mn-lt"/>
              </a:rPr>
              <a:t>pueden beneficiarse </a:t>
            </a:r>
            <a:r>
              <a:rPr lang="es-ES" sz="1400" b="0" dirty="0">
                <a:latin typeface="+mn-lt"/>
              </a:rPr>
              <a:t>de la elevación en cinco puntos porcentuales de los porcentajes y límites </a:t>
            </a:r>
            <a:r>
              <a:rPr lang="es-ES" sz="1400" b="0" dirty="0" smtClean="0">
                <a:latin typeface="+mn-lt"/>
              </a:rPr>
              <a:t>de las </a:t>
            </a:r>
            <a:r>
              <a:rPr lang="es-ES" sz="1400" b="0" dirty="0">
                <a:latin typeface="+mn-lt"/>
              </a:rPr>
              <a:t>deducciones establecidas en los artículos 19, 20 y 21 de la citada Ley 49/2002 </a:t>
            </a:r>
            <a:r>
              <a:rPr lang="es-ES" sz="1400" b="0" dirty="0" smtClean="0">
                <a:latin typeface="+mn-lt"/>
              </a:rPr>
              <a:t>tendrán el </a:t>
            </a:r>
            <a:r>
              <a:rPr lang="es-ES" sz="1400" b="0" dirty="0">
                <a:latin typeface="+mn-lt"/>
              </a:rPr>
              <a:t>límite de 50.000 euros anuales para cada aportante.</a:t>
            </a:r>
          </a:p>
          <a:p>
            <a:pPr algn="just"/>
            <a:r>
              <a:rPr lang="es-ES" sz="1400" b="0" dirty="0">
                <a:latin typeface="+mn-lt"/>
              </a:rPr>
              <a:t>3.ª Las llevadas a cabo por la Biblioteca Nacional de España en cumplimiento de </a:t>
            </a:r>
            <a:r>
              <a:rPr lang="es-ES" sz="1400" b="0" dirty="0" smtClean="0">
                <a:latin typeface="+mn-lt"/>
              </a:rPr>
              <a:t>los fines </a:t>
            </a:r>
            <a:r>
              <a:rPr lang="es-ES" sz="1400" b="0" dirty="0">
                <a:latin typeface="+mn-lt"/>
              </a:rPr>
              <a:t>y funciones de carácter cultural y de investigación científica establecidos por </a:t>
            </a:r>
            <a:r>
              <a:rPr lang="es-ES" sz="1400" b="0" dirty="0" smtClean="0">
                <a:latin typeface="+mn-lt"/>
              </a:rPr>
              <a:t>la Ley </a:t>
            </a:r>
            <a:r>
              <a:rPr lang="es-ES" sz="1400" b="0" dirty="0">
                <a:latin typeface="+mn-lt"/>
              </a:rPr>
              <a:t>1/2015, de 24 de marzo, reguladora de la Biblioteca Nacional de España y por el </a:t>
            </a:r>
            <a:r>
              <a:rPr lang="es-ES" sz="1400" b="0" dirty="0" smtClean="0">
                <a:latin typeface="+mn-lt"/>
              </a:rPr>
              <a:t>Real Decreto </a:t>
            </a:r>
            <a:r>
              <a:rPr lang="es-ES" sz="1400" b="0" dirty="0">
                <a:latin typeface="+mn-lt"/>
              </a:rPr>
              <a:t>640/2016, de 9 de diciembre, por el que se aprueba el Estatuto de la </a:t>
            </a:r>
            <a:r>
              <a:rPr lang="es-ES" sz="1400" b="0" dirty="0" smtClean="0">
                <a:latin typeface="+mn-lt"/>
              </a:rPr>
              <a:t>Biblioteca Nacional </a:t>
            </a:r>
            <a:r>
              <a:rPr lang="es-ES" sz="1400" b="0" dirty="0">
                <a:latin typeface="+mn-lt"/>
              </a:rPr>
              <a:t>de España.</a:t>
            </a:r>
          </a:p>
          <a:p>
            <a:pPr algn="just"/>
            <a:r>
              <a:rPr lang="es-ES" sz="1400" b="0" dirty="0">
                <a:latin typeface="+mn-lt"/>
              </a:rPr>
              <a:t>4.ª Las actividades de fomento, promoción y difusión de las artes escénicas </a:t>
            </a:r>
            <a:r>
              <a:rPr lang="es-ES" sz="1400" b="0" dirty="0" smtClean="0">
                <a:latin typeface="+mn-lt"/>
              </a:rPr>
              <a:t>y musicales </a:t>
            </a:r>
            <a:r>
              <a:rPr lang="es-ES" sz="1400" b="0" dirty="0">
                <a:latin typeface="+mn-lt"/>
              </a:rPr>
              <a:t>llevadas a cabo por las Administraciones públicas o con el apoyo de éstas.</a:t>
            </a:r>
          </a:p>
          <a:p>
            <a:pPr algn="just"/>
            <a:r>
              <a:rPr lang="es-ES" sz="1400" b="0" dirty="0">
                <a:latin typeface="+mn-lt"/>
              </a:rPr>
              <a:t>5.ª Las llevadas a cabo por el Museo Nacional del Prado para la consecución de </a:t>
            </a:r>
            <a:r>
              <a:rPr lang="es-ES" sz="1400" b="0" dirty="0" smtClean="0">
                <a:latin typeface="+mn-lt"/>
              </a:rPr>
              <a:t>sus fines </a:t>
            </a:r>
            <a:r>
              <a:rPr lang="es-ES" sz="1400" b="0" dirty="0">
                <a:latin typeface="+mn-lt"/>
              </a:rPr>
              <a:t>establecidos en la Ley 46/2003, de 25 de noviembre, reguladora del Museo </a:t>
            </a:r>
            <a:r>
              <a:rPr lang="es-ES" sz="1400" b="0" dirty="0" smtClean="0">
                <a:latin typeface="+mn-lt"/>
              </a:rPr>
              <a:t>Nacional del </a:t>
            </a:r>
            <a:r>
              <a:rPr lang="es-ES" sz="1400" b="0" dirty="0">
                <a:latin typeface="+mn-lt"/>
              </a:rPr>
              <a:t>Prado y en el Real Decreto 433/2004, de 12 de marzo, por el que se aprueba </a:t>
            </a:r>
            <a:r>
              <a:rPr lang="es-ES" sz="1400" b="0" dirty="0" smtClean="0">
                <a:latin typeface="+mn-lt"/>
              </a:rPr>
              <a:t>el Estatuto </a:t>
            </a:r>
            <a:r>
              <a:rPr lang="es-ES" sz="1400" b="0" dirty="0">
                <a:latin typeface="+mn-lt"/>
              </a:rPr>
              <a:t>del Museo Nacional del Prado.</a:t>
            </a:r>
          </a:p>
          <a:p>
            <a:pPr algn="just"/>
            <a:r>
              <a:rPr lang="es-ES" sz="1400" b="0" dirty="0">
                <a:latin typeface="+mn-lt"/>
              </a:rPr>
              <a:t>6.ª La conservación, restauración o rehabilitación de los bienes del </a:t>
            </a:r>
            <a:r>
              <a:rPr lang="es-ES" sz="1400" b="0" dirty="0" smtClean="0">
                <a:latin typeface="+mn-lt"/>
              </a:rPr>
              <a:t>Patrimonio Histórico </a:t>
            </a:r>
            <a:r>
              <a:rPr lang="es-ES" sz="1400" b="0" dirty="0">
                <a:latin typeface="+mn-lt"/>
              </a:rPr>
              <a:t>Español que se relacionan en el anexo XIII de esta Ley.</a:t>
            </a:r>
          </a:p>
          <a:p>
            <a:pPr algn="just"/>
            <a:r>
              <a:rPr lang="es-ES" sz="1400" b="0" dirty="0">
                <a:latin typeface="+mn-lt"/>
              </a:rPr>
              <a:t>7.ª Los proyectos y actuaciones de las Administraciones públicas dedicadas a </a:t>
            </a:r>
            <a:r>
              <a:rPr lang="es-ES" sz="1400" b="0" dirty="0" smtClean="0">
                <a:latin typeface="+mn-lt"/>
              </a:rPr>
              <a:t>la promoción </a:t>
            </a:r>
            <a:r>
              <a:rPr lang="es-ES" sz="1400" b="0" dirty="0">
                <a:latin typeface="+mn-lt"/>
              </a:rPr>
              <a:t>de la Sociedad de la Información y, en particular, aquellos que tengan </a:t>
            </a:r>
            <a:r>
              <a:rPr lang="es-ES" sz="1400" b="0" dirty="0" smtClean="0">
                <a:latin typeface="+mn-lt"/>
              </a:rPr>
              <a:t>por objeto </a:t>
            </a:r>
            <a:r>
              <a:rPr lang="es-ES" sz="1400" b="0" dirty="0">
                <a:latin typeface="+mn-lt"/>
              </a:rPr>
              <a:t>la prestación de los servicios públicos por medio de los servicios informáticos </a:t>
            </a:r>
            <a:r>
              <a:rPr lang="es-ES" sz="1400" b="0" dirty="0" smtClean="0">
                <a:latin typeface="+mn-lt"/>
              </a:rPr>
              <a:t>y telemáticos </a:t>
            </a:r>
            <a:r>
              <a:rPr lang="es-ES" sz="1400" b="0" dirty="0">
                <a:latin typeface="+mn-lt"/>
              </a:rPr>
              <a:t>a través de Internet.</a:t>
            </a:r>
          </a:p>
          <a:p>
            <a:pPr algn="just"/>
            <a:r>
              <a:rPr lang="es-ES" sz="1400" b="0" dirty="0">
                <a:latin typeface="+mn-lt"/>
              </a:rPr>
              <a:t>8.ª Los programas de formación y promoción del voluntariado que hayan sido </a:t>
            </a:r>
            <a:r>
              <a:rPr lang="es-ES" sz="1400" b="0" dirty="0" smtClean="0">
                <a:latin typeface="+mn-lt"/>
              </a:rPr>
              <a:t>objeto de </a:t>
            </a:r>
            <a:r>
              <a:rPr lang="es-ES" sz="1400" b="0" dirty="0">
                <a:latin typeface="+mn-lt"/>
              </a:rPr>
              <a:t>subvención por parte de las Administraciones públicas</a:t>
            </a:r>
            <a:r>
              <a:rPr lang="es-ES" sz="1400" b="0" dirty="0" smtClean="0">
                <a:latin typeface="+mn-lt"/>
              </a:rPr>
              <a:t>.</a:t>
            </a:r>
          </a:p>
          <a:p>
            <a:pPr algn="just"/>
            <a:r>
              <a:rPr lang="es-ES" sz="1400" b="0" dirty="0"/>
              <a:t>9.ª Los programas dirigidos a la erradicación de la violencia de género que hayan sido objeto de subvención por parte de las Administraciones Públicas o se realicen en colaboración con éstas</a:t>
            </a:r>
            <a:r>
              <a:rPr lang="es-ES" sz="1400" b="0" dirty="0" smtClean="0"/>
              <a:t>.</a:t>
            </a:r>
            <a:endParaRPr lang="es-ES" sz="1400" b="0" dirty="0">
              <a:latin typeface="+mn-lt"/>
            </a:endParaRPr>
          </a:p>
        </p:txBody>
      </p:sp>
      <p:sp>
        <p:nvSpPr>
          <p:cNvPr id="2424837" name="Rectangle 5"/>
          <p:cNvSpPr>
            <a:spLocks noChangeArrowheads="1"/>
          </p:cNvSpPr>
          <p:nvPr/>
        </p:nvSpPr>
        <p:spPr bwMode="auto">
          <a:xfrm>
            <a:off x="0" y="0"/>
            <a:ext cx="9829800" cy="392668"/>
          </a:xfrm>
          <a:prstGeom prst="rect">
            <a:avLst/>
          </a:prstGeom>
          <a:noFill/>
          <a:ln w="9525">
            <a:noFill/>
            <a:miter lim="800000"/>
            <a:headEnd/>
            <a:tailEnd/>
          </a:ln>
          <a:effectLst/>
        </p:spPr>
        <p:txBody>
          <a:bodyPr anchor="t" anchorCtr="1"/>
          <a:lstStyle/>
          <a:p>
            <a:pPr>
              <a:defRPr/>
            </a:pPr>
            <a:r>
              <a:rPr lang="es-ES_tradnl" sz="2200" dirty="0">
                <a:solidFill>
                  <a:srgbClr val="FFFF66"/>
                </a:solidFill>
                <a:latin typeface="Arial" charset="0"/>
                <a:cs typeface="+mn-cs"/>
              </a:rPr>
              <a:t>DA </a:t>
            </a:r>
            <a:r>
              <a:rPr lang="es-ES_tradnl" sz="2200" dirty="0" smtClean="0">
                <a:solidFill>
                  <a:srgbClr val="FFFF66"/>
                </a:solidFill>
                <a:latin typeface="Arial" charset="0"/>
                <a:cs typeface="+mn-cs"/>
              </a:rPr>
              <a:t>71ª LPGE-2018. </a:t>
            </a:r>
            <a:r>
              <a:rPr lang="es-ES_tradnl" sz="2200" dirty="0">
                <a:solidFill>
                  <a:srgbClr val="FFFF66"/>
                </a:solidFill>
                <a:effectLst>
                  <a:outerShdw blurRad="38100" dist="38100" dir="2700000" algn="tl">
                    <a:srgbClr val="000000"/>
                  </a:outerShdw>
                </a:effectLst>
                <a:latin typeface="Arial" charset="0"/>
                <a:cs typeface="+mn-cs"/>
              </a:rPr>
              <a:t>Ley </a:t>
            </a:r>
            <a:r>
              <a:rPr lang="es-ES_tradnl" sz="2200" dirty="0" smtClean="0">
                <a:solidFill>
                  <a:srgbClr val="FFFF66"/>
                </a:solidFill>
                <a:effectLst>
                  <a:outerShdw blurRad="38100" dist="38100" dir="2700000" algn="tl">
                    <a:srgbClr val="000000"/>
                  </a:outerShdw>
                </a:effectLst>
                <a:latin typeface="Arial" charset="0"/>
                <a:cs typeface="+mn-cs"/>
              </a:rPr>
              <a:t>49/2002</a:t>
            </a:r>
            <a:r>
              <a:rPr lang="es-ES_tradnl" sz="2200" dirty="0">
                <a:solidFill>
                  <a:srgbClr val="FFFF66"/>
                </a:solidFill>
                <a:effectLst>
                  <a:outerShdw blurRad="38100" dist="38100" dir="2700000" algn="tl">
                    <a:srgbClr val="000000"/>
                  </a:outerShdw>
                </a:effectLst>
                <a:latin typeface="Arial" charset="0"/>
                <a:cs typeface="+mn-cs"/>
              </a:rPr>
              <a:t>.</a:t>
            </a:r>
            <a:r>
              <a:rPr lang="es-ES_tradnl" sz="2200" b="0" dirty="0">
                <a:solidFill>
                  <a:schemeClr val="tx2"/>
                </a:solidFill>
                <a:effectLst>
                  <a:outerShdw blurRad="38100" dist="38100" dir="2700000" algn="tl">
                    <a:srgbClr val="000000"/>
                  </a:outerShdw>
                </a:effectLst>
                <a:latin typeface="Arial" charset="0"/>
                <a:cs typeface="+mn-cs"/>
              </a:rPr>
              <a:t> </a:t>
            </a:r>
            <a:r>
              <a:rPr lang="es-ES_tradnl" sz="2200" b="0" dirty="0">
                <a:solidFill>
                  <a:srgbClr val="FFFF66"/>
                </a:solidFill>
                <a:effectLst>
                  <a:outerShdw blurRad="38100" dist="38100" dir="2700000" algn="tl">
                    <a:srgbClr val="000000"/>
                  </a:outerShdw>
                </a:effectLst>
                <a:latin typeface="Arial" charset="0"/>
                <a:cs typeface="+mn-cs"/>
              </a:rPr>
              <a:t>(</a:t>
            </a:r>
            <a:r>
              <a:rPr lang="es-ES_tradnl" sz="2200" dirty="0">
                <a:solidFill>
                  <a:srgbClr val="FFFF66"/>
                </a:solidFill>
                <a:latin typeface="Arial" charset="0"/>
                <a:cs typeface="+mn-cs"/>
              </a:rPr>
              <a:t>LIS, </a:t>
            </a:r>
            <a:r>
              <a:rPr lang="es-ES_tradnl" sz="2200" dirty="0" smtClean="0">
                <a:solidFill>
                  <a:srgbClr val="FFFF66"/>
                </a:solidFill>
                <a:latin typeface="Arial" charset="0"/>
                <a:cs typeface="+mn-cs"/>
              </a:rPr>
              <a:t>LIRPF, </a:t>
            </a:r>
            <a:r>
              <a:rPr lang="es-ES_tradnl" sz="2200" dirty="0">
                <a:solidFill>
                  <a:srgbClr val="FFFF66"/>
                </a:solidFill>
                <a:latin typeface="Arial" charset="0"/>
                <a:cs typeface="+mn-cs"/>
              </a:rPr>
              <a:t>LIRNR)</a:t>
            </a:r>
            <a:endParaRPr lang="es-ES" sz="2200" dirty="0">
              <a:solidFill>
                <a:srgbClr val="FFFF66"/>
              </a:solidFill>
              <a:latin typeface="Arial" charset="0"/>
              <a:cs typeface="+mn-cs"/>
            </a:endParaRPr>
          </a:p>
        </p:txBody>
      </p:sp>
    </p:spTree>
    <p:extLst>
      <p:ext uri="{BB962C8B-B14F-4D97-AF65-F5344CB8AC3E}">
        <p14:creationId xmlns="" xmlns:p14="http://schemas.microsoft.com/office/powerpoint/2010/main" val="4061859780"/>
      </p:ext>
    </p:extLst>
  </p:cSld>
  <p:clrMapOvr>
    <a:masterClrMapping/>
  </p:clrMapOvr>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78AFB04-90CF-4C00-9262-A19D48C6EE43}" type="slidenum">
              <a:rPr lang="es-ES"/>
              <a:pPr>
                <a:defRPr/>
              </a:pPr>
              <a:t>591</a:t>
            </a:fld>
            <a:endParaRPr lang="es-ES" dirty="0"/>
          </a:p>
        </p:txBody>
      </p:sp>
      <p:sp>
        <p:nvSpPr>
          <p:cNvPr id="130052" name="Text Box 3"/>
          <p:cNvSpPr txBox="1">
            <a:spLocks noChangeArrowheads="1"/>
          </p:cNvSpPr>
          <p:nvPr/>
        </p:nvSpPr>
        <p:spPr bwMode="auto">
          <a:xfrm>
            <a:off x="0" y="38100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a:solidFill>
                  <a:srgbClr val="000066"/>
                </a:solidFill>
                <a:latin typeface="+mn-lt"/>
              </a:rPr>
              <a:t>ACTIVIDADES PRIORITARIAS DEL </a:t>
            </a:r>
            <a:r>
              <a:rPr lang="es-ES" sz="1800" dirty="0" smtClean="0">
                <a:solidFill>
                  <a:srgbClr val="000066"/>
                </a:solidFill>
                <a:latin typeface="+mn-lt"/>
              </a:rPr>
              <a:t>MECENAZGO-2. </a:t>
            </a:r>
            <a:r>
              <a:rPr lang="es-ES" sz="1800" dirty="0">
                <a:solidFill>
                  <a:srgbClr val="FF0000"/>
                </a:solidFill>
                <a:latin typeface="+mn-lt"/>
              </a:rPr>
              <a:t>Para </a:t>
            </a:r>
            <a:r>
              <a:rPr lang="es-ES" sz="1800" dirty="0" smtClean="0">
                <a:solidFill>
                  <a:srgbClr val="FF0000"/>
                </a:solidFill>
                <a:latin typeface="+mn-lt"/>
              </a:rPr>
              <a:t>2018, 2019 </a:t>
            </a:r>
            <a:r>
              <a:rPr lang="es-ES" sz="1800" dirty="0" smtClean="0">
                <a:solidFill>
                  <a:srgbClr val="FF0000"/>
                </a:solidFill>
                <a:latin typeface="+mn-lt"/>
              </a:rPr>
              <a:t>Y </a:t>
            </a:r>
            <a:r>
              <a:rPr lang="es-ES" sz="1800" dirty="0" smtClean="0">
                <a:solidFill>
                  <a:srgbClr val="FF0000"/>
                </a:solidFill>
                <a:latin typeface="+mn-lt"/>
              </a:rPr>
              <a:t>2020</a:t>
            </a:r>
            <a:endParaRPr lang="es-ES" sz="1800" dirty="0">
              <a:solidFill>
                <a:srgbClr val="FF0000"/>
              </a:solidFill>
              <a:latin typeface="+mn-lt"/>
            </a:endParaRPr>
          </a:p>
        </p:txBody>
      </p:sp>
      <p:sp>
        <p:nvSpPr>
          <p:cNvPr id="2424836" name="Text Box 4"/>
          <p:cNvSpPr txBox="1">
            <a:spLocks noChangeArrowheads="1"/>
          </p:cNvSpPr>
          <p:nvPr/>
        </p:nvSpPr>
        <p:spPr bwMode="auto">
          <a:xfrm>
            <a:off x="152400" y="759559"/>
            <a:ext cx="9753600" cy="6124754"/>
          </a:xfrm>
          <a:prstGeom prst="rect">
            <a:avLst/>
          </a:prstGeom>
          <a:noFill/>
          <a:ln w="9525">
            <a:noFill/>
            <a:miter lim="800000"/>
            <a:headEnd/>
            <a:tailEnd/>
          </a:ln>
          <a:effectLst/>
        </p:spPr>
        <p:txBody>
          <a:bodyPr wrap="square">
            <a:spAutoFit/>
          </a:bodyPr>
          <a:lstStyle/>
          <a:p>
            <a:pPr algn="just"/>
            <a:r>
              <a:rPr lang="es-ES" sz="1400" b="0" dirty="0" smtClean="0">
                <a:latin typeface="+mn-lt"/>
              </a:rPr>
              <a:t>10.ª </a:t>
            </a:r>
            <a:r>
              <a:rPr lang="es-ES" sz="1400" b="0" dirty="0">
                <a:latin typeface="+mn-lt"/>
              </a:rPr>
              <a:t>La investigación, desarrollo e innovación en las infraestructuras que </a:t>
            </a:r>
            <a:r>
              <a:rPr lang="es-ES" sz="1400" b="0" dirty="0" smtClean="0">
                <a:latin typeface="+mn-lt"/>
              </a:rPr>
              <a:t>forman parte </a:t>
            </a:r>
            <a:r>
              <a:rPr lang="es-ES" sz="1400" b="0" dirty="0">
                <a:latin typeface="+mn-lt"/>
              </a:rPr>
              <a:t>del Mapa nacional de Infraestructuras Científicas y Técnicas Singulares (ICTS</a:t>
            </a:r>
            <a:r>
              <a:rPr lang="es-ES" sz="1400" b="0" dirty="0" smtClean="0">
                <a:latin typeface="+mn-lt"/>
              </a:rPr>
              <a:t>) aprobado </a:t>
            </a:r>
            <a:r>
              <a:rPr lang="es-ES" sz="1400" b="0" dirty="0">
                <a:latin typeface="+mn-lt"/>
              </a:rPr>
              <a:t>el 7 de octubre de 2014 por el Consejo de Política Científica, Tecnológica y </a:t>
            </a:r>
            <a:r>
              <a:rPr lang="es-ES" sz="1400" b="0" dirty="0" smtClean="0">
                <a:latin typeface="+mn-lt"/>
              </a:rPr>
              <a:t>de Innovación </a:t>
            </a:r>
            <a:r>
              <a:rPr lang="es-ES" sz="1400" b="0" dirty="0">
                <a:latin typeface="+mn-lt"/>
              </a:rPr>
              <a:t>y que, a este efecto, se relacionan en el anexo XIV de esta Ley.</a:t>
            </a:r>
          </a:p>
          <a:p>
            <a:pPr algn="just"/>
            <a:r>
              <a:rPr lang="es-ES" sz="1400" b="0" dirty="0">
                <a:latin typeface="+mn-lt"/>
              </a:rPr>
              <a:t>11.ª La investigación, el desarrollo y la innovación orientados a resolver los retos </a:t>
            </a:r>
            <a:r>
              <a:rPr lang="es-ES" sz="1400" b="0" dirty="0" smtClean="0">
                <a:latin typeface="+mn-lt"/>
              </a:rPr>
              <a:t>de la </a:t>
            </a:r>
            <a:r>
              <a:rPr lang="es-ES" sz="1400" b="0" dirty="0">
                <a:latin typeface="+mn-lt"/>
              </a:rPr>
              <a:t>sociedad identificados en la Estrategia Española de Ciencia y Tecnología y de </a:t>
            </a:r>
            <a:r>
              <a:rPr lang="es-ES" sz="1400" b="0" dirty="0" smtClean="0">
                <a:latin typeface="+mn-lt"/>
              </a:rPr>
              <a:t>Innovación para </a:t>
            </a:r>
            <a:r>
              <a:rPr lang="es-ES" sz="1400" b="0" dirty="0">
                <a:latin typeface="+mn-lt"/>
              </a:rPr>
              <a:t>el período 2013-2020 y financiados o realizados por las entidades que, a </a:t>
            </a:r>
            <a:r>
              <a:rPr lang="es-ES" sz="1400" b="0" dirty="0" smtClean="0">
                <a:latin typeface="+mn-lt"/>
              </a:rPr>
              <a:t>estos efectos</a:t>
            </a:r>
            <a:r>
              <a:rPr lang="es-ES" sz="1400" b="0" dirty="0">
                <a:latin typeface="+mn-lt"/>
              </a:rPr>
              <a:t>, se reconozcan por el Ministerio de Hacienda y Función Pública, a propuesta del</a:t>
            </a:r>
          </a:p>
          <a:p>
            <a:pPr algn="just"/>
            <a:r>
              <a:rPr lang="es-ES" sz="1400" b="0" dirty="0">
                <a:latin typeface="+mn-lt"/>
              </a:rPr>
              <a:t>Ministerio de Economía, Industria y Competitividad.</a:t>
            </a:r>
          </a:p>
          <a:p>
            <a:pPr algn="just"/>
            <a:r>
              <a:rPr lang="es-ES" sz="1400" b="0" dirty="0">
                <a:latin typeface="+mn-lt"/>
              </a:rPr>
              <a:t>12.ª El fomento de la difusión, divulgación y comunicación de la cultura científica y </a:t>
            </a:r>
            <a:r>
              <a:rPr lang="es-ES" sz="1400" b="0" dirty="0" smtClean="0">
                <a:latin typeface="+mn-lt"/>
              </a:rPr>
              <a:t>de la </a:t>
            </a:r>
            <a:r>
              <a:rPr lang="es-ES" sz="1400" b="0" dirty="0">
                <a:latin typeface="+mn-lt"/>
              </a:rPr>
              <a:t>innovación llevadas a cabo por la Fundación Española para la Ciencia y la Tecnología.</a:t>
            </a:r>
          </a:p>
          <a:p>
            <a:pPr algn="just"/>
            <a:r>
              <a:rPr lang="es-ES" sz="1400" b="0" dirty="0">
                <a:latin typeface="+mn-lt"/>
              </a:rPr>
              <a:t>13.ª Las llevadas a cabo por la Agencia Estatal de Investigación para el fomento </a:t>
            </a:r>
            <a:r>
              <a:rPr lang="es-ES" sz="1400" b="0" dirty="0" smtClean="0">
                <a:latin typeface="+mn-lt"/>
              </a:rPr>
              <a:t>y financiación </a:t>
            </a:r>
            <a:r>
              <a:rPr lang="es-ES" sz="1400" b="0" dirty="0">
                <a:latin typeface="+mn-lt"/>
              </a:rPr>
              <a:t>de las actuaciones que derivan de las políticas de I+D de la </a:t>
            </a:r>
            <a:r>
              <a:rPr lang="es-ES" sz="1400" b="0" dirty="0" smtClean="0">
                <a:latin typeface="+mn-lt"/>
              </a:rPr>
              <a:t>Administración General </a:t>
            </a:r>
            <a:r>
              <a:rPr lang="es-ES" sz="1400" b="0" dirty="0">
                <a:latin typeface="+mn-lt"/>
              </a:rPr>
              <a:t>del Estado.</a:t>
            </a:r>
          </a:p>
          <a:p>
            <a:pPr algn="just"/>
            <a:r>
              <a:rPr lang="es-ES" sz="1400" b="0" dirty="0">
                <a:latin typeface="+mn-lt"/>
              </a:rPr>
              <a:t>14.ª Las llevadas a cabo por la Agencia Española de Cooperación Internacional </a:t>
            </a:r>
            <a:r>
              <a:rPr lang="es-ES" sz="1400" b="0" dirty="0" smtClean="0">
                <a:latin typeface="+mn-lt"/>
              </a:rPr>
              <a:t>para el </a:t>
            </a:r>
            <a:r>
              <a:rPr lang="es-ES" sz="1400" b="0" dirty="0">
                <a:latin typeface="+mn-lt"/>
              </a:rPr>
              <a:t>Desarrollo para la lucha contra la pobreza y la consecución de un desarrollo </a:t>
            </a:r>
            <a:r>
              <a:rPr lang="es-ES" sz="1400" b="0" dirty="0" smtClean="0">
                <a:latin typeface="+mn-lt"/>
              </a:rPr>
              <a:t>humano sostenible </a:t>
            </a:r>
            <a:r>
              <a:rPr lang="es-ES" sz="1400" b="0" dirty="0">
                <a:latin typeface="+mn-lt"/>
              </a:rPr>
              <a:t>en los países en desarrollo.</a:t>
            </a:r>
          </a:p>
          <a:p>
            <a:pPr algn="just"/>
            <a:r>
              <a:rPr lang="es-ES" sz="1400" b="0" dirty="0">
                <a:latin typeface="+mn-lt"/>
              </a:rPr>
              <a:t>15.ª Las llevadas a cabo por la Agencia Española de Cooperación Internacional </a:t>
            </a:r>
            <a:r>
              <a:rPr lang="es-ES" sz="1400" b="0" dirty="0" smtClean="0">
                <a:latin typeface="+mn-lt"/>
              </a:rPr>
              <a:t>para el </a:t>
            </a:r>
            <a:r>
              <a:rPr lang="es-ES" sz="1400" b="0" dirty="0">
                <a:latin typeface="+mn-lt"/>
              </a:rPr>
              <a:t>Desarrollo para la promoción y el desarrollo de las relaciones culturales y científicas </a:t>
            </a:r>
            <a:r>
              <a:rPr lang="es-ES" sz="1400" b="0" dirty="0" smtClean="0">
                <a:latin typeface="+mn-lt"/>
              </a:rPr>
              <a:t>con otros </a:t>
            </a:r>
            <a:r>
              <a:rPr lang="es-ES" sz="1400" b="0" dirty="0">
                <a:latin typeface="+mn-lt"/>
              </a:rPr>
              <a:t>países, así como para la promoción de la cultura española en el exterior.</a:t>
            </a:r>
          </a:p>
          <a:p>
            <a:pPr algn="just"/>
            <a:r>
              <a:rPr lang="es-ES" sz="1400" b="0" dirty="0">
                <a:latin typeface="+mn-lt"/>
              </a:rPr>
              <a:t>16.ª Las actividades de promoción educativa en el exterior recogidas en el </a:t>
            </a:r>
            <a:r>
              <a:rPr lang="es-ES" sz="1400" b="0" dirty="0" smtClean="0">
                <a:latin typeface="+mn-lt"/>
              </a:rPr>
              <a:t>Real Decreto </a:t>
            </a:r>
            <a:r>
              <a:rPr lang="es-ES" sz="1400" b="0" dirty="0">
                <a:latin typeface="+mn-lt"/>
              </a:rPr>
              <a:t>1027/1993, de 25 de junio, por el que se regula la acción educativa en el exterior.</a:t>
            </a:r>
          </a:p>
          <a:p>
            <a:pPr algn="just"/>
            <a:r>
              <a:rPr lang="es-ES" sz="1400" b="0" dirty="0">
                <a:latin typeface="+mn-lt"/>
              </a:rPr>
              <a:t>17.ª Las llevadas a cabo por la Fundación ONCE en el marco del Programa de </a:t>
            </a:r>
            <a:r>
              <a:rPr lang="es-ES" sz="1400" b="0" dirty="0" smtClean="0">
                <a:latin typeface="+mn-lt"/>
              </a:rPr>
              <a:t>Becas “</a:t>
            </a:r>
            <a:r>
              <a:rPr lang="es-ES" sz="1400" b="0" dirty="0">
                <a:latin typeface="+mn-lt"/>
              </a:rPr>
              <a:t>Oportunidad al Talento”, así como las actividades culturales desarrolladas por esta </a:t>
            </a:r>
            <a:r>
              <a:rPr lang="es-ES" sz="1400" b="0" dirty="0" smtClean="0">
                <a:latin typeface="+mn-lt"/>
              </a:rPr>
              <a:t>entidad en </a:t>
            </a:r>
            <a:r>
              <a:rPr lang="es-ES" sz="1400" b="0" dirty="0">
                <a:latin typeface="+mn-lt"/>
              </a:rPr>
              <a:t>el marco de la Bienal de Arte Contemporáneo, el Espacio Cultural “Cambio de Sentido</a:t>
            </a:r>
            <a:r>
              <a:rPr lang="es-ES" sz="1400" b="0" dirty="0" smtClean="0">
                <a:latin typeface="+mn-lt"/>
              </a:rPr>
              <a:t>” y </a:t>
            </a:r>
            <a:r>
              <a:rPr lang="es-ES" sz="1400" b="0" dirty="0">
                <a:latin typeface="+mn-lt"/>
              </a:rPr>
              <a:t>la Exposición itinerante “El Mundo Fluye</a:t>
            </a:r>
            <a:r>
              <a:rPr lang="es-ES" sz="1400" b="0" dirty="0" smtClean="0">
                <a:latin typeface="+mn-lt"/>
              </a:rPr>
              <a:t>”</a:t>
            </a:r>
          </a:p>
          <a:p>
            <a:r>
              <a:rPr lang="es-ES" sz="1400" b="0" dirty="0">
                <a:latin typeface="+mn-lt"/>
              </a:rPr>
              <a:t>18.ª Las llevadas a cabo por la Fundación ONCE del perro guía en el marco </a:t>
            </a:r>
            <a:r>
              <a:rPr lang="es-ES" sz="1400" b="0" dirty="0" smtClean="0">
                <a:latin typeface="+mn-lt"/>
              </a:rPr>
              <a:t>del “</a:t>
            </a:r>
            <a:r>
              <a:rPr lang="es-ES" sz="1400" b="0" dirty="0">
                <a:latin typeface="+mn-lt"/>
              </a:rPr>
              <a:t>Treinta Aniversario de la Fundación ONCE del Perro Guía”.</a:t>
            </a:r>
          </a:p>
          <a:p>
            <a:r>
              <a:rPr lang="es-ES" sz="1400" b="0" dirty="0">
                <a:latin typeface="+mn-lt"/>
              </a:rPr>
              <a:t>19.ª Las actividades que se lleven a cabo en aplicación del “Pacto Iberoamericano </a:t>
            </a:r>
            <a:r>
              <a:rPr lang="es-ES" sz="1400" b="0" dirty="0" smtClean="0">
                <a:latin typeface="+mn-lt"/>
              </a:rPr>
              <a:t>de Juventud</a:t>
            </a:r>
            <a:r>
              <a:rPr lang="es-ES" sz="1400" b="0" dirty="0">
                <a:latin typeface="+mn-lt"/>
              </a:rPr>
              <a:t>”.</a:t>
            </a:r>
          </a:p>
          <a:p>
            <a:r>
              <a:rPr lang="es-ES" sz="1400" b="0" dirty="0">
                <a:latin typeface="+mn-lt"/>
              </a:rPr>
              <a:t>20.ª Las llevadas a cabo por el Fondo de Becas Soledad Cazorla para Huérfanos </a:t>
            </a:r>
            <a:r>
              <a:rPr lang="es-ES" sz="1400" b="0" dirty="0" smtClean="0">
                <a:latin typeface="+mn-lt"/>
              </a:rPr>
              <a:t>de la </a:t>
            </a:r>
            <a:r>
              <a:rPr lang="es-ES" sz="1400" b="0" dirty="0">
                <a:latin typeface="+mn-lt"/>
              </a:rPr>
              <a:t>violencia de género (Fundación Mujeres).</a:t>
            </a:r>
          </a:p>
          <a:p>
            <a:r>
              <a:rPr lang="es-ES" sz="1400" u="sng" dirty="0" smtClean="0">
                <a:solidFill>
                  <a:srgbClr val="FFFF00"/>
                </a:solidFill>
                <a:latin typeface="+mn-lt"/>
              </a:rPr>
              <a:t>Los </a:t>
            </a:r>
            <a:r>
              <a:rPr lang="es-ES" sz="1400" u="sng" dirty="0">
                <a:solidFill>
                  <a:srgbClr val="FFFF00"/>
                </a:solidFill>
                <a:latin typeface="+mn-lt"/>
              </a:rPr>
              <a:t>porcentajes y los límites</a:t>
            </a:r>
            <a:r>
              <a:rPr lang="es-ES" sz="1400" dirty="0">
                <a:latin typeface="+mn-lt"/>
              </a:rPr>
              <a:t> de las deducciones establecidas en los artículos 19</a:t>
            </a:r>
            <a:r>
              <a:rPr lang="es-ES" sz="1400" dirty="0" smtClean="0">
                <a:latin typeface="+mn-lt"/>
              </a:rPr>
              <a:t>, 20 </a:t>
            </a:r>
            <a:r>
              <a:rPr lang="es-ES" sz="1400" dirty="0">
                <a:latin typeface="+mn-lt"/>
              </a:rPr>
              <a:t>y 21 de </a:t>
            </a:r>
            <a:r>
              <a:rPr lang="es-ES" sz="1400" dirty="0" smtClean="0">
                <a:latin typeface="+mn-lt"/>
              </a:rPr>
              <a:t>Ley </a:t>
            </a:r>
            <a:r>
              <a:rPr lang="es-ES" sz="1400" dirty="0">
                <a:latin typeface="+mn-lt"/>
              </a:rPr>
              <a:t>49/2002, </a:t>
            </a:r>
            <a:r>
              <a:rPr lang="es-ES" sz="1400" u="sng" dirty="0">
                <a:solidFill>
                  <a:srgbClr val="FFFF00"/>
                </a:solidFill>
                <a:latin typeface="+mn-lt"/>
              </a:rPr>
              <a:t>se elevarán en </a:t>
            </a:r>
            <a:r>
              <a:rPr lang="es-ES" sz="1400" u="sng" dirty="0" smtClean="0">
                <a:solidFill>
                  <a:srgbClr val="FFFF00"/>
                </a:solidFill>
                <a:latin typeface="+mn-lt"/>
              </a:rPr>
              <a:t>5 </a:t>
            </a:r>
            <a:r>
              <a:rPr lang="es-ES" sz="1400" u="sng" dirty="0">
                <a:solidFill>
                  <a:srgbClr val="FFFF00"/>
                </a:solidFill>
                <a:latin typeface="+mn-lt"/>
              </a:rPr>
              <a:t>puntos porcentuales</a:t>
            </a:r>
            <a:r>
              <a:rPr lang="es-ES" sz="1400" dirty="0">
                <a:latin typeface="+mn-lt"/>
              </a:rPr>
              <a:t> en </a:t>
            </a:r>
            <a:r>
              <a:rPr lang="es-ES" sz="1400" dirty="0" smtClean="0">
                <a:latin typeface="+mn-lt"/>
              </a:rPr>
              <a:t>relación con </a:t>
            </a:r>
            <a:r>
              <a:rPr lang="es-ES" sz="1400" dirty="0">
                <a:latin typeface="+mn-lt"/>
              </a:rPr>
              <a:t>las actividades incluidas en el apartado anterior.</a:t>
            </a:r>
            <a:endParaRPr lang="es-ES_tradnl" sz="1400" dirty="0" smtClean="0">
              <a:latin typeface="+mn-lt"/>
            </a:endParaRPr>
          </a:p>
        </p:txBody>
      </p:sp>
      <p:sp>
        <p:nvSpPr>
          <p:cNvPr id="2424837" name="Rectangle 5"/>
          <p:cNvSpPr>
            <a:spLocks noChangeArrowheads="1"/>
          </p:cNvSpPr>
          <p:nvPr/>
        </p:nvSpPr>
        <p:spPr bwMode="auto">
          <a:xfrm>
            <a:off x="0" y="0"/>
            <a:ext cx="9829800" cy="392668"/>
          </a:xfrm>
          <a:prstGeom prst="rect">
            <a:avLst/>
          </a:prstGeom>
          <a:noFill/>
          <a:ln w="9525">
            <a:noFill/>
            <a:miter lim="800000"/>
            <a:headEnd/>
            <a:tailEnd/>
          </a:ln>
          <a:effectLst/>
        </p:spPr>
        <p:txBody>
          <a:bodyPr anchor="t" anchorCtr="1"/>
          <a:lstStyle/>
          <a:p>
            <a:pPr>
              <a:defRPr/>
            </a:pPr>
            <a:r>
              <a:rPr lang="es-ES_tradnl" sz="2200" dirty="0">
                <a:solidFill>
                  <a:srgbClr val="FFFF66"/>
                </a:solidFill>
                <a:latin typeface="Arial" charset="0"/>
                <a:cs typeface="+mn-cs"/>
              </a:rPr>
              <a:t>DA </a:t>
            </a:r>
            <a:r>
              <a:rPr lang="es-ES_tradnl" sz="2200" dirty="0" smtClean="0">
                <a:solidFill>
                  <a:srgbClr val="FFFF66"/>
                </a:solidFill>
                <a:latin typeface="Arial" charset="0"/>
                <a:cs typeface="+mn-cs"/>
              </a:rPr>
              <a:t>71ª LPGE-2018. </a:t>
            </a:r>
            <a:r>
              <a:rPr lang="es-ES_tradnl" sz="2200" dirty="0">
                <a:solidFill>
                  <a:srgbClr val="FFFF66"/>
                </a:solidFill>
                <a:effectLst>
                  <a:outerShdw blurRad="38100" dist="38100" dir="2700000" algn="tl">
                    <a:srgbClr val="000000"/>
                  </a:outerShdw>
                </a:effectLst>
                <a:latin typeface="Arial" charset="0"/>
                <a:cs typeface="+mn-cs"/>
              </a:rPr>
              <a:t>Ley </a:t>
            </a:r>
            <a:r>
              <a:rPr lang="es-ES_tradnl" sz="2200" dirty="0" smtClean="0">
                <a:solidFill>
                  <a:srgbClr val="FFFF66"/>
                </a:solidFill>
                <a:effectLst>
                  <a:outerShdw blurRad="38100" dist="38100" dir="2700000" algn="tl">
                    <a:srgbClr val="000000"/>
                  </a:outerShdw>
                </a:effectLst>
                <a:latin typeface="Arial" charset="0"/>
                <a:cs typeface="+mn-cs"/>
              </a:rPr>
              <a:t>49/2002</a:t>
            </a:r>
            <a:r>
              <a:rPr lang="es-ES_tradnl" sz="2200" dirty="0">
                <a:solidFill>
                  <a:srgbClr val="FFFF66"/>
                </a:solidFill>
                <a:effectLst>
                  <a:outerShdw blurRad="38100" dist="38100" dir="2700000" algn="tl">
                    <a:srgbClr val="000000"/>
                  </a:outerShdw>
                </a:effectLst>
                <a:latin typeface="Arial" charset="0"/>
                <a:cs typeface="+mn-cs"/>
              </a:rPr>
              <a:t>.</a:t>
            </a:r>
            <a:r>
              <a:rPr lang="es-ES_tradnl" sz="2200" b="0" dirty="0">
                <a:solidFill>
                  <a:schemeClr val="tx2"/>
                </a:solidFill>
                <a:effectLst>
                  <a:outerShdw blurRad="38100" dist="38100" dir="2700000" algn="tl">
                    <a:srgbClr val="000000"/>
                  </a:outerShdw>
                </a:effectLst>
                <a:latin typeface="Arial" charset="0"/>
                <a:cs typeface="+mn-cs"/>
              </a:rPr>
              <a:t> </a:t>
            </a:r>
            <a:r>
              <a:rPr lang="es-ES_tradnl" sz="2200" b="0" dirty="0">
                <a:solidFill>
                  <a:srgbClr val="FFFF66"/>
                </a:solidFill>
                <a:effectLst>
                  <a:outerShdw blurRad="38100" dist="38100" dir="2700000" algn="tl">
                    <a:srgbClr val="000000"/>
                  </a:outerShdw>
                </a:effectLst>
                <a:latin typeface="Arial" charset="0"/>
                <a:cs typeface="+mn-cs"/>
              </a:rPr>
              <a:t>(</a:t>
            </a:r>
            <a:r>
              <a:rPr lang="es-ES_tradnl" sz="2200" dirty="0">
                <a:solidFill>
                  <a:srgbClr val="FFFF66"/>
                </a:solidFill>
                <a:latin typeface="Arial" charset="0"/>
                <a:cs typeface="+mn-cs"/>
              </a:rPr>
              <a:t>LIS, </a:t>
            </a:r>
            <a:r>
              <a:rPr lang="es-ES_tradnl" sz="2200" dirty="0" smtClean="0">
                <a:solidFill>
                  <a:srgbClr val="FFFF66"/>
                </a:solidFill>
                <a:latin typeface="Arial" charset="0"/>
                <a:cs typeface="+mn-cs"/>
              </a:rPr>
              <a:t>LIRPF, </a:t>
            </a:r>
            <a:r>
              <a:rPr lang="es-ES_tradnl" sz="2200" dirty="0">
                <a:solidFill>
                  <a:srgbClr val="FFFF66"/>
                </a:solidFill>
                <a:latin typeface="Arial" charset="0"/>
                <a:cs typeface="+mn-cs"/>
              </a:rPr>
              <a:t>LIRNR)</a:t>
            </a:r>
            <a:endParaRPr lang="es-ES" sz="2200" dirty="0">
              <a:solidFill>
                <a:srgbClr val="FFFF66"/>
              </a:solidFill>
              <a:latin typeface="Arial" charset="0"/>
              <a:cs typeface="+mn-cs"/>
            </a:endParaRPr>
          </a:p>
        </p:txBody>
      </p:sp>
    </p:spTree>
    <p:extLst>
      <p:ext uri="{BB962C8B-B14F-4D97-AF65-F5344CB8AC3E}">
        <p14:creationId xmlns="" xmlns:p14="http://schemas.microsoft.com/office/powerpoint/2010/main" val="124672429"/>
      </p:ext>
    </p:extLst>
  </p:cSld>
  <p:clrMapOvr>
    <a:masterClrMapping/>
  </p:clrMapOvr>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3 Marcador de número de diapositiva"/>
          <p:cNvSpPr>
            <a:spLocks noGrp="1"/>
          </p:cNvSpPr>
          <p:nvPr>
            <p:ph type="sldNum" sz="quarter" idx="12"/>
          </p:nvPr>
        </p:nvSpPr>
        <p:spPr>
          <a:xfrm>
            <a:off x="7594600" y="6400800"/>
            <a:ext cx="2311400" cy="476250"/>
          </a:xfrm>
        </p:spPr>
        <p:txBody>
          <a:bodyPr/>
          <a:lstStyle/>
          <a:p>
            <a:pPr>
              <a:defRPr/>
            </a:pPr>
            <a:fld id="{75DE4F27-0F59-4BE8-B281-66C824774291}" type="slidenum">
              <a:rPr lang="es-ES"/>
              <a:pPr>
                <a:defRPr/>
              </a:pPr>
              <a:t>592</a:t>
            </a:fld>
            <a:endParaRPr lang="es-ES" dirty="0"/>
          </a:p>
        </p:txBody>
      </p:sp>
      <p:sp>
        <p:nvSpPr>
          <p:cNvPr id="64517" name="Text Box 3"/>
          <p:cNvSpPr txBox="1">
            <a:spLocks noChangeArrowheads="1"/>
          </p:cNvSpPr>
          <p:nvPr/>
        </p:nvSpPr>
        <p:spPr bwMode="auto">
          <a:xfrm>
            <a:off x="0" y="269630"/>
            <a:ext cx="9906000" cy="5909310"/>
          </a:xfrm>
          <a:prstGeom prst="rect">
            <a:avLst/>
          </a:prstGeom>
          <a:solidFill>
            <a:srgbClr val="CCFFFF"/>
          </a:solidFill>
          <a:ln w="9525">
            <a:noFill/>
            <a:miter lim="800000"/>
            <a:headEnd/>
            <a:tailEnd/>
          </a:ln>
        </p:spPr>
        <p:txBody>
          <a:bodyPr>
            <a:spAutoFit/>
          </a:bodyPr>
          <a:lstStyle/>
          <a:p>
            <a:pPr algn="ctr">
              <a:spcBef>
                <a:spcPct val="50000"/>
              </a:spcBef>
            </a:pPr>
            <a:r>
              <a:rPr lang="es-ES" sz="5400" u="sng" dirty="0" smtClean="0">
                <a:solidFill>
                  <a:srgbClr val="000066"/>
                </a:solidFill>
                <a:latin typeface="+mn-lt"/>
              </a:rPr>
              <a:t>ALQUILER DE VIVIENDAS</a:t>
            </a:r>
            <a:r>
              <a:rPr lang="es-ES" sz="6000" u="sng" dirty="0" smtClean="0">
                <a:solidFill>
                  <a:srgbClr val="000066"/>
                </a:solidFill>
                <a:latin typeface="+mn-lt"/>
              </a:rPr>
              <a:t> </a:t>
            </a:r>
            <a:r>
              <a:rPr lang="es-ES" sz="6600" u="sng" dirty="0" smtClean="0">
                <a:solidFill>
                  <a:srgbClr val="000066"/>
                </a:solidFill>
                <a:latin typeface="+mn-lt"/>
              </a:rPr>
              <a:t>   </a:t>
            </a:r>
            <a:endParaRPr lang="es-ES" sz="6600" u="sng" dirty="0" smtClean="0">
              <a:solidFill>
                <a:srgbClr val="000066"/>
              </a:solidFill>
              <a:latin typeface="+mn-lt"/>
            </a:endParaRPr>
          </a:p>
          <a:p>
            <a:pPr marL="1143000" indent="-1143000">
              <a:buFont typeface="Wingdings" panose="05000000000000000000" pitchFamily="2" charset="2"/>
              <a:buChar char="v"/>
            </a:pPr>
            <a:endParaRPr lang="es-ES_tradnl" sz="3600" dirty="0" smtClean="0">
              <a:solidFill>
                <a:srgbClr val="CC0099"/>
              </a:solidFill>
              <a:latin typeface="+mn-lt"/>
            </a:endParaRPr>
          </a:p>
          <a:p>
            <a:pPr marL="1143000" indent="-1143000">
              <a:buFont typeface="Wingdings" panose="05000000000000000000" pitchFamily="2" charset="2"/>
              <a:buChar char="v"/>
            </a:pPr>
            <a:r>
              <a:rPr lang="es-ES_tradnl" sz="4000" dirty="0" smtClean="0">
                <a:solidFill>
                  <a:srgbClr val="CC0099"/>
                </a:solidFill>
                <a:latin typeface="+mn-lt"/>
              </a:rPr>
              <a:t>Favorecer </a:t>
            </a:r>
            <a:r>
              <a:rPr lang="es-ES_tradnl" sz="4000" dirty="0" smtClean="0">
                <a:solidFill>
                  <a:srgbClr val="CC0099"/>
                </a:solidFill>
                <a:latin typeface="+mn-lt"/>
              </a:rPr>
              <a:t>el alquiler de viviendas</a:t>
            </a:r>
          </a:p>
          <a:p>
            <a:pPr marL="742950" indent="-742950">
              <a:spcBef>
                <a:spcPct val="50000"/>
              </a:spcBef>
              <a:buFont typeface="Wingdings" pitchFamily="2" charset="2"/>
              <a:buChar char="v"/>
            </a:pPr>
            <a:r>
              <a:rPr lang="es-ES" sz="3600" dirty="0" smtClean="0">
                <a:solidFill>
                  <a:srgbClr val="FF0000"/>
                </a:solidFill>
                <a:latin typeface="+mn-lt"/>
              </a:rPr>
              <a:t>Mejoras en ITP y AJD.</a:t>
            </a:r>
            <a:endParaRPr lang="es-ES" sz="3600" dirty="0" smtClean="0">
              <a:solidFill>
                <a:srgbClr val="FF0000"/>
              </a:solidFill>
              <a:latin typeface="+mn-lt"/>
            </a:endParaRPr>
          </a:p>
          <a:p>
            <a:pPr marL="742950" indent="-742950">
              <a:spcBef>
                <a:spcPct val="50000"/>
              </a:spcBef>
              <a:buFont typeface="Wingdings" pitchFamily="2" charset="2"/>
              <a:buChar char="v"/>
            </a:pPr>
            <a:r>
              <a:rPr lang="es-ES" sz="3600" dirty="0" smtClean="0">
                <a:solidFill>
                  <a:srgbClr val="FF0000"/>
                </a:solidFill>
                <a:latin typeface="+mn-lt"/>
              </a:rPr>
              <a:t>Mejoras en </a:t>
            </a:r>
            <a:r>
              <a:rPr lang="es-ES" sz="3600" dirty="0" smtClean="0">
                <a:solidFill>
                  <a:srgbClr val="FF0000"/>
                </a:solidFill>
                <a:latin typeface="+mn-lt"/>
              </a:rPr>
              <a:t>IBI </a:t>
            </a:r>
          </a:p>
          <a:p>
            <a:pPr marL="742950" indent="-742950">
              <a:spcBef>
                <a:spcPct val="50000"/>
              </a:spcBef>
              <a:buFont typeface="Wingdings" pitchFamily="2" charset="2"/>
              <a:buChar char="v"/>
            </a:pPr>
            <a:r>
              <a:rPr lang="es-ES" sz="3200" dirty="0" smtClean="0">
                <a:solidFill>
                  <a:srgbClr val="3333FF"/>
                </a:solidFill>
                <a:latin typeface="+mn-lt"/>
              </a:rPr>
              <a:t>Real </a:t>
            </a:r>
            <a:r>
              <a:rPr lang="es-ES" sz="3200" dirty="0" smtClean="0">
                <a:solidFill>
                  <a:srgbClr val="3333FF"/>
                </a:solidFill>
                <a:latin typeface="+mn-lt"/>
              </a:rPr>
              <a:t>Decreto-ley 7/2019 </a:t>
            </a:r>
            <a:r>
              <a:rPr lang="es-ES_tradnl" sz="2400" b="0" dirty="0" smtClean="0">
                <a:solidFill>
                  <a:srgbClr val="3333FF"/>
                </a:solidFill>
                <a:latin typeface="+mn-lt"/>
              </a:rPr>
              <a:t>(BOE de 5 de marzo de 2019 y en vigor, salvo alguna excepción, a partir del 6 de marzo), de medidas urgentes en materia de vivienda y alquiler: </a:t>
            </a:r>
            <a:r>
              <a:rPr lang="es-ES_tradnl" sz="2800" dirty="0" smtClean="0">
                <a:solidFill>
                  <a:srgbClr val="3333FF"/>
                </a:solidFill>
                <a:latin typeface="+mn-lt"/>
              </a:rPr>
              <a:t>Desde </a:t>
            </a:r>
            <a:r>
              <a:rPr lang="es-ES_tradnl" sz="2800" dirty="0" smtClean="0">
                <a:solidFill>
                  <a:srgbClr val="3333FF"/>
                </a:solidFill>
                <a:latin typeface="+mn-lt"/>
              </a:rPr>
              <a:t>6/3/2019</a:t>
            </a:r>
            <a:r>
              <a:rPr lang="es-ES_tradnl" sz="2400" b="0" dirty="0" smtClean="0">
                <a:solidFill>
                  <a:srgbClr val="3333FF"/>
                </a:solidFill>
                <a:latin typeface="+mn-lt"/>
              </a:rPr>
              <a:t>.   </a:t>
            </a:r>
            <a:endParaRPr lang="es-ES_tradnl" sz="2400" b="0" dirty="0" smtClean="0">
              <a:solidFill>
                <a:srgbClr val="3333FF"/>
              </a:solidFill>
              <a:latin typeface="+mn-lt"/>
            </a:endParaRPr>
          </a:p>
        </p:txBody>
      </p:sp>
    </p:spTree>
    <p:extLst>
      <p:ext uri="{BB962C8B-B14F-4D97-AF65-F5344CB8AC3E}">
        <p14:creationId xmlns:p14="http://schemas.microsoft.com/office/powerpoint/2010/main" xmlns="" val="3428574587"/>
      </p:ext>
    </p:extLst>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593</a:t>
            </a:fld>
            <a:endParaRPr lang="es-ES" dirty="0"/>
          </a:p>
        </p:txBody>
      </p:sp>
      <p:sp>
        <p:nvSpPr>
          <p:cNvPr id="244740" name="Rectangle 3"/>
          <p:cNvSpPr>
            <a:spLocks noChangeArrowheads="1"/>
          </p:cNvSpPr>
          <p:nvPr/>
        </p:nvSpPr>
        <p:spPr bwMode="auto">
          <a:xfrm>
            <a:off x="238092" y="3712209"/>
            <a:ext cx="9448800" cy="2431435"/>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endParaRPr lang="es-ES_tradnl" sz="1200" dirty="0" smtClean="0">
              <a:solidFill>
                <a:srgbClr val="FFFF00"/>
              </a:solidFill>
              <a:effectLst>
                <a:outerShdw blurRad="38100" dist="38100" dir="2700000" algn="tl">
                  <a:srgbClr val="000000">
                    <a:alpha val="43137"/>
                  </a:srgbClr>
                </a:outerShdw>
              </a:effectLst>
              <a:latin typeface="+mn-lt"/>
            </a:endParaRPr>
          </a:p>
          <a:p>
            <a:pPr marL="514350" indent="-514350">
              <a:buFont typeface="Wingdings" pitchFamily="2" charset="2"/>
              <a:buChar char="q"/>
              <a:defRPr/>
            </a:pPr>
            <a:r>
              <a:rPr lang="es-ES" b="0" dirty="0" smtClean="0">
                <a:solidFill>
                  <a:srgbClr val="FFFF00"/>
                </a:solidFill>
                <a:effectLst>
                  <a:outerShdw blurRad="38100" dist="38100" dir="2700000" algn="tl">
                    <a:srgbClr val="000000">
                      <a:alpha val="43137"/>
                    </a:srgbClr>
                  </a:outerShdw>
                </a:effectLst>
                <a:latin typeface="+mn-lt"/>
              </a:rPr>
              <a:t> </a:t>
            </a:r>
            <a:r>
              <a:rPr lang="es-ES" b="0" strike="sngStrike" dirty="0" smtClean="0">
                <a:solidFill>
                  <a:srgbClr val="FFFF00"/>
                </a:solidFill>
                <a:effectLst>
                  <a:outerShdw blurRad="38100" dist="38100" dir="2700000" algn="tl">
                    <a:srgbClr val="000000">
                      <a:alpha val="43137"/>
                    </a:srgbClr>
                  </a:outerShdw>
                </a:effectLst>
                <a:latin typeface="+mn-lt"/>
              </a:rPr>
              <a:t>Real </a:t>
            </a:r>
            <a:r>
              <a:rPr lang="es-ES" b="0" strike="sngStrike" dirty="0">
                <a:solidFill>
                  <a:srgbClr val="FFFF00"/>
                </a:solidFill>
                <a:effectLst>
                  <a:outerShdw blurRad="38100" dist="38100" dir="2700000" algn="tl">
                    <a:srgbClr val="000000">
                      <a:alpha val="43137"/>
                    </a:srgbClr>
                  </a:outerShdw>
                </a:effectLst>
                <a:latin typeface="+mn-lt"/>
              </a:rPr>
              <a:t>Decreto-ley 21/2018</a:t>
            </a:r>
            <a:r>
              <a:rPr lang="es-ES" b="0" strike="sngStrike" dirty="0">
                <a:latin typeface="+mn-lt"/>
              </a:rPr>
              <a:t>, de 14 de diciembre, de medidas urgentes en materia de vivienda y alquiler </a:t>
            </a:r>
            <a:r>
              <a:rPr lang="es-ES_tradnl" b="0" strike="sngStrike" dirty="0">
                <a:latin typeface="+mn-lt"/>
              </a:rPr>
              <a:t>(</a:t>
            </a:r>
            <a:r>
              <a:rPr lang="es-ES_tradnl" b="0" strike="sngStrike" dirty="0">
                <a:solidFill>
                  <a:schemeClr val="bg1">
                    <a:lumMod val="20000"/>
                    <a:lumOff val="80000"/>
                  </a:schemeClr>
                </a:solidFill>
                <a:latin typeface="+mn-lt"/>
              </a:rPr>
              <a:t>BOE 18/12/2018</a:t>
            </a:r>
            <a:r>
              <a:rPr lang="es-ES_tradnl" b="0" strike="sngStrike" dirty="0">
                <a:latin typeface="+mn-lt"/>
              </a:rPr>
              <a:t>, </a:t>
            </a:r>
            <a:r>
              <a:rPr lang="es-ES_tradnl" b="0" strike="sngStrike" dirty="0">
                <a:solidFill>
                  <a:srgbClr val="FFFF00"/>
                </a:solidFill>
                <a:latin typeface="+mn-lt"/>
              </a:rPr>
              <a:t>en vigor desde 19/12/2018</a:t>
            </a:r>
            <a:r>
              <a:rPr lang="es-ES_tradnl" b="0" strike="sngStrike" dirty="0" smtClean="0">
                <a:latin typeface="+mn-lt"/>
              </a:rPr>
              <a:t>)</a:t>
            </a:r>
            <a:r>
              <a:rPr lang="es-ES_tradnl" b="0" dirty="0" smtClean="0">
                <a:solidFill>
                  <a:srgbClr val="CCFFFF"/>
                </a:solidFill>
                <a:latin typeface="+mn-lt"/>
              </a:rPr>
              <a:t>. </a:t>
            </a:r>
            <a:r>
              <a:rPr lang="es-ES_tradnl" b="0" u="sng" dirty="0">
                <a:solidFill>
                  <a:srgbClr val="FFFF00"/>
                </a:solidFill>
                <a:effectLst>
                  <a:outerShdw blurRad="38100" dist="38100" dir="2700000" algn="tl">
                    <a:srgbClr val="000000">
                      <a:alpha val="43137"/>
                    </a:srgbClr>
                  </a:outerShdw>
                </a:effectLst>
                <a:latin typeface="+mn-lt"/>
              </a:rPr>
              <a:t>Derogado</a:t>
            </a:r>
            <a:r>
              <a:rPr lang="es-ES_tradnl" b="0" dirty="0">
                <a:solidFill>
                  <a:srgbClr val="FFFF00"/>
                </a:solidFill>
                <a:latin typeface="+mn-lt"/>
              </a:rPr>
              <a:t> (no se convalida</a:t>
            </a:r>
            <a:r>
              <a:rPr lang="es-ES_tradnl" b="0" dirty="0" smtClean="0">
                <a:solidFill>
                  <a:srgbClr val="FFFF00"/>
                </a:solidFill>
                <a:latin typeface="+mn-lt"/>
              </a:rPr>
              <a:t>): </a:t>
            </a:r>
            <a:r>
              <a:rPr lang="es-ES_tradnl" dirty="0" smtClean="0">
                <a:latin typeface="+mn-lt"/>
              </a:rPr>
              <a:t>Desde 19/12/2018 hasta 21/1/2019</a:t>
            </a:r>
          </a:p>
          <a:p>
            <a:pPr marL="514350" indent="-514350">
              <a:buFont typeface="Wingdings" pitchFamily="2" charset="2"/>
              <a:buChar char="q"/>
              <a:defRPr/>
            </a:pPr>
            <a:endParaRPr lang="es-ES_tradnl" b="0" dirty="0" smtClean="0">
              <a:solidFill>
                <a:srgbClr val="FFFF00"/>
              </a:solidFill>
              <a:latin typeface="+mn-lt"/>
            </a:endParaRPr>
          </a:p>
          <a:p>
            <a:pPr marL="514350" indent="-514350">
              <a:buFont typeface="Wingdings" pitchFamily="2" charset="2"/>
              <a:buChar char="q"/>
              <a:defRPr/>
            </a:pPr>
            <a:r>
              <a:rPr lang="es-ES_tradnl" b="0" dirty="0" smtClean="0">
                <a:latin typeface="+mn-lt"/>
              </a:rPr>
              <a:t>El </a:t>
            </a:r>
            <a:r>
              <a:rPr lang="es-ES" dirty="0" smtClean="0">
                <a:solidFill>
                  <a:srgbClr val="FFFF00"/>
                </a:solidFill>
                <a:effectLst>
                  <a:outerShdw blurRad="38100" dist="38100" dir="2700000" algn="tl">
                    <a:srgbClr val="000000">
                      <a:alpha val="43137"/>
                    </a:srgbClr>
                  </a:outerShdw>
                </a:effectLst>
                <a:latin typeface="+mn-lt"/>
              </a:rPr>
              <a:t>Real Decreto-ley 7/2019</a:t>
            </a:r>
            <a:r>
              <a:rPr lang="es-ES" b="0" dirty="0" smtClean="0">
                <a:solidFill>
                  <a:srgbClr val="FFFF00"/>
                </a:solidFill>
                <a:effectLst>
                  <a:outerShdw blurRad="38100" dist="38100" dir="2700000" algn="tl">
                    <a:srgbClr val="000000">
                      <a:alpha val="43137"/>
                    </a:srgbClr>
                  </a:outerShdw>
                </a:effectLst>
                <a:latin typeface="+mn-lt"/>
              </a:rPr>
              <a:t> </a:t>
            </a:r>
            <a:r>
              <a:rPr lang="es-ES_tradnl" b="0" dirty="0" smtClean="0">
                <a:latin typeface="+mn-lt"/>
              </a:rPr>
              <a:t>(BOE de 5 de marzo de 2019 y en vigor, salvo alguna excepción, a partir del 6 de marzo), de medidas urgentes en materia de vivienda y alquiler: </a:t>
            </a:r>
            <a:r>
              <a:rPr lang="es-ES_tradnl" dirty="0" smtClean="0">
                <a:latin typeface="+mn-lt"/>
              </a:rPr>
              <a:t>Desde 6/3/2019 </a:t>
            </a:r>
            <a:endParaRPr lang="es-ES_tradnl" sz="2200" dirty="0" smtClean="0">
              <a:solidFill>
                <a:srgbClr val="FFFF00"/>
              </a:solidFill>
              <a:effectLst>
                <a:outerShdw blurRad="38100" dist="38100" dir="2700000" algn="tl">
                  <a:srgbClr val="000000">
                    <a:alpha val="43137"/>
                  </a:srgbClr>
                </a:outerShdw>
              </a:effectLst>
              <a:latin typeface="+mn-lt"/>
            </a:endParaRPr>
          </a:p>
        </p:txBody>
      </p:sp>
      <p:sp>
        <p:nvSpPr>
          <p:cNvPr id="6" name="5 Rectángulo"/>
          <p:cNvSpPr/>
          <p:nvPr/>
        </p:nvSpPr>
        <p:spPr>
          <a:xfrm>
            <a:off x="166654" y="1426193"/>
            <a:ext cx="9286940" cy="2062103"/>
          </a:xfrm>
          <a:prstGeom prst="rect">
            <a:avLst/>
          </a:prstGeom>
        </p:spPr>
        <p:txBody>
          <a:bodyPr wrap="square">
            <a:spAutoFit/>
          </a:bodyPr>
          <a:lstStyle/>
          <a:p>
            <a:pPr marL="1143000" indent="-1143000" algn="ctr"/>
            <a:r>
              <a:rPr lang="es-ES_tradnl" sz="4000" u="sng" dirty="0" smtClean="0">
                <a:latin typeface="+mn-lt"/>
              </a:rPr>
              <a:t>NOVEDADES</a:t>
            </a:r>
            <a:r>
              <a:rPr lang="es-ES_tradnl" sz="4000" dirty="0" smtClean="0">
                <a:latin typeface="+mn-lt"/>
              </a:rPr>
              <a:t> </a:t>
            </a:r>
            <a:endParaRPr lang="es-ES_tradnl" sz="4000" dirty="0" smtClean="0">
              <a:latin typeface="+mn-lt"/>
            </a:endParaRPr>
          </a:p>
          <a:p>
            <a:pPr marL="1143000" indent="-1143000" algn="ctr"/>
            <a:r>
              <a:rPr lang="es-ES_tradnl" sz="4000" u="sng" dirty="0" smtClean="0">
                <a:latin typeface="+mn-lt"/>
              </a:rPr>
              <a:t>alquiler</a:t>
            </a:r>
            <a:r>
              <a:rPr lang="es-ES_tradnl" sz="4000" dirty="0" smtClean="0">
                <a:latin typeface="+mn-lt"/>
              </a:rPr>
              <a:t> de </a:t>
            </a:r>
            <a:r>
              <a:rPr lang="es-ES_tradnl" sz="4000" u="sng" dirty="0" smtClean="0">
                <a:latin typeface="+mn-lt"/>
              </a:rPr>
              <a:t>Vivienda</a:t>
            </a:r>
            <a:r>
              <a:rPr lang="es-ES_tradnl" sz="4000" dirty="0" smtClean="0">
                <a:latin typeface="+mn-lt"/>
              </a:rPr>
              <a:t> </a:t>
            </a:r>
          </a:p>
          <a:p>
            <a:pPr marL="1143000" indent="-1143000" algn="ctr"/>
            <a:endParaRPr lang="es-ES_tradnl" dirty="0" smtClean="0">
              <a:latin typeface="+mn-lt"/>
            </a:endParaRPr>
          </a:p>
          <a:p>
            <a:pPr marL="1143000" indent="-1143000">
              <a:buFont typeface="Wingdings" panose="05000000000000000000" pitchFamily="2" charset="2"/>
              <a:buChar char="v"/>
            </a:pPr>
            <a:r>
              <a:rPr lang="es-ES_tradnl" sz="2800" dirty="0" smtClean="0">
                <a:latin typeface="+mn-lt"/>
              </a:rPr>
              <a:t>Intención</a:t>
            </a:r>
            <a:r>
              <a:rPr lang="es-ES_tradnl" sz="2800" dirty="0" smtClean="0">
                <a:latin typeface="+mn-lt"/>
              </a:rPr>
              <a:t>: Favorecer el alquiler de </a:t>
            </a:r>
            <a:r>
              <a:rPr lang="es-ES_tradnl" sz="2800" dirty="0" smtClean="0">
                <a:latin typeface="+mn-lt"/>
              </a:rPr>
              <a:t>viviendas</a:t>
            </a:r>
            <a:endParaRPr lang="es-ES_tradnl" sz="2400" dirty="0">
              <a:solidFill>
                <a:srgbClr val="FFFF00"/>
              </a:solidFill>
              <a:latin typeface="+mn-lt"/>
            </a:endParaRPr>
          </a:p>
        </p:txBody>
      </p:sp>
      <p:graphicFrame>
        <p:nvGraphicFramePr>
          <p:cNvPr id="7" name="6 Tabla"/>
          <p:cNvGraphicFramePr>
            <a:graphicFrameLocks noGrp="1"/>
          </p:cNvGraphicFramePr>
          <p:nvPr/>
        </p:nvGraphicFramePr>
        <p:xfrm>
          <a:off x="23778" y="214290"/>
          <a:ext cx="9858444" cy="857256"/>
        </p:xfrm>
        <a:graphic>
          <a:graphicData uri="http://schemas.openxmlformats.org/drawingml/2006/table">
            <a:tbl>
              <a:tblPr firstRow="1" bandRow="1">
                <a:tableStyleId>{5C22544A-7EE6-4342-B048-85BDC9FD1C3A}</a:tableStyleId>
              </a:tblPr>
              <a:tblGrid>
                <a:gridCol w="9858444"/>
              </a:tblGrid>
              <a:tr h="857256">
                <a:tc>
                  <a:txBody>
                    <a:bodyPr/>
                    <a:lstStyle/>
                    <a:p>
                      <a:pPr marL="360000" indent="-1143000">
                        <a:buFontTx/>
                        <a:buNone/>
                      </a:pPr>
                      <a:r>
                        <a:rPr lang="es-ES_tradnl" dirty="0" smtClean="0">
                          <a:solidFill>
                            <a:srgbClr val="3333FF"/>
                          </a:solidFill>
                          <a:latin typeface="+mn-lt"/>
                        </a:rPr>
                        <a:t>- El 22/1/2019 </a:t>
                      </a:r>
                      <a:r>
                        <a:rPr lang="es-ES_tradnl" u="sng" dirty="0" smtClean="0">
                          <a:solidFill>
                            <a:srgbClr val="3333FF"/>
                          </a:solidFill>
                          <a:latin typeface="+mn-lt"/>
                        </a:rPr>
                        <a:t>no</a:t>
                      </a:r>
                      <a:r>
                        <a:rPr lang="es-ES_tradnl" dirty="0" smtClean="0">
                          <a:solidFill>
                            <a:srgbClr val="3333FF"/>
                          </a:solidFill>
                          <a:latin typeface="+mn-lt"/>
                        </a:rPr>
                        <a:t> se convalida el RD-ley 12/18 en el Congreso y por tal motivo </a:t>
                      </a:r>
                      <a:r>
                        <a:rPr lang="es-ES_tradnl" u="sng" dirty="0" smtClean="0">
                          <a:solidFill>
                            <a:srgbClr val="3333FF"/>
                          </a:solidFill>
                          <a:latin typeface="+mn-lt"/>
                        </a:rPr>
                        <a:t>se deroga</a:t>
                      </a:r>
                      <a:r>
                        <a:rPr lang="es-ES_tradnl" dirty="0" smtClean="0">
                          <a:solidFill>
                            <a:srgbClr val="3333FF"/>
                          </a:solidFill>
                          <a:latin typeface="+mn-lt"/>
                        </a:rPr>
                        <a:t>. </a:t>
                      </a:r>
                    </a:p>
                    <a:p>
                      <a:pPr marL="360000" indent="-1143000">
                        <a:buFontTx/>
                        <a:buNone/>
                      </a:pPr>
                      <a:endParaRPr lang="es-ES_tradnl" sz="800" dirty="0" smtClean="0">
                        <a:solidFill>
                          <a:srgbClr val="3333FF"/>
                        </a:solidFill>
                        <a:latin typeface="+mn-lt"/>
                      </a:endParaRPr>
                    </a:p>
                    <a:p>
                      <a:pPr marL="1143000" indent="-1143000">
                        <a:buFont typeface="Wingdings" pitchFamily="2" charset="2"/>
                        <a:buNone/>
                      </a:pPr>
                      <a:r>
                        <a:rPr lang="es-ES_tradnl" dirty="0" smtClean="0">
                          <a:solidFill>
                            <a:srgbClr val="3333FF"/>
                          </a:solidFill>
                          <a:latin typeface="+mn-lt"/>
                        </a:rPr>
                        <a:t>- Posteriormente se aprueba </a:t>
                      </a:r>
                      <a:r>
                        <a:rPr lang="es-ES_tradnl" b="0" dirty="0" smtClean="0">
                          <a:solidFill>
                            <a:srgbClr val="3333FF"/>
                          </a:solidFill>
                          <a:latin typeface="+mn-lt"/>
                        </a:rPr>
                        <a:t>e</a:t>
                      </a:r>
                      <a:r>
                        <a:rPr lang="es-ES_tradnl" b="0" dirty="0" smtClean="0">
                          <a:solidFill>
                            <a:srgbClr val="3333FF"/>
                          </a:solidFill>
                        </a:rPr>
                        <a:t>l </a:t>
                      </a:r>
                      <a:r>
                        <a:rPr lang="es-ES" dirty="0" smtClean="0">
                          <a:solidFill>
                            <a:srgbClr val="3333FF"/>
                          </a:solidFill>
                          <a:effectLst>
                            <a:outerShdw blurRad="38100" dist="38100" dir="2700000" algn="tl">
                              <a:srgbClr val="000000">
                                <a:alpha val="43137"/>
                              </a:srgbClr>
                            </a:outerShdw>
                          </a:effectLst>
                        </a:rPr>
                        <a:t>Real Decreto-ley 7/2019.</a:t>
                      </a:r>
                      <a:endParaRPr lang="es-ES" dirty="0">
                        <a:solidFill>
                          <a:srgbClr val="3333FF"/>
                        </a:solidFill>
                      </a:endParaRPr>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solidFill>
                      <a:schemeClr val="tx1"/>
                    </a:solidFill>
                  </a:tcPr>
                </a:tc>
              </a:tr>
            </a:tbl>
          </a:graphicData>
        </a:graphic>
      </p:graphicFrame>
    </p:spTree>
    <p:extLst>
      <p:ext uri="{BB962C8B-B14F-4D97-AF65-F5344CB8AC3E}">
        <p14:creationId xmlns="" xmlns:p14="http://schemas.microsoft.com/office/powerpoint/2010/main" val="4069773852"/>
      </p:ext>
    </p:extLst>
  </p:cSld>
  <p:clrMapOvr>
    <a:masterClrMapping/>
  </p:clrMapOvr>
  <p:transition/>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670800" y="6400800"/>
            <a:ext cx="2311400" cy="476250"/>
          </a:xfrm>
        </p:spPr>
        <p:txBody>
          <a:bodyPr/>
          <a:lstStyle/>
          <a:p>
            <a:pPr>
              <a:defRPr/>
            </a:pPr>
            <a:fld id="{0E8ED8F6-563B-4BD4-9CC2-3A49A22866C9}" type="slidenum">
              <a:rPr lang="es-ES"/>
              <a:pPr>
                <a:defRPr/>
              </a:pPr>
              <a:t>594</a:t>
            </a:fld>
            <a:endParaRPr lang="es-ES" dirty="0"/>
          </a:p>
        </p:txBody>
      </p:sp>
      <p:sp>
        <p:nvSpPr>
          <p:cNvPr id="244740" name="Rectangle 3"/>
          <p:cNvSpPr>
            <a:spLocks noChangeArrowheads="1"/>
          </p:cNvSpPr>
          <p:nvPr/>
        </p:nvSpPr>
        <p:spPr bwMode="auto">
          <a:xfrm>
            <a:off x="304800" y="0"/>
            <a:ext cx="9448800" cy="677108"/>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 dirty="0">
                <a:solidFill>
                  <a:srgbClr val="FFFF00"/>
                </a:solidFill>
                <a:effectLst>
                  <a:outerShdw blurRad="38100" dist="38100" dir="2700000" algn="tl">
                    <a:srgbClr val="000000">
                      <a:alpha val="43137"/>
                    </a:srgbClr>
                  </a:outerShdw>
                </a:effectLst>
                <a:latin typeface="+mn-lt"/>
              </a:rPr>
              <a:t>Real Decreto-ley </a:t>
            </a:r>
            <a:r>
              <a:rPr lang="es-ES" dirty="0" smtClean="0">
                <a:solidFill>
                  <a:srgbClr val="FFFF00"/>
                </a:solidFill>
                <a:effectLst>
                  <a:outerShdw blurRad="38100" dist="38100" dir="2700000" algn="tl">
                    <a:srgbClr val="000000">
                      <a:alpha val="43137"/>
                    </a:srgbClr>
                  </a:outerShdw>
                </a:effectLst>
                <a:latin typeface="+mn-lt"/>
              </a:rPr>
              <a:t>72019</a:t>
            </a:r>
            <a:r>
              <a:rPr lang="es-ES" b="0" dirty="0" smtClean="0">
                <a:latin typeface="+mn-lt"/>
              </a:rPr>
              <a:t>, </a:t>
            </a:r>
            <a:r>
              <a:rPr lang="es-ES" sz="1800" b="0" dirty="0" smtClean="0">
                <a:latin typeface="+mn-lt"/>
              </a:rPr>
              <a:t>de </a:t>
            </a:r>
            <a:r>
              <a:rPr lang="es-ES" sz="1800" b="0" dirty="0">
                <a:latin typeface="+mn-lt"/>
              </a:rPr>
              <a:t>medidas urgentes en materia de vivienda y alquiler </a:t>
            </a:r>
            <a:r>
              <a:rPr lang="es-ES_tradnl" sz="1800" b="0" dirty="0">
                <a:latin typeface="+mn-lt"/>
              </a:rPr>
              <a:t>(</a:t>
            </a:r>
            <a:r>
              <a:rPr lang="es-ES_tradnl" sz="1800" b="0" dirty="0">
                <a:solidFill>
                  <a:schemeClr val="bg1">
                    <a:lumMod val="20000"/>
                    <a:lumOff val="80000"/>
                  </a:schemeClr>
                </a:solidFill>
                <a:latin typeface="+mn-lt"/>
              </a:rPr>
              <a:t>BOE </a:t>
            </a:r>
            <a:r>
              <a:rPr lang="es-ES_tradnl" sz="1800" b="0" dirty="0" smtClean="0">
                <a:solidFill>
                  <a:schemeClr val="bg1">
                    <a:lumMod val="20000"/>
                    <a:lumOff val="80000"/>
                  </a:schemeClr>
                </a:solidFill>
                <a:latin typeface="+mn-lt"/>
              </a:rPr>
              <a:t>5/3/2019</a:t>
            </a:r>
            <a:r>
              <a:rPr lang="es-ES_tradnl" sz="1800" b="0" dirty="0" smtClean="0">
                <a:latin typeface="+mn-lt"/>
              </a:rPr>
              <a:t>, </a:t>
            </a:r>
            <a:r>
              <a:rPr lang="es-ES_tradnl" sz="1800" b="0" dirty="0">
                <a:solidFill>
                  <a:srgbClr val="FFFF00"/>
                </a:solidFill>
                <a:latin typeface="+mn-lt"/>
              </a:rPr>
              <a:t>en vigor desde </a:t>
            </a:r>
            <a:r>
              <a:rPr lang="es-ES_tradnl" sz="1800" b="0" dirty="0" smtClean="0">
                <a:solidFill>
                  <a:srgbClr val="FFFF00"/>
                </a:solidFill>
                <a:latin typeface="+mn-lt"/>
              </a:rPr>
              <a:t>6/3/2019</a:t>
            </a:r>
            <a:r>
              <a:rPr lang="es-ES_tradnl" sz="1800" b="0" dirty="0" smtClean="0">
                <a:latin typeface="+mn-lt"/>
              </a:rPr>
              <a:t>)</a:t>
            </a:r>
            <a:endParaRPr lang="es-ES_tradnl" sz="1800" dirty="0">
              <a:solidFill>
                <a:srgbClr val="FFFF00"/>
              </a:solidFill>
              <a:effectLst>
                <a:outerShdw blurRad="38100" dist="38100" dir="2700000" algn="tl">
                  <a:srgbClr val="000000">
                    <a:alpha val="43137"/>
                  </a:srgbClr>
                </a:outerShdw>
              </a:effectLst>
              <a:latin typeface="+mn-lt"/>
            </a:endParaRPr>
          </a:p>
        </p:txBody>
      </p:sp>
      <p:graphicFrame>
        <p:nvGraphicFramePr>
          <p:cNvPr id="2" name="Tabla 1"/>
          <p:cNvGraphicFramePr>
            <a:graphicFrameLocks noGrp="1"/>
          </p:cNvGraphicFramePr>
          <p:nvPr>
            <p:extLst>
              <p:ext uri="{D42A27DB-BD31-4B8C-83A1-F6EECF244321}">
                <p14:modId xmlns="" xmlns:p14="http://schemas.microsoft.com/office/powerpoint/2010/main" val="3772325599"/>
              </p:ext>
            </p:extLst>
          </p:nvPr>
        </p:nvGraphicFramePr>
        <p:xfrm>
          <a:off x="76200" y="828676"/>
          <a:ext cx="9753600" cy="5172092"/>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4009538841"/>
                    </a:ext>
                  </a:extLst>
                </a:gridCol>
              </a:tblGrid>
              <a:tr h="457200">
                <a:tc>
                  <a:txBody>
                    <a:bodyPr/>
                    <a:lstStyle/>
                    <a:p>
                      <a:pPr marL="342900" indent="-342900">
                        <a:buFont typeface="Wingdings" panose="05000000000000000000" pitchFamily="2" charset="2"/>
                        <a:buChar char="q"/>
                      </a:pPr>
                      <a:r>
                        <a:rPr lang="es-ES_tradnl" sz="1800" b="1" kern="1200" dirty="0" smtClean="0">
                          <a:solidFill>
                            <a:schemeClr val="tx1"/>
                          </a:solidFill>
                          <a:effectLst/>
                          <a:latin typeface="+mn-lt"/>
                          <a:ea typeface="+mn-ea"/>
                          <a:cs typeface="+mn-cs"/>
                        </a:rPr>
                        <a:t>Medidas fiscales en ITP e IBI en </a:t>
                      </a:r>
                      <a:r>
                        <a:rPr lang="es-ES_tradnl" sz="1800" b="1" u="sng" kern="1200" dirty="0" smtClean="0">
                          <a:solidFill>
                            <a:schemeClr val="tx1"/>
                          </a:solidFill>
                          <a:effectLst/>
                          <a:latin typeface="+mn-lt"/>
                          <a:ea typeface="+mn-ea"/>
                          <a:cs typeface="+mn-cs"/>
                        </a:rPr>
                        <a:t>favor</a:t>
                      </a:r>
                      <a:r>
                        <a:rPr lang="es-ES_tradnl" sz="1800" b="1" kern="1200" dirty="0" smtClean="0">
                          <a:solidFill>
                            <a:schemeClr val="tx1"/>
                          </a:solidFill>
                          <a:effectLst/>
                          <a:latin typeface="+mn-lt"/>
                          <a:ea typeface="+mn-ea"/>
                          <a:cs typeface="+mn-cs"/>
                        </a:rPr>
                        <a:t> del </a:t>
                      </a:r>
                      <a:r>
                        <a:rPr lang="es-ES_tradnl" sz="1800" b="1" u="sng" kern="1200" dirty="0" smtClean="0">
                          <a:solidFill>
                            <a:srgbClr val="FFFF00"/>
                          </a:solidFill>
                          <a:effectLst/>
                          <a:latin typeface="+mn-lt"/>
                          <a:ea typeface="+mn-ea"/>
                          <a:cs typeface="+mn-cs"/>
                        </a:rPr>
                        <a:t>arrendamiento de vivienda </a:t>
                      </a:r>
                      <a:r>
                        <a:rPr lang="es-ES_tradnl" sz="1800" b="1" u="none" kern="1200" dirty="0" smtClean="0">
                          <a:solidFill>
                            <a:srgbClr val="FFFF00"/>
                          </a:solidFill>
                          <a:effectLst/>
                          <a:latin typeface="+mn-lt"/>
                          <a:ea typeface="+mn-ea"/>
                          <a:cs typeface="+mn-cs"/>
                        </a:rPr>
                        <a:t>  (1)</a:t>
                      </a:r>
                      <a:endParaRPr lang="es-ES" sz="1800" u="none" kern="1200" dirty="0">
                        <a:solidFill>
                          <a:srgbClr val="FFFF00"/>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99905379"/>
                  </a:ext>
                </a:extLst>
              </a:tr>
              <a:tr h="4572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_tradnl" sz="1800" b="1" kern="1200" dirty="0" smtClean="0">
                          <a:solidFill>
                            <a:srgbClr val="000066"/>
                          </a:solidFill>
                          <a:effectLst/>
                          <a:latin typeface="+mn-lt"/>
                          <a:ea typeface="+mn-ea"/>
                          <a:cs typeface="+mn-cs"/>
                        </a:rPr>
                        <a:t>Medidas para </a:t>
                      </a:r>
                      <a:r>
                        <a:rPr lang="es-ES_tradnl" sz="1800" b="1" u="sng" kern="1200" dirty="0" smtClean="0">
                          <a:solidFill>
                            <a:srgbClr val="000066"/>
                          </a:solidFill>
                          <a:effectLst/>
                          <a:latin typeface="+mn-lt"/>
                          <a:ea typeface="+mn-ea"/>
                          <a:cs typeface="+mn-cs"/>
                        </a:rPr>
                        <a:t>mejorar</a:t>
                      </a:r>
                      <a:r>
                        <a:rPr lang="es-ES_tradnl" sz="1800" b="1" kern="1200" dirty="0" smtClean="0">
                          <a:solidFill>
                            <a:srgbClr val="000066"/>
                          </a:solidFill>
                          <a:effectLst/>
                          <a:latin typeface="+mn-lt"/>
                          <a:ea typeface="+mn-ea"/>
                          <a:cs typeface="+mn-cs"/>
                        </a:rPr>
                        <a:t> el </a:t>
                      </a:r>
                      <a:r>
                        <a:rPr lang="es-ES_tradnl" sz="1800" b="1" u="sng" kern="1200" dirty="0" smtClean="0">
                          <a:solidFill>
                            <a:srgbClr val="000066"/>
                          </a:solidFill>
                          <a:effectLst/>
                          <a:latin typeface="+mn-lt"/>
                          <a:ea typeface="+mn-ea"/>
                          <a:cs typeface="+mn-cs"/>
                        </a:rPr>
                        <a:t>acceso a la vivienda</a:t>
                      </a:r>
                      <a:r>
                        <a:rPr lang="es-ES_tradnl" sz="1800" b="1" kern="1200" dirty="0" smtClean="0">
                          <a:solidFill>
                            <a:srgbClr val="000066"/>
                          </a:solidFill>
                          <a:effectLst/>
                          <a:latin typeface="+mn-lt"/>
                          <a:ea typeface="+mn-ea"/>
                          <a:cs typeface="+mn-cs"/>
                        </a:rPr>
                        <a:t> y </a:t>
                      </a:r>
                      <a:r>
                        <a:rPr lang="es-ES_tradnl" sz="1800" b="1" u="sng" kern="1200" dirty="0" smtClean="0">
                          <a:solidFill>
                            <a:srgbClr val="000066"/>
                          </a:solidFill>
                          <a:effectLst/>
                          <a:latin typeface="+mn-lt"/>
                          <a:ea typeface="+mn-ea"/>
                          <a:cs typeface="+mn-cs"/>
                        </a:rPr>
                        <a:t>favorecer el alquiler asequible:</a:t>
                      </a:r>
                      <a:endParaRPr lang="es-ES" sz="1800" u="sng" kern="1200" dirty="0">
                        <a:solidFill>
                          <a:srgbClr val="FFFF00"/>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00"/>
                    </a:solidFill>
                  </a:tcPr>
                </a:tc>
                <a:extLst>
                  <a:ext uri="{0D108BD9-81ED-4DB2-BD59-A6C34878D82A}">
                    <a16:rowId xmlns="" xmlns:a16="http://schemas.microsoft.com/office/drawing/2014/main" val="2472248174"/>
                  </a:ext>
                </a:extLst>
              </a:tr>
              <a:tr h="7620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b="1" i="0" u="sng" kern="1200" dirty="0" smtClean="0">
                          <a:solidFill>
                            <a:srgbClr val="0000FF"/>
                          </a:solidFill>
                          <a:effectLst/>
                          <a:latin typeface="+mn-lt"/>
                          <a:ea typeface="+mn-ea"/>
                          <a:cs typeface="+mn-cs"/>
                        </a:rPr>
                        <a:t>Exención ITP y AJD:</a:t>
                      </a:r>
                      <a:r>
                        <a:rPr lang="es-ES_tradnl" sz="1800" i="0" kern="1200" dirty="0" smtClean="0">
                          <a:solidFill>
                            <a:srgbClr val="0000FF"/>
                          </a:solidFill>
                          <a:effectLst/>
                          <a:latin typeface="+mn-lt"/>
                          <a:ea typeface="+mn-ea"/>
                          <a:cs typeface="+mn-cs"/>
                        </a:rPr>
                        <a:t> </a:t>
                      </a:r>
                      <a:r>
                        <a:rPr lang="es-ES_tradnl" sz="1600" i="0" kern="1200" dirty="0" smtClean="0">
                          <a:solidFill>
                            <a:srgbClr val="0000FF"/>
                          </a:solidFill>
                          <a:effectLst/>
                          <a:latin typeface="+mn-lt"/>
                          <a:ea typeface="+mn-ea"/>
                          <a:cs typeface="+mn-cs"/>
                        </a:rPr>
                        <a:t>suscripción de </a:t>
                      </a:r>
                      <a:r>
                        <a:rPr lang="es-ES_tradnl" sz="1600" i="0" u="sng" kern="1200" dirty="0" smtClean="0">
                          <a:solidFill>
                            <a:srgbClr val="0000FF"/>
                          </a:solidFill>
                          <a:effectLst/>
                          <a:latin typeface="+mn-lt"/>
                          <a:ea typeface="+mn-ea"/>
                          <a:cs typeface="+mn-cs"/>
                        </a:rPr>
                        <a:t>contratos de arrendamiento para uso estable y permanente</a:t>
                      </a:r>
                      <a:r>
                        <a:rPr lang="es-ES_tradnl" sz="1600" i="0" kern="1200" dirty="0" smtClean="0">
                          <a:solidFill>
                            <a:srgbClr val="0000FF"/>
                          </a:solidFill>
                          <a:effectLst/>
                          <a:latin typeface="+mn-lt"/>
                          <a:ea typeface="+mn-ea"/>
                          <a:cs typeface="+mn-cs"/>
                        </a:rPr>
                        <a:t> </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b="1" i="0" u="sng" kern="1200" dirty="0" smtClean="0">
                          <a:solidFill>
                            <a:srgbClr val="0000FF"/>
                          </a:solidFill>
                          <a:effectLst/>
                          <a:latin typeface="+mn-lt"/>
                          <a:ea typeface="+mn-ea"/>
                          <a:cs typeface="+mn-cs"/>
                        </a:rPr>
                        <a:t>Incorporación en el IBI:</a:t>
                      </a:r>
                      <a:r>
                        <a:rPr lang="es-ES_tradnl" sz="1800" i="0" kern="1200" dirty="0" smtClean="0">
                          <a:solidFill>
                            <a:srgbClr val="0000FF"/>
                          </a:solidFill>
                          <a:effectLst/>
                          <a:latin typeface="+mn-lt"/>
                          <a:ea typeface="+mn-ea"/>
                          <a:cs typeface="+mn-cs"/>
                        </a:rPr>
                        <a:t> </a:t>
                      </a:r>
                      <a:r>
                        <a:rPr lang="es-ES_tradnl" sz="1600" i="0" kern="1200" dirty="0" smtClean="0">
                          <a:solidFill>
                            <a:srgbClr val="0000FF"/>
                          </a:solidFill>
                          <a:effectLst/>
                          <a:latin typeface="+mn-lt"/>
                          <a:ea typeface="+mn-ea"/>
                          <a:cs typeface="+mn-cs"/>
                        </a:rPr>
                        <a:t>de </a:t>
                      </a:r>
                      <a:r>
                        <a:rPr lang="es-ES_tradnl" sz="1600" i="0" u="sng" kern="1200" dirty="0" smtClean="0">
                          <a:solidFill>
                            <a:srgbClr val="0000FF"/>
                          </a:solidFill>
                          <a:effectLst/>
                          <a:latin typeface="+mn-lt"/>
                          <a:ea typeface="+mn-ea"/>
                          <a:cs typeface="+mn-cs"/>
                        </a:rPr>
                        <a:t>medidas que favorecen el mercado de arrendamiento de vivienda</a:t>
                      </a:r>
                      <a:endParaRPr lang="es-ES" sz="1600" b="1" i="0"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3228904137"/>
                  </a:ext>
                </a:extLst>
              </a:tr>
              <a:tr h="45720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1600" b="1" kern="1200" dirty="0" smtClean="0">
                          <a:solidFill>
                            <a:srgbClr val="FF0000"/>
                          </a:solidFill>
                          <a:effectLst/>
                          <a:latin typeface="+mn-lt"/>
                          <a:ea typeface="+mn-ea"/>
                          <a:cs typeface="+mn-cs"/>
                        </a:rPr>
                        <a:t>Impuesto sobre Transmisiones Patrimoniales y Actos Jurídicos Documentados (ITP y AJD):</a:t>
                      </a:r>
                      <a:endParaRPr lang="es-ES" sz="1500" b="1" dirty="0">
                        <a:solidFill>
                          <a:srgbClr val="FF0000"/>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99"/>
                    </a:solidFill>
                  </a:tcPr>
                </a:tc>
                <a:extLst>
                  <a:ext uri="{0D108BD9-81ED-4DB2-BD59-A6C34878D82A}">
                    <a16:rowId xmlns="" xmlns:a16="http://schemas.microsoft.com/office/drawing/2014/main" val="524068350"/>
                  </a:ext>
                </a:extLst>
              </a:tr>
              <a:tr h="1395418">
                <a:tc>
                  <a:txBody>
                    <a:bodyPr/>
                    <a:lstStyle/>
                    <a:p>
                      <a:pPr marL="342900" indent="-342900">
                        <a:buFont typeface="Wingdings" panose="05000000000000000000" pitchFamily="2" charset="2"/>
                        <a:buChar char="§"/>
                      </a:pPr>
                      <a:r>
                        <a:rPr lang="es-ES_tradnl" sz="1600" kern="1200" dirty="0" smtClean="0">
                          <a:solidFill>
                            <a:srgbClr val="0000FF"/>
                          </a:solidFill>
                          <a:effectLst/>
                          <a:latin typeface="+mn-lt"/>
                          <a:ea typeface="+mn-ea"/>
                          <a:cs typeface="+mn-cs"/>
                        </a:rPr>
                        <a:t>Se establece la </a:t>
                      </a:r>
                      <a:r>
                        <a:rPr lang="es-ES_tradnl" sz="1600" b="1" u="sng" kern="1200" dirty="0" smtClean="0">
                          <a:solidFill>
                            <a:srgbClr val="FF0000"/>
                          </a:solidFill>
                          <a:effectLst/>
                          <a:latin typeface="+mn-lt"/>
                          <a:ea typeface="+mn-ea"/>
                          <a:cs typeface="+mn-cs"/>
                        </a:rPr>
                        <a:t>exención</a:t>
                      </a:r>
                      <a:r>
                        <a:rPr lang="es-ES_tradnl" sz="1600" b="1" kern="1200" dirty="0" smtClean="0">
                          <a:solidFill>
                            <a:srgbClr val="0000FF"/>
                          </a:solidFill>
                          <a:effectLst/>
                          <a:latin typeface="+mn-lt"/>
                          <a:ea typeface="+mn-ea"/>
                          <a:cs typeface="+mn-cs"/>
                        </a:rPr>
                        <a:t> del ITP y AJD</a:t>
                      </a:r>
                      <a:r>
                        <a:rPr lang="es-ES_tradnl" sz="1600" kern="1200" dirty="0" smtClean="0">
                          <a:solidFill>
                            <a:srgbClr val="0000FF"/>
                          </a:solidFill>
                          <a:effectLst/>
                          <a:latin typeface="+mn-lt"/>
                          <a:ea typeface="+mn-ea"/>
                          <a:cs typeface="+mn-cs"/>
                        </a:rPr>
                        <a:t>, </a:t>
                      </a:r>
                      <a:r>
                        <a:rPr lang="es-ES_tradnl" sz="1600" b="1" u="sng" kern="1200" dirty="0" smtClean="0">
                          <a:solidFill>
                            <a:srgbClr val="0000FF"/>
                          </a:solidFill>
                          <a:effectLst/>
                          <a:latin typeface="+mn-lt"/>
                          <a:ea typeface="+mn-ea"/>
                          <a:cs typeface="+mn-cs"/>
                        </a:rPr>
                        <a:t>modalidad TPO</a:t>
                      </a:r>
                      <a:r>
                        <a:rPr lang="es-ES_tradnl" sz="1600" kern="1200" dirty="0" smtClean="0">
                          <a:solidFill>
                            <a:srgbClr val="0000FF"/>
                          </a:solidFill>
                          <a:effectLst/>
                          <a:latin typeface="+mn-lt"/>
                          <a:ea typeface="+mn-ea"/>
                          <a:cs typeface="+mn-cs"/>
                        </a:rPr>
                        <a:t>,</a:t>
                      </a:r>
                      <a:r>
                        <a:rPr lang="es-ES_tradnl" sz="1600" b="1" kern="1200" dirty="0" smtClean="0">
                          <a:solidFill>
                            <a:srgbClr val="0000FF"/>
                          </a:solidFill>
                          <a:effectLst/>
                          <a:latin typeface="+mn-lt"/>
                          <a:ea typeface="+mn-ea"/>
                          <a:cs typeface="+mn-cs"/>
                        </a:rPr>
                        <a:t> en la suscripción de contratos de arrendamiento de vivienda para uso estable y permanente</a:t>
                      </a:r>
                      <a:r>
                        <a:rPr lang="es-ES_tradnl" sz="1600" kern="1200" dirty="0" smtClean="0">
                          <a:solidFill>
                            <a:srgbClr val="0000FF"/>
                          </a:solidFill>
                          <a:effectLst/>
                          <a:latin typeface="+mn-lt"/>
                          <a:ea typeface="+mn-ea"/>
                          <a:cs typeface="+mn-cs"/>
                        </a:rPr>
                        <a:t> a los que se refiere el artículo 2 de la LAU (</a:t>
                      </a:r>
                      <a:r>
                        <a:rPr lang="es-ES_tradnl" sz="1600" i="1" kern="1200" dirty="0" smtClean="0">
                          <a:solidFill>
                            <a:srgbClr val="0000FF"/>
                          </a:solidFill>
                          <a:effectLst/>
                          <a:latin typeface="+mn-lt"/>
                          <a:ea typeface="+mn-ea"/>
                          <a:cs typeface="+mn-cs"/>
                        </a:rPr>
                        <a:t>arrendamiento que recae sobre una edificación habitable cuyo destino primordial sea satisfacer la </a:t>
                      </a:r>
                      <a:r>
                        <a:rPr lang="es-ES_tradnl" sz="1600" i="1" u="sng" kern="1200" dirty="0" smtClean="0">
                          <a:solidFill>
                            <a:srgbClr val="0000FF"/>
                          </a:solidFill>
                          <a:effectLst/>
                          <a:latin typeface="+mn-lt"/>
                          <a:ea typeface="+mn-ea"/>
                          <a:cs typeface="+mn-cs"/>
                        </a:rPr>
                        <a:t>necesidad permanente</a:t>
                      </a:r>
                      <a:r>
                        <a:rPr lang="es-ES_tradnl" sz="1600" i="1" kern="1200" dirty="0" smtClean="0">
                          <a:solidFill>
                            <a:srgbClr val="0000FF"/>
                          </a:solidFill>
                          <a:effectLst/>
                          <a:latin typeface="+mn-lt"/>
                          <a:ea typeface="+mn-ea"/>
                          <a:cs typeface="+mn-cs"/>
                        </a:rPr>
                        <a:t> </a:t>
                      </a:r>
                      <a:r>
                        <a:rPr lang="es-ES_tradnl" sz="1600" i="1" u="sng" kern="1200" dirty="0" smtClean="0">
                          <a:solidFill>
                            <a:srgbClr val="0000FF"/>
                          </a:solidFill>
                          <a:effectLst/>
                          <a:latin typeface="+mn-lt"/>
                          <a:ea typeface="+mn-ea"/>
                          <a:cs typeface="+mn-cs"/>
                        </a:rPr>
                        <a:t>de</a:t>
                      </a:r>
                      <a:r>
                        <a:rPr lang="es-ES_tradnl" sz="1600" i="1" kern="1200" dirty="0" smtClean="0">
                          <a:solidFill>
                            <a:srgbClr val="0000FF"/>
                          </a:solidFill>
                          <a:effectLst/>
                          <a:latin typeface="+mn-lt"/>
                          <a:ea typeface="+mn-ea"/>
                          <a:cs typeface="+mn-cs"/>
                        </a:rPr>
                        <a:t> </a:t>
                      </a:r>
                      <a:r>
                        <a:rPr lang="es-ES_tradnl" sz="1600" i="1" u="sng" kern="1200" dirty="0" smtClean="0">
                          <a:solidFill>
                            <a:srgbClr val="0000FF"/>
                          </a:solidFill>
                          <a:effectLst/>
                          <a:latin typeface="+mn-lt"/>
                          <a:ea typeface="+mn-ea"/>
                          <a:cs typeface="+mn-cs"/>
                        </a:rPr>
                        <a:t>vivienda</a:t>
                      </a:r>
                      <a:r>
                        <a:rPr lang="es-ES_tradnl" sz="1600" i="1" kern="1200" dirty="0" smtClean="0">
                          <a:solidFill>
                            <a:srgbClr val="0000FF"/>
                          </a:solidFill>
                          <a:effectLst/>
                          <a:latin typeface="+mn-lt"/>
                          <a:ea typeface="+mn-ea"/>
                          <a:cs typeface="+mn-cs"/>
                        </a:rPr>
                        <a:t> del arrendatario</a:t>
                      </a:r>
                      <a:r>
                        <a:rPr lang="es-ES_tradnl" sz="1600" kern="1200" dirty="0" smtClean="0">
                          <a:solidFill>
                            <a:srgbClr val="0000FF"/>
                          </a:solidFill>
                          <a:effectLst/>
                          <a:latin typeface="+mn-lt"/>
                          <a:ea typeface="+mn-ea"/>
                          <a:cs typeface="+mn-cs"/>
                        </a:rPr>
                        <a:t>),</a:t>
                      </a:r>
                    </a:p>
                    <a:p>
                      <a:pPr marL="342900" indent="-342900">
                        <a:buFont typeface="Wingdings" panose="05000000000000000000" pitchFamily="2" charset="2"/>
                        <a:buChar char="ü"/>
                      </a:pPr>
                      <a:r>
                        <a:rPr lang="es-ES_tradnl" sz="1600" kern="1200" dirty="0" smtClean="0">
                          <a:solidFill>
                            <a:srgbClr val="0000FF"/>
                          </a:solidFill>
                          <a:effectLst/>
                          <a:latin typeface="+mn-lt"/>
                          <a:ea typeface="+mn-ea"/>
                          <a:cs typeface="+mn-cs"/>
                        </a:rPr>
                        <a:t> </a:t>
                      </a:r>
                      <a:r>
                        <a:rPr lang="es-ES_tradnl" sz="1600" u="sng" kern="1200" dirty="0" smtClean="0">
                          <a:solidFill>
                            <a:srgbClr val="FF0066"/>
                          </a:solidFill>
                          <a:effectLst/>
                          <a:latin typeface="+mn-lt"/>
                          <a:ea typeface="+mn-ea"/>
                          <a:cs typeface="+mn-cs"/>
                        </a:rPr>
                        <a:t>incorporando para ello el apartado 26 en el artículo 45.I.B) del TRLITPAJD</a:t>
                      </a:r>
                      <a:r>
                        <a:rPr lang="es-ES_tradnl" sz="1600" kern="1200" dirty="0" smtClean="0">
                          <a:solidFill>
                            <a:srgbClr val="0000FF"/>
                          </a:solidFill>
                          <a:effectLst/>
                          <a:latin typeface="+mn-lt"/>
                          <a:ea typeface="+mn-ea"/>
                          <a:cs typeface="+mn-cs"/>
                        </a:rPr>
                        <a:t>.</a:t>
                      </a:r>
                      <a:endParaRPr lang="es-ES" sz="1600" kern="1200" dirty="0">
                        <a:solidFill>
                          <a:srgbClr val="0000FF"/>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2038194050"/>
                  </a:ext>
                </a:extLst>
              </a:tr>
              <a:tr h="44196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_tradnl" sz="1600" b="1" kern="1200" dirty="0" smtClean="0">
                          <a:solidFill>
                            <a:srgbClr val="FF0000"/>
                          </a:solidFill>
                          <a:effectLst/>
                          <a:latin typeface="+mn-lt"/>
                          <a:ea typeface="+mn-ea"/>
                          <a:cs typeface="+mn-cs"/>
                        </a:rPr>
                        <a:t>Impuesto sobre Bienes Inmuebles (IBI):</a:t>
                      </a:r>
                      <a:endParaRPr lang="es-ES" sz="1600" kern="1200" dirty="0" smtClean="0">
                        <a:solidFill>
                          <a:srgbClr val="FF0000"/>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99"/>
                    </a:solidFill>
                  </a:tcPr>
                </a:tc>
                <a:extLst>
                  <a:ext uri="{0D108BD9-81ED-4DB2-BD59-A6C34878D82A}">
                    <a16:rowId xmlns="" xmlns:a16="http://schemas.microsoft.com/office/drawing/2014/main" val="1335010992"/>
                  </a:ext>
                </a:extLst>
              </a:tr>
              <a:tr h="1201114">
                <a:tc>
                  <a:txBody>
                    <a:bodyPr/>
                    <a:lstStyle/>
                    <a:p>
                      <a:pPr marL="342900" indent="-342900">
                        <a:buFont typeface="Wingdings" panose="05000000000000000000" pitchFamily="2" charset="2"/>
                        <a:buChar char="§"/>
                      </a:pPr>
                      <a:r>
                        <a:rPr lang="es-ES_tradnl" sz="1600" kern="1200" dirty="0" smtClean="0">
                          <a:solidFill>
                            <a:srgbClr val="0000FF"/>
                          </a:solidFill>
                          <a:effectLst/>
                          <a:latin typeface="+mn-lt"/>
                          <a:ea typeface="+mn-ea"/>
                          <a:cs typeface="+mn-cs"/>
                        </a:rPr>
                        <a:t>Se introducen </a:t>
                      </a:r>
                      <a:r>
                        <a:rPr lang="es-ES_tradnl" sz="1600" b="1" u="sng" kern="1200" dirty="0" smtClean="0">
                          <a:solidFill>
                            <a:srgbClr val="0000FF"/>
                          </a:solidFill>
                          <a:effectLst/>
                          <a:latin typeface="+mn-lt"/>
                          <a:ea typeface="+mn-ea"/>
                          <a:cs typeface="+mn-cs"/>
                        </a:rPr>
                        <a:t>modificaciones</a:t>
                      </a:r>
                      <a:r>
                        <a:rPr lang="es-ES_tradnl" sz="1600" kern="1200" dirty="0" smtClean="0">
                          <a:solidFill>
                            <a:srgbClr val="0000FF"/>
                          </a:solidFill>
                          <a:effectLst/>
                          <a:latin typeface="+mn-lt"/>
                          <a:ea typeface="+mn-ea"/>
                          <a:cs typeface="+mn-cs"/>
                        </a:rPr>
                        <a:t> en el Real Decreto Legislativo 2/2004, de 5 de marzo, por el que se aprueba el </a:t>
                      </a:r>
                      <a:r>
                        <a:rPr lang="es-ES_tradnl" sz="1600" u="sng" kern="1200" dirty="0" smtClean="0">
                          <a:solidFill>
                            <a:srgbClr val="0000FF"/>
                          </a:solidFill>
                          <a:effectLst/>
                          <a:latin typeface="+mn-lt"/>
                          <a:ea typeface="+mn-ea"/>
                          <a:cs typeface="+mn-cs"/>
                        </a:rPr>
                        <a:t>Texto Refundido de la Ley Reguladora de las Haciendas Locales</a:t>
                      </a:r>
                      <a:r>
                        <a:rPr lang="es-ES_tradnl" sz="1600" kern="1200" dirty="0" smtClean="0">
                          <a:solidFill>
                            <a:srgbClr val="0000FF"/>
                          </a:solidFill>
                          <a:effectLst/>
                          <a:latin typeface="+mn-lt"/>
                          <a:ea typeface="+mn-ea"/>
                          <a:cs typeface="+mn-cs"/>
                        </a:rPr>
                        <a:t> (</a:t>
                      </a:r>
                      <a:r>
                        <a:rPr lang="es-ES_tradnl" sz="1600" b="1" kern="1200" dirty="0" smtClean="0">
                          <a:solidFill>
                            <a:srgbClr val="0000FF"/>
                          </a:solidFill>
                          <a:effectLst/>
                          <a:latin typeface="+mn-lt"/>
                          <a:ea typeface="+mn-ea"/>
                          <a:cs typeface="+mn-cs"/>
                        </a:rPr>
                        <a:t>TRLRHL</a:t>
                      </a:r>
                      <a:r>
                        <a:rPr lang="es-ES_tradnl" sz="1600" kern="1200" dirty="0" smtClean="0">
                          <a:solidFill>
                            <a:srgbClr val="0000FF"/>
                          </a:solidFill>
                          <a:effectLst/>
                          <a:latin typeface="+mn-lt"/>
                          <a:ea typeface="+mn-ea"/>
                          <a:cs typeface="+mn-cs"/>
                        </a:rPr>
                        <a:t>):</a:t>
                      </a:r>
                    </a:p>
                    <a:p>
                      <a:pPr marL="342900" indent="-342900">
                        <a:buFont typeface="Wingdings" panose="05000000000000000000" pitchFamily="2" charset="2"/>
                        <a:buChar char="ü"/>
                      </a:pPr>
                      <a:r>
                        <a:rPr lang="es-ES_tradnl" sz="1600" kern="1200" dirty="0" smtClean="0">
                          <a:solidFill>
                            <a:srgbClr val="0000FF"/>
                          </a:solidFill>
                          <a:effectLst/>
                          <a:latin typeface="+mn-lt"/>
                          <a:ea typeface="+mn-ea"/>
                          <a:cs typeface="+mn-cs"/>
                        </a:rPr>
                        <a:t> concretamente en la regulación del Impuesto sobre Bienes Inmuebles (</a:t>
                      </a:r>
                      <a:r>
                        <a:rPr lang="es-ES_tradnl" sz="1600" b="1" kern="1200" dirty="0" smtClean="0">
                          <a:solidFill>
                            <a:srgbClr val="0000FF"/>
                          </a:solidFill>
                          <a:effectLst/>
                          <a:latin typeface="+mn-lt"/>
                          <a:ea typeface="+mn-ea"/>
                          <a:cs typeface="+mn-cs"/>
                        </a:rPr>
                        <a:t>IBI</a:t>
                      </a:r>
                      <a:r>
                        <a:rPr lang="es-ES_tradnl" sz="1600" kern="1200" dirty="0" smtClean="0">
                          <a:solidFill>
                            <a:srgbClr val="0000FF"/>
                          </a:solidFill>
                          <a:effectLst/>
                          <a:latin typeface="+mn-lt"/>
                          <a:ea typeface="+mn-ea"/>
                          <a:cs typeface="+mn-cs"/>
                        </a:rPr>
                        <a:t>) para incorporar </a:t>
                      </a:r>
                      <a:r>
                        <a:rPr lang="es-ES_tradnl" sz="1600" b="1" u="sng" kern="1200" dirty="0" smtClean="0">
                          <a:solidFill>
                            <a:srgbClr val="0000FF"/>
                          </a:solidFill>
                          <a:effectLst/>
                          <a:latin typeface="+mn-lt"/>
                          <a:ea typeface="+mn-ea"/>
                          <a:cs typeface="+mn-cs"/>
                        </a:rPr>
                        <a:t>medidas</a:t>
                      </a:r>
                      <a:r>
                        <a:rPr lang="es-ES_tradnl" sz="1600" kern="1200" dirty="0" smtClean="0">
                          <a:solidFill>
                            <a:srgbClr val="0000FF"/>
                          </a:solidFill>
                          <a:effectLst/>
                          <a:latin typeface="+mn-lt"/>
                          <a:ea typeface="+mn-ea"/>
                          <a:cs typeface="+mn-cs"/>
                        </a:rPr>
                        <a:t> </a:t>
                      </a:r>
                      <a:r>
                        <a:rPr lang="es-ES_tradnl" sz="1600" b="1" u="sng" kern="1200" dirty="0" smtClean="0">
                          <a:solidFill>
                            <a:srgbClr val="FF0066"/>
                          </a:solidFill>
                          <a:effectLst/>
                          <a:latin typeface="+mn-lt"/>
                          <a:ea typeface="+mn-ea"/>
                          <a:cs typeface="+mn-cs"/>
                        </a:rPr>
                        <a:t>que favorecen el mercado de alquiler de vivienda</a:t>
                      </a:r>
                      <a:r>
                        <a:rPr lang="es-ES_tradnl" sz="1600" kern="1200" dirty="0" smtClean="0">
                          <a:solidFill>
                            <a:srgbClr val="0000FF"/>
                          </a:solidFill>
                          <a:effectLst/>
                          <a:latin typeface="+mn-lt"/>
                          <a:ea typeface="+mn-ea"/>
                          <a:cs typeface="+mn-cs"/>
                        </a:rPr>
                        <a:t>.</a:t>
                      </a:r>
                      <a:endParaRPr lang="es-ES" sz="1600" b="1"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3611934993"/>
                  </a:ext>
                </a:extLst>
              </a:tr>
            </a:tbl>
          </a:graphicData>
        </a:graphic>
      </p:graphicFrame>
      <p:graphicFrame>
        <p:nvGraphicFramePr>
          <p:cNvPr id="14" name="Tabla 13"/>
          <p:cNvGraphicFramePr>
            <a:graphicFrameLocks noGrp="1"/>
          </p:cNvGraphicFramePr>
          <p:nvPr>
            <p:extLst>
              <p:ext uri="{D42A27DB-BD31-4B8C-83A1-F6EECF244321}">
                <p14:modId xmlns="" xmlns:p14="http://schemas.microsoft.com/office/powerpoint/2010/main" val="1654532246"/>
              </p:ext>
            </p:extLst>
          </p:nvPr>
        </p:nvGraphicFramePr>
        <p:xfrm>
          <a:off x="309530" y="6072206"/>
          <a:ext cx="9001188" cy="640080"/>
        </p:xfrm>
        <a:graphic>
          <a:graphicData uri="http://schemas.openxmlformats.org/drawingml/2006/table">
            <a:tbl>
              <a:tblPr firstRow="1" bandRow="1">
                <a:tableStyleId>{5C22544A-7EE6-4342-B048-85BDC9FD1C3A}</a:tableStyleId>
              </a:tblPr>
              <a:tblGrid>
                <a:gridCol w="9001188">
                  <a:extLst>
                    <a:ext uri="{9D8B030D-6E8A-4147-A177-3AD203B41FA5}">
                      <a16:colId xmlns="" xmlns:a16="http://schemas.microsoft.com/office/drawing/2014/main" val="1281953333"/>
                    </a:ext>
                  </a:extLst>
                </a:gridCol>
              </a:tblGrid>
              <a:tr h="37084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dirty="0" smtClean="0">
                          <a:solidFill>
                            <a:schemeClr val="tx1"/>
                          </a:solidFill>
                          <a:effectLst>
                            <a:outerShdw blurRad="38100" dist="38100" dir="2700000" algn="tl">
                              <a:srgbClr val="000000">
                                <a:alpha val="43137"/>
                              </a:srgbClr>
                            </a:outerShdw>
                          </a:effectLst>
                          <a:latin typeface="+mn-lt"/>
                        </a:rPr>
                        <a:t>Real Decreto-ley 21/2018 </a:t>
                      </a:r>
                      <a:r>
                        <a:rPr lang="es-ES_tradnl" sz="1800" u="sng" dirty="0" smtClean="0">
                          <a:solidFill>
                            <a:schemeClr val="tx1"/>
                          </a:solidFill>
                        </a:rPr>
                        <a:t>Derogado</a:t>
                      </a:r>
                      <a:r>
                        <a:rPr lang="es-ES_tradnl" sz="1800" dirty="0" smtClean="0">
                          <a:solidFill>
                            <a:schemeClr val="tx1"/>
                          </a:solidFill>
                        </a:rPr>
                        <a:t> (no se convalida)</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dirty="0" smtClean="0">
                          <a:solidFill>
                            <a:schemeClr val="tx1"/>
                          </a:solidFill>
                          <a:effectLst>
                            <a:outerShdw blurRad="38100" dist="38100" dir="2700000" algn="tl">
                              <a:srgbClr val="000000">
                                <a:alpha val="43137"/>
                              </a:srgbClr>
                            </a:outerShdw>
                          </a:effectLst>
                          <a:latin typeface="+mn-lt"/>
                        </a:rPr>
                        <a:t>Posteriormente se aprueba el Real Decreto-ley 7/2019, que sí se convalida </a:t>
                      </a:r>
                      <a:endParaRPr lang="es-ES" sz="1800"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605600230"/>
                  </a:ext>
                </a:extLst>
              </a:tr>
            </a:tbl>
          </a:graphicData>
        </a:graphic>
      </p:graphicFrame>
    </p:spTree>
    <p:extLst>
      <p:ext uri="{BB962C8B-B14F-4D97-AF65-F5344CB8AC3E}">
        <p14:creationId xmlns="" xmlns:p14="http://schemas.microsoft.com/office/powerpoint/2010/main" val="3812073751"/>
      </p:ext>
    </p:extLst>
  </p:cSld>
  <p:clrMapOvr>
    <a:masterClrMapping/>
  </p:clrMapOvr>
  <p:transition/>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670800" y="6400800"/>
            <a:ext cx="2311400" cy="476250"/>
          </a:xfrm>
        </p:spPr>
        <p:txBody>
          <a:bodyPr/>
          <a:lstStyle/>
          <a:p>
            <a:pPr>
              <a:defRPr/>
            </a:pPr>
            <a:fld id="{0E8ED8F6-563B-4BD4-9CC2-3A49A22866C9}" type="slidenum">
              <a:rPr lang="es-ES"/>
              <a:pPr>
                <a:defRPr/>
              </a:pPr>
              <a:t>595</a:t>
            </a:fld>
            <a:endParaRPr lang="es-ES" dirty="0"/>
          </a:p>
        </p:txBody>
      </p:sp>
      <p:sp>
        <p:nvSpPr>
          <p:cNvPr id="244740" name="Rectangle 3"/>
          <p:cNvSpPr>
            <a:spLocks noChangeArrowheads="1"/>
          </p:cNvSpPr>
          <p:nvPr/>
        </p:nvSpPr>
        <p:spPr bwMode="auto">
          <a:xfrm>
            <a:off x="56456" y="44624"/>
            <a:ext cx="9701874" cy="2031325"/>
          </a:xfrm>
          <a:prstGeom prst="rect">
            <a:avLst/>
          </a:prstGeom>
          <a:noFill/>
          <a:ln w="9525" algn="ctr">
            <a:noFill/>
            <a:miter lim="800000"/>
            <a:headEnd/>
            <a:tailEnd/>
          </a:ln>
        </p:spPr>
        <p:txBody>
          <a:bodyPr wrap="square">
            <a:spAutoFit/>
          </a:bodyPr>
          <a:lstStyle/>
          <a:p>
            <a:pPr algn="ctr">
              <a:defRPr/>
            </a:pPr>
            <a:r>
              <a:rPr lang="es-ES_tradnl" sz="2400" dirty="0">
                <a:latin typeface="+mn-lt"/>
              </a:rPr>
              <a:t>Intención: Favorecer el </a:t>
            </a:r>
            <a:r>
              <a:rPr lang="es-ES_tradnl" sz="2400" u="sng" dirty="0">
                <a:latin typeface="+mn-lt"/>
              </a:rPr>
              <a:t>alquiler</a:t>
            </a:r>
            <a:r>
              <a:rPr lang="es-ES_tradnl" sz="2400" dirty="0">
                <a:latin typeface="+mn-lt"/>
              </a:rPr>
              <a:t> de </a:t>
            </a:r>
            <a:r>
              <a:rPr lang="es-ES_tradnl" sz="2400" u="sng" dirty="0" smtClean="0">
                <a:latin typeface="+mn-lt"/>
              </a:rPr>
              <a:t>viviendas</a:t>
            </a:r>
          </a:p>
          <a:p>
            <a:pPr algn="ctr">
              <a:defRPr/>
            </a:pPr>
            <a:endParaRPr lang="es-ES_tradnl" sz="800" dirty="0">
              <a:latin typeface="+mn-lt"/>
            </a:endParaRPr>
          </a:p>
          <a:p>
            <a:pPr marL="514350" indent="-514350">
              <a:buFont typeface="Wingdings" pitchFamily="2" charset="2"/>
              <a:buChar char="q"/>
              <a:defRPr/>
            </a:pPr>
            <a:r>
              <a:rPr lang="es-ES" dirty="0" smtClean="0">
                <a:solidFill>
                  <a:srgbClr val="FFFF00"/>
                </a:solidFill>
                <a:effectLst>
                  <a:outerShdw blurRad="38100" dist="38100" dir="2700000" algn="tl">
                    <a:srgbClr val="000000">
                      <a:alpha val="43137"/>
                    </a:srgbClr>
                  </a:outerShdw>
                </a:effectLst>
                <a:latin typeface="+mn-lt"/>
              </a:rPr>
              <a:t>Real </a:t>
            </a:r>
            <a:r>
              <a:rPr lang="es-ES" dirty="0">
                <a:solidFill>
                  <a:srgbClr val="FFFF00"/>
                </a:solidFill>
                <a:effectLst>
                  <a:outerShdw blurRad="38100" dist="38100" dir="2700000" algn="tl">
                    <a:srgbClr val="000000">
                      <a:alpha val="43137"/>
                    </a:srgbClr>
                  </a:outerShdw>
                </a:effectLst>
                <a:latin typeface="+mn-lt"/>
              </a:rPr>
              <a:t>Decreto-ley </a:t>
            </a:r>
            <a:r>
              <a:rPr lang="es-ES" dirty="0" smtClean="0">
                <a:solidFill>
                  <a:srgbClr val="FFFF00"/>
                </a:solidFill>
                <a:effectLst>
                  <a:outerShdw blurRad="38100" dist="38100" dir="2700000" algn="tl">
                    <a:srgbClr val="000000">
                      <a:alpha val="43137"/>
                    </a:srgbClr>
                  </a:outerShdw>
                </a:effectLst>
                <a:latin typeface="+mn-lt"/>
              </a:rPr>
              <a:t>72019</a:t>
            </a:r>
            <a:r>
              <a:rPr lang="es-ES" b="0" dirty="0" smtClean="0">
                <a:latin typeface="+mn-lt"/>
              </a:rPr>
              <a:t>, </a:t>
            </a:r>
            <a:r>
              <a:rPr lang="es-ES" sz="1800" b="0" dirty="0" smtClean="0">
                <a:latin typeface="+mn-lt"/>
              </a:rPr>
              <a:t>de </a:t>
            </a:r>
            <a:r>
              <a:rPr lang="es-ES" sz="1800" b="0" dirty="0">
                <a:latin typeface="+mn-lt"/>
              </a:rPr>
              <a:t>medidas urgentes en materia de vivienda y alquiler </a:t>
            </a:r>
            <a:r>
              <a:rPr lang="es-ES_tradnl" sz="1800" b="0" dirty="0">
                <a:latin typeface="+mn-lt"/>
              </a:rPr>
              <a:t>(</a:t>
            </a:r>
            <a:r>
              <a:rPr lang="es-ES_tradnl" sz="1800" b="0" dirty="0">
                <a:solidFill>
                  <a:schemeClr val="bg1">
                    <a:lumMod val="20000"/>
                    <a:lumOff val="80000"/>
                  </a:schemeClr>
                </a:solidFill>
                <a:latin typeface="+mn-lt"/>
              </a:rPr>
              <a:t>BOE </a:t>
            </a:r>
            <a:r>
              <a:rPr lang="es-ES_tradnl" sz="1800" b="0" dirty="0" smtClean="0">
                <a:solidFill>
                  <a:schemeClr val="bg1">
                    <a:lumMod val="20000"/>
                    <a:lumOff val="80000"/>
                  </a:schemeClr>
                </a:solidFill>
                <a:latin typeface="+mn-lt"/>
              </a:rPr>
              <a:t>5/3/2019</a:t>
            </a:r>
            <a:r>
              <a:rPr lang="es-ES_tradnl" sz="1800" b="0" dirty="0" smtClean="0">
                <a:latin typeface="+mn-lt"/>
              </a:rPr>
              <a:t>, </a:t>
            </a:r>
            <a:r>
              <a:rPr lang="es-ES_tradnl" sz="1800" dirty="0">
                <a:solidFill>
                  <a:srgbClr val="FFFF00"/>
                </a:solidFill>
                <a:latin typeface="+mn-lt"/>
              </a:rPr>
              <a:t>en vigor desde </a:t>
            </a:r>
            <a:r>
              <a:rPr lang="es-ES_tradnl" sz="1800" dirty="0" smtClean="0">
                <a:solidFill>
                  <a:srgbClr val="FFFF00"/>
                </a:solidFill>
                <a:latin typeface="+mn-lt"/>
              </a:rPr>
              <a:t>6/3/2019</a:t>
            </a:r>
            <a:r>
              <a:rPr lang="es-ES_tradnl" sz="1800" b="0" dirty="0" smtClean="0">
                <a:latin typeface="+mn-lt"/>
              </a:rPr>
              <a:t>)</a:t>
            </a:r>
          </a:p>
          <a:p>
            <a:pPr marL="514350" indent="-514350">
              <a:buFont typeface="Wingdings" pitchFamily="2" charset="2"/>
              <a:buChar char="q"/>
              <a:defRPr/>
            </a:pPr>
            <a:endParaRPr lang="es-ES_tradnl" sz="800" b="0" dirty="0" smtClean="0">
              <a:latin typeface="+mn-lt"/>
            </a:endParaRPr>
          </a:p>
          <a:p>
            <a:pPr marL="342900" indent="-342900">
              <a:buFont typeface="Wingdings" panose="05000000000000000000" pitchFamily="2" charset="2"/>
              <a:buChar char="§"/>
            </a:pPr>
            <a:r>
              <a:rPr lang="es-ES" sz="1600" b="0" dirty="0" smtClean="0">
                <a:solidFill>
                  <a:srgbClr val="FFFF00"/>
                </a:solidFill>
                <a:effectLst>
                  <a:outerShdw blurRad="38100" dist="38100" dir="2700000" algn="tl">
                    <a:srgbClr val="000000">
                      <a:alpha val="43137"/>
                    </a:srgbClr>
                  </a:outerShdw>
                </a:effectLst>
                <a:latin typeface="+mn-lt"/>
              </a:rPr>
              <a:t> </a:t>
            </a:r>
            <a:r>
              <a:rPr lang="es-ES" sz="1600" b="0" strike="sngStrike" dirty="0" smtClean="0">
                <a:solidFill>
                  <a:srgbClr val="FFFF00"/>
                </a:solidFill>
                <a:effectLst>
                  <a:outerShdw blurRad="38100" dist="38100" dir="2700000" algn="tl">
                    <a:srgbClr val="000000">
                      <a:alpha val="43137"/>
                    </a:srgbClr>
                  </a:outerShdw>
                </a:effectLst>
                <a:latin typeface="+mn-lt"/>
              </a:rPr>
              <a:t>Real </a:t>
            </a:r>
            <a:r>
              <a:rPr lang="es-ES" sz="1600" b="0" strike="sngStrike" dirty="0">
                <a:solidFill>
                  <a:srgbClr val="FFFF00"/>
                </a:solidFill>
                <a:effectLst>
                  <a:outerShdw blurRad="38100" dist="38100" dir="2700000" algn="tl">
                    <a:srgbClr val="000000">
                      <a:alpha val="43137"/>
                    </a:srgbClr>
                  </a:outerShdw>
                </a:effectLst>
                <a:latin typeface="+mn-lt"/>
              </a:rPr>
              <a:t>Decreto-ley 21/2018 </a:t>
            </a:r>
            <a:r>
              <a:rPr lang="es-ES" sz="1600" b="0" dirty="0" smtClean="0">
                <a:solidFill>
                  <a:srgbClr val="FFFF00"/>
                </a:solidFill>
                <a:effectLst>
                  <a:outerShdw blurRad="38100" dist="38100" dir="2700000" algn="tl">
                    <a:srgbClr val="000000">
                      <a:alpha val="43137"/>
                    </a:srgbClr>
                  </a:outerShdw>
                </a:effectLst>
                <a:latin typeface="+mn-lt"/>
              </a:rPr>
              <a:t>. </a:t>
            </a:r>
            <a:r>
              <a:rPr lang="es-ES_tradnl" sz="1600" b="0" dirty="0" smtClean="0">
                <a:latin typeface="+mn-lt"/>
              </a:rPr>
              <a:t>El </a:t>
            </a:r>
            <a:r>
              <a:rPr lang="es-ES_tradnl" sz="1600" b="0" dirty="0">
                <a:latin typeface="+mn-lt"/>
              </a:rPr>
              <a:t>22/1/2019 </a:t>
            </a:r>
            <a:r>
              <a:rPr lang="es-ES_tradnl" sz="1600" b="0" u="sng" dirty="0">
                <a:latin typeface="+mn-lt"/>
              </a:rPr>
              <a:t>no</a:t>
            </a:r>
            <a:r>
              <a:rPr lang="es-ES_tradnl" sz="1600" b="0" dirty="0">
                <a:latin typeface="+mn-lt"/>
              </a:rPr>
              <a:t> se convalida el RD-Ley </a:t>
            </a:r>
            <a:r>
              <a:rPr lang="es-ES_tradnl" sz="1600" b="0" dirty="0" smtClean="0">
                <a:latin typeface="+mn-lt"/>
              </a:rPr>
              <a:t>21/2018 en </a:t>
            </a:r>
            <a:r>
              <a:rPr lang="es-ES_tradnl" sz="1600" b="0" dirty="0">
                <a:latin typeface="+mn-lt"/>
              </a:rPr>
              <a:t>el Congreso y por tal motivo </a:t>
            </a:r>
            <a:r>
              <a:rPr lang="es-ES_tradnl" sz="1600" b="0" u="sng" dirty="0">
                <a:latin typeface="+mn-lt"/>
              </a:rPr>
              <a:t>se </a:t>
            </a:r>
            <a:r>
              <a:rPr lang="es-ES_tradnl" sz="1600" b="0" u="sng" dirty="0" smtClean="0">
                <a:latin typeface="+mn-lt"/>
              </a:rPr>
              <a:t>deroga</a:t>
            </a:r>
            <a:r>
              <a:rPr lang="es-ES_tradnl" sz="1600" b="0" dirty="0" smtClean="0">
                <a:latin typeface="+mn-lt"/>
              </a:rPr>
              <a:t>.</a:t>
            </a:r>
          </a:p>
          <a:p>
            <a:pPr marL="342900" indent="-342900">
              <a:buFont typeface="Wingdings" panose="05000000000000000000" pitchFamily="2" charset="2"/>
              <a:buChar char="§"/>
            </a:pPr>
            <a:r>
              <a:rPr lang="es-ES_tradnl" sz="1600" b="0" dirty="0" smtClean="0">
                <a:latin typeface="+mn-lt"/>
              </a:rPr>
              <a:t>Posteriormente </a:t>
            </a:r>
            <a:r>
              <a:rPr lang="es-ES_tradnl" sz="1600" b="0" dirty="0">
                <a:latin typeface="+mn-lt"/>
              </a:rPr>
              <a:t>se aprueba el </a:t>
            </a:r>
            <a:r>
              <a:rPr lang="es-ES" sz="1600" dirty="0">
                <a:effectLst>
                  <a:outerShdw blurRad="38100" dist="38100" dir="2700000" algn="tl">
                    <a:srgbClr val="000000">
                      <a:alpha val="43137"/>
                    </a:srgbClr>
                  </a:outerShdw>
                </a:effectLst>
                <a:latin typeface="+mn-lt"/>
              </a:rPr>
              <a:t>Real Decreto-ley </a:t>
            </a:r>
            <a:r>
              <a:rPr lang="es-ES" sz="1600" dirty="0" smtClean="0">
                <a:effectLst>
                  <a:outerShdw blurRad="38100" dist="38100" dir="2700000" algn="tl">
                    <a:srgbClr val="000000">
                      <a:alpha val="43137"/>
                    </a:srgbClr>
                  </a:outerShdw>
                </a:effectLst>
                <a:latin typeface="+mn-lt"/>
              </a:rPr>
              <a:t>7/2019.</a:t>
            </a:r>
            <a:endParaRPr lang="es-ES_tradnl" sz="1600" dirty="0">
              <a:solidFill>
                <a:srgbClr val="FFFF00"/>
              </a:solidFill>
              <a:effectLst>
                <a:outerShdw blurRad="38100" dist="38100" dir="2700000" algn="tl">
                  <a:srgbClr val="000000">
                    <a:alpha val="43137"/>
                  </a:srgbClr>
                </a:outerShdw>
              </a:effectLst>
              <a:latin typeface="+mn-lt"/>
            </a:endParaRPr>
          </a:p>
        </p:txBody>
      </p:sp>
      <p:graphicFrame>
        <p:nvGraphicFramePr>
          <p:cNvPr id="2" name="Tabla 1"/>
          <p:cNvGraphicFramePr>
            <a:graphicFrameLocks noGrp="1"/>
          </p:cNvGraphicFramePr>
          <p:nvPr>
            <p:extLst/>
          </p:nvPr>
        </p:nvGraphicFramePr>
        <p:xfrm>
          <a:off x="56456" y="2204864"/>
          <a:ext cx="9753600" cy="3529018"/>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4009538841"/>
                    </a:ext>
                  </a:extLst>
                </a:gridCol>
              </a:tblGrid>
              <a:tr h="457200">
                <a:tc>
                  <a:txBody>
                    <a:bodyPr/>
                    <a:lstStyle/>
                    <a:p>
                      <a:pPr marL="342900" indent="-342900">
                        <a:buFont typeface="Wingdings" panose="05000000000000000000" pitchFamily="2" charset="2"/>
                        <a:buChar char="q"/>
                      </a:pPr>
                      <a:r>
                        <a:rPr lang="es-ES_tradnl" sz="1800" b="1" kern="1200" dirty="0" smtClean="0">
                          <a:solidFill>
                            <a:schemeClr val="tx1"/>
                          </a:solidFill>
                          <a:effectLst/>
                          <a:latin typeface="+mn-lt"/>
                          <a:ea typeface="+mn-ea"/>
                          <a:cs typeface="+mn-cs"/>
                        </a:rPr>
                        <a:t>Medidas fiscales en ITP e IBI en </a:t>
                      </a:r>
                      <a:r>
                        <a:rPr lang="es-ES_tradnl" sz="1800" b="1" u="sng" kern="1200" dirty="0" smtClean="0">
                          <a:solidFill>
                            <a:schemeClr val="tx1"/>
                          </a:solidFill>
                          <a:effectLst/>
                          <a:latin typeface="+mn-lt"/>
                          <a:ea typeface="+mn-ea"/>
                          <a:cs typeface="+mn-cs"/>
                        </a:rPr>
                        <a:t>favor</a:t>
                      </a:r>
                      <a:r>
                        <a:rPr lang="es-ES_tradnl" sz="1800" b="1" kern="1200" dirty="0" smtClean="0">
                          <a:solidFill>
                            <a:schemeClr val="tx1"/>
                          </a:solidFill>
                          <a:effectLst/>
                          <a:latin typeface="+mn-lt"/>
                          <a:ea typeface="+mn-ea"/>
                          <a:cs typeface="+mn-cs"/>
                        </a:rPr>
                        <a:t> del </a:t>
                      </a:r>
                      <a:r>
                        <a:rPr lang="es-ES_tradnl" sz="1800" b="1" u="sng" kern="1200" dirty="0" smtClean="0">
                          <a:solidFill>
                            <a:srgbClr val="FFFF00"/>
                          </a:solidFill>
                          <a:effectLst/>
                          <a:latin typeface="+mn-lt"/>
                          <a:ea typeface="+mn-ea"/>
                          <a:cs typeface="+mn-cs"/>
                        </a:rPr>
                        <a:t>arrendamiento de vivienda </a:t>
                      </a:r>
                      <a:r>
                        <a:rPr lang="es-ES_tradnl" sz="1800" b="1" u="none" kern="1200" dirty="0" smtClean="0">
                          <a:solidFill>
                            <a:srgbClr val="FFFF00"/>
                          </a:solidFill>
                          <a:effectLst/>
                          <a:latin typeface="+mn-lt"/>
                          <a:ea typeface="+mn-ea"/>
                          <a:cs typeface="+mn-cs"/>
                        </a:rPr>
                        <a:t>  (1)</a:t>
                      </a:r>
                      <a:endParaRPr lang="es-ES" sz="1800" u="none" kern="1200" dirty="0">
                        <a:solidFill>
                          <a:srgbClr val="FFFF00"/>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99905379"/>
                  </a:ext>
                </a:extLst>
              </a:tr>
              <a:tr h="4572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_tradnl" sz="1800" b="1" kern="1200" dirty="0" smtClean="0">
                          <a:solidFill>
                            <a:srgbClr val="000066"/>
                          </a:solidFill>
                          <a:effectLst/>
                          <a:latin typeface="+mn-lt"/>
                          <a:ea typeface="+mn-ea"/>
                          <a:cs typeface="+mn-cs"/>
                        </a:rPr>
                        <a:t>Medidas para </a:t>
                      </a:r>
                      <a:r>
                        <a:rPr lang="es-ES_tradnl" sz="1800" b="1" u="sng" kern="1200" dirty="0" smtClean="0">
                          <a:solidFill>
                            <a:srgbClr val="000066"/>
                          </a:solidFill>
                          <a:effectLst/>
                          <a:latin typeface="+mn-lt"/>
                          <a:ea typeface="+mn-ea"/>
                          <a:cs typeface="+mn-cs"/>
                        </a:rPr>
                        <a:t>mejorar</a:t>
                      </a:r>
                      <a:r>
                        <a:rPr lang="es-ES_tradnl" sz="1800" b="1" kern="1200" dirty="0" smtClean="0">
                          <a:solidFill>
                            <a:srgbClr val="000066"/>
                          </a:solidFill>
                          <a:effectLst/>
                          <a:latin typeface="+mn-lt"/>
                          <a:ea typeface="+mn-ea"/>
                          <a:cs typeface="+mn-cs"/>
                        </a:rPr>
                        <a:t> el </a:t>
                      </a:r>
                      <a:r>
                        <a:rPr lang="es-ES_tradnl" sz="1800" b="1" u="sng" kern="1200" dirty="0" smtClean="0">
                          <a:solidFill>
                            <a:srgbClr val="000066"/>
                          </a:solidFill>
                          <a:effectLst/>
                          <a:latin typeface="+mn-lt"/>
                          <a:ea typeface="+mn-ea"/>
                          <a:cs typeface="+mn-cs"/>
                        </a:rPr>
                        <a:t>acceso a la vivienda</a:t>
                      </a:r>
                      <a:r>
                        <a:rPr lang="es-ES_tradnl" sz="1800" b="1" kern="1200" dirty="0" smtClean="0">
                          <a:solidFill>
                            <a:srgbClr val="000066"/>
                          </a:solidFill>
                          <a:effectLst/>
                          <a:latin typeface="+mn-lt"/>
                          <a:ea typeface="+mn-ea"/>
                          <a:cs typeface="+mn-cs"/>
                        </a:rPr>
                        <a:t> y </a:t>
                      </a:r>
                      <a:r>
                        <a:rPr lang="es-ES_tradnl" sz="1800" b="1" u="sng" kern="1200" dirty="0" smtClean="0">
                          <a:solidFill>
                            <a:srgbClr val="000066"/>
                          </a:solidFill>
                          <a:effectLst/>
                          <a:latin typeface="+mn-lt"/>
                          <a:ea typeface="+mn-ea"/>
                          <a:cs typeface="+mn-cs"/>
                        </a:rPr>
                        <a:t>favorecer el alquiler asequible:</a:t>
                      </a:r>
                      <a:endParaRPr lang="es-ES" sz="1800" u="sng" kern="1200" dirty="0">
                        <a:solidFill>
                          <a:srgbClr val="FFFF00"/>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00"/>
                    </a:solidFill>
                  </a:tcPr>
                </a:tc>
                <a:extLst>
                  <a:ext uri="{0D108BD9-81ED-4DB2-BD59-A6C34878D82A}">
                    <a16:rowId xmlns="" xmlns:a16="http://schemas.microsoft.com/office/drawing/2014/main" val="2472248174"/>
                  </a:ext>
                </a:extLst>
              </a:tr>
              <a:tr h="7620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b="1" i="0" u="sng" kern="1200" dirty="0" smtClean="0">
                          <a:solidFill>
                            <a:srgbClr val="0000FF"/>
                          </a:solidFill>
                          <a:effectLst/>
                          <a:latin typeface="+mn-lt"/>
                          <a:ea typeface="+mn-ea"/>
                          <a:cs typeface="+mn-cs"/>
                        </a:rPr>
                        <a:t>Exención ITP y AJD:</a:t>
                      </a:r>
                      <a:r>
                        <a:rPr lang="es-ES_tradnl" sz="1800" i="0" kern="1200" dirty="0" smtClean="0">
                          <a:solidFill>
                            <a:srgbClr val="0000FF"/>
                          </a:solidFill>
                          <a:effectLst/>
                          <a:latin typeface="+mn-lt"/>
                          <a:ea typeface="+mn-ea"/>
                          <a:cs typeface="+mn-cs"/>
                        </a:rPr>
                        <a:t> </a:t>
                      </a:r>
                      <a:r>
                        <a:rPr lang="es-ES_tradnl" sz="1600" i="0" kern="1200" dirty="0" smtClean="0">
                          <a:solidFill>
                            <a:srgbClr val="0000FF"/>
                          </a:solidFill>
                          <a:effectLst/>
                          <a:latin typeface="+mn-lt"/>
                          <a:ea typeface="+mn-ea"/>
                          <a:cs typeface="+mn-cs"/>
                        </a:rPr>
                        <a:t>suscripción de </a:t>
                      </a:r>
                      <a:r>
                        <a:rPr lang="es-ES_tradnl" sz="1600" i="0" u="sng" kern="1200" dirty="0" smtClean="0">
                          <a:solidFill>
                            <a:srgbClr val="0000FF"/>
                          </a:solidFill>
                          <a:effectLst/>
                          <a:latin typeface="+mn-lt"/>
                          <a:ea typeface="+mn-ea"/>
                          <a:cs typeface="+mn-cs"/>
                        </a:rPr>
                        <a:t>contratos de arrendamiento para uso estable y permanente</a:t>
                      </a:r>
                      <a:r>
                        <a:rPr lang="es-ES_tradnl" sz="1600" i="0" kern="1200" dirty="0" smtClean="0">
                          <a:solidFill>
                            <a:srgbClr val="0000FF"/>
                          </a:solidFill>
                          <a:effectLst/>
                          <a:latin typeface="+mn-lt"/>
                          <a:ea typeface="+mn-ea"/>
                          <a:cs typeface="+mn-cs"/>
                        </a:rPr>
                        <a:t> </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_tradnl" sz="1800" b="1" i="0" u="sng" kern="1200" dirty="0" smtClean="0">
                          <a:solidFill>
                            <a:srgbClr val="0000FF"/>
                          </a:solidFill>
                          <a:effectLst/>
                          <a:latin typeface="+mn-lt"/>
                          <a:ea typeface="+mn-ea"/>
                          <a:cs typeface="+mn-cs"/>
                        </a:rPr>
                        <a:t>Incorporación en el IBI:</a:t>
                      </a:r>
                      <a:r>
                        <a:rPr lang="es-ES_tradnl" sz="1800" i="0" kern="1200" dirty="0" smtClean="0">
                          <a:solidFill>
                            <a:srgbClr val="0000FF"/>
                          </a:solidFill>
                          <a:effectLst/>
                          <a:latin typeface="+mn-lt"/>
                          <a:ea typeface="+mn-ea"/>
                          <a:cs typeface="+mn-cs"/>
                        </a:rPr>
                        <a:t> </a:t>
                      </a:r>
                      <a:r>
                        <a:rPr lang="es-ES_tradnl" sz="1600" i="0" kern="1200" dirty="0" smtClean="0">
                          <a:solidFill>
                            <a:srgbClr val="0000FF"/>
                          </a:solidFill>
                          <a:effectLst/>
                          <a:latin typeface="+mn-lt"/>
                          <a:ea typeface="+mn-ea"/>
                          <a:cs typeface="+mn-cs"/>
                        </a:rPr>
                        <a:t>de </a:t>
                      </a:r>
                      <a:r>
                        <a:rPr lang="es-ES_tradnl" sz="1600" i="0" u="sng" kern="1200" dirty="0" smtClean="0">
                          <a:solidFill>
                            <a:srgbClr val="0000FF"/>
                          </a:solidFill>
                          <a:effectLst/>
                          <a:latin typeface="+mn-lt"/>
                          <a:ea typeface="+mn-ea"/>
                          <a:cs typeface="+mn-cs"/>
                        </a:rPr>
                        <a:t>medidas que favorecen el mercado de arrendamiento de vivienda</a:t>
                      </a:r>
                      <a:endParaRPr lang="es-ES" sz="1600" b="1" i="0"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3228904137"/>
                  </a:ext>
                </a:extLst>
              </a:tr>
              <a:tr h="45720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1600" b="1" kern="1200" dirty="0" smtClean="0">
                          <a:solidFill>
                            <a:srgbClr val="FF0000"/>
                          </a:solidFill>
                          <a:effectLst/>
                          <a:latin typeface="+mn-lt"/>
                          <a:ea typeface="+mn-ea"/>
                          <a:cs typeface="+mn-cs"/>
                        </a:rPr>
                        <a:t>Impuesto sobre Transmisiones Patrimoniales y Actos Jurídicos Documentados (ITP y AJD):</a:t>
                      </a:r>
                      <a:endParaRPr lang="es-ES" sz="1500" b="1" dirty="0">
                        <a:solidFill>
                          <a:srgbClr val="FF0000"/>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99"/>
                    </a:solidFill>
                  </a:tcPr>
                </a:tc>
                <a:extLst>
                  <a:ext uri="{0D108BD9-81ED-4DB2-BD59-A6C34878D82A}">
                    <a16:rowId xmlns="" xmlns:a16="http://schemas.microsoft.com/office/drawing/2014/main" val="524068350"/>
                  </a:ext>
                </a:extLst>
              </a:tr>
              <a:tr h="1395418">
                <a:tc>
                  <a:txBody>
                    <a:bodyPr/>
                    <a:lstStyle/>
                    <a:p>
                      <a:pPr marL="342900" indent="-342900">
                        <a:buFont typeface="Wingdings" panose="05000000000000000000" pitchFamily="2" charset="2"/>
                        <a:buChar char="§"/>
                      </a:pPr>
                      <a:r>
                        <a:rPr lang="es-ES_tradnl" sz="1600" kern="1200" dirty="0" smtClean="0">
                          <a:solidFill>
                            <a:srgbClr val="0000FF"/>
                          </a:solidFill>
                          <a:effectLst/>
                          <a:latin typeface="+mn-lt"/>
                          <a:ea typeface="+mn-ea"/>
                          <a:cs typeface="+mn-cs"/>
                        </a:rPr>
                        <a:t>Se establece la </a:t>
                      </a:r>
                      <a:r>
                        <a:rPr lang="es-ES_tradnl" sz="1800" b="1" u="sng" kern="1200" dirty="0" smtClean="0">
                          <a:solidFill>
                            <a:srgbClr val="FF0000"/>
                          </a:solidFill>
                          <a:effectLst/>
                          <a:latin typeface="+mn-lt"/>
                          <a:ea typeface="+mn-ea"/>
                          <a:cs typeface="+mn-cs"/>
                        </a:rPr>
                        <a:t>exención</a:t>
                      </a:r>
                      <a:r>
                        <a:rPr lang="es-ES_tradnl" sz="1600" b="1" kern="1200" dirty="0" smtClean="0">
                          <a:solidFill>
                            <a:srgbClr val="0000FF"/>
                          </a:solidFill>
                          <a:effectLst/>
                          <a:latin typeface="+mn-lt"/>
                          <a:ea typeface="+mn-ea"/>
                          <a:cs typeface="+mn-cs"/>
                        </a:rPr>
                        <a:t> del ITP y AJD</a:t>
                      </a:r>
                      <a:r>
                        <a:rPr lang="es-ES_tradnl" sz="1600" kern="1200" dirty="0" smtClean="0">
                          <a:solidFill>
                            <a:srgbClr val="0000FF"/>
                          </a:solidFill>
                          <a:effectLst/>
                          <a:latin typeface="+mn-lt"/>
                          <a:ea typeface="+mn-ea"/>
                          <a:cs typeface="+mn-cs"/>
                        </a:rPr>
                        <a:t>, </a:t>
                      </a:r>
                      <a:r>
                        <a:rPr lang="es-ES_tradnl" sz="1600" b="1" u="sng" kern="1200" dirty="0" smtClean="0">
                          <a:solidFill>
                            <a:srgbClr val="0000FF"/>
                          </a:solidFill>
                          <a:effectLst/>
                          <a:latin typeface="+mn-lt"/>
                          <a:ea typeface="+mn-ea"/>
                          <a:cs typeface="+mn-cs"/>
                        </a:rPr>
                        <a:t>modalidad TPO</a:t>
                      </a:r>
                      <a:r>
                        <a:rPr lang="es-ES_tradnl" sz="1600" kern="1200" dirty="0" smtClean="0">
                          <a:solidFill>
                            <a:srgbClr val="0000FF"/>
                          </a:solidFill>
                          <a:effectLst/>
                          <a:latin typeface="+mn-lt"/>
                          <a:ea typeface="+mn-ea"/>
                          <a:cs typeface="+mn-cs"/>
                        </a:rPr>
                        <a:t>,</a:t>
                      </a:r>
                      <a:r>
                        <a:rPr lang="es-ES_tradnl" sz="1600" b="1" kern="1200" dirty="0" smtClean="0">
                          <a:solidFill>
                            <a:srgbClr val="0000FF"/>
                          </a:solidFill>
                          <a:effectLst/>
                          <a:latin typeface="+mn-lt"/>
                          <a:ea typeface="+mn-ea"/>
                          <a:cs typeface="+mn-cs"/>
                        </a:rPr>
                        <a:t> en la suscripción de contratos de </a:t>
                      </a:r>
                      <a:r>
                        <a:rPr lang="es-ES_tradnl" sz="1600" b="1" u="sng" kern="1200" dirty="0" smtClean="0">
                          <a:solidFill>
                            <a:srgbClr val="FF33CC"/>
                          </a:solidFill>
                          <a:effectLst/>
                          <a:latin typeface="+mn-lt"/>
                          <a:ea typeface="+mn-ea"/>
                          <a:cs typeface="+mn-cs"/>
                        </a:rPr>
                        <a:t>arrendamiento</a:t>
                      </a:r>
                      <a:r>
                        <a:rPr lang="es-ES_tradnl" sz="1600" b="1" kern="1200" dirty="0" smtClean="0">
                          <a:solidFill>
                            <a:srgbClr val="FF33CC"/>
                          </a:solidFill>
                          <a:effectLst/>
                          <a:latin typeface="+mn-lt"/>
                          <a:ea typeface="+mn-ea"/>
                          <a:cs typeface="+mn-cs"/>
                        </a:rPr>
                        <a:t> de</a:t>
                      </a:r>
                      <a:r>
                        <a:rPr lang="es-ES_tradnl" sz="1600" b="1" kern="1200" dirty="0" smtClean="0">
                          <a:solidFill>
                            <a:srgbClr val="0000FF"/>
                          </a:solidFill>
                          <a:effectLst/>
                          <a:latin typeface="+mn-lt"/>
                          <a:ea typeface="+mn-ea"/>
                          <a:cs typeface="+mn-cs"/>
                        </a:rPr>
                        <a:t> </a:t>
                      </a:r>
                      <a:r>
                        <a:rPr lang="es-ES_tradnl" sz="1600" b="1" u="sng" kern="1200" dirty="0" smtClean="0">
                          <a:solidFill>
                            <a:srgbClr val="FF33CC"/>
                          </a:solidFill>
                          <a:effectLst/>
                          <a:latin typeface="+mn-lt"/>
                          <a:ea typeface="+mn-ea"/>
                          <a:cs typeface="+mn-cs"/>
                        </a:rPr>
                        <a:t>vivienda para uso estable y permanente</a:t>
                      </a:r>
                      <a:r>
                        <a:rPr lang="es-ES_tradnl" sz="1600" kern="1200" dirty="0" smtClean="0">
                          <a:solidFill>
                            <a:srgbClr val="0000FF"/>
                          </a:solidFill>
                          <a:effectLst/>
                          <a:latin typeface="+mn-lt"/>
                          <a:ea typeface="+mn-ea"/>
                          <a:cs typeface="+mn-cs"/>
                        </a:rPr>
                        <a:t> a los que se refiere el artículo 2 de la LAU (</a:t>
                      </a:r>
                      <a:r>
                        <a:rPr lang="es-ES_tradnl" sz="1600" i="1" kern="1200" dirty="0" smtClean="0">
                          <a:solidFill>
                            <a:srgbClr val="0000FF"/>
                          </a:solidFill>
                          <a:effectLst/>
                          <a:latin typeface="+mn-lt"/>
                          <a:ea typeface="+mn-ea"/>
                          <a:cs typeface="+mn-cs"/>
                        </a:rPr>
                        <a:t>arrendamiento que recae sobre una edificación habitable cuyo destino primordial sea satisfacer la </a:t>
                      </a:r>
                      <a:r>
                        <a:rPr lang="es-ES_tradnl" sz="1600" i="1" u="sng" kern="1200" dirty="0" smtClean="0">
                          <a:solidFill>
                            <a:srgbClr val="0000FF"/>
                          </a:solidFill>
                          <a:effectLst/>
                          <a:latin typeface="+mn-lt"/>
                          <a:ea typeface="+mn-ea"/>
                          <a:cs typeface="+mn-cs"/>
                        </a:rPr>
                        <a:t>necesidad permanente</a:t>
                      </a:r>
                      <a:r>
                        <a:rPr lang="es-ES_tradnl" sz="1600" i="1" kern="1200" dirty="0" smtClean="0">
                          <a:solidFill>
                            <a:srgbClr val="0000FF"/>
                          </a:solidFill>
                          <a:effectLst/>
                          <a:latin typeface="+mn-lt"/>
                          <a:ea typeface="+mn-ea"/>
                          <a:cs typeface="+mn-cs"/>
                        </a:rPr>
                        <a:t> </a:t>
                      </a:r>
                      <a:r>
                        <a:rPr lang="es-ES_tradnl" sz="1600" i="1" u="sng" kern="1200" dirty="0" smtClean="0">
                          <a:solidFill>
                            <a:srgbClr val="0000FF"/>
                          </a:solidFill>
                          <a:effectLst/>
                          <a:latin typeface="+mn-lt"/>
                          <a:ea typeface="+mn-ea"/>
                          <a:cs typeface="+mn-cs"/>
                        </a:rPr>
                        <a:t>de</a:t>
                      </a:r>
                      <a:r>
                        <a:rPr lang="es-ES_tradnl" sz="1600" i="1" kern="1200" dirty="0" smtClean="0">
                          <a:solidFill>
                            <a:srgbClr val="0000FF"/>
                          </a:solidFill>
                          <a:effectLst/>
                          <a:latin typeface="+mn-lt"/>
                          <a:ea typeface="+mn-ea"/>
                          <a:cs typeface="+mn-cs"/>
                        </a:rPr>
                        <a:t> </a:t>
                      </a:r>
                      <a:r>
                        <a:rPr lang="es-ES_tradnl" sz="1600" i="1" u="sng" kern="1200" dirty="0" smtClean="0">
                          <a:solidFill>
                            <a:srgbClr val="0000FF"/>
                          </a:solidFill>
                          <a:effectLst/>
                          <a:latin typeface="+mn-lt"/>
                          <a:ea typeface="+mn-ea"/>
                          <a:cs typeface="+mn-cs"/>
                        </a:rPr>
                        <a:t>vivienda</a:t>
                      </a:r>
                      <a:r>
                        <a:rPr lang="es-ES_tradnl" sz="1600" i="1" kern="1200" dirty="0" smtClean="0">
                          <a:solidFill>
                            <a:srgbClr val="0000FF"/>
                          </a:solidFill>
                          <a:effectLst/>
                          <a:latin typeface="+mn-lt"/>
                          <a:ea typeface="+mn-ea"/>
                          <a:cs typeface="+mn-cs"/>
                        </a:rPr>
                        <a:t> del arrendatario</a:t>
                      </a:r>
                      <a:r>
                        <a:rPr lang="es-ES_tradnl" sz="1600" kern="1200" dirty="0" smtClean="0">
                          <a:solidFill>
                            <a:srgbClr val="0000FF"/>
                          </a:solidFill>
                          <a:effectLst/>
                          <a:latin typeface="+mn-lt"/>
                          <a:ea typeface="+mn-ea"/>
                          <a:cs typeface="+mn-cs"/>
                        </a:rPr>
                        <a:t>),</a:t>
                      </a:r>
                    </a:p>
                    <a:p>
                      <a:pPr marL="342900" indent="-342900">
                        <a:buFont typeface="Wingdings" panose="05000000000000000000" pitchFamily="2" charset="2"/>
                        <a:buChar char="ü"/>
                      </a:pPr>
                      <a:r>
                        <a:rPr lang="es-ES_tradnl" sz="1600" kern="1200" dirty="0" smtClean="0">
                          <a:solidFill>
                            <a:srgbClr val="0000FF"/>
                          </a:solidFill>
                          <a:effectLst/>
                          <a:latin typeface="+mn-lt"/>
                          <a:ea typeface="+mn-ea"/>
                          <a:cs typeface="+mn-cs"/>
                        </a:rPr>
                        <a:t> </a:t>
                      </a:r>
                      <a:r>
                        <a:rPr lang="es-ES_tradnl" sz="1600" u="sng" kern="1200" dirty="0" smtClean="0">
                          <a:solidFill>
                            <a:srgbClr val="FF0066"/>
                          </a:solidFill>
                          <a:effectLst/>
                          <a:latin typeface="+mn-lt"/>
                          <a:ea typeface="+mn-ea"/>
                          <a:cs typeface="+mn-cs"/>
                        </a:rPr>
                        <a:t>incorporando para ello el apartado 26 en el artículo 45.I.B) del TRLITPAJD</a:t>
                      </a:r>
                      <a:r>
                        <a:rPr lang="es-ES_tradnl" sz="1600" kern="1200" dirty="0" smtClean="0">
                          <a:solidFill>
                            <a:srgbClr val="0000FF"/>
                          </a:solidFill>
                          <a:effectLst/>
                          <a:latin typeface="+mn-lt"/>
                          <a:ea typeface="+mn-ea"/>
                          <a:cs typeface="+mn-cs"/>
                        </a:rPr>
                        <a:t>.</a:t>
                      </a:r>
                      <a:endParaRPr lang="es-ES" sz="1600" kern="1200" dirty="0">
                        <a:solidFill>
                          <a:srgbClr val="0000FF"/>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2038194050"/>
                  </a:ext>
                </a:extLst>
              </a:tr>
            </a:tbl>
          </a:graphicData>
        </a:graphic>
      </p:graphicFrame>
      <p:graphicFrame>
        <p:nvGraphicFramePr>
          <p:cNvPr id="14" name="Tabla 13"/>
          <p:cNvGraphicFramePr>
            <a:graphicFrameLocks noGrp="1"/>
          </p:cNvGraphicFramePr>
          <p:nvPr>
            <p:extLst/>
          </p:nvPr>
        </p:nvGraphicFramePr>
        <p:xfrm>
          <a:off x="309530" y="6072206"/>
          <a:ext cx="9001188" cy="640080"/>
        </p:xfrm>
        <a:graphic>
          <a:graphicData uri="http://schemas.openxmlformats.org/drawingml/2006/table">
            <a:tbl>
              <a:tblPr firstRow="1" bandRow="1">
                <a:tableStyleId>{5C22544A-7EE6-4342-B048-85BDC9FD1C3A}</a:tableStyleId>
              </a:tblPr>
              <a:tblGrid>
                <a:gridCol w="9001188">
                  <a:extLst>
                    <a:ext uri="{9D8B030D-6E8A-4147-A177-3AD203B41FA5}">
                      <a16:colId xmlns="" xmlns:a16="http://schemas.microsoft.com/office/drawing/2014/main" val="1281953333"/>
                    </a:ext>
                  </a:extLst>
                </a:gridCol>
              </a:tblGrid>
              <a:tr h="37084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dirty="0" smtClean="0">
                          <a:solidFill>
                            <a:schemeClr val="tx1"/>
                          </a:solidFill>
                          <a:effectLst>
                            <a:outerShdw blurRad="38100" dist="38100" dir="2700000" algn="tl">
                              <a:srgbClr val="000000">
                                <a:alpha val="43137"/>
                              </a:srgbClr>
                            </a:outerShdw>
                          </a:effectLst>
                          <a:latin typeface="+mn-lt"/>
                        </a:rPr>
                        <a:t>Real Decreto-ley 21/2018 </a:t>
                      </a:r>
                      <a:r>
                        <a:rPr lang="es-ES_tradnl" sz="1800" u="sng" dirty="0" smtClean="0">
                          <a:solidFill>
                            <a:schemeClr val="tx1"/>
                          </a:solidFill>
                        </a:rPr>
                        <a:t>Derogado</a:t>
                      </a:r>
                      <a:r>
                        <a:rPr lang="es-ES_tradnl" sz="1800" dirty="0" smtClean="0">
                          <a:solidFill>
                            <a:schemeClr val="tx1"/>
                          </a:solidFill>
                        </a:rPr>
                        <a:t> (no se convalida)</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dirty="0" smtClean="0">
                          <a:solidFill>
                            <a:schemeClr val="tx1"/>
                          </a:solidFill>
                          <a:effectLst>
                            <a:outerShdw blurRad="38100" dist="38100" dir="2700000" algn="tl">
                              <a:srgbClr val="000000">
                                <a:alpha val="43137"/>
                              </a:srgbClr>
                            </a:outerShdw>
                          </a:effectLst>
                          <a:latin typeface="+mn-lt"/>
                        </a:rPr>
                        <a:t>Posteriormente se aprueba el Real Decreto-ley 7/2019, que sí se convalida </a:t>
                      </a:r>
                      <a:endParaRPr lang="es-ES" sz="1800"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605600230"/>
                  </a:ext>
                </a:extLst>
              </a:tr>
            </a:tbl>
          </a:graphicData>
        </a:graphic>
      </p:graphicFrame>
    </p:spTree>
    <p:extLst>
      <p:ext uri="{BB962C8B-B14F-4D97-AF65-F5344CB8AC3E}">
        <p14:creationId xmlns="" xmlns:p14="http://schemas.microsoft.com/office/powerpoint/2010/main" val="1017973339"/>
      </p:ext>
    </p:extLst>
  </p:cSld>
  <p:clrMapOvr>
    <a:masterClrMapping/>
  </p:clrMapOvr>
  <p:transition/>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670800" y="6400800"/>
            <a:ext cx="2311400" cy="476250"/>
          </a:xfrm>
        </p:spPr>
        <p:txBody>
          <a:bodyPr/>
          <a:lstStyle/>
          <a:p>
            <a:pPr>
              <a:defRPr/>
            </a:pPr>
            <a:fld id="{0E8ED8F6-563B-4BD4-9CC2-3A49A22866C9}" type="slidenum">
              <a:rPr lang="es-ES"/>
              <a:pPr>
                <a:defRPr/>
              </a:pPr>
              <a:t>596</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734362686"/>
              </p:ext>
            </p:extLst>
          </p:nvPr>
        </p:nvGraphicFramePr>
        <p:xfrm>
          <a:off x="76200" y="402926"/>
          <a:ext cx="9753600" cy="5669280"/>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4009538841"/>
                    </a:ext>
                  </a:extLst>
                </a:gridCol>
              </a:tblGrid>
              <a:tr h="289560">
                <a:tc>
                  <a:txBody>
                    <a:bodyPr/>
                    <a:lstStyle/>
                    <a:p>
                      <a:pPr marL="342900" indent="-342900">
                        <a:buFont typeface="Wingdings" panose="05000000000000000000" pitchFamily="2" charset="2"/>
                        <a:buChar char="q"/>
                      </a:pPr>
                      <a:r>
                        <a:rPr lang="es-ES_tradnl" sz="1800" b="1" kern="1200" dirty="0" smtClean="0">
                          <a:solidFill>
                            <a:schemeClr val="tx1"/>
                          </a:solidFill>
                          <a:effectLst/>
                          <a:latin typeface="+mn-lt"/>
                          <a:ea typeface="+mn-ea"/>
                          <a:cs typeface="+mn-cs"/>
                        </a:rPr>
                        <a:t>Medidas fiscales en ITP e IBI en </a:t>
                      </a:r>
                      <a:r>
                        <a:rPr lang="es-ES_tradnl" sz="1800" b="1" u="sng" kern="1200" dirty="0" smtClean="0">
                          <a:solidFill>
                            <a:schemeClr val="tx1"/>
                          </a:solidFill>
                          <a:effectLst/>
                          <a:latin typeface="+mn-lt"/>
                          <a:ea typeface="+mn-ea"/>
                          <a:cs typeface="+mn-cs"/>
                        </a:rPr>
                        <a:t>favor</a:t>
                      </a:r>
                      <a:r>
                        <a:rPr lang="es-ES_tradnl" sz="1800" b="1" kern="1200" dirty="0" smtClean="0">
                          <a:solidFill>
                            <a:schemeClr val="tx1"/>
                          </a:solidFill>
                          <a:effectLst/>
                          <a:latin typeface="+mn-lt"/>
                          <a:ea typeface="+mn-ea"/>
                          <a:cs typeface="+mn-cs"/>
                        </a:rPr>
                        <a:t> del </a:t>
                      </a:r>
                      <a:r>
                        <a:rPr lang="es-ES_tradnl" sz="1800" b="1" u="sng" kern="1200" dirty="0" smtClean="0">
                          <a:solidFill>
                            <a:srgbClr val="FFFF00"/>
                          </a:solidFill>
                          <a:effectLst/>
                          <a:latin typeface="+mn-lt"/>
                          <a:ea typeface="+mn-ea"/>
                          <a:cs typeface="+mn-cs"/>
                        </a:rPr>
                        <a:t>arrendamiento de vivienda </a:t>
                      </a:r>
                      <a:r>
                        <a:rPr lang="es-ES_tradnl" sz="1800" b="1" u="none" kern="1200" dirty="0" smtClean="0">
                          <a:solidFill>
                            <a:srgbClr val="FFFF00"/>
                          </a:solidFill>
                          <a:effectLst/>
                          <a:latin typeface="+mn-lt"/>
                          <a:ea typeface="+mn-ea"/>
                          <a:cs typeface="+mn-cs"/>
                        </a:rPr>
                        <a:t>  (2)</a:t>
                      </a:r>
                      <a:endParaRPr lang="es-ES" sz="1800" u="none" kern="1200" dirty="0">
                        <a:solidFill>
                          <a:srgbClr val="FFFF00"/>
                        </a:solidFill>
                        <a:effectLst/>
                        <a:latin typeface="+mn-lt"/>
                        <a:ea typeface="+mn-ea"/>
                        <a:cs typeface="+mn-cs"/>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99905379"/>
                  </a:ext>
                </a:extLst>
              </a:tr>
              <a:tr h="32004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_tradnl" sz="1600" b="1" kern="1200" dirty="0" smtClean="0">
                          <a:solidFill>
                            <a:srgbClr val="FF0000"/>
                          </a:solidFill>
                          <a:effectLst/>
                          <a:latin typeface="+mn-lt"/>
                          <a:ea typeface="+mn-ea"/>
                          <a:cs typeface="+mn-cs"/>
                        </a:rPr>
                        <a:t>Impuesto sobre Bienes Inmuebles (IBI): </a:t>
                      </a:r>
                      <a:r>
                        <a:rPr lang="es-ES_tradnl" sz="1600" b="1" u="sng" kern="1200" dirty="0" smtClean="0">
                          <a:solidFill>
                            <a:srgbClr val="0000FF"/>
                          </a:solidFill>
                          <a:effectLst/>
                          <a:latin typeface="+mn-lt"/>
                          <a:ea typeface="+mn-ea"/>
                          <a:cs typeface="+mn-cs"/>
                        </a:rPr>
                        <a:t>modificaciones en TRLRHL:</a:t>
                      </a:r>
                      <a:endParaRPr lang="es-ES" sz="1500" b="1" dirty="0">
                        <a:solidFill>
                          <a:srgbClr val="3333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99"/>
                    </a:solidFill>
                  </a:tcPr>
                </a:tc>
                <a:extLst>
                  <a:ext uri="{0D108BD9-81ED-4DB2-BD59-A6C34878D82A}">
                    <a16:rowId xmlns="" xmlns:a16="http://schemas.microsoft.com/office/drawing/2014/main" val="1335010992"/>
                  </a:ext>
                </a:extLst>
              </a:tr>
              <a:tr h="533400">
                <a:tc>
                  <a:txBody>
                    <a:bodyPr/>
                    <a:lstStyle/>
                    <a:p>
                      <a:pPr marL="342900" lvl="0" indent="-342900">
                        <a:buFont typeface="+mj-lt"/>
                        <a:buAutoNum type="arabicPeriod"/>
                      </a:pPr>
                      <a:r>
                        <a:rPr lang="es-ES_tradnl" sz="1600" b="1" kern="1200" dirty="0" smtClean="0">
                          <a:solidFill>
                            <a:srgbClr val="0000FF"/>
                          </a:solidFill>
                          <a:effectLst/>
                          <a:latin typeface="+mn-lt"/>
                          <a:ea typeface="+mn-ea"/>
                          <a:cs typeface="+mn-cs"/>
                        </a:rPr>
                        <a:t>Supresión</a:t>
                      </a:r>
                      <a:r>
                        <a:rPr lang="es-ES_tradnl" sz="1600" kern="1200" dirty="0" smtClean="0">
                          <a:solidFill>
                            <a:srgbClr val="0000FF"/>
                          </a:solidFill>
                          <a:effectLst/>
                          <a:latin typeface="+mn-lt"/>
                          <a:ea typeface="+mn-ea"/>
                          <a:cs typeface="+mn-cs"/>
                        </a:rPr>
                        <a:t> por parte de </a:t>
                      </a:r>
                      <a:r>
                        <a:rPr lang="es-ES_tradnl" sz="1600" b="1" kern="1200" dirty="0" smtClean="0">
                          <a:solidFill>
                            <a:srgbClr val="0000FF"/>
                          </a:solidFill>
                          <a:effectLst/>
                          <a:latin typeface="+mn-lt"/>
                          <a:ea typeface="+mn-ea"/>
                          <a:cs typeface="+mn-cs"/>
                        </a:rPr>
                        <a:t>Administraciones </a:t>
                      </a:r>
                      <a:r>
                        <a:rPr lang="es-ES_tradnl" sz="1600" kern="1200" dirty="0" smtClean="0">
                          <a:solidFill>
                            <a:srgbClr val="0000FF"/>
                          </a:solidFill>
                          <a:effectLst/>
                          <a:latin typeface="+mn-lt"/>
                          <a:ea typeface="+mn-ea"/>
                          <a:cs typeface="+mn-cs"/>
                        </a:rPr>
                        <a:t>o entes u organismos públicos </a:t>
                      </a:r>
                      <a:r>
                        <a:rPr lang="es-ES_tradnl" sz="1600" b="1" kern="1200" dirty="0" smtClean="0">
                          <a:solidFill>
                            <a:srgbClr val="0000FF"/>
                          </a:solidFill>
                          <a:effectLst/>
                          <a:latin typeface="+mn-lt"/>
                          <a:ea typeface="+mn-ea"/>
                          <a:cs typeface="+mn-cs"/>
                        </a:rPr>
                        <a:t>de la obligación de repercutir el IBI al arrendatario</a:t>
                      </a:r>
                      <a:r>
                        <a:rPr lang="es-ES_tradnl" sz="1600" kern="1200" dirty="0" smtClean="0">
                          <a:solidFill>
                            <a:srgbClr val="0000FF"/>
                          </a:solidFill>
                          <a:effectLst/>
                          <a:latin typeface="+mn-lt"/>
                          <a:ea typeface="+mn-ea"/>
                          <a:cs typeface="+mn-cs"/>
                        </a:rPr>
                        <a:t> en el supuesto de </a:t>
                      </a:r>
                      <a:r>
                        <a:rPr lang="es-ES_tradnl" sz="1600" b="1" kern="1200" dirty="0" smtClean="0">
                          <a:solidFill>
                            <a:srgbClr val="0000FF"/>
                          </a:solidFill>
                          <a:effectLst/>
                          <a:latin typeface="+mn-lt"/>
                          <a:ea typeface="+mn-ea"/>
                          <a:cs typeface="+mn-cs"/>
                        </a:rPr>
                        <a:t>alquiler de inmueble de uso residencial con renta limitada por una norma jurídica</a:t>
                      </a:r>
                      <a:r>
                        <a:rPr lang="es-ES_tradnl" sz="1600" kern="1200" dirty="0" smtClean="0">
                          <a:solidFill>
                            <a:srgbClr val="0000FF"/>
                          </a:solidFill>
                          <a:effectLst/>
                          <a:latin typeface="+mn-lt"/>
                          <a:ea typeface="+mn-ea"/>
                          <a:cs typeface="+mn-cs"/>
                        </a:rPr>
                        <a:t>, modificando para ello el artículo 63.2 TRLRHL.</a:t>
                      </a:r>
                      <a:endParaRPr lang="es-ES" sz="1600" kern="1200" dirty="0" smtClean="0">
                        <a:solidFill>
                          <a:srgbClr val="0000FF"/>
                        </a:solidFill>
                        <a:effectLst/>
                        <a:latin typeface="+mn-lt"/>
                        <a:ea typeface="+mn-ea"/>
                        <a:cs typeface="+mn-cs"/>
                      </a:endParaRPr>
                    </a:p>
                    <a:p>
                      <a:pPr marL="342900" lvl="0" indent="-342900">
                        <a:buFont typeface="+mj-lt"/>
                        <a:buAutoNum type="arabicPeriod"/>
                      </a:pPr>
                      <a:r>
                        <a:rPr lang="es-ES_tradnl" sz="1600" kern="1200" dirty="0" smtClean="0">
                          <a:solidFill>
                            <a:srgbClr val="0000FF"/>
                          </a:solidFill>
                          <a:effectLst/>
                          <a:latin typeface="+mn-lt"/>
                          <a:ea typeface="+mn-ea"/>
                          <a:cs typeface="+mn-cs"/>
                        </a:rPr>
                        <a:t>Los </a:t>
                      </a:r>
                      <a:r>
                        <a:rPr lang="es-ES_tradnl" sz="1600" b="1" kern="1200" dirty="0" smtClean="0">
                          <a:solidFill>
                            <a:srgbClr val="0000FF"/>
                          </a:solidFill>
                          <a:effectLst/>
                          <a:latin typeface="+mn-lt"/>
                          <a:ea typeface="+mn-ea"/>
                          <a:cs typeface="+mn-cs"/>
                        </a:rPr>
                        <a:t>ayuntamientos con superávit</a:t>
                      </a:r>
                      <a:r>
                        <a:rPr lang="es-ES_tradnl" sz="1600" kern="1200" dirty="0" smtClean="0">
                          <a:solidFill>
                            <a:srgbClr val="0000FF"/>
                          </a:solidFill>
                          <a:effectLst/>
                          <a:latin typeface="+mn-lt"/>
                          <a:ea typeface="+mn-ea"/>
                          <a:cs typeface="+mn-cs"/>
                        </a:rPr>
                        <a:t> podrán </a:t>
                      </a:r>
                      <a:r>
                        <a:rPr lang="es-ES_tradnl" sz="1600" b="1" kern="1200" dirty="0" smtClean="0">
                          <a:solidFill>
                            <a:srgbClr val="0000FF"/>
                          </a:solidFill>
                          <a:effectLst/>
                          <a:latin typeface="+mn-lt"/>
                          <a:ea typeface="+mn-ea"/>
                          <a:cs typeface="+mn-cs"/>
                        </a:rPr>
                        <a:t>destinarlo a promover su parque de vivienda pública</a:t>
                      </a:r>
                      <a:r>
                        <a:rPr lang="es-ES_tradnl" sz="1600" kern="1200" dirty="0" smtClean="0">
                          <a:solidFill>
                            <a:srgbClr val="0000FF"/>
                          </a:solidFill>
                          <a:effectLst/>
                          <a:latin typeface="+mn-lt"/>
                          <a:ea typeface="+mn-ea"/>
                          <a:cs typeface="+mn-cs"/>
                        </a:rPr>
                        <a:t> introduciendo para ello, con efectos a partir del 1 de enero de 2019, en el apartado 1.B) de la disposición adicional decimosexta (inversión financieramente sostenible) del TRLRHL la referencia al programa “152. Vivienda”.</a:t>
                      </a:r>
                      <a:endParaRPr lang="es-ES" sz="1600" kern="1200" dirty="0" smtClean="0">
                        <a:solidFill>
                          <a:srgbClr val="0000FF"/>
                        </a:solidFill>
                        <a:effectLst/>
                        <a:latin typeface="+mn-lt"/>
                        <a:ea typeface="+mn-ea"/>
                        <a:cs typeface="+mn-cs"/>
                      </a:endParaRPr>
                    </a:p>
                    <a:p>
                      <a:pPr marL="342900" lvl="0" indent="-342900">
                        <a:buFont typeface="+mj-lt"/>
                        <a:buAutoNum type="arabicPeriod"/>
                      </a:pPr>
                      <a:r>
                        <a:rPr lang="es-ES_tradnl" sz="1600" kern="1200" dirty="0" smtClean="0">
                          <a:solidFill>
                            <a:srgbClr val="0000FF"/>
                          </a:solidFill>
                          <a:effectLst/>
                          <a:latin typeface="+mn-lt"/>
                          <a:ea typeface="+mn-ea"/>
                          <a:cs typeface="+mn-cs"/>
                        </a:rPr>
                        <a:t>Se faculta a los ayuntamientos la posibilidad de establecer, mediante ordenanza fiscal, una </a:t>
                      </a:r>
                      <a:r>
                        <a:rPr lang="es-ES_tradnl" sz="1600" b="1" kern="1200" dirty="0" smtClean="0">
                          <a:solidFill>
                            <a:srgbClr val="0000FF"/>
                          </a:solidFill>
                          <a:effectLst/>
                          <a:latin typeface="+mn-lt"/>
                          <a:ea typeface="+mn-ea"/>
                          <a:cs typeface="+mn-cs"/>
                        </a:rPr>
                        <a:t>bonificación</a:t>
                      </a:r>
                      <a:r>
                        <a:rPr lang="es-ES_tradnl" sz="1600" kern="1200" dirty="0" smtClean="0">
                          <a:solidFill>
                            <a:srgbClr val="0000FF"/>
                          </a:solidFill>
                          <a:effectLst/>
                          <a:latin typeface="+mn-lt"/>
                          <a:ea typeface="+mn-ea"/>
                          <a:cs typeface="+mn-cs"/>
                        </a:rPr>
                        <a:t> en la </a:t>
                      </a:r>
                      <a:r>
                        <a:rPr lang="es-ES_tradnl" sz="1600" b="1" kern="1200" dirty="0" smtClean="0">
                          <a:solidFill>
                            <a:srgbClr val="0000FF"/>
                          </a:solidFill>
                          <a:effectLst/>
                          <a:latin typeface="+mn-lt"/>
                          <a:ea typeface="+mn-ea"/>
                          <a:cs typeface="+mn-cs"/>
                        </a:rPr>
                        <a:t>cuota</a:t>
                      </a:r>
                      <a:r>
                        <a:rPr lang="es-ES_tradnl" sz="1600" kern="1200" dirty="0" smtClean="0">
                          <a:solidFill>
                            <a:srgbClr val="0000FF"/>
                          </a:solidFill>
                          <a:effectLst/>
                          <a:latin typeface="+mn-lt"/>
                          <a:ea typeface="+mn-ea"/>
                          <a:cs typeface="+mn-cs"/>
                        </a:rPr>
                        <a:t> del impuesto de hasta el </a:t>
                      </a:r>
                      <a:r>
                        <a:rPr lang="es-ES_tradnl" sz="1600" b="1" kern="1200" dirty="0" smtClean="0">
                          <a:solidFill>
                            <a:srgbClr val="0000FF"/>
                          </a:solidFill>
                          <a:effectLst/>
                          <a:latin typeface="+mn-lt"/>
                          <a:ea typeface="+mn-ea"/>
                          <a:cs typeface="+mn-cs"/>
                        </a:rPr>
                        <a:t>95 %</a:t>
                      </a:r>
                      <a:r>
                        <a:rPr lang="es-ES_tradnl" sz="1600" kern="1200" dirty="0" smtClean="0">
                          <a:solidFill>
                            <a:srgbClr val="0000FF"/>
                          </a:solidFill>
                          <a:effectLst/>
                          <a:latin typeface="+mn-lt"/>
                          <a:ea typeface="+mn-ea"/>
                          <a:cs typeface="+mn-cs"/>
                        </a:rPr>
                        <a:t> para las </a:t>
                      </a:r>
                      <a:r>
                        <a:rPr lang="es-ES_tradnl" sz="1600" b="1" kern="1200" dirty="0" smtClean="0">
                          <a:solidFill>
                            <a:srgbClr val="0000FF"/>
                          </a:solidFill>
                          <a:effectLst/>
                          <a:latin typeface="+mn-lt"/>
                          <a:ea typeface="+mn-ea"/>
                          <a:cs typeface="+mn-cs"/>
                        </a:rPr>
                        <a:t>viviendas sujetas a alquiler a precio limitado </a:t>
                      </a:r>
                      <a:r>
                        <a:rPr lang="es-ES_tradnl" sz="1600" kern="1200" dirty="0" smtClean="0">
                          <a:solidFill>
                            <a:srgbClr val="0000FF"/>
                          </a:solidFill>
                          <a:effectLst/>
                          <a:latin typeface="+mn-lt"/>
                          <a:ea typeface="+mn-ea"/>
                          <a:cs typeface="+mn-cs"/>
                        </a:rPr>
                        <a:t>por una norma jurídica, añadiendo para ello el apartado 6 en el artículo 74 TRLRHL. </a:t>
                      </a:r>
                      <a:endParaRPr lang="es-ES" sz="1600" kern="1200" dirty="0" smtClean="0">
                        <a:solidFill>
                          <a:srgbClr val="0000FF"/>
                        </a:solidFill>
                        <a:effectLst/>
                        <a:latin typeface="+mn-lt"/>
                        <a:ea typeface="+mn-ea"/>
                        <a:cs typeface="+mn-cs"/>
                      </a:endParaRPr>
                    </a:p>
                    <a:p>
                      <a:pPr marL="342900" lvl="0" indent="-342900">
                        <a:buFont typeface="+mj-lt"/>
                        <a:buAutoNum type="arabicPeriod"/>
                      </a:pPr>
                      <a:r>
                        <a:rPr lang="es-ES_tradnl" sz="1600" kern="1200" dirty="0" smtClean="0">
                          <a:solidFill>
                            <a:srgbClr val="0000FF"/>
                          </a:solidFill>
                          <a:effectLst/>
                          <a:latin typeface="+mn-lt"/>
                          <a:ea typeface="+mn-ea"/>
                          <a:cs typeface="+mn-cs"/>
                        </a:rPr>
                        <a:t>Se fijan las bases y garantías para la </a:t>
                      </a:r>
                      <a:r>
                        <a:rPr lang="es-ES_tradnl" sz="1600" b="1" kern="1200" dirty="0" smtClean="0">
                          <a:solidFill>
                            <a:srgbClr val="0000FF"/>
                          </a:solidFill>
                          <a:effectLst/>
                          <a:latin typeface="+mn-lt"/>
                          <a:ea typeface="+mn-ea"/>
                          <a:cs typeface="+mn-cs"/>
                        </a:rPr>
                        <a:t>definición del concepto de inmueble de uso residencial desocupado con carácter permanente</a:t>
                      </a:r>
                      <a:r>
                        <a:rPr lang="es-ES_tradnl" sz="1600" kern="1200" dirty="0" smtClean="0">
                          <a:solidFill>
                            <a:srgbClr val="0000FF"/>
                          </a:solidFill>
                          <a:effectLst/>
                          <a:latin typeface="+mn-lt"/>
                          <a:ea typeface="+mn-ea"/>
                          <a:cs typeface="+mn-cs"/>
                        </a:rPr>
                        <a:t>, para la aplicación por parte de los ayuntamientos del recargo en el IBI establecido en el año 2002 (modificando para ello el apartado 4 del artículo 72 del TRLRHL), definiéndolo como “aquel que permanezca desocupado de acuerdo con lo que se establezca en la correspondiente normativa sectorial de vivienda, autonómica o estatal, con rango de ley, y conforme a los requisitos, medios de prueba y procedimiento que establezca la ordenanza fiscal. En todo caso, la declaración municipal como inmueble desocupado con carácter permanente exigirá la previa audiencia del sujeto pasivo y la acreditación por el ayuntamiento de los indicios de desocupación, a regular en dicha ordenanza, dentro de los cuales podrán figurar los relativos a los datos del padrón municipal, así como los consumos de servicios de suministro”.</a:t>
                      </a:r>
                      <a:endParaRPr lang="es-ES" sz="1600" b="1"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3611934993"/>
                  </a:ext>
                </a:extLst>
              </a:tr>
            </a:tbl>
          </a:graphicData>
        </a:graphic>
      </p:graphicFrame>
      <p:sp>
        <p:nvSpPr>
          <p:cNvPr id="8" name="Rectangle 3"/>
          <p:cNvSpPr>
            <a:spLocks noChangeArrowheads="1"/>
          </p:cNvSpPr>
          <p:nvPr/>
        </p:nvSpPr>
        <p:spPr bwMode="auto">
          <a:xfrm>
            <a:off x="304800" y="0"/>
            <a:ext cx="9448800" cy="400110"/>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 dirty="0">
                <a:solidFill>
                  <a:srgbClr val="FFFF00"/>
                </a:solidFill>
                <a:effectLst>
                  <a:outerShdw blurRad="38100" dist="38100" dir="2700000" algn="tl">
                    <a:srgbClr val="000000">
                      <a:alpha val="43137"/>
                    </a:srgbClr>
                  </a:outerShdw>
                </a:effectLst>
                <a:latin typeface="+mn-lt"/>
              </a:rPr>
              <a:t>Real Decreto-ley </a:t>
            </a:r>
            <a:r>
              <a:rPr lang="es-ES" dirty="0" smtClean="0">
                <a:solidFill>
                  <a:srgbClr val="FFFF00"/>
                </a:solidFill>
                <a:effectLst>
                  <a:outerShdw blurRad="38100" dist="38100" dir="2700000" algn="tl">
                    <a:srgbClr val="000000">
                      <a:alpha val="43137"/>
                    </a:srgbClr>
                  </a:outerShdw>
                </a:effectLst>
                <a:latin typeface="+mn-lt"/>
              </a:rPr>
              <a:t>72019</a:t>
            </a:r>
            <a:r>
              <a:rPr lang="es-ES" b="0" dirty="0" smtClean="0">
                <a:latin typeface="+mn-lt"/>
              </a:rPr>
              <a:t>, </a:t>
            </a:r>
            <a:r>
              <a:rPr lang="es-ES" sz="1800" b="0" dirty="0" smtClean="0">
                <a:latin typeface="+mn-lt"/>
              </a:rPr>
              <a:t>de </a:t>
            </a:r>
            <a:r>
              <a:rPr lang="es-ES" sz="1800" b="0" dirty="0">
                <a:latin typeface="+mn-lt"/>
              </a:rPr>
              <a:t>medidas urgentes en materia de vivienda y </a:t>
            </a:r>
            <a:r>
              <a:rPr lang="es-ES" sz="1800" b="0" dirty="0" smtClean="0">
                <a:latin typeface="+mn-lt"/>
              </a:rPr>
              <a:t>alquiler</a:t>
            </a:r>
            <a:endParaRPr lang="es-ES_tradnl" sz="1800" dirty="0">
              <a:solidFill>
                <a:srgbClr val="FFFF00"/>
              </a:solidFill>
              <a:effectLst>
                <a:outerShdw blurRad="38100" dist="38100" dir="2700000" algn="tl">
                  <a:srgbClr val="000000">
                    <a:alpha val="43137"/>
                  </a:srgbClr>
                </a:outerShdw>
              </a:effectLst>
              <a:latin typeface="+mn-lt"/>
            </a:endParaRPr>
          </a:p>
        </p:txBody>
      </p:sp>
      <p:graphicFrame>
        <p:nvGraphicFramePr>
          <p:cNvPr id="9" name="Tabla 13"/>
          <p:cNvGraphicFramePr>
            <a:graphicFrameLocks noGrp="1"/>
          </p:cNvGraphicFramePr>
          <p:nvPr>
            <p:extLst>
              <p:ext uri="{D42A27DB-BD31-4B8C-83A1-F6EECF244321}">
                <p14:modId xmlns="" xmlns:p14="http://schemas.microsoft.com/office/powerpoint/2010/main" val="1654532246"/>
              </p:ext>
            </p:extLst>
          </p:nvPr>
        </p:nvGraphicFramePr>
        <p:xfrm>
          <a:off x="309530" y="6146506"/>
          <a:ext cx="9001188" cy="640080"/>
        </p:xfrm>
        <a:graphic>
          <a:graphicData uri="http://schemas.openxmlformats.org/drawingml/2006/table">
            <a:tbl>
              <a:tblPr firstRow="1" bandRow="1">
                <a:tableStyleId>{5C22544A-7EE6-4342-B048-85BDC9FD1C3A}</a:tableStyleId>
              </a:tblPr>
              <a:tblGrid>
                <a:gridCol w="9001188">
                  <a:extLst>
                    <a:ext uri="{9D8B030D-6E8A-4147-A177-3AD203B41FA5}">
                      <a16:colId xmlns="" xmlns:a16="http://schemas.microsoft.com/office/drawing/2014/main" val="1281953333"/>
                    </a:ext>
                  </a:extLst>
                </a:gridCol>
              </a:tblGrid>
              <a:tr h="37084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dirty="0" smtClean="0">
                          <a:solidFill>
                            <a:schemeClr val="tx1"/>
                          </a:solidFill>
                          <a:effectLst>
                            <a:outerShdw blurRad="38100" dist="38100" dir="2700000" algn="tl">
                              <a:srgbClr val="000000">
                                <a:alpha val="43137"/>
                              </a:srgbClr>
                            </a:outerShdw>
                          </a:effectLst>
                          <a:latin typeface="+mn-lt"/>
                        </a:rPr>
                        <a:t>Real Decreto-ley 21/2018 </a:t>
                      </a:r>
                      <a:r>
                        <a:rPr lang="es-ES_tradnl" sz="1800" u="sng" dirty="0" smtClean="0">
                          <a:solidFill>
                            <a:schemeClr val="tx1"/>
                          </a:solidFill>
                        </a:rPr>
                        <a:t>Derogado</a:t>
                      </a:r>
                      <a:r>
                        <a:rPr lang="es-ES_tradnl" sz="1800" dirty="0" smtClean="0">
                          <a:solidFill>
                            <a:schemeClr val="tx1"/>
                          </a:solidFill>
                        </a:rPr>
                        <a:t> (no se convalida)</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800" dirty="0" smtClean="0">
                          <a:solidFill>
                            <a:schemeClr val="tx1"/>
                          </a:solidFill>
                          <a:effectLst>
                            <a:outerShdw blurRad="38100" dist="38100" dir="2700000" algn="tl">
                              <a:srgbClr val="000000">
                                <a:alpha val="43137"/>
                              </a:srgbClr>
                            </a:outerShdw>
                          </a:effectLst>
                          <a:latin typeface="+mn-lt"/>
                        </a:rPr>
                        <a:t>Posteriormente se aprueba el Real Decreto-ley 7/2019, que sí se convalida </a:t>
                      </a:r>
                      <a:endParaRPr lang="es-ES" sz="1800"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605600230"/>
                  </a:ext>
                </a:extLst>
              </a:tr>
            </a:tbl>
          </a:graphicData>
        </a:graphic>
      </p:graphicFrame>
    </p:spTree>
    <p:extLst>
      <p:ext uri="{BB962C8B-B14F-4D97-AF65-F5344CB8AC3E}">
        <p14:creationId xmlns="" xmlns:p14="http://schemas.microsoft.com/office/powerpoint/2010/main" val="3035084037"/>
      </p:ext>
    </p:extLst>
  </p:cSld>
  <p:clrMapOvr>
    <a:masterClrMapping/>
  </p:clrMapOvr>
  <p:transition/>
  <p:timing>
    <p:tnLst>
      <p:par>
        <p:cTn id="1" dur="indefinite" restart="never" nodeType="tmRoot"/>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5 Marcador de número de diapositiva"/>
          <p:cNvSpPr>
            <a:spLocks noGrp="1"/>
          </p:cNvSpPr>
          <p:nvPr>
            <p:ph type="sldNum" sz="quarter" idx="12"/>
          </p:nvPr>
        </p:nvSpPr>
        <p:spPr>
          <a:xfrm>
            <a:off x="7594600" y="6381750"/>
            <a:ext cx="2311400" cy="476250"/>
          </a:xfrm>
        </p:spPr>
        <p:txBody>
          <a:bodyPr/>
          <a:lstStyle/>
          <a:p>
            <a:pPr>
              <a:defRPr/>
            </a:pPr>
            <a:fld id="{FF1871AE-E551-4E04-B404-05D5C8287693}" type="slidenum">
              <a:rPr lang="es-ES"/>
              <a:pPr>
                <a:defRPr/>
              </a:pPr>
              <a:t>597</a:t>
            </a:fld>
            <a:endParaRPr lang="es-ES"/>
          </a:p>
        </p:txBody>
      </p:sp>
      <p:sp>
        <p:nvSpPr>
          <p:cNvPr id="151555" name="Rectangle 2"/>
          <p:cNvSpPr>
            <a:spLocks noGrp="1" noChangeArrowheads="1"/>
          </p:cNvSpPr>
          <p:nvPr>
            <p:ph type="title"/>
          </p:nvPr>
        </p:nvSpPr>
        <p:spPr>
          <a:xfrm>
            <a:off x="495300" y="228600"/>
            <a:ext cx="9182100" cy="1189038"/>
          </a:xfrm>
        </p:spPr>
        <p:txBody>
          <a:bodyPr/>
          <a:lstStyle/>
          <a:p>
            <a:pPr algn="l" eaLnBrk="1" hangingPunct="1"/>
            <a:r>
              <a:rPr lang="es-ES_tradnl" sz="4000" b="1" dirty="0" smtClean="0">
                <a:solidFill>
                  <a:srgbClr val="FFFF00"/>
                </a:solidFill>
                <a:effectLst/>
              </a:rPr>
              <a:t>Novedades Fiscales- 2020 </a:t>
            </a:r>
            <a:r>
              <a:rPr lang="es-ES" sz="4000" b="1" dirty="0" smtClean="0">
                <a:solidFill>
                  <a:schemeClr val="tx1"/>
                </a:solidFill>
                <a:effectLst/>
              </a:rPr>
              <a:t/>
            </a:r>
            <a:br>
              <a:rPr lang="es-ES" sz="4000" b="1" dirty="0" smtClean="0">
                <a:solidFill>
                  <a:schemeClr val="tx1"/>
                </a:solidFill>
                <a:effectLst/>
              </a:rPr>
            </a:br>
            <a:endParaRPr lang="es-ES_tradnl" sz="4000" b="1" dirty="0" smtClean="0">
              <a:solidFill>
                <a:schemeClr val="tx1"/>
              </a:solidFill>
              <a:effectLst/>
            </a:endParaRPr>
          </a:p>
        </p:txBody>
      </p:sp>
      <p:sp>
        <p:nvSpPr>
          <p:cNvPr id="2413571" name="Rectangle 3"/>
          <p:cNvSpPr>
            <a:spLocks noGrp="1" noChangeArrowheads="1"/>
          </p:cNvSpPr>
          <p:nvPr>
            <p:ph type="body" idx="1"/>
          </p:nvPr>
        </p:nvSpPr>
        <p:spPr>
          <a:xfrm>
            <a:off x="381000" y="1600200"/>
            <a:ext cx="9220200" cy="3505200"/>
          </a:xfrm>
        </p:spPr>
        <p:txBody>
          <a:bodyPr/>
          <a:lstStyle/>
          <a:p>
            <a:pPr marL="1371600" indent="-1371600" eaLnBrk="1" hangingPunct="1">
              <a:lnSpc>
                <a:spcPct val="80000"/>
              </a:lnSpc>
              <a:buClr>
                <a:srgbClr val="FFFF00"/>
              </a:buClr>
              <a:buSzTx/>
              <a:buFont typeface="+mj-lt"/>
              <a:buAutoNum type="romanUcPeriod" startAt="5"/>
              <a:defRPr/>
            </a:pPr>
            <a:r>
              <a:rPr lang="es-ES_tradnl" sz="9600" b="1" dirty="0" smtClean="0">
                <a:solidFill>
                  <a:srgbClr val="FFFF00"/>
                </a:solidFill>
              </a:rPr>
              <a:t> GALICIA</a:t>
            </a:r>
          </a:p>
          <a:p>
            <a:pPr marL="1143000" indent="-1143000" algn="ctr" eaLnBrk="1" hangingPunct="1">
              <a:lnSpc>
                <a:spcPct val="80000"/>
              </a:lnSpc>
              <a:buClr>
                <a:schemeClr val="tx1"/>
              </a:buClr>
              <a:buSzTx/>
              <a:buNone/>
              <a:defRPr/>
            </a:pPr>
            <a:r>
              <a:rPr lang="es-ES_tradnl" sz="9600" b="1" dirty="0" smtClean="0">
                <a:solidFill>
                  <a:srgbClr val="FFFF00"/>
                </a:solidFill>
              </a:rPr>
              <a:t>2020</a:t>
            </a:r>
            <a:endParaRPr lang="es-ES_tradnl" sz="2400" b="1" i="1" dirty="0" smtClean="0">
              <a:solidFill>
                <a:srgbClr val="FFFF00"/>
              </a:solidFill>
              <a:effectLst/>
            </a:endParaRPr>
          </a:p>
        </p:txBody>
      </p:sp>
      <p:sp>
        <p:nvSpPr>
          <p:cNvPr id="6" name="Rectangle 5"/>
          <p:cNvSpPr>
            <a:spLocks noChangeArrowheads="1"/>
          </p:cNvSpPr>
          <p:nvPr/>
        </p:nvSpPr>
        <p:spPr bwMode="auto">
          <a:xfrm>
            <a:off x="5257800" y="624840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Tree>
    <p:extLst>
      <p:ext uri="{BB962C8B-B14F-4D97-AF65-F5344CB8AC3E}">
        <p14:creationId xmlns="" xmlns:p14="http://schemas.microsoft.com/office/powerpoint/2010/main" val="2698565016"/>
      </p:ext>
    </p:extLst>
  </p:cSld>
  <p:clrMapOvr>
    <a:masterClrMapping/>
  </p:clrMapOvr>
  <p:timing>
    <p:tnLst>
      <p:par>
        <p:cTn id="1" dur="indefinite" restart="never" nodeType="tmRoot"/>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5 Marcador de número de diapositiva"/>
          <p:cNvSpPr>
            <a:spLocks noGrp="1"/>
          </p:cNvSpPr>
          <p:nvPr>
            <p:ph type="sldNum" sz="quarter" idx="12"/>
          </p:nvPr>
        </p:nvSpPr>
        <p:spPr>
          <a:xfrm>
            <a:off x="7594600" y="6381750"/>
            <a:ext cx="2311400" cy="476250"/>
          </a:xfrm>
        </p:spPr>
        <p:txBody>
          <a:bodyPr/>
          <a:lstStyle/>
          <a:p>
            <a:pPr>
              <a:defRPr/>
            </a:pPr>
            <a:fld id="{FF1871AE-E551-4E04-B404-05D5C8287693}" type="slidenum">
              <a:rPr lang="es-ES"/>
              <a:pPr>
                <a:defRPr/>
              </a:pPr>
              <a:t>598</a:t>
            </a:fld>
            <a:endParaRPr lang="es-ES"/>
          </a:p>
        </p:txBody>
      </p:sp>
      <p:sp>
        <p:nvSpPr>
          <p:cNvPr id="151555" name="Rectangle 2"/>
          <p:cNvSpPr>
            <a:spLocks noGrp="1" noChangeArrowheads="1"/>
          </p:cNvSpPr>
          <p:nvPr>
            <p:ph type="title"/>
          </p:nvPr>
        </p:nvSpPr>
        <p:spPr>
          <a:xfrm>
            <a:off x="495300" y="76200"/>
            <a:ext cx="9182100" cy="1189038"/>
          </a:xfrm>
        </p:spPr>
        <p:txBody>
          <a:bodyPr/>
          <a:lstStyle/>
          <a:p>
            <a:pPr algn="l" eaLnBrk="1" hangingPunct="1"/>
            <a:r>
              <a:rPr lang="es-ES_tradnl" sz="4000" b="1" dirty="0" smtClean="0">
                <a:solidFill>
                  <a:srgbClr val="FFFF00"/>
                </a:solidFill>
                <a:effectLst/>
              </a:rPr>
              <a:t>Novedades Fiscales  2020</a:t>
            </a:r>
            <a:r>
              <a:rPr lang="es-ES" sz="4000" b="1" dirty="0" smtClean="0">
                <a:solidFill>
                  <a:schemeClr val="tx1"/>
                </a:solidFill>
                <a:effectLst/>
              </a:rPr>
              <a:t/>
            </a:r>
            <a:br>
              <a:rPr lang="es-ES" sz="4000" b="1" dirty="0" smtClean="0">
                <a:solidFill>
                  <a:schemeClr val="tx1"/>
                </a:solidFill>
                <a:effectLst/>
              </a:rPr>
            </a:br>
            <a:endParaRPr lang="es-ES_tradnl" sz="4000" b="1" dirty="0" smtClean="0">
              <a:solidFill>
                <a:schemeClr val="tx1"/>
              </a:solidFill>
              <a:effectLst/>
            </a:endParaRPr>
          </a:p>
        </p:txBody>
      </p:sp>
      <p:sp>
        <p:nvSpPr>
          <p:cNvPr id="2413571" name="Rectangle 3"/>
          <p:cNvSpPr>
            <a:spLocks noGrp="1" noChangeArrowheads="1"/>
          </p:cNvSpPr>
          <p:nvPr>
            <p:ph type="body" idx="1"/>
          </p:nvPr>
        </p:nvSpPr>
        <p:spPr>
          <a:xfrm>
            <a:off x="304800" y="914400"/>
            <a:ext cx="9296400" cy="5638800"/>
          </a:xfrm>
        </p:spPr>
        <p:txBody>
          <a:bodyPr/>
          <a:lstStyle/>
          <a:p>
            <a:pPr marL="1143000" indent="-1143000" eaLnBrk="1" hangingPunct="1">
              <a:lnSpc>
                <a:spcPct val="80000"/>
              </a:lnSpc>
              <a:buClr>
                <a:schemeClr val="tx1"/>
              </a:buClr>
              <a:buSzTx/>
              <a:buNone/>
              <a:defRPr/>
            </a:pPr>
            <a:r>
              <a:rPr lang="es-ES_tradnl" sz="7200" b="1" dirty="0" smtClean="0"/>
              <a:t>    GALICIA- 2020</a:t>
            </a:r>
          </a:p>
          <a:p>
            <a:pPr marL="609600" indent="-609600" algn="ctr" eaLnBrk="1" hangingPunct="1">
              <a:lnSpc>
                <a:spcPct val="80000"/>
              </a:lnSpc>
              <a:buFont typeface="Wingdings" pitchFamily="2" charset="2"/>
              <a:buNone/>
              <a:defRPr/>
            </a:pPr>
            <a:endParaRPr lang="es-ES_tradnl" sz="2400" b="1" i="1" dirty="0" smtClean="0">
              <a:effectLst/>
            </a:endParaRPr>
          </a:p>
          <a:p>
            <a:r>
              <a:rPr lang="es-ES_tradnl" sz="2800" b="1" dirty="0" smtClean="0">
                <a:solidFill>
                  <a:srgbClr val="FFFF66"/>
                </a:solidFill>
              </a:rPr>
              <a:t>Ley 7/2019</a:t>
            </a:r>
            <a:r>
              <a:rPr lang="es-ES_tradnl" sz="2800" b="1" dirty="0" smtClean="0">
                <a:effectLst/>
              </a:rPr>
              <a:t>, de 23 de diciembre, </a:t>
            </a:r>
            <a:r>
              <a:rPr lang="es-ES_tradnl" sz="2800" i="1" dirty="0" smtClean="0"/>
              <a:t>de medidas fiscales y administrativas.</a:t>
            </a:r>
            <a:r>
              <a:rPr lang="es-ES_tradnl" sz="2800" b="1" dirty="0" smtClean="0">
                <a:effectLst/>
              </a:rPr>
              <a:t> </a:t>
            </a:r>
            <a:r>
              <a:rPr lang="es-ES_tradnl" sz="2400" b="1" dirty="0" smtClean="0">
                <a:effectLst>
                  <a:outerShdw blurRad="38100" dist="38100" dir="2700000" algn="tl">
                    <a:srgbClr val="000000">
                      <a:alpha val="43137"/>
                    </a:srgbClr>
                  </a:outerShdw>
                </a:effectLst>
              </a:rPr>
              <a:t>(DOGA 27/12/2018, entra en vigor el </a:t>
            </a:r>
            <a:r>
              <a:rPr lang="es-ES_tradnl" sz="2400" b="1" dirty="0" smtClean="0">
                <a:solidFill>
                  <a:srgbClr val="FFFF66"/>
                </a:solidFill>
                <a:effectLst>
                  <a:outerShdw blurRad="38100" dist="38100" dir="2700000" algn="tl">
                    <a:srgbClr val="000000">
                      <a:alpha val="43137"/>
                    </a:srgbClr>
                  </a:outerShdw>
                </a:effectLst>
              </a:rPr>
              <a:t>1/1/2020</a:t>
            </a:r>
            <a:r>
              <a:rPr lang="es-ES_tradnl" sz="2400" b="1" dirty="0" smtClean="0">
                <a:effectLst>
                  <a:outerShdw blurRad="38100" dist="38100" dir="2700000" algn="tl">
                    <a:srgbClr val="000000">
                      <a:alpha val="43137"/>
                    </a:srgbClr>
                  </a:outerShdw>
                </a:effectLst>
              </a:rPr>
              <a:t>)</a:t>
            </a:r>
          </a:p>
          <a:p>
            <a:pPr marL="609600" indent="-609600" eaLnBrk="1" hangingPunct="1">
              <a:lnSpc>
                <a:spcPct val="80000"/>
              </a:lnSpc>
              <a:buFont typeface="Wingdings" pitchFamily="2" charset="2"/>
              <a:buNone/>
              <a:defRPr/>
            </a:pPr>
            <a:endParaRPr lang="es-ES_tradnl" sz="2400" dirty="0" smtClean="0">
              <a:effectLst/>
            </a:endParaRPr>
          </a:p>
          <a:p>
            <a:pPr marL="609600" indent="-609600" eaLnBrk="1" hangingPunct="1">
              <a:lnSpc>
                <a:spcPct val="80000"/>
              </a:lnSpc>
              <a:buFont typeface="Wingdings" pitchFamily="2" charset="2"/>
              <a:buChar char="§"/>
              <a:defRPr/>
            </a:pPr>
            <a:r>
              <a:rPr lang="es-ES_tradnl" sz="1800" b="1" dirty="0" smtClean="0">
                <a:effectLst>
                  <a:outerShdw blurRad="38100" dist="38100" dir="2700000" algn="tl">
                    <a:srgbClr val="000000">
                      <a:alpha val="43137"/>
                    </a:srgbClr>
                  </a:outerShdw>
                </a:effectLst>
              </a:rPr>
              <a:t>Dentro del marco establecido para el ejercicio de las competencias normativas por la Ley 22/2009.</a:t>
            </a:r>
          </a:p>
          <a:p>
            <a:pPr marL="609600" indent="-609600" eaLnBrk="1" hangingPunct="1">
              <a:lnSpc>
                <a:spcPct val="80000"/>
              </a:lnSpc>
              <a:buFont typeface="Wingdings" pitchFamily="2" charset="2"/>
              <a:buChar char="§"/>
              <a:defRPr/>
            </a:pPr>
            <a:endParaRPr lang="es-ES_tradnl" sz="1800" dirty="0" smtClean="0">
              <a:effectLst/>
            </a:endParaRPr>
          </a:p>
          <a:p>
            <a:pPr>
              <a:buFont typeface="Wingdings" pitchFamily="2" charset="2"/>
              <a:buChar char="v"/>
              <a:defRPr/>
            </a:pPr>
            <a:r>
              <a:rPr lang="es-ES_tradnl" sz="2000" b="1" dirty="0" smtClean="0"/>
              <a:t>Se modifican varios artículos  del </a:t>
            </a:r>
            <a:r>
              <a:rPr lang="es-ES_tradnl" sz="2400" b="1" dirty="0" smtClean="0">
                <a:solidFill>
                  <a:srgbClr val="FFFF66"/>
                </a:solidFill>
              </a:rPr>
              <a:t>Decreto legislativo 1/2011</a:t>
            </a:r>
            <a:r>
              <a:rPr lang="es-ES_tradnl" sz="2000" b="1" dirty="0" smtClean="0"/>
              <a:t>, de 28 de julio, por el que se aprueba el </a:t>
            </a:r>
            <a:r>
              <a:rPr lang="es-ES_tradnl" sz="2000" b="1" dirty="0" smtClean="0">
                <a:solidFill>
                  <a:srgbClr val="FFFF66"/>
                </a:solidFill>
              </a:rPr>
              <a:t>Texto refundido de las disposiciones legales de la Comunidad Autónoma de Galicia en materia de tributos cedidos por el Estado</a:t>
            </a:r>
            <a:endParaRPr lang="es-ES_tradnl" sz="2000" b="1" dirty="0" smtClean="0">
              <a:solidFill>
                <a:srgbClr val="FFFF66"/>
              </a:solidFill>
              <a:effectLst/>
            </a:endParaRPr>
          </a:p>
        </p:txBody>
      </p:sp>
    </p:spTree>
  </p:cSld>
  <p:clrMapOvr>
    <a:masterClrMapping/>
  </p:clrMapOvr>
  <p:timing>
    <p:tnLst>
      <p:par>
        <p:cTn id="1" dur="indefinite" restart="never" nodeType="tmRoot"/>
      </p:par>
    </p:tn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599</a:t>
            </a:fld>
            <a:endParaRPr lang="es-ES"/>
          </a:p>
        </p:txBody>
      </p:sp>
      <p:sp>
        <p:nvSpPr>
          <p:cNvPr id="148483" name="Rectangle 2"/>
          <p:cNvSpPr>
            <a:spLocks noGrp="1" noChangeArrowheads="1"/>
          </p:cNvSpPr>
          <p:nvPr>
            <p:ph type="ctrTitle" idx="4294967295"/>
          </p:nvPr>
        </p:nvSpPr>
        <p:spPr>
          <a:xfrm>
            <a:off x="0" y="0"/>
            <a:ext cx="9906000" cy="457200"/>
          </a:xfrm>
        </p:spPr>
        <p:txBody>
          <a:bodyPr/>
          <a:lstStyle/>
          <a:p>
            <a:pPr algn="l" eaLnBrk="1" hangingPunct="1">
              <a:defRPr/>
            </a:pPr>
            <a:r>
              <a:rPr lang="es-ES_tradnl" sz="2800" b="1" dirty="0" smtClean="0">
                <a:solidFill>
                  <a:srgbClr val="FFFF66"/>
                </a:solidFill>
                <a:effectLst>
                  <a:outerShdw blurRad="38100" dist="38100" dir="2700000" algn="tl">
                    <a:srgbClr val="000000">
                      <a:alpha val="43137"/>
                    </a:srgbClr>
                  </a:outerShdw>
                </a:effectLst>
              </a:rPr>
              <a:t>GALICIA. Ley 7/2019 Modifica Decreto legislativo 1/2011 </a:t>
            </a:r>
            <a:endParaRPr lang="es-ES" sz="2800" b="1" dirty="0" smtClean="0">
              <a:solidFill>
                <a:srgbClr val="FFFF66"/>
              </a:solidFill>
              <a:effectLst>
                <a:outerShdw blurRad="38100" dist="38100" dir="2700000" algn="tl">
                  <a:srgbClr val="000000">
                    <a:alpha val="43137"/>
                  </a:srgbClr>
                </a:outerShdw>
              </a:effectLst>
            </a:endParaRPr>
          </a:p>
        </p:txBody>
      </p:sp>
      <p:sp>
        <p:nvSpPr>
          <p:cNvPr id="2420741" name="Text Box 5"/>
          <p:cNvSpPr txBox="1">
            <a:spLocks noChangeArrowheads="1"/>
          </p:cNvSpPr>
          <p:nvPr/>
        </p:nvSpPr>
        <p:spPr bwMode="auto">
          <a:xfrm>
            <a:off x="133384" y="920196"/>
            <a:ext cx="9677400" cy="5816977"/>
          </a:xfrm>
          <a:prstGeom prst="rect">
            <a:avLst/>
          </a:prstGeom>
          <a:noFill/>
          <a:ln w="9525">
            <a:noFill/>
            <a:miter lim="800000"/>
            <a:headEnd/>
            <a:tailEnd/>
          </a:ln>
          <a:effectLst/>
        </p:spPr>
        <p:txBody>
          <a:bodyPr>
            <a:spAutoFit/>
          </a:bodyPr>
          <a:lstStyle/>
          <a:p>
            <a:pPr marL="457200" indent="-457200">
              <a:buFont typeface="+mj-lt"/>
              <a:buAutoNum type="arabicPeriod"/>
              <a:defRPr/>
            </a:pPr>
            <a:r>
              <a:rPr lang="es-ES_tradnl" sz="2400" dirty="0">
                <a:solidFill>
                  <a:srgbClr val="FFFF00"/>
                </a:solidFill>
                <a:effectLst>
                  <a:outerShdw blurRad="38100" dist="38100" dir="2700000" algn="tl">
                    <a:srgbClr val="000000">
                      <a:alpha val="43137"/>
                    </a:srgbClr>
                  </a:outerShdw>
                </a:effectLst>
                <a:latin typeface="Arial" pitchFamily="34" charset="0"/>
              </a:rPr>
              <a:t>IRPF:</a:t>
            </a:r>
            <a:r>
              <a:rPr lang="es-ES_tradnl" dirty="0">
                <a:effectLst>
                  <a:outerShdw blurRad="38100" dist="38100" dir="2700000" algn="tl">
                    <a:srgbClr val="000000">
                      <a:alpha val="43137"/>
                    </a:srgbClr>
                  </a:outerShdw>
                </a:effectLst>
                <a:latin typeface="Arial" pitchFamily="34" charset="0"/>
              </a:rPr>
              <a:t> </a:t>
            </a:r>
            <a:r>
              <a:rPr lang="es-ES_tradnl" dirty="0" smtClean="0">
                <a:solidFill>
                  <a:srgbClr val="FFFF00"/>
                </a:solidFill>
                <a:effectLst>
                  <a:outerShdw blurRad="38100" dist="38100" dir="2700000" algn="tl">
                    <a:srgbClr val="000000">
                      <a:alpha val="43137"/>
                    </a:srgbClr>
                  </a:outerShdw>
                </a:effectLst>
                <a:latin typeface="Arial" pitchFamily="34" charset="0"/>
              </a:rPr>
              <a:t>Modificaciones en </a:t>
            </a:r>
            <a:r>
              <a:rPr lang="es-ES_tradnl" dirty="0" smtClean="0">
                <a:solidFill>
                  <a:srgbClr val="FFFF66"/>
                </a:solidFill>
                <a:effectLst>
                  <a:outerShdw blurRad="38100" dist="38100" dir="2700000" algn="tl">
                    <a:srgbClr val="000000">
                      <a:alpha val="43137"/>
                    </a:srgbClr>
                  </a:outerShdw>
                </a:effectLst>
                <a:latin typeface="Arial" pitchFamily="34" charset="0"/>
              </a:rPr>
              <a:t>Deducciones </a:t>
            </a:r>
            <a:r>
              <a:rPr lang="es-ES_tradnl" dirty="0">
                <a:solidFill>
                  <a:srgbClr val="FFFF66"/>
                </a:solidFill>
                <a:effectLst>
                  <a:outerShdw blurRad="38100" dist="38100" dir="2700000" algn="tl">
                    <a:srgbClr val="000000">
                      <a:alpha val="43137"/>
                    </a:srgbClr>
                  </a:outerShdw>
                </a:effectLst>
                <a:latin typeface="Arial" pitchFamily="34" charset="0"/>
              </a:rPr>
              <a:t>de IRPF </a:t>
            </a:r>
            <a:r>
              <a:rPr lang="es-ES_tradnl" dirty="0" smtClean="0">
                <a:solidFill>
                  <a:srgbClr val="FFFF66"/>
                </a:solidFill>
                <a:effectLst>
                  <a:outerShdw blurRad="38100" dist="38100" dir="2700000" algn="tl">
                    <a:srgbClr val="000000">
                      <a:alpha val="43137"/>
                    </a:srgbClr>
                  </a:outerShdw>
                </a:effectLst>
                <a:latin typeface="Arial" pitchFamily="34" charset="0"/>
              </a:rPr>
              <a:t>Autonómicas.</a:t>
            </a:r>
          </a:p>
          <a:p>
            <a:pPr marL="457200" indent="-457200">
              <a:buFont typeface="Wingdings" pitchFamily="2" charset="2"/>
              <a:buChar char="ü"/>
              <a:defRPr/>
            </a:pPr>
            <a:r>
              <a:rPr lang="es-ES" b="0" dirty="0" smtClean="0">
                <a:latin typeface="Arial" pitchFamily="34" charset="0"/>
              </a:rPr>
              <a:t>Modificaciones puntuales en determinadas </a:t>
            </a:r>
            <a:r>
              <a:rPr lang="es-ES" b="0" u="sng" dirty="0" smtClean="0">
                <a:latin typeface="Arial" pitchFamily="34" charset="0"/>
              </a:rPr>
              <a:t>deducciones por inversión</a:t>
            </a:r>
            <a:r>
              <a:rPr lang="es-ES" b="0" dirty="0" smtClean="0">
                <a:latin typeface="Arial" pitchFamily="34" charset="0"/>
              </a:rPr>
              <a:t>. </a:t>
            </a:r>
          </a:p>
          <a:p>
            <a:pPr marL="457200" indent="-457200">
              <a:buFont typeface="Wingdings" pitchFamily="2" charset="2"/>
              <a:buChar char="ü"/>
              <a:defRPr/>
            </a:pPr>
            <a:r>
              <a:rPr lang="es-ES" b="0" dirty="0" smtClean="0">
                <a:latin typeface="Arial" pitchFamily="34" charset="0"/>
              </a:rPr>
              <a:t>Además, se prevén </a:t>
            </a:r>
            <a:r>
              <a:rPr lang="es-ES" u="sng" dirty="0" smtClean="0">
                <a:latin typeface="Arial" pitchFamily="34" charset="0"/>
              </a:rPr>
              <a:t>dos nuevas deducciones</a:t>
            </a:r>
            <a:r>
              <a:rPr lang="es-ES" b="0" dirty="0" smtClean="0">
                <a:latin typeface="Arial" pitchFamily="34" charset="0"/>
              </a:rPr>
              <a:t>: </a:t>
            </a:r>
          </a:p>
          <a:p>
            <a:pPr marL="514350" indent="-514350">
              <a:buFont typeface="+mj-lt"/>
              <a:buAutoNum type="romanLcPeriod"/>
              <a:defRPr/>
            </a:pPr>
            <a:r>
              <a:rPr lang="es-ES" b="0" dirty="0" smtClean="0">
                <a:latin typeface="Arial" pitchFamily="34" charset="0"/>
              </a:rPr>
              <a:t>las cantidades invertidas para </a:t>
            </a:r>
            <a:r>
              <a:rPr lang="es-ES" b="0" u="sng" dirty="0" smtClean="0">
                <a:latin typeface="Arial" pitchFamily="34" charset="0"/>
              </a:rPr>
              <a:t>mejorar la calificación energética en edificios</a:t>
            </a:r>
            <a:r>
              <a:rPr lang="es-ES" b="0" dirty="0" smtClean="0">
                <a:latin typeface="Arial" pitchFamily="34" charset="0"/>
              </a:rPr>
              <a:t> de viviendas o en viviendas unifamiliares.</a:t>
            </a:r>
          </a:p>
          <a:p>
            <a:pPr marL="514350" indent="-514350">
              <a:buFont typeface="+mj-lt"/>
              <a:buAutoNum type="romanLcPeriod"/>
              <a:defRPr/>
            </a:pPr>
            <a:r>
              <a:rPr lang="es-ES" b="0" dirty="0" smtClean="0">
                <a:latin typeface="Arial" pitchFamily="34" charset="0"/>
              </a:rPr>
              <a:t>Para que las ayudas o subvenciones recibidas por los </a:t>
            </a:r>
            <a:r>
              <a:rPr lang="es-ES" b="0" u="sng" dirty="0" smtClean="0">
                <a:latin typeface="Arial" pitchFamily="34" charset="0"/>
              </a:rPr>
              <a:t>deportistas reconocidos como de alto nivel de Galicia</a:t>
            </a:r>
            <a:r>
              <a:rPr lang="es-ES" b="0" dirty="0" smtClean="0">
                <a:latin typeface="Arial" pitchFamily="34" charset="0"/>
              </a:rPr>
              <a:t> no se vean aminoradas por su tributación, impulsando así el deporte de alto nivel en Galicia.</a:t>
            </a:r>
            <a:endParaRPr lang="es-ES_tradnl" dirty="0">
              <a:solidFill>
                <a:srgbClr val="FFFF66"/>
              </a:solidFill>
              <a:effectLst>
                <a:outerShdw blurRad="38100" dist="38100" dir="2700000" algn="tl">
                  <a:srgbClr val="000000">
                    <a:alpha val="43137"/>
                  </a:srgbClr>
                </a:outerShdw>
              </a:effectLst>
              <a:latin typeface="Arial" pitchFamily="34" charset="0"/>
            </a:endParaRPr>
          </a:p>
          <a:p>
            <a:pPr marL="457200" indent="-457200">
              <a:defRPr/>
            </a:pPr>
            <a:endParaRPr lang="es-ES_tradnl" sz="1400" b="0" dirty="0">
              <a:latin typeface="Arial" pitchFamily="34" charset="0"/>
            </a:endParaRPr>
          </a:p>
          <a:p>
            <a:pPr marL="457200" indent="-457200">
              <a:buFont typeface="+mj-lt"/>
              <a:buAutoNum type="arabicPeriod" startAt="2"/>
              <a:defRPr/>
            </a:pPr>
            <a:r>
              <a:rPr lang="es-ES" sz="2400" dirty="0" smtClean="0">
                <a:solidFill>
                  <a:srgbClr val="FFFF00"/>
                </a:solidFill>
                <a:effectLst>
                  <a:outerShdw blurRad="38100" dist="38100" dir="2700000" algn="tl">
                    <a:srgbClr val="000000">
                      <a:alpha val="43137"/>
                    </a:srgbClr>
                  </a:outerShdw>
                </a:effectLst>
                <a:latin typeface="Arial" pitchFamily="34" charset="0"/>
              </a:rPr>
              <a:t>ISD</a:t>
            </a:r>
            <a:r>
              <a:rPr lang="es-ES" sz="2400" dirty="0">
                <a:solidFill>
                  <a:srgbClr val="FFFF00"/>
                </a:solidFill>
                <a:effectLst>
                  <a:outerShdw blurRad="38100" dist="38100" dir="2700000" algn="tl">
                    <a:srgbClr val="000000">
                      <a:alpha val="43137"/>
                    </a:srgbClr>
                  </a:outerShdw>
                </a:effectLst>
                <a:latin typeface="Arial" pitchFamily="34" charset="0"/>
              </a:rPr>
              <a:t>:</a:t>
            </a:r>
            <a:r>
              <a:rPr lang="es-ES" dirty="0">
                <a:solidFill>
                  <a:srgbClr val="FFFF99"/>
                </a:solidFill>
                <a:latin typeface="Arial" pitchFamily="34" charset="0"/>
              </a:rPr>
              <a:t> </a:t>
            </a:r>
            <a:endParaRPr lang="es-ES" dirty="0" smtClean="0">
              <a:solidFill>
                <a:srgbClr val="FFFF99"/>
              </a:solidFill>
              <a:latin typeface="Arial" pitchFamily="34" charset="0"/>
            </a:endParaRPr>
          </a:p>
          <a:p>
            <a:pPr marL="457200" indent="-457200">
              <a:buFont typeface="Wingdings" pitchFamily="2" charset="2"/>
              <a:buChar char="v"/>
              <a:defRPr/>
            </a:pPr>
            <a:r>
              <a:rPr lang="es-ES" u="sng" dirty="0" smtClean="0">
                <a:solidFill>
                  <a:srgbClr val="FFFF99"/>
                </a:solidFill>
                <a:latin typeface="Arial" pitchFamily="34" charset="0"/>
              </a:rPr>
              <a:t>Aumenta</a:t>
            </a:r>
            <a:r>
              <a:rPr lang="es-ES" dirty="0" smtClean="0">
                <a:solidFill>
                  <a:srgbClr val="FFFF99"/>
                </a:solidFill>
                <a:latin typeface="Arial" pitchFamily="34" charset="0"/>
              </a:rPr>
              <a:t> la </a:t>
            </a:r>
            <a:r>
              <a:rPr lang="es-ES" dirty="0">
                <a:solidFill>
                  <a:srgbClr val="FFFF99"/>
                </a:solidFill>
                <a:latin typeface="Arial" pitchFamily="34" charset="0"/>
              </a:rPr>
              <a:t>reducción </a:t>
            </a:r>
            <a:r>
              <a:rPr lang="es-ES" dirty="0" smtClean="0">
                <a:solidFill>
                  <a:srgbClr val="FFFF99"/>
                </a:solidFill>
                <a:latin typeface="Arial" pitchFamily="34" charset="0"/>
              </a:rPr>
              <a:t>del grupo II.</a:t>
            </a:r>
            <a:r>
              <a:rPr lang="es-ES" b="0" dirty="0" smtClean="0">
                <a:latin typeface="Arial" pitchFamily="34" charset="0"/>
              </a:rPr>
              <a:t> </a:t>
            </a:r>
          </a:p>
          <a:p>
            <a:pPr marL="457200" indent="-457200">
              <a:buFont typeface="Wingdings" pitchFamily="2" charset="2"/>
              <a:buChar char="v"/>
              <a:defRPr/>
            </a:pPr>
            <a:r>
              <a:rPr lang="es-ES" u="sng" dirty="0" smtClean="0">
                <a:solidFill>
                  <a:srgbClr val="FFFF99"/>
                </a:solidFill>
                <a:latin typeface="Arial" pitchFamily="34" charset="0"/>
              </a:rPr>
              <a:t>Modificaciones Técnicas</a:t>
            </a:r>
            <a:r>
              <a:rPr lang="es-ES" b="0" dirty="0" smtClean="0">
                <a:latin typeface="Arial" pitchFamily="34" charset="0"/>
              </a:rPr>
              <a:t> en las reducciones por la </a:t>
            </a:r>
            <a:r>
              <a:rPr lang="es-ES" b="0" u="sng" dirty="0" smtClean="0">
                <a:latin typeface="Arial" pitchFamily="34" charset="0"/>
              </a:rPr>
              <a:t>adquisición</a:t>
            </a:r>
            <a:r>
              <a:rPr lang="es-ES" b="0" dirty="0" smtClean="0">
                <a:latin typeface="Arial" pitchFamily="34" charset="0"/>
              </a:rPr>
              <a:t> de bienes y derechos afectos a una actividad económica y de participaciones en entidades. </a:t>
            </a:r>
            <a:r>
              <a:rPr lang="es-ES" dirty="0" smtClean="0">
                <a:latin typeface="Arial" pitchFamily="34" charset="0"/>
              </a:rPr>
              <a:t/>
            </a:r>
            <a:br>
              <a:rPr lang="es-ES" dirty="0" smtClean="0">
                <a:latin typeface="Arial" pitchFamily="34" charset="0"/>
              </a:rPr>
            </a:br>
            <a:endParaRPr lang="es-ES" sz="1400" dirty="0" smtClean="0">
              <a:solidFill>
                <a:srgbClr val="FFFF99"/>
              </a:solidFill>
              <a:latin typeface="Arial" pitchFamily="34" charset="0"/>
            </a:endParaRPr>
          </a:p>
          <a:p>
            <a:pPr marL="457200" indent="-457200">
              <a:buFont typeface="+mj-lt"/>
              <a:buAutoNum type="arabicPeriod" startAt="2"/>
              <a:defRPr/>
            </a:pPr>
            <a:r>
              <a:rPr lang="es-ES" sz="2400" dirty="0" smtClean="0">
                <a:solidFill>
                  <a:srgbClr val="FFFF00"/>
                </a:solidFill>
                <a:effectLst>
                  <a:outerShdw blurRad="38100" dist="38100" dir="2700000" algn="tl">
                    <a:srgbClr val="000000">
                      <a:alpha val="43137"/>
                    </a:srgbClr>
                  </a:outerShdw>
                </a:effectLst>
                <a:latin typeface="Arial" pitchFamily="34" charset="0"/>
              </a:rPr>
              <a:t>ITP </a:t>
            </a:r>
            <a:r>
              <a:rPr lang="es-ES" sz="2400" dirty="0">
                <a:solidFill>
                  <a:srgbClr val="FFFF00"/>
                </a:solidFill>
                <a:effectLst>
                  <a:outerShdw blurRad="38100" dist="38100" dir="2700000" algn="tl">
                    <a:srgbClr val="000000">
                      <a:alpha val="43137"/>
                    </a:srgbClr>
                  </a:outerShdw>
                </a:effectLst>
                <a:latin typeface="Arial" pitchFamily="34" charset="0"/>
              </a:rPr>
              <a:t>y AJD: </a:t>
            </a:r>
            <a:r>
              <a:rPr lang="es-ES" u="sng" dirty="0" smtClean="0">
                <a:solidFill>
                  <a:srgbClr val="FFFF99"/>
                </a:solidFill>
                <a:latin typeface="Arial" pitchFamily="34" charset="0"/>
              </a:rPr>
              <a:t>Tipos </a:t>
            </a:r>
            <a:r>
              <a:rPr lang="es-ES" u="sng" dirty="0">
                <a:solidFill>
                  <a:srgbClr val="FFFF99"/>
                </a:solidFill>
                <a:latin typeface="Arial" pitchFamily="34" charset="0"/>
              </a:rPr>
              <a:t>de </a:t>
            </a:r>
            <a:r>
              <a:rPr lang="es-ES" u="sng" dirty="0" smtClean="0">
                <a:solidFill>
                  <a:srgbClr val="FFFF99"/>
                </a:solidFill>
                <a:latin typeface="Arial" pitchFamily="34" charset="0"/>
              </a:rPr>
              <a:t>gravamen</a:t>
            </a:r>
            <a:r>
              <a:rPr lang="es-ES" dirty="0" smtClean="0">
                <a:solidFill>
                  <a:srgbClr val="FFFF99"/>
                </a:solidFill>
                <a:latin typeface="Arial" pitchFamily="34" charset="0"/>
              </a:rPr>
              <a:t> </a:t>
            </a:r>
            <a:r>
              <a:rPr lang="es-ES" dirty="0">
                <a:solidFill>
                  <a:srgbClr val="FFFF99"/>
                </a:solidFill>
                <a:latin typeface="Arial" pitchFamily="34" charset="0"/>
              </a:rPr>
              <a:t>más </a:t>
            </a:r>
            <a:r>
              <a:rPr lang="es-ES" dirty="0" smtClean="0">
                <a:solidFill>
                  <a:srgbClr val="FFFF99"/>
                </a:solidFill>
                <a:latin typeface="Arial" pitchFamily="34" charset="0"/>
              </a:rPr>
              <a:t>bajos en </a:t>
            </a:r>
            <a:r>
              <a:rPr lang="es-ES" u="sng" dirty="0" smtClean="0">
                <a:solidFill>
                  <a:srgbClr val="FFFF99"/>
                </a:solidFill>
                <a:latin typeface="Arial" pitchFamily="34" charset="0"/>
              </a:rPr>
              <a:t>TPO</a:t>
            </a:r>
            <a:r>
              <a:rPr lang="es-ES" dirty="0" smtClean="0">
                <a:solidFill>
                  <a:srgbClr val="FFFF99"/>
                </a:solidFill>
                <a:latin typeface="Arial" pitchFamily="34" charset="0"/>
              </a:rPr>
              <a:t> para determinados casos en la adquisición de </a:t>
            </a:r>
            <a:r>
              <a:rPr lang="es-ES" u="sng" dirty="0" smtClean="0">
                <a:solidFill>
                  <a:srgbClr val="FFFF99"/>
                </a:solidFill>
                <a:latin typeface="Arial" pitchFamily="34" charset="0"/>
              </a:rPr>
              <a:t>vivienda habitual</a:t>
            </a:r>
            <a:r>
              <a:rPr lang="es-ES" dirty="0" smtClean="0">
                <a:solidFill>
                  <a:srgbClr val="FFFF99"/>
                </a:solidFill>
                <a:latin typeface="Arial" pitchFamily="34" charset="0"/>
              </a:rPr>
              <a:t> en </a:t>
            </a:r>
            <a:r>
              <a:rPr lang="es-ES" u="sng" dirty="0" smtClean="0">
                <a:solidFill>
                  <a:srgbClr val="FFFF99"/>
                </a:solidFill>
                <a:latin typeface="Arial" pitchFamily="34" charset="0"/>
              </a:rPr>
              <a:t>zonas rurales</a:t>
            </a:r>
            <a:r>
              <a:rPr lang="es-ES" dirty="0" smtClean="0">
                <a:solidFill>
                  <a:srgbClr val="FFFF99"/>
                </a:solidFill>
                <a:latin typeface="Arial" pitchFamily="34" charset="0"/>
              </a:rPr>
              <a:t>.</a:t>
            </a:r>
            <a:endParaRPr lang="es-ES" dirty="0">
              <a:solidFill>
                <a:srgbClr val="FFFF99"/>
              </a:solidFill>
              <a:latin typeface="Arial" pitchFamily="34" charset="0"/>
            </a:endParaRPr>
          </a:p>
          <a:p>
            <a:pPr marL="457200" indent="-457200">
              <a:buFont typeface="+mj-lt"/>
              <a:buAutoNum type="arabicPeriod" startAt="2"/>
              <a:defRPr/>
            </a:pPr>
            <a:endParaRPr lang="es-ES" sz="1600" dirty="0">
              <a:solidFill>
                <a:srgbClr val="FFFF99"/>
              </a:solidFill>
              <a:latin typeface="Arial" pitchFamily="34" charset="0"/>
            </a:endParaRPr>
          </a:p>
          <a:p>
            <a:pPr marL="457200" indent="-457200">
              <a:buFont typeface="Wingdings" pitchFamily="2" charset="2"/>
              <a:buChar char="v"/>
              <a:defRPr/>
            </a:pPr>
            <a:r>
              <a:rPr lang="es-ES" sz="1800" dirty="0">
                <a:effectLst>
                  <a:outerShdw blurRad="38100" dist="38100" dir="2700000" algn="tl">
                    <a:srgbClr val="000000">
                      <a:alpha val="43137"/>
                    </a:srgbClr>
                  </a:outerShdw>
                </a:effectLst>
                <a:latin typeface="Arial" pitchFamily="34" charset="0"/>
              </a:rPr>
              <a:t>La </a:t>
            </a:r>
            <a:r>
              <a:rPr lang="es-ES" sz="1800" dirty="0" smtClean="0">
                <a:effectLst>
                  <a:outerShdw blurRad="38100" dist="38100" dir="2700000" algn="tl">
                    <a:srgbClr val="000000">
                      <a:alpha val="43137"/>
                    </a:srgbClr>
                  </a:outerShdw>
                </a:effectLst>
                <a:latin typeface="Arial" pitchFamily="34" charset="0"/>
              </a:rPr>
              <a:t>DF 3ª </a:t>
            </a:r>
            <a:r>
              <a:rPr lang="es-ES" sz="1800" dirty="0">
                <a:effectLst>
                  <a:outerShdw blurRad="38100" dist="38100" dir="2700000" algn="tl">
                    <a:srgbClr val="000000">
                      <a:alpha val="43137"/>
                    </a:srgbClr>
                  </a:outerShdw>
                </a:effectLst>
                <a:latin typeface="Arial" pitchFamily="34" charset="0"/>
              </a:rPr>
              <a:t>Ley </a:t>
            </a:r>
            <a:r>
              <a:rPr lang="es-ES" sz="1800" dirty="0" smtClean="0">
                <a:effectLst>
                  <a:outerShdw blurRad="38100" dist="38100" dir="2700000" algn="tl">
                    <a:srgbClr val="000000">
                      <a:alpha val="43137"/>
                    </a:srgbClr>
                  </a:outerShdw>
                </a:effectLst>
                <a:latin typeface="Arial" pitchFamily="34" charset="0"/>
              </a:rPr>
              <a:t>7/2019:</a:t>
            </a:r>
            <a:r>
              <a:rPr lang="es-ES" sz="1800" dirty="0" smtClean="0">
                <a:latin typeface="Arial" pitchFamily="34" charset="0"/>
              </a:rPr>
              <a:t> </a:t>
            </a:r>
            <a:r>
              <a:rPr lang="es-ES" sz="1600" dirty="0">
                <a:latin typeface="Arial" pitchFamily="34" charset="0"/>
              </a:rPr>
              <a:t>establece que dicha Ley entrara en vigor </a:t>
            </a:r>
            <a:r>
              <a:rPr lang="es-ES_tradnl" sz="1600" dirty="0" smtClean="0">
                <a:latin typeface="Arial" pitchFamily="34" charset="0"/>
              </a:rPr>
              <a:t>1/1/2020 </a:t>
            </a:r>
            <a:r>
              <a:rPr lang="es-ES_tradnl" sz="1800" dirty="0" smtClean="0">
                <a:solidFill>
                  <a:srgbClr val="FFFF66"/>
                </a:solidFill>
                <a:effectLst>
                  <a:outerShdw blurRad="38100" dist="38100" dir="2700000" algn="tl">
                    <a:srgbClr val="000000">
                      <a:alpha val="43137"/>
                    </a:srgbClr>
                  </a:outerShdw>
                </a:effectLst>
                <a:latin typeface="Arial" pitchFamily="34" charset="0"/>
              </a:rPr>
              <a:t>(DOGA 27/12/2019, </a:t>
            </a:r>
            <a:r>
              <a:rPr lang="es-ES_tradnl" sz="1800" dirty="0">
                <a:solidFill>
                  <a:srgbClr val="FFFF66"/>
                </a:solidFill>
                <a:effectLst>
                  <a:outerShdw blurRad="38100" dist="38100" dir="2700000" algn="tl">
                    <a:srgbClr val="000000">
                      <a:alpha val="43137"/>
                    </a:srgbClr>
                  </a:outerShdw>
                </a:effectLst>
                <a:latin typeface="Arial" pitchFamily="34" charset="0"/>
              </a:rPr>
              <a:t>entra en vigor </a:t>
            </a:r>
            <a:r>
              <a:rPr lang="es-ES_tradnl" sz="1800" dirty="0" smtClean="0">
                <a:solidFill>
                  <a:srgbClr val="FFFF66"/>
                </a:solidFill>
                <a:effectLst>
                  <a:outerShdw blurRad="38100" dist="38100" dir="2700000" algn="tl">
                    <a:srgbClr val="000000">
                      <a:alpha val="43137"/>
                    </a:srgbClr>
                  </a:outerShdw>
                </a:effectLst>
                <a:latin typeface="Arial" pitchFamily="34" charset="0"/>
              </a:rPr>
              <a:t>1/1/2020)</a:t>
            </a:r>
            <a:endParaRPr lang="es-ES_tradnl" sz="1800" b="0" u="sng" dirty="0">
              <a:solidFill>
                <a:srgbClr val="FFFF66"/>
              </a:solidFill>
              <a:effectLst>
                <a:outerShdw blurRad="38100" dist="38100" dir="2700000" algn="tl">
                  <a:srgbClr val="000000">
                    <a:alpha val="43137"/>
                  </a:srgbClr>
                </a:outerShdw>
              </a:effectLst>
              <a:latin typeface="Arial" pitchFamily="34" charset="0"/>
            </a:endParaRPr>
          </a:p>
        </p:txBody>
      </p:sp>
      <p:sp>
        <p:nvSpPr>
          <p:cNvPr id="148486" name="Text Box 6"/>
          <p:cNvSpPr txBox="1">
            <a:spLocks noChangeArrowheads="1"/>
          </p:cNvSpPr>
          <p:nvPr/>
        </p:nvSpPr>
        <p:spPr bwMode="auto">
          <a:xfrm>
            <a:off x="0" y="498475"/>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u="sng" dirty="0">
                <a:solidFill>
                  <a:srgbClr val="000066"/>
                </a:solidFill>
              </a:rPr>
              <a:t>RESUMEN</a:t>
            </a:r>
            <a:r>
              <a:rPr lang="es-ES" sz="2100" dirty="0">
                <a:solidFill>
                  <a:srgbClr val="000066"/>
                </a:solidFill>
              </a:rPr>
              <a:t> MODIFICACIONES</a:t>
            </a:r>
            <a:r>
              <a:rPr lang="es-ES" sz="2100" dirty="0" smtClean="0">
                <a:solidFill>
                  <a:srgbClr val="000066"/>
                </a:solidFill>
              </a:rPr>
              <a:t>: </a:t>
            </a:r>
            <a:r>
              <a:rPr lang="es-ES" sz="2100" dirty="0" smtClean="0">
                <a:solidFill>
                  <a:srgbClr val="FF0000"/>
                </a:solidFill>
              </a:rPr>
              <a:t>Desde 2020</a:t>
            </a:r>
            <a:endParaRPr lang="es-ES" sz="2100" u="sng" dirty="0">
              <a:solidFill>
                <a:srgbClr val="FF0000"/>
              </a:solidFill>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54BFF00E-F831-464F-98D0-9A7CEF2F5F5D}" type="slidenum">
              <a:rPr lang="es-ES"/>
              <a:pPr>
                <a:defRPr/>
              </a:pPr>
              <a:t>6</a:t>
            </a:fld>
            <a:endParaRPr lang="es-ES" dirty="0"/>
          </a:p>
        </p:txBody>
      </p:sp>
      <p:sp>
        <p:nvSpPr>
          <p:cNvPr id="2453507" name="Rectangle 3"/>
          <p:cNvSpPr>
            <a:spLocks noChangeArrowheads="1"/>
          </p:cNvSpPr>
          <p:nvPr/>
        </p:nvSpPr>
        <p:spPr bwMode="auto">
          <a:xfrm>
            <a:off x="152400" y="76200"/>
            <a:ext cx="9601200" cy="6629400"/>
          </a:xfrm>
          <a:prstGeom prst="rect">
            <a:avLst/>
          </a:prstGeom>
          <a:noFill/>
          <a:ln w="9525">
            <a:noFill/>
            <a:miter lim="800000"/>
            <a:headEnd/>
            <a:tailEnd/>
          </a:ln>
          <a:effectLst/>
        </p:spPr>
        <p:txBody>
          <a:bodyPr/>
          <a:lstStyle/>
          <a:p>
            <a:pPr algn="ctr"/>
            <a:r>
              <a:rPr lang="es-ES_tradnl" sz="4000" dirty="0" smtClean="0"/>
              <a:t> </a:t>
            </a:r>
            <a:r>
              <a:rPr lang="es-ES" sz="4000" dirty="0" smtClean="0">
                <a:solidFill>
                  <a:srgbClr val="FFFF00"/>
                </a:solidFill>
                <a:latin typeface="Arial" charset="0"/>
              </a:rPr>
              <a:t>LEGISLACIÓN FISCAL BÁSICA</a:t>
            </a:r>
          </a:p>
          <a:p>
            <a:endParaRPr lang="es-ES_tradnl" sz="1800" dirty="0" smtClean="0"/>
          </a:p>
          <a:p>
            <a:pPr marL="457200" indent="-457200" algn="just">
              <a:buFont typeface="Wingdings" pitchFamily="2" charset="2"/>
              <a:buChar char="v"/>
            </a:pPr>
            <a:r>
              <a:rPr lang="es-ES_tradnl" dirty="0">
                <a:solidFill>
                  <a:srgbClr val="FFFF00"/>
                </a:solidFill>
                <a:effectLst>
                  <a:outerShdw blurRad="38100" dist="38100" dir="2700000" algn="tl">
                    <a:srgbClr val="000000">
                      <a:alpha val="43137"/>
                    </a:srgbClr>
                  </a:outerShdw>
                </a:effectLst>
                <a:latin typeface="+mn-lt"/>
              </a:rPr>
              <a:t>Ley </a:t>
            </a:r>
            <a:r>
              <a:rPr lang="es-ES_tradnl" dirty="0" smtClean="0">
                <a:solidFill>
                  <a:srgbClr val="FFFF00"/>
                </a:solidFill>
                <a:effectLst>
                  <a:outerShdw blurRad="38100" dist="38100" dir="2700000" algn="tl">
                    <a:srgbClr val="000000">
                      <a:alpha val="43137"/>
                    </a:srgbClr>
                  </a:outerShdw>
                </a:effectLst>
                <a:latin typeface="+mn-lt"/>
              </a:rPr>
              <a:t>27/2014</a:t>
            </a:r>
            <a:r>
              <a:rPr lang="es-ES_tradnl" sz="1800" dirty="0" smtClean="0">
                <a:effectLst>
                  <a:outerShdw blurRad="38100" dist="38100" dir="2700000" algn="tl">
                    <a:srgbClr val="000000">
                      <a:alpha val="43137"/>
                    </a:srgbClr>
                  </a:outerShdw>
                </a:effectLst>
                <a:latin typeface="+mn-lt"/>
              </a:rPr>
              <a:t>, </a:t>
            </a:r>
            <a:r>
              <a:rPr lang="es-ES_tradnl" sz="1800" b="0" dirty="0" smtClean="0">
                <a:latin typeface="+mn-lt"/>
              </a:rPr>
              <a:t>de </a:t>
            </a:r>
            <a:r>
              <a:rPr lang="es-ES_tradnl" sz="1800" b="0" dirty="0">
                <a:latin typeface="+mn-lt"/>
              </a:rPr>
              <a:t>27 de noviembre,</a:t>
            </a:r>
            <a:r>
              <a:rPr lang="es-ES_tradnl" sz="1800" dirty="0">
                <a:effectLst>
                  <a:outerShdw blurRad="38100" dist="38100" dir="2700000" algn="tl">
                    <a:srgbClr val="000000">
                      <a:alpha val="43137"/>
                    </a:srgbClr>
                  </a:outerShdw>
                </a:effectLst>
                <a:latin typeface="+mn-lt"/>
              </a:rPr>
              <a:t> del </a:t>
            </a:r>
            <a:r>
              <a:rPr lang="es-ES_tradnl" sz="1800" dirty="0">
                <a:solidFill>
                  <a:srgbClr val="FFFF99"/>
                </a:solidFill>
                <a:effectLst>
                  <a:outerShdw blurRad="38100" dist="38100" dir="2700000" algn="tl">
                    <a:srgbClr val="000000">
                      <a:alpha val="43137"/>
                    </a:srgbClr>
                  </a:outerShdw>
                </a:effectLst>
                <a:latin typeface="+mn-lt"/>
              </a:rPr>
              <a:t>Impuesto sobre Sociedades,</a:t>
            </a:r>
            <a:r>
              <a:rPr lang="es-ES_tradnl" sz="1800" dirty="0">
                <a:latin typeface="+mn-lt"/>
              </a:rPr>
              <a:t> </a:t>
            </a:r>
            <a:r>
              <a:rPr lang="es-ES_tradnl" sz="1800" dirty="0">
                <a:solidFill>
                  <a:srgbClr val="FFFF00"/>
                </a:solidFill>
                <a:effectLst>
                  <a:outerShdw blurRad="38100" dist="38100" dir="2700000" algn="tl">
                    <a:srgbClr val="000000">
                      <a:alpha val="43137"/>
                    </a:srgbClr>
                  </a:outerShdw>
                </a:effectLst>
                <a:latin typeface="+mn-lt"/>
              </a:rPr>
              <a:t>en adelante LIS </a:t>
            </a:r>
            <a:r>
              <a:rPr lang="es-ES_tradnl" sz="1800" dirty="0" err="1">
                <a:solidFill>
                  <a:srgbClr val="FFFF00"/>
                </a:solidFill>
                <a:effectLst>
                  <a:outerShdw blurRad="38100" dist="38100" dir="2700000" algn="tl">
                    <a:srgbClr val="000000">
                      <a:alpha val="43137"/>
                    </a:srgbClr>
                  </a:outerShdw>
                </a:effectLst>
                <a:latin typeface="+mn-lt"/>
              </a:rPr>
              <a:t>ó</a:t>
            </a:r>
            <a:r>
              <a:rPr lang="es-ES_tradnl" sz="1800" dirty="0">
                <a:solidFill>
                  <a:srgbClr val="FFFF00"/>
                </a:solidFill>
                <a:effectLst>
                  <a:outerShdw blurRad="38100" dist="38100" dir="2700000" algn="tl">
                    <a:srgbClr val="000000">
                      <a:alpha val="43137"/>
                    </a:srgbClr>
                  </a:outerShdw>
                </a:effectLst>
                <a:latin typeface="+mn-lt"/>
              </a:rPr>
              <a:t> NLIS </a:t>
            </a:r>
            <a:r>
              <a:rPr lang="es-ES_tradnl" sz="1800" dirty="0">
                <a:solidFill>
                  <a:srgbClr val="CCFFFF"/>
                </a:solidFill>
                <a:latin typeface="+mn-lt"/>
              </a:rPr>
              <a:t>(BOE 28/11/2014)</a:t>
            </a:r>
            <a:endParaRPr lang="es-ES_tradnl" sz="1800" b="0" dirty="0">
              <a:latin typeface="+mn-lt"/>
            </a:endParaRPr>
          </a:p>
          <a:p>
            <a:pPr marL="457200" indent="-457200" algn="just">
              <a:buFont typeface="Wingdings" pitchFamily="2" charset="2"/>
              <a:buChar char="v"/>
            </a:pPr>
            <a:r>
              <a:rPr lang="es-ES_tradnl" dirty="0">
                <a:solidFill>
                  <a:srgbClr val="FFFF00"/>
                </a:solidFill>
                <a:effectLst>
                  <a:outerShdw blurRad="38100" dist="38100" dir="2700000" algn="tl">
                    <a:srgbClr val="000000">
                      <a:alpha val="43137"/>
                    </a:srgbClr>
                  </a:outerShdw>
                </a:effectLst>
                <a:latin typeface="+mn-lt"/>
                <a:ea typeface="Verdana" pitchFamily="34" charset="0"/>
                <a:cs typeface="Verdana" pitchFamily="34" charset="0"/>
              </a:rPr>
              <a:t>Real Decreto 634/2015</a:t>
            </a:r>
            <a:r>
              <a:rPr lang="es-ES_tradnl" sz="1800" dirty="0">
                <a:latin typeface="+mn-lt"/>
                <a:ea typeface="Verdana" pitchFamily="34" charset="0"/>
                <a:cs typeface="Verdana" pitchFamily="34" charset="0"/>
              </a:rPr>
              <a:t>, </a:t>
            </a:r>
            <a:r>
              <a:rPr lang="es-ES_tradnl" sz="1800" b="0" dirty="0">
                <a:latin typeface="+mn-lt"/>
                <a:ea typeface="Verdana" pitchFamily="34" charset="0"/>
                <a:cs typeface="Verdana" pitchFamily="34" charset="0"/>
              </a:rPr>
              <a:t>de 10 de julio, por el que se aprueba el </a:t>
            </a:r>
            <a:r>
              <a:rPr lang="es-ES_tradnl" sz="1800" dirty="0">
                <a:solidFill>
                  <a:srgbClr val="FFFF99"/>
                </a:solidFill>
                <a:latin typeface="+mn-lt"/>
                <a:ea typeface="Verdana" pitchFamily="34" charset="0"/>
                <a:cs typeface="Verdana" pitchFamily="34" charset="0"/>
              </a:rPr>
              <a:t>Reglamento del Impuesto sobre Sociedades,</a:t>
            </a:r>
            <a:r>
              <a:rPr lang="es-ES_tradnl" sz="1800" b="0" dirty="0">
                <a:latin typeface="+mn-lt"/>
                <a:ea typeface="Verdana" pitchFamily="34" charset="0"/>
                <a:cs typeface="Verdana" pitchFamily="34" charset="0"/>
              </a:rPr>
              <a:t> </a:t>
            </a:r>
            <a:r>
              <a:rPr lang="es-ES_tradnl" sz="1800" dirty="0">
                <a:solidFill>
                  <a:srgbClr val="FFFF00"/>
                </a:solidFill>
                <a:effectLst>
                  <a:outerShdw blurRad="38100" dist="38100" dir="2700000" algn="tl">
                    <a:srgbClr val="000000">
                      <a:alpha val="43137"/>
                    </a:srgbClr>
                  </a:outerShdw>
                </a:effectLst>
                <a:latin typeface="+mn-lt"/>
                <a:ea typeface="Verdana" pitchFamily="34" charset="0"/>
                <a:cs typeface="Verdana" pitchFamily="34" charset="0"/>
              </a:rPr>
              <a:t>en adelante RIS </a:t>
            </a:r>
            <a:r>
              <a:rPr lang="es-ES_tradnl" sz="1800" dirty="0" err="1">
                <a:solidFill>
                  <a:srgbClr val="FFFF00"/>
                </a:solidFill>
                <a:effectLst>
                  <a:outerShdw blurRad="38100" dist="38100" dir="2700000" algn="tl">
                    <a:srgbClr val="000000">
                      <a:alpha val="43137"/>
                    </a:srgbClr>
                  </a:outerShdw>
                </a:effectLst>
                <a:latin typeface="+mn-lt"/>
                <a:ea typeface="Verdana" pitchFamily="34" charset="0"/>
                <a:cs typeface="Verdana" pitchFamily="34" charset="0"/>
              </a:rPr>
              <a:t>ó</a:t>
            </a:r>
            <a:r>
              <a:rPr lang="es-ES_tradnl" sz="1800" dirty="0">
                <a:solidFill>
                  <a:srgbClr val="FFFF00"/>
                </a:solidFill>
                <a:effectLst>
                  <a:outerShdw blurRad="38100" dist="38100" dir="2700000" algn="tl">
                    <a:srgbClr val="000000">
                      <a:alpha val="43137"/>
                    </a:srgbClr>
                  </a:outerShdw>
                </a:effectLst>
                <a:latin typeface="+mn-lt"/>
                <a:ea typeface="Verdana" pitchFamily="34" charset="0"/>
                <a:cs typeface="Verdana" pitchFamily="34" charset="0"/>
              </a:rPr>
              <a:t> NRIS </a:t>
            </a:r>
            <a:r>
              <a:rPr lang="es-ES_tradnl" sz="1800" dirty="0">
                <a:solidFill>
                  <a:srgbClr val="CCFFFF"/>
                </a:solidFill>
                <a:latin typeface="+mn-lt"/>
              </a:rPr>
              <a:t>(BOE 11/07/2015</a:t>
            </a:r>
            <a:r>
              <a:rPr lang="es-ES_tradnl" sz="1800" dirty="0" smtClean="0">
                <a:solidFill>
                  <a:srgbClr val="CCFFFF"/>
                </a:solidFill>
                <a:latin typeface="+mn-lt"/>
              </a:rPr>
              <a:t>)</a:t>
            </a:r>
          </a:p>
          <a:p>
            <a:pPr marL="457200" indent="-457200" algn="just">
              <a:buFont typeface="Wingdings" pitchFamily="2" charset="2"/>
              <a:buChar char="v"/>
            </a:pPr>
            <a:endParaRPr lang="es-ES_tradnl" sz="800" dirty="0">
              <a:solidFill>
                <a:srgbClr val="CCFFFF"/>
              </a:solidFill>
              <a:latin typeface="+mn-lt"/>
            </a:endParaRPr>
          </a:p>
          <a:p>
            <a:pPr marL="457200" indent="-457200" algn="just">
              <a:buFont typeface="Wingdings" pitchFamily="2" charset="2"/>
              <a:buChar char="v"/>
            </a:pPr>
            <a:r>
              <a:rPr lang="es-ES_tradnl" dirty="0" smtClean="0">
                <a:solidFill>
                  <a:srgbClr val="FFFF00"/>
                </a:solidFill>
                <a:effectLst>
                  <a:outerShdw blurRad="38100" dist="38100" dir="2700000" algn="tl">
                    <a:srgbClr val="000000">
                      <a:alpha val="43137"/>
                    </a:srgbClr>
                  </a:outerShdw>
                </a:effectLst>
                <a:latin typeface="+mn-lt"/>
              </a:rPr>
              <a:t>Ley 35/2006</a:t>
            </a:r>
            <a:r>
              <a:rPr lang="es-ES_tradnl" sz="1800" dirty="0" smtClean="0">
                <a:latin typeface="+mn-lt"/>
              </a:rPr>
              <a:t>, de 28 de noviembre</a:t>
            </a:r>
            <a:r>
              <a:rPr lang="es-ES_tradnl" sz="1800" i="1" dirty="0" smtClean="0">
                <a:latin typeface="+mn-lt"/>
              </a:rPr>
              <a:t>, del Impuesto sobre la Renta de las   Personas Físicas y de modificación parcial de las leyes de los Impuestos sobre Sociedades, sobre la Renta de no Residentes y sobre el Patrimonio</a:t>
            </a:r>
            <a:r>
              <a:rPr lang="es-ES_tradnl" sz="1800" dirty="0" smtClean="0">
                <a:latin typeface="+mn-lt"/>
              </a:rPr>
              <a:t>,  </a:t>
            </a:r>
            <a:r>
              <a:rPr lang="es-ES_tradnl" sz="1800" dirty="0" smtClean="0">
                <a:solidFill>
                  <a:srgbClr val="FFFF00"/>
                </a:solidFill>
                <a:effectLst>
                  <a:outerShdw blurRad="38100" dist="38100" dir="2700000" algn="tl">
                    <a:srgbClr val="000000">
                      <a:alpha val="43137"/>
                    </a:srgbClr>
                  </a:outerShdw>
                </a:effectLst>
                <a:latin typeface="+mn-lt"/>
              </a:rPr>
              <a:t>en adelante LIRPF</a:t>
            </a:r>
            <a:r>
              <a:rPr lang="es-ES_tradnl" sz="1800" dirty="0" smtClean="0">
                <a:solidFill>
                  <a:srgbClr val="FFFF66"/>
                </a:solidFill>
                <a:effectLst>
                  <a:outerShdw blurRad="38100" dist="38100" dir="2700000" algn="tl">
                    <a:srgbClr val="000000"/>
                  </a:outerShdw>
                </a:effectLst>
                <a:latin typeface="+mn-lt"/>
              </a:rPr>
              <a:t> </a:t>
            </a:r>
            <a:r>
              <a:rPr lang="es-ES_tradnl" sz="1800" dirty="0" smtClean="0">
                <a:solidFill>
                  <a:srgbClr val="CCFFFF"/>
                </a:solidFill>
                <a:latin typeface="+mn-lt"/>
              </a:rPr>
              <a:t>(BOE de 29-11-2006)</a:t>
            </a:r>
          </a:p>
          <a:p>
            <a:pPr marL="457200" indent="-457200" algn="just">
              <a:buFont typeface="Wingdings" pitchFamily="2" charset="2"/>
              <a:buChar char="v"/>
            </a:pPr>
            <a:r>
              <a:rPr lang="es-ES_tradnl" dirty="0" smtClean="0">
                <a:solidFill>
                  <a:srgbClr val="FFFF00"/>
                </a:solidFill>
                <a:effectLst>
                  <a:outerShdw blurRad="38100" dist="38100" dir="2700000" algn="tl">
                    <a:srgbClr val="000000">
                      <a:alpha val="43137"/>
                    </a:srgbClr>
                  </a:outerShdw>
                </a:effectLst>
                <a:latin typeface="+mn-lt"/>
              </a:rPr>
              <a:t>Ley 26/2014</a:t>
            </a:r>
            <a:r>
              <a:rPr lang="es-ES_tradnl" sz="1800" b="0" dirty="0" smtClean="0">
                <a:latin typeface="+mn-lt"/>
              </a:rPr>
              <a:t>, de 27 de noviembre, por la que se </a:t>
            </a:r>
            <a:r>
              <a:rPr lang="es-ES_tradnl" sz="1800" u="sng" dirty="0" smtClean="0">
                <a:solidFill>
                  <a:srgbClr val="FFFF00"/>
                </a:solidFill>
                <a:effectLst>
                  <a:outerShdw blurRad="38100" dist="38100" dir="2700000" algn="tl">
                    <a:srgbClr val="000000">
                      <a:alpha val="43137"/>
                    </a:srgbClr>
                  </a:outerShdw>
                </a:effectLst>
                <a:latin typeface="+mn-lt"/>
              </a:rPr>
              <a:t>modifica</a:t>
            </a:r>
            <a:r>
              <a:rPr lang="es-ES_tradnl" sz="1800" dirty="0" smtClean="0">
                <a:solidFill>
                  <a:srgbClr val="FFFF99"/>
                </a:solidFill>
                <a:effectLst>
                  <a:outerShdw blurRad="38100" dist="38100" dir="2700000" algn="tl">
                    <a:srgbClr val="000000">
                      <a:alpha val="43137"/>
                    </a:srgbClr>
                  </a:outerShdw>
                </a:effectLst>
                <a:latin typeface="+mn-lt"/>
              </a:rPr>
              <a:t> la Ley 35/2006 </a:t>
            </a:r>
            <a:r>
              <a:rPr lang="es-ES_tradnl" sz="1800" dirty="0" smtClean="0">
                <a:solidFill>
                  <a:srgbClr val="CCFFFF"/>
                </a:solidFill>
                <a:latin typeface="+mn-lt"/>
              </a:rPr>
              <a:t>(BOE de 28-12-2014)</a:t>
            </a:r>
            <a:r>
              <a:rPr lang="es-ES_tradnl" sz="1800" dirty="0" smtClean="0">
                <a:solidFill>
                  <a:srgbClr val="FFFF99"/>
                </a:solidFill>
                <a:effectLst>
                  <a:outerShdw blurRad="38100" dist="38100" dir="2700000" algn="tl">
                    <a:srgbClr val="000000">
                      <a:alpha val="43137"/>
                    </a:srgbClr>
                  </a:outerShdw>
                </a:effectLst>
                <a:latin typeface="+mn-lt"/>
              </a:rPr>
              <a:t>.</a:t>
            </a:r>
            <a:endParaRPr lang="es-ES_tradnl" sz="1800" dirty="0" smtClean="0">
              <a:solidFill>
                <a:srgbClr val="CCFFFF"/>
              </a:solidFill>
              <a:latin typeface="+mn-lt"/>
            </a:endParaRPr>
          </a:p>
          <a:p>
            <a:pPr marL="457200" indent="-457200" algn="just">
              <a:buFont typeface="Wingdings" pitchFamily="2" charset="2"/>
              <a:buChar char="v"/>
            </a:pPr>
            <a:r>
              <a:rPr lang="es-ES_tradnl" dirty="0" smtClean="0">
                <a:solidFill>
                  <a:srgbClr val="FFFF00"/>
                </a:solidFill>
                <a:effectLst>
                  <a:outerShdw blurRad="38100" dist="38100" dir="2700000" algn="tl">
                    <a:srgbClr val="000000">
                      <a:alpha val="43137"/>
                    </a:srgbClr>
                  </a:outerShdw>
                </a:effectLst>
                <a:latin typeface="+mn-lt"/>
              </a:rPr>
              <a:t>Real Decreto 439/2007</a:t>
            </a:r>
            <a:r>
              <a:rPr lang="es-ES_tradnl" sz="1800" dirty="0" smtClean="0">
                <a:latin typeface="+mn-lt"/>
              </a:rPr>
              <a:t>, de 30 de marzo, por el que se aprueba el Reglamento </a:t>
            </a:r>
            <a:r>
              <a:rPr lang="es-ES_tradnl" sz="1800" i="1" dirty="0" smtClean="0">
                <a:latin typeface="+mn-lt"/>
              </a:rPr>
              <a:t>del Impuesto sobre la Renta de las   Personas Físicas,</a:t>
            </a:r>
            <a:r>
              <a:rPr lang="es-ES_tradnl" sz="1800" dirty="0" smtClean="0">
                <a:latin typeface="+mn-lt"/>
              </a:rPr>
              <a:t> </a:t>
            </a:r>
            <a:r>
              <a:rPr lang="es-ES_tradnl" sz="1800" dirty="0" smtClean="0">
                <a:solidFill>
                  <a:srgbClr val="FFFF00"/>
                </a:solidFill>
                <a:effectLst>
                  <a:outerShdw blurRad="38100" dist="38100" dir="2700000" algn="tl">
                    <a:srgbClr val="000000">
                      <a:alpha val="43137"/>
                    </a:srgbClr>
                  </a:outerShdw>
                </a:effectLst>
                <a:latin typeface="+mn-lt"/>
              </a:rPr>
              <a:t>en adelante RIRPF</a:t>
            </a:r>
            <a:r>
              <a:rPr lang="es-ES_tradnl" sz="1800" dirty="0" smtClean="0">
                <a:solidFill>
                  <a:srgbClr val="FFFF66"/>
                </a:solidFill>
                <a:effectLst>
                  <a:outerShdw blurRad="38100" dist="38100" dir="2700000" algn="tl">
                    <a:srgbClr val="000000"/>
                  </a:outerShdw>
                </a:effectLst>
                <a:latin typeface="+mn-lt"/>
              </a:rPr>
              <a:t> </a:t>
            </a:r>
            <a:r>
              <a:rPr lang="es-ES_tradnl" sz="1800" dirty="0" smtClean="0">
                <a:solidFill>
                  <a:srgbClr val="CCFFFF"/>
                </a:solidFill>
                <a:latin typeface="+mn-lt"/>
              </a:rPr>
              <a:t>(BOE de 31-3-2007)</a:t>
            </a:r>
          </a:p>
          <a:p>
            <a:pPr marL="457200" indent="-457200" algn="just">
              <a:buFont typeface="Wingdings" pitchFamily="2" charset="2"/>
              <a:buChar char="v"/>
            </a:pPr>
            <a:endParaRPr lang="es-ES_tradnl" sz="800" dirty="0" smtClean="0">
              <a:solidFill>
                <a:srgbClr val="CCFFFF"/>
              </a:solidFill>
              <a:latin typeface="+mn-lt"/>
            </a:endParaRPr>
          </a:p>
          <a:p>
            <a:pPr marL="457200" indent="-457200" algn="just">
              <a:buFont typeface="Wingdings" pitchFamily="2" charset="2"/>
              <a:buChar char="v"/>
            </a:pPr>
            <a:r>
              <a:rPr lang="es-ES" dirty="0" smtClean="0">
                <a:solidFill>
                  <a:srgbClr val="FFFF00"/>
                </a:solidFill>
                <a:effectLst>
                  <a:outerShdw blurRad="38100" dist="38100" dir="2700000" algn="tl">
                    <a:srgbClr val="000000"/>
                  </a:outerShdw>
                </a:effectLst>
                <a:latin typeface="+mn-lt"/>
              </a:rPr>
              <a:t>Ley  </a:t>
            </a:r>
            <a:r>
              <a:rPr lang="es-ES" dirty="0">
                <a:solidFill>
                  <a:srgbClr val="FFFF00"/>
                </a:solidFill>
                <a:effectLst>
                  <a:outerShdw blurRad="38100" dist="38100" dir="2700000" algn="tl">
                    <a:srgbClr val="000000"/>
                  </a:outerShdw>
                </a:effectLst>
                <a:latin typeface="+mn-lt"/>
              </a:rPr>
              <a:t>37/1992</a:t>
            </a:r>
            <a:r>
              <a:rPr lang="es-ES" sz="1800" dirty="0">
                <a:latin typeface="+mn-lt"/>
              </a:rPr>
              <a:t>, de 28 de diciembre, del Impuesto sobre el Valor Añadido (en adelante </a:t>
            </a:r>
            <a:r>
              <a:rPr lang="es-ES" sz="1800" dirty="0">
                <a:solidFill>
                  <a:srgbClr val="FFFF00"/>
                </a:solidFill>
                <a:effectLst>
                  <a:outerShdw blurRad="38100" dist="38100" dir="2700000" algn="tl">
                    <a:srgbClr val="000000"/>
                  </a:outerShdw>
                </a:effectLst>
                <a:latin typeface="+mn-lt"/>
              </a:rPr>
              <a:t>LIVA</a:t>
            </a:r>
            <a:r>
              <a:rPr lang="es-ES" sz="1800" dirty="0">
                <a:latin typeface="+mn-lt"/>
              </a:rPr>
              <a:t>)</a:t>
            </a:r>
            <a:r>
              <a:rPr lang="es-ES_tradnl" sz="1800" dirty="0">
                <a:latin typeface="+mn-lt"/>
              </a:rPr>
              <a:t> (BOE de 29-12-1992</a:t>
            </a:r>
            <a:r>
              <a:rPr lang="es-ES_tradnl" sz="1800" dirty="0" smtClean="0">
                <a:latin typeface="+mn-lt"/>
              </a:rPr>
              <a:t>)</a:t>
            </a:r>
          </a:p>
          <a:p>
            <a:pPr marL="457200" indent="-457200" algn="just">
              <a:buFont typeface="Wingdings" pitchFamily="2" charset="2"/>
              <a:buChar char="v"/>
            </a:pPr>
            <a:r>
              <a:rPr lang="es-ES" dirty="0" smtClean="0">
                <a:solidFill>
                  <a:srgbClr val="FFFF00"/>
                </a:solidFill>
                <a:effectLst>
                  <a:outerShdw blurRad="38100" dist="38100" dir="2700000" algn="tl">
                    <a:srgbClr val="000000"/>
                  </a:outerShdw>
                </a:effectLst>
                <a:latin typeface="+mn-lt"/>
              </a:rPr>
              <a:t>RD  </a:t>
            </a:r>
            <a:r>
              <a:rPr lang="es-ES" dirty="0">
                <a:solidFill>
                  <a:srgbClr val="FFFF00"/>
                </a:solidFill>
                <a:effectLst>
                  <a:outerShdw blurRad="38100" dist="38100" dir="2700000" algn="tl">
                    <a:srgbClr val="000000"/>
                  </a:outerShdw>
                </a:effectLst>
                <a:latin typeface="+mn-lt"/>
              </a:rPr>
              <a:t>1624/1992</a:t>
            </a:r>
            <a:r>
              <a:rPr lang="es-ES" sz="1800" dirty="0">
                <a:latin typeface="+mn-lt"/>
              </a:rPr>
              <a:t>, de 29 de diciembre, por el que se aprueba el Reglamento del Impuesto sobre el Valor Añadido (en adelante </a:t>
            </a:r>
            <a:r>
              <a:rPr lang="es-ES" sz="1800" dirty="0">
                <a:solidFill>
                  <a:srgbClr val="FFFF00"/>
                </a:solidFill>
                <a:effectLst>
                  <a:outerShdw blurRad="38100" dist="38100" dir="2700000" algn="tl">
                    <a:srgbClr val="000000"/>
                  </a:outerShdw>
                </a:effectLst>
                <a:latin typeface="+mn-lt"/>
              </a:rPr>
              <a:t>RIVA</a:t>
            </a:r>
            <a:r>
              <a:rPr lang="es-ES" sz="1800" dirty="0">
                <a:latin typeface="+mn-lt"/>
              </a:rPr>
              <a:t>) </a:t>
            </a:r>
            <a:r>
              <a:rPr lang="es-ES_tradnl" sz="1800" dirty="0">
                <a:latin typeface="+mn-lt"/>
              </a:rPr>
              <a:t>(BOE de 31-12-1992)</a:t>
            </a:r>
          </a:p>
          <a:p>
            <a:pPr marL="457200" indent="-457200" algn="just">
              <a:buFont typeface="Wingdings" pitchFamily="2" charset="2"/>
              <a:buChar char="v"/>
            </a:pPr>
            <a:endParaRPr lang="es-ES_tradnl" sz="1800" dirty="0" smtClean="0">
              <a:solidFill>
                <a:srgbClr val="CCFFFF"/>
              </a:solidFill>
              <a:latin typeface="+mn-lt"/>
            </a:endParaRPr>
          </a:p>
          <a:p>
            <a:pPr marL="457200" indent="-457200"/>
            <a:endParaRPr lang="es-ES_tradnl" sz="1800" dirty="0" smtClean="0">
              <a:solidFill>
                <a:srgbClr val="CCFFFF"/>
              </a:solidFill>
              <a:latin typeface="+mn-lt"/>
            </a:endParaRPr>
          </a:p>
          <a:p>
            <a:pPr marL="457200" indent="-457200">
              <a:buFont typeface="Wingdings" pitchFamily="2" charset="2"/>
              <a:buChar char="v"/>
            </a:pPr>
            <a:endParaRPr lang="es-ES_tradnl" dirty="0" smtClean="0">
              <a:solidFill>
                <a:srgbClr val="FFFF00"/>
              </a:solidFill>
              <a:effectLst>
                <a:outerShdw blurRad="38100" dist="38100" dir="2700000" algn="tl">
                  <a:srgbClr val="000000">
                    <a:alpha val="43137"/>
                  </a:srgbClr>
                </a:outerShdw>
              </a:effectLst>
              <a:ea typeface="Verdana" pitchFamily="34" charset="0"/>
              <a:cs typeface="Verdana" pitchFamily="34" charset="0"/>
            </a:endParaRPr>
          </a:p>
          <a:p>
            <a:pPr marL="457200" indent="-457200">
              <a:buFont typeface="Wingdings" pitchFamily="2" charset="2"/>
              <a:buChar char="v"/>
            </a:pPr>
            <a:endParaRPr lang="es-ES_tradnl" dirty="0" smtClean="0">
              <a:solidFill>
                <a:srgbClr val="CCFFFF"/>
              </a:solidFill>
            </a:endParaRPr>
          </a:p>
          <a:p>
            <a:pPr marL="457200" indent="-457200">
              <a:buFont typeface="Wingdings" pitchFamily="2" charset="2"/>
              <a:buChar char="v"/>
            </a:pPr>
            <a:endParaRPr lang="es-ES_tradnl" dirty="0" smtClean="0">
              <a:solidFill>
                <a:srgbClr val="CCFFFF"/>
              </a:solidFill>
            </a:endParaRPr>
          </a:p>
          <a:p>
            <a:pPr marL="457200" indent="-457200">
              <a:buFont typeface="Wingdings" pitchFamily="2" charset="2"/>
              <a:buChar char="v"/>
            </a:pPr>
            <a:endParaRPr lang="es-ES_tradnl" dirty="0" smtClean="0">
              <a:solidFill>
                <a:srgbClr val="CCFFFF"/>
              </a:solidFill>
            </a:endParaRPr>
          </a:p>
          <a:p>
            <a:pPr marL="457200" indent="-457200">
              <a:buFont typeface="Wingdings" pitchFamily="2" charset="2"/>
              <a:buChar char="v"/>
            </a:pPr>
            <a:endParaRPr lang="es-ES_tradnl" dirty="0" smtClean="0">
              <a:solidFill>
                <a:srgbClr val="CCFFFF"/>
              </a:solidFill>
              <a:latin typeface="+mn-lt"/>
            </a:endParaRPr>
          </a:p>
          <a:p>
            <a:pPr marL="457200" indent="-457200">
              <a:buFont typeface="Wingdings" pitchFamily="2" charset="2"/>
              <a:buChar char="v"/>
            </a:pPr>
            <a:endParaRPr lang="es-ES_tradnl" dirty="0" smtClean="0">
              <a:solidFill>
                <a:srgbClr val="CCFFFF"/>
              </a:solidFill>
              <a:latin typeface="+mn-lt"/>
            </a:endParaRPr>
          </a:p>
          <a:p>
            <a:pPr marL="457200" indent="-457200">
              <a:buFont typeface="Wingdings" pitchFamily="2" charset="2"/>
              <a:buChar char="v"/>
            </a:pPr>
            <a:endParaRPr lang="es-ES_tradnl" sz="3200" dirty="0" smtClean="0">
              <a:solidFill>
                <a:srgbClr val="FFFF00"/>
              </a:solidFill>
              <a:effectLst>
                <a:outerShdw blurRad="38100" dist="38100" dir="2700000" algn="tl">
                  <a:srgbClr val="000000">
                    <a:alpha val="43137"/>
                  </a:srgbClr>
                </a:outerShdw>
              </a:effectLst>
              <a:ea typeface="Verdana" pitchFamily="34" charset="0"/>
              <a:cs typeface="Verdana" pitchFamily="34" charset="0"/>
            </a:endParaRPr>
          </a:p>
          <a:p>
            <a:pPr marL="457200" indent="-457200">
              <a:buFont typeface="Wingdings" pitchFamily="2" charset="2"/>
              <a:buChar char="v"/>
            </a:pPr>
            <a:endParaRPr lang="es-ES_tradnl" sz="2400" b="0" dirty="0" smtClean="0">
              <a:solidFill>
                <a:srgbClr val="CCFFFF"/>
              </a:solidFill>
              <a:latin typeface="Arial" pitchFamily="34" charset="0"/>
            </a:endParaRPr>
          </a:p>
          <a:p>
            <a:pPr marL="457200" indent="-457200">
              <a:buFont typeface="Wingdings" pitchFamily="2" charset="2"/>
              <a:buChar char="v"/>
            </a:pPr>
            <a:endParaRPr lang="es-ES_tradnl" sz="2400" dirty="0" smtClean="0">
              <a:solidFill>
                <a:srgbClr val="CCFFFF"/>
              </a:solidFill>
              <a:latin typeface="Arial" pitchFamily="34" charset="0"/>
            </a:endParaRPr>
          </a:p>
          <a:p>
            <a:pPr marL="457200" indent="-457200">
              <a:buFont typeface="Wingdings" pitchFamily="2" charset="2"/>
              <a:buChar char="v"/>
            </a:pPr>
            <a:endParaRPr lang="es-ES_tradnl" sz="2400" dirty="0" smtClean="0">
              <a:solidFill>
                <a:srgbClr val="CCFFFF"/>
              </a:solidFill>
              <a:latin typeface="Arial" pitchFamily="34" charset="0"/>
            </a:endParaRPr>
          </a:p>
          <a:p>
            <a:pPr marL="457200" indent="-457200">
              <a:buFont typeface="Wingdings" pitchFamily="2" charset="2"/>
              <a:buChar char="§"/>
            </a:pPr>
            <a:endParaRPr lang="es-ES_tradnl" sz="3200" dirty="0" smtClean="0">
              <a:solidFill>
                <a:srgbClr val="FFFF00"/>
              </a:solidFill>
              <a:effectLst>
                <a:outerShdw blurRad="38100" dist="38100" dir="2700000" algn="tl">
                  <a:srgbClr val="000000">
                    <a:alpha val="43137"/>
                  </a:srgbClr>
                </a:outerShdw>
              </a:effectLst>
            </a:endParaRPr>
          </a:p>
        </p:txBody>
      </p:sp>
    </p:spTree>
    <p:extLst>
      <p:ext uri="{BB962C8B-B14F-4D97-AF65-F5344CB8AC3E}">
        <p14:creationId xmlns="" xmlns:p14="http://schemas.microsoft.com/office/powerpoint/2010/main" val="1778581263"/>
      </p:ext>
    </p:extLst>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400800"/>
            <a:ext cx="2311400" cy="476250"/>
          </a:xfrm>
        </p:spPr>
        <p:txBody>
          <a:bodyPr/>
          <a:lstStyle/>
          <a:p>
            <a:pPr>
              <a:defRPr/>
            </a:pPr>
            <a:fld id="{02B15079-B0BC-462C-97A5-648334910574}" type="slidenum">
              <a:rPr lang="es-ES"/>
              <a:pPr>
                <a:defRPr/>
              </a:pPr>
              <a:t>60</a:t>
            </a:fld>
            <a:endParaRPr lang="es-ES"/>
          </a:p>
        </p:txBody>
      </p:sp>
      <p:sp>
        <p:nvSpPr>
          <p:cNvPr id="56324" name="Text Box 3"/>
          <p:cNvSpPr txBox="1">
            <a:spLocks noChangeArrowheads="1"/>
          </p:cNvSpPr>
          <p:nvPr/>
        </p:nvSpPr>
        <p:spPr bwMode="auto">
          <a:xfrm>
            <a:off x="0" y="533400"/>
            <a:ext cx="9906000" cy="430887"/>
          </a:xfrm>
          <a:prstGeom prst="rect">
            <a:avLst/>
          </a:prstGeom>
          <a:solidFill>
            <a:srgbClr val="CCFFFF"/>
          </a:solidFill>
          <a:ln w="9525">
            <a:noFill/>
            <a:miter lim="800000"/>
            <a:headEnd/>
            <a:tailEnd/>
          </a:ln>
        </p:spPr>
        <p:txBody>
          <a:bodyPr>
            <a:spAutoFit/>
          </a:bodyPr>
          <a:lstStyle/>
          <a:p>
            <a:pPr algn="ctr">
              <a:spcBef>
                <a:spcPct val="50000"/>
              </a:spcBef>
            </a:pPr>
            <a:r>
              <a:rPr lang="es-ES" sz="2200" u="sng" dirty="0" smtClean="0">
                <a:solidFill>
                  <a:srgbClr val="000066"/>
                </a:solidFill>
                <a:latin typeface="+mn-lt"/>
              </a:rPr>
              <a:t>Novedades</a:t>
            </a:r>
            <a:r>
              <a:rPr lang="es-ES" sz="2200" dirty="0" smtClean="0">
                <a:solidFill>
                  <a:srgbClr val="000066"/>
                </a:solidFill>
                <a:latin typeface="+mn-lt"/>
              </a:rPr>
              <a:t> en </a:t>
            </a:r>
            <a:r>
              <a:rPr lang="es-ES" sz="2200" dirty="0" smtClean="0">
                <a:solidFill>
                  <a:srgbClr val="FF0000"/>
                </a:solidFill>
                <a:latin typeface="+mn-lt"/>
              </a:rPr>
              <a:t>gastos </a:t>
            </a:r>
            <a:r>
              <a:rPr lang="es-ES" sz="2200" u="sng" dirty="0" smtClean="0">
                <a:solidFill>
                  <a:srgbClr val="FF0000"/>
                </a:solidFill>
                <a:latin typeface="+mn-lt"/>
              </a:rPr>
              <a:t>no</a:t>
            </a:r>
            <a:r>
              <a:rPr lang="es-ES" sz="2200" dirty="0" smtClean="0">
                <a:solidFill>
                  <a:srgbClr val="FF0000"/>
                </a:solidFill>
                <a:latin typeface="+mn-lt"/>
              </a:rPr>
              <a:t> deducibles. </a:t>
            </a:r>
            <a:r>
              <a:rPr lang="es-ES" sz="2200" u="sng" dirty="0" smtClean="0">
                <a:solidFill>
                  <a:srgbClr val="0000CC"/>
                </a:solidFill>
                <a:latin typeface="+mn-lt"/>
              </a:rPr>
              <a:t>Desde 1/1/2015</a:t>
            </a:r>
            <a:endParaRPr lang="es-ES" u="sng" dirty="0">
              <a:solidFill>
                <a:srgbClr val="0000CC"/>
              </a:solidFill>
              <a:latin typeface="+mn-lt"/>
            </a:endParaRPr>
          </a:p>
        </p:txBody>
      </p:sp>
      <p:sp>
        <p:nvSpPr>
          <p:cNvPr id="9"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200" u="sng" dirty="0" smtClean="0">
                <a:solidFill>
                  <a:srgbClr val="FFFF00"/>
                </a:solidFill>
                <a:effectLst>
                  <a:outerShdw blurRad="38100" dist="38100" dir="2700000" algn="tl">
                    <a:srgbClr val="000000">
                      <a:alpha val="43137"/>
                    </a:srgbClr>
                  </a:outerShdw>
                </a:effectLst>
                <a:latin typeface="Arial" pitchFamily="34" charset="0"/>
              </a:rPr>
              <a:t>Novedades</a:t>
            </a:r>
            <a:r>
              <a:rPr lang="es-ES_tradnl" sz="2200" dirty="0" smtClean="0">
                <a:solidFill>
                  <a:srgbClr val="FFFF66"/>
                </a:solidFill>
                <a:latin typeface="Arial" pitchFamily="34" charset="0"/>
              </a:rPr>
              <a:t> del art. 15 LIS </a:t>
            </a:r>
            <a:r>
              <a:rPr lang="es-ES_tradnl" sz="2200" dirty="0" smtClean="0">
                <a:solidFill>
                  <a:srgbClr val="FFFF00"/>
                </a:solidFill>
                <a:effectLst>
                  <a:outerShdw blurRad="38100" dist="38100" dir="2700000" algn="tl">
                    <a:srgbClr val="000000">
                      <a:alpha val="43137"/>
                    </a:srgbClr>
                  </a:outerShdw>
                </a:effectLst>
              </a:rPr>
              <a:t>Desde 1/1/2015</a:t>
            </a:r>
            <a:endParaRPr lang="es-ES" sz="2200" dirty="0">
              <a:solidFill>
                <a:srgbClr val="FFFF66"/>
              </a:solidFill>
              <a:latin typeface="Arial" pitchFamily="34"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419725838"/>
              </p:ext>
            </p:extLst>
          </p:nvPr>
        </p:nvGraphicFramePr>
        <p:xfrm>
          <a:off x="152400" y="1143000"/>
          <a:ext cx="9601200" cy="5324363"/>
        </p:xfrm>
        <a:graphic>
          <a:graphicData uri="http://schemas.openxmlformats.org/drawingml/2006/table">
            <a:tbl>
              <a:tblPr firstRow="1" bandRow="1">
                <a:tableStyleId>{7DF18680-E054-41AD-8BC1-D1AEF772440D}</a:tableStyleId>
              </a:tblPr>
              <a:tblGrid>
                <a:gridCol w="2459812">
                  <a:extLst>
                    <a:ext uri="{9D8B030D-6E8A-4147-A177-3AD203B41FA5}">
                      <a16:colId xmlns="" xmlns:a16="http://schemas.microsoft.com/office/drawing/2014/main" val="20000"/>
                    </a:ext>
                  </a:extLst>
                </a:gridCol>
                <a:gridCol w="7141388">
                  <a:extLst>
                    <a:ext uri="{9D8B030D-6E8A-4147-A177-3AD203B41FA5}">
                      <a16:colId xmlns="" xmlns:a16="http://schemas.microsoft.com/office/drawing/2014/main" val="20001"/>
                    </a:ext>
                  </a:extLst>
                </a:gridCol>
              </a:tblGrid>
              <a:tr h="457781">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rgbClr val="FFFF99"/>
                          </a:solidFill>
                        </a:rPr>
                        <a:t>GASTOS </a:t>
                      </a:r>
                      <a:r>
                        <a:rPr lang="es-ES" sz="2000" u="sng" dirty="0" smtClean="0">
                          <a:solidFill>
                            <a:srgbClr val="FFFF99"/>
                          </a:solidFill>
                        </a:rPr>
                        <a:t>NO</a:t>
                      </a:r>
                      <a:r>
                        <a:rPr lang="es-ES" sz="2000" dirty="0" smtClean="0">
                          <a:solidFill>
                            <a:srgbClr val="FFFF99"/>
                          </a:solidFill>
                        </a:rPr>
                        <a:t> DEDUCIBLES   </a:t>
                      </a:r>
                      <a:r>
                        <a:rPr lang="es-ES" sz="2000" u="sng" dirty="0" smtClean="0">
                          <a:solidFill>
                            <a:srgbClr val="FFFF00"/>
                          </a:solidFill>
                          <a:effectLst>
                            <a:outerShdw blurRad="38100" dist="38100" dir="2700000" algn="tl">
                              <a:srgbClr val="000000">
                                <a:alpha val="43137"/>
                              </a:srgbClr>
                            </a:outerShdw>
                          </a:effectLst>
                        </a:rPr>
                        <a:t>NOVEDADES desde</a:t>
                      </a:r>
                      <a:r>
                        <a:rPr lang="es-ES" sz="2000" u="sng" baseline="0" dirty="0" smtClean="0">
                          <a:solidFill>
                            <a:srgbClr val="FFFF00"/>
                          </a:solidFill>
                          <a:effectLst>
                            <a:outerShdw blurRad="38100" dist="38100" dir="2700000" algn="tl">
                              <a:srgbClr val="000000">
                                <a:alpha val="43137"/>
                              </a:srgbClr>
                            </a:outerShdw>
                          </a:effectLst>
                        </a:rPr>
                        <a:t> 2015</a:t>
                      </a:r>
                      <a:endParaRPr lang="es-ES_tradnl" sz="2000" u="sng"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1523419">
                <a:tc>
                  <a:txBody>
                    <a:bodyPr/>
                    <a:lstStyle/>
                    <a:p>
                      <a:pPr marL="342900" indent="-342900">
                        <a:buFont typeface="Wingdings" pitchFamily="2" charset="2"/>
                        <a:buChar char="q"/>
                      </a:pPr>
                      <a:r>
                        <a:rPr lang="es-ES_tradnl" b="1" u="none" dirty="0" smtClean="0">
                          <a:solidFill>
                            <a:schemeClr val="tx1"/>
                          </a:solidFill>
                        </a:rPr>
                        <a:t>Retribución FP</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66"/>
                          </a:solidFill>
                        </a:rPr>
                        <a:t>Delimita el concepto de “retribución</a:t>
                      </a:r>
                      <a:r>
                        <a:rPr lang="es-ES_tradnl" sz="1800" b="1" u="none" baseline="0" dirty="0" smtClean="0">
                          <a:solidFill>
                            <a:srgbClr val="000066"/>
                          </a:solidFill>
                        </a:rPr>
                        <a:t> de Fondos propios”</a:t>
                      </a:r>
                      <a:r>
                        <a:rPr lang="es-ES_tradnl" sz="1800" b="1" u="none" dirty="0" smtClean="0">
                          <a:solidFill>
                            <a:srgbClr val="000066"/>
                          </a:solidFill>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66"/>
                          </a:solidFill>
                        </a:rPr>
                        <a:t>Considerando como tal y no deducible los gastos de:</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b="1" u="sng" dirty="0" smtClean="0">
                          <a:solidFill>
                            <a:srgbClr val="0000FF"/>
                          </a:solidFill>
                        </a:rPr>
                        <a:t>Préstamos Participativos</a:t>
                      </a:r>
                      <a:r>
                        <a:rPr lang="es-ES_tradnl" sz="1800" b="1" dirty="0" smtClean="0">
                          <a:solidFill>
                            <a:srgbClr val="0000FF"/>
                          </a:solidFill>
                        </a:rPr>
                        <a:t> del mismo Grupo </a:t>
                      </a:r>
                      <a:r>
                        <a:rPr lang="es-ES_tradnl" sz="1800" b="0" dirty="0" smtClean="0">
                          <a:solidFill>
                            <a:srgbClr val="0000FF"/>
                          </a:solidFill>
                        </a:rPr>
                        <a:t>(art. 42 C de C)</a:t>
                      </a:r>
                      <a:r>
                        <a:rPr lang="es-ES_tradnl" sz="1800" b="1" u="none" dirty="0" smtClean="0">
                          <a:solidFill>
                            <a:srgbClr val="FF0000"/>
                          </a:solidFill>
                        </a:rPr>
                        <a:t> </a:t>
                      </a:r>
                      <a:r>
                        <a:rPr lang="es-ES_tradnl" sz="1600" b="1" u="none" dirty="0" smtClean="0">
                          <a:solidFill>
                            <a:srgbClr val="FF0066"/>
                          </a:solidFill>
                        </a:rPr>
                        <a:t>(art. 15.a) último párrafo NLIS)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600" b="1" u="none" dirty="0" smtClean="0">
                          <a:solidFill>
                            <a:srgbClr val="FF0000"/>
                          </a:solidFill>
                          <a:effectLst/>
                        </a:rPr>
                        <a:t>Otorgados desde 20/6/2014 (DT 17ª NLIS</a:t>
                      </a:r>
                      <a:r>
                        <a:rPr lang="es-ES_tradnl" sz="1600" b="1" u="none" dirty="0" smtClean="0">
                          <a:solidFill>
                            <a:srgbClr val="FF0066"/>
                          </a:solidFill>
                          <a:effectLst/>
                        </a:rPr>
                        <a:t>)</a:t>
                      </a:r>
                      <a:endParaRPr lang="es-ES_tradnl" sz="1600"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066800">
                <a:tc>
                  <a:txBody>
                    <a:bodyPr/>
                    <a:lstStyle/>
                    <a:p>
                      <a:pPr marL="342900" indent="-342900">
                        <a:buFont typeface="Wingdings" pitchFamily="2" charset="2"/>
                        <a:buChar char="q"/>
                      </a:pPr>
                      <a:r>
                        <a:rPr lang="es-ES_tradnl" b="1" u="none" dirty="0" smtClean="0">
                          <a:solidFill>
                            <a:schemeClr val="tx1"/>
                          </a:solidFill>
                        </a:rPr>
                        <a:t>Atenciones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dirty="0" smtClean="0">
                          <a:solidFill>
                            <a:srgbClr val="0000FF"/>
                          </a:solidFill>
                          <a:effectLst/>
                        </a:rPr>
                        <a:t>atenciones a clientes o proveedores </a:t>
                      </a:r>
                      <a:r>
                        <a:rPr lang="es-ES_tradnl" sz="1800" b="1" u="sng" dirty="0" smtClean="0">
                          <a:solidFill>
                            <a:srgbClr val="0000FF"/>
                          </a:solidFill>
                          <a:effectLst/>
                        </a:rPr>
                        <a:t>justificadas</a:t>
                      </a:r>
                      <a:r>
                        <a:rPr lang="es-ES_tradnl" sz="1800" b="1" u="none" dirty="0" smtClean="0">
                          <a:solidFill>
                            <a:srgbClr val="0000FF"/>
                          </a:solidFill>
                          <a:effectLst/>
                        </a:rPr>
                        <a:t>: son deducibles. Pero, se les pone un límite.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b="1" u="sng" dirty="0" smtClean="0">
                          <a:solidFill>
                            <a:srgbClr val="000066"/>
                          </a:solidFill>
                          <a:effectLst/>
                        </a:rPr>
                        <a:t>Límite</a:t>
                      </a:r>
                      <a:r>
                        <a:rPr lang="es-ES_tradnl" b="1" dirty="0" smtClean="0">
                          <a:solidFill>
                            <a:srgbClr val="000066"/>
                          </a:solidFill>
                          <a:effectLst/>
                        </a:rPr>
                        <a:t>:</a:t>
                      </a:r>
                      <a:r>
                        <a:rPr lang="es-ES_tradnl" dirty="0" smtClean="0">
                          <a:solidFill>
                            <a:srgbClr val="000066"/>
                          </a:solidFill>
                          <a:effectLst/>
                        </a:rPr>
                        <a:t> </a:t>
                      </a:r>
                      <a:r>
                        <a:rPr lang="es-ES_tradnl" b="1" dirty="0" smtClean="0">
                          <a:solidFill>
                            <a:srgbClr val="FF0000"/>
                          </a:solidFill>
                          <a:effectLst/>
                        </a:rPr>
                        <a:t>1% s/ INCN del</a:t>
                      </a:r>
                      <a:r>
                        <a:rPr lang="es-ES_tradnl" b="1" baseline="0" dirty="0" smtClean="0">
                          <a:solidFill>
                            <a:srgbClr val="FF0000"/>
                          </a:solidFill>
                          <a:effectLst/>
                        </a:rPr>
                        <a:t> ejercicio. </a:t>
                      </a:r>
                      <a:r>
                        <a:rPr lang="es-ES_tradnl" sz="1600" b="1" u="none" dirty="0" smtClean="0">
                          <a:solidFill>
                            <a:srgbClr val="FF0066"/>
                          </a:solidFill>
                        </a:rPr>
                        <a:t>(art. 15.e) penúltimo </a:t>
                      </a:r>
                      <a:r>
                        <a:rPr lang="es-ES_tradnl" sz="1600" b="1" u="none" dirty="0" err="1" smtClean="0">
                          <a:solidFill>
                            <a:srgbClr val="FF0066"/>
                          </a:solidFill>
                        </a:rPr>
                        <a:t>pfo</a:t>
                      </a:r>
                      <a:r>
                        <a:rPr lang="es-ES_tradnl" sz="1600" b="1" u="none" dirty="0" smtClean="0">
                          <a:solidFill>
                            <a:srgbClr val="FF0066"/>
                          </a:solidFill>
                        </a:rPr>
                        <a:t>.  NLIS)</a:t>
                      </a:r>
                      <a:endParaRPr lang="es-ES_tradnl" sz="1600" b="1"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371600">
                <a:tc>
                  <a:txBody>
                    <a:bodyPr/>
                    <a:lstStyle/>
                    <a:p>
                      <a:pPr marL="342900" indent="-342900">
                        <a:buFont typeface="Wingdings" pitchFamily="2" charset="2"/>
                        <a:buChar char="q"/>
                      </a:pPr>
                      <a:r>
                        <a:rPr lang="es-ES_tradnl" b="1" u="none" dirty="0" smtClean="0">
                          <a:solidFill>
                            <a:schemeClr val="tx1"/>
                          </a:solidFill>
                        </a:rPr>
                        <a:t>Administradores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sz="1800" b="1" u="sng" dirty="0" smtClean="0">
                          <a:solidFill>
                            <a:srgbClr val="000066"/>
                          </a:solidFill>
                          <a:effectLst/>
                        </a:rPr>
                        <a:t>serán gastos deducibles</a:t>
                      </a:r>
                      <a:r>
                        <a:rPr lang="es-ES_tradnl" sz="1800" b="0" dirty="0" smtClean="0">
                          <a:solidFill>
                            <a:srgbClr val="000066"/>
                          </a:solidFill>
                          <a:effectLst/>
                        </a:rPr>
                        <a:t>, sus retribuciones por el desempeño de funciones de </a:t>
                      </a:r>
                      <a:r>
                        <a:rPr lang="es-ES_tradnl" sz="1800" b="0" u="sng" dirty="0" smtClean="0">
                          <a:solidFill>
                            <a:srgbClr val="000066"/>
                          </a:solidFill>
                          <a:effectLst/>
                        </a:rPr>
                        <a:t>alta dirección</a:t>
                      </a:r>
                      <a:r>
                        <a:rPr lang="es-ES_tradnl" sz="1800" b="0" dirty="0" smtClean="0">
                          <a:solidFill>
                            <a:srgbClr val="000066"/>
                          </a:solidFill>
                          <a:effectLst/>
                        </a:rPr>
                        <a:t>, u otras funciones derivadas de un </a:t>
                      </a:r>
                      <a:r>
                        <a:rPr lang="es-ES_tradnl" sz="1800" b="1" u="sng" dirty="0" smtClean="0">
                          <a:solidFill>
                            <a:srgbClr val="FF0000"/>
                          </a:solidFill>
                          <a:effectLst/>
                        </a:rPr>
                        <a:t>contrato laboral </a:t>
                      </a:r>
                      <a:r>
                        <a:rPr lang="es-ES_tradnl" sz="1800" b="0" u="sng" dirty="0" smtClean="0">
                          <a:solidFill>
                            <a:srgbClr val="000066"/>
                          </a:solidFill>
                          <a:effectLst/>
                        </a:rPr>
                        <a:t>con la entidad</a:t>
                      </a:r>
                      <a:r>
                        <a:rPr lang="es-ES_tradnl" sz="1800" b="0" dirty="0" smtClean="0">
                          <a:solidFill>
                            <a:srgbClr val="000066"/>
                          </a:solidFill>
                          <a:effectLst/>
                        </a:rPr>
                        <a:t>. </a:t>
                      </a:r>
                      <a:r>
                        <a:rPr lang="es-ES_tradnl" sz="1600" b="1" u="none" dirty="0" smtClean="0">
                          <a:solidFill>
                            <a:srgbClr val="FF0066"/>
                          </a:solidFill>
                        </a:rPr>
                        <a:t>(art. 15.e)</a:t>
                      </a:r>
                      <a:r>
                        <a:rPr lang="es-ES_tradnl" sz="1600" b="1" u="none" baseline="0" dirty="0" smtClean="0">
                          <a:solidFill>
                            <a:srgbClr val="FF0066"/>
                          </a:solidFill>
                        </a:rPr>
                        <a:t> ú</a:t>
                      </a:r>
                      <a:r>
                        <a:rPr lang="es-ES_tradnl" sz="1600" b="1" u="none" dirty="0" smtClean="0">
                          <a:solidFill>
                            <a:srgbClr val="FF0066"/>
                          </a:solidFill>
                        </a:rPr>
                        <a:t>ltimo</a:t>
                      </a:r>
                      <a:r>
                        <a:rPr lang="es-ES_tradnl" sz="1600" b="1" u="none" baseline="0" dirty="0" smtClean="0">
                          <a:solidFill>
                            <a:srgbClr val="FF0066"/>
                          </a:solidFill>
                        </a:rPr>
                        <a:t> párrafo</a:t>
                      </a:r>
                      <a:r>
                        <a:rPr lang="es-ES_tradnl" sz="1600" b="1" u="none" dirty="0" smtClean="0">
                          <a:solidFill>
                            <a:srgbClr val="FF0066"/>
                          </a:solidFill>
                        </a:rPr>
                        <a:t> NLIS)</a:t>
                      </a:r>
                      <a:endParaRPr lang="es-ES_tradnl" sz="1600" b="0" dirty="0" smtClean="0">
                        <a:solidFill>
                          <a:srgbClr val="FF0066"/>
                        </a:solidFill>
                        <a:effectLst/>
                      </a:endParaRPr>
                    </a:p>
                    <a:p>
                      <a:pPr marL="342900" indent="-342900">
                        <a:buFont typeface="Wingdings" pitchFamily="2" charset="2"/>
                        <a:buChar char="v"/>
                      </a:pPr>
                      <a:r>
                        <a:rPr lang="es-ES_tradnl" sz="1800" b="1" u="sng" dirty="0" smtClean="0">
                          <a:solidFill>
                            <a:srgbClr val="000066"/>
                          </a:solidFill>
                          <a:effectLst/>
                        </a:rPr>
                        <a:t>No</a:t>
                      </a:r>
                      <a:r>
                        <a:rPr lang="es-ES_tradnl" sz="1800" b="0" dirty="0" smtClean="0">
                          <a:solidFill>
                            <a:srgbClr val="000066"/>
                          </a:solidFill>
                          <a:effectLst/>
                        </a:rPr>
                        <a:t> es operación </a:t>
                      </a:r>
                      <a:r>
                        <a:rPr lang="es-ES_tradnl" sz="1800" b="0" u="sng" dirty="0" smtClean="0">
                          <a:solidFill>
                            <a:srgbClr val="000066"/>
                          </a:solidFill>
                          <a:effectLst/>
                        </a:rPr>
                        <a:t>vinculada</a:t>
                      </a:r>
                      <a:r>
                        <a:rPr lang="es-ES_tradnl" sz="1800" b="0" dirty="0" smtClean="0">
                          <a:solidFill>
                            <a:srgbClr val="000066"/>
                          </a:solidFill>
                          <a:effectLst/>
                        </a:rPr>
                        <a:t> dicha retribución. </a:t>
                      </a:r>
                      <a:r>
                        <a:rPr lang="es-ES_tradnl" sz="1600" b="1" u="none" dirty="0" smtClean="0">
                          <a:solidFill>
                            <a:srgbClr val="FF0066"/>
                          </a:solidFill>
                        </a:rPr>
                        <a:t>(art. 18.2.b) NLIS)</a:t>
                      </a:r>
                      <a:endParaRPr lang="es-ES_tradnl" sz="1600"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904763">
                <a:tc>
                  <a:txBody>
                    <a:bodyPr/>
                    <a:lstStyle/>
                    <a:p>
                      <a:pPr marL="342900" indent="-342900">
                        <a:buFont typeface="Wingdings" pitchFamily="2" charset="2"/>
                        <a:buChar char="q"/>
                      </a:pPr>
                      <a:r>
                        <a:rPr lang="es-ES_tradnl" b="1" dirty="0" smtClean="0">
                          <a:solidFill>
                            <a:schemeClr val="tx1"/>
                          </a:solidFill>
                        </a:rPr>
                        <a:t>Contrarios a la Ley</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sng" dirty="0" smtClean="0">
                          <a:solidFill>
                            <a:srgbClr val="000066"/>
                          </a:solidFill>
                          <a:effectLst/>
                        </a:rPr>
                        <a:t>No</a:t>
                      </a:r>
                      <a:r>
                        <a:rPr lang="es-ES_tradnl" sz="1800" dirty="0" smtClean="0">
                          <a:solidFill>
                            <a:srgbClr val="000066"/>
                          </a:solidFill>
                          <a:effectLst/>
                        </a:rPr>
                        <a:t> son gastos deducibles</a:t>
                      </a:r>
                      <a:r>
                        <a:rPr lang="es-ES_tradnl" sz="1800" b="0" dirty="0" smtClean="0">
                          <a:solidFill>
                            <a:srgbClr val="000066"/>
                          </a:solidFill>
                          <a:effectLst/>
                        </a:rPr>
                        <a:t> los derivados de </a:t>
                      </a:r>
                      <a:r>
                        <a:rPr lang="es-ES_tradnl" sz="1800" dirty="0" smtClean="0">
                          <a:solidFill>
                            <a:srgbClr val="000066"/>
                          </a:solidFill>
                          <a:effectLst/>
                        </a:rPr>
                        <a:t>actuaciones </a:t>
                      </a:r>
                      <a:r>
                        <a:rPr lang="es-ES_tradnl" sz="1800" u="sng" dirty="0" smtClean="0">
                          <a:solidFill>
                            <a:srgbClr val="000066"/>
                          </a:solidFill>
                          <a:effectLst/>
                        </a:rPr>
                        <a:t>contrarias al ordenamiento jurídico</a:t>
                      </a:r>
                      <a:r>
                        <a:rPr lang="es-ES_tradnl" sz="1800" dirty="0" smtClean="0">
                          <a:solidFill>
                            <a:srgbClr val="000066"/>
                          </a:solidFill>
                          <a:effectLst/>
                        </a:rPr>
                        <a:t>. </a:t>
                      </a:r>
                      <a:r>
                        <a:rPr lang="es-ES_tradnl" sz="1600" b="1" u="none" dirty="0" smtClean="0">
                          <a:solidFill>
                            <a:srgbClr val="FF0066"/>
                          </a:solidFill>
                        </a:rPr>
                        <a:t>(art. 15.f) NLIS)</a:t>
                      </a:r>
                      <a:endParaRPr lang="es-ES_tradnl" sz="1600"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4"/>
                  </a:ext>
                </a:extLst>
              </a:tr>
            </a:tbl>
          </a:graphicData>
        </a:graphic>
      </p:graphicFrame>
    </p:spTree>
    <p:extLst>
      <p:ext uri="{BB962C8B-B14F-4D97-AF65-F5344CB8AC3E}">
        <p14:creationId xmlns="" xmlns:p14="http://schemas.microsoft.com/office/powerpoint/2010/main" val="2763464998"/>
      </p:ext>
    </p:extLst>
  </p:cSld>
  <p:clrMapOvr>
    <a:masterClrMapping/>
  </p:clrMapOvr>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600</a:t>
            </a:fld>
            <a:endParaRPr lang="es-ES"/>
          </a:p>
        </p:txBody>
      </p:sp>
      <p:sp>
        <p:nvSpPr>
          <p:cNvPr id="148483" name="Rectangle 2"/>
          <p:cNvSpPr>
            <a:spLocks noGrp="1" noChangeArrowheads="1"/>
          </p:cNvSpPr>
          <p:nvPr>
            <p:ph type="ctrTitle" idx="4294967295"/>
          </p:nvPr>
        </p:nvSpPr>
        <p:spPr>
          <a:xfrm>
            <a:off x="0" y="0"/>
            <a:ext cx="9906000" cy="457200"/>
          </a:xfrm>
        </p:spPr>
        <p:txBody>
          <a:bodyPr/>
          <a:lstStyle/>
          <a:p>
            <a:pPr algn="l" eaLnBrk="1" hangingPunct="1">
              <a:defRPr/>
            </a:pPr>
            <a:r>
              <a:rPr lang="es-ES_tradnl" sz="2800" b="1" dirty="0" smtClean="0">
                <a:solidFill>
                  <a:srgbClr val="FFFF66"/>
                </a:solidFill>
                <a:effectLst>
                  <a:outerShdw blurRad="38100" dist="38100" dir="2700000" algn="tl">
                    <a:srgbClr val="000000">
                      <a:alpha val="43137"/>
                    </a:srgbClr>
                  </a:outerShdw>
                </a:effectLst>
              </a:rPr>
              <a:t>GALICIA. Ley 7/2019 Modifica Decreto legislativo 1/2011 </a:t>
            </a:r>
            <a:endParaRPr lang="es-ES" sz="2800" b="1" dirty="0" smtClean="0">
              <a:solidFill>
                <a:srgbClr val="FFFF66"/>
              </a:solidFill>
              <a:effectLst>
                <a:outerShdw blurRad="38100" dist="38100" dir="2700000" algn="tl">
                  <a:srgbClr val="000000">
                    <a:alpha val="43137"/>
                  </a:srgbClr>
                </a:outerShdw>
              </a:effectLst>
            </a:endParaRPr>
          </a:p>
        </p:txBody>
      </p:sp>
      <p:sp>
        <p:nvSpPr>
          <p:cNvPr id="2420741" name="Text Box 5"/>
          <p:cNvSpPr txBox="1">
            <a:spLocks noChangeArrowheads="1"/>
          </p:cNvSpPr>
          <p:nvPr/>
        </p:nvSpPr>
        <p:spPr bwMode="auto">
          <a:xfrm>
            <a:off x="133384" y="920196"/>
            <a:ext cx="9677400" cy="5693866"/>
          </a:xfrm>
          <a:prstGeom prst="rect">
            <a:avLst/>
          </a:prstGeom>
          <a:noFill/>
          <a:ln w="9525">
            <a:noFill/>
            <a:miter lim="800000"/>
            <a:headEnd/>
            <a:tailEnd/>
          </a:ln>
          <a:effectLst/>
        </p:spPr>
        <p:txBody>
          <a:bodyPr>
            <a:spAutoFit/>
          </a:bodyPr>
          <a:lstStyle/>
          <a:p>
            <a:pPr marL="457200" indent="-457200">
              <a:buFont typeface="+mj-lt"/>
              <a:buAutoNum type="arabicPeriod"/>
              <a:defRPr/>
            </a:pPr>
            <a:r>
              <a:rPr lang="es-ES_tradnl" sz="2400" dirty="0">
                <a:solidFill>
                  <a:srgbClr val="FFFF00"/>
                </a:solidFill>
                <a:effectLst>
                  <a:outerShdw blurRad="38100" dist="38100" dir="2700000" algn="tl">
                    <a:srgbClr val="000000">
                      <a:alpha val="43137"/>
                    </a:srgbClr>
                  </a:outerShdw>
                </a:effectLst>
                <a:latin typeface="Arial" pitchFamily="34" charset="0"/>
              </a:rPr>
              <a:t>IRPF:</a:t>
            </a:r>
            <a:r>
              <a:rPr lang="es-ES_tradnl" dirty="0">
                <a:effectLst>
                  <a:outerShdw blurRad="38100" dist="38100" dir="2700000" algn="tl">
                    <a:srgbClr val="000000">
                      <a:alpha val="43137"/>
                    </a:srgbClr>
                  </a:outerShdw>
                </a:effectLst>
                <a:latin typeface="Arial" pitchFamily="34" charset="0"/>
              </a:rPr>
              <a:t> </a:t>
            </a:r>
            <a:r>
              <a:rPr lang="es-ES_tradnl" dirty="0" smtClean="0">
                <a:solidFill>
                  <a:srgbClr val="FFFF00"/>
                </a:solidFill>
                <a:effectLst>
                  <a:outerShdw blurRad="38100" dist="38100" dir="2700000" algn="tl">
                    <a:srgbClr val="000000">
                      <a:alpha val="43137"/>
                    </a:srgbClr>
                  </a:outerShdw>
                </a:effectLst>
                <a:latin typeface="Arial" pitchFamily="34" charset="0"/>
              </a:rPr>
              <a:t>Modificaciones en </a:t>
            </a:r>
            <a:r>
              <a:rPr lang="es-ES_tradnl" dirty="0" smtClean="0">
                <a:solidFill>
                  <a:srgbClr val="FFFF66"/>
                </a:solidFill>
                <a:effectLst>
                  <a:outerShdw blurRad="38100" dist="38100" dir="2700000" algn="tl">
                    <a:srgbClr val="000000">
                      <a:alpha val="43137"/>
                    </a:srgbClr>
                  </a:outerShdw>
                </a:effectLst>
                <a:latin typeface="Arial" pitchFamily="34" charset="0"/>
              </a:rPr>
              <a:t>Deducciones </a:t>
            </a:r>
            <a:r>
              <a:rPr lang="es-ES_tradnl" dirty="0">
                <a:solidFill>
                  <a:srgbClr val="FFFF66"/>
                </a:solidFill>
                <a:effectLst>
                  <a:outerShdw blurRad="38100" dist="38100" dir="2700000" algn="tl">
                    <a:srgbClr val="000000">
                      <a:alpha val="43137"/>
                    </a:srgbClr>
                  </a:outerShdw>
                </a:effectLst>
                <a:latin typeface="Arial" pitchFamily="34" charset="0"/>
              </a:rPr>
              <a:t>de IRPF </a:t>
            </a:r>
            <a:r>
              <a:rPr lang="es-ES_tradnl" dirty="0" smtClean="0">
                <a:solidFill>
                  <a:srgbClr val="FFFF66"/>
                </a:solidFill>
                <a:effectLst>
                  <a:outerShdw blurRad="38100" dist="38100" dir="2700000" algn="tl">
                    <a:srgbClr val="000000">
                      <a:alpha val="43137"/>
                    </a:srgbClr>
                  </a:outerShdw>
                </a:effectLst>
                <a:latin typeface="Arial" pitchFamily="34" charset="0"/>
              </a:rPr>
              <a:t>Autonómicas.</a:t>
            </a:r>
          </a:p>
          <a:p>
            <a:pPr marL="457200" indent="-457200">
              <a:buFont typeface="Wingdings" pitchFamily="2" charset="2"/>
              <a:buChar char="ü"/>
              <a:defRPr/>
            </a:pPr>
            <a:r>
              <a:rPr lang="es-ES" b="0" dirty="0" smtClean="0">
                <a:latin typeface="Arial" pitchFamily="34" charset="0"/>
              </a:rPr>
              <a:t>Modificaciones puntuales en determinadas </a:t>
            </a:r>
            <a:r>
              <a:rPr lang="es-ES" b="0" u="sng" dirty="0" smtClean="0">
                <a:latin typeface="Arial" pitchFamily="34" charset="0"/>
              </a:rPr>
              <a:t>deducciones por inversión </a:t>
            </a:r>
            <a:r>
              <a:rPr lang="es-ES" b="0" dirty="0" smtClean="0">
                <a:latin typeface="Arial" pitchFamily="34" charset="0"/>
              </a:rPr>
              <a:t>con el fin de </a:t>
            </a:r>
            <a:r>
              <a:rPr lang="es-ES" b="0" u="sng" dirty="0" smtClean="0">
                <a:latin typeface="Arial" pitchFamily="34" charset="0"/>
              </a:rPr>
              <a:t>suprimir el límite máximo de participación</a:t>
            </a:r>
            <a:r>
              <a:rPr lang="es-ES" b="0" dirty="0" smtClean="0">
                <a:latin typeface="Arial" pitchFamily="34" charset="0"/>
              </a:rPr>
              <a:t> en la sociedad en los supuestos de </a:t>
            </a:r>
            <a:r>
              <a:rPr lang="es-ES" b="0" u="sng" dirty="0" smtClean="0">
                <a:latin typeface="Arial" pitchFamily="34" charset="0"/>
              </a:rPr>
              <a:t>sociedades laborales o cooperativas</a:t>
            </a:r>
            <a:r>
              <a:rPr lang="es-ES" b="0" dirty="0" smtClean="0">
                <a:latin typeface="Arial" pitchFamily="34" charset="0"/>
              </a:rPr>
              <a:t> compuestas únicamente por </a:t>
            </a:r>
            <a:r>
              <a:rPr lang="es-ES" b="0" u="sng" dirty="0" smtClean="0">
                <a:latin typeface="Arial" pitchFamily="34" charset="0"/>
              </a:rPr>
              <a:t>dos personas socias</a:t>
            </a:r>
            <a:r>
              <a:rPr lang="es-ES" b="0" dirty="0" smtClean="0">
                <a:latin typeface="Arial" pitchFamily="34" charset="0"/>
              </a:rPr>
              <a:t>.</a:t>
            </a:r>
          </a:p>
          <a:p>
            <a:pPr marL="457200" indent="-457200">
              <a:buFont typeface="Wingdings" pitchFamily="2" charset="2"/>
              <a:buChar char="ü"/>
              <a:defRPr/>
            </a:pPr>
            <a:endParaRPr lang="es-ES" sz="800" b="0" dirty="0" smtClean="0">
              <a:latin typeface="Arial" pitchFamily="34" charset="0"/>
            </a:endParaRPr>
          </a:p>
          <a:p>
            <a:pPr marL="457200" indent="-457200">
              <a:buFont typeface="Wingdings" pitchFamily="2" charset="2"/>
              <a:buChar char="ü"/>
              <a:defRPr/>
            </a:pPr>
            <a:r>
              <a:rPr lang="es-ES" b="0" dirty="0" smtClean="0">
                <a:latin typeface="Arial" pitchFamily="34" charset="0"/>
              </a:rPr>
              <a:t>Además, se prevén </a:t>
            </a:r>
            <a:r>
              <a:rPr lang="es-ES" u="sng" dirty="0" smtClean="0">
                <a:latin typeface="Arial" pitchFamily="34" charset="0"/>
              </a:rPr>
              <a:t>dos nuevas deducciones</a:t>
            </a:r>
            <a:r>
              <a:rPr lang="es-ES" b="0" dirty="0" smtClean="0">
                <a:latin typeface="Arial" pitchFamily="34" charset="0"/>
              </a:rPr>
              <a:t>: </a:t>
            </a:r>
          </a:p>
          <a:p>
            <a:pPr marL="514350" indent="-514350">
              <a:buFont typeface="+mj-lt"/>
              <a:buAutoNum type="romanLcPeriod"/>
              <a:defRPr/>
            </a:pPr>
            <a:r>
              <a:rPr lang="es-ES" b="0" dirty="0" smtClean="0">
                <a:latin typeface="Arial" pitchFamily="34" charset="0"/>
              </a:rPr>
              <a:t>las cantidades invertidas para </a:t>
            </a:r>
            <a:r>
              <a:rPr lang="es-ES" b="0" u="sng" dirty="0" smtClean="0">
                <a:latin typeface="Arial" pitchFamily="34" charset="0"/>
              </a:rPr>
              <a:t>mejorar la calificación energética en edificios</a:t>
            </a:r>
            <a:r>
              <a:rPr lang="es-ES" b="0" dirty="0" smtClean="0">
                <a:latin typeface="Arial" pitchFamily="34" charset="0"/>
              </a:rPr>
              <a:t> de viviendas o en viviendas unifamiliares.</a:t>
            </a:r>
          </a:p>
          <a:p>
            <a:pPr marL="514350" indent="-514350">
              <a:buFont typeface="+mj-lt"/>
              <a:buAutoNum type="romanLcPeriod"/>
              <a:defRPr/>
            </a:pPr>
            <a:r>
              <a:rPr lang="es-ES" b="0" dirty="0" smtClean="0">
                <a:latin typeface="Arial" pitchFamily="34" charset="0"/>
              </a:rPr>
              <a:t>Para que las ayudas o subvenciones recibidas por los </a:t>
            </a:r>
            <a:r>
              <a:rPr lang="es-ES" b="0" u="sng" dirty="0" smtClean="0">
                <a:latin typeface="Arial" pitchFamily="34" charset="0"/>
              </a:rPr>
              <a:t>deportistas reconocidos como de alto nivel de Galicia</a:t>
            </a:r>
            <a:r>
              <a:rPr lang="es-ES" b="0" dirty="0" smtClean="0">
                <a:latin typeface="Arial" pitchFamily="34" charset="0"/>
              </a:rPr>
              <a:t> no se vean aminoradas por su tributación, impulsando así el deporte de alto nivel en Galicia.</a:t>
            </a:r>
            <a:endParaRPr lang="es-ES_tradnl" dirty="0">
              <a:solidFill>
                <a:srgbClr val="FFFF66"/>
              </a:solidFill>
              <a:effectLst>
                <a:outerShdw blurRad="38100" dist="38100" dir="2700000" algn="tl">
                  <a:srgbClr val="000000">
                    <a:alpha val="43137"/>
                  </a:srgbClr>
                </a:outerShdw>
              </a:effectLst>
              <a:latin typeface="Arial" pitchFamily="34" charset="0"/>
            </a:endParaRPr>
          </a:p>
          <a:p>
            <a:pPr marL="457200" indent="-457200">
              <a:defRPr/>
            </a:pPr>
            <a:endParaRPr lang="es-ES_tradnl" sz="1400" b="0" dirty="0">
              <a:latin typeface="Arial" pitchFamily="34" charset="0"/>
            </a:endParaRPr>
          </a:p>
          <a:p>
            <a:pPr marL="457200" indent="-457200">
              <a:defRPr/>
            </a:pPr>
            <a:endParaRPr lang="es-ES" sz="1600" dirty="0">
              <a:solidFill>
                <a:srgbClr val="FFFF99"/>
              </a:solidFill>
              <a:latin typeface="Arial" pitchFamily="34" charset="0"/>
            </a:endParaRPr>
          </a:p>
          <a:p>
            <a:pPr marL="457200" indent="-457200">
              <a:buFont typeface="Wingdings" pitchFamily="2" charset="2"/>
              <a:buChar char="v"/>
              <a:defRPr/>
            </a:pPr>
            <a:r>
              <a:rPr lang="es-ES_tradnl" sz="1800" dirty="0" smtClean="0">
                <a:latin typeface="Arial  "/>
              </a:rPr>
              <a:t>Artículo 1 Ley 7/2019 modifica números nueve, diez y quince y añade nº dieciocho y diecinueve al artículo 5 Decreto legislativo 1/2011.</a:t>
            </a:r>
          </a:p>
          <a:p>
            <a:pPr marL="457200" indent="-457200">
              <a:buFont typeface="Wingdings" pitchFamily="2" charset="2"/>
              <a:buChar char="v"/>
              <a:defRPr/>
            </a:pPr>
            <a:endParaRPr lang="es-ES" sz="1800" dirty="0" smtClean="0">
              <a:effectLst>
                <a:outerShdw blurRad="38100" dist="38100" dir="2700000" algn="tl">
                  <a:srgbClr val="000000">
                    <a:alpha val="43137"/>
                  </a:srgbClr>
                </a:outerShdw>
              </a:effectLst>
              <a:latin typeface="Arial" pitchFamily="34" charset="0"/>
            </a:endParaRPr>
          </a:p>
          <a:p>
            <a:pPr marL="457200" indent="-457200">
              <a:buFont typeface="Wingdings" pitchFamily="2" charset="2"/>
              <a:buChar char="v"/>
              <a:defRPr/>
            </a:pPr>
            <a:r>
              <a:rPr lang="es-ES" sz="1800" dirty="0" smtClean="0">
                <a:effectLst>
                  <a:outerShdw blurRad="38100" dist="38100" dir="2700000" algn="tl">
                    <a:srgbClr val="000000">
                      <a:alpha val="43137"/>
                    </a:srgbClr>
                  </a:outerShdw>
                </a:effectLst>
                <a:latin typeface="Arial" pitchFamily="34" charset="0"/>
              </a:rPr>
              <a:t>La DF 3ª </a:t>
            </a:r>
            <a:r>
              <a:rPr lang="es-ES" sz="1800" dirty="0">
                <a:effectLst>
                  <a:outerShdw blurRad="38100" dist="38100" dir="2700000" algn="tl">
                    <a:srgbClr val="000000">
                      <a:alpha val="43137"/>
                    </a:srgbClr>
                  </a:outerShdw>
                </a:effectLst>
                <a:latin typeface="Arial" pitchFamily="34" charset="0"/>
              </a:rPr>
              <a:t>Ley </a:t>
            </a:r>
            <a:r>
              <a:rPr lang="es-ES" sz="1800" dirty="0" smtClean="0">
                <a:effectLst>
                  <a:outerShdw blurRad="38100" dist="38100" dir="2700000" algn="tl">
                    <a:srgbClr val="000000">
                      <a:alpha val="43137"/>
                    </a:srgbClr>
                  </a:outerShdw>
                </a:effectLst>
                <a:latin typeface="Arial" pitchFamily="34" charset="0"/>
              </a:rPr>
              <a:t>7/2019:</a:t>
            </a:r>
            <a:r>
              <a:rPr lang="es-ES" sz="1800" dirty="0" smtClean="0">
                <a:latin typeface="Arial" pitchFamily="34" charset="0"/>
              </a:rPr>
              <a:t> </a:t>
            </a:r>
            <a:r>
              <a:rPr lang="es-ES" sz="1600" dirty="0">
                <a:latin typeface="Arial" pitchFamily="34" charset="0"/>
              </a:rPr>
              <a:t>establece que dicha Ley entrara en vigor </a:t>
            </a:r>
            <a:r>
              <a:rPr lang="es-ES_tradnl" sz="1600" dirty="0" smtClean="0">
                <a:latin typeface="Arial" pitchFamily="34" charset="0"/>
              </a:rPr>
              <a:t>1/1/2020 </a:t>
            </a:r>
            <a:r>
              <a:rPr lang="es-ES_tradnl" sz="1800" dirty="0" smtClean="0">
                <a:solidFill>
                  <a:srgbClr val="FFFF66"/>
                </a:solidFill>
                <a:effectLst>
                  <a:outerShdw blurRad="38100" dist="38100" dir="2700000" algn="tl">
                    <a:srgbClr val="000000">
                      <a:alpha val="43137"/>
                    </a:srgbClr>
                  </a:outerShdw>
                </a:effectLst>
                <a:latin typeface="Arial" pitchFamily="34" charset="0"/>
              </a:rPr>
              <a:t>(DOGA 27/12/2019, </a:t>
            </a:r>
            <a:r>
              <a:rPr lang="es-ES_tradnl" sz="1800" dirty="0">
                <a:solidFill>
                  <a:srgbClr val="FFFF66"/>
                </a:solidFill>
                <a:effectLst>
                  <a:outerShdw blurRad="38100" dist="38100" dir="2700000" algn="tl">
                    <a:srgbClr val="000000">
                      <a:alpha val="43137"/>
                    </a:srgbClr>
                  </a:outerShdw>
                </a:effectLst>
                <a:latin typeface="Arial" pitchFamily="34" charset="0"/>
              </a:rPr>
              <a:t>entra en vigor </a:t>
            </a:r>
            <a:r>
              <a:rPr lang="es-ES_tradnl" sz="1800" dirty="0" smtClean="0">
                <a:solidFill>
                  <a:srgbClr val="FFFF66"/>
                </a:solidFill>
                <a:effectLst>
                  <a:outerShdw blurRad="38100" dist="38100" dir="2700000" algn="tl">
                    <a:srgbClr val="000000">
                      <a:alpha val="43137"/>
                    </a:srgbClr>
                  </a:outerShdw>
                </a:effectLst>
                <a:latin typeface="Arial" pitchFamily="34" charset="0"/>
              </a:rPr>
              <a:t>1/1/2020)</a:t>
            </a:r>
            <a:endParaRPr lang="es-ES_tradnl" sz="1800" b="0" u="sng" dirty="0">
              <a:solidFill>
                <a:srgbClr val="FFFF66"/>
              </a:solidFill>
              <a:effectLst>
                <a:outerShdw blurRad="38100" dist="38100" dir="2700000" algn="tl">
                  <a:srgbClr val="000000">
                    <a:alpha val="43137"/>
                  </a:srgbClr>
                </a:outerShdw>
              </a:effectLst>
              <a:latin typeface="Arial" pitchFamily="34" charset="0"/>
            </a:endParaRPr>
          </a:p>
        </p:txBody>
      </p:sp>
      <p:sp>
        <p:nvSpPr>
          <p:cNvPr id="148486" name="Text Box 6"/>
          <p:cNvSpPr txBox="1">
            <a:spLocks noChangeArrowheads="1"/>
          </p:cNvSpPr>
          <p:nvPr/>
        </p:nvSpPr>
        <p:spPr bwMode="auto">
          <a:xfrm>
            <a:off x="0" y="498475"/>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dirty="0" smtClean="0">
                <a:solidFill>
                  <a:srgbClr val="000066"/>
                </a:solidFill>
              </a:rPr>
              <a:t>MODIFICACIONES EN </a:t>
            </a:r>
            <a:r>
              <a:rPr lang="es-ES" sz="2100" u="sng" dirty="0" smtClean="0">
                <a:solidFill>
                  <a:srgbClr val="FF0000"/>
                </a:solidFill>
              </a:rPr>
              <a:t>IRPF</a:t>
            </a:r>
            <a:r>
              <a:rPr lang="es-ES" sz="2100" dirty="0" smtClean="0">
                <a:solidFill>
                  <a:srgbClr val="000066"/>
                </a:solidFill>
              </a:rPr>
              <a:t>: </a:t>
            </a:r>
            <a:r>
              <a:rPr lang="es-ES" sz="2100" dirty="0" smtClean="0">
                <a:solidFill>
                  <a:srgbClr val="FF0000"/>
                </a:solidFill>
              </a:rPr>
              <a:t>Desde 2020</a:t>
            </a:r>
            <a:endParaRPr lang="es-ES" sz="2100" u="sng" dirty="0">
              <a:solidFill>
                <a:srgbClr val="000066"/>
              </a:solidFill>
            </a:endParaRPr>
          </a:p>
        </p:txBody>
      </p:sp>
    </p:spTree>
  </p:cSld>
  <p:clrMapOvr>
    <a:masterClrMapping/>
  </p:clrMapOvr>
  <p:timing>
    <p:tnLst>
      <p:par>
        <p:cTn id="1" dur="indefinite" restart="never" nodeType="tmRoot"/>
      </p:par>
    </p:tn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601</a:t>
            </a:fld>
            <a:endParaRPr lang="es-ES"/>
          </a:p>
        </p:txBody>
      </p:sp>
      <p:sp>
        <p:nvSpPr>
          <p:cNvPr id="148483" name="Rectangle 2"/>
          <p:cNvSpPr>
            <a:spLocks noGrp="1" noChangeArrowheads="1"/>
          </p:cNvSpPr>
          <p:nvPr>
            <p:ph type="ctrTitle" idx="4294967295"/>
          </p:nvPr>
        </p:nvSpPr>
        <p:spPr>
          <a:xfrm>
            <a:off x="0" y="0"/>
            <a:ext cx="9906000" cy="457200"/>
          </a:xfrm>
        </p:spPr>
        <p:txBody>
          <a:bodyPr/>
          <a:lstStyle/>
          <a:p>
            <a:pPr algn="l" eaLnBrk="1" hangingPunct="1">
              <a:defRPr/>
            </a:pPr>
            <a:r>
              <a:rPr lang="es-ES_tradnl" sz="2800" b="1" dirty="0" smtClean="0">
                <a:solidFill>
                  <a:srgbClr val="FFFF66"/>
                </a:solidFill>
                <a:effectLst>
                  <a:outerShdw blurRad="38100" dist="38100" dir="2700000" algn="tl">
                    <a:srgbClr val="000000">
                      <a:alpha val="43137"/>
                    </a:srgbClr>
                  </a:outerShdw>
                </a:effectLst>
              </a:rPr>
              <a:t>GALICIA. Ley 7/2019 Modifica Decreto legislativo 1/2011 </a:t>
            </a:r>
            <a:endParaRPr lang="es-ES" sz="2800" b="1" dirty="0" smtClean="0">
              <a:solidFill>
                <a:srgbClr val="FFFF66"/>
              </a:solidFill>
              <a:effectLst>
                <a:outerShdw blurRad="38100" dist="38100" dir="2700000" algn="tl">
                  <a:srgbClr val="000000">
                    <a:alpha val="43137"/>
                  </a:srgbClr>
                </a:outerShdw>
              </a:effectLst>
            </a:endParaRPr>
          </a:p>
        </p:txBody>
      </p:sp>
      <p:sp>
        <p:nvSpPr>
          <p:cNvPr id="2420741" name="Text Box 5"/>
          <p:cNvSpPr txBox="1">
            <a:spLocks noChangeArrowheads="1"/>
          </p:cNvSpPr>
          <p:nvPr/>
        </p:nvSpPr>
        <p:spPr bwMode="auto">
          <a:xfrm>
            <a:off x="0" y="857232"/>
            <a:ext cx="9810784" cy="6063198"/>
          </a:xfrm>
          <a:prstGeom prst="rect">
            <a:avLst/>
          </a:prstGeom>
          <a:noFill/>
          <a:ln w="9525">
            <a:noFill/>
            <a:miter lim="800000"/>
            <a:headEnd/>
            <a:tailEnd/>
          </a:ln>
          <a:effectLst/>
        </p:spPr>
        <p:txBody>
          <a:bodyPr wrap="square">
            <a:spAutoFit/>
          </a:bodyPr>
          <a:lstStyle/>
          <a:p>
            <a:pPr marL="457200" indent="-457200">
              <a:buFont typeface="+mj-lt"/>
              <a:buAutoNum type="arabicPeriod"/>
              <a:defRPr/>
            </a:pPr>
            <a:r>
              <a:rPr lang="es-ES_tradnl" sz="2400" dirty="0">
                <a:solidFill>
                  <a:srgbClr val="FFFF00"/>
                </a:solidFill>
                <a:effectLst>
                  <a:outerShdw blurRad="38100" dist="38100" dir="2700000" algn="tl">
                    <a:srgbClr val="000000">
                      <a:alpha val="43137"/>
                    </a:srgbClr>
                  </a:outerShdw>
                </a:effectLst>
                <a:latin typeface="Arial" pitchFamily="34" charset="0"/>
              </a:rPr>
              <a:t>IRPF:</a:t>
            </a:r>
            <a:r>
              <a:rPr lang="es-ES_tradnl" dirty="0">
                <a:effectLst>
                  <a:outerShdw blurRad="38100" dist="38100" dir="2700000" algn="tl">
                    <a:srgbClr val="000000">
                      <a:alpha val="43137"/>
                    </a:srgbClr>
                  </a:outerShdw>
                </a:effectLst>
                <a:latin typeface="Arial" pitchFamily="34" charset="0"/>
              </a:rPr>
              <a:t> </a:t>
            </a:r>
            <a:r>
              <a:rPr lang="es-ES_tradnl" dirty="0" smtClean="0">
                <a:solidFill>
                  <a:srgbClr val="FFFF00"/>
                </a:solidFill>
                <a:effectLst>
                  <a:outerShdw blurRad="38100" dist="38100" dir="2700000" algn="tl">
                    <a:srgbClr val="000000">
                      <a:alpha val="43137"/>
                    </a:srgbClr>
                  </a:outerShdw>
                </a:effectLst>
                <a:latin typeface="Arial" pitchFamily="34" charset="0"/>
              </a:rPr>
              <a:t>Modificaciones en </a:t>
            </a:r>
            <a:r>
              <a:rPr lang="es-ES_tradnl" dirty="0" smtClean="0">
                <a:solidFill>
                  <a:srgbClr val="FFFF66"/>
                </a:solidFill>
                <a:effectLst>
                  <a:outerShdw blurRad="38100" dist="38100" dir="2700000" algn="tl">
                    <a:srgbClr val="000000">
                      <a:alpha val="43137"/>
                    </a:srgbClr>
                  </a:outerShdw>
                </a:effectLst>
                <a:latin typeface="Arial" pitchFamily="34" charset="0"/>
              </a:rPr>
              <a:t>Deducciones </a:t>
            </a:r>
            <a:r>
              <a:rPr lang="es-ES_tradnl" dirty="0">
                <a:solidFill>
                  <a:srgbClr val="FFFF66"/>
                </a:solidFill>
                <a:effectLst>
                  <a:outerShdw blurRad="38100" dist="38100" dir="2700000" algn="tl">
                    <a:srgbClr val="000000">
                      <a:alpha val="43137"/>
                    </a:srgbClr>
                  </a:outerShdw>
                </a:effectLst>
                <a:latin typeface="Arial" pitchFamily="34" charset="0"/>
              </a:rPr>
              <a:t>de IRPF </a:t>
            </a:r>
            <a:r>
              <a:rPr lang="es-ES_tradnl" dirty="0" smtClean="0">
                <a:solidFill>
                  <a:srgbClr val="FFFF66"/>
                </a:solidFill>
                <a:effectLst>
                  <a:outerShdw blurRad="38100" dist="38100" dir="2700000" algn="tl">
                    <a:srgbClr val="000000">
                      <a:alpha val="43137"/>
                    </a:srgbClr>
                  </a:outerShdw>
                </a:effectLst>
                <a:latin typeface="Arial" pitchFamily="34" charset="0"/>
              </a:rPr>
              <a:t>Autonómicas.</a:t>
            </a:r>
          </a:p>
          <a:p>
            <a:pPr marL="457200" indent="-457200">
              <a:buFont typeface="Wingdings" pitchFamily="2" charset="2"/>
              <a:buChar char="ü"/>
              <a:defRPr/>
            </a:pPr>
            <a:r>
              <a:rPr lang="es-ES" b="0" dirty="0" smtClean="0">
                <a:latin typeface="Arial" pitchFamily="34" charset="0"/>
              </a:rPr>
              <a:t>Modificaciones puntuales en determinadas </a:t>
            </a:r>
            <a:r>
              <a:rPr lang="es-ES" b="0" u="sng" dirty="0" smtClean="0">
                <a:latin typeface="Arial" pitchFamily="34" charset="0"/>
              </a:rPr>
              <a:t>deducciones por inversión </a:t>
            </a:r>
            <a:r>
              <a:rPr lang="es-ES" b="0" dirty="0" smtClean="0">
                <a:latin typeface="Arial" pitchFamily="34" charset="0"/>
              </a:rPr>
              <a:t>con el fin de suprimir el límite máximo de participación en la sociedad en los supuestos de sociedades laborales o cooperativas compuestas únicamente por dos personas socias.</a:t>
            </a:r>
          </a:p>
          <a:p>
            <a:pPr marL="457200" indent="-457200">
              <a:defRPr/>
            </a:pPr>
            <a:endParaRPr lang="es-ES_tradnl" sz="800" b="0" dirty="0">
              <a:latin typeface="Arial" pitchFamily="34" charset="0"/>
            </a:endParaRPr>
          </a:p>
          <a:p>
            <a:pPr marL="457200" indent="-457200">
              <a:buFont typeface="Wingdings" pitchFamily="2" charset="2"/>
              <a:buChar char="§"/>
              <a:defRPr/>
            </a:pPr>
            <a:r>
              <a:rPr lang="es-ES" b="0" u="sng" dirty="0" smtClean="0">
                <a:latin typeface="Arial  "/>
              </a:rPr>
              <a:t>La participación del contribuyente</a:t>
            </a:r>
            <a:r>
              <a:rPr lang="es-ES" b="0" dirty="0" smtClean="0">
                <a:latin typeface="Arial  "/>
              </a:rPr>
              <a:t>, computada junto con las del cónyuge o personas unidas por razón de parentesco, en línea directa o colateral, por consanguinidad o afinidad hasta el tercer grado incluido, </a:t>
            </a:r>
            <a:r>
              <a:rPr lang="es-ES" b="0" u="sng" dirty="0" smtClean="0">
                <a:latin typeface="Arial  "/>
              </a:rPr>
              <a:t>no puede ser superior al 40 %</a:t>
            </a:r>
            <a:r>
              <a:rPr lang="es-ES" b="0" dirty="0" smtClean="0">
                <a:latin typeface="Arial  "/>
              </a:rPr>
              <a:t> ni inferior al 1 % del capital social de la sociedad objeto de la inversión o de sus derechos de voto en ningún momento y durante los tres años siguientes a la constitución o ampliación. </a:t>
            </a:r>
          </a:p>
          <a:p>
            <a:pPr marL="457200" indent="-457200">
              <a:buFont typeface="Wingdings" pitchFamily="2" charset="2"/>
              <a:buChar char="§"/>
              <a:defRPr/>
            </a:pPr>
            <a:r>
              <a:rPr lang="es-ES" u="sng" dirty="0" smtClean="0">
                <a:solidFill>
                  <a:srgbClr val="FFFF00"/>
                </a:solidFill>
                <a:latin typeface="Arial  "/>
              </a:rPr>
              <a:t>Novedad desde 2020</a:t>
            </a:r>
            <a:r>
              <a:rPr lang="es-ES" dirty="0" smtClean="0">
                <a:solidFill>
                  <a:srgbClr val="FFFF00"/>
                </a:solidFill>
                <a:latin typeface="Arial  "/>
              </a:rPr>
              <a:t>: “El límite máximo de participación en el capital social </a:t>
            </a:r>
            <a:r>
              <a:rPr lang="es-ES" u="sng" dirty="0" smtClean="0">
                <a:solidFill>
                  <a:srgbClr val="FFFF00"/>
                </a:solidFill>
                <a:latin typeface="Arial  "/>
              </a:rPr>
              <a:t>no</a:t>
            </a:r>
            <a:r>
              <a:rPr lang="es-ES" dirty="0" smtClean="0">
                <a:solidFill>
                  <a:srgbClr val="FFFF00"/>
                </a:solidFill>
                <a:latin typeface="Arial  "/>
              </a:rPr>
              <a:t> se aplicará en el caso de sociedades laborales o cooperativas compuestas únicamente por dos personas socias, mientras se mantenga esta circunstancia”.</a:t>
            </a:r>
            <a:r>
              <a:rPr lang="es-ES" sz="1600" dirty="0" smtClean="0">
                <a:latin typeface="Arial  "/>
              </a:rPr>
              <a:t/>
            </a:r>
            <a:br>
              <a:rPr lang="es-ES" sz="1600" dirty="0" smtClean="0">
                <a:latin typeface="Arial  "/>
              </a:rPr>
            </a:br>
            <a:endParaRPr lang="es-ES" sz="800" dirty="0">
              <a:solidFill>
                <a:srgbClr val="FFFF99"/>
              </a:solidFill>
              <a:latin typeface="Arial  "/>
            </a:endParaRPr>
          </a:p>
          <a:p>
            <a:pPr marL="457200" indent="-457200">
              <a:buFont typeface="Wingdings" pitchFamily="2" charset="2"/>
              <a:buChar char="v"/>
              <a:defRPr/>
            </a:pPr>
            <a:r>
              <a:rPr lang="es-ES_tradnl" sz="1800" dirty="0" smtClean="0">
                <a:latin typeface="Arial  "/>
              </a:rPr>
              <a:t>Artículo 1 Ley 7/2019 modifica números nueve, diez y quince, del artículo 5 Decreto legislativo 1/2011.</a:t>
            </a:r>
          </a:p>
          <a:p>
            <a:pPr marL="457200" indent="-457200">
              <a:buFont typeface="Wingdings" pitchFamily="2" charset="2"/>
              <a:buChar char="v"/>
              <a:defRPr/>
            </a:pPr>
            <a:endParaRPr lang="es-ES" sz="600" dirty="0" smtClean="0">
              <a:effectLst>
                <a:outerShdw blurRad="38100" dist="38100" dir="2700000" algn="tl">
                  <a:srgbClr val="000000">
                    <a:alpha val="43137"/>
                  </a:srgbClr>
                </a:outerShdw>
              </a:effectLst>
              <a:latin typeface="Arial" pitchFamily="34" charset="0"/>
            </a:endParaRPr>
          </a:p>
          <a:p>
            <a:pPr marL="457200" indent="-457200">
              <a:buFont typeface="Wingdings" pitchFamily="2" charset="2"/>
              <a:buChar char="v"/>
              <a:defRPr/>
            </a:pPr>
            <a:r>
              <a:rPr lang="es-ES" sz="1600" dirty="0" smtClean="0">
                <a:latin typeface="Arial" pitchFamily="34" charset="0"/>
              </a:rPr>
              <a:t>Entrara </a:t>
            </a:r>
            <a:r>
              <a:rPr lang="es-ES" sz="1600" dirty="0">
                <a:latin typeface="Arial" pitchFamily="34" charset="0"/>
              </a:rPr>
              <a:t>en vigor </a:t>
            </a:r>
            <a:r>
              <a:rPr lang="es-ES_tradnl" sz="1600" dirty="0" smtClean="0">
                <a:latin typeface="Arial" pitchFamily="34" charset="0"/>
              </a:rPr>
              <a:t>1/1/2020</a:t>
            </a:r>
            <a:endParaRPr lang="es-ES_tradnl" sz="1800" b="0" u="sng" dirty="0">
              <a:solidFill>
                <a:srgbClr val="FFFF66"/>
              </a:solidFill>
              <a:effectLst>
                <a:outerShdw blurRad="38100" dist="38100" dir="2700000" algn="tl">
                  <a:srgbClr val="000000">
                    <a:alpha val="43137"/>
                  </a:srgbClr>
                </a:outerShdw>
              </a:effectLst>
              <a:latin typeface="Arial" pitchFamily="34" charset="0"/>
            </a:endParaRPr>
          </a:p>
        </p:txBody>
      </p:sp>
      <p:sp>
        <p:nvSpPr>
          <p:cNvPr id="148486" name="Text Box 6"/>
          <p:cNvSpPr txBox="1">
            <a:spLocks noChangeArrowheads="1"/>
          </p:cNvSpPr>
          <p:nvPr/>
        </p:nvSpPr>
        <p:spPr bwMode="auto">
          <a:xfrm>
            <a:off x="0" y="428604"/>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dirty="0" smtClean="0">
                <a:solidFill>
                  <a:srgbClr val="000066"/>
                </a:solidFill>
              </a:rPr>
              <a:t>MODIFICACIONES EN </a:t>
            </a:r>
            <a:r>
              <a:rPr lang="es-ES" sz="2100" u="sng" dirty="0" smtClean="0">
                <a:solidFill>
                  <a:srgbClr val="FF0000"/>
                </a:solidFill>
              </a:rPr>
              <a:t>IRPF</a:t>
            </a:r>
            <a:r>
              <a:rPr lang="es-ES" sz="2100" dirty="0" smtClean="0">
                <a:solidFill>
                  <a:srgbClr val="000066"/>
                </a:solidFill>
              </a:rPr>
              <a:t>: </a:t>
            </a:r>
            <a:r>
              <a:rPr lang="es-ES" sz="2100" dirty="0" smtClean="0">
                <a:solidFill>
                  <a:srgbClr val="FF0000"/>
                </a:solidFill>
              </a:rPr>
              <a:t>Desde 2020</a:t>
            </a:r>
            <a:endParaRPr lang="es-ES" sz="2100" u="sng" dirty="0">
              <a:solidFill>
                <a:srgbClr val="000066"/>
              </a:solidFill>
            </a:endParaRPr>
          </a:p>
        </p:txBody>
      </p:sp>
    </p:spTree>
  </p:cSld>
  <p:clrMapOvr>
    <a:masterClrMapping/>
  </p:clrMapOvr>
  <p:timing>
    <p:tnLst>
      <p:par>
        <p:cTn id="1" dur="indefinite" restart="never" nodeType="tmRoot"/>
      </p:par>
    </p:tn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602</a:t>
            </a:fld>
            <a:endParaRPr lang="es-ES"/>
          </a:p>
        </p:txBody>
      </p:sp>
      <p:sp>
        <p:nvSpPr>
          <p:cNvPr id="148486" name="Text Box 6"/>
          <p:cNvSpPr txBox="1">
            <a:spLocks noChangeArrowheads="1"/>
          </p:cNvSpPr>
          <p:nvPr/>
        </p:nvSpPr>
        <p:spPr bwMode="auto">
          <a:xfrm>
            <a:off x="0" y="12679"/>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dirty="0" smtClean="0">
                <a:solidFill>
                  <a:srgbClr val="000066"/>
                </a:solidFill>
              </a:rPr>
              <a:t>DEDUCCIONES en </a:t>
            </a:r>
            <a:r>
              <a:rPr lang="es-ES" sz="2100" u="sng" dirty="0" smtClean="0">
                <a:solidFill>
                  <a:srgbClr val="FF0000"/>
                </a:solidFill>
              </a:rPr>
              <a:t>IRPF</a:t>
            </a:r>
            <a:r>
              <a:rPr lang="es-ES" sz="2100" dirty="0" smtClean="0">
                <a:solidFill>
                  <a:srgbClr val="000066"/>
                </a:solidFill>
              </a:rPr>
              <a:t>:</a:t>
            </a:r>
            <a:endParaRPr lang="es-ES" sz="2100" u="sng" dirty="0">
              <a:solidFill>
                <a:srgbClr val="000066"/>
              </a:solidFill>
            </a:endParaRPr>
          </a:p>
        </p:txBody>
      </p:sp>
      <p:graphicFrame>
        <p:nvGraphicFramePr>
          <p:cNvPr id="6" name="Tabla 1"/>
          <p:cNvGraphicFramePr>
            <a:graphicFrameLocks noGrp="1"/>
          </p:cNvGraphicFramePr>
          <p:nvPr>
            <p:extLst>
              <p:ext uri="{D42A27DB-BD31-4B8C-83A1-F6EECF244321}">
                <p14:modId xmlns="" xmlns:p14="http://schemas.microsoft.com/office/powerpoint/2010/main" val="2235677597"/>
              </p:ext>
            </p:extLst>
          </p:nvPr>
        </p:nvGraphicFramePr>
        <p:xfrm>
          <a:off x="228600" y="609600"/>
          <a:ext cx="9508376" cy="5059680"/>
        </p:xfrm>
        <a:graphic>
          <a:graphicData uri="http://schemas.openxmlformats.org/drawingml/2006/table">
            <a:tbl>
              <a:tblPr firstRow="1" bandRow="1">
                <a:tableStyleId>{5C22544A-7EE6-4342-B048-85BDC9FD1C3A}</a:tableStyleId>
              </a:tblPr>
              <a:tblGrid>
                <a:gridCol w="7984376">
                  <a:extLst>
                    <a:ext uri="{9D8B030D-6E8A-4147-A177-3AD203B41FA5}">
                      <a16:colId xmlns="" xmlns:a16="http://schemas.microsoft.com/office/drawing/2014/main" val="3771516203"/>
                    </a:ext>
                  </a:extLst>
                </a:gridCol>
                <a:gridCol w="1524000">
                  <a:extLst>
                    <a:ext uri="{9D8B030D-6E8A-4147-A177-3AD203B41FA5}">
                      <a16:colId xmlns="" xmlns:a16="http://schemas.microsoft.com/office/drawing/2014/main" val="193500059"/>
                    </a:ext>
                  </a:extLst>
                </a:gridCol>
              </a:tblGrid>
              <a:tr h="152400">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dirty="0" smtClean="0">
                          <a:solidFill>
                            <a:srgbClr val="FFFF66"/>
                          </a:solidFill>
                          <a:effectLst>
                            <a:outerShdw blurRad="38100" dist="38100" dir="2700000" algn="tl">
                              <a:srgbClr val="000000">
                                <a:alpha val="43137"/>
                              </a:srgbClr>
                            </a:outerShdw>
                          </a:effectLst>
                          <a:latin typeface="+mn-lt"/>
                        </a:rPr>
                        <a:t>Modificación en las Deducciones de IRPF Autonómicas:</a:t>
                      </a: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tc>
                  <a:txBody>
                    <a:bodyPr/>
                    <a:lstStyle/>
                    <a:p>
                      <a:pPr algn="r"/>
                      <a:r>
                        <a:rPr lang="es-ES" sz="2000" dirty="0" smtClean="0">
                          <a:solidFill>
                            <a:schemeClr val="tx1"/>
                          </a:solidFill>
                        </a:rPr>
                        <a:t>Efecto desde</a:t>
                      </a:r>
                      <a:endParaRPr lang="es-ES" sz="20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863236019"/>
                  </a:ext>
                </a:extLst>
              </a:tr>
              <a:tr h="1546856">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 sz="1800" b="1" i="0" u="sng" strike="noStrike" kern="1200" baseline="0" dirty="0" smtClean="0">
                          <a:solidFill>
                            <a:srgbClr val="0000FF"/>
                          </a:solidFill>
                          <a:latin typeface="+mn-lt"/>
                          <a:ea typeface="+mn-ea"/>
                          <a:cs typeface="+mn-cs"/>
                        </a:rPr>
                        <a:t>Mejora</a:t>
                      </a:r>
                      <a:r>
                        <a:rPr lang="es-ES" sz="1800" b="0" i="0" u="none" strike="noStrike" kern="1200" baseline="0" dirty="0" smtClean="0">
                          <a:solidFill>
                            <a:srgbClr val="0000FF"/>
                          </a:solidFill>
                          <a:latin typeface="+mn-lt"/>
                          <a:ea typeface="+mn-ea"/>
                          <a:cs typeface="+mn-cs"/>
                        </a:rPr>
                        <a:t> la </a:t>
                      </a:r>
                      <a:r>
                        <a:rPr lang="es-ES" sz="1800" b="1" i="0" u="none" strike="noStrike" kern="1200" baseline="0" dirty="0" smtClean="0">
                          <a:solidFill>
                            <a:srgbClr val="0000FF"/>
                          </a:solidFill>
                          <a:latin typeface="+mn-lt"/>
                          <a:ea typeface="+mn-ea"/>
                          <a:cs typeface="+mn-cs"/>
                        </a:rPr>
                        <a:t>Deducción</a:t>
                      </a:r>
                      <a:r>
                        <a:rPr lang="es-ES" sz="1800" b="0" i="0" u="none" strike="noStrike" kern="1200" baseline="0" dirty="0" smtClean="0">
                          <a:solidFill>
                            <a:srgbClr val="0000FF"/>
                          </a:solidFill>
                          <a:latin typeface="+mn-lt"/>
                          <a:ea typeface="+mn-ea"/>
                          <a:cs typeface="+mn-cs"/>
                        </a:rPr>
                        <a:t> por </a:t>
                      </a:r>
                      <a:r>
                        <a:rPr lang="es-ES" sz="1800" b="0" dirty="0" smtClean="0">
                          <a:solidFill>
                            <a:srgbClr val="0000FF"/>
                          </a:solidFill>
                          <a:latin typeface="+mn-lt"/>
                        </a:rPr>
                        <a:t>inversión en </a:t>
                      </a:r>
                      <a:r>
                        <a:rPr lang="es-ES" sz="1800" b="1" dirty="0" smtClean="0">
                          <a:solidFill>
                            <a:srgbClr val="0000FF"/>
                          </a:solidFill>
                          <a:latin typeface="+mn-lt"/>
                        </a:rPr>
                        <a:t>empresas de nueva o reciente creación. </a:t>
                      </a:r>
                      <a:endParaRPr lang="es-ES" sz="800" b="1" dirty="0" smtClean="0">
                        <a:solidFill>
                          <a:srgbClr val="0000FF"/>
                        </a:solidFill>
                        <a:latin typeface="+mn-lt"/>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Para los emprendedores</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Para los </a:t>
                      </a:r>
                      <a:r>
                        <a:rPr lang="es-ES_tradnl" sz="1800" b="1" u="none" dirty="0" smtClean="0">
                          <a:solidFill>
                            <a:srgbClr val="FF0000"/>
                          </a:solidFill>
                          <a:effectLst/>
                          <a:latin typeface="+mn-lt"/>
                          <a:cs typeface="Arial" charset="0"/>
                        </a:rPr>
                        <a:t>“Business </a:t>
                      </a:r>
                      <a:r>
                        <a:rPr lang="es-ES_tradnl" sz="1800" b="1" u="none" dirty="0" err="1" smtClean="0">
                          <a:solidFill>
                            <a:srgbClr val="FF0000"/>
                          </a:solidFill>
                          <a:effectLst/>
                          <a:latin typeface="+mn-lt"/>
                          <a:cs typeface="Arial" charset="0"/>
                        </a:rPr>
                        <a:t>Angels</a:t>
                      </a:r>
                      <a:r>
                        <a:rPr lang="es-ES_tradnl" sz="1800" b="1" u="none" dirty="0" smtClean="0">
                          <a:solidFill>
                            <a:srgbClr val="FF0000"/>
                          </a:solidFill>
                          <a:effectLst/>
                          <a:latin typeface="+mn-lt"/>
                          <a:cs typeface="Arial" charset="0"/>
                        </a:rPr>
                        <a:t>”</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800" b="1" u="none" dirty="0" smtClean="0">
                        <a:solidFill>
                          <a:srgbClr val="FF0000"/>
                        </a:solidFill>
                        <a:effectLst/>
                        <a:latin typeface="+mn-lt"/>
                        <a:cs typeface="Arial" charset="0"/>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00FF"/>
                          </a:solidFill>
                          <a:latin typeface="Arial  "/>
                        </a:rPr>
                        <a:t>artículo 5. Nueve Decreto legislativo 1/2011.</a:t>
                      </a:r>
                      <a:endParaRPr lang="es-ES" sz="1800" b="1" dirty="0" smtClean="0">
                        <a:solidFill>
                          <a:srgbClr val="FF00FF"/>
                        </a:solidFill>
                        <a:latin typeface="+mn-lt"/>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algn="r"/>
                      <a:r>
                        <a:rPr lang="es-ES_tradnl" sz="1800" b="1" dirty="0" smtClean="0">
                          <a:solidFill>
                            <a:srgbClr val="3333FF"/>
                          </a:solidFill>
                          <a:latin typeface="+mn-lt"/>
                        </a:rPr>
                        <a:t>01/01/2019</a:t>
                      </a:r>
                      <a:endParaRPr lang="es-ES" b="1" dirty="0">
                        <a:solidFill>
                          <a:srgbClr val="3333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2715277015"/>
                  </a:ext>
                </a:extLst>
              </a:tr>
              <a:tr h="92964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 sz="1800" b="1" i="0" u="sng" strike="noStrike" kern="1200" baseline="0" dirty="0" smtClean="0">
                          <a:solidFill>
                            <a:srgbClr val="0000FF"/>
                          </a:solidFill>
                          <a:latin typeface="+mn-lt"/>
                          <a:ea typeface="+mn-ea"/>
                          <a:cs typeface="+mn-cs"/>
                        </a:rPr>
                        <a:t>Mejora</a:t>
                      </a:r>
                      <a:r>
                        <a:rPr lang="es-ES" sz="1800" b="0" i="0" u="none" strike="noStrike" kern="1200" baseline="0" dirty="0" smtClean="0">
                          <a:solidFill>
                            <a:srgbClr val="0000FF"/>
                          </a:solidFill>
                          <a:latin typeface="+mn-lt"/>
                          <a:ea typeface="+mn-ea"/>
                          <a:cs typeface="+mn-cs"/>
                        </a:rPr>
                        <a:t> la </a:t>
                      </a:r>
                      <a:r>
                        <a:rPr lang="es-ES" sz="1800" b="1" i="0" u="none" strike="noStrike" kern="1200" baseline="0" dirty="0" smtClean="0">
                          <a:solidFill>
                            <a:srgbClr val="0000FF"/>
                          </a:solidFill>
                          <a:latin typeface="+mn-lt"/>
                          <a:ea typeface="+mn-ea"/>
                          <a:cs typeface="+mn-cs"/>
                        </a:rPr>
                        <a:t>Deducción</a:t>
                      </a:r>
                      <a:r>
                        <a:rPr lang="es-ES" sz="1800" b="0" i="0" u="none" strike="noStrike" kern="1200" baseline="0" dirty="0" smtClean="0">
                          <a:solidFill>
                            <a:srgbClr val="0000FF"/>
                          </a:solidFill>
                          <a:latin typeface="+mn-lt"/>
                          <a:ea typeface="+mn-ea"/>
                          <a:cs typeface="+mn-cs"/>
                        </a:rPr>
                        <a:t> por </a:t>
                      </a:r>
                      <a:r>
                        <a:rPr lang="es-ES" sz="1800" b="0" dirty="0" smtClean="0">
                          <a:solidFill>
                            <a:srgbClr val="0000FF"/>
                          </a:solidFill>
                          <a:latin typeface="+mn-lt"/>
                        </a:rPr>
                        <a:t>inversión en </a:t>
                      </a:r>
                      <a:r>
                        <a:rPr lang="es-ES" sz="1800" b="1" dirty="0" smtClean="0">
                          <a:solidFill>
                            <a:srgbClr val="0000FF"/>
                          </a:solidFill>
                          <a:latin typeface="+mn-lt"/>
                        </a:rPr>
                        <a:t>empresas de nueva o reciente creación y su financiación. </a:t>
                      </a:r>
                      <a:endParaRPr lang="es-ES" sz="800" b="1" dirty="0" smtClean="0">
                        <a:solidFill>
                          <a:srgbClr val="0000FF"/>
                        </a:solidFill>
                        <a:latin typeface="+mn-lt"/>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Para los </a:t>
                      </a:r>
                      <a:r>
                        <a:rPr lang="es-ES_tradnl" sz="1800" b="1" u="none" dirty="0" smtClean="0">
                          <a:solidFill>
                            <a:srgbClr val="FF0000"/>
                          </a:solidFill>
                          <a:effectLst/>
                          <a:latin typeface="+mn-lt"/>
                          <a:cs typeface="Arial" charset="0"/>
                        </a:rPr>
                        <a:t>“Business </a:t>
                      </a:r>
                      <a:r>
                        <a:rPr lang="es-ES_tradnl" sz="1800" b="1" u="none" dirty="0" err="1" smtClean="0">
                          <a:solidFill>
                            <a:srgbClr val="FF0000"/>
                          </a:solidFill>
                          <a:effectLst/>
                          <a:latin typeface="+mn-lt"/>
                          <a:cs typeface="Arial" charset="0"/>
                        </a:rPr>
                        <a:t>Angels</a:t>
                      </a:r>
                      <a:r>
                        <a:rPr lang="es-ES_tradnl" sz="1800" b="1" u="none" dirty="0" smtClean="0">
                          <a:solidFill>
                            <a:srgbClr val="FF0000"/>
                          </a:solidFill>
                          <a:effectLst/>
                          <a:latin typeface="+mn-lt"/>
                          <a:cs typeface="Arial" charset="0"/>
                        </a:rPr>
                        <a:t>”</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endParaRPr lang="es-ES_tradnl" sz="800" b="1" u="none" dirty="0" smtClean="0">
                        <a:solidFill>
                          <a:srgbClr val="FF0000"/>
                        </a:solidFill>
                        <a:effectLst/>
                        <a:latin typeface="+mn-lt"/>
                        <a:cs typeface="Arial" charset="0"/>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dirty="0" smtClean="0">
                          <a:solidFill>
                            <a:srgbClr val="FF00FF"/>
                          </a:solidFill>
                          <a:latin typeface="Arial  "/>
                        </a:rPr>
                        <a:t>artículo 5. Diez Decreto legislativo 1/2011.</a:t>
                      </a:r>
                      <a:endParaRPr lang="es-ES" b="1"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3333FF"/>
                          </a:solidFill>
                          <a:latin typeface="+mn-lt"/>
                        </a:rPr>
                        <a:t>01/01/2019</a:t>
                      </a:r>
                      <a:endParaRPr lang="es-ES" b="1" dirty="0" smtClean="0">
                        <a:solidFill>
                          <a:srgbClr val="3333FF"/>
                        </a:solidFill>
                      </a:endParaRPr>
                    </a:p>
                    <a:p>
                      <a:pPr algn="r"/>
                      <a:endParaRPr lang="es-ES" b="1" dirty="0">
                        <a:solidFill>
                          <a:srgbClr val="3333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1907446468"/>
                  </a:ext>
                </a:extLst>
              </a:tr>
              <a:tr h="1447800">
                <a:tc>
                  <a:txBody>
                    <a:bodyPr/>
                    <a:lstStyle/>
                    <a:p>
                      <a:pPr marL="342900" indent="-342900">
                        <a:buFont typeface="+mj-lt"/>
                        <a:buAutoNum type="arabicPeriod" startAt="3"/>
                      </a:pPr>
                      <a:r>
                        <a:rPr lang="es-ES" b="1" u="sng" dirty="0" smtClean="0">
                          <a:solidFill>
                            <a:srgbClr val="0000CC"/>
                          </a:solidFill>
                          <a:latin typeface="Arial  "/>
                        </a:rPr>
                        <a:t>El límite máximo</a:t>
                      </a:r>
                      <a:r>
                        <a:rPr lang="es-ES" b="1" u="none" dirty="0" smtClean="0">
                          <a:solidFill>
                            <a:srgbClr val="0000CC"/>
                          </a:solidFill>
                          <a:latin typeface="Arial  "/>
                        </a:rPr>
                        <a:t> </a:t>
                      </a:r>
                      <a:r>
                        <a:rPr lang="es-ES" b="1" u="sng" dirty="0" smtClean="0">
                          <a:solidFill>
                            <a:srgbClr val="0000CC"/>
                          </a:solidFill>
                          <a:latin typeface="Arial  "/>
                        </a:rPr>
                        <a:t>de participación</a:t>
                      </a:r>
                      <a:r>
                        <a:rPr lang="es-ES" b="1" u="none" dirty="0" smtClean="0">
                          <a:solidFill>
                            <a:srgbClr val="0000CC"/>
                          </a:solidFill>
                          <a:latin typeface="Arial  "/>
                        </a:rPr>
                        <a:t> </a:t>
                      </a:r>
                      <a:r>
                        <a:rPr lang="es-ES" b="0" dirty="0" smtClean="0">
                          <a:solidFill>
                            <a:srgbClr val="0000CC"/>
                          </a:solidFill>
                          <a:latin typeface="Arial  "/>
                        </a:rPr>
                        <a:t>en el capital social </a:t>
                      </a:r>
                      <a:r>
                        <a:rPr lang="es-ES" b="1" u="sng" dirty="0" smtClean="0">
                          <a:solidFill>
                            <a:srgbClr val="0000CC"/>
                          </a:solidFill>
                          <a:latin typeface="Arial  "/>
                        </a:rPr>
                        <a:t>no se aplicará </a:t>
                      </a:r>
                      <a:r>
                        <a:rPr lang="es-ES" b="0" dirty="0" smtClean="0">
                          <a:solidFill>
                            <a:srgbClr val="0000CC"/>
                          </a:solidFill>
                          <a:latin typeface="Arial  "/>
                        </a:rPr>
                        <a:t>en el caso de </a:t>
                      </a:r>
                      <a:r>
                        <a:rPr lang="es-ES" b="0" u="sng" dirty="0" smtClean="0">
                          <a:solidFill>
                            <a:srgbClr val="0000CC"/>
                          </a:solidFill>
                          <a:latin typeface="Arial  "/>
                        </a:rPr>
                        <a:t>sociedades laborales o cooperativas compuestas únicamente por dos personas socias</a:t>
                      </a:r>
                      <a:r>
                        <a:rPr lang="es-ES" b="0" dirty="0" smtClean="0">
                          <a:solidFill>
                            <a:srgbClr val="0000CC"/>
                          </a:solidFill>
                          <a:latin typeface="Arial  "/>
                        </a:rPr>
                        <a:t>, mientras se mantenga esta circunstancia</a:t>
                      </a:r>
                      <a:r>
                        <a:rPr lang="es-ES" dirty="0" smtClean="0">
                          <a:solidFill>
                            <a:srgbClr val="0000CC"/>
                          </a:solidFill>
                          <a:latin typeface="Arial  "/>
                        </a:rPr>
                        <a:t> </a:t>
                      </a:r>
                    </a:p>
                    <a:p>
                      <a:pPr marL="342900" indent="-342900">
                        <a:buFont typeface="+mj-lt"/>
                        <a:buAutoNum type="arabicPeriod" startAt="3"/>
                      </a:pPr>
                      <a:endParaRPr lang="es-ES" sz="1800" b="0" dirty="0" smtClean="0">
                        <a:solidFill>
                          <a:srgbClr val="0000CC"/>
                        </a:solidFill>
                        <a:latin typeface="Arial  "/>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FF00FF"/>
                          </a:solidFill>
                          <a:latin typeface="Arial  "/>
                        </a:rPr>
                        <a:t>Modificación del</a:t>
                      </a:r>
                      <a:r>
                        <a:rPr lang="es-ES_tradnl" sz="1800" b="1" baseline="0" dirty="0" smtClean="0">
                          <a:solidFill>
                            <a:srgbClr val="FF00FF"/>
                          </a:solidFill>
                          <a:latin typeface="Arial  "/>
                        </a:rPr>
                        <a:t> </a:t>
                      </a:r>
                      <a:r>
                        <a:rPr lang="es-ES_tradnl" sz="1800" b="1" dirty="0" smtClean="0">
                          <a:solidFill>
                            <a:srgbClr val="FF00FF"/>
                          </a:solidFill>
                          <a:latin typeface="Arial  "/>
                        </a:rPr>
                        <a:t>artículo 5. Nueve y diez Decreto legislativo 1/2011.</a:t>
                      </a:r>
                      <a:endParaRPr lang="es-ES_tradnl" sz="1800" b="0" dirty="0" smtClean="0">
                        <a:solidFill>
                          <a:srgbClr val="0000CC"/>
                        </a:solidFill>
                        <a:latin typeface="+mn-lt"/>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CC"/>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800" b="1" dirty="0" smtClean="0">
                          <a:solidFill>
                            <a:srgbClr val="3333FF"/>
                          </a:solidFill>
                          <a:latin typeface="+mn-lt"/>
                        </a:rPr>
                        <a:t>01/01/2020</a:t>
                      </a:r>
                      <a:endParaRPr lang="es-ES" b="1" dirty="0" smtClean="0">
                        <a:solidFill>
                          <a:srgbClr val="3333FF"/>
                        </a:solidFill>
                      </a:endParaRPr>
                    </a:p>
                    <a:p>
                      <a:pPr algn="r"/>
                      <a:endParaRPr lang="es-ES" b="1" dirty="0">
                        <a:solidFill>
                          <a:srgbClr val="3333FF"/>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66"/>
                    </a:solidFill>
                  </a:tcPr>
                </a:tc>
                <a:extLst>
                  <a:ext uri="{0D108BD9-81ED-4DB2-BD59-A6C34878D82A}">
                    <a16:rowId xmlns="" xmlns:a16="http://schemas.microsoft.com/office/drawing/2014/main" val="10003"/>
                  </a:ext>
                </a:extLst>
              </a:tr>
            </a:tbl>
          </a:graphicData>
        </a:graphic>
      </p:graphicFrame>
      <p:graphicFrame>
        <p:nvGraphicFramePr>
          <p:cNvPr id="5" name="4 Tabla"/>
          <p:cNvGraphicFramePr>
            <a:graphicFrameLocks noGrp="1"/>
          </p:cNvGraphicFramePr>
          <p:nvPr/>
        </p:nvGraphicFramePr>
        <p:xfrm>
          <a:off x="380968" y="6003630"/>
          <a:ext cx="8143932" cy="711518"/>
        </p:xfrm>
        <a:graphic>
          <a:graphicData uri="http://schemas.openxmlformats.org/drawingml/2006/table">
            <a:tbl>
              <a:tblPr firstRow="1" bandRow="1">
                <a:tableStyleId>{5C22544A-7EE6-4342-B048-85BDC9FD1C3A}</a:tableStyleId>
              </a:tblPr>
              <a:tblGrid>
                <a:gridCol w="8143932">
                  <a:extLst>
                    <a:ext uri="{9D8B030D-6E8A-4147-A177-3AD203B41FA5}">
                      <a16:colId xmlns="" xmlns:a16="http://schemas.microsoft.com/office/drawing/2014/main" val="20000"/>
                    </a:ext>
                  </a:extLst>
                </a:gridCol>
              </a:tblGrid>
              <a:tr h="711518">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1 Ley 7/2019 modifica números nueve y diez, del artículo 5  del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400800"/>
            <a:ext cx="2311400" cy="476250"/>
          </a:xfrm>
        </p:spPr>
        <p:txBody>
          <a:bodyPr/>
          <a:lstStyle/>
          <a:p>
            <a:pPr>
              <a:defRPr/>
            </a:pPr>
            <a:fld id="{BD30D32C-ECBE-41E8-8501-38754B480202}" type="slidenum">
              <a:rPr lang="es-ES"/>
              <a:pPr>
                <a:defRPr/>
              </a:pPr>
              <a:t>603</a:t>
            </a:fld>
            <a:endParaRPr lang="es-ES" dirty="0"/>
          </a:p>
        </p:txBody>
      </p:sp>
      <p:sp>
        <p:nvSpPr>
          <p:cNvPr id="148486" name="Text Box 6"/>
          <p:cNvSpPr txBox="1">
            <a:spLocks noChangeArrowheads="1"/>
          </p:cNvSpPr>
          <p:nvPr/>
        </p:nvSpPr>
        <p:spPr bwMode="auto">
          <a:xfrm>
            <a:off x="0" y="0"/>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u="sng" dirty="0">
                <a:solidFill>
                  <a:srgbClr val="FF0000"/>
                </a:solidFill>
              </a:rPr>
              <a:t>GALICI</a:t>
            </a:r>
            <a:r>
              <a:rPr lang="es-ES" sz="2100" dirty="0">
                <a:solidFill>
                  <a:srgbClr val="FF0000"/>
                </a:solidFill>
              </a:rPr>
              <a:t>A</a:t>
            </a:r>
            <a:r>
              <a:rPr lang="es-ES" sz="2100" dirty="0">
                <a:solidFill>
                  <a:srgbClr val="000066"/>
                </a:solidFill>
              </a:rPr>
              <a:t>. </a:t>
            </a:r>
            <a:r>
              <a:rPr lang="es-ES" sz="2100" dirty="0" smtClean="0">
                <a:solidFill>
                  <a:srgbClr val="000066"/>
                </a:solidFill>
              </a:rPr>
              <a:t>Deducción Nueva Empresa </a:t>
            </a:r>
            <a:r>
              <a:rPr lang="es-ES" sz="2100" u="sng" dirty="0" smtClean="0">
                <a:solidFill>
                  <a:srgbClr val="FF0000"/>
                </a:solidFill>
              </a:rPr>
              <a:t>IRPF</a:t>
            </a:r>
            <a:r>
              <a:rPr lang="es-ES" sz="2100" dirty="0" smtClean="0">
                <a:solidFill>
                  <a:srgbClr val="000066"/>
                </a:solidFill>
              </a:rPr>
              <a:t>: </a:t>
            </a:r>
            <a:r>
              <a:rPr lang="es-ES" sz="2100" u="sng" dirty="0" smtClean="0">
                <a:solidFill>
                  <a:srgbClr val="FF0066"/>
                </a:solidFill>
              </a:rPr>
              <a:t>Desde 2019</a:t>
            </a:r>
            <a:endParaRPr lang="es-ES" sz="2100" u="sng" dirty="0">
              <a:solidFill>
                <a:srgbClr val="FF0066"/>
              </a:solidFill>
            </a:endParaRPr>
          </a:p>
        </p:txBody>
      </p:sp>
      <p:graphicFrame>
        <p:nvGraphicFramePr>
          <p:cNvPr id="6" name="Tabla 1"/>
          <p:cNvGraphicFramePr>
            <a:graphicFrameLocks noGrp="1"/>
          </p:cNvGraphicFramePr>
          <p:nvPr>
            <p:extLst>
              <p:ext uri="{D42A27DB-BD31-4B8C-83A1-F6EECF244321}">
                <p14:modId xmlns="" xmlns:p14="http://schemas.microsoft.com/office/powerpoint/2010/main" val="456455280"/>
              </p:ext>
            </p:extLst>
          </p:nvPr>
        </p:nvGraphicFramePr>
        <p:xfrm>
          <a:off x="114300" y="2895600"/>
          <a:ext cx="9677399" cy="3703320"/>
        </p:xfrm>
        <a:graphic>
          <a:graphicData uri="http://schemas.openxmlformats.org/drawingml/2006/table">
            <a:tbl>
              <a:tblPr firstRow="1" bandRow="1">
                <a:tableStyleId>{5C22544A-7EE6-4342-B048-85BDC9FD1C3A}</a:tableStyleId>
              </a:tblPr>
              <a:tblGrid>
                <a:gridCol w="4915814">
                  <a:extLst>
                    <a:ext uri="{9D8B030D-6E8A-4147-A177-3AD203B41FA5}">
                      <a16:colId xmlns="" xmlns:a16="http://schemas.microsoft.com/office/drawing/2014/main" val="3771516203"/>
                    </a:ext>
                  </a:extLst>
                </a:gridCol>
                <a:gridCol w="2094585">
                  <a:extLst>
                    <a:ext uri="{9D8B030D-6E8A-4147-A177-3AD203B41FA5}">
                      <a16:colId xmlns="" xmlns:a16="http://schemas.microsoft.com/office/drawing/2014/main" val="193500059"/>
                    </a:ext>
                  </a:extLst>
                </a:gridCol>
                <a:gridCol w="2667000">
                  <a:extLst>
                    <a:ext uri="{9D8B030D-6E8A-4147-A177-3AD203B41FA5}">
                      <a16:colId xmlns="" xmlns:a16="http://schemas.microsoft.com/office/drawing/2014/main" val="2518543578"/>
                    </a:ext>
                  </a:extLst>
                </a:gridCol>
              </a:tblGrid>
              <a:tr h="1295400">
                <a:tc>
                  <a:txBody>
                    <a:bodyPr/>
                    <a:lstStyle/>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dirty="0" smtClean="0">
                          <a:solidFill>
                            <a:srgbClr val="FFFF66"/>
                          </a:solidFill>
                          <a:effectLst>
                            <a:outerShdw blurRad="38100" dist="38100" dir="2700000" algn="tl">
                              <a:srgbClr val="000000">
                                <a:alpha val="43137"/>
                              </a:srgbClr>
                            </a:outerShdw>
                          </a:effectLst>
                          <a:latin typeface="+mn-lt"/>
                        </a:rPr>
                        <a:t>Deducciones de Galicia </a:t>
                      </a:r>
                    </a:p>
                    <a:p>
                      <a:pPr marL="457200" marR="0" indent="-4572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s-ES_tradnl" sz="2000" dirty="0" smtClean="0">
                          <a:solidFill>
                            <a:srgbClr val="FFFF66"/>
                          </a:solidFill>
                          <a:effectLst>
                            <a:outerShdw blurRad="38100" dist="38100" dir="2700000" algn="tl">
                              <a:srgbClr val="000000">
                                <a:alpha val="43137"/>
                              </a:srgbClr>
                            </a:outerShdw>
                          </a:effectLst>
                          <a:latin typeface="+mn-lt"/>
                        </a:rPr>
                        <a:t>Soc. Nueva o Reciente Creación</a:t>
                      </a:r>
                    </a:p>
                    <a:p>
                      <a:pPr marL="457200" marR="0" indent="-4572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2000" u="sng" dirty="0" smtClean="0">
                          <a:solidFill>
                            <a:srgbClr val="FFFF66"/>
                          </a:solidFill>
                          <a:effectLst>
                            <a:outerShdw blurRad="38100" dist="38100" dir="2700000" algn="tl">
                              <a:srgbClr val="000000">
                                <a:alpha val="43137"/>
                              </a:srgbClr>
                            </a:outerShdw>
                          </a:effectLst>
                          <a:latin typeface="+mn-lt"/>
                        </a:rPr>
                        <a:t>Las 2 deducciones Autonómicas</a:t>
                      </a:r>
                      <a:r>
                        <a:rPr lang="es-ES_tradnl" sz="2000" dirty="0" smtClean="0">
                          <a:solidFill>
                            <a:srgbClr val="FFFF66"/>
                          </a:solidFill>
                          <a:effectLst>
                            <a:outerShdw blurRad="38100" dist="38100" dir="2700000" algn="tl">
                              <a:srgbClr val="000000">
                                <a:alpha val="43137"/>
                              </a:srgbClr>
                            </a:outerShdw>
                          </a:effectLst>
                          <a:latin typeface="+mn-lt"/>
                        </a:rPr>
                        <a:t>:</a:t>
                      </a: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tc>
                  <a:txBody>
                    <a:bodyPr/>
                    <a:lstStyle/>
                    <a:p>
                      <a:pPr algn="ctr"/>
                      <a:r>
                        <a:rPr lang="es-ES" sz="2000" dirty="0" smtClean="0">
                          <a:solidFill>
                            <a:schemeClr val="tx1"/>
                          </a:solidFill>
                        </a:rPr>
                        <a:t>¿El inversor puede trabajar en la Nueva sociedad?:</a:t>
                      </a:r>
                      <a:endParaRPr lang="es-ES" sz="20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tc>
                  <a:txBody>
                    <a:bodyPr/>
                    <a:lstStyle/>
                    <a:p>
                      <a:pPr algn="ctr"/>
                      <a:r>
                        <a:rPr lang="es-ES" sz="2000" dirty="0" smtClean="0">
                          <a:solidFill>
                            <a:schemeClr val="tx1"/>
                          </a:solidFill>
                        </a:rPr>
                        <a:t>El inversor es:</a:t>
                      </a:r>
                      <a:endParaRPr lang="es-ES" sz="2000" dirty="0">
                        <a:solidFill>
                          <a:schemeClr val="tx1"/>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863236019"/>
                  </a:ext>
                </a:extLst>
              </a:tr>
              <a:tr h="120396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 sz="1800" b="1" i="0" u="sng" strike="noStrike" kern="1200" baseline="0" dirty="0" smtClean="0">
                          <a:solidFill>
                            <a:srgbClr val="0000FF"/>
                          </a:solidFill>
                          <a:latin typeface="+mn-lt"/>
                          <a:ea typeface="+mn-ea"/>
                          <a:cs typeface="+mn-cs"/>
                        </a:rPr>
                        <a:t>Mejora</a:t>
                      </a:r>
                      <a:r>
                        <a:rPr lang="es-ES" sz="1800" b="0" i="0" u="none" strike="noStrike" kern="1200" baseline="0" dirty="0" smtClean="0">
                          <a:solidFill>
                            <a:srgbClr val="0000FF"/>
                          </a:solidFill>
                          <a:latin typeface="+mn-lt"/>
                          <a:ea typeface="+mn-ea"/>
                          <a:cs typeface="+mn-cs"/>
                        </a:rPr>
                        <a:t> la </a:t>
                      </a:r>
                      <a:r>
                        <a:rPr lang="es-ES" sz="1800" b="1" i="0" u="none" strike="noStrike" kern="1200" baseline="0" dirty="0" smtClean="0">
                          <a:solidFill>
                            <a:srgbClr val="0000FF"/>
                          </a:solidFill>
                          <a:latin typeface="+mn-lt"/>
                          <a:ea typeface="+mn-ea"/>
                          <a:cs typeface="+mn-cs"/>
                        </a:rPr>
                        <a:t>Deducción</a:t>
                      </a:r>
                      <a:r>
                        <a:rPr lang="es-ES" sz="1800" b="0" i="0" u="none" strike="noStrike" kern="1200" baseline="0" dirty="0" smtClean="0">
                          <a:solidFill>
                            <a:srgbClr val="0000FF"/>
                          </a:solidFill>
                          <a:latin typeface="+mn-lt"/>
                          <a:ea typeface="+mn-ea"/>
                          <a:cs typeface="+mn-cs"/>
                        </a:rPr>
                        <a:t> por </a:t>
                      </a:r>
                      <a:r>
                        <a:rPr lang="es-ES" sz="1800" b="0" dirty="0" smtClean="0">
                          <a:solidFill>
                            <a:srgbClr val="0000FF"/>
                          </a:solidFill>
                          <a:latin typeface="+mn-lt"/>
                        </a:rPr>
                        <a:t>inversión en </a:t>
                      </a:r>
                      <a:r>
                        <a:rPr lang="es-ES" sz="1800" b="1" dirty="0" smtClean="0">
                          <a:solidFill>
                            <a:srgbClr val="0000FF"/>
                          </a:solidFill>
                          <a:latin typeface="+mn-lt"/>
                        </a:rPr>
                        <a:t>empresas de nueva o reciente creación. </a:t>
                      </a:r>
                      <a:endParaRPr lang="es-ES" sz="800" b="1" dirty="0" smtClean="0">
                        <a:solidFill>
                          <a:srgbClr val="0000FF"/>
                        </a:solidFill>
                        <a:latin typeface="+mn-lt"/>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Para los emprendedores</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Para los </a:t>
                      </a:r>
                      <a:r>
                        <a:rPr lang="es-ES_tradnl" sz="1800" b="1" u="none" dirty="0" smtClean="0">
                          <a:solidFill>
                            <a:srgbClr val="FF0000"/>
                          </a:solidFill>
                          <a:effectLst/>
                          <a:latin typeface="+mn-lt"/>
                          <a:cs typeface="Arial" charset="0"/>
                        </a:rPr>
                        <a:t>“Business </a:t>
                      </a:r>
                      <a:r>
                        <a:rPr lang="es-ES_tradnl" sz="1800" b="1" u="none" dirty="0" err="1" smtClean="0">
                          <a:solidFill>
                            <a:srgbClr val="FF0000"/>
                          </a:solidFill>
                          <a:effectLst/>
                          <a:latin typeface="+mn-lt"/>
                          <a:cs typeface="Arial" charset="0"/>
                        </a:rPr>
                        <a:t>Angels</a:t>
                      </a:r>
                      <a:r>
                        <a:rPr lang="es-ES_tradnl" sz="1800" b="1" u="none" dirty="0" smtClean="0">
                          <a:solidFill>
                            <a:srgbClr val="FF0000"/>
                          </a:solidFill>
                          <a:effectLst/>
                          <a:latin typeface="+mn-lt"/>
                          <a:cs typeface="Arial" charset="0"/>
                        </a:rPr>
                        <a:t>”</a:t>
                      </a:r>
                      <a:endParaRPr lang="es-ES" sz="1800" b="1" dirty="0" smtClean="0">
                        <a:solidFill>
                          <a:srgbClr val="0000FF"/>
                        </a:solidFill>
                        <a:latin typeface="+mn-lt"/>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algn="ctr"/>
                      <a:r>
                        <a:rPr lang="es-ES" b="1" dirty="0" smtClean="0">
                          <a:solidFill>
                            <a:srgbClr val="3333FF"/>
                          </a:solidFill>
                        </a:rPr>
                        <a:t>Sí</a:t>
                      </a:r>
                      <a:endParaRPr lang="es-ES" b="1" dirty="0">
                        <a:solidFill>
                          <a:srgbClr val="3333FF"/>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Emprendedores</a:t>
                      </a:r>
                    </a:p>
                    <a:p>
                      <a:pPr marL="0" marR="0" lvl="0" indent="0" algn="ctr" defTabSz="914400" rtl="0" eaLnBrk="1" fontAlgn="auto" latinLnBrk="0" hangingPunct="1">
                        <a:lnSpc>
                          <a:spcPct val="100000"/>
                        </a:lnSpc>
                        <a:spcBef>
                          <a:spcPts val="0"/>
                        </a:spcBef>
                        <a:spcAft>
                          <a:spcPts val="0"/>
                        </a:spcAft>
                        <a:buClrTx/>
                        <a:buSzTx/>
                        <a:buFont typeface="Wingdings" pitchFamily="2" charset="2"/>
                        <a:buNone/>
                        <a:tabLst/>
                        <a:defRPr/>
                      </a:pPr>
                      <a:r>
                        <a:rPr lang="es-ES" sz="1800" b="1" dirty="0" err="1" smtClean="0">
                          <a:solidFill>
                            <a:srgbClr val="FF0000"/>
                          </a:solidFill>
                          <a:latin typeface="+mn-lt"/>
                        </a:rPr>
                        <a:t>ó</a:t>
                      </a:r>
                      <a:r>
                        <a:rPr lang="es-ES" sz="1800" b="1" dirty="0" smtClean="0">
                          <a:solidFill>
                            <a:srgbClr val="FF0000"/>
                          </a:solidFill>
                          <a:latin typeface="+mn-lt"/>
                        </a:rPr>
                        <a:t> </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u="none" dirty="0" smtClean="0">
                          <a:solidFill>
                            <a:srgbClr val="FF0000"/>
                          </a:solidFill>
                          <a:effectLst/>
                          <a:latin typeface="+mn-lt"/>
                          <a:cs typeface="Arial" charset="0"/>
                        </a:rPr>
                        <a:t>“Business </a:t>
                      </a:r>
                      <a:r>
                        <a:rPr lang="es-ES_tradnl" sz="1800" b="1" u="none" dirty="0" err="1" smtClean="0">
                          <a:solidFill>
                            <a:srgbClr val="FF0000"/>
                          </a:solidFill>
                          <a:effectLst/>
                          <a:latin typeface="+mn-lt"/>
                          <a:cs typeface="Arial" charset="0"/>
                        </a:rPr>
                        <a:t>Angels</a:t>
                      </a:r>
                      <a:r>
                        <a:rPr lang="es-ES_tradnl" sz="1800" b="1" u="none" dirty="0" smtClean="0">
                          <a:solidFill>
                            <a:srgbClr val="FF0000"/>
                          </a:solidFill>
                          <a:effectLst/>
                          <a:latin typeface="+mn-lt"/>
                          <a:cs typeface="Arial" charset="0"/>
                        </a:rPr>
                        <a:t>”</a:t>
                      </a:r>
                      <a:endParaRPr lang="es-ES" b="1" dirty="0">
                        <a:solidFill>
                          <a:srgbClr val="3333FF"/>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extLst>
                  <a:ext uri="{0D108BD9-81ED-4DB2-BD59-A6C34878D82A}">
                    <a16:rowId xmlns="" xmlns:a16="http://schemas.microsoft.com/office/drawing/2014/main" val="2715277015"/>
                  </a:ext>
                </a:extLst>
              </a:tr>
              <a:tr h="114300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 sz="1800" b="1" i="0" u="sng" strike="noStrike" kern="1200" baseline="0" dirty="0" smtClean="0">
                          <a:solidFill>
                            <a:srgbClr val="0000FF"/>
                          </a:solidFill>
                          <a:latin typeface="+mn-lt"/>
                          <a:ea typeface="+mn-ea"/>
                          <a:cs typeface="+mn-cs"/>
                        </a:rPr>
                        <a:t>Mejora</a:t>
                      </a:r>
                      <a:r>
                        <a:rPr lang="es-ES" sz="1800" b="0" i="0" u="none" strike="noStrike" kern="1200" baseline="0" dirty="0" smtClean="0">
                          <a:solidFill>
                            <a:srgbClr val="0000FF"/>
                          </a:solidFill>
                          <a:latin typeface="+mn-lt"/>
                          <a:ea typeface="+mn-ea"/>
                          <a:cs typeface="+mn-cs"/>
                        </a:rPr>
                        <a:t> la </a:t>
                      </a:r>
                      <a:r>
                        <a:rPr lang="es-ES" sz="1800" b="1" i="0" u="none" strike="noStrike" kern="1200" baseline="0" dirty="0" smtClean="0">
                          <a:solidFill>
                            <a:srgbClr val="0000FF"/>
                          </a:solidFill>
                          <a:latin typeface="+mn-lt"/>
                          <a:ea typeface="+mn-ea"/>
                          <a:cs typeface="+mn-cs"/>
                        </a:rPr>
                        <a:t>Deducción</a:t>
                      </a:r>
                      <a:r>
                        <a:rPr lang="es-ES" sz="1800" b="0" i="0" u="none" strike="noStrike" kern="1200" baseline="0" dirty="0" smtClean="0">
                          <a:solidFill>
                            <a:srgbClr val="0000FF"/>
                          </a:solidFill>
                          <a:latin typeface="+mn-lt"/>
                          <a:ea typeface="+mn-ea"/>
                          <a:cs typeface="+mn-cs"/>
                        </a:rPr>
                        <a:t> por </a:t>
                      </a:r>
                      <a:r>
                        <a:rPr lang="es-ES" sz="1800" b="0" dirty="0" smtClean="0">
                          <a:solidFill>
                            <a:srgbClr val="0000FF"/>
                          </a:solidFill>
                          <a:latin typeface="+mn-lt"/>
                        </a:rPr>
                        <a:t>inversión en </a:t>
                      </a:r>
                      <a:r>
                        <a:rPr lang="es-ES" sz="1800" b="1" dirty="0" smtClean="0">
                          <a:solidFill>
                            <a:srgbClr val="0000FF"/>
                          </a:solidFill>
                          <a:latin typeface="+mn-lt"/>
                        </a:rPr>
                        <a:t>empresas de nueva o reciente creación y su financiación. </a:t>
                      </a:r>
                      <a:endParaRPr lang="es-ES" sz="800" b="1" dirty="0" smtClean="0">
                        <a:solidFill>
                          <a:srgbClr val="0000FF"/>
                        </a:solidFill>
                        <a:latin typeface="+mn-lt"/>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Para los </a:t>
                      </a:r>
                      <a:r>
                        <a:rPr lang="es-ES_tradnl" sz="1800" b="1" u="none" dirty="0" smtClean="0">
                          <a:solidFill>
                            <a:srgbClr val="FF0000"/>
                          </a:solidFill>
                          <a:effectLst/>
                          <a:latin typeface="+mn-lt"/>
                          <a:cs typeface="Arial" charset="0"/>
                        </a:rPr>
                        <a:t>“Business </a:t>
                      </a:r>
                      <a:r>
                        <a:rPr lang="es-ES_tradnl" sz="1800" b="1" u="none" dirty="0" err="1" smtClean="0">
                          <a:solidFill>
                            <a:srgbClr val="FF0000"/>
                          </a:solidFill>
                          <a:effectLst/>
                          <a:latin typeface="+mn-lt"/>
                          <a:cs typeface="Arial" charset="0"/>
                        </a:rPr>
                        <a:t>Angels</a:t>
                      </a:r>
                      <a:r>
                        <a:rPr lang="es-ES_tradnl" sz="1800" b="1" u="none" dirty="0" smtClean="0">
                          <a:solidFill>
                            <a:srgbClr val="FF0000"/>
                          </a:solidFill>
                          <a:effectLst/>
                          <a:latin typeface="+mn-lt"/>
                          <a:cs typeface="Arial" charset="0"/>
                        </a:rPr>
                        <a:t>”</a:t>
                      </a:r>
                      <a:endParaRPr lang="es-ES" b="1"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CC"/>
                    </a:solidFill>
                  </a:tcPr>
                </a:tc>
                <a:tc>
                  <a:txBody>
                    <a:bodyPr/>
                    <a:lstStyle/>
                    <a:p>
                      <a:pPr algn="ctr"/>
                      <a:r>
                        <a:rPr lang="es-ES" b="1" dirty="0" smtClean="0">
                          <a:solidFill>
                            <a:srgbClr val="3333FF"/>
                          </a:solidFill>
                        </a:rPr>
                        <a:t>No</a:t>
                      </a:r>
                      <a:endParaRPr lang="es-ES" b="1" dirty="0">
                        <a:solidFill>
                          <a:srgbClr val="3333FF"/>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66"/>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_tradnl" sz="1800" b="1" u="none" dirty="0" smtClean="0">
                          <a:solidFill>
                            <a:srgbClr val="FF0000"/>
                          </a:solidFill>
                          <a:effectLst/>
                          <a:latin typeface="+mn-lt"/>
                          <a:cs typeface="Arial" charset="0"/>
                        </a:rPr>
                        <a:t>“Business </a:t>
                      </a:r>
                      <a:r>
                        <a:rPr lang="es-ES_tradnl" sz="1800" b="1" u="none" dirty="0" err="1" smtClean="0">
                          <a:solidFill>
                            <a:srgbClr val="FF0000"/>
                          </a:solidFill>
                          <a:effectLst/>
                          <a:latin typeface="+mn-lt"/>
                          <a:cs typeface="Arial" charset="0"/>
                        </a:rPr>
                        <a:t>Angels</a:t>
                      </a:r>
                      <a:r>
                        <a:rPr lang="es-ES_tradnl" sz="1800" b="1" u="none" dirty="0" smtClean="0">
                          <a:solidFill>
                            <a:srgbClr val="FF0000"/>
                          </a:solidFill>
                          <a:effectLst/>
                          <a:latin typeface="+mn-lt"/>
                          <a:cs typeface="Arial" charset="0"/>
                        </a:rPr>
                        <a:t>”</a:t>
                      </a:r>
                      <a:endParaRPr lang="es-ES" b="1" dirty="0" smtClean="0">
                        <a:solidFill>
                          <a:srgbClr val="3333FF"/>
                        </a:solidFill>
                      </a:endParaRPr>
                    </a:p>
                    <a:p>
                      <a:pPr algn="ctr"/>
                      <a:endParaRPr lang="es-ES" b="1" dirty="0">
                        <a:solidFill>
                          <a:srgbClr val="3333FF"/>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CC"/>
                    </a:solidFill>
                  </a:tcPr>
                </a:tc>
                <a:extLst>
                  <a:ext uri="{0D108BD9-81ED-4DB2-BD59-A6C34878D82A}">
                    <a16:rowId xmlns="" xmlns:a16="http://schemas.microsoft.com/office/drawing/2014/main" val="1907446468"/>
                  </a:ext>
                </a:extLst>
              </a:tr>
            </a:tbl>
          </a:graphicData>
        </a:graphic>
      </p:graphicFrame>
      <p:graphicFrame>
        <p:nvGraphicFramePr>
          <p:cNvPr id="2" name="Tabla 1"/>
          <p:cNvGraphicFramePr>
            <a:graphicFrameLocks noGrp="1"/>
          </p:cNvGraphicFramePr>
          <p:nvPr>
            <p:extLst>
              <p:ext uri="{D42A27DB-BD31-4B8C-83A1-F6EECF244321}">
                <p14:modId xmlns="" xmlns:p14="http://schemas.microsoft.com/office/powerpoint/2010/main" val="921513498"/>
              </p:ext>
            </p:extLst>
          </p:nvPr>
        </p:nvGraphicFramePr>
        <p:xfrm>
          <a:off x="152400" y="533400"/>
          <a:ext cx="9601200" cy="2165350"/>
        </p:xfrm>
        <a:graphic>
          <a:graphicData uri="http://schemas.openxmlformats.org/drawingml/2006/table">
            <a:tbl>
              <a:tblPr firstRow="1" bandRow="1">
                <a:tableStyleId>{5C22544A-7EE6-4342-B048-85BDC9FD1C3A}</a:tableStyleId>
              </a:tblPr>
              <a:tblGrid>
                <a:gridCol w="3276600">
                  <a:extLst>
                    <a:ext uri="{9D8B030D-6E8A-4147-A177-3AD203B41FA5}">
                      <a16:colId xmlns="" xmlns:a16="http://schemas.microsoft.com/office/drawing/2014/main" val="3902474975"/>
                    </a:ext>
                  </a:extLst>
                </a:gridCol>
                <a:gridCol w="2667000">
                  <a:extLst>
                    <a:ext uri="{9D8B030D-6E8A-4147-A177-3AD203B41FA5}">
                      <a16:colId xmlns="" xmlns:a16="http://schemas.microsoft.com/office/drawing/2014/main" val="4060943222"/>
                    </a:ext>
                  </a:extLst>
                </a:gridCol>
                <a:gridCol w="3657600">
                  <a:extLst>
                    <a:ext uri="{9D8B030D-6E8A-4147-A177-3AD203B41FA5}">
                      <a16:colId xmlns="" xmlns:a16="http://schemas.microsoft.com/office/drawing/2014/main" val="4019654762"/>
                    </a:ext>
                  </a:extLst>
                </a:gridCol>
              </a:tblGrid>
              <a:tr h="381000">
                <a:tc gridSpan="3">
                  <a:txBody>
                    <a:bodyPr/>
                    <a:lstStyle/>
                    <a:p>
                      <a:pPr marL="342900" marR="0" lvl="0" indent="-342900" algn="ctr" defTabSz="914400" rtl="0" eaLnBrk="1" fontAlgn="auto" latinLnBrk="0" hangingPunct="1">
                        <a:lnSpc>
                          <a:spcPct val="100000"/>
                        </a:lnSpc>
                        <a:spcBef>
                          <a:spcPts val="0"/>
                        </a:spcBef>
                        <a:spcAft>
                          <a:spcPts val="0"/>
                        </a:spcAft>
                        <a:buClrTx/>
                        <a:buSzTx/>
                        <a:buFont typeface="Wingdings" panose="05000000000000000000" pitchFamily="2" charset="2"/>
                        <a:buChar char="q"/>
                        <a:tabLst/>
                        <a:defRPr/>
                      </a:pPr>
                      <a:r>
                        <a:rPr lang="es-ES" baseline="0" dirty="0" smtClean="0"/>
                        <a:t>Sociedades Nuevas o de reciente creación en Galicia:</a:t>
                      </a:r>
                      <a:endParaRPr lang="es-ES" dirty="0" smtClean="0"/>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accent1">
                        <a:lumMod val="75000"/>
                      </a:schemeClr>
                    </a:solidFill>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336433961"/>
                  </a:ext>
                </a:extLst>
              </a:tr>
              <a:tr h="443230">
                <a:tc gridSpan="3">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b="1" u="sng" dirty="0" smtClean="0">
                          <a:solidFill>
                            <a:srgbClr val="0000FF"/>
                          </a:solidFill>
                        </a:rPr>
                        <a:t>Dos</a:t>
                      </a:r>
                      <a:r>
                        <a:rPr lang="es-ES" b="1" dirty="0" smtClean="0">
                          <a:solidFill>
                            <a:srgbClr val="0000FF"/>
                          </a:solidFill>
                        </a:rPr>
                        <a:t> deducciones </a:t>
                      </a:r>
                      <a:r>
                        <a:rPr lang="es-ES" b="1" u="sng" dirty="0" smtClean="0">
                          <a:solidFill>
                            <a:srgbClr val="0000FF"/>
                          </a:solidFill>
                        </a:rPr>
                        <a:t>autonómicas</a:t>
                      </a:r>
                      <a:r>
                        <a:rPr lang="es-ES" b="1" dirty="0" smtClean="0">
                          <a:solidFill>
                            <a:srgbClr val="0000FF"/>
                          </a:solidFill>
                        </a:rPr>
                        <a:t> diferentes [mejoran las dos a partir de 2019]</a:t>
                      </a:r>
                      <a:endParaRPr lang="es-ES" b="1" dirty="0">
                        <a:solidFill>
                          <a:srgbClr val="0000FF"/>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51873265"/>
                  </a:ext>
                </a:extLst>
              </a:tr>
              <a:tr h="221615">
                <a:tc rowSpan="2">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b="1" dirty="0" smtClean="0">
                          <a:solidFill>
                            <a:srgbClr val="0000FF"/>
                          </a:solidFill>
                        </a:rPr>
                        <a:t>para la misma inversión:</a:t>
                      </a:r>
                      <a:endParaRPr lang="es-ES" b="1" dirty="0">
                        <a:solidFill>
                          <a:srgbClr val="0000FF"/>
                        </a:solidFill>
                      </a:endParaRPr>
                    </a:p>
                  </a:txBody>
                  <a:tcPr anchor="ctr">
                    <a:lnL w="381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solidFill>
                      <a:srgbClr val="FFFF66"/>
                    </a:solidFill>
                  </a:tcPr>
                </a:tc>
                <a:tc rowSpan="2">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b="1" dirty="0" smtClean="0">
                          <a:solidFill>
                            <a:srgbClr val="FF0000"/>
                          </a:solidFill>
                        </a:rPr>
                        <a:t>Incompatibles:</a:t>
                      </a:r>
                      <a:endParaRPr lang="es-ES" b="1" dirty="0">
                        <a:solidFill>
                          <a:srgbClr val="FF0000"/>
                        </a:solidFill>
                      </a:endParaRPr>
                    </a:p>
                  </a:txBody>
                  <a:tcPr anchor="ctr">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solidFill>
                      <a:srgbClr val="FFFF00"/>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b="1" u="sng" dirty="0" smtClean="0">
                          <a:solidFill>
                            <a:srgbClr val="0000FF"/>
                          </a:solidFill>
                        </a:rPr>
                        <a:t>Con</a:t>
                      </a:r>
                      <a:r>
                        <a:rPr lang="es-ES" b="1" dirty="0" smtClean="0">
                          <a:solidFill>
                            <a:srgbClr val="0000FF"/>
                          </a:solidFill>
                        </a:rPr>
                        <a:t> la Deducción </a:t>
                      </a:r>
                      <a:r>
                        <a:rPr lang="es-ES" b="1" u="sng" dirty="0" smtClean="0">
                          <a:solidFill>
                            <a:srgbClr val="0000FF"/>
                          </a:solidFill>
                        </a:rPr>
                        <a:t>Estatal</a:t>
                      </a:r>
                      <a:endParaRPr lang="es-ES" b="1" u="sng" dirty="0">
                        <a:solidFill>
                          <a:srgbClr val="0000FF"/>
                        </a:solidFill>
                      </a:endParaRPr>
                    </a:p>
                  </a:txBody>
                  <a:tcPr>
                    <a:lnL w="127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858624744"/>
                  </a:ext>
                </a:extLst>
              </a:tr>
              <a:tr h="221615">
                <a:tc vMerge="1">
                  <a:txBody>
                    <a:bodyPr/>
                    <a:lstStyle/>
                    <a:p>
                      <a:endParaRPr lang="es-ES"/>
                    </a:p>
                  </a:txBody>
                  <a:tcPr/>
                </a:tc>
                <a:tc vMerge="1">
                  <a:txBody>
                    <a:bodyPr/>
                    <a:lstStyle/>
                    <a:p>
                      <a:endParaRPr lang="es-ES"/>
                    </a:p>
                  </a:txBody>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b="1" dirty="0" smtClean="0">
                          <a:solidFill>
                            <a:srgbClr val="0000FF"/>
                          </a:solidFill>
                        </a:rPr>
                        <a:t>Y </a:t>
                      </a:r>
                      <a:r>
                        <a:rPr lang="es-ES" b="1" u="sng" dirty="0" smtClean="0">
                          <a:solidFill>
                            <a:srgbClr val="0000FF"/>
                          </a:solidFill>
                        </a:rPr>
                        <a:t>entre sí</a:t>
                      </a:r>
                      <a:r>
                        <a:rPr lang="es-ES" b="1" dirty="0" smtClean="0">
                          <a:solidFill>
                            <a:srgbClr val="0000FF"/>
                          </a:solidFill>
                        </a:rPr>
                        <a:t> </a:t>
                      </a:r>
                      <a:r>
                        <a:rPr lang="es-ES" b="0" dirty="0" smtClean="0">
                          <a:solidFill>
                            <a:srgbClr val="0000FF"/>
                          </a:solidFill>
                        </a:rPr>
                        <a:t>(aplicar sólo una de las dos D. Autonómicas)</a:t>
                      </a:r>
                      <a:endParaRPr lang="es-ES" b="0" dirty="0">
                        <a:solidFill>
                          <a:srgbClr val="0000FF"/>
                        </a:solidFill>
                      </a:endParaRPr>
                    </a:p>
                  </a:txBody>
                  <a:tcPr>
                    <a:lnL w="127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667910179"/>
                  </a:ext>
                </a:extLst>
              </a:tr>
              <a:tr h="221615">
                <a:tc gridSpan="3">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600" b="0" dirty="0" smtClean="0">
                          <a:solidFill>
                            <a:srgbClr val="0000FF"/>
                          </a:solidFill>
                        </a:rPr>
                        <a:t>Se puede aplicar una de las deducciones a una cantidad invertida y otra </a:t>
                      </a:r>
                      <a:r>
                        <a:rPr lang="es-ES" sz="1600" b="0" dirty="0" err="1" smtClean="0">
                          <a:solidFill>
                            <a:srgbClr val="0000FF"/>
                          </a:solidFill>
                        </a:rPr>
                        <a:t>Ded</a:t>
                      </a:r>
                      <a:r>
                        <a:rPr lang="es-ES" sz="1600" b="0" dirty="0" smtClean="0">
                          <a:solidFill>
                            <a:srgbClr val="0000FF"/>
                          </a:solidFill>
                        </a:rPr>
                        <a:t>.  a otra cantidad</a:t>
                      </a:r>
                      <a:endParaRPr lang="es-ES" sz="1600" b="0" dirty="0">
                        <a:solidFill>
                          <a:srgbClr val="0000FF"/>
                        </a:solidFill>
                      </a:endParaRPr>
                    </a:p>
                  </a:txBody>
                  <a:tcPr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tc hMerge="1">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lang="es-ES" b="1" dirty="0">
                        <a:solidFill>
                          <a:srgbClr val="FF0000"/>
                        </a:solidFill>
                      </a:endParaRPr>
                    </a:p>
                  </a:txBody>
                  <a:tcPr anchor="ctr">
                    <a:lnL w="12700" cap="flat" cmpd="sng" algn="ctr">
                      <a:solidFill>
                        <a:srgbClr val="7030A0"/>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00"/>
                    </a:solidFill>
                  </a:tcPr>
                </a:tc>
                <a:tc hMerge="1">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lang="es-ES" b="0" dirty="0">
                        <a:solidFill>
                          <a:srgbClr val="0000FF"/>
                        </a:solidFill>
                      </a:endParaRPr>
                    </a:p>
                  </a:txBody>
                  <a:tcPr>
                    <a:lnL w="127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2314841444"/>
                  </a:ext>
                </a:extLst>
              </a:tr>
            </a:tbl>
          </a:graphicData>
        </a:graphic>
      </p:graphicFrame>
      <p:cxnSp>
        <p:nvCxnSpPr>
          <p:cNvPr id="8" name="Conector recto de flecha 7"/>
          <p:cNvCxnSpPr/>
          <p:nvPr/>
        </p:nvCxnSpPr>
        <p:spPr bwMode="auto">
          <a:xfrm>
            <a:off x="5562600" y="1905000"/>
            <a:ext cx="457200" cy="0"/>
          </a:xfrm>
          <a:prstGeom prst="straightConnector1">
            <a:avLst/>
          </a:prstGeom>
          <a:noFill/>
          <a:ln w="28575" cap="flat" cmpd="sng" algn="ctr">
            <a:solidFill>
              <a:srgbClr val="FF0000"/>
            </a:solidFill>
            <a:prstDash val="solid"/>
            <a:round/>
            <a:headEnd type="none" w="med" len="med"/>
            <a:tailEnd type="triangle"/>
          </a:ln>
          <a:effectLst/>
        </p:spPr>
      </p:cxnSp>
    </p:spTree>
    <p:extLst>
      <p:ext uri="{BB962C8B-B14F-4D97-AF65-F5344CB8AC3E}">
        <p14:creationId xmlns="" xmlns:p14="http://schemas.microsoft.com/office/powerpoint/2010/main" val="2097002438"/>
      </p:ext>
    </p:extLst>
  </p:cSld>
  <p:clrMapOvr>
    <a:masterClrMapping/>
  </p:clrMapOvr>
  <p:timing>
    <p:tnLst>
      <p:par>
        <p:cTn id="1" dur="indefinite" restart="never" nodeType="tmRoot"/>
      </p:par>
    </p:tn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604</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1854883426"/>
              </p:ext>
            </p:extLst>
          </p:nvPr>
        </p:nvGraphicFramePr>
        <p:xfrm>
          <a:off x="169024" y="714356"/>
          <a:ext cx="9508375" cy="4001272"/>
        </p:xfrm>
        <a:graphic>
          <a:graphicData uri="http://schemas.openxmlformats.org/drawingml/2006/table">
            <a:tbl>
              <a:tblPr firstRow="1" bandRow="1">
                <a:tableStyleId>{5C22544A-7EE6-4342-B048-85BDC9FD1C3A}</a:tableStyleId>
              </a:tblPr>
              <a:tblGrid>
                <a:gridCol w="7305817">
                  <a:extLst>
                    <a:ext uri="{9D8B030D-6E8A-4147-A177-3AD203B41FA5}">
                      <a16:colId xmlns="" xmlns:a16="http://schemas.microsoft.com/office/drawing/2014/main" val="3771516203"/>
                    </a:ext>
                  </a:extLst>
                </a:gridCol>
                <a:gridCol w="2202558">
                  <a:extLst>
                    <a:ext uri="{9D8B030D-6E8A-4147-A177-3AD203B41FA5}">
                      <a16:colId xmlns="" xmlns:a16="http://schemas.microsoft.com/office/drawing/2014/main" val="193500059"/>
                    </a:ext>
                  </a:extLst>
                </a:gridCol>
              </a:tblGrid>
              <a:tr h="368051">
                <a:tc>
                  <a:txBody>
                    <a:bodyPr/>
                    <a:lstStyle/>
                    <a:p>
                      <a:r>
                        <a:rPr lang="es-ES" sz="2000" dirty="0" smtClean="0">
                          <a:solidFill>
                            <a:schemeClr val="tx1"/>
                          </a:solidFill>
                        </a:rPr>
                        <a:t>Modificaciones en:</a:t>
                      </a:r>
                      <a:endParaRPr lang="es-ES" sz="20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tc>
                  <a:txBody>
                    <a:bodyPr/>
                    <a:lstStyle/>
                    <a:p>
                      <a:pPr algn="r"/>
                      <a:r>
                        <a:rPr lang="es-ES" sz="2000" dirty="0" smtClean="0">
                          <a:solidFill>
                            <a:schemeClr val="tx1"/>
                          </a:solidFill>
                        </a:rPr>
                        <a:t>Efecto desde</a:t>
                      </a:r>
                      <a:endParaRPr lang="es-ES" sz="20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863236019"/>
                  </a:ext>
                </a:extLst>
              </a:tr>
              <a:tr h="128016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es-ES" sz="1800" b="1" i="0" u="sng" strike="noStrike" kern="1200" baseline="0" dirty="0" smtClean="0">
                          <a:solidFill>
                            <a:srgbClr val="0000FF"/>
                          </a:solidFill>
                          <a:latin typeface="+mn-lt"/>
                          <a:ea typeface="+mn-ea"/>
                          <a:cs typeface="+mn-cs"/>
                        </a:rPr>
                        <a:t>Mejora</a:t>
                      </a:r>
                      <a:r>
                        <a:rPr lang="es-ES" sz="1800" b="0" i="0" u="none" strike="noStrike" kern="1200" baseline="0" dirty="0" smtClean="0">
                          <a:solidFill>
                            <a:srgbClr val="0000FF"/>
                          </a:solidFill>
                          <a:latin typeface="+mn-lt"/>
                          <a:ea typeface="+mn-ea"/>
                          <a:cs typeface="+mn-cs"/>
                        </a:rPr>
                        <a:t> la </a:t>
                      </a:r>
                      <a:r>
                        <a:rPr lang="es-ES" sz="1800" b="1" i="0" u="none" strike="noStrike" kern="1200" baseline="0" dirty="0" smtClean="0">
                          <a:solidFill>
                            <a:srgbClr val="0000FF"/>
                          </a:solidFill>
                          <a:latin typeface="+mn-lt"/>
                          <a:ea typeface="+mn-ea"/>
                          <a:cs typeface="+mn-cs"/>
                        </a:rPr>
                        <a:t>Deducción</a:t>
                      </a:r>
                      <a:r>
                        <a:rPr lang="es-ES" sz="1800" b="0" i="0" u="none" strike="noStrike" kern="1200" baseline="0" dirty="0" smtClean="0">
                          <a:solidFill>
                            <a:srgbClr val="0000FF"/>
                          </a:solidFill>
                          <a:latin typeface="+mn-lt"/>
                          <a:ea typeface="+mn-ea"/>
                          <a:cs typeface="+mn-cs"/>
                        </a:rPr>
                        <a:t> por </a:t>
                      </a:r>
                      <a:r>
                        <a:rPr lang="es-ES" sz="1800" b="0" dirty="0" smtClean="0">
                          <a:solidFill>
                            <a:srgbClr val="0000FF"/>
                          </a:solidFill>
                          <a:latin typeface="+mn-lt"/>
                        </a:rPr>
                        <a:t>inversión en </a:t>
                      </a:r>
                      <a:r>
                        <a:rPr lang="es-ES" sz="1800" b="1" dirty="0" smtClean="0">
                          <a:solidFill>
                            <a:srgbClr val="0000FF"/>
                          </a:solidFill>
                          <a:latin typeface="+mn-lt"/>
                        </a:rPr>
                        <a:t>empresas de nueva o reciente creación.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s-ES" sz="800" b="1" dirty="0" smtClean="0">
                        <a:solidFill>
                          <a:srgbClr val="0000FF"/>
                        </a:solidFill>
                        <a:latin typeface="+mn-lt"/>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Para los emprendedores</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Para los </a:t>
                      </a:r>
                      <a:r>
                        <a:rPr lang="es-ES_tradnl" sz="1800" b="1" u="none" dirty="0" smtClean="0">
                          <a:solidFill>
                            <a:srgbClr val="FF0000"/>
                          </a:solidFill>
                          <a:effectLst/>
                          <a:latin typeface="+mn-lt"/>
                          <a:cs typeface="Arial" charset="0"/>
                        </a:rPr>
                        <a:t>“Business </a:t>
                      </a:r>
                      <a:r>
                        <a:rPr lang="es-ES_tradnl" sz="1800" b="1" u="none" dirty="0" err="1" smtClean="0">
                          <a:solidFill>
                            <a:srgbClr val="FF0000"/>
                          </a:solidFill>
                          <a:effectLst/>
                          <a:latin typeface="+mn-lt"/>
                          <a:cs typeface="Arial" charset="0"/>
                        </a:rPr>
                        <a:t>Angels</a:t>
                      </a:r>
                      <a:r>
                        <a:rPr lang="es-ES_tradnl" sz="1800" b="1" u="none" dirty="0" smtClean="0">
                          <a:solidFill>
                            <a:srgbClr val="FF0000"/>
                          </a:solidFill>
                          <a:effectLst/>
                          <a:latin typeface="+mn-lt"/>
                          <a:cs typeface="Arial" charset="0"/>
                        </a:rPr>
                        <a:t>”</a:t>
                      </a:r>
                      <a:endParaRPr lang="es-ES" sz="1800" b="1" dirty="0" smtClean="0">
                        <a:solidFill>
                          <a:srgbClr val="0000FF"/>
                        </a:solidFill>
                        <a:latin typeface="+mn-lt"/>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algn="r"/>
                      <a:r>
                        <a:rPr lang="es-ES_tradnl" sz="1800" b="1" dirty="0" smtClean="0">
                          <a:solidFill>
                            <a:srgbClr val="3333FF"/>
                          </a:solidFill>
                          <a:latin typeface="+mn-lt"/>
                        </a:rPr>
                        <a:t>01/01/2019</a:t>
                      </a:r>
                      <a:endParaRPr lang="es-ES" b="1" dirty="0">
                        <a:solidFill>
                          <a:srgbClr val="3333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99"/>
                    </a:solidFill>
                  </a:tcPr>
                </a:tc>
                <a:extLst>
                  <a:ext uri="{0D108BD9-81ED-4DB2-BD59-A6C34878D82A}">
                    <a16:rowId xmlns="" xmlns:a16="http://schemas.microsoft.com/office/drawing/2014/main" val="2715277015"/>
                  </a:ext>
                </a:extLst>
              </a:tr>
              <a:tr h="435112">
                <a:tc gridSpan="2">
                  <a:txBody>
                    <a:bodyPr/>
                    <a:lstStyle/>
                    <a:p>
                      <a:pPr marL="342900" indent="-342900" algn="ctr">
                        <a:buFont typeface="Wingdings" panose="05000000000000000000" pitchFamily="2" charset="2"/>
                        <a:buChar char="q"/>
                      </a:pPr>
                      <a:r>
                        <a:rPr lang="es-ES_tradnl" b="1" u="sng" dirty="0" smtClean="0">
                          <a:solidFill>
                            <a:srgbClr val="0000FF"/>
                          </a:solidFill>
                          <a:latin typeface="+mn-lt"/>
                        </a:rPr>
                        <a:t>Art. 1.Uno Ley 3/2018 APGCAGalicia-19:</a:t>
                      </a:r>
                      <a:r>
                        <a:rPr lang="es-ES_tradnl" dirty="0" smtClean="0">
                          <a:solidFill>
                            <a:srgbClr val="0000FF"/>
                          </a:solidFill>
                          <a:latin typeface="+mn-lt"/>
                        </a:rPr>
                        <a:t> </a:t>
                      </a:r>
                      <a:endParaRPr lang="es-ES" b="1" dirty="0">
                        <a:solidFill>
                          <a:srgbClr val="0000FF"/>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CC"/>
                    </a:solidFill>
                  </a:tcPr>
                </a:tc>
                <a:tc hMerge="1">
                  <a:txBody>
                    <a:bodyPr/>
                    <a:lstStyle/>
                    <a:p>
                      <a:pPr algn="r"/>
                      <a:endParaRPr lang="es-ES" b="1" dirty="0">
                        <a:solidFill>
                          <a:srgbClr val="3333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99"/>
                    </a:solidFill>
                  </a:tcPr>
                </a:tc>
                <a:extLst>
                  <a:ext uri="{0D108BD9-81ED-4DB2-BD59-A6C34878D82A}">
                    <a16:rowId xmlns="" xmlns:a16="http://schemas.microsoft.com/office/drawing/2014/main" val="1907446468"/>
                  </a:ext>
                </a:extLst>
              </a:tr>
              <a:tr h="1146245">
                <a:tc gridSpan="2">
                  <a:txBody>
                    <a:bodyPr/>
                    <a:lstStyle/>
                    <a:p>
                      <a:pPr marL="342900" indent="-342900" algn="l">
                        <a:buFont typeface="Wingdings" panose="05000000000000000000" pitchFamily="2" charset="2"/>
                        <a:buChar char="ü"/>
                      </a:pPr>
                      <a:r>
                        <a:rPr lang="es-ES_tradnl" b="1" u="sng" dirty="0" smtClean="0">
                          <a:solidFill>
                            <a:srgbClr val="FF0000"/>
                          </a:solidFill>
                          <a:latin typeface="+mn-lt"/>
                        </a:rPr>
                        <a:t>Modifica a</a:t>
                      </a:r>
                      <a:r>
                        <a:rPr lang="es-ES" b="1" u="sng" dirty="0" err="1" smtClean="0">
                          <a:solidFill>
                            <a:srgbClr val="FF0000"/>
                          </a:solidFill>
                          <a:latin typeface="+mn-lt"/>
                        </a:rPr>
                        <a:t>rt</a:t>
                      </a:r>
                      <a:r>
                        <a:rPr lang="es-ES" b="1" u="sng" dirty="0" smtClean="0">
                          <a:solidFill>
                            <a:srgbClr val="FF0000"/>
                          </a:solidFill>
                          <a:latin typeface="+mn-lt"/>
                        </a:rPr>
                        <a:t>. 5.Nueve DLº 1/2011</a:t>
                      </a:r>
                      <a:r>
                        <a:rPr lang="es-ES" dirty="0" smtClean="0">
                          <a:solidFill>
                            <a:srgbClr val="0000FF"/>
                          </a:solidFill>
                          <a:latin typeface="+mn-lt"/>
                        </a:rPr>
                        <a:t>: </a:t>
                      </a:r>
                    </a:p>
                    <a:p>
                      <a:pPr marL="342900" indent="-342900" algn="l">
                        <a:buFont typeface="Wingdings" panose="05000000000000000000" pitchFamily="2" charset="2"/>
                        <a:buChar char="ü"/>
                      </a:pPr>
                      <a:endParaRPr lang="es-ES" sz="800" dirty="0" smtClean="0">
                        <a:solidFill>
                          <a:srgbClr val="0000FF"/>
                        </a:solidFill>
                        <a:latin typeface="+mn-lt"/>
                      </a:endParaRPr>
                    </a:p>
                    <a:p>
                      <a:pPr marL="342900" indent="-342900" algn="l">
                        <a:buFont typeface="Wingdings" panose="05000000000000000000" pitchFamily="2" charset="2"/>
                        <a:buChar char="Ø"/>
                      </a:pPr>
                      <a:r>
                        <a:rPr lang="es-ES" b="1" dirty="0" smtClean="0">
                          <a:solidFill>
                            <a:srgbClr val="0000FF"/>
                          </a:solidFill>
                          <a:latin typeface="+mn-lt"/>
                        </a:rPr>
                        <a:t>Eleva los porcentajes de deducciones al </a:t>
                      </a:r>
                      <a:r>
                        <a:rPr lang="es-ES" b="1" dirty="0" smtClean="0">
                          <a:solidFill>
                            <a:srgbClr val="FF0000"/>
                          </a:solidFill>
                          <a:latin typeface="+mn-lt"/>
                        </a:rPr>
                        <a:t>30 %</a:t>
                      </a:r>
                      <a:r>
                        <a:rPr lang="es-ES" b="1" dirty="0" smtClean="0">
                          <a:solidFill>
                            <a:srgbClr val="0000FF"/>
                          </a:solidFill>
                          <a:latin typeface="+mn-lt"/>
                        </a:rPr>
                        <a:t> (antes 20%)</a:t>
                      </a:r>
                    </a:p>
                    <a:p>
                      <a:pPr marL="342900" indent="-342900" algn="l">
                        <a:buFont typeface="Wingdings" panose="05000000000000000000" pitchFamily="2" charset="2"/>
                        <a:buChar char="Ø"/>
                      </a:pPr>
                      <a:r>
                        <a:rPr lang="es-ES" b="1" dirty="0" smtClean="0">
                          <a:solidFill>
                            <a:srgbClr val="0000FF"/>
                          </a:solidFill>
                          <a:latin typeface="+mn-lt"/>
                        </a:rPr>
                        <a:t>Y la cuantía máxima de la deducción a</a:t>
                      </a:r>
                      <a:r>
                        <a:rPr lang="es-ES" b="1" baseline="0" dirty="0" smtClean="0">
                          <a:solidFill>
                            <a:srgbClr val="0000FF"/>
                          </a:solidFill>
                          <a:latin typeface="+mn-lt"/>
                        </a:rPr>
                        <a:t> </a:t>
                      </a:r>
                      <a:r>
                        <a:rPr lang="es-ES" b="1" baseline="0" dirty="0" smtClean="0">
                          <a:solidFill>
                            <a:srgbClr val="FF0000"/>
                          </a:solidFill>
                          <a:latin typeface="+mn-lt"/>
                        </a:rPr>
                        <a:t>6.000 €</a:t>
                      </a:r>
                      <a:r>
                        <a:rPr lang="es-ES" b="1" baseline="0" dirty="0" smtClean="0">
                          <a:solidFill>
                            <a:srgbClr val="0000FF"/>
                          </a:solidFill>
                          <a:latin typeface="+mn-lt"/>
                        </a:rPr>
                        <a:t> (antes 4.000 €)</a:t>
                      </a:r>
                    </a:p>
                    <a:p>
                      <a:pPr marL="342900" indent="-342900" algn="l">
                        <a:buFont typeface="Wingdings" panose="05000000000000000000" pitchFamily="2" charset="2"/>
                        <a:buChar char="Ø"/>
                      </a:pPr>
                      <a:r>
                        <a:rPr lang="es-ES" b="1" baseline="0" dirty="0" smtClean="0">
                          <a:solidFill>
                            <a:srgbClr val="0000FF"/>
                          </a:solidFill>
                          <a:latin typeface="+mn-lt"/>
                        </a:rPr>
                        <a:t>Mejoran los requisitos: sólo 1 persona empleada (antes 2)</a:t>
                      </a:r>
                    </a:p>
                    <a:p>
                      <a:pPr marL="342900" indent="-342900" algn="l">
                        <a:buFont typeface="Wingdings" pitchFamily="2" charset="2"/>
                        <a:buChar char="v"/>
                      </a:pPr>
                      <a:r>
                        <a:rPr lang="es-ES" b="1" u="sng" baseline="0" dirty="0" smtClean="0">
                          <a:solidFill>
                            <a:srgbClr val="0000FF"/>
                          </a:solidFill>
                          <a:latin typeface="+mn-lt"/>
                        </a:rPr>
                        <a:t>Nueva</a:t>
                      </a:r>
                      <a:r>
                        <a:rPr lang="es-ES" b="1" baseline="0" dirty="0" smtClean="0">
                          <a:solidFill>
                            <a:srgbClr val="0000FF"/>
                          </a:solidFill>
                          <a:latin typeface="+mn-lt"/>
                        </a:rPr>
                        <a:t> para las Inversión en empresas Innovadoras ó IEBT ó empresas de Universidades: </a:t>
                      </a:r>
                      <a:r>
                        <a:rPr lang="es-ES" b="1" baseline="0" dirty="0" smtClean="0">
                          <a:solidFill>
                            <a:srgbClr val="FF0000"/>
                          </a:solidFill>
                          <a:latin typeface="+mn-lt"/>
                        </a:rPr>
                        <a:t>45%</a:t>
                      </a:r>
                      <a:r>
                        <a:rPr lang="es-ES" b="1" baseline="0" dirty="0" smtClean="0">
                          <a:solidFill>
                            <a:srgbClr val="0000FF"/>
                          </a:solidFill>
                          <a:latin typeface="+mn-lt"/>
                        </a:rPr>
                        <a:t> (límite de deducción </a:t>
                      </a:r>
                      <a:r>
                        <a:rPr lang="es-ES" b="1" baseline="0" dirty="0" smtClean="0">
                          <a:solidFill>
                            <a:srgbClr val="FF0000"/>
                          </a:solidFill>
                          <a:latin typeface="+mn-lt"/>
                        </a:rPr>
                        <a:t>9.000 €</a:t>
                      </a:r>
                      <a:r>
                        <a:rPr lang="es-ES" b="1" baseline="0" dirty="0" smtClean="0">
                          <a:solidFill>
                            <a:srgbClr val="0000FF"/>
                          </a:solidFill>
                          <a:latin typeface="+mn-lt"/>
                        </a:rPr>
                        <a:t>)</a:t>
                      </a:r>
                      <a:endParaRPr lang="es-ES" b="1"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hMerge="1">
                  <a:txBody>
                    <a:bodyPr/>
                    <a:lstStyle/>
                    <a:p>
                      <a:endParaRPr lang="es-ES"/>
                    </a:p>
                  </a:txBody>
                  <a:tcPr/>
                </a:tc>
                <a:extLst>
                  <a:ext uri="{0D108BD9-81ED-4DB2-BD59-A6C34878D82A}">
                    <a16:rowId xmlns="" xmlns:a16="http://schemas.microsoft.com/office/drawing/2014/main" val="1073967804"/>
                  </a:ext>
                </a:extLst>
              </a:tr>
            </a:tbl>
          </a:graphicData>
        </a:graphic>
      </p:graphicFrame>
      <p:sp>
        <p:nvSpPr>
          <p:cNvPr id="8" name="Text Box 3"/>
          <p:cNvSpPr txBox="1">
            <a:spLocks noChangeArrowheads="1"/>
          </p:cNvSpPr>
          <p:nvPr/>
        </p:nvSpPr>
        <p:spPr bwMode="auto">
          <a:xfrm>
            <a:off x="0" y="71414"/>
            <a:ext cx="9906000" cy="400110"/>
          </a:xfrm>
          <a:prstGeom prst="rect">
            <a:avLst/>
          </a:prstGeom>
          <a:solidFill>
            <a:srgbClr val="CCFFFF"/>
          </a:solidFill>
          <a:ln w="9525">
            <a:noFill/>
            <a:miter lim="800000"/>
            <a:headEnd/>
            <a:tailEnd/>
          </a:ln>
        </p:spPr>
        <p:txBody>
          <a:bodyPr>
            <a:spAutoFit/>
          </a:bodyPr>
          <a:lstStyle/>
          <a:p>
            <a:pPr marL="457200" indent="-457200">
              <a:buFont typeface="Wingdings" pitchFamily="2" charset="2"/>
              <a:buChar char="q"/>
            </a:pPr>
            <a:r>
              <a:rPr lang="es-ES" u="sng" dirty="0" smtClean="0">
                <a:solidFill>
                  <a:srgbClr val="0000FF"/>
                </a:solidFill>
                <a:latin typeface="+mn-lt"/>
              </a:rPr>
              <a:t>Deducción</a:t>
            </a:r>
            <a:r>
              <a:rPr lang="es-ES" dirty="0" smtClean="0">
                <a:solidFill>
                  <a:srgbClr val="0000FF"/>
                </a:solidFill>
                <a:latin typeface="+mn-lt"/>
              </a:rPr>
              <a:t> </a:t>
            </a:r>
            <a:r>
              <a:rPr lang="es-ES" dirty="0">
                <a:solidFill>
                  <a:srgbClr val="0000FF"/>
                </a:solidFill>
                <a:latin typeface="+mn-lt"/>
              </a:rPr>
              <a:t>por </a:t>
            </a:r>
            <a:r>
              <a:rPr lang="es-ES" dirty="0" smtClean="0">
                <a:solidFill>
                  <a:srgbClr val="0000FF"/>
                </a:solidFill>
                <a:latin typeface="+mn-lt"/>
              </a:rPr>
              <a:t>inversión en empresas de nueva o reciente creación</a:t>
            </a:r>
            <a:endParaRPr lang="es-ES" dirty="0">
              <a:solidFill>
                <a:srgbClr val="0000FF"/>
              </a:solidFill>
              <a:latin typeface="+mn-lt"/>
            </a:endParaRPr>
          </a:p>
        </p:txBody>
      </p:sp>
      <p:graphicFrame>
        <p:nvGraphicFramePr>
          <p:cNvPr id="6" name="Tabla 5"/>
          <p:cNvGraphicFramePr>
            <a:graphicFrameLocks noGrp="1"/>
          </p:cNvGraphicFramePr>
          <p:nvPr>
            <p:extLst>
              <p:ext uri="{D42A27DB-BD31-4B8C-83A1-F6EECF244321}">
                <p14:modId xmlns="" xmlns:p14="http://schemas.microsoft.com/office/powerpoint/2010/main" val="2608239351"/>
              </p:ext>
            </p:extLst>
          </p:nvPr>
        </p:nvGraphicFramePr>
        <p:xfrm>
          <a:off x="228600" y="5105400"/>
          <a:ext cx="9296400" cy="53340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3294712315"/>
                    </a:ext>
                  </a:extLst>
                </a:gridCol>
              </a:tblGrid>
              <a:tr h="533400">
                <a:tc>
                  <a:txBody>
                    <a:bodyPr/>
                    <a:lstStyle/>
                    <a:p>
                      <a:pPr algn="ctr"/>
                      <a:r>
                        <a:rPr lang="es-ES_tradnl" sz="1800" b="1" u="none" dirty="0" smtClean="0">
                          <a:solidFill>
                            <a:srgbClr val="FF0000"/>
                          </a:solidFill>
                          <a:effectLst/>
                          <a:latin typeface="+mn-lt"/>
                          <a:cs typeface="Arial" charset="0"/>
                        </a:rPr>
                        <a:t>Mejora la Deducción Autonómica: Para emprendedores y  “Business Angels”</a:t>
                      </a:r>
                      <a:endParaRPr lang="es-ES" sz="1800" dirty="0"/>
                    </a:p>
                  </a:txBody>
                  <a:tcPr anchor="ct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740939471"/>
                  </a:ext>
                </a:extLst>
              </a:tr>
            </a:tbl>
          </a:graphicData>
        </a:graphic>
      </p:graphicFrame>
      <p:graphicFrame>
        <p:nvGraphicFramePr>
          <p:cNvPr id="7" name="5 Tabla"/>
          <p:cNvGraphicFramePr>
            <a:graphicFrameLocks noGrp="1"/>
          </p:cNvGraphicFramePr>
          <p:nvPr>
            <p:extLst>
              <p:ext uri="{D42A27DB-BD31-4B8C-83A1-F6EECF244321}">
                <p14:modId xmlns="" xmlns:p14="http://schemas.microsoft.com/office/powerpoint/2010/main" val="2998151472"/>
              </p:ext>
            </p:extLst>
          </p:nvPr>
        </p:nvGraphicFramePr>
        <p:xfrm>
          <a:off x="304800" y="5715000"/>
          <a:ext cx="9144000" cy="990600"/>
        </p:xfrm>
        <a:graphic>
          <a:graphicData uri="http://schemas.openxmlformats.org/drawingml/2006/table">
            <a:tbl>
              <a:tblPr firstRow="1" bandRow="1">
                <a:tableStyleId>{5C22544A-7EE6-4342-B048-85BDC9FD1C3A}</a:tableStyleId>
              </a:tblPr>
              <a:tblGrid>
                <a:gridCol w="3962399">
                  <a:extLst>
                    <a:ext uri="{9D8B030D-6E8A-4147-A177-3AD203B41FA5}">
                      <a16:colId xmlns="" xmlns:a16="http://schemas.microsoft.com/office/drawing/2014/main" val="20000"/>
                    </a:ext>
                  </a:extLst>
                </a:gridCol>
                <a:gridCol w="5181601">
                  <a:extLst>
                    <a:ext uri="{9D8B030D-6E8A-4147-A177-3AD203B41FA5}">
                      <a16:colId xmlns="" xmlns:a16="http://schemas.microsoft.com/office/drawing/2014/main" val="3900053694"/>
                    </a:ext>
                  </a:extLst>
                </a:gridCol>
              </a:tblGrid>
              <a:tr h="990600">
                <a:tc>
                  <a:txBody>
                    <a:bodyPr/>
                    <a:lstStyle/>
                    <a:p>
                      <a:pPr marL="457200" indent="-457200" algn="ctr">
                        <a:buFont typeface="Wingdings" pitchFamily="2" charset="2"/>
                        <a:buChar char="v"/>
                        <a:tabLst>
                          <a:tab pos="2338388" algn="l"/>
                        </a:tabLst>
                        <a:defRPr/>
                      </a:pPr>
                      <a:r>
                        <a:rPr lang="es-ES_tradnl" sz="1600" u="sng" dirty="0" smtClean="0">
                          <a:solidFill>
                            <a:srgbClr val="0000FF"/>
                          </a:solidFill>
                          <a:effectLst/>
                          <a:cs typeface="Arial" charset="0"/>
                        </a:rPr>
                        <a:t>Incompatible con:</a:t>
                      </a:r>
                      <a:r>
                        <a:rPr lang="es-ES_tradnl" sz="1600" dirty="0" smtClean="0">
                          <a:solidFill>
                            <a:srgbClr val="0000FF"/>
                          </a:solidFill>
                          <a:effectLst/>
                          <a:cs typeface="Arial" charset="0"/>
                        </a:rPr>
                        <a:t> </a:t>
                      </a:r>
                    </a:p>
                    <a:p>
                      <a:pPr marL="457200" indent="-457200" algn="l">
                        <a:buFont typeface="Wingdings" pitchFamily="2" charset="2"/>
                        <a:buChar char="§"/>
                        <a:tabLst>
                          <a:tab pos="2338388" algn="l"/>
                        </a:tabLst>
                        <a:defRPr/>
                      </a:pPr>
                      <a:r>
                        <a:rPr lang="es-ES_tradnl" sz="1600" b="1" dirty="0" smtClean="0">
                          <a:solidFill>
                            <a:srgbClr val="0000FF"/>
                          </a:solidFill>
                          <a:effectLst/>
                          <a:cs typeface="Arial" charset="0"/>
                        </a:rPr>
                        <a:t>Otras deducciones autonómicas</a:t>
                      </a:r>
                      <a:r>
                        <a:rPr lang="es-ES_tradnl" sz="1600" b="0" dirty="0" smtClean="0">
                          <a:solidFill>
                            <a:srgbClr val="0000FF"/>
                          </a:solidFill>
                          <a:effectLst/>
                          <a:cs typeface="Arial" charset="0"/>
                        </a:rPr>
                        <a:t>. </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tab pos="2338388" algn="l"/>
                        </a:tabLst>
                        <a:defRPr/>
                      </a:pPr>
                      <a:r>
                        <a:rPr lang="es-ES_tradnl" sz="1600" b="0" dirty="0" smtClean="0">
                          <a:solidFill>
                            <a:srgbClr val="0000FF"/>
                          </a:solidFill>
                          <a:effectLst/>
                          <a:cs typeface="Arial" charset="0"/>
                        </a:rPr>
                        <a:t>Y</a:t>
                      </a:r>
                      <a:r>
                        <a:rPr lang="es-ES_tradnl" sz="1600" b="0" baseline="0" dirty="0" smtClean="0">
                          <a:solidFill>
                            <a:srgbClr val="0000FF"/>
                          </a:solidFill>
                          <a:effectLst/>
                          <a:cs typeface="Arial" charset="0"/>
                        </a:rPr>
                        <a:t> con </a:t>
                      </a:r>
                      <a:r>
                        <a:rPr lang="es-ES_tradnl" sz="1600" b="0" dirty="0" smtClean="0">
                          <a:solidFill>
                            <a:srgbClr val="0000FF"/>
                          </a:solidFill>
                          <a:effectLst/>
                          <a:cs typeface="Arial" charset="0"/>
                        </a:rPr>
                        <a:t>la deducción </a:t>
                      </a:r>
                      <a:r>
                        <a:rPr lang="es-ES_tradnl" sz="1600" b="1" u="none" dirty="0" smtClean="0">
                          <a:solidFill>
                            <a:srgbClr val="0000FF"/>
                          </a:solidFill>
                          <a:effectLst/>
                          <a:cs typeface="Arial" charset="0"/>
                        </a:rPr>
                        <a:t>estatal</a:t>
                      </a:r>
                      <a:r>
                        <a:rPr lang="es-ES_tradnl" sz="1600" b="0" dirty="0" smtClean="0">
                          <a:solidFill>
                            <a:srgbClr val="0000FF"/>
                          </a:solidFill>
                          <a:effectLst/>
                          <a:cs typeface="Arial" charset="0"/>
                        </a:rPr>
                        <a:t> </a:t>
                      </a:r>
                      <a:endParaRPr lang="es-ES_tradnl" sz="1600" b="0" dirty="0">
                        <a:solidFill>
                          <a:srgbClr val="0000FF"/>
                        </a:solidFill>
                        <a:effectLs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342900" indent="-342900" algn="l">
                        <a:buFont typeface="Wingdings" panose="05000000000000000000" pitchFamily="2" charset="2"/>
                        <a:buChar char="§"/>
                        <a:tabLst>
                          <a:tab pos="2338388" algn="l"/>
                        </a:tabLst>
                        <a:defRPr/>
                      </a:pPr>
                      <a:r>
                        <a:rPr lang="es-ES_tradnl" sz="1400" b="0" dirty="0" smtClean="0">
                          <a:solidFill>
                            <a:srgbClr val="0000FF"/>
                          </a:solidFill>
                        </a:rPr>
                        <a:t>Para la misma cuantía invertida.</a:t>
                      </a:r>
                    </a:p>
                    <a:p>
                      <a:pPr marL="342900" indent="-342900" algn="l">
                        <a:buFont typeface="Wingdings" panose="05000000000000000000" pitchFamily="2" charset="2"/>
                        <a:buChar char="§"/>
                        <a:tabLst>
                          <a:tab pos="2338388" algn="l"/>
                        </a:tabLst>
                        <a:defRPr/>
                      </a:pPr>
                      <a:r>
                        <a:rPr lang="es-ES_tradnl" sz="1400" b="1" dirty="0" smtClean="0">
                          <a:solidFill>
                            <a:srgbClr val="0000FF"/>
                          </a:solidFill>
                        </a:rPr>
                        <a:t>Pero</a:t>
                      </a:r>
                      <a:r>
                        <a:rPr lang="es-ES_tradnl" sz="1400" b="0" baseline="0" dirty="0" smtClean="0">
                          <a:solidFill>
                            <a:srgbClr val="0000FF"/>
                          </a:solidFill>
                        </a:rPr>
                        <a:t> </a:t>
                      </a:r>
                      <a:r>
                        <a:rPr lang="es-ES_tradnl" sz="1400" b="0" u="sng" baseline="0" dirty="0" smtClean="0">
                          <a:solidFill>
                            <a:srgbClr val="0000FF"/>
                          </a:solidFill>
                        </a:rPr>
                        <a:t>al exceso</a:t>
                      </a:r>
                      <a:r>
                        <a:rPr lang="es-ES_tradnl" sz="1400" b="0" baseline="0" dirty="0" smtClean="0">
                          <a:solidFill>
                            <a:srgbClr val="0000FF"/>
                          </a:solidFill>
                        </a:rPr>
                        <a:t> no aplicado una deducción por pasarse la inversión del límite </a:t>
                      </a:r>
                      <a:r>
                        <a:rPr lang="es-ES_tradnl" sz="1400" b="0" u="sng" baseline="0" dirty="0" smtClean="0">
                          <a:solidFill>
                            <a:srgbClr val="0000FF"/>
                          </a:solidFill>
                        </a:rPr>
                        <a:t>se puede aplicar la otra deducción.</a:t>
                      </a:r>
                      <a:endParaRPr lang="es-ES_tradnl" sz="1400" b="0" u="sng" dirty="0">
                        <a:solidFill>
                          <a:srgbClr val="0000FF"/>
                        </a:solidFill>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791169610"/>
      </p:ext>
    </p:extLst>
  </p:cSld>
  <p:clrMapOvr>
    <a:masterClrMapping/>
  </p:clrMapOvr>
  <p:transition/>
  <p:timing>
    <p:tnLst>
      <p:par>
        <p:cTn id="1" dur="indefinite" restart="never" nodeType="tmRoot"/>
      </p:par>
    </p:tn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3 Marcador de número de diapositiva"/>
          <p:cNvSpPr>
            <a:spLocks noGrp="1"/>
          </p:cNvSpPr>
          <p:nvPr>
            <p:ph type="sldNum" sz="quarter" idx="12"/>
          </p:nvPr>
        </p:nvSpPr>
        <p:spPr>
          <a:xfrm>
            <a:off x="7670800" y="6457950"/>
            <a:ext cx="2311400" cy="476250"/>
          </a:xfrm>
        </p:spPr>
        <p:txBody>
          <a:bodyPr/>
          <a:lstStyle/>
          <a:p>
            <a:pPr>
              <a:defRPr/>
            </a:pPr>
            <a:fld id="{90287DB7-5960-4B4B-A0F1-AC5A87311613}" type="slidenum">
              <a:rPr lang="es-ES"/>
              <a:pPr>
                <a:defRPr/>
              </a:pPr>
              <a:t>605</a:t>
            </a:fld>
            <a:endParaRPr lang="es-ES" dirty="0"/>
          </a:p>
        </p:txBody>
      </p:sp>
      <p:sp>
        <p:nvSpPr>
          <p:cNvPr id="32771"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graphicFrame>
        <p:nvGraphicFramePr>
          <p:cNvPr id="1388686" name="Group 142"/>
          <p:cNvGraphicFramePr>
            <a:graphicFrameLocks noGrp="1"/>
          </p:cNvGraphicFramePr>
          <p:nvPr>
            <p:extLst>
              <p:ext uri="{D42A27DB-BD31-4B8C-83A1-F6EECF244321}">
                <p14:modId xmlns="" xmlns:p14="http://schemas.microsoft.com/office/powerpoint/2010/main" val="2388873916"/>
              </p:ext>
            </p:extLst>
          </p:nvPr>
        </p:nvGraphicFramePr>
        <p:xfrm>
          <a:off x="152400" y="500042"/>
          <a:ext cx="9601200" cy="5910072"/>
        </p:xfrm>
        <a:graphic>
          <a:graphicData uri="http://schemas.openxmlformats.org/drawingml/2006/table">
            <a:tbl>
              <a:tblPr/>
              <a:tblGrid>
                <a:gridCol w="2590800">
                  <a:extLst>
                    <a:ext uri="{9D8B030D-6E8A-4147-A177-3AD203B41FA5}">
                      <a16:colId xmlns="" xmlns:a16="http://schemas.microsoft.com/office/drawing/2014/main" val="20000"/>
                    </a:ext>
                  </a:extLst>
                </a:gridCol>
                <a:gridCol w="4038600">
                  <a:extLst>
                    <a:ext uri="{9D8B030D-6E8A-4147-A177-3AD203B41FA5}">
                      <a16:colId xmlns="" xmlns:a16="http://schemas.microsoft.com/office/drawing/2014/main" val="20001"/>
                    </a:ext>
                  </a:extLst>
                </a:gridCol>
                <a:gridCol w="2971800">
                  <a:extLst>
                    <a:ext uri="{9D8B030D-6E8A-4147-A177-3AD203B41FA5}">
                      <a16:colId xmlns="" xmlns:a16="http://schemas.microsoft.com/office/drawing/2014/main" val="20002"/>
                    </a:ext>
                  </a:extLst>
                </a:gridCol>
              </a:tblGrid>
              <a:tr h="381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99"/>
                          </a:solidFill>
                          <a:effectLst>
                            <a:outerShdw blurRad="38100" dist="38100" dir="2700000" algn="tl">
                              <a:srgbClr val="000000"/>
                            </a:outerShdw>
                          </a:effectLst>
                          <a:latin typeface="Arial" charset="0"/>
                        </a:rPr>
                        <a:t>REQUISITOS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grid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99"/>
                          </a:solidFill>
                          <a:effectLst>
                            <a:outerShdw blurRad="38100" dist="38100" dir="2700000" algn="tl">
                              <a:srgbClr val="000000"/>
                            </a:outerShdw>
                          </a:effectLst>
                          <a:latin typeface="Arial" charset="0"/>
                        </a:rPr>
                        <a:t>de las Sociedades</a:t>
                      </a:r>
                      <a:endParaRPr kumimoji="0" lang="es-ES_tradnl" sz="2400" b="0"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6365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TIPO DE SOCIEDAD</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none" strike="noStrike" cap="none" normalizeH="0" baseline="0" dirty="0" smtClean="0">
                          <a:ln>
                            <a:noFill/>
                          </a:ln>
                          <a:solidFill>
                            <a:srgbClr val="0000FF"/>
                          </a:solidFill>
                          <a:effectLst/>
                          <a:latin typeface="Arial" charset="0"/>
                        </a:rPr>
                        <a:t>Sociedades Anónimas (S.A.)</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none" strike="noStrike" cap="none" normalizeH="0" baseline="0" dirty="0" smtClean="0">
                          <a:ln>
                            <a:noFill/>
                          </a:ln>
                          <a:solidFill>
                            <a:srgbClr val="0000FF"/>
                          </a:solidFill>
                          <a:effectLst/>
                          <a:latin typeface="Arial" charset="0"/>
                        </a:rPr>
                        <a:t>o  Sociedades Limitadas (S.L.) </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none" strike="noStrike" cap="none" normalizeH="0" baseline="0" dirty="0" smtClean="0">
                          <a:ln>
                            <a:noFill/>
                          </a:ln>
                          <a:solidFill>
                            <a:srgbClr val="0000FF"/>
                          </a:solidFill>
                          <a:effectLst/>
                          <a:latin typeface="Arial" charset="0"/>
                        </a:rPr>
                        <a:t>Cooperativas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mj-lt"/>
                        <a:buAutoNum type="alphaLcParenR"/>
                        <a:tabLst/>
                        <a:defRPr/>
                      </a:pPr>
                      <a:r>
                        <a:rPr kumimoji="0" lang="es-ES_tradnl" sz="1500" b="1" i="0" u="none" strike="noStrike" cap="none" normalizeH="0" baseline="0" dirty="0" smtClean="0">
                          <a:ln>
                            <a:noFill/>
                          </a:ln>
                          <a:solidFill>
                            <a:srgbClr val="0000FF"/>
                          </a:solidFill>
                          <a:effectLst/>
                          <a:latin typeface="Arial" charset="0"/>
                        </a:rPr>
                        <a:t>Laborales </a:t>
                      </a:r>
                    </a:p>
                    <a:p>
                      <a:pPr marL="533400" marR="0" lvl="0" indent="-533400" algn="just" defTabSz="914400" rtl="0" eaLnBrk="1" fontAlgn="base" latinLnBrk="0" hangingPunct="1">
                        <a:lnSpc>
                          <a:spcPct val="100000"/>
                        </a:lnSpc>
                        <a:spcBef>
                          <a:spcPct val="20000"/>
                        </a:spcBef>
                        <a:spcAft>
                          <a:spcPct val="0"/>
                        </a:spcAft>
                        <a:buClrTx/>
                        <a:buSzPct val="100000"/>
                        <a:buFont typeface="+mj-lt"/>
                        <a:buAutoNum type="alphaLcParenR"/>
                        <a:tabLst/>
                        <a:defRPr/>
                      </a:pPr>
                      <a:r>
                        <a:rPr kumimoji="0" lang="es-ES_tradnl" sz="1500" b="1" i="0" u="none" strike="noStrike" cap="none" normalizeH="0" baseline="0" dirty="0" smtClean="0">
                          <a:ln>
                            <a:noFill/>
                          </a:ln>
                          <a:solidFill>
                            <a:srgbClr val="0000FF"/>
                          </a:solidFill>
                          <a:effectLst/>
                          <a:latin typeface="Arial" charset="0"/>
                        </a:rPr>
                        <a:t>o no laborales.  </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lphaLcParenR"/>
                        <a:tabLst/>
                      </a:pPr>
                      <a:endParaRPr kumimoji="0" lang="es-ES_tradnl" sz="1500" b="1"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3505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Domicilio Social y Fiscal</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50000"/>
                      </a:schemeClr>
                    </a:solidFill>
                  </a:tcPr>
                </a:tc>
                <a:tc gridSpan="2">
                  <a:txBody>
                    <a:bodyPr/>
                    <a:lstStyle/>
                    <a:p>
                      <a:pPr marL="342900" marR="0" lvl="0" indent="-3429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500" b="1" i="0" u="sng" strike="noStrike" cap="none" normalizeH="0" baseline="0" dirty="0" smtClean="0">
                          <a:ln>
                            <a:noFill/>
                          </a:ln>
                          <a:solidFill>
                            <a:srgbClr val="FF0000"/>
                          </a:solidFill>
                          <a:effectLst/>
                          <a:latin typeface="Arial" charset="0"/>
                        </a:rPr>
                        <a:t>En Galicia</a:t>
                      </a:r>
                      <a:r>
                        <a:rPr kumimoji="0" lang="es-ES_tradnl" sz="1500" b="1" i="0" u="none" strike="noStrike" cap="none" normalizeH="0" baseline="0" dirty="0" smtClean="0">
                          <a:ln>
                            <a:noFill/>
                          </a:ln>
                          <a:solidFill>
                            <a:srgbClr val="0000FF"/>
                          </a:solidFill>
                          <a:effectLst/>
                          <a:latin typeface="Arial" charset="0"/>
                        </a:rPr>
                        <a:t>, y mantenerlo durante los 3 años </a:t>
                      </a:r>
                      <a:r>
                        <a:rPr kumimoji="0" lang="es-ES_tradnl" sz="1500" b="1" i="0" u="none" strike="noStrike" cap="none" normalizeH="0" baseline="0" dirty="0" err="1" smtClean="0">
                          <a:ln>
                            <a:noFill/>
                          </a:ln>
                          <a:solidFill>
                            <a:srgbClr val="0000FF"/>
                          </a:solidFill>
                          <a:effectLst/>
                          <a:latin typeface="Arial" charset="0"/>
                        </a:rPr>
                        <a:t>ss</a:t>
                      </a:r>
                      <a:endParaRPr kumimoji="0" lang="es-ES_tradnl" sz="1500" b="1"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endParaRPr lang="es-ES_tradnl"/>
                    </a:p>
                  </a:txBody>
                  <a:tcPr/>
                </a:tc>
                <a:extLst>
                  <a:ext uri="{0D108BD9-81ED-4DB2-BD59-A6C34878D82A}">
                    <a16:rowId xmlns="" xmlns:a16="http://schemas.microsoft.com/office/drawing/2014/main" val="10002"/>
                  </a:ext>
                </a:extLst>
              </a:tr>
              <a:tr h="7445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ACTIVIDAD</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gridSpan="2">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none" strike="noStrike" cap="none" normalizeH="0" baseline="0" dirty="0" smtClean="0">
                          <a:ln>
                            <a:noFill/>
                          </a:ln>
                          <a:solidFill>
                            <a:srgbClr val="0000FF"/>
                          </a:solidFill>
                          <a:effectLst/>
                          <a:latin typeface="Arial" charset="0"/>
                        </a:rPr>
                        <a:t>Deben </a:t>
                      </a:r>
                      <a:r>
                        <a:rPr kumimoji="0" lang="es-ES_tradnl" sz="1500" b="1" i="0" u="sng" strike="noStrike" cap="none" normalizeH="0" baseline="0" dirty="0" smtClean="0">
                          <a:ln>
                            <a:noFill/>
                          </a:ln>
                          <a:solidFill>
                            <a:srgbClr val="0000FF"/>
                          </a:solidFill>
                          <a:effectLst/>
                          <a:latin typeface="Arial" charset="0"/>
                        </a:rPr>
                        <a:t>desarrollar una actividad económica</a:t>
                      </a:r>
                      <a:r>
                        <a:rPr kumimoji="0" lang="es-ES_tradnl" sz="1500" b="1" i="0" u="none" strike="noStrike" cap="none" normalizeH="0" baseline="0" dirty="0" smtClean="0">
                          <a:ln>
                            <a:noFill/>
                          </a:ln>
                          <a:solidFill>
                            <a:srgbClr val="0000FF"/>
                          </a:solidFill>
                          <a:effectLst/>
                          <a:latin typeface="Arial" charset="0"/>
                        </a:rPr>
                        <a:t>, </a:t>
                      </a:r>
                      <a:r>
                        <a:rPr kumimoji="0" lang="es-ES_tradnl" sz="1500" b="1" i="0" u="sng" strike="noStrike" cap="none" normalizeH="0" baseline="0" dirty="0" smtClean="0">
                          <a:ln>
                            <a:noFill/>
                          </a:ln>
                          <a:solidFill>
                            <a:srgbClr val="FF0000"/>
                          </a:solidFill>
                          <a:effectLst/>
                          <a:latin typeface="Arial" charset="0"/>
                        </a:rPr>
                        <a:t>durante 3 años</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sng" strike="noStrike" cap="none" normalizeH="0" baseline="0" dirty="0" smtClean="0">
                          <a:ln>
                            <a:noFill/>
                          </a:ln>
                          <a:solidFill>
                            <a:srgbClr val="0000FF"/>
                          </a:solidFill>
                          <a:effectLst/>
                          <a:latin typeface="Arial" charset="0"/>
                        </a:rPr>
                        <a:t>No</a:t>
                      </a:r>
                      <a:r>
                        <a:rPr kumimoji="0" lang="es-ES_tradnl" sz="1500" b="1" i="0" u="none" strike="noStrike" cap="none" normalizeH="0" baseline="0" dirty="0" smtClean="0">
                          <a:ln>
                            <a:noFill/>
                          </a:ln>
                          <a:solidFill>
                            <a:srgbClr val="0000FF"/>
                          </a:solidFill>
                          <a:effectLst/>
                          <a:latin typeface="Arial" charset="0"/>
                        </a:rPr>
                        <a:t> podrá tener como actividad la gestión de un patrimonio mobiliario o inmobiliario, </a:t>
                      </a:r>
                      <a:r>
                        <a:rPr kumimoji="0" lang="es-ES_tradnl" sz="1500" b="0" i="0" u="none" strike="noStrike" cap="none" normalizeH="0" baseline="0" dirty="0" smtClean="0">
                          <a:ln>
                            <a:noFill/>
                          </a:ln>
                          <a:solidFill>
                            <a:srgbClr val="0000FF"/>
                          </a:solidFill>
                          <a:effectLst/>
                          <a:latin typeface="Arial" charset="0"/>
                        </a:rPr>
                        <a:t>en ninguno de los períodos impositivos</a:t>
                      </a:r>
                      <a:r>
                        <a:rPr kumimoji="0" lang="es-ES_tradnl" sz="1500" b="1" i="0" u="none" strike="noStrike" cap="none" normalizeH="0" baseline="0" dirty="0" smtClean="0">
                          <a:ln>
                            <a:noFill/>
                          </a:ln>
                          <a:solidFill>
                            <a:srgbClr val="0000FF"/>
                          </a:solidFill>
                          <a:effectLst/>
                          <a:latin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endParaRPr lang="es-ES_tradnl"/>
                    </a:p>
                  </a:txBody>
                  <a:tcPr/>
                </a:tc>
                <a:extLst>
                  <a:ext uri="{0D108BD9-81ED-4DB2-BD59-A6C34878D82A}">
                    <a16:rowId xmlns="" xmlns:a16="http://schemas.microsoft.com/office/drawing/2014/main" val="10003"/>
                  </a:ext>
                </a:extLst>
              </a:tr>
              <a:tr h="41148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PERSONAL empleada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50000"/>
                      </a:schemeClr>
                    </a:solidFill>
                  </a:tcPr>
                </a:tc>
                <a:tc gridSpan="2">
                  <a:txBody>
                    <a:bodyPr/>
                    <a:lstStyle/>
                    <a:p>
                      <a:pPr marL="342900" marR="0" lvl="0" indent="-3429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500" b="1" i="0" u="sng" strike="noStrike" cap="none" normalizeH="0" baseline="0" dirty="0" smtClean="0">
                          <a:ln>
                            <a:noFill/>
                          </a:ln>
                          <a:solidFill>
                            <a:srgbClr val="FF0000"/>
                          </a:solidFill>
                          <a:effectLst/>
                          <a:latin typeface="Arial" charset="0"/>
                        </a:rPr>
                        <a:t>1 persona residente en Galicia</a:t>
                      </a:r>
                      <a:r>
                        <a:rPr kumimoji="0" lang="es-ES_tradnl" sz="1500" b="1" i="0" u="none" strike="noStrike" cap="none" normalizeH="0" baseline="0" dirty="0" smtClean="0">
                          <a:ln>
                            <a:noFill/>
                          </a:ln>
                          <a:solidFill>
                            <a:srgbClr val="FF0000"/>
                          </a:solidFill>
                          <a:effectLst/>
                          <a:latin typeface="Arial" charset="0"/>
                        </a:rPr>
                        <a:t> </a:t>
                      </a:r>
                      <a:r>
                        <a:rPr kumimoji="0" lang="es-ES_tradnl" sz="1500" b="1" i="0" u="none" strike="noStrike" cap="none" normalizeH="0" baseline="0" dirty="0" smtClean="0">
                          <a:ln>
                            <a:noFill/>
                          </a:ln>
                          <a:solidFill>
                            <a:srgbClr val="0000FF"/>
                          </a:solidFill>
                          <a:effectLst/>
                          <a:latin typeface="Arial" charset="0"/>
                        </a:rPr>
                        <a:t>(</a:t>
                      </a:r>
                      <a:r>
                        <a:rPr kumimoji="0" lang="es-ES_tradnl" sz="1500" b="1" i="1" u="none" strike="noStrike" cap="none" normalizeH="0" baseline="0" dirty="0" smtClean="0">
                          <a:ln>
                            <a:noFill/>
                          </a:ln>
                          <a:solidFill>
                            <a:srgbClr val="FF0066"/>
                          </a:solidFill>
                          <a:effectLst/>
                          <a:latin typeface="Arial" charset="0"/>
                        </a:rPr>
                        <a:t>antes 2</a:t>
                      </a:r>
                      <a:r>
                        <a:rPr kumimoji="0" lang="es-ES_tradnl" sz="1500" b="1" i="0" u="none" strike="noStrike" cap="none" normalizeH="0" baseline="0" dirty="0" smtClean="0">
                          <a:ln>
                            <a:noFill/>
                          </a:ln>
                          <a:solidFill>
                            <a:srgbClr val="0000FF"/>
                          </a:solidFill>
                          <a:effectLst/>
                          <a:latin typeface="Arial" charset="0"/>
                        </a:rPr>
                        <a:t>) con contrato laboral y jornada completa, de alta en el régimen general de la SS, durante 3 años ss.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tc hMerge="1">
                  <a:txBody>
                    <a:bodyPr/>
                    <a:lstStyle/>
                    <a:p>
                      <a:endParaRPr lang="es-ES_tradnl"/>
                    </a:p>
                  </a:txBody>
                  <a:tcPr/>
                </a:tc>
                <a:extLst>
                  <a:ext uri="{0D108BD9-81ED-4DB2-BD59-A6C34878D82A}">
                    <a16:rowId xmlns="" xmlns:a16="http://schemas.microsoft.com/office/drawing/2014/main" val="10004"/>
                  </a:ext>
                </a:extLst>
              </a:tr>
              <a:tr h="41148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Escritura Pública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gridSpan="2">
                  <a:txBody>
                    <a:bodyPr/>
                    <a:lstStyle/>
                    <a:p>
                      <a:pPr marL="342900" marR="0" lvl="0" indent="-342900" algn="just" defTabSz="914400" rtl="0" eaLnBrk="1" fontAlgn="base" latinLnBrk="0" hangingPunct="1">
                        <a:lnSpc>
                          <a:spcPct val="100000"/>
                        </a:lnSpc>
                        <a:spcBef>
                          <a:spcPct val="20000"/>
                        </a:spcBef>
                        <a:spcAft>
                          <a:spcPct val="0"/>
                        </a:spcAft>
                        <a:buClrTx/>
                        <a:buSzPct val="100000"/>
                        <a:buFont typeface="Wingdings" pitchFamily="2" charset="2"/>
                        <a:buChar char="Ø"/>
                        <a:tabLst/>
                        <a:defRPr/>
                      </a:pPr>
                      <a:r>
                        <a:rPr lang="es-ES_tradnl" sz="1600" dirty="0" smtClean="0">
                          <a:solidFill>
                            <a:srgbClr val="0000FF"/>
                          </a:solidFill>
                          <a:cs typeface="Arial" pitchFamily="34" charset="0"/>
                        </a:rPr>
                        <a:t>Las operaciones </a:t>
                      </a:r>
                      <a:r>
                        <a:rPr lang="es-ES_tradnl" sz="1600" u="sng" dirty="0" smtClean="0">
                          <a:solidFill>
                            <a:srgbClr val="0000FF"/>
                          </a:solidFill>
                          <a:cs typeface="Arial" pitchFamily="34" charset="0"/>
                        </a:rPr>
                        <a:t>deben formalizarse en </a:t>
                      </a:r>
                      <a:r>
                        <a:rPr lang="es-ES_tradnl" sz="1600" b="1" u="sng" dirty="0" smtClean="0">
                          <a:solidFill>
                            <a:srgbClr val="0000FF"/>
                          </a:solidFill>
                          <a:cs typeface="Arial" pitchFamily="34" charset="0"/>
                        </a:rPr>
                        <a:t>E.P.</a:t>
                      </a:r>
                      <a:r>
                        <a:rPr lang="es-ES_tradnl" sz="1600" b="1" dirty="0" smtClean="0">
                          <a:solidFill>
                            <a:srgbClr val="0000FF"/>
                          </a:solidFill>
                          <a:cs typeface="Arial" pitchFamily="34" charset="0"/>
                        </a:rPr>
                        <a:t>, </a:t>
                      </a:r>
                      <a:r>
                        <a:rPr lang="es-ES_tradnl" sz="1600" dirty="0" smtClean="0">
                          <a:solidFill>
                            <a:srgbClr val="0000FF"/>
                          </a:solidFill>
                          <a:cs typeface="Arial" pitchFamily="34" charset="0"/>
                        </a:rPr>
                        <a:t>en la que debe especificar la identidad de los inversores y el importe de la inversión respectiva.</a:t>
                      </a:r>
                      <a:endParaRPr kumimoji="0" lang="es-ES_tradnl" sz="1500" b="1"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endParaRPr lang="es-ES_tradnl"/>
                    </a:p>
                  </a:txBody>
                  <a:tcPr/>
                </a:tc>
                <a:extLst>
                  <a:ext uri="{0D108BD9-81ED-4DB2-BD59-A6C34878D82A}">
                    <a16:rowId xmlns="" xmlns:a16="http://schemas.microsoft.com/office/drawing/2014/main" val="10007"/>
                  </a:ext>
                </a:extLst>
              </a:tr>
              <a:tr h="3505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Sociedad</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gridSpan="2">
                  <a:txBody>
                    <a:bodyPr/>
                    <a:lstStyle/>
                    <a:p>
                      <a:pPr marL="342900" marR="0" lvl="0" indent="-3429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500" b="1" i="0" u="none" strike="noStrike" cap="none" normalizeH="0" baseline="0" dirty="0" smtClean="0">
                          <a:ln>
                            <a:noFill/>
                          </a:ln>
                          <a:solidFill>
                            <a:srgbClr val="0000FF"/>
                          </a:solidFill>
                          <a:effectLst/>
                          <a:latin typeface="Arial" charset="0"/>
                        </a:rPr>
                        <a:t>Nueva. Caso de ampliación: ≤ 3 años de antigüedad.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endParaRPr lang="es-ES_tradnl"/>
                    </a:p>
                  </a:txBody>
                  <a:tcPr/>
                </a:tc>
                <a:extLst>
                  <a:ext uri="{0D108BD9-81ED-4DB2-BD59-A6C34878D82A}">
                    <a16:rowId xmlns="" xmlns:a16="http://schemas.microsoft.com/office/drawing/2014/main" val="10005"/>
                  </a:ext>
                </a:extLst>
              </a:tr>
              <a:tr h="4826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Caso de Ampliación de capital</a:t>
                      </a:r>
                      <a:endPar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gridSpan="2">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Char char="Ø"/>
                        <a:tabLst/>
                        <a:defRPr/>
                      </a:pPr>
                      <a:r>
                        <a:rPr lang="es-ES_tradnl" sz="1400" u="sng" dirty="0" smtClean="0">
                          <a:solidFill>
                            <a:srgbClr val="0000FF"/>
                          </a:solidFill>
                          <a:cs typeface="Arial" pitchFamily="34" charset="0"/>
                        </a:rPr>
                        <a:t>constituida en los 3 años anteriores</a:t>
                      </a:r>
                      <a:r>
                        <a:rPr lang="es-ES_tradnl" sz="1400" dirty="0" smtClean="0">
                          <a:solidFill>
                            <a:srgbClr val="0000FF"/>
                          </a:solidFill>
                          <a:cs typeface="Arial" pitchFamily="34" charset="0"/>
                        </a:rPr>
                        <a:t> a la fecha de esta ampliación, </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Char char="Ø"/>
                        <a:tabLst/>
                        <a:defRPr/>
                      </a:pPr>
                      <a:r>
                        <a:rPr lang="es-ES_tradnl" sz="1400" dirty="0" smtClean="0">
                          <a:solidFill>
                            <a:srgbClr val="0000FF"/>
                          </a:solidFill>
                          <a:cs typeface="Arial" pitchFamily="34" charset="0"/>
                        </a:rPr>
                        <a:t>y que además, </a:t>
                      </a:r>
                      <a:r>
                        <a:rPr lang="es-ES_tradnl" sz="1400" u="sng" dirty="0" smtClean="0">
                          <a:solidFill>
                            <a:srgbClr val="0000FF"/>
                          </a:solidFill>
                          <a:cs typeface="Arial" pitchFamily="34" charset="0"/>
                        </a:rPr>
                        <a:t>durante los 24 meses siguientes</a:t>
                      </a:r>
                      <a:r>
                        <a:rPr lang="es-ES_tradnl" sz="1400" dirty="0" smtClean="0">
                          <a:solidFill>
                            <a:srgbClr val="0000FF"/>
                          </a:solidFill>
                          <a:cs typeface="Arial" pitchFamily="34" charset="0"/>
                        </a:rPr>
                        <a:t> a la fecha del inicio del período impositivo del impuesto sobre sociedades en el que se realizase la ampliación, </a:t>
                      </a:r>
                      <a:r>
                        <a:rPr lang="es-ES_tradnl" sz="1400" u="sng" dirty="0" smtClean="0">
                          <a:solidFill>
                            <a:srgbClr val="0000FF"/>
                          </a:solidFill>
                          <a:cs typeface="Arial" pitchFamily="34" charset="0"/>
                        </a:rPr>
                        <a:t>su plantilla media con residencia habitual en Galicia se incrementase, por lo menos en </a:t>
                      </a:r>
                      <a:r>
                        <a:rPr lang="es-ES_tradnl" sz="1400" b="1" u="sng" dirty="0" smtClean="0">
                          <a:solidFill>
                            <a:srgbClr val="FF0000"/>
                          </a:solidFill>
                          <a:cs typeface="Arial" pitchFamily="34" charset="0"/>
                        </a:rPr>
                        <a:t>1 persona</a:t>
                      </a:r>
                      <a:r>
                        <a:rPr lang="es-ES_tradnl" sz="1400" b="1" u="sng" baseline="0" dirty="0" smtClean="0">
                          <a:solidFill>
                            <a:srgbClr val="FF0000"/>
                          </a:solidFill>
                          <a:cs typeface="Arial" pitchFamily="34" charset="0"/>
                        </a:rPr>
                        <a:t> </a:t>
                      </a:r>
                      <a:r>
                        <a:rPr lang="es-ES_tradnl" sz="1400" b="1" u="sng" baseline="0" dirty="0" smtClean="0">
                          <a:solidFill>
                            <a:srgbClr val="0000FF"/>
                          </a:solidFill>
                          <a:cs typeface="Arial" pitchFamily="34" charset="0"/>
                        </a:rPr>
                        <a:t>(</a:t>
                      </a:r>
                      <a:r>
                        <a:rPr lang="es-ES_tradnl" sz="1400" b="1" u="sng" baseline="0" dirty="0" smtClean="0">
                          <a:solidFill>
                            <a:srgbClr val="FF0066"/>
                          </a:solidFill>
                          <a:cs typeface="Arial" pitchFamily="34" charset="0"/>
                        </a:rPr>
                        <a:t>antes 2</a:t>
                      </a:r>
                      <a:r>
                        <a:rPr lang="es-ES_tradnl" sz="1400" u="sng" baseline="0" dirty="0" smtClean="0">
                          <a:solidFill>
                            <a:srgbClr val="0000FF"/>
                          </a:solidFill>
                          <a:cs typeface="Arial" pitchFamily="34" charset="0"/>
                        </a:rPr>
                        <a:t>)</a:t>
                      </a:r>
                      <a:r>
                        <a:rPr lang="es-ES_tradnl" sz="1400" dirty="0" smtClean="0">
                          <a:solidFill>
                            <a:srgbClr val="0000FF"/>
                          </a:solidFill>
                          <a:cs typeface="Arial" pitchFamily="34" charset="0"/>
                        </a:rPr>
                        <a:t>, con </a:t>
                      </a:r>
                      <a:r>
                        <a:rPr lang="es-ES_tradnl" sz="1400" u="sng" dirty="0" smtClean="0">
                          <a:solidFill>
                            <a:srgbClr val="0000FF"/>
                          </a:solidFill>
                          <a:cs typeface="Arial" pitchFamily="34" charset="0"/>
                        </a:rPr>
                        <a:t>respecto a la plantilla media con residencia habitual en Galicia de los 12 meses anteriores</a:t>
                      </a:r>
                      <a:r>
                        <a:rPr lang="es-ES_tradnl" sz="1400" dirty="0" smtClean="0">
                          <a:solidFill>
                            <a:srgbClr val="0000FF"/>
                          </a:solidFill>
                          <a:cs typeface="Arial" pitchFamily="34" charset="0"/>
                        </a:rPr>
                        <a:t>, y que dicho incremento </a:t>
                      </a:r>
                      <a:r>
                        <a:rPr lang="es-ES_tradnl" sz="1400" u="sng" dirty="0" smtClean="0">
                          <a:solidFill>
                            <a:srgbClr val="0000FF"/>
                          </a:solidFill>
                          <a:cs typeface="Arial" pitchFamily="34" charset="0"/>
                        </a:rPr>
                        <a:t>se mantenga durante un período adicional de otros 24 meses</a:t>
                      </a:r>
                      <a:endParaRPr kumimoji="0" lang="es-ES_tradnl" sz="1400" b="1"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tc hMerge="1">
                  <a:txBody>
                    <a:bodyPr/>
                    <a:lstStyle/>
                    <a:p>
                      <a:endParaRPr lang="es-ES_tradnl"/>
                    </a:p>
                  </a:txBody>
                  <a:tcPr/>
                </a:tc>
                <a:extLst>
                  <a:ext uri="{0D108BD9-81ED-4DB2-BD59-A6C34878D82A}">
                    <a16:rowId xmlns="" xmlns:a16="http://schemas.microsoft.com/office/drawing/2014/main" val="10006"/>
                  </a:ext>
                </a:extLst>
              </a:tr>
            </a:tbl>
          </a:graphicData>
        </a:graphic>
      </p:graphicFrame>
      <p:sp>
        <p:nvSpPr>
          <p:cNvPr id="8" name="Text Box 5"/>
          <p:cNvSpPr txBox="1">
            <a:spLocks noChangeArrowheads="1"/>
          </p:cNvSpPr>
          <p:nvPr/>
        </p:nvSpPr>
        <p:spPr bwMode="auto">
          <a:xfrm>
            <a:off x="0" y="71414"/>
            <a:ext cx="9906000" cy="338554"/>
          </a:xfrm>
          <a:prstGeom prst="rect">
            <a:avLst/>
          </a:prstGeom>
          <a:solidFill>
            <a:srgbClr val="CCFFFF"/>
          </a:solidFill>
          <a:ln w="9525">
            <a:noFill/>
            <a:miter lim="800000"/>
            <a:headEnd/>
            <a:tailEnd/>
          </a:ln>
        </p:spPr>
        <p:txBody>
          <a:bodyPr>
            <a:spAutoFit/>
          </a:bodyPr>
          <a:lstStyle/>
          <a:p>
            <a:pPr algn="ctr">
              <a:spcBef>
                <a:spcPct val="50000"/>
              </a:spcBef>
            </a:pPr>
            <a:r>
              <a:rPr lang="es-ES_tradnl" sz="1600" u="sng" dirty="0" smtClean="0">
                <a:solidFill>
                  <a:srgbClr val="FF0000"/>
                </a:solidFill>
                <a:latin typeface="+mn-lt"/>
              </a:rPr>
              <a:t>GALICIA.</a:t>
            </a:r>
            <a:r>
              <a:rPr lang="es-ES_tradnl" sz="1600" dirty="0" smtClean="0">
                <a:solidFill>
                  <a:srgbClr val="000066"/>
                </a:solidFill>
                <a:latin typeface="+mn-lt"/>
              </a:rPr>
              <a:t> </a:t>
            </a:r>
            <a:r>
              <a:rPr lang="es-ES_tradnl" sz="1600" u="sng" dirty="0" smtClean="0">
                <a:solidFill>
                  <a:srgbClr val="000066"/>
                </a:solidFill>
                <a:latin typeface="+mn-lt"/>
              </a:rPr>
              <a:t>DEDUCCIÓN</a:t>
            </a:r>
            <a:r>
              <a:rPr lang="es-ES_tradnl" sz="1600" dirty="0" smtClean="0">
                <a:solidFill>
                  <a:srgbClr val="000066"/>
                </a:solidFill>
                <a:latin typeface="+mn-lt"/>
              </a:rPr>
              <a:t> </a:t>
            </a:r>
            <a:r>
              <a:rPr lang="es-ES_tradnl" sz="1600" dirty="0">
                <a:solidFill>
                  <a:srgbClr val="000066"/>
                </a:solidFill>
                <a:latin typeface="+mn-lt"/>
              </a:rPr>
              <a:t>EN EMPRESAS DE NUEVA O RECIENTE </a:t>
            </a:r>
            <a:r>
              <a:rPr lang="es-ES_tradnl" sz="1600" dirty="0" smtClean="0">
                <a:solidFill>
                  <a:srgbClr val="000066"/>
                </a:solidFill>
                <a:latin typeface="+mn-lt"/>
              </a:rPr>
              <a:t>CREACIÓN. </a:t>
            </a:r>
            <a:r>
              <a:rPr lang="es-ES_tradnl" sz="1600" dirty="0" smtClean="0">
                <a:solidFill>
                  <a:srgbClr val="FF0000"/>
                </a:solidFill>
                <a:latin typeface="+mn-lt"/>
              </a:rPr>
              <a:t>(1) </a:t>
            </a:r>
            <a:endParaRPr lang="es-ES" sz="1600" dirty="0">
              <a:solidFill>
                <a:srgbClr val="FF0000"/>
              </a:solidFill>
              <a:latin typeface="+mn-lt"/>
            </a:endParaRPr>
          </a:p>
        </p:txBody>
      </p:sp>
    </p:spTree>
    <p:extLst>
      <p:ext uri="{BB962C8B-B14F-4D97-AF65-F5344CB8AC3E}">
        <p14:creationId xmlns="" xmlns:p14="http://schemas.microsoft.com/office/powerpoint/2010/main" val="379829332"/>
      </p:ext>
    </p:extLst>
  </p:cSld>
  <p:clrMapOvr>
    <a:masterClrMapping/>
  </p:clrMapOvr>
  <p:transition/>
  <p:timing>
    <p:tnLst>
      <p:par>
        <p:cTn id="1" dur="indefinite" restart="never" nodeType="tmRoot"/>
      </p:par>
    </p:tn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3 Marcador de número de diapositiva"/>
          <p:cNvSpPr>
            <a:spLocks noGrp="1"/>
          </p:cNvSpPr>
          <p:nvPr>
            <p:ph type="sldNum" sz="quarter" idx="12"/>
          </p:nvPr>
        </p:nvSpPr>
        <p:spPr>
          <a:xfrm>
            <a:off x="7670800" y="6400800"/>
            <a:ext cx="2311400" cy="476250"/>
          </a:xfrm>
        </p:spPr>
        <p:txBody>
          <a:bodyPr/>
          <a:lstStyle/>
          <a:p>
            <a:pPr>
              <a:defRPr/>
            </a:pPr>
            <a:fld id="{353C74FF-25F1-4356-AFBB-B7D0E50B4ADF}" type="slidenum">
              <a:rPr lang="es-ES"/>
              <a:pPr>
                <a:defRPr/>
              </a:pPr>
              <a:t>606</a:t>
            </a:fld>
            <a:endParaRPr lang="es-ES"/>
          </a:p>
        </p:txBody>
      </p:sp>
      <p:sp>
        <p:nvSpPr>
          <p:cNvPr id="3379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graphicFrame>
        <p:nvGraphicFramePr>
          <p:cNvPr id="1388686" name="Group 142"/>
          <p:cNvGraphicFramePr>
            <a:graphicFrameLocks noGrp="1"/>
          </p:cNvGraphicFramePr>
          <p:nvPr>
            <p:extLst>
              <p:ext uri="{D42A27DB-BD31-4B8C-83A1-F6EECF244321}">
                <p14:modId xmlns="" xmlns:p14="http://schemas.microsoft.com/office/powerpoint/2010/main" val="23491236"/>
              </p:ext>
            </p:extLst>
          </p:nvPr>
        </p:nvGraphicFramePr>
        <p:xfrm>
          <a:off x="152400" y="2438928"/>
          <a:ext cx="9658384" cy="3919030"/>
        </p:xfrm>
        <a:graphic>
          <a:graphicData uri="http://schemas.openxmlformats.org/drawingml/2006/table">
            <a:tbl>
              <a:tblPr/>
              <a:tblGrid>
                <a:gridCol w="2443146">
                  <a:extLst>
                    <a:ext uri="{9D8B030D-6E8A-4147-A177-3AD203B41FA5}">
                      <a16:colId xmlns="" xmlns:a16="http://schemas.microsoft.com/office/drawing/2014/main" val="20000"/>
                    </a:ext>
                  </a:extLst>
                </a:gridCol>
                <a:gridCol w="7215238">
                  <a:extLst>
                    <a:ext uri="{9D8B030D-6E8A-4147-A177-3AD203B41FA5}">
                      <a16:colId xmlns="" xmlns:a16="http://schemas.microsoft.com/office/drawing/2014/main" val="20001"/>
                    </a:ext>
                  </a:extLst>
                </a:gridCol>
              </a:tblGrid>
              <a:tr h="4572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REQUISITOS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rgbClr val="FFFF99"/>
                          </a:solidFill>
                          <a:effectLst>
                            <a:outerShdw blurRad="38100" dist="38100" dir="2700000" algn="tl">
                              <a:srgbClr val="000000"/>
                            </a:outerShdw>
                          </a:effectLst>
                          <a:latin typeface="+mn-lt"/>
                        </a:rPr>
                        <a:t>de las acciones o participaciones. [Novedad desde 2020*]</a:t>
                      </a:r>
                      <a:endParaRPr kumimoji="0" lang="es-ES_tradnl" sz="2400" b="0"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6365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MOMENTO DE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LA ADQUISICIÓN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533400" marR="0" lvl="0" indent="-533400" algn="l"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0" i="0" u="none" strike="noStrike" cap="none" normalizeH="0" baseline="0" dirty="0" smtClean="0">
                          <a:ln>
                            <a:noFill/>
                          </a:ln>
                          <a:solidFill>
                            <a:srgbClr val="0000FF"/>
                          </a:solidFill>
                          <a:effectLst/>
                          <a:latin typeface="Arial  "/>
                        </a:rPr>
                        <a:t>En el momento de la </a:t>
                      </a:r>
                      <a:r>
                        <a:rPr kumimoji="0" lang="es-ES_tradnl" sz="1400" b="1" i="0" u="sng" strike="noStrike" cap="none" normalizeH="0" baseline="0" dirty="0" smtClean="0">
                          <a:ln>
                            <a:noFill/>
                          </a:ln>
                          <a:solidFill>
                            <a:srgbClr val="0000FF"/>
                          </a:solidFill>
                          <a:effectLst/>
                          <a:latin typeface="Arial  "/>
                        </a:rPr>
                        <a:t>constitución</a:t>
                      </a:r>
                      <a:r>
                        <a:rPr kumimoji="0" lang="es-ES_tradnl" sz="1400" b="0" i="0" u="none" strike="noStrike" cap="none" normalizeH="0" baseline="0" dirty="0" smtClean="0">
                          <a:ln>
                            <a:noFill/>
                          </a:ln>
                          <a:solidFill>
                            <a:srgbClr val="0000FF"/>
                          </a:solidFill>
                          <a:effectLst/>
                          <a:latin typeface="Arial  "/>
                        </a:rPr>
                        <a:t> de la sociedad</a:t>
                      </a:r>
                    </a:p>
                    <a:p>
                      <a:pPr marL="533400" marR="0" lvl="0" indent="-533400" algn="l"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0" i="0" u="none" strike="noStrike" cap="none" normalizeH="0" baseline="0" dirty="0" smtClean="0">
                          <a:ln>
                            <a:noFill/>
                          </a:ln>
                          <a:solidFill>
                            <a:srgbClr val="0000FF"/>
                          </a:solidFill>
                          <a:effectLst/>
                          <a:latin typeface="Arial  "/>
                        </a:rPr>
                        <a:t> o mediante </a:t>
                      </a:r>
                      <a:r>
                        <a:rPr kumimoji="0" lang="es-ES_tradnl" sz="1400" b="1" i="0" u="sng" strike="noStrike" cap="none" normalizeH="0" baseline="0" dirty="0" smtClean="0">
                          <a:ln>
                            <a:noFill/>
                          </a:ln>
                          <a:solidFill>
                            <a:srgbClr val="0000FF"/>
                          </a:solidFill>
                          <a:effectLst/>
                          <a:latin typeface="Arial  "/>
                        </a:rPr>
                        <a:t>ampliación de capital</a:t>
                      </a:r>
                      <a:r>
                        <a:rPr kumimoji="0" lang="es-ES_tradnl" sz="1400" b="0" i="0" u="none" strike="noStrike" cap="none" normalizeH="0" baseline="0" dirty="0" smtClean="0">
                          <a:ln>
                            <a:noFill/>
                          </a:ln>
                          <a:solidFill>
                            <a:srgbClr val="0000FF"/>
                          </a:solidFill>
                          <a:effectLst/>
                          <a:latin typeface="Arial  "/>
                        </a:rPr>
                        <a:t> efectuada </a:t>
                      </a:r>
                      <a:r>
                        <a:rPr kumimoji="0" lang="es-ES_tradnl" sz="1400" b="0" i="0" u="sng" strike="noStrike" cap="none" normalizeH="0" baseline="0" dirty="0" smtClean="0">
                          <a:ln>
                            <a:noFill/>
                          </a:ln>
                          <a:solidFill>
                            <a:srgbClr val="0000FF"/>
                          </a:solidFill>
                          <a:effectLst/>
                          <a:latin typeface="Arial  "/>
                        </a:rPr>
                        <a:t>en los 3 años siguientes a la constitución</a:t>
                      </a:r>
                      <a:r>
                        <a:rPr kumimoji="0" lang="es-ES_tradnl" sz="1400" b="0" i="0" u="none" strike="noStrike" cap="none" normalizeH="0" baseline="0" dirty="0" smtClean="0">
                          <a:ln>
                            <a:noFill/>
                          </a:ln>
                          <a:solidFill>
                            <a:srgbClr val="0000FF"/>
                          </a:solidFill>
                          <a:effectLst/>
                          <a:latin typeface="Arial  "/>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LÍMITE %  DE PARTICIPACIÓN CS</a:t>
                      </a:r>
                      <a:endPar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533400" marR="0" lvl="0" indent="-5334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400" b="0" i="0" u="none" strike="noStrike" cap="none" normalizeH="0" baseline="0" dirty="0" smtClean="0">
                          <a:ln>
                            <a:noFill/>
                          </a:ln>
                          <a:solidFill>
                            <a:srgbClr val="0000FF"/>
                          </a:solidFill>
                          <a:effectLst/>
                          <a:latin typeface="Arial  "/>
                        </a:rPr>
                        <a:t>Participaciones  [del contribuyente + cónyuge  + familiares hasta el 3º grado ] (de forma directa o indirecta) </a:t>
                      </a:r>
                      <a:r>
                        <a:rPr kumimoji="0" lang="es-ES_tradnl" sz="1400" b="0" i="0" u="none" strike="noStrike" cap="none" normalizeH="0" baseline="0" dirty="0" smtClean="0">
                          <a:ln>
                            <a:noFill/>
                          </a:ln>
                          <a:solidFill>
                            <a:srgbClr val="FF0000"/>
                          </a:solidFill>
                          <a:effectLst/>
                          <a:latin typeface="Arial  "/>
                        </a:rPr>
                        <a:t>≤</a:t>
                      </a:r>
                      <a:r>
                        <a:rPr kumimoji="0" lang="es-ES_tradnl" sz="1400" b="0" i="0" u="none" strike="noStrike" cap="none" normalizeH="0" baseline="0" dirty="0" smtClean="0">
                          <a:ln>
                            <a:noFill/>
                          </a:ln>
                          <a:solidFill>
                            <a:srgbClr val="0000FF"/>
                          </a:solidFill>
                          <a:effectLst/>
                          <a:latin typeface="Arial  "/>
                        </a:rPr>
                        <a:t> </a:t>
                      </a:r>
                      <a:r>
                        <a:rPr kumimoji="0" lang="es-ES_tradnl" sz="1400" b="0" i="0" u="none" strike="noStrike" cap="none" normalizeH="0" baseline="0" dirty="0" smtClean="0">
                          <a:ln>
                            <a:noFill/>
                          </a:ln>
                          <a:solidFill>
                            <a:srgbClr val="FF0000"/>
                          </a:solidFill>
                          <a:effectLst/>
                          <a:latin typeface="Arial  "/>
                        </a:rPr>
                        <a:t>40% y ≥ 1%</a:t>
                      </a:r>
                      <a:r>
                        <a:rPr kumimoji="0" lang="es-ES_tradnl" sz="1400" b="0" i="0" u="none" strike="noStrike" cap="none" normalizeH="0" baseline="0" dirty="0" smtClean="0">
                          <a:ln>
                            <a:noFill/>
                          </a:ln>
                          <a:solidFill>
                            <a:srgbClr val="0000FF"/>
                          </a:solidFill>
                          <a:effectLst/>
                          <a:latin typeface="Arial  "/>
                        </a:rPr>
                        <a:t>. Todos los días de tenencia</a:t>
                      </a:r>
                    </a:p>
                    <a:p>
                      <a:pPr marL="533400" marR="0" lvl="0" indent="-5334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500" b="1" i="0" u="sng" strike="noStrike" cap="none" normalizeH="0" baseline="0" dirty="0" smtClean="0">
                          <a:ln>
                            <a:noFill/>
                          </a:ln>
                          <a:solidFill>
                            <a:srgbClr val="FF0000"/>
                          </a:solidFill>
                          <a:effectLst/>
                          <a:latin typeface="Arial  "/>
                        </a:rPr>
                        <a:t>Desde 2020*</a:t>
                      </a:r>
                      <a:r>
                        <a:rPr kumimoji="0" lang="es-ES_tradnl" sz="1500" b="1" i="0" u="none" strike="noStrike" cap="none" normalizeH="0" baseline="0" dirty="0" smtClean="0">
                          <a:ln>
                            <a:noFill/>
                          </a:ln>
                          <a:solidFill>
                            <a:srgbClr val="FF0000"/>
                          </a:solidFill>
                          <a:effectLst/>
                          <a:latin typeface="Arial  "/>
                        </a:rPr>
                        <a:t>:</a:t>
                      </a:r>
                      <a:r>
                        <a:rPr kumimoji="0" lang="es-ES_tradnl" sz="1500" b="1" i="0" u="none" strike="noStrike" cap="none" normalizeH="0" baseline="0" dirty="0" smtClean="0">
                          <a:ln>
                            <a:noFill/>
                          </a:ln>
                          <a:solidFill>
                            <a:srgbClr val="0000FF"/>
                          </a:solidFill>
                          <a:effectLst/>
                          <a:latin typeface="Arial  "/>
                        </a:rPr>
                        <a:t> No exigir el límite máximo del 40% a </a:t>
                      </a:r>
                      <a:r>
                        <a:rPr lang="es-ES" sz="1500" b="0" u="sng" dirty="0" smtClean="0">
                          <a:solidFill>
                            <a:srgbClr val="0000CC"/>
                          </a:solidFill>
                          <a:latin typeface="Arial  "/>
                        </a:rPr>
                        <a:t>sociedades laborales o cooperativas compuestas únicamente por dos personas socias</a:t>
                      </a:r>
                      <a:endParaRPr kumimoji="0" lang="es-ES_tradnl" sz="1500" b="0" i="0" u="none" strike="noStrike" cap="none" normalizeH="0" baseline="0" dirty="0" smtClean="0">
                        <a:ln>
                          <a:noFill/>
                        </a:ln>
                        <a:solidFill>
                          <a:srgbClr val="0000FF"/>
                        </a:solidFill>
                        <a:effectLst/>
                        <a:latin typeface="Arial  "/>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3"/>
                  </a:ext>
                </a:extLst>
              </a:tr>
              <a:tr h="39624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PERMANENCIA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400" b="1" i="0" u="none" strike="noStrike" cap="none" normalizeH="0" baseline="0" dirty="0" smtClean="0">
                          <a:ln>
                            <a:noFill/>
                          </a:ln>
                          <a:solidFill>
                            <a:srgbClr val="0000FF"/>
                          </a:solidFill>
                          <a:effectLst/>
                          <a:latin typeface="Arial  "/>
                        </a:rPr>
                        <a:t> El contribuyente debe mantener la participación  </a:t>
                      </a:r>
                      <a:r>
                        <a:rPr kumimoji="0" lang="es-ES_tradnl" sz="1400" b="1" i="0" u="sng" strike="noStrike" cap="none" normalizeH="0" baseline="0" dirty="0" smtClean="0">
                          <a:ln>
                            <a:noFill/>
                          </a:ln>
                          <a:solidFill>
                            <a:srgbClr val="0000FF"/>
                          </a:solidFill>
                          <a:effectLst/>
                          <a:latin typeface="Arial  "/>
                        </a:rPr>
                        <a:t>≥ 3 años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6302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RESTRICCIONES</a:t>
                      </a:r>
                      <a:endPar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533400" marR="0" lvl="0" indent="-533400" algn="l"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1" i="0" u="sng" strike="noStrike" cap="none" normalizeH="0" baseline="0" dirty="0" smtClean="0">
                          <a:ln>
                            <a:noFill/>
                          </a:ln>
                          <a:solidFill>
                            <a:srgbClr val="0000FF"/>
                          </a:solidFill>
                          <a:effectLst/>
                          <a:latin typeface="Arial  "/>
                        </a:rPr>
                        <a:t>No se puede aplicar la deducción Estatal</a:t>
                      </a:r>
                    </a:p>
                    <a:p>
                      <a:pPr marL="533400" marR="0" lvl="0" indent="-533400" algn="l"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1" i="0" u="sng" strike="noStrike" cap="none" normalizeH="0" baseline="0" dirty="0" smtClean="0">
                          <a:ln>
                            <a:noFill/>
                          </a:ln>
                          <a:solidFill>
                            <a:srgbClr val="0000FF"/>
                          </a:solidFill>
                          <a:effectLst/>
                          <a:latin typeface="Arial  "/>
                        </a:rPr>
                        <a:t>No</a:t>
                      </a:r>
                      <a:r>
                        <a:rPr kumimoji="0" lang="es-ES_tradnl" sz="1400" b="1" i="0" u="none" strike="noStrike" cap="none" normalizeH="0" baseline="0" dirty="0" smtClean="0">
                          <a:ln>
                            <a:noFill/>
                          </a:ln>
                          <a:solidFill>
                            <a:srgbClr val="0000FF"/>
                          </a:solidFill>
                          <a:effectLst/>
                          <a:latin typeface="Arial  "/>
                        </a:rPr>
                        <a:t> se puede aplicar otras </a:t>
                      </a:r>
                      <a:r>
                        <a:rPr kumimoji="0" lang="es-ES_tradnl" sz="1400" b="1" i="0" u="sng" strike="noStrike" cap="none" normalizeH="0" baseline="0" dirty="0" smtClean="0">
                          <a:ln>
                            <a:noFill/>
                          </a:ln>
                          <a:solidFill>
                            <a:srgbClr val="0000FF"/>
                          </a:solidFill>
                          <a:effectLst/>
                          <a:latin typeface="Arial  "/>
                        </a:rPr>
                        <a:t>Deducción prevista en la CCAA</a:t>
                      </a:r>
                      <a:r>
                        <a:rPr kumimoji="0" lang="es-ES_tradnl" sz="1400" b="1" i="0" u="none" strike="noStrike" cap="none" normalizeH="0" baseline="0" dirty="0" smtClean="0">
                          <a:ln>
                            <a:noFill/>
                          </a:ln>
                          <a:solidFill>
                            <a:srgbClr val="0000FF"/>
                          </a:solidFill>
                          <a:effectLst/>
                          <a:latin typeface="Arial  "/>
                        </a:rPr>
                        <a:t>,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34667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rPr>
                        <a:t>Situación del Inversor</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1" i="0" u="none" strike="noStrike" cap="none" normalizeH="0" baseline="0" dirty="0" smtClean="0">
                          <a:ln>
                            <a:noFill/>
                          </a:ln>
                          <a:solidFill>
                            <a:srgbClr val="FF0000"/>
                          </a:solidFill>
                          <a:effectLst/>
                          <a:latin typeface="Arial  "/>
                        </a:rPr>
                        <a:t>pueden tener relación laboral o mercantil con la sociedad</a:t>
                      </a:r>
                      <a:endParaRPr kumimoji="0" lang="es-ES_tradnl" sz="1400" b="1" i="0" u="none" strike="noStrike" cap="none" normalizeH="0" baseline="0" dirty="0" smtClean="0">
                        <a:ln>
                          <a:noFill/>
                        </a:ln>
                        <a:solidFill>
                          <a:srgbClr val="FF0000"/>
                        </a:solidFill>
                        <a:effectLst>
                          <a:outerShdw blurRad="38100" dist="38100" dir="2700000" algn="tl">
                            <a:srgbClr val="000000"/>
                          </a:outerShdw>
                        </a:effectLst>
                        <a:latin typeface="Arial  "/>
                      </a:endParaRP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1" i="0" u="sng" strike="noStrike" cap="none" normalizeH="0" baseline="0" dirty="0" smtClean="0">
                          <a:ln>
                            <a:noFill/>
                          </a:ln>
                          <a:solidFill>
                            <a:srgbClr val="0000FF"/>
                          </a:solidFill>
                          <a:effectLst/>
                          <a:latin typeface="Arial  "/>
                        </a:rPr>
                        <a:t>No se exige</a:t>
                      </a:r>
                      <a:r>
                        <a:rPr kumimoji="0" lang="es-ES_tradnl" sz="1400" b="1" i="0" u="none" strike="noStrike" cap="none" normalizeH="0" baseline="0" dirty="0" smtClean="0">
                          <a:ln>
                            <a:noFill/>
                          </a:ln>
                          <a:solidFill>
                            <a:srgbClr val="0000FF"/>
                          </a:solidFill>
                          <a:effectLst/>
                          <a:latin typeface="Arial  "/>
                        </a:rPr>
                        <a:t> que solamente pueda ser socio.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6"/>
                  </a:ext>
                </a:extLst>
              </a:tr>
            </a:tbl>
          </a:graphicData>
        </a:graphic>
      </p:graphicFrame>
      <p:sp>
        <p:nvSpPr>
          <p:cNvPr id="8" name="Text Box 5"/>
          <p:cNvSpPr txBox="1">
            <a:spLocks noChangeArrowheads="1"/>
          </p:cNvSpPr>
          <p:nvPr/>
        </p:nvSpPr>
        <p:spPr bwMode="auto">
          <a:xfrm>
            <a:off x="0" y="71414"/>
            <a:ext cx="9906000" cy="338554"/>
          </a:xfrm>
          <a:prstGeom prst="rect">
            <a:avLst/>
          </a:prstGeom>
          <a:solidFill>
            <a:srgbClr val="CCFFFF"/>
          </a:solidFill>
          <a:ln w="9525">
            <a:noFill/>
            <a:miter lim="800000"/>
            <a:headEnd/>
            <a:tailEnd/>
          </a:ln>
        </p:spPr>
        <p:txBody>
          <a:bodyPr>
            <a:spAutoFit/>
          </a:bodyPr>
          <a:lstStyle/>
          <a:p>
            <a:pPr algn="ctr">
              <a:spcBef>
                <a:spcPct val="50000"/>
              </a:spcBef>
            </a:pPr>
            <a:r>
              <a:rPr lang="es-ES_tradnl" sz="1600" u="sng" dirty="0" smtClean="0">
                <a:solidFill>
                  <a:srgbClr val="FF0000"/>
                </a:solidFill>
                <a:latin typeface="+mn-lt"/>
              </a:rPr>
              <a:t>GALICIA.</a:t>
            </a:r>
            <a:r>
              <a:rPr lang="es-ES_tradnl" sz="1600" dirty="0" smtClean="0">
                <a:solidFill>
                  <a:srgbClr val="000066"/>
                </a:solidFill>
                <a:latin typeface="+mn-lt"/>
              </a:rPr>
              <a:t> </a:t>
            </a:r>
            <a:r>
              <a:rPr lang="es-ES_tradnl" sz="1600" u="sng" dirty="0" smtClean="0">
                <a:solidFill>
                  <a:srgbClr val="000066"/>
                </a:solidFill>
                <a:latin typeface="+mn-lt"/>
              </a:rPr>
              <a:t>DEDUCCIÓN</a:t>
            </a:r>
            <a:r>
              <a:rPr lang="es-ES_tradnl" sz="1600" dirty="0" smtClean="0">
                <a:solidFill>
                  <a:srgbClr val="000066"/>
                </a:solidFill>
                <a:latin typeface="+mn-lt"/>
              </a:rPr>
              <a:t> </a:t>
            </a:r>
            <a:r>
              <a:rPr lang="es-ES_tradnl" sz="1600" dirty="0">
                <a:solidFill>
                  <a:srgbClr val="000066"/>
                </a:solidFill>
                <a:latin typeface="+mn-lt"/>
              </a:rPr>
              <a:t>EN EMPRESAS DE NUEVA O RECIENTE </a:t>
            </a:r>
            <a:r>
              <a:rPr lang="es-ES_tradnl" sz="1600" dirty="0" smtClean="0">
                <a:solidFill>
                  <a:srgbClr val="000066"/>
                </a:solidFill>
                <a:latin typeface="+mn-lt"/>
              </a:rPr>
              <a:t>CREACIÓN. </a:t>
            </a:r>
            <a:r>
              <a:rPr lang="es-ES_tradnl" sz="1600" dirty="0" smtClean="0">
                <a:solidFill>
                  <a:srgbClr val="FF0000"/>
                </a:solidFill>
                <a:latin typeface="+mn-lt"/>
              </a:rPr>
              <a:t>(2) </a:t>
            </a:r>
            <a:endParaRPr lang="es-ES" sz="1600" dirty="0">
              <a:solidFill>
                <a:srgbClr val="FF0000"/>
              </a:solidFill>
              <a:latin typeface="+mn-lt"/>
            </a:endParaRPr>
          </a:p>
        </p:txBody>
      </p:sp>
      <p:graphicFrame>
        <p:nvGraphicFramePr>
          <p:cNvPr id="9" name="Group 142"/>
          <p:cNvGraphicFramePr>
            <a:graphicFrameLocks noGrp="1"/>
          </p:cNvGraphicFramePr>
          <p:nvPr>
            <p:extLst>
              <p:ext uri="{D42A27DB-BD31-4B8C-83A1-F6EECF244321}">
                <p14:modId xmlns="" xmlns:p14="http://schemas.microsoft.com/office/powerpoint/2010/main" val="1290697212"/>
              </p:ext>
            </p:extLst>
          </p:nvPr>
        </p:nvGraphicFramePr>
        <p:xfrm>
          <a:off x="152400" y="571480"/>
          <a:ext cx="9525000" cy="1549322"/>
        </p:xfrm>
        <a:graphic>
          <a:graphicData uri="http://schemas.openxmlformats.org/drawingml/2006/table">
            <a:tbl>
              <a:tblPr/>
              <a:tblGrid>
                <a:gridCol w="2438400">
                  <a:extLst>
                    <a:ext uri="{9D8B030D-6E8A-4147-A177-3AD203B41FA5}">
                      <a16:colId xmlns="" xmlns:a16="http://schemas.microsoft.com/office/drawing/2014/main" val="20000"/>
                    </a:ext>
                  </a:extLst>
                </a:gridCol>
                <a:gridCol w="7086600">
                  <a:extLst>
                    <a:ext uri="{9D8B030D-6E8A-4147-A177-3AD203B41FA5}">
                      <a16:colId xmlns="" xmlns:a16="http://schemas.microsoft.com/office/drawing/2014/main" val="20001"/>
                    </a:ext>
                  </a:extLst>
                </a:gridCol>
              </a:tblGrid>
              <a:tr h="42765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99"/>
                          </a:solidFill>
                          <a:effectLst>
                            <a:outerShdw blurRad="38100" dist="38100" dir="2700000" algn="tl">
                              <a:srgbClr val="000000"/>
                            </a:outerShdw>
                          </a:effectLst>
                          <a:latin typeface="Arial" charset="0"/>
                        </a:rPr>
                        <a:t>DEDUCCIÓN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D = </a:t>
                      </a:r>
                      <a:r>
                        <a:rPr kumimoji="0" lang="es-ES_tradnl" sz="2000" b="1" i="0" u="none" strike="noStrike" cap="none" normalizeH="0" baseline="0" dirty="0" smtClean="0">
                          <a:ln>
                            <a:noFill/>
                          </a:ln>
                          <a:solidFill>
                            <a:srgbClr val="FFFF00"/>
                          </a:solidFill>
                          <a:effectLst/>
                          <a:latin typeface="Arial" charset="0"/>
                        </a:rPr>
                        <a:t>30% s/ Base</a:t>
                      </a:r>
                      <a:r>
                        <a:rPr kumimoji="0" lang="es-ES_tradnl" sz="2000" b="1" i="0" u="none" strike="noStrike" cap="none" normalizeH="0" baseline="0" dirty="0" smtClean="0">
                          <a:ln>
                            <a:noFill/>
                          </a:ln>
                          <a:solidFill>
                            <a:schemeClr val="tx1"/>
                          </a:solidFill>
                          <a:effectLst/>
                          <a:latin typeface="Arial" charset="0"/>
                        </a:rPr>
                        <a:t> </a:t>
                      </a:r>
                      <a:r>
                        <a:rPr kumimoji="0" lang="es-ES_tradnl" sz="2000" b="1" i="0" u="none" strike="noStrike" cap="none" normalizeH="0" baseline="0" dirty="0" smtClean="0">
                          <a:ln>
                            <a:noFill/>
                          </a:ln>
                          <a:solidFill>
                            <a:srgbClr val="FFFF00"/>
                          </a:solidFill>
                          <a:effectLst/>
                          <a:latin typeface="Arial" charset="0"/>
                        </a:rPr>
                        <a:t> </a:t>
                      </a:r>
                      <a:r>
                        <a:rPr kumimoji="0" lang="es-ES_tradnl" sz="2000" b="1" i="0" u="none" strike="noStrike" cap="none" normalizeH="0" baseline="0" dirty="0" smtClean="0">
                          <a:ln>
                            <a:noFill/>
                          </a:ln>
                          <a:solidFill>
                            <a:schemeClr val="tx1"/>
                          </a:solidFill>
                          <a:effectLst/>
                          <a:latin typeface="Arial" charset="0"/>
                        </a:rPr>
                        <a:t>(30% desde 2019, antes 20%)</a:t>
                      </a:r>
                      <a:endParaRPr kumimoji="0" lang="es-ES_tradnl" sz="2000" b="0"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lang="es-ES_tradnl" sz="1800" b="1" u="none" dirty="0" smtClean="0">
                          <a:solidFill>
                            <a:srgbClr val="FFFF00"/>
                          </a:solidFill>
                          <a:effectLst>
                            <a:outerShdw blurRad="38100" dist="38100" dir="2700000" algn="tl">
                              <a:srgbClr val="000000">
                                <a:alpha val="43137"/>
                              </a:srgbClr>
                            </a:outerShdw>
                          </a:effectLst>
                          <a:latin typeface="Arial  "/>
                          <a:cs typeface="Arial" charset="0"/>
                        </a:rPr>
                        <a:t>“Emprendedor </a:t>
                      </a:r>
                      <a:r>
                        <a:rPr lang="es-ES_tradnl" sz="1800" b="1" u="none" baseline="0" dirty="0" smtClean="0">
                          <a:solidFill>
                            <a:srgbClr val="FFFF00"/>
                          </a:solidFill>
                          <a:effectLst>
                            <a:outerShdw blurRad="38100" dist="38100" dir="2700000" algn="tl">
                              <a:srgbClr val="000000">
                                <a:alpha val="43137"/>
                              </a:srgbClr>
                            </a:outerShdw>
                          </a:effectLst>
                          <a:latin typeface="Arial  "/>
                          <a:cs typeface="Arial" charset="0"/>
                        </a:rPr>
                        <a:t> ó</a:t>
                      </a:r>
                      <a:endParaRPr lang="es-ES_tradnl" sz="1800" b="1" u="none" dirty="0" smtClean="0">
                        <a:solidFill>
                          <a:srgbClr val="FFFF00"/>
                        </a:solidFill>
                        <a:effectLst>
                          <a:outerShdw blurRad="38100" dist="38100" dir="2700000" algn="tl">
                            <a:srgbClr val="000000">
                              <a:alpha val="43137"/>
                            </a:srgbClr>
                          </a:outerShdw>
                        </a:effectLst>
                        <a:latin typeface="Arial  "/>
                        <a:cs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lang="es-ES_tradnl" sz="1800" b="1" u="none" dirty="0" smtClean="0">
                          <a:solidFill>
                            <a:srgbClr val="FFFF00"/>
                          </a:solidFill>
                          <a:effectLst>
                            <a:outerShdw blurRad="38100" dist="38100" dir="2700000" algn="tl">
                              <a:srgbClr val="000000">
                                <a:alpha val="43137"/>
                              </a:srgbClr>
                            </a:outerShdw>
                          </a:effectLst>
                          <a:latin typeface="Arial  "/>
                          <a:cs typeface="Arial" charset="0"/>
                        </a:rPr>
                        <a:t>“Business </a:t>
                      </a:r>
                      <a:r>
                        <a:rPr lang="es-ES_tradnl" sz="1800" b="1" u="none" dirty="0" err="1" smtClean="0">
                          <a:solidFill>
                            <a:srgbClr val="FFFF00"/>
                          </a:solidFill>
                          <a:effectLst>
                            <a:outerShdw blurRad="38100" dist="38100" dir="2700000" algn="tl">
                              <a:srgbClr val="000000">
                                <a:alpha val="43137"/>
                              </a:srgbClr>
                            </a:outerShdw>
                          </a:effectLst>
                          <a:latin typeface="Arial  "/>
                          <a:cs typeface="Arial" charset="0"/>
                        </a:rPr>
                        <a:t>Angels</a:t>
                      </a:r>
                      <a:r>
                        <a:rPr lang="es-ES_tradnl" sz="1800" b="1" u="none" dirty="0" smtClean="0">
                          <a:solidFill>
                            <a:srgbClr val="FFFF00"/>
                          </a:solidFill>
                          <a:effectLst>
                            <a:outerShdw blurRad="38100" dist="38100" dir="2700000" algn="tl">
                              <a:srgbClr val="000000">
                                <a:alpha val="43137"/>
                              </a:srgbClr>
                            </a:outerShdw>
                          </a:effectLst>
                          <a:latin typeface="Arial  "/>
                          <a:cs typeface="Arial" charset="0"/>
                        </a:rPr>
                        <a:t>”</a:t>
                      </a:r>
                      <a:endPar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50000"/>
                      </a:schemeClr>
                    </a:solidFill>
                  </a:tcPr>
                </a:tc>
                <a:tc>
                  <a:txBody>
                    <a:bodyPr/>
                    <a:lstStyle/>
                    <a:p>
                      <a:pPr marL="342900" indent="-342900">
                        <a:buFont typeface="Wingdings" pitchFamily="2" charset="2"/>
                        <a:buChar char="v"/>
                      </a:pPr>
                      <a:r>
                        <a:rPr lang="es-ES_tradnl" sz="1500" b="1" u="sng" kern="1200" dirty="0" smtClean="0">
                          <a:solidFill>
                            <a:srgbClr val="0000FF"/>
                          </a:solidFill>
                          <a:effectLst/>
                          <a:latin typeface="+mn-lt"/>
                          <a:ea typeface="+mn-ea"/>
                          <a:cs typeface="+mn-cs"/>
                        </a:rPr>
                        <a:t>Base</a:t>
                      </a:r>
                      <a:r>
                        <a:rPr lang="es-ES_tradnl" sz="1500" b="1" u="sng" kern="1200" baseline="0" dirty="0" smtClean="0">
                          <a:solidFill>
                            <a:srgbClr val="0000FF"/>
                          </a:solidFill>
                          <a:effectLst/>
                          <a:latin typeface="+mn-lt"/>
                          <a:ea typeface="+mn-ea"/>
                          <a:cs typeface="+mn-cs"/>
                        </a:rPr>
                        <a:t> de deducción</a:t>
                      </a:r>
                      <a:r>
                        <a:rPr lang="es-ES_tradnl" sz="1500" kern="1200" baseline="0" dirty="0" smtClean="0">
                          <a:solidFill>
                            <a:srgbClr val="0000FF"/>
                          </a:solidFill>
                          <a:effectLst/>
                          <a:latin typeface="+mn-lt"/>
                          <a:ea typeface="+mn-ea"/>
                          <a:cs typeface="+mn-cs"/>
                        </a:rPr>
                        <a:t>: </a:t>
                      </a:r>
                      <a:r>
                        <a:rPr lang="es-ES_tradnl" sz="1500" kern="1200" dirty="0" smtClean="0">
                          <a:solidFill>
                            <a:srgbClr val="0000FF"/>
                          </a:solidFill>
                          <a:effectLst/>
                          <a:latin typeface="+mn-lt"/>
                          <a:ea typeface="+mn-ea"/>
                          <a:cs typeface="+mn-cs"/>
                        </a:rPr>
                        <a:t>estará formada por </a:t>
                      </a:r>
                      <a:r>
                        <a:rPr lang="es-ES_tradnl" sz="1500" b="1" kern="1200" dirty="0" smtClean="0">
                          <a:solidFill>
                            <a:srgbClr val="0000FF"/>
                          </a:solidFill>
                          <a:effectLst/>
                          <a:latin typeface="+mn-lt"/>
                          <a:ea typeface="+mn-ea"/>
                          <a:cs typeface="+mn-cs"/>
                        </a:rPr>
                        <a:t>el valor de adquisición de las acciones o participaciones suscritas.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426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
                        </a:rPr>
                        <a:t>Deducción  máxima</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342900" marR="0" lvl="0" indent="-342900" algn="just"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800" b="1" i="0" u="none" strike="noStrike" cap="none" normalizeH="0" baseline="0" dirty="0" smtClean="0">
                          <a:ln>
                            <a:noFill/>
                          </a:ln>
                          <a:solidFill>
                            <a:srgbClr val="FF0000"/>
                          </a:solidFill>
                          <a:effectLst/>
                          <a:latin typeface="Arial" charset="0"/>
                        </a:rPr>
                        <a:t>6.000 € anuales desde 2019 </a:t>
                      </a:r>
                      <a:r>
                        <a:rPr kumimoji="0" lang="es-ES_tradnl" sz="1800" b="1" i="0" u="none" strike="noStrike" cap="none" normalizeH="0" baseline="0" dirty="0" smtClean="0">
                          <a:ln>
                            <a:noFill/>
                          </a:ln>
                          <a:solidFill>
                            <a:srgbClr val="0000FF"/>
                          </a:solidFill>
                          <a:effectLst/>
                          <a:latin typeface="Arial" charset="0"/>
                        </a:rPr>
                        <a:t>(antes 4.000 €)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2347218850"/>
      </p:ext>
    </p:extLst>
  </p:cSld>
  <p:clrMapOvr>
    <a:masterClrMapping/>
  </p:clrMapOvr>
  <p:transition/>
  <p:timing>
    <p:tnLst>
      <p:par>
        <p:cTn id="1" dur="indefinite" restart="never" nodeType="tmRoot"/>
      </p:par>
    </p:tn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3 Marcador de número de diapositiva"/>
          <p:cNvSpPr>
            <a:spLocks noGrp="1"/>
          </p:cNvSpPr>
          <p:nvPr>
            <p:ph type="sldNum" sz="quarter" idx="12"/>
          </p:nvPr>
        </p:nvSpPr>
        <p:spPr>
          <a:xfrm>
            <a:off x="7670800" y="6381750"/>
            <a:ext cx="2311400" cy="476250"/>
          </a:xfrm>
        </p:spPr>
        <p:txBody>
          <a:bodyPr/>
          <a:lstStyle/>
          <a:p>
            <a:pPr>
              <a:defRPr/>
            </a:pPr>
            <a:fld id="{C97F4E05-DB97-423B-990A-D3585265EC4E}" type="slidenum">
              <a:rPr lang="es-ES"/>
              <a:pPr>
                <a:defRPr/>
              </a:pPr>
              <a:t>607</a:t>
            </a:fld>
            <a:endParaRPr lang="es-ES"/>
          </a:p>
        </p:txBody>
      </p:sp>
      <p:sp>
        <p:nvSpPr>
          <p:cNvPr id="34819"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graphicFrame>
        <p:nvGraphicFramePr>
          <p:cNvPr id="1388686" name="Group 142"/>
          <p:cNvGraphicFramePr>
            <a:graphicFrameLocks noGrp="1"/>
          </p:cNvGraphicFramePr>
          <p:nvPr>
            <p:extLst>
              <p:ext uri="{D42A27DB-BD31-4B8C-83A1-F6EECF244321}">
                <p14:modId xmlns="" xmlns:p14="http://schemas.microsoft.com/office/powerpoint/2010/main" val="1146029040"/>
              </p:ext>
            </p:extLst>
          </p:nvPr>
        </p:nvGraphicFramePr>
        <p:xfrm>
          <a:off x="152400" y="785794"/>
          <a:ext cx="9601200" cy="4998720"/>
        </p:xfrm>
        <a:graphic>
          <a:graphicData uri="http://schemas.openxmlformats.org/drawingml/2006/table">
            <a:tbl>
              <a:tblPr/>
              <a:tblGrid>
                <a:gridCol w="2438400">
                  <a:extLst>
                    <a:ext uri="{9D8B030D-6E8A-4147-A177-3AD203B41FA5}">
                      <a16:colId xmlns="" xmlns:a16="http://schemas.microsoft.com/office/drawing/2014/main" val="20000"/>
                    </a:ext>
                  </a:extLst>
                </a:gridCol>
                <a:gridCol w="7162800">
                  <a:extLst>
                    <a:ext uri="{9D8B030D-6E8A-4147-A177-3AD203B41FA5}">
                      <a16:colId xmlns="" xmlns:a16="http://schemas.microsoft.com/office/drawing/2014/main" val="20001"/>
                    </a:ext>
                  </a:extLst>
                </a:gridCol>
              </a:tblGrid>
              <a:tr h="44196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99"/>
                          </a:solidFill>
                          <a:effectLst>
                            <a:outerShdw blurRad="38100" dist="38100" dir="2700000" algn="tl">
                              <a:srgbClr val="000000"/>
                            </a:outerShdw>
                          </a:effectLst>
                          <a:latin typeface="Arial" charset="0"/>
                        </a:rPr>
                        <a:t>Nueva Deducción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D = </a:t>
                      </a:r>
                      <a:r>
                        <a:rPr kumimoji="0" lang="es-ES_tradnl" sz="2000" b="1" i="0" u="none" strike="noStrike" cap="none" normalizeH="0" baseline="0" dirty="0" smtClean="0">
                          <a:ln>
                            <a:noFill/>
                          </a:ln>
                          <a:solidFill>
                            <a:srgbClr val="FFFF00"/>
                          </a:solidFill>
                          <a:effectLst/>
                          <a:latin typeface="Arial" charset="0"/>
                        </a:rPr>
                        <a:t>45% s/ Base</a:t>
                      </a:r>
                      <a:r>
                        <a:rPr kumimoji="0" lang="es-ES_tradnl" sz="2000" b="1" i="0" u="none" strike="noStrike" cap="none" normalizeH="0" baseline="0" dirty="0" smtClean="0">
                          <a:ln>
                            <a:noFill/>
                          </a:ln>
                          <a:solidFill>
                            <a:schemeClr val="tx1"/>
                          </a:solidFill>
                          <a:effectLst/>
                          <a:latin typeface="Arial" charset="0"/>
                        </a:rPr>
                        <a:t> </a:t>
                      </a:r>
                      <a:r>
                        <a:rPr kumimoji="0" lang="es-ES_tradnl" sz="2000" b="1" i="0" u="none" strike="noStrike" cap="none" normalizeH="0" baseline="0" dirty="0" smtClean="0">
                          <a:ln>
                            <a:noFill/>
                          </a:ln>
                          <a:solidFill>
                            <a:srgbClr val="FFFF00"/>
                          </a:solidFill>
                          <a:effectLst/>
                          <a:latin typeface="Arial" charset="0"/>
                        </a:rPr>
                        <a:t> </a:t>
                      </a:r>
                      <a:r>
                        <a:rPr kumimoji="0" lang="es-ES_tradnl" sz="2000" b="1" i="0" u="none" strike="noStrike" cap="none" normalizeH="0" baseline="0" dirty="0" smtClean="0">
                          <a:ln>
                            <a:noFill/>
                          </a:ln>
                          <a:solidFill>
                            <a:schemeClr val="tx1"/>
                          </a:solidFill>
                          <a:effectLst/>
                          <a:latin typeface="Arial" charset="0"/>
                        </a:rPr>
                        <a:t>(desde 2019, antes no existía)</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lang="es-ES_tradnl" sz="1800" b="1" u="none" dirty="0" smtClean="0">
                          <a:solidFill>
                            <a:srgbClr val="FFFF00"/>
                          </a:solidFill>
                          <a:effectLst>
                            <a:outerShdw blurRad="38100" dist="38100" dir="2700000" algn="tl">
                              <a:srgbClr val="000000">
                                <a:alpha val="43137"/>
                              </a:srgbClr>
                            </a:outerShdw>
                          </a:effectLst>
                          <a:cs typeface="Arial" charset="0"/>
                        </a:rPr>
                        <a:t>“Emprendedor </a:t>
                      </a:r>
                      <a:r>
                        <a:rPr lang="es-ES_tradnl" sz="1800" b="1" u="none" baseline="0" dirty="0" smtClean="0">
                          <a:solidFill>
                            <a:srgbClr val="FFFF00"/>
                          </a:solidFill>
                          <a:effectLst>
                            <a:outerShdw blurRad="38100" dist="38100" dir="2700000" algn="tl">
                              <a:srgbClr val="000000">
                                <a:alpha val="43137"/>
                              </a:srgbClr>
                            </a:outerShdw>
                          </a:effectLst>
                          <a:cs typeface="Arial" charset="0"/>
                        </a:rPr>
                        <a:t> ó</a:t>
                      </a:r>
                      <a:endParaRPr lang="es-ES_tradnl" sz="1800" b="1" u="none" dirty="0" smtClean="0">
                        <a:solidFill>
                          <a:srgbClr val="FFFF00"/>
                        </a:solidFill>
                        <a:effectLst>
                          <a:outerShdw blurRad="38100" dist="38100" dir="2700000" algn="tl">
                            <a:srgbClr val="000000">
                              <a:alpha val="43137"/>
                            </a:srgbClr>
                          </a:outerShdw>
                        </a:effectLst>
                        <a:cs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lang="es-ES_tradnl" sz="1800" b="1" u="none" dirty="0" smtClean="0">
                          <a:solidFill>
                            <a:srgbClr val="FFFF00"/>
                          </a:solidFill>
                          <a:effectLst>
                            <a:outerShdw blurRad="38100" dist="38100" dir="2700000" algn="tl">
                              <a:srgbClr val="000000">
                                <a:alpha val="43137"/>
                              </a:srgbClr>
                            </a:outerShdw>
                          </a:effectLst>
                          <a:cs typeface="Arial" charset="0"/>
                        </a:rPr>
                        <a:t>“Business </a:t>
                      </a:r>
                      <a:r>
                        <a:rPr lang="es-ES_tradnl" sz="1800" b="1" u="none" dirty="0" err="1" smtClean="0">
                          <a:solidFill>
                            <a:srgbClr val="FFFF00"/>
                          </a:solidFill>
                          <a:effectLst>
                            <a:outerShdw blurRad="38100" dist="38100" dir="2700000" algn="tl">
                              <a:srgbClr val="000000">
                                <a:alpha val="43137"/>
                              </a:srgbClr>
                            </a:outerShdw>
                          </a:effectLst>
                          <a:cs typeface="Arial" charset="0"/>
                        </a:rPr>
                        <a:t>Angels</a:t>
                      </a:r>
                      <a:r>
                        <a:rPr lang="es-ES_tradnl" sz="1800" b="1" u="none" dirty="0" smtClean="0">
                          <a:solidFill>
                            <a:srgbClr val="FFFF00"/>
                          </a:solidFill>
                          <a:effectLst>
                            <a:outerShdw blurRad="38100" dist="38100" dir="2700000" algn="tl">
                              <a:srgbClr val="000000">
                                <a:alpha val="43137"/>
                              </a:srgbClr>
                            </a:outerShdw>
                          </a:effectLst>
                          <a:cs typeface="Arial" charset="0"/>
                        </a:rPr>
                        <a:t>”</a:t>
                      </a:r>
                      <a:endPar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50000"/>
                      </a:schemeClr>
                    </a:solidFill>
                  </a:tcPr>
                </a:tc>
                <a:tc>
                  <a:txBody>
                    <a:bodyPr/>
                    <a:lstStyle/>
                    <a:p>
                      <a:pPr marL="342900" indent="-342900">
                        <a:buFont typeface="Wingdings" pitchFamily="2" charset="2"/>
                        <a:buChar char="v"/>
                      </a:pPr>
                      <a:r>
                        <a:rPr lang="es-ES_tradnl" sz="1500" kern="1200" dirty="0" smtClean="0">
                          <a:solidFill>
                            <a:srgbClr val="0000FF"/>
                          </a:solidFill>
                          <a:effectLst/>
                          <a:latin typeface="+mn-lt"/>
                          <a:ea typeface="+mn-ea"/>
                          <a:cs typeface="+mn-cs"/>
                        </a:rPr>
                        <a:t>estará formada por </a:t>
                      </a:r>
                      <a:r>
                        <a:rPr lang="es-ES_tradnl" sz="1500" b="1" kern="1200" dirty="0" smtClean="0">
                          <a:solidFill>
                            <a:srgbClr val="0000FF"/>
                          </a:solidFill>
                          <a:effectLst/>
                          <a:latin typeface="+mn-lt"/>
                          <a:ea typeface="+mn-ea"/>
                          <a:cs typeface="+mn-cs"/>
                        </a:rPr>
                        <a:t>el valor de adquisición de las acciones o participaciones suscritas.  En las inversiones  que si indican a continuación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51816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Deducción  máxima</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342900" marR="0" lvl="0" indent="-342900" algn="just"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800" b="1" i="0" u="none" strike="noStrike" cap="none" normalizeH="0" baseline="0" dirty="0" smtClean="0">
                          <a:ln>
                            <a:noFill/>
                          </a:ln>
                          <a:solidFill>
                            <a:srgbClr val="FF0000"/>
                          </a:solidFill>
                          <a:effectLst/>
                          <a:latin typeface="Arial" charset="0"/>
                        </a:rPr>
                        <a:t>9.000 € anuales desde 2019 </a:t>
                      </a:r>
                      <a:r>
                        <a:rPr kumimoji="0" lang="es-ES_tradnl" sz="1800" b="1" i="0" u="none" strike="noStrike" cap="none" normalizeH="0" baseline="0" dirty="0" smtClean="0">
                          <a:ln>
                            <a:noFill/>
                          </a:ln>
                          <a:solidFill>
                            <a:srgbClr val="0000FF"/>
                          </a:solidFill>
                          <a:effectLst/>
                          <a:latin typeface="Arial" charset="0"/>
                        </a:rPr>
                        <a:t>(antes no existía)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2"/>
                  </a:ext>
                </a:extLst>
              </a:tr>
              <a:tr h="14478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alpha val="43137"/>
                              </a:srgbClr>
                            </a:outerShdw>
                          </a:effectLst>
                          <a:latin typeface="Arial" charset="0"/>
                        </a:rPr>
                        <a:t>Requisitos adicionales: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800" b="1" i="0" u="none" strike="noStrike" cap="none" normalizeH="0" baseline="0" dirty="0" smtClean="0">
                        <a:ln>
                          <a:noFill/>
                        </a:ln>
                        <a:solidFill>
                          <a:srgbClr val="FFFF66"/>
                        </a:solidFill>
                        <a:effectLst>
                          <a:outerShdw blurRad="38100" dist="38100" dir="2700000" algn="tl">
                            <a:srgbClr val="000000">
                              <a:alpha val="43137"/>
                            </a:srgbClr>
                          </a:outerShdw>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alpha val="43137"/>
                              </a:srgbClr>
                            </a:outerShdw>
                          </a:effectLst>
                          <a:latin typeface="Arial" charset="0"/>
                        </a:rPr>
                        <a:t>Adquiera participaciones  de</a:t>
                      </a:r>
                      <a:endPar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rPr>
                        <a:t>Alguna de las </a:t>
                      </a:r>
                      <a:r>
                        <a:rPr kumimoji="0" lang="es-ES_tradnl" sz="1800" b="1" i="0" u="sng" strike="noStrike" cap="none" normalizeH="0" baseline="0" dirty="0" err="1" smtClean="0">
                          <a:ln>
                            <a:noFill/>
                          </a:ln>
                          <a:solidFill>
                            <a:srgbClr val="FFFF66"/>
                          </a:solidFill>
                          <a:effectLst>
                            <a:outerShdw blurRad="38100" dist="38100" dir="2700000" algn="tl">
                              <a:srgbClr val="000000"/>
                            </a:outerShdw>
                          </a:effectLst>
                          <a:latin typeface="Arial" charset="0"/>
                        </a:rPr>
                        <a:t>ss</a:t>
                      </a:r>
                      <a:r>
                        <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342900" indent="-342900">
                        <a:buFont typeface="+mj-lt"/>
                        <a:buAutoNum type="alphaLcParenR"/>
                      </a:pPr>
                      <a:r>
                        <a:rPr lang="es-ES_tradnl" sz="1600" kern="1200" baseline="0" dirty="0" smtClean="0">
                          <a:solidFill>
                            <a:srgbClr val="0000FF"/>
                          </a:solidFill>
                          <a:latin typeface="+mn-lt"/>
                          <a:ea typeface="+mn-ea"/>
                          <a:cs typeface="+mn-cs"/>
                        </a:rPr>
                        <a:t> </a:t>
                      </a:r>
                      <a:r>
                        <a:rPr lang="es-ES_tradnl" sz="1600" b="1" u="sng" kern="1200" baseline="0" dirty="0" smtClean="0">
                          <a:solidFill>
                            <a:srgbClr val="FF0000"/>
                          </a:solidFill>
                          <a:latin typeface="+mn-lt"/>
                          <a:ea typeface="+mn-ea"/>
                          <a:cs typeface="+mn-cs"/>
                        </a:rPr>
                        <a:t>pequeñas y medianas empresas innovadoras</a:t>
                      </a:r>
                      <a:r>
                        <a:rPr lang="es-ES_tradnl" sz="1600" b="1" kern="1200" baseline="0" dirty="0" smtClean="0">
                          <a:solidFill>
                            <a:srgbClr val="0000FF"/>
                          </a:solidFill>
                          <a:latin typeface="+mn-lt"/>
                          <a:ea typeface="+mn-ea"/>
                          <a:cs typeface="+mn-cs"/>
                        </a:rPr>
                        <a:t>, de acuerdo con lo dispuesto en la Orden ECC/1087/2015, de 5 de junio</a:t>
                      </a:r>
                      <a:r>
                        <a:rPr lang="es-ES_tradnl" sz="1600" kern="1200" baseline="0" dirty="0" smtClean="0">
                          <a:solidFill>
                            <a:srgbClr val="0000FF"/>
                          </a:solidFill>
                          <a:latin typeface="+mn-lt"/>
                          <a:ea typeface="+mn-ea"/>
                          <a:cs typeface="+mn-cs"/>
                        </a:rPr>
                        <a:t>, por la que se regula la obtención del sello de pequeña y mediana empresa innovadora y se crea y regula el funcionamiento del Registro de la Pequeña y Mediana Empresa Innovadora. </a:t>
                      </a:r>
                    </a:p>
                    <a:p>
                      <a:pPr marL="342900" indent="-342900">
                        <a:buFont typeface="+mj-lt"/>
                        <a:buAutoNum type="alphaLcParenR"/>
                      </a:pPr>
                      <a:r>
                        <a:rPr lang="es-ES_tradnl" sz="1600" kern="1200" baseline="0" dirty="0" err="1" smtClean="0">
                          <a:solidFill>
                            <a:srgbClr val="0000FF"/>
                          </a:solidFill>
                          <a:latin typeface="+mn-lt"/>
                          <a:ea typeface="+mn-ea"/>
                          <a:cs typeface="+mn-cs"/>
                        </a:rPr>
                        <a:t>ó</a:t>
                      </a:r>
                      <a:r>
                        <a:rPr lang="es-ES_tradnl" sz="1600" kern="1200" baseline="0" dirty="0" smtClean="0">
                          <a:solidFill>
                            <a:srgbClr val="0000FF"/>
                          </a:solidFill>
                          <a:latin typeface="+mn-lt"/>
                          <a:ea typeface="+mn-ea"/>
                          <a:cs typeface="+mn-cs"/>
                        </a:rPr>
                        <a:t> </a:t>
                      </a:r>
                      <a:r>
                        <a:rPr lang="es-ES_tradnl" sz="1600" b="0" kern="1200" baseline="0" dirty="0" smtClean="0">
                          <a:solidFill>
                            <a:srgbClr val="0000FF"/>
                          </a:solidFill>
                          <a:latin typeface="+mn-lt"/>
                          <a:ea typeface="+mn-ea"/>
                          <a:cs typeface="+mn-cs"/>
                        </a:rPr>
                        <a:t>sociedades promotoras de un proyecto empresarial que haya accedido a la obtención de calificación como iniciativa de empleo de base tecnológica, de conformidad con lo dispuesto en el Decreto 56/2007, de 15 de marzo, por el que se establece un programa de apoyo a las </a:t>
                      </a:r>
                      <a:r>
                        <a:rPr lang="es-ES_tradnl" sz="1600" b="1" kern="1200" baseline="0" dirty="0" smtClean="0">
                          <a:solidFill>
                            <a:srgbClr val="FF0000"/>
                          </a:solidFill>
                          <a:latin typeface="+mn-lt"/>
                          <a:ea typeface="+mn-ea"/>
                          <a:cs typeface="+mn-cs"/>
                        </a:rPr>
                        <a:t>Iniciativas de Empleo de Base Tecnológica (IEBT), </a:t>
                      </a:r>
                      <a:r>
                        <a:rPr lang="es-ES_tradnl" sz="1600" b="0" kern="1200" baseline="0" dirty="0" smtClean="0">
                          <a:solidFill>
                            <a:srgbClr val="0000FF"/>
                          </a:solidFill>
                          <a:latin typeface="+mn-lt"/>
                          <a:ea typeface="+mn-ea"/>
                          <a:cs typeface="+mn-cs"/>
                        </a:rPr>
                        <a:t>mediante la inscripción de la iniciativa en el Registro administrativo de Iniciativas Empresariales de Base Tecnológica. </a:t>
                      </a:r>
                    </a:p>
                    <a:p>
                      <a:pPr marL="342900" indent="-342900">
                        <a:buFont typeface="+mj-lt"/>
                        <a:buAutoNum type="alphaLcParenR"/>
                      </a:pPr>
                      <a:r>
                        <a:rPr lang="es-ES_tradnl" sz="1600" b="0" kern="1200" baseline="0" dirty="0" smtClean="0">
                          <a:solidFill>
                            <a:srgbClr val="0000FF"/>
                          </a:solidFill>
                          <a:latin typeface="+mn-lt"/>
                          <a:ea typeface="+mn-ea"/>
                          <a:cs typeface="+mn-cs"/>
                        </a:rPr>
                        <a:t>ó </a:t>
                      </a:r>
                      <a:r>
                        <a:rPr lang="es-ES_tradnl" sz="1600" b="1" kern="1200" baseline="0" dirty="0" smtClean="0">
                          <a:solidFill>
                            <a:srgbClr val="FF0000"/>
                          </a:solidFill>
                          <a:latin typeface="+mn-lt"/>
                          <a:ea typeface="+mn-ea"/>
                          <a:cs typeface="+mn-cs"/>
                        </a:rPr>
                        <a:t>participadas por universidades u organismos de investigación</a:t>
                      </a:r>
                      <a:r>
                        <a:rPr lang="es-ES_tradnl" sz="1600" b="0" kern="1200" baseline="0" dirty="0" smtClean="0">
                          <a:solidFill>
                            <a:srgbClr val="0000FF"/>
                          </a:solidFill>
                          <a:latin typeface="+mn-lt"/>
                          <a:ea typeface="+mn-ea"/>
                          <a:cs typeface="+mn-cs"/>
                        </a:rPr>
                        <a:t>.</a:t>
                      </a:r>
                      <a:endParaRPr lang="es-ES_tradnl" sz="1600" b="0" kern="1200" dirty="0">
                        <a:solidFill>
                          <a:srgbClr val="0000FF"/>
                        </a:solidFill>
                        <a:effectLst>
                          <a:outerShdw blurRad="38100" dist="38100" dir="2700000" algn="tl">
                            <a:srgbClr val="000000">
                              <a:alpha val="43137"/>
                            </a:srgbClr>
                          </a:outerShdw>
                        </a:effectLst>
                        <a:latin typeface="+mn-lt"/>
                        <a:ea typeface="+mn-ea"/>
                        <a:cs typeface="+mn-cs"/>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bl>
          </a:graphicData>
        </a:graphic>
      </p:graphicFrame>
      <p:sp>
        <p:nvSpPr>
          <p:cNvPr id="8" name="Text Box 5"/>
          <p:cNvSpPr txBox="1">
            <a:spLocks noChangeArrowheads="1"/>
          </p:cNvSpPr>
          <p:nvPr/>
        </p:nvSpPr>
        <p:spPr bwMode="auto">
          <a:xfrm>
            <a:off x="0" y="71414"/>
            <a:ext cx="9906000" cy="338554"/>
          </a:xfrm>
          <a:prstGeom prst="rect">
            <a:avLst/>
          </a:prstGeom>
          <a:solidFill>
            <a:srgbClr val="CCFFFF"/>
          </a:solidFill>
          <a:ln w="9525">
            <a:noFill/>
            <a:miter lim="800000"/>
            <a:headEnd/>
            <a:tailEnd/>
          </a:ln>
        </p:spPr>
        <p:txBody>
          <a:bodyPr>
            <a:spAutoFit/>
          </a:bodyPr>
          <a:lstStyle/>
          <a:p>
            <a:pPr algn="ctr">
              <a:spcBef>
                <a:spcPct val="50000"/>
              </a:spcBef>
            </a:pPr>
            <a:r>
              <a:rPr lang="es-ES_tradnl" sz="1600" u="sng" dirty="0" smtClean="0">
                <a:solidFill>
                  <a:srgbClr val="FF0000"/>
                </a:solidFill>
                <a:latin typeface="+mn-lt"/>
              </a:rPr>
              <a:t>GALICIA.</a:t>
            </a:r>
            <a:r>
              <a:rPr lang="es-ES_tradnl" sz="1600" dirty="0" smtClean="0">
                <a:solidFill>
                  <a:srgbClr val="000066"/>
                </a:solidFill>
                <a:latin typeface="+mn-lt"/>
              </a:rPr>
              <a:t> </a:t>
            </a:r>
            <a:r>
              <a:rPr lang="es-ES_tradnl" sz="1600" u="sng" dirty="0" smtClean="0">
                <a:solidFill>
                  <a:srgbClr val="000066"/>
                </a:solidFill>
                <a:latin typeface="+mn-lt"/>
              </a:rPr>
              <a:t>DEDUCCIÓN</a:t>
            </a:r>
            <a:r>
              <a:rPr lang="es-ES_tradnl" sz="1600" dirty="0" smtClean="0">
                <a:solidFill>
                  <a:srgbClr val="000066"/>
                </a:solidFill>
                <a:latin typeface="+mn-lt"/>
              </a:rPr>
              <a:t> </a:t>
            </a:r>
            <a:r>
              <a:rPr lang="es-ES_tradnl" sz="1600" dirty="0">
                <a:solidFill>
                  <a:srgbClr val="000066"/>
                </a:solidFill>
                <a:latin typeface="+mn-lt"/>
              </a:rPr>
              <a:t>EN EMPRESAS DE NUEVA O RECIENTE </a:t>
            </a:r>
            <a:r>
              <a:rPr lang="es-ES_tradnl" sz="1600" dirty="0" smtClean="0">
                <a:solidFill>
                  <a:srgbClr val="000066"/>
                </a:solidFill>
                <a:latin typeface="+mn-lt"/>
              </a:rPr>
              <a:t>CREACIÓN. </a:t>
            </a:r>
            <a:r>
              <a:rPr lang="es-ES_tradnl" sz="1600" dirty="0" smtClean="0">
                <a:solidFill>
                  <a:srgbClr val="FF0000"/>
                </a:solidFill>
                <a:latin typeface="+mn-lt"/>
              </a:rPr>
              <a:t>(3) </a:t>
            </a:r>
            <a:endParaRPr lang="es-ES" sz="1600" dirty="0">
              <a:solidFill>
                <a:srgbClr val="FF0000"/>
              </a:solidFill>
              <a:latin typeface="+mn-lt"/>
            </a:endParaRPr>
          </a:p>
        </p:txBody>
      </p:sp>
    </p:spTree>
    <p:extLst>
      <p:ext uri="{BB962C8B-B14F-4D97-AF65-F5344CB8AC3E}">
        <p14:creationId xmlns="" xmlns:p14="http://schemas.microsoft.com/office/powerpoint/2010/main" val="3102964286"/>
      </p:ext>
    </p:extLst>
  </p:cSld>
  <p:clrMapOvr>
    <a:masterClrMapping/>
  </p:clrMapOvr>
  <p:transition/>
  <p:timing>
    <p:tnLst>
      <p:par>
        <p:cTn id="1" dur="indefinite" restart="never" nodeType="tmRoot"/>
      </p:par>
    </p:tn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608</a:t>
            </a:fld>
            <a:endParaRPr lang="es-ES" dirty="0"/>
          </a:p>
        </p:txBody>
      </p:sp>
      <p:graphicFrame>
        <p:nvGraphicFramePr>
          <p:cNvPr id="2" name="Tabla 1"/>
          <p:cNvGraphicFramePr>
            <a:graphicFrameLocks noGrp="1"/>
          </p:cNvGraphicFramePr>
          <p:nvPr>
            <p:extLst>
              <p:ext uri="{D42A27DB-BD31-4B8C-83A1-F6EECF244321}">
                <p14:modId xmlns="" xmlns:p14="http://schemas.microsoft.com/office/powerpoint/2010/main" val="1854883426"/>
              </p:ext>
            </p:extLst>
          </p:nvPr>
        </p:nvGraphicFramePr>
        <p:xfrm>
          <a:off x="169024" y="714356"/>
          <a:ext cx="9508375" cy="3742192"/>
        </p:xfrm>
        <a:graphic>
          <a:graphicData uri="http://schemas.openxmlformats.org/drawingml/2006/table">
            <a:tbl>
              <a:tblPr firstRow="1" bandRow="1">
                <a:tableStyleId>{5C22544A-7EE6-4342-B048-85BDC9FD1C3A}</a:tableStyleId>
              </a:tblPr>
              <a:tblGrid>
                <a:gridCol w="7305817">
                  <a:extLst>
                    <a:ext uri="{9D8B030D-6E8A-4147-A177-3AD203B41FA5}">
                      <a16:colId xmlns="" xmlns:a16="http://schemas.microsoft.com/office/drawing/2014/main" val="3771516203"/>
                    </a:ext>
                  </a:extLst>
                </a:gridCol>
                <a:gridCol w="2202558">
                  <a:extLst>
                    <a:ext uri="{9D8B030D-6E8A-4147-A177-3AD203B41FA5}">
                      <a16:colId xmlns="" xmlns:a16="http://schemas.microsoft.com/office/drawing/2014/main" val="193500059"/>
                    </a:ext>
                  </a:extLst>
                </a:gridCol>
              </a:tblGrid>
              <a:tr h="368051">
                <a:tc>
                  <a:txBody>
                    <a:bodyPr/>
                    <a:lstStyle/>
                    <a:p>
                      <a:r>
                        <a:rPr lang="es-ES" sz="2000" dirty="0" smtClean="0">
                          <a:solidFill>
                            <a:schemeClr val="tx1"/>
                          </a:solidFill>
                        </a:rPr>
                        <a:t>Modificaciones en:</a:t>
                      </a:r>
                      <a:endParaRPr lang="es-ES" sz="20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75000"/>
                      </a:schemeClr>
                    </a:solidFill>
                  </a:tcPr>
                </a:tc>
                <a:tc>
                  <a:txBody>
                    <a:bodyPr/>
                    <a:lstStyle/>
                    <a:p>
                      <a:pPr algn="r"/>
                      <a:r>
                        <a:rPr lang="es-ES" sz="2000" dirty="0" smtClean="0">
                          <a:solidFill>
                            <a:schemeClr val="tx1"/>
                          </a:solidFill>
                        </a:rPr>
                        <a:t>Efecto desde</a:t>
                      </a:r>
                      <a:endParaRPr lang="es-ES" sz="2000" dirty="0">
                        <a:solidFill>
                          <a:schemeClr val="tx1"/>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863236019"/>
                  </a:ext>
                </a:extLst>
              </a:tr>
              <a:tr h="1051560">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 sz="1800" b="1" i="0" u="sng" strike="noStrike" kern="1200" baseline="0" dirty="0" smtClean="0">
                          <a:solidFill>
                            <a:srgbClr val="0000FF"/>
                          </a:solidFill>
                          <a:latin typeface="+mn-lt"/>
                          <a:ea typeface="+mn-ea"/>
                          <a:cs typeface="+mn-cs"/>
                        </a:rPr>
                        <a:t>Mejora</a:t>
                      </a:r>
                      <a:r>
                        <a:rPr lang="es-ES" sz="1800" b="0" i="0" u="none" strike="noStrike" kern="1200" baseline="0" dirty="0" smtClean="0">
                          <a:solidFill>
                            <a:srgbClr val="0000FF"/>
                          </a:solidFill>
                          <a:latin typeface="+mn-lt"/>
                          <a:ea typeface="+mn-ea"/>
                          <a:cs typeface="+mn-cs"/>
                        </a:rPr>
                        <a:t> la </a:t>
                      </a:r>
                      <a:r>
                        <a:rPr lang="es-ES" sz="1800" b="1" i="0" u="none" strike="noStrike" kern="1200" baseline="0" dirty="0" smtClean="0">
                          <a:solidFill>
                            <a:srgbClr val="0000FF"/>
                          </a:solidFill>
                          <a:latin typeface="+mn-lt"/>
                          <a:ea typeface="+mn-ea"/>
                          <a:cs typeface="+mn-cs"/>
                        </a:rPr>
                        <a:t>Deducción</a:t>
                      </a:r>
                      <a:r>
                        <a:rPr lang="es-ES" sz="1800" b="0" i="0" u="none" strike="noStrike" kern="1200" baseline="0" dirty="0" smtClean="0">
                          <a:solidFill>
                            <a:srgbClr val="0000FF"/>
                          </a:solidFill>
                          <a:latin typeface="+mn-lt"/>
                          <a:ea typeface="+mn-ea"/>
                          <a:cs typeface="+mn-cs"/>
                        </a:rPr>
                        <a:t> por </a:t>
                      </a:r>
                      <a:r>
                        <a:rPr lang="es-ES" sz="1800" b="0" dirty="0" smtClean="0">
                          <a:solidFill>
                            <a:srgbClr val="0000FF"/>
                          </a:solidFill>
                          <a:latin typeface="+mn-lt"/>
                        </a:rPr>
                        <a:t>inversión en </a:t>
                      </a:r>
                      <a:r>
                        <a:rPr lang="es-ES" sz="1800" b="1" dirty="0" smtClean="0">
                          <a:solidFill>
                            <a:srgbClr val="0000FF"/>
                          </a:solidFill>
                          <a:latin typeface="+mn-lt"/>
                        </a:rPr>
                        <a:t>empresas de nueva o reciente creación y su financiación.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s-ES" sz="800" b="1" dirty="0" smtClean="0">
                        <a:solidFill>
                          <a:srgbClr val="0000FF"/>
                        </a:solidFill>
                        <a:latin typeface="+mn-lt"/>
                      </a:endParaRP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800" b="1" dirty="0" smtClean="0">
                          <a:solidFill>
                            <a:srgbClr val="FF0000"/>
                          </a:solidFill>
                          <a:latin typeface="+mn-lt"/>
                        </a:rPr>
                        <a:t>Para los </a:t>
                      </a:r>
                      <a:r>
                        <a:rPr lang="es-ES_tradnl" sz="1800" b="1" u="none" dirty="0" smtClean="0">
                          <a:solidFill>
                            <a:srgbClr val="FF0000"/>
                          </a:solidFill>
                          <a:effectLst/>
                          <a:latin typeface="+mn-lt"/>
                          <a:cs typeface="Arial" charset="0"/>
                        </a:rPr>
                        <a:t>“Business </a:t>
                      </a:r>
                      <a:r>
                        <a:rPr lang="es-ES_tradnl" sz="1800" b="1" u="none" dirty="0" err="1" smtClean="0">
                          <a:solidFill>
                            <a:srgbClr val="FF0000"/>
                          </a:solidFill>
                          <a:effectLst/>
                          <a:latin typeface="+mn-lt"/>
                          <a:cs typeface="Arial" charset="0"/>
                        </a:rPr>
                        <a:t>Angels</a:t>
                      </a:r>
                      <a:r>
                        <a:rPr lang="es-ES_tradnl" sz="1800" b="1" u="none" dirty="0" smtClean="0">
                          <a:solidFill>
                            <a:srgbClr val="FF0000"/>
                          </a:solidFill>
                          <a:effectLst/>
                          <a:latin typeface="+mn-lt"/>
                          <a:cs typeface="Arial" charset="0"/>
                        </a:rPr>
                        <a:t>”</a:t>
                      </a:r>
                      <a:endParaRPr lang="es-ES" sz="1800" b="1" dirty="0" smtClean="0">
                        <a:solidFill>
                          <a:srgbClr val="0000FF"/>
                        </a:solidFill>
                        <a:latin typeface="+mn-lt"/>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a:txBody>
                    <a:bodyPr/>
                    <a:lstStyle/>
                    <a:p>
                      <a:pPr algn="r"/>
                      <a:r>
                        <a:rPr lang="es-ES_tradnl" sz="1800" b="1" dirty="0" smtClean="0">
                          <a:solidFill>
                            <a:srgbClr val="3333FF"/>
                          </a:solidFill>
                          <a:latin typeface="+mn-lt"/>
                        </a:rPr>
                        <a:t>01/01/2019</a:t>
                      </a:r>
                      <a:endParaRPr lang="es-ES" b="1" dirty="0">
                        <a:solidFill>
                          <a:srgbClr val="3333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99"/>
                    </a:solidFill>
                  </a:tcPr>
                </a:tc>
                <a:extLst>
                  <a:ext uri="{0D108BD9-81ED-4DB2-BD59-A6C34878D82A}">
                    <a16:rowId xmlns="" xmlns:a16="http://schemas.microsoft.com/office/drawing/2014/main" val="2715277015"/>
                  </a:ext>
                </a:extLst>
              </a:tr>
              <a:tr h="435112">
                <a:tc gridSpan="2">
                  <a:txBody>
                    <a:bodyPr/>
                    <a:lstStyle/>
                    <a:p>
                      <a:pPr marL="342900" indent="-342900" algn="ctr">
                        <a:buFont typeface="Wingdings" panose="05000000000000000000" pitchFamily="2" charset="2"/>
                        <a:buChar char="q"/>
                      </a:pPr>
                      <a:r>
                        <a:rPr lang="es-ES_tradnl" b="1" u="sng" dirty="0" smtClean="0">
                          <a:solidFill>
                            <a:srgbClr val="0000FF"/>
                          </a:solidFill>
                          <a:latin typeface="+mn-lt"/>
                        </a:rPr>
                        <a:t>Art. 1.Uno Ley 3/2018 APGCAGalicia-19:</a:t>
                      </a:r>
                      <a:r>
                        <a:rPr lang="es-ES_tradnl" dirty="0" smtClean="0">
                          <a:solidFill>
                            <a:srgbClr val="0000FF"/>
                          </a:solidFill>
                          <a:latin typeface="+mn-lt"/>
                        </a:rPr>
                        <a:t> </a:t>
                      </a:r>
                      <a:endParaRPr lang="es-ES" b="1" dirty="0">
                        <a:solidFill>
                          <a:srgbClr val="0000FF"/>
                        </a:solidFill>
                      </a:endParaRPr>
                    </a:p>
                  </a:txBody>
                  <a:tcPr anchor="ct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CC"/>
                    </a:solidFill>
                  </a:tcPr>
                </a:tc>
                <a:tc hMerge="1">
                  <a:txBody>
                    <a:bodyPr/>
                    <a:lstStyle/>
                    <a:p>
                      <a:pPr algn="r"/>
                      <a:endParaRPr lang="es-ES" b="1" dirty="0">
                        <a:solidFill>
                          <a:srgbClr val="3333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rgbClr val="FFFF99"/>
                    </a:solidFill>
                  </a:tcPr>
                </a:tc>
                <a:extLst>
                  <a:ext uri="{0D108BD9-81ED-4DB2-BD59-A6C34878D82A}">
                    <a16:rowId xmlns="" xmlns:a16="http://schemas.microsoft.com/office/drawing/2014/main" val="1907446468"/>
                  </a:ext>
                </a:extLst>
              </a:tr>
              <a:tr h="1146245">
                <a:tc gridSpan="2">
                  <a:txBody>
                    <a:bodyPr/>
                    <a:lstStyle/>
                    <a:p>
                      <a:pPr marL="342900" indent="-342900" algn="l">
                        <a:buFont typeface="Wingdings" panose="05000000000000000000" pitchFamily="2" charset="2"/>
                        <a:buChar char="ü"/>
                      </a:pPr>
                      <a:r>
                        <a:rPr lang="es-ES_tradnl" b="1" u="sng" dirty="0" smtClean="0">
                          <a:solidFill>
                            <a:srgbClr val="FF0000"/>
                          </a:solidFill>
                          <a:latin typeface="+mn-lt"/>
                        </a:rPr>
                        <a:t>Modifica a</a:t>
                      </a:r>
                      <a:r>
                        <a:rPr lang="es-ES" b="1" u="sng" dirty="0" err="1" smtClean="0">
                          <a:solidFill>
                            <a:srgbClr val="FF0000"/>
                          </a:solidFill>
                          <a:latin typeface="+mn-lt"/>
                        </a:rPr>
                        <a:t>rt</a:t>
                      </a:r>
                      <a:r>
                        <a:rPr lang="es-ES" b="1" u="sng" dirty="0" smtClean="0">
                          <a:solidFill>
                            <a:srgbClr val="FF0000"/>
                          </a:solidFill>
                          <a:latin typeface="+mn-lt"/>
                        </a:rPr>
                        <a:t>. 5.Diez DLº 1/2011</a:t>
                      </a:r>
                      <a:r>
                        <a:rPr lang="es-ES" dirty="0" smtClean="0">
                          <a:solidFill>
                            <a:srgbClr val="0000FF"/>
                          </a:solidFill>
                          <a:latin typeface="+mn-lt"/>
                        </a:rPr>
                        <a:t>: </a:t>
                      </a:r>
                    </a:p>
                    <a:p>
                      <a:pPr marL="342900" indent="-342900" algn="l">
                        <a:buFont typeface="Wingdings" panose="05000000000000000000" pitchFamily="2" charset="2"/>
                        <a:buChar char="ü"/>
                      </a:pPr>
                      <a:endParaRPr lang="es-ES" sz="800" dirty="0" smtClean="0">
                        <a:solidFill>
                          <a:srgbClr val="0000FF"/>
                        </a:solidFill>
                        <a:latin typeface="+mn-lt"/>
                      </a:endParaRPr>
                    </a:p>
                    <a:p>
                      <a:pPr marL="342900" indent="-342900" algn="l">
                        <a:buFont typeface="Wingdings" panose="05000000000000000000" pitchFamily="2" charset="2"/>
                        <a:buChar char="Ø"/>
                      </a:pPr>
                      <a:r>
                        <a:rPr lang="es-ES" b="1" dirty="0" smtClean="0">
                          <a:solidFill>
                            <a:srgbClr val="0000FF"/>
                          </a:solidFill>
                          <a:latin typeface="+mn-lt"/>
                        </a:rPr>
                        <a:t>Eleva los porcentajes de deducciones al </a:t>
                      </a:r>
                      <a:r>
                        <a:rPr lang="es-ES" b="1" dirty="0" smtClean="0">
                          <a:solidFill>
                            <a:srgbClr val="FF0000"/>
                          </a:solidFill>
                          <a:latin typeface="+mn-lt"/>
                        </a:rPr>
                        <a:t>30 %</a:t>
                      </a:r>
                      <a:r>
                        <a:rPr lang="es-ES" b="1" dirty="0" smtClean="0">
                          <a:solidFill>
                            <a:srgbClr val="0000FF"/>
                          </a:solidFill>
                          <a:latin typeface="+mn-lt"/>
                        </a:rPr>
                        <a:t> (antes 20%)</a:t>
                      </a:r>
                    </a:p>
                    <a:p>
                      <a:pPr marL="342900" indent="-342900" algn="l">
                        <a:buFont typeface="Wingdings" panose="05000000000000000000" pitchFamily="2" charset="2"/>
                        <a:buChar char="Ø"/>
                      </a:pPr>
                      <a:r>
                        <a:rPr lang="es-ES" b="1" dirty="0" smtClean="0">
                          <a:solidFill>
                            <a:srgbClr val="0000FF"/>
                          </a:solidFill>
                          <a:latin typeface="+mn-lt"/>
                        </a:rPr>
                        <a:t>Se mantiene la cuantía máxima de la deducción a</a:t>
                      </a:r>
                      <a:r>
                        <a:rPr lang="es-ES" b="1" baseline="0" dirty="0" smtClean="0">
                          <a:solidFill>
                            <a:srgbClr val="0000FF"/>
                          </a:solidFill>
                          <a:latin typeface="+mn-lt"/>
                        </a:rPr>
                        <a:t> 20.000 €</a:t>
                      </a:r>
                    </a:p>
                    <a:p>
                      <a:pPr marL="342900" indent="-342900" algn="l">
                        <a:buFont typeface="Wingdings" panose="05000000000000000000" pitchFamily="2" charset="2"/>
                        <a:buChar char="Ø"/>
                      </a:pPr>
                      <a:r>
                        <a:rPr lang="es-ES" b="1" baseline="0" dirty="0" smtClean="0">
                          <a:solidFill>
                            <a:srgbClr val="0000FF"/>
                          </a:solidFill>
                          <a:latin typeface="+mn-lt"/>
                        </a:rPr>
                        <a:t>Mejoran los requisitos: sólo 1 persona empleada (antes 2)</a:t>
                      </a:r>
                    </a:p>
                    <a:p>
                      <a:pPr marL="342900" indent="-342900" algn="l">
                        <a:buFont typeface="Wingdings" pitchFamily="2" charset="2"/>
                        <a:buChar char="v"/>
                      </a:pPr>
                      <a:r>
                        <a:rPr lang="es-ES" b="1" baseline="0" dirty="0" smtClean="0">
                          <a:solidFill>
                            <a:srgbClr val="0000FF"/>
                          </a:solidFill>
                          <a:latin typeface="+mn-lt"/>
                        </a:rPr>
                        <a:t>Nueva para la Inversión en empresas Innovadoras ó IEBT ó empresas de Universidades: </a:t>
                      </a:r>
                      <a:r>
                        <a:rPr lang="es-ES" b="1" baseline="0" dirty="0" smtClean="0">
                          <a:solidFill>
                            <a:srgbClr val="FF0000"/>
                          </a:solidFill>
                          <a:latin typeface="+mn-lt"/>
                        </a:rPr>
                        <a:t>45%</a:t>
                      </a:r>
                      <a:r>
                        <a:rPr lang="es-ES" b="1" baseline="0" dirty="0" smtClean="0">
                          <a:solidFill>
                            <a:srgbClr val="0000FF"/>
                          </a:solidFill>
                          <a:latin typeface="+mn-lt"/>
                        </a:rPr>
                        <a:t> (límite de deducción </a:t>
                      </a:r>
                      <a:r>
                        <a:rPr lang="es-ES" b="1" baseline="0" dirty="0" smtClean="0">
                          <a:solidFill>
                            <a:srgbClr val="FF0000"/>
                          </a:solidFill>
                          <a:latin typeface="+mn-lt"/>
                        </a:rPr>
                        <a:t>35.000 €</a:t>
                      </a:r>
                      <a:r>
                        <a:rPr lang="es-ES" b="1" baseline="0" dirty="0" smtClean="0">
                          <a:solidFill>
                            <a:srgbClr val="0000FF"/>
                          </a:solidFill>
                          <a:latin typeface="+mn-lt"/>
                        </a:rPr>
                        <a:t>)</a:t>
                      </a:r>
                      <a:endParaRPr lang="es-ES" b="1" dirty="0">
                        <a:solidFill>
                          <a:srgbClr val="0000FF"/>
                        </a:solidFill>
                      </a:endParaRPr>
                    </a:p>
                  </a:txBody>
                  <a:tcPr>
                    <a:lnL w="38100" cap="flat" cmpd="sng" algn="ctr">
                      <a:solidFill>
                        <a:srgbClr val="FF3399"/>
                      </a:solidFill>
                      <a:prstDash val="solid"/>
                      <a:round/>
                      <a:headEnd type="none" w="med" len="med"/>
                      <a:tailEnd type="none" w="med" len="med"/>
                    </a:lnL>
                    <a:lnR w="38100" cap="flat" cmpd="sng" algn="ctr">
                      <a:solidFill>
                        <a:srgbClr val="FF3399"/>
                      </a:solidFill>
                      <a:prstDash val="solid"/>
                      <a:round/>
                      <a:headEnd type="none" w="med" len="med"/>
                      <a:tailEnd type="none" w="med" len="med"/>
                    </a:lnR>
                    <a:lnT w="38100" cap="flat" cmpd="sng" algn="ctr">
                      <a:solidFill>
                        <a:srgbClr val="FF3399"/>
                      </a:solidFill>
                      <a:prstDash val="solid"/>
                      <a:round/>
                      <a:headEnd type="none" w="med" len="med"/>
                      <a:tailEnd type="none" w="med" len="med"/>
                    </a:lnT>
                    <a:lnB w="38100" cap="flat" cmpd="sng" algn="ctr">
                      <a:solidFill>
                        <a:srgbClr val="FF3399"/>
                      </a:solidFill>
                      <a:prstDash val="solid"/>
                      <a:round/>
                      <a:headEnd type="none" w="med" len="med"/>
                      <a:tailEnd type="none" w="med" len="med"/>
                    </a:lnB>
                    <a:solidFill>
                      <a:schemeClr val="tx1"/>
                    </a:solidFill>
                  </a:tcPr>
                </a:tc>
                <a:tc hMerge="1">
                  <a:txBody>
                    <a:bodyPr/>
                    <a:lstStyle/>
                    <a:p>
                      <a:endParaRPr lang="es-ES"/>
                    </a:p>
                  </a:txBody>
                  <a:tcPr/>
                </a:tc>
                <a:extLst>
                  <a:ext uri="{0D108BD9-81ED-4DB2-BD59-A6C34878D82A}">
                    <a16:rowId xmlns="" xmlns:a16="http://schemas.microsoft.com/office/drawing/2014/main" val="1073967804"/>
                  </a:ext>
                </a:extLst>
              </a:tr>
            </a:tbl>
          </a:graphicData>
        </a:graphic>
      </p:graphicFrame>
      <p:sp>
        <p:nvSpPr>
          <p:cNvPr id="8" name="Text Box 3"/>
          <p:cNvSpPr txBox="1">
            <a:spLocks noChangeArrowheads="1"/>
          </p:cNvSpPr>
          <p:nvPr/>
        </p:nvSpPr>
        <p:spPr bwMode="auto">
          <a:xfrm>
            <a:off x="0" y="142852"/>
            <a:ext cx="9906000" cy="400110"/>
          </a:xfrm>
          <a:prstGeom prst="rect">
            <a:avLst/>
          </a:prstGeom>
          <a:solidFill>
            <a:srgbClr val="CCFFFF"/>
          </a:solidFill>
          <a:ln w="9525">
            <a:noFill/>
            <a:miter lim="800000"/>
            <a:headEnd/>
            <a:tailEnd/>
          </a:ln>
        </p:spPr>
        <p:txBody>
          <a:bodyPr>
            <a:spAutoFit/>
          </a:bodyPr>
          <a:lstStyle/>
          <a:p>
            <a:pPr marL="457200" indent="-457200">
              <a:buFont typeface="Wingdings" pitchFamily="2" charset="2"/>
              <a:buChar char="q"/>
            </a:pPr>
            <a:r>
              <a:rPr lang="es-ES" u="sng" dirty="0" smtClean="0">
                <a:solidFill>
                  <a:srgbClr val="0000FF"/>
                </a:solidFill>
                <a:latin typeface="+mn-lt"/>
              </a:rPr>
              <a:t>Deducción</a:t>
            </a:r>
            <a:r>
              <a:rPr lang="es-ES" dirty="0" smtClean="0">
                <a:solidFill>
                  <a:srgbClr val="0000FF"/>
                </a:solidFill>
                <a:latin typeface="+mn-lt"/>
              </a:rPr>
              <a:t> </a:t>
            </a:r>
            <a:r>
              <a:rPr lang="es-ES" dirty="0">
                <a:solidFill>
                  <a:srgbClr val="0000FF"/>
                </a:solidFill>
                <a:latin typeface="+mn-lt"/>
              </a:rPr>
              <a:t>por </a:t>
            </a:r>
            <a:r>
              <a:rPr lang="es-ES" dirty="0" smtClean="0">
                <a:solidFill>
                  <a:srgbClr val="0000FF"/>
                </a:solidFill>
                <a:latin typeface="+mn-lt"/>
              </a:rPr>
              <a:t>inversión en empresas de nueva o reciente creación</a:t>
            </a:r>
            <a:endParaRPr lang="es-ES" dirty="0">
              <a:solidFill>
                <a:srgbClr val="0000FF"/>
              </a:solidFill>
              <a:latin typeface="+mn-lt"/>
            </a:endParaRPr>
          </a:p>
        </p:txBody>
      </p:sp>
      <p:graphicFrame>
        <p:nvGraphicFramePr>
          <p:cNvPr id="6" name="Tabla 5"/>
          <p:cNvGraphicFramePr>
            <a:graphicFrameLocks noGrp="1"/>
          </p:cNvGraphicFramePr>
          <p:nvPr>
            <p:extLst>
              <p:ext uri="{D42A27DB-BD31-4B8C-83A1-F6EECF244321}">
                <p14:modId xmlns="" xmlns:p14="http://schemas.microsoft.com/office/powerpoint/2010/main" val="2608239351"/>
              </p:ext>
            </p:extLst>
          </p:nvPr>
        </p:nvGraphicFramePr>
        <p:xfrm>
          <a:off x="228600" y="5029200"/>
          <a:ext cx="9296400" cy="533400"/>
        </p:xfrm>
        <a:graphic>
          <a:graphicData uri="http://schemas.openxmlformats.org/drawingml/2006/table">
            <a:tbl>
              <a:tblPr firstRow="1" bandRow="1">
                <a:tableStyleId>{5C22544A-7EE6-4342-B048-85BDC9FD1C3A}</a:tableStyleId>
              </a:tblPr>
              <a:tblGrid>
                <a:gridCol w="9296400">
                  <a:extLst>
                    <a:ext uri="{9D8B030D-6E8A-4147-A177-3AD203B41FA5}">
                      <a16:colId xmlns="" xmlns:a16="http://schemas.microsoft.com/office/drawing/2014/main" val="3294712315"/>
                    </a:ext>
                  </a:extLst>
                </a:gridCol>
              </a:tblGrid>
              <a:tr h="533400">
                <a:tc>
                  <a:txBody>
                    <a:bodyPr/>
                    <a:lstStyle/>
                    <a:p>
                      <a:pPr algn="ctr"/>
                      <a:r>
                        <a:rPr lang="es-ES_tradnl" sz="1800" b="1" u="none" dirty="0" smtClean="0">
                          <a:solidFill>
                            <a:srgbClr val="FF0000"/>
                          </a:solidFill>
                          <a:effectLst/>
                          <a:latin typeface="+mn-lt"/>
                          <a:cs typeface="Arial" charset="0"/>
                        </a:rPr>
                        <a:t>Mejora la Deducción Autonómica: Para “Business Angels”</a:t>
                      </a:r>
                      <a:endParaRPr lang="es-ES" sz="1800" dirty="0"/>
                    </a:p>
                  </a:txBody>
                  <a:tcPr anchor="ct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740939471"/>
                  </a:ext>
                </a:extLst>
              </a:tr>
            </a:tbl>
          </a:graphicData>
        </a:graphic>
      </p:graphicFrame>
      <p:graphicFrame>
        <p:nvGraphicFramePr>
          <p:cNvPr id="7" name="5 Tabla"/>
          <p:cNvGraphicFramePr>
            <a:graphicFrameLocks noGrp="1"/>
          </p:cNvGraphicFramePr>
          <p:nvPr>
            <p:extLst>
              <p:ext uri="{D42A27DB-BD31-4B8C-83A1-F6EECF244321}">
                <p14:modId xmlns="" xmlns:p14="http://schemas.microsoft.com/office/powerpoint/2010/main" val="2183494755"/>
              </p:ext>
            </p:extLst>
          </p:nvPr>
        </p:nvGraphicFramePr>
        <p:xfrm>
          <a:off x="304800" y="5715000"/>
          <a:ext cx="9144000" cy="990600"/>
        </p:xfrm>
        <a:graphic>
          <a:graphicData uri="http://schemas.openxmlformats.org/drawingml/2006/table">
            <a:tbl>
              <a:tblPr firstRow="1" bandRow="1">
                <a:tableStyleId>{5C22544A-7EE6-4342-B048-85BDC9FD1C3A}</a:tableStyleId>
              </a:tblPr>
              <a:tblGrid>
                <a:gridCol w="3962399">
                  <a:extLst>
                    <a:ext uri="{9D8B030D-6E8A-4147-A177-3AD203B41FA5}">
                      <a16:colId xmlns="" xmlns:a16="http://schemas.microsoft.com/office/drawing/2014/main" val="20000"/>
                    </a:ext>
                  </a:extLst>
                </a:gridCol>
                <a:gridCol w="5181601">
                  <a:extLst>
                    <a:ext uri="{9D8B030D-6E8A-4147-A177-3AD203B41FA5}">
                      <a16:colId xmlns="" xmlns:a16="http://schemas.microsoft.com/office/drawing/2014/main" val="3900053694"/>
                    </a:ext>
                  </a:extLst>
                </a:gridCol>
              </a:tblGrid>
              <a:tr h="990600">
                <a:tc>
                  <a:txBody>
                    <a:bodyPr/>
                    <a:lstStyle/>
                    <a:p>
                      <a:pPr marL="457200" indent="-457200" algn="ctr">
                        <a:buFont typeface="Wingdings" pitchFamily="2" charset="2"/>
                        <a:buChar char="v"/>
                        <a:tabLst>
                          <a:tab pos="2338388" algn="l"/>
                        </a:tabLst>
                        <a:defRPr/>
                      </a:pPr>
                      <a:r>
                        <a:rPr lang="es-ES_tradnl" sz="1600" u="sng" dirty="0" smtClean="0">
                          <a:solidFill>
                            <a:srgbClr val="0000FF"/>
                          </a:solidFill>
                          <a:effectLst/>
                          <a:cs typeface="Arial" charset="0"/>
                        </a:rPr>
                        <a:t>Incompatible con:</a:t>
                      </a:r>
                      <a:r>
                        <a:rPr lang="es-ES_tradnl" sz="1600" dirty="0" smtClean="0">
                          <a:solidFill>
                            <a:srgbClr val="0000FF"/>
                          </a:solidFill>
                          <a:effectLst/>
                          <a:cs typeface="Arial" charset="0"/>
                        </a:rPr>
                        <a:t> </a:t>
                      </a:r>
                    </a:p>
                    <a:p>
                      <a:pPr marL="457200" indent="-457200" algn="l">
                        <a:buFont typeface="Wingdings" pitchFamily="2" charset="2"/>
                        <a:buChar char="§"/>
                        <a:tabLst>
                          <a:tab pos="2338388" algn="l"/>
                        </a:tabLst>
                        <a:defRPr/>
                      </a:pPr>
                      <a:r>
                        <a:rPr lang="es-ES_tradnl" sz="1600" b="1" dirty="0" smtClean="0">
                          <a:solidFill>
                            <a:srgbClr val="0000FF"/>
                          </a:solidFill>
                          <a:effectLst/>
                          <a:cs typeface="Arial" charset="0"/>
                        </a:rPr>
                        <a:t>Otras deducciones autonómicas</a:t>
                      </a:r>
                      <a:r>
                        <a:rPr lang="es-ES_tradnl" sz="1600" b="0" dirty="0" smtClean="0">
                          <a:solidFill>
                            <a:srgbClr val="0000FF"/>
                          </a:solidFill>
                          <a:effectLst/>
                          <a:cs typeface="Arial" charset="0"/>
                        </a:rPr>
                        <a:t>. </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
                        <a:tabLst>
                          <a:tab pos="2338388" algn="l"/>
                        </a:tabLst>
                        <a:defRPr/>
                      </a:pPr>
                      <a:r>
                        <a:rPr lang="es-ES_tradnl" sz="1600" b="0" dirty="0" smtClean="0">
                          <a:solidFill>
                            <a:srgbClr val="0000FF"/>
                          </a:solidFill>
                          <a:effectLst/>
                          <a:cs typeface="Arial" charset="0"/>
                        </a:rPr>
                        <a:t>Y con la deducción </a:t>
                      </a:r>
                      <a:r>
                        <a:rPr lang="es-ES_tradnl" sz="1600" b="1" u="none" dirty="0" smtClean="0">
                          <a:solidFill>
                            <a:srgbClr val="0000FF"/>
                          </a:solidFill>
                          <a:effectLst/>
                          <a:cs typeface="Arial" charset="0"/>
                        </a:rPr>
                        <a:t>estatal</a:t>
                      </a:r>
                      <a:r>
                        <a:rPr lang="es-ES_tradnl" sz="1600" b="0" dirty="0" smtClean="0">
                          <a:solidFill>
                            <a:srgbClr val="0000FF"/>
                          </a:solidFill>
                          <a:effectLst/>
                          <a:cs typeface="Arial" charset="0"/>
                        </a:rPr>
                        <a:t> </a:t>
                      </a:r>
                      <a:endParaRPr lang="es-ES_tradnl" sz="1600" b="0" dirty="0">
                        <a:solidFill>
                          <a:srgbClr val="0000FF"/>
                        </a:solidFill>
                        <a:effectLs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342900" indent="-342900" algn="l">
                        <a:buFont typeface="Wingdings" panose="05000000000000000000" pitchFamily="2" charset="2"/>
                        <a:buChar char="§"/>
                        <a:tabLst>
                          <a:tab pos="2338388" algn="l"/>
                        </a:tabLst>
                        <a:defRPr/>
                      </a:pPr>
                      <a:r>
                        <a:rPr lang="es-ES_tradnl" sz="1400" b="0" dirty="0" smtClean="0">
                          <a:solidFill>
                            <a:srgbClr val="0000FF"/>
                          </a:solidFill>
                        </a:rPr>
                        <a:t>Para la misma cuantía invertida.</a:t>
                      </a:r>
                    </a:p>
                    <a:p>
                      <a:pPr marL="342900" indent="-342900" algn="l">
                        <a:buFont typeface="Wingdings" panose="05000000000000000000" pitchFamily="2" charset="2"/>
                        <a:buChar char="§"/>
                        <a:tabLst>
                          <a:tab pos="2338388" algn="l"/>
                        </a:tabLst>
                        <a:defRPr/>
                      </a:pPr>
                      <a:r>
                        <a:rPr lang="es-ES_tradnl" sz="1400" b="1" dirty="0" smtClean="0">
                          <a:solidFill>
                            <a:srgbClr val="0000FF"/>
                          </a:solidFill>
                        </a:rPr>
                        <a:t>Pero</a:t>
                      </a:r>
                      <a:r>
                        <a:rPr lang="es-ES_tradnl" sz="1400" b="0" baseline="0" dirty="0" smtClean="0">
                          <a:solidFill>
                            <a:srgbClr val="0000FF"/>
                          </a:solidFill>
                        </a:rPr>
                        <a:t> </a:t>
                      </a:r>
                      <a:r>
                        <a:rPr lang="es-ES_tradnl" sz="1400" b="0" u="sng" baseline="0" dirty="0" smtClean="0">
                          <a:solidFill>
                            <a:srgbClr val="0000FF"/>
                          </a:solidFill>
                        </a:rPr>
                        <a:t>al exceso</a:t>
                      </a:r>
                      <a:r>
                        <a:rPr lang="es-ES_tradnl" sz="1400" b="0" baseline="0" dirty="0" smtClean="0">
                          <a:solidFill>
                            <a:srgbClr val="0000FF"/>
                          </a:solidFill>
                        </a:rPr>
                        <a:t> no aplicado una deducción por pasarse la inversión del límite </a:t>
                      </a:r>
                      <a:r>
                        <a:rPr lang="es-ES_tradnl" sz="1400" b="0" u="sng" baseline="0" dirty="0" smtClean="0">
                          <a:solidFill>
                            <a:srgbClr val="0000FF"/>
                          </a:solidFill>
                        </a:rPr>
                        <a:t>se puede aplicar la otra deducción.</a:t>
                      </a:r>
                      <a:endParaRPr lang="es-ES_tradnl" sz="1400" b="0" u="sng" dirty="0">
                        <a:solidFill>
                          <a:srgbClr val="0000FF"/>
                        </a:solidFill>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3791169610"/>
      </p:ext>
    </p:extLst>
  </p:cSld>
  <p:clrMapOvr>
    <a:masterClrMapping/>
  </p:clrMapOvr>
  <p:transition/>
  <p:timing>
    <p:tnLst>
      <p:par>
        <p:cTn id="1" dur="indefinite" restart="never" nodeType="tmRoot"/>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3 Marcador de número de diapositiva"/>
          <p:cNvSpPr>
            <a:spLocks noGrp="1"/>
          </p:cNvSpPr>
          <p:nvPr>
            <p:ph type="sldNum" sz="quarter" idx="12"/>
          </p:nvPr>
        </p:nvSpPr>
        <p:spPr>
          <a:xfrm>
            <a:off x="7670800" y="6381750"/>
            <a:ext cx="2311400" cy="476250"/>
          </a:xfrm>
        </p:spPr>
        <p:txBody>
          <a:bodyPr/>
          <a:lstStyle/>
          <a:p>
            <a:pPr>
              <a:defRPr/>
            </a:pPr>
            <a:fld id="{90287DB7-5960-4B4B-A0F1-AC5A87311613}" type="slidenum">
              <a:rPr lang="es-ES"/>
              <a:pPr>
                <a:defRPr/>
              </a:pPr>
              <a:t>609</a:t>
            </a:fld>
            <a:endParaRPr lang="es-ES" dirty="0"/>
          </a:p>
        </p:txBody>
      </p:sp>
      <p:sp>
        <p:nvSpPr>
          <p:cNvPr id="32771"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graphicFrame>
        <p:nvGraphicFramePr>
          <p:cNvPr id="1388686" name="Group 142"/>
          <p:cNvGraphicFramePr>
            <a:graphicFrameLocks noGrp="1"/>
          </p:cNvGraphicFramePr>
          <p:nvPr>
            <p:extLst>
              <p:ext uri="{D42A27DB-BD31-4B8C-83A1-F6EECF244321}">
                <p14:modId xmlns="" xmlns:p14="http://schemas.microsoft.com/office/powerpoint/2010/main" val="506861195"/>
              </p:ext>
            </p:extLst>
          </p:nvPr>
        </p:nvGraphicFramePr>
        <p:xfrm>
          <a:off x="176336" y="620688"/>
          <a:ext cx="9601200" cy="5910072"/>
        </p:xfrm>
        <a:graphic>
          <a:graphicData uri="http://schemas.openxmlformats.org/drawingml/2006/table">
            <a:tbl>
              <a:tblPr/>
              <a:tblGrid>
                <a:gridCol w="2590800">
                  <a:extLst>
                    <a:ext uri="{9D8B030D-6E8A-4147-A177-3AD203B41FA5}">
                      <a16:colId xmlns="" xmlns:a16="http://schemas.microsoft.com/office/drawing/2014/main" val="20000"/>
                    </a:ext>
                  </a:extLst>
                </a:gridCol>
                <a:gridCol w="4038600">
                  <a:extLst>
                    <a:ext uri="{9D8B030D-6E8A-4147-A177-3AD203B41FA5}">
                      <a16:colId xmlns="" xmlns:a16="http://schemas.microsoft.com/office/drawing/2014/main" val="20001"/>
                    </a:ext>
                  </a:extLst>
                </a:gridCol>
                <a:gridCol w="2971800">
                  <a:extLst>
                    <a:ext uri="{9D8B030D-6E8A-4147-A177-3AD203B41FA5}">
                      <a16:colId xmlns="" xmlns:a16="http://schemas.microsoft.com/office/drawing/2014/main" val="20002"/>
                    </a:ext>
                  </a:extLst>
                </a:gridCol>
              </a:tblGrid>
              <a:tr h="381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99"/>
                          </a:solidFill>
                          <a:effectLst>
                            <a:outerShdw blurRad="38100" dist="38100" dir="2700000" algn="tl">
                              <a:srgbClr val="000000"/>
                            </a:outerShdw>
                          </a:effectLst>
                          <a:latin typeface="Arial" charset="0"/>
                        </a:rPr>
                        <a:t>REQUISITOS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gridSpan="2">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99"/>
                          </a:solidFill>
                          <a:effectLst>
                            <a:outerShdw blurRad="38100" dist="38100" dir="2700000" algn="tl">
                              <a:srgbClr val="000000"/>
                            </a:outerShdw>
                          </a:effectLst>
                          <a:latin typeface="Arial" charset="0"/>
                        </a:rPr>
                        <a:t>de las Sociedades</a:t>
                      </a:r>
                      <a:endParaRPr kumimoji="0" lang="es-ES_tradnl" sz="2400" b="0"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6365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TIPO DE SOCIEDAD</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none" strike="noStrike" cap="none" normalizeH="0" baseline="0" dirty="0" smtClean="0">
                          <a:ln>
                            <a:noFill/>
                          </a:ln>
                          <a:solidFill>
                            <a:srgbClr val="0000FF"/>
                          </a:solidFill>
                          <a:effectLst/>
                          <a:latin typeface="Arial" charset="0"/>
                        </a:rPr>
                        <a:t>Sociedades Anónimas (S.A.)</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none" strike="noStrike" cap="none" normalizeH="0" baseline="0" dirty="0" smtClean="0">
                          <a:ln>
                            <a:noFill/>
                          </a:ln>
                          <a:solidFill>
                            <a:srgbClr val="0000FF"/>
                          </a:solidFill>
                          <a:effectLst/>
                          <a:latin typeface="Arial" charset="0"/>
                        </a:rPr>
                        <a:t>o  Sociedades Limitadas (S.L.) </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none" strike="noStrike" cap="none" normalizeH="0" baseline="0" dirty="0" smtClean="0">
                          <a:ln>
                            <a:noFill/>
                          </a:ln>
                          <a:solidFill>
                            <a:srgbClr val="0000FF"/>
                          </a:solidFill>
                          <a:effectLst/>
                          <a:latin typeface="Arial" charset="0"/>
                        </a:rPr>
                        <a:t>Cooperativas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mj-lt"/>
                        <a:buAutoNum type="alphaLcParenR"/>
                        <a:tabLst/>
                        <a:defRPr/>
                      </a:pPr>
                      <a:r>
                        <a:rPr kumimoji="0" lang="es-ES_tradnl" sz="1500" b="1" i="0" u="none" strike="noStrike" cap="none" normalizeH="0" baseline="0" dirty="0" smtClean="0">
                          <a:ln>
                            <a:noFill/>
                          </a:ln>
                          <a:solidFill>
                            <a:srgbClr val="0000FF"/>
                          </a:solidFill>
                          <a:effectLst/>
                          <a:latin typeface="Arial" charset="0"/>
                        </a:rPr>
                        <a:t>Laborales </a:t>
                      </a:r>
                    </a:p>
                    <a:p>
                      <a:pPr marL="533400" marR="0" lvl="0" indent="-533400" algn="just" defTabSz="914400" rtl="0" eaLnBrk="1" fontAlgn="base" latinLnBrk="0" hangingPunct="1">
                        <a:lnSpc>
                          <a:spcPct val="100000"/>
                        </a:lnSpc>
                        <a:spcBef>
                          <a:spcPct val="20000"/>
                        </a:spcBef>
                        <a:spcAft>
                          <a:spcPct val="0"/>
                        </a:spcAft>
                        <a:buClrTx/>
                        <a:buSzPct val="100000"/>
                        <a:buFont typeface="+mj-lt"/>
                        <a:buAutoNum type="alphaLcParenR"/>
                        <a:tabLst/>
                        <a:defRPr/>
                      </a:pPr>
                      <a:r>
                        <a:rPr kumimoji="0" lang="es-ES_tradnl" sz="1500" b="1" i="0" u="none" strike="noStrike" cap="none" normalizeH="0" baseline="0" dirty="0" smtClean="0">
                          <a:ln>
                            <a:noFill/>
                          </a:ln>
                          <a:solidFill>
                            <a:srgbClr val="0000FF"/>
                          </a:solidFill>
                          <a:effectLst/>
                          <a:latin typeface="Arial" charset="0"/>
                        </a:rPr>
                        <a:t>o no laborales.  </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lphaLcParenR"/>
                        <a:tabLst/>
                      </a:pPr>
                      <a:endParaRPr kumimoji="0" lang="es-ES_tradnl" sz="1500" b="1"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3505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Domicilio Social y Fiscal</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50000"/>
                      </a:schemeClr>
                    </a:solidFill>
                  </a:tcPr>
                </a:tc>
                <a:tc gridSpan="2">
                  <a:txBody>
                    <a:bodyPr/>
                    <a:lstStyle/>
                    <a:p>
                      <a:pPr marL="342900" marR="0" lvl="0" indent="-3429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500" b="1" i="0" u="sng" strike="noStrike" cap="none" normalizeH="0" baseline="0" dirty="0" smtClean="0">
                          <a:ln>
                            <a:noFill/>
                          </a:ln>
                          <a:solidFill>
                            <a:srgbClr val="FF0000"/>
                          </a:solidFill>
                          <a:effectLst/>
                          <a:latin typeface="Arial" charset="0"/>
                        </a:rPr>
                        <a:t>En Galicia</a:t>
                      </a:r>
                      <a:r>
                        <a:rPr kumimoji="0" lang="es-ES_tradnl" sz="1500" b="1" i="0" u="none" strike="noStrike" cap="none" normalizeH="0" baseline="0" dirty="0" smtClean="0">
                          <a:ln>
                            <a:noFill/>
                          </a:ln>
                          <a:solidFill>
                            <a:srgbClr val="0000FF"/>
                          </a:solidFill>
                          <a:effectLst/>
                          <a:latin typeface="Arial" charset="0"/>
                        </a:rPr>
                        <a:t>, y mantenerlo durante los 3 años </a:t>
                      </a:r>
                      <a:r>
                        <a:rPr kumimoji="0" lang="es-ES_tradnl" sz="1500" b="1" i="0" u="none" strike="noStrike" cap="none" normalizeH="0" baseline="0" dirty="0" err="1" smtClean="0">
                          <a:ln>
                            <a:noFill/>
                          </a:ln>
                          <a:solidFill>
                            <a:srgbClr val="0000FF"/>
                          </a:solidFill>
                          <a:effectLst/>
                          <a:latin typeface="Arial" charset="0"/>
                        </a:rPr>
                        <a:t>ss</a:t>
                      </a:r>
                      <a:endParaRPr kumimoji="0" lang="es-ES_tradnl" sz="1500" b="1"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endParaRPr lang="es-ES_tradnl"/>
                    </a:p>
                  </a:txBody>
                  <a:tcPr/>
                </a:tc>
                <a:extLst>
                  <a:ext uri="{0D108BD9-81ED-4DB2-BD59-A6C34878D82A}">
                    <a16:rowId xmlns="" xmlns:a16="http://schemas.microsoft.com/office/drawing/2014/main" val="10002"/>
                  </a:ext>
                </a:extLst>
              </a:tr>
              <a:tr h="7445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ACTIVIDAD</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gridSpan="2">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none" strike="noStrike" cap="none" normalizeH="0" baseline="0" dirty="0" smtClean="0">
                          <a:ln>
                            <a:noFill/>
                          </a:ln>
                          <a:solidFill>
                            <a:srgbClr val="0000FF"/>
                          </a:solidFill>
                          <a:effectLst/>
                          <a:latin typeface="Arial" charset="0"/>
                        </a:rPr>
                        <a:t>Deben </a:t>
                      </a:r>
                      <a:r>
                        <a:rPr kumimoji="0" lang="es-ES_tradnl" sz="1500" b="1" i="0" u="sng" strike="noStrike" cap="none" normalizeH="0" baseline="0" dirty="0" smtClean="0">
                          <a:ln>
                            <a:noFill/>
                          </a:ln>
                          <a:solidFill>
                            <a:srgbClr val="0000FF"/>
                          </a:solidFill>
                          <a:effectLst/>
                          <a:latin typeface="Arial" charset="0"/>
                        </a:rPr>
                        <a:t>desarrollar una actividad económica</a:t>
                      </a:r>
                      <a:r>
                        <a:rPr kumimoji="0" lang="es-ES_tradnl" sz="1500" b="1" i="0" u="none" strike="noStrike" cap="none" normalizeH="0" baseline="0" dirty="0" smtClean="0">
                          <a:ln>
                            <a:noFill/>
                          </a:ln>
                          <a:solidFill>
                            <a:srgbClr val="0000FF"/>
                          </a:solidFill>
                          <a:effectLst/>
                          <a:latin typeface="Arial" charset="0"/>
                        </a:rPr>
                        <a:t>, </a:t>
                      </a:r>
                      <a:r>
                        <a:rPr kumimoji="0" lang="es-ES_tradnl" sz="1500" b="1" i="0" u="sng" strike="noStrike" cap="none" normalizeH="0" baseline="0" dirty="0" smtClean="0">
                          <a:ln>
                            <a:noFill/>
                          </a:ln>
                          <a:solidFill>
                            <a:srgbClr val="FF0000"/>
                          </a:solidFill>
                          <a:effectLst/>
                          <a:latin typeface="Arial" charset="0"/>
                        </a:rPr>
                        <a:t>durante 3 años</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AutoNum type="arabicPeriod"/>
                        <a:tabLst/>
                      </a:pPr>
                      <a:r>
                        <a:rPr kumimoji="0" lang="es-ES_tradnl" sz="1500" b="1" i="0" u="sng" strike="noStrike" cap="none" normalizeH="0" baseline="0" dirty="0" smtClean="0">
                          <a:ln>
                            <a:noFill/>
                          </a:ln>
                          <a:solidFill>
                            <a:srgbClr val="0000FF"/>
                          </a:solidFill>
                          <a:effectLst/>
                          <a:latin typeface="Arial" charset="0"/>
                        </a:rPr>
                        <a:t>No</a:t>
                      </a:r>
                      <a:r>
                        <a:rPr kumimoji="0" lang="es-ES_tradnl" sz="1500" b="1" i="0" u="none" strike="noStrike" cap="none" normalizeH="0" baseline="0" dirty="0" smtClean="0">
                          <a:ln>
                            <a:noFill/>
                          </a:ln>
                          <a:solidFill>
                            <a:srgbClr val="0000FF"/>
                          </a:solidFill>
                          <a:effectLst/>
                          <a:latin typeface="Arial" charset="0"/>
                        </a:rPr>
                        <a:t> podrá tener como actividad la gestión de un patrimonio mobiliario o inmobiliario, </a:t>
                      </a:r>
                      <a:r>
                        <a:rPr kumimoji="0" lang="es-ES_tradnl" sz="1500" b="0" i="0" u="none" strike="noStrike" cap="none" normalizeH="0" baseline="0" dirty="0" smtClean="0">
                          <a:ln>
                            <a:noFill/>
                          </a:ln>
                          <a:solidFill>
                            <a:srgbClr val="0000FF"/>
                          </a:solidFill>
                          <a:effectLst/>
                          <a:latin typeface="Arial" charset="0"/>
                        </a:rPr>
                        <a:t>en ninguno de los períodos impositivos</a:t>
                      </a:r>
                      <a:r>
                        <a:rPr kumimoji="0" lang="es-ES_tradnl" sz="1500" b="1" i="0" u="none" strike="noStrike" cap="none" normalizeH="0" baseline="0" dirty="0" smtClean="0">
                          <a:ln>
                            <a:noFill/>
                          </a:ln>
                          <a:solidFill>
                            <a:srgbClr val="0000FF"/>
                          </a:solidFill>
                          <a:effectLst/>
                          <a:latin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endParaRPr lang="es-ES_tradnl"/>
                    </a:p>
                  </a:txBody>
                  <a:tcPr/>
                </a:tc>
                <a:extLst>
                  <a:ext uri="{0D108BD9-81ED-4DB2-BD59-A6C34878D82A}">
                    <a16:rowId xmlns="" xmlns:a16="http://schemas.microsoft.com/office/drawing/2014/main" val="10003"/>
                  </a:ext>
                </a:extLst>
              </a:tr>
              <a:tr h="41148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PERSONAL empleada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50000"/>
                      </a:schemeClr>
                    </a:solidFill>
                  </a:tcPr>
                </a:tc>
                <a:tc gridSpan="2">
                  <a:txBody>
                    <a:bodyPr/>
                    <a:lstStyle/>
                    <a:p>
                      <a:pPr marL="342900" marR="0" lvl="0" indent="-3429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500" b="1" i="0" u="sng" strike="noStrike" cap="none" normalizeH="0" baseline="0" dirty="0" smtClean="0">
                          <a:ln>
                            <a:noFill/>
                          </a:ln>
                          <a:solidFill>
                            <a:srgbClr val="FF0000"/>
                          </a:solidFill>
                          <a:effectLst/>
                          <a:latin typeface="Arial" charset="0"/>
                        </a:rPr>
                        <a:t>1 persona residente en Galicia</a:t>
                      </a:r>
                      <a:r>
                        <a:rPr kumimoji="0" lang="es-ES_tradnl" sz="1500" b="1" i="0" u="none" strike="noStrike" cap="none" normalizeH="0" baseline="0" dirty="0" smtClean="0">
                          <a:ln>
                            <a:noFill/>
                          </a:ln>
                          <a:solidFill>
                            <a:srgbClr val="FF0000"/>
                          </a:solidFill>
                          <a:effectLst/>
                          <a:latin typeface="Arial" charset="0"/>
                        </a:rPr>
                        <a:t> </a:t>
                      </a:r>
                      <a:r>
                        <a:rPr kumimoji="0" lang="es-ES_tradnl" sz="1500" b="1" i="0" u="none" strike="noStrike" cap="none" normalizeH="0" baseline="0" dirty="0" smtClean="0">
                          <a:ln>
                            <a:noFill/>
                          </a:ln>
                          <a:solidFill>
                            <a:srgbClr val="0000FF"/>
                          </a:solidFill>
                          <a:effectLst/>
                          <a:latin typeface="Arial" charset="0"/>
                        </a:rPr>
                        <a:t>(</a:t>
                      </a:r>
                      <a:r>
                        <a:rPr kumimoji="0" lang="es-ES_tradnl" sz="1500" b="1" i="1" u="none" strike="noStrike" cap="none" normalizeH="0" baseline="0" dirty="0" smtClean="0">
                          <a:ln>
                            <a:noFill/>
                          </a:ln>
                          <a:solidFill>
                            <a:srgbClr val="FF0066"/>
                          </a:solidFill>
                          <a:effectLst/>
                          <a:latin typeface="Arial" charset="0"/>
                        </a:rPr>
                        <a:t>antes 2</a:t>
                      </a:r>
                      <a:r>
                        <a:rPr kumimoji="0" lang="es-ES_tradnl" sz="1500" b="1" i="0" u="none" strike="noStrike" cap="none" normalizeH="0" baseline="0" dirty="0" smtClean="0">
                          <a:ln>
                            <a:noFill/>
                          </a:ln>
                          <a:solidFill>
                            <a:srgbClr val="0000FF"/>
                          </a:solidFill>
                          <a:effectLst/>
                          <a:latin typeface="Arial" charset="0"/>
                        </a:rPr>
                        <a:t>) con contrato laboral y jornada completa, de alta en el régimen general de la SS, durante 3 años ss.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tc hMerge="1">
                  <a:txBody>
                    <a:bodyPr/>
                    <a:lstStyle/>
                    <a:p>
                      <a:endParaRPr lang="es-ES_tradnl"/>
                    </a:p>
                  </a:txBody>
                  <a:tcPr/>
                </a:tc>
                <a:extLst>
                  <a:ext uri="{0D108BD9-81ED-4DB2-BD59-A6C34878D82A}">
                    <a16:rowId xmlns="" xmlns:a16="http://schemas.microsoft.com/office/drawing/2014/main" val="10004"/>
                  </a:ext>
                </a:extLst>
              </a:tr>
              <a:tr h="41148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Escritura Pública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gridSpan="2">
                  <a:txBody>
                    <a:bodyPr/>
                    <a:lstStyle/>
                    <a:p>
                      <a:pPr marL="342900" marR="0" lvl="0" indent="-342900" algn="just" defTabSz="914400" rtl="0" eaLnBrk="1" fontAlgn="base" latinLnBrk="0" hangingPunct="1">
                        <a:lnSpc>
                          <a:spcPct val="100000"/>
                        </a:lnSpc>
                        <a:spcBef>
                          <a:spcPct val="20000"/>
                        </a:spcBef>
                        <a:spcAft>
                          <a:spcPct val="0"/>
                        </a:spcAft>
                        <a:buClrTx/>
                        <a:buSzPct val="100000"/>
                        <a:buFont typeface="Wingdings" pitchFamily="2" charset="2"/>
                        <a:buChar char="Ø"/>
                        <a:tabLst/>
                        <a:defRPr/>
                      </a:pPr>
                      <a:r>
                        <a:rPr lang="es-ES_tradnl" sz="1600" dirty="0" smtClean="0">
                          <a:solidFill>
                            <a:srgbClr val="0000FF"/>
                          </a:solidFill>
                          <a:cs typeface="Arial" pitchFamily="34" charset="0"/>
                        </a:rPr>
                        <a:t>Las operaciones </a:t>
                      </a:r>
                      <a:r>
                        <a:rPr lang="es-ES_tradnl" sz="1600" u="sng" dirty="0" smtClean="0">
                          <a:solidFill>
                            <a:srgbClr val="0000FF"/>
                          </a:solidFill>
                          <a:cs typeface="Arial" pitchFamily="34" charset="0"/>
                        </a:rPr>
                        <a:t>deben formalizarse en </a:t>
                      </a:r>
                      <a:r>
                        <a:rPr lang="es-ES_tradnl" sz="1600" b="1" u="sng" dirty="0" smtClean="0">
                          <a:solidFill>
                            <a:srgbClr val="0000FF"/>
                          </a:solidFill>
                          <a:cs typeface="Arial" pitchFamily="34" charset="0"/>
                        </a:rPr>
                        <a:t>E.P.</a:t>
                      </a:r>
                      <a:r>
                        <a:rPr lang="es-ES_tradnl" sz="1600" b="1" dirty="0" smtClean="0">
                          <a:solidFill>
                            <a:srgbClr val="0000FF"/>
                          </a:solidFill>
                          <a:cs typeface="Arial" pitchFamily="34" charset="0"/>
                        </a:rPr>
                        <a:t>, </a:t>
                      </a:r>
                      <a:r>
                        <a:rPr lang="es-ES_tradnl" sz="1600" dirty="0" smtClean="0">
                          <a:solidFill>
                            <a:srgbClr val="0000FF"/>
                          </a:solidFill>
                          <a:cs typeface="Arial" pitchFamily="34" charset="0"/>
                        </a:rPr>
                        <a:t>en la que debe especificar la identidad de los inversores y el importe de la inversión respectiva.</a:t>
                      </a:r>
                      <a:endParaRPr kumimoji="0" lang="es-ES_tradnl" sz="1500" b="1"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endParaRPr lang="es-ES_tradnl"/>
                    </a:p>
                  </a:txBody>
                  <a:tcPr/>
                </a:tc>
                <a:extLst>
                  <a:ext uri="{0D108BD9-81ED-4DB2-BD59-A6C34878D82A}">
                    <a16:rowId xmlns="" xmlns:a16="http://schemas.microsoft.com/office/drawing/2014/main" val="10007"/>
                  </a:ext>
                </a:extLst>
              </a:tr>
              <a:tr h="3505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Sociedad</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gridSpan="2">
                  <a:txBody>
                    <a:bodyPr/>
                    <a:lstStyle/>
                    <a:p>
                      <a:pPr marL="342900" marR="0" lvl="0" indent="-3429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500" b="1" i="0" u="none" strike="noStrike" cap="none" normalizeH="0" baseline="0" dirty="0" smtClean="0">
                          <a:ln>
                            <a:noFill/>
                          </a:ln>
                          <a:solidFill>
                            <a:srgbClr val="0000FF"/>
                          </a:solidFill>
                          <a:effectLst/>
                          <a:latin typeface="Arial" charset="0"/>
                        </a:rPr>
                        <a:t>Nueva. Caso de ampliación: ≤ 3 años de antigüedad.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endParaRPr lang="es-ES_tradnl"/>
                    </a:p>
                  </a:txBody>
                  <a:tcPr/>
                </a:tc>
                <a:extLst>
                  <a:ext uri="{0D108BD9-81ED-4DB2-BD59-A6C34878D82A}">
                    <a16:rowId xmlns="" xmlns:a16="http://schemas.microsoft.com/office/drawing/2014/main" val="10005"/>
                  </a:ext>
                </a:extLst>
              </a:tr>
              <a:tr h="4826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Caso de Ampliación de capital</a:t>
                      </a:r>
                      <a:endPar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gridSpan="2">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Char char="Ø"/>
                        <a:tabLst/>
                        <a:defRPr/>
                      </a:pPr>
                      <a:r>
                        <a:rPr lang="es-ES_tradnl" sz="1400" u="sng" dirty="0" smtClean="0">
                          <a:solidFill>
                            <a:srgbClr val="0000FF"/>
                          </a:solidFill>
                          <a:cs typeface="Arial" pitchFamily="34" charset="0"/>
                        </a:rPr>
                        <a:t>constituida en los 3 años anteriores</a:t>
                      </a:r>
                      <a:r>
                        <a:rPr lang="es-ES_tradnl" sz="1400" dirty="0" smtClean="0">
                          <a:solidFill>
                            <a:srgbClr val="0000FF"/>
                          </a:solidFill>
                          <a:cs typeface="Arial" pitchFamily="34" charset="0"/>
                        </a:rPr>
                        <a:t> a la fecha de esta ampliación, </a:t>
                      </a: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Char char="Ø"/>
                        <a:tabLst/>
                        <a:defRPr/>
                      </a:pPr>
                      <a:r>
                        <a:rPr lang="es-ES_tradnl" sz="1400" dirty="0" smtClean="0">
                          <a:solidFill>
                            <a:srgbClr val="0000FF"/>
                          </a:solidFill>
                          <a:cs typeface="Arial" pitchFamily="34" charset="0"/>
                        </a:rPr>
                        <a:t>y que además, </a:t>
                      </a:r>
                      <a:r>
                        <a:rPr lang="es-ES_tradnl" sz="1400" u="sng" dirty="0" smtClean="0">
                          <a:solidFill>
                            <a:srgbClr val="0000FF"/>
                          </a:solidFill>
                          <a:cs typeface="Arial" pitchFamily="34" charset="0"/>
                        </a:rPr>
                        <a:t>durante los 24 meses siguientes</a:t>
                      </a:r>
                      <a:r>
                        <a:rPr lang="es-ES_tradnl" sz="1400" dirty="0" smtClean="0">
                          <a:solidFill>
                            <a:srgbClr val="0000FF"/>
                          </a:solidFill>
                          <a:cs typeface="Arial" pitchFamily="34" charset="0"/>
                        </a:rPr>
                        <a:t> a la fecha del inicio del período impositivo del impuesto sobre sociedades en el que se realizase la ampliación, </a:t>
                      </a:r>
                      <a:r>
                        <a:rPr lang="es-ES_tradnl" sz="1400" u="sng" dirty="0" smtClean="0">
                          <a:solidFill>
                            <a:srgbClr val="0000FF"/>
                          </a:solidFill>
                          <a:cs typeface="Arial" pitchFamily="34" charset="0"/>
                        </a:rPr>
                        <a:t>su plantilla media con residencia habitual en Galicia se incrementase, por lo menos en </a:t>
                      </a:r>
                      <a:r>
                        <a:rPr lang="es-ES_tradnl" sz="1400" b="1" u="sng" dirty="0" smtClean="0">
                          <a:solidFill>
                            <a:srgbClr val="FF0000"/>
                          </a:solidFill>
                          <a:cs typeface="Arial" pitchFamily="34" charset="0"/>
                        </a:rPr>
                        <a:t>1 persona</a:t>
                      </a:r>
                      <a:r>
                        <a:rPr lang="es-ES_tradnl" sz="1400" b="1" u="sng" baseline="0" dirty="0" smtClean="0">
                          <a:solidFill>
                            <a:srgbClr val="FF0000"/>
                          </a:solidFill>
                          <a:cs typeface="Arial" pitchFamily="34" charset="0"/>
                        </a:rPr>
                        <a:t> </a:t>
                      </a:r>
                      <a:r>
                        <a:rPr lang="es-ES_tradnl" sz="1400" b="1" u="sng" baseline="0" dirty="0" smtClean="0">
                          <a:solidFill>
                            <a:srgbClr val="0000FF"/>
                          </a:solidFill>
                          <a:cs typeface="Arial" pitchFamily="34" charset="0"/>
                        </a:rPr>
                        <a:t>(</a:t>
                      </a:r>
                      <a:r>
                        <a:rPr lang="es-ES_tradnl" sz="1400" b="1" u="sng" baseline="0" dirty="0" smtClean="0">
                          <a:solidFill>
                            <a:srgbClr val="FF0066"/>
                          </a:solidFill>
                          <a:cs typeface="Arial" pitchFamily="34" charset="0"/>
                        </a:rPr>
                        <a:t>antes 2</a:t>
                      </a:r>
                      <a:r>
                        <a:rPr lang="es-ES_tradnl" sz="1400" u="sng" baseline="0" dirty="0" smtClean="0">
                          <a:solidFill>
                            <a:srgbClr val="0000FF"/>
                          </a:solidFill>
                          <a:cs typeface="Arial" pitchFamily="34" charset="0"/>
                        </a:rPr>
                        <a:t>)</a:t>
                      </a:r>
                      <a:r>
                        <a:rPr lang="es-ES_tradnl" sz="1400" dirty="0" smtClean="0">
                          <a:solidFill>
                            <a:srgbClr val="0000FF"/>
                          </a:solidFill>
                          <a:cs typeface="Arial" pitchFamily="34" charset="0"/>
                        </a:rPr>
                        <a:t>, con </a:t>
                      </a:r>
                      <a:r>
                        <a:rPr lang="es-ES_tradnl" sz="1400" u="sng" dirty="0" smtClean="0">
                          <a:solidFill>
                            <a:srgbClr val="0000FF"/>
                          </a:solidFill>
                          <a:cs typeface="Arial" pitchFamily="34" charset="0"/>
                        </a:rPr>
                        <a:t>respecto a la plantilla media con residencia habitual en Galicia de los 12 meses anteriores</a:t>
                      </a:r>
                      <a:r>
                        <a:rPr lang="es-ES_tradnl" sz="1400" dirty="0" smtClean="0">
                          <a:solidFill>
                            <a:srgbClr val="0000FF"/>
                          </a:solidFill>
                          <a:cs typeface="Arial" pitchFamily="34" charset="0"/>
                        </a:rPr>
                        <a:t>, y que dicho incremento </a:t>
                      </a:r>
                      <a:r>
                        <a:rPr lang="es-ES_tradnl" sz="1400" u="sng" dirty="0" smtClean="0">
                          <a:solidFill>
                            <a:srgbClr val="0000FF"/>
                          </a:solidFill>
                          <a:cs typeface="Arial" pitchFamily="34" charset="0"/>
                        </a:rPr>
                        <a:t>se mantenga durante un período adicional de otros 24 meses</a:t>
                      </a:r>
                      <a:endParaRPr kumimoji="0" lang="es-ES_tradnl" sz="1400" b="1" i="0" u="none" strike="noStrike" cap="none" normalizeH="0" baseline="0" dirty="0" smtClean="0">
                        <a:ln>
                          <a:noFill/>
                        </a:ln>
                        <a:solidFill>
                          <a:srgbClr val="0000FF"/>
                        </a:solidFill>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tc hMerge="1">
                  <a:txBody>
                    <a:bodyPr/>
                    <a:lstStyle/>
                    <a:p>
                      <a:endParaRPr lang="es-ES_tradnl"/>
                    </a:p>
                  </a:txBody>
                  <a:tcPr/>
                </a:tc>
                <a:extLst>
                  <a:ext uri="{0D108BD9-81ED-4DB2-BD59-A6C34878D82A}">
                    <a16:rowId xmlns="" xmlns:a16="http://schemas.microsoft.com/office/drawing/2014/main" val="10006"/>
                  </a:ext>
                </a:extLst>
              </a:tr>
            </a:tbl>
          </a:graphicData>
        </a:graphic>
      </p:graphicFrame>
      <p:sp>
        <p:nvSpPr>
          <p:cNvPr id="8" name="Text Box 5"/>
          <p:cNvSpPr txBox="1">
            <a:spLocks noChangeArrowheads="1"/>
          </p:cNvSpPr>
          <p:nvPr/>
        </p:nvSpPr>
        <p:spPr bwMode="auto">
          <a:xfrm>
            <a:off x="0" y="142852"/>
            <a:ext cx="9906000" cy="338554"/>
          </a:xfrm>
          <a:prstGeom prst="rect">
            <a:avLst/>
          </a:prstGeom>
          <a:solidFill>
            <a:srgbClr val="CCFFFF"/>
          </a:solidFill>
          <a:ln w="9525">
            <a:noFill/>
            <a:miter lim="800000"/>
            <a:headEnd/>
            <a:tailEnd/>
          </a:ln>
        </p:spPr>
        <p:txBody>
          <a:bodyPr>
            <a:spAutoFit/>
          </a:bodyPr>
          <a:lstStyle/>
          <a:p>
            <a:pPr algn="ctr">
              <a:spcBef>
                <a:spcPct val="50000"/>
              </a:spcBef>
            </a:pPr>
            <a:r>
              <a:rPr lang="es-ES_tradnl" sz="1600" u="sng" dirty="0" smtClean="0">
                <a:solidFill>
                  <a:srgbClr val="FF0000"/>
                </a:solidFill>
                <a:latin typeface="+mn-lt"/>
              </a:rPr>
              <a:t>GALICIA.</a:t>
            </a:r>
            <a:r>
              <a:rPr lang="es-ES_tradnl" sz="1600" dirty="0" smtClean="0">
                <a:solidFill>
                  <a:srgbClr val="000066"/>
                </a:solidFill>
                <a:latin typeface="+mn-lt"/>
              </a:rPr>
              <a:t> </a:t>
            </a:r>
            <a:r>
              <a:rPr lang="es-ES_tradnl" sz="1600" u="sng" dirty="0" smtClean="0">
                <a:solidFill>
                  <a:srgbClr val="000066"/>
                </a:solidFill>
                <a:latin typeface="+mn-lt"/>
              </a:rPr>
              <a:t>DEDUCCIÓN</a:t>
            </a:r>
            <a:r>
              <a:rPr lang="es-ES_tradnl" sz="1600" dirty="0" smtClean="0">
                <a:solidFill>
                  <a:srgbClr val="000066"/>
                </a:solidFill>
                <a:latin typeface="+mn-lt"/>
              </a:rPr>
              <a:t> </a:t>
            </a:r>
            <a:r>
              <a:rPr lang="es-ES_tradnl" sz="1600" dirty="0">
                <a:solidFill>
                  <a:srgbClr val="000066"/>
                </a:solidFill>
                <a:latin typeface="+mn-lt"/>
              </a:rPr>
              <a:t>EN EMPRESAS DE NUEVA O RECIENTE </a:t>
            </a:r>
            <a:r>
              <a:rPr lang="es-ES_tradnl" sz="1600" dirty="0" smtClean="0">
                <a:solidFill>
                  <a:srgbClr val="000066"/>
                </a:solidFill>
                <a:latin typeface="+mn-lt"/>
              </a:rPr>
              <a:t>CREACIÓN Y SU FINANCIACIÓN. </a:t>
            </a:r>
            <a:r>
              <a:rPr lang="es-ES_tradnl" sz="1600" dirty="0" smtClean="0">
                <a:solidFill>
                  <a:srgbClr val="FF0000"/>
                </a:solidFill>
                <a:latin typeface="+mn-lt"/>
              </a:rPr>
              <a:t> (1) </a:t>
            </a:r>
            <a:endParaRPr lang="es-ES" sz="1600" dirty="0">
              <a:solidFill>
                <a:srgbClr val="FF0000"/>
              </a:solidFill>
              <a:latin typeface="+mn-lt"/>
            </a:endParaRPr>
          </a:p>
        </p:txBody>
      </p:sp>
    </p:spTree>
    <p:extLst>
      <p:ext uri="{BB962C8B-B14F-4D97-AF65-F5344CB8AC3E}">
        <p14:creationId xmlns="" xmlns:p14="http://schemas.microsoft.com/office/powerpoint/2010/main" val="379829332"/>
      </p:ext>
    </p:extLst>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61</a:t>
            </a:fld>
            <a:endParaRPr lang="es-ES"/>
          </a:p>
        </p:txBody>
      </p:sp>
      <p:sp>
        <p:nvSpPr>
          <p:cNvPr id="56324"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1 - Enunciado</a:t>
            </a:r>
            <a:r>
              <a:rPr lang="es-ES" sz="1700" dirty="0" smtClean="0">
                <a:solidFill>
                  <a:srgbClr val="FF0000"/>
                </a:solidFill>
              </a:rPr>
              <a:t> Cierre Contable y Fiscal </a:t>
            </a:r>
            <a:r>
              <a:rPr lang="es-ES" sz="1200" dirty="0" smtClean="0">
                <a:solidFill>
                  <a:srgbClr val="FF0000"/>
                </a:solidFill>
              </a:rPr>
              <a:t>[GASTOS </a:t>
            </a:r>
            <a:r>
              <a:rPr lang="es-ES" sz="1200" u="sng" dirty="0" smtClean="0">
                <a:solidFill>
                  <a:srgbClr val="FF0000"/>
                </a:solidFill>
              </a:rPr>
              <a:t>NO</a:t>
            </a:r>
            <a:r>
              <a:rPr lang="es-ES" sz="1200" dirty="0" smtClean="0">
                <a:solidFill>
                  <a:srgbClr val="FF0000"/>
                </a:solidFill>
              </a:rPr>
              <a:t> DEDUCIBLES, art. 15 LIS] </a:t>
            </a:r>
            <a:endParaRPr lang="es-ES" sz="1200" u="sng" dirty="0">
              <a:solidFill>
                <a:srgbClr val="FF0000"/>
              </a:solidFill>
            </a:endParaRPr>
          </a:p>
        </p:txBody>
      </p:sp>
      <p:sp>
        <p:nvSpPr>
          <p:cNvPr id="12" name="11 CuadroTexto"/>
          <p:cNvSpPr txBox="1"/>
          <p:nvPr/>
        </p:nvSpPr>
        <p:spPr>
          <a:xfrm>
            <a:off x="0" y="533401"/>
            <a:ext cx="9906000" cy="6155531"/>
          </a:xfrm>
          <a:prstGeom prst="rect">
            <a:avLst/>
          </a:prstGeom>
          <a:noFill/>
        </p:spPr>
        <p:txBody>
          <a:bodyPr wrap="square" rtlCol="0">
            <a:spAutoFit/>
          </a:bodyPr>
          <a:lstStyle/>
          <a:p>
            <a:pPr marL="342900" indent="-342900">
              <a:buFont typeface="Wingdings" panose="05000000000000000000" pitchFamily="2" charset="2"/>
              <a:buChar char="q"/>
            </a:pPr>
            <a:r>
              <a:rPr lang="es-ES" sz="1800" b="0" dirty="0" smtClean="0">
                <a:latin typeface="Arial" panose="020B0604020202020204" pitchFamily="34" charset="0"/>
              </a:rPr>
              <a:t>La entidad RIAS </a:t>
            </a:r>
            <a:r>
              <a:rPr lang="es-ES" sz="1800" b="0" dirty="0">
                <a:latin typeface="Arial" panose="020B0604020202020204" pitchFamily="34" charset="0"/>
              </a:rPr>
              <a:t>BAIXAS,SL (ERD) ha tenido durante </a:t>
            </a:r>
            <a:r>
              <a:rPr lang="es-ES" sz="1800" u="sng" dirty="0">
                <a:latin typeface="Arial" panose="020B0604020202020204" pitchFamily="34" charset="0"/>
              </a:rPr>
              <a:t>el ejercicio </a:t>
            </a:r>
            <a:r>
              <a:rPr lang="es-ES" sz="1800" u="sng" dirty="0" smtClean="0">
                <a:latin typeface="Arial" panose="020B0604020202020204" pitchFamily="34" charset="0"/>
              </a:rPr>
              <a:t>N:</a:t>
            </a:r>
          </a:p>
          <a:p>
            <a:pPr marL="342900" indent="-342900">
              <a:buFont typeface="Wingdings" panose="05000000000000000000" pitchFamily="2" charset="2"/>
              <a:buChar char="v"/>
            </a:pPr>
            <a:r>
              <a:rPr lang="es-ES" sz="1800" b="0" dirty="0" smtClean="0">
                <a:latin typeface="Arial" panose="020B0604020202020204" pitchFamily="34" charset="0"/>
              </a:rPr>
              <a:t>un </a:t>
            </a:r>
            <a:r>
              <a:rPr lang="es-ES" sz="1800" dirty="0">
                <a:solidFill>
                  <a:srgbClr val="FFFF00"/>
                </a:solidFill>
                <a:latin typeface="Arial" panose="020B0604020202020204" pitchFamily="34" charset="0"/>
              </a:rPr>
              <a:t>beneficio </a:t>
            </a:r>
            <a:r>
              <a:rPr lang="es-ES" sz="1800" u="sng" dirty="0">
                <a:solidFill>
                  <a:srgbClr val="FFFF00"/>
                </a:solidFill>
                <a:latin typeface="Arial" panose="020B0604020202020204" pitchFamily="34" charset="0"/>
              </a:rPr>
              <a:t>antes</a:t>
            </a:r>
            <a:r>
              <a:rPr lang="es-ES" sz="1800" dirty="0">
                <a:solidFill>
                  <a:srgbClr val="FFFF00"/>
                </a:solidFill>
                <a:latin typeface="Arial" panose="020B0604020202020204" pitchFamily="34" charset="0"/>
              </a:rPr>
              <a:t> de impuestos  de 100.000 €</a:t>
            </a:r>
            <a:r>
              <a:rPr lang="es-ES" sz="1800" b="0" dirty="0">
                <a:latin typeface="Arial" panose="020B0604020202020204" pitchFamily="34" charset="0"/>
              </a:rPr>
              <a:t>. </a:t>
            </a:r>
            <a:endParaRPr lang="es-ES" sz="1800" b="0" dirty="0" smtClean="0">
              <a:latin typeface="Arial" panose="020B0604020202020204" pitchFamily="34" charset="0"/>
            </a:endParaRPr>
          </a:p>
          <a:p>
            <a:pPr marL="342900" indent="-342900">
              <a:buFont typeface="Wingdings" panose="05000000000000000000" pitchFamily="2" charset="2"/>
              <a:buChar char="q"/>
            </a:pPr>
            <a:endParaRPr lang="es-ES" sz="1200" b="0" dirty="0" smtClean="0">
              <a:latin typeface="Arial" panose="020B0604020202020204" pitchFamily="34" charset="0"/>
            </a:endParaRPr>
          </a:p>
          <a:p>
            <a:pPr marL="342900" indent="-342900">
              <a:buFont typeface="Wingdings" panose="05000000000000000000" pitchFamily="2" charset="2"/>
              <a:buChar char="q"/>
            </a:pPr>
            <a:r>
              <a:rPr lang="es-ES" sz="1800" b="0" u="sng" dirty="0" smtClean="0">
                <a:latin typeface="Arial" panose="020B0604020202020204" pitchFamily="34" charset="0"/>
              </a:rPr>
              <a:t>Además </a:t>
            </a:r>
            <a:r>
              <a:rPr lang="es-ES" sz="1800" b="0" u="sng" dirty="0">
                <a:latin typeface="Arial" panose="020B0604020202020204" pitchFamily="34" charset="0"/>
              </a:rPr>
              <a:t>se conocen los siguientes </a:t>
            </a:r>
            <a:r>
              <a:rPr lang="es-ES" sz="1800" b="0" u="sng" dirty="0" smtClean="0">
                <a:latin typeface="Arial" panose="020B0604020202020204" pitchFamily="34" charset="0"/>
              </a:rPr>
              <a:t>datos del ejercicio N:</a:t>
            </a:r>
          </a:p>
          <a:p>
            <a:endParaRPr lang="es-ES" sz="1800" b="0" dirty="0">
              <a:latin typeface="Arial" panose="020B0604020202020204" pitchFamily="34" charset="0"/>
            </a:endParaRPr>
          </a:p>
          <a:p>
            <a:pPr marL="342900" indent="-342900">
              <a:buFont typeface="+mj-lt"/>
              <a:buAutoNum type="arabicPeriod"/>
            </a:pPr>
            <a:r>
              <a:rPr lang="es-ES" sz="1800" b="0" dirty="0">
                <a:latin typeface="Arial" panose="020B0604020202020204" pitchFamily="34" charset="0"/>
              </a:rPr>
              <a:t>Tiene una </a:t>
            </a:r>
            <a:r>
              <a:rPr lang="es-ES" sz="1800" dirty="0">
                <a:solidFill>
                  <a:srgbClr val="FFFFCC"/>
                </a:solidFill>
                <a:latin typeface="Arial" panose="020B0604020202020204" pitchFamily="34" charset="0"/>
              </a:rPr>
              <a:t>diferencia </a:t>
            </a:r>
            <a:r>
              <a:rPr lang="es-ES" sz="1800" u="sng" dirty="0">
                <a:solidFill>
                  <a:srgbClr val="FFFFCC"/>
                </a:solidFill>
                <a:latin typeface="Arial" panose="020B0604020202020204" pitchFamily="34" charset="0"/>
              </a:rPr>
              <a:t>permanente</a:t>
            </a:r>
            <a:r>
              <a:rPr lang="es-ES" sz="1800" b="0" dirty="0">
                <a:latin typeface="Arial" panose="020B0604020202020204" pitchFamily="34" charset="0"/>
              </a:rPr>
              <a:t> </a:t>
            </a:r>
            <a:r>
              <a:rPr lang="es-ES" sz="1800" b="0" u="sng" dirty="0">
                <a:latin typeface="Arial" panose="020B0604020202020204" pitchFamily="34" charset="0"/>
              </a:rPr>
              <a:t>positiva</a:t>
            </a:r>
            <a:r>
              <a:rPr lang="es-ES" sz="1800" b="0" dirty="0">
                <a:latin typeface="Arial" panose="020B0604020202020204" pitchFamily="34" charset="0"/>
              </a:rPr>
              <a:t> de </a:t>
            </a:r>
            <a:r>
              <a:rPr lang="es-ES" sz="1800" dirty="0" smtClean="0">
                <a:latin typeface="Arial" panose="020B0604020202020204" pitchFamily="34" charset="0"/>
              </a:rPr>
              <a:t>5.000 €</a:t>
            </a:r>
            <a:r>
              <a:rPr lang="es-ES" sz="1800" b="0" dirty="0" smtClean="0">
                <a:latin typeface="Arial" panose="020B0604020202020204" pitchFamily="34" charset="0"/>
              </a:rPr>
              <a:t> (</a:t>
            </a:r>
            <a:r>
              <a:rPr lang="es-ES" sz="1800" b="0" u="sng" dirty="0" smtClean="0">
                <a:solidFill>
                  <a:srgbClr val="FFFFCC"/>
                </a:solidFill>
                <a:latin typeface="Arial" panose="020B0604020202020204" pitchFamily="34" charset="0"/>
              </a:rPr>
              <a:t>una sanción administrativa</a:t>
            </a:r>
            <a:r>
              <a:rPr lang="es-ES" sz="1800" b="0" dirty="0" smtClean="0">
                <a:latin typeface="Arial" panose="020B0604020202020204" pitchFamily="34" charset="0"/>
              </a:rPr>
              <a:t>). </a:t>
            </a:r>
          </a:p>
          <a:p>
            <a:pPr marL="342900" indent="-342900">
              <a:buFont typeface="+mj-lt"/>
              <a:buAutoNum type="arabicPeriod"/>
            </a:pPr>
            <a:endParaRPr lang="es-ES" sz="1200" b="0" dirty="0">
              <a:latin typeface="Arial" panose="020B0604020202020204" pitchFamily="34" charset="0"/>
            </a:endParaRPr>
          </a:p>
          <a:p>
            <a:pPr marL="342900" indent="-342900">
              <a:buFont typeface="+mj-lt"/>
              <a:buAutoNum type="arabicPeriod"/>
            </a:pPr>
            <a:r>
              <a:rPr lang="es-ES" sz="1800" b="0" dirty="0" smtClean="0">
                <a:latin typeface="Arial" panose="020B0604020202020204" pitchFamily="34" charset="0"/>
              </a:rPr>
              <a:t>Tiene una </a:t>
            </a:r>
            <a:r>
              <a:rPr lang="es-ES" sz="1800" dirty="0" smtClean="0">
                <a:solidFill>
                  <a:srgbClr val="FFFF00"/>
                </a:solidFill>
                <a:latin typeface="Arial" panose="020B0604020202020204" pitchFamily="34" charset="0"/>
              </a:rPr>
              <a:t>diferencia </a:t>
            </a:r>
            <a:r>
              <a:rPr lang="es-ES" sz="1800" u="sng" dirty="0" smtClean="0">
                <a:solidFill>
                  <a:srgbClr val="FFFF00"/>
                </a:solidFill>
                <a:latin typeface="Arial" panose="020B0604020202020204" pitchFamily="34" charset="0"/>
              </a:rPr>
              <a:t>temporaria</a:t>
            </a:r>
            <a:r>
              <a:rPr lang="es-ES" sz="1800" b="0" dirty="0" smtClean="0">
                <a:latin typeface="Arial" panose="020B0604020202020204" pitchFamily="34" charset="0"/>
              </a:rPr>
              <a:t> </a:t>
            </a:r>
            <a:r>
              <a:rPr lang="es-ES" sz="1800" b="0" u="sng" dirty="0" smtClean="0">
                <a:solidFill>
                  <a:srgbClr val="FFFF66"/>
                </a:solidFill>
                <a:latin typeface="Arial" panose="020B0604020202020204" pitchFamily="34" charset="0"/>
              </a:rPr>
              <a:t>positiva</a:t>
            </a:r>
            <a:r>
              <a:rPr lang="es-ES" sz="1800" b="0" dirty="0" smtClean="0">
                <a:latin typeface="Arial" panose="020B0604020202020204" pitchFamily="34" charset="0"/>
              </a:rPr>
              <a:t> de </a:t>
            </a:r>
            <a:r>
              <a:rPr lang="es-ES" sz="1800" dirty="0" smtClean="0">
                <a:latin typeface="Arial" panose="020B0604020202020204" pitchFamily="34" charset="0"/>
              </a:rPr>
              <a:t>20.000 €</a:t>
            </a:r>
            <a:r>
              <a:rPr lang="es-ES" sz="1800" b="0" dirty="0" smtClean="0">
                <a:latin typeface="Arial" panose="020B0604020202020204" pitchFamily="34" charset="0"/>
              </a:rPr>
              <a:t> generada en este ejercicio.</a:t>
            </a:r>
          </a:p>
          <a:p>
            <a:pPr marL="342900" indent="-342900">
              <a:buFont typeface="+mj-lt"/>
              <a:buAutoNum type="arabicPeriod"/>
            </a:pPr>
            <a:endParaRPr lang="es-ES" sz="1000" b="0" dirty="0" smtClean="0">
              <a:latin typeface="Arial" panose="020B0604020202020204" pitchFamily="34" charset="0"/>
            </a:endParaRPr>
          </a:p>
          <a:p>
            <a:pPr marL="342900" indent="-342900">
              <a:buFont typeface="+mj-lt"/>
              <a:buAutoNum type="arabicPeriod"/>
            </a:pPr>
            <a:r>
              <a:rPr lang="es-ES" sz="1800" b="0" dirty="0" smtClean="0">
                <a:latin typeface="Arial" panose="020B0604020202020204" pitchFamily="34" charset="0"/>
              </a:rPr>
              <a:t>Tiene </a:t>
            </a:r>
            <a:r>
              <a:rPr lang="es-ES" sz="1800" b="0" dirty="0">
                <a:latin typeface="Arial" panose="020B0604020202020204" pitchFamily="34" charset="0"/>
              </a:rPr>
              <a:t>una </a:t>
            </a:r>
            <a:r>
              <a:rPr lang="es-ES" sz="1800" dirty="0">
                <a:solidFill>
                  <a:srgbClr val="FFFF00"/>
                </a:solidFill>
                <a:latin typeface="Arial" panose="020B0604020202020204" pitchFamily="34" charset="0"/>
              </a:rPr>
              <a:t>diferencia </a:t>
            </a:r>
            <a:r>
              <a:rPr lang="es-ES" sz="1800" u="sng" dirty="0" smtClean="0">
                <a:solidFill>
                  <a:srgbClr val="FFFF00"/>
                </a:solidFill>
                <a:latin typeface="Arial" panose="020B0604020202020204" pitchFamily="34" charset="0"/>
              </a:rPr>
              <a:t>temporaria</a:t>
            </a:r>
            <a:r>
              <a:rPr lang="es-ES" sz="1800" b="0" dirty="0" smtClean="0">
                <a:latin typeface="Arial" panose="020B0604020202020204" pitchFamily="34" charset="0"/>
              </a:rPr>
              <a:t> </a:t>
            </a:r>
            <a:r>
              <a:rPr lang="es-ES" sz="1800" b="0" u="sng" dirty="0">
                <a:solidFill>
                  <a:srgbClr val="FFFF66"/>
                </a:solidFill>
                <a:latin typeface="Arial" panose="020B0604020202020204" pitchFamily="34" charset="0"/>
              </a:rPr>
              <a:t>negativa</a:t>
            </a:r>
            <a:r>
              <a:rPr lang="es-ES" sz="1800" b="0" dirty="0">
                <a:latin typeface="Arial" panose="020B0604020202020204" pitchFamily="34" charset="0"/>
              </a:rPr>
              <a:t> de </a:t>
            </a:r>
            <a:r>
              <a:rPr lang="es-ES" sz="1800" dirty="0">
                <a:latin typeface="Arial" panose="020B0604020202020204" pitchFamily="34" charset="0"/>
              </a:rPr>
              <a:t>10.000 €</a:t>
            </a:r>
            <a:r>
              <a:rPr lang="es-ES" sz="1800" b="0" dirty="0">
                <a:latin typeface="Arial" panose="020B0604020202020204" pitchFamily="34" charset="0"/>
              </a:rPr>
              <a:t> generada en este ejercicio</a:t>
            </a:r>
            <a:r>
              <a:rPr lang="es-ES" sz="1800" b="0" dirty="0" smtClean="0">
                <a:latin typeface="Arial" panose="020B0604020202020204" pitchFamily="34" charset="0"/>
              </a:rPr>
              <a:t>.</a:t>
            </a:r>
          </a:p>
          <a:p>
            <a:pPr marL="342900" indent="-342900">
              <a:buFont typeface="+mj-lt"/>
              <a:buAutoNum type="arabicPeriod"/>
            </a:pPr>
            <a:endParaRPr lang="es-ES" sz="900" b="0" dirty="0">
              <a:latin typeface="Arial" panose="020B0604020202020204" pitchFamily="34" charset="0"/>
            </a:endParaRPr>
          </a:p>
          <a:p>
            <a:pPr marL="342900" indent="-342900">
              <a:buFont typeface="+mj-lt"/>
              <a:buAutoNum type="arabicPeriod"/>
            </a:pPr>
            <a:r>
              <a:rPr lang="es-ES" sz="1800" b="0" dirty="0" smtClean="0">
                <a:latin typeface="Arial" panose="020B0604020202020204" pitchFamily="34" charset="0"/>
              </a:rPr>
              <a:t>Tipo </a:t>
            </a:r>
            <a:r>
              <a:rPr lang="es-ES" sz="1800" b="0" dirty="0">
                <a:latin typeface="Arial" panose="020B0604020202020204" pitchFamily="34" charset="0"/>
              </a:rPr>
              <a:t>de gravamen: </a:t>
            </a:r>
            <a:r>
              <a:rPr lang="es-ES" sz="1800" dirty="0">
                <a:latin typeface="Arial" panose="020B0604020202020204" pitchFamily="34" charset="0"/>
              </a:rPr>
              <a:t>25%</a:t>
            </a:r>
          </a:p>
          <a:p>
            <a:pPr marL="342900" indent="-342900">
              <a:buFont typeface="+mj-lt"/>
              <a:buAutoNum type="arabicPeriod"/>
            </a:pPr>
            <a:endParaRPr lang="es-ES" sz="1800" b="0" dirty="0" smtClean="0">
              <a:latin typeface="Arial" panose="020B0604020202020204" pitchFamily="34" charset="0"/>
            </a:endParaRPr>
          </a:p>
          <a:p>
            <a:pPr marL="342900" indent="-342900">
              <a:buFont typeface="+mj-lt"/>
              <a:buAutoNum type="arabicPeriod"/>
            </a:pPr>
            <a:r>
              <a:rPr lang="es-ES" sz="1800" b="0" u="sng" dirty="0" smtClean="0">
                <a:latin typeface="Arial" panose="020B0604020202020204" pitchFamily="34" charset="0"/>
              </a:rPr>
              <a:t>No</a:t>
            </a:r>
            <a:r>
              <a:rPr lang="es-ES" sz="1800" b="0" dirty="0" smtClean="0">
                <a:latin typeface="Arial" panose="020B0604020202020204" pitchFamily="34" charset="0"/>
              </a:rPr>
              <a:t> tiene Bases Imponibles negativas (</a:t>
            </a:r>
            <a:r>
              <a:rPr lang="es-ES" sz="1800" b="0" u="sng" dirty="0" err="1" smtClean="0">
                <a:latin typeface="Arial" panose="020B0604020202020204" pitchFamily="34" charset="0"/>
              </a:rPr>
              <a:t>BINs</a:t>
            </a:r>
            <a:r>
              <a:rPr lang="es-ES" sz="1800" b="0" dirty="0" smtClean="0">
                <a:latin typeface="Arial" panose="020B0604020202020204" pitchFamily="34" charset="0"/>
              </a:rPr>
              <a:t>) de ejercicios anteriores.</a:t>
            </a:r>
          </a:p>
          <a:p>
            <a:pPr marL="342900" indent="-342900">
              <a:buFont typeface="+mj-lt"/>
              <a:buAutoNum type="arabicPeriod"/>
            </a:pPr>
            <a:r>
              <a:rPr lang="es-ES" sz="1800" b="0" u="sng" dirty="0" smtClean="0">
                <a:latin typeface="Arial" panose="020B0604020202020204" pitchFamily="34" charset="0"/>
              </a:rPr>
              <a:t>No</a:t>
            </a:r>
            <a:r>
              <a:rPr lang="es-ES" sz="1800" b="0" dirty="0" smtClean="0">
                <a:latin typeface="Arial" panose="020B0604020202020204" pitchFamily="34" charset="0"/>
              </a:rPr>
              <a:t> aplica ningún tipo de </a:t>
            </a:r>
            <a:r>
              <a:rPr lang="es-ES" sz="1800" b="0" u="sng" dirty="0" smtClean="0">
                <a:latin typeface="Arial" panose="020B0604020202020204" pitchFamily="34" charset="0"/>
              </a:rPr>
              <a:t>reducción</a:t>
            </a:r>
            <a:r>
              <a:rPr lang="es-ES" sz="1800" b="0" dirty="0" smtClean="0">
                <a:latin typeface="Arial" panose="020B0604020202020204" pitchFamily="34" charset="0"/>
              </a:rPr>
              <a:t> en la base imponible.</a:t>
            </a:r>
          </a:p>
          <a:p>
            <a:pPr marL="342900" indent="-342900">
              <a:buFont typeface="+mj-lt"/>
              <a:buAutoNum type="arabicPeriod"/>
            </a:pPr>
            <a:r>
              <a:rPr lang="es-ES" sz="1800" b="0" u="sng" dirty="0" smtClean="0">
                <a:latin typeface="Arial" panose="020B0604020202020204" pitchFamily="34" charset="0"/>
              </a:rPr>
              <a:t>No</a:t>
            </a:r>
            <a:r>
              <a:rPr lang="es-ES" sz="1800" b="0" dirty="0" smtClean="0">
                <a:latin typeface="Arial" panose="020B0604020202020204" pitchFamily="34" charset="0"/>
              </a:rPr>
              <a:t> tiene derecho a ningún tipo </a:t>
            </a:r>
            <a:r>
              <a:rPr lang="es-ES" sz="1800" b="0" u="sng" dirty="0" smtClean="0">
                <a:latin typeface="Arial" panose="020B0604020202020204" pitchFamily="34" charset="0"/>
              </a:rPr>
              <a:t>deducción</a:t>
            </a:r>
            <a:r>
              <a:rPr lang="es-ES" sz="1800" b="0" dirty="0" smtClean="0">
                <a:latin typeface="Arial" panose="020B0604020202020204" pitchFamily="34" charset="0"/>
              </a:rPr>
              <a:t> en la cuota.</a:t>
            </a:r>
          </a:p>
          <a:p>
            <a:pPr marL="342900" indent="-342900">
              <a:buFont typeface="+mj-lt"/>
              <a:buAutoNum type="arabicPeriod"/>
            </a:pPr>
            <a:r>
              <a:rPr lang="es-ES" sz="1800" b="0" dirty="0" smtClean="0">
                <a:latin typeface="Arial" panose="020B0604020202020204" pitchFamily="34" charset="0"/>
              </a:rPr>
              <a:t>Tiene </a:t>
            </a:r>
            <a:r>
              <a:rPr lang="es-ES" sz="1800" b="0" u="sng" dirty="0">
                <a:latin typeface="Arial" panose="020B0604020202020204" pitchFamily="34" charset="0"/>
              </a:rPr>
              <a:t>retenciones y</a:t>
            </a:r>
            <a:r>
              <a:rPr lang="es-ES" sz="1800" b="0" u="sng" dirty="0" smtClean="0">
                <a:latin typeface="Arial" panose="020B0604020202020204" pitchFamily="34" charset="0"/>
              </a:rPr>
              <a:t> </a:t>
            </a:r>
            <a:r>
              <a:rPr lang="es-ES" sz="1800" b="0" u="sng" dirty="0">
                <a:latin typeface="Arial" panose="020B0604020202020204" pitchFamily="34" charset="0"/>
              </a:rPr>
              <a:t>pagos </a:t>
            </a:r>
            <a:r>
              <a:rPr lang="es-ES" sz="1800" b="0" u="sng" dirty="0" smtClean="0">
                <a:latin typeface="Arial" panose="020B0604020202020204" pitchFamily="34" charset="0"/>
              </a:rPr>
              <a:t>fraccionados: 8.750 €</a:t>
            </a:r>
            <a:r>
              <a:rPr lang="es-ES" sz="1800" b="0" dirty="0" smtClean="0">
                <a:latin typeface="Arial" panose="020B0604020202020204" pitchFamily="34" charset="0"/>
              </a:rPr>
              <a:t>.</a:t>
            </a:r>
          </a:p>
          <a:p>
            <a:pPr marL="342900" indent="-342900">
              <a:buFont typeface="+mj-lt"/>
              <a:buAutoNum type="arabicPeriod"/>
            </a:pPr>
            <a:endParaRPr lang="es-ES" sz="1800" b="0" dirty="0" smtClean="0">
              <a:latin typeface="Arial" panose="020B0604020202020204" pitchFamily="34" charset="0"/>
            </a:endParaRPr>
          </a:p>
          <a:p>
            <a:pPr marL="342900" indent="-342900">
              <a:buFont typeface="Wingdings" pitchFamily="2" charset="2"/>
              <a:buChar char="v"/>
            </a:pPr>
            <a:r>
              <a:rPr lang="es-ES" sz="1800" u="sng" dirty="0" smtClean="0">
                <a:solidFill>
                  <a:srgbClr val="FFFF00"/>
                </a:solidFill>
                <a:latin typeface="Arial" panose="020B0604020202020204" pitchFamily="34" charset="0"/>
              </a:rPr>
              <a:t>Realizar las siguientes fases</a:t>
            </a:r>
            <a:r>
              <a:rPr lang="es-ES" sz="1800" dirty="0" smtClean="0">
                <a:latin typeface="Arial" panose="020B0604020202020204" pitchFamily="34" charset="0"/>
              </a:rPr>
              <a:t>:</a:t>
            </a:r>
          </a:p>
          <a:p>
            <a:pPr marL="342900" indent="-342900">
              <a:buFont typeface="Wingdings" pitchFamily="2" charset="2"/>
              <a:buChar char="v"/>
            </a:pPr>
            <a:endParaRPr lang="es-ES" sz="900" dirty="0" smtClean="0">
              <a:latin typeface="Arial" panose="020B0604020202020204" pitchFamily="34" charset="0"/>
            </a:endParaRPr>
          </a:p>
          <a:p>
            <a:pPr marL="342900" indent="-342900">
              <a:buFont typeface="+mj-lt"/>
              <a:buAutoNum type="alphaUcPeriod"/>
            </a:pPr>
            <a:r>
              <a:rPr lang="es-ES" sz="1800" dirty="0" smtClean="0">
                <a:solidFill>
                  <a:srgbClr val="FFFF99"/>
                </a:solidFill>
                <a:latin typeface="Arial" panose="020B0604020202020204" pitchFamily="34" charset="0"/>
              </a:rPr>
              <a:t>Cierre contable a 31/12/N</a:t>
            </a:r>
          </a:p>
          <a:p>
            <a:pPr marL="342900" indent="-342900">
              <a:buFont typeface="+mj-lt"/>
              <a:buAutoNum type="alphaUcPeriod"/>
            </a:pPr>
            <a:endParaRPr lang="es-ES" sz="800" dirty="0" smtClean="0">
              <a:solidFill>
                <a:srgbClr val="FFFF99"/>
              </a:solidFill>
              <a:latin typeface="Arial" panose="020B0604020202020204" pitchFamily="34" charset="0"/>
            </a:endParaRPr>
          </a:p>
          <a:p>
            <a:pPr marL="342900" indent="-342900">
              <a:buFont typeface="+mj-lt"/>
              <a:buAutoNum type="alphaUcPeriod"/>
            </a:pPr>
            <a:r>
              <a:rPr lang="es-ES" sz="1800" dirty="0" smtClean="0">
                <a:solidFill>
                  <a:srgbClr val="FFFF99"/>
                </a:solidFill>
                <a:latin typeface="Arial" panose="020B0604020202020204" pitchFamily="34" charset="0"/>
              </a:rPr>
              <a:t>Liquidación del IS en julio de N+1</a:t>
            </a:r>
          </a:p>
          <a:p>
            <a:pPr marL="342900" indent="-342900">
              <a:buFont typeface="+mj-lt"/>
              <a:buAutoNum type="arabicPeriod"/>
            </a:pPr>
            <a:endParaRPr lang="es-ES" sz="1800" b="0" dirty="0">
              <a:latin typeface="Arial" panose="020B0604020202020204" pitchFamily="34" charset="0"/>
            </a:endParaRPr>
          </a:p>
        </p:txBody>
      </p:sp>
    </p:spTree>
    <p:extLst>
      <p:ext uri="{BB962C8B-B14F-4D97-AF65-F5344CB8AC3E}">
        <p14:creationId xmlns="" xmlns:p14="http://schemas.microsoft.com/office/powerpoint/2010/main" val="1759748413"/>
      </p:ext>
    </p:extLst>
  </p:cSld>
  <p:clrMapOvr>
    <a:masterClrMapping/>
  </p:clrMapOvr>
  <p:timing>
    <p:tnLst>
      <p:par>
        <p:cTn id="1" dur="indefinite" restart="never" nodeType="tmRoot"/>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3 Marcador de número de diapositiva"/>
          <p:cNvSpPr>
            <a:spLocks noGrp="1"/>
          </p:cNvSpPr>
          <p:nvPr>
            <p:ph type="sldNum" sz="quarter" idx="12"/>
          </p:nvPr>
        </p:nvSpPr>
        <p:spPr>
          <a:xfrm>
            <a:off x="7670800" y="6400800"/>
            <a:ext cx="2311400" cy="476250"/>
          </a:xfrm>
        </p:spPr>
        <p:txBody>
          <a:bodyPr/>
          <a:lstStyle/>
          <a:p>
            <a:pPr>
              <a:defRPr/>
            </a:pPr>
            <a:fld id="{353C74FF-25F1-4356-AFBB-B7D0E50B4ADF}" type="slidenum">
              <a:rPr lang="es-ES"/>
              <a:pPr>
                <a:defRPr/>
              </a:pPr>
              <a:t>610</a:t>
            </a:fld>
            <a:endParaRPr lang="es-ES"/>
          </a:p>
        </p:txBody>
      </p:sp>
      <p:sp>
        <p:nvSpPr>
          <p:cNvPr id="3379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graphicFrame>
        <p:nvGraphicFramePr>
          <p:cNvPr id="1388686" name="Group 142"/>
          <p:cNvGraphicFramePr>
            <a:graphicFrameLocks noGrp="1"/>
          </p:cNvGraphicFramePr>
          <p:nvPr>
            <p:extLst>
              <p:ext uri="{D42A27DB-BD31-4B8C-83A1-F6EECF244321}">
                <p14:modId xmlns="" xmlns:p14="http://schemas.microsoft.com/office/powerpoint/2010/main" val="23491236"/>
              </p:ext>
            </p:extLst>
          </p:nvPr>
        </p:nvGraphicFramePr>
        <p:xfrm>
          <a:off x="152400" y="2143116"/>
          <a:ext cx="9601200" cy="4477512"/>
        </p:xfrm>
        <a:graphic>
          <a:graphicData uri="http://schemas.openxmlformats.org/drawingml/2006/table">
            <a:tbl>
              <a:tblPr/>
              <a:tblGrid>
                <a:gridCol w="2371708">
                  <a:extLst>
                    <a:ext uri="{9D8B030D-6E8A-4147-A177-3AD203B41FA5}">
                      <a16:colId xmlns="" xmlns:a16="http://schemas.microsoft.com/office/drawing/2014/main" val="20000"/>
                    </a:ext>
                  </a:extLst>
                </a:gridCol>
                <a:gridCol w="7229492">
                  <a:extLst>
                    <a:ext uri="{9D8B030D-6E8A-4147-A177-3AD203B41FA5}">
                      <a16:colId xmlns="" xmlns:a16="http://schemas.microsoft.com/office/drawing/2014/main" val="20001"/>
                    </a:ext>
                  </a:extLst>
                </a:gridCol>
              </a:tblGrid>
              <a:tr h="4572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REQUISITOS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kumimoji="0" lang="es-ES_tradnl" sz="2000" b="1" i="0" u="none" strike="noStrike" cap="none" normalizeH="0" baseline="0" dirty="0" smtClean="0">
                          <a:ln>
                            <a:noFill/>
                          </a:ln>
                          <a:solidFill>
                            <a:srgbClr val="FFFF99"/>
                          </a:solidFill>
                          <a:effectLst>
                            <a:outerShdw blurRad="38100" dist="38100" dir="2700000" algn="tl">
                              <a:srgbClr val="000000"/>
                            </a:outerShdw>
                          </a:effectLst>
                          <a:latin typeface="+mn-lt"/>
                        </a:rPr>
                        <a:t>de las acciones o participaciones. [Novedad desde 2020*]</a:t>
                      </a:r>
                      <a:endParaRPr kumimoji="0" lang="es-ES_tradnl" sz="2400" b="0" i="0" u="none" strike="noStrike" cap="none" normalizeH="0" baseline="0" dirty="0" smtClean="0">
                        <a:ln>
                          <a:noFill/>
                        </a:ln>
                        <a:solidFill>
                          <a:schemeClr val="tx1"/>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63658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MOMENTO DE </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LA ADQUISICIÓN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533400" marR="0" lvl="0" indent="-533400" algn="l"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0" i="0" u="none" strike="noStrike" cap="none" normalizeH="0" baseline="0" dirty="0" smtClean="0">
                          <a:ln>
                            <a:noFill/>
                          </a:ln>
                          <a:solidFill>
                            <a:srgbClr val="0000FF"/>
                          </a:solidFill>
                          <a:effectLst/>
                          <a:latin typeface="Arial" charset="0"/>
                        </a:rPr>
                        <a:t>En el momento de la </a:t>
                      </a:r>
                      <a:r>
                        <a:rPr kumimoji="0" lang="es-ES_tradnl" sz="1400" b="1" i="0" u="sng" strike="noStrike" cap="none" normalizeH="0" baseline="0" dirty="0" smtClean="0">
                          <a:ln>
                            <a:noFill/>
                          </a:ln>
                          <a:solidFill>
                            <a:srgbClr val="0000FF"/>
                          </a:solidFill>
                          <a:effectLst/>
                          <a:latin typeface="Arial" charset="0"/>
                        </a:rPr>
                        <a:t>constitución</a:t>
                      </a:r>
                      <a:r>
                        <a:rPr kumimoji="0" lang="es-ES_tradnl" sz="1400" b="0" i="0" u="none" strike="noStrike" cap="none" normalizeH="0" baseline="0" dirty="0" smtClean="0">
                          <a:ln>
                            <a:noFill/>
                          </a:ln>
                          <a:solidFill>
                            <a:srgbClr val="0000FF"/>
                          </a:solidFill>
                          <a:effectLst/>
                          <a:latin typeface="Arial" charset="0"/>
                        </a:rPr>
                        <a:t> de la sociedad</a:t>
                      </a:r>
                    </a:p>
                    <a:p>
                      <a:pPr marL="533400" marR="0" lvl="0" indent="-533400" algn="l"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0" i="0" u="none" strike="noStrike" cap="none" normalizeH="0" baseline="0" dirty="0" smtClean="0">
                          <a:ln>
                            <a:noFill/>
                          </a:ln>
                          <a:solidFill>
                            <a:srgbClr val="0000FF"/>
                          </a:solidFill>
                          <a:effectLst/>
                          <a:latin typeface="Arial" charset="0"/>
                        </a:rPr>
                        <a:t> o mediante </a:t>
                      </a:r>
                      <a:r>
                        <a:rPr kumimoji="0" lang="es-ES_tradnl" sz="1400" b="1" i="0" u="sng" strike="noStrike" cap="none" normalizeH="0" baseline="0" dirty="0" smtClean="0">
                          <a:ln>
                            <a:noFill/>
                          </a:ln>
                          <a:solidFill>
                            <a:srgbClr val="0000FF"/>
                          </a:solidFill>
                          <a:effectLst/>
                          <a:latin typeface="Arial" charset="0"/>
                        </a:rPr>
                        <a:t>ampliación de capital</a:t>
                      </a:r>
                      <a:r>
                        <a:rPr kumimoji="0" lang="es-ES_tradnl" sz="1400" b="0" i="0" u="none" strike="noStrike" cap="none" normalizeH="0" baseline="0" dirty="0" smtClean="0">
                          <a:ln>
                            <a:noFill/>
                          </a:ln>
                          <a:solidFill>
                            <a:srgbClr val="0000FF"/>
                          </a:solidFill>
                          <a:effectLst/>
                          <a:latin typeface="Arial" charset="0"/>
                        </a:rPr>
                        <a:t> efectuada </a:t>
                      </a:r>
                      <a:r>
                        <a:rPr kumimoji="0" lang="es-ES_tradnl" sz="1400" b="0" i="0" u="sng" strike="noStrike" cap="none" normalizeH="0" baseline="0" dirty="0" smtClean="0">
                          <a:ln>
                            <a:noFill/>
                          </a:ln>
                          <a:solidFill>
                            <a:srgbClr val="0000FF"/>
                          </a:solidFill>
                          <a:effectLst/>
                          <a:latin typeface="Arial" charset="0"/>
                        </a:rPr>
                        <a:t>en los 3 años siguientes a la constitución</a:t>
                      </a:r>
                      <a:r>
                        <a:rPr kumimoji="0" lang="es-ES_tradnl" sz="1400" b="0" i="0" u="none" strike="noStrike" cap="none" normalizeH="0" baseline="0" dirty="0" smtClean="0">
                          <a:ln>
                            <a:noFill/>
                          </a:ln>
                          <a:solidFill>
                            <a:srgbClr val="0000FF"/>
                          </a:solidFill>
                          <a:effectLst/>
                          <a:latin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LÍMITE %  DE PARTICIPACIÓN CS</a:t>
                      </a:r>
                      <a:endPar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533400" marR="0" lvl="0" indent="-5334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600" b="0" i="0" u="none" strike="noStrike" cap="none" normalizeH="0" baseline="0" dirty="0" smtClean="0">
                          <a:ln>
                            <a:noFill/>
                          </a:ln>
                          <a:solidFill>
                            <a:srgbClr val="0000FF"/>
                          </a:solidFill>
                          <a:effectLst/>
                          <a:latin typeface="Arial  "/>
                        </a:rPr>
                        <a:t>Participaciones  [del contribuyente + cónyuge  + familiares hasta el 3º grado ] (de forma directa o indirecta) </a:t>
                      </a:r>
                      <a:r>
                        <a:rPr kumimoji="0" lang="es-ES_tradnl" sz="1600" b="0" i="0" u="none" strike="noStrike" cap="none" normalizeH="0" baseline="0" dirty="0" smtClean="0">
                          <a:ln>
                            <a:noFill/>
                          </a:ln>
                          <a:solidFill>
                            <a:srgbClr val="FF0000"/>
                          </a:solidFill>
                          <a:effectLst/>
                          <a:latin typeface="Arial  "/>
                        </a:rPr>
                        <a:t>≤</a:t>
                      </a:r>
                      <a:r>
                        <a:rPr kumimoji="0" lang="es-ES_tradnl" sz="1600" b="0" i="0" u="none" strike="noStrike" cap="none" normalizeH="0" baseline="0" dirty="0" smtClean="0">
                          <a:ln>
                            <a:noFill/>
                          </a:ln>
                          <a:solidFill>
                            <a:srgbClr val="0000FF"/>
                          </a:solidFill>
                          <a:effectLst/>
                          <a:latin typeface="Arial  "/>
                        </a:rPr>
                        <a:t> </a:t>
                      </a:r>
                      <a:r>
                        <a:rPr kumimoji="0" lang="es-ES_tradnl" sz="1600" b="0" i="0" u="none" strike="noStrike" cap="none" normalizeH="0" baseline="0" dirty="0" smtClean="0">
                          <a:ln>
                            <a:noFill/>
                          </a:ln>
                          <a:solidFill>
                            <a:srgbClr val="FF0000"/>
                          </a:solidFill>
                          <a:effectLst/>
                          <a:latin typeface="Arial  "/>
                        </a:rPr>
                        <a:t>40% y ≥ 1%</a:t>
                      </a:r>
                      <a:r>
                        <a:rPr kumimoji="0" lang="es-ES_tradnl" sz="1600" b="0" i="0" u="none" strike="noStrike" cap="none" normalizeH="0" baseline="0" dirty="0" smtClean="0">
                          <a:ln>
                            <a:noFill/>
                          </a:ln>
                          <a:solidFill>
                            <a:srgbClr val="0000FF"/>
                          </a:solidFill>
                          <a:effectLst/>
                          <a:latin typeface="Arial  "/>
                        </a:rPr>
                        <a:t>. Todos los días de tenencia</a:t>
                      </a:r>
                    </a:p>
                    <a:p>
                      <a:pPr marL="533400" marR="0" lvl="0" indent="-5334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600" b="1" i="0" u="sng" strike="noStrike" cap="none" normalizeH="0" baseline="0" dirty="0" smtClean="0">
                          <a:ln>
                            <a:noFill/>
                          </a:ln>
                          <a:solidFill>
                            <a:srgbClr val="FF0000"/>
                          </a:solidFill>
                          <a:effectLst/>
                          <a:latin typeface="Arial  "/>
                        </a:rPr>
                        <a:t>Desde 2020*</a:t>
                      </a:r>
                      <a:r>
                        <a:rPr kumimoji="0" lang="es-ES_tradnl" sz="1600" b="1" i="0" u="none" strike="noStrike" cap="none" normalizeH="0" baseline="0" dirty="0" smtClean="0">
                          <a:ln>
                            <a:noFill/>
                          </a:ln>
                          <a:solidFill>
                            <a:srgbClr val="FF0000"/>
                          </a:solidFill>
                          <a:effectLst/>
                          <a:latin typeface="Arial  "/>
                        </a:rPr>
                        <a:t>:</a:t>
                      </a:r>
                      <a:r>
                        <a:rPr kumimoji="0" lang="es-ES_tradnl" sz="1600" b="1" i="0" u="none" strike="noStrike" cap="none" normalizeH="0" baseline="0" dirty="0" smtClean="0">
                          <a:ln>
                            <a:noFill/>
                          </a:ln>
                          <a:solidFill>
                            <a:srgbClr val="0000FF"/>
                          </a:solidFill>
                          <a:effectLst/>
                          <a:latin typeface="Arial  "/>
                        </a:rPr>
                        <a:t> No exigir el límite máximo del 40% a </a:t>
                      </a:r>
                      <a:r>
                        <a:rPr lang="es-ES" sz="1600" b="0" u="sng" dirty="0" smtClean="0">
                          <a:solidFill>
                            <a:srgbClr val="0000CC"/>
                          </a:solidFill>
                          <a:latin typeface="Arial  "/>
                        </a:rPr>
                        <a:t>sociedades laborales o cooperativas compuestas únicamente por dos personas socias.</a:t>
                      </a:r>
                      <a:endParaRPr kumimoji="0" lang="es-ES_tradnl" sz="1600" b="0" i="0" u="none" strike="noStrike" cap="none" normalizeH="0" baseline="0" dirty="0" smtClean="0">
                        <a:ln>
                          <a:noFill/>
                        </a:ln>
                        <a:solidFill>
                          <a:srgbClr val="0000FF"/>
                        </a:solidFill>
                        <a:effectLst/>
                        <a:latin typeface="Arial  "/>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66"/>
                    </a:solidFill>
                  </a:tcPr>
                </a:tc>
                <a:extLst>
                  <a:ext uri="{0D108BD9-81ED-4DB2-BD59-A6C34878D82A}">
                    <a16:rowId xmlns="" xmlns:a16="http://schemas.microsoft.com/office/drawing/2014/main" val="10003"/>
                  </a:ext>
                </a:extLst>
              </a:tr>
              <a:tr h="39624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PERMANENCIA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400" b="1" i="0" u="none" strike="noStrike" cap="none" normalizeH="0" baseline="0" dirty="0" smtClean="0">
                          <a:ln>
                            <a:noFill/>
                          </a:ln>
                          <a:solidFill>
                            <a:srgbClr val="0000FF"/>
                          </a:solidFill>
                          <a:effectLst/>
                          <a:latin typeface="Arial" charset="0"/>
                        </a:rPr>
                        <a:t> El contribuyente debe mantener la participación  </a:t>
                      </a:r>
                      <a:r>
                        <a:rPr kumimoji="0" lang="es-ES_tradnl" sz="1400" b="1" i="0" u="sng" strike="noStrike" cap="none" normalizeH="0" baseline="0" dirty="0" smtClean="0">
                          <a:ln>
                            <a:noFill/>
                          </a:ln>
                          <a:solidFill>
                            <a:srgbClr val="0000FF"/>
                          </a:solidFill>
                          <a:effectLst/>
                          <a:latin typeface="Arial" charset="0"/>
                        </a:rPr>
                        <a:t>≥ 3 años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55533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outerShdw>
                          </a:effectLst>
                          <a:latin typeface="Arial" charset="0"/>
                        </a:rPr>
                        <a:t>RESTRICCIONES</a:t>
                      </a:r>
                      <a:endPar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50000"/>
                      </a:schemeClr>
                    </a:solidFill>
                  </a:tcPr>
                </a:tc>
                <a:tc>
                  <a:txBody>
                    <a:bodyPr/>
                    <a:lstStyle/>
                    <a:p>
                      <a:pPr marL="533400" marR="0" lvl="0" indent="-533400" algn="l"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1" i="0" u="sng" strike="noStrike" cap="none" normalizeH="0" baseline="0" dirty="0" smtClean="0">
                          <a:ln>
                            <a:noFill/>
                          </a:ln>
                          <a:solidFill>
                            <a:srgbClr val="0000FF"/>
                          </a:solidFill>
                          <a:effectLst/>
                          <a:latin typeface="Arial" charset="0"/>
                        </a:rPr>
                        <a:t>No se puede aplicar la deducción Estatal</a:t>
                      </a:r>
                    </a:p>
                    <a:p>
                      <a:pPr marL="533400" marR="0" lvl="0" indent="-533400" algn="l"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1" i="0" u="sng" strike="noStrike" cap="none" normalizeH="0" baseline="0" dirty="0" smtClean="0">
                          <a:ln>
                            <a:noFill/>
                          </a:ln>
                          <a:solidFill>
                            <a:srgbClr val="0000FF"/>
                          </a:solidFill>
                          <a:effectLst/>
                          <a:latin typeface="Arial" charset="0"/>
                        </a:rPr>
                        <a:t>No</a:t>
                      </a:r>
                      <a:r>
                        <a:rPr kumimoji="0" lang="es-ES_tradnl" sz="1400" b="1" i="0" u="none" strike="noStrike" cap="none" normalizeH="0" baseline="0" dirty="0" smtClean="0">
                          <a:ln>
                            <a:noFill/>
                          </a:ln>
                          <a:solidFill>
                            <a:srgbClr val="0000FF"/>
                          </a:solidFill>
                          <a:effectLst/>
                          <a:latin typeface="Arial" charset="0"/>
                        </a:rPr>
                        <a:t> se puede aplicar otras </a:t>
                      </a:r>
                      <a:r>
                        <a:rPr kumimoji="0" lang="es-ES_tradnl" sz="1400" b="1" i="0" u="sng" strike="noStrike" cap="none" normalizeH="0" baseline="0" dirty="0" smtClean="0">
                          <a:ln>
                            <a:noFill/>
                          </a:ln>
                          <a:solidFill>
                            <a:srgbClr val="0000FF"/>
                          </a:solidFill>
                          <a:effectLst/>
                          <a:latin typeface="Arial" charset="0"/>
                        </a:rPr>
                        <a:t>Deducción prevista en la CCAA</a:t>
                      </a:r>
                      <a:r>
                        <a:rPr kumimoji="0" lang="es-ES_tradnl" sz="1400" b="1" i="0" u="none" strike="noStrike" cap="none" normalizeH="0" baseline="0" dirty="0" smtClean="0">
                          <a:ln>
                            <a:noFill/>
                          </a:ln>
                          <a:solidFill>
                            <a:srgbClr val="0000FF"/>
                          </a:solidFill>
                          <a:effectLst/>
                          <a:latin typeface="Arial" charset="0"/>
                        </a:rPr>
                        <a:t>, </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rPr>
                        <a:t>Situación del Inversor</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1" i="0" u="none" strike="noStrike" cap="none" normalizeH="0" baseline="0" dirty="0" smtClean="0">
                          <a:ln>
                            <a:noFill/>
                          </a:ln>
                          <a:solidFill>
                            <a:srgbClr val="FF0000"/>
                          </a:solidFill>
                          <a:effectLst/>
                          <a:latin typeface="Arial" charset="0"/>
                        </a:rPr>
                        <a:t>No pueden tener relación laboral con la sociedad en 10 años.</a:t>
                      </a:r>
                      <a:endParaRPr kumimoji="0" lang="es-ES_tradnl" sz="1400" b="1" i="0" u="none" strike="noStrike" cap="none" normalizeH="0" baseline="0" dirty="0" smtClean="0">
                        <a:ln>
                          <a:noFill/>
                        </a:ln>
                        <a:solidFill>
                          <a:srgbClr val="FF0000"/>
                        </a:solidFill>
                        <a:effectLst>
                          <a:outerShdw blurRad="38100" dist="38100" dir="2700000" algn="tl">
                            <a:srgbClr val="000000"/>
                          </a:outerShdw>
                        </a:effectLst>
                        <a:latin typeface="Arial" charset="0"/>
                      </a:endParaRPr>
                    </a:p>
                    <a:p>
                      <a:pPr marL="533400" marR="0" lvl="0" indent="-533400" algn="just" defTabSz="914400" rtl="0" eaLnBrk="1" fontAlgn="base" latinLnBrk="0" hangingPunct="1">
                        <a:lnSpc>
                          <a:spcPct val="100000"/>
                        </a:lnSpc>
                        <a:spcBef>
                          <a:spcPct val="20000"/>
                        </a:spcBef>
                        <a:spcAft>
                          <a:spcPct val="0"/>
                        </a:spcAft>
                        <a:buClrTx/>
                        <a:buSzPct val="100000"/>
                        <a:buFont typeface="Wingdings" pitchFamily="2" charset="2"/>
                        <a:buChar char="Ø"/>
                        <a:tabLst/>
                      </a:pPr>
                      <a:r>
                        <a:rPr kumimoji="0" lang="es-ES_tradnl" sz="1400" b="1" i="0" u="sng" strike="noStrike" cap="none" normalizeH="0" baseline="0" dirty="0" smtClean="0">
                          <a:ln>
                            <a:noFill/>
                          </a:ln>
                          <a:solidFill>
                            <a:srgbClr val="0000FF"/>
                          </a:solidFill>
                          <a:effectLst/>
                          <a:latin typeface="Arial" charset="0"/>
                        </a:rPr>
                        <a:t>solamente</a:t>
                      </a:r>
                      <a:r>
                        <a:rPr kumimoji="0" lang="es-ES_tradnl" sz="1400" b="1" i="0" u="none" strike="noStrike" cap="none" normalizeH="0" baseline="0" dirty="0" smtClean="0">
                          <a:ln>
                            <a:noFill/>
                          </a:ln>
                          <a:solidFill>
                            <a:srgbClr val="0000FF"/>
                          </a:solidFill>
                          <a:effectLst/>
                          <a:latin typeface="Arial" charset="0"/>
                        </a:rPr>
                        <a:t> puede ser socio y formar parte del consejo de administración.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6"/>
                  </a:ext>
                </a:extLst>
              </a:tr>
            </a:tbl>
          </a:graphicData>
        </a:graphic>
      </p:graphicFrame>
      <p:graphicFrame>
        <p:nvGraphicFramePr>
          <p:cNvPr id="9" name="Group 142"/>
          <p:cNvGraphicFramePr>
            <a:graphicFrameLocks noGrp="1"/>
          </p:cNvGraphicFramePr>
          <p:nvPr>
            <p:extLst>
              <p:ext uri="{D42A27DB-BD31-4B8C-83A1-F6EECF244321}">
                <p14:modId xmlns="" xmlns:p14="http://schemas.microsoft.com/office/powerpoint/2010/main" val="2796748744"/>
              </p:ext>
            </p:extLst>
          </p:nvPr>
        </p:nvGraphicFramePr>
        <p:xfrm>
          <a:off x="152400" y="500042"/>
          <a:ext cx="9525000" cy="1554480"/>
        </p:xfrm>
        <a:graphic>
          <a:graphicData uri="http://schemas.openxmlformats.org/drawingml/2006/table">
            <a:tbl>
              <a:tblPr/>
              <a:tblGrid>
                <a:gridCol w="2438400">
                  <a:extLst>
                    <a:ext uri="{9D8B030D-6E8A-4147-A177-3AD203B41FA5}">
                      <a16:colId xmlns="" xmlns:a16="http://schemas.microsoft.com/office/drawing/2014/main" val="20000"/>
                    </a:ext>
                  </a:extLst>
                </a:gridCol>
                <a:gridCol w="7086600">
                  <a:extLst>
                    <a:ext uri="{9D8B030D-6E8A-4147-A177-3AD203B41FA5}">
                      <a16:colId xmlns="" xmlns:a16="http://schemas.microsoft.com/office/drawing/2014/main" val="20001"/>
                    </a:ext>
                  </a:extLst>
                </a:gridCol>
              </a:tblGrid>
              <a:tr h="51816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rgbClr val="FFFF99"/>
                          </a:solidFill>
                          <a:effectLst>
                            <a:outerShdw blurRad="38100" dist="38100" dir="2700000" algn="tl">
                              <a:srgbClr val="000000"/>
                            </a:outerShdw>
                          </a:effectLst>
                          <a:latin typeface="Arial" charset="0"/>
                        </a:rPr>
                        <a:t>DEDUCCIÓN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400" b="1" i="0" u="none" strike="noStrike" cap="none" normalizeH="0" baseline="0" dirty="0" smtClean="0">
                          <a:ln>
                            <a:noFill/>
                          </a:ln>
                          <a:solidFill>
                            <a:schemeClr val="tx1"/>
                          </a:solidFill>
                          <a:effectLst/>
                          <a:latin typeface="Arial" charset="0"/>
                        </a:rPr>
                        <a:t>D = </a:t>
                      </a:r>
                      <a:r>
                        <a:rPr kumimoji="0" lang="es-ES_tradnl" sz="2400" b="1" i="0" u="none" strike="noStrike" cap="none" normalizeH="0" baseline="0" dirty="0" smtClean="0">
                          <a:ln>
                            <a:noFill/>
                          </a:ln>
                          <a:solidFill>
                            <a:srgbClr val="FFFF00"/>
                          </a:solidFill>
                          <a:effectLst/>
                          <a:latin typeface="Arial" charset="0"/>
                        </a:rPr>
                        <a:t>30% s/ Base</a:t>
                      </a:r>
                      <a:r>
                        <a:rPr kumimoji="0" lang="es-ES_tradnl" sz="2400" b="1" i="0" u="none" strike="noStrike" cap="none" normalizeH="0" baseline="0" dirty="0" smtClean="0">
                          <a:ln>
                            <a:noFill/>
                          </a:ln>
                          <a:solidFill>
                            <a:schemeClr val="tx1"/>
                          </a:solidFill>
                          <a:effectLst/>
                          <a:latin typeface="Arial" charset="0"/>
                        </a:rPr>
                        <a:t> </a:t>
                      </a:r>
                      <a:r>
                        <a:rPr kumimoji="0" lang="es-ES_tradnl" sz="2400" b="1" i="0" u="none" strike="noStrike" cap="none" normalizeH="0" baseline="0" dirty="0" smtClean="0">
                          <a:ln>
                            <a:noFill/>
                          </a:ln>
                          <a:solidFill>
                            <a:srgbClr val="FFFF00"/>
                          </a:solidFill>
                          <a:effectLst/>
                          <a:latin typeface="Arial" charset="0"/>
                        </a:rPr>
                        <a:t> </a:t>
                      </a:r>
                      <a:r>
                        <a:rPr kumimoji="0" lang="es-ES_tradnl" sz="2400" b="1" i="0" u="none" strike="noStrike" cap="none" normalizeH="0" baseline="0" dirty="0" smtClean="0">
                          <a:ln>
                            <a:noFill/>
                          </a:ln>
                          <a:solidFill>
                            <a:schemeClr val="tx1"/>
                          </a:solidFill>
                          <a:effectLst/>
                          <a:latin typeface="Arial" charset="0"/>
                        </a:rPr>
                        <a:t>(30% desde 2019, antes 20%)</a:t>
                      </a:r>
                      <a:endParaRPr kumimoji="0" lang="es-ES_tradnl" sz="2400" b="0" i="0" u="none" strike="noStrike" cap="none" normalizeH="0" baseline="0" dirty="0" smtClean="0">
                        <a:ln>
                          <a:noFill/>
                        </a:ln>
                        <a:solidFill>
                          <a:schemeClr val="tx1"/>
                        </a:solidFill>
                        <a:effectLst/>
                        <a:latin typeface="Arial" charset="0"/>
                      </a:endParaRP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6096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defRPr/>
                      </a:pPr>
                      <a:r>
                        <a:rPr lang="es-ES_tradnl" sz="1800" b="1" u="none" dirty="0" smtClean="0">
                          <a:solidFill>
                            <a:srgbClr val="FFFF00"/>
                          </a:solidFill>
                          <a:effectLst>
                            <a:outerShdw blurRad="38100" dist="38100" dir="2700000" algn="tl">
                              <a:srgbClr val="000000">
                                <a:alpha val="43137"/>
                              </a:srgbClr>
                            </a:outerShdw>
                          </a:effectLst>
                          <a:cs typeface="Arial" charset="0"/>
                        </a:rPr>
                        <a:t>“Business </a:t>
                      </a:r>
                      <a:r>
                        <a:rPr lang="es-ES_tradnl" sz="1800" b="1" u="none" dirty="0" err="1" smtClean="0">
                          <a:solidFill>
                            <a:srgbClr val="FFFF00"/>
                          </a:solidFill>
                          <a:effectLst>
                            <a:outerShdw blurRad="38100" dist="38100" dir="2700000" algn="tl">
                              <a:srgbClr val="000000">
                                <a:alpha val="43137"/>
                              </a:srgbClr>
                            </a:outerShdw>
                          </a:effectLst>
                          <a:cs typeface="Arial" charset="0"/>
                        </a:rPr>
                        <a:t>Angels</a:t>
                      </a:r>
                      <a:r>
                        <a:rPr lang="es-ES_tradnl" sz="1800" b="1" u="none" dirty="0" smtClean="0">
                          <a:solidFill>
                            <a:srgbClr val="FFFF00"/>
                          </a:solidFill>
                          <a:effectLst>
                            <a:outerShdw blurRad="38100" dist="38100" dir="2700000" algn="tl">
                              <a:srgbClr val="000000">
                                <a:alpha val="43137"/>
                              </a:srgbClr>
                            </a:outerShdw>
                          </a:effectLst>
                          <a:cs typeface="Arial" charset="0"/>
                        </a:rPr>
                        <a:t>”</a:t>
                      </a:r>
                      <a:endPar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50000"/>
                      </a:schemeClr>
                    </a:solidFill>
                  </a:tcPr>
                </a:tc>
                <a:tc>
                  <a:txBody>
                    <a:bodyPr/>
                    <a:lstStyle/>
                    <a:p>
                      <a:pPr marL="342900" indent="-342900">
                        <a:buFont typeface="Wingdings" pitchFamily="2" charset="2"/>
                        <a:buChar char="v"/>
                      </a:pPr>
                      <a:r>
                        <a:rPr lang="es-ES_tradnl" sz="1500" b="1" u="none" kern="1200" dirty="0" smtClean="0">
                          <a:solidFill>
                            <a:srgbClr val="0000FF"/>
                          </a:solidFill>
                          <a:effectLst/>
                          <a:latin typeface="+mn-lt"/>
                          <a:ea typeface="+mn-ea"/>
                          <a:cs typeface="+mn-cs"/>
                        </a:rPr>
                        <a:t>30% </a:t>
                      </a:r>
                      <a:r>
                        <a:rPr lang="es-ES_tradnl" sz="1500" b="0" u="none" kern="1200" dirty="0" smtClean="0">
                          <a:solidFill>
                            <a:srgbClr val="0000FF"/>
                          </a:solidFill>
                          <a:effectLst/>
                          <a:latin typeface="+mn-lt"/>
                          <a:ea typeface="+mn-ea"/>
                          <a:cs typeface="+mn-cs"/>
                        </a:rPr>
                        <a:t>del </a:t>
                      </a:r>
                      <a:r>
                        <a:rPr lang="es-ES_tradnl" sz="1500" b="0" kern="1200" dirty="0" smtClean="0">
                          <a:solidFill>
                            <a:srgbClr val="0000FF"/>
                          </a:solidFill>
                          <a:effectLst/>
                          <a:latin typeface="+mn-lt"/>
                          <a:ea typeface="+mn-ea"/>
                          <a:cs typeface="+mn-cs"/>
                        </a:rPr>
                        <a:t>valor de adquisición de las </a:t>
                      </a:r>
                      <a:r>
                        <a:rPr lang="es-ES_tradnl" sz="1500" b="1" kern="1200" dirty="0" smtClean="0">
                          <a:solidFill>
                            <a:srgbClr val="0000FF"/>
                          </a:solidFill>
                          <a:effectLst/>
                          <a:latin typeface="+mn-lt"/>
                          <a:ea typeface="+mn-ea"/>
                          <a:cs typeface="+mn-cs"/>
                        </a:rPr>
                        <a:t>acciones o participaciones suscritas</a:t>
                      </a:r>
                      <a:r>
                        <a:rPr lang="es-ES_tradnl" sz="1500" b="0" kern="1200" dirty="0" smtClean="0">
                          <a:solidFill>
                            <a:srgbClr val="0000FF"/>
                          </a:solidFill>
                          <a:effectLst/>
                          <a:latin typeface="+mn-lt"/>
                          <a:ea typeface="+mn-ea"/>
                          <a:cs typeface="+mn-cs"/>
                        </a:rPr>
                        <a:t>. </a:t>
                      </a:r>
                    </a:p>
                    <a:p>
                      <a:pPr marL="342900" indent="-342900">
                        <a:buFont typeface="Wingdings" pitchFamily="2" charset="2"/>
                        <a:buChar char="v"/>
                      </a:pPr>
                      <a:r>
                        <a:rPr lang="es-ES_tradnl" sz="1500" b="1" kern="1200" dirty="0" smtClean="0">
                          <a:solidFill>
                            <a:srgbClr val="0000FF"/>
                          </a:solidFill>
                          <a:effectLst/>
                          <a:latin typeface="+mn-lt"/>
                          <a:ea typeface="+mn-ea"/>
                          <a:cs typeface="+mn-cs"/>
                        </a:rPr>
                        <a:t>30% </a:t>
                      </a:r>
                      <a:r>
                        <a:rPr lang="es-ES_tradnl" sz="1500" b="0" kern="1200" dirty="0" smtClean="0">
                          <a:solidFill>
                            <a:srgbClr val="0000FF"/>
                          </a:solidFill>
                          <a:effectLst/>
                          <a:latin typeface="+mn-lt"/>
                          <a:ea typeface="+mn-ea"/>
                          <a:cs typeface="+mn-cs"/>
                        </a:rPr>
                        <a:t>de las </a:t>
                      </a:r>
                      <a:r>
                        <a:rPr lang="es-ES_tradnl" sz="1500" b="1" kern="1200" dirty="0" smtClean="0">
                          <a:solidFill>
                            <a:srgbClr val="0000FF"/>
                          </a:solidFill>
                          <a:effectLst/>
                          <a:latin typeface="+mn-lt"/>
                          <a:ea typeface="+mn-ea"/>
                          <a:cs typeface="+mn-cs"/>
                        </a:rPr>
                        <a:t>cantidades prestadas o garantizadas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426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Deducción  máxima</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342900" marR="0" lvl="0" indent="-342900" algn="just"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800" b="1" i="0" u="none" strike="noStrike" cap="none" normalizeH="0" baseline="0" dirty="0" smtClean="0">
                          <a:ln>
                            <a:noFill/>
                          </a:ln>
                          <a:solidFill>
                            <a:srgbClr val="FF0000"/>
                          </a:solidFill>
                          <a:effectLst/>
                          <a:latin typeface="Arial" charset="0"/>
                        </a:rPr>
                        <a:t>20.000 € anuales </a:t>
                      </a:r>
                      <a:r>
                        <a:rPr kumimoji="0" lang="es-ES_tradnl" sz="1400" b="1" i="0" u="none" strike="noStrike" cap="none" normalizeH="0" baseline="0" dirty="0" smtClean="0">
                          <a:ln>
                            <a:noFill/>
                          </a:ln>
                          <a:solidFill>
                            <a:srgbClr val="000066"/>
                          </a:solidFill>
                          <a:effectLst/>
                          <a:latin typeface="Arial" charset="0"/>
                        </a:rPr>
                        <a:t>(por los 2 conceptos anteriores </a:t>
                      </a:r>
                      <a:r>
                        <a:rPr kumimoji="0" lang="es-ES_tradnl" sz="1400" b="1" i="0" u="none" strike="noStrike" cap="none" normalizeH="0" baseline="0" dirty="0" err="1" smtClean="0">
                          <a:ln>
                            <a:noFill/>
                          </a:ln>
                          <a:solidFill>
                            <a:srgbClr val="000066"/>
                          </a:solidFill>
                          <a:effectLst/>
                          <a:latin typeface="Arial" charset="0"/>
                        </a:rPr>
                        <a:t>ó</a:t>
                      </a:r>
                      <a:r>
                        <a:rPr kumimoji="0" lang="es-ES_tradnl" sz="1400" b="1" i="0" u="none" strike="noStrike" cap="none" normalizeH="0" baseline="0" dirty="0" smtClean="0">
                          <a:ln>
                            <a:noFill/>
                          </a:ln>
                          <a:solidFill>
                            <a:srgbClr val="000066"/>
                          </a:solidFill>
                          <a:effectLst/>
                          <a:latin typeface="Arial" charset="0"/>
                        </a:rPr>
                        <a:t> por uno solo)</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2"/>
                  </a:ext>
                </a:extLst>
              </a:tr>
            </a:tbl>
          </a:graphicData>
        </a:graphic>
      </p:graphicFrame>
      <p:sp>
        <p:nvSpPr>
          <p:cNvPr id="10" name="Text Box 5"/>
          <p:cNvSpPr txBox="1">
            <a:spLocks noChangeArrowheads="1"/>
          </p:cNvSpPr>
          <p:nvPr/>
        </p:nvSpPr>
        <p:spPr bwMode="auto">
          <a:xfrm>
            <a:off x="0" y="71414"/>
            <a:ext cx="9906000" cy="338554"/>
          </a:xfrm>
          <a:prstGeom prst="rect">
            <a:avLst/>
          </a:prstGeom>
          <a:solidFill>
            <a:srgbClr val="CCFFFF"/>
          </a:solidFill>
          <a:ln w="9525">
            <a:noFill/>
            <a:miter lim="800000"/>
            <a:headEnd/>
            <a:tailEnd/>
          </a:ln>
        </p:spPr>
        <p:txBody>
          <a:bodyPr>
            <a:spAutoFit/>
          </a:bodyPr>
          <a:lstStyle/>
          <a:p>
            <a:pPr algn="ctr">
              <a:spcBef>
                <a:spcPct val="50000"/>
              </a:spcBef>
            </a:pPr>
            <a:r>
              <a:rPr lang="es-ES_tradnl" sz="1600" u="sng" dirty="0" smtClean="0">
                <a:solidFill>
                  <a:srgbClr val="FF0000"/>
                </a:solidFill>
                <a:latin typeface="+mn-lt"/>
              </a:rPr>
              <a:t>GALICIA.</a:t>
            </a:r>
            <a:r>
              <a:rPr lang="es-ES_tradnl" sz="1600" dirty="0" smtClean="0">
                <a:solidFill>
                  <a:srgbClr val="000066"/>
                </a:solidFill>
                <a:latin typeface="+mn-lt"/>
              </a:rPr>
              <a:t> </a:t>
            </a:r>
            <a:r>
              <a:rPr lang="es-ES_tradnl" sz="1600" u="sng" dirty="0" smtClean="0">
                <a:solidFill>
                  <a:srgbClr val="000066"/>
                </a:solidFill>
                <a:latin typeface="+mn-lt"/>
              </a:rPr>
              <a:t>DEDUCCIÓN</a:t>
            </a:r>
            <a:r>
              <a:rPr lang="es-ES_tradnl" sz="1600" dirty="0" smtClean="0">
                <a:solidFill>
                  <a:srgbClr val="000066"/>
                </a:solidFill>
                <a:latin typeface="+mn-lt"/>
              </a:rPr>
              <a:t> </a:t>
            </a:r>
            <a:r>
              <a:rPr lang="es-ES_tradnl" sz="1600" dirty="0">
                <a:solidFill>
                  <a:srgbClr val="000066"/>
                </a:solidFill>
                <a:latin typeface="+mn-lt"/>
              </a:rPr>
              <a:t>EN EMPRESAS DE NUEVA O RECIENTE </a:t>
            </a:r>
            <a:r>
              <a:rPr lang="es-ES_tradnl" sz="1600" dirty="0" smtClean="0">
                <a:solidFill>
                  <a:srgbClr val="000066"/>
                </a:solidFill>
                <a:latin typeface="+mn-lt"/>
              </a:rPr>
              <a:t>CREACIÓN Y SU FINANCIACIÓN. </a:t>
            </a:r>
            <a:r>
              <a:rPr lang="es-ES_tradnl" sz="1600" dirty="0" smtClean="0">
                <a:solidFill>
                  <a:srgbClr val="FF0000"/>
                </a:solidFill>
                <a:latin typeface="+mn-lt"/>
              </a:rPr>
              <a:t> (2) </a:t>
            </a:r>
            <a:endParaRPr lang="es-ES" sz="1600" dirty="0">
              <a:solidFill>
                <a:srgbClr val="FF0000"/>
              </a:solidFill>
              <a:latin typeface="+mn-lt"/>
            </a:endParaRPr>
          </a:p>
        </p:txBody>
      </p:sp>
    </p:spTree>
    <p:extLst>
      <p:ext uri="{BB962C8B-B14F-4D97-AF65-F5344CB8AC3E}">
        <p14:creationId xmlns="" xmlns:p14="http://schemas.microsoft.com/office/powerpoint/2010/main" val="2347218850"/>
      </p:ext>
    </p:extLst>
  </p:cSld>
  <p:clrMapOvr>
    <a:masterClrMapping/>
  </p:clrMapOvr>
  <p:transition/>
  <p:timing>
    <p:tnLst>
      <p:par>
        <p:cTn id="1" dur="indefinite" restart="never" nodeType="tmRoot"/>
      </p:par>
    </p:tn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3 Marcador de número de diapositiva"/>
          <p:cNvSpPr>
            <a:spLocks noGrp="1"/>
          </p:cNvSpPr>
          <p:nvPr>
            <p:ph type="sldNum" sz="quarter" idx="12"/>
          </p:nvPr>
        </p:nvSpPr>
        <p:spPr>
          <a:xfrm>
            <a:off x="7670800" y="6381750"/>
            <a:ext cx="2311400" cy="476250"/>
          </a:xfrm>
        </p:spPr>
        <p:txBody>
          <a:bodyPr/>
          <a:lstStyle/>
          <a:p>
            <a:pPr>
              <a:defRPr/>
            </a:pPr>
            <a:fld id="{C97F4E05-DB97-423B-990A-D3585265EC4E}" type="slidenum">
              <a:rPr lang="es-ES"/>
              <a:pPr>
                <a:defRPr/>
              </a:pPr>
              <a:t>611</a:t>
            </a:fld>
            <a:endParaRPr lang="es-ES"/>
          </a:p>
        </p:txBody>
      </p:sp>
      <p:sp>
        <p:nvSpPr>
          <p:cNvPr id="34819"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graphicFrame>
        <p:nvGraphicFramePr>
          <p:cNvPr id="1388686" name="Group 142"/>
          <p:cNvGraphicFramePr>
            <a:graphicFrameLocks noGrp="1"/>
          </p:cNvGraphicFramePr>
          <p:nvPr>
            <p:extLst>
              <p:ext uri="{D42A27DB-BD31-4B8C-83A1-F6EECF244321}">
                <p14:modId xmlns="" xmlns:p14="http://schemas.microsoft.com/office/powerpoint/2010/main" val="2779285817"/>
              </p:ext>
            </p:extLst>
          </p:nvPr>
        </p:nvGraphicFramePr>
        <p:xfrm>
          <a:off x="152400" y="1097280"/>
          <a:ext cx="9601200" cy="5227320"/>
        </p:xfrm>
        <a:graphic>
          <a:graphicData uri="http://schemas.openxmlformats.org/drawingml/2006/table">
            <a:tbl>
              <a:tblPr/>
              <a:tblGrid>
                <a:gridCol w="2438400">
                  <a:extLst>
                    <a:ext uri="{9D8B030D-6E8A-4147-A177-3AD203B41FA5}">
                      <a16:colId xmlns="" xmlns:a16="http://schemas.microsoft.com/office/drawing/2014/main" val="20000"/>
                    </a:ext>
                  </a:extLst>
                </a:gridCol>
                <a:gridCol w="7162800">
                  <a:extLst>
                    <a:ext uri="{9D8B030D-6E8A-4147-A177-3AD203B41FA5}">
                      <a16:colId xmlns="" xmlns:a16="http://schemas.microsoft.com/office/drawing/2014/main" val="20001"/>
                    </a:ext>
                  </a:extLst>
                </a:gridCol>
              </a:tblGrid>
              <a:tr h="44196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rgbClr val="FFFF99"/>
                          </a:solidFill>
                          <a:effectLst>
                            <a:outerShdw blurRad="38100" dist="38100" dir="2700000" algn="tl">
                              <a:srgbClr val="000000"/>
                            </a:outerShdw>
                          </a:effectLst>
                          <a:latin typeface="Arial" charset="0"/>
                        </a:rPr>
                        <a:t>Nueva Deducción</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latin typeface="Arial" charset="0"/>
                        </a:rPr>
                        <a:t>D = </a:t>
                      </a:r>
                      <a:r>
                        <a:rPr kumimoji="0" lang="es-ES_tradnl" sz="2000" b="1" i="0" u="none" strike="noStrike" cap="none" normalizeH="0" baseline="0" dirty="0" smtClean="0">
                          <a:ln>
                            <a:noFill/>
                          </a:ln>
                          <a:solidFill>
                            <a:srgbClr val="FFFF00"/>
                          </a:solidFill>
                          <a:effectLst/>
                          <a:latin typeface="Arial" charset="0"/>
                        </a:rPr>
                        <a:t>45% s/ Base</a:t>
                      </a:r>
                      <a:r>
                        <a:rPr kumimoji="0" lang="es-ES_tradnl" sz="2000" b="1" i="0" u="none" strike="noStrike" cap="none" normalizeH="0" baseline="0" dirty="0" smtClean="0">
                          <a:ln>
                            <a:noFill/>
                          </a:ln>
                          <a:solidFill>
                            <a:schemeClr val="tx1"/>
                          </a:solidFill>
                          <a:effectLst/>
                          <a:latin typeface="Arial" charset="0"/>
                        </a:rPr>
                        <a:t> </a:t>
                      </a:r>
                      <a:r>
                        <a:rPr kumimoji="0" lang="es-ES_tradnl" sz="2000" b="1" i="0" u="none" strike="noStrike" cap="none" normalizeH="0" baseline="0" dirty="0" smtClean="0">
                          <a:ln>
                            <a:noFill/>
                          </a:ln>
                          <a:solidFill>
                            <a:srgbClr val="FFFF00"/>
                          </a:solidFill>
                          <a:effectLst/>
                          <a:latin typeface="Arial" charset="0"/>
                        </a:rPr>
                        <a:t> </a:t>
                      </a:r>
                      <a:r>
                        <a:rPr kumimoji="0" lang="es-ES_tradnl" sz="2000" b="1" i="0" u="none" strike="noStrike" cap="none" normalizeH="0" baseline="0" dirty="0" smtClean="0">
                          <a:ln>
                            <a:noFill/>
                          </a:ln>
                          <a:solidFill>
                            <a:schemeClr val="tx1"/>
                          </a:solidFill>
                          <a:effectLst/>
                          <a:latin typeface="Arial" charset="0"/>
                        </a:rPr>
                        <a:t>(desde 2019, antes no existía)</a:t>
                      </a:r>
                    </a:p>
                  </a:txBody>
                  <a:tcPr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extLst>
                  <a:ext uri="{0D108BD9-81ED-4DB2-BD59-A6C34878D82A}">
                    <a16:rowId xmlns=""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Tx/>
                        <a:buSzPct val="100000"/>
                        <a:buFont typeface="Wingdings" pitchFamily="2" charset="2"/>
                        <a:buNone/>
                        <a:tabLst/>
                        <a:defRPr/>
                      </a:pPr>
                      <a:r>
                        <a:rPr lang="es-ES_tradnl" sz="1800" b="1" u="none" dirty="0" smtClean="0">
                          <a:solidFill>
                            <a:srgbClr val="FFFF00"/>
                          </a:solidFill>
                          <a:effectLst>
                            <a:outerShdw blurRad="38100" dist="38100" dir="2700000" algn="tl">
                              <a:srgbClr val="000000">
                                <a:alpha val="43137"/>
                              </a:srgbClr>
                            </a:outerShdw>
                          </a:effectLst>
                          <a:cs typeface="Arial" charset="0"/>
                        </a:rPr>
                        <a:t>“Business </a:t>
                      </a:r>
                      <a:r>
                        <a:rPr lang="es-ES_tradnl" sz="1800" b="1" u="none" dirty="0" err="1" smtClean="0">
                          <a:solidFill>
                            <a:srgbClr val="FFFF00"/>
                          </a:solidFill>
                          <a:effectLst>
                            <a:outerShdw blurRad="38100" dist="38100" dir="2700000" algn="tl">
                              <a:srgbClr val="000000">
                                <a:alpha val="43137"/>
                              </a:srgbClr>
                            </a:outerShdw>
                          </a:effectLst>
                          <a:cs typeface="Arial" charset="0"/>
                        </a:rPr>
                        <a:t>Angels</a:t>
                      </a:r>
                      <a:r>
                        <a:rPr lang="es-ES_tradnl" sz="1800" b="1" u="none" dirty="0" smtClean="0">
                          <a:solidFill>
                            <a:srgbClr val="FFFF00"/>
                          </a:solidFill>
                          <a:effectLst>
                            <a:outerShdw blurRad="38100" dist="38100" dir="2700000" algn="tl">
                              <a:srgbClr val="000000">
                                <a:alpha val="43137"/>
                              </a:srgbClr>
                            </a:outerShdw>
                          </a:effectLst>
                          <a:cs typeface="Arial" charset="0"/>
                        </a:rPr>
                        <a:t>”</a:t>
                      </a:r>
                      <a:endPar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6">
                        <a:lumMod val="50000"/>
                      </a:schemeClr>
                    </a:solidFill>
                  </a:tcPr>
                </a:tc>
                <a:tc>
                  <a:txBody>
                    <a:bodyPr/>
                    <a:lstStyle/>
                    <a:p>
                      <a:pPr marL="342900" indent="-342900">
                        <a:buFont typeface="Wingdings" pitchFamily="2" charset="2"/>
                        <a:buChar char="v"/>
                      </a:pPr>
                      <a:r>
                        <a:rPr lang="es-ES_tradnl" sz="1500" kern="1200" dirty="0" smtClean="0">
                          <a:solidFill>
                            <a:srgbClr val="0000FF"/>
                          </a:solidFill>
                          <a:effectLst/>
                          <a:latin typeface="+mn-lt"/>
                          <a:ea typeface="+mn-ea"/>
                          <a:cs typeface="+mn-cs"/>
                        </a:rPr>
                        <a:t>estará formada por </a:t>
                      </a:r>
                      <a:r>
                        <a:rPr lang="es-ES_tradnl" sz="1500" b="1" kern="1200" dirty="0" smtClean="0">
                          <a:solidFill>
                            <a:srgbClr val="0000FF"/>
                          </a:solidFill>
                          <a:effectLst/>
                          <a:latin typeface="+mn-lt"/>
                          <a:ea typeface="+mn-ea"/>
                          <a:cs typeface="+mn-cs"/>
                        </a:rPr>
                        <a:t>el valor de adquisición de las acciones o participaciones suscritas.  En las inversiones  que si indican a continuación</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500" b="0" kern="1200" dirty="0" smtClean="0">
                          <a:solidFill>
                            <a:srgbClr val="0000FF"/>
                          </a:solidFill>
                          <a:effectLst/>
                          <a:latin typeface="+mn-lt"/>
                          <a:ea typeface="+mn-ea"/>
                          <a:cs typeface="+mn-cs"/>
                        </a:rPr>
                        <a:t>de las </a:t>
                      </a:r>
                      <a:r>
                        <a:rPr lang="es-ES_tradnl" sz="1500" b="1" kern="1200" dirty="0" smtClean="0">
                          <a:solidFill>
                            <a:srgbClr val="0000FF"/>
                          </a:solidFill>
                          <a:effectLst/>
                          <a:latin typeface="+mn-lt"/>
                          <a:ea typeface="+mn-ea"/>
                          <a:cs typeface="+mn-cs"/>
                        </a:rPr>
                        <a:t>cantidades prestadas o garantizadas</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1"/>
                  </a:ext>
                </a:extLst>
              </a:tr>
              <a:tr h="51816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99"/>
                          </a:solidFill>
                          <a:effectLst>
                            <a:outerShdw blurRad="38100" dist="38100" dir="2700000" algn="tl">
                              <a:srgbClr val="000000"/>
                            </a:outerShdw>
                          </a:effectLst>
                          <a:latin typeface="Arial" charset="0"/>
                        </a:rPr>
                        <a:t>Deducción  máxima</a:t>
                      </a:r>
                      <a:endParaRPr kumimoji="0" lang="es-ES_tradnl" sz="1800" b="1" i="0" u="sng" strike="noStrike" cap="none" normalizeH="0" baseline="0" dirty="0" smtClean="0">
                        <a:ln>
                          <a:noFill/>
                        </a:ln>
                        <a:solidFill>
                          <a:srgbClr val="FFFF99"/>
                        </a:solidFill>
                        <a:effectLst>
                          <a:outerShdw blurRad="38100" dist="38100" dir="2700000" algn="tl">
                            <a:srgbClr val="000000"/>
                          </a:outerShdw>
                        </a:effectLst>
                        <a:latin typeface="Arial" charset="0"/>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342900" marR="0" lvl="0" indent="-342900" algn="just" defTabSz="914400" rtl="0" eaLnBrk="1" fontAlgn="base" latinLnBrk="0" hangingPunct="1">
                        <a:lnSpc>
                          <a:spcPct val="100000"/>
                        </a:lnSpc>
                        <a:spcBef>
                          <a:spcPct val="20000"/>
                        </a:spcBef>
                        <a:spcAft>
                          <a:spcPct val="0"/>
                        </a:spcAft>
                        <a:buClr>
                          <a:srgbClr val="0000FF"/>
                        </a:buClr>
                        <a:buSzPct val="100000"/>
                        <a:buFont typeface="Wingdings" pitchFamily="2" charset="2"/>
                        <a:buChar char="Ø"/>
                        <a:tabLst/>
                      </a:pPr>
                      <a:r>
                        <a:rPr kumimoji="0" lang="es-ES_tradnl" sz="1800" b="1" i="0" u="none" strike="noStrike" cap="none" normalizeH="0" baseline="0" dirty="0" smtClean="0">
                          <a:ln>
                            <a:noFill/>
                          </a:ln>
                          <a:solidFill>
                            <a:srgbClr val="FF0000"/>
                          </a:solidFill>
                          <a:effectLst/>
                          <a:latin typeface="Arial" charset="0"/>
                        </a:rPr>
                        <a:t>35.000 € anuales desde 2019 </a:t>
                      </a:r>
                      <a:r>
                        <a:rPr kumimoji="0" lang="es-ES_tradnl" sz="1800" b="1" i="0" u="none" strike="noStrike" cap="none" normalizeH="0" baseline="0" dirty="0" smtClean="0">
                          <a:ln>
                            <a:noFill/>
                          </a:ln>
                          <a:solidFill>
                            <a:srgbClr val="0000FF"/>
                          </a:solidFill>
                          <a:effectLst/>
                          <a:latin typeface="Arial" charset="0"/>
                        </a:rPr>
                        <a:t>(antes no existía)</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2"/>
                  </a:ext>
                </a:extLst>
              </a:tr>
              <a:tr h="14478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alpha val="43137"/>
                              </a:srgbClr>
                            </a:outerShdw>
                          </a:effectLst>
                          <a:latin typeface="Arial" charset="0"/>
                        </a:rPr>
                        <a:t>Requisitos adicionales:</a:t>
                      </a: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s-ES_tradnl" sz="1800" b="1" i="0" u="none" strike="noStrike" cap="none" normalizeH="0" baseline="0" dirty="0" smtClean="0">
                        <a:ln>
                          <a:noFill/>
                        </a:ln>
                        <a:solidFill>
                          <a:srgbClr val="FFFF66"/>
                        </a:solidFill>
                        <a:effectLst>
                          <a:outerShdw blurRad="38100" dist="38100" dir="2700000" algn="tl">
                            <a:srgbClr val="000000">
                              <a:alpha val="43137"/>
                            </a:srgbClr>
                          </a:outerShdw>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none" strike="noStrike" cap="none" normalizeH="0" baseline="0" dirty="0" smtClean="0">
                          <a:ln>
                            <a:noFill/>
                          </a:ln>
                          <a:solidFill>
                            <a:srgbClr val="FFFF66"/>
                          </a:solidFill>
                          <a:effectLst>
                            <a:outerShdw blurRad="38100" dist="38100" dir="2700000" algn="tl">
                              <a:srgbClr val="000000">
                                <a:alpha val="43137"/>
                              </a:srgbClr>
                            </a:outerShdw>
                          </a:effectLst>
                          <a:latin typeface="Arial" charset="0"/>
                        </a:rPr>
                        <a:t>Adquiera participaciones  de</a:t>
                      </a:r>
                      <a:endPar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endParaRPr>
                    </a:p>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rPr>
                        <a:t>Alguna de las </a:t>
                      </a:r>
                      <a:r>
                        <a:rPr kumimoji="0" lang="es-ES_tradnl" sz="1800" b="1" i="0" u="sng" strike="noStrike" cap="none" normalizeH="0" baseline="0" dirty="0" err="1" smtClean="0">
                          <a:ln>
                            <a:noFill/>
                          </a:ln>
                          <a:solidFill>
                            <a:srgbClr val="FFFF66"/>
                          </a:solidFill>
                          <a:effectLst>
                            <a:outerShdw blurRad="38100" dist="38100" dir="2700000" algn="tl">
                              <a:srgbClr val="000000"/>
                            </a:outerShdw>
                          </a:effectLst>
                          <a:latin typeface="Arial" charset="0"/>
                        </a:rPr>
                        <a:t>ss</a:t>
                      </a:r>
                      <a:r>
                        <a:rPr kumimoji="0" lang="es-ES_tradnl" sz="1800" b="1" i="0" u="sng" strike="noStrike" cap="none" normalizeH="0" baseline="0" dirty="0" smtClean="0">
                          <a:ln>
                            <a:noFill/>
                          </a:ln>
                          <a:solidFill>
                            <a:srgbClr val="FFFF66"/>
                          </a:solidFill>
                          <a:effectLst>
                            <a:outerShdw blurRad="38100" dist="38100" dir="2700000" algn="tl">
                              <a:srgbClr val="000000"/>
                            </a:outerShdw>
                          </a:effectLst>
                          <a:latin typeface="Arial" charset="0"/>
                        </a:rPr>
                        <a:t>:</a:t>
                      </a: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FF"/>
                    </a:solidFill>
                  </a:tcPr>
                </a:tc>
                <a:tc>
                  <a:txBody>
                    <a:bodyPr/>
                    <a:lstStyle/>
                    <a:p>
                      <a:pPr marL="342900" indent="-342900">
                        <a:buFont typeface="+mj-lt"/>
                        <a:buAutoNum type="alphaLcParenR"/>
                      </a:pPr>
                      <a:r>
                        <a:rPr lang="es-ES_tradnl" sz="1600" kern="1200" baseline="0" dirty="0" smtClean="0">
                          <a:solidFill>
                            <a:srgbClr val="0000FF"/>
                          </a:solidFill>
                          <a:latin typeface="+mn-lt"/>
                          <a:ea typeface="+mn-ea"/>
                          <a:cs typeface="+mn-cs"/>
                        </a:rPr>
                        <a:t> </a:t>
                      </a:r>
                      <a:r>
                        <a:rPr lang="es-ES_tradnl" sz="1600" b="1" u="sng" kern="1200" baseline="0" dirty="0" smtClean="0">
                          <a:solidFill>
                            <a:srgbClr val="FF0000"/>
                          </a:solidFill>
                          <a:latin typeface="+mn-lt"/>
                          <a:ea typeface="+mn-ea"/>
                          <a:cs typeface="+mn-cs"/>
                        </a:rPr>
                        <a:t>pequeñas y medianas empresas innovadoras</a:t>
                      </a:r>
                      <a:r>
                        <a:rPr lang="es-ES_tradnl" sz="1600" b="1" kern="1200" baseline="0" dirty="0" smtClean="0">
                          <a:solidFill>
                            <a:srgbClr val="0000FF"/>
                          </a:solidFill>
                          <a:latin typeface="+mn-lt"/>
                          <a:ea typeface="+mn-ea"/>
                          <a:cs typeface="+mn-cs"/>
                        </a:rPr>
                        <a:t>, de acuerdo con lo dispuesto en la Orden ECC/1087/2015, de 5 de junio</a:t>
                      </a:r>
                      <a:r>
                        <a:rPr lang="es-ES_tradnl" sz="1600" kern="1200" baseline="0" dirty="0" smtClean="0">
                          <a:solidFill>
                            <a:srgbClr val="0000FF"/>
                          </a:solidFill>
                          <a:latin typeface="+mn-lt"/>
                          <a:ea typeface="+mn-ea"/>
                          <a:cs typeface="+mn-cs"/>
                        </a:rPr>
                        <a:t>, por la que se regula la obtención del sello de pequeña y mediana empresa innovadora y se crea y regula el funcionamiento del Registro de la Pequeña y Mediana Empresa Innovadora. </a:t>
                      </a:r>
                    </a:p>
                    <a:p>
                      <a:pPr marL="342900" indent="-342900">
                        <a:buFont typeface="+mj-lt"/>
                        <a:buAutoNum type="alphaLcParenR"/>
                      </a:pPr>
                      <a:r>
                        <a:rPr lang="es-ES_tradnl" sz="1600" kern="1200" baseline="0" dirty="0" smtClean="0">
                          <a:solidFill>
                            <a:srgbClr val="0000FF"/>
                          </a:solidFill>
                          <a:latin typeface="+mn-lt"/>
                          <a:ea typeface="+mn-ea"/>
                          <a:cs typeface="+mn-cs"/>
                        </a:rPr>
                        <a:t> ó </a:t>
                      </a:r>
                      <a:r>
                        <a:rPr lang="es-ES_tradnl" sz="1600" b="0" kern="1200" baseline="0" dirty="0" smtClean="0">
                          <a:solidFill>
                            <a:srgbClr val="0000FF"/>
                          </a:solidFill>
                          <a:latin typeface="+mn-lt"/>
                          <a:ea typeface="+mn-ea"/>
                          <a:cs typeface="+mn-cs"/>
                        </a:rPr>
                        <a:t>sociedades promotoras de un proyecto empresarial que haya accedido a la obtención de calificación como iniciativa de empleo de base tecnológica, de conformidad con lo dispuesto en el Decreto 56/2007, de 15 de marzo, por el que se establece un programa de apoyo a las </a:t>
                      </a:r>
                      <a:r>
                        <a:rPr lang="es-ES_tradnl" sz="1600" b="1" kern="1200" baseline="0" dirty="0" smtClean="0">
                          <a:solidFill>
                            <a:srgbClr val="FF0000"/>
                          </a:solidFill>
                          <a:latin typeface="+mn-lt"/>
                          <a:ea typeface="+mn-ea"/>
                          <a:cs typeface="+mn-cs"/>
                        </a:rPr>
                        <a:t>Iniciativas de Empleo de Base Tecnológica (IEBT), </a:t>
                      </a:r>
                      <a:r>
                        <a:rPr lang="es-ES_tradnl" sz="1600" b="0" kern="1200" baseline="0" dirty="0" smtClean="0">
                          <a:solidFill>
                            <a:srgbClr val="0000FF"/>
                          </a:solidFill>
                          <a:latin typeface="+mn-lt"/>
                          <a:ea typeface="+mn-ea"/>
                          <a:cs typeface="+mn-cs"/>
                        </a:rPr>
                        <a:t>mediante la inscripción de la iniciativa en el Registro administrativo de Iniciativas Empresariales de Base Tecnológica. </a:t>
                      </a:r>
                    </a:p>
                    <a:p>
                      <a:pPr marL="342900" indent="-342900">
                        <a:buFont typeface="+mj-lt"/>
                        <a:buAutoNum type="alphaLcParenR"/>
                      </a:pPr>
                      <a:r>
                        <a:rPr lang="es-ES_tradnl" sz="1600" b="0" kern="1200" baseline="0" dirty="0" smtClean="0">
                          <a:solidFill>
                            <a:srgbClr val="0000FF"/>
                          </a:solidFill>
                          <a:latin typeface="+mn-lt"/>
                          <a:ea typeface="+mn-ea"/>
                          <a:cs typeface="+mn-cs"/>
                        </a:rPr>
                        <a:t>ó </a:t>
                      </a:r>
                      <a:r>
                        <a:rPr lang="es-ES_tradnl" sz="1600" b="1" kern="1200" baseline="0" dirty="0" smtClean="0">
                          <a:solidFill>
                            <a:srgbClr val="FF0000"/>
                          </a:solidFill>
                          <a:latin typeface="+mn-lt"/>
                          <a:ea typeface="+mn-ea"/>
                          <a:cs typeface="+mn-cs"/>
                        </a:rPr>
                        <a:t>participadas por universidades u organismos de investigación</a:t>
                      </a:r>
                      <a:r>
                        <a:rPr lang="es-ES_tradnl" sz="1600" b="0" kern="1200" baseline="0" dirty="0" smtClean="0">
                          <a:solidFill>
                            <a:srgbClr val="0000FF"/>
                          </a:solidFill>
                          <a:latin typeface="+mn-lt"/>
                          <a:ea typeface="+mn-ea"/>
                          <a:cs typeface="+mn-cs"/>
                        </a:rPr>
                        <a:t>.</a:t>
                      </a:r>
                      <a:endParaRPr lang="es-ES_tradnl" sz="1600" b="0" kern="1200" dirty="0">
                        <a:solidFill>
                          <a:srgbClr val="0000FF"/>
                        </a:solidFill>
                        <a:effectLst>
                          <a:outerShdw blurRad="38100" dist="38100" dir="2700000" algn="tl">
                            <a:srgbClr val="000000">
                              <a:alpha val="43137"/>
                            </a:srgbClr>
                          </a:outerShdw>
                        </a:effectLst>
                        <a:latin typeface="+mn-lt"/>
                        <a:ea typeface="+mn-ea"/>
                        <a:cs typeface="+mn-cs"/>
                      </a:endParaRPr>
                    </a:p>
                  </a:txBody>
                  <a:tcP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bl>
          </a:graphicData>
        </a:graphic>
      </p:graphicFrame>
      <p:sp>
        <p:nvSpPr>
          <p:cNvPr id="9" name="Text Box 5"/>
          <p:cNvSpPr txBox="1">
            <a:spLocks noChangeArrowheads="1"/>
          </p:cNvSpPr>
          <p:nvPr/>
        </p:nvSpPr>
        <p:spPr bwMode="auto">
          <a:xfrm>
            <a:off x="0" y="142852"/>
            <a:ext cx="9906000" cy="338554"/>
          </a:xfrm>
          <a:prstGeom prst="rect">
            <a:avLst/>
          </a:prstGeom>
          <a:solidFill>
            <a:srgbClr val="CCFFFF"/>
          </a:solidFill>
          <a:ln w="9525">
            <a:noFill/>
            <a:miter lim="800000"/>
            <a:headEnd/>
            <a:tailEnd/>
          </a:ln>
        </p:spPr>
        <p:txBody>
          <a:bodyPr>
            <a:spAutoFit/>
          </a:bodyPr>
          <a:lstStyle/>
          <a:p>
            <a:pPr algn="ctr">
              <a:spcBef>
                <a:spcPct val="50000"/>
              </a:spcBef>
            </a:pPr>
            <a:r>
              <a:rPr lang="es-ES_tradnl" sz="1600" u="sng" dirty="0" smtClean="0">
                <a:solidFill>
                  <a:srgbClr val="FF0000"/>
                </a:solidFill>
                <a:latin typeface="+mn-lt"/>
              </a:rPr>
              <a:t>GALICIA.</a:t>
            </a:r>
            <a:r>
              <a:rPr lang="es-ES_tradnl" sz="1600" dirty="0" smtClean="0">
                <a:solidFill>
                  <a:srgbClr val="000066"/>
                </a:solidFill>
                <a:latin typeface="+mn-lt"/>
              </a:rPr>
              <a:t> </a:t>
            </a:r>
            <a:r>
              <a:rPr lang="es-ES_tradnl" sz="1600" u="sng" dirty="0" smtClean="0">
                <a:solidFill>
                  <a:srgbClr val="000066"/>
                </a:solidFill>
                <a:latin typeface="+mn-lt"/>
              </a:rPr>
              <a:t>DEDUCCIÓN</a:t>
            </a:r>
            <a:r>
              <a:rPr lang="es-ES_tradnl" sz="1600" dirty="0" smtClean="0">
                <a:solidFill>
                  <a:srgbClr val="000066"/>
                </a:solidFill>
                <a:latin typeface="+mn-lt"/>
              </a:rPr>
              <a:t> </a:t>
            </a:r>
            <a:r>
              <a:rPr lang="es-ES_tradnl" sz="1600" dirty="0">
                <a:solidFill>
                  <a:srgbClr val="000066"/>
                </a:solidFill>
                <a:latin typeface="+mn-lt"/>
              </a:rPr>
              <a:t>EN EMPRESAS DE NUEVA O RECIENTE </a:t>
            </a:r>
            <a:r>
              <a:rPr lang="es-ES_tradnl" sz="1600" dirty="0" smtClean="0">
                <a:solidFill>
                  <a:srgbClr val="000066"/>
                </a:solidFill>
                <a:latin typeface="+mn-lt"/>
              </a:rPr>
              <a:t>CREACIÓN Y SU FINANCIACIÓN. </a:t>
            </a:r>
            <a:r>
              <a:rPr lang="es-ES_tradnl" sz="1600" dirty="0" smtClean="0">
                <a:solidFill>
                  <a:srgbClr val="FF0000"/>
                </a:solidFill>
                <a:latin typeface="+mn-lt"/>
              </a:rPr>
              <a:t> (3) </a:t>
            </a:r>
            <a:endParaRPr lang="es-ES" sz="1600" dirty="0">
              <a:solidFill>
                <a:srgbClr val="FF0000"/>
              </a:solidFill>
              <a:latin typeface="+mn-lt"/>
            </a:endParaRPr>
          </a:p>
        </p:txBody>
      </p:sp>
    </p:spTree>
    <p:extLst>
      <p:ext uri="{BB962C8B-B14F-4D97-AF65-F5344CB8AC3E}">
        <p14:creationId xmlns="" xmlns:p14="http://schemas.microsoft.com/office/powerpoint/2010/main" val="3102964286"/>
      </p:ext>
    </p:extLst>
  </p:cSld>
  <p:clrMapOvr>
    <a:masterClrMapping/>
  </p:clrMapOvr>
  <p:transition/>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8077200" y="6477000"/>
            <a:ext cx="1905000" cy="457200"/>
          </a:xfrm>
        </p:spPr>
        <p:txBody>
          <a:bodyPr/>
          <a:lstStyle/>
          <a:p>
            <a:pPr>
              <a:defRPr/>
            </a:pPr>
            <a:fld id="{27D8382B-71BE-4919-BF51-AC094E4E463A}" type="slidenum">
              <a:rPr lang="es-ES"/>
              <a:pPr>
                <a:defRPr/>
              </a:pPr>
              <a:t>612</a:t>
            </a:fld>
            <a:endParaRPr lang="es-ES" dirty="0"/>
          </a:p>
        </p:txBody>
      </p:sp>
      <p:sp>
        <p:nvSpPr>
          <p:cNvPr id="2317317" name="Text Box 5"/>
          <p:cNvSpPr txBox="1">
            <a:spLocks noChangeArrowheads="1"/>
          </p:cNvSpPr>
          <p:nvPr/>
        </p:nvSpPr>
        <p:spPr bwMode="auto">
          <a:xfrm>
            <a:off x="76200" y="304800"/>
            <a:ext cx="9829800" cy="6663363"/>
          </a:xfrm>
          <a:prstGeom prst="rect">
            <a:avLst/>
          </a:prstGeom>
          <a:noFill/>
          <a:ln w="9525">
            <a:noFill/>
            <a:miter lim="800000"/>
            <a:headEnd/>
            <a:tailEnd/>
          </a:ln>
          <a:effectLst/>
        </p:spPr>
        <p:txBody>
          <a:bodyPr wrap="square">
            <a:spAutoFit/>
          </a:bodyPr>
          <a:lstStyle/>
          <a:p>
            <a:pPr algn="ctr">
              <a:tabLst>
                <a:tab pos="2338388" algn="l"/>
              </a:tabLst>
              <a:defRPr/>
            </a:pPr>
            <a:r>
              <a:rPr lang="es-ES_tradnl" sz="1400" u="sng" dirty="0">
                <a:solidFill>
                  <a:srgbClr val="FFFF00"/>
                </a:solidFill>
                <a:latin typeface="+mn-lt"/>
              </a:rPr>
              <a:t>ENUNCIADO:</a:t>
            </a:r>
            <a:r>
              <a:rPr lang="es-ES_tradnl" sz="1400" dirty="0">
                <a:solidFill>
                  <a:srgbClr val="0000CC"/>
                </a:solidFill>
                <a:latin typeface="+mn-lt"/>
              </a:rPr>
              <a:t>  </a:t>
            </a:r>
            <a:endParaRPr lang="es-ES_tradnl" sz="1400" dirty="0" smtClean="0">
              <a:solidFill>
                <a:srgbClr val="0000CC"/>
              </a:solidFill>
              <a:latin typeface="+mn-lt"/>
            </a:endParaRPr>
          </a:p>
          <a:p>
            <a:pPr marL="457200" indent="-457200">
              <a:buFont typeface="Wingdings" panose="05000000000000000000" pitchFamily="2" charset="2"/>
              <a:buChar char="v"/>
              <a:tabLst>
                <a:tab pos="2338388" algn="l"/>
              </a:tabLst>
              <a:defRPr/>
            </a:pPr>
            <a:r>
              <a:rPr lang="es-ES_tradnl" sz="1200" b="0" dirty="0" smtClean="0">
                <a:latin typeface="+mn-lt"/>
              </a:rPr>
              <a:t>Una </a:t>
            </a:r>
            <a:r>
              <a:rPr lang="es-ES_tradnl" sz="1200" b="0" dirty="0">
                <a:latin typeface="+mn-lt"/>
              </a:rPr>
              <a:t>Sociedad Limitada (NOVÍSIMA SL) que se constituye nueva e inicia </a:t>
            </a:r>
            <a:r>
              <a:rPr lang="es-ES_tradnl" sz="1200" b="0" dirty="0" smtClean="0">
                <a:latin typeface="+mn-lt"/>
              </a:rPr>
              <a:t>actividad empresarial. </a:t>
            </a:r>
          </a:p>
          <a:p>
            <a:pPr marL="457200" indent="-457200">
              <a:buFont typeface="Wingdings" panose="05000000000000000000" pitchFamily="2" charset="2"/>
              <a:buChar char="v"/>
              <a:tabLst>
                <a:tab pos="2338388" algn="l"/>
              </a:tabLst>
              <a:defRPr/>
            </a:pPr>
            <a:r>
              <a:rPr lang="es-ES_tradnl" sz="1200" b="0" dirty="0" smtClean="0">
                <a:latin typeface="+mn-lt"/>
              </a:rPr>
              <a:t>Siendo </a:t>
            </a:r>
            <a:r>
              <a:rPr lang="es-ES_tradnl" sz="1200" b="0" dirty="0">
                <a:latin typeface="+mn-lt"/>
              </a:rPr>
              <a:t>el </a:t>
            </a:r>
            <a:r>
              <a:rPr lang="es-ES_tradnl" sz="1200" dirty="0">
                <a:latin typeface="+mn-lt"/>
              </a:rPr>
              <a:t>capital social de </a:t>
            </a:r>
            <a:r>
              <a:rPr lang="es-ES_tradnl" sz="1200" dirty="0" smtClean="0">
                <a:latin typeface="+mn-lt"/>
              </a:rPr>
              <a:t>300.000 </a:t>
            </a:r>
            <a:r>
              <a:rPr lang="es-ES_tradnl" sz="1200" dirty="0">
                <a:latin typeface="+mn-lt"/>
              </a:rPr>
              <a:t>€</a:t>
            </a:r>
            <a:r>
              <a:rPr lang="es-ES_tradnl" sz="1200" b="0" dirty="0">
                <a:latin typeface="+mn-lt"/>
              </a:rPr>
              <a:t>. </a:t>
            </a:r>
            <a:endParaRPr lang="es-ES_tradnl" sz="1200" b="0" dirty="0" smtClean="0">
              <a:latin typeface="+mn-lt"/>
            </a:endParaRPr>
          </a:p>
          <a:p>
            <a:pPr marL="457200" indent="-457200">
              <a:buFont typeface="Wingdings" panose="05000000000000000000" pitchFamily="2" charset="2"/>
              <a:buChar char="v"/>
              <a:tabLst>
                <a:tab pos="2338388" algn="l"/>
              </a:tabLst>
              <a:defRPr/>
            </a:pPr>
            <a:r>
              <a:rPr lang="es-ES_tradnl" sz="1200" u="sng" dirty="0" smtClean="0">
                <a:solidFill>
                  <a:srgbClr val="FFFF00"/>
                </a:solidFill>
                <a:latin typeface="+mn-lt"/>
              </a:rPr>
              <a:t>Juan</a:t>
            </a:r>
            <a:r>
              <a:rPr lang="es-ES_tradnl" sz="1200" u="sng" dirty="0" smtClean="0">
                <a:latin typeface="+mn-lt"/>
              </a:rPr>
              <a:t> </a:t>
            </a:r>
            <a:r>
              <a:rPr lang="es-ES_tradnl" sz="1200" u="sng" dirty="0">
                <a:latin typeface="+mn-lt"/>
              </a:rPr>
              <a:t>Persona Física</a:t>
            </a:r>
            <a:r>
              <a:rPr lang="es-ES_tradnl" sz="1200" b="0" dirty="0">
                <a:latin typeface="+mn-lt"/>
              </a:rPr>
              <a:t>  suscribe y adquiere el </a:t>
            </a:r>
            <a:r>
              <a:rPr lang="es-ES_tradnl" sz="1200" dirty="0" smtClean="0">
                <a:latin typeface="+mn-lt"/>
              </a:rPr>
              <a:t>23,34%</a:t>
            </a:r>
            <a:r>
              <a:rPr lang="es-ES_tradnl" sz="1200" b="0" dirty="0" smtClean="0">
                <a:latin typeface="+mn-lt"/>
              </a:rPr>
              <a:t> </a:t>
            </a:r>
            <a:r>
              <a:rPr lang="es-ES_tradnl" sz="1200" b="0" dirty="0">
                <a:latin typeface="+mn-lt"/>
              </a:rPr>
              <a:t>de las participaciones de la sociedad por </a:t>
            </a:r>
            <a:r>
              <a:rPr lang="es-ES_tradnl" sz="1200" dirty="0">
                <a:latin typeface="+mn-lt"/>
              </a:rPr>
              <a:t>70.000 € </a:t>
            </a:r>
            <a:r>
              <a:rPr lang="es-ES_tradnl" sz="1200" b="0" dirty="0" smtClean="0">
                <a:latin typeface="+mn-lt"/>
              </a:rPr>
              <a:t>(su </a:t>
            </a:r>
            <a:r>
              <a:rPr lang="es-ES_tradnl" sz="1200" b="0" dirty="0">
                <a:latin typeface="+mn-lt"/>
              </a:rPr>
              <a:t>valor </a:t>
            </a:r>
            <a:r>
              <a:rPr lang="es-ES_tradnl" sz="1200" b="0" dirty="0" smtClean="0">
                <a:latin typeface="+mn-lt"/>
              </a:rPr>
              <a:t>nominal</a:t>
            </a:r>
            <a:r>
              <a:rPr lang="es-ES_tradnl" sz="1200" dirty="0" smtClean="0">
                <a:latin typeface="+mn-lt"/>
              </a:rPr>
              <a:t>).</a:t>
            </a:r>
            <a:r>
              <a:rPr lang="es-ES_tradnl" sz="1200" b="0" dirty="0" smtClean="0">
                <a:latin typeface="+mn-lt"/>
              </a:rPr>
              <a:t> </a:t>
            </a:r>
          </a:p>
          <a:p>
            <a:pPr marL="457200" indent="-457200">
              <a:buFont typeface="Wingdings" panose="05000000000000000000" pitchFamily="2" charset="2"/>
              <a:buChar char="v"/>
              <a:tabLst>
                <a:tab pos="2338388" algn="l"/>
              </a:tabLst>
              <a:defRPr/>
            </a:pPr>
            <a:r>
              <a:rPr lang="es-ES_tradnl" sz="1200" u="sng" dirty="0" smtClean="0">
                <a:latin typeface="+mn-lt"/>
              </a:rPr>
              <a:t>Su </a:t>
            </a:r>
            <a:r>
              <a:rPr lang="es-ES_tradnl" sz="1200" u="sng" dirty="0">
                <a:latin typeface="+mn-lt"/>
              </a:rPr>
              <a:t>hijo </a:t>
            </a:r>
            <a:r>
              <a:rPr lang="es-ES_tradnl" sz="1200" u="sng" dirty="0">
                <a:solidFill>
                  <a:srgbClr val="FFFFCC"/>
                </a:solidFill>
                <a:latin typeface="+mn-lt"/>
              </a:rPr>
              <a:t>Juanito</a:t>
            </a:r>
            <a:r>
              <a:rPr lang="es-ES_tradnl" sz="1200" dirty="0">
                <a:latin typeface="+mn-lt"/>
              </a:rPr>
              <a:t> </a:t>
            </a:r>
            <a:r>
              <a:rPr lang="es-ES_tradnl" sz="1200" b="0" dirty="0" smtClean="0">
                <a:latin typeface="+mn-lt"/>
              </a:rPr>
              <a:t>(familiar de </a:t>
            </a:r>
            <a:r>
              <a:rPr lang="es-ES_tradnl" sz="1200" b="0" dirty="0">
                <a:latin typeface="+mn-lt"/>
              </a:rPr>
              <a:t>2º </a:t>
            </a:r>
            <a:r>
              <a:rPr lang="es-ES_tradnl" sz="1200" b="0" dirty="0" smtClean="0">
                <a:latin typeface="+mn-lt"/>
              </a:rPr>
              <a:t>grado) adquiere </a:t>
            </a:r>
            <a:r>
              <a:rPr lang="es-ES_tradnl" sz="1200" b="0" dirty="0">
                <a:latin typeface="+mn-lt"/>
              </a:rPr>
              <a:t>el </a:t>
            </a:r>
            <a:r>
              <a:rPr lang="es-ES_tradnl" sz="1200" dirty="0" smtClean="0">
                <a:latin typeface="+mn-lt"/>
              </a:rPr>
              <a:t>10%</a:t>
            </a:r>
            <a:r>
              <a:rPr lang="es-ES_tradnl" sz="1200" b="0" dirty="0" smtClean="0">
                <a:latin typeface="+mn-lt"/>
              </a:rPr>
              <a:t> </a:t>
            </a:r>
            <a:r>
              <a:rPr lang="es-ES_tradnl" sz="1200" b="0" dirty="0">
                <a:latin typeface="+mn-lt"/>
              </a:rPr>
              <a:t>de las participaciones </a:t>
            </a:r>
            <a:r>
              <a:rPr lang="es-ES_tradnl" sz="1200" b="0" dirty="0" smtClean="0">
                <a:latin typeface="+mn-lt"/>
              </a:rPr>
              <a:t>por </a:t>
            </a:r>
            <a:r>
              <a:rPr lang="es-ES_tradnl" sz="1200" dirty="0" smtClean="0">
                <a:latin typeface="+mn-lt"/>
              </a:rPr>
              <a:t>30.000 € </a:t>
            </a:r>
            <a:r>
              <a:rPr lang="es-ES_tradnl" sz="1200" b="0" dirty="0">
                <a:latin typeface="+mn-lt"/>
              </a:rPr>
              <a:t>(su valor nominal</a:t>
            </a:r>
            <a:r>
              <a:rPr lang="es-ES_tradnl" sz="1200" dirty="0">
                <a:latin typeface="+mn-lt"/>
              </a:rPr>
              <a:t>)</a:t>
            </a:r>
            <a:r>
              <a:rPr lang="es-ES_tradnl" sz="1200" b="0" dirty="0" smtClean="0">
                <a:latin typeface="+mn-lt"/>
              </a:rPr>
              <a:t>. </a:t>
            </a:r>
          </a:p>
          <a:p>
            <a:pPr marL="457200" indent="-457200">
              <a:buFont typeface="Wingdings" panose="05000000000000000000" pitchFamily="2" charset="2"/>
              <a:buChar char="v"/>
              <a:tabLst>
                <a:tab pos="2338388" algn="l"/>
              </a:tabLst>
              <a:defRPr/>
            </a:pPr>
            <a:r>
              <a:rPr lang="es-ES_tradnl" sz="1200" b="0" u="sng" dirty="0" smtClean="0">
                <a:latin typeface="+mn-lt"/>
              </a:rPr>
              <a:t>La </a:t>
            </a:r>
            <a:r>
              <a:rPr lang="es-ES_tradnl" sz="1200" b="0" u="sng" dirty="0">
                <a:latin typeface="+mn-lt"/>
              </a:rPr>
              <a:t>inversión de </a:t>
            </a:r>
            <a:r>
              <a:rPr lang="es-ES_tradnl" sz="1200" u="sng" dirty="0">
                <a:solidFill>
                  <a:srgbClr val="FFFF00"/>
                </a:solidFill>
                <a:latin typeface="+mn-lt"/>
              </a:rPr>
              <a:t>Juan</a:t>
            </a:r>
            <a:r>
              <a:rPr lang="es-ES_tradnl" sz="1200" b="0" u="sng" dirty="0">
                <a:solidFill>
                  <a:srgbClr val="FFFF00"/>
                </a:solidFill>
                <a:latin typeface="+mn-lt"/>
              </a:rPr>
              <a:t> </a:t>
            </a:r>
            <a:r>
              <a:rPr lang="es-ES_tradnl" sz="1200" b="0" u="sng" dirty="0">
                <a:latin typeface="+mn-lt"/>
              </a:rPr>
              <a:t>es temporal</a:t>
            </a:r>
            <a:r>
              <a:rPr lang="es-ES_tradnl" sz="1200" b="0" dirty="0">
                <a:latin typeface="+mn-lt"/>
              </a:rPr>
              <a:t> </a:t>
            </a:r>
            <a:r>
              <a:rPr lang="es-ES_tradnl" sz="1200" b="0" dirty="0" smtClean="0">
                <a:latin typeface="+mn-lt"/>
              </a:rPr>
              <a:t>(pretende venderla cuando tenga beneficios la empresa). </a:t>
            </a:r>
            <a:r>
              <a:rPr lang="es-ES_tradnl" sz="1200" b="0" u="sng" dirty="0" smtClean="0">
                <a:latin typeface="+mn-lt"/>
              </a:rPr>
              <a:t>No</a:t>
            </a:r>
            <a:r>
              <a:rPr lang="es-ES_tradnl" sz="1200" b="0" dirty="0" smtClean="0">
                <a:latin typeface="+mn-lt"/>
              </a:rPr>
              <a:t> </a:t>
            </a:r>
            <a:r>
              <a:rPr lang="es-ES_tradnl" sz="1200" b="0" u="sng" dirty="0" smtClean="0">
                <a:latin typeface="+mn-lt"/>
              </a:rPr>
              <a:t>trabaja</a:t>
            </a:r>
            <a:r>
              <a:rPr lang="es-ES_tradnl" sz="1200" b="0" dirty="0" smtClean="0">
                <a:latin typeface="+mn-lt"/>
              </a:rPr>
              <a:t> en la empresa. </a:t>
            </a:r>
          </a:p>
          <a:p>
            <a:pPr marL="457200" indent="-457200">
              <a:buFont typeface="Wingdings" panose="05000000000000000000" pitchFamily="2" charset="2"/>
              <a:buChar char="v"/>
              <a:tabLst>
                <a:tab pos="2338388" algn="l"/>
              </a:tabLst>
              <a:defRPr/>
            </a:pPr>
            <a:r>
              <a:rPr lang="es-ES_tradnl" sz="1200" b="0" dirty="0" smtClean="0">
                <a:latin typeface="+mn-lt"/>
              </a:rPr>
              <a:t>y </a:t>
            </a:r>
            <a:r>
              <a:rPr lang="es-ES_tradnl" sz="1200" b="0" u="sng" dirty="0" smtClean="0">
                <a:latin typeface="+mn-lt"/>
              </a:rPr>
              <a:t>la inversión </a:t>
            </a:r>
            <a:r>
              <a:rPr lang="es-ES_tradnl" sz="1200" b="0" u="sng" dirty="0">
                <a:latin typeface="+mn-lt"/>
              </a:rPr>
              <a:t>de </a:t>
            </a:r>
            <a:r>
              <a:rPr lang="es-ES_tradnl" sz="1200" u="sng" dirty="0">
                <a:solidFill>
                  <a:srgbClr val="FFFFCC"/>
                </a:solidFill>
                <a:latin typeface="+mn-lt"/>
              </a:rPr>
              <a:t>Juanito</a:t>
            </a:r>
            <a:r>
              <a:rPr lang="es-ES_tradnl" sz="1200" b="0" u="sng" dirty="0">
                <a:latin typeface="+mn-lt"/>
              </a:rPr>
              <a:t> </a:t>
            </a:r>
            <a:r>
              <a:rPr lang="es-ES_tradnl" sz="1200" b="0" u="sng" dirty="0" smtClean="0">
                <a:latin typeface="+mn-lt"/>
              </a:rPr>
              <a:t>es permanente</a:t>
            </a:r>
            <a:r>
              <a:rPr lang="es-ES_tradnl" sz="1200" b="0" dirty="0" smtClean="0">
                <a:latin typeface="+mn-lt"/>
              </a:rPr>
              <a:t> (pretende quedarse en la empresa de forma indefinida). </a:t>
            </a:r>
            <a:r>
              <a:rPr lang="es-ES_tradnl" sz="1200" b="0" u="sng" dirty="0" smtClean="0">
                <a:latin typeface="+mn-lt"/>
              </a:rPr>
              <a:t>Sí</a:t>
            </a:r>
            <a:r>
              <a:rPr lang="es-ES_tradnl" sz="1200" b="0" dirty="0" smtClean="0">
                <a:latin typeface="+mn-lt"/>
              </a:rPr>
              <a:t> </a:t>
            </a:r>
            <a:r>
              <a:rPr lang="es-ES_tradnl" sz="1200" b="0" u="sng" dirty="0" smtClean="0">
                <a:latin typeface="+mn-lt"/>
              </a:rPr>
              <a:t>trabaja</a:t>
            </a:r>
            <a:r>
              <a:rPr lang="es-ES_tradnl" sz="1200" b="0" dirty="0" smtClean="0">
                <a:latin typeface="+mn-lt"/>
              </a:rPr>
              <a:t> en la empresa.</a:t>
            </a:r>
          </a:p>
          <a:p>
            <a:pPr marL="457200" indent="-457200">
              <a:buFont typeface="Wingdings" panose="05000000000000000000" pitchFamily="2" charset="2"/>
              <a:buChar char="Ø"/>
              <a:tabLst>
                <a:tab pos="2338388" algn="l"/>
              </a:tabLst>
              <a:defRPr/>
            </a:pPr>
            <a:r>
              <a:rPr lang="es-ES_tradnl" sz="1200" dirty="0" smtClean="0">
                <a:latin typeface="+mn-lt"/>
              </a:rPr>
              <a:t>Determinar cuál sería la </a:t>
            </a:r>
            <a:r>
              <a:rPr lang="es-ES_tradnl" sz="1200" dirty="0">
                <a:solidFill>
                  <a:srgbClr val="FFFF00"/>
                </a:solidFill>
                <a:latin typeface="+mn-lt"/>
              </a:rPr>
              <a:t>Deducción por inversión en empresas de nueva o reciente creación del art. 68.1 </a:t>
            </a:r>
            <a:r>
              <a:rPr lang="es-ES_tradnl" sz="1200" dirty="0" smtClean="0">
                <a:solidFill>
                  <a:srgbClr val="FFFF00"/>
                </a:solidFill>
                <a:latin typeface="+mn-lt"/>
              </a:rPr>
              <a:t>LIRPF. </a:t>
            </a:r>
          </a:p>
          <a:p>
            <a:pPr marL="457200" indent="-457200">
              <a:buFont typeface="Wingdings" panose="05000000000000000000" pitchFamily="2" charset="2"/>
              <a:buChar char="Ø"/>
              <a:tabLst>
                <a:tab pos="2338388" algn="l"/>
              </a:tabLst>
              <a:defRPr/>
            </a:pPr>
            <a:r>
              <a:rPr lang="es-ES_tradnl" sz="1200" dirty="0" smtClean="0">
                <a:solidFill>
                  <a:srgbClr val="FFFF00"/>
                </a:solidFill>
                <a:latin typeface="+mn-lt"/>
              </a:rPr>
              <a:t>Con los mismos datos cálculo de cuál sería la deducción  en los años 2017, 2018 y 2019 [Deducción Estatal y de Galicia]</a:t>
            </a:r>
          </a:p>
          <a:p>
            <a:pPr marL="457200" indent="-457200">
              <a:buFont typeface="Wingdings" panose="05000000000000000000" pitchFamily="2" charset="2"/>
              <a:buChar char="Ø"/>
              <a:tabLst>
                <a:tab pos="2338388" algn="l"/>
              </a:tabLst>
              <a:defRPr/>
            </a:pPr>
            <a:endParaRPr lang="es-ES_tradnl" sz="800" u="sng" dirty="0" smtClean="0">
              <a:solidFill>
                <a:srgbClr val="FFFF00"/>
              </a:solidFill>
              <a:effectLst>
                <a:outerShdw blurRad="38100" dist="38100" dir="2700000" algn="tl">
                  <a:srgbClr val="000000">
                    <a:alpha val="43137"/>
                  </a:srgbClr>
                </a:outerShdw>
              </a:effectLst>
              <a:latin typeface="+mn-lt"/>
            </a:endParaRPr>
          </a:p>
          <a:p>
            <a:pPr marL="457200" indent="-457200" algn="ctr">
              <a:buFont typeface="+mj-lt"/>
              <a:buAutoNum type="romanUcPeriod"/>
              <a:tabLst>
                <a:tab pos="2338388" algn="l"/>
              </a:tabLst>
              <a:defRPr/>
            </a:pPr>
            <a:r>
              <a:rPr lang="es-ES_tradnl" sz="1600" u="sng" dirty="0" smtClean="0">
                <a:solidFill>
                  <a:srgbClr val="FFFF00"/>
                </a:solidFill>
                <a:effectLst>
                  <a:outerShdw blurRad="38100" dist="38100" dir="2700000" algn="tl">
                    <a:srgbClr val="000000">
                      <a:alpha val="43137"/>
                    </a:srgbClr>
                  </a:outerShdw>
                </a:effectLst>
                <a:latin typeface="+mn-lt"/>
              </a:rPr>
              <a:t>SOLUCIÓN para JUAN “Padre”:</a:t>
            </a:r>
          </a:p>
          <a:p>
            <a:pPr marL="457200" indent="-457200" algn="ctr">
              <a:buFont typeface="+mj-lt"/>
              <a:buAutoNum type="romanUcPeriod"/>
              <a:tabLst>
                <a:tab pos="2338388" algn="l"/>
              </a:tabLst>
              <a:defRPr/>
            </a:pPr>
            <a:endParaRPr lang="es-ES_tradnl" sz="800" dirty="0">
              <a:solidFill>
                <a:srgbClr val="FFFF00"/>
              </a:solidFill>
              <a:latin typeface="+mn-lt"/>
            </a:endParaRPr>
          </a:p>
          <a:p>
            <a:pPr marL="228600" indent="-228600">
              <a:buFont typeface="+mj-lt"/>
              <a:buAutoNum type="alphaLcParenR"/>
              <a:tabLst>
                <a:tab pos="2338388" algn="l"/>
              </a:tabLst>
              <a:defRPr/>
            </a:pPr>
            <a:r>
              <a:rPr lang="es-ES_tradnl" sz="1200" u="sng" dirty="0" smtClean="0">
                <a:solidFill>
                  <a:srgbClr val="FFFF99"/>
                </a:solidFill>
                <a:latin typeface="+mn-lt"/>
              </a:rPr>
              <a:t>D. ESTATAL: DEDUCCIÓN </a:t>
            </a:r>
            <a:r>
              <a:rPr lang="es-ES_tradnl" sz="1200" u="sng" dirty="0">
                <a:solidFill>
                  <a:srgbClr val="FFFF99"/>
                </a:solidFill>
                <a:latin typeface="+mn-lt"/>
              </a:rPr>
              <a:t>POR INVERSIÓN EN EMPRESAS DE NUEVA O RECIENTE </a:t>
            </a:r>
            <a:r>
              <a:rPr lang="es-ES_tradnl" sz="1200" u="sng" dirty="0" smtClean="0">
                <a:solidFill>
                  <a:srgbClr val="FFFF99"/>
                </a:solidFill>
                <a:latin typeface="+mn-lt"/>
              </a:rPr>
              <a:t>CREACIÓN :</a:t>
            </a:r>
            <a:endParaRPr lang="es-ES_tradnl" sz="1200" u="sng" dirty="0">
              <a:solidFill>
                <a:srgbClr val="FFFF99"/>
              </a:solidFill>
              <a:latin typeface="+mn-lt"/>
            </a:endParaRPr>
          </a:p>
          <a:p>
            <a:pPr>
              <a:tabLst>
                <a:tab pos="2338388" algn="l"/>
              </a:tabLst>
              <a:defRPr/>
            </a:pPr>
            <a:endParaRPr lang="es-ES_tradnl" sz="800" u="sng" dirty="0" smtClean="0">
              <a:solidFill>
                <a:srgbClr val="FFFF00"/>
              </a:solidFill>
              <a:latin typeface="+mn-lt"/>
            </a:endParaRPr>
          </a:p>
          <a:p>
            <a:pPr marL="457200" indent="-457200">
              <a:buFont typeface="Wingdings" pitchFamily="2" charset="2"/>
              <a:buChar char="§"/>
              <a:tabLst>
                <a:tab pos="2338388" algn="l"/>
              </a:tabLst>
              <a:defRPr/>
            </a:pPr>
            <a:r>
              <a:rPr lang="es-ES_tradnl" sz="1200" u="sng" dirty="0" smtClean="0">
                <a:solidFill>
                  <a:srgbClr val="FFFF00"/>
                </a:solidFill>
                <a:latin typeface="+mn-lt"/>
              </a:rPr>
              <a:t>Cumple </a:t>
            </a:r>
            <a:r>
              <a:rPr lang="es-ES_tradnl" sz="1200" u="sng" dirty="0">
                <a:solidFill>
                  <a:srgbClr val="FFFF00"/>
                </a:solidFill>
                <a:latin typeface="+mn-lt"/>
              </a:rPr>
              <a:t>los requisitos para la Deducción del art. 68.1 LIRPF:</a:t>
            </a:r>
          </a:p>
          <a:p>
            <a:pPr marL="457200" indent="-457200">
              <a:buFont typeface="Wingdings" pitchFamily="2" charset="2"/>
              <a:buChar char="ü"/>
              <a:tabLst>
                <a:tab pos="2338388" algn="l"/>
              </a:tabLst>
              <a:defRPr/>
            </a:pPr>
            <a:r>
              <a:rPr lang="es-ES_tradnl" sz="1200" dirty="0">
                <a:latin typeface="+mn-lt"/>
                <a:cs typeface="Arial" charset="0"/>
              </a:rPr>
              <a:t>Sociedad </a:t>
            </a:r>
            <a:r>
              <a:rPr lang="es-ES_tradnl" sz="1200" dirty="0" smtClean="0">
                <a:latin typeface="+mn-lt"/>
                <a:cs typeface="Arial" charset="0"/>
              </a:rPr>
              <a:t>Nueva (o ampliación de capital en los 3 años </a:t>
            </a:r>
            <a:r>
              <a:rPr lang="es-ES_tradnl" sz="1200" dirty="0" err="1" smtClean="0">
                <a:latin typeface="+mn-lt"/>
                <a:cs typeface="Arial" charset="0"/>
              </a:rPr>
              <a:t>ss</a:t>
            </a:r>
            <a:r>
              <a:rPr lang="es-ES_tradnl" sz="1200" dirty="0" smtClean="0">
                <a:latin typeface="+mn-lt"/>
                <a:cs typeface="Arial" charset="0"/>
              </a:rPr>
              <a:t>).</a:t>
            </a:r>
            <a:endParaRPr lang="es-ES_tradnl" sz="1200" dirty="0">
              <a:latin typeface="+mn-lt"/>
              <a:cs typeface="Arial" charset="0"/>
            </a:endParaRPr>
          </a:p>
          <a:p>
            <a:pPr marL="457200" indent="-457200">
              <a:buFont typeface="Wingdings" pitchFamily="2" charset="2"/>
              <a:buChar char="ü"/>
              <a:tabLst>
                <a:tab pos="2338388" algn="l"/>
              </a:tabLst>
              <a:defRPr/>
            </a:pPr>
            <a:r>
              <a:rPr lang="es-ES_tradnl" sz="1200" dirty="0">
                <a:latin typeface="+mn-lt"/>
                <a:cs typeface="Arial" charset="0"/>
              </a:rPr>
              <a:t>Fondos Propios de </a:t>
            </a:r>
            <a:r>
              <a:rPr lang="es-ES_tradnl" sz="1200" dirty="0">
                <a:latin typeface="+mn-lt"/>
              </a:rPr>
              <a:t>NOVÍSIMA</a:t>
            </a:r>
            <a:r>
              <a:rPr lang="es-ES_tradnl" sz="1200" dirty="0">
                <a:latin typeface="+mn-lt"/>
                <a:cs typeface="Arial" charset="0"/>
              </a:rPr>
              <a:t> SL ≤ 400.000 € </a:t>
            </a:r>
          </a:p>
          <a:p>
            <a:pPr marL="457200" indent="-457200">
              <a:buFont typeface="Wingdings" pitchFamily="2" charset="2"/>
              <a:buChar char="ü"/>
              <a:tabLst>
                <a:tab pos="2338388" algn="l"/>
              </a:tabLst>
              <a:defRPr/>
            </a:pPr>
            <a:r>
              <a:rPr lang="es-ES_tradnl" sz="1200" dirty="0">
                <a:latin typeface="+mn-lt"/>
                <a:cs typeface="Arial" charset="0"/>
              </a:rPr>
              <a:t>Participación en el CS  de </a:t>
            </a:r>
            <a:r>
              <a:rPr lang="es-ES_tradnl" sz="1200" dirty="0">
                <a:latin typeface="+mn-lt"/>
              </a:rPr>
              <a:t>NOVÍSIMA  SL por </a:t>
            </a:r>
            <a:r>
              <a:rPr lang="es-ES_tradnl" sz="1200" dirty="0">
                <a:latin typeface="+mn-lt"/>
                <a:cs typeface="Arial" charset="0"/>
              </a:rPr>
              <a:t>Juan y su hijo Juanito = </a:t>
            </a:r>
            <a:r>
              <a:rPr lang="es-ES_tradnl" sz="1200" dirty="0" smtClean="0">
                <a:latin typeface="+mn-lt"/>
                <a:cs typeface="Arial" charset="0"/>
              </a:rPr>
              <a:t>33,34% (límite 40%)</a:t>
            </a:r>
            <a:endParaRPr lang="es-ES_tradnl" sz="1200" dirty="0">
              <a:latin typeface="+mn-lt"/>
              <a:cs typeface="Arial" charset="0"/>
            </a:endParaRPr>
          </a:p>
          <a:p>
            <a:pPr marL="457200" indent="-457200">
              <a:buFont typeface="Wingdings" pitchFamily="2" charset="2"/>
              <a:buChar char="ü"/>
              <a:tabLst>
                <a:tab pos="2338388" algn="l"/>
              </a:tabLst>
              <a:defRPr/>
            </a:pPr>
            <a:r>
              <a:rPr lang="es-ES_tradnl" sz="1200" dirty="0">
                <a:latin typeface="+mn-lt"/>
                <a:cs typeface="Arial" charset="0"/>
              </a:rPr>
              <a:t>Tienen que mantener la participación &gt; 3 años y &lt; 12 años (</a:t>
            </a:r>
            <a:r>
              <a:rPr lang="es-ES_tradnl" sz="1200" dirty="0">
                <a:solidFill>
                  <a:srgbClr val="FFFF00"/>
                </a:solidFill>
                <a:latin typeface="+mn-lt"/>
                <a:cs typeface="Arial" charset="0"/>
              </a:rPr>
              <a:t>Inversión </a:t>
            </a:r>
            <a:r>
              <a:rPr lang="es-ES_tradnl" sz="1200" dirty="0" smtClean="0">
                <a:solidFill>
                  <a:srgbClr val="FFFF00"/>
                </a:solidFill>
                <a:latin typeface="+mn-lt"/>
                <a:cs typeface="Arial" charset="0"/>
              </a:rPr>
              <a:t>Temporal*</a:t>
            </a:r>
            <a:r>
              <a:rPr lang="es-ES_tradnl" sz="1200" dirty="0" smtClean="0">
                <a:latin typeface="+mn-lt"/>
                <a:cs typeface="Arial" charset="0"/>
              </a:rPr>
              <a:t>). </a:t>
            </a:r>
          </a:p>
          <a:p>
            <a:pPr marL="457200" indent="-457200">
              <a:buFont typeface="Wingdings" pitchFamily="2" charset="2"/>
              <a:buChar char="ü"/>
              <a:tabLst>
                <a:tab pos="2338388" algn="l"/>
              </a:tabLst>
              <a:defRPr/>
            </a:pPr>
            <a:r>
              <a:rPr lang="es-ES_tradnl" sz="1200" u="sng" dirty="0" smtClean="0">
                <a:solidFill>
                  <a:srgbClr val="FFFF00"/>
                </a:solidFill>
                <a:latin typeface="+mn-lt"/>
                <a:cs typeface="Arial" charset="0"/>
              </a:rPr>
              <a:t>La Deducción estatal Sólo puede el padre porque es una inversión temporal*, no puede el hijo porque es permanente.</a:t>
            </a:r>
          </a:p>
          <a:p>
            <a:pPr marL="457200" indent="-457200">
              <a:buFont typeface="Wingdings" pitchFamily="2" charset="2"/>
              <a:buChar char="ü"/>
              <a:tabLst>
                <a:tab pos="2338388" algn="l"/>
              </a:tabLst>
              <a:defRPr/>
            </a:pPr>
            <a:endParaRPr lang="es-ES_tradnl" sz="600" u="sng" dirty="0" smtClean="0">
              <a:solidFill>
                <a:srgbClr val="FFFF00"/>
              </a:solidFill>
              <a:latin typeface="+mn-lt"/>
              <a:cs typeface="Arial" charset="0"/>
            </a:endParaRPr>
          </a:p>
          <a:p>
            <a:pPr marL="457200" indent="-457200">
              <a:buFont typeface="+mj-lt"/>
              <a:buAutoNum type="alphaLcParenR" startAt="2"/>
              <a:tabLst>
                <a:tab pos="2338388" algn="l"/>
              </a:tabLst>
              <a:defRPr/>
            </a:pPr>
            <a:r>
              <a:rPr lang="es-ES_tradnl" sz="1200" u="sng" dirty="0" smtClean="0">
                <a:solidFill>
                  <a:srgbClr val="FFFF99"/>
                </a:solidFill>
                <a:latin typeface="+mn-lt"/>
                <a:cs typeface="Arial" charset="0"/>
              </a:rPr>
              <a:t>D.AUTONÓMICA de GALICIA: Incompatible con la Estatal puede por el exceso de la </a:t>
            </a:r>
            <a:r>
              <a:rPr lang="es-ES_tradnl" sz="1200" u="sng" dirty="0" err="1" smtClean="0">
                <a:solidFill>
                  <a:srgbClr val="FFFF99"/>
                </a:solidFill>
                <a:latin typeface="+mn-lt"/>
                <a:cs typeface="Arial" charset="0"/>
              </a:rPr>
              <a:t>invesión</a:t>
            </a:r>
            <a:r>
              <a:rPr lang="es-ES_tradnl" sz="1200" u="sng" dirty="0" smtClean="0">
                <a:solidFill>
                  <a:srgbClr val="FFFF99"/>
                </a:solidFill>
                <a:latin typeface="+mn-lt"/>
                <a:cs typeface="Arial" charset="0"/>
              </a:rPr>
              <a:t> no aplicada la estatal</a:t>
            </a:r>
          </a:p>
          <a:p>
            <a:pPr marL="457200" indent="-457200">
              <a:buFont typeface="Wingdings" panose="05000000000000000000" pitchFamily="2" charset="2"/>
              <a:buChar char="§"/>
              <a:tabLst>
                <a:tab pos="2338388" algn="l"/>
              </a:tabLst>
              <a:defRPr/>
            </a:pPr>
            <a:r>
              <a:rPr lang="es-ES_tradnl" sz="1200" dirty="0" smtClean="0">
                <a:latin typeface="+mn-lt"/>
                <a:cs typeface="Arial" charset="0"/>
              </a:rPr>
              <a:t>Por el exceso hay </a:t>
            </a:r>
            <a:r>
              <a:rPr lang="es-ES_tradnl" sz="1200" u="sng" dirty="0" smtClean="0">
                <a:latin typeface="+mn-lt"/>
                <a:cs typeface="Arial" charset="0"/>
              </a:rPr>
              <a:t>dos deducciones posibles en Galicia</a:t>
            </a:r>
            <a:r>
              <a:rPr lang="es-ES_tradnl" sz="1200" dirty="0" smtClean="0">
                <a:latin typeface="+mn-lt"/>
                <a:cs typeface="Arial" charset="0"/>
              </a:rPr>
              <a:t>: </a:t>
            </a:r>
            <a:r>
              <a:rPr lang="es-ES_tradnl" sz="1200" b="0" dirty="0" smtClean="0">
                <a:latin typeface="+mn-lt"/>
                <a:cs typeface="Arial" charset="0"/>
              </a:rPr>
              <a:t>en una no puede trabajar en la empresa en otra sí (</a:t>
            </a:r>
            <a:r>
              <a:rPr lang="es-ES_tradnl" sz="1200" b="0" u="sng" dirty="0" smtClean="0">
                <a:latin typeface="+mn-lt"/>
                <a:cs typeface="Arial" charset="0"/>
              </a:rPr>
              <a:t>incompatibles entre sí</a:t>
            </a:r>
            <a:r>
              <a:rPr lang="es-ES_tradnl" sz="1200" b="0" dirty="0" smtClean="0">
                <a:latin typeface="+mn-lt"/>
                <a:cs typeface="Arial" charset="0"/>
              </a:rPr>
              <a:t>) </a:t>
            </a:r>
          </a:p>
          <a:p>
            <a:pPr marL="457200" indent="-457200">
              <a:buFont typeface="Wingdings" panose="05000000000000000000" pitchFamily="2" charset="2"/>
              <a:buChar char="§"/>
              <a:tabLst>
                <a:tab pos="2338388" algn="l"/>
              </a:tabLst>
              <a:defRPr/>
            </a:pPr>
            <a:r>
              <a:rPr lang="es-ES_tradnl" sz="1200" b="0" u="sng" dirty="0" smtClean="0">
                <a:latin typeface="+mn-lt"/>
                <a:cs typeface="Arial" charset="0"/>
              </a:rPr>
              <a:t>Resulta mejor la D. en la que no puede trabajar</a:t>
            </a:r>
            <a:r>
              <a:rPr lang="es-ES_tradnl" sz="1200" b="0" dirty="0" smtClean="0">
                <a:latin typeface="+mn-lt"/>
                <a:cs typeface="Arial" charset="0"/>
              </a:rPr>
              <a:t> porque </a:t>
            </a:r>
            <a:r>
              <a:rPr lang="es-ES_tradnl" sz="1200" b="0" u="sng" dirty="0" smtClean="0">
                <a:latin typeface="+mn-lt"/>
                <a:cs typeface="Arial" charset="0"/>
              </a:rPr>
              <a:t>el límite</a:t>
            </a:r>
            <a:r>
              <a:rPr lang="es-ES_tradnl" sz="1200" b="0" dirty="0" smtClean="0">
                <a:latin typeface="+mn-lt"/>
                <a:cs typeface="Arial" charset="0"/>
              </a:rPr>
              <a:t> del importe de la deducción es superior (límite:  </a:t>
            </a:r>
            <a:r>
              <a:rPr lang="es-ES_tradnl" sz="1200" b="0" u="sng" dirty="0" smtClean="0">
                <a:latin typeface="+mn-lt"/>
                <a:cs typeface="Arial" charset="0"/>
              </a:rPr>
              <a:t>20.000 €)</a:t>
            </a:r>
            <a:r>
              <a:rPr lang="es-ES_tradnl" sz="1200" b="0" dirty="0" smtClean="0">
                <a:latin typeface="+mn-lt"/>
                <a:cs typeface="Arial" charset="0"/>
              </a:rPr>
              <a:t>. </a:t>
            </a:r>
            <a:r>
              <a:rPr lang="es-ES_tradnl" sz="1200" b="0" u="sng" dirty="0" smtClean="0">
                <a:latin typeface="+mn-lt"/>
                <a:cs typeface="Arial" charset="0"/>
              </a:rPr>
              <a:t>El % de la Deducción</a:t>
            </a:r>
            <a:r>
              <a:rPr lang="es-ES_tradnl" sz="1200" b="0" dirty="0" smtClean="0">
                <a:latin typeface="+mn-lt"/>
                <a:cs typeface="Arial" charset="0"/>
              </a:rPr>
              <a:t> es el 20%, que pasa a ser el 30% desde 2019. Además, se exigen </a:t>
            </a:r>
            <a:r>
              <a:rPr lang="es-ES_tradnl" sz="1200" b="0" u="sng" dirty="0" smtClean="0">
                <a:latin typeface="+mn-lt"/>
                <a:cs typeface="Arial" charset="0"/>
              </a:rPr>
              <a:t>requisitos adicionales</a:t>
            </a:r>
            <a:r>
              <a:rPr lang="es-ES_tradnl" sz="1200" b="0" dirty="0" smtClean="0">
                <a:latin typeface="+mn-lt"/>
                <a:cs typeface="Arial" charset="0"/>
              </a:rPr>
              <a:t> </a:t>
            </a:r>
            <a:r>
              <a:rPr lang="es-ES_tradnl" sz="900" b="0" dirty="0" smtClean="0">
                <a:latin typeface="+mn-lt"/>
                <a:cs typeface="Arial" charset="0"/>
              </a:rPr>
              <a:t>(la empresa gallega c/ trabajadores gallegos).</a:t>
            </a:r>
          </a:p>
          <a:p>
            <a:pPr marL="457200" indent="-457200">
              <a:buFont typeface="Wingdings" panose="05000000000000000000" pitchFamily="2" charset="2"/>
              <a:buChar char="Ø"/>
              <a:tabLst>
                <a:tab pos="2338388" algn="l"/>
              </a:tabLst>
              <a:defRPr/>
            </a:pPr>
            <a:endParaRPr lang="es-ES_tradnl" sz="800" u="sng" dirty="0">
              <a:solidFill>
                <a:srgbClr val="FFFF00"/>
              </a:solidFill>
              <a:effectLst>
                <a:outerShdw blurRad="38100" dist="38100" dir="2700000" algn="tl">
                  <a:srgbClr val="000000">
                    <a:alpha val="43137"/>
                  </a:srgbClr>
                </a:outerShdw>
              </a:effectLst>
              <a:latin typeface="+mn-lt"/>
            </a:endParaRPr>
          </a:p>
          <a:p>
            <a:pPr marL="457200" indent="-457200" algn="ctr">
              <a:buFont typeface="+mj-lt"/>
              <a:buAutoNum type="romanUcPeriod" startAt="2"/>
              <a:tabLst>
                <a:tab pos="2338388" algn="l"/>
              </a:tabLst>
              <a:defRPr/>
            </a:pPr>
            <a:r>
              <a:rPr lang="es-ES_tradnl" sz="1600" u="sng" dirty="0" smtClean="0">
                <a:solidFill>
                  <a:srgbClr val="FFFF00"/>
                </a:solidFill>
                <a:effectLst>
                  <a:outerShdw blurRad="38100" dist="38100" dir="2700000" algn="tl">
                    <a:srgbClr val="000000">
                      <a:alpha val="43137"/>
                    </a:srgbClr>
                  </a:outerShdw>
                </a:effectLst>
                <a:latin typeface="+mn-lt"/>
              </a:rPr>
              <a:t>SOLUCIÓN para JUANITO “Hijo”:</a:t>
            </a:r>
          </a:p>
          <a:p>
            <a:pPr marL="457200" indent="-457200" algn="ctr">
              <a:buFont typeface="+mj-lt"/>
              <a:buAutoNum type="romanUcPeriod" startAt="2"/>
              <a:tabLst>
                <a:tab pos="2338388" algn="l"/>
              </a:tabLst>
              <a:defRPr/>
            </a:pPr>
            <a:endParaRPr lang="es-ES_tradnl" sz="800" dirty="0">
              <a:solidFill>
                <a:srgbClr val="FFFF00"/>
              </a:solidFill>
              <a:latin typeface="+mn-lt"/>
            </a:endParaRPr>
          </a:p>
          <a:p>
            <a:pPr marL="228600" indent="-228600">
              <a:buFont typeface="+mj-lt"/>
              <a:buAutoNum type="alphaLcParenR"/>
              <a:tabLst>
                <a:tab pos="2338388" algn="l"/>
              </a:tabLst>
              <a:defRPr/>
            </a:pPr>
            <a:r>
              <a:rPr lang="es-ES_tradnl" sz="1200" u="sng" dirty="0">
                <a:solidFill>
                  <a:srgbClr val="FFFF99"/>
                </a:solidFill>
                <a:latin typeface="+mn-lt"/>
              </a:rPr>
              <a:t>D. ESTATAL: DEDUCCIÓN POR INVERSIÓN EN EMPRESAS DE NUEVA O RECIENTE CREACIÓN :</a:t>
            </a:r>
          </a:p>
          <a:p>
            <a:pPr>
              <a:tabLst>
                <a:tab pos="2338388" algn="l"/>
              </a:tabLst>
              <a:defRPr/>
            </a:pPr>
            <a:endParaRPr lang="es-ES_tradnl" sz="400" u="sng" dirty="0">
              <a:solidFill>
                <a:srgbClr val="FFFF00"/>
              </a:solidFill>
              <a:latin typeface="+mn-lt"/>
            </a:endParaRPr>
          </a:p>
          <a:p>
            <a:pPr marL="457200" indent="-457200">
              <a:buFont typeface="Wingdings" pitchFamily="2" charset="2"/>
              <a:buChar char="§"/>
              <a:tabLst>
                <a:tab pos="2338388" algn="l"/>
              </a:tabLst>
              <a:defRPr/>
            </a:pPr>
            <a:r>
              <a:rPr lang="es-ES_tradnl" sz="1200" u="sng" dirty="0" smtClean="0">
                <a:solidFill>
                  <a:srgbClr val="FFFF00"/>
                </a:solidFill>
                <a:latin typeface="+mn-lt"/>
              </a:rPr>
              <a:t>No Cumple </a:t>
            </a:r>
            <a:r>
              <a:rPr lang="es-ES_tradnl" sz="1200" u="sng" dirty="0">
                <a:solidFill>
                  <a:srgbClr val="FFFF00"/>
                </a:solidFill>
                <a:latin typeface="+mn-lt"/>
              </a:rPr>
              <a:t>los requisitos para la Deducción del art. 68.1 LIRPF:</a:t>
            </a:r>
          </a:p>
          <a:p>
            <a:pPr marL="457200" indent="-457200">
              <a:buFont typeface="Wingdings" pitchFamily="2" charset="2"/>
              <a:buChar char="ü"/>
              <a:tabLst>
                <a:tab pos="2338388" algn="l"/>
              </a:tabLst>
              <a:defRPr/>
            </a:pPr>
            <a:r>
              <a:rPr lang="es-ES_tradnl" sz="1200" b="0" dirty="0" smtClean="0">
                <a:solidFill>
                  <a:srgbClr val="FFFF00"/>
                </a:solidFill>
                <a:latin typeface="+mn-lt"/>
                <a:cs typeface="Arial" charset="0"/>
              </a:rPr>
              <a:t>La </a:t>
            </a:r>
            <a:r>
              <a:rPr lang="es-ES_tradnl" sz="1200" b="0" dirty="0">
                <a:solidFill>
                  <a:srgbClr val="FFFF00"/>
                </a:solidFill>
                <a:latin typeface="+mn-lt"/>
                <a:cs typeface="Arial" charset="0"/>
              </a:rPr>
              <a:t>Deducción estatal Sólo puede el padre porque es una inversión temporal*, </a:t>
            </a:r>
            <a:r>
              <a:rPr lang="es-ES_tradnl" sz="1200" b="0" u="sng" dirty="0">
                <a:solidFill>
                  <a:srgbClr val="FFFF00"/>
                </a:solidFill>
                <a:latin typeface="+mn-lt"/>
                <a:cs typeface="Arial" charset="0"/>
              </a:rPr>
              <a:t>no puede el hijo</a:t>
            </a:r>
            <a:r>
              <a:rPr lang="es-ES_tradnl" sz="1200" b="0" dirty="0">
                <a:solidFill>
                  <a:srgbClr val="FFFF00"/>
                </a:solidFill>
                <a:latin typeface="+mn-lt"/>
                <a:cs typeface="Arial" charset="0"/>
              </a:rPr>
              <a:t> porque </a:t>
            </a:r>
            <a:r>
              <a:rPr lang="es-ES_tradnl" sz="1200" b="0" dirty="0" smtClean="0">
                <a:solidFill>
                  <a:srgbClr val="FFFF00"/>
                </a:solidFill>
                <a:latin typeface="+mn-lt"/>
                <a:cs typeface="Arial" charset="0"/>
              </a:rPr>
              <a:t>es una inversión </a:t>
            </a:r>
            <a:r>
              <a:rPr lang="es-ES_tradnl" sz="1200" b="0" dirty="0">
                <a:solidFill>
                  <a:srgbClr val="FFFF00"/>
                </a:solidFill>
                <a:latin typeface="+mn-lt"/>
                <a:cs typeface="Arial" charset="0"/>
              </a:rPr>
              <a:t>permanente.</a:t>
            </a:r>
          </a:p>
          <a:p>
            <a:pPr marL="457200" indent="-457200">
              <a:buFont typeface="Wingdings" pitchFamily="2" charset="2"/>
              <a:buChar char="ü"/>
              <a:tabLst>
                <a:tab pos="2338388" algn="l"/>
              </a:tabLst>
              <a:defRPr/>
            </a:pPr>
            <a:endParaRPr lang="es-ES_tradnl" sz="600" u="sng" dirty="0">
              <a:solidFill>
                <a:srgbClr val="FFFF00"/>
              </a:solidFill>
              <a:latin typeface="+mn-lt"/>
              <a:cs typeface="Arial" charset="0"/>
            </a:endParaRPr>
          </a:p>
          <a:p>
            <a:pPr marL="457200" indent="-457200">
              <a:buFont typeface="+mj-lt"/>
              <a:buAutoNum type="alphaLcParenR" startAt="2"/>
              <a:tabLst>
                <a:tab pos="2338388" algn="l"/>
              </a:tabLst>
              <a:defRPr/>
            </a:pPr>
            <a:r>
              <a:rPr lang="es-ES_tradnl" sz="1200" u="sng" dirty="0">
                <a:solidFill>
                  <a:srgbClr val="FFFF99"/>
                </a:solidFill>
                <a:latin typeface="+mn-lt"/>
                <a:cs typeface="Arial" charset="0"/>
              </a:rPr>
              <a:t>D.AUTONÓMICA de GALICIA: Incompatible con la Estatal puede por el exceso de la </a:t>
            </a:r>
            <a:r>
              <a:rPr lang="es-ES_tradnl" sz="1200" u="sng" dirty="0" err="1">
                <a:solidFill>
                  <a:srgbClr val="FFFF99"/>
                </a:solidFill>
                <a:latin typeface="+mn-lt"/>
                <a:cs typeface="Arial" charset="0"/>
              </a:rPr>
              <a:t>invesión</a:t>
            </a:r>
            <a:r>
              <a:rPr lang="es-ES_tradnl" sz="1200" u="sng" dirty="0">
                <a:solidFill>
                  <a:srgbClr val="FFFF99"/>
                </a:solidFill>
                <a:latin typeface="+mn-lt"/>
                <a:cs typeface="Arial" charset="0"/>
              </a:rPr>
              <a:t> no aplicada la estatal</a:t>
            </a:r>
          </a:p>
          <a:p>
            <a:pPr marL="457200" indent="-457200">
              <a:buFont typeface="Wingdings" panose="05000000000000000000" pitchFamily="2" charset="2"/>
              <a:buChar char="§"/>
              <a:tabLst>
                <a:tab pos="2338388" algn="l"/>
              </a:tabLst>
              <a:defRPr/>
            </a:pPr>
            <a:r>
              <a:rPr lang="es-ES_tradnl" sz="1200" dirty="0">
                <a:latin typeface="+mn-lt"/>
                <a:cs typeface="Arial" charset="0"/>
              </a:rPr>
              <a:t>Por el exceso hay dos deducciones posibles en Galicia: </a:t>
            </a:r>
            <a:r>
              <a:rPr lang="es-ES_tradnl" sz="1200" b="0" dirty="0">
                <a:latin typeface="+mn-lt"/>
                <a:cs typeface="Arial" charset="0"/>
              </a:rPr>
              <a:t>en una no puede trabajar en la empresa </a:t>
            </a:r>
            <a:r>
              <a:rPr lang="es-ES_tradnl" sz="1200" b="0" dirty="0" smtClean="0">
                <a:latin typeface="+mn-lt"/>
                <a:cs typeface="Arial" charset="0"/>
              </a:rPr>
              <a:t>en </a:t>
            </a:r>
            <a:r>
              <a:rPr lang="es-ES_tradnl" sz="1200" b="0" dirty="0">
                <a:latin typeface="+mn-lt"/>
                <a:cs typeface="Arial" charset="0"/>
              </a:rPr>
              <a:t>otra </a:t>
            </a:r>
            <a:r>
              <a:rPr lang="es-ES_tradnl" sz="1200" b="0" dirty="0" smtClean="0">
                <a:latin typeface="+mn-lt"/>
                <a:cs typeface="Arial" charset="0"/>
              </a:rPr>
              <a:t>sí (</a:t>
            </a:r>
            <a:r>
              <a:rPr lang="es-ES_tradnl" sz="1200" b="0" u="sng" dirty="0" smtClean="0">
                <a:latin typeface="+mn-lt"/>
                <a:cs typeface="Arial" charset="0"/>
              </a:rPr>
              <a:t>incompatibles </a:t>
            </a:r>
            <a:r>
              <a:rPr lang="es-ES_tradnl" sz="1200" b="0" u="sng" dirty="0">
                <a:latin typeface="+mn-lt"/>
                <a:cs typeface="Arial" charset="0"/>
              </a:rPr>
              <a:t>entre sí</a:t>
            </a:r>
            <a:r>
              <a:rPr lang="es-ES_tradnl" sz="1200" b="0" dirty="0">
                <a:latin typeface="+mn-lt"/>
                <a:cs typeface="Arial" charset="0"/>
              </a:rPr>
              <a:t>) </a:t>
            </a:r>
            <a:r>
              <a:rPr lang="es-ES_tradnl" sz="1200" b="0" dirty="0" smtClean="0">
                <a:latin typeface="+mn-lt"/>
                <a:cs typeface="Arial" charset="0"/>
              </a:rPr>
              <a:t> </a:t>
            </a:r>
          </a:p>
          <a:p>
            <a:pPr marL="457200" indent="-457200">
              <a:buFont typeface="Wingdings" panose="05000000000000000000" pitchFamily="2" charset="2"/>
              <a:buChar char="§"/>
              <a:tabLst>
                <a:tab pos="2338388" algn="l"/>
              </a:tabLst>
              <a:defRPr/>
            </a:pPr>
            <a:r>
              <a:rPr lang="es-ES_tradnl" sz="1200" u="sng" dirty="0" smtClean="0">
                <a:latin typeface="+mn-lt"/>
                <a:cs typeface="Arial" charset="0"/>
              </a:rPr>
              <a:t>Como trabaja en la empresa sólo puede aplicar una de ellas</a:t>
            </a:r>
            <a:r>
              <a:rPr lang="es-ES_tradnl" sz="1200" b="0" dirty="0" smtClean="0">
                <a:latin typeface="+mn-lt"/>
                <a:cs typeface="Arial" charset="0"/>
              </a:rPr>
              <a:t> </a:t>
            </a:r>
            <a:r>
              <a:rPr lang="es-ES_tradnl" sz="1200" b="0" u="sng" dirty="0">
                <a:cs typeface="Arial" charset="0"/>
              </a:rPr>
              <a:t>El % de la Deducción</a:t>
            </a:r>
            <a:r>
              <a:rPr lang="es-ES_tradnl" sz="1200" b="0" dirty="0">
                <a:cs typeface="Arial" charset="0"/>
              </a:rPr>
              <a:t> es el 20%, que pasa a ser el 30% desde 2019. </a:t>
            </a:r>
            <a:r>
              <a:rPr lang="es-ES_tradnl" sz="1200" b="0" u="sng" dirty="0" smtClean="0">
                <a:cs typeface="Arial" charset="0"/>
              </a:rPr>
              <a:t>El </a:t>
            </a:r>
            <a:r>
              <a:rPr lang="es-ES_tradnl" sz="1200" b="0" u="sng" dirty="0" smtClean="0">
                <a:latin typeface="+mn-lt"/>
                <a:cs typeface="Arial" charset="0"/>
              </a:rPr>
              <a:t>límite</a:t>
            </a:r>
            <a:r>
              <a:rPr lang="es-ES_tradnl" sz="1200" b="0" dirty="0" smtClean="0">
                <a:latin typeface="+mn-lt"/>
                <a:cs typeface="Arial" charset="0"/>
              </a:rPr>
              <a:t> </a:t>
            </a:r>
            <a:r>
              <a:rPr lang="es-ES_tradnl" sz="1200" b="0" dirty="0">
                <a:latin typeface="+mn-lt"/>
                <a:cs typeface="Arial" charset="0"/>
              </a:rPr>
              <a:t>del importe de la deducción es </a:t>
            </a:r>
            <a:r>
              <a:rPr lang="es-ES_tradnl" sz="1200" b="0" dirty="0" smtClean="0">
                <a:latin typeface="+mn-lt"/>
                <a:cs typeface="Arial" charset="0"/>
              </a:rPr>
              <a:t>de 40.000 €, que pasa a ser de 6.000 € a partir de 2019. </a:t>
            </a:r>
            <a:r>
              <a:rPr lang="es-ES_tradnl" sz="1200" b="0" dirty="0">
                <a:latin typeface="+mn-lt"/>
                <a:cs typeface="Arial" charset="0"/>
              </a:rPr>
              <a:t>Además, se exigen </a:t>
            </a:r>
            <a:r>
              <a:rPr lang="es-ES_tradnl" sz="1200" b="0" u="sng" dirty="0" smtClean="0">
                <a:latin typeface="+mn-lt"/>
                <a:cs typeface="Arial" charset="0"/>
              </a:rPr>
              <a:t>requisitos de Galicia </a:t>
            </a:r>
            <a:r>
              <a:rPr lang="es-ES_tradnl" sz="1200" b="0" dirty="0" smtClean="0">
                <a:latin typeface="+mn-lt"/>
                <a:cs typeface="Arial" charset="0"/>
              </a:rPr>
              <a:t>(</a:t>
            </a:r>
            <a:r>
              <a:rPr lang="es-ES_tradnl" sz="1200" b="0" dirty="0">
                <a:latin typeface="+mn-lt"/>
                <a:cs typeface="Arial" charset="0"/>
              </a:rPr>
              <a:t>la empresa gallega c/ trabajadores gallegos</a:t>
            </a:r>
            <a:r>
              <a:rPr lang="es-ES_tradnl" sz="1200" b="0" dirty="0" smtClean="0">
                <a:latin typeface="+mn-lt"/>
                <a:cs typeface="Arial" charset="0"/>
              </a:rPr>
              <a:t>).</a:t>
            </a:r>
            <a:endParaRPr lang="es-ES_tradnl" sz="1100" u="sng" dirty="0">
              <a:solidFill>
                <a:srgbClr val="FFFF00"/>
              </a:solidFill>
              <a:effectLst>
                <a:outerShdw blurRad="38100" dist="38100" dir="2700000" algn="tl">
                  <a:srgbClr val="000000">
                    <a:alpha val="43137"/>
                  </a:srgbClr>
                </a:outerShdw>
              </a:effectLst>
            </a:endParaRPr>
          </a:p>
        </p:txBody>
      </p:sp>
      <p:sp>
        <p:nvSpPr>
          <p:cNvPr id="37893" name="Text Box 4"/>
          <p:cNvSpPr txBox="1">
            <a:spLocks noChangeArrowheads="1"/>
          </p:cNvSpPr>
          <p:nvPr/>
        </p:nvSpPr>
        <p:spPr bwMode="auto">
          <a:xfrm>
            <a:off x="0" y="0"/>
            <a:ext cx="9906000" cy="292388"/>
          </a:xfrm>
          <a:prstGeom prst="rect">
            <a:avLst/>
          </a:prstGeom>
          <a:solidFill>
            <a:srgbClr val="CCFFFF"/>
          </a:solidFill>
          <a:ln w="9525">
            <a:noFill/>
            <a:miter lim="800000"/>
            <a:headEnd/>
            <a:tailEnd/>
          </a:ln>
        </p:spPr>
        <p:txBody>
          <a:bodyPr wrap="square">
            <a:spAutoFit/>
          </a:bodyPr>
          <a:lstStyle/>
          <a:p>
            <a:pPr>
              <a:buFont typeface="Wingdings" pitchFamily="2" charset="2"/>
              <a:buNone/>
            </a:pPr>
            <a:r>
              <a:rPr lang="es-ES_tradnl" sz="1300" u="sng" dirty="0" smtClean="0">
                <a:solidFill>
                  <a:srgbClr val="FF0000"/>
                </a:solidFill>
                <a:latin typeface="+mn-lt"/>
              </a:rPr>
              <a:t>EJEMPLO (1)</a:t>
            </a:r>
            <a:r>
              <a:rPr lang="es-ES_tradnl" sz="1300" dirty="0" smtClean="0">
                <a:solidFill>
                  <a:srgbClr val="000066"/>
                </a:solidFill>
                <a:latin typeface="+mn-lt"/>
              </a:rPr>
              <a:t> Deducción </a:t>
            </a:r>
            <a:r>
              <a:rPr lang="es-ES_tradnl" sz="1300" dirty="0">
                <a:solidFill>
                  <a:srgbClr val="000066"/>
                </a:solidFill>
                <a:latin typeface="+mn-lt"/>
              </a:rPr>
              <a:t>Nueva Empresa. </a:t>
            </a:r>
            <a:r>
              <a:rPr lang="es-ES_tradnl" sz="1300" u="sng" dirty="0" smtClean="0">
                <a:solidFill>
                  <a:srgbClr val="FF0066"/>
                </a:solidFill>
                <a:latin typeface="+mn-lt"/>
              </a:rPr>
              <a:t>D. Estatal</a:t>
            </a:r>
            <a:r>
              <a:rPr lang="es-ES_tradnl" sz="1300" dirty="0" smtClean="0">
                <a:solidFill>
                  <a:srgbClr val="FF0066"/>
                </a:solidFill>
                <a:latin typeface="+mn-lt"/>
              </a:rPr>
              <a:t>: Modificado desde 2018 </a:t>
            </a:r>
            <a:r>
              <a:rPr lang="es-ES_tradnl" sz="1300" dirty="0">
                <a:solidFill>
                  <a:srgbClr val="FF0066"/>
                </a:solidFill>
                <a:latin typeface="+mn-lt"/>
              </a:rPr>
              <a:t>(68.1 LIRPF</a:t>
            </a:r>
            <a:r>
              <a:rPr lang="es-ES_tradnl" sz="1300" dirty="0" smtClean="0">
                <a:solidFill>
                  <a:srgbClr val="FF0066"/>
                </a:solidFill>
                <a:latin typeface="+mn-lt"/>
              </a:rPr>
              <a:t>)</a:t>
            </a:r>
            <a:r>
              <a:rPr lang="es-ES_tradnl" sz="1300" dirty="0" smtClean="0">
                <a:solidFill>
                  <a:srgbClr val="FF0000"/>
                </a:solidFill>
                <a:latin typeface="+mn-lt"/>
              </a:rPr>
              <a:t>. </a:t>
            </a:r>
            <a:r>
              <a:rPr lang="es-ES_tradnl" sz="1300" u="sng" dirty="0" smtClean="0">
                <a:solidFill>
                  <a:srgbClr val="FF0000"/>
                </a:solidFill>
                <a:latin typeface="+mn-lt"/>
              </a:rPr>
              <a:t>D. en  Galicia</a:t>
            </a:r>
            <a:r>
              <a:rPr lang="es-ES_tradnl" sz="1300" dirty="0" smtClean="0">
                <a:solidFill>
                  <a:srgbClr val="FF0000"/>
                </a:solidFill>
                <a:latin typeface="+mn-lt"/>
              </a:rPr>
              <a:t>:  </a:t>
            </a:r>
            <a:r>
              <a:rPr lang="es-ES_tradnl" sz="1300" dirty="0" err="1" smtClean="0">
                <a:solidFill>
                  <a:srgbClr val="FF0000"/>
                </a:solidFill>
                <a:latin typeface="+mn-lt"/>
              </a:rPr>
              <a:t>Modif</a:t>
            </a:r>
            <a:r>
              <a:rPr lang="es-ES_tradnl" sz="1300" dirty="0" smtClean="0">
                <a:solidFill>
                  <a:srgbClr val="FF0000"/>
                </a:solidFill>
                <a:latin typeface="+mn-lt"/>
              </a:rPr>
              <a:t>. desde 2019</a:t>
            </a:r>
            <a:endParaRPr lang="es-ES_tradnl" sz="1300" dirty="0">
              <a:solidFill>
                <a:srgbClr val="FF0000"/>
              </a:solidFill>
              <a:latin typeface="+mn-lt"/>
            </a:endParaRPr>
          </a:p>
        </p:txBody>
      </p:sp>
      <p:graphicFrame>
        <p:nvGraphicFramePr>
          <p:cNvPr id="2" name="Tabla 1"/>
          <p:cNvGraphicFramePr>
            <a:graphicFrameLocks noGrp="1"/>
          </p:cNvGraphicFramePr>
          <p:nvPr>
            <p:extLst/>
          </p:nvPr>
        </p:nvGraphicFramePr>
        <p:xfrm>
          <a:off x="6922718" y="2133600"/>
          <a:ext cx="2118066" cy="370840"/>
        </p:xfrm>
        <a:graphic>
          <a:graphicData uri="http://schemas.openxmlformats.org/drawingml/2006/table">
            <a:tbl>
              <a:tblPr firstRow="1" bandRow="1">
                <a:tableStyleId>{5C22544A-7EE6-4342-B048-85BDC9FD1C3A}</a:tableStyleId>
              </a:tblPr>
              <a:tblGrid>
                <a:gridCol w="2118066">
                  <a:extLst>
                    <a:ext uri="{9D8B030D-6E8A-4147-A177-3AD203B41FA5}">
                      <a16:colId xmlns="" xmlns:a16="http://schemas.microsoft.com/office/drawing/2014/main" val="3294712315"/>
                    </a:ext>
                  </a:extLst>
                </a:gridCol>
              </a:tblGrid>
              <a:tr h="370840">
                <a:tc>
                  <a:txBody>
                    <a:bodyPr/>
                    <a:lstStyle/>
                    <a:p>
                      <a:pPr algn="ctr"/>
                      <a:r>
                        <a:rPr lang="es-ES_tradnl" sz="1600" b="1" u="none" dirty="0" smtClean="0">
                          <a:solidFill>
                            <a:srgbClr val="FF0000"/>
                          </a:solidFill>
                          <a:effectLst/>
                          <a:latin typeface="+mn-lt"/>
                          <a:cs typeface="Arial" charset="0"/>
                        </a:rPr>
                        <a:t>“Business Angels”</a:t>
                      </a:r>
                      <a:endParaRPr lang="es-ES" sz="1600" dirty="0"/>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740939471"/>
                  </a:ext>
                </a:extLst>
              </a:tr>
            </a:tbl>
          </a:graphicData>
        </a:graphic>
      </p:graphicFrame>
      <p:graphicFrame>
        <p:nvGraphicFramePr>
          <p:cNvPr id="9" name="Tabla 8"/>
          <p:cNvGraphicFramePr>
            <a:graphicFrameLocks noGrp="1"/>
          </p:cNvGraphicFramePr>
          <p:nvPr>
            <p:extLst/>
          </p:nvPr>
        </p:nvGraphicFramePr>
        <p:xfrm>
          <a:off x="7239000" y="4800600"/>
          <a:ext cx="2118066" cy="370840"/>
        </p:xfrm>
        <a:graphic>
          <a:graphicData uri="http://schemas.openxmlformats.org/drawingml/2006/table">
            <a:tbl>
              <a:tblPr firstRow="1" bandRow="1">
                <a:tableStyleId>{5C22544A-7EE6-4342-B048-85BDC9FD1C3A}</a:tableStyleId>
              </a:tblPr>
              <a:tblGrid>
                <a:gridCol w="2118066">
                  <a:extLst>
                    <a:ext uri="{9D8B030D-6E8A-4147-A177-3AD203B41FA5}">
                      <a16:colId xmlns="" xmlns:a16="http://schemas.microsoft.com/office/drawing/2014/main" val="3294712315"/>
                    </a:ext>
                  </a:extLst>
                </a:gridCol>
              </a:tblGrid>
              <a:tr h="370840">
                <a:tc>
                  <a:txBody>
                    <a:bodyPr/>
                    <a:lstStyle/>
                    <a:p>
                      <a:pPr algn="ctr"/>
                      <a:r>
                        <a:rPr lang="es-ES_tradnl" sz="1600" b="1" u="none" dirty="0" smtClean="0">
                          <a:solidFill>
                            <a:srgbClr val="FF0000"/>
                          </a:solidFill>
                          <a:effectLst/>
                          <a:latin typeface="+mn-lt"/>
                          <a:cs typeface="Arial" charset="0"/>
                        </a:rPr>
                        <a:t>“Emprendedor”</a:t>
                      </a:r>
                      <a:endParaRPr lang="es-ES" sz="1600" dirty="0"/>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rgbClr val="FFFFCC"/>
                    </a:solidFill>
                  </a:tcPr>
                </a:tc>
                <a:extLst>
                  <a:ext uri="{0D108BD9-81ED-4DB2-BD59-A6C34878D82A}">
                    <a16:rowId xmlns="" xmlns:a16="http://schemas.microsoft.com/office/drawing/2014/main" val="3740939471"/>
                  </a:ext>
                </a:extLst>
              </a:tr>
            </a:tbl>
          </a:graphicData>
        </a:graphic>
      </p:graphicFrame>
    </p:spTree>
    <p:extLst>
      <p:ext uri="{BB962C8B-B14F-4D97-AF65-F5344CB8AC3E}">
        <p14:creationId xmlns="" xmlns:p14="http://schemas.microsoft.com/office/powerpoint/2010/main" val="2764216204"/>
      </p:ext>
    </p:extLst>
  </p:cSld>
  <p:clrMapOvr>
    <a:masterClrMapping/>
  </p:clrMapOvr>
  <p:transition/>
  <p:timing>
    <p:tnLst>
      <p:par>
        <p:cTn id="1" dur="indefinite" restart="never" nodeType="tmRoot"/>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8077200" y="6477000"/>
            <a:ext cx="1905000" cy="457200"/>
          </a:xfrm>
        </p:spPr>
        <p:txBody>
          <a:bodyPr/>
          <a:lstStyle/>
          <a:p>
            <a:pPr>
              <a:defRPr/>
            </a:pPr>
            <a:fld id="{27D8382B-71BE-4919-BF51-AC094E4E463A}" type="slidenum">
              <a:rPr lang="es-ES"/>
              <a:pPr>
                <a:defRPr/>
              </a:pPr>
              <a:t>613</a:t>
            </a:fld>
            <a:endParaRPr lang="es-ES" dirty="0"/>
          </a:p>
        </p:txBody>
      </p:sp>
      <p:sp>
        <p:nvSpPr>
          <p:cNvPr id="2317317" name="Text Box 5"/>
          <p:cNvSpPr txBox="1">
            <a:spLocks noChangeArrowheads="1"/>
          </p:cNvSpPr>
          <p:nvPr/>
        </p:nvSpPr>
        <p:spPr bwMode="auto">
          <a:xfrm>
            <a:off x="76200" y="304800"/>
            <a:ext cx="9753600" cy="307777"/>
          </a:xfrm>
          <a:prstGeom prst="rect">
            <a:avLst/>
          </a:prstGeom>
          <a:noFill/>
          <a:ln w="9525">
            <a:noFill/>
            <a:miter lim="800000"/>
            <a:headEnd/>
            <a:tailEnd/>
          </a:ln>
          <a:effectLst/>
        </p:spPr>
        <p:txBody>
          <a:bodyPr wrap="square">
            <a:spAutoFit/>
          </a:bodyPr>
          <a:lstStyle/>
          <a:p>
            <a:pPr marL="457200" indent="-457200" algn="ctr">
              <a:buFont typeface="+mj-lt"/>
              <a:buAutoNum type="romanUcPeriod"/>
              <a:tabLst>
                <a:tab pos="2338388" algn="l"/>
              </a:tabLst>
              <a:defRPr/>
            </a:pPr>
            <a:r>
              <a:rPr lang="es-ES_tradnl" sz="1400" u="sng" dirty="0" smtClean="0">
                <a:solidFill>
                  <a:srgbClr val="FFFF00"/>
                </a:solidFill>
                <a:effectLst>
                  <a:outerShdw blurRad="38100" dist="38100" dir="2700000" algn="tl">
                    <a:srgbClr val="000000">
                      <a:alpha val="43137"/>
                    </a:srgbClr>
                  </a:outerShdw>
                </a:effectLst>
                <a:latin typeface="+mn-lt"/>
              </a:rPr>
              <a:t>SOLUCIÓN para JUAN “Padre”:</a:t>
            </a:r>
            <a:endParaRPr lang="es-ES_tradnl" sz="1400" dirty="0">
              <a:solidFill>
                <a:srgbClr val="FFFF00"/>
              </a:solidFill>
              <a:latin typeface="+mn-lt"/>
            </a:endParaRPr>
          </a:p>
        </p:txBody>
      </p:sp>
      <p:sp>
        <p:nvSpPr>
          <p:cNvPr id="37893" name="Text Box 4"/>
          <p:cNvSpPr txBox="1">
            <a:spLocks noChangeArrowheads="1"/>
          </p:cNvSpPr>
          <p:nvPr/>
        </p:nvSpPr>
        <p:spPr bwMode="auto">
          <a:xfrm>
            <a:off x="0" y="0"/>
            <a:ext cx="9906000" cy="292388"/>
          </a:xfrm>
          <a:prstGeom prst="rect">
            <a:avLst/>
          </a:prstGeom>
          <a:solidFill>
            <a:srgbClr val="CCFFFF"/>
          </a:solidFill>
          <a:ln w="9525">
            <a:noFill/>
            <a:miter lim="800000"/>
            <a:headEnd/>
            <a:tailEnd/>
          </a:ln>
        </p:spPr>
        <p:txBody>
          <a:bodyPr wrap="square">
            <a:spAutoFit/>
          </a:bodyPr>
          <a:lstStyle/>
          <a:p>
            <a:pPr>
              <a:buFont typeface="Wingdings" pitchFamily="2" charset="2"/>
              <a:buNone/>
            </a:pPr>
            <a:r>
              <a:rPr lang="es-ES_tradnl" sz="1300" u="sng" dirty="0" smtClean="0">
                <a:solidFill>
                  <a:srgbClr val="FF0000"/>
                </a:solidFill>
                <a:latin typeface="+mn-lt"/>
              </a:rPr>
              <a:t>EJEMPLO (2)</a:t>
            </a:r>
            <a:r>
              <a:rPr lang="es-ES_tradnl" sz="1300" dirty="0" smtClean="0">
                <a:solidFill>
                  <a:srgbClr val="000066"/>
                </a:solidFill>
                <a:latin typeface="+mn-lt"/>
              </a:rPr>
              <a:t> Deducción </a:t>
            </a:r>
            <a:r>
              <a:rPr lang="es-ES_tradnl" sz="1300" dirty="0">
                <a:solidFill>
                  <a:srgbClr val="000066"/>
                </a:solidFill>
                <a:latin typeface="+mn-lt"/>
              </a:rPr>
              <a:t>Nueva Empresa. </a:t>
            </a:r>
            <a:r>
              <a:rPr lang="es-ES_tradnl" sz="1300" u="sng" dirty="0" smtClean="0">
                <a:solidFill>
                  <a:srgbClr val="FF0066"/>
                </a:solidFill>
                <a:latin typeface="+mn-lt"/>
              </a:rPr>
              <a:t>D. Estatal</a:t>
            </a:r>
            <a:r>
              <a:rPr lang="es-ES_tradnl" sz="1300" dirty="0" smtClean="0">
                <a:solidFill>
                  <a:srgbClr val="FF0066"/>
                </a:solidFill>
                <a:latin typeface="+mn-lt"/>
              </a:rPr>
              <a:t>: Modificado desde 2018 </a:t>
            </a:r>
            <a:r>
              <a:rPr lang="es-ES_tradnl" sz="1300" dirty="0">
                <a:solidFill>
                  <a:srgbClr val="FF0066"/>
                </a:solidFill>
                <a:latin typeface="+mn-lt"/>
              </a:rPr>
              <a:t>(68.1 LIRPF</a:t>
            </a:r>
            <a:r>
              <a:rPr lang="es-ES_tradnl" sz="1300" dirty="0" smtClean="0">
                <a:solidFill>
                  <a:srgbClr val="FF0066"/>
                </a:solidFill>
                <a:latin typeface="+mn-lt"/>
              </a:rPr>
              <a:t>)</a:t>
            </a:r>
            <a:r>
              <a:rPr lang="es-ES_tradnl" sz="1300" dirty="0" smtClean="0">
                <a:solidFill>
                  <a:srgbClr val="FF0000"/>
                </a:solidFill>
                <a:latin typeface="+mn-lt"/>
              </a:rPr>
              <a:t>. </a:t>
            </a:r>
            <a:r>
              <a:rPr lang="es-ES_tradnl" sz="1300" u="sng" dirty="0" smtClean="0">
                <a:solidFill>
                  <a:srgbClr val="FF0000"/>
                </a:solidFill>
                <a:latin typeface="+mn-lt"/>
              </a:rPr>
              <a:t>D. en  Galicia</a:t>
            </a:r>
            <a:r>
              <a:rPr lang="es-ES_tradnl" sz="1300" dirty="0" smtClean="0">
                <a:solidFill>
                  <a:srgbClr val="FF0000"/>
                </a:solidFill>
                <a:latin typeface="+mn-lt"/>
              </a:rPr>
              <a:t>:  </a:t>
            </a:r>
            <a:r>
              <a:rPr lang="es-ES_tradnl" sz="1300" dirty="0" err="1" smtClean="0">
                <a:solidFill>
                  <a:srgbClr val="FF0000"/>
                </a:solidFill>
                <a:latin typeface="+mn-lt"/>
              </a:rPr>
              <a:t>Modif</a:t>
            </a:r>
            <a:r>
              <a:rPr lang="es-ES_tradnl" sz="1300" dirty="0" smtClean="0">
                <a:solidFill>
                  <a:srgbClr val="FF0000"/>
                </a:solidFill>
                <a:latin typeface="+mn-lt"/>
              </a:rPr>
              <a:t>. desde 2019</a:t>
            </a:r>
            <a:endParaRPr lang="es-ES_tradnl" sz="1300" dirty="0">
              <a:solidFill>
                <a:srgbClr val="FF0000"/>
              </a:solidFill>
              <a:latin typeface="+mn-lt"/>
            </a:endParaRPr>
          </a:p>
        </p:txBody>
      </p:sp>
      <p:graphicFrame>
        <p:nvGraphicFramePr>
          <p:cNvPr id="8" name="7 Tabla"/>
          <p:cNvGraphicFramePr>
            <a:graphicFrameLocks noGrp="1"/>
          </p:cNvGraphicFramePr>
          <p:nvPr>
            <p:extLst>
              <p:ext uri="{D42A27DB-BD31-4B8C-83A1-F6EECF244321}">
                <p14:modId xmlns="" xmlns:p14="http://schemas.microsoft.com/office/powerpoint/2010/main" val="1794279294"/>
              </p:ext>
            </p:extLst>
          </p:nvPr>
        </p:nvGraphicFramePr>
        <p:xfrm>
          <a:off x="54033" y="1034576"/>
          <a:ext cx="9677400" cy="2699224"/>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gridCol w="2590800">
                  <a:extLst>
                    <a:ext uri="{9D8B030D-6E8A-4147-A177-3AD203B41FA5}">
                      <a16:colId xmlns="" xmlns:a16="http://schemas.microsoft.com/office/drawing/2014/main" val="20001"/>
                    </a:ext>
                  </a:extLst>
                </a:gridCol>
                <a:gridCol w="2514600">
                  <a:extLst>
                    <a:ext uri="{9D8B030D-6E8A-4147-A177-3AD203B41FA5}">
                      <a16:colId xmlns="" xmlns:a16="http://schemas.microsoft.com/office/drawing/2014/main" val="3173352169"/>
                    </a:ext>
                  </a:extLst>
                </a:gridCol>
                <a:gridCol w="2590800">
                  <a:extLst>
                    <a:ext uri="{9D8B030D-6E8A-4147-A177-3AD203B41FA5}">
                      <a16:colId xmlns="" xmlns:a16="http://schemas.microsoft.com/office/drawing/2014/main" val="1091545729"/>
                    </a:ext>
                  </a:extLst>
                </a:gridCol>
              </a:tblGrid>
              <a:tr h="320040">
                <a:tc>
                  <a:txBody>
                    <a:bodyPr/>
                    <a:lstStyle/>
                    <a:p>
                      <a:r>
                        <a:rPr lang="es-ES_tradnl" sz="1600" dirty="0" smtClean="0">
                          <a:effectLst>
                            <a:outerShdw blurRad="38100" dist="38100" dir="2700000" algn="tl">
                              <a:srgbClr val="000000">
                                <a:alpha val="43137"/>
                              </a:srgbClr>
                            </a:outerShdw>
                          </a:effectLst>
                          <a:latin typeface="+mn-lt"/>
                        </a:rPr>
                        <a:t>CONCEPTOS</a:t>
                      </a:r>
                      <a:endParaRPr lang="es-ES_tradnl" sz="1600" dirty="0">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457200" indent="-457200">
                        <a:buFont typeface="Wingdings" panose="05000000000000000000" pitchFamily="2" charset="2"/>
                        <a:buChar char="q"/>
                        <a:tabLst>
                          <a:tab pos="2338388" algn="l"/>
                        </a:tabLst>
                        <a:defRPr/>
                      </a:pPr>
                      <a:r>
                        <a:rPr lang="es-ES_tradnl" sz="1600" u="none" dirty="0" smtClean="0">
                          <a:solidFill>
                            <a:srgbClr val="FFFFFF"/>
                          </a:solidFill>
                          <a:effectLst>
                            <a:outerShdw blurRad="38100" dist="38100" dir="2700000" algn="tl">
                              <a:srgbClr val="000000">
                                <a:alpha val="43137"/>
                              </a:srgbClr>
                            </a:outerShdw>
                          </a:effectLst>
                          <a:latin typeface="+mn-lt"/>
                          <a:cs typeface="Arial" pitchFamily="34" charset="0"/>
                        </a:rPr>
                        <a:t>2017</a:t>
                      </a:r>
                      <a:endParaRPr lang="es-ES_tradnl" sz="1600" dirty="0">
                        <a:solidFill>
                          <a:srgbClr val="FFFFFF"/>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342900" indent="-342900">
                        <a:buFont typeface="Wingdings" panose="05000000000000000000" pitchFamily="2" charset="2"/>
                        <a:buChar char="q"/>
                      </a:pPr>
                      <a:r>
                        <a:rPr lang="es-ES_tradnl" sz="1600" dirty="0" smtClean="0">
                          <a:solidFill>
                            <a:srgbClr val="FFFF00"/>
                          </a:solidFill>
                          <a:effectLst>
                            <a:outerShdw blurRad="38100" dist="38100" dir="2700000" algn="tl">
                              <a:srgbClr val="000000">
                                <a:alpha val="43137"/>
                              </a:srgbClr>
                            </a:outerShdw>
                          </a:effectLst>
                          <a:latin typeface="+mn-lt"/>
                        </a:rPr>
                        <a:t>2018</a:t>
                      </a: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342900" indent="-342900">
                        <a:buFont typeface="Wingdings" panose="05000000000000000000" pitchFamily="2" charset="2"/>
                        <a:buChar char="q"/>
                      </a:pPr>
                      <a:r>
                        <a:rPr lang="es-ES_tradnl" sz="1600" dirty="0" smtClean="0">
                          <a:solidFill>
                            <a:srgbClr val="FFFF00"/>
                          </a:solidFill>
                          <a:effectLst>
                            <a:outerShdw blurRad="38100" dist="38100" dir="2700000" algn="tl">
                              <a:srgbClr val="000000">
                                <a:alpha val="43137"/>
                              </a:srgbClr>
                            </a:outerShdw>
                          </a:effectLst>
                          <a:latin typeface="+mn-lt"/>
                        </a:rPr>
                        <a:t>Desde 2019</a:t>
                      </a: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10000"/>
                  </a:ext>
                </a:extLst>
              </a:tr>
              <a:tr h="350520">
                <a:tc>
                  <a:txBody>
                    <a:bodyPr/>
                    <a:lstStyle/>
                    <a:p>
                      <a:r>
                        <a:rPr lang="es-ES_tradnl" sz="1600" b="1" dirty="0" smtClean="0">
                          <a:solidFill>
                            <a:srgbClr val="FFFF00"/>
                          </a:solidFill>
                          <a:effectLst>
                            <a:outerShdw blurRad="38100" dist="38100" dir="2700000" algn="tl">
                              <a:srgbClr val="000000">
                                <a:alpha val="43137"/>
                              </a:srgbClr>
                            </a:outerShdw>
                          </a:effectLst>
                          <a:latin typeface="+mn-lt"/>
                        </a:rPr>
                        <a:t>D. Estatal</a:t>
                      </a:r>
                      <a:endParaRPr lang="es-ES_tradnl" sz="1600" b="1"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tab pos="2338388" algn="l"/>
                        </a:tabLst>
                        <a:defRPr/>
                      </a:pPr>
                      <a:r>
                        <a:rPr lang="es-ES_tradnl" sz="1100" b="1" dirty="0" smtClean="0">
                          <a:solidFill>
                            <a:srgbClr val="FF0000"/>
                          </a:solidFill>
                          <a:effectLst/>
                          <a:latin typeface="+mn-lt"/>
                        </a:rPr>
                        <a:t>D = 20% s/ BD (límite BD = 50.000)</a:t>
                      </a:r>
                      <a:endParaRPr lang="es-ES_tradnl" sz="11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_tradnl" sz="1200" b="1" dirty="0" smtClean="0">
                          <a:solidFill>
                            <a:srgbClr val="FF0000"/>
                          </a:solidFill>
                          <a:effectLst/>
                          <a:latin typeface="+mn-lt"/>
                        </a:rPr>
                        <a:t>D = 30% s/ BD (límite BD = 60.000)</a:t>
                      </a: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66"/>
                    </a:solidFill>
                  </a:tcPr>
                </a:tc>
                <a:tc hMerge="1">
                  <a:txBody>
                    <a:bodyPr/>
                    <a:lstStyle/>
                    <a:p>
                      <a:pPr marL="342900" indent="-342900">
                        <a:buFont typeface="Wingdings" panose="05000000000000000000" pitchFamily="2" charset="2"/>
                        <a:buChar char="q"/>
                      </a:pP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431602024"/>
                  </a:ext>
                </a:extLst>
              </a:tr>
              <a:tr h="320040">
                <a:tc>
                  <a:txBody>
                    <a:bodyPr/>
                    <a:lstStyle/>
                    <a:p>
                      <a:r>
                        <a:rPr lang="es-ES_tradnl" sz="1400" b="1" dirty="0" smtClean="0">
                          <a:solidFill>
                            <a:schemeClr val="tx1"/>
                          </a:solidFill>
                          <a:effectLst/>
                          <a:latin typeface="+mn-lt"/>
                          <a:cs typeface="Arial" pitchFamily="34" charset="0"/>
                        </a:rPr>
                        <a:t>Inversión de </a:t>
                      </a:r>
                      <a:r>
                        <a:rPr lang="es-ES_tradnl" sz="1400" b="1" dirty="0" smtClean="0">
                          <a:solidFill>
                            <a:srgbClr val="FFFF00"/>
                          </a:solidFill>
                          <a:effectLst/>
                          <a:latin typeface="+mn-lt"/>
                          <a:cs typeface="Arial" pitchFamily="34" charset="0"/>
                        </a:rPr>
                        <a:t>Juan</a:t>
                      </a:r>
                      <a:r>
                        <a:rPr lang="es-ES_tradnl" sz="1400" b="1" dirty="0" smtClean="0">
                          <a:solidFill>
                            <a:schemeClr val="tx1"/>
                          </a:solidFill>
                          <a:effectLst/>
                          <a:latin typeface="+mn-lt"/>
                          <a:cs typeface="Arial" pitchFamily="34" charset="0"/>
                        </a:rPr>
                        <a:t>: </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66"/>
                          </a:solidFill>
                          <a:effectLst/>
                          <a:latin typeface="+mn-lt"/>
                          <a:cs typeface="Arial" pitchFamily="34" charset="0"/>
                        </a:rPr>
                        <a:t>Inversión Temporal: 70.000</a:t>
                      </a: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1"/>
                  </a:ext>
                </a:extLst>
              </a:tr>
              <a:tr h="259080">
                <a:tc>
                  <a:txBody>
                    <a:bodyPr/>
                    <a:lstStyle/>
                    <a:p>
                      <a:r>
                        <a:rPr lang="es-ES_tradnl" sz="1400" b="1" dirty="0" smtClean="0">
                          <a:solidFill>
                            <a:schemeClr val="tx1"/>
                          </a:solidFill>
                          <a:effectLst/>
                          <a:latin typeface="+mn-lt"/>
                          <a:cs typeface="Arial" pitchFamily="34" charset="0"/>
                        </a:rPr>
                        <a:t>Límite BD: </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r"/>
                      <a:r>
                        <a:rPr lang="es-ES_tradnl" sz="1400" b="1" dirty="0" smtClean="0">
                          <a:solidFill>
                            <a:srgbClr val="FF0000"/>
                          </a:solidFill>
                          <a:effectLst/>
                          <a:latin typeface="+mn-lt"/>
                          <a:cs typeface="Arial" pitchFamily="34" charset="0"/>
                        </a:rPr>
                        <a:t>50.000</a:t>
                      </a:r>
                      <a:endParaRPr lang="es-ES_tradnl" sz="14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r"/>
                      <a:r>
                        <a:rPr lang="es-ES_tradnl" sz="1400" b="1" dirty="0" smtClean="0">
                          <a:solidFill>
                            <a:srgbClr val="FF0000"/>
                          </a:solidFill>
                          <a:effectLst/>
                          <a:latin typeface="+mn-lt"/>
                          <a:cs typeface="Arial" pitchFamily="34" charset="0"/>
                        </a:rPr>
                        <a:t>60.000</a:t>
                      </a:r>
                      <a:endParaRPr lang="es-ES_tradnl" sz="14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r"/>
                      <a:r>
                        <a:rPr lang="es-ES_tradnl" sz="1400" b="1" dirty="0" smtClean="0">
                          <a:solidFill>
                            <a:srgbClr val="FF0000"/>
                          </a:solidFill>
                          <a:effectLst/>
                          <a:latin typeface="+mn-lt"/>
                          <a:cs typeface="Arial" pitchFamily="34" charset="0"/>
                        </a:rPr>
                        <a:t>60.000</a:t>
                      </a:r>
                      <a:endParaRPr lang="es-ES_tradnl" sz="14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2"/>
                  </a:ext>
                </a:extLst>
              </a:tr>
              <a:tr h="274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effectLst/>
                          <a:latin typeface="+mn-lt"/>
                          <a:cs typeface="Arial" pitchFamily="34" charset="0"/>
                        </a:rPr>
                        <a:t>D = 20% </a:t>
                      </a:r>
                      <a:r>
                        <a:rPr lang="es-ES_tradnl" sz="1400" b="1" dirty="0" err="1" smtClean="0">
                          <a:solidFill>
                            <a:schemeClr val="tx1"/>
                          </a:solidFill>
                          <a:effectLst/>
                          <a:latin typeface="+mn-lt"/>
                          <a:cs typeface="Arial" pitchFamily="34" charset="0"/>
                        </a:rPr>
                        <a:t>ó</a:t>
                      </a:r>
                      <a:r>
                        <a:rPr lang="es-ES_tradnl" sz="1400" b="1" dirty="0" smtClean="0">
                          <a:solidFill>
                            <a:schemeClr val="tx1"/>
                          </a:solidFill>
                          <a:effectLst/>
                          <a:latin typeface="+mn-lt"/>
                          <a:cs typeface="Arial" pitchFamily="34" charset="0"/>
                        </a:rPr>
                        <a:t> </a:t>
                      </a:r>
                      <a:r>
                        <a:rPr lang="es-ES_tradnl" sz="1400" b="1" dirty="0" smtClean="0">
                          <a:solidFill>
                            <a:srgbClr val="FFFF00"/>
                          </a:solidFill>
                          <a:effectLst/>
                          <a:latin typeface="+mn-lt"/>
                          <a:cs typeface="Arial" pitchFamily="34" charset="0"/>
                        </a:rPr>
                        <a:t>30%</a:t>
                      </a:r>
                      <a:r>
                        <a:rPr lang="es-ES_tradnl" sz="1400" b="1" dirty="0" smtClean="0">
                          <a:solidFill>
                            <a:schemeClr val="tx1"/>
                          </a:solidFill>
                          <a:effectLst/>
                          <a:latin typeface="+mn-lt"/>
                          <a:cs typeface="Arial" pitchFamily="34" charset="0"/>
                        </a:rPr>
                        <a:t> s/ BD</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400" dirty="0" smtClean="0">
                          <a:solidFill>
                            <a:srgbClr val="000066"/>
                          </a:solidFill>
                          <a:effectLst/>
                          <a:latin typeface="+mn-lt"/>
                          <a:cs typeface="Arial" pitchFamily="34" charset="0"/>
                        </a:rPr>
                        <a:t>D = </a:t>
                      </a:r>
                      <a:r>
                        <a:rPr lang="es-ES_tradnl" sz="1400" b="1" dirty="0" smtClean="0">
                          <a:solidFill>
                            <a:srgbClr val="FF0000"/>
                          </a:solidFill>
                          <a:effectLst/>
                          <a:latin typeface="+mn-lt"/>
                          <a:cs typeface="Arial" pitchFamily="34" charset="0"/>
                        </a:rPr>
                        <a:t>20%</a:t>
                      </a:r>
                      <a:r>
                        <a:rPr lang="es-ES_tradnl" sz="1400" dirty="0" smtClean="0">
                          <a:solidFill>
                            <a:srgbClr val="000066"/>
                          </a:solidFill>
                          <a:effectLst/>
                          <a:latin typeface="+mn-lt"/>
                          <a:cs typeface="Arial" pitchFamily="34" charset="0"/>
                        </a:rPr>
                        <a:t> s/ 50.000 = </a:t>
                      </a:r>
                      <a:r>
                        <a:rPr lang="es-ES_tradnl" sz="1400" b="1" dirty="0" smtClean="0">
                          <a:solidFill>
                            <a:srgbClr val="0000FF"/>
                          </a:solidFill>
                          <a:effectLst/>
                          <a:latin typeface="+mn-lt"/>
                          <a:cs typeface="Arial" pitchFamily="34" charset="0"/>
                        </a:rPr>
                        <a:t>10.000</a:t>
                      </a:r>
                      <a:endParaRPr lang="es-ES_tradnl" sz="1400" b="1" dirty="0">
                        <a:solidFill>
                          <a:srgbClr val="0000FF"/>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400" dirty="0" smtClean="0">
                          <a:solidFill>
                            <a:srgbClr val="000066"/>
                          </a:solidFill>
                          <a:effectLst/>
                          <a:latin typeface="+mn-lt"/>
                          <a:cs typeface="Arial" pitchFamily="34" charset="0"/>
                        </a:rPr>
                        <a:t>D = </a:t>
                      </a:r>
                      <a:r>
                        <a:rPr lang="es-ES_tradnl" sz="1400" b="1" dirty="0" smtClean="0">
                          <a:solidFill>
                            <a:srgbClr val="FF0000"/>
                          </a:solidFill>
                          <a:effectLst/>
                          <a:latin typeface="+mn-lt"/>
                          <a:cs typeface="Arial" pitchFamily="34" charset="0"/>
                        </a:rPr>
                        <a:t>30%</a:t>
                      </a:r>
                      <a:r>
                        <a:rPr lang="es-ES_tradnl" sz="1400" dirty="0" smtClean="0">
                          <a:solidFill>
                            <a:srgbClr val="000066"/>
                          </a:solidFill>
                          <a:effectLst/>
                          <a:latin typeface="+mn-lt"/>
                          <a:cs typeface="Arial" pitchFamily="34" charset="0"/>
                        </a:rPr>
                        <a:t> s/ 60.000 = </a:t>
                      </a:r>
                      <a:r>
                        <a:rPr lang="es-ES_tradnl" sz="1400" b="1" dirty="0" smtClean="0">
                          <a:solidFill>
                            <a:srgbClr val="0000FF"/>
                          </a:solidFill>
                          <a:effectLst/>
                          <a:latin typeface="+mn-lt"/>
                          <a:cs typeface="Arial" pitchFamily="34" charset="0"/>
                        </a:rPr>
                        <a:t>18.000</a:t>
                      </a:r>
                      <a:endParaRPr lang="es-ES_tradnl" sz="1400" b="1" dirty="0">
                        <a:solidFill>
                          <a:srgbClr val="0000FF"/>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400" dirty="0" smtClean="0">
                          <a:solidFill>
                            <a:srgbClr val="000066"/>
                          </a:solidFill>
                          <a:effectLst/>
                          <a:latin typeface="+mn-lt"/>
                          <a:cs typeface="Arial" pitchFamily="34" charset="0"/>
                        </a:rPr>
                        <a:t>D = </a:t>
                      </a:r>
                      <a:r>
                        <a:rPr lang="es-ES_tradnl" sz="1400" b="1" dirty="0" smtClean="0">
                          <a:solidFill>
                            <a:srgbClr val="FF0000"/>
                          </a:solidFill>
                          <a:effectLst/>
                          <a:latin typeface="+mn-lt"/>
                          <a:cs typeface="Arial" pitchFamily="34" charset="0"/>
                        </a:rPr>
                        <a:t>30%</a:t>
                      </a:r>
                      <a:r>
                        <a:rPr lang="es-ES_tradnl" sz="1400" dirty="0" smtClean="0">
                          <a:solidFill>
                            <a:srgbClr val="000066"/>
                          </a:solidFill>
                          <a:effectLst/>
                          <a:latin typeface="+mn-lt"/>
                          <a:cs typeface="Arial" pitchFamily="34" charset="0"/>
                        </a:rPr>
                        <a:t> s/ 60.000 = </a:t>
                      </a:r>
                      <a:r>
                        <a:rPr lang="es-ES_tradnl" sz="1400" b="1" dirty="0" smtClean="0">
                          <a:solidFill>
                            <a:srgbClr val="0000FF"/>
                          </a:solidFill>
                          <a:effectLst/>
                          <a:latin typeface="+mn-lt"/>
                          <a:cs typeface="Arial" pitchFamily="34" charset="0"/>
                        </a:rPr>
                        <a:t>18.000</a:t>
                      </a:r>
                      <a:endParaRPr lang="es-ES_tradnl" sz="1400" b="1" dirty="0">
                        <a:solidFill>
                          <a:srgbClr val="0000FF"/>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3"/>
                  </a:ext>
                </a:extLst>
              </a:tr>
              <a:tr h="2895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200" b="0" u="sng" dirty="0" err="1" smtClean="0">
                          <a:solidFill>
                            <a:schemeClr val="tx1"/>
                          </a:solidFill>
                          <a:effectLst/>
                          <a:latin typeface="+mn-lt"/>
                        </a:rPr>
                        <a:t>Ded</a:t>
                      </a:r>
                      <a:r>
                        <a:rPr lang="es-ES_tradnl" sz="1200" b="0" u="sng" dirty="0" smtClean="0">
                          <a:solidFill>
                            <a:schemeClr val="tx1"/>
                          </a:solidFill>
                          <a:effectLst/>
                          <a:latin typeface="+mn-lt"/>
                        </a:rPr>
                        <a:t>. Autonómica </a:t>
                      </a:r>
                      <a:r>
                        <a:rPr lang="es-ES_tradnl" sz="1200" b="1" u="sng" dirty="0" smtClean="0">
                          <a:solidFill>
                            <a:srgbClr val="FFFF00"/>
                          </a:solidFill>
                          <a:effectLst/>
                          <a:latin typeface="+mn-lt"/>
                        </a:rPr>
                        <a:t>Galicia</a:t>
                      </a:r>
                      <a:r>
                        <a:rPr lang="es-ES_tradnl" sz="1200" b="0" dirty="0" smtClean="0">
                          <a:solidFill>
                            <a:schemeClr val="tx1"/>
                          </a:solidFill>
                          <a:effectLst/>
                          <a:latin typeface="+mn-lt"/>
                        </a:rPr>
                        <a:t>:</a:t>
                      </a:r>
                      <a:endParaRPr lang="es-ES_tradnl" sz="1400" b="0"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100" b="1" u="sng" dirty="0" smtClean="0">
                          <a:solidFill>
                            <a:srgbClr val="000066"/>
                          </a:solidFill>
                          <a:effectLst/>
                          <a:latin typeface="+mn-lt"/>
                        </a:rPr>
                        <a:t>Por el Exceso</a:t>
                      </a:r>
                      <a:r>
                        <a:rPr lang="es-ES_tradnl" sz="1100" b="1" baseline="0" dirty="0" smtClean="0">
                          <a:solidFill>
                            <a:srgbClr val="000066"/>
                          </a:solidFill>
                          <a:effectLst/>
                          <a:latin typeface="+mn-lt"/>
                        </a:rPr>
                        <a:t> (incompatible c/ Estatal) </a:t>
                      </a:r>
                      <a:r>
                        <a:rPr lang="es-ES_tradnl" sz="1100" b="1" dirty="0" smtClean="0">
                          <a:solidFill>
                            <a:srgbClr val="000066"/>
                          </a:solidFill>
                          <a:effectLst/>
                          <a:latin typeface="+mn-lt"/>
                        </a:rPr>
                        <a:t>D = </a:t>
                      </a:r>
                      <a:r>
                        <a:rPr lang="es-ES_tradnl" sz="1100" b="1" dirty="0" smtClean="0">
                          <a:solidFill>
                            <a:srgbClr val="FF0000"/>
                          </a:solidFill>
                          <a:effectLst/>
                          <a:latin typeface="+mn-lt"/>
                        </a:rPr>
                        <a:t>20%</a:t>
                      </a:r>
                      <a:r>
                        <a:rPr lang="es-ES_tradnl" sz="1100" b="1" dirty="0" smtClean="0">
                          <a:solidFill>
                            <a:srgbClr val="000066"/>
                          </a:solidFill>
                          <a:effectLst/>
                          <a:latin typeface="+mn-lt"/>
                        </a:rPr>
                        <a:t> s/ BD (límite D = 20.000)</a:t>
                      </a:r>
                      <a:endParaRPr lang="es-ES_tradnl" sz="1100" b="0"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100" b="1" dirty="0" smtClean="0">
                          <a:solidFill>
                            <a:srgbClr val="000066"/>
                          </a:solidFill>
                          <a:effectLst/>
                          <a:latin typeface="+mn-lt"/>
                        </a:rPr>
                        <a:t>D = </a:t>
                      </a:r>
                      <a:r>
                        <a:rPr lang="es-ES_tradnl" sz="1100" b="1" dirty="0" smtClean="0">
                          <a:solidFill>
                            <a:srgbClr val="FF0000"/>
                          </a:solidFill>
                          <a:effectLst/>
                          <a:latin typeface="+mn-lt"/>
                        </a:rPr>
                        <a:t>30%</a:t>
                      </a:r>
                      <a:r>
                        <a:rPr lang="es-ES_tradnl" sz="1100" b="1" dirty="0" smtClean="0">
                          <a:solidFill>
                            <a:srgbClr val="000066"/>
                          </a:solidFill>
                          <a:effectLst/>
                          <a:latin typeface="+mn-lt"/>
                        </a:rPr>
                        <a:t> s/ BD (límite D = 20.000)</a:t>
                      </a:r>
                      <a:endParaRPr lang="es-ES" sz="1100" dirty="0">
                        <a:solidFill>
                          <a:srgbClr val="000066"/>
                        </a:solidFill>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66"/>
                    </a:solidFill>
                  </a:tcPr>
                </a:tc>
                <a:extLst>
                  <a:ext uri="{0D108BD9-81ED-4DB2-BD59-A6C34878D82A}">
                    <a16:rowId xmlns="" xmlns:a16="http://schemas.microsoft.com/office/drawing/2014/main" val="10004"/>
                  </a:ext>
                </a:extLst>
              </a:tr>
              <a:tr h="4419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200" b="1" u="sng" dirty="0" smtClean="0">
                          <a:solidFill>
                            <a:srgbClr val="FFFF00"/>
                          </a:solidFill>
                          <a:effectLst/>
                          <a:latin typeface="+mn-lt"/>
                        </a:rPr>
                        <a:t>Exceso</a:t>
                      </a:r>
                      <a:r>
                        <a:rPr lang="es-ES_tradnl" sz="1200" b="1" dirty="0" smtClean="0">
                          <a:solidFill>
                            <a:srgbClr val="FFFF00"/>
                          </a:solidFill>
                          <a:effectLst/>
                          <a:latin typeface="+mn-lt"/>
                        </a:rPr>
                        <a:t> de la inversión</a:t>
                      </a:r>
                      <a:endParaRPr lang="es-ES_tradnl" sz="1200" b="1" dirty="0">
                        <a:solidFill>
                          <a:srgbClr val="FFFF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20%</a:t>
                      </a:r>
                      <a:r>
                        <a:rPr lang="es-ES_tradnl" sz="1200" dirty="0" smtClean="0">
                          <a:solidFill>
                            <a:srgbClr val="000066"/>
                          </a:solidFill>
                          <a:effectLst/>
                          <a:latin typeface="+mn-lt"/>
                          <a:cs typeface="Arial" pitchFamily="34" charset="0"/>
                        </a:rPr>
                        <a:t> s/ 20.000* = </a:t>
                      </a:r>
                      <a:r>
                        <a:rPr lang="es-ES_tradnl" sz="1200" b="1" dirty="0" smtClean="0">
                          <a:solidFill>
                            <a:srgbClr val="0000FF"/>
                          </a:solidFill>
                          <a:effectLst/>
                          <a:latin typeface="+mn-lt"/>
                          <a:cs typeface="Arial" pitchFamily="34" charset="0"/>
                        </a:rPr>
                        <a:t>4</a:t>
                      </a:r>
                      <a:r>
                        <a:rPr lang="es-ES_tradnl" sz="1200" b="1" baseline="0" dirty="0" smtClean="0">
                          <a:solidFill>
                            <a:srgbClr val="0000FF"/>
                          </a:solidFill>
                          <a:effectLst/>
                          <a:latin typeface="+mn-lt"/>
                          <a:cs typeface="Arial" pitchFamily="34" charset="0"/>
                        </a:rPr>
                        <a:t>.000</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smtClean="0">
                          <a:solidFill>
                            <a:srgbClr val="000066"/>
                          </a:solidFill>
                          <a:effectLst/>
                          <a:latin typeface="+mn-lt"/>
                          <a:cs typeface="Arial" pitchFamily="34" charset="0"/>
                        </a:rPr>
                        <a:t>[</a:t>
                      </a:r>
                      <a:r>
                        <a:rPr lang="es-ES_tradnl" sz="800" u="sng" dirty="0" smtClean="0">
                          <a:solidFill>
                            <a:srgbClr val="000066"/>
                          </a:solidFill>
                          <a:effectLst/>
                          <a:latin typeface="+mn-lt"/>
                          <a:cs typeface="Arial" pitchFamily="34" charset="0"/>
                        </a:rPr>
                        <a:t>exceso de la inversión</a:t>
                      </a:r>
                      <a:r>
                        <a:rPr lang="es-ES_tradnl" sz="800" dirty="0" smtClean="0">
                          <a:solidFill>
                            <a:srgbClr val="000066"/>
                          </a:solidFill>
                          <a:effectLst/>
                          <a:latin typeface="+mn-lt"/>
                          <a:cs typeface="Arial" pitchFamily="34" charset="0"/>
                        </a:rPr>
                        <a:t>*: 70.000-50.000 =20.000*]</a:t>
                      </a:r>
                      <a:endParaRPr lang="es-ES_tradnl" sz="800" b="1" dirty="0">
                        <a:solidFill>
                          <a:srgbClr val="FF00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20%</a:t>
                      </a:r>
                      <a:r>
                        <a:rPr lang="es-ES_tradnl" sz="1200" dirty="0" smtClean="0">
                          <a:solidFill>
                            <a:srgbClr val="000066"/>
                          </a:solidFill>
                          <a:effectLst/>
                          <a:latin typeface="+mn-lt"/>
                          <a:cs typeface="Arial" pitchFamily="34" charset="0"/>
                        </a:rPr>
                        <a:t> s/ 10.000* = </a:t>
                      </a:r>
                      <a:r>
                        <a:rPr lang="es-ES_tradnl" sz="1200" b="1" dirty="0" smtClean="0">
                          <a:solidFill>
                            <a:srgbClr val="0000FF"/>
                          </a:solidFill>
                          <a:effectLst/>
                          <a:latin typeface="+mn-lt"/>
                          <a:cs typeface="Arial" pitchFamily="34" charset="0"/>
                        </a:rPr>
                        <a:t>2</a:t>
                      </a:r>
                      <a:r>
                        <a:rPr lang="es-ES_tradnl" sz="1200" b="1" baseline="0" dirty="0" smtClean="0">
                          <a:solidFill>
                            <a:srgbClr val="0000FF"/>
                          </a:solidFill>
                          <a:effectLst/>
                          <a:latin typeface="+mn-lt"/>
                          <a:cs typeface="Arial" pitchFamily="34" charset="0"/>
                        </a:rPr>
                        <a:t>.000</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smtClean="0">
                          <a:solidFill>
                            <a:srgbClr val="000066"/>
                          </a:solidFill>
                          <a:effectLst/>
                          <a:latin typeface="+mn-lt"/>
                          <a:cs typeface="Arial" pitchFamily="34" charset="0"/>
                        </a:rPr>
                        <a:t>[</a:t>
                      </a:r>
                      <a:r>
                        <a:rPr lang="es-ES_tradnl" sz="800" u="sng" dirty="0" smtClean="0">
                          <a:solidFill>
                            <a:srgbClr val="000066"/>
                          </a:solidFill>
                          <a:effectLst/>
                          <a:latin typeface="+mn-lt"/>
                          <a:cs typeface="Arial" pitchFamily="34" charset="0"/>
                        </a:rPr>
                        <a:t>exceso de la inversión</a:t>
                      </a:r>
                      <a:r>
                        <a:rPr lang="es-ES_tradnl" sz="800" dirty="0" smtClean="0">
                          <a:solidFill>
                            <a:srgbClr val="000066"/>
                          </a:solidFill>
                          <a:effectLst/>
                          <a:latin typeface="+mn-lt"/>
                          <a:cs typeface="Arial" pitchFamily="34" charset="0"/>
                        </a:rPr>
                        <a:t>*: 70.000-60.000 =10.000*]</a:t>
                      </a:r>
                      <a:endParaRPr lang="es-ES_tradnl" sz="800" b="1" dirty="0">
                        <a:solidFill>
                          <a:srgbClr val="FF00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30%</a:t>
                      </a:r>
                      <a:r>
                        <a:rPr lang="es-ES_tradnl" sz="1200" dirty="0" smtClean="0">
                          <a:solidFill>
                            <a:srgbClr val="000066"/>
                          </a:solidFill>
                          <a:effectLst/>
                          <a:latin typeface="+mn-lt"/>
                          <a:cs typeface="Arial" pitchFamily="34" charset="0"/>
                        </a:rPr>
                        <a:t> s/ 10.000* = </a:t>
                      </a:r>
                      <a:r>
                        <a:rPr lang="es-ES_tradnl" sz="1200" b="1" dirty="0" smtClean="0">
                          <a:solidFill>
                            <a:srgbClr val="0000FF"/>
                          </a:solidFill>
                          <a:effectLst/>
                          <a:latin typeface="+mn-lt"/>
                          <a:cs typeface="Arial" pitchFamily="34" charset="0"/>
                        </a:rPr>
                        <a:t>3</a:t>
                      </a:r>
                      <a:r>
                        <a:rPr lang="es-ES_tradnl" sz="1200" b="1" baseline="0" dirty="0" smtClean="0">
                          <a:solidFill>
                            <a:srgbClr val="0000FF"/>
                          </a:solidFill>
                          <a:effectLst/>
                          <a:latin typeface="+mn-lt"/>
                          <a:cs typeface="Arial" pitchFamily="34" charset="0"/>
                        </a:rPr>
                        <a:t>.000</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smtClean="0">
                          <a:solidFill>
                            <a:srgbClr val="000066"/>
                          </a:solidFill>
                          <a:effectLst/>
                          <a:latin typeface="+mn-lt"/>
                          <a:cs typeface="Arial" pitchFamily="34" charset="0"/>
                        </a:rPr>
                        <a:t>[</a:t>
                      </a:r>
                      <a:r>
                        <a:rPr lang="es-ES_tradnl" sz="800" u="sng" dirty="0" smtClean="0">
                          <a:solidFill>
                            <a:srgbClr val="000066"/>
                          </a:solidFill>
                          <a:effectLst/>
                          <a:latin typeface="+mn-lt"/>
                          <a:cs typeface="Arial" pitchFamily="34" charset="0"/>
                        </a:rPr>
                        <a:t>exceso de la inversión</a:t>
                      </a:r>
                      <a:r>
                        <a:rPr lang="es-ES_tradnl" sz="800" dirty="0" smtClean="0">
                          <a:solidFill>
                            <a:srgbClr val="000066"/>
                          </a:solidFill>
                          <a:effectLst/>
                          <a:latin typeface="+mn-lt"/>
                          <a:cs typeface="Arial" pitchFamily="34" charset="0"/>
                        </a:rPr>
                        <a:t>*; 70.000-60.000 =10.000*] </a:t>
                      </a:r>
                      <a:endParaRPr lang="es-ES" sz="800" dirty="0"/>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549008474"/>
                  </a:ext>
                </a:extLst>
              </a:tr>
              <a:tr h="352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200" b="1" dirty="0" smtClean="0">
                          <a:solidFill>
                            <a:srgbClr val="FFFF00"/>
                          </a:solidFill>
                          <a:effectLst/>
                          <a:latin typeface="+mn-lt"/>
                        </a:rPr>
                        <a:t>D. Estatal + D. Galicia</a:t>
                      </a:r>
                      <a:endParaRPr lang="es-ES_tradnl" sz="1200" b="1" dirty="0">
                        <a:solidFill>
                          <a:srgbClr val="FFFF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effectLst/>
                          <a:latin typeface="+mn-lt"/>
                        </a:rPr>
                        <a:t>10.000</a:t>
                      </a:r>
                      <a:r>
                        <a:rPr lang="es-ES_tradnl" sz="1400" b="1" baseline="0" dirty="0" smtClean="0">
                          <a:solidFill>
                            <a:srgbClr val="0000FF"/>
                          </a:solidFill>
                          <a:effectLst/>
                          <a:latin typeface="+mn-lt"/>
                        </a:rPr>
                        <a:t> + 4.000 = 14.000</a:t>
                      </a:r>
                      <a:endParaRPr lang="es-ES_tradnl" sz="1400" b="1" dirty="0">
                        <a:solidFill>
                          <a:srgbClr val="0000FF"/>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effectLst/>
                          <a:latin typeface="+mn-lt"/>
                        </a:rPr>
                        <a:t>18.000</a:t>
                      </a:r>
                      <a:r>
                        <a:rPr lang="es-ES_tradnl" sz="1400" b="1" baseline="0" dirty="0" smtClean="0">
                          <a:solidFill>
                            <a:srgbClr val="0000FF"/>
                          </a:solidFill>
                          <a:effectLst/>
                          <a:latin typeface="+mn-lt"/>
                        </a:rPr>
                        <a:t> + 2.000 = 20.000</a:t>
                      </a:r>
                      <a:endParaRPr lang="es-ES_tradnl" sz="1400" b="1" dirty="0">
                        <a:solidFill>
                          <a:srgbClr val="0000FF"/>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effectLst/>
                          <a:latin typeface="+mn-lt"/>
                        </a:rPr>
                        <a:t>18.000</a:t>
                      </a:r>
                      <a:r>
                        <a:rPr lang="es-ES_tradnl" sz="1400" b="1" baseline="0" dirty="0" smtClean="0">
                          <a:solidFill>
                            <a:srgbClr val="0000FF"/>
                          </a:solidFill>
                          <a:effectLst/>
                          <a:latin typeface="+mn-lt"/>
                        </a:rPr>
                        <a:t> + 3.000 = 21.000</a:t>
                      </a:r>
                      <a:endParaRPr lang="es-ES_tradnl" sz="1400" b="1" dirty="0" smtClean="0">
                        <a:solidFill>
                          <a:srgbClr val="0000FF"/>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277081004"/>
                  </a:ext>
                </a:extLst>
              </a:tr>
            </a:tbl>
          </a:graphicData>
        </a:graphic>
      </p:graphicFrame>
      <p:graphicFrame>
        <p:nvGraphicFramePr>
          <p:cNvPr id="2" name="Tabla 1"/>
          <p:cNvGraphicFramePr>
            <a:graphicFrameLocks noGrp="1"/>
          </p:cNvGraphicFramePr>
          <p:nvPr>
            <p:extLst/>
          </p:nvPr>
        </p:nvGraphicFramePr>
        <p:xfrm>
          <a:off x="6781800" y="381000"/>
          <a:ext cx="2118066" cy="370840"/>
        </p:xfrm>
        <a:graphic>
          <a:graphicData uri="http://schemas.openxmlformats.org/drawingml/2006/table">
            <a:tbl>
              <a:tblPr firstRow="1" bandRow="1">
                <a:tableStyleId>{5C22544A-7EE6-4342-B048-85BDC9FD1C3A}</a:tableStyleId>
              </a:tblPr>
              <a:tblGrid>
                <a:gridCol w="2118066">
                  <a:extLst>
                    <a:ext uri="{9D8B030D-6E8A-4147-A177-3AD203B41FA5}">
                      <a16:colId xmlns="" xmlns:a16="http://schemas.microsoft.com/office/drawing/2014/main" val="3294712315"/>
                    </a:ext>
                  </a:extLst>
                </a:gridCol>
              </a:tblGrid>
              <a:tr h="370840">
                <a:tc>
                  <a:txBody>
                    <a:bodyPr/>
                    <a:lstStyle/>
                    <a:p>
                      <a:pPr algn="ctr"/>
                      <a:r>
                        <a:rPr lang="es-ES_tradnl" sz="1600" b="1" u="none" dirty="0" smtClean="0">
                          <a:solidFill>
                            <a:srgbClr val="FF0000"/>
                          </a:solidFill>
                          <a:effectLst/>
                          <a:latin typeface="+mn-lt"/>
                          <a:cs typeface="Arial" charset="0"/>
                        </a:rPr>
                        <a:t>“Business Angels”</a:t>
                      </a:r>
                      <a:endParaRPr lang="es-ES" sz="1600" dirty="0"/>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740939471"/>
                  </a:ext>
                </a:extLst>
              </a:tr>
            </a:tbl>
          </a:graphicData>
        </a:graphic>
      </p:graphicFrame>
      <p:graphicFrame>
        <p:nvGraphicFramePr>
          <p:cNvPr id="9" name="Tabla 8"/>
          <p:cNvGraphicFramePr>
            <a:graphicFrameLocks noGrp="1"/>
          </p:cNvGraphicFramePr>
          <p:nvPr>
            <p:extLst/>
          </p:nvPr>
        </p:nvGraphicFramePr>
        <p:xfrm>
          <a:off x="6553200" y="3826036"/>
          <a:ext cx="2118066" cy="370840"/>
        </p:xfrm>
        <a:graphic>
          <a:graphicData uri="http://schemas.openxmlformats.org/drawingml/2006/table">
            <a:tbl>
              <a:tblPr firstRow="1" bandRow="1">
                <a:tableStyleId>{5C22544A-7EE6-4342-B048-85BDC9FD1C3A}</a:tableStyleId>
              </a:tblPr>
              <a:tblGrid>
                <a:gridCol w="2118066">
                  <a:extLst>
                    <a:ext uri="{9D8B030D-6E8A-4147-A177-3AD203B41FA5}">
                      <a16:colId xmlns="" xmlns:a16="http://schemas.microsoft.com/office/drawing/2014/main" val="3294712315"/>
                    </a:ext>
                  </a:extLst>
                </a:gridCol>
              </a:tblGrid>
              <a:tr h="370840">
                <a:tc>
                  <a:txBody>
                    <a:bodyPr/>
                    <a:lstStyle/>
                    <a:p>
                      <a:pPr algn="ctr"/>
                      <a:r>
                        <a:rPr lang="es-ES_tradnl" sz="1600" b="1" u="none" dirty="0" smtClean="0">
                          <a:solidFill>
                            <a:srgbClr val="FF0000"/>
                          </a:solidFill>
                          <a:effectLst/>
                          <a:latin typeface="+mn-lt"/>
                          <a:cs typeface="Arial" charset="0"/>
                        </a:rPr>
                        <a:t>“Emprendedor”</a:t>
                      </a:r>
                      <a:endParaRPr lang="es-ES" sz="1600" dirty="0"/>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rgbClr val="FFFFCC"/>
                    </a:solidFill>
                  </a:tcPr>
                </a:tc>
                <a:extLst>
                  <a:ext uri="{0D108BD9-81ED-4DB2-BD59-A6C34878D82A}">
                    <a16:rowId xmlns="" xmlns:a16="http://schemas.microsoft.com/office/drawing/2014/main" val="3740939471"/>
                  </a:ext>
                </a:extLst>
              </a:tr>
            </a:tbl>
          </a:graphicData>
        </a:graphic>
      </p:graphicFrame>
      <p:sp>
        <p:nvSpPr>
          <p:cNvPr id="3" name="Rectángulo 2"/>
          <p:cNvSpPr/>
          <p:nvPr/>
        </p:nvSpPr>
        <p:spPr>
          <a:xfrm>
            <a:off x="2209800" y="3788295"/>
            <a:ext cx="4953000" cy="307777"/>
          </a:xfrm>
          <a:prstGeom prst="rect">
            <a:avLst/>
          </a:prstGeom>
        </p:spPr>
        <p:txBody>
          <a:bodyPr>
            <a:spAutoFit/>
          </a:bodyPr>
          <a:lstStyle/>
          <a:p>
            <a:pPr marL="457200" indent="-457200" algn="ctr">
              <a:buFont typeface="+mj-lt"/>
              <a:buAutoNum type="romanUcPeriod" startAt="2"/>
              <a:tabLst>
                <a:tab pos="2338388" algn="l"/>
              </a:tabLst>
              <a:defRPr/>
            </a:pPr>
            <a:r>
              <a:rPr lang="es-ES_tradnl" sz="1400" u="sng" dirty="0">
                <a:solidFill>
                  <a:srgbClr val="FFFF00"/>
                </a:solidFill>
                <a:effectLst>
                  <a:outerShdw blurRad="38100" dist="38100" dir="2700000" algn="tl">
                    <a:srgbClr val="000000">
                      <a:alpha val="43137"/>
                    </a:srgbClr>
                  </a:outerShdw>
                </a:effectLst>
                <a:latin typeface="+mn-lt"/>
              </a:rPr>
              <a:t>SOLUCIÓN para JUANITO “Hijo”:</a:t>
            </a:r>
          </a:p>
        </p:txBody>
      </p:sp>
      <p:graphicFrame>
        <p:nvGraphicFramePr>
          <p:cNvPr id="10" name="7 Tabla"/>
          <p:cNvGraphicFramePr>
            <a:graphicFrameLocks noGrp="1"/>
          </p:cNvGraphicFramePr>
          <p:nvPr>
            <p:extLst/>
          </p:nvPr>
        </p:nvGraphicFramePr>
        <p:xfrm>
          <a:off x="0" y="4297680"/>
          <a:ext cx="9677400" cy="2407920"/>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gridCol w="2590800">
                  <a:extLst>
                    <a:ext uri="{9D8B030D-6E8A-4147-A177-3AD203B41FA5}">
                      <a16:colId xmlns="" xmlns:a16="http://schemas.microsoft.com/office/drawing/2014/main" val="20001"/>
                    </a:ext>
                  </a:extLst>
                </a:gridCol>
                <a:gridCol w="2514600">
                  <a:extLst>
                    <a:ext uri="{9D8B030D-6E8A-4147-A177-3AD203B41FA5}">
                      <a16:colId xmlns="" xmlns:a16="http://schemas.microsoft.com/office/drawing/2014/main" val="3173352169"/>
                    </a:ext>
                  </a:extLst>
                </a:gridCol>
                <a:gridCol w="2590800">
                  <a:extLst>
                    <a:ext uri="{9D8B030D-6E8A-4147-A177-3AD203B41FA5}">
                      <a16:colId xmlns="" xmlns:a16="http://schemas.microsoft.com/office/drawing/2014/main" val="1091545729"/>
                    </a:ext>
                  </a:extLst>
                </a:gridCol>
              </a:tblGrid>
              <a:tr h="320040">
                <a:tc>
                  <a:txBody>
                    <a:bodyPr/>
                    <a:lstStyle/>
                    <a:p>
                      <a:r>
                        <a:rPr lang="es-ES_tradnl" sz="1600" dirty="0" smtClean="0">
                          <a:effectLst>
                            <a:outerShdw blurRad="38100" dist="38100" dir="2700000" algn="tl">
                              <a:srgbClr val="000000">
                                <a:alpha val="43137"/>
                              </a:srgbClr>
                            </a:outerShdw>
                          </a:effectLst>
                          <a:latin typeface="+mn-lt"/>
                        </a:rPr>
                        <a:t>CONCEPTOS</a:t>
                      </a:r>
                      <a:endParaRPr lang="es-ES_tradnl" sz="1600" dirty="0">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457200" indent="-457200">
                        <a:buFont typeface="Wingdings" panose="05000000000000000000" pitchFamily="2" charset="2"/>
                        <a:buChar char="q"/>
                        <a:tabLst>
                          <a:tab pos="2338388" algn="l"/>
                        </a:tabLst>
                        <a:defRPr/>
                      </a:pPr>
                      <a:r>
                        <a:rPr lang="es-ES_tradnl" sz="1600" u="none" dirty="0" smtClean="0">
                          <a:solidFill>
                            <a:srgbClr val="FFFFFF"/>
                          </a:solidFill>
                          <a:effectLst>
                            <a:outerShdw blurRad="38100" dist="38100" dir="2700000" algn="tl">
                              <a:srgbClr val="000000">
                                <a:alpha val="43137"/>
                              </a:srgbClr>
                            </a:outerShdw>
                          </a:effectLst>
                          <a:latin typeface="+mn-lt"/>
                          <a:cs typeface="Arial" pitchFamily="34" charset="0"/>
                        </a:rPr>
                        <a:t>2017</a:t>
                      </a:r>
                      <a:endParaRPr lang="es-ES_tradnl" sz="1600" dirty="0">
                        <a:solidFill>
                          <a:srgbClr val="FFFFFF"/>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342900" indent="-342900">
                        <a:buFont typeface="Wingdings" panose="05000000000000000000" pitchFamily="2" charset="2"/>
                        <a:buChar char="q"/>
                      </a:pPr>
                      <a:r>
                        <a:rPr lang="es-ES_tradnl" sz="1600" dirty="0" smtClean="0">
                          <a:solidFill>
                            <a:srgbClr val="FFFF00"/>
                          </a:solidFill>
                          <a:effectLst>
                            <a:outerShdw blurRad="38100" dist="38100" dir="2700000" algn="tl">
                              <a:srgbClr val="000000">
                                <a:alpha val="43137"/>
                              </a:srgbClr>
                            </a:outerShdw>
                          </a:effectLst>
                          <a:latin typeface="+mn-lt"/>
                        </a:rPr>
                        <a:t>2018</a:t>
                      </a: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342900" indent="-342900">
                        <a:buFont typeface="Wingdings" panose="05000000000000000000" pitchFamily="2" charset="2"/>
                        <a:buChar char="q"/>
                      </a:pPr>
                      <a:r>
                        <a:rPr lang="es-ES_tradnl" sz="1600" dirty="0" smtClean="0">
                          <a:solidFill>
                            <a:srgbClr val="FFFF00"/>
                          </a:solidFill>
                          <a:effectLst>
                            <a:outerShdw blurRad="38100" dist="38100" dir="2700000" algn="tl">
                              <a:srgbClr val="000000">
                                <a:alpha val="43137"/>
                              </a:srgbClr>
                            </a:outerShdw>
                          </a:effectLst>
                          <a:latin typeface="+mn-lt"/>
                        </a:rPr>
                        <a:t>Desde 2019</a:t>
                      </a: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10000"/>
                  </a:ext>
                </a:extLst>
              </a:tr>
              <a:tr h="350520">
                <a:tc>
                  <a:txBody>
                    <a:bodyPr/>
                    <a:lstStyle/>
                    <a:p>
                      <a:r>
                        <a:rPr lang="es-ES_tradnl" sz="1600" b="1" dirty="0" smtClean="0">
                          <a:solidFill>
                            <a:srgbClr val="FFFF00"/>
                          </a:solidFill>
                          <a:effectLst>
                            <a:outerShdw blurRad="38100" dist="38100" dir="2700000" algn="tl">
                              <a:srgbClr val="000000">
                                <a:alpha val="43137"/>
                              </a:srgbClr>
                            </a:outerShdw>
                          </a:effectLst>
                          <a:latin typeface="+mn-lt"/>
                        </a:rPr>
                        <a:t>D. Estatal</a:t>
                      </a:r>
                      <a:endParaRPr lang="es-ES_tradnl" sz="1600" b="1"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tab pos="2338388" algn="l"/>
                        </a:tabLst>
                        <a:defRPr/>
                      </a:pPr>
                      <a:r>
                        <a:rPr lang="es-ES_tradnl" sz="1100" b="1" dirty="0" smtClean="0">
                          <a:solidFill>
                            <a:srgbClr val="FF0000"/>
                          </a:solidFill>
                          <a:effectLst/>
                          <a:latin typeface="+mn-lt"/>
                        </a:rPr>
                        <a:t>D = 20% s/ BD (límite BD = 50.000)</a:t>
                      </a:r>
                      <a:endParaRPr lang="es-ES_tradnl" sz="11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_tradnl" sz="1200" b="1" dirty="0" smtClean="0">
                          <a:solidFill>
                            <a:srgbClr val="FF0000"/>
                          </a:solidFill>
                          <a:effectLst/>
                          <a:latin typeface="+mn-lt"/>
                        </a:rPr>
                        <a:t>D = 30% s/ BD (límite BD = 60.000)</a:t>
                      </a: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66"/>
                    </a:solidFill>
                  </a:tcPr>
                </a:tc>
                <a:tc hMerge="1">
                  <a:txBody>
                    <a:bodyPr/>
                    <a:lstStyle/>
                    <a:p>
                      <a:pPr marL="342900" indent="-342900">
                        <a:buFont typeface="Wingdings" panose="05000000000000000000" pitchFamily="2" charset="2"/>
                        <a:buChar char="q"/>
                      </a:pP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431602024"/>
                  </a:ext>
                </a:extLst>
              </a:tr>
              <a:tr h="320040">
                <a:tc>
                  <a:txBody>
                    <a:bodyPr/>
                    <a:lstStyle/>
                    <a:p>
                      <a:r>
                        <a:rPr lang="es-ES_tradnl" sz="1400" b="1" dirty="0" smtClean="0">
                          <a:solidFill>
                            <a:schemeClr val="tx1"/>
                          </a:solidFill>
                          <a:effectLst/>
                          <a:latin typeface="+mn-lt"/>
                          <a:cs typeface="Arial" pitchFamily="34" charset="0"/>
                        </a:rPr>
                        <a:t>Inversión de </a:t>
                      </a:r>
                      <a:r>
                        <a:rPr lang="es-ES_tradnl" sz="1400" b="1" dirty="0" smtClean="0">
                          <a:solidFill>
                            <a:srgbClr val="FFFF00"/>
                          </a:solidFill>
                          <a:effectLst/>
                          <a:latin typeface="+mn-lt"/>
                          <a:cs typeface="Arial" pitchFamily="34" charset="0"/>
                        </a:rPr>
                        <a:t>Juanito</a:t>
                      </a:r>
                      <a:r>
                        <a:rPr lang="es-ES_tradnl" sz="1400" b="1" dirty="0" smtClean="0">
                          <a:solidFill>
                            <a:schemeClr val="tx1"/>
                          </a:solidFill>
                          <a:effectLst/>
                          <a:latin typeface="+mn-lt"/>
                          <a:cs typeface="Arial" pitchFamily="34" charset="0"/>
                        </a:rPr>
                        <a:t>: </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66"/>
                          </a:solidFill>
                          <a:effectLst/>
                          <a:latin typeface="+mn-lt"/>
                          <a:cs typeface="Arial" pitchFamily="34" charset="0"/>
                        </a:rPr>
                        <a:t>Inversión Permanente: 30.000</a:t>
                      </a: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1"/>
                  </a:ext>
                </a:extLst>
              </a:tr>
              <a:tr h="259080">
                <a:tc>
                  <a:txBody>
                    <a:bodyPr/>
                    <a:lstStyle/>
                    <a:p>
                      <a:r>
                        <a:rPr lang="es-ES_tradnl" sz="1400" b="1" dirty="0" smtClean="0">
                          <a:solidFill>
                            <a:schemeClr val="tx1"/>
                          </a:solidFill>
                          <a:effectLst/>
                          <a:latin typeface="+mn-lt"/>
                          <a:cs typeface="Arial" pitchFamily="34" charset="0"/>
                        </a:rPr>
                        <a:t>Deducción  Estatal</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gridSpan="3">
                  <a:txBody>
                    <a:bodyPr/>
                    <a:lstStyle/>
                    <a:p>
                      <a:pPr algn="l"/>
                      <a:r>
                        <a:rPr lang="es-ES_tradnl" sz="1400" b="1" u="sng" dirty="0" smtClean="0">
                          <a:solidFill>
                            <a:srgbClr val="0000FF"/>
                          </a:solidFill>
                          <a:latin typeface="+mn-lt"/>
                          <a:cs typeface="Arial" charset="0"/>
                        </a:rPr>
                        <a:t>no</a:t>
                      </a:r>
                      <a:r>
                        <a:rPr lang="es-ES_tradnl" sz="1400" b="0" u="sng" dirty="0" smtClean="0">
                          <a:solidFill>
                            <a:srgbClr val="0000FF"/>
                          </a:solidFill>
                          <a:latin typeface="+mn-lt"/>
                          <a:cs typeface="Arial" charset="0"/>
                        </a:rPr>
                        <a:t> puede el hijo</a:t>
                      </a:r>
                      <a:r>
                        <a:rPr lang="es-ES_tradnl" sz="1400" b="0" dirty="0" smtClean="0">
                          <a:solidFill>
                            <a:srgbClr val="0000FF"/>
                          </a:solidFill>
                          <a:latin typeface="+mn-lt"/>
                          <a:cs typeface="Arial" charset="0"/>
                        </a:rPr>
                        <a:t> porque es una </a:t>
                      </a:r>
                      <a:r>
                        <a:rPr lang="es-ES_tradnl" sz="1400" b="0" u="sng" dirty="0" smtClean="0">
                          <a:solidFill>
                            <a:srgbClr val="0000FF"/>
                          </a:solidFill>
                          <a:latin typeface="+mn-lt"/>
                          <a:cs typeface="Arial" charset="0"/>
                        </a:rPr>
                        <a:t>inversión permanente</a:t>
                      </a:r>
                      <a:r>
                        <a:rPr lang="es-ES_tradnl" sz="1400" b="0" u="none" dirty="0" smtClean="0">
                          <a:solidFill>
                            <a:srgbClr val="0000FF"/>
                          </a:solidFill>
                          <a:latin typeface="+mn-lt"/>
                          <a:cs typeface="Arial" charset="0"/>
                        </a:rPr>
                        <a:t> </a:t>
                      </a:r>
                      <a:r>
                        <a:rPr lang="es-ES_tradnl" sz="1400" b="0" dirty="0" smtClean="0">
                          <a:solidFill>
                            <a:srgbClr val="0000FF"/>
                          </a:solidFill>
                          <a:latin typeface="+mn-lt"/>
                          <a:cs typeface="Arial" charset="0"/>
                        </a:rPr>
                        <a:t>(y se exige temporal, menos de 12 años)</a:t>
                      </a:r>
                      <a:endParaRPr lang="es-ES_tradnl" sz="1400" b="1" dirty="0">
                        <a:solidFill>
                          <a:srgbClr val="0000FF"/>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algn="r"/>
                      <a:endParaRPr lang="es-ES_tradnl" sz="14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pPr algn="r"/>
                      <a:endParaRPr lang="es-ES_tradnl" sz="14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2"/>
                  </a:ext>
                </a:extLst>
              </a:tr>
              <a:tr h="2895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200" b="0" u="sng" dirty="0" err="1" smtClean="0">
                          <a:solidFill>
                            <a:schemeClr val="tx1"/>
                          </a:solidFill>
                          <a:effectLst/>
                          <a:latin typeface="+mn-lt"/>
                        </a:rPr>
                        <a:t>Ded</a:t>
                      </a:r>
                      <a:r>
                        <a:rPr lang="es-ES_tradnl" sz="1200" b="0" u="sng" dirty="0" smtClean="0">
                          <a:solidFill>
                            <a:schemeClr val="tx1"/>
                          </a:solidFill>
                          <a:effectLst/>
                          <a:latin typeface="+mn-lt"/>
                        </a:rPr>
                        <a:t>. Autonómica </a:t>
                      </a:r>
                      <a:r>
                        <a:rPr lang="es-ES_tradnl" sz="1200" b="1" u="sng" dirty="0" smtClean="0">
                          <a:solidFill>
                            <a:srgbClr val="FFFF00"/>
                          </a:solidFill>
                          <a:effectLst/>
                          <a:latin typeface="+mn-lt"/>
                        </a:rPr>
                        <a:t>Galicia</a:t>
                      </a:r>
                      <a:r>
                        <a:rPr lang="es-ES_tradnl" sz="1200" b="0" dirty="0" smtClean="0">
                          <a:solidFill>
                            <a:schemeClr val="tx1"/>
                          </a:solidFill>
                          <a:effectLst/>
                          <a:latin typeface="+mn-lt"/>
                        </a:rPr>
                        <a:t>:</a:t>
                      </a:r>
                      <a:endParaRPr lang="es-ES_tradnl" sz="1400" b="0"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100" b="1" u="sng" baseline="0" dirty="0" smtClean="0">
                          <a:solidFill>
                            <a:srgbClr val="000066"/>
                          </a:solidFill>
                          <a:effectLst/>
                          <a:latin typeface="+mn-lt"/>
                        </a:rPr>
                        <a:t>Trabaja en la empresa</a:t>
                      </a:r>
                      <a:r>
                        <a:rPr lang="es-ES_tradnl" sz="1100" b="1" baseline="0" dirty="0" smtClean="0">
                          <a:solidFill>
                            <a:srgbClr val="000066"/>
                          </a:solidFill>
                          <a:effectLst/>
                          <a:latin typeface="+mn-lt"/>
                        </a:rPr>
                        <a:t>  </a:t>
                      </a:r>
                      <a:r>
                        <a:rPr lang="es-ES_tradnl" sz="1100" b="1" dirty="0" smtClean="0">
                          <a:solidFill>
                            <a:srgbClr val="000066"/>
                          </a:solidFill>
                          <a:effectLst/>
                          <a:latin typeface="+mn-lt"/>
                        </a:rPr>
                        <a:t>D = </a:t>
                      </a:r>
                      <a:r>
                        <a:rPr lang="es-ES_tradnl" sz="1100" b="1" dirty="0" smtClean="0">
                          <a:solidFill>
                            <a:srgbClr val="FF0000"/>
                          </a:solidFill>
                          <a:effectLst/>
                          <a:latin typeface="+mn-lt"/>
                        </a:rPr>
                        <a:t>20%</a:t>
                      </a:r>
                      <a:r>
                        <a:rPr lang="es-ES_tradnl" sz="1100" b="1" dirty="0" smtClean="0">
                          <a:solidFill>
                            <a:srgbClr val="000066"/>
                          </a:solidFill>
                          <a:effectLst/>
                          <a:latin typeface="+mn-lt"/>
                        </a:rPr>
                        <a:t> s/ BD (límite D = 4.000)</a:t>
                      </a:r>
                      <a:endParaRPr lang="es-ES_tradnl" sz="1100" b="0"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100" b="1" dirty="0" smtClean="0">
                          <a:solidFill>
                            <a:srgbClr val="000066"/>
                          </a:solidFill>
                          <a:effectLst/>
                          <a:latin typeface="+mn-lt"/>
                        </a:rPr>
                        <a:t>D = </a:t>
                      </a:r>
                      <a:r>
                        <a:rPr lang="es-ES_tradnl" sz="1100" b="1" dirty="0" smtClean="0">
                          <a:solidFill>
                            <a:srgbClr val="FF0000"/>
                          </a:solidFill>
                          <a:effectLst/>
                          <a:latin typeface="+mn-lt"/>
                        </a:rPr>
                        <a:t>30%</a:t>
                      </a:r>
                      <a:r>
                        <a:rPr lang="es-ES_tradnl" sz="1100" b="1" dirty="0" smtClean="0">
                          <a:solidFill>
                            <a:srgbClr val="000066"/>
                          </a:solidFill>
                          <a:effectLst/>
                          <a:latin typeface="+mn-lt"/>
                        </a:rPr>
                        <a:t> s/ BD (límite D = 6.000)</a:t>
                      </a:r>
                      <a:endParaRPr lang="es-ES" sz="1100" dirty="0">
                        <a:solidFill>
                          <a:srgbClr val="000066"/>
                        </a:solidFill>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66"/>
                    </a:solidFill>
                  </a:tcPr>
                </a:tc>
                <a:extLst>
                  <a:ext uri="{0D108BD9-81ED-4DB2-BD59-A6C34878D82A}">
                    <a16:rowId xmlns="" xmlns:a16="http://schemas.microsoft.com/office/drawing/2014/main" val="10004"/>
                  </a:ext>
                </a:extLst>
              </a:tr>
              <a:tr h="4419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200" b="1" u="none" dirty="0" smtClean="0">
                          <a:solidFill>
                            <a:srgbClr val="FFFF00"/>
                          </a:solidFill>
                          <a:effectLst/>
                          <a:latin typeface="+mn-lt"/>
                        </a:rPr>
                        <a:t>Cálculo Deducción de Galicia</a:t>
                      </a:r>
                      <a:endParaRPr lang="es-ES_tradnl" sz="1200" b="1" u="none" dirty="0">
                        <a:solidFill>
                          <a:srgbClr val="FFFF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20%</a:t>
                      </a:r>
                      <a:r>
                        <a:rPr lang="es-ES_tradnl" sz="1200" dirty="0" smtClean="0">
                          <a:solidFill>
                            <a:srgbClr val="000066"/>
                          </a:solidFill>
                          <a:effectLst/>
                          <a:latin typeface="+mn-lt"/>
                          <a:cs typeface="Arial" pitchFamily="34" charset="0"/>
                        </a:rPr>
                        <a:t> s/ 30.000 = </a:t>
                      </a:r>
                      <a:r>
                        <a:rPr lang="es-ES_tradnl" sz="1200" b="0" dirty="0" smtClean="0">
                          <a:solidFill>
                            <a:srgbClr val="0000FF"/>
                          </a:solidFill>
                          <a:effectLst/>
                          <a:latin typeface="+mn-lt"/>
                          <a:cs typeface="Arial" pitchFamily="34" charset="0"/>
                        </a:rPr>
                        <a:t>6</a:t>
                      </a:r>
                      <a:r>
                        <a:rPr lang="es-ES_tradnl" sz="1200" b="0" baseline="0" dirty="0" smtClean="0">
                          <a:solidFill>
                            <a:srgbClr val="0000FF"/>
                          </a:solidFill>
                          <a:effectLst/>
                          <a:latin typeface="+mn-lt"/>
                          <a:cs typeface="Arial" pitchFamily="34" charset="0"/>
                        </a:rPr>
                        <a:t>.000; </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b="0" dirty="0" smtClean="0">
                          <a:solidFill>
                            <a:srgbClr val="000066"/>
                          </a:solidFill>
                          <a:effectLst/>
                          <a:latin typeface="+mn-lt"/>
                          <a:cs typeface="Arial" pitchFamily="34" charset="0"/>
                        </a:rPr>
                        <a:t>[</a:t>
                      </a:r>
                      <a:r>
                        <a:rPr lang="es-ES_tradnl" sz="1200" b="1" dirty="0" smtClean="0">
                          <a:solidFill>
                            <a:srgbClr val="000066"/>
                          </a:solidFill>
                          <a:effectLst/>
                          <a:latin typeface="+mn-lt"/>
                          <a:cs typeface="Arial" pitchFamily="34" charset="0"/>
                        </a:rPr>
                        <a:t>Límite:</a:t>
                      </a:r>
                      <a:r>
                        <a:rPr lang="es-ES_tradnl" sz="1200" b="1" baseline="0" dirty="0" smtClean="0">
                          <a:solidFill>
                            <a:srgbClr val="000066"/>
                          </a:solidFill>
                          <a:effectLst/>
                          <a:latin typeface="+mn-lt"/>
                          <a:cs typeface="Arial" pitchFamily="34" charset="0"/>
                        </a:rPr>
                        <a:t> 4.000 €</a:t>
                      </a:r>
                      <a:r>
                        <a:rPr lang="es-ES_tradnl" sz="1200" b="0" baseline="0" dirty="0" smtClean="0">
                          <a:solidFill>
                            <a:srgbClr val="000066"/>
                          </a:solidFill>
                          <a:effectLst/>
                          <a:latin typeface="+mn-lt"/>
                          <a:cs typeface="Arial" pitchFamily="34" charset="0"/>
                        </a:rPr>
                        <a:t>]</a:t>
                      </a:r>
                      <a:endParaRPr lang="es-ES_tradnl" sz="1200" b="1" dirty="0">
                        <a:solidFill>
                          <a:srgbClr val="FF00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20%</a:t>
                      </a:r>
                      <a:r>
                        <a:rPr lang="es-ES_tradnl" sz="1200" dirty="0" smtClean="0">
                          <a:solidFill>
                            <a:srgbClr val="000066"/>
                          </a:solidFill>
                          <a:effectLst/>
                          <a:latin typeface="+mn-lt"/>
                          <a:cs typeface="Arial" pitchFamily="34" charset="0"/>
                        </a:rPr>
                        <a:t> s/ 30.000 = </a:t>
                      </a:r>
                      <a:r>
                        <a:rPr lang="es-ES_tradnl" sz="1200" b="0" dirty="0" smtClean="0">
                          <a:solidFill>
                            <a:srgbClr val="0000FF"/>
                          </a:solidFill>
                          <a:effectLst/>
                          <a:latin typeface="+mn-lt"/>
                          <a:cs typeface="Arial" pitchFamily="34" charset="0"/>
                        </a:rPr>
                        <a:t>6</a:t>
                      </a:r>
                      <a:r>
                        <a:rPr lang="es-ES_tradnl" sz="1200" b="0" baseline="0" dirty="0" smtClean="0">
                          <a:solidFill>
                            <a:srgbClr val="0000FF"/>
                          </a:solidFill>
                          <a:effectLst/>
                          <a:latin typeface="+mn-lt"/>
                          <a:cs typeface="Arial" pitchFamily="34" charset="0"/>
                        </a:rPr>
                        <a:t>.000; </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b="0" dirty="0" smtClean="0">
                          <a:solidFill>
                            <a:srgbClr val="000066"/>
                          </a:solidFill>
                          <a:effectLst/>
                          <a:latin typeface="+mn-lt"/>
                          <a:cs typeface="Arial" pitchFamily="34" charset="0"/>
                        </a:rPr>
                        <a:t>[</a:t>
                      </a:r>
                      <a:r>
                        <a:rPr lang="es-ES_tradnl" sz="1200" b="1" dirty="0" smtClean="0">
                          <a:solidFill>
                            <a:srgbClr val="000066"/>
                          </a:solidFill>
                          <a:effectLst/>
                          <a:latin typeface="+mn-lt"/>
                          <a:cs typeface="Arial" pitchFamily="34" charset="0"/>
                        </a:rPr>
                        <a:t>Límite:</a:t>
                      </a:r>
                      <a:r>
                        <a:rPr lang="es-ES_tradnl" sz="1200" b="1" baseline="0" dirty="0" smtClean="0">
                          <a:solidFill>
                            <a:srgbClr val="000066"/>
                          </a:solidFill>
                          <a:effectLst/>
                          <a:latin typeface="+mn-lt"/>
                          <a:cs typeface="Arial" pitchFamily="34" charset="0"/>
                        </a:rPr>
                        <a:t> 4.000 €</a:t>
                      </a:r>
                      <a:r>
                        <a:rPr lang="es-ES_tradnl" sz="1200" b="0" baseline="0" dirty="0" smtClean="0">
                          <a:solidFill>
                            <a:srgbClr val="000066"/>
                          </a:solidFill>
                          <a:effectLst/>
                          <a:latin typeface="+mn-lt"/>
                          <a:cs typeface="Arial" pitchFamily="34" charset="0"/>
                        </a:rPr>
                        <a:t>]</a:t>
                      </a:r>
                      <a:endParaRPr lang="es-ES_tradnl" sz="1200" b="1" dirty="0">
                        <a:solidFill>
                          <a:srgbClr val="FF00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30%</a:t>
                      </a:r>
                      <a:r>
                        <a:rPr lang="es-ES_tradnl" sz="1200" dirty="0" smtClean="0">
                          <a:solidFill>
                            <a:srgbClr val="000066"/>
                          </a:solidFill>
                          <a:effectLst/>
                          <a:latin typeface="+mn-lt"/>
                          <a:cs typeface="Arial" pitchFamily="34" charset="0"/>
                        </a:rPr>
                        <a:t> s/ 30.000 = </a:t>
                      </a:r>
                      <a:r>
                        <a:rPr lang="es-ES_tradnl" sz="1200" b="0" dirty="0" smtClean="0">
                          <a:solidFill>
                            <a:srgbClr val="0000FF"/>
                          </a:solidFill>
                          <a:effectLst/>
                          <a:latin typeface="+mn-lt"/>
                          <a:cs typeface="Arial" pitchFamily="34" charset="0"/>
                        </a:rPr>
                        <a:t>9</a:t>
                      </a:r>
                      <a:r>
                        <a:rPr lang="es-ES_tradnl" sz="1200" b="0" baseline="0" dirty="0" smtClean="0">
                          <a:solidFill>
                            <a:srgbClr val="0000FF"/>
                          </a:solidFill>
                          <a:effectLst/>
                          <a:latin typeface="+mn-lt"/>
                          <a:cs typeface="Arial" pitchFamily="34" charset="0"/>
                        </a:rPr>
                        <a:t>.000; </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b="0" dirty="0" smtClean="0">
                          <a:solidFill>
                            <a:srgbClr val="000066"/>
                          </a:solidFill>
                          <a:effectLst/>
                          <a:latin typeface="+mn-lt"/>
                          <a:cs typeface="Arial" pitchFamily="34" charset="0"/>
                        </a:rPr>
                        <a:t>[</a:t>
                      </a:r>
                      <a:r>
                        <a:rPr lang="es-ES_tradnl" sz="1200" b="1" dirty="0" smtClean="0">
                          <a:solidFill>
                            <a:srgbClr val="000066"/>
                          </a:solidFill>
                          <a:effectLst/>
                          <a:latin typeface="+mn-lt"/>
                          <a:cs typeface="Arial" pitchFamily="34" charset="0"/>
                        </a:rPr>
                        <a:t>Límite:</a:t>
                      </a:r>
                      <a:r>
                        <a:rPr lang="es-ES_tradnl" sz="1200" b="1" baseline="0" dirty="0" smtClean="0">
                          <a:solidFill>
                            <a:srgbClr val="000066"/>
                          </a:solidFill>
                          <a:effectLst/>
                          <a:latin typeface="+mn-lt"/>
                          <a:cs typeface="Arial" pitchFamily="34" charset="0"/>
                        </a:rPr>
                        <a:t> 6.000 €</a:t>
                      </a:r>
                      <a:r>
                        <a:rPr lang="es-ES_tradnl" sz="1200" b="0" baseline="0" dirty="0" smtClean="0">
                          <a:solidFill>
                            <a:srgbClr val="000066"/>
                          </a:solidFill>
                          <a:effectLst/>
                          <a:latin typeface="+mn-lt"/>
                          <a:cs typeface="Arial" pitchFamily="34" charset="0"/>
                        </a:rPr>
                        <a:t>]</a:t>
                      </a:r>
                      <a:endParaRPr lang="es-ES" sz="1200" dirty="0"/>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549008474"/>
                  </a:ext>
                </a:extLst>
              </a:tr>
              <a:tr h="3505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200" b="1" dirty="0" smtClean="0">
                          <a:solidFill>
                            <a:srgbClr val="FFFF00"/>
                          </a:solidFill>
                          <a:effectLst/>
                          <a:latin typeface="+mn-lt"/>
                        </a:rPr>
                        <a:t>D. Galicia</a:t>
                      </a:r>
                      <a:endParaRPr lang="es-ES_tradnl" sz="1200" b="1" dirty="0">
                        <a:solidFill>
                          <a:srgbClr val="FFFF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baseline="0" dirty="0" smtClean="0">
                          <a:solidFill>
                            <a:srgbClr val="0000FF"/>
                          </a:solidFill>
                          <a:effectLst/>
                          <a:latin typeface="+mn-lt"/>
                        </a:rPr>
                        <a:t>4.000</a:t>
                      </a:r>
                      <a:endParaRPr lang="es-ES_tradnl" sz="1400" b="1" dirty="0">
                        <a:solidFill>
                          <a:srgbClr val="0000FF"/>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_tradnl" sz="1400" b="1" i="0" u="none" strike="noStrike" kern="1200" cap="none" spc="0" normalizeH="0" baseline="0" noProof="0" smtClean="0">
                          <a:ln>
                            <a:noFill/>
                          </a:ln>
                          <a:solidFill>
                            <a:srgbClr val="0000FF"/>
                          </a:solidFill>
                          <a:effectLst/>
                          <a:uLnTx/>
                          <a:uFillTx/>
                          <a:latin typeface="Arial"/>
                          <a:ea typeface="+mn-ea"/>
                          <a:cs typeface="+mn-cs"/>
                        </a:rPr>
                        <a:t>4.000</a:t>
                      </a:r>
                      <a:endParaRPr kumimoji="0" lang="es-ES_tradnl" sz="1400" b="1" i="0" u="none" strike="noStrike" kern="1200" cap="none" spc="0" normalizeH="0" baseline="0" noProof="0" dirty="0">
                        <a:ln>
                          <a:noFill/>
                        </a:ln>
                        <a:solidFill>
                          <a:srgbClr val="0000FF"/>
                        </a:solidFill>
                        <a:effectLst/>
                        <a:uLnTx/>
                        <a:uFillTx/>
                        <a:latin typeface="Arial"/>
                        <a:ea typeface="+mn-ea"/>
                        <a:cs typeface="+mn-cs"/>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_tradnl" sz="1400" b="1" i="0" u="none" strike="noStrike" kern="1200" cap="none" spc="0" normalizeH="0" baseline="0" noProof="0" dirty="0" smtClean="0">
                          <a:ln>
                            <a:noFill/>
                          </a:ln>
                          <a:solidFill>
                            <a:srgbClr val="0000FF"/>
                          </a:solidFill>
                          <a:effectLst/>
                          <a:uLnTx/>
                          <a:uFillTx/>
                          <a:latin typeface="Arial"/>
                          <a:ea typeface="+mn-ea"/>
                          <a:cs typeface="+mn-cs"/>
                        </a:rPr>
                        <a:t>6.000</a:t>
                      </a:r>
                      <a:endParaRPr kumimoji="0" lang="es-ES_tradnl" sz="1400" b="1" i="0" u="none" strike="noStrike" kern="1200" cap="none" spc="0" normalizeH="0" baseline="0" noProof="0" dirty="0">
                        <a:ln>
                          <a:noFill/>
                        </a:ln>
                        <a:solidFill>
                          <a:srgbClr val="0000FF"/>
                        </a:solidFill>
                        <a:effectLst/>
                        <a:uLnTx/>
                        <a:uFillTx/>
                        <a:latin typeface="Arial"/>
                        <a:ea typeface="+mn-ea"/>
                        <a:cs typeface="+mn-cs"/>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277081004"/>
                  </a:ext>
                </a:extLst>
              </a:tr>
            </a:tbl>
          </a:graphicData>
        </a:graphic>
      </p:graphicFrame>
      <p:graphicFrame>
        <p:nvGraphicFramePr>
          <p:cNvPr id="11" name="Tabla 10"/>
          <p:cNvGraphicFramePr>
            <a:graphicFrameLocks noGrp="1"/>
          </p:cNvGraphicFramePr>
          <p:nvPr>
            <p:extLst>
              <p:ext uri="{D42A27DB-BD31-4B8C-83A1-F6EECF244321}">
                <p14:modId xmlns="" xmlns:p14="http://schemas.microsoft.com/office/powerpoint/2010/main" val="4123022647"/>
              </p:ext>
            </p:extLst>
          </p:nvPr>
        </p:nvGraphicFramePr>
        <p:xfrm>
          <a:off x="76200" y="411480"/>
          <a:ext cx="2514600" cy="579120"/>
        </p:xfrm>
        <a:graphic>
          <a:graphicData uri="http://schemas.openxmlformats.org/drawingml/2006/table">
            <a:tbl>
              <a:tblPr firstRow="1" bandRow="1">
                <a:tableStyleId>{5C22544A-7EE6-4342-B048-85BDC9FD1C3A}</a:tableStyleId>
              </a:tblPr>
              <a:tblGrid>
                <a:gridCol w="2514600">
                  <a:extLst>
                    <a:ext uri="{9D8B030D-6E8A-4147-A177-3AD203B41FA5}">
                      <a16:colId xmlns="" xmlns:a16="http://schemas.microsoft.com/office/drawing/2014/main" val="3294712315"/>
                    </a:ext>
                  </a:extLst>
                </a:gridCol>
              </a:tblGrid>
              <a:tr h="370840">
                <a:tc>
                  <a:txBody>
                    <a:bodyPr/>
                    <a:lstStyle/>
                    <a:p>
                      <a:pPr algn="ctr"/>
                      <a:r>
                        <a:rPr lang="es-ES_tradnl" sz="1600" b="1" u="sng" dirty="0" smtClean="0">
                          <a:solidFill>
                            <a:srgbClr val="FF0000"/>
                          </a:solidFill>
                          <a:effectLst/>
                          <a:latin typeface="+mn-lt"/>
                          <a:cs typeface="Arial" charset="0"/>
                        </a:rPr>
                        <a:t>NO</a:t>
                      </a:r>
                      <a:r>
                        <a:rPr lang="es-ES_tradnl" sz="1600" b="1" u="none" dirty="0" smtClean="0">
                          <a:solidFill>
                            <a:srgbClr val="FF0000"/>
                          </a:solidFill>
                          <a:effectLst/>
                          <a:latin typeface="+mn-lt"/>
                          <a:cs typeface="Arial" charset="0"/>
                        </a:rPr>
                        <a:t> Cumplen requisitos Adicionales</a:t>
                      </a:r>
                      <a:r>
                        <a:rPr lang="es-ES_tradnl" sz="1600" b="1" u="none" dirty="0" smtClean="0">
                          <a:solidFill>
                            <a:srgbClr val="000066"/>
                          </a:solidFill>
                          <a:effectLst/>
                          <a:latin typeface="+mn-lt"/>
                          <a:cs typeface="Arial" charset="0"/>
                        </a:rPr>
                        <a:t>**</a:t>
                      </a:r>
                      <a:r>
                        <a:rPr lang="es-ES_tradnl" sz="1600" b="1" u="none" dirty="0" smtClean="0">
                          <a:solidFill>
                            <a:srgbClr val="FF0000"/>
                          </a:solidFill>
                          <a:effectLst/>
                          <a:latin typeface="+mn-lt"/>
                          <a:cs typeface="Arial" charset="0"/>
                        </a:rPr>
                        <a:t>:</a:t>
                      </a:r>
                      <a:r>
                        <a:rPr lang="es-ES_tradnl" sz="1600" b="1" u="none" dirty="0" smtClean="0">
                          <a:solidFill>
                            <a:srgbClr val="0000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endParaRPr lang="es-ES" sz="1600" dirty="0">
                        <a:solidFill>
                          <a:srgbClr val="0000FF"/>
                        </a:solidFill>
                        <a:effectLst>
                          <a:outerShdw blurRad="38100" dist="38100" dir="2700000" algn="tl">
                            <a:srgbClr val="000000">
                              <a:alpha val="43137"/>
                            </a:srgbClr>
                          </a:outerShdw>
                        </a:effectLst>
                      </a:endParaRPr>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3740939471"/>
                  </a:ext>
                </a:extLst>
              </a:tr>
            </a:tbl>
          </a:graphicData>
        </a:graphic>
      </p:graphicFrame>
      <p:graphicFrame>
        <p:nvGraphicFramePr>
          <p:cNvPr id="12" name="Tabla 11"/>
          <p:cNvGraphicFramePr>
            <a:graphicFrameLocks noGrp="1"/>
          </p:cNvGraphicFramePr>
          <p:nvPr>
            <p:extLst>
              <p:ext uri="{D42A27DB-BD31-4B8C-83A1-F6EECF244321}">
                <p14:modId xmlns="" xmlns:p14="http://schemas.microsoft.com/office/powerpoint/2010/main" val="1197926822"/>
              </p:ext>
            </p:extLst>
          </p:nvPr>
        </p:nvGraphicFramePr>
        <p:xfrm>
          <a:off x="2608811" y="674321"/>
          <a:ext cx="4114800" cy="317294"/>
        </p:xfrm>
        <a:graphic>
          <a:graphicData uri="http://schemas.openxmlformats.org/drawingml/2006/table">
            <a:tbl>
              <a:tblPr firstRow="1" bandRow="1">
                <a:tableStyleId>{5C22544A-7EE6-4342-B048-85BDC9FD1C3A}</a:tableStyleId>
              </a:tblPr>
              <a:tblGrid>
                <a:gridCol w="4114800">
                  <a:extLst>
                    <a:ext uri="{9D8B030D-6E8A-4147-A177-3AD203B41FA5}">
                      <a16:colId xmlns="" xmlns:a16="http://schemas.microsoft.com/office/drawing/2014/main" val="3294712315"/>
                    </a:ext>
                  </a:extLst>
                </a:gridCol>
              </a:tblGrid>
              <a:tr h="317294">
                <a:tc>
                  <a:txBody>
                    <a:bodyPr/>
                    <a:lstStyle/>
                    <a:p>
                      <a:pPr algn="ctr"/>
                      <a:r>
                        <a:rPr lang="es-ES_tradnl" sz="1200" b="1" u="sng" dirty="0" smtClean="0">
                          <a:solidFill>
                            <a:srgbClr val="FF0000"/>
                          </a:solidFill>
                          <a:effectLst/>
                          <a:latin typeface="+mn-lt"/>
                          <a:cs typeface="Arial" charset="0"/>
                        </a:rPr>
                        <a:t>No</a:t>
                      </a:r>
                      <a:r>
                        <a:rPr lang="es-ES_tradnl" sz="1200" b="1" u="none" dirty="0" smtClean="0">
                          <a:solidFill>
                            <a:srgbClr val="FF0000"/>
                          </a:solidFill>
                          <a:effectLst/>
                          <a:latin typeface="+mn-lt"/>
                          <a:cs typeface="Arial" charset="0"/>
                        </a:rPr>
                        <a:t> PYMES Innovadoras, </a:t>
                      </a:r>
                      <a:r>
                        <a:rPr lang="es-ES_tradnl" sz="1200" b="1" u="sng" dirty="0" smtClean="0">
                          <a:solidFill>
                            <a:srgbClr val="FF0000"/>
                          </a:solidFill>
                          <a:effectLst/>
                          <a:latin typeface="+mn-lt"/>
                          <a:cs typeface="Arial" charset="0"/>
                        </a:rPr>
                        <a:t>No</a:t>
                      </a:r>
                      <a:r>
                        <a:rPr lang="es-ES_tradnl" sz="1200" b="1" u="none" dirty="0" smtClean="0">
                          <a:solidFill>
                            <a:srgbClr val="FF0000"/>
                          </a:solidFill>
                          <a:effectLst/>
                          <a:latin typeface="+mn-lt"/>
                          <a:cs typeface="Arial" charset="0"/>
                        </a:rPr>
                        <a:t> </a:t>
                      </a:r>
                      <a:r>
                        <a:rPr lang="es-ES_tradnl" sz="1200" b="1" kern="1200" baseline="0" dirty="0" smtClean="0">
                          <a:solidFill>
                            <a:srgbClr val="FF0000"/>
                          </a:solidFill>
                          <a:latin typeface="+mn-lt"/>
                          <a:ea typeface="+mn-ea"/>
                          <a:cs typeface="+mn-cs"/>
                        </a:rPr>
                        <a:t>IEBT, </a:t>
                      </a:r>
                      <a:r>
                        <a:rPr lang="es-ES_tradnl" sz="1200" b="1" u="sng" kern="1200" baseline="0" dirty="0" smtClean="0">
                          <a:solidFill>
                            <a:srgbClr val="FF0000"/>
                          </a:solidFill>
                          <a:latin typeface="+mn-lt"/>
                          <a:ea typeface="+mn-ea"/>
                          <a:cs typeface="+mn-cs"/>
                        </a:rPr>
                        <a:t>No</a:t>
                      </a:r>
                      <a:r>
                        <a:rPr lang="es-ES_tradnl" sz="1200" b="1" kern="1200" baseline="0" dirty="0" smtClean="0">
                          <a:solidFill>
                            <a:srgbClr val="FF0000"/>
                          </a:solidFill>
                          <a:latin typeface="+mn-lt"/>
                          <a:ea typeface="+mn-ea"/>
                          <a:cs typeface="+mn-cs"/>
                        </a:rPr>
                        <a:t> universidades</a:t>
                      </a:r>
                      <a:r>
                        <a:rPr lang="es-ES_tradnl" sz="1200" b="1" kern="1200" baseline="0" dirty="0" smtClean="0">
                          <a:solidFill>
                            <a:srgbClr val="000066"/>
                          </a:solidFill>
                          <a:latin typeface="+mn-lt"/>
                          <a:ea typeface="+mn-ea"/>
                          <a:cs typeface="+mn-cs"/>
                        </a:rPr>
                        <a:t>**</a:t>
                      </a:r>
                      <a:endParaRPr lang="es-ES" sz="1200" dirty="0">
                        <a:solidFill>
                          <a:srgbClr val="000066"/>
                        </a:solidFill>
                      </a:endParaRPr>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3740939471"/>
                  </a:ext>
                </a:extLst>
              </a:tr>
            </a:tbl>
          </a:graphicData>
        </a:graphic>
      </p:graphicFrame>
    </p:spTree>
    <p:extLst>
      <p:ext uri="{BB962C8B-B14F-4D97-AF65-F5344CB8AC3E}">
        <p14:creationId xmlns="" xmlns:p14="http://schemas.microsoft.com/office/powerpoint/2010/main" val="2572007130"/>
      </p:ext>
    </p:extLst>
  </p:cSld>
  <p:clrMapOvr>
    <a:masterClrMapping/>
  </p:clrMapOvr>
  <p:transition/>
  <p:timing>
    <p:tnLst>
      <p:par>
        <p:cTn id="1" dur="indefinite" restart="never" nodeType="tmRoot"/>
      </p:par>
    </p:tn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8077200" y="6477000"/>
            <a:ext cx="1905000" cy="457200"/>
          </a:xfrm>
        </p:spPr>
        <p:txBody>
          <a:bodyPr/>
          <a:lstStyle/>
          <a:p>
            <a:pPr>
              <a:defRPr/>
            </a:pPr>
            <a:fld id="{27D8382B-71BE-4919-BF51-AC094E4E463A}" type="slidenum">
              <a:rPr lang="es-ES"/>
              <a:pPr>
                <a:defRPr/>
              </a:pPr>
              <a:t>614</a:t>
            </a:fld>
            <a:endParaRPr lang="es-ES" dirty="0"/>
          </a:p>
        </p:txBody>
      </p:sp>
      <p:sp>
        <p:nvSpPr>
          <p:cNvPr id="2317317" name="Text Box 5"/>
          <p:cNvSpPr txBox="1">
            <a:spLocks noChangeArrowheads="1"/>
          </p:cNvSpPr>
          <p:nvPr/>
        </p:nvSpPr>
        <p:spPr bwMode="auto">
          <a:xfrm>
            <a:off x="76200" y="304800"/>
            <a:ext cx="9753600" cy="307777"/>
          </a:xfrm>
          <a:prstGeom prst="rect">
            <a:avLst/>
          </a:prstGeom>
          <a:noFill/>
          <a:ln w="9525">
            <a:noFill/>
            <a:miter lim="800000"/>
            <a:headEnd/>
            <a:tailEnd/>
          </a:ln>
          <a:effectLst/>
        </p:spPr>
        <p:txBody>
          <a:bodyPr wrap="square">
            <a:spAutoFit/>
          </a:bodyPr>
          <a:lstStyle/>
          <a:p>
            <a:pPr marL="457200" indent="-457200" algn="ctr">
              <a:buFont typeface="+mj-lt"/>
              <a:buAutoNum type="romanUcPeriod"/>
              <a:tabLst>
                <a:tab pos="2338388" algn="l"/>
              </a:tabLst>
              <a:defRPr/>
            </a:pPr>
            <a:r>
              <a:rPr lang="es-ES_tradnl" sz="1400" u="sng" dirty="0" smtClean="0">
                <a:solidFill>
                  <a:srgbClr val="FFFF00"/>
                </a:solidFill>
                <a:effectLst>
                  <a:outerShdw blurRad="38100" dist="38100" dir="2700000" algn="tl">
                    <a:srgbClr val="000000">
                      <a:alpha val="43137"/>
                    </a:srgbClr>
                  </a:outerShdw>
                </a:effectLst>
                <a:latin typeface="+mn-lt"/>
              </a:rPr>
              <a:t>SOLUCIÓN para JUAN “Padre”:</a:t>
            </a:r>
            <a:endParaRPr lang="es-ES_tradnl" sz="1400" dirty="0">
              <a:solidFill>
                <a:srgbClr val="FFFF00"/>
              </a:solidFill>
              <a:latin typeface="+mn-lt"/>
            </a:endParaRPr>
          </a:p>
        </p:txBody>
      </p:sp>
      <p:sp>
        <p:nvSpPr>
          <p:cNvPr id="37893" name="Text Box 4"/>
          <p:cNvSpPr txBox="1">
            <a:spLocks noChangeArrowheads="1"/>
          </p:cNvSpPr>
          <p:nvPr/>
        </p:nvSpPr>
        <p:spPr bwMode="auto">
          <a:xfrm>
            <a:off x="0" y="0"/>
            <a:ext cx="9906000" cy="292388"/>
          </a:xfrm>
          <a:prstGeom prst="rect">
            <a:avLst/>
          </a:prstGeom>
          <a:solidFill>
            <a:srgbClr val="CCFFFF"/>
          </a:solidFill>
          <a:ln w="9525">
            <a:noFill/>
            <a:miter lim="800000"/>
            <a:headEnd/>
            <a:tailEnd/>
          </a:ln>
        </p:spPr>
        <p:txBody>
          <a:bodyPr wrap="square">
            <a:spAutoFit/>
          </a:bodyPr>
          <a:lstStyle/>
          <a:p>
            <a:pPr>
              <a:buFont typeface="Wingdings" pitchFamily="2" charset="2"/>
              <a:buNone/>
            </a:pPr>
            <a:r>
              <a:rPr lang="es-ES_tradnl" sz="1300" u="sng" dirty="0" smtClean="0">
                <a:solidFill>
                  <a:srgbClr val="FF0000"/>
                </a:solidFill>
                <a:latin typeface="+mn-lt"/>
              </a:rPr>
              <a:t>EJEMPLO (3)</a:t>
            </a:r>
            <a:r>
              <a:rPr lang="es-ES_tradnl" sz="1300" dirty="0" smtClean="0">
                <a:solidFill>
                  <a:srgbClr val="000066"/>
                </a:solidFill>
                <a:latin typeface="+mn-lt"/>
              </a:rPr>
              <a:t> Deducción </a:t>
            </a:r>
            <a:r>
              <a:rPr lang="es-ES_tradnl" sz="1300" dirty="0">
                <a:solidFill>
                  <a:srgbClr val="000066"/>
                </a:solidFill>
                <a:latin typeface="+mn-lt"/>
              </a:rPr>
              <a:t>Nueva Empresa. </a:t>
            </a:r>
            <a:r>
              <a:rPr lang="es-ES_tradnl" sz="1300" u="sng" dirty="0" smtClean="0">
                <a:solidFill>
                  <a:srgbClr val="FF0066"/>
                </a:solidFill>
                <a:latin typeface="+mn-lt"/>
              </a:rPr>
              <a:t>D. Estatal</a:t>
            </a:r>
            <a:r>
              <a:rPr lang="es-ES_tradnl" sz="1300" dirty="0" smtClean="0">
                <a:solidFill>
                  <a:srgbClr val="FF0066"/>
                </a:solidFill>
                <a:latin typeface="+mn-lt"/>
              </a:rPr>
              <a:t>: Modificado desde 2018 </a:t>
            </a:r>
            <a:r>
              <a:rPr lang="es-ES_tradnl" sz="1300" dirty="0">
                <a:solidFill>
                  <a:srgbClr val="FF0066"/>
                </a:solidFill>
                <a:latin typeface="+mn-lt"/>
              </a:rPr>
              <a:t>(68.1 LIRPF</a:t>
            </a:r>
            <a:r>
              <a:rPr lang="es-ES_tradnl" sz="1300" dirty="0" smtClean="0">
                <a:solidFill>
                  <a:srgbClr val="FF0066"/>
                </a:solidFill>
                <a:latin typeface="+mn-lt"/>
              </a:rPr>
              <a:t>)</a:t>
            </a:r>
            <a:r>
              <a:rPr lang="es-ES_tradnl" sz="1300" dirty="0" smtClean="0">
                <a:solidFill>
                  <a:srgbClr val="FF0000"/>
                </a:solidFill>
                <a:latin typeface="+mn-lt"/>
              </a:rPr>
              <a:t>. </a:t>
            </a:r>
            <a:r>
              <a:rPr lang="es-ES_tradnl" sz="1300" u="sng" dirty="0" smtClean="0">
                <a:solidFill>
                  <a:srgbClr val="FF0000"/>
                </a:solidFill>
                <a:latin typeface="+mn-lt"/>
              </a:rPr>
              <a:t>D. en  Galicia</a:t>
            </a:r>
            <a:r>
              <a:rPr lang="es-ES_tradnl" sz="1300" dirty="0" smtClean="0">
                <a:solidFill>
                  <a:srgbClr val="FF0000"/>
                </a:solidFill>
                <a:latin typeface="+mn-lt"/>
              </a:rPr>
              <a:t>:  </a:t>
            </a:r>
            <a:r>
              <a:rPr lang="es-ES_tradnl" sz="1300" dirty="0" err="1" smtClean="0">
                <a:solidFill>
                  <a:srgbClr val="FF0000"/>
                </a:solidFill>
                <a:latin typeface="+mn-lt"/>
              </a:rPr>
              <a:t>Modif</a:t>
            </a:r>
            <a:r>
              <a:rPr lang="es-ES_tradnl" sz="1300" dirty="0" smtClean="0">
                <a:solidFill>
                  <a:srgbClr val="FF0000"/>
                </a:solidFill>
                <a:latin typeface="+mn-lt"/>
              </a:rPr>
              <a:t>. desde 2019</a:t>
            </a:r>
            <a:endParaRPr lang="es-ES_tradnl" sz="1300" dirty="0">
              <a:solidFill>
                <a:srgbClr val="FF0000"/>
              </a:solidFill>
              <a:latin typeface="+mn-lt"/>
            </a:endParaRPr>
          </a:p>
        </p:txBody>
      </p:sp>
      <p:graphicFrame>
        <p:nvGraphicFramePr>
          <p:cNvPr id="8" name="7 Tabla"/>
          <p:cNvGraphicFramePr>
            <a:graphicFrameLocks noGrp="1"/>
          </p:cNvGraphicFramePr>
          <p:nvPr>
            <p:extLst>
              <p:ext uri="{D42A27DB-BD31-4B8C-83A1-F6EECF244321}">
                <p14:modId xmlns="" xmlns:p14="http://schemas.microsoft.com/office/powerpoint/2010/main" val="3827495159"/>
              </p:ext>
            </p:extLst>
          </p:nvPr>
        </p:nvGraphicFramePr>
        <p:xfrm>
          <a:off x="54033" y="1034576"/>
          <a:ext cx="9677400" cy="2699224"/>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gridCol w="2590800">
                  <a:extLst>
                    <a:ext uri="{9D8B030D-6E8A-4147-A177-3AD203B41FA5}">
                      <a16:colId xmlns="" xmlns:a16="http://schemas.microsoft.com/office/drawing/2014/main" val="20001"/>
                    </a:ext>
                  </a:extLst>
                </a:gridCol>
                <a:gridCol w="2514600">
                  <a:extLst>
                    <a:ext uri="{9D8B030D-6E8A-4147-A177-3AD203B41FA5}">
                      <a16:colId xmlns="" xmlns:a16="http://schemas.microsoft.com/office/drawing/2014/main" val="3173352169"/>
                    </a:ext>
                  </a:extLst>
                </a:gridCol>
                <a:gridCol w="2590800">
                  <a:extLst>
                    <a:ext uri="{9D8B030D-6E8A-4147-A177-3AD203B41FA5}">
                      <a16:colId xmlns="" xmlns:a16="http://schemas.microsoft.com/office/drawing/2014/main" val="1091545729"/>
                    </a:ext>
                  </a:extLst>
                </a:gridCol>
              </a:tblGrid>
              <a:tr h="320040">
                <a:tc>
                  <a:txBody>
                    <a:bodyPr/>
                    <a:lstStyle/>
                    <a:p>
                      <a:r>
                        <a:rPr lang="es-ES_tradnl" sz="1600" dirty="0" smtClean="0">
                          <a:effectLst>
                            <a:outerShdw blurRad="38100" dist="38100" dir="2700000" algn="tl">
                              <a:srgbClr val="000000">
                                <a:alpha val="43137"/>
                              </a:srgbClr>
                            </a:outerShdw>
                          </a:effectLst>
                          <a:latin typeface="+mn-lt"/>
                        </a:rPr>
                        <a:t>CONCEPTOS</a:t>
                      </a:r>
                      <a:endParaRPr lang="es-ES_tradnl" sz="1600" dirty="0">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457200" indent="-457200">
                        <a:buFont typeface="Wingdings" panose="05000000000000000000" pitchFamily="2" charset="2"/>
                        <a:buChar char="q"/>
                        <a:tabLst>
                          <a:tab pos="2338388" algn="l"/>
                        </a:tabLst>
                        <a:defRPr/>
                      </a:pPr>
                      <a:r>
                        <a:rPr lang="es-ES_tradnl" sz="1600" u="none" dirty="0" smtClean="0">
                          <a:solidFill>
                            <a:srgbClr val="FFFFFF"/>
                          </a:solidFill>
                          <a:effectLst>
                            <a:outerShdw blurRad="38100" dist="38100" dir="2700000" algn="tl">
                              <a:srgbClr val="000000">
                                <a:alpha val="43137"/>
                              </a:srgbClr>
                            </a:outerShdw>
                          </a:effectLst>
                          <a:latin typeface="+mn-lt"/>
                          <a:cs typeface="Arial" pitchFamily="34" charset="0"/>
                        </a:rPr>
                        <a:t>2017</a:t>
                      </a:r>
                      <a:endParaRPr lang="es-ES_tradnl" sz="1600" dirty="0">
                        <a:solidFill>
                          <a:srgbClr val="FFFFFF"/>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342900" indent="-342900">
                        <a:buFont typeface="Wingdings" panose="05000000000000000000" pitchFamily="2" charset="2"/>
                        <a:buChar char="q"/>
                      </a:pPr>
                      <a:r>
                        <a:rPr lang="es-ES_tradnl" sz="1600" dirty="0" smtClean="0">
                          <a:solidFill>
                            <a:srgbClr val="FFFF00"/>
                          </a:solidFill>
                          <a:effectLst>
                            <a:outerShdw blurRad="38100" dist="38100" dir="2700000" algn="tl">
                              <a:srgbClr val="000000">
                                <a:alpha val="43137"/>
                              </a:srgbClr>
                            </a:outerShdw>
                          </a:effectLst>
                          <a:latin typeface="+mn-lt"/>
                        </a:rPr>
                        <a:t>2018</a:t>
                      </a: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342900" indent="-342900">
                        <a:buFont typeface="Wingdings" panose="05000000000000000000" pitchFamily="2" charset="2"/>
                        <a:buChar char="q"/>
                      </a:pPr>
                      <a:r>
                        <a:rPr lang="es-ES_tradnl" sz="1600" dirty="0" smtClean="0">
                          <a:solidFill>
                            <a:srgbClr val="FFFF00"/>
                          </a:solidFill>
                          <a:effectLst>
                            <a:outerShdw blurRad="38100" dist="38100" dir="2700000" algn="tl">
                              <a:srgbClr val="000000">
                                <a:alpha val="43137"/>
                              </a:srgbClr>
                            </a:outerShdw>
                          </a:effectLst>
                          <a:latin typeface="+mn-lt"/>
                        </a:rPr>
                        <a:t>Desde 2019</a:t>
                      </a: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10000"/>
                  </a:ext>
                </a:extLst>
              </a:tr>
              <a:tr h="350520">
                <a:tc>
                  <a:txBody>
                    <a:bodyPr/>
                    <a:lstStyle/>
                    <a:p>
                      <a:r>
                        <a:rPr lang="es-ES_tradnl" sz="1600" b="1" dirty="0" smtClean="0">
                          <a:solidFill>
                            <a:srgbClr val="FFFF00"/>
                          </a:solidFill>
                          <a:effectLst>
                            <a:outerShdw blurRad="38100" dist="38100" dir="2700000" algn="tl">
                              <a:srgbClr val="000000">
                                <a:alpha val="43137"/>
                              </a:srgbClr>
                            </a:outerShdw>
                          </a:effectLst>
                          <a:latin typeface="+mn-lt"/>
                        </a:rPr>
                        <a:t>D. Estatal</a:t>
                      </a:r>
                      <a:endParaRPr lang="es-ES_tradnl" sz="1600" b="1"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tab pos="2338388" algn="l"/>
                        </a:tabLst>
                        <a:defRPr/>
                      </a:pPr>
                      <a:r>
                        <a:rPr lang="es-ES_tradnl" sz="1100" b="1" dirty="0" smtClean="0">
                          <a:solidFill>
                            <a:srgbClr val="FF0000"/>
                          </a:solidFill>
                          <a:effectLst/>
                          <a:latin typeface="+mn-lt"/>
                        </a:rPr>
                        <a:t>D = 20% s/ BD (límite BD = 50.000)</a:t>
                      </a:r>
                      <a:endParaRPr lang="es-ES_tradnl" sz="11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_tradnl" sz="1200" b="1" dirty="0" smtClean="0">
                          <a:solidFill>
                            <a:srgbClr val="FF0000"/>
                          </a:solidFill>
                          <a:effectLst/>
                          <a:latin typeface="+mn-lt"/>
                        </a:rPr>
                        <a:t>D = 30% s/ BD (límite BD = 60.000)</a:t>
                      </a: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66"/>
                    </a:solidFill>
                  </a:tcPr>
                </a:tc>
                <a:tc hMerge="1">
                  <a:txBody>
                    <a:bodyPr/>
                    <a:lstStyle/>
                    <a:p>
                      <a:pPr marL="342900" indent="-342900">
                        <a:buFont typeface="Wingdings" panose="05000000000000000000" pitchFamily="2" charset="2"/>
                        <a:buChar char="q"/>
                      </a:pP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431602024"/>
                  </a:ext>
                </a:extLst>
              </a:tr>
              <a:tr h="320040">
                <a:tc>
                  <a:txBody>
                    <a:bodyPr/>
                    <a:lstStyle/>
                    <a:p>
                      <a:r>
                        <a:rPr lang="es-ES_tradnl" sz="1400" b="1" dirty="0" smtClean="0">
                          <a:solidFill>
                            <a:schemeClr val="tx1"/>
                          </a:solidFill>
                          <a:effectLst/>
                          <a:latin typeface="+mn-lt"/>
                          <a:cs typeface="Arial" pitchFamily="34" charset="0"/>
                        </a:rPr>
                        <a:t>Inversión de </a:t>
                      </a:r>
                      <a:r>
                        <a:rPr lang="es-ES_tradnl" sz="1400" b="1" dirty="0" smtClean="0">
                          <a:solidFill>
                            <a:srgbClr val="FFFF00"/>
                          </a:solidFill>
                          <a:effectLst/>
                          <a:latin typeface="+mn-lt"/>
                          <a:cs typeface="Arial" pitchFamily="34" charset="0"/>
                        </a:rPr>
                        <a:t>Juan</a:t>
                      </a:r>
                      <a:r>
                        <a:rPr lang="es-ES_tradnl" sz="1400" b="1" dirty="0" smtClean="0">
                          <a:solidFill>
                            <a:schemeClr val="tx1"/>
                          </a:solidFill>
                          <a:effectLst/>
                          <a:latin typeface="+mn-lt"/>
                          <a:cs typeface="Arial" pitchFamily="34" charset="0"/>
                        </a:rPr>
                        <a:t>: </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66"/>
                          </a:solidFill>
                          <a:effectLst/>
                          <a:latin typeface="+mn-lt"/>
                          <a:cs typeface="Arial" pitchFamily="34" charset="0"/>
                        </a:rPr>
                        <a:t>Inversión Temporal: 70.000</a:t>
                      </a: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1"/>
                  </a:ext>
                </a:extLst>
              </a:tr>
              <a:tr h="259080">
                <a:tc>
                  <a:txBody>
                    <a:bodyPr/>
                    <a:lstStyle/>
                    <a:p>
                      <a:r>
                        <a:rPr lang="es-ES_tradnl" sz="1400" b="1" dirty="0" smtClean="0">
                          <a:solidFill>
                            <a:schemeClr val="tx1"/>
                          </a:solidFill>
                          <a:effectLst/>
                          <a:latin typeface="+mn-lt"/>
                          <a:cs typeface="Arial" pitchFamily="34" charset="0"/>
                        </a:rPr>
                        <a:t>Límite BD: </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r"/>
                      <a:r>
                        <a:rPr lang="es-ES_tradnl" sz="1400" b="1" dirty="0" smtClean="0">
                          <a:solidFill>
                            <a:srgbClr val="FF0000"/>
                          </a:solidFill>
                          <a:effectLst/>
                          <a:latin typeface="+mn-lt"/>
                          <a:cs typeface="Arial" pitchFamily="34" charset="0"/>
                        </a:rPr>
                        <a:t>50.000</a:t>
                      </a:r>
                      <a:endParaRPr lang="es-ES_tradnl" sz="14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r"/>
                      <a:r>
                        <a:rPr lang="es-ES_tradnl" sz="1400" b="1" dirty="0" smtClean="0">
                          <a:solidFill>
                            <a:srgbClr val="FF0000"/>
                          </a:solidFill>
                          <a:effectLst/>
                          <a:latin typeface="+mn-lt"/>
                          <a:cs typeface="Arial" pitchFamily="34" charset="0"/>
                        </a:rPr>
                        <a:t>60.000</a:t>
                      </a:r>
                      <a:endParaRPr lang="es-ES_tradnl" sz="14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lang="es-ES_tradnl" sz="1400" b="1" dirty="0" smtClean="0">
                          <a:solidFill>
                            <a:srgbClr val="000066"/>
                          </a:solidFill>
                          <a:effectLst/>
                          <a:latin typeface="+mn-lt"/>
                        </a:rPr>
                        <a:t>Mejor sólo la gallega**:</a:t>
                      </a: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2"/>
                  </a:ext>
                </a:extLst>
              </a:tr>
              <a:tr h="274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400" b="1" dirty="0" smtClean="0">
                          <a:solidFill>
                            <a:schemeClr val="tx1"/>
                          </a:solidFill>
                          <a:effectLst/>
                          <a:latin typeface="+mn-lt"/>
                          <a:cs typeface="Arial" pitchFamily="34" charset="0"/>
                        </a:rPr>
                        <a:t>D = 20% </a:t>
                      </a:r>
                      <a:r>
                        <a:rPr lang="es-ES_tradnl" sz="1400" b="1" dirty="0" err="1" smtClean="0">
                          <a:solidFill>
                            <a:schemeClr val="tx1"/>
                          </a:solidFill>
                          <a:effectLst/>
                          <a:latin typeface="+mn-lt"/>
                          <a:cs typeface="Arial" pitchFamily="34" charset="0"/>
                        </a:rPr>
                        <a:t>ó</a:t>
                      </a:r>
                      <a:r>
                        <a:rPr lang="es-ES_tradnl" sz="1400" b="1" dirty="0" smtClean="0">
                          <a:solidFill>
                            <a:schemeClr val="tx1"/>
                          </a:solidFill>
                          <a:effectLst/>
                          <a:latin typeface="+mn-lt"/>
                          <a:cs typeface="Arial" pitchFamily="34" charset="0"/>
                        </a:rPr>
                        <a:t> </a:t>
                      </a:r>
                      <a:r>
                        <a:rPr lang="es-ES_tradnl" sz="1400" b="1" dirty="0" smtClean="0">
                          <a:solidFill>
                            <a:srgbClr val="FFFF00"/>
                          </a:solidFill>
                          <a:effectLst/>
                          <a:latin typeface="+mn-lt"/>
                          <a:cs typeface="Arial" pitchFamily="34" charset="0"/>
                        </a:rPr>
                        <a:t>30%</a:t>
                      </a:r>
                      <a:r>
                        <a:rPr lang="es-ES_tradnl" sz="1400" b="1" dirty="0" smtClean="0">
                          <a:solidFill>
                            <a:schemeClr val="tx1"/>
                          </a:solidFill>
                          <a:effectLst/>
                          <a:latin typeface="+mn-lt"/>
                          <a:cs typeface="Arial" pitchFamily="34" charset="0"/>
                        </a:rPr>
                        <a:t> s/ BD</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400" dirty="0" smtClean="0">
                          <a:solidFill>
                            <a:srgbClr val="000066"/>
                          </a:solidFill>
                          <a:effectLst/>
                          <a:latin typeface="+mn-lt"/>
                          <a:cs typeface="Arial" pitchFamily="34" charset="0"/>
                        </a:rPr>
                        <a:t>D = </a:t>
                      </a:r>
                      <a:r>
                        <a:rPr lang="es-ES_tradnl" sz="1400" b="1" dirty="0" smtClean="0">
                          <a:solidFill>
                            <a:srgbClr val="FF0000"/>
                          </a:solidFill>
                          <a:effectLst/>
                          <a:latin typeface="+mn-lt"/>
                          <a:cs typeface="Arial" pitchFamily="34" charset="0"/>
                        </a:rPr>
                        <a:t>20%</a:t>
                      </a:r>
                      <a:r>
                        <a:rPr lang="es-ES_tradnl" sz="1400" dirty="0" smtClean="0">
                          <a:solidFill>
                            <a:srgbClr val="000066"/>
                          </a:solidFill>
                          <a:effectLst/>
                          <a:latin typeface="+mn-lt"/>
                          <a:cs typeface="Arial" pitchFamily="34" charset="0"/>
                        </a:rPr>
                        <a:t> s/ 50.000 = </a:t>
                      </a:r>
                      <a:r>
                        <a:rPr lang="es-ES_tradnl" sz="1400" b="1" dirty="0" smtClean="0">
                          <a:solidFill>
                            <a:srgbClr val="0000FF"/>
                          </a:solidFill>
                          <a:effectLst/>
                          <a:latin typeface="+mn-lt"/>
                          <a:cs typeface="Arial" pitchFamily="34" charset="0"/>
                        </a:rPr>
                        <a:t>10.000</a:t>
                      </a:r>
                      <a:endParaRPr lang="es-ES_tradnl" sz="1400" b="1" dirty="0">
                        <a:solidFill>
                          <a:srgbClr val="0000FF"/>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s-ES_tradnl" sz="1400" dirty="0" smtClean="0">
                          <a:solidFill>
                            <a:srgbClr val="000066"/>
                          </a:solidFill>
                          <a:effectLst/>
                          <a:latin typeface="+mn-lt"/>
                          <a:cs typeface="Arial" pitchFamily="34" charset="0"/>
                        </a:rPr>
                        <a:t>D = </a:t>
                      </a:r>
                      <a:r>
                        <a:rPr lang="es-ES_tradnl" sz="1400" b="1" dirty="0" smtClean="0">
                          <a:solidFill>
                            <a:srgbClr val="FF0000"/>
                          </a:solidFill>
                          <a:effectLst/>
                          <a:latin typeface="+mn-lt"/>
                          <a:cs typeface="Arial" pitchFamily="34" charset="0"/>
                        </a:rPr>
                        <a:t>30%</a:t>
                      </a:r>
                      <a:r>
                        <a:rPr lang="es-ES_tradnl" sz="1400" dirty="0" smtClean="0">
                          <a:solidFill>
                            <a:srgbClr val="000066"/>
                          </a:solidFill>
                          <a:effectLst/>
                          <a:latin typeface="+mn-lt"/>
                          <a:cs typeface="Arial" pitchFamily="34" charset="0"/>
                        </a:rPr>
                        <a:t> s/ 60.000 = </a:t>
                      </a:r>
                      <a:r>
                        <a:rPr lang="es-ES_tradnl" sz="1400" b="1" dirty="0" smtClean="0">
                          <a:solidFill>
                            <a:srgbClr val="0000FF"/>
                          </a:solidFill>
                          <a:effectLst/>
                          <a:latin typeface="+mn-lt"/>
                          <a:cs typeface="Arial" pitchFamily="34" charset="0"/>
                        </a:rPr>
                        <a:t>18.000</a:t>
                      </a:r>
                      <a:endParaRPr lang="es-ES_tradnl" sz="1400" b="1" dirty="0">
                        <a:solidFill>
                          <a:srgbClr val="0000FF"/>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sz="1400" b="1" dirty="0">
                        <a:solidFill>
                          <a:srgbClr val="0000FF"/>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3"/>
                  </a:ext>
                </a:extLst>
              </a:tr>
              <a:tr h="2895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200" b="0" u="sng" dirty="0" err="1" smtClean="0">
                          <a:solidFill>
                            <a:schemeClr val="tx1"/>
                          </a:solidFill>
                          <a:effectLst/>
                          <a:latin typeface="+mn-lt"/>
                        </a:rPr>
                        <a:t>Ded</a:t>
                      </a:r>
                      <a:r>
                        <a:rPr lang="es-ES_tradnl" sz="1200" b="0" u="sng" dirty="0" smtClean="0">
                          <a:solidFill>
                            <a:schemeClr val="tx1"/>
                          </a:solidFill>
                          <a:effectLst/>
                          <a:latin typeface="+mn-lt"/>
                        </a:rPr>
                        <a:t>. Autonómica </a:t>
                      </a:r>
                      <a:r>
                        <a:rPr lang="es-ES_tradnl" sz="1200" b="1" u="sng" dirty="0" smtClean="0">
                          <a:solidFill>
                            <a:srgbClr val="FFFF00"/>
                          </a:solidFill>
                          <a:effectLst/>
                          <a:latin typeface="+mn-lt"/>
                        </a:rPr>
                        <a:t>Galicia</a:t>
                      </a:r>
                      <a:r>
                        <a:rPr lang="es-ES_tradnl" sz="1200" b="0" dirty="0" smtClean="0">
                          <a:solidFill>
                            <a:schemeClr val="tx1"/>
                          </a:solidFill>
                          <a:effectLst/>
                          <a:latin typeface="+mn-lt"/>
                        </a:rPr>
                        <a:t>:</a:t>
                      </a:r>
                      <a:endParaRPr lang="es-ES_tradnl" sz="1400" b="0"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100" b="1" u="sng" dirty="0" smtClean="0">
                          <a:solidFill>
                            <a:srgbClr val="000066"/>
                          </a:solidFill>
                          <a:effectLst/>
                          <a:latin typeface="+mn-lt"/>
                        </a:rPr>
                        <a:t>Por el Exceso</a:t>
                      </a:r>
                      <a:r>
                        <a:rPr lang="es-ES_tradnl" sz="1100" b="1" baseline="0" dirty="0" smtClean="0">
                          <a:solidFill>
                            <a:srgbClr val="000066"/>
                          </a:solidFill>
                          <a:effectLst/>
                          <a:latin typeface="+mn-lt"/>
                        </a:rPr>
                        <a:t> (incompatible c/ Estatal) </a:t>
                      </a:r>
                      <a:r>
                        <a:rPr lang="es-ES_tradnl" sz="1100" b="1" dirty="0" smtClean="0">
                          <a:solidFill>
                            <a:srgbClr val="000066"/>
                          </a:solidFill>
                          <a:effectLst/>
                          <a:latin typeface="+mn-lt"/>
                        </a:rPr>
                        <a:t>D = </a:t>
                      </a:r>
                      <a:r>
                        <a:rPr lang="es-ES_tradnl" sz="1100" b="1" dirty="0" smtClean="0">
                          <a:solidFill>
                            <a:srgbClr val="FF0000"/>
                          </a:solidFill>
                          <a:effectLst/>
                          <a:latin typeface="+mn-lt"/>
                        </a:rPr>
                        <a:t>20%</a:t>
                      </a:r>
                      <a:r>
                        <a:rPr lang="es-ES_tradnl" sz="1100" b="1" dirty="0" smtClean="0">
                          <a:solidFill>
                            <a:srgbClr val="000066"/>
                          </a:solidFill>
                          <a:effectLst/>
                          <a:latin typeface="+mn-lt"/>
                        </a:rPr>
                        <a:t> s/ BD (límite D = 20.000)</a:t>
                      </a:r>
                      <a:endParaRPr lang="es-ES_tradnl" sz="1100" b="0"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100" b="1" dirty="0" smtClean="0">
                          <a:solidFill>
                            <a:srgbClr val="000066"/>
                          </a:solidFill>
                          <a:effectLst/>
                          <a:latin typeface="+mn-lt"/>
                        </a:rPr>
                        <a:t>D = </a:t>
                      </a:r>
                      <a:r>
                        <a:rPr lang="es-ES_tradnl" sz="1100" b="1" dirty="0" smtClean="0">
                          <a:solidFill>
                            <a:srgbClr val="FF0000"/>
                          </a:solidFill>
                          <a:effectLst/>
                          <a:latin typeface="+mn-lt"/>
                        </a:rPr>
                        <a:t>45%</a:t>
                      </a:r>
                      <a:r>
                        <a:rPr lang="es-ES_tradnl" sz="1100" b="1" dirty="0" smtClean="0">
                          <a:solidFill>
                            <a:srgbClr val="000066"/>
                          </a:solidFill>
                          <a:effectLst/>
                          <a:latin typeface="+mn-lt"/>
                        </a:rPr>
                        <a:t> s/ BD (límite D = 35.000)**</a:t>
                      </a:r>
                      <a:endParaRPr lang="es-ES" sz="1100" dirty="0">
                        <a:solidFill>
                          <a:srgbClr val="000066"/>
                        </a:solidFill>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66"/>
                    </a:solidFill>
                  </a:tcPr>
                </a:tc>
                <a:extLst>
                  <a:ext uri="{0D108BD9-81ED-4DB2-BD59-A6C34878D82A}">
                    <a16:rowId xmlns="" xmlns:a16="http://schemas.microsoft.com/office/drawing/2014/main" val="10004"/>
                  </a:ext>
                </a:extLst>
              </a:tr>
              <a:tr h="4419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200" b="1" u="sng" dirty="0" smtClean="0">
                          <a:solidFill>
                            <a:srgbClr val="FFFF00"/>
                          </a:solidFill>
                          <a:effectLst/>
                          <a:latin typeface="+mn-lt"/>
                        </a:rPr>
                        <a:t>Exceso</a:t>
                      </a:r>
                      <a:r>
                        <a:rPr lang="es-ES_tradnl" sz="1200" b="1" dirty="0" smtClean="0">
                          <a:solidFill>
                            <a:srgbClr val="FFFF00"/>
                          </a:solidFill>
                          <a:effectLst/>
                          <a:latin typeface="+mn-lt"/>
                        </a:rPr>
                        <a:t> de la inversión</a:t>
                      </a:r>
                      <a:endParaRPr lang="es-ES_tradnl" sz="1200" b="1" dirty="0">
                        <a:solidFill>
                          <a:srgbClr val="FFFF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20%</a:t>
                      </a:r>
                      <a:r>
                        <a:rPr lang="es-ES_tradnl" sz="1200" dirty="0" smtClean="0">
                          <a:solidFill>
                            <a:srgbClr val="000066"/>
                          </a:solidFill>
                          <a:effectLst/>
                          <a:latin typeface="+mn-lt"/>
                          <a:cs typeface="Arial" pitchFamily="34" charset="0"/>
                        </a:rPr>
                        <a:t> s/ 20.000* = </a:t>
                      </a:r>
                      <a:r>
                        <a:rPr lang="es-ES_tradnl" sz="1200" b="1" dirty="0" smtClean="0">
                          <a:solidFill>
                            <a:srgbClr val="0000FF"/>
                          </a:solidFill>
                          <a:effectLst/>
                          <a:latin typeface="+mn-lt"/>
                          <a:cs typeface="Arial" pitchFamily="34" charset="0"/>
                        </a:rPr>
                        <a:t>4</a:t>
                      </a:r>
                      <a:r>
                        <a:rPr lang="es-ES_tradnl" sz="1200" b="1" baseline="0" dirty="0" smtClean="0">
                          <a:solidFill>
                            <a:srgbClr val="0000FF"/>
                          </a:solidFill>
                          <a:effectLst/>
                          <a:latin typeface="+mn-lt"/>
                          <a:cs typeface="Arial" pitchFamily="34" charset="0"/>
                        </a:rPr>
                        <a:t>.000</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smtClean="0">
                          <a:solidFill>
                            <a:srgbClr val="000066"/>
                          </a:solidFill>
                          <a:effectLst/>
                          <a:latin typeface="+mn-lt"/>
                          <a:cs typeface="Arial" pitchFamily="34" charset="0"/>
                        </a:rPr>
                        <a:t>[</a:t>
                      </a:r>
                      <a:r>
                        <a:rPr lang="es-ES_tradnl" sz="800" u="sng" dirty="0" smtClean="0">
                          <a:solidFill>
                            <a:srgbClr val="000066"/>
                          </a:solidFill>
                          <a:effectLst/>
                          <a:latin typeface="+mn-lt"/>
                          <a:cs typeface="Arial" pitchFamily="34" charset="0"/>
                        </a:rPr>
                        <a:t>exceso de la inversión</a:t>
                      </a:r>
                      <a:r>
                        <a:rPr lang="es-ES_tradnl" sz="800" dirty="0" smtClean="0">
                          <a:solidFill>
                            <a:srgbClr val="000066"/>
                          </a:solidFill>
                          <a:effectLst/>
                          <a:latin typeface="+mn-lt"/>
                          <a:cs typeface="Arial" pitchFamily="34" charset="0"/>
                        </a:rPr>
                        <a:t>*: 70.000-50.000 =20.000*]</a:t>
                      </a:r>
                      <a:endParaRPr lang="es-ES_tradnl" sz="800" b="1" dirty="0">
                        <a:solidFill>
                          <a:srgbClr val="FF00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20%</a:t>
                      </a:r>
                      <a:r>
                        <a:rPr lang="es-ES_tradnl" sz="1200" dirty="0" smtClean="0">
                          <a:solidFill>
                            <a:srgbClr val="000066"/>
                          </a:solidFill>
                          <a:effectLst/>
                          <a:latin typeface="+mn-lt"/>
                          <a:cs typeface="Arial" pitchFamily="34" charset="0"/>
                        </a:rPr>
                        <a:t> s/ 10.000* = </a:t>
                      </a:r>
                      <a:r>
                        <a:rPr lang="es-ES_tradnl" sz="1200" b="1" dirty="0" smtClean="0">
                          <a:solidFill>
                            <a:srgbClr val="0000FF"/>
                          </a:solidFill>
                          <a:effectLst/>
                          <a:latin typeface="+mn-lt"/>
                          <a:cs typeface="Arial" pitchFamily="34" charset="0"/>
                        </a:rPr>
                        <a:t>2</a:t>
                      </a:r>
                      <a:r>
                        <a:rPr lang="es-ES_tradnl" sz="1200" b="1" baseline="0" dirty="0" smtClean="0">
                          <a:solidFill>
                            <a:srgbClr val="0000FF"/>
                          </a:solidFill>
                          <a:effectLst/>
                          <a:latin typeface="+mn-lt"/>
                          <a:cs typeface="Arial" pitchFamily="34" charset="0"/>
                        </a:rPr>
                        <a:t>.000</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smtClean="0">
                          <a:solidFill>
                            <a:srgbClr val="000066"/>
                          </a:solidFill>
                          <a:effectLst/>
                          <a:latin typeface="+mn-lt"/>
                          <a:cs typeface="Arial" pitchFamily="34" charset="0"/>
                        </a:rPr>
                        <a:t>[</a:t>
                      </a:r>
                      <a:r>
                        <a:rPr lang="es-ES_tradnl" sz="800" u="sng" dirty="0" smtClean="0">
                          <a:solidFill>
                            <a:srgbClr val="000066"/>
                          </a:solidFill>
                          <a:effectLst/>
                          <a:latin typeface="+mn-lt"/>
                          <a:cs typeface="Arial" pitchFamily="34" charset="0"/>
                        </a:rPr>
                        <a:t>exceso de la inversión</a:t>
                      </a:r>
                      <a:r>
                        <a:rPr lang="es-ES_tradnl" sz="800" dirty="0" smtClean="0">
                          <a:solidFill>
                            <a:srgbClr val="000066"/>
                          </a:solidFill>
                          <a:effectLst/>
                          <a:latin typeface="+mn-lt"/>
                          <a:cs typeface="Arial" pitchFamily="34" charset="0"/>
                        </a:rPr>
                        <a:t>*: 70.000-60.000 =10.000*]</a:t>
                      </a:r>
                      <a:endParaRPr lang="es-ES_tradnl" sz="800" b="1" dirty="0">
                        <a:solidFill>
                          <a:srgbClr val="FF00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45%</a:t>
                      </a:r>
                      <a:r>
                        <a:rPr lang="es-ES_tradnl" sz="1200" dirty="0" smtClean="0">
                          <a:solidFill>
                            <a:srgbClr val="000066"/>
                          </a:solidFill>
                          <a:effectLst/>
                          <a:latin typeface="+mn-lt"/>
                          <a:cs typeface="Arial" pitchFamily="34" charset="0"/>
                        </a:rPr>
                        <a:t> s/ 70.000* = </a:t>
                      </a:r>
                      <a:r>
                        <a:rPr lang="es-ES_tradnl" sz="1200" b="1" dirty="0" smtClean="0">
                          <a:solidFill>
                            <a:srgbClr val="0000FF"/>
                          </a:solidFill>
                          <a:effectLst/>
                          <a:latin typeface="+mn-lt"/>
                          <a:cs typeface="Arial" pitchFamily="34" charset="0"/>
                        </a:rPr>
                        <a:t>31</a:t>
                      </a:r>
                      <a:r>
                        <a:rPr lang="es-ES_tradnl" sz="1200" b="1" baseline="0" dirty="0" smtClean="0">
                          <a:solidFill>
                            <a:srgbClr val="0000FF"/>
                          </a:solidFill>
                          <a:effectLst/>
                          <a:latin typeface="+mn-lt"/>
                          <a:cs typeface="Arial" pitchFamily="34" charset="0"/>
                        </a:rPr>
                        <a:t>.500</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800" dirty="0" smtClean="0">
                          <a:solidFill>
                            <a:srgbClr val="000066"/>
                          </a:solidFill>
                          <a:effectLst/>
                          <a:latin typeface="+mn-lt"/>
                          <a:cs typeface="Arial" pitchFamily="34" charset="0"/>
                        </a:rPr>
                        <a:t>[</a:t>
                      </a:r>
                      <a:r>
                        <a:rPr lang="es-ES_tradnl" sz="800" u="sng" dirty="0" smtClean="0">
                          <a:solidFill>
                            <a:srgbClr val="000066"/>
                          </a:solidFill>
                          <a:effectLst/>
                          <a:latin typeface="+mn-lt"/>
                          <a:cs typeface="Arial" pitchFamily="34" charset="0"/>
                        </a:rPr>
                        <a:t>Toda la inversión</a:t>
                      </a:r>
                      <a:r>
                        <a:rPr lang="es-ES_tradnl" sz="800" dirty="0" smtClean="0">
                          <a:solidFill>
                            <a:srgbClr val="000066"/>
                          </a:solidFill>
                          <a:effectLst/>
                          <a:latin typeface="+mn-lt"/>
                          <a:cs typeface="Arial" pitchFamily="34" charset="0"/>
                        </a:rPr>
                        <a:t>* ] </a:t>
                      </a:r>
                      <a:endParaRPr lang="es-ES" sz="800" dirty="0"/>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549008474"/>
                  </a:ext>
                </a:extLst>
              </a:tr>
              <a:tr h="352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200" b="1" dirty="0" smtClean="0">
                          <a:solidFill>
                            <a:srgbClr val="FFFF00"/>
                          </a:solidFill>
                          <a:effectLst/>
                          <a:latin typeface="+mn-lt"/>
                        </a:rPr>
                        <a:t>D. Estatal + D. Galicia</a:t>
                      </a:r>
                      <a:endParaRPr lang="es-ES_tradnl" sz="1200" b="1" dirty="0">
                        <a:solidFill>
                          <a:srgbClr val="FFFF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effectLst/>
                          <a:latin typeface="+mn-lt"/>
                        </a:rPr>
                        <a:t>10.000</a:t>
                      </a:r>
                      <a:r>
                        <a:rPr lang="es-ES_tradnl" sz="1400" b="1" baseline="0" dirty="0" smtClean="0">
                          <a:solidFill>
                            <a:srgbClr val="0000FF"/>
                          </a:solidFill>
                          <a:effectLst/>
                          <a:latin typeface="+mn-lt"/>
                        </a:rPr>
                        <a:t> + 4.000 = 14.000</a:t>
                      </a:r>
                      <a:endParaRPr lang="es-ES_tradnl" sz="1400" b="1" dirty="0">
                        <a:solidFill>
                          <a:srgbClr val="0000FF"/>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effectLst/>
                          <a:latin typeface="+mn-lt"/>
                        </a:rPr>
                        <a:t>18.000</a:t>
                      </a:r>
                      <a:r>
                        <a:rPr lang="es-ES_tradnl" sz="1400" b="1" baseline="0" dirty="0" smtClean="0">
                          <a:solidFill>
                            <a:srgbClr val="0000FF"/>
                          </a:solidFill>
                          <a:effectLst/>
                          <a:latin typeface="+mn-lt"/>
                        </a:rPr>
                        <a:t> + 2.000 = 20.000</a:t>
                      </a:r>
                      <a:endParaRPr lang="es-ES_tradnl" sz="1400" b="1" dirty="0">
                        <a:solidFill>
                          <a:srgbClr val="0000FF"/>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FF"/>
                          </a:solidFill>
                          <a:effectLst/>
                          <a:latin typeface="+mn-lt"/>
                        </a:rPr>
                        <a:t>0</a:t>
                      </a:r>
                      <a:r>
                        <a:rPr lang="es-ES_tradnl" sz="1400" b="1" baseline="0" dirty="0" smtClean="0">
                          <a:solidFill>
                            <a:srgbClr val="0000FF"/>
                          </a:solidFill>
                          <a:effectLst/>
                          <a:latin typeface="+mn-lt"/>
                        </a:rPr>
                        <a:t> + 31.500 = 31.500</a:t>
                      </a:r>
                      <a:endParaRPr lang="es-ES_tradnl" sz="1400" b="1" dirty="0" smtClean="0">
                        <a:solidFill>
                          <a:srgbClr val="0000FF"/>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277081004"/>
                  </a:ext>
                </a:extLst>
              </a:tr>
            </a:tbl>
          </a:graphicData>
        </a:graphic>
      </p:graphicFrame>
      <p:graphicFrame>
        <p:nvGraphicFramePr>
          <p:cNvPr id="2" name="Tabla 1"/>
          <p:cNvGraphicFramePr>
            <a:graphicFrameLocks noGrp="1"/>
          </p:cNvGraphicFramePr>
          <p:nvPr>
            <p:extLst/>
          </p:nvPr>
        </p:nvGraphicFramePr>
        <p:xfrm>
          <a:off x="6781800" y="381000"/>
          <a:ext cx="2118066" cy="370840"/>
        </p:xfrm>
        <a:graphic>
          <a:graphicData uri="http://schemas.openxmlformats.org/drawingml/2006/table">
            <a:tbl>
              <a:tblPr firstRow="1" bandRow="1">
                <a:tableStyleId>{5C22544A-7EE6-4342-B048-85BDC9FD1C3A}</a:tableStyleId>
              </a:tblPr>
              <a:tblGrid>
                <a:gridCol w="2118066">
                  <a:extLst>
                    <a:ext uri="{9D8B030D-6E8A-4147-A177-3AD203B41FA5}">
                      <a16:colId xmlns="" xmlns:a16="http://schemas.microsoft.com/office/drawing/2014/main" val="3294712315"/>
                    </a:ext>
                  </a:extLst>
                </a:gridCol>
              </a:tblGrid>
              <a:tr h="370840">
                <a:tc>
                  <a:txBody>
                    <a:bodyPr/>
                    <a:lstStyle/>
                    <a:p>
                      <a:pPr algn="ctr"/>
                      <a:r>
                        <a:rPr lang="es-ES_tradnl" sz="1600" b="1" u="none" dirty="0" smtClean="0">
                          <a:solidFill>
                            <a:srgbClr val="FF0000"/>
                          </a:solidFill>
                          <a:effectLst/>
                          <a:latin typeface="+mn-lt"/>
                          <a:cs typeface="Arial" charset="0"/>
                        </a:rPr>
                        <a:t>“Business Angels”</a:t>
                      </a:r>
                      <a:endParaRPr lang="es-ES" sz="1600" dirty="0"/>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3740939471"/>
                  </a:ext>
                </a:extLst>
              </a:tr>
            </a:tbl>
          </a:graphicData>
        </a:graphic>
      </p:graphicFrame>
      <p:graphicFrame>
        <p:nvGraphicFramePr>
          <p:cNvPr id="9" name="Tabla 8"/>
          <p:cNvGraphicFramePr>
            <a:graphicFrameLocks noGrp="1"/>
          </p:cNvGraphicFramePr>
          <p:nvPr>
            <p:extLst/>
          </p:nvPr>
        </p:nvGraphicFramePr>
        <p:xfrm>
          <a:off x="6553200" y="3826036"/>
          <a:ext cx="2118066" cy="370840"/>
        </p:xfrm>
        <a:graphic>
          <a:graphicData uri="http://schemas.openxmlformats.org/drawingml/2006/table">
            <a:tbl>
              <a:tblPr firstRow="1" bandRow="1">
                <a:tableStyleId>{5C22544A-7EE6-4342-B048-85BDC9FD1C3A}</a:tableStyleId>
              </a:tblPr>
              <a:tblGrid>
                <a:gridCol w="2118066">
                  <a:extLst>
                    <a:ext uri="{9D8B030D-6E8A-4147-A177-3AD203B41FA5}">
                      <a16:colId xmlns="" xmlns:a16="http://schemas.microsoft.com/office/drawing/2014/main" val="3294712315"/>
                    </a:ext>
                  </a:extLst>
                </a:gridCol>
              </a:tblGrid>
              <a:tr h="370840">
                <a:tc>
                  <a:txBody>
                    <a:bodyPr/>
                    <a:lstStyle/>
                    <a:p>
                      <a:pPr algn="ctr"/>
                      <a:r>
                        <a:rPr lang="es-ES_tradnl" sz="1600" b="1" u="none" dirty="0" smtClean="0">
                          <a:solidFill>
                            <a:srgbClr val="FF0000"/>
                          </a:solidFill>
                          <a:effectLst/>
                          <a:latin typeface="+mn-lt"/>
                          <a:cs typeface="Arial" charset="0"/>
                        </a:rPr>
                        <a:t>“Emprendedor”</a:t>
                      </a:r>
                      <a:endParaRPr lang="es-ES" sz="1600" dirty="0"/>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rgbClr val="FFFFCC"/>
                    </a:solidFill>
                  </a:tcPr>
                </a:tc>
                <a:extLst>
                  <a:ext uri="{0D108BD9-81ED-4DB2-BD59-A6C34878D82A}">
                    <a16:rowId xmlns="" xmlns:a16="http://schemas.microsoft.com/office/drawing/2014/main" val="3740939471"/>
                  </a:ext>
                </a:extLst>
              </a:tr>
            </a:tbl>
          </a:graphicData>
        </a:graphic>
      </p:graphicFrame>
      <p:sp>
        <p:nvSpPr>
          <p:cNvPr id="3" name="Rectángulo 2"/>
          <p:cNvSpPr/>
          <p:nvPr/>
        </p:nvSpPr>
        <p:spPr>
          <a:xfrm>
            <a:off x="2209800" y="3788295"/>
            <a:ext cx="4953000" cy="307777"/>
          </a:xfrm>
          <a:prstGeom prst="rect">
            <a:avLst/>
          </a:prstGeom>
        </p:spPr>
        <p:txBody>
          <a:bodyPr>
            <a:spAutoFit/>
          </a:bodyPr>
          <a:lstStyle/>
          <a:p>
            <a:pPr marL="457200" indent="-457200" algn="ctr">
              <a:buFont typeface="+mj-lt"/>
              <a:buAutoNum type="romanUcPeriod" startAt="2"/>
              <a:tabLst>
                <a:tab pos="2338388" algn="l"/>
              </a:tabLst>
              <a:defRPr/>
            </a:pPr>
            <a:r>
              <a:rPr lang="es-ES_tradnl" sz="1400" u="sng" dirty="0">
                <a:solidFill>
                  <a:srgbClr val="FFFF00"/>
                </a:solidFill>
                <a:effectLst>
                  <a:outerShdw blurRad="38100" dist="38100" dir="2700000" algn="tl">
                    <a:srgbClr val="000000">
                      <a:alpha val="43137"/>
                    </a:srgbClr>
                  </a:outerShdw>
                </a:effectLst>
                <a:latin typeface="+mn-lt"/>
              </a:rPr>
              <a:t>SOLUCIÓN para JUANITO “Hijo”:</a:t>
            </a:r>
          </a:p>
        </p:txBody>
      </p:sp>
      <p:graphicFrame>
        <p:nvGraphicFramePr>
          <p:cNvPr id="10" name="7 Tabla"/>
          <p:cNvGraphicFramePr>
            <a:graphicFrameLocks noGrp="1"/>
          </p:cNvGraphicFramePr>
          <p:nvPr>
            <p:extLst>
              <p:ext uri="{D42A27DB-BD31-4B8C-83A1-F6EECF244321}">
                <p14:modId xmlns="" xmlns:p14="http://schemas.microsoft.com/office/powerpoint/2010/main" val="1134144683"/>
              </p:ext>
            </p:extLst>
          </p:nvPr>
        </p:nvGraphicFramePr>
        <p:xfrm>
          <a:off x="0" y="4297680"/>
          <a:ext cx="9677400" cy="2407920"/>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gridCol w="2590800">
                  <a:extLst>
                    <a:ext uri="{9D8B030D-6E8A-4147-A177-3AD203B41FA5}">
                      <a16:colId xmlns="" xmlns:a16="http://schemas.microsoft.com/office/drawing/2014/main" val="20001"/>
                    </a:ext>
                  </a:extLst>
                </a:gridCol>
                <a:gridCol w="2514600">
                  <a:extLst>
                    <a:ext uri="{9D8B030D-6E8A-4147-A177-3AD203B41FA5}">
                      <a16:colId xmlns="" xmlns:a16="http://schemas.microsoft.com/office/drawing/2014/main" val="3173352169"/>
                    </a:ext>
                  </a:extLst>
                </a:gridCol>
                <a:gridCol w="2590800">
                  <a:extLst>
                    <a:ext uri="{9D8B030D-6E8A-4147-A177-3AD203B41FA5}">
                      <a16:colId xmlns="" xmlns:a16="http://schemas.microsoft.com/office/drawing/2014/main" val="1091545729"/>
                    </a:ext>
                  </a:extLst>
                </a:gridCol>
              </a:tblGrid>
              <a:tr h="320040">
                <a:tc>
                  <a:txBody>
                    <a:bodyPr/>
                    <a:lstStyle/>
                    <a:p>
                      <a:r>
                        <a:rPr lang="es-ES_tradnl" sz="1600" dirty="0" smtClean="0">
                          <a:effectLst>
                            <a:outerShdw blurRad="38100" dist="38100" dir="2700000" algn="tl">
                              <a:srgbClr val="000000">
                                <a:alpha val="43137"/>
                              </a:srgbClr>
                            </a:outerShdw>
                          </a:effectLst>
                          <a:latin typeface="+mn-lt"/>
                        </a:rPr>
                        <a:t>CONCEPTOS</a:t>
                      </a:r>
                      <a:endParaRPr lang="es-ES_tradnl" sz="1600" dirty="0">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457200" indent="-457200">
                        <a:buFont typeface="Wingdings" panose="05000000000000000000" pitchFamily="2" charset="2"/>
                        <a:buChar char="q"/>
                        <a:tabLst>
                          <a:tab pos="2338388" algn="l"/>
                        </a:tabLst>
                        <a:defRPr/>
                      </a:pPr>
                      <a:r>
                        <a:rPr lang="es-ES_tradnl" sz="1600" u="none" dirty="0" smtClean="0">
                          <a:solidFill>
                            <a:srgbClr val="FFFFFF"/>
                          </a:solidFill>
                          <a:effectLst>
                            <a:outerShdw blurRad="38100" dist="38100" dir="2700000" algn="tl">
                              <a:srgbClr val="000000">
                                <a:alpha val="43137"/>
                              </a:srgbClr>
                            </a:outerShdw>
                          </a:effectLst>
                          <a:latin typeface="+mn-lt"/>
                          <a:cs typeface="Arial" pitchFamily="34" charset="0"/>
                        </a:rPr>
                        <a:t>2017</a:t>
                      </a:r>
                      <a:endParaRPr lang="es-ES_tradnl" sz="1600" dirty="0">
                        <a:solidFill>
                          <a:srgbClr val="FFFFFF"/>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342900" indent="-342900">
                        <a:buFont typeface="Wingdings" panose="05000000000000000000" pitchFamily="2" charset="2"/>
                        <a:buChar char="q"/>
                      </a:pPr>
                      <a:r>
                        <a:rPr lang="es-ES_tradnl" sz="1600" dirty="0" smtClean="0">
                          <a:solidFill>
                            <a:srgbClr val="FFFF00"/>
                          </a:solidFill>
                          <a:effectLst>
                            <a:outerShdw blurRad="38100" dist="38100" dir="2700000" algn="tl">
                              <a:srgbClr val="000000">
                                <a:alpha val="43137"/>
                              </a:srgbClr>
                            </a:outerShdw>
                          </a:effectLst>
                          <a:latin typeface="+mn-lt"/>
                        </a:rPr>
                        <a:t>2018</a:t>
                      </a: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pPr marL="342900" indent="-342900">
                        <a:buFont typeface="Wingdings" panose="05000000000000000000" pitchFamily="2" charset="2"/>
                        <a:buChar char="q"/>
                      </a:pPr>
                      <a:r>
                        <a:rPr lang="es-ES_tradnl" sz="1600" dirty="0" smtClean="0">
                          <a:solidFill>
                            <a:srgbClr val="FFFF00"/>
                          </a:solidFill>
                          <a:effectLst>
                            <a:outerShdw blurRad="38100" dist="38100" dir="2700000" algn="tl">
                              <a:srgbClr val="000000">
                                <a:alpha val="43137"/>
                              </a:srgbClr>
                            </a:outerShdw>
                          </a:effectLst>
                          <a:latin typeface="+mn-lt"/>
                        </a:rPr>
                        <a:t>Desde 2019</a:t>
                      </a: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 xmlns:a16="http://schemas.microsoft.com/office/drawing/2014/main" val="10000"/>
                  </a:ext>
                </a:extLst>
              </a:tr>
              <a:tr h="350520">
                <a:tc>
                  <a:txBody>
                    <a:bodyPr/>
                    <a:lstStyle/>
                    <a:p>
                      <a:r>
                        <a:rPr lang="es-ES_tradnl" sz="1600" b="1" dirty="0" smtClean="0">
                          <a:solidFill>
                            <a:srgbClr val="FFFF00"/>
                          </a:solidFill>
                          <a:effectLst>
                            <a:outerShdw blurRad="38100" dist="38100" dir="2700000" algn="tl">
                              <a:srgbClr val="000000">
                                <a:alpha val="43137"/>
                              </a:srgbClr>
                            </a:outerShdw>
                          </a:effectLst>
                          <a:latin typeface="+mn-lt"/>
                        </a:rPr>
                        <a:t>D. Estatal</a:t>
                      </a:r>
                      <a:endParaRPr lang="es-ES_tradnl" sz="1600" b="1"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tab pos="2338388" algn="l"/>
                        </a:tabLst>
                        <a:defRPr/>
                      </a:pPr>
                      <a:r>
                        <a:rPr lang="es-ES_tradnl" sz="1100" b="1" dirty="0" smtClean="0">
                          <a:solidFill>
                            <a:srgbClr val="FF0000"/>
                          </a:solidFill>
                          <a:effectLst/>
                          <a:latin typeface="+mn-lt"/>
                        </a:rPr>
                        <a:t>D = 20% s/ BD (límite BD = 50.000)</a:t>
                      </a:r>
                      <a:endParaRPr lang="es-ES_tradnl" sz="11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s-ES_tradnl" sz="1200" b="1" dirty="0" smtClean="0">
                          <a:solidFill>
                            <a:srgbClr val="FF0000"/>
                          </a:solidFill>
                          <a:effectLst/>
                          <a:latin typeface="+mn-lt"/>
                        </a:rPr>
                        <a:t>D = 30% s/ BD (límite BD = 60.000)</a:t>
                      </a: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66"/>
                    </a:solidFill>
                  </a:tcPr>
                </a:tc>
                <a:tc hMerge="1">
                  <a:txBody>
                    <a:bodyPr/>
                    <a:lstStyle/>
                    <a:p>
                      <a:pPr marL="342900" indent="-342900">
                        <a:buFont typeface="Wingdings" panose="05000000000000000000" pitchFamily="2" charset="2"/>
                        <a:buChar char="q"/>
                      </a:pPr>
                      <a:endParaRPr lang="es-ES_tradnl" sz="1600" dirty="0">
                        <a:solidFill>
                          <a:srgbClr val="FFFF00"/>
                        </a:solidFill>
                        <a:effectLst>
                          <a:outerShdw blurRad="38100" dist="38100" dir="2700000" algn="tl">
                            <a:srgbClr val="000000">
                              <a:alpha val="43137"/>
                            </a:srgbClr>
                          </a:outerShdw>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3431602024"/>
                  </a:ext>
                </a:extLst>
              </a:tr>
              <a:tr h="320040">
                <a:tc>
                  <a:txBody>
                    <a:bodyPr/>
                    <a:lstStyle/>
                    <a:p>
                      <a:r>
                        <a:rPr lang="es-ES_tradnl" sz="1400" b="1" dirty="0" smtClean="0">
                          <a:solidFill>
                            <a:schemeClr val="tx1"/>
                          </a:solidFill>
                          <a:effectLst/>
                          <a:latin typeface="+mn-lt"/>
                          <a:cs typeface="Arial" pitchFamily="34" charset="0"/>
                        </a:rPr>
                        <a:t>Inversión de </a:t>
                      </a:r>
                      <a:r>
                        <a:rPr lang="es-ES_tradnl" sz="1400" b="1" dirty="0" smtClean="0">
                          <a:solidFill>
                            <a:srgbClr val="FFFF00"/>
                          </a:solidFill>
                          <a:effectLst/>
                          <a:latin typeface="+mn-lt"/>
                          <a:cs typeface="Arial" pitchFamily="34" charset="0"/>
                        </a:rPr>
                        <a:t>Juanito</a:t>
                      </a:r>
                      <a:r>
                        <a:rPr lang="es-ES_tradnl" sz="1400" b="1" dirty="0" smtClean="0">
                          <a:solidFill>
                            <a:schemeClr val="tx1"/>
                          </a:solidFill>
                          <a:effectLst/>
                          <a:latin typeface="+mn-lt"/>
                          <a:cs typeface="Arial" pitchFamily="34" charset="0"/>
                        </a:rPr>
                        <a:t>: </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400" b="1" dirty="0" smtClean="0">
                          <a:solidFill>
                            <a:srgbClr val="000066"/>
                          </a:solidFill>
                          <a:effectLst/>
                          <a:latin typeface="+mn-lt"/>
                          <a:cs typeface="Arial" pitchFamily="34" charset="0"/>
                        </a:rPr>
                        <a:t>Inversión Permanente: 30.000</a:t>
                      </a: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es-ES_tradnl" sz="1400" b="1"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1"/>
                  </a:ext>
                </a:extLst>
              </a:tr>
              <a:tr h="259080">
                <a:tc>
                  <a:txBody>
                    <a:bodyPr/>
                    <a:lstStyle/>
                    <a:p>
                      <a:r>
                        <a:rPr lang="es-ES_tradnl" sz="1400" b="1" dirty="0" smtClean="0">
                          <a:solidFill>
                            <a:schemeClr val="tx1"/>
                          </a:solidFill>
                          <a:effectLst/>
                          <a:latin typeface="+mn-lt"/>
                          <a:cs typeface="Arial" pitchFamily="34" charset="0"/>
                        </a:rPr>
                        <a:t>Deducción  Estatal</a:t>
                      </a:r>
                      <a:endParaRPr lang="es-ES_tradnl" sz="1400" b="1" dirty="0">
                        <a:solidFill>
                          <a:schemeClr val="tx1"/>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gridSpan="3">
                  <a:txBody>
                    <a:bodyPr/>
                    <a:lstStyle/>
                    <a:p>
                      <a:pPr algn="l"/>
                      <a:r>
                        <a:rPr lang="es-ES_tradnl" sz="1400" b="1" u="sng" dirty="0" smtClean="0">
                          <a:solidFill>
                            <a:srgbClr val="0000FF"/>
                          </a:solidFill>
                          <a:latin typeface="+mn-lt"/>
                          <a:cs typeface="Arial" charset="0"/>
                        </a:rPr>
                        <a:t>no</a:t>
                      </a:r>
                      <a:r>
                        <a:rPr lang="es-ES_tradnl" sz="1400" b="0" u="sng" dirty="0" smtClean="0">
                          <a:solidFill>
                            <a:srgbClr val="0000FF"/>
                          </a:solidFill>
                          <a:latin typeface="+mn-lt"/>
                          <a:cs typeface="Arial" charset="0"/>
                        </a:rPr>
                        <a:t> puede el hijo</a:t>
                      </a:r>
                      <a:r>
                        <a:rPr lang="es-ES_tradnl" sz="1400" b="0" dirty="0" smtClean="0">
                          <a:solidFill>
                            <a:srgbClr val="0000FF"/>
                          </a:solidFill>
                          <a:latin typeface="+mn-lt"/>
                          <a:cs typeface="Arial" charset="0"/>
                        </a:rPr>
                        <a:t> porque es una </a:t>
                      </a:r>
                      <a:r>
                        <a:rPr lang="es-ES_tradnl" sz="1400" b="0" u="sng" dirty="0" smtClean="0">
                          <a:solidFill>
                            <a:srgbClr val="0000FF"/>
                          </a:solidFill>
                          <a:latin typeface="+mn-lt"/>
                          <a:cs typeface="Arial" charset="0"/>
                        </a:rPr>
                        <a:t>inversión permanente</a:t>
                      </a:r>
                      <a:r>
                        <a:rPr lang="es-ES_tradnl" sz="1400" b="0" u="none" dirty="0" smtClean="0">
                          <a:solidFill>
                            <a:srgbClr val="0000FF"/>
                          </a:solidFill>
                          <a:latin typeface="+mn-lt"/>
                          <a:cs typeface="Arial" charset="0"/>
                        </a:rPr>
                        <a:t> </a:t>
                      </a:r>
                      <a:r>
                        <a:rPr lang="es-ES_tradnl" sz="1400" b="0" dirty="0" smtClean="0">
                          <a:solidFill>
                            <a:srgbClr val="0000FF"/>
                          </a:solidFill>
                          <a:latin typeface="+mn-lt"/>
                          <a:cs typeface="Arial" charset="0"/>
                        </a:rPr>
                        <a:t>(y se exige temporal, menos de 12 años)</a:t>
                      </a:r>
                      <a:endParaRPr lang="es-ES_tradnl" sz="1400" b="1" dirty="0">
                        <a:solidFill>
                          <a:srgbClr val="0000FF"/>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algn="r"/>
                      <a:endParaRPr lang="es-ES_tradnl" sz="14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pPr algn="r"/>
                      <a:endParaRPr lang="es-ES_tradnl" sz="1400" b="1"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0002"/>
                  </a:ext>
                </a:extLst>
              </a:tr>
              <a:tr h="2895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200" b="0" u="sng" dirty="0" err="1" smtClean="0">
                          <a:solidFill>
                            <a:schemeClr val="tx1"/>
                          </a:solidFill>
                          <a:effectLst/>
                          <a:latin typeface="+mn-lt"/>
                        </a:rPr>
                        <a:t>Ded</a:t>
                      </a:r>
                      <a:r>
                        <a:rPr lang="es-ES_tradnl" sz="1200" b="0" u="sng" dirty="0" smtClean="0">
                          <a:solidFill>
                            <a:schemeClr val="tx1"/>
                          </a:solidFill>
                          <a:effectLst/>
                          <a:latin typeface="+mn-lt"/>
                        </a:rPr>
                        <a:t>. Autonómica </a:t>
                      </a:r>
                      <a:r>
                        <a:rPr lang="es-ES_tradnl" sz="1200" b="1" u="sng" dirty="0" smtClean="0">
                          <a:solidFill>
                            <a:srgbClr val="FFFF00"/>
                          </a:solidFill>
                          <a:effectLst/>
                          <a:latin typeface="+mn-lt"/>
                        </a:rPr>
                        <a:t>Galicia</a:t>
                      </a:r>
                      <a:r>
                        <a:rPr lang="es-ES_tradnl" sz="1200" b="0" dirty="0" smtClean="0">
                          <a:solidFill>
                            <a:schemeClr val="tx1"/>
                          </a:solidFill>
                          <a:effectLst/>
                          <a:latin typeface="+mn-lt"/>
                        </a:rPr>
                        <a:t>:</a:t>
                      </a:r>
                      <a:endParaRPr lang="es-ES_tradnl" sz="1400" b="0" dirty="0">
                        <a:solidFill>
                          <a:srgbClr val="FF0000"/>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100" b="1" u="sng" baseline="0" dirty="0" smtClean="0">
                          <a:solidFill>
                            <a:srgbClr val="000066"/>
                          </a:solidFill>
                          <a:effectLst/>
                          <a:latin typeface="+mn-lt"/>
                        </a:rPr>
                        <a:t>Trabaja en la empresa</a:t>
                      </a:r>
                      <a:r>
                        <a:rPr lang="es-ES_tradnl" sz="1100" b="1" baseline="0" dirty="0" smtClean="0">
                          <a:solidFill>
                            <a:srgbClr val="000066"/>
                          </a:solidFill>
                          <a:effectLst/>
                          <a:latin typeface="+mn-lt"/>
                        </a:rPr>
                        <a:t>  </a:t>
                      </a:r>
                      <a:r>
                        <a:rPr lang="es-ES_tradnl" sz="1100" b="1" dirty="0" smtClean="0">
                          <a:solidFill>
                            <a:srgbClr val="000066"/>
                          </a:solidFill>
                          <a:effectLst/>
                          <a:latin typeface="+mn-lt"/>
                        </a:rPr>
                        <a:t>D = </a:t>
                      </a:r>
                      <a:r>
                        <a:rPr lang="es-ES_tradnl" sz="1100" b="1" dirty="0" smtClean="0">
                          <a:solidFill>
                            <a:srgbClr val="FF0000"/>
                          </a:solidFill>
                          <a:effectLst/>
                          <a:latin typeface="+mn-lt"/>
                        </a:rPr>
                        <a:t>20%</a:t>
                      </a:r>
                      <a:r>
                        <a:rPr lang="es-ES_tradnl" sz="1100" b="1" dirty="0" smtClean="0">
                          <a:solidFill>
                            <a:srgbClr val="000066"/>
                          </a:solidFill>
                          <a:effectLst/>
                          <a:latin typeface="+mn-lt"/>
                        </a:rPr>
                        <a:t> s/ BD (límite D = 4.000)</a:t>
                      </a:r>
                      <a:endParaRPr lang="es-ES_tradnl" sz="1100" b="0" dirty="0">
                        <a:solidFill>
                          <a:srgbClr val="000066"/>
                        </a:solidFill>
                        <a:effectLst/>
                        <a:latin typeface="+mn-lt"/>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s-E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100" b="1" dirty="0" smtClean="0">
                          <a:solidFill>
                            <a:srgbClr val="000066"/>
                          </a:solidFill>
                          <a:effectLst/>
                          <a:latin typeface="+mn-lt"/>
                        </a:rPr>
                        <a:t>D = </a:t>
                      </a:r>
                      <a:r>
                        <a:rPr lang="es-ES_tradnl" sz="1100" b="1" dirty="0" smtClean="0">
                          <a:solidFill>
                            <a:srgbClr val="FF0000"/>
                          </a:solidFill>
                          <a:effectLst/>
                          <a:latin typeface="+mn-lt"/>
                        </a:rPr>
                        <a:t>45%</a:t>
                      </a:r>
                      <a:r>
                        <a:rPr lang="es-ES_tradnl" sz="1100" b="1" dirty="0" smtClean="0">
                          <a:solidFill>
                            <a:srgbClr val="000066"/>
                          </a:solidFill>
                          <a:effectLst/>
                          <a:latin typeface="+mn-lt"/>
                        </a:rPr>
                        <a:t> s/ BD (límite D = 9.000)**</a:t>
                      </a:r>
                      <a:endParaRPr lang="es-ES" sz="1100" dirty="0">
                        <a:solidFill>
                          <a:srgbClr val="000066"/>
                        </a:solidFill>
                      </a:endParaRPr>
                    </a:p>
                  </a:txBody>
                  <a:tcPr marL="84406" marR="84406">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66"/>
                    </a:solidFill>
                  </a:tcPr>
                </a:tc>
                <a:extLst>
                  <a:ext uri="{0D108BD9-81ED-4DB2-BD59-A6C34878D82A}">
                    <a16:rowId xmlns="" xmlns:a16="http://schemas.microsoft.com/office/drawing/2014/main" val="10004"/>
                  </a:ext>
                </a:extLst>
              </a:tr>
              <a:tr h="4419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200" b="1" u="none" dirty="0" smtClean="0">
                          <a:solidFill>
                            <a:srgbClr val="FFFF00"/>
                          </a:solidFill>
                          <a:effectLst/>
                          <a:latin typeface="+mn-lt"/>
                        </a:rPr>
                        <a:t>Cálculo Deducción de Galicia</a:t>
                      </a:r>
                      <a:endParaRPr lang="es-ES_tradnl" sz="1200" b="1" u="none" dirty="0">
                        <a:solidFill>
                          <a:srgbClr val="FFFF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20%</a:t>
                      </a:r>
                      <a:r>
                        <a:rPr lang="es-ES_tradnl" sz="1200" dirty="0" smtClean="0">
                          <a:solidFill>
                            <a:srgbClr val="000066"/>
                          </a:solidFill>
                          <a:effectLst/>
                          <a:latin typeface="+mn-lt"/>
                          <a:cs typeface="Arial" pitchFamily="34" charset="0"/>
                        </a:rPr>
                        <a:t> s/ 30.000 = </a:t>
                      </a:r>
                      <a:r>
                        <a:rPr lang="es-ES_tradnl" sz="1200" b="0" dirty="0" smtClean="0">
                          <a:solidFill>
                            <a:srgbClr val="0000FF"/>
                          </a:solidFill>
                          <a:effectLst/>
                          <a:latin typeface="+mn-lt"/>
                          <a:cs typeface="Arial" pitchFamily="34" charset="0"/>
                        </a:rPr>
                        <a:t>6</a:t>
                      </a:r>
                      <a:r>
                        <a:rPr lang="es-ES_tradnl" sz="1200" b="0" baseline="0" dirty="0" smtClean="0">
                          <a:solidFill>
                            <a:srgbClr val="0000FF"/>
                          </a:solidFill>
                          <a:effectLst/>
                          <a:latin typeface="+mn-lt"/>
                          <a:cs typeface="Arial" pitchFamily="34" charset="0"/>
                        </a:rPr>
                        <a:t>.000; </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b="0" dirty="0" smtClean="0">
                          <a:solidFill>
                            <a:srgbClr val="000066"/>
                          </a:solidFill>
                          <a:effectLst/>
                          <a:latin typeface="+mn-lt"/>
                          <a:cs typeface="Arial" pitchFamily="34" charset="0"/>
                        </a:rPr>
                        <a:t>[</a:t>
                      </a:r>
                      <a:r>
                        <a:rPr lang="es-ES_tradnl" sz="1200" b="1" dirty="0" smtClean="0">
                          <a:solidFill>
                            <a:srgbClr val="000066"/>
                          </a:solidFill>
                          <a:effectLst/>
                          <a:latin typeface="+mn-lt"/>
                          <a:cs typeface="Arial" pitchFamily="34" charset="0"/>
                        </a:rPr>
                        <a:t>Límite:</a:t>
                      </a:r>
                      <a:r>
                        <a:rPr lang="es-ES_tradnl" sz="1200" b="1" baseline="0" dirty="0" smtClean="0">
                          <a:solidFill>
                            <a:srgbClr val="000066"/>
                          </a:solidFill>
                          <a:effectLst/>
                          <a:latin typeface="+mn-lt"/>
                          <a:cs typeface="Arial" pitchFamily="34" charset="0"/>
                        </a:rPr>
                        <a:t> 4.000 €</a:t>
                      </a:r>
                      <a:r>
                        <a:rPr lang="es-ES_tradnl" sz="1200" b="0" baseline="0" dirty="0" smtClean="0">
                          <a:solidFill>
                            <a:srgbClr val="000066"/>
                          </a:solidFill>
                          <a:effectLst/>
                          <a:latin typeface="+mn-lt"/>
                          <a:cs typeface="Arial" pitchFamily="34" charset="0"/>
                        </a:rPr>
                        <a:t>]</a:t>
                      </a:r>
                      <a:endParaRPr lang="es-ES_tradnl" sz="1200" b="1" dirty="0">
                        <a:solidFill>
                          <a:srgbClr val="FF00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20%</a:t>
                      </a:r>
                      <a:r>
                        <a:rPr lang="es-ES_tradnl" sz="1200" dirty="0" smtClean="0">
                          <a:solidFill>
                            <a:srgbClr val="000066"/>
                          </a:solidFill>
                          <a:effectLst/>
                          <a:latin typeface="+mn-lt"/>
                          <a:cs typeface="Arial" pitchFamily="34" charset="0"/>
                        </a:rPr>
                        <a:t> s/ 30.000 = </a:t>
                      </a:r>
                      <a:r>
                        <a:rPr lang="es-ES_tradnl" sz="1200" b="0" dirty="0" smtClean="0">
                          <a:solidFill>
                            <a:srgbClr val="0000FF"/>
                          </a:solidFill>
                          <a:effectLst/>
                          <a:latin typeface="+mn-lt"/>
                          <a:cs typeface="Arial" pitchFamily="34" charset="0"/>
                        </a:rPr>
                        <a:t>6</a:t>
                      </a:r>
                      <a:r>
                        <a:rPr lang="es-ES_tradnl" sz="1200" b="0" baseline="0" dirty="0" smtClean="0">
                          <a:solidFill>
                            <a:srgbClr val="0000FF"/>
                          </a:solidFill>
                          <a:effectLst/>
                          <a:latin typeface="+mn-lt"/>
                          <a:cs typeface="Arial" pitchFamily="34" charset="0"/>
                        </a:rPr>
                        <a:t>.000; </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b="0" dirty="0" smtClean="0">
                          <a:solidFill>
                            <a:srgbClr val="000066"/>
                          </a:solidFill>
                          <a:effectLst/>
                          <a:latin typeface="+mn-lt"/>
                          <a:cs typeface="Arial" pitchFamily="34" charset="0"/>
                        </a:rPr>
                        <a:t>[</a:t>
                      </a:r>
                      <a:r>
                        <a:rPr lang="es-ES_tradnl" sz="1200" b="1" dirty="0" smtClean="0">
                          <a:solidFill>
                            <a:srgbClr val="000066"/>
                          </a:solidFill>
                          <a:effectLst/>
                          <a:latin typeface="+mn-lt"/>
                          <a:cs typeface="Arial" pitchFamily="34" charset="0"/>
                        </a:rPr>
                        <a:t>Límite:</a:t>
                      </a:r>
                      <a:r>
                        <a:rPr lang="es-ES_tradnl" sz="1200" b="1" baseline="0" dirty="0" smtClean="0">
                          <a:solidFill>
                            <a:srgbClr val="000066"/>
                          </a:solidFill>
                          <a:effectLst/>
                          <a:latin typeface="+mn-lt"/>
                          <a:cs typeface="Arial" pitchFamily="34" charset="0"/>
                        </a:rPr>
                        <a:t> 4.000 €</a:t>
                      </a:r>
                      <a:r>
                        <a:rPr lang="es-ES_tradnl" sz="1200" b="0" baseline="0" dirty="0" smtClean="0">
                          <a:solidFill>
                            <a:srgbClr val="000066"/>
                          </a:solidFill>
                          <a:effectLst/>
                          <a:latin typeface="+mn-lt"/>
                          <a:cs typeface="Arial" pitchFamily="34" charset="0"/>
                        </a:rPr>
                        <a:t>]</a:t>
                      </a:r>
                      <a:endParaRPr lang="es-ES_tradnl" sz="1200" b="1" dirty="0">
                        <a:solidFill>
                          <a:srgbClr val="FF00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200" dirty="0" smtClean="0">
                          <a:solidFill>
                            <a:srgbClr val="000066"/>
                          </a:solidFill>
                          <a:effectLst/>
                          <a:latin typeface="+mn-lt"/>
                          <a:cs typeface="Arial" pitchFamily="34" charset="0"/>
                        </a:rPr>
                        <a:t>D = </a:t>
                      </a:r>
                      <a:r>
                        <a:rPr lang="es-ES_tradnl" sz="1200" b="1" dirty="0" smtClean="0">
                          <a:solidFill>
                            <a:srgbClr val="FF0000"/>
                          </a:solidFill>
                          <a:effectLst/>
                          <a:latin typeface="+mn-lt"/>
                          <a:cs typeface="Arial" pitchFamily="34" charset="0"/>
                        </a:rPr>
                        <a:t>45%</a:t>
                      </a:r>
                      <a:r>
                        <a:rPr lang="es-ES_tradnl" sz="1200" dirty="0" smtClean="0">
                          <a:solidFill>
                            <a:srgbClr val="000066"/>
                          </a:solidFill>
                          <a:effectLst/>
                          <a:latin typeface="+mn-lt"/>
                          <a:cs typeface="Arial" pitchFamily="34" charset="0"/>
                        </a:rPr>
                        <a:t> s/ 30.000 = </a:t>
                      </a:r>
                      <a:r>
                        <a:rPr lang="es-ES_tradnl" sz="1200" b="0" dirty="0" smtClean="0">
                          <a:solidFill>
                            <a:srgbClr val="0000FF"/>
                          </a:solidFill>
                          <a:effectLst/>
                          <a:latin typeface="+mn-lt"/>
                          <a:cs typeface="Arial" pitchFamily="34" charset="0"/>
                        </a:rPr>
                        <a:t>13</a:t>
                      </a:r>
                      <a:r>
                        <a:rPr lang="es-ES_tradnl" sz="1200" b="0" baseline="0" dirty="0" smtClean="0">
                          <a:solidFill>
                            <a:srgbClr val="0000FF"/>
                          </a:solidFill>
                          <a:effectLst/>
                          <a:latin typeface="+mn-lt"/>
                          <a:cs typeface="Arial" pitchFamily="34" charset="0"/>
                        </a:rPr>
                        <a:t>.500; </a:t>
                      </a:r>
                    </a:p>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200" b="0" dirty="0" smtClean="0">
                          <a:solidFill>
                            <a:srgbClr val="000066"/>
                          </a:solidFill>
                          <a:effectLst/>
                          <a:latin typeface="+mn-lt"/>
                          <a:cs typeface="Arial" pitchFamily="34" charset="0"/>
                        </a:rPr>
                        <a:t>[</a:t>
                      </a:r>
                      <a:r>
                        <a:rPr lang="es-ES_tradnl" sz="1200" b="1" dirty="0" smtClean="0">
                          <a:solidFill>
                            <a:srgbClr val="000066"/>
                          </a:solidFill>
                          <a:effectLst/>
                          <a:latin typeface="+mn-lt"/>
                          <a:cs typeface="Arial" pitchFamily="34" charset="0"/>
                        </a:rPr>
                        <a:t>Límite:</a:t>
                      </a:r>
                      <a:r>
                        <a:rPr lang="es-ES_tradnl" sz="1200" b="1" baseline="0" dirty="0" smtClean="0">
                          <a:solidFill>
                            <a:srgbClr val="000066"/>
                          </a:solidFill>
                          <a:effectLst/>
                          <a:latin typeface="+mn-lt"/>
                          <a:cs typeface="Arial" pitchFamily="34" charset="0"/>
                        </a:rPr>
                        <a:t> 9.000 €</a:t>
                      </a:r>
                      <a:r>
                        <a:rPr lang="es-ES_tradnl" sz="1200" b="0" baseline="0" dirty="0" smtClean="0">
                          <a:solidFill>
                            <a:srgbClr val="000066"/>
                          </a:solidFill>
                          <a:effectLst/>
                          <a:latin typeface="+mn-lt"/>
                          <a:cs typeface="Arial" pitchFamily="34" charset="0"/>
                        </a:rPr>
                        <a:t>]</a:t>
                      </a:r>
                      <a:endParaRPr lang="es-ES" sz="1200" dirty="0"/>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549008474"/>
                  </a:ext>
                </a:extLst>
              </a:tr>
              <a:tr h="3505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1200" b="1" dirty="0" smtClean="0">
                          <a:solidFill>
                            <a:srgbClr val="FFFF00"/>
                          </a:solidFill>
                          <a:effectLst/>
                          <a:latin typeface="+mn-lt"/>
                        </a:rPr>
                        <a:t>D. Galicia</a:t>
                      </a:r>
                      <a:endParaRPr lang="es-ES_tradnl" sz="1200" b="1" dirty="0">
                        <a:solidFill>
                          <a:srgbClr val="FFFF00"/>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_tradnl" sz="1400" b="1" baseline="0" dirty="0" smtClean="0">
                          <a:solidFill>
                            <a:srgbClr val="0000FF"/>
                          </a:solidFill>
                          <a:effectLst/>
                          <a:latin typeface="+mn-lt"/>
                        </a:rPr>
                        <a:t>4.000</a:t>
                      </a:r>
                      <a:endParaRPr lang="es-ES_tradnl" sz="1400" b="1" dirty="0">
                        <a:solidFill>
                          <a:srgbClr val="0000FF"/>
                        </a:solidFill>
                        <a:effectLst/>
                        <a:latin typeface="+mn-lt"/>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_tradnl" sz="1400" b="1" i="0" u="none" strike="noStrike" kern="1200" cap="none" spc="0" normalizeH="0" baseline="0" noProof="0" smtClean="0">
                          <a:ln>
                            <a:noFill/>
                          </a:ln>
                          <a:solidFill>
                            <a:srgbClr val="0000FF"/>
                          </a:solidFill>
                          <a:effectLst/>
                          <a:uLnTx/>
                          <a:uFillTx/>
                          <a:latin typeface="Arial"/>
                          <a:ea typeface="+mn-ea"/>
                          <a:cs typeface="+mn-cs"/>
                        </a:rPr>
                        <a:t>4.000</a:t>
                      </a:r>
                      <a:endParaRPr kumimoji="0" lang="es-ES_tradnl" sz="1400" b="1" i="0" u="none" strike="noStrike" kern="1200" cap="none" spc="0" normalizeH="0" baseline="0" noProof="0" dirty="0">
                        <a:ln>
                          <a:noFill/>
                        </a:ln>
                        <a:solidFill>
                          <a:srgbClr val="0000FF"/>
                        </a:solidFill>
                        <a:effectLst/>
                        <a:uLnTx/>
                        <a:uFillTx/>
                        <a:latin typeface="Arial"/>
                        <a:ea typeface="+mn-ea"/>
                        <a:cs typeface="+mn-cs"/>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_tradnl" sz="1400" b="1" i="0" u="none" strike="noStrike" kern="1200" cap="none" spc="0" normalizeH="0" baseline="0" noProof="0" dirty="0" smtClean="0">
                          <a:ln>
                            <a:noFill/>
                          </a:ln>
                          <a:solidFill>
                            <a:srgbClr val="0000FF"/>
                          </a:solidFill>
                          <a:effectLst/>
                          <a:uLnTx/>
                          <a:uFillTx/>
                          <a:latin typeface="Arial"/>
                          <a:ea typeface="+mn-ea"/>
                          <a:cs typeface="+mn-cs"/>
                        </a:rPr>
                        <a:t>9.000</a:t>
                      </a:r>
                      <a:endParaRPr kumimoji="0" lang="es-ES_tradnl" sz="1400" b="1" i="0" u="none" strike="noStrike" kern="1200" cap="none" spc="0" normalizeH="0" baseline="0" noProof="0" dirty="0">
                        <a:ln>
                          <a:noFill/>
                        </a:ln>
                        <a:solidFill>
                          <a:srgbClr val="0000FF"/>
                        </a:solidFill>
                        <a:effectLst/>
                        <a:uLnTx/>
                        <a:uFillTx/>
                        <a:latin typeface="Arial"/>
                        <a:ea typeface="+mn-ea"/>
                        <a:cs typeface="+mn-cs"/>
                      </a:endParaRPr>
                    </a:p>
                  </a:txBody>
                  <a:tcPr marL="84406" marR="84406"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 xmlns:a16="http://schemas.microsoft.com/office/drawing/2014/main" val="1277081004"/>
                  </a:ext>
                </a:extLst>
              </a:tr>
            </a:tbl>
          </a:graphicData>
        </a:graphic>
      </p:graphicFrame>
      <p:graphicFrame>
        <p:nvGraphicFramePr>
          <p:cNvPr id="11" name="Tabla 10"/>
          <p:cNvGraphicFramePr>
            <a:graphicFrameLocks noGrp="1"/>
          </p:cNvGraphicFramePr>
          <p:nvPr>
            <p:extLst>
              <p:ext uri="{D42A27DB-BD31-4B8C-83A1-F6EECF244321}">
                <p14:modId xmlns="" xmlns:p14="http://schemas.microsoft.com/office/powerpoint/2010/main" val="1984079791"/>
              </p:ext>
            </p:extLst>
          </p:nvPr>
        </p:nvGraphicFramePr>
        <p:xfrm>
          <a:off x="152400" y="381000"/>
          <a:ext cx="2362200" cy="579120"/>
        </p:xfrm>
        <a:graphic>
          <a:graphicData uri="http://schemas.openxmlformats.org/drawingml/2006/table">
            <a:tbl>
              <a:tblPr firstRow="1" bandRow="1">
                <a:tableStyleId>{5C22544A-7EE6-4342-B048-85BDC9FD1C3A}</a:tableStyleId>
              </a:tblPr>
              <a:tblGrid>
                <a:gridCol w="2362200">
                  <a:extLst>
                    <a:ext uri="{9D8B030D-6E8A-4147-A177-3AD203B41FA5}">
                      <a16:colId xmlns="" xmlns:a16="http://schemas.microsoft.com/office/drawing/2014/main" val="3294712315"/>
                    </a:ext>
                  </a:extLst>
                </a:gridCol>
              </a:tblGrid>
              <a:tr h="370840">
                <a:tc>
                  <a:txBody>
                    <a:bodyPr/>
                    <a:lstStyle/>
                    <a:p>
                      <a:pPr algn="ctr"/>
                      <a:r>
                        <a:rPr lang="es-ES_tradnl" sz="1600" b="1" u="sng" dirty="0" smtClean="0">
                          <a:solidFill>
                            <a:srgbClr val="FF0000"/>
                          </a:solidFill>
                          <a:effectLst/>
                          <a:latin typeface="+mn-lt"/>
                          <a:cs typeface="Arial" charset="0"/>
                        </a:rPr>
                        <a:t>Sí</a:t>
                      </a:r>
                      <a:r>
                        <a:rPr lang="es-ES_tradnl" sz="1600" b="1" u="none" baseline="0" dirty="0" smtClean="0">
                          <a:solidFill>
                            <a:srgbClr val="FF0000"/>
                          </a:solidFill>
                          <a:effectLst/>
                          <a:latin typeface="+mn-lt"/>
                          <a:cs typeface="Arial" charset="0"/>
                        </a:rPr>
                        <a:t> </a:t>
                      </a:r>
                      <a:r>
                        <a:rPr lang="es-ES_tradnl" sz="1600" b="1" u="none" dirty="0" smtClean="0">
                          <a:solidFill>
                            <a:srgbClr val="FF0000"/>
                          </a:solidFill>
                          <a:effectLst/>
                          <a:latin typeface="+mn-lt"/>
                          <a:cs typeface="Arial" charset="0"/>
                        </a:rPr>
                        <a:t>Cumplen requisitos Adicionales</a:t>
                      </a:r>
                      <a:r>
                        <a:rPr lang="es-ES_tradnl" sz="1600" b="1" u="none" dirty="0" smtClean="0">
                          <a:solidFill>
                            <a:srgbClr val="000066"/>
                          </a:solidFill>
                          <a:effectLst/>
                          <a:latin typeface="+mn-lt"/>
                          <a:cs typeface="Arial" charset="0"/>
                        </a:rPr>
                        <a:t>**</a:t>
                      </a:r>
                      <a:r>
                        <a:rPr lang="es-ES_tradnl" sz="1600" b="1" u="none" dirty="0" smtClean="0">
                          <a:solidFill>
                            <a:srgbClr val="FF0000"/>
                          </a:solidFill>
                          <a:effectLst/>
                          <a:latin typeface="+mn-lt"/>
                          <a:cs typeface="Arial" charset="0"/>
                        </a:rPr>
                        <a:t>:</a:t>
                      </a:r>
                      <a:r>
                        <a:rPr lang="es-ES_tradnl" sz="1600" b="1" u="none" dirty="0" smtClean="0">
                          <a:solidFill>
                            <a:srgbClr val="0000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endParaRPr lang="es-ES" sz="1600" dirty="0"/>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3740939471"/>
                  </a:ext>
                </a:extLst>
              </a:tr>
            </a:tbl>
          </a:graphicData>
        </a:graphic>
      </p:graphicFrame>
      <p:graphicFrame>
        <p:nvGraphicFramePr>
          <p:cNvPr id="12" name="Tabla 11"/>
          <p:cNvGraphicFramePr>
            <a:graphicFrameLocks noGrp="1"/>
          </p:cNvGraphicFramePr>
          <p:nvPr>
            <p:extLst>
              <p:ext uri="{D42A27DB-BD31-4B8C-83A1-F6EECF244321}">
                <p14:modId xmlns="" xmlns:p14="http://schemas.microsoft.com/office/powerpoint/2010/main" val="3427793139"/>
              </p:ext>
            </p:extLst>
          </p:nvPr>
        </p:nvGraphicFramePr>
        <p:xfrm>
          <a:off x="2514600" y="649420"/>
          <a:ext cx="3754582" cy="274320"/>
        </p:xfrm>
        <a:graphic>
          <a:graphicData uri="http://schemas.openxmlformats.org/drawingml/2006/table">
            <a:tbl>
              <a:tblPr firstRow="1" bandRow="1">
                <a:tableStyleId>{5C22544A-7EE6-4342-B048-85BDC9FD1C3A}</a:tableStyleId>
              </a:tblPr>
              <a:tblGrid>
                <a:gridCol w="3754582">
                  <a:extLst>
                    <a:ext uri="{9D8B030D-6E8A-4147-A177-3AD203B41FA5}">
                      <a16:colId xmlns="" xmlns:a16="http://schemas.microsoft.com/office/drawing/2014/main" val="3294712315"/>
                    </a:ext>
                  </a:extLst>
                </a:gridCol>
              </a:tblGrid>
              <a:tr h="251229">
                <a:tc>
                  <a:txBody>
                    <a:bodyPr/>
                    <a:lstStyle/>
                    <a:p>
                      <a:pPr algn="ctr"/>
                      <a:r>
                        <a:rPr lang="es-ES_tradnl" sz="1200" b="1" u="none" dirty="0" smtClean="0">
                          <a:solidFill>
                            <a:srgbClr val="FF0000"/>
                          </a:solidFill>
                          <a:effectLst/>
                          <a:latin typeface="+mn-lt"/>
                          <a:cs typeface="Arial" charset="0"/>
                        </a:rPr>
                        <a:t>PYMES Innovadoras </a:t>
                      </a:r>
                      <a:r>
                        <a:rPr lang="es-ES_tradnl" sz="1200" b="1" u="none" dirty="0" err="1" smtClean="0">
                          <a:solidFill>
                            <a:srgbClr val="FF0000"/>
                          </a:solidFill>
                          <a:effectLst/>
                          <a:latin typeface="+mn-lt"/>
                          <a:cs typeface="Arial" charset="0"/>
                        </a:rPr>
                        <a:t>ó</a:t>
                      </a:r>
                      <a:r>
                        <a:rPr lang="es-ES_tradnl" sz="1200" b="1" u="none" dirty="0" smtClean="0">
                          <a:solidFill>
                            <a:srgbClr val="FF0000"/>
                          </a:solidFill>
                          <a:effectLst/>
                          <a:latin typeface="+mn-lt"/>
                          <a:cs typeface="Arial" charset="0"/>
                        </a:rPr>
                        <a:t> </a:t>
                      </a:r>
                      <a:r>
                        <a:rPr lang="es-ES_tradnl" sz="1200" b="1" kern="1200" baseline="0" dirty="0" smtClean="0">
                          <a:solidFill>
                            <a:srgbClr val="FF0000"/>
                          </a:solidFill>
                          <a:latin typeface="+mn-lt"/>
                          <a:ea typeface="+mn-ea"/>
                          <a:cs typeface="+mn-cs"/>
                        </a:rPr>
                        <a:t>IEBT </a:t>
                      </a:r>
                      <a:r>
                        <a:rPr lang="es-ES_tradnl" sz="1200" b="1" kern="1200" baseline="0" dirty="0" err="1" smtClean="0">
                          <a:solidFill>
                            <a:srgbClr val="FF0000"/>
                          </a:solidFill>
                          <a:latin typeface="+mn-lt"/>
                          <a:ea typeface="+mn-ea"/>
                          <a:cs typeface="+mn-cs"/>
                        </a:rPr>
                        <a:t>ó</a:t>
                      </a:r>
                      <a:r>
                        <a:rPr lang="es-ES_tradnl" sz="1200" b="1" kern="1200" baseline="0" dirty="0" smtClean="0">
                          <a:solidFill>
                            <a:srgbClr val="FF0000"/>
                          </a:solidFill>
                          <a:latin typeface="+mn-lt"/>
                          <a:ea typeface="+mn-ea"/>
                          <a:cs typeface="+mn-cs"/>
                        </a:rPr>
                        <a:t> universidades</a:t>
                      </a:r>
                      <a:r>
                        <a:rPr lang="es-ES_tradnl" sz="1200" b="1" kern="1200" baseline="0" dirty="0" smtClean="0">
                          <a:solidFill>
                            <a:srgbClr val="000066"/>
                          </a:solidFill>
                          <a:latin typeface="+mn-lt"/>
                          <a:ea typeface="+mn-ea"/>
                          <a:cs typeface="+mn-cs"/>
                        </a:rPr>
                        <a:t>**</a:t>
                      </a:r>
                      <a:endParaRPr lang="es-ES" sz="1200" dirty="0">
                        <a:solidFill>
                          <a:srgbClr val="000066"/>
                        </a:solidFill>
                      </a:endParaRPr>
                    </a:p>
                  </a:txBody>
                  <a:tcPr>
                    <a:lnL w="12700" cap="flat" cmpd="sng" algn="ctr">
                      <a:solidFill>
                        <a:srgbClr val="FF0066"/>
                      </a:solidFill>
                      <a:prstDash val="solid"/>
                      <a:round/>
                      <a:headEnd type="none" w="med" len="med"/>
                      <a:tailEnd type="none" w="med" len="med"/>
                    </a:lnL>
                    <a:lnR w="12700" cap="flat" cmpd="sng" algn="ctr">
                      <a:solidFill>
                        <a:srgbClr val="FF0066"/>
                      </a:solidFill>
                      <a:prstDash val="solid"/>
                      <a:round/>
                      <a:headEnd type="none" w="med" len="med"/>
                      <a:tailEnd type="none" w="med" len="med"/>
                    </a:lnR>
                    <a:lnT w="12700" cap="flat" cmpd="sng" algn="ctr">
                      <a:solidFill>
                        <a:srgbClr val="FF0066"/>
                      </a:solidFill>
                      <a:prstDash val="solid"/>
                      <a:round/>
                      <a:headEnd type="none" w="med" len="med"/>
                      <a:tailEnd type="none" w="med" len="med"/>
                    </a:lnT>
                    <a:lnB w="127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3740939471"/>
                  </a:ext>
                </a:extLst>
              </a:tr>
            </a:tbl>
          </a:graphicData>
        </a:graphic>
      </p:graphicFrame>
    </p:spTree>
    <p:extLst>
      <p:ext uri="{BB962C8B-B14F-4D97-AF65-F5344CB8AC3E}">
        <p14:creationId xmlns="" xmlns:p14="http://schemas.microsoft.com/office/powerpoint/2010/main" val="2421823453"/>
      </p:ext>
    </p:extLst>
  </p:cSld>
  <p:clrMapOvr>
    <a:masterClrMapping/>
  </p:clrMapOvr>
  <p:transition/>
  <p:timing>
    <p:tnLst>
      <p:par>
        <p:cTn id="1" dur="indefinite" restart="never" nodeType="tmRoot"/>
      </p:par>
    </p:tn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61BABB5-99BD-42C5-BFF9-5DF753534371}" type="slidenum">
              <a:rPr lang="es-ES"/>
              <a:pPr>
                <a:defRPr/>
              </a:pPr>
              <a:t>615</a:t>
            </a:fld>
            <a:endParaRPr lang="es-ES"/>
          </a:p>
        </p:txBody>
      </p:sp>
      <p:graphicFrame>
        <p:nvGraphicFramePr>
          <p:cNvPr id="8" name="7 Tabla"/>
          <p:cNvGraphicFramePr>
            <a:graphicFrameLocks noGrp="1"/>
          </p:cNvGraphicFramePr>
          <p:nvPr/>
        </p:nvGraphicFramePr>
        <p:xfrm>
          <a:off x="152400" y="152408"/>
          <a:ext cx="9601200" cy="568452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44196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2000" dirty="0" smtClean="0">
                          <a:solidFill>
                            <a:srgbClr val="FFFF00"/>
                          </a:solidFill>
                          <a:effectLst>
                            <a:outerShdw blurRad="38100" dist="38100" dir="2700000" algn="tl">
                              <a:srgbClr val="000000">
                                <a:alpha val="43137"/>
                              </a:srgbClr>
                            </a:outerShdw>
                          </a:effectLst>
                        </a:rPr>
                        <a:t>IRPF</a:t>
                      </a:r>
                      <a:r>
                        <a:rPr lang="es-ES_tradnl" sz="2000" dirty="0" smtClean="0"/>
                        <a:t>, nueva deducción a partir de 2018. </a:t>
                      </a:r>
                      <a:r>
                        <a:rPr lang="es-ES_tradnl" sz="2000" dirty="0" smtClean="0">
                          <a:solidFill>
                            <a:srgbClr val="FFFF00"/>
                          </a:solidFill>
                        </a:rPr>
                        <a:t>Modificación desde 2020*</a:t>
                      </a:r>
                      <a:r>
                        <a:rPr lang="es-ES_tradnl" sz="2000" dirty="0" smtClean="0"/>
                        <a:t>  </a:t>
                      </a:r>
                      <a:endParaRPr lang="es-ES_tradnl" sz="2000" b="1" i="0" u="none" kern="1200" dirty="0" smtClean="0">
                        <a:solidFill>
                          <a:schemeClr val="lt1"/>
                        </a:solidFill>
                        <a:latin typeface="+mn-lt"/>
                        <a:ea typeface="+mn-ea"/>
                        <a:cs typeface="+mn-cs"/>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3048000">
                <a:tc>
                  <a:txBody>
                    <a:bodyPr/>
                    <a:lstStyle/>
                    <a:p>
                      <a:pPr marL="342900" lvl="0" indent="-342900">
                        <a:buFont typeface="Wingdings" pitchFamily="2" charset="2"/>
                        <a:buChar char="q"/>
                      </a:pPr>
                      <a:r>
                        <a:rPr lang="es-ES_tradnl" sz="2000" b="1" dirty="0" smtClean="0">
                          <a:solidFill>
                            <a:srgbClr val="0000FF"/>
                          </a:solidFill>
                          <a:latin typeface="+mn-lt"/>
                        </a:rPr>
                        <a:t>Deducción por </a:t>
                      </a:r>
                      <a:r>
                        <a:rPr lang="es-ES_tradnl" sz="2000" b="1" u="sng" dirty="0" smtClean="0">
                          <a:solidFill>
                            <a:srgbClr val="0000FF"/>
                          </a:solidFill>
                          <a:latin typeface="+mn-lt"/>
                        </a:rPr>
                        <a:t>inversión</a:t>
                      </a:r>
                      <a:r>
                        <a:rPr lang="es-ES_tradnl" sz="2000" b="1" dirty="0" smtClean="0">
                          <a:solidFill>
                            <a:srgbClr val="0000FF"/>
                          </a:solidFill>
                          <a:latin typeface="+mn-lt"/>
                        </a:rPr>
                        <a:t> </a:t>
                      </a:r>
                      <a:r>
                        <a:rPr lang="es-ES_tradnl" sz="2000" b="1" u="sng" dirty="0" smtClean="0">
                          <a:solidFill>
                            <a:srgbClr val="0000FF"/>
                          </a:solidFill>
                          <a:latin typeface="+mn-lt"/>
                        </a:rPr>
                        <a:t>en</a:t>
                      </a:r>
                      <a:r>
                        <a:rPr lang="es-ES_tradnl" sz="2000" b="1" dirty="0" smtClean="0">
                          <a:solidFill>
                            <a:srgbClr val="0000FF"/>
                          </a:solidFill>
                          <a:latin typeface="+mn-lt"/>
                        </a:rPr>
                        <a:t> empresas </a:t>
                      </a:r>
                      <a:r>
                        <a:rPr lang="es-ES_tradnl" sz="2000" b="1" u="sng" dirty="0" smtClean="0">
                          <a:solidFill>
                            <a:srgbClr val="000066"/>
                          </a:solidFill>
                          <a:latin typeface="+mn-lt"/>
                        </a:rPr>
                        <a:t>agrarias</a:t>
                      </a:r>
                      <a:r>
                        <a:rPr lang="es-ES_tradnl" sz="2000" b="1" dirty="0" smtClean="0">
                          <a:solidFill>
                            <a:srgbClr val="0000FF"/>
                          </a:solidFill>
                          <a:latin typeface="+mn-lt"/>
                        </a:rPr>
                        <a:t> y sociedades cooperativas agrarias o de</a:t>
                      </a:r>
                      <a:r>
                        <a:rPr lang="es-ES_tradnl" sz="2000" b="1" baseline="0" dirty="0" smtClean="0">
                          <a:solidFill>
                            <a:srgbClr val="0000FF"/>
                          </a:solidFill>
                          <a:latin typeface="+mn-lt"/>
                        </a:rPr>
                        <a:t> </a:t>
                      </a:r>
                      <a:r>
                        <a:rPr lang="es-ES_tradnl" sz="2000" b="1" dirty="0" smtClean="0">
                          <a:solidFill>
                            <a:srgbClr val="0000FF"/>
                          </a:solidFill>
                          <a:latin typeface="+mn-lt"/>
                        </a:rPr>
                        <a:t>explotación comunitaria de la tierra</a:t>
                      </a:r>
                      <a:r>
                        <a:rPr lang="es-ES_tradnl" sz="1800" b="1" dirty="0" smtClean="0">
                          <a:solidFill>
                            <a:srgbClr val="0000FF"/>
                          </a:solidFill>
                          <a:latin typeface="+mn-lt"/>
                        </a:rPr>
                        <a:t>, </a:t>
                      </a:r>
                      <a:r>
                        <a:rPr lang="es-ES_tradnl" sz="2000" b="1" dirty="0" smtClean="0">
                          <a:solidFill>
                            <a:srgbClr val="0000FF"/>
                          </a:solidFill>
                          <a:latin typeface="+mn-lt"/>
                        </a:rPr>
                        <a:t>con un </a:t>
                      </a:r>
                      <a:r>
                        <a:rPr lang="es-ES_tradnl" sz="2000" b="1" u="sng" dirty="0" smtClean="0">
                          <a:solidFill>
                            <a:srgbClr val="FF0000"/>
                          </a:solidFill>
                          <a:latin typeface="+mn-lt"/>
                        </a:rPr>
                        <a:t>límite conjunto de 20.000 euros</a:t>
                      </a:r>
                      <a:r>
                        <a:rPr lang="es-ES_tradnl" sz="2000" b="1" dirty="0" smtClean="0">
                          <a:solidFill>
                            <a:srgbClr val="0000FF"/>
                          </a:solidFill>
                          <a:latin typeface="+mn-lt"/>
                        </a:rPr>
                        <a:t>:</a:t>
                      </a:r>
                    </a:p>
                    <a:p>
                      <a:pPr marL="342900" lvl="0" indent="-342900">
                        <a:buFont typeface="+mj-lt"/>
                        <a:buAutoNum type="alphaLcParenR"/>
                      </a:pPr>
                      <a:r>
                        <a:rPr lang="es-ES_tradnl" sz="1800" b="1" dirty="0" smtClean="0">
                          <a:solidFill>
                            <a:srgbClr val="FF0000"/>
                          </a:solidFill>
                          <a:latin typeface="+mn-lt"/>
                        </a:rPr>
                        <a:t>El 20 %</a:t>
                      </a:r>
                      <a:r>
                        <a:rPr lang="es-ES_tradnl" sz="1800" b="0" dirty="0" smtClean="0">
                          <a:solidFill>
                            <a:srgbClr val="FF0000"/>
                          </a:solidFill>
                          <a:latin typeface="+mn-lt"/>
                        </a:rPr>
                        <a:t> </a:t>
                      </a:r>
                      <a:r>
                        <a:rPr lang="es-ES_tradnl" sz="1800" b="0" dirty="0" smtClean="0">
                          <a:solidFill>
                            <a:srgbClr val="0000FF"/>
                          </a:solidFill>
                          <a:latin typeface="+mn-lt"/>
                        </a:rPr>
                        <a:t>de las cantidades invertidas durante el ejercicio </a:t>
                      </a:r>
                      <a:r>
                        <a:rPr lang="es-ES_tradnl" sz="1800" b="0" u="sng" dirty="0" smtClean="0">
                          <a:solidFill>
                            <a:srgbClr val="0000FF"/>
                          </a:solidFill>
                          <a:latin typeface="+mn-lt"/>
                        </a:rPr>
                        <a:t>en la adquisición de capital social</a:t>
                      </a:r>
                      <a:r>
                        <a:rPr lang="es-ES_tradnl" sz="1800" b="0" dirty="0" smtClean="0">
                          <a:solidFill>
                            <a:srgbClr val="0000FF"/>
                          </a:solidFill>
                          <a:latin typeface="+mn-lt"/>
                        </a:rPr>
                        <a:t> como consecuencia de acuerdos de constitución de sociedades o de ampliación de capital en empresas agrarias y sociedades cooperativas agrarias o de explotación comunitaria de la tierra. </a:t>
                      </a:r>
                      <a:r>
                        <a:rPr lang="es-ES_tradnl" sz="1800" b="0" u="sng" dirty="0" smtClean="0">
                          <a:solidFill>
                            <a:srgbClr val="0000FF"/>
                          </a:solidFill>
                          <a:latin typeface="+mn-lt"/>
                        </a:rPr>
                        <a:t>Límite de</a:t>
                      </a:r>
                      <a:r>
                        <a:rPr lang="es-ES_tradnl" sz="1800" b="0" u="sng" baseline="0" dirty="0" smtClean="0">
                          <a:solidFill>
                            <a:srgbClr val="0000FF"/>
                          </a:solidFill>
                          <a:latin typeface="+mn-lt"/>
                        </a:rPr>
                        <a:t> la participación ∑familia hasta 3ºgrado</a:t>
                      </a:r>
                      <a:r>
                        <a:rPr lang="es-ES_tradnl" sz="1800" b="0" u="sng" dirty="0" smtClean="0">
                          <a:solidFill>
                            <a:srgbClr val="0000FF"/>
                          </a:solidFill>
                          <a:latin typeface="+mn-lt"/>
                        </a:rPr>
                        <a:t> </a:t>
                      </a:r>
                      <a:r>
                        <a:rPr lang="es-ES_tradnl" sz="1800" b="0" u="sng" dirty="0" smtClean="0">
                          <a:solidFill>
                            <a:srgbClr val="FF0000"/>
                          </a:solidFill>
                          <a:latin typeface="+mn-lt"/>
                        </a:rPr>
                        <a:t>≤ 40% C. Social</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_tradnl" sz="1800" b="0" dirty="0" smtClean="0">
                          <a:solidFill>
                            <a:srgbClr val="0000FF"/>
                          </a:solidFill>
                          <a:latin typeface="+mn-lt"/>
                        </a:rPr>
                        <a:t>Con respecto a las mismas entidades, podrá deducirse el </a:t>
                      </a:r>
                      <a:r>
                        <a:rPr lang="es-ES_tradnl" sz="1800" b="1" dirty="0" smtClean="0">
                          <a:solidFill>
                            <a:srgbClr val="FF0000"/>
                          </a:solidFill>
                          <a:latin typeface="+mn-lt"/>
                        </a:rPr>
                        <a:t>20 %</a:t>
                      </a:r>
                      <a:r>
                        <a:rPr lang="es-ES_tradnl" sz="1800" b="0" dirty="0" smtClean="0">
                          <a:solidFill>
                            <a:srgbClr val="0000FF"/>
                          </a:solidFill>
                          <a:latin typeface="+mn-lt"/>
                        </a:rPr>
                        <a:t> de </a:t>
                      </a:r>
                      <a:r>
                        <a:rPr lang="es-ES_tradnl" sz="1800" b="0" u="sng" dirty="0" smtClean="0">
                          <a:solidFill>
                            <a:srgbClr val="0000FF"/>
                          </a:solidFill>
                          <a:latin typeface="+mn-lt"/>
                        </a:rPr>
                        <a:t>las cantidades prestadas</a:t>
                      </a:r>
                      <a:r>
                        <a:rPr lang="es-ES_tradnl" sz="1800" b="0" dirty="0" smtClean="0">
                          <a:solidFill>
                            <a:srgbClr val="0000FF"/>
                          </a:solidFill>
                          <a:latin typeface="+mn-lt"/>
                        </a:rPr>
                        <a:t> durante el ejercicio, así como de las </a:t>
                      </a:r>
                      <a:r>
                        <a:rPr lang="es-ES_tradnl" sz="1800" b="0" u="sng" dirty="0" smtClean="0">
                          <a:solidFill>
                            <a:srgbClr val="0000FF"/>
                          </a:solidFill>
                          <a:latin typeface="+mn-lt"/>
                        </a:rPr>
                        <a:t>cantidades garantizadas personalmente</a:t>
                      </a:r>
                      <a:r>
                        <a:rPr lang="es-ES_tradnl" sz="1800" b="0" dirty="0" smtClean="0">
                          <a:solidFill>
                            <a:srgbClr val="0000FF"/>
                          </a:solidFill>
                          <a:latin typeface="+mn-lt"/>
                        </a:rPr>
                        <a:t> por el contribuyente, siempre que el préstamo se otorgue o la garantía se constituya en el ejercicio en el que se proceda a la constitución de la sociedad o a la ampliación de capital de esta. </a:t>
                      </a:r>
                      <a:r>
                        <a:rPr lang="es-ES_tradnl" sz="1800" b="0" u="sng" dirty="0" smtClean="0">
                          <a:solidFill>
                            <a:srgbClr val="0000FF"/>
                          </a:solidFill>
                          <a:latin typeface="+mn-lt"/>
                        </a:rPr>
                        <a:t>Límite de</a:t>
                      </a:r>
                      <a:r>
                        <a:rPr lang="es-ES_tradnl" sz="1800" b="0" u="sng" baseline="0" dirty="0" smtClean="0">
                          <a:solidFill>
                            <a:srgbClr val="0000FF"/>
                          </a:solidFill>
                          <a:latin typeface="+mn-lt"/>
                        </a:rPr>
                        <a:t> la participación ∑familia hasta 3ºgrado</a:t>
                      </a:r>
                      <a:r>
                        <a:rPr lang="es-ES_tradnl" sz="1800" b="0" u="sng" dirty="0" smtClean="0">
                          <a:solidFill>
                            <a:srgbClr val="0000FF"/>
                          </a:solidFill>
                          <a:latin typeface="+mn-lt"/>
                        </a:rPr>
                        <a:t> </a:t>
                      </a:r>
                      <a:r>
                        <a:rPr lang="es-ES_tradnl" sz="1800" b="0" u="sng" dirty="0" smtClean="0">
                          <a:solidFill>
                            <a:srgbClr val="FF0000"/>
                          </a:solidFill>
                          <a:latin typeface="+mn-lt"/>
                        </a:rPr>
                        <a:t>≤ 40% C. Social</a:t>
                      </a:r>
                      <a:r>
                        <a:rPr lang="es-ES_tradnl" sz="1800" b="0" u="sng" dirty="0" smtClean="0">
                          <a:solidFill>
                            <a:srgbClr val="0000FF"/>
                          </a:solidFill>
                          <a:latin typeface="+mn-lt"/>
                        </a:rPr>
                        <a:t>.</a:t>
                      </a:r>
                    </a:p>
                    <a:p>
                      <a:pPr marL="342900" marR="0" lvl="0" indent="-342900" algn="l" defTabSz="914400" rtl="0" eaLnBrk="1" fontAlgn="auto" latinLnBrk="0" hangingPunct="1">
                        <a:lnSpc>
                          <a:spcPct val="100000"/>
                        </a:lnSpc>
                        <a:spcBef>
                          <a:spcPts val="0"/>
                        </a:spcBef>
                        <a:spcAft>
                          <a:spcPts val="0"/>
                        </a:spcAft>
                        <a:buClrTx/>
                        <a:buSzTx/>
                        <a:buFont typeface="+mj-lt"/>
                        <a:buNone/>
                        <a:tabLst/>
                        <a:defRPr/>
                      </a:pPr>
                      <a:endParaRPr lang="es-ES_tradnl" sz="800" b="0" u="sng" dirty="0" smtClean="0">
                        <a:solidFill>
                          <a:srgbClr val="0000FF"/>
                        </a:solidFill>
                        <a:latin typeface="+mn-lt"/>
                      </a:endParaRPr>
                    </a:p>
                    <a:p>
                      <a:pPr marL="342900" marR="0" lvl="0" indent="-342900" algn="l" defTabSz="914400" rtl="0" eaLnBrk="1" fontAlgn="auto" latinLnBrk="0" hangingPunct="1">
                        <a:lnSpc>
                          <a:spcPct val="100000"/>
                        </a:lnSpc>
                        <a:spcBef>
                          <a:spcPts val="0"/>
                        </a:spcBef>
                        <a:spcAft>
                          <a:spcPts val="0"/>
                        </a:spcAft>
                        <a:buClrTx/>
                        <a:buSzTx/>
                        <a:buFont typeface="+mj-lt"/>
                        <a:buNone/>
                        <a:tabLst/>
                        <a:defRPr/>
                      </a:pPr>
                      <a:r>
                        <a:rPr lang="es-ES_tradnl" sz="1800" b="0" u="none" dirty="0" smtClean="0">
                          <a:solidFill>
                            <a:srgbClr val="FF0000"/>
                          </a:solidFill>
                          <a:latin typeface="+mn-lt"/>
                        </a:rPr>
                        <a:t>      </a:t>
                      </a:r>
                      <a:r>
                        <a:rPr lang="es-ES_tradnl" sz="1800" b="1" u="sng" dirty="0" smtClean="0">
                          <a:solidFill>
                            <a:srgbClr val="FF0000"/>
                          </a:solidFill>
                          <a:latin typeface="+mn-lt"/>
                        </a:rPr>
                        <a:t>Novedad desde 2020*</a:t>
                      </a:r>
                      <a:r>
                        <a:rPr lang="es-ES_tradnl" sz="1800" b="0" u="none" dirty="0" smtClean="0">
                          <a:solidFill>
                            <a:srgbClr val="FF0000"/>
                          </a:solidFill>
                          <a:latin typeface="+mn-lt"/>
                        </a:rPr>
                        <a:t>: </a:t>
                      </a:r>
                      <a:r>
                        <a:rPr lang="es-ES" sz="1800" b="1" u="sng" dirty="0" smtClean="0">
                          <a:solidFill>
                            <a:srgbClr val="000066"/>
                          </a:solidFill>
                          <a:latin typeface="+mn-lt"/>
                        </a:rPr>
                        <a:t>El límite máximo</a:t>
                      </a:r>
                      <a:r>
                        <a:rPr lang="es-ES" sz="1800" b="1" u="none" dirty="0" smtClean="0">
                          <a:solidFill>
                            <a:srgbClr val="000066"/>
                          </a:solidFill>
                          <a:latin typeface="+mn-lt"/>
                        </a:rPr>
                        <a:t> </a:t>
                      </a:r>
                      <a:r>
                        <a:rPr lang="es-ES" sz="1800" b="1" u="sng" dirty="0" smtClean="0">
                          <a:solidFill>
                            <a:srgbClr val="000066"/>
                          </a:solidFill>
                          <a:latin typeface="+mn-lt"/>
                        </a:rPr>
                        <a:t>de participación</a:t>
                      </a:r>
                      <a:r>
                        <a:rPr lang="es-ES" sz="1800" b="1" u="none" dirty="0" smtClean="0">
                          <a:solidFill>
                            <a:srgbClr val="000066"/>
                          </a:solidFill>
                          <a:latin typeface="+mn-lt"/>
                        </a:rPr>
                        <a:t> </a:t>
                      </a:r>
                      <a:r>
                        <a:rPr lang="es-ES" sz="1800" b="0" dirty="0" smtClean="0">
                          <a:solidFill>
                            <a:srgbClr val="000066"/>
                          </a:solidFill>
                          <a:latin typeface="+mn-lt"/>
                        </a:rPr>
                        <a:t>en el capital social </a:t>
                      </a:r>
                      <a:r>
                        <a:rPr lang="es-ES" sz="1800" b="1" u="sng" dirty="0" smtClean="0">
                          <a:solidFill>
                            <a:srgbClr val="FF0000"/>
                          </a:solidFill>
                          <a:latin typeface="+mn-lt"/>
                        </a:rPr>
                        <a:t>no</a:t>
                      </a:r>
                      <a:r>
                        <a:rPr lang="es-ES" sz="1800" b="1" u="sng" dirty="0" smtClean="0">
                          <a:solidFill>
                            <a:srgbClr val="000066"/>
                          </a:solidFill>
                          <a:latin typeface="+mn-lt"/>
                        </a:rPr>
                        <a:t> se aplicará </a:t>
                      </a:r>
                      <a:r>
                        <a:rPr lang="es-ES" sz="1800" b="0" dirty="0" smtClean="0">
                          <a:solidFill>
                            <a:srgbClr val="000066"/>
                          </a:solidFill>
                          <a:latin typeface="+mn-lt"/>
                        </a:rPr>
                        <a:t>en el caso de </a:t>
                      </a:r>
                      <a:r>
                        <a:rPr lang="es-ES" sz="1800" b="0" u="sng" dirty="0" smtClean="0">
                          <a:solidFill>
                            <a:srgbClr val="000066"/>
                          </a:solidFill>
                          <a:latin typeface="+mn-lt"/>
                        </a:rPr>
                        <a:t>sociedades laborales o cooperativas compuestas únicamente por dos personas socias</a:t>
                      </a:r>
                      <a:r>
                        <a:rPr lang="es-ES" sz="1800" b="0" dirty="0" smtClean="0">
                          <a:solidFill>
                            <a:srgbClr val="000066"/>
                          </a:solidFill>
                          <a:latin typeface="+mn-lt"/>
                        </a:rPr>
                        <a:t>, mientras se mantenga esta circunstancia.</a:t>
                      </a:r>
                      <a:r>
                        <a:rPr lang="es-ES" sz="1800" dirty="0" smtClean="0">
                          <a:solidFill>
                            <a:srgbClr val="000066"/>
                          </a:solidFill>
                          <a:latin typeface="+mn-lt"/>
                        </a:rPr>
                        <a:t> </a:t>
                      </a:r>
                      <a:endParaRPr lang="es-ES_tradnl" sz="1800" b="0" dirty="0" smtClean="0">
                        <a:solidFill>
                          <a:srgbClr val="000066"/>
                        </a:solidFill>
                        <a:latin typeface="+mn-lt"/>
                      </a:endParaRPr>
                    </a:p>
                    <a:p>
                      <a:pPr marL="342900" lvl="0" indent="-342900">
                        <a:buFont typeface="+mj-lt"/>
                        <a:buAutoNum type="alphaLcParenR"/>
                      </a:pPr>
                      <a:endParaRPr lang="es-ES_tradnl" sz="1800" b="0" u="sng" dirty="0" smtClean="0">
                        <a:solidFill>
                          <a:srgbClr val="0000FF"/>
                        </a:solidFill>
                        <a:latin typeface="+mn-lt"/>
                      </a:endParaRPr>
                    </a:p>
                    <a:p>
                      <a:pPr marL="342900" lvl="0" indent="-342900">
                        <a:buFont typeface="+mj-lt"/>
                        <a:buAutoNum type="alphaLcParenR" startAt="3"/>
                      </a:pPr>
                      <a:r>
                        <a:rPr lang="es-ES_tradnl" sz="1800" b="0" u="sng" dirty="0" smtClean="0">
                          <a:solidFill>
                            <a:srgbClr val="0000FF"/>
                          </a:solidFill>
                          <a:latin typeface="+mn-lt"/>
                          <a:cs typeface="Arial" pitchFamily="34" charset="0"/>
                        </a:rPr>
                        <a:t>Otorgar Escritura pública. Mantener </a:t>
                      </a:r>
                      <a:r>
                        <a:rPr lang="es-ES_tradnl" sz="1800" b="0" u="sng" baseline="0" dirty="0" smtClean="0">
                          <a:solidFill>
                            <a:srgbClr val="0000FF"/>
                          </a:solidFill>
                          <a:latin typeface="+mn-lt"/>
                          <a:cs typeface="Arial" pitchFamily="34" charset="0"/>
                        </a:rPr>
                        <a:t>la participación</a:t>
                      </a:r>
                      <a:r>
                        <a:rPr lang="es-ES_tradnl" sz="1800" b="0" u="sng" dirty="0" smtClean="0">
                          <a:solidFill>
                            <a:srgbClr val="0000FF"/>
                          </a:solidFill>
                          <a:latin typeface="+mn-lt"/>
                          <a:cs typeface="Arial" pitchFamily="34" charset="0"/>
                        </a:rPr>
                        <a:t> ≥ </a:t>
                      </a:r>
                      <a:r>
                        <a:rPr lang="es-ES_tradnl" sz="1800" b="0" u="sng" baseline="0" dirty="0" smtClean="0">
                          <a:solidFill>
                            <a:srgbClr val="0000FF"/>
                          </a:solidFill>
                          <a:latin typeface="+mn-lt"/>
                          <a:cs typeface="Arial" pitchFamily="34" charset="0"/>
                        </a:rPr>
                        <a:t>3 años y el préstamo duración ≥ 5 años</a:t>
                      </a:r>
                      <a:endParaRPr lang="es-ES" sz="1800" dirty="0" smtClean="0">
                        <a:solidFill>
                          <a:srgbClr val="0000FF"/>
                        </a:solidFill>
                        <a:latin typeface="+mn-lt"/>
                        <a:cs typeface="Arial" pitchFamily="34" charset="0"/>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graphicFrame>
        <p:nvGraphicFramePr>
          <p:cNvPr id="4" name="3 Tabla"/>
          <p:cNvGraphicFramePr>
            <a:graphicFrameLocks noGrp="1"/>
          </p:cNvGraphicFramePr>
          <p:nvPr/>
        </p:nvGraphicFramePr>
        <p:xfrm>
          <a:off x="380968" y="6003630"/>
          <a:ext cx="8143932" cy="711518"/>
        </p:xfrm>
        <a:graphic>
          <a:graphicData uri="http://schemas.openxmlformats.org/drawingml/2006/table">
            <a:tbl>
              <a:tblPr firstRow="1" bandRow="1">
                <a:tableStyleId>{5C22544A-7EE6-4342-B048-85BDC9FD1C3A}</a:tableStyleId>
              </a:tblPr>
              <a:tblGrid>
                <a:gridCol w="8143932">
                  <a:extLst>
                    <a:ext uri="{9D8B030D-6E8A-4147-A177-3AD203B41FA5}">
                      <a16:colId xmlns="" xmlns:a16="http://schemas.microsoft.com/office/drawing/2014/main" val="20000"/>
                    </a:ext>
                  </a:extLst>
                </a:gridCol>
              </a:tblGrid>
              <a:tr h="711518">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1 Ley 7/2019 modifica número quince, del artículo 5  del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35308937"/>
      </p:ext>
    </p:extLst>
  </p:cSld>
  <p:clrMapOvr>
    <a:masterClrMapping/>
  </p:clrMapOvr>
  <p:timing>
    <p:tnLst>
      <p:par>
        <p:cTn id="1" dur="indefinite" restart="never" nodeType="tmRoot"/>
      </p:par>
    </p:tn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616</a:t>
            </a:fld>
            <a:endParaRPr lang="es-ES"/>
          </a:p>
        </p:txBody>
      </p:sp>
      <p:sp>
        <p:nvSpPr>
          <p:cNvPr id="148483" name="Rectangle 2"/>
          <p:cNvSpPr>
            <a:spLocks noGrp="1" noChangeArrowheads="1"/>
          </p:cNvSpPr>
          <p:nvPr>
            <p:ph type="ctrTitle" idx="4294967295"/>
          </p:nvPr>
        </p:nvSpPr>
        <p:spPr>
          <a:xfrm>
            <a:off x="0" y="0"/>
            <a:ext cx="9906000" cy="457200"/>
          </a:xfrm>
        </p:spPr>
        <p:txBody>
          <a:bodyPr/>
          <a:lstStyle/>
          <a:p>
            <a:pPr algn="l" eaLnBrk="1" hangingPunct="1">
              <a:defRPr/>
            </a:pPr>
            <a:r>
              <a:rPr lang="es-ES_tradnl" sz="2800" b="1" dirty="0" smtClean="0">
                <a:solidFill>
                  <a:srgbClr val="FFFF66"/>
                </a:solidFill>
                <a:effectLst>
                  <a:outerShdw blurRad="38100" dist="38100" dir="2700000" algn="tl">
                    <a:srgbClr val="000000">
                      <a:alpha val="43137"/>
                    </a:srgbClr>
                  </a:outerShdw>
                </a:effectLst>
              </a:rPr>
              <a:t>GALICIA. Ley 7/2019 Modifica Decreto legislativo 1/2011 </a:t>
            </a:r>
            <a:endParaRPr lang="es-ES" sz="2800" b="1" dirty="0" smtClean="0">
              <a:solidFill>
                <a:srgbClr val="FFFF66"/>
              </a:solidFill>
              <a:effectLst>
                <a:outerShdw blurRad="38100" dist="38100" dir="2700000" algn="tl">
                  <a:srgbClr val="000000">
                    <a:alpha val="43137"/>
                  </a:srgbClr>
                </a:outerShdw>
              </a:effectLst>
            </a:endParaRPr>
          </a:p>
        </p:txBody>
      </p:sp>
      <p:sp>
        <p:nvSpPr>
          <p:cNvPr id="2420741" name="Text Box 5"/>
          <p:cNvSpPr txBox="1">
            <a:spLocks noChangeArrowheads="1"/>
          </p:cNvSpPr>
          <p:nvPr/>
        </p:nvSpPr>
        <p:spPr bwMode="auto">
          <a:xfrm>
            <a:off x="133384" y="920196"/>
            <a:ext cx="9677400" cy="4154984"/>
          </a:xfrm>
          <a:prstGeom prst="rect">
            <a:avLst/>
          </a:prstGeom>
          <a:noFill/>
          <a:ln w="9525">
            <a:noFill/>
            <a:miter lim="800000"/>
            <a:headEnd/>
            <a:tailEnd/>
          </a:ln>
          <a:effectLst/>
        </p:spPr>
        <p:txBody>
          <a:bodyPr>
            <a:spAutoFit/>
          </a:bodyPr>
          <a:lstStyle/>
          <a:p>
            <a:pPr marL="457200" indent="-457200">
              <a:buFont typeface="+mj-lt"/>
              <a:buAutoNum type="arabicPeriod"/>
              <a:defRPr/>
            </a:pPr>
            <a:r>
              <a:rPr lang="es-ES_tradnl" sz="2400" dirty="0">
                <a:solidFill>
                  <a:srgbClr val="FFFF00"/>
                </a:solidFill>
                <a:effectLst>
                  <a:outerShdw blurRad="38100" dist="38100" dir="2700000" algn="tl">
                    <a:srgbClr val="000000">
                      <a:alpha val="43137"/>
                    </a:srgbClr>
                  </a:outerShdw>
                </a:effectLst>
                <a:latin typeface="Arial" pitchFamily="34" charset="0"/>
              </a:rPr>
              <a:t>IRPF:</a:t>
            </a:r>
            <a:r>
              <a:rPr lang="es-ES_tradnl" dirty="0">
                <a:effectLst>
                  <a:outerShdw blurRad="38100" dist="38100" dir="2700000" algn="tl">
                    <a:srgbClr val="000000">
                      <a:alpha val="43137"/>
                    </a:srgbClr>
                  </a:outerShdw>
                </a:effectLst>
                <a:latin typeface="Arial" pitchFamily="34" charset="0"/>
              </a:rPr>
              <a:t> </a:t>
            </a:r>
            <a:r>
              <a:rPr lang="es-ES_tradnl" dirty="0" smtClean="0">
                <a:solidFill>
                  <a:srgbClr val="FFFF00"/>
                </a:solidFill>
                <a:effectLst>
                  <a:outerShdw blurRad="38100" dist="38100" dir="2700000" algn="tl">
                    <a:srgbClr val="000000">
                      <a:alpha val="43137"/>
                    </a:srgbClr>
                  </a:outerShdw>
                </a:effectLst>
                <a:latin typeface="Arial" pitchFamily="34" charset="0"/>
              </a:rPr>
              <a:t>Modificaciones en </a:t>
            </a:r>
            <a:r>
              <a:rPr lang="es-ES_tradnl" dirty="0" smtClean="0">
                <a:solidFill>
                  <a:srgbClr val="FFFF66"/>
                </a:solidFill>
                <a:effectLst>
                  <a:outerShdw blurRad="38100" dist="38100" dir="2700000" algn="tl">
                    <a:srgbClr val="000000">
                      <a:alpha val="43137"/>
                    </a:srgbClr>
                  </a:outerShdw>
                </a:effectLst>
                <a:latin typeface="Arial" pitchFamily="34" charset="0"/>
              </a:rPr>
              <a:t>Deducciones </a:t>
            </a:r>
            <a:r>
              <a:rPr lang="es-ES_tradnl" dirty="0">
                <a:solidFill>
                  <a:srgbClr val="FFFF66"/>
                </a:solidFill>
                <a:effectLst>
                  <a:outerShdw blurRad="38100" dist="38100" dir="2700000" algn="tl">
                    <a:srgbClr val="000000">
                      <a:alpha val="43137"/>
                    </a:srgbClr>
                  </a:outerShdw>
                </a:effectLst>
                <a:latin typeface="Arial" pitchFamily="34" charset="0"/>
              </a:rPr>
              <a:t>de IRPF </a:t>
            </a:r>
            <a:r>
              <a:rPr lang="es-ES_tradnl" dirty="0" smtClean="0">
                <a:solidFill>
                  <a:srgbClr val="FFFF66"/>
                </a:solidFill>
                <a:effectLst>
                  <a:outerShdw blurRad="38100" dist="38100" dir="2700000" algn="tl">
                    <a:srgbClr val="000000">
                      <a:alpha val="43137"/>
                    </a:srgbClr>
                  </a:outerShdw>
                </a:effectLst>
                <a:latin typeface="Arial" pitchFamily="34" charset="0"/>
              </a:rPr>
              <a:t>Autonómicas.</a:t>
            </a:r>
          </a:p>
          <a:p>
            <a:pPr marL="457200" indent="-457200">
              <a:buFont typeface="Wingdings" pitchFamily="2" charset="2"/>
              <a:buChar char="ü"/>
              <a:defRPr/>
            </a:pPr>
            <a:r>
              <a:rPr lang="es-ES" b="0" dirty="0" smtClean="0">
                <a:latin typeface="Arial" pitchFamily="34" charset="0"/>
              </a:rPr>
              <a:t>Además, se prevén </a:t>
            </a:r>
            <a:r>
              <a:rPr lang="es-ES" u="sng" dirty="0" smtClean="0">
                <a:latin typeface="Arial" pitchFamily="34" charset="0"/>
              </a:rPr>
              <a:t>dos nuevas deducciones</a:t>
            </a:r>
            <a:r>
              <a:rPr lang="es-ES" b="0" dirty="0" smtClean="0">
                <a:latin typeface="Arial" pitchFamily="34" charset="0"/>
              </a:rPr>
              <a:t>: </a:t>
            </a:r>
          </a:p>
          <a:p>
            <a:pPr marL="514350" indent="-514350">
              <a:buFont typeface="+mj-lt"/>
              <a:buAutoNum type="romanLcPeriod"/>
              <a:defRPr/>
            </a:pPr>
            <a:r>
              <a:rPr lang="es-ES" b="0" dirty="0" smtClean="0">
                <a:latin typeface="Arial" pitchFamily="34" charset="0"/>
              </a:rPr>
              <a:t>las cantidades invertidas para </a:t>
            </a:r>
            <a:r>
              <a:rPr lang="es-ES" b="0" u="sng" dirty="0" smtClean="0">
                <a:latin typeface="Arial" pitchFamily="34" charset="0"/>
              </a:rPr>
              <a:t>mejorar la calificación energética en edificios</a:t>
            </a:r>
            <a:r>
              <a:rPr lang="es-ES" b="0" dirty="0" smtClean="0">
                <a:latin typeface="Arial" pitchFamily="34" charset="0"/>
              </a:rPr>
              <a:t> de viviendas o en viviendas unifamiliares.</a:t>
            </a:r>
          </a:p>
          <a:p>
            <a:pPr marL="514350" indent="-514350">
              <a:buFont typeface="+mj-lt"/>
              <a:buAutoNum type="romanLcPeriod"/>
              <a:defRPr/>
            </a:pPr>
            <a:r>
              <a:rPr lang="es-ES" b="0" dirty="0" smtClean="0">
                <a:latin typeface="Arial" pitchFamily="34" charset="0"/>
              </a:rPr>
              <a:t>Para que las ayudas o subvenciones recibidas por los </a:t>
            </a:r>
            <a:r>
              <a:rPr lang="es-ES" b="0" u="sng" dirty="0" smtClean="0">
                <a:latin typeface="Arial" pitchFamily="34" charset="0"/>
              </a:rPr>
              <a:t>deportistas reconocidos como de alto nivel de Galicia</a:t>
            </a:r>
            <a:r>
              <a:rPr lang="es-ES" b="0" dirty="0" smtClean="0">
                <a:latin typeface="Arial" pitchFamily="34" charset="0"/>
              </a:rPr>
              <a:t> no se vean aminoradas por su tributación, impulsando así el deporte de alto nivel en Galicia.</a:t>
            </a:r>
            <a:endParaRPr lang="es-ES_tradnl" dirty="0">
              <a:solidFill>
                <a:srgbClr val="FFFF66"/>
              </a:solidFill>
              <a:effectLst>
                <a:outerShdw blurRad="38100" dist="38100" dir="2700000" algn="tl">
                  <a:srgbClr val="000000">
                    <a:alpha val="43137"/>
                  </a:srgbClr>
                </a:outerShdw>
              </a:effectLst>
              <a:latin typeface="Arial" pitchFamily="34" charset="0"/>
            </a:endParaRPr>
          </a:p>
          <a:p>
            <a:pPr marL="457200" indent="-457200">
              <a:defRPr/>
            </a:pPr>
            <a:endParaRPr lang="es-ES_tradnl" sz="1400" b="0" dirty="0">
              <a:latin typeface="Arial" pitchFamily="34" charset="0"/>
            </a:endParaRPr>
          </a:p>
          <a:p>
            <a:pPr marL="457200" indent="-457200">
              <a:defRPr/>
            </a:pPr>
            <a:endParaRPr lang="es-ES" sz="1600" dirty="0">
              <a:solidFill>
                <a:srgbClr val="FFFF99"/>
              </a:solidFill>
              <a:latin typeface="Arial" pitchFamily="34" charset="0"/>
            </a:endParaRPr>
          </a:p>
          <a:p>
            <a:pPr marL="457200" indent="-457200">
              <a:buFont typeface="Wingdings" pitchFamily="2" charset="2"/>
              <a:buChar char="v"/>
              <a:defRPr/>
            </a:pPr>
            <a:r>
              <a:rPr lang="es-ES_tradnl" sz="1800" dirty="0" smtClean="0">
                <a:latin typeface="Arial  "/>
              </a:rPr>
              <a:t>Artículo 1 Ley </a:t>
            </a:r>
            <a:r>
              <a:rPr lang="es-ES_tradnl" sz="1800" smtClean="0">
                <a:latin typeface="Arial  "/>
              </a:rPr>
              <a:t>7/2019 añade </a:t>
            </a:r>
            <a:r>
              <a:rPr lang="es-ES_tradnl" sz="1800" dirty="0" smtClean="0">
                <a:latin typeface="Arial  "/>
              </a:rPr>
              <a:t>nº dieciocho y diecinueve al artículo 5 Decreto legislativo 1/2011.</a:t>
            </a:r>
          </a:p>
          <a:p>
            <a:pPr marL="457200" indent="-457200">
              <a:buFont typeface="Wingdings" pitchFamily="2" charset="2"/>
              <a:buChar char="v"/>
              <a:defRPr/>
            </a:pPr>
            <a:endParaRPr lang="es-ES" sz="1800" dirty="0" smtClean="0">
              <a:effectLst>
                <a:outerShdw blurRad="38100" dist="38100" dir="2700000" algn="tl">
                  <a:srgbClr val="000000">
                    <a:alpha val="43137"/>
                  </a:srgbClr>
                </a:outerShdw>
              </a:effectLst>
              <a:latin typeface="Arial" pitchFamily="34" charset="0"/>
            </a:endParaRPr>
          </a:p>
          <a:p>
            <a:pPr marL="457200" indent="-457200">
              <a:buFont typeface="Wingdings" pitchFamily="2" charset="2"/>
              <a:buChar char="v"/>
              <a:defRPr/>
            </a:pPr>
            <a:r>
              <a:rPr lang="es-ES" sz="1800" dirty="0" smtClean="0">
                <a:effectLst>
                  <a:outerShdw blurRad="38100" dist="38100" dir="2700000" algn="tl">
                    <a:srgbClr val="000000">
                      <a:alpha val="43137"/>
                    </a:srgbClr>
                  </a:outerShdw>
                </a:effectLst>
                <a:latin typeface="Arial" pitchFamily="34" charset="0"/>
              </a:rPr>
              <a:t>La DF 3ª </a:t>
            </a:r>
            <a:r>
              <a:rPr lang="es-ES" sz="1800" dirty="0">
                <a:effectLst>
                  <a:outerShdw blurRad="38100" dist="38100" dir="2700000" algn="tl">
                    <a:srgbClr val="000000">
                      <a:alpha val="43137"/>
                    </a:srgbClr>
                  </a:outerShdw>
                </a:effectLst>
                <a:latin typeface="Arial" pitchFamily="34" charset="0"/>
              </a:rPr>
              <a:t>Ley </a:t>
            </a:r>
            <a:r>
              <a:rPr lang="es-ES" sz="1800" dirty="0" smtClean="0">
                <a:effectLst>
                  <a:outerShdw blurRad="38100" dist="38100" dir="2700000" algn="tl">
                    <a:srgbClr val="000000">
                      <a:alpha val="43137"/>
                    </a:srgbClr>
                  </a:outerShdw>
                </a:effectLst>
                <a:latin typeface="Arial" pitchFamily="34" charset="0"/>
              </a:rPr>
              <a:t>7/2019:</a:t>
            </a:r>
            <a:r>
              <a:rPr lang="es-ES" sz="1800" dirty="0" smtClean="0">
                <a:latin typeface="Arial" pitchFamily="34" charset="0"/>
              </a:rPr>
              <a:t> </a:t>
            </a:r>
            <a:r>
              <a:rPr lang="es-ES" sz="1600" dirty="0">
                <a:latin typeface="Arial" pitchFamily="34" charset="0"/>
              </a:rPr>
              <a:t>establece que dicha Ley entrara en vigor </a:t>
            </a:r>
            <a:r>
              <a:rPr lang="es-ES_tradnl" sz="1600" dirty="0" smtClean="0">
                <a:latin typeface="Arial" pitchFamily="34" charset="0"/>
              </a:rPr>
              <a:t>1/1/2020 </a:t>
            </a:r>
            <a:r>
              <a:rPr lang="es-ES_tradnl" sz="1800" dirty="0" smtClean="0">
                <a:solidFill>
                  <a:srgbClr val="FFFF66"/>
                </a:solidFill>
                <a:effectLst>
                  <a:outerShdw blurRad="38100" dist="38100" dir="2700000" algn="tl">
                    <a:srgbClr val="000000">
                      <a:alpha val="43137"/>
                    </a:srgbClr>
                  </a:outerShdw>
                </a:effectLst>
                <a:latin typeface="Arial" pitchFamily="34" charset="0"/>
              </a:rPr>
              <a:t>(DOGA 27/12/2019, </a:t>
            </a:r>
            <a:r>
              <a:rPr lang="es-ES_tradnl" sz="1800" dirty="0">
                <a:solidFill>
                  <a:srgbClr val="FFFF66"/>
                </a:solidFill>
                <a:effectLst>
                  <a:outerShdw blurRad="38100" dist="38100" dir="2700000" algn="tl">
                    <a:srgbClr val="000000">
                      <a:alpha val="43137"/>
                    </a:srgbClr>
                  </a:outerShdw>
                </a:effectLst>
                <a:latin typeface="Arial" pitchFamily="34" charset="0"/>
              </a:rPr>
              <a:t>entra en vigor </a:t>
            </a:r>
            <a:r>
              <a:rPr lang="es-ES_tradnl" sz="1800" dirty="0" smtClean="0">
                <a:solidFill>
                  <a:srgbClr val="FFFF66"/>
                </a:solidFill>
                <a:effectLst>
                  <a:outerShdw blurRad="38100" dist="38100" dir="2700000" algn="tl">
                    <a:srgbClr val="000000">
                      <a:alpha val="43137"/>
                    </a:srgbClr>
                  </a:outerShdw>
                </a:effectLst>
                <a:latin typeface="Arial" pitchFamily="34" charset="0"/>
              </a:rPr>
              <a:t>1/1/2020)</a:t>
            </a:r>
            <a:endParaRPr lang="es-ES_tradnl" sz="1800" b="0" u="sng" dirty="0">
              <a:solidFill>
                <a:srgbClr val="FFFF66"/>
              </a:solidFill>
              <a:effectLst>
                <a:outerShdw blurRad="38100" dist="38100" dir="2700000" algn="tl">
                  <a:srgbClr val="000000">
                    <a:alpha val="43137"/>
                  </a:srgbClr>
                </a:outerShdw>
              </a:effectLst>
              <a:latin typeface="Arial" pitchFamily="34" charset="0"/>
            </a:endParaRPr>
          </a:p>
        </p:txBody>
      </p:sp>
      <p:sp>
        <p:nvSpPr>
          <p:cNvPr id="148486" name="Text Box 6"/>
          <p:cNvSpPr txBox="1">
            <a:spLocks noChangeArrowheads="1"/>
          </p:cNvSpPr>
          <p:nvPr/>
        </p:nvSpPr>
        <p:spPr bwMode="auto">
          <a:xfrm>
            <a:off x="0" y="498475"/>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dirty="0" smtClean="0">
                <a:solidFill>
                  <a:srgbClr val="000066"/>
                </a:solidFill>
              </a:rPr>
              <a:t>MODIFICACIONES EN </a:t>
            </a:r>
            <a:r>
              <a:rPr lang="es-ES" sz="2100" u="sng" dirty="0" smtClean="0">
                <a:solidFill>
                  <a:srgbClr val="FF0000"/>
                </a:solidFill>
              </a:rPr>
              <a:t>IRPF</a:t>
            </a:r>
            <a:r>
              <a:rPr lang="es-ES" sz="2100" dirty="0" smtClean="0">
                <a:solidFill>
                  <a:srgbClr val="000066"/>
                </a:solidFill>
              </a:rPr>
              <a:t>: </a:t>
            </a:r>
            <a:r>
              <a:rPr lang="es-ES" sz="2100" dirty="0" smtClean="0">
                <a:solidFill>
                  <a:srgbClr val="FF0000"/>
                </a:solidFill>
              </a:rPr>
              <a:t>Desde 2020</a:t>
            </a:r>
            <a:endParaRPr lang="es-ES" sz="2100" u="sng" dirty="0">
              <a:solidFill>
                <a:srgbClr val="FF0000"/>
              </a:solidFill>
            </a:endParaRPr>
          </a:p>
        </p:txBody>
      </p:sp>
      <p:graphicFrame>
        <p:nvGraphicFramePr>
          <p:cNvPr id="6" name="5 Tabla"/>
          <p:cNvGraphicFramePr>
            <a:graphicFrameLocks noGrp="1"/>
          </p:cNvGraphicFramePr>
          <p:nvPr/>
        </p:nvGraphicFramePr>
        <p:xfrm>
          <a:off x="380968" y="6003630"/>
          <a:ext cx="8143932" cy="711518"/>
        </p:xfrm>
        <a:graphic>
          <a:graphicData uri="http://schemas.openxmlformats.org/drawingml/2006/table">
            <a:tbl>
              <a:tblPr firstRow="1" bandRow="1">
                <a:tableStyleId>{5C22544A-7EE6-4342-B048-85BDC9FD1C3A}</a:tableStyleId>
              </a:tblPr>
              <a:tblGrid>
                <a:gridCol w="8143932">
                  <a:extLst>
                    <a:ext uri="{9D8B030D-6E8A-4147-A177-3AD203B41FA5}">
                      <a16:colId xmlns="" xmlns:a16="http://schemas.microsoft.com/office/drawing/2014/main" val="20000"/>
                    </a:ext>
                  </a:extLst>
                </a:gridCol>
              </a:tblGrid>
              <a:tr h="711518">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1 Ley 7/2019 añade números dieciocho y diecinueve, al artículo 5  del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61BABB5-99BD-42C5-BFF9-5DF753534371}" type="slidenum">
              <a:rPr lang="es-ES"/>
              <a:pPr>
                <a:defRPr/>
              </a:pPr>
              <a:t>617</a:t>
            </a:fld>
            <a:endParaRPr lang="es-ES"/>
          </a:p>
        </p:txBody>
      </p:sp>
      <p:graphicFrame>
        <p:nvGraphicFramePr>
          <p:cNvPr id="8" name="7 Tabla"/>
          <p:cNvGraphicFramePr>
            <a:graphicFrameLocks noGrp="1"/>
          </p:cNvGraphicFramePr>
          <p:nvPr/>
        </p:nvGraphicFramePr>
        <p:xfrm>
          <a:off x="152400" y="133392"/>
          <a:ext cx="9601200" cy="560064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723840">
                <a:tc>
                  <a:txBody>
                    <a:bodyPr/>
                    <a:lstStyle/>
                    <a:p>
                      <a:pPr marL="457200" marR="0" lvl="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dirty="0" smtClean="0">
                          <a:solidFill>
                            <a:srgbClr val="FFFF00"/>
                          </a:solidFill>
                          <a:effectLst>
                            <a:outerShdw blurRad="38100" dist="38100" dir="2700000" algn="tl">
                              <a:srgbClr val="000000">
                                <a:alpha val="43137"/>
                              </a:srgbClr>
                            </a:outerShdw>
                          </a:effectLst>
                        </a:rPr>
                        <a:t>IRPF</a:t>
                      </a:r>
                      <a:r>
                        <a:rPr lang="es-ES_tradnl" sz="2000" dirty="0" smtClean="0"/>
                        <a:t>, nueva deducción </a:t>
                      </a:r>
                      <a:r>
                        <a:rPr lang="es-ES_tradnl" sz="2000" dirty="0" smtClean="0">
                          <a:solidFill>
                            <a:srgbClr val="FFFF00"/>
                          </a:solidFill>
                        </a:rPr>
                        <a:t>desde 2020</a:t>
                      </a:r>
                      <a:r>
                        <a:rPr lang="es-ES_tradnl" sz="1800" dirty="0" smtClean="0">
                          <a:solidFill>
                            <a:srgbClr val="FFFF00"/>
                          </a:solidFill>
                        </a:rPr>
                        <a:t>.</a:t>
                      </a:r>
                      <a:r>
                        <a:rPr lang="es-ES_tradnl" sz="1800" dirty="0" smtClean="0"/>
                        <a:t> </a:t>
                      </a:r>
                      <a:r>
                        <a:rPr lang="es-ES" sz="1800" b="1" i="0" kern="1200" dirty="0" smtClean="0">
                          <a:solidFill>
                            <a:srgbClr val="FFFF99"/>
                          </a:solidFill>
                          <a:latin typeface="+mn-lt"/>
                          <a:ea typeface="+mn-ea"/>
                          <a:cs typeface="+mn-cs"/>
                        </a:rPr>
                        <a:t>Deducción por obras de mejora de </a:t>
                      </a:r>
                      <a:r>
                        <a:rPr lang="es-ES" sz="1800" b="1" i="0" u="sng" kern="1200" dirty="0" smtClean="0">
                          <a:solidFill>
                            <a:srgbClr val="FFFF99"/>
                          </a:solidFill>
                          <a:latin typeface="+mn-lt"/>
                          <a:ea typeface="+mn-ea"/>
                          <a:cs typeface="+mn-cs"/>
                        </a:rPr>
                        <a:t>eficiencia energética</a:t>
                      </a:r>
                      <a:r>
                        <a:rPr lang="es-ES" sz="1800" b="1" i="0" kern="1200" dirty="0" smtClean="0">
                          <a:solidFill>
                            <a:srgbClr val="FFFF99"/>
                          </a:solidFill>
                          <a:latin typeface="+mn-lt"/>
                          <a:ea typeface="+mn-ea"/>
                          <a:cs typeface="+mn-cs"/>
                        </a:rPr>
                        <a:t> en edificios de viviendas o en viviendas unifamiliares (1)</a:t>
                      </a:r>
                      <a:r>
                        <a:rPr lang="es-ES_tradnl" sz="1800" b="1" dirty="0" smtClean="0">
                          <a:solidFill>
                            <a:srgbClr val="FFFF99"/>
                          </a:solidFill>
                          <a:latin typeface="+mn-lt"/>
                        </a:rPr>
                        <a:t>:</a:t>
                      </a:r>
                      <a:endParaRPr lang="es-ES_tradnl" sz="1800" b="1" i="0" u="none" kern="1200" dirty="0" smtClean="0">
                        <a:solidFill>
                          <a:srgbClr val="FFFF99"/>
                        </a:solidFill>
                        <a:latin typeface="+mn-lt"/>
                        <a:ea typeface="+mn-ea"/>
                        <a:cs typeface="+mn-cs"/>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571768">
                <a:tc>
                  <a:txBody>
                    <a:bodyPr/>
                    <a:lstStyle/>
                    <a:p>
                      <a:pPr marL="342900" lvl="0" indent="-342900">
                        <a:buFont typeface="Wingdings" pitchFamily="2" charset="2"/>
                        <a:buChar char="v"/>
                      </a:pPr>
                      <a:r>
                        <a:rPr lang="es-ES" sz="1800" b="0" i="0" u="sng" kern="1200" dirty="0" smtClean="0">
                          <a:solidFill>
                            <a:srgbClr val="3333FF"/>
                          </a:solidFill>
                          <a:latin typeface="+mn-lt"/>
                          <a:ea typeface="+mn-ea"/>
                          <a:cs typeface="+mn-cs"/>
                        </a:rPr>
                        <a:t>En el ejercicio en que se finalice</a:t>
                      </a:r>
                      <a:r>
                        <a:rPr lang="es-ES" sz="1800" b="0" i="0" kern="1200" dirty="0" smtClean="0">
                          <a:solidFill>
                            <a:srgbClr val="3333FF"/>
                          </a:solidFill>
                          <a:latin typeface="+mn-lt"/>
                          <a:ea typeface="+mn-ea"/>
                          <a:cs typeface="+mn-cs"/>
                        </a:rPr>
                        <a:t> la obra de mejora de eficiencia energética de los inmuebles de uso residencial </a:t>
                      </a:r>
                      <a:r>
                        <a:rPr lang="es-ES" sz="1800" b="1" i="0" u="sng" kern="1200" dirty="0" smtClean="0">
                          <a:solidFill>
                            <a:srgbClr val="3333FF"/>
                          </a:solidFill>
                          <a:latin typeface="+mn-lt"/>
                          <a:ea typeface="+mn-ea"/>
                          <a:cs typeface="+mn-cs"/>
                        </a:rPr>
                        <a:t>vivienda</a:t>
                      </a:r>
                      <a:r>
                        <a:rPr lang="es-ES" sz="1800" b="0" i="0" kern="1200" dirty="0" smtClean="0">
                          <a:solidFill>
                            <a:srgbClr val="3333FF"/>
                          </a:solidFill>
                          <a:latin typeface="+mn-lt"/>
                          <a:ea typeface="+mn-ea"/>
                          <a:cs typeface="+mn-cs"/>
                        </a:rPr>
                        <a:t>:</a:t>
                      </a:r>
                    </a:p>
                    <a:p>
                      <a:pPr marL="342900" lvl="0" indent="-342900">
                        <a:buFont typeface="+mj-lt"/>
                        <a:buAutoNum type="alphaLcParenR"/>
                      </a:pPr>
                      <a:r>
                        <a:rPr lang="es-ES" sz="1800" b="0" i="0" kern="1200" dirty="0" smtClean="0">
                          <a:solidFill>
                            <a:srgbClr val="3333FF"/>
                          </a:solidFill>
                          <a:latin typeface="+mn-lt"/>
                          <a:ea typeface="+mn-ea"/>
                          <a:cs typeface="+mn-cs"/>
                        </a:rPr>
                        <a:t>El </a:t>
                      </a:r>
                      <a:r>
                        <a:rPr lang="es-ES" sz="1800" b="1" i="0" kern="1200" dirty="0" smtClean="0">
                          <a:solidFill>
                            <a:srgbClr val="FF0000"/>
                          </a:solidFill>
                          <a:latin typeface="+mn-lt"/>
                          <a:ea typeface="+mn-ea"/>
                          <a:cs typeface="+mn-cs"/>
                        </a:rPr>
                        <a:t>15 % </a:t>
                      </a:r>
                      <a:r>
                        <a:rPr lang="es-ES" sz="1800" b="1" i="0" kern="1200" dirty="0" smtClean="0">
                          <a:solidFill>
                            <a:srgbClr val="3333FF"/>
                          </a:solidFill>
                          <a:latin typeface="+mn-lt"/>
                          <a:ea typeface="+mn-ea"/>
                          <a:cs typeface="+mn-cs"/>
                        </a:rPr>
                        <a:t>de las cantidades totales invertidas</a:t>
                      </a:r>
                      <a:r>
                        <a:rPr lang="es-ES" sz="1800" b="0" i="0" kern="1200" dirty="0" smtClean="0">
                          <a:solidFill>
                            <a:srgbClr val="3333FF"/>
                          </a:solidFill>
                          <a:latin typeface="+mn-lt"/>
                          <a:ea typeface="+mn-ea"/>
                          <a:cs typeface="+mn-cs"/>
                        </a:rPr>
                        <a:t>. </a:t>
                      </a:r>
                      <a:r>
                        <a:rPr lang="es-ES" sz="1800" b="1" i="0" u="sng" kern="1200" dirty="0" smtClean="0">
                          <a:solidFill>
                            <a:srgbClr val="3333FF"/>
                          </a:solidFill>
                          <a:latin typeface="+mn-lt"/>
                          <a:ea typeface="+mn-ea"/>
                          <a:cs typeface="+mn-cs"/>
                        </a:rPr>
                        <a:t>La base de la deducción</a:t>
                      </a:r>
                      <a:r>
                        <a:rPr lang="es-ES" sz="1800" b="0" i="0" kern="1200" dirty="0" smtClean="0">
                          <a:solidFill>
                            <a:srgbClr val="3333FF"/>
                          </a:solidFill>
                          <a:latin typeface="+mn-lt"/>
                          <a:ea typeface="+mn-ea"/>
                          <a:cs typeface="+mn-cs"/>
                        </a:rPr>
                        <a:t> tendrá como </a:t>
                      </a:r>
                      <a:r>
                        <a:rPr lang="es-ES" sz="1800" b="1" i="0" u="sng" kern="1200" dirty="0" smtClean="0">
                          <a:solidFill>
                            <a:srgbClr val="3333FF"/>
                          </a:solidFill>
                          <a:latin typeface="+mn-lt"/>
                          <a:ea typeface="+mn-ea"/>
                          <a:cs typeface="+mn-cs"/>
                        </a:rPr>
                        <a:t>límite 9.000 €</a:t>
                      </a:r>
                      <a:r>
                        <a:rPr lang="es-ES" sz="1800" b="1" i="0" kern="1200" dirty="0" smtClean="0">
                          <a:solidFill>
                            <a:srgbClr val="3333FF"/>
                          </a:solidFill>
                          <a:latin typeface="+mn-lt"/>
                          <a:ea typeface="+mn-ea"/>
                          <a:cs typeface="+mn-cs"/>
                        </a:rPr>
                        <a:t> por sujeto pasivo</a:t>
                      </a:r>
                      <a:r>
                        <a:rPr lang="es-ES" sz="1800" b="0" i="0" kern="1200" dirty="0" smtClean="0">
                          <a:solidFill>
                            <a:srgbClr val="3333FF"/>
                          </a:solidFill>
                          <a:latin typeface="+mn-lt"/>
                          <a:ea typeface="+mn-ea"/>
                          <a:cs typeface="+mn-cs"/>
                        </a:rPr>
                        <a:t>.</a:t>
                      </a:r>
                    </a:p>
                    <a:p>
                      <a:pPr marL="342900" lvl="0" indent="-342900">
                        <a:buFont typeface="+mj-lt"/>
                        <a:buAutoNum type="alphaLcParenR"/>
                      </a:pPr>
                      <a:r>
                        <a:rPr lang="es-ES" sz="1800" b="0" i="0" u="sng" kern="1200" dirty="0" smtClean="0">
                          <a:solidFill>
                            <a:srgbClr val="3333FF"/>
                          </a:solidFill>
                          <a:latin typeface="+mn-lt"/>
                          <a:ea typeface="+mn-ea"/>
                          <a:cs typeface="+mn-cs"/>
                        </a:rPr>
                        <a:t>El coste de los honorarios para la obtención del certificado</a:t>
                      </a:r>
                      <a:r>
                        <a:rPr lang="es-ES" sz="1800" b="0" i="0" u="none" kern="1200" dirty="0" smtClean="0">
                          <a:solidFill>
                            <a:srgbClr val="3333FF"/>
                          </a:solidFill>
                          <a:latin typeface="+mn-lt"/>
                          <a:ea typeface="+mn-ea"/>
                          <a:cs typeface="+mn-cs"/>
                        </a:rPr>
                        <a:t> </a:t>
                      </a:r>
                      <a:r>
                        <a:rPr lang="es-ES" sz="1800" b="0" i="0" kern="1200" dirty="0" smtClean="0">
                          <a:solidFill>
                            <a:srgbClr val="3333FF"/>
                          </a:solidFill>
                          <a:latin typeface="+mn-lt"/>
                          <a:ea typeface="+mn-ea"/>
                          <a:cs typeface="+mn-cs"/>
                        </a:rPr>
                        <a:t>que justifique el salto de</a:t>
                      </a:r>
                      <a:br>
                        <a:rPr lang="es-ES" sz="1800" b="0" i="0" kern="1200" dirty="0" smtClean="0">
                          <a:solidFill>
                            <a:srgbClr val="3333FF"/>
                          </a:solidFill>
                          <a:latin typeface="+mn-lt"/>
                          <a:ea typeface="+mn-ea"/>
                          <a:cs typeface="+mn-cs"/>
                        </a:rPr>
                      </a:br>
                      <a:r>
                        <a:rPr lang="es-ES" sz="1800" b="0" i="0" kern="1200" dirty="0" smtClean="0">
                          <a:solidFill>
                            <a:srgbClr val="3333FF"/>
                          </a:solidFill>
                          <a:latin typeface="+mn-lt"/>
                          <a:ea typeface="+mn-ea"/>
                          <a:cs typeface="+mn-cs"/>
                        </a:rPr>
                        <a:t>letra en la calificación energética del inmueble, así como las </a:t>
                      </a:r>
                      <a:r>
                        <a:rPr lang="es-ES" sz="1800" b="0" i="0" u="sng" kern="1200" dirty="0" smtClean="0">
                          <a:solidFill>
                            <a:srgbClr val="3333FF"/>
                          </a:solidFill>
                          <a:latin typeface="+mn-lt"/>
                          <a:ea typeface="+mn-ea"/>
                          <a:cs typeface="+mn-cs"/>
                        </a:rPr>
                        <a:t>tasas</a:t>
                      </a:r>
                      <a:r>
                        <a:rPr lang="es-ES" sz="1800" b="0" i="0" kern="1200" dirty="0" smtClean="0">
                          <a:solidFill>
                            <a:srgbClr val="3333FF"/>
                          </a:solidFill>
                          <a:latin typeface="+mn-lt"/>
                          <a:ea typeface="+mn-ea"/>
                          <a:cs typeface="+mn-cs"/>
                        </a:rPr>
                        <a:t> relacionadas con su</a:t>
                      </a:r>
                      <a:br>
                        <a:rPr lang="es-ES" sz="1800" b="0" i="0" kern="1200" dirty="0" smtClean="0">
                          <a:solidFill>
                            <a:srgbClr val="3333FF"/>
                          </a:solidFill>
                          <a:latin typeface="+mn-lt"/>
                          <a:ea typeface="+mn-ea"/>
                          <a:cs typeface="+mn-cs"/>
                        </a:rPr>
                      </a:br>
                      <a:r>
                        <a:rPr lang="es-ES" sz="1800" b="0" i="0" kern="1200" dirty="0" smtClean="0">
                          <a:solidFill>
                            <a:srgbClr val="3333FF"/>
                          </a:solidFill>
                          <a:latin typeface="+mn-lt"/>
                          <a:ea typeface="+mn-ea"/>
                          <a:cs typeface="+mn-cs"/>
                        </a:rPr>
                        <a:t>inscripción en el Registro de Certificados de Eficiencia Energética de Edificios de la Comunidad Autónoma de Galicia, </a:t>
                      </a:r>
                      <a:r>
                        <a:rPr lang="es-ES" sz="1800" b="1" i="0" kern="1200" dirty="0" smtClean="0">
                          <a:solidFill>
                            <a:srgbClr val="3333FF"/>
                          </a:solidFill>
                          <a:latin typeface="+mn-lt"/>
                          <a:ea typeface="+mn-ea"/>
                          <a:cs typeface="+mn-cs"/>
                        </a:rPr>
                        <a:t>con un </a:t>
                      </a:r>
                      <a:r>
                        <a:rPr lang="es-ES" sz="1800" b="1" i="0" u="sng" kern="1200" dirty="0" smtClean="0">
                          <a:solidFill>
                            <a:srgbClr val="3333FF"/>
                          </a:solidFill>
                          <a:latin typeface="+mn-lt"/>
                          <a:ea typeface="+mn-ea"/>
                          <a:cs typeface="+mn-cs"/>
                        </a:rPr>
                        <a:t>límite único de 150 €</a:t>
                      </a:r>
                      <a:r>
                        <a:rPr lang="es-ES" sz="1800" b="1" i="0" kern="1200" dirty="0" smtClean="0">
                          <a:solidFill>
                            <a:srgbClr val="3333FF"/>
                          </a:solidFill>
                          <a:latin typeface="+mn-lt"/>
                          <a:ea typeface="+mn-ea"/>
                          <a:cs typeface="+mn-cs"/>
                        </a:rPr>
                        <a:t> </a:t>
                      </a:r>
                      <a:r>
                        <a:rPr lang="es-ES" sz="1800" b="0" i="0" kern="1200" dirty="0" smtClean="0">
                          <a:solidFill>
                            <a:srgbClr val="3333FF"/>
                          </a:solidFill>
                          <a:latin typeface="+mn-lt"/>
                          <a:ea typeface="+mn-ea"/>
                          <a:cs typeface="+mn-cs"/>
                        </a:rPr>
                        <a:t>que será prorrateado en función del porcentaje de titularidad de la vivienda.</a:t>
                      </a:r>
                      <a:r>
                        <a:rPr lang="es-ES" sz="2000" dirty="0" smtClean="0">
                          <a:solidFill>
                            <a:srgbClr val="3333FF"/>
                          </a:solidFill>
                        </a:rPr>
                        <a:t> </a:t>
                      </a: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214577">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0" i="0" kern="1200" dirty="0" smtClean="0">
                          <a:solidFill>
                            <a:srgbClr val="3333FF"/>
                          </a:solidFill>
                          <a:latin typeface="+mn-lt"/>
                          <a:ea typeface="+mn-ea"/>
                          <a:cs typeface="+mn-cs"/>
                        </a:rPr>
                        <a:t>A estos efectos, </a:t>
                      </a:r>
                      <a:r>
                        <a:rPr lang="es-ES" sz="1800" b="0" i="0" u="sng" kern="1200" dirty="0" smtClean="0">
                          <a:solidFill>
                            <a:srgbClr val="3333FF"/>
                          </a:solidFill>
                          <a:latin typeface="+mn-lt"/>
                          <a:ea typeface="+mn-ea"/>
                          <a:cs typeface="+mn-cs"/>
                        </a:rPr>
                        <a:t>se considerarán </a:t>
                      </a:r>
                      <a:r>
                        <a:rPr lang="es-ES" sz="1800" b="1" i="0" u="sng" kern="1200" dirty="0" smtClean="0">
                          <a:solidFill>
                            <a:srgbClr val="3333FF"/>
                          </a:solidFill>
                          <a:latin typeface="+mn-lt"/>
                          <a:ea typeface="+mn-ea"/>
                          <a:cs typeface="+mn-cs"/>
                        </a:rPr>
                        <a:t>obras de mejora</a:t>
                      </a:r>
                      <a:r>
                        <a:rPr lang="es-ES" sz="1800" b="0" i="0" u="sng" kern="1200" dirty="0" smtClean="0">
                          <a:solidFill>
                            <a:srgbClr val="3333FF"/>
                          </a:solidFill>
                          <a:latin typeface="+mn-lt"/>
                          <a:ea typeface="+mn-ea"/>
                          <a:cs typeface="+mn-cs"/>
                        </a:rPr>
                        <a:t> de eficiencia energética las que cumplan los siguientes </a:t>
                      </a:r>
                      <a:r>
                        <a:rPr lang="es-ES" sz="1800" b="1" i="0" u="sng" kern="1200" dirty="0" smtClean="0">
                          <a:solidFill>
                            <a:srgbClr val="FF0000"/>
                          </a:solidFill>
                          <a:latin typeface="+mn-lt"/>
                          <a:ea typeface="+mn-ea"/>
                          <a:cs typeface="+mn-cs"/>
                        </a:rPr>
                        <a:t>requisitos</a:t>
                      </a:r>
                      <a:r>
                        <a:rPr lang="es-ES" sz="1800" b="0" i="0" kern="1200" dirty="0" smtClean="0">
                          <a:solidFill>
                            <a:srgbClr val="3333FF"/>
                          </a:solidFill>
                          <a:latin typeface="+mn-lt"/>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800" b="0" i="0" kern="1200" dirty="0" smtClean="0">
                          <a:solidFill>
                            <a:srgbClr val="3333FF"/>
                          </a:solidFill>
                          <a:latin typeface="+mn-lt"/>
                          <a:ea typeface="+mn-ea"/>
                          <a:cs typeface="+mn-cs"/>
                        </a:rPr>
                        <a:t>Que dispongan de los permisos, autorizaciones o títulos habilitantes correspondientes.</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800" b="0" i="0" kern="1200" dirty="0" smtClean="0">
                          <a:solidFill>
                            <a:srgbClr val="3333FF"/>
                          </a:solidFill>
                          <a:latin typeface="+mn-lt"/>
                          <a:ea typeface="+mn-ea"/>
                          <a:cs typeface="+mn-cs"/>
                        </a:rPr>
                        <a:t>Que mejoren el comportamiento energético de las edificaciones reduciendo la demanda energética, mejorando el rendimiento de las instalaciones térmicas y/o incorporando equipos que utilicen fuentes de energía renovable y que tengan por objeto principal subir una letra en la escala de calificación energética de emisiones de CO2 y en la escala de consumo de energía primaria no renovable</a:t>
                      </a:r>
                      <a:r>
                        <a:rPr lang="es-ES" sz="1800" dirty="0" smtClean="0">
                          <a:solidFill>
                            <a:srgbClr val="3333FF"/>
                          </a:solidFill>
                        </a:rPr>
                        <a:t> </a:t>
                      </a:r>
                      <a:endParaRPr lang="es-ES" sz="2000" dirty="0" smtClean="0">
                        <a:solidFill>
                          <a:srgbClr val="3333FF"/>
                        </a:solidFill>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graphicFrame>
        <p:nvGraphicFramePr>
          <p:cNvPr id="5" name="4 Tabla"/>
          <p:cNvGraphicFramePr>
            <a:graphicFrameLocks noGrp="1"/>
          </p:cNvGraphicFramePr>
          <p:nvPr/>
        </p:nvGraphicFramePr>
        <p:xfrm>
          <a:off x="309530" y="6349388"/>
          <a:ext cx="8929750" cy="365760"/>
        </p:xfrm>
        <a:graphic>
          <a:graphicData uri="http://schemas.openxmlformats.org/drawingml/2006/table">
            <a:tbl>
              <a:tblPr firstRow="1" bandRow="1">
                <a:tableStyleId>{5C22544A-7EE6-4342-B048-85BDC9FD1C3A}</a:tableStyleId>
              </a:tblPr>
              <a:tblGrid>
                <a:gridCol w="8929750">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1 Ley 7/2019 añade nº dieciocho, al art. 5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35308937"/>
      </p:ext>
    </p:extLst>
  </p:cSld>
  <p:clrMapOvr>
    <a:masterClrMapping/>
  </p:clrMapOvr>
  <p:timing>
    <p:tnLst>
      <p:par>
        <p:cTn id="1" dur="indefinite" restart="never" nodeType="tmRoot"/>
      </p:par>
    </p:tn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61BABB5-99BD-42C5-BFF9-5DF753534371}" type="slidenum">
              <a:rPr lang="es-ES"/>
              <a:pPr>
                <a:defRPr/>
              </a:pPr>
              <a:t>618</a:t>
            </a:fld>
            <a:endParaRPr lang="es-ES"/>
          </a:p>
        </p:txBody>
      </p:sp>
      <p:graphicFrame>
        <p:nvGraphicFramePr>
          <p:cNvPr id="8" name="7 Tabla"/>
          <p:cNvGraphicFramePr>
            <a:graphicFrameLocks noGrp="1"/>
          </p:cNvGraphicFramePr>
          <p:nvPr/>
        </p:nvGraphicFramePr>
        <p:xfrm>
          <a:off x="95216" y="142852"/>
          <a:ext cx="9715568" cy="6169282"/>
        </p:xfrm>
        <a:graphic>
          <a:graphicData uri="http://schemas.openxmlformats.org/drawingml/2006/table">
            <a:tbl>
              <a:tblPr firstRow="1" bandRow="1">
                <a:tableStyleId>{5C22544A-7EE6-4342-B048-85BDC9FD1C3A}</a:tableStyleId>
              </a:tblPr>
              <a:tblGrid>
                <a:gridCol w="9715568">
                  <a:extLst>
                    <a:ext uri="{9D8B030D-6E8A-4147-A177-3AD203B41FA5}">
                      <a16:colId xmlns="" xmlns:a16="http://schemas.microsoft.com/office/drawing/2014/main" val="20000"/>
                    </a:ext>
                  </a:extLst>
                </a:gridCol>
              </a:tblGrid>
              <a:tr h="723840">
                <a:tc>
                  <a:txBody>
                    <a:bodyPr/>
                    <a:lstStyle/>
                    <a:p>
                      <a:pPr marL="457200" marR="0" lvl="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400" dirty="0" smtClean="0">
                          <a:solidFill>
                            <a:srgbClr val="FFFF00"/>
                          </a:solidFill>
                          <a:effectLst>
                            <a:outerShdw blurRad="38100" dist="38100" dir="2700000" algn="tl">
                              <a:srgbClr val="000000">
                                <a:alpha val="43137"/>
                              </a:srgbClr>
                            </a:outerShdw>
                          </a:effectLst>
                        </a:rPr>
                        <a:t>IRPF</a:t>
                      </a:r>
                      <a:r>
                        <a:rPr lang="es-ES_tradnl" sz="2400" dirty="0" smtClean="0"/>
                        <a:t>, nueva deducción </a:t>
                      </a:r>
                      <a:r>
                        <a:rPr lang="es-ES_tradnl" sz="2400" dirty="0" smtClean="0">
                          <a:solidFill>
                            <a:srgbClr val="FFFF00"/>
                          </a:solidFill>
                        </a:rPr>
                        <a:t>desde 2020</a:t>
                      </a:r>
                      <a:r>
                        <a:rPr lang="es-ES_tradnl" sz="2000" dirty="0" smtClean="0">
                          <a:solidFill>
                            <a:srgbClr val="FFFF00"/>
                          </a:solidFill>
                        </a:rPr>
                        <a:t>.</a:t>
                      </a:r>
                      <a:r>
                        <a:rPr lang="es-ES_tradnl" sz="2000" dirty="0" smtClean="0"/>
                        <a:t> </a:t>
                      </a:r>
                      <a:r>
                        <a:rPr lang="es-ES" sz="1800" b="1" i="0" kern="1200" dirty="0" smtClean="0">
                          <a:solidFill>
                            <a:srgbClr val="FFFF99"/>
                          </a:solidFill>
                          <a:latin typeface="+mn-lt"/>
                          <a:ea typeface="+mn-ea"/>
                          <a:cs typeface="+mn-cs"/>
                        </a:rPr>
                        <a:t>Deducción por obras de mejora de </a:t>
                      </a:r>
                      <a:r>
                        <a:rPr lang="es-ES" sz="1800" b="1" i="0" u="sng" kern="1200" dirty="0" smtClean="0">
                          <a:solidFill>
                            <a:srgbClr val="FFFF99"/>
                          </a:solidFill>
                          <a:latin typeface="+mn-lt"/>
                          <a:ea typeface="+mn-ea"/>
                          <a:cs typeface="+mn-cs"/>
                        </a:rPr>
                        <a:t>eficiencia energética</a:t>
                      </a:r>
                      <a:r>
                        <a:rPr lang="es-ES" sz="1800" b="1" i="0" kern="1200" dirty="0" smtClean="0">
                          <a:solidFill>
                            <a:srgbClr val="FFFF99"/>
                          </a:solidFill>
                          <a:latin typeface="+mn-lt"/>
                          <a:ea typeface="+mn-ea"/>
                          <a:cs typeface="+mn-cs"/>
                        </a:rPr>
                        <a:t> en edificios de viviendas o en viviendas unifamiliares (2)</a:t>
                      </a:r>
                      <a:r>
                        <a:rPr lang="es-ES_tradnl" sz="1800" b="1" dirty="0" smtClean="0">
                          <a:solidFill>
                            <a:srgbClr val="FFFF99"/>
                          </a:solidFill>
                          <a:latin typeface="+mn-lt"/>
                        </a:rPr>
                        <a:t>:</a:t>
                      </a:r>
                      <a:endParaRPr lang="es-ES_tradnl" sz="1800" b="1" i="0" u="none" kern="1200" dirty="0" smtClean="0">
                        <a:solidFill>
                          <a:srgbClr val="FFFF99"/>
                        </a:solidFill>
                        <a:latin typeface="+mn-lt"/>
                        <a:ea typeface="+mn-ea"/>
                        <a:cs typeface="+mn-cs"/>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96242">
                <a:tc>
                  <a:txBody>
                    <a:bodyPr/>
                    <a:lstStyle/>
                    <a:p>
                      <a:pPr marL="342900" lvl="0" indent="-342900">
                        <a:buFont typeface="Wingdings" pitchFamily="2" charset="2"/>
                        <a:buChar char="v"/>
                      </a:pPr>
                      <a:r>
                        <a:rPr lang="es-ES" sz="1700" b="0" i="0" kern="1200" dirty="0" smtClean="0">
                          <a:solidFill>
                            <a:srgbClr val="3333FF"/>
                          </a:solidFill>
                          <a:latin typeface="+mn-lt"/>
                          <a:ea typeface="+mn-ea"/>
                          <a:cs typeface="+mn-cs"/>
                        </a:rPr>
                        <a:t>En relación con la letra a) anterior, </a:t>
                      </a:r>
                      <a:r>
                        <a:rPr lang="es-ES" sz="1700" b="1" i="0" u="sng" kern="1200" dirty="0" smtClean="0">
                          <a:solidFill>
                            <a:srgbClr val="FF0000"/>
                          </a:solidFill>
                          <a:latin typeface="+mn-lt"/>
                          <a:ea typeface="+mn-ea"/>
                          <a:cs typeface="+mn-cs"/>
                        </a:rPr>
                        <a:t>el pago </a:t>
                      </a:r>
                      <a:r>
                        <a:rPr lang="es-ES" sz="1700" b="1" i="0" u="sng" kern="1200" dirty="0" smtClean="0">
                          <a:solidFill>
                            <a:srgbClr val="3333FF"/>
                          </a:solidFill>
                          <a:latin typeface="+mn-lt"/>
                          <a:ea typeface="+mn-ea"/>
                          <a:cs typeface="+mn-cs"/>
                        </a:rPr>
                        <a:t>deberá realizarse:</a:t>
                      </a:r>
                      <a:r>
                        <a:rPr lang="es-ES" sz="1700" b="0" i="0" kern="1200" dirty="0" smtClean="0">
                          <a:solidFill>
                            <a:srgbClr val="3333FF"/>
                          </a:solidFill>
                          <a:latin typeface="+mn-lt"/>
                          <a:ea typeface="+mn-ea"/>
                          <a:cs typeface="+mn-cs"/>
                        </a:rPr>
                        <a:t> con tarjeta de crédito o débito, transferencia bancaria, cheque nominativo o ingreso en cuentas en entidades de crédito.</a:t>
                      </a:r>
                    </a:p>
                    <a:p>
                      <a:pPr marL="342900" lvl="0" indent="-342900">
                        <a:buFont typeface="Courier New" pitchFamily="49" charset="0"/>
                        <a:buChar char="o"/>
                      </a:pPr>
                      <a:r>
                        <a:rPr lang="es-ES" sz="1700" b="0" i="0" u="sng" kern="1200" dirty="0" smtClean="0">
                          <a:solidFill>
                            <a:srgbClr val="3333FF"/>
                          </a:solidFill>
                          <a:latin typeface="+mn-lt"/>
                          <a:ea typeface="+mn-ea"/>
                          <a:cs typeface="+mn-cs"/>
                        </a:rPr>
                        <a:t>En ningún caso</a:t>
                      </a:r>
                      <a:r>
                        <a:rPr lang="es-ES" sz="1700" b="0" i="0" kern="1200" dirty="0" smtClean="0">
                          <a:solidFill>
                            <a:srgbClr val="3333FF"/>
                          </a:solidFill>
                          <a:latin typeface="+mn-lt"/>
                          <a:ea typeface="+mn-ea"/>
                          <a:cs typeface="+mn-cs"/>
                        </a:rPr>
                        <a:t> darán derecho a deducción </a:t>
                      </a:r>
                      <a:r>
                        <a:rPr lang="es-ES" sz="1700" b="0" i="0" u="sng" kern="1200" dirty="0" smtClean="0">
                          <a:solidFill>
                            <a:srgbClr val="3333FF"/>
                          </a:solidFill>
                          <a:latin typeface="+mn-lt"/>
                          <a:ea typeface="+mn-ea"/>
                          <a:cs typeface="+mn-cs"/>
                        </a:rPr>
                        <a:t>entregas de dinero de curso legal</a:t>
                      </a:r>
                      <a:r>
                        <a:rPr lang="es-ES" sz="1700" b="0" i="0" kern="1200" dirty="0" smtClean="0">
                          <a:solidFill>
                            <a:srgbClr val="3333FF"/>
                          </a:solidFill>
                          <a:latin typeface="+mn-lt"/>
                          <a:ea typeface="+mn-ea"/>
                          <a:cs typeface="+mn-cs"/>
                        </a:rPr>
                        <a:t>.</a:t>
                      </a:r>
                      <a:r>
                        <a:rPr lang="es-ES" sz="1700" dirty="0" smtClean="0">
                          <a:solidFill>
                            <a:srgbClr val="3333FF"/>
                          </a:solidFill>
                        </a:rPr>
                        <a:t> </a:t>
                      </a: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4499608">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700" b="0" i="0" kern="1200" dirty="0" smtClean="0">
                          <a:solidFill>
                            <a:srgbClr val="3333FF"/>
                          </a:solidFill>
                          <a:latin typeface="+mn-lt"/>
                          <a:ea typeface="+mn-ea"/>
                          <a:cs typeface="+mn-cs"/>
                        </a:rPr>
                        <a:t>Para tener derecho a esta deducción </a:t>
                      </a:r>
                      <a:r>
                        <a:rPr lang="es-ES" sz="1700" b="1" i="0" u="sng" kern="1200" dirty="0" smtClean="0">
                          <a:solidFill>
                            <a:srgbClr val="3333FF"/>
                          </a:solidFill>
                          <a:latin typeface="+mn-lt"/>
                          <a:ea typeface="+mn-ea"/>
                          <a:cs typeface="+mn-cs"/>
                        </a:rPr>
                        <a:t>deberá presentarse</a:t>
                      </a:r>
                      <a:r>
                        <a:rPr lang="es-ES" sz="1700" b="0" i="0" kern="1200" dirty="0" smtClean="0">
                          <a:solidFill>
                            <a:srgbClr val="3333FF"/>
                          </a:solidFill>
                          <a:latin typeface="+mn-lt"/>
                          <a:ea typeface="+mn-ea"/>
                          <a:cs typeface="+mn-cs"/>
                        </a:rPr>
                        <a:t>, antes de que expire el plazo para presentar la autoliquidación correspondiente al período impositivo en que se finalice la obra de mejora energética objeto de deducción, </a:t>
                      </a:r>
                      <a:r>
                        <a:rPr lang="es-ES" sz="1700" b="0" i="0" u="sng" kern="1200" dirty="0" smtClean="0">
                          <a:solidFill>
                            <a:srgbClr val="3333FF"/>
                          </a:solidFill>
                          <a:latin typeface="+mn-lt"/>
                          <a:ea typeface="+mn-ea"/>
                          <a:cs typeface="+mn-cs"/>
                        </a:rPr>
                        <a:t>a través de la plataforma electrónica</a:t>
                      </a:r>
                      <a:br>
                        <a:rPr lang="es-ES" sz="1700" b="0" i="0" u="sng" kern="1200" dirty="0" smtClean="0">
                          <a:solidFill>
                            <a:srgbClr val="3333FF"/>
                          </a:solidFill>
                          <a:latin typeface="+mn-lt"/>
                          <a:ea typeface="+mn-ea"/>
                          <a:cs typeface="+mn-cs"/>
                        </a:rPr>
                      </a:br>
                      <a:r>
                        <a:rPr lang="es-ES" sz="1700" b="0" i="0" u="sng" kern="1200" dirty="0" smtClean="0">
                          <a:solidFill>
                            <a:srgbClr val="3333FF"/>
                          </a:solidFill>
                          <a:latin typeface="+mn-lt"/>
                          <a:ea typeface="+mn-ea"/>
                          <a:cs typeface="+mn-cs"/>
                        </a:rPr>
                        <a:t>del Registro de Eficiencia Energética de Edificios de la Comunidad Autónoma de Galicia</a:t>
                      </a:r>
                      <a:r>
                        <a:rPr lang="es-ES" sz="1700" b="0" i="0" kern="1200" dirty="0" smtClean="0">
                          <a:solidFill>
                            <a:srgbClr val="3333FF"/>
                          </a:solidFill>
                          <a:latin typeface="+mn-lt"/>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kern="1200" dirty="0" smtClean="0">
                          <a:solidFill>
                            <a:srgbClr val="3333FF"/>
                          </a:solidFill>
                          <a:latin typeface="+mn-lt"/>
                          <a:ea typeface="+mn-ea"/>
                          <a:cs typeface="+mn-cs"/>
                        </a:rPr>
                        <a:t>Certificado de eficiencia energética del edificio, una vez ejecutadas las obras que dan</a:t>
                      </a:r>
                      <a:br>
                        <a:rPr lang="es-ES" sz="1600" b="0" i="0" kern="1200" dirty="0" smtClean="0">
                          <a:solidFill>
                            <a:srgbClr val="3333FF"/>
                          </a:solidFill>
                          <a:latin typeface="+mn-lt"/>
                          <a:ea typeface="+mn-ea"/>
                          <a:cs typeface="+mn-cs"/>
                        </a:rPr>
                      </a:br>
                      <a:r>
                        <a:rPr lang="es-ES" sz="1600" b="0" i="0" kern="1200" dirty="0" smtClean="0">
                          <a:solidFill>
                            <a:srgbClr val="3333FF"/>
                          </a:solidFill>
                          <a:latin typeface="+mn-lt"/>
                          <a:ea typeface="+mn-ea"/>
                          <a:cs typeface="+mn-cs"/>
                        </a:rPr>
                        <a:t>lugar a esta deducción, que debe estar inscrito en el Registro de Certificados de Eficiencia Energética de Edificios de la Comunidad Autónoma de Galicia mediante el procedimiento establecido a tal fin.</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kern="1200" dirty="0" smtClean="0">
                          <a:solidFill>
                            <a:srgbClr val="3333FF"/>
                          </a:solidFill>
                          <a:latin typeface="+mn-lt"/>
                          <a:ea typeface="+mn-ea"/>
                          <a:cs typeface="+mn-cs"/>
                        </a:rPr>
                        <a:t>Informe firmado por un técnico competente que justifique el salto de letra conseguido</a:t>
                      </a:r>
                      <a:br>
                        <a:rPr lang="es-ES" sz="1600" b="0" i="0" kern="1200" dirty="0" smtClean="0">
                          <a:solidFill>
                            <a:srgbClr val="3333FF"/>
                          </a:solidFill>
                          <a:latin typeface="+mn-lt"/>
                          <a:ea typeface="+mn-ea"/>
                          <a:cs typeface="+mn-cs"/>
                        </a:rPr>
                      </a:br>
                      <a:r>
                        <a:rPr lang="es-ES" sz="1600" b="0" i="0" kern="1200" dirty="0" smtClean="0">
                          <a:solidFill>
                            <a:srgbClr val="3333FF"/>
                          </a:solidFill>
                          <a:latin typeface="+mn-lt"/>
                          <a:ea typeface="+mn-ea"/>
                          <a:cs typeface="+mn-cs"/>
                        </a:rPr>
                        <a:t>con las mejoras, según el modelo que conste en el Registro de Certificados de Eficiencia</a:t>
                      </a:r>
                      <a:br>
                        <a:rPr lang="es-ES" sz="1600" b="0" i="0" kern="1200" dirty="0" smtClean="0">
                          <a:solidFill>
                            <a:srgbClr val="3333FF"/>
                          </a:solidFill>
                          <a:latin typeface="+mn-lt"/>
                          <a:ea typeface="+mn-ea"/>
                          <a:cs typeface="+mn-cs"/>
                        </a:rPr>
                      </a:br>
                      <a:r>
                        <a:rPr lang="es-ES" sz="1600" b="0" i="0" kern="1200" dirty="0" smtClean="0">
                          <a:solidFill>
                            <a:srgbClr val="3333FF"/>
                          </a:solidFill>
                          <a:latin typeface="+mn-lt"/>
                          <a:ea typeface="+mn-ea"/>
                          <a:cs typeface="+mn-cs"/>
                        </a:rPr>
                        <a:t>Energética de Edificios de la Comunidad Autónoma de Galicia.</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kern="1200" dirty="0" smtClean="0">
                          <a:solidFill>
                            <a:srgbClr val="3333FF"/>
                          </a:solidFill>
                          <a:latin typeface="+mn-lt"/>
                          <a:ea typeface="+mn-ea"/>
                          <a:cs typeface="+mn-cs"/>
                        </a:rPr>
                        <a:t>La totalidad de las facturas correspondientes a las obras de mejora de eficiencia</a:t>
                      </a:r>
                      <a:br>
                        <a:rPr lang="es-ES" sz="1600" b="0" i="0" kern="1200" dirty="0" smtClean="0">
                          <a:solidFill>
                            <a:srgbClr val="3333FF"/>
                          </a:solidFill>
                          <a:latin typeface="+mn-lt"/>
                          <a:ea typeface="+mn-ea"/>
                          <a:cs typeface="+mn-cs"/>
                        </a:rPr>
                      </a:br>
                      <a:r>
                        <a:rPr lang="es-ES" sz="1600" b="0" i="0" kern="1200" dirty="0" smtClean="0">
                          <a:solidFill>
                            <a:srgbClr val="3333FF"/>
                          </a:solidFill>
                          <a:latin typeface="+mn-lt"/>
                          <a:ea typeface="+mn-ea"/>
                          <a:cs typeface="+mn-cs"/>
                        </a:rPr>
                        <a:t>energética objeto de deducción, así como las relativas a la obtención del certificado de</a:t>
                      </a:r>
                      <a:r>
                        <a:rPr lang="es-ES" sz="1600" dirty="0" smtClean="0">
                          <a:solidFill>
                            <a:srgbClr val="3333FF"/>
                          </a:solidFill>
                        </a:rPr>
                        <a:t> </a:t>
                      </a:r>
                      <a:br>
                        <a:rPr lang="es-ES" sz="1600" dirty="0" smtClean="0">
                          <a:solidFill>
                            <a:srgbClr val="3333FF"/>
                          </a:solidFill>
                        </a:rPr>
                      </a:br>
                      <a:r>
                        <a:rPr lang="es-ES" sz="1600" b="0" i="0" kern="1200" dirty="0" smtClean="0">
                          <a:solidFill>
                            <a:srgbClr val="3333FF"/>
                          </a:solidFill>
                          <a:latin typeface="+mn-lt"/>
                          <a:ea typeface="+mn-ea"/>
                          <a:cs typeface="+mn-cs"/>
                        </a:rPr>
                        <a:t>eficiencia energética.</a:t>
                      </a:r>
                    </a:p>
                    <a:p>
                      <a:pPr marL="342900" marR="0" lvl="0" indent="-342900" algn="l" defTabSz="914400" rtl="0" eaLnBrk="1" fontAlgn="auto" latinLnBrk="0" hangingPunct="1">
                        <a:lnSpc>
                          <a:spcPct val="100000"/>
                        </a:lnSpc>
                        <a:spcBef>
                          <a:spcPts val="0"/>
                        </a:spcBef>
                        <a:spcAft>
                          <a:spcPts val="0"/>
                        </a:spcAft>
                        <a:buClrTx/>
                        <a:buSzTx/>
                        <a:buFont typeface="+mj-lt"/>
                        <a:buAutoNum type="alphaLcParenR"/>
                        <a:tabLst/>
                        <a:defRPr/>
                      </a:pPr>
                      <a:r>
                        <a:rPr lang="es-ES" sz="1600" b="0" i="0" kern="1200" dirty="0" smtClean="0">
                          <a:solidFill>
                            <a:srgbClr val="3333FF"/>
                          </a:solidFill>
                          <a:latin typeface="+mn-lt"/>
                          <a:ea typeface="+mn-ea"/>
                          <a:cs typeface="+mn-cs"/>
                        </a:rPr>
                        <a:t> Los justificantes de pago de estas facturas.</a:t>
                      </a:r>
                      <a:r>
                        <a:rPr lang="es-ES" sz="1600" dirty="0" smtClean="0">
                          <a:solidFill>
                            <a:srgbClr val="3333FF"/>
                          </a:solidFill>
                        </a:rPr>
                        <a:t> </a:t>
                      </a:r>
                    </a:p>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600" b="1" i="0" u="sng" kern="1200" dirty="0" smtClean="0">
                          <a:solidFill>
                            <a:srgbClr val="3333FF"/>
                          </a:solidFill>
                          <a:latin typeface="+mn-lt"/>
                          <a:ea typeface="+mn-ea"/>
                          <a:cs typeface="+mn-cs"/>
                        </a:rPr>
                        <a:t>Esta documentación será aportada:</a:t>
                      </a:r>
                      <a:r>
                        <a:rPr lang="es-ES" sz="1600" b="0" i="0" kern="1200" dirty="0" smtClean="0">
                          <a:solidFill>
                            <a:srgbClr val="3333FF"/>
                          </a:solidFill>
                          <a:latin typeface="+mn-lt"/>
                          <a:ea typeface="+mn-ea"/>
                          <a:cs typeface="+mn-cs"/>
                        </a:rPr>
                        <a:t> En caso de que la inversión se realice en una vivienda unifamiliar, por el sujeto pasivo. En el caso de edificios en régimen de propiedad horizontal, será aportada por el representante legal de la comunidad de propietarios, que, además, deberá adjuntar un certificado de las aportaciones económicas correspondientes a cada comunero.</a:t>
                      </a:r>
                      <a:endParaRPr lang="es-ES" sz="1600" dirty="0" smtClean="0">
                        <a:solidFill>
                          <a:srgbClr val="3333FF"/>
                        </a:solidFill>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graphicFrame>
        <p:nvGraphicFramePr>
          <p:cNvPr id="5" name="4 Tabla"/>
          <p:cNvGraphicFramePr>
            <a:graphicFrameLocks noGrp="1"/>
          </p:cNvGraphicFramePr>
          <p:nvPr/>
        </p:nvGraphicFramePr>
        <p:xfrm>
          <a:off x="309530" y="6429396"/>
          <a:ext cx="8929750" cy="365760"/>
        </p:xfrm>
        <a:graphic>
          <a:graphicData uri="http://schemas.openxmlformats.org/drawingml/2006/table">
            <a:tbl>
              <a:tblPr firstRow="1" bandRow="1">
                <a:tableStyleId>{5C22544A-7EE6-4342-B048-85BDC9FD1C3A}</a:tableStyleId>
              </a:tblPr>
              <a:tblGrid>
                <a:gridCol w="8929750">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1 Ley 7/2019 añade nº dieciocho, al art. 5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35308937"/>
      </p:ext>
    </p:extLst>
  </p:cSld>
  <p:clrMapOvr>
    <a:masterClrMapping/>
  </p:clrMapOvr>
  <p:timing>
    <p:tnLst>
      <p:par>
        <p:cTn id="1" dur="indefinite" restart="never" nodeType="tmRoot"/>
      </p:par>
    </p:tn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61BABB5-99BD-42C5-BFF9-5DF753534371}" type="slidenum">
              <a:rPr lang="es-ES"/>
              <a:pPr>
                <a:defRPr/>
              </a:pPr>
              <a:t>619</a:t>
            </a:fld>
            <a:endParaRPr lang="es-ES"/>
          </a:p>
        </p:txBody>
      </p:sp>
      <p:graphicFrame>
        <p:nvGraphicFramePr>
          <p:cNvPr id="8" name="7 Tabla"/>
          <p:cNvGraphicFramePr>
            <a:graphicFrameLocks noGrp="1"/>
          </p:cNvGraphicFramePr>
          <p:nvPr/>
        </p:nvGraphicFramePr>
        <p:xfrm>
          <a:off x="138146" y="200028"/>
          <a:ext cx="9601200" cy="372616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800080">
                <a:tc>
                  <a:txBody>
                    <a:bodyPr/>
                    <a:lstStyle/>
                    <a:p>
                      <a:pPr marL="457200" marR="0" lvl="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400" dirty="0" smtClean="0">
                          <a:solidFill>
                            <a:srgbClr val="FFFF00"/>
                          </a:solidFill>
                          <a:effectLst>
                            <a:outerShdw blurRad="38100" dist="38100" dir="2700000" algn="tl">
                              <a:srgbClr val="000000">
                                <a:alpha val="43137"/>
                              </a:srgbClr>
                            </a:outerShdw>
                          </a:effectLst>
                        </a:rPr>
                        <a:t>IRPF</a:t>
                      </a:r>
                      <a:r>
                        <a:rPr lang="es-ES_tradnl" sz="2400" dirty="0" smtClean="0"/>
                        <a:t>, nueva deducción </a:t>
                      </a:r>
                      <a:r>
                        <a:rPr lang="es-ES_tradnl" sz="2400" dirty="0" smtClean="0">
                          <a:solidFill>
                            <a:srgbClr val="FFFF00"/>
                          </a:solidFill>
                        </a:rPr>
                        <a:t>desde 2020</a:t>
                      </a:r>
                      <a:r>
                        <a:rPr lang="es-ES_tradnl" sz="2000" dirty="0" smtClean="0">
                          <a:solidFill>
                            <a:srgbClr val="FFFF00"/>
                          </a:solidFill>
                        </a:rPr>
                        <a:t>.</a:t>
                      </a:r>
                      <a:r>
                        <a:rPr lang="es-ES_tradnl" sz="2000" dirty="0" smtClean="0"/>
                        <a:t> </a:t>
                      </a:r>
                      <a:r>
                        <a:rPr lang="es-ES" sz="1800" b="1" i="0" kern="1200" dirty="0" smtClean="0">
                          <a:solidFill>
                            <a:srgbClr val="FFFF99"/>
                          </a:solidFill>
                          <a:latin typeface="+mn-lt"/>
                          <a:ea typeface="+mn-ea"/>
                          <a:cs typeface="+mn-cs"/>
                        </a:rPr>
                        <a:t>Deducción por obras de mejora de </a:t>
                      </a:r>
                      <a:r>
                        <a:rPr lang="es-ES" sz="1800" b="1" i="0" u="sng" kern="1200" dirty="0" smtClean="0">
                          <a:solidFill>
                            <a:srgbClr val="FFFF99"/>
                          </a:solidFill>
                          <a:latin typeface="+mn-lt"/>
                          <a:ea typeface="+mn-ea"/>
                          <a:cs typeface="+mn-cs"/>
                        </a:rPr>
                        <a:t>eficiencia energética</a:t>
                      </a:r>
                      <a:r>
                        <a:rPr lang="es-ES" sz="1800" b="1" i="0" kern="1200" dirty="0" smtClean="0">
                          <a:solidFill>
                            <a:srgbClr val="FFFF99"/>
                          </a:solidFill>
                          <a:latin typeface="+mn-lt"/>
                          <a:ea typeface="+mn-ea"/>
                          <a:cs typeface="+mn-cs"/>
                        </a:rPr>
                        <a:t> en edificios de viviendas o en viviendas unifamiliares (3)</a:t>
                      </a:r>
                      <a:r>
                        <a:rPr lang="es-ES_tradnl" sz="1800" b="1" dirty="0" smtClean="0">
                          <a:solidFill>
                            <a:srgbClr val="FFFF99"/>
                          </a:solidFill>
                          <a:latin typeface="+mn-lt"/>
                        </a:rPr>
                        <a:t>:</a:t>
                      </a:r>
                      <a:endParaRPr lang="es-ES_tradnl" sz="1800" b="1" i="0" u="none" kern="1200" dirty="0" smtClean="0">
                        <a:solidFill>
                          <a:srgbClr val="FFFF99"/>
                        </a:solidFill>
                        <a:latin typeface="+mn-lt"/>
                        <a:ea typeface="+mn-ea"/>
                        <a:cs typeface="+mn-cs"/>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447776">
                <a:tc>
                  <a:txBody>
                    <a:bodyPr/>
                    <a:lstStyle/>
                    <a:p>
                      <a:pPr marL="342900" lvl="0" indent="-342900">
                        <a:buFont typeface="Wingdings" pitchFamily="2" charset="2"/>
                        <a:buChar char="v"/>
                      </a:pPr>
                      <a:r>
                        <a:rPr lang="es-ES" sz="1800" b="0" i="0" kern="1200" dirty="0" smtClean="0">
                          <a:solidFill>
                            <a:srgbClr val="3333FF"/>
                          </a:solidFill>
                          <a:latin typeface="+mn-lt"/>
                          <a:ea typeface="+mn-ea"/>
                          <a:cs typeface="+mn-cs"/>
                        </a:rPr>
                        <a:t>Para poder practicarse esta deducción deberá constar en la declaración tributaria</a:t>
                      </a:r>
                      <a:br>
                        <a:rPr lang="es-ES" sz="1800" b="0" i="0" kern="1200" dirty="0" smtClean="0">
                          <a:solidFill>
                            <a:srgbClr val="3333FF"/>
                          </a:solidFill>
                          <a:latin typeface="+mn-lt"/>
                          <a:ea typeface="+mn-ea"/>
                          <a:cs typeface="+mn-cs"/>
                        </a:rPr>
                      </a:br>
                      <a:r>
                        <a:rPr lang="es-ES" sz="1800" b="0" i="0" kern="1200" dirty="0" smtClean="0">
                          <a:solidFill>
                            <a:srgbClr val="3333FF"/>
                          </a:solidFill>
                          <a:latin typeface="+mn-lt"/>
                          <a:ea typeface="+mn-ea"/>
                          <a:cs typeface="+mn-cs"/>
                        </a:rPr>
                        <a:t>del sujeto pasivo </a:t>
                      </a:r>
                      <a:r>
                        <a:rPr lang="es-ES" sz="1800" b="1" i="0" u="sng" kern="1200" dirty="0" smtClean="0">
                          <a:solidFill>
                            <a:srgbClr val="FF0000"/>
                          </a:solidFill>
                          <a:latin typeface="+mn-lt"/>
                          <a:ea typeface="+mn-ea"/>
                          <a:cs typeface="+mn-cs"/>
                        </a:rPr>
                        <a:t>el número de </a:t>
                      </a:r>
                      <a:r>
                        <a:rPr lang="es-ES" sz="1800" b="1" i="0" u="sng" strike="noStrike" kern="1200" dirty="0" smtClean="0">
                          <a:solidFill>
                            <a:srgbClr val="FF0000"/>
                          </a:solidFill>
                          <a:latin typeface="+mn-lt"/>
                          <a:ea typeface="+mn-ea"/>
                          <a:cs typeface="+mn-cs"/>
                        </a:rPr>
                        <a:t>inscripción</a:t>
                      </a:r>
                      <a:r>
                        <a:rPr lang="es-ES" sz="1800" b="1" i="0" u="none" strike="noStrike" kern="1200" dirty="0" smtClean="0">
                          <a:solidFill>
                            <a:srgbClr val="FF0000"/>
                          </a:solidFill>
                          <a:latin typeface="+mn-lt"/>
                          <a:ea typeface="+mn-ea"/>
                          <a:cs typeface="+mn-cs"/>
                        </a:rPr>
                        <a:t> </a:t>
                      </a:r>
                      <a:r>
                        <a:rPr lang="es-ES" sz="1800" b="1" i="0" strike="noStrike" kern="1200" dirty="0" smtClean="0">
                          <a:solidFill>
                            <a:srgbClr val="FF0000"/>
                          </a:solidFill>
                          <a:latin typeface="+mn-lt"/>
                          <a:ea typeface="+mn-ea"/>
                          <a:cs typeface="+mn-cs"/>
                        </a:rPr>
                        <a:t>del </a:t>
                      </a:r>
                      <a:r>
                        <a:rPr lang="es-ES" sz="1800" b="1" i="0" kern="1200" dirty="0" smtClean="0">
                          <a:solidFill>
                            <a:srgbClr val="FF0000"/>
                          </a:solidFill>
                          <a:latin typeface="+mn-lt"/>
                          <a:ea typeface="+mn-ea"/>
                          <a:cs typeface="+mn-cs"/>
                        </a:rPr>
                        <a:t>certificado de eficiencia energética </a:t>
                      </a:r>
                      <a:r>
                        <a:rPr lang="es-ES" sz="1800" b="0" i="0" kern="1200" dirty="0" smtClean="0">
                          <a:solidFill>
                            <a:srgbClr val="3333FF"/>
                          </a:solidFill>
                          <a:latin typeface="+mn-lt"/>
                          <a:ea typeface="+mn-ea"/>
                          <a:cs typeface="+mn-cs"/>
                        </a:rPr>
                        <a:t>tras la reforma en el Registro de Certificados de Eficiencia Energética de Edificios de la Comunidad Autónoma de Galicia, proporcionado por el propio Registro en la etiqueta de eficiencia energética del inmueble.</a:t>
                      </a:r>
                      <a:br>
                        <a:rPr lang="es-ES" sz="1800" b="0" i="0" kern="1200" dirty="0" smtClean="0">
                          <a:solidFill>
                            <a:srgbClr val="3333FF"/>
                          </a:solidFill>
                          <a:latin typeface="+mn-lt"/>
                          <a:ea typeface="+mn-ea"/>
                          <a:cs typeface="+mn-cs"/>
                        </a:rPr>
                      </a:br>
                      <a:endParaRPr lang="es-ES" sz="1800" dirty="0" smtClean="0">
                        <a:solidFill>
                          <a:srgbClr val="3333FF"/>
                        </a:solidFill>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031582">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0" i="0" kern="1200" dirty="0" smtClean="0">
                          <a:solidFill>
                            <a:srgbClr val="3333FF"/>
                          </a:solidFill>
                          <a:latin typeface="+mn-lt"/>
                          <a:ea typeface="+mn-ea"/>
                          <a:cs typeface="+mn-cs"/>
                        </a:rPr>
                        <a:t>La deducción prevista en este número es </a:t>
                      </a:r>
                      <a:r>
                        <a:rPr lang="es-ES" sz="1800" b="1" i="0" u="sng" kern="1200" dirty="0" smtClean="0">
                          <a:solidFill>
                            <a:srgbClr val="3333FF"/>
                          </a:solidFill>
                          <a:latin typeface="+mn-lt"/>
                          <a:ea typeface="+mn-ea"/>
                          <a:cs typeface="+mn-cs"/>
                        </a:rPr>
                        <a:t>incompatible</a:t>
                      </a:r>
                      <a:r>
                        <a:rPr lang="es-ES" sz="1800" b="1" i="0" u="none" kern="1200" dirty="0" smtClean="0">
                          <a:solidFill>
                            <a:srgbClr val="3333FF"/>
                          </a:solidFill>
                          <a:latin typeface="+mn-lt"/>
                          <a:ea typeface="+mn-ea"/>
                          <a:cs typeface="+mn-cs"/>
                        </a:rPr>
                        <a:t> </a:t>
                      </a:r>
                      <a:r>
                        <a:rPr lang="es-ES" sz="1800" b="1" i="0" u="sng" kern="1200" dirty="0" smtClean="0">
                          <a:solidFill>
                            <a:srgbClr val="3333FF"/>
                          </a:solidFill>
                          <a:latin typeface="+mn-lt"/>
                          <a:ea typeface="+mn-ea"/>
                          <a:cs typeface="+mn-cs"/>
                        </a:rPr>
                        <a:t>con</a:t>
                      </a:r>
                      <a:r>
                        <a:rPr lang="es-ES" sz="1800" b="0" i="0" kern="1200" dirty="0" smtClean="0">
                          <a:solidFill>
                            <a:srgbClr val="3333FF"/>
                          </a:solidFill>
                          <a:latin typeface="+mn-lt"/>
                          <a:ea typeface="+mn-ea"/>
                          <a:cs typeface="+mn-cs"/>
                        </a:rPr>
                        <a:t> la prevista por inversión en instalaciones de climatización y/o agua caliente sanitaria que empleen energías renovables en la vivienda habitual y destinada exclusivamente al autoconsumo</a:t>
                      </a:r>
                      <a:r>
                        <a:rPr lang="es-ES" sz="1800" dirty="0" smtClean="0">
                          <a:solidFill>
                            <a:srgbClr val="3333FF"/>
                          </a:solidFill>
                        </a:rPr>
                        <a:t> </a:t>
                      </a:r>
                      <a:br>
                        <a:rPr lang="es-ES" sz="1800" dirty="0" smtClean="0">
                          <a:solidFill>
                            <a:srgbClr val="3333FF"/>
                          </a:solidFill>
                        </a:rPr>
                      </a:br>
                      <a:endParaRPr lang="es-ES" sz="1800" dirty="0" smtClean="0">
                        <a:solidFill>
                          <a:srgbClr val="3333FF"/>
                        </a:solidFill>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graphicFrame>
        <p:nvGraphicFramePr>
          <p:cNvPr id="5" name="4 Tabla"/>
          <p:cNvGraphicFramePr>
            <a:graphicFrameLocks noGrp="1"/>
          </p:cNvGraphicFramePr>
          <p:nvPr/>
        </p:nvGraphicFramePr>
        <p:xfrm>
          <a:off x="309530" y="6357958"/>
          <a:ext cx="8929750" cy="365760"/>
        </p:xfrm>
        <a:graphic>
          <a:graphicData uri="http://schemas.openxmlformats.org/drawingml/2006/table">
            <a:tbl>
              <a:tblPr firstRow="1" bandRow="1">
                <a:tableStyleId>{5C22544A-7EE6-4342-B048-85BDC9FD1C3A}</a:tableStyleId>
              </a:tblPr>
              <a:tblGrid>
                <a:gridCol w="8929750">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1 Ley 7/2019 añade nº dieciocho, al art. 5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35308937"/>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62</a:t>
            </a:fld>
            <a:endParaRPr lang="es-ES"/>
          </a:p>
        </p:txBody>
      </p:sp>
      <p:graphicFrame>
        <p:nvGraphicFramePr>
          <p:cNvPr id="2" name="Tabla 1"/>
          <p:cNvGraphicFramePr>
            <a:graphicFrameLocks noGrp="1"/>
          </p:cNvGraphicFramePr>
          <p:nvPr>
            <p:extLst>
              <p:ext uri="{D42A27DB-BD31-4B8C-83A1-F6EECF244321}">
                <p14:modId xmlns="" xmlns:p14="http://schemas.microsoft.com/office/powerpoint/2010/main" val="3069889071"/>
              </p:ext>
            </p:extLst>
          </p:nvPr>
        </p:nvGraphicFramePr>
        <p:xfrm>
          <a:off x="76200" y="3581400"/>
          <a:ext cx="9753600" cy="762000"/>
        </p:xfrm>
        <a:graphic>
          <a:graphicData uri="http://schemas.openxmlformats.org/drawingml/2006/table">
            <a:tbl>
              <a:tblPr>
                <a:tableStyleId>{5C22544A-7EE6-4342-B048-85BDC9FD1C3A}</a:tableStyleId>
              </a:tblPr>
              <a:tblGrid>
                <a:gridCol w="1101213">
                  <a:extLst>
                    <a:ext uri="{9D8B030D-6E8A-4147-A177-3AD203B41FA5}">
                      <a16:colId xmlns="" xmlns:a16="http://schemas.microsoft.com/office/drawing/2014/main" val="2882770680"/>
                    </a:ext>
                  </a:extLst>
                </a:gridCol>
                <a:gridCol w="3699387">
                  <a:extLst>
                    <a:ext uri="{9D8B030D-6E8A-4147-A177-3AD203B41FA5}">
                      <a16:colId xmlns="" xmlns:a16="http://schemas.microsoft.com/office/drawing/2014/main" val="2962475808"/>
                    </a:ext>
                  </a:extLst>
                </a:gridCol>
                <a:gridCol w="838200">
                  <a:extLst>
                    <a:ext uri="{9D8B030D-6E8A-4147-A177-3AD203B41FA5}">
                      <a16:colId xmlns="" xmlns:a16="http://schemas.microsoft.com/office/drawing/2014/main" val="4182599387"/>
                    </a:ext>
                  </a:extLst>
                </a:gridCol>
                <a:gridCol w="3581400">
                  <a:extLst>
                    <a:ext uri="{9D8B030D-6E8A-4147-A177-3AD203B41FA5}">
                      <a16:colId xmlns="" xmlns:a16="http://schemas.microsoft.com/office/drawing/2014/main" val="3382694916"/>
                    </a:ext>
                  </a:extLst>
                </a:gridCol>
                <a:gridCol w="533400">
                  <a:extLst>
                    <a:ext uri="{9D8B030D-6E8A-4147-A177-3AD203B41FA5}">
                      <a16:colId xmlns="" xmlns:a16="http://schemas.microsoft.com/office/drawing/2014/main" val="150555020"/>
                    </a:ext>
                  </a:extLst>
                </a:gridCol>
              </a:tblGrid>
              <a:tr h="236921">
                <a:tc>
                  <a:txBody>
                    <a:bodyPr/>
                    <a:lstStyle/>
                    <a:p>
                      <a:pPr algn="just">
                        <a:lnSpc>
                          <a:spcPts val="1800"/>
                        </a:lnSpc>
                        <a:spcAft>
                          <a:spcPts val="0"/>
                        </a:spcAft>
                      </a:pPr>
                      <a:r>
                        <a:rPr lang="es-ES" sz="1400" dirty="0">
                          <a:effectLst/>
                        </a:rPr>
                        <a:t> </a:t>
                      </a:r>
                      <a:endParaRPr lang="es-ES" sz="14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CC"/>
                          </a:solidFill>
                          <a:effectLst/>
                        </a:rPr>
                        <a:t>31-12-N</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dirty="0">
                          <a:solidFill>
                            <a:srgbClr val="0000CC"/>
                          </a:solidFill>
                          <a:effectLst/>
                        </a:rPr>
                        <a:t>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448945387"/>
                  </a:ext>
                </a:extLst>
              </a:tr>
              <a:tr h="525079">
                <a:tc>
                  <a:txBody>
                    <a:bodyPr/>
                    <a:lstStyle/>
                    <a:p>
                      <a:pPr algn="ctr">
                        <a:lnSpc>
                          <a:spcPts val="1800"/>
                        </a:lnSpc>
                        <a:spcAft>
                          <a:spcPts val="0"/>
                        </a:spcAft>
                      </a:pPr>
                      <a:r>
                        <a:rPr lang="es-ES" sz="1400" b="1" dirty="0" smtClean="0">
                          <a:solidFill>
                            <a:srgbClr val="0000CC"/>
                          </a:solidFill>
                          <a:effectLst/>
                        </a:rPr>
                        <a:t>5.000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0000CC"/>
                          </a:solidFill>
                          <a:effectLst/>
                        </a:rPr>
                        <a:t>Diferencias Temporarias </a:t>
                      </a:r>
                      <a:r>
                        <a:rPr lang="es-ES" sz="1400" b="1" u="sng" dirty="0">
                          <a:solidFill>
                            <a:srgbClr val="0000CC"/>
                          </a:solidFill>
                          <a:effectLst/>
                        </a:rPr>
                        <a:t>Deducibles</a:t>
                      </a:r>
                      <a:r>
                        <a:rPr lang="es-ES" sz="1400" b="1" dirty="0">
                          <a:solidFill>
                            <a:srgbClr val="0000CC"/>
                          </a:solidFill>
                          <a:effectLst/>
                        </a:rPr>
                        <a:t>  (4740)</a:t>
                      </a:r>
                    </a:p>
                    <a:p>
                      <a:pPr>
                        <a:lnSpc>
                          <a:spcPts val="1800"/>
                        </a:lnSpc>
                        <a:spcAft>
                          <a:spcPts val="0"/>
                        </a:spcAft>
                      </a:pPr>
                      <a:r>
                        <a:rPr lang="es-ES" sz="1400" dirty="0">
                          <a:solidFill>
                            <a:srgbClr val="0000CC"/>
                          </a:solidFill>
                          <a:effectLst/>
                        </a:rPr>
                        <a:t>(</a:t>
                      </a:r>
                      <a:r>
                        <a:rPr lang="es-ES" sz="1400" u="sng" dirty="0">
                          <a:solidFill>
                            <a:srgbClr val="0000CC"/>
                          </a:solidFill>
                          <a:effectLst/>
                        </a:rPr>
                        <a:t>Activo</a:t>
                      </a:r>
                      <a:r>
                        <a:rPr lang="es-ES" sz="1400" dirty="0">
                          <a:solidFill>
                            <a:srgbClr val="0000CC"/>
                          </a:solidFill>
                          <a:effectLst/>
                        </a:rPr>
                        <a:t> por impuesto diferido)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a:solidFill>
                            <a:srgbClr val="FF0000"/>
                          </a:solidFill>
                          <a:effectLst/>
                        </a:rPr>
                        <a:t>Impuesto sobre beneficios </a:t>
                      </a:r>
                      <a:r>
                        <a:rPr lang="es-ES" sz="1400" b="1" u="sng" dirty="0">
                          <a:solidFill>
                            <a:srgbClr val="FF0000"/>
                          </a:solidFill>
                          <a:effectLst/>
                        </a:rPr>
                        <a:t>diferido</a:t>
                      </a:r>
                      <a:r>
                        <a:rPr lang="es-ES" sz="1400" b="1" dirty="0">
                          <a:solidFill>
                            <a:srgbClr val="FF0000"/>
                          </a:solidFill>
                          <a:effectLst/>
                        </a:rPr>
                        <a:t> (6301)</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0000"/>
                          </a:solidFill>
                          <a:effectLst/>
                        </a:rPr>
                        <a:t>5.000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sp>
        <p:nvSpPr>
          <p:cNvPr id="3" name="Rectángulo 2"/>
          <p:cNvSpPr/>
          <p:nvPr/>
        </p:nvSpPr>
        <p:spPr>
          <a:xfrm>
            <a:off x="457200" y="990600"/>
            <a:ext cx="8305800" cy="646331"/>
          </a:xfrm>
          <a:prstGeom prst="rect">
            <a:avLst/>
          </a:prstGeom>
        </p:spPr>
        <p:txBody>
          <a:bodyPr wrap="square">
            <a:spAutoFit/>
          </a:bodyPr>
          <a:lstStyle/>
          <a:p>
            <a:pPr marL="342900" lvl="0" indent="-342900" algn="just">
              <a:spcAft>
                <a:spcPts val="0"/>
              </a:spcAft>
              <a:buFont typeface="+mj-lt"/>
              <a:buAutoNum type="arabicParenR"/>
              <a:tabLst>
                <a:tab pos="2700020" algn="ctr"/>
                <a:tab pos="5400040" algn="r"/>
                <a:tab pos="685800" algn="l"/>
              </a:tabLst>
            </a:pPr>
            <a:r>
              <a:rPr lang="es-ES" sz="1800" u="sng" dirty="0" smtClean="0">
                <a:latin typeface="Arial" panose="020B0604020202020204" pitchFamily="34" charset="0"/>
                <a:ea typeface="Times New Roman" panose="02020603050405020304" pitchFamily="18" charset="0"/>
              </a:rPr>
              <a:t>Diferencias </a:t>
            </a:r>
            <a:r>
              <a:rPr lang="es-ES" sz="1800" u="sng" dirty="0" smtClean="0">
                <a:solidFill>
                  <a:srgbClr val="FFFF00"/>
                </a:solidFill>
                <a:latin typeface="Arial" panose="020B0604020202020204" pitchFamily="34" charset="0"/>
                <a:ea typeface="Times New Roman" panose="02020603050405020304" pitchFamily="18" charset="0"/>
              </a:rPr>
              <a:t>Temporarias, con origen en este ejercicio </a:t>
            </a:r>
            <a:r>
              <a:rPr lang="es-ES" sz="1800" u="sng" dirty="0" smtClean="0">
                <a:latin typeface="Arial" panose="020B0604020202020204" pitchFamily="34" charset="0"/>
                <a:ea typeface="Times New Roman" panose="02020603050405020304" pitchFamily="18" charset="0"/>
              </a:rPr>
              <a:t>:</a:t>
            </a:r>
            <a:r>
              <a:rPr lang="es-ES" sz="1800" dirty="0" smtClean="0">
                <a:latin typeface="Arial" panose="020B0604020202020204" pitchFamily="34" charset="0"/>
                <a:ea typeface="Times New Roman" panose="02020603050405020304" pitchFamily="18" charset="0"/>
              </a:rPr>
              <a:t>  </a:t>
            </a:r>
          </a:p>
          <a:p>
            <a:pPr marL="342900" lvl="0" indent="-342900" algn="just">
              <a:spcAft>
                <a:spcPts val="0"/>
              </a:spcAft>
              <a:buFont typeface="Wingdings" panose="05000000000000000000" pitchFamily="2" charset="2"/>
              <a:buChar char="v"/>
              <a:tabLst>
                <a:tab pos="2700020" algn="ctr"/>
                <a:tab pos="5400040" algn="r"/>
                <a:tab pos="685800" algn="l"/>
              </a:tabLst>
            </a:pPr>
            <a:r>
              <a:rPr lang="es-ES" sz="1800" dirty="0" smtClean="0">
                <a:latin typeface="Arial" panose="020B0604020202020204" pitchFamily="34" charset="0"/>
                <a:ea typeface="Times New Roman" panose="02020603050405020304" pitchFamily="18" charset="0"/>
              </a:rPr>
              <a:t>contabilización del </a:t>
            </a:r>
            <a:r>
              <a:rPr lang="es-ES" sz="1800" u="sng" dirty="0" smtClean="0">
                <a:solidFill>
                  <a:srgbClr val="FFFF00"/>
                </a:solidFill>
                <a:latin typeface="Arial" panose="020B0604020202020204" pitchFamily="34" charset="0"/>
                <a:ea typeface="Times New Roman" panose="02020603050405020304" pitchFamily="18" charset="0"/>
              </a:rPr>
              <a:t>impuesto diferido</a:t>
            </a:r>
            <a:r>
              <a:rPr lang="es-ES" sz="1800" u="sng" dirty="0" smtClean="0">
                <a:latin typeface="Arial" panose="020B0604020202020204" pitchFamily="34" charset="0"/>
                <a:ea typeface="Times New Roman" panose="02020603050405020304" pitchFamily="18" charset="0"/>
              </a:rPr>
              <a:t>:</a:t>
            </a:r>
            <a:endParaRPr lang="es-ES" sz="1800" u="none" strike="noStrike" dirty="0">
              <a:effectLst/>
              <a:latin typeface="Times New Roman" panose="02020603050405020304" pitchFamily="18" charset="0"/>
              <a:ea typeface="Times New Roman" panose="02020603050405020304" pitchFamily="18" charset="0"/>
            </a:endParaRPr>
          </a:p>
        </p:txBody>
      </p:sp>
      <p:graphicFrame>
        <p:nvGraphicFramePr>
          <p:cNvPr id="4" name="Tabla 3"/>
          <p:cNvGraphicFramePr>
            <a:graphicFrameLocks noGrp="1"/>
          </p:cNvGraphicFramePr>
          <p:nvPr>
            <p:extLst>
              <p:ext uri="{D42A27DB-BD31-4B8C-83A1-F6EECF244321}">
                <p14:modId xmlns="" xmlns:p14="http://schemas.microsoft.com/office/powerpoint/2010/main" val="3538243294"/>
              </p:ext>
            </p:extLst>
          </p:nvPr>
        </p:nvGraphicFramePr>
        <p:xfrm>
          <a:off x="76200" y="5606745"/>
          <a:ext cx="9677399" cy="794055"/>
        </p:xfrm>
        <a:graphic>
          <a:graphicData uri="http://schemas.openxmlformats.org/drawingml/2006/table">
            <a:tbl>
              <a:tblPr>
                <a:tableStyleId>{5C22544A-7EE6-4342-B048-85BDC9FD1C3A}</a:tableStyleId>
              </a:tblPr>
              <a:tblGrid>
                <a:gridCol w="1066800">
                  <a:extLst>
                    <a:ext uri="{9D8B030D-6E8A-4147-A177-3AD203B41FA5}">
                      <a16:colId xmlns="" xmlns:a16="http://schemas.microsoft.com/office/drawing/2014/main" val="1623362537"/>
                    </a:ext>
                  </a:extLst>
                </a:gridCol>
                <a:gridCol w="3505200">
                  <a:extLst>
                    <a:ext uri="{9D8B030D-6E8A-4147-A177-3AD203B41FA5}">
                      <a16:colId xmlns="" xmlns:a16="http://schemas.microsoft.com/office/drawing/2014/main" val="1436730330"/>
                    </a:ext>
                  </a:extLst>
                </a:gridCol>
                <a:gridCol w="762000">
                  <a:extLst>
                    <a:ext uri="{9D8B030D-6E8A-4147-A177-3AD203B41FA5}">
                      <a16:colId xmlns="" xmlns:a16="http://schemas.microsoft.com/office/drawing/2014/main" val="2076611150"/>
                    </a:ext>
                  </a:extLst>
                </a:gridCol>
                <a:gridCol w="3581400">
                  <a:extLst>
                    <a:ext uri="{9D8B030D-6E8A-4147-A177-3AD203B41FA5}">
                      <a16:colId xmlns="" xmlns:a16="http://schemas.microsoft.com/office/drawing/2014/main" val="3386640337"/>
                    </a:ext>
                  </a:extLst>
                </a:gridCol>
                <a:gridCol w="761999">
                  <a:extLst>
                    <a:ext uri="{9D8B030D-6E8A-4147-A177-3AD203B41FA5}">
                      <a16:colId xmlns="" xmlns:a16="http://schemas.microsoft.com/office/drawing/2014/main" val="1963941001"/>
                    </a:ext>
                  </a:extLst>
                </a:gridCol>
              </a:tblGrid>
              <a:tr h="170913">
                <a:tc>
                  <a:txBody>
                    <a:bodyPr/>
                    <a:lstStyle/>
                    <a:p>
                      <a:pPr algn="just">
                        <a:lnSpc>
                          <a:spcPts val="1800"/>
                        </a:lnSpc>
                        <a:spcAft>
                          <a:spcPts val="0"/>
                        </a:spcAft>
                      </a:pPr>
                      <a:r>
                        <a:rPr lang="es-ES" sz="1400" dirty="0">
                          <a:solidFill>
                            <a:srgbClr val="0000CC"/>
                          </a:solidFill>
                          <a:effectLst/>
                          <a:latin typeface="+mn-lt"/>
                        </a:rPr>
                        <a:t> </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CC"/>
                          </a:solidFill>
                          <a:effectLst/>
                          <a:latin typeface="+mn-lt"/>
                        </a:rPr>
                        <a:t>31-12-N</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a:solidFill>
                            <a:srgbClr val="0000CC"/>
                          </a:solidFill>
                          <a:effectLst/>
                          <a:latin typeface="+mn-lt"/>
                        </a:rPr>
                        <a:t> </a:t>
                      </a:r>
                      <a:endParaRPr lang="es-ES" sz="140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682084967"/>
                  </a:ext>
                </a:extLst>
              </a:tr>
              <a:tr h="565455">
                <a:tc>
                  <a:txBody>
                    <a:bodyPr/>
                    <a:lstStyle/>
                    <a:p>
                      <a:pPr algn="ctr">
                        <a:lnSpc>
                          <a:spcPts val="1800"/>
                        </a:lnSpc>
                        <a:spcAft>
                          <a:spcPts val="0"/>
                        </a:spcAft>
                      </a:pPr>
                      <a:r>
                        <a:rPr lang="es-ES" sz="1400" b="1" dirty="0">
                          <a:solidFill>
                            <a:srgbClr val="FF0000"/>
                          </a:solidFill>
                          <a:effectLst/>
                          <a:latin typeface="+mn-lt"/>
                        </a:rPr>
                        <a:t>2.500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latin typeface="+mn-lt"/>
                        </a:rPr>
                        <a:t>Impuesto sobre beneficios </a:t>
                      </a:r>
                      <a:r>
                        <a:rPr lang="es-ES" sz="1400" b="1" u="sng" dirty="0">
                          <a:solidFill>
                            <a:srgbClr val="FF0000"/>
                          </a:solidFill>
                          <a:effectLst/>
                          <a:latin typeface="+mn-lt"/>
                        </a:rPr>
                        <a:t>diferido</a:t>
                      </a:r>
                      <a:r>
                        <a:rPr lang="es-ES" sz="1400" b="1" dirty="0">
                          <a:solidFill>
                            <a:srgbClr val="FF0000"/>
                          </a:solidFill>
                          <a:effectLst/>
                          <a:latin typeface="+mn-lt"/>
                        </a:rPr>
                        <a:t> (6301) </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a:solidFill>
                            <a:srgbClr val="0000CC"/>
                          </a:solidFill>
                          <a:effectLst/>
                          <a:latin typeface="+mn-lt"/>
                        </a:rPr>
                        <a:t>Diferencias Temporarias </a:t>
                      </a:r>
                      <a:r>
                        <a:rPr lang="es-ES" sz="1400" b="1" u="sng" dirty="0">
                          <a:solidFill>
                            <a:srgbClr val="0000CC"/>
                          </a:solidFill>
                          <a:effectLst/>
                          <a:latin typeface="+mn-lt"/>
                        </a:rPr>
                        <a:t>Imponibles</a:t>
                      </a:r>
                      <a:r>
                        <a:rPr lang="es-ES" sz="1400" b="1" dirty="0">
                          <a:solidFill>
                            <a:srgbClr val="0000CC"/>
                          </a:solidFill>
                          <a:effectLst/>
                          <a:latin typeface="+mn-lt"/>
                        </a:rPr>
                        <a:t> (479)  </a:t>
                      </a:r>
                      <a:r>
                        <a:rPr lang="es-ES" sz="1400" dirty="0">
                          <a:solidFill>
                            <a:srgbClr val="0000CC"/>
                          </a:solidFill>
                          <a:effectLst/>
                          <a:latin typeface="+mn-lt"/>
                        </a:rPr>
                        <a:t>(</a:t>
                      </a:r>
                      <a:r>
                        <a:rPr lang="es-ES" sz="1400" u="sng" dirty="0">
                          <a:solidFill>
                            <a:srgbClr val="0000CC"/>
                          </a:solidFill>
                          <a:effectLst/>
                          <a:latin typeface="+mn-lt"/>
                        </a:rPr>
                        <a:t>Pasivo</a:t>
                      </a:r>
                      <a:r>
                        <a:rPr lang="es-ES" sz="1400" dirty="0">
                          <a:solidFill>
                            <a:srgbClr val="0000CC"/>
                          </a:solidFill>
                          <a:effectLst/>
                          <a:latin typeface="+mn-lt"/>
                        </a:rPr>
                        <a:t> por impuesto diferido)</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CC"/>
                          </a:solidFill>
                          <a:effectLst/>
                          <a:latin typeface="+mn-lt"/>
                        </a:rPr>
                        <a:t>2.500</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867132512"/>
                  </a:ext>
                </a:extLst>
              </a:tr>
            </a:tbl>
          </a:graphicData>
        </a:graphic>
      </p:graphicFrame>
      <p:sp>
        <p:nvSpPr>
          <p:cNvPr id="6" name="Rectángulo 5"/>
          <p:cNvSpPr/>
          <p:nvPr/>
        </p:nvSpPr>
        <p:spPr>
          <a:xfrm>
            <a:off x="152400" y="1752600"/>
            <a:ext cx="9525000" cy="584775"/>
          </a:xfrm>
          <a:prstGeom prst="rect">
            <a:avLst/>
          </a:prstGeom>
        </p:spPr>
        <p:txBody>
          <a:bodyPr wrap="square">
            <a:spAutoFit/>
          </a:bodyPr>
          <a:lstStyle/>
          <a:p>
            <a:pPr marL="342900" indent="-342900">
              <a:spcAft>
                <a:spcPts val="0"/>
              </a:spcAft>
              <a:buFont typeface="Wingdings" panose="05000000000000000000" pitchFamily="2" charset="2"/>
              <a:buChar char="ü"/>
              <a:tabLst>
                <a:tab pos="2700020" algn="ctr"/>
                <a:tab pos="5400040" algn="r"/>
                <a:tab pos="449580" algn="l"/>
              </a:tabLst>
            </a:pPr>
            <a:r>
              <a:rPr lang="es-ES" sz="1600" b="0" dirty="0">
                <a:latin typeface="Arial" panose="020B0604020202020204" pitchFamily="34" charset="0"/>
                <a:ea typeface="Times New Roman" panose="02020603050405020304" pitchFamily="18" charset="0"/>
              </a:rPr>
              <a:t>Al existir divergencias entre los criterios contables y fiscales, derivadas </a:t>
            </a:r>
            <a:r>
              <a:rPr lang="es-ES" sz="1600" b="0" dirty="0" smtClean="0">
                <a:latin typeface="Arial" panose="020B0604020202020204" pitchFamily="34" charset="0"/>
                <a:ea typeface="Times New Roman" panose="02020603050405020304" pitchFamily="18" charset="0"/>
              </a:rPr>
              <a:t>por el momento </a:t>
            </a:r>
            <a:r>
              <a:rPr lang="es-ES" sz="1600" b="0" dirty="0">
                <a:latin typeface="Arial" panose="020B0604020202020204" pitchFamily="34" charset="0"/>
                <a:ea typeface="Times New Roman" panose="02020603050405020304" pitchFamily="18" charset="0"/>
              </a:rPr>
              <a:t>en que se imputan, surgen  </a:t>
            </a:r>
            <a:r>
              <a:rPr lang="es-ES" sz="1600" b="0" u="sng" dirty="0">
                <a:latin typeface="Arial" panose="020B0604020202020204" pitchFamily="34" charset="0"/>
                <a:ea typeface="Times New Roman" panose="02020603050405020304" pitchFamily="18" charset="0"/>
              </a:rPr>
              <a:t>diferencias temporarias</a:t>
            </a:r>
            <a:r>
              <a:rPr lang="es-ES" sz="1600" b="0" dirty="0">
                <a:latin typeface="Arial" panose="020B0604020202020204" pitchFamily="34" charset="0"/>
                <a:ea typeface="Times New Roman" panose="02020603050405020304" pitchFamily="18" charset="0"/>
              </a:rPr>
              <a:t>.</a:t>
            </a:r>
            <a:endParaRPr lang="es-ES" sz="1600" b="0" dirty="0">
              <a:effectLst/>
              <a:latin typeface="Times New Roman" panose="02020603050405020304" pitchFamily="18" charset="0"/>
              <a:ea typeface="Times New Roman" panose="02020603050405020304" pitchFamily="18" charset="0"/>
            </a:endParaRPr>
          </a:p>
        </p:txBody>
      </p:sp>
      <p:sp>
        <p:nvSpPr>
          <p:cNvPr id="7" name="Rectángulo 6"/>
          <p:cNvSpPr/>
          <p:nvPr/>
        </p:nvSpPr>
        <p:spPr>
          <a:xfrm>
            <a:off x="0" y="2514600"/>
            <a:ext cx="9867899" cy="830997"/>
          </a:xfrm>
          <a:prstGeom prst="rect">
            <a:avLst/>
          </a:prstGeom>
        </p:spPr>
        <p:txBody>
          <a:bodyPr wrap="square">
            <a:spAutoFit/>
          </a:bodyPr>
          <a:lstStyle/>
          <a:p>
            <a:pPr marL="414900" indent="-342900">
              <a:spcAft>
                <a:spcPts val="0"/>
              </a:spcAft>
              <a:buFont typeface="+mj-lt"/>
              <a:buAutoNum type="alphaLcParenR"/>
            </a:pPr>
            <a:r>
              <a:rPr lang="es-ES" sz="1600" dirty="0">
                <a:latin typeface="+mn-lt"/>
                <a:ea typeface="Times New Roman" panose="02020603050405020304" pitchFamily="18" charset="0"/>
              </a:rPr>
              <a:t>DIFERENCIAS </a:t>
            </a:r>
            <a:r>
              <a:rPr lang="es-ES" sz="1600" dirty="0" smtClean="0">
                <a:latin typeface="+mn-lt"/>
                <a:ea typeface="Times New Roman" panose="02020603050405020304" pitchFamily="18" charset="0"/>
              </a:rPr>
              <a:t>(+) ENTRE CRITERIO CONTABLE Y FISCAL: </a:t>
            </a:r>
            <a:r>
              <a:rPr lang="es-ES" sz="1600" b="0" u="sng" dirty="0">
                <a:latin typeface="+mn-lt"/>
                <a:ea typeface="Times New Roman" panose="02020603050405020304" pitchFamily="18" charset="0"/>
              </a:rPr>
              <a:t>+ </a:t>
            </a:r>
            <a:r>
              <a:rPr lang="es-ES" sz="1600" b="0" u="sng" dirty="0" smtClean="0">
                <a:latin typeface="+mn-lt"/>
                <a:ea typeface="Times New Roman" panose="02020603050405020304" pitchFamily="18" charset="0"/>
              </a:rPr>
              <a:t>20.000</a:t>
            </a:r>
            <a:r>
              <a:rPr lang="es-ES" sz="1600" b="0" dirty="0" smtClean="0">
                <a:latin typeface="+mn-lt"/>
                <a:ea typeface="Times New Roman" panose="02020603050405020304" pitchFamily="18" charset="0"/>
              </a:rPr>
              <a:t>. Ésta </a:t>
            </a:r>
            <a:r>
              <a:rPr lang="es-ES" sz="1600" b="0" dirty="0">
                <a:latin typeface="+mn-lt"/>
                <a:ea typeface="Times New Roman" panose="02020603050405020304" pitchFamily="18" charset="0"/>
              </a:rPr>
              <a:t>la calificaremos de </a:t>
            </a:r>
            <a:r>
              <a:rPr lang="es-ES" sz="1600" dirty="0">
                <a:solidFill>
                  <a:srgbClr val="FFFF00"/>
                </a:solidFill>
                <a:latin typeface="+mn-lt"/>
                <a:ea typeface="Times New Roman" panose="02020603050405020304" pitchFamily="18" charset="0"/>
              </a:rPr>
              <a:t>“deducible”, </a:t>
            </a:r>
            <a:r>
              <a:rPr lang="es-ES" sz="1600" b="0" dirty="0">
                <a:latin typeface="+mn-lt"/>
                <a:ea typeface="Times New Roman" panose="02020603050405020304" pitchFamily="18" charset="0"/>
              </a:rPr>
              <a:t>ya que dará lugar a </a:t>
            </a:r>
            <a:r>
              <a:rPr lang="es-ES" sz="1600" b="0" u="sng" dirty="0">
                <a:latin typeface="+mn-lt"/>
                <a:ea typeface="Times New Roman" panose="02020603050405020304" pitchFamily="18" charset="0"/>
              </a:rPr>
              <a:t>menores cantidades a pagar por impuestos en ejercicios </a:t>
            </a:r>
            <a:r>
              <a:rPr lang="es-ES" sz="1600" b="0" u="sng" dirty="0" smtClean="0">
                <a:latin typeface="+mn-lt"/>
                <a:ea typeface="Times New Roman" panose="02020603050405020304" pitchFamily="18" charset="0"/>
              </a:rPr>
              <a:t>futuros (20.000 x 25% = 5.000)</a:t>
            </a:r>
            <a:r>
              <a:rPr lang="es-ES" sz="1600" b="0" dirty="0" smtClean="0">
                <a:latin typeface="+mn-lt"/>
                <a:ea typeface="Times New Roman" panose="02020603050405020304" pitchFamily="18" charset="0"/>
              </a:rPr>
              <a:t>.</a:t>
            </a:r>
            <a:endParaRPr lang="es-ES" sz="1600" b="0" dirty="0">
              <a:effectLst/>
              <a:latin typeface="+mn-lt"/>
              <a:ea typeface="Times New Roman" panose="02020603050405020304" pitchFamily="18" charset="0"/>
            </a:endParaRPr>
          </a:p>
        </p:txBody>
      </p:sp>
      <p:sp>
        <p:nvSpPr>
          <p:cNvPr id="10" name="Rectángulo 9"/>
          <p:cNvSpPr/>
          <p:nvPr/>
        </p:nvSpPr>
        <p:spPr>
          <a:xfrm>
            <a:off x="38101" y="4655403"/>
            <a:ext cx="9867899" cy="830997"/>
          </a:xfrm>
          <a:prstGeom prst="rect">
            <a:avLst/>
          </a:prstGeom>
        </p:spPr>
        <p:txBody>
          <a:bodyPr wrap="square">
            <a:spAutoFit/>
          </a:bodyPr>
          <a:lstStyle/>
          <a:p>
            <a:pPr marL="414900" indent="-342900">
              <a:spcAft>
                <a:spcPts val="0"/>
              </a:spcAft>
              <a:buFont typeface="+mj-lt"/>
              <a:buAutoNum type="alphaLcParenR" startAt="2"/>
            </a:pPr>
            <a:r>
              <a:rPr lang="es-ES" sz="1600" dirty="0" smtClean="0">
                <a:latin typeface="+mn-lt"/>
                <a:ea typeface="Times New Roman" panose="02020603050405020304" pitchFamily="18" charset="0"/>
              </a:rPr>
              <a:t>DIFERENCIAS (-) </a:t>
            </a:r>
            <a:r>
              <a:rPr lang="es-ES" sz="1600" dirty="0">
                <a:latin typeface="+mn-lt"/>
                <a:ea typeface="Times New Roman" panose="02020603050405020304" pitchFamily="18" charset="0"/>
              </a:rPr>
              <a:t>ENTRE CRITERIO CONTABLE Y FISCAL: </a:t>
            </a:r>
            <a:r>
              <a:rPr lang="es-ES" sz="1600" b="0" u="sng" dirty="0" smtClean="0">
                <a:latin typeface="+mn-lt"/>
                <a:ea typeface="Times New Roman" panose="02020603050405020304" pitchFamily="18" charset="0"/>
              </a:rPr>
              <a:t>- 10.000</a:t>
            </a:r>
            <a:r>
              <a:rPr lang="es-ES" sz="1600" b="0" dirty="0" smtClean="0">
                <a:latin typeface="+mn-lt"/>
                <a:ea typeface="Times New Roman" panose="02020603050405020304" pitchFamily="18" charset="0"/>
              </a:rPr>
              <a:t>. Ésta </a:t>
            </a:r>
            <a:r>
              <a:rPr lang="es-ES" sz="1600" b="0" dirty="0">
                <a:latin typeface="+mn-lt"/>
                <a:ea typeface="Times New Roman" panose="02020603050405020304" pitchFamily="18" charset="0"/>
              </a:rPr>
              <a:t>la calificaremos de </a:t>
            </a:r>
            <a:r>
              <a:rPr lang="es-ES" sz="1600" dirty="0" smtClean="0">
                <a:solidFill>
                  <a:srgbClr val="FFFF00"/>
                </a:solidFill>
                <a:latin typeface="+mn-lt"/>
                <a:ea typeface="Times New Roman" panose="02020603050405020304" pitchFamily="18" charset="0"/>
              </a:rPr>
              <a:t>“imponible</a:t>
            </a:r>
            <a:r>
              <a:rPr lang="es-ES" sz="1600" dirty="0">
                <a:solidFill>
                  <a:srgbClr val="FFFF00"/>
                </a:solidFill>
                <a:latin typeface="+mn-lt"/>
                <a:ea typeface="Times New Roman" panose="02020603050405020304" pitchFamily="18" charset="0"/>
              </a:rPr>
              <a:t>”, </a:t>
            </a:r>
            <a:r>
              <a:rPr lang="es-ES" sz="1600" b="0" dirty="0">
                <a:latin typeface="+mn-lt"/>
                <a:ea typeface="Times New Roman" panose="02020603050405020304" pitchFamily="18" charset="0"/>
              </a:rPr>
              <a:t>ya que dará lugar a </a:t>
            </a:r>
            <a:r>
              <a:rPr lang="es-ES" sz="1600" b="0" u="sng" dirty="0" smtClean="0">
                <a:latin typeface="+mn-lt"/>
                <a:ea typeface="Times New Roman" panose="02020603050405020304" pitchFamily="18" charset="0"/>
              </a:rPr>
              <a:t>mayores </a:t>
            </a:r>
            <a:r>
              <a:rPr lang="es-ES" sz="1600" b="0" u="sng" dirty="0">
                <a:latin typeface="+mn-lt"/>
                <a:ea typeface="Times New Roman" panose="02020603050405020304" pitchFamily="18" charset="0"/>
              </a:rPr>
              <a:t>cantidades a pagar por impuestos en ejercicios </a:t>
            </a:r>
            <a:r>
              <a:rPr lang="es-ES" sz="1600" b="0" u="sng" dirty="0" smtClean="0">
                <a:latin typeface="+mn-lt"/>
                <a:ea typeface="Times New Roman" panose="02020603050405020304" pitchFamily="18" charset="0"/>
              </a:rPr>
              <a:t>futuros (10.000 x 25% = 2.500)</a:t>
            </a:r>
            <a:r>
              <a:rPr lang="es-ES" sz="1600" b="0" dirty="0" smtClean="0">
                <a:latin typeface="+mn-lt"/>
                <a:ea typeface="Times New Roman" panose="02020603050405020304" pitchFamily="18" charset="0"/>
              </a:rPr>
              <a:t>.</a:t>
            </a:r>
            <a:endParaRPr lang="es-ES" sz="1600" b="0" dirty="0">
              <a:effectLst/>
              <a:latin typeface="+mn-lt"/>
              <a:ea typeface="Times New Roman" panose="02020603050405020304" pitchFamily="18" charset="0"/>
            </a:endParaRPr>
          </a:p>
        </p:txBody>
      </p:sp>
      <p:sp>
        <p:nvSpPr>
          <p:cNvPr id="11" name="10 Rectángulo"/>
          <p:cNvSpPr/>
          <p:nvPr/>
        </p:nvSpPr>
        <p:spPr>
          <a:xfrm>
            <a:off x="2057400" y="533400"/>
            <a:ext cx="4953000" cy="400110"/>
          </a:xfrm>
          <a:prstGeom prst="rect">
            <a:avLst/>
          </a:prstGeom>
        </p:spPr>
        <p:txBody>
          <a:bodyPr>
            <a:spAutoFit/>
          </a:bodyPr>
          <a:lstStyle/>
          <a:p>
            <a:pPr marL="457200" indent="-457200">
              <a:buFont typeface="+mj-lt"/>
              <a:buAutoNum type="alphaUcPeriod"/>
            </a:pPr>
            <a:r>
              <a:rPr lang="es-ES" u="sng" dirty="0" smtClean="0">
                <a:solidFill>
                  <a:srgbClr val="FFFF99"/>
                </a:solidFill>
                <a:latin typeface="Arial" panose="020B0604020202020204" pitchFamily="34" charset="0"/>
              </a:rPr>
              <a:t>Cierre contable a 31/12/N:</a:t>
            </a:r>
          </a:p>
        </p:txBody>
      </p:sp>
      <p:sp>
        <p:nvSpPr>
          <p:cNvPr id="12"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1 - Solución-1</a:t>
            </a:r>
            <a:r>
              <a:rPr lang="es-ES" sz="1700" dirty="0" smtClean="0">
                <a:solidFill>
                  <a:srgbClr val="FF0000"/>
                </a:solidFill>
              </a:rPr>
              <a:t> Cierre Contable y Fiscal </a:t>
            </a:r>
            <a:r>
              <a:rPr lang="es-ES" sz="1200" dirty="0" smtClean="0">
                <a:solidFill>
                  <a:srgbClr val="FF0000"/>
                </a:solidFill>
              </a:rPr>
              <a:t>[GASTOS </a:t>
            </a:r>
            <a:r>
              <a:rPr lang="es-ES" sz="1200" u="sng" dirty="0" smtClean="0">
                <a:solidFill>
                  <a:srgbClr val="FF0000"/>
                </a:solidFill>
              </a:rPr>
              <a:t>NO</a:t>
            </a:r>
            <a:r>
              <a:rPr lang="es-ES" sz="1200" dirty="0" smtClean="0">
                <a:solidFill>
                  <a:srgbClr val="FF0000"/>
                </a:solidFill>
              </a:rPr>
              <a:t> DEDUCIBLES, art. 15 LIS] </a:t>
            </a:r>
            <a:endParaRPr lang="es-ES" sz="1200" u="sng" dirty="0">
              <a:solidFill>
                <a:srgbClr val="FF0000"/>
              </a:solidFill>
            </a:endParaRPr>
          </a:p>
        </p:txBody>
      </p:sp>
    </p:spTree>
    <p:extLst>
      <p:ext uri="{BB962C8B-B14F-4D97-AF65-F5344CB8AC3E}">
        <p14:creationId xmlns="" xmlns:p14="http://schemas.microsoft.com/office/powerpoint/2010/main" val="1954063898"/>
      </p:ext>
    </p:extLst>
  </p:cSld>
  <p:clrMapOvr>
    <a:masterClrMapping/>
  </p:clrMapOvr>
  <p:timing>
    <p:tnLst>
      <p:par>
        <p:cTn id="1" dur="indefinite" restart="never" nodeType="tmRoot"/>
      </p:par>
    </p:tn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61BABB5-99BD-42C5-BFF9-5DF753534371}" type="slidenum">
              <a:rPr lang="es-ES"/>
              <a:pPr>
                <a:defRPr/>
              </a:pPr>
              <a:t>620</a:t>
            </a:fld>
            <a:endParaRPr lang="es-ES"/>
          </a:p>
        </p:txBody>
      </p:sp>
      <p:graphicFrame>
        <p:nvGraphicFramePr>
          <p:cNvPr id="8" name="7 Tabla"/>
          <p:cNvGraphicFramePr>
            <a:graphicFrameLocks noGrp="1"/>
          </p:cNvGraphicFramePr>
          <p:nvPr/>
        </p:nvGraphicFramePr>
        <p:xfrm>
          <a:off x="152400" y="202955"/>
          <a:ext cx="9601200" cy="5011995"/>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1082905">
                <a:tc>
                  <a:txBody>
                    <a:bodyPr/>
                    <a:lstStyle/>
                    <a:p>
                      <a:pPr marL="457200" marR="0" lvl="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dirty="0" smtClean="0">
                          <a:solidFill>
                            <a:srgbClr val="FFFF00"/>
                          </a:solidFill>
                          <a:effectLst>
                            <a:outerShdw blurRad="38100" dist="38100" dir="2700000" algn="tl">
                              <a:srgbClr val="000000">
                                <a:alpha val="43137"/>
                              </a:srgbClr>
                            </a:outerShdw>
                          </a:effectLst>
                        </a:rPr>
                        <a:t>IRPF</a:t>
                      </a:r>
                      <a:r>
                        <a:rPr lang="es-ES_tradnl" sz="2000" dirty="0" smtClean="0"/>
                        <a:t>, nueva deducción </a:t>
                      </a:r>
                      <a:r>
                        <a:rPr lang="es-ES_tradnl" sz="2000" dirty="0" smtClean="0">
                          <a:solidFill>
                            <a:srgbClr val="FFFF00"/>
                          </a:solidFill>
                        </a:rPr>
                        <a:t>desde 2020</a:t>
                      </a:r>
                      <a:r>
                        <a:rPr lang="es-ES_tradnl" sz="1800" dirty="0" smtClean="0">
                          <a:solidFill>
                            <a:srgbClr val="FFFF00"/>
                          </a:solidFill>
                        </a:rPr>
                        <a:t>.</a:t>
                      </a:r>
                      <a:r>
                        <a:rPr lang="es-ES_tradnl" sz="1800" dirty="0" smtClean="0"/>
                        <a:t> </a:t>
                      </a:r>
                    </a:p>
                    <a:p>
                      <a:pPr marL="457200" marR="0" lvl="0" indent="-4572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 sz="1800" b="1" i="0" kern="1200" dirty="0" smtClean="0">
                          <a:solidFill>
                            <a:srgbClr val="FFFF99"/>
                          </a:solidFill>
                          <a:latin typeface="+mn-lt"/>
                          <a:ea typeface="+mn-ea"/>
                          <a:cs typeface="+mn-cs"/>
                        </a:rPr>
                        <a:t>Deducción por las ayudas y subvenciones recibidas por los </a:t>
                      </a:r>
                      <a:r>
                        <a:rPr lang="es-ES" sz="1800" b="1" i="0" u="sng" kern="1200" dirty="0" smtClean="0">
                          <a:solidFill>
                            <a:srgbClr val="FFFF99"/>
                          </a:solidFill>
                          <a:latin typeface="+mn-lt"/>
                          <a:ea typeface="+mn-ea"/>
                          <a:cs typeface="+mn-cs"/>
                        </a:rPr>
                        <a:t>deportistas de alto nivel de Galicia</a:t>
                      </a:r>
                      <a:r>
                        <a:rPr lang="es-ES_tradnl" sz="1800" b="1" dirty="0" smtClean="0">
                          <a:solidFill>
                            <a:srgbClr val="FFFF99"/>
                          </a:solidFill>
                          <a:latin typeface="+mn-lt"/>
                        </a:rPr>
                        <a:t>:</a:t>
                      </a:r>
                      <a:endParaRPr lang="es-ES_tradnl" sz="1800" b="1" i="0" u="none" kern="1200" dirty="0" smtClean="0">
                        <a:solidFill>
                          <a:srgbClr val="FFFF99"/>
                        </a:solidFill>
                        <a:latin typeface="+mn-lt"/>
                        <a:ea typeface="+mn-ea"/>
                        <a:cs typeface="+mn-cs"/>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643206">
                <a:tc>
                  <a:txBody>
                    <a:bodyPr/>
                    <a:lstStyle/>
                    <a:p>
                      <a:pPr marL="342900" lvl="0" indent="-342900">
                        <a:buFont typeface="Wingdings" pitchFamily="2" charset="2"/>
                        <a:buChar char="v"/>
                      </a:pPr>
                      <a:r>
                        <a:rPr lang="es-ES" sz="1800" b="0" i="0" kern="1200" dirty="0" smtClean="0">
                          <a:solidFill>
                            <a:srgbClr val="3333FF"/>
                          </a:solidFill>
                          <a:latin typeface="+mn-lt"/>
                          <a:ea typeface="+mn-ea"/>
                          <a:cs typeface="+mn-cs"/>
                        </a:rPr>
                        <a:t>Cuando </a:t>
                      </a:r>
                      <a:r>
                        <a:rPr lang="es-ES" sz="1800" b="1" i="0" kern="1200" dirty="0" smtClean="0">
                          <a:solidFill>
                            <a:srgbClr val="3333FF"/>
                          </a:solidFill>
                          <a:latin typeface="+mn-lt"/>
                          <a:ea typeface="+mn-ea"/>
                          <a:cs typeface="+mn-cs"/>
                        </a:rPr>
                        <a:t>el contribuyente integre en la base imponible general el importe correspondiente a una subvención </a:t>
                      </a:r>
                      <a:r>
                        <a:rPr lang="es-ES" sz="1800" b="0" i="0" kern="1200" dirty="0" smtClean="0">
                          <a:solidFill>
                            <a:srgbClr val="3333FF"/>
                          </a:solidFill>
                          <a:latin typeface="+mn-lt"/>
                          <a:ea typeface="+mn-ea"/>
                          <a:cs typeface="+mn-cs"/>
                        </a:rPr>
                        <a:t>o cualquier otra ayuda pública obtenida de la Administración general de la Comunidad Autónoma de Galicia o de las restantes entidades del sector público</a:t>
                      </a:r>
                      <a:br>
                        <a:rPr lang="es-ES" sz="1800" b="0" i="0" kern="1200" dirty="0" smtClean="0">
                          <a:solidFill>
                            <a:srgbClr val="3333FF"/>
                          </a:solidFill>
                          <a:latin typeface="+mn-lt"/>
                          <a:ea typeface="+mn-ea"/>
                          <a:cs typeface="+mn-cs"/>
                        </a:rPr>
                      </a:br>
                      <a:r>
                        <a:rPr lang="es-ES" sz="1800" b="0" i="0" kern="1200" dirty="0" smtClean="0">
                          <a:solidFill>
                            <a:srgbClr val="3333FF"/>
                          </a:solidFill>
                          <a:latin typeface="+mn-lt"/>
                          <a:ea typeface="+mn-ea"/>
                          <a:cs typeface="+mn-cs"/>
                        </a:rPr>
                        <a:t>autonómico para el desarrollo de la actividad deportiva, podrá aplicar una deducción en la cuota íntegra autonómica del impuesto sobre la renta de las personas físicas, </a:t>
                      </a:r>
                      <a:r>
                        <a:rPr lang="es-ES" sz="1800" b="0" i="0" u="sng" kern="1200" dirty="0" smtClean="0">
                          <a:solidFill>
                            <a:srgbClr val="3333FF"/>
                          </a:solidFill>
                          <a:latin typeface="+mn-lt"/>
                          <a:ea typeface="+mn-ea"/>
                          <a:cs typeface="+mn-cs"/>
                        </a:rPr>
                        <a:t>siempre y cuando la actividad deportiva no genere rendimientos de actividades económicas</a:t>
                      </a:r>
                      <a:r>
                        <a:rPr lang="es-ES" sz="1800" b="0" i="0" kern="1200" dirty="0" smtClean="0">
                          <a:solidFill>
                            <a:srgbClr val="3333FF"/>
                          </a:solidFill>
                          <a:latin typeface="+mn-lt"/>
                          <a:ea typeface="+mn-ea"/>
                          <a:cs typeface="+mn-cs"/>
                        </a:rPr>
                        <a:t>.</a:t>
                      </a:r>
                    </a:p>
                    <a:p>
                      <a:pPr marL="342900" lvl="0" indent="-342900">
                        <a:buFont typeface="Wingdings" pitchFamily="2" charset="2"/>
                        <a:buChar char="v"/>
                      </a:pPr>
                      <a:r>
                        <a:rPr lang="es-ES" sz="1800" b="0" i="0" kern="1200" dirty="0" smtClean="0">
                          <a:solidFill>
                            <a:srgbClr val="3333FF"/>
                          </a:solidFill>
                          <a:latin typeface="+mn-lt"/>
                          <a:ea typeface="+mn-ea"/>
                          <a:cs typeface="+mn-cs"/>
                        </a:rPr>
                        <a:t>El importe de la deducción será el resultado de aplicar </a:t>
                      </a:r>
                      <a:r>
                        <a:rPr lang="es-ES" sz="1800" b="1" i="0" u="sng" kern="1200" dirty="0" smtClean="0">
                          <a:solidFill>
                            <a:srgbClr val="3333FF"/>
                          </a:solidFill>
                          <a:latin typeface="+mn-lt"/>
                          <a:ea typeface="+mn-ea"/>
                          <a:cs typeface="+mn-cs"/>
                        </a:rPr>
                        <a:t>los tipos medios de gravamen </a:t>
                      </a:r>
                      <a:r>
                        <a:rPr lang="es-ES" sz="1800" b="0" i="0" kern="1200" dirty="0" smtClean="0">
                          <a:solidFill>
                            <a:srgbClr val="3333FF"/>
                          </a:solidFill>
                          <a:latin typeface="+mn-lt"/>
                          <a:ea typeface="+mn-ea"/>
                          <a:cs typeface="+mn-cs"/>
                        </a:rPr>
                        <a:t>al importe de la subvención o ayuda pública en la base liquidable</a:t>
                      </a:r>
                      <a:r>
                        <a:rPr lang="es-ES" sz="2000" b="0" i="0" kern="1200" dirty="0" smtClean="0">
                          <a:solidFill>
                            <a:srgbClr val="3333FF"/>
                          </a:solidFill>
                          <a:latin typeface="+mn-lt"/>
                          <a:ea typeface="+mn-ea"/>
                          <a:cs typeface="+mn-cs"/>
                        </a:rPr>
                        <a:t>.</a:t>
                      </a:r>
                      <a:endParaRPr lang="es-ES" sz="2000" dirty="0" smtClean="0">
                        <a:solidFill>
                          <a:srgbClr val="3333FF"/>
                        </a:solidFill>
                      </a:endParaRP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285884">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0" i="0" kern="1200" dirty="0" smtClean="0">
                          <a:solidFill>
                            <a:srgbClr val="3333FF"/>
                          </a:solidFill>
                          <a:latin typeface="+mn-lt"/>
                          <a:ea typeface="+mn-ea"/>
                          <a:cs typeface="+mn-cs"/>
                        </a:rPr>
                        <a:t>Para la aplicación de esta deducción es requisito imprescindible que el contribuyente</a:t>
                      </a:r>
                      <a:br>
                        <a:rPr lang="es-ES" sz="1800" b="0" i="0" kern="1200" dirty="0" smtClean="0">
                          <a:solidFill>
                            <a:srgbClr val="3333FF"/>
                          </a:solidFill>
                          <a:latin typeface="+mn-lt"/>
                          <a:ea typeface="+mn-ea"/>
                          <a:cs typeface="+mn-cs"/>
                        </a:rPr>
                      </a:br>
                      <a:r>
                        <a:rPr lang="es-ES" sz="1800" b="1" i="0" kern="1200" dirty="0" smtClean="0">
                          <a:solidFill>
                            <a:srgbClr val="FF0000"/>
                          </a:solidFill>
                          <a:latin typeface="+mn-lt"/>
                          <a:ea typeface="+mn-ea"/>
                          <a:cs typeface="+mn-cs"/>
                        </a:rPr>
                        <a:t>tenga reconocida la condición de deportista de alto nivel </a:t>
                      </a:r>
                      <a:r>
                        <a:rPr lang="es-ES" sz="1800" b="0" i="0" u="sng" kern="1200" dirty="0" smtClean="0">
                          <a:solidFill>
                            <a:srgbClr val="3333FF"/>
                          </a:solidFill>
                          <a:latin typeface="+mn-lt"/>
                          <a:ea typeface="+mn-ea"/>
                          <a:cs typeface="+mn-cs"/>
                        </a:rPr>
                        <a:t>según resolución</a:t>
                      </a:r>
                      <a:r>
                        <a:rPr lang="es-ES" sz="1800" b="0" i="0" kern="1200" dirty="0" smtClean="0">
                          <a:solidFill>
                            <a:srgbClr val="3333FF"/>
                          </a:solidFill>
                          <a:latin typeface="+mn-lt"/>
                          <a:ea typeface="+mn-ea"/>
                          <a:cs typeface="+mn-cs"/>
                        </a:rPr>
                        <a:t> del órgano superior de la Administración general de la Comunidad Autónoma con competencias en materia  de deporte.</a:t>
                      </a:r>
                      <a:r>
                        <a:rPr lang="es-ES" sz="2000" dirty="0" smtClean="0">
                          <a:solidFill>
                            <a:srgbClr val="3333FF"/>
                          </a:solidFill>
                        </a:rPr>
                        <a:t> </a:t>
                      </a:r>
                    </a:p>
                  </a:txBody>
                  <a:tcPr marL="99060" marR="9906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graphicFrame>
        <p:nvGraphicFramePr>
          <p:cNvPr id="5" name="4 Tabla"/>
          <p:cNvGraphicFramePr>
            <a:graphicFrameLocks noGrp="1"/>
          </p:cNvGraphicFramePr>
          <p:nvPr/>
        </p:nvGraphicFramePr>
        <p:xfrm>
          <a:off x="309530" y="6349388"/>
          <a:ext cx="8929750" cy="365760"/>
        </p:xfrm>
        <a:graphic>
          <a:graphicData uri="http://schemas.openxmlformats.org/drawingml/2006/table">
            <a:tbl>
              <a:tblPr firstRow="1" bandRow="1">
                <a:tableStyleId>{5C22544A-7EE6-4342-B048-85BDC9FD1C3A}</a:tableStyleId>
              </a:tblPr>
              <a:tblGrid>
                <a:gridCol w="8929750">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1 Ley 7/2019 añade nº diecinueve, al art. 5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35308937"/>
      </p:ext>
    </p:extLst>
  </p:cSld>
  <p:clrMapOvr>
    <a:masterClrMapping/>
  </p:clrMapOvr>
  <p:timing>
    <p:tnLst>
      <p:par>
        <p:cTn id="1" dur="indefinite" restart="never" nodeType="tmRoot"/>
      </p:par>
    </p:tn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621</a:t>
            </a:fld>
            <a:endParaRPr lang="es-ES"/>
          </a:p>
        </p:txBody>
      </p:sp>
      <p:sp>
        <p:nvSpPr>
          <p:cNvPr id="148483" name="Rectangle 2"/>
          <p:cNvSpPr>
            <a:spLocks noGrp="1" noChangeArrowheads="1"/>
          </p:cNvSpPr>
          <p:nvPr>
            <p:ph type="ctrTitle" idx="4294967295"/>
          </p:nvPr>
        </p:nvSpPr>
        <p:spPr>
          <a:xfrm>
            <a:off x="0" y="0"/>
            <a:ext cx="9906000" cy="457200"/>
          </a:xfrm>
        </p:spPr>
        <p:txBody>
          <a:bodyPr/>
          <a:lstStyle/>
          <a:p>
            <a:pPr algn="l" eaLnBrk="1" hangingPunct="1">
              <a:defRPr/>
            </a:pPr>
            <a:r>
              <a:rPr lang="es-ES_tradnl" sz="2800" b="1" dirty="0" smtClean="0">
                <a:solidFill>
                  <a:srgbClr val="FFFF66"/>
                </a:solidFill>
                <a:effectLst>
                  <a:outerShdw blurRad="38100" dist="38100" dir="2700000" algn="tl">
                    <a:srgbClr val="000000">
                      <a:alpha val="43137"/>
                    </a:srgbClr>
                  </a:outerShdw>
                </a:effectLst>
              </a:rPr>
              <a:t>GALICIA. Ley 7/2019 Modifica Decreto legislativo 1/2011 </a:t>
            </a:r>
            <a:endParaRPr lang="es-ES" sz="2800" b="1" dirty="0" smtClean="0">
              <a:solidFill>
                <a:srgbClr val="FFFF66"/>
              </a:solidFill>
              <a:effectLst>
                <a:outerShdw blurRad="38100" dist="38100" dir="2700000" algn="tl">
                  <a:srgbClr val="000000">
                    <a:alpha val="43137"/>
                  </a:srgbClr>
                </a:outerShdw>
              </a:effectLst>
            </a:endParaRPr>
          </a:p>
        </p:txBody>
      </p:sp>
      <p:sp>
        <p:nvSpPr>
          <p:cNvPr id="2420741" name="Text Box 5"/>
          <p:cNvSpPr txBox="1">
            <a:spLocks noChangeArrowheads="1"/>
          </p:cNvSpPr>
          <p:nvPr/>
        </p:nvSpPr>
        <p:spPr bwMode="auto">
          <a:xfrm>
            <a:off x="133384" y="920196"/>
            <a:ext cx="9677400" cy="3600986"/>
          </a:xfrm>
          <a:prstGeom prst="rect">
            <a:avLst/>
          </a:prstGeom>
          <a:noFill/>
          <a:ln w="9525">
            <a:noFill/>
            <a:miter lim="800000"/>
            <a:headEnd/>
            <a:tailEnd/>
          </a:ln>
          <a:effectLst/>
        </p:spPr>
        <p:txBody>
          <a:bodyPr>
            <a:spAutoFit/>
          </a:bodyPr>
          <a:lstStyle/>
          <a:p>
            <a:pPr marL="457200" indent="-457200">
              <a:defRPr/>
            </a:pPr>
            <a:endParaRPr lang="es-ES_tradnl" sz="1400" b="0" dirty="0">
              <a:latin typeface="Arial" pitchFamily="34" charset="0"/>
            </a:endParaRPr>
          </a:p>
          <a:p>
            <a:pPr marL="457200" indent="-457200">
              <a:buFont typeface="+mj-lt"/>
              <a:buAutoNum type="arabicPeriod" startAt="2"/>
              <a:defRPr/>
            </a:pPr>
            <a:r>
              <a:rPr lang="es-ES" sz="2400" dirty="0" smtClean="0">
                <a:solidFill>
                  <a:srgbClr val="FFFF00"/>
                </a:solidFill>
                <a:effectLst>
                  <a:outerShdw blurRad="38100" dist="38100" dir="2700000" algn="tl">
                    <a:srgbClr val="000000">
                      <a:alpha val="43137"/>
                    </a:srgbClr>
                  </a:outerShdw>
                </a:effectLst>
                <a:latin typeface="Arial" pitchFamily="34" charset="0"/>
              </a:rPr>
              <a:t>ISD</a:t>
            </a:r>
            <a:r>
              <a:rPr lang="es-ES" sz="2400" dirty="0">
                <a:solidFill>
                  <a:srgbClr val="FFFF00"/>
                </a:solidFill>
                <a:effectLst>
                  <a:outerShdw blurRad="38100" dist="38100" dir="2700000" algn="tl">
                    <a:srgbClr val="000000">
                      <a:alpha val="43137"/>
                    </a:srgbClr>
                  </a:outerShdw>
                </a:effectLst>
                <a:latin typeface="Arial" pitchFamily="34" charset="0"/>
              </a:rPr>
              <a:t>:</a:t>
            </a:r>
            <a:r>
              <a:rPr lang="es-ES" dirty="0">
                <a:solidFill>
                  <a:srgbClr val="FFFF99"/>
                </a:solidFill>
                <a:latin typeface="Arial" pitchFamily="34" charset="0"/>
              </a:rPr>
              <a:t> </a:t>
            </a:r>
            <a:endParaRPr lang="es-ES" dirty="0" smtClean="0">
              <a:solidFill>
                <a:srgbClr val="FFFF99"/>
              </a:solidFill>
              <a:latin typeface="Arial" pitchFamily="34" charset="0"/>
            </a:endParaRPr>
          </a:p>
          <a:p>
            <a:pPr marL="457200" indent="-457200">
              <a:buFont typeface="Wingdings" pitchFamily="2" charset="2"/>
              <a:buChar char="q"/>
              <a:defRPr/>
            </a:pPr>
            <a:endParaRPr lang="es-ES" dirty="0" smtClean="0">
              <a:solidFill>
                <a:srgbClr val="FFFF99"/>
              </a:solidFill>
              <a:latin typeface="Arial" pitchFamily="34" charset="0"/>
            </a:endParaRPr>
          </a:p>
          <a:p>
            <a:pPr marL="457200" indent="-457200">
              <a:buFont typeface="Wingdings" pitchFamily="2" charset="2"/>
              <a:buChar char="v"/>
              <a:defRPr/>
            </a:pPr>
            <a:r>
              <a:rPr lang="es-ES" dirty="0" smtClean="0">
                <a:solidFill>
                  <a:srgbClr val="FFFF99"/>
                </a:solidFill>
                <a:latin typeface="Arial" pitchFamily="34" charset="0"/>
              </a:rPr>
              <a:t>Aumenta la </a:t>
            </a:r>
            <a:r>
              <a:rPr lang="es-ES" dirty="0">
                <a:solidFill>
                  <a:srgbClr val="FFFF99"/>
                </a:solidFill>
                <a:latin typeface="Arial" pitchFamily="34" charset="0"/>
              </a:rPr>
              <a:t>reducción </a:t>
            </a:r>
            <a:r>
              <a:rPr lang="es-ES" dirty="0" smtClean="0">
                <a:solidFill>
                  <a:srgbClr val="FFFF99"/>
                </a:solidFill>
                <a:latin typeface="Arial" pitchFamily="34" charset="0"/>
              </a:rPr>
              <a:t>del grupo II.</a:t>
            </a:r>
            <a:r>
              <a:rPr lang="es-ES" b="0" dirty="0" smtClean="0">
                <a:latin typeface="Arial" pitchFamily="34" charset="0"/>
              </a:rPr>
              <a:t> </a:t>
            </a:r>
          </a:p>
          <a:p>
            <a:pPr marL="457200" indent="-457200">
              <a:buFont typeface="Wingdings" pitchFamily="2" charset="2"/>
              <a:buChar char="v"/>
              <a:defRPr/>
            </a:pPr>
            <a:endParaRPr lang="es-ES" b="0" u="sng" dirty="0" smtClean="0">
              <a:latin typeface="Arial" pitchFamily="34" charset="0"/>
            </a:endParaRPr>
          </a:p>
          <a:p>
            <a:pPr marL="457200" indent="-457200">
              <a:buFont typeface="Wingdings" pitchFamily="2" charset="2"/>
              <a:buChar char="v"/>
              <a:defRPr/>
            </a:pPr>
            <a:r>
              <a:rPr lang="es-ES" u="sng" dirty="0" smtClean="0">
                <a:solidFill>
                  <a:srgbClr val="FFFF99"/>
                </a:solidFill>
                <a:latin typeface="Arial" pitchFamily="34" charset="0"/>
              </a:rPr>
              <a:t>Modificaciones Técnicas</a:t>
            </a:r>
            <a:r>
              <a:rPr lang="es-ES" dirty="0" smtClean="0">
                <a:solidFill>
                  <a:srgbClr val="FFFF99"/>
                </a:solidFill>
                <a:latin typeface="Arial" pitchFamily="34" charset="0"/>
              </a:rPr>
              <a:t> </a:t>
            </a:r>
            <a:r>
              <a:rPr lang="es-ES" b="0" dirty="0" smtClean="0">
                <a:latin typeface="Arial" pitchFamily="34" charset="0"/>
              </a:rPr>
              <a:t>en las reducciones por la </a:t>
            </a:r>
            <a:r>
              <a:rPr lang="es-ES" b="0" u="sng" dirty="0" smtClean="0">
                <a:latin typeface="Arial" pitchFamily="34" charset="0"/>
              </a:rPr>
              <a:t>adquisición</a:t>
            </a:r>
            <a:r>
              <a:rPr lang="es-ES" b="0" dirty="0" smtClean="0">
                <a:latin typeface="Arial" pitchFamily="34" charset="0"/>
              </a:rPr>
              <a:t> de bienes y derechos afectos a una actividad económica y de participaciones en entidades. </a:t>
            </a:r>
            <a:r>
              <a:rPr lang="es-ES" dirty="0" smtClean="0">
                <a:latin typeface="Arial" pitchFamily="34" charset="0"/>
              </a:rPr>
              <a:t/>
            </a:r>
            <a:br>
              <a:rPr lang="es-ES" dirty="0" smtClean="0">
                <a:latin typeface="Arial" pitchFamily="34" charset="0"/>
              </a:rPr>
            </a:br>
            <a:endParaRPr lang="es-ES" sz="1400" dirty="0" smtClean="0">
              <a:solidFill>
                <a:srgbClr val="FFFF99"/>
              </a:solidFill>
              <a:latin typeface="Arial" pitchFamily="34" charset="0"/>
            </a:endParaRPr>
          </a:p>
          <a:p>
            <a:pPr marL="457200" indent="-457200">
              <a:buFont typeface="+mj-lt"/>
              <a:buAutoNum type="arabicPeriod" startAt="2"/>
              <a:defRPr/>
            </a:pPr>
            <a:endParaRPr lang="es-ES" dirty="0">
              <a:solidFill>
                <a:srgbClr val="FFFF99"/>
              </a:solidFill>
              <a:latin typeface="Arial" pitchFamily="34" charset="0"/>
            </a:endParaRPr>
          </a:p>
          <a:p>
            <a:pPr marL="457200" indent="-457200">
              <a:buFont typeface="+mj-lt"/>
              <a:buAutoNum type="arabicPeriod" startAt="2"/>
              <a:defRPr/>
            </a:pPr>
            <a:endParaRPr lang="es-ES" sz="1600" dirty="0">
              <a:solidFill>
                <a:srgbClr val="FFFF99"/>
              </a:solidFill>
              <a:latin typeface="Arial" pitchFamily="34" charset="0"/>
            </a:endParaRPr>
          </a:p>
          <a:p>
            <a:pPr marL="457200" indent="-457200">
              <a:buFont typeface="Wingdings" pitchFamily="2" charset="2"/>
              <a:buChar char="v"/>
              <a:defRPr/>
            </a:pPr>
            <a:r>
              <a:rPr lang="es-ES" dirty="0">
                <a:effectLst>
                  <a:outerShdw blurRad="38100" dist="38100" dir="2700000" algn="tl">
                    <a:srgbClr val="000000">
                      <a:alpha val="43137"/>
                    </a:srgbClr>
                  </a:outerShdw>
                </a:effectLst>
                <a:latin typeface="Arial" pitchFamily="34" charset="0"/>
              </a:rPr>
              <a:t>La </a:t>
            </a:r>
            <a:r>
              <a:rPr lang="es-ES" dirty="0" smtClean="0">
                <a:effectLst>
                  <a:outerShdw blurRad="38100" dist="38100" dir="2700000" algn="tl">
                    <a:srgbClr val="000000">
                      <a:alpha val="43137"/>
                    </a:srgbClr>
                  </a:outerShdw>
                </a:effectLst>
                <a:latin typeface="Arial" pitchFamily="34" charset="0"/>
              </a:rPr>
              <a:t>DF 3ª </a:t>
            </a:r>
            <a:r>
              <a:rPr lang="es-ES" dirty="0">
                <a:effectLst>
                  <a:outerShdw blurRad="38100" dist="38100" dir="2700000" algn="tl">
                    <a:srgbClr val="000000">
                      <a:alpha val="43137"/>
                    </a:srgbClr>
                  </a:outerShdw>
                </a:effectLst>
                <a:latin typeface="Arial" pitchFamily="34" charset="0"/>
              </a:rPr>
              <a:t>Ley </a:t>
            </a:r>
            <a:r>
              <a:rPr lang="es-ES" dirty="0" smtClean="0">
                <a:effectLst>
                  <a:outerShdw blurRad="38100" dist="38100" dir="2700000" algn="tl">
                    <a:srgbClr val="000000">
                      <a:alpha val="43137"/>
                    </a:srgbClr>
                  </a:outerShdw>
                </a:effectLst>
                <a:latin typeface="Arial" pitchFamily="34" charset="0"/>
              </a:rPr>
              <a:t>7/2019:</a:t>
            </a:r>
            <a:r>
              <a:rPr lang="es-ES" dirty="0" smtClean="0">
                <a:latin typeface="Arial" pitchFamily="34" charset="0"/>
              </a:rPr>
              <a:t> </a:t>
            </a:r>
            <a:r>
              <a:rPr lang="es-ES" dirty="0">
                <a:latin typeface="Arial" pitchFamily="34" charset="0"/>
              </a:rPr>
              <a:t>establece que dicha Ley entrara en vigor </a:t>
            </a:r>
            <a:r>
              <a:rPr lang="es-ES_tradnl" dirty="0" smtClean="0">
                <a:latin typeface="Arial" pitchFamily="34" charset="0"/>
              </a:rPr>
              <a:t>1/1/2020 </a:t>
            </a:r>
            <a:r>
              <a:rPr lang="es-ES_tradnl" dirty="0" smtClean="0">
                <a:solidFill>
                  <a:srgbClr val="FFFF66"/>
                </a:solidFill>
                <a:effectLst>
                  <a:outerShdw blurRad="38100" dist="38100" dir="2700000" algn="tl">
                    <a:srgbClr val="000000">
                      <a:alpha val="43137"/>
                    </a:srgbClr>
                  </a:outerShdw>
                </a:effectLst>
                <a:latin typeface="Arial" pitchFamily="34" charset="0"/>
              </a:rPr>
              <a:t>(DOGA 27/12/2019, </a:t>
            </a:r>
            <a:r>
              <a:rPr lang="es-ES_tradnl" dirty="0">
                <a:solidFill>
                  <a:srgbClr val="FFFF66"/>
                </a:solidFill>
                <a:effectLst>
                  <a:outerShdw blurRad="38100" dist="38100" dir="2700000" algn="tl">
                    <a:srgbClr val="000000">
                      <a:alpha val="43137"/>
                    </a:srgbClr>
                  </a:outerShdw>
                </a:effectLst>
                <a:latin typeface="Arial" pitchFamily="34" charset="0"/>
              </a:rPr>
              <a:t>entra en vigor </a:t>
            </a:r>
            <a:r>
              <a:rPr lang="es-ES_tradnl" dirty="0" smtClean="0">
                <a:solidFill>
                  <a:srgbClr val="FFFF66"/>
                </a:solidFill>
                <a:effectLst>
                  <a:outerShdw blurRad="38100" dist="38100" dir="2700000" algn="tl">
                    <a:srgbClr val="000000">
                      <a:alpha val="43137"/>
                    </a:srgbClr>
                  </a:outerShdw>
                </a:effectLst>
                <a:latin typeface="Arial" pitchFamily="34" charset="0"/>
              </a:rPr>
              <a:t>1/1/2020)</a:t>
            </a:r>
            <a:endParaRPr lang="es-ES_tradnl" b="0" u="sng" dirty="0">
              <a:solidFill>
                <a:srgbClr val="FFFF66"/>
              </a:solidFill>
              <a:effectLst>
                <a:outerShdw blurRad="38100" dist="38100" dir="2700000" algn="tl">
                  <a:srgbClr val="000000">
                    <a:alpha val="43137"/>
                  </a:srgbClr>
                </a:outerShdw>
              </a:effectLst>
              <a:latin typeface="Arial" pitchFamily="34" charset="0"/>
            </a:endParaRPr>
          </a:p>
        </p:txBody>
      </p:sp>
      <p:sp>
        <p:nvSpPr>
          <p:cNvPr id="148486" name="Text Box 6"/>
          <p:cNvSpPr txBox="1">
            <a:spLocks noChangeArrowheads="1"/>
          </p:cNvSpPr>
          <p:nvPr/>
        </p:nvSpPr>
        <p:spPr bwMode="auto">
          <a:xfrm>
            <a:off x="0" y="498475"/>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dirty="0" smtClean="0">
                <a:solidFill>
                  <a:srgbClr val="000066"/>
                </a:solidFill>
              </a:rPr>
              <a:t>MODIFICACIONES EN </a:t>
            </a:r>
            <a:r>
              <a:rPr lang="es-ES" sz="2100" u="sng" dirty="0" smtClean="0">
                <a:solidFill>
                  <a:srgbClr val="FF0000"/>
                </a:solidFill>
              </a:rPr>
              <a:t>ISD</a:t>
            </a:r>
            <a:r>
              <a:rPr lang="es-ES" sz="2100" dirty="0" smtClean="0">
                <a:solidFill>
                  <a:srgbClr val="000066"/>
                </a:solidFill>
              </a:rPr>
              <a:t>: </a:t>
            </a:r>
            <a:r>
              <a:rPr lang="es-ES" sz="2100" dirty="0" smtClean="0">
                <a:solidFill>
                  <a:srgbClr val="FF0000"/>
                </a:solidFill>
              </a:rPr>
              <a:t>Desde 2020</a:t>
            </a:r>
            <a:endParaRPr lang="es-ES" sz="2100" u="sng" dirty="0">
              <a:solidFill>
                <a:srgbClr val="FF0000"/>
              </a:solidFill>
            </a:endParaRPr>
          </a:p>
        </p:txBody>
      </p:sp>
      <p:graphicFrame>
        <p:nvGraphicFramePr>
          <p:cNvPr id="8" name="7 Tabla"/>
          <p:cNvGraphicFramePr>
            <a:graphicFrameLocks noGrp="1"/>
          </p:cNvGraphicFramePr>
          <p:nvPr/>
        </p:nvGraphicFramePr>
        <p:xfrm>
          <a:off x="309530" y="6072206"/>
          <a:ext cx="9215502" cy="365760"/>
        </p:xfrm>
        <a:graphic>
          <a:graphicData uri="http://schemas.openxmlformats.org/drawingml/2006/table">
            <a:tbl>
              <a:tblPr firstRow="1" bandRow="1">
                <a:tableStyleId>{5C22544A-7EE6-4342-B048-85BDC9FD1C3A}</a:tableStyleId>
              </a:tblPr>
              <a:tblGrid>
                <a:gridCol w="9215502">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2 Ley 7/2019 modifica los arts. 6, 7 y 8 del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622</a:t>
            </a:fld>
            <a:endParaRPr lang="es-ES"/>
          </a:p>
        </p:txBody>
      </p:sp>
      <p:sp>
        <p:nvSpPr>
          <p:cNvPr id="148483" name="Rectangle 2"/>
          <p:cNvSpPr>
            <a:spLocks noGrp="1" noChangeArrowheads="1"/>
          </p:cNvSpPr>
          <p:nvPr>
            <p:ph type="ctrTitle" idx="4294967295"/>
          </p:nvPr>
        </p:nvSpPr>
        <p:spPr>
          <a:xfrm>
            <a:off x="0" y="0"/>
            <a:ext cx="9906000" cy="457200"/>
          </a:xfrm>
        </p:spPr>
        <p:txBody>
          <a:bodyPr/>
          <a:lstStyle/>
          <a:p>
            <a:pPr algn="l" eaLnBrk="1" hangingPunct="1">
              <a:defRPr/>
            </a:pPr>
            <a:r>
              <a:rPr lang="es-ES_tradnl" sz="2800" b="1" dirty="0" smtClean="0">
                <a:solidFill>
                  <a:srgbClr val="FFFF66"/>
                </a:solidFill>
                <a:effectLst>
                  <a:outerShdw blurRad="38100" dist="38100" dir="2700000" algn="tl">
                    <a:srgbClr val="000000">
                      <a:alpha val="43137"/>
                    </a:srgbClr>
                  </a:outerShdw>
                </a:effectLst>
              </a:rPr>
              <a:t>GALICIA. Ley 7/2019 Modifica Decreto legislativo 1/2011 </a:t>
            </a:r>
            <a:endParaRPr lang="es-ES" sz="2800" b="1" dirty="0" smtClean="0">
              <a:solidFill>
                <a:srgbClr val="FFFF66"/>
              </a:solidFill>
              <a:effectLst>
                <a:outerShdw blurRad="38100" dist="38100" dir="2700000" algn="tl">
                  <a:srgbClr val="000000">
                    <a:alpha val="43137"/>
                  </a:srgbClr>
                </a:outerShdw>
              </a:effectLst>
            </a:endParaRPr>
          </a:p>
        </p:txBody>
      </p:sp>
      <p:sp>
        <p:nvSpPr>
          <p:cNvPr id="2420741" name="Text Box 5"/>
          <p:cNvSpPr txBox="1">
            <a:spLocks noChangeArrowheads="1"/>
          </p:cNvSpPr>
          <p:nvPr/>
        </p:nvSpPr>
        <p:spPr bwMode="auto">
          <a:xfrm>
            <a:off x="133384" y="920196"/>
            <a:ext cx="9677400" cy="4216539"/>
          </a:xfrm>
          <a:prstGeom prst="rect">
            <a:avLst/>
          </a:prstGeom>
          <a:noFill/>
          <a:ln w="9525">
            <a:noFill/>
            <a:miter lim="800000"/>
            <a:headEnd/>
            <a:tailEnd/>
          </a:ln>
          <a:effectLst/>
        </p:spPr>
        <p:txBody>
          <a:bodyPr>
            <a:spAutoFit/>
          </a:bodyPr>
          <a:lstStyle/>
          <a:p>
            <a:pPr marL="457200" indent="-457200">
              <a:defRPr/>
            </a:pPr>
            <a:endParaRPr lang="es-ES_tradnl" sz="1400" b="0" dirty="0">
              <a:latin typeface="Arial" pitchFamily="34" charset="0"/>
            </a:endParaRPr>
          </a:p>
          <a:p>
            <a:pPr marL="457200" indent="-457200">
              <a:buFont typeface="+mj-lt"/>
              <a:buAutoNum type="arabicPeriod" startAt="2"/>
              <a:defRPr/>
            </a:pPr>
            <a:r>
              <a:rPr lang="es-ES" sz="2400" dirty="0" smtClean="0">
                <a:solidFill>
                  <a:srgbClr val="FFFF00"/>
                </a:solidFill>
                <a:effectLst>
                  <a:outerShdw blurRad="38100" dist="38100" dir="2700000" algn="tl">
                    <a:srgbClr val="000000">
                      <a:alpha val="43137"/>
                    </a:srgbClr>
                  </a:outerShdw>
                </a:effectLst>
                <a:latin typeface="Arial" pitchFamily="34" charset="0"/>
              </a:rPr>
              <a:t>ISD</a:t>
            </a:r>
            <a:r>
              <a:rPr lang="es-ES" sz="2400" dirty="0">
                <a:solidFill>
                  <a:srgbClr val="FFFF00"/>
                </a:solidFill>
                <a:effectLst>
                  <a:outerShdw blurRad="38100" dist="38100" dir="2700000" algn="tl">
                    <a:srgbClr val="000000">
                      <a:alpha val="43137"/>
                    </a:srgbClr>
                  </a:outerShdw>
                </a:effectLst>
                <a:latin typeface="Arial" pitchFamily="34" charset="0"/>
              </a:rPr>
              <a:t>:</a:t>
            </a:r>
            <a:r>
              <a:rPr lang="es-ES" dirty="0">
                <a:solidFill>
                  <a:srgbClr val="FFFF99"/>
                </a:solidFill>
                <a:latin typeface="Arial" pitchFamily="34" charset="0"/>
              </a:rPr>
              <a:t> </a:t>
            </a:r>
            <a:endParaRPr lang="es-ES" dirty="0" smtClean="0">
              <a:solidFill>
                <a:srgbClr val="FFFF99"/>
              </a:solidFill>
              <a:latin typeface="Arial" pitchFamily="34" charset="0"/>
            </a:endParaRPr>
          </a:p>
          <a:p>
            <a:pPr marL="457200" indent="-457200">
              <a:buFont typeface="Wingdings" pitchFamily="2" charset="2"/>
              <a:buChar char="q"/>
              <a:defRPr/>
            </a:pPr>
            <a:endParaRPr lang="es-ES" dirty="0" smtClean="0">
              <a:solidFill>
                <a:srgbClr val="FFFF99"/>
              </a:solidFill>
              <a:latin typeface="Arial" pitchFamily="34" charset="0"/>
            </a:endParaRPr>
          </a:p>
          <a:p>
            <a:pPr marL="457200" indent="-457200">
              <a:buFont typeface="Wingdings" pitchFamily="2" charset="2"/>
              <a:buChar char="v"/>
              <a:defRPr/>
            </a:pPr>
            <a:r>
              <a:rPr lang="es-ES" dirty="0" smtClean="0">
                <a:solidFill>
                  <a:srgbClr val="FFFF99"/>
                </a:solidFill>
                <a:latin typeface="Arial" pitchFamily="34" charset="0"/>
              </a:rPr>
              <a:t>Aumenta la </a:t>
            </a:r>
            <a:r>
              <a:rPr lang="es-ES" dirty="0">
                <a:solidFill>
                  <a:srgbClr val="FFFF99"/>
                </a:solidFill>
                <a:latin typeface="Arial" pitchFamily="34" charset="0"/>
              </a:rPr>
              <a:t>reducción </a:t>
            </a:r>
            <a:r>
              <a:rPr lang="es-ES" dirty="0" smtClean="0">
                <a:solidFill>
                  <a:srgbClr val="FFFF99"/>
                </a:solidFill>
                <a:latin typeface="Arial" pitchFamily="34" charset="0"/>
              </a:rPr>
              <a:t>del grupo II.</a:t>
            </a:r>
            <a:r>
              <a:rPr lang="es-ES" b="0" dirty="0" smtClean="0">
                <a:latin typeface="Arial" pitchFamily="34" charset="0"/>
              </a:rPr>
              <a:t> </a:t>
            </a:r>
          </a:p>
          <a:p>
            <a:pPr marL="457200" indent="-457200">
              <a:buFont typeface="Wingdings" pitchFamily="2" charset="2"/>
              <a:buChar char="v"/>
              <a:defRPr/>
            </a:pPr>
            <a:endParaRPr lang="es-ES" b="0" u="sng" dirty="0" smtClean="0">
              <a:latin typeface="Arial" pitchFamily="34" charset="0"/>
            </a:endParaRPr>
          </a:p>
          <a:p>
            <a:pPr marL="457200" indent="-457200">
              <a:buFont typeface="Wingdings" pitchFamily="2" charset="2"/>
              <a:buChar char="v"/>
              <a:defRPr/>
            </a:pPr>
            <a:r>
              <a:rPr lang="es-ES" u="sng" dirty="0" smtClean="0">
                <a:solidFill>
                  <a:srgbClr val="FFFF00"/>
                </a:solidFill>
              </a:rPr>
              <a:t>Reducción ISD del Grupo II:</a:t>
            </a:r>
            <a:r>
              <a:rPr lang="es-ES" b="0" dirty="0" smtClean="0"/>
              <a:t> </a:t>
            </a:r>
          </a:p>
          <a:p>
            <a:pPr marL="457200" indent="-457200">
              <a:buFont typeface="Wingdings" pitchFamily="2" charset="2"/>
              <a:buChar char="ü"/>
              <a:defRPr/>
            </a:pPr>
            <a:r>
              <a:rPr lang="es-ES" b="0" dirty="0" smtClean="0"/>
              <a:t>adquisiciones por descendientes y adoptados de 21 años o más, cónyuges, ascendientes y adoptantes, </a:t>
            </a:r>
            <a:r>
              <a:rPr lang="es-ES" dirty="0" smtClean="0">
                <a:solidFill>
                  <a:srgbClr val="FFFF00"/>
                </a:solidFill>
              </a:rPr>
              <a:t>1.000.000 euros</a:t>
            </a:r>
            <a:r>
              <a:rPr lang="es-ES" b="0" dirty="0" smtClean="0"/>
              <a:t>.</a:t>
            </a:r>
            <a:r>
              <a:rPr lang="es-ES" dirty="0" smtClean="0"/>
              <a:t> </a:t>
            </a:r>
            <a:br>
              <a:rPr lang="es-ES" dirty="0" smtClean="0"/>
            </a:br>
            <a:r>
              <a:rPr lang="es-ES" dirty="0" smtClean="0"/>
              <a:t> </a:t>
            </a:r>
            <a:r>
              <a:rPr lang="es-ES" dirty="0" smtClean="0">
                <a:latin typeface="Arial" pitchFamily="34" charset="0"/>
              </a:rPr>
              <a:t/>
            </a:r>
            <a:br>
              <a:rPr lang="es-ES" dirty="0" smtClean="0">
                <a:latin typeface="Arial" pitchFamily="34" charset="0"/>
              </a:rPr>
            </a:br>
            <a:endParaRPr lang="es-ES" sz="1400" dirty="0" smtClean="0">
              <a:solidFill>
                <a:srgbClr val="FFFF99"/>
              </a:solidFill>
              <a:latin typeface="Arial" pitchFamily="34" charset="0"/>
            </a:endParaRPr>
          </a:p>
          <a:p>
            <a:pPr marL="457200" indent="-457200">
              <a:buFont typeface="+mj-lt"/>
              <a:buAutoNum type="arabicPeriod" startAt="2"/>
              <a:defRPr/>
            </a:pPr>
            <a:endParaRPr lang="es-ES" dirty="0">
              <a:solidFill>
                <a:srgbClr val="FFFF99"/>
              </a:solidFill>
              <a:latin typeface="Arial" pitchFamily="34" charset="0"/>
            </a:endParaRPr>
          </a:p>
          <a:p>
            <a:pPr marL="457200" indent="-457200">
              <a:buFont typeface="+mj-lt"/>
              <a:buAutoNum type="arabicPeriod" startAt="2"/>
              <a:defRPr/>
            </a:pPr>
            <a:endParaRPr lang="es-ES" sz="1600" dirty="0">
              <a:solidFill>
                <a:srgbClr val="FFFF99"/>
              </a:solidFill>
              <a:latin typeface="Arial" pitchFamily="34" charset="0"/>
            </a:endParaRPr>
          </a:p>
          <a:p>
            <a:pPr marL="457200" indent="-457200">
              <a:buFont typeface="Wingdings" pitchFamily="2" charset="2"/>
              <a:buChar char="v"/>
              <a:defRPr/>
            </a:pPr>
            <a:r>
              <a:rPr lang="es-ES" dirty="0">
                <a:effectLst>
                  <a:outerShdw blurRad="38100" dist="38100" dir="2700000" algn="tl">
                    <a:srgbClr val="000000">
                      <a:alpha val="43137"/>
                    </a:srgbClr>
                  </a:outerShdw>
                </a:effectLst>
                <a:latin typeface="Arial" pitchFamily="34" charset="0"/>
              </a:rPr>
              <a:t>La </a:t>
            </a:r>
            <a:r>
              <a:rPr lang="es-ES" dirty="0" smtClean="0">
                <a:effectLst>
                  <a:outerShdw blurRad="38100" dist="38100" dir="2700000" algn="tl">
                    <a:srgbClr val="000000">
                      <a:alpha val="43137"/>
                    </a:srgbClr>
                  </a:outerShdw>
                </a:effectLst>
                <a:latin typeface="Arial" pitchFamily="34" charset="0"/>
              </a:rPr>
              <a:t>DF 3ª </a:t>
            </a:r>
            <a:r>
              <a:rPr lang="es-ES" dirty="0">
                <a:effectLst>
                  <a:outerShdw blurRad="38100" dist="38100" dir="2700000" algn="tl">
                    <a:srgbClr val="000000">
                      <a:alpha val="43137"/>
                    </a:srgbClr>
                  </a:outerShdw>
                </a:effectLst>
                <a:latin typeface="Arial" pitchFamily="34" charset="0"/>
              </a:rPr>
              <a:t>Ley </a:t>
            </a:r>
            <a:r>
              <a:rPr lang="es-ES" dirty="0" smtClean="0">
                <a:effectLst>
                  <a:outerShdw blurRad="38100" dist="38100" dir="2700000" algn="tl">
                    <a:srgbClr val="000000">
                      <a:alpha val="43137"/>
                    </a:srgbClr>
                  </a:outerShdw>
                </a:effectLst>
                <a:latin typeface="Arial" pitchFamily="34" charset="0"/>
              </a:rPr>
              <a:t>7/2019:</a:t>
            </a:r>
            <a:r>
              <a:rPr lang="es-ES" dirty="0" smtClean="0">
                <a:latin typeface="Arial" pitchFamily="34" charset="0"/>
              </a:rPr>
              <a:t> </a:t>
            </a:r>
            <a:r>
              <a:rPr lang="es-ES" dirty="0">
                <a:latin typeface="Arial" pitchFamily="34" charset="0"/>
              </a:rPr>
              <a:t>establece que dicha Ley entrara en vigor </a:t>
            </a:r>
            <a:r>
              <a:rPr lang="es-ES_tradnl" dirty="0" smtClean="0">
                <a:latin typeface="Arial" pitchFamily="34" charset="0"/>
              </a:rPr>
              <a:t>1/1/2020 </a:t>
            </a:r>
            <a:r>
              <a:rPr lang="es-ES_tradnl" dirty="0" smtClean="0">
                <a:solidFill>
                  <a:srgbClr val="FFFF66"/>
                </a:solidFill>
                <a:effectLst>
                  <a:outerShdw blurRad="38100" dist="38100" dir="2700000" algn="tl">
                    <a:srgbClr val="000000">
                      <a:alpha val="43137"/>
                    </a:srgbClr>
                  </a:outerShdw>
                </a:effectLst>
                <a:latin typeface="Arial" pitchFamily="34" charset="0"/>
              </a:rPr>
              <a:t>(DOGA 27/12/2019, </a:t>
            </a:r>
            <a:r>
              <a:rPr lang="es-ES_tradnl" dirty="0">
                <a:solidFill>
                  <a:srgbClr val="FFFF66"/>
                </a:solidFill>
                <a:effectLst>
                  <a:outerShdw blurRad="38100" dist="38100" dir="2700000" algn="tl">
                    <a:srgbClr val="000000">
                      <a:alpha val="43137"/>
                    </a:srgbClr>
                  </a:outerShdw>
                </a:effectLst>
                <a:latin typeface="Arial" pitchFamily="34" charset="0"/>
              </a:rPr>
              <a:t>entra en vigor </a:t>
            </a:r>
            <a:r>
              <a:rPr lang="es-ES_tradnl" dirty="0" smtClean="0">
                <a:solidFill>
                  <a:srgbClr val="FFFF66"/>
                </a:solidFill>
                <a:effectLst>
                  <a:outerShdw blurRad="38100" dist="38100" dir="2700000" algn="tl">
                    <a:srgbClr val="000000">
                      <a:alpha val="43137"/>
                    </a:srgbClr>
                  </a:outerShdw>
                </a:effectLst>
                <a:latin typeface="Arial" pitchFamily="34" charset="0"/>
              </a:rPr>
              <a:t>1/1/2020)</a:t>
            </a:r>
            <a:endParaRPr lang="es-ES_tradnl" b="0" u="sng" dirty="0">
              <a:solidFill>
                <a:srgbClr val="FFFF66"/>
              </a:solidFill>
              <a:effectLst>
                <a:outerShdw blurRad="38100" dist="38100" dir="2700000" algn="tl">
                  <a:srgbClr val="000000">
                    <a:alpha val="43137"/>
                  </a:srgbClr>
                </a:outerShdw>
              </a:effectLst>
              <a:latin typeface="Arial" pitchFamily="34" charset="0"/>
            </a:endParaRPr>
          </a:p>
        </p:txBody>
      </p:sp>
      <p:sp>
        <p:nvSpPr>
          <p:cNvPr id="148486" name="Text Box 6"/>
          <p:cNvSpPr txBox="1">
            <a:spLocks noChangeArrowheads="1"/>
          </p:cNvSpPr>
          <p:nvPr/>
        </p:nvSpPr>
        <p:spPr bwMode="auto">
          <a:xfrm>
            <a:off x="0" y="498475"/>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dirty="0" smtClean="0">
                <a:solidFill>
                  <a:srgbClr val="000066"/>
                </a:solidFill>
              </a:rPr>
              <a:t>MODIFICACIONES EN </a:t>
            </a:r>
            <a:r>
              <a:rPr lang="es-ES" sz="2100" u="sng" dirty="0" smtClean="0">
                <a:solidFill>
                  <a:srgbClr val="FF0000"/>
                </a:solidFill>
              </a:rPr>
              <a:t>ISD</a:t>
            </a:r>
            <a:r>
              <a:rPr lang="es-ES" sz="2100" dirty="0" smtClean="0">
                <a:solidFill>
                  <a:srgbClr val="000066"/>
                </a:solidFill>
              </a:rPr>
              <a:t>: </a:t>
            </a:r>
            <a:r>
              <a:rPr lang="es-ES" sz="2100" dirty="0" smtClean="0">
                <a:solidFill>
                  <a:srgbClr val="FF0000"/>
                </a:solidFill>
              </a:rPr>
              <a:t>Desde 2020</a:t>
            </a:r>
            <a:endParaRPr lang="es-ES" sz="2100" u="sng" dirty="0">
              <a:solidFill>
                <a:srgbClr val="FF0000"/>
              </a:solidFill>
            </a:endParaRPr>
          </a:p>
        </p:txBody>
      </p:sp>
      <p:graphicFrame>
        <p:nvGraphicFramePr>
          <p:cNvPr id="6" name="5 Tabla"/>
          <p:cNvGraphicFramePr>
            <a:graphicFrameLocks noGrp="1"/>
          </p:cNvGraphicFramePr>
          <p:nvPr/>
        </p:nvGraphicFramePr>
        <p:xfrm>
          <a:off x="309530" y="6072206"/>
          <a:ext cx="9215502" cy="365760"/>
        </p:xfrm>
        <a:graphic>
          <a:graphicData uri="http://schemas.openxmlformats.org/drawingml/2006/table">
            <a:tbl>
              <a:tblPr firstRow="1" bandRow="1">
                <a:tableStyleId>{5C22544A-7EE6-4342-B048-85BDC9FD1C3A}</a:tableStyleId>
              </a:tblPr>
              <a:tblGrid>
                <a:gridCol w="9215502">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2 Ley 7/2019 modifica el art. 6.Dos del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6206" y="6381750"/>
            <a:ext cx="2311400" cy="476250"/>
          </a:xfrm>
        </p:spPr>
        <p:txBody>
          <a:bodyPr/>
          <a:lstStyle/>
          <a:p>
            <a:pPr>
              <a:defRPr/>
            </a:pPr>
            <a:fld id="{861BABB5-99BD-42C5-BFF9-5DF753534371}" type="slidenum">
              <a:rPr lang="es-ES"/>
              <a:pPr>
                <a:defRPr/>
              </a:pPr>
              <a:t>623</a:t>
            </a:fld>
            <a:endParaRPr lang="es-ES" dirty="0"/>
          </a:p>
        </p:txBody>
      </p:sp>
      <p:graphicFrame>
        <p:nvGraphicFramePr>
          <p:cNvPr id="10" name="Group 52"/>
          <p:cNvGraphicFramePr>
            <a:graphicFrameLocks noGrp="1"/>
          </p:cNvGraphicFramePr>
          <p:nvPr>
            <p:extLst>
              <p:ext uri="{D42A27DB-BD31-4B8C-83A1-F6EECF244321}">
                <p14:modId xmlns="" xmlns:p14="http://schemas.microsoft.com/office/powerpoint/2010/main" val="2359209197"/>
              </p:ext>
            </p:extLst>
          </p:nvPr>
        </p:nvGraphicFramePr>
        <p:xfrm>
          <a:off x="76200" y="428604"/>
          <a:ext cx="9734584" cy="5897880"/>
        </p:xfrm>
        <a:graphic>
          <a:graphicData uri="http://schemas.openxmlformats.org/drawingml/2006/table">
            <a:tbl>
              <a:tblPr/>
              <a:tblGrid>
                <a:gridCol w="3590916">
                  <a:extLst>
                    <a:ext uri="{9D8B030D-6E8A-4147-A177-3AD203B41FA5}">
                      <a16:colId xmlns="" xmlns:a16="http://schemas.microsoft.com/office/drawing/2014/main" val="20000"/>
                    </a:ext>
                  </a:extLst>
                </a:gridCol>
                <a:gridCol w="2071702">
                  <a:extLst>
                    <a:ext uri="{9D8B030D-6E8A-4147-A177-3AD203B41FA5}">
                      <a16:colId xmlns="" xmlns:a16="http://schemas.microsoft.com/office/drawing/2014/main" val="20001"/>
                    </a:ext>
                  </a:extLst>
                </a:gridCol>
                <a:gridCol w="2071702">
                  <a:extLst>
                    <a:ext uri="{9D8B030D-6E8A-4147-A177-3AD203B41FA5}">
                      <a16:colId xmlns="" xmlns:a16="http://schemas.microsoft.com/office/drawing/2014/main" val="20002"/>
                    </a:ext>
                  </a:extLst>
                </a:gridCol>
                <a:gridCol w="2000264">
                  <a:extLst>
                    <a:ext uri="{9D8B030D-6E8A-4147-A177-3AD203B41FA5}">
                      <a16:colId xmlns="" xmlns:a16="http://schemas.microsoft.com/office/drawing/2014/main" val="20003"/>
                    </a:ext>
                  </a:extLst>
                </a:gridCol>
              </a:tblGrid>
              <a:tr h="381000">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S" sz="2400" b="1" i="0" u="none" strike="noStrike" cap="none" normalizeH="0" baseline="0" dirty="0" smtClean="0">
                          <a:ln>
                            <a:noFill/>
                          </a:ln>
                          <a:solidFill>
                            <a:schemeClr val="tx1"/>
                          </a:solidFill>
                          <a:effectLst/>
                          <a:latin typeface="Arial" charset="0"/>
                        </a:rPr>
                        <a:t>Grupos </a:t>
                      </a: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bg1">
                        <a:lumMod val="50000"/>
                      </a:schemeClr>
                    </a:solidFill>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2000" b="1" i="0" u="none" strike="noStrike" cap="none" normalizeH="0" baseline="0" dirty="0" smtClean="0">
                          <a:ln>
                            <a:noFill/>
                          </a:ln>
                          <a:solidFill>
                            <a:schemeClr val="tx1"/>
                          </a:solidFill>
                          <a:effectLst/>
                          <a:latin typeface="Arial" charset="0"/>
                        </a:rPr>
                        <a:t>Reducciones </a:t>
                      </a: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rgbClr val="FF00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5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2400" b="1" i="0" u="none" strike="noStrike" cap="none" normalizeH="0" baseline="0" dirty="0" smtClean="0">
                        <a:ln>
                          <a:noFill/>
                        </a:ln>
                        <a:solidFill>
                          <a:schemeClr val="tx1"/>
                        </a:solidFill>
                        <a:effectLst/>
                        <a:latin typeface="Arial"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0"/>
                  </a:ext>
                </a:extLst>
              </a:tr>
              <a:tr h="381000">
                <a:tc vMerge="1">
                  <a:txBody>
                    <a:bodyPr/>
                    <a:lstStyle/>
                    <a:p>
                      <a:endParaRPr lang="es-ES_tradnl"/>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s-ES" sz="1800" b="1" i="0" u="none" strike="noStrike" cap="none" normalizeH="0" baseline="0" dirty="0" smtClean="0">
                          <a:ln>
                            <a:noFill/>
                          </a:ln>
                          <a:solidFill>
                            <a:schemeClr val="tx1"/>
                          </a:solidFill>
                          <a:effectLst/>
                          <a:latin typeface="Arial" charset="0"/>
                        </a:rPr>
                        <a:t>2016-2018</a:t>
                      </a: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bg1">
                        <a:lumMod val="50000"/>
                      </a:schemeClr>
                    </a:solidFill>
                  </a:tcPr>
                </a:tc>
                <a:tc>
                  <a:txBody>
                    <a:bodyPr/>
                    <a:lstStyle/>
                    <a:p>
                      <a:pPr algn="ctr"/>
                      <a:r>
                        <a:rPr lang="es-ES_tradnl" sz="1800" b="1" dirty="0" smtClean="0"/>
                        <a:t>2019</a:t>
                      </a:r>
                      <a:r>
                        <a:rPr lang="es-ES_tradnl" sz="1800" b="1" dirty="0" smtClean="0">
                          <a:solidFill>
                            <a:srgbClr val="FFFF99"/>
                          </a:solidFill>
                        </a:rPr>
                        <a:t>*</a:t>
                      </a:r>
                      <a:endParaRPr lang="es-ES_tradnl" sz="1800" b="1" dirty="0">
                        <a:solidFill>
                          <a:srgbClr val="FFFF99"/>
                        </a:solidFill>
                      </a:endParaRP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sz="1800" b="1" dirty="0" smtClean="0"/>
                        <a:t>Desde 2020</a:t>
                      </a:r>
                      <a:r>
                        <a:rPr lang="es-ES_tradnl" sz="1800" b="1" dirty="0" smtClean="0">
                          <a:solidFill>
                            <a:srgbClr val="FFFF00"/>
                          </a:solidFill>
                        </a:rPr>
                        <a:t>**</a:t>
                      </a:r>
                      <a:endParaRPr lang="es-ES_tradnl" sz="1800" b="1" dirty="0">
                        <a:solidFill>
                          <a:srgbClr val="FFFF00"/>
                        </a:solidFill>
                      </a:endParaRP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rgbClr val="3333FF"/>
                    </a:solidFill>
                  </a:tcPr>
                </a:tc>
                <a:extLst>
                  <a:ext uri="{0D108BD9-81ED-4DB2-BD59-A6C34878D82A}">
                    <a16:rowId xmlns="" xmlns:a16="http://schemas.microsoft.com/office/drawing/2014/main" val="10001"/>
                  </a:ext>
                </a:extLst>
              </a:tr>
              <a:tr h="1151586">
                <a:tc>
                  <a:txBody>
                    <a:bodyPr/>
                    <a:lstStyle/>
                    <a:p>
                      <a:pPr marL="400050" marR="0" lvl="0" indent="-400050" algn="l" defTabSz="914400" rtl="0" eaLnBrk="1" fontAlgn="base" latinLnBrk="0" hangingPunct="1">
                        <a:lnSpc>
                          <a:spcPct val="100000"/>
                        </a:lnSpc>
                        <a:spcBef>
                          <a:spcPct val="0"/>
                        </a:spcBef>
                        <a:spcAft>
                          <a:spcPct val="0"/>
                        </a:spcAft>
                        <a:buClrTx/>
                        <a:buSzTx/>
                        <a:buFont typeface="+mj-lt"/>
                        <a:buAutoNum type="romanUcPeriod"/>
                        <a:tabLst/>
                      </a:pPr>
                      <a:r>
                        <a:rPr lang="es-ES_tradnl" sz="1600" b="1" u="sng" kern="1200" baseline="0" dirty="0" smtClean="0">
                          <a:solidFill>
                            <a:srgbClr val="FFFF00"/>
                          </a:solidFill>
                          <a:latin typeface="+mn-lt"/>
                          <a:ea typeface="+mn-ea"/>
                          <a:cs typeface="+mn-cs"/>
                        </a:rPr>
                        <a:t>Grupo I</a:t>
                      </a:r>
                      <a:r>
                        <a:rPr lang="es-ES_tradnl" sz="1600" kern="1200" baseline="0" dirty="0" smtClean="0">
                          <a:solidFill>
                            <a:schemeClr val="tx1"/>
                          </a:solidFill>
                          <a:latin typeface="+mn-lt"/>
                          <a:ea typeface="+mn-ea"/>
                          <a:cs typeface="+mn-cs"/>
                        </a:rPr>
                        <a:t>: adquisiciones por </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1600" kern="1200" baseline="0" dirty="0" smtClean="0">
                          <a:solidFill>
                            <a:schemeClr val="tx1"/>
                          </a:solidFill>
                          <a:latin typeface="+mn-lt"/>
                          <a:ea typeface="+mn-ea"/>
                          <a:cs typeface="+mn-cs"/>
                        </a:rPr>
                        <a:t>descendientes y adoptados &lt;  21 años</a:t>
                      </a:r>
                      <a:endParaRPr kumimoji="0" lang="es-ES"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≤15 años: 1.500.000</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16 años: 1.400.000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17 años: 1.300.000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18 años: 1.200.000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19 años: 1.100.000</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20 años: 1.000.000 </a:t>
                      </a:r>
                    </a:p>
                  </a:txBody>
                  <a:tcP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≤15 años: 1.500.000</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16 años: 1.400.000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17 años: 1.300.000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18 años: 1.200.000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19 años: 1.100.000</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20 años: 1.000.000 </a:t>
                      </a:r>
                    </a:p>
                  </a:txBody>
                  <a:tcP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≤15 años: 1.500.000</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16 años: 1.400.000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17 años: 1.300.000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18 años: 1.200.000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19 años: 1.100.000</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20 años: 1.000.000 </a:t>
                      </a:r>
                    </a:p>
                  </a:txBody>
                  <a:tcP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1285884">
                <a:tc>
                  <a:txBody>
                    <a:bodyPr/>
                    <a:lstStyle/>
                    <a:p>
                      <a:pPr marL="400050" marR="0" lvl="0" indent="-400050" algn="l" defTabSz="914400" rtl="0" eaLnBrk="1" fontAlgn="base" latinLnBrk="0" hangingPunct="1">
                        <a:lnSpc>
                          <a:spcPct val="100000"/>
                        </a:lnSpc>
                        <a:spcBef>
                          <a:spcPct val="0"/>
                        </a:spcBef>
                        <a:spcAft>
                          <a:spcPct val="0"/>
                        </a:spcAft>
                        <a:buClrTx/>
                        <a:buSzTx/>
                        <a:buFont typeface="+mj-lt"/>
                        <a:buAutoNum type="romanUcPeriod" startAt="2"/>
                        <a:tabLst/>
                      </a:pPr>
                      <a:r>
                        <a:rPr lang="es-ES_tradnl" sz="1600" b="1" u="sng" kern="1200" baseline="0" dirty="0" smtClean="0">
                          <a:solidFill>
                            <a:srgbClr val="FFFF00"/>
                          </a:solidFill>
                          <a:latin typeface="+mn-lt"/>
                          <a:ea typeface="+mn-ea"/>
                          <a:cs typeface="+mn-cs"/>
                        </a:rPr>
                        <a:t>Grupo II</a:t>
                      </a:r>
                      <a:r>
                        <a:rPr lang="es-ES_tradnl" sz="1600" kern="1200" baseline="0" dirty="0" smtClean="0">
                          <a:solidFill>
                            <a:schemeClr val="tx1"/>
                          </a:solidFill>
                          <a:latin typeface="+mn-lt"/>
                          <a:ea typeface="+mn-ea"/>
                          <a:cs typeface="+mn-cs"/>
                        </a:rPr>
                        <a:t>: adquisiciones por </a:t>
                      </a:r>
                    </a:p>
                    <a:p>
                      <a:pPr marL="400050" marR="0" lvl="0" indent="-40005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1600" kern="1200" baseline="0" dirty="0" smtClean="0">
                          <a:solidFill>
                            <a:schemeClr val="tx1"/>
                          </a:solidFill>
                          <a:latin typeface="+mn-lt"/>
                          <a:ea typeface="+mn-ea"/>
                          <a:cs typeface="+mn-cs"/>
                        </a:rPr>
                        <a:t>descendientes y adoptados ≥ 21 años</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1600" kern="1200" baseline="0" dirty="0" smtClean="0">
                          <a:solidFill>
                            <a:schemeClr val="tx1"/>
                          </a:solidFill>
                          <a:latin typeface="+mn-lt"/>
                          <a:ea typeface="+mn-ea"/>
                          <a:cs typeface="+mn-cs"/>
                        </a:rPr>
                        <a:t>cónyuges, </a:t>
                      </a:r>
                    </a:p>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1600" kern="1200" baseline="0" dirty="0" smtClean="0">
                          <a:solidFill>
                            <a:schemeClr val="tx1"/>
                          </a:solidFill>
                          <a:latin typeface="+mn-lt"/>
                          <a:ea typeface="+mn-ea"/>
                          <a:cs typeface="+mn-cs"/>
                        </a:rPr>
                        <a:t>ascendientes y adoptantes</a:t>
                      </a:r>
                      <a:endParaRPr kumimoji="0" lang="es-ES"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21 años: 900.000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22 años: 800.000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23 años: 700.000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24 años: 600.000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≥25 años: 400.000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cónyuges: 400.000</a:t>
                      </a:r>
                      <a:endParaRPr kumimoji="0" lang="es-ES" sz="1200" b="1" i="0" u="none" strike="noStrike" cap="none" normalizeH="0" baseline="0" dirty="0" smtClean="0">
                        <a:ln>
                          <a:noFill/>
                        </a:ln>
                        <a:solidFill>
                          <a:srgbClr val="3333FF"/>
                        </a:solidFill>
                        <a:effectLst>
                          <a:outerShdw blurRad="38100" dist="38100" dir="2700000" algn="tl">
                            <a:srgbClr val="000000">
                              <a:alpha val="43137"/>
                            </a:srgbClr>
                          </a:outerShdw>
                        </a:effectLst>
                        <a:latin typeface="Arial" charset="0"/>
                      </a:endParaRPr>
                    </a:p>
                  </a:txBody>
                  <a:tcP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21 años: 900.000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22 años: 800.000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23 años: 700.000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24 años: 600.000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≥25 años: 400.000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defRPr/>
                      </a:pPr>
                      <a:r>
                        <a:rPr kumimoji="0" lang="es-ES" sz="1200" b="1" i="0" u="none" strike="noStrike" cap="none" normalizeH="0" baseline="0" dirty="0" smtClean="0">
                          <a:ln>
                            <a:noFill/>
                          </a:ln>
                          <a:solidFill>
                            <a:srgbClr val="3333FF"/>
                          </a:solidFill>
                          <a:effectLst/>
                          <a:latin typeface="Arial" charset="0"/>
                        </a:rPr>
                        <a:t>cónyuges: 400.000</a:t>
                      </a:r>
                      <a:endParaRPr kumimoji="0" lang="es-ES" sz="1200" b="1" i="0" u="none" strike="noStrike" cap="none" normalizeH="0" baseline="0" dirty="0" smtClean="0">
                        <a:ln>
                          <a:noFill/>
                        </a:ln>
                        <a:solidFill>
                          <a:srgbClr val="3333FF"/>
                        </a:solidFill>
                        <a:effectLst>
                          <a:outerShdw blurRad="38100" dist="38100" dir="2700000" algn="tl">
                            <a:srgbClr val="000000">
                              <a:alpha val="43137"/>
                            </a:srgbClr>
                          </a:outerShdw>
                        </a:effectLst>
                        <a:latin typeface="Arial" charset="0"/>
                      </a:endParaRPr>
                    </a:p>
                  </a:txBody>
                  <a:tcP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Wingdings" pitchFamily="2" charset="2"/>
                        <a:buChar char="§"/>
                        <a:tabLst/>
                        <a:defRPr/>
                      </a:pPr>
                      <a:r>
                        <a:rPr kumimoji="0" lang="es-ES" sz="1300" b="1" i="0" u="none" strike="noStrike" cap="none" normalizeH="0" baseline="0" dirty="0" smtClean="0">
                          <a:ln>
                            <a:noFill/>
                          </a:ln>
                          <a:solidFill>
                            <a:srgbClr val="FF0000"/>
                          </a:solidFill>
                          <a:effectLst/>
                          <a:latin typeface="Arial" charset="0"/>
                        </a:rPr>
                        <a:t>1.000.000</a:t>
                      </a:r>
                      <a:r>
                        <a:rPr kumimoji="0" lang="es-ES" sz="1300" b="1" i="0" u="none" strike="noStrike" cap="none" normalizeH="0" baseline="0" dirty="0" smtClean="0">
                          <a:ln>
                            <a:noFill/>
                          </a:ln>
                          <a:solidFill>
                            <a:srgbClr val="CC0099"/>
                          </a:solidFill>
                          <a:effectLst/>
                          <a:latin typeface="Arial" charset="0"/>
                        </a:rPr>
                        <a:t>**</a:t>
                      </a: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3"/>
                  </a:ext>
                </a:extLst>
              </a:tr>
              <a:tr h="493201">
                <a:tc>
                  <a:txBody>
                    <a:bodyPr/>
                    <a:lstStyle/>
                    <a:p>
                      <a:pPr marL="400050" marR="0" lvl="0" indent="-400050" algn="l" defTabSz="914400" rtl="0" eaLnBrk="1" fontAlgn="base" latinLnBrk="0" hangingPunct="1">
                        <a:lnSpc>
                          <a:spcPct val="100000"/>
                        </a:lnSpc>
                        <a:spcBef>
                          <a:spcPct val="0"/>
                        </a:spcBef>
                        <a:spcAft>
                          <a:spcPct val="0"/>
                        </a:spcAft>
                        <a:buClrTx/>
                        <a:buSzTx/>
                        <a:buFont typeface="+mj-lt"/>
                        <a:buAutoNum type="romanUcPeriod" startAt="3"/>
                        <a:tabLst/>
                      </a:pPr>
                      <a:r>
                        <a:rPr lang="es-ES_tradnl" sz="1600" b="1" u="sng" kern="1200" baseline="0" dirty="0" smtClean="0">
                          <a:solidFill>
                            <a:srgbClr val="FFFF00"/>
                          </a:solidFill>
                          <a:latin typeface="+mn-lt"/>
                          <a:ea typeface="+mn-ea"/>
                          <a:cs typeface="+mn-cs"/>
                        </a:rPr>
                        <a:t>Grupo III</a:t>
                      </a:r>
                      <a:r>
                        <a:rPr lang="es-ES_tradnl" sz="1600" kern="1200" baseline="0" dirty="0" smtClean="0">
                          <a:solidFill>
                            <a:schemeClr val="tx1"/>
                          </a:solidFill>
                          <a:latin typeface="+mn-lt"/>
                          <a:ea typeface="+mn-ea"/>
                          <a:cs typeface="+mn-cs"/>
                        </a:rPr>
                        <a:t>: adquisiciones por </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lang="es-ES_tradnl" sz="1600" b="0" u="none" kern="1200" baseline="0" dirty="0" smtClean="0">
                          <a:solidFill>
                            <a:srgbClr val="FFFF66"/>
                          </a:solidFill>
                          <a:latin typeface="+mn-lt"/>
                          <a:ea typeface="+mn-ea"/>
                          <a:cs typeface="+mn-cs"/>
                        </a:rPr>
                        <a:t>colaterales</a:t>
                      </a:r>
                      <a:r>
                        <a:rPr lang="es-ES_tradnl" sz="1600" u="none" kern="1200" baseline="0" dirty="0" smtClean="0">
                          <a:solidFill>
                            <a:schemeClr val="tx1"/>
                          </a:solidFill>
                          <a:latin typeface="+mn-lt"/>
                          <a:ea typeface="+mn-ea"/>
                          <a:cs typeface="+mn-cs"/>
                        </a:rPr>
                        <a:t> de </a:t>
                      </a:r>
                      <a:r>
                        <a:rPr lang="es-ES_tradnl" sz="1600" b="0" u="none" kern="1200" baseline="0" dirty="0" smtClean="0">
                          <a:solidFill>
                            <a:srgbClr val="FFFF66"/>
                          </a:solidFill>
                          <a:latin typeface="+mn-lt"/>
                          <a:ea typeface="+mn-ea"/>
                          <a:cs typeface="+mn-cs"/>
                        </a:rPr>
                        <a:t>2º grado por consanguinidad*</a:t>
                      </a:r>
                      <a:endParaRPr lang="es-ES_tradnl" sz="1600" u="none" kern="1200" baseline="0" dirty="0" smtClean="0">
                        <a:solidFill>
                          <a:schemeClr val="tx1"/>
                        </a:solidFill>
                        <a:latin typeface="+mn-lt"/>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lang="es-ES_tradnl" sz="1600" u="none" kern="1200" baseline="0" dirty="0" smtClean="0">
                          <a:solidFill>
                            <a:schemeClr val="tx1"/>
                          </a:solidFill>
                          <a:latin typeface="+mn-lt"/>
                          <a:ea typeface="+mn-ea"/>
                          <a:cs typeface="+mn-cs"/>
                        </a:rPr>
                        <a:t> Resto de colaterales y ascendientes y </a:t>
                      </a:r>
                      <a:r>
                        <a:rPr lang="es-ES_tradnl" sz="1600" b="0" u="none" kern="1200" baseline="0" dirty="0" smtClean="0">
                          <a:solidFill>
                            <a:schemeClr val="tx1"/>
                          </a:solidFill>
                          <a:latin typeface="+mn-lt"/>
                          <a:ea typeface="+mn-ea"/>
                          <a:cs typeface="+mn-cs"/>
                        </a:rPr>
                        <a:t>descendientes </a:t>
                      </a:r>
                      <a:r>
                        <a:rPr lang="es-ES_tradnl" sz="1600" b="0" u="none" kern="1200" baseline="0" dirty="0" smtClean="0">
                          <a:solidFill>
                            <a:srgbClr val="FFFF66"/>
                          </a:solidFill>
                          <a:latin typeface="+mn-lt"/>
                          <a:ea typeface="+mn-ea"/>
                          <a:cs typeface="+mn-cs"/>
                        </a:rPr>
                        <a:t>por afinidad</a:t>
                      </a:r>
                      <a:r>
                        <a:rPr lang="es-ES_tradnl" sz="1600" b="0" u="none" kern="1200" baseline="0" dirty="0" smtClean="0">
                          <a:solidFill>
                            <a:schemeClr val="tx1"/>
                          </a:solidFill>
                          <a:latin typeface="+mn-lt"/>
                          <a:ea typeface="+mn-ea"/>
                          <a:cs typeface="+mn-cs"/>
                        </a:rPr>
                        <a:t>, </a:t>
                      </a:r>
                      <a:endParaRPr kumimoji="0" lang="es-ES" sz="16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8.000</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8.000</a:t>
                      </a:r>
                      <a:endParaRPr kumimoji="0" lang="es-ES" sz="1200" b="1" i="0" u="none" strike="noStrike" cap="none" normalizeH="0" baseline="0" dirty="0" smtClean="0">
                        <a:ln>
                          <a:noFill/>
                        </a:ln>
                        <a:solidFill>
                          <a:srgbClr val="3333FF"/>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16.000</a:t>
                      </a:r>
                      <a:r>
                        <a:rPr kumimoji="0" lang="es-ES" sz="1200" b="1" i="0" u="none" strike="noStrike" cap="none" normalizeH="0" baseline="0" dirty="0" smtClean="0">
                          <a:ln>
                            <a:noFill/>
                          </a:ln>
                          <a:solidFill>
                            <a:srgbClr val="FF00FF"/>
                          </a:solidFill>
                          <a:effectLst/>
                          <a:latin typeface="Arial" charset="0"/>
                        </a:rPr>
                        <a:t>*</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8.000</a:t>
                      </a:r>
                      <a:endParaRPr kumimoji="0" lang="es-ES" sz="1200" b="1" i="0" u="none" strike="noStrike" cap="none" normalizeH="0" baseline="0" dirty="0" smtClean="0">
                        <a:ln>
                          <a:noFill/>
                        </a:ln>
                        <a:solidFill>
                          <a:srgbClr val="3333FF"/>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rgbClr val="FFFF99"/>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16.000</a:t>
                      </a:r>
                      <a:r>
                        <a:rPr kumimoji="0" lang="es-ES" sz="1200" b="1" i="0" u="none" strike="noStrike" cap="none" normalizeH="0" baseline="0" dirty="0" smtClean="0">
                          <a:ln>
                            <a:noFill/>
                          </a:ln>
                          <a:solidFill>
                            <a:srgbClr val="FF00FF"/>
                          </a:solidFill>
                          <a:effectLst/>
                          <a:latin typeface="Arial" charset="0"/>
                        </a:rPr>
                        <a:t>*</a:t>
                      </a:r>
                    </a:p>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8.000</a:t>
                      </a:r>
                      <a:endParaRPr kumimoji="0" lang="es-ES" sz="1200" b="1" i="0" u="none" strike="noStrike" cap="none" normalizeH="0" baseline="0" dirty="0" smtClean="0">
                        <a:ln>
                          <a:noFill/>
                        </a:ln>
                        <a:solidFill>
                          <a:srgbClr val="3333FF"/>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4"/>
                  </a:ext>
                </a:extLst>
              </a:tr>
              <a:tr h="493201">
                <a:tc>
                  <a:txBody>
                    <a:bodyPr/>
                    <a:lstStyle/>
                    <a:p>
                      <a:pPr marL="400050" marR="0" lvl="0" indent="-400050" algn="l" defTabSz="914400" rtl="0" eaLnBrk="1" fontAlgn="base" latinLnBrk="0" hangingPunct="1">
                        <a:lnSpc>
                          <a:spcPct val="100000"/>
                        </a:lnSpc>
                        <a:spcBef>
                          <a:spcPct val="0"/>
                        </a:spcBef>
                        <a:spcAft>
                          <a:spcPct val="0"/>
                        </a:spcAft>
                        <a:buClrTx/>
                        <a:buSzTx/>
                        <a:buFont typeface="+mj-lt"/>
                        <a:buAutoNum type="romanUcPeriod" startAt="4"/>
                        <a:tabLst/>
                      </a:pPr>
                      <a:r>
                        <a:rPr lang="es-ES_tradnl" sz="1600" b="1" u="sng" kern="1200" baseline="0" dirty="0" smtClean="0">
                          <a:solidFill>
                            <a:srgbClr val="FFFF00"/>
                          </a:solidFill>
                          <a:latin typeface="+mn-lt"/>
                          <a:ea typeface="+mn-ea"/>
                          <a:cs typeface="+mn-cs"/>
                        </a:rPr>
                        <a:t>Grupo IV</a:t>
                      </a:r>
                      <a:r>
                        <a:rPr lang="es-ES_tradnl" sz="1600" kern="1200" baseline="0" dirty="0" smtClean="0">
                          <a:solidFill>
                            <a:schemeClr val="tx1"/>
                          </a:solidFill>
                          <a:latin typeface="+mn-lt"/>
                          <a:ea typeface="+mn-ea"/>
                          <a:cs typeface="+mn-cs"/>
                        </a:rPr>
                        <a:t>:  adquisiciones por</a:t>
                      </a:r>
                    </a:p>
                    <a:p>
                      <a:pPr marL="400050" marR="0" lvl="0" indent="-40005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1600" u="none" kern="1200" baseline="0" dirty="0" smtClean="0">
                          <a:solidFill>
                            <a:srgbClr val="FFFF99"/>
                          </a:solidFill>
                          <a:latin typeface="+mn-lt"/>
                          <a:ea typeface="+mn-ea"/>
                          <a:cs typeface="+mn-cs"/>
                        </a:rPr>
                        <a:t>colaterales</a:t>
                      </a:r>
                      <a:r>
                        <a:rPr lang="es-ES_tradnl" sz="1600" u="none" kern="1200" baseline="0" dirty="0" smtClean="0">
                          <a:solidFill>
                            <a:schemeClr val="tx1"/>
                          </a:solidFill>
                          <a:latin typeface="+mn-lt"/>
                          <a:ea typeface="+mn-ea"/>
                          <a:cs typeface="+mn-cs"/>
                        </a:rPr>
                        <a:t> de </a:t>
                      </a:r>
                      <a:r>
                        <a:rPr lang="es-ES_tradnl" sz="1600" u="none" kern="1200" baseline="0" dirty="0" smtClean="0">
                          <a:solidFill>
                            <a:srgbClr val="FFFF66"/>
                          </a:solidFill>
                          <a:latin typeface="+mn-lt"/>
                          <a:ea typeface="+mn-ea"/>
                          <a:cs typeface="+mn-cs"/>
                        </a:rPr>
                        <a:t>4º grado</a:t>
                      </a:r>
                      <a:r>
                        <a:rPr lang="es-ES_tradnl" sz="1600" u="none" kern="1200" baseline="0" dirty="0" smtClean="0">
                          <a:solidFill>
                            <a:schemeClr val="tx1"/>
                          </a:solidFill>
                          <a:latin typeface="+mn-lt"/>
                          <a:ea typeface="+mn-ea"/>
                          <a:cs typeface="+mn-cs"/>
                        </a:rPr>
                        <a:t>, más grados y </a:t>
                      </a:r>
                    </a:p>
                    <a:p>
                      <a:pPr marL="400050" marR="0" lvl="0" indent="-400050" algn="l" defTabSz="914400" rtl="0" eaLnBrk="1" fontAlgn="base" latinLnBrk="0" hangingPunct="1">
                        <a:lnSpc>
                          <a:spcPct val="100000"/>
                        </a:lnSpc>
                        <a:spcBef>
                          <a:spcPct val="0"/>
                        </a:spcBef>
                        <a:spcAft>
                          <a:spcPct val="0"/>
                        </a:spcAft>
                        <a:buClrTx/>
                        <a:buSzTx/>
                        <a:buFont typeface="Wingdings" pitchFamily="2" charset="2"/>
                        <a:buChar char="Ø"/>
                        <a:tabLst/>
                      </a:pPr>
                      <a:r>
                        <a:rPr lang="es-ES_tradnl" sz="1600" u="none" kern="1200" baseline="0" dirty="0" smtClean="0">
                          <a:solidFill>
                            <a:schemeClr val="tx1"/>
                          </a:solidFill>
                          <a:latin typeface="+mn-lt"/>
                          <a:ea typeface="+mn-ea"/>
                          <a:cs typeface="+mn-cs"/>
                        </a:rPr>
                        <a:t>extraños </a:t>
                      </a:r>
                      <a:endParaRPr kumimoji="0" lang="es-ES" sz="1600" b="1"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endParaRPr>
                    </a:p>
                  </a:txBody>
                  <a:tcP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0</a:t>
                      </a:r>
                      <a:endParaRPr kumimoji="0" lang="es-ES" sz="1200" b="1" i="0" u="none" strike="noStrike" cap="none" normalizeH="0" baseline="0" dirty="0" smtClean="0">
                        <a:ln>
                          <a:noFill/>
                        </a:ln>
                        <a:solidFill>
                          <a:srgbClr val="3333FF"/>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0</a:t>
                      </a:r>
                      <a:endParaRPr kumimoji="0" lang="es-ES" sz="1200" b="1" i="0" u="none" strike="noStrike" cap="none" normalizeH="0" baseline="0" dirty="0" smtClean="0">
                        <a:ln>
                          <a:noFill/>
                        </a:ln>
                        <a:solidFill>
                          <a:srgbClr val="3333FF"/>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 typeface="+mj-lt"/>
                        <a:buAutoNum type="alphaLcParenR"/>
                        <a:tabLst/>
                      </a:pPr>
                      <a:r>
                        <a:rPr kumimoji="0" lang="es-ES" sz="1200" b="1" i="0" u="none" strike="noStrike" cap="none" normalizeH="0" baseline="0" dirty="0" smtClean="0">
                          <a:ln>
                            <a:noFill/>
                          </a:ln>
                          <a:solidFill>
                            <a:srgbClr val="3333FF"/>
                          </a:solidFill>
                          <a:effectLst/>
                          <a:latin typeface="Arial" charset="0"/>
                        </a:rPr>
                        <a:t>0</a:t>
                      </a:r>
                      <a:endParaRPr kumimoji="0" lang="es-ES" sz="1200" b="1" i="0" u="none" strike="noStrike" cap="none" normalizeH="0" baseline="0" dirty="0" smtClean="0">
                        <a:ln>
                          <a:noFill/>
                        </a:ln>
                        <a:solidFill>
                          <a:srgbClr val="3333FF"/>
                        </a:solidFill>
                        <a:effectLst>
                          <a:outerShdw blurRad="38100" dist="38100" dir="2700000" algn="tl">
                            <a:srgbClr val="000000">
                              <a:alpha val="43137"/>
                            </a:srgbClr>
                          </a:outerShdw>
                        </a:effectLst>
                        <a:latin typeface="Arial" charset="0"/>
                      </a:endParaRPr>
                    </a:p>
                  </a:txBody>
                  <a:tcPr anchor="ctr" horzOverflow="overflow">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5"/>
                  </a:ext>
                </a:extLst>
              </a:tr>
            </a:tbl>
          </a:graphicData>
        </a:graphic>
      </p:graphicFrame>
      <p:sp>
        <p:nvSpPr>
          <p:cNvPr id="12" name="Text Box 6"/>
          <p:cNvSpPr txBox="1">
            <a:spLocks noChangeArrowheads="1"/>
          </p:cNvSpPr>
          <p:nvPr/>
        </p:nvSpPr>
        <p:spPr bwMode="auto">
          <a:xfrm>
            <a:off x="0" y="-24"/>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b="1" dirty="0" smtClean="0">
                <a:solidFill>
                  <a:srgbClr val="FF0000"/>
                </a:solidFill>
                <a:latin typeface="+mn-lt"/>
              </a:rPr>
              <a:t>ISD</a:t>
            </a:r>
            <a:r>
              <a:rPr lang="es-ES" b="1" dirty="0" smtClean="0">
                <a:solidFill>
                  <a:srgbClr val="000066"/>
                </a:solidFill>
                <a:latin typeface="+mn-lt"/>
              </a:rPr>
              <a:t>- </a:t>
            </a:r>
            <a:r>
              <a:rPr lang="es-ES" b="1" u="sng" dirty="0" smtClean="0">
                <a:solidFill>
                  <a:srgbClr val="000066"/>
                </a:solidFill>
                <a:latin typeface="+mn-lt"/>
              </a:rPr>
              <a:t>GALICIA</a:t>
            </a:r>
            <a:r>
              <a:rPr lang="es-ES" b="1" dirty="0" smtClean="0">
                <a:solidFill>
                  <a:srgbClr val="000066"/>
                </a:solidFill>
                <a:latin typeface="+mn-lt"/>
              </a:rPr>
              <a:t>: </a:t>
            </a:r>
            <a:r>
              <a:rPr lang="es-ES" b="1" dirty="0" smtClean="0">
                <a:solidFill>
                  <a:srgbClr val="FF0000"/>
                </a:solidFill>
                <a:latin typeface="+mn-lt"/>
              </a:rPr>
              <a:t>Reducciones (“mortis-causa”)-2016-2018/2019*/desde 2020**</a:t>
            </a:r>
            <a:endParaRPr lang="es-ES" b="1" u="sng" dirty="0">
              <a:solidFill>
                <a:srgbClr val="000066"/>
              </a:solidFill>
              <a:latin typeface="+mn-lt"/>
            </a:endParaRPr>
          </a:p>
        </p:txBody>
      </p:sp>
      <p:graphicFrame>
        <p:nvGraphicFramePr>
          <p:cNvPr id="6" name="5 Tabla"/>
          <p:cNvGraphicFramePr>
            <a:graphicFrameLocks noGrp="1"/>
          </p:cNvGraphicFramePr>
          <p:nvPr/>
        </p:nvGraphicFramePr>
        <p:xfrm>
          <a:off x="3024174" y="6429396"/>
          <a:ext cx="5143536" cy="365760"/>
        </p:xfrm>
        <a:graphic>
          <a:graphicData uri="http://schemas.openxmlformats.org/drawingml/2006/table">
            <a:tbl>
              <a:tblPr firstRow="1" bandRow="1">
                <a:tableStyleId>{5C22544A-7EE6-4342-B048-85BDC9FD1C3A}</a:tableStyleId>
              </a:tblPr>
              <a:tblGrid>
                <a:gridCol w="5143536">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 6.Dos del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861BABB5-99BD-42C5-BFF9-5DF753534371}" type="slidenum">
              <a:rPr lang="es-ES"/>
              <a:pPr>
                <a:defRPr/>
              </a:pPr>
              <a:t>624</a:t>
            </a:fld>
            <a:endParaRPr lang="es-ES"/>
          </a:p>
        </p:txBody>
      </p:sp>
      <p:sp>
        <p:nvSpPr>
          <p:cNvPr id="10" name="Text Box 6"/>
          <p:cNvSpPr txBox="1">
            <a:spLocks noChangeArrowheads="1"/>
          </p:cNvSpPr>
          <p:nvPr/>
        </p:nvSpPr>
        <p:spPr bwMode="auto">
          <a:xfrm>
            <a:off x="2667000" y="0"/>
            <a:ext cx="4191000" cy="461665"/>
          </a:xfrm>
          <a:prstGeom prst="rect">
            <a:avLst/>
          </a:prstGeom>
          <a:solidFill>
            <a:srgbClr val="CCFFFF"/>
          </a:solidFill>
          <a:ln w="9525">
            <a:noFill/>
            <a:miter lim="800000"/>
            <a:headEnd/>
            <a:tailEnd/>
          </a:ln>
        </p:spPr>
        <p:txBody>
          <a:bodyPr wrap="square">
            <a:spAutoFit/>
          </a:bodyPr>
          <a:lstStyle/>
          <a:p>
            <a:pPr algn="ctr">
              <a:spcBef>
                <a:spcPct val="50000"/>
              </a:spcBef>
            </a:pPr>
            <a:r>
              <a:rPr lang="es-ES" sz="2400" b="1" dirty="0" smtClean="0">
                <a:solidFill>
                  <a:srgbClr val="FF0000"/>
                </a:solidFill>
                <a:latin typeface="+mn-lt"/>
              </a:rPr>
              <a:t>Grado de Parentesco:</a:t>
            </a:r>
            <a:endParaRPr lang="es-ES" sz="2400" b="1" u="sng" dirty="0">
              <a:solidFill>
                <a:srgbClr val="000066"/>
              </a:solidFill>
              <a:latin typeface="+mn-lt"/>
            </a:endParaRPr>
          </a:p>
        </p:txBody>
      </p:sp>
      <p:graphicFrame>
        <p:nvGraphicFramePr>
          <p:cNvPr id="6" name="5 Tabla"/>
          <p:cNvGraphicFramePr>
            <a:graphicFrameLocks noGrp="1"/>
          </p:cNvGraphicFramePr>
          <p:nvPr/>
        </p:nvGraphicFramePr>
        <p:xfrm>
          <a:off x="2362200" y="3840480"/>
          <a:ext cx="1600200" cy="640080"/>
        </p:xfrm>
        <a:graphic>
          <a:graphicData uri="http://schemas.openxmlformats.org/drawingml/2006/table">
            <a:tbl>
              <a:tblPr firstRow="1" bandRow="1">
                <a:tableStyleId>{5C22544A-7EE6-4342-B048-85BDC9FD1C3A}</a:tableStyleId>
              </a:tblPr>
              <a:tblGrid>
                <a:gridCol w="1600200">
                  <a:extLst>
                    <a:ext uri="{9D8B030D-6E8A-4147-A177-3AD203B41FA5}">
                      <a16:colId xmlns="" xmlns:a16="http://schemas.microsoft.com/office/drawing/2014/main" val="20000"/>
                    </a:ext>
                  </a:extLst>
                </a:gridCol>
              </a:tblGrid>
              <a:tr h="226906">
                <a:tc>
                  <a:txBody>
                    <a:bodyPr/>
                    <a:lstStyle/>
                    <a:p>
                      <a:pPr algn="ctr"/>
                      <a:r>
                        <a:rPr lang="es-ES_tradnl" sz="1800" dirty="0" smtClean="0">
                          <a:effectLst>
                            <a:outerShdw blurRad="38100" dist="38100" dir="2700000" algn="tl">
                              <a:srgbClr val="000000">
                                <a:alpha val="43137"/>
                              </a:srgbClr>
                            </a:outerShdw>
                          </a:effectLst>
                        </a:rPr>
                        <a:t>Persona  </a:t>
                      </a:r>
                    </a:p>
                    <a:p>
                      <a:pPr algn="ctr"/>
                      <a:r>
                        <a:rPr lang="es-ES_tradnl" sz="1800" dirty="0" smtClean="0">
                          <a:effectLst>
                            <a:outerShdw blurRad="38100" dist="38100" dir="2700000" algn="tl">
                              <a:srgbClr val="000000">
                                <a:alpha val="43137"/>
                              </a:srgbClr>
                            </a:outerShdw>
                          </a:effectLst>
                        </a:rPr>
                        <a:t>Física</a:t>
                      </a:r>
                      <a:endParaRPr lang="es-ES_tradnl" sz="1800" dirty="0">
                        <a:effectLst>
                          <a:outerShdw blurRad="38100" dist="38100" dir="2700000" algn="tl">
                            <a:srgbClr val="000000">
                              <a:alpha val="43137"/>
                            </a:srgbClr>
                          </a:outerShdw>
                        </a:effectLst>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path path="circle">
                        <a:fillToRect r="100000" b="100000"/>
                      </a:path>
                      <a:tileRect l="-100000" t="-100000"/>
                    </a:gradFill>
                  </a:tcPr>
                </a:tc>
                <a:extLst>
                  <a:ext uri="{0D108BD9-81ED-4DB2-BD59-A6C34878D82A}">
                    <a16:rowId xmlns="" xmlns:a16="http://schemas.microsoft.com/office/drawing/2014/main" val="10000"/>
                  </a:ext>
                </a:extLst>
              </a:tr>
            </a:tbl>
          </a:graphicData>
        </a:graphic>
      </p:graphicFrame>
      <p:graphicFrame>
        <p:nvGraphicFramePr>
          <p:cNvPr id="8" name="7 Tabla"/>
          <p:cNvGraphicFramePr>
            <a:graphicFrameLocks noGrp="1"/>
          </p:cNvGraphicFramePr>
          <p:nvPr/>
        </p:nvGraphicFramePr>
        <p:xfrm>
          <a:off x="6248400" y="3810001"/>
          <a:ext cx="1295400" cy="640081"/>
        </p:xfrm>
        <a:graphic>
          <a:graphicData uri="http://schemas.openxmlformats.org/drawingml/2006/table">
            <a:tbl>
              <a:tblPr firstRow="1" bandRow="1">
                <a:tableStyleId>{5C22544A-7EE6-4342-B048-85BDC9FD1C3A}</a:tableStyleId>
              </a:tblPr>
              <a:tblGrid>
                <a:gridCol w="1295400">
                  <a:extLst>
                    <a:ext uri="{9D8B030D-6E8A-4147-A177-3AD203B41FA5}">
                      <a16:colId xmlns="" xmlns:a16="http://schemas.microsoft.com/office/drawing/2014/main" val="20000"/>
                    </a:ext>
                  </a:extLst>
                </a:gridCol>
              </a:tblGrid>
              <a:tr h="640081">
                <a:tc>
                  <a:txBody>
                    <a:bodyPr/>
                    <a:lstStyle/>
                    <a:p>
                      <a:pPr algn="ctr"/>
                      <a:r>
                        <a:rPr lang="es-ES_tradnl" sz="1800" dirty="0" smtClean="0">
                          <a:effectLst>
                            <a:outerShdw blurRad="38100" dist="38100" dir="2700000" algn="tl">
                              <a:srgbClr val="000000">
                                <a:alpha val="43137"/>
                              </a:srgbClr>
                            </a:outerShdw>
                          </a:effectLst>
                        </a:rPr>
                        <a:t>Cónyuge</a:t>
                      </a:r>
                      <a:endParaRPr lang="es-ES_tradnl" sz="1800" dirty="0">
                        <a:effectLst>
                          <a:outerShdw blurRad="38100" dist="38100" dir="2700000" algn="tl">
                            <a:srgbClr val="000000">
                              <a:alpha val="43137"/>
                            </a:srgbClr>
                          </a:outerShdw>
                        </a:effectLst>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15" name="14 Tabla"/>
          <p:cNvGraphicFramePr>
            <a:graphicFrameLocks noGrp="1"/>
          </p:cNvGraphicFramePr>
          <p:nvPr/>
        </p:nvGraphicFramePr>
        <p:xfrm>
          <a:off x="2514600" y="31242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Padres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18" name="17 Tabla"/>
          <p:cNvGraphicFramePr>
            <a:graphicFrameLocks noGrp="1"/>
          </p:cNvGraphicFramePr>
          <p:nvPr/>
        </p:nvGraphicFramePr>
        <p:xfrm>
          <a:off x="2590800" y="23622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Abuelos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19" name="18 Tabla"/>
          <p:cNvGraphicFramePr>
            <a:graphicFrameLocks noGrp="1"/>
          </p:cNvGraphicFramePr>
          <p:nvPr/>
        </p:nvGraphicFramePr>
        <p:xfrm>
          <a:off x="2438400" y="1600200"/>
          <a:ext cx="1219200" cy="304800"/>
        </p:xfrm>
        <a:graphic>
          <a:graphicData uri="http://schemas.openxmlformats.org/drawingml/2006/table">
            <a:tbl>
              <a:tblPr firstRow="1" bandRow="1">
                <a:tableStyleId>{5C22544A-7EE6-4342-B048-85BDC9FD1C3A}</a:tableStyleId>
              </a:tblPr>
              <a:tblGrid>
                <a:gridCol w="1219200">
                  <a:extLst>
                    <a:ext uri="{9D8B030D-6E8A-4147-A177-3AD203B41FA5}">
                      <a16:colId xmlns="" xmlns:a16="http://schemas.microsoft.com/office/drawing/2014/main" val="20000"/>
                    </a:ext>
                  </a:extLst>
                </a:gridCol>
              </a:tblGrid>
              <a:tr h="228600">
                <a:tc>
                  <a:txBody>
                    <a:bodyPr/>
                    <a:lstStyle/>
                    <a:p>
                      <a:pPr algn="ctr"/>
                      <a:r>
                        <a:rPr lang="es-ES_tradnl" sz="1400" dirty="0" smtClean="0"/>
                        <a:t>Bisabuelos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sp>
        <p:nvSpPr>
          <p:cNvPr id="25" name="24 CuadroTexto"/>
          <p:cNvSpPr txBox="1"/>
          <p:nvPr/>
        </p:nvSpPr>
        <p:spPr>
          <a:xfrm>
            <a:off x="3048000" y="3471446"/>
            <a:ext cx="373820" cy="338554"/>
          </a:xfrm>
          <a:prstGeom prst="rect">
            <a:avLst/>
          </a:prstGeom>
          <a:noFill/>
        </p:spPr>
        <p:txBody>
          <a:bodyPr wrap="none" rtlCol="0">
            <a:spAutoFit/>
          </a:bodyPr>
          <a:lstStyle/>
          <a:p>
            <a:r>
              <a:rPr lang="es-ES_tradnl" b="1" dirty="0" smtClean="0">
                <a:solidFill>
                  <a:srgbClr val="FFFF00"/>
                </a:solidFill>
                <a:latin typeface="+mn-lt"/>
              </a:rPr>
              <a:t>1º</a:t>
            </a:r>
            <a:endParaRPr lang="es-ES_tradnl" b="1" dirty="0">
              <a:solidFill>
                <a:srgbClr val="FFFF00"/>
              </a:solidFill>
              <a:latin typeface="+mn-lt"/>
            </a:endParaRPr>
          </a:p>
        </p:txBody>
      </p:sp>
      <p:sp>
        <p:nvSpPr>
          <p:cNvPr id="26" name="25 CuadroTexto"/>
          <p:cNvSpPr txBox="1"/>
          <p:nvPr/>
        </p:nvSpPr>
        <p:spPr>
          <a:xfrm>
            <a:off x="3048000" y="2785646"/>
            <a:ext cx="373820" cy="338554"/>
          </a:xfrm>
          <a:prstGeom prst="rect">
            <a:avLst/>
          </a:prstGeom>
          <a:noFill/>
        </p:spPr>
        <p:txBody>
          <a:bodyPr wrap="none" rtlCol="0">
            <a:spAutoFit/>
          </a:bodyPr>
          <a:lstStyle/>
          <a:p>
            <a:r>
              <a:rPr lang="es-ES_tradnl" b="1" dirty="0" smtClean="0">
                <a:solidFill>
                  <a:srgbClr val="FFFF00"/>
                </a:solidFill>
                <a:latin typeface="+mn-lt"/>
              </a:rPr>
              <a:t>2º</a:t>
            </a:r>
            <a:endParaRPr lang="es-ES_tradnl" b="1" dirty="0">
              <a:solidFill>
                <a:srgbClr val="FFFF00"/>
              </a:solidFill>
              <a:latin typeface="+mn-lt"/>
            </a:endParaRPr>
          </a:p>
        </p:txBody>
      </p:sp>
      <p:sp>
        <p:nvSpPr>
          <p:cNvPr id="31" name="Text Box 6"/>
          <p:cNvSpPr txBox="1">
            <a:spLocks noChangeArrowheads="1"/>
          </p:cNvSpPr>
          <p:nvPr/>
        </p:nvSpPr>
        <p:spPr bwMode="auto">
          <a:xfrm>
            <a:off x="990600" y="590490"/>
            <a:ext cx="3124200" cy="400110"/>
          </a:xfrm>
          <a:prstGeom prst="rect">
            <a:avLst/>
          </a:prstGeom>
          <a:solidFill>
            <a:srgbClr val="FFFF00"/>
          </a:solidFill>
          <a:ln w="9525">
            <a:noFill/>
            <a:miter lim="800000"/>
            <a:headEnd/>
            <a:tailEnd/>
          </a:ln>
        </p:spPr>
        <p:txBody>
          <a:bodyPr wrap="square">
            <a:spAutoFit/>
          </a:bodyPr>
          <a:lstStyle/>
          <a:p>
            <a:r>
              <a:rPr lang="es-ES_tradnl" sz="2000" b="1" u="sng" dirty="0" smtClean="0">
                <a:solidFill>
                  <a:srgbClr val="000066"/>
                </a:solidFill>
                <a:latin typeface="+mn-lt"/>
              </a:rPr>
              <a:t>CONSANGUINIDAD:</a:t>
            </a:r>
            <a:endParaRPr lang="es-ES_tradnl" sz="2000" b="1" u="sng" dirty="0">
              <a:solidFill>
                <a:srgbClr val="000066"/>
              </a:solidFill>
              <a:latin typeface="+mn-lt"/>
            </a:endParaRPr>
          </a:p>
        </p:txBody>
      </p:sp>
      <p:sp>
        <p:nvSpPr>
          <p:cNvPr id="32" name="Text Box 6"/>
          <p:cNvSpPr txBox="1">
            <a:spLocks noChangeArrowheads="1"/>
          </p:cNvSpPr>
          <p:nvPr/>
        </p:nvSpPr>
        <p:spPr bwMode="auto">
          <a:xfrm>
            <a:off x="6629400" y="590490"/>
            <a:ext cx="1905000" cy="400110"/>
          </a:xfrm>
          <a:prstGeom prst="rect">
            <a:avLst/>
          </a:prstGeom>
          <a:solidFill>
            <a:srgbClr val="FFFF66"/>
          </a:solidFill>
          <a:ln w="9525">
            <a:noFill/>
            <a:miter lim="800000"/>
            <a:headEnd/>
            <a:tailEnd/>
          </a:ln>
        </p:spPr>
        <p:txBody>
          <a:bodyPr wrap="square">
            <a:spAutoFit/>
          </a:bodyPr>
          <a:lstStyle/>
          <a:p>
            <a:r>
              <a:rPr lang="es-ES_tradnl" sz="2000" b="1" u="sng" dirty="0" smtClean="0">
                <a:solidFill>
                  <a:srgbClr val="000066"/>
                </a:solidFill>
                <a:latin typeface="+mn-lt"/>
              </a:rPr>
              <a:t>AFINIDAD:</a:t>
            </a:r>
            <a:endParaRPr lang="es-ES_tradnl" sz="2000" b="1" u="sng" dirty="0">
              <a:solidFill>
                <a:srgbClr val="000066"/>
              </a:solidFill>
              <a:latin typeface="+mn-lt"/>
            </a:endParaRPr>
          </a:p>
        </p:txBody>
      </p:sp>
      <p:graphicFrame>
        <p:nvGraphicFramePr>
          <p:cNvPr id="35" name="34 Tabla"/>
          <p:cNvGraphicFramePr>
            <a:graphicFrameLocks noGrp="1"/>
          </p:cNvGraphicFramePr>
          <p:nvPr/>
        </p:nvGraphicFramePr>
        <p:xfrm>
          <a:off x="304800" y="41148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Hermanos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36" name="35 Tabla"/>
          <p:cNvGraphicFramePr>
            <a:graphicFrameLocks noGrp="1"/>
          </p:cNvGraphicFramePr>
          <p:nvPr/>
        </p:nvGraphicFramePr>
        <p:xfrm>
          <a:off x="2514600" y="48768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Hijos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37" name="36 Tabla"/>
          <p:cNvGraphicFramePr>
            <a:graphicFrameLocks noGrp="1"/>
          </p:cNvGraphicFramePr>
          <p:nvPr/>
        </p:nvGraphicFramePr>
        <p:xfrm>
          <a:off x="2590800" y="56388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Nietos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graphicFrame>
        <p:nvGraphicFramePr>
          <p:cNvPr id="38" name="37 Tabla"/>
          <p:cNvGraphicFramePr>
            <a:graphicFrameLocks noGrp="1"/>
          </p:cNvGraphicFramePr>
          <p:nvPr/>
        </p:nvGraphicFramePr>
        <p:xfrm>
          <a:off x="2590800" y="63246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Biznietos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0000"/>
                    </a:solidFill>
                  </a:tcPr>
                </a:tc>
                <a:extLst>
                  <a:ext uri="{0D108BD9-81ED-4DB2-BD59-A6C34878D82A}">
                    <a16:rowId xmlns="" xmlns:a16="http://schemas.microsoft.com/office/drawing/2014/main" val="10000"/>
                  </a:ext>
                </a:extLst>
              </a:tr>
            </a:tbl>
          </a:graphicData>
        </a:graphic>
      </p:graphicFrame>
      <p:cxnSp>
        <p:nvCxnSpPr>
          <p:cNvPr id="40" name="39 Conector recto de flecha"/>
          <p:cNvCxnSpPr/>
          <p:nvPr/>
        </p:nvCxnSpPr>
        <p:spPr bwMode="auto">
          <a:xfrm>
            <a:off x="3124200" y="5181600"/>
            <a:ext cx="0" cy="4572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44" name="43 Conector recto de flecha"/>
          <p:cNvCxnSpPr/>
          <p:nvPr/>
        </p:nvCxnSpPr>
        <p:spPr bwMode="auto">
          <a:xfrm>
            <a:off x="3124200" y="59436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45" name="44 Conector recto de flecha"/>
          <p:cNvCxnSpPr/>
          <p:nvPr/>
        </p:nvCxnSpPr>
        <p:spPr bwMode="auto">
          <a:xfrm>
            <a:off x="3124200" y="44958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46" name="45 Conector recto de flecha"/>
          <p:cNvCxnSpPr/>
          <p:nvPr/>
        </p:nvCxnSpPr>
        <p:spPr bwMode="auto">
          <a:xfrm>
            <a:off x="6934200" y="51816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47" name="46 Conector recto de flecha"/>
          <p:cNvCxnSpPr/>
          <p:nvPr/>
        </p:nvCxnSpPr>
        <p:spPr bwMode="auto">
          <a:xfrm flipV="1">
            <a:off x="3048000" y="34290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50" name="49 Conector recto de flecha"/>
          <p:cNvCxnSpPr/>
          <p:nvPr/>
        </p:nvCxnSpPr>
        <p:spPr bwMode="auto">
          <a:xfrm>
            <a:off x="6858000" y="44958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51" name="50 Conector recto de flecha"/>
          <p:cNvCxnSpPr/>
          <p:nvPr/>
        </p:nvCxnSpPr>
        <p:spPr bwMode="auto">
          <a:xfrm>
            <a:off x="6934200" y="58674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52" name="51 Conector recto de flecha"/>
          <p:cNvCxnSpPr/>
          <p:nvPr/>
        </p:nvCxnSpPr>
        <p:spPr bwMode="auto">
          <a:xfrm flipV="1">
            <a:off x="6934200" y="34290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53" name="52 Conector recto de flecha"/>
          <p:cNvCxnSpPr/>
          <p:nvPr/>
        </p:nvCxnSpPr>
        <p:spPr bwMode="auto">
          <a:xfrm flipH="1">
            <a:off x="1371600" y="3276600"/>
            <a:ext cx="1143000" cy="8382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54" name="53 Conector recto de flecha"/>
          <p:cNvCxnSpPr/>
          <p:nvPr/>
        </p:nvCxnSpPr>
        <p:spPr bwMode="auto">
          <a:xfrm>
            <a:off x="762000" y="31242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55" name="54 Conector recto de flecha"/>
          <p:cNvCxnSpPr/>
          <p:nvPr/>
        </p:nvCxnSpPr>
        <p:spPr bwMode="auto">
          <a:xfrm>
            <a:off x="838200" y="44196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graphicFrame>
        <p:nvGraphicFramePr>
          <p:cNvPr id="58" name="57 Tabla"/>
          <p:cNvGraphicFramePr>
            <a:graphicFrameLocks noGrp="1"/>
          </p:cNvGraphicFramePr>
          <p:nvPr/>
        </p:nvGraphicFramePr>
        <p:xfrm>
          <a:off x="228600" y="28194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Tíos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60" name="59 Tabla"/>
          <p:cNvGraphicFramePr>
            <a:graphicFrameLocks noGrp="1"/>
          </p:cNvGraphicFramePr>
          <p:nvPr/>
        </p:nvGraphicFramePr>
        <p:xfrm>
          <a:off x="304800" y="48006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Sobrinos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61" name="60 Tabla"/>
          <p:cNvGraphicFramePr>
            <a:graphicFrameLocks noGrp="1"/>
          </p:cNvGraphicFramePr>
          <p:nvPr/>
        </p:nvGraphicFramePr>
        <p:xfrm>
          <a:off x="152400" y="35052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304799">
                <a:tc>
                  <a:txBody>
                    <a:bodyPr/>
                    <a:lstStyle/>
                    <a:p>
                      <a:pPr algn="ctr"/>
                      <a:r>
                        <a:rPr lang="es-ES_tradnl" sz="1400" dirty="0" smtClean="0"/>
                        <a:t>Primos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graphicFrame>
        <p:nvGraphicFramePr>
          <p:cNvPr id="62" name="61 Tabla"/>
          <p:cNvGraphicFramePr>
            <a:graphicFrameLocks noGrp="1"/>
          </p:cNvGraphicFramePr>
          <p:nvPr/>
        </p:nvGraphicFramePr>
        <p:xfrm>
          <a:off x="228600" y="2133600"/>
          <a:ext cx="1447800" cy="30480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228600">
                <a:tc>
                  <a:txBody>
                    <a:bodyPr/>
                    <a:lstStyle/>
                    <a:p>
                      <a:pPr algn="ctr"/>
                      <a:r>
                        <a:rPr lang="es-ES_tradnl" sz="1400" dirty="0" smtClean="0"/>
                        <a:t>Tíos-Abuelos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cxnSp>
        <p:nvCxnSpPr>
          <p:cNvPr id="68" name="67 Conector recto de flecha"/>
          <p:cNvCxnSpPr/>
          <p:nvPr/>
        </p:nvCxnSpPr>
        <p:spPr bwMode="auto">
          <a:xfrm flipV="1">
            <a:off x="3048000" y="19050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69" name="68 Conector recto de flecha"/>
          <p:cNvCxnSpPr/>
          <p:nvPr/>
        </p:nvCxnSpPr>
        <p:spPr bwMode="auto">
          <a:xfrm flipV="1">
            <a:off x="3048000" y="2667000"/>
            <a:ext cx="0" cy="4572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75" name="74 Conector recto de flecha"/>
          <p:cNvCxnSpPr/>
          <p:nvPr/>
        </p:nvCxnSpPr>
        <p:spPr bwMode="auto">
          <a:xfrm flipH="1">
            <a:off x="1295400" y="2514600"/>
            <a:ext cx="1295400" cy="4572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78" name="77 Conector recto de flecha"/>
          <p:cNvCxnSpPr/>
          <p:nvPr/>
        </p:nvCxnSpPr>
        <p:spPr bwMode="auto">
          <a:xfrm flipH="1">
            <a:off x="1371600" y="1676400"/>
            <a:ext cx="106680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sp>
        <p:nvSpPr>
          <p:cNvPr id="88" name="87 CuadroTexto"/>
          <p:cNvSpPr txBox="1"/>
          <p:nvPr/>
        </p:nvSpPr>
        <p:spPr>
          <a:xfrm>
            <a:off x="3124200" y="1981200"/>
            <a:ext cx="373820" cy="338554"/>
          </a:xfrm>
          <a:prstGeom prst="rect">
            <a:avLst/>
          </a:prstGeom>
          <a:noFill/>
        </p:spPr>
        <p:txBody>
          <a:bodyPr wrap="none" rtlCol="0">
            <a:spAutoFit/>
          </a:bodyPr>
          <a:lstStyle/>
          <a:p>
            <a:r>
              <a:rPr lang="es-ES_tradnl" b="1" dirty="0" smtClean="0">
                <a:solidFill>
                  <a:srgbClr val="FFFF00"/>
                </a:solidFill>
                <a:latin typeface="+mn-lt"/>
              </a:rPr>
              <a:t>3º</a:t>
            </a:r>
            <a:endParaRPr lang="es-ES_tradnl" b="1" dirty="0">
              <a:solidFill>
                <a:srgbClr val="FFFF00"/>
              </a:solidFill>
              <a:latin typeface="+mn-lt"/>
            </a:endParaRPr>
          </a:p>
        </p:txBody>
      </p:sp>
      <p:graphicFrame>
        <p:nvGraphicFramePr>
          <p:cNvPr id="89" name="88 Tabla"/>
          <p:cNvGraphicFramePr>
            <a:graphicFrameLocks noGrp="1"/>
          </p:cNvGraphicFramePr>
          <p:nvPr/>
        </p:nvGraphicFramePr>
        <p:xfrm>
          <a:off x="6400800" y="31242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Padres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90" name="89 Tabla"/>
          <p:cNvGraphicFramePr>
            <a:graphicFrameLocks noGrp="1"/>
          </p:cNvGraphicFramePr>
          <p:nvPr/>
        </p:nvGraphicFramePr>
        <p:xfrm>
          <a:off x="6400800" y="24384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Abuelos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91" name="90 Tabla"/>
          <p:cNvGraphicFramePr>
            <a:graphicFrameLocks noGrp="1"/>
          </p:cNvGraphicFramePr>
          <p:nvPr/>
        </p:nvGraphicFramePr>
        <p:xfrm>
          <a:off x="6324600" y="1676400"/>
          <a:ext cx="1219200" cy="304800"/>
        </p:xfrm>
        <a:graphic>
          <a:graphicData uri="http://schemas.openxmlformats.org/drawingml/2006/table">
            <a:tbl>
              <a:tblPr firstRow="1" bandRow="1">
                <a:tableStyleId>{5C22544A-7EE6-4342-B048-85BDC9FD1C3A}</a:tableStyleId>
              </a:tblPr>
              <a:tblGrid>
                <a:gridCol w="1219200">
                  <a:extLst>
                    <a:ext uri="{9D8B030D-6E8A-4147-A177-3AD203B41FA5}">
                      <a16:colId xmlns="" xmlns:a16="http://schemas.microsoft.com/office/drawing/2014/main" val="20000"/>
                    </a:ext>
                  </a:extLst>
                </a:gridCol>
              </a:tblGrid>
              <a:tr h="228600">
                <a:tc>
                  <a:txBody>
                    <a:bodyPr/>
                    <a:lstStyle/>
                    <a:p>
                      <a:pPr algn="ctr"/>
                      <a:r>
                        <a:rPr lang="es-ES_tradnl" sz="1400" dirty="0" smtClean="0"/>
                        <a:t>Bisabuelos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92" name="91 Tabla"/>
          <p:cNvGraphicFramePr>
            <a:graphicFrameLocks noGrp="1"/>
          </p:cNvGraphicFramePr>
          <p:nvPr/>
        </p:nvGraphicFramePr>
        <p:xfrm>
          <a:off x="8305800" y="2209800"/>
          <a:ext cx="1447800" cy="30480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228600">
                <a:tc>
                  <a:txBody>
                    <a:bodyPr/>
                    <a:lstStyle/>
                    <a:p>
                      <a:pPr algn="ctr"/>
                      <a:r>
                        <a:rPr lang="es-ES_tradnl" sz="1400" dirty="0" smtClean="0"/>
                        <a:t>Tíos-Abuelos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graphicFrame>
        <p:nvGraphicFramePr>
          <p:cNvPr id="93" name="92 Tabla"/>
          <p:cNvGraphicFramePr>
            <a:graphicFrameLocks noGrp="1"/>
          </p:cNvGraphicFramePr>
          <p:nvPr/>
        </p:nvGraphicFramePr>
        <p:xfrm>
          <a:off x="8458200" y="28956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Tíos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graphicFrame>
        <p:nvGraphicFramePr>
          <p:cNvPr id="94" name="93 Tabla"/>
          <p:cNvGraphicFramePr>
            <a:graphicFrameLocks noGrp="1"/>
          </p:cNvGraphicFramePr>
          <p:nvPr/>
        </p:nvGraphicFramePr>
        <p:xfrm>
          <a:off x="8382000" y="41910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304800">
                <a:tc>
                  <a:txBody>
                    <a:bodyPr/>
                    <a:lstStyle/>
                    <a:p>
                      <a:pPr algn="ctr"/>
                      <a:r>
                        <a:rPr lang="es-ES_tradnl" sz="1400" dirty="0" smtClean="0"/>
                        <a:t>Hermanos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graphicFrame>
        <p:nvGraphicFramePr>
          <p:cNvPr id="95" name="94 Tabla"/>
          <p:cNvGraphicFramePr>
            <a:graphicFrameLocks noGrp="1"/>
          </p:cNvGraphicFramePr>
          <p:nvPr/>
        </p:nvGraphicFramePr>
        <p:xfrm>
          <a:off x="8382000" y="48768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Sobrinos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graphicFrame>
        <p:nvGraphicFramePr>
          <p:cNvPr id="96" name="95 Tabla"/>
          <p:cNvGraphicFramePr>
            <a:graphicFrameLocks noGrp="1"/>
          </p:cNvGraphicFramePr>
          <p:nvPr/>
        </p:nvGraphicFramePr>
        <p:xfrm>
          <a:off x="6400800" y="48768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Hijos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97" name="96 Tabla"/>
          <p:cNvGraphicFramePr>
            <a:graphicFrameLocks noGrp="1"/>
          </p:cNvGraphicFramePr>
          <p:nvPr/>
        </p:nvGraphicFramePr>
        <p:xfrm>
          <a:off x="6477000" y="55626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Nietos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98" name="97 Tabla"/>
          <p:cNvGraphicFramePr>
            <a:graphicFrameLocks noGrp="1"/>
          </p:cNvGraphicFramePr>
          <p:nvPr/>
        </p:nvGraphicFramePr>
        <p:xfrm>
          <a:off x="6477000" y="62484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400" dirty="0" smtClean="0"/>
                        <a:t>Biznietos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sp>
        <p:nvSpPr>
          <p:cNvPr id="102" name="101 CuadroTexto"/>
          <p:cNvSpPr txBox="1"/>
          <p:nvPr/>
        </p:nvSpPr>
        <p:spPr>
          <a:xfrm>
            <a:off x="1600200" y="2785646"/>
            <a:ext cx="373820" cy="338554"/>
          </a:xfrm>
          <a:prstGeom prst="rect">
            <a:avLst/>
          </a:prstGeom>
          <a:noFill/>
        </p:spPr>
        <p:txBody>
          <a:bodyPr wrap="none" rtlCol="0">
            <a:spAutoFit/>
          </a:bodyPr>
          <a:lstStyle/>
          <a:p>
            <a:r>
              <a:rPr lang="es-ES_tradnl" b="1" dirty="0" smtClean="0">
                <a:solidFill>
                  <a:srgbClr val="FFFF00"/>
                </a:solidFill>
                <a:latin typeface="+mn-lt"/>
              </a:rPr>
              <a:t>3º</a:t>
            </a:r>
            <a:endParaRPr lang="es-ES_tradnl" b="1" dirty="0">
              <a:solidFill>
                <a:srgbClr val="FFFF00"/>
              </a:solidFill>
              <a:latin typeface="+mn-lt"/>
            </a:endParaRPr>
          </a:p>
        </p:txBody>
      </p:sp>
      <p:sp>
        <p:nvSpPr>
          <p:cNvPr id="103" name="102 CuadroTexto"/>
          <p:cNvSpPr txBox="1"/>
          <p:nvPr/>
        </p:nvSpPr>
        <p:spPr>
          <a:xfrm>
            <a:off x="762000" y="3166646"/>
            <a:ext cx="373820" cy="338554"/>
          </a:xfrm>
          <a:prstGeom prst="rect">
            <a:avLst/>
          </a:prstGeom>
          <a:noFill/>
        </p:spPr>
        <p:txBody>
          <a:bodyPr wrap="none" rtlCol="0">
            <a:spAutoFit/>
          </a:bodyPr>
          <a:lstStyle/>
          <a:p>
            <a:r>
              <a:rPr lang="es-ES_tradnl" b="1" dirty="0" smtClean="0">
                <a:solidFill>
                  <a:srgbClr val="FFFF00"/>
                </a:solidFill>
                <a:latin typeface="+mn-lt"/>
              </a:rPr>
              <a:t>4º</a:t>
            </a:r>
            <a:endParaRPr lang="es-ES_tradnl" b="1" dirty="0">
              <a:solidFill>
                <a:srgbClr val="FFFF00"/>
              </a:solidFill>
              <a:latin typeface="+mn-lt"/>
            </a:endParaRPr>
          </a:p>
        </p:txBody>
      </p:sp>
      <p:sp>
        <p:nvSpPr>
          <p:cNvPr id="104" name="103 CuadroTexto"/>
          <p:cNvSpPr txBox="1"/>
          <p:nvPr/>
        </p:nvSpPr>
        <p:spPr>
          <a:xfrm>
            <a:off x="1676400" y="1871246"/>
            <a:ext cx="373820" cy="338554"/>
          </a:xfrm>
          <a:prstGeom prst="rect">
            <a:avLst/>
          </a:prstGeom>
          <a:noFill/>
        </p:spPr>
        <p:txBody>
          <a:bodyPr wrap="none" rtlCol="0">
            <a:spAutoFit/>
          </a:bodyPr>
          <a:lstStyle/>
          <a:p>
            <a:r>
              <a:rPr lang="es-ES_tradnl" b="1" dirty="0" smtClean="0">
                <a:solidFill>
                  <a:srgbClr val="FFFF00"/>
                </a:solidFill>
                <a:latin typeface="+mn-lt"/>
              </a:rPr>
              <a:t>4º</a:t>
            </a:r>
            <a:endParaRPr lang="es-ES_tradnl" b="1" dirty="0">
              <a:solidFill>
                <a:srgbClr val="FFFF00"/>
              </a:solidFill>
              <a:latin typeface="+mn-lt"/>
            </a:endParaRPr>
          </a:p>
        </p:txBody>
      </p:sp>
      <p:sp>
        <p:nvSpPr>
          <p:cNvPr id="105" name="104 CuadroTexto"/>
          <p:cNvSpPr txBox="1"/>
          <p:nvPr/>
        </p:nvSpPr>
        <p:spPr>
          <a:xfrm>
            <a:off x="1600200" y="3886200"/>
            <a:ext cx="373820" cy="338554"/>
          </a:xfrm>
          <a:prstGeom prst="rect">
            <a:avLst/>
          </a:prstGeom>
          <a:noFill/>
        </p:spPr>
        <p:txBody>
          <a:bodyPr wrap="none" rtlCol="0">
            <a:spAutoFit/>
          </a:bodyPr>
          <a:lstStyle/>
          <a:p>
            <a:r>
              <a:rPr lang="es-ES_tradnl" b="1" dirty="0" smtClean="0">
                <a:solidFill>
                  <a:srgbClr val="FFFF00"/>
                </a:solidFill>
                <a:latin typeface="+mn-lt"/>
              </a:rPr>
              <a:t>2º</a:t>
            </a:r>
            <a:endParaRPr lang="es-ES_tradnl" b="1" dirty="0">
              <a:solidFill>
                <a:srgbClr val="FFFF00"/>
              </a:solidFill>
              <a:latin typeface="+mn-lt"/>
            </a:endParaRPr>
          </a:p>
        </p:txBody>
      </p:sp>
      <p:sp>
        <p:nvSpPr>
          <p:cNvPr id="106" name="105 CuadroTexto"/>
          <p:cNvSpPr txBox="1"/>
          <p:nvPr/>
        </p:nvSpPr>
        <p:spPr>
          <a:xfrm>
            <a:off x="838200" y="4495800"/>
            <a:ext cx="373820" cy="338554"/>
          </a:xfrm>
          <a:prstGeom prst="rect">
            <a:avLst/>
          </a:prstGeom>
          <a:noFill/>
        </p:spPr>
        <p:txBody>
          <a:bodyPr wrap="none" rtlCol="0">
            <a:spAutoFit/>
          </a:bodyPr>
          <a:lstStyle/>
          <a:p>
            <a:r>
              <a:rPr lang="es-ES_tradnl" b="1" dirty="0" smtClean="0">
                <a:solidFill>
                  <a:srgbClr val="FFFF00"/>
                </a:solidFill>
                <a:latin typeface="+mn-lt"/>
              </a:rPr>
              <a:t>3º</a:t>
            </a:r>
            <a:endParaRPr lang="es-ES_tradnl" b="1" dirty="0">
              <a:solidFill>
                <a:srgbClr val="FFFF00"/>
              </a:solidFill>
              <a:latin typeface="+mn-lt"/>
            </a:endParaRPr>
          </a:p>
        </p:txBody>
      </p:sp>
      <p:sp>
        <p:nvSpPr>
          <p:cNvPr id="107" name="106 CuadroTexto"/>
          <p:cNvSpPr txBox="1"/>
          <p:nvPr/>
        </p:nvSpPr>
        <p:spPr>
          <a:xfrm>
            <a:off x="3124200" y="4495800"/>
            <a:ext cx="373820" cy="338554"/>
          </a:xfrm>
          <a:prstGeom prst="rect">
            <a:avLst/>
          </a:prstGeom>
          <a:noFill/>
        </p:spPr>
        <p:txBody>
          <a:bodyPr wrap="none" rtlCol="0">
            <a:spAutoFit/>
          </a:bodyPr>
          <a:lstStyle/>
          <a:p>
            <a:r>
              <a:rPr lang="es-ES_tradnl" b="1" dirty="0" smtClean="0">
                <a:solidFill>
                  <a:srgbClr val="FFFF00"/>
                </a:solidFill>
                <a:latin typeface="+mn-lt"/>
              </a:rPr>
              <a:t>1º</a:t>
            </a:r>
            <a:endParaRPr lang="es-ES_tradnl" b="1" dirty="0">
              <a:solidFill>
                <a:srgbClr val="FFFF00"/>
              </a:solidFill>
              <a:latin typeface="+mn-lt"/>
            </a:endParaRPr>
          </a:p>
        </p:txBody>
      </p:sp>
      <p:sp>
        <p:nvSpPr>
          <p:cNvPr id="108" name="107 CuadroTexto"/>
          <p:cNvSpPr txBox="1"/>
          <p:nvPr/>
        </p:nvSpPr>
        <p:spPr>
          <a:xfrm>
            <a:off x="3200400" y="5257800"/>
            <a:ext cx="373820" cy="338554"/>
          </a:xfrm>
          <a:prstGeom prst="rect">
            <a:avLst/>
          </a:prstGeom>
          <a:noFill/>
        </p:spPr>
        <p:txBody>
          <a:bodyPr wrap="none" rtlCol="0">
            <a:spAutoFit/>
          </a:bodyPr>
          <a:lstStyle/>
          <a:p>
            <a:r>
              <a:rPr lang="es-ES_tradnl" b="1" dirty="0" smtClean="0">
                <a:solidFill>
                  <a:srgbClr val="FFFF00"/>
                </a:solidFill>
                <a:latin typeface="+mn-lt"/>
              </a:rPr>
              <a:t>2º</a:t>
            </a:r>
            <a:endParaRPr lang="es-ES_tradnl" b="1" dirty="0">
              <a:solidFill>
                <a:srgbClr val="FFFF00"/>
              </a:solidFill>
              <a:latin typeface="+mn-lt"/>
            </a:endParaRPr>
          </a:p>
        </p:txBody>
      </p:sp>
      <p:sp>
        <p:nvSpPr>
          <p:cNvPr id="109" name="108 CuadroTexto"/>
          <p:cNvSpPr txBox="1"/>
          <p:nvPr/>
        </p:nvSpPr>
        <p:spPr>
          <a:xfrm>
            <a:off x="3200400" y="5986046"/>
            <a:ext cx="373820" cy="338554"/>
          </a:xfrm>
          <a:prstGeom prst="rect">
            <a:avLst/>
          </a:prstGeom>
          <a:noFill/>
        </p:spPr>
        <p:txBody>
          <a:bodyPr wrap="none" rtlCol="0">
            <a:spAutoFit/>
          </a:bodyPr>
          <a:lstStyle/>
          <a:p>
            <a:r>
              <a:rPr lang="es-ES_tradnl" b="1" dirty="0" smtClean="0">
                <a:solidFill>
                  <a:srgbClr val="FFFF00"/>
                </a:solidFill>
                <a:latin typeface="+mn-lt"/>
              </a:rPr>
              <a:t>3º</a:t>
            </a:r>
            <a:endParaRPr lang="es-ES_tradnl" b="1" dirty="0">
              <a:solidFill>
                <a:srgbClr val="FFFF00"/>
              </a:solidFill>
              <a:latin typeface="+mn-lt"/>
            </a:endParaRPr>
          </a:p>
        </p:txBody>
      </p:sp>
      <p:sp>
        <p:nvSpPr>
          <p:cNvPr id="112" name="111 CuadroTexto"/>
          <p:cNvSpPr txBox="1"/>
          <p:nvPr/>
        </p:nvSpPr>
        <p:spPr>
          <a:xfrm>
            <a:off x="2327736" y="1143000"/>
            <a:ext cx="1542410" cy="338554"/>
          </a:xfrm>
          <a:prstGeom prst="rect">
            <a:avLst/>
          </a:prstGeom>
          <a:noFill/>
        </p:spPr>
        <p:txBody>
          <a:bodyPr wrap="none" rtlCol="0">
            <a:spAutoFit/>
          </a:bodyPr>
          <a:lstStyle/>
          <a:p>
            <a:r>
              <a:rPr lang="es-ES_tradnl" b="1" u="sng" dirty="0" smtClean="0">
                <a:solidFill>
                  <a:srgbClr val="FFFF00"/>
                </a:solidFill>
                <a:latin typeface="+mn-lt"/>
              </a:rPr>
              <a:t>Línea Directa:</a:t>
            </a:r>
            <a:endParaRPr lang="es-ES_tradnl" b="1" u="sng" dirty="0">
              <a:solidFill>
                <a:srgbClr val="FFFF00"/>
              </a:solidFill>
              <a:latin typeface="+mn-lt"/>
            </a:endParaRPr>
          </a:p>
        </p:txBody>
      </p:sp>
      <p:sp>
        <p:nvSpPr>
          <p:cNvPr id="113" name="112 CuadroTexto"/>
          <p:cNvSpPr txBox="1"/>
          <p:nvPr/>
        </p:nvSpPr>
        <p:spPr>
          <a:xfrm>
            <a:off x="152400" y="1490246"/>
            <a:ext cx="1359668" cy="338554"/>
          </a:xfrm>
          <a:prstGeom prst="rect">
            <a:avLst/>
          </a:prstGeom>
          <a:noFill/>
        </p:spPr>
        <p:txBody>
          <a:bodyPr wrap="none" rtlCol="0">
            <a:spAutoFit/>
          </a:bodyPr>
          <a:lstStyle/>
          <a:p>
            <a:r>
              <a:rPr lang="es-ES_tradnl" b="1" u="sng" dirty="0" smtClean="0">
                <a:solidFill>
                  <a:srgbClr val="FFFF66"/>
                </a:solidFill>
                <a:latin typeface="+mn-lt"/>
              </a:rPr>
              <a:t>Colaterales:</a:t>
            </a:r>
            <a:endParaRPr lang="es-ES_tradnl" b="1" u="sng" dirty="0">
              <a:solidFill>
                <a:srgbClr val="FFFF66"/>
              </a:solidFill>
              <a:latin typeface="+mn-lt"/>
            </a:endParaRPr>
          </a:p>
        </p:txBody>
      </p:sp>
      <p:cxnSp>
        <p:nvCxnSpPr>
          <p:cNvPr id="114" name="113 Conector recto de flecha"/>
          <p:cNvCxnSpPr/>
          <p:nvPr/>
        </p:nvCxnSpPr>
        <p:spPr bwMode="auto">
          <a:xfrm flipV="1">
            <a:off x="6934200" y="27432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115" name="114 Conector recto de flecha"/>
          <p:cNvCxnSpPr/>
          <p:nvPr/>
        </p:nvCxnSpPr>
        <p:spPr bwMode="auto">
          <a:xfrm flipV="1">
            <a:off x="6858000" y="1981200"/>
            <a:ext cx="0" cy="4572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sp>
        <p:nvSpPr>
          <p:cNvPr id="116" name="115 CuadroTexto"/>
          <p:cNvSpPr txBox="1"/>
          <p:nvPr/>
        </p:nvSpPr>
        <p:spPr>
          <a:xfrm>
            <a:off x="6077590" y="1219200"/>
            <a:ext cx="1542410" cy="338554"/>
          </a:xfrm>
          <a:prstGeom prst="rect">
            <a:avLst/>
          </a:prstGeom>
          <a:noFill/>
        </p:spPr>
        <p:txBody>
          <a:bodyPr wrap="none" rtlCol="0">
            <a:spAutoFit/>
          </a:bodyPr>
          <a:lstStyle/>
          <a:p>
            <a:r>
              <a:rPr lang="es-ES_tradnl" b="1" u="sng" dirty="0" smtClean="0">
                <a:solidFill>
                  <a:srgbClr val="FFFF00"/>
                </a:solidFill>
                <a:latin typeface="+mn-lt"/>
              </a:rPr>
              <a:t>Línea Directa:</a:t>
            </a:r>
            <a:endParaRPr lang="es-ES_tradnl" b="1" u="sng" dirty="0">
              <a:solidFill>
                <a:srgbClr val="FFFF00"/>
              </a:solidFill>
              <a:latin typeface="+mn-lt"/>
            </a:endParaRPr>
          </a:p>
        </p:txBody>
      </p:sp>
      <p:graphicFrame>
        <p:nvGraphicFramePr>
          <p:cNvPr id="117" name="116 Tabla"/>
          <p:cNvGraphicFramePr>
            <a:graphicFrameLocks noGrp="1"/>
          </p:cNvGraphicFramePr>
          <p:nvPr/>
        </p:nvGraphicFramePr>
        <p:xfrm>
          <a:off x="8458200" y="3505200"/>
          <a:ext cx="1066800" cy="3048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304799">
                <a:tc>
                  <a:txBody>
                    <a:bodyPr/>
                    <a:lstStyle/>
                    <a:p>
                      <a:pPr algn="ctr"/>
                      <a:r>
                        <a:rPr lang="es-ES_tradnl" sz="1400" dirty="0" smtClean="0"/>
                        <a:t>Primos</a:t>
                      </a:r>
                      <a:endParaRPr lang="es-ES_tradnl" sz="14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cxnSp>
        <p:nvCxnSpPr>
          <p:cNvPr id="118" name="117 Conector recto de flecha"/>
          <p:cNvCxnSpPr/>
          <p:nvPr/>
        </p:nvCxnSpPr>
        <p:spPr bwMode="auto">
          <a:xfrm>
            <a:off x="7543800" y="1828800"/>
            <a:ext cx="1219200" cy="3048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123" name="122 Conector recto de flecha"/>
          <p:cNvCxnSpPr/>
          <p:nvPr/>
        </p:nvCxnSpPr>
        <p:spPr bwMode="auto">
          <a:xfrm>
            <a:off x="7467600" y="2590800"/>
            <a:ext cx="99060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sp>
        <p:nvSpPr>
          <p:cNvPr id="126" name="125 CuadroTexto"/>
          <p:cNvSpPr txBox="1"/>
          <p:nvPr/>
        </p:nvSpPr>
        <p:spPr>
          <a:xfrm>
            <a:off x="8305800" y="1490246"/>
            <a:ext cx="1359668" cy="338554"/>
          </a:xfrm>
          <a:prstGeom prst="rect">
            <a:avLst/>
          </a:prstGeom>
          <a:noFill/>
        </p:spPr>
        <p:txBody>
          <a:bodyPr wrap="none" rtlCol="0">
            <a:spAutoFit/>
          </a:bodyPr>
          <a:lstStyle/>
          <a:p>
            <a:r>
              <a:rPr lang="es-ES_tradnl" b="1" u="sng" dirty="0" smtClean="0">
                <a:solidFill>
                  <a:srgbClr val="FFFF66"/>
                </a:solidFill>
                <a:latin typeface="+mn-lt"/>
              </a:rPr>
              <a:t>Colaterales:</a:t>
            </a:r>
            <a:endParaRPr lang="es-ES_tradnl" b="1" u="sng" dirty="0">
              <a:solidFill>
                <a:srgbClr val="FFFF66"/>
              </a:solidFill>
              <a:latin typeface="+mn-lt"/>
            </a:endParaRPr>
          </a:p>
        </p:txBody>
      </p:sp>
      <p:cxnSp>
        <p:nvCxnSpPr>
          <p:cNvPr id="127" name="126 Conector recto de flecha"/>
          <p:cNvCxnSpPr/>
          <p:nvPr/>
        </p:nvCxnSpPr>
        <p:spPr bwMode="auto">
          <a:xfrm>
            <a:off x="8991600" y="3200400"/>
            <a:ext cx="0" cy="3048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129" name="128 Conector recto de flecha"/>
          <p:cNvCxnSpPr/>
          <p:nvPr/>
        </p:nvCxnSpPr>
        <p:spPr bwMode="auto">
          <a:xfrm>
            <a:off x="7467600" y="3352800"/>
            <a:ext cx="914400" cy="8382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133" name="132 Conector recto de flecha"/>
          <p:cNvCxnSpPr/>
          <p:nvPr/>
        </p:nvCxnSpPr>
        <p:spPr bwMode="auto">
          <a:xfrm>
            <a:off x="8991600" y="44958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sp>
        <p:nvSpPr>
          <p:cNvPr id="135" name="134 CuadroTexto"/>
          <p:cNvSpPr txBox="1"/>
          <p:nvPr/>
        </p:nvSpPr>
        <p:spPr>
          <a:xfrm>
            <a:off x="6560380" y="3471446"/>
            <a:ext cx="373820" cy="338554"/>
          </a:xfrm>
          <a:prstGeom prst="rect">
            <a:avLst/>
          </a:prstGeom>
          <a:noFill/>
        </p:spPr>
        <p:txBody>
          <a:bodyPr wrap="none" rtlCol="0">
            <a:spAutoFit/>
          </a:bodyPr>
          <a:lstStyle/>
          <a:p>
            <a:r>
              <a:rPr lang="es-ES_tradnl" b="1" dirty="0" smtClean="0">
                <a:solidFill>
                  <a:srgbClr val="FFFF00"/>
                </a:solidFill>
                <a:latin typeface="+mn-lt"/>
              </a:rPr>
              <a:t>1º</a:t>
            </a:r>
            <a:endParaRPr lang="es-ES_tradnl" b="1" dirty="0">
              <a:solidFill>
                <a:srgbClr val="FFFF00"/>
              </a:solidFill>
              <a:latin typeface="+mn-lt"/>
            </a:endParaRPr>
          </a:p>
        </p:txBody>
      </p:sp>
      <p:sp>
        <p:nvSpPr>
          <p:cNvPr id="136" name="135 CuadroTexto"/>
          <p:cNvSpPr txBox="1"/>
          <p:nvPr/>
        </p:nvSpPr>
        <p:spPr>
          <a:xfrm>
            <a:off x="6477000" y="4495800"/>
            <a:ext cx="373820" cy="338554"/>
          </a:xfrm>
          <a:prstGeom prst="rect">
            <a:avLst/>
          </a:prstGeom>
          <a:noFill/>
        </p:spPr>
        <p:txBody>
          <a:bodyPr wrap="none" rtlCol="0">
            <a:spAutoFit/>
          </a:bodyPr>
          <a:lstStyle/>
          <a:p>
            <a:r>
              <a:rPr lang="es-ES_tradnl" b="1" dirty="0" smtClean="0">
                <a:solidFill>
                  <a:srgbClr val="FFFF00"/>
                </a:solidFill>
                <a:latin typeface="+mn-lt"/>
              </a:rPr>
              <a:t>1º</a:t>
            </a:r>
            <a:endParaRPr lang="es-ES_tradnl" b="1" dirty="0">
              <a:solidFill>
                <a:srgbClr val="FFFF00"/>
              </a:solidFill>
              <a:latin typeface="+mn-lt"/>
            </a:endParaRPr>
          </a:p>
        </p:txBody>
      </p:sp>
      <p:sp>
        <p:nvSpPr>
          <p:cNvPr id="137" name="136 CuadroTexto"/>
          <p:cNvSpPr txBox="1"/>
          <p:nvPr/>
        </p:nvSpPr>
        <p:spPr>
          <a:xfrm>
            <a:off x="6477000" y="2743200"/>
            <a:ext cx="373820" cy="338554"/>
          </a:xfrm>
          <a:prstGeom prst="rect">
            <a:avLst/>
          </a:prstGeom>
          <a:noFill/>
        </p:spPr>
        <p:txBody>
          <a:bodyPr wrap="none" rtlCol="0">
            <a:spAutoFit/>
          </a:bodyPr>
          <a:lstStyle/>
          <a:p>
            <a:r>
              <a:rPr lang="es-ES_tradnl" b="1" dirty="0" smtClean="0">
                <a:solidFill>
                  <a:srgbClr val="FFFF00"/>
                </a:solidFill>
                <a:latin typeface="+mn-lt"/>
              </a:rPr>
              <a:t>2º</a:t>
            </a:r>
            <a:endParaRPr lang="es-ES_tradnl" b="1" dirty="0">
              <a:solidFill>
                <a:srgbClr val="FFFF00"/>
              </a:solidFill>
              <a:latin typeface="+mn-lt"/>
            </a:endParaRPr>
          </a:p>
        </p:txBody>
      </p:sp>
      <p:sp>
        <p:nvSpPr>
          <p:cNvPr id="138" name="137 CuadroTexto"/>
          <p:cNvSpPr txBox="1"/>
          <p:nvPr/>
        </p:nvSpPr>
        <p:spPr>
          <a:xfrm>
            <a:off x="6553200" y="5181600"/>
            <a:ext cx="373820" cy="338554"/>
          </a:xfrm>
          <a:prstGeom prst="rect">
            <a:avLst/>
          </a:prstGeom>
          <a:noFill/>
        </p:spPr>
        <p:txBody>
          <a:bodyPr wrap="none" rtlCol="0">
            <a:spAutoFit/>
          </a:bodyPr>
          <a:lstStyle/>
          <a:p>
            <a:r>
              <a:rPr lang="es-ES_tradnl" b="1" dirty="0" smtClean="0">
                <a:solidFill>
                  <a:srgbClr val="FFFF00"/>
                </a:solidFill>
                <a:latin typeface="+mn-lt"/>
              </a:rPr>
              <a:t>2º</a:t>
            </a:r>
            <a:endParaRPr lang="es-ES_tradnl" b="1" dirty="0">
              <a:solidFill>
                <a:srgbClr val="FFFF00"/>
              </a:solidFill>
              <a:latin typeface="+mn-lt"/>
            </a:endParaRPr>
          </a:p>
        </p:txBody>
      </p:sp>
      <p:sp>
        <p:nvSpPr>
          <p:cNvPr id="139" name="138 CuadroTexto"/>
          <p:cNvSpPr txBox="1"/>
          <p:nvPr/>
        </p:nvSpPr>
        <p:spPr>
          <a:xfrm>
            <a:off x="7924800" y="4038600"/>
            <a:ext cx="373820" cy="338554"/>
          </a:xfrm>
          <a:prstGeom prst="rect">
            <a:avLst/>
          </a:prstGeom>
          <a:noFill/>
        </p:spPr>
        <p:txBody>
          <a:bodyPr wrap="none" rtlCol="0">
            <a:spAutoFit/>
          </a:bodyPr>
          <a:lstStyle/>
          <a:p>
            <a:r>
              <a:rPr lang="es-ES_tradnl" b="1" dirty="0" smtClean="0">
                <a:solidFill>
                  <a:srgbClr val="FFFF00"/>
                </a:solidFill>
                <a:latin typeface="+mn-lt"/>
              </a:rPr>
              <a:t>2º</a:t>
            </a:r>
            <a:endParaRPr lang="es-ES_tradnl" b="1" dirty="0">
              <a:solidFill>
                <a:srgbClr val="FFFF00"/>
              </a:solidFill>
              <a:latin typeface="+mn-lt"/>
            </a:endParaRPr>
          </a:p>
        </p:txBody>
      </p:sp>
      <p:sp>
        <p:nvSpPr>
          <p:cNvPr id="140" name="139 CuadroTexto"/>
          <p:cNvSpPr txBox="1"/>
          <p:nvPr/>
        </p:nvSpPr>
        <p:spPr>
          <a:xfrm>
            <a:off x="6477000" y="5867400"/>
            <a:ext cx="373820" cy="338554"/>
          </a:xfrm>
          <a:prstGeom prst="rect">
            <a:avLst/>
          </a:prstGeom>
          <a:noFill/>
        </p:spPr>
        <p:txBody>
          <a:bodyPr wrap="none" rtlCol="0">
            <a:spAutoFit/>
          </a:bodyPr>
          <a:lstStyle/>
          <a:p>
            <a:r>
              <a:rPr lang="es-ES_tradnl" b="1" dirty="0" smtClean="0">
                <a:solidFill>
                  <a:srgbClr val="FFFF00"/>
                </a:solidFill>
                <a:latin typeface="+mn-lt"/>
              </a:rPr>
              <a:t>3º</a:t>
            </a:r>
            <a:endParaRPr lang="es-ES_tradnl" b="1" dirty="0">
              <a:solidFill>
                <a:srgbClr val="FFFF00"/>
              </a:solidFill>
              <a:latin typeface="+mn-lt"/>
            </a:endParaRPr>
          </a:p>
        </p:txBody>
      </p:sp>
      <p:sp>
        <p:nvSpPr>
          <p:cNvPr id="141" name="140 CuadroTexto"/>
          <p:cNvSpPr txBox="1"/>
          <p:nvPr/>
        </p:nvSpPr>
        <p:spPr>
          <a:xfrm>
            <a:off x="6400800" y="1981200"/>
            <a:ext cx="373820" cy="338554"/>
          </a:xfrm>
          <a:prstGeom prst="rect">
            <a:avLst/>
          </a:prstGeom>
          <a:noFill/>
        </p:spPr>
        <p:txBody>
          <a:bodyPr wrap="none" rtlCol="0">
            <a:spAutoFit/>
          </a:bodyPr>
          <a:lstStyle/>
          <a:p>
            <a:r>
              <a:rPr lang="es-ES_tradnl" b="1" dirty="0" smtClean="0">
                <a:solidFill>
                  <a:srgbClr val="FFFF00"/>
                </a:solidFill>
                <a:latin typeface="+mn-lt"/>
              </a:rPr>
              <a:t>3º</a:t>
            </a:r>
            <a:endParaRPr lang="es-ES_tradnl" b="1" dirty="0">
              <a:solidFill>
                <a:srgbClr val="FFFF00"/>
              </a:solidFill>
              <a:latin typeface="+mn-lt"/>
            </a:endParaRPr>
          </a:p>
        </p:txBody>
      </p:sp>
      <p:sp>
        <p:nvSpPr>
          <p:cNvPr id="142" name="141 CuadroTexto"/>
          <p:cNvSpPr txBox="1"/>
          <p:nvPr/>
        </p:nvSpPr>
        <p:spPr>
          <a:xfrm>
            <a:off x="8001000" y="2895600"/>
            <a:ext cx="373820" cy="338554"/>
          </a:xfrm>
          <a:prstGeom prst="rect">
            <a:avLst/>
          </a:prstGeom>
          <a:noFill/>
        </p:spPr>
        <p:txBody>
          <a:bodyPr wrap="none" rtlCol="0">
            <a:spAutoFit/>
          </a:bodyPr>
          <a:lstStyle/>
          <a:p>
            <a:r>
              <a:rPr lang="es-ES_tradnl" b="1" dirty="0" smtClean="0">
                <a:solidFill>
                  <a:srgbClr val="FFFF00"/>
                </a:solidFill>
                <a:latin typeface="+mn-lt"/>
              </a:rPr>
              <a:t>3º</a:t>
            </a:r>
            <a:endParaRPr lang="es-ES_tradnl" b="1" dirty="0">
              <a:solidFill>
                <a:srgbClr val="FFFF00"/>
              </a:solidFill>
              <a:latin typeface="+mn-lt"/>
            </a:endParaRPr>
          </a:p>
        </p:txBody>
      </p:sp>
      <p:sp>
        <p:nvSpPr>
          <p:cNvPr id="143" name="142 CuadroTexto"/>
          <p:cNvSpPr txBox="1"/>
          <p:nvPr/>
        </p:nvSpPr>
        <p:spPr>
          <a:xfrm>
            <a:off x="8610600" y="4572000"/>
            <a:ext cx="373820" cy="338554"/>
          </a:xfrm>
          <a:prstGeom prst="rect">
            <a:avLst/>
          </a:prstGeom>
          <a:noFill/>
        </p:spPr>
        <p:txBody>
          <a:bodyPr wrap="none" rtlCol="0">
            <a:spAutoFit/>
          </a:bodyPr>
          <a:lstStyle/>
          <a:p>
            <a:r>
              <a:rPr lang="es-ES_tradnl" b="1" dirty="0" smtClean="0">
                <a:solidFill>
                  <a:srgbClr val="FFFF00"/>
                </a:solidFill>
                <a:latin typeface="+mn-lt"/>
              </a:rPr>
              <a:t>3º</a:t>
            </a:r>
            <a:endParaRPr lang="es-ES_tradnl" b="1" dirty="0">
              <a:solidFill>
                <a:srgbClr val="FFFF00"/>
              </a:solidFill>
              <a:latin typeface="+mn-lt"/>
            </a:endParaRPr>
          </a:p>
        </p:txBody>
      </p:sp>
      <p:sp>
        <p:nvSpPr>
          <p:cNvPr id="144" name="143 CuadroTexto"/>
          <p:cNvSpPr txBox="1"/>
          <p:nvPr/>
        </p:nvSpPr>
        <p:spPr>
          <a:xfrm>
            <a:off x="7924800" y="1981200"/>
            <a:ext cx="373820" cy="338554"/>
          </a:xfrm>
          <a:prstGeom prst="rect">
            <a:avLst/>
          </a:prstGeom>
          <a:noFill/>
        </p:spPr>
        <p:txBody>
          <a:bodyPr wrap="none" rtlCol="0">
            <a:spAutoFit/>
          </a:bodyPr>
          <a:lstStyle/>
          <a:p>
            <a:r>
              <a:rPr lang="es-ES_tradnl" b="1" dirty="0" smtClean="0">
                <a:solidFill>
                  <a:srgbClr val="FFFF00"/>
                </a:solidFill>
                <a:latin typeface="+mn-lt"/>
              </a:rPr>
              <a:t>4º</a:t>
            </a:r>
            <a:endParaRPr lang="es-ES_tradnl" b="1" dirty="0">
              <a:solidFill>
                <a:srgbClr val="FFFF00"/>
              </a:solidFill>
              <a:latin typeface="+mn-lt"/>
            </a:endParaRPr>
          </a:p>
        </p:txBody>
      </p:sp>
      <p:sp>
        <p:nvSpPr>
          <p:cNvPr id="145" name="144 CuadroTexto"/>
          <p:cNvSpPr txBox="1"/>
          <p:nvPr/>
        </p:nvSpPr>
        <p:spPr>
          <a:xfrm>
            <a:off x="8610600" y="3200400"/>
            <a:ext cx="373820" cy="338554"/>
          </a:xfrm>
          <a:prstGeom prst="rect">
            <a:avLst/>
          </a:prstGeom>
          <a:noFill/>
        </p:spPr>
        <p:txBody>
          <a:bodyPr wrap="none" rtlCol="0">
            <a:spAutoFit/>
          </a:bodyPr>
          <a:lstStyle/>
          <a:p>
            <a:r>
              <a:rPr lang="es-ES_tradnl" b="1" dirty="0" smtClean="0">
                <a:solidFill>
                  <a:srgbClr val="FFFF00"/>
                </a:solidFill>
                <a:latin typeface="+mn-lt"/>
              </a:rPr>
              <a:t>4º</a:t>
            </a:r>
            <a:endParaRPr lang="es-ES_tradnl" b="1" dirty="0">
              <a:solidFill>
                <a:srgbClr val="FFFF00"/>
              </a:solidFill>
              <a:latin typeface="+mn-lt"/>
            </a:endParaRPr>
          </a:p>
        </p:txBody>
      </p:sp>
      <p:graphicFrame>
        <p:nvGraphicFramePr>
          <p:cNvPr id="153" name="152 Tabla"/>
          <p:cNvGraphicFramePr>
            <a:graphicFrameLocks noGrp="1"/>
          </p:cNvGraphicFramePr>
          <p:nvPr/>
        </p:nvGraphicFramePr>
        <p:xfrm>
          <a:off x="228600" y="5501640"/>
          <a:ext cx="1066800" cy="4572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228600">
                <a:tc>
                  <a:txBody>
                    <a:bodyPr/>
                    <a:lstStyle/>
                    <a:p>
                      <a:pPr algn="ctr"/>
                      <a:r>
                        <a:rPr lang="es-ES_tradnl" sz="1200" dirty="0" smtClean="0"/>
                        <a:t>Sobrinos Nietos</a:t>
                      </a:r>
                      <a:endParaRPr lang="es-ES_tradnl" sz="12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3399"/>
                    </a:solidFill>
                  </a:tcPr>
                </a:tc>
                <a:extLst>
                  <a:ext uri="{0D108BD9-81ED-4DB2-BD59-A6C34878D82A}">
                    <a16:rowId xmlns="" xmlns:a16="http://schemas.microsoft.com/office/drawing/2014/main" val="10000"/>
                  </a:ext>
                </a:extLst>
              </a:tr>
            </a:tbl>
          </a:graphicData>
        </a:graphic>
      </p:graphicFrame>
      <p:cxnSp>
        <p:nvCxnSpPr>
          <p:cNvPr id="154" name="153 Conector recto de flecha"/>
          <p:cNvCxnSpPr/>
          <p:nvPr/>
        </p:nvCxnSpPr>
        <p:spPr bwMode="auto">
          <a:xfrm>
            <a:off x="762000" y="51054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graphicFrame>
        <p:nvGraphicFramePr>
          <p:cNvPr id="156" name="155 Tabla"/>
          <p:cNvGraphicFramePr>
            <a:graphicFrameLocks noGrp="1"/>
          </p:cNvGraphicFramePr>
          <p:nvPr/>
        </p:nvGraphicFramePr>
        <p:xfrm>
          <a:off x="8534400" y="5562600"/>
          <a:ext cx="1066800" cy="457200"/>
        </p:xfrm>
        <a:graphic>
          <a:graphicData uri="http://schemas.openxmlformats.org/drawingml/2006/table">
            <a:tbl>
              <a:tblPr firstRow="1" bandRow="1">
                <a:tableStyleId>{5C22544A-7EE6-4342-B048-85BDC9FD1C3A}</a:tableStyleId>
              </a:tblPr>
              <a:tblGrid>
                <a:gridCol w="1066800">
                  <a:extLst>
                    <a:ext uri="{9D8B030D-6E8A-4147-A177-3AD203B41FA5}">
                      <a16:colId xmlns="" xmlns:a16="http://schemas.microsoft.com/office/drawing/2014/main" val="20000"/>
                    </a:ext>
                  </a:extLst>
                </a:gridCol>
              </a:tblGrid>
              <a:tr h="396240">
                <a:tc>
                  <a:txBody>
                    <a:bodyPr/>
                    <a:lstStyle/>
                    <a:p>
                      <a:pPr algn="ctr"/>
                      <a:r>
                        <a:rPr lang="es-ES_tradnl" sz="1200" dirty="0" smtClean="0"/>
                        <a:t>Sobrinos Nietos</a:t>
                      </a:r>
                      <a:endParaRPr lang="es-ES_tradnl" sz="12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0B050"/>
                    </a:solidFill>
                  </a:tcPr>
                </a:tc>
                <a:extLst>
                  <a:ext uri="{0D108BD9-81ED-4DB2-BD59-A6C34878D82A}">
                    <a16:rowId xmlns="" xmlns:a16="http://schemas.microsoft.com/office/drawing/2014/main" val="10000"/>
                  </a:ext>
                </a:extLst>
              </a:tr>
            </a:tbl>
          </a:graphicData>
        </a:graphic>
      </p:graphicFrame>
      <p:cxnSp>
        <p:nvCxnSpPr>
          <p:cNvPr id="157" name="156 Conector recto de flecha"/>
          <p:cNvCxnSpPr/>
          <p:nvPr/>
        </p:nvCxnSpPr>
        <p:spPr bwMode="auto">
          <a:xfrm>
            <a:off x="8991600" y="5181600"/>
            <a:ext cx="0" cy="381000"/>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sp>
        <p:nvSpPr>
          <p:cNvPr id="158" name="157 CuadroTexto"/>
          <p:cNvSpPr txBox="1"/>
          <p:nvPr/>
        </p:nvSpPr>
        <p:spPr>
          <a:xfrm>
            <a:off x="838200" y="5181600"/>
            <a:ext cx="373820" cy="338554"/>
          </a:xfrm>
          <a:prstGeom prst="rect">
            <a:avLst/>
          </a:prstGeom>
          <a:noFill/>
        </p:spPr>
        <p:txBody>
          <a:bodyPr wrap="none" rtlCol="0">
            <a:spAutoFit/>
          </a:bodyPr>
          <a:lstStyle/>
          <a:p>
            <a:r>
              <a:rPr lang="es-ES_tradnl" b="1" dirty="0" smtClean="0">
                <a:solidFill>
                  <a:srgbClr val="FFFF00"/>
                </a:solidFill>
                <a:latin typeface="+mn-lt"/>
              </a:rPr>
              <a:t>4º</a:t>
            </a:r>
            <a:endParaRPr lang="es-ES_tradnl" b="1" dirty="0">
              <a:solidFill>
                <a:srgbClr val="FFFF00"/>
              </a:solidFill>
              <a:latin typeface="+mn-lt"/>
            </a:endParaRPr>
          </a:p>
        </p:txBody>
      </p:sp>
      <p:sp>
        <p:nvSpPr>
          <p:cNvPr id="159" name="158 CuadroTexto"/>
          <p:cNvSpPr txBox="1"/>
          <p:nvPr/>
        </p:nvSpPr>
        <p:spPr>
          <a:xfrm>
            <a:off x="8610600" y="5181600"/>
            <a:ext cx="373820" cy="338554"/>
          </a:xfrm>
          <a:prstGeom prst="rect">
            <a:avLst/>
          </a:prstGeom>
          <a:noFill/>
        </p:spPr>
        <p:txBody>
          <a:bodyPr wrap="none" rtlCol="0">
            <a:spAutoFit/>
          </a:bodyPr>
          <a:lstStyle/>
          <a:p>
            <a:r>
              <a:rPr lang="es-ES_tradnl" b="1" dirty="0" smtClean="0">
                <a:solidFill>
                  <a:srgbClr val="FFFF00"/>
                </a:solidFill>
                <a:latin typeface="+mn-lt"/>
              </a:rPr>
              <a:t>4º</a:t>
            </a:r>
            <a:endParaRPr lang="es-ES_tradnl" b="1" dirty="0">
              <a:solidFill>
                <a:srgbClr val="FFFF00"/>
              </a:solidFill>
              <a:latin typeface="+mn-lt"/>
            </a:endParaRPr>
          </a:p>
        </p:txBody>
      </p:sp>
      <p:graphicFrame>
        <p:nvGraphicFramePr>
          <p:cNvPr id="2" name="Tabla 1"/>
          <p:cNvGraphicFramePr>
            <a:graphicFrameLocks noGrp="1"/>
          </p:cNvGraphicFramePr>
          <p:nvPr/>
        </p:nvGraphicFramePr>
        <p:xfrm>
          <a:off x="202024" y="6324599"/>
          <a:ext cx="2083976" cy="365760"/>
        </p:xfrm>
        <a:graphic>
          <a:graphicData uri="http://schemas.openxmlformats.org/drawingml/2006/table">
            <a:tbl>
              <a:tblPr firstRow="1" bandRow="1">
                <a:tableStyleId>{5C22544A-7EE6-4342-B048-85BDC9FD1C3A}</a:tableStyleId>
              </a:tblPr>
              <a:tblGrid>
                <a:gridCol w="2083976">
                  <a:extLst>
                    <a:ext uri="{9D8B030D-6E8A-4147-A177-3AD203B41FA5}">
                      <a16:colId xmlns="" xmlns:a16="http://schemas.microsoft.com/office/drawing/2014/main" val="2435275895"/>
                    </a:ext>
                  </a:extLst>
                </a:gridCol>
              </a:tblGrid>
              <a:tr h="337820">
                <a:tc>
                  <a:txBody>
                    <a:bodyPr/>
                    <a:lstStyle/>
                    <a:p>
                      <a:r>
                        <a:rPr lang="es-ES" sz="900" dirty="0" smtClean="0"/>
                        <a:t>Los </a:t>
                      </a:r>
                      <a:r>
                        <a:rPr lang="es-ES" sz="900" u="sng" dirty="0" smtClean="0"/>
                        <a:t>cónyuges</a:t>
                      </a:r>
                      <a:r>
                        <a:rPr lang="es-ES" sz="900" dirty="0" smtClean="0"/>
                        <a:t> de los anteriores: son por </a:t>
                      </a:r>
                      <a:r>
                        <a:rPr lang="es-ES" sz="900" u="sng" dirty="0" smtClean="0">
                          <a:solidFill>
                            <a:srgbClr val="FFFF00"/>
                          </a:solidFill>
                        </a:rPr>
                        <a:t>Afinidad</a:t>
                      </a:r>
                      <a:r>
                        <a:rPr lang="es-ES" sz="900" dirty="0" smtClean="0"/>
                        <a:t> del mismo grado</a:t>
                      </a:r>
                      <a:endParaRPr lang="es-ES" sz="9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4188724731"/>
                  </a:ext>
                </a:extLst>
              </a:tr>
            </a:tbl>
          </a:graphicData>
        </a:graphic>
      </p:graphicFrame>
      <p:cxnSp>
        <p:nvCxnSpPr>
          <p:cNvPr id="85" name="43 Conector recto de flecha"/>
          <p:cNvCxnSpPr/>
          <p:nvPr/>
        </p:nvCxnSpPr>
        <p:spPr bwMode="auto">
          <a:xfrm flipH="1" flipV="1">
            <a:off x="1530062" y="5986046"/>
            <a:ext cx="230002" cy="334207"/>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cxnSp>
        <p:nvCxnSpPr>
          <p:cNvPr id="86" name="43 Conector recto de flecha"/>
          <p:cNvCxnSpPr/>
          <p:nvPr/>
        </p:nvCxnSpPr>
        <p:spPr bwMode="auto">
          <a:xfrm flipV="1">
            <a:off x="1752600" y="6019799"/>
            <a:ext cx="297620" cy="300455"/>
          </a:xfrm>
          <a:prstGeom prst="straightConnector1">
            <a:avLst/>
          </a:prstGeom>
          <a:solidFill>
            <a:schemeClr val="accent1"/>
          </a:solidFill>
          <a:ln w="28575" cap="flat" cmpd="sng" algn="ctr">
            <a:solidFill>
              <a:schemeClr val="tx1"/>
            </a:solidFill>
            <a:prstDash val="solid"/>
            <a:round/>
            <a:headEnd type="none" w="med" len="med"/>
            <a:tailEnd type="arrow"/>
          </a:ln>
          <a:effectLst/>
        </p:spPr>
      </p:cxnSp>
    </p:spTree>
    <p:extLst>
      <p:ext uri="{BB962C8B-B14F-4D97-AF65-F5344CB8AC3E}">
        <p14:creationId xmlns="" xmlns:p14="http://schemas.microsoft.com/office/powerpoint/2010/main" val="2873681321"/>
      </p:ext>
    </p:extLst>
  </p:cSld>
  <p:clrMapOvr>
    <a:masterClrMapping/>
  </p:clrMapOvr>
  <p:transition/>
  <p:timing>
    <p:tnLst>
      <p:par>
        <p:cTn id="1" dur="indefinite" restart="never" nodeType="tmRoot"/>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625</a:t>
            </a:fld>
            <a:endParaRPr lang="es-ES"/>
          </a:p>
        </p:txBody>
      </p:sp>
      <p:sp>
        <p:nvSpPr>
          <p:cNvPr id="148483" name="Rectangle 2"/>
          <p:cNvSpPr>
            <a:spLocks noGrp="1" noChangeArrowheads="1"/>
          </p:cNvSpPr>
          <p:nvPr>
            <p:ph type="ctrTitle" idx="4294967295"/>
          </p:nvPr>
        </p:nvSpPr>
        <p:spPr>
          <a:xfrm>
            <a:off x="0" y="0"/>
            <a:ext cx="9906000" cy="457200"/>
          </a:xfrm>
        </p:spPr>
        <p:txBody>
          <a:bodyPr/>
          <a:lstStyle/>
          <a:p>
            <a:pPr algn="l" eaLnBrk="1" hangingPunct="1">
              <a:defRPr/>
            </a:pPr>
            <a:r>
              <a:rPr lang="es-ES_tradnl" sz="2800" b="1" dirty="0" smtClean="0">
                <a:solidFill>
                  <a:srgbClr val="FFFF66"/>
                </a:solidFill>
                <a:effectLst>
                  <a:outerShdw blurRad="38100" dist="38100" dir="2700000" algn="tl">
                    <a:srgbClr val="000000">
                      <a:alpha val="43137"/>
                    </a:srgbClr>
                  </a:outerShdw>
                </a:effectLst>
              </a:rPr>
              <a:t>GALICIA. Ley 7/2019 Modifica Decreto legislativo 1/2011 </a:t>
            </a:r>
            <a:endParaRPr lang="es-ES" sz="2800" b="1" dirty="0" smtClean="0">
              <a:solidFill>
                <a:srgbClr val="FFFF66"/>
              </a:solidFill>
              <a:effectLst>
                <a:outerShdw blurRad="38100" dist="38100" dir="2700000" algn="tl">
                  <a:srgbClr val="000000">
                    <a:alpha val="43137"/>
                  </a:srgbClr>
                </a:outerShdw>
              </a:effectLst>
            </a:endParaRPr>
          </a:p>
        </p:txBody>
      </p:sp>
      <p:sp>
        <p:nvSpPr>
          <p:cNvPr id="2420741" name="Text Box 5"/>
          <p:cNvSpPr txBox="1">
            <a:spLocks noChangeArrowheads="1"/>
          </p:cNvSpPr>
          <p:nvPr/>
        </p:nvSpPr>
        <p:spPr bwMode="auto">
          <a:xfrm>
            <a:off x="0" y="920196"/>
            <a:ext cx="9810784" cy="3570208"/>
          </a:xfrm>
          <a:prstGeom prst="rect">
            <a:avLst/>
          </a:prstGeom>
          <a:noFill/>
          <a:ln w="9525">
            <a:noFill/>
            <a:miter lim="800000"/>
            <a:headEnd/>
            <a:tailEnd/>
          </a:ln>
          <a:effectLst/>
        </p:spPr>
        <p:txBody>
          <a:bodyPr wrap="square">
            <a:spAutoFit/>
          </a:bodyPr>
          <a:lstStyle/>
          <a:p>
            <a:pPr marL="457200" indent="-457200">
              <a:defRPr/>
            </a:pPr>
            <a:endParaRPr lang="es-ES_tradnl" sz="1400" b="0" dirty="0">
              <a:latin typeface="Arial" pitchFamily="34" charset="0"/>
            </a:endParaRPr>
          </a:p>
          <a:p>
            <a:pPr marL="457200" indent="-457200">
              <a:buFont typeface="+mj-lt"/>
              <a:buAutoNum type="arabicPeriod" startAt="2"/>
              <a:defRPr/>
            </a:pPr>
            <a:r>
              <a:rPr lang="es-ES" sz="2400" dirty="0" smtClean="0">
                <a:solidFill>
                  <a:srgbClr val="FFFF00"/>
                </a:solidFill>
                <a:effectLst>
                  <a:outerShdw blurRad="38100" dist="38100" dir="2700000" algn="tl">
                    <a:srgbClr val="000000">
                      <a:alpha val="43137"/>
                    </a:srgbClr>
                  </a:outerShdw>
                </a:effectLst>
                <a:latin typeface="Arial" pitchFamily="34" charset="0"/>
              </a:rPr>
              <a:t>ISD</a:t>
            </a:r>
            <a:r>
              <a:rPr lang="es-ES" sz="2400" dirty="0">
                <a:solidFill>
                  <a:srgbClr val="FFFF00"/>
                </a:solidFill>
                <a:effectLst>
                  <a:outerShdw blurRad="38100" dist="38100" dir="2700000" algn="tl">
                    <a:srgbClr val="000000">
                      <a:alpha val="43137"/>
                    </a:srgbClr>
                  </a:outerShdw>
                </a:effectLst>
                <a:latin typeface="Arial" pitchFamily="34" charset="0"/>
              </a:rPr>
              <a:t>:</a:t>
            </a:r>
            <a:r>
              <a:rPr lang="es-ES" dirty="0">
                <a:solidFill>
                  <a:srgbClr val="FFFF99"/>
                </a:solidFill>
                <a:latin typeface="Arial" pitchFamily="34" charset="0"/>
              </a:rPr>
              <a:t> </a:t>
            </a:r>
            <a:endParaRPr lang="es-ES" dirty="0" smtClean="0">
              <a:solidFill>
                <a:srgbClr val="FFFF99"/>
              </a:solidFill>
              <a:latin typeface="Arial" pitchFamily="34" charset="0"/>
            </a:endParaRPr>
          </a:p>
          <a:p>
            <a:pPr marL="457200" indent="-457200">
              <a:buFont typeface="Wingdings" pitchFamily="2" charset="2"/>
              <a:buChar char="v"/>
              <a:defRPr/>
            </a:pPr>
            <a:endParaRPr lang="es-ES" b="0" u="sng" dirty="0" smtClean="0">
              <a:latin typeface="Arial" pitchFamily="34" charset="0"/>
            </a:endParaRPr>
          </a:p>
          <a:p>
            <a:pPr marL="457200" indent="-457200">
              <a:buFont typeface="Wingdings" pitchFamily="2" charset="2"/>
              <a:buChar char="v"/>
              <a:defRPr/>
            </a:pPr>
            <a:r>
              <a:rPr lang="es-ES" u="sng" dirty="0" smtClean="0">
                <a:solidFill>
                  <a:srgbClr val="FFFF99"/>
                </a:solidFill>
                <a:latin typeface="Arial" pitchFamily="34" charset="0"/>
              </a:rPr>
              <a:t>Modificaciones Técnicas</a:t>
            </a:r>
            <a:r>
              <a:rPr lang="es-ES" dirty="0" smtClean="0">
                <a:solidFill>
                  <a:srgbClr val="FFFF99"/>
                </a:solidFill>
                <a:latin typeface="Arial" pitchFamily="34" charset="0"/>
              </a:rPr>
              <a:t> </a:t>
            </a:r>
            <a:r>
              <a:rPr lang="es-ES" b="0" dirty="0" smtClean="0">
                <a:latin typeface="Arial" pitchFamily="34" charset="0"/>
              </a:rPr>
              <a:t>en las </a:t>
            </a:r>
            <a:r>
              <a:rPr lang="es-ES" u="sng" dirty="0" smtClean="0">
                <a:latin typeface="Arial" pitchFamily="34" charset="0"/>
              </a:rPr>
              <a:t>reducciones “mortis causa” e “inter vivos”:</a:t>
            </a:r>
          </a:p>
          <a:p>
            <a:pPr marL="457200" indent="-457200">
              <a:buFont typeface="Wingdings" pitchFamily="2" charset="2"/>
              <a:buChar char="ü"/>
              <a:defRPr/>
            </a:pPr>
            <a:r>
              <a:rPr lang="es-ES" b="0" dirty="0" smtClean="0">
                <a:latin typeface="Arial" pitchFamily="34" charset="0"/>
              </a:rPr>
              <a:t>La </a:t>
            </a:r>
            <a:r>
              <a:rPr lang="es-ES" b="0" u="sng" dirty="0" smtClean="0">
                <a:latin typeface="Arial" pitchFamily="34" charset="0"/>
              </a:rPr>
              <a:t>adquisición</a:t>
            </a:r>
            <a:r>
              <a:rPr lang="es-ES" b="0" dirty="0" smtClean="0">
                <a:latin typeface="Arial" pitchFamily="34" charset="0"/>
              </a:rPr>
              <a:t> de bienes y derechos afectos a una </a:t>
            </a:r>
            <a:r>
              <a:rPr lang="es-ES" u="sng" dirty="0" smtClean="0">
                <a:latin typeface="Arial" pitchFamily="34" charset="0"/>
              </a:rPr>
              <a:t>actividad económica</a:t>
            </a:r>
            <a:r>
              <a:rPr lang="es-ES" b="0" dirty="0" smtClean="0">
                <a:latin typeface="Arial" pitchFamily="34" charset="0"/>
              </a:rPr>
              <a:t> </a:t>
            </a:r>
          </a:p>
          <a:p>
            <a:pPr marL="457200" indent="-457200">
              <a:buFont typeface="Wingdings" pitchFamily="2" charset="2"/>
              <a:buChar char="ü"/>
              <a:defRPr/>
            </a:pPr>
            <a:r>
              <a:rPr lang="es-ES" b="0" dirty="0" smtClean="0">
                <a:latin typeface="Arial" pitchFamily="34" charset="0"/>
              </a:rPr>
              <a:t>Y la </a:t>
            </a:r>
            <a:r>
              <a:rPr lang="es-ES" b="0" u="sng" dirty="0" smtClean="0">
                <a:latin typeface="Arial" pitchFamily="34" charset="0"/>
              </a:rPr>
              <a:t>adquisición</a:t>
            </a:r>
            <a:r>
              <a:rPr lang="es-ES" b="0" dirty="0" smtClean="0">
                <a:latin typeface="Arial" pitchFamily="34" charset="0"/>
              </a:rPr>
              <a:t> de </a:t>
            </a:r>
            <a:r>
              <a:rPr lang="es-ES" u="sng" dirty="0" smtClean="0">
                <a:latin typeface="Arial" pitchFamily="34" charset="0"/>
              </a:rPr>
              <a:t>participaciones en entidades</a:t>
            </a:r>
            <a:r>
              <a:rPr lang="es-ES" b="0" dirty="0" smtClean="0">
                <a:latin typeface="Arial" pitchFamily="34" charset="0"/>
              </a:rPr>
              <a:t>. </a:t>
            </a:r>
          </a:p>
          <a:p>
            <a:pPr marL="457200" indent="-457200">
              <a:buFont typeface="Wingdings" pitchFamily="2" charset="2"/>
              <a:buChar char="v"/>
              <a:defRPr/>
            </a:pPr>
            <a:endParaRPr lang="es-ES" sz="800" b="0" dirty="0" smtClean="0">
              <a:latin typeface="Arial" pitchFamily="34" charset="0"/>
            </a:endParaRPr>
          </a:p>
          <a:p>
            <a:pPr marL="457200" indent="-457200">
              <a:buFont typeface="Wingdings" pitchFamily="2" charset="2"/>
              <a:buChar char="v"/>
              <a:defRPr/>
            </a:pPr>
            <a:r>
              <a:rPr lang="es-ES" b="0" dirty="0" smtClean="0">
                <a:latin typeface="Arial" pitchFamily="34" charset="0"/>
              </a:rPr>
              <a:t>La finalidad favorecer a las empresas familiares que permanecen dentro del ámbito familiar generación tras generación, reforzando la apuesta por el desarrollo del tejido empresarial de origen familiar.</a:t>
            </a:r>
            <a:r>
              <a:rPr lang="es-ES" dirty="0" smtClean="0">
                <a:latin typeface="Arial" pitchFamily="34" charset="0"/>
              </a:rPr>
              <a:t> </a:t>
            </a:r>
          </a:p>
          <a:p>
            <a:pPr marL="457200" indent="-457200">
              <a:buFont typeface="Wingdings" pitchFamily="2" charset="2"/>
              <a:buChar char="v"/>
              <a:defRPr/>
            </a:pPr>
            <a:endParaRPr lang="es-ES" dirty="0" smtClean="0">
              <a:latin typeface="Arial" pitchFamily="34" charset="0"/>
            </a:endParaRPr>
          </a:p>
          <a:p>
            <a:pPr marL="457200" indent="-457200">
              <a:buFont typeface="Wingdings" pitchFamily="2" charset="2"/>
              <a:buChar char="v"/>
              <a:defRPr/>
            </a:pPr>
            <a:r>
              <a:rPr lang="es-ES" dirty="0" smtClean="0">
                <a:solidFill>
                  <a:srgbClr val="FFFF99"/>
                </a:solidFill>
                <a:latin typeface="Arial" pitchFamily="34" charset="0"/>
              </a:rPr>
              <a:t>Solo aplicable dichas reducciones en el caso de ERD*.</a:t>
            </a:r>
            <a:endParaRPr lang="es-ES" dirty="0">
              <a:solidFill>
                <a:srgbClr val="FFFF99"/>
              </a:solidFill>
              <a:latin typeface="Arial" pitchFamily="34" charset="0"/>
            </a:endParaRPr>
          </a:p>
        </p:txBody>
      </p:sp>
      <p:sp>
        <p:nvSpPr>
          <p:cNvPr id="148486" name="Text Box 6"/>
          <p:cNvSpPr txBox="1">
            <a:spLocks noChangeArrowheads="1"/>
          </p:cNvSpPr>
          <p:nvPr/>
        </p:nvSpPr>
        <p:spPr bwMode="auto">
          <a:xfrm>
            <a:off x="0" y="498475"/>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dirty="0" smtClean="0">
                <a:solidFill>
                  <a:srgbClr val="000066"/>
                </a:solidFill>
              </a:rPr>
              <a:t>MODIFICACIONES EN </a:t>
            </a:r>
            <a:r>
              <a:rPr lang="es-ES" sz="2100" u="sng" dirty="0" smtClean="0">
                <a:solidFill>
                  <a:srgbClr val="FF0000"/>
                </a:solidFill>
              </a:rPr>
              <a:t>ISD</a:t>
            </a:r>
            <a:r>
              <a:rPr lang="es-ES" sz="2100" dirty="0" smtClean="0">
                <a:solidFill>
                  <a:srgbClr val="000066"/>
                </a:solidFill>
              </a:rPr>
              <a:t>: </a:t>
            </a:r>
            <a:r>
              <a:rPr lang="es-ES" sz="2100" dirty="0" smtClean="0">
                <a:solidFill>
                  <a:srgbClr val="FF0000"/>
                </a:solidFill>
              </a:rPr>
              <a:t>Desde 2020</a:t>
            </a:r>
            <a:endParaRPr lang="es-ES" sz="2100" u="sng" dirty="0">
              <a:solidFill>
                <a:srgbClr val="FF0000"/>
              </a:solidFill>
            </a:endParaRPr>
          </a:p>
        </p:txBody>
      </p:sp>
      <p:graphicFrame>
        <p:nvGraphicFramePr>
          <p:cNvPr id="6" name="5 Tabla"/>
          <p:cNvGraphicFramePr>
            <a:graphicFrameLocks noGrp="1"/>
          </p:cNvGraphicFramePr>
          <p:nvPr>
            <p:extLst>
              <p:ext uri="{D42A27DB-BD31-4B8C-83A1-F6EECF244321}">
                <p14:modId xmlns="" xmlns:p14="http://schemas.microsoft.com/office/powerpoint/2010/main" val="1537223120"/>
              </p:ext>
            </p:extLst>
          </p:nvPr>
        </p:nvGraphicFramePr>
        <p:xfrm>
          <a:off x="272480" y="6284412"/>
          <a:ext cx="8858312" cy="365760"/>
        </p:xfrm>
        <a:graphic>
          <a:graphicData uri="http://schemas.openxmlformats.org/drawingml/2006/table">
            <a:tbl>
              <a:tblPr firstRow="1" bandRow="1">
                <a:tableStyleId>{5C22544A-7EE6-4342-B048-85BDC9FD1C3A}</a:tableStyleId>
              </a:tblPr>
              <a:tblGrid>
                <a:gridCol w="8858312">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2 Ley 7/2019 modifica los arts.  7 y 8 del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graphicFrame>
        <p:nvGraphicFramePr>
          <p:cNvPr id="8" name="7 Tabla"/>
          <p:cNvGraphicFramePr>
            <a:graphicFrameLocks noGrp="1"/>
          </p:cNvGraphicFramePr>
          <p:nvPr>
            <p:extLst>
              <p:ext uri="{D42A27DB-BD31-4B8C-83A1-F6EECF244321}">
                <p14:modId xmlns="" xmlns:p14="http://schemas.microsoft.com/office/powerpoint/2010/main" val="559015415"/>
              </p:ext>
            </p:extLst>
          </p:nvPr>
        </p:nvGraphicFramePr>
        <p:xfrm>
          <a:off x="380968" y="4857760"/>
          <a:ext cx="9215502" cy="1188720"/>
        </p:xfrm>
        <a:graphic>
          <a:graphicData uri="http://schemas.openxmlformats.org/drawingml/2006/table">
            <a:tbl>
              <a:tblPr firstRow="1" bandRow="1">
                <a:tableStyleId>{5C22544A-7EE6-4342-B048-85BDC9FD1C3A}</a:tableStyleId>
              </a:tblPr>
              <a:tblGrid>
                <a:gridCol w="9215502">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u="sng" dirty="0" smtClean="0">
                          <a:solidFill>
                            <a:srgbClr val="FF0000"/>
                          </a:solidFill>
                          <a:latin typeface="Arial  "/>
                        </a:rPr>
                        <a:t>Modificación Técnica</a:t>
                      </a:r>
                      <a:r>
                        <a:rPr lang="es-ES_tradnl" sz="1800" dirty="0" smtClean="0">
                          <a:solidFill>
                            <a:srgbClr val="3333FF"/>
                          </a:solidFill>
                          <a:latin typeface="Arial  "/>
                        </a:rPr>
                        <a:t>: Debido a la nueva LIS (Ley 27/2014), desde 2015. El art. </a:t>
                      </a:r>
                      <a:r>
                        <a:rPr lang="es-ES_tradnl" sz="1800" u="sng" dirty="0" smtClean="0">
                          <a:solidFill>
                            <a:srgbClr val="3333FF"/>
                          </a:solidFill>
                          <a:latin typeface="Arial  "/>
                        </a:rPr>
                        <a:t>dónde se define las ERD</a:t>
                      </a:r>
                      <a:r>
                        <a:rPr lang="es-ES_tradnl" sz="1800" u="none" dirty="0" smtClean="0">
                          <a:solidFill>
                            <a:srgbClr val="3333FF"/>
                          </a:solidFill>
                          <a:latin typeface="Arial  "/>
                        </a:rPr>
                        <a:t>* </a:t>
                      </a:r>
                      <a:r>
                        <a:rPr lang="es-ES_tradnl" sz="1800" dirty="0" smtClean="0">
                          <a:solidFill>
                            <a:srgbClr val="3333FF"/>
                          </a:solidFill>
                          <a:latin typeface="Arial  "/>
                        </a:rPr>
                        <a:t>es el </a:t>
                      </a:r>
                      <a:r>
                        <a:rPr lang="es-ES_tradnl" sz="1800" u="sng" dirty="0" smtClean="0">
                          <a:solidFill>
                            <a:srgbClr val="3333FF"/>
                          </a:solidFill>
                          <a:latin typeface="Arial  "/>
                        </a:rPr>
                        <a:t>art. 101 NLIS </a:t>
                      </a:r>
                      <a:r>
                        <a:rPr lang="es-ES_tradnl" sz="1800" dirty="0" smtClean="0">
                          <a:solidFill>
                            <a:srgbClr val="3333FF"/>
                          </a:solidFill>
                          <a:latin typeface="Arial  "/>
                        </a:rPr>
                        <a:t>(antes art. 108 TRLIS).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solidFill>
                            <a:srgbClr val="3333FF"/>
                          </a:solidFill>
                          <a:latin typeface="Arial  "/>
                        </a:rPr>
                        <a:t>Para ello</a:t>
                      </a:r>
                      <a:r>
                        <a:rPr lang="es-ES_tradnl" sz="1800" baseline="0" dirty="0" smtClean="0">
                          <a:solidFill>
                            <a:srgbClr val="3333FF"/>
                          </a:solidFill>
                          <a:latin typeface="Arial  "/>
                        </a:rPr>
                        <a:t> s</a:t>
                      </a:r>
                      <a:r>
                        <a:rPr lang="es-ES_tradnl" sz="1800" dirty="0" smtClean="0">
                          <a:solidFill>
                            <a:srgbClr val="3333FF"/>
                          </a:solidFill>
                          <a:latin typeface="Arial  "/>
                        </a:rPr>
                        <a:t>e modifica los arts. 7 y 8 del Decreto legislativo 1/2011, para incluir el nuevo artículo.</a:t>
                      </a:r>
                      <a:endParaRPr lang="es-ES" dirty="0">
                        <a:solidFill>
                          <a:srgbClr val="3333FF"/>
                        </a:solidFill>
                      </a:endParaRPr>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626</a:t>
            </a:fld>
            <a:endParaRPr lang="es-ES"/>
          </a:p>
        </p:txBody>
      </p:sp>
      <p:sp>
        <p:nvSpPr>
          <p:cNvPr id="148483" name="Rectangle 2"/>
          <p:cNvSpPr>
            <a:spLocks noGrp="1" noChangeArrowheads="1"/>
          </p:cNvSpPr>
          <p:nvPr>
            <p:ph type="ctrTitle" idx="4294967295"/>
          </p:nvPr>
        </p:nvSpPr>
        <p:spPr>
          <a:xfrm>
            <a:off x="0" y="0"/>
            <a:ext cx="9906000" cy="457200"/>
          </a:xfrm>
        </p:spPr>
        <p:txBody>
          <a:bodyPr/>
          <a:lstStyle/>
          <a:p>
            <a:pPr algn="l" eaLnBrk="1" hangingPunct="1">
              <a:defRPr/>
            </a:pPr>
            <a:r>
              <a:rPr lang="es-ES_tradnl" sz="2800" b="1" dirty="0" smtClean="0">
                <a:solidFill>
                  <a:srgbClr val="FFFF66"/>
                </a:solidFill>
                <a:effectLst>
                  <a:outerShdw blurRad="38100" dist="38100" dir="2700000" algn="tl">
                    <a:srgbClr val="000000">
                      <a:alpha val="43137"/>
                    </a:srgbClr>
                  </a:outerShdw>
                </a:effectLst>
              </a:rPr>
              <a:t>GALICIA. Ley 7/2019 Modifica Decreto legislativo 1/2011 </a:t>
            </a:r>
            <a:endParaRPr lang="es-ES" sz="2800" b="1" dirty="0" smtClean="0">
              <a:solidFill>
                <a:srgbClr val="FFFF66"/>
              </a:solidFill>
              <a:effectLst>
                <a:outerShdw blurRad="38100" dist="38100" dir="2700000" algn="tl">
                  <a:srgbClr val="000000">
                    <a:alpha val="43137"/>
                  </a:srgbClr>
                </a:outerShdw>
              </a:effectLst>
            </a:endParaRPr>
          </a:p>
        </p:txBody>
      </p:sp>
      <p:sp>
        <p:nvSpPr>
          <p:cNvPr id="2420741" name="Text Box 5"/>
          <p:cNvSpPr txBox="1">
            <a:spLocks noChangeArrowheads="1"/>
          </p:cNvSpPr>
          <p:nvPr/>
        </p:nvSpPr>
        <p:spPr bwMode="auto">
          <a:xfrm>
            <a:off x="133384" y="920196"/>
            <a:ext cx="9677400" cy="5109091"/>
          </a:xfrm>
          <a:prstGeom prst="rect">
            <a:avLst/>
          </a:prstGeom>
          <a:noFill/>
          <a:ln w="9525">
            <a:noFill/>
            <a:miter lim="800000"/>
            <a:headEnd/>
            <a:tailEnd/>
          </a:ln>
          <a:effectLst/>
        </p:spPr>
        <p:txBody>
          <a:bodyPr>
            <a:spAutoFit/>
          </a:bodyPr>
          <a:lstStyle/>
          <a:p>
            <a:pPr marL="457200" indent="-457200">
              <a:defRPr/>
            </a:pPr>
            <a:endParaRPr lang="es-ES_tradnl" sz="1400" b="0" dirty="0">
              <a:latin typeface="Arial" pitchFamily="34" charset="0"/>
            </a:endParaRPr>
          </a:p>
          <a:p>
            <a:pPr marL="457200" indent="-457200">
              <a:buFont typeface="+mj-lt"/>
              <a:buAutoNum type="arabicPeriod" startAt="3"/>
              <a:defRPr/>
            </a:pPr>
            <a:r>
              <a:rPr lang="es-ES" sz="2400" dirty="0" smtClean="0">
                <a:solidFill>
                  <a:srgbClr val="FFFF00"/>
                </a:solidFill>
                <a:effectLst>
                  <a:outerShdw blurRad="38100" dist="38100" dir="2700000" algn="tl">
                    <a:srgbClr val="000000">
                      <a:alpha val="43137"/>
                    </a:srgbClr>
                  </a:outerShdw>
                </a:effectLst>
                <a:latin typeface="Arial" pitchFamily="34" charset="0"/>
              </a:rPr>
              <a:t>ITP </a:t>
            </a:r>
            <a:r>
              <a:rPr lang="es-ES" sz="2400" dirty="0">
                <a:solidFill>
                  <a:srgbClr val="FFFF00"/>
                </a:solidFill>
                <a:effectLst>
                  <a:outerShdw blurRad="38100" dist="38100" dir="2700000" algn="tl">
                    <a:srgbClr val="000000">
                      <a:alpha val="43137"/>
                    </a:srgbClr>
                  </a:outerShdw>
                </a:effectLst>
                <a:latin typeface="Arial" pitchFamily="34" charset="0"/>
              </a:rPr>
              <a:t>y AJD: </a:t>
            </a:r>
            <a:endParaRPr lang="es-ES" sz="2400" dirty="0" smtClean="0">
              <a:solidFill>
                <a:srgbClr val="FFFF00"/>
              </a:solidFill>
              <a:effectLst>
                <a:outerShdw blurRad="38100" dist="38100" dir="2700000" algn="tl">
                  <a:srgbClr val="000000">
                    <a:alpha val="43137"/>
                  </a:srgbClr>
                </a:outerShdw>
              </a:effectLst>
              <a:latin typeface="Arial" pitchFamily="34" charset="0"/>
            </a:endParaRPr>
          </a:p>
          <a:p>
            <a:pPr marL="457200" indent="-457200">
              <a:buFont typeface="+mj-lt"/>
              <a:buAutoNum type="arabicPeriod" startAt="3"/>
              <a:defRPr/>
            </a:pPr>
            <a:endParaRPr lang="es-ES" sz="2400" dirty="0" smtClean="0">
              <a:solidFill>
                <a:srgbClr val="FFFF00"/>
              </a:solidFill>
              <a:effectLst>
                <a:outerShdw blurRad="38100" dist="38100" dir="2700000" algn="tl">
                  <a:srgbClr val="000000">
                    <a:alpha val="43137"/>
                  </a:srgbClr>
                </a:outerShdw>
              </a:effectLst>
              <a:latin typeface="Arial" pitchFamily="34" charset="0"/>
            </a:endParaRPr>
          </a:p>
          <a:p>
            <a:pPr marL="457200" indent="-457200">
              <a:buFont typeface="Wingdings" pitchFamily="2" charset="2"/>
              <a:buChar char="v"/>
              <a:defRPr/>
            </a:pPr>
            <a:r>
              <a:rPr lang="es-ES" u="sng" dirty="0" smtClean="0">
                <a:solidFill>
                  <a:srgbClr val="FFFF99"/>
                </a:solidFill>
                <a:latin typeface="Arial" pitchFamily="34" charset="0"/>
              </a:rPr>
              <a:t>Tipos</a:t>
            </a:r>
            <a:r>
              <a:rPr lang="es-ES" dirty="0" smtClean="0">
                <a:solidFill>
                  <a:srgbClr val="FFFF99"/>
                </a:solidFill>
                <a:latin typeface="Arial" pitchFamily="34" charset="0"/>
              </a:rPr>
              <a:t> </a:t>
            </a:r>
            <a:r>
              <a:rPr lang="es-ES" dirty="0">
                <a:solidFill>
                  <a:srgbClr val="FFFF99"/>
                </a:solidFill>
                <a:latin typeface="Arial" pitchFamily="34" charset="0"/>
              </a:rPr>
              <a:t>de </a:t>
            </a:r>
            <a:r>
              <a:rPr lang="es-ES" dirty="0" smtClean="0">
                <a:solidFill>
                  <a:srgbClr val="FFFF99"/>
                </a:solidFill>
                <a:latin typeface="Arial" pitchFamily="34" charset="0"/>
              </a:rPr>
              <a:t>gravamen </a:t>
            </a:r>
            <a:r>
              <a:rPr lang="es-ES" u="sng" dirty="0">
                <a:solidFill>
                  <a:srgbClr val="FFFF99"/>
                </a:solidFill>
                <a:latin typeface="Arial" pitchFamily="34" charset="0"/>
              </a:rPr>
              <a:t>más </a:t>
            </a:r>
            <a:r>
              <a:rPr lang="es-ES" u="sng" dirty="0" smtClean="0">
                <a:solidFill>
                  <a:srgbClr val="FFFF99"/>
                </a:solidFill>
                <a:latin typeface="Arial" pitchFamily="34" charset="0"/>
              </a:rPr>
              <a:t>bajos en TPO:</a:t>
            </a:r>
          </a:p>
          <a:p>
            <a:pPr marL="457200" indent="-457200">
              <a:buFont typeface="Wingdings" pitchFamily="2" charset="2"/>
              <a:buChar char="§"/>
              <a:defRPr/>
            </a:pPr>
            <a:r>
              <a:rPr lang="es-ES" dirty="0" smtClean="0">
                <a:solidFill>
                  <a:srgbClr val="FFFF99"/>
                </a:solidFill>
                <a:latin typeface="Arial" pitchFamily="34" charset="0"/>
              </a:rPr>
              <a:t>para determinados casos en la adquisición de </a:t>
            </a:r>
            <a:r>
              <a:rPr lang="es-ES" u="sng" dirty="0" smtClean="0">
                <a:solidFill>
                  <a:srgbClr val="FFFF99"/>
                </a:solidFill>
                <a:latin typeface="Arial" pitchFamily="34" charset="0"/>
              </a:rPr>
              <a:t>vivienda habitual</a:t>
            </a:r>
            <a:r>
              <a:rPr lang="es-ES" dirty="0" smtClean="0">
                <a:solidFill>
                  <a:srgbClr val="FFFF99"/>
                </a:solidFill>
                <a:latin typeface="Arial" pitchFamily="34" charset="0"/>
              </a:rPr>
              <a:t> en </a:t>
            </a:r>
            <a:r>
              <a:rPr lang="es-ES" u="sng" dirty="0" smtClean="0">
                <a:solidFill>
                  <a:srgbClr val="FFFF99"/>
                </a:solidFill>
                <a:latin typeface="Arial" pitchFamily="34" charset="0"/>
              </a:rPr>
              <a:t>zonas rurales</a:t>
            </a:r>
            <a:r>
              <a:rPr lang="es-ES" dirty="0" smtClean="0">
                <a:solidFill>
                  <a:srgbClr val="FFFF99"/>
                </a:solidFill>
                <a:latin typeface="Arial" pitchFamily="34" charset="0"/>
              </a:rPr>
              <a:t>.</a:t>
            </a:r>
          </a:p>
          <a:p>
            <a:pPr marL="457200" indent="-457200">
              <a:buFont typeface="Wingdings" pitchFamily="2" charset="2"/>
              <a:buChar char="v"/>
              <a:defRPr/>
            </a:pPr>
            <a:endParaRPr lang="es-ES" sz="800" b="0" dirty="0" smtClean="0"/>
          </a:p>
          <a:p>
            <a:pPr marL="457200" indent="-457200">
              <a:buFont typeface="Wingdings" pitchFamily="2" charset="2"/>
              <a:buChar char="ü"/>
              <a:defRPr/>
            </a:pPr>
            <a:r>
              <a:rPr lang="es-ES" b="0" dirty="0" smtClean="0"/>
              <a:t>aplicable en la adquisición de viviendas en las parroquias </a:t>
            </a:r>
            <a:r>
              <a:rPr lang="es-ES" b="0" u="sng" dirty="0" smtClean="0"/>
              <a:t>que tengan la consideración de zonas poco pobladas o áreas rurales</a:t>
            </a:r>
            <a:r>
              <a:rPr lang="es-ES" b="0" dirty="0" smtClean="0"/>
              <a:t>, con el objetivo de fomentar la adquisición de vivienda en estas zonas y de promover el asentamiento con carácter permanente, con los consiguientes beneficios que ello supone para el entorno.</a:t>
            </a:r>
            <a:r>
              <a:rPr lang="es-ES" dirty="0" smtClean="0"/>
              <a:t/>
            </a:r>
            <a:br>
              <a:rPr lang="es-ES" dirty="0" smtClean="0"/>
            </a:br>
            <a:endParaRPr lang="es-ES" dirty="0" smtClean="0">
              <a:solidFill>
                <a:srgbClr val="FFFF99"/>
              </a:solidFill>
              <a:latin typeface="Arial" pitchFamily="34" charset="0"/>
            </a:endParaRPr>
          </a:p>
          <a:p>
            <a:pPr marL="457200" indent="-457200">
              <a:buFont typeface="Wingdings" pitchFamily="2" charset="2"/>
              <a:buChar char="v"/>
              <a:defRPr/>
            </a:pPr>
            <a:endParaRPr lang="es-ES" dirty="0">
              <a:solidFill>
                <a:srgbClr val="FFFF99"/>
              </a:solidFill>
              <a:latin typeface="Arial" pitchFamily="34" charset="0"/>
            </a:endParaRPr>
          </a:p>
          <a:p>
            <a:pPr marL="457200" indent="-457200">
              <a:buFont typeface="+mj-lt"/>
              <a:buAutoNum type="arabicPeriod" startAt="2"/>
              <a:defRPr/>
            </a:pPr>
            <a:endParaRPr lang="es-ES" sz="1600" dirty="0">
              <a:solidFill>
                <a:srgbClr val="FFFF99"/>
              </a:solidFill>
              <a:latin typeface="Arial" pitchFamily="34" charset="0"/>
            </a:endParaRPr>
          </a:p>
          <a:p>
            <a:pPr marL="457200" indent="-457200">
              <a:buFont typeface="Wingdings" pitchFamily="2" charset="2"/>
              <a:buChar char="v"/>
              <a:defRPr/>
            </a:pPr>
            <a:r>
              <a:rPr lang="es-ES" dirty="0">
                <a:effectLst>
                  <a:outerShdw blurRad="38100" dist="38100" dir="2700000" algn="tl">
                    <a:srgbClr val="000000">
                      <a:alpha val="43137"/>
                    </a:srgbClr>
                  </a:outerShdw>
                </a:effectLst>
                <a:latin typeface="Arial" pitchFamily="34" charset="0"/>
              </a:rPr>
              <a:t>La </a:t>
            </a:r>
            <a:r>
              <a:rPr lang="es-ES" dirty="0" smtClean="0">
                <a:effectLst>
                  <a:outerShdw blurRad="38100" dist="38100" dir="2700000" algn="tl">
                    <a:srgbClr val="000000">
                      <a:alpha val="43137"/>
                    </a:srgbClr>
                  </a:outerShdw>
                </a:effectLst>
                <a:latin typeface="Arial" pitchFamily="34" charset="0"/>
              </a:rPr>
              <a:t>DF 3ª </a:t>
            </a:r>
            <a:r>
              <a:rPr lang="es-ES" dirty="0">
                <a:effectLst>
                  <a:outerShdw blurRad="38100" dist="38100" dir="2700000" algn="tl">
                    <a:srgbClr val="000000">
                      <a:alpha val="43137"/>
                    </a:srgbClr>
                  </a:outerShdw>
                </a:effectLst>
                <a:latin typeface="Arial" pitchFamily="34" charset="0"/>
              </a:rPr>
              <a:t>Ley </a:t>
            </a:r>
            <a:r>
              <a:rPr lang="es-ES" dirty="0" smtClean="0">
                <a:effectLst>
                  <a:outerShdw blurRad="38100" dist="38100" dir="2700000" algn="tl">
                    <a:srgbClr val="000000">
                      <a:alpha val="43137"/>
                    </a:srgbClr>
                  </a:outerShdw>
                </a:effectLst>
                <a:latin typeface="Arial" pitchFamily="34" charset="0"/>
              </a:rPr>
              <a:t>7/2019:</a:t>
            </a:r>
            <a:r>
              <a:rPr lang="es-ES" dirty="0" smtClean="0">
                <a:latin typeface="Arial" pitchFamily="34" charset="0"/>
              </a:rPr>
              <a:t> </a:t>
            </a:r>
            <a:r>
              <a:rPr lang="es-ES" dirty="0">
                <a:latin typeface="Arial" pitchFamily="34" charset="0"/>
              </a:rPr>
              <a:t>establece que dicha Ley entrara en vigor </a:t>
            </a:r>
            <a:r>
              <a:rPr lang="es-ES_tradnl" dirty="0" smtClean="0">
                <a:latin typeface="Arial" pitchFamily="34" charset="0"/>
              </a:rPr>
              <a:t>1/1/2020 </a:t>
            </a:r>
            <a:r>
              <a:rPr lang="es-ES_tradnl" dirty="0" smtClean="0">
                <a:solidFill>
                  <a:srgbClr val="FFFF66"/>
                </a:solidFill>
                <a:effectLst>
                  <a:outerShdw blurRad="38100" dist="38100" dir="2700000" algn="tl">
                    <a:srgbClr val="000000">
                      <a:alpha val="43137"/>
                    </a:srgbClr>
                  </a:outerShdw>
                </a:effectLst>
                <a:latin typeface="Arial" pitchFamily="34" charset="0"/>
              </a:rPr>
              <a:t>(DOGA 27/12/2019, </a:t>
            </a:r>
            <a:r>
              <a:rPr lang="es-ES_tradnl" dirty="0">
                <a:solidFill>
                  <a:srgbClr val="FFFF66"/>
                </a:solidFill>
                <a:effectLst>
                  <a:outerShdw blurRad="38100" dist="38100" dir="2700000" algn="tl">
                    <a:srgbClr val="000000">
                      <a:alpha val="43137"/>
                    </a:srgbClr>
                  </a:outerShdw>
                </a:effectLst>
                <a:latin typeface="Arial" pitchFamily="34" charset="0"/>
              </a:rPr>
              <a:t>entra en vigor </a:t>
            </a:r>
            <a:r>
              <a:rPr lang="es-ES_tradnl" dirty="0" smtClean="0">
                <a:solidFill>
                  <a:srgbClr val="FFFF66"/>
                </a:solidFill>
                <a:effectLst>
                  <a:outerShdw blurRad="38100" dist="38100" dir="2700000" algn="tl">
                    <a:srgbClr val="000000">
                      <a:alpha val="43137"/>
                    </a:srgbClr>
                  </a:outerShdw>
                </a:effectLst>
                <a:latin typeface="Arial" pitchFamily="34" charset="0"/>
              </a:rPr>
              <a:t>1/1/2020)</a:t>
            </a:r>
            <a:endParaRPr lang="es-ES_tradnl" b="0" u="sng" dirty="0">
              <a:solidFill>
                <a:srgbClr val="FFFF66"/>
              </a:solidFill>
              <a:effectLst>
                <a:outerShdw blurRad="38100" dist="38100" dir="2700000" algn="tl">
                  <a:srgbClr val="000000">
                    <a:alpha val="43137"/>
                  </a:srgbClr>
                </a:outerShdw>
              </a:effectLst>
              <a:latin typeface="Arial" pitchFamily="34" charset="0"/>
            </a:endParaRPr>
          </a:p>
        </p:txBody>
      </p:sp>
      <p:sp>
        <p:nvSpPr>
          <p:cNvPr id="148486" name="Text Box 6"/>
          <p:cNvSpPr txBox="1">
            <a:spLocks noChangeArrowheads="1"/>
          </p:cNvSpPr>
          <p:nvPr/>
        </p:nvSpPr>
        <p:spPr bwMode="auto">
          <a:xfrm>
            <a:off x="0" y="498475"/>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dirty="0" smtClean="0">
                <a:solidFill>
                  <a:srgbClr val="000066"/>
                </a:solidFill>
              </a:rPr>
              <a:t>MODIFICACIONES EN </a:t>
            </a:r>
            <a:r>
              <a:rPr lang="es-ES" sz="2100" u="sng" dirty="0" smtClean="0">
                <a:solidFill>
                  <a:srgbClr val="FF0000"/>
                </a:solidFill>
              </a:rPr>
              <a:t>ITP y AJD</a:t>
            </a:r>
            <a:r>
              <a:rPr lang="es-ES" sz="2100" dirty="0" smtClean="0">
                <a:solidFill>
                  <a:srgbClr val="000066"/>
                </a:solidFill>
              </a:rPr>
              <a:t>: </a:t>
            </a:r>
            <a:r>
              <a:rPr lang="es-ES" sz="2100" dirty="0" smtClean="0">
                <a:solidFill>
                  <a:srgbClr val="FF0000"/>
                </a:solidFill>
              </a:rPr>
              <a:t>Desde 2020</a:t>
            </a:r>
            <a:endParaRPr lang="es-ES" sz="2100" u="sng" dirty="0">
              <a:solidFill>
                <a:srgbClr val="FF0000"/>
              </a:solidFill>
            </a:endParaRPr>
          </a:p>
        </p:txBody>
      </p:sp>
      <p:graphicFrame>
        <p:nvGraphicFramePr>
          <p:cNvPr id="6" name="5 Tabla"/>
          <p:cNvGraphicFramePr>
            <a:graphicFrameLocks noGrp="1"/>
          </p:cNvGraphicFramePr>
          <p:nvPr/>
        </p:nvGraphicFramePr>
        <p:xfrm>
          <a:off x="309530" y="6357958"/>
          <a:ext cx="8929750" cy="365760"/>
        </p:xfrm>
        <a:graphic>
          <a:graphicData uri="http://schemas.openxmlformats.org/drawingml/2006/table">
            <a:tbl>
              <a:tblPr firstRow="1" bandRow="1">
                <a:tableStyleId>{5C22544A-7EE6-4342-B048-85BDC9FD1C3A}</a:tableStyleId>
              </a:tblPr>
              <a:tblGrid>
                <a:gridCol w="8929750">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3 Ley 7/2019 modifica el art. 14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BD30D32C-ECBE-41E8-8501-38754B480202}" type="slidenum">
              <a:rPr lang="es-ES"/>
              <a:pPr>
                <a:defRPr/>
              </a:pPr>
              <a:t>627</a:t>
            </a:fld>
            <a:endParaRPr lang="es-ES"/>
          </a:p>
        </p:txBody>
      </p:sp>
      <p:sp>
        <p:nvSpPr>
          <p:cNvPr id="148483" name="Rectangle 2"/>
          <p:cNvSpPr>
            <a:spLocks noGrp="1" noChangeArrowheads="1"/>
          </p:cNvSpPr>
          <p:nvPr>
            <p:ph type="ctrTitle" idx="4294967295"/>
          </p:nvPr>
        </p:nvSpPr>
        <p:spPr>
          <a:xfrm>
            <a:off x="0" y="0"/>
            <a:ext cx="9906000" cy="457200"/>
          </a:xfrm>
        </p:spPr>
        <p:txBody>
          <a:bodyPr/>
          <a:lstStyle/>
          <a:p>
            <a:pPr algn="l" eaLnBrk="1" hangingPunct="1">
              <a:defRPr/>
            </a:pPr>
            <a:r>
              <a:rPr lang="es-ES_tradnl" sz="2800" b="1" dirty="0" smtClean="0">
                <a:solidFill>
                  <a:srgbClr val="FFFF66"/>
                </a:solidFill>
                <a:effectLst>
                  <a:outerShdw blurRad="38100" dist="38100" dir="2700000" algn="tl">
                    <a:srgbClr val="000000">
                      <a:alpha val="43137"/>
                    </a:srgbClr>
                  </a:outerShdw>
                </a:effectLst>
              </a:rPr>
              <a:t>GALICIA. Ley 7/2019 Modifica Decreto legislativo 1/2011 </a:t>
            </a:r>
            <a:endParaRPr lang="es-ES" sz="2800" b="1" dirty="0" smtClean="0">
              <a:solidFill>
                <a:srgbClr val="FFFF66"/>
              </a:solidFill>
              <a:effectLst>
                <a:outerShdw blurRad="38100" dist="38100" dir="2700000" algn="tl">
                  <a:srgbClr val="000000">
                    <a:alpha val="43137"/>
                  </a:srgbClr>
                </a:outerShdw>
              </a:effectLst>
            </a:endParaRPr>
          </a:p>
        </p:txBody>
      </p:sp>
      <p:sp>
        <p:nvSpPr>
          <p:cNvPr id="2420741" name="Text Box 5"/>
          <p:cNvSpPr txBox="1">
            <a:spLocks noChangeArrowheads="1"/>
          </p:cNvSpPr>
          <p:nvPr/>
        </p:nvSpPr>
        <p:spPr bwMode="auto">
          <a:xfrm>
            <a:off x="133384" y="920196"/>
            <a:ext cx="9677400" cy="3970318"/>
          </a:xfrm>
          <a:prstGeom prst="rect">
            <a:avLst/>
          </a:prstGeom>
          <a:noFill/>
          <a:ln w="9525">
            <a:noFill/>
            <a:miter lim="800000"/>
            <a:headEnd/>
            <a:tailEnd/>
          </a:ln>
          <a:effectLst/>
        </p:spPr>
        <p:txBody>
          <a:bodyPr>
            <a:spAutoFit/>
          </a:bodyPr>
          <a:lstStyle/>
          <a:p>
            <a:pPr marL="457200" indent="-457200">
              <a:defRPr/>
            </a:pPr>
            <a:endParaRPr lang="es-ES_tradnl" sz="1400" b="0" dirty="0">
              <a:latin typeface="Arial" pitchFamily="34" charset="0"/>
            </a:endParaRPr>
          </a:p>
          <a:p>
            <a:pPr marL="457200" indent="-457200">
              <a:buFont typeface="+mj-lt"/>
              <a:buAutoNum type="arabicPeriod" startAt="3"/>
              <a:defRPr/>
            </a:pPr>
            <a:r>
              <a:rPr lang="es-ES" sz="2400" dirty="0" smtClean="0">
                <a:solidFill>
                  <a:srgbClr val="FFFF00"/>
                </a:solidFill>
                <a:effectLst>
                  <a:outerShdw blurRad="38100" dist="38100" dir="2700000" algn="tl">
                    <a:srgbClr val="000000">
                      <a:alpha val="43137"/>
                    </a:srgbClr>
                  </a:outerShdw>
                </a:effectLst>
                <a:latin typeface="Arial" pitchFamily="34" charset="0"/>
              </a:rPr>
              <a:t>ITP </a:t>
            </a:r>
            <a:r>
              <a:rPr lang="es-ES" sz="2400" dirty="0">
                <a:solidFill>
                  <a:srgbClr val="FFFF00"/>
                </a:solidFill>
                <a:effectLst>
                  <a:outerShdw blurRad="38100" dist="38100" dir="2700000" algn="tl">
                    <a:srgbClr val="000000">
                      <a:alpha val="43137"/>
                    </a:srgbClr>
                  </a:outerShdw>
                </a:effectLst>
                <a:latin typeface="Arial" pitchFamily="34" charset="0"/>
              </a:rPr>
              <a:t>y AJD: </a:t>
            </a:r>
            <a:r>
              <a:rPr lang="es-ES" u="sng" dirty="0" smtClean="0">
                <a:solidFill>
                  <a:srgbClr val="FFFF99"/>
                </a:solidFill>
                <a:latin typeface="Arial" pitchFamily="34" charset="0"/>
              </a:rPr>
              <a:t>Tipos</a:t>
            </a:r>
            <a:r>
              <a:rPr lang="es-ES" dirty="0" smtClean="0">
                <a:solidFill>
                  <a:srgbClr val="FFFF99"/>
                </a:solidFill>
                <a:latin typeface="Arial" pitchFamily="34" charset="0"/>
              </a:rPr>
              <a:t> </a:t>
            </a:r>
            <a:r>
              <a:rPr lang="es-ES" dirty="0">
                <a:solidFill>
                  <a:srgbClr val="FFFF99"/>
                </a:solidFill>
                <a:latin typeface="Arial" pitchFamily="34" charset="0"/>
              </a:rPr>
              <a:t>de </a:t>
            </a:r>
            <a:r>
              <a:rPr lang="es-ES" dirty="0" smtClean="0">
                <a:solidFill>
                  <a:srgbClr val="FFFF99"/>
                </a:solidFill>
                <a:latin typeface="Arial" pitchFamily="34" charset="0"/>
              </a:rPr>
              <a:t>gravamen </a:t>
            </a:r>
            <a:r>
              <a:rPr lang="es-ES" u="sng" dirty="0">
                <a:solidFill>
                  <a:srgbClr val="FFFF99"/>
                </a:solidFill>
                <a:latin typeface="Arial" pitchFamily="34" charset="0"/>
              </a:rPr>
              <a:t>más </a:t>
            </a:r>
            <a:r>
              <a:rPr lang="es-ES" u="sng" dirty="0" smtClean="0">
                <a:solidFill>
                  <a:srgbClr val="FFFF99"/>
                </a:solidFill>
                <a:latin typeface="Arial" pitchFamily="34" charset="0"/>
              </a:rPr>
              <a:t>bajos en TPO:</a:t>
            </a:r>
          </a:p>
          <a:p>
            <a:pPr marL="457200" indent="-457200">
              <a:buFont typeface="Wingdings" pitchFamily="2" charset="2"/>
              <a:buChar char="§"/>
              <a:defRPr/>
            </a:pPr>
            <a:r>
              <a:rPr lang="es-ES" dirty="0" smtClean="0">
                <a:solidFill>
                  <a:srgbClr val="FFFF99"/>
                </a:solidFill>
                <a:latin typeface="Arial" pitchFamily="34" charset="0"/>
              </a:rPr>
              <a:t>para determinados casos en la adquisición de </a:t>
            </a:r>
            <a:r>
              <a:rPr lang="es-ES" u="sng" dirty="0" smtClean="0">
                <a:solidFill>
                  <a:srgbClr val="FFFF99"/>
                </a:solidFill>
                <a:latin typeface="Arial" pitchFamily="34" charset="0"/>
              </a:rPr>
              <a:t>vivienda</a:t>
            </a:r>
            <a:r>
              <a:rPr lang="es-ES" dirty="0" smtClean="0">
                <a:solidFill>
                  <a:srgbClr val="FFFF99"/>
                </a:solidFill>
                <a:latin typeface="Arial" pitchFamily="34" charset="0"/>
              </a:rPr>
              <a:t> en </a:t>
            </a:r>
            <a:r>
              <a:rPr lang="es-ES" u="sng" dirty="0" smtClean="0">
                <a:solidFill>
                  <a:srgbClr val="FFFF99"/>
                </a:solidFill>
                <a:latin typeface="Arial" pitchFamily="34" charset="0"/>
              </a:rPr>
              <a:t>zonas rurales</a:t>
            </a:r>
            <a:r>
              <a:rPr lang="es-ES" dirty="0" smtClean="0">
                <a:solidFill>
                  <a:srgbClr val="FFFF99"/>
                </a:solidFill>
                <a:latin typeface="Arial" pitchFamily="34" charset="0"/>
              </a:rPr>
              <a:t>.</a:t>
            </a:r>
          </a:p>
          <a:p>
            <a:pPr marL="457200" indent="-457200">
              <a:buFont typeface="Wingdings" pitchFamily="2" charset="2"/>
              <a:buChar char="v"/>
              <a:defRPr/>
            </a:pPr>
            <a:endParaRPr lang="es-ES" sz="800" b="0" dirty="0" smtClean="0">
              <a:latin typeface="Arial" pitchFamily="34" charset="0"/>
            </a:endParaRPr>
          </a:p>
          <a:p>
            <a:pPr marL="457200" indent="-457200">
              <a:buFont typeface="Wingdings" pitchFamily="2" charset="2"/>
              <a:buChar char="§"/>
              <a:defRPr/>
            </a:pPr>
            <a:r>
              <a:rPr lang="es-ES" sz="1800" dirty="0" smtClean="0">
                <a:latin typeface="Arial" pitchFamily="34" charset="0"/>
              </a:rPr>
              <a:t>El tipo de gravamen aplicable a las transmisiones de inmuebles de uso vivienda que se encuentren en alguna de las parroquias que tengan la consideración de zonas poco pobladas o áreas rurales (una orden de la consejería competente determinará las parroquias que tienen esa consideración):</a:t>
            </a:r>
          </a:p>
          <a:p>
            <a:pPr marL="457200" indent="-457200">
              <a:buFont typeface="Wingdings" pitchFamily="2" charset="2"/>
              <a:buChar char="§"/>
              <a:defRPr/>
            </a:pPr>
            <a:endParaRPr lang="es-ES" sz="1800" dirty="0" smtClean="0">
              <a:latin typeface="Arial" pitchFamily="34" charset="0"/>
            </a:endParaRPr>
          </a:p>
          <a:p>
            <a:pPr marL="342900" indent="-342900">
              <a:buFont typeface="+mj-lt"/>
              <a:buAutoNum type="alphaLcParenR"/>
              <a:defRPr/>
            </a:pPr>
            <a:r>
              <a:rPr lang="es-ES_tradnl" u="sng" dirty="0" smtClean="0">
                <a:latin typeface="Arial" pitchFamily="34" charset="0"/>
              </a:rPr>
              <a:t>Tipo del </a:t>
            </a:r>
            <a:r>
              <a:rPr lang="es-ES_tradnl" u="sng" dirty="0" smtClean="0">
                <a:solidFill>
                  <a:srgbClr val="FFFF99"/>
                </a:solidFill>
                <a:latin typeface="Arial" pitchFamily="34" charset="0"/>
              </a:rPr>
              <a:t>6%</a:t>
            </a:r>
            <a:r>
              <a:rPr lang="es-ES_tradnl" u="sng" dirty="0" smtClean="0">
                <a:latin typeface="Arial" pitchFamily="34" charset="0"/>
              </a:rPr>
              <a:t>:</a:t>
            </a:r>
            <a:r>
              <a:rPr lang="es-ES_tradnl" b="0" dirty="0" smtClean="0">
                <a:latin typeface="Arial" pitchFamily="34" charset="0"/>
              </a:rPr>
              <a:t> Adquisición de </a:t>
            </a:r>
            <a:r>
              <a:rPr lang="es-ES_tradnl" b="0" dirty="0" smtClean="0">
                <a:effectLst>
                  <a:outerShdw blurRad="38100" dist="38100" dir="2700000" algn="tl">
                    <a:srgbClr val="000000">
                      <a:alpha val="43137"/>
                    </a:srgbClr>
                  </a:outerShdw>
                </a:effectLst>
                <a:latin typeface="Arial" pitchFamily="34" charset="0"/>
              </a:rPr>
              <a:t>vivienda </a:t>
            </a:r>
            <a:r>
              <a:rPr lang="es-ES_tradnl" b="0" strike="sngStrike" dirty="0" smtClean="0">
                <a:effectLst>
                  <a:outerShdw blurRad="38100" dist="38100" dir="2700000" algn="tl">
                    <a:srgbClr val="000000">
                      <a:alpha val="43137"/>
                    </a:srgbClr>
                  </a:outerShdw>
                </a:effectLst>
                <a:latin typeface="Arial" pitchFamily="34" charset="0"/>
              </a:rPr>
              <a:t>habitual</a:t>
            </a:r>
            <a:r>
              <a:rPr lang="es-ES_tradnl" b="0" dirty="0" smtClean="0">
                <a:effectLst>
                  <a:outerShdw blurRad="38100" dist="38100" dir="2700000" algn="tl">
                    <a:srgbClr val="000000">
                      <a:alpha val="43137"/>
                    </a:srgbClr>
                  </a:outerShdw>
                </a:effectLst>
                <a:latin typeface="Arial" pitchFamily="34" charset="0"/>
              </a:rPr>
              <a:t>  (no se exige habitual) por </a:t>
            </a:r>
            <a:r>
              <a:rPr lang="es-ES_tradnl" b="0" dirty="0" smtClean="0">
                <a:solidFill>
                  <a:srgbClr val="FFFF00"/>
                </a:solidFill>
                <a:effectLst>
                  <a:outerShdw blurRad="38100" dist="38100" dir="2700000" algn="tl">
                    <a:srgbClr val="000000">
                      <a:alpha val="43137"/>
                    </a:srgbClr>
                  </a:outerShdw>
                </a:effectLst>
                <a:latin typeface="Arial" pitchFamily="34" charset="0"/>
              </a:rPr>
              <a:t>discapacitados(≥ 65%)</a:t>
            </a:r>
            <a:r>
              <a:rPr lang="es-ES_tradnl" b="0" dirty="0" smtClean="0">
                <a:latin typeface="Arial" pitchFamily="34" charset="0"/>
              </a:rPr>
              <a:t> </a:t>
            </a:r>
            <a:r>
              <a:rPr lang="es-ES_tradnl" b="0" dirty="0" smtClean="0">
                <a:effectLst>
                  <a:outerShdw blurRad="38100" dist="38100" dir="2700000" algn="tl">
                    <a:srgbClr val="000000">
                      <a:alpha val="43137"/>
                    </a:srgbClr>
                  </a:outerShdw>
                </a:effectLst>
                <a:latin typeface="Arial" pitchFamily="34" charset="0"/>
              </a:rPr>
              <a:t>por </a:t>
            </a:r>
            <a:r>
              <a:rPr lang="es-ES_tradnl" b="0" dirty="0" smtClean="0">
                <a:solidFill>
                  <a:srgbClr val="FFFF00"/>
                </a:solidFill>
                <a:effectLst>
                  <a:outerShdw blurRad="38100" dist="38100" dir="2700000" algn="tl">
                    <a:srgbClr val="000000">
                      <a:alpha val="43137"/>
                    </a:srgbClr>
                  </a:outerShdw>
                </a:effectLst>
                <a:latin typeface="Arial" pitchFamily="34" charset="0"/>
              </a:rPr>
              <a:t>familias numerosas</a:t>
            </a:r>
            <a:r>
              <a:rPr lang="es-ES_tradnl" b="0" dirty="0" smtClean="0">
                <a:latin typeface="Arial" pitchFamily="34" charset="0"/>
              </a:rPr>
              <a:t> o </a:t>
            </a:r>
            <a:r>
              <a:rPr lang="es-ES_tradnl" b="0" dirty="0" smtClean="0">
                <a:effectLst>
                  <a:outerShdw blurRad="38100" dist="38100" dir="2700000" algn="tl">
                    <a:srgbClr val="000000">
                      <a:alpha val="43137"/>
                    </a:srgbClr>
                  </a:outerShdw>
                </a:effectLst>
                <a:latin typeface="Arial" pitchFamily="34" charset="0"/>
              </a:rPr>
              <a:t>por </a:t>
            </a:r>
            <a:r>
              <a:rPr lang="es-ES_tradnl" b="0" dirty="0" smtClean="0">
                <a:solidFill>
                  <a:srgbClr val="FFFF00"/>
                </a:solidFill>
                <a:effectLst>
                  <a:outerShdw blurRad="38100" dist="38100" dir="2700000" algn="tl">
                    <a:srgbClr val="000000">
                      <a:alpha val="43137"/>
                    </a:srgbClr>
                  </a:outerShdw>
                </a:effectLst>
                <a:latin typeface="Arial" pitchFamily="34" charset="0"/>
              </a:rPr>
              <a:t>menores de 36 años</a:t>
            </a:r>
          </a:p>
          <a:p>
            <a:pPr marL="342900" indent="-342900">
              <a:buFont typeface="+mj-lt"/>
              <a:buAutoNum type="alphaLcParenR"/>
              <a:defRPr/>
            </a:pPr>
            <a:endParaRPr lang="es-ES_tradnl" u="sng" dirty="0" smtClean="0">
              <a:solidFill>
                <a:srgbClr val="FFFF00"/>
              </a:solidFill>
              <a:effectLst>
                <a:outerShdw blurRad="38100" dist="38100" dir="2700000" algn="tl">
                  <a:srgbClr val="000000">
                    <a:alpha val="43137"/>
                  </a:srgbClr>
                </a:outerShdw>
              </a:effectLst>
              <a:latin typeface="Arial" pitchFamily="34" charset="0"/>
            </a:endParaRPr>
          </a:p>
          <a:p>
            <a:pPr marL="342900" indent="-342900">
              <a:buFont typeface="+mj-lt"/>
              <a:buAutoNum type="alphaLcParenR"/>
              <a:defRPr/>
            </a:pPr>
            <a:r>
              <a:rPr lang="es-ES_tradnl" u="sng" dirty="0" smtClean="0">
                <a:latin typeface="Arial" pitchFamily="34" charset="0"/>
              </a:rPr>
              <a:t>Tipo del </a:t>
            </a:r>
            <a:r>
              <a:rPr lang="es-ES_tradnl" u="sng" dirty="0" smtClean="0">
                <a:solidFill>
                  <a:srgbClr val="FFFF99"/>
                </a:solidFill>
                <a:latin typeface="Arial" pitchFamily="34" charset="0"/>
              </a:rPr>
              <a:t>5%</a:t>
            </a:r>
            <a:r>
              <a:rPr lang="es-ES_tradnl" u="sng" dirty="0" smtClean="0">
                <a:latin typeface="Arial" pitchFamily="34" charset="0"/>
              </a:rPr>
              <a:t>:</a:t>
            </a:r>
            <a:r>
              <a:rPr lang="es-ES_tradnl" b="0" dirty="0" smtClean="0">
                <a:latin typeface="Arial" pitchFamily="34" charset="0"/>
              </a:rPr>
              <a:t> </a:t>
            </a:r>
            <a:r>
              <a:rPr lang="es-ES_tradnl" b="0" dirty="0" smtClean="0">
                <a:effectLst>
                  <a:outerShdw blurRad="38100" dist="38100" dir="2700000" algn="tl">
                    <a:srgbClr val="000000">
                      <a:alpha val="43137"/>
                    </a:srgbClr>
                  </a:outerShdw>
                </a:effectLst>
                <a:latin typeface="Arial" pitchFamily="34" charset="0"/>
              </a:rPr>
              <a:t>Adquisición de </a:t>
            </a:r>
            <a:r>
              <a:rPr lang="es-ES_tradnl" b="0" dirty="0" smtClean="0">
                <a:solidFill>
                  <a:srgbClr val="FFFF00"/>
                </a:solidFill>
                <a:effectLst>
                  <a:outerShdw blurRad="38100" dist="38100" dir="2700000" algn="tl">
                    <a:srgbClr val="000000">
                      <a:alpha val="43137"/>
                    </a:srgbClr>
                  </a:outerShdw>
                </a:effectLst>
                <a:latin typeface="Arial" pitchFamily="34" charset="0"/>
              </a:rPr>
              <a:t>vivienda habitual</a:t>
            </a:r>
            <a:r>
              <a:rPr lang="es-ES_tradnl" b="0" dirty="0" smtClean="0">
                <a:latin typeface="Arial" pitchFamily="34" charset="0"/>
              </a:rPr>
              <a:t>, cumpliendo </a:t>
            </a:r>
            <a:r>
              <a:rPr lang="es-ES_tradnl" b="0" dirty="0" smtClean="0">
                <a:solidFill>
                  <a:srgbClr val="FFFF00"/>
                </a:solidFill>
                <a:latin typeface="Arial" pitchFamily="34" charset="0"/>
              </a:rPr>
              <a:t>requisitos</a:t>
            </a:r>
            <a:endParaRPr lang="es-ES" b="0" dirty="0" smtClean="0">
              <a:latin typeface="Arial" pitchFamily="34" charset="0"/>
            </a:endParaRPr>
          </a:p>
          <a:p>
            <a:pPr marL="457200" indent="-457200">
              <a:buFont typeface="Wingdings" pitchFamily="2" charset="2"/>
              <a:buChar char="ü"/>
              <a:defRPr/>
            </a:pPr>
            <a:endParaRPr lang="es-ES" sz="1600" dirty="0">
              <a:solidFill>
                <a:srgbClr val="FFFF99"/>
              </a:solidFill>
              <a:latin typeface="Arial" pitchFamily="34" charset="0"/>
            </a:endParaRPr>
          </a:p>
        </p:txBody>
      </p:sp>
      <p:sp>
        <p:nvSpPr>
          <p:cNvPr id="148486" name="Text Box 6"/>
          <p:cNvSpPr txBox="1">
            <a:spLocks noChangeArrowheads="1"/>
          </p:cNvSpPr>
          <p:nvPr/>
        </p:nvSpPr>
        <p:spPr bwMode="auto">
          <a:xfrm>
            <a:off x="0" y="498475"/>
            <a:ext cx="9906000" cy="415925"/>
          </a:xfrm>
          <a:prstGeom prst="rect">
            <a:avLst/>
          </a:prstGeom>
          <a:solidFill>
            <a:srgbClr val="CCFFFF"/>
          </a:solidFill>
          <a:ln w="9525">
            <a:noFill/>
            <a:miter lim="800000"/>
            <a:headEnd/>
            <a:tailEnd/>
          </a:ln>
        </p:spPr>
        <p:txBody>
          <a:bodyPr>
            <a:spAutoFit/>
          </a:bodyPr>
          <a:lstStyle/>
          <a:p>
            <a:pPr algn="ctr">
              <a:spcBef>
                <a:spcPct val="50000"/>
              </a:spcBef>
            </a:pPr>
            <a:r>
              <a:rPr lang="es-ES" sz="2100" dirty="0">
                <a:solidFill>
                  <a:srgbClr val="FF0000"/>
                </a:solidFill>
              </a:rPr>
              <a:t>GALICIA</a:t>
            </a:r>
            <a:r>
              <a:rPr lang="es-ES" sz="2100" dirty="0">
                <a:solidFill>
                  <a:srgbClr val="000066"/>
                </a:solidFill>
              </a:rPr>
              <a:t>. </a:t>
            </a:r>
            <a:r>
              <a:rPr lang="es-ES" sz="2100" dirty="0" smtClean="0">
                <a:solidFill>
                  <a:srgbClr val="000066"/>
                </a:solidFill>
              </a:rPr>
              <a:t>MODIFICACIONES EN </a:t>
            </a:r>
            <a:r>
              <a:rPr lang="es-ES" sz="2100" u="sng" dirty="0" smtClean="0">
                <a:solidFill>
                  <a:srgbClr val="FF0000"/>
                </a:solidFill>
              </a:rPr>
              <a:t>ITP y AJD</a:t>
            </a:r>
            <a:r>
              <a:rPr lang="es-ES" sz="2100" dirty="0" smtClean="0">
                <a:solidFill>
                  <a:srgbClr val="000066"/>
                </a:solidFill>
              </a:rPr>
              <a:t>: </a:t>
            </a:r>
            <a:r>
              <a:rPr lang="es-ES" sz="2100" dirty="0" smtClean="0">
                <a:solidFill>
                  <a:srgbClr val="FF0000"/>
                </a:solidFill>
              </a:rPr>
              <a:t>Desde 2020</a:t>
            </a:r>
            <a:endParaRPr lang="es-ES" sz="2100" u="sng" dirty="0">
              <a:solidFill>
                <a:srgbClr val="FF0000"/>
              </a:solidFill>
            </a:endParaRPr>
          </a:p>
        </p:txBody>
      </p:sp>
      <p:graphicFrame>
        <p:nvGraphicFramePr>
          <p:cNvPr id="6" name="5 Tabla"/>
          <p:cNvGraphicFramePr>
            <a:graphicFrameLocks noGrp="1"/>
          </p:cNvGraphicFramePr>
          <p:nvPr/>
        </p:nvGraphicFramePr>
        <p:xfrm>
          <a:off x="309530" y="6357958"/>
          <a:ext cx="8929750" cy="365760"/>
        </p:xfrm>
        <a:graphic>
          <a:graphicData uri="http://schemas.openxmlformats.org/drawingml/2006/table">
            <a:tbl>
              <a:tblPr firstRow="1" bandRow="1">
                <a:tableStyleId>{5C22544A-7EE6-4342-B048-85BDC9FD1C3A}</a:tableStyleId>
              </a:tblPr>
              <a:tblGrid>
                <a:gridCol w="8929750">
                  <a:extLst>
                    <a:ext uri="{9D8B030D-6E8A-4147-A177-3AD203B41FA5}">
                      <a16:colId xmlns="" xmlns:a16="http://schemas.microsoft.com/office/drawing/2014/main" val="20000"/>
                    </a:ext>
                  </a:extLst>
                </a:gridCol>
              </a:tblGrid>
              <a:tr h="35719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latin typeface="Arial  "/>
                        </a:rPr>
                        <a:t>Artículo 3 Ley 7/2019 modifica el art. 14 Decreto legislativo 1/2011.</a:t>
                      </a:r>
                      <a:endParaRPr lang="es-ES" dirty="0"/>
                    </a:p>
                  </a:txBody>
                  <a:tcPr>
                    <a:lnL w="28575" cap="flat" cmpd="sng" algn="ctr">
                      <a:solidFill>
                        <a:srgbClr val="CC0099"/>
                      </a:solidFill>
                      <a:prstDash val="solid"/>
                      <a:round/>
                      <a:headEnd type="none" w="med" len="med"/>
                      <a:tailEnd type="none" w="med" len="med"/>
                    </a:lnL>
                    <a:lnR w="28575" cap="flat" cmpd="sng" algn="ctr">
                      <a:solidFill>
                        <a:srgbClr val="CC0099"/>
                      </a:solidFill>
                      <a:prstDash val="solid"/>
                      <a:round/>
                      <a:headEnd type="none" w="med" len="med"/>
                      <a:tailEnd type="none" w="med" len="med"/>
                    </a:lnR>
                    <a:lnT w="28575" cap="flat" cmpd="sng" algn="ctr">
                      <a:solidFill>
                        <a:srgbClr val="CC0099"/>
                      </a:solidFill>
                      <a:prstDash val="solid"/>
                      <a:round/>
                      <a:headEnd type="none" w="med" len="med"/>
                      <a:tailEnd type="none" w="med" len="med"/>
                    </a:lnT>
                    <a:lnB w="28575" cap="flat" cmpd="sng" algn="ctr">
                      <a:solidFill>
                        <a:srgbClr val="CC0099"/>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bl>
          </a:graphicData>
        </a:graphic>
      </p:graphicFrame>
    </p:spTree>
  </p:cSld>
  <p:clrMapOvr>
    <a:masterClrMapping/>
  </p:clrMapOvr>
  <p:timing>
    <p:tnLst>
      <p:par>
        <p:cTn id="1" dur="indefinite" restart="never" nodeType="tmRoot"/>
      </p:par>
    </p:tn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628</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lvl="0" algn="ctr" eaLnBrk="0" hangingPunct="0">
              <a:defRPr/>
            </a:pPr>
            <a:r>
              <a:rPr lang="es-ES" u="sng" kern="0" dirty="0" smtClean="0">
                <a:solidFill>
                  <a:srgbClr val="FF0000"/>
                </a:solidFill>
              </a:rPr>
              <a:t>Galicia</a:t>
            </a:r>
            <a:r>
              <a:rPr lang="es-ES" kern="0" dirty="0" smtClean="0">
                <a:solidFill>
                  <a:srgbClr val="000066"/>
                </a:solidFill>
              </a:rPr>
              <a:t>. TPO</a:t>
            </a:r>
            <a:r>
              <a:rPr lang="es-ES" kern="0" dirty="0">
                <a:solidFill>
                  <a:srgbClr val="000066"/>
                </a:solidFill>
              </a:rPr>
              <a:t>. </a:t>
            </a:r>
            <a:r>
              <a:rPr lang="es-ES_tradnl" u="sng" kern="0" dirty="0">
                <a:solidFill>
                  <a:srgbClr val="FF0000"/>
                </a:solidFill>
              </a:rPr>
              <a:t>Cuota. </a:t>
            </a:r>
            <a:r>
              <a:rPr lang="es-ES_tradnl" u="sng" kern="0" dirty="0" smtClean="0">
                <a:solidFill>
                  <a:srgbClr val="FF0000"/>
                </a:solidFill>
              </a:rPr>
              <a:t>Tipos-Nuevos 2020</a:t>
            </a:r>
            <a:r>
              <a:rPr lang="es-ES_tradnl" kern="0" dirty="0" smtClean="0">
                <a:solidFill>
                  <a:srgbClr val="FF0000"/>
                </a:solidFill>
              </a:rPr>
              <a:t>   </a:t>
            </a:r>
            <a:r>
              <a:rPr lang="es-ES_tradnl" sz="1800" kern="0" dirty="0">
                <a:solidFill>
                  <a:srgbClr val="000066"/>
                </a:solidFill>
              </a:rPr>
              <a:t>art. </a:t>
            </a:r>
            <a:r>
              <a:rPr lang="es-ES_tradnl" sz="1800" kern="0" dirty="0" smtClean="0">
                <a:solidFill>
                  <a:srgbClr val="000066"/>
                </a:solidFill>
              </a:rPr>
              <a:t>14 DLº 1/2011</a:t>
            </a:r>
            <a:endParaRPr lang="es-ES_tradnl" sz="1800" u="sng" kern="0" dirty="0">
              <a:solidFill>
                <a:srgbClr val="000066"/>
              </a:solidFill>
            </a:endParaRPr>
          </a:p>
        </p:txBody>
      </p:sp>
      <p:graphicFrame>
        <p:nvGraphicFramePr>
          <p:cNvPr id="1474660" name="Group 100"/>
          <p:cNvGraphicFramePr>
            <a:graphicFrameLocks noGrp="1"/>
          </p:cNvGraphicFramePr>
          <p:nvPr>
            <p:extLst>
              <p:ext uri="{D42A27DB-BD31-4B8C-83A1-F6EECF244321}">
                <p14:modId xmlns="" xmlns:p14="http://schemas.microsoft.com/office/powerpoint/2010/main" val="3731383143"/>
              </p:ext>
            </p:extLst>
          </p:nvPr>
        </p:nvGraphicFramePr>
        <p:xfrm>
          <a:off x="114300" y="428604"/>
          <a:ext cx="9677400" cy="2071702"/>
        </p:xfrm>
        <a:graphic>
          <a:graphicData uri="http://schemas.openxmlformats.org/drawingml/2006/table">
            <a:tbl>
              <a:tblPr/>
              <a:tblGrid>
                <a:gridCol w="6819900">
                  <a:extLst>
                    <a:ext uri="{9D8B030D-6E8A-4147-A177-3AD203B41FA5}">
                      <a16:colId xmlns="" xmlns:a16="http://schemas.microsoft.com/office/drawing/2014/main" val="20000"/>
                    </a:ext>
                  </a:extLst>
                </a:gridCol>
                <a:gridCol w="1447800">
                  <a:extLst>
                    <a:ext uri="{9D8B030D-6E8A-4147-A177-3AD203B41FA5}">
                      <a16:colId xmlns="" xmlns:a16="http://schemas.microsoft.com/office/drawing/2014/main" val="20001"/>
                    </a:ext>
                  </a:extLst>
                </a:gridCol>
                <a:gridCol w="1409700">
                  <a:extLst>
                    <a:ext uri="{9D8B030D-6E8A-4147-A177-3AD203B41FA5}">
                      <a16:colId xmlns="" xmlns:a16="http://schemas.microsoft.com/office/drawing/2014/main" val="20002"/>
                    </a:ext>
                  </a:extLst>
                </a:gridCol>
              </a:tblGrid>
              <a:tr h="42862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Adquisición vivienda en </a:t>
                      </a:r>
                      <a:r>
                        <a:rPr kumimoji="0" lang="es-ES_tradnl" sz="2000" b="1" i="0" u="sng" strike="noStrike" cap="none" normalizeH="0" baseline="0" dirty="0" smtClean="0">
                          <a:ln>
                            <a:noFill/>
                          </a:ln>
                          <a:solidFill>
                            <a:srgbClr val="FFFF99"/>
                          </a:solidFill>
                          <a:effectLst>
                            <a:outerShdw blurRad="38100" dist="38100" dir="2700000" algn="tl">
                              <a:srgbClr val="000000"/>
                            </a:outerShdw>
                          </a:effectLst>
                          <a:latin typeface="Arial" charset="0"/>
                        </a:rPr>
                        <a:t>zonas rurales </a:t>
                      </a:r>
                    </a:p>
                  </a:txBody>
                  <a:tcPr marL="36000" marR="36000" marT="18000" marB="18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2019</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indent="0" algn="ctr">
                        <a:buFont typeface="Wingdings" panose="05000000000000000000" pitchFamily="2" charset="2"/>
                        <a:buNone/>
                      </a:pPr>
                      <a:r>
                        <a:rPr kumimoji="0" lang="es-ES_tradnl" sz="1600" b="1" i="0" u="none" strike="noStrike" cap="none" normalizeH="0" baseline="0" dirty="0" smtClean="0">
                          <a:ln>
                            <a:noFill/>
                          </a:ln>
                          <a:solidFill>
                            <a:schemeClr val="tx1"/>
                          </a:solidFill>
                          <a:effectLst/>
                          <a:latin typeface="Arial" charset="0"/>
                        </a:rPr>
                        <a:t>Desde 2020</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2380971885"/>
                  </a:ext>
                </a:extLst>
              </a:tr>
              <a:tr h="428628">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u="sng" dirty="0" smtClean="0">
                          <a:solidFill>
                            <a:schemeClr val="tx1"/>
                          </a:solidFill>
                          <a:effectLst>
                            <a:outerShdw blurRad="38100" dist="38100" dir="2700000" algn="tl">
                              <a:srgbClr val="000000">
                                <a:alpha val="43137"/>
                              </a:srgbClr>
                            </a:outerShdw>
                          </a:effectLst>
                        </a:rPr>
                        <a:t>Adquisición de </a:t>
                      </a:r>
                      <a:r>
                        <a:rPr lang="es-ES_tradnl" sz="1800" b="1" u="sng" dirty="0" smtClean="0">
                          <a:solidFill>
                            <a:srgbClr val="FFFF00"/>
                          </a:solidFill>
                          <a:effectLst>
                            <a:outerShdw blurRad="38100" dist="38100" dir="2700000" algn="tl">
                              <a:srgbClr val="000000">
                                <a:alpha val="43137"/>
                              </a:srgbClr>
                            </a:outerShdw>
                          </a:effectLst>
                        </a:rPr>
                        <a:t>vivienda habitual</a:t>
                      </a:r>
                      <a:r>
                        <a:rPr lang="es-ES_tradnl" sz="1800" b="0" dirty="0" smtClean="0">
                          <a:solidFill>
                            <a:schemeClr val="tx1"/>
                          </a:solidFill>
                          <a:latin typeface="+mn-lt"/>
                        </a:rPr>
                        <a:t>, </a:t>
                      </a:r>
                      <a:r>
                        <a:rPr lang="es-ES_tradnl" sz="1800" b="0" u="sng" dirty="0" smtClean="0">
                          <a:solidFill>
                            <a:schemeClr val="tx1"/>
                          </a:solidFill>
                          <a:latin typeface="+mn-lt"/>
                        </a:rPr>
                        <a:t>cumpliendo </a:t>
                      </a:r>
                      <a:r>
                        <a:rPr lang="es-ES_tradnl" sz="1800" b="1" u="sng" dirty="0" smtClean="0">
                          <a:solidFill>
                            <a:srgbClr val="FFFF00"/>
                          </a:solidFill>
                          <a:latin typeface="+mn-lt"/>
                        </a:rPr>
                        <a:t>requisitos</a:t>
                      </a:r>
                      <a:r>
                        <a:rPr lang="es-ES_tradnl" sz="1800" b="1" dirty="0" smtClean="0">
                          <a:solidFill>
                            <a:srgbClr val="FFFF00"/>
                          </a:solidFill>
                          <a:latin typeface="+mn-lt"/>
                        </a:rPr>
                        <a:t>*</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indent="0" algn="ctr">
                        <a:buFontTx/>
                        <a:buNone/>
                      </a:pPr>
                      <a:r>
                        <a:rPr lang="es-ES_tradnl" sz="1600" b="1" dirty="0" smtClean="0">
                          <a:solidFill>
                            <a:srgbClr val="0000CC"/>
                          </a:solidFill>
                          <a:effectLst/>
                        </a:rPr>
                        <a:t>7%*</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5%*</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273262954"/>
                  </a:ext>
                </a:extLst>
              </a:tr>
              <a:tr h="1214446">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u="sng" dirty="0" smtClean="0">
                          <a:solidFill>
                            <a:schemeClr val="tx1"/>
                          </a:solidFill>
                          <a:effectLst>
                            <a:outerShdw blurRad="38100" dist="38100" dir="2700000" algn="tl">
                              <a:srgbClr val="000000">
                                <a:alpha val="43137"/>
                              </a:srgbClr>
                            </a:outerShdw>
                          </a:effectLst>
                        </a:rPr>
                        <a:t>Adquisición de </a:t>
                      </a:r>
                      <a:r>
                        <a:rPr lang="es-ES_tradnl" sz="1800" b="1" u="sng" dirty="0" smtClean="0">
                          <a:solidFill>
                            <a:srgbClr val="FFFF00"/>
                          </a:solidFill>
                          <a:effectLst>
                            <a:outerShdw blurRad="38100" dist="38100" dir="2700000" algn="tl">
                              <a:srgbClr val="000000">
                                <a:alpha val="43137"/>
                              </a:srgbClr>
                            </a:outerShdw>
                          </a:effectLst>
                        </a:rPr>
                        <a:t>vivienda</a:t>
                      </a:r>
                      <a:r>
                        <a:rPr lang="es-ES_tradnl" sz="1800" b="1" u="none" dirty="0" smtClean="0">
                          <a:solidFill>
                            <a:srgbClr val="FFFF00"/>
                          </a:solidFill>
                          <a:effectLst>
                            <a:outerShdw blurRad="38100" dist="38100" dir="2700000" algn="tl">
                              <a:srgbClr val="000000">
                                <a:alpha val="43137"/>
                              </a:srgbClr>
                            </a:outerShdw>
                          </a:effectLst>
                        </a:rPr>
                        <a:t> </a:t>
                      </a:r>
                      <a:r>
                        <a:rPr lang="es-ES_tradnl" sz="1800" b="0" u="none" strike="sngStrike" dirty="0" smtClean="0">
                          <a:solidFill>
                            <a:srgbClr val="FFFF00"/>
                          </a:solidFill>
                          <a:effectLst>
                            <a:outerShdw blurRad="38100" dist="38100" dir="2700000" algn="tl">
                              <a:srgbClr val="000000">
                                <a:alpha val="43137"/>
                              </a:srgbClr>
                            </a:outerShdw>
                          </a:effectLst>
                        </a:rPr>
                        <a:t>habitual</a:t>
                      </a:r>
                      <a:r>
                        <a:rPr lang="es-ES_tradnl" sz="1800" b="0" u="none" strike="sngStrike" dirty="0" smtClean="0">
                          <a:solidFill>
                            <a:schemeClr val="tx1"/>
                          </a:solidFill>
                          <a:latin typeface="+mn-lt"/>
                        </a:rPr>
                        <a:t>,</a:t>
                      </a:r>
                      <a:r>
                        <a:rPr lang="es-ES_tradnl" sz="1800" b="0" dirty="0" smtClean="0">
                          <a:solidFill>
                            <a:schemeClr val="tx1"/>
                          </a:solidFill>
                          <a:latin typeface="+mn-lt"/>
                        </a:rPr>
                        <a:t> (no es Vivienda  Habitual)</a:t>
                      </a:r>
                    </a:p>
                    <a:p>
                      <a:pPr marL="342900" indent="-342900">
                        <a:buFont typeface="+mj-lt"/>
                        <a:buAutoNum type="alphaLcParenR"/>
                        <a:defRPr/>
                      </a:pPr>
                      <a:r>
                        <a:rPr lang="es-ES_tradnl" sz="1800" u="sng" dirty="0" smtClean="0">
                          <a:effectLst>
                            <a:outerShdw blurRad="38100" dist="38100" dir="2700000" algn="tl">
                              <a:srgbClr val="000000">
                                <a:alpha val="43137"/>
                              </a:srgbClr>
                            </a:outerShdw>
                          </a:effectLst>
                        </a:rPr>
                        <a:t>por </a:t>
                      </a:r>
                      <a:r>
                        <a:rPr lang="es-ES_tradnl" sz="1800" b="1" u="sng" dirty="0" smtClean="0">
                          <a:solidFill>
                            <a:srgbClr val="FFFF99"/>
                          </a:solidFill>
                          <a:effectLst>
                            <a:outerShdw blurRad="38100" dist="38100" dir="2700000" algn="tl">
                              <a:srgbClr val="000000">
                                <a:alpha val="43137"/>
                              </a:srgbClr>
                            </a:outerShdw>
                          </a:effectLst>
                        </a:rPr>
                        <a:t>discapacitados(≥ 65%)</a:t>
                      </a:r>
                      <a:endParaRPr lang="es-ES_tradnl" sz="800" dirty="0" smtClean="0">
                        <a:solidFill>
                          <a:srgbClr val="FFFF99"/>
                        </a:solidFill>
                        <a:effectLst>
                          <a:outerShdw blurRad="38100" dist="38100" dir="2700000" algn="tl">
                            <a:srgbClr val="000000">
                              <a:alpha val="43137"/>
                            </a:srgbClr>
                          </a:outerShdw>
                        </a:effectLst>
                      </a:endParaRPr>
                    </a:p>
                    <a:p>
                      <a:pPr marL="342900" indent="-342900">
                        <a:buFont typeface="+mj-lt"/>
                        <a:buAutoNum type="alphaLcParenR"/>
                        <a:defRPr/>
                      </a:pPr>
                      <a:r>
                        <a:rPr lang="es-ES_tradnl" sz="1800" u="sng" dirty="0" smtClean="0">
                          <a:effectLst>
                            <a:outerShdw blurRad="38100" dist="38100" dir="2700000" algn="tl">
                              <a:srgbClr val="000000">
                                <a:alpha val="43137"/>
                              </a:srgbClr>
                            </a:outerShdw>
                          </a:effectLst>
                        </a:rPr>
                        <a:t>por </a:t>
                      </a:r>
                      <a:r>
                        <a:rPr lang="es-ES_tradnl" sz="1800" b="1" u="sng" dirty="0" smtClean="0">
                          <a:solidFill>
                            <a:srgbClr val="FFFF99"/>
                          </a:solidFill>
                          <a:effectLst>
                            <a:outerShdw blurRad="38100" dist="38100" dir="2700000" algn="tl">
                              <a:srgbClr val="000000">
                                <a:alpha val="43137"/>
                              </a:srgbClr>
                            </a:outerShdw>
                          </a:effectLst>
                        </a:rPr>
                        <a:t>familias numerosas</a:t>
                      </a:r>
                      <a:endParaRPr lang="es-ES_tradnl" sz="800" b="0" dirty="0" smtClean="0">
                        <a:solidFill>
                          <a:srgbClr val="FFFF99"/>
                        </a:solidFill>
                        <a:effectLst>
                          <a:outerShdw blurRad="38100" dist="38100" dir="2700000" algn="tl">
                            <a:srgbClr val="000000">
                              <a:alpha val="43137"/>
                            </a:srgbClr>
                          </a:outerShdw>
                        </a:effectLst>
                      </a:endParaRPr>
                    </a:p>
                    <a:p>
                      <a:pPr marL="342900" indent="-342900">
                        <a:buFont typeface="+mj-lt"/>
                        <a:buAutoNum type="alphaLcParenR"/>
                        <a:defRPr/>
                      </a:pPr>
                      <a:r>
                        <a:rPr lang="es-ES_tradnl" sz="1800" u="sng" dirty="0" smtClean="0">
                          <a:effectLst>
                            <a:outerShdw blurRad="38100" dist="38100" dir="2700000" algn="tl">
                              <a:srgbClr val="000000">
                                <a:alpha val="43137"/>
                              </a:srgbClr>
                            </a:outerShdw>
                          </a:effectLst>
                        </a:rPr>
                        <a:t>por </a:t>
                      </a:r>
                      <a:r>
                        <a:rPr lang="es-ES_tradnl" sz="1800" b="1" u="sng" dirty="0" smtClean="0">
                          <a:solidFill>
                            <a:srgbClr val="FFFF99"/>
                          </a:solidFill>
                          <a:effectLst>
                            <a:outerShdw blurRad="38100" dist="38100" dir="2700000" algn="tl">
                              <a:srgbClr val="000000">
                                <a:alpha val="43137"/>
                              </a:srgbClr>
                            </a:outerShdw>
                          </a:effectLst>
                        </a:rPr>
                        <a:t>menores de 36 años</a:t>
                      </a:r>
                      <a:endParaRPr lang="es-ES_tradnl" sz="1800" b="1" dirty="0" smtClean="0">
                        <a:solidFill>
                          <a:srgbClr val="FFFF99"/>
                        </a:solidFill>
                        <a:effectLst>
                          <a:outerShdw blurRad="38100" dist="38100" dir="2700000" algn="tl">
                            <a:srgbClr val="000000">
                              <a:alpha val="43137"/>
                            </a:srgbClr>
                          </a:outerShdw>
                        </a:effectLs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6%*</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714871355"/>
                  </a:ext>
                </a:extLst>
              </a:tr>
            </a:tbl>
          </a:graphicData>
        </a:graphic>
      </p:graphicFrame>
      <p:graphicFrame>
        <p:nvGraphicFramePr>
          <p:cNvPr id="7" name="6 Tabla"/>
          <p:cNvGraphicFramePr>
            <a:graphicFrameLocks noGrp="1"/>
          </p:cNvGraphicFramePr>
          <p:nvPr>
            <p:extLst>
              <p:ext uri="{D42A27DB-BD31-4B8C-83A1-F6EECF244321}">
                <p14:modId xmlns="" xmlns:p14="http://schemas.microsoft.com/office/powerpoint/2010/main" val="3242098806"/>
              </p:ext>
            </p:extLst>
          </p:nvPr>
        </p:nvGraphicFramePr>
        <p:xfrm>
          <a:off x="76200" y="2643182"/>
          <a:ext cx="9753600" cy="3992880"/>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20000"/>
                    </a:ext>
                  </a:extLst>
                </a:gridCol>
              </a:tblGrid>
              <a:tr h="3786214">
                <a:tc>
                  <a:txBody>
                    <a:bodyPr/>
                    <a:lstStyle/>
                    <a:p>
                      <a:pPr marL="342900" indent="-342900">
                        <a:buFont typeface="Wingdings" panose="05000000000000000000" pitchFamily="2" charset="2"/>
                        <a:buChar char="v"/>
                        <a:defRPr/>
                      </a:pPr>
                      <a:r>
                        <a:rPr lang="es-ES_tradnl" sz="1600" u="sng" dirty="0" smtClean="0">
                          <a:solidFill>
                            <a:srgbClr val="0000CC"/>
                          </a:solidFill>
                          <a:effectLst/>
                        </a:rPr>
                        <a:t>Caso de adquisición de vivienda habitual en </a:t>
                      </a:r>
                      <a:r>
                        <a:rPr lang="es-ES_tradnl" sz="1600" u="sng" dirty="0" smtClean="0">
                          <a:solidFill>
                            <a:srgbClr val="FF0000"/>
                          </a:solidFill>
                          <a:effectLst/>
                        </a:rPr>
                        <a:t>Galicia en zonas rurales requisitos* siguientes:</a:t>
                      </a:r>
                      <a:endParaRPr lang="es-ES_tradnl" sz="1600" u="sng" dirty="0" smtClean="0">
                        <a:solidFill>
                          <a:srgbClr val="FF0000"/>
                        </a:solidFill>
                        <a:effectLst>
                          <a:outerShdw blurRad="38100" dist="38100" dir="2700000" algn="tl">
                            <a:srgbClr val="000000">
                              <a:alpha val="43137"/>
                            </a:srgbClr>
                          </a:outerShdw>
                        </a:effectLst>
                      </a:endParaRPr>
                    </a:p>
                    <a:p>
                      <a:pPr marL="342900" indent="-342900">
                        <a:buFont typeface="+mj-lt"/>
                        <a:buAutoNum type="alphaLcParenR"/>
                        <a:defRPr/>
                      </a:pPr>
                      <a:r>
                        <a:rPr lang="es-ES_tradnl" sz="1600" dirty="0" smtClean="0">
                          <a:solidFill>
                            <a:srgbClr val="0000CC"/>
                          </a:solidFill>
                          <a:effectLst>
                            <a:outerShdw blurRad="38100" dist="38100" dir="2700000" algn="tl">
                              <a:srgbClr val="000000">
                                <a:alpha val="43137"/>
                              </a:srgbClr>
                            </a:outerShdw>
                          </a:effectLst>
                        </a:rPr>
                        <a:t>∑Patrimonio* de los adquirentes ≤ 200.000 €</a:t>
                      </a:r>
                      <a:r>
                        <a:rPr lang="es-ES_tradnl" sz="1600" b="0" dirty="0" smtClean="0">
                          <a:solidFill>
                            <a:srgbClr val="0000CC"/>
                          </a:solidFill>
                        </a:rPr>
                        <a:t> </a:t>
                      </a:r>
                      <a:r>
                        <a:rPr lang="es-ES_tradnl" sz="1600" b="0" u="sng" dirty="0" smtClean="0">
                          <a:solidFill>
                            <a:srgbClr val="0000CC"/>
                          </a:solidFill>
                          <a:effectLst>
                            <a:outerShdw blurRad="38100" dist="38100" dir="2700000" algn="tl">
                              <a:srgbClr val="000000">
                                <a:alpha val="43137"/>
                              </a:srgbClr>
                            </a:outerShdw>
                          </a:effectLst>
                        </a:rPr>
                        <a:t>(+30.000 €</a:t>
                      </a:r>
                      <a:r>
                        <a:rPr lang="es-ES_tradnl" sz="1600" b="0" dirty="0" smtClean="0">
                          <a:solidFill>
                            <a:srgbClr val="0000CC"/>
                          </a:solidFill>
                        </a:rPr>
                        <a:t> por cada miembro de la unidad familiar </a:t>
                      </a:r>
                      <a:r>
                        <a:rPr lang="es-ES_tradnl" sz="1600" b="0" u="sng" dirty="0" smtClean="0">
                          <a:solidFill>
                            <a:srgbClr val="0000CC"/>
                          </a:solidFill>
                          <a:effectLst>
                            <a:outerShdw blurRad="38100" dist="38100" dir="2700000" algn="tl">
                              <a:srgbClr val="000000">
                                <a:alpha val="43137"/>
                              </a:srgbClr>
                            </a:outerShdw>
                          </a:effectLst>
                        </a:rPr>
                        <a:t>que exceda del 1º</a:t>
                      </a:r>
                      <a:r>
                        <a:rPr lang="es-ES_tradnl" sz="1600" b="0" dirty="0" smtClean="0">
                          <a:solidFill>
                            <a:srgbClr val="0000CC"/>
                          </a:solidFill>
                        </a:rPr>
                        <a:t>). La valoración del patrimonio se realizará conforme a las reglas del impuesto sobre el patrimonio referidas a la fecha de la adquisición del inmueble. </a:t>
                      </a:r>
                      <a:r>
                        <a:rPr lang="es-ES_tradnl" sz="1600" b="0" u="sng" dirty="0" smtClean="0">
                          <a:solidFill>
                            <a:srgbClr val="FF0000"/>
                          </a:solidFill>
                        </a:rPr>
                        <a:t>Cálculo del patrimonio*</a:t>
                      </a:r>
                      <a:r>
                        <a:rPr lang="es-ES_tradnl" sz="1600" b="0" u="none" dirty="0" smtClean="0">
                          <a:solidFill>
                            <a:srgbClr val="FF0000"/>
                          </a:solidFill>
                        </a:rPr>
                        <a:t>: </a:t>
                      </a:r>
                      <a:r>
                        <a:rPr lang="es-ES_tradnl" sz="1600" b="0" u="sng" dirty="0" smtClean="0">
                          <a:solidFill>
                            <a:srgbClr val="FF0000"/>
                          </a:solidFill>
                        </a:rPr>
                        <a:t>Se incluye</a:t>
                      </a:r>
                      <a:r>
                        <a:rPr lang="es-ES_tradnl" sz="1600" b="0" u="none" dirty="0" smtClean="0">
                          <a:solidFill>
                            <a:srgbClr val="FF0000"/>
                          </a:solidFill>
                        </a:rPr>
                        <a:t> el valor de la VH </a:t>
                      </a:r>
                      <a:r>
                        <a:rPr lang="es-ES_tradnl" sz="1600" b="0" u="sng" dirty="0" smtClean="0">
                          <a:solidFill>
                            <a:srgbClr val="FF0000"/>
                          </a:solidFill>
                        </a:rPr>
                        <a:t>que se va a adquirir</a:t>
                      </a:r>
                      <a:r>
                        <a:rPr lang="es-ES_tradnl" sz="1600" b="0" u="none" dirty="0" smtClean="0">
                          <a:solidFill>
                            <a:srgbClr val="FF0000"/>
                          </a:solidFill>
                        </a:rPr>
                        <a:t> </a:t>
                      </a:r>
                      <a:r>
                        <a:rPr lang="es-ES_tradnl" sz="1600" b="0" u="sng" dirty="0" smtClean="0">
                          <a:solidFill>
                            <a:srgbClr val="FF0000"/>
                          </a:solidFill>
                        </a:rPr>
                        <a:t>sin deducir</a:t>
                      </a:r>
                      <a:r>
                        <a:rPr lang="es-ES_tradnl" sz="1600" b="0" u="none" dirty="0" smtClean="0">
                          <a:solidFill>
                            <a:srgbClr val="FF0000"/>
                          </a:solidFill>
                        </a:rPr>
                        <a:t> las </a:t>
                      </a:r>
                      <a:r>
                        <a:rPr lang="es-ES_tradnl" sz="1600" b="0" u="sng" dirty="0" smtClean="0">
                          <a:solidFill>
                            <a:srgbClr val="FF0000"/>
                          </a:solidFill>
                        </a:rPr>
                        <a:t>deudas asumidas</a:t>
                      </a:r>
                      <a:r>
                        <a:rPr lang="es-ES_tradnl" sz="1600" b="0" u="none" dirty="0" smtClean="0">
                          <a:solidFill>
                            <a:srgbClr val="FF0000"/>
                          </a:solidFill>
                        </a:rPr>
                        <a:t> en caso de adquisición con precio aplazo o con financiación ajena.</a:t>
                      </a:r>
                    </a:p>
                    <a:p>
                      <a:pPr marL="342900" indent="-342900">
                        <a:buFont typeface="+mj-lt"/>
                        <a:buAutoNum type="alphaLcParenR" startAt="2"/>
                        <a:defRPr/>
                      </a:pPr>
                      <a:r>
                        <a:rPr lang="es-ES_tradnl" sz="1600" b="0" dirty="0" smtClean="0">
                          <a:solidFill>
                            <a:srgbClr val="0000CC"/>
                          </a:solidFill>
                        </a:rPr>
                        <a:t>La adquisición de la vivienda deberá </a:t>
                      </a:r>
                      <a:r>
                        <a:rPr lang="es-ES_tradnl" sz="1600" dirty="0" smtClean="0">
                          <a:solidFill>
                            <a:srgbClr val="0000CC"/>
                          </a:solidFill>
                          <a:effectLst>
                            <a:outerShdw blurRad="38100" dist="38100" dir="2700000" algn="tl">
                              <a:srgbClr val="000000">
                                <a:alpha val="43137"/>
                              </a:srgbClr>
                            </a:outerShdw>
                          </a:effectLst>
                        </a:rPr>
                        <a:t>documentarse en </a:t>
                      </a:r>
                      <a:r>
                        <a:rPr lang="es-ES_tradnl" sz="1600" u="sng" dirty="0" smtClean="0">
                          <a:solidFill>
                            <a:srgbClr val="0000CC"/>
                          </a:solidFill>
                          <a:effectLst>
                            <a:outerShdw blurRad="38100" dist="38100" dir="2700000" algn="tl">
                              <a:srgbClr val="000000">
                                <a:alpha val="43137"/>
                              </a:srgbClr>
                            </a:outerShdw>
                          </a:effectLst>
                        </a:rPr>
                        <a:t>escritura pública</a:t>
                      </a:r>
                      <a:r>
                        <a:rPr lang="es-ES_tradnl" sz="1600" b="0" dirty="0" smtClean="0">
                          <a:solidFill>
                            <a:srgbClr val="0000CC"/>
                          </a:solidFill>
                        </a:rPr>
                        <a:t>, en la cual se hará constar expresamente la finalidad de destinarla a constituir su vivienda habitual.</a:t>
                      </a:r>
                    </a:p>
                    <a:p>
                      <a:pPr marL="342900" indent="-342900">
                        <a:buFont typeface="+mj-lt"/>
                        <a:buAutoNum type="alphaLcParenR" startAt="2"/>
                        <a:defRPr/>
                      </a:pPr>
                      <a:r>
                        <a:rPr lang="es-ES_tradnl" sz="1600" b="0" dirty="0" smtClean="0">
                          <a:solidFill>
                            <a:srgbClr val="0000CC"/>
                          </a:solidFill>
                        </a:rPr>
                        <a:t> En el caso de haberse acogido a la reducción contemplada en el artículo 8.Tres del texto refundido, el tipo reducido se aplicará al importe resultante de minorar la base liquidable en la cuantía del importe de la donación (reducción del 95%, donaciones recibidas por los hijos o descendientes para la adquisición de vivienda habitual).</a:t>
                      </a:r>
                    </a:p>
                    <a:p>
                      <a:pPr marL="342900" indent="-342900">
                        <a:buFont typeface="+mj-lt"/>
                        <a:buAutoNum type="alphaLcParenR" startAt="2"/>
                        <a:defRPr/>
                      </a:pPr>
                      <a:r>
                        <a:rPr lang="es-ES_tradnl" sz="1600" b="0" dirty="0" smtClean="0">
                          <a:solidFill>
                            <a:srgbClr val="0000CC"/>
                          </a:solidFill>
                        </a:rPr>
                        <a:t> En el supuesto de que el inmueble </a:t>
                      </a:r>
                      <a:r>
                        <a:rPr lang="es-ES_tradnl" sz="1600" dirty="0" smtClean="0">
                          <a:solidFill>
                            <a:srgbClr val="0000CC"/>
                          </a:solidFill>
                          <a:effectLst>
                            <a:outerShdw blurRad="38100" dist="38100" dir="2700000" algn="tl">
                              <a:srgbClr val="000000">
                                <a:alpha val="43137"/>
                              </a:srgbClr>
                            </a:outerShdw>
                          </a:effectLst>
                        </a:rPr>
                        <a:t>se adquiriese </a:t>
                      </a:r>
                      <a:r>
                        <a:rPr lang="es-ES_tradnl" sz="1600" u="sng" dirty="0" smtClean="0">
                          <a:solidFill>
                            <a:srgbClr val="0000CC"/>
                          </a:solidFill>
                          <a:effectLst>
                            <a:outerShdw blurRad="38100" dist="38100" dir="2700000" algn="tl">
                              <a:srgbClr val="000000">
                                <a:alpha val="43137"/>
                              </a:srgbClr>
                            </a:outerShdw>
                          </a:effectLst>
                        </a:rPr>
                        <a:t>por varias personas</a:t>
                      </a:r>
                      <a:r>
                        <a:rPr lang="es-ES_tradnl" sz="1600" dirty="0" smtClean="0">
                          <a:solidFill>
                            <a:srgbClr val="0000CC"/>
                          </a:solidFill>
                          <a:effectLst>
                            <a:outerShdw blurRad="38100" dist="38100" dir="2700000" algn="tl">
                              <a:srgbClr val="000000">
                                <a:alpha val="43137"/>
                              </a:srgbClr>
                            </a:outerShdw>
                          </a:effectLst>
                        </a:rPr>
                        <a:t> </a:t>
                      </a:r>
                      <a:r>
                        <a:rPr lang="es-ES_tradnl" sz="1600" b="0" dirty="0" smtClean="0">
                          <a:solidFill>
                            <a:srgbClr val="0000CC"/>
                          </a:solidFill>
                        </a:rPr>
                        <a:t>y no se cumpliesen los requisitos señalados en los apartados anteriores en todos los adquirentes, el tipo reducido se aplicará a </a:t>
                      </a:r>
                      <a:r>
                        <a:rPr lang="es-ES_tradnl" sz="1600" dirty="0" smtClean="0">
                          <a:solidFill>
                            <a:srgbClr val="0000CC"/>
                          </a:solidFill>
                          <a:effectLst>
                            <a:outerShdw blurRad="38100" dist="38100" dir="2700000" algn="tl">
                              <a:srgbClr val="000000">
                                <a:alpha val="43137"/>
                              </a:srgbClr>
                            </a:outerShdw>
                          </a:effectLst>
                        </a:rPr>
                        <a:t>la parte proporcional </a:t>
                      </a:r>
                      <a:r>
                        <a:rPr lang="es-ES_tradnl" sz="1600" b="0" dirty="0" smtClean="0">
                          <a:solidFill>
                            <a:srgbClr val="0000CC"/>
                          </a:solidFill>
                        </a:rPr>
                        <a:t>de la base liquidable correspondiente al porcentaje de participación en la adquisición </a:t>
                      </a:r>
                      <a:r>
                        <a:rPr lang="es-ES_tradnl" sz="1600" b="0" u="sng" dirty="0" smtClean="0">
                          <a:solidFill>
                            <a:srgbClr val="0000CC"/>
                          </a:solidFill>
                        </a:rPr>
                        <a:t>de los contribuyentes que sí los cumplan</a:t>
                      </a:r>
                      <a:r>
                        <a:rPr lang="es-ES_tradnl" sz="1600" b="0" dirty="0" smtClean="0">
                          <a:solidFill>
                            <a:srgbClr val="0000CC"/>
                          </a:solidFill>
                        </a:rPr>
                        <a:t>.</a:t>
                      </a:r>
                      <a:endParaRPr lang="pt-BR" sz="1600" dirty="0">
                        <a:solidFill>
                          <a:srgbClr val="0000CC"/>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456891234"/>
      </p:ext>
    </p:extLst>
  </p:cSld>
  <p:clrMapOvr>
    <a:masterClrMapping/>
  </p:clrMapOvr>
  <p:transition/>
  <p:timing>
    <p:tnLst>
      <p:par>
        <p:cTn id="1" dur="indefinite" restart="never" nodeType="tmRoot"/>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629</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lvl="0" algn="ctr" eaLnBrk="0" hangingPunct="0">
              <a:defRPr/>
            </a:pPr>
            <a:r>
              <a:rPr lang="es-ES" u="sng" kern="0" dirty="0" smtClean="0">
                <a:solidFill>
                  <a:srgbClr val="FF0000"/>
                </a:solidFill>
              </a:rPr>
              <a:t>Galicia</a:t>
            </a:r>
            <a:r>
              <a:rPr lang="es-ES" kern="0" dirty="0" smtClean="0">
                <a:solidFill>
                  <a:srgbClr val="000066"/>
                </a:solidFill>
              </a:rPr>
              <a:t>. TPO</a:t>
            </a:r>
            <a:r>
              <a:rPr lang="es-ES" kern="0" dirty="0">
                <a:solidFill>
                  <a:srgbClr val="000066"/>
                </a:solidFill>
              </a:rPr>
              <a:t>.</a:t>
            </a:r>
            <a:r>
              <a:rPr lang="es-ES" kern="0" dirty="0">
                <a:solidFill>
                  <a:srgbClr val="000000"/>
                </a:solidFill>
              </a:rPr>
              <a:t> </a:t>
            </a:r>
            <a:r>
              <a:rPr lang="es-ES_tradnl" u="sng" kern="0" dirty="0">
                <a:solidFill>
                  <a:srgbClr val="FF0000"/>
                </a:solidFill>
              </a:rPr>
              <a:t>Cuota. Tipos-1</a:t>
            </a:r>
            <a:r>
              <a:rPr lang="es-ES_tradnl" kern="0" dirty="0">
                <a:solidFill>
                  <a:srgbClr val="FF0000"/>
                </a:solidFill>
              </a:rPr>
              <a:t> </a:t>
            </a:r>
            <a:r>
              <a:rPr lang="es-ES_tradnl" kern="0" dirty="0" smtClean="0">
                <a:solidFill>
                  <a:srgbClr val="FF0000"/>
                </a:solidFill>
              </a:rPr>
              <a:t> </a:t>
            </a:r>
            <a:r>
              <a:rPr lang="es-ES_tradnl" kern="0" dirty="0" smtClean="0">
                <a:solidFill>
                  <a:srgbClr val="000066"/>
                </a:solidFill>
              </a:rPr>
              <a:t>art. 14 DLº 1/2011</a:t>
            </a:r>
            <a:endParaRPr lang="es-ES_tradnl" sz="1800" u="sng" kern="0" dirty="0">
              <a:solidFill>
                <a:srgbClr val="000066"/>
              </a:solidFill>
            </a:endParaRPr>
          </a:p>
        </p:txBody>
      </p:sp>
      <p:graphicFrame>
        <p:nvGraphicFramePr>
          <p:cNvPr id="1474660" name="Group 100"/>
          <p:cNvGraphicFramePr>
            <a:graphicFrameLocks noGrp="1"/>
          </p:cNvGraphicFramePr>
          <p:nvPr>
            <p:extLst>
              <p:ext uri="{D42A27DB-BD31-4B8C-83A1-F6EECF244321}">
                <p14:modId xmlns="" xmlns:p14="http://schemas.microsoft.com/office/powerpoint/2010/main" val="4210428667"/>
              </p:ext>
            </p:extLst>
          </p:nvPr>
        </p:nvGraphicFramePr>
        <p:xfrm>
          <a:off x="114300" y="465600"/>
          <a:ext cx="9715500" cy="4335000"/>
        </p:xfrm>
        <a:graphic>
          <a:graphicData uri="http://schemas.openxmlformats.org/drawingml/2006/table">
            <a:tbl>
              <a:tblPr/>
              <a:tblGrid>
                <a:gridCol w="7277100">
                  <a:extLst>
                    <a:ext uri="{9D8B030D-6E8A-4147-A177-3AD203B41FA5}">
                      <a16:colId xmlns="" xmlns:a16="http://schemas.microsoft.com/office/drawing/2014/main" val="20000"/>
                    </a:ext>
                  </a:extLst>
                </a:gridCol>
                <a:gridCol w="1219200">
                  <a:extLst>
                    <a:ext uri="{9D8B030D-6E8A-4147-A177-3AD203B41FA5}">
                      <a16:colId xmlns="" xmlns:a16="http://schemas.microsoft.com/office/drawing/2014/main" val="20001"/>
                    </a:ext>
                  </a:extLst>
                </a:gridCol>
                <a:gridCol w="1219200">
                  <a:extLst>
                    <a:ext uri="{9D8B030D-6E8A-4147-A177-3AD203B41FA5}">
                      <a16:colId xmlns="" xmlns:a16="http://schemas.microsoft.com/office/drawing/2014/main" val="20002"/>
                    </a:ext>
                  </a:extLst>
                </a:gridCol>
              </a:tblGrid>
              <a:tr h="33342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Conceptos</a:t>
                      </a:r>
                    </a:p>
                  </a:txBody>
                  <a:tcPr marL="36000" marR="36000" marT="18000" marB="18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2013-2018</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indent="0" algn="ctr">
                        <a:buFont typeface="Wingdings" panose="05000000000000000000" pitchFamily="2" charset="2"/>
                        <a:buNone/>
                      </a:pPr>
                      <a:r>
                        <a:rPr kumimoji="0" lang="es-ES_tradnl" sz="1600" b="1" i="0" u="none" strike="noStrike" cap="none" normalizeH="0" baseline="0" dirty="0" smtClean="0">
                          <a:ln>
                            <a:noFill/>
                          </a:ln>
                          <a:solidFill>
                            <a:schemeClr val="tx1"/>
                          </a:solidFill>
                          <a:effectLst/>
                          <a:latin typeface="Arial" charset="0"/>
                        </a:rPr>
                        <a:t>Desde 2019</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2380971885"/>
                  </a:ext>
                </a:extLst>
              </a:tr>
              <a:tr h="954600">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b="0" dirty="0" smtClean="0">
                          <a:latin typeface="+mn-lt"/>
                        </a:rPr>
                        <a:t>La </a:t>
                      </a:r>
                      <a:r>
                        <a:rPr lang="es-ES_tradnl" sz="1800" b="0" u="sng" dirty="0" smtClean="0">
                          <a:latin typeface="+mn-lt"/>
                        </a:rPr>
                        <a:t>transmisión</a:t>
                      </a:r>
                      <a:r>
                        <a:rPr lang="es-ES_tradnl" sz="1800" b="0" dirty="0" smtClean="0">
                          <a:latin typeface="+mn-lt"/>
                        </a:rPr>
                        <a:t> de </a:t>
                      </a:r>
                      <a:r>
                        <a:rPr lang="es-ES_tradnl" sz="1800" b="1" u="sng" dirty="0" smtClean="0">
                          <a:effectLst>
                            <a:outerShdw blurRad="38100" dist="38100" dir="2700000" algn="tl">
                              <a:srgbClr val="000000">
                                <a:alpha val="43137"/>
                              </a:srgbClr>
                            </a:outerShdw>
                          </a:effectLst>
                          <a:latin typeface="+mn-lt"/>
                        </a:rPr>
                        <a:t>bienes </a:t>
                      </a:r>
                      <a:r>
                        <a:rPr lang="es-ES_tradnl" sz="1800" b="1" u="sng" dirty="0" smtClean="0">
                          <a:solidFill>
                            <a:srgbClr val="FFFF00"/>
                          </a:solidFill>
                          <a:effectLst>
                            <a:outerShdw blurRad="38100" dist="38100" dir="2700000" algn="tl">
                              <a:srgbClr val="000000">
                                <a:alpha val="43137"/>
                              </a:srgbClr>
                            </a:outerShdw>
                          </a:effectLst>
                          <a:latin typeface="+mn-lt"/>
                        </a:rPr>
                        <a:t>inmuebles</a:t>
                      </a:r>
                      <a:r>
                        <a:rPr lang="es-ES_tradnl" sz="1800" b="0" dirty="0" smtClean="0">
                          <a:latin typeface="+mn-lt"/>
                        </a:rPr>
                        <a:t>, </a:t>
                      </a:r>
                    </a:p>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b="0" dirty="0" smtClean="0">
                          <a:latin typeface="+mn-lt"/>
                        </a:rPr>
                        <a:t>así como en la </a:t>
                      </a:r>
                      <a:r>
                        <a:rPr lang="es-ES_tradnl" sz="1800" b="0" u="sng" dirty="0" smtClean="0">
                          <a:latin typeface="+mn-lt"/>
                        </a:rPr>
                        <a:t>constitución y cesión de </a:t>
                      </a:r>
                      <a:r>
                        <a:rPr lang="es-ES_tradnl" sz="1800" b="0" u="sng" dirty="0" smtClean="0">
                          <a:solidFill>
                            <a:srgbClr val="00FFFF"/>
                          </a:solidFill>
                          <a:latin typeface="+mn-lt"/>
                        </a:rPr>
                        <a:t>derechos reales</a:t>
                      </a:r>
                      <a:r>
                        <a:rPr lang="es-ES_tradnl" sz="1800" b="0" dirty="0" smtClean="0">
                          <a:latin typeface="+mn-lt"/>
                        </a:rPr>
                        <a:t> que recaigan </a:t>
                      </a:r>
                      <a:r>
                        <a:rPr lang="es-ES_tradnl" sz="1800" b="0" u="sng" dirty="0" smtClean="0">
                          <a:solidFill>
                            <a:srgbClr val="00FFFF"/>
                          </a:solidFill>
                          <a:latin typeface="+mn-lt"/>
                        </a:rPr>
                        <a:t>sobre los mismos</a:t>
                      </a:r>
                      <a:r>
                        <a:rPr lang="es-ES_tradnl" sz="1800" b="0" dirty="0" smtClean="0">
                          <a:latin typeface="+mn-lt"/>
                        </a:rPr>
                        <a:t>, </a:t>
                      </a:r>
                      <a:r>
                        <a:rPr lang="es-ES_tradnl" sz="1800" b="0" u="sng" dirty="0" smtClean="0">
                          <a:solidFill>
                            <a:srgbClr val="FFCCFF"/>
                          </a:solidFill>
                          <a:latin typeface="+mn-lt"/>
                        </a:rPr>
                        <a:t>salvo los derechos reales de garantía*</a:t>
                      </a:r>
                      <a:endParaRPr kumimoji="0" lang="es-ES_tradnl" sz="1800" b="1" i="0" u="sng" strike="noStrike" cap="none" normalizeH="0" baseline="0" dirty="0" smtClean="0">
                        <a:ln>
                          <a:noFill/>
                        </a:ln>
                        <a:solidFill>
                          <a:srgbClr val="FFCCFF"/>
                        </a:solidFill>
                        <a:effectLst>
                          <a:outerShdw blurRad="38100" dist="38100" dir="2700000" algn="tl">
                            <a:srgbClr val="000000"/>
                          </a:outerShdw>
                        </a:effectLst>
                        <a:latin typeface="+mn-l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914400">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b="0" dirty="0" smtClean="0">
                          <a:latin typeface="+mn-lt"/>
                        </a:rPr>
                        <a:t>La </a:t>
                      </a:r>
                      <a:r>
                        <a:rPr lang="es-ES_tradnl" sz="1800" b="0" u="sng" dirty="0" smtClean="0">
                          <a:latin typeface="+mn-lt"/>
                        </a:rPr>
                        <a:t>transmisión</a:t>
                      </a:r>
                      <a:r>
                        <a:rPr lang="es-ES_tradnl" sz="1800" b="0" dirty="0" smtClean="0">
                          <a:latin typeface="+mn-lt"/>
                        </a:rPr>
                        <a:t> de </a:t>
                      </a:r>
                      <a:r>
                        <a:rPr lang="es-ES_tradnl" sz="1800" u="sng" dirty="0" smtClean="0">
                          <a:effectLst>
                            <a:outerShdw blurRad="38100" dist="38100" dir="2700000" algn="tl">
                              <a:srgbClr val="000000">
                                <a:alpha val="43137"/>
                              </a:srgbClr>
                            </a:outerShdw>
                          </a:effectLst>
                          <a:latin typeface="+mn-lt"/>
                        </a:rPr>
                        <a:t>bienes </a:t>
                      </a:r>
                      <a:r>
                        <a:rPr lang="es-ES_tradnl" sz="1800" b="1" u="sng" dirty="0" smtClean="0">
                          <a:solidFill>
                            <a:srgbClr val="FFFF00"/>
                          </a:solidFill>
                          <a:effectLst>
                            <a:outerShdw blurRad="38100" dist="38100" dir="2700000" algn="tl">
                              <a:srgbClr val="000000">
                                <a:alpha val="43137"/>
                              </a:srgbClr>
                            </a:outerShdw>
                          </a:effectLst>
                          <a:latin typeface="+mn-lt"/>
                        </a:rPr>
                        <a:t>muebles</a:t>
                      </a:r>
                      <a:r>
                        <a:rPr lang="es-ES_tradnl" sz="1800" u="sng" dirty="0" smtClean="0">
                          <a:effectLst>
                            <a:outerShdw blurRad="38100" dist="38100" dir="2700000" algn="tl">
                              <a:srgbClr val="000000">
                                <a:alpha val="43137"/>
                              </a:srgbClr>
                            </a:outerShdw>
                          </a:effectLst>
                          <a:latin typeface="+mn-lt"/>
                        </a:rPr>
                        <a:t> y semovientes</a:t>
                      </a:r>
                      <a:r>
                        <a:rPr lang="es-ES_tradnl" sz="1800" b="0" dirty="0" smtClean="0">
                          <a:latin typeface="+mn-lt"/>
                        </a:rPr>
                        <a:t>, </a:t>
                      </a:r>
                    </a:p>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b="0" dirty="0" smtClean="0">
                          <a:latin typeface="+mn-lt"/>
                        </a:rPr>
                        <a:t>así como en la constitución y cesión de </a:t>
                      </a:r>
                      <a:r>
                        <a:rPr lang="es-ES_tradnl" sz="1800" b="0" u="sng" dirty="0" smtClean="0">
                          <a:solidFill>
                            <a:srgbClr val="00FFFF"/>
                          </a:solidFill>
                          <a:latin typeface="+mn-lt"/>
                        </a:rPr>
                        <a:t>derechos reales </a:t>
                      </a:r>
                      <a:r>
                        <a:rPr lang="es-ES_tradnl" sz="1800" b="0" u="sng" dirty="0" smtClean="0">
                          <a:latin typeface="+mn-lt"/>
                        </a:rPr>
                        <a:t>que recaigan </a:t>
                      </a:r>
                      <a:r>
                        <a:rPr lang="es-ES_tradnl" sz="1800" b="0" u="sng" dirty="0" smtClean="0">
                          <a:solidFill>
                            <a:srgbClr val="00FFFF"/>
                          </a:solidFill>
                          <a:latin typeface="+mn-lt"/>
                        </a:rPr>
                        <a:t>sobre los mismos</a:t>
                      </a:r>
                      <a:r>
                        <a:rPr lang="es-ES_tradnl" sz="1800" b="0" dirty="0" smtClean="0">
                          <a:latin typeface="+mn-lt"/>
                        </a:rPr>
                        <a:t>, </a:t>
                      </a:r>
                      <a:r>
                        <a:rPr lang="es-ES_tradnl" sz="1800" b="0" u="sng" dirty="0" smtClean="0">
                          <a:solidFill>
                            <a:srgbClr val="FFCCFF"/>
                          </a:solidFill>
                          <a:latin typeface="+mn-lt"/>
                        </a:rPr>
                        <a:t>salvo los derechos reales de garantía*</a:t>
                      </a:r>
                      <a:endParaRPr kumimoji="0" lang="es-ES_tradnl" sz="1800" b="1" i="0" u="sng" strike="noStrike" cap="none" normalizeH="0" baseline="0" dirty="0" smtClean="0">
                        <a:ln>
                          <a:noFill/>
                        </a:ln>
                        <a:solidFill>
                          <a:srgbClr val="FFCCFF"/>
                        </a:solidFill>
                        <a:effectLst>
                          <a:outerShdw blurRad="38100" dist="38100" dir="2700000" algn="tl">
                            <a:srgbClr val="000000"/>
                          </a:outerShdw>
                        </a:effectLst>
                        <a:latin typeface="+mn-l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indent="0" algn="ctr">
                        <a:buFontTx/>
                        <a:buNone/>
                      </a:pPr>
                      <a:r>
                        <a:rPr lang="es-ES_tradnl" sz="1600" b="1" dirty="0" smtClean="0">
                          <a:solidFill>
                            <a:srgbClr val="0000CC"/>
                          </a:solidFill>
                          <a:effectLst/>
                        </a:rPr>
                        <a:t>8%**</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8%**</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4277336602"/>
                  </a:ext>
                </a:extLst>
              </a:tr>
              <a:tr h="838200">
                <a:tc>
                  <a:txBody>
                    <a:bodyPr/>
                    <a:lstStyle/>
                    <a:p>
                      <a:pPr marL="342900" indent="-342900">
                        <a:buFont typeface="Wingdings" panose="05000000000000000000" pitchFamily="2" charset="2"/>
                        <a:buChar char="v"/>
                      </a:pPr>
                      <a:r>
                        <a:rPr lang="es-ES" sz="1800" b="0" i="0" u="none" strike="noStrike" kern="1200" baseline="0" dirty="0" smtClean="0">
                          <a:solidFill>
                            <a:schemeClr val="tx1"/>
                          </a:solidFill>
                          <a:latin typeface="+mn-lt"/>
                          <a:ea typeface="+mn-ea"/>
                          <a:cs typeface="+mn-cs"/>
                        </a:rPr>
                        <a:t>Constitución de </a:t>
                      </a:r>
                      <a:r>
                        <a:rPr lang="es-ES" sz="1800" b="0" i="0" u="sng" strike="noStrike" kern="1200" baseline="0" dirty="0" smtClean="0">
                          <a:solidFill>
                            <a:srgbClr val="FFCCFF"/>
                          </a:solidFill>
                          <a:latin typeface="+mn-lt"/>
                          <a:ea typeface="+mn-ea"/>
                          <a:cs typeface="+mn-cs"/>
                        </a:rPr>
                        <a:t>derechos reales de garantía*</a:t>
                      </a:r>
                      <a:r>
                        <a:rPr lang="es-ES" sz="1800" b="0" i="0" u="none" strike="noStrike" kern="1200" baseline="0" dirty="0" smtClean="0">
                          <a:solidFill>
                            <a:srgbClr val="FFCCFF"/>
                          </a:solidFill>
                          <a:latin typeface="+mn-lt"/>
                          <a:ea typeface="+mn-ea"/>
                          <a:cs typeface="+mn-cs"/>
                        </a:rPr>
                        <a:t>,</a:t>
                      </a:r>
                      <a:r>
                        <a:rPr lang="es-ES" sz="1800" b="0" i="0" u="none" strike="noStrike" kern="1200" baseline="0" dirty="0" smtClean="0">
                          <a:solidFill>
                            <a:srgbClr val="00FFFF"/>
                          </a:solidFill>
                          <a:latin typeface="+mn-lt"/>
                          <a:ea typeface="+mn-ea"/>
                          <a:cs typeface="+mn-cs"/>
                        </a:rPr>
                        <a:t> </a:t>
                      </a:r>
                      <a:r>
                        <a:rPr lang="es-ES" sz="1800" b="0" i="0" u="sng" strike="noStrike" kern="1200" baseline="0" dirty="0" smtClean="0">
                          <a:solidFill>
                            <a:srgbClr val="FFFF00"/>
                          </a:solidFill>
                          <a:latin typeface="+mn-lt"/>
                          <a:ea typeface="+mn-ea"/>
                          <a:cs typeface="+mn-cs"/>
                        </a:rPr>
                        <a:t>pensiones, fianzas o préstamos</a:t>
                      </a:r>
                      <a:r>
                        <a:rPr lang="es-ES" sz="1800" b="0" i="0" u="none" strike="noStrike" kern="1200" baseline="0" dirty="0" smtClean="0">
                          <a:solidFill>
                            <a:schemeClr val="tx1"/>
                          </a:solidFill>
                          <a:latin typeface="+mn-lt"/>
                          <a:ea typeface="+mn-ea"/>
                          <a:cs typeface="+mn-cs"/>
                        </a:rPr>
                        <a:t>, incluso los representados por obligaciones, así como la </a:t>
                      </a:r>
                      <a:r>
                        <a:rPr lang="es-ES" sz="1800" b="0" i="0" u="sng" strike="noStrike" kern="1200" baseline="0" dirty="0" smtClean="0">
                          <a:solidFill>
                            <a:srgbClr val="FFFF00"/>
                          </a:solidFill>
                          <a:latin typeface="+mn-lt"/>
                          <a:ea typeface="+mn-ea"/>
                          <a:cs typeface="+mn-cs"/>
                        </a:rPr>
                        <a:t>cesión de créditos</a:t>
                      </a:r>
                      <a:r>
                        <a:rPr lang="es-ES" sz="1800" b="0" i="0" u="none" strike="noStrike" kern="1200" baseline="0" dirty="0" smtClean="0">
                          <a:solidFill>
                            <a:schemeClr val="tx1"/>
                          </a:solidFill>
                          <a:latin typeface="+mn-lt"/>
                          <a:ea typeface="+mn-ea"/>
                          <a:cs typeface="+mn-cs"/>
                        </a:rPr>
                        <a:t> de cualquier naturaleza.</a:t>
                      </a:r>
                      <a:endParaRPr kumimoji="0" lang="es-ES_tradnl" sz="1800" b="1" i="0" u="sng" strike="noStrike" cap="none" normalizeH="0" baseline="0" dirty="0" smtClean="0">
                        <a:ln>
                          <a:noFill/>
                        </a:ln>
                        <a:solidFill>
                          <a:schemeClr val="tx1"/>
                        </a:solidFill>
                        <a:effectLst>
                          <a:outerShdw blurRad="38100" dist="38100" dir="2700000" algn="tl">
                            <a:srgbClr val="000000"/>
                          </a:outerShdw>
                        </a:effectLst>
                        <a:latin typeface="+mn-l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indent="0" algn="ctr">
                        <a:buFontTx/>
                        <a:buNone/>
                      </a:pPr>
                      <a:r>
                        <a:rPr lang="es-ES_tradnl" sz="1600" b="1" dirty="0" smtClean="0">
                          <a:solidFill>
                            <a:srgbClr val="0000CC"/>
                          </a:solidFill>
                          <a:effectLst/>
                        </a:rPr>
                        <a:t>1%</a:t>
                      </a:r>
                    </a:p>
                    <a:p>
                      <a:pPr marL="0" indent="0" algn="ctr">
                        <a:buFontTx/>
                        <a:buNone/>
                      </a:pPr>
                      <a:r>
                        <a:rPr kumimoji="0" lang="es-ES_tradnl" sz="1200" b="0" i="0" u="none" strike="noStrike" cap="none" normalizeH="0" baseline="0" dirty="0" smtClean="0">
                          <a:ln>
                            <a:noFill/>
                          </a:ln>
                          <a:solidFill>
                            <a:srgbClr val="0066FF"/>
                          </a:solidFill>
                          <a:effectLst/>
                          <a:latin typeface="Arial" charset="0"/>
                        </a:rPr>
                        <a:t>(procede la estatal)</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1%</a:t>
                      </a:r>
                    </a:p>
                    <a:p>
                      <a:pPr marL="0" indent="0" algn="ctr">
                        <a:buFontTx/>
                        <a:buNone/>
                      </a:pPr>
                      <a:r>
                        <a:rPr kumimoji="0" lang="es-ES_tradnl" sz="1200" b="0" i="0" u="none" strike="noStrike" cap="none" normalizeH="0" baseline="0" dirty="0" smtClean="0">
                          <a:ln>
                            <a:noFill/>
                          </a:ln>
                          <a:solidFill>
                            <a:srgbClr val="0066FF"/>
                          </a:solidFill>
                          <a:effectLst/>
                          <a:latin typeface="Arial" charset="0"/>
                        </a:rPr>
                        <a:t>(procede la estatal)</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273262954"/>
                  </a:ext>
                </a:extLst>
              </a:tr>
              <a:tr h="62484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800" b="0" dirty="0" smtClean="0">
                          <a:latin typeface="+mn-lt"/>
                        </a:rPr>
                        <a:t>La </a:t>
                      </a:r>
                      <a:r>
                        <a:rPr lang="es-ES_tradnl" sz="1800" b="0" u="sng" dirty="0" smtClean="0">
                          <a:latin typeface="+mn-lt"/>
                        </a:rPr>
                        <a:t>transmisión</a:t>
                      </a:r>
                      <a:r>
                        <a:rPr lang="es-ES_tradnl" sz="1800" b="0" dirty="0" smtClean="0">
                          <a:latin typeface="+mn-lt"/>
                        </a:rPr>
                        <a:t> de </a:t>
                      </a:r>
                      <a:r>
                        <a:rPr lang="es-ES_tradnl" sz="1800" b="0" u="sng" dirty="0" smtClean="0">
                          <a:latin typeface="+mn-lt"/>
                        </a:rPr>
                        <a:t>aprovechamientos </a:t>
                      </a:r>
                      <a:r>
                        <a:rPr lang="es-ES_tradnl" sz="1800" b="0" u="sng" dirty="0" smtClean="0">
                          <a:solidFill>
                            <a:srgbClr val="FFFF00"/>
                          </a:solidFill>
                          <a:latin typeface="+mn-lt"/>
                        </a:rPr>
                        <a:t>por turnos</a:t>
                      </a:r>
                      <a:r>
                        <a:rPr lang="es-ES_tradnl" sz="1800" b="0" dirty="0" smtClean="0">
                          <a:latin typeface="+mn-lt"/>
                        </a:rPr>
                        <a:t> de </a:t>
                      </a:r>
                      <a:r>
                        <a:rPr lang="es-ES_tradnl" sz="1800" b="0" u="sng" dirty="0" smtClean="0">
                          <a:solidFill>
                            <a:schemeClr val="tx1"/>
                          </a:solidFill>
                          <a:effectLst>
                            <a:outerShdw blurRad="38100" dist="38100" dir="2700000" algn="tl">
                              <a:srgbClr val="000000">
                                <a:alpha val="43137"/>
                              </a:srgbClr>
                            </a:outerShdw>
                          </a:effectLst>
                          <a:latin typeface="+mn-lt"/>
                        </a:rPr>
                        <a:t>bienes </a:t>
                      </a:r>
                      <a:r>
                        <a:rPr lang="es-ES_tradnl" sz="1800" b="0" u="sng" dirty="0" smtClean="0">
                          <a:solidFill>
                            <a:srgbClr val="FFFF00"/>
                          </a:solidFill>
                          <a:effectLst>
                            <a:outerShdw blurRad="38100" dist="38100" dir="2700000" algn="tl">
                              <a:srgbClr val="000000">
                                <a:alpha val="43137"/>
                              </a:srgbClr>
                            </a:outerShdw>
                          </a:effectLst>
                          <a:latin typeface="+mn-lt"/>
                        </a:rPr>
                        <a:t>inmuebles</a:t>
                      </a:r>
                      <a:r>
                        <a:rPr lang="es-ES_tradnl" sz="1800" b="0" u="sng" dirty="0" smtClean="0">
                          <a:solidFill>
                            <a:schemeClr val="tx1"/>
                          </a:solidFill>
                          <a:effectLst>
                            <a:outerShdw blurRad="38100" dist="38100" dir="2700000" algn="tl">
                              <a:srgbClr val="000000">
                                <a:alpha val="43137"/>
                              </a:srgbClr>
                            </a:outerShdw>
                          </a:effectLst>
                          <a:latin typeface="+mn-lt"/>
                        </a:rPr>
                        <a:t>.</a:t>
                      </a:r>
                      <a:r>
                        <a:rPr lang="es-ES_tradnl" sz="1800" b="0" dirty="0" smtClean="0">
                          <a:solidFill>
                            <a:schemeClr val="tx1"/>
                          </a:solidFill>
                          <a:latin typeface="+mn-lt"/>
                        </a:rPr>
                        <a:t>   [art 20 Ley 42/1998]</a:t>
                      </a:r>
                      <a:endParaRPr kumimoji="0" lang="es-ES_tradnl" sz="1800" b="1" i="0" u="sng" strike="noStrike" cap="none" normalizeH="0" baseline="0" dirty="0" smtClean="0">
                        <a:ln>
                          <a:noFill/>
                        </a:ln>
                        <a:solidFill>
                          <a:schemeClr val="tx1"/>
                        </a:solidFill>
                        <a:effectLst>
                          <a:outerShdw blurRad="38100" dist="38100" dir="2700000" algn="tl">
                            <a:srgbClr val="000000"/>
                          </a:outerShdw>
                        </a:effectLst>
                        <a:latin typeface="+mn-l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indent="0" algn="ctr">
                        <a:buFontTx/>
                        <a:buNone/>
                      </a:pPr>
                      <a:r>
                        <a:rPr lang="es-ES_tradnl" sz="1600" b="1" dirty="0" smtClean="0">
                          <a:solidFill>
                            <a:srgbClr val="0000CC"/>
                          </a:solidFill>
                          <a:effectLst/>
                        </a:rPr>
                        <a:t>4%</a:t>
                      </a:r>
                    </a:p>
                    <a:p>
                      <a:pPr marL="0" indent="0" algn="ctr">
                        <a:buFontTx/>
                        <a:buNone/>
                      </a:pPr>
                      <a:r>
                        <a:rPr kumimoji="0" lang="es-ES_tradnl" sz="1200" b="0" i="0" u="none" strike="noStrike" cap="none" normalizeH="0" baseline="0" dirty="0" smtClean="0">
                          <a:ln>
                            <a:noFill/>
                          </a:ln>
                          <a:solidFill>
                            <a:srgbClr val="0066FF"/>
                          </a:solidFill>
                          <a:effectLst/>
                          <a:latin typeface="Arial" charset="0"/>
                        </a:rPr>
                        <a:t>(procede la estatal)</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4%</a:t>
                      </a:r>
                    </a:p>
                    <a:p>
                      <a:pPr marL="0" indent="0" algn="ctr">
                        <a:buFontTx/>
                        <a:buNone/>
                      </a:pPr>
                      <a:r>
                        <a:rPr kumimoji="0" lang="es-ES_tradnl" sz="1200" b="0" i="0" u="none" strike="noStrike" cap="none" normalizeH="0" baseline="0" dirty="0" smtClean="0">
                          <a:ln>
                            <a:noFill/>
                          </a:ln>
                          <a:solidFill>
                            <a:srgbClr val="0066FF"/>
                          </a:solidFill>
                          <a:effectLst/>
                          <a:latin typeface="Arial" charset="0"/>
                        </a:rPr>
                        <a:t>(procede la estatal)</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259677871"/>
                  </a:ext>
                </a:extLst>
              </a:tr>
              <a:tr h="2286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s-ES_tradnl" sz="1800" b="1" i="0" u="sng" strike="noStrike" cap="none" normalizeH="0" baseline="0" dirty="0" smtClean="0">
                          <a:ln>
                            <a:noFill/>
                          </a:ln>
                          <a:solidFill>
                            <a:schemeClr val="tx1"/>
                          </a:solidFill>
                          <a:effectLst>
                            <a:outerShdw blurRad="38100" dist="38100" dir="2700000" algn="tl">
                              <a:srgbClr val="000000"/>
                            </a:outerShdw>
                          </a:effectLst>
                          <a:latin typeface="+mn-lt"/>
                        </a:rPr>
                        <a:t>Arrendamientos</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gridSpan="2">
                  <a:txBody>
                    <a:bodyPr/>
                    <a:lstStyle/>
                    <a:p>
                      <a:pPr marL="0" marR="0" lvl="0" indent="0" algn="ctr" defTabSz="914400" rtl="0" eaLnBrk="1" fontAlgn="base" latinLnBrk="0" hangingPunct="1">
                        <a:lnSpc>
                          <a:spcPct val="100000"/>
                        </a:lnSpc>
                        <a:spcBef>
                          <a:spcPct val="20000"/>
                        </a:spcBef>
                        <a:spcAft>
                          <a:spcPct val="0"/>
                        </a:spcAft>
                        <a:buClrTx/>
                        <a:buSzPct val="100000"/>
                        <a:buFontTx/>
                        <a:buNone/>
                        <a:tabLst/>
                        <a:defRPr/>
                      </a:pPr>
                      <a:r>
                        <a:rPr kumimoji="0" lang="es-ES_tradnl" sz="1800" b="1" i="0" u="none" strike="noStrike" cap="none" normalizeH="0" baseline="0" dirty="0" smtClean="0">
                          <a:ln>
                            <a:noFill/>
                          </a:ln>
                          <a:solidFill>
                            <a:srgbClr val="0000CC"/>
                          </a:solidFill>
                          <a:effectLst/>
                          <a:latin typeface="+mn-lt"/>
                        </a:rPr>
                        <a:t>Escala</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pPr marL="0" indent="0" algn="ctr">
                        <a:buFontTx/>
                        <a:buNone/>
                      </a:pPr>
                      <a:endParaRPr kumimoji="0" lang="es-ES_tradnl" sz="1600" b="0" i="0" u="none" strike="noStrike" cap="none" normalizeH="0" baseline="0" dirty="0" smtClean="0">
                        <a:ln>
                          <a:noFill/>
                        </a:ln>
                        <a:solidFill>
                          <a:srgbClr val="0066FF"/>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761018364"/>
                  </a:ext>
                </a:extLst>
              </a:tr>
              <a:tr h="2286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s-ES_tradnl" sz="1800" b="1" i="0" u="sng" strike="noStrike" cap="none" normalizeH="0" baseline="0" dirty="0" smtClean="0">
                          <a:ln>
                            <a:noFill/>
                          </a:ln>
                          <a:solidFill>
                            <a:schemeClr val="tx1"/>
                          </a:solidFill>
                          <a:effectLst>
                            <a:outerShdw blurRad="38100" dist="38100" dir="2700000" algn="tl">
                              <a:srgbClr val="000000"/>
                            </a:outerShdw>
                          </a:effectLst>
                          <a:latin typeface="+mn-lt"/>
                        </a:rPr>
                        <a:t>Transmisión de valores</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gridSpan="2">
                  <a:txBody>
                    <a:bodyPr/>
                    <a:lstStyle/>
                    <a:p>
                      <a:pPr marL="0" marR="0" lvl="0" indent="0" algn="ctr" defTabSz="914400" rtl="0" eaLnBrk="1" fontAlgn="base" latinLnBrk="0" hangingPunct="1">
                        <a:lnSpc>
                          <a:spcPct val="100000"/>
                        </a:lnSpc>
                        <a:spcBef>
                          <a:spcPct val="20000"/>
                        </a:spcBef>
                        <a:spcAft>
                          <a:spcPct val="0"/>
                        </a:spcAft>
                        <a:buClrTx/>
                        <a:buSzPct val="100000"/>
                        <a:buFontTx/>
                        <a:buNone/>
                        <a:tabLst/>
                        <a:defRPr/>
                      </a:pPr>
                      <a:r>
                        <a:rPr kumimoji="0" lang="es-ES_tradnl" sz="1800" b="1" i="0" u="none" strike="noStrike" cap="none" normalizeH="0" baseline="0" dirty="0" smtClean="0">
                          <a:ln>
                            <a:noFill/>
                          </a:ln>
                          <a:solidFill>
                            <a:srgbClr val="0000CC"/>
                          </a:solidFill>
                          <a:effectLst/>
                          <a:latin typeface="+mn-lt"/>
                        </a:rPr>
                        <a:t>Escala</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hMerge="1">
                  <a:txBody>
                    <a:bodyPr/>
                    <a:lstStyle/>
                    <a:p>
                      <a:endParaRPr lang="es-ES"/>
                    </a:p>
                  </a:txBody>
                  <a:tcPr/>
                </a:tc>
                <a:extLst>
                  <a:ext uri="{0D108BD9-81ED-4DB2-BD59-A6C34878D82A}">
                    <a16:rowId xmlns="" xmlns:a16="http://schemas.microsoft.com/office/drawing/2014/main" val="1392040034"/>
                  </a:ext>
                </a:extLst>
              </a:tr>
            </a:tbl>
          </a:graphicData>
        </a:graphic>
      </p:graphicFrame>
      <p:graphicFrame>
        <p:nvGraphicFramePr>
          <p:cNvPr id="8" name="6 Tabla"/>
          <p:cNvGraphicFramePr>
            <a:graphicFrameLocks noGrp="1"/>
          </p:cNvGraphicFramePr>
          <p:nvPr>
            <p:extLst>
              <p:ext uri="{D42A27DB-BD31-4B8C-83A1-F6EECF244321}">
                <p14:modId xmlns="" xmlns:p14="http://schemas.microsoft.com/office/powerpoint/2010/main" val="552507960"/>
              </p:ext>
            </p:extLst>
          </p:nvPr>
        </p:nvGraphicFramePr>
        <p:xfrm>
          <a:off x="304800" y="4937760"/>
          <a:ext cx="8763000" cy="1310640"/>
        </p:xfrm>
        <a:graphic>
          <a:graphicData uri="http://schemas.openxmlformats.org/drawingml/2006/table">
            <a:tbl>
              <a:tblPr firstRow="1" bandRow="1">
                <a:tableStyleId>{5C22544A-7EE6-4342-B048-85BDC9FD1C3A}</a:tableStyleId>
              </a:tblPr>
              <a:tblGrid>
                <a:gridCol w="8763000">
                  <a:extLst>
                    <a:ext uri="{9D8B030D-6E8A-4147-A177-3AD203B41FA5}">
                      <a16:colId xmlns="" xmlns:a16="http://schemas.microsoft.com/office/drawing/2014/main" val="20000"/>
                    </a:ext>
                  </a:extLst>
                </a:gridCol>
              </a:tblGrid>
              <a:tr h="1295400">
                <a:tc>
                  <a:txBody>
                    <a:bodyPr/>
                    <a:lstStyle/>
                    <a:p>
                      <a:pPr marL="342900" indent="-342900">
                        <a:buFont typeface="Wingdings" panose="05000000000000000000" pitchFamily="2" charset="2"/>
                        <a:buChar char="v"/>
                        <a:defRPr/>
                      </a:pPr>
                      <a:r>
                        <a:rPr lang="es-ES_tradnl" sz="1800" u="sng" dirty="0" smtClean="0">
                          <a:solidFill>
                            <a:srgbClr val="0000CC"/>
                          </a:solidFill>
                          <a:effectLst>
                            <a:outerShdw blurRad="38100" dist="38100" dir="2700000" algn="tl">
                              <a:srgbClr val="000000">
                                <a:alpha val="43137"/>
                              </a:srgbClr>
                            </a:outerShdw>
                          </a:effectLst>
                        </a:rPr>
                        <a:t>automóviles</a:t>
                      </a:r>
                      <a:r>
                        <a:rPr lang="es-ES_tradnl" sz="1800" dirty="0" smtClean="0">
                          <a:solidFill>
                            <a:srgbClr val="0000CC"/>
                          </a:solidFill>
                          <a:effectLst>
                            <a:outerShdw blurRad="38100" dist="38100" dir="2700000" algn="tl">
                              <a:srgbClr val="000000">
                                <a:alpha val="43137"/>
                              </a:srgbClr>
                            </a:outerShdw>
                          </a:effectLst>
                        </a:rPr>
                        <a:t> </a:t>
                      </a:r>
                      <a:r>
                        <a:rPr lang="es-ES_tradnl" sz="1800" u="sng" dirty="0" smtClean="0">
                          <a:solidFill>
                            <a:srgbClr val="0000CC"/>
                          </a:solidFill>
                          <a:effectLst>
                            <a:outerShdw blurRad="38100" dist="38100" dir="2700000" algn="tl">
                              <a:srgbClr val="000000">
                                <a:alpha val="43137"/>
                              </a:srgbClr>
                            </a:outerShdw>
                          </a:effectLst>
                        </a:rPr>
                        <a:t>turismo y todoterrenos</a:t>
                      </a:r>
                      <a:r>
                        <a:rPr lang="es-ES_tradnl" sz="1800" b="0" dirty="0" smtClean="0">
                          <a:solidFill>
                            <a:srgbClr val="0000CC"/>
                          </a:solidFill>
                        </a:rPr>
                        <a:t>, </a:t>
                      </a:r>
                      <a:r>
                        <a:rPr lang="es-ES_tradnl" sz="1800" u="sng" dirty="0" smtClean="0">
                          <a:solidFill>
                            <a:srgbClr val="0000CC"/>
                          </a:solidFill>
                          <a:effectLst>
                            <a:outerShdw blurRad="38100" dist="38100" dir="2700000" algn="tl">
                              <a:srgbClr val="000000">
                                <a:alpha val="43137"/>
                              </a:srgbClr>
                            </a:outerShdw>
                          </a:effectLst>
                        </a:rPr>
                        <a:t>con un uso ≥ 15 años</a:t>
                      </a:r>
                      <a:r>
                        <a:rPr lang="es-ES_tradnl" sz="1800" u="none" dirty="0" smtClean="0">
                          <a:solidFill>
                            <a:srgbClr val="0000CC"/>
                          </a:solidFill>
                          <a:effectLst>
                            <a:outerShdw blurRad="38100" dist="38100" dir="2700000" algn="tl">
                              <a:srgbClr val="000000">
                                <a:alpha val="43137"/>
                              </a:srgbClr>
                            </a:outerShdw>
                          </a:effectLst>
                        </a:rPr>
                        <a:t>**</a:t>
                      </a:r>
                      <a:r>
                        <a:rPr lang="es-ES_tradnl" sz="1800" b="0" dirty="0" smtClean="0">
                          <a:solidFill>
                            <a:srgbClr val="0000CC"/>
                          </a:solidFill>
                        </a:rPr>
                        <a:t>, en </a:t>
                      </a:r>
                      <a:r>
                        <a:rPr lang="es-ES_tradnl" sz="1800" b="1" u="sng" dirty="0" smtClean="0">
                          <a:solidFill>
                            <a:srgbClr val="FF0000"/>
                          </a:solidFill>
                        </a:rPr>
                        <a:t>Galicia</a:t>
                      </a:r>
                      <a:r>
                        <a:rPr lang="es-ES_tradnl" sz="1800" b="0" dirty="0" smtClean="0">
                          <a:solidFill>
                            <a:srgbClr val="0000CC"/>
                          </a:solidFill>
                        </a:rPr>
                        <a:t>:</a:t>
                      </a:r>
                    </a:p>
                    <a:p>
                      <a:pPr marL="0" indent="0">
                        <a:buFont typeface="+mj-lt"/>
                        <a:buNone/>
                        <a:defRPr/>
                      </a:pPr>
                      <a:endParaRPr lang="es-ES_tradnl" sz="800" b="0" dirty="0" smtClean="0">
                        <a:solidFill>
                          <a:srgbClr val="0000CC"/>
                        </a:solidFill>
                      </a:endParaRPr>
                    </a:p>
                    <a:p>
                      <a:pPr marL="342900" indent="-342900">
                        <a:buFont typeface="Wingdings" pitchFamily="2" charset="2"/>
                        <a:buChar char="§"/>
                        <a:defRPr/>
                      </a:pPr>
                      <a:r>
                        <a:rPr lang="es-ES_tradnl" sz="1800" b="1" u="sng" dirty="0" smtClean="0">
                          <a:solidFill>
                            <a:srgbClr val="0000CC"/>
                          </a:solidFill>
                        </a:rPr>
                        <a:t>Cilindrada del vehículo (centímetros cúbicos)</a:t>
                      </a:r>
                      <a:r>
                        <a:rPr lang="es-ES_tradnl" sz="1800" b="0" dirty="0" smtClean="0">
                          <a:solidFill>
                            <a:srgbClr val="0000CC"/>
                          </a:solidFill>
                        </a:rPr>
                        <a:t>    </a:t>
                      </a:r>
                      <a:r>
                        <a:rPr lang="es-ES_tradnl" sz="1800" b="1" u="sng" dirty="0" smtClean="0">
                          <a:solidFill>
                            <a:srgbClr val="0000CC"/>
                          </a:solidFill>
                        </a:rPr>
                        <a:t>Cuota(euros)</a:t>
                      </a:r>
                    </a:p>
                    <a:p>
                      <a:pPr marL="342900" indent="-342900">
                        <a:buFont typeface="Wingdings" pitchFamily="2" charset="2"/>
                        <a:buChar char="§"/>
                        <a:defRPr/>
                      </a:pPr>
                      <a:r>
                        <a:rPr lang="es-ES_tradnl" sz="1800" b="0" dirty="0" smtClean="0">
                          <a:solidFill>
                            <a:srgbClr val="0000CC"/>
                          </a:solidFill>
                        </a:rPr>
                        <a:t>Hasta 1.199 cc:                                                                     </a:t>
                      </a:r>
                      <a:r>
                        <a:rPr lang="es-ES_tradnl" sz="1800" dirty="0" smtClean="0">
                          <a:solidFill>
                            <a:srgbClr val="0000CC"/>
                          </a:solidFill>
                          <a:effectLst>
                            <a:outerShdw blurRad="38100" dist="38100" dir="2700000" algn="tl">
                              <a:srgbClr val="000000">
                                <a:alpha val="43137"/>
                              </a:srgbClr>
                            </a:outerShdw>
                          </a:effectLst>
                        </a:rPr>
                        <a:t>22</a:t>
                      </a:r>
                    </a:p>
                    <a:p>
                      <a:pPr marL="342900" indent="-342900">
                        <a:buFont typeface="Wingdings" pitchFamily="2" charset="2"/>
                        <a:buChar char="§"/>
                        <a:defRPr/>
                      </a:pPr>
                      <a:r>
                        <a:rPr lang="pt-BR" sz="1800" b="0" dirty="0" smtClean="0">
                          <a:solidFill>
                            <a:srgbClr val="0000CC"/>
                          </a:solidFill>
                        </a:rPr>
                        <a:t>De 1.200 a 1.599 </a:t>
                      </a:r>
                      <a:r>
                        <a:rPr lang="pt-BR" sz="1800" b="0" dirty="0" err="1" smtClean="0">
                          <a:solidFill>
                            <a:srgbClr val="0000CC"/>
                          </a:solidFill>
                        </a:rPr>
                        <a:t>cc</a:t>
                      </a:r>
                      <a:r>
                        <a:rPr lang="pt-BR" sz="1800" b="0" dirty="0" smtClean="0">
                          <a:solidFill>
                            <a:srgbClr val="0000CC"/>
                          </a:solidFill>
                        </a:rPr>
                        <a:t>:                                                             </a:t>
                      </a:r>
                      <a:r>
                        <a:rPr lang="pt-BR" sz="1800" dirty="0" smtClean="0">
                          <a:solidFill>
                            <a:srgbClr val="0000CC"/>
                          </a:solidFill>
                          <a:effectLst>
                            <a:outerShdw blurRad="38100" dist="38100" dir="2700000" algn="tl">
                              <a:srgbClr val="000000">
                                <a:alpha val="43137"/>
                              </a:srgbClr>
                            </a:outerShdw>
                          </a:effectLst>
                        </a:rPr>
                        <a:t>38</a:t>
                      </a:r>
                      <a:endParaRPr lang="pt-BR" sz="2400" dirty="0">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graphicFrame>
        <p:nvGraphicFramePr>
          <p:cNvPr id="10" name="6 Tabla"/>
          <p:cNvGraphicFramePr>
            <a:graphicFrameLocks noGrp="1"/>
          </p:cNvGraphicFramePr>
          <p:nvPr>
            <p:extLst>
              <p:ext uri="{D42A27DB-BD31-4B8C-83A1-F6EECF244321}">
                <p14:modId xmlns="" xmlns:p14="http://schemas.microsoft.com/office/powerpoint/2010/main" val="3533459818"/>
              </p:ext>
            </p:extLst>
          </p:nvPr>
        </p:nvGraphicFramePr>
        <p:xfrm>
          <a:off x="304800" y="6324600"/>
          <a:ext cx="9144000" cy="457200"/>
        </p:xfrm>
        <a:graphic>
          <a:graphicData uri="http://schemas.openxmlformats.org/drawingml/2006/table">
            <a:tbl>
              <a:tblPr firstRow="1" bandRow="1">
                <a:tableStyleId>{5C22544A-7EE6-4342-B048-85BDC9FD1C3A}</a:tableStyleId>
              </a:tblPr>
              <a:tblGrid>
                <a:gridCol w="9144000">
                  <a:extLst>
                    <a:ext uri="{9D8B030D-6E8A-4147-A177-3AD203B41FA5}">
                      <a16:colId xmlns="" xmlns:a16="http://schemas.microsoft.com/office/drawing/2014/main" val="20000"/>
                    </a:ext>
                  </a:extLst>
                </a:gridCol>
              </a:tblGrid>
              <a:tr h="4572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1800" b="0" dirty="0" smtClean="0">
                          <a:solidFill>
                            <a:srgbClr val="0000CC"/>
                          </a:solidFill>
                        </a:rPr>
                        <a:t>la transmisión de </a:t>
                      </a:r>
                      <a:r>
                        <a:rPr lang="es-ES_tradnl" sz="1800" b="1" u="sng" dirty="0" smtClean="0">
                          <a:solidFill>
                            <a:srgbClr val="0000CC"/>
                          </a:solidFill>
                          <a:effectLst>
                            <a:outerShdw blurRad="38100" dist="38100" dir="2700000" algn="tl">
                              <a:srgbClr val="000000">
                                <a:alpha val="43137"/>
                              </a:srgbClr>
                            </a:outerShdw>
                          </a:effectLst>
                        </a:rPr>
                        <a:t>embarcaciones de recreo y motores marinos</a:t>
                      </a:r>
                      <a:r>
                        <a:rPr lang="es-ES_tradnl" sz="1800" b="1" u="none" dirty="0" smtClean="0">
                          <a:solidFill>
                            <a:srgbClr val="0000CC"/>
                          </a:solidFill>
                          <a:effectLst>
                            <a:outerShdw blurRad="38100" dist="38100" dir="2700000" algn="tl">
                              <a:srgbClr val="000000">
                                <a:alpha val="43137"/>
                              </a:srgbClr>
                            </a:outerShdw>
                          </a:effectLst>
                        </a:rPr>
                        <a:t>** </a:t>
                      </a:r>
                      <a:r>
                        <a:rPr lang="es-ES_tradnl" sz="1800" b="0" dirty="0" smtClean="0">
                          <a:solidFill>
                            <a:srgbClr val="0000CC"/>
                          </a:solidFill>
                        </a:rPr>
                        <a:t>en </a:t>
                      </a:r>
                      <a:r>
                        <a:rPr lang="es-ES_tradnl" sz="1800" b="1" u="sng" dirty="0" smtClean="0">
                          <a:solidFill>
                            <a:srgbClr val="FF0000"/>
                          </a:solidFill>
                        </a:rPr>
                        <a:t>Galicia</a:t>
                      </a:r>
                      <a:r>
                        <a:rPr lang="es-ES_tradnl" sz="1800" b="0" dirty="0" smtClean="0">
                          <a:solidFill>
                            <a:srgbClr val="0000CC"/>
                          </a:solidFill>
                        </a:rPr>
                        <a:t>:</a:t>
                      </a:r>
                      <a:r>
                        <a:rPr lang="es-ES_tradnl" sz="1800" b="1" dirty="0" smtClean="0">
                          <a:solidFill>
                            <a:srgbClr val="0000CC"/>
                          </a:solidFill>
                        </a:rPr>
                        <a:t> </a:t>
                      </a:r>
                      <a:r>
                        <a:rPr lang="es-ES_tradnl" sz="1800" b="1" dirty="0" smtClean="0">
                          <a:solidFill>
                            <a:srgbClr val="0000CC"/>
                          </a:solidFill>
                          <a:effectLst>
                            <a:outerShdw blurRad="38100" dist="38100" dir="2700000" algn="tl">
                              <a:srgbClr val="000000">
                                <a:alpha val="43137"/>
                              </a:srgbClr>
                            </a:outerShdw>
                          </a:effectLst>
                        </a:rPr>
                        <a:t>1%</a:t>
                      </a:r>
                      <a:endParaRPr lang="pt-BR" sz="1800" b="1" dirty="0">
                        <a:solidFill>
                          <a:srgbClr val="0000CC"/>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919067091"/>
      </p:ext>
    </p:extLst>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63</a:t>
            </a:fld>
            <a:endParaRPr lang="es-ES"/>
          </a:p>
        </p:txBody>
      </p:sp>
      <p:sp>
        <p:nvSpPr>
          <p:cNvPr id="3" name="Rectángulo 2"/>
          <p:cNvSpPr/>
          <p:nvPr/>
        </p:nvSpPr>
        <p:spPr>
          <a:xfrm>
            <a:off x="533400" y="514290"/>
            <a:ext cx="6934200" cy="369332"/>
          </a:xfrm>
          <a:prstGeom prst="rect">
            <a:avLst/>
          </a:prstGeom>
        </p:spPr>
        <p:txBody>
          <a:bodyPr wrap="square">
            <a:spAutoFit/>
          </a:bodyPr>
          <a:lstStyle/>
          <a:p>
            <a:pPr marL="342900" lvl="0" indent="-342900" algn="just">
              <a:spcAft>
                <a:spcPts val="0"/>
              </a:spcAft>
              <a:buFont typeface="+mj-lt"/>
              <a:buAutoNum type="arabicParenR" startAt="2"/>
              <a:tabLst>
                <a:tab pos="2700020" algn="ctr"/>
                <a:tab pos="5400040" algn="r"/>
                <a:tab pos="685800" algn="l"/>
              </a:tabLst>
            </a:pPr>
            <a:r>
              <a:rPr lang="es-ES" sz="1800" dirty="0" smtClean="0">
                <a:latin typeface="Arial" panose="020B0604020202020204" pitchFamily="34" charset="0"/>
                <a:ea typeface="Times New Roman" panose="02020603050405020304" pitchFamily="18" charset="0"/>
              </a:rPr>
              <a:t>contabilización del </a:t>
            </a:r>
            <a:r>
              <a:rPr lang="es-ES" sz="1800" u="sng" dirty="0" smtClean="0">
                <a:solidFill>
                  <a:srgbClr val="FFFF00"/>
                </a:solidFill>
                <a:latin typeface="Arial" panose="020B0604020202020204" pitchFamily="34" charset="0"/>
                <a:ea typeface="Times New Roman" panose="02020603050405020304" pitchFamily="18" charset="0"/>
              </a:rPr>
              <a:t>impuesto corriente</a:t>
            </a:r>
            <a:r>
              <a:rPr lang="es-ES" sz="1800" u="sng" dirty="0" smtClean="0">
                <a:latin typeface="Arial" panose="020B0604020202020204" pitchFamily="34" charset="0"/>
                <a:ea typeface="Times New Roman" panose="02020603050405020304" pitchFamily="18" charset="0"/>
              </a:rPr>
              <a:t>:</a:t>
            </a:r>
            <a:endParaRPr lang="es-ES" sz="1800" u="none" strike="noStrike" dirty="0">
              <a:effectLst/>
              <a:latin typeface="Times New Roman" panose="02020603050405020304" pitchFamily="18" charset="0"/>
              <a:ea typeface="Times New Roman" panose="02020603050405020304" pitchFamily="18" charset="0"/>
            </a:endParaRPr>
          </a:p>
        </p:txBody>
      </p:sp>
      <p:graphicFrame>
        <p:nvGraphicFramePr>
          <p:cNvPr id="5" name="Tabla 4"/>
          <p:cNvGraphicFramePr>
            <a:graphicFrameLocks noGrp="1"/>
          </p:cNvGraphicFramePr>
          <p:nvPr>
            <p:extLst>
              <p:ext uri="{D42A27DB-BD31-4B8C-83A1-F6EECF244321}">
                <p14:modId xmlns="" xmlns:p14="http://schemas.microsoft.com/office/powerpoint/2010/main" val="558101898"/>
              </p:ext>
            </p:extLst>
          </p:nvPr>
        </p:nvGraphicFramePr>
        <p:xfrm>
          <a:off x="609600" y="1407533"/>
          <a:ext cx="8382000" cy="3621667"/>
        </p:xfrm>
        <a:graphic>
          <a:graphicData uri="http://schemas.openxmlformats.org/drawingml/2006/table">
            <a:tbl>
              <a:tblPr>
                <a:tableStyleId>{5C22544A-7EE6-4342-B048-85BDC9FD1C3A}</a:tableStyleId>
              </a:tblPr>
              <a:tblGrid>
                <a:gridCol w="5747054">
                  <a:extLst>
                    <a:ext uri="{9D8B030D-6E8A-4147-A177-3AD203B41FA5}">
                      <a16:colId xmlns="" xmlns:a16="http://schemas.microsoft.com/office/drawing/2014/main" val="1250219330"/>
                    </a:ext>
                  </a:extLst>
                </a:gridCol>
                <a:gridCol w="2634946">
                  <a:extLst>
                    <a:ext uri="{9D8B030D-6E8A-4147-A177-3AD203B41FA5}">
                      <a16:colId xmlns="" xmlns:a16="http://schemas.microsoft.com/office/drawing/2014/main" val="2092829158"/>
                    </a:ext>
                  </a:extLst>
                </a:gridCol>
              </a:tblGrid>
              <a:tr h="263548">
                <a:tc>
                  <a:txBody>
                    <a:bodyPr/>
                    <a:lstStyle/>
                    <a:p>
                      <a:pPr algn="r">
                        <a:spcAft>
                          <a:spcPts val="0"/>
                        </a:spcAft>
                      </a:pPr>
                      <a:r>
                        <a:rPr lang="es-ES" sz="1400" b="1" dirty="0">
                          <a:solidFill>
                            <a:srgbClr val="003300"/>
                          </a:solidFill>
                          <a:effectLst/>
                        </a:rPr>
                        <a:t>Resultado </a:t>
                      </a:r>
                      <a:r>
                        <a:rPr lang="es-ES" sz="1400" b="1" u="sng" dirty="0">
                          <a:solidFill>
                            <a:srgbClr val="003300"/>
                          </a:solidFill>
                          <a:effectLst/>
                        </a:rPr>
                        <a:t>antes</a:t>
                      </a:r>
                      <a:r>
                        <a:rPr lang="es-ES" sz="1400" b="1" dirty="0">
                          <a:solidFill>
                            <a:srgbClr val="003300"/>
                          </a:solidFill>
                          <a:effectLst/>
                        </a:rPr>
                        <a:t> de impuestos</a:t>
                      </a:r>
                      <a:endParaRPr lang="es-ES" sz="1400" b="1" dirty="0">
                        <a:solidFill>
                          <a:srgbClr val="003300"/>
                        </a:solidFill>
                        <a:effectLst/>
                        <a:latin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2700020" algn="ctr"/>
                          <a:tab pos="5400040" algn="r"/>
                          <a:tab pos="-44450" algn="l"/>
                          <a:tab pos="1187450" algn="dec"/>
                        </a:tabLst>
                      </a:pPr>
                      <a:r>
                        <a:rPr lang="es-ES_tradnl" sz="1400" b="1" dirty="0">
                          <a:solidFill>
                            <a:srgbClr val="003300"/>
                          </a:solidFill>
                          <a:effectLst/>
                        </a:rPr>
                        <a:t>100.000</a:t>
                      </a:r>
                      <a:endParaRPr lang="es-ES" sz="1400" b="1" dirty="0">
                        <a:solidFill>
                          <a:srgbClr val="0033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500747617"/>
                  </a:ext>
                </a:extLst>
              </a:tr>
              <a:tr h="278788">
                <a:tc>
                  <a:txBody>
                    <a:bodyPr/>
                    <a:lstStyle/>
                    <a:p>
                      <a:pPr marL="50800" algn="r">
                        <a:spcAft>
                          <a:spcPts val="0"/>
                        </a:spcAft>
                      </a:pPr>
                      <a:r>
                        <a:rPr lang="es-ES" sz="1400" b="1" dirty="0">
                          <a:solidFill>
                            <a:srgbClr val="FF0000"/>
                          </a:solidFill>
                          <a:effectLst/>
                          <a:sym typeface="Symbol" panose="05050102010706020507" pitchFamily="18" charset="2"/>
                        </a:rPr>
                        <a:t></a:t>
                      </a:r>
                      <a:r>
                        <a:rPr lang="es-ES" sz="1400" b="1" dirty="0">
                          <a:solidFill>
                            <a:srgbClr val="FF0000"/>
                          </a:solidFill>
                          <a:effectLst/>
                        </a:rPr>
                        <a:t>Ajustes:</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460129805"/>
                  </a:ext>
                </a:extLst>
              </a:tr>
              <a:tr h="140116">
                <a:tc>
                  <a:txBody>
                    <a:bodyPr/>
                    <a:lstStyle/>
                    <a:p>
                      <a:pPr marL="50800" algn="r">
                        <a:spcAft>
                          <a:spcPts val="0"/>
                        </a:spcAft>
                      </a:pPr>
                      <a:r>
                        <a:rPr lang="es-ES" sz="1400" b="1" dirty="0" smtClean="0">
                          <a:solidFill>
                            <a:srgbClr val="0000CC"/>
                          </a:solidFill>
                          <a:effectLst/>
                        </a:rPr>
                        <a:t>PERMANENTE: </a:t>
                      </a:r>
                      <a:r>
                        <a:rPr lang="es-ES" sz="1400" dirty="0" smtClean="0">
                          <a:solidFill>
                            <a:srgbClr val="0000CC"/>
                          </a:solidFill>
                          <a:effectLst/>
                        </a:rPr>
                        <a:t>(sanción administrativa)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r>
                        <a:rPr lang="es-ES" sz="1400" dirty="0" smtClean="0">
                          <a:solidFill>
                            <a:srgbClr val="0000CC"/>
                          </a:solidFill>
                          <a:effectLst/>
                        </a:rPr>
                        <a:t>5.000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581085117"/>
                  </a:ext>
                </a:extLst>
              </a:tr>
              <a:tr h="140116">
                <a:tc>
                  <a:txBody>
                    <a:bodyPr/>
                    <a:lstStyle/>
                    <a:p>
                      <a:pPr marL="50800" algn="r">
                        <a:spcAft>
                          <a:spcPts val="0"/>
                        </a:spcAft>
                      </a:pPr>
                      <a:r>
                        <a:rPr lang="es-ES" sz="1400" b="1" dirty="0">
                          <a:solidFill>
                            <a:srgbClr val="0000CC"/>
                          </a:solidFill>
                          <a:effectLst/>
                        </a:rPr>
                        <a:t>TEMPORARIAS:</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475998004"/>
                  </a:ext>
                </a:extLst>
              </a:tr>
              <a:tr h="233527">
                <a:tc>
                  <a:txBody>
                    <a:bodyPr/>
                    <a:lstStyle/>
                    <a:p>
                      <a:pPr algn="r">
                        <a:lnSpc>
                          <a:spcPts val="1800"/>
                        </a:lnSpc>
                        <a:spcAft>
                          <a:spcPts val="0"/>
                        </a:spcAft>
                      </a:pPr>
                      <a:r>
                        <a:rPr lang="es-ES" sz="1400" dirty="0">
                          <a:solidFill>
                            <a:srgbClr val="0000CC"/>
                          </a:solidFill>
                          <a:effectLst/>
                        </a:rPr>
                        <a:t>positiva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+20.000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87436329"/>
                  </a:ext>
                </a:extLst>
              </a:tr>
              <a:tr h="233527">
                <a:tc>
                  <a:txBody>
                    <a:bodyPr/>
                    <a:lstStyle/>
                    <a:p>
                      <a:pPr algn="r">
                        <a:lnSpc>
                          <a:spcPts val="1800"/>
                        </a:lnSpc>
                        <a:spcAft>
                          <a:spcPts val="0"/>
                        </a:spcAft>
                      </a:pPr>
                      <a:r>
                        <a:rPr lang="es-ES" sz="1400" dirty="0">
                          <a:solidFill>
                            <a:srgbClr val="0000CC"/>
                          </a:solidFill>
                          <a:effectLst/>
                        </a:rPr>
                        <a:t>negativa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a:solidFill>
                            <a:srgbClr val="0000CC"/>
                          </a:solidFill>
                          <a:effectLst/>
                        </a:rPr>
                        <a:t>-10.000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605117051"/>
                  </a:ext>
                </a:extLst>
              </a:tr>
              <a:tr h="140116">
                <a:tc>
                  <a:txBody>
                    <a:bodyPr/>
                    <a:lstStyle/>
                    <a:p>
                      <a:pPr marL="50800" algn="r">
                        <a:spcAft>
                          <a:spcPts val="0"/>
                        </a:spcAft>
                      </a:pPr>
                      <a:r>
                        <a:rPr lang="es-ES" sz="1400" b="1" dirty="0">
                          <a:solidFill>
                            <a:srgbClr val="0000CC"/>
                          </a:solidFill>
                          <a:effectLst/>
                        </a:rPr>
                        <a:t>    Resultado Fiscal</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rPr>
                        <a:t>115.000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42216401"/>
                  </a:ext>
                </a:extLst>
              </a:tr>
              <a:tr h="280232">
                <a:tc>
                  <a:txBody>
                    <a:bodyPr/>
                    <a:lstStyle/>
                    <a:p>
                      <a:pPr marL="50800" algn="r">
                        <a:spcAft>
                          <a:spcPts val="0"/>
                        </a:spcAft>
                      </a:pPr>
                      <a:r>
                        <a:rPr lang="es-ES" sz="1400" dirty="0">
                          <a:solidFill>
                            <a:srgbClr val="0000CC"/>
                          </a:solidFill>
                          <a:effectLst/>
                        </a:rPr>
                        <a:t>Compensación de </a:t>
                      </a:r>
                      <a:r>
                        <a:rPr lang="es-ES" sz="1400" dirty="0" err="1" smtClean="0">
                          <a:solidFill>
                            <a:srgbClr val="0000CC"/>
                          </a:solidFill>
                          <a:effectLst/>
                        </a:rPr>
                        <a:t>BINs</a:t>
                      </a:r>
                      <a:r>
                        <a:rPr lang="es-ES" sz="1400" dirty="0" smtClean="0">
                          <a:solidFill>
                            <a:srgbClr val="0000CC"/>
                          </a:solidFill>
                          <a:effectLst/>
                        </a:rPr>
                        <a:t> </a:t>
                      </a:r>
                      <a:r>
                        <a:rPr lang="es-ES" sz="1400" dirty="0">
                          <a:solidFill>
                            <a:srgbClr val="0000CC"/>
                          </a:solidFill>
                          <a:effectLst/>
                        </a:rPr>
                        <a:t>de ejercicios anteriores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r>
                        <a:rPr lang="es-ES" sz="1400" dirty="0" smtClean="0">
                          <a:solidFill>
                            <a:srgbClr val="0000CC"/>
                          </a:solidFill>
                          <a:effectLst/>
                        </a:rPr>
                        <a:t>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02698587"/>
                  </a:ext>
                </a:extLst>
              </a:tr>
              <a:tr h="233527">
                <a:tc>
                  <a:txBody>
                    <a:bodyPr/>
                    <a:lstStyle/>
                    <a:p>
                      <a:pPr algn="r">
                        <a:lnSpc>
                          <a:spcPts val="1800"/>
                        </a:lnSpc>
                        <a:spcAft>
                          <a:spcPts val="0"/>
                        </a:spcAft>
                      </a:pPr>
                      <a:r>
                        <a:rPr lang="es-ES" sz="1400" b="1" dirty="0">
                          <a:solidFill>
                            <a:srgbClr val="0000CC"/>
                          </a:solidFill>
                          <a:effectLst/>
                        </a:rPr>
                        <a:t>Base Imponible del ejercicio</a:t>
                      </a:r>
                      <a:endParaRPr lang="es-ES" sz="1400" b="1" dirty="0">
                        <a:solidFill>
                          <a:srgbClr val="0000CC"/>
                        </a:solidFill>
                        <a:effectLst/>
                        <a:latin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rPr>
                        <a:t>115.000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364850874"/>
                  </a:ext>
                </a:extLst>
              </a:tr>
              <a:tr h="140116">
                <a:tc>
                  <a:txBody>
                    <a:bodyPr/>
                    <a:lstStyle/>
                    <a:p>
                      <a:pPr marL="50800" algn="r">
                        <a:spcAft>
                          <a:spcPts val="0"/>
                        </a:spcAft>
                      </a:pPr>
                      <a:r>
                        <a:rPr lang="es-ES" sz="1400">
                          <a:solidFill>
                            <a:srgbClr val="0000CC"/>
                          </a:solidFill>
                          <a:effectLst/>
                        </a:rPr>
                        <a:t>x tipo</a:t>
                      </a:r>
                      <a:endParaRPr lang="es-ES" sz="140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x0,25</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55718673"/>
                  </a:ext>
                </a:extLst>
              </a:tr>
              <a:tr h="140116">
                <a:tc>
                  <a:txBody>
                    <a:bodyPr/>
                    <a:lstStyle/>
                    <a:p>
                      <a:pPr marL="50800" algn="r">
                        <a:spcAft>
                          <a:spcPts val="0"/>
                        </a:spcAft>
                      </a:pPr>
                      <a:r>
                        <a:rPr lang="es-ES" sz="1400">
                          <a:solidFill>
                            <a:srgbClr val="0000CC"/>
                          </a:solidFill>
                          <a:effectLst/>
                        </a:rPr>
                        <a:t>Cuota Integra</a:t>
                      </a:r>
                      <a:endParaRPr lang="es-ES" sz="140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smtClean="0">
                          <a:solidFill>
                            <a:srgbClr val="0000CC"/>
                          </a:solidFill>
                          <a:effectLst/>
                        </a:rPr>
                        <a:t>28.750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224861269"/>
                  </a:ext>
                </a:extLst>
              </a:tr>
              <a:tr h="140116">
                <a:tc>
                  <a:txBody>
                    <a:bodyPr/>
                    <a:lstStyle/>
                    <a:p>
                      <a:pPr marL="50800" algn="r">
                        <a:spcAft>
                          <a:spcPts val="0"/>
                        </a:spcAft>
                      </a:pPr>
                      <a:r>
                        <a:rPr lang="es-ES" sz="1400">
                          <a:solidFill>
                            <a:srgbClr val="0000CC"/>
                          </a:solidFill>
                          <a:effectLst/>
                        </a:rPr>
                        <a:t>-Deducciones y bonif</a:t>
                      </a:r>
                      <a:endParaRPr lang="es-ES" sz="140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122553378"/>
                  </a:ext>
                </a:extLst>
              </a:tr>
              <a:tr h="140116">
                <a:tc>
                  <a:txBody>
                    <a:bodyPr/>
                    <a:lstStyle/>
                    <a:p>
                      <a:pPr marL="50800" algn="r">
                        <a:spcAft>
                          <a:spcPts val="0"/>
                        </a:spcAft>
                      </a:pPr>
                      <a:r>
                        <a:rPr lang="es-ES" sz="1400" b="1" dirty="0">
                          <a:solidFill>
                            <a:srgbClr val="FF0000"/>
                          </a:solidFill>
                          <a:effectLst/>
                        </a:rPr>
                        <a:t>Cuota Líquida</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marL="45720" algn="ctr">
                        <a:spcAft>
                          <a:spcPts val="0"/>
                        </a:spcAft>
                        <a:tabLst>
                          <a:tab pos="1187450" algn="dec"/>
                        </a:tabLst>
                      </a:pPr>
                      <a:r>
                        <a:rPr lang="es-ES" sz="1400" b="1" dirty="0" smtClean="0">
                          <a:solidFill>
                            <a:srgbClr val="FF0000"/>
                          </a:solidFill>
                          <a:effectLst/>
                        </a:rPr>
                        <a:t>28.750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extLst>
                  <a:ext uri="{0D108BD9-81ED-4DB2-BD59-A6C34878D82A}">
                    <a16:rowId xmlns="" xmlns:a16="http://schemas.microsoft.com/office/drawing/2014/main" val="3729196178"/>
                  </a:ext>
                </a:extLst>
              </a:tr>
              <a:tr h="294879">
                <a:tc>
                  <a:txBody>
                    <a:bodyPr/>
                    <a:lstStyle/>
                    <a:p>
                      <a:pPr marL="50800" algn="r">
                        <a:spcAft>
                          <a:spcPts val="0"/>
                        </a:spcAft>
                      </a:pPr>
                      <a:r>
                        <a:rPr lang="es-ES" sz="1400" b="1" dirty="0">
                          <a:solidFill>
                            <a:srgbClr val="0000CC"/>
                          </a:solidFill>
                          <a:effectLst/>
                        </a:rPr>
                        <a:t>-Retenciones y pagos cta.</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rPr>
                        <a:t>(8.750)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19808330"/>
                  </a:ext>
                </a:extLst>
              </a:tr>
              <a:tr h="310119">
                <a:tc>
                  <a:txBody>
                    <a:bodyPr/>
                    <a:lstStyle/>
                    <a:p>
                      <a:pPr marL="476250" algn="r">
                        <a:spcAft>
                          <a:spcPts val="0"/>
                        </a:spcAft>
                      </a:pPr>
                      <a:r>
                        <a:rPr lang="es-ES" sz="1400" b="1" dirty="0">
                          <a:solidFill>
                            <a:srgbClr val="FF3399"/>
                          </a:solidFill>
                          <a:effectLst/>
                        </a:rPr>
                        <a:t>Cuota a pagar</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66"/>
                    </a:solidFill>
                  </a:tcPr>
                </a:tc>
                <a:tc>
                  <a:txBody>
                    <a:bodyPr/>
                    <a:lstStyle/>
                    <a:p>
                      <a:pPr marL="45720" algn="ctr">
                        <a:spcAft>
                          <a:spcPts val="0"/>
                        </a:spcAft>
                        <a:tabLst>
                          <a:tab pos="1187450" algn="dec"/>
                        </a:tabLst>
                      </a:pPr>
                      <a:r>
                        <a:rPr lang="es-ES" sz="1400" b="1" dirty="0" smtClean="0">
                          <a:solidFill>
                            <a:srgbClr val="FF3399"/>
                          </a:solidFill>
                          <a:effectLst/>
                        </a:rPr>
                        <a:t>20.000</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66"/>
                    </a:solidFill>
                  </a:tcPr>
                </a:tc>
                <a:extLst>
                  <a:ext uri="{0D108BD9-81ED-4DB2-BD59-A6C34878D82A}">
                    <a16:rowId xmlns="" xmlns:a16="http://schemas.microsoft.com/office/drawing/2014/main" val="3986213787"/>
                  </a:ext>
                </a:extLst>
              </a:tr>
            </a:tbl>
          </a:graphicData>
        </a:graphic>
      </p:graphicFrame>
      <p:sp>
        <p:nvSpPr>
          <p:cNvPr id="6" name="Rectángulo 5"/>
          <p:cNvSpPr/>
          <p:nvPr/>
        </p:nvSpPr>
        <p:spPr>
          <a:xfrm>
            <a:off x="457200" y="940701"/>
            <a:ext cx="8915400" cy="323165"/>
          </a:xfrm>
          <a:prstGeom prst="rect">
            <a:avLst/>
          </a:prstGeom>
        </p:spPr>
        <p:txBody>
          <a:bodyPr wrap="square">
            <a:spAutoFit/>
          </a:bodyPr>
          <a:lstStyle/>
          <a:p>
            <a:pPr>
              <a:lnSpc>
                <a:spcPts val="1800"/>
              </a:lnSpc>
              <a:spcAft>
                <a:spcPts val="0"/>
              </a:spcAft>
              <a:tabLst>
                <a:tab pos="461010" algn="l"/>
                <a:tab pos="3239770" algn="ctr"/>
              </a:tabLst>
            </a:pPr>
            <a:r>
              <a:rPr lang="es-ES" sz="1800" u="sng" dirty="0">
                <a:solidFill>
                  <a:srgbClr val="FFFF00"/>
                </a:solidFill>
                <a:latin typeface="Arial" panose="020B0604020202020204" pitchFamily="34" charset="0"/>
                <a:ea typeface="Times New Roman" panose="02020603050405020304" pitchFamily="18" charset="0"/>
              </a:rPr>
              <a:t>El esquema a seguir para determinar el Impuesto sobre Sociedades:</a:t>
            </a:r>
            <a:endParaRPr lang="es-ES" sz="1800" dirty="0">
              <a:solidFill>
                <a:srgbClr val="FFFF00"/>
              </a:solidFill>
              <a:effectLst/>
              <a:latin typeface="Times New Roman" panose="02020603050405020304" pitchFamily="18" charset="0"/>
              <a:ea typeface="Times New Roman" panose="02020603050405020304" pitchFamily="18" charset="0"/>
            </a:endParaRPr>
          </a:p>
        </p:txBody>
      </p:sp>
      <p:graphicFrame>
        <p:nvGraphicFramePr>
          <p:cNvPr id="7" name="Tabla 6"/>
          <p:cNvGraphicFramePr>
            <a:graphicFrameLocks noGrp="1"/>
          </p:cNvGraphicFramePr>
          <p:nvPr>
            <p:extLst>
              <p:ext uri="{D42A27DB-BD31-4B8C-83A1-F6EECF244321}">
                <p14:modId xmlns="" xmlns:p14="http://schemas.microsoft.com/office/powerpoint/2010/main" val="907435580"/>
              </p:ext>
            </p:extLst>
          </p:nvPr>
        </p:nvGraphicFramePr>
        <p:xfrm>
          <a:off x="152400" y="5257800"/>
          <a:ext cx="9677400" cy="1143000"/>
        </p:xfrm>
        <a:graphic>
          <a:graphicData uri="http://schemas.openxmlformats.org/drawingml/2006/table">
            <a:tbl>
              <a:tblPr>
                <a:tableStyleId>{5C22544A-7EE6-4342-B048-85BDC9FD1C3A}</a:tableStyleId>
              </a:tblPr>
              <a:tblGrid>
                <a:gridCol w="685800">
                  <a:extLst>
                    <a:ext uri="{9D8B030D-6E8A-4147-A177-3AD203B41FA5}">
                      <a16:colId xmlns="" xmlns:a16="http://schemas.microsoft.com/office/drawing/2014/main" val="4168250566"/>
                    </a:ext>
                  </a:extLst>
                </a:gridCol>
                <a:gridCol w="3200400">
                  <a:extLst>
                    <a:ext uri="{9D8B030D-6E8A-4147-A177-3AD203B41FA5}">
                      <a16:colId xmlns="" xmlns:a16="http://schemas.microsoft.com/office/drawing/2014/main" val="1617162063"/>
                    </a:ext>
                  </a:extLst>
                </a:gridCol>
                <a:gridCol w="685800">
                  <a:extLst>
                    <a:ext uri="{9D8B030D-6E8A-4147-A177-3AD203B41FA5}">
                      <a16:colId xmlns="" xmlns:a16="http://schemas.microsoft.com/office/drawing/2014/main" val="1309119101"/>
                    </a:ext>
                  </a:extLst>
                </a:gridCol>
                <a:gridCol w="4343400">
                  <a:extLst>
                    <a:ext uri="{9D8B030D-6E8A-4147-A177-3AD203B41FA5}">
                      <a16:colId xmlns="" xmlns:a16="http://schemas.microsoft.com/office/drawing/2014/main" val="1164751104"/>
                    </a:ext>
                  </a:extLst>
                </a:gridCol>
                <a:gridCol w="762000">
                  <a:extLst>
                    <a:ext uri="{9D8B030D-6E8A-4147-A177-3AD203B41FA5}">
                      <a16:colId xmlns="" xmlns:a16="http://schemas.microsoft.com/office/drawing/2014/main" val="4098126101"/>
                    </a:ext>
                  </a:extLst>
                </a:gridCol>
              </a:tblGrid>
              <a:tr h="0">
                <a:tc>
                  <a:txBody>
                    <a:bodyPr/>
                    <a:lstStyle/>
                    <a:p>
                      <a:pPr algn="just">
                        <a:lnSpc>
                          <a:spcPts val="1800"/>
                        </a:lnSpc>
                        <a:spcAft>
                          <a:spcPts val="0"/>
                        </a:spcAft>
                      </a:pPr>
                      <a:r>
                        <a:rPr lang="es-ES" sz="1400" dirty="0">
                          <a:solidFill>
                            <a:srgbClr val="0000CC"/>
                          </a:solidFill>
                          <a:effectLst/>
                          <a:latin typeface="Arial" panose="020B0604020202020204" pitchFamily="34" charset="0"/>
                          <a:cs typeface="Arial" panose="020B0604020202020204" pitchFamily="34" charset="0"/>
                        </a:rPr>
                        <a:t> </a:t>
                      </a: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CC"/>
                          </a:solidFill>
                          <a:effectLst/>
                          <a:latin typeface="Arial" panose="020B0604020202020204" pitchFamily="34" charset="0"/>
                          <a:cs typeface="Arial" panose="020B0604020202020204" pitchFamily="34" charset="0"/>
                        </a:rPr>
                        <a:t>31-12-N</a:t>
                      </a:r>
                      <a:endParaRPr lang="es-ES" sz="14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a:solidFill>
                            <a:srgbClr val="0000CC"/>
                          </a:solidFill>
                          <a:effectLst/>
                          <a:latin typeface="Arial" panose="020B0604020202020204" pitchFamily="34" charset="0"/>
                          <a:cs typeface="Arial" panose="020B0604020202020204" pitchFamily="34" charset="0"/>
                        </a:rPr>
                        <a:t> </a:t>
                      </a:r>
                      <a:endParaRPr lang="es-ES" sz="140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89926726"/>
                  </a:ext>
                </a:extLst>
              </a:tr>
              <a:tr h="0">
                <a:tc>
                  <a:txBody>
                    <a:bodyPr/>
                    <a:lstStyle/>
                    <a:p>
                      <a:pPr algn="ctr">
                        <a:lnSpc>
                          <a:spcPts val="1800"/>
                        </a:lnSpc>
                        <a:spcAft>
                          <a:spcPts val="0"/>
                        </a:spcAft>
                      </a:pPr>
                      <a:r>
                        <a:rPr lang="es-ES" sz="1400" b="1" dirty="0" smtClean="0">
                          <a:solidFill>
                            <a:srgbClr val="FF0000"/>
                          </a:solidFill>
                          <a:effectLst/>
                          <a:latin typeface="Arial" panose="020B0604020202020204" pitchFamily="34" charset="0"/>
                          <a:cs typeface="Arial" panose="020B0604020202020204" pitchFamily="34" charset="0"/>
                        </a:rPr>
                        <a:t>28.750</a:t>
                      </a:r>
                      <a:endParaRPr lang="es-ES" sz="1400" b="1" dirty="0">
                        <a:solidFill>
                          <a:srgbClr val="FF0000"/>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latin typeface="Arial" panose="020B0604020202020204" pitchFamily="34" charset="0"/>
                          <a:cs typeface="Arial" panose="020B0604020202020204" pitchFamily="34" charset="0"/>
                        </a:rPr>
                        <a:t>Impuesto sobre </a:t>
                      </a:r>
                      <a:r>
                        <a:rPr lang="es-ES" sz="1400" b="1" dirty="0" smtClean="0">
                          <a:solidFill>
                            <a:srgbClr val="FF0000"/>
                          </a:solidFill>
                          <a:effectLst/>
                          <a:latin typeface="Arial" panose="020B0604020202020204" pitchFamily="34" charset="0"/>
                          <a:cs typeface="Arial" panose="020B0604020202020204" pitchFamily="34" charset="0"/>
                        </a:rPr>
                        <a:t>Beneficios </a:t>
                      </a:r>
                      <a:r>
                        <a:rPr lang="es-ES" sz="1400" b="1" u="sng" dirty="0" smtClean="0">
                          <a:solidFill>
                            <a:srgbClr val="FF0000"/>
                          </a:solidFill>
                          <a:effectLst/>
                          <a:latin typeface="Arial" panose="020B0604020202020204" pitchFamily="34" charset="0"/>
                          <a:cs typeface="Arial" panose="020B0604020202020204" pitchFamily="34" charset="0"/>
                        </a:rPr>
                        <a:t>corriente</a:t>
                      </a:r>
                      <a:r>
                        <a:rPr lang="es-ES" sz="1400" b="1" dirty="0" smtClean="0">
                          <a:solidFill>
                            <a:srgbClr val="FF0000"/>
                          </a:solidFill>
                          <a:effectLst/>
                          <a:latin typeface="Arial" panose="020B0604020202020204" pitchFamily="34" charset="0"/>
                          <a:cs typeface="Arial" panose="020B0604020202020204" pitchFamily="34" charset="0"/>
                        </a:rPr>
                        <a:t> </a:t>
                      </a:r>
                      <a:r>
                        <a:rPr lang="es-ES" sz="1400" b="1" dirty="0">
                          <a:solidFill>
                            <a:srgbClr val="FF0000"/>
                          </a:solidFill>
                          <a:effectLst/>
                          <a:latin typeface="Arial" panose="020B0604020202020204" pitchFamily="34" charset="0"/>
                          <a:cs typeface="Arial" panose="020B0604020202020204" pitchFamily="34" charset="0"/>
                        </a:rPr>
                        <a:t>(6300)</a:t>
                      </a:r>
                      <a:endParaRPr lang="es-ES" sz="1400" b="1" dirty="0">
                        <a:solidFill>
                          <a:srgbClr val="FF0000"/>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latin typeface="Arial" panose="020B0604020202020204" pitchFamily="34" charset="0"/>
                          <a:cs typeface="Arial" panose="020B0604020202020204" pitchFamily="34" charset="0"/>
                        </a:rPr>
                        <a:t>a/</a:t>
                      </a: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dirty="0">
                          <a:solidFill>
                            <a:srgbClr val="0000CC"/>
                          </a:solidFill>
                          <a:effectLst/>
                          <a:latin typeface="Arial" panose="020B0604020202020204" pitchFamily="34" charset="0"/>
                          <a:cs typeface="Arial" panose="020B0604020202020204" pitchFamily="34" charset="0"/>
                        </a:rPr>
                        <a:t>Hacienda Pública </a:t>
                      </a:r>
                      <a:r>
                        <a:rPr lang="es-ES" sz="1400" dirty="0" smtClean="0">
                          <a:solidFill>
                            <a:srgbClr val="0000CC"/>
                          </a:solidFill>
                          <a:effectLst/>
                          <a:latin typeface="Arial" panose="020B0604020202020204" pitchFamily="34" charset="0"/>
                          <a:cs typeface="Arial" panose="020B0604020202020204" pitchFamily="34" charset="0"/>
                        </a:rPr>
                        <a:t>retenciones y pagos acta. </a:t>
                      </a:r>
                      <a:r>
                        <a:rPr lang="es-ES" sz="1400" dirty="0">
                          <a:solidFill>
                            <a:srgbClr val="0000CC"/>
                          </a:solidFill>
                          <a:effectLst/>
                          <a:latin typeface="Arial" panose="020B0604020202020204" pitchFamily="34" charset="0"/>
                          <a:cs typeface="Arial" panose="020B0604020202020204" pitchFamily="34" charset="0"/>
                        </a:rPr>
                        <a:t>(</a:t>
                      </a:r>
                      <a:r>
                        <a:rPr lang="es-ES" sz="1400" b="1" dirty="0" smtClean="0">
                          <a:solidFill>
                            <a:srgbClr val="0000CC"/>
                          </a:solidFill>
                          <a:effectLst/>
                          <a:latin typeface="Arial" panose="020B0604020202020204" pitchFamily="34" charset="0"/>
                          <a:cs typeface="Arial" panose="020B0604020202020204" pitchFamily="34" charset="0"/>
                        </a:rPr>
                        <a:t>473</a:t>
                      </a:r>
                      <a:r>
                        <a:rPr lang="es-ES" sz="1400" dirty="0" smtClean="0">
                          <a:solidFill>
                            <a:srgbClr val="0000CC"/>
                          </a:solidFill>
                          <a:effectLst/>
                          <a:latin typeface="Arial" panose="020B0604020202020204" pitchFamily="34" charset="0"/>
                          <a:cs typeface="Arial" panose="020B0604020202020204" pitchFamily="34" charset="0"/>
                        </a:rPr>
                        <a:t>) </a:t>
                      </a:r>
                      <a:endParaRPr lang="es-ES" sz="1400"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latin typeface="Arial" panose="020B0604020202020204" pitchFamily="34" charset="0"/>
                          <a:cs typeface="Arial" panose="020B0604020202020204" pitchFamily="34" charset="0"/>
                        </a:rPr>
                        <a:t>8.750</a:t>
                      </a:r>
                      <a:endParaRPr lang="es-ES" sz="1400" b="1" dirty="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824001601"/>
                  </a:ext>
                </a:extLst>
              </a:tr>
              <a:tr h="0">
                <a:tc>
                  <a:txBody>
                    <a:bodyPr/>
                    <a:lstStyle/>
                    <a:p>
                      <a:pPr algn="just">
                        <a:lnSpc>
                          <a:spcPts val="1800"/>
                        </a:lnSpc>
                        <a:spcAft>
                          <a:spcPts val="0"/>
                        </a:spcAft>
                      </a:pPr>
                      <a:r>
                        <a:rPr lang="es-ES" sz="1400">
                          <a:solidFill>
                            <a:srgbClr val="0000CC"/>
                          </a:solidFill>
                          <a:effectLst/>
                          <a:latin typeface="Arial" panose="020B0604020202020204" pitchFamily="34" charset="0"/>
                          <a:cs typeface="Arial" panose="020B0604020202020204" pitchFamily="34" charset="0"/>
                        </a:rPr>
                        <a:t> </a:t>
                      </a:r>
                      <a:endParaRPr lang="es-ES" sz="140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a:solidFill>
                            <a:srgbClr val="0000CC"/>
                          </a:solidFill>
                          <a:effectLst/>
                          <a:latin typeface="Arial" panose="020B0604020202020204" pitchFamily="34" charset="0"/>
                          <a:cs typeface="Arial" panose="020B0604020202020204" pitchFamily="34" charset="0"/>
                        </a:rPr>
                        <a:t> </a:t>
                      </a:r>
                      <a:endParaRPr lang="es-ES" sz="140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a:solidFill>
                          <a:srgbClr val="0000CC"/>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a:solidFill>
                            <a:srgbClr val="FF3399"/>
                          </a:solidFill>
                          <a:effectLst/>
                          <a:latin typeface="Arial" panose="020B0604020202020204" pitchFamily="34" charset="0"/>
                          <a:cs typeface="Arial" panose="020B0604020202020204" pitchFamily="34" charset="0"/>
                        </a:rPr>
                        <a:t>Hacienda Pública acreedora por impuesto s/ Sociedades (4752) </a:t>
                      </a:r>
                      <a:r>
                        <a:rPr lang="es-ES" sz="1400" b="1" dirty="0" smtClean="0">
                          <a:solidFill>
                            <a:srgbClr val="FF3399"/>
                          </a:solidFill>
                          <a:effectLst/>
                          <a:latin typeface="Arial" panose="020B0604020202020204" pitchFamily="34" charset="0"/>
                          <a:cs typeface="Arial" panose="020B0604020202020204" pitchFamily="34" charset="0"/>
                        </a:rPr>
                        <a:t>(</a:t>
                      </a:r>
                      <a:r>
                        <a:rPr lang="es-ES" sz="1400" b="1" dirty="0">
                          <a:solidFill>
                            <a:srgbClr val="FF3399"/>
                          </a:solidFill>
                          <a:effectLst/>
                          <a:latin typeface="Arial" panose="020B0604020202020204" pitchFamily="34" charset="0"/>
                          <a:cs typeface="Arial" panose="020B0604020202020204" pitchFamily="34" charset="0"/>
                        </a:rPr>
                        <a:t>Pasivo por impuesto corriente)</a:t>
                      </a:r>
                      <a:endParaRPr lang="es-ES" sz="1400" b="1" dirty="0">
                        <a:solidFill>
                          <a:srgbClr val="FF3399"/>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3399"/>
                          </a:solidFill>
                          <a:effectLst/>
                          <a:latin typeface="Arial" panose="020B0604020202020204" pitchFamily="34" charset="0"/>
                          <a:cs typeface="Arial" panose="020B0604020202020204" pitchFamily="34" charset="0"/>
                        </a:rPr>
                        <a:t>20.000</a:t>
                      </a:r>
                      <a:endParaRPr lang="es-ES" sz="1400" b="1" dirty="0">
                        <a:solidFill>
                          <a:srgbClr val="FF3399"/>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68629482"/>
                  </a:ext>
                </a:extLst>
              </a:tr>
            </a:tbl>
          </a:graphicData>
        </a:graphic>
      </p:graphicFrame>
      <p:sp>
        <p:nvSpPr>
          <p:cNvPr id="9"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1 - Solución-2</a:t>
            </a:r>
            <a:r>
              <a:rPr lang="es-ES" sz="1700" dirty="0" smtClean="0">
                <a:solidFill>
                  <a:srgbClr val="FF0000"/>
                </a:solidFill>
              </a:rPr>
              <a:t> Cierre Contable y Fiscal </a:t>
            </a:r>
            <a:r>
              <a:rPr lang="es-ES" sz="1200" dirty="0" smtClean="0">
                <a:solidFill>
                  <a:srgbClr val="FF0000"/>
                </a:solidFill>
              </a:rPr>
              <a:t>[GASTOS </a:t>
            </a:r>
            <a:r>
              <a:rPr lang="es-ES" sz="1200" u="sng" dirty="0" smtClean="0">
                <a:solidFill>
                  <a:srgbClr val="FF0000"/>
                </a:solidFill>
              </a:rPr>
              <a:t>NO</a:t>
            </a:r>
            <a:r>
              <a:rPr lang="es-ES" sz="1200" dirty="0" smtClean="0">
                <a:solidFill>
                  <a:srgbClr val="FF0000"/>
                </a:solidFill>
              </a:rPr>
              <a:t> DEDUCIBLES, art. 15 LIS] </a:t>
            </a:r>
            <a:endParaRPr lang="es-ES" sz="1200" u="sng" dirty="0">
              <a:solidFill>
                <a:srgbClr val="FF0000"/>
              </a:solidFill>
            </a:endParaRPr>
          </a:p>
        </p:txBody>
      </p:sp>
    </p:spTree>
    <p:extLst>
      <p:ext uri="{BB962C8B-B14F-4D97-AF65-F5344CB8AC3E}">
        <p14:creationId xmlns="" xmlns:p14="http://schemas.microsoft.com/office/powerpoint/2010/main" val="2310555083"/>
      </p:ext>
    </p:extLst>
  </p:cSld>
  <p:clrMapOvr>
    <a:masterClrMapping/>
  </p:clrMapOvr>
  <p:timing>
    <p:tnLst>
      <p:par>
        <p:cTn id="1" dur="indefinite" restart="never" nodeType="tmRoot"/>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630</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lvl="0" algn="ctr" eaLnBrk="0" hangingPunct="0">
              <a:defRPr/>
            </a:pPr>
            <a:r>
              <a:rPr lang="es-ES" u="sng" kern="0" dirty="0" smtClean="0">
                <a:solidFill>
                  <a:srgbClr val="FF0000"/>
                </a:solidFill>
              </a:rPr>
              <a:t>Galicia</a:t>
            </a:r>
            <a:r>
              <a:rPr lang="es-ES" kern="0" dirty="0" smtClean="0">
                <a:solidFill>
                  <a:srgbClr val="000066"/>
                </a:solidFill>
              </a:rPr>
              <a:t>. TPO</a:t>
            </a:r>
            <a:r>
              <a:rPr lang="es-ES" kern="0" dirty="0">
                <a:solidFill>
                  <a:srgbClr val="000066"/>
                </a:solidFill>
              </a:rPr>
              <a:t>. </a:t>
            </a:r>
            <a:r>
              <a:rPr lang="es-ES_tradnl" u="sng" kern="0" dirty="0">
                <a:solidFill>
                  <a:srgbClr val="FF0000"/>
                </a:solidFill>
              </a:rPr>
              <a:t>Cuota. </a:t>
            </a:r>
            <a:r>
              <a:rPr lang="es-ES_tradnl" u="sng" kern="0" dirty="0" smtClean="0">
                <a:solidFill>
                  <a:srgbClr val="FF0000"/>
                </a:solidFill>
              </a:rPr>
              <a:t>Tipos-2</a:t>
            </a:r>
            <a:r>
              <a:rPr lang="es-ES_tradnl" kern="0" dirty="0" smtClean="0">
                <a:solidFill>
                  <a:srgbClr val="FF0000"/>
                </a:solidFill>
              </a:rPr>
              <a:t>  </a:t>
            </a:r>
            <a:r>
              <a:rPr lang="es-ES_tradnl" kern="0" dirty="0" smtClean="0">
                <a:solidFill>
                  <a:srgbClr val="000066"/>
                </a:solidFill>
              </a:rPr>
              <a:t>art. 14 DLº 1/2011</a:t>
            </a:r>
            <a:endParaRPr lang="es-ES_tradnl" sz="1800" u="sng" kern="0" dirty="0">
              <a:solidFill>
                <a:srgbClr val="000066"/>
              </a:solidFill>
            </a:endParaRPr>
          </a:p>
        </p:txBody>
      </p:sp>
      <p:graphicFrame>
        <p:nvGraphicFramePr>
          <p:cNvPr id="1474660" name="Group 100"/>
          <p:cNvGraphicFramePr>
            <a:graphicFrameLocks noGrp="1"/>
          </p:cNvGraphicFramePr>
          <p:nvPr>
            <p:extLst>
              <p:ext uri="{D42A27DB-BD31-4B8C-83A1-F6EECF244321}">
                <p14:modId xmlns="" xmlns:p14="http://schemas.microsoft.com/office/powerpoint/2010/main" val="3731383143"/>
              </p:ext>
            </p:extLst>
          </p:nvPr>
        </p:nvGraphicFramePr>
        <p:xfrm>
          <a:off x="114300" y="533400"/>
          <a:ext cx="9677400" cy="5237040"/>
        </p:xfrm>
        <a:graphic>
          <a:graphicData uri="http://schemas.openxmlformats.org/drawingml/2006/table">
            <a:tbl>
              <a:tblPr/>
              <a:tblGrid>
                <a:gridCol w="6819900">
                  <a:extLst>
                    <a:ext uri="{9D8B030D-6E8A-4147-A177-3AD203B41FA5}">
                      <a16:colId xmlns="" xmlns:a16="http://schemas.microsoft.com/office/drawing/2014/main" val="20000"/>
                    </a:ext>
                  </a:extLst>
                </a:gridCol>
                <a:gridCol w="1447800">
                  <a:extLst>
                    <a:ext uri="{9D8B030D-6E8A-4147-A177-3AD203B41FA5}">
                      <a16:colId xmlns="" xmlns:a16="http://schemas.microsoft.com/office/drawing/2014/main" val="20001"/>
                    </a:ext>
                  </a:extLst>
                </a:gridCol>
                <a:gridCol w="1409700">
                  <a:extLst>
                    <a:ext uri="{9D8B030D-6E8A-4147-A177-3AD203B41FA5}">
                      <a16:colId xmlns="" xmlns:a16="http://schemas.microsoft.com/office/drawing/2014/main" val="20002"/>
                    </a:ext>
                  </a:extLst>
                </a:gridCol>
              </a:tblGrid>
              <a:tr h="33342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Conceptos</a:t>
                      </a:r>
                    </a:p>
                  </a:txBody>
                  <a:tcPr marL="36000" marR="36000" marT="18000" marB="18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2013-2018</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indent="0" algn="ctr">
                        <a:buFont typeface="Wingdings" panose="05000000000000000000" pitchFamily="2" charset="2"/>
                        <a:buNone/>
                      </a:pPr>
                      <a:r>
                        <a:rPr kumimoji="0" lang="es-ES_tradnl" sz="1600" b="1" i="0" u="none" strike="noStrike" cap="none" normalizeH="0" baseline="0" dirty="0" smtClean="0">
                          <a:ln>
                            <a:noFill/>
                          </a:ln>
                          <a:solidFill>
                            <a:schemeClr val="tx1"/>
                          </a:solidFill>
                          <a:effectLst/>
                          <a:latin typeface="Arial" charset="0"/>
                        </a:rPr>
                        <a:t>Desde 2019</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2380971885"/>
                  </a:ext>
                </a:extLst>
              </a:tr>
              <a:tr h="649800">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b="0" dirty="0" smtClean="0">
                          <a:latin typeface="+mn-lt"/>
                        </a:rPr>
                        <a:t>La </a:t>
                      </a:r>
                      <a:r>
                        <a:rPr lang="es-ES_tradnl" sz="1800" b="0" u="sng" dirty="0" smtClean="0">
                          <a:latin typeface="+mn-lt"/>
                        </a:rPr>
                        <a:t>transmisión</a:t>
                      </a:r>
                      <a:r>
                        <a:rPr lang="es-ES_tradnl" sz="1800" b="0" dirty="0" smtClean="0">
                          <a:latin typeface="+mn-lt"/>
                        </a:rPr>
                        <a:t> de </a:t>
                      </a:r>
                      <a:r>
                        <a:rPr lang="es-ES_tradnl" sz="1800" b="1" u="sng" dirty="0" smtClean="0">
                          <a:effectLst>
                            <a:outerShdw blurRad="38100" dist="38100" dir="2700000" algn="tl">
                              <a:srgbClr val="000000">
                                <a:alpha val="43137"/>
                              </a:srgbClr>
                            </a:outerShdw>
                          </a:effectLst>
                          <a:latin typeface="+mn-lt"/>
                        </a:rPr>
                        <a:t>bienes </a:t>
                      </a:r>
                      <a:r>
                        <a:rPr lang="es-ES_tradnl" sz="1800" b="1" u="sng" dirty="0" smtClean="0">
                          <a:solidFill>
                            <a:srgbClr val="FFFF00"/>
                          </a:solidFill>
                          <a:effectLst>
                            <a:outerShdw blurRad="38100" dist="38100" dir="2700000" algn="tl">
                              <a:srgbClr val="000000">
                                <a:alpha val="43137"/>
                              </a:srgbClr>
                            </a:outerShdw>
                          </a:effectLst>
                          <a:latin typeface="+mn-lt"/>
                        </a:rPr>
                        <a:t>inmuebles</a:t>
                      </a:r>
                      <a:r>
                        <a:rPr lang="es-ES_tradnl" sz="1800" b="0" dirty="0" smtClean="0">
                          <a:latin typeface="+mn-lt"/>
                        </a:rPr>
                        <a:t>, </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10002"/>
                  </a:ext>
                </a:extLst>
              </a:tr>
              <a:tr h="1066800">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b="0" dirty="0" smtClean="0">
                          <a:latin typeface="+mn-lt"/>
                        </a:rPr>
                        <a:t>La </a:t>
                      </a:r>
                      <a:r>
                        <a:rPr lang="es-ES_tradnl" sz="1800" b="0" u="sng" dirty="0" smtClean="0">
                          <a:latin typeface="+mn-lt"/>
                        </a:rPr>
                        <a:t>constitución y cesión de </a:t>
                      </a:r>
                      <a:r>
                        <a:rPr lang="es-ES_tradnl" sz="1800" b="1" u="sng" dirty="0" smtClean="0">
                          <a:solidFill>
                            <a:srgbClr val="00FFFF"/>
                          </a:solidFill>
                          <a:latin typeface="+mn-lt"/>
                        </a:rPr>
                        <a:t>derechos reales</a:t>
                      </a:r>
                      <a:r>
                        <a:rPr lang="es-ES_tradnl" sz="1800" b="1" dirty="0" smtClean="0">
                          <a:latin typeface="+mn-lt"/>
                        </a:rPr>
                        <a:t> </a:t>
                      </a:r>
                      <a:r>
                        <a:rPr lang="es-ES_tradnl" sz="1800" b="0" dirty="0" smtClean="0">
                          <a:latin typeface="+mn-lt"/>
                        </a:rPr>
                        <a:t>que recaigan sobre los </a:t>
                      </a:r>
                      <a:r>
                        <a:rPr lang="es-ES_tradnl" sz="1800" b="1" u="sng" dirty="0" smtClean="0">
                          <a:effectLst>
                            <a:outerShdw blurRad="38100" dist="38100" dir="2700000" algn="tl">
                              <a:srgbClr val="000000">
                                <a:alpha val="43137"/>
                              </a:srgbClr>
                            </a:outerShdw>
                          </a:effectLst>
                          <a:latin typeface="+mn-lt"/>
                        </a:rPr>
                        <a:t>bienes </a:t>
                      </a:r>
                      <a:r>
                        <a:rPr lang="es-ES_tradnl" sz="1800" b="1" u="sng" dirty="0" smtClean="0">
                          <a:solidFill>
                            <a:srgbClr val="FFFF00"/>
                          </a:solidFill>
                          <a:effectLst>
                            <a:outerShdw blurRad="38100" dist="38100" dir="2700000" algn="tl">
                              <a:srgbClr val="000000">
                                <a:alpha val="43137"/>
                              </a:srgbClr>
                            </a:outerShdw>
                          </a:effectLst>
                          <a:latin typeface="+mn-lt"/>
                        </a:rPr>
                        <a:t>inmuebles</a:t>
                      </a:r>
                      <a:r>
                        <a:rPr lang="es-ES_tradnl" sz="1800" b="0" dirty="0" smtClean="0">
                          <a:latin typeface="+mn-lt"/>
                        </a:rPr>
                        <a:t>, </a:t>
                      </a:r>
                    </a:p>
                    <a:p>
                      <a:pPr marL="457200" marR="0" lvl="0" indent="-457200" algn="l" defTabSz="914400" rtl="0" eaLnBrk="1" fontAlgn="base" latinLnBrk="0" hangingPunct="1">
                        <a:lnSpc>
                          <a:spcPct val="100000"/>
                        </a:lnSpc>
                        <a:spcBef>
                          <a:spcPct val="20000"/>
                        </a:spcBef>
                        <a:spcAft>
                          <a:spcPct val="0"/>
                        </a:spcAft>
                        <a:buClrTx/>
                        <a:buSzPct val="100000"/>
                        <a:buFont typeface="Courier New" panose="02070309020205020404" pitchFamily="49" charset="0"/>
                        <a:buChar char="o"/>
                        <a:tabLst/>
                        <a:defRPr/>
                      </a:pPr>
                      <a:r>
                        <a:rPr lang="es-ES_tradnl" sz="1800" b="1" u="sng" dirty="0" smtClean="0">
                          <a:solidFill>
                            <a:srgbClr val="FFCCFF"/>
                          </a:solidFill>
                          <a:latin typeface="+mn-lt"/>
                        </a:rPr>
                        <a:t>salvo</a:t>
                      </a:r>
                      <a:r>
                        <a:rPr lang="es-ES_tradnl" sz="1800" b="0" u="sng" dirty="0" smtClean="0">
                          <a:solidFill>
                            <a:srgbClr val="FFCCFF"/>
                          </a:solidFill>
                          <a:latin typeface="+mn-lt"/>
                        </a:rPr>
                        <a:t> los derechos reales de garantía</a:t>
                      </a:r>
                      <a:endParaRPr kumimoji="0" lang="es-ES_tradnl" sz="1800" b="1" i="0" u="sng" strike="noStrike" cap="none" normalizeH="0" baseline="0" dirty="0" smtClean="0">
                        <a:ln>
                          <a:noFill/>
                        </a:ln>
                        <a:solidFill>
                          <a:srgbClr val="FFCCFF"/>
                        </a:solidFill>
                        <a:effectLst>
                          <a:outerShdw blurRad="38100" dist="38100" dir="2700000" algn="tl">
                            <a:srgbClr val="000000"/>
                          </a:outerShdw>
                        </a:effectLst>
                        <a:latin typeface="+mn-l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4277336602"/>
                  </a:ext>
                </a:extLst>
              </a:tr>
              <a:tr h="457200">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u="sng" dirty="0" smtClean="0">
                          <a:solidFill>
                            <a:schemeClr val="tx1"/>
                          </a:solidFill>
                          <a:effectLst>
                            <a:outerShdw blurRad="38100" dist="38100" dir="2700000" algn="tl">
                              <a:srgbClr val="000000">
                                <a:alpha val="43137"/>
                              </a:srgbClr>
                            </a:outerShdw>
                          </a:effectLst>
                        </a:rPr>
                        <a:t>Adquisición de </a:t>
                      </a:r>
                      <a:r>
                        <a:rPr lang="es-ES_tradnl" sz="1800" b="1" u="sng" dirty="0" smtClean="0">
                          <a:solidFill>
                            <a:srgbClr val="FFFF00"/>
                          </a:solidFill>
                          <a:effectLst>
                            <a:outerShdw blurRad="38100" dist="38100" dir="2700000" algn="tl">
                              <a:srgbClr val="000000">
                                <a:alpha val="43137"/>
                              </a:srgbClr>
                            </a:outerShdw>
                          </a:effectLst>
                        </a:rPr>
                        <a:t>vivienda habitual</a:t>
                      </a:r>
                      <a:r>
                        <a:rPr lang="es-ES_tradnl" sz="1800" b="0" dirty="0" smtClean="0">
                          <a:solidFill>
                            <a:schemeClr val="tx1"/>
                          </a:solidFill>
                          <a:latin typeface="+mn-lt"/>
                        </a:rPr>
                        <a:t>, </a:t>
                      </a:r>
                      <a:r>
                        <a:rPr lang="es-ES_tradnl" sz="1800" b="0" u="sng" dirty="0" smtClean="0">
                          <a:solidFill>
                            <a:schemeClr val="tx1"/>
                          </a:solidFill>
                          <a:latin typeface="+mn-lt"/>
                        </a:rPr>
                        <a:t>cumpliendo </a:t>
                      </a:r>
                      <a:r>
                        <a:rPr lang="es-ES_tradnl" sz="1800" b="1" u="sng" dirty="0" smtClean="0">
                          <a:solidFill>
                            <a:srgbClr val="FFFF00"/>
                          </a:solidFill>
                          <a:latin typeface="+mn-lt"/>
                        </a:rPr>
                        <a:t>requisitos</a:t>
                      </a:r>
                      <a:r>
                        <a:rPr lang="es-ES_tradnl" sz="1800" b="1" dirty="0" smtClean="0">
                          <a:solidFill>
                            <a:srgbClr val="FFFF00"/>
                          </a:solidFill>
                          <a:latin typeface="+mn-lt"/>
                        </a:rPr>
                        <a:t>*</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indent="0" algn="ctr">
                        <a:buFontTx/>
                        <a:buNone/>
                      </a:pPr>
                      <a:r>
                        <a:rPr lang="es-ES_tradnl" sz="1600" b="1" dirty="0" smtClean="0">
                          <a:solidFill>
                            <a:srgbClr val="0000CC"/>
                          </a:solidFill>
                          <a:effectLst/>
                        </a:rPr>
                        <a:t>8%*</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indent="0" algn="ctr">
                        <a:buFontTx/>
                        <a:buNone/>
                      </a:pPr>
                      <a:r>
                        <a:rPr lang="es-ES_tradnl" sz="1600" b="1" dirty="0" smtClean="0">
                          <a:solidFill>
                            <a:srgbClr val="0000CC"/>
                          </a:solidFill>
                          <a:effectLst/>
                        </a:rPr>
                        <a:t>7%*</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273262954"/>
                  </a:ext>
                </a:extLst>
              </a:tr>
              <a:tr h="1905000">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u="sng" dirty="0" smtClean="0">
                          <a:solidFill>
                            <a:schemeClr val="tx1"/>
                          </a:solidFill>
                          <a:effectLst>
                            <a:outerShdw blurRad="38100" dist="38100" dir="2700000" algn="tl">
                              <a:srgbClr val="000000">
                                <a:alpha val="43137"/>
                              </a:srgbClr>
                            </a:outerShdw>
                          </a:effectLst>
                        </a:rPr>
                        <a:t>Adquisición de </a:t>
                      </a:r>
                      <a:r>
                        <a:rPr lang="es-ES_tradnl" sz="1800" b="1" u="sng" dirty="0" smtClean="0">
                          <a:solidFill>
                            <a:srgbClr val="FFFF00"/>
                          </a:solidFill>
                          <a:effectLst>
                            <a:outerShdw blurRad="38100" dist="38100" dir="2700000" algn="tl">
                              <a:srgbClr val="000000">
                                <a:alpha val="43137"/>
                              </a:srgbClr>
                            </a:outerShdw>
                          </a:effectLst>
                        </a:rPr>
                        <a:t>vivienda habitual</a:t>
                      </a:r>
                      <a:r>
                        <a:rPr lang="es-ES_tradnl" sz="1800" b="0" dirty="0" smtClean="0">
                          <a:solidFill>
                            <a:schemeClr val="tx1"/>
                          </a:solidFill>
                          <a:latin typeface="+mn-lt"/>
                        </a:rPr>
                        <a:t>, </a:t>
                      </a:r>
                      <a:r>
                        <a:rPr lang="es-ES_tradnl" sz="1800" b="0" u="sng" dirty="0" smtClean="0">
                          <a:solidFill>
                            <a:schemeClr val="tx1"/>
                          </a:solidFill>
                          <a:latin typeface="+mn-lt"/>
                        </a:rPr>
                        <a:t>cumpliendo </a:t>
                      </a:r>
                      <a:r>
                        <a:rPr lang="es-ES_tradnl" sz="1800" b="1" u="sng" dirty="0" smtClean="0">
                          <a:solidFill>
                            <a:srgbClr val="FFFF00"/>
                          </a:solidFill>
                          <a:latin typeface="+mn-lt"/>
                        </a:rPr>
                        <a:t>requisitos</a:t>
                      </a:r>
                      <a:r>
                        <a:rPr lang="es-ES_tradnl" sz="1800" b="1" dirty="0" smtClean="0">
                          <a:solidFill>
                            <a:srgbClr val="FFFF00"/>
                          </a:solidFill>
                          <a:latin typeface="+mn-lt"/>
                        </a:rPr>
                        <a:t>*</a:t>
                      </a:r>
                      <a:r>
                        <a:rPr lang="es-ES_tradnl" sz="1800" b="1" dirty="0" smtClean="0">
                          <a:solidFill>
                            <a:schemeClr val="tx1"/>
                          </a:solidFill>
                          <a:latin typeface="+mn-lt"/>
                        </a:rPr>
                        <a:t> </a:t>
                      </a:r>
                      <a:r>
                        <a:rPr lang="es-ES_tradnl" sz="1800" b="0" dirty="0" smtClean="0">
                          <a:solidFill>
                            <a:schemeClr val="tx1"/>
                          </a:solidFill>
                          <a:latin typeface="+mn-lt"/>
                        </a:rPr>
                        <a:t>de los </a:t>
                      </a:r>
                      <a:r>
                        <a:rPr lang="es-ES_tradnl" sz="1800" b="1" u="sng" dirty="0" smtClean="0">
                          <a:solidFill>
                            <a:schemeClr val="tx1"/>
                          </a:solidFill>
                          <a:latin typeface="+mn-lt"/>
                        </a:rPr>
                        <a:t>siguientes casos</a:t>
                      </a:r>
                      <a:r>
                        <a:rPr lang="es-ES_tradnl" sz="1800" b="0" dirty="0" smtClean="0">
                          <a:solidFill>
                            <a:schemeClr val="tx1"/>
                          </a:solidFill>
                          <a:latin typeface="+mn-lt"/>
                        </a:rPr>
                        <a:t>:</a:t>
                      </a:r>
                    </a:p>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endParaRPr lang="es-ES_tradnl" sz="800" b="0" dirty="0" smtClean="0">
                        <a:solidFill>
                          <a:schemeClr val="tx1"/>
                        </a:solidFill>
                        <a:latin typeface="+mn-lt"/>
                      </a:endParaRPr>
                    </a:p>
                    <a:p>
                      <a:pPr marL="342900" indent="-342900">
                        <a:buFont typeface="+mj-lt"/>
                        <a:buAutoNum type="alphaLcParenR"/>
                        <a:defRPr/>
                      </a:pPr>
                      <a:r>
                        <a:rPr lang="es-ES_tradnl" sz="1800" b="0" dirty="0" smtClean="0"/>
                        <a:t>Adquisición de </a:t>
                      </a:r>
                      <a:r>
                        <a:rPr lang="es-ES_tradnl" sz="1800" u="sng" dirty="0" smtClean="0">
                          <a:effectLst>
                            <a:outerShdw blurRad="38100" dist="38100" dir="2700000" algn="tl">
                              <a:srgbClr val="000000">
                                <a:alpha val="43137"/>
                              </a:srgbClr>
                            </a:outerShdw>
                          </a:effectLst>
                        </a:rPr>
                        <a:t>vivienda habitual por </a:t>
                      </a:r>
                      <a:r>
                        <a:rPr lang="es-ES_tradnl" sz="1800" b="1" u="sng" dirty="0" smtClean="0">
                          <a:solidFill>
                            <a:srgbClr val="FFFF00"/>
                          </a:solidFill>
                          <a:effectLst>
                            <a:outerShdw blurRad="38100" dist="38100" dir="2700000" algn="tl">
                              <a:srgbClr val="000000">
                                <a:alpha val="43137"/>
                              </a:srgbClr>
                            </a:outerShdw>
                          </a:effectLst>
                        </a:rPr>
                        <a:t>discapacitados(≥ 65%)</a:t>
                      </a:r>
                      <a:endParaRPr lang="es-ES_tradnl" sz="1800" b="1" dirty="0" smtClean="0">
                        <a:solidFill>
                          <a:srgbClr val="FFFF00"/>
                        </a:solidFill>
                        <a:effectLst>
                          <a:outerShdw blurRad="38100" dist="38100" dir="2700000" algn="tl">
                            <a:srgbClr val="000000">
                              <a:alpha val="43137"/>
                            </a:srgbClr>
                          </a:outerShdw>
                        </a:effectLst>
                      </a:endParaRPr>
                    </a:p>
                    <a:p>
                      <a:pPr marL="342900" indent="-342900">
                        <a:buFont typeface="+mj-lt"/>
                        <a:buAutoNum type="alphaLcParenR"/>
                        <a:defRPr/>
                      </a:pPr>
                      <a:endParaRPr lang="es-ES_tradnl" sz="800" dirty="0" smtClean="0">
                        <a:solidFill>
                          <a:srgbClr val="FFFF00"/>
                        </a:solidFill>
                        <a:effectLst>
                          <a:outerShdw blurRad="38100" dist="38100" dir="2700000" algn="tl">
                            <a:srgbClr val="000000">
                              <a:alpha val="43137"/>
                            </a:srgbClr>
                          </a:outerShdw>
                        </a:effectLst>
                      </a:endParaRPr>
                    </a:p>
                    <a:p>
                      <a:pPr marL="342900" indent="-342900">
                        <a:buFont typeface="+mj-lt"/>
                        <a:buAutoNum type="alphaLcParenR"/>
                        <a:defRPr/>
                      </a:pPr>
                      <a:r>
                        <a:rPr lang="es-ES_tradnl" sz="1800" b="0" dirty="0" smtClean="0"/>
                        <a:t>Adquisición de </a:t>
                      </a:r>
                      <a:r>
                        <a:rPr lang="es-ES_tradnl" sz="1800" u="sng" dirty="0" smtClean="0">
                          <a:effectLst>
                            <a:outerShdw blurRad="38100" dist="38100" dir="2700000" algn="tl">
                              <a:srgbClr val="000000">
                                <a:alpha val="43137"/>
                              </a:srgbClr>
                            </a:outerShdw>
                          </a:effectLst>
                        </a:rPr>
                        <a:t>vivienda habitual por </a:t>
                      </a:r>
                      <a:r>
                        <a:rPr lang="es-ES_tradnl" sz="1800" b="1" u="sng" dirty="0" smtClean="0">
                          <a:solidFill>
                            <a:srgbClr val="FFFF00"/>
                          </a:solidFill>
                          <a:effectLst>
                            <a:outerShdw blurRad="38100" dist="38100" dir="2700000" algn="tl">
                              <a:srgbClr val="000000">
                                <a:alpha val="43137"/>
                              </a:srgbClr>
                            </a:outerShdw>
                          </a:effectLst>
                        </a:rPr>
                        <a:t>familias numerosas</a:t>
                      </a:r>
                      <a:endParaRPr lang="es-ES_tradnl" sz="1800" b="1" dirty="0" smtClean="0">
                        <a:solidFill>
                          <a:srgbClr val="FFFF00"/>
                        </a:solidFill>
                        <a:effectLst>
                          <a:outerShdw blurRad="38100" dist="38100" dir="2700000" algn="tl">
                            <a:srgbClr val="000000">
                              <a:alpha val="43137"/>
                            </a:srgbClr>
                          </a:outerShdw>
                        </a:effectLst>
                      </a:endParaRPr>
                    </a:p>
                    <a:p>
                      <a:pPr marL="342900" indent="-342900">
                        <a:buFont typeface="+mj-lt"/>
                        <a:buAutoNum type="alphaLcParenR"/>
                        <a:defRPr/>
                      </a:pPr>
                      <a:endParaRPr lang="es-ES_tradnl" sz="800" b="0" dirty="0" smtClean="0">
                        <a:solidFill>
                          <a:srgbClr val="FFFF00"/>
                        </a:solidFill>
                        <a:effectLst>
                          <a:outerShdw blurRad="38100" dist="38100" dir="2700000" algn="tl">
                            <a:srgbClr val="000000">
                              <a:alpha val="43137"/>
                            </a:srgbClr>
                          </a:outerShdw>
                        </a:effectLst>
                      </a:endParaRPr>
                    </a:p>
                    <a:p>
                      <a:pPr marL="342900" indent="-342900">
                        <a:buFont typeface="+mj-lt"/>
                        <a:buAutoNum type="alphaLcParenR"/>
                        <a:defRPr/>
                      </a:pPr>
                      <a:r>
                        <a:rPr lang="es-ES_tradnl" sz="1800" b="0" dirty="0" smtClean="0"/>
                        <a:t> Adquisición de </a:t>
                      </a:r>
                      <a:r>
                        <a:rPr lang="es-ES_tradnl" sz="1800" u="sng" dirty="0" smtClean="0">
                          <a:effectLst>
                            <a:outerShdw blurRad="38100" dist="38100" dir="2700000" algn="tl">
                              <a:srgbClr val="000000">
                                <a:alpha val="43137"/>
                              </a:srgbClr>
                            </a:outerShdw>
                          </a:effectLst>
                        </a:rPr>
                        <a:t>vivienda habitual por </a:t>
                      </a:r>
                      <a:r>
                        <a:rPr lang="es-ES_tradnl" sz="1800" b="1" u="sng" dirty="0" smtClean="0">
                          <a:solidFill>
                            <a:srgbClr val="FFFF00"/>
                          </a:solidFill>
                          <a:effectLst>
                            <a:outerShdw blurRad="38100" dist="38100" dir="2700000" algn="tl">
                              <a:srgbClr val="000000">
                                <a:alpha val="43137"/>
                              </a:srgbClr>
                            </a:outerShdw>
                          </a:effectLst>
                        </a:rPr>
                        <a:t>menores de 36 años</a:t>
                      </a:r>
                      <a:endParaRPr lang="es-ES_tradnl" sz="1800" b="1" dirty="0" smtClean="0">
                        <a:solidFill>
                          <a:srgbClr val="FFFF00"/>
                        </a:solidFill>
                        <a:effectLst>
                          <a:outerShdw blurRad="38100" dist="38100" dir="2700000" algn="tl">
                            <a:srgbClr val="000000">
                              <a:alpha val="43137"/>
                            </a:srgbClr>
                          </a:outerShdw>
                        </a:effectLs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indent="0" algn="ctr">
                        <a:buFontTx/>
                        <a:buNone/>
                      </a:pPr>
                      <a:r>
                        <a:rPr lang="es-ES_tradnl" sz="1600" b="1" dirty="0" smtClean="0">
                          <a:solidFill>
                            <a:srgbClr val="0000CC"/>
                          </a:solidFill>
                          <a:effectLst/>
                        </a:rPr>
                        <a:t>4%*</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indent="0" algn="ctr">
                        <a:buFontTx/>
                        <a:buNone/>
                      </a:pPr>
                      <a:r>
                        <a:rPr lang="es-ES_tradnl" sz="1600" b="1" dirty="0" smtClean="0">
                          <a:solidFill>
                            <a:srgbClr val="0000CC"/>
                          </a:solidFill>
                          <a:effectLst/>
                        </a:rPr>
                        <a:t>3%*</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714871355"/>
                  </a:ext>
                </a:extLst>
              </a:tr>
              <a:tr h="81744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sz="2000" b="0" dirty="0" smtClean="0">
                          <a:latin typeface="+mn-lt"/>
                        </a:rPr>
                        <a:t>La </a:t>
                      </a:r>
                      <a:r>
                        <a:rPr lang="es-ES_tradnl" sz="2000" b="0" u="sng" dirty="0" smtClean="0">
                          <a:latin typeface="+mn-lt"/>
                        </a:rPr>
                        <a:t>transmisión</a:t>
                      </a:r>
                      <a:r>
                        <a:rPr lang="es-ES_tradnl" sz="2000" b="0" dirty="0" smtClean="0">
                          <a:latin typeface="+mn-lt"/>
                        </a:rPr>
                        <a:t> de </a:t>
                      </a:r>
                      <a:r>
                        <a:rPr lang="es-ES_tradnl" sz="2000" b="0" u="sng" dirty="0" smtClean="0">
                          <a:latin typeface="+mn-lt"/>
                        </a:rPr>
                        <a:t>aprovechamientos </a:t>
                      </a:r>
                      <a:r>
                        <a:rPr lang="es-ES_tradnl" sz="2000" b="1" u="sng" dirty="0" smtClean="0">
                          <a:solidFill>
                            <a:srgbClr val="FFFF00"/>
                          </a:solidFill>
                          <a:latin typeface="+mn-lt"/>
                        </a:rPr>
                        <a:t>por turnos</a:t>
                      </a:r>
                      <a:r>
                        <a:rPr lang="es-ES_tradnl" sz="2000" b="0" dirty="0" smtClean="0">
                          <a:latin typeface="+mn-lt"/>
                        </a:rPr>
                        <a:t> de </a:t>
                      </a:r>
                      <a:r>
                        <a:rPr lang="es-ES_tradnl" sz="2000" b="0" u="sng" dirty="0" smtClean="0">
                          <a:solidFill>
                            <a:schemeClr val="tx1"/>
                          </a:solidFill>
                          <a:effectLst>
                            <a:outerShdw blurRad="38100" dist="38100" dir="2700000" algn="tl">
                              <a:srgbClr val="000000">
                                <a:alpha val="43137"/>
                              </a:srgbClr>
                            </a:outerShdw>
                          </a:effectLst>
                          <a:latin typeface="+mn-lt"/>
                        </a:rPr>
                        <a:t>bienes </a:t>
                      </a:r>
                      <a:r>
                        <a:rPr lang="es-ES_tradnl" sz="2000" b="0" u="sng" dirty="0" smtClean="0">
                          <a:solidFill>
                            <a:srgbClr val="FFFF00"/>
                          </a:solidFill>
                          <a:effectLst>
                            <a:outerShdw blurRad="38100" dist="38100" dir="2700000" algn="tl">
                              <a:srgbClr val="000000">
                                <a:alpha val="43137"/>
                              </a:srgbClr>
                            </a:outerShdw>
                          </a:effectLst>
                          <a:latin typeface="+mn-lt"/>
                        </a:rPr>
                        <a:t>inmuebles</a:t>
                      </a:r>
                      <a:r>
                        <a:rPr lang="es-ES_tradnl" sz="2000" b="0" u="sng" dirty="0" smtClean="0">
                          <a:solidFill>
                            <a:schemeClr val="tx1"/>
                          </a:solidFill>
                          <a:effectLst>
                            <a:outerShdw blurRad="38100" dist="38100" dir="2700000" algn="tl">
                              <a:srgbClr val="000000">
                                <a:alpha val="43137"/>
                              </a:srgbClr>
                            </a:outerShdw>
                          </a:effectLst>
                          <a:latin typeface="+mn-lt"/>
                        </a:rPr>
                        <a:t>.</a:t>
                      </a:r>
                      <a:r>
                        <a:rPr lang="es-ES_tradnl" sz="2000" b="0" dirty="0" smtClean="0">
                          <a:solidFill>
                            <a:schemeClr val="tx1"/>
                          </a:solidFill>
                          <a:latin typeface="+mn-lt"/>
                        </a:rPr>
                        <a:t>   [art 20 Ley 42/1998]</a:t>
                      </a:r>
                      <a:endParaRPr kumimoji="0" lang="es-ES_tradnl" sz="2000" b="1" i="0" u="sng" strike="noStrike" cap="none" normalizeH="0" baseline="0" dirty="0" smtClean="0">
                        <a:ln>
                          <a:noFill/>
                        </a:ln>
                        <a:solidFill>
                          <a:schemeClr val="tx1"/>
                        </a:solidFill>
                        <a:effectLst>
                          <a:outerShdw blurRad="38100" dist="38100" dir="2700000" algn="tl">
                            <a:srgbClr val="000000"/>
                          </a:outerShdw>
                        </a:effectLst>
                        <a:latin typeface="+mn-l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indent="0" algn="ctr">
                        <a:buFontTx/>
                        <a:buNone/>
                      </a:pPr>
                      <a:r>
                        <a:rPr lang="es-ES_tradnl" sz="1600" b="1" dirty="0" smtClean="0">
                          <a:solidFill>
                            <a:srgbClr val="0000CC"/>
                          </a:solidFill>
                          <a:effectLst/>
                        </a:rPr>
                        <a:t>4%</a:t>
                      </a:r>
                    </a:p>
                    <a:p>
                      <a:pPr marL="0" indent="0" algn="ctr">
                        <a:buFontTx/>
                        <a:buNone/>
                      </a:pPr>
                      <a:r>
                        <a:rPr kumimoji="0" lang="es-ES_tradnl" sz="1600" b="0" i="0" u="none" strike="noStrike" cap="none" normalizeH="0" baseline="0" dirty="0" smtClean="0">
                          <a:ln>
                            <a:noFill/>
                          </a:ln>
                          <a:solidFill>
                            <a:srgbClr val="0066FF"/>
                          </a:solidFill>
                          <a:effectLst/>
                          <a:latin typeface="Arial" charset="0"/>
                        </a:rPr>
                        <a:t>(procede la estatal)</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4%</a:t>
                      </a:r>
                    </a:p>
                    <a:p>
                      <a:pPr marL="0" indent="0" algn="ctr">
                        <a:buFontTx/>
                        <a:buNone/>
                      </a:pPr>
                      <a:r>
                        <a:rPr kumimoji="0" lang="es-ES_tradnl" sz="1600" b="0" i="0" u="none" strike="noStrike" cap="none" normalizeH="0" baseline="0" dirty="0" smtClean="0">
                          <a:ln>
                            <a:noFill/>
                          </a:ln>
                          <a:solidFill>
                            <a:srgbClr val="0066FF"/>
                          </a:solidFill>
                          <a:effectLst/>
                          <a:latin typeface="Arial" charset="0"/>
                        </a:rPr>
                        <a:t>(procede la estatal)</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259677871"/>
                  </a:ext>
                </a:extLst>
              </a:tr>
            </a:tbl>
          </a:graphicData>
        </a:graphic>
      </p:graphicFrame>
      <p:graphicFrame>
        <p:nvGraphicFramePr>
          <p:cNvPr id="6" name="6 Tabla"/>
          <p:cNvGraphicFramePr>
            <a:graphicFrameLocks noGrp="1"/>
          </p:cNvGraphicFramePr>
          <p:nvPr>
            <p:extLst>
              <p:ext uri="{D42A27DB-BD31-4B8C-83A1-F6EECF244321}">
                <p14:modId xmlns="" xmlns:p14="http://schemas.microsoft.com/office/powerpoint/2010/main" val="3533459818"/>
              </p:ext>
            </p:extLst>
          </p:nvPr>
        </p:nvGraphicFramePr>
        <p:xfrm>
          <a:off x="304800" y="5867400"/>
          <a:ext cx="9144000" cy="914400"/>
        </p:xfrm>
        <a:graphic>
          <a:graphicData uri="http://schemas.openxmlformats.org/drawingml/2006/table">
            <a:tbl>
              <a:tblPr firstRow="1" bandRow="1">
                <a:tableStyleId>{5C22544A-7EE6-4342-B048-85BDC9FD1C3A}</a:tableStyleId>
              </a:tblPr>
              <a:tblGrid>
                <a:gridCol w="9144000">
                  <a:extLst>
                    <a:ext uri="{9D8B030D-6E8A-4147-A177-3AD203B41FA5}">
                      <a16:colId xmlns="" xmlns:a16="http://schemas.microsoft.com/office/drawing/2014/main" val="20000"/>
                    </a:ext>
                  </a:extLst>
                </a:gridCol>
              </a:tblGrid>
              <a:tr h="457200">
                <a:tc>
                  <a:txBody>
                    <a:bodyPr/>
                    <a:lstStyle/>
                    <a:p>
                      <a:pPr marL="342900" indent="-342900">
                        <a:buFont typeface="Wingdings" pitchFamily="2" charset="2"/>
                        <a:buChar char="v"/>
                      </a:pPr>
                      <a:r>
                        <a:rPr lang="es-ES_tradnl" sz="1800" b="0" kern="1200" baseline="0" dirty="0" smtClean="0">
                          <a:solidFill>
                            <a:srgbClr val="0000CC"/>
                          </a:solidFill>
                          <a:latin typeface="+mn-lt"/>
                          <a:ea typeface="+mn-ea"/>
                          <a:cs typeface="+mn-cs"/>
                        </a:rPr>
                        <a:t>Cuando un </a:t>
                      </a:r>
                      <a:r>
                        <a:rPr lang="es-ES_tradnl" sz="1800" b="1" u="sng" kern="1200" baseline="0" dirty="0" smtClean="0">
                          <a:solidFill>
                            <a:srgbClr val="0000CC"/>
                          </a:solidFill>
                          <a:latin typeface="+mn-lt"/>
                          <a:ea typeface="+mn-ea"/>
                          <a:cs typeface="+mn-cs"/>
                        </a:rPr>
                        <a:t>mismo acto o contrato comprenda bienes muebles e inmuebles</a:t>
                      </a:r>
                      <a:r>
                        <a:rPr lang="es-ES_tradnl" sz="1800" b="1" u="none" kern="1200" baseline="0" dirty="0" smtClean="0">
                          <a:solidFill>
                            <a:srgbClr val="0000CC"/>
                          </a:solidFill>
                          <a:latin typeface="+mn-lt"/>
                          <a:ea typeface="+mn-ea"/>
                          <a:cs typeface="+mn-cs"/>
                        </a:rPr>
                        <a:t> </a:t>
                      </a:r>
                      <a:r>
                        <a:rPr lang="es-ES_tradnl" sz="1800" b="0" u="sng" kern="1200" baseline="0" dirty="0" smtClean="0">
                          <a:solidFill>
                            <a:srgbClr val="FF0000"/>
                          </a:solidFill>
                          <a:latin typeface="+mn-lt"/>
                          <a:ea typeface="+mn-ea"/>
                          <a:cs typeface="+mn-cs"/>
                        </a:rPr>
                        <a:t>sin especificación de la parte de valor que a cada uno de ellos corresponda:</a:t>
                      </a:r>
                    </a:p>
                    <a:p>
                      <a:pPr marL="342900" indent="-342900">
                        <a:buFont typeface="Wingdings" pitchFamily="2" charset="2"/>
                        <a:buChar char="Ø"/>
                      </a:pPr>
                      <a:r>
                        <a:rPr lang="es-ES_tradnl" sz="1800" b="0" kern="1200" baseline="0" dirty="0" smtClean="0">
                          <a:solidFill>
                            <a:srgbClr val="0000CC"/>
                          </a:solidFill>
                          <a:latin typeface="+mn-lt"/>
                          <a:ea typeface="+mn-ea"/>
                          <a:cs typeface="+mn-cs"/>
                        </a:rPr>
                        <a:t> se aplicará el </a:t>
                      </a:r>
                      <a:r>
                        <a:rPr lang="es-ES_tradnl" sz="1800" b="1" kern="1200" baseline="0" dirty="0" smtClean="0">
                          <a:solidFill>
                            <a:srgbClr val="0000CC"/>
                          </a:solidFill>
                          <a:latin typeface="+mn-lt"/>
                          <a:ea typeface="+mn-ea"/>
                          <a:cs typeface="+mn-cs"/>
                        </a:rPr>
                        <a:t>tipo de gravamen de los </a:t>
                      </a:r>
                      <a:r>
                        <a:rPr lang="es-ES_tradnl" sz="1800" b="1" u="sng" kern="1200" baseline="0" dirty="0" smtClean="0">
                          <a:solidFill>
                            <a:srgbClr val="0000CC"/>
                          </a:solidFill>
                          <a:latin typeface="+mn-lt"/>
                          <a:ea typeface="+mn-ea"/>
                          <a:cs typeface="+mn-cs"/>
                        </a:rPr>
                        <a:t>inmuebles</a:t>
                      </a:r>
                      <a:r>
                        <a:rPr lang="es-ES_tradnl" sz="1800" b="0" kern="1200" baseline="0" dirty="0" smtClean="0">
                          <a:solidFill>
                            <a:srgbClr val="0000CC"/>
                          </a:solidFill>
                          <a:latin typeface="+mn-lt"/>
                          <a:ea typeface="+mn-ea"/>
                          <a:cs typeface="+mn-cs"/>
                        </a:rPr>
                        <a:t>.</a:t>
                      </a:r>
                      <a:endParaRPr lang="pt-BR" sz="1800" b="0" dirty="0">
                        <a:solidFill>
                          <a:srgbClr val="0000CC"/>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456891234"/>
      </p:ext>
    </p:extLst>
  </p:cSld>
  <p:clrMapOvr>
    <a:masterClrMapping/>
  </p:clrMapOvr>
  <p:transition/>
  <p:timing>
    <p:tnLst>
      <p:par>
        <p:cTn id="1" dur="indefinite" restart="never" nodeType="tmRoot"/>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631</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lvl="0" algn="ctr" eaLnBrk="0" hangingPunct="0">
              <a:defRPr/>
            </a:pPr>
            <a:r>
              <a:rPr lang="es-ES" u="sng" kern="0" dirty="0" smtClean="0">
                <a:solidFill>
                  <a:srgbClr val="FF0000"/>
                </a:solidFill>
              </a:rPr>
              <a:t>Galicia</a:t>
            </a:r>
            <a:r>
              <a:rPr lang="es-ES" kern="0" dirty="0" smtClean="0">
                <a:solidFill>
                  <a:srgbClr val="000066"/>
                </a:solidFill>
              </a:rPr>
              <a:t>. TPO</a:t>
            </a:r>
            <a:r>
              <a:rPr lang="es-ES" kern="0" dirty="0">
                <a:solidFill>
                  <a:srgbClr val="000066"/>
                </a:solidFill>
              </a:rPr>
              <a:t>. </a:t>
            </a:r>
            <a:r>
              <a:rPr lang="es-ES_tradnl" u="sng" kern="0" dirty="0">
                <a:solidFill>
                  <a:srgbClr val="FF0000"/>
                </a:solidFill>
              </a:rPr>
              <a:t>Cuota. </a:t>
            </a:r>
            <a:r>
              <a:rPr lang="es-ES_tradnl" u="sng" kern="0" dirty="0" smtClean="0">
                <a:solidFill>
                  <a:srgbClr val="FF0000"/>
                </a:solidFill>
              </a:rPr>
              <a:t>Tipos-3</a:t>
            </a:r>
            <a:r>
              <a:rPr lang="es-ES_tradnl" kern="0" dirty="0" smtClean="0">
                <a:solidFill>
                  <a:srgbClr val="FF0000"/>
                </a:solidFill>
              </a:rPr>
              <a:t>  </a:t>
            </a:r>
            <a:r>
              <a:rPr lang="es-ES_tradnl" kern="0" dirty="0" smtClean="0">
                <a:solidFill>
                  <a:srgbClr val="000066"/>
                </a:solidFill>
              </a:rPr>
              <a:t>art. 14 DLº 1/2011</a:t>
            </a:r>
            <a:endParaRPr lang="es-ES_tradnl" sz="1800" u="sng" kern="0" dirty="0">
              <a:solidFill>
                <a:srgbClr val="000066"/>
              </a:solidFill>
            </a:endParaRPr>
          </a:p>
        </p:txBody>
      </p:sp>
      <p:graphicFrame>
        <p:nvGraphicFramePr>
          <p:cNvPr id="1474660" name="Group 100"/>
          <p:cNvGraphicFramePr>
            <a:graphicFrameLocks noGrp="1"/>
          </p:cNvGraphicFramePr>
          <p:nvPr>
            <p:extLst>
              <p:ext uri="{D42A27DB-BD31-4B8C-83A1-F6EECF244321}">
                <p14:modId xmlns="" xmlns:p14="http://schemas.microsoft.com/office/powerpoint/2010/main" val="3356635288"/>
              </p:ext>
            </p:extLst>
          </p:nvPr>
        </p:nvGraphicFramePr>
        <p:xfrm>
          <a:off x="76200" y="457200"/>
          <a:ext cx="9677400" cy="1088744"/>
        </p:xfrm>
        <a:graphic>
          <a:graphicData uri="http://schemas.openxmlformats.org/drawingml/2006/table">
            <a:tbl>
              <a:tblPr/>
              <a:tblGrid>
                <a:gridCol w="6705600">
                  <a:extLst>
                    <a:ext uri="{9D8B030D-6E8A-4147-A177-3AD203B41FA5}">
                      <a16:colId xmlns="" xmlns:a16="http://schemas.microsoft.com/office/drawing/2014/main" val="20000"/>
                    </a:ext>
                  </a:extLst>
                </a:gridCol>
                <a:gridCol w="1600200">
                  <a:extLst>
                    <a:ext uri="{9D8B030D-6E8A-4147-A177-3AD203B41FA5}">
                      <a16:colId xmlns="" xmlns:a16="http://schemas.microsoft.com/office/drawing/2014/main" val="20001"/>
                    </a:ext>
                  </a:extLst>
                </a:gridCol>
                <a:gridCol w="1371600">
                  <a:extLst>
                    <a:ext uri="{9D8B030D-6E8A-4147-A177-3AD203B41FA5}">
                      <a16:colId xmlns="" xmlns:a16="http://schemas.microsoft.com/office/drawing/2014/main" val="20002"/>
                    </a:ext>
                  </a:extLst>
                </a:gridCol>
              </a:tblGrid>
              <a:tr h="261327">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Conceptos</a:t>
                      </a:r>
                    </a:p>
                  </a:txBody>
                  <a:tcPr marL="36000" marR="36000" marT="18000" marB="18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2013- 2018</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indent="0" algn="ctr">
                        <a:buFont typeface="Wingdings" panose="05000000000000000000" pitchFamily="2" charset="2"/>
                        <a:buNone/>
                      </a:pPr>
                      <a:r>
                        <a:rPr kumimoji="0" lang="es-ES_tradnl" sz="1600" b="1" i="0" u="none" strike="noStrike" cap="none" normalizeH="0" baseline="0" dirty="0" smtClean="0">
                          <a:ln>
                            <a:noFill/>
                          </a:ln>
                          <a:solidFill>
                            <a:schemeClr val="tx1"/>
                          </a:solidFill>
                          <a:effectLst/>
                          <a:latin typeface="Arial" charset="0"/>
                        </a:rPr>
                        <a:t>Desde 2019</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2380971885"/>
                  </a:ext>
                </a:extLst>
              </a:tr>
              <a:tr h="326744">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b="0" dirty="0" smtClean="0">
                          <a:latin typeface="+mn-lt"/>
                        </a:rPr>
                        <a:t>La </a:t>
                      </a:r>
                      <a:r>
                        <a:rPr lang="es-ES_tradnl" sz="1800" b="0" u="sng" dirty="0" smtClean="0">
                          <a:latin typeface="+mn-lt"/>
                        </a:rPr>
                        <a:t>transmisión</a:t>
                      </a:r>
                      <a:r>
                        <a:rPr lang="es-ES_tradnl" sz="1800" b="0" dirty="0" smtClean="0">
                          <a:latin typeface="+mn-lt"/>
                        </a:rPr>
                        <a:t> de </a:t>
                      </a:r>
                      <a:r>
                        <a:rPr lang="es-ES_tradnl" sz="1800" b="1" u="sng" dirty="0" smtClean="0">
                          <a:effectLst>
                            <a:outerShdw blurRad="38100" dist="38100" dir="2700000" algn="tl">
                              <a:srgbClr val="000000">
                                <a:alpha val="43137"/>
                              </a:srgbClr>
                            </a:outerShdw>
                          </a:effectLst>
                          <a:latin typeface="+mn-lt"/>
                        </a:rPr>
                        <a:t>bienes </a:t>
                      </a:r>
                      <a:r>
                        <a:rPr lang="es-ES_tradnl" sz="1800" b="1" u="sng" dirty="0" smtClean="0">
                          <a:solidFill>
                            <a:srgbClr val="FFFF00"/>
                          </a:solidFill>
                          <a:effectLst>
                            <a:outerShdw blurRad="38100" dist="38100" dir="2700000" algn="tl">
                              <a:srgbClr val="000000">
                                <a:alpha val="43137"/>
                              </a:srgbClr>
                            </a:outerShdw>
                          </a:effectLst>
                          <a:latin typeface="+mn-lt"/>
                        </a:rPr>
                        <a:t>inmuebles</a:t>
                      </a:r>
                      <a:r>
                        <a:rPr lang="es-ES_tradnl" sz="1800" b="0" dirty="0" smtClean="0">
                          <a:latin typeface="+mn-lt"/>
                        </a:rPr>
                        <a:t>, </a:t>
                      </a:r>
                      <a:r>
                        <a:rPr lang="es-ES_tradnl" sz="1800" b="1" u="sng" dirty="0" smtClean="0">
                          <a:latin typeface="+mn-lt"/>
                        </a:rPr>
                        <a:t>en general</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extLst>
                  <a:ext uri="{0D108BD9-81ED-4DB2-BD59-A6C34878D82A}">
                    <a16:rowId xmlns="" xmlns:a16="http://schemas.microsoft.com/office/drawing/2014/main" val="853232963"/>
                  </a:ext>
                </a:extLst>
              </a:tr>
              <a:tr h="421200">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u="sng" dirty="0" smtClean="0">
                          <a:solidFill>
                            <a:schemeClr val="tx1"/>
                          </a:solidFill>
                          <a:effectLst>
                            <a:outerShdw blurRad="38100" dist="38100" dir="2700000" algn="tl">
                              <a:srgbClr val="000000">
                                <a:alpha val="43137"/>
                              </a:srgbClr>
                            </a:outerShdw>
                          </a:effectLst>
                        </a:rPr>
                        <a:t>Adquisición de </a:t>
                      </a:r>
                      <a:r>
                        <a:rPr lang="es-ES_tradnl" sz="1800" b="1" u="sng" dirty="0" smtClean="0">
                          <a:solidFill>
                            <a:srgbClr val="FFFF00"/>
                          </a:solidFill>
                          <a:effectLst>
                            <a:outerShdw blurRad="38100" dist="38100" dir="2700000" algn="tl">
                              <a:srgbClr val="000000">
                                <a:alpha val="43137"/>
                              </a:srgbClr>
                            </a:outerShdw>
                          </a:effectLst>
                        </a:rPr>
                        <a:t>vivienda habitual</a:t>
                      </a:r>
                      <a:r>
                        <a:rPr lang="es-ES_tradnl" sz="1800" b="0" dirty="0" smtClean="0">
                          <a:solidFill>
                            <a:schemeClr val="tx1"/>
                          </a:solidFill>
                          <a:latin typeface="+mn-lt"/>
                        </a:rPr>
                        <a:t>, </a:t>
                      </a:r>
                      <a:r>
                        <a:rPr lang="es-ES_tradnl" sz="1800" b="0" u="sng" dirty="0" smtClean="0">
                          <a:solidFill>
                            <a:schemeClr val="tx1"/>
                          </a:solidFill>
                          <a:latin typeface="+mn-lt"/>
                        </a:rPr>
                        <a:t>cumpliendo </a:t>
                      </a:r>
                      <a:r>
                        <a:rPr lang="es-ES_tradnl" sz="1800" b="1" u="sng" dirty="0" smtClean="0">
                          <a:solidFill>
                            <a:srgbClr val="FFFF00"/>
                          </a:solidFill>
                          <a:latin typeface="+mn-lt"/>
                        </a:rPr>
                        <a:t>requisitos</a:t>
                      </a:r>
                      <a:r>
                        <a:rPr lang="es-ES_tradnl" sz="1800" b="1" dirty="0" smtClean="0">
                          <a:solidFill>
                            <a:srgbClr val="FFFF00"/>
                          </a:solidFill>
                          <a:latin typeface="+mn-lt"/>
                        </a:rPr>
                        <a:t>*</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50000"/>
                      </a:schemeClr>
                    </a:solidFill>
                  </a:tcPr>
                </a:tc>
                <a:tc>
                  <a:txBody>
                    <a:bodyPr/>
                    <a:lstStyle/>
                    <a:p>
                      <a:pPr marL="0" indent="0" algn="ctr">
                        <a:buFontTx/>
                        <a:buNone/>
                      </a:pPr>
                      <a:r>
                        <a:rPr lang="es-ES_tradnl" sz="1600" b="1" dirty="0" smtClean="0">
                          <a:solidFill>
                            <a:srgbClr val="0000CC"/>
                          </a:solidFill>
                          <a:effectLst/>
                        </a:rPr>
                        <a:t>8%*</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indent="0" algn="ctr">
                        <a:buFontTx/>
                        <a:buNone/>
                      </a:pPr>
                      <a:r>
                        <a:rPr lang="es-ES_tradnl" sz="1600" b="1" dirty="0" smtClean="0">
                          <a:solidFill>
                            <a:srgbClr val="0000CC"/>
                          </a:solidFill>
                          <a:effectLst/>
                        </a:rPr>
                        <a:t>7%*</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2"/>
                  </a:ext>
                </a:extLst>
              </a:tr>
            </a:tbl>
          </a:graphicData>
        </a:graphic>
      </p:graphicFrame>
      <p:graphicFrame>
        <p:nvGraphicFramePr>
          <p:cNvPr id="8" name="6 Tabla"/>
          <p:cNvGraphicFramePr>
            <a:graphicFrameLocks noGrp="1"/>
          </p:cNvGraphicFramePr>
          <p:nvPr>
            <p:extLst>
              <p:ext uri="{D42A27DB-BD31-4B8C-83A1-F6EECF244321}">
                <p14:modId xmlns="" xmlns:p14="http://schemas.microsoft.com/office/powerpoint/2010/main" val="3242098806"/>
              </p:ext>
            </p:extLst>
          </p:nvPr>
        </p:nvGraphicFramePr>
        <p:xfrm>
          <a:off x="76200" y="1628800"/>
          <a:ext cx="9753600" cy="4968240"/>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20000"/>
                    </a:ext>
                  </a:extLst>
                </a:gridCol>
              </a:tblGrid>
              <a:tr h="4632960">
                <a:tc>
                  <a:txBody>
                    <a:bodyPr/>
                    <a:lstStyle/>
                    <a:p>
                      <a:pPr marL="342900" indent="-342900">
                        <a:buFont typeface="Wingdings" panose="05000000000000000000" pitchFamily="2" charset="2"/>
                        <a:buChar char="v"/>
                        <a:defRPr/>
                      </a:pPr>
                      <a:r>
                        <a:rPr lang="es-ES_tradnl" sz="2000" u="sng" dirty="0" smtClean="0">
                          <a:solidFill>
                            <a:srgbClr val="0000CC"/>
                          </a:solidFill>
                          <a:effectLst/>
                        </a:rPr>
                        <a:t>Adquisición de vivienda habitual en </a:t>
                      </a:r>
                      <a:r>
                        <a:rPr lang="es-ES_tradnl" sz="2000" u="sng" dirty="0" smtClean="0">
                          <a:solidFill>
                            <a:srgbClr val="FF0000"/>
                          </a:solidFill>
                          <a:effectLst/>
                        </a:rPr>
                        <a:t>Galicia</a:t>
                      </a:r>
                      <a:r>
                        <a:rPr lang="es-ES_tradnl" sz="2000" dirty="0" smtClean="0">
                          <a:solidFill>
                            <a:srgbClr val="0000CC"/>
                          </a:solidFill>
                          <a:effectLst/>
                        </a:rPr>
                        <a:t>: </a:t>
                      </a:r>
                      <a:r>
                        <a:rPr lang="es-ES_tradnl" sz="2200" b="1" u="sng" dirty="0" smtClean="0">
                          <a:solidFill>
                            <a:srgbClr val="FF0066"/>
                          </a:solidFill>
                          <a:effectLst/>
                        </a:rPr>
                        <a:t>7%* desde 2019 </a:t>
                      </a:r>
                      <a:r>
                        <a:rPr lang="es-ES_tradnl" sz="2200" b="0" u="sng" dirty="0" smtClean="0">
                          <a:solidFill>
                            <a:srgbClr val="FF0066"/>
                          </a:solidFill>
                          <a:effectLst/>
                        </a:rPr>
                        <a:t>(antes 8%*)</a:t>
                      </a:r>
                    </a:p>
                    <a:p>
                      <a:pPr marL="342900" indent="-342900">
                        <a:buFont typeface="Wingdings" panose="05000000000000000000" pitchFamily="2" charset="2"/>
                        <a:buChar char="v"/>
                        <a:defRPr/>
                      </a:pPr>
                      <a:r>
                        <a:rPr lang="es-ES_tradnl" sz="2000" u="sng" dirty="0" smtClean="0">
                          <a:solidFill>
                            <a:srgbClr val="0000CC"/>
                          </a:solidFill>
                          <a:effectLst/>
                        </a:rPr>
                        <a:t>siempre que se cumplan los </a:t>
                      </a:r>
                      <a:r>
                        <a:rPr lang="es-ES_tradnl" sz="2000" u="sng" dirty="0" smtClean="0">
                          <a:solidFill>
                            <a:srgbClr val="FF0000"/>
                          </a:solidFill>
                          <a:effectLst/>
                        </a:rPr>
                        <a:t>requisitos* siguientes:</a:t>
                      </a:r>
                    </a:p>
                    <a:p>
                      <a:pPr marL="0" indent="0">
                        <a:buFont typeface="Wingdings" panose="05000000000000000000" pitchFamily="2" charset="2"/>
                        <a:buNone/>
                        <a:defRPr/>
                      </a:pPr>
                      <a:endParaRPr lang="es-ES_tradnl" sz="800" u="sng" dirty="0" smtClean="0">
                        <a:solidFill>
                          <a:srgbClr val="FF0000"/>
                        </a:solidFill>
                        <a:effectLst>
                          <a:outerShdw blurRad="38100" dist="38100" dir="2700000" algn="tl">
                            <a:srgbClr val="000000">
                              <a:alpha val="43137"/>
                            </a:srgbClr>
                          </a:outerShdw>
                        </a:effectLst>
                      </a:endParaRPr>
                    </a:p>
                    <a:p>
                      <a:pPr marL="342900" indent="-342900">
                        <a:buFont typeface="+mj-lt"/>
                        <a:buAutoNum type="alphaLcParenR"/>
                        <a:defRPr/>
                      </a:pPr>
                      <a:r>
                        <a:rPr lang="es-ES_tradnl" sz="1800" dirty="0" smtClean="0">
                          <a:solidFill>
                            <a:srgbClr val="0000CC"/>
                          </a:solidFill>
                          <a:effectLst>
                            <a:outerShdw blurRad="38100" dist="38100" dir="2700000" algn="tl">
                              <a:srgbClr val="000000">
                                <a:alpha val="43137"/>
                              </a:srgbClr>
                            </a:outerShdw>
                          </a:effectLst>
                        </a:rPr>
                        <a:t>∑Patrimonio* de los adquirentes ≤ 200.000 €</a:t>
                      </a:r>
                      <a:r>
                        <a:rPr lang="es-ES_tradnl" sz="1800" b="0" dirty="0" smtClean="0">
                          <a:solidFill>
                            <a:srgbClr val="0000CC"/>
                          </a:solidFill>
                        </a:rPr>
                        <a:t> </a:t>
                      </a:r>
                      <a:r>
                        <a:rPr lang="es-ES_tradnl" sz="1800" b="0" u="sng" dirty="0" smtClean="0">
                          <a:solidFill>
                            <a:srgbClr val="0000CC"/>
                          </a:solidFill>
                          <a:effectLst>
                            <a:outerShdw blurRad="38100" dist="38100" dir="2700000" algn="tl">
                              <a:srgbClr val="000000">
                                <a:alpha val="43137"/>
                              </a:srgbClr>
                            </a:outerShdw>
                          </a:effectLst>
                        </a:rPr>
                        <a:t>(+30.000 €</a:t>
                      </a:r>
                      <a:r>
                        <a:rPr lang="es-ES_tradnl" sz="1800" b="0" dirty="0" smtClean="0">
                          <a:solidFill>
                            <a:srgbClr val="0000CC"/>
                          </a:solidFill>
                        </a:rPr>
                        <a:t> por cada miembro de la unidad familiar </a:t>
                      </a:r>
                      <a:r>
                        <a:rPr lang="es-ES_tradnl" sz="1800" b="0" u="sng" dirty="0" smtClean="0">
                          <a:solidFill>
                            <a:srgbClr val="0000CC"/>
                          </a:solidFill>
                          <a:effectLst>
                            <a:outerShdw blurRad="38100" dist="38100" dir="2700000" algn="tl">
                              <a:srgbClr val="000000">
                                <a:alpha val="43137"/>
                              </a:srgbClr>
                            </a:outerShdw>
                          </a:effectLst>
                        </a:rPr>
                        <a:t>que exceda del 1º</a:t>
                      </a:r>
                      <a:r>
                        <a:rPr lang="es-ES_tradnl" sz="1800" b="0" dirty="0" smtClean="0">
                          <a:solidFill>
                            <a:srgbClr val="0000CC"/>
                          </a:solidFill>
                        </a:rPr>
                        <a:t>). La valoración del patrimonio se realizará conforme a las reglas del impuesto sobre el patrimonio referidas a la fecha de la adquisición del inmueble. </a:t>
                      </a:r>
                      <a:r>
                        <a:rPr lang="es-ES_tradnl" sz="1800" b="0" u="sng" dirty="0" smtClean="0">
                          <a:solidFill>
                            <a:srgbClr val="FF0000"/>
                          </a:solidFill>
                        </a:rPr>
                        <a:t>Cálculo del patrimonio*</a:t>
                      </a:r>
                      <a:r>
                        <a:rPr lang="es-ES_tradnl" sz="1800" b="0" u="none" dirty="0" smtClean="0">
                          <a:solidFill>
                            <a:srgbClr val="FF0000"/>
                          </a:solidFill>
                        </a:rPr>
                        <a:t>: </a:t>
                      </a:r>
                      <a:r>
                        <a:rPr lang="es-ES_tradnl" sz="1800" b="0" u="sng" dirty="0" smtClean="0">
                          <a:solidFill>
                            <a:srgbClr val="FF0000"/>
                          </a:solidFill>
                        </a:rPr>
                        <a:t>Se incluye</a:t>
                      </a:r>
                      <a:r>
                        <a:rPr lang="es-ES_tradnl" sz="1800" b="0" u="none" dirty="0" smtClean="0">
                          <a:solidFill>
                            <a:srgbClr val="FF0000"/>
                          </a:solidFill>
                        </a:rPr>
                        <a:t> el valor de la VH </a:t>
                      </a:r>
                      <a:r>
                        <a:rPr lang="es-ES_tradnl" sz="1800" b="0" u="sng" dirty="0" smtClean="0">
                          <a:solidFill>
                            <a:srgbClr val="FF0000"/>
                          </a:solidFill>
                        </a:rPr>
                        <a:t>que se va a adquirir</a:t>
                      </a:r>
                      <a:r>
                        <a:rPr lang="es-ES_tradnl" sz="1800" b="0" u="none" dirty="0" smtClean="0">
                          <a:solidFill>
                            <a:srgbClr val="FF0000"/>
                          </a:solidFill>
                        </a:rPr>
                        <a:t> </a:t>
                      </a:r>
                      <a:r>
                        <a:rPr lang="es-ES_tradnl" sz="1800" b="0" u="sng" dirty="0" smtClean="0">
                          <a:solidFill>
                            <a:srgbClr val="FF0000"/>
                          </a:solidFill>
                        </a:rPr>
                        <a:t>sin deducir</a:t>
                      </a:r>
                      <a:r>
                        <a:rPr lang="es-ES_tradnl" sz="1800" b="0" u="none" dirty="0" smtClean="0">
                          <a:solidFill>
                            <a:srgbClr val="FF0000"/>
                          </a:solidFill>
                        </a:rPr>
                        <a:t> las </a:t>
                      </a:r>
                      <a:r>
                        <a:rPr lang="es-ES_tradnl" sz="1800" b="0" u="sng" dirty="0" smtClean="0">
                          <a:solidFill>
                            <a:srgbClr val="FF0000"/>
                          </a:solidFill>
                        </a:rPr>
                        <a:t>deudas asumidas</a:t>
                      </a:r>
                      <a:r>
                        <a:rPr lang="es-ES_tradnl" sz="1800" b="0" u="none" dirty="0" smtClean="0">
                          <a:solidFill>
                            <a:srgbClr val="FF0000"/>
                          </a:solidFill>
                        </a:rPr>
                        <a:t> en caso de adquisición con precio aplazo o con financiación ajena.</a:t>
                      </a:r>
                    </a:p>
                    <a:p>
                      <a:pPr marL="342900" indent="-342900">
                        <a:buFont typeface="+mj-lt"/>
                        <a:buAutoNum type="alphaLcParenR" startAt="2"/>
                        <a:defRPr/>
                      </a:pPr>
                      <a:r>
                        <a:rPr lang="es-ES_tradnl" sz="1800" b="0" dirty="0" smtClean="0">
                          <a:solidFill>
                            <a:srgbClr val="0000CC"/>
                          </a:solidFill>
                        </a:rPr>
                        <a:t>La adquisición de la vivienda deberá </a:t>
                      </a:r>
                      <a:r>
                        <a:rPr lang="es-ES_tradnl" sz="1800" dirty="0" smtClean="0">
                          <a:solidFill>
                            <a:srgbClr val="0000CC"/>
                          </a:solidFill>
                          <a:effectLst>
                            <a:outerShdw blurRad="38100" dist="38100" dir="2700000" algn="tl">
                              <a:srgbClr val="000000">
                                <a:alpha val="43137"/>
                              </a:srgbClr>
                            </a:outerShdw>
                          </a:effectLst>
                        </a:rPr>
                        <a:t>documentarse en </a:t>
                      </a:r>
                      <a:r>
                        <a:rPr lang="es-ES_tradnl" sz="1800" u="sng" dirty="0" smtClean="0">
                          <a:solidFill>
                            <a:srgbClr val="0000CC"/>
                          </a:solidFill>
                          <a:effectLst>
                            <a:outerShdw blurRad="38100" dist="38100" dir="2700000" algn="tl">
                              <a:srgbClr val="000000">
                                <a:alpha val="43137"/>
                              </a:srgbClr>
                            </a:outerShdw>
                          </a:effectLst>
                        </a:rPr>
                        <a:t>escritura pública</a:t>
                      </a:r>
                      <a:r>
                        <a:rPr lang="es-ES_tradnl" sz="1800" b="0" dirty="0" smtClean="0">
                          <a:solidFill>
                            <a:srgbClr val="0000CC"/>
                          </a:solidFill>
                        </a:rPr>
                        <a:t>, en la cual se hará constar expresamente la finalidad de destinarla a constituir su vivienda habitual.</a:t>
                      </a:r>
                    </a:p>
                    <a:p>
                      <a:pPr marL="342900" indent="-342900">
                        <a:buFont typeface="+mj-lt"/>
                        <a:buAutoNum type="alphaLcParenR" startAt="2"/>
                        <a:defRPr/>
                      </a:pPr>
                      <a:r>
                        <a:rPr lang="es-ES_tradnl" sz="1800" b="0" dirty="0" smtClean="0">
                          <a:solidFill>
                            <a:srgbClr val="0000CC"/>
                          </a:solidFill>
                        </a:rPr>
                        <a:t> En el caso de haberse acogido a la reducción contemplada en el artículo 8.Tres del texto refundido, el tipo reducido se aplicará al importe resultante de minorar la base liquidable en la cuantía del importe de la donación (reducción del 95%, donaciones recibidas por los hijos o descendientes para la adquisición de vivienda habitual).</a:t>
                      </a:r>
                    </a:p>
                    <a:p>
                      <a:pPr marL="342900" indent="-342900">
                        <a:buFont typeface="+mj-lt"/>
                        <a:buAutoNum type="alphaLcParenR" startAt="2"/>
                        <a:defRPr/>
                      </a:pPr>
                      <a:r>
                        <a:rPr lang="es-ES_tradnl" sz="1800" b="0" dirty="0" smtClean="0">
                          <a:solidFill>
                            <a:srgbClr val="0000CC"/>
                          </a:solidFill>
                        </a:rPr>
                        <a:t> En el supuesto de que el inmueble </a:t>
                      </a:r>
                      <a:r>
                        <a:rPr lang="es-ES_tradnl" sz="1800" dirty="0" smtClean="0">
                          <a:solidFill>
                            <a:srgbClr val="0000CC"/>
                          </a:solidFill>
                          <a:effectLst>
                            <a:outerShdw blurRad="38100" dist="38100" dir="2700000" algn="tl">
                              <a:srgbClr val="000000">
                                <a:alpha val="43137"/>
                              </a:srgbClr>
                            </a:outerShdw>
                          </a:effectLst>
                        </a:rPr>
                        <a:t>se adquiriese </a:t>
                      </a:r>
                      <a:r>
                        <a:rPr lang="es-ES_tradnl" sz="1800" u="sng" dirty="0" smtClean="0">
                          <a:solidFill>
                            <a:srgbClr val="0000CC"/>
                          </a:solidFill>
                          <a:effectLst>
                            <a:outerShdw blurRad="38100" dist="38100" dir="2700000" algn="tl">
                              <a:srgbClr val="000000">
                                <a:alpha val="43137"/>
                              </a:srgbClr>
                            </a:outerShdw>
                          </a:effectLst>
                        </a:rPr>
                        <a:t>por varias personas</a:t>
                      </a:r>
                      <a:r>
                        <a:rPr lang="es-ES_tradnl" sz="1800" dirty="0" smtClean="0">
                          <a:solidFill>
                            <a:srgbClr val="0000CC"/>
                          </a:solidFill>
                          <a:effectLst>
                            <a:outerShdw blurRad="38100" dist="38100" dir="2700000" algn="tl">
                              <a:srgbClr val="000000">
                                <a:alpha val="43137"/>
                              </a:srgbClr>
                            </a:outerShdw>
                          </a:effectLst>
                        </a:rPr>
                        <a:t> </a:t>
                      </a:r>
                      <a:r>
                        <a:rPr lang="es-ES_tradnl" sz="1800" b="0" dirty="0" smtClean="0">
                          <a:solidFill>
                            <a:srgbClr val="0000CC"/>
                          </a:solidFill>
                        </a:rPr>
                        <a:t>y no se cumpliesen los requisitos señalados en los apartados anteriores en todos los adquirentes, el tipo reducido se aplicará a </a:t>
                      </a:r>
                      <a:r>
                        <a:rPr lang="es-ES_tradnl" sz="1800" dirty="0" smtClean="0">
                          <a:solidFill>
                            <a:srgbClr val="0000CC"/>
                          </a:solidFill>
                          <a:effectLst>
                            <a:outerShdw blurRad="38100" dist="38100" dir="2700000" algn="tl">
                              <a:srgbClr val="000000">
                                <a:alpha val="43137"/>
                              </a:srgbClr>
                            </a:outerShdw>
                          </a:effectLst>
                        </a:rPr>
                        <a:t>la parte proporcional </a:t>
                      </a:r>
                      <a:r>
                        <a:rPr lang="es-ES_tradnl" sz="1800" b="0" dirty="0" smtClean="0">
                          <a:solidFill>
                            <a:srgbClr val="0000CC"/>
                          </a:solidFill>
                        </a:rPr>
                        <a:t>de la base liquidable correspondiente al porcentaje de participación en la adquisición </a:t>
                      </a:r>
                      <a:r>
                        <a:rPr lang="es-ES_tradnl" sz="1800" b="0" u="sng" dirty="0" smtClean="0">
                          <a:solidFill>
                            <a:srgbClr val="0000CC"/>
                          </a:solidFill>
                        </a:rPr>
                        <a:t>de los contribuyentes que sí los cumplan</a:t>
                      </a:r>
                      <a:r>
                        <a:rPr lang="es-ES_tradnl" sz="1800" b="0" dirty="0" smtClean="0">
                          <a:solidFill>
                            <a:srgbClr val="0000CC"/>
                          </a:solidFill>
                        </a:rPr>
                        <a:t>.</a:t>
                      </a:r>
                      <a:endParaRPr lang="pt-BR" sz="2400" dirty="0">
                        <a:solidFill>
                          <a:srgbClr val="0000CC"/>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4068782916"/>
      </p:ext>
    </p:extLst>
  </p:cSld>
  <p:clrMapOvr>
    <a:masterClrMapping/>
  </p:clrMapOvr>
  <p:transition/>
  <p:timing>
    <p:tnLst>
      <p:par>
        <p:cTn id="1" dur="indefinite" restart="never" nodeType="tmRoot"/>
      </p:par>
    </p:tn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632</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lvl="0" algn="ctr" eaLnBrk="0" hangingPunct="0">
              <a:defRPr/>
            </a:pPr>
            <a:r>
              <a:rPr lang="es-ES" u="sng" kern="0" dirty="0" smtClean="0">
                <a:solidFill>
                  <a:srgbClr val="FF0000"/>
                </a:solidFill>
              </a:rPr>
              <a:t>Galicia</a:t>
            </a:r>
            <a:r>
              <a:rPr lang="es-ES" kern="0" dirty="0" smtClean="0">
                <a:solidFill>
                  <a:srgbClr val="000000"/>
                </a:solidFill>
              </a:rPr>
              <a:t>. </a:t>
            </a:r>
            <a:r>
              <a:rPr lang="es-ES" kern="0" dirty="0" smtClean="0">
                <a:solidFill>
                  <a:srgbClr val="000066"/>
                </a:solidFill>
              </a:rPr>
              <a:t>TPO</a:t>
            </a:r>
            <a:r>
              <a:rPr lang="es-ES" kern="0" dirty="0">
                <a:solidFill>
                  <a:srgbClr val="000066"/>
                </a:solidFill>
              </a:rPr>
              <a:t>. </a:t>
            </a:r>
            <a:r>
              <a:rPr lang="es-ES_tradnl" u="sng" kern="0" dirty="0">
                <a:solidFill>
                  <a:srgbClr val="FF0000"/>
                </a:solidFill>
              </a:rPr>
              <a:t>Cuota. </a:t>
            </a:r>
            <a:r>
              <a:rPr lang="es-ES_tradnl" u="sng" kern="0" dirty="0" smtClean="0">
                <a:solidFill>
                  <a:srgbClr val="FF0000"/>
                </a:solidFill>
              </a:rPr>
              <a:t>Tipos-4</a:t>
            </a:r>
            <a:r>
              <a:rPr lang="es-ES_tradnl" kern="0" dirty="0" smtClean="0">
                <a:solidFill>
                  <a:srgbClr val="FF0000"/>
                </a:solidFill>
              </a:rPr>
              <a:t>  </a:t>
            </a:r>
            <a:r>
              <a:rPr lang="es-ES_tradnl" kern="0" dirty="0" smtClean="0">
                <a:solidFill>
                  <a:srgbClr val="000066"/>
                </a:solidFill>
              </a:rPr>
              <a:t>art. 14 DLº 1/2011</a:t>
            </a:r>
            <a:endParaRPr lang="es-ES_tradnl" sz="1800" u="sng" kern="0" dirty="0">
              <a:solidFill>
                <a:srgbClr val="000066"/>
              </a:solidFill>
            </a:endParaRPr>
          </a:p>
        </p:txBody>
      </p:sp>
      <p:graphicFrame>
        <p:nvGraphicFramePr>
          <p:cNvPr id="1474660" name="Group 100"/>
          <p:cNvGraphicFramePr>
            <a:graphicFrameLocks noGrp="1"/>
          </p:cNvGraphicFramePr>
          <p:nvPr>
            <p:extLst>
              <p:ext uri="{D42A27DB-BD31-4B8C-83A1-F6EECF244321}">
                <p14:modId xmlns="" xmlns:p14="http://schemas.microsoft.com/office/powerpoint/2010/main" val="281629006"/>
              </p:ext>
            </p:extLst>
          </p:nvPr>
        </p:nvGraphicFramePr>
        <p:xfrm>
          <a:off x="76200" y="533400"/>
          <a:ext cx="9677400" cy="2742048"/>
        </p:xfrm>
        <a:graphic>
          <a:graphicData uri="http://schemas.openxmlformats.org/drawingml/2006/table">
            <a:tbl>
              <a:tblPr/>
              <a:tblGrid>
                <a:gridCol w="6858000">
                  <a:extLst>
                    <a:ext uri="{9D8B030D-6E8A-4147-A177-3AD203B41FA5}">
                      <a16:colId xmlns="" xmlns:a16="http://schemas.microsoft.com/office/drawing/2014/main" val="20000"/>
                    </a:ext>
                  </a:extLst>
                </a:gridCol>
                <a:gridCol w="1447800">
                  <a:extLst>
                    <a:ext uri="{9D8B030D-6E8A-4147-A177-3AD203B41FA5}">
                      <a16:colId xmlns="" xmlns:a16="http://schemas.microsoft.com/office/drawing/2014/main" val="20001"/>
                    </a:ext>
                  </a:extLst>
                </a:gridCol>
                <a:gridCol w="1371600">
                  <a:extLst>
                    <a:ext uri="{9D8B030D-6E8A-4147-A177-3AD203B41FA5}">
                      <a16:colId xmlns="" xmlns:a16="http://schemas.microsoft.com/office/drawing/2014/main" val="20002"/>
                    </a:ext>
                  </a:extLst>
                </a:gridCol>
              </a:tblGrid>
              <a:tr h="261327">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Conceptos</a:t>
                      </a:r>
                    </a:p>
                  </a:txBody>
                  <a:tcPr marL="36000" marR="36000" marT="18000" marB="18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2013- 2018</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indent="0" algn="ctr">
                        <a:buFont typeface="Wingdings" panose="05000000000000000000" pitchFamily="2" charset="2"/>
                        <a:buNone/>
                      </a:pPr>
                      <a:r>
                        <a:rPr kumimoji="0" lang="es-ES_tradnl" sz="1600" b="1" i="0" u="none" strike="noStrike" cap="none" normalizeH="0" baseline="0" dirty="0" smtClean="0">
                          <a:ln>
                            <a:noFill/>
                          </a:ln>
                          <a:solidFill>
                            <a:schemeClr val="tx1"/>
                          </a:solidFill>
                          <a:effectLst/>
                          <a:latin typeface="Arial" charset="0"/>
                        </a:rPr>
                        <a:t>Desde 2019</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2380971885"/>
                  </a:ext>
                </a:extLst>
              </a:tr>
              <a:tr h="334703">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u="sng" dirty="0" smtClean="0">
                          <a:solidFill>
                            <a:schemeClr val="tx1"/>
                          </a:solidFill>
                          <a:effectLst>
                            <a:outerShdw blurRad="38100" dist="38100" dir="2700000" algn="tl">
                              <a:srgbClr val="000000">
                                <a:alpha val="43137"/>
                              </a:srgbClr>
                            </a:outerShdw>
                          </a:effectLst>
                        </a:rPr>
                        <a:t>Adquisición de </a:t>
                      </a:r>
                      <a:r>
                        <a:rPr lang="es-ES_tradnl" sz="1800" b="1" u="sng" dirty="0" smtClean="0">
                          <a:solidFill>
                            <a:srgbClr val="FFFF00"/>
                          </a:solidFill>
                          <a:effectLst>
                            <a:outerShdw blurRad="38100" dist="38100" dir="2700000" algn="tl">
                              <a:srgbClr val="000000">
                                <a:alpha val="43137"/>
                              </a:srgbClr>
                            </a:outerShdw>
                          </a:effectLst>
                        </a:rPr>
                        <a:t>vivienda habitual</a:t>
                      </a:r>
                      <a:r>
                        <a:rPr lang="es-ES_tradnl" sz="1800" b="0" dirty="0" smtClean="0">
                          <a:solidFill>
                            <a:schemeClr val="tx1"/>
                          </a:solidFill>
                          <a:latin typeface="+mn-lt"/>
                        </a:rPr>
                        <a:t>, </a:t>
                      </a:r>
                      <a:r>
                        <a:rPr lang="es-ES_tradnl" sz="1800" b="0" u="sng" dirty="0" smtClean="0">
                          <a:solidFill>
                            <a:schemeClr val="tx1"/>
                          </a:solidFill>
                          <a:latin typeface="+mn-lt"/>
                        </a:rPr>
                        <a:t>cumpliendo </a:t>
                      </a:r>
                      <a:r>
                        <a:rPr lang="es-ES_tradnl" sz="1800" b="1" u="sng" dirty="0" smtClean="0">
                          <a:solidFill>
                            <a:srgbClr val="FFFF00"/>
                          </a:solidFill>
                          <a:latin typeface="+mn-lt"/>
                        </a:rPr>
                        <a:t>requisitos</a:t>
                      </a:r>
                      <a:r>
                        <a:rPr lang="es-ES_tradnl" sz="1800" b="1" dirty="0" smtClean="0">
                          <a:solidFill>
                            <a:srgbClr val="FFFF00"/>
                          </a:solidFill>
                          <a:latin typeface="+mn-lt"/>
                        </a:rPr>
                        <a:t>*</a:t>
                      </a:r>
                      <a:r>
                        <a:rPr lang="es-ES_tradnl" sz="1800" b="1" dirty="0" smtClean="0">
                          <a:solidFill>
                            <a:schemeClr val="tx1"/>
                          </a:solidFill>
                          <a:latin typeface="+mn-lt"/>
                        </a:rPr>
                        <a:t> </a:t>
                      </a:r>
                      <a:r>
                        <a:rPr lang="es-ES_tradnl" sz="1800" b="0" dirty="0" smtClean="0">
                          <a:solidFill>
                            <a:schemeClr val="tx1"/>
                          </a:solidFill>
                          <a:latin typeface="+mn-lt"/>
                        </a:rPr>
                        <a:t>de los </a:t>
                      </a:r>
                      <a:r>
                        <a:rPr lang="es-ES_tradnl" sz="1800" b="1" u="sng" dirty="0" smtClean="0">
                          <a:solidFill>
                            <a:schemeClr val="tx1"/>
                          </a:solidFill>
                          <a:latin typeface="+mn-lt"/>
                        </a:rPr>
                        <a:t>siguientes casos</a:t>
                      </a:r>
                      <a:r>
                        <a:rPr lang="es-ES_tradnl" sz="1800" b="0" dirty="0" smtClean="0">
                          <a:solidFill>
                            <a:schemeClr val="tx1"/>
                          </a:solidFill>
                          <a:latin typeface="+mn-lt"/>
                        </a:rPr>
                        <a:t>:</a:t>
                      </a:r>
                    </a:p>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endParaRPr lang="es-ES_tradnl" sz="800" b="0" dirty="0" smtClean="0">
                        <a:solidFill>
                          <a:schemeClr val="tx1"/>
                        </a:solidFill>
                        <a:latin typeface="+mn-lt"/>
                      </a:endParaRPr>
                    </a:p>
                    <a:p>
                      <a:pPr marL="342900" indent="-342900">
                        <a:buFont typeface="+mj-lt"/>
                        <a:buAutoNum type="alphaLcParenR"/>
                        <a:defRPr/>
                      </a:pPr>
                      <a:r>
                        <a:rPr lang="es-ES_tradnl" sz="1800" b="0" dirty="0" smtClean="0"/>
                        <a:t>Adquisición de </a:t>
                      </a:r>
                      <a:r>
                        <a:rPr lang="es-ES_tradnl" sz="1800" u="sng" dirty="0" smtClean="0">
                          <a:effectLst>
                            <a:outerShdw blurRad="38100" dist="38100" dir="2700000" algn="tl">
                              <a:srgbClr val="000000">
                                <a:alpha val="43137"/>
                              </a:srgbClr>
                            </a:outerShdw>
                          </a:effectLst>
                        </a:rPr>
                        <a:t>vivienda habitual por </a:t>
                      </a:r>
                      <a:r>
                        <a:rPr lang="es-ES_tradnl" sz="1800" b="1" u="sng" dirty="0" smtClean="0">
                          <a:solidFill>
                            <a:srgbClr val="FFFF00"/>
                          </a:solidFill>
                          <a:effectLst>
                            <a:outerShdw blurRad="38100" dist="38100" dir="2700000" algn="tl">
                              <a:srgbClr val="000000">
                                <a:alpha val="43137"/>
                              </a:srgbClr>
                            </a:outerShdw>
                          </a:effectLst>
                        </a:rPr>
                        <a:t>discapacitados(≥ 65%)</a:t>
                      </a:r>
                      <a:endParaRPr lang="es-ES_tradnl" sz="1800" b="1" dirty="0" smtClean="0">
                        <a:solidFill>
                          <a:srgbClr val="FFFF00"/>
                        </a:solidFill>
                        <a:effectLst>
                          <a:outerShdw blurRad="38100" dist="38100" dir="2700000" algn="tl">
                            <a:srgbClr val="000000">
                              <a:alpha val="43137"/>
                            </a:srgbClr>
                          </a:outerShdw>
                        </a:effectLst>
                      </a:endParaRPr>
                    </a:p>
                    <a:p>
                      <a:pPr marL="342900" indent="-342900">
                        <a:buFont typeface="+mj-lt"/>
                        <a:buAutoNum type="alphaLcParenR"/>
                        <a:defRPr/>
                      </a:pPr>
                      <a:endParaRPr lang="es-ES_tradnl" sz="800" dirty="0" smtClean="0">
                        <a:solidFill>
                          <a:srgbClr val="FFFF00"/>
                        </a:solidFill>
                        <a:effectLst>
                          <a:outerShdw blurRad="38100" dist="38100" dir="2700000" algn="tl">
                            <a:srgbClr val="000000">
                              <a:alpha val="43137"/>
                            </a:srgbClr>
                          </a:outerShdw>
                        </a:effectLst>
                      </a:endParaRPr>
                    </a:p>
                    <a:p>
                      <a:pPr marL="342900" indent="-342900">
                        <a:buFont typeface="+mj-lt"/>
                        <a:buAutoNum type="alphaLcParenR"/>
                        <a:defRPr/>
                      </a:pPr>
                      <a:r>
                        <a:rPr lang="es-ES_tradnl" sz="1800" b="0" dirty="0" smtClean="0"/>
                        <a:t>Adquisición de </a:t>
                      </a:r>
                      <a:r>
                        <a:rPr lang="es-ES_tradnl" sz="1800" u="sng" dirty="0" smtClean="0">
                          <a:effectLst>
                            <a:outerShdw blurRad="38100" dist="38100" dir="2700000" algn="tl">
                              <a:srgbClr val="000000">
                                <a:alpha val="43137"/>
                              </a:srgbClr>
                            </a:outerShdw>
                          </a:effectLst>
                        </a:rPr>
                        <a:t>vivienda habitual por </a:t>
                      </a:r>
                      <a:r>
                        <a:rPr lang="es-ES_tradnl" sz="1800" b="1" u="sng" dirty="0" smtClean="0">
                          <a:solidFill>
                            <a:srgbClr val="FFFF00"/>
                          </a:solidFill>
                          <a:effectLst>
                            <a:outerShdw blurRad="38100" dist="38100" dir="2700000" algn="tl">
                              <a:srgbClr val="000000">
                                <a:alpha val="43137"/>
                              </a:srgbClr>
                            </a:outerShdw>
                          </a:effectLst>
                        </a:rPr>
                        <a:t>familias numerosas</a:t>
                      </a:r>
                      <a:endParaRPr lang="es-ES_tradnl" sz="1800" b="1" dirty="0" smtClean="0">
                        <a:solidFill>
                          <a:srgbClr val="FFFF00"/>
                        </a:solidFill>
                        <a:effectLst>
                          <a:outerShdw blurRad="38100" dist="38100" dir="2700000" algn="tl">
                            <a:srgbClr val="000000">
                              <a:alpha val="43137"/>
                            </a:srgbClr>
                          </a:outerShdw>
                        </a:effectLst>
                      </a:endParaRPr>
                    </a:p>
                    <a:p>
                      <a:pPr marL="342900" indent="-342900">
                        <a:buFont typeface="+mj-lt"/>
                        <a:buAutoNum type="alphaLcParenR"/>
                        <a:defRPr/>
                      </a:pPr>
                      <a:endParaRPr lang="es-ES_tradnl" sz="800" b="0" dirty="0" smtClean="0">
                        <a:solidFill>
                          <a:srgbClr val="FFFF00"/>
                        </a:solidFill>
                        <a:effectLst>
                          <a:outerShdw blurRad="38100" dist="38100" dir="2700000" algn="tl">
                            <a:srgbClr val="000000">
                              <a:alpha val="43137"/>
                            </a:srgbClr>
                          </a:outerShdw>
                        </a:effectLst>
                      </a:endParaRPr>
                    </a:p>
                    <a:p>
                      <a:pPr marL="342900" indent="-342900">
                        <a:buFont typeface="+mj-lt"/>
                        <a:buAutoNum type="alphaLcParenR"/>
                        <a:defRPr/>
                      </a:pPr>
                      <a:r>
                        <a:rPr lang="es-ES_tradnl" sz="1800" b="0" dirty="0" smtClean="0"/>
                        <a:t> Adquisición de </a:t>
                      </a:r>
                      <a:r>
                        <a:rPr lang="es-ES_tradnl" sz="1800" u="sng" dirty="0" smtClean="0">
                          <a:effectLst>
                            <a:outerShdw blurRad="38100" dist="38100" dir="2700000" algn="tl">
                              <a:srgbClr val="000000">
                                <a:alpha val="43137"/>
                              </a:srgbClr>
                            </a:outerShdw>
                          </a:effectLst>
                        </a:rPr>
                        <a:t>vivienda habitual por </a:t>
                      </a:r>
                      <a:r>
                        <a:rPr lang="es-ES_tradnl" sz="1800" b="1" u="sng" dirty="0" smtClean="0">
                          <a:solidFill>
                            <a:srgbClr val="FFFF00"/>
                          </a:solidFill>
                          <a:effectLst>
                            <a:outerShdw blurRad="38100" dist="38100" dir="2700000" algn="tl">
                              <a:srgbClr val="000000">
                                <a:alpha val="43137"/>
                              </a:srgbClr>
                            </a:outerShdw>
                          </a:effectLst>
                        </a:rPr>
                        <a:t>menores de 36 años</a:t>
                      </a:r>
                      <a:endParaRPr lang="es-ES_tradnl" sz="1800" b="1" dirty="0" smtClean="0">
                        <a:solidFill>
                          <a:srgbClr val="FFFF00"/>
                        </a:solidFill>
                        <a:effectLst>
                          <a:outerShdw blurRad="38100" dist="38100" dir="2700000" algn="tl">
                            <a:srgbClr val="000000">
                              <a:alpha val="43137"/>
                            </a:srgbClr>
                          </a:outerShdw>
                        </a:effectLst>
                      </a:endParaRPr>
                    </a:p>
                    <a:p>
                      <a:pPr marL="342900" indent="-342900">
                        <a:buFont typeface="+mj-lt"/>
                        <a:buAutoNum type="arabicPeriod" startAt="5"/>
                        <a:defRPr/>
                      </a:pPr>
                      <a:endParaRPr lang="es-ES_tradnl" sz="1800" b="0" dirty="0" smtClean="0"/>
                    </a:p>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endParaRPr lang="es-ES_tradnl" sz="1800" b="0" dirty="0" smtClean="0">
                        <a:solidFill>
                          <a:schemeClr val="tx1"/>
                        </a:solidFill>
                        <a:latin typeface="+mn-l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Pct val="100000"/>
                        <a:buFontTx/>
                        <a:buNone/>
                        <a:tabLst/>
                        <a:defRPr/>
                      </a:pPr>
                      <a:r>
                        <a:rPr lang="es-ES_tradnl" sz="1800" b="1" dirty="0" smtClean="0">
                          <a:solidFill>
                            <a:srgbClr val="0000CC"/>
                          </a:solidFill>
                          <a:effectLst/>
                          <a:latin typeface="+mn-lt"/>
                        </a:rPr>
                        <a:t>4%*</a:t>
                      </a:r>
                      <a:endParaRPr kumimoji="0" lang="es-ES_tradnl" sz="1800" b="1" i="0" u="sng" strike="noStrike" cap="none" normalizeH="0" baseline="0" dirty="0" smtClean="0">
                        <a:ln>
                          <a:noFill/>
                        </a:ln>
                        <a:solidFill>
                          <a:srgbClr val="000066"/>
                        </a:solidFill>
                        <a:effectLst/>
                        <a:latin typeface="+mn-l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99"/>
                    </a:solidFill>
                  </a:tcPr>
                </a:tc>
                <a:tc>
                  <a:txBody>
                    <a:bodyPr/>
                    <a:lstStyle/>
                    <a:p>
                      <a:pPr marL="0" indent="0" algn="ctr">
                        <a:buFontTx/>
                        <a:buNone/>
                      </a:pPr>
                      <a:r>
                        <a:rPr lang="es-ES_tradnl" sz="1600" b="1" dirty="0" smtClean="0">
                          <a:solidFill>
                            <a:srgbClr val="0000CC"/>
                          </a:solidFill>
                          <a:effectLst/>
                        </a:rPr>
                        <a:t>3%*</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2"/>
                  </a:ext>
                </a:extLst>
              </a:tr>
            </a:tbl>
          </a:graphicData>
        </a:graphic>
      </p:graphicFrame>
      <p:graphicFrame>
        <p:nvGraphicFramePr>
          <p:cNvPr id="8" name="6 Tabla"/>
          <p:cNvGraphicFramePr>
            <a:graphicFrameLocks noGrp="1"/>
          </p:cNvGraphicFramePr>
          <p:nvPr>
            <p:extLst>
              <p:ext uri="{D42A27DB-BD31-4B8C-83A1-F6EECF244321}">
                <p14:modId xmlns="" xmlns:p14="http://schemas.microsoft.com/office/powerpoint/2010/main" val="3990888293"/>
              </p:ext>
            </p:extLst>
          </p:nvPr>
        </p:nvGraphicFramePr>
        <p:xfrm>
          <a:off x="228600" y="3505200"/>
          <a:ext cx="9601200" cy="2773680"/>
        </p:xfrm>
        <a:graphic>
          <a:graphicData uri="http://schemas.openxmlformats.org/drawingml/2006/table">
            <a:tbl>
              <a:tblPr firstRow="1" bandRow="1">
                <a:tableStyleId>{5C22544A-7EE6-4342-B048-85BDC9FD1C3A}</a:tableStyleId>
              </a:tblPr>
              <a:tblGrid>
                <a:gridCol w="9601200">
                  <a:extLst>
                    <a:ext uri="{9D8B030D-6E8A-4147-A177-3AD203B41FA5}">
                      <a16:colId xmlns="" xmlns:a16="http://schemas.microsoft.com/office/drawing/2014/main" val="20000"/>
                    </a:ext>
                  </a:extLst>
                </a:gridCol>
              </a:tblGrid>
              <a:tr h="2362200">
                <a:tc>
                  <a:txBody>
                    <a:bodyPr/>
                    <a:lstStyle/>
                    <a:p>
                      <a:pPr marL="342900" indent="-342900">
                        <a:buFont typeface="Wingdings" panose="05000000000000000000" pitchFamily="2" charset="2"/>
                        <a:buChar char="v"/>
                        <a:defRPr/>
                      </a:pPr>
                      <a:r>
                        <a:rPr lang="es-ES_tradnl" sz="2000" u="sng" dirty="0" smtClean="0">
                          <a:solidFill>
                            <a:srgbClr val="0000CC"/>
                          </a:solidFill>
                          <a:effectLst/>
                        </a:rPr>
                        <a:t>Adquisición de vivienda habitual en </a:t>
                      </a:r>
                      <a:r>
                        <a:rPr lang="es-ES_tradnl" sz="2000" u="sng" dirty="0" smtClean="0">
                          <a:solidFill>
                            <a:srgbClr val="FF0000"/>
                          </a:solidFill>
                          <a:effectLst/>
                        </a:rPr>
                        <a:t>Galicia</a:t>
                      </a:r>
                      <a:r>
                        <a:rPr lang="es-ES_tradnl" sz="2000" dirty="0" smtClean="0">
                          <a:solidFill>
                            <a:srgbClr val="0000CC"/>
                          </a:solidFill>
                          <a:effectLst/>
                        </a:rPr>
                        <a:t>: </a:t>
                      </a:r>
                      <a:r>
                        <a:rPr lang="es-ES_tradnl" sz="2200" b="1" u="sng" dirty="0" smtClean="0">
                          <a:solidFill>
                            <a:srgbClr val="FF0066"/>
                          </a:solidFill>
                          <a:effectLst/>
                        </a:rPr>
                        <a:t>3%* desde 2019 </a:t>
                      </a:r>
                      <a:r>
                        <a:rPr lang="es-ES_tradnl" sz="2200" b="0" u="sng" dirty="0" smtClean="0">
                          <a:solidFill>
                            <a:srgbClr val="FF0066"/>
                          </a:solidFill>
                          <a:effectLst/>
                        </a:rPr>
                        <a:t>(antes 4%*)</a:t>
                      </a:r>
                      <a:endParaRPr lang="es-ES_tradnl" sz="2200" b="0" dirty="0" smtClean="0">
                        <a:solidFill>
                          <a:srgbClr val="0000CC"/>
                        </a:solidFill>
                        <a:effectLst/>
                      </a:endParaRPr>
                    </a:p>
                    <a:p>
                      <a:pPr marL="342900" indent="-342900">
                        <a:buFont typeface="Wingdings" panose="05000000000000000000" pitchFamily="2" charset="2"/>
                        <a:buChar char="v"/>
                        <a:defRPr/>
                      </a:pPr>
                      <a:r>
                        <a:rPr lang="es-ES_tradnl" sz="2000" u="sng" dirty="0" smtClean="0">
                          <a:solidFill>
                            <a:srgbClr val="0000CC"/>
                          </a:solidFill>
                          <a:effectLst/>
                        </a:rPr>
                        <a:t>siempre que se cumplan los </a:t>
                      </a:r>
                      <a:r>
                        <a:rPr lang="es-ES_tradnl" sz="2000" u="sng" dirty="0" smtClean="0">
                          <a:solidFill>
                            <a:srgbClr val="FF0000"/>
                          </a:solidFill>
                          <a:effectLst/>
                        </a:rPr>
                        <a:t>requisitos* siguientes</a:t>
                      </a:r>
                      <a:r>
                        <a:rPr lang="es-ES_tradnl" sz="2000" u="none" dirty="0" smtClean="0">
                          <a:solidFill>
                            <a:srgbClr val="FF0000"/>
                          </a:solidFill>
                          <a:effectLst/>
                        </a:rPr>
                        <a:t>:</a:t>
                      </a:r>
                    </a:p>
                    <a:p>
                      <a:pPr marL="0" indent="0">
                        <a:buFont typeface="Wingdings" panose="05000000000000000000" pitchFamily="2" charset="2"/>
                        <a:buNone/>
                        <a:defRPr/>
                      </a:pPr>
                      <a:endParaRPr lang="es-ES_tradnl" sz="800" u="sng" dirty="0" smtClean="0">
                        <a:solidFill>
                          <a:srgbClr val="FF0000"/>
                        </a:solidFill>
                        <a:effectLst>
                          <a:outerShdw blurRad="38100" dist="38100" dir="2700000" algn="tl">
                            <a:srgbClr val="000000">
                              <a:alpha val="43137"/>
                            </a:srgbClr>
                          </a:outerShdw>
                        </a:effectLst>
                      </a:endParaRPr>
                    </a:p>
                    <a:p>
                      <a:pPr marL="342900" indent="-342900">
                        <a:buFont typeface="Wingdings" pitchFamily="2" charset="2"/>
                        <a:buChar char="§"/>
                        <a:defRPr/>
                      </a:pPr>
                      <a:r>
                        <a:rPr lang="es-ES_tradnl" sz="1800" b="1" u="none" dirty="0" smtClean="0">
                          <a:solidFill>
                            <a:srgbClr val="0000CC"/>
                          </a:solidFill>
                        </a:rPr>
                        <a:t>∑ Patrimonio</a:t>
                      </a:r>
                      <a:r>
                        <a:rPr lang="es-ES_tradnl" sz="1800" b="0" u="none" dirty="0" smtClean="0">
                          <a:solidFill>
                            <a:srgbClr val="0000CC"/>
                          </a:solidFill>
                        </a:rPr>
                        <a:t>* de todos los miembros de la </a:t>
                      </a:r>
                      <a:r>
                        <a:rPr lang="es-ES_tradnl" sz="1800" b="1" u="sng" dirty="0" smtClean="0">
                          <a:solidFill>
                            <a:srgbClr val="0000CC"/>
                          </a:solidFill>
                        </a:rPr>
                        <a:t>familia numerosa</a:t>
                      </a:r>
                      <a:r>
                        <a:rPr lang="es-ES_tradnl" sz="1800" b="0" dirty="0" smtClean="0">
                          <a:solidFill>
                            <a:srgbClr val="0000CC"/>
                          </a:solidFill>
                        </a:rPr>
                        <a:t> ≤ 400.000 € (+50.000 € por cada miembro que exceda de 5)</a:t>
                      </a:r>
                    </a:p>
                    <a:p>
                      <a:pPr marL="342900" indent="-342900">
                        <a:buFont typeface="Wingdings" pitchFamily="2" charset="2"/>
                        <a:buChar char="§"/>
                        <a:defRPr/>
                      </a:pPr>
                      <a:r>
                        <a:rPr lang="es-ES_tradnl" sz="1800" b="1" u="none" dirty="0" smtClean="0">
                          <a:solidFill>
                            <a:srgbClr val="0000CC"/>
                          </a:solidFill>
                        </a:rPr>
                        <a:t>∑ Patrimonio</a:t>
                      </a:r>
                      <a:r>
                        <a:rPr lang="es-ES_tradnl" sz="1800" b="0" u="none" dirty="0" smtClean="0">
                          <a:solidFill>
                            <a:srgbClr val="0000CC"/>
                          </a:solidFill>
                        </a:rPr>
                        <a:t>* de todos los </a:t>
                      </a:r>
                      <a:r>
                        <a:rPr lang="es-ES_tradnl" sz="1800" b="1" u="sng" dirty="0" smtClean="0">
                          <a:solidFill>
                            <a:srgbClr val="0000CC"/>
                          </a:solidFill>
                        </a:rPr>
                        <a:t>menores de 36 años</a:t>
                      </a:r>
                      <a:r>
                        <a:rPr lang="es-ES_tradnl" sz="1800" b="0" dirty="0" smtClean="0">
                          <a:solidFill>
                            <a:srgbClr val="0000CC"/>
                          </a:solidFill>
                        </a:rPr>
                        <a:t> ≤ 200.000 € (+30.000 € por cada miembro de la unidad familiar que exceda de 1)</a:t>
                      </a:r>
                    </a:p>
                    <a:p>
                      <a:pPr marL="342900" indent="-342900">
                        <a:buFont typeface="Wingdings" pitchFamily="2" charset="2"/>
                        <a:buChar char="ü"/>
                        <a:defRPr/>
                      </a:pPr>
                      <a:r>
                        <a:rPr lang="es-ES_tradnl" sz="1800" b="0" u="sng" dirty="0" smtClean="0">
                          <a:solidFill>
                            <a:srgbClr val="FF0000"/>
                          </a:solidFill>
                        </a:rPr>
                        <a:t>Cálculo del patrimonio*</a:t>
                      </a:r>
                      <a:r>
                        <a:rPr lang="es-ES_tradnl" sz="1800" b="0" u="none" dirty="0" smtClean="0">
                          <a:solidFill>
                            <a:srgbClr val="FF0000"/>
                          </a:solidFill>
                        </a:rPr>
                        <a:t>: </a:t>
                      </a:r>
                      <a:r>
                        <a:rPr lang="es-ES_tradnl" sz="1800" b="0" u="sng" dirty="0" smtClean="0">
                          <a:solidFill>
                            <a:srgbClr val="FF0000"/>
                          </a:solidFill>
                        </a:rPr>
                        <a:t>Se incluye</a:t>
                      </a:r>
                      <a:r>
                        <a:rPr lang="es-ES_tradnl" sz="1800" b="0" u="none" dirty="0" smtClean="0">
                          <a:solidFill>
                            <a:srgbClr val="FF0000"/>
                          </a:solidFill>
                        </a:rPr>
                        <a:t> el valor de la VH </a:t>
                      </a:r>
                      <a:r>
                        <a:rPr lang="es-ES_tradnl" sz="1800" b="0" u="sng" dirty="0" smtClean="0">
                          <a:solidFill>
                            <a:srgbClr val="FF0000"/>
                          </a:solidFill>
                        </a:rPr>
                        <a:t>que se va a adquirir</a:t>
                      </a:r>
                      <a:r>
                        <a:rPr lang="es-ES_tradnl" sz="1800" b="0" u="none" dirty="0" smtClean="0">
                          <a:solidFill>
                            <a:srgbClr val="FF0000"/>
                          </a:solidFill>
                        </a:rPr>
                        <a:t> </a:t>
                      </a:r>
                      <a:r>
                        <a:rPr lang="es-ES_tradnl" sz="1800" b="0" u="sng" dirty="0" smtClean="0">
                          <a:solidFill>
                            <a:srgbClr val="FF0000"/>
                          </a:solidFill>
                        </a:rPr>
                        <a:t>sin deducir</a:t>
                      </a:r>
                      <a:r>
                        <a:rPr lang="es-ES_tradnl" sz="1800" b="0" u="none" dirty="0" smtClean="0">
                          <a:solidFill>
                            <a:srgbClr val="FF0000"/>
                          </a:solidFill>
                        </a:rPr>
                        <a:t> las </a:t>
                      </a:r>
                      <a:r>
                        <a:rPr lang="es-ES_tradnl" sz="1800" b="0" u="sng" dirty="0" smtClean="0">
                          <a:solidFill>
                            <a:srgbClr val="FF0000"/>
                          </a:solidFill>
                        </a:rPr>
                        <a:t>deudas asumidas</a:t>
                      </a:r>
                      <a:r>
                        <a:rPr lang="es-ES_tradnl" sz="1800" b="0" u="none" dirty="0" smtClean="0">
                          <a:solidFill>
                            <a:srgbClr val="FF0000"/>
                          </a:solidFill>
                        </a:rPr>
                        <a:t> en caso de adquisición con precio aplazo o con financiación ajena.</a:t>
                      </a:r>
                      <a:endParaRPr lang="es-ES_tradnl" sz="1800" b="0" u="none" dirty="0" smtClean="0">
                        <a:solidFill>
                          <a:srgbClr val="0000CC"/>
                        </a:solidFill>
                      </a:endParaRPr>
                    </a:p>
                    <a:p>
                      <a:pPr marL="342900" indent="-342900">
                        <a:buFont typeface="Wingdings" pitchFamily="2" charset="2"/>
                        <a:buChar char="§"/>
                        <a:defRPr/>
                      </a:pPr>
                      <a:r>
                        <a:rPr lang="es-ES_tradnl" sz="1800" b="0" u="sng" dirty="0" smtClean="0">
                          <a:solidFill>
                            <a:srgbClr val="0000CC"/>
                          </a:solidFill>
                        </a:rPr>
                        <a:t>Otros</a:t>
                      </a:r>
                      <a:r>
                        <a:rPr lang="es-ES_tradnl" sz="1800" b="0" dirty="0" smtClean="0">
                          <a:solidFill>
                            <a:srgbClr val="0000CC"/>
                          </a:solidFill>
                        </a:rPr>
                        <a:t> requisitos (Escritura pública, …).</a:t>
                      </a:r>
                      <a:endParaRPr lang="es-ES_tradnl" sz="1800" b="0" dirty="0">
                        <a:solidFill>
                          <a:srgbClr val="0000CC"/>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2802574767"/>
      </p:ext>
    </p:extLst>
  </p:cSld>
  <p:clrMapOvr>
    <a:masterClrMapping/>
  </p:clrMapOvr>
  <p:transition/>
  <p:timing>
    <p:tnLst>
      <p:par>
        <p:cTn id="1" dur="indefinite" restart="never" nodeType="tmRoot"/>
      </p:par>
    </p:tn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670800" y="6400800"/>
            <a:ext cx="2311400" cy="476250"/>
          </a:xfrm>
        </p:spPr>
        <p:txBody>
          <a:bodyPr/>
          <a:lstStyle/>
          <a:p>
            <a:pPr>
              <a:defRPr/>
            </a:pPr>
            <a:fld id="{C7E227B6-1A2C-406B-96C4-D410D01C2943}" type="slidenum">
              <a:rPr lang="es-ES"/>
              <a:pPr>
                <a:defRPr/>
              </a:pPr>
              <a:t>633</a:t>
            </a:fld>
            <a:endParaRPr lang="es-ES" dirty="0"/>
          </a:p>
        </p:txBody>
      </p:sp>
      <p:sp>
        <p:nvSpPr>
          <p:cNvPr id="18435" name="Rectangle 2"/>
          <p:cNvSpPr>
            <a:spLocks noChangeArrowheads="1"/>
          </p:cNvSpPr>
          <p:nvPr/>
        </p:nvSpPr>
        <p:spPr bwMode="auto">
          <a:xfrm>
            <a:off x="381000" y="1219200"/>
            <a:ext cx="9067800" cy="396875"/>
          </a:xfrm>
          <a:prstGeom prst="rect">
            <a:avLst/>
          </a:prstGeom>
          <a:noFill/>
          <a:ln w="9525">
            <a:noFill/>
            <a:miter lim="800000"/>
            <a:headEnd/>
            <a:tailEnd/>
          </a:ln>
        </p:spPr>
        <p:txBody>
          <a:bodyPr>
            <a:spAutoFit/>
          </a:bodyPr>
          <a:lstStyle/>
          <a:p>
            <a:pPr marL="342900" indent="-342900">
              <a:buFont typeface="Wingdings" pitchFamily="2" charset="2"/>
              <a:buNone/>
            </a:pPr>
            <a:r>
              <a:rPr lang="es-ES_tradnl"/>
              <a:t> </a:t>
            </a:r>
            <a:endParaRPr lang="es-ES_tradnl" sz="1600" b="0">
              <a:latin typeface="Batang" pitchFamily="18" charset="-127"/>
            </a:endParaRPr>
          </a:p>
        </p:txBody>
      </p:sp>
      <p:sp>
        <p:nvSpPr>
          <p:cNvPr id="18438" name="Text Box 5"/>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lvl="0" algn="ctr" eaLnBrk="0" hangingPunct="0">
              <a:defRPr/>
            </a:pPr>
            <a:r>
              <a:rPr lang="es-ES" u="sng" kern="0" dirty="0" smtClean="0">
                <a:solidFill>
                  <a:srgbClr val="FF0000"/>
                </a:solidFill>
              </a:rPr>
              <a:t>Galicia</a:t>
            </a:r>
            <a:r>
              <a:rPr lang="es-ES" kern="0" dirty="0" smtClean="0">
                <a:solidFill>
                  <a:srgbClr val="000066"/>
                </a:solidFill>
              </a:rPr>
              <a:t>. TPO</a:t>
            </a:r>
            <a:r>
              <a:rPr lang="es-ES" kern="0" dirty="0">
                <a:solidFill>
                  <a:srgbClr val="000066"/>
                </a:solidFill>
              </a:rPr>
              <a:t>. </a:t>
            </a:r>
            <a:r>
              <a:rPr lang="es-ES_tradnl" u="sng" kern="0" dirty="0">
                <a:solidFill>
                  <a:srgbClr val="FF0000"/>
                </a:solidFill>
              </a:rPr>
              <a:t>Cuota. </a:t>
            </a:r>
            <a:r>
              <a:rPr lang="es-ES_tradnl" u="sng" kern="0" dirty="0" smtClean="0">
                <a:solidFill>
                  <a:srgbClr val="FF0000"/>
                </a:solidFill>
              </a:rPr>
              <a:t>Tipos-5. Nuevos 2020</a:t>
            </a:r>
            <a:r>
              <a:rPr lang="es-ES_tradnl" kern="0" dirty="0" smtClean="0">
                <a:solidFill>
                  <a:srgbClr val="FF0000"/>
                </a:solidFill>
              </a:rPr>
              <a:t>   </a:t>
            </a:r>
            <a:r>
              <a:rPr lang="es-ES_tradnl" sz="1800" kern="0" dirty="0">
                <a:solidFill>
                  <a:srgbClr val="000066"/>
                </a:solidFill>
              </a:rPr>
              <a:t>art. </a:t>
            </a:r>
            <a:r>
              <a:rPr lang="es-ES_tradnl" sz="1800" kern="0" dirty="0" smtClean="0">
                <a:solidFill>
                  <a:srgbClr val="000066"/>
                </a:solidFill>
              </a:rPr>
              <a:t>14 DLº 1/2011</a:t>
            </a:r>
            <a:endParaRPr lang="es-ES_tradnl" sz="1800" u="sng" kern="0" dirty="0">
              <a:solidFill>
                <a:srgbClr val="000066"/>
              </a:solidFill>
            </a:endParaRPr>
          </a:p>
        </p:txBody>
      </p:sp>
      <p:graphicFrame>
        <p:nvGraphicFramePr>
          <p:cNvPr id="1474660" name="Group 100"/>
          <p:cNvGraphicFramePr>
            <a:graphicFrameLocks noGrp="1"/>
          </p:cNvGraphicFramePr>
          <p:nvPr>
            <p:extLst>
              <p:ext uri="{D42A27DB-BD31-4B8C-83A1-F6EECF244321}">
                <p14:modId xmlns="" xmlns:p14="http://schemas.microsoft.com/office/powerpoint/2010/main" val="3731383143"/>
              </p:ext>
            </p:extLst>
          </p:nvPr>
        </p:nvGraphicFramePr>
        <p:xfrm>
          <a:off x="114300" y="428604"/>
          <a:ext cx="9677400" cy="2071702"/>
        </p:xfrm>
        <a:graphic>
          <a:graphicData uri="http://schemas.openxmlformats.org/drawingml/2006/table">
            <a:tbl>
              <a:tblPr/>
              <a:tblGrid>
                <a:gridCol w="6819900">
                  <a:extLst>
                    <a:ext uri="{9D8B030D-6E8A-4147-A177-3AD203B41FA5}">
                      <a16:colId xmlns="" xmlns:a16="http://schemas.microsoft.com/office/drawing/2014/main" val="20000"/>
                    </a:ext>
                  </a:extLst>
                </a:gridCol>
                <a:gridCol w="1447800">
                  <a:extLst>
                    <a:ext uri="{9D8B030D-6E8A-4147-A177-3AD203B41FA5}">
                      <a16:colId xmlns="" xmlns:a16="http://schemas.microsoft.com/office/drawing/2014/main" val="20001"/>
                    </a:ext>
                  </a:extLst>
                </a:gridCol>
                <a:gridCol w="1409700">
                  <a:extLst>
                    <a:ext uri="{9D8B030D-6E8A-4147-A177-3AD203B41FA5}">
                      <a16:colId xmlns="" xmlns:a16="http://schemas.microsoft.com/office/drawing/2014/main" val="20002"/>
                    </a:ext>
                  </a:extLst>
                </a:gridCol>
              </a:tblGrid>
              <a:tr h="428628">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2000" b="1" i="0" u="none" strike="noStrike" cap="none" normalizeH="0" baseline="0" dirty="0" smtClean="0">
                          <a:ln>
                            <a:noFill/>
                          </a:ln>
                          <a:solidFill>
                            <a:schemeClr val="tx1"/>
                          </a:solidFill>
                          <a:effectLst>
                            <a:outerShdw blurRad="38100" dist="38100" dir="2700000" algn="tl">
                              <a:srgbClr val="000000"/>
                            </a:outerShdw>
                          </a:effectLst>
                          <a:latin typeface="Arial" charset="0"/>
                        </a:rPr>
                        <a:t>Adquisición vivienda en </a:t>
                      </a:r>
                      <a:r>
                        <a:rPr kumimoji="0" lang="es-ES_tradnl" sz="2000" b="1" i="0" u="sng" strike="noStrike" cap="none" normalizeH="0" baseline="0" dirty="0" smtClean="0">
                          <a:ln>
                            <a:noFill/>
                          </a:ln>
                          <a:solidFill>
                            <a:srgbClr val="FFFF99"/>
                          </a:solidFill>
                          <a:effectLst>
                            <a:outerShdw blurRad="38100" dist="38100" dir="2700000" algn="tl">
                              <a:srgbClr val="000000"/>
                            </a:outerShdw>
                          </a:effectLst>
                          <a:latin typeface="Arial" charset="0"/>
                        </a:rPr>
                        <a:t>zonas rurales </a:t>
                      </a:r>
                    </a:p>
                  </a:txBody>
                  <a:tcPr marL="36000" marR="36000" marT="18000" marB="18000" anchor="ctr"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s-ES_tradnl" sz="1600" b="1" i="0" u="none" strike="noStrike" cap="none" normalizeH="0" baseline="0" dirty="0" smtClean="0">
                          <a:ln>
                            <a:noFill/>
                          </a:ln>
                          <a:solidFill>
                            <a:schemeClr val="tx1"/>
                          </a:solidFill>
                          <a:effectLst>
                            <a:outerShdw blurRad="38100" dist="38100" dir="2700000" algn="tl">
                              <a:srgbClr val="000000"/>
                            </a:outerShdw>
                          </a:effectLst>
                          <a:latin typeface="Arial" charset="0"/>
                        </a:rPr>
                        <a:t>2019</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bg1">
                        <a:lumMod val="60000"/>
                        <a:lumOff val="40000"/>
                      </a:schemeClr>
                    </a:solidFill>
                  </a:tcPr>
                </a:tc>
                <a:tc>
                  <a:txBody>
                    <a:bodyPr/>
                    <a:lstStyle/>
                    <a:p>
                      <a:pPr marL="0" indent="0" algn="ctr">
                        <a:buFont typeface="Wingdings" panose="05000000000000000000" pitchFamily="2" charset="2"/>
                        <a:buNone/>
                      </a:pPr>
                      <a:r>
                        <a:rPr kumimoji="0" lang="es-ES_tradnl" sz="1600" b="1" i="0" u="none" strike="noStrike" cap="none" normalizeH="0" baseline="0" dirty="0" smtClean="0">
                          <a:ln>
                            <a:noFill/>
                          </a:ln>
                          <a:solidFill>
                            <a:schemeClr val="tx1"/>
                          </a:solidFill>
                          <a:effectLst/>
                          <a:latin typeface="Arial" charset="0"/>
                        </a:rPr>
                        <a:t>Desde 2020</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000066"/>
                    </a:solidFill>
                  </a:tcPr>
                </a:tc>
                <a:extLst>
                  <a:ext uri="{0D108BD9-81ED-4DB2-BD59-A6C34878D82A}">
                    <a16:rowId xmlns="" xmlns:a16="http://schemas.microsoft.com/office/drawing/2014/main" val="2380971885"/>
                  </a:ext>
                </a:extLst>
              </a:tr>
              <a:tr h="428628">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u="sng" dirty="0" smtClean="0">
                          <a:solidFill>
                            <a:schemeClr val="tx1"/>
                          </a:solidFill>
                          <a:effectLst>
                            <a:outerShdw blurRad="38100" dist="38100" dir="2700000" algn="tl">
                              <a:srgbClr val="000000">
                                <a:alpha val="43137"/>
                              </a:srgbClr>
                            </a:outerShdw>
                          </a:effectLst>
                        </a:rPr>
                        <a:t>Adquisición de </a:t>
                      </a:r>
                      <a:r>
                        <a:rPr lang="es-ES_tradnl" sz="1800" b="1" u="sng" dirty="0" smtClean="0">
                          <a:solidFill>
                            <a:srgbClr val="FFFF00"/>
                          </a:solidFill>
                          <a:effectLst>
                            <a:outerShdw blurRad="38100" dist="38100" dir="2700000" algn="tl">
                              <a:srgbClr val="000000">
                                <a:alpha val="43137"/>
                              </a:srgbClr>
                            </a:outerShdw>
                          </a:effectLst>
                        </a:rPr>
                        <a:t>vivienda habitual</a:t>
                      </a:r>
                      <a:r>
                        <a:rPr lang="es-ES_tradnl" sz="1800" b="0" dirty="0" smtClean="0">
                          <a:solidFill>
                            <a:schemeClr val="tx1"/>
                          </a:solidFill>
                          <a:latin typeface="+mn-lt"/>
                        </a:rPr>
                        <a:t>, </a:t>
                      </a:r>
                      <a:r>
                        <a:rPr lang="es-ES_tradnl" sz="1800" b="0" u="sng" dirty="0" smtClean="0">
                          <a:solidFill>
                            <a:schemeClr val="tx1"/>
                          </a:solidFill>
                          <a:latin typeface="+mn-lt"/>
                        </a:rPr>
                        <a:t>cumpliendo </a:t>
                      </a:r>
                      <a:r>
                        <a:rPr lang="es-ES_tradnl" sz="1800" b="1" u="sng" dirty="0" smtClean="0">
                          <a:solidFill>
                            <a:srgbClr val="FFFF00"/>
                          </a:solidFill>
                          <a:latin typeface="+mn-lt"/>
                        </a:rPr>
                        <a:t>requisitos</a:t>
                      </a:r>
                      <a:r>
                        <a:rPr lang="es-ES_tradnl" sz="1800" b="1" dirty="0" smtClean="0">
                          <a:solidFill>
                            <a:srgbClr val="FFFF00"/>
                          </a:solidFill>
                          <a:latin typeface="+mn-lt"/>
                        </a:rPr>
                        <a:t>*</a:t>
                      </a: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indent="0" algn="ctr">
                        <a:buFontTx/>
                        <a:buNone/>
                      </a:pPr>
                      <a:r>
                        <a:rPr lang="es-ES_tradnl" sz="1600" b="1" dirty="0" smtClean="0">
                          <a:solidFill>
                            <a:srgbClr val="0000CC"/>
                          </a:solidFill>
                          <a:effectLst/>
                        </a:rPr>
                        <a:t>7%*</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5%*</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273262954"/>
                  </a:ext>
                </a:extLst>
              </a:tr>
              <a:tr h="1214446">
                <a:tc>
                  <a:txBody>
                    <a:bodyPr/>
                    <a:lstStyle/>
                    <a:p>
                      <a:pPr marL="457200" marR="0" lvl="0" indent="-457200" algn="l" defTabSz="914400" rtl="0" eaLnBrk="1" fontAlgn="base" latinLnBrk="0" hangingPunct="1">
                        <a:lnSpc>
                          <a:spcPct val="100000"/>
                        </a:lnSpc>
                        <a:spcBef>
                          <a:spcPct val="20000"/>
                        </a:spcBef>
                        <a:spcAft>
                          <a:spcPct val="0"/>
                        </a:spcAft>
                        <a:buClrTx/>
                        <a:buSzPct val="100000"/>
                        <a:buFont typeface="Wingdings" panose="05000000000000000000" pitchFamily="2" charset="2"/>
                        <a:buChar char="v"/>
                        <a:tabLst/>
                        <a:defRPr/>
                      </a:pPr>
                      <a:r>
                        <a:rPr lang="es-ES_tradnl" sz="1800" u="sng" dirty="0" smtClean="0">
                          <a:solidFill>
                            <a:schemeClr val="tx1"/>
                          </a:solidFill>
                          <a:effectLst>
                            <a:outerShdw blurRad="38100" dist="38100" dir="2700000" algn="tl">
                              <a:srgbClr val="000000">
                                <a:alpha val="43137"/>
                              </a:srgbClr>
                            </a:outerShdw>
                          </a:effectLst>
                        </a:rPr>
                        <a:t>Adquisición de </a:t>
                      </a:r>
                      <a:r>
                        <a:rPr lang="es-ES_tradnl" sz="1800" b="1" u="sng" dirty="0" smtClean="0">
                          <a:solidFill>
                            <a:srgbClr val="FFFF00"/>
                          </a:solidFill>
                          <a:effectLst>
                            <a:outerShdw blurRad="38100" dist="38100" dir="2700000" algn="tl">
                              <a:srgbClr val="000000">
                                <a:alpha val="43137"/>
                              </a:srgbClr>
                            </a:outerShdw>
                          </a:effectLst>
                        </a:rPr>
                        <a:t>vivienda</a:t>
                      </a:r>
                      <a:r>
                        <a:rPr lang="es-ES_tradnl" sz="1800" b="1" u="none" dirty="0" smtClean="0">
                          <a:solidFill>
                            <a:srgbClr val="FFFF00"/>
                          </a:solidFill>
                          <a:effectLst>
                            <a:outerShdw blurRad="38100" dist="38100" dir="2700000" algn="tl">
                              <a:srgbClr val="000000">
                                <a:alpha val="43137"/>
                              </a:srgbClr>
                            </a:outerShdw>
                          </a:effectLst>
                        </a:rPr>
                        <a:t> </a:t>
                      </a:r>
                      <a:r>
                        <a:rPr lang="es-ES_tradnl" sz="1800" b="0" u="none" strike="sngStrike" dirty="0" smtClean="0">
                          <a:solidFill>
                            <a:srgbClr val="FFFF00"/>
                          </a:solidFill>
                          <a:effectLst>
                            <a:outerShdw blurRad="38100" dist="38100" dir="2700000" algn="tl">
                              <a:srgbClr val="000000">
                                <a:alpha val="43137"/>
                              </a:srgbClr>
                            </a:outerShdw>
                          </a:effectLst>
                        </a:rPr>
                        <a:t>habitual</a:t>
                      </a:r>
                      <a:r>
                        <a:rPr lang="es-ES_tradnl" sz="1800" b="0" u="none" strike="sngStrike" dirty="0" smtClean="0">
                          <a:solidFill>
                            <a:schemeClr val="tx1"/>
                          </a:solidFill>
                          <a:latin typeface="+mn-lt"/>
                        </a:rPr>
                        <a:t>,</a:t>
                      </a:r>
                      <a:r>
                        <a:rPr lang="es-ES_tradnl" sz="1800" b="0" dirty="0" smtClean="0">
                          <a:solidFill>
                            <a:schemeClr val="tx1"/>
                          </a:solidFill>
                          <a:latin typeface="+mn-lt"/>
                        </a:rPr>
                        <a:t> (no es Vivienda  Habitual)</a:t>
                      </a:r>
                    </a:p>
                    <a:p>
                      <a:pPr marL="342900" indent="-342900">
                        <a:buFont typeface="+mj-lt"/>
                        <a:buAutoNum type="alphaLcParenR"/>
                        <a:defRPr/>
                      </a:pPr>
                      <a:r>
                        <a:rPr lang="es-ES_tradnl" sz="1800" u="sng" dirty="0" smtClean="0">
                          <a:effectLst>
                            <a:outerShdw blurRad="38100" dist="38100" dir="2700000" algn="tl">
                              <a:srgbClr val="000000">
                                <a:alpha val="43137"/>
                              </a:srgbClr>
                            </a:outerShdw>
                          </a:effectLst>
                        </a:rPr>
                        <a:t>por </a:t>
                      </a:r>
                      <a:r>
                        <a:rPr lang="es-ES_tradnl" sz="1800" b="1" u="sng" dirty="0" smtClean="0">
                          <a:solidFill>
                            <a:srgbClr val="FFFF99"/>
                          </a:solidFill>
                          <a:effectLst>
                            <a:outerShdw blurRad="38100" dist="38100" dir="2700000" algn="tl">
                              <a:srgbClr val="000000">
                                <a:alpha val="43137"/>
                              </a:srgbClr>
                            </a:outerShdw>
                          </a:effectLst>
                        </a:rPr>
                        <a:t>discapacitados(≥ 65%)</a:t>
                      </a:r>
                      <a:endParaRPr lang="es-ES_tradnl" sz="800" dirty="0" smtClean="0">
                        <a:solidFill>
                          <a:srgbClr val="FFFF99"/>
                        </a:solidFill>
                        <a:effectLst>
                          <a:outerShdw blurRad="38100" dist="38100" dir="2700000" algn="tl">
                            <a:srgbClr val="000000">
                              <a:alpha val="43137"/>
                            </a:srgbClr>
                          </a:outerShdw>
                        </a:effectLst>
                      </a:endParaRPr>
                    </a:p>
                    <a:p>
                      <a:pPr marL="342900" indent="-342900">
                        <a:buFont typeface="+mj-lt"/>
                        <a:buAutoNum type="alphaLcParenR"/>
                        <a:defRPr/>
                      </a:pPr>
                      <a:r>
                        <a:rPr lang="es-ES_tradnl" sz="1800" u="sng" dirty="0" smtClean="0">
                          <a:effectLst>
                            <a:outerShdw blurRad="38100" dist="38100" dir="2700000" algn="tl">
                              <a:srgbClr val="000000">
                                <a:alpha val="43137"/>
                              </a:srgbClr>
                            </a:outerShdw>
                          </a:effectLst>
                        </a:rPr>
                        <a:t>por </a:t>
                      </a:r>
                      <a:r>
                        <a:rPr lang="es-ES_tradnl" sz="1800" b="1" u="sng" dirty="0" smtClean="0">
                          <a:solidFill>
                            <a:srgbClr val="FFFF99"/>
                          </a:solidFill>
                          <a:effectLst>
                            <a:outerShdw blurRad="38100" dist="38100" dir="2700000" algn="tl">
                              <a:srgbClr val="000000">
                                <a:alpha val="43137"/>
                              </a:srgbClr>
                            </a:outerShdw>
                          </a:effectLst>
                        </a:rPr>
                        <a:t>familias numerosas</a:t>
                      </a:r>
                      <a:endParaRPr lang="es-ES_tradnl" sz="800" b="0" dirty="0" smtClean="0">
                        <a:solidFill>
                          <a:srgbClr val="FFFF99"/>
                        </a:solidFill>
                        <a:effectLst>
                          <a:outerShdw blurRad="38100" dist="38100" dir="2700000" algn="tl">
                            <a:srgbClr val="000000">
                              <a:alpha val="43137"/>
                            </a:srgbClr>
                          </a:outerShdw>
                        </a:effectLst>
                      </a:endParaRPr>
                    </a:p>
                    <a:p>
                      <a:pPr marL="342900" indent="-342900">
                        <a:buFont typeface="+mj-lt"/>
                        <a:buAutoNum type="alphaLcParenR"/>
                        <a:defRPr/>
                      </a:pPr>
                      <a:r>
                        <a:rPr lang="es-ES_tradnl" sz="1800" u="sng" dirty="0" smtClean="0">
                          <a:effectLst>
                            <a:outerShdw blurRad="38100" dist="38100" dir="2700000" algn="tl">
                              <a:srgbClr val="000000">
                                <a:alpha val="43137"/>
                              </a:srgbClr>
                            </a:outerShdw>
                          </a:effectLst>
                        </a:rPr>
                        <a:t>por </a:t>
                      </a:r>
                      <a:r>
                        <a:rPr lang="es-ES_tradnl" sz="1800" b="1" u="sng" dirty="0" smtClean="0">
                          <a:solidFill>
                            <a:srgbClr val="FFFF99"/>
                          </a:solidFill>
                          <a:effectLst>
                            <a:outerShdw blurRad="38100" dist="38100" dir="2700000" algn="tl">
                              <a:srgbClr val="000000">
                                <a:alpha val="43137"/>
                              </a:srgbClr>
                            </a:outerShdw>
                          </a:effectLst>
                        </a:rPr>
                        <a:t>menores de 36 años</a:t>
                      </a:r>
                      <a:endParaRPr lang="es-ES_tradnl" sz="1800" b="1" dirty="0" smtClean="0">
                        <a:solidFill>
                          <a:srgbClr val="FFFF99"/>
                        </a:solidFill>
                        <a:effectLst>
                          <a:outerShdw blurRad="38100" dist="38100" dir="2700000" algn="tl">
                            <a:srgbClr val="000000">
                              <a:alpha val="43137"/>
                            </a:srgbClr>
                          </a:outerShdw>
                        </a:effectLst>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accent1">
                        <a:lumMod val="75000"/>
                      </a:schemeClr>
                    </a:solidFill>
                  </a:tcPr>
                </a:tc>
                <a:tc>
                  <a:txBody>
                    <a:bodyPr/>
                    <a:lstStyle/>
                    <a:p>
                      <a:pPr marL="0" indent="0" algn="ctr">
                        <a:buFontTx/>
                        <a:buNone/>
                      </a:pPr>
                      <a:r>
                        <a:rPr lang="es-ES_tradnl" sz="1600" b="1" dirty="0" smtClean="0">
                          <a:solidFill>
                            <a:srgbClr val="0000CC"/>
                          </a:solidFill>
                          <a:effectLst/>
                        </a:rPr>
                        <a:t>10%*</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chemeClr val="tx1"/>
                    </a:solidFill>
                  </a:tcPr>
                </a:tc>
                <a:tc>
                  <a:txBody>
                    <a:bodyPr/>
                    <a:lstStyle/>
                    <a:p>
                      <a:pPr marL="0" indent="0" algn="ctr">
                        <a:buFontTx/>
                        <a:buNone/>
                      </a:pPr>
                      <a:r>
                        <a:rPr lang="es-ES_tradnl" sz="1600" b="1" dirty="0" smtClean="0">
                          <a:solidFill>
                            <a:srgbClr val="0000CC"/>
                          </a:solidFill>
                          <a:effectLst/>
                        </a:rPr>
                        <a:t>6%*</a:t>
                      </a:r>
                      <a:endParaRPr kumimoji="0" lang="es-ES_tradnl" sz="1600" b="1" i="0" u="none" strike="noStrike" cap="none" normalizeH="0" baseline="0" dirty="0" smtClean="0">
                        <a:ln>
                          <a:noFill/>
                        </a:ln>
                        <a:solidFill>
                          <a:srgbClr val="0000CC"/>
                        </a:solidFill>
                        <a:effectLst/>
                        <a:latin typeface="Arial" charset="0"/>
                      </a:endParaRPr>
                    </a:p>
                  </a:txBody>
                  <a:tcPr marL="36000" marR="36000" marT="18000" marB="18000" horzOverflow="overflow">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714871355"/>
                  </a:ext>
                </a:extLst>
              </a:tr>
            </a:tbl>
          </a:graphicData>
        </a:graphic>
      </p:graphicFrame>
      <p:graphicFrame>
        <p:nvGraphicFramePr>
          <p:cNvPr id="7" name="6 Tabla"/>
          <p:cNvGraphicFramePr>
            <a:graphicFrameLocks noGrp="1"/>
          </p:cNvGraphicFramePr>
          <p:nvPr>
            <p:extLst>
              <p:ext uri="{D42A27DB-BD31-4B8C-83A1-F6EECF244321}">
                <p14:modId xmlns="" xmlns:p14="http://schemas.microsoft.com/office/powerpoint/2010/main" val="3242098806"/>
              </p:ext>
            </p:extLst>
          </p:nvPr>
        </p:nvGraphicFramePr>
        <p:xfrm>
          <a:off x="76200" y="2643182"/>
          <a:ext cx="9753600" cy="3992880"/>
        </p:xfrm>
        <a:graphic>
          <a:graphicData uri="http://schemas.openxmlformats.org/drawingml/2006/table">
            <a:tbl>
              <a:tblPr firstRow="1" bandRow="1">
                <a:tableStyleId>{5C22544A-7EE6-4342-B048-85BDC9FD1C3A}</a:tableStyleId>
              </a:tblPr>
              <a:tblGrid>
                <a:gridCol w="9753600">
                  <a:extLst>
                    <a:ext uri="{9D8B030D-6E8A-4147-A177-3AD203B41FA5}">
                      <a16:colId xmlns="" xmlns:a16="http://schemas.microsoft.com/office/drawing/2014/main" val="20000"/>
                    </a:ext>
                  </a:extLst>
                </a:gridCol>
              </a:tblGrid>
              <a:tr h="3786214">
                <a:tc>
                  <a:txBody>
                    <a:bodyPr/>
                    <a:lstStyle/>
                    <a:p>
                      <a:pPr marL="342900" indent="-342900">
                        <a:buFont typeface="Wingdings" panose="05000000000000000000" pitchFamily="2" charset="2"/>
                        <a:buChar char="v"/>
                        <a:defRPr/>
                      </a:pPr>
                      <a:r>
                        <a:rPr lang="es-ES_tradnl" sz="1600" u="sng" dirty="0" smtClean="0">
                          <a:solidFill>
                            <a:srgbClr val="0000CC"/>
                          </a:solidFill>
                          <a:effectLst/>
                        </a:rPr>
                        <a:t>Caso de adquisición de vivienda habitual en </a:t>
                      </a:r>
                      <a:r>
                        <a:rPr lang="es-ES_tradnl" sz="1600" u="sng" dirty="0" smtClean="0">
                          <a:solidFill>
                            <a:srgbClr val="FF0000"/>
                          </a:solidFill>
                          <a:effectLst/>
                        </a:rPr>
                        <a:t>Galicia en zonas rurales requisitos* siguientes:</a:t>
                      </a:r>
                      <a:endParaRPr lang="es-ES_tradnl" sz="1600" u="sng" dirty="0" smtClean="0">
                        <a:solidFill>
                          <a:srgbClr val="FF0000"/>
                        </a:solidFill>
                        <a:effectLst>
                          <a:outerShdw blurRad="38100" dist="38100" dir="2700000" algn="tl">
                            <a:srgbClr val="000000">
                              <a:alpha val="43137"/>
                            </a:srgbClr>
                          </a:outerShdw>
                        </a:effectLst>
                      </a:endParaRPr>
                    </a:p>
                    <a:p>
                      <a:pPr marL="342900" indent="-342900">
                        <a:buFont typeface="+mj-lt"/>
                        <a:buAutoNum type="alphaLcParenR"/>
                        <a:defRPr/>
                      </a:pPr>
                      <a:r>
                        <a:rPr lang="es-ES_tradnl" sz="1600" dirty="0" smtClean="0">
                          <a:solidFill>
                            <a:srgbClr val="0000CC"/>
                          </a:solidFill>
                          <a:effectLst>
                            <a:outerShdw blurRad="38100" dist="38100" dir="2700000" algn="tl">
                              <a:srgbClr val="000000">
                                <a:alpha val="43137"/>
                              </a:srgbClr>
                            </a:outerShdw>
                          </a:effectLst>
                        </a:rPr>
                        <a:t>∑Patrimonio* de los adquirentes ≤ 200.000 €</a:t>
                      </a:r>
                      <a:r>
                        <a:rPr lang="es-ES_tradnl" sz="1600" b="0" dirty="0" smtClean="0">
                          <a:solidFill>
                            <a:srgbClr val="0000CC"/>
                          </a:solidFill>
                        </a:rPr>
                        <a:t> </a:t>
                      </a:r>
                      <a:r>
                        <a:rPr lang="es-ES_tradnl" sz="1600" b="0" u="sng" dirty="0" smtClean="0">
                          <a:solidFill>
                            <a:srgbClr val="0000CC"/>
                          </a:solidFill>
                          <a:effectLst>
                            <a:outerShdw blurRad="38100" dist="38100" dir="2700000" algn="tl">
                              <a:srgbClr val="000000">
                                <a:alpha val="43137"/>
                              </a:srgbClr>
                            </a:outerShdw>
                          </a:effectLst>
                        </a:rPr>
                        <a:t>(+30.000 €</a:t>
                      </a:r>
                      <a:r>
                        <a:rPr lang="es-ES_tradnl" sz="1600" b="0" dirty="0" smtClean="0">
                          <a:solidFill>
                            <a:srgbClr val="0000CC"/>
                          </a:solidFill>
                        </a:rPr>
                        <a:t> por cada miembro de la unidad familiar </a:t>
                      </a:r>
                      <a:r>
                        <a:rPr lang="es-ES_tradnl" sz="1600" b="0" u="sng" dirty="0" smtClean="0">
                          <a:solidFill>
                            <a:srgbClr val="0000CC"/>
                          </a:solidFill>
                          <a:effectLst>
                            <a:outerShdw blurRad="38100" dist="38100" dir="2700000" algn="tl">
                              <a:srgbClr val="000000">
                                <a:alpha val="43137"/>
                              </a:srgbClr>
                            </a:outerShdw>
                          </a:effectLst>
                        </a:rPr>
                        <a:t>que exceda del 1º</a:t>
                      </a:r>
                      <a:r>
                        <a:rPr lang="es-ES_tradnl" sz="1600" b="0" dirty="0" smtClean="0">
                          <a:solidFill>
                            <a:srgbClr val="0000CC"/>
                          </a:solidFill>
                        </a:rPr>
                        <a:t>). La valoración del patrimonio se realizará conforme a las reglas del impuesto sobre el patrimonio referidas a la fecha de la adquisición del inmueble. </a:t>
                      </a:r>
                      <a:r>
                        <a:rPr lang="es-ES_tradnl" sz="1600" b="0" u="sng" dirty="0" smtClean="0">
                          <a:solidFill>
                            <a:srgbClr val="FF0000"/>
                          </a:solidFill>
                        </a:rPr>
                        <a:t>Cálculo del patrimonio*</a:t>
                      </a:r>
                      <a:r>
                        <a:rPr lang="es-ES_tradnl" sz="1600" b="0" u="none" dirty="0" smtClean="0">
                          <a:solidFill>
                            <a:srgbClr val="FF0000"/>
                          </a:solidFill>
                        </a:rPr>
                        <a:t>: </a:t>
                      </a:r>
                      <a:r>
                        <a:rPr lang="es-ES_tradnl" sz="1600" b="0" u="sng" dirty="0" smtClean="0">
                          <a:solidFill>
                            <a:srgbClr val="FF0000"/>
                          </a:solidFill>
                        </a:rPr>
                        <a:t>Se incluye</a:t>
                      </a:r>
                      <a:r>
                        <a:rPr lang="es-ES_tradnl" sz="1600" b="0" u="none" dirty="0" smtClean="0">
                          <a:solidFill>
                            <a:srgbClr val="FF0000"/>
                          </a:solidFill>
                        </a:rPr>
                        <a:t> el valor de la VH </a:t>
                      </a:r>
                      <a:r>
                        <a:rPr lang="es-ES_tradnl" sz="1600" b="0" u="sng" dirty="0" smtClean="0">
                          <a:solidFill>
                            <a:srgbClr val="FF0000"/>
                          </a:solidFill>
                        </a:rPr>
                        <a:t>que se va a adquirir</a:t>
                      </a:r>
                      <a:r>
                        <a:rPr lang="es-ES_tradnl" sz="1600" b="0" u="none" dirty="0" smtClean="0">
                          <a:solidFill>
                            <a:srgbClr val="FF0000"/>
                          </a:solidFill>
                        </a:rPr>
                        <a:t> </a:t>
                      </a:r>
                      <a:r>
                        <a:rPr lang="es-ES_tradnl" sz="1600" b="0" u="sng" dirty="0" smtClean="0">
                          <a:solidFill>
                            <a:srgbClr val="FF0000"/>
                          </a:solidFill>
                        </a:rPr>
                        <a:t>sin deducir</a:t>
                      </a:r>
                      <a:r>
                        <a:rPr lang="es-ES_tradnl" sz="1600" b="0" u="none" dirty="0" smtClean="0">
                          <a:solidFill>
                            <a:srgbClr val="FF0000"/>
                          </a:solidFill>
                        </a:rPr>
                        <a:t> las </a:t>
                      </a:r>
                      <a:r>
                        <a:rPr lang="es-ES_tradnl" sz="1600" b="0" u="sng" dirty="0" smtClean="0">
                          <a:solidFill>
                            <a:srgbClr val="FF0000"/>
                          </a:solidFill>
                        </a:rPr>
                        <a:t>deudas asumidas</a:t>
                      </a:r>
                      <a:r>
                        <a:rPr lang="es-ES_tradnl" sz="1600" b="0" u="none" dirty="0" smtClean="0">
                          <a:solidFill>
                            <a:srgbClr val="FF0000"/>
                          </a:solidFill>
                        </a:rPr>
                        <a:t> en caso de adquisición con precio aplazo o con financiación ajena.</a:t>
                      </a:r>
                    </a:p>
                    <a:p>
                      <a:pPr marL="342900" indent="-342900">
                        <a:buFont typeface="+mj-lt"/>
                        <a:buAutoNum type="alphaLcParenR" startAt="2"/>
                        <a:defRPr/>
                      </a:pPr>
                      <a:r>
                        <a:rPr lang="es-ES_tradnl" sz="1600" b="0" dirty="0" smtClean="0">
                          <a:solidFill>
                            <a:srgbClr val="0000CC"/>
                          </a:solidFill>
                        </a:rPr>
                        <a:t>La adquisición de la vivienda deberá </a:t>
                      </a:r>
                      <a:r>
                        <a:rPr lang="es-ES_tradnl" sz="1600" dirty="0" smtClean="0">
                          <a:solidFill>
                            <a:srgbClr val="0000CC"/>
                          </a:solidFill>
                          <a:effectLst>
                            <a:outerShdw blurRad="38100" dist="38100" dir="2700000" algn="tl">
                              <a:srgbClr val="000000">
                                <a:alpha val="43137"/>
                              </a:srgbClr>
                            </a:outerShdw>
                          </a:effectLst>
                        </a:rPr>
                        <a:t>documentarse en </a:t>
                      </a:r>
                      <a:r>
                        <a:rPr lang="es-ES_tradnl" sz="1600" u="sng" dirty="0" smtClean="0">
                          <a:solidFill>
                            <a:srgbClr val="0000CC"/>
                          </a:solidFill>
                          <a:effectLst>
                            <a:outerShdw blurRad="38100" dist="38100" dir="2700000" algn="tl">
                              <a:srgbClr val="000000">
                                <a:alpha val="43137"/>
                              </a:srgbClr>
                            </a:outerShdw>
                          </a:effectLst>
                        </a:rPr>
                        <a:t>escritura pública</a:t>
                      </a:r>
                      <a:r>
                        <a:rPr lang="es-ES_tradnl" sz="1600" b="0" dirty="0" smtClean="0">
                          <a:solidFill>
                            <a:srgbClr val="0000CC"/>
                          </a:solidFill>
                        </a:rPr>
                        <a:t>, en la cual se hará constar expresamente la finalidad de destinarla a constituir su vivienda habitual.</a:t>
                      </a:r>
                    </a:p>
                    <a:p>
                      <a:pPr marL="342900" indent="-342900">
                        <a:buFont typeface="+mj-lt"/>
                        <a:buAutoNum type="alphaLcParenR" startAt="2"/>
                        <a:defRPr/>
                      </a:pPr>
                      <a:r>
                        <a:rPr lang="es-ES_tradnl" sz="1600" b="0" dirty="0" smtClean="0">
                          <a:solidFill>
                            <a:srgbClr val="0000CC"/>
                          </a:solidFill>
                        </a:rPr>
                        <a:t> En el caso de haberse acogido a la reducción contemplada en el artículo 8.Tres del texto refundido, el tipo reducido se aplicará al importe resultante de minorar la base liquidable en la cuantía del importe de la donación (reducción del 95%, donaciones recibidas por los hijos o descendientes para la adquisición de vivienda habitual).</a:t>
                      </a:r>
                    </a:p>
                    <a:p>
                      <a:pPr marL="342900" indent="-342900">
                        <a:buFont typeface="+mj-lt"/>
                        <a:buAutoNum type="alphaLcParenR" startAt="2"/>
                        <a:defRPr/>
                      </a:pPr>
                      <a:r>
                        <a:rPr lang="es-ES_tradnl" sz="1600" b="0" dirty="0" smtClean="0">
                          <a:solidFill>
                            <a:srgbClr val="0000CC"/>
                          </a:solidFill>
                        </a:rPr>
                        <a:t> En el supuesto de que el inmueble </a:t>
                      </a:r>
                      <a:r>
                        <a:rPr lang="es-ES_tradnl" sz="1600" dirty="0" smtClean="0">
                          <a:solidFill>
                            <a:srgbClr val="0000CC"/>
                          </a:solidFill>
                          <a:effectLst>
                            <a:outerShdw blurRad="38100" dist="38100" dir="2700000" algn="tl">
                              <a:srgbClr val="000000">
                                <a:alpha val="43137"/>
                              </a:srgbClr>
                            </a:outerShdw>
                          </a:effectLst>
                        </a:rPr>
                        <a:t>se adquiriese </a:t>
                      </a:r>
                      <a:r>
                        <a:rPr lang="es-ES_tradnl" sz="1600" u="sng" dirty="0" smtClean="0">
                          <a:solidFill>
                            <a:srgbClr val="0000CC"/>
                          </a:solidFill>
                          <a:effectLst>
                            <a:outerShdw blurRad="38100" dist="38100" dir="2700000" algn="tl">
                              <a:srgbClr val="000000">
                                <a:alpha val="43137"/>
                              </a:srgbClr>
                            </a:outerShdw>
                          </a:effectLst>
                        </a:rPr>
                        <a:t>por varias personas</a:t>
                      </a:r>
                      <a:r>
                        <a:rPr lang="es-ES_tradnl" sz="1600" dirty="0" smtClean="0">
                          <a:solidFill>
                            <a:srgbClr val="0000CC"/>
                          </a:solidFill>
                          <a:effectLst>
                            <a:outerShdw blurRad="38100" dist="38100" dir="2700000" algn="tl">
                              <a:srgbClr val="000000">
                                <a:alpha val="43137"/>
                              </a:srgbClr>
                            </a:outerShdw>
                          </a:effectLst>
                        </a:rPr>
                        <a:t> </a:t>
                      </a:r>
                      <a:r>
                        <a:rPr lang="es-ES_tradnl" sz="1600" b="0" dirty="0" smtClean="0">
                          <a:solidFill>
                            <a:srgbClr val="0000CC"/>
                          </a:solidFill>
                        </a:rPr>
                        <a:t>y no se cumpliesen los requisitos señalados en los apartados anteriores en todos los adquirentes, el tipo reducido se aplicará a </a:t>
                      </a:r>
                      <a:r>
                        <a:rPr lang="es-ES_tradnl" sz="1600" dirty="0" smtClean="0">
                          <a:solidFill>
                            <a:srgbClr val="0000CC"/>
                          </a:solidFill>
                          <a:effectLst>
                            <a:outerShdw blurRad="38100" dist="38100" dir="2700000" algn="tl">
                              <a:srgbClr val="000000">
                                <a:alpha val="43137"/>
                              </a:srgbClr>
                            </a:outerShdw>
                          </a:effectLst>
                        </a:rPr>
                        <a:t>la parte proporcional </a:t>
                      </a:r>
                      <a:r>
                        <a:rPr lang="es-ES_tradnl" sz="1600" b="0" dirty="0" smtClean="0">
                          <a:solidFill>
                            <a:srgbClr val="0000CC"/>
                          </a:solidFill>
                        </a:rPr>
                        <a:t>de la base liquidable correspondiente al porcentaje de participación en la adquisición </a:t>
                      </a:r>
                      <a:r>
                        <a:rPr lang="es-ES_tradnl" sz="1600" b="0" u="sng" dirty="0" smtClean="0">
                          <a:solidFill>
                            <a:srgbClr val="0000CC"/>
                          </a:solidFill>
                        </a:rPr>
                        <a:t>de los contribuyentes que sí los cumplan</a:t>
                      </a:r>
                      <a:r>
                        <a:rPr lang="es-ES_tradnl" sz="1600" b="0" dirty="0" smtClean="0">
                          <a:solidFill>
                            <a:srgbClr val="0000CC"/>
                          </a:solidFill>
                        </a:rPr>
                        <a:t>.</a:t>
                      </a:r>
                      <a:endParaRPr lang="pt-BR" sz="1600" dirty="0">
                        <a:solidFill>
                          <a:srgbClr val="0000CC"/>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456891234"/>
      </p:ext>
    </p:extLst>
  </p:cSld>
  <p:clrMapOvr>
    <a:masterClrMapping/>
  </p:clrMapOvr>
  <p:transition/>
  <p:timing>
    <p:tnLst>
      <p:par>
        <p:cTn id="1" dur="indefinite" restart="never" nodeType="tmRoot"/>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43800" y="6381750"/>
            <a:ext cx="2311400" cy="476250"/>
          </a:xfrm>
        </p:spPr>
        <p:txBody>
          <a:bodyPr/>
          <a:lstStyle/>
          <a:p>
            <a:pPr>
              <a:defRPr/>
            </a:pPr>
            <a:fld id="{DF980825-A152-4ADB-B1FF-088CE41E77FD}" type="slidenum">
              <a:rPr lang="es-ES"/>
              <a:pPr>
                <a:defRPr/>
              </a:pPr>
              <a:t>634</a:t>
            </a:fld>
            <a:endParaRPr lang="es-ES" dirty="0"/>
          </a:p>
        </p:txBody>
      </p:sp>
      <p:sp>
        <p:nvSpPr>
          <p:cNvPr id="2422789" name="Text Box 5"/>
          <p:cNvSpPr txBox="1">
            <a:spLocks noChangeArrowheads="1"/>
          </p:cNvSpPr>
          <p:nvPr/>
        </p:nvSpPr>
        <p:spPr bwMode="auto">
          <a:xfrm>
            <a:off x="228600" y="786348"/>
            <a:ext cx="9448800" cy="3785652"/>
          </a:xfrm>
          <a:prstGeom prst="rect">
            <a:avLst/>
          </a:prstGeom>
          <a:noFill/>
          <a:ln w="9525">
            <a:noFill/>
            <a:miter lim="800000"/>
            <a:headEnd/>
            <a:tailEnd/>
          </a:ln>
          <a:effectLst/>
        </p:spPr>
        <p:txBody>
          <a:bodyPr>
            <a:spAutoFit/>
          </a:bodyPr>
          <a:lstStyle/>
          <a:p>
            <a:pPr marL="457200" indent="-457200" algn="ctr">
              <a:defRPr/>
            </a:pPr>
            <a:r>
              <a:rPr lang="es-ES_tradnl" sz="8000" dirty="0">
                <a:effectLst>
                  <a:outerShdw blurRad="38100" dist="38100" dir="2700000" algn="tl">
                    <a:srgbClr val="000000">
                      <a:alpha val="43137"/>
                    </a:srgbClr>
                  </a:outerShdw>
                </a:effectLst>
              </a:rPr>
              <a:t>GRACIAS</a:t>
            </a:r>
          </a:p>
          <a:p>
            <a:pPr marL="457200" indent="-457200" algn="ctr">
              <a:defRPr/>
            </a:pPr>
            <a:r>
              <a:rPr lang="es-ES_tradnl" sz="8000" dirty="0">
                <a:effectLst>
                  <a:outerShdw blurRad="38100" dist="38100" dir="2700000" algn="tl">
                    <a:srgbClr val="000000">
                      <a:alpha val="43137"/>
                    </a:srgbClr>
                  </a:outerShdw>
                </a:effectLst>
              </a:rPr>
              <a:t>POR </a:t>
            </a:r>
            <a:r>
              <a:rPr lang="es-ES_tradnl" sz="8000" dirty="0" smtClean="0">
                <a:effectLst>
                  <a:outerShdw blurRad="38100" dist="38100" dir="2700000" algn="tl">
                    <a:srgbClr val="000000">
                      <a:alpha val="43137"/>
                    </a:srgbClr>
                  </a:outerShdw>
                </a:effectLst>
              </a:rPr>
              <a:t>VUESTRA </a:t>
            </a:r>
            <a:r>
              <a:rPr lang="es-ES_tradnl" sz="8000" dirty="0">
                <a:effectLst>
                  <a:outerShdw blurRad="38100" dist="38100" dir="2700000" algn="tl">
                    <a:srgbClr val="000000">
                      <a:alpha val="43137"/>
                    </a:srgbClr>
                  </a:outerShdw>
                </a:effectLst>
              </a:rPr>
              <a:t>ATENCIÓN</a:t>
            </a:r>
          </a:p>
        </p:txBody>
      </p:sp>
    </p:spTree>
    <p:extLst>
      <p:ext uri="{BB962C8B-B14F-4D97-AF65-F5344CB8AC3E}">
        <p14:creationId xmlns="" xmlns:p14="http://schemas.microsoft.com/office/powerpoint/2010/main" val="1014757485"/>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64</a:t>
            </a:fld>
            <a:endParaRPr lang="es-ES"/>
          </a:p>
        </p:txBody>
      </p:sp>
      <p:graphicFrame>
        <p:nvGraphicFramePr>
          <p:cNvPr id="2" name="Tabla 1"/>
          <p:cNvGraphicFramePr>
            <a:graphicFrameLocks noGrp="1"/>
          </p:cNvGraphicFramePr>
          <p:nvPr>
            <p:extLst>
              <p:ext uri="{D42A27DB-BD31-4B8C-83A1-F6EECF244321}">
                <p14:modId xmlns="" xmlns:p14="http://schemas.microsoft.com/office/powerpoint/2010/main" val="3109671563"/>
              </p:ext>
            </p:extLst>
          </p:nvPr>
        </p:nvGraphicFramePr>
        <p:xfrm>
          <a:off x="76200" y="3886200"/>
          <a:ext cx="9677400" cy="685800"/>
        </p:xfrm>
        <a:graphic>
          <a:graphicData uri="http://schemas.openxmlformats.org/drawingml/2006/table">
            <a:tbl>
              <a:tblPr>
                <a:tableStyleId>{5C22544A-7EE6-4342-B048-85BDC9FD1C3A}</a:tableStyleId>
              </a:tblPr>
              <a:tblGrid>
                <a:gridCol w="1101213">
                  <a:extLst>
                    <a:ext uri="{9D8B030D-6E8A-4147-A177-3AD203B41FA5}">
                      <a16:colId xmlns="" xmlns:a16="http://schemas.microsoft.com/office/drawing/2014/main" val="2882770680"/>
                    </a:ext>
                  </a:extLst>
                </a:gridCol>
                <a:gridCol w="2937387">
                  <a:extLst>
                    <a:ext uri="{9D8B030D-6E8A-4147-A177-3AD203B41FA5}">
                      <a16:colId xmlns="" xmlns:a16="http://schemas.microsoft.com/office/drawing/2014/main" val="2962475808"/>
                    </a:ext>
                  </a:extLst>
                </a:gridCol>
                <a:gridCol w="914400">
                  <a:extLst>
                    <a:ext uri="{9D8B030D-6E8A-4147-A177-3AD203B41FA5}">
                      <a16:colId xmlns="" xmlns:a16="http://schemas.microsoft.com/office/drawing/2014/main" val="4182599387"/>
                    </a:ext>
                  </a:extLst>
                </a:gridCol>
                <a:gridCol w="3962400">
                  <a:extLst>
                    <a:ext uri="{9D8B030D-6E8A-4147-A177-3AD203B41FA5}">
                      <a16:colId xmlns="" xmlns:a16="http://schemas.microsoft.com/office/drawing/2014/main" val="3382694916"/>
                    </a:ext>
                  </a:extLst>
                </a:gridCol>
                <a:gridCol w="762000">
                  <a:extLst>
                    <a:ext uri="{9D8B030D-6E8A-4147-A177-3AD203B41FA5}">
                      <a16:colId xmlns="" xmlns:a16="http://schemas.microsoft.com/office/drawing/2014/main" val="150555020"/>
                    </a:ext>
                  </a:extLst>
                </a:gridCol>
              </a:tblGrid>
              <a:tr h="236921">
                <a:tc>
                  <a:txBody>
                    <a:bodyPr/>
                    <a:lstStyle/>
                    <a:p>
                      <a:pPr algn="just">
                        <a:lnSpc>
                          <a:spcPts val="1800"/>
                        </a:lnSpc>
                        <a:spcAft>
                          <a:spcPts val="0"/>
                        </a:spcAft>
                      </a:pPr>
                      <a:r>
                        <a:rPr lang="es-ES" sz="1400" dirty="0">
                          <a:effectLst/>
                        </a:rPr>
                        <a:t> </a:t>
                      </a:r>
                      <a:endParaRPr lang="es-ES" sz="14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CC"/>
                          </a:solidFill>
                          <a:effectLst/>
                        </a:rPr>
                        <a:t>31-12-N</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dirty="0">
                          <a:solidFill>
                            <a:srgbClr val="0000CC"/>
                          </a:solidFill>
                          <a:effectLst/>
                        </a:rPr>
                        <a:t>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448945387"/>
                  </a:ext>
                </a:extLst>
              </a:tr>
              <a:tr h="448879">
                <a:tc>
                  <a:txBody>
                    <a:bodyPr/>
                    <a:lstStyle/>
                    <a:p>
                      <a:pPr algn="ctr">
                        <a:lnSpc>
                          <a:spcPts val="1800"/>
                        </a:lnSpc>
                        <a:spcAft>
                          <a:spcPts val="0"/>
                        </a:spcAft>
                      </a:pPr>
                      <a:r>
                        <a:rPr lang="es-ES" sz="1400" b="1" dirty="0" smtClean="0">
                          <a:solidFill>
                            <a:srgbClr val="0000CC"/>
                          </a:solidFill>
                          <a:effectLst/>
                        </a:rPr>
                        <a:t>28.750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smtClean="0">
                          <a:solidFill>
                            <a:srgbClr val="0000CC"/>
                          </a:solidFill>
                          <a:effectLst/>
                          <a:latin typeface="+mn-lt"/>
                        </a:rPr>
                        <a:t>Resultado del ejercicio N (129)</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rPr>
                        <a:t>Impuesto sobre beneficios </a:t>
                      </a:r>
                      <a:r>
                        <a:rPr lang="es-ES" sz="1400" b="1" u="sng" dirty="0" smtClean="0">
                          <a:solidFill>
                            <a:srgbClr val="FF0000"/>
                          </a:solidFill>
                          <a:effectLst/>
                        </a:rPr>
                        <a:t>corriente</a:t>
                      </a:r>
                      <a:r>
                        <a:rPr lang="es-ES" sz="1400" b="1" dirty="0" smtClean="0">
                          <a:solidFill>
                            <a:srgbClr val="FF0000"/>
                          </a:solidFill>
                          <a:effectLst/>
                        </a:rPr>
                        <a:t> </a:t>
                      </a:r>
                      <a:r>
                        <a:rPr lang="es-ES" sz="1400" b="1" dirty="0">
                          <a:solidFill>
                            <a:srgbClr val="FF0000"/>
                          </a:solidFill>
                          <a:effectLst/>
                        </a:rPr>
                        <a:t>(</a:t>
                      </a:r>
                      <a:r>
                        <a:rPr lang="es-ES" sz="1400" b="1" dirty="0" smtClean="0">
                          <a:solidFill>
                            <a:srgbClr val="FF0000"/>
                          </a:solidFill>
                          <a:effectLst/>
                        </a:rPr>
                        <a:t>6300)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FF0000"/>
                          </a:solidFill>
                          <a:effectLst/>
                        </a:rPr>
                        <a:t>28.750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589686248"/>
                  </a:ext>
                </a:extLst>
              </a:tr>
            </a:tbl>
          </a:graphicData>
        </a:graphic>
      </p:graphicFrame>
      <p:sp>
        <p:nvSpPr>
          <p:cNvPr id="3" name="Rectángulo 2"/>
          <p:cNvSpPr/>
          <p:nvPr/>
        </p:nvSpPr>
        <p:spPr>
          <a:xfrm>
            <a:off x="152400" y="568404"/>
            <a:ext cx="9525000" cy="1231106"/>
          </a:xfrm>
          <a:prstGeom prst="rect">
            <a:avLst/>
          </a:prstGeom>
        </p:spPr>
        <p:txBody>
          <a:bodyPr wrap="square">
            <a:spAutoFit/>
          </a:bodyPr>
          <a:lstStyle/>
          <a:p>
            <a:pPr marL="342900" indent="-342900" algn="just">
              <a:spcAft>
                <a:spcPts val="0"/>
              </a:spcAft>
              <a:buFont typeface="+mj-lt"/>
              <a:buAutoNum type="arabicParenR" startAt="3"/>
              <a:tabLst>
                <a:tab pos="2700020" algn="ctr"/>
                <a:tab pos="5400040" algn="r"/>
                <a:tab pos="685800" algn="l"/>
              </a:tabLst>
            </a:pPr>
            <a:r>
              <a:rPr lang="es-ES" sz="1800" dirty="0" smtClean="0">
                <a:latin typeface="Arial" panose="020B0604020202020204" pitchFamily="34" charset="0"/>
                <a:ea typeface="Times New Roman" panose="02020603050405020304" pitchFamily="18" charset="0"/>
              </a:rPr>
              <a:t>contabilización del </a:t>
            </a:r>
            <a:r>
              <a:rPr lang="es-ES" sz="1800" u="sng" dirty="0" smtClean="0">
                <a:solidFill>
                  <a:srgbClr val="FFFF00"/>
                </a:solidFill>
              </a:rPr>
              <a:t>Resultado del Ejercicio:</a:t>
            </a:r>
          </a:p>
          <a:p>
            <a:pPr marL="342900" indent="-342900" algn="just">
              <a:spcAft>
                <a:spcPts val="0"/>
              </a:spcAft>
              <a:buFont typeface="+mj-lt"/>
              <a:buAutoNum type="arabicParenR" startAt="3"/>
              <a:tabLst>
                <a:tab pos="2700020" algn="ctr"/>
                <a:tab pos="5400040" algn="r"/>
                <a:tab pos="685800" algn="l"/>
              </a:tabLst>
            </a:pPr>
            <a:endParaRPr lang="es-ES" sz="800" u="sng" dirty="0" smtClean="0"/>
          </a:p>
          <a:p>
            <a:pPr marL="342900" indent="-342900" algn="just">
              <a:spcAft>
                <a:spcPts val="0"/>
              </a:spcAft>
              <a:buFont typeface="Wingdings" pitchFamily="2" charset="2"/>
              <a:buChar char="Ø"/>
              <a:tabLst>
                <a:tab pos="2700020" algn="ctr"/>
                <a:tab pos="5400040" algn="r"/>
                <a:tab pos="685800" algn="l"/>
              </a:tabLst>
            </a:pPr>
            <a:r>
              <a:rPr lang="es-ES" sz="1600" dirty="0" smtClean="0">
                <a:latin typeface="+mn-lt"/>
              </a:rPr>
              <a:t>“</a:t>
            </a:r>
            <a:r>
              <a:rPr lang="es-ES" sz="1600" b="0" dirty="0" smtClean="0">
                <a:latin typeface="+mn-lt"/>
              </a:rPr>
              <a:t>El gasto (ingreso) por impuesto sobre beneficios comprenderá la parte relativa al gasto (ingreso) por impuesto corriente y la parte correspondiente al gasto (ingreso) por impuesto diferido” </a:t>
            </a:r>
            <a:r>
              <a:rPr lang="es-ES" sz="1600" b="0" dirty="0" smtClean="0">
                <a:solidFill>
                  <a:srgbClr val="FFFFCC"/>
                </a:solidFill>
                <a:latin typeface="+mn-lt"/>
              </a:rPr>
              <a:t>[apartado 4, Normas de  Valoración 13ª del PGC y 15ª del PGC de PYMES]</a:t>
            </a:r>
            <a:endParaRPr lang="es-ES" sz="1800" u="none" strike="noStrike" dirty="0">
              <a:solidFill>
                <a:srgbClr val="FFFFCC"/>
              </a:solidFill>
              <a:effectLst/>
              <a:latin typeface="Times New Roman" panose="02020603050405020304" pitchFamily="18" charset="0"/>
              <a:ea typeface="Times New Roman" panose="02020603050405020304" pitchFamily="18" charset="0"/>
            </a:endParaRPr>
          </a:p>
        </p:txBody>
      </p:sp>
      <p:graphicFrame>
        <p:nvGraphicFramePr>
          <p:cNvPr id="4" name="Tabla 3"/>
          <p:cNvGraphicFramePr>
            <a:graphicFrameLocks noGrp="1"/>
          </p:cNvGraphicFramePr>
          <p:nvPr>
            <p:extLst>
              <p:ext uri="{D42A27DB-BD31-4B8C-83A1-F6EECF244321}">
                <p14:modId xmlns="" xmlns:p14="http://schemas.microsoft.com/office/powerpoint/2010/main" val="4203815283"/>
              </p:ext>
            </p:extLst>
          </p:nvPr>
        </p:nvGraphicFramePr>
        <p:xfrm>
          <a:off x="76201" y="2438400"/>
          <a:ext cx="9524999" cy="685800"/>
        </p:xfrm>
        <a:graphic>
          <a:graphicData uri="http://schemas.openxmlformats.org/drawingml/2006/table">
            <a:tbl>
              <a:tblPr>
                <a:tableStyleId>{5C22544A-7EE6-4342-B048-85BDC9FD1C3A}</a:tableStyleId>
              </a:tblPr>
              <a:tblGrid>
                <a:gridCol w="1066800">
                  <a:extLst>
                    <a:ext uri="{9D8B030D-6E8A-4147-A177-3AD203B41FA5}">
                      <a16:colId xmlns="" xmlns:a16="http://schemas.microsoft.com/office/drawing/2014/main" val="1623362537"/>
                    </a:ext>
                  </a:extLst>
                </a:gridCol>
                <a:gridCol w="3657599">
                  <a:extLst>
                    <a:ext uri="{9D8B030D-6E8A-4147-A177-3AD203B41FA5}">
                      <a16:colId xmlns="" xmlns:a16="http://schemas.microsoft.com/office/drawing/2014/main" val="1436730330"/>
                    </a:ext>
                  </a:extLst>
                </a:gridCol>
                <a:gridCol w="914400">
                  <a:extLst>
                    <a:ext uri="{9D8B030D-6E8A-4147-A177-3AD203B41FA5}">
                      <a16:colId xmlns="" xmlns:a16="http://schemas.microsoft.com/office/drawing/2014/main" val="2076611150"/>
                    </a:ext>
                  </a:extLst>
                </a:gridCol>
                <a:gridCol w="3048000">
                  <a:extLst>
                    <a:ext uri="{9D8B030D-6E8A-4147-A177-3AD203B41FA5}">
                      <a16:colId xmlns="" xmlns:a16="http://schemas.microsoft.com/office/drawing/2014/main" val="3386640337"/>
                    </a:ext>
                  </a:extLst>
                </a:gridCol>
                <a:gridCol w="838200">
                  <a:extLst>
                    <a:ext uri="{9D8B030D-6E8A-4147-A177-3AD203B41FA5}">
                      <a16:colId xmlns="" xmlns:a16="http://schemas.microsoft.com/office/drawing/2014/main" val="1963941001"/>
                    </a:ext>
                  </a:extLst>
                </a:gridCol>
              </a:tblGrid>
              <a:tr h="170913">
                <a:tc>
                  <a:txBody>
                    <a:bodyPr/>
                    <a:lstStyle/>
                    <a:p>
                      <a:pPr algn="just">
                        <a:lnSpc>
                          <a:spcPts val="1800"/>
                        </a:lnSpc>
                        <a:spcAft>
                          <a:spcPts val="0"/>
                        </a:spcAft>
                      </a:pPr>
                      <a:r>
                        <a:rPr lang="es-ES" sz="1400" dirty="0">
                          <a:solidFill>
                            <a:srgbClr val="0000CC"/>
                          </a:solidFill>
                          <a:effectLst/>
                          <a:latin typeface="+mn-lt"/>
                        </a:rPr>
                        <a:t> </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CC"/>
                          </a:solidFill>
                          <a:effectLst/>
                          <a:latin typeface="+mn-lt"/>
                        </a:rPr>
                        <a:t>31-12-N</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just">
                        <a:lnSpc>
                          <a:spcPts val="1800"/>
                        </a:lnSpc>
                        <a:spcAft>
                          <a:spcPts val="0"/>
                        </a:spcAft>
                      </a:pPr>
                      <a:r>
                        <a:rPr lang="es-ES" sz="1400">
                          <a:solidFill>
                            <a:srgbClr val="0000CC"/>
                          </a:solidFill>
                          <a:effectLst/>
                          <a:latin typeface="+mn-lt"/>
                        </a:rPr>
                        <a:t> </a:t>
                      </a:r>
                      <a:endParaRPr lang="es-ES" sz="140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682084967"/>
                  </a:ext>
                </a:extLst>
              </a:tr>
              <a:tr h="457200">
                <a:tc>
                  <a:txBody>
                    <a:bodyPr/>
                    <a:lstStyle/>
                    <a:p>
                      <a:pPr algn="ctr">
                        <a:lnSpc>
                          <a:spcPts val="1800"/>
                        </a:lnSpc>
                        <a:spcAft>
                          <a:spcPts val="0"/>
                        </a:spcAft>
                      </a:pPr>
                      <a:r>
                        <a:rPr lang="es-ES" sz="1400" b="1" dirty="0">
                          <a:solidFill>
                            <a:srgbClr val="FF0000"/>
                          </a:solidFill>
                          <a:effectLst/>
                          <a:latin typeface="+mn-lt"/>
                        </a:rPr>
                        <a:t>2.500</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nSpc>
                          <a:spcPts val="1800"/>
                        </a:lnSpc>
                        <a:spcAft>
                          <a:spcPts val="0"/>
                        </a:spcAft>
                      </a:pPr>
                      <a:r>
                        <a:rPr lang="es-ES" sz="1400" b="1" dirty="0">
                          <a:solidFill>
                            <a:srgbClr val="FF0000"/>
                          </a:solidFill>
                          <a:effectLst/>
                          <a:latin typeface="+mn-lt"/>
                        </a:rPr>
                        <a:t>Impuesto sobre beneficios </a:t>
                      </a:r>
                      <a:r>
                        <a:rPr lang="es-ES" sz="1400" b="1" u="sng" dirty="0">
                          <a:solidFill>
                            <a:srgbClr val="FF0000"/>
                          </a:solidFill>
                          <a:effectLst/>
                          <a:latin typeface="+mn-lt"/>
                        </a:rPr>
                        <a:t>diferido</a:t>
                      </a:r>
                      <a:r>
                        <a:rPr lang="es-ES" sz="1400" b="1" dirty="0">
                          <a:solidFill>
                            <a:srgbClr val="FF0000"/>
                          </a:solidFill>
                          <a:effectLst/>
                          <a:latin typeface="+mn-lt"/>
                        </a:rPr>
                        <a:t> (6301) </a:t>
                      </a:r>
                      <a:endParaRPr lang="es-ES" sz="1400" b="1" dirty="0">
                        <a:solidFill>
                          <a:srgbClr val="FF0000"/>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latin typeface="+mn-lt"/>
                        </a:rPr>
                        <a:t>a/</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r">
                        <a:lnSpc>
                          <a:spcPts val="1800"/>
                        </a:lnSpc>
                        <a:spcAft>
                          <a:spcPts val="0"/>
                        </a:spcAft>
                      </a:pPr>
                      <a:r>
                        <a:rPr lang="es-ES" sz="1400" b="1" dirty="0" smtClean="0">
                          <a:solidFill>
                            <a:srgbClr val="0000CC"/>
                          </a:solidFill>
                          <a:effectLst/>
                          <a:latin typeface="+mn-lt"/>
                        </a:rPr>
                        <a:t>Resultado Contable(129)</a:t>
                      </a:r>
                      <a:endParaRPr lang="es-ES" sz="1400"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a:solidFill>
                            <a:srgbClr val="0000CC"/>
                          </a:solidFill>
                          <a:effectLst/>
                          <a:latin typeface="+mn-lt"/>
                        </a:rPr>
                        <a:t>2.500</a:t>
                      </a:r>
                      <a:endParaRPr lang="es-ES" sz="1400" b="1" dirty="0">
                        <a:solidFill>
                          <a:srgbClr val="0000CC"/>
                        </a:solidFill>
                        <a:effectLst/>
                        <a:latin typeface="+mn-lt"/>
                        <a:ea typeface="Times New Roman" panose="02020603050405020304" pitchFamily="18" charset="0"/>
                      </a:endParaRPr>
                    </a:p>
                  </a:txBody>
                  <a:tcPr marL="0" marR="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867132512"/>
                  </a:ext>
                </a:extLst>
              </a:tr>
            </a:tbl>
          </a:graphicData>
        </a:graphic>
      </p:graphicFrame>
      <p:sp>
        <p:nvSpPr>
          <p:cNvPr id="7" name="Rectángulo 6"/>
          <p:cNvSpPr/>
          <p:nvPr/>
        </p:nvSpPr>
        <p:spPr>
          <a:xfrm>
            <a:off x="304801" y="1981200"/>
            <a:ext cx="9144000" cy="369332"/>
          </a:xfrm>
          <a:prstGeom prst="rect">
            <a:avLst/>
          </a:prstGeom>
        </p:spPr>
        <p:txBody>
          <a:bodyPr wrap="square">
            <a:spAutoFit/>
          </a:bodyPr>
          <a:lstStyle/>
          <a:p>
            <a:pPr marL="414900" indent="-342900">
              <a:spcAft>
                <a:spcPts val="0"/>
              </a:spcAft>
              <a:buFont typeface="+mj-lt"/>
              <a:buAutoNum type="alphaLcParenR"/>
            </a:pPr>
            <a:r>
              <a:rPr lang="es-ES" sz="1800" u="sng" dirty="0" smtClean="0">
                <a:solidFill>
                  <a:srgbClr val="FFFF00"/>
                </a:solidFill>
                <a:latin typeface="Arial" panose="020B0604020202020204" pitchFamily="34" charset="0"/>
                <a:ea typeface="Times New Roman" panose="02020603050405020304" pitchFamily="18" charset="0"/>
              </a:rPr>
              <a:t>impuesto diferido [5.000 – 2.500 = 2.500 con saldo acreedor, “ingreso”]:</a:t>
            </a:r>
            <a:endParaRPr lang="es-ES" sz="1800" b="0" dirty="0">
              <a:solidFill>
                <a:srgbClr val="FFFF00"/>
              </a:solidFill>
              <a:effectLst/>
              <a:latin typeface="+mn-lt"/>
              <a:ea typeface="Times New Roman" panose="02020603050405020304" pitchFamily="18" charset="0"/>
            </a:endParaRPr>
          </a:p>
        </p:txBody>
      </p:sp>
      <p:sp>
        <p:nvSpPr>
          <p:cNvPr id="10" name="Rectángulo 9"/>
          <p:cNvSpPr/>
          <p:nvPr/>
        </p:nvSpPr>
        <p:spPr>
          <a:xfrm>
            <a:off x="342901" y="3429000"/>
            <a:ext cx="7734299" cy="369332"/>
          </a:xfrm>
          <a:prstGeom prst="rect">
            <a:avLst/>
          </a:prstGeom>
        </p:spPr>
        <p:txBody>
          <a:bodyPr wrap="square">
            <a:spAutoFit/>
          </a:bodyPr>
          <a:lstStyle/>
          <a:p>
            <a:pPr marL="414900" indent="-342900">
              <a:spcAft>
                <a:spcPts val="0"/>
              </a:spcAft>
              <a:buFont typeface="+mj-lt"/>
              <a:buAutoNum type="alphaLcParenR" startAt="2"/>
            </a:pPr>
            <a:r>
              <a:rPr lang="es-ES" sz="1800" u="sng" dirty="0" smtClean="0">
                <a:solidFill>
                  <a:srgbClr val="FFFF00"/>
                </a:solidFill>
                <a:latin typeface="Arial" panose="020B0604020202020204" pitchFamily="34" charset="0"/>
                <a:ea typeface="Times New Roman" panose="02020603050405020304" pitchFamily="18" charset="0"/>
              </a:rPr>
              <a:t>impuesto corriente [28.750 con saldo deudor, “gasto”]:</a:t>
            </a:r>
            <a:endParaRPr lang="es-ES" sz="1800" b="0" dirty="0">
              <a:solidFill>
                <a:srgbClr val="FFFF00"/>
              </a:solidFill>
              <a:effectLst/>
              <a:latin typeface="+mn-lt"/>
              <a:ea typeface="Times New Roman" panose="02020603050405020304" pitchFamily="18" charset="0"/>
            </a:endParaRPr>
          </a:p>
        </p:txBody>
      </p:sp>
      <p:graphicFrame>
        <p:nvGraphicFramePr>
          <p:cNvPr id="12" name="Tabla 4"/>
          <p:cNvGraphicFramePr>
            <a:graphicFrameLocks noGrp="1"/>
          </p:cNvGraphicFramePr>
          <p:nvPr>
            <p:extLst>
              <p:ext uri="{D42A27DB-BD31-4B8C-83A1-F6EECF244321}">
                <p14:modId xmlns="" xmlns:p14="http://schemas.microsoft.com/office/powerpoint/2010/main" val="1965934524"/>
              </p:ext>
            </p:extLst>
          </p:nvPr>
        </p:nvGraphicFramePr>
        <p:xfrm>
          <a:off x="1447799" y="5029200"/>
          <a:ext cx="7467600" cy="1524000"/>
        </p:xfrm>
        <a:graphic>
          <a:graphicData uri="http://schemas.openxmlformats.org/drawingml/2006/table">
            <a:tbl>
              <a:tblPr>
                <a:tableStyleId>{5C22544A-7EE6-4342-B048-85BDC9FD1C3A}</a:tableStyleId>
              </a:tblPr>
              <a:tblGrid>
                <a:gridCol w="4832654">
                  <a:extLst>
                    <a:ext uri="{9D8B030D-6E8A-4147-A177-3AD203B41FA5}">
                      <a16:colId xmlns="" xmlns:a16="http://schemas.microsoft.com/office/drawing/2014/main" val="1250219330"/>
                    </a:ext>
                  </a:extLst>
                </a:gridCol>
                <a:gridCol w="2634946">
                  <a:extLst>
                    <a:ext uri="{9D8B030D-6E8A-4147-A177-3AD203B41FA5}">
                      <a16:colId xmlns="" xmlns:a16="http://schemas.microsoft.com/office/drawing/2014/main" val="2092829158"/>
                    </a:ext>
                  </a:extLst>
                </a:gridCol>
              </a:tblGrid>
              <a:tr h="457200">
                <a:tc>
                  <a:txBody>
                    <a:bodyPr/>
                    <a:lstStyle/>
                    <a:p>
                      <a:pPr algn="r">
                        <a:spcAft>
                          <a:spcPts val="0"/>
                        </a:spcAft>
                      </a:pPr>
                      <a:r>
                        <a:rPr lang="es-ES" sz="1400" b="1" dirty="0">
                          <a:solidFill>
                            <a:srgbClr val="003300"/>
                          </a:solidFill>
                          <a:effectLst/>
                          <a:latin typeface="+mn-lt"/>
                        </a:rPr>
                        <a:t>Resultado </a:t>
                      </a:r>
                      <a:r>
                        <a:rPr lang="es-ES" sz="1400" b="1" u="sng" dirty="0">
                          <a:solidFill>
                            <a:srgbClr val="003300"/>
                          </a:solidFill>
                          <a:effectLst/>
                          <a:latin typeface="+mn-lt"/>
                        </a:rPr>
                        <a:t>antes</a:t>
                      </a:r>
                      <a:r>
                        <a:rPr lang="es-ES" sz="1400" b="1" dirty="0">
                          <a:solidFill>
                            <a:srgbClr val="003300"/>
                          </a:solidFill>
                          <a:effectLst/>
                          <a:latin typeface="+mn-lt"/>
                        </a:rPr>
                        <a:t> de impuestos</a:t>
                      </a: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marL="45720" algn="ctr">
                        <a:spcAft>
                          <a:spcPts val="0"/>
                        </a:spcAft>
                        <a:tabLst>
                          <a:tab pos="2700020" algn="ctr"/>
                          <a:tab pos="5400040" algn="r"/>
                          <a:tab pos="-44450" algn="l"/>
                          <a:tab pos="1187450" algn="dec"/>
                        </a:tabLst>
                      </a:pPr>
                      <a:r>
                        <a:rPr lang="es-ES_tradnl" sz="1400" b="1" dirty="0">
                          <a:solidFill>
                            <a:srgbClr val="003300"/>
                          </a:solidFill>
                          <a:effectLst/>
                          <a:latin typeface="+mn-lt"/>
                        </a:rPr>
                        <a:t>100.000</a:t>
                      </a:r>
                      <a:endParaRPr lang="es-ES" sz="1400" b="1" dirty="0">
                        <a:solidFill>
                          <a:srgbClr val="0033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extLst>
                  <a:ext uri="{0D108BD9-81ED-4DB2-BD59-A6C34878D82A}">
                    <a16:rowId xmlns="" xmlns:a16="http://schemas.microsoft.com/office/drawing/2014/main" val="3500747617"/>
                  </a:ext>
                </a:extLst>
              </a:tr>
              <a:tr h="259080">
                <a:tc>
                  <a:txBody>
                    <a:bodyPr/>
                    <a:lstStyle/>
                    <a:p>
                      <a:pPr algn="r">
                        <a:lnSpc>
                          <a:spcPts val="1800"/>
                        </a:lnSpc>
                        <a:spcAft>
                          <a:spcPts val="0"/>
                        </a:spcAft>
                      </a:pPr>
                      <a:r>
                        <a:rPr lang="es-ES" sz="1400" b="1" dirty="0" smtClean="0">
                          <a:solidFill>
                            <a:srgbClr val="FF0000"/>
                          </a:solidFill>
                          <a:effectLst/>
                          <a:latin typeface="+mn-lt"/>
                        </a:rPr>
                        <a:t>Impuesto sobre beneficios </a:t>
                      </a:r>
                      <a:r>
                        <a:rPr lang="es-ES" sz="1400" b="1" u="sng" dirty="0" smtClean="0">
                          <a:solidFill>
                            <a:srgbClr val="FF0000"/>
                          </a:solidFill>
                          <a:effectLst/>
                          <a:latin typeface="+mn-lt"/>
                        </a:rPr>
                        <a:t>diferido</a:t>
                      </a:r>
                      <a:r>
                        <a:rPr lang="es-ES" sz="1400" b="1" dirty="0" smtClean="0">
                          <a:solidFill>
                            <a:srgbClr val="FF0000"/>
                          </a:solidFill>
                          <a:effectLst/>
                          <a:latin typeface="+mn-lt"/>
                        </a:rPr>
                        <a:t> (6301) </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FF0000"/>
                          </a:solidFill>
                          <a:effectLst/>
                          <a:latin typeface="+mn-lt"/>
                          <a:ea typeface="Times New Roman" panose="02020603050405020304" pitchFamily="18" charset="0"/>
                        </a:rPr>
                        <a:t>+ 2.500</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55718673"/>
                  </a:ext>
                </a:extLst>
              </a:tr>
              <a:tr h="365760">
                <a:tc>
                  <a:txBody>
                    <a:bodyPr/>
                    <a:lstStyle/>
                    <a:p>
                      <a:pPr marL="50800" marR="0" indent="0" algn="r" defTabSz="914400" rtl="0" eaLnBrk="1" fontAlgn="auto" latinLnBrk="0" hangingPunct="1">
                        <a:lnSpc>
                          <a:spcPct val="100000"/>
                        </a:lnSpc>
                        <a:spcBef>
                          <a:spcPts val="0"/>
                        </a:spcBef>
                        <a:spcAft>
                          <a:spcPts val="0"/>
                        </a:spcAft>
                        <a:buClrTx/>
                        <a:buSzTx/>
                        <a:buFontTx/>
                        <a:buNone/>
                        <a:tabLst/>
                        <a:defRPr/>
                      </a:pPr>
                      <a:r>
                        <a:rPr lang="es-ES" sz="1400" b="1" dirty="0" smtClean="0">
                          <a:solidFill>
                            <a:srgbClr val="FF0000"/>
                          </a:solidFill>
                          <a:effectLst/>
                          <a:latin typeface="+mn-lt"/>
                        </a:rPr>
                        <a:t>Impuesto sobre beneficios </a:t>
                      </a:r>
                      <a:r>
                        <a:rPr lang="es-ES" sz="1400" b="1" u="sng" dirty="0" smtClean="0">
                          <a:solidFill>
                            <a:srgbClr val="FF0000"/>
                          </a:solidFill>
                          <a:effectLst/>
                          <a:latin typeface="+mn-lt"/>
                        </a:rPr>
                        <a:t>corriente</a:t>
                      </a:r>
                      <a:r>
                        <a:rPr lang="es-ES" sz="1400" b="1" dirty="0" smtClean="0">
                          <a:solidFill>
                            <a:srgbClr val="FF0000"/>
                          </a:solidFill>
                          <a:effectLst/>
                          <a:latin typeface="+mn-lt"/>
                        </a:rPr>
                        <a:t> (6300)</a:t>
                      </a:r>
                      <a:endParaRPr lang="es-ES" sz="1400" b="1" dirty="0" smtClean="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FF0000"/>
                          </a:solidFill>
                          <a:effectLst/>
                          <a:latin typeface="+mn-lt"/>
                          <a:ea typeface="Times New Roman" panose="02020603050405020304" pitchFamily="18" charset="0"/>
                        </a:rPr>
                        <a:t>- 28.750</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224861269"/>
                  </a:ext>
                </a:extLst>
              </a:tr>
              <a:tr h="441960">
                <a:tc>
                  <a:txBody>
                    <a:bodyPr/>
                    <a:lstStyle/>
                    <a:p>
                      <a:pPr marL="50800" marR="0" indent="0" algn="r" defTabSz="914400" rtl="0" eaLnBrk="1" fontAlgn="auto" latinLnBrk="0" hangingPunct="1">
                        <a:lnSpc>
                          <a:spcPct val="100000"/>
                        </a:lnSpc>
                        <a:spcBef>
                          <a:spcPts val="0"/>
                        </a:spcBef>
                        <a:spcAft>
                          <a:spcPts val="0"/>
                        </a:spcAft>
                        <a:buClrTx/>
                        <a:buSzTx/>
                        <a:buFontTx/>
                        <a:buNone/>
                        <a:tabLst/>
                        <a:defRPr/>
                      </a:pPr>
                      <a:r>
                        <a:rPr lang="es-ES" sz="1400" b="1" dirty="0" smtClean="0">
                          <a:solidFill>
                            <a:srgbClr val="0000CC"/>
                          </a:solidFill>
                          <a:effectLst/>
                          <a:latin typeface="+mn-lt"/>
                        </a:rPr>
                        <a:t>Resultado </a:t>
                      </a:r>
                      <a:r>
                        <a:rPr lang="es-ES" sz="1400" b="1" u="sng" dirty="0" smtClean="0">
                          <a:solidFill>
                            <a:srgbClr val="0000CC"/>
                          </a:solidFill>
                          <a:effectLst/>
                          <a:latin typeface="+mn-lt"/>
                        </a:rPr>
                        <a:t>después</a:t>
                      </a:r>
                      <a:r>
                        <a:rPr lang="es-ES" sz="1400" b="1" dirty="0" smtClean="0">
                          <a:solidFill>
                            <a:srgbClr val="0000CC"/>
                          </a:solidFill>
                          <a:effectLst/>
                          <a:latin typeface="+mn-lt"/>
                        </a:rPr>
                        <a:t> de impuestos</a:t>
                      </a: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marL="45720" algn="ctr">
                        <a:spcAft>
                          <a:spcPts val="0"/>
                        </a:spcAft>
                        <a:tabLst>
                          <a:tab pos="1187450" algn="dec"/>
                        </a:tabLst>
                      </a:pPr>
                      <a:r>
                        <a:rPr lang="es-ES" sz="1400" b="1" dirty="0" smtClean="0">
                          <a:solidFill>
                            <a:srgbClr val="0000CC"/>
                          </a:solidFill>
                          <a:effectLst/>
                          <a:latin typeface="+mn-lt"/>
                          <a:ea typeface="Times New Roman" panose="02020603050405020304" pitchFamily="18" charset="0"/>
                        </a:rPr>
                        <a:t>73.750</a:t>
                      </a:r>
                      <a:endParaRPr lang="es-ES" sz="1400" b="1" dirty="0">
                        <a:solidFill>
                          <a:srgbClr val="0000CC"/>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extLst>
                  <a:ext uri="{0D108BD9-81ED-4DB2-BD59-A6C34878D82A}">
                    <a16:rowId xmlns="" xmlns:a16="http://schemas.microsoft.com/office/drawing/2014/main" val="3729196178"/>
                  </a:ext>
                </a:extLst>
              </a:tr>
            </a:tbl>
          </a:graphicData>
        </a:graphic>
      </p:graphicFrame>
      <p:sp>
        <p:nvSpPr>
          <p:cNvPr id="11"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1 - Solución-3</a:t>
            </a:r>
            <a:r>
              <a:rPr lang="es-ES" sz="1700" dirty="0" smtClean="0">
                <a:solidFill>
                  <a:srgbClr val="FF0000"/>
                </a:solidFill>
              </a:rPr>
              <a:t> Cierre Contable y Fiscal </a:t>
            </a:r>
            <a:r>
              <a:rPr lang="es-ES" sz="1200" dirty="0" smtClean="0">
                <a:solidFill>
                  <a:srgbClr val="FF0000"/>
                </a:solidFill>
              </a:rPr>
              <a:t>[GASTOS </a:t>
            </a:r>
            <a:r>
              <a:rPr lang="es-ES" sz="1200" u="sng" dirty="0" smtClean="0">
                <a:solidFill>
                  <a:srgbClr val="FF0000"/>
                </a:solidFill>
              </a:rPr>
              <a:t>NO</a:t>
            </a:r>
            <a:r>
              <a:rPr lang="es-ES" sz="1200" dirty="0" smtClean="0">
                <a:solidFill>
                  <a:srgbClr val="FF0000"/>
                </a:solidFill>
              </a:rPr>
              <a:t> DEDUCIBLES, art. 15 LIS] </a:t>
            </a:r>
            <a:endParaRPr lang="es-ES" sz="1200" u="sng" dirty="0">
              <a:solidFill>
                <a:srgbClr val="FF0000"/>
              </a:solidFill>
            </a:endParaRPr>
          </a:p>
        </p:txBody>
      </p:sp>
    </p:spTree>
    <p:extLst>
      <p:ext uri="{BB962C8B-B14F-4D97-AF65-F5344CB8AC3E}">
        <p14:creationId xmlns="" xmlns:p14="http://schemas.microsoft.com/office/powerpoint/2010/main" val="195406389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65</a:t>
            </a:fld>
            <a:endParaRPr lang="es-ES"/>
          </a:p>
        </p:txBody>
      </p:sp>
      <p:sp>
        <p:nvSpPr>
          <p:cNvPr id="3" name="Rectángulo 2"/>
          <p:cNvSpPr/>
          <p:nvPr/>
        </p:nvSpPr>
        <p:spPr>
          <a:xfrm>
            <a:off x="533400" y="457200"/>
            <a:ext cx="8382000" cy="369332"/>
          </a:xfrm>
          <a:prstGeom prst="rect">
            <a:avLst/>
          </a:prstGeom>
        </p:spPr>
        <p:txBody>
          <a:bodyPr wrap="square">
            <a:spAutoFit/>
          </a:bodyPr>
          <a:lstStyle/>
          <a:p>
            <a:pPr marL="342900" indent="-342900" algn="ctr">
              <a:spcAft>
                <a:spcPts val="0"/>
              </a:spcAft>
              <a:buFont typeface="+mj-lt"/>
              <a:buAutoNum type="alphaUcPeriod" startAt="2"/>
              <a:tabLst>
                <a:tab pos="2700020" algn="ctr"/>
                <a:tab pos="5400040" algn="r"/>
                <a:tab pos="685800" algn="l"/>
              </a:tabLst>
            </a:pPr>
            <a:r>
              <a:rPr lang="es-ES" sz="1800" u="sng" dirty="0" smtClean="0">
                <a:solidFill>
                  <a:srgbClr val="FFFF99"/>
                </a:solidFill>
                <a:latin typeface="Arial" panose="020B0604020202020204" pitchFamily="34" charset="0"/>
              </a:rPr>
              <a:t>Liquidación del IS en julio de N+1 (Modelo 200): </a:t>
            </a:r>
            <a:endParaRPr lang="es-ES" sz="1800" u="none" strike="noStrike" dirty="0">
              <a:effectLst/>
              <a:latin typeface="Times New Roman" panose="02020603050405020304" pitchFamily="18" charset="0"/>
              <a:ea typeface="Times New Roman" panose="02020603050405020304" pitchFamily="18" charset="0"/>
            </a:endParaRPr>
          </a:p>
        </p:txBody>
      </p:sp>
      <p:graphicFrame>
        <p:nvGraphicFramePr>
          <p:cNvPr id="11" name="Tabla 4"/>
          <p:cNvGraphicFramePr>
            <a:graphicFrameLocks noGrp="1"/>
          </p:cNvGraphicFramePr>
          <p:nvPr>
            <p:extLst>
              <p:ext uri="{D42A27DB-BD31-4B8C-83A1-F6EECF244321}">
                <p14:modId xmlns="" xmlns:p14="http://schemas.microsoft.com/office/powerpoint/2010/main" val="4145338359"/>
              </p:ext>
            </p:extLst>
          </p:nvPr>
        </p:nvGraphicFramePr>
        <p:xfrm>
          <a:off x="609600" y="904613"/>
          <a:ext cx="8382000" cy="4063627"/>
        </p:xfrm>
        <a:graphic>
          <a:graphicData uri="http://schemas.openxmlformats.org/drawingml/2006/table">
            <a:tbl>
              <a:tblPr>
                <a:tableStyleId>{5C22544A-7EE6-4342-B048-85BDC9FD1C3A}</a:tableStyleId>
              </a:tblPr>
              <a:tblGrid>
                <a:gridCol w="5747054">
                  <a:extLst>
                    <a:ext uri="{9D8B030D-6E8A-4147-A177-3AD203B41FA5}">
                      <a16:colId xmlns="" xmlns:a16="http://schemas.microsoft.com/office/drawing/2014/main" val="1250219330"/>
                    </a:ext>
                  </a:extLst>
                </a:gridCol>
                <a:gridCol w="2634946">
                  <a:extLst>
                    <a:ext uri="{9D8B030D-6E8A-4147-A177-3AD203B41FA5}">
                      <a16:colId xmlns="" xmlns:a16="http://schemas.microsoft.com/office/drawing/2014/main" val="2092829158"/>
                    </a:ext>
                  </a:extLst>
                </a:gridCol>
              </a:tblGrid>
              <a:tr h="263548">
                <a:tc>
                  <a:txBody>
                    <a:bodyPr/>
                    <a:lstStyle/>
                    <a:p>
                      <a:pPr algn="r">
                        <a:spcAft>
                          <a:spcPts val="0"/>
                        </a:spcAft>
                      </a:pPr>
                      <a:r>
                        <a:rPr lang="es-ES" sz="1400" b="1" dirty="0">
                          <a:solidFill>
                            <a:srgbClr val="003300"/>
                          </a:solidFill>
                          <a:effectLst/>
                        </a:rPr>
                        <a:t>Resultado </a:t>
                      </a:r>
                      <a:r>
                        <a:rPr lang="es-ES" sz="1400" b="1" u="sng" dirty="0" smtClean="0">
                          <a:solidFill>
                            <a:srgbClr val="003300"/>
                          </a:solidFill>
                          <a:effectLst/>
                        </a:rPr>
                        <a:t>después</a:t>
                      </a:r>
                      <a:r>
                        <a:rPr lang="es-ES" sz="1400" b="1" dirty="0" smtClean="0">
                          <a:solidFill>
                            <a:srgbClr val="003300"/>
                          </a:solidFill>
                          <a:effectLst/>
                        </a:rPr>
                        <a:t> </a:t>
                      </a:r>
                      <a:r>
                        <a:rPr lang="es-ES" sz="1400" b="1" dirty="0">
                          <a:solidFill>
                            <a:srgbClr val="003300"/>
                          </a:solidFill>
                          <a:effectLst/>
                        </a:rPr>
                        <a:t>de impuestos</a:t>
                      </a:r>
                      <a:endParaRPr lang="es-ES" sz="1400" b="1" dirty="0">
                        <a:solidFill>
                          <a:srgbClr val="003300"/>
                        </a:solidFill>
                        <a:effectLst/>
                        <a:latin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tc>
                  <a:txBody>
                    <a:bodyPr/>
                    <a:lstStyle/>
                    <a:p>
                      <a:pPr marL="45720" algn="ctr">
                        <a:spcAft>
                          <a:spcPts val="0"/>
                        </a:spcAft>
                        <a:tabLst>
                          <a:tab pos="2700020" algn="ctr"/>
                          <a:tab pos="5400040" algn="r"/>
                          <a:tab pos="-44450" algn="l"/>
                          <a:tab pos="1187450" algn="dec"/>
                        </a:tabLst>
                      </a:pPr>
                      <a:r>
                        <a:rPr lang="es-ES_tradnl" sz="1400" b="1" dirty="0" smtClean="0">
                          <a:solidFill>
                            <a:srgbClr val="003300"/>
                          </a:solidFill>
                          <a:effectLst/>
                        </a:rPr>
                        <a:t>73.750</a:t>
                      </a:r>
                      <a:endParaRPr lang="es-ES" sz="1400" b="1" dirty="0">
                        <a:solidFill>
                          <a:srgbClr val="0033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99"/>
                    </a:solidFill>
                  </a:tcPr>
                </a:tc>
                <a:extLst>
                  <a:ext uri="{0D108BD9-81ED-4DB2-BD59-A6C34878D82A}">
                    <a16:rowId xmlns="" xmlns:a16="http://schemas.microsoft.com/office/drawing/2014/main" val="3500747617"/>
                  </a:ext>
                </a:extLst>
              </a:tr>
              <a:tr h="278788">
                <a:tc>
                  <a:txBody>
                    <a:bodyPr/>
                    <a:lstStyle/>
                    <a:p>
                      <a:pPr marL="50800" algn="r">
                        <a:spcAft>
                          <a:spcPts val="0"/>
                        </a:spcAft>
                      </a:pPr>
                      <a:r>
                        <a:rPr lang="es-ES" sz="1400" b="1" dirty="0">
                          <a:solidFill>
                            <a:srgbClr val="FF0000"/>
                          </a:solidFill>
                          <a:effectLst/>
                          <a:sym typeface="Symbol" panose="05050102010706020507" pitchFamily="18" charset="2"/>
                        </a:rPr>
                        <a:t></a:t>
                      </a:r>
                      <a:r>
                        <a:rPr lang="es-ES" sz="1400" b="1" dirty="0">
                          <a:solidFill>
                            <a:srgbClr val="FF0000"/>
                          </a:solidFill>
                          <a:effectLst/>
                        </a:rPr>
                        <a:t>Ajustes:</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460129805"/>
                  </a:ext>
                </a:extLst>
              </a:tr>
              <a:tr h="140116">
                <a:tc>
                  <a:txBody>
                    <a:bodyPr/>
                    <a:lstStyle/>
                    <a:p>
                      <a:pPr marL="50800" marR="0" indent="0" algn="r" defTabSz="914400" rtl="0" eaLnBrk="1" fontAlgn="auto" latinLnBrk="0" hangingPunct="1">
                        <a:lnSpc>
                          <a:spcPct val="100000"/>
                        </a:lnSpc>
                        <a:spcBef>
                          <a:spcPts val="0"/>
                        </a:spcBef>
                        <a:spcAft>
                          <a:spcPts val="0"/>
                        </a:spcAft>
                        <a:buClrTx/>
                        <a:buSzTx/>
                        <a:buFontTx/>
                        <a:buNone/>
                        <a:tabLst/>
                        <a:defRPr/>
                      </a:pPr>
                      <a:r>
                        <a:rPr lang="es-ES" sz="1400" b="1" dirty="0" smtClean="0">
                          <a:solidFill>
                            <a:srgbClr val="0000CC"/>
                          </a:solidFill>
                          <a:effectLst/>
                        </a:rPr>
                        <a:t>PERMANENTE: </a:t>
                      </a:r>
                      <a:r>
                        <a:rPr lang="es-ES" sz="1400" dirty="0" smtClean="0">
                          <a:solidFill>
                            <a:srgbClr val="0000CC"/>
                          </a:solidFill>
                          <a:effectLst/>
                        </a:rPr>
                        <a:t>(sanción administrativa)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r>
                        <a:rPr lang="es-ES" sz="1400" dirty="0" smtClean="0">
                          <a:solidFill>
                            <a:srgbClr val="0000CC"/>
                          </a:solidFill>
                          <a:effectLst/>
                        </a:rPr>
                        <a:t>5.000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581085117"/>
                  </a:ext>
                </a:extLst>
              </a:tr>
              <a:tr h="140116">
                <a:tc>
                  <a:txBody>
                    <a:bodyPr/>
                    <a:lstStyle/>
                    <a:p>
                      <a:pPr algn="r">
                        <a:lnSpc>
                          <a:spcPts val="1800"/>
                        </a:lnSpc>
                        <a:spcAft>
                          <a:spcPts val="0"/>
                        </a:spcAft>
                      </a:pPr>
                      <a:r>
                        <a:rPr lang="es-ES" sz="1400" b="1" dirty="0" smtClean="0">
                          <a:solidFill>
                            <a:srgbClr val="0000CC"/>
                          </a:solidFill>
                          <a:effectLst/>
                        </a:rPr>
                        <a:t>PERMANENTE: </a:t>
                      </a:r>
                      <a:r>
                        <a:rPr lang="es-ES" sz="1400" b="1" dirty="0" smtClean="0">
                          <a:solidFill>
                            <a:srgbClr val="FF0000"/>
                          </a:solidFill>
                          <a:effectLst/>
                          <a:latin typeface="+mn-lt"/>
                        </a:rPr>
                        <a:t>Impuesto sobre beneficios </a:t>
                      </a:r>
                      <a:r>
                        <a:rPr lang="es-ES" sz="1400" b="1" u="sng" dirty="0" smtClean="0">
                          <a:solidFill>
                            <a:srgbClr val="FF0000"/>
                          </a:solidFill>
                          <a:effectLst/>
                          <a:latin typeface="+mn-lt"/>
                        </a:rPr>
                        <a:t>diferido</a:t>
                      </a:r>
                      <a:r>
                        <a:rPr lang="es-ES" sz="1400" b="1" dirty="0" smtClean="0">
                          <a:solidFill>
                            <a:srgbClr val="FF0000"/>
                          </a:solidFill>
                          <a:effectLst/>
                          <a:latin typeface="+mn-lt"/>
                        </a:rPr>
                        <a:t> (6301) </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FF0000"/>
                          </a:solidFill>
                          <a:effectLst/>
                          <a:latin typeface="+mn-lt"/>
                          <a:ea typeface="Times New Roman" panose="02020603050405020304" pitchFamily="18" charset="0"/>
                        </a:rPr>
                        <a:t>-2.500</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140116">
                <a:tc>
                  <a:txBody>
                    <a:bodyPr/>
                    <a:lstStyle/>
                    <a:p>
                      <a:pPr marL="50800" marR="0" indent="0" algn="r" defTabSz="914400" rtl="0" eaLnBrk="1" fontAlgn="auto" latinLnBrk="0" hangingPunct="1">
                        <a:lnSpc>
                          <a:spcPct val="100000"/>
                        </a:lnSpc>
                        <a:spcBef>
                          <a:spcPts val="0"/>
                        </a:spcBef>
                        <a:spcAft>
                          <a:spcPts val="0"/>
                        </a:spcAft>
                        <a:buClrTx/>
                        <a:buSzTx/>
                        <a:buFontTx/>
                        <a:buNone/>
                        <a:tabLst/>
                        <a:defRPr/>
                      </a:pPr>
                      <a:r>
                        <a:rPr lang="es-ES" sz="1400" b="1" dirty="0" smtClean="0">
                          <a:solidFill>
                            <a:srgbClr val="0000CC"/>
                          </a:solidFill>
                          <a:effectLst/>
                        </a:rPr>
                        <a:t>PERMANENTE: </a:t>
                      </a:r>
                      <a:r>
                        <a:rPr lang="es-ES" sz="1400" b="1" dirty="0" smtClean="0">
                          <a:solidFill>
                            <a:srgbClr val="FF0000"/>
                          </a:solidFill>
                          <a:effectLst/>
                          <a:latin typeface="+mn-lt"/>
                        </a:rPr>
                        <a:t>Impuesto sobre beneficios </a:t>
                      </a:r>
                      <a:r>
                        <a:rPr lang="es-ES" sz="1400" b="1" u="sng" dirty="0" smtClean="0">
                          <a:solidFill>
                            <a:srgbClr val="FF0000"/>
                          </a:solidFill>
                          <a:effectLst/>
                          <a:latin typeface="+mn-lt"/>
                        </a:rPr>
                        <a:t>corriente</a:t>
                      </a:r>
                      <a:r>
                        <a:rPr lang="es-ES" sz="1400" b="1" dirty="0" smtClean="0">
                          <a:solidFill>
                            <a:srgbClr val="FF0000"/>
                          </a:solidFill>
                          <a:effectLst/>
                          <a:latin typeface="+mn-lt"/>
                        </a:rPr>
                        <a:t> (6300)</a:t>
                      </a:r>
                      <a:endParaRPr lang="es-ES" sz="1400" b="1" dirty="0" smtClean="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FF0000"/>
                          </a:solidFill>
                          <a:effectLst/>
                          <a:latin typeface="+mn-lt"/>
                          <a:ea typeface="Times New Roman" panose="02020603050405020304" pitchFamily="18" charset="0"/>
                        </a:rPr>
                        <a:t>+28.750</a:t>
                      </a:r>
                      <a:endParaRPr lang="es-ES" sz="1400" b="1" dirty="0">
                        <a:solidFill>
                          <a:srgbClr val="FF0000"/>
                        </a:solidFill>
                        <a:effectLst/>
                        <a:latin typeface="+mn-lt"/>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r h="140116">
                <a:tc>
                  <a:txBody>
                    <a:bodyPr/>
                    <a:lstStyle/>
                    <a:p>
                      <a:pPr marL="50800" algn="r">
                        <a:spcAft>
                          <a:spcPts val="0"/>
                        </a:spcAft>
                      </a:pPr>
                      <a:r>
                        <a:rPr lang="es-ES" sz="1400" dirty="0">
                          <a:solidFill>
                            <a:srgbClr val="0000CC"/>
                          </a:solidFill>
                          <a:effectLst/>
                        </a:rPr>
                        <a:t>TEMPORARIAS:</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475998004"/>
                  </a:ext>
                </a:extLst>
              </a:tr>
              <a:tr h="233527">
                <a:tc>
                  <a:txBody>
                    <a:bodyPr/>
                    <a:lstStyle/>
                    <a:p>
                      <a:pPr algn="r">
                        <a:lnSpc>
                          <a:spcPts val="1800"/>
                        </a:lnSpc>
                        <a:spcAft>
                          <a:spcPts val="0"/>
                        </a:spcAft>
                      </a:pPr>
                      <a:r>
                        <a:rPr lang="es-ES" sz="1400" dirty="0">
                          <a:solidFill>
                            <a:srgbClr val="0000CC"/>
                          </a:solidFill>
                          <a:effectLst/>
                        </a:rPr>
                        <a:t>positiva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smtClean="0">
                          <a:solidFill>
                            <a:srgbClr val="0000CC"/>
                          </a:solidFill>
                          <a:effectLst/>
                        </a:rPr>
                        <a:t>+20.000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87436329"/>
                  </a:ext>
                </a:extLst>
              </a:tr>
              <a:tr h="233527">
                <a:tc>
                  <a:txBody>
                    <a:bodyPr/>
                    <a:lstStyle/>
                    <a:p>
                      <a:pPr algn="r">
                        <a:lnSpc>
                          <a:spcPts val="1800"/>
                        </a:lnSpc>
                        <a:spcAft>
                          <a:spcPts val="0"/>
                        </a:spcAft>
                      </a:pPr>
                      <a:r>
                        <a:rPr lang="es-ES" sz="1400" dirty="0">
                          <a:solidFill>
                            <a:srgbClr val="0000CC"/>
                          </a:solidFill>
                          <a:effectLst/>
                        </a:rPr>
                        <a:t>negativa</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dirty="0">
                          <a:solidFill>
                            <a:srgbClr val="0000CC"/>
                          </a:solidFill>
                          <a:effectLst/>
                        </a:rPr>
                        <a:t>-10.000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605117051"/>
                  </a:ext>
                </a:extLst>
              </a:tr>
              <a:tr h="140116">
                <a:tc>
                  <a:txBody>
                    <a:bodyPr/>
                    <a:lstStyle/>
                    <a:p>
                      <a:pPr marL="50800" algn="r">
                        <a:spcAft>
                          <a:spcPts val="0"/>
                        </a:spcAft>
                      </a:pPr>
                      <a:r>
                        <a:rPr lang="es-ES" sz="1400" b="1" dirty="0">
                          <a:solidFill>
                            <a:srgbClr val="0000CC"/>
                          </a:solidFill>
                          <a:effectLst/>
                        </a:rPr>
                        <a:t>    </a:t>
                      </a:r>
                      <a:r>
                        <a:rPr lang="es-ES" sz="1400" b="1" dirty="0" smtClean="0">
                          <a:solidFill>
                            <a:srgbClr val="0000CC"/>
                          </a:solidFill>
                          <a:effectLst/>
                        </a:rPr>
                        <a:t>Base Imponible previa (Resultado Fiscal)</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rPr>
                        <a:t>115.000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42216401"/>
                  </a:ext>
                </a:extLst>
              </a:tr>
              <a:tr h="280232">
                <a:tc>
                  <a:txBody>
                    <a:bodyPr/>
                    <a:lstStyle/>
                    <a:p>
                      <a:pPr marL="50800" algn="r">
                        <a:spcAft>
                          <a:spcPts val="0"/>
                        </a:spcAft>
                      </a:pPr>
                      <a:r>
                        <a:rPr lang="es-ES" sz="1400" dirty="0">
                          <a:solidFill>
                            <a:srgbClr val="0000CC"/>
                          </a:solidFill>
                          <a:effectLst/>
                        </a:rPr>
                        <a:t>Compensación de </a:t>
                      </a:r>
                      <a:r>
                        <a:rPr lang="es-ES" sz="1400" dirty="0" err="1" smtClean="0">
                          <a:solidFill>
                            <a:srgbClr val="0000CC"/>
                          </a:solidFill>
                          <a:effectLst/>
                        </a:rPr>
                        <a:t>BINs</a:t>
                      </a:r>
                      <a:r>
                        <a:rPr lang="es-ES" sz="1400" dirty="0" smtClean="0">
                          <a:solidFill>
                            <a:srgbClr val="0000CC"/>
                          </a:solidFill>
                          <a:effectLst/>
                        </a:rPr>
                        <a:t> </a:t>
                      </a:r>
                      <a:r>
                        <a:rPr lang="es-ES" sz="1400" dirty="0">
                          <a:solidFill>
                            <a:srgbClr val="0000CC"/>
                          </a:solidFill>
                          <a:effectLst/>
                        </a:rPr>
                        <a:t>de ejercicios anteriores </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 </a:t>
                      </a:r>
                      <a:r>
                        <a:rPr lang="es-ES" sz="1400" dirty="0" smtClean="0">
                          <a:solidFill>
                            <a:srgbClr val="0000CC"/>
                          </a:solidFill>
                          <a:effectLst/>
                        </a:rPr>
                        <a:t>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02698587"/>
                  </a:ext>
                </a:extLst>
              </a:tr>
              <a:tr h="233527">
                <a:tc>
                  <a:txBody>
                    <a:bodyPr/>
                    <a:lstStyle/>
                    <a:p>
                      <a:pPr algn="r">
                        <a:lnSpc>
                          <a:spcPts val="1800"/>
                        </a:lnSpc>
                        <a:spcAft>
                          <a:spcPts val="0"/>
                        </a:spcAft>
                      </a:pPr>
                      <a:r>
                        <a:rPr lang="es-ES" sz="1400" b="1" dirty="0">
                          <a:solidFill>
                            <a:srgbClr val="0000CC"/>
                          </a:solidFill>
                          <a:effectLst/>
                        </a:rPr>
                        <a:t>Base Imponible del ejercicio</a:t>
                      </a:r>
                      <a:endParaRPr lang="es-ES" sz="1400" b="1" dirty="0">
                        <a:solidFill>
                          <a:srgbClr val="0000CC"/>
                        </a:solidFill>
                        <a:effectLst/>
                        <a:latin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algn="ctr">
                        <a:lnSpc>
                          <a:spcPts val="1800"/>
                        </a:lnSpc>
                        <a:spcAft>
                          <a:spcPts val="0"/>
                        </a:spcAft>
                      </a:pPr>
                      <a:r>
                        <a:rPr lang="es-ES" sz="1400" b="1" dirty="0" smtClean="0">
                          <a:solidFill>
                            <a:srgbClr val="0000CC"/>
                          </a:solidFill>
                          <a:effectLst/>
                        </a:rPr>
                        <a:t>115.000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364850874"/>
                  </a:ext>
                </a:extLst>
              </a:tr>
              <a:tr h="140116">
                <a:tc>
                  <a:txBody>
                    <a:bodyPr/>
                    <a:lstStyle/>
                    <a:p>
                      <a:pPr marL="50800" algn="r">
                        <a:spcAft>
                          <a:spcPts val="0"/>
                        </a:spcAft>
                      </a:pPr>
                      <a:r>
                        <a:rPr lang="es-ES" sz="1400">
                          <a:solidFill>
                            <a:srgbClr val="0000CC"/>
                          </a:solidFill>
                          <a:effectLst/>
                        </a:rPr>
                        <a:t>x tipo</a:t>
                      </a:r>
                      <a:endParaRPr lang="es-ES" sz="140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x0,25</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3755718673"/>
                  </a:ext>
                </a:extLst>
              </a:tr>
              <a:tr h="140116">
                <a:tc>
                  <a:txBody>
                    <a:bodyPr/>
                    <a:lstStyle/>
                    <a:p>
                      <a:pPr marL="50800" algn="r">
                        <a:spcAft>
                          <a:spcPts val="0"/>
                        </a:spcAft>
                      </a:pPr>
                      <a:r>
                        <a:rPr lang="es-ES" sz="1400">
                          <a:solidFill>
                            <a:srgbClr val="0000CC"/>
                          </a:solidFill>
                          <a:effectLst/>
                        </a:rPr>
                        <a:t>Cuota Integra</a:t>
                      </a:r>
                      <a:endParaRPr lang="es-ES" sz="140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smtClean="0">
                          <a:solidFill>
                            <a:srgbClr val="0000CC"/>
                          </a:solidFill>
                          <a:effectLst/>
                        </a:rPr>
                        <a:t>28.750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224861269"/>
                  </a:ext>
                </a:extLst>
              </a:tr>
              <a:tr h="140116">
                <a:tc>
                  <a:txBody>
                    <a:bodyPr/>
                    <a:lstStyle/>
                    <a:p>
                      <a:pPr marL="50800" algn="r">
                        <a:spcAft>
                          <a:spcPts val="0"/>
                        </a:spcAft>
                      </a:pPr>
                      <a:r>
                        <a:rPr lang="es-ES" sz="1400">
                          <a:solidFill>
                            <a:srgbClr val="0000CC"/>
                          </a:solidFill>
                          <a:effectLst/>
                        </a:rPr>
                        <a:t>-Deducciones y bonif</a:t>
                      </a:r>
                      <a:endParaRPr lang="es-ES" sz="140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dirty="0">
                          <a:solidFill>
                            <a:srgbClr val="0000CC"/>
                          </a:solidFill>
                          <a:effectLst/>
                        </a:rPr>
                        <a:t>0</a:t>
                      </a:r>
                      <a:endParaRPr lang="es-ES" sz="1400"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1122553378"/>
                  </a:ext>
                </a:extLst>
              </a:tr>
              <a:tr h="140116">
                <a:tc>
                  <a:txBody>
                    <a:bodyPr/>
                    <a:lstStyle/>
                    <a:p>
                      <a:pPr marL="50800" algn="r">
                        <a:spcAft>
                          <a:spcPts val="0"/>
                        </a:spcAft>
                      </a:pPr>
                      <a:r>
                        <a:rPr lang="es-ES" sz="1400" b="1" dirty="0">
                          <a:solidFill>
                            <a:srgbClr val="FF0000"/>
                          </a:solidFill>
                          <a:effectLst/>
                        </a:rPr>
                        <a:t>Cuota Líquida</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tc>
                  <a:txBody>
                    <a:bodyPr/>
                    <a:lstStyle/>
                    <a:p>
                      <a:pPr marL="45720" algn="ctr">
                        <a:spcAft>
                          <a:spcPts val="0"/>
                        </a:spcAft>
                        <a:tabLst>
                          <a:tab pos="1187450" algn="dec"/>
                        </a:tabLst>
                      </a:pPr>
                      <a:r>
                        <a:rPr lang="es-ES" sz="1400" b="1" dirty="0" smtClean="0">
                          <a:solidFill>
                            <a:srgbClr val="FF0000"/>
                          </a:solidFill>
                          <a:effectLst/>
                        </a:rPr>
                        <a:t>28.750</a:t>
                      </a:r>
                      <a:endParaRPr lang="es-ES" sz="1400" b="1" dirty="0">
                        <a:solidFill>
                          <a:srgbClr val="FF0000"/>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00"/>
                    </a:solidFill>
                  </a:tcPr>
                </a:tc>
                <a:extLst>
                  <a:ext uri="{0D108BD9-81ED-4DB2-BD59-A6C34878D82A}">
                    <a16:rowId xmlns="" xmlns:a16="http://schemas.microsoft.com/office/drawing/2014/main" val="3729196178"/>
                  </a:ext>
                </a:extLst>
              </a:tr>
              <a:tr h="294879">
                <a:tc>
                  <a:txBody>
                    <a:bodyPr/>
                    <a:lstStyle/>
                    <a:p>
                      <a:pPr marL="50800" algn="r">
                        <a:spcAft>
                          <a:spcPts val="0"/>
                        </a:spcAft>
                      </a:pPr>
                      <a:r>
                        <a:rPr lang="es-ES" sz="1400" b="1" dirty="0">
                          <a:solidFill>
                            <a:srgbClr val="0000CC"/>
                          </a:solidFill>
                          <a:effectLst/>
                        </a:rPr>
                        <a:t>-Retenciones y pagos cta.</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tc>
                  <a:txBody>
                    <a:bodyPr/>
                    <a:lstStyle/>
                    <a:p>
                      <a:pPr marL="45720" algn="ctr">
                        <a:spcAft>
                          <a:spcPts val="0"/>
                        </a:spcAft>
                        <a:tabLst>
                          <a:tab pos="1187450" algn="dec"/>
                        </a:tabLst>
                      </a:pPr>
                      <a:r>
                        <a:rPr lang="es-ES" sz="1400" b="1" dirty="0" smtClean="0">
                          <a:solidFill>
                            <a:srgbClr val="0000CC"/>
                          </a:solidFill>
                          <a:effectLst/>
                        </a:rPr>
                        <a:t>(8.750)</a:t>
                      </a:r>
                      <a:endParaRPr lang="es-ES" sz="1400" b="1" dirty="0">
                        <a:solidFill>
                          <a:srgbClr val="0000CC"/>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chemeClr val="tx1"/>
                    </a:solidFill>
                  </a:tcPr>
                </a:tc>
                <a:extLst>
                  <a:ext uri="{0D108BD9-81ED-4DB2-BD59-A6C34878D82A}">
                    <a16:rowId xmlns="" xmlns:a16="http://schemas.microsoft.com/office/drawing/2014/main" val="2119808330"/>
                  </a:ext>
                </a:extLst>
              </a:tr>
              <a:tr h="310119">
                <a:tc>
                  <a:txBody>
                    <a:bodyPr/>
                    <a:lstStyle/>
                    <a:p>
                      <a:pPr marL="476250" algn="r">
                        <a:spcAft>
                          <a:spcPts val="0"/>
                        </a:spcAft>
                      </a:pPr>
                      <a:r>
                        <a:rPr lang="es-ES" sz="1400" b="1" dirty="0">
                          <a:solidFill>
                            <a:srgbClr val="FF3399"/>
                          </a:solidFill>
                          <a:effectLst/>
                        </a:rPr>
                        <a:t>Cuota a pagar</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66"/>
                    </a:solidFill>
                  </a:tcPr>
                </a:tc>
                <a:tc>
                  <a:txBody>
                    <a:bodyPr/>
                    <a:lstStyle/>
                    <a:p>
                      <a:pPr marL="45720" algn="ctr">
                        <a:spcAft>
                          <a:spcPts val="0"/>
                        </a:spcAft>
                        <a:tabLst>
                          <a:tab pos="1187450" algn="dec"/>
                        </a:tabLst>
                      </a:pPr>
                      <a:r>
                        <a:rPr lang="es-ES" sz="1400" b="1" dirty="0" smtClean="0">
                          <a:solidFill>
                            <a:srgbClr val="FF3399"/>
                          </a:solidFill>
                          <a:effectLst/>
                        </a:rPr>
                        <a:t>20.000</a:t>
                      </a:r>
                      <a:endParaRPr lang="es-ES" sz="1400" b="1" dirty="0">
                        <a:solidFill>
                          <a:srgbClr val="FF3399"/>
                        </a:solidFill>
                        <a:effectLst/>
                        <a:latin typeface="Times New Roman" panose="02020603050405020304" pitchFamily="18" charset="0"/>
                        <a:ea typeface="Times New Roman" panose="02020603050405020304" pitchFamily="18" charset="0"/>
                      </a:endParaRPr>
                    </a:p>
                  </a:txBody>
                  <a:tcPr marL="44450" marR="44450" marT="0" marB="0" anchor="ctr">
                    <a:lnL w="19050" cap="flat" cmpd="sng" algn="ctr">
                      <a:solidFill>
                        <a:srgbClr val="000066"/>
                      </a:solidFill>
                      <a:prstDash val="solid"/>
                      <a:round/>
                      <a:headEnd type="none" w="med" len="med"/>
                      <a:tailEnd type="none" w="med" len="med"/>
                    </a:lnL>
                    <a:lnR w="19050" cap="flat" cmpd="sng" algn="ctr">
                      <a:solidFill>
                        <a:srgbClr val="000066"/>
                      </a:solidFill>
                      <a:prstDash val="solid"/>
                      <a:round/>
                      <a:headEnd type="none" w="med" len="med"/>
                      <a:tailEnd type="none" w="med" len="med"/>
                    </a:lnR>
                    <a:lnT w="19050" cap="flat" cmpd="sng" algn="ctr">
                      <a:solidFill>
                        <a:srgbClr val="000066"/>
                      </a:solidFill>
                      <a:prstDash val="solid"/>
                      <a:round/>
                      <a:headEnd type="none" w="med" len="med"/>
                      <a:tailEnd type="none" w="med" len="med"/>
                    </a:lnT>
                    <a:lnB w="19050" cap="flat" cmpd="sng" algn="ctr">
                      <a:solidFill>
                        <a:srgbClr val="000066"/>
                      </a:solidFill>
                      <a:prstDash val="solid"/>
                      <a:round/>
                      <a:headEnd type="none" w="med" len="med"/>
                      <a:tailEnd type="none" w="med" len="med"/>
                    </a:lnB>
                    <a:solidFill>
                      <a:srgbClr val="FFFF66"/>
                    </a:solidFill>
                  </a:tcPr>
                </a:tc>
                <a:extLst>
                  <a:ext uri="{0D108BD9-81ED-4DB2-BD59-A6C34878D82A}">
                    <a16:rowId xmlns="" xmlns:a16="http://schemas.microsoft.com/office/drawing/2014/main" val="3986213787"/>
                  </a:ext>
                </a:extLst>
              </a:tr>
            </a:tbl>
          </a:graphicData>
        </a:graphic>
      </p:graphicFrame>
      <p:graphicFrame>
        <p:nvGraphicFramePr>
          <p:cNvPr id="13" name="12 Tabla"/>
          <p:cNvGraphicFramePr>
            <a:graphicFrameLocks noGrp="1"/>
          </p:cNvGraphicFramePr>
          <p:nvPr>
            <p:extLst>
              <p:ext uri="{D42A27DB-BD31-4B8C-83A1-F6EECF244321}">
                <p14:modId xmlns="" xmlns:p14="http://schemas.microsoft.com/office/powerpoint/2010/main" val="2592054673"/>
              </p:ext>
            </p:extLst>
          </p:nvPr>
        </p:nvGraphicFramePr>
        <p:xfrm>
          <a:off x="228600" y="5105400"/>
          <a:ext cx="9372600" cy="1526771"/>
        </p:xfrm>
        <a:graphic>
          <a:graphicData uri="http://schemas.openxmlformats.org/drawingml/2006/table">
            <a:tbl>
              <a:tblPr/>
              <a:tblGrid>
                <a:gridCol w="2438400">
                  <a:extLst>
                    <a:ext uri="{9D8B030D-6E8A-4147-A177-3AD203B41FA5}">
                      <a16:colId xmlns="" xmlns:a16="http://schemas.microsoft.com/office/drawing/2014/main" val="20000"/>
                    </a:ext>
                  </a:extLst>
                </a:gridCol>
                <a:gridCol w="1447800">
                  <a:extLst>
                    <a:ext uri="{9D8B030D-6E8A-4147-A177-3AD203B41FA5}">
                      <a16:colId xmlns="" xmlns:a16="http://schemas.microsoft.com/office/drawing/2014/main" val="20001"/>
                    </a:ext>
                  </a:extLst>
                </a:gridCol>
                <a:gridCol w="1219200">
                  <a:extLst>
                    <a:ext uri="{9D8B030D-6E8A-4147-A177-3AD203B41FA5}">
                      <a16:colId xmlns="" xmlns:a16="http://schemas.microsoft.com/office/drawing/2014/main" val="20002"/>
                    </a:ext>
                  </a:extLst>
                </a:gridCol>
                <a:gridCol w="1295400">
                  <a:extLst>
                    <a:ext uri="{9D8B030D-6E8A-4147-A177-3AD203B41FA5}">
                      <a16:colId xmlns="" xmlns:a16="http://schemas.microsoft.com/office/drawing/2014/main" val="20003"/>
                    </a:ext>
                  </a:extLst>
                </a:gridCol>
                <a:gridCol w="16764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tblGrid>
              <a:tr h="454429">
                <a:tc>
                  <a:txBody>
                    <a:bodyPr/>
                    <a:lstStyle/>
                    <a:p>
                      <a:pPr>
                        <a:spcAft>
                          <a:spcPts val="0"/>
                        </a:spcAft>
                      </a:pPr>
                      <a:r>
                        <a:rPr lang="es-ES" sz="1400" b="1" dirty="0">
                          <a:latin typeface="Arial"/>
                          <a:ea typeface="Times New Roman"/>
                          <a:cs typeface="Times New Roman"/>
                        </a:rPr>
                        <a:t>CONCEPTOS</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400" b="1" dirty="0">
                          <a:latin typeface="Arial"/>
                          <a:ea typeface="Times New Roman"/>
                          <a:cs typeface="Times New Roman"/>
                        </a:rPr>
                        <a:t>CONTABLE</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400" b="1" dirty="0">
                          <a:latin typeface="Arial"/>
                          <a:ea typeface="Times New Roman"/>
                          <a:cs typeface="Times New Roman"/>
                        </a:rPr>
                        <a:t>FISCAL</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400" b="1" dirty="0">
                          <a:latin typeface="Arial"/>
                          <a:ea typeface="Times New Roman"/>
                          <a:cs typeface="Times New Roman"/>
                        </a:rPr>
                        <a:t>AJUSTE</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spcAft>
                          <a:spcPts val="0"/>
                        </a:spcAft>
                      </a:pPr>
                      <a:r>
                        <a:rPr lang="es-ES" sz="1400" b="1" dirty="0">
                          <a:latin typeface="Arial"/>
                          <a:ea typeface="Times New Roman"/>
                          <a:cs typeface="Times New Roman"/>
                        </a:rPr>
                        <a:t>TIPO DE AJUSTE</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_tradnl" sz="1400" b="1" dirty="0">
                          <a:latin typeface="Arial"/>
                          <a:ea typeface="Times New Roman"/>
                          <a:cs typeface="Times New Roman"/>
                        </a:rPr>
                        <a:t>ART. LIS</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536171">
                <a:tc>
                  <a:txBody>
                    <a:bodyPr/>
                    <a:lstStyle/>
                    <a:p>
                      <a:pPr>
                        <a:spcAft>
                          <a:spcPts val="0"/>
                        </a:spcAft>
                      </a:pPr>
                      <a:r>
                        <a:rPr lang="es-ES" sz="1400" b="1" dirty="0">
                          <a:solidFill>
                            <a:srgbClr val="FF0000"/>
                          </a:solidFill>
                          <a:latin typeface="Arial"/>
                          <a:ea typeface="Times New Roman"/>
                          <a:cs typeface="Times New Roman"/>
                        </a:rPr>
                        <a:t>Impuesto sobre beneficios </a:t>
                      </a:r>
                      <a:r>
                        <a:rPr lang="es-ES" sz="1400" b="1" u="sng" dirty="0">
                          <a:solidFill>
                            <a:srgbClr val="FF0000"/>
                          </a:solidFill>
                          <a:latin typeface="Arial"/>
                          <a:ea typeface="Times New Roman"/>
                          <a:cs typeface="Times New Roman"/>
                        </a:rPr>
                        <a:t>diferido</a:t>
                      </a:r>
                      <a:r>
                        <a:rPr lang="es-ES" sz="1400" b="1" dirty="0">
                          <a:solidFill>
                            <a:srgbClr val="FF0000"/>
                          </a:solidFill>
                          <a:latin typeface="Arial"/>
                          <a:ea typeface="Times New Roman"/>
                          <a:cs typeface="Times New Roman"/>
                        </a:rPr>
                        <a:t> (6301</a:t>
                      </a:r>
                      <a:r>
                        <a:rPr lang="es-ES" sz="1400" b="1" dirty="0" smtClean="0">
                          <a:solidFill>
                            <a:srgbClr val="FF0000"/>
                          </a:solidFill>
                          <a:latin typeface="Arial"/>
                          <a:ea typeface="Times New Roman"/>
                          <a:cs typeface="Times New Roman"/>
                        </a:rPr>
                        <a:t>). </a:t>
                      </a:r>
                      <a:r>
                        <a:rPr lang="es-ES" sz="1400" b="1" u="sng" dirty="0" smtClean="0">
                          <a:solidFill>
                            <a:srgbClr val="0000CC"/>
                          </a:solidFill>
                          <a:latin typeface="Arial"/>
                          <a:ea typeface="Times New Roman"/>
                          <a:cs typeface="Times New Roman"/>
                        </a:rPr>
                        <a:t>INGRESO</a:t>
                      </a:r>
                      <a:endParaRPr lang="es-ES_tradnl" sz="1400" u="sng" dirty="0">
                        <a:solidFill>
                          <a:srgbClr val="0000CC"/>
                        </a:solidFill>
                        <a:latin typeface="Times New Roman"/>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 sz="1400" b="1">
                          <a:solidFill>
                            <a:srgbClr val="0000CC"/>
                          </a:solidFill>
                          <a:latin typeface="Arial"/>
                          <a:ea typeface="Times New Roman"/>
                          <a:cs typeface="Times New Roman"/>
                        </a:rPr>
                        <a:t>2.500</a:t>
                      </a:r>
                      <a:endParaRPr lang="es-ES_tradnl" sz="1400" b="1">
                        <a:solidFill>
                          <a:srgbClr val="0000CC"/>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CC"/>
                          </a:solidFill>
                          <a:latin typeface="Arial"/>
                          <a:ea typeface="Times New Roman"/>
                          <a:cs typeface="Times New Roman"/>
                        </a:rPr>
                        <a:t>0</a:t>
                      </a:r>
                      <a:endParaRPr lang="es-ES_tradnl" sz="1400" b="1" dirty="0">
                        <a:solidFill>
                          <a:srgbClr val="0000CC"/>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 sz="1400" b="1" dirty="0" smtClean="0">
                          <a:solidFill>
                            <a:srgbClr val="FF0000"/>
                          </a:solidFill>
                          <a:latin typeface="Arial"/>
                          <a:ea typeface="Times New Roman"/>
                          <a:cs typeface="Times New Roman"/>
                        </a:rPr>
                        <a:t>- 2.500</a:t>
                      </a:r>
                      <a:endParaRPr lang="es-ES_tradnl" sz="1400" dirty="0">
                        <a:solidFill>
                          <a:srgbClr val="FF0000"/>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c>
                  <a:txBody>
                    <a:bodyPr/>
                    <a:lstStyle/>
                    <a:p>
                      <a:pPr algn="ctr">
                        <a:spcAft>
                          <a:spcPts val="0"/>
                        </a:spcAft>
                      </a:pPr>
                      <a:r>
                        <a:rPr lang="es-ES_tradnl" sz="1400" b="1" dirty="0">
                          <a:solidFill>
                            <a:srgbClr val="0000CC"/>
                          </a:solidFill>
                          <a:latin typeface="Arial"/>
                          <a:ea typeface="Times New Roman"/>
                          <a:cs typeface="Times New Roman"/>
                        </a:rPr>
                        <a:t>PERMANENTE</a:t>
                      </a:r>
                      <a:endParaRPr lang="es-ES_tradnl" sz="1400" b="1" dirty="0">
                        <a:solidFill>
                          <a:srgbClr val="0000CC"/>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FF00FF"/>
                          </a:solidFill>
                          <a:latin typeface="Arial"/>
                          <a:ea typeface="Times New Roman"/>
                          <a:cs typeface="Times New Roman"/>
                        </a:rPr>
                        <a:t>15.b)</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36171">
                <a:tc>
                  <a:txBody>
                    <a:bodyPr/>
                    <a:lstStyle/>
                    <a:p>
                      <a:pPr>
                        <a:spcAft>
                          <a:spcPts val="0"/>
                        </a:spcAft>
                      </a:pPr>
                      <a:r>
                        <a:rPr lang="es-ES" sz="1400" b="1" dirty="0">
                          <a:solidFill>
                            <a:srgbClr val="FF0000"/>
                          </a:solidFill>
                          <a:latin typeface="Arial"/>
                          <a:ea typeface="Times New Roman"/>
                          <a:cs typeface="Times New Roman"/>
                        </a:rPr>
                        <a:t>Impuesto sobre Beneficios </a:t>
                      </a:r>
                      <a:r>
                        <a:rPr lang="es-ES" sz="1400" b="1" u="sng" dirty="0">
                          <a:solidFill>
                            <a:srgbClr val="FF0000"/>
                          </a:solidFill>
                          <a:latin typeface="Arial"/>
                          <a:ea typeface="Times New Roman"/>
                          <a:cs typeface="Times New Roman"/>
                        </a:rPr>
                        <a:t>corriente</a:t>
                      </a:r>
                      <a:r>
                        <a:rPr lang="es-ES" sz="1400" b="1" dirty="0">
                          <a:solidFill>
                            <a:srgbClr val="FF0000"/>
                          </a:solidFill>
                          <a:latin typeface="Arial"/>
                          <a:ea typeface="Times New Roman"/>
                          <a:cs typeface="Times New Roman"/>
                        </a:rPr>
                        <a:t> (6300). </a:t>
                      </a:r>
                      <a:r>
                        <a:rPr lang="es-ES" sz="1400" b="1" u="sng" dirty="0">
                          <a:solidFill>
                            <a:srgbClr val="0000CC"/>
                          </a:solidFill>
                          <a:latin typeface="Arial"/>
                          <a:ea typeface="Times New Roman"/>
                          <a:cs typeface="Times New Roman"/>
                        </a:rPr>
                        <a:t>GASTO</a:t>
                      </a:r>
                      <a:endParaRPr lang="es-ES_tradnl" sz="1400" dirty="0">
                        <a:solidFill>
                          <a:srgbClr val="0000CC"/>
                        </a:solidFill>
                        <a:latin typeface="Times New Roman"/>
                        <a:ea typeface="Times New Roman"/>
                        <a:cs typeface="Times New Roman"/>
                      </a:endParaRPr>
                    </a:p>
                  </a:txBody>
                  <a:tcPr marL="44450" marR="4445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 sz="1400" b="1" dirty="0" smtClean="0">
                          <a:solidFill>
                            <a:srgbClr val="0000CC"/>
                          </a:solidFill>
                          <a:latin typeface="Arial"/>
                          <a:ea typeface="Times New Roman"/>
                          <a:cs typeface="Times New Roman"/>
                        </a:rPr>
                        <a:t>28.750</a:t>
                      </a:r>
                      <a:endParaRPr lang="es-ES_tradnl" sz="1400" b="1" dirty="0">
                        <a:solidFill>
                          <a:srgbClr val="0000CC"/>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0000CC"/>
                          </a:solidFill>
                          <a:latin typeface="Arial"/>
                          <a:ea typeface="Times New Roman"/>
                          <a:cs typeface="Times New Roman"/>
                        </a:rPr>
                        <a:t>0</a:t>
                      </a:r>
                      <a:endParaRPr lang="es-ES_tradnl" sz="1400" b="1" dirty="0">
                        <a:solidFill>
                          <a:srgbClr val="0000CC"/>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 sz="1400" b="1" dirty="0" smtClean="0">
                          <a:solidFill>
                            <a:srgbClr val="FF0000"/>
                          </a:solidFill>
                          <a:latin typeface="Arial"/>
                          <a:ea typeface="Times New Roman"/>
                          <a:cs typeface="Times New Roman"/>
                        </a:rPr>
                        <a:t>+ 28.750</a:t>
                      </a:r>
                      <a:endParaRPr lang="es-ES_tradnl" sz="1400" dirty="0">
                        <a:solidFill>
                          <a:srgbClr val="FF0000"/>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c>
                  <a:txBody>
                    <a:bodyPr/>
                    <a:lstStyle/>
                    <a:p>
                      <a:pPr algn="ctr">
                        <a:spcAft>
                          <a:spcPts val="0"/>
                        </a:spcAft>
                      </a:pPr>
                      <a:r>
                        <a:rPr lang="es-ES_tradnl" sz="1400" b="1" dirty="0">
                          <a:solidFill>
                            <a:srgbClr val="0000CC"/>
                          </a:solidFill>
                          <a:latin typeface="Arial"/>
                          <a:ea typeface="Times New Roman"/>
                          <a:cs typeface="Times New Roman"/>
                        </a:rPr>
                        <a:t>PERMANENTE</a:t>
                      </a:r>
                      <a:endParaRPr lang="es-ES_tradnl" sz="1400" b="1" dirty="0">
                        <a:solidFill>
                          <a:srgbClr val="0000CC"/>
                        </a:solidFill>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tc>
                  <a:txBody>
                    <a:bodyPr/>
                    <a:lstStyle/>
                    <a:p>
                      <a:pPr algn="ctr">
                        <a:spcAft>
                          <a:spcPts val="0"/>
                        </a:spcAft>
                      </a:pPr>
                      <a:r>
                        <a:rPr lang="es-ES_tradnl" sz="1400" b="1" dirty="0">
                          <a:solidFill>
                            <a:srgbClr val="FF00FF"/>
                          </a:solidFill>
                          <a:latin typeface="Arial"/>
                          <a:ea typeface="Times New Roman"/>
                          <a:cs typeface="Times New Roman"/>
                        </a:rPr>
                        <a:t>15.b)</a:t>
                      </a:r>
                      <a:endParaRPr lang="es-ES_tradnl" sz="1400" dirty="0">
                        <a:latin typeface="Times New Roman"/>
                        <a:ea typeface="Times New Roman"/>
                        <a:cs typeface="Times New Roman"/>
                      </a:endParaRPr>
                    </a:p>
                  </a:txBody>
                  <a:tcPr marL="44450" marR="4445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solidFill>
                  </a:tcPr>
                </a:tc>
                <a:extLst>
                  <a:ext uri="{0D108BD9-81ED-4DB2-BD59-A6C34878D82A}">
                    <a16:rowId xmlns="" xmlns:a16="http://schemas.microsoft.com/office/drawing/2014/main" val="1358030100"/>
                  </a:ext>
                </a:extLst>
              </a:tr>
            </a:tbl>
          </a:graphicData>
        </a:graphic>
      </p:graphicFrame>
      <p:sp>
        <p:nvSpPr>
          <p:cNvPr id="7" name="Text Box 3"/>
          <p:cNvSpPr txBox="1">
            <a:spLocks noChangeArrowheads="1"/>
          </p:cNvSpPr>
          <p:nvPr/>
        </p:nvSpPr>
        <p:spPr bwMode="auto">
          <a:xfrm>
            <a:off x="0" y="27057"/>
            <a:ext cx="9906000" cy="353943"/>
          </a:xfrm>
          <a:prstGeom prst="rect">
            <a:avLst/>
          </a:prstGeom>
          <a:solidFill>
            <a:srgbClr val="CCFFFF"/>
          </a:solidFill>
          <a:ln w="9525">
            <a:noFill/>
            <a:miter lim="800000"/>
            <a:headEnd/>
            <a:tailEnd/>
          </a:ln>
        </p:spPr>
        <p:txBody>
          <a:bodyPr>
            <a:spAutoFit/>
          </a:bodyPr>
          <a:lstStyle/>
          <a:p>
            <a:pPr algn="ctr">
              <a:spcBef>
                <a:spcPct val="50000"/>
              </a:spcBef>
            </a:pPr>
            <a:r>
              <a:rPr lang="es-ES" sz="1700" u="sng" dirty="0" smtClean="0">
                <a:solidFill>
                  <a:srgbClr val="000066"/>
                </a:solidFill>
              </a:rPr>
              <a:t>EJEMPLO 1 - Solución-4</a:t>
            </a:r>
            <a:r>
              <a:rPr lang="es-ES" sz="1700" dirty="0" smtClean="0">
                <a:solidFill>
                  <a:srgbClr val="FF0000"/>
                </a:solidFill>
              </a:rPr>
              <a:t> Cierre Contable y Fiscal </a:t>
            </a:r>
            <a:r>
              <a:rPr lang="es-ES" sz="1200" dirty="0" smtClean="0">
                <a:solidFill>
                  <a:srgbClr val="FF0000"/>
                </a:solidFill>
              </a:rPr>
              <a:t>[GASTOS </a:t>
            </a:r>
            <a:r>
              <a:rPr lang="es-ES" sz="1200" u="sng" dirty="0" smtClean="0">
                <a:solidFill>
                  <a:srgbClr val="FF0000"/>
                </a:solidFill>
              </a:rPr>
              <a:t>NO</a:t>
            </a:r>
            <a:r>
              <a:rPr lang="es-ES" sz="1200" dirty="0" smtClean="0">
                <a:solidFill>
                  <a:srgbClr val="FF0000"/>
                </a:solidFill>
              </a:rPr>
              <a:t> DEDUCIBLES, art. 15 LIS] </a:t>
            </a:r>
            <a:endParaRPr lang="es-ES" sz="1200" u="sng" dirty="0">
              <a:solidFill>
                <a:srgbClr val="FF0000"/>
              </a:solidFill>
            </a:endParaRPr>
          </a:p>
        </p:txBody>
      </p:sp>
    </p:spTree>
    <p:extLst>
      <p:ext uri="{BB962C8B-B14F-4D97-AF65-F5344CB8AC3E}">
        <p14:creationId xmlns="" xmlns:p14="http://schemas.microsoft.com/office/powerpoint/2010/main" val="1954063898"/>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66</a:t>
            </a:fld>
            <a:endParaRPr lang="es-ES"/>
          </a:p>
        </p:txBody>
      </p:sp>
      <p:sp>
        <p:nvSpPr>
          <p:cNvPr id="56324" name="Text Box 3"/>
          <p:cNvSpPr txBox="1">
            <a:spLocks noChangeArrowheads="1"/>
          </p:cNvSpPr>
          <p:nvPr/>
        </p:nvSpPr>
        <p:spPr bwMode="auto">
          <a:xfrm>
            <a:off x="0" y="11668"/>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000066"/>
                </a:solidFill>
              </a:rPr>
              <a:t>EJEMPLO 2 - Enunciado</a:t>
            </a:r>
            <a:r>
              <a:rPr lang="es-ES" sz="1800" dirty="0" smtClean="0">
                <a:solidFill>
                  <a:srgbClr val="FF0000"/>
                </a:solidFill>
              </a:rPr>
              <a:t> GASTOS </a:t>
            </a:r>
            <a:r>
              <a:rPr lang="es-ES" sz="1800" u="sng" dirty="0" smtClean="0">
                <a:solidFill>
                  <a:srgbClr val="FF0000"/>
                </a:solidFill>
              </a:rPr>
              <a:t>NO</a:t>
            </a:r>
            <a:r>
              <a:rPr lang="es-ES" sz="1800" dirty="0" smtClean="0">
                <a:solidFill>
                  <a:srgbClr val="FF0000"/>
                </a:solidFill>
              </a:rPr>
              <a:t> DEDUCIBLES, Art. 15 LIS </a:t>
            </a:r>
            <a:endParaRPr lang="es-ES" sz="1800" u="sng" dirty="0">
              <a:solidFill>
                <a:srgbClr val="FF0000"/>
              </a:solidFill>
            </a:endParaRPr>
          </a:p>
        </p:txBody>
      </p:sp>
      <p:sp>
        <p:nvSpPr>
          <p:cNvPr id="12" name="11 CuadroTexto"/>
          <p:cNvSpPr txBox="1"/>
          <p:nvPr/>
        </p:nvSpPr>
        <p:spPr>
          <a:xfrm>
            <a:off x="0" y="533401"/>
            <a:ext cx="9906000" cy="6217087"/>
          </a:xfrm>
          <a:prstGeom prst="rect">
            <a:avLst/>
          </a:prstGeom>
          <a:noFill/>
        </p:spPr>
        <p:txBody>
          <a:bodyPr wrap="square" rtlCol="0">
            <a:spAutoFit/>
          </a:bodyPr>
          <a:lstStyle/>
          <a:p>
            <a:r>
              <a:rPr lang="es-ES" sz="1800" dirty="0" smtClean="0">
                <a:solidFill>
                  <a:srgbClr val="FFFF00"/>
                </a:solidFill>
              </a:rPr>
              <a:t>La sociedad PRIMOROSA ha contabilizado las siguientes operaciones como </a:t>
            </a:r>
            <a:r>
              <a:rPr lang="es-ES" sz="1800" u="sng" dirty="0" smtClean="0">
                <a:solidFill>
                  <a:srgbClr val="FFFF00"/>
                </a:solidFill>
              </a:rPr>
              <a:t>gasto contable </a:t>
            </a:r>
            <a:r>
              <a:rPr lang="es-ES" sz="1800" dirty="0" smtClean="0">
                <a:solidFill>
                  <a:srgbClr val="FFFF00"/>
                </a:solidFill>
              </a:rPr>
              <a:t>:</a:t>
            </a:r>
            <a:endParaRPr lang="es-ES_tradnl" sz="1800" dirty="0" smtClean="0">
              <a:solidFill>
                <a:srgbClr val="FFFF00"/>
              </a:solidFill>
            </a:endParaRPr>
          </a:p>
          <a:p>
            <a:r>
              <a:rPr lang="es-ES" sz="1800" b="0" dirty="0" smtClean="0"/>
              <a:t> </a:t>
            </a:r>
            <a:endParaRPr lang="es-ES_tradnl" sz="1800" b="0" dirty="0" smtClean="0"/>
          </a:p>
          <a:p>
            <a:pPr marL="342900" indent="-342900">
              <a:buFont typeface="+mj-lt"/>
              <a:buAutoNum type="arabicPeriod"/>
            </a:pPr>
            <a:r>
              <a:rPr lang="es-ES" sz="1800" b="0" dirty="0" smtClean="0"/>
              <a:t>Pago de un </a:t>
            </a:r>
            <a:r>
              <a:rPr lang="es-ES" sz="1800" dirty="0" smtClean="0">
                <a:solidFill>
                  <a:srgbClr val="FFFF00"/>
                </a:solidFill>
              </a:rPr>
              <a:t>viaje a Canarias </a:t>
            </a:r>
            <a:r>
              <a:rPr lang="es-ES" sz="1800" b="0" dirty="0" smtClean="0"/>
              <a:t>por valor de </a:t>
            </a:r>
            <a:r>
              <a:rPr lang="es-ES" sz="1800" dirty="0" smtClean="0"/>
              <a:t>2.500</a:t>
            </a:r>
            <a:r>
              <a:rPr lang="es-ES_tradnl" sz="1800" dirty="0" smtClean="0"/>
              <a:t> </a:t>
            </a:r>
            <a:r>
              <a:rPr lang="es-ES" sz="1800" dirty="0" smtClean="0"/>
              <a:t>€</a:t>
            </a:r>
            <a:r>
              <a:rPr lang="es-ES" sz="1800" b="0" dirty="0" smtClean="0"/>
              <a:t> para el </a:t>
            </a:r>
            <a:r>
              <a:rPr lang="es-ES" sz="1800" u="sng" dirty="0" smtClean="0">
                <a:solidFill>
                  <a:srgbClr val="FFFF00"/>
                </a:solidFill>
              </a:rPr>
              <a:t>socio mayoritario </a:t>
            </a:r>
            <a:r>
              <a:rPr lang="es-ES" sz="1800" b="0" dirty="0" smtClean="0"/>
              <a:t>con el fin de convencerle de que no venda su participación en la empresa.</a:t>
            </a:r>
          </a:p>
          <a:p>
            <a:pPr marL="342900" indent="-342900">
              <a:buFont typeface="+mj-lt"/>
              <a:buAutoNum type="arabicPeriod"/>
            </a:pPr>
            <a:endParaRPr lang="es-ES_tradnl" sz="1800" b="0" dirty="0" smtClean="0"/>
          </a:p>
          <a:p>
            <a:pPr marL="342900" indent="-342900">
              <a:buFont typeface="+mj-lt"/>
              <a:buAutoNum type="arabicPeriod"/>
            </a:pPr>
            <a:r>
              <a:rPr lang="es-ES" sz="1800" dirty="0" smtClean="0">
                <a:solidFill>
                  <a:srgbClr val="FFFF00"/>
                </a:solidFill>
              </a:rPr>
              <a:t>Multa de tráfico </a:t>
            </a:r>
            <a:r>
              <a:rPr lang="es-ES" sz="1800" b="0" dirty="0" smtClean="0"/>
              <a:t>del furgón de la empresa por repartir en horas no permitidas que asciende a </a:t>
            </a:r>
            <a:r>
              <a:rPr lang="es-ES" sz="1800" dirty="0" smtClean="0"/>
              <a:t>250 euros</a:t>
            </a:r>
            <a:r>
              <a:rPr lang="es-ES" sz="1800" b="0" dirty="0" smtClean="0"/>
              <a:t>.</a:t>
            </a:r>
          </a:p>
          <a:p>
            <a:pPr marL="342900" indent="-342900">
              <a:buFont typeface="+mj-lt"/>
              <a:buAutoNum type="arabicPeriod"/>
            </a:pPr>
            <a:endParaRPr lang="es-ES" sz="1800" b="0" dirty="0" smtClean="0"/>
          </a:p>
          <a:p>
            <a:pPr marL="342900" indent="-342900">
              <a:buFont typeface="+mj-lt"/>
              <a:buAutoNum type="arabicPeriod"/>
            </a:pPr>
            <a:r>
              <a:rPr lang="es-ES" sz="1800" b="0" dirty="0" smtClean="0"/>
              <a:t>Importe a pagar por la empresa que ascendió a </a:t>
            </a:r>
            <a:r>
              <a:rPr lang="es-ES" sz="1800" dirty="0" smtClean="0"/>
              <a:t>1.000</a:t>
            </a:r>
            <a:r>
              <a:rPr lang="es-ES_tradnl" sz="1800" dirty="0" smtClean="0"/>
              <a:t> </a:t>
            </a:r>
            <a:r>
              <a:rPr lang="es-ES" sz="1800" dirty="0" smtClean="0"/>
              <a:t>€</a:t>
            </a:r>
            <a:r>
              <a:rPr lang="es-ES" sz="1800" b="0" dirty="0" smtClean="0"/>
              <a:t>  derivada de un </a:t>
            </a:r>
            <a:r>
              <a:rPr lang="es-ES" sz="1800" dirty="0" smtClean="0">
                <a:solidFill>
                  <a:srgbClr val="FFFF66"/>
                </a:solidFill>
              </a:rPr>
              <a:t>incumplimiento contractual con un cliente</a:t>
            </a:r>
            <a:r>
              <a:rPr lang="es-ES" sz="1800" b="0" dirty="0" smtClean="0"/>
              <a:t>.</a:t>
            </a:r>
          </a:p>
          <a:p>
            <a:pPr marL="342900" indent="-342900">
              <a:buFont typeface="+mj-lt"/>
              <a:buAutoNum type="arabicPeriod"/>
            </a:pPr>
            <a:endParaRPr lang="es-ES" sz="1800" b="0" dirty="0" smtClean="0"/>
          </a:p>
          <a:p>
            <a:pPr marL="342900" indent="-342900">
              <a:buFont typeface="+mj-lt"/>
              <a:buAutoNum type="arabicPeriod"/>
            </a:pPr>
            <a:r>
              <a:rPr lang="es-ES" sz="1800" dirty="0" smtClean="0">
                <a:solidFill>
                  <a:srgbClr val="FFFF66"/>
                </a:solidFill>
              </a:rPr>
              <a:t>Comida con un cliente </a:t>
            </a:r>
            <a:r>
              <a:rPr lang="es-ES" sz="1800" b="0" dirty="0" smtClean="0"/>
              <a:t>para cerrar una operación comercial y que ascendió a </a:t>
            </a:r>
            <a:r>
              <a:rPr lang="es-ES" sz="1800" dirty="0" smtClean="0"/>
              <a:t>250</a:t>
            </a:r>
            <a:r>
              <a:rPr lang="es-ES_tradnl" sz="1800" dirty="0" smtClean="0"/>
              <a:t> </a:t>
            </a:r>
            <a:r>
              <a:rPr lang="es-ES" sz="1800" dirty="0" smtClean="0"/>
              <a:t>€</a:t>
            </a:r>
            <a:r>
              <a:rPr lang="es-ES" sz="1800" b="0" dirty="0" smtClean="0"/>
              <a:t>.</a:t>
            </a:r>
          </a:p>
          <a:p>
            <a:pPr marL="342900" indent="-342900">
              <a:buFont typeface="+mj-lt"/>
              <a:buAutoNum type="arabicPeriod"/>
            </a:pPr>
            <a:endParaRPr lang="es-ES" sz="1800" b="0" dirty="0" smtClean="0"/>
          </a:p>
          <a:p>
            <a:pPr marL="342900" indent="-342900">
              <a:buFont typeface="+mj-lt"/>
              <a:buAutoNum type="arabicPeriod"/>
            </a:pPr>
            <a:r>
              <a:rPr lang="es-ES" sz="1800" b="0" dirty="0" smtClean="0"/>
              <a:t>Gasto por </a:t>
            </a:r>
            <a:r>
              <a:rPr lang="es-ES" sz="1800" dirty="0" smtClean="0">
                <a:solidFill>
                  <a:srgbClr val="FFFF00"/>
                </a:solidFill>
              </a:rPr>
              <a:t>impuesto sobre sociedades </a:t>
            </a:r>
            <a:r>
              <a:rPr lang="es-ES" sz="1800" b="0" dirty="0" smtClean="0"/>
              <a:t>por valor de </a:t>
            </a:r>
            <a:r>
              <a:rPr lang="es-ES" sz="1800" dirty="0" smtClean="0"/>
              <a:t>600</a:t>
            </a:r>
            <a:r>
              <a:rPr lang="es-ES_tradnl" sz="1800" dirty="0" smtClean="0"/>
              <a:t> </a:t>
            </a:r>
            <a:r>
              <a:rPr lang="es-ES" sz="1800" dirty="0" smtClean="0"/>
              <a:t>€</a:t>
            </a:r>
            <a:r>
              <a:rPr lang="es-ES" sz="1800" b="0" dirty="0" smtClean="0"/>
              <a:t>.</a:t>
            </a:r>
          </a:p>
          <a:p>
            <a:pPr marL="342900" indent="-342900">
              <a:buFont typeface="+mj-lt"/>
              <a:buAutoNum type="arabicPeriod"/>
            </a:pPr>
            <a:endParaRPr lang="es-ES" sz="1800" b="0" dirty="0" smtClean="0"/>
          </a:p>
          <a:p>
            <a:pPr marL="342900" indent="-342900">
              <a:buFont typeface="+mj-lt"/>
              <a:buAutoNum type="arabicPeriod"/>
            </a:pPr>
            <a:r>
              <a:rPr lang="es-ES" sz="1800" b="0" dirty="0" smtClean="0"/>
              <a:t>Dotación para sus empleados de un </a:t>
            </a:r>
            <a:r>
              <a:rPr lang="es-ES" sz="1800" dirty="0" smtClean="0"/>
              <a:t>Fondo de Pensiones </a:t>
            </a:r>
            <a:r>
              <a:rPr lang="es-ES" sz="1800" dirty="0" smtClean="0">
                <a:solidFill>
                  <a:srgbClr val="FFFF66"/>
                </a:solidFill>
              </a:rPr>
              <a:t>externo</a:t>
            </a:r>
            <a:r>
              <a:rPr lang="es-ES" sz="1800" dirty="0" smtClean="0"/>
              <a:t> </a:t>
            </a:r>
            <a:r>
              <a:rPr lang="es-ES" sz="1800" b="0" dirty="0" smtClean="0"/>
              <a:t>a la empresa por </a:t>
            </a:r>
            <a:r>
              <a:rPr lang="es-ES" sz="1800" dirty="0" smtClean="0"/>
              <a:t>4.000</a:t>
            </a:r>
            <a:r>
              <a:rPr lang="es-ES_tradnl" sz="1800" dirty="0" smtClean="0"/>
              <a:t> </a:t>
            </a:r>
            <a:r>
              <a:rPr lang="es-ES" sz="1800" dirty="0" smtClean="0"/>
              <a:t>€</a:t>
            </a:r>
            <a:r>
              <a:rPr lang="es-ES" sz="1800" b="0" dirty="0" smtClean="0"/>
              <a:t>.</a:t>
            </a:r>
          </a:p>
          <a:p>
            <a:pPr marL="342900" indent="-342900">
              <a:buFont typeface="+mj-lt"/>
              <a:buAutoNum type="arabicPeriod"/>
            </a:pPr>
            <a:endParaRPr lang="es-ES" sz="1800" b="0" dirty="0" smtClean="0"/>
          </a:p>
          <a:p>
            <a:pPr marL="342900" indent="-342900">
              <a:buFont typeface="+mj-lt"/>
              <a:buAutoNum type="arabicPeriod"/>
            </a:pPr>
            <a:r>
              <a:rPr lang="es-ES" sz="1800" b="0" dirty="0" smtClean="0"/>
              <a:t>Entregas </a:t>
            </a:r>
            <a:r>
              <a:rPr lang="es-ES" sz="1800" dirty="0" smtClean="0">
                <a:solidFill>
                  <a:srgbClr val="FFFF66"/>
                </a:solidFill>
              </a:rPr>
              <a:t>gratuitas de sus productos </a:t>
            </a:r>
            <a:r>
              <a:rPr lang="es-ES" sz="1800" b="0" dirty="0" smtClean="0"/>
              <a:t>en supermercados por valor de </a:t>
            </a:r>
            <a:r>
              <a:rPr lang="es-ES" sz="1800" dirty="0" smtClean="0"/>
              <a:t>1.000</a:t>
            </a:r>
            <a:r>
              <a:rPr lang="es-ES_tradnl" sz="1800" dirty="0" smtClean="0"/>
              <a:t> </a:t>
            </a:r>
            <a:r>
              <a:rPr lang="es-ES" sz="1800" dirty="0" smtClean="0"/>
              <a:t>€</a:t>
            </a:r>
            <a:r>
              <a:rPr lang="es-ES" sz="1800" b="0" dirty="0" smtClean="0"/>
              <a:t>.</a:t>
            </a:r>
            <a:endParaRPr lang="es-ES_tradnl" sz="1800" b="0" dirty="0" smtClean="0"/>
          </a:p>
          <a:p>
            <a:pPr marL="342900" indent="-342900">
              <a:buFont typeface="+mj-lt"/>
              <a:buAutoNum type="arabicPeriod"/>
            </a:pPr>
            <a:endParaRPr lang="es-ES_tradnl" dirty="0"/>
          </a:p>
        </p:txBody>
      </p:sp>
    </p:spTree>
    <p:extLst>
      <p:ext uri="{BB962C8B-B14F-4D97-AF65-F5344CB8AC3E}">
        <p14:creationId xmlns="" xmlns:p14="http://schemas.microsoft.com/office/powerpoint/2010/main" val="1934297604"/>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67</a:t>
            </a:fld>
            <a:endParaRPr lang="es-ES"/>
          </a:p>
        </p:txBody>
      </p:sp>
      <p:sp>
        <p:nvSpPr>
          <p:cNvPr id="56324" name="Text Box 3"/>
          <p:cNvSpPr txBox="1">
            <a:spLocks noChangeArrowheads="1"/>
          </p:cNvSpPr>
          <p:nvPr/>
        </p:nvSpPr>
        <p:spPr bwMode="auto">
          <a:xfrm>
            <a:off x="0" y="11668"/>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u="sng" dirty="0" smtClean="0">
                <a:solidFill>
                  <a:srgbClr val="000066"/>
                </a:solidFill>
              </a:rPr>
              <a:t>EJEMPLO 2 - Solución</a:t>
            </a:r>
            <a:r>
              <a:rPr lang="es-ES" sz="1800" dirty="0" smtClean="0">
                <a:solidFill>
                  <a:srgbClr val="FF0000"/>
                </a:solidFill>
              </a:rPr>
              <a:t> GASTOS </a:t>
            </a:r>
            <a:r>
              <a:rPr lang="es-ES" sz="1800" u="sng" dirty="0" smtClean="0">
                <a:solidFill>
                  <a:srgbClr val="FF0000"/>
                </a:solidFill>
              </a:rPr>
              <a:t>NO</a:t>
            </a:r>
            <a:r>
              <a:rPr lang="es-ES" sz="1800" dirty="0" smtClean="0">
                <a:solidFill>
                  <a:srgbClr val="FF0000"/>
                </a:solidFill>
              </a:rPr>
              <a:t> DEDUCIBLES. Art. 15 LIS </a:t>
            </a:r>
            <a:endParaRPr lang="es-ES" sz="1800" u="sng" dirty="0">
              <a:solidFill>
                <a:srgbClr val="FF0000"/>
              </a:solidFill>
            </a:endParaRPr>
          </a:p>
        </p:txBody>
      </p:sp>
      <p:graphicFrame>
        <p:nvGraphicFramePr>
          <p:cNvPr id="5" name="4 Tabla"/>
          <p:cNvGraphicFramePr>
            <a:graphicFrameLocks noGrp="1"/>
          </p:cNvGraphicFramePr>
          <p:nvPr>
            <p:extLst/>
          </p:nvPr>
        </p:nvGraphicFramePr>
        <p:xfrm>
          <a:off x="152400" y="762000"/>
          <a:ext cx="9601199" cy="5638800"/>
        </p:xfrm>
        <a:graphic>
          <a:graphicData uri="http://schemas.openxmlformats.org/drawingml/2006/table">
            <a:tbl>
              <a:tblPr/>
              <a:tblGrid>
                <a:gridCol w="814008">
                  <a:extLst>
                    <a:ext uri="{9D8B030D-6E8A-4147-A177-3AD203B41FA5}">
                      <a16:colId xmlns="" xmlns:a16="http://schemas.microsoft.com/office/drawing/2014/main" val="20000"/>
                    </a:ext>
                  </a:extLst>
                </a:gridCol>
                <a:gridCol w="1795986">
                  <a:extLst>
                    <a:ext uri="{9D8B030D-6E8A-4147-A177-3AD203B41FA5}">
                      <a16:colId xmlns="" xmlns:a16="http://schemas.microsoft.com/office/drawing/2014/main" val="20001"/>
                    </a:ext>
                  </a:extLst>
                </a:gridCol>
                <a:gridCol w="1537570">
                  <a:extLst>
                    <a:ext uri="{9D8B030D-6E8A-4147-A177-3AD203B41FA5}">
                      <a16:colId xmlns="" xmlns:a16="http://schemas.microsoft.com/office/drawing/2014/main" val="20002"/>
                    </a:ext>
                  </a:extLst>
                </a:gridCol>
                <a:gridCol w="1491236">
                  <a:extLst>
                    <a:ext uri="{9D8B030D-6E8A-4147-A177-3AD203B41FA5}">
                      <a16:colId xmlns="" xmlns:a16="http://schemas.microsoft.com/office/drawing/2014/main" val="20003"/>
                    </a:ext>
                  </a:extLst>
                </a:gridCol>
                <a:gridCol w="1173669">
                  <a:extLst>
                    <a:ext uri="{9D8B030D-6E8A-4147-A177-3AD203B41FA5}">
                      <a16:colId xmlns="" xmlns:a16="http://schemas.microsoft.com/office/drawing/2014/main" val="20004"/>
                    </a:ext>
                  </a:extLst>
                </a:gridCol>
                <a:gridCol w="1645243">
                  <a:extLst>
                    <a:ext uri="{9D8B030D-6E8A-4147-A177-3AD203B41FA5}">
                      <a16:colId xmlns="" xmlns:a16="http://schemas.microsoft.com/office/drawing/2014/main" val="20005"/>
                    </a:ext>
                  </a:extLst>
                </a:gridCol>
                <a:gridCol w="1143487">
                  <a:extLst>
                    <a:ext uri="{9D8B030D-6E8A-4147-A177-3AD203B41FA5}">
                      <a16:colId xmlns="" xmlns:a16="http://schemas.microsoft.com/office/drawing/2014/main" val="20006"/>
                    </a:ext>
                  </a:extLst>
                </a:gridCol>
              </a:tblGrid>
              <a:tr h="517358">
                <a:tc>
                  <a:txBody>
                    <a:bodyPr/>
                    <a:lstStyle/>
                    <a:p>
                      <a:pPr algn="ctr">
                        <a:spcAft>
                          <a:spcPts val="0"/>
                        </a:spcAft>
                      </a:pPr>
                      <a:r>
                        <a:rPr lang="es-ES_tradnl" sz="1600" b="1" dirty="0">
                          <a:solidFill>
                            <a:schemeClr val="tx1"/>
                          </a:solidFill>
                          <a:latin typeface="Arial"/>
                          <a:ea typeface="Times New Roman"/>
                          <a:cs typeface="Arial"/>
                        </a:rPr>
                        <a:t>Nº</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_tradnl" sz="1600" b="1" dirty="0">
                          <a:solidFill>
                            <a:schemeClr val="tx1"/>
                          </a:solidFill>
                          <a:latin typeface="Arial"/>
                          <a:ea typeface="Times New Roman"/>
                          <a:cs typeface="Arial"/>
                        </a:rPr>
                        <a:t>Conceptos</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solidFill>
                            <a:schemeClr val="tx1"/>
                          </a:solidFill>
                          <a:latin typeface="Arial"/>
                          <a:ea typeface="Times New Roman"/>
                          <a:cs typeface="Arial"/>
                        </a:rPr>
                        <a:t>CONTABLE</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_tradnl" sz="1600" b="1" dirty="0">
                          <a:solidFill>
                            <a:schemeClr val="tx1"/>
                          </a:solidFill>
                          <a:latin typeface="Arial"/>
                          <a:ea typeface="Times New Roman"/>
                          <a:cs typeface="Arial"/>
                        </a:rPr>
                        <a:t>FISCAL</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solidFill>
                            <a:schemeClr val="tx1"/>
                          </a:solidFill>
                          <a:latin typeface="Arial"/>
                          <a:ea typeface="Times New Roman"/>
                          <a:cs typeface="Arial"/>
                        </a:rPr>
                        <a:t>AJUSTE</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_tradnl" sz="1600" b="1" dirty="0">
                          <a:solidFill>
                            <a:schemeClr val="tx1"/>
                          </a:solidFill>
                          <a:latin typeface="Arial"/>
                          <a:ea typeface="Times New Roman"/>
                          <a:cs typeface="Arial"/>
                        </a:rPr>
                        <a:t>TIPO de ajuste</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a:solidFill>
                            <a:schemeClr val="tx1"/>
                          </a:solidFill>
                          <a:latin typeface="Arial"/>
                          <a:ea typeface="Times New Roman"/>
                          <a:cs typeface="Arial"/>
                        </a:rPr>
                        <a:t>Arts. LIS</a:t>
                      </a:r>
                      <a:endParaRPr lang="es-ES_tradnl" sz="1600" dirty="0">
                        <a:solidFill>
                          <a:schemeClr val="tx1"/>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625642">
                <a:tc>
                  <a:txBody>
                    <a:bodyPr/>
                    <a:lstStyle/>
                    <a:p>
                      <a:pPr algn="ctr">
                        <a:spcAft>
                          <a:spcPts val="0"/>
                        </a:spcAft>
                      </a:pPr>
                      <a:r>
                        <a:rPr lang="es-ES_tradnl" sz="1600" b="1" dirty="0">
                          <a:latin typeface="Arial"/>
                          <a:ea typeface="Times New Roman"/>
                          <a:cs typeface="Arial"/>
                        </a:rPr>
                        <a:t>1</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a:solidFill>
                            <a:srgbClr val="000066"/>
                          </a:solidFill>
                          <a:latin typeface="Arial"/>
                          <a:ea typeface="Times New Roman"/>
                          <a:cs typeface="Times New Roman"/>
                        </a:rPr>
                        <a:t>Retribución de Fondos Propios</a:t>
                      </a:r>
                      <a:endParaRPr lang="es-ES_tradnl" sz="1600" dirty="0">
                        <a:solidFill>
                          <a:srgbClr val="000066"/>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tc>
                  <a:txBody>
                    <a:bodyPr/>
                    <a:lstStyle/>
                    <a:p>
                      <a:pPr algn="ctr">
                        <a:spcAft>
                          <a:spcPts val="0"/>
                        </a:spcAft>
                      </a:pPr>
                      <a:r>
                        <a:rPr lang="es-ES_tradnl" sz="1600" b="1" dirty="0">
                          <a:solidFill>
                            <a:srgbClr val="0000FF"/>
                          </a:solidFill>
                          <a:latin typeface="Arial"/>
                          <a:ea typeface="Times New Roman"/>
                          <a:cs typeface="Arial"/>
                        </a:rPr>
                        <a:t>2.500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+ 2.500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600" dirty="0">
                          <a:latin typeface="Arial"/>
                          <a:ea typeface="Times New Roman"/>
                          <a:cs typeface="Arial"/>
                        </a:rPr>
                        <a:t>Permanente</a:t>
                      </a:r>
                      <a:endParaRPr lang="es-ES_tradnl" sz="1600" dirty="0">
                        <a:latin typeface="Arial"/>
                        <a:ea typeface="Times New Roman"/>
                        <a:cs typeface="Times New Roman"/>
                      </a:endParaRPr>
                    </a:p>
                    <a:p>
                      <a:pPr algn="ctr">
                        <a:spcAft>
                          <a:spcPts val="0"/>
                        </a:spcAft>
                      </a:pPr>
                      <a:r>
                        <a:rPr lang="es-ES_tradnl" sz="1600" b="1" u="sng" dirty="0">
                          <a:solidFill>
                            <a:srgbClr val="FFFF00"/>
                          </a:solidFill>
                          <a:latin typeface="Arial"/>
                          <a:ea typeface="Times New Roman"/>
                          <a:cs typeface="Arial"/>
                        </a:rPr>
                        <a:t>No</a:t>
                      </a:r>
                      <a:r>
                        <a:rPr lang="es-ES_tradnl" sz="1600" b="1" dirty="0">
                          <a:solidFill>
                            <a:srgbClr val="FFFF00"/>
                          </a:solidFill>
                          <a:latin typeface="Arial"/>
                          <a:ea typeface="Times New Roman"/>
                          <a:cs typeface="Arial"/>
                        </a:rPr>
                        <a:t> deducible</a:t>
                      </a:r>
                      <a:endParaRPr lang="es-ES_tradnl" sz="1600" dirty="0">
                        <a:solidFill>
                          <a:srgbClr val="FFFF00"/>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Aft>
                          <a:spcPts val="0"/>
                        </a:spcAft>
                      </a:pPr>
                      <a:r>
                        <a:rPr lang="es-ES_tradnl" sz="1600" b="1" dirty="0">
                          <a:solidFill>
                            <a:srgbClr val="FF00FF"/>
                          </a:solidFill>
                          <a:latin typeface="Arial"/>
                          <a:ea typeface="Times New Roman"/>
                          <a:cs typeface="Arial"/>
                        </a:rPr>
                        <a:t>15.a)</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1"/>
                  </a:ext>
                </a:extLst>
              </a:tr>
              <a:tr h="609600">
                <a:tc>
                  <a:txBody>
                    <a:bodyPr/>
                    <a:lstStyle/>
                    <a:p>
                      <a:pPr algn="ctr">
                        <a:spcAft>
                          <a:spcPts val="0"/>
                        </a:spcAft>
                      </a:pPr>
                      <a:r>
                        <a:rPr lang="es-ES_tradnl" sz="1600" b="1" dirty="0">
                          <a:latin typeface="Arial"/>
                          <a:ea typeface="Times New Roman"/>
                          <a:cs typeface="Arial"/>
                        </a:rPr>
                        <a:t>2</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spcAft>
                          <a:spcPts val="0"/>
                        </a:spcAft>
                      </a:pPr>
                      <a:r>
                        <a:rPr lang="es-ES_tradnl" sz="1600" b="1" dirty="0">
                          <a:solidFill>
                            <a:srgbClr val="000066"/>
                          </a:solidFill>
                          <a:latin typeface="Arial"/>
                          <a:ea typeface="Times New Roman"/>
                          <a:cs typeface="Times New Roman"/>
                        </a:rPr>
                        <a:t>MULTA</a:t>
                      </a:r>
                      <a:endParaRPr lang="es-ES_tradnl" sz="1600" dirty="0">
                        <a:solidFill>
                          <a:srgbClr val="000066"/>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tc>
                  <a:txBody>
                    <a:bodyPr/>
                    <a:lstStyle/>
                    <a:p>
                      <a:pPr algn="ctr">
                        <a:spcAft>
                          <a:spcPts val="0"/>
                        </a:spcAft>
                      </a:pPr>
                      <a:r>
                        <a:rPr lang="es-ES_tradnl" sz="1600" b="1" dirty="0">
                          <a:solidFill>
                            <a:srgbClr val="0000FF"/>
                          </a:solidFill>
                          <a:latin typeface="Arial"/>
                          <a:ea typeface="Times New Roman"/>
                          <a:cs typeface="Arial"/>
                        </a:rPr>
                        <a:t>250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+ 250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600" dirty="0">
                          <a:latin typeface="Arial"/>
                          <a:ea typeface="Times New Roman"/>
                          <a:cs typeface="Arial"/>
                        </a:rPr>
                        <a:t>Permanente</a:t>
                      </a:r>
                      <a:endParaRPr lang="es-ES_tradnl" sz="1600" dirty="0">
                        <a:latin typeface="Arial"/>
                        <a:ea typeface="Times New Roman"/>
                        <a:cs typeface="Times New Roman"/>
                      </a:endParaRPr>
                    </a:p>
                    <a:p>
                      <a:pPr algn="ctr">
                        <a:spcAft>
                          <a:spcPts val="0"/>
                        </a:spcAft>
                      </a:pPr>
                      <a:r>
                        <a:rPr lang="es-ES_tradnl" sz="1600" b="1" u="sng" dirty="0">
                          <a:solidFill>
                            <a:srgbClr val="FFFF00"/>
                          </a:solidFill>
                          <a:latin typeface="Arial"/>
                          <a:ea typeface="Times New Roman"/>
                          <a:cs typeface="Arial"/>
                        </a:rPr>
                        <a:t>No</a:t>
                      </a:r>
                      <a:r>
                        <a:rPr lang="es-ES_tradnl" sz="1600" b="1" dirty="0">
                          <a:solidFill>
                            <a:srgbClr val="FFFF00"/>
                          </a:solidFill>
                          <a:latin typeface="Arial"/>
                          <a:ea typeface="Times New Roman"/>
                          <a:cs typeface="Arial"/>
                        </a:rPr>
                        <a:t> deducible</a:t>
                      </a:r>
                      <a:endParaRPr lang="es-ES_tradnl" sz="1600" dirty="0">
                        <a:solidFill>
                          <a:srgbClr val="FFFF00"/>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Aft>
                          <a:spcPts val="0"/>
                        </a:spcAft>
                      </a:pPr>
                      <a:r>
                        <a:rPr lang="es-ES_tradnl" sz="1600" b="1" dirty="0">
                          <a:solidFill>
                            <a:srgbClr val="FF00FF"/>
                          </a:solidFill>
                          <a:latin typeface="Arial"/>
                          <a:ea typeface="Times New Roman"/>
                          <a:cs typeface="Arial"/>
                        </a:rPr>
                        <a:t>15.c)</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2"/>
                  </a:ext>
                </a:extLst>
              </a:tr>
              <a:tr h="609600">
                <a:tc>
                  <a:txBody>
                    <a:bodyPr/>
                    <a:lstStyle/>
                    <a:p>
                      <a:pPr algn="ctr">
                        <a:spcAft>
                          <a:spcPts val="0"/>
                        </a:spcAft>
                      </a:pPr>
                      <a:r>
                        <a:rPr lang="es-ES_tradnl" sz="1600" b="1" dirty="0">
                          <a:latin typeface="Arial"/>
                          <a:ea typeface="Times New Roman"/>
                          <a:cs typeface="Arial"/>
                        </a:rPr>
                        <a:t>3</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a:solidFill>
                            <a:srgbClr val="000066"/>
                          </a:solidFill>
                          <a:latin typeface="Arial"/>
                          <a:ea typeface="Times New Roman"/>
                          <a:cs typeface="Times New Roman"/>
                        </a:rPr>
                        <a:t>Indemnización contractual</a:t>
                      </a:r>
                      <a:endParaRPr lang="es-ES_tradnl" sz="1600" dirty="0">
                        <a:solidFill>
                          <a:srgbClr val="000066"/>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tc>
                  <a:txBody>
                    <a:bodyPr/>
                    <a:lstStyle/>
                    <a:p>
                      <a:pPr algn="ctr">
                        <a:spcAft>
                          <a:spcPts val="0"/>
                        </a:spcAft>
                      </a:pPr>
                      <a:r>
                        <a:rPr lang="es-ES_tradnl" sz="1600" b="1" dirty="0">
                          <a:solidFill>
                            <a:srgbClr val="0000FF"/>
                          </a:solidFill>
                          <a:latin typeface="Arial"/>
                          <a:ea typeface="Times New Roman"/>
                          <a:cs typeface="Arial"/>
                        </a:rPr>
                        <a:t>1.000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1.000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dirty="0">
                          <a:latin typeface="Arial"/>
                          <a:ea typeface="Times New Roman"/>
                          <a:cs typeface="Arial"/>
                        </a:rPr>
                        <a:t>No hay</a:t>
                      </a:r>
                      <a:endParaRPr lang="es-ES_tradnl" sz="1600" dirty="0">
                        <a:latin typeface="Arial"/>
                        <a:ea typeface="Times New Roman"/>
                        <a:cs typeface="Times New Roman"/>
                      </a:endParaRPr>
                    </a:p>
                    <a:p>
                      <a:pPr algn="ctr">
                        <a:spcAft>
                          <a:spcPts val="0"/>
                        </a:spcAft>
                      </a:pPr>
                      <a:r>
                        <a:rPr lang="es-ES_tradnl" sz="1600" b="1" u="sng" dirty="0">
                          <a:solidFill>
                            <a:srgbClr val="FFFF99"/>
                          </a:solidFill>
                          <a:latin typeface="Arial"/>
                          <a:ea typeface="Times New Roman"/>
                          <a:cs typeface="Arial"/>
                        </a:rPr>
                        <a:t>Sí</a:t>
                      </a:r>
                      <a:r>
                        <a:rPr lang="es-ES_tradnl" sz="1600" b="1" dirty="0">
                          <a:solidFill>
                            <a:srgbClr val="FFFF99"/>
                          </a:solidFill>
                          <a:latin typeface="Arial"/>
                          <a:ea typeface="Times New Roman"/>
                          <a:cs typeface="Arial"/>
                        </a:rPr>
                        <a:t> deducible</a:t>
                      </a:r>
                      <a:endParaRPr lang="es-ES_tradnl" sz="1600" dirty="0">
                        <a:solidFill>
                          <a:srgbClr val="FFFF99"/>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Aft>
                          <a:spcPts val="0"/>
                        </a:spcAft>
                      </a:pPr>
                      <a:r>
                        <a:rPr lang="es-ES_tradnl" sz="1600" b="1" dirty="0">
                          <a:solidFill>
                            <a:srgbClr val="FF00FF"/>
                          </a:solidFill>
                          <a:latin typeface="Arial"/>
                          <a:ea typeface="Times New Roman"/>
                          <a:cs typeface="Arial"/>
                        </a:rPr>
                        <a:t>10.3, 120 y 131</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3"/>
                  </a:ext>
                </a:extLst>
              </a:tr>
              <a:tr h="685800">
                <a:tc>
                  <a:txBody>
                    <a:bodyPr/>
                    <a:lstStyle/>
                    <a:p>
                      <a:pPr algn="ctr">
                        <a:spcAft>
                          <a:spcPts val="0"/>
                        </a:spcAft>
                      </a:pPr>
                      <a:r>
                        <a:rPr lang="es-ES_tradnl" sz="1600" b="1" dirty="0">
                          <a:latin typeface="Arial"/>
                          <a:ea typeface="Times New Roman"/>
                          <a:cs typeface="Arial"/>
                        </a:rPr>
                        <a:t>4</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spcAft>
                          <a:spcPts val="0"/>
                        </a:spcAft>
                      </a:pPr>
                      <a:r>
                        <a:rPr lang="es-ES_tradnl" sz="1600" b="1" dirty="0">
                          <a:solidFill>
                            <a:srgbClr val="000066"/>
                          </a:solidFill>
                          <a:latin typeface="Arial"/>
                          <a:ea typeface="Times New Roman"/>
                          <a:cs typeface="Times New Roman"/>
                        </a:rPr>
                        <a:t>Comida con Cliente</a:t>
                      </a:r>
                      <a:endParaRPr lang="es-ES_tradnl" sz="1600" dirty="0">
                        <a:solidFill>
                          <a:srgbClr val="000066"/>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tc>
                  <a:txBody>
                    <a:bodyPr/>
                    <a:lstStyle/>
                    <a:p>
                      <a:pPr algn="ctr">
                        <a:spcAft>
                          <a:spcPts val="0"/>
                        </a:spcAft>
                      </a:pPr>
                      <a:r>
                        <a:rPr lang="es-ES_tradnl" sz="1600" b="1" dirty="0">
                          <a:solidFill>
                            <a:srgbClr val="0000FF"/>
                          </a:solidFill>
                          <a:latin typeface="Arial"/>
                          <a:ea typeface="Times New Roman"/>
                          <a:cs typeface="Arial"/>
                        </a:rPr>
                        <a:t>250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250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dirty="0">
                          <a:latin typeface="Arial"/>
                          <a:ea typeface="Times New Roman"/>
                          <a:cs typeface="Arial"/>
                        </a:rPr>
                        <a:t>No hay</a:t>
                      </a:r>
                      <a:endParaRPr lang="es-ES_tradnl" sz="1600" dirty="0">
                        <a:latin typeface="Arial"/>
                        <a:ea typeface="Times New Roman"/>
                        <a:cs typeface="Times New Roman"/>
                      </a:endParaRPr>
                    </a:p>
                    <a:p>
                      <a:pPr algn="ctr">
                        <a:spcAft>
                          <a:spcPts val="0"/>
                        </a:spcAft>
                      </a:pPr>
                      <a:r>
                        <a:rPr lang="es-ES_tradnl" sz="1600" b="1" u="sng" dirty="0">
                          <a:solidFill>
                            <a:srgbClr val="FFFF99"/>
                          </a:solidFill>
                          <a:latin typeface="Arial"/>
                          <a:ea typeface="Times New Roman"/>
                          <a:cs typeface="Arial"/>
                        </a:rPr>
                        <a:t>Sí</a:t>
                      </a:r>
                      <a:r>
                        <a:rPr lang="es-ES_tradnl" sz="1600" b="1" dirty="0">
                          <a:solidFill>
                            <a:srgbClr val="FFFF99"/>
                          </a:solidFill>
                          <a:latin typeface="Arial"/>
                          <a:ea typeface="Times New Roman"/>
                          <a:cs typeface="Arial"/>
                        </a:rPr>
                        <a:t> deducible</a:t>
                      </a:r>
                      <a:endParaRPr lang="es-ES_tradnl" sz="1600" dirty="0">
                        <a:solidFill>
                          <a:srgbClr val="FFFF99"/>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Aft>
                          <a:spcPts val="0"/>
                        </a:spcAft>
                      </a:pPr>
                      <a:r>
                        <a:rPr lang="es-ES_tradnl" sz="1600" b="1" dirty="0">
                          <a:solidFill>
                            <a:srgbClr val="FF00FF"/>
                          </a:solidFill>
                          <a:latin typeface="Arial"/>
                          <a:ea typeface="Times New Roman"/>
                          <a:cs typeface="Arial"/>
                        </a:rPr>
                        <a:t>15.e).2ºp.</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4"/>
                  </a:ext>
                </a:extLst>
              </a:tr>
              <a:tr h="685800">
                <a:tc>
                  <a:txBody>
                    <a:bodyPr/>
                    <a:lstStyle/>
                    <a:p>
                      <a:pPr algn="ctr">
                        <a:spcAft>
                          <a:spcPts val="0"/>
                        </a:spcAft>
                      </a:pPr>
                      <a:r>
                        <a:rPr lang="es-ES_tradnl" sz="1600" b="1" dirty="0">
                          <a:latin typeface="Arial"/>
                          <a:ea typeface="Times New Roman"/>
                          <a:cs typeface="Arial"/>
                        </a:rPr>
                        <a:t>5</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a:solidFill>
                            <a:srgbClr val="000066"/>
                          </a:solidFill>
                          <a:latin typeface="Arial"/>
                          <a:ea typeface="Times New Roman"/>
                          <a:cs typeface="Times New Roman"/>
                        </a:rPr>
                        <a:t>Impuesto s/ Sociedades</a:t>
                      </a:r>
                      <a:endParaRPr lang="es-ES_tradnl" sz="1600" dirty="0">
                        <a:solidFill>
                          <a:srgbClr val="000066"/>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tc>
                  <a:txBody>
                    <a:bodyPr/>
                    <a:lstStyle/>
                    <a:p>
                      <a:pPr algn="ctr">
                        <a:spcAft>
                          <a:spcPts val="0"/>
                        </a:spcAft>
                      </a:pPr>
                      <a:r>
                        <a:rPr lang="es-ES_tradnl" sz="1600" b="1" dirty="0">
                          <a:solidFill>
                            <a:srgbClr val="0000FF"/>
                          </a:solidFill>
                          <a:latin typeface="Arial"/>
                          <a:ea typeface="Times New Roman"/>
                          <a:cs typeface="Arial"/>
                        </a:rPr>
                        <a:t>600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+ 600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600" dirty="0">
                          <a:latin typeface="Arial"/>
                          <a:ea typeface="Times New Roman"/>
                          <a:cs typeface="Arial"/>
                        </a:rPr>
                        <a:t>Permanente</a:t>
                      </a:r>
                      <a:endParaRPr lang="es-ES_tradnl" sz="1600" dirty="0">
                        <a:latin typeface="Arial"/>
                        <a:ea typeface="Times New Roman"/>
                        <a:cs typeface="Times New Roman"/>
                      </a:endParaRPr>
                    </a:p>
                    <a:p>
                      <a:pPr algn="ctr">
                        <a:spcAft>
                          <a:spcPts val="0"/>
                        </a:spcAft>
                      </a:pPr>
                      <a:r>
                        <a:rPr lang="es-ES_tradnl" sz="1600" b="1" u="sng" dirty="0">
                          <a:solidFill>
                            <a:srgbClr val="FFFF00"/>
                          </a:solidFill>
                          <a:latin typeface="Arial"/>
                          <a:ea typeface="Times New Roman"/>
                          <a:cs typeface="Arial"/>
                        </a:rPr>
                        <a:t>No</a:t>
                      </a:r>
                      <a:r>
                        <a:rPr lang="es-ES_tradnl" sz="1600" b="1" dirty="0">
                          <a:solidFill>
                            <a:srgbClr val="FFFF00"/>
                          </a:solidFill>
                          <a:latin typeface="Arial"/>
                          <a:ea typeface="Times New Roman"/>
                          <a:cs typeface="Arial"/>
                        </a:rPr>
                        <a:t> deducible</a:t>
                      </a:r>
                      <a:endParaRPr lang="es-ES_tradnl" sz="1600" dirty="0">
                        <a:solidFill>
                          <a:srgbClr val="FFFF00"/>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Aft>
                          <a:spcPts val="0"/>
                        </a:spcAft>
                      </a:pPr>
                      <a:r>
                        <a:rPr lang="es-ES_tradnl" sz="1600" b="1" dirty="0">
                          <a:solidFill>
                            <a:srgbClr val="FF00FF"/>
                          </a:solidFill>
                          <a:latin typeface="Arial"/>
                          <a:ea typeface="Times New Roman"/>
                          <a:cs typeface="Arial"/>
                        </a:rPr>
                        <a:t>15.b)</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5"/>
                  </a:ext>
                </a:extLst>
              </a:tr>
              <a:tr h="838200">
                <a:tc>
                  <a:txBody>
                    <a:bodyPr/>
                    <a:lstStyle/>
                    <a:p>
                      <a:pPr algn="ctr">
                        <a:spcAft>
                          <a:spcPts val="0"/>
                        </a:spcAft>
                      </a:pPr>
                      <a:r>
                        <a:rPr lang="es-ES_tradnl" sz="1600" b="1" dirty="0">
                          <a:latin typeface="Arial"/>
                          <a:ea typeface="Times New Roman"/>
                          <a:cs typeface="Arial"/>
                        </a:rPr>
                        <a:t>6</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algn="ctr">
                        <a:spcAft>
                          <a:spcPts val="0"/>
                        </a:spcAft>
                      </a:pPr>
                      <a:r>
                        <a:rPr lang="es-ES_tradnl" sz="1600" b="1" dirty="0">
                          <a:solidFill>
                            <a:srgbClr val="000066"/>
                          </a:solidFill>
                          <a:latin typeface="Arial"/>
                          <a:ea typeface="Times New Roman"/>
                          <a:cs typeface="Times New Roman"/>
                        </a:rPr>
                        <a:t>Fondos </a:t>
                      </a:r>
                      <a:r>
                        <a:rPr lang="es-ES_tradnl" sz="1600" b="1" u="sng" dirty="0">
                          <a:solidFill>
                            <a:srgbClr val="000066"/>
                          </a:solidFill>
                          <a:latin typeface="Arial"/>
                          <a:ea typeface="Times New Roman"/>
                          <a:cs typeface="Times New Roman"/>
                        </a:rPr>
                        <a:t>Externos</a:t>
                      </a:r>
                      <a:r>
                        <a:rPr lang="es-ES_tradnl" sz="1600" b="1" dirty="0">
                          <a:solidFill>
                            <a:srgbClr val="000066"/>
                          </a:solidFill>
                          <a:latin typeface="Arial"/>
                          <a:ea typeface="Times New Roman"/>
                          <a:cs typeface="Times New Roman"/>
                        </a:rPr>
                        <a:t> de Pensiones</a:t>
                      </a:r>
                      <a:endParaRPr lang="es-ES_tradnl" sz="1600" dirty="0">
                        <a:solidFill>
                          <a:srgbClr val="000066"/>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tc>
                  <a:txBody>
                    <a:bodyPr/>
                    <a:lstStyle/>
                    <a:p>
                      <a:pPr algn="ctr">
                        <a:spcAft>
                          <a:spcPts val="0"/>
                        </a:spcAft>
                      </a:pPr>
                      <a:r>
                        <a:rPr lang="es-ES_tradnl" sz="1600" b="1" dirty="0">
                          <a:solidFill>
                            <a:srgbClr val="0000FF"/>
                          </a:solidFill>
                          <a:latin typeface="Arial"/>
                          <a:ea typeface="Times New Roman"/>
                          <a:cs typeface="Arial"/>
                        </a:rPr>
                        <a:t>4.000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4.000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dirty="0">
                          <a:latin typeface="Arial"/>
                          <a:ea typeface="Times New Roman"/>
                          <a:cs typeface="Arial"/>
                        </a:rPr>
                        <a:t>No hay</a:t>
                      </a:r>
                      <a:r>
                        <a:rPr lang="es-ES_tradnl" sz="1600" b="1" dirty="0">
                          <a:solidFill>
                            <a:srgbClr val="0000FF"/>
                          </a:solidFill>
                          <a:latin typeface="Arial"/>
                          <a:ea typeface="Times New Roman"/>
                          <a:cs typeface="Arial"/>
                        </a:rPr>
                        <a:t> </a:t>
                      </a:r>
                      <a:endParaRPr lang="es-ES_tradnl" sz="1600" dirty="0">
                        <a:latin typeface="Arial"/>
                        <a:ea typeface="Times New Roman"/>
                        <a:cs typeface="Times New Roman"/>
                      </a:endParaRPr>
                    </a:p>
                    <a:p>
                      <a:pPr algn="ctr">
                        <a:spcAft>
                          <a:spcPts val="0"/>
                        </a:spcAft>
                      </a:pPr>
                      <a:r>
                        <a:rPr lang="es-ES_tradnl" sz="1600" b="1" u="sng" dirty="0">
                          <a:solidFill>
                            <a:srgbClr val="FFFF99"/>
                          </a:solidFill>
                          <a:latin typeface="Arial"/>
                          <a:ea typeface="Times New Roman"/>
                          <a:cs typeface="Arial"/>
                        </a:rPr>
                        <a:t>Sí</a:t>
                      </a:r>
                      <a:r>
                        <a:rPr lang="es-ES_tradnl" sz="1600" b="1" dirty="0">
                          <a:solidFill>
                            <a:srgbClr val="FFFF99"/>
                          </a:solidFill>
                          <a:latin typeface="Arial"/>
                          <a:ea typeface="Times New Roman"/>
                          <a:cs typeface="Arial"/>
                        </a:rPr>
                        <a:t> deducible</a:t>
                      </a:r>
                      <a:endParaRPr lang="es-ES_tradnl" sz="1600" dirty="0">
                        <a:solidFill>
                          <a:srgbClr val="FFFF99"/>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Aft>
                          <a:spcPts val="0"/>
                        </a:spcAft>
                      </a:pPr>
                      <a:r>
                        <a:rPr lang="es-ES_tradnl" sz="1600" b="1" dirty="0">
                          <a:solidFill>
                            <a:srgbClr val="FF00FF"/>
                          </a:solidFill>
                          <a:latin typeface="Arial"/>
                          <a:ea typeface="Times New Roman"/>
                          <a:cs typeface="Arial"/>
                        </a:rPr>
                        <a:t>14.2</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6"/>
                  </a:ext>
                </a:extLst>
              </a:tr>
              <a:tr h="1066800">
                <a:tc>
                  <a:txBody>
                    <a:bodyPr/>
                    <a:lstStyle/>
                    <a:p>
                      <a:pPr algn="ctr">
                        <a:spcAft>
                          <a:spcPts val="0"/>
                        </a:spcAft>
                      </a:pPr>
                      <a:r>
                        <a:rPr lang="es-ES_tradnl" sz="1600" b="1" dirty="0">
                          <a:latin typeface="Arial"/>
                          <a:ea typeface="Times New Roman"/>
                          <a:cs typeface="Arial"/>
                        </a:rPr>
                        <a:t>7</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a:solidFill>
                            <a:srgbClr val="000066"/>
                          </a:solidFill>
                          <a:latin typeface="Arial"/>
                          <a:ea typeface="Times New Roman"/>
                          <a:cs typeface="Times New Roman"/>
                        </a:rPr>
                        <a:t>Gastos para </a:t>
                      </a:r>
                      <a:r>
                        <a:rPr lang="es-ES_tradnl" sz="1600" b="1" u="sng" dirty="0">
                          <a:solidFill>
                            <a:srgbClr val="000066"/>
                          </a:solidFill>
                          <a:latin typeface="Arial"/>
                          <a:ea typeface="Times New Roman"/>
                          <a:cs typeface="Times New Roman"/>
                        </a:rPr>
                        <a:t>Promocionar</a:t>
                      </a:r>
                      <a:r>
                        <a:rPr lang="es-ES_tradnl" sz="1600" b="1" dirty="0">
                          <a:solidFill>
                            <a:srgbClr val="000066"/>
                          </a:solidFill>
                          <a:latin typeface="Arial"/>
                          <a:ea typeface="Times New Roman"/>
                          <a:cs typeface="Times New Roman"/>
                        </a:rPr>
                        <a:t> los productos</a:t>
                      </a:r>
                      <a:endParaRPr lang="es-ES_tradnl" sz="1600" dirty="0">
                        <a:solidFill>
                          <a:srgbClr val="000066"/>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tc>
                  <a:txBody>
                    <a:bodyPr/>
                    <a:lstStyle/>
                    <a:p>
                      <a:pPr algn="ctr">
                        <a:spcAft>
                          <a:spcPts val="0"/>
                        </a:spcAft>
                      </a:pPr>
                      <a:r>
                        <a:rPr lang="es-ES_tradnl" sz="1600" b="1" dirty="0">
                          <a:solidFill>
                            <a:srgbClr val="0000FF"/>
                          </a:solidFill>
                          <a:latin typeface="Arial"/>
                          <a:ea typeface="Times New Roman"/>
                          <a:cs typeface="Arial"/>
                        </a:rPr>
                        <a:t>1.000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1.000</a:t>
                      </a:r>
                      <a:endParaRPr lang="es-ES_tradnl" sz="1600" b="1"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Arial"/>
                        </a:rPr>
                        <a:t>0</a:t>
                      </a:r>
                      <a:endParaRPr lang="es-ES_tradnl" sz="1600" dirty="0">
                        <a:solidFill>
                          <a:srgbClr val="0000FF"/>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dirty="0">
                          <a:latin typeface="Arial"/>
                          <a:ea typeface="Times New Roman"/>
                          <a:cs typeface="Arial"/>
                        </a:rPr>
                        <a:t>No hay</a:t>
                      </a:r>
                      <a:endParaRPr lang="es-ES_tradnl" sz="1600" dirty="0">
                        <a:latin typeface="Arial"/>
                        <a:ea typeface="Times New Roman"/>
                        <a:cs typeface="Times New Roman"/>
                      </a:endParaRPr>
                    </a:p>
                    <a:p>
                      <a:pPr algn="ctr">
                        <a:spcAft>
                          <a:spcPts val="0"/>
                        </a:spcAft>
                      </a:pPr>
                      <a:r>
                        <a:rPr lang="es-ES_tradnl" sz="1600" b="1" u="sng" dirty="0">
                          <a:solidFill>
                            <a:srgbClr val="FFFF99"/>
                          </a:solidFill>
                          <a:latin typeface="Arial"/>
                          <a:ea typeface="Times New Roman"/>
                          <a:cs typeface="Arial"/>
                        </a:rPr>
                        <a:t>Sí</a:t>
                      </a:r>
                      <a:r>
                        <a:rPr lang="es-ES_tradnl" sz="1600" b="1" dirty="0">
                          <a:solidFill>
                            <a:srgbClr val="FFFF99"/>
                          </a:solidFill>
                          <a:latin typeface="Arial"/>
                          <a:ea typeface="Times New Roman"/>
                          <a:cs typeface="Arial"/>
                        </a:rPr>
                        <a:t> deducible</a:t>
                      </a:r>
                      <a:endParaRPr lang="es-ES_tradnl" sz="1600" dirty="0">
                        <a:solidFill>
                          <a:srgbClr val="FFFF99"/>
                        </a:solidFill>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tcPr>
                </a:tc>
                <a:tc>
                  <a:txBody>
                    <a:bodyPr/>
                    <a:lstStyle/>
                    <a:p>
                      <a:pPr algn="ctr">
                        <a:spcAft>
                          <a:spcPts val="0"/>
                        </a:spcAft>
                      </a:pPr>
                      <a:r>
                        <a:rPr lang="es-ES_tradnl" sz="1600" b="1" dirty="0">
                          <a:solidFill>
                            <a:srgbClr val="FF00FF"/>
                          </a:solidFill>
                          <a:latin typeface="Arial"/>
                          <a:ea typeface="Times New Roman"/>
                          <a:cs typeface="Arial"/>
                        </a:rPr>
                        <a:t>15.e).2ºp.</a:t>
                      </a:r>
                      <a:endParaRPr lang="es-ES_tradnl" sz="1600" dirty="0">
                        <a:latin typeface="Arial"/>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7"/>
                  </a:ext>
                </a:extLst>
              </a:tr>
            </a:tbl>
          </a:graphicData>
        </a:graphic>
      </p:graphicFrame>
    </p:spTree>
    <p:extLst>
      <p:ext uri="{BB962C8B-B14F-4D97-AF65-F5344CB8AC3E}">
        <p14:creationId xmlns="" xmlns:p14="http://schemas.microsoft.com/office/powerpoint/2010/main" val="650096741"/>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43800" y="6381750"/>
            <a:ext cx="2311400" cy="476250"/>
          </a:xfrm>
        </p:spPr>
        <p:txBody>
          <a:bodyPr/>
          <a:lstStyle/>
          <a:p>
            <a:pPr>
              <a:defRPr/>
            </a:pPr>
            <a:fld id="{F2D244F7-CEDF-429B-B071-A1825618B8CC}" type="slidenum">
              <a:rPr lang="es-ES"/>
              <a:pPr>
                <a:defRPr/>
              </a:pPr>
              <a:t>68</a:t>
            </a:fld>
            <a:endParaRPr lang="es-ES" dirty="0"/>
          </a:p>
        </p:txBody>
      </p:sp>
      <p:sp>
        <p:nvSpPr>
          <p:cNvPr id="5" name="Text Box 1"/>
          <p:cNvSpPr txBox="1">
            <a:spLocks noChangeArrowheads="1"/>
          </p:cNvSpPr>
          <p:nvPr/>
        </p:nvSpPr>
        <p:spPr bwMode="auto">
          <a:xfrm>
            <a:off x="1105362" y="685800"/>
            <a:ext cx="7848600" cy="1219200"/>
          </a:xfrm>
          <a:prstGeom prst="rect">
            <a:avLst/>
          </a:prstGeom>
          <a:solidFill>
            <a:srgbClr val="FFFFFF"/>
          </a:solidFill>
          <a:ln w="9525">
            <a:solidFill>
              <a:srgbClr val="000000"/>
            </a:solidFill>
            <a:miter lim="800000"/>
            <a:headEnd/>
            <a:tailEnd/>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ES_tradnl" altLang="es-ES" sz="5400" b="1" i="0" u="none" strike="noStrike" cap="none" normalizeH="0" baseline="0" dirty="0" smtClean="0">
                <a:ln>
                  <a:noFill/>
                </a:ln>
                <a:solidFill>
                  <a:srgbClr val="FF3399"/>
                </a:solidFill>
                <a:latin typeface="+mn-lt"/>
                <a:ea typeface="Times New Roman" panose="02020603050405020304" pitchFamily="18" charset="0"/>
                <a:cs typeface="Times New Roman" panose="02020603050405020304" pitchFamily="18" charset="0"/>
              </a:rPr>
              <a:t>Intereses de Demora</a:t>
            </a:r>
            <a:endParaRPr kumimoji="0" lang="es-ES_tradnl" altLang="es-ES" sz="5400" b="0" i="0" u="none" strike="noStrike" cap="none" normalizeH="0" baseline="0" dirty="0" smtClean="0">
              <a:ln>
                <a:noFill/>
              </a:ln>
              <a:solidFill>
                <a:srgbClr val="FF3399"/>
              </a:solidFill>
              <a:latin typeface="+mn-lt"/>
            </a:endParaRPr>
          </a:p>
        </p:txBody>
      </p:sp>
      <p:graphicFrame>
        <p:nvGraphicFramePr>
          <p:cNvPr id="6" name="7 Tabla"/>
          <p:cNvGraphicFramePr>
            <a:graphicFrameLocks noGrp="1"/>
          </p:cNvGraphicFramePr>
          <p:nvPr>
            <p:extLst>
              <p:ext uri="{D42A27DB-BD31-4B8C-83A1-F6EECF244321}">
                <p14:modId xmlns="" xmlns:p14="http://schemas.microsoft.com/office/powerpoint/2010/main" val="1248315210"/>
              </p:ext>
            </p:extLst>
          </p:nvPr>
        </p:nvGraphicFramePr>
        <p:xfrm>
          <a:off x="152400" y="2534368"/>
          <a:ext cx="9601200" cy="2875832"/>
        </p:xfrm>
        <a:graphic>
          <a:graphicData uri="http://schemas.openxmlformats.org/drawingml/2006/table">
            <a:tbl>
              <a:tblPr firstRow="1" bandRow="1">
                <a:tableStyleId>{7DF18680-E054-41AD-8BC1-D1AEF772440D}</a:tableStyleId>
              </a:tblPr>
              <a:tblGrid>
                <a:gridCol w="1981200">
                  <a:extLst>
                    <a:ext uri="{9D8B030D-6E8A-4147-A177-3AD203B41FA5}">
                      <a16:colId xmlns="" xmlns:a16="http://schemas.microsoft.com/office/drawing/2014/main" val="20000"/>
                    </a:ext>
                  </a:extLst>
                </a:gridCol>
                <a:gridCol w="5410200">
                  <a:extLst>
                    <a:ext uri="{9D8B030D-6E8A-4147-A177-3AD203B41FA5}">
                      <a16:colId xmlns="" xmlns:a16="http://schemas.microsoft.com/office/drawing/2014/main" val="20001"/>
                    </a:ext>
                  </a:extLst>
                </a:gridCol>
                <a:gridCol w="2209800">
                  <a:extLst>
                    <a:ext uri="{9D8B030D-6E8A-4147-A177-3AD203B41FA5}">
                      <a16:colId xmlns="" xmlns:a16="http://schemas.microsoft.com/office/drawing/2014/main" val="20002"/>
                    </a:ext>
                  </a:extLst>
                </a:gridCol>
              </a:tblGrid>
              <a:tr h="381000">
                <a:tc>
                  <a:txBody>
                    <a:bodyPr/>
                    <a:lstStyle/>
                    <a:p>
                      <a:pPr marL="342900" indent="-342900">
                        <a:buFont typeface="Wingdings" pitchFamily="2" charset="2"/>
                        <a:buNone/>
                      </a:pPr>
                      <a:r>
                        <a:rPr lang="es-ES_tradnl" sz="2000" b="1" dirty="0" smtClean="0">
                          <a:solidFill>
                            <a:schemeClr val="tx1"/>
                          </a:solidFill>
                        </a:rPr>
                        <a:t>Períodos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gridSpan="2">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2000" b="1" u="none" dirty="0" smtClean="0">
                          <a:solidFill>
                            <a:srgbClr val="FFFF00"/>
                          </a:solidFill>
                          <a:effectLst/>
                        </a:rPr>
                        <a:t>Intereses de Demora de liquidaciones provisionales y Actas </a:t>
                      </a:r>
                      <a:endParaRPr lang="es-ES_tradnl" sz="2000" b="1" u="none" dirty="0">
                        <a:solidFill>
                          <a:srgbClr val="FFFF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endParaRPr lang="es-ES_tradnl"/>
                    </a:p>
                  </a:txBody>
                  <a:tcPr/>
                </a:tc>
                <a:extLst>
                  <a:ext uri="{0D108BD9-81ED-4DB2-BD59-A6C34878D82A}">
                    <a16:rowId xmlns="" xmlns:a16="http://schemas.microsoft.com/office/drawing/2014/main" val="10000"/>
                  </a:ext>
                </a:extLst>
              </a:tr>
              <a:tr h="822960">
                <a:tc>
                  <a:txBody>
                    <a:bodyPr/>
                    <a:lstStyle/>
                    <a:p>
                      <a:pPr marL="342900" indent="-342900">
                        <a:buFont typeface="Wingdings" pitchFamily="2" charset="2"/>
                        <a:buNone/>
                      </a:pPr>
                      <a:r>
                        <a:rPr lang="es-ES_tradnl" sz="2000" b="1" u="sng" dirty="0" smtClean="0">
                          <a:solidFill>
                            <a:schemeClr val="tx1"/>
                          </a:solidFill>
                        </a:rPr>
                        <a:t>Antes</a:t>
                      </a:r>
                      <a:r>
                        <a:rPr lang="es-ES_tradnl" sz="2000" b="1" dirty="0" smtClean="0">
                          <a:solidFill>
                            <a:schemeClr val="tx1"/>
                          </a:solidFill>
                        </a:rPr>
                        <a:t> de 2015</a:t>
                      </a:r>
                    </a:p>
                    <a:p>
                      <a:pPr marL="342900" indent="-342900">
                        <a:buFont typeface="Wingdings" pitchFamily="2" charset="2"/>
                        <a:buNone/>
                      </a:pPr>
                      <a:r>
                        <a:rPr lang="es-ES_tradnl" sz="2000" b="1" dirty="0" smtClean="0">
                          <a:solidFill>
                            <a:srgbClr val="FFFF00"/>
                          </a:solidFill>
                        </a:rPr>
                        <a:t>TRLIS</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 sz="1800" b="1" dirty="0" smtClean="0">
                          <a:solidFill>
                            <a:srgbClr val="FF0000"/>
                          </a:solidFill>
                        </a:rPr>
                        <a:t>Según Resolución del TEAC de 7/5/2015</a:t>
                      </a:r>
                      <a:endParaRPr lang="es-ES" sz="1800" b="1" dirty="0" smtClean="0">
                        <a:solidFill>
                          <a:srgbClr val="0000FF"/>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dirty="0" smtClean="0">
                          <a:solidFill>
                            <a:srgbClr val="FF0000"/>
                          </a:solidFill>
                        </a:rPr>
                        <a:t>Según informe de la AEAT de 7/3/2016</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dirty="0" smtClean="0">
                          <a:solidFill>
                            <a:srgbClr val="FF0000"/>
                          </a:solidFill>
                        </a:rPr>
                        <a:t>Según Resolución del TEAC de 4/12/2017</a:t>
                      </a:r>
                      <a:endParaRPr lang="es-ES" sz="18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800" b="1" u="sng" dirty="0" smtClean="0">
                          <a:solidFill>
                            <a:srgbClr val="0000FF"/>
                          </a:solidFill>
                        </a:rPr>
                        <a:t>No</a:t>
                      </a:r>
                      <a:r>
                        <a:rPr lang="es-ES" sz="1800" b="1" dirty="0" smtClean="0">
                          <a:solidFill>
                            <a:srgbClr val="FF0000"/>
                          </a:solidFill>
                        </a:rPr>
                        <a:t> </a:t>
                      </a:r>
                      <a:r>
                        <a:rPr lang="es-ES" sz="1800" b="1" dirty="0" smtClean="0">
                          <a:solidFill>
                            <a:srgbClr val="0000FF"/>
                          </a:solidFill>
                        </a:rPr>
                        <a:t>deducibles</a:t>
                      </a:r>
                    </a:p>
                    <a:p>
                      <a:pPr marL="342900" indent="-342900">
                        <a:buFont typeface="Wingdings" pitchFamily="2" charset="2"/>
                        <a:buChar char="v"/>
                      </a:pPr>
                      <a:r>
                        <a:rPr lang="es-ES" sz="1800" b="1" u="none" dirty="0" smtClean="0">
                          <a:solidFill>
                            <a:srgbClr val="FF0066"/>
                          </a:solidFill>
                          <a:effectLst/>
                        </a:rPr>
                        <a:t>Prima el TEAC</a:t>
                      </a:r>
                      <a:endParaRPr lang="es-ES_tradnl" sz="18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914400">
                <a:tc>
                  <a:txBody>
                    <a:bodyPr/>
                    <a:lstStyle/>
                    <a:p>
                      <a:pPr marL="342900" indent="-342900">
                        <a:buFont typeface="Wingdings" pitchFamily="2" charset="2"/>
                        <a:buNone/>
                      </a:pPr>
                      <a:r>
                        <a:rPr lang="es-ES_tradnl" sz="2000" b="1" u="sng" dirty="0" smtClean="0">
                          <a:solidFill>
                            <a:schemeClr val="tx1"/>
                          </a:solidFill>
                        </a:rPr>
                        <a:t>Desde</a:t>
                      </a:r>
                      <a:r>
                        <a:rPr lang="es-ES_tradnl" sz="2000" b="1" dirty="0" smtClean="0">
                          <a:solidFill>
                            <a:schemeClr val="tx1"/>
                          </a:solidFill>
                        </a:rPr>
                        <a:t> 2015</a:t>
                      </a:r>
                    </a:p>
                    <a:p>
                      <a:pPr marL="342900" indent="-342900">
                        <a:buFont typeface="Wingdings" pitchFamily="2" charset="2"/>
                        <a:buNone/>
                      </a:pPr>
                      <a:r>
                        <a:rPr lang="es-ES_tradnl" sz="2000" b="1" dirty="0" smtClean="0">
                          <a:solidFill>
                            <a:srgbClr val="FFFF00"/>
                          </a:solidFill>
                        </a:rPr>
                        <a:t>NLIS</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 sz="1800" b="1" dirty="0" smtClean="0">
                          <a:solidFill>
                            <a:srgbClr val="FF0000"/>
                          </a:solidFill>
                        </a:rPr>
                        <a:t>Según Consulta DGT V4080-15 de 21/12/2015</a:t>
                      </a:r>
                      <a:endParaRPr lang="es-ES" sz="1800" b="1" dirty="0" smtClean="0">
                        <a:solidFill>
                          <a:srgbClr val="0000FF"/>
                        </a:solidFill>
                      </a:endParaRPr>
                    </a:p>
                    <a:p>
                      <a:pPr marL="342900" indent="-342900">
                        <a:buFont typeface="Wingdings" pitchFamily="2" charset="2"/>
                        <a:buChar char="v"/>
                      </a:pPr>
                      <a:r>
                        <a:rPr lang="es-ES" sz="1800" b="1" dirty="0" smtClean="0">
                          <a:solidFill>
                            <a:srgbClr val="FF0000"/>
                          </a:solidFill>
                        </a:rPr>
                        <a:t>Según Consulta DGT V0063-16 de 15/02/2016</a:t>
                      </a:r>
                      <a:endParaRPr lang="es-ES" sz="1800" b="1" dirty="0" smtClean="0">
                        <a:solidFill>
                          <a:srgbClr val="0000FF"/>
                        </a:solidFill>
                      </a:endParaRPr>
                    </a:p>
                    <a:p>
                      <a:pPr marL="342900" indent="-342900">
                        <a:buFont typeface="Wingdings" pitchFamily="2" charset="2"/>
                        <a:buChar char="v"/>
                      </a:pPr>
                      <a:r>
                        <a:rPr lang="es-ES" sz="1800" b="1" dirty="0" smtClean="0">
                          <a:solidFill>
                            <a:srgbClr val="FF0000"/>
                          </a:solidFill>
                        </a:rPr>
                        <a:t>Según Resolución de la DGT de 04/04/2016</a:t>
                      </a:r>
                      <a:endParaRPr lang="es-ES_tradnl" sz="18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a:txBody>
                    <a:bodyPr/>
                    <a:lstStyle/>
                    <a:p>
                      <a:pPr marL="342900" indent="-342900">
                        <a:buFont typeface="Wingdings" pitchFamily="2" charset="2"/>
                        <a:buChar char="Ø"/>
                      </a:pPr>
                      <a:r>
                        <a:rPr lang="es-ES" sz="1800" b="1" u="sng" dirty="0" smtClean="0">
                          <a:solidFill>
                            <a:srgbClr val="0000FF"/>
                          </a:solidFill>
                        </a:rPr>
                        <a:t>Sí</a:t>
                      </a:r>
                      <a:r>
                        <a:rPr lang="es-ES" sz="1800" b="1" dirty="0" smtClean="0">
                          <a:solidFill>
                            <a:srgbClr val="FF0000"/>
                          </a:solidFill>
                        </a:rPr>
                        <a:t> </a:t>
                      </a:r>
                      <a:r>
                        <a:rPr lang="es-ES" sz="1800" b="1" dirty="0" smtClean="0">
                          <a:solidFill>
                            <a:srgbClr val="0000FF"/>
                          </a:solidFill>
                        </a:rPr>
                        <a:t>deducibles</a:t>
                      </a:r>
                    </a:p>
                    <a:p>
                      <a:pPr marL="342900" indent="-342900">
                        <a:buFont typeface="Wingdings" pitchFamily="2" charset="2"/>
                        <a:buChar char="Ø"/>
                      </a:pPr>
                      <a:r>
                        <a:rPr lang="es-ES_tradnl" sz="1800" b="1" u="none" dirty="0" smtClean="0">
                          <a:solidFill>
                            <a:srgbClr val="FF0066"/>
                          </a:solidFill>
                          <a:effectLst/>
                        </a:rPr>
                        <a:t>Según DGT</a:t>
                      </a:r>
                      <a:endParaRPr lang="es-ES_tradnl" sz="18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2"/>
                  </a:ext>
                </a:extLst>
              </a:tr>
              <a:tr h="650792">
                <a:tc gridSpan="3">
                  <a:txBody>
                    <a:bodyPr/>
                    <a:lstStyle/>
                    <a:p>
                      <a:pPr marL="457200" indent="-457200">
                        <a:buFont typeface="Wingdings" pitchFamily="2" charset="2"/>
                        <a:buChar char="Ø"/>
                      </a:pPr>
                      <a:r>
                        <a:rPr lang="es-ES_tradnl" sz="1800" b="1" kern="1200" baseline="0" dirty="0" smtClean="0">
                          <a:solidFill>
                            <a:schemeClr val="tx1"/>
                          </a:solidFill>
                          <a:latin typeface="+mn-lt"/>
                          <a:ea typeface="+mn-ea"/>
                          <a:cs typeface="+mn-cs"/>
                        </a:rPr>
                        <a:t>Dado el carácter financiero de los intereses de demora tributarios, estos están sometidos a </a:t>
                      </a:r>
                      <a:r>
                        <a:rPr lang="es-ES_tradnl" sz="1800" b="1" u="sng" kern="1200" baseline="0" dirty="0" smtClean="0">
                          <a:solidFill>
                            <a:srgbClr val="FFFF00"/>
                          </a:solidFill>
                          <a:latin typeface="+mn-lt"/>
                          <a:ea typeface="+mn-ea"/>
                          <a:cs typeface="+mn-cs"/>
                        </a:rPr>
                        <a:t>los límites</a:t>
                      </a:r>
                      <a:r>
                        <a:rPr lang="es-ES_tradnl" sz="1800" b="1" kern="1200" baseline="0" dirty="0" smtClean="0">
                          <a:solidFill>
                            <a:schemeClr val="tx1"/>
                          </a:solidFill>
                          <a:latin typeface="+mn-lt"/>
                          <a:ea typeface="+mn-ea"/>
                          <a:cs typeface="+mn-cs"/>
                        </a:rPr>
                        <a:t> de deducibilidad establecidos en el </a:t>
                      </a:r>
                      <a:r>
                        <a:rPr lang="es-ES_tradnl" sz="1800" b="1" u="sng" kern="1200" baseline="0" dirty="0" smtClean="0">
                          <a:solidFill>
                            <a:srgbClr val="FFFF00"/>
                          </a:solidFill>
                          <a:latin typeface="+mn-lt"/>
                          <a:ea typeface="+mn-ea"/>
                          <a:cs typeface="+mn-cs"/>
                        </a:rPr>
                        <a:t>artículo 16 de la LIS</a:t>
                      </a:r>
                      <a:endParaRPr lang="es-ES_tradnl" sz="2000" b="1" u="sng"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pPr marL="342900" indent="-342900">
                        <a:buFont typeface="Wingdings" pitchFamily="2" charset="2"/>
                        <a:buChar char="v"/>
                      </a:pPr>
                      <a:endParaRPr lang="es-ES_tradnl" sz="1800" b="1" u="none" dirty="0">
                        <a:solidFill>
                          <a:srgbClr val="FF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tc hMerge="1">
                  <a:txBody>
                    <a:bodyPr/>
                    <a:lstStyle/>
                    <a:p>
                      <a:pPr marL="342900" indent="-342900">
                        <a:buFont typeface="Wingdings" pitchFamily="2" charset="2"/>
                        <a:buChar char="Ø"/>
                      </a:pPr>
                      <a:endParaRPr lang="es-ES_tradnl" sz="1800" b="1" u="none" dirty="0">
                        <a:solidFill>
                          <a:srgbClr val="FF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1366845162"/>
      </p:ext>
    </p:extLst>
  </p:cSld>
  <p:clrMapOvr>
    <a:masterClrMapping/>
  </p:clrMapOvr>
  <p:transition advClick="0" advTm="0"/>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9A30CACC-57D8-4A9D-B99E-21B058340B16}" type="slidenum">
              <a:rPr lang="es-ES"/>
              <a:pPr>
                <a:defRPr/>
              </a:pPr>
              <a:t>69</a:t>
            </a:fld>
            <a:endParaRPr lang="es-ES"/>
          </a:p>
        </p:txBody>
      </p:sp>
      <p:sp>
        <p:nvSpPr>
          <p:cNvPr id="22532"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Intereses de Demora. </a:t>
            </a:r>
            <a:r>
              <a:rPr lang="es-ES" dirty="0" smtClean="0">
                <a:solidFill>
                  <a:srgbClr val="FF0000"/>
                </a:solidFill>
              </a:rPr>
              <a:t>Resoluciones TEAC 7/5/2015 y 4/12/2017 </a:t>
            </a:r>
            <a:endParaRPr lang="es-ES" dirty="0">
              <a:solidFill>
                <a:srgbClr val="FF0000"/>
              </a:solidFill>
            </a:endParaRPr>
          </a:p>
        </p:txBody>
      </p:sp>
      <p:sp>
        <p:nvSpPr>
          <p:cNvPr id="2468868" name="Text Box 4"/>
          <p:cNvSpPr txBox="1">
            <a:spLocks noChangeArrowheads="1"/>
          </p:cNvSpPr>
          <p:nvPr/>
        </p:nvSpPr>
        <p:spPr bwMode="auto">
          <a:xfrm>
            <a:off x="0" y="533400"/>
            <a:ext cx="9906000" cy="6186309"/>
          </a:xfrm>
          <a:prstGeom prst="rect">
            <a:avLst/>
          </a:prstGeom>
          <a:noFill/>
          <a:ln w="9525">
            <a:noFill/>
            <a:miter lim="800000"/>
            <a:headEnd/>
            <a:tailEnd/>
          </a:ln>
          <a:effectLst/>
        </p:spPr>
        <p:txBody>
          <a:bodyPr wrap="square">
            <a:spAutoFit/>
          </a:bodyPr>
          <a:lstStyle/>
          <a:p>
            <a:pPr marL="342900" lvl="0" indent="-342900">
              <a:buFont typeface="Wingdings" pitchFamily="2" charset="2"/>
              <a:buChar char="q"/>
            </a:pPr>
            <a:r>
              <a:rPr lang="es-ES" sz="1800" dirty="0" smtClean="0">
                <a:solidFill>
                  <a:srgbClr val="FFFF00"/>
                </a:solidFill>
              </a:rPr>
              <a:t>La resolución del TEAC 00/1967/2012, de 7/05/2015 </a:t>
            </a:r>
          </a:p>
          <a:p>
            <a:pPr marL="342900" indent="-342900">
              <a:buFont typeface="Wingdings" pitchFamily="2" charset="2"/>
              <a:buChar char="q"/>
            </a:pPr>
            <a:r>
              <a:rPr lang="es-ES" sz="1800" dirty="0" smtClean="0">
                <a:solidFill>
                  <a:srgbClr val="FFFF00"/>
                </a:solidFill>
              </a:rPr>
              <a:t>La resolución del TEAC 00/5241/2016, de 4/12/2017 </a:t>
            </a:r>
          </a:p>
          <a:p>
            <a:pPr marL="342900" lvl="0" indent="-342900">
              <a:buFont typeface="Wingdings" pitchFamily="2" charset="2"/>
              <a:buChar char="q"/>
            </a:pPr>
            <a:endParaRPr lang="es-ES" sz="1800" dirty="0" smtClean="0">
              <a:solidFill>
                <a:srgbClr val="FFFF00"/>
              </a:solidFill>
            </a:endParaRPr>
          </a:p>
          <a:p>
            <a:pPr marL="342900" lvl="0" indent="-342900">
              <a:buFont typeface="Wingdings" pitchFamily="2" charset="2"/>
              <a:buChar char="Ø"/>
            </a:pPr>
            <a:r>
              <a:rPr lang="es-ES" sz="1800" dirty="0" smtClean="0">
                <a:solidFill>
                  <a:srgbClr val="FFFF00"/>
                </a:solidFill>
              </a:rPr>
              <a:t>recoge la STS de 25/02/2010</a:t>
            </a:r>
            <a:r>
              <a:rPr lang="es-ES" sz="1800" b="0" dirty="0" smtClean="0"/>
              <a:t>, señalando que, respecto de la deducibilidad de los intereses de demora liquidados en actas de inspección, </a:t>
            </a:r>
            <a:r>
              <a:rPr lang="es-ES" sz="1800" b="0" i="1" dirty="0" smtClean="0"/>
              <a:t>podemos establecer las siguientes afirmaciones:</a:t>
            </a:r>
            <a:r>
              <a:rPr lang="es-ES" sz="1800" b="0" dirty="0" smtClean="0"/>
              <a:t> </a:t>
            </a:r>
            <a:endParaRPr lang="es-ES_tradnl" sz="1800" b="0" dirty="0" smtClean="0"/>
          </a:p>
          <a:p>
            <a:pPr marL="342900" indent="-342900">
              <a:buFont typeface="+mj-lt"/>
              <a:buAutoNum type="arabicPeriod"/>
            </a:pPr>
            <a:r>
              <a:rPr lang="es-ES" sz="1800" b="0" i="1" dirty="0" smtClean="0"/>
              <a:t>Los </a:t>
            </a:r>
            <a:r>
              <a:rPr lang="es-ES" sz="1800" b="0" i="1" u="sng" dirty="0" smtClean="0"/>
              <a:t>intereses financieros</a:t>
            </a:r>
            <a:r>
              <a:rPr lang="es-ES" sz="1800" b="0" i="1" dirty="0" smtClean="0"/>
              <a:t> son deducibles como </a:t>
            </a:r>
            <a:r>
              <a:rPr lang="es-ES" sz="1800" b="0" i="1" u="sng" dirty="0" smtClean="0"/>
              <a:t>gastos necesarios</a:t>
            </a:r>
            <a:r>
              <a:rPr lang="es-ES" sz="1800" b="0" i="1" dirty="0" smtClean="0"/>
              <a:t>. </a:t>
            </a:r>
          </a:p>
          <a:p>
            <a:pPr marL="342900" indent="-342900">
              <a:buFont typeface="+mj-lt"/>
              <a:buAutoNum type="arabicPeriod"/>
            </a:pPr>
            <a:r>
              <a:rPr lang="es-ES" sz="1800" b="0" i="1" dirty="0" smtClean="0"/>
              <a:t>Los intereses derivados del </a:t>
            </a:r>
            <a:r>
              <a:rPr lang="es-ES" sz="1800" b="0" i="1" u="sng" dirty="0" smtClean="0"/>
              <a:t>fraccionamiento o aplazamiento</a:t>
            </a:r>
            <a:r>
              <a:rPr lang="es-ES" sz="1800" b="0" i="1" dirty="0" smtClean="0"/>
              <a:t> del pago de tributos son deducibles, como consecuencia del </a:t>
            </a:r>
            <a:r>
              <a:rPr lang="es-ES" sz="1800" b="0" i="1" u="sng" dirty="0" smtClean="0"/>
              <a:t>pacto con la Hacienda Pública</a:t>
            </a:r>
            <a:r>
              <a:rPr lang="es-ES" sz="1800" b="0" i="1" dirty="0" smtClean="0"/>
              <a:t>, que conlleva tal aplazamiento. </a:t>
            </a:r>
          </a:p>
          <a:p>
            <a:pPr marL="342900" indent="-342900">
              <a:buFont typeface="+mj-lt"/>
              <a:buAutoNum type="arabicPeriod"/>
            </a:pPr>
            <a:r>
              <a:rPr lang="es-ES" sz="1800" i="1" dirty="0" smtClean="0">
                <a:solidFill>
                  <a:srgbClr val="FFFF00"/>
                </a:solidFill>
              </a:rPr>
              <a:t>Los intereses de demora </a:t>
            </a:r>
            <a:r>
              <a:rPr lang="es-ES" sz="1800" i="1" u="sng" dirty="0" smtClean="0">
                <a:solidFill>
                  <a:srgbClr val="FFFF00"/>
                </a:solidFill>
              </a:rPr>
              <a:t>no</a:t>
            </a:r>
            <a:r>
              <a:rPr lang="es-ES" sz="1800" i="1" dirty="0" smtClean="0">
                <a:solidFill>
                  <a:srgbClr val="FFFF00"/>
                </a:solidFill>
              </a:rPr>
              <a:t> son deducibles</a:t>
            </a:r>
            <a:r>
              <a:rPr lang="es-ES" sz="1800" i="1" dirty="0" smtClean="0"/>
              <a:t>, pues tienen </a:t>
            </a:r>
            <a:r>
              <a:rPr lang="es-ES" sz="1800" i="1" u="sng" dirty="0" smtClean="0">
                <a:solidFill>
                  <a:srgbClr val="FFFF66"/>
                </a:solidFill>
              </a:rPr>
              <a:t>carácter indemnizatorio</a:t>
            </a:r>
            <a:r>
              <a:rPr lang="es-ES" sz="1800" i="1" dirty="0" smtClean="0"/>
              <a:t> y no pueden considerarse ni gasto necesario ni tampoco que deriven de un pacto con la Hacienda Pública.</a:t>
            </a:r>
            <a:r>
              <a:rPr lang="es-ES" sz="1800" b="0" i="1" dirty="0" smtClean="0"/>
              <a:t> </a:t>
            </a:r>
          </a:p>
          <a:p>
            <a:pPr marL="342900" indent="-342900">
              <a:buFont typeface="+mj-lt"/>
              <a:buAutoNum type="arabicPeriod"/>
            </a:pPr>
            <a:endParaRPr lang="es-ES" sz="1800" b="0" i="1" dirty="0" smtClean="0"/>
          </a:p>
          <a:p>
            <a:pPr marL="342900" indent="-342900">
              <a:buFont typeface="Wingdings" pitchFamily="2" charset="2"/>
              <a:buChar char="Ø"/>
            </a:pPr>
            <a:r>
              <a:rPr lang="es-ES" sz="1800" i="1" u="sng" dirty="0" smtClean="0">
                <a:solidFill>
                  <a:srgbClr val="FFFF00"/>
                </a:solidFill>
              </a:rPr>
              <a:t>La tesis presente en la STS referida</a:t>
            </a:r>
            <a:r>
              <a:rPr lang="es-ES" sz="1800" b="0" i="1" dirty="0" smtClean="0"/>
              <a:t>, se funda en que no pueden tener la consideración de gastos deducibles los intereses de demora, en este caso derivados de una acta de inspección, en tanto </a:t>
            </a:r>
            <a:r>
              <a:rPr lang="es-ES" sz="1800" i="1" u="sng" dirty="0" smtClean="0">
                <a:solidFill>
                  <a:srgbClr val="FFFF66"/>
                </a:solidFill>
              </a:rPr>
              <a:t>no son necesarios los gastos derivados de una situación de incumplimiento de una norma</a:t>
            </a:r>
            <a:r>
              <a:rPr lang="es-ES" sz="1800" b="0" i="1" dirty="0" smtClean="0"/>
              <a:t>. Lo que resulta acorde con el principio de </a:t>
            </a:r>
            <a:r>
              <a:rPr lang="es-ES" sz="1800" b="0" i="1" u="sng" dirty="0" smtClean="0"/>
              <a:t>la no admisibilidad de que para obtener ingresos sean necesarios gastos que deriven de una infracción de ley</a:t>
            </a:r>
            <a:r>
              <a:rPr lang="es-ES" sz="1800" b="0" i="1" dirty="0" smtClean="0"/>
              <a:t>. Repugna al principio de Justicia, consagrado en el art. 1 de la CE, </a:t>
            </a:r>
            <a:r>
              <a:rPr lang="es-ES" sz="1800" b="0" i="1" u="sng" dirty="0" smtClean="0"/>
              <a:t>que el autor de un acto contrario al ordenamiento jurídico obtenga un beneficio o ventaja del mismo</a:t>
            </a:r>
            <a:endParaRPr lang="es-ES_tradnl" sz="1800" b="0" dirty="0">
              <a:cs typeface="+mn-cs"/>
            </a:endParaRPr>
          </a:p>
        </p:txBody>
      </p:sp>
    </p:spTree>
    <p:extLst>
      <p:ext uri="{BB962C8B-B14F-4D97-AF65-F5344CB8AC3E}">
        <p14:creationId xmlns="" xmlns:p14="http://schemas.microsoft.com/office/powerpoint/2010/main" val="193587655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7</a:t>
            </a:fld>
            <a:endParaRPr lang="es-ES" dirty="0"/>
          </a:p>
        </p:txBody>
      </p:sp>
      <p:sp>
        <p:nvSpPr>
          <p:cNvPr id="244740" name="Rectangle 3"/>
          <p:cNvSpPr>
            <a:spLocks noChangeArrowheads="1"/>
          </p:cNvSpPr>
          <p:nvPr/>
        </p:nvSpPr>
        <p:spPr bwMode="auto">
          <a:xfrm>
            <a:off x="166654" y="660845"/>
            <a:ext cx="9601200" cy="6047809"/>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sz="1800" dirty="0" smtClean="0">
                <a:solidFill>
                  <a:srgbClr val="FFFF00"/>
                </a:solidFill>
                <a:effectLst>
                  <a:outerShdw blurRad="38100" dist="38100" dir="2700000" algn="tl">
                    <a:srgbClr val="000000"/>
                  </a:outerShdw>
                </a:effectLst>
                <a:latin typeface="+mn-lt"/>
              </a:rPr>
              <a:t>Ley  6/2018</a:t>
            </a:r>
            <a:r>
              <a:rPr lang="es-ES_tradnl" sz="1800" dirty="0" smtClean="0">
                <a:latin typeface="+mn-lt"/>
              </a:rPr>
              <a:t>, </a:t>
            </a:r>
            <a:r>
              <a:rPr lang="es-ES_tradnl" sz="1600" dirty="0" smtClean="0">
                <a:latin typeface="+mn-lt"/>
              </a:rPr>
              <a:t>de 3 de julio, de Presupuestos Generales del Estado para el año 2018. </a:t>
            </a:r>
            <a:r>
              <a:rPr lang="es-ES_tradnl" sz="1600" dirty="0" smtClean="0">
                <a:solidFill>
                  <a:srgbClr val="CCFFFF"/>
                </a:solidFill>
                <a:latin typeface="+mn-lt"/>
              </a:rPr>
              <a:t>(BOE 04/07/2018, </a:t>
            </a:r>
            <a:r>
              <a:rPr lang="es-ES_tradnl" sz="1600" dirty="0">
                <a:solidFill>
                  <a:srgbClr val="FFFF66"/>
                </a:solidFill>
                <a:latin typeface="+mn-lt"/>
              </a:rPr>
              <a:t>con efectos desde el 05/07/2018 ó desde </a:t>
            </a:r>
            <a:r>
              <a:rPr lang="es-ES_tradnl" sz="1600" dirty="0" smtClean="0">
                <a:solidFill>
                  <a:srgbClr val="FFFF66"/>
                </a:solidFill>
                <a:latin typeface="+mn-lt"/>
              </a:rPr>
              <a:t>1/1/2018</a:t>
            </a:r>
            <a:r>
              <a:rPr lang="es-ES_tradnl" sz="1600" dirty="0" smtClean="0">
                <a:solidFill>
                  <a:srgbClr val="CCFFFF"/>
                </a:solidFill>
                <a:latin typeface="+mn-lt"/>
              </a:rPr>
              <a:t>). </a:t>
            </a:r>
            <a:r>
              <a:rPr lang="es-ES_tradnl" sz="1600" dirty="0" smtClean="0">
                <a:solidFill>
                  <a:srgbClr val="FFFF00"/>
                </a:solidFill>
                <a:effectLst>
                  <a:outerShdw blurRad="38100" dist="38100" dir="2700000" algn="tl">
                    <a:srgbClr val="000000">
                      <a:alpha val="43137"/>
                    </a:srgbClr>
                  </a:outerShdw>
                </a:effectLst>
                <a:latin typeface="+mn-lt"/>
              </a:rPr>
              <a:t>(PGE-2018): Se prorroga.</a:t>
            </a:r>
          </a:p>
          <a:p>
            <a:pPr marL="514350" indent="-514350">
              <a:buFont typeface="Wingdings" pitchFamily="2" charset="2"/>
              <a:buChar char="q"/>
              <a:defRPr/>
            </a:pPr>
            <a:r>
              <a:rPr lang="es-ES_tradnl" sz="1800" dirty="0" smtClean="0">
                <a:solidFill>
                  <a:srgbClr val="FFFF00"/>
                </a:solidFill>
                <a:effectLst>
                  <a:outerShdw blurRad="38100" dist="38100" dir="2700000" algn="tl">
                    <a:srgbClr val="000000">
                      <a:alpha val="43137"/>
                    </a:srgbClr>
                  </a:outerShdw>
                </a:effectLst>
                <a:latin typeface="+mn-lt"/>
              </a:rPr>
              <a:t>Real Decreto 1461/2018</a:t>
            </a:r>
            <a:r>
              <a:rPr lang="es-ES_tradnl" sz="1800" i="1" dirty="0" smtClean="0">
                <a:latin typeface="+mn-lt"/>
              </a:rPr>
              <a:t>, </a:t>
            </a:r>
            <a:r>
              <a:rPr lang="es-ES_tradnl" sz="1500" i="1" dirty="0" smtClean="0">
                <a:latin typeface="+mn-lt"/>
              </a:rPr>
              <a:t>de 21 de diciembre </a:t>
            </a:r>
            <a:r>
              <a:rPr lang="es-ES_tradnl" sz="1500" dirty="0" smtClean="0">
                <a:latin typeface="+mn-lt"/>
              </a:rPr>
              <a:t>. </a:t>
            </a:r>
            <a:r>
              <a:rPr lang="es-ES_tradnl" sz="1500" dirty="0" smtClean="0">
                <a:solidFill>
                  <a:srgbClr val="CCFFFF"/>
                </a:solidFill>
                <a:latin typeface="+mn-lt"/>
              </a:rPr>
              <a:t>(BOE 22/12/2018, </a:t>
            </a:r>
            <a:r>
              <a:rPr lang="es-ES_tradnl" sz="1500" dirty="0" smtClean="0">
                <a:solidFill>
                  <a:srgbClr val="FFFF66"/>
                </a:solidFill>
                <a:latin typeface="+mn-lt"/>
              </a:rPr>
              <a:t>con efectos desde el 05/07/2018 ó desde 1/1/2018</a:t>
            </a:r>
            <a:r>
              <a:rPr lang="es-ES_tradnl" sz="1500" dirty="0" smtClean="0">
                <a:solidFill>
                  <a:srgbClr val="CCFFFF"/>
                </a:solidFill>
                <a:latin typeface="+mn-lt"/>
              </a:rPr>
              <a:t>)</a:t>
            </a:r>
            <a:r>
              <a:rPr lang="es-ES_tradnl" sz="1500" dirty="0" smtClean="0">
                <a:solidFill>
                  <a:srgbClr val="FFFF00"/>
                </a:solidFill>
                <a:effectLst>
                  <a:outerShdw blurRad="38100" dist="38100" dir="2700000" algn="tl">
                    <a:srgbClr val="000000">
                      <a:alpha val="43137"/>
                    </a:srgbClr>
                  </a:outerShdw>
                </a:effectLst>
                <a:latin typeface="+mn-lt"/>
              </a:rPr>
              <a:t>: Modifica RIRPF para adaptarlo a la modificación realizada por la Ley 6/2018 de la LIRPF.</a:t>
            </a:r>
          </a:p>
          <a:p>
            <a:pPr marL="514350" indent="-514350">
              <a:buFont typeface="Wingdings" pitchFamily="2" charset="2"/>
              <a:buChar char="q"/>
              <a:defRPr/>
            </a:pPr>
            <a:r>
              <a:rPr lang="es-ES_tradnl" sz="1800" dirty="0" smtClean="0">
                <a:solidFill>
                  <a:srgbClr val="FFFF00"/>
                </a:solidFill>
                <a:effectLst>
                  <a:outerShdw blurRad="38100" dist="38100" dir="2700000" algn="tl">
                    <a:srgbClr val="000000">
                      <a:alpha val="43137"/>
                    </a:srgbClr>
                  </a:outerShdw>
                </a:effectLst>
                <a:latin typeface="+mn-lt"/>
              </a:rPr>
              <a:t>Real Decreto-ley 26/2018</a:t>
            </a:r>
            <a:r>
              <a:rPr lang="es-ES_tradnl" sz="1400" i="1" dirty="0" smtClean="0">
                <a:latin typeface="+mn-lt"/>
              </a:rPr>
              <a:t>, de 28 de diciembre, </a:t>
            </a:r>
            <a:r>
              <a:rPr lang="es-ES_tradnl" sz="1400" b="0" dirty="0" smtClean="0">
                <a:latin typeface="+mn-lt"/>
              </a:rPr>
              <a:t>por el que se aprueban medidas de urgencia sobre la creación artística y la cinematografía</a:t>
            </a:r>
            <a:r>
              <a:rPr lang="es-ES_tradnl" sz="1400" i="1" dirty="0" smtClean="0">
                <a:latin typeface="+mn-lt"/>
              </a:rPr>
              <a:t> </a:t>
            </a:r>
            <a:r>
              <a:rPr lang="es-ES_tradnl" sz="1400" dirty="0" smtClean="0">
                <a:solidFill>
                  <a:srgbClr val="CCFFFF"/>
                </a:solidFill>
                <a:latin typeface="+mn-lt"/>
              </a:rPr>
              <a:t>(BOE 29/12/2018, </a:t>
            </a:r>
            <a:r>
              <a:rPr lang="es-ES_tradnl" sz="1400" dirty="0" smtClean="0">
                <a:solidFill>
                  <a:srgbClr val="FFFF66"/>
                </a:solidFill>
                <a:latin typeface="+mn-lt"/>
              </a:rPr>
              <a:t>con efectos desde el 05/07/2018 y desde 1/1/2019</a:t>
            </a:r>
            <a:r>
              <a:rPr lang="es-ES_tradnl" sz="1400" dirty="0" smtClean="0">
                <a:solidFill>
                  <a:srgbClr val="CCFFFF"/>
                </a:solidFill>
                <a:latin typeface="+mn-lt"/>
              </a:rPr>
              <a:t>).</a:t>
            </a:r>
          </a:p>
          <a:p>
            <a:pPr marL="514350" indent="-514350">
              <a:buFont typeface="Wingdings" pitchFamily="2" charset="2"/>
              <a:buChar char="q"/>
              <a:defRPr/>
            </a:pPr>
            <a:endParaRPr lang="es-ES_tradnl" sz="1400" dirty="0" smtClean="0">
              <a:solidFill>
                <a:srgbClr val="CCFFFF"/>
              </a:solidFill>
              <a:latin typeface="+mn-lt"/>
            </a:endParaRPr>
          </a:p>
          <a:p>
            <a:pPr marL="514350" indent="-514350">
              <a:buFont typeface="Wingdings" pitchFamily="2" charset="2"/>
              <a:buChar char="q"/>
              <a:defRPr/>
            </a:pPr>
            <a:r>
              <a:rPr lang="es-ES" sz="1800" dirty="0" smtClean="0">
                <a:solidFill>
                  <a:srgbClr val="FFFF00"/>
                </a:solidFill>
                <a:latin typeface="+mn-lt"/>
              </a:rPr>
              <a:t>Real Decreto-ley 18/2019</a:t>
            </a:r>
            <a:r>
              <a:rPr lang="es-ES" sz="1800" b="0" dirty="0" smtClean="0">
                <a:latin typeface="+mn-lt"/>
              </a:rPr>
              <a:t>, </a:t>
            </a:r>
            <a:r>
              <a:rPr lang="es-ES" sz="1400" b="0" dirty="0" smtClean="0">
                <a:latin typeface="+mn-lt"/>
              </a:rPr>
              <a:t>de 27 de diciembre, por el que se adoptan determinadas medidas en materia tributaria, catastral y de seguridad social.</a:t>
            </a:r>
            <a:r>
              <a:rPr lang="es-ES" sz="1400" dirty="0" smtClean="0">
                <a:latin typeface="+mn-lt"/>
              </a:rPr>
              <a:t> </a:t>
            </a:r>
            <a:r>
              <a:rPr lang="es-ES_tradnl" sz="1400" b="0" dirty="0" smtClean="0">
                <a:latin typeface="+mn-lt"/>
              </a:rPr>
              <a:t> (</a:t>
            </a:r>
            <a:r>
              <a:rPr lang="es-ES_tradnl" sz="1400" b="0" dirty="0" smtClean="0">
                <a:solidFill>
                  <a:schemeClr val="accent1">
                    <a:lumMod val="20000"/>
                    <a:lumOff val="80000"/>
                  </a:schemeClr>
                </a:solidFill>
                <a:latin typeface="+mn-lt"/>
              </a:rPr>
              <a:t>BOE 28/12/2019</a:t>
            </a:r>
            <a:r>
              <a:rPr lang="es-ES_tradnl" sz="1400" b="0" dirty="0" smtClean="0">
                <a:latin typeface="+mn-lt"/>
              </a:rPr>
              <a:t>, </a:t>
            </a:r>
            <a:r>
              <a:rPr lang="es-ES_tradnl" sz="1400" dirty="0" smtClean="0">
                <a:solidFill>
                  <a:srgbClr val="FFFF00"/>
                </a:solidFill>
                <a:latin typeface="+mn-lt"/>
              </a:rPr>
              <a:t>con efectos para el 2020</a:t>
            </a:r>
            <a:r>
              <a:rPr lang="es-ES_tradnl" sz="1400" b="0" dirty="0" smtClean="0">
                <a:latin typeface="+mn-lt"/>
              </a:rPr>
              <a:t>).   </a:t>
            </a:r>
          </a:p>
          <a:p>
            <a:pPr marL="514350" indent="-514350">
              <a:buFont typeface="Wingdings" pitchFamily="2" charset="2"/>
              <a:buChar char="q"/>
              <a:defRPr/>
            </a:pPr>
            <a:endParaRPr lang="es-ES_tradnl" sz="1400" dirty="0" smtClean="0">
              <a:solidFill>
                <a:srgbClr val="CCFFFF"/>
              </a:solidFill>
              <a:latin typeface="+mn-lt"/>
            </a:endParaRPr>
          </a:p>
          <a:p>
            <a:pPr marL="514350" indent="-514350">
              <a:buFont typeface="Wingdings" pitchFamily="2" charset="2"/>
              <a:buChar char="q"/>
              <a:defRPr/>
            </a:pPr>
            <a:r>
              <a:rPr lang="es-ES" sz="1400" dirty="0" smtClean="0">
                <a:solidFill>
                  <a:srgbClr val="FFFF00"/>
                </a:solidFill>
                <a:effectLst>
                  <a:outerShdw blurRad="38100" dist="38100" dir="2700000" algn="tl">
                    <a:srgbClr val="000000">
                      <a:alpha val="43137"/>
                    </a:srgbClr>
                  </a:outerShdw>
                </a:effectLst>
                <a:latin typeface="+mn-lt"/>
              </a:rPr>
              <a:t> </a:t>
            </a:r>
            <a:r>
              <a:rPr lang="es-ES" sz="1400" strike="sngStrike" dirty="0" smtClean="0">
                <a:solidFill>
                  <a:srgbClr val="FFFF00"/>
                </a:solidFill>
                <a:effectLst>
                  <a:outerShdw blurRad="38100" dist="38100" dir="2700000" algn="tl">
                    <a:srgbClr val="000000">
                      <a:alpha val="43137"/>
                    </a:srgbClr>
                  </a:outerShdw>
                </a:effectLst>
                <a:latin typeface="+mn-lt"/>
              </a:rPr>
              <a:t>Real </a:t>
            </a:r>
            <a:r>
              <a:rPr lang="es-ES" sz="1400" strike="sngStrike" dirty="0">
                <a:solidFill>
                  <a:srgbClr val="FFFF00"/>
                </a:solidFill>
                <a:effectLst>
                  <a:outerShdw blurRad="38100" dist="38100" dir="2700000" algn="tl">
                    <a:srgbClr val="000000">
                      <a:alpha val="43137"/>
                    </a:srgbClr>
                  </a:outerShdw>
                </a:effectLst>
                <a:latin typeface="+mn-lt"/>
              </a:rPr>
              <a:t>Decreto-ley 21/2018</a:t>
            </a:r>
            <a:r>
              <a:rPr lang="es-ES" sz="1400" b="0" strike="sngStrike" dirty="0">
                <a:latin typeface="+mn-lt"/>
              </a:rPr>
              <a:t>, de 14 de diciembre, de medidas urgentes en materia de vivienda y </a:t>
            </a:r>
            <a:r>
              <a:rPr lang="es-ES" sz="1400" b="0" strike="sngStrike" dirty="0" smtClean="0">
                <a:latin typeface="+mn-lt"/>
              </a:rPr>
              <a:t>alquiler </a:t>
            </a:r>
            <a:r>
              <a:rPr lang="es-ES_tradnl" sz="1400" b="0" strike="sngStrike" dirty="0">
                <a:latin typeface="+mn-lt"/>
              </a:rPr>
              <a:t>(</a:t>
            </a:r>
            <a:r>
              <a:rPr lang="es-ES_tradnl" sz="1400" b="0" strike="sngStrike" dirty="0">
                <a:solidFill>
                  <a:schemeClr val="bg1">
                    <a:lumMod val="20000"/>
                    <a:lumOff val="80000"/>
                  </a:schemeClr>
                </a:solidFill>
                <a:latin typeface="+mn-lt"/>
              </a:rPr>
              <a:t>BOE </a:t>
            </a:r>
            <a:r>
              <a:rPr lang="es-ES_tradnl" sz="1400" b="0" strike="sngStrike" dirty="0" smtClean="0">
                <a:solidFill>
                  <a:schemeClr val="bg1">
                    <a:lumMod val="20000"/>
                    <a:lumOff val="80000"/>
                  </a:schemeClr>
                </a:solidFill>
                <a:latin typeface="+mn-lt"/>
              </a:rPr>
              <a:t>18/12/2018</a:t>
            </a:r>
            <a:r>
              <a:rPr lang="es-ES_tradnl" sz="1400" b="0" strike="sngStrike" dirty="0">
                <a:latin typeface="+mn-lt"/>
              </a:rPr>
              <a:t>, </a:t>
            </a:r>
            <a:r>
              <a:rPr lang="es-ES_tradnl" sz="1400" b="0" strike="sngStrike" dirty="0" smtClean="0">
                <a:solidFill>
                  <a:srgbClr val="FFFF00"/>
                </a:solidFill>
                <a:latin typeface="+mn-lt"/>
              </a:rPr>
              <a:t>en vigor desde 19/12/2018</a:t>
            </a:r>
            <a:r>
              <a:rPr lang="es-ES_tradnl" sz="1400" b="0" strike="sngStrike" dirty="0" smtClean="0">
                <a:latin typeface="+mn-lt"/>
              </a:rPr>
              <a:t>)</a:t>
            </a:r>
            <a:r>
              <a:rPr lang="es-ES_tradnl" sz="1400" b="0" dirty="0" smtClean="0">
                <a:latin typeface="+mn-lt"/>
              </a:rPr>
              <a:t>. </a:t>
            </a:r>
            <a:r>
              <a:rPr lang="es-ES_tradnl" sz="1400" dirty="0" smtClean="0">
                <a:solidFill>
                  <a:srgbClr val="FFFF00"/>
                </a:solidFill>
                <a:latin typeface="+mn-lt"/>
              </a:rPr>
              <a:t>Derogado (no se convalida). Posteriormente se aprueba mediante RD-ley 7/2019.</a:t>
            </a:r>
          </a:p>
          <a:p>
            <a:pPr marL="514350" indent="-514350">
              <a:buFont typeface="Wingdings" pitchFamily="2" charset="2"/>
              <a:buChar char="q"/>
              <a:defRPr/>
            </a:pPr>
            <a:r>
              <a:rPr lang="es-ES" sz="1600" dirty="0" smtClean="0">
                <a:solidFill>
                  <a:srgbClr val="FFFF00"/>
                </a:solidFill>
                <a:effectLst>
                  <a:outerShdw blurRad="38100" dist="38100" dir="2700000" algn="tl">
                    <a:srgbClr val="000000">
                      <a:alpha val="43137"/>
                    </a:srgbClr>
                  </a:outerShdw>
                </a:effectLst>
                <a:latin typeface="+mn-lt"/>
              </a:rPr>
              <a:t>Real </a:t>
            </a:r>
            <a:r>
              <a:rPr lang="es-ES" sz="1600" dirty="0" smtClean="0">
                <a:solidFill>
                  <a:srgbClr val="FFFF00"/>
                </a:solidFill>
                <a:effectLst>
                  <a:outerShdw blurRad="38100" dist="38100" dir="2700000" algn="tl">
                    <a:srgbClr val="000000">
                      <a:alpha val="43137"/>
                    </a:srgbClr>
                  </a:outerShdw>
                </a:effectLst>
                <a:latin typeface="+mn-lt"/>
              </a:rPr>
              <a:t>Decreto-ley 7/2019</a:t>
            </a:r>
            <a:r>
              <a:rPr lang="es-ES_tradnl" sz="1600" b="0" dirty="0" smtClean="0">
                <a:latin typeface="+mn-lt"/>
              </a:rPr>
              <a:t>(BOE de 5 de marzo de 2019 y en vigor, salvo alguna excepción, a partir del 6 de marzo), de medidas urgentes en materia de vivienda y alquiler</a:t>
            </a:r>
          </a:p>
          <a:p>
            <a:pPr marL="514350" indent="-514350">
              <a:buFont typeface="Wingdings" pitchFamily="2" charset="2"/>
              <a:buChar char="q"/>
              <a:defRPr/>
            </a:pPr>
            <a:endParaRPr lang="es-ES_tradnl" sz="1600" b="0" dirty="0" smtClean="0">
              <a:solidFill>
                <a:srgbClr val="FFFF00"/>
              </a:solidFill>
              <a:latin typeface="+mn-lt"/>
            </a:endParaRPr>
          </a:p>
          <a:p>
            <a:pPr marL="514350" indent="-514350">
              <a:buFont typeface="Wingdings" pitchFamily="2" charset="2"/>
              <a:buChar char="q"/>
              <a:defRPr/>
            </a:pPr>
            <a:r>
              <a:rPr lang="es-ES_tradnl" sz="1600" dirty="0" smtClean="0">
                <a:solidFill>
                  <a:srgbClr val="FFFF00"/>
                </a:solidFill>
                <a:effectLst>
                  <a:outerShdw blurRad="38100" dist="38100" dir="2700000" algn="tl">
                    <a:srgbClr val="000000"/>
                  </a:outerShdw>
                </a:effectLst>
                <a:latin typeface="+mn-lt"/>
              </a:rPr>
              <a:t>Orden HAC/1264/2018</a:t>
            </a:r>
            <a:r>
              <a:rPr lang="es-ES_tradnl" sz="1600" dirty="0" smtClean="0">
                <a:latin typeface="+mn-lt"/>
              </a:rPr>
              <a:t>, </a:t>
            </a:r>
            <a:r>
              <a:rPr lang="es-ES_tradnl" sz="1500" dirty="0" smtClean="0">
                <a:latin typeface="+mn-lt"/>
              </a:rPr>
              <a:t>de 27 de noviembre, por la que se desarrollan para el año 2019 el método de estimación objetiva del IRPF y el régimen especial simplificado del IVA. </a:t>
            </a:r>
            <a:r>
              <a:rPr lang="es-ES_tradnl" sz="1500" dirty="0" smtClean="0">
                <a:solidFill>
                  <a:srgbClr val="CCFFFF"/>
                </a:solidFill>
                <a:latin typeface="+mn-lt"/>
              </a:rPr>
              <a:t>(BOE 30/11/2018)</a:t>
            </a:r>
          </a:p>
          <a:p>
            <a:pPr marL="514350" indent="-514350">
              <a:buFont typeface="Wingdings" pitchFamily="2" charset="2"/>
              <a:buChar char="q"/>
              <a:defRPr/>
            </a:pPr>
            <a:r>
              <a:rPr lang="es-ES_tradnl" sz="1500" dirty="0" smtClean="0">
                <a:solidFill>
                  <a:srgbClr val="FFFF00"/>
                </a:solidFill>
                <a:effectLst>
                  <a:outerShdw blurRad="38100" dist="38100" dir="2700000" algn="tl">
                    <a:srgbClr val="000000"/>
                  </a:outerShdw>
                </a:effectLst>
                <a:latin typeface="+mn-lt"/>
              </a:rPr>
              <a:t>Orden HAC/1164/2019</a:t>
            </a:r>
            <a:r>
              <a:rPr lang="es-ES_tradnl" sz="1500" i="1" dirty="0" smtClean="0">
                <a:latin typeface="+mn-lt"/>
              </a:rPr>
              <a:t>, de 22 de noviembre, por la que se desarrollan para el año 2019 el método de estimación objetiva del IRPF y el régimen especial simplificado del IVA. </a:t>
            </a:r>
            <a:r>
              <a:rPr lang="es-ES_tradnl" sz="1500" i="1" dirty="0" smtClean="0">
                <a:solidFill>
                  <a:srgbClr val="CCFFFF"/>
                </a:solidFill>
                <a:latin typeface="+mn-lt"/>
              </a:rPr>
              <a:t>(BOE 30/11/2019)</a:t>
            </a:r>
            <a:endParaRPr lang="es-ES_tradnl" sz="1500" dirty="0" smtClean="0">
              <a:solidFill>
                <a:srgbClr val="CCFFFF"/>
              </a:solidFill>
              <a:latin typeface="+mn-lt"/>
            </a:endParaRPr>
          </a:p>
          <a:p>
            <a:pPr marL="514350" indent="-514350">
              <a:buFont typeface="Wingdings" pitchFamily="2" charset="2"/>
              <a:buChar char="q"/>
              <a:defRPr/>
            </a:pPr>
            <a:endParaRPr lang="es-ES_tradnl" sz="1500" dirty="0" smtClean="0">
              <a:solidFill>
                <a:srgbClr val="CCFFFF"/>
              </a:solidFill>
              <a:latin typeface="+mn-lt"/>
            </a:endParaRPr>
          </a:p>
          <a:p>
            <a:pPr marL="514350" indent="-514350">
              <a:buFont typeface="Wingdings" pitchFamily="2" charset="2"/>
              <a:buChar char="q"/>
              <a:defRPr/>
            </a:pPr>
            <a:r>
              <a:rPr lang="es-ES_tradnl" sz="1800" dirty="0">
                <a:solidFill>
                  <a:srgbClr val="FFFF00"/>
                </a:solidFill>
                <a:effectLst>
                  <a:outerShdw blurRad="38100" dist="38100" dir="2700000" algn="tl">
                    <a:srgbClr val="000000">
                      <a:alpha val="43137"/>
                    </a:srgbClr>
                  </a:outerShdw>
                </a:effectLst>
                <a:latin typeface="+mn-lt"/>
              </a:rPr>
              <a:t>Ley </a:t>
            </a:r>
            <a:r>
              <a:rPr lang="es-ES_tradnl" sz="1800" dirty="0" smtClean="0">
                <a:solidFill>
                  <a:srgbClr val="FFFF00"/>
                </a:solidFill>
                <a:effectLst>
                  <a:outerShdw blurRad="38100" dist="38100" dir="2700000" algn="tl">
                    <a:srgbClr val="000000">
                      <a:alpha val="43137"/>
                    </a:srgbClr>
                  </a:outerShdw>
                </a:effectLst>
                <a:latin typeface="+mn-lt"/>
              </a:rPr>
              <a:t>7/2019</a:t>
            </a:r>
            <a:r>
              <a:rPr lang="es-ES_tradnl" sz="1600" dirty="0" smtClean="0">
                <a:latin typeface="+mn-lt"/>
              </a:rPr>
              <a:t>, </a:t>
            </a:r>
            <a:r>
              <a:rPr lang="es-ES_tradnl" sz="1600" dirty="0">
                <a:latin typeface="+mn-lt"/>
              </a:rPr>
              <a:t>de </a:t>
            </a:r>
            <a:r>
              <a:rPr lang="es-ES_tradnl" sz="1600" dirty="0" smtClean="0">
                <a:latin typeface="+mn-lt"/>
              </a:rPr>
              <a:t>23 </a:t>
            </a:r>
            <a:r>
              <a:rPr lang="es-ES_tradnl" sz="1600" dirty="0">
                <a:latin typeface="+mn-lt"/>
              </a:rPr>
              <a:t>de diciembre, </a:t>
            </a:r>
            <a:r>
              <a:rPr lang="es-ES_tradnl" sz="1600" i="1" dirty="0">
                <a:latin typeface="+mn-lt"/>
              </a:rPr>
              <a:t>de medidas fiscales y administrativas.</a:t>
            </a:r>
            <a:r>
              <a:rPr lang="es-ES_tradnl" sz="1600" dirty="0">
                <a:latin typeface="+mn-lt"/>
              </a:rPr>
              <a:t> </a:t>
            </a:r>
            <a:r>
              <a:rPr lang="es-ES_tradnl" sz="1400" dirty="0">
                <a:effectLst>
                  <a:outerShdw blurRad="38100" dist="38100" dir="2700000" algn="tl">
                    <a:srgbClr val="000000">
                      <a:alpha val="43137"/>
                    </a:srgbClr>
                  </a:outerShdw>
                </a:effectLst>
                <a:latin typeface="+mn-lt"/>
              </a:rPr>
              <a:t>(DOGA </a:t>
            </a:r>
            <a:r>
              <a:rPr lang="es-ES_tradnl" sz="1400" dirty="0" smtClean="0">
                <a:effectLst>
                  <a:outerShdw blurRad="38100" dist="38100" dir="2700000" algn="tl">
                    <a:srgbClr val="000000">
                      <a:alpha val="43137"/>
                    </a:srgbClr>
                  </a:outerShdw>
                </a:effectLst>
                <a:latin typeface="+mn-lt"/>
              </a:rPr>
              <a:t>26/12/2019, </a:t>
            </a:r>
            <a:r>
              <a:rPr lang="es-ES_tradnl" sz="1400" dirty="0">
                <a:effectLst>
                  <a:outerShdw blurRad="38100" dist="38100" dir="2700000" algn="tl">
                    <a:srgbClr val="000000">
                      <a:alpha val="43137"/>
                    </a:srgbClr>
                  </a:outerShdw>
                </a:effectLst>
                <a:latin typeface="+mn-lt"/>
              </a:rPr>
              <a:t>entra en vigor el </a:t>
            </a:r>
            <a:r>
              <a:rPr lang="es-ES_tradnl" sz="1400" dirty="0" smtClean="0">
                <a:solidFill>
                  <a:srgbClr val="FFFF66"/>
                </a:solidFill>
                <a:effectLst>
                  <a:outerShdw blurRad="38100" dist="38100" dir="2700000" algn="tl">
                    <a:srgbClr val="000000">
                      <a:alpha val="43137"/>
                    </a:srgbClr>
                  </a:outerShdw>
                </a:effectLst>
                <a:latin typeface="+mn-lt"/>
              </a:rPr>
              <a:t>1/1/2020</a:t>
            </a:r>
            <a:r>
              <a:rPr lang="es-ES_tradnl" sz="1400" dirty="0" smtClean="0">
                <a:effectLst>
                  <a:outerShdw blurRad="38100" dist="38100" dir="2700000" algn="tl">
                    <a:srgbClr val="000000">
                      <a:alpha val="43137"/>
                    </a:srgbClr>
                  </a:outerShdw>
                </a:effectLst>
                <a:latin typeface="+mn-lt"/>
              </a:rPr>
              <a:t>)</a:t>
            </a:r>
            <a:endParaRPr lang="es-ES_tradnl" sz="1800" dirty="0" smtClean="0">
              <a:solidFill>
                <a:srgbClr val="FFFF00"/>
              </a:solidFill>
              <a:effectLst>
                <a:outerShdw blurRad="38100" dist="38100" dir="2700000" algn="tl">
                  <a:srgbClr val="000000">
                    <a:alpha val="43137"/>
                  </a:srgbClr>
                </a:outerShdw>
              </a:effectLst>
              <a:latin typeface="+mn-lt"/>
            </a:endParaRPr>
          </a:p>
        </p:txBody>
      </p:sp>
      <p:sp>
        <p:nvSpPr>
          <p:cNvPr id="6" name="5 Rectángulo"/>
          <p:cNvSpPr/>
          <p:nvPr/>
        </p:nvSpPr>
        <p:spPr>
          <a:xfrm>
            <a:off x="685800" y="48260"/>
            <a:ext cx="8915400" cy="523220"/>
          </a:xfrm>
          <a:prstGeom prst="rect">
            <a:avLst/>
          </a:prstGeom>
        </p:spPr>
        <p:txBody>
          <a:bodyPr wrap="square">
            <a:spAutoFit/>
          </a:bodyPr>
          <a:lstStyle/>
          <a:p>
            <a:pPr marL="1143000" indent="-1143000" algn="ctr"/>
            <a:r>
              <a:rPr lang="es-ES_tradnl" sz="2800" u="sng" dirty="0" smtClean="0">
                <a:solidFill>
                  <a:srgbClr val="FFFF00"/>
                </a:solidFill>
                <a:effectLst>
                  <a:outerShdw blurRad="38100" dist="38100" dir="2700000" algn="tl">
                    <a:srgbClr val="000000">
                      <a:alpha val="43137"/>
                    </a:srgbClr>
                  </a:outerShdw>
                </a:effectLst>
                <a:latin typeface="+mj-lt"/>
              </a:rPr>
              <a:t>NOVEDADES</a:t>
            </a:r>
            <a:r>
              <a:rPr lang="es-ES_tradnl" sz="2800" dirty="0" smtClean="0">
                <a:solidFill>
                  <a:srgbClr val="FFFF00"/>
                </a:solidFill>
                <a:latin typeface="+mj-lt"/>
              </a:rPr>
              <a:t> LEGISLATIVAS</a:t>
            </a:r>
          </a:p>
        </p:txBody>
      </p:sp>
    </p:spTree>
    <p:extLst>
      <p:ext uri="{BB962C8B-B14F-4D97-AF65-F5344CB8AC3E}">
        <p14:creationId xmlns="" xmlns:p14="http://schemas.microsoft.com/office/powerpoint/2010/main" val="1176079077"/>
      </p:ext>
    </p:extLst>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400800"/>
            <a:ext cx="2311400" cy="476250"/>
          </a:xfrm>
        </p:spPr>
        <p:txBody>
          <a:bodyPr/>
          <a:lstStyle/>
          <a:p>
            <a:pPr>
              <a:defRPr/>
            </a:pPr>
            <a:fld id="{9A30CACC-57D8-4A9D-B99E-21B058340B16}" type="slidenum">
              <a:rPr lang="es-ES"/>
              <a:pPr>
                <a:defRPr/>
              </a:pPr>
              <a:t>70</a:t>
            </a:fld>
            <a:endParaRPr lang="es-ES"/>
          </a:p>
        </p:txBody>
      </p:sp>
      <p:sp>
        <p:nvSpPr>
          <p:cNvPr id="22532"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Intereses de Demora. </a:t>
            </a:r>
            <a:r>
              <a:rPr lang="es-ES" dirty="0" smtClean="0">
                <a:solidFill>
                  <a:srgbClr val="FF0000"/>
                </a:solidFill>
              </a:rPr>
              <a:t>Consultas DGT  V4080-15 y V0063-16</a:t>
            </a:r>
            <a:endParaRPr lang="es-ES" dirty="0">
              <a:solidFill>
                <a:srgbClr val="FF0000"/>
              </a:solidFill>
            </a:endParaRPr>
          </a:p>
        </p:txBody>
      </p:sp>
      <p:sp>
        <p:nvSpPr>
          <p:cNvPr id="2468868" name="Text Box 4"/>
          <p:cNvSpPr txBox="1">
            <a:spLocks noChangeArrowheads="1"/>
          </p:cNvSpPr>
          <p:nvPr/>
        </p:nvSpPr>
        <p:spPr bwMode="auto">
          <a:xfrm>
            <a:off x="0" y="457200"/>
            <a:ext cx="9906000" cy="4801314"/>
          </a:xfrm>
          <a:prstGeom prst="rect">
            <a:avLst/>
          </a:prstGeom>
          <a:noFill/>
          <a:ln w="9525">
            <a:noFill/>
            <a:miter lim="800000"/>
            <a:headEnd/>
            <a:tailEnd/>
          </a:ln>
          <a:effectLst/>
        </p:spPr>
        <p:txBody>
          <a:bodyPr wrap="square">
            <a:spAutoFit/>
          </a:bodyPr>
          <a:lstStyle/>
          <a:p>
            <a:pPr marL="342900" lvl="0" indent="-342900">
              <a:buFont typeface="Wingdings" pitchFamily="2" charset="2"/>
              <a:buChar char="q"/>
            </a:pPr>
            <a:r>
              <a:rPr lang="es-ES_tradnl" sz="1800" dirty="0" smtClean="0"/>
              <a:t>Según</a:t>
            </a:r>
            <a:r>
              <a:rPr lang="es-ES_tradnl" sz="1800" b="0" dirty="0" smtClean="0"/>
              <a:t> </a:t>
            </a:r>
            <a:r>
              <a:rPr lang="es-ES" sz="1800" dirty="0" smtClean="0">
                <a:solidFill>
                  <a:srgbClr val="FFFF00"/>
                </a:solidFill>
              </a:rPr>
              <a:t>Consultas DGT  V4080-15 de 21/12/2015 y V0063-16 de 15/02/2016 , los intereses de demora sí son deducibles: </a:t>
            </a:r>
          </a:p>
          <a:p>
            <a:pPr marL="342900" lvl="0" indent="-342900"/>
            <a:endParaRPr lang="es-ES" sz="1800" dirty="0" smtClean="0">
              <a:solidFill>
                <a:srgbClr val="FFFF00"/>
              </a:solidFill>
            </a:endParaRPr>
          </a:p>
          <a:p>
            <a:pPr marL="342900" lvl="0" indent="-342900">
              <a:buFont typeface="Wingdings" pitchFamily="2" charset="2"/>
              <a:buChar char="v"/>
            </a:pPr>
            <a:r>
              <a:rPr lang="es-ES" sz="1800" b="0" i="1" dirty="0" smtClean="0"/>
              <a:t>“</a:t>
            </a:r>
            <a:r>
              <a:rPr lang="es-ES_tradnl" sz="1800" b="0" i="1" dirty="0" smtClean="0"/>
              <a:t>En el caso de los intereses de demora, no nos encontramos ante gastos contrarios al ordenamiento jurídico, sino todo lo contrario, </a:t>
            </a:r>
            <a:r>
              <a:rPr lang="es-ES_tradnl" sz="1800" b="0" i="1" u="sng" dirty="0" smtClean="0"/>
              <a:t>son gastos que vienen impuestos por el mismo</a:t>
            </a:r>
            <a:r>
              <a:rPr lang="es-ES_tradnl" sz="1800" b="0" i="1" dirty="0" smtClean="0"/>
              <a:t>, por lo que tampoco cabe establecer su no deducibilidad por la referida letra f). Precisamente aquellos gastos impuestos por el ordenamiento jurídico con carácter punitivo, las sanciones, se consideran no deducibles de forma expresa por la normativa tributaria, mientras que nada establece la normativa fiscal respecto a los intereses de demora. </a:t>
            </a:r>
            <a:br>
              <a:rPr lang="es-ES_tradnl" sz="1800" b="0" i="1" dirty="0" smtClean="0"/>
            </a:br>
            <a:r>
              <a:rPr lang="es-ES_tradnl" sz="1800" b="0" i="1" dirty="0" smtClean="0"/>
              <a:t>Por tanto, teniendo en cuenta que los intereses de demora tienen la calificación de gastos financieros y el artículo 15 de la LIS no establece especificidad alguna respecto de los mismos, </a:t>
            </a:r>
            <a:r>
              <a:rPr lang="es-ES_tradnl" sz="1800" i="1" u="sng" dirty="0" smtClean="0"/>
              <a:t>deben considerarse como gastos fiscalmente deducibles</a:t>
            </a:r>
            <a:r>
              <a:rPr lang="es-ES_tradnl" sz="1800" b="0" i="1" dirty="0" smtClean="0"/>
              <a:t>. </a:t>
            </a:r>
            <a:br>
              <a:rPr lang="es-ES_tradnl" sz="1800" b="0" i="1" dirty="0" smtClean="0"/>
            </a:br>
            <a:r>
              <a:rPr lang="es-ES_tradnl" sz="1800" b="0" i="1" dirty="0" smtClean="0"/>
              <a:t>No obstante, teniendo en cuenta su carácter financiero, </a:t>
            </a:r>
            <a:r>
              <a:rPr lang="es-ES_tradnl" sz="1800" b="0" i="1" u="sng" dirty="0" smtClean="0"/>
              <a:t>dichos gastos están sometidos a los límites de deducibilidad establecidos en el artículo 16 de la LIS </a:t>
            </a:r>
            <a:r>
              <a:rPr lang="es-ES_tradnl" sz="1800" b="0" i="1" dirty="0" smtClean="0"/>
              <a:t>…”</a:t>
            </a:r>
            <a:endParaRPr lang="es-ES_tradnl" sz="1800" b="0" i="1" dirty="0">
              <a:cs typeface="+mn-cs"/>
            </a:endParaRPr>
          </a:p>
        </p:txBody>
      </p:sp>
      <p:graphicFrame>
        <p:nvGraphicFramePr>
          <p:cNvPr id="8" name="7 Tabla"/>
          <p:cNvGraphicFramePr>
            <a:graphicFrameLocks noGrp="1"/>
          </p:cNvGraphicFramePr>
          <p:nvPr>
            <p:extLst>
              <p:ext uri="{D42A27DB-BD31-4B8C-83A1-F6EECF244321}">
                <p14:modId xmlns="" xmlns:p14="http://schemas.microsoft.com/office/powerpoint/2010/main" val="3763270140"/>
              </p:ext>
            </p:extLst>
          </p:nvPr>
        </p:nvGraphicFramePr>
        <p:xfrm>
          <a:off x="152400" y="5273040"/>
          <a:ext cx="9525000" cy="1280160"/>
        </p:xfrm>
        <a:graphic>
          <a:graphicData uri="http://schemas.openxmlformats.org/drawingml/2006/table">
            <a:tbl>
              <a:tblPr firstRow="1" bandRow="1">
                <a:tableStyleId>{7DF18680-E054-41AD-8BC1-D1AEF772440D}</a:tableStyleId>
              </a:tblPr>
              <a:tblGrid>
                <a:gridCol w="2209800">
                  <a:extLst>
                    <a:ext uri="{9D8B030D-6E8A-4147-A177-3AD203B41FA5}">
                      <a16:colId xmlns="" xmlns:a16="http://schemas.microsoft.com/office/drawing/2014/main" val="20000"/>
                    </a:ext>
                  </a:extLst>
                </a:gridCol>
                <a:gridCol w="7315200">
                  <a:extLst>
                    <a:ext uri="{9D8B030D-6E8A-4147-A177-3AD203B41FA5}">
                      <a16:colId xmlns="" xmlns:a16="http://schemas.microsoft.com/office/drawing/2014/main" val="20001"/>
                    </a:ext>
                  </a:extLst>
                </a:gridCol>
              </a:tblGrid>
              <a:tr h="461728">
                <a:tc rowSpan="2">
                  <a:txBody>
                    <a:bodyPr/>
                    <a:lstStyle/>
                    <a:p>
                      <a:pPr marL="342900" indent="-342900">
                        <a:buFont typeface="Wingdings" pitchFamily="2" charset="2"/>
                        <a:buChar char="q"/>
                      </a:pPr>
                      <a:r>
                        <a:rPr lang="es-ES_tradnl" sz="2000" b="1" dirty="0" smtClean="0">
                          <a:solidFill>
                            <a:schemeClr val="tx1"/>
                          </a:solidFill>
                        </a:rPr>
                        <a:t>POLÉMICA</a:t>
                      </a:r>
                    </a:p>
                    <a:p>
                      <a:pPr marL="342900" indent="-342900">
                        <a:buFont typeface="Wingdings" pitchFamily="2" charset="2"/>
                        <a:buChar char="v"/>
                      </a:pPr>
                      <a:r>
                        <a:rPr lang="es-ES_tradnl" sz="2000" b="1" dirty="0" smtClean="0">
                          <a:solidFill>
                            <a:schemeClr val="tx1"/>
                          </a:solidFill>
                        </a:rPr>
                        <a:t>Intereses de demora</a:t>
                      </a:r>
                      <a:endParaRPr lang="es-ES_tradnl" sz="2000" b="1" dirty="0">
                        <a:solidFill>
                          <a:schemeClr val="tx1"/>
                        </a:solidFill>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 sz="1800" dirty="0" smtClean="0">
                          <a:solidFill>
                            <a:srgbClr val="FF0000"/>
                          </a:solidFill>
                        </a:rPr>
                        <a:t>Según Resoluciones</a:t>
                      </a:r>
                      <a:r>
                        <a:rPr lang="es-ES" sz="1800" baseline="0" dirty="0" smtClean="0">
                          <a:solidFill>
                            <a:srgbClr val="FF0000"/>
                          </a:solidFill>
                        </a:rPr>
                        <a:t> </a:t>
                      </a:r>
                      <a:r>
                        <a:rPr lang="es-ES" sz="1800" dirty="0" smtClean="0">
                          <a:solidFill>
                            <a:srgbClr val="FF0000"/>
                          </a:solidFill>
                        </a:rPr>
                        <a:t>del TEAC de 7/5/2015 y de 4/12/2017, referentes ambas al TRLIS:  </a:t>
                      </a:r>
                      <a:r>
                        <a:rPr lang="es-ES" sz="1800" u="sng" dirty="0" smtClean="0">
                          <a:solidFill>
                            <a:srgbClr val="0000FF"/>
                          </a:solidFill>
                        </a:rPr>
                        <a:t>No</a:t>
                      </a:r>
                      <a:r>
                        <a:rPr lang="es-ES" sz="1800" dirty="0" smtClean="0">
                          <a:solidFill>
                            <a:srgbClr val="FF0000"/>
                          </a:solidFill>
                        </a:rPr>
                        <a:t> </a:t>
                      </a:r>
                      <a:r>
                        <a:rPr lang="es-ES" sz="1800" dirty="0" smtClean="0">
                          <a:solidFill>
                            <a:srgbClr val="0000FF"/>
                          </a:solidFill>
                        </a:rPr>
                        <a:t>deducibles</a:t>
                      </a:r>
                      <a:endParaRPr lang="es-ES_tradnl" sz="1800" b="1" u="none" dirty="0">
                        <a:solidFill>
                          <a:srgbClr val="0000FF"/>
                        </a:solidFill>
                        <a:effectLst/>
                      </a:endParaRPr>
                    </a:p>
                  </a:txBody>
                  <a:tcPr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461728">
                <a:tc vMerge="1">
                  <a:txBody>
                    <a:bodyPr/>
                    <a:lstStyle/>
                    <a:p>
                      <a:endParaRPr lang="es-ES_tradnl"/>
                    </a:p>
                  </a:txBody>
                  <a:tcPr/>
                </a:tc>
                <a:tc>
                  <a:txBody>
                    <a:bodyPr/>
                    <a:lstStyle/>
                    <a:p>
                      <a:pPr marL="342900" indent="-342900">
                        <a:buFont typeface="Wingdings" pitchFamily="2" charset="2"/>
                        <a:buChar char="v"/>
                      </a:pPr>
                      <a:r>
                        <a:rPr lang="es-ES" sz="1800" b="1" dirty="0" smtClean="0">
                          <a:solidFill>
                            <a:srgbClr val="FF0000"/>
                          </a:solidFill>
                        </a:rPr>
                        <a:t>Según Consultas DGT V4080-15 y V0063-16, referentes ambas a la NLIS: </a:t>
                      </a:r>
                      <a:r>
                        <a:rPr lang="es-ES" sz="1800" b="1" u="sng" dirty="0" smtClean="0">
                          <a:solidFill>
                            <a:srgbClr val="0000FF"/>
                          </a:solidFill>
                        </a:rPr>
                        <a:t>Sí</a:t>
                      </a:r>
                      <a:r>
                        <a:rPr lang="es-ES" sz="1800" b="1" dirty="0" smtClean="0">
                          <a:solidFill>
                            <a:srgbClr val="FF0000"/>
                          </a:solidFill>
                        </a:rPr>
                        <a:t> </a:t>
                      </a:r>
                      <a:r>
                        <a:rPr lang="es-ES" sz="1800" b="1" dirty="0" smtClean="0">
                          <a:solidFill>
                            <a:srgbClr val="0000FF"/>
                          </a:solidFill>
                        </a:rPr>
                        <a:t>deducibles</a:t>
                      </a:r>
                      <a:r>
                        <a:rPr lang="es-ES" sz="1800" b="1" dirty="0" smtClean="0">
                          <a:solidFill>
                            <a:srgbClr val="FF0000"/>
                          </a:solidFill>
                        </a:rPr>
                        <a:t> </a:t>
                      </a:r>
                      <a:endParaRPr lang="es-ES_tradnl" sz="1800" b="1" u="none" dirty="0">
                        <a:solidFill>
                          <a:srgbClr val="FF0066"/>
                        </a:solidFill>
                        <a:effectLst/>
                      </a:endParaRPr>
                    </a:p>
                  </a:txBody>
                  <a:tcPr anchor="ct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47060681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9A30CACC-57D8-4A9D-B99E-21B058340B16}" type="slidenum">
              <a:rPr lang="es-ES"/>
              <a:pPr>
                <a:defRPr/>
              </a:pPr>
              <a:t>71</a:t>
            </a:fld>
            <a:endParaRPr lang="es-ES"/>
          </a:p>
        </p:txBody>
      </p:sp>
      <p:sp>
        <p:nvSpPr>
          <p:cNvPr id="22532"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smtClean="0">
                <a:solidFill>
                  <a:srgbClr val="000066"/>
                </a:solidFill>
              </a:rPr>
              <a:t>Intereses de Demora: </a:t>
            </a:r>
            <a:r>
              <a:rPr lang="es-ES_tradnl" sz="1800" dirty="0" smtClean="0">
                <a:solidFill>
                  <a:srgbClr val="FF0000"/>
                </a:solidFill>
              </a:rPr>
              <a:t>Informe de la AEAT A/1/8/16 de 07/03/2016</a:t>
            </a:r>
            <a:endParaRPr lang="es-ES" sz="1800" dirty="0">
              <a:solidFill>
                <a:srgbClr val="FF0000"/>
              </a:solidFill>
            </a:endParaRPr>
          </a:p>
        </p:txBody>
      </p:sp>
      <p:sp>
        <p:nvSpPr>
          <p:cNvPr id="2468868" name="Text Box 4"/>
          <p:cNvSpPr txBox="1">
            <a:spLocks noChangeArrowheads="1"/>
          </p:cNvSpPr>
          <p:nvPr/>
        </p:nvSpPr>
        <p:spPr bwMode="auto">
          <a:xfrm>
            <a:off x="0" y="533400"/>
            <a:ext cx="9906000" cy="6109365"/>
          </a:xfrm>
          <a:prstGeom prst="rect">
            <a:avLst/>
          </a:prstGeom>
          <a:noFill/>
          <a:ln w="9525">
            <a:noFill/>
            <a:miter lim="800000"/>
            <a:headEnd/>
            <a:tailEnd/>
          </a:ln>
          <a:effectLst/>
        </p:spPr>
        <p:txBody>
          <a:bodyPr wrap="square">
            <a:spAutoFit/>
          </a:bodyPr>
          <a:lstStyle/>
          <a:p>
            <a:pPr marL="342900" indent="-342900">
              <a:buFont typeface="Wingdings" pitchFamily="2" charset="2"/>
              <a:buChar char="q"/>
            </a:pPr>
            <a:r>
              <a:rPr lang="es-ES_tradnl" sz="1500" dirty="0" smtClean="0"/>
              <a:t>En la Consulta V4080-15 (21de diciembre de 2015) la </a:t>
            </a:r>
            <a:r>
              <a:rPr lang="es-ES_tradnl" sz="1500" u="sng" dirty="0" smtClean="0">
                <a:solidFill>
                  <a:srgbClr val="FFFF00"/>
                </a:solidFill>
              </a:rPr>
              <a:t>DGT</a:t>
            </a:r>
            <a:r>
              <a:rPr lang="es-ES_tradnl" sz="1500" dirty="0" smtClean="0">
                <a:solidFill>
                  <a:srgbClr val="FFFF00"/>
                </a:solidFill>
              </a:rPr>
              <a:t> </a:t>
            </a:r>
            <a:r>
              <a:rPr lang="es-ES_tradnl" sz="1500" b="0" dirty="0" smtClean="0"/>
              <a:t>considera </a:t>
            </a:r>
            <a:r>
              <a:rPr lang="es-ES_tradnl" sz="1500" dirty="0" smtClean="0">
                <a:solidFill>
                  <a:srgbClr val="FFFF66"/>
                </a:solidFill>
              </a:rPr>
              <a:t>deducibles</a:t>
            </a:r>
            <a:r>
              <a:rPr lang="es-ES_tradnl" sz="1500" b="0" dirty="0" smtClean="0"/>
              <a:t> los intereses de demora derivados de un acta de inspección</a:t>
            </a:r>
          </a:p>
          <a:p>
            <a:pPr marL="342900" indent="-342900">
              <a:buFont typeface="Wingdings" pitchFamily="2" charset="2"/>
              <a:buChar char="q"/>
            </a:pPr>
            <a:r>
              <a:rPr lang="es-ES_tradnl" sz="1500" dirty="0" smtClean="0"/>
              <a:t>Según el </a:t>
            </a:r>
            <a:r>
              <a:rPr lang="es-ES_tradnl" sz="1500" u="sng" dirty="0" smtClean="0">
                <a:solidFill>
                  <a:srgbClr val="FFFF00"/>
                </a:solidFill>
              </a:rPr>
              <a:t>TEAC</a:t>
            </a:r>
            <a:r>
              <a:rPr lang="es-ES_tradnl" sz="1500" dirty="0" smtClean="0"/>
              <a:t>, </a:t>
            </a:r>
            <a:r>
              <a:rPr lang="es-ES_tradnl" sz="1500" dirty="0" smtClean="0">
                <a:solidFill>
                  <a:srgbClr val="FFFF66"/>
                </a:solidFill>
              </a:rPr>
              <a:t>no deducibles los intereses de demora</a:t>
            </a:r>
            <a:endParaRPr lang="es-ES_tradnl" sz="1500" b="0" dirty="0" smtClean="0">
              <a:solidFill>
                <a:srgbClr val="FFFF66"/>
              </a:solidFill>
            </a:endParaRPr>
          </a:p>
          <a:p>
            <a:pPr marL="342900" indent="-342900">
              <a:buFont typeface="Wingdings" pitchFamily="2" charset="2"/>
              <a:buChar char="v"/>
            </a:pPr>
            <a:r>
              <a:rPr lang="es-ES_tradnl" sz="1500" u="sng" dirty="0" smtClean="0">
                <a:solidFill>
                  <a:srgbClr val="FFFF99"/>
                </a:solidFill>
              </a:rPr>
              <a:t>Resolución de 23 de noviembre de 2010</a:t>
            </a:r>
            <a:r>
              <a:rPr lang="es-ES_tradnl" sz="1500" u="sng" dirty="0" smtClean="0"/>
              <a:t> </a:t>
            </a:r>
            <a:r>
              <a:rPr lang="es-ES_tradnl" sz="1500" b="0" dirty="0" smtClean="0"/>
              <a:t>(R.G. 2263/2009), el TEAC, a la vista de la STS de 25 de febrero de 2010 (nº de recurso 10396/2004), que a su vez se hacía eco de la STS de 24 de octubre de 1998, modificó el criterio mantenido hasta el momento, </a:t>
            </a:r>
            <a:r>
              <a:rPr lang="es-ES_tradnl" sz="1500" b="0" u="sng" dirty="0" smtClean="0"/>
              <a:t>pasando a negar la deducibilidad de los intereses de demora en el IS</a:t>
            </a:r>
            <a:r>
              <a:rPr lang="es-ES_tradnl" sz="1500" b="0" dirty="0" smtClean="0"/>
              <a:t>.</a:t>
            </a:r>
          </a:p>
          <a:p>
            <a:pPr marL="342900" indent="-342900">
              <a:buFont typeface="Wingdings" pitchFamily="2" charset="2"/>
              <a:buChar char="v"/>
            </a:pPr>
            <a:r>
              <a:rPr lang="es-ES_tradnl" sz="1500" b="0" dirty="0" smtClean="0"/>
              <a:t>Dicho criterio ha sido </a:t>
            </a:r>
            <a:r>
              <a:rPr lang="es-ES_tradnl" sz="1500" b="0" u="sng" dirty="0" smtClean="0"/>
              <a:t>reiterado por el TEAC</a:t>
            </a:r>
            <a:r>
              <a:rPr lang="es-ES_tradnl" sz="1500" b="0" dirty="0" smtClean="0"/>
              <a:t> en la</a:t>
            </a:r>
            <a:r>
              <a:rPr lang="es-ES_tradnl" sz="1500" b="0" dirty="0" smtClean="0">
                <a:solidFill>
                  <a:srgbClr val="FFFF99"/>
                </a:solidFill>
              </a:rPr>
              <a:t> </a:t>
            </a:r>
            <a:r>
              <a:rPr lang="es-ES_tradnl" sz="1500" u="sng" dirty="0" smtClean="0">
                <a:solidFill>
                  <a:srgbClr val="FFFF99"/>
                </a:solidFill>
              </a:rPr>
              <a:t>Resolución del TEAC de 7 de mayo de 2015</a:t>
            </a:r>
            <a:r>
              <a:rPr lang="es-ES_tradnl" sz="1500" u="sng" dirty="0" smtClean="0"/>
              <a:t> </a:t>
            </a:r>
            <a:r>
              <a:rPr lang="es-ES_tradnl" sz="1500" b="0" dirty="0" smtClean="0"/>
              <a:t>(R.G. 1967/2012), donde tras recoger el cambio de criterio contenido en la Resolución de 23 de noviembre de 2010, reproduce y hace suyos los argumentos utilizados por el Tribunal Supremo en la Sentencia de 25 de febrero de 2010</a:t>
            </a:r>
          </a:p>
          <a:p>
            <a:pPr marL="342900" indent="-342900">
              <a:buFont typeface="Wingdings" pitchFamily="2" charset="2"/>
              <a:buChar char="q"/>
            </a:pPr>
            <a:r>
              <a:rPr lang="es-ES_tradnl" sz="1500" dirty="0" smtClean="0"/>
              <a:t>Según la </a:t>
            </a:r>
            <a:r>
              <a:rPr lang="es-ES_tradnl" sz="1500" u="sng" dirty="0" smtClean="0">
                <a:solidFill>
                  <a:srgbClr val="FFFF00"/>
                </a:solidFill>
              </a:rPr>
              <a:t>AEAT</a:t>
            </a:r>
            <a:r>
              <a:rPr lang="es-ES_tradnl" sz="1500" dirty="0" smtClean="0"/>
              <a:t>:</a:t>
            </a:r>
            <a:endParaRPr lang="es-ES_tradnl" sz="1500" b="0" dirty="0" smtClean="0"/>
          </a:p>
          <a:p>
            <a:pPr marL="342900" indent="-342900">
              <a:buFont typeface="Wingdings" pitchFamily="2" charset="2"/>
              <a:buChar char="v"/>
            </a:pPr>
            <a:r>
              <a:rPr lang="es-ES_tradnl" sz="1500" b="0" dirty="0" smtClean="0"/>
              <a:t>La Resolución del TEAC de 7 de mayo de 2015 consta publicada en la base de doctrina y criterios del TEAC como doctrina al tratarse de </a:t>
            </a:r>
            <a:r>
              <a:rPr lang="es-ES_tradnl" sz="1500" u="sng" dirty="0" smtClean="0">
                <a:solidFill>
                  <a:srgbClr val="FFFF99"/>
                </a:solidFill>
              </a:rPr>
              <a:t>criterio reiterado</a:t>
            </a:r>
            <a:r>
              <a:rPr lang="es-ES_tradnl" sz="1500" b="0" dirty="0" smtClean="0"/>
              <a:t>, por lo que si bien no cabe considerarla como jurisprudencia en los términos empleados por el artículo 89 LGT, no puede obviarse su carácter de doctrina administrativa vinculante, que en el presente caso se dicta con conocimiento de la interpretación de la cuestión por la DGT, puesto que las contestaciones a las consultas relativas a esta cuestión estaban publicadas en la base de consultas de la DGT.</a:t>
            </a:r>
          </a:p>
          <a:p>
            <a:pPr marL="342900" indent="-342900">
              <a:buFont typeface="Wingdings" pitchFamily="2" charset="2"/>
              <a:buChar char="v"/>
            </a:pPr>
            <a:r>
              <a:rPr lang="es-ES_tradnl" sz="1500" b="0" dirty="0" smtClean="0"/>
              <a:t>En definitiva, </a:t>
            </a:r>
            <a:r>
              <a:rPr lang="es-ES_tradnl" sz="1500" u="sng" dirty="0" smtClean="0"/>
              <a:t>el criterio reiterado del TEAC, de acuerdo con el artículo 239 y 242 de la LGT, tiene carácter vinculante para toda la Administración tributaria</a:t>
            </a:r>
            <a:r>
              <a:rPr lang="es-ES_tradnl" sz="1500" b="0" dirty="0" smtClean="0"/>
              <a:t>, no pudiendo la AEAT separarse del mismo, y debiendo entenderlo en el sentido de </a:t>
            </a:r>
            <a:r>
              <a:rPr lang="es-ES_tradnl" sz="1500" u="sng" dirty="0" smtClean="0">
                <a:solidFill>
                  <a:srgbClr val="FFFF66"/>
                </a:solidFill>
              </a:rPr>
              <a:t>no </a:t>
            </a:r>
            <a:r>
              <a:rPr lang="es-ES_tradnl" sz="1500" b="0" u="sng" dirty="0" smtClean="0"/>
              <a:t>admitirse la deducibilidad de los intereses de demora contenidos en las liquidaciones administrativas derivadas de procedimientos de comprobación</a:t>
            </a:r>
          </a:p>
          <a:p>
            <a:pPr marL="342900" indent="-342900"/>
            <a:endParaRPr lang="es-ES_tradnl" sz="1500" b="0" u="sng" dirty="0" smtClean="0"/>
          </a:p>
          <a:p>
            <a:r>
              <a:rPr lang="es-ES_tradnl" sz="1600" dirty="0" smtClean="0"/>
              <a:t> </a:t>
            </a:r>
            <a:r>
              <a:rPr lang="es-ES_tradnl" sz="1500" u="sng" dirty="0" smtClean="0">
                <a:solidFill>
                  <a:srgbClr val="FFFF00"/>
                </a:solidFill>
              </a:rPr>
              <a:t>Nota aclaratoria </a:t>
            </a:r>
            <a:r>
              <a:rPr lang="es-ES_tradnl" sz="1500" dirty="0" smtClean="0"/>
              <a:t>relativa al </a:t>
            </a:r>
            <a:r>
              <a:rPr lang="es-ES_tradnl" sz="1500" u="sng" dirty="0" smtClean="0">
                <a:solidFill>
                  <a:srgbClr val="FFFF00"/>
                </a:solidFill>
              </a:rPr>
              <a:t>ámbito de aplicación temporal </a:t>
            </a:r>
            <a:r>
              <a:rPr lang="es-ES_tradnl" sz="1500" dirty="0" smtClean="0"/>
              <a:t>del criterio fijado en el informe anterior:  resulta de aplicación al TRLIS (RD Lº 4/2004).  </a:t>
            </a:r>
            <a:r>
              <a:rPr lang="es-ES_tradnl" sz="1500" u="sng" dirty="0" smtClean="0"/>
              <a:t>Ejercicios anteriores al 2015</a:t>
            </a:r>
            <a:r>
              <a:rPr lang="es-ES_tradnl" sz="1500" dirty="0" smtClean="0"/>
              <a:t>.</a:t>
            </a:r>
            <a:endParaRPr lang="es-ES_tradnl" sz="1500" b="0" dirty="0"/>
          </a:p>
        </p:txBody>
      </p:sp>
    </p:spTree>
    <p:extLst>
      <p:ext uri="{BB962C8B-B14F-4D97-AF65-F5344CB8AC3E}">
        <p14:creationId xmlns="" xmlns:p14="http://schemas.microsoft.com/office/powerpoint/2010/main" val="3126082653"/>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9A30CACC-57D8-4A9D-B99E-21B058340B16}" type="slidenum">
              <a:rPr lang="es-ES"/>
              <a:pPr>
                <a:defRPr/>
              </a:pPr>
              <a:t>72</a:t>
            </a:fld>
            <a:endParaRPr lang="es-ES"/>
          </a:p>
        </p:txBody>
      </p:sp>
      <p:sp>
        <p:nvSpPr>
          <p:cNvPr id="22532"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algn="ctr">
              <a:spcBef>
                <a:spcPct val="50000"/>
              </a:spcBef>
            </a:pPr>
            <a:r>
              <a:rPr lang="es-ES" sz="1800" dirty="0" smtClean="0">
                <a:solidFill>
                  <a:srgbClr val="000066"/>
                </a:solidFill>
              </a:rPr>
              <a:t>Intereses de Demora: </a:t>
            </a:r>
            <a:r>
              <a:rPr lang="es-ES_tradnl" sz="1800" dirty="0" smtClean="0">
                <a:solidFill>
                  <a:srgbClr val="FF0000"/>
                </a:solidFill>
              </a:rPr>
              <a:t>Resolución de la DGT de 04/04/2016</a:t>
            </a:r>
            <a:endParaRPr lang="es-ES" sz="1800" dirty="0">
              <a:solidFill>
                <a:srgbClr val="FF0000"/>
              </a:solidFill>
            </a:endParaRPr>
          </a:p>
        </p:txBody>
      </p:sp>
      <p:sp>
        <p:nvSpPr>
          <p:cNvPr id="2468868" name="Text Box 4"/>
          <p:cNvSpPr txBox="1">
            <a:spLocks noChangeArrowheads="1"/>
          </p:cNvSpPr>
          <p:nvPr/>
        </p:nvSpPr>
        <p:spPr bwMode="auto">
          <a:xfrm>
            <a:off x="0" y="533400"/>
            <a:ext cx="9906000" cy="6247864"/>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r>
              <a:rPr lang="es-ES_tradnl" sz="1600" dirty="0" smtClean="0">
                <a:solidFill>
                  <a:srgbClr val="FFFF00"/>
                </a:solidFill>
              </a:rPr>
              <a:t>La DGT, a través de Resolución, reitera que los intereses de demora tributarios son gastos deducibles con la nueva LIS</a:t>
            </a:r>
          </a:p>
          <a:p>
            <a:pPr marL="342900" indent="-342900">
              <a:buFont typeface="Wingdings" pitchFamily="2" charset="2"/>
              <a:buChar char="v"/>
            </a:pPr>
            <a:r>
              <a:rPr lang="es-ES_tradnl" sz="1600" u="sng" dirty="0" smtClean="0">
                <a:solidFill>
                  <a:srgbClr val="FFFF99"/>
                </a:solidFill>
              </a:rPr>
              <a:t>la Resolución de 4 de abril de 2016, de la DGT</a:t>
            </a:r>
            <a:r>
              <a:rPr lang="es-ES_tradnl" sz="1600" b="0" dirty="0" smtClean="0"/>
              <a:t>,  BOE de 6 de abril, en relación con la </a:t>
            </a:r>
            <a:r>
              <a:rPr lang="es-ES_tradnl" sz="1600" b="0" u="sng" dirty="0" smtClean="0"/>
              <a:t>deducibilidad</a:t>
            </a:r>
            <a:r>
              <a:rPr lang="es-ES_tradnl" sz="1600" b="0" dirty="0" smtClean="0"/>
              <a:t> de los </a:t>
            </a:r>
            <a:r>
              <a:rPr lang="es-ES_tradnl" sz="1600" b="0" u="sng" dirty="0" smtClean="0"/>
              <a:t>intereses de demora</a:t>
            </a:r>
            <a:r>
              <a:rPr lang="es-ES_tradnl" sz="1600" b="0" dirty="0" smtClean="0"/>
              <a:t> tributarios, </a:t>
            </a:r>
            <a:r>
              <a:rPr lang="es-ES_tradnl" sz="1600" b="0" u="sng" dirty="0" smtClean="0"/>
              <a:t>en aplicación de la Ley 27/2014</a:t>
            </a:r>
            <a:r>
              <a:rPr lang="es-ES_tradnl" sz="1600" b="0" dirty="0" smtClean="0"/>
              <a:t>, LIS. En la misma se afirma  </a:t>
            </a:r>
            <a:r>
              <a:rPr lang="es-ES_tradnl" sz="1600" b="0" i="1" dirty="0" smtClean="0"/>
              <a:t>“Teniendo, en conclusión, los intereses de demora tributarios la calificación de gastos financieros, cuyo origen es único y está regulado en el artículo 26 LGT, y no encuadrándose en ninguna de las categorías posibles del artículo 15 LIS, deben considerarse todos los derivados del art. 26 citado como gastos fiscalmente deducibles”</a:t>
            </a:r>
            <a:r>
              <a:rPr lang="es-ES_tradnl" sz="1600" b="0" dirty="0" smtClean="0"/>
              <a:t>. </a:t>
            </a:r>
          </a:p>
          <a:p>
            <a:pPr marL="342900" indent="-342900">
              <a:buFont typeface="Wingdings" pitchFamily="2" charset="2"/>
              <a:buChar char="v"/>
            </a:pPr>
            <a:r>
              <a:rPr lang="es-ES_tradnl" sz="1600" b="0" dirty="0" smtClean="0"/>
              <a:t>Si bien </a:t>
            </a:r>
            <a:r>
              <a:rPr lang="es-ES_tradnl" sz="1600" b="0" u="sng" dirty="0" smtClean="0"/>
              <a:t>se advierte que están sometidos a los </a:t>
            </a:r>
            <a:r>
              <a:rPr lang="es-ES_tradnl" sz="1600" u="sng" dirty="0" smtClean="0"/>
              <a:t>límites</a:t>
            </a:r>
            <a:r>
              <a:rPr lang="es-ES_tradnl" sz="1600" b="0" u="sng" dirty="0" smtClean="0"/>
              <a:t> de deducibilidad establecidos en el artículo 16 LIS</a:t>
            </a:r>
            <a:r>
              <a:rPr lang="es-ES_tradnl" sz="1600" b="0" dirty="0" smtClean="0"/>
              <a:t>, dado el carácter financiero que los mismos tienen.</a:t>
            </a:r>
          </a:p>
          <a:p>
            <a:pPr marL="342900" indent="-342900">
              <a:buFont typeface="Wingdings" pitchFamily="2" charset="2"/>
              <a:buChar char="v"/>
            </a:pPr>
            <a:r>
              <a:rPr lang="es-ES_tradnl" sz="1600" b="0" dirty="0" smtClean="0"/>
              <a:t>En la propia exposición de la resolución se indica que  esta </a:t>
            </a:r>
            <a:r>
              <a:rPr lang="es-ES_tradnl" sz="1600" b="0" u="sng" dirty="0" smtClean="0"/>
              <a:t>se refiere única y exclusivamente a la normativa vigente en el momento en que se dicta, esto es, la Ley 27/2014</a:t>
            </a:r>
            <a:r>
              <a:rPr lang="es-ES_tradnl" sz="1600" b="0" dirty="0" smtClean="0"/>
              <a:t>, LIS, </a:t>
            </a:r>
            <a:r>
              <a:rPr lang="es-ES_tradnl" sz="1600" dirty="0" smtClean="0">
                <a:solidFill>
                  <a:srgbClr val="FFFF00"/>
                </a:solidFill>
              </a:rPr>
              <a:t>y en ella se reitera el criterio interpretativo establecido en las consultas V4080/2015 y V0603/2016</a:t>
            </a:r>
            <a:r>
              <a:rPr lang="es-ES_tradnl" sz="1600" b="0" dirty="0" smtClean="0"/>
              <a:t>.</a:t>
            </a:r>
          </a:p>
          <a:p>
            <a:pPr marL="342900" indent="-342900">
              <a:buFont typeface="Wingdings" pitchFamily="2" charset="2"/>
              <a:buChar char="v"/>
            </a:pPr>
            <a:r>
              <a:rPr lang="es-ES_tradnl" sz="1600" b="0" dirty="0" smtClean="0"/>
              <a:t>Por lo que respecta a la </a:t>
            </a:r>
            <a:r>
              <a:rPr lang="es-ES_tradnl" sz="1600" b="0" u="sng" dirty="0" smtClean="0"/>
              <a:t>imputación temporal</a:t>
            </a:r>
            <a:r>
              <a:rPr lang="es-ES_tradnl" sz="1600" b="0" dirty="0" smtClean="0"/>
              <a:t> de los mismos, distingue entre:</a:t>
            </a:r>
          </a:p>
          <a:p>
            <a:pPr marL="342900" indent="-342900">
              <a:buFont typeface="Wingdings" pitchFamily="2" charset="2"/>
              <a:buChar char="§"/>
            </a:pPr>
            <a:r>
              <a:rPr lang="es-ES_tradnl" sz="1600" b="0" dirty="0" smtClean="0"/>
              <a:t>Los gastos registrados en el ejercicio en la cuenta de pérdidas y ganancias: son </a:t>
            </a:r>
            <a:r>
              <a:rPr lang="es-ES_tradnl" sz="1600" b="0" u="sng" dirty="0" smtClean="0"/>
              <a:t>deducibles</a:t>
            </a:r>
            <a:r>
              <a:rPr lang="es-ES_tradnl" sz="1600" b="0" dirty="0" smtClean="0"/>
              <a:t> </a:t>
            </a:r>
            <a:r>
              <a:rPr lang="es-ES_tradnl" sz="1600" b="0" u="sng" dirty="0" smtClean="0"/>
              <a:t>con los </a:t>
            </a:r>
            <a:r>
              <a:rPr lang="es-ES_tradnl" sz="1600" u="sng" dirty="0" smtClean="0">
                <a:solidFill>
                  <a:srgbClr val="FFFF00"/>
                </a:solidFill>
              </a:rPr>
              <a:t>límites del art. 16 de la LIS</a:t>
            </a:r>
            <a:endParaRPr lang="es-ES_tradnl" sz="1600" dirty="0" smtClean="0">
              <a:solidFill>
                <a:srgbClr val="FFFF00"/>
              </a:solidFill>
            </a:endParaRPr>
          </a:p>
          <a:p>
            <a:pPr marL="342900" indent="-342900">
              <a:buFont typeface="Wingdings" pitchFamily="2" charset="2"/>
              <a:buChar char="§"/>
            </a:pPr>
            <a:r>
              <a:rPr lang="es-ES_tradnl" sz="1600" b="0" dirty="0" smtClean="0"/>
              <a:t>Los registrados en una cuenta de reservas por corresponder a un error contable, de acuerdo con el artículo 11.3 LIS: </a:t>
            </a:r>
            <a:r>
              <a:rPr lang="es-ES_tradnl" sz="1600" b="0" u="sng" dirty="0" smtClean="0"/>
              <a:t>son deducibles en el período impositivo en que se registren contablemente con cargo a reservas</a:t>
            </a:r>
            <a:r>
              <a:rPr lang="es-ES_tradnl" sz="1600" b="0" dirty="0" smtClean="0"/>
              <a:t>, </a:t>
            </a:r>
            <a:r>
              <a:rPr lang="es-ES_tradnl" sz="1600" b="0" u="sng" dirty="0" smtClean="0"/>
              <a:t>siempre que de ello no derive una tributación inferior</a:t>
            </a:r>
            <a:r>
              <a:rPr lang="es-ES_tradnl" sz="1600" b="0" dirty="0" smtClean="0"/>
              <a:t>, y </a:t>
            </a:r>
            <a:r>
              <a:rPr lang="es-ES_tradnl" sz="1600" b="0" u="sng" dirty="0" smtClean="0"/>
              <a:t>sometidos al mismo límite previsto en el artículo 16 LIS </a:t>
            </a:r>
            <a:r>
              <a:rPr lang="es-ES_tradnl" sz="1600" b="0" dirty="0" smtClean="0"/>
              <a:t>conjuntamente con el resto de gastos financieros.</a:t>
            </a:r>
          </a:p>
          <a:p>
            <a:pPr marL="342900" indent="-342900">
              <a:buFont typeface="Wingdings" pitchFamily="2" charset="2"/>
              <a:buChar char="v"/>
            </a:pPr>
            <a:r>
              <a:rPr lang="es-ES_tradnl" sz="1600" b="0" dirty="0" smtClean="0"/>
              <a:t>Por último, también se matiza que </a:t>
            </a:r>
            <a:r>
              <a:rPr lang="es-ES_tradnl" sz="1600" b="0" u="sng" dirty="0" smtClean="0"/>
              <a:t>los intereses de demora que la Administración satisfaga a los contribuyentes</a:t>
            </a:r>
            <a:r>
              <a:rPr lang="es-ES_tradnl" sz="1600" b="0" dirty="0" smtClean="0"/>
              <a:t> tienen la consideración de </a:t>
            </a:r>
            <a:r>
              <a:rPr lang="es-ES_tradnl" sz="1600" b="0" u="sng" dirty="0" smtClean="0"/>
              <a:t>ingresos financieros </a:t>
            </a:r>
            <a:r>
              <a:rPr lang="es-ES_tradnl" sz="1600" b="0" dirty="0" smtClean="0"/>
              <a:t>y se tienen que integrar en la base imponible del impuesto.</a:t>
            </a:r>
            <a:endParaRPr lang="es-ES_tradnl" sz="1600" dirty="0"/>
          </a:p>
        </p:txBody>
      </p:sp>
    </p:spTree>
    <p:extLst>
      <p:ext uri="{BB962C8B-B14F-4D97-AF65-F5344CB8AC3E}">
        <p14:creationId xmlns="" xmlns:p14="http://schemas.microsoft.com/office/powerpoint/2010/main" val="691696680"/>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381750"/>
            <a:ext cx="2311400" cy="476250"/>
          </a:xfrm>
        </p:spPr>
        <p:txBody>
          <a:bodyPr/>
          <a:lstStyle/>
          <a:p>
            <a:pPr>
              <a:defRPr/>
            </a:pPr>
            <a:fld id="{9A30CACC-57D8-4A9D-B99E-21B058340B16}" type="slidenum">
              <a:rPr lang="es-ES"/>
              <a:pPr>
                <a:defRPr/>
              </a:pPr>
              <a:t>73</a:t>
            </a:fld>
            <a:endParaRPr lang="es-ES"/>
          </a:p>
        </p:txBody>
      </p:sp>
      <p:sp>
        <p:nvSpPr>
          <p:cNvPr id="22532"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Intereses de Demora.   </a:t>
            </a:r>
            <a:r>
              <a:rPr lang="es-ES" u="sng" dirty="0" smtClean="0">
                <a:solidFill>
                  <a:srgbClr val="FF0000"/>
                </a:solidFill>
              </a:rPr>
              <a:t>RESUMEN-1</a:t>
            </a:r>
            <a:endParaRPr lang="es-ES" u="sng" dirty="0">
              <a:solidFill>
                <a:srgbClr val="FF0000"/>
              </a:solidFill>
            </a:endParaRPr>
          </a:p>
        </p:txBody>
      </p:sp>
      <p:graphicFrame>
        <p:nvGraphicFramePr>
          <p:cNvPr id="8" name="7 Tabla"/>
          <p:cNvGraphicFramePr>
            <a:graphicFrameLocks noGrp="1"/>
          </p:cNvGraphicFramePr>
          <p:nvPr>
            <p:extLst>
              <p:ext uri="{D42A27DB-BD31-4B8C-83A1-F6EECF244321}">
                <p14:modId xmlns="" xmlns:p14="http://schemas.microsoft.com/office/powerpoint/2010/main" val="419886271"/>
              </p:ext>
            </p:extLst>
          </p:nvPr>
        </p:nvGraphicFramePr>
        <p:xfrm>
          <a:off x="152400" y="2362200"/>
          <a:ext cx="9601200" cy="3276600"/>
        </p:xfrm>
        <a:graphic>
          <a:graphicData uri="http://schemas.openxmlformats.org/drawingml/2006/table">
            <a:tbl>
              <a:tblPr firstRow="1" bandRow="1">
                <a:tableStyleId>{7DF18680-E054-41AD-8BC1-D1AEF772440D}</a:tableStyleId>
              </a:tblPr>
              <a:tblGrid>
                <a:gridCol w="1981200">
                  <a:extLst>
                    <a:ext uri="{9D8B030D-6E8A-4147-A177-3AD203B41FA5}">
                      <a16:colId xmlns="" xmlns:a16="http://schemas.microsoft.com/office/drawing/2014/main" val="20000"/>
                    </a:ext>
                  </a:extLst>
                </a:gridCol>
                <a:gridCol w="5410200">
                  <a:extLst>
                    <a:ext uri="{9D8B030D-6E8A-4147-A177-3AD203B41FA5}">
                      <a16:colId xmlns="" xmlns:a16="http://schemas.microsoft.com/office/drawing/2014/main" val="20001"/>
                    </a:ext>
                  </a:extLst>
                </a:gridCol>
                <a:gridCol w="2209800">
                  <a:extLst>
                    <a:ext uri="{9D8B030D-6E8A-4147-A177-3AD203B41FA5}">
                      <a16:colId xmlns="" xmlns:a16="http://schemas.microsoft.com/office/drawing/2014/main" val="20002"/>
                    </a:ext>
                  </a:extLst>
                </a:gridCol>
              </a:tblGrid>
              <a:tr h="461728">
                <a:tc>
                  <a:txBody>
                    <a:bodyPr/>
                    <a:lstStyle/>
                    <a:p>
                      <a:pPr marL="342900" indent="-342900">
                        <a:buFont typeface="Wingdings" pitchFamily="2" charset="2"/>
                        <a:buNone/>
                      </a:pPr>
                      <a:r>
                        <a:rPr lang="es-ES_tradnl" sz="2000" b="1" dirty="0" smtClean="0">
                          <a:solidFill>
                            <a:schemeClr val="tx1"/>
                          </a:solidFill>
                        </a:rPr>
                        <a:t>Períodos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gridSpan="2">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2000" b="1" u="none" dirty="0" smtClean="0">
                          <a:solidFill>
                            <a:srgbClr val="FFFF00"/>
                          </a:solidFill>
                          <a:effectLst/>
                        </a:rPr>
                        <a:t>Intereses de Demora de liquidaciones provisionales y Actas </a:t>
                      </a:r>
                      <a:endParaRPr lang="es-ES_tradnl" sz="2000" b="1" u="none" dirty="0">
                        <a:solidFill>
                          <a:srgbClr val="FFFF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endParaRPr lang="es-ES_tradnl"/>
                    </a:p>
                  </a:txBody>
                  <a:tcPr/>
                </a:tc>
                <a:extLst>
                  <a:ext uri="{0D108BD9-81ED-4DB2-BD59-A6C34878D82A}">
                    <a16:rowId xmlns="" xmlns:a16="http://schemas.microsoft.com/office/drawing/2014/main" val="10000"/>
                  </a:ext>
                </a:extLst>
              </a:tr>
              <a:tr h="757472">
                <a:tc>
                  <a:txBody>
                    <a:bodyPr/>
                    <a:lstStyle/>
                    <a:p>
                      <a:pPr marL="342900" indent="-342900">
                        <a:buFont typeface="Wingdings" pitchFamily="2" charset="2"/>
                        <a:buNone/>
                      </a:pPr>
                      <a:r>
                        <a:rPr lang="es-ES_tradnl" sz="2000" b="1" u="sng" dirty="0" smtClean="0">
                          <a:solidFill>
                            <a:schemeClr val="tx1"/>
                          </a:solidFill>
                        </a:rPr>
                        <a:t>Antes</a:t>
                      </a:r>
                      <a:r>
                        <a:rPr lang="es-ES_tradnl" sz="2000" b="1" dirty="0" smtClean="0">
                          <a:solidFill>
                            <a:schemeClr val="tx1"/>
                          </a:solidFill>
                        </a:rPr>
                        <a:t> de 2015</a:t>
                      </a:r>
                    </a:p>
                    <a:p>
                      <a:pPr marL="342900" indent="-342900">
                        <a:buFont typeface="Wingdings" pitchFamily="2" charset="2"/>
                        <a:buNone/>
                      </a:pPr>
                      <a:endParaRPr lang="es-ES_tradnl" sz="2000" b="1" dirty="0" smtClean="0">
                        <a:solidFill>
                          <a:schemeClr val="tx1"/>
                        </a:solidFill>
                      </a:endParaRPr>
                    </a:p>
                    <a:p>
                      <a:pPr marL="342900" indent="-342900">
                        <a:buFont typeface="Wingdings" pitchFamily="2" charset="2"/>
                        <a:buNone/>
                      </a:pPr>
                      <a:r>
                        <a:rPr lang="es-ES_tradnl" sz="2000" b="1" dirty="0" smtClean="0">
                          <a:solidFill>
                            <a:srgbClr val="FFFF00"/>
                          </a:solidFill>
                        </a:rPr>
                        <a:t>TRLIS</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 sz="1800" b="1" dirty="0" smtClean="0">
                          <a:solidFill>
                            <a:srgbClr val="FF0000"/>
                          </a:solidFill>
                        </a:rPr>
                        <a:t>Según Resolución del TEAC de 7/5/2015</a:t>
                      </a:r>
                      <a:endParaRPr lang="es-ES" sz="1800" b="1" dirty="0" smtClean="0">
                        <a:solidFill>
                          <a:srgbClr val="0000FF"/>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dirty="0" smtClean="0">
                          <a:solidFill>
                            <a:srgbClr val="FF0000"/>
                          </a:solidFill>
                        </a:rPr>
                        <a:t>Según informe de la AEAT de 7/3/2016</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dirty="0" smtClean="0">
                          <a:solidFill>
                            <a:srgbClr val="FF0000"/>
                          </a:solidFill>
                        </a:rPr>
                        <a:t>Según Resolución del TEAC de 4/12/2017</a:t>
                      </a:r>
                      <a:endParaRPr lang="es-ES" sz="18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800" b="1" u="sng" dirty="0" smtClean="0">
                          <a:solidFill>
                            <a:srgbClr val="0000FF"/>
                          </a:solidFill>
                        </a:rPr>
                        <a:t>No</a:t>
                      </a:r>
                      <a:r>
                        <a:rPr lang="es-ES" sz="1800" b="1" dirty="0" smtClean="0">
                          <a:solidFill>
                            <a:srgbClr val="FF0000"/>
                          </a:solidFill>
                        </a:rPr>
                        <a:t> </a:t>
                      </a:r>
                      <a:r>
                        <a:rPr lang="es-ES" sz="1800" b="1" dirty="0" smtClean="0">
                          <a:solidFill>
                            <a:srgbClr val="0000FF"/>
                          </a:solidFill>
                        </a:rPr>
                        <a:t>deducibles</a:t>
                      </a:r>
                    </a:p>
                    <a:p>
                      <a:pPr marL="342900" indent="-342900">
                        <a:buFont typeface="Wingdings" pitchFamily="2" charset="2"/>
                        <a:buChar char="Ø"/>
                      </a:pPr>
                      <a:endParaRPr lang="es-ES" sz="1800" b="1" dirty="0" smtClean="0">
                        <a:solidFill>
                          <a:srgbClr val="0000FF"/>
                        </a:solidFill>
                      </a:endParaRPr>
                    </a:p>
                    <a:p>
                      <a:pPr marL="342900" indent="-342900">
                        <a:buFont typeface="Wingdings" pitchFamily="2" charset="2"/>
                        <a:buChar char="v"/>
                      </a:pPr>
                      <a:r>
                        <a:rPr lang="es-ES" sz="1800" b="1" u="none" dirty="0" smtClean="0">
                          <a:solidFill>
                            <a:srgbClr val="FF0066"/>
                          </a:solidFill>
                          <a:effectLst/>
                        </a:rPr>
                        <a:t>Prima el TEAC</a:t>
                      </a:r>
                      <a:endParaRPr lang="es-ES_tradnl" sz="18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143000">
                <a:tc>
                  <a:txBody>
                    <a:bodyPr/>
                    <a:lstStyle/>
                    <a:p>
                      <a:pPr marL="342900" indent="-342900">
                        <a:buFont typeface="Wingdings" pitchFamily="2" charset="2"/>
                        <a:buNone/>
                      </a:pPr>
                      <a:r>
                        <a:rPr lang="es-ES_tradnl" sz="2000" b="1" u="sng" dirty="0" smtClean="0">
                          <a:solidFill>
                            <a:schemeClr val="tx1"/>
                          </a:solidFill>
                        </a:rPr>
                        <a:t>Desde</a:t>
                      </a:r>
                      <a:r>
                        <a:rPr lang="es-ES_tradnl" sz="2000" b="1" dirty="0" smtClean="0">
                          <a:solidFill>
                            <a:schemeClr val="tx1"/>
                          </a:solidFill>
                        </a:rPr>
                        <a:t> 2015</a:t>
                      </a:r>
                    </a:p>
                    <a:p>
                      <a:pPr marL="342900" indent="-342900">
                        <a:buFont typeface="Wingdings" pitchFamily="2" charset="2"/>
                        <a:buNone/>
                      </a:pPr>
                      <a:endParaRPr lang="es-ES_tradnl" sz="2000" b="1" dirty="0" smtClean="0">
                        <a:solidFill>
                          <a:schemeClr val="tx1"/>
                        </a:solidFill>
                      </a:endParaRPr>
                    </a:p>
                    <a:p>
                      <a:pPr marL="342900" indent="-342900">
                        <a:buFont typeface="Wingdings" pitchFamily="2" charset="2"/>
                        <a:buNone/>
                      </a:pPr>
                      <a:r>
                        <a:rPr lang="es-ES_tradnl" sz="2000" b="1" dirty="0" smtClean="0">
                          <a:solidFill>
                            <a:srgbClr val="FFFF00"/>
                          </a:solidFill>
                        </a:rPr>
                        <a:t>NLIS</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 sz="1800" b="1" dirty="0" smtClean="0">
                          <a:solidFill>
                            <a:srgbClr val="FF0000"/>
                          </a:solidFill>
                        </a:rPr>
                        <a:t>Según Consulta DGT V4080-15 de 21/12/2015</a:t>
                      </a:r>
                      <a:endParaRPr lang="es-ES" sz="1800" b="1" dirty="0" smtClean="0">
                        <a:solidFill>
                          <a:srgbClr val="0000FF"/>
                        </a:solidFill>
                      </a:endParaRPr>
                    </a:p>
                    <a:p>
                      <a:pPr marL="342900" indent="-342900">
                        <a:buFont typeface="Wingdings" pitchFamily="2" charset="2"/>
                        <a:buChar char="v"/>
                      </a:pPr>
                      <a:r>
                        <a:rPr lang="es-ES" sz="1800" b="1" dirty="0" smtClean="0">
                          <a:solidFill>
                            <a:srgbClr val="FF0000"/>
                          </a:solidFill>
                        </a:rPr>
                        <a:t>Según Consulta DGT V0063-16 de 15/02/2016</a:t>
                      </a:r>
                      <a:endParaRPr lang="es-ES" sz="1800" b="1" dirty="0" smtClean="0">
                        <a:solidFill>
                          <a:srgbClr val="0000FF"/>
                        </a:solidFill>
                      </a:endParaRPr>
                    </a:p>
                    <a:p>
                      <a:pPr marL="342900" indent="-342900">
                        <a:buFont typeface="Wingdings" pitchFamily="2" charset="2"/>
                        <a:buChar char="v"/>
                      </a:pPr>
                      <a:r>
                        <a:rPr lang="es-ES" sz="1800" b="1" dirty="0" smtClean="0">
                          <a:solidFill>
                            <a:srgbClr val="FF0000"/>
                          </a:solidFill>
                        </a:rPr>
                        <a:t>Según Resolución de la DGT de 04/04/2016</a:t>
                      </a:r>
                      <a:endParaRPr lang="es-ES_tradnl" sz="18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a:txBody>
                    <a:bodyPr/>
                    <a:lstStyle/>
                    <a:p>
                      <a:pPr marL="342900" indent="-342900">
                        <a:buFont typeface="Wingdings" pitchFamily="2" charset="2"/>
                        <a:buChar char="Ø"/>
                      </a:pPr>
                      <a:r>
                        <a:rPr lang="es-ES" sz="1800" b="1" u="sng" dirty="0" smtClean="0">
                          <a:solidFill>
                            <a:srgbClr val="0000FF"/>
                          </a:solidFill>
                        </a:rPr>
                        <a:t>Sí</a:t>
                      </a:r>
                      <a:r>
                        <a:rPr lang="es-ES" sz="1800" b="1" dirty="0" smtClean="0">
                          <a:solidFill>
                            <a:srgbClr val="FF0000"/>
                          </a:solidFill>
                        </a:rPr>
                        <a:t> </a:t>
                      </a:r>
                      <a:r>
                        <a:rPr lang="es-ES" sz="1800" b="1" dirty="0" smtClean="0">
                          <a:solidFill>
                            <a:srgbClr val="0000FF"/>
                          </a:solidFill>
                        </a:rPr>
                        <a:t>deducibles</a:t>
                      </a:r>
                    </a:p>
                    <a:p>
                      <a:pPr marL="342900" indent="-342900">
                        <a:buFont typeface="Wingdings" pitchFamily="2" charset="2"/>
                        <a:buChar char="Ø"/>
                      </a:pPr>
                      <a:endParaRPr lang="es-ES_tradnl" sz="1800" b="1" u="none" dirty="0" smtClean="0">
                        <a:solidFill>
                          <a:srgbClr val="FF0066"/>
                        </a:solidFill>
                        <a:effectLst/>
                      </a:endParaRPr>
                    </a:p>
                    <a:p>
                      <a:pPr marL="342900" indent="-342900">
                        <a:buFont typeface="Wingdings" pitchFamily="2" charset="2"/>
                        <a:buChar char="Ø"/>
                      </a:pPr>
                      <a:r>
                        <a:rPr lang="es-ES_tradnl" sz="1800" b="1" u="none" dirty="0" smtClean="0">
                          <a:solidFill>
                            <a:srgbClr val="FF0066"/>
                          </a:solidFill>
                          <a:effectLst/>
                        </a:rPr>
                        <a:t>Según DGT</a:t>
                      </a:r>
                      <a:endParaRPr lang="es-ES_tradnl" sz="18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2"/>
                  </a:ext>
                </a:extLst>
              </a:tr>
              <a:tr h="666032">
                <a:tc gridSpan="3">
                  <a:txBody>
                    <a:bodyPr/>
                    <a:lstStyle/>
                    <a:p>
                      <a:pPr marL="457200" indent="-457200">
                        <a:buFont typeface="Wingdings" pitchFamily="2" charset="2"/>
                        <a:buChar char="Ø"/>
                      </a:pPr>
                      <a:r>
                        <a:rPr lang="es-ES_tradnl" sz="1800" b="1" kern="1200" baseline="0" dirty="0" smtClean="0">
                          <a:solidFill>
                            <a:schemeClr val="tx1"/>
                          </a:solidFill>
                          <a:latin typeface="+mn-lt"/>
                          <a:ea typeface="+mn-ea"/>
                          <a:cs typeface="+mn-cs"/>
                        </a:rPr>
                        <a:t>Dado el carácter financiero de los intereses de demora tributarios, estos están sometidos a </a:t>
                      </a:r>
                      <a:r>
                        <a:rPr lang="es-ES_tradnl" sz="1800" b="1" u="sng" kern="1200" baseline="0" dirty="0" smtClean="0">
                          <a:solidFill>
                            <a:srgbClr val="FFFF00"/>
                          </a:solidFill>
                          <a:latin typeface="+mn-lt"/>
                          <a:ea typeface="+mn-ea"/>
                          <a:cs typeface="+mn-cs"/>
                        </a:rPr>
                        <a:t>los límites</a:t>
                      </a:r>
                      <a:r>
                        <a:rPr lang="es-ES_tradnl" sz="1800" b="1" kern="1200" baseline="0" dirty="0" smtClean="0">
                          <a:solidFill>
                            <a:schemeClr val="tx1"/>
                          </a:solidFill>
                          <a:latin typeface="+mn-lt"/>
                          <a:ea typeface="+mn-ea"/>
                          <a:cs typeface="+mn-cs"/>
                        </a:rPr>
                        <a:t> de deducibilidad establecidos en el </a:t>
                      </a:r>
                      <a:r>
                        <a:rPr lang="es-ES_tradnl" sz="1800" b="1" u="sng" kern="1200" baseline="0" dirty="0" smtClean="0">
                          <a:solidFill>
                            <a:srgbClr val="FFFF00"/>
                          </a:solidFill>
                          <a:latin typeface="+mn-lt"/>
                          <a:ea typeface="+mn-ea"/>
                          <a:cs typeface="+mn-cs"/>
                        </a:rPr>
                        <a:t>artículo 16 de la LIS</a:t>
                      </a:r>
                      <a:endParaRPr lang="es-ES_tradnl" sz="2000" b="1" u="sng"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pPr marL="342900" indent="-342900">
                        <a:buFont typeface="Wingdings" pitchFamily="2" charset="2"/>
                        <a:buChar char="v"/>
                      </a:pPr>
                      <a:endParaRPr lang="es-ES_tradnl" sz="1800" b="1" u="none" dirty="0">
                        <a:solidFill>
                          <a:srgbClr val="FF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tc hMerge="1">
                  <a:txBody>
                    <a:bodyPr/>
                    <a:lstStyle/>
                    <a:p>
                      <a:pPr marL="342900" indent="-342900">
                        <a:buFont typeface="Wingdings" pitchFamily="2" charset="2"/>
                        <a:buChar char="Ø"/>
                      </a:pPr>
                      <a:endParaRPr lang="es-ES_tradnl" sz="1800" b="1" u="none" dirty="0">
                        <a:solidFill>
                          <a:srgbClr val="FF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extLst>
                  <a:ext uri="{0D108BD9-81ED-4DB2-BD59-A6C34878D82A}">
                    <a16:rowId xmlns="" xmlns:a16="http://schemas.microsoft.com/office/drawing/2014/main" val="10003"/>
                  </a:ext>
                </a:extLst>
              </a:tr>
            </a:tbl>
          </a:graphicData>
        </a:graphic>
      </p:graphicFrame>
      <p:sp>
        <p:nvSpPr>
          <p:cNvPr id="9" name="8 Rectángulo"/>
          <p:cNvSpPr/>
          <p:nvPr/>
        </p:nvSpPr>
        <p:spPr>
          <a:xfrm>
            <a:off x="0" y="381000"/>
            <a:ext cx="9906000" cy="1938992"/>
          </a:xfrm>
          <a:prstGeom prst="rect">
            <a:avLst/>
          </a:prstGeom>
        </p:spPr>
        <p:txBody>
          <a:bodyPr wrap="square">
            <a:spAutoFit/>
          </a:bodyPr>
          <a:lstStyle/>
          <a:p>
            <a:pPr marL="342900" indent="-342900">
              <a:buFont typeface="+mj-lt"/>
              <a:buAutoNum type="arabicPeriod"/>
            </a:pPr>
            <a:r>
              <a:rPr lang="es-ES" b="0" dirty="0" smtClean="0"/>
              <a:t>Los </a:t>
            </a:r>
            <a:r>
              <a:rPr lang="es-ES" b="0" u="sng" dirty="0" smtClean="0"/>
              <a:t>intereses financieros</a:t>
            </a:r>
            <a:r>
              <a:rPr lang="es-ES" b="0" dirty="0" smtClean="0"/>
              <a:t> son deducibles como </a:t>
            </a:r>
            <a:r>
              <a:rPr lang="es-ES" b="0" u="sng" dirty="0" smtClean="0"/>
              <a:t>gastos necesarios</a:t>
            </a:r>
            <a:r>
              <a:rPr lang="es-ES" b="0" dirty="0" smtClean="0"/>
              <a:t>. </a:t>
            </a:r>
          </a:p>
          <a:p>
            <a:pPr marL="342900" indent="-342900">
              <a:buFont typeface="+mj-lt"/>
              <a:buAutoNum type="arabicPeriod"/>
            </a:pPr>
            <a:r>
              <a:rPr lang="es-ES" b="0" dirty="0" smtClean="0"/>
              <a:t>Los intereses derivados del </a:t>
            </a:r>
            <a:r>
              <a:rPr lang="es-ES" b="0" u="sng" dirty="0" smtClean="0"/>
              <a:t>fraccionamiento o aplazamiento</a:t>
            </a:r>
            <a:r>
              <a:rPr lang="es-ES" b="0" dirty="0" smtClean="0"/>
              <a:t> del pago de tributos son deducibles, como consecuencia del </a:t>
            </a:r>
            <a:r>
              <a:rPr lang="es-ES" b="0" u="sng" dirty="0" smtClean="0"/>
              <a:t>pacto con la Hacienda Pública</a:t>
            </a:r>
            <a:r>
              <a:rPr lang="es-ES" b="0" dirty="0" smtClean="0"/>
              <a:t>, que conlleva tal aplazamiento. </a:t>
            </a:r>
          </a:p>
          <a:p>
            <a:pPr marL="342900" indent="-342900">
              <a:buFont typeface="+mj-lt"/>
              <a:buAutoNum type="arabicPeriod"/>
            </a:pPr>
            <a:r>
              <a:rPr lang="es-ES" dirty="0" smtClean="0">
                <a:solidFill>
                  <a:srgbClr val="FFFF00"/>
                </a:solidFill>
              </a:rPr>
              <a:t>Los intereses de demora de Actas o de liquidaciones provisionales son los problemáticos</a:t>
            </a:r>
            <a:r>
              <a:rPr lang="es-ES" b="0" dirty="0" smtClean="0"/>
              <a:t>.</a:t>
            </a:r>
          </a:p>
        </p:txBody>
      </p:sp>
      <p:graphicFrame>
        <p:nvGraphicFramePr>
          <p:cNvPr id="10" name="9 Tabla"/>
          <p:cNvGraphicFramePr>
            <a:graphicFrameLocks noGrp="1"/>
          </p:cNvGraphicFramePr>
          <p:nvPr/>
        </p:nvGraphicFramePr>
        <p:xfrm>
          <a:off x="152400" y="5791200"/>
          <a:ext cx="9372600" cy="914400"/>
        </p:xfrm>
        <a:graphic>
          <a:graphicData uri="http://schemas.openxmlformats.org/drawingml/2006/table">
            <a:tbl>
              <a:tblPr firstRow="1" bandRow="1">
                <a:tableStyleId>{5C22544A-7EE6-4342-B048-85BDC9FD1C3A}</a:tableStyleId>
              </a:tblPr>
              <a:tblGrid>
                <a:gridCol w="9372600">
                  <a:extLst>
                    <a:ext uri="{9D8B030D-6E8A-4147-A177-3AD203B41FA5}">
                      <a16:colId xmlns="" xmlns:a16="http://schemas.microsoft.com/office/drawing/2014/main" val="20000"/>
                    </a:ext>
                  </a:extLst>
                </a:gridCol>
              </a:tblGrid>
              <a:tr h="914400">
                <a:tc>
                  <a:txBody>
                    <a:bodyPr/>
                    <a:lstStyle/>
                    <a:p>
                      <a:r>
                        <a:rPr lang="es-ES_tradnl" sz="1800" b="1" kern="1200" baseline="0" dirty="0" smtClean="0">
                          <a:solidFill>
                            <a:schemeClr val="lt1"/>
                          </a:solidFill>
                          <a:latin typeface="+mn-lt"/>
                          <a:ea typeface="+mn-ea"/>
                          <a:cs typeface="+mn-cs"/>
                        </a:rPr>
                        <a:t>los intereses de demora que la Administración tributaria tenga la obligación de </a:t>
                      </a:r>
                      <a:r>
                        <a:rPr lang="es-ES_tradnl" sz="1800" b="1" u="sng" kern="1200" baseline="0" dirty="0" smtClean="0">
                          <a:solidFill>
                            <a:srgbClr val="FFFF00"/>
                          </a:solidFill>
                          <a:latin typeface="+mn-lt"/>
                          <a:ea typeface="+mn-ea"/>
                          <a:cs typeface="+mn-cs"/>
                        </a:rPr>
                        <a:t>satisfacer a los contribuyentes</a:t>
                      </a:r>
                      <a:r>
                        <a:rPr lang="es-ES_tradnl" sz="1800" b="1" kern="1200" baseline="0" dirty="0" smtClean="0">
                          <a:solidFill>
                            <a:srgbClr val="FFFF00"/>
                          </a:solidFill>
                          <a:latin typeface="+mn-lt"/>
                          <a:ea typeface="+mn-ea"/>
                          <a:cs typeface="+mn-cs"/>
                        </a:rPr>
                        <a:t> </a:t>
                      </a:r>
                      <a:r>
                        <a:rPr lang="es-ES_tradnl" sz="1800" b="1" kern="1200" baseline="0" dirty="0" smtClean="0">
                          <a:solidFill>
                            <a:schemeClr val="lt1"/>
                          </a:solidFill>
                          <a:latin typeface="+mn-lt"/>
                          <a:ea typeface="+mn-ea"/>
                          <a:cs typeface="+mn-cs"/>
                        </a:rPr>
                        <a:t>tendrán la consideración de </a:t>
                      </a:r>
                      <a:r>
                        <a:rPr lang="es-ES_tradnl" sz="1800" b="1" kern="1200" baseline="0" dirty="0" smtClean="0">
                          <a:solidFill>
                            <a:srgbClr val="FFFF00"/>
                          </a:solidFill>
                          <a:latin typeface="+mn-lt"/>
                          <a:ea typeface="+mn-ea"/>
                          <a:cs typeface="+mn-cs"/>
                        </a:rPr>
                        <a:t>ingresos financieros </a:t>
                      </a:r>
                      <a:r>
                        <a:rPr lang="es-ES_tradnl" sz="1800" b="1" kern="1200" baseline="0" dirty="0" smtClean="0">
                          <a:solidFill>
                            <a:schemeClr val="lt1"/>
                          </a:solidFill>
                          <a:latin typeface="+mn-lt"/>
                          <a:ea typeface="+mn-ea"/>
                          <a:cs typeface="+mn-cs"/>
                        </a:rPr>
                        <a:t>y se integrarán en la base imponible del Impuesto sobre Sociedades.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526183564"/>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670800" y="6381750"/>
            <a:ext cx="2311400" cy="476250"/>
          </a:xfrm>
        </p:spPr>
        <p:txBody>
          <a:bodyPr/>
          <a:lstStyle/>
          <a:p>
            <a:pPr>
              <a:defRPr/>
            </a:pPr>
            <a:fld id="{9A30CACC-57D8-4A9D-B99E-21B058340B16}" type="slidenum">
              <a:rPr lang="es-ES"/>
              <a:pPr>
                <a:defRPr/>
              </a:pPr>
              <a:t>74</a:t>
            </a:fld>
            <a:endParaRPr lang="es-ES"/>
          </a:p>
        </p:txBody>
      </p:sp>
      <p:sp>
        <p:nvSpPr>
          <p:cNvPr id="22532"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smtClean="0">
                <a:solidFill>
                  <a:srgbClr val="000066"/>
                </a:solidFill>
              </a:rPr>
              <a:t>Intereses de Demora </a:t>
            </a:r>
            <a:r>
              <a:rPr lang="es-ES" u="sng" dirty="0" smtClean="0">
                <a:solidFill>
                  <a:srgbClr val="000066"/>
                </a:solidFill>
              </a:rPr>
              <a:t>de Liquidaciones de la AT</a:t>
            </a:r>
            <a:r>
              <a:rPr lang="es-ES" dirty="0" smtClean="0">
                <a:solidFill>
                  <a:srgbClr val="000066"/>
                </a:solidFill>
              </a:rPr>
              <a:t>.   </a:t>
            </a:r>
            <a:r>
              <a:rPr lang="es-ES" u="sng" dirty="0" smtClean="0">
                <a:solidFill>
                  <a:srgbClr val="FF0000"/>
                </a:solidFill>
              </a:rPr>
              <a:t>RESUMEN-2</a:t>
            </a:r>
            <a:endParaRPr lang="es-ES" u="sng" dirty="0">
              <a:solidFill>
                <a:srgbClr val="FF0000"/>
              </a:solidFill>
            </a:endParaRPr>
          </a:p>
        </p:txBody>
      </p:sp>
      <p:graphicFrame>
        <p:nvGraphicFramePr>
          <p:cNvPr id="8" name="7 Tabla"/>
          <p:cNvGraphicFramePr>
            <a:graphicFrameLocks noGrp="1"/>
          </p:cNvGraphicFramePr>
          <p:nvPr>
            <p:extLst>
              <p:ext uri="{D42A27DB-BD31-4B8C-83A1-F6EECF244321}">
                <p14:modId xmlns="" xmlns:p14="http://schemas.microsoft.com/office/powerpoint/2010/main" val="4121806433"/>
              </p:ext>
            </p:extLst>
          </p:nvPr>
        </p:nvGraphicFramePr>
        <p:xfrm>
          <a:off x="152400" y="457200"/>
          <a:ext cx="9601200" cy="2875832"/>
        </p:xfrm>
        <a:graphic>
          <a:graphicData uri="http://schemas.openxmlformats.org/drawingml/2006/table">
            <a:tbl>
              <a:tblPr firstRow="1" bandRow="1">
                <a:tableStyleId>{7DF18680-E054-41AD-8BC1-D1AEF772440D}</a:tableStyleId>
              </a:tblPr>
              <a:tblGrid>
                <a:gridCol w="1981200">
                  <a:extLst>
                    <a:ext uri="{9D8B030D-6E8A-4147-A177-3AD203B41FA5}">
                      <a16:colId xmlns="" xmlns:a16="http://schemas.microsoft.com/office/drawing/2014/main" val="20000"/>
                    </a:ext>
                  </a:extLst>
                </a:gridCol>
                <a:gridCol w="5410200">
                  <a:extLst>
                    <a:ext uri="{9D8B030D-6E8A-4147-A177-3AD203B41FA5}">
                      <a16:colId xmlns="" xmlns:a16="http://schemas.microsoft.com/office/drawing/2014/main" val="20001"/>
                    </a:ext>
                  </a:extLst>
                </a:gridCol>
                <a:gridCol w="2209800">
                  <a:extLst>
                    <a:ext uri="{9D8B030D-6E8A-4147-A177-3AD203B41FA5}">
                      <a16:colId xmlns="" xmlns:a16="http://schemas.microsoft.com/office/drawing/2014/main" val="20002"/>
                    </a:ext>
                  </a:extLst>
                </a:gridCol>
              </a:tblGrid>
              <a:tr h="381000">
                <a:tc>
                  <a:txBody>
                    <a:bodyPr/>
                    <a:lstStyle/>
                    <a:p>
                      <a:pPr marL="342900" indent="-342900">
                        <a:buFont typeface="Wingdings" pitchFamily="2" charset="2"/>
                        <a:buNone/>
                      </a:pPr>
                      <a:r>
                        <a:rPr lang="es-ES_tradnl" sz="2000" b="1" dirty="0" smtClean="0">
                          <a:solidFill>
                            <a:schemeClr val="tx1"/>
                          </a:solidFill>
                        </a:rPr>
                        <a:t>Períodos</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gridSpan="2">
                  <a:txBody>
                    <a:bodyPr/>
                    <a:lstStyle/>
                    <a:p>
                      <a:pPr marL="342900" marR="0" indent="-342900" algn="ctr" defTabSz="914400" rtl="0" eaLnBrk="1" fontAlgn="auto" latinLnBrk="0" hangingPunct="1">
                        <a:lnSpc>
                          <a:spcPct val="100000"/>
                        </a:lnSpc>
                        <a:spcBef>
                          <a:spcPts val="0"/>
                        </a:spcBef>
                        <a:spcAft>
                          <a:spcPts val="0"/>
                        </a:spcAft>
                        <a:buClrTx/>
                        <a:buSzTx/>
                        <a:buFont typeface="Wingdings" pitchFamily="2" charset="2"/>
                        <a:buNone/>
                        <a:tabLst/>
                        <a:defRPr/>
                      </a:pPr>
                      <a:r>
                        <a:rPr lang="es-ES_tradnl" sz="2000" b="1" u="none" dirty="0" smtClean="0">
                          <a:solidFill>
                            <a:srgbClr val="FFFF00"/>
                          </a:solidFill>
                          <a:effectLst/>
                        </a:rPr>
                        <a:t>Intereses de Demora de liquidaciones provisionales y Actas </a:t>
                      </a:r>
                      <a:endParaRPr lang="es-ES_tradnl" sz="2000" b="1" u="none" dirty="0">
                        <a:solidFill>
                          <a:srgbClr val="FFFF00"/>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endParaRPr lang="es-ES_tradnl"/>
                    </a:p>
                  </a:txBody>
                  <a:tcPr/>
                </a:tc>
                <a:extLst>
                  <a:ext uri="{0D108BD9-81ED-4DB2-BD59-A6C34878D82A}">
                    <a16:rowId xmlns="" xmlns:a16="http://schemas.microsoft.com/office/drawing/2014/main" val="10000"/>
                  </a:ext>
                </a:extLst>
              </a:tr>
              <a:tr h="822960">
                <a:tc>
                  <a:txBody>
                    <a:bodyPr/>
                    <a:lstStyle/>
                    <a:p>
                      <a:pPr marL="342900" indent="-342900">
                        <a:buFont typeface="Wingdings" pitchFamily="2" charset="2"/>
                        <a:buNone/>
                      </a:pPr>
                      <a:r>
                        <a:rPr lang="es-ES_tradnl" sz="2000" b="1" u="sng" dirty="0" smtClean="0">
                          <a:solidFill>
                            <a:schemeClr val="tx1"/>
                          </a:solidFill>
                        </a:rPr>
                        <a:t>Antes</a:t>
                      </a:r>
                      <a:r>
                        <a:rPr lang="es-ES_tradnl" sz="2000" b="1" dirty="0" smtClean="0">
                          <a:solidFill>
                            <a:schemeClr val="tx1"/>
                          </a:solidFill>
                        </a:rPr>
                        <a:t> de 2015</a:t>
                      </a:r>
                    </a:p>
                    <a:p>
                      <a:pPr marL="342900" indent="-342900">
                        <a:buFont typeface="Wingdings" pitchFamily="2" charset="2"/>
                        <a:buNone/>
                      </a:pPr>
                      <a:r>
                        <a:rPr lang="es-ES_tradnl" sz="2000" b="1" dirty="0" smtClean="0">
                          <a:solidFill>
                            <a:srgbClr val="FFFF00"/>
                          </a:solidFill>
                        </a:rPr>
                        <a:t>TRLIS</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 sz="1800" b="1" dirty="0" smtClean="0">
                          <a:solidFill>
                            <a:srgbClr val="FF0000"/>
                          </a:solidFill>
                        </a:rPr>
                        <a:t>Según Resolución del TEAC de 7/5/2015</a:t>
                      </a:r>
                      <a:endParaRPr lang="es-ES" sz="1800" b="1" dirty="0" smtClean="0">
                        <a:solidFill>
                          <a:srgbClr val="0000FF"/>
                        </a:solidFill>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dirty="0" smtClean="0">
                          <a:solidFill>
                            <a:srgbClr val="FF0000"/>
                          </a:solidFill>
                        </a:rPr>
                        <a:t>Según informe de la AEAT de 7/3/2016</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dirty="0" smtClean="0">
                          <a:solidFill>
                            <a:srgbClr val="FF0000"/>
                          </a:solidFill>
                        </a:rPr>
                        <a:t>Según Resolución del TEAC de 4/12/2017</a:t>
                      </a:r>
                      <a:endParaRPr lang="es-ES" sz="1800"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800" b="1" u="sng" dirty="0" smtClean="0">
                          <a:solidFill>
                            <a:srgbClr val="0000FF"/>
                          </a:solidFill>
                        </a:rPr>
                        <a:t>No</a:t>
                      </a:r>
                      <a:r>
                        <a:rPr lang="es-ES" sz="1800" b="1" dirty="0" smtClean="0">
                          <a:solidFill>
                            <a:srgbClr val="FF0000"/>
                          </a:solidFill>
                        </a:rPr>
                        <a:t> </a:t>
                      </a:r>
                      <a:r>
                        <a:rPr lang="es-ES" sz="1800" b="1" dirty="0" smtClean="0">
                          <a:solidFill>
                            <a:srgbClr val="0000FF"/>
                          </a:solidFill>
                        </a:rPr>
                        <a:t>deducibles</a:t>
                      </a:r>
                    </a:p>
                    <a:p>
                      <a:pPr marL="342900" indent="-342900">
                        <a:buFont typeface="Wingdings" pitchFamily="2" charset="2"/>
                        <a:buChar char="v"/>
                      </a:pPr>
                      <a:r>
                        <a:rPr lang="es-ES" sz="1800" b="1" u="none" dirty="0" smtClean="0">
                          <a:solidFill>
                            <a:srgbClr val="FF0066"/>
                          </a:solidFill>
                          <a:effectLst/>
                        </a:rPr>
                        <a:t>Prima el TEAC</a:t>
                      </a:r>
                      <a:endParaRPr lang="es-ES_tradnl" sz="18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914400">
                <a:tc>
                  <a:txBody>
                    <a:bodyPr/>
                    <a:lstStyle/>
                    <a:p>
                      <a:pPr marL="342900" indent="-342900">
                        <a:buFont typeface="Wingdings" pitchFamily="2" charset="2"/>
                        <a:buNone/>
                      </a:pPr>
                      <a:r>
                        <a:rPr lang="es-ES_tradnl" sz="2000" b="1" u="sng" dirty="0" smtClean="0">
                          <a:solidFill>
                            <a:schemeClr val="tx1"/>
                          </a:solidFill>
                        </a:rPr>
                        <a:t>Desde</a:t>
                      </a:r>
                      <a:r>
                        <a:rPr lang="es-ES_tradnl" sz="2000" b="1" dirty="0" smtClean="0">
                          <a:solidFill>
                            <a:schemeClr val="tx1"/>
                          </a:solidFill>
                        </a:rPr>
                        <a:t> 2015</a:t>
                      </a:r>
                    </a:p>
                    <a:p>
                      <a:pPr marL="342900" indent="-342900">
                        <a:buFont typeface="Wingdings" pitchFamily="2" charset="2"/>
                        <a:buNone/>
                      </a:pPr>
                      <a:r>
                        <a:rPr lang="es-ES_tradnl" sz="2000" b="1" dirty="0" smtClean="0">
                          <a:solidFill>
                            <a:srgbClr val="FFFF00"/>
                          </a:solidFill>
                        </a:rPr>
                        <a:t>NLIS</a:t>
                      </a:r>
                      <a:endParaRPr lang="es-ES_tradnl" sz="2000" b="1"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 sz="1800" b="1" dirty="0" smtClean="0">
                          <a:solidFill>
                            <a:srgbClr val="FF0000"/>
                          </a:solidFill>
                        </a:rPr>
                        <a:t>Según Consulta DGT V4080-15 de 21/12/2015</a:t>
                      </a:r>
                      <a:endParaRPr lang="es-ES" sz="1800" b="1" dirty="0" smtClean="0">
                        <a:solidFill>
                          <a:srgbClr val="0000FF"/>
                        </a:solidFill>
                      </a:endParaRPr>
                    </a:p>
                    <a:p>
                      <a:pPr marL="342900" indent="-342900">
                        <a:buFont typeface="Wingdings" pitchFamily="2" charset="2"/>
                        <a:buChar char="v"/>
                      </a:pPr>
                      <a:r>
                        <a:rPr lang="es-ES" sz="1800" b="1" dirty="0" smtClean="0">
                          <a:solidFill>
                            <a:srgbClr val="FF0000"/>
                          </a:solidFill>
                        </a:rPr>
                        <a:t>Según Consulta DGT V0063-16 de 15/02/2016</a:t>
                      </a:r>
                      <a:endParaRPr lang="es-ES" sz="1800" b="1" dirty="0" smtClean="0">
                        <a:solidFill>
                          <a:srgbClr val="0000FF"/>
                        </a:solidFill>
                      </a:endParaRPr>
                    </a:p>
                    <a:p>
                      <a:pPr marL="342900" indent="-342900">
                        <a:buFont typeface="Wingdings" pitchFamily="2" charset="2"/>
                        <a:buChar char="v"/>
                      </a:pPr>
                      <a:r>
                        <a:rPr lang="es-ES" sz="1800" b="1" dirty="0" smtClean="0">
                          <a:solidFill>
                            <a:srgbClr val="FF0000"/>
                          </a:solidFill>
                        </a:rPr>
                        <a:t>Según Resolución de la DGT de 04/04/2016</a:t>
                      </a:r>
                      <a:endParaRPr lang="es-ES_tradnl" sz="18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tc>
                  <a:txBody>
                    <a:bodyPr/>
                    <a:lstStyle/>
                    <a:p>
                      <a:pPr marL="342900" indent="-342900">
                        <a:buFont typeface="Wingdings" pitchFamily="2" charset="2"/>
                        <a:buChar char="Ø"/>
                      </a:pPr>
                      <a:r>
                        <a:rPr lang="es-ES" sz="1800" b="1" u="sng" dirty="0" smtClean="0">
                          <a:solidFill>
                            <a:srgbClr val="0000FF"/>
                          </a:solidFill>
                        </a:rPr>
                        <a:t>Sí</a:t>
                      </a:r>
                      <a:r>
                        <a:rPr lang="es-ES" sz="1800" b="1" dirty="0" smtClean="0">
                          <a:solidFill>
                            <a:srgbClr val="FF0000"/>
                          </a:solidFill>
                        </a:rPr>
                        <a:t> </a:t>
                      </a:r>
                      <a:r>
                        <a:rPr lang="es-ES" sz="1800" b="1" dirty="0" smtClean="0">
                          <a:solidFill>
                            <a:srgbClr val="0000FF"/>
                          </a:solidFill>
                        </a:rPr>
                        <a:t>deducibles</a:t>
                      </a:r>
                    </a:p>
                    <a:p>
                      <a:pPr marL="342900" indent="-342900">
                        <a:buFont typeface="Wingdings" pitchFamily="2" charset="2"/>
                        <a:buChar char="Ø"/>
                      </a:pPr>
                      <a:r>
                        <a:rPr lang="es-ES_tradnl" sz="1800" b="1" u="none" dirty="0" smtClean="0">
                          <a:solidFill>
                            <a:srgbClr val="FF0066"/>
                          </a:solidFill>
                          <a:effectLst/>
                        </a:rPr>
                        <a:t>Según DGT</a:t>
                      </a:r>
                      <a:endParaRPr lang="es-ES_tradnl" sz="1800" b="1" u="none"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66"/>
                    </a:solidFill>
                  </a:tcPr>
                </a:tc>
                <a:extLst>
                  <a:ext uri="{0D108BD9-81ED-4DB2-BD59-A6C34878D82A}">
                    <a16:rowId xmlns="" xmlns:a16="http://schemas.microsoft.com/office/drawing/2014/main" val="10002"/>
                  </a:ext>
                </a:extLst>
              </a:tr>
              <a:tr h="650792">
                <a:tc gridSpan="3">
                  <a:txBody>
                    <a:bodyPr/>
                    <a:lstStyle/>
                    <a:p>
                      <a:pPr marL="457200" indent="-457200">
                        <a:buFont typeface="Wingdings" pitchFamily="2" charset="2"/>
                        <a:buChar char="Ø"/>
                      </a:pPr>
                      <a:r>
                        <a:rPr lang="es-ES_tradnl" sz="1800" b="1" kern="1200" baseline="0" dirty="0" smtClean="0">
                          <a:solidFill>
                            <a:schemeClr val="tx1"/>
                          </a:solidFill>
                          <a:latin typeface="+mn-lt"/>
                          <a:ea typeface="+mn-ea"/>
                          <a:cs typeface="+mn-cs"/>
                        </a:rPr>
                        <a:t>Dado el carácter financiero de los intereses de demora tributarios, estos están sometidos a </a:t>
                      </a:r>
                      <a:r>
                        <a:rPr lang="es-ES_tradnl" sz="1800" b="1" u="sng" kern="1200" baseline="0" dirty="0" smtClean="0">
                          <a:solidFill>
                            <a:srgbClr val="FFFF00"/>
                          </a:solidFill>
                          <a:latin typeface="+mn-lt"/>
                          <a:ea typeface="+mn-ea"/>
                          <a:cs typeface="+mn-cs"/>
                        </a:rPr>
                        <a:t>los límites</a:t>
                      </a:r>
                      <a:r>
                        <a:rPr lang="es-ES_tradnl" sz="1800" b="1" kern="1200" baseline="0" dirty="0" smtClean="0">
                          <a:solidFill>
                            <a:schemeClr val="tx1"/>
                          </a:solidFill>
                          <a:latin typeface="+mn-lt"/>
                          <a:ea typeface="+mn-ea"/>
                          <a:cs typeface="+mn-cs"/>
                        </a:rPr>
                        <a:t> de deducibilidad establecidos en el </a:t>
                      </a:r>
                      <a:r>
                        <a:rPr lang="es-ES_tradnl" sz="1800" b="1" u="sng" kern="1200" baseline="0" dirty="0" smtClean="0">
                          <a:solidFill>
                            <a:srgbClr val="FFFF00"/>
                          </a:solidFill>
                          <a:latin typeface="+mn-lt"/>
                          <a:ea typeface="+mn-ea"/>
                          <a:cs typeface="+mn-cs"/>
                        </a:rPr>
                        <a:t>artículo 16 de la LIS</a:t>
                      </a:r>
                      <a:endParaRPr lang="es-ES_tradnl" sz="2000" b="1" u="sng"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pPr marL="342900" indent="-342900">
                        <a:buFont typeface="Wingdings" pitchFamily="2" charset="2"/>
                        <a:buChar char="v"/>
                      </a:pPr>
                      <a:endParaRPr lang="es-ES_tradnl" sz="1800" b="1" u="none" dirty="0">
                        <a:solidFill>
                          <a:srgbClr val="FF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tc hMerge="1">
                  <a:txBody>
                    <a:bodyPr/>
                    <a:lstStyle/>
                    <a:p>
                      <a:pPr marL="342900" indent="-342900">
                        <a:buFont typeface="Wingdings" pitchFamily="2" charset="2"/>
                        <a:buChar char="Ø"/>
                      </a:pPr>
                      <a:endParaRPr lang="es-ES_tradnl" sz="1800" b="1" u="none" dirty="0">
                        <a:solidFill>
                          <a:srgbClr val="FF0066"/>
                        </a:solidFill>
                        <a:effectLst/>
                      </a:endParaRPr>
                    </a:p>
                  </a:txBody>
                  <a:tcPr>
                    <a:lnL w="38100" cap="flat" cmpd="sng" algn="ctr">
                      <a:solidFill>
                        <a:srgbClr val="7030A0"/>
                      </a:solidFill>
                      <a:prstDash val="solid"/>
                      <a:round/>
                      <a:headEnd type="none" w="med" len="med"/>
                      <a:tailEnd type="none" w="med" len="med"/>
                    </a:lnL>
                    <a:lnR w="38100" cap="flat" cmpd="sng" algn="ctr">
                      <a:solidFill>
                        <a:srgbClr val="7030A0"/>
                      </a:solidFill>
                      <a:prstDash val="solid"/>
                      <a:round/>
                      <a:headEnd type="none" w="med" len="med"/>
                      <a:tailEnd type="none" w="med" len="med"/>
                    </a:lnR>
                    <a:lnT w="38100" cap="flat" cmpd="sng" algn="ctr">
                      <a:solidFill>
                        <a:srgbClr val="7030A0"/>
                      </a:solidFill>
                      <a:prstDash val="solid"/>
                      <a:round/>
                      <a:headEnd type="none" w="med" len="med"/>
                      <a:tailEnd type="none" w="med" len="med"/>
                    </a:lnT>
                    <a:lnB w="38100" cap="flat" cmpd="sng" algn="ctr">
                      <a:solidFill>
                        <a:srgbClr val="7030A0"/>
                      </a:solidFill>
                      <a:prstDash val="solid"/>
                      <a:round/>
                      <a:headEnd type="none" w="med" len="med"/>
                      <a:tailEnd type="none" w="med" len="med"/>
                    </a:lnB>
                    <a:solidFill>
                      <a:srgbClr val="FFFF66"/>
                    </a:solidFill>
                  </a:tcPr>
                </a:tc>
                <a:extLst>
                  <a:ext uri="{0D108BD9-81ED-4DB2-BD59-A6C34878D82A}">
                    <a16:rowId xmlns="" xmlns:a16="http://schemas.microsoft.com/office/drawing/2014/main" val="10003"/>
                  </a:ext>
                </a:extLst>
              </a:tr>
            </a:tbl>
          </a:graphicData>
        </a:graphic>
      </p:graphicFrame>
      <p:graphicFrame>
        <p:nvGraphicFramePr>
          <p:cNvPr id="10" name="9 Tabla"/>
          <p:cNvGraphicFramePr>
            <a:graphicFrameLocks noGrp="1"/>
          </p:cNvGraphicFramePr>
          <p:nvPr/>
        </p:nvGraphicFramePr>
        <p:xfrm>
          <a:off x="76200" y="3429000"/>
          <a:ext cx="9753600" cy="1828800"/>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gridCol w="7772400">
                  <a:extLst>
                    <a:ext uri="{9D8B030D-6E8A-4147-A177-3AD203B41FA5}">
                      <a16:colId xmlns="" xmlns:a16="http://schemas.microsoft.com/office/drawing/2014/main" val="20001"/>
                    </a:ext>
                  </a:extLst>
                </a:gridCol>
              </a:tblGrid>
              <a:tr h="381000">
                <a:tc rowSpan="2">
                  <a:txBody>
                    <a:bodyPr/>
                    <a:lstStyle/>
                    <a:p>
                      <a:pPr marL="457200" indent="-457200" algn="l">
                        <a:buFont typeface="Wingdings" pitchFamily="2" charset="2"/>
                        <a:buChar char="q"/>
                      </a:pPr>
                      <a:r>
                        <a:rPr lang="es-ES_tradnl" sz="2000" b="1" u="none" kern="1200" baseline="0" dirty="0" smtClean="0">
                          <a:solidFill>
                            <a:schemeClr val="lt1"/>
                          </a:solidFill>
                          <a:latin typeface="+mn-lt"/>
                          <a:ea typeface="+mn-ea"/>
                          <a:cs typeface="+mn-cs"/>
                        </a:rPr>
                        <a:t>Desde 2015</a:t>
                      </a:r>
                    </a:p>
                    <a:p>
                      <a:pPr marL="457200" indent="-457200" algn="l">
                        <a:buFont typeface="Wingdings" pitchFamily="2" charset="2"/>
                        <a:buChar char="ü"/>
                      </a:pPr>
                      <a:r>
                        <a:rPr lang="es-ES_tradnl" sz="2000" b="1" u="none" kern="1200" baseline="0" dirty="0" smtClean="0">
                          <a:solidFill>
                            <a:schemeClr val="lt1"/>
                          </a:solidFill>
                          <a:latin typeface="+mn-lt"/>
                          <a:ea typeface="+mn-ea"/>
                          <a:cs typeface="+mn-cs"/>
                        </a:rPr>
                        <a:t> con NLIS:</a:t>
                      </a:r>
                    </a:p>
                    <a:p>
                      <a:pPr algn="ctr"/>
                      <a:endParaRPr lang="es-ES_tradnl" sz="2000" u="sng"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a:tabLst/>
                        <a:defRPr/>
                      </a:pPr>
                      <a:r>
                        <a:rPr lang="es-ES_tradnl" sz="2000" b="1" u="sng" dirty="0" smtClean="0">
                          <a:solidFill>
                            <a:srgbClr val="0000CC"/>
                          </a:solidFill>
                          <a:effectLst/>
                        </a:rPr>
                        <a:t>Según DGT</a:t>
                      </a:r>
                      <a:r>
                        <a:rPr lang="es-ES_tradnl" sz="2000" b="1" u="none" dirty="0" smtClean="0">
                          <a:solidFill>
                            <a:srgbClr val="FF0066"/>
                          </a:solidFill>
                          <a:effectLst/>
                        </a:rPr>
                        <a:t>: Sí deducibles</a:t>
                      </a:r>
                      <a:endParaRPr lang="es-ES_tradnl" sz="2000" u="sng"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r h="502920">
                <a:tc vMerge="1">
                  <a:txBody>
                    <a:bodyPr/>
                    <a:lstStyle/>
                    <a:p>
                      <a:endParaRPr lang="es-ES_tradnl"/>
                    </a:p>
                  </a:txBody>
                  <a:tcPr/>
                </a:tc>
                <a:tc>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rabicPeriod" startAt="2"/>
                        <a:tabLst/>
                        <a:defRPr/>
                      </a:pPr>
                      <a:r>
                        <a:rPr lang="es-ES_tradnl" sz="2000" b="1" u="sng" dirty="0" smtClean="0">
                          <a:solidFill>
                            <a:srgbClr val="0000CC"/>
                          </a:solidFill>
                          <a:effectLst/>
                        </a:rPr>
                        <a:t>Según TEAC</a:t>
                      </a:r>
                      <a:r>
                        <a:rPr lang="es-ES_tradnl" sz="2000" b="1" u="none" dirty="0" smtClean="0">
                          <a:solidFill>
                            <a:srgbClr val="FF0066"/>
                          </a:solidFill>
                          <a:effectLst/>
                        </a:rPr>
                        <a:t>: Aún</a:t>
                      </a:r>
                      <a:r>
                        <a:rPr lang="es-ES_tradnl" sz="2000" b="1" u="none" baseline="0" dirty="0" smtClean="0">
                          <a:solidFill>
                            <a:srgbClr val="FF0066"/>
                          </a:solidFill>
                          <a:effectLst/>
                        </a:rPr>
                        <a:t> no se ha pronunciado</a:t>
                      </a:r>
                    </a:p>
                    <a:p>
                      <a:pPr marL="457200" marR="0" indent="-4572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b="1" u="none" baseline="0" dirty="0" smtClean="0">
                          <a:solidFill>
                            <a:srgbClr val="000066"/>
                          </a:solidFill>
                          <a:effectLst/>
                        </a:rPr>
                        <a:t>Con la NLIS tiene más argumentos para decir que no que con el TRLIS: Así el art. 15.f) NLIS </a:t>
                      </a:r>
                      <a:r>
                        <a:rPr lang="es-ES_tradnl" sz="1600" b="0" u="none" baseline="0" dirty="0" smtClean="0">
                          <a:solidFill>
                            <a:srgbClr val="000066"/>
                          </a:solidFill>
                          <a:effectLst/>
                        </a:rPr>
                        <a:t>dice que son gastos </a:t>
                      </a:r>
                      <a:r>
                        <a:rPr lang="es-ES_tradnl" sz="1600" b="1" u="sng" baseline="0" dirty="0" smtClean="0">
                          <a:solidFill>
                            <a:srgbClr val="000066"/>
                          </a:solidFill>
                          <a:effectLst/>
                        </a:rPr>
                        <a:t>no</a:t>
                      </a:r>
                      <a:r>
                        <a:rPr lang="es-ES_tradnl" sz="1600" b="0" u="none" baseline="0" dirty="0" smtClean="0">
                          <a:solidFill>
                            <a:srgbClr val="000066"/>
                          </a:solidFill>
                          <a:effectLst/>
                        </a:rPr>
                        <a:t> deducibles “los gastos de actuaciones contrarias al ordenamiento jurídico”, antes no existía esta letra f).</a:t>
                      </a:r>
                      <a:endParaRPr lang="es-ES_tradnl" sz="1600" u="sng"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graphicFrame>
        <p:nvGraphicFramePr>
          <p:cNvPr id="6" name="5 Tabla"/>
          <p:cNvGraphicFramePr>
            <a:graphicFrameLocks noGrp="1"/>
          </p:cNvGraphicFramePr>
          <p:nvPr/>
        </p:nvGraphicFramePr>
        <p:xfrm>
          <a:off x="76200" y="5318760"/>
          <a:ext cx="9525000" cy="1463040"/>
        </p:xfrm>
        <a:graphic>
          <a:graphicData uri="http://schemas.openxmlformats.org/drawingml/2006/table">
            <a:tbl>
              <a:tblPr firstRow="1" bandRow="1">
                <a:tableStyleId>{5C22544A-7EE6-4342-B048-85BDC9FD1C3A}</a:tableStyleId>
              </a:tblPr>
              <a:tblGrid>
                <a:gridCol w="9525000">
                  <a:extLst>
                    <a:ext uri="{9D8B030D-6E8A-4147-A177-3AD203B41FA5}">
                      <a16:colId xmlns="" xmlns:a16="http://schemas.microsoft.com/office/drawing/2014/main" val="20000"/>
                    </a:ext>
                  </a:extLst>
                </a:gridCol>
              </a:tblGrid>
              <a:tr h="914400">
                <a:tc>
                  <a:txBody>
                    <a:bodyPr/>
                    <a:lstStyle/>
                    <a:p>
                      <a:r>
                        <a:rPr lang="es-ES_tradnl" sz="1800" b="1" u="sng" kern="1200" dirty="0" smtClean="0">
                          <a:solidFill>
                            <a:schemeClr val="lt1"/>
                          </a:solidFill>
                          <a:latin typeface="+mn-lt"/>
                          <a:ea typeface="+mn-ea"/>
                          <a:cs typeface="+mn-cs"/>
                        </a:rPr>
                        <a:t>El TSJ de Aragón (sentencia de 20 de julio de 2016):</a:t>
                      </a:r>
                      <a:r>
                        <a:rPr lang="es-ES_tradnl" sz="1800" b="1" kern="1200" dirty="0" smtClean="0">
                          <a:solidFill>
                            <a:schemeClr val="lt1"/>
                          </a:solidFill>
                          <a:latin typeface="+mn-lt"/>
                          <a:ea typeface="+mn-ea"/>
                          <a:cs typeface="+mn-cs"/>
                        </a:rPr>
                        <a:t> declara que los intereses de demora </a:t>
                      </a:r>
                      <a:r>
                        <a:rPr lang="es-ES_tradnl" sz="1800" b="1" kern="1200" dirty="0" smtClean="0">
                          <a:solidFill>
                            <a:srgbClr val="FFFF00"/>
                          </a:solidFill>
                          <a:latin typeface="+mn-lt"/>
                          <a:ea typeface="+mn-ea"/>
                          <a:cs typeface="+mn-cs"/>
                        </a:rPr>
                        <a:t>sí</a:t>
                      </a:r>
                      <a:r>
                        <a:rPr lang="es-ES_tradnl" sz="1800" b="1" kern="1200" dirty="0" smtClean="0">
                          <a:solidFill>
                            <a:schemeClr val="lt1"/>
                          </a:solidFill>
                          <a:latin typeface="+mn-lt"/>
                          <a:ea typeface="+mn-ea"/>
                          <a:cs typeface="+mn-cs"/>
                        </a:rPr>
                        <a:t> son deducibles en el IS tanto para el TRLIS  como para la NLIS. </a:t>
                      </a:r>
                      <a:r>
                        <a:rPr lang="es-ES_tradnl" sz="1800" b="0" u="none" kern="1200" dirty="0" smtClean="0">
                          <a:solidFill>
                            <a:schemeClr val="lt1"/>
                          </a:solidFill>
                          <a:latin typeface="+mn-lt"/>
                          <a:ea typeface="+mn-ea"/>
                          <a:cs typeface="+mn-cs"/>
                        </a:rPr>
                        <a:t>El TSJ de Aragón  estima que el TEAC yerra al acoger para ejercicios en los que está vigente la Ley 43/1995, o posteriores, la tesis del TS, </a:t>
                      </a:r>
                      <a:r>
                        <a:rPr lang="es-ES_tradnl" sz="1800" b="0" u="sng" kern="1200" dirty="0" smtClean="0">
                          <a:solidFill>
                            <a:schemeClr val="lt1"/>
                          </a:solidFill>
                          <a:latin typeface="+mn-lt"/>
                          <a:ea typeface="+mn-ea"/>
                          <a:cs typeface="+mn-cs"/>
                        </a:rPr>
                        <a:t>porque el</a:t>
                      </a:r>
                      <a:r>
                        <a:rPr lang="es-ES_tradnl" sz="1800" b="0" u="sng" kern="1200" baseline="0" dirty="0" smtClean="0">
                          <a:solidFill>
                            <a:schemeClr val="lt1"/>
                          </a:solidFill>
                          <a:latin typeface="+mn-lt"/>
                          <a:ea typeface="+mn-ea"/>
                          <a:cs typeface="+mn-cs"/>
                        </a:rPr>
                        <a:t> TS se refiere a la LIS originaria</a:t>
                      </a:r>
                      <a:r>
                        <a:rPr lang="es-ES_tradnl" sz="1800" b="0" u="none" kern="1200" baseline="0" dirty="0" smtClean="0">
                          <a:solidFill>
                            <a:schemeClr val="lt1"/>
                          </a:solidFill>
                          <a:latin typeface="+mn-lt"/>
                          <a:ea typeface="+mn-ea"/>
                          <a:cs typeface="+mn-cs"/>
                        </a:rPr>
                        <a:t>, en la cual se exigía </a:t>
                      </a:r>
                      <a:r>
                        <a:rPr lang="es-ES_tradnl" sz="1800" b="0" kern="1200" dirty="0" smtClean="0">
                          <a:solidFill>
                            <a:schemeClr val="lt1"/>
                          </a:solidFill>
                          <a:latin typeface="+mn-lt"/>
                          <a:ea typeface="+mn-ea"/>
                          <a:cs typeface="+mn-cs"/>
                        </a:rPr>
                        <a:t>la “</a:t>
                      </a:r>
                      <a:r>
                        <a:rPr lang="es-ES_tradnl" sz="1800" b="0" kern="1200" dirty="0" err="1" smtClean="0">
                          <a:solidFill>
                            <a:schemeClr val="lt1"/>
                          </a:solidFill>
                          <a:latin typeface="+mn-lt"/>
                          <a:ea typeface="+mn-ea"/>
                          <a:cs typeface="+mn-cs"/>
                        </a:rPr>
                        <a:t>necesariedad</a:t>
                      </a:r>
                      <a:r>
                        <a:rPr lang="es-ES_tradnl" sz="1800" b="0" kern="1200" dirty="0" smtClean="0">
                          <a:solidFill>
                            <a:schemeClr val="lt1"/>
                          </a:solidFill>
                          <a:latin typeface="+mn-lt"/>
                          <a:ea typeface="+mn-ea"/>
                          <a:cs typeface="+mn-cs"/>
                        </a:rPr>
                        <a:t>” del gasto para su deducibilidad, requisito que ya no se exige</a:t>
                      </a:r>
                      <a:r>
                        <a:rPr lang="es-ES_tradnl" sz="1800" b="0" u="none" kern="1200" baseline="0" dirty="0" smtClean="0">
                          <a:solidFill>
                            <a:schemeClr val="lt1"/>
                          </a:solidFill>
                          <a:latin typeface="+mn-lt"/>
                          <a:ea typeface="+mn-ea"/>
                          <a:cs typeface="+mn-cs"/>
                        </a:rPr>
                        <a:t>. </a:t>
                      </a:r>
                      <a:endParaRPr lang="es-ES_tradnl" sz="1800" b="0" u="none" kern="1200" dirty="0">
                        <a:solidFill>
                          <a:schemeClr val="lt1"/>
                        </a:solidFill>
                        <a:latin typeface="+mn-lt"/>
                        <a:ea typeface="+mn-ea"/>
                        <a:cs typeface="+mn-cs"/>
                      </a:endParaRPr>
                    </a:p>
                  </a:txBody>
                  <a:tcPr>
                    <a:lnL w="38100" cap="flat" cmpd="sng" algn="ctr">
                      <a:solidFill>
                        <a:schemeClr val="accent1">
                          <a:lumMod val="50000"/>
                        </a:schemeClr>
                      </a:solidFill>
                      <a:prstDash val="solid"/>
                      <a:round/>
                      <a:headEnd type="none" w="med" len="med"/>
                      <a:tailEnd type="none" w="med" len="med"/>
                    </a:lnL>
                    <a:lnR w="38100" cap="flat" cmpd="sng" algn="ctr">
                      <a:solidFill>
                        <a:schemeClr val="accent1">
                          <a:lumMod val="50000"/>
                        </a:schemeClr>
                      </a:solidFill>
                      <a:prstDash val="solid"/>
                      <a:round/>
                      <a:headEnd type="none" w="med" len="med"/>
                      <a:tailEnd type="none" w="med" len="med"/>
                    </a:lnR>
                    <a:lnT w="38100" cap="flat" cmpd="sng" algn="ctr">
                      <a:solidFill>
                        <a:schemeClr val="accent1">
                          <a:lumMod val="50000"/>
                        </a:schemeClr>
                      </a:solidFill>
                      <a:prstDash val="solid"/>
                      <a:round/>
                      <a:headEnd type="none" w="med" len="med"/>
                      <a:tailEnd type="none" w="med" len="med"/>
                    </a:lnT>
                    <a:lnB w="38100" cap="flat" cmpd="sng" algn="ctr">
                      <a:solidFill>
                        <a:schemeClr val="accent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00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004841368"/>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594600" y="6381750"/>
            <a:ext cx="2311400" cy="476250"/>
          </a:xfrm>
        </p:spPr>
        <p:txBody>
          <a:bodyPr/>
          <a:lstStyle/>
          <a:p>
            <a:pPr>
              <a:defRPr/>
            </a:pPr>
            <a:fld id="{02B15079-B0BC-462C-97A5-648334910574}" type="slidenum">
              <a:rPr lang="es-ES"/>
              <a:pPr>
                <a:defRPr/>
              </a:pPr>
              <a:t>75</a:t>
            </a:fld>
            <a:endParaRPr lang="es-ES"/>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EJEMPLO 3</a:t>
            </a:r>
            <a:r>
              <a:rPr lang="es-ES" dirty="0" smtClean="0">
                <a:solidFill>
                  <a:srgbClr val="FF0000"/>
                </a:solidFill>
              </a:rPr>
              <a:t> GASTOS </a:t>
            </a:r>
            <a:r>
              <a:rPr lang="es-ES" u="sng" dirty="0" smtClean="0">
                <a:solidFill>
                  <a:srgbClr val="FF0000"/>
                </a:solidFill>
              </a:rPr>
              <a:t>NO</a:t>
            </a:r>
            <a:r>
              <a:rPr lang="es-ES" dirty="0" smtClean="0">
                <a:solidFill>
                  <a:srgbClr val="FF0000"/>
                </a:solidFill>
              </a:rPr>
              <a:t> DEDUCIBLES, Art. 15 LIS </a:t>
            </a:r>
            <a:endParaRPr lang="es-ES" u="sng" dirty="0">
              <a:solidFill>
                <a:srgbClr val="FF0000"/>
              </a:solidFill>
            </a:endParaRPr>
          </a:p>
        </p:txBody>
      </p:sp>
      <p:sp>
        <p:nvSpPr>
          <p:cNvPr id="12" name="11 CuadroTexto"/>
          <p:cNvSpPr txBox="1"/>
          <p:nvPr/>
        </p:nvSpPr>
        <p:spPr>
          <a:xfrm>
            <a:off x="152400" y="407075"/>
            <a:ext cx="9677400" cy="2031325"/>
          </a:xfrm>
          <a:prstGeom prst="rect">
            <a:avLst/>
          </a:prstGeom>
          <a:noFill/>
        </p:spPr>
        <p:txBody>
          <a:bodyPr wrap="square" rtlCol="0">
            <a:spAutoFit/>
          </a:bodyPr>
          <a:lstStyle/>
          <a:p>
            <a:r>
              <a:rPr lang="es-ES" sz="1800" b="0" dirty="0" smtClean="0"/>
              <a:t>Como consecuencia de unas actuaciones de la </a:t>
            </a:r>
            <a:r>
              <a:rPr lang="es-ES" sz="1800" dirty="0" smtClean="0"/>
              <a:t>Inspección de la AEAT</a:t>
            </a:r>
            <a:r>
              <a:rPr lang="es-ES" sz="1800" b="0" dirty="0" smtClean="0"/>
              <a:t>, con INCUMPLIDORA SA, resultan las siguientes partidas que </a:t>
            </a:r>
            <a:r>
              <a:rPr lang="es-ES" sz="1800" u="sng" dirty="0" smtClean="0">
                <a:solidFill>
                  <a:srgbClr val="FFFF00"/>
                </a:solidFill>
              </a:rPr>
              <a:t>la sociedad  contabiliza como gastos</a:t>
            </a:r>
            <a:r>
              <a:rPr lang="es-ES" sz="1800" b="0" dirty="0" smtClean="0"/>
              <a:t>: </a:t>
            </a:r>
          </a:p>
          <a:p>
            <a:pPr marL="342900" indent="-342900">
              <a:buFont typeface="+mj-lt"/>
              <a:buAutoNum type="alphaUcPeriod"/>
            </a:pPr>
            <a:r>
              <a:rPr lang="es-ES" sz="1800" b="0" dirty="0" smtClean="0"/>
              <a:t>se ha incoado </a:t>
            </a:r>
            <a:r>
              <a:rPr lang="es-ES" sz="1800" u="sng" dirty="0" smtClean="0"/>
              <a:t>un </a:t>
            </a:r>
            <a:r>
              <a:rPr lang="es-ES" sz="1800" u="sng" dirty="0" smtClean="0">
                <a:solidFill>
                  <a:srgbClr val="FFFF00"/>
                </a:solidFill>
              </a:rPr>
              <a:t>acta</a:t>
            </a:r>
            <a:r>
              <a:rPr lang="es-ES" sz="1800" u="sng" dirty="0" smtClean="0"/>
              <a:t> de la que resulta</a:t>
            </a:r>
            <a:r>
              <a:rPr lang="es-ES" sz="1800" b="0" dirty="0" smtClean="0"/>
              <a:t>:</a:t>
            </a:r>
            <a:endParaRPr lang="es-ES_tradnl" sz="1800" b="0" dirty="0" smtClean="0"/>
          </a:p>
          <a:p>
            <a:pPr marL="342900" indent="-342900">
              <a:buFont typeface="+mj-lt"/>
              <a:buAutoNum type="arabicPeriod"/>
            </a:pPr>
            <a:r>
              <a:rPr lang="es-ES" sz="1800" dirty="0" smtClean="0">
                <a:solidFill>
                  <a:srgbClr val="FFFF00"/>
                </a:solidFill>
              </a:rPr>
              <a:t>Cuota</a:t>
            </a:r>
            <a:r>
              <a:rPr lang="es-ES" sz="1800" b="0" dirty="0" smtClean="0"/>
              <a:t> por </a:t>
            </a:r>
            <a:r>
              <a:rPr lang="es-ES" sz="1800" dirty="0" smtClean="0"/>
              <a:t>impuesto de sociedades</a:t>
            </a:r>
            <a:r>
              <a:rPr lang="es-ES" sz="1800" b="0" dirty="0" smtClean="0"/>
              <a:t>: 10.000 €.</a:t>
            </a:r>
            <a:endParaRPr lang="es-ES_tradnl" sz="1800" b="0" dirty="0" smtClean="0"/>
          </a:p>
          <a:p>
            <a:pPr marL="342900" indent="-342900">
              <a:buFont typeface="+mj-lt"/>
              <a:buAutoNum type="arabicPeriod"/>
            </a:pPr>
            <a:r>
              <a:rPr lang="es-ES" sz="1800" dirty="0" smtClean="0">
                <a:solidFill>
                  <a:srgbClr val="FFFF00"/>
                </a:solidFill>
              </a:rPr>
              <a:t>Intereses de demora</a:t>
            </a:r>
            <a:r>
              <a:rPr lang="es-ES" sz="1800" b="0" dirty="0" smtClean="0"/>
              <a:t>: 1.200 €.  </a:t>
            </a:r>
            <a:endParaRPr lang="es-ES_tradnl" sz="1800" b="0" dirty="0" smtClean="0"/>
          </a:p>
          <a:p>
            <a:pPr marL="342900" indent="-342900">
              <a:buFont typeface="+mj-lt"/>
              <a:buAutoNum type="alphaUcPeriod" startAt="2"/>
            </a:pPr>
            <a:r>
              <a:rPr lang="es-ES" sz="1800" b="0" dirty="0" smtClean="0"/>
              <a:t>Además, se impuso una </a:t>
            </a:r>
            <a:r>
              <a:rPr lang="es-ES" sz="1800" u="sng" dirty="0" smtClean="0">
                <a:solidFill>
                  <a:srgbClr val="FFFF00"/>
                </a:solidFill>
              </a:rPr>
              <a:t>sanción</a:t>
            </a:r>
            <a:r>
              <a:rPr lang="es-ES" sz="1800" b="0" dirty="0" smtClean="0"/>
              <a:t> de 7.500 €, por esos hechos.</a:t>
            </a:r>
            <a:endParaRPr lang="es-ES_tradnl" sz="1800" b="0" dirty="0"/>
          </a:p>
        </p:txBody>
      </p:sp>
      <p:graphicFrame>
        <p:nvGraphicFramePr>
          <p:cNvPr id="5" name="4 Tabla"/>
          <p:cNvGraphicFramePr>
            <a:graphicFrameLocks noGrp="1"/>
          </p:cNvGraphicFramePr>
          <p:nvPr>
            <p:extLst/>
          </p:nvPr>
        </p:nvGraphicFramePr>
        <p:xfrm>
          <a:off x="228600" y="2565522"/>
          <a:ext cx="9525000" cy="3987678"/>
        </p:xfrm>
        <a:graphic>
          <a:graphicData uri="http://schemas.openxmlformats.org/drawingml/2006/table">
            <a:tbl>
              <a:tblPr/>
              <a:tblGrid>
                <a:gridCol w="2209800">
                  <a:extLst>
                    <a:ext uri="{9D8B030D-6E8A-4147-A177-3AD203B41FA5}">
                      <a16:colId xmlns="" xmlns:a16="http://schemas.microsoft.com/office/drawing/2014/main" val="20000"/>
                    </a:ext>
                  </a:extLst>
                </a:gridCol>
                <a:gridCol w="1371600">
                  <a:extLst>
                    <a:ext uri="{9D8B030D-6E8A-4147-A177-3AD203B41FA5}">
                      <a16:colId xmlns="" xmlns:a16="http://schemas.microsoft.com/office/drawing/2014/main" val="20001"/>
                    </a:ext>
                  </a:extLst>
                </a:gridCol>
                <a:gridCol w="1295400">
                  <a:extLst>
                    <a:ext uri="{9D8B030D-6E8A-4147-A177-3AD203B41FA5}">
                      <a16:colId xmlns="" xmlns:a16="http://schemas.microsoft.com/office/drawing/2014/main" val="20002"/>
                    </a:ext>
                  </a:extLst>
                </a:gridCol>
                <a:gridCol w="1219200">
                  <a:extLst>
                    <a:ext uri="{9D8B030D-6E8A-4147-A177-3AD203B41FA5}">
                      <a16:colId xmlns="" xmlns:a16="http://schemas.microsoft.com/office/drawing/2014/main" val="20003"/>
                    </a:ext>
                  </a:extLst>
                </a:gridCol>
                <a:gridCol w="2133600">
                  <a:extLst>
                    <a:ext uri="{9D8B030D-6E8A-4147-A177-3AD203B41FA5}">
                      <a16:colId xmlns="" xmlns:a16="http://schemas.microsoft.com/office/drawing/2014/main" val="20004"/>
                    </a:ext>
                  </a:extLst>
                </a:gridCol>
                <a:gridCol w="1295400">
                  <a:extLst>
                    <a:ext uri="{9D8B030D-6E8A-4147-A177-3AD203B41FA5}">
                      <a16:colId xmlns="" xmlns:a16="http://schemas.microsoft.com/office/drawing/2014/main" val="20005"/>
                    </a:ext>
                  </a:extLst>
                </a:gridCol>
              </a:tblGrid>
              <a:tr h="457200">
                <a:tc>
                  <a:txBody>
                    <a:bodyPr/>
                    <a:lstStyle/>
                    <a:p>
                      <a:pPr>
                        <a:spcAft>
                          <a:spcPts val="0"/>
                        </a:spcAft>
                      </a:pPr>
                      <a:r>
                        <a:rPr lang="es-ES" sz="1600" b="1" dirty="0">
                          <a:latin typeface="Arial"/>
                          <a:ea typeface="Times New Roman"/>
                          <a:cs typeface="Times New Roman"/>
                        </a:rPr>
                        <a:t>CONCEPTOS</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a:latin typeface="Arial"/>
                          <a:ea typeface="Times New Roman"/>
                          <a:cs typeface="Times New Roman"/>
                        </a:rPr>
                        <a:t>CONTABLE</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a:latin typeface="Arial"/>
                          <a:ea typeface="Times New Roman"/>
                          <a:cs typeface="Times New Roman"/>
                        </a:rPr>
                        <a:t>FISCAL</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 sz="1600" b="1" dirty="0">
                          <a:latin typeface="Arial"/>
                          <a:ea typeface="Times New Roman"/>
                          <a:cs typeface="Times New Roman"/>
                        </a:rPr>
                        <a:t>AJUSTE</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smtClean="0">
                          <a:latin typeface="Arial"/>
                          <a:ea typeface="Times New Roman"/>
                          <a:cs typeface="Times New Roman"/>
                        </a:rPr>
                        <a:t>Comentarios</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_tradnl" sz="1600" b="1" dirty="0">
                          <a:latin typeface="Arial"/>
                          <a:ea typeface="Times New Roman"/>
                          <a:cs typeface="Times New Roman"/>
                        </a:rPr>
                        <a:t>ARTS. LIS</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1259718">
                <a:tc>
                  <a:txBody>
                    <a:bodyPr/>
                    <a:lstStyle/>
                    <a:p>
                      <a:pPr algn="l">
                        <a:lnSpc>
                          <a:spcPts val="1800"/>
                        </a:lnSpc>
                        <a:spcAft>
                          <a:spcPts val="0"/>
                        </a:spcAft>
                      </a:pPr>
                      <a:r>
                        <a:rPr lang="es-ES" sz="1600" b="1" dirty="0">
                          <a:solidFill>
                            <a:schemeClr val="tx1"/>
                          </a:solidFill>
                          <a:latin typeface="Arial"/>
                          <a:ea typeface="Times New Roman"/>
                          <a:cs typeface="Times New Roman"/>
                        </a:rPr>
                        <a:t>(633) Ajustes negativos en imposición directa  </a:t>
                      </a:r>
                      <a:endParaRPr lang="es-ES_tradnl" sz="1600" dirty="0">
                        <a:solidFill>
                          <a:schemeClr val="tx1"/>
                        </a:solidFill>
                        <a:latin typeface="Times New Roman"/>
                        <a:ea typeface="Times New Roman"/>
                        <a:cs typeface="Times New Roman"/>
                      </a:endParaRPr>
                    </a:p>
                    <a:p>
                      <a:pPr algn="l">
                        <a:lnSpc>
                          <a:spcPts val="1800"/>
                        </a:lnSpc>
                        <a:spcAft>
                          <a:spcPts val="0"/>
                        </a:spcAft>
                      </a:pPr>
                      <a:r>
                        <a:rPr lang="es-ES" sz="1600" b="1" dirty="0">
                          <a:solidFill>
                            <a:schemeClr val="tx1"/>
                          </a:solidFill>
                          <a:latin typeface="Arial"/>
                          <a:ea typeface="Times New Roman"/>
                          <a:cs typeface="Times New Roman"/>
                        </a:rPr>
                        <a:t>(la cuota del IS) </a:t>
                      </a:r>
                      <a:r>
                        <a:rPr lang="es-ES_tradnl" sz="1600" b="1" dirty="0">
                          <a:solidFill>
                            <a:schemeClr val="tx1"/>
                          </a:solidFill>
                          <a:latin typeface="Arial"/>
                          <a:ea typeface="Times New Roman"/>
                          <a:cs typeface="Times New Roman"/>
                        </a:rPr>
                        <a:t>(Gasto)</a:t>
                      </a:r>
                      <a:endParaRPr lang="es-ES_tradnl" sz="1600" dirty="0">
                        <a:solidFill>
                          <a:schemeClr val="tx1"/>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 sz="1600" b="1" dirty="0">
                          <a:solidFill>
                            <a:srgbClr val="0000FF"/>
                          </a:solidFill>
                          <a:latin typeface="Arial"/>
                          <a:ea typeface="Times New Roman"/>
                          <a:cs typeface="Times New Roman"/>
                        </a:rPr>
                        <a:t>10.000</a:t>
                      </a:r>
                      <a:endParaRPr lang="es-ES_tradnl" sz="1600" b="1" dirty="0">
                        <a:solidFill>
                          <a:srgbClr val="0000FF"/>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Times New Roman"/>
                        </a:rPr>
                        <a:t>0</a:t>
                      </a:r>
                      <a:endParaRPr lang="es-ES_tradnl" sz="1600" b="1" dirty="0">
                        <a:solidFill>
                          <a:srgbClr val="0000FF"/>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600" b="1" dirty="0">
                          <a:solidFill>
                            <a:srgbClr val="0000FF"/>
                          </a:solidFill>
                          <a:latin typeface="Arial"/>
                          <a:ea typeface="Times New Roman"/>
                          <a:cs typeface="Times New Roman"/>
                        </a:rPr>
                        <a:t>+10.000</a:t>
                      </a:r>
                      <a:endParaRPr lang="es-ES_tradnl" sz="1600" dirty="0">
                        <a:solidFill>
                          <a:srgbClr val="0000FF"/>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spcAft>
                          <a:spcPts val="0"/>
                        </a:spcAft>
                      </a:pPr>
                      <a:r>
                        <a:rPr lang="es-ES_tradnl" sz="1600" dirty="0" smtClean="0">
                          <a:latin typeface="Arial"/>
                          <a:ea typeface="Times New Roman"/>
                          <a:cs typeface="Times New Roman"/>
                        </a:rPr>
                        <a:t>No deducible nunca</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a:solidFill>
                            <a:srgbClr val="FF00FF"/>
                          </a:solidFill>
                          <a:latin typeface="Arial"/>
                          <a:ea typeface="Times New Roman"/>
                          <a:cs typeface="Times New Roman"/>
                        </a:rPr>
                        <a:t>15.b)</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10001"/>
                  </a:ext>
                </a:extLst>
              </a:tr>
              <a:tr h="1295400">
                <a:tc>
                  <a:txBody>
                    <a:bodyPr/>
                    <a:lstStyle/>
                    <a:p>
                      <a:pPr algn="l">
                        <a:lnSpc>
                          <a:spcPts val="1800"/>
                        </a:lnSpc>
                        <a:spcAft>
                          <a:spcPts val="0"/>
                        </a:spcAft>
                      </a:pPr>
                      <a:r>
                        <a:rPr lang="es-ES" sz="1600" b="1" dirty="0">
                          <a:solidFill>
                            <a:schemeClr val="tx1"/>
                          </a:solidFill>
                          <a:latin typeface="Arial"/>
                          <a:ea typeface="Times New Roman"/>
                          <a:cs typeface="Times New Roman"/>
                        </a:rPr>
                        <a:t>(66) Gastos financieros (intereses de demora)  </a:t>
                      </a:r>
                      <a:r>
                        <a:rPr lang="es-ES_tradnl" sz="1600" b="1" dirty="0">
                          <a:solidFill>
                            <a:schemeClr val="tx1"/>
                          </a:solidFill>
                          <a:latin typeface="Arial"/>
                          <a:ea typeface="Times New Roman"/>
                          <a:cs typeface="Times New Roman"/>
                        </a:rPr>
                        <a:t>(Gasto)</a:t>
                      </a:r>
                      <a:endParaRPr lang="es-ES_tradnl" sz="1600" dirty="0">
                        <a:solidFill>
                          <a:schemeClr val="tx1"/>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spcAft>
                          <a:spcPts val="0"/>
                        </a:spcAft>
                      </a:pPr>
                      <a:r>
                        <a:rPr lang="es-ES_tradnl" sz="1600" b="1" dirty="0">
                          <a:solidFill>
                            <a:srgbClr val="0000FF"/>
                          </a:solidFill>
                          <a:latin typeface="Arial"/>
                          <a:ea typeface="Times New Roman"/>
                          <a:cs typeface="Times New Roman"/>
                        </a:rPr>
                        <a:t>1.200</a:t>
                      </a:r>
                      <a:endParaRPr lang="es-ES_tradnl" sz="1600" b="1" dirty="0">
                        <a:solidFill>
                          <a:srgbClr val="0000FF"/>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smtClean="0">
                          <a:solidFill>
                            <a:srgbClr val="0000FF"/>
                          </a:solidFill>
                          <a:latin typeface="Arial"/>
                          <a:ea typeface="Times New Roman"/>
                          <a:cs typeface="Times New Roman"/>
                        </a:rPr>
                        <a:t>1.200 (?)</a:t>
                      </a:r>
                      <a:endParaRPr lang="es-ES_tradnl" sz="1600" b="1" dirty="0">
                        <a:solidFill>
                          <a:srgbClr val="0000FF"/>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 sz="1600" b="1" dirty="0" smtClean="0">
                          <a:solidFill>
                            <a:srgbClr val="0000FF"/>
                          </a:solidFill>
                          <a:latin typeface="Arial"/>
                          <a:ea typeface="Times New Roman"/>
                          <a:cs typeface="Times New Roman"/>
                        </a:rPr>
                        <a:t>0 (?)</a:t>
                      </a:r>
                      <a:endParaRPr lang="es-ES_tradnl" sz="1600" dirty="0">
                        <a:solidFill>
                          <a:srgbClr val="0000FF"/>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tc>
                  <a:txBody>
                    <a:bodyPr/>
                    <a:lstStyle/>
                    <a:p>
                      <a:pPr algn="ctr">
                        <a:spcAft>
                          <a:spcPts val="0"/>
                        </a:spcAft>
                      </a:pPr>
                      <a:r>
                        <a:rPr lang="es-ES_tradnl" sz="1600" b="1" u="sng" dirty="0" smtClean="0">
                          <a:solidFill>
                            <a:srgbClr val="FFFF66"/>
                          </a:solidFill>
                          <a:effectLst>
                            <a:outerShdw blurRad="38100" dist="38100" dir="2700000" algn="tl">
                              <a:srgbClr val="000000">
                                <a:alpha val="43137"/>
                              </a:srgbClr>
                            </a:outerShdw>
                          </a:effectLst>
                          <a:latin typeface="+mn-lt"/>
                          <a:ea typeface="Times New Roman"/>
                          <a:cs typeface="Times New Roman"/>
                        </a:rPr>
                        <a:t>Polémica: </a:t>
                      </a:r>
                    </a:p>
                    <a:p>
                      <a:pPr algn="ctr">
                        <a:spcAft>
                          <a:spcPts val="0"/>
                        </a:spcAft>
                      </a:pPr>
                      <a:r>
                        <a:rPr lang="es-ES_tradnl" sz="1600" b="1" u="sng" dirty="0" smtClean="0">
                          <a:solidFill>
                            <a:srgbClr val="FFFF66"/>
                          </a:solidFill>
                          <a:effectLst>
                            <a:outerShdw blurRad="38100" dist="38100" dir="2700000" algn="tl">
                              <a:srgbClr val="000000">
                                <a:alpha val="43137"/>
                              </a:srgbClr>
                            </a:outerShdw>
                          </a:effectLst>
                          <a:latin typeface="+mn-lt"/>
                          <a:ea typeface="Times New Roman"/>
                          <a:cs typeface="Times New Roman"/>
                        </a:rPr>
                        <a:t>desde 2015</a:t>
                      </a:r>
                    </a:p>
                    <a:p>
                      <a:pPr marL="342900" indent="-342900">
                        <a:spcAft>
                          <a:spcPts val="0"/>
                        </a:spcAft>
                        <a:buFont typeface="Wingdings" pitchFamily="2" charset="2"/>
                        <a:buChar char="§"/>
                      </a:pPr>
                      <a:r>
                        <a:rPr lang="es-ES_tradnl" sz="1600" dirty="0" smtClean="0">
                          <a:latin typeface="+mn-lt"/>
                          <a:ea typeface="Times New Roman"/>
                          <a:cs typeface="Times New Roman"/>
                        </a:rPr>
                        <a:t>Según </a:t>
                      </a:r>
                      <a:r>
                        <a:rPr lang="es-ES_tradnl" sz="1600" b="1" dirty="0" smtClean="0">
                          <a:latin typeface="+mn-lt"/>
                          <a:ea typeface="Times New Roman"/>
                          <a:cs typeface="Times New Roman"/>
                        </a:rPr>
                        <a:t>DGT:</a:t>
                      </a:r>
                      <a:r>
                        <a:rPr lang="es-ES_tradnl" sz="1600" dirty="0" smtClean="0">
                          <a:latin typeface="+mn-lt"/>
                          <a:ea typeface="Times New Roman"/>
                          <a:cs typeface="Times New Roman"/>
                        </a:rPr>
                        <a:t> </a:t>
                      </a:r>
                      <a:r>
                        <a:rPr lang="es-ES_tradnl" sz="1600" b="1" dirty="0" smtClean="0">
                          <a:latin typeface="+mn-lt"/>
                          <a:ea typeface="Times New Roman"/>
                          <a:cs typeface="Times New Roman"/>
                        </a:rPr>
                        <a:t>sí</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dirty="0" smtClean="0">
                          <a:latin typeface="+mn-lt"/>
                          <a:ea typeface="Times New Roman"/>
                          <a:cs typeface="Times New Roman"/>
                        </a:rPr>
                        <a:t>Según </a:t>
                      </a:r>
                      <a:r>
                        <a:rPr lang="es-ES_tradnl" sz="1600" b="1" dirty="0" smtClean="0">
                          <a:latin typeface="+mn-lt"/>
                          <a:ea typeface="Times New Roman"/>
                          <a:cs typeface="Times New Roman"/>
                        </a:rPr>
                        <a:t>TEAC:</a:t>
                      </a:r>
                      <a:r>
                        <a:rPr lang="es-ES_tradnl" sz="1600" dirty="0" smtClean="0">
                          <a:latin typeface="+mn-lt"/>
                          <a:ea typeface="Times New Roman"/>
                          <a:cs typeface="Times New Roman"/>
                        </a:rPr>
                        <a:t> </a:t>
                      </a:r>
                      <a:r>
                        <a:rPr lang="es-ES_tradnl" sz="1600" b="1" dirty="0" smtClean="0">
                          <a:latin typeface="+mn-lt"/>
                          <a:ea typeface="Times New Roman"/>
                          <a:cs typeface="Times New Roman"/>
                        </a:rPr>
                        <a:t>no</a:t>
                      </a:r>
                      <a:r>
                        <a:rPr lang="es-ES_tradnl" sz="1600" dirty="0" smtClean="0">
                          <a:latin typeface="+mn-lt"/>
                          <a:ea typeface="Times New Roman"/>
                          <a:cs typeface="Times New Roman"/>
                        </a:rPr>
                        <a:t> se ha</a:t>
                      </a:r>
                      <a:r>
                        <a:rPr lang="es-ES_tradnl" sz="1600" baseline="0" dirty="0" smtClean="0">
                          <a:latin typeface="+mn-lt"/>
                          <a:ea typeface="Times New Roman"/>
                          <a:cs typeface="Times New Roman"/>
                        </a:rPr>
                        <a:t> pronunciado</a:t>
                      </a:r>
                      <a:endParaRPr lang="es-ES_tradnl" sz="1600" b="1"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algn="ctr">
                        <a:spcAft>
                          <a:spcPts val="0"/>
                        </a:spcAft>
                      </a:pPr>
                      <a:r>
                        <a:rPr lang="es-ES_tradnl" sz="1600" b="1" dirty="0">
                          <a:solidFill>
                            <a:srgbClr val="FF00FF"/>
                          </a:solidFill>
                          <a:latin typeface="Arial"/>
                          <a:ea typeface="Times New Roman"/>
                          <a:cs typeface="Times New Roman"/>
                        </a:rPr>
                        <a:t>15.f</a:t>
                      </a:r>
                      <a:r>
                        <a:rPr lang="es-ES_tradnl" sz="1600" b="1" dirty="0" smtClean="0">
                          <a:solidFill>
                            <a:srgbClr val="FF00FF"/>
                          </a:solidFill>
                          <a:latin typeface="Arial"/>
                          <a:ea typeface="Times New Roman"/>
                          <a:cs typeface="Times New Roman"/>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FF0066"/>
                          </a:solidFill>
                          <a:latin typeface="Times New Roman"/>
                          <a:ea typeface="Times New Roman"/>
                          <a:cs typeface="Times New Roman"/>
                        </a:rPr>
                        <a:t>Desde 2015 sí</a:t>
                      </a:r>
                    </a:p>
                    <a:p>
                      <a:pPr marL="0" marR="0" indent="0" algn="ct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FF0066"/>
                          </a:solidFill>
                          <a:latin typeface="Times New Roman"/>
                          <a:ea typeface="Times New Roman"/>
                          <a:cs typeface="Times New Roman"/>
                        </a:rPr>
                        <a:t>(???)</a:t>
                      </a:r>
                    </a:p>
                    <a:p>
                      <a:pPr algn="ctr">
                        <a:spcAft>
                          <a:spcPts val="0"/>
                        </a:spcAft>
                      </a:pP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10002"/>
                  </a:ext>
                </a:extLst>
              </a:tr>
              <a:tr h="869795">
                <a:tc>
                  <a:txBody>
                    <a:bodyPr/>
                    <a:lstStyle/>
                    <a:p>
                      <a:pPr algn="l">
                        <a:spcAft>
                          <a:spcPts val="0"/>
                        </a:spcAft>
                      </a:pPr>
                      <a:r>
                        <a:rPr lang="es-ES" sz="1600" b="1" dirty="0">
                          <a:solidFill>
                            <a:schemeClr val="tx1"/>
                          </a:solidFill>
                          <a:latin typeface="Arial"/>
                          <a:ea typeface="Times New Roman"/>
                          <a:cs typeface="Times New Roman"/>
                        </a:rPr>
                        <a:t>(678) Gastos excepcionales </a:t>
                      </a:r>
                      <a:r>
                        <a:rPr lang="es-ES_tradnl" sz="1600" b="1" dirty="0">
                          <a:solidFill>
                            <a:schemeClr val="tx1"/>
                          </a:solidFill>
                          <a:latin typeface="Arial"/>
                          <a:ea typeface="Times New Roman"/>
                          <a:cs typeface="Times New Roman"/>
                        </a:rPr>
                        <a:t>(Sanción) </a:t>
                      </a:r>
                      <a:endParaRPr lang="es-ES_tradnl" sz="1600" dirty="0">
                        <a:solidFill>
                          <a:schemeClr val="tx1"/>
                        </a:solidFill>
                        <a:latin typeface="Times New Roman"/>
                        <a:ea typeface="Times New Roman"/>
                        <a:cs typeface="Times New Roman"/>
                      </a:endParaRPr>
                    </a:p>
                    <a:p>
                      <a:pPr algn="l">
                        <a:spcAft>
                          <a:spcPts val="0"/>
                        </a:spcAft>
                      </a:pPr>
                      <a:r>
                        <a:rPr lang="es-ES_tradnl" sz="1600" b="1" dirty="0">
                          <a:solidFill>
                            <a:schemeClr val="tx1"/>
                          </a:solidFill>
                          <a:latin typeface="Arial"/>
                          <a:ea typeface="Times New Roman"/>
                          <a:cs typeface="Times New Roman"/>
                        </a:rPr>
                        <a:t>(Gasto)</a:t>
                      </a:r>
                      <a:endParaRPr lang="es-ES_tradnl" sz="1600" dirty="0">
                        <a:solidFill>
                          <a:schemeClr val="tx1"/>
                        </a:solidFill>
                        <a:latin typeface="Times New Roman"/>
                        <a:ea typeface="Times New Roman"/>
                        <a:cs typeface="Times New Roman"/>
                      </a:endParaRPr>
                    </a:p>
                  </a:txBody>
                  <a:tcPr marL="44450" marR="4445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spcAft>
                          <a:spcPts val="0"/>
                        </a:spcAft>
                      </a:pPr>
                      <a:r>
                        <a:rPr lang="es-ES_tradnl" sz="1600" b="1" dirty="0" smtClean="0">
                          <a:solidFill>
                            <a:srgbClr val="0000FF"/>
                          </a:solidFill>
                          <a:latin typeface="Arial"/>
                          <a:ea typeface="Times New Roman"/>
                          <a:cs typeface="Times New Roman"/>
                        </a:rPr>
                        <a:t>7.500</a:t>
                      </a:r>
                      <a:endParaRPr lang="es-ES_tradnl" sz="1600" b="1" dirty="0">
                        <a:solidFill>
                          <a:srgbClr val="0000FF"/>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a:solidFill>
                            <a:srgbClr val="0000FF"/>
                          </a:solidFill>
                          <a:latin typeface="Arial"/>
                          <a:ea typeface="Times New Roman"/>
                          <a:cs typeface="Times New Roman"/>
                        </a:rPr>
                        <a:t>0</a:t>
                      </a:r>
                      <a:endParaRPr lang="es-ES_tradnl" sz="1600" b="1" dirty="0">
                        <a:solidFill>
                          <a:srgbClr val="0000FF"/>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spcAft>
                          <a:spcPts val="0"/>
                        </a:spcAft>
                      </a:pPr>
                      <a:r>
                        <a:rPr lang="es-ES_tradnl" sz="1600" b="1" dirty="0" smtClean="0">
                          <a:solidFill>
                            <a:srgbClr val="0000FF"/>
                          </a:solidFill>
                          <a:latin typeface="Arial"/>
                          <a:ea typeface="Times New Roman"/>
                          <a:cs typeface="Times New Roman"/>
                        </a:rPr>
                        <a:t>+7.500</a:t>
                      </a:r>
                      <a:endParaRPr lang="es-ES_tradnl" sz="1600" dirty="0">
                        <a:solidFill>
                          <a:srgbClr val="0000FF"/>
                        </a:solidFill>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spcAft>
                          <a:spcPts val="0"/>
                        </a:spcAft>
                      </a:pPr>
                      <a:r>
                        <a:rPr lang="es-ES_tradnl" sz="1600" dirty="0" smtClean="0">
                          <a:latin typeface="+mn-lt"/>
                          <a:ea typeface="Times New Roman"/>
                          <a:cs typeface="Times New Roman"/>
                        </a:rPr>
                        <a:t>No deducible nunca</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algn="ctr">
                        <a:spcAft>
                          <a:spcPts val="0"/>
                        </a:spcAft>
                      </a:pPr>
                      <a:r>
                        <a:rPr lang="es-ES_tradnl" sz="1600" b="1" dirty="0">
                          <a:solidFill>
                            <a:srgbClr val="FF00FF"/>
                          </a:solidFill>
                          <a:latin typeface="Arial"/>
                          <a:ea typeface="Times New Roman"/>
                          <a:cs typeface="Times New Roman"/>
                        </a:rPr>
                        <a:t>15.c)</a:t>
                      </a:r>
                      <a:endParaRPr lang="es-ES_tradnl" sz="1600" dirty="0">
                        <a:latin typeface="Times New Roman"/>
                        <a:ea typeface="Times New Roman"/>
                        <a:cs typeface="Times New Roman"/>
                      </a:endParaRPr>
                    </a:p>
                  </a:txBody>
                  <a:tcPr marL="44450" marR="44450" marT="0" marB="0"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807181597"/>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18400" y="6381750"/>
            <a:ext cx="2311400" cy="476250"/>
          </a:xfrm>
        </p:spPr>
        <p:txBody>
          <a:bodyPr/>
          <a:lstStyle/>
          <a:p>
            <a:pPr>
              <a:defRPr/>
            </a:pPr>
            <a:fld id="{9A30CACC-57D8-4A9D-B99E-21B058340B16}" type="slidenum">
              <a:rPr lang="es-ES"/>
              <a:pPr>
                <a:defRPr/>
              </a:pPr>
              <a:t>76</a:t>
            </a:fld>
            <a:endParaRPr lang="es-ES" dirty="0"/>
          </a:p>
        </p:txBody>
      </p:sp>
      <p:sp>
        <p:nvSpPr>
          <p:cNvPr id="22531" name="Oval 2"/>
          <p:cNvSpPr>
            <a:spLocks noChangeArrowheads="1"/>
          </p:cNvSpPr>
          <p:nvPr/>
        </p:nvSpPr>
        <p:spPr bwMode="auto">
          <a:xfrm rot="5400000">
            <a:off x="4854575" y="-40163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2532" name="Text Box 3"/>
          <p:cNvSpPr txBox="1">
            <a:spLocks noChangeArrowheads="1"/>
          </p:cNvSpPr>
          <p:nvPr/>
        </p:nvSpPr>
        <p:spPr bwMode="auto">
          <a:xfrm>
            <a:off x="0" y="81909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dirty="0">
                <a:solidFill>
                  <a:srgbClr val="000066"/>
                </a:solidFill>
              </a:rPr>
              <a:t>GASTOS </a:t>
            </a:r>
            <a:r>
              <a:rPr lang="es-ES" dirty="0" smtClean="0">
                <a:solidFill>
                  <a:srgbClr val="000066"/>
                </a:solidFill>
              </a:rPr>
              <a:t>FINANCIEROS:</a:t>
            </a:r>
            <a:r>
              <a:rPr lang="es-ES" dirty="0" smtClean="0">
                <a:solidFill>
                  <a:schemeClr val="bg2"/>
                </a:solidFill>
              </a:rPr>
              <a:t> </a:t>
            </a:r>
            <a:r>
              <a:rPr lang="es-ES" u="sng" dirty="0">
                <a:solidFill>
                  <a:srgbClr val="0000FF"/>
                </a:solidFill>
              </a:rPr>
              <a:t>NO</a:t>
            </a:r>
            <a:r>
              <a:rPr lang="es-ES" dirty="0">
                <a:solidFill>
                  <a:srgbClr val="0000FF"/>
                </a:solidFill>
              </a:rPr>
              <a:t> </a:t>
            </a:r>
            <a:r>
              <a:rPr lang="es-ES" dirty="0" smtClean="0">
                <a:solidFill>
                  <a:srgbClr val="0000FF"/>
                </a:solidFill>
              </a:rPr>
              <a:t>DEDUCIBLES</a:t>
            </a:r>
            <a:r>
              <a:rPr lang="es-ES" dirty="0" smtClean="0">
                <a:solidFill>
                  <a:srgbClr val="FF0066"/>
                </a:solidFill>
              </a:rPr>
              <a:t>.  </a:t>
            </a:r>
            <a:r>
              <a:rPr lang="es-ES" dirty="0" smtClean="0">
                <a:solidFill>
                  <a:srgbClr val="FF0000"/>
                </a:solidFill>
              </a:rPr>
              <a:t>Desde 1/1/2012</a:t>
            </a:r>
            <a:endParaRPr lang="es-ES" dirty="0">
              <a:solidFill>
                <a:srgbClr val="FF0066"/>
              </a:solidFill>
            </a:endParaRPr>
          </a:p>
        </p:txBody>
      </p:sp>
      <p:sp>
        <p:nvSpPr>
          <p:cNvPr id="2468868" name="Text Box 4"/>
          <p:cNvSpPr txBox="1">
            <a:spLocks noChangeArrowheads="1"/>
          </p:cNvSpPr>
          <p:nvPr/>
        </p:nvSpPr>
        <p:spPr bwMode="auto">
          <a:xfrm>
            <a:off x="152400" y="1357491"/>
            <a:ext cx="9601200" cy="4708981"/>
          </a:xfrm>
          <a:prstGeom prst="rect">
            <a:avLst/>
          </a:prstGeom>
          <a:noFill/>
          <a:ln w="9525">
            <a:noFill/>
            <a:miter lim="800000"/>
            <a:headEnd/>
            <a:tailEnd/>
          </a:ln>
          <a:effectLst/>
        </p:spPr>
        <p:txBody>
          <a:bodyPr>
            <a:spAutoFit/>
          </a:bodyPr>
          <a:lstStyle/>
          <a:p>
            <a:pPr marL="457200" indent="-457200">
              <a:tabLst>
                <a:tab pos="2338388" algn="l"/>
              </a:tabLst>
              <a:defRPr/>
            </a:pPr>
            <a:r>
              <a:rPr lang="es-ES_tradnl" dirty="0">
                <a:solidFill>
                  <a:srgbClr val="FFFF66"/>
                </a:solidFill>
                <a:cs typeface="+mn-cs"/>
              </a:rPr>
              <a:t>MEDIDAS CON CARÁCTER</a:t>
            </a:r>
            <a:r>
              <a:rPr lang="es-ES_tradnl" dirty="0">
                <a:cs typeface="+mn-cs"/>
              </a:rPr>
              <a:t> </a:t>
            </a:r>
            <a:r>
              <a:rPr lang="es-ES_tradnl" dirty="0">
                <a:solidFill>
                  <a:srgbClr val="FFFF66"/>
                </a:solidFill>
                <a:cs typeface="+mn-cs"/>
              </a:rPr>
              <a:t>INDEFINIDO. DESDE 1/1/2012: </a:t>
            </a:r>
          </a:p>
          <a:p>
            <a:pPr marL="457200" indent="-457200">
              <a:buFontTx/>
              <a:buAutoNum type="alphaUcPeriod"/>
              <a:tabLst>
                <a:tab pos="2338388" algn="l"/>
              </a:tabLst>
              <a:defRPr/>
            </a:pPr>
            <a:endParaRPr lang="es-ES_tradnl" sz="1800" dirty="0">
              <a:cs typeface="+mn-cs"/>
            </a:endParaRPr>
          </a:p>
          <a:p>
            <a:pPr marL="457200" indent="-457200">
              <a:buFont typeface="Wingdings" pitchFamily="2" charset="2"/>
              <a:buChar char="q"/>
              <a:tabLst>
                <a:tab pos="2338388" algn="l"/>
              </a:tabLst>
              <a:defRPr/>
            </a:pPr>
            <a:r>
              <a:rPr lang="es-ES_tradnl" sz="2400" dirty="0">
                <a:effectLst>
                  <a:outerShdw blurRad="38100" dist="38100" dir="2700000" algn="tl">
                    <a:srgbClr val="000000">
                      <a:alpha val="43137"/>
                    </a:srgbClr>
                  </a:outerShdw>
                </a:effectLst>
                <a:cs typeface="+mn-cs"/>
              </a:rPr>
              <a:t>Gastos financieros </a:t>
            </a:r>
            <a:r>
              <a:rPr lang="es-ES_tradnl" sz="2400" u="sng" dirty="0">
                <a:effectLst>
                  <a:outerShdw blurRad="38100" dist="38100" dir="2700000" algn="tl">
                    <a:srgbClr val="000000">
                      <a:alpha val="43137"/>
                    </a:srgbClr>
                  </a:outerShdw>
                </a:effectLst>
                <a:cs typeface="+mn-cs"/>
              </a:rPr>
              <a:t>no</a:t>
            </a:r>
            <a:r>
              <a:rPr lang="es-ES_tradnl" sz="2400" dirty="0">
                <a:effectLst>
                  <a:outerShdw blurRad="38100" dist="38100" dir="2700000" algn="tl">
                    <a:srgbClr val="000000">
                      <a:alpha val="43137"/>
                    </a:srgbClr>
                  </a:outerShdw>
                </a:effectLst>
                <a:cs typeface="+mn-cs"/>
              </a:rPr>
              <a:t> deducibles:</a:t>
            </a:r>
            <a:r>
              <a:rPr lang="es-ES_tradnl" sz="2200" dirty="0">
                <a:cs typeface="+mn-cs"/>
              </a:rPr>
              <a:t> </a:t>
            </a:r>
          </a:p>
          <a:p>
            <a:pPr marL="457200" indent="-457200">
              <a:buFontTx/>
              <a:buAutoNum type="arabicPeriod"/>
              <a:tabLst>
                <a:tab pos="2338388" algn="l"/>
              </a:tabLst>
              <a:defRPr/>
            </a:pPr>
            <a:endParaRPr lang="es-ES_tradnl" sz="2200" dirty="0">
              <a:cs typeface="+mn-cs"/>
            </a:endParaRPr>
          </a:p>
          <a:p>
            <a:pPr marL="457200" indent="-457200">
              <a:buFont typeface="Wingdings" pitchFamily="2" charset="2"/>
              <a:buChar char="Ø"/>
              <a:tabLst>
                <a:tab pos="2338388" algn="l"/>
              </a:tabLst>
              <a:defRPr/>
            </a:pPr>
            <a:r>
              <a:rPr lang="es-ES_tradnl" b="0" dirty="0">
                <a:cs typeface="+mn-cs"/>
              </a:rPr>
              <a:t>Los gastos financieros devengados en el período impositivo, </a:t>
            </a:r>
            <a:r>
              <a:rPr lang="es-ES_tradnl" u="sng" dirty="0">
                <a:solidFill>
                  <a:srgbClr val="FFFF00"/>
                </a:solidFill>
                <a:effectLst>
                  <a:outerShdw blurRad="38100" dist="38100" dir="2700000" algn="tl">
                    <a:srgbClr val="000000"/>
                  </a:outerShdw>
                </a:effectLst>
                <a:cs typeface="+mn-cs"/>
              </a:rPr>
              <a:t>derivados de</a:t>
            </a:r>
            <a:r>
              <a:rPr lang="es-ES_tradnl" u="sng" dirty="0">
                <a:effectLst>
                  <a:outerShdw blurRad="38100" dist="38100" dir="2700000" algn="tl">
                    <a:srgbClr val="000000"/>
                  </a:outerShdw>
                </a:effectLst>
                <a:cs typeface="+mn-cs"/>
              </a:rPr>
              <a:t> </a:t>
            </a:r>
            <a:r>
              <a:rPr lang="es-ES_tradnl" i="1" u="sng" dirty="0">
                <a:solidFill>
                  <a:srgbClr val="FFFF99"/>
                </a:solidFill>
                <a:effectLst>
                  <a:outerShdw blurRad="38100" dist="38100" dir="2700000" algn="tl">
                    <a:srgbClr val="000000"/>
                  </a:outerShdw>
                </a:effectLst>
                <a:cs typeface="+mn-cs"/>
              </a:rPr>
              <a:t>deudas con entidades del grupo</a:t>
            </a:r>
            <a:r>
              <a:rPr lang="es-ES_tradnl" b="0" dirty="0">
                <a:cs typeface="+mn-cs"/>
              </a:rPr>
              <a:t> </a:t>
            </a:r>
            <a:r>
              <a:rPr lang="es-ES_tradnl" sz="1800" b="0" dirty="0">
                <a:cs typeface="+mn-cs"/>
              </a:rPr>
              <a:t>(según los criterios establecidos en el </a:t>
            </a:r>
            <a:r>
              <a:rPr lang="es-ES_tradnl" sz="1800" dirty="0">
                <a:effectLst>
                  <a:outerShdw blurRad="38100" dist="38100" dir="2700000" algn="tl">
                    <a:srgbClr val="000000"/>
                  </a:outerShdw>
                </a:effectLst>
                <a:cs typeface="+mn-cs"/>
              </a:rPr>
              <a:t>artículo 42 del Código de Comercio</a:t>
            </a:r>
            <a:r>
              <a:rPr lang="es-ES_tradnl" sz="1800" b="0" dirty="0">
                <a:cs typeface="+mn-cs"/>
              </a:rPr>
              <a:t>, con independencia de la residencia y de la obligación de formular cuentas anuales consolidadas)</a:t>
            </a:r>
            <a:r>
              <a:rPr lang="es-ES_tradnl" b="0" dirty="0">
                <a:cs typeface="+mn-cs"/>
              </a:rPr>
              <a:t>, </a:t>
            </a:r>
            <a:r>
              <a:rPr lang="es-ES_tradnl" u="sng" dirty="0">
                <a:effectLst>
                  <a:outerShdw blurRad="38100" dist="38100" dir="2700000" algn="tl">
                    <a:srgbClr val="000000"/>
                  </a:outerShdw>
                </a:effectLst>
                <a:cs typeface="+mn-cs"/>
              </a:rPr>
              <a:t>destinadas a:</a:t>
            </a:r>
          </a:p>
          <a:p>
            <a:pPr marL="457200" indent="-457200">
              <a:buFont typeface="Wingdings" pitchFamily="2" charset="2"/>
              <a:buChar char="§"/>
              <a:tabLst>
                <a:tab pos="2338388" algn="l"/>
              </a:tabLst>
              <a:defRPr/>
            </a:pPr>
            <a:r>
              <a:rPr lang="es-ES_tradnl" b="0" dirty="0">
                <a:cs typeface="+mn-cs"/>
              </a:rPr>
              <a:t>la </a:t>
            </a:r>
            <a:r>
              <a:rPr lang="es-ES_tradnl" b="0" u="sng" dirty="0">
                <a:cs typeface="+mn-cs"/>
              </a:rPr>
              <a:t>adquisición</a:t>
            </a:r>
            <a:r>
              <a:rPr lang="es-ES_tradnl" b="0" dirty="0">
                <a:cs typeface="+mn-cs"/>
              </a:rPr>
              <a:t>, </a:t>
            </a:r>
            <a:r>
              <a:rPr lang="es-ES_tradnl" i="1" u="sng" dirty="0">
                <a:solidFill>
                  <a:srgbClr val="FFFF99"/>
                </a:solidFill>
                <a:effectLst>
                  <a:outerShdw blurRad="38100" dist="38100" dir="2700000" algn="tl">
                    <a:srgbClr val="000000"/>
                  </a:outerShdw>
                </a:effectLst>
                <a:cs typeface="+mn-cs"/>
              </a:rPr>
              <a:t>a</a:t>
            </a:r>
            <a:r>
              <a:rPr lang="es-ES_tradnl" b="0" i="1" dirty="0">
                <a:solidFill>
                  <a:srgbClr val="FFFF99"/>
                </a:solidFill>
                <a:cs typeface="+mn-cs"/>
              </a:rPr>
              <a:t> otras entidades del grupo</a:t>
            </a:r>
            <a:r>
              <a:rPr lang="es-ES_tradnl" b="0" dirty="0">
                <a:cs typeface="+mn-cs"/>
              </a:rPr>
              <a:t>, </a:t>
            </a:r>
            <a:r>
              <a:rPr lang="es-ES_tradnl" u="sng" dirty="0">
                <a:effectLst>
                  <a:outerShdw blurRad="38100" dist="38100" dir="2700000" algn="tl">
                    <a:srgbClr val="000000"/>
                  </a:outerShdw>
                </a:effectLst>
                <a:cs typeface="+mn-cs"/>
              </a:rPr>
              <a:t>de</a:t>
            </a:r>
            <a:r>
              <a:rPr lang="es-ES_tradnl" b="0" dirty="0">
                <a:cs typeface="+mn-cs"/>
              </a:rPr>
              <a:t> participaciones en el capital o fondos propios de cualquier tipo de entidades, </a:t>
            </a:r>
          </a:p>
          <a:p>
            <a:pPr marL="457200" indent="-457200">
              <a:buFont typeface="Wingdings" pitchFamily="2" charset="2"/>
              <a:buChar char="§"/>
              <a:tabLst>
                <a:tab pos="2338388" algn="l"/>
              </a:tabLst>
              <a:defRPr/>
            </a:pPr>
            <a:r>
              <a:rPr lang="es-ES_tradnl" b="0" dirty="0">
                <a:cs typeface="+mn-cs"/>
              </a:rPr>
              <a:t>o a la realización de </a:t>
            </a:r>
            <a:r>
              <a:rPr lang="es-ES_tradnl" b="0" u="sng" dirty="0">
                <a:cs typeface="+mn-cs"/>
              </a:rPr>
              <a:t>aportaciones</a:t>
            </a:r>
            <a:r>
              <a:rPr lang="es-ES_tradnl" b="0" dirty="0">
                <a:cs typeface="+mn-cs"/>
              </a:rPr>
              <a:t> en el capital o fondos propios </a:t>
            </a:r>
            <a:r>
              <a:rPr lang="es-ES_tradnl" b="0" i="1" u="sng" dirty="0">
                <a:solidFill>
                  <a:srgbClr val="FFFF99"/>
                </a:solidFill>
                <a:cs typeface="+mn-cs"/>
              </a:rPr>
              <a:t>de</a:t>
            </a:r>
            <a:r>
              <a:rPr lang="es-ES_tradnl" b="0" dirty="0">
                <a:solidFill>
                  <a:srgbClr val="FFFF99"/>
                </a:solidFill>
                <a:cs typeface="+mn-cs"/>
              </a:rPr>
              <a:t> </a:t>
            </a:r>
            <a:r>
              <a:rPr lang="es-ES_tradnl" b="0" i="1" dirty="0">
                <a:solidFill>
                  <a:srgbClr val="FFFF99"/>
                </a:solidFill>
                <a:cs typeface="+mn-cs"/>
              </a:rPr>
              <a:t>otras entidades del grupo</a:t>
            </a:r>
            <a:r>
              <a:rPr lang="es-ES_tradnl" b="0" dirty="0">
                <a:cs typeface="+mn-cs"/>
              </a:rPr>
              <a:t>, </a:t>
            </a:r>
          </a:p>
          <a:p>
            <a:pPr marL="457200" indent="-457200">
              <a:buFont typeface="Wingdings" pitchFamily="2" charset="2"/>
              <a:buChar char="v"/>
              <a:tabLst>
                <a:tab pos="2338388" algn="l"/>
              </a:tabLst>
              <a:defRPr/>
            </a:pPr>
            <a:r>
              <a:rPr lang="es-ES_tradnl" u="sng" dirty="0">
                <a:solidFill>
                  <a:srgbClr val="FFFF00"/>
                </a:solidFill>
                <a:effectLst>
                  <a:outerShdw blurRad="38100" dist="38100" dir="2700000" algn="tl">
                    <a:srgbClr val="000000"/>
                  </a:outerShdw>
                </a:effectLst>
                <a:cs typeface="+mn-cs"/>
              </a:rPr>
              <a:t>salvo que</a:t>
            </a:r>
            <a:r>
              <a:rPr lang="es-ES_tradnl" b="0" dirty="0">
                <a:cs typeface="+mn-cs"/>
              </a:rPr>
              <a:t> el sujeto pasivo </a:t>
            </a:r>
            <a:r>
              <a:rPr lang="es-ES_tradnl" u="sng" dirty="0">
                <a:effectLst>
                  <a:outerShdw blurRad="38100" dist="38100" dir="2700000" algn="tl">
                    <a:srgbClr val="000000"/>
                  </a:outerShdw>
                </a:effectLst>
                <a:cs typeface="+mn-cs"/>
              </a:rPr>
              <a:t>acredite</a:t>
            </a:r>
            <a:r>
              <a:rPr lang="es-ES_tradnl" b="0" dirty="0">
                <a:cs typeface="+mn-cs"/>
              </a:rPr>
              <a:t> que existen </a:t>
            </a:r>
            <a:r>
              <a:rPr lang="es-ES_tradnl" u="sng" dirty="0">
                <a:effectLst>
                  <a:outerShdw blurRad="38100" dist="38100" dir="2700000" algn="tl">
                    <a:srgbClr val="000000"/>
                  </a:outerShdw>
                </a:effectLst>
                <a:cs typeface="+mn-cs"/>
              </a:rPr>
              <a:t>motivos económicos válidos</a:t>
            </a:r>
            <a:r>
              <a:rPr lang="es-ES_tradnl" dirty="0">
                <a:effectLst>
                  <a:outerShdw blurRad="38100" dist="38100" dir="2700000" algn="tl">
                    <a:srgbClr val="000000"/>
                  </a:outerShdw>
                </a:effectLst>
                <a:cs typeface="+mn-cs"/>
              </a:rPr>
              <a:t> para la realización de dichas operaciones</a:t>
            </a:r>
            <a:r>
              <a:rPr lang="es-ES_tradnl" b="0" dirty="0">
                <a:cs typeface="+mn-cs"/>
              </a:rPr>
              <a:t>. </a:t>
            </a:r>
            <a:endParaRPr lang="es-ES_tradnl" dirty="0">
              <a:cs typeface="+mn-cs"/>
            </a:endParaRPr>
          </a:p>
        </p:txBody>
      </p:sp>
      <p:sp>
        <p:nvSpPr>
          <p:cNvPr id="22534" name="Rectangle 5"/>
          <p:cNvSpPr>
            <a:spLocks noChangeArrowheads="1"/>
          </p:cNvSpPr>
          <p:nvPr/>
        </p:nvSpPr>
        <p:spPr bwMode="auto">
          <a:xfrm>
            <a:off x="0" y="76200"/>
            <a:ext cx="9906000" cy="457200"/>
          </a:xfrm>
          <a:prstGeom prst="rect">
            <a:avLst/>
          </a:prstGeom>
          <a:noFill/>
          <a:ln w="9525">
            <a:noFill/>
            <a:miter lim="800000"/>
            <a:headEnd/>
            <a:tailEnd/>
          </a:ln>
        </p:spPr>
        <p:txBody>
          <a:bodyPr anchor="ctr" anchorCtr="1"/>
          <a:lstStyle/>
          <a:p>
            <a:r>
              <a:rPr lang="es-ES_tradnl" sz="3200" dirty="0" smtClean="0">
                <a:solidFill>
                  <a:srgbClr val="FFFF66"/>
                </a:solidFill>
                <a:latin typeface="Arial" pitchFamily="34" charset="0"/>
              </a:rPr>
              <a:t>Art. 15.h</a:t>
            </a:r>
            <a:r>
              <a:rPr lang="es-ES_tradnl" sz="3200" dirty="0">
                <a:solidFill>
                  <a:srgbClr val="FFFF66"/>
                </a:solidFill>
                <a:latin typeface="Arial" pitchFamily="34" charset="0"/>
              </a:rPr>
              <a:t>) LIS</a:t>
            </a:r>
            <a:endParaRPr lang="es-ES" sz="3200" dirty="0">
              <a:solidFill>
                <a:srgbClr val="FFFF66"/>
              </a:solidFill>
              <a:latin typeface="Arial" pitchFamily="34" charset="0"/>
            </a:endParaRPr>
          </a:p>
        </p:txBody>
      </p:sp>
    </p:spTree>
    <p:extLst>
      <p:ext uri="{BB962C8B-B14F-4D97-AF65-F5344CB8AC3E}">
        <p14:creationId xmlns="" xmlns:p14="http://schemas.microsoft.com/office/powerpoint/2010/main" val="2170173829"/>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101221DD-0D22-42D9-A36A-C8B9893C45C1}" type="slidenum">
              <a:rPr lang="es-ES"/>
              <a:pPr>
                <a:defRPr/>
              </a:pPr>
              <a:t>77</a:t>
            </a:fld>
            <a:endParaRPr lang="es-ES" dirty="0"/>
          </a:p>
        </p:txBody>
      </p:sp>
      <p:sp>
        <p:nvSpPr>
          <p:cNvPr id="23555" name="Oval 2"/>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3557"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3200" u="sng" dirty="0">
                <a:solidFill>
                  <a:srgbClr val="FFFF00"/>
                </a:solidFill>
                <a:effectLst>
                  <a:outerShdw blurRad="38100" dist="38100" dir="2700000" algn="tl">
                    <a:srgbClr val="000000">
                      <a:alpha val="43137"/>
                    </a:srgbClr>
                  </a:outerShdw>
                </a:effectLst>
                <a:latin typeface="Arial" pitchFamily="34" charset="0"/>
              </a:rPr>
              <a:t>EJEMPLO</a:t>
            </a:r>
            <a:r>
              <a:rPr lang="es-ES_tradnl" sz="3200" dirty="0" smtClean="0">
                <a:solidFill>
                  <a:srgbClr val="FFFF66"/>
                </a:solidFill>
                <a:latin typeface="Arial" pitchFamily="34" charset="0"/>
              </a:rPr>
              <a:t>.   Art.15.h</a:t>
            </a:r>
            <a:r>
              <a:rPr lang="es-ES_tradnl" sz="3200" dirty="0">
                <a:solidFill>
                  <a:srgbClr val="FFFF66"/>
                </a:solidFill>
                <a:latin typeface="Arial" pitchFamily="34" charset="0"/>
              </a:rPr>
              <a:t>) LIS</a:t>
            </a:r>
            <a:endParaRPr lang="es-ES" sz="3200" dirty="0">
              <a:solidFill>
                <a:srgbClr val="FFFF66"/>
              </a:solidFill>
              <a:latin typeface="Arial" pitchFamily="34" charset="0"/>
            </a:endParaRPr>
          </a:p>
        </p:txBody>
      </p:sp>
      <p:sp>
        <p:nvSpPr>
          <p:cNvPr id="8" name="7 Rectángulo"/>
          <p:cNvSpPr/>
          <p:nvPr/>
        </p:nvSpPr>
        <p:spPr bwMode="auto">
          <a:xfrm>
            <a:off x="1905000" y="3048000"/>
            <a:ext cx="3505200" cy="646113"/>
          </a:xfrm>
          <a:prstGeom prst="rect">
            <a:avLst/>
          </a:prstGeom>
          <a:noFill/>
          <a:ln w="9525" cap="flat" cmpd="sng" algn="ctr">
            <a:noFill/>
            <a:prstDash val="solid"/>
            <a:round/>
            <a:headEnd type="none" w="med" len="med"/>
            <a:tailEnd type="none" w="med" len="med"/>
          </a:ln>
          <a:effectLst/>
        </p:spPr>
        <p:txBody>
          <a:bodyPr>
            <a:spAutoFit/>
          </a:bodyPr>
          <a:lstStyle/>
          <a:p>
            <a:pPr>
              <a:defRPr/>
            </a:pPr>
            <a:r>
              <a:rPr lang="es-ES_tradnl" sz="1800" u="sng" dirty="0">
                <a:effectLst>
                  <a:outerShdw blurRad="38100" dist="38100" dir="2700000" algn="tl">
                    <a:srgbClr val="000000">
                      <a:alpha val="43137"/>
                    </a:srgbClr>
                  </a:outerShdw>
                </a:effectLst>
              </a:rPr>
              <a:t>Gastos Financieros en A</a:t>
            </a:r>
            <a:r>
              <a:rPr lang="es-ES_tradnl" sz="1800" dirty="0">
                <a:effectLst>
                  <a:outerShdw blurRad="38100" dist="38100" dir="2700000" algn="tl">
                    <a:srgbClr val="000000">
                      <a:alpha val="43137"/>
                    </a:srgbClr>
                  </a:outerShdw>
                </a:effectLst>
              </a:rPr>
              <a:t>:</a:t>
            </a:r>
          </a:p>
          <a:p>
            <a:pPr marL="342900" indent="-342900">
              <a:buFont typeface="Wingdings" pitchFamily="2" charset="2"/>
              <a:buChar char="Ø"/>
              <a:defRPr/>
            </a:pPr>
            <a:r>
              <a:rPr lang="es-ES_tradnl" sz="1800" u="sng" dirty="0">
                <a:effectLst>
                  <a:outerShdw blurRad="38100" dist="38100" dir="2700000" algn="tl">
                    <a:srgbClr val="000000">
                      <a:alpha val="43137"/>
                    </a:srgbClr>
                  </a:outerShdw>
                </a:effectLst>
              </a:rPr>
              <a:t>No</a:t>
            </a:r>
            <a:r>
              <a:rPr lang="es-ES_tradnl" sz="1800" b="0" dirty="0"/>
              <a:t> </a:t>
            </a:r>
            <a:r>
              <a:rPr lang="es-ES_tradnl" sz="1800" dirty="0">
                <a:effectLst>
                  <a:outerShdw blurRad="38100" dist="38100" dir="2700000" algn="tl">
                    <a:srgbClr val="000000">
                      <a:alpha val="43137"/>
                    </a:srgbClr>
                  </a:outerShdw>
                </a:effectLst>
              </a:rPr>
              <a:t>deducibles </a:t>
            </a:r>
            <a:r>
              <a:rPr lang="es-ES_tradnl" sz="1800" b="0" dirty="0"/>
              <a:t> </a:t>
            </a:r>
          </a:p>
        </p:txBody>
      </p:sp>
      <p:graphicFrame>
        <p:nvGraphicFramePr>
          <p:cNvPr id="10" name="9 Tabla"/>
          <p:cNvGraphicFramePr>
            <a:graphicFrameLocks noGrp="1"/>
          </p:cNvGraphicFramePr>
          <p:nvPr/>
        </p:nvGraphicFramePr>
        <p:xfrm>
          <a:off x="1066800" y="1997075"/>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391400" y="20574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50000"/>
                      </a:schemeClr>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381000" y="4968875"/>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C</a:t>
                      </a:r>
                      <a:endParaRPr lang="es-ES_tradnl" sz="4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cxnSp>
        <p:nvCxnSpPr>
          <p:cNvPr id="23577"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23578" name="23 Conector recto"/>
          <p:cNvCxnSpPr>
            <a:cxnSpLocks noChangeShapeType="1"/>
          </p:cNvCxnSpPr>
          <p:nvPr/>
        </p:nvCxnSpPr>
        <p:spPr bwMode="auto">
          <a:xfrm>
            <a:off x="6096000" y="1143000"/>
            <a:ext cx="0" cy="5715000"/>
          </a:xfrm>
          <a:prstGeom prst="line">
            <a:avLst/>
          </a:prstGeom>
          <a:noFill/>
          <a:ln w="63500" algn="ctr">
            <a:solidFill>
              <a:schemeClr val="tx1"/>
            </a:solidFill>
            <a:round/>
            <a:headEnd/>
            <a:tailEnd/>
          </a:ln>
        </p:spPr>
      </p:cxnSp>
      <p:cxnSp>
        <p:nvCxnSpPr>
          <p:cNvPr id="23579" name="29 Conector recto de flecha"/>
          <p:cNvCxnSpPr>
            <a:cxnSpLocks noChangeShapeType="1"/>
          </p:cNvCxnSpPr>
          <p:nvPr/>
        </p:nvCxnSpPr>
        <p:spPr bwMode="auto">
          <a:xfrm flipH="1">
            <a:off x="2514600" y="2514600"/>
            <a:ext cx="4876800" cy="0"/>
          </a:xfrm>
          <a:prstGeom prst="straightConnector1">
            <a:avLst/>
          </a:prstGeom>
          <a:noFill/>
          <a:ln w="28575" algn="ctr">
            <a:solidFill>
              <a:schemeClr val="tx1"/>
            </a:solidFill>
            <a:round/>
            <a:headEnd/>
            <a:tailEnd type="arrow" w="med" len="med"/>
          </a:ln>
        </p:spPr>
      </p:cxnSp>
      <p:sp>
        <p:nvSpPr>
          <p:cNvPr id="23580"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cxnSp>
        <p:nvCxnSpPr>
          <p:cNvPr id="23581" name="40 Conector recto de flecha"/>
          <p:cNvCxnSpPr>
            <a:cxnSpLocks noChangeShapeType="1"/>
          </p:cNvCxnSpPr>
          <p:nvPr/>
        </p:nvCxnSpPr>
        <p:spPr bwMode="auto">
          <a:xfrm flipH="1">
            <a:off x="1295400" y="2971800"/>
            <a:ext cx="304800" cy="1981200"/>
          </a:xfrm>
          <a:prstGeom prst="straightConnector1">
            <a:avLst/>
          </a:prstGeom>
          <a:noFill/>
          <a:ln w="28575" algn="ctr">
            <a:solidFill>
              <a:schemeClr val="tx1"/>
            </a:solidFill>
            <a:round/>
            <a:headEnd/>
            <a:tailEnd type="arrow" w="med" len="med"/>
          </a:ln>
        </p:spPr>
      </p:cxnSp>
      <p:sp>
        <p:nvSpPr>
          <p:cNvPr id="47" name="46 CuadroTexto"/>
          <p:cNvSpPr txBox="1"/>
          <p:nvPr/>
        </p:nvSpPr>
        <p:spPr>
          <a:xfrm>
            <a:off x="1295400" y="1295400"/>
            <a:ext cx="1577975"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48" name="47 CuadroTexto"/>
          <p:cNvSpPr txBox="1"/>
          <p:nvPr/>
        </p:nvSpPr>
        <p:spPr>
          <a:xfrm>
            <a:off x="6553200" y="1219200"/>
            <a:ext cx="2474913"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sp>
        <p:nvSpPr>
          <p:cNvPr id="23584" name="48 CuadroTexto"/>
          <p:cNvSpPr txBox="1">
            <a:spLocks noChangeArrowheads="1"/>
          </p:cNvSpPr>
          <p:nvPr/>
        </p:nvSpPr>
        <p:spPr bwMode="auto">
          <a:xfrm>
            <a:off x="3276600" y="2133600"/>
            <a:ext cx="1393825" cy="400050"/>
          </a:xfrm>
          <a:prstGeom prst="rect">
            <a:avLst/>
          </a:prstGeom>
          <a:noFill/>
          <a:ln w="9525">
            <a:noFill/>
            <a:miter lim="800000"/>
            <a:headEnd/>
            <a:tailEnd/>
          </a:ln>
        </p:spPr>
        <p:txBody>
          <a:bodyPr wrap="none">
            <a:spAutoFit/>
          </a:bodyPr>
          <a:lstStyle/>
          <a:p>
            <a:r>
              <a:rPr lang="es-ES_tradnl" b="0" dirty="0"/>
              <a:t>Préstamo</a:t>
            </a:r>
          </a:p>
        </p:txBody>
      </p:sp>
      <p:sp>
        <p:nvSpPr>
          <p:cNvPr id="23585" name="51 CuadroTexto"/>
          <p:cNvSpPr txBox="1">
            <a:spLocks noChangeArrowheads="1"/>
          </p:cNvSpPr>
          <p:nvPr/>
        </p:nvSpPr>
        <p:spPr bwMode="auto">
          <a:xfrm>
            <a:off x="609600" y="6172200"/>
            <a:ext cx="5305425" cy="523875"/>
          </a:xfrm>
          <a:prstGeom prst="rect">
            <a:avLst/>
          </a:prstGeom>
          <a:noFill/>
          <a:ln w="9525">
            <a:noFill/>
            <a:miter lim="800000"/>
            <a:headEnd/>
            <a:tailEnd/>
          </a:ln>
        </p:spPr>
        <p:txBody>
          <a:bodyPr wrap="none">
            <a:spAutoFit/>
          </a:bodyPr>
          <a:lstStyle/>
          <a:p>
            <a:pPr marL="457200" indent="-457200">
              <a:buFont typeface="Wingdings" pitchFamily="2" charset="2"/>
              <a:buChar char="v"/>
            </a:pPr>
            <a:r>
              <a:rPr lang="es-ES_tradnl" sz="2800">
                <a:solidFill>
                  <a:srgbClr val="FFFF00"/>
                </a:solidFill>
              </a:rPr>
              <a:t>A, B y C: Son del Grupo</a:t>
            </a:r>
          </a:p>
        </p:txBody>
      </p:sp>
      <p:sp>
        <p:nvSpPr>
          <p:cNvPr id="23586" name="52 CuadroTexto"/>
          <p:cNvSpPr txBox="1">
            <a:spLocks noChangeArrowheads="1"/>
          </p:cNvSpPr>
          <p:nvPr/>
        </p:nvSpPr>
        <p:spPr bwMode="auto">
          <a:xfrm>
            <a:off x="76200" y="3863975"/>
            <a:ext cx="2090738" cy="708025"/>
          </a:xfrm>
          <a:prstGeom prst="rect">
            <a:avLst/>
          </a:prstGeom>
          <a:noFill/>
          <a:ln w="9525">
            <a:noFill/>
            <a:miter lim="800000"/>
            <a:headEnd/>
            <a:tailEnd/>
          </a:ln>
        </p:spPr>
        <p:txBody>
          <a:bodyPr wrap="none">
            <a:spAutoFit/>
          </a:bodyPr>
          <a:lstStyle/>
          <a:p>
            <a:r>
              <a:rPr lang="es-ES_tradnl" b="0"/>
              <a:t>Adquiere </a:t>
            </a:r>
          </a:p>
          <a:p>
            <a:r>
              <a:rPr lang="es-ES_tradnl" b="0"/>
              <a:t>Participaciones</a:t>
            </a:r>
          </a:p>
        </p:txBody>
      </p:sp>
      <p:sp>
        <p:nvSpPr>
          <p:cNvPr id="20" name="Text Box 3"/>
          <p:cNvSpPr txBox="1">
            <a:spLocks noChangeArrowheads="1"/>
          </p:cNvSpPr>
          <p:nvPr/>
        </p:nvSpPr>
        <p:spPr bwMode="auto">
          <a:xfrm>
            <a:off x="0" y="6858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FF0000"/>
                </a:solidFill>
              </a:rPr>
              <a:t>Ejemplo</a:t>
            </a:r>
            <a:r>
              <a:rPr lang="es-ES" dirty="0" smtClean="0">
                <a:solidFill>
                  <a:srgbClr val="000066"/>
                </a:solidFill>
              </a:rPr>
              <a:t> GASTOS FINANCIEROS:</a:t>
            </a:r>
            <a:r>
              <a:rPr lang="es-ES" dirty="0" smtClean="0">
                <a:solidFill>
                  <a:schemeClr val="bg2"/>
                </a:solidFill>
              </a:rPr>
              <a:t> </a:t>
            </a:r>
            <a:r>
              <a:rPr lang="es-ES" u="sng" dirty="0">
                <a:solidFill>
                  <a:srgbClr val="0000FF"/>
                </a:solidFill>
              </a:rPr>
              <a:t>NO</a:t>
            </a:r>
            <a:r>
              <a:rPr lang="es-ES" dirty="0">
                <a:solidFill>
                  <a:srgbClr val="0000FF"/>
                </a:solidFill>
              </a:rPr>
              <a:t> </a:t>
            </a:r>
            <a:r>
              <a:rPr lang="es-ES" dirty="0" smtClean="0">
                <a:solidFill>
                  <a:srgbClr val="0000FF"/>
                </a:solidFill>
              </a:rPr>
              <a:t>DEDUCIBLES</a:t>
            </a:r>
            <a:r>
              <a:rPr lang="es-ES" dirty="0" smtClean="0">
                <a:solidFill>
                  <a:srgbClr val="FF0066"/>
                </a:solidFill>
              </a:rPr>
              <a:t>.  </a:t>
            </a:r>
            <a:r>
              <a:rPr lang="es-ES" dirty="0" smtClean="0">
                <a:solidFill>
                  <a:srgbClr val="FF0000"/>
                </a:solidFill>
              </a:rPr>
              <a:t>Desde 1/1/2012</a:t>
            </a:r>
            <a:endParaRPr lang="es-ES" dirty="0">
              <a:solidFill>
                <a:srgbClr val="FF0066"/>
              </a:solidFill>
            </a:endParaRPr>
          </a:p>
        </p:txBody>
      </p:sp>
    </p:spTree>
    <p:extLst>
      <p:ext uri="{BB962C8B-B14F-4D97-AF65-F5344CB8AC3E}">
        <p14:creationId xmlns="" xmlns:p14="http://schemas.microsoft.com/office/powerpoint/2010/main" val="225611920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3 Marcador de número de diapositiva"/>
          <p:cNvSpPr>
            <a:spLocks noGrp="1"/>
          </p:cNvSpPr>
          <p:nvPr>
            <p:ph type="sldNum" sz="quarter" idx="12"/>
          </p:nvPr>
        </p:nvSpPr>
        <p:spPr>
          <a:xfrm>
            <a:off x="7594600" y="6381750"/>
            <a:ext cx="2311400" cy="476250"/>
          </a:xfrm>
        </p:spPr>
        <p:txBody>
          <a:bodyPr/>
          <a:lstStyle/>
          <a:p>
            <a:pPr>
              <a:defRPr/>
            </a:pPr>
            <a:fld id="{072C2827-0E38-416B-8337-723CF1B959B8}" type="slidenum">
              <a:rPr lang="es-ES"/>
              <a:pPr>
                <a:defRPr/>
              </a:pPr>
              <a:t>78</a:t>
            </a:fld>
            <a:endParaRPr lang="es-ES"/>
          </a:p>
        </p:txBody>
      </p:sp>
      <p:sp>
        <p:nvSpPr>
          <p:cNvPr id="24579" name="Rectangle 2"/>
          <p:cNvSpPr>
            <a:spLocks noGrp="1" noChangeArrowheads="1"/>
          </p:cNvSpPr>
          <p:nvPr>
            <p:ph type="ctrTitle" idx="4294967295"/>
          </p:nvPr>
        </p:nvSpPr>
        <p:spPr>
          <a:xfrm>
            <a:off x="0" y="-76200"/>
            <a:ext cx="9906000" cy="762000"/>
          </a:xfrm>
          <a:noFill/>
        </p:spPr>
        <p:txBody>
          <a:bodyPr/>
          <a:lstStyle/>
          <a:p>
            <a:pPr algn="l" eaLnBrk="1" hangingPunct="1"/>
            <a:r>
              <a:rPr lang="es-ES_tradnl" sz="3200" b="1" dirty="0" smtClean="0">
                <a:solidFill>
                  <a:srgbClr val="FFFF66"/>
                </a:solidFill>
                <a:effectLst/>
              </a:rPr>
              <a:t>Art. 15.i) LIS </a:t>
            </a:r>
            <a:endParaRPr lang="es-ES" sz="3200" b="1" dirty="0" smtClean="0">
              <a:solidFill>
                <a:srgbClr val="FFFF66"/>
              </a:solidFill>
              <a:effectLst/>
            </a:endParaRPr>
          </a:p>
        </p:txBody>
      </p:sp>
      <p:sp>
        <p:nvSpPr>
          <p:cNvPr id="24580" name="Oval 3"/>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4581" name="Text Box 4"/>
          <p:cNvSpPr txBox="1">
            <a:spLocks noChangeArrowheads="1"/>
          </p:cNvSpPr>
          <p:nvPr/>
        </p:nvSpPr>
        <p:spPr bwMode="auto">
          <a:xfrm>
            <a:off x="0" y="685800"/>
            <a:ext cx="9906000" cy="369888"/>
          </a:xfrm>
          <a:prstGeom prst="rect">
            <a:avLst/>
          </a:prstGeom>
          <a:solidFill>
            <a:srgbClr val="CCFFFF"/>
          </a:solidFill>
          <a:ln w="9525">
            <a:noFill/>
            <a:miter lim="800000"/>
            <a:headEnd/>
            <a:tailEnd/>
          </a:ln>
        </p:spPr>
        <p:txBody>
          <a:bodyPr>
            <a:spAutoFit/>
          </a:bodyPr>
          <a:lstStyle/>
          <a:p>
            <a:pPr>
              <a:spcBef>
                <a:spcPct val="50000"/>
              </a:spcBef>
            </a:pPr>
            <a:r>
              <a:rPr lang="es-ES_tradnl" sz="1800" u="sng" dirty="0">
                <a:solidFill>
                  <a:srgbClr val="000066"/>
                </a:solidFill>
              </a:rPr>
              <a:t>Gasto no deducible</a:t>
            </a:r>
            <a:r>
              <a:rPr lang="es-ES_tradnl" sz="1600" dirty="0">
                <a:solidFill>
                  <a:srgbClr val="000066"/>
                </a:solidFill>
              </a:rPr>
              <a:t>: Extinción relación laboral exceda de 1M €. </a:t>
            </a:r>
            <a:r>
              <a:rPr lang="es-ES" sz="1600" dirty="0">
                <a:solidFill>
                  <a:srgbClr val="FF0000"/>
                </a:solidFill>
              </a:rPr>
              <a:t>Desde 1/1/2013</a:t>
            </a:r>
            <a:endParaRPr lang="es-ES" sz="1600" dirty="0">
              <a:solidFill>
                <a:srgbClr val="000066"/>
              </a:solidFill>
            </a:endParaRPr>
          </a:p>
        </p:txBody>
      </p:sp>
      <p:sp>
        <p:nvSpPr>
          <p:cNvPr id="2328581" name="Text Box 5"/>
          <p:cNvSpPr txBox="1">
            <a:spLocks noChangeArrowheads="1"/>
          </p:cNvSpPr>
          <p:nvPr/>
        </p:nvSpPr>
        <p:spPr bwMode="auto">
          <a:xfrm>
            <a:off x="76200" y="1066800"/>
            <a:ext cx="9677400" cy="3170099"/>
          </a:xfrm>
          <a:prstGeom prst="rect">
            <a:avLst/>
          </a:prstGeom>
          <a:noFill/>
          <a:ln w="9525">
            <a:noFill/>
            <a:miter lim="800000"/>
            <a:headEnd/>
            <a:tailEnd/>
          </a:ln>
          <a:effectLst/>
        </p:spPr>
        <p:txBody>
          <a:bodyPr wrap="square">
            <a:spAutoFit/>
          </a:bodyPr>
          <a:lstStyle/>
          <a:p>
            <a:pPr marL="457200" indent="-457200">
              <a:buFont typeface="Wingdings" pitchFamily="2" charset="2"/>
              <a:buChar char="v"/>
              <a:defRPr/>
            </a:pPr>
            <a:r>
              <a:rPr lang="es-ES_tradnl" u="sng" dirty="0" smtClean="0">
                <a:effectLst>
                  <a:outerShdw blurRad="38100" dist="38100" dir="2700000" algn="tl">
                    <a:srgbClr val="000000">
                      <a:alpha val="43137"/>
                    </a:srgbClr>
                  </a:outerShdw>
                </a:effectLst>
                <a:cs typeface="Arial" charset="0"/>
              </a:rPr>
              <a:t>No </a:t>
            </a:r>
            <a:r>
              <a:rPr lang="es-ES_tradnl" u="sng" dirty="0">
                <a:effectLst>
                  <a:outerShdw blurRad="38100" dist="38100" dir="2700000" algn="tl">
                    <a:srgbClr val="000000">
                      <a:alpha val="43137"/>
                    </a:srgbClr>
                  </a:outerShdw>
                </a:effectLst>
                <a:cs typeface="Arial" charset="0"/>
              </a:rPr>
              <a:t>es fiscalmente deducible </a:t>
            </a:r>
            <a:r>
              <a:rPr lang="es-ES_tradnl" b="0" dirty="0">
                <a:cs typeface="Arial" charset="0"/>
              </a:rPr>
              <a:t>los gastos </a:t>
            </a:r>
            <a:r>
              <a:rPr lang="es-ES_tradnl" u="sng" dirty="0">
                <a:effectLst>
                  <a:outerShdw blurRad="38100" dist="38100" dir="2700000" algn="tl">
                    <a:srgbClr val="000000">
                      <a:alpha val="43137"/>
                    </a:srgbClr>
                  </a:outerShdw>
                </a:effectLst>
                <a:cs typeface="Arial" charset="0"/>
              </a:rPr>
              <a:t>que excedan</a:t>
            </a:r>
            <a:r>
              <a:rPr lang="es-ES_tradnl" b="0" dirty="0">
                <a:cs typeface="Arial" charset="0"/>
              </a:rPr>
              <a:t>, </a:t>
            </a:r>
            <a:r>
              <a:rPr lang="es-ES_tradnl" dirty="0">
                <a:solidFill>
                  <a:srgbClr val="FFFF66"/>
                </a:solidFill>
                <a:effectLst>
                  <a:outerShdw blurRad="38100" dist="38100" dir="2700000" algn="tl">
                    <a:srgbClr val="000000">
                      <a:alpha val="43137"/>
                    </a:srgbClr>
                  </a:outerShdw>
                </a:effectLst>
                <a:cs typeface="Arial" charset="0"/>
              </a:rPr>
              <a:t>para cada perceptor</a:t>
            </a:r>
            <a:r>
              <a:rPr lang="es-ES_tradnl" dirty="0">
                <a:effectLst>
                  <a:outerShdw blurRad="38100" dist="38100" dir="2700000" algn="tl">
                    <a:srgbClr val="000000">
                      <a:alpha val="43137"/>
                    </a:srgbClr>
                  </a:outerShdw>
                </a:effectLst>
                <a:cs typeface="Arial" charset="0"/>
              </a:rPr>
              <a:t>, </a:t>
            </a:r>
            <a:r>
              <a:rPr lang="es-ES_tradnl" u="sng" dirty="0">
                <a:effectLst>
                  <a:outerShdw blurRad="38100" dist="38100" dir="2700000" algn="tl">
                    <a:srgbClr val="000000">
                      <a:alpha val="43137"/>
                    </a:srgbClr>
                  </a:outerShdw>
                </a:effectLst>
                <a:cs typeface="Arial" charset="0"/>
              </a:rPr>
              <a:t>del importe de 1.000.000 €</a:t>
            </a:r>
            <a:r>
              <a:rPr lang="es-ES_tradnl" b="0" dirty="0">
                <a:cs typeface="Arial" charset="0"/>
              </a:rPr>
              <a:t> </a:t>
            </a:r>
            <a:r>
              <a:rPr lang="es-ES_tradnl" u="sng" dirty="0">
                <a:effectLst>
                  <a:outerShdw blurRad="38100" dist="38100" dir="2700000" algn="tl">
                    <a:srgbClr val="000000">
                      <a:alpha val="43137"/>
                    </a:srgbClr>
                  </a:outerShdw>
                </a:effectLst>
                <a:cs typeface="Arial" charset="0"/>
              </a:rPr>
              <a:t>ó</a:t>
            </a:r>
            <a:r>
              <a:rPr lang="es-ES_tradnl" dirty="0">
                <a:effectLst>
                  <a:outerShdw blurRad="38100" dist="38100" dir="2700000" algn="tl">
                    <a:srgbClr val="000000">
                      <a:alpha val="43137"/>
                    </a:srgbClr>
                  </a:outerShdw>
                </a:effectLst>
                <a:cs typeface="Arial" charset="0"/>
              </a:rPr>
              <a:t> de resultar </a:t>
            </a:r>
            <a:r>
              <a:rPr lang="es-ES_tradnl" u="sng" dirty="0">
                <a:effectLst>
                  <a:outerShdw blurRad="38100" dist="38100" dir="2700000" algn="tl">
                    <a:srgbClr val="000000">
                      <a:alpha val="43137"/>
                    </a:srgbClr>
                  </a:outerShdw>
                </a:effectLst>
                <a:cs typeface="Arial" charset="0"/>
              </a:rPr>
              <a:t>superior</a:t>
            </a:r>
            <a:r>
              <a:rPr lang="es-ES_tradnl" dirty="0">
                <a:effectLst>
                  <a:outerShdw blurRad="38100" dist="38100" dir="2700000" algn="tl">
                    <a:srgbClr val="000000">
                      <a:alpha val="43137"/>
                    </a:srgbClr>
                  </a:outerShdw>
                </a:effectLst>
                <a:cs typeface="Arial" charset="0"/>
              </a:rPr>
              <a:t> del importe </a:t>
            </a:r>
            <a:r>
              <a:rPr lang="es-ES_tradnl" u="sng" dirty="0">
                <a:effectLst>
                  <a:outerShdw blurRad="38100" dist="38100" dir="2700000" algn="tl">
                    <a:srgbClr val="000000">
                      <a:alpha val="43137"/>
                    </a:srgbClr>
                  </a:outerShdw>
                </a:effectLst>
                <a:cs typeface="Arial" charset="0"/>
              </a:rPr>
              <a:t>que esté exento según el art. 7.e) LIRPF</a:t>
            </a:r>
            <a:r>
              <a:rPr lang="es-ES_tradnl" b="0" dirty="0">
                <a:cs typeface="Arial" charset="0"/>
              </a:rPr>
              <a:t>, aún cuando se satisfagan en varios períodos impositivos, </a:t>
            </a:r>
            <a:r>
              <a:rPr lang="es-ES_tradnl" u="sng" dirty="0">
                <a:solidFill>
                  <a:srgbClr val="FFFF00"/>
                </a:solidFill>
                <a:effectLst>
                  <a:outerShdw blurRad="38100" dist="38100" dir="2700000" algn="tl">
                    <a:srgbClr val="000000">
                      <a:alpha val="43137"/>
                    </a:srgbClr>
                  </a:outerShdw>
                </a:effectLst>
                <a:cs typeface="Arial" charset="0"/>
              </a:rPr>
              <a:t>cuando deriven de la extinción de la relación laboral</a:t>
            </a:r>
            <a:r>
              <a:rPr lang="es-ES_tradnl" b="0" dirty="0">
                <a:cs typeface="Arial" charset="0"/>
              </a:rPr>
              <a:t>, </a:t>
            </a:r>
            <a:r>
              <a:rPr lang="es-ES_tradnl" b="0" u="sng" dirty="0">
                <a:effectLst>
                  <a:outerShdw blurRad="38100" dist="38100" dir="2700000" algn="tl">
                    <a:srgbClr val="000000">
                      <a:alpha val="43137"/>
                    </a:srgbClr>
                  </a:outerShdw>
                </a:effectLst>
                <a:cs typeface="Arial" charset="0"/>
              </a:rPr>
              <a:t>común o especial, o de la relación de administradores y miembros de consejos de administración</a:t>
            </a:r>
            <a:r>
              <a:rPr lang="es-ES_tradnl" b="0" dirty="0">
                <a:cs typeface="Arial" charset="0"/>
              </a:rPr>
              <a:t>.  A estos efectos, </a:t>
            </a:r>
            <a:r>
              <a:rPr lang="es-ES_tradnl" b="0" u="sng" dirty="0">
                <a:effectLst>
                  <a:outerShdw blurRad="38100" dist="38100" dir="2700000" algn="tl">
                    <a:srgbClr val="000000">
                      <a:alpha val="43137"/>
                    </a:srgbClr>
                  </a:outerShdw>
                </a:effectLst>
                <a:cs typeface="Arial" charset="0"/>
              </a:rPr>
              <a:t>se computarán las cantidades satisfechas por otras entidades</a:t>
            </a:r>
            <a:r>
              <a:rPr lang="es-ES_tradnl" b="0" dirty="0">
                <a:effectLst>
                  <a:outerShdw blurRad="38100" dist="38100" dir="2700000" algn="tl">
                    <a:srgbClr val="000000">
                      <a:alpha val="43137"/>
                    </a:srgbClr>
                  </a:outerShdw>
                </a:effectLst>
                <a:cs typeface="Arial" charset="0"/>
              </a:rPr>
              <a:t> </a:t>
            </a:r>
            <a:r>
              <a:rPr lang="es-ES_tradnl" b="0" dirty="0">
                <a:cs typeface="Arial" charset="0"/>
              </a:rPr>
              <a:t>que formen parte </a:t>
            </a:r>
            <a:r>
              <a:rPr lang="es-ES_tradnl" b="0" u="sng" dirty="0">
                <a:effectLst>
                  <a:outerShdw blurRad="38100" dist="38100" dir="2700000" algn="tl">
                    <a:srgbClr val="000000">
                      <a:alpha val="43137"/>
                    </a:srgbClr>
                  </a:outerShdw>
                </a:effectLst>
                <a:cs typeface="Arial" charset="0"/>
              </a:rPr>
              <a:t>de un mismo grupo </a:t>
            </a:r>
            <a:r>
              <a:rPr lang="es-ES_tradnl" b="0" dirty="0">
                <a:cs typeface="Arial" charset="0"/>
              </a:rPr>
              <a:t>de sociedades en las que concurran las circunstancias previstas en el artículo 42 del Código de </a:t>
            </a:r>
            <a:r>
              <a:rPr lang="es-ES_tradnl" b="0" dirty="0" smtClean="0">
                <a:cs typeface="Arial" charset="0"/>
              </a:rPr>
              <a:t>Comercio</a:t>
            </a:r>
            <a:endParaRPr lang="es-ES_tradnl" b="0" dirty="0">
              <a:cs typeface="Arial" charset="0"/>
            </a:endParaRPr>
          </a:p>
        </p:txBody>
      </p:sp>
      <p:sp>
        <p:nvSpPr>
          <p:cNvPr id="24583" name="Rectangle 6"/>
          <p:cNvSpPr>
            <a:spLocks noChangeArrowheads="1"/>
          </p:cNvSpPr>
          <p:nvPr/>
        </p:nvSpPr>
        <p:spPr bwMode="auto">
          <a:xfrm>
            <a:off x="0" y="2817813"/>
            <a:ext cx="9906000" cy="0"/>
          </a:xfrm>
          <a:prstGeom prst="rect">
            <a:avLst/>
          </a:prstGeom>
          <a:noFill/>
          <a:ln w="9525">
            <a:noFill/>
            <a:miter lim="800000"/>
            <a:headEnd/>
            <a:tailEnd/>
          </a:ln>
        </p:spPr>
        <p:txBody>
          <a:bodyPr wrap="none" anchor="ctr">
            <a:spAutoFit/>
          </a:bodyPr>
          <a:lstStyle/>
          <a:p>
            <a:pPr>
              <a:tabLst>
                <a:tab pos="457200" algn="l"/>
              </a:tabLst>
            </a:pPr>
            <a:endParaRPr lang="es-ES_tradnl" sz="1800" b="0">
              <a:latin typeface="Arial" pitchFamily="34" charset="0"/>
            </a:endParaRPr>
          </a:p>
        </p:txBody>
      </p:sp>
      <p:sp>
        <p:nvSpPr>
          <p:cNvPr id="24584" name="Rectangle 13"/>
          <p:cNvSpPr>
            <a:spLocks noChangeArrowheads="1"/>
          </p:cNvSpPr>
          <p:nvPr/>
        </p:nvSpPr>
        <p:spPr bwMode="auto">
          <a:xfrm>
            <a:off x="3505200" y="5715000"/>
            <a:ext cx="184150" cy="396875"/>
          </a:xfrm>
          <a:prstGeom prst="rect">
            <a:avLst/>
          </a:prstGeom>
          <a:noFill/>
          <a:ln w="9525" algn="ctr">
            <a:noFill/>
            <a:miter lim="800000"/>
            <a:headEnd/>
            <a:tailEnd/>
          </a:ln>
        </p:spPr>
        <p:txBody>
          <a:bodyPr wrap="none">
            <a:spAutoFit/>
          </a:bodyPr>
          <a:lstStyle/>
          <a:p>
            <a:endParaRPr lang="es-ES_tradnl"/>
          </a:p>
        </p:txBody>
      </p:sp>
      <p:sp>
        <p:nvSpPr>
          <p:cNvPr id="9" name="Text Box 4"/>
          <p:cNvSpPr txBox="1">
            <a:spLocks noChangeArrowheads="1"/>
          </p:cNvSpPr>
          <p:nvPr/>
        </p:nvSpPr>
        <p:spPr bwMode="auto">
          <a:xfrm>
            <a:off x="0" y="4964112"/>
            <a:ext cx="9906000" cy="369888"/>
          </a:xfrm>
          <a:prstGeom prst="rect">
            <a:avLst/>
          </a:prstGeom>
          <a:solidFill>
            <a:srgbClr val="CCFFFF"/>
          </a:solidFill>
          <a:ln w="9525">
            <a:noFill/>
            <a:miter lim="800000"/>
            <a:headEnd/>
            <a:tailEnd/>
          </a:ln>
        </p:spPr>
        <p:txBody>
          <a:bodyPr>
            <a:spAutoFit/>
          </a:bodyPr>
          <a:lstStyle/>
          <a:p>
            <a:pPr algn="ctr">
              <a:spcBef>
                <a:spcPct val="50000"/>
              </a:spcBef>
            </a:pPr>
            <a:r>
              <a:rPr lang="es-ES_tradnl" sz="1800" u="sng" dirty="0">
                <a:solidFill>
                  <a:srgbClr val="000066"/>
                </a:solidFill>
              </a:rPr>
              <a:t>Gasto no deducible</a:t>
            </a:r>
            <a:r>
              <a:rPr lang="es-ES_tradnl" sz="1600" dirty="0">
                <a:solidFill>
                  <a:srgbClr val="000066"/>
                </a:solidFill>
              </a:rPr>
              <a:t>: </a:t>
            </a:r>
            <a:r>
              <a:rPr lang="es-ES_tradnl" sz="1600" dirty="0" smtClean="0">
                <a:solidFill>
                  <a:srgbClr val="000066"/>
                </a:solidFill>
              </a:rPr>
              <a:t>Casos de Vinculación. </a:t>
            </a:r>
            <a:r>
              <a:rPr lang="es-ES" sz="1600" dirty="0">
                <a:solidFill>
                  <a:srgbClr val="FF0000"/>
                </a:solidFill>
              </a:rPr>
              <a:t>Desde </a:t>
            </a:r>
            <a:r>
              <a:rPr lang="es-ES" sz="1600" dirty="0" smtClean="0">
                <a:solidFill>
                  <a:srgbClr val="FF0000"/>
                </a:solidFill>
              </a:rPr>
              <a:t>1/1/2015</a:t>
            </a:r>
            <a:endParaRPr lang="es-ES" sz="1600" dirty="0">
              <a:solidFill>
                <a:srgbClr val="000066"/>
              </a:solidFill>
            </a:endParaRPr>
          </a:p>
        </p:txBody>
      </p:sp>
      <p:graphicFrame>
        <p:nvGraphicFramePr>
          <p:cNvPr id="10" name="9 Tabla"/>
          <p:cNvGraphicFramePr>
            <a:graphicFrameLocks noGrp="1"/>
          </p:cNvGraphicFramePr>
          <p:nvPr/>
        </p:nvGraphicFramePr>
        <p:xfrm>
          <a:off x="152400" y="5553544"/>
          <a:ext cx="9601200" cy="923456"/>
        </p:xfrm>
        <a:graphic>
          <a:graphicData uri="http://schemas.openxmlformats.org/drawingml/2006/table">
            <a:tbl>
              <a:tblPr firstRow="1" bandRow="1">
                <a:tableStyleId>{7DF18680-E054-41AD-8BC1-D1AEF772440D}</a:tableStyleId>
              </a:tblPr>
              <a:tblGrid>
                <a:gridCol w="2459812">
                  <a:extLst>
                    <a:ext uri="{9D8B030D-6E8A-4147-A177-3AD203B41FA5}">
                      <a16:colId xmlns="" xmlns:a16="http://schemas.microsoft.com/office/drawing/2014/main" val="20000"/>
                    </a:ext>
                  </a:extLst>
                </a:gridCol>
                <a:gridCol w="7141388">
                  <a:extLst>
                    <a:ext uri="{9D8B030D-6E8A-4147-A177-3AD203B41FA5}">
                      <a16:colId xmlns="" xmlns:a16="http://schemas.microsoft.com/office/drawing/2014/main" val="20001"/>
                    </a:ext>
                  </a:extLst>
                </a:gridCol>
              </a:tblGrid>
              <a:tr h="923456">
                <a:tc>
                  <a:txBody>
                    <a:bodyPr/>
                    <a:lstStyle/>
                    <a:p>
                      <a:pPr marL="342900" indent="-342900">
                        <a:buFont typeface="Wingdings" pitchFamily="2" charset="2"/>
                        <a:buChar char="q"/>
                      </a:pPr>
                      <a:r>
                        <a:rPr lang="es-ES_tradnl" b="1" dirty="0" smtClean="0">
                          <a:solidFill>
                            <a:schemeClr val="tx1"/>
                          </a:solidFill>
                        </a:rPr>
                        <a:t>Personas Vinculadas</a:t>
                      </a:r>
                      <a:endParaRPr lang="es-ES_tradnl"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b="1" dirty="0" smtClean="0">
                          <a:solidFill>
                            <a:srgbClr val="000066"/>
                          </a:solidFill>
                          <a:effectLst/>
                        </a:rPr>
                        <a:t>Gasto </a:t>
                      </a:r>
                      <a:r>
                        <a:rPr lang="es-ES_tradnl" b="1" u="sng" dirty="0" smtClean="0">
                          <a:solidFill>
                            <a:srgbClr val="000066"/>
                          </a:solidFill>
                          <a:effectLst/>
                        </a:rPr>
                        <a:t>no</a:t>
                      </a:r>
                      <a:r>
                        <a:rPr lang="es-ES_tradnl" b="1" dirty="0" smtClean="0">
                          <a:solidFill>
                            <a:srgbClr val="000066"/>
                          </a:solidFill>
                          <a:effectLst/>
                        </a:rPr>
                        <a:t> </a:t>
                      </a:r>
                      <a:r>
                        <a:rPr lang="es-ES_tradnl" b="1" u="none" dirty="0" smtClean="0">
                          <a:solidFill>
                            <a:srgbClr val="000066"/>
                          </a:solidFill>
                          <a:effectLst/>
                        </a:rPr>
                        <a:t>deducible:</a:t>
                      </a:r>
                      <a:r>
                        <a:rPr lang="es-ES_tradnl" u="none" dirty="0" smtClean="0">
                          <a:solidFill>
                            <a:srgbClr val="000066"/>
                          </a:solidFill>
                          <a:effectLst/>
                        </a:rPr>
                        <a:t> </a:t>
                      </a:r>
                      <a:r>
                        <a:rPr lang="es-ES_tradnl" b="1" u="none" dirty="0" smtClean="0">
                          <a:solidFill>
                            <a:srgbClr val="000066"/>
                          </a:solidFill>
                          <a:effectLst/>
                        </a:rPr>
                        <a:t>si en la otra persona vinculada </a:t>
                      </a:r>
                      <a:r>
                        <a:rPr lang="es-ES_tradnl" sz="1800" u="sng" dirty="0" smtClean="0">
                          <a:solidFill>
                            <a:srgbClr val="000066"/>
                          </a:solidFill>
                        </a:rPr>
                        <a:t>no</a:t>
                      </a:r>
                      <a:r>
                        <a:rPr lang="es-ES_tradnl" sz="1800" b="0" u="sng" dirty="0" smtClean="0">
                          <a:solidFill>
                            <a:srgbClr val="000066"/>
                          </a:solidFill>
                        </a:rPr>
                        <a:t> generen ingreso</a:t>
                      </a:r>
                      <a:r>
                        <a:rPr lang="es-ES_tradnl" sz="1800" b="0" u="none" dirty="0" smtClean="0">
                          <a:solidFill>
                            <a:srgbClr val="000066"/>
                          </a:solidFill>
                        </a:rPr>
                        <a:t> </a:t>
                      </a:r>
                      <a:r>
                        <a:rPr lang="es-ES_tradnl" sz="1800" b="1" u="none" dirty="0" smtClean="0">
                          <a:solidFill>
                            <a:srgbClr val="000066"/>
                          </a:solidFill>
                        </a:rPr>
                        <a:t>ó</a:t>
                      </a:r>
                      <a:r>
                        <a:rPr lang="es-ES_tradnl" sz="1800" b="0" u="none" dirty="0" smtClean="0">
                          <a:solidFill>
                            <a:srgbClr val="000066"/>
                          </a:solidFill>
                        </a:rPr>
                        <a:t> generen un ingreso </a:t>
                      </a:r>
                      <a:r>
                        <a:rPr lang="es-ES_tradnl" sz="1800" b="0" u="sng" dirty="0" smtClean="0">
                          <a:solidFill>
                            <a:srgbClr val="000066"/>
                          </a:solidFill>
                        </a:rPr>
                        <a:t>exento</a:t>
                      </a:r>
                      <a:r>
                        <a:rPr lang="es-ES_tradnl" sz="1800" b="0" u="none" dirty="0" smtClean="0">
                          <a:solidFill>
                            <a:srgbClr val="000066"/>
                          </a:solidFill>
                        </a:rPr>
                        <a:t> </a:t>
                      </a:r>
                      <a:r>
                        <a:rPr lang="es-ES_tradnl" sz="1800" b="1" u="none" dirty="0" smtClean="0">
                          <a:solidFill>
                            <a:srgbClr val="000066"/>
                          </a:solidFill>
                        </a:rPr>
                        <a:t>ó</a:t>
                      </a:r>
                      <a:r>
                        <a:rPr lang="es-ES_tradnl" sz="1800" b="0" u="none" dirty="0" smtClean="0">
                          <a:solidFill>
                            <a:srgbClr val="000066"/>
                          </a:solidFill>
                        </a:rPr>
                        <a:t> sometido a un </a:t>
                      </a:r>
                      <a:r>
                        <a:rPr lang="es-ES_tradnl" sz="1800" b="0" u="sng" dirty="0" smtClean="0">
                          <a:solidFill>
                            <a:srgbClr val="000066"/>
                          </a:solidFill>
                        </a:rPr>
                        <a:t>tipo de gravamen nominal inferior al 10 %</a:t>
                      </a:r>
                      <a:r>
                        <a:rPr lang="es-ES_tradnl" sz="1800" b="0" u="none" dirty="0" smtClean="0">
                          <a:solidFill>
                            <a:srgbClr val="000066"/>
                          </a:solidFill>
                        </a:rPr>
                        <a:t>. </a:t>
                      </a:r>
                      <a:r>
                        <a:rPr lang="es-ES_tradnl" sz="1600" b="1" u="none" dirty="0" smtClean="0">
                          <a:solidFill>
                            <a:srgbClr val="FF0066"/>
                          </a:solidFill>
                        </a:rPr>
                        <a:t>(art. 15.j) NLIS)</a:t>
                      </a:r>
                      <a:endParaRPr lang="es-ES_tradnl" sz="1600" b="1" u="none" dirty="0">
                        <a:solidFill>
                          <a:srgbClr val="FF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
        <p:nvSpPr>
          <p:cNvPr id="11" name="Rectangle 2"/>
          <p:cNvSpPr txBox="1">
            <a:spLocks noChangeArrowheads="1"/>
          </p:cNvSpPr>
          <p:nvPr/>
        </p:nvSpPr>
        <p:spPr bwMode="auto">
          <a:xfrm>
            <a:off x="0" y="4114800"/>
            <a:ext cx="9906000" cy="762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_tradnl" sz="3200" b="1" i="0" u="none" strike="noStrike" kern="0" cap="none" spc="0" normalizeH="0" baseline="0" noProof="0" dirty="0" smtClean="0">
                <a:ln>
                  <a:noFill/>
                </a:ln>
                <a:solidFill>
                  <a:srgbClr val="FFFF66"/>
                </a:solidFill>
                <a:effectLst/>
                <a:uLnTx/>
                <a:uFillTx/>
                <a:latin typeface="+mj-lt"/>
                <a:ea typeface="+mj-ea"/>
                <a:cs typeface="+mj-cs"/>
              </a:rPr>
              <a:t>Art. 15.j) LIS </a:t>
            </a:r>
            <a:endParaRPr kumimoji="0" lang="es-ES" sz="3200" b="1" i="0" u="none" strike="noStrike" kern="0" cap="none" spc="0" normalizeH="0" baseline="0" noProof="0" dirty="0" smtClean="0">
              <a:ln>
                <a:noFill/>
              </a:ln>
              <a:solidFill>
                <a:srgbClr val="FFFF66"/>
              </a:solidFill>
              <a:effectLst/>
              <a:uLnTx/>
              <a:uFillTx/>
              <a:latin typeface="+mj-lt"/>
              <a:ea typeface="+mj-ea"/>
              <a:cs typeface="+mj-cs"/>
            </a:endParaRPr>
          </a:p>
        </p:txBody>
      </p:sp>
      <p:sp>
        <p:nvSpPr>
          <p:cNvPr id="12" name="Oval 3"/>
          <p:cNvSpPr>
            <a:spLocks noChangeArrowheads="1"/>
          </p:cNvSpPr>
          <p:nvPr/>
        </p:nvSpPr>
        <p:spPr bwMode="auto">
          <a:xfrm rot="5400000">
            <a:off x="5006975" y="174624"/>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Tree>
    <p:extLst>
      <p:ext uri="{BB962C8B-B14F-4D97-AF65-F5344CB8AC3E}">
        <p14:creationId xmlns="" xmlns:p14="http://schemas.microsoft.com/office/powerpoint/2010/main" val="2979886051"/>
      </p:ext>
    </p:extLst>
  </p:cSld>
  <p:clrMapOvr>
    <a:masterClrMapping/>
  </p:clrMapOvr>
  <p:transition advClick="0" advTm="0"/>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18400" y="6381750"/>
            <a:ext cx="2311400" cy="476250"/>
          </a:xfrm>
        </p:spPr>
        <p:txBody>
          <a:bodyPr/>
          <a:lstStyle/>
          <a:p>
            <a:pPr>
              <a:defRPr/>
            </a:pPr>
            <a:fld id="{101221DD-0D22-42D9-A36A-C8B9893C45C1}" type="slidenum">
              <a:rPr lang="es-ES"/>
              <a:pPr>
                <a:defRPr/>
              </a:pPr>
              <a:t>79</a:t>
            </a:fld>
            <a:endParaRPr lang="es-ES"/>
          </a:p>
        </p:txBody>
      </p:sp>
      <p:sp>
        <p:nvSpPr>
          <p:cNvPr id="23555" name="Oval 2"/>
          <p:cNvSpPr>
            <a:spLocks noChangeArrowheads="1"/>
          </p:cNvSpPr>
          <p:nvPr/>
        </p:nvSpPr>
        <p:spPr bwMode="auto">
          <a:xfrm rot="5400000">
            <a:off x="4854575" y="-41687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3557"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600" u="sng" dirty="0" smtClean="0">
                <a:solidFill>
                  <a:srgbClr val="FFFF00"/>
                </a:solidFill>
                <a:effectLst>
                  <a:outerShdw blurRad="38100" dist="38100" dir="2700000" algn="tl">
                    <a:srgbClr val="000000">
                      <a:alpha val="43137"/>
                    </a:srgbClr>
                  </a:outerShdw>
                </a:effectLst>
                <a:latin typeface="Arial" pitchFamily="34" charset="0"/>
              </a:rPr>
              <a:t>EJEMPLOS</a:t>
            </a:r>
            <a:r>
              <a:rPr lang="es-ES_tradnl" sz="2600" dirty="0" smtClean="0">
                <a:solidFill>
                  <a:srgbClr val="FFFF66"/>
                </a:solidFill>
                <a:latin typeface="Arial" pitchFamily="34" charset="0"/>
              </a:rPr>
              <a:t>. Art.15.j) LIS:  </a:t>
            </a:r>
            <a:r>
              <a:rPr lang="es-ES_tradnl" sz="2600" u="sng" dirty="0" smtClean="0">
                <a:solidFill>
                  <a:srgbClr val="FFFF00"/>
                </a:solidFill>
                <a:effectLst>
                  <a:outerShdw blurRad="38100" dist="38100" dir="2700000" algn="tl">
                    <a:srgbClr val="000000">
                      <a:alpha val="43137"/>
                    </a:srgbClr>
                  </a:outerShdw>
                </a:effectLst>
                <a:latin typeface="Arial" pitchFamily="34" charset="0"/>
              </a:rPr>
              <a:t>OPERACIONES HÍBRIDAS ó BEPS</a:t>
            </a:r>
            <a:r>
              <a:rPr lang="es-ES_tradnl" sz="2600" dirty="0" smtClean="0">
                <a:solidFill>
                  <a:srgbClr val="FFFF00"/>
                </a:solidFill>
                <a:effectLst>
                  <a:outerShdw blurRad="38100" dist="38100" dir="2700000" algn="tl">
                    <a:srgbClr val="000000">
                      <a:alpha val="43137"/>
                    </a:srgbClr>
                  </a:outerShdw>
                </a:effectLst>
                <a:latin typeface="Arial" pitchFamily="34" charset="0"/>
              </a:rPr>
              <a:t> </a:t>
            </a:r>
            <a:endParaRPr lang="es-ES" sz="2600" dirty="0">
              <a:solidFill>
                <a:srgbClr val="FFFF00"/>
              </a:solidFill>
              <a:effectLst>
                <a:outerShdw blurRad="38100" dist="38100" dir="2700000" algn="tl">
                  <a:srgbClr val="000000">
                    <a:alpha val="43137"/>
                  </a:srgbClr>
                </a:outerShdw>
              </a:effectLst>
              <a:latin typeface="Arial" pitchFamily="34" charset="0"/>
            </a:endParaRPr>
          </a:p>
        </p:txBody>
      </p:sp>
      <p:sp>
        <p:nvSpPr>
          <p:cNvPr id="8" name="7 Rectángulo"/>
          <p:cNvSpPr/>
          <p:nvPr/>
        </p:nvSpPr>
        <p:spPr bwMode="auto">
          <a:xfrm>
            <a:off x="1219200" y="5943600"/>
            <a:ext cx="3810000" cy="646331"/>
          </a:xfrm>
          <a:prstGeom prst="rect">
            <a:avLst/>
          </a:prstGeom>
          <a:noFill/>
          <a:ln w="9525" cap="flat" cmpd="sng" algn="ctr">
            <a:noFill/>
            <a:prstDash val="solid"/>
            <a:round/>
            <a:headEnd type="none" w="med" len="med"/>
            <a:tailEnd type="none" w="med" len="med"/>
          </a:ln>
          <a:effectLst/>
        </p:spPr>
        <p:txBody>
          <a:bodyPr wrap="square">
            <a:spAutoFit/>
          </a:bodyPr>
          <a:lstStyle/>
          <a:p>
            <a:pPr>
              <a:defRPr/>
            </a:pPr>
            <a:r>
              <a:rPr lang="es-ES_tradnl" sz="1800" u="sng" dirty="0">
                <a:effectLst>
                  <a:outerShdw blurRad="38100" dist="38100" dir="2700000" algn="tl">
                    <a:srgbClr val="000000">
                      <a:alpha val="43137"/>
                    </a:srgbClr>
                  </a:outerShdw>
                </a:effectLst>
              </a:rPr>
              <a:t>Gastos </a:t>
            </a:r>
            <a:r>
              <a:rPr lang="es-ES_tradnl" sz="1800" u="sng" dirty="0" smtClean="0">
                <a:effectLst>
                  <a:outerShdw blurRad="38100" dist="38100" dir="2700000" algn="tl">
                    <a:srgbClr val="000000">
                      <a:alpha val="43137"/>
                    </a:srgbClr>
                  </a:outerShdw>
                </a:effectLst>
              </a:rPr>
              <a:t>financieros en A</a:t>
            </a:r>
            <a:r>
              <a:rPr lang="es-ES_tradnl" sz="1800" dirty="0" smtClean="0">
                <a:effectLst>
                  <a:outerShdw blurRad="38100" dist="38100" dir="2700000" algn="tl">
                    <a:srgbClr val="000000">
                      <a:alpha val="43137"/>
                    </a:srgbClr>
                  </a:outerShdw>
                </a:effectLst>
              </a:rPr>
              <a:t>: </a:t>
            </a:r>
          </a:p>
          <a:p>
            <a:pPr>
              <a:defRPr/>
            </a:pPr>
            <a:r>
              <a:rPr lang="es-ES_tradnl" sz="1800" u="sng" dirty="0" smtClean="0">
                <a:solidFill>
                  <a:srgbClr val="FFFF00"/>
                </a:solidFill>
                <a:effectLst>
                  <a:outerShdw blurRad="38100" dist="38100" dir="2700000" algn="tl">
                    <a:srgbClr val="000000">
                      <a:alpha val="43137"/>
                    </a:srgbClr>
                  </a:outerShdw>
                </a:effectLst>
              </a:rPr>
              <a:t>No</a:t>
            </a:r>
            <a:r>
              <a:rPr lang="es-ES_tradnl" sz="1800" dirty="0" smtClean="0">
                <a:solidFill>
                  <a:srgbClr val="FFFF00"/>
                </a:solidFill>
                <a:effectLst>
                  <a:outerShdw blurRad="38100" dist="38100" dir="2700000" algn="tl">
                    <a:srgbClr val="000000">
                      <a:alpha val="43137"/>
                    </a:srgbClr>
                  </a:outerShdw>
                </a:effectLst>
              </a:rPr>
              <a:t> deducibles </a:t>
            </a:r>
            <a:r>
              <a:rPr lang="es-ES_tradnl" sz="1800" b="0" dirty="0" smtClean="0">
                <a:solidFill>
                  <a:srgbClr val="FFFF00"/>
                </a:solidFill>
                <a:effectLst>
                  <a:outerShdw blurRad="38100" dist="38100" dir="2700000" algn="tl">
                    <a:srgbClr val="000000">
                      <a:alpha val="43137"/>
                    </a:srgbClr>
                  </a:outerShdw>
                </a:effectLst>
              </a:rPr>
              <a:t> </a:t>
            </a:r>
            <a:endParaRPr lang="es-ES_tradnl" sz="1800" b="0" dirty="0">
              <a:solidFill>
                <a:srgbClr val="FFFF00"/>
              </a:solidFill>
              <a:effectLst>
                <a:outerShdw blurRad="38100" dist="38100" dir="2700000" algn="tl">
                  <a:srgbClr val="000000">
                    <a:alpha val="43137"/>
                  </a:srgbClr>
                </a:outerShdw>
              </a:effectLst>
            </a:endParaRPr>
          </a:p>
        </p:txBody>
      </p:sp>
      <p:graphicFrame>
        <p:nvGraphicFramePr>
          <p:cNvPr id="10" name="9 Tabla"/>
          <p:cNvGraphicFramePr>
            <a:graphicFrameLocks noGrp="1"/>
          </p:cNvGraphicFramePr>
          <p:nvPr/>
        </p:nvGraphicFramePr>
        <p:xfrm>
          <a:off x="1524000" y="49530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7391400" y="489204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50000"/>
                      </a:schemeClr>
                    </a:solidFill>
                  </a:tcPr>
                </a:tc>
                <a:extLst>
                  <a:ext uri="{0D108BD9-81ED-4DB2-BD59-A6C34878D82A}">
                    <a16:rowId xmlns="" xmlns:a16="http://schemas.microsoft.com/office/drawing/2014/main" val="10000"/>
                  </a:ext>
                </a:extLst>
              </a:tr>
            </a:tbl>
          </a:graphicData>
        </a:graphic>
      </p:graphicFrame>
      <p:cxnSp>
        <p:nvCxnSpPr>
          <p:cNvPr id="23577"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23578" name="23 Conector recto"/>
          <p:cNvCxnSpPr>
            <a:cxnSpLocks noChangeShapeType="1"/>
          </p:cNvCxnSpPr>
          <p:nvPr/>
        </p:nvCxnSpPr>
        <p:spPr bwMode="auto">
          <a:xfrm>
            <a:off x="5943600" y="1828800"/>
            <a:ext cx="0" cy="5029200"/>
          </a:xfrm>
          <a:prstGeom prst="line">
            <a:avLst/>
          </a:prstGeom>
          <a:noFill/>
          <a:ln w="63500" algn="ctr">
            <a:solidFill>
              <a:schemeClr val="tx1"/>
            </a:solidFill>
            <a:round/>
            <a:headEnd/>
            <a:tailEnd/>
          </a:ln>
        </p:spPr>
      </p:cxnSp>
      <p:cxnSp>
        <p:nvCxnSpPr>
          <p:cNvPr id="23579" name="29 Conector recto de flecha"/>
          <p:cNvCxnSpPr>
            <a:cxnSpLocks noChangeShapeType="1"/>
          </p:cNvCxnSpPr>
          <p:nvPr/>
        </p:nvCxnSpPr>
        <p:spPr bwMode="auto">
          <a:xfrm flipH="1">
            <a:off x="2971800" y="5410200"/>
            <a:ext cx="4419600" cy="0"/>
          </a:xfrm>
          <a:prstGeom prst="straightConnector1">
            <a:avLst/>
          </a:prstGeom>
          <a:noFill/>
          <a:ln w="28575" algn="ctr">
            <a:solidFill>
              <a:schemeClr val="tx1"/>
            </a:solidFill>
            <a:round/>
            <a:headEnd/>
            <a:tailEnd type="arrow" w="med" len="med"/>
          </a:ln>
        </p:spPr>
      </p:cxnSp>
      <p:sp>
        <p:nvSpPr>
          <p:cNvPr id="23580"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sp>
        <p:nvSpPr>
          <p:cNvPr id="47" name="46 CuadroTexto"/>
          <p:cNvSpPr txBox="1"/>
          <p:nvPr/>
        </p:nvSpPr>
        <p:spPr>
          <a:xfrm>
            <a:off x="2209800" y="1443037"/>
            <a:ext cx="1577975"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ESPAÑA</a:t>
            </a:r>
          </a:p>
        </p:txBody>
      </p:sp>
      <p:sp>
        <p:nvSpPr>
          <p:cNvPr id="48" name="47 CuadroTexto"/>
          <p:cNvSpPr txBox="1"/>
          <p:nvPr/>
        </p:nvSpPr>
        <p:spPr>
          <a:xfrm>
            <a:off x="7239000" y="1366837"/>
            <a:ext cx="2474913" cy="461963"/>
          </a:xfrm>
          <a:prstGeom prst="rect">
            <a:avLst/>
          </a:prstGeom>
          <a:noFill/>
        </p:spPr>
        <p:txBody>
          <a:bodyPr wrap="none">
            <a:spAutoFit/>
          </a:bodyPr>
          <a:lstStyle/>
          <a:p>
            <a:pPr>
              <a:defRPr/>
            </a:pPr>
            <a:r>
              <a:rPr lang="es-ES_tradnl" sz="2400" dirty="0">
                <a:effectLst>
                  <a:outerShdw blurRad="38100" dist="38100" dir="2700000" algn="tl">
                    <a:srgbClr val="000000">
                      <a:alpha val="43137"/>
                    </a:srgbClr>
                  </a:outerShdw>
                </a:effectLst>
              </a:rPr>
              <a:t>TERCER PAÍS</a:t>
            </a:r>
          </a:p>
        </p:txBody>
      </p:sp>
      <p:sp>
        <p:nvSpPr>
          <p:cNvPr id="23585" name="51 CuadroTexto"/>
          <p:cNvSpPr txBox="1">
            <a:spLocks noChangeArrowheads="1"/>
          </p:cNvSpPr>
          <p:nvPr/>
        </p:nvSpPr>
        <p:spPr bwMode="auto">
          <a:xfrm>
            <a:off x="2599074" y="990600"/>
            <a:ext cx="5020926" cy="523220"/>
          </a:xfrm>
          <a:prstGeom prst="rect">
            <a:avLst/>
          </a:prstGeom>
          <a:noFill/>
          <a:ln w="9525">
            <a:noFill/>
            <a:miter lim="800000"/>
            <a:headEnd/>
            <a:tailEnd/>
          </a:ln>
        </p:spPr>
        <p:txBody>
          <a:bodyPr wrap="none">
            <a:spAutoFit/>
          </a:bodyPr>
          <a:lstStyle/>
          <a:p>
            <a:pPr marL="457200" indent="-457200">
              <a:buFont typeface="Wingdings" pitchFamily="2" charset="2"/>
              <a:buChar char="v"/>
            </a:pPr>
            <a:r>
              <a:rPr lang="es-ES_tradnl" sz="2800" dirty="0" smtClean="0">
                <a:solidFill>
                  <a:srgbClr val="FFFF00"/>
                </a:solidFill>
              </a:rPr>
              <a:t>A y B: </a:t>
            </a:r>
            <a:r>
              <a:rPr lang="es-ES_tradnl" sz="2800" dirty="0">
                <a:solidFill>
                  <a:srgbClr val="FFFF00"/>
                </a:solidFill>
              </a:rPr>
              <a:t>Son </a:t>
            </a:r>
            <a:r>
              <a:rPr lang="es-ES_tradnl" sz="2800" dirty="0" smtClean="0">
                <a:solidFill>
                  <a:srgbClr val="FFFF00"/>
                </a:solidFill>
              </a:rPr>
              <a:t>Vinculadas</a:t>
            </a:r>
            <a:endParaRPr lang="es-ES_tradnl" sz="2800" dirty="0">
              <a:solidFill>
                <a:srgbClr val="FFFF00"/>
              </a:solidFill>
            </a:endParaRPr>
          </a:p>
        </p:txBody>
      </p:sp>
      <p:sp>
        <p:nvSpPr>
          <p:cNvPr id="20" name="Text Box 3"/>
          <p:cNvSpPr txBox="1">
            <a:spLocks noChangeArrowheads="1"/>
          </p:cNvSpPr>
          <p:nvPr/>
        </p:nvSpPr>
        <p:spPr bwMode="auto">
          <a:xfrm>
            <a:off x="0" y="60960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FF0000"/>
                </a:solidFill>
              </a:rPr>
              <a:t>Ejemplo</a:t>
            </a:r>
            <a:r>
              <a:rPr lang="es-ES" dirty="0" smtClean="0">
                <a:solidFill>
                  <a:srgbClr val="000066"/>
                </a:solidFill>
              </a:rPr>
              <a:t> GASTOS:</a:t>
            </a:r>
            <a:r>
              <a:rPr lang="es-ES" dirty="0" smtClean="0">
                <a:solidFill>
                  <a:schemeClr val="bg2"/>
                </a:solidFill>
              </a:rPr>
              <a:t> </a:t>
            </a:r>
            <a:r>
              <a:rPr lang="es-ES" u="sng" dirty="0">
                <a:solidFill>
                  <a:srgbClr val="0000FF"/>
                </a:solidFill>
              </a:rPr>
              <a:t>NO</a:t>
            </a:r>
            <a:r>
              <a:rPr lang="es-ES" dirty="0">
                <a:solidFill>
                  <a:srgbClr val="0000FF"/>
                </a:solidFill>
              </a:rPr>
              <a:t> </a:t>
            </a:r>
            <a:r>
              <a:rPr lang="es-ES" dirty="0" smtClean="0">
                <a:solidFill>
                  <a:srgbClr val="0000FF"/>
                </a:solidFill>
              </a:rPr>
              <a:t>DEDUCIBLES</a:t>
            </a:r>
            <a:r>
              <a:rPr lang="es-ES" dirty="0" smtClean="0">
                <a:solidFill>
                  <a:srgbClr val="FF0066"/>
                </a:solidFill>
              </a:rPr>
              <a:t>.  </a:t>
            </a:r>
            <a:r>
              <a:rPr lang="es-ES" dirty="0" smtClean="0">
                <a:solidFill>
                  <a:srgbClr val="FF0000"/>
                </a:solidFill>
              </a:rPr>
              <a:t>Desde 1/1/2015</a:t>
            </a:r>
            <a:endParaRPr lang="es-ES" dirty="0">
              <a:solidFill>
                <a:srgbClr val="FF0066"/>
              </a:solidFill>
            </a:endParaRPr>
          </a:p>
        </p:txBody>
      </p:sp>
      <p:sp>
        <p:nvSpPr>
          <p:cNvPr id="22" name="21 Rectángulo"/>
          <p:cNvSpPr/>
          <p:nvPr/>
        </p:nvSpPr>
        <p:spPr>
          <a:xfrm>
            <a:off x="4495800" y="1671935"/>
            <a:ext cx="863894" cy="523220"/>
          </a:xfrm>
          <a:prstGeom prst="rect">
            <a:avLst/>
          </a:prstGeom>
        </p:spPr>
        <p:txBody>
          <a:bodyPr wrap="square">
            <a:spAutoFit/>
          </a:bodyPr>
          <a:lstStyle/>
          <a:p>
            <a:r>
              <a:rPr lang="es-ES_tradnl" sz="2800" u="sng" dirty="0" smtClean="0">
                <a:solidFill>
                  <a:srgbClr val="FFFF00"/>
                </a:solidFill>
                <a:effectLst>
                  <a:outerShdw blurRad="38100" dist="38100" dir="2700000" algn="tl">
                    <a:srgbClr val="000000">
                      <a:alpha val="43137"/>
                    </a:srgbClr>
                  </a:outerShdw>
                </a:effectLst>
                <a:latin typeface="Arial" pitchFamily="34" charset="0"/>
              </a:rPr>
              <a:t>E-1</a:t>
            </a:r>
            <a:endParaRPr lang="es-ES_tradnl" sz="2800" dirty="0"/>
          </a:p>
        </p:txBody>
      </p:sp>
      <p:sp>
        <p:nvSpPr>
          <p:cNvPr id="23" name="22 Rectángulo"/>
          <p:cNvSpPr/>
          <p:nvPr/>
        </p:nvSpPr>
        <p:spPr>
          <a:xfrm>
            <a:off x="5029200" y="4034135"/>
            <a:ext cx="863894" cy="523220"/>
          </a:xfrm>
          <a:prstGeom prst="rect">
            <a:avLst/>
          </a:prstGeom>
        </p:spPr>
        <p:txBody>
          <a:bodyPr wrap="square">
            <a:spAutoFit/>
          </a:bodyPr>
          <a:lstStyle/>
          <a:p>
            <a:r>
              <a:rPr lang="es-ES_tradnl" sz="2800" u="sng" dirty="0" smtClean="0">
                <a:solidFill>
                  <a:srgbClr val="FFFF00"/>
                </a:solidFill>
                <a:effectLst>
                  <a:outerShdw blurRad="38100" dist="38100" dir="2700000" algn="tl">
                    <a:srgbClr val="000000">
                      <a:alpha val="43137"/>
                    </a:srgbClr>
                  </a:outerShdw>
                </a:effectLst>
                <a:latin typeface="Arial" pitchFamily="34" charset="0"/>
              </a:rPr>
              <a:t>E-2</a:t>
            </a:r>
            <a:endParaRPr lang="es-ES_tradnl" sz="2800" dirty="0"/>
          </a:p>
        </p:txBody>
      </p:sp>
      <p:graphicFrame>
        <p:nvGraphicFramePr>
          <p:cNvPr id="24" name="23 Tabla"/>
          <p:cNvGraphicFramePr>
            <a:graphicFrameLocks noGrp="1"/>
          </p:cNvGraphicFramePr>
          <p:nvPr/>
        </p:nvGraphicFramePr>
        <p:xfrm>
          <a:off x="457200" y="182880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914400">
                <a:tc>
                  <a:txBody>
                    <a:bodyPr/>
                    <a:lstStyle/>
                    <a:p>
                      <a:pPr algn="ctr"/>
                      <a:r>
                        <a:rPr lang="es-ES_tradnl" dirty="0" smtClean="0"/>
                        <a:t>Sociedad</a:t>
                      </a:r>
                    </a:p>
                    <a:p>
                      <a:pPr algn="ctr"/>
                      <a:r>
                        <a:rPr lang="es-ES_tradnl" dirty="0" smtClean="0"/>
                        <a:t> </a:t>
                      </a:r>
                      <a:r>
                        <a:rPr lang="es-ES_tradnl" sz="4000" dirty="0" smtClean="0"/>
                        <a:t>A</a:t>
                      </a:r>
                      <a:endParaRPr lang="es-ES_tradnl" sz="4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10000"/>
                      </a:schemeClr>
                    </a:solidFill>
                  </a:tcPr>
                </a:tc>
                <a:extLst>
                  <a:ext uri="{0D108BD9-81ED-4DB2-BD59-A6C34878D82A}">
                    <a16:rowId xmlns="" xmlns:a16="http://schemas.microsoft.com/office/drawing/2014/main" val="10000"/>
                  </a:ext>
                </a:extLst>
              </a:tr>
            </a:tbl>
          </a:graphicData>
        </a:graphic>
      </p:graphicFrame>
      <p:graphicFrame>
        <p:nvGraphicFramePr>
          <p:cNvPr id="25" name="24 Tabla"/>
          <p:cNvGraphicFramePr>
            <a:graphicFrameLocks noGrp="1"/>
          </p:cNvGraphicFramePr>
          <p:nvPr/>
        </p:nvGraphicFramePr>
        <p:xfrm>
          <a:off x="7848600" y="1920240"/>
          <a:ext cx="1447800" cy="975360"/>
        </p:xfrm>
        <a:graphic>
          <a:graphicData uri="http://schemas.openxmlformats.org/drawingml/2006/table">
            <a:tbl>
              <a:tblPr firstRow="1" bandRow="1">
                <a:tableStyleId>{5C22544A-7EE6-4342-B048-85BDC9FD1C3A}</a:tableStyleId>
              </a:tblPr>
              <a:tblGrid>
                <a:gridCol w="1447800">
                  <a:extLst>
                    <a:ext uri="{9D8B030D-6E8A-4147-A177-3AD203B41FA5}">
                      <a16:colId xmlns="" xmlns:a16="http://schemas.microsoft.com/office/drawing/2014/main" val="20000"/>
                    </a:ext>
                  </a:extLst>
                </a:gridCol>
              </a:tblGrid>
              <a:tr h="762000">
                <a:tc>
                  <a:txBody>
                    <a:bodyPr/>
                    <a:lstStyle/>
                    <a:p>
                      <a:pPr algn="ctr"/>
                      <a:r>
                        <a:rPr lang="es-ES_tradnl" dirty="0" smtClean="0"/>
                        <a:t>Sociedad</a:t>
                      </a:r>
                    </a:p>
                    <a:p>
                      <a:pPr algn="ctr"/>
                      <a:r>
                        <a:rPr lang="es-ES_tradnl" dirty="0" smtClean="0"/>
                        <a:t> </a:t>
                      </a:r>
                      <a:r>
                        <a:rPr lang="es-ES_tradnl" sz="4000" dirty="0" smtClean="0"/>
                        <a:t>B</a:t>
                      </a:r>
                      <a:endParaRPr lang="es-ES_tradnl" sz="4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50000"/>
                      </a:schemeClr>
                    </a:solidFill>
                  </a:tcPr>
                </a:tc>
                <a:extLst>
                  <a:ext uri="{0D108BD9-81ED-4DB2-BD59-A6C34878D82A}">
                    <a16:rowId xmlns="" xmlns:a16="http://schemas.microsoft.com/office/drawing/2014/main" val="10000"/>
                  </a:ext>
                </a:extLst>
              </a:tr>
            </a:tbl>
          </a:graphicData>
        </a:graphic>
      </p:graphicFrame>
      <p:sp>
        <p:nvSpPr>
          <p:cNvPr id="26" name="25 Rectángulo"/>
          <p:cNvSpPr/>
          <p:nvPr/>
        </p:nvSpPr>
        <p:spPr bwMode="auto">
          <a:xfrm>
            <a:off x="6324600" y="5858470"/>
            <a:ext cx="3352800" cy="923330"/>
          </a:xfrm>
          <a:prstGeom prst="rect">
            <a:avLst/>
          </a:prstGeom>
          <a:noFill/>
          <a:ln w="9525" cap="flat" cmpd="sng" algn="ctr">
            <a:noFill/>
            <a:prstDash val="solid"/>
            <a:round/>
            <a:headEnd type="none" w="med" len="med"/>
            <a:tailEnd type="none" w="med" len="med"/>
          </a:ln>
          <a:effectLst/>
        </p:spPr>
        <p:txBody>
          <a:bodyPr wrap="square">
            <a:spAutoFit/>
          </a:bodyPr>
          <a:lstStyle/>
          <a:p>
            <a:pPr>
              <a:defRPr/>
            </a:pPr>
            <a:r>
              <a:rPr lang="es-ES_tradnl" sz="1800" u="sng" dirty="0" smtClean="0">
                <a:effectLst>
                  <a:outerShdw blurRad="38100" dist="38100" dir="2700000" algn="tl">
                    <a:srgbClr val="000000">
                      <a:alpha val="43137"/>
                    </a:srgbClr>
                  </a:outerShdw>
                </a:effectLst>
              </a:rPr>
              <a:t>Ingreso en B</a:t>
            </a:r>
            <a:r>
              <a:rPr lang="es-ES_tradnl" sz="1800" dirty="0" smtClean="0">
                <a:effectLst>
                  <a:outerShdw blurRad="38100" dist="38100" dir="2700000" algn="tl">
                    <a:srgbClr val="000000">
                      <a:alpha val="43137"/>
                    </a:srgbClr>
                  </a:outerShdw>
                </a:effectLst>
              </a:rPr>
              <a:t>: </a:t>
            </a:r>
          </a:p>
          <a:p>
            <a:pPr>
              <a:defRPr/>
            </a:pPr>
            <a:r>
              <a:rPr lang="es-ES_tradnl" sz="1800" dirty="0" smtClean="0">
                <a:effectLst>
                  <a:outerShdw blurRad="38100" dist="38100" dir="2700000" algn="tl">
                    <a:srgbClr val="000000">
                      <a:alpha val="43137"/>
                    </a:srgbClr>
                  </a:outerShdw>
                </a:effectLst>
              </a:rPr>
              <a:t> </a:t>
            </a:r>
            <a:r>
              <a:rPr lang="es-ES_tradnl" sz="1600" dirty="0" smtClean="0">
                <a:effectLst>
                  <a:outerShdw blurRad="38100" dist="38100" dir="2700000" algn="tl">
                    <a:srgbClr val="000000">
                      <a:alpha val="43137"/>
                    </a:srgbClr>
                  </a:outerShdw>
                </a:effectLst>
              </a:rPr>
              <a:t>No ingreso ó exento </a:t>
            </a:r>
          </a:p>
          <a:p>
            <a:pPr>
              <a:defRPr/>
            </a:pPr>
            <a:r>
              <a:rPr lang="es-ES_tradnl" sz="1600" dirty="0" smtClean="0">
                <a:effectLst>
                  <a:outerShdw blurRad="38100" dist="38100" dir="2700000" algn="tl">
                    <a:srgbClr val="000000">
                      <a:alpha val="43137"/>
                    </a:srgbClr>
                  </a:outerShdw>
                </a:effectLst>
              </a:rPr>
              <a:t>ó tipo nominal &lt; 10%</a:t>
            </a:r>
            <a:r>
              <a:rPr lang="es-ES_tradnl" sz="1600" b="0" dirty="0" smtClean="0"/>
              <a:t> </a:t>
            </a:r>
            <a:endParaRPr lang="es-ES_tradnl" sz="1600" b="0" dirty="0"/>
          </a:p>
        </p:txBody>
      </p:sp>
      <p:cxnSp>
        <p:nvCxnSpPr>
          <p:cNvPr id="27" name="29 Conector recto de flecha"/>
          <p:cNvCxnSpPr>
            <a:cxnSpLocks noChangeShapeType="1"/>
          </p:cNvCxnSpPr>
          <p:nvPr/>
        </p:nvCxnSpPr>
        <p:spPr bwMode="auto">
          <a:xfrm flipH="1">
            <a:off x="1905000" y="2438400"/>
            <a:ext cx="5943600" cy="0"/>
          </a:xfrm>
          <a:prstGeom prst="straightConnector1">
            <a:avLst/>
          </a:prstGeom>
          <a:noFill/>
          <a:ln w="28575" algn="ctr">
            <a:solidFill>
              <a:schemeClr val="tx1"/>
            </a:solidFill>
            <a:round/>
            <a:headEnd/>
            <a:tailEnd type="arrow" w="med" len="med"/>
          </a:ln>
        </p:spPr>
      </p:cxnSp>
      <p:sp>
        <p:nvSpPr>
          <p:cNvPr id="29" name="28 Rectángulo"/>
          <p:cNvSpPr/>
          <p:nvPr/>
        </p:nvSpPr>
        <p:spPr bwMode="auto">
          <a:xfrm>
            <a:off x="304800" y="2819400"/>
            <a:ext cx="4343400" cy="646331"/>
          </a:xfrm>
          <a:prstGeom prst="rect">
            <a:avLst/>
          </a:prstGeom>
          <a:noFill/>
          <a:ln w="9525" cap="flat" cmpd="sng" algn="ctr">
            <a:noFill/>
            <a:prstDash val="solid"/>
            <a:round/>
            <a:headEnd type="none" w="med" len="med"/>
            <a:tailEnd type="none" w="med" len="med"/>
          </a:ln>
          <a:effectLst/>
        </p:spPr>
        <p:txBody>
          <a:bodyPr wrap="square">
            <a:spAutoFit/>
          </a:bodyPr>
          <a:lstStyle/>
          <a:p>
            <a:pPr>
              <a:defRPr/>
            </a:pPr>
            <a:r>
              <a:rPr lang="es-ES_tradnl" sz="1800" u="sng" dirty="0">
                <a:effectLst>
                  <a:outerShdw blurRad="38100" dist="38100" dir="2700000" algn="tl">
                    <a:srgbClr val="000000">
                      <a:alpha val="43137"/>
                    </a:srgbClr>
                  </a:outerShdw>
                </a:effectLst>
              </a:rPr>
              <a:t>Gastos </a:t>
            </a:r>
            <a:r>
              <a:rPr lang="es-ES_tradnl" sz="1800" u="sng" dirty="0" smtClean="0">
                <a:effectLst>
                  <a:outerShdw blurRad="38100" dist="38100" dir="2700000" algn="tl">
                    <a:srgbClr val="000000">
                      <a:alpha val="43137"/>
                    </a:srgbClr>
                  </a:outerShdw>
                </a:effectLst>
              </a:rPr>
              <a:t>en A</a:t>
            </a:r>
            <a:r>
              <a:rPr lang="es-ES_tradnl" sz="1800" dirty="0" smtClean="0">
                <a:effectLst>
                  <a:outerShdw blurRad="38100" dist="38100" dir="2700000" algn="tl">
                    <a:srgbClr val="000000">
                      <a:alpha val="43137"/>
                    </a:srgbClr>
                  </a:outerShdw>
                </a:effectLst>
              </a:rPr>
              <a:t>: -100.000 €</a:t>
            </a:r>
          </a:p>
          <a:p>
            <a:pPr>
              <a:defRPr/>
            </a:pPr>
            <a:r>
              <a:rPr lang="es-ES_tradnl" sz="1800" u="sng" dirty="0" smtClean="0">
                <a:solidFill>
                  <a:srgbClr val="FFFF00"/>
                </a:solidFill>
                <a:effectLst>
                  <a:outerShdw blurRad="38100" dist="38100" dir="2700000" algn="tl">
                    <a:srgbClr val="000000">
                      <a:alpha val="43137"/>
                    </a:srgbClr>
                  </a:outerShdw>
                </a:effectLst>
              </a:rPr>
              <a:t>No</a:t>
            </a:r>
            <a:r>
              <a:rPr lang="es-ES_tradnl" sz="1800" dirty="0" smtClean="0">
                <a:solidFill>
                  <a:srgbClr val="FFFF00"/>
                </a:solidFill>
                <a:effectLst>
                  <a:outerShdw blurRad="38100" dist="38100" dir="2700000" algn="tl">
                    <a:srgbClr val="000000">
                      <a:alpha val="43137"/>
                    </a:srgbClr>
                  </a:outerShdw>
                </a:effectLst>
              </a:rPr>
              <a:t> deducibles </a:t>
            </a:r>
            <a:r>
              <a:rPr lang="es-ES_tradnl" sz="1800" b="0" dirty="0" smtClean="0">
                <a:solidFill>
                  <a:srgbClr val="FFFF00"/>
                </a:solidFill>
              </a:rPr>
              <a:t> </a:t>
            </a:r>
            <a:endParaRPr lang="es-ES_tradnl" sz="1800" b="0" dirty="0">
              <a:solidFill>
                <a:srgbClr val="FFFF00"/>
              </a:solidFill>
            </a:endParaRPr>
          </a:p>
        </p:txBody>
      </p:sp>
      <p:sp>
        <p:nvSpPr>
          <p:cNvPr id="31" name="30 Rectángulo"/>
          <p:cNvSpPr/>
          <p:nvPr/>
        </p:nvSpPr>
        <p:spPr bwMode="auto">
          <a:xfrm>
            <a:off x="6248400" y="3024426"/>
            <a:ext cx="3657600" cy="861774"/>
          </a:xfrm>
          <a:prstGeom prst="rect">
            <a:avLst/>
          </a:prstGeom>
          <a:noFill/>
          <a:ln w="9525" cap="flat" cmpd="sng" algn="ctr">
            <a:noFill/>
            <a:prstDash val="solid"/>
            <a:round/>
            <a:headEnd type="none" w="med" len="med"/>
            <a:tailEnd type="none" w="med" len="med"/>
          </a:ln>
          <a:effectLst/>
        </p:spPr>
        <p:txBody>
          <a:bodyPr wrap="square">
            <a:spAutoFit/>
          </a:bodyPr>
          <a:lstStyle/>
          <a:p>
            <a:pPr>
              <a:defRPr/>
            </a:pPr>
            <a:r>
              <a:rPr lang="es-ES_tradnl" sz="1800" u="sng" dirty="0" smtClean="0">
                <a:effectLst>
                  <a:outerShdw blurRad="38100" dist="38100" dir="2700000" algn="tl">
                    <a:srgbClr val="000000">
                      <a:alpha val="43137"/>
                    </a:srgbClr>
                  </a:outerShdw>
                </a:effectLst>
              </a:rPr>
              <a:t>Ingreso en B</a:t>
            </a:r>
            <a:r>
              <a:rPr lang="es-ES_tradnl" sz="1800" dirty="0" smtClean="0">
                <a:effectLst>
                  <a:outerShdw blurRad="38100" dist="38100" dir="2700000" algn="tl">
                    <a:srgbClr val="000000">
                      <a:alpha val="43137"/>
                    </a:srgbClr>
                  </a:outerShdw>
                </a:effectLst>
              </a:rPr>
              <a:t>: +100.000 €</a:t>
            </a:r>
          </a:p>
          <a:p>
            <a:pPr>
              <a:defRPr/>
            </a:pPr>
            <a:r>
              <a:rPr lang="es-ES_tradnl" sz="1600" dirty="0" smtClean="0">
                <a:effectLst>
                  <a:outerShdw blurRad="38100" dist="38100" dir="2700000" algn="tl">
                    <a:srgbClr val="000000">
                      <a:alpha val="43137"/>
                    </a:srgbClr>
                  </a:outerShdw>
                </a:effectLst>
              </a:rPr>
              <a:t>No ingreso ó exento</a:t>
            </a:r>
          </a:p>
          <a:p>
            <a:pPr>
              <a:defRPr/>
            </a:pPr>
            <a:r>
              <a:rPr lang="es-ES_tradnl" sz="1600" dirty="0" smtClean="0">
                <a:effectLst>
                  <a:outerShdw blurRad="38100" dist="38100" dir="2700000" algn="tl">
                    <a:srgbClr val="000000">
                      <a:alpha val="43137"/>
                    </a:srgbClr>
                  </a:outerShdw>
                </a:effectLst>
              </a:rPr>
              <a:t> ó tipo nominal &lt; 10%</a:t>
            </a:r>
            <a:r>
              <a:rPr lang="es-ES_tradnl" sz="1600" b="0" dirty="0" smtClean="0"/>
              <a:t> </a:t>
            </a:r>
            <a:endParaRPr lang="es-ES_tradnl" sz="1600" b="0" dirty="0"/>
          </a:p>
        </p:txBody>
      </p:sp>
      <p:sp>
        <p:nvSpPr>
          <p:cNvPr id="36" name="48 CuadroTexto"/>
          <p:cNvSpPr txBox="1">
            <a:spLocks noChangeArrowheads="1"/>
          </p:cNvSpPr>
          <p:nvPr/>
        </p:nvSpPr>
        <p:spPr bwMode="auto">
          <a:xfrm>
            <a:off x="4267200" y="5029200"/>
            <a:ext cx="1558440" cy="400110"/>
          </a:xfrm>
          <a:prstGeom prst="rect">
            <a:avLst/>
          </a:prstGeom>
          <a:noFill/>
          <a:ln w="9525">
            <a:noFill/>
            <a:miter lim="800000"/>
            <a:headEnd/>
            <a:tailEnd/>
          </a:ln>
        </p:spPr>
        <p:txBody>
          <a:bodyPr wrap="none">
            <a:spAutoFit/>
          </a:bodyPr>
          <a:lstStyle/>
          <a:p>
            <a:r>
              <a:rPr lang="es-ES_tradnl" dirty="0">
                <a:effectLst>
                  <a:outerShdw blurRad="38100" dist="38100" dir="2700000" algn="tl">
                    <a:srgbClr val="000000">
                      <a:alpha val="43137"/>
                    </a:srgbClr>
                  </a:outerShdw>
                </a:effectLst>
              </a:rPr>
              <a:t>Préstamo</a:t>
            </a:r>
          </a:p>
        </p:txBody>
      </p:sp>
    </p:spTree>
    <p:extLst>
      <p:ext uri="{BB962C8B-B14F-4D97-AF65-F5344CB8AC3E}">
        <p14:creationId xmlns="" xmlns:p14="http://schemas.microsoft.com/office/powerpoint/2010/main" val="130510100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18400" y="6381750"/>
            <a:ext cx="2311400" cy="476250"/>
          </a:xfrm>
        </p:spPr>
        <p:txBody>
          <a:bodyPr/>
          <a:lstStyle/>
          <a:p>
            <a:pPr>
              <a:defRPr/>
            </a:pPr>
            <a:fld id="{E408A1FA-ABC6-49E7-87CD-26C4218B5508}" type="slidenum">
              <a:rPr lang="es-ES"/>
              <a:pPr>
                <a:defRPr/>
              </a:pPr>
              <a:t>8</a:t>
            </a:fld>
            <a:endParaRPr lang="es-ES" dirty="0"/>
          </a:p>
        </p:txBody>
      </p:sp>
      <p:sp>
        <p:nvSpPr>
          <p:cNvPr id="3075" name="Rectangle 4"/>
          <p:cNvSpPr>
            <a:spLocks noChangeArrowheads="1"/>
          </p:cNvSpPr>
          <p:nvPr/>
        </p:nvSpPr>
        <p:spPr bwMode="auto">
          <a:xfrm>
            <a:off x="304800" y="352485"/>
            <a:ext cx="9296400" cy="4524315"/>
          </a:xfrm>
          <a:prstGeom prst="rect">
            <a:avLst/>
          </a:prstGeom>
          <a:noFill/>
          <a:ln w="9525">
            <a:noFill/>
            <a:miter lim="800000"/>
            <a:headEnd/>
            <a:tailEnd/>
          </a:ln>
        </p:spPr>
        <p:txBody>
          <a:bodyPr>
            <a:spAutoFit/>
          </a:bodyPr>
          <a:lstStyle/>
          <a:p>
            <a:pPr marL="1371600" indent="-1371600" algn="ctr">
              <a:buFont typeface="+mj-lt"/>
              <a:buAutoNum type="romanUcPeriod"/>
            </a:pPr>
            <a:r>
              <a:rPr lang="es-ES_tradnl" sz="8800" dirty="0" smtClean="0">
                <a:solidFill>
                  <a:srgbClr val="FFFF00"/>
                </a:solidFill>
                <a:effectLst>
                  <a:outerShdw blurRad="38100" dist="38100" dir="2700000" algn="tl">
                    <a:srgbClr val="000000">
                      <a:alpha val="43137"/>
                    </a:srgbClr>
                  </a:outerShdw>
                </a:effectLst>
              </a:rPr>
              <a:t>Impuesto s/ Sociedades</a:t>
            </a:r>
          </a:p>
          <a:p>
            <a:pPr algn="ctr"/>
            <a:endParaRPr lang="es-ES_tradnl" sz="2400" dirty="0">
              <a:solidFill>
                <a:srgbClr val="FFFF00"/>
              </a:solidFill>
              <a:effectLst>
                <a:outerShdw blurRad="38100" dist="38100" dir="2700000" algn="tl">
                  <a:srgbClr val="000000">
                    <a:alpha val="43137"/>
                  </a:srgbClr>
                </a:outerShdw>
              </a:effectLst>
            </a:endParaRPr>
          </a:p>
        </p:txBody>
      </p:sp>
      <p:sp>
        <p:nvSpPr>
          <p:cNvPr id="3076" name="Rectangle 5"/>
          <p:cNvSpPr>
            <a:spLocks noChangeArrowheads="1"/>
          </p:cNvSpPr>
          <p:nvPr/>
        </p:nvSpPr>
        <p:spPr bwMode="auto">
          <a:xfrm>
            <a:off x="5257800" y="6216650"/>
            <a:ext cx="3622675" cy="336550"/>
          </a:xfrm>
          <a:prstGeom prst="rect">
            <a:avLst/>
          </a:prstGeom>
          <a:noFill/>
          <a:ln w="9525" algn="ctr">
            <a:noFill/>
            <a:miter lim="800000"/>
            <a:headEnd/>
            <a:tailEnd/>
          </a:ln>
        </p:spPr>
        <p:txBody>
          <a:bodyPr wrap="none">
            <a:spAutoFit/>
          </a:bodyPr>
          <a:lstStyle/>
          <a:p>
            <a:r>
              <a:rPr lang="es-ES" sz="1600" dirty="0"/>
              <a:t>José Antonio Fernández Pérez</a:t>
            </a:r>
            <a:endParaRPr lang="es-ES_tradnl" sz="1600" dirty="0"/>
          </a:p>
        </p:txBody>
      </p:sp>
    </p:spTree>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3 Marcador de número de diapositiva"/>
          <p:cNvSpPr>
            <a:spLocks noGrp="1"/>
          </p:cNvSpPr>
          <p:nvPr>
            <p:ph type="sldNum" sz="quarter" idx="12"/>
          </p:nvPr>
        </p:nvSpPr>
        <p:spPr>
          <a:xfrm>
            <a:off x="7594600" y="6381750"/>
            <a:ext cx="2311400" cy="476250"/>
          </a:xfrm>
        </p:spPr>
        <p:txBody>
          <a:bodyPr/>
          <a:lstStyle/>
          <a:p>
            <a:pPr>
              <a:defRPr/>
            </a:pPr>
            <a:fld id="{072C2827-0E38-416B-8337-723CF1B959B8}" type="slidenum">
              <a:rPr lang="es-ES"/>
              <a:pPr>
                <a:defRPr/>
              </a:pPr>
              <a:t>80</a:t>
            </a:fld>
            <a:endParaRPr lang="es-ES"/>
          </a:p>
        </p:txBody>
      </p:sp>
      <p:sp>
        <p:nvSpPr>
          <p:cNvPr id="24579" name="Rectangle 2"/>
          <p:cNvSpPr>
            <a:spLocks noGrp="1" noChangeArrowheads="1"/>
          </p:cNvSpPr>
          <p:nvPr>
            <p:ph type="ctrTitle" idx="4294967295"/>
          </p:nvPr>
        </p:nvSpPr>
        <p:spPr>
          <a:xfrm>
            <a:off x="0" y="-76200"/>
            <a:ext cx="9906000" cy="762000"/>
          </a:xfrm>
          <a:noFill/>
        </p:spPr>
        <p:txBody>
          <a:bodyPr/>
          <a:lstStyle/>
          <a:p>
            <a:pPr algn="l" eaLnBrk="1" hangingPunct="1"/>
            <a:r>
              <a:rPr lang="es-ES_tradnl" sz="3200" b="1" dirty="0" smtClean="0">
                <a:solidFill>
                  <a:srgbClr val="FFFF66"/>
                </a:solidFill>
                <a:effectLst/>
              </a:rPr>
              <a:t>Art. 15.k) LIS. </a:t>
            </a:r>
            <a:r>
              <a:rPr lang="es-ES" sz="3200" u="sng" dirty="0" smtClean="0">
                <a:solidFill>
                  <a:srgbClr val="FFFF00"/>
                </a:solidFill>
                <a:effectLst/>
              </a:rPr>
              <a:t>Desde 1/1/2017</a:t>
            </a:r>
          </a:p>
        </p:txBody>
      </p:sp>
      <p:sp>
        <p:nvSpPr>
          <p:cNvPr id="24580" name="Oval 3"/>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4581" name="Text Box 4"/>
          <p:cNvSpPr txBox="1">
            <a:spLocks noChangeArrowheads="1"/>
          </p:cNvSpPr>
          <p:nvPr/>
        </p:nvSpPr>
        <p:spPr bwMode="auto">
          <a:xfrm>
            <a:off x="0" y="685800"/>
            <a:ext cx="9906000" cy="615553"/>
          </a:xfrm>
          <a:prstGeom prst="rect">
            <a:avLst/>
          </a:prstGeom>
          <a:solidFill>
            <a:srgbClr val="CCFFFF"/>
          </a:solidFill>
          <a:ln w="9525">
            <a:noFill/>
            <a:miter lim="800000"/>
            <a:headEnd/>
            <a:tailEnd/>
          </a:ln>
        </p:spPr>
        <p:txBody>
          <a:bodyPr>
            <a:spAutoFit/>
          </a:bodyPr>
          <a:lstStyle/>
          <a:p>
            <a:pPr>
              <a:spcBef>
                <a:spcPct val="50000"/>
              </a:spcBef>
            </a:pPr>
            <a:r>
              <a:rPr lang="es-ES_tradnl" sz="1800" u="sng" dirty="0">
                <a:solidFill>
                  <a:srgbClr val="0000FF"/>
                </a:solidFill>
              </a:rPr>
              <a:t>Gasto no deducible</a:t>
            </a:r>
            <a:r>
              <a:rPr lang="es-ES_tradnl" sz="1600" dirty="0">
                <a:solidFill>
                  <a:srgbClr val="0000FF"/>
                </a:solidFill>
              </a:rPr>
              <a:t>:</a:t>
            </a:r>
            <a:r>
              <a:rPr lang="es-ES_tradnl" sz="1600" dirty="0">
                <a:solidFill>
                  <a:srgbClr val="000066"/>
                </a:solidFill>
              </a:rPr>
              <a:t> </a:t>
            </a:r>
            <a:r>
              <a:rPr lang="es-ES_tradnl" sz="1600" dirty="0" smtClean="0">
                <a:solidFill>
                  <a:srgbClr val="FF0000"/>
                </a:solidFill>
              </a:rPr>
              <a:t>Pérdidas por deterioro de Valores </a:t>
            </a:r>
            <a:r>
              <a:rPr lang="es-ES_tradnl" sz="1600" dirty="0" smtClean="0">
                <a:solidFill>
                  <a:srgbClr val="000066"/>
                </a:solidFill>
              </a:rPr>
              <a:t>que se den determinadas circunstancias.    </a:t>
            </a:r>
            <a:r>
              <a:rPr lang="es-ES" sz="1600" dirty="0" smtClean="0">
                <a:solidFill>
                  <a:srgbClr val="FF0066"/>
                </a:solidFill>
              </a:rPr>
              <a:t>Desde 1/1/2017</a:t>
            </a:r>
            <a:endParaRPr lang="es-ES" sz="1600" dirty="0">
              <a:solidFill>
                <a:srgbClr val="FF0066"/>
              </a:solidFill>
            </a:endParaRPr>
          </a:p>
        </p:txBody>
      </p:sp>
      <p:sp>
        <p:nvSpPr>
          <p:cNvPr id="2328581" name="Text Box 5"/>
          <p:cNvSpPr txBox="1">
            <a:spLocks noChangeArrowheads="1"/>
          </p:cNvSpPr>
          <p:nvPr/>
        </p:nvSpPr>
        <p:spPr bwMode="auto">
          <a:xfrm>
            <a:off x="0" y="1371600"/>
            <a:ext cx="9906000" cy="2031325"/>
          </a:xfrm>
          <a:prstGeom prst="rect">
            <a:avLst/>
          </a:prstGeom>
          <a:noFill/>
          <a:ln w="9525">
            <a:noFill/>
            <a:miter lim="800000"/>
            <a:headEnd/>
            <a:tailEnd/>
          </a:ln>
          <a:effectLst/>
        </p:spPr>
        <p:txBody>
          <a:bodyPr wrap="square">
            <a:spAutoFit/>
          </a:bodyPr>
          <a:lstStyle/>
          <a:p>
            <a:pPr marL="342900" indent="-342900">
              <a:buFont typeface="Wingdings" pitchFamily="2" charset="2"/>
              <a:buChar char="q"/>
            </a:pPr>
            <a:r>
              <a:rPr lang="es-ES_tradnl" u="sng" dirty="0" smtClean="0">
                <a:solidFill>
                  <a:srgbClr val="FFFF66"/>
                </a:solidFill>
                <a:latin typeface="Arial" pitchFamily="34" charset="0"/>
              </a:rPr>
              <a:t>Pérdidas por deterioro</a:t>
            </a:r>
            <a:r>
              <a:rPr lang="es-ES_tradnl" dirty="0" smtClean="0">
                <a:latin typeface="Arial" pitchFamily="34" charset="0"/>
              </a:rPr>
              <a:t> </a:t>
            </a:r>
            <a:r>
              <a:rPr lang="es-ES_tradnl" u="sng" dirty="0" smtClean="0">
                <a:latin typeface="Arial" pitchFamily="34" charset="0"/>
              </a:rPr>
              <a:t>de</a:t>
            </a:r>
            <a:r>
              <a:rPr lang="es-ES_tradnl" dirty="0" smtClean="0">
                <a:latin typeface="Arial" pitchFamily="34" charset="0"/>
              </a:rPr>
              <a:t> </a:t>
            </a:r>
            <a:r>
              <a:rPr lang="es-ES_tradnl" u="sng" dirty="0" smtClean="0">
                <a:solidFill>
                  <a:srgbClr val="FFFF00"/>
                </a:solidFill>
                <a:latin typeface="Arial" pitchFamily="34" charset="0"/>
              </a:rPr>
              <a:t>VALORES</a:t>
            </a:r>
            <a:r>
              <a:rPr lang="es-ES_tradnl" dirty="0" smtClean="0">
                <a:latin typeface="Arial" pitchFamily="34" charset="0"/>
              </a:rPr>
              <a:t> representativos de participaciones en </a:t>
            </a:r>
            <a:r>
              <a:rPr lang="es-ES_tradnl" u="sng" dirty="0" smtClean="0">
                <a:solidFill>
                  <a:srgbClr val="FFFF00"/>
                </a:solidFill>
                <a:latin typeface="Arial" pitchFamily="34" charset="0"/>
              </a:rPr>
              <a:t>ENTIDADES</a:t>
            </a:r>
            <a:r>
              <a:rPr lang="es-ES_tradnl" dirty="0" smtClean="0">
                <a:latin typeface="Arial" pitchFamily="34" charset="0"/>
              </a:rPr>
              <a:t> que se de </a:t>
            </a:r>
            <a:r>
              <a:rPr lang="es-ES_tradnl" u="sng" dirty="0" smtClean="0">
                <a:latin typeface="Arial" pitchFamily="34" charset="0"/>
              </a:rPr>
              <a:t>alguna</a:t>
            </a:r>
            <a:r>
              <a:rPr lang="es-ES_tradnl" dirty="0" smtClean="0">
                <a:latin typeface="Arial" pitchFamily="34" charset="0"/>
              </a:rPr>
              <a:t> de las siguientes circunstancias:</a:t>
            </a:r>
          </a:p>
          <a:p>
            <a:pPr marL="342900" indent="-342900"/>
            <a:endParaRPr lang="es-ES_tradnl" sz="1400" dirty="0" smtClean="0">
              <a:latin typeface="Arial" pitchFamily="34" charset="0"/>
            </a:endParaRPr>
          </a:p>
          <a:p>
            <a:pPr marL="342900" indent="-342900">
              <a:buFont typeface="Wingdings" pitchFamily="2" charset="2"/>
              <a:buChar char="ü"/>
            </a:pPr>
            <a:r>
              <a:rPr lang="es-ES_tradnl" u="sng" dirty="0" smtClean="0">
                <a:latin typeface="Arial" pitchFamily="34" charset="0"/>
              </a:rPr>
              <a:t>Sí </a:t>
            </a:r>
            <a:r>
              <a:rPr lang="es-ES_tradnl" dirty="0" smtClean="0">
                <a:latin typeface="Arial" pitchFamily="34" charset="0"/>
              </a:rPr>
              <a:t>cumplan requisito del art. 21 LIS </a:t>
            </a:r>
            <a:r>
              <a:rPr lang="es-ES_tradnl" dirty="0" smtClean="0">
                <a:solidFill>
                  <a:srgbClr val="FFFF00"/>
                </a:solidFill>
                <a:latin typeface="Arial" pitchFamily="34" charset="0"/>
              </a:rPr>
              <a:t>(≥ 5% ó &gt;20 MM € y ≥ 1 año)</a:t>
            </a:r>
          </a:p>
          <a:p>
            <a:pPr marL="342900" indent="-342900"/>
            <a:endParaRPr lang="es-ES_tradnl" sz="1200" b="0" dirty="0" smtClean="0">
              <a:latin typeface="Arial" pitchFamily="34" charset="0"/>
            </a:endParaRPr>
          </a:p>
          <a:p>
            <a:pPr marL="342900" indent="-342900">
              <a:buFont typeface="Wingdings" pitchFamily="2" charset="2"/>
              <a:buChar char="ü"/>
            </a:pPr>
            <a:r>
              <a:rPr lang="es-ES_tradnl" dirty="0" smtClean="0">
                <a:latin typeface="Arial" pitchFamily="34" charset="0"/>
              </a:rPr>
              <a:t>ó </a:t>
            </a:r>
            <a:r>
              <a:rPr lang="es-ES_tradnl" u="sng" dirty="0" smtClean="0">
                <a:latin typeface="Arial" pitchFamily="34" charset="0"/>
              </a:rPr>
              <a:t>No</a:t>
            </a:r>
            <a:r>
              <a:rPr lang="es-ES_tradnl" dirty="0" smtClean="0">
                <a:latin typeface="Arial" pitchFamily="34" charset="0"/>
              </a:rPr>
              <a:t> cumplan requisito del art. 21.1.b) LIS</a:t>
            </a:r>
            <a:r>
              <a:rPr lang="es-ES_tradnl" b="0" dirty="0" smtClean="0">
                <a:latin typeface="Arial" pitchFamily="34" charset="0"/>
              </a:rPr>
              <a:t> </a:t>
            </a:r>
            <a:r>
              <a:rPr lang="es-ES_tradnl" dirty="0" smtClean="0">
                <a:solidFill>
                  <a:srgbClr val="FFFF00"/>
                </a:solidFill>
                <a:latin typeface="Arial" pitchFamily="34" charset="0"/>
              </a:rPr>
              <a:t>(caso de no residente que tributen a un tipo nominal &lt; 10% ó sea Paraíso Fiscal)</a:t>
            </a:r>
          </a:p>
        </p:txBody>
      </p:sp>
      <p:sp>
        <p:nvSpPr>
          <p:cNvPr id="24583" name="Rectangle 6"/>
          <p:cNvSpPr>
            <a:spLocks noChangeArrowheads="1"/>
          </p:cNvSpPr>
          <p:nvPr/>
        </p:nvSpPr>
        <p:spPr bwMode="auto">
          <a:xfrm>
            <a:off x="0" y="2817813"/>
            <a:ext cx="9906000" cy="0"/>
          </a:xfrm>
          <a:prstGeom prst="rect">
            <a:avLst/>
          </a:prstGeom>
          <a:noFill/>
          <a:ln w="9525">
            <a:noFill/>
            <a:miter lim="800000"/>
            <a:headEnd/>
            <a:tailEnd/>
          </a:ln>
        </p:spPr>
        <p:txBody>
          <a:bodyPr wrap="none" anchor="ctr">
            <a:spAutoFit/>
          </a:bodyPr>
          <a:lstStyle/>
          <a:p>
            <a:pPr>
              <a:tabLst>
                <a:tab pos="457200" algn="l"/>
              </a:tabLst>
            </a:pPr>
            <a:endParaRPr lang="es-ES_tradnl" sz="1800" b="0">
              <a:latin typeface="Arial" pitchFamily="34" charset="0"/>
            </a:endParaRPr>
          </a:p>
        </p:txBody>
      </p:sp>
      <p:sp>
        <p:nvSpPr>
          <p:cNvPr id="24584" name="Rectangle 13"/>
          <p:cNvSpPr>
            <a:spLocks noChangeArrowheads="1"/>
          </p:cNvSpPr>
          <p:nvPr/>
        </p:nvSpPr>
        <p:spPr bwMode="auto">
          <a:xfrm>
            <a:off x="3505200" y="5715000"/>
            <a:ext cx="184150" cy="396875"/>
          </a:xfrm>
          <a:prstGeom prst="rect">
            <a:avLst/>
          </a:prstGeom>
          <a:noFill/>
          <a:ln w="9525" algn="ctr">
            <a:noFill/>
            <a:miter lim="800000"/>
            <a:headEnd/>
            <a:tailEnd/>
          </a:ln>
        </p:spPr>
        <p:txBody>
          <a:bodyPr wrap="none">
            <a:spAutoFit/>
          </a:bodyPr>
          <a:lstStyle/>
          <a:p>
            <a:endParaRPr lang="es-ES_tradnl"/>
          </a:p>
        </p:txBody>
      </p:sp>
      <p:sp>
        <p:nvSpPr>
          <p:cNvPr id="9" name="Text Box 4"/>
          <p:cNvSpPr txBox="1">
            <a:spLocks noChangeArrowheads="1"/>
          </p:cNvSpPr>
          <p:nvPr/>
        </p:nvSpPr>
        <p:spPr bwMode="auto">
          <a:xfrm>
            <a:off x="0" y="4566047"/>
            <a:ext cx="9906000" cy="615553"/>
          </a:xfrm>
          <a:prstGeom prst="rect">
            <a:avLst/>
          </a:prstGeom>
          <a:solidFill>
            <a:srgbClr val="CCFFFF"/>
          </a:solidFill>
          <a:ln w="9525">
            <a:noFill/>
            <a:miter lim="800000"/>
            <a:headEnd/>
            <a:tailEnd/>
          </a:ln>
        </p:spPr>
        <p:txBody>
          <a:bodyPr>
            <a:spAutoFit/>
          </a:bodyPr>
          <a:lstStyle/>
          <a:p>
            <a:pPr>
              <a:spcBef>
                <a:spcPct val="50000"/>
              </a:spcBef>
            </a:pPr>
            <a:r>
              <a:rPr lang="es-ES_tradnl" sz="1800" u="sng" dirty="0">
                <a:solidFill>
                  <a:srgbClr val="000066"/>
                </a:solidFill>
              </a:rPr>
              <a:t>Gasto no deducible</a:t>
            </a:r>
            <a:r>
              <a:rPr lang="es-ES_tradnl" sz="1600" dirty="0">
                <a:solidFill>
                  <a:srgbClr val="000066"/>
                </a:solidFill>
              </a:rPr>
              <a:t>: </a:t>
            </a:r>
            <a:r>
              <a:rPr lang="es-ES_tradnl" sz="1600" dirty="0" smtClean="0">
                <a:solidFill>
                  <a:srgbClr val="FF0000"/>
                </a:solidFill>
              </a:rPr>
              <a:t>Disminución de valor por aplicación del criterio de valor razonable en las entidades anteriores</a:t>
            </a:r>
            <a:r>
              <a:rPr lang="es-ES_tradnl" sz="1600" dirty="0" smtClean="0">
                <a:solidFill>
                  <a:srgbClr val="000066"/>
                </a:solidFill>
              </a:rPr>
              <a:t>. </a:t>
            </a:r>
            <a:r>
              <a:rPr lang="es-ES" sz="1600" dirty="0">
                <a:solidFill>
                  <a:srgbClr val="FF0066"/>
                </a:solidFill>
              </a:rPr>
              <a:t>Desde </a:t>
            </a:r>
            <a:r>
              <a:rPr lang="es-ES" sz="1600" dirty="0" smtClean="0">
                <a:solidFill>
                  <a:srgbClr val="FF0066"/>
                </a:solidFill>
              </a:rPr>
              <a:t>1/1/2017</a:t>
            </a:r>
            <a:endParaRPr lang="es-ES" sz="1600" dirty="0">
              <a:solidFill>
                <a:srgbClr val="FF0066"/>
              </a:solidFill>
            </a:endParaRPr>
          </a:p>
        </p:txBody>
      </p:sp>
      <p:graphicFrame>
        <p:nvGraphicFramePr>
          <p:cNvPr id="10" name="9 Tabla"/>
          <p:cNvGraphicFramePr>
            <a:graphicFrameLocks noGrp="1"/>
          </p:cNvGraphicFramePr>
          <p:nvPr/>
        </p:nvGraphicFramePr>
        <p:xfrm>
          <a:off x="152400" y="5334000"/>
          <a:ext cx="9601200" cy="923456"/>
        </p:xfrm>
        <a:graphic>
          <a:graphicData uri="http://schemas.openxmlformats.org/drawingml/2006/table">
            <a:tbl>
              <a:tblPr firstRow="1" bandRow="1">
                <a:tableStyleId>{7DF18680-E054-41AD-8BC1-D1AEF772440D}</a:tableStyleId>
              </a:tblPr>
              <a:tblGrid>
                <a:gridCol w="1981200">
                  <a:extLst>
                    <a:ext uri="{9D8B030D-6E8A-4147-A177-3AD203B41FA5}">
                      <a16:colId xmlns="" xmlns:a16="http://schemas.microsoft.com/office/drawing/2014/main" val="20000"/>
                    </a:ext>
                  </a:extLst>
                </a:gridCol>
                <a:gridCol w="7620000">
                  <a:extLst>
                    <a:ext uri="{9D8B030D-6E8A-4147-A177-3AD203B41FA5}">
                      <a16:colId xmlns="" xmlns:a16="http://schemas.microsoft.com/office/drawing/2014/main" val="20001"/>
                    </a:ext>
                  </a:extLst>
                </a:gridCol>
              </a:tblGrid>
              <a:tr h="923456">
                <a:tc>
                  <a:txBody>
                    <a:bodyPr/>
                    <a:lstStyle/>
                    <a:p>
                      <a:pPr marL="342900" indent="-342900">
                        <a:buFont typeface="Wingdings" pitchFamily="2" charset="2"/>
                        <a:buChar char="q"/>
                      </a:pPr>
                      <a:r>
                        <a:rPr lang="es-ES_tradnl" b="1" dirty="0" smtClean="0">
                          <a:solidFill>
                            <a:schemeClr val="tx1"/>
                          </a:solidFill>
                        </a:rPr>
                        <a:t>Valores</a:t>
                      </a:r>
                      <a:r>
                        <a:rPr lang="es-ES_tradnl" b="1" baseline="0" dirty="0" smtClean="0">
                          <a:solidFill>
                            <a:schemeClr val="tx1"/>
                          </a:solidFill>
                        </a:rPr>
                        <a:t> de la letra k)</a:t>
                      </a:r>
                      <a:endParaRPr lang="es-ES_tradnl" b="1"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b="1" dirty="0" smtClean="0">
                          <a:solidFill>
                            <a:srgbClr val="000066"/>
                          </a:solidFill>
                          <a:effectLst/>
                        </a:rPr>
                        <a:t>Gasto </a:t>
                      </a:r>
                      <a:r>
                        <a:rPr lang="es-ES_tradnl" b="1" u="sng" dirty="0" smtClean="0">
                          <a:solidFill>
                            <a:srgbClr val="000066"/>
                          </a:solidFill>
                          <a:effectLst/>
                        </a:rPr>
                        <a:t>no</a:t>
                      </a:r>
                      <a:r>
                        <a:rPr lang="es-ES_tradnl" b="1" dirty="0" smtClean="0">
                          <a:solidFill>
                            <a:srgbClr val="000066"/>
                          </a:solidFill>
                          <a:effectLst/>
                        </a:rPr>
                        <a:t> </a:t>
                      </a:r>
                      <a:r>
                        <a:rPr lang="es-ES_tradnl" b="1" u="none" dirty="0" smtClean="0">
                          <a:solidFill>
                            <a:srgbClr val="000066"/>
                          </a:solidFill>
                          <a:effectLst/>
                        </a:rPr>
                        <a:t>deducible:</a:t>
                      </a:r>
                      <a:r>
                        <a:rPr lang="es-ES_tradnl" u="none" dirty="0" smtClean="0">
                          <a:solidFill>
                            <a:srgbClr val="000066"/>
                          </a:solidFill>
                          <a:effectLst/>
                        </a:rPr>
                        <a:t> </a:t>
                      </a:r>
                      <a:r>
                        <a:rPr lang="es-ES_tradnl" b="1" u="none" dirty="0" smtClean="0">
                          <a:solidFill>
                            <a:srgbClr val="000066"/>
                          </a:solidFill>
                          <a:effectLst/>
                        </a:rPr>
                        <a:t>la disminución de los valores citados anteriormente, </a:t>
                      </a:r>
                      <a:r>
                        <a:rPr lang="es-ES_tradnl" b="1" u="none" dirty="0" smtClean="0">
                          <a:solidFill>
                            <a:srgbClr val="FF0000"/>
                          </a:solidFill>
                          <a:effectLst/>
                        </a:rPr>
                        <a:t>por aplicación del criterio de valor razonable</a:t>
                      </a:r>
                      <a:r>
                        <a:rPr lang="es-ES_tradnl" sz="1800" b="0" u="none" dirty="0" smtClean="0">
                          <a:solidFill>
                            <a:srgbClr val="FF0000"/>
                          </a:solidFill>
                        </a:rPr>
                        <a:t> </a:t>
                      </a:r>
                      <a:r>
                        <a:rPr lang="es-ES_tradnl" sz="1600" b="1" u="none" dirty="0" smtClean="0">
                          <a:solidFill>
                            <a:srgbClr val="FF0066"/>
                          </a:solidFill>
                        </a:rPr>
                        <a:t>(art. 15.l) NLIS)</a:t>
                      </a:r>
                      <a:endParaRPr lang="es-ES_tradnl" sz="1600" b="1" u="none" dirty="0">
                        <a:solidFill>
                          <a:srgbClr val="FF0066"/>
                        </a:solidFill>
                        <a:effectLst/>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1"/>
                    </a:solidFill>
                  </a:tcPr>
                </a:tc>
                <a:extLst>
                  <a:ext uri="{0D108BD9-81ED-4DB2-BD59-A6C34878D82A}">
                    <a16:rowId xmlns="" xmlns:a16="http://schemas.microsoft.com/office/drawing/2014/main" val="10000"/>
                  </a:ext>
                </a:extLst>
              </a:tr>
            </a:tbl>
          </a:graphicData>
        </a:graphic>
      </p:graphicFrame>
      <p:sp>
        <p:nvSpPr>
          <p:cNvPr id="11" name="Rectangle 2"/>
          <p:cNvSpPr txBox="1">
            <a:spLocks noChangeArrowheads="1"/>
          </p:cNvSpPr>
          <p:nvPr/>
        </p:nvSpPr>
        <p:spPr bwMode="auto">
          <a:xfrm>
            <a:off x="0" y="3733800"/>
            <a:ext cx="9906000" cy="762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defRPr/>
            </a:pPr>
            <a:r>
              <a:rPr kumimoji="0" lang="es-ES_tradnl" sz="3200" b="1" i="0" u="none" strike="noStrike" kern="0" cap="none" spc="0" normalizeH="0" baseline="0" noProof="0" dirty="0" smtClean="0">
                <a:ln>
                  <a:noFill/>
                </a:ln>
                <a:solidFill>
                  <a:srgbClr val="FFFF66"/>
                </a:solidFill>
                <a:effectLst/>
                <a:uLnTx/>
                <a:uFillTx/>
                <a:latin typeface="+mj-lt"/>
                <a:ea typeface="+mj-ea"/>
                <a:cs typeface="+mj-cs"/>
              </a:rPr>
              <a:t>Art. 15.l) LIS. </a:t>
            </a:r>
            <a:r>
              <a:rPr lang="es-ES" sz="3200" b="0" u="sng" dirty="0" smtClean="0">
                <a:solidFill>
                  <a:srgbClr val="FFFF00"/>
                </a:solidFill>
              </a:rPr>
              <a:t>Desde 1/1/2017</a:t>
            </a:r>
            <a:r>
              <a:rPr kumimoji="0" lang="es-ES_tradnl" sz="3200" b="0" i="0" u="none" strike="noStrike" kern="0" cap="none" spc="0" normalizeH="0" baseline="0" noProof="0" dirty="0" smtClean="0">
                <a:ln>
                  <a:noFill/>
                </a:ln>
                <a:solidFill>
                  <a:srgbClr val="FFFF66"/>
                </a:solidFill>
                <a:effectLst/>
                <a:uLnTx/>
                <a:uFillTx/>
                <a:latin typeface="+mj-lt"/>
                <a:ea typeface="+mj-ea"/>
                <a:cs typeface="+mj-cs"/>
              </a:rPr>
              <a:t> </a:t>
            </a:r>
            <a:endParaRPr kumimoji="0" lang="es-ES" sz="3200" b="0" i="0" u="none" strike="noStrike" kern="0" cap="none" spc="0" normalizeH="0" baseline="0" noProof="0" dirty="0" smtClean="0">
              <a:ln>
                <a:noFill/>
              </a:ln>
              <a:solidFill>
                <a:srgbClr val="FFFF66"/>
              </a:solidFill>
              <a:effectLst/>
              <a:uLnTx/>
              <a:uFillTx/>
              <a:latin typeface="+mj-lt"/>
              <a:ea typeface="+mj-ea"/>
              <a:cs typeface="+mj-cs"/>
            </a:endParaRPr>
          </a:p>
        </p:txBody>
      </p:sp>
      <p:sp>
        <p:nvSpPr>
          <p:cNvPr id="12" name="Oval 3"/>
          <p:cNvSpPr>
            <a:spLocks noChangeArrowheads="1"/>
          </p:cNvSpPr>
          <p:nvPr/>
        </p:nvSpPr>
        <p:spPr bwMode="auto">
          <a:xfrm rot="5400000">
            <a:off x="5006975" y="-282576"/>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Tree>
    <p:extLst>
      <p:ext uri="{BB962C8B-B14F-4D97-AF65-F5344CB8AC3E}">
        <p14:creationId xmlns="" xmlns:p14="http://schemas.microsoft.com/office/powerpoint/2010/main" val="3083920255"/>
      </p:ext>
    </p:extLst>
  </p:cSld>
  <p:clrMapOvr>
    <a:masterClrMapping/>
  </p:clrMapOvr>
  <p:transition advClick="0" advTm="0"/>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848600" y="6400800"/>
            <a:ext cx="2063750" cy="457200"/>
          </a:xfrm>
        </p:spPr>
        <p:txBody>
          <a:bodyPr/>
          <a:lstStyle/>
          <a:p>
            <a:pPr>
              <a:defRPr/>
            </a:pPr>
            <a:fld id="{02B15079-B0BC-462C-97A5-648334910574}" type="slidenum">
              <a:rPr lang="es-ES"/>
              <a:pPr>
                <a:defRPr/>
              </a:pPr>
              <a:t>81</a:t>
            </a:fld>
            <a:endParaRPr lang="es-ES" dirty="0"/>
          </a:p>
        </p:txBody>
      </p:sp>
      <p:sp>
        <p:nvSpPr>
          <p:cNvPr id="56324" name="Text Box 3"/>
          <p:cNvSpPr txBox="1">
            <a:spLocks noChangeArrowheads="1"/>
          </p:cNvSpPr>
          <p:nvPr/>
        </p:nvSpPr>
        <p:spPr bwMode="auto">
          <a:xfrm>
            <a:off x="0" y="50861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sz="2000" b="1" u="sng" dirty="0" smtClean="0">
                <a:solidFill>
                  <a:srgbClr val="FF0000"/>
                </a:solidFill>
              </a:rPr>
              <a:t>No</a:t>
            </a:r>
            <a:r>
              <a:rPr lang="es-ES" sz="2000" b="1" dirty="0" smtClean="0">
                <a:solidFill>
                  <a:srgbClr val="FF0000"/>
                </a:solidFill>
              </a:rPr>
              <a:t> deducible </a:t>
            </a:r>
            <a:r>
              <a:rPr lang="es-ES" sz="2000" b="1" dirty="0" smtClean="0">
                <a:solidFill>
                  <a:srgbClr val="000066"/>
                </a:solidFill>
              </a:rPr>
              <a:t>el</a:t>
            </a:r>
            <a:r>
              <a:rPr lang="es-ES" sz="2000" b="1" dirty="0" smtClean="0">
                <a:solidFill>
                  <a:srgbClr val="FF0000"/>
                </a:solidFill>
              </a:rPr>
              <a:t> </a:t>
            </a:r>
            <a:r>
              <a:rPr lang="es-ES" sz="2000" b="1" dirty="0" smtClean="0">
                <a:solidFill>
                  <a:srgbClr val="000066"/>
                </a:solidFill>
              </a:rPr>
              <a:t>Deterioro de </a:t>
            </a:r>
            <a:r>
              <a:rPr lang="es-ES" dirty="0" smtClean="0">
                <a:solidFill>
                  <a:srgbClr val="000066"/>
                </a:solidFill>
              </a:rPr>
              <a:t>Valor de Participaciones. </a:t>
            </a:r>
            <a:r>
              <a:rPr lang="es-ES" u="sng" dirty="0" smtClean="0">
                <a:solidFill>
                  <a:srgbClr val="FF0000"/>
                </a:solidFill>
              </a:rPr>
              <a:t>Resumen</a:t>
            </a:r>
            <a:r>
              <a:rPr lang="es-ES" dirty="0" smtClean="0">
                <a:solidFill>
                  <a:srgbClr val="000066"/>
                </a:solidFill>
              </a:rPr>
              <a:t>  </a:t>
            </a:r>
            <a:endParaRPr lang="es-ES" sz="2000" b="1" u="sng" dirty="0">
              <a:solidFill>
                <a:srgbClr val="000066"/>
              </a:solidFill>
            </a:endParaRPr>
          </a:p>
        </p:txBody>
      </p:sp>
      <p:sp>
        <p:nvSpPr>
          <p:cNvPr id="13" name="Text Box 4"/>
          <p:cNvSpPr txBox="1">
            <a:spLocks noChangeArrowheads="1"/>
          </p:cNvSpPr>
          <p:nvPr/>
        </p:nvSpPr>
        <p:spPr bwMode="auto">
          <a:xfrm>
            <a:off x="152401" y="1066800"/>
            <a:ext cx="9448800" cy="923330"/>
          </a:xfrm>
          <a:prstGeom prst="rect">
            <a:avLst/>
          </a:prstGeom>
          <a:noFill/>
          <a:ln w="9525">
            <a:noFill/>
            <a:miter lim="800000"/>
            <a:headEnd/>
            <a:tailEnd/>
          </a:ln>
          <a:effectLst/>
        </p:spPr>
        <p:txBody>
          <a:bodyPr wrap="square">
            <a:spAutoFit/>
          </a:bodyPr>
          <a:lstStyle/>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a:p>
            <a:pPr marL="342900" indent="-342900">
              <a:buFont typeface="Wingdings" pitchFamily="2" charset="2"/>
              <a:buChar char="v"/>
            </a:pPr>
            <a:endParaRPr lang="es-ES_tradnl" sz="1800" b="0" dirty="0" smtClean="0"/>
          </a:p>
        </p:txBody>
      </p:sp>
      <p:sp>
        <p:nvSpPr>
          <p:cNvPr id="7" name="Rectangle 5"/>
          <p:cNvSpPr>
            <a:spLocks noChangeArrowheads="1"/>
          </p:cNvSpPr>
          <p:nvPr/>
        </p:nvSpPr>
        <p:spPr bwMode="auto">
          <a:xfrm>
            <a:off x="0" y="0"/>
            <a:ext cx="9906000" cy="457200"/>
          </a:xfrm>
          <a:prstGeom prst="rect">
            <a:avLst/>
          </a:prstGeom>
          <a:noFill/>
          <a:ln w="9525">
            <a:noFill/>
            <a:miter lim="800000"/>
            <a:headEnd/>
            <a:tailEnd/>
          </a:ln>
        </p:spPr>
        <p:txBody>
          <a:bodyPr anchor="t" anchorCtr="1"/>
          <a:lstStyle/>
          <a:p>
            <a:r>
              <a:rPr lang="es-ES_tradnl" sz="2600" b="1" dirty="0" smtClean="0">
                <a:latin typeface="Arial" pitchFamily="34" charset="0"/>
              </a:rPr>
              <a:t>RD Ley 3/2016 modifica LIS. </a:t>
            </a:r>
            <a:r>
              <a:rPr lang="es-ES_tradnl" sz="2600" b="1" u="sng" dirty="0" smtClean="0">
                <a:solidFill>
                  <a:srgbClr val="FFFF00"/>
                </a:solidFill>
              </a:rPr>
              <a:t>Desde 1/1/2017 </a:t>
            </a:r>
          </a:p>
          <a:p>
            <a:endParaRPr lang="es-ES" sz="2800" dirty="0">
              <a:solidFill>
                <a:srgbClr val="FFFF66"/>
              </a:solidFill>
              <a:latin typeface="Arial" pitchFamily="34" charset="0"/>
            </a:endParaRPr>
          </a:p>
        </p:txBody>
      </p:sp>
      <p:graphicFrame>
        <p:nvGraphicFramePr>
          <p:cNvPr id="9" name="8 Tabla"/>
          <p:cNvGraphicFramePr>
            <a:graphicFrameLocks noGrp="1"/>
          </p:cNvGraphicFramePr>
          <p:nvPr>
            <p:extLst>
              <p:ext uri="{D42A27DB-BD31-4B8C-83A1-F6EECF244321}">
                <p14:modId xmlns="" xmlns:p14="http://schemas.microsoft.com/office/powerpoint/2010/main" val="205362678"/>
              </p:ext>
            </p:extLst>
          </p:nvPr>
        </p:nvGraphicFramePr>
        <p:xfrm>
          <a:off x="152400" y="1219200"/>
          <a:ext cx="9677400" cy="3729217"/>
        </p:xfrm>
        <a:graphic>
          <a:graphicData uri="http://schemas.openxmlformats.org/drawingml/2006/table">
            <a:tbl>
              <a:tblPr firstRow="1" bandRow="1">
                <a:tableStyleId>{7DF18680-E054-41AD-8BC1-D1AEF772440D}</a:tableStyleId>
              </a:tblPr>
              <a:tblGrid>
                <a:gridCol w="4351343">
                  <a:extLst>
                    <a:ext uri="{9D8B030D-6E8A-4147-A177-3AD203B41FA5}">
                      <a16:colId xmlns="" xmlns:a16="http://schemas.microsoft.com/office/drawing/2014/main" val="20000"/>
                    </a:ext>
                  </a:extLst>
                </a:gridCol>
                <a:gridCol w="2125657">
                  <a:extLst>
                    <a:ext uri="{9D8B030D-6E8A-4147-A177-3AD203B41FA5}">
                      <a16:colId xmlns="" xmlns:a16="http://schemas.microsoft.com/office/drawing/2014/main" val="20001"/>
                    </a:ext>
                  </a:extLst>
                </a:gridCol>
                <a:gridCol w="1912943">
                  <a:extLst>
                    <a:ext uri="{9D8B030D-6E8A-4147-A177-3AD203B41FA5}">
                      <a16:colId xmlns="" xmlns:a16="http://schemas.microsoft.com/office/drawing/2014/main" val="20002"/>
                    </a:ext>
                  </a:extLst>
                </a:gridCol>
                <a:gridCol w="1287457">
                  <a:extLst>
                    <a:ext uri="{9D8B030D-6E8A-4147-A177-3AD203B41FA5}">
                      <a16:colId xmlns="" xmlns:a16="http://schemas.microsoft.com/office/drawing/2014/main" val="20003"/>
                    </a:ext>
                  </a:extLst>
                </a:gridCol>
              </a:tblGrid>
              <a:tr h="406897">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2000" b="1" dirty="0" smtClean="0">
                          <a:solidFill>
                            <a:srgbClr val="FFFF99"/>
                          </a:solidFill>
                        </a:rPr>
                        <a:t>Tipo de Valores</a:t>
                      </a:r>
                      <a:endParaRPr lang="es-ES_tradnl" sz="2000" b="1" dirty="0">
                        <a:solidFill>
                          <a:srgbClr val="FFFF99"/>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gridSpan="2">
                  <a:txBody>
                    <a:bodyPr/>
                    <a:lstStyle/>
                    <a:p>
                      <a:pPr marL="342900" indent="-342900">
                        <a:buFont typeface="Wingdings" pitchFamily="2" charset="2"/>
                        <a:buChar char="v"/>
                      </a:pPr>
                      <a:r>
                        <a:rPr lang="es-ES_tradnl" sz="2000" b="1" u="none" dirty="0" smtClean="0">
                          <a:solidFill>
                            <a:srgbClr val="FFFF66"/>
                          </a:solidFill>
                          <a:effectLst/>
                        </a:rPr>
                        <a:t>Circunstancias</a:t>
                      </a:r>
                      <a:endParaRPr lang="es-ES_tradnl" sz="2000" b="1" u="none" dirty="0">
                        <a:solidFill>
                          <a:srgbClr val="FFFF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hMerge="1">
                  <a:txBody>
                    <a:bodyPr/>
                    <a:lstStyle/>
                    <a:p>
                      <a:endParaRPr lang="es-ES_tradnl"/>
                    </a:p>
                  </a:txBody>
                  <a:tcPr/>
                </a:tc>
                <a:tc>
                  <a:txBody>
                    <a:bodyPr/>
                    <a:lstStyle/>
                    <a:p>
                      <a:pPr algn="ctr"/>
                      <a:r>
                        <a:rPr lang="es-ES_tradnl" sz="2000" b="1" dirty="0" smtClean="0">
                          <a:solidFill>
                            <a:schemeClr val="tx1"/>
                          </a:solidFill>
                        </a:rPr>
                        <a:t>Art. LIS </a:t>
                      </a:r>
                      <a:endParaRPr lang="es-ES_tradnl" sz="2000"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59856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latin typeface="Arial" pitchFamily="34" charset="0"/>
                        </a:rPr>
                        <a:t>Sí </a:t>
                      </a:r>
                      <a:r>
                        <a:rPr lang="es-ES_tradnl" sz="2000" b="1" dirty="0" smtClean="0">
                          <a:solidFill>
                            <a:srgbClr val="FFFF00"/>
                          </a:solidFill>
                          <a:latin typeface="Arial" pitchFamily="34" charset="0"/>
                        </a:rPr>
                        <a:t>cumplan requisito del art. 21.1.a) LIS </a:t>
                      </a:r>
                      <a:endParaRPr lang="es-ES_tradnl" sz="2000" b="1" dirty="0" smtClean="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7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 5%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ó &gt; 20 MM €</a:t>
                      </a:r>
                      <a:endParaRPr lang="es-ES_tradnl"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 ≥ 1 año</a:t>
                      </a:r>
                      <a:endParaRPr lang="es-ES_tradnl" b="1" dirty="0" smtClean="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algn="ctr"/>
                      <a:r>
                        <a:rPr lang="es-ES_tradnl" b="1" dirty="0" smtClean="0">
                          <a:solidFill>
                            <a:srgbClr val="FF0000"/>
                          </a:solidFill>
                        </a:rPr>
                        <a:t>15.k).1º</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1"/>
                  </a:ext>
                </a:extLst>
              </a:tr>
              <a:tr h="685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latin typeface="Arial" pitchFamily="34" charset="0"/>
                        </a:rPr>
                        <a:t>No</a:t>
                      </a:r>
                      <a:r>
                        <a:rPr lang="es-ES_tradnl" sz="2000" b="1" dirty="0" smtClean="0">
                          <a:solidFill>
                            <a:srgbClr val="FFFF00"/>
                          </a:solidFill>
                          <a:latin typeface="Arial" pitchFamily="34" charset="0"/>
                        </a:rPr>
                        <a:t> cumplan requisito del art. 21.1.b) LIS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endParaRPr lang="es-ES_tradnl" sz="2000" b="1" dirty="0" smtClean="0">
                        <a:solidFill>
                          <a:schemeClr val="tx1"/>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dirty="0" smtClean="0">
                          <a:solidFill>
                            <a:srgbClr val="0000FF"/>
                          </a:solidFill>
                          <a:latin typeface="Arial" pitchFamily="34" charset="0"/>
                        </a:rPr>
                        <a:t>caso de </a:t>
                      </a:r>
                      <a:r>
                        <a:rPr lang="es-ES_tradnl" sz="1800" b="1" u="sng" dirty="0" smtClean="0">
                          <a:solidFill>
                            <a:srgbClr val="0000FF"/>
                          </a:solidFill>
                          <a:latin typeface="Arial" pitchFamily="34" charset="0"/>
                        </a:rPr>
                        <a:t>no</a:t>
                      </a:r>
                      <a:r>
                        <a:rPr lang="es-ES_tradnl" sz="1800" b="1" dirty="0" smtClean="0">
                          <a:solidFill>
                            <a:srgbClr val="0000FF"/>
                          </a:solidFill>
                          <a:latin typeface="Arial" pitchFamily="34" charset="0"/>
                        </a:rPr>
                        <a:t> residente que</a:t>
                      </a:r>
                      <a:r>
                        <a:rPr lang="es-ES_tradnl" sz="1800" dirty="0" smtClean="0">
                          <a:solidFill>
                            <a:srgbClr val="0000FF"/>
                          </a:solidFill>
                          <a:latin typeface="Arial" pitchFamily="34" charset="0"/>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solidFill>
                            <a:srgbClr val="0000FF"/>
                          </a:solidFill>
                          <a:latin typeface="Arial" pitchFamily="34" charset="0"/>
                        </a:rPr>
                        <a:t> tributen a un tipo nominal </a:t>
                      </a:r>
                      <a:r>
                        <a:rPr lang="es-ES_tradnl" sz="1800" b="1" dirty="0" smtClean="0">
                          <a:solidFill>
                            <a:srgbClr val="0000FF"/>
                          </a:solidFill>
                          <a:latin typeface="Arial" pitchFamily="34" charset="0"/>
                        </a:rPr>
                        <a:t>&lt; 10%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FF"/>
                          </a:solidFill>
                          <a:latin typeface="Arial" pitchFamily="34" charset="0"/>
                        </a:rPr>
                        <a:t>ó</a:t>
                      </a:r>
                      <a:r>
                        <a:rPr lang="es-ES_tradnl" sz="1800" dirty="0" smtClean="0">
                          <a:solidFill>
                            <a:srgbClr val="0000FF"/>
                          </a:solidFill>
                          <a:latin typeface="Arial" pitchFamily="34" charset="0"/>
                        </a:rPr>
                        <a:t> sea </a:t>
                      </a:r>
                      <a:r>
                        <a:rPr lang="es-ES_tradnl" sz="1800" b="1" dirty="0" smtClean="0">
                          <a:solidFill>
                            <a:srgbClr val="0000FF"/>
                          </a:solidFill>
                          <a:latin typeface="Arial" pitchFamily="34" charset="0"/>
                        </a:rPr>
                        <a:t>Paraíso Fiscal</a:t>
                      </a:r>
                      <a:endParaRPr lang="es-ES_tradnl" b="1" u="sng"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_tradnl" b="1" dirty="0" smtClean="0">
                          <a:solidFill>
                            <a:srgbClr val="FF0000"/>
                          </a:solidFill>
                        </a:rPr>
                        <a:t>15.k).2º</a:t>
                      </a:r>
                    </a:p>
                    <a:p>
                      <a:pPr algn="ctr"/>
                      <a:endParaRPr lang="es-ES_tradnl" dirty="0"/>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2"/>
                  </a:ext>
                </a:extLst>
              </a:tr>
              <a:tr h="685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latin typeface="Arial" pitchFamily="34" charset="0"/>
                        </a:rPr>
                        <a:t>No </a:t>
                      </a:r>
                      <a:r>
                        <a:rPr lang="es-ES_tradnl" sz="2000" b="1" dirty="0" smtClean="0">
                          <a:solidFill>
                            <a:srgbClr val="FFFF00"/>
                          </a:solidFill>
                          <a:latin typeface="Arial" pitchFamily="34" charset="0"/>
                        </a:rPr>
                        <a:t>cumplan requisito del art. 21.1.a) LIS </a:t>
                      </a:r>
                      <a:endParaRPr lang="es-ES_tradnl" sz="2000" b="1" dirty="0" smtClean="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&lt; 5%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b="1" dirty="0" smtClean="0">
                          <a:solidFill>
                            <a:srgbClr val="0000FF"/>
                          </a:solidFill>
                          <a:latin typeface="Arial" pitchFamily="34" charset="0"/>
                        </a:rPr>
                        <a:t>y  ≤ 20 MM €</a:t>
                      </a:r>
                      <a:endParaRPr lang="es-ES_tradnl" b="1"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a:txBody>
                    <a:bodyPr/>
                    <a:lstStyle/>
                    <a:p>
                      <a:pPr algn="ctr"/>
                      <a:r>
                        <a:rPr lang="es-ES_tradnl" b="1" dirty="0" smtClean="0">
                          <a:solidFill>
                            <a:srgbClr val="FF0000"/>
                          </a:solidFill>
                        </a:rPr>
                        <a:t>13.b).1ª</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6858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2000" b="1" u="sng" dirty="0" smtClean="0">
                          <a:solidFill>
                            <a:srgbClr val="FFFF00"/>
                          </a:solidFill>
                          <a:latin typeface="Arial" pitchFamily="34" charset="0"/>
                        </a:rPr>
                        <a:t>Sí </a:t>
                      </a:r>
                      <a:r>
                        <a:rPr lang="es-ES_tradnl" sz="2000" b="1" dirty="0" smtClean="0">
                          <a:solidFill>
                            <a:srgbClr val="FFFF00"/>
                          </a:solidFill>
                          <a:latin typeface="Arial" pitchFamily="34" charset="0"/>
                        </a:rPr>
                        <a:t>cumplan requisito del art. 21.1.b) LIS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gridSpan="2">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dirty="0" smtClean="0">
                          <a:solidFill>
                            <a:srgbClr val="0000FF"/>
                          </a:solidFill>
                          <a:latin typeface="Arial" pitchFamily="34" charset="0"/>
                        </a:rPr>
                        <a:t>caso de </a:t>
                      </a:r>
                      <a:r>
                        <a:rPr lang="es-ES_tradnl" sz="1800" b="1" u="sng" dirty="0" smtClean="0">
                          <a:solidFill>
                            <a:srgbClr val="0000FF"/>
                          </a:solidFill>
                          <a:latin typeface="Arial" pitchFamily="34" charset="0"/>
                        </a:rPr>
                        <a:t>no</a:t>
                      </a:r>
                      <a:r>
                        <a:rPr lang="es-ES_tradnl" sz="1800" b="1" dirty="0" smtClean="0">
                          <a:solidFill>
                            <a:srgbClr val="0000FF"/>
                          </a:solidFill>
                          <a:latin typeface="Arial" pitchFamily="34" charset="0"/>
                        </a:rPr>
                        <a:t> residente que</a:t>
                      </a:r>
                      <a:r>
                        <a:rPr lang="es-ES_tradnl" sz="1800" dirty="0" smtClean="0">
                          <a:solidFill>
                            <a:srgbClr val="0000FF"/>
                          </a:solidFill>
                          <a:latin typeface="Arial" pitchFamily="34" charset="0"/>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dirty="0" smtClean="0">
                          <a:solidFill>
                            <a:srgbClr val="0000FF"/>
                          </a:solidFill>
                          <a:latin typeface="Arial" pitchFamily="34" charset="0"/>
                        </a:rPr>
                        <a:t> tributen a un tipo nominal </a:t>
                      </a:r>
                      <a:r>
                        <a:rPr lang="es-ES_tradnl" sz="1800" b="1" dirty="0" smtClean="0">
                          <a:solidFill>
                            <a:srgbClr val="0000FF"/>
                          </a:solidFill>
                          <a:latin typeface="Arial" pitchFamily="34" charset="0"/>
                        </a:rPr>
                        <a:t>≥ 10%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800" b="1" dirty="0" smtClean="0">
                          <a:solidFill>
                            <a:srgbClr val="0000FF"/>
                          </a:solidFill>
                          <a:latin typeface="Arial" pitchFamily="34" charset="0"/>
                        </a:rPr>
                        <a:t>y</a:t>
                      </a:r>
                      <a:r>
                        <a:rPr lang="es-ES_tradnl" sz="1800" dirty="0" smtClean="0">
                          <a:solidFill>
                            <a:srgbClr val="0000FF"/>
                          </a:solidFill>
                          <a:latin typeface="Arial" pitchFamily="34" charset="0"/>
                        </a:rPr>
                        <a:t>  </a:t>
                      </a:r>
                      <a:r>
                        <a:rPr lang="es-ES_tradnl" sz="1800" b="1" u="sng" dirty="0" smtClean="0">
                          <a:solidFill>
                            <a:srgbClr val="0000FF"/>
                          </a:solidFill>
                          <a:latin typeface="Arial" pitchFamily="34" charset="0"/>
                        </a:rPr>
                        <a:t>no</a:t>
                      </a:r>
                      <a:r>
                        <a:rPr lang="es-ES_tradnl" sz="1800" dirty="0" smtClean="0">
                          <a:solidFill>
                            <a:srgbClr val="0000FF"/>
                          </a:solidFill>
                          <a:latin typeface="Arial" pitchFamily="34" charset="0"/>
                        </a:rPr>
                        <a:t> sea </a:t>
                      </a:r>
                      <a:r>
                        <a:rPr lang="es-ES_tradnl" sz="1800" b="1" dirty="0" smtClean="0">
                          <a:solidFill>
                            <a:srgbClr val="0000FF"/>
                          </a:solidFill>
                          <a:latin typeface="Arial" pitchFamily="34" charset="0"/>
                        </a:rPr>
                        <a:t>Paraíso Fiscal</a:t>
                      </a:r>
                      <a:endParaRPr lang="es-ES_tradnl" b="1" u="sng" dirty="0" smtClean="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hMerge="1">
                  <a:txBody>
                    <a:bodyPr/>
                    <a:lstStyle/>
                    <a:p>
                      <a:endParaRPr lang="es-ES_tradnl"/>
                    </a:p>
                  </a:txBody>
                  <a:tcPr/>
                </a:tc>
                <a:tc>
                  <a:txBody>
                    <a:bodyPr/>
                    <a:lstStyle/>
                    <a:p>
                      <a:pPr algn="ctr"/>
                      <a:r>
                        <a:rPr lang="es-ES_tradnl" b="1" dirty="0" smtClean="0">
                          <a:solidFill>
                            <a:srgbClr val="FF0000"/>
                          </a:solidFill>
                        </a:rPr>
                        <a:t>13.b).2ª</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graphicFrame>
        <p:nvGraphicFramePr>
          <p:cNvPr id="10" name="9 Tabla"/>
          <p:cNvGraphicFramePr>
            <a:graphicFrameLocks noGrp="1"/>
          </p:cNvGraphicFramePr>
          <p:nvPr/>
        </p:nvGraphicFramePr>
        <p:xfrm>
          <a:off x="76200" y="5105400"/>
          <a:ext cx="9677400" cy="1493520"/>
        </p:xfrm>
        <a:graphic>
          <a:graphicData uri="http://schemas.openxmlformats.org/drawingml/2006/table">
            <a:tbl>
              <a:tblPr firstRow="1" bandRow="1">
                <a:tableStyleId>{5C22544A-7EE6-4342-B048-85BDC9FD1C3A}</a:tableStyleId>
              </a:tblPr>
              <a:tblGrid>
                <a:gridCol w="3276600">
                  <a:extLst>
                    <a:ext uri="{9D8B030D-6E8A-4147-A177-3AD203B41FA5}">
                      <a16:colId xmlns="" xmlns:a16="http://schemas.microsoft.com/office/drawing/2014/main" val="20000"/>
                    </a:ext>
                  </a:extLst>
                </a:gridCol>
                <a:gridCol w="6400800">
                  <a:extLst>
                    <a:ext uri="{9D8B030D-6E8A-4147-A177-3AD203B41FA5}">
                      <a16:colId xmlns="" xmlns:a16="http://schemas.microsoft.com/office/drawing/2014/main" val="20001"/>
                    </a:ext>
                  </a:extLst>
                </a:gridCol>
              </a:tblGrid>
              <a:tr h="396239">
                <a:tc gridSpan="2">
                  <a:txBody>
                    <a:bodyPr/>
                    <a:lstStyle/>
                    <a:p>
                      <a:pPr algn="ctr"/>
                      <a:r>
                        <a:rPr lang="es-ES_tradnl" sz="2000" dirty="0" smtClean="0"/>
                        <a:t>Transmisión ó baja de la participación </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a:p>
                  </a:txBody>
                  <a:tcPr/>
                </a:tc>
                <a:extLst>
                  <a:ext uri="{0D108BD9-81ED-4DB2-BD59-A6C34878D82A}">
                    <a16:rowId xmlns="" xmlns:a16="http://schemas.microsoft.com/office/drawing/2014/main" val="10000"/>
                  </a:ext>
                </a:extLst>
              </a:tr>
              <a:tr h="381000">
                <a:tc>
                  <a:txBody>
                    <a:bodyPr/>
                    <a:lstStyle/>
                    <a:p>
                      <a:pPr marL="457200" indent="-457200" algn="l">
                        <a:buFont typeface="Wingdings" pitchFamily="2" charset="2"/>
                        <a:buChar char="q"/>
                      </a:pPr>
                      <a:r>
                        <a:rPr lang="es-ES_tradnl" sz="2000" b="1" u="none" dirty="0" smtClean="0">
                          <a:solidFill>
                            <a:schemeClr val="tx1"/>
                          </a:solidFill>
                        </a:rPr>
                        <a:t>Casos 13.b)</a:t>
                      </a:r>
                      <a:r>
                        <a:rPr lang="es-ES_tradnl" sz="2000" b="1" u="none" baseline="0" dirty="0" smtClean="0">
                          <a:solidFill>
                            <a:schemeClr val="tx1"/>
                          </a:solidFill>
                        </a:rPr>
                        <a:t>  </a:t>
                      </a:r>
                    </a:p>
                    <a:p>
                      <a:pPr marL="457200" indent="-457200" algn="l">
                        <a:buFont typeface="Wingdings" pitchFamily="2" charset="2"/>
                        <a:buChar char="Ø"/>
                      </a:pPr>
                      <a:r>
                        <a:rPr lang="es-ES_tradnl" sz="2000" b="1" u="none" baseline="0" dirty="0" smtClean="0">
                          <a:solidFill>
                            <a:schemeClr val="tx1"/>
                          </a:solidFill>
                        </a:rPr>
                        <a:t>Durante 1 año antes</a:t>
                      </a:r>
                      <a:endParaRPr lang="es-ES_tradnl" sz="2000"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66"/>
                    </a:solidFill>
                  </a:tcPr>
                </a:tc>
                <a:tc>
                  <a:txBody>
                    <a:bodyPr/>
                    <a:lstStyle/>
                    <a:p>
                      <a:pPr marL="342900" indent="-342900" algn="l">
                        <a:buFont typeface="Wingdings" pitchFamily="2" charset="2"/>
                        <a:buChar char="v"/>
                      </a:pPr>
                      <a:r>
                        <a:rPr lang="es-ES_tradnl" b="1" dirty="0" smtClean="0">
                          <a:solidFill>
                            <a:srgbClr val="0000FF"/>
                          </a:solidFill>
                        </a:rPr>
                        <a:t>Sí deducible la pérdida por deterioro de valor </a:t>
                      </a:r>
                      <a:r>
                        <a:rPr lang="es-ES_tradnl" b="1" dirty="0" smtClean="0">
                          <a:solidFill>
                            <a:srgbClr val="FF0000"/>
                          </a:solidFill>
                        </a:rPr>
                        <a:t>(</a:t>
                      </a:r>
                      <a:r>
                        <a:rPr lang="es-ES_tradnl" sz="1800" b="1" dirty="0" smtClean="0">
                          <a:solidFill>
                            <a:srgbClr val="FF0000"/>
                          </a:solidFill>
                        </a:rPr>
                        <a:t>13.2.último párrafo LIS)</a:t>
                      </a:r>
                      <a:endParaRPr lang="es-ES_tradnl" b="1" dirty="0">
                        <a:solidFill>
                          <a:srgbClr val="FF0000"/>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381000">
                <a:tc>
                  <a:txBody>
                    <a:bodyPr/>
                    <a:lstStyle/>
                    <a:p>
                      <a:pPr marL="457200" indent="-457200" algn="l">
                        <a:buFont typeface="Wingdings" pitchFamily="2" charset="2"/>
                        <a:buChar char="q"/>
                      </a:pPr>
                      <a:r>
                        <a:rPr lang="es-ES_tradnl" sz="2000" b="1" u="none" dirty="0" smtClean="0">
                          <a:solidFill>
                            <a:schemeClr val="tx1"/>
                          </a:solidFill>
                        </a:rPr>
                        <a:t>Casos 15.k)</a:t>
                      </a:r>
                      <a:r>
                        <a:rPr lang="es-ES_tradnl" sz="2000" b="1" u="none" baseline="0" dirty="0" smtClean="0">
                          <a:solidFill>
                            <a:schemeClr val="tx1"/>
                          </a:solidFill>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marL="342900" indent="-342900" algn="l">
                        <a:buFont typeface="Wingdings" pitchFamily="2" charset="2"/>
                        <a:buChar char="v"/>
                      </a:pPr>
                      <a:r>
                        <a:rPr lang="es-ES_tradnl" b="1" dirty="0" smtClean="0">
                          <a:solidFill>
                            <a:srgbClr val="0000FF"/>
                          </a:solidFill>
                        </a:rPr>
                        <a:t>No deducible la pérdida</a:t>
                      </a:r>
                      <a:endParaRPr lang="es-ES_tradnl" b="1" dirty="0">
                        <a:solidFill>
                          <a:srgbClr val="0000FF"/>
                        </a:solidFill>
                      </a:endParaRPr>
                    </a:p>
                  </a:txBody>
                  <a:tcPr anchor="ct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bl>
          </a:graphicData>
        </a:graphic>
      </p:graphicFrame>
    </p:spTree>
    <p:extLst>
      <p:ext uri="{BB962C8B-B14F-4D97-AF65-F5344CB8AC3E}">
        <p14:creationId xmlns="" xmlns:p14="http://schemas.microsoft.com/office/powerpoint/2010/main" val="253384616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3 Marcador de número de diapositiva"/>
          <p:cNvSpPr>
            <a:spLocks noGrp="1"/>
          </p:cNvSpPr>
          <p:nvPr>
            <p:ph type="sldNum" sz="quarter" idx="12"/>
          </p:nvPr>
        </p:nvSpPr>
        <p:spPr>
          <a:xfrm>
            <a:off x="7594600" y="6381750"/>
            <a:ext cx="2311400" cy="476250"/>
          </a:xfrm>
        </p:spPr>
        <p:txBody>
          <a:bodyPr/>
          <a:lstStyle/>
          <a:p>
            <a:pPr>
              <a:defRPr/>
            </a:pPr>
            <a:fld id="{0E8ED8F6-563B-4BD4-9CC2-3A49A22866C9}" type="slidenum">
              <a:rPr lang="es-ES"/>
              <a:pPr>
                <a:defRPr/>
              </a:pPr>
              <a:t>82</a:t>
            </a:fld>
            <a:endParaRPr lang="es-ES" dirty="0"/>
          </a:p>
        </p:txBody>
      </p:sp>
      <p:sp>
        <p:nvSpPr>
          <p:cNvPr id="244740" name="Rectangle 3"/>
          <p:cNvSpPr>
            <a:spLocks noChangeArrowheads="1"/>
          </p:cNvSpPr>
          <p:nvPr/>
        </p:nvSpPr>
        <p:spPr bwMode="auto">
          <a:xfrm>
            <a:off x="228600" y="868740"/>
            <a:ext cx="9448800" cy="1569660"/>
          </a:xfrm>
          <a:prstGeom prst="rect">
            <a:avLst/>
          </a:prstGeom>
          <a:noFill/>
          <a:ln w="9525" algn="ctr">
            <a:noFill/>
            <a:miter lim="800000"/>
            <a:headEnd/>
            <a:tailEnd/>
          </a:ln>
        </p:spPr>
        <p:txBody>
          <a:bodyPr wrap="square">
            <a:spAutoFit/>
          </a:bodyPr>
          <a:lstStyle/>
          <a:p>
            <a:pPr marL="514350" indent="-514350">
              <a:buFont typeface="Wingdings" pitchFamily="2" charset="2"/>
              <a:buChar char="q"/>
              <a:defRPr/>
            </a:pPr>
            <a:r>
              <a:rPr lang="es-ES_tradnl" sz="2400" dirty="0" smtClean="0">
                <a:solidFill>
                  <a:srgbClr val="FFFF00"/>
                </a:solidFill>
                <a:effectLst>
                  <a:outerShdw blurRad="38100" dist="38100" dir="2700000" algn="tl">
                    <a:srgbClr val="000000"/>
                  </a:outerShdw>
                </a:effectLst>
                <a:latin typeface="+mn-lt"/>
              </a:rPr>
              <a:t>Real Decreto-ley  17/2018</a:t>
            </a:r>
            <a:r>
              <a:rPr lang="es-ES_tradnl" dirty="0" smtClean="0">
                <a:latin typeface="+mn-lt"/>
              </a:rPr>
              <a:t>, </a:t>
            </a:r>
            <a:r>
              <a:rPr lang="es-ES_tradnl" sz="1800" dirty="0" smtClean="0">
                <a:latin typeface="+mn-lt"/>
              </a:rPr>
              <a:t>de 8 de noviembre, </a:t>
            </a:r>
            <a:r>
              <a:rPr lang="es-ES" sz="1800" b="0" dirty="0">
                <a:latin typeface="+mn-lt"/>
              </a:rPr>
              <a:t>por el que se modifica el Texto refundido de la Ley del Impuesto sobre Transmisiones Patrimoniales y Actos Jurídicos Documentados, aprobado por el Real Decreto Legislativo 1/1993, de 24 de septiembre</a:t>
            </a:r>
            <a:r>
              <a:rPr lang="es-ES_tradnl" sz="1800" dirty="0" smtClean="0">
                <a:latin typeface="+mn-lt"/>
              </a:rPr>
              <a:t>. </a:t>
            </a:r>
            <a:r>
              <a:rPr lang="es-ES_tradnl" sz="1800" dirty="0" smtClean="0">
                <a:solidFill>
                  <a:srgbClr val="CCFFFF"/>
                </a:solidFill>
                <a:latin typeface="+mn-lt"/>
              </a:rPr>
              <a:t>(BOE 09/11/2018, </a:t>
            </a:r>
            <a:r>
              <a:rPr lang="es-ES_tradnl" sz="1800" dirty="0" smtClean="0">
                <a:solidFill>
                  <a:srgbClr val="FFFF00"/>
                </a:solidFill>
                <a:latin typeface="+mn-lt"/>
              </a:rPr>
              <a:t>entra en vigor el 10/11/2018</a:t>
            </a:r>
            <a:r>
              <a:rPr lang="es-ES_tradnl" sz="1800" dirty="0" smtClean="0">
                <a:solidFill>
                  <a:srgbClr val="CCFFFF"/>
                </a:solidFill>
                <a:latin typeface="+mn-lt"/>
              </a:rPr>
              <a:t>, </a:t>
            </a:r>
            <a:r>
              <a:rPr lang="es-ES_tradnl" sz="1800" b="0" u="sng" dirty="0" smtClean="0">
                <a:solidFill>
                  <a:srgbClr val="FFFF00"/>
                </a:solidFill>
                <a:latin typeface="+mn-lt"/>
              </a:rPr>
              <a:t>la modificación en el IS</a:t>
            </a:r>
            <a:r>
              <a:rPr lang="es-ES_tradnl" sz="1800" b="0" dirty="0" smtClean="0">
                <a:solidFill>
                  <a:srgbClr val="FFFF00"/>
                </a:solidFill>
                <a:latin typeface="+mn-lt"/>
              </a:rPr>
              <a:t> es con </a:t>
            </a:r>
            <a:r>
              <a:rPr lang="es-ES_tradnl" sz="1800" b="0" dirty="0">
                <a:solidFill>
                  <a:srgbClr val="FFFF00"/>
                </a:solidFill>
                <a:latin typeface="+mn-lt"/>
              </a:rPr>
              <a:t>efectos </a:t>
            </a:r>
            <a:r>
              <a:rPr lang="es-ES_tradnl" sz="1800" b="0" dirty="0" smtClean="0">
                <a:solidFill>
                  <a:srgbClr val="FFFF00"/>
                </a:solidFill>
                <a:latin typeface="+mn-lt"/>
              </a:rPr>
              <a:t>para </a:t>
            </a:r>
            <a:r>
              <a:rPr lang="es-ES_tradnl" sz="1800" b="0" u="sng" dirty="0" smtClean="0">
                <a:solidFill>
                  <a:srgbClr val="FFFF00"/>
                </a:solidFill>
                <a:latin typeface="+mn-lt"/>
              </a:rPr>
              <a:t>períodos impositivos</a:t>
            </a:r>
            <a:r>
              <a:rPr lang="es-ES_tradnl" sz="1800" b="0" dirty="0" smtClean="0">
                <a:solidFill>
                  <a:srgbClr val="FFFF00"/>
                </a:solidFill>
                <a:latin typeface="+mn-lt"/>
              </a:rPr>
              <a:t> que se inician </a:t>
            </a:r>
            <a:r>
              <a:rPr lang="es-ES_tradnl" sz="1800" b="0" u="sng" dirty="0" smtClean="0">
                <a:solidFill>
                  <a:srgbClr val="FFFF00"/>
                </a:solidFill>
                <a:latin typeface="+mn-lt"/>
              </a:rPr>
              <a:t>a partir</a:t>
            </a:r>
            <a:r>
              <a:rPr lang="es-ES_tradnl" sz="1800" b="0" dirty="0" smtClean="0">
                <a:solidFill>
                  <a:srgbClr val="FFFF00"/>
                </a:solidFill>
                <a:latin typeface="+mn-lt"/>
              </a:rPr>
              <a:t> </a:t>
            </a:r>
            <a:r>
              <a:rPr lang="es-ES_tradnl" sz="1800" b="0" u="sng" dirty="0" smtClean="0">
                <a:solidFill>
                  <a:srgbClr val="FFFF00"/>
                </a:solidFill>
                <a:latin typeface="+mn-lt"/>
              </a:rPr>
              <a:t>de</a:t>
            </a:r>
            <a:r>
              <a:rPr lang="es-ES_tradnl" sz="1800" b="0" dirty="0" smtClean="0">
                <a:solidFill>
                  <a:srgbClr val="FFFF00"/>
                </a:solidFill>
                <a:latin typeface="+mn-lt"/>
              </a:rPr>
              <a:t> </a:t>
            </a:r>
            <a:r>
              <a:rPr lang="es-ES_tradnl" sz="1800" b="0" u="sng" dirty="0" smtClean="0">
                <a:solidFill>
                  <a:srgbClr val="FFFF00"/>
                </a:solidFill>
                <a:latin typeface="+mn-lt"/>
              </a:rPr>
              <a:t>1/1/2019</a:t>
            </a:r>
            <a:r>
              <a:rPr lang="es-ES_tradnl" sz="1800" dirty="0" smtClean="0">
                <a:solidFill>
                  <a:srgbClr val="CCFFFF"/>
                </a:solidFill>
                <a:latin typeface="+mn-lt"/>
              </a:rPr>
              <a:t>). </a:t>
            </a:r>
          </a:p>
        </p:txBody>
      </p:sp>
      <p:sp>
        <p:nvSpPr>
          <p:cNvPr id="6" name="5 Rectángulo"/>
          <p:cNvSpPr/>
          <p:nvPr/>
        </p:nvSpPr>
        <p:spPr>
          <a:xfrm>
            <a:off x="533400" y="162580"/>
            <a:ext cx="8915400" cy="523220"/>
          </a:xfrm>
          <a:prstGeom prst="rect">
            <a:avLst/>
          </a:prstGeom>
        </p:spPr>
        <p:txBody>
          <a:bodyPr wrap="square">
            <a:spAutoFit/>
          </a:bodyPr>
          <a:lstStyle/>
          <a:p>
            <a:pPr marL="1143000" indent="-1143000" algn="ctr"/>
            <a:r>
              <a:rPr lang="es-ES_tradnl" sz="2800" dirty="0" smtClean="0">
                <a:solidFill>
                  <a:srgbClr val="FFFF99"/>
                </a:solidFill>
              </a:rPr>
              <a:t>NOVEDADES EN “</a:t>
            </a:r>
            <a:r>
              <a:rPr lang="es-ES_tradnl" sz="2800" u="sng" dirty="0" smtClean="0">
                <a:solidFill>
                  <a:srgbClr val="FFFF99"/>
                </a:solidFill>
              </a:rPr>
              <a:t>HIPOTECAS</a:t>
            </a:r>
            <a:r>
              <a:rPr lang="es-ES_tradnl" sz="2800" dirty="0" smtClean="0">
                <a:solidFill>
                  <a:srgbClr val="FFFF99"/>
                </a:solidFill>
              </a:rPr>
              <a:t>”</a:t>
            </a:r>
            <a:endParaRPr lang="es-ES_tradnl" sz="2800" dirty="0">
              <a:solidFill>
                <a:srgbClr val="FFFF99"/>
              </a:solidFill>
            </a:endParaRPr>
          </a:p>
        </p:txBody>
      </p:sp>
      <p:graphicFrame>
        <p:nvGraphicFramePr>
          <p:cNvPr id="2" name="Tabla 1"/>
          <p:cNvGraphicFramePr>
            <a:graphicFrameLocks noGrp="1"/>
          </p:cNvGraphicFramePr>
          <p:nvPr>
            <p:extLst>
              <p:ext uri="{D42A27DB-BD31-4B8C-83A1-F6EECF244321}">
                <p14:modId xmlns="" xmlns:p14="http://schemas.microsoft.com/office/powerpoint/2010/main" val="1130178846"/>
              </p:ext>
            </p:extLst>
          </p:nvPr>
        </p:nvGraphicFramePr>
        <p:xfrm>
          <a:off x="152400" y="2590800"/>
          <a:ext cx="9601199" cy="3870960"/>
        </p:xfrm>
        <a:graphic>
          <a:graphicData uri="http://schemas.openxmlformats.org/drawingml/2006/table">
            <a:tbl>
              <a:tblPr firstRow="1" bandRow="1">
                <a:tableStyleId>{5C22544A-7EE6-4342-B048-85BDC9FD1C3A}</a:tableStyleId>
              </a:tblPr>
              <a:tblGrid>
                <a:gridCol w="1524000">
                  <a:extLst>
                    <a:ext uri="{9D8B030D-6E8A-4147-A177-3AD203B41FA5}">
                      <a16:colId xmlns="" xmlns:a16="http://schemas.microsoft.com/office/drawing/2014/main" val="1535471590"/>
                    </a:ext>
                  </a:extLst>
                </a:gridCol>
                <a:gridCol w="6781800">
                  <a:extLst>
                    <a:ext uri="{9D8B030D-6E8A-4147-A177-3AD203B41FA5}">
                      <a16:colId xmlns="" xmlns:a16="http://schemas.microsoft.com/office/drawing/2014/main" val="3771516203"/>
                    </a:ext>
                  </a:extLst>
                </a:gridCol>
                <a:gridCol w="1295399">
                  <a:extLst>
                    <a:ext uri="{9D8B030D-6E8A-4147-A177-3AD203B41FA5}">
                      <a16:colId xmlns="" xmlns:a16="http://schemas.microsoft.com/office/drawing/2014/main" val="193500059"/>
                    </a:ext>
                  </a:extLst>
                </a:gridCol>
              </a:tblGrid>
              <a:tr h="685800">
                <a:tc>
                  <a:txBody>
                    <a:bodyPr/>
                    <a:lstStyle/>
                    <a:p>
                      <a:r>
                        <a:rPr lang="es-ES" sz="1800" dirty="0" smtClean="0">
                          <a:solidFill>
                            <a:schemeClr val="tx1"/>
                          </a:solidFill>
                        </a:rPr>
                        <a:t>Impuesto</a:t>
                      </a:r>
                      <a:endParaRPr lang="es-ES" sz="1800" dirty="0">
                        <a:solidFill>
                          <a:schemeClr val="tx1"/>
                        </a:solidFill>
                      </a:endParaRP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chemeClr val="tx1"/>
                          </a:solidFill>
                        </a:rPr>
                        <a:t>Modificación: </a:t>
                      </a:r>
                      <a:r>
                        <a:rPr lang="es-ES" sz="2000" b="1" i="0" u="none" strike="noStrike" kern="1200" baseline="0" dirty="0" smtClean="0">
                          <a:solidFill>
                            <a:srgbClr val="FFFF00"/>
                          </a:solidFill>
                          <a:latin typeface="+mn-lt"/>
                          <a:ea typeface="+mn-ea"/>
                          <a:cs typeface="+mn-cs"/>
                        </a:rPr>
                        <a:t>caso de las “hipotecas”</a:t>
                      </a:r>
                    </a:p>
                    <a:p>
                      <a:endParaRPr lang="es-ES" sz="1800" dirty="0">
                        <a:solidFill>
                          <a:schemeClr val="tx1"/>
                        </a:solidFill>
                      </a:endParaRP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chemeClr val="accent1">
                        <a:lumMod val="50000"/>
                      </a:schemeClr>
                    </a:solidFill>
                  </a:tcPr>
                </a:tc>
                <a:tc>
                  <a:txBody>
                    <a:bodyPr/>
                    <a:lstStyle/>
                    <a:p>
                      <a:pPr algn="r"/>
                      <a:r>
                        <a:rPr lang="es-ES" sz="1800" dirty="0" smtClean="0">
                          <a:solidFill>
                            <a:schemeClr val="tx1"/>
                          </a:solidFill>
                        </a:rPr>
                        <a:t>Efecto </a:t>
                      </a:r>
                      <a:r>
                        <a:rPr lang="es-ES" sz="1800" u="sng" dirty="0" smtClean="0">
                          <a:solidFill>
                            <a:schemeClr val="tx1"/>
                          </a:solidFill>
                        </a:rPr>
                        <a:t>desde</a:t>
                      </a:r>
                      <a:endParaRPr lang="es-ES" sz="1800" u="sng" dirty="0">
                        <a:solidFill>
                          <a:schemeClr val="tx1"/>
                        </a:solidFill>
                      </a:endParaRP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863236019"/>
                  </a:ext>
                </a:extLst>
              </a:tr>
              <a:tr h="6858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800" b="1" dirty="0" smtClean="0">
                          <a:solidFill>
                            <a:srgbClr val="FFFF00"/>
                          </a:solidFill>
                          <a:latin typeface="+mn-lt"/>
                        </a:rPr>
                        <a:t>AJD. DN</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chemeClr val="bg1">
                        <a:lumMod val="60000"/>
                        <a:lumOff val="40000"/>
                      </a:schemeClr>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600" b="1" u="sng" dirty="0" smtClean="0">
                          <a:solidFill>
                            <a:srgbClr val="FF0000"/>
                          </a:solidFill>
                          <a:latin typeface="+mn-lt"/>
                        </a:rPr>
                        <a:t>Sujeto Pasivo</a:t>
                      </a:r>
                      <a:r>
                        <a:rPr lang="es-ES" sz="1600" b="1" dirty="0" smtClean="0">
                          <a:solidFill>
                            <a:srgbClr val="FF0000"/>
                          </a:solidFill>
                          <a:latin typeface="+mn-lt"/>
                        </a:rPr>
                        <a:t>: </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1" dirty="0" smtClean="0">
                          <a:solidFill>
                            <a:srgbClr val="0000FF"/>
                          </a:solidFill>
                          <a:latin typeface="+mn-lt"/>
                        </a:rPr>
                        <a:t>“el prestamista” (el Banco)</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chemeClr val="tx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FF"/>
                          </a:solidFill>
                          <a:latin typeface="+mn-lt"/>
                        </a:rPr>
                        <a:t>10/11/201</a:t>
                      </a:r>
                      <a:r>
                        <a:rPr lang="es-ES" sz="1600" b="1" dirty="0" smtClean="0">
                          <a:solidFill>
                            <a:srgbClr val="0000FF"/>
                          </a:solidFill>
                          <a:latin typeface="+mn-lt"/>
                        </a:rPr>
                        <a:t>8</a:t>
                      </a:r>
                      <a:endParaRPr lang="es-ES" sz="1600" b="1" dirty="0">
                        <a:solidFill>
                          <a:srgbClr val="0000FF"/>
                        </a:solidFill>
                      </a:endParaRPr>
                    </a:p>
                  </a:txBody>
                  <a:tcPr anchor="ct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rgbClr val="FFFFCC"/>
                    </a:solidFill>
                  </a:tcPr>
                </a:tc>
                <a:extLst>
                  <a:ext uri="{0D108BD9-81ED-4DB2-BD59-A6C34878D82A}">
                    <a16:rowId xmlns="" xmlns:a16="http://schemas.microsoft.com/office/drawing/2014/main" val="3669168292"/>
                  </a:ext>
                </a:extLst>
              </a:tr>
              <a:tr h="45720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800" b="1" dirty="0" smtClean="0">
                          <a:solidFill>
                            <a:srgbClr val="FFFF00"/>
                          </a:solidFill>
                          <a:latin typeface="+mn-lt"/>
                        </a:rPr>
                        <a:t>AJD. DN</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chemeClr val="bg1">
                        <a:lumMod val="60000"/>
                        <a:lumOff val="40000"/>
                      </a:schemeClr>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600" b="1" u="sng" dirty="0" smtClean="0">
                          <a:solidFill>
                            <a:srgbClr val="FF0000"/>
                          </a:solidFill>
                          <a:latin typeface="+mn-lt"/>
                        </a:rPr>
                        <a:t>Exención</a:t>
                      </a:r>
                      <a:r>
                        <a:rPr lang="es-ES" sz="1600" b="1" dirty="0" smtClean="0">
                          <a:solidFill>
                            <a:srgbClr val="FF0000"/>
                          </a:solidFill>
                          <a:latin typeface="+mn-lt"/>
                        </a:rPr>
                        <a:t>:</a:t>
                      </a:r>
                      <a:r>
                        <a:rPr lang="es-ES" sz="1600" b="1" dirty="0" smtClean="0">
                          <a:solidFill>
                            <a:srgbClr val="FF0066"/>
                          </a:solidFill>
                          <a:latin typeface="+mn-lt"/>
                        </a:rPr>
                        <a:t> </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0" dirty="0" smtClean="0">
                          <a:solidFill>
                            <a:srgbClr val="0000FF"/>
                          </a:solidFill>
                          <a:latin typeface="+mn-lt"/>
                        </a:rPr>
                        <a:t>cuando </a:t>
                      </a:r>
                      <a:r>
                        <a:rPr lang="es-ES" sz="1600" b="1" u="sng" dirty="0" smtClean="0">
                          <a:solidFill>
                            <a:srgbClr val="0000FF"/>
                          </a:solidFill>
                          <a:latin typeface="+mn-lt"/>
                        </a:rPr>
                        <a:t>el prestatario sea:</a:t>
                      </a:r>
                      <a:r>
                        <a:rPr lang="es-ES" sz="1600" b="1" dirty="0" smtClean="0">
                          <a:solidFill>
                            <a:srgbClr val="0000FF"/>
                          </a:solidFill>
                          <a:latin typeface="+mn-lt"/>
                        </a:rPr>
                        <a:t> </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0" u="none" dirty="0" smtClean="0">
                          <a:solidFill>
                            <a:srgbClr val="0000FF"/>
                          </a:solidFill>
                          <a:latin typeface="+mn-lt"/>
                        </a:rPr>
                        <a:t>organismo público, partidos políticos,</a:t>
                      </a:r>
                      <a:r>
                        <a:rPr lang="es-ES" sz="1600" b="0" u="none" baseline="0" dirty="0" smtClean="0">
                          <a:solidFill>
                            <a:srgbClr val="0000FF"/>
                          </a:solidFill>
                          <a:latin typeface="+mn-lt"/>
                        </a:rPr>
                        <a:t> entidades sin ánimo de lucro de la Ley 49/2002</a:t>
                      </a:r>
                      <a:r>
                        <a:rPr lang="es-ES" sz="1600" b="0" u="none" dirty="0" smtClean="0">
                          <a:solidFill>
                            <a:srgbClr val="0000FF"/>
                          </a:solidFill>
                          <a:latin typeface="+mn-lt"/>
                        </a:rPr>
                        <a:t>, Iglesias católica y otras.</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chemeClr val="tx1"/>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s-ES_tradnl" sz="1600" b="1" dirty="0" smtClean="0">
                          <a:solidFill>
                            <a:srgbClr val="0000FF"/>
                          </a:solidFill>
                          <a:latin typeface="+mn-lt"/>
                        </a:rPr>
                        <a:t>10/11/201</a:t>
                      </a:r>
                      <a:r>
                        <a:rPr lang="es-ES" sz="1600" b="1" dirty="0" smtClean="0">
                          <a:solidFill>
                            <a:srgbClr val="0000FF"/>
                          </a:solidFill>
                          <a:latin typeface="+mn-lt"/>
                        </a:rPr>
                        <a:t>8</a:t>
                      </a:r>
                      <a:endParaRPr lang="es-ES" sz="1600" b="1" dirty="0" smtClean="0">
                        <a:solidFill>
                          <a:srgbClr val="0000FF"/>
                        </a:solidFill>
                      </a:endParaRPr>
                    </a:p>
                    <a:p>
                      <a:pPr algn="r"/>
                      <a:endParaRPr lang="es-ES" sz="1600" b="1" dirty="0">
                        <a:solidFill>
                          <a:srgbClr val="0000FF"/>
                        </a:solidFill>
                      </a:endParaRPr>
                    </a:p>
                  </a:txBody>
                  <a:tcPr anchor="ct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rgbClr val="FFFFCC"/>
                    </a:solidFill>
                  </a:tcPr>
                </a:tc>
                <a:extLst>
                  <a:ext uri="{0D108BD9-81ED-4DB2-BD59-A6C34878D82A}">
                    <a16:rowId xmlns="" xmlns:a16="http://schemas.microsoft.com/office/drawing/2014/main" val="3211657536"/>
                  </a:ext>
                </a:extLst>
              </a:tr>
              <a:tr h="1356360">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800" b="1" dirty="0" smtClean="0">
                          <a:solidFill>
                            <a:srgbClr val="FFFF00"/>
                          </a:solidFill>
                          <a:latin typeface="+mn-lt"/>
                        </a:rPr>
                        <a:t>IS</a:t>
                      </a: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rgbClr val="0000FF"/>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600" b="1" i="0" u="sng" strike="noStrike" kern="1200" baseline="0" dirty="0" smtClean="0">
                          <a:solidFill>
                            <a:srgbClr val="FF0000"/>
                          </a:solidFill>
                          <a:latin typeface="+mn-lt"/>
                          <a:ea typeface="+mn-ea"/>
                          <a:cs typeface="+mn-cs"/>
                        </a:rPr>
                        <a:t>No es gasto deducible en el IS </a:t>
                      </a:r>
                      <a:r>
                        <a:rPr lang="es-ES" sz="1600" b="1" i="0" u="none" strike="noStrike" kern="1200" baseline="0" dirty="0" smtClean="0">
                          <a:solidFill>
                            <a:srgbClr val="0000FF"/>
                          </a:solidFill>
                          <a:latin typeface="+mn-lt"/>
                          <a:ea typeface="+mn-ea"/>
                          <a:cs typeface="+mn-cs"/>
                        </a:rPr>
                        <a:t>:</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 sz="1600" b="1" i="0" u="none" strike="noStrike" kern="1200" baseline="0" dirty="0" smtClean="0">
                          <a:solidFill>
                            <a:srgbClr val="0000FF"/>
                          </a:solidFill>
                          <a:latin typeface="+mn-lt"/>
                          <a:ea typeface="+mn-ea"/>
                          <a:cs typeface="+mn-cs"/>
                        </a:rPr>
                        <a:t> para los prestamistas (Bancos) el pago de AJD documentos notariales en el caso de las “hipotecas”</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endParaRPr lang="es-ES" sz="800" b="1" i="0" u="none" strike="noStrike" kern="1200" baseline="0" dirty="0" smtClean="0">
                        <a:solidFill>
                          <a:srgbClr val="0000FF"/>
                        </a:solidFill>
                        <a:latin typeface="+mn-lt"/>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1" i="0" u="none" strike="noStrike" kern="1200" baseline="0" dirty="0" smtClean="0">
                          <a:solidFill>
                            <a:srgbClr val="FF0000"/>
                          </a:solidFill>
                          <a:latin typeface="+mn-lt"/>
                          <a:ea typeface="+mn-ea"/>
                          <a:cs typeface="+mn-cs"/>
                        </a:rPr>
                        <a:t>Art. 15.m) LIS </a:t>
                      </a:r>
                      <a:r>
                        <a:rPr lang="es-ES" sz="1600" b="1" i="0" u="none" strike="noStrike" kern="1200" baseline="0" dirty="0" smtClean="0">
                          <a:solidFill>
                            <a:srgbClr val="0000FF"/>
                          </a:solidFill>
                          <a:latin typeface="+mn-lt"/>
                          <a:ea typeface="+mn-ea"/>
                          <a:cs typeface="+mn-cs"/>
                        </a:rPr>
                        <a:t>(nueva letra m) del art. 15)</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 sz="1600" b="1" i="0" u="none" strike="noStrike" kern="1200" baseline="0" dirty="0" smtClean="0">
                          <a:solidFill>
                            <a:srgbClr val="FF0066"/>
                          </a:solidFill>
                          <a:latin typeface="+mn-lt"/>
                          <a:ea typeface="+mn-ea"/>
                          <a:cs typeface="+mn-cs"/>
                        </a:rPr>
                        <a:t>Añadida por D.F. 1ª RD ley 17/2018</a:t>
                      </a:r>
                      <a:endParaRPr lang="es-ES" sz="1600" b="1" dirty="0" smtClean="0">
                        <a:solidFill>
                          <a:srgbClr val="FF0066"/>
                        </a:solidFill>
                        <a:latin typeface="+mn-lt"/>
                      </a:endParaRPr>
                    </a:p>
                  </a:txBody>
                  <a:tcP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chemeClr val="tx1"/>
                    </a:solidFill>
                  </a:tcPr>
                </a:tc>
                <a:tc>
                  <a:txBody>
                    <a:bodyPr/>
                    <a:lstStyle/>
                    <a:p>
                      <a:pPr algn="r"/>
                      <a:r>
                        <a:rPr lang="es-ES_tradnl" sz="1600" b="1" dirty="0" smtClean="0">
                          <a:solidFill>
                            <a:srgbClr val="0000FF"/>
                          </a:solidFill>
                          <a:latin typeface="+mn-lt"/>
                        </a:rPr>
                        <a:t>01/01/2019</a:t>
                      </a:r>
                      <a:endParaRPr lang="es-ES" sz="1600" b="1" dirty="0">
                        <a:solidFill>
                          <a:srgbClr val="0000FF"/>
                        </a:solidFill>
                      </a:endParaRPr>
                    </a:p>
                  </a:txBody>
                  <a:tcPr anchor="ctr">
                    <a:lnL w="28575" cap="flat" cmpd="sng" algn="ctr">
                      <a:solidFill>
                        <a:srgbClr val="990099"/>
                      </a:solidFill>
                      <a:prstDash val="solid"/>
                      <a:round/>
                      <a:headEnd type="none" w="med" len="med"/>
                      <a:tailEnd type="none" w="med" len="med"/>
                    </a:lnL>
                    <a:lnR w="28575" cap="flat" cmpd="sng" algn="ctr">
                      <a:solidFill>
                        <a:srgbClr val="990099"/>
                      </a:solidFill>
                      <a:prstDash val="solid"/>
                      <a:round/>
                      <a:headEnd type="none" w="med" len="med"/>
                      <a:tailEnd type="none" w="med" len="med"/>
                    </a:lnR>
                    <a:lnT w="28575" cap="flat" cmpd="sng" algn="ctr">
                      <a:solidFill>
                        <a:srgbClr val="990099"/>
                      </a:solidFill>
                      <a:prstDash val="solid"/>
                      <a:round/>
                      <a:headEnd type="none" w="med" len="med"/>
                      <a:tailEnd type="none" w="med" len="med"/>
                    </a:lnT>
                    <a:lnB w="28575" cap="flat" cmpd="sng" algn="ctr">
                      <a:solidFill>
                        <a:srgbClr val="990099"/>
                      </a:solidFill>
                      <a:prstDash val="solid"/>
                      <a:round/>
                      <a:headEnd type="none" w="med" len="med"/>
                      <a:tailEnd type="none" w="med" len="med"/>
                    </a:lnB>
                    <a:solidFill>
                      <a:srgbClr val="FFFF00"/>
                    </a:solidFill>
                  </a:tcPr>
                </a:tc>
                <a:extLst>
                  <a:ext uri="{0D108BD9-81ED-4DB2-BD59-A6C34878D82A}">
                    <a16:rowId xmlns="" xmlns:a16="http://schemas.microsoft.com/office/drawing/2014/main" val="99905379"/>
                  </a:ext>
                </a:extLst>
              </a:tr>
            </a:tbl>
          </a:graphicData>
        </a:graphic>
      </p:graphicFrame>
    </p:spTree>
    <p:extLst>
      <p:ext uri="{BB962C8B-B14F-4D97-AF65-F5344CB8AC3E}">
        <p14:creationId xmlns="" xmlns:p14="http://schemas.microsoft.com/office/powerpoint/2010/main" val="1153560565"/>
      </p:ext>
    </p:extLst>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3 Marcador de número de diapositiva"/>
          <p:cNvSpPr>
            <a:spLocks noGrp="1"/>
          </p:cNvSpPr>
          <p:nvPr>
            <p:ph type="sldNum" sz="quarter" idx="12"/>
          </p:nvPr>
        </p:nvSpPr>
        <p:spPr>
          <a:xfrm>
            <a:off x="7594600" y="6381750"/>
            <a:ext cx="2311400" cy="476250"/>
          </a:xfrm>
        </p:spPr>
        <p:txBody>
          <a:bodyPr/>
          <a:lstStyle/>
          <a:p>
            <a:pPr>
              <a:defRPr/>
            </a:pPr>
            <a:fld id="{072C2827-0E38-416B-8337-723CF1B959B8}" type="slidenum">
              <a:rPr lang="es-ES"/>
              <a:pPr>
                <a:defRPr/>
              </a:pPr>
              <a:t>83</a:t>
            </a:fld>
            <a:endParaRPr lang="es-ES"/>
          </a:p>
        </p:txBody>
      </p:sp>
      <p:sp>
        <p:nvSpPr>
          <p:cNvPr id="24579" name="Rectangle 2"/>
          <p:cNvSpPr>
            <a:spLocks noGrp="1" noChangeArrowheads="1"/>
          </p:cNvSpPr>
          <p:nvPr>
            <p:ph type="ctrTitle" idx="4294967295"/>
          </p:nvPr>
        </p:nvSpPr>
        <p:spPr>
          <a:xfrm>
            <a:off x="0" y="-76200"/>
            <a:ext cx="9906000" cy="762000"/>
          </a:xfrm>
          <a:noFill/>
        </p:spPr>
        <p:txBody>
          <a:bodyPr/>
          <a:lstStyle/>
          <a:p>
            <a:pPr algn="l" eaLnBrk="1" hangingPunct="1"/>
            <a:r>
              <a:rPr lang="es-ES_tradnl" sz="3200" b="1" dirty="0" smtClean="0">
                <a:solidFill>
                  <a:srgbClr val="FFFF66"/>
                </a:solidFill>
                <a:effectLst/>
              </a:rPr>
              <a:t>Art. 15.m) LIS. </a:t>
            </a:r>
            <a:r>
              <a:rPr lang="es-ES" sz="3200" u="sng" dirty="0" smtClean="0">
                <a:solidFill>
                  <a:srgbClr val="FFFF00"/>
                </a:solidFill>
                <a:effectLst/>
              </a:rPr>
              <a:t>Desde 1/1/2019</a:t>
            </a:r>
          </a:p>
        </p:txBody>
      </p:sp>
      <p:sp>
        <p:nvSpPr>
          <p:cNvPr id="24580" name="Oval 3"/>
          <p:cNvSpPr>
            <a:spLocks noChangeArrowheads="1"/>
          </p:cNvSpPr>
          <p:nvPr/>
        </p:nvSpPr>
        <p:spPr bwMode="auto">
          <a:xfrm rot="5400000">
            <a:off x="4854575" y="-4092575"/>
            <a:ext cx="762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24581" name="Text Box 4"/>
          <p:cNvSpPr txBox="1">
            <a:spLocks noChangeArrowheads="1"/>
          </p:cNvSpPr>
          <p:nvPr/>
        </p:nvSpPr>
        <p:spPr bwMode="auto">
          <a:xfrm>
            <a:off x="0" y="685800"/>
            <a:ext cx="9906000" cy="338554"/>
          </a:xfrm>
          <a:prstGeom prst="rect">
            <a:avLst/>
          </a:prstGeom>
          <a:solidFill>
            <a:srgbClr val="CCFFFF"/>
          </a:solidFill>
          <a:ln w="9525">
            <a:noFill/>
            <a:miter lim="800000"/>
            <a:headEnd/>
            <a:tailEnd/>
          </a:ln>
        </p:spPr>
        <p:txBody>
          <a:bodyPr>
            <a:spAutoFit/>
          </a:bodyPr>
          <a:lstStyle/>
          <a:p>
            <a:pPr>
              <a:spcBef>
                <a:spcPct val="50000"/>
              </a:spcBef>
            </a:pPr>
            <a:r>
              <a:rPr lang="es-ES_tradnl" sz="1600" u="sng" dirty="0">
                <a:solidFill>
                  <a:srgbClr val="0000FF"/>
                </a:solidFill>
              </a:rPr>
              <a:t>Gasto no deducible</a:t>
            </a:r>
            <a:r>
              <a:rPr lang="es-ES_tradnl" sz="1600" dirty="0">
                <a:solidFill>
                  <a:srgbClr val="0000FF"/>
                </a:solidFill>
              </a:rPr>
              <a:t>:</a:t>
            </a:r>
            <a:r>
              <a:rPr lang="es-ES_tradnl" sz="1600" dirty="0">
                <a:solidFill>
                  <a:srgbClr val="000066"/>
                </a:solidFill>
              </a:rPr>
              <a:t> </a:t>
            </a:r>
            <a:r>
              <a:rPr lang="es-ES_tradnl" sz="1600" dirty="0" smtClean="0">
                <a:solidFill>
                  <a:srgbClr val="FF0000"/>
                </a:solidFill>
              </a:rPr>
              <a:t>Pago de AJD por el prestamista (“Banco”)</a:t>
            </a:r>
            <a:r>
              <a:rPr lang="es-ES_tradnl" sz="1600" dirty="0" smtClean="0">
                <a:solidFill>
                  <a:srgbClr val="000066"/>
                </a:solidFill>
              </a:rPr>
              <a:t>.    </a:t>
            </a:r>
            <a:r>
              <a:rPr lang="es-ES" sz="1600" dirty="0" smtClean="0">
                <a:solidFill>
                  <a:srgbClr val="FF0066"/>
                </a:solidFill>
              </a:rPr>
              <a:t>Desde 1/1/2019</a:t>
            </a:r>
            <a:endParaRPr lang="es-ES" sz="1600" dirty="0">
              <a:solidFill>
                <a:srgbClr val="FF0066"/>
              </a:solidFill>
            </a:endParaRPr>
          </a:p>
        </p:txBody>
      </p:sp>
      <p:sp>
        <p:nvSpPr>
          <p:cNvPr id="2328581" name="Text Box 5"/>
          <p:cNvSpPr txBox="1">
            <a:spLocks noChangeArrowheads="1"/>
          </p:cNvSpPr>
          <p:nvPr/>
        </p:nvSpPr>
        <p:spPr bwMode="auto">
          <a:xfrm>
            <a:off x="0" y="1219200"/>
            <a:ext cx="9906000" cy="4247317"/>
          </a:xfrm>
          <a:prstGeom prst="rect">
            <a:avLst/>
          </a:prstGeom>
          <a:noFill/>
          <a:ln w="9525">
            <a:noFill/>
            <a:miter lim="800000"/>
            <a:headEnd/>
            <a:tailEnd/>
          </a:ln>
          <a:effectLst/>
        </p:spPr>
        <p:txBody>
          <a:bodyPr wrap="square">
            <a:spAutoFit/>
          </a:bodyPr>
          <a:lstStyle/>
          <a:p>
            <a:pPr marL="342900" indent="-342900">
              <a:buFont typeface="Wingdings" pitchFamily="2" charset="2"/>
              <a:buChar char="q"/>
            </a:pPr>
            <a:r>
              <a:rPr lang="es-ES" u="sng" dirty="0" smtClean="0">
                <a:solidFill>
                  <a:srgbClr val="FFFF00"/>
                </a:solidFill>
                <a:latin typeface="+mn-lt"/>
              </a:rPr>
              <a:t>Letra m) añadida al artículo 15 por la D. Final 1ª del RD ley 17/2018</a:t>
            </a:r>
            <a:r>
              <a:rPr lang="es-ES" b="0" dirty="0" smtClean="0">
                <a:latin typeface="+mn-lt"/>
              </a:rPr>
              <a:t>:</a:t>
            </a:r>
          </a:p>
          <a:p>
            <a:pPr marL="342900" indent="-342900">
              <a:buFont typeface="Wingdings" pitchFamily="2" charset="2"/>
              <a:buChar char="q"/>
            </a:pPr>
            <a:endParaRPr lang="es-ES" sz="1000" b="0" dirty="0" smtClean="0">
              <a:latin typeface="+mn-lt"/>
            </a:endParaRPr>
          </a:p>
          <a:p>
            <a:pPr marL="342900" indent="-342900">
              <a:buFont typeface="Wingdings" panose="05000000000000000000" pitchFamily="2" charset="2"/>
              <a:buChar char="v"/>
            </a:pPr>
            <a:r>
              <a:rPr lang="es-ES" b="0" dirty="0" smtClean="0">
                <a:latin typeface="+mn-lt"/>
              </a:rPr>
              <a:t>«m</a:t>
            </a:r>
            <a:r>
              <a:rPr lang="es-ES" b="0" dirty="0">
                <a:latin typeface="+mn-lt"/>
              </a:rPr>
              <a:t>) La deuda tributaria del Impuesto sobre Transmisiones Patrimoniales y Actos Jurídicos Documentados, modalidad Actos Jurídicos Documentados, documentos notariales, en los supuestos a que se refiere el </a:t>
            </a:r>
            <a:r>
              <a:rPr lang="es-ES" b="0" u="sng" dirty="0">
                <a:latin typeface="+mn-lt"/>
              </a:rPr>
              <a:t>párrafo </a:t>
            </a:r>
            <a:r>
              <a:rPr lang="es-ES" b="0" u="sng" dirty="0" smtClean="0">
                <a:latin typeface="+mn-lt"/>
              </a:rPr>
              <a:t>segundo</a:t>
            </a:r>
            <a:r>
              <a:rPr lang="es-ES" b="0" u="sng" dirty="0" smtClean="0">
                <a:solidFill>
                  <a:srgbClr val="FFFF00"/>
                </a:solidFill>
                <a:latin typeface="+mn-lt"/>
              </a:rPr>
              <a:t>*</a:t>
            </a:r>
            <a:r>
              <a:rPr lang="es-ES" b="0" u="sng" dirty="0" smtClean="0">
                <a:latin typeface="+mn-lt"/>
              </a:rPr>
              <a:t> </a:t>
            </a:r>
            <a:r>
              <a:rPr lang="es-ES" b="0" u="sng" dirty="0">
                <a:latin typeface="+mn-lt"/>
              </a:rPr>
              <a:t>del artículo 29</a:t>
            </a:r>
            <a:r>
              <a:rPr lang="es-ES" b="0" dirty="0">
                <a:latin typeface="+mn-lt"/>
              </a:rPr>
              <a:t> del Texto refundido de la Ley del Impuesto sobre Transmisiones Patrimoniales y Actos Jurídicos Documentados, aprobado por el Real Decreto Legislativo 1/1993, de 24 de septiembre</a:t>
            </a:r>
            <a:r>
              <a:rPr lang="es-ES" b="0" dirty="0" smtClean="0">
                <a:latin typeface="+mn-lt"/>
              </a:rPr>
              <a:t>.» </a:t>
            </a:r>
          </a:p>
          <a:p>
            <a:endParaRPr lang="es-ES" b="0" dirty="0" smtClean="0">
              <a:latin typeface="+mn-lt"/>
            </a:endParaRPr>
          </a:p>
          <a:p>
            <a:pPr marL="457200" indent="-457200">
              <a:buFont typeface="Wingdings" panose="05000000000000000000" pitchFamily="2" charset="2"/>
              <a:buChar char="q"/>
            </a:pPr>
            <a:r>
              <a:rPr lang="es-ES" u="sng" dirty="0" smtClean="0">
                <a:solidFill>
                  <a:srgbClr val="FFFF00"/>
                </a:solidFill>
              </a:rPr>
              <a:t>párrafo </a:t>
            </a:r>
            <a:r>
              <a:rPr lang="es-ES" u="sng" dirty="0">
                <a:solidFill>
                  <a:srgbClr val="FFFF00"/>
                </a:solidFill>
              </a:rPr>
              <a:t>segundo* del artículo 29 TR LITP y </a:t>
            </a:r>
            <a:r>
              <a:rPr lang="es-ES" u="sng" dirty="0" smtClean="0">
                <a:solidFill>
                  <a:srgbClr val="FFFF00"/>
                </a:solidFill>
              </a:rPr>
              <a:t>AJD modificado por artículo único del RD </a:t>
            </a:r>
            <a:r>
              <a:rPr lang="es-ES" u="sng" dirty="0">
                <a:solidFill>
                  <a:srgbClr val="FFFF00"/>
                </a:solidFill>
              </a:rPr>
              <a:t>ley </a:t>
            </a:r>
            <a:r>
              <a:rPr lang="es-ES" u="sng" dirty="0" smtClean="0">
                <a:solidFill>
                  <a:srgbClr val="FFFF00"/>
                </a:solidFill>
              </a:rPr>
              <a:t>17/2018:</a:t>
            </a:r>
            <a:endParaRPr lang="es-ES_tradnl" u="sng" dirty="0">
              <a:solidFill>
                <a:srgbClr val="FFFF00"/>
              </a:solidFill>
            </a:endParaRPr>
          </a:p>
          <a:p>
            <a:endParaRPr lang="es-ES" sz="1000" b="0" dirty="0" smtClean="0">
              <a:latin typeface="+mn-lt"/>
            </a:endParaRPr>
          </a:p>
          <a:p>
            <a:pPr marL="342900" indent="-342900">
              <a:buFont typeface="Wingdings" panose="05000000000000000000" pitchFamily="2" charset="2"/>
              <a:buChar char="v"/>
            </a:pPr>
            <a:r>
              <a:rPr lang="es-ES" b="0" dirty="0" smtClean="0">
                <a:latin typeface="+mn-lt"/>
              </a:rPr>
              <a:t>“Cuando </a:t>
            </a:r>
            <a:r>
              <a:rPr lang="es-ES" b="0" dirty="0">
                <a:latin typeface="+mn-lt"/>
              </a:rPr>
              <a:t>se trate de escrituras de préstamo con garantía hipotecaria, se considerará </a:t>
            </a:r>
            <a:r>
              <a:rPr lang="es-ES" b="0" u="sng" dirty="0">
                <a:solidFill>
                  <a:srgbClr val="FFFF66"/>
                </a:solidFill>
                <a:latin typeface="+mn-lt"/>
              </a:rPr>
              <a:t>sujeto pasivo al </a:t>
            </a:r>
            <a:r>
              <a:rPr lang="es-ES" b="0" u="sng" dirty="0" smtClean="0">
                <a:solidFill>
                  <a:srgbClr val="FFFF66"/>
                </a:solidFill>
                <a:latin typeface="+mn-lt"/>
              </a:rPr>
              <a:t>prestamista</a:t>
            </a:r>
            <a:r>
              <a:rPr lang="es-ES" b="0" dirty="0" smtClean="0">
                <a:latin typeface="+mn-lt"/>
              </a:rPr>
              <a:t>”</a:t>
            </a:r>
            <a:endParaRPr lang="es-ES_tradnl" dirty="0" smtClean="0">
              <a:solidFill>
                <a:srgbClr val="FFFF00"/>
              </a:solidFill>
              <a:latin typeface="+mn-lt"/>
            </a:endParaRPr>
          </a:p>
        </p:txBody>
      </p:sp>
      <p:sp>
        <p:nvSpPr>
          <p:cNvPr id="24583" name="Rectangle 6"/>
          <p:cNvSpPr>
            <a:spLocks noChangeArrowheads="1"/>
          </p:cNvSpPr>
          <p:nvPr/>
        </p:nvSpPr>
        <p:spPr bwMode="auto">
          <a:xfrm>
            <a:off x="0" y="2817813"/>
            <a:ext cx="9906000" cy="0"/>
          </a:xfrm>
          <a:prstGeom prst="rect">
            <a:avLst/>
          </a:prstGeom>
          <a:noFill/>
          <a:ln w="9525">
            <a:noFill/>
            <a:miter lim="800000"/>
            <a:headEnd/>
            <a:tailEnd/>
          </a:ln>
        </p:spPr>
        <p:txBody>
          <a:bodyPr wrap="none" anchor="ctr">
            <a:spAutoFit/>
          </a:bodyPr>
          <a:lstStyle/>
          <a:p>
            <a:pPr>
              <a:tabLst>
                <a:tab pos="457200" algn="l"/>
              </a:tabLst>
            </a:pPr>
            <a:endParaRPr lang="es-ES_tradnl" sz="1800" b="0">
              <a:latin typeface="Arial" pitchFamily="34" charset="0"/>
            </a:endParaRPr>
          </a:p>
        </p:txBody>
      </p:sp>
      <p:sp>
        <p:nvSpPr>
          <p:cNvPr id="24584" name="Rectangle 13"/>
          <p:cNvSpPr>
            <a:spLocks noChangeArrowheads="1"/>
          </p:cNvSpPr>
          <p:nvPr/>
        </p:nvSpPr>
        <p:spPr bwMode="auto">
          <a:xfrm>
            <a:off x="3505200" y="5715000"/>
            <a:ext cx="184150" cy="396875"/>
          </a:xfrm>
          <a:prstGeom prst="rect">
            <a:avLst/>
          </a:prstGeom>
          <a:noFill/>
          <a:ln w="9525" algn="ctr">
            <a:noFill/>
            <a:miter lim="800000"/>
            <a:headEnd/>
            <a:tailEnd/>
          </a:ln>
        </p:spPr>
        <p:txBody>
          <a:bodyPr wrap="none">
            <a:spAutoFit/>
          </a:bodyPr>
          <a:lstStyle/>
          <a:p>
            <a:endParaRPr lang="es-ES_tradnl"/>
          </a:p>
        </p:txBody>
      </p:sp>
      <p:graphicFrame>
        <p:nvGraphicFramePr>
          <p:cNvPr id="10" name="9 Tabla"/>
          <p:cNvGraphicFramePr>
            <a:graphicFrameLocks noGrp="1"/>
          </p:cNvGraphicFramePr>
          <p:nvPr>
            <p:extLst>
              <p:ext uri="{D42A27DB-BD31-4B8C-83A1-F6EECF244321}">
                <p14:modId xmlns="" xmlns:p14="http://schemas.microsoft.com/office/powerpoint/2010/main" val="1098764743"/>
              </p:ext>
            </p:extLst>
          </p:nvPr>
        </p:nvGraphicFramePr>
        <p:xfrm>
          <a:off x="228600" y="5553544"/>
          <a:ext cx="9296400" cy="923456"/>
        </p:xfrm>
        <a:graphic>
          <a:graphicData uri="http://schemas.openxmlformats.org/drawingml/2006/table">
            <a:tbl>
              <a:tblPr firstRow="1" bandRow="1">
                <a:tableStyleId>{7DF18680-E054-41AD-8BC1-D1AEF772440D}</a:tableStyleId>
              </a:tblPr>
              <a:tblGrid>
                <a:gridCol w="3962400">
                  <a:extLst>
                    <a:ext uri="{9D8B030D-6E8A-4147-A177-3AD203B41FA5}">
                      <a16:colId xmlns="" xmlns:a16="http://schemas.microsoft.com/office/drawing/2014/main" val="20000"/>
                    </a:ext>
                  </a:extLst>
                </a:gridCol>
                <a:gridCol w="3733800">
                  <a:extLst>
                    <a:ext uri="{9D8B030D-6E8A-4147-A177-3AD203B41FA5}">
                      <a16:colId xmlns="" xmlns:a16="http://schemas.microsoft.com/office/drawing/2014/main" val="20001"/>
                    </a:ext>
                  </a:extLst>
                </a:gridCol>
                <a:gridCol w="1600200">
                  <a:extLst>
                    <a:ext uri="{9D8B030D-6E8A-4147-A177-3AD203B41FA5}">
                      <a16:colId xmlns="" xmlns:a16="http://schemas.microsoft.com/office/drawing/2014/main" val="2806148673"/>
                    </a:ext>
                  </a:extLst>
                </a:gridCol>
              </a:tblGrid>
              <a:tr h="923456">
                <a:tc>
                  <a:txBody>
                    <a:bodyPr/>
                    <a:lstStyle/>
                    <a:p>
                      <a:pPr marL="342900" indent="-342900">
                        <a:buFont typeface="Wingdings" pitchFamily="2" charset="2"/>
                        <a:buChar char="q"/>
                      </a:pPr>
                      <a:r>
                        <a:rPr lang="es-ES_tradnl" b="1" baseline="0" dirty="0" smtClean="0">
                          <a:solidFill>
                            <a:srgbClr val="FFFF66"/>
                          </a:solidFill>
                        </a:rPr>
                        <a:t>En las Hipotecas</a:t>
                      </a:r>
                    </a:p>
                    <a:p>
                      <a:pPr marL="342900" indent="-342900">
                        <a:buFont typeface="Wingdings" pitchFamily="2" charset="2"/>
                        <a:buChar char="q"/>
                      </a:pPr>
                      <a:r>
                        <a:rPr lang="es-ES_tradnl" b="1" baseline="0" dirty="0" smtClean="0">
                          <a:solidFill>
                            <a:srgbClr val="FFFF00"/>
                          </a:solidFill>
                        </a:rPr>
                        <a:t>Pago AJD DN</a:t>
                      </a:r>
                    </a:p>
                    <a:p>
                      <a:pPr marL="342900" indent="-342900">
                        <a:buFont typeface="Wingdings" panose="05000000000000000000" pitchFamily="2" charset="2"/>
                        <a:buChar char="v"/>
                      </a:pPr>
                      <a:r>
                        <a:rPr lang="es-ES_tradnl" b="1" baseline="0" dirty="0" smtClean="0">
                          <a:solidFill>
                            <a:schemeClr val="tx1"/>
                          </a:solidFill>
                        </a:rPr>
                        <a:t>Por el prestamista (“Banco”)</a:t>
                      </a:r>
                      <a:endParaRPr lang="es-ES_tradnl" b="1" dirty="0">
                        <a:solidFill>
                          <a:schemeClr val="tx1"/>
                        </a:solidFill>
                      </a:endParaRPr>
                    </a:p>
                  </a:txBody>
                  <a:tcPr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v"/>
                      </a:pPr>
                      <a:r>
                        <a:rPr lang="es-ES_tradnl" b="1" dirty="0" smtClean="0">
                          <a:solidFill>
                            <a:srgbClr val="FF0000"/>
                          </a:solidFill>
                          <a:effectLst/>
                        </a:rPr>
                        <a:t>Gasto </a:t>
                      </a:r>
                      <a:r>
                        <a:rPr lang="es-ES_tradnl" b="1" u="sng" dirty="0" smtClean="0">
                          <a:solidFill>
                            <a:srgbClr val="FF0000"/>
                          </a:solidFill>
                          <a:effectLst/>
                        </a:rPr>
                        <a:t>no</a:t>
                      </a:r>
                      <a:r>
                        <a:rPr lang="es-ES_tradnl" b="1" dirty="0" smtClean="0">
                          <a:solidFill>
                            <a:srgbClr val="FF0000"/>
                          </a:solidFill>
                          <a:effectLst/>
                        </a:rPr>
                        <a:t> </a:t>
                      </a:r>
                      <a:r>
                        <a:rPr lang="es-ES_tradnl" b="1" u="none" dirty="0" smtClean="0">
                          <a:solidFill>
                            <a:srgbClr val="FF0000"/>
                          </a:solidFill>
                          <a:effectLst/>
                        </a:rPr>
                        <a:t>deducible en el IS. </a:t>
                      </a:r>
                    </a:p>
                    <a:p>
                      <a:pPr marL="342900" indent="-342900">
                        <a:buFont typeface="Wingdings" pitchFamily="2" charset="2"/>
                        <a:buChar char="v"/>
                      </a:pPr>
                      <a:r>
                        <a:rPr lang="es-ES_tradnl" sz="1600" b="1" u="none" dirty="0" smtClean="0">
                          <a:solidFill>
                            <a:srgbClr val="FF0066"/>
                          </a:solidFill>
                        </a:rPr>
                        <a:t>(art. 15.m) LIS)</a:t>
                      </a:r>
                      <a:endParaRPr lang="es-ES_tradnl" sz="1600" b="1" u="none" dirty="0">
                        <a:solidFill>
                          <a:srgbClr val="FF0066"/>
                        </a:solidFill>
                        <a:effectLst/>
                      </a:endParaRPr>
                    </a:p>
                  </a:txBody>
                  <a:tcPr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chemeClr val="tx1"/>
                    </a:solidFill>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lang="es-ES_tradnl" sz="1600" b="1" u="none" dirty="0" smtClean="0">
                          <a:solidFill>
                            <a:srgbClr val="0000FF"/>
                          </a:solidFill>
                          <a:effectLst/>
                        </a:rPr>
                        <a:t>Desde 1/1/2019</a:t>
                      </a:r>
                      <a:endParaRPr lang="es-ES_tradnl" sz="1600" b="1" u="none" dirty="0">
                        <a:solidFill>
                          <a:srgbClr val="FF0066"/>
                        </a:solidFill>
                        <a:effectLst/>
                      </a:endParaRPr>
                    </a:p>
                  </a:txBody>
                  <a:tcPr anchor="ctr">
                    <a:lnL w="28575" cap="flat" cmpd="sng" algn="ctr">
                      <a:solidFill>
                        <a:srgbClr val="FF0066"/>
                      </a:solidFill>
                      <a:prstDash val="solid"/>
                      <a:round/>
                      <a:headEnd type="none" w="med" len="med"/>
                      <a:tailEnd type="none" w="med" len="med"/>
                    </a:lnL>
                    <a:lnR w="28575" cap="flat" cmpd="sng" algn="ctr">
                      <a:solidFill>
                        <a:srgbClr val="FF0066"/>
                      </a:solidFill>
                      <a:prstDash val="solid"/>
                      <a:round/>
                      <a:headEnd type="none" w="med" len="med"/>
                      <a:tailEnd type="none" w="med" len="med"/>
                    </a:lnR>
                    <a:lnT w="28575" cap="flat" cmpd="sng" algn="ctr">
                      <a:solidFill>
                        <a:srgbClr val="FF0066"/>
                      </a:solidFill>
                      <a:prstDash val="solid"/>
                      <a:round/>
                      <a:headEnd type="none" w="med" len="med"/>
                      <a:tailEnd type="none" w="med" len="med"/>
                    </a:lnT>
                    <a:lnB w="28575" cap="flat" cmpd="sng" algn="ctr">
                      <a:solidFill>
                        <a:srgbClr val="FF0066"/>
                      </a:solidFill>
                      <a:prstDash val="solid"/>
                      <a:round/>
                      <a:headEnd type="none" w="med" len="med"/>
                      <a:tailEnd type="none" w="med" len="med"/>
                    </a:lnB>
                    <a:solidFill>
                      <a:srgbClr val="FFFF00"/>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 xmlns:p14="http://schemas.microsoft.com/office/powerpoint/2010/main" val="1559423202"/>
      </p:ext>
    </p:extLst>
  </p:cSld>
  <p:clrMapOvr>
    <a:masterClrMapping/>
  </p:clrMapOvr>
  <p:transition advClick="0" advTm="0"/>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81750"/>
            <a:ext cx="2311400" cy="476250"/>
          </a:xfrm>
        </p:spPr>
        <p:txBody>
          <a:bodyPr/>
          <a:lstStyle/>
          <a:p>
            <a:pPr>
              <a:defRPr/>
            </a:pPr>
            <a:fld id="{13B740EC-C1CB-41F7-A8B5-F3463AC367A3}" type="slidenum">
              <a:rPr lang="es-ES"/>
              <a:pPr>
                <a:defRPr/>
              </a:pPr>
              <a:t>84</a:t>
            </a:fld>
            <a:endParaRPr lang="es-ES" dirty="0"/>
          </a:p>
        </p:txBody>
      </p:sp>
      <p:sp>
        <p:nvSpPr>
          <p:cNvPr id="4099" name="Rectangle 2"/>
          <p:cNvSpPr>
            <a:spLocks noChangeArrowheads="1"/>
          </p:cNvSpPr>
          <p:nvPr/>
        </p:nvSpPr>
        <p:spPr bwMode="auto">
          <a:xfrm>
            <a:off x="228600" y="457200"/>
            <a:ext cx="9448800" cy="5909310"/>
          </a:xfrm>
          <a:prstGeom prst="rect">
            <a:avLst/>
          </a:prstGeom>
          <a:noFill/>
          <a:ln w="9525">
            <a:noFill/>
            <a:miter lim="800000"/>
            <a:headEnd/>
            <a:tailEnd/>
          </a:ln>
        </p:spPr>
        <p:txBody>
          <a:bodyPr>
            <a:spAutoFit/>
          </a:bodyPr>
          <a:lstStyle/>
          <a:p>
            <a:pPr marL="342900" indent="-342900" algn="ctr">
              <a:defRPr/>
            </a:pPr>
            <a:r>
              <a:rPr lang="es-ES_tradnl" sz="3200" dirty="0">
                <a:effectLst>
                  <a:outerShdw blurRad="38100" dist="38100" dir="2700000" algn="tl">
                    <a:srgbClr val="000000">
                      <a:alpha val="43137"/>
                    </a:srgbClr>
                  </a:outerShdw>
                </a:effectLst>
                <a:latin typeface="Arial" pitchFamily="34" charset="0"/>
              </a:rPr>
              <a:t>       </a:t>
            </a:r>
            <a:endParaRPr lang="es-ES_tradnl" sz="3200" u="sng" dirty="0">
              <a:effectLst>
                <a:outerShdw blurRad="38100" dist="38100" dir="2700000" algn="tl">
                  <a:srgbClr val="000000">
                    <a:alpha val="43137"/>
                  </a:srgbClr>
                </a:outerShdw>
              </a:effectLst>
              <a:latin typeface="Arial" pitchFamily="34" charset="0"/>
            </a:endParaRPr>
          </a:p>
          <a:p>
            <a:pPr marL="342900" indent="-342900" algn="ctr">
              <a:defRPr/>
            </a:pPr>
            <a:endParaRPr lang="es-ES_tradnl" sz="1000" u="sng" dirty="0">
              <a:effectLst>
                <a:outerShdw blurRad="38100" dist="38100" dir="2700000" algn="tl">
                  <a:srgbClr val="000000">
                    <a:alpha val="43137"/>
                  </a:srgbClr>
                </a:outerShdw>
              </a:effectLst>
              <a:latin typeface="Arial" pitchFamily="34" charset="0"/>
            </a:endParaRPr>
          </a:p>
          <a:p>
            <a:pPr marL="742950" indent="-742950" eaLnBrk="0" hangingPunct="0">
              <a:buFont typeface="+mj-lt"/>
              <a:buAutoNum type="alphaLcParenR" startAt="3"/>
            </a:pPr>
            <a:r>
              <a:rPr lang="es-ES_tradnl" sz="3200" dirty="0" smtClean="0">
                <a:solidFill>
                  <a:srgbClr val="FFFF00"/>
                </a:solidFill>
              </a:rPr>
              <a:t>ADMINISTRADORES DE SOCIEDADES</a:t>
            </a:r>
          </a:p>
          <a:p>
            <a:pPr marL="457200" indent="-457200">
              <a:defRPr/>
            </a:pPr>
            <a:endParaRPr lang="es-ES_tradnl" sz="4400" dirty="0" smtClean="0">
              <a:effectLst>
                <a:outerShdw blurRad="38100" dist="38100" dir="2700000" algn="tl">
                  <a:srgbClr val="000000">
                    <a:alpha val="43137"/>
                  </a:srgbClr>
                </a:outerShdw>
              </a:effectLst>
              <a:latin typeface="Arial" pitchFamily="34" charset="0"/>
            </a:endParaRPr>
          </a:p>
          <a:p>
            <a:pPr marL="457200" indent="-457200">
              <a:defRPr/>
            </a:pPr>
            <a:endParaRPr lang="es-ES_tradnl" dirty="0">
              <a:effectLst>
                <a:outerShdw blurRad="38100" dist="38100" dir="2700000" algn="tl">
                  <a:srgbClr val="000000">
                    <a:alpha val="43137"/>
                  </a:srgbClr>
                </a:outerShdw>
              </a:effectLst>
              <a:latin typeface="Arial" pitchFamily="34" charset="0"/>
            </a:endParaRP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Rendimiento del  Trabajo para el administrador</a:t>
            </a: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Consideraciones fiscales para la sociedad</a:t>
            </a: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Consideraciones mercantiles para la sociedad</a:t>
            </a: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Teoría del Vínculo</a:t>
            </a: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Tratamiento fiscal tras la reforma de la LIS</a:t>
            </a:r>
          </a:p>
          <a:p>
            <a:pPr marL="457200" indent="-457200">
              <a:buFont typeface="Wingdings" pitchFamily="2" charset="2"/>
              <a:buChar char="v"/>
              <a:defRPr/>
            </a:pPr>
            <a:r>
              <a:rPr lang="es-ES_tradnl" sz="2400" dirty="0" smtClean="0">
                <a:solidFill>
                  <a:srgbClr val="FFFF00"/>
                </a:solidFill>
                <a:effectLst>
                  <a:outerShdw blurRad="38100" dist="38100" dir="2700000" algn="tl">
                    <a:srgbClr val="000000">
                      <a:alpha val="43137"/>
                    </a:srgbClr>
                  </a:outerShdw>
                </a:effectLst>
                <a:latin typeface="Arial" pitchFamily="34" charset="0"/>
              </a:rPr>
              <a:t>Resolución TEAC 6112-2015, de fecha 05/07/2016</a:t>
            </a:r>
          </a:p>
          <a:p>
            <a:pPr marL="457200" indent="-457200">
              <a:buFont typeface="Wingdings" pitchFamily="2" charset="2"/>
              <a:buChar char="v"/>
              <a:defRPr/>
            </a:pPr>
            <a:r>
              <a:rPr lang="es-ES_tradnl" sz="2400" dirty="0">
                <a:solidFill>
                  <a:srgbClr val="FFFF00"/>
                </a:solidFill>
                <a:latin typeface="+mj-lt"/>
                <a:cs typeface="Arial" charset="0"/>
              </a:rPr>
              <a:t>Sentencia Tribunal Supremo 3574-2017, de fecha 26/02/2018</a:t>
            </a:r>
            <a:endParaRPr lang="es-ES_tradnl" sz="2400" dirty="0" smtClean="0">
              <a:solidFill>
                <a:srgbClr val="FFFF00"/>
              </a:solidFill>
              <a:effectLst>
                <a:outerShdw blurRad="38100" dist="38100" dir="2700000" algn="tl">
                  <a:srgbClr val="000000">
                    <a:alpha val="43137"/>
                  </a:srgbClr>
                </a:outerShdw>
              </a:effectLst>
              <a:latin typeface="+mj-lt"/>
            </a:endParaRPr>
          </a:p>
          <a:p>
            <a:pPr marL="457200" indent="-457200">
              <a:buFont typeface="Wingdings" pitchFamily="2" charset="2"/>
              <a:buChar char="v"/>
              <a:defRPr/>
            </a:pPr>
            <a:endParaRPr lang="es-ES_tradnl" sz="3600" dirty="0" smtClean="0">
              <a:solidFill>
                <a:srgbClr val="FFFF00"/>
              </a:solidFill>
              <a:effectLst>
                <a:outerShdw blurRad="38100" dist="38100" dir="2700000" algn="tl">
                  <a:srgbClr val="000000">
                    <a:alpha val="43137"/>
                  </a:srgbClr>
                </a:outerShdw>
              </a:effectLst>
              <a:latin typeface="Arial" pitchFamily="34" charset="0"/>
            </a:endParaRPr>
          </a:p>
          <a:p>
            <a:pPr marL="457200" indent="-457200">
              <a:buFont typeface="Arial" pitchFamily="34" charset="0"/>
              <a:buChar char="•"/>
              <a:defRPr/>
            </a:pPr>
            <a:endParaRPr lang="es-ES_tradnl" sz="3600" dirty="0">
              <a:solidFill>
                <a:srgbClr val="FFFF00"/>
              </a:solidFill>
              <a:effectLst>
                <a:outerShdw blurRad="38100" dist="38100" dir="2700000" algn="tl">
                  <a:srgbClr val="000000">
                    <a:alpha val="43137"/>
                  </a:srgbClr>
                </a:outerShdw>
              </a:effectLst>
              <a:latin typeface="Arial" pitchFamily="34" charset="0"/>
            </a:endParaRPr>
          </a:p>
        </p:txBody>
      </p:sp>
    </p:spTree>
    <p:extLst>
      <p:ext uri="{BB962C8B-B14F-4D97-AF65-F5344CB8AC3E}">
        <p14:creationId xmlns="" xmlns:p14="http://schemas.microsoft.com/office/powerpoint/2010/main" val="2171512235"/>
      </p:ext>
    </p:extLst>
  </p:cSld>
  <p:clrMapOvr>
    <a:masterClrMapping/>
  </p:clrMapOvr>
  <p:transition advClick="0" advTm="0"/>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3 Marcador de número de diapositiva"/>
          <p:cNvSpPr>
            <a:spLocks noGrp="1"/>
          </p:cNvSpPr>
          <p:nvPr>
            <p:ph type="sldNum" sz="quarter" idx="12"/>
          </p:nvPr>
        </p:nvSpPr>
        <p:spPr>
          <a:xfrm>
            <a:off x="7594600" y="6381750"/>
            <a:ext cx="2311400" cy="476250"/>
          </a:xfrm>
        </p:spPr>
        <p:txBody>
          <a:bodyPr/>
          <a:lstStyle/>
          <a:p>
            <a:pPr>
              <a:defRPr/>
            </a:pPr>
            <a:fld id="{536B334C-45C7-4BA0-82AB-1DCCF03482A8}" type="slidenum">
              <a:rPr lang="es-ES"/>
              <a:pPr>
                <a:defRPr/>
              </a:pPr>
              <a:t>85</a:t>
            </a:fld>
            <a:endParaRPr lang="es-ES" dirty="0"/>
          </a:p>
        </p:txBody>
      </p:sp>
      <p:sp>
        <p:nvSpPr>
          <p:cNvPr id="35843" name="Oval 2"/>
          <p:cNvSpPr>
            <a:spLocks noChangeArrowheads="1"/>
          </p:cNvSpPr>
          <p:nvPr/>
        </p:nvSpPr>
        <p:spPr bwMode="auto">
          <a:xfrm rot="5400000">
            <a:off x="4816475" y="-4130675"/>
            <a:ext cx="152400" cy="9328150"/>
          </a:xfrm>
          <a:prstGeom prst="ellipse">
            <a:avLst/>
          </a:prstGeom>
          <a:solidFill>
            <a:schemeClr val="tx2"/>
          </a:solidFill>
          <a:ln w="9525">
            <a:solidFill>
              <a:srgbClr val="00CCFF"/>
            </a:solidFill>
            <a:round/>
            <a:headEnd/>
            <a:tailEnd/>
          </a:ln>
        </p:spPr>
        <p:txBody>
          <a:bodyPr wrap="none" anchor="ctr"/>
          <a:lstStyle/>
          <a:p>
            <a:endParaRPr lang="es-ES_tradnl"/>
          </a:p>
        </p:txBody>
      </p:sp>
      <p:sp>
        <p:nvSpPr>
          <p:cNvPr id="35844" name="Text Box 3"/>
          <p:cNvSpPr txBox="1">
            <a:spLocks noChangeArrowheads="1"/>
          </p:cNvSpPr>
          <p:nvPr/>
        </p:nvSpPr>
        <p:spPr bwMode="auto">
          <a:xfrm>
            <a:off x="0" y="685800"/>
            <a:ext cx="9906000" cy="400050"/>
          </a:xfrm>
          <a:prstGeom prst="rect">
            <a:avLst/>
          </a:prstGeom>
          <a:solidFill>
            <a:srgbClr val="CCFFFF"/>
          </a:solidFill>
          <a:ln w="9525">
            <a:noFill/>
            <a:miter lim="800000"/>
            <a:headEnd/>
            <a:tailEnd/>
          </a:ln>
        </p:spPr>
        <p:txBody>
          <a:bodyPr>
            <a:spAutoFit/>
          </a:bodyPr>
          <a:lstStyle/>
          <a:p>
            <a:pPr algn="ctr">
              <a:spcBef>
                <a:spcPct val="50000"/>
              </a:spcBef>
            </a:pPr>
            <a:r>
              <a:rPr lang="es-ES" dirty="0">
                <a:solidFill>
                  <a:srgbClr val="000066"/>
                </a:solidFill>
              </a:rPr>
              <a:t>[SOCIOS/</a:t>
            </a:r>
            <a:r>
              <a:rPr lang="es-ES" u="sng" dirty="0">
                <a:solidFill>
                  <a:srgbClr val="FF0000"/>
                </a:solidFill>
              </a:rPr>
              <a:t>Administradores</a:t>
            </a:r>
            <a:r>
              <a:rPr lang="es-ES" dirty="0">
                <a:solidFill>
                  <a:srgbClr val="000066"/>
                </a:solidFill>
              </a:rPr>
              <a:t>-SOCIEDAD]: </a:t>
            </a:r>
            <a:r>
              <a:rPr lang="es-ES" dirty="0" smtClean="0">
                <a:solidFill>
                  <a:srgbClr val="FF0000"/>
                </a:solidFill>
              </a:rPr>
              <a:t>RTOS</a:t>
            </a:r>
            <a:r>
              <a:rPr lang="es-ES" dirty="0">
                <a:solidFill>
                  <a:srgbClr val="FF0000"/>
                </a:solidFill>
              </a:rPr>
              <a:t>. TRABAJO</a:t>
            </a:r>
          </a:p>
        </p:txBody>
      </p:sp>
      <p:graphicFrame>
        <p:nvGraphicFramePr>
          <p:cNvPr id="10" name="9 Tabla"/>
          <p:cNvGraphicFramePr>
            <a:graphicFrameLocks noGrp="1"/>
          </p:cNvGraphicFramePr>
          <p:nvPr/>
        </p:nvGraphicFramePr>
        <p:xfrm>
          <a:off x="152400" y="1447800"/>
          <a:ext cx="2590800" cy="1431925"/>
        </p:xfrm>
        <a:graphic>
          <a:graphicData uri="http://schemas.openxmlformats.org/drawingml/2006/table">
            <a:tbl>
              <a:tblPr firstRow="1" bandRow="1">
                <a:tableStyleId>{5C22544A-7EE6-4342-B048-85BDC9FD1C3A}</a:tableStyleId>
              </a:tblPr>
              <a:tblGrid>
                <a:gridCol w="2590800">
                  <a:extLst>
                    <a:ext uri="{9D8B030D-6E8A-4147-A177-3AD203B41FA5}">
                      <a16:colId xmlns="" xmlns:a16="http://schemas.microsoft.com/office/drawing/2014/main" val="20000"/>
                    </a:ext>
                  </a:extLst>
                </a:gridCol>
              </a:tblGrid>
              <a:tr h="1431925">
                <a:tc>
                  <a:txBody>
                    <a:bodyPr/>
                    <a:lstStyle/>
                    <a:p>
                      <a:pPr algn="ctr"/>
                      <a:r>
                        <a:rPr lang="es-ES_tradnl" sz="2400" dirty="0" smtClean="0"/>
                        <a:t>Socios</a:t>
                      </a:r>
                    </a:p>
                    <a:p>
                      <a:pPr algn="ctr"/>
                      <a:r>
                        <a:rPr lang="es-ES_tradnl" sz="2200" dirty="0" smtClean="0"/>
                        <a:t>Administradores</a:t>
                      </a:r>
                      <a:endParaRPr lang="es-ES_tradnl" sz="2200" dirty="0"/>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bl>
          </a:graphicData>
        </a:graphic>
      </p:graphicFrame>
      <p:graphicFrame>
        <p:nvGraphicFramePr>
          <p:cNvPr id="11" name="10 Tabla"/>
          <p:cNvGraphicFramePr>
            <a:graphicFrameLocks noGrp="1"/>
          </p:cNvGraphicFramePr>
          <p:nvPr/>
        </p:nvGraphicFramePr>
        <p:xfrm>
          <a:off x="4800600" y="1371600"/>
          <a:ext cx="1905000" cy="1295400"/>
        </p:xfrm>
        <a:graphic>
          <a:graphicData uri="http://schemas.openxmlformats.org/drawingml/2006/table">
            <a:tbl>
              <a:tblPr firstRow="1" bandRow="1">
                <a:tableStyleId>{5C22544A-7EE6-4342-B048-85BDC9FD1C3A}</a:tableStyleId>
              </a:tblPr>
              <a:tblGrid>
                <a:gridCol w="1905000">
                  <a:extLst>
                    <a:ext uri="{9D8B030D-6E8A-4147-A177-3AD203B41FA5}">
                      <a16:colId xmlns="" xmlns:a16="http://schemas.microsoft.com/office/drawing/2014/main" val="20000"/>
                    </a:ext>
                  </a:extLst>
                </a:gridCol>
              </a:tblGrid>
              <a:tr h="1295400">
                <a:tc>
                  <a:txBody>
                    <a:bodyPr/>
                    <a:lstStyle/>
                    <a:p>
                      <a:pPr algn="ctr"/>
                      <a:endParaRPr lang="es-ES_tradnl" sz="2400" dirty="0" smtClean="0"/>
                    </a:p>
                    <a:p>
                      <a:pPr algn="ctr"/>
                      <a:r>
                        <a:rPr lang="es-ES_tradnl" sz="2400" dirty="0" smtClean="0"/>
                        <a:t>SOCIEDAD</a:t>
                      </a:r>
                    </a:p>
                    <a:p>
                      <a:pPr algn="ctr"/>
                      <a:r>
                        <a:rPr lang="es-ES_tradnl" dirty="0" smtClean="0"/>
                        <a:t> </a:t>
                      </a:r>
                      <a:endParaRPr lang="es-ES_tradnl" sz="4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bl>
          </a:graphicData>
        </a:graphic>
      </p:graphicFrame>
      <p:graphicFrame>
        <p:nvGraphicFramePr>
          <p:cNvPr id="12" name="11 Tabla"/>
          <p:cNvGraphicFramePr>
            <a:graphicFrameLocks noGrp="1"/>
          </p:cNvGraphicFramePr>
          <p:nvPr/>
        </p:nvGraphicFramePr>
        <p:xfrm>
          <a:off x="8686800" y="1371600"/>
          <a:ext cx="1143000" cy="1219200"/>
        </p:xfrm>
        <a:graphic>
          <a:graphicData uri="http://schemas.openxmlformats.org/drawingml/2006/table">
            <a:tbl>
              <a:tblPr firstRow="1" bandRow="1">
                <a:tableStyleId>{5C22544A-7EE6-4342-B048-85BDC9FD1C3A}</a:tableStyleId>
              </a:tblPr>
              <a:tblGrid>
                <a:gridCol w="1143000">
                  <a:extLst>
                    <a:ext uri="{9D8B030D-6E8A-4147-A177-3AD203B41FA5}">
                      <a16:colId xmlns="" xmlns:a16="http://schemas.microsoft.com/office/drawing/2014/main" val="20000"/>
                    </a:ext>
                  </a:extLst>
                </a:gridCol>
              </a:tblGrid>
              <a:tr h="1219200">
                <a:tc>
                  <a:txBody>
                    <a:bodyPr/>
                    <a:lstStyle/>
                    <a:p>
                      <a:pPr algn="ctr"/>
                      <a:r>
                        <a:rPr lang="es-ES_tradnl" dirty="0" smtClean="0"/>
                        <a:t>Clientes</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bl>
          </a:graphicData>
        </a:graphic>
      </p:graphicFrame>
      <p:cxnSp>
        <p:nvCxnSpPr>
          <p:cNvPr id="35863" name="13 Conector recto de flecha"/>
          <p:cNvCxnSpPr>
            <a:cxnSpLocks noChangeShapeType="1"/>
          </p:cNvCxnSpPr>
          <p:nvPr/>
        </p:nvCxnSpPr>
        <p:spPr bwMode="auto">
          <a:xfrm flipH="1">
            <a:off x="2895600" y="2590800"/>
            <a:ext cx="3276600" cy="0"/>
          </a:xfrm>
          <a:prstGeom prst="straightConnector1">
            <a:avLst/>
          </a:prstGeom>
          <a:noFill/>
          <a:ln w="9525" algn="ctr">
            <a:noFill/>
            <a:round/>
            <a:headEnd/>
            <a:tailEnd type="arrow" w="med" len="med"/>
          </a:ln>
        </p:spPr>
      </p:cxnSp>
      <p:cxnSp>
        <p:nvCxnSpPr>
          <p:cNvPr id="35864" name="29 Conector recto de flecha"/>
          <p:cNvCxnSpPr>
            <a:cxnSpLocks noChangeShapeType="1"/>
          </p:cNvCxnSpPr>
          <p:nvPr/>
        </p:nvCxnSpPr>
        <p:spPr bwMode="auto">
          <a:xfrm>
            <a:off x="2743200" y="2057400"/>
            <a:ext cx="2057400" cy="0"/>
          </a:xfrm>
          <a:prstGeom prst="straightConnector1">
            <a:avLst/>
          </a:prstGeom>
          <a:noFill/>
          <a:ln w="57150" algn="ctr">
            <a:solidFill>
              <a:schemeClr val="tx1"/>
            </a:solidFill>
            <a:round/>
            <a:headEnd/>
            <a:tailEnd type="arrow" w="med" len="med"/>
          </a:ln>
        </p:spPr>
      </p:cxnSp>
      <p:sp>
        <p:nvSpPr>
          <p:cNvPr id="35865" name="37 CuadroTexto"/>
          <p:cNvSpPr txBox="1">
            <a:spLocks noChangeArrowheads="1"/>
          </p:cNvSpPr>
          <p:nvPr/>
        </p:nvSpPr>
        <p:spPr bwMode="auto">
          <a:xfrm>
            <a:off x="2133600" y="1752600"/>
            <a:ext cx="184150" cy="400050"/>
          </a:xfrm>
          <a:prstGeom prst="rect">
            <a:avLst/>
          </a:prstGeom>
          <a:noFill/>
          <a:ln w="9525">
            <a:noFill/>
            <a:miter lim="800000"/>
            <a:headEnd/>
            <a:tailEnd/>
          </a:ln>
        </p:spPr>
        <p:txBody>
          <a:bodyPr wrap="none">
            <a:spAutoFit/>
          </a:bodyPr>
          <a:lstStyle/>
          <a:p>
            <a:endParaRPr lang="es-ES_tradnl"/>
          </a:p>
        </p:txBody>
      </p:sp>
      <p:cxnSp>
        <p:nvCxnSpPr>
          <p:cNvPr id="35866" name="29 Conector recto de flecha"/>
          <p:cNvCxnSpPr>
            <a:cxnSpLocks noChangeShapeType="1"/>
          </p:cNvCxnSpPr>
          <p:nvPr/>
        </p:nvCxnSpPr>
        <p:spPr bwMode="auto">
          <a:xfrm>
            <a:off x="6705600" y="2057400"/>
            <a:ext cx="1981200" cy="0"/>
          </a:xfrm>
          <a:prstGeom prst="straightConnector1">
            <a:avLst/>
          </a:prstGeom>
          <a:noFill/>
          <a:ln w="57150" algn="ctr">
            <a:solidFill>
              <a:schemeClr val="tx1"/>
            </a:solidFill>
            <a:round/>
            <a:headEnd/>
            <a:tailEnd type="arrow" w="med" len="med"/>
          </a:ln>
        </p:spPr>
      </p:cxnSp>
      <p:sp>
        <p:nvSpPr>
          <p:cNvPr id="35867" name="29 Abrir llave"/>
          <p:cNvSpPr>
            <a:spLocks/>
          </p:cNvSpPr>
          <p:nvPr/>
        </p:nvSpPr>
        <p:spPr bwMode="auto">
          <a:xfrm>
            <a:off x="3581400" y="6248400"/>
            <a:ext cx="155575" cy="403225"/>
          </a:xfrm>
          <a:prstGeom prst="leftBrace">
            <a:avLst>
              <a:gd name="adj1" fmla="val 8315"/>
              <a:gd name="adj2" fmla="val 50000"/>
            </a:avLst>
          </a:prstGeom>
          <a:noFill/>
          <a:ln w="9525" algn="ctr">
            <a:noFill/>
            <a:round/>
            <a:headEnd/>
            <a:tailEnd/>
          </a:ln>
        </p:spPr>
        <p:txBody>
          <a:bodyPr>
            <a:spAutoFit/>
          </a:bodyPr>
          <a:lstStyle/>
          <a:p>
            <a:endParaRPr lang="es-ES_tradnl"/>
          </a:p>
        </p:txBody>
      </p:sp>
      <p:sp>
        <p:nvSpPr>
          <p:cNvPr id="6173" name="51 CuadroTexto"/>
          <p:cNvSpPr txBox="1">
            <a:spLocks noChangeArrowheads="1"/>
          </p:cNvSpPr>
          <p:nvPr/>
        </p:nvSpPr>
        <p:spPr bwMode="auto">
          <a:xfrm>
            <a:off x="2819400" y="2057400"/>
            <a:ext cx="1828800" cy="646113"/>
          </a:xfrm>
          <a:prstGeom prst="rect">
            <a:avLst/>
          </a:prstGeom>
          <a:noFill/>
          <a:ln w="9525">
            <a:noFill/>
            <a:miter lim="800000"/>
            <a:headEnd/>
            <a:tailEnd/>
          </a:ln>
        </p:spPr>
        <p:txBody>
          <a:bodyPr>
            <a:spAutoFit/>
          </a:bodyPr>
          <a:lstStyle/>
          <a:p>
            <a:pPr marL="457200" indent="-457200">
              <a:defRPr/>
            </a:pPr>
            <a:r>
              <a:rPr lang="es-ES_tradnl" sz="1600" dirty="0">
                <a:solidFill>
                  <a:srgbClr val="FFFF00"/>
                </a:solidFill>
              </a:rPr>
              <a:t> </a:t>
            </a:r>
            <a:r>
              <a:rPr lang="es-ES_tradnl" sz="1800" dirty="0"/>
              <a:t>IVA: </a:t>
            </a:r>
            <a:r>
              <a:rPr lang="es-ES_tradnl" sz="1800" dirty="0">
                <a:solidFill>
                  <a:srgbClr val="FFFF99"/>
                </a:solidFill>
                <a:effectLst>
                  <a:outerShdw blurRad="38100" dist="38100" dir="2700000" algn="tl">
                    <a:srgbClr val="000000">
                      <a:alpha val="43137"/>
                    </a:srgbClr>
                  </a:outerShdw>
                </a:effectLst>
              </a:rPr>
              <a:t>No</a:t>
            </a:r>
          </a:p>
          <a:p>
            <a:pPr marL="457200" indent="-457200">
              <a:defRPr/>
            </a:pPr>
            <a:r>
              <a:rPr lang="es-ES_tradnl" sz="1800" dirty="0"/>
              <a:t>Factura: </a:t>
            </a:r>
            <a:r>
              <a:rPr lang="es-ES_tradnl" sz="1800" dirty="0">
                <a:solidFill>
                  <a:srgbClr val="FFFF99"/>
                </a:solidFill>
                <a:effectLst>
                  <a:outerShdw blurRad="38100" dist="38100" dir="2700000" algn="tl">
                    <a:srgbClr val="000000">
                      <a:alpha val="43137"/>
                    </a:srgbClr>
                  </a:outerShdw>
                </a:effectLst>
              </a:rPr>
              <a:t>No</a:t>
            </a:r>
          </a:p>
        </p:txBody>
      </p:sp>
      <p:cxnSp>
        <p:nvCxnSpPr>
          <p:cNvPr id="35869" name="29 Conector recto de flecha"/>
          <p:cNvCxnSpPr>
            <a:cxnSpLocks noChangeShapeType="1"/>
            <a:stCxn id="22" idx="0"/>
          </p:cNvCxnSpPr>
          <p:nvPr/>
        </p:nvCxnSpPr>
        <p:spPr bwMode="auto">
          <a:xfrm flipV="1">
            <a:off x="1676400" y="2895600"/>
            <a:ext cx="0" cy="914400"/>
          </a:xfrm>
          <a:prstGeom prst="straightConnector1">
            <a:avLst/>
          </a:prstGeom>
          <a:noFill/>
          <a:ln w="38100" algn="ctr">
            <a:solidFill>
              <a:schemeClr val="tx1"/>
            </a:solidFill>
            <a:prstDash val="sysDash"/>
            <a:round/>
            <a:headEnd/>
            <a:tailEnd type="arrow" w="med" len="med"/>
          </a:ln>
        </p:spPr>
      </p:cxnSp>
      <p:sp>
        <p:nvSpPr>
          <p:cNvPr id="22" name="21 Elipse"/>
          <p:cNvSpPr/>
          <p:nvPr/>
        </p:nvSpPr>
        <p:spPr bwMode="auto">
          <a:xfrm>
            <a:off x="76200" y="3810000"/>
            <a:ext cx="3200400" cy="2206625"/>
          </a:xfrm>
          <a:prstGeom prst="ellipse">
            <a:avLst/>
          </a:prstGeom>
          <a:solidFill>
            <a:schemeClr val="accent1">
              <a:lumMod val="75000"/>
            </a:schemeClr>
          </a:solidFill>
          <a:ln w="38100" cap="flat" cmpd="sng" algn="ctr">
            <a:solidFill>
              <a:schemeClr val="tx1"/>
            </a:solidFill>
            <a:prstDash val="solid"/>
            <a:round/>
            <a:headEnd type="none" w="med" len="med"/>
            <a:tailEnd type="none" w="med" len="med"/>
          </a:ln>
          <a:effectLst/>
        </p:spPr>
        <p:txBody>
          <a:bodyPr>
            <a:spAutoFit/>
          </a:bodyPr>
          <a:lstStyle/>
          <a:p>
            <a:pPr marL="457200" indent="-457200">
              <a:buFont typeface="+mj-lt"/>
              <a:buAutoNum type="arabicPeriod"/>
              <a:defRPr/>
            </a:pPr>
            <a:endParaRPr lang="es-ES_tradnl" sz="1600" dirty="0">
              <a:solidFill>
                <a:srgbClr val="FFFF00"/>
              </a:solidFill>
            </a:endParaRPr>
          </a:p>
          <a:p>
            <a:pPr marL="457200" indent="-457200">
              <a:buFont typeface="+mj-lt"/>
              <a:buAutoNum type="arabicPeriod"/>
              <a:defRPr/>
            </a:pPr>
            <a:r>
              <a:rPr lang="es-ES_tradnl" sz="1600" dirty="0">
                <a:solidFill>
                  <a:srgbClr val="FFFF00"/>
                </a:solidFill>
              </a:rPr>
              <a:t>Rendimientos del  Trabajo </a:t>
            </a:r>
          </a:p>
          <a:p>
            <a:pPr marL="457200" indent="-457200">
              <a:buFont typeface="+mj-lt"/>
              <a:buAutoNum type="arabicPeriod"/>
              <a:defRPr/>
            </a:pPr>
            <a:endParaRPr lang="es-ES_tradnl" sz="1600" dirty="0">
              <a:solidFill>
                <a:srgbClr val="FFFF00"/>
              </a:solidFill>
            </a:endParaRPr>
          </a:p>
          <a:p>
            <a:pPr marL="457200" indent="-457200">
              <a:buFont typeface="+mj-lt"/>
              <a:buAutoNum type="arabicPeriod"/>
              <a:defRPr/>
            </a:pPr>
            <a:endParaRPr lang="es-ES_tradnl" sz="1600" dirty="0">
              <a:solidFill>
                <a:srgbClr val="FFFF00"/>
              </a:solidFill>
            </a:endParaRPr>
          </a:p>
          <a:p>
            <a:pPr marL="457200" indent="-457200">
              <a:buFont typeface="+mj-lt"/>
              <a:buAutoNum type="arabicPeriod"/>
              <a:defRPr/>
            </a:pPr>
            <a:endParaRPr lang="es-ES_tradnl" sz="1600" dirty="0">
              <a:solidFill>
                <a:srgbClr val="FFFF00"/>
              </a:solidFill>
            </a:endParaRPr>
          </a:p>
        </p:txBody>
      </p:sp>
      <p:cxnSp>
        <p:nvCxnSpPr>
          <p:cNvPr id="35871" name="29 Conector recto de flecha"/>
          <p:cNvCxnSpPr>
            <a:cxnSpLocks noChangeShapeType="1"/>
          </p:cNvCxnSpPr>
          <p:nvPr/>
        </p:nvCxnSpPr>
        <p:spPr bwMode="auto">
          <a:xfrm flipV="1">
            <a:off x="5791200" y="2667000"/>
            <a:ext cx="0" cy="1143000"/>
          </a:xfrm>
          <a:prstGeom prst="straightConnector1">
            <a:avLst/>
          </a:prstGeom>
          <a:noFill/>
          <a:ln w="38100" algn="ctr">
            <a:solidFill>
              <a:schemeClr val="tx1"/>
            </a:solidFill>
            <a:prstDash val="sysDash"/>
            <a:round/>
            <a:headEnd/>
            <a:tailEnd type="arrow" w="med" len="med"/>
          </a:ln>
        </p:spPr>
      </p:cxnSp>
      <p:sp>
        <p:nvSpPr>
          <p:cNvPr id="6178" name="51 CuadroTexto"/>
          <p:cNvSpPr txBox="1">
            <a:spLocks noChangeArrowheads="1"/>
          </p:cNvSpPr>
          <p:nvPr/>
        </p:nvSpPr>
        <p:spPr bwMode="auto">
          <a:xfrm>
            <a:off x="6858000" y="2057400"/>
            <a:ext cx="1981200" cy="646113"/>
          </a:xfrm>
          <a:prstGeom prst="rect">
            <a:avLst/>
          </a:prstGeom>
          <a:noFill/>
          <a:ln w="9525">
            <a:noFill/>
            <a:miter lim="800000"/>
            <a:headEnd/>
            <a:tailEnd/>
          </a:ln>
        </p:spPr>
        <p:txBody>
          <a:bodyPr>
            <a:spAutoFit/>
          </a:bodyPr>
          <a:lstStyle/>
          <a:p>
            <a:pPr marL="457200" indent="-457200">
              <a:defRPr/>
            </a:pPr>
            <a:r>
              <a:rPr lang="es-ES_tradnl" sz="1600" dirty="0">
                <a:solidFill>
                  <a:srgbClr val="FFFF00"/>
                </a:solidFill>
              </a:rPr>
              <a:t> </a:t>
            </a:r>
            <a:r>
              <a:rPr lang="es-ES_tradnl" sz="1800" dirty="0"/>
              <a:t>IVA: </a:t>
            </a:r>
            <a:r>
              <a:rPr lang="es-ES_tradnl" sz="1800" dirty="0">
                <a:solidFill>
                  <a:srgbClr val="FFFF99"/>
                </a:solidFill>
                <a:effectLst>
                  <a:outerShdw blurRad="38100" dist="38100" dir="2700000" algn="tl">
                    <a:srgbClr val="000000">
                      <a:alpha val="43137"/>
                    </a:srgbClr>
                  </a:outerShdw>
                </a:effectLst>
              </a:rPr>
              <a:t>Sí</a:t>
            </a:r>
          </a:p>
          <a:p>
            <a:pPr marL="457200" indent="-457200">
              <a:defRPr/>
            </a:pPr>
            <a:r>
              <a:rPr lang="es-ES_tradnl" sz="1800" dirty="0"/>
              <a:t>Factura: </a:t>
            </a:r>
            <a:r>
              <a:rPr lang="es-ES_tradnl" sz="1800" dirty="0">
                <a:solidFill>
                  <a:srgbClr val="FFFF99"/>
                </a:solidFill>
                <a:effectLst>
                  <a:outerShdw blurRad="38100" dist="38100" dir="2700000" algn="tl">
                    <a:srgbClr val="000000">
                      <a:alpha val="43137"/>
                    </a:srgbClr>
                  </a:outerShdw>
                </a:effectLst>
              </a:rPr>
              <a:t>Sí</a:t>
            </a:r>
          </a:p>
        </p:txBody>
      </p:sp>
      <p:sp>
        <p:nvSpPr>
          <p:cNvPr id="35873" name="24 Flecha derecha"/>
          <p:cNvSpPr>
            <a:spLocks noChangeArrowheads="1"/>
          </p:cNvSpPr>
          <p:nvPr/>
        </p:nvSpPr>
        <p:spPr bwMode="auto">
          <a:xfrm>
            <a:off x="3289300" y="4724400"/>
            <a:ext cx="977900" cy="795338"/>
          </a:xfrm>
          <a:prstGeom prst="rightArrow">
            <a:avLst>
              <a:gd name="adj1" fmla="val 50000"/>
              <a:gd name="adj2" fmla="val 49990"/>
            </a:avLst>
          </a:prstGeom>
          <a:solidFill>
            <a:srgbClr val="FF0000"/>
          </a:solidFill>
          <a:ln w="9525" algn="ctr">
            <a:noFill/>
            <a:round/>
            <a:headEnd/>
            <a:tailEnd/>
          </a:ln>
        </p:spPr>
        <p:txBody>
          <a:bodyPr>
            <a:spAutoFit/>
          </a:bodyPr>
          <a:lstStyle/>
          <a:p>
            <a:endParaRPr lang="es-ES_tradnl"/>
          </a:p>
        </p:txBody>
      </p:sp>
      <p:sp>
        <p:nvSpPr>
          <p:cNvPr id="35874" name="Rectangle 5"/>
          <p:cNvSpPr>
            <a:spLocks noChangeArrowheads="1"/>
          </p:cNvSpPr>
          <p:nvPr/>
        </p:nvSpPr>
        <p:spPr bwMode="auto">
          <a:xfrm>
            <a:off x="0" y="0"/>
            <a:ext cx="9906000" cy="457200"/>
          </a:xfrm>
          <a:prstGeom prst="rect">
            <a:avLst/>
          </a:prstGeom>
          <a:noFill/>
          <a:ln w="9525">
            <a:noFill/>
            <a:miter lim="800000"/>
            <a:headEnd/>
            <a:tailEnd/>
          </a:ln>
        </p:spPr>
        <p:txBody>
          <a:bodyPr anchor="ctr" anchorCtr="1"/>
          <a:lstStyle/>
          <a:p>
            <a:r>
              <a:rPr lang="es-ES_tradnl" sz="2800" dirty="0" smtClean="0">
                <a:solidFill>
                  <a:srgbClr val="FFFF66"/>
                </a:solidFill>
                <a:latin typeface="Arial" pitchFamily="34" charset="0"/>
              </a:rPr>
              <a:t>ESQUEMA- </a:t>
            </a:r>
            <a:r>
              <a:rPr lang="es-ES_tradnl" sz="2800" dirty="0">
                <a:solidFill>
                  <a:srgbClr val="FFFF66"/>
                </a:solidFill>
                <a:latin typeface="Arial" pitchFamily="34" charset="0"/>
              </a:rPr>
              <a:t>[SOCIOS/Administradores-SOCIEDAD] </a:t>
            </a:r>
            <a:endParaRPr lang="es-ES" sz="2800" dirty="0">
              <a:solidFill>
                <a:srgbClr val="FFFF66"/>
              </a:solidFill>
              <a:latin typeface="Arial" pitchFamily="34" charset="0"/>
            </a:endParaRPr>
          </a:p>
        </p:txBody>
      </p:sp>
      <p:sp>
        <p:nvSpPr>
          <p:cNvPr id="21" name="20 Elipse"/>
          <p:cNvSpPr/>
          <p:nvPr/>
        </p:nvSpPr>
        <p:spPr bwMode="auto">
          <a:xfrm>
            <a:off x="4267200" y="3705285"/>
            <a:ext cx="5257800" cy="2466915"/>
          </a:xfrm>
          <a:prstGeom prst="ellipse">
            <a:avLst/>
          </a:prstGeom>
          <a:solidFill>
            <a:schemeClr val="accent1">
              <a:lumMod val="75000"/>
            </a:schemeClr>
          </a:solidFill>
          <a:ln w="38100" cap="flat" cmpd="sng" algn="ctr">
            <a:solidFill>
              <a:schemeClr val="tx1"/>
            </a:solidFill>
            <a:prstDash val="solid"/>
            <a:round/>
            <a:headEnd type="none" w="med" len="med"/>
            <a:tailEnd type="none" w="med" len="med"/>
          </a:ln>
          <a:effectLst/>
        </p:spPr>
        <p:txBody>
          <a:bodyPr wrap="square">
            <a:spAutoFit/>
          </a:bodyPr>
          <a:lstStyle/>
          <a:p>
            <a:pPr marL="457200" indent="-457200">
              <a:buFont typeface="+mj-lt"/>
              <a:buAutoNum type="arabicPeriod"/>
              <a:defRPr/>
            </a:pPr>
            <a:r>
              <a:rPr lang="es-ES_tradnl" sz="1600" dirty="0">
                <a:solidFill>
                  <a:srgbClr val="FFFF00"/>
                </a:solidFill>
              </a:rPr>
              <a:t>¿Gasto deducible ?: </a:t>
            </a:r>
            <a:r>
              <a:rPr lang="es-ES_tradnl" sz="1600" dirty="0"/>
              <a:t>Sí (si cumple requisitos)</a:t>
            </a:r>
          </a:p>
          <a:p>
            <a:pPr marL="457200" indent="-457200">
              <a:buFont typeface="+mj-lt"/>
              <a:buAutoNum type="arabicPeriod"/>
              <a:defRPr/>
            </a:pPr>
            <a:endParaRPr lang="es-ES_tradnl" sz="1600" dirty="0"/>
          </a:p>
          <a:p>
            <a:pPr marL="457200" indent="-457200">
              <a:buFont typeface="+mj-lt"/>
              <a:buAutoNum type="arabicPeriod"/>
              <a:defRPr/>
            </a:pPr>
            <a:r>
              <a:rPr lang="es-ES_tradnl" sz="1600" dirty="0">
                <a:solidFill>
                  <a:srgbClr val="FFFF00"/>
                </a:solidFill>
              </a:rPr>
              <a:t>¿Retención a administradores, </a:t>
            </a:r>
            <a:r>
              <a:rPr lang="es-ES_tradnl" sz="1600" dirty="0" smtClean="0">
                <a:solidFill>
                  <a:srgbClr val="FFFF00"/>
                </a:solidFill>
              </a:rPr>
              <a:t>qué </a:t>
            </a:r>
            <a:r>
              <a:rPr lang="es-ES_tradnl" sz="1600" dirty="0">
                <a:solidFill>
                  <a:srgbClr val="FFFF00"/>
                </a:solidFill>
              </a:rPr>
              <a:t>%?:                               </a:t>
            </a:r>
            <a:r>
              <a:rPr lang="es-ES_tradnl" sz="1600" dirty="0" smtClean="0">
                <a:solidFill>
                  <a:srgbClr val="FFFF00"/>
                </a:solidFill>
              </a:rPr>
              <a:t> </a:t>
            </a:r>
          </a:p>
          <a:p>
            <a:pPr marL="457200" indent="-457200">
              <a:defRPr/>
            </a:pPr>
            <a:r>
              <a:rPr lang="es-ES_tradnl" sz="1600" dirty="0" smtClean="0">
                <a:solidFill>
                  <a:srgbClr val="FFFF00"/>
                </a:solidFill>
              </a:rPr>
              <a:t>      </a:t>
            </a:r>
            <a:r>
              <a:rPr lang="es-ES_tradnl" sz="1400" dirty="0" smtClean="0">
                <a:effectLst>
                  <a:outerShdw blurRad="38100" dist="38100" dir="2700000" algn="tl">
                    <a:srgbClr val="000000">
                      <a:alpha val="43137"/>
                    </a:srgbClr>
                  </a:outerShdw>
                </a:effectLst>
              </a:rPr>
              <a:t>- </a:t>
            </a:r>
            <a:r>
              <a:rPr lang="es-ES_tradnl" sz="1600" dirty="0" smtClean="0">
                <a:effectLst>
                  <a:outerShdw blurRad="38100" dist="38100" dir="2700000" algn="tl">
                    <a:srgbClr val="000000">
                      <a:alpha val="43137"/>
                    </a:srgbClr>
                  </a:outerShdw>
                </a:effectLst>
              </a:rPr>
              <a:t>35%</a:t>
            </a:r>
            <a:r>
              <a:rPr lang="es-ES_tradnl" sz="1400" dirty="0" smtClean="0">
                <a:effectLst>
                  <a:outerShdw blurRad="38100" dist="38100" dir="2700000" algn="tl">
                    <a:srgbClr val="000000">
                      <a:alpha val="43137"/>
                    </a:srgbClr>
                  </a:outerShdw>
                </a:effectLst>
              </a:rPr>
              <a:t> [desde 2016]</a:t>
            </a:r>
          </a:p>
          <a:p>
            <a:pPr marL="457200" indent="-457200">
              <a:defRPr/>
            </a:pPr>
            <a:r>
              <a:rPr lang="es-ES_tradnl" sz="1200" dirty="0" smtClean="0"/>
              <a:t>       (19% INCN </a:t>
            </a:r>
            <a:r>
              <a:rPr lang="es-ES_tradnl" sz="1200" dirty="0" err="1" smtClean="0"/>
              <a:t>e.a.</a:t>
            </a:r>
            <a:r>
              <a:rPr lang="es-ES_tradnl" sz="1200" dirty="0" smtClean="0"/>
              <a:t>&lt;100.000 €)</a:t>
            </a:r>
            <a:endParaRPr lang="es-ES_tradnl" sz="1200" dirty="0">
              <a:effectLst>
                <a:outerShdw blurRad="38100" dist="38100" dir="2700000" algn="tl">
                  <a:srgbClr val="000000">
                    <a:alpha val="43137"/>
                  </a:srgbClr>
                </a:outerShdw>
              </a:effectLst>
            </a:endParaRPr>
          </a:p>
        </p:txBody>
      </p:sp>
    </p:spTree>
    <p:extLst>
      <p:ext uri="{BB962C8B-B14F-4D97-AF65-F5344CB8AC3E}">
        <p14:creationId xmlns="" xmlns:p14="http://schemas.microsoft.com/office/powerpoint/2010/main" val="1611698208"/>
      </p:ext>
    </p:extLst>
  </p:cSld>
  <p:clrMapOvr>
    <a:masterClrMapping/>
  </p:clrMapOvr>
  <p:transition advClick="0" advTm="0"/>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670800" y="6457950"/>
            <a:ext cx="2311400" cy="476250"/>
          </a:xfrm>
        </p:spPr>
        <p:txBody>
          <a:bodyPr/>
          <a:lstStyle/>
          <a:p>
            <a:pPr>
              <a:defRPr/>
            </a:pPr>
            <a:fld id="{0B85FB5A-2798-4A65-A506-CBF465396D68}" type="slidenum">
              <a:rPr lang="es-ES"/>
              <a:pPr>
                <a:defRPr/>
              </a:pPr>
              <a:t>86</a:t>
            </a:fld>
            <a:endParaRPr lang="es-ES" dirty="0"/>
          </a:p>
        </p:txBody>
      </p:sp>
      <p:graphicFrame>
        <p:nvGraphicFramePr>
          <p:cNvPr id="5" name="4 Tabla"/>
          <p:cNvGraphicFramePr>
            <a:graphicFrameLocks noGrp="1"/>
          </p:cNvGraphicFramePr>
          <p:nvPr/>
        </p:nvGraphicFramePr>
        <p:xfrm>
          <a:off x="76200" y="1066800"/>
          <a:ext cx="9601200" cy="5586013"/>
        </p:xfrm>
        <a:graphic>
          <a:graphicData uri="http://schemas.openxmlformats.org/drawingml/2006/table">
            <a:tbl>
              <a:tblPr firstRow="1" bandRow="1">
                <a:tableStyleId>{5C22544A-7EE6-4342-B048-85BDC9FD1C3A}</a:tableStyleId>
              </a:tblPr>
              <a:tblGrid>
                <a:gridCol w="2864874">
                  <a:extLst>
                    <a:ext uri="{9D8B030D-6E8A-4147-A177-3AD203B41FA5}">
                      <a16:colId xmlns="" xmlns:a16="http://schemas.microsoft.com/office/drawing/2014/main" val="20000"/>
                    </a:ext>
                  </a:extLst>
                </a:gridCol>
                <a:gridCol w="2240526">
                  <a:extLst>
                    <a:ext uri="{9D8B030D-6E8A-4147-A177-3AD203B41FA5}">
                      <a16:colId xmlns="" xmlns:a16="http://schemas.microsoft.com/office/drawing/2014/main" val="20001"/>
                    </a:ext>
                  </a:extLst>
                </a:gridCol>
                <a:gridCol w="2133600">
                  <a:extLst>
                    <a:ext uri="{9D8B030D-6E8A-4147-A177-3AD203B41FA5}">
                      <a16:colId xmlns="" xmlns:a16="http://schemas.microsoft.com/office/drawing/2014/main" val="20002"/>
                    </a:ext>
                  </a:extLst>
                </a:gridCol>
                <a:gridCol w="2362200">
                  <a:extLst>
                    <a:ext uri="{9D8B030D-6E8A-4147-A177-3AD203B41FA5}">
                      <a16:colId xmlns="" xmlns:a16="http://schemas.microsoft.com/office/drawing/2014/main" val="20003"/>
                    </a:ext>
                  </a:extLst>
                </a:gridCol>
              </a:tblGrid>
              <a:tr h="1011459">
                <a:tc>
                  <a:txBody>
                    <a:bodyPr/>
                    <a:lstStyle/>
                    <a:p>
                      <a:r>
                        <a:rPr lang="es-ES_tradnl" sz="2000" dirty="0" smtClean="0"/>
                        <a:t>SITUACIONES</a:t>
                      </a:r>
                    </a:p>
                    <a:p>
                      <a:r>
                        <a:rPr lang="es-ES_tradnl" sz="2000" dirty="0" smtClean="0"/>
                        <a:t>POSIBLES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algn="ctr"/>
                      <a:r>
                        <a:rPr lang="es-ES" sz="2000" b="1" kern="1200" dirty="0" smtClean="0">
                          <a:solidFill>
                            <a:schemeClr val="tx1"/>
                          </a:solidFill>
                          <a:latin typeface="+mn-lt"/>
                          <a:ea typeface="+mn-ea"/>
                          <a:cs typeface="+mn-cs"/>
                        </a:rPr>
                        <a:t>SOCIEDAD- </a:t>
                      </a:r>
                      <a:r>
                        <a:rPr lang="es-ES_tradnl" sz="2000" dirty="0" smtClean="0"/>
                        <a:t>IS</a:t>
                      </a:r>
                    </a:p>
                    <a:p>
                      <a:pPr algn="ctr"/>
                      <a:r>
                        <a:rPr lang="es-ES" sz="2000" b="1" kern="1200" dirty="0" smtClean="0">
                          <a:solidFill>
                            <a:schemeClr val="tx1"/>
                          </a:solidFill>
                          <a:latin typeface="+mn-lt"/>
                          <a:ea typeface="+mn-ea"/>
                          <a:cs typeface="+mn-cs"/>
                        </a:rPr>
                        <a:t>¿GASTO DEDUCIBLE ?</a:t>
                      </a:r>
                      <a:endParaRPr lang="es-ES_tradnl" sz="2000"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 sz="2000" b="1" kern="1200" dirty="0" smtClean="0">
                          <a:solidFill>
                            <a:schemeClr val="tx1"/>
                          </a:solidFill>
                          <a:latin typeface="+mn-lt"/>
                          <a:ea typeface="+mn-ea"/>
                          <a:cs typeface="+mn-cs"/>
                        </a:rPr>
                        <a:t>TRABAJADOR-</a:t>
                      </a:r>
                      <a:r>
                        <a:rPr lang="es-ES_tradnl" sz="2000" dirty="0" smtClean="0"/>
                        <a:t>IRPF </a:t>
                      </a:r>
                      <a:r>
                        <a:rPr lang="es-ES" sz="2000" b="1" kern="1200" dirty="0" smtClean="0">
                          <a:solidFill>
                            <a:schemeClr val="tx1"/>
                          </a:solidFill>
                          <a:latin typeface="+mn-lt"/>
                          <a:ea typeface="+mn-ea"/>
                          <a:cs typeface="+mn-cs"/>
                        </a:rPr>
                        <a:t>RENDIMIENTO</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2000" dirty="0" smtClean="0"/>
                        <a:t>RETENCIONES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93541">
                <a:tc>
                  <a:txBody>
                    <a:bodyPr/>
                    <a:lstStyle/>
                    <a:p>
                      <a:pPr marL="342900" indent="-342900">
                        <a:buFont typeface="+mj-lt"/>
                        <a:buAutoNum type="arabicPeriod"/>
                      </a:pPr>
                      <a:r>
                        <a:rPr lang="es-ES" sz="1800" b="1" u="none" kern="1200" dirty="0" smtClean="0">
                          <a:solidFill>
                            <a:srgbClr val="FFFF00"/>
                          </a:solidFill>
                          <a:latin typeface="+mn-lt"/>
                          <a:ea typeface="+mn-ea"/>
                          <a:cs typeface="+mn-cs"/>
                        </a:rPr>
                        <a:t>TRABAJADORES POR CUENTA AJENA DE LA SOCIEDAD</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indent="-342900">
                        <a:buFont typeface="Wingdings" pitchFamily="2" charset="2"/>
                        <a:buChar char="Ø"/>
                      </a:pPr>
                      <a:r>
                        <a:rPr lang="es-ES" sz="1600" b="1" kern="1200" dirty="0" smtClean="0">
                          <a:solidFill>
                            <a:srgbClr val="FF0000"/>
                          </a:solidFill>
                          <a:latin typeface="+mn-lt"/>
                          <a:ea typeface="+mn-ea"/>
                          <a:cs typeface="+mn-cs"/>
                        </a:rPr>
                        <a:t>SÍ</a:t>
                      </a:r>
                      <a:r>
                        <a:rPr lang="es-ES" sz="1600" b="1" kern="1200" dirty="0" smtClean="0">
                          <a:solidFill>
                            <a:srgbClr val="000066"/>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600" b="1" kern="1200" dirty="0" smtClean="0">
                          <a:solidFill>
                            <a:srgbClr val="0000FF"/>
                          </a:solidFill>
                          <a:latin typeface="+mn-lt"/>
                          <a:ea typeface="+mn-ea"/>
                          <a:cs typeface="+mn-cs"/>
                        </a:rPr>
                        <a:t>R. TRABAJO</a:t>
                      </a:r>
                      <a:endParaRPr lang="es-ES_tradnl" sz="1600" b="1" u="none"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600" b="1" kern="1200" dirty="0" smtClean="0">
                          <a:solidFill>
                            <a:srgbClr val="000066"/>
                          </a:solidFill>
                          <a:latin typeface="+mn-lt"/>
                          <a:ea typeface="+mn-ea"/>
                          <a:cs typeface="+mn-cs"/>
                        </a:rPr>
                        <a:t>El </a:t>
                      </a:r>
                      <a:r>
                        <a:rPr lang="es-ES" sz="1600" b="1" kern="1200" dirty="0" smtClean="0">
                          <a:solidFill>
                            <a:srgbClr val="FF0000"/>
                          </a:solidFill>
                          <a:latin typeface="+mn-lt"/>
                          <a:ea typeface="+mn-ea"/>
                          <a:cs typeface="+mn-cs"/>
                        </a:rPr>
                        <a:t>%</a:t>
                      </a:r>
                      <a:r>
                        <a:rPr lang="es-ES" sz="1600" b="1" kern="1200" dirty="0" smtClean="0">
                          <a:solidFill>
                            <a:srgbClr val="000066"/>
                          </a:solidFill>
                          <a:latin typeface="+mn-lt"/>
                          <a:ea typeface="+mn-ea"/>
                          <a:cs typeface="+mn-cs"/>
                        </a:rPr>
                        <a:t> según RIRPF corresponda como trabajador</a:t>
                      </a:r>
                      <a:endParaRPr lang="es-ES_tradnl" sz="16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198341">
                <a:tc>
                  <a:txBody>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startAt="2"/>
                        <a:tabLst/>
                        <a:defRPr/>
                      </a:pPr>
                      <a:r>
                        <a:rPr lang="es-ES" sz="1800" b="1" u="none" kern="1200" dirty="0" smtClean="0">
                          <a:solidFill>
                            <a:srgbClr val="FFFF00"/>
                          </a:solidFill>
                          <a:latin typeface="+mn-lt"/>
                          <a:ea typeface="+mn-ea"/>
                          <a:cs typeface="+mn-cs"/>
                        </a:rPr>
                        <a:t>ADMINISTRADORES ACTUANDO COMO TALES</a:t>
                      </a:r>
                      <a:endParaRPr lang="es-ES_tradnl" sz="1800" u="none" kern="1200" dirty="0" smtClean="0">
                        <a:solidFill>
                          <a:srgbClr val="FFFF00"/>
                        </a:solidFill>
                        <a:latin typeface="+mn-lt"/>
                        <a:ea typeface="+mn-ea"/>
                        <a:cs typeface="+mn-cs"/>
                      </a:endParaRPr>
                    </a:p>
                    <a:p>
                      <a:pPr marL="342900" indent="-342900">
                        <a:buFont typeface="+mj-lt"/>
                        <a:buAutoNum type="arabicPeriod" startAt="2"/>
                      </a:pP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Ø"/>
                      </a:pPr>
                      <a:r>
                        <a:rPr lang="es-ES" sz="1600" b="1" kern="1200" dirty="0" smtClean="0">
                          <a:solidFill>
                            <a:srgbClr val="FF0000"/>
                          </a:solidFill>
                          <a:latin typeface="+mn-lt"/>
                          <a:ea typeface="+mn-ea"/>
                          <a:cs typeface="+mn-cs"/>
                        </a:rPr>
                        <a:t>Sí</a:t>
                      </a:r>
                      <a:r>
                        <a:rPr lang="es-ES" sz="1600" b="1" kern="1200" dirty="0" smtClean="0">
                          <a:solidFill>
                            <a:srgbClr val="000066"/>
                          </a:solidFill>
                          <a:latin typeface="+mn-lt"/>
                          <a:ea typeface="+mn-ea"/>
                          <a:cs typeface="+mn-cs"/>
                        </a:rPr>
                        <a:t>,  si se recoge en </a:t>
                      </a:r>
                      <a:r>
                        <a:rPr lang="es-ES" sz="1600" b="1" u="sng" kern="1200" dirty="0" smtClean="0">
                          <a:solidFill>
                            <a:srgbClr val="FF0000"/>
                          </a:solidFill>
                          <a:latin typeface="+mn-lt"/>
                          <a:ea typeface="+mn-ea"/>
                          <a:cs typeface="+mn-cs"/>
                        </a:rPr>
                        <a:t>estatutos</a:t>
                      </a:r>
                      <a:r>
                        <a:rPr lang="es-ES" sz="1600" b="1" kern="1200" dirty="0" smtClean="0">
                          <a:solidFill>
                            <a:srgbClr val="FF0000"/>
                          </a:solidFill>
                          <a:latin typeface="+mn-lt"/>
                          <a:ea typeface="+mn-ea"/>
                          <a:cs typeface="+mn-cs"/>
                        </a:rPr>
                        <a:t>(*)</a:t>
                      </a:r>
                      <a:r>
                        <a:rPr lang="es-ES" sz="1600" b="1" kern="1200" dirty="0" smtClean="0">
                          <a:solidFill>
                            <a:srgbClr val="000066"/>
                          </a:solidFill>
                          <a:latin typeface="+mn-lt"/>
                          <a:ea typeface="+mn-ea"/>
                          <a:cs typeface="+mn-cs"/>
                        </a:rPr>
                        <a:t> y </a:t>
                      </a:r>
                      <a:r>
                        <a:rPr lang="es-ES" sz="1400" b="1" kern="1200" dirty="0" smtClean="0">
                          <a:solidFill>
                            <a:srgbClr val="000066"/>
                          </a:solidFill>
                          <a:latin typeface="+mn-lt"/>
                          <a:ea typeface="+mn-ea"/>
                          <a:cs typeface="+mn-cs"/>
                        </a:rPr>
                        <a:t>cumple requisitos Ley Sociedades de capital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600" b="1" kern="1200" dirty="0" smtClean="0">
                          <a:solidFill>
                            <a:srgbClr val="0000FF"/>
                          </a:solidFill>
                          <a:latin typeface="+mn-lt"/>
                          <a:ea typeface="+mn-ea"/>
                          <a:cs typeface="+mn-cs"/>
                        </a:rPr>
                        <a:t>R. TRABAJO</a:t>
                      </a:r>
                      <a:endParaRPr lang="es-ES_tradnl" sz="1600" b="1" u="none"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FF0000"/>
                          </a:solidFill>
                          <a:latin typeface="+mn-lt"/>
                          <a:ea typeface="+mn-ea"/>
                          <a:cs typeface="+mn-cs"/>
                        </a:rPr>
                        <a:t>35%: desde 2016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300" b="1" dirty="0" smtClean="0">
                          <a:solidFill>
                            <a:srgbClr val="000066"/>
                          </a:solidFill>
                        </a:rPr>
                        <a:t>19% INCN </a:t>
                      </a:r>
                      <a:r>
                        <a:rPr lang="es-ES_tradnl" sz="1300" b="1" dirty="0" err="1" smtClean="0">
                          <a:solidFill>
                            <a:srgbClr val="000066"/>
                          </a:solidFill>
                        </a:rPr>
                        <a:t>e.a.</a:t>
                      </a:r>
                      <a:r>
                        <a:rPr lang="es-ES_tradnl" sz="1300" b="1" dirty="0" smtClean="0">
                          <a:solidFill>
                            <a:srgbClr val="000066"/>
                          </a:solidFill>
                        </a:rPr>
                        <a:t> &lt; 100.000 €</a:t>
                      </a:r>
                      <a:endParaRPr lang="es-ES_tradnl" sz="105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969741">
                <a:tc>
                  <a:txBody>
                    <a:bodyPr/>
                    <a:lstStyle/>
                    <a:p>
                      <a:pPr marL="342900" indent="-342900">
                        <a:buFont typeface="+mj-lt"/>
                        <a:buAutoNum type="arabicPeriod" startAt="3"/>
                      </a:pPr>
                      <a:r>
                        <a:rPr lang="es-ES_tradnl" b="1" u="none" dirty="0" smtClean="0">
                          <a:solidFill>
                            <a:srgbClr val="FFFF00"/>
                          </a:solidFill>
                        </a:rPr>
                        <a:t>Socio </a:t>
                      </a:r>
                      <a:r>
                        <a:rPr lang="es-ES_tradnl" b="1" u="sng" dirty="0" smtClean="0">
                          <a:solidFill>
                            <a:srgbClr val="FFFF00"/>
                          </a:solidFill>
                        </a:rPr>
                        <a:t>Profesional</a:t>
                      </a:r>
                      <a:r>
                        <a:rPr lang="es-ES_tradnl" b="1" u="none" dirty="0" smtClean="0">
                          <a:solidFill>
                            <a:srgbClr val="FFFF00"/>
                          </a:solidFill>
                        </a:rPr>
                        <a:t>*: Rendimientos Actividad Económica</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FF0000"/>
                          </a:solidFill>
                          <a:latin typeface="+mn-lt"/>
                          <a:ea typeface="+mn-ea"/>
                          <a:cs typeface="+mn-cs"/>
                        </a:rPr>
                        <a:t>SÍ</a:t>
                      </a:r>
                      <a:r>
                        <a:rPr lang="es-ES" sz="1600" b="1" kern="1200" dirty="0" smtClean="0">
                          <a:solidFill>
                            <a:srgbClr val="000066"/>
                          </a:solidFill>
                          <a:latin typeface="+mn-lt"/>
                          <a:ea typeface="+mn-ea"/>
                          <a:cs typeface="+mn-cs"/>
                        </a:rPr>
                        <a:t> </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_tradnl" sz="1600" b="1" u="none" dirty="0" smtClean="0">
                          <a:solidFill>
                            <a:srgbClr val="0000FF"/>
                          </a:solidFill>
                        </a:rPr>
                        <a:t>R. Actividad</a:t>
                      </a:r>
                      <a:r>
                        <a:rPr lang="es-ES_tradnl" sz="1600" b="1" u="none" baseline="0" dirty="0" smtClean="0">
                          <a:solidFill>
                            <a:srgbClr val="0000FF"/>
                          </a:solidFill>
                        </a:rPr>
                        <a:t> Económica</a:t>
                      </a:r>
                      <a:endParaRPr lang="es-ES_tradnl" sz="1600" b="1" u="none" dirty="0">
                        <a:solidFill>
                          <a:srgbClr val="0000FF"/>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FF0000"/>
                          </a:solidFill>
                          <a:latin typeface="+mn-lt"/>
                          <a:ea typeface="+mn-ea"/>
                          <a:cs typeface="+mn-cs"/>
                        </a:rPr>
                        <a:t>15%: desde 2016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200" b="1" dirty="0" smtClean="0">
                          <a:solidFill>
                            <a:srgbClr val="000066"/>
                          </a:solidFill>
                        </a:rPr>
                        <a:t>(</a:t>
                      </a:r>
                      <a:r>
                        <a:rPr lang="es-ES_tradnl" sz="1200" b="1" baseline="0" dirty="0" smtClean="0">
                          <a:solidFill>
                            <a:srgbClr val="000066"/>
                          </a:solidFill>
                        </a:rPr>
                        <a:t>7%, casos especiales)</a:t>
                      </a:r>
                      <a:endParaRPr lang="es-ES_tradnl" sz="12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1471213">
                <a:tc>
                  <a:txBody>
                    <a:bodyPr/>
                    <a:lstStyle/>
                    <a:p>
                      <a:pPr marL="342900" lvl="0" indent="-342900">
                        <a:buFont typeface="+mj-lt"/>
                        <a:buAutoNum type="arabicPeriod" startAt="4"/>
                      </a:pPr>
                      <a:r>
                        <a:rPr lang="es-ES" sz="1800" b="1" u="none" kern="1200" dirty="0" smtClean="0">
                          <a:solidFill>
                            <a:srgbClr val="FFFF00"/>
                          </a:solidFill>
                          <a:latin typeface="+mn-lt"/>
                          <a:ea typeface="+mn-ea"/>
                          <a:cs typeface="+mn-cs"/>
                        </a:rPr>
                        <a:t>ADMINISTRADOR- SOCIO:          PERCEPCIONES EN CONCEPTO DE SOCIO</a:t>
                      </a:r>
                      <a:endParaRPr lang="es-ES_tradnl" b="1" u="none" dirty="0">
                        <a:solidFill>
                          <a:srgbClr val="FFFF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indent="-342900">
                        <a:buFont typeface="Wingdings" pitchFamily="2" charset="2"/>
                        <a:buChar char="Ø"/>
                      </a:pPr>
                      <a:r>
                        <a:rPr lang="es-ES_tradnl" b="1" u="none" dirty="0" smtClean="0">
                          <a:solidFill>
                            <a:srgbClr val="FF0000"/>
                          </a:solidFill>
                        </a:rPr>
                        <a:t>No</a:t>
                      </a:r>
                      <a:endParaRPr lang="es-ES_tradnl" b="1" u="none"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Ø"/>
                      </a:pPr>
                      <a:r>
                        <a:rPr lang="es-ES" sz="1600" b="1" kern="1200" dirty="0" smtClean="0">
                          <a:solidFill>
                            <a:srgbClr val="0000FF"/>
                          </a:solidFill>
                          <a:latin typeface="+mn-lt"/>
                          <a:ea typeface="+mn-ea"/>
                          <a:cs typeface="+mn-cs"/>
                        </a:rPr>
                        <a:t>R. CAPITAL MOBILIARIO</a:t>
                      </a:r>
                      <a:endParaRPr lang="es-ES_tradnl" sz="1600" b="1" kern="1200" dirty="0" smtClean="0">
                        <a:solidFill>
                          <a:srgbClr val="0000FF"/>
                        </a:solidFill>
                        <a:latin typeface="+mn-lt"/>
                        <a:ea typeface="+mn-ea"/>
                        <a:cs typeface="+mn-cs"/>
                      </a:endParaRPr>
                    </a:p>
                    <a:p>
                      <a:pPr marL="342900" indent="-342900">
                        <a:buFont typeface="Wingdings" pitchFamily="2" charset="2"/>
                        <a:buChar char="§"/>
                      </a:pPr>
                      <a:r>
                        <a:rPr lang="es-ES" sz="1600" b="1" kern="1200" dirty="0" smtClean="0">
                          <a:solidFill>
                            <a:srgbClr val="000066"/>
                          </a:solidFill>
                          <a:latin typeface="+mn-lt"/>
                          <a:ea typeface="+mn-ea"/>
                          <a:cs typeface="+mn-cs"/>
                        </a:rPr>
                        <a:t>es </a:t>
                      </a:r>
                      <a:r>
                        <a:rPr lang="es-ES" sz="1600" b="1" u="sng" kern="1200" dirty="0" smtClean="0">
                          <a:solidFill>
                            <a:srgbClr val="000066"/>
                          </a:solidFill>
                          <a:latin typeface="+mn-lt"/>
                          <a:ea typeface="+mn-ea"/>
                          <a:cs typeface="+mn-cs"/>
                        </a:rPr>
                        <a:t>renta del ahorro</a:t>
                      </a:r>
                      <a:endParaRPr lang="es-ES_tradnl" sz="16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FF0000"/>
                          </a:solidFill>
                          <a:latin typeface="+mn-lt"/>
                          <a:ea typeface="+mn-ea"/>
                          <a:cs typeface="+mn-cs"/>
                        </a:rPr>
                        <a:t>19%: desde 2016 </a:t>
                      </a:r>
                      <a:endParaRPr lang="es-ES_tradnl" sz="1600" b="1" u="none" dirty="0" smtClean="0">
                        <a:solidFill>
                          <a:srgbClr val="FF0000"/>
                        </a:solidFill>
                      </a:endParaRPr>
                    </a:p>
                    <a:p>
                      <a:pPr marL="342900" indent="-342900">
                        <a:buFont typeface="Wingdings" pitchFamily="2" charset="2"/>
                        <a:buChar char="Ø"/>
                      </a:pPr>
                      <a:endParaRPr lang="es-ES_tradnl" sz="1600" b="1" u="none" dirty="0" smtClean="0">
                        <a:solidFill>
                          <a:srgbClr val="000066"/>
                        </a:solidFill>
                      </a:endParaRPr>
                    </a:p>
                    <a:p>
                      <a:endParaRPr lang="es-ES_tradnl"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sp>
        <p:nvSpPr>
          <p:cNvPr id="10270" name="Text Box 3"/>
          <p:cNvSpPr txBox="1">
            <a:spLocks noChangeArrowheads="1"/>
          </p:cNvSpPr>
          <p:nvPr/>
        </p:nvSpPr>
        <p:spPr bwMode="auto">
          <a:xfrm>
            <a:off x="0" y="0"/>
            <a:ext cx="9906000" cy="1016000"/>
          </a:xfrm>
          <a:prstGeom prst="rect">
            <a:avLst/>
          </a:prstGeom>
          <a:solidFill>
            <a:srgbClr val="CCFFFF"/>
          </a:solidFill>
          <a:ln w="9525">
            <a:noFill/>
            <a:miter lim="800000"/>
            <a:headEnd/>
            <a:tailEnd/>
          </a:ln>
        </p:spPr>
        <p:txBody>
          <a:bodyPr>
            <a:spAutoFit/>
          </a:bodyPr>
          <a:lstStyle/>
          <a:p>
            <a:r>
              <a:rPr lang="es-ES" dirty="0">
                <a:solidFill>
                  <a:srgbClr val="000066"/>
                </a:solidFill>
              </a:rPr>
              <a:t>IMPORTES SATISFECHOS POR LA SOCIEDAD A LOS </a:t>
            </a:r>
            <a:r>
              <a:rPr lang="es-ES" dirty="0" smtClean="0">
                <a:solidFill>
                  <a:srgbClr val="000066"/>
                </a:solidFill>
              </a:rPr>
              <a:t>ADMINISTRADORES y SOCIOS. </a:t>
            </a:r>
            <a:r>
              <a:rPr lang="es-ES" dirty="0">
                <a:solidFill>
                  <a:srgbClr val="000066"/>
                </a:solidFill>
              </a:rPr>
              <a:t>DISTINTO TRATAMIENTO SEGÚN CUAL SEA EL CONCEPTO POR EL CUAL SE PAGA. </a:t>
            </a:r>
            <a:r>
              <a:rPr lang="es-ES" u="sng" dirty="0">
                <a:solidFill>
                  <a:srgbClr val="FF0000"/>
                </a:solidFill>
              </a:rPr>
              <a:t>RESUMEN</a:t>
            </a:r>
            <a:endParaRPr lang="es-ES_tradnl" u="sng" dirty="0">
              <a:solidFill>
                <a:srgbClr val="FF0000"/>
              </a:solidFill>
            </a:endParaRPr>
          </a:p>
        </p:txBody>
      </p:sp>
    </p:spTree>
    <p:extLst>
      <p:ext uri="{BB962C8B-B14F-4D97-AF65-F5344CB8AC3E}">
        <p14:creationId xmlns="" xmlns:p14="http://schemas.microsoft.com/office/powerpoint/2010/main" val="2192424169"/>
      </p:ext>
    </p:extLst>
  </p:cSld>
  <p:clrMapOvr>
    <a:masterClrMapping/>
  </p:clrMapOvr>
  <p:transition advClick="0" advTm="0"/>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BFA0462C-8FE5-42AD-898A-11F73D14D837}" type="slidenum">
              <a:rPr lang="es-ES"/>
              <a:pPr>
                <a:defRPr/>
              </a:pPr>
              <a:t>87</a:t>
            </a:fld>
            <a:endParaRPr lang="es-ES" dirty="0"/>
          </a:p>
        </p:txBody>
      </p:sp>
      <p:graphicFrame>
        <p:nvGraphicFramePr>
          <p:cNvPr id="8" name="7 Tabla"/>
          <p:cNvGraphicFramePr>
            <a:graphicFrameLocks noGrp="1"/>
          </p:cNvGraphicFramePr>
          <p:nvPr/>
        </p:nvGraphicFramePr>
        <p:xfrm>
          <a:off x="228600" y="4953000"/>
          <a:ext cx="9525000" cy="914400"/>
        </p:xfrm>
        <a:graphic>
          <a:graphicData uri="http://schemas.openxmlformats.org/drawingml/2006/table">
            <a:tbl>
              <a:tblPr firstRow="1" bandRow="1">
                <a:tableStyleId>{5C22544A-7EE6-4342-B048-85BDC9FD1C3A}</a:tableStyleId>
              </a:tblPr>
              <a:tblGrid>
                <a:gridCol w="9525000">
                  <a:extLst>
                    <a:ext uri="{9D8B030D-6E8A-4147-A177-3AD203B41FA5}">
                      <a16:colId xmlns="" xmlns:a16="http://schemas.microsoft.com/office/drawing/2014/main" val="20000"/>
                    </a:ext>
                  </a:extLst>
                </a:gridCol>
              </a:tblGrid>
              <a:tr h="914400">
                <a:tc>
                  <a:txBody>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s-ES" sz="1800" b="1"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 Hay un informe de la DGT de 12/03/09. </a:t>
                      </a:r>
                      <a:r>
                        <a:rPr kumimoji="0" lang="es-ES" sz="1800" b="1" i="0" u="none" strike="noStrike" cap="none" normalizeH="0" baseline="0" dirty="0" smtClean="0">
                          <a:ln>
                            <a:noFill/>
                          </a:ln>
                          <a:solidFill>
                            <a:srgbClr val="0000FF"/>
                          </a:solidFill>
                          <a:effectLst/>
                          <a:latin typeface="Arial" pitchFamily="34" charset="0"/>
                          <a:ea typeface="Times New Roman" pitchFamily="18" charset="0"/>
                          <a:cs typeface="Arial" pitchFamily="34" charset="0"/>
                        </a:rPr>
                        <a:t>En  dicho informe se exige que </a:t>
                      </a:r>
                      <a:r>
                        <a:rPr kumimoji="0" lang="es-ES" sz="1800" b="1" i="0" u="none" strike="noStrike" cap="none" normalizeH="0" baseline="0" dirty="0" smtClean="0">
                          <a:ln>
                            <a:noFill/>
                          </a:ln>
                          <a:solidFill>
                            <a:srgbClr val="0000FF"/>
                          </a:solidFill>
                          <a:effectLst/>
                          <a:latin typeface="Verdana"/>
                          <a:ea typeface="Times New Roman" pitchFamily="18" charset="0"/>
                          <a:cs typeface="Arial" pitchFamily="34" charset="0"/>
                        </a:rPr>
                        <a:t>“</a:t>
                      </a:r>
                      <a:r>
                        <a:rPr kumimoji="0" lang="es-ES" sz="1800" b="1" i="0" u="sng" strike="noStrike" cap="none" normalizeH="0" baseline="0" dirty="0" smtClean="0">
                          <a:ln>
                            <a:noFill/>
                          </a:ln>
                          <a:solidFill>
                            <a:srgbClr val="0000FF"/>
                          </a:solidFill>
                          <a:effectLst/>
                          <a:latin typeface="Arial" pitchFamily="34" charset="0"/>
                          <a:ea typeface="Times New Roman" pitchFamily="18" charset="0"/>
                          <a:cs typeface="Arial" pitchFamily="34" charset="0"/>
                        </a:rPr>
                        <a:t>los estatutos establezcan el car</a:t>
                      </a:r>
                      <a:r>
                        <a:rPr kumimoji="0" lang="es-ES" sz="1800" b="1" i="0" u="sng" strike="noStrike" cap="none" normalizeH="0" baseline="0" dirty="0" smtClean="0">
                          <a:ln>
                            <a:noFill/>
                          </a:ln>
                          <a:solidFill>
                            <a:srgbClr val="0000FF"/>
                          </a:solidFill>
                          <a:effectLst/>
                          <a:latin typeface="Verdana"/>
                          <a:ea typeface="Times New Roman" pitchFamily="18" charset="0"/>
                          <a:cs typeface="Arial" pitchFamily="34" charset="0"/>
                        </a:rPr>
                        <a:t>á</a:t>
                      </a:r>
                      <a:r>
                        <a:rPr kumimoji="0" lang="es-ES" sz="1800" b="1" i="0" u="sng" strike="noStrike" cap="none" normalizeH="0" baseline="0" dirty="0" smtClean="0">
                          <a:ln>
                            <a:noFill/>
                          </a:ln>
                          <a:solidFill>
                            <a:srgbClr val="0000FF"/>
                          </a:solidFill>
                          <a:effectLst/>
                          <a:latin typeface="Arial" pitchFamily="34" charset="0"/>
                          <a:ea typeface="Times New Roman" pitchFamily="18" charset="0"/>
                          <a:cs typeface="Arial" pitchFamily="34" charset="0"/>
                        </a:rPr>
                        <a:t>cter </a:t>
                      </a:r>
                      <a:r>
                        <a:rPr kumimoji="0" lang="es-ES" sz="1800" b="1" i="0" u="sng" strike="noStrike" cap="none" normalizeH="0" baseline="0" dirty="0" err="1" smtClean="0">
                          <a:ln>
                            <a:noFill/>
                          </a:ln>
                          <a:solidFill>
                            <a:srgbClr val="0000FF"/>
                          </a:solidFill>
                          <a:effectLst/>
                          <a:latin typeface="Arial" pitchFamily="34" charset="0"/>
                          <a:ea typeface="Times New Roman" pitchFamily="18" charset="0"/>
                          <a:cs typeface="Arial" pitchFamily="34" charset="0"/>
                        </a:rPr>
                        <a:t>renumerado</a:t>
                      </a:r>
                      <a:r>
                        <a:rPr kumimoji="0" lang="es-ES" sz="1800" b="1" i="0" u="sng" strike="noStrike" cap="none" normalizeH="0" baseline="0" dirty="0" smtClean="0">
                          <a:ln>
                            <a:noFill/>
                          </a:ln>
                          <a:solidFill>
                            <a:srgbClr val="0000FF"/>
                          </a:solidFill>
                          <a:effectLst/>
                          <a:latin typeface="Arial" pitchFamily="34" charset="0"/>
                          <a:ea typeface="Times New Roman" pitchFamily="18" charset="0"/>
                          <a:cs typeface="Arial" pitchFamily="34" charset="0"/>
                        </a:rPr>
                        <a:t> del cargo</a:t>
                      </a:r>
                      <a:r>
                        <a:rPr kumimoji="0" lang="es-ES" sz="1800" b="1" i="0" u="none" strike="noStrike" cap="none" normalizeH="0" baseline="0" dirty="0" smtClean="0">
                          <a:ln>
                            <a:noFill/>
                          </a:ln>
                          <a:solidFill>
                            <a:srgbClr val="0000FF"/>
                          </a:solidFill>
                          <a:effectLst/>
                          <a:latin typeface="Arial" pitchFamily="34" charset="0"/>
                          <a:ea typeface="Times New Roman" pitchFamily="18" charset="0"/>
                          <a:cs typeface="Arial" pitchFamily="34" charset="0"/>
                        </a:rPr>
                        <a:t>, aunque no se cumplan de forma escrupulosa con todos y cada uno de los requisitos</a:t>
                      </a:r>
                      <a:r>
                        <a:rPr kumimoji="0" lang="es-ES" sz="1800" b="1" i="0" u="none" strike="noStrike" cap="none" normalizeH="0" baseline="0" dirty="0" smtClean="0">
                          <a:ln>
                            <a:noFill/>
                          </a:ln>
                          <a:solidFill>
                            <a:srgbClr val="0000FF"/>
                          </a:solidFill>
                          <a:effectLst/>
                          <a:latin typeface="Verdana"/>
                          <a:ea typeface="Times New Roman" pitchFamily="18" charset="0"/>
                          <a:cs typeface="Arial" pitchFamily="34" charset="0"/>
                        </a:rPr>
                        <a:t>”</a:t>
                      </a:r>
                      <a:r>
                        <a:rPr kumimoji="0" lang="es-ES" sz="1800" b="1" i="0" u="none" strike="noStrike" cap="none" normalizeH="0" baseline="0" dirty="0" smtClean="0">
                          <a:ln>
                            <a:noFill/>
                          </a:ln>
                          <a:solidFill>
                            <a:srgbClr val="0000FF"/>
                          </a:solidFill>
                          <a:effectLst/>
                          <a:latin typeface="Arial" pitchFamily="34" charset="0"/>
                          <a:ea typeface="Times New Roman" pitchFamily="18" charset="0"/>
                          <a:cs typeface="Arial" pitchFamily="34" charset="0"/>
                        </a:rPr>
                        <a:t>.</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0"/>
                  </a:ext>
                </a:extLst>
              </a:tr>
            </a:tbl>
          </a:graphicData>
        </a:graphic>
      </p:graphicFrame>
      <p:sp>
        <p:nvSpPr>
          <p:cNvPr id="9" name="Text Box 3"/>
          <p:cNvSpPr txBox="1">
            <a:spLocks noChangeArrowheads="1"/>
          </p:cNvSpPr>
          <p:nvPr/>
        </p:nvSpPr>
        <p:spPr bwMode="auto">
          <a:xfrm>
            <a:off x="0" y="0"/>
            <a:ext cx="9906000" cy="1016000"/>
          </a:xfrm>
          <a:prstGeom prst="rect">
            <a:avLst/>
          </a:prstGeom>
          <a:solidFill>
            <a:srgbClr val="CCFFFF"/>
          </a:solidFill>
          <a:ln w="9525">
            <a:noFill/>
            <a:miter lim="800000"/>
            <a:headEnd/>
            <a:tailEnd/>
          </a:ln>
        </p:spPr>
        <p:txBody>
          <a:bodyPr>
            <a:spAutoFit/>
          </a:bodyPr>
          <a:lstStyle/>
          <a:p>
            <a:pPr algn="ctr">
              <a:defRPr/>
            </a:pPr>
            <a:r>
              <a:rPr lang="es-ES_tradnl" u="sng" dirty="0" smtClean="0">
                <a:solidFill>
                  <a:srgbClr val="000066"/>
                </a:solidFill>
                <a:latin typeface="+mn-lt"/>
              </a:rPr>
              <a:t>COMENTARIOS</a:t>
            </a:r>
            <a:endParaRPr lang="es-ES_tradnl" dirty="0">
              <a:solidFill>
                <a:srgbClr val="000066"/>
              </a:solidFill>
              <a:latin typeface="+mn-lt"/>
            </a:endParaRPr>
          </a:p>
          <a:p>
            <a:pPr algn="ctr">
              <a:defRPr/>
            </a:pPr>
            <a:r>
              <a:rPr lang="es-ES_tradnl" dirty="0">
                <a:solidFill>
                  <a:srgbClr val="FF0000"/>
                </a:solidFill>
                <a:latin typeface="+mn-lt"/>
              </a:rPr>
              <a:t>SUPUESTOS DE SERVICIOS PRESTADOS POR EL SOCIO A LA SOCIEDAD:</a:t>
            </a:r>
          </a:p>
          <a:p>
            <a:pPr marL="457200" indent="-457200" algn="ctr">
              <a:buFont typeface="Wingdings" pitchFamily="2" charset="2"/>
              <a:buChar char="v"/>
              <a:defRPr/>
            </a:pPr>
            <a:r>
              <a:rPr lang="es-ES_tradnl" dirty="0">
                <a:solidFill>
                  <a:srgbClr val="FF0000"/>
                </a:solidFill>
                <a:latin typeface="+mn-lt"/>
                <a:cs typeface="Arial" charset="0"/>
              </a:rPr>
              <a:t>SERVICIOS DE </a:t>
            </a:r>
            <a:r>
              <a:rPr lang="es-ES_tradnl" u="sng" dirty="0">
                <a:solidFill>
                  <a:srgbClr val="FF0000"/>
                </a:solidFill>
                <a:latin typeface="+mn-lt"/>
                <a:cs typeface="Arial" charset="0"/>
              </a:rPr>
              <a:t>GERENCIA</a:t>
            </a:r>
            <a:r>
              <a:rPr lang="es-ES_tradnl" dirty="0">
                <a:solidFill>
                  <a:srgbClr val="FF0000"/>
                </a:solidFill>
                <a:latin typeface="+mn-lt"/>
                <a:cs typeface="Arial" charset="0"/>
              </a:rPr>
              <a:t>  O ADMINISTRACIÓN </a:t>
            </a:r>
            <a:r>
              <a:rPr lang="es-ES_tradnl" dirty="0">
                <a:solidFill>
                  <a:srgbClr val="FF0000"/>
                </a:solidFill>
                <a:latin typeface="+mn-lt"/>
              </a:rPr>
              <a:t> </a:t>
            </a:r>
            <a:endParaRPr lang="es-ES" dirty="0">
              <a:solidFill>
                <a:srgbClr val="FF0000"/>
              </a:solidFill>
              <a:latin typeface="+mn-lt"/>
              <a:cs typeface="Arial" charset="0"/>
            </a:endParaRPr>
          </a:p>
        </p:txBody>
      </p:sp>
      <p:graphicFrame>
        <p:nvGraphicFramePr>
          <p:cNvPr id="6" name="5 Tabla"/>
          <p:cNvGraphicFramePr>
            <a:graphicFrameLocks noGrp="1"/>
          </p:cNvGraphicFramePr>
          <p:nvPr>
            <p:extLst>
              <p:ext uri="{D42A27DB-BD31-4B8C-83A1-F6EECF244321}">
                <p14:modId xmlns="" xmlns:p14="http://schemas.microsoft.com/office/powerpoint/2010/main" val="2475162416"/>
              </p:ext>
            </p:extLst>
          </p:nvPr>
        </p:nvGraphicFramePr>
        <p:xfrm>
          <a:off x="152400" y="1371600"/>
          <a:ext cx="9601200" cy="2956560"/>
        </p:xfrm>
        <a:graphic>
          <a:graphicData uri="http://schemas.openxmlformats.org/drawingml/2006/table">
            <a:tbl>
              <a:tblPr firstRow="1" bandRow="1">
                <a:tableStyleId>{5C22544A-7EE6-4342-B048-85BDC9FD1C3A}</a:tableStyleId>
              </a:tblPr>
              <a:tblGrid>
                <a:gridCol w="3200400">
                  <a:extLst>
                    <a:ext uri="{9D8B030D-6E8A-4147-A177-3AD203B41FA5}">
                      <a16:colId xmlns="" xmlns:a16="http://schemas.microsoft.com/office/drawing/2014/main" val="20000"/>
                    </a:ext>
                  </a:extLst>
                </a:gridCol>
                <a:gridCol w="2743200">
                  <a:extLst>
                    <a:ext uri="{9D8B030D-6E8A-4147-A177-3AD203B41FA5}">
                      <a16:colId xmlns="" xmlns:a16="http://schemas.microsoft.com/office/drawing/2014/main" val="20001"/>
                    </a:ext>
                  </a:extLst>
                </a:gridCol>
                <a:gridCol w="3657600">
                  <a:extLst>
                    <a:ext uri="{9D8B030D-6E8A-4147-A177-3AD203B41FA5}">
                      <a16:colId xmlns="" xmlns:a16="http://schemas.microsoft.com/office/drawing/2014/main" val="20002"/>
                    </a:ext>
                  </a:extLst>
                </a:gridCol>
              </a:tblGrid>
              <a:tr h="685800">
                <a:tc>
                  <a:txBody>
                    <a:bodyPr/>
                    <a:lstStyle/>
                    <a:p>
                      <a:pPr algn="ctr"/>
                      <a:r>
                        <a:rPr lang="es-ES" sz="2000" b="1" kern="1200" dirty="0" smtClean="0">
                          <a:solidFill>
                            <a:schemeClr val="tx1"/>
                          </a:solidFill>
                          <a:latin typeface="+mn-lt"/>
                          <a:ea typeface="+mn-ea"/>
                          <a:cs typeface="+mn-cs"/>
                        </a:rPr>
                        <a:t>SOCIEDAD- </a:t>
                      </a:r>
                      <a:r>
                        <a:rPr lang="es-ES_tradnl" sz="2000" dirty="0" smtClean="0"/>
                        <a:t>IS</a:t>
                      </a:r>
                    </a:p>
                    <a:p>
                      <a:pPr algn="ctr"/>
                      <a:r>
                        <a:rPr lang="es-ES" sz="2000" b="1" kern="1200" dirty="0" smtClean="0">
                          <a:solidFill>
                            <a:schemeClr val="tx1"/>
                          </a:solidFill>
                          <a:latin typeface="+mn-lt"/>
                          <a:ea typeface="+mn-ea"/>
                          <a:cs typeface="+mn-cs"/>
                        </a:rPr>
                        <a:t>¿GASTO DEDUCIBLE ?</a:t>
                      </a:r>
                      <a:endParaRPr lang="es-ES_tradnl" sz="2000"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algn="ctr"/>
                      <a:r>
                        <a:rPr lang="es-ES" sz="2000" b="1" kern="1200" dirty="0" smtClean="0">
                          <a:solidFill>
                            <a:schemeClr val="tx1"/>
                          </a:solidFill>
                          <a:latin typeface="+mn-lt"/>
                          <a:ea typeface="+mn-ea"/>
                          <a:cs typeface="+mn-cs"/>
                        </a:rPr>
                        <a:t>TRABAJADOR-</a:t>
                      </a:r>
                      <a:r>
                        <a:rPr lang="es-ES_tradnl" sz="2000" dirty="0" smtClean="0"/>
                        <a:t>IRPF </a:t>
                      </a:r>
                      <a:r>
                        <a:rPr lang="es-ES" sz="2000" b="1" kern="1200" dirty="0" smtClean="0">
                          <a:solidFill>
                            <a:schemeClr val="tx1"/>
                          </a:solidFill>
                          <a:latin typeface="+mn-lt"/>
                          <a:ea typeface="+mn-ea"/>
                          <a:cs typeface="+mn-cs"/>
                        </a:rPr>
                        <a:t>RENDIMIENTO</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tc>
                  <a:txBody>
                    <a:bodyPr/>
                    <a:lstStyle/>
                    <a:p>
                      <a:pPr algn="ctr"/>
                      <a:r>
                        <a:rPr lang="es-ES_tradnl" sz="2000" dirty="0" smtClean="0"/>
                        <a:t>RETENCIONES</a:t>
                      </a:r>
                      <a:endParaRPr lang="es-ES_tradnl" sz="2000"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2036541">
                <a:tc>
                  <a:txBody>
                    <a:bodyPr/>
                    <a:lstStyle/>
                    <a:p>
                      <a:pPr marL="342900" indent="-342900">
                        <a:buFont typeface="Wingdings" pitchFamily="2" charset="2"/>
                        <a:buChar char="Ø"/>
                      </a:pPr>
                      <a:r>
                        <a:rPr lang="es-ES" sz="1800" b="1" kern="1200" dirty="0" smtClean="0">
                          <a:solidFill>
                            <a:srgbClr val="FF0000"/>
                          </a:solidFill>
                          <a:latin typeface="+mn-lt"/>
                          <a:ea typeface="+mn-ea"/>
                          <a:cs typeface="+mn-cs"/>
                        </a:rPr>
                        <a:t>Sí</a:t>
                      </a:r>
                      <a:r>
                        <a:rPr lang="es-ES" sz="1800" b="1" kern="1200" dirty="0" smtClean="0">
                          <a:solidFill>
                            <a:srgbClr val="000066"/>
                          </a:solidFill>
                          <a:latin typeface="+mn-lt"/>
                          <a:ea typeface="+mn-ea"/>
                          <a:cs typeface="+mn-cs"/>
                        </a:rPr>
                        <a:t>,  si se recoge en </a:t>
                      </a:r>
                      <a:r>
                        <a:rPr lang="es-ES" sz="1800" b="1" u="sng" kern="1200" dirty="0" smtClean="0">
                          <a:solidFill>
                            <a:srgbClr val="000066"/>
                          </a:solidFill>
                          <a:latin typeface="+mn-lt"/>
                          <a:ea typeface="+mn-ea"/>
                          <a:cs typeface="+mn-cs"/>
                        </a:rPr>
                        <a:t>estatutos</a:t>
                      </a:r>
                      <a:r>
                        <a:rPr lang="es-ES" sz="1800" b="1" u="none" kern="1200" dirty="0" smtClean="0">
                          <a:solidFill>
                            <a:srgbClr val="000066"/>
                          </a:solidFill>
                          <a:latin typeface="+mn-lt"/>
                          <a:ea typeface="+mn-ea"/>
                          <a:cs typeface="+mn-cs"/>
                        </a:rPr>
                        <a:t> </a:t>
                      </a:r>
                      <a:r>
                        <a:rPr lang="es-ES" sz="1800" b="1" kern="1200" dirty="0" smtClean="0">
                          <a:solidFill>
                            <a:srgbClr val="FF0000"/>
                          </a:solidFill>
                          <a:latin typeface="+mn-lt"/>
                          <a:ea typeface="+mn-ea"/>
                          <a:cs typeface="+mn-cs"/>
                        </a:rPr>
                        <a:t>(*)</a:t>
                      </a:r>
                      <a:r>
                        <a:rPr lang="es-ES" sz="1800" b="1" kern="1200" dirty="0" smtClean="0">
                          <a:solidFill>
                            <a:srgbClr val="000066"/>
                          </a:solidFill>
                          <a:latin typeface="+mn-lt"/>
                          <a:ea typeface="+mn-ea"/>
                          <a:cs typeface="+mn-cs"/>
                        </a:rPr>
                        <a:t> y cumple requisitos exigidos en los </a:t>
                      </a:r>
                      <a:r>
                        <a:rPr lang="es-ES" sz="1800" b="1" kern="1200" dirty="0" smtClean="0">
                          <a:solidFill>
                            <a:srgbClr val="FF0000"/>
                          </a:solidFill>
                          <a:latin typeface="+mn-lt"/>
                          <a:ea typeface="+mn-ea"/>
                          <a:cs typeface="+mn-cs"/>
                        </a:rPr>
                        <a:t>arts.</a:t>
                      </a:r>
                      <a:r>
                        <a:rPr lang="es-ES" sz="1800" b="1" kern="1200" baseline="0" dirty="0" smtClean="0">
                          <a:solidFill>
                            <a:srgbClr val="FF0000"/>
                          </a:solidFill>
                          <a:latin typeface="+mn-lt"/>
                          <a:ea typeface="+mn-ea"/>
                          <a:cs typeface="+mn-cs"/>
                        </a:rPr>
                        <a:t> 217 y </a:t>
                      </a:r>
                      <a:r>
                        <a:rPr lang="es-ES" sz="1800" b="1" kern="1200" baseline="0" dirty="0" err="1" smtClean="0">
                          <a:solidFill>
                            <a:srgbClr val="FF0000"/>
                          </a:solidFill>
                          <a:latin typeface="+mn-lt"/>
                          <a:ea typeface="+mn-ea"/>
                          <a:cs typeface="+mn-cs"/>
                        </a:rPr>
                        <a:t>ss</a:t>
                      </a:r>
                      <a:r>
                        <a:rPr lang="es-ES" sz="1800" b="1" kern="1200" baseline="0" dirty="0" smtClean="0">
                          <a:solidFill>
                            <a:srgbClr val="FF0000"/>
                          </a:solidFill>
                          <a:latin typeface="+mn-lt"/>
                          <a:ea typeface="+mn-ea"/>
                          <a:cs typeface="+mn-cs"/>
                        </a:rPr>
                        <a:t> del RDLº 1/2010, </a:t>
                      </a:r>
                      <a:r>
                        <a:rPr lang="es-ES" sz="1800" b="1" kern="1200" dirty="0" smtClean="0">
                          <a:solidFill>
                            <a:srgbClr val="FF0000"/>
                          </a:solidFill>
                          <a:latin typeface="+mn-lt"/>
                          <a:ea typeface="+mn-ea"/>
                          <a:cs typeface="+mn-cs"/>
                        </a:rPr>
                        <a:t>Ley sociedades de capital</a:t>
                      </a:r>
                    </a:p>
                    <a:p>
                      <a:pPr marL="342900" indent="-342900">
                        <a:buFont typeface="Wingdings" pitchFamily="2" charset="2"/>
                        <a:buNone/>
                      </a:pPr>
                      <a:r>
                        <a:rPr lang="es-ES" sz="1800" b="1" kern="1200" dirty="0" smtClean="0">
                          <a:solidFill>
                            <a:srgbClr val="FF0000"/>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600" b="1" kern="1200" dirty="0" smtClean="0">
                          <a:solidFill>
                            <a:srgbClr val="FF0066"/>
                          </a:solidFill>
                          <a:latin typeface="+mn-lt"/>
                          <a:ea typeface="+mn-ea"/>
                          <a:cs typeface="+mn-cs"/>
                        </a:rPr>
                        <a:t>(arts. 10.3, 120 y 131 NLIS)</a:t>
                      </a:r>
                      <a:endParaRPr lang="es-ES" sz="1600" b="1"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indent="-342900">
                        <a:buFont typeface="Wingdings" pitchFamily="2" charset="2"/>
                        <a:buChar char="Ø"/>
                      </a:pPr>
                      <a:r>
                        <a:rPr lang="es-ES" sz="1800" b="1" kern="1200" dirty="0" smtClean="0">
                          <a:solidFill>
                            <a:srgbClr val="0000FF"/>
                          </a:solidFill>
                          <a:latin typeface="+mn-lt"/>
                          <a:ea typeface="+mn-ea"/>
                          <a:cs typeface="+mn-cs"/>
                        </a:rPr>
                        <a:t>R. TRABAJO</a:t>
                      </a:r>
                    </a:p>
                    <a:p>
                      <a:pPr marL="342900" indent="-342900">
                        <a:buFont typeface="Wingdings" pitchFamily="2" charset="2"/>
                        <a:buNone/>
                      </a:pPr>
                      <a:endParaRPr lang="es-ES" sz="1800" b="1" kern="1200" dirty="0" smtClean="0">
                        <a:solidFill>
                          <a:srgbClr val="000066"/>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s-ES" sz="1600" b="1" kern="1200" dirty="0" smtClean="0">
                          <a:solidFill>
                            <a:srgbClr val="FF0066"/>
                          </a:solidFill>
                          <a:latin typeface="+mn-lt"/>
                          <a:ea typeface="+mn-ea"/>
                          <a:cs typeface="+mn-cs"/>
                        </a:rPr>
                        <a:t>(</a:t>
                      </a:r>
                      <a:r>
                        <a:rPr lang="en-GB" sz="1600" b="1" kern="1200" dirty="0" smtClean="0">
                          <a:solidFill>
                            <a:srgbClr val="FF0066"/>
                          </a:solidFill>
                          <a:latin typeface="+mn-lt"/>
                          <a:ea typeface="+mn-ea"/>
                          <a:cs typeface="+mn-cs"/>
                        </a:rPr>
                        <a:t>art. 17.2.e) LIRPF</a:t>
                      </a:r>
                      <a:r>
                        <a:rPr lang="es-ES" sz="1600" b="1" kern="1200" dirty="0" smtClean="0">
                          <a:solidFill>
                            <a:srgbClr val="FF0066"/>
                          </a:solidFill>
                          <a:latin typeface="+mn-lt"/>
                          <a:ea typeface="+mn-ea"/>
                          <a:cs typeface="+mn-cs"/>
                        </a:rPr>
                        <a:t>)</a:t>
                      </a:r>
                      <a:endParaRPr lang="es-ES_tradnl" sz="1600" b="1" u="none" dirty="0" smtClean="0">
                        <a:solidFill>
                          <a:srgbClr val="FF0066"/>
                        </a:solidFill>
                      </a:endParaRPr>
                    </a:p>
                    <a:p>
                      <a:pPr marL="342900" indent="-342900">
                        <a:buFont typeface="Wingdings" pitchFamily="2" charset="2"/>
                        <a:buChar char="Ø"/>
                      </a:pPr>
                      <a:endParaRPr lang="es-ES_tradnl" sz="1800" b="1" u="none" dirty="0">
                        <a:solidFill>
                          <a:srgbClr val="FF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800" b="1" kern="1200" dirty="0" smtClean="0">
                          <a:solidFill>
                            <a:srgbClr val="FF0000"/>
                          </a:solidFill>
                          <a:latin typeface="+mn-lt"/>
                          <a:ea typeface="+mn-ea"/>
                          <a:cs typeface="+mn-cs"/>
                        </a:rPr>
                        <a:t>El 35% desde 2016        </a:t>
                      </a:r>
                      <a:r>
                        <a:rPr lang="es-ES" sz="1800" b="1" kern="1200" dirty="0" smtClean="0">
                          <a:solidFill>
                            <a:srgbClr val="000066"/>
                          </a:solidFill>
                          <a:latin typeface="+mn-lt"/>
                          <a:ea typeface="+mn-ea"/>
                          <a:cs typeface="+mn-cs"/>
                        </a:rPr>
                        <a:t>[19%: </a:t>
                      </a:r>
                      <a:r>
                        <a:rPr lang="es-ES_tradnl" sz="1800" b="1" dirty="0" smtClean="0">
                          <a:solidFill>
                            <a:srgbClr val="000066"/>
                          </a:solidFill>
                        </a:rPr>
                        <a:t>INCN </a:t>
                      </a:r>
                      <a:r>
                        <a:rPr lang="es-ES_tradnl" sz="1800" b="1" dirty="0" err="1" smtClean="0">
                          <a:solidFill>
                            <a:srgbClr val="000066"/>
                          </a:solidFill>
                        </a:rPr>
                        <a:t>e.a.</a:t>
                      </a:r>
                      <a:r>
                        <a:rPr lang="es-ES_tradnl" sz="1800" b="1" dirty="0" smtClean="0">
                          <a:solidFill>
                            <a:srgbClr val="000066"/>
                          </a:solidFill>
                        </a:rPr>
                        <a:t> &lt; 100.000 €]</a:t>
                      </a:r>
                      <a:endParaRPr lang="es-ES" sz="1800" b="1" kern="1200" dirty="0" smtClean="0">
                        <a:solidFill>
                          <a:srgbClr val="000066"/>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endParaRPr lang="es-ES" sz="1800" b="1" kern="1200" dirty="0" smtClean="0">
                        <a:solidFill>
                          <a:srgbClr val="000066"/>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ü"/>
                        <a:tabLst/>
                        <a:defRPr/>
                      </a:pPr>
                      <a:r>
                        <a:rPr lang="en-GB" sz="1400" b="1" kern="1200" dirty="0" smtClean="0">
                          <a:solidFill>
                            <a:srgbClr val="FF0066"/>
                          </a:solidFill>
                          <a:latin typeface="+mn-lt"/>
                          <a:ea typeface="+mn-ea"/>
                          <a:cs typeface="+mn-cs"/>
                        </a:rPr>
                        <a:t>( art. 101.2 LIRPF y art. 80  RIRPF)</a:t>
                      </a:r>
                    </a:p>
                    <a:p>
                      <a:pPr marL="0" marR="0" indent="0" algn="l" defTabSz="914400" rtl="0" eaLnBrk="1" fontAlgn="auto" latinLnBrk="0" hangingPunct="1">
                        <a:lnSpc>
                          <a:spcPct val="100000"/>
                        </a:lnSpc>
                        <a:spcBef>
                          <a:spcPts val="0"/>
                        </a:spcBef>
                        <a:spcAft>
                          <a:spcPts val="0"/>
                        </a:spcAft>
                        <a:buClrTx/>
                        <a:buSzTx/>
                        <a:buFont typeface="Wingdings" pitchFamily="2" charset="2"/>
                        <a:buNone/>
                        <a:tabLst/>
                        <a:defRPr/>
                      </a:pPr>
                      <a:endParaRPr lang="es-ES_tradnl" sz="1400"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1"/>
                  </a:ext>
                </a:extLst>
              </a:tr>
            </a:tbl>
          </a:graphicData>
        </a:graphic>
      </p:graphicFrame>
    </p:spTree>
    <p:extLst>
      <p:ext uri="{BB962C8B-B14F-4D97-AF65-F5344CB8AC3E}">
        <p14:creationId xmlns="" xmlns:p14="http://schemas.microsoft.com/office/powerpoint/2010/main" val="4072356982"/>
      </p:ext>
    </p:extLst>
  </p:cSld>
  <p:clrMapOvr>
    <a:masterClrMapping/>
  </p:clrMapOvr>
  <p:transition advClick="0" advTm="0"/>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88</a:t>
            </a:fld>
            <a:endParaRPr lang="es-ES"/>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Retribución a Administradores</a:t>
            </a:r>
            <a:r>
              <a:rPr lang="es-ES" dirty="0" smtClean="0">
                <a:solidFill>
                  <a:srgbClr val="FF0000"/>
                </a:solidFill>
              </a:rPr>
              <a:t>: ¿Gasto deducible?;  </a:t>
            </a:r>
            <a:r>
              <a:rPr lang="es-ES" dirty="0" smtClean="0">
                <a:solidFill>
                  <a:srgbClr val="0000FF"/>
                </a:solidFill>
              </a:rPr>
              <a:t>¿Vinculación?</a:t>
            </a:r>
            <a:endParaRPr lang="es-ES" u="sng" dirty="0">
              <a:solidFill>
                <a:srgbClr val="0000FF"/>
              </a:solidFill>
            </a:endParaRPr>
          </a:p>
        </p:txBody>
      </p:sp>
      <p:graphicFrame>
        <p:nvGraphicFramePr>
          <p:cNvPr id="6" name="5 Tabla"/>
          <p:cNvGraphicFramePr>
            <a:graphicFrameLocks noGrp="1"/>
          </p:cNvGraphicFramePr>
          <p:nvPr>
            <p:extLst>
              <p:ext uri="{D42A27DB-BD31-4B8C-83A1-F6EECF244321}">
                <p14:modId xmlns="" xmlns:p14="http://schemas.microsoft.com/office/powerpoint/2010/main" val="845762508"/>
              </p:ext>
            </p:extLst>
          </p:nvPr>
        </p:nvGraphicFramePr>
        <p:xfrm>
          <a:off x="152400" y="457200"/>
          <a:ext cx="9601200" cy="6035040"/>
        </p:xfrm>
        <a:graphic>
          <a:graphicData uri="http://schemas.openxmlformats.org/drawingml/2006/table">
            <a:tbl>
              <a:tblPr firstRow="1" bandRow="1">
                <a:tableStyleId>{7DF18680-E054-41AD-8BC1-D1AEF772440D}</a:tableStyleId>
              </a:tblPr>
              <a:tblGrid>
                <a:gridCol w="2459812">
                  <a:extLst>
                    <a:ext uri="{9D8B030D-6E8A-4147-A177-3AD203B41FA5}">
                      <a16:colId xmlns="" xmlns:a16="http://schemas.microsoft.com/office/drawing/2014/main" val="20000"/>
                    </a:ext>
                  </a:extLst>
                </a:gridCol>
                <a:gridCol w="7141388">
                  <a:extLst>
                    <a:ext uri="{9D8B030D-6E8A-4147-A177-3AD203B41FA5}">
                      <a16:colId xmlns="" xmlns:a16="http://schemas.microsoft.com/office/drawing/2014/main" val="20001"/>
                    </a:ext>
                  </a:extLst>
                </a:gridCol>
              </a:tblGrid>
              <a:tr h="381000">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rgbClr val="FFFF99"/>
                          </a:solidFill>
                        </a:rPr>
                        <a:t>¿GASTOS DEDUCIBLES?    </a:t>
                      </a:r>
                      <a:r>
                        <a:rPr lang="es-ES" sz="2000" dirty="0" smtClean="0">
                          <a:solidFill>
                            <a:srgbClr val="FFFF00"/>
                          </a:solidFill>
                          <a:effectLst>
                            <a:outerShdw blurRad="38100" dist="38100" dir="2700000" algn="tl">
                              <a:srgbClr val="000000">
                                <a:alpha val="43137"/>
                              </a:srgbClr>
                            </a:outerShdw>
                          </a:effectLst>
                        </a:rPr>
                        <a:t>NOVEDADES desde</a:t>
                      </a:r>
                      <a:r>
                        <a:rPr lang="es-ES" sz="2000" baseline="0" dirty="0" smtClean="0">
                          <a:solidFill>
                            <a:srgbClr val="FFFF00"/>
                          </a:solidFill>
                          <a:effectLst>
                            <a:outerShdw blurRad="38100" dist="38100" dir="2700000" algn="tl">
                              <a:srgbClr val="000000">
                                <a:alpha val="43137"/>
                              </a:srgbClr>
                            </a:outerShdw>
                          </a:effectLst>
                        </a:rPr>
                        <a:t> 2015</a:t>
                      </a:r>
                      <a:endParaRPr lang="es-ES_tradnl" sz="20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1142419">
                <a:tc>
                  <a:txBody>
                    <a:bodyPr/>
                    <a:lstStyle/>
                    <a:p>
                      <a:pPr marL="342900" indent="-342900">
                        <a:buFont typeface="Wingdings" pitchFamily="2" charset="2"/>
                        <a:buChar char="q"/>
                      </a:pPr>
                      <a:r>
                        <a:rPr lang="es-ES_tradnl" b="1" u="none" dirty="0" smtClean="0">
                          <a:solidFill>
                            <a:schemeClr val="tx1"/>
                          </a:solidFill>
                        </a:rPr>
                        <a:t>Administradores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_tradnl" sz="1800" b="1" u="sng" dirty="0" smtClean="0">
                          <a:solidFill>
                            <a:srgbClr val="000066"/>
                          </a:solidFill>
                          <a:effectLst/>
                        </a:rPr>
                        <a:t>serán gastos deducibles:</a:t>
                      </a:r>
                      <a:r>
                        <a:rPr lang="es-ES_tradnl" sz="1800" b="0" dirty="0" smtClean="0">
                          <a:solidFill>
                            <a:srgbClr val="000066"/>
                          </a:solidFill>
                          <a:effectLst/>
                        </a:rPr>
                        <a:t> “las  retribuciones a los administradores por el desempeño de funciones de </a:t>
                      </a:r>
                      <a:r>
                        <a:rPr lang="es-ES_tradnl" sz="1800" b="1" u="sng" dirty="0" smtClean="0">
                          <a:solidFill>
                            <a:srgbClr val="000066"/>
                          </a:solidFill>
                          <a:effectLst/>
                        </a:rPr>
                        <a:t>alta dirección</a:t>
                      </a:r>
                      <a:r>
                        <a:rPr lang="es-ES_tradnl" sz="1800" b="1" dirty="0" smtClean="0">
                          <a:solidFill>
                            <a:srgbClr val="000066"/>
                          </a:solidFill>
                          <a:effectLst/>
                        </a:rPr>
                        <a:t>,</a:t>
                      </a:r>
                      <a:r>
                        <a:rPr lang="es-ES_tradnl" sz="1800" b="0" dirty="0" smtClean="0">
                          <a:solidFill>
                            <a:srgbClr val="000066"/>
                          </a:solidFill>
                          <a:effectLst/>
                        </a:rPr>
                        <a:t> u otras funciones derivadas de un </a:t>
                      </a:r>
                      <a:r>
                        <a:rPr lang="es-ES_tradnl" sz="1800" b="1" u="sng" dirty="0" smtClean="0">
                          <a:solidFill>
                            <a:srgbClr val="FF0000"/>
                          </a:solidFill>
                          <a:effectLst/>
                        </a:rPr>
                        <a:t>contrato laboral </a:t>
                      </a:r>
                      <a:r>
                        <a:rPr lang="es-ES_tradnl" sz="1800" b="0" u="sng" dirty="0" smtClean="0">
                          <a:solidFill>
                            <a:srgbClr val="000066"/>
                          </a:solidFill>
                          <a:effectLst/>
                        </a:rPr>
                        <a:t>con la entidad”</a:t>
                      </a:r>
                      <a:r>
                        <a:rPr lang="es-ES_tradnl" sz="1800" b="0" dirty="0" smtClean="0">
                          <a:solidFill>
                            <a:srgbClr val="000066"/>
                          </a:solidFill>
                          <a:effectLst/>
                        </a:rPr>
                        <a:t>. </a:t>
                      </a:r>
                      <a:r>
                        <a:rPr lang="es-ES_tradnl" sz="1600" b="1" u="none" dirty="0" smtClean="0">
                          <a:solidFill>
                            <a:srgbClr val="FF0066"/>
                          </a:solidFill>
                        </a:rPr>
                        <a:t>(art. 15.e)</a:t>
                      </a:r>
                      <a:r>
                        <a:rPr lang="es-ES_tradnl" sz="1600" b="1" u="none" baseline="0" dirty="0" smtClean="0">
                          <a:solidFill>
                            <a:srgbClr val="FF0066"/>
                          </a:solidFill>
                        </a:rPr>
                        <a:t> ú</a:t>
                      </a:r>
                      <a:r>
                        <a:rPr lang="es-ES_tradnl" sz="1600" b="1" u="none" dirty="0" smtClean="0">
                          <a:solidFill>
                            <a:srgbClr val="FF0066"/>
                          </a:solidFill>
                        </a:rPr>
                        <a:t>ltimo</a:t>
                      </a:r>
                      <a:r>
                        <a:rPr lang="es-ES_tradnl" sz="1600" b="1" u="none" baseline="0" dirty="0" smtClean="0">
                          <a:solidFill>
                            <a:srgbClr val="FF0066"/>
                          </a:solidFill>
                        </a:rPr>
                        <a:t> párrafo</a:t>
                      </a:r>
                      <a:r>
                        <a:rPr lang="es-ES_tradnl" sz="1600" b="1" u="none" dirty="0" smtClean="0">
                          <a:solidFill>
                            <a:srgbClr val="FF0066"/>
                          </a:solidFill>
                        </a:rPr>
                        <a:t> NLIS)</a:t>
                      </a:r>
                      <a:endParaRPr lang="es-ES_tradnl" sz="1600" b="0" dirty="0" smtClean="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1"/>
                  </a:ext>
                </a:extLst>
              </a:tr>
              <a:tr h="1371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chemeClr val="tx1"/>
                          </a:solidFill>
                        </a:rPr>
                        <a:t>Administradores: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u="none" dirty="0" smtClean="0">
                          <a:solidFill>
                            <a:srgbClr val="FFFF00"/>
                          </a:solidFill>
                          <a:effectLst>
                            <a:outerShdw blurRad="38100" dist="38100" dir="2700000" algn="tl">
                              <a:srgbClr val="000000">
                                <a:alpha val="43137"/>
                              </a:srgbClr>
                            </a:outerShdw>
                          </a:effectLst>
                        </a:rPr>
                        <a:t>Gastos Deducibles?</a:t>
                      </a:r>
                    </a:p>
                    <a:p>
                      <a:pPr marL="342900" indent="-342900">
                        <a:buFont typeface="Wingdings" pitchFamily="2" charset="2"/>
                        <a:buChar char="q"/>
                      </a:pP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v"/>
                      </a:pPr>
                      <a:r>
                        <a:rPr lang="es-ES_tradnl" sz="1800" b="0" dirty="0" smtClean="0">
                          <a:solidFill>
                            <a:srgbClr val="000066"/>
                          </a:solidFill>
                          <a:effectLst/>
                        </a:rPr>
                        <a:t>“las  retribuciones a los administradores por el desempeño de funciones de </a:t>
                      </a:r>
                      <a:r>
                        <a:rPr lang="es-ES_tradnl" sz="1800" b="1" u="sng" dirty="0" smtClean="0">
                          <a:solidFill>
                            <a:srgbClr val="000066"/>
                          </a:solidFill>
                          <a:effectLst/>
                        </a:rPr>
                        <a:t>alta dirección</a:t>
                      </a:r>
                      <a:r>
                        <a:rPr lang="es-ES_tradnl" sz="1800" b="0" u="none" dirty="0" smtClean="0">
                          <a:solidFill>
                            <a:srgbClr val="000066"/>
                          </a:solidFill>
                          <a:effectLst/>
                        </a:rPr>
                        <a:t>”: </a:t>
                      </a:r>
                      <a:r>
                        <a:rPr lang="es-ES_tradnl" sz="1800" b="1" kern="1200" baseline="0" dirty="0" smtClean="0">
                          <a:solidFill>
                            <a:srgbClr val="0000FF"/>
                          </a:solidFill>
                          <a:latin typeface="+mn-lt"/>
                          <a:ea typeface="+mn-ea"/>
                          <a:cs typeface="+mn-cs"/>
                        </a:rPr>
                        <a:t>naturaleza </a:t>
                      </a:r>
                      <a:r>
                        <a:rPr lang="es-ES_tradnl" sz="1800" b="1" u="sng" kern="1200" baseline="0" dirty="0" smtClean="0">
                          <a:solidFill>
                            <a:srgbClr val="0000FF"/>
                          </a:solidFill>
                          <a:latin typeface="+mn-lt"/>
                          <a:ea typeface="+mn-ea"/>
                          <a:cs typeface="+mn-cs"/>
                        </a:rPr>
                        <a:t>mercantil</a:t>
                      </a:r>
                      <a:endParaRPr lang="es-ES_tradnl" sz="1800" b="0" u="sng" dirty="0" smtClean="0">
                        <a:solidFill>
                          <a:srgbClr val="0000FF"/>
                        </a:solidFill>
                        <a:effectLst/>
                      </a:endParaRPr>
                    </a:p>
                    <a:p>
                      <a:pPr marL="342900" indent="-342900">
                        <a:buFont typeface="Wingdings" pitchFamily="2" charset="2"/>
                        <a:buChar char="v"/>
                      </a:pPr>
                      <a:endParaRPr lang="es-ES_tradnl" sz="900" b="0" u="sng" dirty="0" smtClean="0">
                        <a:solidFill>
                          <a:srgbClr val="000066"/>
                        </a:solidFill>
                        <a:effectLst/>
                      </a:endParaRPr>
                    </a:p>
                    <a:p>
                      <a:pPr marL="342900" indent="-342900">
                        <a:buFont typeface="Wingdings" pitchFamily="2" charset="2"/>
                        <a:buChar char="v"/>
                      </a:pPr>
                      <a:r>
                        <a:rPr lang="es-ES_tradnl" sz="1800" b="0" dirty="0" smtClean="0">
                          <a:solidFill>
                            <a:srgbClr val="000066"/>
                          </a:solidFill>
                          <a:effectLst/>
                        </a:rPr>
                        <a:t>“u otras funciones derivadas de un </a:t>
                      </a:r>
                      <a:r>
                        <a:rPr lang="es-ES_tradnl" sz="1800" b="1" u="sng" dirty="0" smtClean="0">
                          <a:solidFill>
                            <a:srgbClr val="FF0000"/>
                          </a:solidFill>
                          <a:effectLst/>
                        </a:rPr>
                        <a:t>contrato laboral </a:t>
                      </a:r>
                      <a:r>
                        <a:rPr lang="es-ES_tradnl" sz="1800" b="0" u="sng" dirty="0" smtClean="0">
                          <a:solidFill>
                            <a:srgbClr val="000066"/>
                          </a:solidFill>
                          <a:effectLst/>
                        </a:rPr>
                        <a:t>con la entidad</a:t>
                      </a:r>
                      <a:r>
                        <a:rPr lang="es-ES_tradnl" sz="1800" b="0" u="none" dirty="0" smtClean="0">
                          <a:solidFill>
                            <a:srgbClr val="000066"/>
                          </a:solidFill>
                          <a:effectLst/>
                        </a:rPr>
                        <a:t>”: </a:t>
                      </a:r>
                      <a:r>
                        <a:rPr lang="es-ES_tradnl" sz="1800" b="1" kern="1200" baseline="0" dirty="0" smtClean="0">
                          <a:solidFill>
                            <a:srgbClr val="0000FF"/>
                          </a:solidFill>
                          <a:latin typeface="+mn-lt"/>
                          <a:ea typeface="+mn-ea"/>
                          <a:cs typeface="+mn-cs"/>
                        </a:rPr>
                        <a:t>naturaleza </a:t>
                      </a:r>
                      <a:r>
                        <a:rPr lang="es-ES_tradnl" sz="1800" b="1" i="1" u="sng" kern="1200" baseline="0" dirty="0" smtClean="0">
                          <a:solidFill>
                            <a:srgbClr val="0000FF"/>
                          </a:solidFill>
                          <a:latin typeface="+mn-lt"/>
                          <a:ea typeface="+mn-ea"/>
                          <a:cs typeface="+mn-cs"/>
                        </a:rPr>
                        <a:t>laboral</a:t>
                      </a:r>
                      <a:endParaRPr lang="es-ES_tradnl" sz="1800" b="1" dirty="0" smtClean="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371600">
                <a:tc>
                  <a:txBody>
                    <a:bodyPr/>
                    <a:lstStyle/>
                    <a:p>
                      <a:pPr marL="342900" indent="-342900">
                        <a:buFont typeface="Wingdings" pitchFamily="2" charset="2"/>
                        <a:buChar char="q"/>
                      </a:pPr>
                      <a:r>
                        <a:rPr lang="es-ES_tradnl" b="1" u="none" dirty="0" smtClean="0">
                          <a:solidFill>
                            <a:schemeClr val="tx1"/>
                          </a:solidFill>
                        </a:rPr>
                        <a:t>Legislación mercantil</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b="1" u="none" dirty="0" smtClean="0">
                          <a:solidFill>
                            <a:srgbClr val="FFFF00"/>
                          </a:solidFill>
                          <a:effectLst>
                            <a:outerShdw blurRad="38100" dist="38100" dir="2700000" algn="tl">
                              <a:srgbClr val="000000">
                                <a:alpha val="43137"/>
                              </a:srgbClr>
                            </a:outerShdw>
                          </a:effectLst>
                        </a:rPr>
                        <a:t>Gastos Deducibles?</a:t>
                      </a:r>
                    </a:p>
                    <a:p>
                      <a:pPr marL="0" indent="0">
                        <a:buFont typeface="Wingdings" pitchFamily="2" charset="2"/>
                        <a:buNone/>
                      </a:pP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_tradnl" sz="1800" b="0" u="none" dirty="0" smtClean="0">
                          <a:solidFill>
                            <a:srgbClr val="000066"/>
                          </a:solidFill>
                        </a:rPr>
                        <a:t>Es un requisito legal cumplir la establecido en la legislación mercantil: en los arts. 217 y </a:t>
                      </a:r>
                      <a:r>
                        <a:rPr lang="es-ES_tradnl" sz="1800" b="0" u="none" dirty="0" err="1" smtClean="0">
                          <a:solidFill>
                            <a:srgbClr val="000066"/>
                          </a:solidFill>
                        </a:rPr>
                        <a:t>ss</a:t>
                      </a:r>
                      <a:r>
                        <a:rPr lang="es-ES_tradnl" sz="1800" b="0" u="none" dirty="0" smtClean="0">
                          <a:solidFill>
                            <a:srgbClr val="000066"/>
                          </a:solidFill>
                        </a:rPr>
                        <a:t> TRLSC.</a:t>
                      </a:r>
                    </a:p>
                    <a:p>
                      <a:pPr marL="342900" indent="-342900">
                        <a:buFont typeface="Wingdings" pitchFamily="2" charset="2"/>
                        <a:buChar char="v"/>
                      </a:pPr>
                      <a:r>
                        <a:rPr lang="es-ES_tradnl" sz="1800" b="0" u="none" dirty="0" smtClean="0">
                          <a:solidFill>
                            <a:srgbClr val="000066"/>
                          </a:solidFill>
                        </a:rPr>
                        <a:t>Ya que, </a:t>
                      </a:r>
                      <a:r>
                        <a:rPr lang="es-ES_tradnl" sz="1800" b="0" u="sng" dirty="0" smtClean="0">
                          <a:solidFill>
                            <a:srgbClr val="000066"/>
                          </a:solidFill>
                        </a:rPr>
                        <a:t>no</a:t>
                      </a:r>
                      <a:r>
                        <a:rPr lang="es-ES_tradnl" sz="1800" b="0" u="none" dirty="0" smtClean="0">
                          <a:solidFill>
                            <a:srgbClr val="000066"/>
                          </a:solidFill>
                        </a:rPr>
                        <a:t> son gastos fiscalmente </a:t>
                      </a:r>
                      <a:r>
                        <a:rPr lang="es-ES_tradnl" sz="1800" b="0" u="sng" dirty="0" smtClean="0">
                          <a:solidFill>
                            <a:srgbClr val="000066"/>
                          </a:solidFill>
                        </a:rPr>
                        <a:t>deducibles</a:t>
                      </a:r>
                      <a:r>
                        <a:rPr lang="es-ES_tradnl" sz="1800" b="0" u="none" dirty="0" smtClean="0">
                          <a:solidFill>
                            <a:srgbClr val="000066"/>
                          </a:solidFill>
                        </a:rPr>
                        <a:t> los </a:t>
                      </a:r>
                      <a:r>
                        <a:rPr lang="es-ES_tradnl" sz="1800" b="0" i="1" u="sng" dirty="0" smtClean="0">
                          <a:solidFill>
                            <a:srgbClr val="FF3399"/>
                          </a:solidFill>
                        </a:rPr>
                        <a:t>“contrarios al ordenamiento jurídico”</a:t>
                      </a:r>
                      <a:r>
                        <a:rPr lang="es-ES_tradnl" sz="1800" b="0" i="1" u="none" dirty="0" smtClean="0">
                          <a:solidFill>
                            <a:srgbClr val="FF3399"/>
                          </a:solidFill>
                        </a:rPr>
                        <a:t> </a:t>
                      </a:r>
                      <a:r>
                        <a:rPr lang="es-ES_tradnl" sz="1800" b="0" u="none" dirty="0" smtClean="0">
                          <a:solidFill>
                            <a:srgbClr val="000066"/>
                          </a:solidFill>
                        </a:rPr>
                        <a:t>(art. 15.f) LIS).</a:t>
                      </a:r>
                    </a:p>
                    <a:p>
                      <a:pPr marL="342900" indent="-342900">
                        <a:buFont typeface="Wingdings" pitchFamily="2" charset="2"/>
                        <a:buChar char="v"/>
                      </a:pPr>
                      <a:r>
                        <a:rPr lang="es-ES_tradnl" sz="1800" b="0" u="none" dirty="0" smtClean="0">
                          <a:solidFill>
                            <a:srgbClr val="000066"/>
                          </a:solidFill>
                        </a:rPr>
                        <a:t>Por lo tanto,</a:t>
                      </a:r>
                      <a:r>
                        <a:rPr lang="es-ES_tradnl" sz="1800" b="0" u="none" baseline="0" dirty="0" smtClean="0">
                          <a:solidFill>
                            <a:srgbClr val="000066"/>
                          </a:solidFill>
                        </a:rPr>
                        <a:t> </a:t>
                      </a:r>
                      <a:r>
                        <a:rPr lang="es-ES_tradnl" sz="1800" b="1" u="sng" baseline="0" dirty="0" smtClean="0">
                          <a:solidFill>
                            <a:srgbClr val="000066"/>
                          </a:solidFill>
                        </a:rPr>
                        <a:t>no</a:t>
                      </a:r>
                      <a:r>
                        <a:rPr lang="es-ES_tradnl" sz="1800" b="0" u="none" baseline="0" dirty="0" smtClean="0">
                          <a:solidFill>
                            <a:srgbClr val="000066"/>
                          </a:solidFill>
                        </a:rPr>
                        <a:t> son fiscalmente deducibles </a:t>
                      </a:r>
                      <a:r>
                        <a:rPr lang="es-ES_tradnl" sz="1800" b="0" u="sng" baseline="0" dirty="0" smtClean="0">
                          <a:solidFill>
                            <a:srgbClr val="000066"/>
                          </a:solidFill>
                        </a:rPr>
                        <a:t>si no está prevista en </a:t>
                      </a:r>
                      <a:r>
                        <a:rPr lang="es-ES_tradnl" sz="1800" b="1" u="sng" baseline="0" dirty="0" smtClean="0">
                          <a:solidFill>
                            <a:srgbClr val="FF0000"/>
                          </a:solidFill>
                        </a:rPr>
                        <a:t>estatutos</a:t>
                      </a:r>
                      <a:r>
                        <a:rPr lang="es-ES_tradnl" sz="1800" b="1" u="none" baseline="0" dirty="0" smtClean="0">
                          <a:solidFill>
                            <a:srgbClr val="FF0000"/>
                          </a:solidFill>
                        </a:rPr>
                        <a:t> </a:t>
                      </a:r>
                      <a:r>
                        <a:rPr lang="es-ES_tradnl" sz="1800" b="0" u="none" baseline="0" dirty="0" smtClean="0">
                          <a:solidFill>
                            <a:srgbClr val="FF0000"/>
                          </a:solidFill>
                        </a:rPr>
                        <a:t>(tal como exige el art. 217 y </a:t>
                      </a:r>
                      <a:r>
                        <a:rPr lang="es-ES_tradnl" sz="1800" b="0" u="none" baseline="0" dirty="0" err="1" smtClean="0">
                          <a:solidFill>
                            <a:srgbClr val="FF0000"/>
                          </a:solidFill>
                        </a:rPr>
                        <a:t>ss</a:t>
                      </a:r>
                      <a:r>
                        <a:rPr lang="es-ES_tradnl" sz="1800" b="0" u="none" baseline="0" dirty="0" smtClean="0">
                          <a:solidFill>
                            <a:srgbClr val="FF0000"/>
                          </a:solidFill>
                        </a:rPr>
                        <a:t> TRLSC)</a:t>
                      </a:r>
                      <a:r>
                        <a:rPr lang="es-ES_tradnl" sz="1800" b="0" u="none" baseline="0" dirty="0" smtClean="0">
                          <a:solidFill>
                            <a:srgbClr val="000066"/>
                          </a:solidFill>
                        </a:rPr>
                        <a:t>. </a:t>
                      </a:r>
                      <a:endParaRPr lang="es-ES_tradnl" sz="1800" b="1" dirty="0" smtClean="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100348234"/>
                  </a:ext>
                </a:extLst>
              </a:tr>
              <a:tr h="686672">
                <a:tc>
                  <a:txBody>
                    <a:bodyPr/>
                    <a:lstStyle/>
                    <a:p>
                      <a:pPr marL="342900" indent="-342900">
                        <a:buFont typeface="Wingdings" pitchFamily="2" charset="2"/>
                        <a:buChar char="q"/>
                      </a:pPr>
                      <a:r>
                        <a:rPr lang="es-ES_tradnl" b="1" u="none" dirty="0" smtClean="0">
                          <a:solidFill>
                            <a:schemeClr val="tx1"/>
                          </a:solidFill>
                        </a:rPr>
                        <a:t>Administradores</a:t>
                      </a:r>
                    </a:p>
                    <a:p>
                      <a:pPr marL="342900" indent="-342900">
                        <a:buFont typeface="Wingdings" pitchFamily="2" charset="2"/>
                        <a:buChar char="Ø"/>
                      </a:pPr>
                      <a:endParaRPr lang="es-ES_tradnl" b="1" u="sng" dirty="0" smtClean="0">
                        <a:solidFill>
                          <a:srgbClr val="FFFF66"/>
                        </a:solidFill>
                        <a:effectLst>
                          <a:outerShdw blurRad="38100" dist="38100" dir="2700000" algn="tl">
                            <a:srgbClr val="000000">
                              <a:alpha val="43137"/>
                            </a:srgbClr>
                          </a:outerShdw>
                        </a:effectLst>
                      </a:endParaRPr>
                    </a:p>
                    <a:p>
                      <a:pPr marL="342900" indent="-342900">
                        <a:buFont typeface="Wingdings" pitchFamily="2" charset="2"/>
                        <a:buChar char="Ø"/>
                      </a:pPr>
                      <a:r>
                        <a:rPr lang="es-ES_tradnl" b="1" u="none" dirty="0" smtClean="0">
                          <a:solidFill>
                            <a:srgbClr val="FFFF66"/>
                          </a:solidFill>
                          <a:effectLst>
                            <a:outerShdw blurRad="38100" dist="38100" dir="2700000" algn="tl">
                              <a:srgbClr val="000000">
                                <a:alpha val="43137"/>
                              </a:srgbClr>
                            </a:outerShdw>
                          </a:effectLst>
                        </a:rPr>
                        <a:t> ¿vinculación?</a:t>
                      </a:r>
                      <a:endParaRPr lang="es-ES_tradnl" b="1" u="none" dirty="0">
                        <a:solidFill>
                          <a:srgbClr val="FFFF66"/>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Ø"/>
                      </a:pPr>
                      <a:r>
                        <a:rPr lang="es-ES_tradnl" sz="1800" b="1" u="none" dirty="0" smtClean="0">
                          <a:solidFill>
                            <a:srgbClr val="000066"/>
                          </a:solidFill>
                          <a:effectLst/>
                        </a:rPr>
                        <a:t>Los administradores: </a:t>
                      </a:r>
                      <a:r>
                        <a:rPr lang="es-ES_tradnl" sz="1800" b="0" u="none" dirty="0" smtClean="0">
                          <a:solidFill>
                            <a:srgbClr val="000066"/>
                          </a:solidFill>
                          <a:effectLst/>
                        </a:rPr>
                        <a:t>son </a:t>
                      </a:r>
                      <a:r>
                        <a:rPr lang="es-ES_tradnl" sz="1800" b="1" u="sng" dirty="0" smtClean="0">
                          <a:solidFill>
                            <a:srgbClr val="000066"/>
                          </a:solidFill>
                          <a:effectLst/>
                        </a:rPr>
                        <a:t>personas vinculada</a:t>
                      </a:r>
                      <a:r>
                        <a:rPr lang="es-ES_tradnl" sz="1800" b="0" u="none" dirty="0" smtClean="0">
                          <a:solidFill>
                            <a:srgbClr val="000066"/>
                          </a:solidFill>
                          <a:effectLst/>
                        </a:rPr>
                        <a:t> con la sociedad.  </a:t>
                      </a:r>
                      <a:r>
                        <a:rPr lang="es-ES_tradnl" sz="1800" b="1" u="none" dirty="0" smtClean="0">
                          <a:solidFill>
                            <a:srgbClr val="000066"/>
                          </a:solidFill>
                          <a:effectLst/>
                        </a:rPr>
                        <a:t>Pero</a:t>
                      </a:r>
                      <a:r>
                        <a:rPr lang="es-ES_tradnl" sz="1800" b="0" u="none" dirty="0" smtClean="0">
                          <a:solidFill>
                            <a:srgbClr val="000066"/>
                          </a:solidFill>
                          <a:effectLst/>
                        </a:rPr>
                        <a:t>, no en el caso de sus retribuciones.</a:t>
                      </a:r>
                    </a:p>
                    <a:p>
                      <a:pPr marL="342900" indent="-342900">
                        <a:buFont typeface="Wingdings" pitchFamily="2" charset="2"/>
                        <a:buChar char="Ø"/>
                      </a:pPr>
                      <a:endParaRPr lang="es-ES_tradnl" sz="1000" b="0" u="none" dirty="0" smtClean="0">
                        <a:solidFill>
                          <a:srgbClr val="000066"/>
                        </a:solidFill>
                        <a:effectLst/>
                      </a:endParaRPr>
                    </a:p>
                    <a:p>
                      <a:pPr marL="342900" indent="-342900">
                        <a:buFont typeface="Wingdings" pitchFamily="2" charset="2"/>
                        <a:buChar char="v"/>
                      </a:pPr>
                      <a:r>
                        <a:rPr lang="es-ES_tradnl" sz="1800" b="1" u="sng" dirty="0" smtClean="0">
                          <a:solidFill>
                            <a:srgbClr val="FF0000"/>
                          </a:solidFill>
                          <a:effectLst/>
                        </a:rPr>
                        <a:t>Las retribuciones por el ejercicio de sus funciones:</a:t>
                      </a:r>
                    </a:p>
                    <a:p>
                      <a:pPr marL="342900" indent="-342900">
                        <a:buFont typeface="Wingdings" pitchFamily="2" charset="2"/>
                        <a:buChar char="§"/>
                      </a:pPr>
                      <a:r>
                        <a:rPr lang="es-ES_tradnl" sz="1800" b="1" u="sng" dirty="0" smtClean="0">
                          <a:solidFill>
                            <a:srgbClr val="0000FF"/>
                          </a:solidFill>
                          <a:effectLst/>
                        </a:rPr>
                        <a:t>No</a:t>
                      </a:r>
                      <a:r>
                        <a:rPr lang="es-ES_tradnl" sz="1800" b="0" u="none" dirty="0" smtClean="0">
                          <a:solidFill>
                            <a:srgbClr val="000066"/>
                          </a:solidFill>
                          <a:effectLst/>
                        </a:rPr>
                        <a:t> es operac</a:t>
                      </a:r>
                      <a:r>
                        <a:rPr lang="es-ES_tradnl" sz="1800" b="0" dirty="0" smtClean="0">
                          <a:solidFill>
                            <a:srgbClr val="000066"/>
                          </a:solidFill>
                          <a:effectLst/>
                        </a:rPr>
                        <a:t>ión </a:t>
                      </a:r>
                      <a:r>
                        <a:rPr lang="es-ES_tradnl" sz="1800" b="0" u="sng" dirty="0" smtClean="0">
                          <a:solidFill>
                            <a:srgbClr val="000066"/>
                          </a:solidFill>
                          <a:effectLst/>
                        </a:rPr>
                        <a:t>vinculada</a:t>
                      </a:r>
                      <a:r>
                        <a:rPr lang="es-ES_tradnl" sz="1800" b="0" dirty="0" smtClean="0">
                          <a:solidFill>
                            <a:srgbClr val="000066"/>
                          </a:solidFill>
                          <a:effectLst/>
                        </a:rPr>
                        <a:t>.  </a:t>
                      </a:r>
                      <a:r>
                        <a:rPr lang="es-ES_tradnl" sz="1600" b="1" u="none" dirty="0" smtClean="0">
                          <a:solidFill>
                            <a:srgbClr val="FF0066"/>
                          </a:solidFill>
                        </a:rPr>
                        <a:t>(art. 18.2.b) NLIS)</a:t>
                      </a:r>
                      <a:endParaRPr lang="es-ES_tradnl" sz="1600"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1276086821"/>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400800"/>
            <a:ext cx="2311400" cy="476250"/>
          </a:xfrm>
        </p:spPr>
        <p:txBody>
          <a:bodyPr/>
          <a:lstStyle/>
          <a:p>
            <a:pPr>
              <a:defRPr/>
            </a:pPr>
            <a:fld id="{62ECFA54-5213-4B7B-9670-C179C0678790}" type="slidenum">
              <a:rPr lang="es-ES"/>
              <a:pPr>
                <a:defRPr/>
              </a:pPr>
              <a:t>89</a:t>
            </a:fld>
            <a:endParaRPr lang="es-ES" dirty="0"/>
          </a:p>
        </p:txBody>
      </p:sp>
      <p:graphicFrame>
        <p:nvGraphicFramePr>
          <p:cNvPr id="5" name="4 Tabla"/>
          <p:cNvGraphicFramePr>
            <a:graphicFrameLocks noGrp="1"/>
          </p:cNvGraphicFramePr>
          <p:nvPr>
            <p:extLst>
              <p:ext uri="{D42A27DB-BD31-4B8C-83A1-F6EECF244321}">
                <p14:modId xmlns="" xmlns:p14="http://schemas.microsoft.com/office/powerpoint/2010/main" val="753774165"/>
              </p:ext>
            </p:extLst>
          </p:nvPr>
        </p:nvGraphicFramePr>
        <p:xfrm>
          <a:off x="76200" y="701041"/>
          <a:ext cx="9677400" cy="5775960"/>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gridCol w="7696200">
                  <a:extLst>
                    <a:ext uri="{9D8B030D-6E8A-4147-A177-3AD203B41FA5}">
                      <a16:colId xmlns="" xmlns:a16="http://schemas.microsoft.com/office/drawing/2014/main" val="20001"/>
                    </a:ext>
                  </a:extLst>
                </a:gridCol>
              </a:tblGrid>
              <a:tr h="350520">
                <a:tc gridSpan="2">
                  <a:txBody>
                    <a:bodyPr/>
                    <a:lstStyle/>
                    <a:p>
                      <a:r>
                        <a:rPr lang="es-ES_tradnl" sz="2000" i="0" kern="1200" dirty="0" smtClean="0">
                          <a:solidFill>
                            <a:schemeClr val="tx1"/>
                          </a:solidFill>
                          <a:latin typeface="+mn-lt"/>
                          <a:ea typeface="+mn-ea"/>
                          <a:cs typeface="+mn-cs"/>
                        </a:rPr>
                        <a:t>Remuneración de los administradores.  </a:t>
                      </a:r>
                      <a:r>
                        <a:rPr lang="es-ES_tradnl" sz="2000" b="1" i="0" kern="1200" dirty="0" smtClean="0">
                          <a:solidFill>
                            <a:srgbClr val="FFFF00"/>
                          </a:solidFill>
                          <a:effectLst>
                            <a:outerShdw blurRad="38100" dist="38100" dir="2700000" algn="tl">
                              <a:srgbClr val="000000">
                                <a:alpha val="43137"/>
                              </a:srgbClr>
                            </a:outerShdw>
                          </a:effectLst>
                          <a:latin typeface="+mn-lt"/>
                          <a:ea typeface="+mn-ea"/>
                          <a:cs typeface="+mn-cs"/>
                        </a:rPr>
                        <a:t>Art. 217 LSC</a:t>
                      </a:r>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838200">
                <a:tc>
                  <a:txBody>
                    <a:bodyPr/>
                    <a:lstStyle/>
                    <a:p>
                      <a:pPr marL="342900" indent="-342900">
                        <a:buFont typeface="Wingdings" pitchFamily="2" charset="2"/>
                        <a:buChar char="q"/>
                      </a:pPr>
                      <a:r>
                        <a:rPr lang="es-ES" sz="1800" b="1" kern="1200" dirty="0" smtClean="0">
                          <a:solidFill>
                            <a:schemeClr val="tx1"/>
                          </a:solidFill>
                          <a:latin typeface="+mn-lt"/>
                          <a:ea typeface="+mn-ea"/>
                          <a:cs typeface="+mn-cs"/>
                        </a:rPr>
                        <a:t>Gratuito</a:t>
                      </a:r>
                    </a:p>
                    <a:p>
                      <a:pPr marL="342900" indent="-342900">
                        <a:buFont typeface="Wingdings" pitchFamily="2" charset="2"/>
                        <a:buChar char="Ø"/>
                      </a:pPr>
                      <a:r>
                        <a:rPr lang="es-ES" sz="1800" b="1" kern="1200" dirty="0" smtClean="0">
                          <a:solidFill>
                            <a:srgbClr val="FFFF00"/>
                          </a:solidFill>
                          <a:latin typeface="+mn-lt"/>
                          <a:ea typeface="+mn-ea"/>
                          <a:cs typeface="+mn-cs"/>
                        </a:rPr>
                        <a:t>Salvo Estatutos*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kern="1200" dirty="0" smtClean="0">
                          <a:solidFill>
                            <a:srgbClr val="000066"/>
                          </a:solidFill>
                          <a:latin typeface="+mn-lt"/>
                          <a:ea typeface="+mn-ea"/>
                          <a:cs typeface="+mn-cs"/>
                        </a:rPr>
                        <a:t>El cargo de administrador es </a:t>
                      </a:r>
                      <a:r>
                        <a:rPr lang="es-ES_tradnl" sz="1800" b="1" u="sng" kern="1200" dirty="0" smtClean="0">
                          <a:solidFill>
                            <a:srgbClr val="000066"/>
                          </a:solidFill>
                          <a:effectLst/>
                          <a:latin typeface="+mn-lt"/>
                          <a:ea typeface="+mn-ea"/>
                          <a:cs typeface="+mn-cs"/>
                        </a:rPr>
                        <a:t>gratuito</a:t>
                      </a:r>
                      <a:r>
                        <a:rPr lang="es-ES_tradnl" sz="1800" kern="1200" dirty="0" smtClean="0">
                          <a:solidFill>
                            <a:srgbClr val="000066"/>
                          </a:solidFill>
                          <a:effectLst/>
                          <a:latin typeface="+mn-lt"/>
                          <a:ea typeface="+mn-ea"/>
                          <a:cs typeface="+mn-cs"/>
                        </a:rPr>
                        <a:t>,</a:t>
                      </a:r>
                      <a:r>
                        <a:rPr lang="es-ES_tradnl" sz="1800" kern="1200" dirty="0" smtClean="0">
                          <a:solidFill>
                            <a:srgbClr val="000066"/>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u="sng" kern="1200" dirty="0" smtClean="0">
                          <a:solidFill>
                            <a:srgbClr val="000066"/>
                          </a:solidFill>
                          <a:latin typeface="+mn-lt"/>
                          <a:ea typeface="+mn-ea"/>
                          <a:cs typeface="+mn-cs"/>
                        </a:rPr>
                        <a:t>Salvo que los </a:t>
                      </a:r>
                      <a:r>
                        <a:rPr lang="es-ES_tradnl" sz="1800" b="1" u="sng" kern="1200" dirty="0" smtClean="0">
                          <a:solidFill>
                            <a:srgbClr val="FF0000"/>
                          </a:solidFill>
                          <a:latin typeface="+mn-lt"/>
                          <a:ea typeface="+mn-ea"/>
                          <a:cs typeface="+mn-cs"/>
                        </a:rPr>
                        <a:t>estatutos sociales*</a:t>
                      </a:r>
                      <a:r>
                        <a:rPr lang="es-ES_tradnl" sz="1800" b="1" u="sng" kern="1200" dirty="0" smtClean="0">
                          <a:solidFill>
                            <a:srgbClr val="000066"/>
                          </a:solidFill>
                          <a:latin typeface="+mn-lt"/>
                          <a:ea typeface="+mn-ea"/>
                          <a:cs typeface="+mn-cs"/>
                        </a:rPr>
                        <a:t> </a:t>
                      </a:r>
                      <a:r>
                        <a:rPr lang="es-ES_tradnl" sz="1800" u="sng" kern="1200" dirty="0" smtClean="0">
                          <a:solidFill>
                            <a:srgbClr val="000066"/>
                          </a:solidFill>
                          <a:latin typeface="+mn-lt"/>
                          <a:ea typeface="+mn-ea"/>
                          <a:cs typeface="+mn-cs"/>
                        </a:rPr>
                        <a:t>establezcan lo contrario</a:t>
                      </a:r>
                      <a:r>
                        <a:rPr lang="es-ES_tradnl" sz="1800" kern="1200" dirty="0" smtClean="0">
                          <a:solidFill>
                            <a:srgbClr val="000066"/>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_tradnl" sz="1800" kern="1200" dirty="0" smtClean="0">
                          <a:solidFill>
                            <a:srgbClr val="000066"/>
                          </a:solidFill>
                          <a:latin typeface="+mn-lt"/>
                          <a:ea typeface="+mn-ea"/>
                          <a:cs typeface="+mn-cs"/>
                        </a:rPr>
                        <a:t>Determinando </a:t>
                      </a:r>
                      <a:r>
                        <a:rPr lang="es-ES_tradnl" sz="1800" b="1" u="sng" kern="1200" dirty="0" smtClean="0">
                          <a:solidFill>
                            <a:srgbClr val="000066"/>
                          </a:solidFill>
                          <a:latin typeface="+mn-lt"/>
                          <a:ea typeface="+mn-ea"/>
                          <a:cs typeface="+mn-cs"/>
                        </a:rPr>
                        <a:t>los Estatutos</a:t>
                      </a:r>
                      <a:r>
                        <a:rPr lang="es-ES_tradnl" sz="1800" kern="1200" dirty="0" smtClean="0">
                          <a:solidFill>
                            <a:srgbClr val="000066"/>
                          </a:solidFill>
                          <a:latin typeface="+mn-lt"/>
                          <a:ea typeface="+mn-ea"/>
                          <a:cs typeface="+mn-cs"/>
                        </a:rPr>
                        <a:t>:</a:t>
                      </a:r>
                      <a:r>
                        <a:rPr lang="es-ES_tradnl" sz="1800" kern="1200" baseline="0" dirty="0" smtClean="0">
                          <a:solidFill>
                            <a:srgbClr val="000066"/>
                          </a:solidFill>
                          <a:latin typeface="+mn-lt"/>
                          <a:ea typeface="+mn-ea"/>
                          <a:cs typeface="+mn-cs"/>
                        </a:rPr>
                        <a:t> </a:t>
                      </a:r>
                      <a:r>
                        <a:rPr lang="es-ES_tradnl" sz="1800" b="1" u="sng" kern="1200" dirty="0" smtClean="0">
                          <a:solidFill>
                            <a:srgbClr val="0000FF"/>
                          </a:solidFill>
                          <a:latin typeface="+mn-lt"/>
                          <a:ea typeface="+mn-ea"/>
                          <a:cs typeface="+mn-cs"/>
                        </a:rPr>
                        <a:t>el sistema de remuneración</a:t>
                      </a:r>
                      <a:r>
                        <a:rPr lang="es-ES_tradnl" sz="1800" kern="1200" dirty="0" smtClean="0">
                          <a:solidFill>
                            <a:srgbClr val="000066"/>
                          </a:solidFill>
                          <a:latin typeface="+mn-lt"/>
                          <a:ea typeface="+mn-ea"/>
                          <a:cs typeface="+mn-cs"/>
                        </a:rPr>
                        <a:t>.</a:t>
                      </a:r>
                      <a:endParaRPr lang="es-ES_tradnl" sz="18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2036541">
                <a:tc>
                  <a:txBody>
                    <a:bodyPr/>
                    <a:lstStyle/>
                    <a:p>
                      <a:pPr marL="342900" indent="-342900">
                        <a:buFont typeface="Wingdings" pitchFamily="2" charset="2"/>
                        <a:buChar char="q"/>
                      </a:pPr>
                      <a:r>
                        <a:rPr lang="es-ES" sz="1800" b="1" kern="1200" dirty="0" smtClean="0">
                          <a:solidFill>
                            <a:srgbClr val="FFFF66"/>
                          </a:solidFill>
                          <a:effectLst>
                            <a:outerShdw blurRad="38100" dist="38100" dir="2700000" algn="tl">
                              <a:srgbClr val="000000">
                                <a:alpha val="43137"/>
                              </a:srgbClr>
                            </a:outerShdw>
                          </a:effectLst>
                          <a:latin typeface="+mn-lt"/>
                          <a:ea typeface="+mn-ea"/>
                          <a:cs typeface="+mn-cs"/>
                        </a:rPr>
                        <a:t>Sistema</a:t>
                      </a:r>
                      <a:r>
                        <a:rPr lang="es-ES" sz="1800" b="1" kern="1200" dirty="0" smtClean="0">
                          <a:solidFill>
                            <a:schemeClr val="tx1"/>
                          </a:solidFill>
                          <a:latin typeface="+mn-lt"/>
                          <a:ea typeface="+mn-ea"/>
                          <a:cs typeface="+mn-cs"/>
                        </a:rPr>
                        <a:t> de </a:t>
                      </a:r>
                      <a:r>
                        <a:rPr lang="es-ES" sz="1600" b="1" kern="1200" dirty="0" smtClean="0">
                          <a:solidFill>
                            <a:schemeClr val="tx1"/>
                          </a:solidFill>
                          <a:latin typeface="+mn-lt"/>
                          <a:ea typeface="+mn-ea"/>
                          <a:cs typeface="+mn-cs"/>
                        </a:rPr>
                        <a:t>Remuneración Establecido </a:t>
                      </a:r>
                    </a:p>
                    <a:p>
                      <a:pPr marL="342900" indent="-342900">
                        <a:buFont typeface="Wingdings" pitchFamily="2" charset="2"/>
                        <a:buChar char="q"/>
                      </a:pPr>
                      <a:endParaRPr lang="es-ES" sz="1600" b="1" kern="1200" dirty="0" smtClean="0">
                        <a:solidFill>
                          <a:schemeClr val="tx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r>
                        <a:rPr lang="es-ES" sz="1600" b="1" kern="1200" dirty="0" smtClean="0">
                          <a:solidFill>
                            <a:srgbClr val="000066"/>
                          </a:solidFill>
                          <a:latin typeface="+mn-lt"/>
                          <a:ea typeface="+mn-ea"/>
                          <a:cs typeface="+mn-cs"/>
                        </a:rPr>
                        <a:t>Determinará</a:t>
                      </a:r>
                      <a:r>
                        <a:rPr lang="es-ES" sz="1600" kern="1200" dirty="0" smtClean="0">
                          <a:solidFill>
                            <a:srgbClr val="000066"/>
                          </a:solidFill>
                          <a:latin typeface="+mn-lt"/>
                          <a:ea typeface="+mn-ea"/>
                          <a:cs typeface="+mn-cs"/>
                        </a:rPr>
                        <a:t> el </a:t>
                      </a:r>
                      <a:r>
                        <a:rPr lang="es-ES" sz="1600" b="1" u="sng" kern="1200" dirty="0" smtClean="0">
                          <a:solidFill>
                            <a:srgbClr val="0000FF"/>
                          </a:solidFill>
                          <a:latin typeface="+mn-lt"/>
                          <a:ea typeface="+mn-ea"/>
                          <a:cs typeface="+mn-cs"/>
                        </a:rPr>
                        <a:t>concepto o conceptos</a:t>
                      </a:r>
                      <a:r>
                        <a:rPr lang="es-ES" sz="1600" b="1" u="none" kern="1200" dirty="0" smtClean="0">
                          <a:solidFill>
                            <a:srgbClr val="0000FF"/>
                          </a:solidFill>
                          <a:latin typeface="+mn-lt"/>
                          <a:ea typeface="+mn-ea"/>
                          <a:cs typeface="+mn-cs"/>
                        </a:rPr>
                        <a:t> </a:t>
                      </a:r>
                      <a:r>
                        <a:rPr lang="es-ES" sz="1600" kern="1200" dirty="0" smtClean="0">
                          <a:solidFill>
                            <a:srgbClr val="000066"/>
                          </a:solidFill>
                          <a:latin typeface="+mn-lt"/>
                          <a:ea typeface="+mn-ea"/>
                          <a:cs typeface="+mn-cs"/>
                        </a:rPr>
                        <a:t>retributivos a percibir por los administradores en su condición de tales y que </a:t>
                      </a:r>
                      <a:r>
                        <a:rPr lang="es-ES" sz="1600" b="1" u="sng" kern="1200" dirty="0" smtClean="0">
                          <a:solidFill>
                            <a:srgbClr val="000066"/>
                          </a:solidFill>
                          <a:latin typeface="+mn-lt"/>
                          <a:ea typeface="+mn-ea"/>
                          <a:cs typeface="+mn-cs"/>
                        </a:rPr>
                        <a:t>podrán consistir</a:t>
                      </a:r>
                      <a:r>
                        <a:rPr lang="es-ES" sz="1600" kern="1200" dirty="0" smtClean="0">
                          <a:solidFill>
                            <a:srgbClr val="000066"/>
                          </a:solidFill>
                          <a:latin typeface="+mn-lt"/>
                          <a:ea typeface="+mn-ea"/>
                          <a:cs typeface="+mn-cs"/>
                        </a:rPr>
                        <a:t>, </a:t>
                      </a:r>
                      <a:r>
                        <a:rPr lang="es-ES" sz="1600" u="sng" kern="1200" dirty="0" smtClean="0">
                          <a:solidFill>
                            <a:srgbClr val="000066"/>
                          </a:solidFill>
                          <a:latin typeface="+mn-lt"/>
                          <a:ea typeface="+mn-ea"/>
                          <a:cs typeface="+mn-cs"/>
                        </a:rPr>
                        <a:t>entre otros</a:t>
                      </a:r>
                      <a:r>
                        <a:rPr lang="es-ES" sz="1600" kern="1200" dirty="0" smtClean="0">
                          <a:solidFill>
                            <a:srgbClr val="000066"/>
                          </a:solidFill>
                          <a:latin typeface="+mn-lt"/>
                          <a:ea typeface="+mn-ea"/>
                          <a:cs typeface="+mn-cs"/>
                        </a:rPr>
                        <a:t>, en uno o varios de </a:t>
                      </a:r>
                      <a:r>
                        <a:rPr lang="es-ES" sz="1600" b="1" u="sng" kern="1200" dirty="0" smtClean="0">
                          <a:solidFill>
                            <a:srgbClr val="000066"/>
                          </a:solidFill>
                          <a:latin typeface="+mn-lt"/>
                          <a:ea typeface="+mn-ea"/>
                          <a:cs typeface="+mn-cs"/>
                        </a:rPr>
                        <a:t>los siguientes</a:t>
                      </a:r>
                      <a:r>
                        <a:rPr lang="es-ES" sz="1600" kern="1200" dirty="0" smtClean="0">
                          <a:solidFill>
                            <a:srgbClr val="000066"/>
                          </a:solidFill>
                          <a:latin typeface="+mn-lt"/>
                          <a:ea typeface="+mn-ea"/>
                          <a:cs typeface="+mn-cs"/>
                        </a:rPr>
                        <a:t>: </a:t>
                      </a:r>
                      <a:endParaRPr lang="es-ES_tradnl" sz="1600" kern="1200" dirty="0" smtClean="0">
                        <a:solidFill>
                          <a:srgbClr val="000066"/>
                        </a:solidFill>
                        <a:latin typeface="+mn-lt"/>
                        <a:ea typeface="+mn-ea"/>
                        <a:cs typeface="+mn-cs"/>
                      </a:endParaRPr>
                    </a:p>
                    <a:p>
                      <a:r>
                        <a:rPr lang="es-ES" sz="1400" kern="1200" dirty="0" smtClean="0">
                          <a:solidFill>
                            <a:srgbClr val="000066"/>
                          </a:solidFill>
                          <a:latin typeface="+mn-lt"/>
                          <a:ea typeface="+mn-ea"/>
                          <a:cs typeface="+mn-cs"/>
                        </a:rPr>
                        <a:t>a) una asignación fija, </a:t>
                      </a:r>
                      <a:br>
                        <a:rPr lang="es-ES" sz="1400" kern="1200" dirty="0" smtClean="0">
                          <a:solidFill>
                            <a:srgbClr val="000066"/>
                          </a:solidFill>
                          <a:latin typeface="+mn-lt"/>
                          <a:ea typeface="+mn-ea"/>
                          <a:cs typeface="+mn-cs"/>
                        </a:rPr>
                      </a:br>
                      <a:r>
                        <a:rPr lang="es-ES" sz="1400" kern="1200" dirty="0" smtClean="0">
                          <a:solidFill>
                            <a:srgbClr val="000066"/>
                          </a:solidFill>
                          <a:latin typeface="+mn-lt"/>
                          <a:ea typeface="+mn-ea"/>
                          <a:cs typeface="+mn-cs"/>
                        </a:rPr>
                        <a:t>b) dietas de asistencia, </a:t>
                      </a:r>
                      <a:br>
                        <a:rPr lang="es-ES" sz="1400" kern="1200" dirty="0" smtClean="0">
                          <a:solidFill>
                            <a:srgbClr val="000066"/>
                          </a:solidFill>
                          <a:latin typeface="+mn-lt"/>
                          <a:ea typeface="+mn-ea"/>
                          <a:cs typeface="+mn-cs"/>
                        </a:rPr>
                      </a:br>
                      <a:r>
                        <a:rPr lang="es-ES" sz="1400" kern="1200" dirty="0" smtClean="0">
                          <a:solidFill>
                            <a:srgbClr val="000066"/>
                          </a:solidFill>
                          <a:latin typeface="+mn-lt"/>
                          <a:ea typeface="+mn-ea"/>
                          <a:cs typeface="+mn-cs"/>
                        </a:rPr>
                        <a:t>c) participación en beneficios, </a:t>
                      </a:r>
                      <a:br>
                        <a:rPr lang="es-ES" sz="1400" kern="1200" dirty="0" smtClean="0">
                          <a:solidFill>
                            <a:srgbClr val="000066"/>
                          </a:solidFill>
                          <a:latin typeface="+mn-lt"/>
                          <a:ea typeface="+mn-ea"/>
                          <a:cs typeface="+mn-cs"/>
                        </a:rPr>
                      </a:br>
                      <a:r>
                        <a:rPr lang="es-ES" sz="1400" kern="1200" dirty="0" smtClean="0">
                          <a:solidFill>
                            <a:srgbClr val="000066"/>
                          </a:solidFill>
                          <a:latin typeface="+mn-lt"/>
                          <a:ea typeface="+mn-ea"/>
                          <a:cs typeface="+mn-cs"/>
                        </a:rPr>
                        <a:t>d) retribución variable con indicadores o parámetros generales de referencia, </a:t>
                      </a:r>
                      <a:br>
                        <a:rPr lang="es-ES" sz="1400" kern="1200" dirty="0" smtClean="0">
                          <a:solidFill>
                            <a:srgbClr val="000066"/>
                          </a:solidFill>
                          <a:latin typeface="+mn-lt"/>
                          <a:ea typeface="+mn-ea"/>
                          <a:cs typeface="+mn-cs"/>
                        </a:rPr>
                      </a:br>
                      <a:r>
                        <a:rPr lang="es-ES" sz="1400" kern="1200" dirty="0" smtClean="0">
                          <a:solidFill>
                            <a:srgbClr val="000066"/>
                          </a:solidFill>
                          <a:latin typeface="+mn-lt"/>
                          <a:ea typeface="+mn-ea"/>
                          <a:cs typeface="+mn-cs"/>
                        </a:rPr>
                        <a:t>e) remuneración en acciones o vinculada a su evolución, </a:t>
                      </a:r>
                      <a:br>
                        <a:rPr lang="es-ES" sz="1400" kern="1200" dirty="0" smtClean="0">
                          <a:solidFill>
                            <a:srgbClr val="000066"/>
                          </a:solidFill>
                          <a:latin typeface="+mn-lt"/>
                          <a:ea typeface="+mn-ea"/>
                          <a:cs typeface="+mn-cs"/>
                        </a:rPr>
                      </a:br>
                      <a:r>
                        <a:rPr lang="es-ES" sz="1400" kern="1200" dirty="0" smtClean="0">
                          <a:solidFill>
                            <a:srgbClr val="000066"/>
                          </a:solidFill>
                          <a:latin typeface="+mn-lt"/>
                          <a:ea typeface="+mn-ea"/>
                          <a:cs typeface="+mn-cs"/>
                        </a:rPr>
                        <a:t>f) indemnizaciones por cese, siempre y cuando el cese no estuviese motivado por el incumplimiento de las funciones de administrador y </a:t>
                      </a:r>
                      <a:br>
                        <a:rPr lang="es-ES" sz="1400" kern="1200" dirty="0" smtClean="0">
                          <a:solidFill>
                            <a:srgbClr val="000066"/>
                          </a:solidFill>
                          <a:latin typeface="+mn-lt"/>
                          <a:ea typeface="+mn-ea"/>
                          <a:cs typeface="+mn-cs"/>
                        </a:rPr>
                      </a:br>
                      <a:r>
                        <a:rPr lang="es-ES" sz="1400" kern="1200" dirty="0" smtClean="0">
                          <a:solidFill>
                            <a:srgbClr val="000066"/>
                          </a:solidFill>
                          <a:latin typeface="+mn-lt"/>
                          <a:ea typeface="+mn-ea"/>
                          <a:cs typeface="+mn-cs"/>
                        </a:rPr>
                        <a:t>g) los sistemas de ahorro o previsión que se consideren oportunos. </a:t>
                      </a:r>
                      <a:endParaRPr lang="es-ES_tradnl" sz="1400"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79119">
                <a:tc>
                  <a:txBody>
                    <a:bodyPr/>
                    <a:lstStyle/>
                    <a:p>
                      <a:pPr marL="342900" indent="-342900">
                        <a:buFont typeface="Wingdings" pitchFamily="2" charset="2"/>
                        <a:buChar char="q"/>
                      </a:pPr>
                      <a:r>
                        <a:rPr lang="es-ES_tradnl" sz="1700" b="1" kern="1200" dirty="0" smtClean="0">
                          <a:solidFill>
                            <a:schemeClr val="tx1"/>
                          </a:solidFill>
                          <a:effectLst>
                            <a:outerShdw blurRad="38100" dist="38100" dir="2700000" algn="tl">
                              <a:srgbClr val="000000">
                                <a:alpha val="43137"/>
                              </a:srgbClr>
                            </a:outerShdw>
                          </a:effectLst>
                          <a:latin typeface="+mn-lt"/>
                          <a:ea typeface="+mn-ea"/>
                          <a:cs typeface="+mn-cs"/>
                        </a:rPr>
                        <a:t>Importe Anual </a:t>
                      </a:r>
                      <a:r>
                        <a:rPr lang="es-ES_tradnl" sz="1700" b="1" kern="1200" dirty="0" smtClean="0">
                          <a:solidFill>
                            <a:srgbClr val="FFFF00"/>
                          </a:solidFill>
                          <a:effectLst>
                            <a:outerShdw blurRad="38100" dist="38100" dir="2700000" algn="tl">
                              <a:srgbClr val="000000">
                                <a:alpha val="43137"/>
                              </a:srgbClr>
                            </a:outerShdw>
                          </a:effectLst>
                          <a:latin typeface="+mn-lt"/>
                          <a:ea typeface="+mn-ea"/>
                          <a:cs typeface="+mn-cs"/>
                        </a:rPr>
                        <a:t>Máximo</a:t>
                      </a:r>
                      <a:r>
                        <a:rPr lang="es-ES_tradnl" sz="1800" kern="1200" dirty="0" smtClean="0">
                          <a:solidFill>
                            <a:schemeClr val="tx1"/>
                          </a:solidFill>
                          <a:latin typeface="+mn-lt"/>
                          <a:ea typeface="+mn-ea"/>
                          <a:cs typeface="+mn-cs"/>
                        </a:rPr>
                        <a:t> </a:t>
                      </a:r>
                      <a:endParaRPr lang="es-ES" sz="1800" b="1" kern="1200" dirty="0" smtClean="0">
                        <a:solidFill>
                          <a:schemeClr val="tx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 sz="1600" b="1" u="sng" kern="1200" dirty="0" smtClean="0">
                          <a:solidFill>
                            <a:srgbClr val="000066"/>
                          </a:solidFill>
                          <a:latin typeface="+mn-lt"/>
                          <a:ea typeface="+mn-ea"/>
                          <a:cs typeface="+mn-cs"/>
                        </a:rPr>
                        <a:t>Deberá ser aprobado por la </a:t>
                      </a:r>
                      <a:r>
                        <a:rPr lang="es-ES" sz="1600" b="1" u="sng" kern="1200" dirty="0" smtClean="0">
                          <a:solidFill>
                            <a:srgbClr val="FF0000"/>
                          </a:solidFill>
                          <a:latin typeface="+mn-lt"/>
                          <a:ea typeface="+mn-ea"/>
                          <a:cs typeface="+mn-cs"/>
                        </a:rPr>
                        <a:t>junta general</a:t>
                      </a:r>
                      <a:r>
                        <a:rPr lang="es-ES" sz="1600" kern="1200" dirty="0" smtClean="0">
                          <a:solidFill>
                            <a:srgbClr val="FF0000"/>
                          </a:solidFill>
                          <a:latin typeface="+mn-lt"/>
                          <a:ea typeface="+mn-ea"/>
                          <a:cs typeface="+mn-cs"/>
                        </a:rPr>
                        <a:t> </a:t>
                      </a:r>
                    </a:p>
                    <a:p>
                      <a:pPr marL="342900" indent="-342900">
                        <a:buFont typeface="Wingdings" pitchFamily="2" charset="2"/>
                        <a:buChar char="v"/>
                      </a:pPr>
                      <a:r>
                        <a:rPr lang="es-ES" sz="1600" u="sng" kern="1200" dirty="0" smtClean="0">
                          <a:solidFill>
                            <a:srgbClr val="000066"/>
                          </a:solidFill>
                          <a:latin typeface="+mn-lt"/>
                          <a:ea typeface="+mn-ea"/>
                          <a:cs typeface="+mn-cs"/>
                        </a:rPr>
                        <a:t>y </a:t>
                      </a:r>
                      <a:r>
                        <a:rPr lang="es-ES" sz="1600" b="1" u="sng" kern="1200" dirty="0" smtClean="0">
                          <a:solidFill>
                            <a:srgbClr val="000066"/>
                          </a:solidFill>
                          <a:latin typeface="+mn-lt"/>
                          <a:ea typeface="+mn-ea"/>
                          <a:cs typeface="+mn-cs"/>
                        </a:rPr>
                        <a:t>permanecerá</a:t>
                      </a:r>
                      <a:r>
                        <a:rPr lang="es-ES" sz="1600" u="sng" kern="1200" dirty="0" smtClean="0">
                          <a:solidFill>
                            <a:srgbClr val="000066"/>
                          </a:solidFill>
                          <a:latin typeface="+mn-lt"/>
                          <a:ea typeface="+mn-ea"/>
                          <a:cs typeface="+mn-cs"/>
                        </a:rPr>
                        <a:t> vigente</a:t>
                      </a:r>
                      <a:r>
                        <a:rPr lang="es-ES" sz="1600" kern="1200" dirty="0" smtClean="0">
                          <a:solidFill>
                            <a:srgbClr val="000066"/>
                          </a:solidFill>
                          <a:latin typeface="+mn-lt"/>
                          <a:ea typeface="+mn-ea"/>
                          <a:cs typeface="+mn-cs"/>
                        </a:rPr>
                        <a:t> en tanto </a:t>
                      </a:r>
                      <a:r>
                        <a:rPr lang="es-ES" sz="1600" u="sng" kern="1200" dirty="0" smtClean="0">
                          <a:solidFill>
                            <a:srgbClr val="000066"/>
                          </a:solidFill>
                          <a:latin typeface="+mn-lt"/>
                          <a:ea typeface="+mn-ea"/>
                          <a:cs typeface="+mn-cs"/>
                        </a:rPr>
                        <a:t>no</a:t>
                      </a:r>
                      <a:r>
                        <a:rPr lang="es-ES" sz="1600" kern="1200" dirty="0" smtClean="0">
                          <a:solidFill>
                            <a:srgbClr val="000066"/>
                          </a:solidFill>
                          <a:latin typeface="+mn-lt"/>
                          <a:ea typeface="+mn-ea"/>
                          <a:cs typeface="+mn-cs"/>
                        </a:rPr>
                        <a:t> se apruebe su </a:t>
                      </a:r>
                      <a:r>
                        <a:rPr lang="es-ES" sz="1600" u="sng" kern="1200" dirty="0" smtClean="0">
                          <a:solidFill>
                            <a:srgbClr val="000066"/>
                          </a:solidFill>
                          <a:latin typeface="+mn-lt"/>
                          <a:ea typeface="+mn-ea"/>
                          <a:cs typeface="+mn-cs"/>
                        </a:rPr>
                        <a:t>modificación</a:t>
                      </a:r>
                      <a:endParaRPr lang="es-ES_tradnl" sz="1600" b="1" u="sng"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1249680">
                <a:tc>
                  <a:txBody>
                    <a:bodyPr/>
                    <a:lstStyle/>
                    <a:p>
                      <a:pPr marL="342900" indent="-342900">
                        <a:buFont typeface="Wingdings" pitchFamily="2" charset="2"/>
                        <a:buChar char="q"/>
                      </a:pPr>
                      <a:r>
                        <a:rPr lang="es-ES" sz="1800" b="1" kern="1200" dirty="0" smtClean="0">
                          <a:solidFill>
                            <a:schemeClr val="tx1"/>
                          </a:solidFill>
                          <a:latin typeface="+mn-lt"/>
                          <a:ea typeface="+mn-ea"/>
                          <a:cs typeface="+mn-cs"/>
                        </a:rPr>
                        <a:t>Norma de </a:t>
                      </a:r>
                      <a:r>
                        <a:rPr lang="es-ES" sz="1800" b="1" kern="1200" dirty="0" smtClean="0">
                          <a:solidFill>
                            <a:srgbClr val="FFFF00"/>
                          </a:solidFill>
                          <a:effectLst>
                            <a:outerShdw blurRad="38100" dist="38100" dir="2700000" algn="tl">
                              <a:srgbClr val="000000">
                                <a:alpha val="43137"/>
                              </a:srgbClr>
                            </a:outerShdw>
                          </a:effectLst>
                          <a:latin typeface="+mn-lt"/>
                          <a:ea typeface="+mn-ea"/>
                          <a:cs typeface="+mn-cs"/>
                        </a:rPr>
                        <a:t>cautela</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itchFamily="2" charset="2"/>
                        <a:buChar char="v"/>
                      </a:pPr>
                      <a:r>
                        <a:rPr lang="es-ES" sz="1600" b="1" kern="1200" dirty="0" smtClean="0">
                          <a:solidFill>
                            <a:srgbClr val="000066"/>
                          </a:solidFill>
                          <a:latin typeface="+mn-lt"/>
                          <a:ea typeface="+mn-ea"/>
                          <a:cs typeface="+mn-cs"/>
                        </a:rPr>
                        <a:t>La</a:t>
                      </a:r>
                      <a:r>
                        <a:rPr lang="es-ES" sz="1600" kern="1200" dirty="0" smtClean="0">
                          <a:solidFill>
                            <a:srgbClr val="000066"/>
                          </a:solidFill>
                          <a:latin typeface="+mn-lt"/>
                          <a:ea typeface="+mn-ea"/>
                          <a:cs typeface="+mn-cs"/>
                        </a:rPr>
                        <a:t> </a:t>
                      </a:r>
                      <a:r>
                        <a:rPr lang="es-ES" sz="1600" b="1" kern="1200" dirty="0" smtClean="0">
                          <a:solidFill>
                            <a:srgbClr val="000066"/>
                          </a:solidFill>
                          <a:latin typeface="+mn-lt"/>
                          <a:ea typeface="+mn-ea"/>
                          <a:cs typeface="+mn-cs"/>
                        </a:rPr>
                        <a:t>remuneración de los administradores</a:t>
                      </a:r>
                      <a:r>
                        <a:rPr lang="es-ES" sz="1600" kern="1200" dirty="0" smtClean="0">
                          <a:solidFill>
                            <a:srgbClr val="000066"/>
                          </a:solidFill>
                          <a:latin typeface="+mn-lt"/>
                          <a:ea typeface="+mn-ea"/>
                          <a:cs typeface="+mn-cs"/>
                        </a:rPr>
                        <a:t> </a:t>
                      </a:r>
                      <a:r>
                        <a:rPr lang="es-ES" sz="1600" b="1" u="sng" kern="1200" dirty="0" smtClean="0">
                          <a:solidFill>
                            <a:srgbClr val="000066"/>
                          </a:solidFill>
                          <a:latin typeface="+mn-lt"/>
                          <a:ea typeface="+mn-ea"/>
                          <a:cs typeface="+mn-cs"/>
                        </a:rPr>
                        <a:t>deberá en todo caso</a:t>
                      </a:r>
                      <a:r>
                        <a:rPr lang="es-ES" sz="1600" u="sng" kern="1200" dirty="0" smtClean="0">
                          <a:solidFill>
                            <a:srgbClr val="000066"/>
                          </a:solidFill>
                          <a:latin typeface="+mn-lt"/>
                          <a:ea typeface="+mn-ea"/>
                          <a:cs typeface="+mn-cs"/>
                        </a:rPr>
                        <a:t> </a:t>
                      </a:r>
                      <a:r>
                        <a:rPr lang="es-ES" sz="1600" b="1" u="sng" kern="1200" dirty="0" smtClean="0">
                          <a:solidFill>
                            <a:srgbClr val="000066"/>
                          </a:solidFill>
                          <a:latin typeface="+mn-lt"/>
                          <a:ea typeface="+mn-ea"/>
                          <a:cs typeface="+mn-cs"/>
                        </a:rPr>
                        <a:t>guardar una </a:t>
                      </a:r>
                      <a:r>
                        <a:rPr lang="es-ES" sz="1600" b="1" u="sng" kern="1200" dirty="0" smtClean="0">
                          <a:solidFill>
                            <a:srgbClr val="FF0000"/>
                          </a:solidFill>
                          <a:latin typeface="+mn-lt"/>
                          <a:ea typeface="+mn-ea"/>
                          <a:cs typeface="+mn-cs"/>
                        </a:rPr>
                        <a:t>proporción</a:t>
                      </a:r>
                      <a:r>
                        <a:rPr lang="es-ES" sz="1600" b="1" u="sng" kern="1200" dirty="0" smtClean="0">
                          <a:solidFill>
                            <a:srgbClr val="000066"/>
                          </a:solidFill>
                          <a:latin typeface="+mn-lt"/>
                          <a:ea typeface="+mn-ea"/>
                          <a:cs typeface="+mn-cs"/>
                        </a:rPr>
                        <a:t> </a:t>
                      </a:r>
                      <a:r>
                        <a:rPr lang="es-ES" sz="1600" b="0" u="sng" kern="1200" dirty="0" smtClean="0">
                          <a:solidFill>
                            <a:srgbClr val="000066"/>
                          </a:solidFill>
                          <a:latin typeface="+mn-lt"/>
                          <a:ea typeface="+mn-ea"/>
                          <a:cs typeface="+mn-cs"/>
                        </a:rPr>
                        <a:t>razonable con:</a:t>
                      </a:r>
                    </a:p>
                    <a:p>
                      <a:pPr marL="342900" indent="-342900">
                        <a:buFont typeface="Wingdings" pitchFamily="2" charset="2"/>
                        <a:buChar char="v"/>
                      </a:pPr>
                      <a:r>
                        <a:rPr lang="es-ES" sz="1600" u="none" kern="1200" dirty="0" smtClean="0">
                          <a:solidFill>
                            <a:srgbClr val="000066"/>
                          </a:solidFill>
                          <a:latin typeface="+mn-lt"/>
                          <a:ea typeface="+mn-ea"/>
                          <a:cs typeface="+mn-cs"/>
                        </a:rPr>
                        <a:t>la importancia de la sociedad, </a:t>
                      </a:r>
                    </a:p>
                    <a:p>
                      <a:pPr marL="342900" indent="-342900">
                        <a:buFont typeface="Wingdings" pitchFamily="2" charset="2"/>
                        <a:buChar char="v"/>
                      </a:pPr>
                      <a:r>
                        <a:rPr lang="es-ES" sz="1600" u="none" kern="1200" dirty="0" smtClean="0">
                          <a:solidFill>
                            <a:srgbClr val="000066"/>
                          </a:solidFill>
                          <a:latin typeface="+mn-lt"/>
                          <a:ea typeface="+mn-ea"/>
                          <a:cs typeface="+mn-cs"/>
                        </a:rPr>
                        <a:t>la situación económica que tuviera en cada  momento</a:t>
                      </a:r>
                    </a:p>
                    <a:p>
                      <a:pPr marL="342900" indent="-342900">
                        <a:buFont typeface="Wingdings" pitchFamily="2" charset="2"/>
                        <a:buChar char="v"/>
                      </a:pPr>
                      <a:r>
                        <a:rPr lang="es-ES" sz="1600" u="none" kern="1200" dirty="0" smtClean="0">
                          <a:solidFill>
                            <a:srgbClr val="000066"/>
                          </a:solidFill>
                          <a:latin typeface="+mn-lt"/>
                          <a:ea typeface="+mn-ea"/>
                          <a:cs typeface="+mn-cs"/>
                        </a:rPr>
                        <a:t> y los estándares de mercado de empresas comparables.</a:t>
                      </a:r>
                      <a:endParaRPr lang="es-ES_tradnl" sz="16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sp>
        <p:nvSpPr>
          <p:cNvPr id="9" name="Text Box 3"/>
          <p:cNvSpPr txBox="1">
            <a:spLocks noChangeArrowheads="1"/>
          </p:cNvSpPr>
          <p:nvPr/>
        </p:nvSpPr>
        <p:spPr bwMode="auto">
          <a:xfrm>
            <a:off x="0" y="0"/>
            <a:ext cx="9906000" cy="677108"/>
          </a:xfrm>
          <a:prstGeom prst="rect">
            <a:avLst/>
          </a:prstGeom>
          <a:solidFill>
            <a:srgbClr val="CCFFFF"/>
          </a:solidFill>
          <a:ln w="9525">
            <a:noFill/>
            <a:miter lim="800000"/>
            <a:headEnd/>
            <a:tailEnd/>
          </a:ln>
        </p:spPr>
        <p:txBody>
          <a:bodyPr>
            <a:spAutoFit/>
          </a:bodyPr>
          <a:lstStyle/>
          <a:p>
            <a:pPr marL="457200" indent="-457200" algn="ctr">
              <a:buFont typeface="Wingdings" pitchFamily="2" charset="2"/>
              <a:buChar char="v"/>
              <a:defRPr/>
            </a:pPr>
            <a:r>
              <a:rPr lang="es-ES_tradnl" dirty="0" smtClean="0">
                <a:solidFill>
                  <a:srgbClr val="FF0000"/>
                </a:solidFill>
                <a:cs typeface="Arial" charset="0"/>
              </a:rPr>
              <a:t>SERVICIOS </a:t>
            </a:r>
            <a:r>
              <a:rPr lang="es-ES_tradnl" dirty="0">
                <a:solidFill>
                  <a:srgbClr val="FF0000"/>
                </a:solidFill>
                <a:cs typeface="Arial" charset="0"/>
              </a:rPr>
              <a:t>DE </a:t>
            </a:r>
            <a:r>
              <a:rPr lang="es-ES_tradnl" u="sng" dirty="0">
                <a:solidFill>
                  <a:srgbClr val="FF0000"/>
                </a:solidFill>
                <a:cs typeface="Arial" charset="0"/>
              </a:rPr>
              <a:t>GERENCIA</a:t>
            </a:r>
            <a:r>
              <a:rPr lang="es-ES_tradnl" dirty="0">
                <a:solidFill>
                  <a:srgbClr val="FF0000"/>
                </a:solidFill>
                <a:cs typeface="Arial" charset="0"/>
              </a:rPr>
              <a:t> O ADMINISTRACIÓN </a:t>
            </a:r>
          </a:p>
          <a:p>
            <a:pPr marL="457200" indent="-457200" algn="ctr">
              <a:defRPr/>
            </a:pPr>
            <a:r>
              <a:rPr lang="es-ES" sz="1800" dirty="0">
                <a:solidFill>
                  <a:srgbClr val="000066"/>
                </a:solidFill>
                <a:cs typeface="Arial" charset="0"/>
              </a:rPr>
              <a:t>[</a:t>
            </a:r>
            <a:r>
              <a:rPr lang="es-ES" sz="1800" dirty="0" smtClean="0">
                <a:solidFill>
                  <a:srgbClr val="000066"/>
                </a:solidFill>
                <a:cs typeface="Arial" charset="0"/>
              </a:rPr>
              <a:t>Art. </a:t>
            </a:r>
            <a:r>
              <a:rPr lang="es-ES" sz="1800" dirty="0">
                <a:solidFill>
                  <a:srgbClr val="0000FF"/>
                </a:solidFill>
                <a:cs typeface="Arial" charset="0"/>
              </a:rPr>
              <a:t>217</a:t>
            </a:r>
            <a:r>
              <a:rPr lang="es-ES" sz="1800" dirty="0">
                <a:solidFill>
                  <a:srgbClr val="000066"/>
                </a:solidFill>
                <a:cs typeface="Arial" charset="0"/>
              </a:rPr>
              <a:t> </a:t>
            </a:r>
            <a:r>
              <a:rPr lang="es-ES" sz="1800" dirty="0" smtClean="0">
                <a:solidFill>
                  <a:srgbClr val="000066"/>
                </a:solidFill>
                <a:cs typeface="Arial" charset="0"/>
              </a:rPr>
              <a:t>del </a:t>
            </a:r>
            <a:r>
              <a:rPr lang="es-ES" sz="1800" dirty="0">
                <a:solidFill>
                  <a:srgbClr val="000066"/>
                </a:solidFill>
                <a:cs typeface="Arial" charset="0"/>
              </a:rPr>
              <a:t>RDLº 1/2010, Ley sociedades de Capital –LSC-] </a:t>
            </a:r>
            <a:endParaRPr lang="es-ES" sz="1800" dirty="0">
              <a:solidFill>
                <a:srgbClr val="FF0000"/>
              </a:solidFill>
              <a:cs typeface="Arial" charset="0"/>
            </a:endParaRPr>
          </a:p>
        </p:txBody>
      </p:sp>
    </p:spTree>
    <p:extLst>
      <p:ext uri="{BB962C8B-B14F-4D97-AF65-F5344CB8AC3E}">
        <p14:creationId xmlns="" xmlns:p14="http://schemas.microsoft.com/office/powerpoint/2010/main" val="2117936843"/>
      </p:ext>
    </p:extLst>
  </p:cSld>
  <p:clrMapOvr>
    <a:masterClrMapping/>
  </p:clrMapOvr>
  <p:transition advClick="0" advTm="0"/>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3 Marcador de número de diapositiva"/>
          <p:cNvSpPr>
            <a:spLocks noGrp="1"/>
          </p:cNvSpPr>
          <p:nvPr>
            <p:ph type="sldNum" sz="quarter" idx="12"/>
          </p:nvPr>
        </p:nvSpPr>
        <p:spPr>
          <a:xfrm>
            <a:off x="7594600" y="6381750"/>
            <a:ext cx="2311400" cy="476250"/>
          </a:xfrm>
          <a:noFill/>
        </p:spPr>
        <p:txBody>
          <a:bodyPr/>
          <a:lstStyle/>
          <a:p>
            <a:fld id="{F1A865DE-7160-412B-8541-48946D9C0EC5}" type="slidenum">
              <a:rPr lang="en-US" smtClean="0">
                <a:latin typeface="Times New Roman" pitchFamily="18" charset="0"/>
              </a:rPr>
              <a:pPr/>
              <a:t>9</a:t>
            </a:fld>
            <a:endParaRPr lang="en-US" smtClean="0">
              <a:latin typeface="Times New Roman" pitchFamily="18" charset="0"/>
            </a:endParaRPr>
          </a:p>
        </p:txBody>
      </p:sp>
      <p:sp>
        <p:nvSpPr>
          <p:cNvPr id="3075" name="Rectangle 2"/>
          <p:cNvSpPr>
            <a:spLocks noChangeArrowheads="1"/>
          </p:cNvSpPr>
          <p:nvPr/>
        </p:nvSpPr>
        <p:spPr bwMode="auto">
          <a:xfrm>
            <a:off x="2895600" y="609600"/>
            <a:ext cx="3879267" cy="369332"/>
          </a:xfrm>
          <a:prstGeom prst="rect">
            <a:avLst/>
          </a:prstGeom>
          <a:noFill/>
          <a:ln w="9525">
            <a:noFill/>
            <a:miter lim="800000"/>
            <a:headEnd/>
            <a:tailEnd/>
          </a:ln>
        </p:spPr>
        <p:txBody>
          <a:bodyPr wrap="none" lIns="0" tIns="0" rIns="0" bIns="0">
            <a:spAutoFit/>
          </a:bodyPr>
          <a:lstStyle/>
          <a:p>
            <a:r>
              <a:rPr lang="es-ES_tradnl" sz="2400" b="1" u="sng" dirty="0" smtClean="0">
                <a:solidFill>
                  <a:srgbClr val="FFFF00"/>
                </a:solidFill>
                <a:latin typeface="Arial" charset="0"/>
              </a:rPr>
              <a:t>Legislación Fiscal  </a:t>
            </a:r>
            <a:r>
              <a:rPr lang="es-ES_tradnl" sz="2400" b="1" u="sng" dirty="0">
                <a:solidFill>
                  <a:srgbClr val="FFFF00"/>
                </a:solidFill>
                <a:latin typeface="Arial" charset="0"/>
              </a:rPr>
              <a:t>básica</a:t>
            </a:r>
            <a:r>
              <a:rPr lang="es-ES_tradnl" sz="2400" b="1" dirty="0">
                <a:solidFill>
                  <a:srgbClr val="FFFF00"/>
                </a:solidFill>
                <a:latin typeface="Arial" charset="0"/>
              </a:rPr>
              <a:t>:</a:t>
            </a:r>
            <a:endParaRPr lang="es-ES_tradnl" sz="2400" b="1" dirty="0">
              <a:solidFill>
                <a:srgbClr val="FFFF00"/>
              </a:solidFill>
            </a:endParaRPr>
          </a:p>
        </p:txBody>
      </p:sp>
      <p:sp>
        <p:nvSpPr>
          <p:cNvPr id="3076" name="Rectangle 3"/>
          <p:cNvSpPr>
            <a:spLocks noChangeArrowheads="1"/>
          </p:cNvSpPr>
          <p:nvPr/>
        </p:nvSpPr>
        <p:spPr bwMode="auto">
          <a:xfrm>
            <a:off x="2583300" y="76200"/>
            <a:ext cx="5714641" cy="430887"/>
          </a:xfrm>
          <a:prstGeom prst="rect">
            <a:avLst/>
          </a:prstGeom>
          <a:noFill/>
          <a:ln w="9525">
            <a:noFill/>
            <a:miter lim="800000"/>
            <a:headEnd/>
            <a:tailEnd/>
          </a:ln>
        </p:spPr>
        <p:txBody>
          <a:bodyPr wrap="none" lIns="0" tIns="0" rIns="0" bIns="0">
            <a:spAutoFit/>
          </a:bodyPr>
          <a:lstStyle/>
          <a:p>
            <a:r>
              <a:rPr lang="es-ES_tradnl" sz="2800" b="1" dirty="0">
                <a:latin typeface="Arial" charset="0"/>
              </a:rPr>
              <a:t>IMPUESTO SOBRE SOCIEDADES</a:t>
            </a:r>
            <a:endParaRPr lang="es-ES_tradnl" sz="2800" dirty="0"/>
          </a:p>
        </p:txBody>
      </p:sp>
      <p:sp>
        <p:nvSpPr>
          <p:cNvPr id="3079" name="Rectangle 6"/>
          <p:cNvSpPr>
            <a:spLocks noChangeArrowheads="1"/>
          </p:cNvSpPr>
          <p:nvPr/>
        </p:nvSpPr>
        <p:spPr bwMode="auto">
          <a:xfrm>
            <a:off x="2667000" y="4355068"/>
            <a:ext cx="4238340" cy="369332"/>
          </a:xfrm>
          <a:prstGeom prst="rect">
            <a:avLst/>
          </a:prstGeom>
          <a:noFill/>
          <a:ln w="9525">
            <a:noFill/>
            <a:miter lim="800000"/>
            <a:headEnd/>
            <a:tailEnd/>
          </a:ln>
        </p:spPr>
        <p:txBody>
          <a:bodyPr wrap="none" lIns="0" tIns="0" rIns="0" bIns="0">
            <a:spAutoFit/>
          </a:bodyPr>
          <a:lstStyle/>
          <a:p>
            <a:r>
              <a:rPr lang="es-ES_tradnl" sz="2400" b="1" u="sng" dirty="0">
                <a:solidFill>
                  <a:srgbClr val="FFFF00"/>
                </a:solidFill>
                <a:latin typeface="Arial" charset="0"/>
              </a:rPr>
              <a:t>Legislación </a:t>
            </a:r>
            <a:r>
              <a:rPr lang="es-ES_tradnl" sz="2400" b="1" u="sng" dirty="0" smtClean="0">
                <a:solidFill>
                  <a:srgbClr val="FFFF00"/>
                </a:solidFill>
                <a:latin typeface="Arial" charset="0"/>
              </a:rPr>
              <a:t>Contable básica</a:t>
            </a:r>
            <a:r>
              <a:rPr lang="es-ES_tradnl" sz="2400" b="1" dirty="0" smtClean="0">
                <a:solidFill>
                  <a:srgbClr val="FFFF00"/>
                </a:solidFill>
                <a:latin typeface="Arial" charset="0"/>
              </a:rPr>
              <a:t>:</a:t>
            </a:r>
            <a:endParaRPr lang="es-ES_tradnl" sz="2400" b="1" dirty="0">
              <a:solidFill>
                <a:srgbClr val="FFFF00"/>
              </a:solidFill>
            </a:endParaRPr>
          </a:p>
        </p:txBody>
      </p:sp>
      <p:sp>
        <p:nvSpPr>
          <p:cNvPr id="3080" name="Rectangle 7"/>
          <p:cNvSpPr>
            <a:spLocks noChangeArrowheads="1"/>
          </p:cNvSpPr>
          <p:nvPr/>
        </p:nvSpPr>
        <p:spPr bwMode="auto">
          <a:xfrm>
            <a:off x="381000" y="5285601"/>
            <a:ext cx="7322517" cy="276999"/>
          </a:xfrm>
          <a:prstGeom prst="rect">
            <a:avLst/>
          </a:prstGeom>
          <a:noFill/>
          <a:ln w="9525">
            <a:noFill/>
            <a:miter lim="800000"/>
            <a:headEnd/>
            <a:tailEnd/>
          </a:ln>
        </p:spPr>
        <p:txBody>
          <a:bodyPr wrap="none" lIns="0" tIns="0" rIns="0" bIns="0">
            <a:spAutoFit/>
          </a:bodyPr>
          <a:lstStyle/>
          <a:p>
            <a:r>
              <a:rPr lang="es-ES_tradnl" sz="1800" dirty="0">
                <a:solidFill>
                  <a:srgbClr val="FFFF66"/>
                </a:solidFill>
                <a:latin typeface="Arial" charset="0"/>
              </a:rPr>
              <a:t>Real Decreto 1515/2007</a:t>
            </a:r>
            <a:r>
              <a:rPr lang="es-ES_tradnl" sz="1800" dirty="0" smtClean="0">
                <a:latin typeface="Arial" charset="0"/>
              </a:rPr>
              <a:t>: Plan General de Contabilidad de   PYMES</a:t>
            </a:r>
            <a:endParaRPr lang="es-ES_tradnl" sz="1800" dirty="0">
              <a:latin typeface="Arial" charset="0"/>
            </a:endParaRPr>
          </a:p>
        </p:txBody>
      </p:sp>
      <p:sp>
        <p:nvSpPr>
          <p:cNvPr id="3083" name="Rectangle 13"/>
          <p:cNvSpPr>
            <a:spLocks noChangeArrowheads="1"/>
          </p:cNvSpPr>
          <p:nvPr/>
        </p:nvSpPr>
        <p:spPr bwMode="auto">
          <a:xfrm>
            <a:off x="3937635" y="4046220"/>
            <a:ext cx="65" cy="230832"/>
          </a:xfrm>
          <a:prstGeom prst="rect">
            <a:avLst/>
          </a:prstGeom>
          <a:noFill/>
          <a:ln w="9525">
            <a:noFill/>
            <a:miter lim="800000"/>
            <a:headEnd/>
            <a:tailEnd/>
          </a:ln>
        </p:spPr>
        <p:txBody>
          <a:bodyPr wrap="none" lIns="0" tIns="0" rIns="0" bIns="0">
            <a:spAutoFit/>
          </a:bodyPr>
          <a:lstStyle/>
          <a:p>
            <a:endParaRPr lang="es-ES_tradnl" sz="1500" dirty="0">
              <a:latin typeface="Arial" charset="0"/>
            </a:endParaRPr>
          </a:p>
        </p:txBody>
      </p:sp>
      <p:sp>
        <p:nvSpPr>
          <p:cNvPr id="3088" name="Rectangle 30"/>
          <p:cNvSpPr>
            <a:spLocks noChangeArrowheads="1"/>
          </p:cNvSpPr>
          <p:nvPr/>
        </p:nvSpPr>
        <p:spPr bwMode="auto">
          <a:xfrm>
            <a:off x="304800" y="4817549"/>
            <a:ext cx="6804124" cy="364051"/>
          </a:xfrm>
          <a:prstGeom prst="rect">
            <a:avLst/>
          </a:prstGeom>
          <a:noFill/>
          <a:ln w="9525">
            <a:noFill/>
            <a:miter lim="800000"/>
            <a:headEnd/>
            <a:tailEnd/>
          </a:ln>
        </p:spPr>
        <p:txBody>
          <a:bodyPr wrap="none" lIns="86210" tIns="43105" rIns="86210" bIns="43105">
            <a:spAutoFit/>
          </a:bodyPr>
          <a:lstStyle/>
          <a:p>
            <a:r>
              <a:rPr lang="es-ES_tradnl" sz="1800" dirty="0">
                <a:solidFill>
                  <a:srgbClr val="FFFF66"/>
                </a:solidFill>
                <a:latin typeface="Arial" charset="0"/>
              </a:rPr>
              <a:t>Real Decreto 1514/2007</a:t>
            </a:r>
            <a:r>
              <a:rPr lang="es-ES_tradnl" sz="1800" dirty="0" smtClean="0">
                <a:latin typeface="Arial" charset="0"/>
              </a:rPr>
              <a:t>: Plan General de Contabilidad (PGC)</a:t>
            </a:r>
            <a:endParaRPr lang="es-ES_tradnl" sz="1800" dirty="0">
              <a:latin typeface="Arial" charset="0"/>
            </a:endParaRPr>
          </a:p>
        </p:txBody>
      </p:sp>
      <p:sp>
        <p:nvSpPr>
          <p:cNvPr id="3090" name="Rectangle 32"/>
          <p:cNvSpPr>
            <a:spLocks noChangeArrowheads="1"/>
          </p:cNvSpPr>
          <p:nvPr/>
        </p:nvSpPr>
        <p:spPr bwMode="auto">
          <a:xfrm>
            <a:off x="304800" y="5715000"/>
            <a:ext cx="9067800" cy="594883"/>
          </a:xfrm>
          <a:prstGeom prst="rect">
            <a:avLst/>
          </a:prstGeom>
          <a:noFill/>
          <a:ln w="9525">
            <a:noFill/>
            <a:miter lim="800000"/>
            <a:headEnd/>
            <a:tailEnd/>
          </a:ln>
        </p:spPr>
        <p:txBody>
          <a:bodyPr wrap="square" lIns="86210" tIns="43105" rIns="86210" bIns="43105">
            <a:spAutoFit/>
          </a:bodyPr>
          <a:lstStyle/>
          <a:p>
            <a:r>
              <a:rPr lang="es-ES_tradnl" sz="1800" dirty="0">
                <a:solidFill>
                  <a:srgbClr val="FFFF66"/>
                </a:solidFill>
                <a:latin typeface="Arial" charset="0"/>
              </a:rPr>
              <a:t>Ley 16/2007</a:t>
            </a:r>
            <a:r>
              <a:rPr lang="es-ES_tradnl" sz="1800" dirty="0">
                <a:latin typeface="Arial" charset="0"/>
              </a:rPr>
              <a:t>: </a:t>
            </a:r>
            <a:r>
              <a:rPr lang="es-ES_tradnl" sz="1500" dirty="0">
                <a:latin typeface="Arial" charset="0"/>
              </a:rPr>
              <a:t>de reforma y adaptación de la legislación mercantil en materia contable </a:t>
            </a:r>
          </a:p>
          <a:p>
            <a:r>
              <a:rPr lang="es-ES_tradnl" sz="1500" dirty="0">
                <a:latin typeface="Arial" charset="0"/>
              </a:rPr>
              <a:t>                    </a:t>
            </a:r>
            <a:r>
              <a:rPr lang="es-ES_tradnl" sz="1500" dirty="0" smtClean="0">
                <a:latin typeface="Arial" charset="0"/>
              </a:rPr>
              <a:t>       </a:t>
            </a:r>
            <a:r>
              <a:rPr lang="es-ES_tradnl" sz="1500" dirty="0">
                <a:latin typeface="Arial" charset="0"/>
              </a:rPr>
              <a:t>para su armonización internacional con base en la normativa de la Unión Europea</a:t>
            </a:r>
          </a:p>
        </p:txBody>
      </p:sp>
      <p:sp>
        <p:nvSpPr>
          <p:cNvPr id="3091" name="Rectangle 33"/>
          <p:cNvSpPr>
            <a:spLocks noChangeArrowheads="1"/>
          </p:cNvSpPr>
          <p:nvPr/>
        </p:nvSpPr>
        <p:spPr bwMode="auto">
          <a:xfrm>
            <a:off x="304800" y="6324600"/>
            <a:ext cx="4495800" cy="364051"/>
          </a:xfrm>
          <a:prstGeom prst="rect">
            <a:avLst/>
          </a:prstGeom>
          <a:noFill/>
          <a:ln w="9525">
            <a:noFill/>
            <a:miter lim="800000"/>
            <a:headEnd/>
            <a:tailEnd/>
          </a:ln>
        </p:spPr>
        <p:txBody>
          <a:bodyPr wrap="none" lIns="86210" tIns="43105" rIns="86210" bIns="43105">
            <a:spAutoFit/>
          </a:bodyPr>
          <a:lstStyle/>
          <a:p>
            <a:r>
              <a:rPr lang="es-ES_tradnl" sz="1800" dirty="0">
                <a:solidFill>
                  <a:srgbClr val="FFFF66"/>
                </a:solidFill>
                <a:latin typeface="Arial" charset="0"/>
              </a:rPr>
              <a:t>Código de Comercio</a:t>
            </a:r>
            <a:r>
              <a:rPr lang="es-ES_tradnl" sz="1800" dirty="0">
                <a:latin typeface="Arial" charset="0"/>
              </a:rPr>
              <a:t>:  artículos 25 a 49 </a:t>
            </a:r>
          </a:p>
        </p:txBody>
      </p:sp>
      <p:sp>
        <p:nvSpPr>
          <p:cNvPr id="20" name="19 Rectángulo"/>
          <p:cNvSpPr/>
          <p:nvPr/>
        </p:nvSpPr>
        <p:spPr>
          <a:xfrm>
            <a:off x="76200" y="1066800"/>
            <a:ext cx="9797338" cy="3134040"/>
          </a:xfrm>
          <a:prstGeom prst="rect">
            <a:avLst/>
          </a:prstGeom>
        </p:spPr>
        <p:txBody>
          <a:bodyPr wrap="square" lIns="86210" tIns="43105" rIns="86210" bIns="43105">
            <a:spAutoFit/>
          </a:bodyPr>
          <a:lstStyle/>
          <a:p>
            <a:pPr marL="457200" indent="-457200">
              <a:buFont typeface="Wingdings" pitchFamily="2" charset="2"/>
              <a:buChar char="Ø"/>
            </a:pPr>
            <a:r>
              <a:rPr lang="es-ES_tradnl" sz="1800" dirty="0" smtClean="0">
                <a:solidFill>
                  <a:srgbClr val="FFFF00"/>
                </a:solidFill>
                <a:effectLst>
                  <a:outerShdw blurRad="38100" dist="38100" dir="2700000" algn="tl">
                    <a:srgbClr val="000000">
                      <a:alpha val="43137"/>
                    </a:srgbClr>
                  </a:outerShdw>
                </a:effectLst>
              </a:rPr>
              <a:t>Ley 27/2014</a:t>
            </a:r>
            <a:r>
              <a:rPr lang="es-ES_tradnl" sz="1800" dirty="0" smtClean="0">
                <a:effectLst>
                  <a:outerShdw blurRad="38100" dist="38100" dir="2700000" algn="tl">
                    <a:srgbClr val="000000">
                      <a:alpha val="43137"/>
                    </a:srgbClr>
                  </a:outerShdw>
                </a:effectLst>
              </a:rPr>
              <a:t>, </a:t>
            </a:r>
            <a:r>
              <a:rPr lang="es-ES_tradnl" sz="1800" b="0" dirty="0" smtClean="0"/>
              <a:t>de 27 de noviembre,</a:t>
            </a:r>
            <a:r>
              <a:rPr lang="es-ES_tradnl" sz="1800" dirty="0" smtClean="0">
                <a:effectLst>
                  <a:outerShdw blurRad="38100" dist="38100" dir="2700000" algn="tl">
                    <a:srgbClr val="000000">
                      <a:alpha val="43137"/>
                    </a:srgbClr>
                  </a:outerShdw>
                </a:effectLst>
              </a:rPr>
              <a:t> del </a:t>
            </a:r>
            <a:r>
              <a:rPr lang="es-ES_tradnl" sz="1800" dirty="0" smtClean="0">
                <a:solidFill>
                  <a:srgbClr val="FFFF99"/>
                </a:solidFill>
                <a:effectLst>
                  <a:outerShdw blurRad="38100" dist="38100" dir="2700000" algn="tl">
                    <a:srgbClr val="000000">
                      <a:alpha val="43137"/>
                    </a:srgbClr>
                  </a:outerShdw>
                </a:effectLst>
              </a:rPr>
              <a:t>Impuesto sobre Sociedades</a:t>
            </a:r>
            <a:r>
              <a:rPr lang="es-ES_tradnl" sz="1800" dirty="0" smtClean="0"/>
              <a:t>. </a:t>
            </a:r>
            <a:r>
              <a:rPr lang="es-ES_tradnl" sz="1800" dirty="0" smtClean="0">
                <a:solidFill>
                  <a:srgbClr val="FFFF00"/>
                </a:solidFill>
                <a:effectLst>
                  <a:outerShdw blurRad="38100" dist="38100" dir="2700000" algn="tl">
                    <a:srgbClr val="000000">
                      <a:alpha val="43137"/>
                    </a:srgbClr>
                  </a:outerShdw>
                </a:effectLst>
              </a:rPr>
              <a:t>(LIS ó NLIS)</a:t>
            </a:r>
          </a:p>
          <a:p>
            <a:pPr marL="457200" indent="-457200">
              <a:buFont typeface="Wingdings" pitchFamily="2" charset="2"/>
              <a:buChar char="v"/>
            </a:pPr>
            <a:r>
              <a:rPr lang="es-ES_tradnl" sz="1800" dirty="0" smtClean="0">
                <a:solidFill>
                  <a:srgbClr val="CCFFFF"/>
                </a:solidFill>
              </a:rPr>
              <a:t>(BOE 28/11/2014</a:t>
            </a:r>
            <a:r>
              <a:rPr lang="es-ES_tradnl" sz="1800" dirty="0" smtClean="0">
                <a:solidFill>
                  <a:srgbClr val="CCFFFF"/>
                </a:solidFill>
                <a:effectLst>
                  <a:outerShdw blurRad="38100" dist="38100" dir="2700000" algn="tl">
                    <a:srgbClr val="000000">
                      <a:alpha val="43137"/>
                    </a:srgbClr>
                  </a:outerShdw>
                </a:effectLst>
              </a:rPr>
              <a:t>,</a:t>
            </a:r>
            <a:r>
              <a:rPr lang="es-ES_tradnl" sz="1800" dirty="0" smtClean="0">
                <a:solidFill>
                  <a:srgbClr val="FFCCFF"/>
                </a:solidFill>
                <a:effectLst>
                  <a:outerShdw blurRad="38100" dist="38100" dir="2700000" algn="tl">
                    <a:srgbClr val="000000">
                      <a:alpha val="43137"/>
                    </a:srgbClr>
                  </a:outerShdw>
                </a:effectLst>
              </a:rPr>
              <a:t> </a:t>
            </a:r>
            <a:r>
              <a:rPr lang="es-ES_tradnl" sz="1800" dirty="0" smtClean="0">
                <a:solidFill>
                  <a:srgbClr val="FFFF66"/>
                </a:solidFill>
                <a:effectLst>
                  <a:outerShdw blurRad="38100" dist="38100" dir="2700000" algn="tl">
                    <a:srgbClr val="000000">
                      <a:alpha val="43137"/>
                    </a:srgbClr>
                  </a:outerShdw>
                </a:effectLst>
              </a:rPr>
              <a:t>entra en vigor el  1/1/2015, salvo algunas cosas que entran en vigor el 1/1/2016</a:t>
            </a:r>
            <a:r>
              <a:rPr lang="es-ES_tradnl" sz="1800" dirty="0" smtClean="0">
                <a:solidFill>
                  <a:srgbClr val="CCFFFF"/>
                </a:solidFill>
              </a:rPr>
              <a:t>)</a:t>
            </a:r>
          </a:p>
          <a:p>
            <a:pPr marL="457200" indent="-457200">
              <a:buFont typeface="Courier New" pitchFamily="49" charset="0"/>
              <a:buChar char="o"/>
            </a:pPr>
            <a:endParaRPr lang="es-ES_tradnl" sz="1800" b="0" dirty="0" smtClean="0"/>
          </a:p>
          <a:p>
            <a:pPr marL="457200" indent="-457200">
              <a:buFont typeface="Wingdings" pitchFamily="2" charset="2"/>
              <a:buChar char="Ø"/>
            </a:pPr>
            <a:r>
              <a:rPr lang="es-ES_tradnl" sz="1800" dirty="0" smtClean="0">
                <a:solidFill>
                  <a:srgbClr val="FFFF00"/>
                </a:solidFill>
                <a:effectLst>
                  <a:outerShdw blurRad="38100" dist="38100" dir="2700000" algn="tl">
                    <a:srgbClr val="000000">
                      <a:alpha val="43137"/>
                    </a:srgbClr>
                  </a:outerShdw>
                </a:effectLst>
                <a:ea typeface="Verdana" pitchFamily="34" charset="0"/>
                <a:cs typeface="Verdana" pitchFamily="34" charset="0"/>
              </a:rPr>
              <a:t>Real Decreto 634/2015</a:t>
            </a:r>
            <a:r>
              <a:rPr lang="es-ES_tradnl" sz="1800" dirty="0" smtClean="0">
                <a:ea typeface="Verdana" pitchFamily="34" charset="0"/>
                <a:cs typeface="Verdana" pitchFamily="34" charset="0"/>
              </a:rPr>
              <a:t>, </a:t>
            </a:r>
            <a:r>
              <a:rPr lang="es-ES_tradnl" sz="1800" b="0" dirty="0" smtClean="0">
                <a:ea typeface="Verdana" pitchFamily="34" charset="0"/>
                <a:cs typeface="Verdana" pitchFamily="34" charset="0"/>
              </a:rPr>
              <a:t>de 10 de julio, por el que se aprueba el </a:t>
            </a:r>
            <a:r>
              <a:rPr lang="es-ES_tradnl" sz="1800" dirty="0" smtClean="0">
                <a:solidFill>
                  <a:srgbClr val="FFFF99"/>
                </a:solidFill>
                <a:ea typeface="Verdana" pitchFamily="34" charset="0"/>
                <a:cs typeface="Verdana" pitchFamily="34" charset="0"/>
              </a:rPr>
              <a:t>Reglamento del Impuesto sobre Sociedades</a:t>
            </a:r>
            <a:r>
              <a:rPr lang="es-ES_tradnl" sz="1800" b="0" dirty="0" smtClean="0">
                <a:ea typeface="Verdana" pitchFamily="34" charset="0"/>
                <a:cs typeface="Verdana" pitchFamily="34" charset="0"/>
              </a:rPr>
              <a:t>. </a:t>
            </a:r>
            <a:r>
              <a:rPr lang="es-ES_tradnl" sz="1800" dirty="0" smtClean="0">
                <a:solidFill>
                  <a:srgbClr val="FFFF00"/>
                </a:solidFill>
                <a:effectLst>
                  <a:outerShdw blurRad="38100" dist="38100" dir="2700000" algn="tl">
                    <a:srgbClr val="000000">
                      <a:alpha val="43137"/>
                    </a:srgbClr>
                  </a:outerShdw>
                </a:effectLst>
                <a:ea typeface="Verdana" pitchFamily="34" charset="0"/>
                <a:cs typeface="Verdana" pitchFamily="34" charset="0"/>
              </a:rPr>
              <a:t>(RIS Ó NRIS)</a:t>
            </a:r>
          </a:p>
          <a:p>
            <a:pPr marL="457200" indent="-457200">
              <a:buFont typeface="Wingdings" pitchFamily="2" charset="2"/>
              <a:buChar char="v"/>
            </a:pPr>
            <a:r>
              <a:rPr lang="es-ES_tradnl" sz="1800" dirty="0" smtClean="0">
                <a:solidFill>
                  <a:srgbClr val="CCFFFF"/>
                </a:solidFill>
              </a:rPr>
              <a:t>(BOE 11/07/2015</a:t>
            </a:r>
            <a:r>
              <a:rPr lang="es-ES_tradnl" sz="1800" dirty="0" smtClean="0">
                <a:solidFill>
                  <a:srgbClr val="CCFFFF"/>
                </a:solidFill>
                <a:effectLst>
                  <a:outerShdw blurRad="38100" dist="38100" dir="2700000" algn="tl">
                    <a:srgbClr val="000000">
                      <a:alpha val="43137"/>
                    </a:srgbClr>
                  </a:outerShdw>
                </a:effectLst>
              </a:rPr>
              <a:t>,</a:t>
            </a:r>
            <a:r>
              <a:rPr lang="es-ES_tradnl" sz="1800" dirty="0" smtClean="0">
                <a:solidFill>
                  <a:srgbClr val="FFCCFF"/>
                </a:solidFill>
                <a:effectLst>
                  <a:outerShdw blurRad="38100" dist="38100" dir="2700000" algn="tl">
                    <a:srgbClr val="000000">
                      <a:alpha val="43137"/>
                    </a:srgbClr>
                  </a:outerShdw>
                </a:effectLst>
              </a:rPr>
              <a:t> </a:t>
            </a:r>
            <a:r>
              <a:rPr lang="es-ES_tradnl" sz="1800" dirty="0" smtClean="0">
                <a:solidFill>
                  <a:srgbClr val="FFFF66"/>
                </a:solidFill>
                <a:effectLst>
                  <a:outerShdw blurRad="38100" dist="38100" dir="2700000" algn="tl">
                    <a:srgbClr val="000000">
                      <a:alpha val="43137"/>
                    </a:srgbClr>
                  </a:outerShdw>
                </a:effectLst>
              </a:rPr>
              <a:t>entra en vigor el 1/1/2015 pero será de aplicación </a:t>
            </a:r>
            <a:r>
              <a:rPr lang="es-ES_tradnl" sz="1800" b="0" dirty="0" smtClean="0"/>
              <a:t>a los períodos impositivos iniciados a partir de 1 de enero de 2015 </a:t>
            </a:r>
            <a:r>
              <a:rPr lang="es-ES_tradnl" sz="1800" b="0" dirty="0" smtClean="0">
                <a:solidFill>
                  <a:srgbClr val="FFFF66"/>
                </a:solidFill>
                <a:effectLst>
                  <a:outerShdw blurRad="38100" dist="38100" dir="2700000" algn="tl">
                    <a:srgbClr val="000000">
                      <a:alpha val="43137"/>
                    </a:srgbClr>
                  </a:outerShdw>
                </a:effectLst>
              </a:rPr>
              <a:t>1/1/2015</a:t>
            </a:r>
            <a:r>
              <a:rPr lang="es-ES_tradnl" sz="1800" dirty="0" smtClean="0">
                <a:solidFill>
                  <a:srgbClr val="FFFF66"/>
                </a:solidFill>
                <a:effectLst>
                  <a:outerShdw blurRad="38100" dist="38100" dir="2700000" algn="tl">
                    <a:srgbClr val="000000">
                      <a:alpha val="43137"/>
                    </a:srgbClr>
                  </a:outerShdw>
                </a:effectLst>
              </a:rPr>
              <a:t>, salvo algunas cosas que entran en vigor a los períodos impositivos iniciados  el 1/1/2016</a:t>
            </a:r>
            <a:r>
              <a:rPr lang="es-ES_tradnl" sz="1800" dirty="0" smtClean="0">
                <a:solidFill>
                  <a:srgbClr val="CCFFFF"/>
                </a:solidFill>
              </a:rPr>
              <a:t>)</a:t>
            </a:r>
            <a:endParaRPr lang="es-ES_tradnl" sz="1800" dirty="0" smtClean="0">
              <a:solidFill>
                <a:srgbClr val="FFFF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18400" y="6381750"/>
            <a:ext cx="2311400" cy="476250"/>
          </a:xfrm>
        </p:spPr>
        <p:txBody>
          <a:bodyPr/>
          <a:lstStyle/>
          <a:p>
            <a:pPr>
              <a:defRPr/>
            </a:pPr>
            <a:fld id="{62ECFA54-5213-4B7B-9670-C179C0678790}" type="slidenum">
              <a:rPr lang="es-ES"/>
              <a:pPr>
                <a:defRPr/>
              </a:pPr>
              <a:t>90</a:t>
            </a:fld>
            <a:endParaRPr lang="es-ES" dirty="0"/>
          </a:p>
        </p:txBody>
      </p:sp>
      <p:graphicFrame>
        <p:nvGraphicFramePr>
          <p:cNvPr id="5" name="4 Tabla"/>
          <p:cNvGraphicFramePr>
            <a:graphicFrameLocks noGrp="1"/>
          </p:cNvGraphicFramePr>
          <p:nvPr>
            <p:extLst>
              <p:ext uri="{D42A27DB-BD31-4B8C-83A1-F6EECF244321}">
                <p14:modId xmlns="" xmlns:p14="http://schemas.microsoft.com/office/powerpoint/2010/main" val="458282934"/>
              </p:ext>
            </p:extLst>
          </p:nvPr>
        </p:nvGraphicFramePr>
        <p:xfrm>
          <a:off x="152400" y="1143000"/>
          <a:ext cx="9601200" cy="4779741"/>
        </p:xfrm>
        <a:graphic>
          <a:graphicData uri="http://schemas.openxmlformats.org/drawingml/2006/table">
            <a:tbl>
              <a:tblPr firstRow="1" bandRow="1">
                <a:tableStyleId>{5C22544A-7EE6-4342-B048-85BDC9FD1C3A}</a:tableStyleId>
              </a:tblPr>
              <a:tblGrid>
                <a:gridCol w="1905000">
                  <a:extLst>
                    <a:ext uri="{9D8B030D-6E8A-4147-A177-3AD203B41FA5}">
                      <a16:colId xmlns="" xmlns:a16="http://schemas.microsoft.com/office/drawing/2014/main" val="20000"/>
                    </a:ext>
                  </a:extLst>
                </a:gridCol>
                <a:gridCol w="7696200">
                  <a:extLst>
                    <a:ext uri="{9D8B030D-6E8A-4147-A177-3AD203B41FA5}">
                      <a16:colId xmlns="" xmlns:a16="http://schemas.microsoft.com/office/drawing/2014/main" val="20001"/>
                    </a:ext>
                  </a:extLst>
                </a:gridCol>
              </a:tblGrid>
              <a:tr h="457200">
                <a:tc gridSpan="2">
                  <a:txBody>
                    <a:bodyPr/>
                    <a:lstStyle/>
                    <a:p>
                      <a:r>
                        <a:rPr lang="es-ES_tradnl" sz="2000" i="0" kern="1200" dirty="0" smtClean="0">
                          <a:solidFill>
                            <a:schemeClr val="tx1"/>
                          </a:solidFill>
                          <a:latin typeface="+mn-lt"/>
                          <a:ea typeface="+mn-ea"/>
                          <a:cs typeface="+mn-cs"/>
                        </a:rPr>
                        <a:t>Remuneración mediante participación en beneficios.  </a:t>
                      </a:r>
                      <a:r>
                        <a:rPr lang="es-ES_tradnl" sz="2000" b="1" i="0" kern="1200" dirty="0" smtClean="0">
                          <a:solidFill>
                            <a:srgbClr val="FFFF00"/>
                          </a:solidFill>
                          <a:effectLst>
                            <a:outerShdw blurRad="38100" dist="38100" dir="2700000" algn="tl">
                              <a:srgbClr val="000000">
                                <a:alpha val="43137"/>
                              </a:srgbClr>
                            </a:outerShdw>
                          </a:effectLst>
                          <a:latin typeface="+mn-lt"/>
                          <a:ea typeface="+mn-ea"/>
                          <a:cs typeface="+mn-cs"/>
                        </a:rPr>
                        <a:t>Art. 218 LSC</a:t>
                      </a:r>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2954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 sz="1800" b="1" kern="1200" dirty="0" smtClean="0">
                          <a:solidFill>
                            <a:schemeClr val="tx1"/>
                          </a:solidFill>
                          <a:latin typeface="+mn-lt"/>
                          <a:ea typeface="+mn-ea"/>
                          <a:cs typeface="+mn-cs"/>
                        </a:rPr>
                        <a:t>Recogerlo en </a:t>
                      </a:r>
                      <a:r>
                        <a:rPr lang="es-ES" sz="1800" b="1" kern="1200" dirty="0" smtClean="0">
                          <a:solidFill>
                            <a:srgbClr val="FFFF00"/>
                          </a:solidFill>
                          <a:latin typeface="+mn-lt"/>
                          <a:ea typeface="+mn-ea"/>
                          <a:cs typeface="+mn-cs"/>
                        </a:rPr>
                        <a:t>Estatutos*</a:t>
                      </a:r>
                    </a:p>
                    <a:p>
                      <a:pPr marL="342900" indent="-342900">
                        <a:buFont typeface="+mj-lt"/>
                        <a:buAutoNum type="arabicPeriod"/>
                      </a:pPr>
                      <a:endParaRPr lang="es-ES" sz="1800" b="1"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Ø"/>
                      </a:pPr>
                      <a:r>
                        <a:rPr lang="es-ES" sz="1800" b="1" kern="1200" dirty="0" smtClean="0">
                          <a:solidFill>
                            <a:srgbClr val="000066"/>
                          </a:solidFill>
                          <a:latin typeface="+mn-lt"/>
                          <a:ea typeface="+mn-ea"/>
                          <a:cs typeface="+mn-cs"/>
                        </a:rPr>
                        <a:t>Los </a:t>
                      </a:r>
                      <a:r>
                        <a:rPr lang="es-ES" sz="1800" b="1" u="sng" kern="1200" dirty="0" smtClean="0">
                          <a:solidFill>
                            <a:srgbClr val="FF0000"/>
                          </a:solidFill>
                          <a:latin typeface="+mn-lt"/>
                          <a:ea typeface="+mn-ea"/>
                          <a:cs typeface="+mn-cs"/>
                        </a:rPr>
                        <a:t>estatutos sociale</a:t>
                      </a:r>
                      <a:r>
                        <a:rPr lang="es-ES" sz="1800" b="1" kern="1200" dirty="0" smtClean="0">
                          <a:solidFill>
                            <a:srgbClr val="000066"/>
                          </a:solidFill>
                          <a:latin typeface="+mn-lt"/>
                          <a:ea typeface="+mn-ea"/>
                          <a:cs typeface="+mn-cs"/>
                        </a:rPr>
                        <a:t>s determinarán concretamente: la </a:t>
                      </a:r>
                      <a:r>
                        <a:rPr lang="es-ES" sz="1800" b="1" kern="1200" dirty="0" smtClean="0">
                          <a:solidFill>
                            <a:srgbClr val="0000FF"/>
                          </a:solidFill>
                          <a:latin typeface="+mn-lt"/>
                          <a:ea typeface="+mn-ea"/>
                          <a:cs typeface="+mn-cs"/>
                        </a:rPr>
                        <a:t>participación</a:t>
                      </a:r>
                      <a:r>
                        <a:rPr lang="es-ES" sz="1800" b="1" kern="1200" dirty="0" smtClean="0">
                          <a:solidFill>
                            <a:srgbClr val="000066"/>
                          </a:solidFill>
                          <a:latin typeface="+mn-lt"/>
                          <a:ea typeface="+mn-ea"/>
                          <a:cs typeface="+mn-cs"/>
                        </a:rPr>
                        <a:t> o </a:t>
                      </a:r>
                      <a:r>
                        <a:rPr lang="es-ES" sz="1800" b="1" kern="1200" dirty="0" smtClean="0">
                          <a:solidFill>
                            <a:srgbClr val="0000FF"/>
                          </a:solidFill>
                          <a:latin typeface="+mn-lt"/>
                          <a:ea typeface="+mn-ea"/>
                          <a:cs typeface="+mn-cs"/>
                        </a:rPr>
                        <a:t>el porcentaje máximo </a:t>
                      </a:r>
                      <a:r>
                        <a:rPr lang="es-ES" sz="1800" b="1" kern="1200" dirty="0" smtClean="0">
                          <a:solidFill>
                            <a:srgbClr val="000066"/>
                          </a:solidFill>
                          <a:latin typeface="+mn-lt"/>
                          <a:ea typeface="+mn-ea"/>
                          <a:cs typeface="+mn-cs"/>
                        </a:rPr>
                        <a:t>de la misma</a:t>
                      </a:r>
                      <a:r>
                        <a:rPr lang="es-ES" sz="1800" kern="1200" dirty="0" smtClean="0">
                          <a:solidFill>
                            <a:srgbClr val="000066"/>
                          </a:solidFill>
                          <a:latin typeface="+mn-lt"/>
                          <a:ea typeface="+mn-ea"/>
                          <a:cs typeface="+mn-cs"/>
                        </a:rPr>
                        <a:t>. </a:t>
                      </a:r>
                    </a:p>
                    <a:p>
                      <a:pPr marL="342900" indent="-342900">
                        <a:buFont typeface="Wingdings" pitchFamily="2" charset="2"/>
                        <a:buChar char="Ø"/>
                      </a:pPr>
                      <a:r>
                        <a:rPr lang="es-ES" sz="1800" b="1" u="sng" kern="1200" dirty="0" smtClean="0">
                          <a:solidFill>
                            <a:srgbClr val="FF0000"/>
                          </a:solidFill>
                          <a:effectLst/>
                          <a:latin typeface="+mn-lt"/>
                          <a:ea typeface="+mn-ea"/>
                          <a:cs typeface="+mn-cs"/>
                        </a:rPr>
                        <a:t>La junta general</a:t>
                      </a:r>
                      <a:r>
                        <a:rPr lang="es-ES" sz="1800" b="1" u="none" kern="1200" dirty="0" smtClean="0">
                          <a:solidFill>
                            <a:srgbClr val="FF0000"/>
                          </a:solidFill>
                          <a:effectLst/>
                          <a:latin typeface="+mn-lt"/>
                          <a:ea typeface="+mn-ea"/>
                          <a:cs typeface="+mn-cs"/>
                        </a:rPr>
                        <a:t> </a:t>
                      </a:r>
                      <a:r>
                        <a:rPr lang="es-ES" sz="1800" b="1" kern="1200" dirty="0" smtClean="0">
                          <a:solidFill>
                            <a:srgbClr val="000066"/>
                          </a:solidFill>
                          <a:latin typeface="+mn-lt"/>
                          <a:ea typeface="+mn-ea"/>
                          <a:cs typeface="+mn-cs"/>
                        </a:rPr>
                        <a:t>determinará</a:t>
                      </a:r>
                      <a:r>
                        <a:rPr lang="es-ES" sz="1800" kern="1200" dirty="0" smtClean="0">
                          <a:solidFill>
                            <a:srgbClr val="000066"/>
                          </a:solidFill>
                          <a:latin typeface="+mn-lt"/>
                          <a:ea typeface="+mn-ea"/>
                          <a:cs typeface="+mn-cs"/>
                        </a:rPr>
                        <a:t> </a:t>
                      </a:r>
                      <a:r>
                        <a:rPr lang="es-ES" sz="1800" u="sng" kern="1200" dirty="0" smtClean="0">
                          <a:solidFill>
                            <a:srgbClr val="000066"/>
                          </a:solidFill>
                          <a:latin typeface="+mn-lt"/>
                          <a:ea typeface="+mn-ea"/>
                          <a:cs typeface="+mn-cs"/>
                        </a:rPr>
                        <a:t>el </a:t>
                      </a:r>
                      <a:r>
                        <a:rPr lang="es-ES" sz="1800" b="1" u="sng" kern="1200" dirty="0" smtClean="0">
                          <a:solidFill>
                            <a:srgbClr val="000066"/>
                          </a:solidFill>
                          <a:latin typeface="+mn-lt"/>
                          <a:ea typeface="+mn-ea"/>
                          <a:cs typeface="+mn-cs"/>
                        </a:rPr>
                        <a:t>porcentaje</a:t>
                      </a:r>
                      <a:r>
                        <a:rPr lang="es-ES" sz="1800" kern="1200" dirty="0" smtClean="0">
                          <a:solidFill>
                            <a:srgbClr val="000066"/>
                          </a:solidFill>
                          <a:latin typeface="+mn-lt"/>
                          <a:ea typeface="+mn-ea"/>
                          <a:cs typeface="+mn-cs"/>
                        </a:rPr>
                        <a:t> aplicable </a:t>
                      </a:r>
                      <a:r>
                        <a:rPr lang="es-ES" sz="1800" u="sng" kern="1200" dirty="0" smtClean="0">
                          <a:solidFill>
                            <a:srgbClr val="000066"/>
                          </a:solidFill>
                          <a:latin typeface="+mn-lt"/>
                          <a:ea typeface="+mn-ea"/>
                          <a:cs typeface="+mn-cs"/>
                        </a:rPr>
                        <a:t>dentro del máximo establecido en los estatutos sociales</a:t>
                      </a:r>
                      <a:r>
                        <a:rPr lang="es-ES" sz="1800" kern="1200" dirty="0" smtClean="0">
                          <a:solidFill>
                            <a:srgbClr val="000066"/>
                          </a:solidFill>
                          <a:latin typeface="+mn-lt"/>
                          <a:ea typeface="+mn-ea"/>
                          <a:cs typeface="+mn-cs"/>
                        </a:rPr>
                        <a:t>. </a:t>
                      </a:r>
                      <a:endParaRPr lang="es-ES_tradnl" sz="18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990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1800" b="1" u="none" kern="1200" dirty="0" smtClean="0">
                          <a:solidFill>
                            <a:schemeClr val="tx1"/>
                          </a:solidFill>
                          <a:latin typeface="+mn-lt"/>
                          <a:ea typeface="+mn-ea"/>
                          <a:cs typeface="+mn-cs"/>
                        </a:rPr>
                        <a:t>En la </a:t>
                      </a:r>
                      <a:r>
                        <a:rPr lang="es-ES_tradnl" sz="1800" b="1" u="none" kern="1200" dirty="0" smtClean="0">
                          <a:solidFill>
                            <a:srgbClr val="FFFF00"/>
                          </a:solidFill>
                          <a:effectLst>
                            <a:outerShdw blurRad="38100" dist="38100" dir="2700000" algn="tl">
                              <a:srgbClr val="000000">
                                <a:alpha val="43137"/>
                              </a:srgbClr>
                            </a:outerShdw>
                          </a:effectLst>
                          <a:latin typeface="+mn-lt"/>
                          <a:ea typeface="+mn-ea"/>
                          <a:cs typeface="+mn-cs"/>
                        </a:rPr>
                        <a:t>SRL</a:t>
                      </a:r>
                    </a:p>
                    <a:p>
                      <a:pPr marL="342900" indent="-342900">
                        <a:buFont typeface="+mj-lt"/>
                        <a:buNone/>
                      </a:pPr>
                      <a:endParaRPr lang="es-ES" sz="1800" b="1"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2">
                        <a:lumMod val="10000"/>
                      </a:schemeClr>
                    </a:solidFill>
                  </a:tcPr>
                </a:tc>
                <a:tc>
                  <a:txBody>
                    <a:bodyPr/>
                    <a:lstStyle/>
                    <a:p>
                      <a:pPr marL="342900" indent="-342900">
                        <a:buFont typeface="Wingdings" pitchFamily="2" charset="2"/>
                        <a:buChar char="v"/>
                      </a:pPr>
                      <a:r>
                        <a:rPr lang="es-ES" sz="1800" kern="1200" dirty="0" smtClean="0">
                          <a:solidFill>
                            <a:srgbClr val="000066"/>
                          </a:solidFill>
                          <a:latin typeface="+mn-lt"/>
                          <a:ea typeface="+mn-ea"/>
                          <a:cs typeface="+mn-cs"/>
                        </a:rPr>
                        <a:t>El porcentaje máximo de participación en ningún caso podrá ser superior al </a:t>
                      </a:r>
                      <a:r>
                        <a:rPr lang="es-ES" sz="1800" b="1" kern="1200" dirty="0" smtClean="0">
                          <a:solidFill>
                            <a:srgbClr val="0000FF"/>
                          </a:solidFill>
                          <a:latin typeface="+mn-lt"/>
                          <a:ea typeface="+mn-ea"/>
                          <a:cs typeface="+mn-cs"/>
                        </a:rPr>
                        <a:t>10% s/</a:t>
                      </a:r>
                      <a:r>
                        <a:rPr lang="es-ES" sz="1800" kern="1200" dirty="0" smtClean="0">
                          <a:solidFill>
                            <a:srgbClr val="0000FF"/>
                          </a:solidFill>
                          <a:latin typeface="+mn-lt"/>
                          <a:ea typeface="+mn-ea"/>
                          <a:cs typeface="+mn-cs"/>
                        </a:rPr>
                        <a:t> </a:t>
                      </a:r>
                      <a:r>
                        <a:rPr lang="es-ES" sz="1800" b="1" kern="1200" dirty="0" smtClean="0">
                          <a:solidFill>
                            <a:srgbClr val="0000FF"/>
                          </a:solidFill>
                          <a:latin typeface="+mn-lt"/>
                          <a:ea typeface="+mn-ea"/>
                          <a:cs typeface="+mn-cs"/>
                        </a:rPr>
                        <a:t>los beneficios repartibles entre los socios </a:t>
                      </a:r>
                      <a:r>
                        <a:rPr lang="es-ES" sz="1800" b="1" kern="1200" dirty="0" smtClean="0">
                          <a:solidFill>
                            <a:srgbClr val="FF0000"/>
                          </a:solidFill>
                          <a:latin typeface="+mn-lt"/>
                          <a:ea typeface="+mn-ea"/>
                          <a:cs typeface="+mn-cs"/>
                        </a:rPr>
                        <a:t>(límite)</a:t>
                      </a:r>
                      <a:endParaRPr lang="es-ES_tradnl" sz="1800" b="1" u="none"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2036541">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sz="1800" b="1" u="none" kern="1200" dirty="0" smtClean="0">
                          <a:solidFill>
                            <a:schemeClr val="tx1"/>
                          </a:solidFill>
                          <a:latin typeface="+mn-lt"/>
                          <a:ea typeface="+mn-ea"/>
                          <a:cs typeface="+mn-cs"/>
                        </a:rPr>
                        <a:t>En la </a:t>
                      </a:r>
                      <a:r>
                        <a:rPr lang="es-ES_tradnl" sz="1800" b="1" u="none" kern="1200" dirty="0" smtClean="0">
                          <a:solidFill>
                            <a:srgbClr val="FFFF00"/>
                          </a:solidFill>
                          <a:effectLst>
                            <a:outerShdw blurRad="38100" dist="38100" dir="2700000" algn="tl">
                              <a:srgbClr val="000000">
                                <a:alpha val="43137"/>
                              </a:srgbClr>
                            </a:outerShdw>
                          </a:effectLst>
                          <a:latin typeface="+mn-lt"/>
                          <a:ea typeface="+mn-ea"/>
                          <a:cs typeface="+mn-cs"/>
                        </a:rPr>
                        <a:t>SA</a:t>
                      </a:r>
                    </a:p>
                    <a:p>
                      <a:pPr marL="342900" indent="-342900">
                        <a:buFont typeface="+mj-lt"/>
                        <a:buAutoNum type="arabicPeriod"/>
                      </a:pPr>
                      <a:endParaRPr lang="es-ES" sz="1800" b="1"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v"/>
                      </a:pPr>
                      <a:r>
                        <a:rPr lang="es-ES_tradnl" sz="1800" b="1" u="sng" kern="1200" dirty="0" smtClean="0">
                          <a:solidFill>
                            <a:srgbClr val="0000FF"/>
                          </a:solidFill>
                          <a:latin typeface="+mn-lt"/>
                          <a:ea typeface="+mn-ea"/>
                          <a:cs typeface="+mn-cs"/>
                        </a:rPr>
                        <a:t>Condicionantes:</a:t>
                      </a:r>
                    </a:p>
                    <a:p>
                      <a:pPr marL="342900" indent="-342900">
                        <a:buFont typeface="Wingdings" pitchFamily="2" charset="2"/>
                        <a:buChar char="Ø"/>
                      </a:pPr>
                      <a:r>
                        <a:rPr lang="es-ES_tradnl" sz="1800" kern="1200" dirty="0" smtClean="0">
                          <a:solidFill>
                            <a:srgbClr val="000066"/>
                          </a:solidFill>
                          <a:latin typeface="+mn-lt"/>
                          <a:ea typeface="+mn-ea"/>
                          <a:cs typeface="+mn-cs"/>
                        </a:rPr>
                        <a:t>solo podrá ser detraída de los </a:t>
                      </a:r>
                      <a:r>
                        <a:rPr lang="es-ES_tradnl" sz="1800" b="1" u="sng" kern="1200" dirty="0" smtClean="0">
                          <a:solidFill>
                            <a:srgbClr val="000066"/>
                          </a:solidFill>
                          <a:latin typeface="+mn-lt"/>
                          <a:ea typeface="+mn-ea"/>
                          <a:cs typeface="+mn-cs"/>
                        </a:rPr>
                        <a:t>beneficios líquidos</a:t>
                      </a:r>
                      <a:r>
                        <a:rPr lang="es-ES_tradnl" sz="1800" b="1" kern="1200" dirty="0" smtClean="0">
                          <a:solidFill>
                            <a:srgbClr val="000066"/>
                          </a:solidFill>
                          <a:latin typeface="+mn-lt"/>
                          <a:ea typeface="+mn-ea"/>
                          <a:cs typeface="+mn-cs"/>
                        </a:rPr>
                        <a:t> </a:t>
                      </a:r>
                    </a:p>
                    <a:p>
                      <a:pPr marL="342900" indent="-342900">
                        <a:buFont typeface="Wingdings" pitchFamily="2" charset="2"/>
                        <a:buChar char="Ø"/>
                      </a:pPr>
                      <a:r>
                        <a:rPr lang="es-ES_tradnl" sz="1800" kern="1200" dirty="0" smtClean="0">
                          <a:solidFill>
                            <a:srgbClr val="000066"/>
                          </a:solidFill>
                          <a:latin typeface="+mn-lt"/>
                          <a:ea typeface="+mn-ea"/>
                          <a:cs typeface="+mn-cs"/>
                        </a:rPr>
                        <a:t>y después de estar </a:t>
                      </a:r>
                      <a:r>
                        <a:rPr lang="es-ES_tradnl" sz="1800" u="sng" kern="1200" dirty="0" smtClean="0">
                          <a:solidFill>
                            <a:srgbClr val="000066"/>
                          </a:solidFill>
                          <a:latin typeface="+mn-lt"/>
                          <a:ea typeface="+mn-ea"/>
                          <a:cs typeface="+mn-cs"/>
                        </a:rPr>
                        <a:t>cubiertas las </a:t>
                      </a:r>
                      <a:r>
                        <a:rPr lang="es-ES_tradnl" sz="1800" kern="1200" dirty="0" smtClean="0">
                          <a:solidFill>
                            <a:srgbClr val="000066"/>
                          </a:solidFill>
                          <a:latin typeface="+mn-lt"/>
                          <a:ea typeface="+mn-ea"/>
                          <a:cs typeface="+mn-cs"/>
                        </a:rPr>
                        <a:t>atenciones de la </a:t>
                      </a:r>
                      <a:r>
                        <a:rPr lang="es-ES_tradnl" sz="1800" b="1" u="sng" kern="1200" dirty="0" smtClean="0">
                          <a:solidFill>
                            <a:srgbClr val="000066"/>
                          </a:solidFill>
                          <a:latin typeface="+mn-lt"/>
                          <a:ea typeface="+mn-ea"/>
                          <a:cs typeface="+mn-cs"/>
                        </a:rPr>
                        <a:t>reserva legal y de la estatutaria</a:t>
                      </a:r>
                    </a:p>
                    <a:p>
                      <a:pPr marL="342900" indent="-342900">
                        <a:buFont typeface="Wingdings" pitchFamily="2" charset="2"/>
                        <a:buChar char="Ø"/>
                      </a:pPr>
                      <a:r>
                        <a:rPr lang="es-ES_tradnl" sz="1800" kern="1200" dirty="0" smtClean="0">
                          <a:solidFill>
                            <a:srgbClr val="000066"/>
                          </a:solidFill>
                          <a:latin typeface="+mn-lt"/>
                          <a:ea typeface="+mn-ea"/>
                          <a:cs typeface="+mn-cs"/>
                        </a:rPr>
                        <a:t>y de </a:t>
                      </a:r>
                      <a:r>
                        <a:rPr lang="es-ES_tradnl" sz="1800" u="sng" kern="1200" dirty="0" smtClean="0">
                          <a:solidFill>
                            <a:srgbClr val="000066"/>
                          </a:solidFill>
                          <a:latin typeface="+mn-lt"/>
                          <a:ea typeface="+mn-ea"/>
                          <a:cs typeface="+mn-cs"/>
                        </a:rPr>
                        <a:t>haberse reconocido a los </a:t>
                      </a:r>
                      <a:r>
                        <a:rPr lang="es-ES_tradnl" sz="1800" b="1" u="sng" kern="1200" dirty="0" smtClean="0">
                          <a:solidFill>
                            <a:srgbClr val="000066"/>
                          </a:solidFill>
                          <a:latin typeface="+mn-lt"/>
                          <a:ea typeface="+mn-ea"/>
                          <a:cs typeface="+mn-cs"/>
                        </a:rPr>
                        <a:t>accionistas un </a:t>
                      </a:r>
                      <a:r>
                        <a:rPr lang="es-ES_tradnl" sz="1800" u="sng" kern="1200" dirty="0" smtClean="0">
                          <a:solidFill>
                            <a:srgbClr val="000066"/>
                          </a:solidFill>
                          <a:latin typeface="+mn-lt"/>
                          <a:ea typeface="+mn-ea"/>
                          <a:cs typeface="+mn-cs"/>
                        </a:rPr>
                        <a:t>dividendo del </a:t>
                      </a:r>
                      <a:r>
                        <a:rPr lang="es-ES_tradnl" sz="1800" b="1" u="sng" kern="1200" dirty="0" smtClean="0">
                          <a:solidFill>
                            <a:srgbClr val="000066"/>
                          </a:solidFill>
                          <a:latin typeface="+mn-lt"/>
                          <a:ea typeface="+mn-ea"/>
                          <a:cs typeface="+mn-cs"/>
                        </a:rPr>
                        <a:t>4%</a:t>
                      </a:r>
                      <a:r>
                        <a:rPr lang="es-ES_tradnl" sz="1800" kern="1200" dirty="0" smtClean="0">
                          <a:solidFill>
                            <a:srgbClr val="000066"/>
                          </a:solidFill>
                          <a:latin typeface="+mn-lt"/>
                          <a:ea typeface="+mn-ea"/>
                          <a:cs typeface="+mn-cs"/>
                        </a:rPr>
                        <a:t>, </a:t>
                      </a:r>
                      <a:r>
                        <a:rPr lang="es-ES_tradnl" sz="1800" b="1" u="sng" kern="1200" dirty="0" smtClean="0">
                          <a:solidFill>
                            <a:srgbClr val="000066"/>
                          </a:solidFill>
                          <a:latin typeface="+mn-lt"/>
                          <a:ea typeface="+mn-ea"/>
                          <a:cs typeface="+mn-cs"/>
                        </a:rPr>
                        <a:t>o</a:t>
                      </a:r>
                      <a:r>
                        <a:rPr lang="es-ES_tradnl" sz="1800" kern="1200" dirty="0" smtClean="0">
                          <a:solidFill>
                            <a:srgbClr val="000066"/>
                          </a:solidFill>
                          <a:latin typeface="+mn-lt"/>
                          <a:ea typeface="+mn-ea"/>
                          <a:cs typeface="+mn-cs"/>
                        </a:rPr>
                        <a:t> </a:t>
                      </a:r>
                      <a:r>
                        <a:rPr lang="es-ES_tradnl" sz="1800" u="sng" kern="1200" dirty="0" smtClean="0">
                          <a:solidFill>
                            <a:srgbClr val="000066"/>
                          </a:solidFill>
                          <a:latin typeface="+mn-lt"/>
                          <a:ea typeface="+mn-ea"/>
                          <a:cs typeface="+mn-cs"/>
                        </a:rPr>
                        <a:t>el tipo más alto que los estatutos</a:t>
                      </a:r>
                      <a:r>
                        <a:rPr lang="es-ES_tradnl" sz="1800" kern="1200" dirty="0" smtClean="0">
                          <a:solidFill>
                            <a:srgbClr val="000066"/>
                          </a:solidFill>
                          <a:latin typeface="+mn-lt"/>
                          <a:ea typeface="+mn-ea"/>
                          <a:cs typeface="+mn-cs"/>
                        </a:rPr>
                        <a:t> hubieran establecido.</a:t>
                      </a:r>
                      <a:endParaRPr lang="es-ES_tradnl" sz="1800" kern="1200" dirty="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bl>
          </a:graphicData>
        </a:graphic>
      </p:graphicFrame>
      <p:sp>
        <p:nvSpPr>
          <p:cNvPr id="9" name="Text Box 3"/>
          <p:cNvSpPr txBox="1">
            <a:spLocks noChangeArrowheads="1"/>
          </p:cNvSpPr>
          <p:nvPr/>
        </p:nvSpPr>
        <p:spPr bwMode="auto">
          <a:xfrm>
            <a:off x="0" y="0"/>
            <a:ext cx="9906000" cy="677108"/>
          </a:xfrm>
          <a:prstGeom prst="rect">
            <a:avLst/>
          </a:prstGeom>
          <a:solidFill>
            <a:srgbClr val="CCFFFF"/>
          </a:solidFill>
          <a:ln w="9525">
            <a:noFill/>
            <a:miter lim="800000"/>
            <a:headEnd/>
            <a:tailEnd/>
          </a:ln>
        </p:spPr>
        <p:txBody>
          <a:bodyPr>
            <a:spAutoFit/>
          </a:bodyPr>
          <a:lstStyle/>
          <a:p>
            <a:pPr marL="457200" indent="-457200" algn="ctr">
              <a:buFont typeface="Wingdings" pitchFamily="2" charset="2"/>
              <a:buChar char="v"/>
              <a:defRPr/>
            </a:pPr>
            <a:r>
              <a:rPr lang="es-ES_tradnl" dirty="0" smtClean="0">
                <a:solidFill>
                  <a:srgbClr val="FF0000"/>
                </a:solidFill>
                <a:latin typeface="+mn-lt"/>
                <a:cs typeface="Arial" charset="0"/>
              </a:rPr>
              <a:t>SERVICIOS </a:t>
            </a:r>
            <a:r>
              <a:rPr lang="es-ES_tradnl" dirty="0">
                <a:solidFill>
                  <a:srgbClr val="FF0000"/>
                </a:solidFill>
                <a:latin typeface="+mn-lt"/>
                <a:cs typeface="Arial" charset="0"/>
              </a:rPr>
              <a:t>DE </a:t>
            </a:r>
            <a:r>
              <a:rPr lang="es-ES_tradnl" u="sng" dirty="0">
                <a:solidFill>
                  <a:srgbClr val="FF0000"/>
                </a:solidFill>
                <a:latin typeface="+mn-lt"/>
                <a:cs typeface="Arial" charset="0"/>
              </a:rPr>
              <a:t>GERENCIA</a:t>
            </a:r>
            <a:r>
              <a:rPr lang="es-ES_tradnl" dirty="0">
                <a:solidFill>
                  <a:srgbClr val="FF0000"/>
                </a:solidFill>
                <a:latin typeface="+mn-lt"/>
                <a:cs typeface="Arial" charset="0"/>
              </a:rPr>
              <a:t> O ADMINISTRACIÓN </a:t>
            </a:r>
          </a:p>
          <a:p>
            <a:pPr marL="457200" indent="-457200" algn="ctr">
              <a:defRPr/>
            </a:pPr>
            <a:r>
              <a:rPr lang="es-ES" sz="1800" dirty="0">
                <a:solidFill>
                  <a:srgbClr val="000066"/>
                </a:solidFill>
                <a:latin typeface="+mn-lt"/>
                <a:cs typeface="Arial" charset="0"/>
              </a:rPr>
              <a:t>[</a:t>
            </a:r>
            <a:r>
              <a:rPr lang="es-ES" sz="1800" dirty="0" smtClean="0">
                <a:solidFill>
                  <a:srgbClr val="000066"/>
                </a:solidFill>
                <a:latin typeface="+mn-lt"/>
                <a:cs typeface="Arial" charset="0"/>
              </a:rPr>
              <a:t>Art. </a:t>
            </a:r>
            <a:r>
              <a:rPr lang="es-ES" sz="1800" dirty="0" smtClean="0">
                <a:solidFill>
                  <a:srgbClr val="0000FF"/>
                </a:solidFill>
                <a:latin typeface="+mn-lt"/>
                <a:cs typeface="Arial" charset="0"/>
              </a:rPr>
              <a:t>218 </a:t>
            </a:r>
            <a:r>
              <a:rPr lang="es-ES" sz="1800" dirty="0">
                <a:solidFill>
                  <a:srgbClr val="000066"/>
                </a:solidFill>
                <a:latin typeface="+mn-lt"/>
                <a:cs typeface="Arial" charset="0"/>
              </a:rPr>
              <a:t>del RDLº 1/2010, Ley sociedades de Capital –LSC-] </a:t>
            </a:r>
            <a:endParaRPr lang="es-ES" sz="1800" dirty="0">
              <a:solidFill>
                <a:srgbClr val="FF0000"/>
              </a:solidFill>
              <a:latin typeface="+mn-lt"/>
              <a:cs typeface="Arial" charset="0"/>
            </a:endParaRPr>
          </a:p>
        </p:txBody>
      </p:sp>
    </p:spTree>
    <p:extLst>
      <p:ext uri="{BB962C8B-B14F-4D97-AF65-F5344CB8AC3E}">
        <p14:creationId xmlns="" xmlns:p14="http://schemas.microsoft.com/office/powerpoint/2010/main" val="4198324199"/>
      </p:ext>
    </p:extLst>
  </p:cSld>
  <p:clrMapOvr>
    <a:masterClrMapping/>
  </p:clrMapOvr>
  <p:transition advClick="0" advTm="0"/>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381750"/>
            <a:ext cx="2311400" cy="476250"/>
          </a:xfrm>
        </p:spPr>
        <p:txBody>
          <a:bodyPr/>
          <a:lstStyle/>
          <a:p>
            <a:pPr>
              <a:defRPr/>
            </a:pPr>
            <a:fld id="{0D728276-C6C3-471A-8CAA-83B74FEA6CD4}" type="slidenum">
              <a:rPr lang="es-ES"/>
              <a:pPr>
                <a:defRPr/>
              </a:pPr>
              <a:t>91</a:t>
            </a:fld>
            <a:endParaRPr lang="es-ES" dirty="0"/>
          </a:p>
        </p:txBody>
      </p:sp>
      <p:graphicFrame>
        <p:nvGraphicFramePr>
          <p:cNvPr id="5" name="4 Tabla"/>
          <p:cNvGraphicFramePr>
            <a:graphicFrameLocks noGrp="1"/>
          </p:cNvGraphicFramePr>
          <p:nvPr>
            <p:extLst>
              <p:ext uri="{D42A27DB-BD31-4B8C-83A1-F6EECF244321}">
                <p14:modId xmlns="" xmlns:p14="http://schemas.microsoft.com/office/powerpoint/2010/main" val="3870831289"/>
              </p:ext>
            </p:extLst>
          </p:nvPr>
        </p:nvGraphicFramePr>
        <p:xfrm>
          <a:off x="152400" y="1219200"/>
          <a:ext cx="9601200" cy="4937760"/>
        </p:xfrm>
        <a:graphic>
          <a:graphicData uri="http://schemas.openxmlformats.org/drawingml/2006/table">
            <a:tbl>
              <a:tblPr firstRow="1" bandRow="1">
                <a:tableStyleId>{5C22544A-7EE6-4342-B048-85BDC9FD1C3A}</a:tableStyleId>
              </a:tblPr>
              <a:tblGrid>
                <a:gridCol w="6096000">
                  <a:extLst>
                    <a:ext uri="{9D8B030D-6E8A-4147-A177-3AD203B41FA5}">
                      <a16:colId xmlns="" xmlns:a16="http://schemas.microsoft.com/office/drawing/2014/main" val="20000"/>
                    </a:ext>
                  </a:extLst>
                </a:gridCol>
                <a:gridCol w="3505200">
                  <a:extLst>
                    <a:ext uri="{9D8B030D-6E8A-4147-A177-3AD203B41FA5}">
                      <a16:colId xmlns="" xmlns:a16="http://schemas.microsoft.com/office/drawing/2014/main" val="20001"/>
                    </a:ext>
                  </a:extLst>
                </a:gridCol>
              </a:tblGrid>
              <a:tr h="6858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i="0" kern="1200" dirty="0" smtClean="0">
                          <a:solidFill>
                            <a:schemeClr val="tx1"/>
                          </a:solidFill>
                          <a:latin typeface="+mn-lt"/>
                          <a:ea typeface="+mn-ea"/>
                          <a:cs typeface="+mn-cs"/>
                        </a:rPr>
                        <a:t>Remuneración </a:t>
                      </a:r>
                      <a:r>
                        <a:rPr lang="es-ES_tradnl" sz="2000" b="1" i="0" kern="1200" dirty="0" smtClean="0">
                          <a:solidFill>
                            <a:schemeClr val="lt1"/>
                          </a:solidFill>
                          <a:latin typeface="+mn-lt"/>
                          <a:ea typeface="+mn-ea"/>
                          <a:cs typeface="+mn-cs"/>
                        </a:rPr>
                        <a:t>mediante entrega de acciones.</a:t>
                      </a:r>
                      <a:r>
                        <a:rPr lang="es-ES_tradnl" sz="2000" i="0" kern="1200" dirty="0" smtClean="0">
                          <a:solidFill>
                            <a:schemeClr val="tx1"/>
                          </a:solidFill>
                          <a:latin typeface="+mn-lt"/>
                          <a:ea typeface="+mn-ea"/>
                          <a:cs typeface="+mn-cs"/>
                        </a:rPr>
                        <a:t>  </a:t>
                      </a:r>
                      <a:r>
                        <a:rPr lang="es-ES_tradnl" sz="2000" b="1" i="0" kern="1200" dirty="0" smtClean="0">
                          <a:solidFill>
                            <a:srgbClr val="FFFF00"/>
                          </a:solidFill>
                          <a:effectLst>
                            <a:outerShdw blurRad="38100" dist="38100" dir="2700000" algn="tl">
                              <a:srgbClr val="000000">
                                <a:alpha val="43137"/>
                              </a:srgbClr>
                            </a:outerShdw>
                          </a:effectLst>
                          <a:latin typeface="+mn-lt"/>
                          <a:ea typeface="+mn-ea"/>
                          <a:cs typeface="+mn-cs"/>
                        </a:rPr>
                        <a:t>Art. 219 LSC</a:t>
                      </a:r>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b="1" i="0" kern="1200" dirty="0" smtClean="0">
                          <a:solidFill>
                            <a:schemeClr val="lt1"/>
                          </a:solidFill>
                          <a:latin typeface="+mn-lt"/>
                          <a:ea typeface="+mn-ea"/>
                          <a:cs typeface="+mn-cs"/>
                        </a:rPr>
                        <a:t>Prestación de servicios de los administradores.</a:t>
                      </a:r>
                      <a:r>
                        <a:rPr lang="es-ES_tradnl" sz="2000" i="0" kern="1200" dirty="0" smtClean="0">
                          <a:solidFill>
                            <a:schemeClr val="tx1"/>
                          </a:solidFill>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r>
                        <a:rPr lang="es-ES_tradnl" sz="2000" i="0" kern="1200" dirty="0" smtClean="0">
                          <a:solidFill>
                            <a:schemeClr val="tx1"/>
                          </a:solidFill>
                          <a:latin typeface="+mn-lt"/>
                          <a:ea typeface="+mn-ea"/>
                          <a:cs typeface="+mn-cs"/>
                        </a:rPr>
                        <a:t> </a:t>
                      </a:r>
                      <a:r>
                        <a:rPr lang="es-ES_tradnl" sz="2000" b="1" i="0" kern="1200" dirty="0" smtClean="0">
                          <a:solidFill>
                            <a:srgbClr val="FFFF00"/>
                          </a:solidFill>
                          <a:effectLst>
                            <a:outerShdw blurRad="38100" dist="38100" dir="2700000" algn="tl">
                              <a:srgbClr val="000000">
                                <a:alpha val="43137"/>
                              </a:srgbClr>
                            </a:outerShdw>
                          </a:effectLst>
                          <a:latin typeface="+mn-lt"/>
                          <a:ea typeface="+mn-ea"/>
                          <a:cs typeface="+mn-cs"/>
                        </a:rPr>
                        <a:t>Art. 220 LSC</a:t>
                      </a:r>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2036541">
                <a:tc>
                  <a:txBody>
                    <a:bodyPr/>
                    <a:lstStyle/>
                    <a:p>
                      <a:pPr marL="342900" indent="-342900">
                        <a:buFont typeface="Wingdings" pitchFamily="2" charset="2"/>
                        <a:buChar char="q"/>
                      </a:pPr>
                      <a:r>
                        <a:rPr lang="es-ES_tradnl" sz="1800" b="1" u="sng" kern="1200" dirty="0" smtClean="0">
                          <a:solidFill>
                            <a:srgbClr val="0000FF"/>
                          </a:solidFill>
                          <a:latin typeface="+mn-lt"/>
                          <a:ea typeface="+mn-ea"/>
                          <a:cs typeface="+mn-cs"/>
                        </a:rPr>
                        <a:t>En la SA:</a:t>
                      </a:r>
                    </a:p>
                    <a:p>
                      <a:pPr marL="342900" indent="-342900">
                        <a:buFont typeface="+mj-lt"/>
                        <a:buAutoNum type="arabicPeriod"/>
                      </a:pPr>
                      <a:endParaRPr lang="es-ES_tradnl" sz="1800" kern="1200" dirty="0" smtClean="0">
                        <a:solidFill>
                          <a:srgbClr val="000066"/>
                        </a:solidFill>
                        <a:latin typeface="+mn-lt"/>
                        <a:ea typeface="+mn-ea"/>
                        <a:cs typeface="+mn-cs"/>
                      </a:endParaRPr>
                    </a:p>
                    <a:p>
                      <a:pPr marL="342900" indent="-342900">
                        <a:buFont typeface="+mj-lt"/>
                        <a:buAutoNum type="arabicPeriod"/>
                      </a:pPr>
                      <a:r>
                        <a:rPr lang="es-ES_tradnl" sz="1800" kern="1200" dirty="0" smtClean="0">
                          <a:solidFill>
                            <a:srgbClr val="000066"/>
                          </a:solidFill>
                          <a:latin typeface="+mn-lt"/>
                          <a:ea typeface="+mn-ea"/>
                          <a:cs typeface="+mn-cs"/>
                        </a:rPr>
                        <a:t> la retribución consistente en la entrega de acciones o de derechos de opción sobre las mismas o que esté referenciada al valor de las acciones </a:t>
                      </a:r>
                      <a:r>
                        <a:rPr lang="es-ES_tradnl" sz="1800" b="1" u="sng" kern="1200" dirty="0" smtClean="0">
                          <a:solidFill>
                            <a:srgbClr val="000066"/>
                          </a:solidFill>
                          <a:latin typeface="+mn-lt"/>
                          <a:ea typeface="+mn-ea"/>
                          <a:cs typeface="+mn-cs"/>
                        </a:rPr>
                        <a:t>deberá preverse expresamente en los </a:t>
                      </a:r>
                      <a:r>
                        <a:rPr lang="es-ES_tradnl" sz="1800" b="1" u="sng" kern="1200" dirty="0" smtClean="0">
                          <a:solidFill>
                            <a:srgbClr val="FF0000"/>
                          </a:solidFill>
                          <a:latin typeface="+mn-lt"/>
                          <a:ea typeface="+mn-ea"/>
                          <a:cs typeface="+mn-cs"/>
                        </a:rPr>
                        <a:t>estatutos</a:t>
                      </a:r>
                      <a:r>
                        <a:rPr lang="es-ES_tradnl" sz="1800" kern="1200" dirty="0" smtClean="0">
                          <a:solidFill>
                            <a:srgbClr val="000066"/>
                          </a:solidFill>
                          <a:latin typeface="+mn-lt"/>
                          <a:ea typeface="+mn-ea"/>
                          <a:cs typeface="+mn-cs"/>
                        </a:rPr>
                        <a:t>, </a:t>
                      </a:r>
                      <a:r>
                        <a:rPr lang="es-ES_tradnl" sz="1800" b="1" kern="1200" dirty="0" smtClean="0">
                          <a:solidFill>
                            <a:srgbClr val="000066"/>
                          </a:solidFill>
                          <a:latin typeface="+mn-lt"/>
                          <a:ea typeface="+mn-ea"/>
                          <a:cs typeface="+mn-cs"/>
                        </a:rPr>
                        <a:t>y</a:t>
                      </a:r>
                      <a:r>
                        <a:rPr lang="es-ES_tradnl" sz="1800" kern="1200" dirty="0" smtClean="0">
                          <a:solidFill>
                            <a:srgbClr val="000066"/>
                          </a:solidFill>
                          <a:latin typeface="+mn-lt"/>
                          <a:ea typeface="+mn-ea"/>
                          <a:cs typeface="+mn-cs"/>
                        </a:rPr>
                        <a:t> su aplicación requerirá un </a:t>
                      </a:r>
                      <a:r>
                        <a:rPr lang="es-ES_tradnl" sz="1800" b="1" u="sng" kern="1200" dirty="0" smtClean="0">
                          <a:solidFill>
                            <a:srgbClr val="000066"/>
                          </a:solidFill>
                          <a:latin typeface="+mn-lt"/>
                          <a:ea typeface="+mn-ea"/>
                          <a:cs typeface="+mn-cs"/>
                        </a:rPr>
                        <a:t>acuerdo de la </a:t>
                      </a:r>
                      <a:r>
                        <a:rPr lang="es-ES_tradnl" sz="1800" b="1" u="sng" kern="1200" dirty="0" smtClean="0">
                          <a:solidFill>
                            <a:srgbClr val="0000FF"/>
                          </a:solidFill>
                          <a:latin typeface="+mn-lt"/>
                          <a:ea typeface="+mn-ea"/>
                          <a:cs typeface="+mn-cs"/>
                        </a:rPr>
                        <a:t>junta general</a:t>
                      </a:r>
                      <a:r>
                        <a:rPr lang="es-ES_tradnl" sz="1800" kern="1200" dirty="0" smtClean="0">
                          <a:solidFill>
                            <a:srgbClr val="000066"/>
                          </a:solidFill>
                          <a:latin typeface="+mn-lt"/>
                          <a:ea typeface="+mn-ea"/>
                          <a:cs typeface="+mn-cs"/>
                        </a:rPr>
                        <a:t>.</a:t>
                      </a:r>
                    </a:p>
                    <a:p>
                      <a:pPr marL="342900" indent="-342900">
                        <a:buFont typeface="+mj-lt"/>
                        <a:buAutoNum type="arabicPeriod"/>
                      </a:pPr>
                      <a:endParaRPr lang="es-ES_tradnl" sz="1800" kern="1200" dirty="0" smtClean="0">
                        <a:solidFill>
                          <a:srgbClr val="000066"/>
                        </a:solidFill>
                        <a:latin typeface="+mn-lt"/>
                        <a:ea typeface="+mn-ea"/>
                        <a:cs typeface="+mn-cs"/>
                      </a:endParaRPr>
                    </a:p>
                    <a:p>
                      <a:pPr marL="342900" indent="-342900">
                        <a:buFont typeface="+mj-lt"/>
                        <a:buAutoNum type="arabicPeriod"/>
                      </a:pPr>
                      <a:r>
                        <a:rPr lang="es-ES_tradnl" sz="1800" kern="1200" dirty="0" smtClean="0">
                          <a:solidFill>
                            <a:srgbClr val="000066"/>
                          </a:solidFill>
                          <a:latin typeface="+mn-lt"/>
                          <a:ea typeface="+mn-ea"/>
                          <a:cs typeface="+mn-cs"/>
                        </a:rPr>
                        <a:t> </a:t>
                      </a:r>
                      <a:r>
                        <a:rPr lang="es-ES_tradnl" sz="1800" b="1" u="sng" kern="1200" dirty="0" smtClean="0">
                          <a:solidFill>
                            <a:srgbClr val="000066"/>
                          </a:solidFill>
                          <a:latin typeface="+mn-lt"/>
                          <a:ea typeface="+mn-ea"/>
                          <a:cs typeface="+mn-cs"/>
                        </a:rPr>
                        <a:t>El acuerdo de la junta general</a:t>
                      </a:r>
                      <a:r>
                        <a:rPr lang="es-ES_tradnl" sz="1800" kern="1200" dirty="0" smtClean="0">
                          <a:solidFill>
                            <a:srgbClr val="000066"/>
                          </a:solidFill>
                          <a:latin typeface="+mn-lt"/>
                          <a:ea typeface="+mn-ea"/>
                          <a:cs typeface="+mn-cs"/>
                        </a:rPr>
                        <a:t> </a:t>
                      </a:r>
                      <a:r>
                        <a:rPr lang="es-ES_tradnl" sz="1800" b="1" kern="1200" dirty="0" smtClean="0">
                          <a:solidFill>
                            <a:srgbClr val="000066"/>
                          </a:solidFill>
                          <a:latin typeface="+mn-lt"/>
                          <a:ea typeface="+mn-ea"/>
                          <a:cs typeface="+mn-cs"/>
                        </a:rPr>
                        <a:t>expresará</a:t>
                      </a:r>
                      <a:r>
                        <a:rPr lang="es-ES_tradnl" sz="1800" kern="1200" dirty="0" smtClean="0">
                          <a:solidFill>
                            <a:srgbClr val="000066"/>
                          </a:solidFill>
                          <a:latin typeface="+mn-lt"/>
                          <a:ea typeface="+mn-ea"/>
                          <a:cs typeface="+mn-cs"/>
                        </a:rPr>
                        <a:t>, en su caso, </a:t>
                      </a:r>
                    </a:p>
                    <a:p>
                      <a:pPr marL="342900" indent="-342900">
                        <a:buFont typeface="Wingdings" pitchFamily="2" charset="2"/>
                        <a:buChar char="§"/>
                      </a:pPr>
                      <a:r>
                        <a:rPr lang="es-ES_tradnl" sz="1800" kern="1200" dirty="0" smtClean="0">
                          <a:solidFill>
                            <a:srgbClr val="000066"/>
                          </a:solidFill>
                          <a:latin typeface="+mn-lt"/>
                          <a:ea typeface="+mn-ea"/>
                          <a:cs typeface="+mn-cs"/>
                        </a:rPr>
                        <a:t>el número de acciones a entregar, </a:t>
                      </a:r>
                    </a:p>
                    <a:p>
                      <a:pPr marL="342900" indent="-342900">
                        <a:buFont typeface="Wingdings" pitchFamily="2" charset="2"/>
                        <a:buChar char="§"/>
                      </a:pPr>
                      <a:r>
                        <a:rPr lang="es-ES_tradnl" sz="1800" kern="1200" dirty="0" smtClean="0">
                          <a:solidFill>
                            <a:srgbClr val="000066"/>
                          </a:solidFill>
                          <a:latin typeface="+mn-lt"/>
                          <a:ea typeface="+mn-ea"/>
                          <a:cs typeface="+mn-cs"/>
                        </a:rPr>
                        <a:t>el precio de ejercicio de los derechos de opción, </a:t>
                      </a:r>
                    </a:p>
                    <a:p>
                      <a:pPr marL="342900" indent="-342900">
                        <a:buFont typeface="Wingdings" pitchFamily="2" charset="2"/>
                        <a:buChar char="§"/>
                      </a:pPr>
                      <a:r>
                        <a:rPr lang="es-ES_tradnl" sz="1800" kern="1200" dirty="0" smtClean="0">
                          <a:solidFill>
                            <a:srgbClr val="000066"/>
                          </a:solidFill>
                          <a:latin typeface="+mn-lt"/>
                          <a:ea typeface="+mn-ea"/>
                          <a:cs typeface="+mn-cs"/>
                        </a:rPr>
                        <a:t>el valor de las acciones que se tome como referencia</a:t>
                      </a:r>
                    </a:p>
                    <a:p>
                      <a:pPr marL="342900" indent="-342900">
                        <a:buFont typeface="Wingdings" pitchFamily="2" charset="2"/>
                        <a:buChar char="§"/>
                      </a:pPr>
                      <a:r>
                        <a:rPr lang="es-ES_tradnl" sz="1800" kern="1200" dirty="0" smtClean="0">
                          <a:solidFill>
                            <a:srgbClr val="000066"/>
                          </a:solidFill>
                          <a:latin typeface="+mn-lt"/>
                          <a:ea typeface="+mn-ea"/>
                          <a:cs typeface="+mn-cs"/>
                        </a:rPr>
                        <a:t> y el plazo de duración de este sistema de retribución.</a:t>
                      </a:r>
                      <a:endParaRPr lang="es-ES_tradnl" sz="1800" kern="1200" dirty="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tc>
                  <a:txBody>
                    <a:bodyPr/>
                    <a:lstStyle/>
                    <a:p>
                      <a:pPr marL="342900" indent="-342900">
                        <a:buFont typeface="Wingdings" pitchFamily="2" charset="2"/>
                        <a:buChar char="q"/>
                      </a:pPr>
                      <a:r>
                        <a:rPr lang="es-ES_tradnl" sz="1800" b="1" u="sng" kern="1200" dirty="0" smtClean="0">
                          <a:solidFill>
                            <a:srgbClr val="0000FF"/>
                          </a:solidFill>
                          <a:latin typeface="+mn-lt"/>
                          <a:ea typeface="+mn-ea"/>
                          <a:cs typeface="+mn-cs"/>
                        </a:rPr>
                        <a:t>En la SRL:</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endParaRPr lang="es-ES_tradnl" sz="1800" kern="1200" dirty="0" smtClean="0">
                        <a:solidFill>
                          <a:srgbClr val="000066"/>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sz="1800" kern="1200" dirty="0" smtClean="0">
                          <a:solidFill>
                            <a:srgbClr val="000066"/>
                          </a:solidFill>
                          <a:latin typeface="+mn-lt"/>
                          <a:ea typeface="+mn-ea"/>
                          <a:cs typeface="+mn-cs"/>
                        </a:rPr>
                        <a:t>El establecimiento o la modificación de cualquier clase de </a:t>
                      </a:r>
                      <a:r>
                        <a:rPr lang="es-ES_tradnl" sz="1800" b="1" u="sng" kern="1200" dirty="0" smtClean="0">
                          <a:solidFill>
                            <a:srgbClr val="000066"/>
                          </a:solidFill>
                          <a:latin typeface="+mn-lt"/>
                          <a:ea typeface="+mn-ea"/>
                          <a:cs typeface="+mn-cs"/>
                        </a:rPr>
                        <a:t>relaciones</a:t>
                      </a:r>
                      <a:r>
                        <a:rPr lang="es-ES_tradnl" sz="1800" u="sng" kern="1200" dirty="0" smtClean="0">
                          <a:solidFill>
                            <a:srgbClr val="000066"/>
                          </a:solidFill>
                          <a:latin typeface="+mn-lt"/>
                          <a:ea typeface="+mn-ea"/>
                          <a:cs typeface="+mn-cs"/>
                        </a:rPr>
                        <a:t> de prestación de servicios o de obra</a:t>
                      </a:r>
                      <a:r>
                        <a:rPr lang="es-ES_tradnl" sz="1800" kern="1200" dirty="0" smtClean="0">
                          <a:solidFill>
                            <a:srgbClr val="000066"/>
                          </a:solidFill>
                          <a:latin typeface="+mn-lt"/>
                          <a:ea typeface="+mn-ea"/>
                          <a:cs typeface="+mn-cs"/>
                        </a:rPr>
                        <a:t> </a:t>
                      </a:r>
                      <a:r>
                        <a:rPr lang="es-ES_tradnl" sz="1800" u="sng" kern="1200" dirty="0" smtClean="0">
                          <a:solidFill>
                            <a:srgbClr val="000066"/>
                          </a:solidFill>
                          <a:latin typeface="+mn-lt"/>
                          <a:ea typeface="+mn-ea"/>
                          <a:cs typeface="+mn-cs"/>
                        </a:rPr>
                        <a:t>entre la sociedad y </a:t>
                      </a:r>
                      <a:r>
                        <a:rPr lang="es-ES_tradnl" sz="1800" kern="1200" dirty="0" smtClean="0">
                          <a:solidFill>
                            <a:srgbClr val="000066"/>
                          </a:solidFill>
                          <a:latin typeface="+mn-lt"/>
                          <a:ea typeface="+mn-ea"/>
                          <a:cs typeface="+mn-cs"/>
                        </a:rPr>
                        <a:t>uno o varios de sus </a:t>
                      </a:r>
                      <a:r>
                        <a:rPr lang="es-ES_tradnl" sz="1800" u="sng" kern="1200" dirty="0" smtClean="0">
                          <a:solidFill>
                            <a:srgbClr val="000066"/>
                          </a:solidFill>
                          <a:latin typeface="+mn-lt"/>
                          <a:ea typeface="+mn-ea"/>
                          <a:cs typeface="+mn-cs"/>
                        </a:rPr>
                        <a:t>administradores</a:t>
                      </a:r>
                      <a:r>
                        <a:rPr lang="es-ES_tradnl" sz="1800" kern="1200" dirty="0" smtClean="0">
                          <a:solidFill>
                            <a:srgbClr val="000066"/>
                          </a:solidFill>
                          <a:latin typeface="+mn-lt"/>
                          <a:ea typeface="+mn-ea"/>
                          <a:cs typeface="+mn-cs"/>
                        </a:rPr>
                        <a:t> </a:t>
                      </a:r>
                      <a:r>
                        <a:rPr lang="es-ES_tradnl" sz="1800" b="1" kern="1200" dirty="0" smtClean="0">
                          <a:solidFill>
                            <a:srgbClr val="000066"/>
                          </a:solidFill>
                          <a:latin typeface="+mn-lt"/>
                          <a:ea typeface="+mn-ea"/>
                          <a:cs typeface="+mn-cs"/>
                        </a:rPr>
                        <a:t>requerirán </a:t>
                      </a:r>
                      <a:r>
                        <a:rPr lang="es-ES_tradnl" sz="1800" b="1" u="sng" kern="1200" dirty="0" smtClean="0">
                          <a:solidFill>
                            <a:srgbClr val="000066"/>
                          </a:solidFill>
                          <a:latin typeface="+mn-lt"/>
                          <a:ea typeface="+mn-ea"/>
                          <a:cs typeface="+mn-cs"/>
                        </a:rPr>
                        <a:t>acuerdo</a:t>
                      </a:r>
                      <a:r>
                        <a:rPr lang="es-ES_tradnl" sz="1800" b="1" kern="1200" dirty="0" smtClean="0">
                          <a:solidFill>
                            <a:srgbClr val="000066"/>
                          </a:solidFill>
                          <a:latin typeface="+mn-lt"/>
                          <a:ea typeface="+mn-ea"/>
                          <a:cs typeface="+mn-cs"/>
                        </a:rPr>
                        <a:t> de la </a:t>
                      </a:r>
                      <a:r>
                        <a:rPr lang="es-ES_tradnl" sz="1800" b="1" u="sng" kern="1200" dirty="0" smtClean="0">
                          <a:solidFill>
                            <a:srgbClr val="0000FF"/>
                          </a:solidFill>
                          <a:latin typeface="+mn-lt"/>
                          <a:ea typeface="+mn-ea"/>
                          <a:cs typeface="+mn-cs"/>
                        </a:rPr>
                        <a:t>junta genera</a:t>
                      </a:r>
                      <a:r>
                        <a:rPr lang="es-ES_tradnl" sz="1800" b="1" u="sng" kern="1200" dirty="0" smtClean="0">
                          <a:solidFill>
                            <a:srgbClr val="000066"/>
                          </a:solidFill>
                          <a:latin typeface="+mn-lt"/>
                          <a:ea typeface="+mn-ea"/>
                          <a:cs typeface="+mn-cs"/>
                        </a:rPr>
                        <a:t>l</a:t>
                      </a:r>
                      <a:r>
                        <a:rPr lang="es-ES_tradnl" sz="1800" b="1" kern="1200" dirty="0" smtClean="0">
                          <a:solidFill>
                            <a:srgbClr val="000066"/>
                          </a:solidFill>
                          <a:latin typeface="+mn-lt"/>
                          <a:ea typeface="+mn-ea"/>
                          <a:cs typeface="+mn-cs"/>
                        </a:rPr>
                        <a:t>.</a:t>
                      </a:r>
                    </a:p>
                    <a:p>
                      <a:pPr marL="342900" indent="-342900">
                        <a:buFont typeface="Wingdings" pitchFamily="2" charset="2"/>
                        <a:buChar char="q"/>
                      </a:pPr>
                      <a:endParaRPr lang="es-ES_tradnl" sz="1800" b="1" u="sng"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bl>
          </a:graphicData>
        </a:graphic>
      </p:graphicFrame>
      <p:sp>
        <p:nvSpPr>
          <p:cNvPr id="9" name="Text Box 3"/>
          <p:cNvSpPr txBox="1">
            <a:spLocks noChangeArrowheads="1"/>
          </p:cNvSpPr>
          <p:nvPr/>
        </p:nvSpPr>
        <p:spPr bwMode="auto">
          <a:xfrm>
            <a:off x="0" y="0"/>
            <a:ext cx="9906000" cy="677108"/>
          </a:xfrm>
          <a:prstGeom prst="rect">
            <a:avLst/>
          </a:prstGeom>
          <a:solidFill>
            <a:srgbClr val="CCFFFF"/>
          </a:solidFill>
          <a:ln w="9525">
            <a:noFill/>
            <a:miter lim="800000"/>
            <a:headEnd/>
            <a:tailEnd/>
          </a:ln>
        </p:spPr>
        <p:txBody>
          <a:bodyPr>
            <a:spAutoFit/>
          </a:bodyPr>
          <a:lstStyle/>
          <a:p>
            <a:pPr marL="457200" indent="-457200" algn="ctr">
              <a:buFont typeface="Wingdings" pitchFamily="2" charset="2"/>
              <a:buChar char="v"/>
              <a:defRPr/>
            </a:pPr>
            <a:r>
              <a:rPr lang="es-ES_tradnl" dirty="0" smtClean="0">
                <a:solidFill>
                  <a:srgbClr val="FF0000"/>
                </a:solidFill>
                <a:latin typeface="+mn-lt"/>
                <a:cs typeface="Arial" charset="0"/>
              </a:rPr>
              <a:t>SERVICIOS </a:t>
            </a:r>
            <a:r>
              <a:rPr lang="es-ES_tradnl" dirty="0">
                <a:solidFill>
                  <a:srgbClr val="FF0000"/>
                </a:solidFill>
                <a:latin typeface="+mn-lt"/>
                <a:cs typeface="Arial" charset="0"/>
              </a:rPr>
              <a:t>DE </a:t>
            </a:r>
            <a:r>
              <a:rPr lang="es-ES_tradnl" u="sng" dirty="0">
                <a:solidFill>
                  <a:srgbClr val="FF0000"/>
                </a:solidFill>
                <a:latin typeface="+mn-lt"/>
                <a:cs typeface="Arial" charset="0"/>
              </a:rPr>
              <a:t>GERENCIA</a:t>
            </a:r>
            <a:r>
              <a:rPr lang="es-ES_tradnl" dirty="0">
                <a:solidFill>
                  <a:srgbClr val="FF0000"/>
                </a:solidFill>
                <a:latin typeface="+mn-lt"/>
                <a:cs typeface="Arial" charset="0"/>
              </a:rPr>
              <a:t> O ADMINISTRACIÓN </a:t>
            </a:r>
          </a:p>
          <a:p>
            <a:pPr marL="457200" indent="-457200" algn="ctr">
              <a:defRPr/>
            </a:pPr>
            <a:r>
              <a:rPr lang="es-ES" sz="1800" dirty="0">
                <a:solidFill>
                  <a:srgbClr val="000066"/>
                </a:solidFill>
                <a:latin typeface="+mn-lt"/>
                <a:cs typeface="Arial" charset="0"/>
              </a:rPr>
              <a:t>[Arts. </a:t>
            </a:r>
            <a:r>
              <a:rPr lang="es-ES" sz="1800" dirty="0">
                <a:solidFill>
                  <a:srgbClr val="0000FF"/>
                </a:solidFill>
                <a:latin typeface="+mn-lt"/>
                <a:cs typeface="Arial" charset="0"/>
              </a:rPr>
              <a:t>219 y 220 </a:t>
            </a:r>
            <a:r>
              <a:rPr lang="es-ES" sz="1800" dirty="0">
                <a:solidFill>
                  <a:srgbClr val="000066"/>
                </a:solidFill>
                <a:latin typeface="+mn-lt"/>
                <a:cs typeface="Arial" charset="0"/>
              </a:rPr>
              <a:t>del RDLº 1/2010, Ley sociedades de Capital –LSC-] </a:t>
            </a:r>
            <a:endParaRPr lang="es-ES" sz="1800" dirty="0">
              <a:solidFill>
                <a:srgbClr val="FF0000"/>
              </a:solidFill>
              <a:latin typeface="+mn-lt"/>
              <a:cs typeface="Arial" charset="0"/>
            </a:endParaRPr>
          </a:p>
        </p:txBody>
      </p:sp>
    </p:spTree>
    <p:extLst>
      <p:ext uri="{BB962C8B-B14F-4D97-AF65-F5344CB8AC3E}">
        <p14:creationId xmlns="" xmlns:p14="http://schemas.microsoft.com/office/powerpoint/2010/main" val="1750791045"/>
      </p:ext>
    </p:extLst>
  </p:cSld>
  <p:clrMapOvr>
    <a:masterClrMapping/>
  </p:clrMapOvr>
  <p:transition advClick="0" advTm="0"/>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670800" y="6400800"/>
            <a:ext cx="2311400" cy="476250"/>
          </a:xfrm>
        </p:spPr>
        <p:txBody>
          <a:bodyPr/>
          <a:lstStyle/>
          <a:p>
            <a:pPr>
              <a:defRPr/>
            </a:pPr>
            <a:fld id="{62ECFA54-5213-4B7B-9670-C179C0678790}" type="slidenum">
              <a:rPr lang="es-ES"/>
              <a:pPr>
                <a:defRPr/>
              </a:pPr>
              <a:t>92</a:t>
            </a:fld>
            <a:endParaRPr lang="es-ES" dirty="0"/>
          </a:p>
        </p:txBody>
      </p:sp>
      <p:graphicFrame>
        <p:nvGraphicFramePr>
          <p:cNvPr id="5" name="4 Tabla"/>
          <p:cNvGraphicFramePr>
            <a:graphicFrameLocks noGrp="1"/>
          </p:cNvGraphicFramePr>
          <p:nvPr>
            <p:extLst>
              <p:ext uri="{D42A27DB-BD31-4B8C-83A1-F6EECF244321}">
                <p14:modId xmlns="" xmlns:p14="http://schemas.microsoft.com/office/powerpoint/2010/main" val="3144651648"/>
              </p:ext>
            </p:extLst>
          </p:nvPr>
        </p:nvGraphicFramePr>
        <p:xfrm>
          <a:off x="76200" y="457200"/>
          <a:ext cx="9677400" cy="6202680"/>
        </p:xfrm>
        <a:graphic>
          <a:graphicData uri="http://schemas.openxmlformats.org/drawingml/2006/table">
            <a:tbl>
              <a:tblPr firstRow="1" bandRow="1">
                <a:tableStyleId>{5C22544A-7EE6-4342-B048-85BDC9FD1C3A}</a:tableStyleId>
              </a:tblPr>
              <a:tblGrid>
                <a:gridCol w="2057400">
                  <a:extLst>
                    <a:ext uri="{9D8B030D-6E8A-4147-A177-3AD203B41FA5}">
                      <a16:colId xmlns="" xmlns:a16="http://schemas.microsoft.com/office/drawing/2014/main" val="20000"/>
                    </a:ext>
                  </a:extLst>
                </a:gridCol>
                <a:gridCol w="7620000">
                  <a:extLst>
                    <a:ext uri="{9D8B030D-6E8A-4147-A177-3AD203B41FA5}">
                      <a16:colId xmlns="" xmlns:a16="http://schemas.microsoft.com/office/drawing/2014/main" val="20001"/>
                    </a:ext>
                  </a:extLst>
                </a:gridCol>
              </a:tblGrid>
              <a:tr h="35052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sz="1800" b="1" dirty="0" smtClean="0">
                          <a:solidFill>
                            <a:schemeClr val="tx1"/>
                          </a:solidFill>
                        </a:rPr>
                        <a:t>Delegación de facultades del </a:t>
                      </a:r>
                      <a:r>
                        <a:rPr lang="es-ES" sz="1800" b="1" u="sng" dirty="0" smtClean="0">
                          <a:solidFill>
                            <a:schemeClr val="tx1"/>
                          </a:solidFill>
                        </a:rPr>
                        <a:t>consejo de administración</a:t>
                      </a:r>
                      <a:r>
                        <a:rPr lang="es-ES" sz="1800" b="0" dirty="0" smtClean="0">
                          <a:solidFill>
                            <a:srgbClr val="0000CC"/>
                          </a:solidFill>
                        </a:rPr>
                        <a:t>.</a:t>
                      </a:r>
                      <a:r>
                        <a:rPr lang="es-ES_tradnl" sz="1800" i="0" kern="1200" dirty="0" smtClean="0">
                          <a:solidFill>
                            <a:schemeClr val="tx1"/>
                          </a:solidFill>
                          <a:latin typeface="+mn-lt"/>
                          <a:ea typeface="+mn-ea"/>
                          <a:cs typeface="+mn-cs"/>
                        </a:rPr>
                        <a:t>.  </a:t>
                      </a:r>
                      <a:r>
                        <a:rPr lang="es-ES_tradnl" sz="1800" b="1" i="0" kern="1200" dirty="0" smtClean="0">
                          <a:solidFill>
                            <a:srgbClr val="FFFF00"/>
                          </a:solidFill>
                          <a:effectLst>
                            <a:outerShdw blurRad="38100" dist="38100" dir="2700000" algn="tl">
                              <a:srgbClr val="000000">
                                <a:alpha val="43137"/>
                              </a:srgbClr>
                            </a:outerShdw>
                          </a:effectLst>
                          <a:latin typeface="+mn-lt"/>
                          <a:ea typeface="+mn-ea"/>
                          <a:cs typeface="+mn-cs"/>
                        </a:rPr>
                        <a:t>Art. 249 LSC</a:t>
                      </a:r>
                      <a:endParaRPr lang="es-ES_tradnl" sz="18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234440">
                <a:tc>
                  <a:txBody>
                    <a:bodyPr/>
                    <a:lstStyle/>
                    <a:p>
                      <a:pPr marL="342900" indent="-342900">
                        <a:buFont typeface="Wingdings" panose="05000000000000000000" pitchFamily="2" charset="2"/>
                        <a:buChar char="ü"/>
                      </a:pPr>
                      <a:r>
                        <a:rPr lang="es-ES" sz="1700" b="1" kern="1200" dirty="0" smtClean="0">
                          <a:solidFill>
                            <a:srgbClr val="FFFF00"/>
                          </a:solidFill>
                          <a:latin typeface="+mn-lt"/>
                          <a:ea typeface="+mn-ea"/>
                          <a:cs typeface="+mn-cs"/>
                        </a:rPr>
                        <a:t>Consejeros delegados</a:t>
                      </a:r>
                    </a:p>
                    <a:p>
                      <a:pPr marL="342900" indent="-342900">
                        <a:buFont typeface="Wingdings" panose="05000000000000000000" pitchFamily="2" charset="2"/>
                        <a:buChar char="ü"/>
                      </a:pPr>
                      <a:r>
                        <a:rPr lang="es-ES" sz="1700" b="1" kern="1200" dirty="0" smtClean="0">
                          <a:solidFill>
                            <a:srgbClr val="FFFF00"/>
                          </a:solidFill>
                          <a:latin typeface="+mn-lt"/>
                          <a:ea typeface="+mn-ea"/>
                          <a:cs typeface="+mn-cs"/>
                        </a:rPr>
                        <a:t>Comisiones Ejecutivas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anose="05000000000000000000" pitchFamily="2" charset="2"/>
                        <a:buChar char="v"/>
                      </a:pPr>
                      <a:r>
                        <a:rPr lang="es-ES" sz="1500" b="0" dirty="0" smtClean="0">
                          <a:solidFill>
                            <a:srgbClr val="0000CC"/>
                          </a:solidFill>
                        </a:rPr>
                        <a:t>Cuando </a:t>
                      </a:r>
                      <a:r>
                        <a:rPr lang="es-ES" sz="1500" b="0" u="sng" dirty="0" smtClean="0">
                          <a:solidFill>
                            <a:srgbClr val="0000CC"/>
                          </a:solidFill>
                        </a:rPr>
                        <a:t>los estatutos de la sociedad no dispusieran lo contrario </a:t>
                      </a:r>
                      <a:r>
                        <a:rPr lang="es-ES" sz="1500" b="0" dirty="0" smtClean="0">
                          <a:solidFill>
                            <a:srgbClr val="0000CC"/>
                          </a:solidFill>
                        </a:rPr>
                        <a:t>y sin perjuicio de los apoderamientos que pueda conferir a cualquier persona, </a:t>
                      </a:r>
                      <a:r>
                        <a:rPr lang="es-ES" sz="1500" b="1" u="sng" dirty="0" smtClean="0">
                          <a:solidFill>
                            <a:srgbClr val="0000CC"/>
                          </a:solidFill>
                        </a:rPr>
                        <a:t>el consejo de administración</a:t>
                      </a:r>
                      <a:r>
                        <a:rPr lang="es-ES" sz="1500" b="0" dirty="0" smtClean="0">
                          <a:solidFill>
                            <a:srgbClr val="0000CC"/>
                          </a:solidFill>
                        </a:rPr>
                        <a:t> </a:t>
                      </a:r>
                      <a:r>
                        <a:rPr lang="es-ES" sz="1500" b="0" u="sng" dirty="0" smtClean="0">
                          <a:solidFill>
                            <a:srgbClr val="0000CC"/>
                          </a:solidFill>
                        </a:rPr>
                        <a:t>podrá designar de entre sus miembros:</a:t>
                      </a:r>
                    </a:p>
                    <a:p>
                      <a:pPr marL="342900" indent="-342900">
                        <a:buFont typeface="Wingdings" panose="05000000000000000000" pitchFamily="2" charset="2"/>
                        <a:buChar char="v"/>
                      </a:pPr>
                      <a:r>
                        <a:rPr lang="es-ES" sz="1500" b="0" dirty="0" smtClean="0">
                          <a:solidFill>
                            <a:srgbClr val="0000CC"/>
                          </a:solidFill>
                        </a:rPr>
                        <a:t>a uno o varios </a:t>
                      </a:r>
                      <a:r>
                        <a:rPr lang="es-ES" sz="1500" b="1" dirty="0" smtClean="0">
                          <a:solidFill>
                            <a:srgbClr val="FF0000"/>
                          </a:solidFill>
                        </a:rPr>
                        <a:t>consejeros delegados</a:t>
                      </a:r>
                      <a:r>
                        <a:rPr lang="es-ES" sz="1500" b="0" dirty="0" smtClean="0">
                          <a:solidFill>
                            <a:srgbClr val="0000CC"/>
                          </a:solidFill>
                        </a:rPr>
                        <a:t> </a:t>
                      </a:r>
                      <a:r>
                        <a:rPr lang="es-ES" sz="1500" b="1" dirty="0" smtClean="0">
                          <a:solidFill>
                            <a:srgbClr val="0000CC"/>
                          </a:solidFill>
                        </a:rPr>
                        <a:t>o</a:t>
                      </a:r>
                      <a:r>
                        <a:rPr lang="es-ES" sz="1500" b="0" dirty="0" smtClean="0">
                          <a:solidFill>
                            <a:srgbClr val="0000CC"/>
                          </a:solidFill>
                        </a:rPr>
                        <a:t> </a:t>
                      </a:r>
                      <a:r>
                        <a:rPr lang="es-ES" sz="1500" b="1" dirty="0" smtClean="0">
                          <a:solidFill>
                            <a:srgbClr val="FF0000"/>
                          </a:solidFill>
                        </a:rPr>
                        <a:t>comisiones ejecutivas</a:t>
                      </a:r>
                      <a:r>
                        <a:rPr lang="es-ES" sz="1500" b="0" dirty="0" smtClean="0">
                          <a:solidFill>
                            <a:srgbClr val="0000CC"/>
                          </a:solidFill>
                        </a:rPr>
                        <a:t>, estableciendo el contenido, los límites y las modalidades de delegación.</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1"/>
                  </a:ext>
                </a:extLst>
              </a:tr>
              <a:tr h="1097279">
                <a:tc>
                  <a:txBody>
                    <a:bodyPr/>
                    <a:lstStyle/>
                    <a:p>
                      <a:pPr marL="342900" indent="-342900">
                        <a:buFont typeface="Wingdings" pitchFamily="2" charset="2"/>
                        <a:buChar char="q"/>
                      </a:pPr>
                      <a:r>
                        <a:rPr lang="es-ES" sz="1700" b="1" kern="1200" dirty="0" smtClean="0">
                          <a:solidFill>
                            <a:schemeClr val="tx1"/>
                          </a:solidFill>
                          <a:latin typeface="+mn-lt"/>
                          <a:ea typeface="+mn-ea"/>
                          <a:cs typeface="+mn-cs"/>
                        </a:rPr>
                        <a:t>Requisitos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anose="05000000000000000000" pitchFamily="2" charset="2"/>
                        <a:buChar char="v"/>
                      </a:pPr>
                      <a:r>
                        <a:rPr lang="es-ES" sz="1400" b="0" dirty="0" smtClean="0">
                          <a:solidFill>
                            <a:srgbClr val="0000CC"/>
                          </a:solidFill>
                        </a:rPr>
                        <a:t>La delegación permanente de alguna facultad del consejo de administración en la comisión ejecutiva o en el consejero delegado y la designación de los administradores que hayan de ocupar tales cargos </a:t>
                      </a:r>
                      <a:r>
                        <a:rPr lang="es-ES" sz="1400" b="1" u="sng" dirty="0" smtClean="0">
                          <a:solidFill>
                            <a:srgbClr val="0000CC"/>
                          </a:solidFill>
                        </a:rPr>
                        <a:t>requerirán para su validez</a:t>
                      </a:r>
                      <a:r>
                        <a:rPr lang="es-ES" sz="1400" b="0" dirty="0" smtClean="0">
                          <a:solidFill>
                            <a:srgbClr val="0000CC"/>
                          </a:solidFill>
                        </a:rPr>
                        <a:t>:</a:t>
                      </a:r>
                    </a:p>
                    <a:p>
                      <a:pPr marL="342900" indent="-342900">
                        <a:buFont typeface="Wingdings" panose="05000000000000000000" pitchFamily="2" charset="2"/>
                        <a:buChar char="ü"/>
                      </a:pPr>
                      <a:r>
                        <a:rPr lang="es-ES" sz="1400" b="0" dirty="0" smtClean="0">
                          <a:solidFill>
                            <a:srgbClr val="0000CC"/>
                          </a:solidFill>
                        </a:rPr>
                        <a:t>el voto favorable de las </a:t>
                      </a:r>
                      <a:r>
                        <a:rPr lang="es-ES" sz="1400" b="1" u="sng" dirty="0" smtClean="0">
                          <a:solidFill>
                            <a:srgbClr val="0000CC"/>
                          </a:solidFill>
                        </a:rPr>
                        <a:t>dos terceras partes </a:t>
                      </a:r>
                      <a:r>
                        <a:rPr lang="es-ES" sz="1400" b="0" dirty="0" smtClean="0">
                          <a:solidFill>
                            <a:srgbClr val="0000CC"/>
                          </a:solidFill>
                        </a:rPr>
                        <a:t>de los componentes del consejo</a:t>
                      </a:r>
                    </a:p>
                    <a:p>
                      <a:pPr marL="342900" indent="-342900">
                        <a:buFont typeface="Wingdings" panose="05000000000000000000" pitchFamily="2" charset="2"/>
                        <a:buChar char="ü"/>
                      </a:pPr>
                      <a:r>
                        <a:rPr lang="es-ES" sz="1400" b="0" dirty="0" smtClean="0">
                          <a:solidFill>
                            <a:srgbClr val="0000CC"/>
                          </a:solidFill>
                        </a:rPr>
                        <a:t> y no producirán efecto alguno hasta </a:t>
                      </a:r>
                      <a:r>
                        <a:rPr lang="es-ES" sz="1400" b="1" u="sng" dirty="0" smtClean="0">
                          <a:solidFill>
                            <a:srgbClr val="0000CC"/>
                          </a:solidFill>
                        </a:rPr>
                        <a:t>su inscripción en el Registro Mercantil</a:t>
                      </a:r>
                      <a:r>
                        <a:rPr lang="es-ES" sz="1400" b="0" dirty="0" smtClean="0">
                          <a:solidFill>
                            <a:srgbClr val="0000CC"/>
                          </a:solidFill>
                        </a:rPr>
                        <a:t>.</a:t>
                      </a:r>
                      <a:endParaRPr lang="es-ES_tradnl" sz="1400"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402080">
                <a:tc>
                  <a:txBody>
                    <a:bodyPr/>
                    <a:lstStyle/>
                    <a:p>
                      <a:pPr marL="342900" indent="-342900">
                        <a:buFont typeface="Wingdings" pitchFamily="2" charset="2"/>
                        <a:buChar char="q"/>
                      </a:pPr>
                      <a:r>
                        <a:rPr lang="es-ES" sz="1700" b="1" kern="1200" dirty="0" smtClean="0">
                          <a:solidFill>
                            <a:srgbClr val="FFFF00"/>
                          </a:solidFill>
                          <a:latin typeface="+mn-lt"/>
                          <a:ea typeface="+mn-ea"/>
                          <a:cs typeface="+mn-cs"/>
                        </a:rPr>
                        <a:t>Contrato</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anose="05000000000000000000" pitchFamily="2" charset="2"/>
                        <a:buChar char="v"/>
                      </a:pPr>
                      <a:r>
                        <a:rPr lang="es-ES" sz="1400" b="0" dirty="0" smtClean="0">
                          <a:solidFill>
                            <a:srgbClr val="0000CC"/>
                          </a:solidFill>
                        </a:rPr>
                        <a:t>Cuando un miembro del consejo de administración sea nombrado consejero delegado o se le atribuyan funciones ejecutivas en virtud de otro título, </a:t>
                      </a:r>
                      <a:r>
                        <a:rPr lang="es-ES" sz="1400" b="1" dirty="0" smtClean="0">
                          <a:solidFill>
                            <a:srgbClr val="0000CC"/>
                          </a:solidFill>
                        </a:rPr>
                        <a:t>será necesario que se celebre </a:t>
                      </a:r>
                      <a:r>
                        <a:rPr lang="es-ES" sz="1400" b="1" u="sng" dirty="0" smtClean="0">
                          <a:solidFill>
                            <a:srgbClr val="FF0000"/>
                          </a:solidFill>
                        </a:rPr>
                        <a:t>un contrato</a:t>
                      </a:r>
                      <a:r>
                        <a:rPr lang="es-ES" sz="1400" b="0" dirty="0" smtClean="0">
                          <a:solidFill>
                            <a:srgbClr val="0000CC"/>
                          </a:solidFill>
                        </a:rPr>
                        <a:t> entre este y la sociedad que deberá ser </a:t>
                      </a:r>
                      <a:r>
                        <a:rPr lang="es-ES" sz="1400" b="0" u="sng" dirty="0" smtClean="0">
                          <a:solidFill>
                            <a:srgbClr val="0000CC"/>
                          </a:solidFill>
                        </a:rPr>
                        <a:t>aprobado</a:t>
                      </a:r>
                      <a:r>
                        <a:rPr lang="es-ES" sz="1400" b="0" dirty="0" smtClean="0">
                          <a:solidFill>
                            <a:srgbClr val="0000CC"/>
                          </a:solidFill>
                        </a:rPr>
                        <a:t> previamente por el </a:t>
                      </a:r>
                      <a:r>
                        <a:rPr lang="es-ES" sz="1400" b="0" u="sng" dirty="0" smtClean="0">
                          <a:solidFill>
                            <a:srgbClr val="0000CC"/>
                          </a:solidFill>
                        </a:rPr>
                        <a:t>consejo de administración</a:t>
                      </a:r>
                      <a:r>
                        <a:rPr lang="es-ES" sz="1400" b="0" dirty="0" smtClean="0">
                          <a:solidFill>
                            <a:srgbClr val="0000CC"/>
                          </a:solidFill>
                        </a:rPr>
                        <a:t> con el voto favorable de las </a:t>
                      </a:r>
                      <a:r>
                        <a:rPr lang="es-ES" sz="1400" b="0" u="sng" dirty="0" smtClean="0">
                          <a:solidFill>
                            <a:srgbClr val="0000CC"/>
                          </a:solidFill>
                        </a:rPr>
                        <a:t>dos terceras partes</a:t>
                      </a:r>
                      <a:r>
                        <a:rPr lang="es-ES" sz="1400" b="0" dirty="0" smtClean="0">
                          <a:solidFill>
                            <a:srgbClr val="0000CC"/>
                          </a:solidFill>
                        </a:rPr>
                        <a:t> de sus miembros. El consejero afectado deberá abstenerse de asistir a la deliberación y de participar en la votación. </a:t>
                      </a:r>
                    </a:p>
                    <a:p>
                      <a:pPr marL="342900" indent="-342900">
                        <a:buFont typeface="Wingdings" panose="05000000000000000000" pitchFamily="2" charset="2"/>
                        <a:buChar char="v"/>
                      </a:pPr>
                      <a:r>
                        <a:rPr lang="es-ES" sz="1400" b="0" dirty="0" smtClean="0">
                          <a:solidFill>
                            <a:srgbClr val="0000CC"/>
                          </a:solidFill>
                        </a:rPr>
                        <a:t>El contrato aprobado deberá incorporarse como anejo al acta de la sesión.</a:t>
                      </a:r>
                      <a:endParaRPr lang="es-ES_tradnl" sz="1600" b="1" u="sng"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3"/>
                  </a:ext>
                </a:extLst>
              </a:tr>
              <a:tr h="1859280">
                <a:tc>
                  <a:txBody>
                    <a:bodyPr/>
                    <a:lstStyle/>
                    <a:p>
                      <a:pPr marL="342900" indent="-342900">
                        <a:buFont typeface="Wingdings" pitchFamily="2" charset="2"/>
                        <a:buChar char="q"/>
                      </a:pPr>
                      <a:r>
                        <a:rPr lang="es-ES" sz="1700" b="1" kern="1200" dirty="0" smtClean="0">
                          <a:solidFill>
                            <a:schemeClr val="tx1"/>
                          </a:solidFill>
                          <a:latin typeface="+mn-lt"/>
                          <a:ea typeface="+mn-ea"/>
                          <a:cs typeface="+mn-cs"/>
                        </a:rPr>
                        <a:t>Remuneración</a:t>
                      </a:r>
                      <a:endParaRPr lang="es-ES" sz="1700" b="1"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buFont typeface="Wingdings" panose="05000000000000000000" pitchFamily="2" charset="2"/>
                        <a:buChar char="v"/>
                      </a:pPr>
                      <a:r>
                        <a:rPr lang="es-ES" sz="1400" b="1" u="sng" dirty="0" smtClean="0">
                          <a:solidFill>
                            <a:srgbClr val="FF0000"/>
                          </a:solidFill>
                        </a:rPr>
                        <a:t>En el contrato</a:t>
                      </a:r>
                      <a:r>
                        <a:rPr lang="es-ES" sz="1400" b="0" dirty="0" smtClean="0">
                          <a:solidFill>
                            <a:srgbClr val="0000CC"/>
                          </a:solidFill>
                        </a:rPr>
                        <a:t> </a:t>
                      </a:r>
                      <a:r>
                        <a:rPr lang="es-ES" sz="1400" b="1" u="sng" dirty="0" smtClean="0">
                          <a:solidFill>
                            <a:srgbClr val="0000CC"/>
                          </a:solidFill>
                        </a:rPr>
                        <a:t>se detallarán</a:t>
                      </a:r>
                      <a:r>
                        <a:rPr lang="es-ES" sz="1400" b="0" dirty="0" smtClean="0">
                          <a:solidFill>
                            <a:srgbClr val="0000CC"/>
                          </a:solidFill>
                        </a:rPr>
                        <a:t> </a:t>
                      </a:r>
                      <a:r>
                        <a:rPr lang="es-ES" sz="1400" b="0" u="sng" dirty="0" smtClean="0">
                          <a:solidFill>
                            <a:srgbClr val="0000CC"/>
                          </a:solidFill>
                        </a:rPr>
                        <a:t>todos los conceptos</a:t>
                      </a:r>
                      <a:r>
                        <a:rPr lang="es-ES" sz="1400" b="0" dirty="0" smtClean="0">
                          <a:solidFill>
                            <a:srgbClr val="0000CC"/>
                          </a:solidFill>
                        </a:rPr>
                        <a:t> por los que pueda obtener una retribución por el desempeño de funciones ejecutivas, incluyendo, en su caso, la eventual indemnización por cese anticipado en dichas funciones y las cantidades a abonar por la sociedad en concepto de primas de seguro o de contribución a sistemas de ahorro. </a:t>
                      </a:r>
                    </a:p>
                    <a:p>
                      <a:pPr marL="342900" indent="-342900">
                        <a:buFont typeface="Wingdings" panose="05000000000000000000" pitchFamily="2" charset="2"/>
                        <a:buChar char="v"/>
                      </a:pPr>
                      <a:r>
                        <a:rPr lang="es-ES" sz="1400" b="0" dirty="0" smtClean="0">
                          <a:solidFill>
                            <a:srgbClr val="0000CC"/>
                          </a:solidFill>
                        </a:rPr>
                        <a:t>El consejero </a:t>
                      </a:r>
                      <a:r>
                        <a:rPr lang="es-ES" sz="1400" b="1" u="sng" dirty="0" smtClean="0">
                          <a:solidFill>
                            <a:srgbClr val="0000CC"/>
                          </a:solidFill>
                        </a:rPr>
                        <a:t>no</a:t>
                      </a:r>
                      <a:r>
                        <a:rPr lang="es-ES" sz="1400" b="0" u="none" dirty="0" smtClean="0">
                          <a:solidFill>
                            <a:srgbClr val="0000CC"/>
                          </a:solidFill>
                        </a:rPr>
                        <a:t> </a:t>
                      </a:r>
                      <a:r>
                        <a:rPr lang="es-ES" sz="1400" b="0" u="sng" dirty="0" smtClean="0">
                          <a:solidFill>
                            <a:srgbClr val="0000CC"/>
                          </a:solidFill>
                        </a:rPr>
                        <a:t>podrá</a:t>
                      </a:r>
                      <a:r>
                        <a:rPr lang="es-ES" sz="1400" b="0" dirty="0" smtClean="0">
                          <a:solidFill>
                            <a:srgbClr val="0000CC"/>
                          </a:solidFill>
                        </a:rPr>
                        <a:t> </a:t>
                      </a:r>
                      <a:r>
                        <a:rPr lang="es-ES" sz="1400" b="0" u="sng" dirty="0" smtClean="0">
                          <a:solidFill>
                            <a:srgbClr val="0000CC"/>
                          </a:solidFill>
                        </a:rPr>
                        <a:t>percibir</a:t>
                      </a:r>
                      <a:r>
                        <a:rPr lang="es-ES" sz="1400" b="0" dirty="0" smtClean="0">
                          <a:solidFill>
                            <a:srgbClr val="0000CC"/>
                          </a:solidFill>
                        </a:rPr>
                        <a:t> retribución alguna por el desempeño de funciones ejecutivas cuyas cantidades o conceptos </a:t>
                      </a:r>
                      <a:r>
                        <a:rPr lang="es-ES" sz="1400" b="0" u="sng" dirty="0" smtClean="0">
                          <a:solidFill>
                            <a:srgbClr val="0000CC"/>
                          </a:solidFill>
                        </a:rPr>
                        <a:t>no estén previstos en ese contrato</a:t>
                      </a:r>
                      <a:r>
                        <a:rPr lang="es-ES" sz="1400" b="0" dirty="0" smtClean="0">
                          <a:solidFill>
                            <a:srgbClr val="0000CC"/>
                          </a:solidFill>
                        </a:rPr>
                        <a:t>.</a:t>
                      </a:r>
                    </a:p>
                    <a:p>
                      <a:pPr marL="342900" indent="-342900">
                        <a:buFont typeface="Wingdings" panose="05000000000000000000" pitchFamily="2" charset="2"/>
                        <a:buChar char="v"/>
                      </a:pPr>
                      <a:r>
                        <a:rPr lang="es-ES" sz="1400" b="0" dirty="0" smtClean="0">
                          <a:solidFill>
                            <a:srgbClr val="0000CC"/>
                          </a:solidFill>
                        </a:rPr>
                        <a:t>El contrato deberá ser </a:t>
                      </a:r>
                      <a:r>
                        <a:rPr lang="es-ES" sz="1400" b="0" u="sng" dirty="0" smtClean="0">
                          <a:solidFill>
                            <a:srgbClr val="0000CC"/>
                          </a:solidFill>
                        </a:rPr>
                        <a:t>conforme</a:t>
                      </a:r>
                      <a:r>
                        <a:rPr lang="es-ES" sz="1400" b="0" dirty="0" smtClean="0">
                          <a:solidFill>
                            <a:srgbClr val="0000CC"/>
                          </a:solidFill>
                        </a:rPr>
                        <a:t> </a:t>
                      </a:r>
                      <a:r>
                        <a:rPr lang="es-ES" sz="1400" b="0" u="sng" dirty="0" smtClean="0">
                          <a:solidFill>
                            <a:srgbClr val="0000CC"/>
                          </a:solidFill>
                        </a:rPr>
                        <a:t>con la política de retribuciones</a:t>
                      </a:r>
                      <a:r>
                        <a:rPr lang="es-ES" sz="1400" b="0" dirty="0" smtClean="0">
                          <a:solidFill>
                            <a:srgbClr val="0000CC"/>
                          </a:solidFill>
                        </a:rPr>
                        <a:t> </a:t>
                      </a:r>
                      <a:r>
                        <a:rPr lang="es-ES" sz="1400" b="0" u="sng" dirty="0" smtClean="0">
                          <a:solidFill>
                            <a:srgbClr val="0000CC"/>
                          </a:solidFill>
                        </a:rPr>
                        <a:t>aprobada, en su caso, por la junta general</a:t>
                      </a:r>
                      <a:r>
                        <a:rPr lang="es-ES" sz="1400" b="0" dirty="0" smtClean="0">
                          <a:solidFill>
                            <a:srgbClr val="0000CC"/>
                          </a:solidFill>
                        </a:rPr>
                        <a:t>.</a:t>
                      </a:r>
                      <a:endParaRPr lang="es-ES_tradnl" sz="1600" b="1"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4"/>
                  </a:ext>
                </a:extLst>
              </a:tr>
            </a:tbl>
          </a:graphicData>
        </a:graphic>
      </p:graphicFrame>
      <p:sp>
        <p:nvSpPr>
          <p:cNvPr id="9" name="Text Box 3"/>
          <p:cNvSpPr txBox="1">
            <a:spLocks noChangeArrowheads="1"/>
          </p:cNvSpPr>
          <p:nvPr/>
        </p:nvSpPr>
        <p:spPr bwMode="auto">
          <a:xfrm>
            <a:off x="0" y="0"/>
            <a:ext cx="9906000" cy="369332"/>
          </a:xfrm>
          <a:prstGeom prst="rect">
            <a:avLst/>
          </a:prstGeom>
          <a:solidFill>
            <a:srgbClr val="CCFFFF"/>
          </a:solidFill>
          <a:ln w="9525">
            <a:noFill/>
            <a:miter lim="800000"/>
            <a:headEnd/>
            <a:tailEnd/>
          </a:ln>
        </p:spPr>
        <p:txBody>
          <a:bodyPr>
            <a:spAutoFit/>
          </a:bodyPr>
          <a:lstStyle/>
          <a:p>
            <a:pPr marL="457200" indent="-457200" algn="ctr">
              <a:buFont typeface="Wingdings" pitchFamily="2" charset="2"/>
              <a:buChar char="v"/>
              <a:defRPr/>
            </a:pPr>
            <a:r>
              <a:rPr lang="es-ES_tradnl" sz="1800" dirty="0" smtClean="0">
                <a:solidFill>
                  <a:srgbClr val="FF0000"/>
                </a:solidFill>
                <a:cs typeface="Arial" charset="0"/>
              </a:rPr>
              <a:t>CONSEJO DE ADMINISTRACIÓN. </a:t>
            </a:r>
            <a:r>
              <a:rPr lang="es-ES" sz="1800" dirty="0" smtClean="0">
                <a:solidFill>
                  <a:srgbClr val="000066"/>
                </a:solidFill>
                <a:cs typeface="Arial" charset="0"/>
              </a:rPr>
              <a:t>[Art. </a:t>
            </a:r>
            <a:r>
              <a:rPr lang="es-ES" sz="1800" dirty="0" smtClean="0">
                <a:solidFill>
                  <a:srgbClr val="0000FF"/>
                </a:solidFill>
                <a:cs typeface="Arial" charset="0"/>
              </a:rPr>
              <a:t>249</a:t>
            </a:r>
            <a:r>
              <a:rPr lang="es-ES" sz="1800" dirty="0" smtClean="0">
                <a:solidFill>
                  <a:srgbClr val="000066"/>
                </a:solidFill>
                <a:cs typeface="Arial" charset="0"/>
              </a:rPr>
              <a:t> TRLSC] </a:t>
            </a:r>
            <a:endParaRPr lang="es-ES" sz="1800" dirty="0">
              <a:solidFill>
                <a:srgbClr val="FF0000"/>
              </a:solidFill>
              <a:cs typeface="Arial" charset="0"/>
            </a:endParaRPr>
          </a:p>
        </p:txBody>
      </p:sp>
    </p:spTree>
    <p:extLst>
      <p:ext uri="{BB962C8B-B14F-4D97-AF65-F5344CB8AC3E}">
        <p14:creationId xmlns="" xmlns:p14="http://schemas.microsoft.com/office/powerpoint/2010/main" val="4122572654"/>
      </p:ext>
    </p:extLst>
  </p:cSld>
  <p:clrMapOvr>
    <a:masterClrMapping/>
  </p:clrMapOvr>
  <p:transition advClick="0" advTm="0"/>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670800" y="6457950"/>
            <a:ext cx="2311400" cy="476250"/>
          </a:xfrm>
        </p:spPr>
        <p:txBody>
          <a:bodyPr/>
          <a:lstStyle/>
          <a:p>
            <a:pPr>
              <a:defRPr/>
            </a:pPr>
            <a:fld id="{CBA1420E-C645-48D8-B0BB-9DCC6D8FBC50}" type="slidenum">
              <a:rPr lang="es-ES"/>
              <a:pPr>
                <a:defRPr/>
              </a:pPr>
              <a:t>93</a:t>
            </a:fld>
            <a:endParaRPr lang="es-ES" dirty="0"/>
          </a:p>
        </p:txBody>
      </p:sp>
      <p:graphicFrame>
        <p:nvGraphicFramePr>
          <p:cNvPr id="7" name="6 Tabla"/>
          <p:cNvGraphicFramePr>
            <a:graphicFrameLocks noGrp="1"/>
          </p:cNvGraphicFramePr>
          <p:nvPr>
            <p:extLst>
              <p:ext uri="{D42A27DB-BD31-4B8C-83A1-F6EECF244321}">
                <p14:modId xmlns="" xmlns:p14="http://schemas.microsoft.com/office/powerpoint/2010/main" val="9591039"/>
              </p:ext>
            </p:extLst>
          </p:nvPr>
        </p:nvGraphicFramePr>
        <p:xfrm>
          <a:off x="76200" y="502920"/>
          <a:ext cx="9753600" cy="6202680"/>
        </p:xfrm>
        <a:graphic>
          <a:graphicData uri="http://schemas.openxmlformats.org/drawingml/2006/table">
            <a:tbl>
              <a:tblPr firstRow="1" bandRow="1">
                <a:tableStyleId>{5C22544A-7EE6-4342-B048-85BDC9FD1C3A}</a:tableStyleId>
              </a:tblPr>
              <a:tblGrid>
                <a:gridCol w="2057400">
                  <a:extLst>
                    <a:ext uri="{9D8B030D-6E8A-4147-A177-3AD203B41FA5}">
                      <a16:colId xmlns="" xmlns:a16="http://schemas.microsoft.com/office/drawing/2014/main" val="20000"/>
                    </a:ext>
                  </a:extLst>
                </a:gridCol>
                <a:gridCol w="7696200">
                  <a:extLst>
                    <a:ext uri="{9D8B030D-6E8A-4147-A177-3AD203B41FA5}">
                      <a16:colId xmlns="" xmlns:a16="http://schemas.microsoft.com/office/drawing/2014/main" val="20001"/>
                    </a:ext>
                  </a:extLst>
                </a:gridCol>
              </a:tblGrid>
              <a:tr h="381000">
                <a:tc>
                  <a:txBody>
                    <a:bodyPr/>
                    <a:lstStyle/>
                    <a:p>
                      <a:r>
                        <a:rPr lang="es-ES_tradnl" dirty="0" smtClean="0"/>
                        <a:t>GERENTES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2">
                        <a:lumMod val="50000"/>
                      </a:schemeClr>
                    </a:solidFill>
                  </a:tcPr>
                </a:tc>
                <a:tc>
                  <a:txBody>
                    <a:bodyPr/>
                    <a:lstStyle/>
                    <a:p>
                      <a:pPr algn="ctr"/>
                      <a:r>
                        <a:rPr lang="es-ES_tradnl" dirty="0" smtClean="0"/>
                        <a:t>PRECISIONES</a:t>
                      </a:r>
                      <a:r>
                        <a:rPr lang="es-ES_tradnl" baseline="0" dirty="0" smtClean="0"/>
                        <a:t> </a:t>
                      </a:r>
                      <a:r>
                        <a:rPr lang="es-ES_tradnl" u="sng" baseline="0" dirty="0" smtClean="0">
                          <a:solidFill>
                            <a:srgbClr val="FFFF00"/>
                          </a:solidFill>
                          <a:effectLst>
                            <a:outerShdw blurRad="38100" dist="38100" dir="2700000" algn="tl">
                              <a:srgbClr val="000000">
                                <a:alpha val="43137"/>
                              </a:srgbClr>
                            </a:outerShdw>
                          </a:effectLst>
                        </a:rPr>
                        <a:t>TEORÍA DEL VÍNCULO</a:t>
                      </a:r>
                      <a:r>
                        <a:rPr lang="es-ES_tradnl" baseline="0" dirty="0" smtClean="0"/>
                        <a:t>. (ANTES de  la Nueva LIS)</a:t>
                      </a:r>
                      <a:r>
                        <a:rPr lang="es-ES_tradnl" dirty="0" smtClean="0">
                          <a:solidFill>
                            <a:schemeClr val="tx1"/>
                          </a:solidFill>
                          <a:latin typeface="Arial" pitchFamily="34" charset="0"/>
                          <a:cs typeface="Arial" pitchFamily="34" charset="0"/>
                        </a:rPr>
                        <a:t> </a:t>
                      </a:r>
                      <a:endParaRPr lang="es-ES_tradnl"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extLst>
                  <a:ext uri="{0D108BD9-81ED-4DB2-BD59-A6C34878D82A}">
                    <a16:rowId xmlns="" xmlns:a16="http://schemas.microsoft.com/office/drawing/2014/main" val="10000"/>
                  </a:ext>
                </a:extLst>
              </a:tr>
              <a:tr h="385833">
                <a:tc rowSpan="3">
                  <a:txBody>
                    <a:bodyPr/>
                    <a:lstStyle/>
                    <a:p>
                      <a:pPr marL="342900" indent="-342900">
                        <a:buFont typeface="Wingdings" pitchFamily="2" charset="2"/>
                        <a:buChar char="q"/>
                      </a:pPr>
                      <a:r>
                        <a:rPr lang="es-ES_tradnl" b="1" dirty="0" smtClean="0">
                          <a:solidFill>
                            <a:schemeClr val="tx1"/>
                          </a:solidFill>
                        </a:rPr>
                        <a:t>TEORÍA DEL VÍNCULO</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c>
                  <a:txBody>
                    <a:bodyPr/>
                    <a:lstStyle/>
                    <a:p>
                      <a:pPr marL="342900" indent="-342900">
                        <a:buFont typeface="Wingdings" pitchFamily="2" charset="2"/>
                        <a:buChar char="Ø"/>
                      </a:pPr>
                      <a:r>
                        <a:rPr lang="es-ES_tradnl" sz="1600" b="1" i="0" kern="1200" baseline="0" dirty="0" smtClean="0">
                          <a:solidFill>
                            <a:srgbClr val="000066"/>
                          </a:solidFill>
                          <a:latin typeface="+mn-lt"/>
                          <a:ea typeface="+mn-ea"/>
                          <a:cs typeface="+mn-cs"/>
                        </a:rPr>
                        <a:t>PREVALECE EL </a:t>
                      </a:r>
                      <a:r>
                        <a:rPr lang="es-ES_tradnl" sz="1600" b="1" i="0" u="sng" kern="1200" baseline="0" dirty="0" smtClean="0">
                          <a:solidFill>
                            <a:srgbClr val="000066"/>
                          </a:solidFill>
                          <a:latin typeface="+mn-lt"/>
                          <a:ea typeface="+mn-ea"/>
                          <a:cs typeface="+mn-cs"/>
                        </a:rPr>
                        <a:t>VINCULO</a:t>
                      </a:r>
                      <a:r>
                        <a:rPr lang="es-ES_tradnl" sz="1600" b="1" i="0" kern="1200" baseline="0" dirty="0" smtClean="0">
                          <a:solidFill>
                            <a:srgbClr val="000066"/>
                          </a:solidFill>
                          <a:latin typeface="+mn-lt"/>
                          <a:ea typeface="+mn-ea"/>
                          <a:cs typeface="+mn-cs"/>
                        </a:rPr>
                        <a:t> MERCANTIL (“Administrador-Gerente“) S/ EL LABORAL (“Currante:  economista, abogado, …”) </a:t>
                      </a:r>
                      <a:r>
                        <a:rPr lang="es-ES_tradnl" sz="1600" b="1" kern="1200" baseline="0" dirty="0" smtClean="0">
                          <a:solidFill>
                            <a:srgbClr val="FF0066"/>
                          </a:solidFill>
                          <a:latin typeface="+mn-lt"/>
                          <a:ea typeface="+mn-ea"/>
                          <a:cs typeface="+mn-cs"/>
                        </a:rPr>
                        <a:t>(STS 13/11/2008)</a:t>
                      </a:r>
                      <a:endParaRPr lang="es-ES_tradnl" sz="1600" b="1" i="0" dirty="0">
                        <a:solidFill>
                          <a:srgbClr val="FF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1"/>
                  </a:ext>
                </a:extLst>
              </a:tr>
              <a:tr h="304800">
                <a:tc vMerge="1">
                  <a:txBody>
                    <a:bodyPr/>
                    <a:lstStyle/>
                    <a:p>
                      <a:endParaRPr lang="es-ES_tradnl" dirty="0"/>
                    </a:p>
                  </a:txBody>
                  <a:tcPr/>
                </a:tc>
                <a:tc>
                  <a:txBody>
                    <a:bodyPr/>
                    <a:lstStyle/>
                    <a:p>
                      <a:pPr marL="342900" indent="-342900">
                        <a:buFont typeface="Wingdings" pitchFamily="2" charset="2"/>
                        <a:buChar char="§"/>
                      </a:pPr>
                      <a:r>
                        <a:rPr lang="es-ES_tradnl" sz="1600" b="1" dirty="0" smtClean="0">
                          <a:solidFill>
                            <a:srgbClr val="000066"/>
                          </a:solidFill>
                          <a:effectLst>
                            <a:outerShdw blurRad="38100" dist="38100" dir="2700000" algn="tl">
                              <a:srgbClr val="000000">
                                <a:alpha val="43137"/>
                              </a:srgbClr>
                            </a:outerShdw>
                          </a:effectLst>
                        </a:rPr>
                        <a:t>IRPF:</a:t>
                      </a:r>
                      <a:r>
                        <a:rPr lang="es-ES_tradnl" sz="1600" dirty="0" smtClean="0">
                          <a:solidFill>
                            <a:srgbClr val="000066"/>
                          </a:solidFill>
                        </a:rPr>
                        <a:t> Son </a:t>
                      </a:r>
                      <a:r>
                        <a:rPr lang="es-ES_tradnl" sz="1600" u="sng" dirty="0" smtClean="0">
                          <a:solidFill>
                            <a:srgbClr val="000066"/>
                          </a:solidFill>
                        </a:rPr>
                        <a:t>Rendimientos del Trabajo</a:t>
                      </a:r>
                      <a:r>
                        <a:rPr lang="es-ES_tradnl" sz="1600" dirty="0" smtClean="0">
                          <a:solidFill>
                            <a:srgbClr val="000066"/>
                          </a:solidFill>
                        </a:rPr>
                        <a:t> </a:t>
                      </a:r>
                      <a:r>
                        <a:rPr lang="es-ES_tradnl" sz="1600" b="1" i="1" kern="1200" baseline="0" dirty="0" smtClean="0">
                          <a:solidFill>
                            <a:srgbClr val="FF0000"/>
                          </a:solidFill>
                          <a:latin typeface="+mn-lt"/>
                          <a:ea typeface="+mn-ea"/>
                          <a:cs typeface="+mn-cs"/>
                        </a:rPr>
                        <a:t>(art. 17.2.e) LIRPF)</a:t>
                      </a:r>
                      <a:endParaRPr lang="es-ES_tradnl"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2"/>
                  </a:ext>
                </a:extLst>
              </a:tr>
              <a:tr h="457200">
                <a:tc vMerge="1">
                  <a:txBody>
                    <a:bodyPr/>
                    <a:lstStyle/>
                    <a:p>
                      <a:endParaRPr lang="es-ES_tradnl" dirty="0"/>
                    </a:p>
                  </a:txBody>
                  <a:tcPr/>
                </a:tc>
                <a:tc>
                  <a:txBody>
                    <a:bodyPr/>
                    <a:lstStyle/>
                    <a:p>
                      <a:pPr marL="342900" indent="-342900">
                        <a:buFont typeface="Wingdings" pitchFamily="2" charset="2"/>
                        <a:buChar char="§"/>
                      </a:pPr>
                      <a:r>
                        <a:rPr lang="es-ES_tradnl" sz="1600" b="1" dirty="0" smtClean="0">
                          <a:solidFill>
                            <a:srgbClr val="000066"/>
                          </a:solidFill>
                          <a:effectLst>
                            <a:outerShdw blurRad="38100" dist="38100" dir="2700000" algn="tl">
                              <a:srgbClr val="000000">
                                <a:alpha val="43137"/>
                              </a:srgbClr>
                            </a:outerShdw>
                          </a:effectLst>
                        </a:rPr>
                        <a:t>IS:</a:t>
                      </a:r>
                      <a:r>
                        <a:rPr lang="es-ES_tradnl" sz="1600" baseline="0" dirty="0" smtClean="0">
                          <a:solidFill>
                            <a:srgbClr val="000066"/>
                          </a:solidFill>
                        </a:rPr>
                        <a:t> </a:t>
                      </a:r>
                      <a:r>
                        <a:rPr lang="es-ES_tradnl" sz="1600" kern="1200" baseline="0" dirty="0" smtClean="0">
                          <a:solidFill>
                            <a:srgbClr val="000066"/>
                          </a:solidFill>
                          <a:latin typeface="+mn-lt"/>
                          <a:ea typeface="+mn-ea"/>
                          <a:cs typeface="+mn-cs"/>
                        </a:rPr>
                        <a:t>una retribución de administradores </a:t>
                      </a:r>
                      <a:r>
                        <a:rPr lang="es-ES_tradnl" sz="1600" u="sng" kern="1200" baseline="0" dirty="0" smtClean="0">
                          <a:solidFill>
                            <a:srgbClr val="000066"/>
                          </a:solidFill>
                          <a:latin typeface="+mn-lt"/>
                          <a:ea typeface="+mn-ea"/>
                          <a:cs typeface="+mn-cs"/>
                        </a:rPr>
                        <a:t>pueda </a:t>
                      </a:r>
                      <a:r>
                        <a:rPr lang="es-ES_tradnl" sz="1600" b="1" u="sng" kern="1200" baseline="0" dirty="0" smtClean="0">
                          <a:solidFill>
                            <a:srgbClr val="000066"/>
                          </a:solidFill>
                          <a:latin typeface="+mn-lt"/>
                          <a:ea typeface="+mn-ea"/>
                          <a:cs typeface="+mn-cs"/>
                        </a:rPr>
                        <a:t>no</a:t>
                      </a:r>
                      <a:r>
                        <a:rPr lang="es-ES_tradnl" sz="1600" u="sng" kern="1200" baseline="0" dirty="0" smtClean="0">
                          <a:solidFill>
                            <a:srgbClr val="000066"/>
                          </a:solidFill>
                          <a:latin typeface="+mn-lt"/>
                          <a:ea typeface="+mn-ea"/>
                          <a:cs typeface="+mn-cs"/>
                        </a:rPr>
                        <a:t> ser deducible en el IS</a:t>
                      </a:r>
                      <a:r>
                        <a:rPr lang="es-ES_tradnl" sz="1600" kern="1200" baseline="0" dirty="0" smtClean="0">
                          <a:solidFill>
                            <a:srgbClr val="000066"/>
                          </a:solidFill>
                          <a:latin typeface="+mn-lt"/>
                          <a:ea typeface="+mn-ea"/>
                          <a:cs typeface="+mn-cs"/>
                        </a:rPr>
                        <a:t> y tributar en el IRPF como rendimiento del trabajo </a:t>
                      </a:r>
                      <a:r>
                        <a:rPr lang="es-ES_tradnl" sz="1600" b="1" kern="1200" baseline="0" dirty="0" smtClean="0">
                          <a:solidFill>
                            <a:srgbClr val="FF0066"/>
                          </a:solidFill>
                          <a:latin typeface="+mn-lt"/>
                          <a:ea typeface="+mn-ea"/>
                          <a:cs typeface="+mn-cs"/>
                        </a:rPr>
                        <a:t>(SAN 17/6/2004)</a:t>
                      </a:r>
                      <a:endParaRPr lang="es-ES_tradnl" sz="1600" b="1" dirty="0">
                        <a:solidFill>
                          <a:srgbClr val="FF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3"/>
                  </a:ext>
                </a:extLst>
              </a:tr>
              <a:tr h="533400">
                <a:tc>
                  <a:txBody>
                    <a:bodyPr/>
                    <a:lstStyle/>
                    <a:p>
                      <a:pPr marL="342900" indent="-342900">
                        <a:buFont typeface="Wingdings" pitchFamily="2" charset="2"/>
                        <a:buChar char="q"/>
                      </a:pPr>
                      <a:r>
                        <a:rPr lang="es-ES_tradnl" sz="1800" b="1" dirty="0" smtClean="0">
                          <a:solidFill>
                            <a:schemeClr val="tx1"/>
                          </a:solidFill>
                          <a:effectLst/>
                        </a:rPr>
                        <a:t>IRPF:</a:t>
                      </a:r>
                    </a:p>
                    <a:p>
                      <a:pPr marL="342900" indent="-342900">
                        <a:buFont typeface="Wingdings" pitchFamily="2" charset="2"/>
                        <a:buChar char="v"/>
                      </a:pPr>
                      <a:r>
                        <a:rPr lang="es-ES_tradnl" sz="1800" b="1" dirty="0" smtClean="0">
                          <a:solidFill>
                            <a:schemeClr val="tx1"/>
                          </a:solidFill>
                          <a:effectLst/>
                        </a:rPr>
                        <a:t>R. Trabajo</a:t>
                      </a:r>
                      <a:endParaRPr lang="es-ES_tradnl" b="1" dirty="0">
                        <a:solidFill>
                          <a:schemeClr val="tx1"/>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_tradnl" sz="1600" b="1" dirty="0" smtClean="0">
                          <a:solidFill>
                            <a:srgbClr val="000066"/>
                          </a:solidFill>
                        </a:rPr>
                        <a:t>Las Remuneraciones del Gerente-Administrador:</a:t>
                      </a:r>
                      <a:r>
                        <a:rPr lang="es-ES_tradnl" sz="1600" dirty="0" smtClean="0">
                          <a:solidFill>
                            <a:srgbClr val="000066"/>
                          </a:solidFill>
                        </a:rPr>
                        <a:t> Son </a:t>
                      </a:r>
                      <a:r>
                        <a:rPr lang="es-ES_tradnl" sz="1600" u="sng" dirty="0" smtClean="0">
                          <a:solidFill>
                            <a:srgbClr val="000066"/>
                          </a:solidFill>
                        </a:rPr>
                        <a:t>Rendimientos del Trabajo</a:t>
                      </a:r>
                      <a:r>
                        <a:rPr lang="es-ES_tradnl" sz="1600" dirty="0" smtClean="0">
                          <a:solidFill>
                            <a:srgbClr val="000066"/>
                          </a:solidFill>
                        </a:rPr>
                        <a:t> </a:t>
                      </a:r>
                      <a:r>
                        <a:rPr lang="es-ES_tradnl" sz="1600" b="1" i="1" kern="1200" baseline="0" dirty="0" smtClean="0">
                          <a:solidFill>
                            <a:srgbClr val="FF0066"/>
                          </a:solidFill>
                          <a:latin typeface="+mn-lt"/>
                          <a:ea typeface="+mn-ea"/>
                          <a:cs typeface="+mn-cs"/>
                        </a:rPr>
                        <a:t>(art. 17.2.e) LIRPF)</a:t>
                      </a:r>
                      <a:endParaRPr lang="es-ES_tradnl" sz="1600" b="1" dirty="0">
                        <a:solidFill>
                          <a:srgbClr val="FF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4"/>
                  </a:ext>
                </a:extLst>
              </a:tr>
              <a:tr h="1752600">
                <a:tc>
                  <a:txBody>
                    <a:bodyPr/>
                    <a:lstStyle/>
                    <a:p>
                      <a:pPr marL="342900" indent="-342900">
                        <a:buFont typeface="Wingdings" pitchFamily="2" charset="2"/>
                        <a:buChar char="q"/>
                      </a:pPr>
                      <a:r>
                        <a:rPr lang="es-ES_tradnl" sz="1800" b="1" dirty="0" smtClean="0">
                          <a:solidFill>
                            <a:schemeClr val="tx1"/>
                          </a:solidFill>
                          <a:effectLst/>
                        </a:rPr>
                        <a:t>IS:</a:t>
                      </a:r>
                    </a:p>
                    <a:p>
                      <a:pPr marL="342900" indent="-342900">
                        <a:buFont typeface="Wingdings" pitchFamily="2" charset="2"/>
                        <a:buChar char="v"/>
                      </a:pPr>
                      <a:r>
                        <a:rPr lang="es-ES_tradnl" sz="1800" b="1" dirty="0" smtClean="0">
                          <a:solidFill>
                            <a:schemeClr val="tx1"/>
                          </a:solidFill>
                          <a:effectLst/>
                        </a:rPr>
                        <a:t>¿Gasto Deducible?</a:t>
                      </a:r>
                      <a:endParaRPr lang="es-ES_tradnl" b="1" dirty="0">
                        <a:solidFill>
                          <a:schemeClr val="tx1"/>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2">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lang="es-ES" sz="1600" b="1" kern="1200" dirty="0" smtClean="0">
                          <a:solidFill>
                            <a:srgbClr val="000066"/>
                          </a:solidFill>
                          <a:latin typeface="+mn-lt"/>
                          <a:ea typeface="+mn-ea"/>
                          <a:cs typeface="+mn-cs"/>
                        </a:rPr>
                        <a:t>Es Gasto Deducible para la sociedad:  si se recoge en </a:t>
                      </a:r>
                      <a:r>
                        <a:rPr lang="es-ES" sz="1600" b="1" u="sng" kern="1200" dirty="0" smtClean="0">
                          <a:solidFill>
                            <a:srgbClr val="000066"/>
                          </a:solidFill>
                          <a:latin typeface="+mn-lt"/>
                          <a:ea typeface="+mn-ea"/>
                          <a:cs typeface="+mn-cs"/>
                        </a:rPr>
                        <a:t>estatutos</a:t>
                      </a:r>
                      <a:r>
                        <a:rPr lang="es-ES" sz="1600" b="1" u="none" kern="1200" dirty="0" smtClean="0">
                          <a:solidFill>
                            <a:srgbClr val="000066"/>
                          </a:solidFill>
                          <a:latin typeface="+mn-lt"/>
                          <a:ea typeface="+mn-ea"/>
                          <a:cs typeface="+mn-cs"/>
                        </a:rPr>
                        <a:t> </a:t>
                      </a:r>
                      <a:r>
                        <a:rPr lang="es-ES" sz="1600" b="1" kern="1200" dirty="0" smtClean="0">
                          <a:solidFill>
                            <a:srgbClr val="FF0000"/>
                          </a:solidFill>
                          <a:latin typeface="+mn-lt"/>
                          <a:ea typeface="+mn-ea"/>
                          <a:cs typeface="+mn-cs"/>
                        </a:rPr>
                        <a:t>(*)</a:t>
                      </a:r>
                      <a:r>
                        <a:rPr lang="es-ES" sz="1600" b="1" kern="1200" dirty="0" smtClean="0">
                          <a:solidFill>
                            <a:srgbClr val="000066"/>
                          </a:solidFill>
                          <a:latin typeface="+mn-lt"/>
                          <a:ea typeface="+mn-ea"/>
                          <a:cs typeface="+mn-cs"/>
                        </a:rPr>
                        <a:t> y cumple requisitos exigidos en los </a:t>
                      </a:r>
                      <a:r>
                        <a:rPr lang="es-ES" sz="1600" b="1" kern="1200" dirty="0" smtClean="0">
                          <a:solidFill>
                            <a:srgbClr val="FF0066"/>
                          </a:solidFill>
                          <a:latin typeface="+mn-lt"/>
                          <a:ea typeface="+mn-ea"/>
                          <a:cs typeface="+mn-cs"/>
                        </a:rPr>
                        <a:t>arts.</a:t>
                      </a:r>
                      <a:r>
                        <a:rPr lang="es-ES" sz="1600" b="1" kern="1200" baseline="0" dirty="0" smtClean="0">
                          <a:solidFill>
                            <a:srgbClr val="FF0066"/>
                          </a:solidFill>
                          <a:latin typeface="+mn-lt"/>
                          <a:ea typeface="+mn-ea"/>
                          <a:cs typeface="+mn-cs"/>
                        </a:rPr>
                        <a:t> 217 y </a:t>
                      </a:r>
                      <a:r>
                        <a:rPr lang="es-ES" sz="1600" b="1" kern="1200" baseline="0" dirty="0" err="1" smtClean="0">
                          <a:solidFill>
                            <a:srgbClr val="FF0066"/>
                          </a:solidFill>
                          <a:latin typeface="+mn-lt"/>
                          <a:ea typeface="+mn-ea"/>
                          <a:cs typeface="+mn-cs"/>
                        </a:rPr>
                        <a:t>ss</a:t>
                      </a:r>
                      <a:r>
                        <a:rPr lang="es-ES" sz="1600" b="1" kern="1200" baseline="0" dirty="0" smtClean="0">
                          <a:solidFill>
                            <a:srgbClr val="FF0066"/>
                          </a:solidFill>
                          <a:latin typeface="+mn-lt"/>
                          <a:ea typeface="+mn-ea"/>
                          <a:cs typeface="+mn-cs"/>
                        </a:rPr>
                        <a:t> del RDLº 1/2010, </a:t>
                      </a:r>
                      <a:r>
                        <a:rPr lang="es-ES" sz="1600" b="1" kern="1200" dirty="0" smtClean="0">
                          <a:solidFill>
                            <a:srgbClr val="FF0066"/>
                          </a:solidFill>
                          <a:latin typeface="+mn-lt"/>
                          <a:ea typeface="+mn-ea"/>
                          <a:cs typeface="+mn-cs"/>
                        </a:rPr>
                        <a:t>Ley sociedades de capital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s-ES" sz="1600" b="1"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 Hay un informe de la DGT de 12/03/09. </a:t>
                      </a:r>
                      <a:r>
                        <a:rPr kumimoji="0" lang="es-ES" sz="1600" b="1" i="0" u="none" strike="noStrike" cap="none" normalizeH="0" baseline="0" dirty="0" smtClean="0">
                          <a:ln>
                            <a:noFill/>
                          </a:ln>
                          <a:solidFill>
                            <a:srgbClr val="0000FF"/>
                          </a:solidFill>
                          <a:effectLst/>
                          <a:latin typeface="Arial" pitchFamily="34" charset="0"/>
                          <a:ea typeface="Times New Roman" pitchFamily="18" charset="0"/>
                          <a:cs typeface="Arial" pitchFamily="34" charset="0"/>
                        </a:rPr>
                        <a:t>En  dicho informe se exige que </a:t>
                      </a:r>
                      <a:r>
                        <a:rPr kumimoji="0" lang="es-ES" sz="1600" b="1" i="0" u="none" strike="noStrike" cap="none" normalizeH="0" baseline="0" dirty="0" smtClean="0">
                          <a:ln>
                            <a:noFill/>
                          </a:ln>
                          <a:solidFill>
                            <a:srgbClr val="0000FF"/>
                          </a:solidFill>
                          <a:effectLst/>
                          <a:latin typeface="Verdana"/>
                          <a:ea typeface="Times New Roman" pitchFamily="18" charset="0"/>
                          <a:cs typeface="Arial" pitchFamily="34" charset="0"/>
                        </a:rPr>
                        <a:t>“</a:t>
                      </a:r>
                      <a:r>
                        <a:rPr kumimoji="0" lang="es-ES" sz="1600" b="1" i="0" u="sng" strike="noStrike" cap="none" normalizeH="0" baseline="0" dirty="0" smtClean="0">
                          <a:ln>
                            <a:noFill/>
                          </a:ln>
                          <a:solidFill>
                            <a:srgbClr val="0000FF"/>
                          </a:solidFill>
                          <a:effectLst/>
                          <a:latin typeface="Arial" pitchFamily="34" charset="0"/>
                          <a:ea typeface="Times New Roman" pitchFamily="18" charset="0"/>
                          <a:cs typeface="Arial" pitchFamily="34" charset="0"/>
                        </a:rPr>
                        <a:t>los estatutos establezcan el car</a:t>
                      </a:r>
                      <a:r>
                        <a:rPr kumimoji="0" lang="es-ES" sz="1600" b="1" i="0" u="sng" strike="noStrike" cap="none" normalizeH="0" baseline="0" dirty="0" smtClean="0">
                          <a:ln>
                            <a:noFill/>
                          </a:ln>
                          <a:solidFill>
                            <a:srgbClr val="0000FF"/>
                          </a:solidFill>
                          <a:effectLst/>
                          <a:latin typeface="Verdana"/>
                          <a:ea typeface="Times New Roman" pitchFamily="18" charset="0"/>
                          <a:cs typeface="Arial" pitchFamily="34" charset="0"/>
                        </a:rPr>
                        <a:t>á</a:t>
                      </a:r>
                      <a:r>
                        <a:rPr kumimoji="0" lang="es-ES" sz="1600" b="1" i="0" u="sng" strike="noStrike" cap="none" normalizeH="0" baseline="0" dirty="0" smtClean="0">
                          <a:ln>
                            <a:noFill/>
                          </a:ln>
                          <a:solidFill>
                            <a:srgbClr val="0000FF"/>
                          </a:solidFill>
                          <a:effectLst/>
                          <a:latin typeface="Arial" pitchFamily="34" charset="0"/>
                          <a:ea typeface="Times New Roman" pitchFamily="18" charset="0"/>
                          <a:cs typeface="Arial" pitchFamily="34" charset="0"/>
                        </a:rPr>
                        <a:t>cter </a:t>
                      </a:r>
                      <a:r>
                        <a:rPr kumimoji="0" lang="es-ES" sz="1600" b="1" i="0" u="sng" strike="noStrike" cap="none" normalizeH="0" baseline="0" dirty="0" err="1" smtClean="0">
                          <a:ln>
                            <a:noFill/>
                          </a:ln>
                          <a:solidFill>
                            <a:srgbClr val="0000FF"/>
                          </a:solidFill>
                          <a:effectLst/>
                          <a:latin typeface="Arial" pitchFamily="34" charset="0"/>
                          <a:ea typeface="Times New Roman" pitchFamily="18" charset="0"/>
                          <a:cs typeface="Arial" pitchFamily="34" charset="0"/>
                        </a:rPr>
                        <a:t>renumerado</a:t>
                      </a:r>
                      <a:r>
                        <a:rPr kumimoji="0" lang="es-ES" sz="1600" b="1" i="0" u="sng" strike="noStrike" cap="none" normalizeH="0" baseline="0" dirty="0" smtClean="0">
                          <a:ln>
                            <a:noFill/>
                          </a:ln>
                          <a:solidFill>
                            <a:srgbClr val="0000FF"/>
                          </a:solidFill>
                          <a:effectLst/>
                          <a:latin typeface="Arial" pitchFamily="34" charset="0"/>
                          <a:ea typeface="Times New Roman" pitchFamily="18" charset="0"/>
                          <a:cs typeface="Arial" pitchFamily="34" charset="0"/>
                        </a:rPr>
                        <a:t> del cargo</a:t>
                      </a:r>
                      <a:r>
                        <a:rPr kumimoji="0" lang="es-ES" sz="1600" b="1" i="0" u="none" strike="noStrike" cap="none" normalizeH="0" baseline="0" dirty="0" smtClean="0">
                          <a:ln>
                            <a:noFill/>
                          </a:ln>
                          <a:solidFill>
                            <a:srgbClr val="0000FF"/>
                          </a:solidFill>
                          <a:effectLst/>
                          <a:latin typeface="Arial" pitchFamily="34" charset="0"/>
                          <a:ea typeface="Times New Roman" pitchFamily="18" charset="0"/>
                          <a:cs typeface="Arial" pitchFamily="34" charset="0"/>
                        </a:rPr>
                        <a:t>, aunque no se cumplan de forma escrupulosa con todos y cada uno de los requisitos</a:t>
                      </a:r>
                      <a:r>
                        <a:rPr kumimoji="0" lang="es-ES" sz="1600" b="1" i="0" u="none" strike="noStrike" cap="none" normalizeH="0" baseline="0" dirty="0" smtClean="0">
                          <a:ln>
                            <a:noFill/>
                          </a:ln>
                          <a:solidFill>
                            <a:srgbClr val="0000FF"/>
                          </a:solidFill>
                          <a:effectLst/>
                          <a:latin typeface="Verdana"/>
                          <a:ea typeface="Times New Roman" pitchFamily="18" charset="0"/>
                          <a:cs typeface="Arial" pitchFamily="34" charset="0"/>
                        </a:rPr>
                        <a:t>”</a:t>
                      </a:r>
                      <a:r>
                        <a:rPr kumimoji="0" lang="es-ES" sz="1600" b="1" i="0" u="none" strike="noStrike" cap="none" normalizeH="0" baseline="0" dirty="0" smtClean="0">
                          <a:ln>
                            <a:noFill/>
                          </a:ln>
                          <a:solidFill>
                            <a:srgbClr val="0000FF"/>
                          </a:solidFill>
                          <a:effectLst/>
                          <a:latin typeface="Arial" pitchFamily="34" charset="0"/>
                          <a:ea typeface="Times New Roman" pitchFamily="18" charset="0"/>
                          <a:cs typeface="Arial" pitchFamily="34" charset="0"/>
                        </a:rPr>
                        <a:t>.</a:t>
                      </a:r>
                      <a:endParaRPr lang="es-ES_tradnl"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5"/>
                  </a:ext>
                </a:extLst>
              </a:tr>
              <a:tr h="1021080">
                <a:tc>
                  <a:txBody>
                    <a:bodyPr/>
                    <a:lstStyle/>
                    <a:p>
                      <a:pPr marL="342900" indent="-342900">
                        <a:buFont typeface="Wingdings" pitchFamily="2" charset="2"/>
                        <a:buChar char="q"/>
                      </a:pPr>
                      <a:r>
                        <a:rPr lang="es-ES_tradnl" b="1" dirty="0" smtClean="0">
                          <a:solidFill>
                            <a:srgbClr val="FFFF00"/>
                          </a:solidFill>
                          <a:effectLst>
                            <a:outerShdw blurRad="38100" dist="38100" dir="2700000" algn="tl">
                              <a:srgbClr val="000000">
                                <a:alpha val="43137"/>
                              </a:srgbClr>
                            </a:outerShdw>
                          </a:effectLst>
                        </a:rPr>
                        <a:t>ESTATUTOS</a:t>
                      </a:r>
                      <a:endParaRPr lang="es-ES_tradnl" b="1"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c>
                  <a:txBody>
                    <a:bodyPr/>
                    <a:lstStyle/>
                    <a:p>
                      <a:pPr marL="342900" indent="-342900">
                        <a:buFont typeface="Wingdings" pitchFamily="2" charset="2"/>
                        <a:buChar char="§"/>
                      </a:pPr>
                      <a:r>
                        <a:rPr lang="es-ES_tradnl" sz="1600" b="1" dirty="0" smtClean="0">
                          <a:solidFill>
                            <a:srgbClr val="0000FF"/>
                          </a:solidFill>
                        </a:rPr>
                        <a:t>Es gasto deducible: si la retribución de los administradores está reconocido en los </a:t>
                      </a:r>
                      <a:r>
                        <a:rPr lang="es-ES_tradnl" sz="1600" b="1" u="sng" dirty="0" smtClean="0">
                          <a:solidFill>
                            <a:srgbClr val="0000FF"/>
                          </a:solidFill>
                          <a:effectLst>
                            <a:outerShdw blurRad="38100" dist="38100" dir="2700000" algn="tl">
                              <a:srgbClr val="000000">
                                <a:alpha val="43137"/>
                              </a:srgbClr>
                            </a:outerShdw>
                          </a:effectLst>
                        </a:rPr>
                        <a:t>estatutos</a:t>
                      </a:r>
                      <a:r>
                        <a:rPr lang="es-ES_tradnl" sz="1600" b="1" dirty="0" smtClean="0">
                          <a:solidFill>
                            <a:srgbClr val="0000FF"/>
                          </a:solidFill>
                        </a:rPr>
                        <a:t>, sino</a:t>
                      </a:r>
                      <a:r>
                        <a:rPr lang="es-ES_tradnl" sz="1600" b="1" baseline="0" dirty="0" smtClean="0">
                          <a:solidFill>
                            <a:srgbClr val="0000FF"/>
                          </a:solidFill>
                        </a:rPr>
                        <a:t> es una liberalidad.</a:t>
                      </a:r>
                      <a:endParaRPr lang="es-ES_tradnl" sz="1600" b="1" baseline="0" dirty="0" smtClean="0">
                        <a:solidFill>
                          <a:srgbClr val="FF0000"/>
                        </a:solidFill>
                      </a:endParaRPr>
                    </a:p>
                    <a:p>
                      <a:pPr marL="342900" indent="-342900">
                        <a:buFont typeface="Wingdings" pitchFamily="2" charset="2"/>
                        <a:buChar char="§"/>
                      </a:pPr>
                      <a:r>
                        <a:rPr lang="es-ES_tradnl" sz="1600" b="1" baseline="0" dirty="0" smtClean="0">
                          <a:solidFill>
                            <a:srgbClr val="FF0000"/>
                          </a:solidFill>
                        </a:rPr>
                        <a:t>En ese sentido se pronuncian </a:t>
                      </a:r>
                      <a:r>
                        <a:rPr lang="es-ES_tradnl" sz="1600" b="1" u="sng" baseline="0" dirty="0" smtClean="0">
                          <a:solidFill>
                            <a:srgbClr val="FF0000"/>
                          </a:solidFill>
                        </a:rPr>
                        <a:t>varias Sentencias del Tribunal Supremo</a:t>
                      </a:r>
                      <a:r>
                        <a:rPr lang="es-ES_tradnl" sz="1600" b="1" baseline="0" dirty="0" smtClean="0">
                          <a:solidFill>
                            <a:srgbClr val="FF0000"/>
                          </a:solidFill>
                        </a:rPr>
                        <a:t>:</a:t>
                      </a:r>
                      <a:r>
                        <a:rPr lang="es-ES_tradnl" sz="1600" b="1" dirty="0" smtClean="0">
                          <a:solidFill>
                            <a:srgbClr val="FF0000"/>
                          </a:solidFill>
                        </a:rPr>
                        <a:t> </a:t>
                      </a:r>
                      <a:r>
                        <a:rPr lang="es-ES_tradnl" sz="1600" b="1" dirty="0" smtClean="0">
                          <a:solidFill>
                            <a:srgbClr val="FF0066"/>
                          </a:solidFill>
                        </a:rPr>
                        <a:t>STS</a:t>
                      </a:r>
                      <a:r>
                        <a:rPr lang="es-ES_tradnl" sz="1600" b="1" dirty="0" smtClean="0">
                          <a:solidFill>
                            <a:srgbClr val="FF0000"/>
                          </a:solidFill>
                        </a:rPr>
                        <a:t> </a:t>
                      </a:r>
                      <a:r>
                        <a:rPr lang="es-ES_tradnl" sz="1600" b="1" kern="1200" baseline="0" dirty="0" smtClean="0">
                          <a:solidFill>
                            <a:srgbClr val="FF0066"/>
                          </a:solidFill>
                          <a:latin typeface="+mn-lt"/>
                          <a:ea typeface="+mn-ea"/>
                          <a:cs typeface="+mn-cs"/>
                        </a:rPr>
                        <a:t>13/11/2008, STS 26/9/2013, STS 30/10/2013.</a:t>
                      </a:r>
                      <a:endParaRPr lang="es-ES_tradnl"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6"/>
                  </a:ext>
                </a:extLst>
              </a:tr>
              <a:tr h="385833">
                <a:tc>
                  <a:txBody>
                    <a:bodyPr/>
                    <a:lstStyle/>
                    <a:p>
                      <a:pPr marL="342900" indent="-342900">
                        <a:buFont typeface="Wingdings" pitchFamily="2" charset="2"/>
                        <a:buChar char="q"/>
                      </a:pPr>
                      <a:r>
                        <a:rPr lang="es-ES_tradnl" b="1" dirty="0" smtClean="0">
                          <a:solidFill>
                            <a:schemeClr val="tx1"/>
                          </a:solidFill>
                        </a:rPr>
                        <a:t>Retención</a:t>
                      </a:r>
                      <a:endParaRPr lang="es-ES_tradnl" b="1"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bg2">
                        <a:lumMod val="5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FF0000"/>
                          </a:solidFill>
                          <a:latin typeface="+mn-lt"/>
                          <a:ea typeface="+mn-ea"/>
                          <a:cs typeface="+mn-cs"/>
                        </a:rPr>
                        <a:t>35%: desde 2016 </a:t>
                      </a:r>
                      <a:r>
                        <a:rPr lang="es-ES" sz="1600" b="1" kern="1200" dirty="0" smtClean="0">
                          <a:solidFill>
                            <a:srgbClr val="000066"/>
                          </a:solidFill>
                          <a:latin typeface="+mn-lt"/>
                          <a:ea typeface="+mn-ea"/>
                          <a:cs typeface="+mn-cs"/>
                        </a:rPr>
                        <a:t>[19%: </a:t>
                      </a:r>
                      <a:r>
                        <a:rPr lang="es-ES_tradnl" sz="1600" b="1" dirty="0" smtClean="0">
                          <a:solidFill>
                            <a:srgbClr val="000066"/>
                          </a:solidFill>
                        </a:rPr>
                        <a:t>INCN </a:t>
                      </a:r>
                      <a:r>
                        <a:rPr lang="es-ES_tradnl" sz="1600" b="1" dirty="0" err="1" smtClean="0">
                          <a:solidFill>
                            <a:srgbClr val="000066"/>
                          </a:solidFill>
                        </a:rPr>
                        <a:t>e.a.</a:t>
                      </a:r>
                      <a:r>
                        <a:rPr lang="es-ES_tradnl" sz="1600" b="1" dirty="0" smtClean="0">
                          <a:solidFill>
                            <a:srgbClr val="000066"/>
                          </a:solidFill>
                        </a:rPr>
                        <a:t> &lt; 100.000 €]</a:t>
                      </a:r>
                      <a:r>
                        <a:rPr lang="es-ES" sz="1600" b="1" kern="1200" dirty="0" smtClean="0">
                          <a:solidFill>
                            <a:srgbClr val="000066"/>
                          </a:solidFill>
                          <a:latin typeface="+mn-lt"/>
                          <a:ea typeface="+mn-ea"/>
                          <a:cs typeface="+mn-cs"/>
                        </a:rPr>
                        <a:t> </a:t>
                      </a:r>
                      <a:r>
                        <a:rPr lang="en-GB" sz="1300" b="1" kern="1200" dirty="0" smtClean="0">
                          <a:solidFill>
                            <a:srgbClr val="FF0066"/>
                          </a:solidFill>
                          <a:latin typeface="+mn-lt"/>
                          <a:ea typeface="+mn-ea"/>
                          <a:cs typeface="+mn-cs"/>
                        </a:rPr>
                        <a:t>(art. 101.2 LIRPF y art. 80  RIRPF)</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0000FF"/>
                          </a:solidFill>
                          <a:latin typeface="+mn-lt"/>
                          <a:ea typeface="+mn-ea"/>
                          <a:cs typeface="+mn-cs"/>
                        </a:rPr>
                        <a:t>37%: durante 2015 </a:t>
                      </a:r>
                      <a:r>
                        <a:rPr lang="es-ES" sz="1600" b="1" kern="1200" dirty="0" smtClean="0">
                          <a:solidFill>
                            <a:srgbClr val="000066"/>
                          </a:solidFill>
                          <a:latin typeface="+mn-lt"/>
                          <a:ea typeface="+mn-ea"/>
                          <a:cs typeface="+mn-cs"/>
                        </a:rPr>
                        <a:t>[20%: </a:t>
                      </a:r>
                      <a:r>
                        <a:rPr lang="es-ES_tradnl" sz="1600" b="1" dirty="0" smtClean="0">
                          <a:solidFill>
                            <a:srgbClr val="000066"/>
                          </a:solidFill>
                        </a:rPr>
                        <a:t>INCN </a:t>
                      </a:r>
                      <a:r>
                        <a:rPr lang="es-ES_tradnl" sz="1600" b="1" dirty="0" err="1" smtClean="0">
                          <a:solidFill>
                            <a:srgbClr val="000066"/>
                          </a:solidFill>
                        </a:rPr>
                        <a:t>e.a.</a:t>
                      </a:r>
                      <a:r>
                        <a:rPr lang="es-ES_tradnl" sz="1600" b="1" dirty="0" smtClean="0">
                          <a:solidFill>
                            <a:srgbClr val="000066"/>
                          </a:solidFill>
                        </a:rPr>
                        <a:t> &lt; 100.000 €]</a:t>
                      </a:r>
                      <a:r>
                        <a:rPr lang="es-ES" sz="1600" b="1" kern="1200" dirty="0" smtClean="0">
                          <a:solidFill>
                            <a:srgbClr val="000066"/>
                          </a:solidFill>
                          <a:latin typeface="+mn-lt"/>
                          <a:ea typeface="+mn-ea"/>
                          <a:cs typeface="+mn-cs"/>
                        </a:rPr>
                        <a:t> </a:t>
                      </a:r>
                      <a:endParaRPr lang="es-ES_tradnl" sz="1600" kern="1200" dirty="0" smtClean="0">
                        <a:solidFill>
                          <a:srgbClr val="0000FF"/>
                        </a:solidFill>
                        <a:latin typeface="+mn-lt"/>
                        <a:ea typeface="+mn-ea"/>
                        <a:cs typeface="+mn-cs"/>
                      </a:endParaRP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600" b="1" kern="1200" dirty="0" smtClean="0">
                          <a:solidFill>
                            <a:srgbClr val="000066"/>
                          </a:solidFill>
                          <a:latin typeface="+mn-lt"/>
                          <a:ea typeface="+mn-ea"/>
                          <a:cs typeface="+mn-cs"/>
                        </a:rPr>
                        <a:t>42%: durante 2012 a 2014</a:t>
                      </a:r>
                      <a:endParaRPr lang="es-ES_tradnl" sz="1600" b="1" dirty="0">
                        <a:solidFill>
                          <a:srgbClr val="FF0000"/>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 xmlns:a16="http://schemas.microsoft.com/office/drawing/2014/main" val="10007"/>
                  </a:ext>
                </a:extLst>
              </a:tr>
            </a:tbl>
          </a:graphicData>
        </a:graphic>
      </p:graphicFrame>
      <p:sp>
        <p:nvSpPr>
          <p:cNvPr id="6"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marL="457200" indent="-457200" algn="ctr">
              <a:buFont typeface="Wingdings" pitchFamily="2" charset="2"/>
              <a:buChar char="v"/>
              <a:defRPr/>
            </a:pPr>
            <a:r>
              <a:rPr lang="es-ES_tradnl" dirty="0" smtClean="0">
                <a:solidFill>
                  <a:srgbClr val="FF0000"/>
                </a:solidFill>
                <a:latin typeface="+mn-lt"/>
                <a:cs typeface="Arial" charset="0"/>
              </a:rPr>
              <a:t>SERVICIOS </a:t>
            </a:r>
            <a:r>
              <a:rPr lang="es-ES_tradnl" dirty="0">
                <a:solidFill>
                  <a:srgbClr val="FF0000"/>
                </a:solidFill>
                <a:latin typeface="+mn-lt"/>
                <a:cs typeface="Arial" charset="0"/>
              </a:rPr>
              <a:t>DE </a:t>
            </a:r>
            <a:r>
              <a:rPr lang="es-ES_tradnl" u="sng" dirty="0">
                <a:solidFill>
                  <a:srgbClr val="FF0000"/>
                </a:solidFill>
                <a:latin typeface="+mn-lt"/>
                <a:cs typeface="Arial" charset="0"/>
              </a:rPr>
              <a:t>GERENCIA</a:t>
            </a:r>
            <a:r>
              <a:rPr lang="es-ES_tradnl" dirty="0">
                <a:solidFill>
                  <a:srgbClr val="FF0000"/>
                </a:solidFill>
                <a:latin typeface="+mn-lt"/>
                <a:cs typeface="Arial" charset="0"/>
              </a:rPr>
              <a:t> O </a:t>
            </a:r>
            <a:r>
              <a:rPr lang="es-ES_tradnl" dirty="0" smtClean="0">
                <a:solidFill>
                  <a:srgbClr val="FF0000"/>
                </a:solidFill>
                <a:latin typeface="+mn-lt"/>
                <a:cs typeface="Arial" charset="0"/>
              </a:rPr>
              <a:t>ADMINISTRACIÓN  </a:t>
            </a:r>
            <a:r>
              <a:rPr lang="es-ES" u="sng" dirty="0" smtClean="0">
                <a:solidFill>
                  <a:srgbClr val="000066"/>
                </a:solidFill>
                <a:latin typeface="+mn-lt"/>
                <a:cs typeface="Arial" charset="0"/>
              </a:rPr>
              <a:t>TEORÍA DEL VÍNCULO </a:t>
            </a:r>
            <a:endParaRPr lang="es-ES" u="sng" dirty="0">
              <a:solidFill>
                <a:srgbClr val="FF0000"/>
              </a:solidFill>
              <a:latin typeface="+mn-lt"/>
              <a:cs typeface="Arial" charset="0"/>
            </a:endParaRPr>
          </a:p>
        </p:txBody>
      </p:sp>
    </p:spTree>
    <p:extLst>
      <p:ext uri="{BB962C8B-B14F-4D97-AF65-F5344CB8AC3E}">
        <p14:creationId xmlns="" xmlns:p14="http://schemas.microsoft.com/office/powerpoint/2010/main" val="1840864105"/>
      </p:ext>
    </p:extLst>
  </p:cSld>
  <p:clrMapOvr>
    <a:masterClrMapping/>
  </p:clrMapOvr>
  <p:transition advClick="0" advTm="0"/>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3 Marcador de número de diapositiva"/>
          <p:cNvSpPr>
            <a:spLocks noGrp="1"/>
          </p:cNvSpPr>
          <p:nvPr>
            <p:ph type="sldNum" sz="quarter" idx="12"/>
          </p:nvPr>
        </p:nvSpPr>
        <p:spPr>
          <a:xfrm>
            <a:off x="7620000" y="6400800"/>
            <a:ext cx="2311400" cy="476250"/>
          </a:xfrm>
        </p:spPr>
        <p:txBody>
          <a:bodyPr/>
          <a:lstStyle/>
          <a:p>
            <a:pPr>
              <a:defRPr/>
            </a:pPr>
            <a:fld id="{02B15079-B0BC-462C-97A5-648334910574}" type="slidenum">
              <a:rPr lang="es-ES"/>
              <a:pPr>
                <a:defRPr/>
              </a:pPr>
              <a:t>94</a:t>
            </a:fld>
            <a:endParaRPr lang="es-ES"/>
          </a:p>
        </p:txBody>
      </p:sp>
      <p:sp>
        <p:nvSpPr>
          <p:cNvPr id="56324" name="Text Box 3"/>
          <p:cNvSpPr txBox="1">
            <a:spLocks noChangeArrowheads="1"/>
          </p:cNvSpPr>
          <p:nvPr/>
        </p:nvSpPr>
        <p:spPr bwMode="auto">
          <a:xfrm>
            <a:off x="0" y="0"/>
            <a:ext cx="9906000" cy="400110"/>
          </a:xfrm>
          <a:prstGeom prst="rect">
            <a:avLst/>
          </a:prstGeom>
          <a:solidFill>
            <a:srgbClr val="CCFFFF"/>
          </a:solidFill>
          <a:ln w="9525">
            <a:noFill/>
            <a:miter lim="800000"/>
            <a:headEnd/>
            <a:tailEnd/>
          </a:ln>
        </p:spPr>
        <p:txBody>
          <a:bodyPr>
            <a:spAutoFit/>
          </a:bodyPr>
          <a:lstStyle/>
          <a:p>
            <a:pPr algn="ctr">
              <a:spcBef>
                <a:spcPct val="50000"/>
              </a:spcBef>
            </a:pPr>
            <a:r>
              <a:rPr lang="es-ES" u="sng" dirty="0" smtClean="0">
                <a:solidFill>
                  <a:srgbClr val="000066"/>
                </a:solidFill>
              </a:rPr>
              <a:t>Retribución a Administradores</a:t>
            </a:r>
            <a:r>
              <a:rPr lang="es-ES" dirty="0" smtClean="0">
                <a:solidFill>
                  <a:srgbClr val="FF0000"/>
                </a:solidFill>
              </a:rPr>
              <a:t>: ¿Gasto deducible?;  </a:t>
            </a:r>
            <a:r>
              <a:rPr lang="es-ES" dirty="0" smtClean="0">
                <a:solidFill>
                  <a:srgbClr val="0000FF"/>
                </a:solidFill>
              </a:rPr>
              <a:t>¿Vinculación?</a:t>
            </a:r>
            <a:endParaRPr lang="es-ES" u="sng" dirty="0">
              <a:solidFill>
                <a:srgbClr val="0000FF"/>
              </a:solidFill>
            </a:endParaRPr>
          </a:p>
        </p:txBody>
      </p:sp>
      <p:graphicFrame>
        <p:nvGraphicFramePr>
          <p:cNvPr id="6" name="5 Tabla"/>
          <p:cNvGraphicFramePr>
            <a:graphicFrameLocks noGrp="1"/>
          </p:cNvGraphicFramePr>
          <p:nvPr>
            <p:extLst>
              <p:ext uri="{D42A27DB-BD31-4B8C-83A1-F6EECF244321}">
                <p14:modId xmlns="" xmlns:p14="http://schemas.microsoft.com/office/powerpoint/2010/main" val="3050440063"/>
              </p:ext>
            </p:extLst>
          </p:nvPr>
        </p:nvGraphicFramePr>
        <p:xfrm>
          <a:off x="152400" y="457200"/>
          <a:ext cx="9601200" cy="6035040"/>
        </p:xfrm>
        <a:graphic>
          <a:graphicData uri="http://schemas.openxmlformats.org/drawingml/2006/table">
            <a:tbl>
              <a:tblPr firstRow="1" bandRow="1">
                <a:tableStyleId>{7DF18680-E054-41AD-8BC1-D1AEF772440D}</a:tableStyleId>
              </a:tblPr>
              <a:tblGrid>
                <a:gridCol w="2459812">
                  <a:extLst>
                    <a:ext uri="{9D8B030D-6E8A-4147-A177-3AD203B41FA5}">
                      <a16:colId xmlns="" xmlns:a16="http://schemas.microsoft.com/office/drawing/2014/main" val="20000"/>
                    </a:ext>
                  </a:extLst>
                </a:gridCol>
                <a:gridCol w="7141388">
                  <a:extLst>
                    <a:ext uri="{9D8B030D-6E8A-4147-A177-3AD203B41FA5}">
                      <a16:colId xmlns="" xmlns:a16="http://schemas.microsoft.com/office/drawing/2014/main" val="20001"/>
                    </a:ext>
                  </a:extLst>
                </a:gridCol>
              </a:tblGrid>
              <a:tr h="381000">
                <a:tc>
                  <a:txBody>
                    <a:bodyPr/>
                    <a:lstStyle/>
                    <a:p>
                      <a:r>
                        <a:rPr lang="es-ES_tradnl" dirty="0" smtClean="0"/>
                        <a:t>CONCEPTOS</a:t>
                      </a:r>
                      <a:endParaRPr lang="es-ES_tradnl" dirty="0"/>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2000" dirty="0" smtClean="0">
                          <a:solidFill>
                            <a:srgbClr val="FFFF99"/>
                          </a:solidFill>
                        </a:rPr>
                        <a:t>¿GASTOS DEDUCIBLES?    </a:t>
                      </a:r>
                      <a:r>
                        <a:rPr lang="es-ES" sz="2000" dirty="0" smtClean="0">
                          <a:solidFill>
                            <a:srgbClr val="FFFF00"/>
                          </a:solidFill>
                          <a:effectLst>
                            <a:outerShdw blurRad="38100" dist="38100" dir="2700000" algn="tl">
                              <a:srgbClr val="000000">
                                <a:alpha val="43137"/>
                              </a:srgbClr>
                            </a:outerShdw>
                          </a:effectLst>
                        </a:rPr>
                        <a:t>NOVEDADES desde</a:t>
                      </a:r>
                      <a:r>
                        <a:rPr lang="es-ES" sz="2000" baseline="0" dirty="0" smtClean="0">
                          <a:solidFill>
                            <a:srgbClr val="FFFF00"/>
                          </a:solidFill>
                          <a:effectLst>
                            <a:outerShdw blurRad="38100" dist="38100" dir="2700000" algn="tl">
                              <a:srgbClr val="000000">
                                <a:alpha val="43137"/>
                              </a:srgbClr>
                            </a:outerShdw>
                          </a:effectLst>
                        </a:rPr>
                        <a:t> 2015</a:t>
                      </a:r>
                      <a:endParaRPr lang="es-ES_tradnl" sz="2000" dirty="0">
                        <a:solidFill>
                          <a:srgbClr val="FFFF00"/>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75000"/>
                      </a:schemeClr>
                    </a:solidFill>
                  </a:tcPr>
                </a:tc>
                <a:extLst>
                  <a:ext uri="{0D108BD9-81ED-4DB2-BD59-A6C34878D82A}">
                    <a16:rowId xmlns="" xmlns:a16="http://schemas.microsoft.com/office/drawing/2014/main" val="10000"/>
                  </a:ext>
                </a:extLst>
              </a:tr>
              <a:tr h="1142419">
                <a:tc>
                  <a:txBody>
                    <a:bodyPr/>
                    <a:lstStyle/>
                    <a:p>
                      <a:pPr marL="342900" indent="-342900">
                        <a:buFont typeface="Wingdings" pitchFamily="2" charset="2"/>
                        <a:buChar char="q"/>
                      </a:pPr>
                      <a:r>
                        <a:rPr lang="es-ES_tradnl" b="1" u="none" dirty="0" smtClean="0">
                          <a:solidFill>
                            <a:schemeClr val="tx1"/>
                          </a:solidFill>
                        </a:rPr>
                        <a:t>Administradores</a:t>
                      </a: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_tradnl" sz="1800" b="1" u="sng" dirty="0" smtClean="0">
                          <a:solidFill>
                            <a:srgbClr val="000066"/>
                          </a:solidFill>
                          <a:effectLst/>
                        </a:rPr>
                        <a:t>serán gastos deducibles:</a:t>
                      </a:r>
                      <a:r>
                        <a:rPr lang="es-ES_tradnl" sz="1800" b="0" dirty="0" smtClean="0">
                          <a:solidFill>
                            <a:srgbClr val="000066"/>
                          </a:solidFill>
                          <a:effectLst/>
                        </a:rPr>
                        <a:t> “las  retribuciones a los administradores por el desempeño de funciones de </a:t>
                      </a:r>
                      <a:r>
                        <a:rPr lang="es-ES_tradnl" sz="1800" b="1" u="sng" dirty="0" smtClean="0">
                          <a:solidFill>
                            <a:srgbClr val="000066"/>
                          </a:solidFill>
                          <a:effectLst/>
                        </a:rPr>
                        <a:t>alta dirección</a:t>
                      </a:r>
                      <a:r>
                        <a:rPr lang="es-ES_tradnl" sz="1800" b="1" dirty="0" smtClean="0">
                          <a:solidFill>
                            <a:srgbClr val="000066"/>
                          </a:solidFill>
                          <a:effectLst/>
                        </a:rPr>
                        <a:t>,</a:t>
                      </a:r>
                      <a:r>
                        <a:rPr lang="es-ES_tradnl" sz="1800" b="0" dirty="0" smtClean="0">
                          <a:solidFill>
                            <a:srgbClr val="000066"/>
                          </a:solidFill>
                          <a:effectLst/>
                        </a:rPr>
                        <a:t> u otras funciones derivadas de un </a:t>
                      </a:r>
                      <a:r>
                        <a:rPr lang="es-ES_tradnl" sz="1800" b="1" u="sng" dirty="0" smtClean="0">
                          <a:solidFill>
                            <a:srgbClr val="FF0000"/>
                          </a:solidFill>
                          <a:effectLst/>
                        </a:rPr>
                        <a:t>contrato laboral </a:t>
                      </a:r>
                      <a:r>
                        <a:rPr lang="es-ES_tradnl" sz="1800" b="0" u="sng" dirty="0" smtClean="0">
                          <a:solidFill>
                            <a:srgbClr val="000066"/>
                          </a:solidFill>
                          <a:effectLst/>
                        </a:rPr>
                        <a:t>con la entidad”</a:t>
                      </a:r>
                      <a:r>
                        <a:rPr lang="es-ES_tradnl" sz="1800" b="0" dirty="0" smtClean="0">
                          <a:solidFill>
                            <a:srgbClr val="000066"/>
                          </a:solidFill>
                          <a:effectLst/>
                        </a:rPr>
                        <a:t>. </a:t>
                      </a:r>
                      <a:r>
                        <a:rPr lang="es-ES_tradnl" sz="1600" b="1" u="none" dirty="0" smtClean="0">
                          <a:solidFill>
                            <a:srgbClr val="FF0066"/>
                          </a:solidFill>
                        </a:rPr>
                        <a:t>(art. 15.e)</a:t>
                      </a:r>
                      <a:r>
                        <a:rPr lang="es-ES_tradnl" sz="1600" b="1" u="none" baseline="0" dirty="0" smtClean="0">
                          <a:solidFill>
                            <a:srgbClr val="FF0066"/>
                          </a:solidFill>
                        </a:rPr>
                        <a:t> ú</a:t>
                      </a:r>
                      <a:r>
                        <a:rPr lang="es-ES_tradnl" sz="1600" b="1" u="none" dirty="0" smtClean="0">
                          <a:solidFill>
                            <a:srgbClr val="FF0066"/>
                          </a:solidFill>
                        </a:rPr>
                        <a:t>ltimo</a:t>
                      </a:r>
                      <a:r>
                        <a:rPr lang="es-ES_tradnl" sz="1600" b="1" u="none" baseline="0" dirty="0" smtClean="0">
                          <a:solidFill>
                            <a:srgbClr val="FF0066"/>
                          </a:solidFill>
                        </a:rPr>
                        <a:t> párrafo</a:t>
                      </a:r>
                      <a:r>
                        <a:rPr lang="es-ES_tradnl" sz="1600" b="1" u="none" dirty="0" smtClean="0">
                          <a:solidFill>
                            <a:srgbClr val="FF0066"/>
                          </a:solidFill>
                        </a:rPr>
                        <a:t> NLIS)</a:t>
                      </a:r>
                      <a:endParaRPr lang="es-ES_tradnl" sz="1600" b="0" dirty="0" smtClean="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FFFF99"/>
                    </a:solidFill>
                  </a:tcPr>
                </a:tc>
                <a:extLst>
                  <a:ext uri="{0D108BD9-81ED-4DB2-BD59-A6C34878D82A}">
                    <a16:rowId xmlns="" xmlns:a16="http://schemas.microsoft.com/office/drawing/2014/main" val="10001"/>
                  </a:ext>
                </a:extLst>
              </a:tr>
              <a:tr h="1371600">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_tradnl" b="1" u="none" dirty="0" smtClean="0">
                          <a:solidFill>
                            <a:schemeClr val="tx1"/>
                          </a:solidFill>
                        </a:rPr>
                        <a:t>Administradores: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_tradnl" b="1" u="none" dirty="0" smtClean="0">
                          <a:solidFill>
                            <a:srgbClr val="FFFF00"/>
                          </a:solidFill>
                          <a:effectLst>
                            <a:outerShdw blurRad="38100" dist="38100" dir="2700000" algn="tl">
                              <a:srgbClr val="000000">
                                <a:alpha val="43137"/>
                              </a:srgbClr>
                            </a:outerShdw>
                          </a:effectLst>
                        </a:rPr>
                        <a:t>Gastos Deducibles?</a:t>
                      </a:r>
                    </a:p>
                    <a:p>
                      <a:pPr marL="342900" indent="-342900">
                        <a:buFont typeface="Wingdings" pitchFamily="2" charset="2"/>
                        <a:buChar char="q"/>
                      </a:pP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v"/>
                      </a:pPr>
                      <a:r>
                        <a:rPr lang="es-ES_tradnl" sz="1800" b="0" dirty="0" smtClean="0">
                          <a:solidFill>
                            <a:srgbClr val="000066"/>
                          </a:solidFill>
                          <a:effectLst/>
                        </a:rPr>
                        <a:t>“las  retribuciones a los administradores por el desempeño de funciones de </a:t>
                      </a:r>
                      <a:r>
                        <a:rPr lang="es-ES_tradnl" sz="1800" b="1" u="sng" dirty="0" smtClean="0">
                          <a:solidFill>
                            <a:srgbClr val="000066"/>
                          </a:solidFill>
                          <a:effectLst/>
                        </a:rPr>
                        <a:t>alta dirección</a:t>
                      </a:r>
                      <a:r>
                        <a:rPr lang="es-ES_tradnl" sz="1800" b="0" u="none" dirty="0" smtClean="0">
                          <a:solidFill>
                            <a:srgbClr val="000066"/>
                          </a:solidFill>
                          <a:effectLst/>
                        </a:rPr>
                        <a:t>”: </a:t>
                      </a:r>
                      <a:r>
                        <a:rPr lang="es-ES_tradnl" sz="1800" b="1" kern="1200" baseline="0" dirty="0" smtClean="0">
                          <a:solidFill>
                            <a:srgbClr val="0000FF"/>
                          </a:solidFill>
                          <a:latin typeface="+mn-lt"/>
                          <a:ea typeface="+mn-ea"/>
                          <a:cs typeface="+mn-cs"/>
                        </a:rPr>
                        <a:t>naturaleza </a:t>
                      </a:r>
                      <a:r>
                        <a:rPr lang="es-ES_tradnl" sz="1800" b="1" u="sng" kern="1200" baseline="0" dirty="0" smtClean="0">
                          <a:solidFill>
                            <a:srgbClr val="0000FF"/>
                          </a:solidFill>
                          <a:latin typeface="+mn-lt"/>
                          <a:ea typeface="+mn-ea"/>
                          <a:cs typeface="+mn-cs"/>
                        </a:rPr>
                        <a:t>mercantil</a:t>
                      </a:r>
                      <a:endParaRPr lang="es-ES_tradnl" sz="1800" b="0" u="sng" dirty="0" smtClean="0">
                        <a:solidFill>
                          <a:srgbClr val="0000FF"/>
                        </a:solidFill>
                        <a:effectLst/>
                      </a:endParaRPr>
                    </a:p>
                    <a:p>
                      <a:pPr marL="342900" indent="-342900">
                        <a:buFont typeface="Wingdings" pitchFamily="2" charset="2"/>
                        <a:buChar char="v"/>
                      </a:pPr>
                      <a:endParaRPr lang="es-ES_tradnl" sz="900" b="0" u="sng" dirty="0" smtClean="0">
                        <a:solidFill>
                          <a:srgbClr val="000066"/>
                        </a:solidFill>
                        <a:effectLst/>
                      </a:endParaRPr>
                    </a:p>
                    <a:p>
                      <a:pPr marL="342900" indent="-342900">
                        <a:buFont typeface="Wingdings" pitchFamily="2" charset="2"/>
                        <a:buChar char="v"/>
                      </a:pPr>
                      <a:r>
                        <a:rPr lang="es-ES_tradnl" sz="1800" b="0" dirty="0" smtClean="0">
                          <a:solidFill>
                            <a:srgbClr val="000066"/>
                          </a:solidFill>
                          <a:effectLst/>
                        </a:rPr>
                        <a:t>“u otras funciones derivadas de un </a:t>
                      </a:r>
                      <a:r>
                        <a:rPr lang="es-ES_tradnl" sz="1800" b="1" u="sng" dirty="0" smtClean="0">
                          <a:solidFill>
                            <a:srgbClr val="FF0000"/>
                          </a:solidFill>
                          <a:effectLst/>
                        </a:rPr>
                        <a:t>contrato laboral </a:t>
                      </a:r>
                      <a:r>
                        <a:rPr lang="es-ES_tradnl" sz="1800" b="0" u="sng" dirty="0" smtClean="0">
                          <a:solidFill>
                            <a:srgbClr val="000066"/>
                          </a:solidFill>
                          <a:effectLst/>
                        </a:rPr>
                        <a:t>con la entidad</a:t>
                      </a:r>
                      <a:r>
                        <a:rPr lang="es-ES_tradnl" sz="1800" b="0" u="none" dirty="0" smtClean="0">
                          <a:solidFill>
                            <a:srgbClr val="000066"/>
                          </a:solidFill>
                          <a:effectLst/>
                        </a:rPr>
                        <a:t>”: </a:t>
                      </a:r>
                      <a:r>
                        <a:rPr lang="es-ES_tradnl" sz="1800" b="1" kern="1200" baseline="0" dirty="0" smtClean="0">
                          <a:solidFill>
                            <a:srgbClr val="0000FF"/>
                          </a:solidFill>
                          <a:latin typeface="+mn-lt"/>
                          <a:ea typeface="+mn-ea"/>
                          <a:cs typeface="+mn-cs"/>
                        </a:rPr>
                        <a:t>naturaleza </a:t>
                      </a:r>
                      <a:r>
                        <a:rPr lang="es-ES_tradnl" sz="1800" b="1" i="1" u="sng" kern="1200" baseline="0" dirty="0" smtClean="0">
                          <a:solidFill>
                            <a:srgbClr val="0000FF"/>
                          </a:solidFill>
                          <a:latin typeface="+mn-lt"/>
                          <a:ea typeface="+mn-ea"/>
                          <a:cs typeface="+mn-cs"/>
                        </a:rPr>
                        <a:t>laboral</a:t>
                      </a:r>
                      <a:endParaRPr lang="es-ES_tradnl" sz="1800" b="1" dirty="0" smtClean="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1371600">
                <a:tc>
                  <a:txBody>
                    <a:bodyPr/>
                    <a:lstStyle/>
                    <a:p>
                      <a:pPr marL="342900" indent="-342900">
                        <a:buFont typeface="Wingdings" pitchFamily="2" charset="2"/>
                        <a:buChar char="q"/>
                      </a:pPr>
                      <a:r>
                        <a:rPr lang="es-ES_tradnl" b="1" u="none" dirty="0" smtClean="0">
                          <a:solidFill>
                            <a:schemeClr val="tx1"/>
                          </a:solidFill>
                        </a:rPr>
                        <a:t>Legislación mercantil</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v"/>
                        <a:tabLst/>
                        <a:defRPr/>
                      </a:pPr>
                      <a:r>
                        <a:rPr lang="es-ES_tradnl" b="1" u="none" dirty="0" smtClean="0">
                          <a:solidFill>
                            <a:srgbClr val="FFFF00"/>
                          </a:solidFill>
                          <a:effectLst>
                            <a:outerShdw blurRad="38100" dist="38100" dir="2700000" algn="tl">
                              <a:srgbClr val="000000">
                                <a:alpha val="43137"/>
                              </a:srgbClr>
                            </a:outerShdw>
                          </a:effectLst>
                        </a:rPr>
                        <a:t>Gastos Deducibles?</a:t>
                      </a:r>
                    </a:p>
                    <a:p>
                      <a:pPr marL="0" indent="0">
                        <a:buFont typeface="Wingdings" pitchFamily="2" charset="2"/>
                        <a:buNone/>
                      </a:pPr>
                      <a:endParaRPr lang="es-ES_tradnl" b="1" u="none" dirty="0">
                        <a:solidFill>
                          <a:schemeClr val="tx1"/>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buFont typeface="Wingdings" pitchFamily="2" charset="2"/>
                        <a:buChar char="v"/>
                      </a:pPr>
                      <a:r>
                        <a:rPr lang="es-ES_tradnl" sz="1800" b="0" u="none" dirty="0" smtClean="0">
                          <a:solidFill>
                            <a:srgbClr val="000066"/>
                          </a:solidFill>
                        </a:rPr>
                        <a:t>Es un requisito legal cumplir la establecido en la legislación mercantil: en los arts. 217 y </a:t>
                      </a:r>
                      <a:r>
                        <a:rPr lang="es-ES_tradnl" sz="1800" b="0" u="none" dirty="0" err="1" smtClean="0">
                          <a:solidFill>
                            <a:srgbClr val="000066"/>
                          </a:solidFill>
                        </a:rPr>
                        <a:t>ss</a:t>
                      </a:r>
                      <a:r>
                        <a:rPr lang="es-ES_tradnl" sz="1800" b="0" u="none" dirty="0" smtClean="0">
                          <a:solidFill>
                            <a:srgbClr val="000066"/>
                          </a:solidFill>
                        </a:rPr>
                        <a:t> TRLSC.</a:t>
                      </a:r>
                    </a:p>
                    <a:p>
                      <a:pPr marL="342900" indent="-342900">
                        <a:buFont typeface="Wingdings" pitchFamily="2" charset="2"/>
                        <a:buChar char="v"/>
                      </a:pPr>
                      <a:r>
                        <a:rPr lang="es-ES_tradnl" sz="1800" b="0" u="none" dirty="0" smtClean="0">
                          <a:solidFill>
                            <a:srgbClr val="000066"/>
                          </a:solidFill>
                        </a:rPr>
                        <a:t>Ya que, </a:t>
                      </a:r>
                      <a:r>
                        <a:rPr lang="es-ES_tradnl" sz="1800" b="0" u="sng" dirty="0" smtClean="0">
                          <a:solidFill>
                            <a:srgbClr val="000066"/>
                          </a:solidFill>
                        </a:rPr>
                        <a:t>no</a:t>
                      </a:r>
                      <a:r>
                        <a:rPr lang="es-ES_tradnl" sz="1800" b="0" u="none" dirty="0" smtClean="0">
                          <a:solidFill>
                            <a:srgbClr val="000066"/>
                          </a:solidFill>
                        </a:rPr>
                        <a:t> son gastos fiscalmente </a:t>
                      </a:r>
                      <a:r>
                        <a:rPr lang="es-ES_tradnl" sz="1800" b="0" u="sng" dirty="0" smtClean="0">
                          <a:solidFill>
                            <a:srgbClr val="000066"/>
                          </a:solidFill>
                        </a:rPr>
                        <a:t>deducibles</a:t>
                      </a:r>
                      <a:r>
                        <a:rPr lang="es-ES_tradnl" sz="1800" b="0" u="none" dirty="0" smtClean="0">
                          <a:solidFill>
                            <a:srgbClr val="000066"/>
                          </a:solidFill>
                        </a:rPr>
                        <a:t> los </a:t>
                      </a:r>
                      <a:r>
                        <a:rPr lang="es-ES_tradnl" sz="1800" b="0" i="1" u="sng" dirty="0" smtClean="0">
                          <a:solidFill>
                            <a:srgbClr val="FF3399"/>
                          </a:solidFill>
                        </a:rPr>
                        <a:t>“contrarios al ordenamiento jurídico”</a:t>
                      </a:r>
                      <a:r>
                        <a:rPr lang="es-ES_tradnl" sz="1800" b="0" i="1" u="none" dirty="0" smtClean="0">
                          <a:solidFill>
                            <a:srgbClr val="FF3399"/>
                          </a:solidFill>
                        </a:rPr>
                        <a:t> </a:t>
                      </a:r>
                      <a:r>
                        <a:rPr lang="es-ES_tradnl" sz="1800" b="0" u="none" dirty="0" smtClean="0">
                          <a:solidFill>
                            <a:srgbClr val="000066"/>
                          </a:solidFill>
                        </a:rPr>
                        <a:t>(art. 15.f) LIS).</a:t>
                      </a:r>
                    </a:p>
                    <a:p>
                      <a:pPr marL="342900" indent="-342900">
                        <a:buFont typeface="Wingdings" pitchFamily="2" charset="2"/>
                        <a:buChar char="v"/>
                      </a:pPr>
                      <a:r>
                        <a:rPr lang="es-ES_tradnl" sz="1800" b="0" u="none" dirty="0" smtClean="0">
                          <a:solidFill>
                            <a:srgbClr val="000066"/>
                          </a:solidFill>
                        </a:rPr>
                        <a:t>Por lo tanto,</a:t>
                      </a:r>
                      <a:r>
                        <a:rPr lang="es-ES_tradnl" sz="1800" b="0" u="none" baseline="0" dirty="0" smtClean="0">
                          <a:solidFill>
                            <a:srgbClr val="000066"/>
                          </a:solidFill>
                        </a:rPr>
                        <a:t> </a:t>
                      </a:r>
                      <a:r>
                        <a:rPr lang="es-ES_tradnl" sz="1800" b="1" u="sng" baseline="0" dirty="0" smtClean="0">
                          <a:solidFill>
                            <a:srgbClr val="000066"/>
                          </a:solidFill>
                        </a:rPr>
                        <a:t>no</a:t>
                      </a:r>
                      <a:r>
                        <a:rPr lang="es-ES_tradnl" sz="1800" b="0" u="none" baseline="0" dirty="0" smtClean="0">
                          <a:solidFill>
                            <a:srgbClr val="000066"/>
                          </a:solidFill>
                        </a:rPr>
                        <a:t> son fiscalmente deducibles </a:t>
                      </a:r>
                      <a:r>
                        <a:rPr lang="es-ES_tradnl" sz="1800" b="0" u="sng" baseline="0" dirty="0" smtClean="0">
                          <a:solidFill>
                            <a:srgbClr val="000066"/>
                          </a:solidFill>
                        </a:rPr>
                        <a:t>si no está prevista en </a:t>
                      </a:r>
                      <a:r>
                        <a:rPr lang="es-ES_tradnl" sz="1800" b="1" u="sng" baseline="0" dirty="0" smtClean="0">
                          <a:solidFill>
                            <a:srgbClr val="FF0000"/>
                          </a:solidFill>
                        </a:rPr>
                        <a:t>estatutos</a:t>
                      </a:r>
                      <a:r>
                        <a:rPr lang="es-ES_tradnl" sz="1800" b="1" u="none" baseline="0" dirty="0" smtClean="0">
                          <a:solidFill>
                            <a:srgbClr val="FF0000"/>
                          </a:solidFill>
                        </a:rPr>
                        <a:t> </a:t>
                      </a:r>
                      <a:r>
                        <a:rPr lang="es-ES_tradnl" sz="1800" b="0" u="none" baseline="0" dirty="0" smtClean="0">
                          <a:solidFill>
                            <a:srgbClr val="FF0000"/>
                          </a:solidFill>
                        </a:rPr>
                        <a:t>(tal como exige el art. 217 y </a:t>
                      </a:r>
                      <a:r>
                        <a:rPr lang="es-ES_tradnl" sz="1800" b="0" u="none" baseline="0" dirty="0" err="1" smtClean="0">
                          <a:solidFill>
                            <a:srgbClr val="FF0000"/>
                          </a:solidFill>
                        </a:rPr>
                        <a:t>ss</a:t>
                      </a:r>
                      <a:r>
                        <a:rPr lang="es-ES_tradnl" sz="1800" b="0" u="none" baseline="0" dirty="0" smtClean="0">
                          <a:solidFill>
                            <a:srgbClr val="FF0000"/>
                          </a:solidFill>
                        </a:rPr>
                        <a:t> TRLSC)</a:t>
                      </a:r>
                      <a:r>
                        <a:rPr lang="es-ES_tradnl" sz="1800" b="0" u="none" baseline="0" dirty="0" smtClean="0">
                          <a:solidFill>
                            <a:srgbClr val="000066"/>
                          </a:solidFill>
                        </a:rPr>
                        <a:t>. </a:t>
                      </a:r>
                      <a:endParaRPr lang="es-ES_tradnl" sz="1800" b="1" dirty="0" smtClean="0">
                        <a:solidFill>
                          <a:srgbClr val="0000FF"/>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2100348234"/>
                  </a:ext>
                </a:extLst>
              </a:tr>
              <a:tr h="686672">
                <a:tc>
                  <a:txBody>
                    <a:bodyPr/>
                    <a:lstStyle/>
                    <a:p>
                      <a:pPr marL="342900" indent="-342900">
                        <a:buFont typeface="Wingdings" pitchFamily="2" charset="2"/>
                        <a:buChar char="q"/>
                      </a:pPr>
                      <a:r>
                        <a:rPr lang="es-ES_tradnl" b="1" u="none" dirty="0" smtClean="0">
                          <a:solidFill>
                            <a:schemeClr val="tx1"/>
                          </a:solidFill>
                        </a:rPr>
                        <a:t>Administradores</a:t>
                      </a:r>
                    </a:p>
                    <a:p>
                      <a:pPr marL="342900" indent="-342900">
                        <a:buFont typeface="Wingdings" pitchFamily="2" charset="2"/>
                        <a:buChar char="Ø"/>
                      </a:pPr>
                      <a:endParaRPr lang="es-ES_tradnl" b="1" u="sng" dirty="0" smtClean="0">
                        <a:solidFill>
                          <a:srgbClr val="FFFF66"/>
                        </a:solidFill>
                        <a:effectLst>
                          <a:outerShdw blurRad="38100" dist="38100" dir="2700000" algn="tl">
                            <a:srgbClr val="000000">
                              <a:alpha val="43137"/>
                            </a:srgbClr>
                          </a:outerShdw>
                        </a:effectLst>
                      </a:endParaRPr>
                    </a:p>
                    <a:p>
                      <a:pPr marL="342900" indent="-342900">
                        <a:buFont typeface="Wingdings" pitchFamily="2" charset="2"/>
                        <a:buChar char="Ø"/>
                      </a:pPr>
                      <a:r>
                        <a:rPr lang="es-ES_tradnl" b="1" u="none" dirty="0" smtClean="0">
                          <a:solidFill>
                            <a:srgbClr val="FFFF66"/>
                          </a:solidFill>
                          <a:effectLst>
                            <a:outerShdw blurRad="38100" dist="38100" dir="2700000" algn="tl">
                              <a:srgbClr val="000000">
                                <a:alpha val="43137"/>
                              </a:srgbClr>
                            </a:outerShdw>
                          </a:effectLst>
                        </a:rPr>
                        <a:t> ¿vinculación?</a:t>
                      </a:r>
                      <a:endParaRPr lang="es-ES_tradnl" b="1" u="none" dirty="0">
                        <a:solidFill>
                          <a:srgbClr val="FFFF66"/>
                        </a:solidFill>
                        <a:effectLst>
                          <a:outerShdw blurRad="38100" dist="38100" dir="2700000" algn="tl">
                            <a:srgbClr val="000000">
                              <a:alpha val="43137"/>
                            </a:srgbClr>
                          </a:outerShdw>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1">
                        <a:lumMod val="50000"/>
                      </a:schemeClr>
                    </a:solidFill>
                  </a:tcPr>
                </a:tc>
                <a:tc>
                  <a:txBody>
                    <a:bodyPr/>
                    <a:lstStyle/>
                    <a:p>
                      <a:pPr marL="342900" indent="-342900">
                        <a:buFont typeface="Wingdings" pitchFamily="2" charset="2"/>
                        <a:buChar char="Ø"/>
                      </a:pPr>
                      <a:r>
                        <a:rPr lang="es-ES_tradnl" sz="1800" b="1" u="none" dirty="0" smtClean="0">
                          <a:solidFill>
                            <a:srgbClr val="000066"/>
                          </a:solidFill>
                          <a:effectLst/>
                        </a:rPr>
                        <a:t>Los administradores: </a:t>
                      </a:r>
                      <a:r>
                        <a:rPr lang="es-ES_tradnl" sz="1800" b="0" u="none" dirty="0" smtClean="0">
                          <a:solidFill>
                            <a:srgbClr val="000066"/>
                          </a:solidFill>
                          <a:effectLst/>
                        </a:rPr>
                        <a:t>son </a:t>
                      </a:r>
                      <a:r>
                        <a:rPr lang="es-ES_tradnl" sz="1800" b="1" u="sng" dirty="0" smtClean="0">
                          <a:solidFill>
                            <a:srgbClr val="000066"/>
                          </a:solidFill>
                          <a:effectLst/>
                        </a:rPr>
                        <a:t>personas vinculada</a:t>
                      </a:r>
                      <a:r>
                        <a:rPr lang="es-ES_tradnl" sz="1800" b="0" u="none" dirty="0" smtClean="0">
                          <a:solidFill>
                            <a:srgbClr val="000066"/>
                          </a:solidFill>
                          <a:effectLst/>
                        </a:rPr>
                        <a:t> con la sociedad.  </a:t>
                      </a:r>
                      <a:r>
                        <a:rPr lang="es-ES_tradnl" sz="1800" b="1" u="none" dirty="0" smtClean="0">
                          <a:solidFill>
                            <a:srgbClr val="000066"/>
                          </a:solidFill>
                          <a:effectLst/>
                        </a:rPr>
                        <a:t>Pero</a:t>
                      </a:r>
                      <a:r>
                        <a:rPr lang="es-ES_tradnl" sz="1800" b="0" u="none" dirty="0" smtClean="0">
                          <a:solidFill>
                            <a:srgbClr val="000066"/>
                          </a:solidFill>
                          <a:effectLst/>
                        </a:rPr>
                        <a:t>, no en el caso de sus retribuciones.</a:t>
                      </a:r>
                    </a:p>
                    <a:p>
                      <a:pPr marL="342900" indent="-342900">
                        <a:buFont typeface="Wingdings" pitchFamily="2" charset="2"/>
                        <a:buChar char="Ø"/>
                      </a:pPr>
                      <a:endParaRPr lang="es-ES_tradnl" sz="1000" b="0" u="none" dirty="0" smtClean="0">
                        <a:solidFill>
                          <a:srgbClr val="000066"/>
                        </a:solidFill>
                        <a:effectLst/>
                      </a:endParaRPr>
                    </a:p>
                    <a:p>
                      <a:pPr marL="342900" indent="-342900">
                        <a:buFont typeface="Wingdings" pitchFamily="2" charset="2"/>
                        <a:buChar char="v"/>
                      </a:pPr>
                      <a:r>
                        <a:rPr lang="es-ES_tradnl" sz="1800" b="1" u="sng" dirty="0" smtClean="0">
                          <a:solidFill>
                            <a:srgbClr val="FF0000"/>
                          </a:solidFill>
                          <a:effectLst/>
                        </a:rPr>
                        <a:t>Las retribuciones por el ejercicio de sus funciones:</a:t>
                      </a:r>
                    </a:p>
                    <a:p>
                      <a:pPr marL="342900" indent="-342900">
                        <a:buFont typeface="Wingdings" pitchFamily="2" charset="2"/>
                        <a:buChar char="§"/>
                      </a:pPr>
                      <a:r>
                        <a:rPr lang="es-ES_tradnl" sz="1800" b="1" u="sng" dirty="0" smtClean="0">
                          <a:solidFill>
                            <a:srgbClr val="0000FF"/>
                          </a:solidFill>
                          <a:effectLst/>
                        </a:rPr>
                        <a:t>No</a:t>
                      </a:r>
                      <a:r>
                        <a:rPr lang="es-ES_tradnl" sz="1800" b="0" u="none" dirty="0" smtClean="0">
                          <a:solidFill>
                            <a:srgbClr val="000066"/>
                          </a:solidFill>
                          <a:effectLst/>
                        </a:rPr>
                        <a:t> es operac</a:t>
                      </a:r>
                      <a:r>
                        <a:rPr lang="es-ES_tradnl" sz="1800" b="0" dirty="0" smtClean="0">
                          <a:solidFill>
                            <a:srgbClr val="000066"/>
                          </a:solidFill>
                          <a:effectLst/>
                        </a:rPr>
                        <a:t>ión </a:t>
                      </a:r>
                      <a:r>
                        <a:rPr lang="es-ES_tradnl" sz="1800" b="0" u="sng" dirty="0" smtClean="0">
                          <a:solidFill>
                            <a:srgbClr val="000066"/>
                          </a:solidFill>
                          <a:effectLst/>
                        </a:rPr>
                        <a:t>vinculada</a:t>
                      </a:r>
                      <a:r>
                        <a:rPr lang="es-ES_tradnl" sz="1800" b="0" dirty="0" smtClean="0">
                          <a:solidFill>
                            <a:srgbClr val="000066"/>
                          </a:solidFill>
                          <a:effectLst/>
                        </a:rPr>
                        <a:t>.  </a:t>
                      </a:r>
                      <a:r>
                        <a:rPr lang="es-ES_tradnl" sz="1600" b="1" u="none" dirty="0" smtClean="0">
                          <a:solidFill>
                            <a:srgbClr val="FF0066"/>
                          </a:solidFill>
                        </a:rPr>
                        <a:t>(art. 18.2.b) NLIS)</a:t>
                      </a:r>
                      <a:endParaRPr lang="es-ES_tradnl" sz="1600" dirty="0">
                        <a:solidFill>
                          <a:srgbClr val="FF0066"/>
                        </a:solidFill>
                        <a:effectLst/>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 xmlns:p14="http://schemas.microsoft.com/office/powerpoint/2010/main" val="1205282006"/>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594600" y="6400800"/>
            <a:ext cx="2311400" cy="476250"/>
          </a:xfrm>
        </p:spPr>
        <p:txBody>
          <a:bodyPr/>
          <a:lstStyle/>
          <a:p>
            <a:pPr>
              <a:defRPr/>
            </a:pPr>
            <a:fld id="{62ECFA54-5213-4B7B-9670-C179C0678790}" type="slidenum">
              <a:rPr lang="es-ES"/>
              <a:pPr>
                <a:defRPr/>
              </a:pPr>
              <a:t>95</a:t>
            </a:fld>
            <a:endParaRPr lang="es-ES" dirty="0"/>
          </a:p>
        </p:txBody>
      </p:sp>
      <p:graphicFrame>
        <p:nvGraphicFramePr>
          <p:cNvPr id="5" name="4 Tabla"/>
          <p:cNvGraphicFramePr>
            <a:graphicFrameLocks noGrp="1"/>
          </p:cNvGraphicFramePr>
          <p:nvPr>
            <p:extLst>
              <p:ext uri="{D42A27DB-BD31-4B8C-83A1-F6EECF244321}">
                <p14:modId xmlns="" xmlns:p14="http://schemas.microsoft.com/office/powerpoint/2010/main" val="576428684"/>
              </p:ext>
            </p:extLst>
          </p:nvPr>
        </p:nvGraphicFramePr>
        <p:xfrm>
          <a:off x="76200" y="777240"/>
          <a:ext cx="9677400" cy="5608320"/>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gridCol w="7696200">
                  <a:extLst>
                    <a:ext uri="{9D8B030D-6E8A-4147-A177-3AD203B41FA5}">
                      <a16:colId xmlns="" xmlns:a16="http://schemas.microsoft.com/office/drawing/2014/main" val="20001"/>
                    </a:ext>
                  </a:extLst>
                </a:gridCol>
              </a:tblGrid>
              <a:tr h="350520">
                <a:tc gridSpan="2">
                  <a:txBody>
                    <a:bodyPr/>
                    <a:lstStyle/>
                    <a:p>
                      <a:pPr algn="ctr"/>
                      <a:r>
                        <a:rPr lang="es-ES_tradnl" sz="2000" i="0" kern="1200" dirty="0" smtClean="0">
                          <a:solidFill>
                            <a:schemeClr val="tx1"/>
                          </a:solidFill>
                          <a:latin typeface="+mn-lt"/>
                          <a:ea typeface="+mn-ea"/>
                          <a:cs typeface="+mn-cs"/>
                        </a:rPr>
                        <a:t>Remuneración de los administradores: </a:t>
                      </a:r>
                      <a:r>
                        <a:rPr lang="es-ES_tradnl" sz="2000" i="0" kern="1200" dirty="0" smtClean="0">
                          <a:solidFill>
                            <a:srgbClr val="FFFF00"/>
                          </a:solidFill>
                          <a:latin typeface="+mn-lt"/>
                          <a:ea typeface="+mn-ea"/>
                          <a:cs typeface="+mn-cs"/>
                        </a:rPr>
                        <a:t>Gasto deducible?</a:t>
                      </a:r>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188720">
                <a:tc>
                  <a:txBody>
                    <a:bodyPr/>
                    <a:lstStyle/>
                    <a:p>
                      <a:pPr marL="342900" indent="-342900">
                        <a:buFont typeface="Wingdings" pitchFamily="2" charset="2"/>
                        <a:buChar char="q"/>
                      </a:pPr>
                      <a:r>
                        <a:rPr lang="es-ES" sz="2000" b="1" kern="1200" dirty="0" smtClean="0">
                          <a:solidFill>
                            <a:schemeClr val="tx1"/>
                          </a:solidFill>
                          <a:latin typeface="+mn-lt"/>
                          <a:ea typeface="+mn-ea"/>
                          <a:cs typeface="+mn-cs"/>
                        </a:rPr>
                        <a:t>Resolución </a:t>
                      </a:r>
                      <a:r>
                        <a:rPr lang="es-ES" sz="2000" b="1" kern="1200" dirty="0" smtClean="0">
                          <a:solidFill>
                            <a:srgbClr val="FFFF00"/>
                          </a:solidFill>
                          <a:latin typeface="+mn-lt"/>
                          <a:ea typeface="+mn-ea"/>
                          <a:cs typeface="+mn-cs"/>
                        </a:rPr>
                        <a:t>Vinculante</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0" kern="1200" dirty="0" smtClean="0">
                          <a:solidFill>
                            <a:srgbClr val="000066"/>
                          </a:solidFill>
                          <a:latin typeface="+mn-lt"/>
                          <a:ea typeface="+mn-ea"/>
                          <a:cs typeface="+mn-cs"/>
                        </a:rPr>
                        <a:t>Fuerza vinculante de las resoluciones del TEAC para toda la Administración tributaria, estatal o autonómica, </a:t>
                      </a:r>
                      <a:r>
                        <a:rPr lang="es-ES" sz="1800" b="1" kern="1200" dirty="0" smtClean="0">
                          <a:solidFill>
                            <a:srgbClr val="000066"/>
                          </a:solidFill>
                          <a:latin typeface="+mn-lt"/>
                          <a:ea typeface="+mn-ea"/>
                          <a:cs typeface="+mn-cs"/>
                        </a:rPr>
                        <a:t>3 supuestos de aplicación</a:t>
                      </a:r>
                      <a:r>
                        <a:rPr lang="es-ES" sz="1800" b="0" kern="1200" dirty="0" smtClean="0">
                          <a:solidFill>
                            <a:srgbClr val="000066"/>
                          </a:solidFill>
                          <a:latin typeface="+mn-lt"/>
                          <a:ea typeface="+mn-ea"/>
                          <a:cs typeface="+mn-cs"/>
                        </a:rPr>
                        <a:t>: recogidos en los </a:t>
                      </a:r>
                      <a:r>
                        <a:rPr lang="es-ES" sz="1800" b="0" u="sng" kern="1200" dirty="0" smtClean="0">
                          <a:solidFill>
                            <a:srgbClr val="000066"/>
                          </a:solidFill>
                          <a:latin typeface="+mn-lt"/>
                          <a:ea typeface="+mn-ea"/>
                          <a:cs typeface="+mn-cs"/>
                        </a:rPr>
                        <a:t>artículos 242; 229.1.d) y 239.8</a:t>
                      </a:r>
                      <a:r>
                        <a:rPr lang="es-ES" sz="1800" b="0" u="sng" kern="1200" baseline="0" dirty="0" smtClean="0">
                          <a:solidFill>
                            <a:srgbClr val="000066"/>
                          </a:solidFill>
                          <a:latin typeface="+mn-lt"/>
                          <a:ea typeface="+mn-ea"/>
                          <a:cs typeface="+mn-cs"/>
                        </a:rPr>
                        <a:t> LGT</a:t>
                      </a:r>
                      <a:r>
                        <a:rPr lang="es-ES" sz="1800" b="0" kern="1200" baseline="0" dirty="0" smtClean="0">
                          <a:solidFill>
                            <a:srgbClr val="000066"/>
                          </a:solidFill>
                          <a:latin typeface="+mn-lt"/>
                          <a:ea typeface="+mn-ea"/>
                          <a:cs typeface="+mn-cs"/>
                        </a:rPr>
                        <a:t>.</a:t>
                      </a:r>
                      <a:r>
                        <a:rPr lang="es-ES" sz="1800" b="0" kern="1200" dirty="0" smtClean="0">
                          <a:solidFill>
                            <a:srgbClr val="000066"/>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800" b="1" kern="1200" dirty="0" smtClean="0">
                          <a:solidFill>
                            <a:srgbClr val="000066"/>
                          </a:solidFill>
                          <a:latin typeface="+mn-lt"/>
                          <a:ea typeface="+mn-ea"/>
                          <a:cs typeface="+mn-cs"/>
                        </a:rPr>
                        <a:t>En este caso tiene carácter vinculante </a:t>
                      </a:r>
                      <a:r>
                        <a:rPr lang="es-ES" sz="1800" b="0" kern="1200" dirty="0" smtClean="0">
                          <a:solidFill>
                            <a:srgbClr val="000066"/>
                          </a:solidFill>
                          <a:latin typeface="+mn-lt"/>
                          <a:ea typeface="+mn-ea"/>
                          <a:cs typeface="+mn-cs"/>
                        </a:rPr>
                        <a:t>(supuesto del art. 242 LGT)</a:t>
                      </a:r>
                      <a:endParaRPr lang="es-ES_tradnl" sz="1800" b="0"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1"/>
                  </a:ext>
                </a:extLst>
              </a:tr>
              <a:tr h="2036541">
                <a:tc>
                  <a:txBody>
                    <a:bodyPr/>
                    <a:lstStyle/>
                    <a:p>
                      <a:pPr marL="342900" indent="-342900">
                        <a:buFont typeface="Wingdings" pitchFamily="2" charset="2"/>
                        <a:buChar char="q"/>
                      </a:pPr>
                      <a:r>
                        <a:rPr lang="es-ES" sz="2000" b="1" kern="1200" dirty="0" smtClean="0">
                          <a:solidFill>
                            <a:srgbClr val="FFFF00"/>
                          </a:solidFill>
                          <a:effectLst>
                            <a:outerShdw blurRad="38100" dist="38100" dir="2700000" algn="tl">
                              <a:srgbClr val="000000">
                                <a:alpha val="43137"/>
                              </a:srgbClr>
                            </a:outerShdw>
                          </a:effectLst>
                          <a:latin typeface="+mn-lt"/>
                          <a:ea typeface="+mn-ea"/>
                          <a:cs typeface="+mn-cs"/>
                        </a:rPr>
                        <a:t>Gasto deducible?</a:t>
                      </a:r>
                      <a:endParaRPr lang="es-ES" sz="2000" b="1" kern="1200" dirty="0" smtClean="0">
                        <a:solidFill>
                          <a:srgbClr val="FFFF00"/>
                        </a:solidFill>
                        <a:latin typeface="+mn-lt"/>
                        <a:ea typeface="+mn-ea"/>
                        <a:cs typeface="+mn-cs"/>
                      </a:endParaRPr>
                    </a:p>
                    <a:p>
                      <a:pPr marL="342900" indent="-342900">
                        <a:buFont typeface="Wingdings" pitchFamily="2" charset="2"/>
                        <a:buChar char="q"/>
                      </a:pPr>
                      <a:endParaRPr lang="es-ES" sz="2000" b="1" kern="1200" dirty="0" smtClean="0">
                        <a:solidFill>
                          <a:schemeClr val="tx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q"/>
                        <a:tabLst/>
                        <a:defRPr/>
                      </a:pPr>
                      <a:r>
                        <a:rPr lang="es-ES" sz="1800" b="1" kern="1200" dirty="0" smtClean="0">
                          <a:solidFill>
                            <a:srgbClr val="000066"/>
                          </a:solidFill>
                          <a:latin typeface="+mn-lt"/>
                          <a:ea typeface="+mn-ea"/>
                          <a:cs typeface="+mn-cs"/>
                        </a:rPr>
                        <a:t>IS. Retribuciones de administradores:</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v"/>
                        <a:tabLst/>
                        <a:defRPr/>
                      </a:pPr>
                      <a:r>
                        <a:rPr lang="es-ES" sz="1800" b="1" kern="1200" dirty="0" smtClean="0">
                          <a:solidFill>
                            <a:srgbClr val="000066"/>
                          </a:solidFill>
                          <a:latin typeface="+mn-lt"/>
                          <a:ea typeface="+mn-ea"/>
                          <a:cs typeface="+mn-cs"/>
                        </a:rPr>
                        <a:t>No</a:t>
                      </a:r>
                      <a:r>
                        <a:rPr lang="es-ES" sz="1800" b="0" kern="1200" dirty="0" smtClean="0">
                          <a:solidFill>
                            <a:srgbClr val="000066"/>
                          </a:solidFill>
                          <a:latin typeface="+mn-lt"/>
                          <a:ea typeface="+mn-ea"/>
                          <a:cs typeface="+mn-cs"/>
                        </a:rPr>
                        <a:t> son gasto deducible las retribuciones percibidas por funciones de dirección o gerencia, </a:t>
                      </a:r>
                      <a:r>
                        <a:rPr lang="es-ES" sz="1800" b="1" u="sng" kern="1200" dirty="0" smtClean="0">
                          <a:solidFill>
                            <a:srgbClr val="FF0000"/>
                          </a:solidFill>
                          <a:latin typeface="+mn-lt"/>
                          <a:ea typeface="+mn-ea"/>
                          <a:cs typeface="+mn-cs"/>
                        </a:rPr>
                        <a:t>salvo que esté prevista en los Estatutos la </a:t>
                      </a:r>
                      <a:r>
                        <a:rPr lang="es-ES" sz="1800" b="1" kern="1200" dirty="0" smtClean="0">
                          <a:solidFill>
                            <a:srgbClr val="000066"/>
                          </a:solidFill>
                          <a:latin typeface="+mn-lt"/>
                          <a:ea typeface="+mn-ea"/>
                          <a:cs typeface="+mn-cs"/>
                        </a:rPr>
                        <a:t>remuneración del cargo de administrador</a:t>
                      </a:r>
                      <a:r>
                        <a:rPr lang="es-ES" sz="1800" b="0" kern="1200" dirty="0" smtClean="0">
                          <a:solidFill>
                            <a:srgbClr val="000066"/>
                          </a:solidFill>
                          <a:latin typeface="+mn-lt"/>
                          <a:ea typeface="+mn-ea"/>
                          <a:cs typeface="+mn-cs"/>
                        </a:rPr>
                        <a:t>. </a:t>
                      </a:r>
                    </a:p>
                    <a:p>
                      <a:pPr marL="342900" marR="0" indent="-342900" algn="l" defTabSz="914400" rtl="0" eaLnBrk="1" fontAlgn="auto" latinLnBrk="0" hangingPunct="1">
                        <a:lnSpc>
                          <a:spcPct val="100000"/>
                        </a:lnSpc>
                        <a:spcBef>
                          <a:spcPts val="0"/>
                        </a:spcBef>
                        <a:spcAft>
                          <a:spcPts val="0"/>
                        </a:spcAft>
                        <a:buClrTx/>
                        <a:buSzTx/>
                        <a:buFont typeface="Wingdings" pitchFamily="2" charset="2"/>
                        <a:buChar char="Ø"/>
                        <a:tabLst/>
                        <a:defRPr/>
                      </a:pPr>
                      <a:r>
                        <a:rPr lang="es-ES" sz="1800" kern="1200" dirty="0" smtClean="0">
                          <a:solidFill>
                            <a:srgbClr val="000066"/>
                          </a:solidFill>
                          <a:latin typeface="+mn-lt"/>
                          <a:ea typeface="+mn-ea"/>
                          <a:cs typeface="+mn-cs"/>
                        </a:rPr>
                        <a:t>“Cuando resulte acreditado que las únicas funciones que realiza un administrador, además de las propias de la relación mercantil, son las tareas propias de un director gerente, </a:t>
                      </a:r>
                      <a:r>
                        <a:rPr lang="es-ES" sz="1800" u="sng" kern="1200" dirty="0" smtClean="0">
                          <a:solidFill>
                            <a:srgbClr val="000066"/>
                          </a:solidFill>
                          <a:latin typeface="+mn-lt"/>
                          <a:ea typeface="+mn-ea"/>
                          <a:cs typeface="+mn-cs"/>
                        </a:rPr>
                        <a:t>debe prevalecer la calificación mercantil</a:t>
                      </a:r>
                      <a:r>
                        <a:rPr lang="es-ES" sz="1800" kern="1200" dirty="0" smtClean="0">
                          <a:solidFill>
                            <a:srgbClr val="000066"/>
                          </a:solidFill>
                          <a:latin typeface="+mn-lt"/>
                          <a:ea typeface="+mn-ea"/>
                          <a:cs typeface="+mn-cs"/>
                        </a:rPr>
                        <a:t>, </a:t>
                      </a:r>
                      <a:r>
                        <a:rPr lang="es-ES" sz="1800" b="1" kern="1200" dirty="0" smtClean="0">
                          <a:solidFill>
                            <a:srgbClr val="000066"/>
                          </a:solidFill>
                          <a:latin typeface="+mn-lt"/>
                          <a:ea typeface="+mn-ea"/>
                          <a:cs typeface="+mn-cs"/>
                        </a:rPr>
                        <a:t>no</a:t>
                      </a:r>
                      <a:r>
                        <a:rPr lang="es-ES" sz="1800" kern="1200" dirty="0" smtClean="0">
                          <a:solidFill>
                            <a:srgbClr val="000066"/>
                          </a:solidFill>
                          <a:latin typeface="+mn-lt"/>
                          <a:ea typeface="+mn-ea"/>
                          <a:cs typeface="+mn-cs"/>
                        </a:rPr>
                        <a:t> teniendo la consideración de </a:t>
                      </a:r>
                      <a:r>
                        <a:rPr lang="es-ES" sz="1800" b="1" kern="1200" dirty="0" smtClean="0">
                          <a:solidFill>
                            <a:srgbClr val="000066"/>
                          </a:solidFill>
                          <a:latin typeface="+mn-lt"/>
                          <a:ea typeface="+mn-ea"/>
                          <a:cs typeface="+mn-cs"/>
                        </a:rPr>
                        <a:t>gasto deducible</a:t>
                      </a:r>
                      <a:r>
                        <a:rPr lang="es-ES" sz="1800" kern="1200" dirty="0" smtClean="0">
                          <a:solidFill>
                            <a:srgbClr val="000066"/>
                          </a:solidFill>
                          <a:latin typeface="+mn-lt"/>
                          <a:ea typeface="+mn-ea"/>
                          <a:cs typeface="+mn-cs"/>
                        </a:rPr>
                        <a:t> la retribución que perciba por dicha función de dirección o gerencia, </a:t>
                      </a:r>
                      <a:r>
                        <a:rPr lang="es-ES" sz="1800" b="1" kern="1200" dirty="0" smtClean="0">
                          <a:solidFill>
                            <a:srgbClr val="000066"/>
                          </a:solidFill>
                          <a:latin typeface="+mn-lt"/>
                          <a:ea typeface="+mn-ea"/>
                          <a:cs typeface="+mn-cs"/>
                        </a:rPr>
                        <a:t>de no estar prevista en los Estatutos Sociales</a:t>
                      </a:r>
                      <a:r>
                        <a:rPr lang="es-ES" sz="1800" kern="1200" dirty="0" smtClean="0">
                          <a:solidFill>
                            <a:srgbClr val="000066"/>
                          </a:solidFill>
                          <a:latin typeface="+mn-lt"/>
                          <a:ea typeface="+mn-ea"/>
                          <a:cs typeface="+mn-cs"/>
                        </a:rPr>
                        <a:t> remuneración del cargo de administrador”</a:t>
                      </a:r>
                      <a:endParaRPr lang="es-ES_tradnl" sz="1800" kern="1200" dirty="0" smtClean="0">
                        <a:solidFill>
                          <a:srgbClr val="000066"/>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79119">
                <a:tc>
                  <a:txBody>
                    <a:bodyPr/>
                    <a:lstStyle/>
                    <a:p>
                      <a:pPr marL="342900" indent="-342900">
                        <a:buFont typeface="Wingdings" pitchFamily="2" charset="2"/>
                        <a:buChar char="q"/>
                      </a:pPr>
                      <a:r>
                        <a:rPr lang="es-ES_tradnl" sz="2000" b="1" kern="1200" dirty="0" smtClean="0">
                          <a:solidFill>
                            <a:schemeClr val="tx1"/>
                          </a:solidFill>
                          <a:effectLst>
                            <a:outerShdw blurRad="38100" dist="38100" dir="2700000" algn="tl">
                              <a:srgbClr val="000000">
                                <a:alpha val="43137"/>
                              </a:srgbClr>
                            </a:outerShdw>
                          </a:effectLst>
                          <a:latin typeface="+mn-lt"/>
                          <a:ea typeface="+mn-ea"/>
                          <a:cs typeface="+mn-cs"/>
                        </a:rPr>
                        <a:t>Aplicación</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v"/>
                      </a:pPr>
                      <a:r>
                        <a:rPr lang="es-ES" sz="1800" b="0" kern="1200" dirty="0" smtClean="0">
                          <a:solidFill>
                            <a:srgbClr val="000066"/>
                          </a:solidFill>
                          <a:latin typeface="+mn-lt"/>
                          <a:ea typeface="+mn-ea"/>
                          <a:cs typeface="+mn-cs"/>
                        </a:rPr>
                        <a:t>Criterio aplicable a </a:t>
                      </a:r>
                      <a:r>
                        <a:rPr lang="es-ES" sz="1800" b="1" kern="1200" dirty="0" smtClean="0">
                          <a:solidFill>
                            <a:srgbClr val="000066"/>
                          </a:solidFill>
                          <a:latin typeface="+mn-lt"/>
                          <a:ea typeface="+mn-ea"/>
                          <a:cs typeface="+mn-cs"/>
                        </a:rPr>
                        <a:t>periodos impositivos </a:t>
                      </a:r>
                      <a:r>
                        <a:rPr lang="es-ES" sz="1800" b="1" u="sng" kern="1200" dirty="0" smtClean="0">
                          <a:solidFill>
                            <a:srgbClr val="FF0000"/>
                          </a:solidFill>
                          <a:latin typeface="+mn-lt"/>
                          <a:ea typeface="+mn-ea"/>
                          <a:cs typeface="+mn-cs"/>
                        </a:rPr>
                        <a:t>previos</a:t>
                      </a:r>
                      <a:r>
                        <a:rPr lang="es-ES" sz="1800" b="1" kern="1200" dirty="0" smtClean="0">
                          <a:solidFill>
                            <a:srgbClr val="000066"/>
                          </a:solidFill>
                          <a:latin typeface="+mn-lt"/>
                          <a:ea typeface="+mn-ea"/>
                          <a:cs typeface="+mn-cs"/>
                        </a:rPr>
                        <a:t> </a:t>
                      </a:r>
                      <a:r>
                        <a:rPr lang="es-ES" sz="1800" b="1" u="sng" kern="1200" dirty="0" smtClean="0">
                          <a:solidFill>
                            <a:srgbClr val="000066"/>
                          </a:solidFill>
                          <a:latin typeface="+mn-lt"/>
                          <a:ea typeface="+mn-ea"/>
                          <a:cs typeface="+mn-cs"/>
                        </a:rPr>
                        <a:t>a la vigente Ley 27/2014</a:t>
                      </a:r>
                      <a:r>
                        <a:rPr lang="es-ES" sz="1800" b="0" kern="1200" dirty="0" smtClean="0">
                          <a:solidFill>
                            <a:srgbClr val="000066"/>
                          </a:solidFill>
                          <a:latin typeface="+mn-lt"/>
                          <a:ea typeface="+mn-ea"/>
                          <a:cs typeface="+mn-cs"/>
                        </a:rPr>
                        <a:t>, del Impuesto sobre Sociedades</a:t>
                      </a:r>
                    </a:p>
                    <a:p>
                      <a:pPr marL="342900" indent="-342900">
                        <a:buFont typeface="Wingdings" pitchFamily="2" charset="2"/>
                        <a:buChar char="Ø"/>
                      </a:pPr>
                      <a:r>
                        <a:rPr lang="es-ES" sz="1800" kern="1200" dirty="0" smtClean="0">
                          <a:solidFill>
                            <a:srgbClr val="000066"/>
                          </a:solidFill>
                          <a:latin typeface="+mn-lt"/>
                          <a:ea typeface="+mn-ea"/>
                          <a:cs typeface="+mn-cs"/>
                        </a:rPr>
                        <a:t>“</a:t>
                      </a:r>
                      <a:r>
                        <a:rPr lang="es-ES" sz="1800" kern="1200" dirty="0" err="1" smtClean="0">
                          <a:solidFill>
                            <a:srgbClr val="000066"/>
                          </a:solidFill>
                          <a:latin typeface="+mn-lt"/>
                          <a:ea typeface="+mn-ea"/>
                          <a:cs typeface="+mn-cs"/>
                        </a:rPr>
                        <a:t>ratione</a:t>
                      </a:r>
                      <a:r>
                        <a:rPr lang="es-ES" sz="1800" kern="1200" dirty="0" smtClean="0">
                          <a:solidFill>
                            <a:srgbClr val="000066"/>
                          </a:solidFill>
                          <a:latin typeface="+mn-lt"/>
                          <a:ea typeface="+mn-ea"/>
                          <a:cs typeface="+mn-cs"/>
                        </a:rPr>
                        <a:t> </a:t>
                      </a:r>
                      <a:r>
                        <a:rPr lang="es-ES" sz="1800" kern="1200" dirty="0" err="1" smtClean="0">
                          <a:solidFill>
                            <a:srgbClr val="000066"/>
                          </a:solidFill>
                          <a:latin typeface="+mn-lt"/>
                          <a:ea typeface="+mn-ea"/>
                          <a:cs typeface="+mn-cs"/>
                        </a:rPr>
                        <a:t>temporis</a:t>
                      </a:r>
                      <a:r>
                        <a:rPr lang="es-ES" sz="1800" kern="1200" dirty="0" smtClean="0">
                          <a:solidFill>
                            <a:srgbClr val="000066"/>
                          </a:solidFill>
                          <a:latin typeface="+mn-lt"/>
                          <a:ea typeface="+mn-ea"/>
                          <a:cs typeface="+mn-cs"/>
                        </a:rPr>
                        <a:t>” (así lo manifiesta la resolución)</a:t>
                      </a:r>
                      <a:endParaRPr lang="es-ES_tradnl" sz="1800" b="0" u="sng"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bl>
          </a:graphicData>
        </a:graphic>
      </p:graphicFrame>
      <p:sp>
        <p:nvSpPr>
          <p:cNvPr id="9" name="Text Box 3"/>
          <p:cNvSpPr txBox="1">
            <a:spLocks noChangeArrowheads="1"/>
          </p:cNvSpPr>
          <p:nvPr/>
        </p:nvSpPr>
        <p:spPr bwMode="auto">
          <a:xfrm>
            <a:off x="0" y="0"/>
            <a:ext cx="9906000" cy="677108"/>
          </a:xfrm>
          <a:prstGeom prst="rect">
            <a:avLst/>
          </a:prstGeom>
          <a:solidFill>
            <a:srgbClr val="CCFFFF"/>
          </a:solidFill>
          <a:ln w="9525">
            <a:noFill/>
            <a:miter lim="800000"/>
            <a:headEnd/>
            <a:tailEnd/>
          </a:ln>
        </p:spPr>
        <p:txBody>
          <a:bodyPr>
            <a:spAutoFit/>
          </a:bodyPr>
          <a:lstStyle/>
          <a:p>
            <a:pPr marL="457200" indent="-457200" algn="ctr">
              <a:buFont typeface="Wingdings" pitchFamily="2" charset="2"/>
              <a:buChar char="v"/>
              <a:defRPr/>
            </a:pPr>
            <a:r>
              <a:rPr lang="es-ES_tradnl" u="sng" dirty="0" smtClean="0">
                <a:solidFill>
                  <a:srgbClr val="FF0000"/>
                </a:solidFill>
                <a:latin typeface="+mn-lt"/>
                <a:cs typeface="Arial" charset="0"/>
              </a:rPr>
              <a:t>Resolución TEAC</a:t>
            </a:r>
            <a:r>
              <a:rPr lang="es-ES_tradnl" dirty="0" smtClean="0">
                <a:solidFill>
                  <a:srgbClr val="FF0000"/>
                </a:solidFill>
                <a:latin typeface="+mn-lt"/>
                <a:cs typeface="Arial" charset="0"/>
              </a:rPr>
              <a:t> 6112-2015, de fecha 05/07/2016</a:t>
            </a:r>
            <a:endParaRPr lang="es-ES_tradnl" dirty="0">
              <a:solidFill>
                <a:srgbClr val="FF0000"/>
              </a:solidFill>
              <a:latin typeface="+mn-lt"/>
              <a:cs typeface="Arial" charset="0"/>
            </a:endParaRPr>
          </a:p>
          <a:p>
            <a:pPr marL="457200" indent="-457200" algn="ctr">
              <a:defRPr/>
            </a:pPr>
            <a:r>
              <a:rPr lang="es-ES" sz="1800" dirty="0" smtClean="0">
                <a:solidFill>
                  <a:srgbClr val="000066"/>
                </a:solidFill>
                <a:latin typeface="+mn-lt"/>
                <a:cs typeface="Arial" charset="0"/>
              </a:rPr>
              <a:t>[Recurso extraordinario de alzada para unificación de criterio] </a:t>
            </a:r>
            <a:endParaRPr lang="es-ES" sz="1800" dirty="0">
              <a:solidFill>
                <a:srgbClr val="FF0000"/>
              </a:solidFill>
              <a:latin typeface="+mn-lt"/>
              <a:cs typeface="Arial" charset="0"/>
            </a:endParaRPr>
          </a:p>
        </p:txBody>
      </p:sp>
    </p:spTree>
    <p:extLst>
      <p:ext uri="{BB962C8B-B14F-4D97-AF65-F5344CB8AC3E}">
        <p14:creationId xmlns="" xmlns:p14="http://schemas.microsoft.com/office/powerpoint/2010/main" val="735649010"/>
      </p:ext>
    </p:extLst>
  </p:cSld>
  <p:clrMapOvr>
    <a:masterClrMapping/>
  </p:clrMapOvr>
  <p:transition advClick="0" advTm="0"/>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a:xfrm>
            <a:off x="7670800" y="6457950"/>
            <a:ext cx="2311400" cy="476250"/>
          </a:xfrm>
        </p:spPr>
        <p:txBody>
          <a:bodyPr/>
          <a:lstStyle/>
          <a:p>
            <a:pPr>
              <a:defRPr/>
            </a:pPr>
            <a:fld id="{62ECFA54-5213-4B7B-9670-C179C0678790}" type="slidenum">
              <a:rPr lang="es-ES"/>
              <a:pPr>
                <a:defRPr/>
              </a:pPr>
              <a:t>96</a:t>
            </a:fld>
            <a:endParaRPr lang="es-ES" dirty="0"/>
          </a:p>
        </p:txBody>
      </p:sp>
      <p:graphicFrame>
        <p:nvGraphicFramePr>
          <p:cNvPr id="5" name="4 Tabla"/>
          <p:cNvGraphicFramePr>
            <a:graphicFrameLocks noGrp="1"/>
          </p:cNvGraphicFramePr>
          <p:nvPr>
            <p:extLst>
              <p:ext uri="{D42A27DB-BD31-4B8C-83A1-F6EECF244321}">
                <p14:modId xmlns="" xmlns:p14="http://schemas.microsoft.com/office/powerpoint/2010/main" val="2834380930"/>
              </p:ext>
            </p:extLst>
          </p:nvPr>
        </p:nvGraphicFramePr>
        <p:xfrm>
          <a:off x="76200" y="777240"/>
          <a:ext cx="9677400" cy="5928360"/>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0000"/>
                    </a:ext>
                  </a:extLst>
                </a:gridCol>
                <a:gridCol w="7696200">
                  <a:extLst>
                    <a:ext uri="{9D8B030D-6E8A-4147-A177-3AD203B41FA5}">
                      <a16:colId xmlns="" xmlns:a16="http://schemas.microsoft.com/office/drawing/2014/main" val="20001"/>
                    </a:ext>
                  </a:extLst>
                </a:gridCol>
              </a:tblGrid>
              <a:tr h="350520">
                <a:tc gridSpan="2">
                  <a:txBody>
                    <a:bodyPr/>
                    <a:lstStyle/>
                    <a:p>
                      <a:pPr algn="ctr"/>
                      <a:r>
                        <a:rPr lang="es-ES_tradnl" sz="1800" i="0" kern="1200" dirty="0" smtClean="0">
                          <a:solidFill>
                            <a:schemeClr val="tx1"/>
                          </a:solidFill>
                          <a:latin typeface="+mn-lt"/>
                          <a:ea typeface="+mn-ea"/>
                          <a:cs typeface="+mn-cs"/>
                        </a:rPr>
                        <a:t>Remuneración de los </a:t>
                      </a:r>
                      <a:r>
                        <a:rPr lang="es-ES_tradnl" sz="1800" i="0" kern="1200" dirty="0" smtClean="0">
                          <a:solidFill>
                            <a:srgbClr val="FFFF00"/>
                          </a:solidFill>
                          <a:latin typeface="+mn-lt"/>
                          <a:ea typeface="+mn-ea"/>
                          <a:cs typeface="+mn-cs"/>
                        </a:rPr>
                        <a:t>administradores</a:t>
                      </a:r>
                      <a:r>
                        <a:rPr lang="es-ES_tradnl" sz="1800" i="0" kern="1200" dirty="0" smtClean="0">
                          <a:solidFill>
                            <a:schemeClr val="tx1"/>
                          </a:solidFill>
                          <a:latin typeface="+mn-lt"/>
                          <a:ea typeface="+mn-ea"/>
                          <a:cs typeface="+mn-cs"/>
                        </a:rPr>
                        <a:t> con </a:t>
                      </a:r>
                      <a:r>
                        <a:rPr lang="es-ES_tradnl" sz="1800" i="0" u="sng" kern="1200" dirty="0" smtClean="0">
                          <a:solidFill>
                            <a:schemeClr val="tx1"/>
                          </a:solidFill>
                          <a:latin typeface="+mn-lt"/>
                          <a:ea typeface="+mn-ea"/>
                          <a:cs typeface="+mn-cs"/>
                        </a:rPr>
                        <a:t>funciones</a:t>
                      </a:r>
                      <a:r>
                        <a:rPr lang="es-ES_tradnl" sz="1800" i="0" kern="1200" dirty="0" smtClean="0">
                          <a:solidFill>
                            <a:schemeClr val="tx1"/>
                          </a:solidFill>
                          <a:latin typeface="+mn-lt"/>
                          <a:ea typeface="+mn-ea"/>
                          <a:cs typeface="+mn-cs"/>
                        </a:rPr>
                        <a:t> </a:t>
                      </a:r>
                      <a:r>
                        <a:rPr lang="es-ES_tradnl" sz="1800" i="0" u="sng" kern="1200" dirty="0" smtClean="0">
                          <a:solidFill>
                            <a:schemeClr val="tx1"/>
                          </a:solidFill>
                          <a:latin typeface="+mn-lt"/>
                          <a:ea typeface="+mn-ea"/>
                          <a:cs typeface="+mn-cs"/>
                        </a:rPr>
                        <a:t>Ejecutivas</a:t>
                      </a:r>
                      <a:r>
                        <a:rPr lang="es-ES_tradnl" sz="1800" i="0" kern="1200" dirty="0" smtClean="0">
                          <a:solidFill>
                            <a:schemeClr val="tx1"/>
                          </a:solidFill>
                          <a:latin typeface="+mn-lt"/>
                          <a:ea typeface="+mn-ea"/>
                          <a:cs typeface="+mn-cs"/>
                        </a:rPr>
                        <a:t>: </a:t>
                      </a:r>
                      <a:r>
                        <a:rPr lang="es-ES_tradnl" sz="1800" i="0" kern="1200" dirty="0" smtClean="0">
                          <a:solidFill>
                            <a:srgbClr val="FFFF00"/>
                          </a:solidFill>
                          <a:latin typeface="+mn-lt"/>
                          <a:ea typeface="+mn-ea"/>
                          <a:cs typeface="+mn-cs"/>
                        </a:rPr>
                        <a:t>Gasto deducible?</a:t>
                      </a:r>
                      <a:endParaRPr lang="es-ES_tradnl" sz="18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1">
                        <a:lumMod val="50000"/>
                      </a:schemeClr>
                    </a:solidFill>
                  </a:tcPr>
                </a:tc>
                <a:tc hMerge="1">
                  <a:txBody>
                    <a:bodyPr/>
                    <a:lstStyle/>
                    <a:p>
                      <a:endParaRPr lang="es-ES_tradnl" sz="2000" i="0" kern="1200" dirty="0" smtClean="0">
                        <a:solidFill>
                          <a:srgbClr val="FFFF00"/>
                        </a:solidFill>
                        <a:effectLst>
                          <a:outerShdw blurRad="38100" dist="38100" dir="2700000" algn="tl">
                            <a:srgbClr val="000000">
                              <a:alpha val="43137"/>
                            </a:srgbClr>
                          </a:outerShdw>
                        </a:effectLst>
                        <a:latin typeface="+mn-lt"/>
                        <a:ea typeface="+mn-ea"/>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1">
                        <a:lumMod val="50000"/>
                      </a:schemeClr>
                    </a:solidFill>
                  </a:tcPr>
                </a:tc>
                <a:extLst>
                  <a:ext uri="{0D108BD9-81ED-4DB2-BD59-A6C34878D82A}">
                    <a16:rowId xmlns="" xmlns:a16="http://schemas.microsoft.com/office/drawing/2014/main" val="10000"/>
                  </a:ext>
                </a:extLst>
              </a:tr>
              <a:tr h="1295400">
                <a:tc>
                  <a:txBody>
                    <a:bodyPr/>
                    <a:lstStyle/>
                    <a:p>
                      <a:pPr marL="342900" indent="-342900">
                        <a:buFont typeface="Wingdings" pitchFamily="2" charset="2"/>
                        <a:buChar char="q"/>
                      </a:pPr>
                      <a:r>
                        <a:rPr lang="es-ES" sz="1700" b="0" u="sng" kern="1200" dirty="0" smtClean="0">
                          <a:solidFill>
                            <a:schemeClr val="tx1"/>
                          </a:solidFill>
                          <a:latin typeface="+mn-lt"/>
                          <a:ea typeface="+mn-ea"/>
                          <a:cs typeface="+mn-cs"/>
                        </a:rPr>
                        <a:t>Planteamiento:</a:t>
                      </a:r>
                    </a:p>
                    <a:p>
                      <a:pPr marL="342900" indent="-342900">
                        <a:buFont typeface="Wingdings" pitchFamily="2" charset="2"/>
                        <a:buChar char="q"/>
                      </a:pPr>
                      <a:endParaRPr lang="es-ES" sz="1700" b="0" u="sng" kern="1200" dirty="0" smtClean="0">
                        <a:solidFill>
                          <a:schemeClr val="tx1"/>
                        </a:solidFill>
                        <a:latin typeface="+mn-lt"/>
                        <a:ea typeface="+mn-ea"/>
                        <a:cs typeface="+mn-cs"/>
                      </a:endParaRPr>
                    </a:p>
                    <a:p>
                      <a:pPr marL="342900" indent="-342900">
                        <a:buFont typeface="Wingdings" pitchFamily="2" charset="2"/>
                        <a:buChar char="q"/>
                      </a:pPr>
                      <a:endParaRPr lang="es-ES" sz="1700" b="0" u="sng" kern="1200" dirty="0" smtClean="0">
                        <a:solidFill>
                          <a:schemeClr val="tx1"/>
                        </a:solidFill>
                        <a:latin typeface="+mn-lt"/>
                        <a:ea typeface="+mn-ea"/>
                        <a:cs typeface="+mn-cs"/>
                      </a:endParaRPr>
                    </a:p>
                    <a:p>
                      <a:pPr marL="342900" indent="-342900">
                        <a:buFont typeface="Wingdings" panose="05000000000000000000" pitchFamily="2" charset="2"/>
                        <a:buChar char="§"/>
                      </a:pPr>
                      <a:r>
                        <a:rPr lang="es-ES" sz="1600" b="0" u="none" kern="1200" dirty="0" smtClean="0">
                          <a:solidFill>
                            <a:srgbClr val="FFFF00"/>
                          </a:solidFill>
                          <a:latin typeface="+mn-lt"/>
                          <a:ea typeface="+mn-ea"/>
                          <a:cs typeface="+mn-cs"/>
                        </a:rPr>
                        <a:t>[217 + 249]?</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s-ES" sz="1600" b="0" u="none" kern="1200" dirty="0" err="1" smtClean="0">
                          <a:solidFill>
                            <a:srgbClr val="FFFF00"/>
                          </a:solidFill>
                          <a:latin typeface="+mn-lt"/>
                          <a:ea typeface="+mn-ea"/>
                          <a:cs typeface="+mn-cs"/>
                        </a:rPr>
                        <a:t>ó</a:t>
                      </a:r>
                      <a:r>
                        <a:rPr lang="es-ES" sz="1600" b="0" u="none" kern="1200" dirty="0" smtClean="0">
                          <a:solidFill>
                            <a:srgbClr val="FFFF00"/>
                          </a:solidFill>
                          <a:latin typeface="+mn-lt"/>
                          <a:ea typeface="+mn-ea"/>
                          <a:cs typeface="+mn-cs"/>
                        </a:rPr>
                        <a:t> sólo 249?</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accent6">
                        <a:lumMod val="60000"/>
                        <a:lumOff val="40000"/>
                      </a:schemeClr>
                    </a:solidFill>
                  </a:tcPr>
                </a:tc>
                <a:tc>
                  <a:txBody>
                    <a:bodyPr/>
                    <a:lstStyle/>
                    <a:p>
                      <a:pPr marL="342900" indent="-342900" algn="l">
                        <a:lnSpc>
                          <a:spcPct val="115000"/>
                        </a:lnSpc>
                        <a:spcAft>
                          <a:spcPts val="0"/>
                        </a:spcAft>
                        <a:buFont typeface="Wingdings" panose="05000000000000000000" pitchFamily="2" charset="2"/>
                        <a:buChar char="v"/>
                      </a:pPr>
                      <a:r>
                        <a:rPr lang="es-ES_tradnl" sz="1600" dirty="0">
                          <a:solidFill>
                            <a:srgbClr val="0000CC"/>
                          </a:solidFill>
                          <a:effectLst/>
                          <a:latin typeface="+mn-lt"/>
                          <a:ea typeface="Times New Roman" panose="02020603050405020304" pitchFamily="18" charset="0"/>
                          <a:cs typeface="PalatinoLinotype Roman"/>
                        </a:rPr>
                        <a:t>El Tribunal Supremo, </a:t>
                      </a:r>
                      <a:r>
                        <a:rPr lang="es-ES_tradnl" sz="1600" dirty="0" smtClean="0">
                          <a:solidFill>
                            <a:srgbClr val="0000CC"/>
                          </a:solidFill>
                          <a:effectLst/>
                          <a:latin typeface="+mn-lt"/>
                          <a:ea typeface="Times New Roman" panose="02020603050405020304" pitchFamily="18" charset="0"/>
                          <a:cs typeface="PalatinoLinotype Roman"/>
                        </a:rPr>
                        <a:t>trata</a:t>
                      </a:r>
                      <a:r>
                        <a:rPr lang="es-ES_tradnl" sz="1600" baseline="0" dirty="0" smtClean="0">
                          <a:solidFill>
                            <a:srgbClr val="0000CC"/>
                          </a:solidFill>
                          <a:effectLst/>
                          <a:latin typeface="+mn-lt"/>
                          <a:ea typeface="Times New Roman" panose="02020603050405020304" pitchFamily="18" charset="0"/>
                          <a:cs typeface="PalatinoLinotype Roman"/>
                        </a:rPr>
                        <a:t> </a:t>
                      </a:r>
                      <a:r>
                        <a:rPr lang="es-ES_tradnl" sz="1600" dirty="0" smtClean="0">
                          <a:solidFill>
                            <a:srgbClr val="0000CC"/>
                          </a:solidFill>
                          <a:effectLst/>
                          <a:latin typeface="+mn-lt"/>
                          <a:ea typeface="Times New Roman" panose="02020603050405020304" pitchFamily="18" charset="0"/>
                          <a:cs typeface="PalatinoLinotype Roman"/>
                        </a:rPr>
                        <a:t>de </a:t>
                      </a:r>
                      <a:r>
                        <a:rPr lang="es-ES_tradnl" sz="1600" u="sng" dirty="0" smtClean="0">
                          <a:solidFill>
                            <a:srgbClr val="0000CC"/>
                          </a:solidFill>
                          <a:effectLst/>
                          <a:latin typeface="+mn-lt"/>
                          <a:ea typeface="Times New Roman" panose="02020603050405020304" pitchFamily="18" charset="0"/>
                          <a:cs typeface="PalatinoLinotype Roman"/>
                        </a:rPr>
                        <a:t>determinar</a:t>
                      </a:r>
                      <a:r>
                        <a:rPr lang="es-ES_tradnl" sz="1600" dirty="0" smtClean="0">
                          <a:solidFill>
                            <a:srgbClr val="0000CC"/>
                          </a:solidFill>
                          <a:effectLst/>
                          <a:latin typeface="+mn-lt"/>
                          <a:ea typeface="Times New Roman" panose="02020603050405020304" pitchFamily="18" charset="0"/>
                          <a:cs typeface="PalatinoLinotype Roman"/>
                        </a:rPr>
                        <a:t>, </a:t>
                      </a:r>
                      <a:r>
                        <a:rPr lang="es-ES_tradnl" sz="1600" u="sng" dirty="0">
                          <a:solidFill>
                            <a:srgbClr val="0000CC"/>
                          </a:solidFill>
                          <a:effectLst/>
                          <a:latin typeface="+mn-lt"/>
                          <a:ea typeface="Times New Roman" panose="02020603050405020304" pitchFamily="18" charset="0"/>
                          <a:cs typeface="PalatinoLinotype Roman"/>
                        </a:rPr>
                        <a:t>desde una perspectiva mercantil</a:t>
                      </a:r>
                      <a:r>
                        <a:rPr lang="es-ES_tradnl" sz="1600" dirty="0">
                          <a:solidFill>
                            <a:srgbClr val="0000CC"/>
                          </a:solidFill>
                          <a:effectLst/>
                          <a:latin typeface="+mn-lt"/>
                          <a:ea typeface="Times New Roman" panose="02020603050405020304" pitchFamily="18" charset="0"/>
                          <a:cs typeface="PalatinoLinotype Roman"/>
                        </a:rPr>
                        <a:t>, </a:t>
                      </a:r>
                      <a:r>
                        <a:rPr lang="es-ES_tradnl" sz="1600" dirty="0" smtClean="0">
                          <a:solidFill>
                            <a:srgbClr val="0000CC"/>
                          </a:solidFill>
                          <a:effectLst/>
                          <a:latin typeface="+mn-lt"/>
                          <a:ea typeface="Times New Roman" panose="02020603050405020304" pitchFamily="18" charset="0"/>
                          <a:cs typeface="PalatinoLinotype Roman"/>
                        </a:rPr>
                        <a:t> si las </a:t>
                      </a:r>
                      <a:r>
                        <a:rPr lang="es-ES_tradnl" sz="1600" b="1" u="sng" dirty="0" smtClean="0">
                          <a:solidFill>
                            <a:srgbClr val="0000CC"/>
                          </a:solidFill>
                          <a:effectLst/>
                          <a:latin typeface="+mn-lt"/>
                          <a:ea typeface="Times New Roman" panose="02020603050405020304" pitchFamily="18" charset="0"/>
                          <a:cs typeface="PalatinoLinotype Roman"/>
                        </a:rPr>
                        <a:t>retribuciones </a:t>
                      </a:r>
                      <a:r>
                        <a:rPr lang="es-ES_tradnl" sz="1600" b="1" u="sng" dirty="0">
                          <a:solidFill>
                            <a:srgbClr val="0000CC"/>
                          </a:solidFill>
                          <a:effectLst/>
                          <a:latin typeface="+mn-lt"/>
                          <a:ea typeface="Times New Roman" panose="02020603050405020304" pitchFamily="18" charset="0"/>
                          <a:cs typeface="PalatinoLinotype Roman"/>
                        </a:rPr>
                        <a:t>que los administradores</a:t>
                      </a:r>
                      <a:r>
                        <a:rPr lang="es-ES_tradnl" sz="1600" dirty="0">
                          <a:solidFill>
                            <a:srgbClr val="0000CC"/>
                          </a:solidFill>
                          <a:effectLst/>
                          <a:latin typeface="+mn-lt"/>
                          <a:ea typeface="Times New Roman" panose="02020603050405020304" pitchFamily="18" charset="0"/>
                          <a:cs typeface="PalatinoLinotype Roman"/>
                        </a:rPr>
                        <a:t> perciben por el desarrollo de </a:t>
                      </a:r>
                      <a:r>
                        <a:rPr lang="es-ES_tradnl" sz="1600" b="1" u="sng" dirty="0">
                          <a:solidFill>
                            <a:srgbClr val="FF0000"/>
                          </a:solidFill>
                          <a:effectLst/>
                          <a:latin typeface="+mn-lt"/>
                          <a:ea typeface="Times New Roman" panose="02020603050405020304" pitchFamily="18" charset="0"/>
                          <a:cs typeface="PalatinoLinotype Roman"/>
                        </a:rPr>
                        <a:t>funciones </a:t>
                      </a:r>
                      <a:r>
                        <a:rPr lang="es-ES_tradnl" sz="1600" b="1" u="sng" dirty="0" smtClean="0">
                          <a:solidFill>
                            <a:srgbClr val="FF0000"/>
                          </a:solidFill>
                          <a:effectLst/>
                          <a:latin typeface="+mn-lt"/>
                          <a:ea typeface="Times New Roman" panose="02020603050405020304" pitchFamily="18" charset="0"/>
                          <a:cs typeface="PalatinoLinotype Roman"/>
                        </a:rPr>
                        <a:t>ejecutivas:</a:t>
                      </a:r>
                    </a:p>
                    <a:p>
                      <a:pPr marL="342900" indent="-342900" algn="l">
                        <a:lnSpc>
                          <a:spcPct val="115000"/>
                        </a:lnSpc>
                        <a:spcAft>
                          <a:spcPts val="0"/>
                        </a:spcAft>
                        <a:buFont typeface="Wingdings" panose="05000000000000000000" pitchFamily="2" charset="2"/>
                        <a:buChar char="§"/>
                      </a:pPr>
                      <a:r>
                        <a:rPr lang="es-ES_tradnl" sz="1400" dirty="0" smtClean="0">
                          <a:solidFill>
                            <a:srgbClr val="0000CC"/>
                          </a:solidFill>
                          <a:effectLst/>
                          <a:latin typeface="+mn-lt"/>
                          <a:ea typeface="Times New Roman" panose="02020603050405020304" pitchFamily="18" charset="0"/>
                          <a:cs typeface="PalatinoLinotype Roman"/>
                        </a:rPr>
                        <a:t>Deben estar </a:t>
                      </a:r>
                      <a:r>
                        <a:rPr lang="es-ES_tradnl" sz="1400" dirty="0">
                          <a:solidFill>
                            <a:srgbClr val="0000CC"/>
                          </a:solidFill>
                          <a:effectLst/>
                          <a:latin typeface="+mn-lt"/>
                          <a:ea typeface="Times New Roman" panose="02020603050405020304" pitchFamily="18" charset="0"/>
                          <a:cs typeface="PalatinoLinotype Roman"/>
                        </a:rPr>
                        <a:t>recogidas en los </a:t>
                      </a:r>
                      <a:r>
                        <a:rPr lang="es-ES_tradnl" sz="1400" b="1" dirty="0">
                          <a:solidFill>
                            <a:srgbClr val="0000CC"/>
                          </a:solidFill>
                          <a:effectLst/>
                          <a:latin typeface="+mn-lt"/>
                          <a:ea typeface="Times New Roman" panose="02020603050405020304" pitchFamily="18" charset="0"/>
                          <a:cs typeface="PalatinoLinotype Roman"/>
                        </a:rPr>
                        <a:t>estatutos</a:t>
                      </a:r>
                      <a:r>
                        <a:rPr lang="es-ES_tradnl" sz="1400" dirty="0">
                          <a:solidFill>
                            <a:srgbClr val="0000CC"/>
                          </a:solidFill>
                          <a:effectLst/>
                          <a:latin typeface="+mn-lt"/>
                          <a:ea typeface="Times New Roman" panose="02020603050405020304" pitchFamily="18" charset="0"/>
                          <a:cs typeface="PalatinoLinotype Roman"/>
                        </a:rPr>
                        <a:t> </a:t>
                      </a:r>
                      <a:r>
                        <a:rPr lang="es-ES_tradnl" sz="1400" dirty="0" smtClean="0">
                          <a:solidFill>
                            <a:srgbClr val="0000CC"/>
                          </a:solidFill>
                          <a:effectLst/>
                          <a:latin typeface="+mn-lt"/>
                          <a:ea typeface="Times New Roman" panose="02020603050405020304" pitchFamily="18" charset="0"/>
                          <a:cs typeface="PalatinoLinotype Roman"/>
                        </a:rPr>
                        <a:t>y </a:t>
                      </a:r>
                      <a:r>
                        <a:rPr lang="es-ES_tradnl" sz="1400" dirty="0">
                          <a:solidFill>
                            <a:srgbClr val="0000CC"/>
                          </a:solidFill>
                          <a:effectLst/>
                          <a:latin typeface="+mn-lt"/>
                          <a:ea typeface="Times New Roman" panose="02020603050405020304" pitchFamily="18" charset="0"/>
                          <a:cs typeface="PalatinoLinotype Roman"/>
                        </a:rPr>
                        <a:t>ser aprobadas por la </a:t>
                      </a:r>
                      <a:r>
                        <a:rPr lang="es-ES_tradnl" sz="1400" b="1" dirty="0">
                          <a:solidFill>
                            <a:srgbClr val="0000CC"/>
                          </a:solidFill>
                          <a:effectLst/>
                          <a:latin typeface="+mn-lt"/>
                          <a:ea typeface="Times New Roman" panose="02020603050405020304" pitchFamily="18" charset="0"/>
                          <a:cs typeface="PalatinoLinotype Roman"/>
                        </a:rPr>
                        <a:t>junta general </a:t>
                      </a:r>
                      <a:r>
                        <a:rPr lang="es-ES_tradnl" sz="1400" b="1" dirty="0" smtClean="0">
                          <a:solidFill>
                            <a:srgbClr val="0000CC"/>
                          </a:solidFill>
                          <a:effectLst/>
                          <a:latin typeface="+mn-lt"/>
                          <a:ea typeface="Times New Roman" panose="02020603050405020304" pitchFamily="18" charset="0"/>
                          <a:cs typeface="PalatinoLinotype Roman"/>
                        </a:rPr>
                        <a:t> [217 + 249]</a:t>
                      </a:r>
                    </a:p>
                    <a:p>
                      <a:pPr marL="342900" indent="-342900" algn="l">
                        <a:lnSpc>
                          <a:spcPct val="115000"/>
                        </a:lnSpc>
                        <a:spcAft>
                          <a:spcPts val="0"/>
                        </a:spcAft>
                        <a:buFont typeface="Wingdings" panose="05000000000000000000" pitchFamily="2" charset="2"/>
                        <a:buChar char="§"/>
                      </a:pPr>
                      <a:r>
                        <a:rPr lang="es-ES_tradnl" sz="1400" u="sng" dirty="0" smtClean="0">
                          <a:solidFill>
                            <a:srgbClr val="0000CC"/>
                          </a:solidFill>
                          <a:effectLst/>
                          <a:latin typeface="+mn-lt"/>
                          <a:ea typeface="Times New Roman" panose="02020603050405020304" pitchFamily="18" charset="0"/>
                          <a:cs typeface="PalatinoLinotype Roman"/>
                        </a:rPr>
                        <a:t>o</a:t>
                      </a:r>
                      <a:r>
                        <a:rPr lang="es-ES_tradnl" sz="1400" dirty="0" smtClean="0">
                          <a:solidFill>
                            <a:srgbClr val="0000CC"/>
                          </a:solidFill>
                          <a:effectLst/>
                          <a:latin typeface="+mn-lt"/>
                          <a:ea typeface="Times New Roman" panose="02020603050405020304" pitchFamily="18" charset="0"/>
                          <a:cs typeface="PalatinoLinotype Roman"/>
                        </a:rPr>
                        <a:t> </a:t>
                      </a:r>
                      <a:r>
                        <a:rPr lang="es-ES_tradnl" sz="1400" dirty="0">
                          <a:solidFill>
                            <a:srgbClr val="0000CC"/>
                          </a:solidFill>
                          <a:effectLst/>
                          <a:latin typeface="+mn-lt"/>
                          <a:ea typeface="Times New Roman" panose="02020603050405020304" pitchFamily="18" charset="0"/>
                          <a:cs typeface="PalatinoLinotype Roman"/>
                        </a:rPr>
                        <a:t>si, por </a:t>
                      </a:r>
                      <a:r>
                        <a:rPr lang="es-ES_tradnl" sz="1400" dirty="0" smtClean="0">
                          <a:solidFill>
                            <a:srgbClr val="0000CC"/>
                          </a:solidFill>
                          <a:effectLst/>
                          <a:latin typeface="+mn-lt"/>
                          <a:ea typeface="Times New Roman" panose="02020603050405020304" pitchFamily="18" charset="0"/>
                          <a:cs typeface="PalatinoLinotype Roman"/>
                        </a:rPr>
                        <a:t>el contrario</a:t>
                      </a:r>
                      <a:r>
                        <a:rPr lang="es-ES_tradnl" sz="1400" dirty="0">
                          <a:solidFill>
                            <a:srgbClr val="0000CC"/>
                          </a:solidFill>
                          <a:effectLst/>
                          <a:latin typeface="+mn-lt"/>
                          <a:ea typeface="Times New Roman" panose="02020603050405020304" pitchFamily="18" charset="0"/>
                          <a:cs typeface="PalatinoLinotype Roman"/>
                        </a:rPr>
                        <a:t>, </a:t>
                      </a:r>
                      <a:r>
                        <a:rPr lang="es-ES_tradnl" sz="1400" u="sng" dirty="0">
                          <a:solidFill>
                            <a:srgbClr val="0000CC"/>
                          </a:solidFill>
                          <a:effectLst/>
                          <a:latin typeface="+mn-lt"/>
                          <a:ea typeface="Times New Roman" panose="02020603050405020304" pitchFamily="18" charset="0"/>
                          <a:cs typeface="PalatinoLinotype Roman"/>
                        </a:rPr>
                        <a:t>basta</a:t>
                      </a:r>
                      <a:r>
                        <a:rPr lang="es-ES_tradnl" sz="1400" dirty="0">
                          <a:solidFill>
                            <a:srgbClr val="0000CC"/>
                          </a:solidFill>
                          <a:effectLst/>
                          <a:latin typeface="+mn-lt"/>
                          <a:ea typeface="Times New Roman" panose="02020603050405020304" pitchFamily="18" charset="0"/>
                          <a:cs typeface="PalatinoLinotype Roman"/>
                        </a:rPr>
                        <a:t> con que se ajusten a lo dispuesto por el </a:t>
                      </a:r>
                      <a:r>
                        <a:rPr lang="es-ES_tradnl" sz="1400" u="sng" dirty="0">
                          <a:solidFill>
                            <a:srgbClr val="0000CC"/>
                          </a:solidFill>
                          <a:effectLst/>
                          <a:latin typeface="+mn-lt"/>
                          <a:ea typeface="Times New Roman" panose="02020603050405020304" pitchFamily="18" charset="0"/>
                          <a:cs typeface="PalatinoLinotype Roman"/>
                        </a:rPr>
                        <a:t>artículo 249 del TRLSC</a:t>
                      </a:r>
                      <a:r>
                        <a:rPr lang="es-ES_tradnl" sz="1400" dirty="0">
                          <a:solidFill>
                            <a:srgbClr val="0000CC"/>
                          </a:solidFill>
                          <a:effectLst/>
                          <a:latin typeface="+mn-lt"/>
                          <a:ea typeface="Times New Roman" panose="02020603050405020304" pitchFamily="18" charset="0"/>
                          <a:cs typeface="PalatinoLinotype Roman"/>
                        </a:rPr>
                        <a:t>.</a:t>
                      </a:r>
                      <a:endParaRPr lang="es-ES" sz="1400" dirty="0">
                        <a:solidFill>
                          <a:srgbClr val="0000CC"/>
                        </a:solidFill>
                        <a:effectLst/>
                        <a:latin typeface="+mn-lt"/>
                        <a:ea typeface="Times New Roman" panose="02020603050405020304" pitchFamily="18" charset="0"/>
                        <a:cs typeface="Times New Roman" panose="02020603050405020304" pitchFamily="18" charset="0"/>
                      </a:endParaRPr>
                    </a:p>
                  </a:txBody>
                  <a:tcPr marL="0" marR="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1"/>
                  </a:ext>
                </a:extLst>
              </a:tr>
              <a:tr h="3139440">
                <a:tc>
                  <a:txBody>
                    <a:bodyPr/>
                    <a:lstStyle/>
                    <a:p>
                      <a:pPr marL="342900" indent="-342900">
                        <a:buFont typeface="Wingdings" pitchFamily="2" charset="2"/>
                        <a:buChar char="q"/>
                      </a:pPr>
                      <a:r>
                        <a:rPr lang="es-ES" sz="1800" b="1" kern="1200" dirty="0" smtClean="0">
                          <a:solidFill>
                            <a:srgbClr val="FFFF00"/>
                          </a:solidFill>
                          <a:effectLst>
                            <a:outerShdw blurRad="38100" dist="38100" dir="2700000" algn="tl">
                              <a:srgbClr val="000000">
                                <a:alpha val="43137"/>
                              </a:srgbClr>
                            </a:outerShdw>
                          </a:effectLst>
                          <a:latin typeface="+mn-lt"/>
                          <a:ea typeface="+mn-ea"/>
                          <a:cs typeface="+mn-cs"/>
                        </a:rPr>
                        <a:t>Estatutos?</a:t>
                      </a:r>
                    </a:p>
                    <a:p>
                      <a:pPr marL="342900" indent="-342900">
                        <a:buFont typeface="Wingdings" pitchFamily="2" charset="2"/>
                        <a:buChar char="q"/>
                      </a:pPr>
                      <a:endParaRPr lang="es-ES" sz="900" b="1" kern="1200" dirty="0" smtClean="0">
                        <a:solidFill>
                          <a:srgbClr val="FFFF00"/>
                        </a:solidFill>
                        <a:effectLst>
                          <a:outerShdw blurRad="38100" dist="38100" dir="2700000" algn="tl">
                            <a:srgbClr val="000000">
                              <a:alpha val="43137"/>
                            </a:srgbClr>
                          </a:outerShdw>
                        </a:effectLst>
                        <a:latin typeface="+mn-lt"/>
                        <a:ea typeface="+mn-ea"/>
                        <a:cs typeface="+mn-cs"/>
                      </a:endParaRPr>
                    </a:p>
                    <a:p>
                      <a:pPr marL="342900" indent="-342900">
                        <a:buFont typeface="Wingdings" panose="05000000000000000000" pitchFamily="2" charset="2"/>
                        <a:buChar char="Ø"/>
                      </a:pPr>
                      <a:r>
                        <a:rPr lang="es-ES" sz="1800" b="1" kern="1200" dirty="0" smtClean="0">
                          <a:solidFill>
                            <a:srgbClr val="FFFF00"/>
                          </a:solidFill>
                          <a:effectLst>
                            <a:outerShdw blurRad="38100" dist="38100" dir="2700000" algn="tl">
                              <a:srgbClr val="000000">
                                <a:alpha val="43137"/>
                              </a:srgbClr>
                            </a:outerShdw>
                          </a:effectLst>
                          <a:latin typeface="+mn-lt"/>
                          <a:ea typeface="+mn-ea"/>
                          <a:cs typeface="+mn-cs"/>
                        </a:rPr>
                        <a:t>Sí</a:t>
                      </a:r>
                      <a:endParaRPr lang="es-ES" sz="1800" b="1" kern="1200" dirty="0" smtClean="0">
                        <a:solidFill>
                          <a:srgbClr val="FFFF00"/>
                        </a:solidFill>
                        <a:latin typeface="+mn-lt"/>
                        <a:ea typeface="+mn-ea"/>
                        <a:cs typeface="+mn-cs"/>
                      </a:endParaRPr>
                    </a:p>
                    <a:p>
                      <a:pPr marL="342900" indent="-342900">
                        <a:buFont typeface="Wingdings" pitchFamily="2" charset="2"/>
                        <a:buChar char="q"/>
                      </a:pPr>
                      <a:endParaRPr lang="es-ES" sz="1800" b="1" kern="1200" dirty="0" smtClean="0">
                        <a:solidFill>
                          <a:schemeClr val="tx1"/>
                        </a:solidFill>
                        <a:latin typeface="+mn-lt"/>
                        <a:ea typeface="+mn-ea"/>
                        <a:cs typeface="+mn-cs"/>
                      </a:endParaRPr>
                    </a:p>
                    <a:p>
                      <a:pPr marL="342900" indent="-342900">
                        <a:buFont typeface="Wingdings" panose="05000000000000000000" pitchFamily="2" charset="2"/>
                        <a:buChar char="Ø"/>
                      </a:pPr>
                      <a:r>
                        <a:rPr lang="es-ES" sz="1800" b="1" u="sng" kern="1200" dirty="0" smtClean="0">
                          <a:solidFill>
                            <a:schemeClr val="tx1"/>
                          </a:solidFill>
                          <a:latin typeface="+mn-lt"/>
                          <a:ea typeface="+mn-ea"/>
                          <a:cs typeface="+mn-cs"/>
                        </a:rPr>
                        <a:t>Solución</a:t>
                      </a:r>
                      <a:r>
                        <a:rPr lang="es-ES" sz="1800" b="1" kern="1200" dirty="0" smtClean="0">
                          <a:solidFill>
                            <a:schemeClr val="tx1"/>
                          </a:solidFill>
                          <a:latin typeface="+mn-lt"/>
                          <a:ea typeface="+mn-ea"/>
                          <a:cs typeface="+mn-cs"/>
                        </a:rPr>
                        <a:t>:</a:t>
                      </a:r>
                    </a:p>
                    <a:p>
                      <a:pPr marL="342900" indent="-342900">
                        <a:buFont typeface="Wingdings" panose="05000000000000000000" pitchFamily="2" charset="2"/>
                        <a:buChar char="Ø"/>
                      </a:pPr>
                      <a:endParaRPr lang="es-ES" sz="500" b="1" kern="1200" dirty="0" smtClean="0">
                        <a:solidFill>
                          <a:schemeClr val="tx1"/>
                        </a:solidFill>
                        <a:latin typeface="+mn-lt"/>
                        <a:ea typeface="+mn-ea"/>
                        <a:cs typeface="+mn-cs"/>
                      </a:endParaRPr>
                    </a:p>
                    <a:p>
                      <a:pPr marL="342900" indent="-342900">
                        <a:buFont typeface="Wingdings" panose="05000000000000000000" pitchFamily="2" charset="2"/>
                        <a:buChar char="ü"/>
                      </a:pPr>
                      <a:r>
                        <a:rPr lang="es-ES" sz="1800" b="1" u="none" kern="1200" dirty="0" smtClean="0">
                          <a:solidFill>
                            <a:srgbClr val="FFFF00"/>
                          </a:solidFill>
                          <a:latin typeface="+mn-lt"/>
                          <a:ea typeface="+mn-ea"/>
                          <a:cs typeface="+mn-cs"/>
                        </a:rPr>
                        <a:t>[217 + 249]</a:t>
                      </a:r>
                      <a:endParaRPr lang="es-ES" sz="1800" b="1" kern="1200" dirty="0" smtClean="0">
                        <a:solidFill>
                          <a:schemeClr val="tx1"/>
                        </a:solidFill>
                        <a:latin typeface="+mn-lt"/>
                        <a:ea typeface="+mn-ea"/>
                        <a:cs typeface="+mn-cs"/>
                      </a:endParaRPr>
                    </a:p>
                    <a:p>
                      <a:pPr marL="342900" indent="-342900">
                        <a:buFont typeface="Wingdings" panose="05000000000000000000" pitchFamily="2" charset="2"/>
                        <a:buChar char="Ø"/>
                      </a:pPr>
                      <a:endParaRPr lang="es-ES" sz="1800" b="1" kern="1200" dirty="0" smtClean="0">
                        <a:solidFill>
                          <a:schemeClr val="tx1"/>
                        </a:solidFill>
                        <a:latin typeface="+mn-lt"/>
                        <a:ea typeface="+mn-ea"/>
                        <a:cs typeface="+mn-cs"/>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rgbClr val="0000FF"/>
                    </a:solidFill>
                  </a:tcPr>
                </a:tc>
                <a:tc>
                  <a:txBody>
                    <a:bodyPr/>
                    <a:lstStyle/>
                    <a:p>
                      <a:pPr marL="342900" indent="-342900" algn="l">
                        <a:lnSpc>
                          <a:spcPct val="115000"/>
                        </a:lnSpc>
                        <a:spcAft>
                          <a:spcPts val="0"/>
                        </a:spcAft>
                        <a:buFont typeface="Wingdings" panose="05000000000000000000" pitchFamily="2" charset="2"/>
                        <a:buChar char="v"/>
                      </a:pPr>
                      <a:r>
                        <a:rPr lang="es-ES_tradnl" sz="1600" dirty="0">
                          <a:solidFill>
                            <a:srgbClr val="0000CC"/>
                          </a:solidFill>
                          <a:effectLst/>
                          <a:latin typeface="+mn-lt"/>
                          <a:ea typeface="Times New Roman" panose="02020603050405020304" pitchFamily="18" charset="0"/>
                          <a:cs typeface="Times New RomanPSMT"/>
                        </a:rPr>
                        <a:t>En su fallo, </a:t>
                      </a:r>
                      <a:r>
                        <a:rPr lang="es-ES_tradnl" sz="1600" dirty="0" smtClean="0">
                          <a:solidFill>
                            <a:srgbClr val="0000CC"/>
                          </a:solidFill>
                          <a:effectLst/>
                          <a:latin typeface="+mn-lt"/>
                          <a:ea typeface="Times New Roman" panose="02020603050405020304" pitchFamily="18" charset="0"/>
                          <a:cs typeface="Times New RomanPSMT"/>
                        </a:rPr>
                        <a:t>el Tribunal Supremo </a:t>
                      </a:r>
                      <a:r>
                        <a:rPr lang="es-ES_tradnl" sz="1600" dirty="0">
                          <a:solidFill>
                            <a:srgbClr val="0000CC"/>
                          </a:solidFill>
                          <a:effectLst/>
                          <a:latin typeface="+mn-lt"/>
                          <a:ea typeface="Times New Roman" panose="02020603050405020304" pitchFamily="18" charset="0"/>
                          <a:cs typeface="Times New RomanPSMT"/>
                        </a:rPr>
                        <a:t>entiende </a:t>
                      </a:r>
                      <a:r>
                        <a:rPr lang="es-ES_tradnl" sz="1600" dirty="0" smtClean="0">
                          <a:solidFill>
                            <a:srgbClr val="0000CC"/>
                          </a:solidFill>
                          <a:effectLst/>
                          <a:latin typeface="+mn-lt"/>
                          <a:ea typeface="Times New Roman" panose="02020603050405020304" pitchFamily="18" charset="0"/>
                          <a:cs typeface="Times New RomanPSMT"/>
                        </a:rPr>
                        <a:t>que </a:t>
                      </a:r>
                      <a:r>
                        <a:rPr lang="es-ES_tradnl" sz="1600" dirty="0">
                          <a:solidFill>
                            <a:srgbClr val="0000CC"/>
                          </a:solidFill>
                          <a:effectLst/>
                          <a:latin typeface="+mn-lt"/>
                          <a:ea typeface="Times New Roman" panose="02020603050405020304" pitchFamily="18" charset="0"/>
                          <a:cs typeface="Times New RomanPSMT"/>
                        </a:rPr>
                        <a:t>la </a:t>
                      </a:r>
                      <a:r>
                        <a:rPr lang="es-ES_tradnl" sz="1600" b="1" u="sng" dirty="0">
                          <a:solidFill>
                            <a:srgbClr val="0000CC"/>
                          </a:solidFill>
                          <a:effectLst/>
                          <a:latin typeface="+mn-lt"/>
                          <a:ea typeface="Times New Roman" panose="02020603050405020304" pitchFamily="18" charset="0"/>
                          <a:cs typeface="Times New RomanPSMT"/>
                        </a:rPr>
                        <a:t>previsión </a:t>
                      </a:r>
                      <a:r>
                        <a:rPr lang="es-ES_tradnl" sz="1600" b="1" u="sng" dirty="0" smtClean="0">
                          <a:solidFill>
                            <a:srgbClr val="0000CC"/>
                          </a:solidFill>
                          <a:effectLst/>
                          <a:latin typeface="+mn-lt"/>
                          <a:ea typeface="Times New Roman" panose="02020603050405020304" pitchFamily="18" charset="0"/>
                          <a:cs typeface="Times New RomanPSMT"/>
                        </a:rPr>
                        <a:t>estatutaria</a:t>
                      </a:r>
                      <a:r>
                        <a:rPr lang="es-ES_tradnl" sz="1600" dirty="0" smtClean="0">
                          <a:solidFill>
                            <a:srgbClr val="0000CC"/>
                          </a:solidFill>
                          <a:effectLst/>
                          <a:latin typeface="+mn-lt"/>
                          <a:ea typeface="Times New Roman" panose="02020603050405020304" pitchFamily="18" charset="0"/>
                          <a:cs typeface="Times New RomanPSMT"/>
                        </a:rPr>
                        <a:t> </a:t>
                      </a:r>
                      <a:r>
                        <a:rPr lang="es-ES_tradnl" sz="1600" dirty="0">
                          <a:solidFill>
                            <a:srgbClr val="0000CC"/>
                          </a:solidFill>
                          <a:effectLst/>
                          <a:latin typeface="+mn-lt"/>
                          <a:ea typeface="Times New Roman" panose="02020603050405020304" pitchFamily="18" charset="0"/>
                          <a:cs typeface="Times New RomanPSMT"/>
                        </a:rPr>
                        <a:t>a la que alude el </a:t>
                      </a:r>
                      <a:r>
                        <a:rPr lang="es-ES_tradnl" sz="1600" b="1" u="sng" dirty="0">
                          <a:solidFill>
                            <a:srgbClr val="0000CC"/>
                          </a:solidFill>
                          <a:effectLst/>
                          <a:latin typeface="+mn-lt"/>
                          <a:ea typeface="Times New Roman" panose="02020603050405020304" pitchFamily="18" charset="0"/>
                          <a:cs typeface="Times New RomanPSMT"/>
                        </a:rPr>
                        <a:t>artículo 217 </a:t>
                      </a:r>
                      <a:r>
                        <a:rPr lang="es-ES_tradnl" sz="1600" b="1" u="sng" dirty="0" smtClean="0">
                          <a:solidFill>
                            <a:srgbClr val="0000CC"/>
                          </a:solidFill>
                          <a:effectLst/>
                          <a:latin typeface="+mn-lt"/>
                          <a:ea typeface="Times New Roman" panose="02020603050405020304" pitchFamily="18" charset="0"/>
                          <a:cs typeface="Times New RomanPSMT"/>
                        </a:rPr>
                        <a:t>TRLSC</a:t>
                      </a:r>
                      <a:r>
                        <a:rPr lang="es-ES_tradnl" sz="1600" dirty="0" smtClean="0">
                          <a:solidFill>
                            <a:srgbClr val="0000CC"/>
                          </a:solidFill>
                          <a:effectLst/>
                          <a:latin typeface="+mn-lt"/>
                          <a:ea typeface="Times New Roman" panose="02020603050405020304" pitchFamily="18" charset="0"/>
                          <a:cs typeface="Times New RomanPSMT"/>
                        </a:rPr>
                        <a:t>, cuya </a:t>
                      </a:r>
                      <a:r>
                        <a:rPr lang="es-ES_tradnl" sz="1600" dirty="0">
                          <a:solidFill>
                            <a:srgbClr val="0000CC"/>
                          </a:solidFill>
                          <a:effectLst/>
                          <a:latin typeface="+mn-lt"/>
                          <a:ea typeface="Times New Roman" panose="02020603050405020304" pitchFamily="18" charset="0"/>
                          <a:cs typeface="Times New RomanPSMT"/>
                        </a:rPr>
                        <a:t>aplicación </a:t>
                      </a:r>
                      <a:r>
                        <a:rPr lang="es-ES_tradnl" sz="1600" u="sng" dirty="0">
                          <a:solidFill>
                            <a:srgbClr val="0000CC"/>
                          </a:solidFill>
                          <a:effectLst/>
                          <a:latin typeface="+mn-lt"/>
                          <a:ea typeface="Times New Roman" panose="02020603050405020304" pitchFamily="18" charset="0"/>
                          <a:cs typeface="Times New RomanPSMT"/>
                        </a:rPr>
                        <a:t>es </a:t>
                      </a:r>
                      <a:r>
                        <a:rPr lang="es-ES_tradnl" sz="1600" b="1" u="sng" dirty="0" smtClean="0">
                          <a:solidFill>
                            <a:srgbClr val="0000CC"/>
                          </a:solidFill>
                          <a:effectLst/>
                          <a:latin typeface="+mn-lt"/>
                          <a:ea typeface="Times New Roman" panose="02020603050405020304" pitchFamily="18" charset="0"/>
                          <a:cs typeface="Times New RomanPSMT"/>
                        </a:rPr>
                        <a:t>acumulativa</a:t>
                      </a:r>
                      <a:r>
                        <a:rPr lang="es-ES_tradnl" sz="1600" u="sng" dirty="0" smtClean="0">
                          <a:solidFill>
                            <a:srgbClr val="0000CC"/>
                          </a:solidFill>
                          <a:effectLst/>
                          <a:latin typeface="+mn-lt"/>
                          <a:ea typeface="Times New Roman" panose="02020603050405020304" pitchFamily="18" charset="0"/>
                          <a:cs typeface="Times New RomanPSMT"/>
                        </a:rPr>
                        <a:t> con el </a:t>
                      </a:r>
                      <a:r>
                        <a:rPr lang="es-ES_tradnl" sz="1600" u="sng" dirty="0">
                          <a:solidFill>
                            <a:srgbClr val="0000CC"/>
                          </a:solidFill>
                          <a:effectLst/>
                          <a:latin typeface="+mn-lt"/>
                          <a:ea typeface="Times New Roman" panose="02020603050405020304" pitchFamily="18" charset="0"/>
                          <a:cs typeface="Times New RomanPSMT"/>
                        </a:rPr>
                        <a:t>art. 249</a:t>
                      </a:r>
                      <a:r>
                        <a:rPr lang="es-ES_tradnl" sz="1600" dirty="0">
                          <a:solidFill>
                            <a:srgbClr val="0000CC"/>
                          </a:solidFill>
                          <a:effectLst/>
                          <a:latin typeface="+mn-lt"/>
                          <a:ea typeface="Times New Roman" panose="02020603050405020304" pitchFamily="18" charset="0"/>
                          <a:cs typeface="Times New RomanPSMT"/>
                        </a:rPr>
                        <a:t>, </a:t>
                      </a:r>
                      <a:r>
                        <a:rPr lang="es-ES_tradnl" sz="1600" u="sng" dirty="0">
                          <a:solidFill>
                            <a:srgbClr val="0000CC"/>
                          </a:solidFill>
                          <a:effectLst/>
                          <a:latin typeface="+mn-lt"/>
                          <a:ea typeface="Times New Roman" panose="02020603050405020304" pitchFamily="18" charset="0"/>
                          <a:cs typeface="Times New RomanPSMT"/>
                        </a:rPr>
                        <a:t>y no </a:t>
                      </a:r>
                      <a:r>
                        <a:rPr lang="es-ES_tradnl" sz="1600" u="sng" dirty="0" smtClean="0">
                          <a:solidFill>
                            <a:srgbClr val="0000CC"/>
                          </a:solidFill>
                          <a:effectLst/>
                          <a:latin typeface="+mn-lt"/>
                          <a:ea typeface="Times New Roman" panose="02020603050405020304" pitchFamily="18" charset="0"/>
                          <a:cs typeface="Times New RomanPSMT"/>
                        </a:rPr>
                        <a:t>alternativa</a:t>
                      </a:r>
                      <a:r>
                        <a:rPr lang="es-ES_tradnl" sz="1600" u="none" dirty="0" smtClean="0">
                          <a:solidFill>
                            <a:srgbClr val="0000CC"/>
                          </a:solidFill>
                          <a:effectLst/>
                          <a:latin typeface="+mn-lt"/>
                          <a:ea typeface="Times New Roman" panose="02020603050405020304" pitchFamily="18" charset="0"/>
                          <a:cs typeface="Times New RomanPSMT"/>
                        </a:rPr>
                        <a:t>. </a:t>
                      </a:r>
                      <a:r>
                        <a:rPr lang="es-ES_tradnl" sz="1600" b="1" u="sng" dirty="0" smtClean="0">
                          <a:solidFill>
                            <a:srgbClr val="FF0000"/>
                          </a:solidFill>
                          <a:effectLst/>
                          <a:latin typeface="+mn-lt"/>
                          <a:ea typeface="Times New Roman" panose="02020603050405020304" pitchFamily="18" charset="0"/>
                          <a:cs typeface="Times New RomanPSMT"/>
                        </a:rPr>
                        <a:t>Se exige,</a:t>
                      </a:r>
                      <a:r>
                        <a:rPr lang="es-ES_tradnl" sz="1600" b="1" u="sng" baseline="0" dirty="0" smtClean="0">
                          <a:solidFill>
                            <a:srgbClr val="FF0000"/>
                          </a:solidFill>
                          <a:effectLst/>
                          <a:latin typeface="+mn-lt"/>
                          <a:ea typeface="Times New Roman" panose="02020603050405020304" pitchFamily="18" charset="0"/>
                          <a:cs typeface="Times New RomanPSMT"/>
                        </a:rPr>
                        <a:t> pues, el art. 217 TRLSC.</a:t>
                      </a:r>
                      <a:endParaRPr lang="es-ES_tradnl" sz="1600" b="1" u="sng" dirty="0" smtClean="0">
                        <a:solidFill>
                          <a:srgbClr val="FF0000"/>
                        </a:solidFill>
                        <a:effectLst/>
                        <a:latin typeface="+mn-lt"/>
                        <a:ea typeface="Times New Roman" panose="02020603050405020304" pitchFamily="18" charset="0"/>
                        <a:cs typeface="Times New RomanPSMT"/>
                      </a:endParaRPr>
                    </a:p>
                    <a:p>
                      <a:pPr marL="342900" indent="-342900" algn="l">
                        <a:lnSpc>
                          <a:spcPct val="115000"/>
                        </a:lnSpc>
                        <a:spcAft>
                          <a:spcPts val="0"/>
                        </a:spcAft>
                        <a:buFont typeface="Wingdings" panose="05000000000000000000" pitchFamily="2" charset="2"/>
                        <a:buChar char="v"/>
                      </a:pPr>
                      <a:r>
                        <a:rPr lang="es-ES_tradnl" sz="1600" dirty="0" smtClean="0">
                          <a:solidFill>
                            <a:srgbClr val="0000CC"/>
                          </a:solidFill>
                          <a:effectLst/>
                          <a:latin typeface="+mn-lt"/>
                          <a:ea typeface="Times New Roman" panose="02020603050405020304" pitchFamily="18" charset="0"/>
                          <a:cs typeface="Times New RomanPSMT"/>
                        </a:rPr>
                        <a:t>Es </a:t>
                      </a:r>
                      <a:r>
                        <a:rPr lang="es-ES_tradnl" sz="1600" dirty="0">
                          <a:solidFill>
                            <a:srgbClr val="0000CC"/>
                          </a:solidFill>
                          <a:effectLst/>
                          <a:latin typeface="+mn-lt"/>
                          <a:ea typeface="Times New Roman" panose="02020603050405020304" pitchFamily="18" charset="0"/>
                          <a:cs typeface="Times New RomanPSMT"/>
                        </a:rPr>
                        <a:t>exigible tanto en lo que se refiere al carácter retribuido del </a:t>
                      </a:r>
                      <a:r>
                        <a:rPr lang="es-ES_tradnl" sz="1600" dirty="0" smtClean="0">
                          <a:solidFill>
                            <a:srgbClr val="0000CC"/>
                          </a:solidFill>
                          <a:effectLst/>
                          <a:latin typeface="+mn-lt"/>
                          <a:ea typeface="Times New Roman" panose="02020603050405020304" pitchFamily="18" charset="0"/>
                          <a:cs typeface="Times New RomanPSMT"/>
                        </a:rPr>
                        <a:t>cargo de </a:t>
                      </a:r>
                      <a:r>
                        <a:rPr lang="es-ES_tradnl" sz="1600" dirty="0">
                          <a:solidFill>
                            <a:srgbClr val="0000CC"/>
                          </a:solidFill>
                          <a:effectLst/>
                          <a:latin typeface="+mn-lt"/>
                          <a:ea typeface="Times New Roman" panose="02020603050405020304" pitchFamily="18" charset="0"/>
                          <a:cs typeface="Times New RomanPSMT"/>
                        </a:rPr>
                        <a:t>administrador, como al sistema de remuneración relativo a todos los administradores, sean </a:t>
                      </a:r>
                      <a:r>
                        <a:rPr lang="es-ES_tradnl" sz="1600" dirty="0" smtClean="0">
                          <a:solidFill>
                            <a:srgbClr val="0000CC"/>
                          </a:solidFill>
                          <a:effectLst/>
                          <a:latin typeface="+mn-lt"/>
                          <a:ea typeface="Times New Roman" panose="02020603050405020304" pitchFamily="18" charset="0"/>
                          <a:cs typeface="Times New RomanPSMT"/>
                        </a:rPr>
                        <a:t>o no </a:t>
                      </a:r>
                      <a:r>
                        <a:rPr lang="es-ES_tradnl" sz="1600" dirty="0">
                          <a:solidFill>
                            <a:srgbClr val="0000CC"/>
                          </a:solidFill>
                          <a:effectLst/>
                          <a:latin typeface="+mn-lt"/>
                          <a:ea typeface="Times New Roman" panose="02020603050405020304" pitchFamily="18" charset="0"/>
                          <a:cs typeface="Times New RomanPSMT"/>
                        </a:rPr>
                        <a:t>consejeros delegados o ejecutivos, </a:t>
                      </a:r>
                      <a:r>
                        <a:rPr lang="es-ES_tradnl" sz="1600" dirty="0" smtClean="0">
                          <a:solidFill>
                            <a:srgbClr val="0000CC"/>
                          </a:solidFill>
                          <a:effectLst/>
                          <a:latin typeface="+mn-lt"/>
                          <a:ea typeface="Times New Roman" panose="02020603050405020304" pitchFamily="18" charset="0"/>
                          <a:cs typeface="Times New RomanPSMT"/>
                        </a:rPr>
                        <a:t>extremo </a:t>
                      </a:r>
                      <a:r>
                        <a:rPr lang="es-ES_tradnl" sz="1600" dirty="0">
                          <a:solidFill>
                            <a:srgbClr val="0000CC"/>
                          </a:solidFill>
                          <a:effectLst/>
                          <a:latin typeface="+mn-lt"/>
                          <a:ea typeface="Times New Roman" panose="02020603050405020304" pitchFamily="18" charset="0"/>
                          <a:cs typeface="Times New RomanPSMT"/>
                        </a:rPr>
                        <a:t>que implicará la necesidad de tener en cuenta </a:t>
                      </a:r>
                      <a:r>
                        <a:rPr lang="es-ES_tradnl" sz="1600" dirty="0" smtClean="0">
                          <a:solidFill>
                            <a:srgbClr val="0000CC"/>
                          </a:solidFill>
                          <a:effectLst/>
                          <a:latin typeface="+mn-lt"/>
                          <a:ea typeface="Times New Roman" panose="02020603050405020304" pitchFamily="18" charset="0"/>
                          <a:cs typeface="Times New RomanPSMT"/>
                        </a:rPr>
                        <a:t>la totalidad </a:t>
                      </a:r>
                      <a:r>
                        <a:rPr lang="es-ES_tradnl" sz="1600" dirty="0">
                          <a:solidFill>
                            <a:srgbClr val="0000CC"/>
                          </a:solidFill>
                          <a:effectLst/>
                          <a:latin typeface="+mn-lt"/>
                          <a:ea typeface="Times New Roman" panose="02020603050405020304" pitchFamily="18" charset="0"/>
                          <a:cs typeface="Times New RomanPSMT"/>
                        </a:rPr>
                        <a:t>de tales retribuciones a efectos de respetar el importe máximo anual de la </a:t>
                      </a:r>
                      <a:r>
                        <a:rPr lang="es-ES_tradnl" sz="1600" dirty="0" smtClean="0">
                          <a:solidFill>
                            <a:srgbClr val="0000CC"/>
                          </a:solidFill>
                          <a:effectLst/>
                          <a:latin typeface="+mn-lt"/>
                          <a:ea typeface="Times New Roman" panose="02020603050405020304" pitchFamily="18" charset="0"/>
                          <a:cs typeface="Times New RomanPSMT"/>
                        </a:rPr>
                        <a:t>remuneración del </a:t>
                      </a:r>
                      <a:r>
                        <a:rPr lang="es-ES_tradnl" sz="1600" dirty="0">
                          <a:solidFill>
                            <a:srgbClr val="0000CC"/>
                          </a:solidFill>
                          <a:effectLst/>
                          <a:latin typeface="+mn-lt"/>
                          <a:ea typeface="Times New Roman" panose="02020603050405020304" pitchFamily="18" charset="0"/>
                          <a:cs typeface="Times New RomanPSMT"/>
                        </a:rPr>
                        <a:t>conjunto de los consejeros que debe ser aprobado por la junta general</a:t>
                      </a:r>
                      <a:r>
                        <a:rPr lang="es-ES_tradnl" sz="1600" dirty="0" smtClean="0">
                          <a:solidFill>
                            <a:srgbClr val="0000CC"/>
                          </a:solidFill>
                          <a:effectLst/>
                          <a:latin typeface="+mn-lt"/>
                          <a:ea typeface="Times New Roman" panose="02020603050405020304" pitchFamily="18" charset="0"/>
                          <a:cs typeface="Times New RomanPSMT"/>
                        </a:rPr>
                        <a:t>.</a:t>
                      </a:r>
                    </a:p>
                    <a:p>
                      <a:pPr marL="342900" marR="0" lvl="0" indent="-342900" algn="l" defTabSz="914400" rtl="0" eaLnBrk="1" fontAlgn="auto" latinLnBrk="0" hangingPunct="1">
                        <a:lnSpc>
                          <a:spcPct val="115000"/>
                        </a:lnSpc>
                        <a:spcBef>
                          <a:spcPts val="0"/>
                        </a:spcBef>
                        <a:spcAft>
                          <a:spcPts val="0"/>
                        </a:spcAft>
                        <a:buClrTx/>
                        <a:buSzTx/>
                        <a:buFont typeface="Wingdings" panose="05000000000000000000" pitchFamily="2" charset="2"/>
                        <a:buChar char="v"/>
                        <a:tabLst/>
                        <a:defRPr/>
                      </a:pPr>
                      <a:r>
                        <a:rPr lang="es-ES_tradnl" sz="1600" dirty="0" smtClean="0">
                          <a:solidFill>
                            <a:srgbClr val="0000CC"/>
                          </a:solidFill>
                          <a:effectLst/>
                          <a:latin typeface="+mn-lt"/>
                          <a:ea typeface="Times New Roman" panose="02020603050405020304" pitchFamily="18" charset="0"/>
                          <a:cs typeface="Times New Roman" panose="02020603050405020304" pitchFamily="18" charset="0"/>
                        </a:rPr>
                        <a:t>Por lo tanto, procede aplicar lo establecido en el art. 217:</a:t>
                      </a:r>
                      <a:r>
                        <a:rPr lang="es-ES_tradnl" sz="1600" baseline="0" dirty="0" smtClean="0">
                          <a:solidFill>
                            <a:srgbClr val="0000CC"/>
                          </a:solidFill>
                          <a:effectLst/>
                          <a:latin typeface="+mn-lt"/>
                          <a:ea typeface="Times New Roman" panose="02020603050405020304" pitchFamily="18" charset="0"/>
                          <a:cs typeface="Times New Roman" panose="02020603050405020304" pitchFamily="18" charset="0"/>
                        </a:rPr>
                        <a:t> </a:t>
                      </a:r>
                      <a:r>
                        <a:rPr lang="es-ES_tradnl" sz="1600" kern="1200" dirty="0" smtClean="0">
                          <a:solidFill>
                            <a:srgbClr val="000066"/>
                          </a:solidFill>
                          <a:latin typeface="+mn-lt"/>
                          <a:ea typeface="+mn-ea"/>
                          <a:cs typeface="+mn-cs"/>
                        </a:rPr>
                        <a:t>Determinando </a:t>
                      </a:r>
                      <a:r>
                        <a:rPr lang="es-ES_tradnl" sz="1600" b="1" u="sng" kern="1200" dirty="0" smtClean="0">
                          <a:solidFill>
                            <a:srgbClr val="000066"/>
                          </a:solidFill>
                          <a:latin typeface="+mn-lt"/>
                          <a:ea typeface="+mn-ea"/>
                          <a:cs typeface="+mn-cs"/>
                        </a:rPr>
                        <a:t>los </a:t>
                      </a:r>
                      <a:r>
                        <a:rPr lang="es-ES_tradnl" sz="1600" b="1" u="sng" kern="1200" dirty="0" smtClean="0">
                          <a:solidFill>
                            <a:srgbClr val="FF0000"/>
                          </a:solidFill>
                          <a:latin typeface="+mn-lt"/>
                          <a:ea typeface="+mn-ea"/>
                          <a:cs typeface="+mn-cs"/>
                        </a:rPr>
                        <a:t>Estatutos</a:t>
                      </a:r>
                      <a:r>
                        <a:rPr lang="es-ES_tradnl" sz="1600" kern="1200" baseline="0" dirty="0" smtClean="0">
                          <a:solidFill>
                            <a:srgbClr val="000066"/>
                          </a:solidFill>
                          <a:latin typeface="+mn-lt"/>
                          <a:ea typeface="+mn-ea"/>
                          <a:cs typeface="+mn-cs"/>
                        </a:rPr>
                        <a:t> </a:t>
                      </a:r>
                      <a:r>
                        <a:rPr lang="es-ES_tradnl" sz="1600" b="1" u="sng" kern="1200" dirty="0" smtClean="0">
                          <a:solidFill>
                            <a:srgbClr val="0000FF"/>
                          </a:solidFill>
                          <a:latin typeface="+mn-lt"/>
                          <a:ea typeface="+mn-ea"/>
                          <a:cs typeface="+mn-cs"/>
                        </a:rPr>
                        <a:t>el sistema de remuneración</a:t>
                      </a:r>
                      <a:r>
                        <a:rPr lang="es-ES_tradnl" sz="1600" kern="1200" dirty="0" smtClean="0">
                          <a:solidFill>
                            <a:srgbClr val="000066"/>
                          </a:solidFill>
                          <a:latin typeface="+mn-lt"/>
                          <a:ea typeface="+mn-ea"/>
                          <a:cs typeface="+mn-cs"/>
                        </a:rPr>
                        <a:t>. </a:t>
                      </a:r>
                      <a:r>
                        <a:rPr lang="es-ES_tradnl" sz="1600" b="1" kern="1200" dirty="0" smtClean="0">
                          <a:solidFill>
                            <a:srgbClr val="0000CC"/>
                          </a:solidFill>
                          <a:latin typeface="+mn-lt"/>
                          <a:ea typeface="+mn-ea"/>
                          <a:cs typeface="+mn-cs"/>
                        </a:rPr>
                        <a:t>Y aprobarlo en Junta general</a:t>
                      </a:r>
                      <a:endParaRPr lang="es-ES" sz="1600" dirty="0">
                        <a:solidFill>
                          <a:srgbClr val="0000CC"/>
                        </a:solidFill>
                        <a:effectLst/>
                        <a:latin typeface="+mn-lt"/>
                        <a:ea typeface="Times New Roman" panose="02020603050405020304" pitchFamily="18" charset="0"/>
                        <a:cs typeface="Times New Roman" panose="02020603050405020304" pitchFamily="18" charset="0"/>
                      </a:endParaRPr>
                    </a:p>
                  </a:txBody>
                  <a:tcPr marL="0" marR="0" marT="0" marB="0">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solidFill>
                  </a:tcPr>
                </a:tc>
                <a:extLst>
                  <a:ext uri="{0D108BD9-81ED-4DB2-BD59-A6C34878D82A}">
                    <a16:rowId xmlns="" xmlns:a16="http://schemas.microsoft.com/office/drawing/2014/main" val="10002"/>
                  </a:ext>
                </a:extLst>
              </a:tr>
              <a:tr h="579119">
                <a:tc>
                  <a:txBody>
                    <a:bodyPr/>
                    <a:lstStyle/>
                    <a:p>
                      <a:pPr marL="342900" indent="-342900">
                        <a:buFont typeface="Wingdings" pitchFamily="2" charset="2"/>
                        <a:buChar char="q"/>
                      </a:pPr>
                      <a:r>
                        <a:rPr lang="es-ES_tradnl" sz="1800" b="1" kern="1200" dirty="0" smtClean="0">
                          <a:solidFill>
                            <a:schemeClr val="tx1"/>
                          </a:solidFill>
                          <a:effectLst>
                            <a:outerShdw blurRad="38100" dist="38100" dir="2700000" algn="tl">
                              <a:srgbClr val="000000">
                                <a:alpha val="43137"/>
                              </a:srgbClr>
                            </a:outerShdw>
                          </a:effectLst>
                          <a:latin typeface="+mn-lt"/>
                          <a:ea typeface="+mn-ea"/>
                          <a:cs typeface="+mn-cs"/>
                        </a:rPr>
                        <a:t>Fiscalmente:</a:t>
                      </a:r>
                    </a:p>
                    <a:p>
                      <a:pPr marL="342900" indent="-342900">
                        <a:buFont typeface="Wingdings" pitchFamily="2" charset="2"/>
                        <a:buChar char="q"/>
                      </a:pPr>
                      <a:endParaRPr lang="es-ES_tradnl" sz="1000" b="1" kern="1200" dirty="0" smtClean="0">
                        <a:solidFill>
                          <a:schemeClr val="tx1"/>
                        </a:solidFill>
                        <a:effectLst>
                          <a:outerShdw blurRad="38100" dist="38100" dir="2700000" algn="tl">
                            <a:srgbClr val="000000">
                              <a:alpha val="43137"/>
                            </a:srgbClr>
                          </a:outerShdw>
                        </a:effectLst>
                        <a:latin typeface="+mn-lt"/>
                        <a:ea typeface="+mn-ea"/>
                        <a:cs typeface="+mn-cs"/>
                      </a:endParaRPr>
                    </a:p>
                    <a:p>
                      <a:pPr marL="342900" indent="-342900">
                        <a:buFont typeface="Wingdings" panose="05000000000000000000" pitchFamily="2" charset="2"/>
                        <a:buChar char="§"/>
                      </a:pPr>
                      <a:r>
                        <a:rPr lang="es-ES_tradnl" sz="1600" b="1" kern="1200" dirty="0" smtClean="0">
                          <a:solidFill>
                            <a:srgbClr val="FFCCFF"/>
                          </a:solidFill>
                          <a:effectLst>
                            <a:outerShdw blurRad="38100" dist="38100" dir="2700000" algn="tl">
                              <a:srgbClr val="000000">
                                <a:alpha val="43137"/>
                              </a:srgbClr>
                            </a:outerShdw>
                          </a:effectLst>
                          <a:latin typeface="+mn-lt"/>
                          <a:ea typeface="+mn-ea"/>
                          <a:cs typeface="+mn-cs"/>
                        </a:rPr>
                        <a:t>Art. 15.f) LIS</a:t>
                      </a: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bg2">
                        <a:lumMod val="50000"/>
                      </a:schemeClr>
                    </a:solidFill>
                  </a:tcPr>
                </a:tc>
                <a:tc>
                  <a:txBody>
                    <a:bodyPr/>
                    <a:lstStyle/>
                    <a:p>
                      <a:pPr marL="342900" indent="-342900">
                        <a:buFont typeface="Wingdings" pitchFamily="2" charset="2"/>
                        <a:buChar char="v"/>
                      </a:pPr>
                      <a:r>
                        <a:rPr lang="es-ES_tradnl" sz="1600" b="0" u="none" dirty="0" smtClean="0">
                          <a:solidFill>
                            <a:srgbClr val="000066"/>
                          </a:solidFill>
                        </a:rPr>
                        <a:t>Es un </a:t>
                      </a:r>
                      <a:r>
                        <a:rPr lang="es-ES_tradnl" sz="1600" b="0" u="sng" dirty="0" smtClean="0">
                          <a:solidFill>
                            <a:srgbClr val="000066"/>
                          </a:solidFill>
                        </a:rPr>
                        <a:t>requisito legal</a:t>
                      </a:r>
                      <a:r>
                        <a:rPr lang="es-ES_tradnl" sz="1600" b="0" u="none" dirty="0" smtClean="0">
                          <a:solidFill>
                            <a:srgbClr val="000066"/>
                          </a:solidFill>
                        </a:rPr>
                        <a:t> </a:t>
                      </a:r>
                      <a:r>
                        <a:rPr lang="es-ES_tradnl" sz="1600" b="0" u="sng" dirty="0" smtClean="0">
                          <a:solidFill>
                            <a:srgbClr val="000066"/>
                          </a:solidFill>
                        </a:rPr>
                        <a:t>cumplir</a:t>
                      </a:r>
                      <a:r>
                        <a:rPr lang="es-ES_tradnl" sz="1600" b="0" u="none" dirty="0" smtClean="0">
                          <a:solidFill>
                            <a:srgbClr val="000066"/>
                          </a:solidFill>
                        </a:rPr>
                        <a:t> la </a:t>
                      </a:r>
                      <a:r>
                        <a:rPr lang="es-ES_tradnl" sz="1600" b="0" u="sng" dirty="0" smtClean="0">
                          <a:solidFill>
                            <a:srgbClr val="000066"/>
                          </a:solidFill>
                        </a:rPr>
                        <a:t>legislación mercantil</a:t>
                      </a:r>
                      <a:r>
                        <a:rPr lang="es-ES_tradnl" sz="1600" b="0" u="none" dirty="0" smtClean="0">
                          <a:solidFill>
                            <a:srgbClr val="000066"/>
                          </a:solidFill>
                        </a:rPr>
                        <a:t>, arts. 217 y </a:t>
                      </a:r>
                      <a:r>
                        <a:rPr lang="es-ES_tradnl" sz="1600" b="0" u="none" dirty="0" err="1" smtClean="0">
                          <a:solidFill>
                            <a:srgbClr val="000066"/>
                          </a:solidFill>
                        </a:rPr>
                        <a:t>ss</a:t>
                      </a:r>
                      <a:r>
                        <a:rPr lang="es-ES_tradnl" sz="1600" b="0" u="none" dirty="0" smtClean="0">
                          <a:solidFill>
                            <a:srgbClr val="000066"/>
                          </a:solidFill>
                        </a:rPr>
                        <a:t> TRLSC.</a:t>
                      </a:r>
                    </a:p>
                    <a:p>
                      <a:pPr marL="342900" indent="-342900">
                        <a:buFont typeface="Wingdings" pitchFamily="2" charset="2"/>
                        <a:buChar char="v"/>
                      </a:pPr>
                      <a:r>
                        <a:rPr lang="es-ES_tradnl" sz="1600" b="1" u="sng" dirty="0" smtClean="0">
                          <a:solidFill>
                            <a:srgbClr val="000066"/>
                          </a:solidFill>
                        </a:rPr>
                        <a:t>No</a:t>
                      </a:r>
                      <a:r>
                        <a:rPr lang="es-ES_tradnl" sz="1600" b="0" u="none" dirty="0" smtClean="0">
                          <a:solidFill>
                            <a:srgbClr val="000066"/>
                          </a:solidFill>
                        </a:rPr>
                        <a:t> son gastos fiscalmente </a:t>
                      </a:r>
                      <a:r>
                        <a:rPr lang="es-ES_tradnl" sz="1600" b="0" u="sng" dirty="0" smtClean="0">
                          <a:solidFill>
                            <a:srgbClr val="000066"/>
                          </a:solidFill>
                        </a:rPr>
                        <a:t>deducibles</a:t>
                      </a:r>
                      <a:r>
                        <a:rPr lang="es-ES_tradnl" sz="1600" b="0" u="none" dirty="0" smtClean="0">
                          <a:solidFill>
                            <a:srgbClr val="000066"/>
                          </a:solidFill>
                        </a:rPr>
                        <a:t> los </a:t>
                      </a:r>
                      <a:r>
                        <a:rPr lang="es-ES_tradnl" sz="1600" b="0" u="none" dirty="0" smtClean="0">
                          <a:solidFill>
                            <a:srgbClr val="FF3399"/>
                          </a:solidFill>
                        </a:rPr>
                        <a:t>“contrarios al ordenamiento jurídico” </a:t>
                      </a:r>
                      <a:r>
                        <a:rPr lang="es-ES_tradnl" sz="1600" b="0" u="none" dirty="0" smtClean="0">
                          <a:solidFill>
                            <a:srgbClr val="000066"/>
                          </a:solidFill>
                        </a:rPr>
                        <a:t>(</a:t>
                      </a:r>
                      <a:r>
                        <a:rPr lang="es-ES_tradnl" sz="1600" b="1" u="none" dirty="0" smtClean="0">
                          <a:solidFill>
                            <a:srgbClr val="FF3399"/>
                          </a:solidFill>
                        </a:rPr>
                        <a:t>art. 15.f) LIS</a:t>
                      </a:r>
                      <a:r>
                        <a:rPr lang="es-ES_tradnl" sz="1600" b="0" u="none" dirty="0" smtClean="0">
                          <a:solidFill>
                            <a:srgbClr val="000066"/>
                          </a:solidFill>
                        </a:rPr>
                        <a:t>).</a:t>
                      </a:r>
                    </a:p>
                    <a:p>
                      <a:pPr marL="342900" indent="-342900">
                        <a:buFont typeface="Wingdings" pitchFamily="2" charset="2"/>
                        <a:buChar char="v"/>
                      </a:pPr>
                      <a:r>
                        <a:rPr lang="es-ES_tradnl" sz="1600" b="0" u="none" dirty="0" smtClean="0">
                          <a:solidFill>
                            <a:srgbClr val="000066"/>
                          </a:solidFill>
                        </a:rPr>
                        <a:t>Por lo tanto,</a:t>
                      </a:r>
                      <a:r>
                        <a:rPr lang="es-ES_tradnl" sz="1600" b="0" u="none" baseline="0" dirty="0" smtClean="0">
                          <a:solidFill>
                            <a:srgbClr val="000066"/>
                          </a:solidFill>
                        </a:rPr>
                        <a:t> </a:t>
                      </a:r>
                      <a:r>
                        <a:rPr lang="es-ES_tradnl" sz="1600" b="1" u="sng" baseline="0" dirty="0" smtClean="0">
                          <a:solidFill>
                            <a:srgbClr val="000066"/>
                          </a:solidFill>
                        </a:rPr>
                        <a:t>no</a:t>
                      </a:r>
                      <a:r>
                        <a:rPr lang="es-ES_tradnl" sz="1600" b="0" u="none" baseline="0" dirty="0" smtClean="0">
                          <a:solidFill>
                            <a:srgbClr val="000066"/>
                          </a:solidFill>
                        </a:rPr>
                        <a:t> son fiscalmente deducibles </a:t>
                      </a:r>
                      <a:r>
                        <a:rPr lang="es-ES_tradnl" sz="1600" b="0" u="sng" baseline="0" dirty="0" smtClean="0">
                          <a:solidFill>
                            <a:srgbClr val="000066"/>
                          </a:solidFill>
                        </a:rPr>
                        <a:t>si no está prevista en </a:t>
                      </a:r>
                      <a:r>
                        <a:rPr lang="es-ES_tradnl" sz="1600" b="1" u="sng" baseline="0" dirty="0" smtClean="0">
                          <a:solidFill>
                            <a:srgbClr val="FF0000"/>
                          </a:solidFill>
                        </a:rPr>
                        <a:t>estatutos</a:t>
                      </a:r>
                      <a:r>
                        <a:rPr lang="es-ES_tradnl" sz="1600" b="0" u="none" baseline="0" dirty="0" smtClean="0">
                          <a:solidFill>
                            <a:srgbClr val="000066"/>
                          </a:solidFill>
                        </a:rPr>
                        <a:t>. </a:t>
                      </a:r>
                      <a:endParaRPr lang="es-ES_tradnl" sz="1600" b="0" u="none" dirty="0">
                        <a:solidFill>
                          <a:srgbClr val="000066"/>
                        </a:solidFill>
                      </a:endParaRPr>
                    </a:p>
                  </a:txBody>
                  <a:tcPr>
                    <a:lnL w="38100" cap="flat" cmpd="sng" algn="ctr">
                      <a:solidFill>
                        <a:srgbClr val="FF0066"/>
                      </a:solidFill>
                      <a:prstDash val="solid"/>
                      <a:round/>
                      <a:headEnd type="none" w="med" len="med"/>
                      <a:tailEnd type="none" w="med" len="med"/>
                    </a:lnL>
                    <a:lnR w="38100" cap="flat" cmpd="sng" algn="ctr">
                      <a:solidFill>
                        <a:srgbClr val="FF0066"/>
                      </a:solidFill>
                      <a:prstDash val="solid"/>
                      <a:round/>
                      <a:headEnd type="none" w="med" len="med"/>
                      <a:tailEnd type="none" w="med" len="med"/>
                    </a:lnR>
                    <a:lnT w="38100" cap="flat" cmpd="sng" algn="ctr">
                      <a:solidFill>
                        <a:srgbClr val="FF0066"/>
                      </a:solidFill>
                      <a:prstDash val="solid"/>
                      <a:round/>
                      <a:headEnd type="none" w="med" len="med"/>
                      <a:tailEnd type="none" w="med" len="med"/>
                    </a:lnT>
                    <a:lnB w="38100" cap="flat" cmpd="sng" algn="ctr">
                      <a:solidFill>
                        <a:srgbClr val="FF0066"/>
                      </a:solidFill>
                      <a:prstDash val="solid"/>
                      <a:round/>
                      <a:headEnd type="none" w="med" len="med"/>
                      <a:tailEnd type="none" w="med" len="med"/>
                    </a:lnB>
                    <a:solidFill>
                      <a:schemeClr val="tx1">
                        <a:lumMod val="95000"/>
                      </a:schemeClr>
                    </a:solidFill>
                  </a:tcPr>
                </a:tc>
                <a:extLst>
                  <a:ext uri="{0D108BD9-81ED-4DB2-BD59-A6C34878D82A}">
                    <a16:rowId xmlns="" xmlns:a16="http://schemas.microsoft.com/office/drawing/2014/main" val="10003"/>
                  </a:ext>
                </a:extLst>
              </a:tr>
            </a:tbl>
          </a:graphicData>
        </a:graphic>
      </p:graphicFrame>
      <p:sp>
        <p:nvSpPr>
          <p:cNvPr id="9" name="Text Box 3"/>
          <p:cNvSpPr txBox="1">
            <a:spLocks noChangeArrowheads="1"/>
          </p:cNvSpPr>
          <p:nvPr/>
        </p:nvSpPr>
        <p:spPr bwMode="auto">
          <a:xfrm>
            <a:off x="0" y="0"/>
            <a:ext cx="9906000" cy="707886"/>
          </a:xfrm>
          <a:prstGeom prst="rect">
            <a:avLst/>
          </a:prstGeom>
          <a:solidFill>
            <a:srgbClr val="CCFFFF"/>
          </a:solidFill>
          <a:ln w="9525">
            <a:noFill/>
            <a:miter lim="800000"/>
            <a:headEnd/>
            <a:tailEnd/>
          </a:ln>
        </p:spPr>
        <p:txBody>
          <a:bodyPr>
            <a:spAutoFit/>
          </a:bodyPr>
          <a:lstStyle/>
          <a:p>
            <a:pPr marL="457200" indent="-457200" algn="ctr">
              <a:buFont typeface="Wingdings" pitchFamily="2" charset="2"/>
              <a:buChar char="v"/>
              <a:defRPr/>
            </a:pPr>
            <a:r>
              <a:rPr lang="es-ES_tradnl" u="sng" dirty="0" smtClean="0">
                <a:solidFill>
                  <a:srgbClr val="FF0000"/>
                </a:solidFill>
                <a:latin typeface="+mn-lt"/>
                <a:cs typeface="Arial" charset="0"/>
              </a:rPr>
              <a:t>Sentencia Tribunal Supremo</a:t>
            </a:r>
            <a:r>
              <a:rPr lang="es-ES_tradnl" dirty="0" smtClean="0">
                <a:solidFill>
                  <a:srgbClr val="FF0000"/>
                </a:solidFill>
                <a:latin typeface="+mn-lt"/>
                <a:cs typeface="Arial" charset="0"/>
              </a:rPr>
              <a:t> de fecha 26/02/2018, nº recurso 3574/2017</a:t>
            </a:r>
          </a:p>
          <a:p>
            <a:pPr algn="ctr">
              <a:defRPr/>
            </a:pPr>
            <a:r>
              <a:rPr lang="es-ES_tradnl" dirty="0" smtClean="0">
                <a:solidFill>
                  <a:srgbClr val="0000CC"/>
                </a:solidFill>
                <a:latin typeface="+mn-lt"/>
                <a:cs typeface="Arial" charset="0"/>
              </a:rPr>
              <a:t>Retribuciones a Administradores por junciones ejecutivas</a:t>
            </a:r>
            <a:r>
              <a:rPr lang="es-ES" sz="1800" dirty="0" smtClean="0">
                <a:solidFill>
                  <a:srgbClr val="0000CC"/>
                </a:solidFill>
                <a:latin typeface="+mn-lt"/>
                <a:cs typeface="Arial" charset="0"/>
              </a:rPr>
              <a:t> </a:t>
            </a:r>
            <a:endParaRPr lang="es-ES" sz="1800" dirty="0">
              <a:solidFill>
                <a:srgbClr val="0000CC"/>
              </a:solidFill>
              <a:latin typeface="+mn-lt"/>
              <a:cs typeface="Arial" charset="0"/>
            </a:endParaRPr>
          </a:p>
        </p:txBody>
      </p:sp>
    </p:spTree>
    <p:extLst>
      <p:ext uri="{BB962C8B-B14F-4D97-AF65-F5344CB8AC3E}">
        <p14:creationId xmlns="" xmlns:p14="http://schemas.microsoft.com/office/powerpoint/2010/main" val="266027885"/>
      </p:ext>
    </p:extLst>
  </p:cSld>
  <p:clrMapOvr>
    <a:masterClrMapping/>
  </p:clrMapOvr>
  <p:transition advClick="0" advTm="0"/>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3 Marcador de número de diapositiva"/>
          <p:cNvSpPr>
            <a:spLocks noGrp="1"/>
          </p:cNvSpPr>
          <p:nvPr>
            <p:ph type="sldNum" sz="quarter" idx="12"/>
          </p:nvPr>
        </p:nvSpPr>
        <p:spPr>
          <a:xfrm>
            <a:off x="7594600" y="6381750"/>
            <a:ext cx="2311400" cy="476250"/>
          </a:xfrm>
        </p:spPr>
        <p:txBody>
          <a:bodyPr/>
          <a:lstStyle/>
          <a:p>
            <a:fld id="{6CDFFF22-AD6E-4C36-A828-4B100080DEC2}" type="slidenum">
              <a:rPr lang="es-ES_tradnl"/>
              <a:pPr/>
              <a:t>97</a:t>
            </a:fld>
            <a:endParaRPr lang="es-ES_tradnl"/>
          </a:p>
        </p:txBody>
      </p:sp>
      <p:sp>
        <p:nvSpPr>
          <p:cNvPr id="152580" name="Rectangle 4"/>
          <p:cNvSpPr>
            <a:spLocks noChangeArrowheads="1"/>
          </p:cNvSpPr>
          <p:nvPr/>
        </p:nvSpPr>
        <p:spPr bwMode="auto">
          <a:xfrm>
            <a:off x="742950" y="874441"/>
            <a:ext cx="8266501" cy="3621359"/>
          </a:xfrm>
          <a:prstGeom prst="rect">
            <a:avLst/>
          </a:prstGeom>
          <a:noFill/>
          <a:ln w="9525">
            <a:noFill/>
            <a:miter lim="800000"/>
            <a:headEnd/>
            <a:tailEnd/>
          </a:ln>
          <a:effectLst/>
        </p:spPr>
        <p:txBody>
          <a:bodyPr anchor="t"/>
          <a:lstStyle/>
          <a:p>
            <a:pPr algn="ctr"/>
            <a:r>
              <a:rPr lang="es-ES_tradnl" sz="8800" b="1" dirty="0" smtClean="0">
                <a:solidFill>
                  <a:srgbClr val="FFFF00"/>
                </a:solidFill>
                <a:latin typeface="Arial" pitchFamily="34" charset="0"/>
                <a:cs typeface="Arial" pitchFamily="34" charset="0"/>
              </a:rPr>
              <a:t>Imputación </a:t>
            </a:r>
            <a:r>
              <a:rPr lang="es-ES_tradnl" sz="8800" b="1" dirty="0">
                <a:solidFill>
                  <a:srgbClr val="FFFF00"/>
                </a:solidFill>
                <a:latin typeface="Arial" pitchFamily="34" charset="0"/>
                <a:cs typeface="Arial" pitchFamily="34" charset="0"/>
              </a:rPr>
              <a:t>Temporal</a:t>
            </a:r>
          </a:p>
        </p:txBody>
      </p:sp>
      <p:sp>
        <p:nvSpPr>
          <p:cNvPr id="152581" name="Rectangle 5"/>
          <p:cNvSpPr>
            <a:spLocks noChangeArrowheads="1"/>
          </p:cNvSpPr>
          <p:nvPr/>
        </p:nvSpPr>
        <p:spPr bwMode="auto">
          <a:xfrm>
            <a:off x="459009" y="4572000"/>
            <a:ext cx="8989791" cy="1371600"/>
          </a:xfrm>
          <a:prstGeom prst="rect">
            <a:avLst/>
          </a:prstGeom>
          <a:noFill/>
          <a:ln w="9525">
            <a:noFill/>
            <a:miter lim="800000"/>
            <a:headEnd/>
            <a:tailEnd/>
          </a:ln>
          <a:effectLst/>
        </p:spPr>
        <p:txBody>
          <a:bodyPr/>
          <a:lstStyle/>
          <a:p>
            <a:pPr marL="342900" indent="-342900" algn="l">
              <a:spcBef>
                <a:spcPct val="20000"/>
              </a:spcBef>
              <a:buFont typeface="Wingdings" pitchFamily="2" charset="2"/>
              <a:buChar char="ü"/>
            </a:pPr>
            <a:r>
              <a:rPr lang="es-ES_tradnl" sz="3600" b="1" dirty="0"/>
              <a:t>Art. </a:t>
            </a:r>
            <a:r>
              <a:rPr lang="es-ES_tradnl" sz="3600" b="1" dirty="0" smtClean="0"/>
              <a:t>11 LIS</a:t>
            </a:r>
          </a:p>
          <a:p>
            <a:pPr marL="342900" indent="-342900" algn="l">
              <a:spcBef>
                <a:spcPct val="20000"/>
              </a:spcBef>
              <a:buFont typeface="Wingdings" pitchFamily="2" charset="2"/>
              <a:buChar char="ü"/>
            </a:pPr>
            <a:r>
              <a:rPr lang="es-ES_tradnl" sz="3600" b="1" dirty="0" smtClean="0"/>
              <a:t>Arts. 1 y 2 </a:t>
            </a:r>
            <a:r>
              <a:rPr lang="es-ES_tradnl" sz="3600" dirty="0" smtClean="0"/>
              <a:t>N</a:t>
            </a:r>
            <a:r>
              <a:rPr lang="es-ES_tradnl" sz="3600" b="1" dirty="0" smtClean="0"/>
              <a:t>RIS</a:t>
            </a:r>
          </a:p>
          <a:p>
            <a:pPr marL="342900" indent="-342900" algn="l">
              <a:spcBef>
                <a:spcPct val="20000"/>
              </a:spcBef>
              <a:buFont typeface="Wingdings" pitchFamily="2" charset="2"/>
              <a:buChar char="ü"/>
            </a:pPr>
            <a:endParaRPr lang="es-ES_tradnl" sz="4800" b="1" dirty="0" smtClean="0">
              <a:solidFill>
                <a:srgbClr val="FF66CC"/>
              </a:solidFill>
            </a:endParaRPr>
          </a:p>
          <a:p>
            <a:pPr marL="342900" indent="-342900" algn="l">
              <a:spcBef>
                <a:spcPct val="20000"/>
              </a:spcBef>
              <a:buFont typeface="Wingdings" pitchFamily="2" charset="2"/>
              <a:buChar char="ü"/>
            </a:pPr>
            <a:endParaRPr lang="es-ES_tradnl" sz="9600" b="1" dirty="0">
              <a:solidFill>
                <a:srgbClr val="FF66CC"/>
              </a:solidFill>
            </a:endParaRPr>
          </a:p>
        </p:txBody>
      </p:sp>
      <p:sp>
        <p:nvSpPr>
          <p:cNvPr id="5" name="Text Box 5"/>
          <p:cNvSpPr txBox="1">
            <a:spLocks noChangeArrowheads="1"/>
          </p:cNvSpPr>
          <p:nvPr/>
        </p:nvSpPr>
        <p:spPr bwMode="auto">
          <a:xfrm>
            <a:off x="255757" y="228600"/>
            <a:ext cx="9345443" cy="430887"/>
          </a:xfrm>
          <a:prstGeom prst="rect">
            <a:avLst/>
          </a:prstGeom>
          <a:noFill/>
          <a:ln w="9525">
            <a:noFill/>
            <a:miter lim="800000"/>
            <a:headEnd/>
            <a:tailEnd/>
          </a:ln>
        </p:spPr>
        <p:txBody>
          <a:bodyPr wrap="none" lIns="0" tIns="0" rIns="0" bIns="0">
            <a:spAutoFit/>
          </a:bodyPr>
          <a:lstStyle/>
          <a:p>
            <a:pPr algn="ctr" eaLnBrk="0" hangingPunct="0"/>
            <a:r>
              <a:rPr lang="es-ES_tradnl" sz="2800" b="1" dirty="0">
                <a:latin typeface="Arial" charset="0"/>
              </a:rPr>
              <a:t>IMPUESTO SOBRE </a:t>
            </a:r>
            <a:r>
              <a:rPr lang="es-ES_tradnl" sz="2800" b="1" dirty="0" smtClean="0">
                <a:latin typeface="Arial" charset="0"/>
              </a:rPr>
              <a:t>SOCIEDADES- BASE IMPONIBLE-3</a:t>
            </a:r>
            <a:endParaRPr lang="es-ES_tradnl" sz="2800" dirty="0">
              <a:latin typeface="Arial" charset="0"/>
            </a:endParaRP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28" name="3 Marcador de número de diapositiva"/>
          <p:cNvSpPr>
            <a:spLocks noGrp="1"/>
          </p:cNvSpPr>
          <p:nvPr>
            <p:ph type="sldNum" sz="quarter" idx="12"/>
          </p:nvPr>
        </p:nvSpPr>
        <p:spPr>
          <a:xfrm>
            <a:off x="7518400" y="6381750"/>
            <a:ext cx="2311400" cy="476250"/>
          </a:xfrm>
        </p:spPr>
        <p:txBody>
          <a:bodyPr/>
          <a:lstStyle/>
          <a:p>
            <a:fld id="{5387C560-410F-4BF5-9873-58A88BF542FE}" type="slidenum">
              <a:rPr lang="es-ES_tradnl">
                <a:solidFill>
                  <a:srgbClr val="000000"/>
                </a:solidFill>
              </a:rPr>
              <a:pPr/>
              <a:t>98</a:t>
            </a:fld>
            <a:endParaRPr lang="es-ES_tradnl" dirty="0">
              <a:solidFill>
                <a:srgbClr val="000000"/>
              </a:solidFill>
            </a:endParaRPr>
          </a:p>
        </p:txBody>
      </p:sp>
      <p:sp>
        <p:nvSpPr>
          <p:cNvPr id="90115" name="Rectangle 3"/>
          <p:cNvSpPr>
            <a:spLocks noChangeArrowheads="1"/>
          </p:cNvSpPr>
          <p:nvPr/>
        </p:nvSpPr>
        <p:spPr bwMode="auto">
          <a:xfrm>
            <a:off x="1052567" y="130026"/>
            <a:ext cx="2577437" cy="184666"/>
          </a:xfrm>
          <a:prstGeom prst="rect">
            <a:avLst/>
          </a:prstGeom>
          <a:noFill/>
          <a:ln w="9525">
            <a:noFill/>
            <a:miter lim="800000"/>
            <a:headEnd/>
            <a:tailEnd/>
          </a:ln>
        </p:spPr>
        <p:txBody>
          <a:bodyPr wrap="none" lIns="0" tIns="0" rIns="0" bIns="0">
            <a:spAutoFit/>
          </a:bodyPr>
          <a:lstStyle/>
          <a:p>
            <a:pPr algn="l"/>
            <a:r>
              <a:rPr lang="es-ES_tradnl" sz="1200" b="1" u="sng" dirty="0">
                <a:solidFill>
                  <a:srgbClr val="FF0000"/>
                </a:solidFill>
                <a:latin typeface="+mn-lt"/>
              </a:rPr>
              <a:t>IMPUTACION TEMPORAL</a:t>
            </a:r>
            <a:r>
              <a:rPr lang="es-ES_tradnl" sz="1200" b="1" dirty="0">
                <a:solidFill>
                  <a:srgbClr val="FF0000"/>
                </a:solidFill>
                <a:latin typeface="+mn-lt"/>
              </a:rPr>
              <a:t> (</a:t>
            </a:r>
            <a:r>
              <a:rPr lang="es-ES_tradnl" sz="1200" b="1" dirty="0" smtClean="0">
                <a:solidFill>
                  <a:srgbClr val="FF0000"/>
                </a:solidFill>
                <a:latin typeface="+mn-lt"/>
              </a:rPr>
              <a:t>Art.11 </a:t>
            </a:r>
            <a:r>
              <a:rPr lang="es-ES_tradnl" sz="1200" b="1" dirty="0">
                <a:solidFill>
                  <a:srgbClr val="FF0000"/>
                </a:solidFill>
                <a:latin typeface="+mn-lt"/>
              </a:rPr>
              <a:t>L)</a:t>
            </a:r>
            <a:endParaRPr lang="es-ES_tradnl" sz="1200" b="1" dirty="0">
              <a:solidFill>
                <a:srgbClr val="000000"/>
              </a:solidFill>
              <a:latin typeface="+mn-lt"/>
            </a:endParaRPr>
          </a:p>
        </p:txBody>
      </p:sp>
      <p:sp>
        <p:nvSpPr>
          <p:cNvPr id="90119" name="Rectangle 7"/>
          <p:cNvSpPr>
            <a:spLocks noChangeArrowheads="1"/>
          </p:cNvSpPr>
          <p:nvPr/>
        </p:nvSpPr>
        <p:spPr bwMode="auto">
          <a:xfrm>
            <a:off x="577850" y="762000"/>
            <a:ext cx="7513275" cy="369332"/>
          </a:xfrm>
          <a:prstGeom prst="rect">
            <a:avLst/>
          </a:prstGeom>
          <a:noFill/>
          <a:ln w="9525">
            <a:noFill/>
            <a:miter lim="800000"/>
            <a:headEnd/>
            <a:tailEnd/>
          </a:ln>
        </p:spPr>
        <p:txBody>
          <a:bodyPr wrap="none" lIns="0" tIns="0" rIns="0" bIns="0">
            <a:spAutoFit/>
          </a:bodyPr>
          <a:lstStyle/>
          <a:p>
            <a:pPr algn="l">
              <a:buFont typeface="Wingdings" pitchFamily="2" charset="2"/>
              <a:buChar char="l"/>
            </a:pPr>
            <a:r>
              <a:rPr lang="es-ES_tradnl" sz="1200" b="1" dirty="0">
                <a:solidFill>
                  <a:srgbClr val="993300"/>
                </a:solidFill>
                <a:latin typeface="+mn-lt"/>
              </a:rPr>
              <a:t>PPIO DE </a:t>
            </a:r>
            <a:r>
              <a:rPr lang="es-ES_tradnl" sz="1200" b="1" dirty="0" smtClean="0">
                <a:solidFill>
                  <a:srgbClr val="993300"/>
                </a:solidFill>
                <a:latin typeface="+mn-lt"/>
              </a:rPr>
              <a:t>DEVENGO:</a:t>
            </a:r>
            <a:r>
              <a:rPr lang="es-ES_tradnl" sz="1200" b="1" dirty="0" smtClean="0">
                <a:solidFill>
                  <a:srgbClr val="000000"/>
                </a:solidFill>
                <a:latin typeface="+mn-lt"/>
              </a:rPr>
              <a:t>    </a:t>
            </a:r>
            <a:r>
              <a:rPr lang="es-ES_tradnl" sz="1200" b="1" dirty="0">
                <a:solidFill>
                  <a:srgbClr val="0000CC"/>
                </a:solidFill>
                <a:latin typeface="+mn-lt"/>
              </a:rPr>
              <a:t>ingresos y gastos se imputarán en el período impositivo en que se </a:t>
            </a:r>
            <a:r>
              <a:rPr lang="es-ES_tradnl" sz="1200" b="1" dirty="0" smtClean="0">
                <a:solidFill>
                  <a:srgbClr val="0000CC"/>
                </a:solidFill>
                <a:latin typeface="+mn-lt"/>
              </a:rPr>
              <a:t>devenguen</a:t>
            </a:r>
            <a:endParaRPr lang="es-ES_tradnl" sz="1200" b="1" dirty="0">
              <a:solidFill>
                <a:srgbClr val="0000CC"/>
              </a:solidFill>
              <a:latin typeface="+mn-lt"/>
            </a:endParaRPr>
          </a:p>
          <a:p>
            <a:pPr algn="l">
              <a:buFont typeface="Wingdings" pitchFamily="2" charset="2"/>
              <a:buNone/>
            </a:pPr>
            <a:r>
              <a:rPr lang="es-ES_tradnl" sz="1200" dirty="0">
                <a:solidFill>
                  <a:srgbClr val="FF0000"/>
                </a:solidFill>
                <a:latin typeface="+mn-lt"/>
              </a:rPr>
              <a:t>    </a:t>
            </a:r>
            <a:r>
              <a:rPr lang="es-ES_tradnl" sz="1200" b="1" dirty="0">
                <a:solidFill>
                  <a:srgbClr val="FF0000"/>
                </a:solidFill>
                <a:latin typeface="+mn-lt"/>
              </a:rPr>
              <a:t>(art. </a:t>
            </a:r>
            <a:r>
              <a:rPr lang="es-ES_tradnl" sz="1200" b="1" dirty="0" smtClean="0">
                <a:solidFill>
                  <a:srgbClr val="FF0000"/>
                </a:solidFill>
                <a:latin typeface="+mn-lt"/>
              </a:rPr>
              <a:t>11.1 </a:t>
            </a:r>
            <a:r>
              <a:rPr lang="es-ES_tradnl" sz="1200" b="1" dirty="0">
                <a:solidFill>
                  <a:srgbClr val="FF0000"/>
                </a:solidFill>
                <a:latin typeface="+mn-lt"/>
              </a:rPr>
              <a:t>L)</a:t>
            </a:r>
          </a:p>
        </p:txBody>
      </p:sp>
      <p:sp>
        <p:nvSpPr>
          <p:cNvPr id="90124" name="Rectangle 12"/>
          <p:cNvSpPr>
            <a:spLocks noChangeArrowheads="1"/>
          </p:cNvSpPr>
          <p:nvPr/>
        </p:nvSpPr>
        <p:spPr bwMode="auto">
          <a:xfrm>
            <a:off x="3136900" y="1066801"/>
            <a:ext cx="4777846" cy="397032"/>
          </a:xfrm>
          <a:prstGeom prst="rect">
            <a:avLst/>
          </a:prstGeom>
          <a:noFill/>
          <a:ln w="9525">
            <a:noFill/>
            <a:miter lim="800000"/>
            <a:headEnd/>
            <a:tailEnd/>
          </a:ln>
        </p:spPr>
        <p:txBody>
          <a:bodyPr wrap="none" lIns="0" tIns="0" rIns="0" bIns="0">
            <a:spAutoFit/>
          </a:bodyPr>
          <a:lstStyle/>
          <a:p>
            <a:pPr algn="l"/>
            <a:r>
              <a:rPr lang="es-ES_tradnl" sz="1200" b="1">
                <a:solidFill>
                  <a:srgbClr val="FF3300"/>
                </a:solidFill>
                <a:latin typeface="+mn-lt"/>
                <a:sym typeface="Monotype Sorts" charset="2"/>
              </a:rPr>
              <a:t></a:t>
            </a:r>
            <a:r>
              <a:rPr lang="es-ES_tradnl" sz="1200">
                <a:solidFill>
                  <a:srgbClr val="000000"/>
                </a:solidFill>
                <a:latin typeface="+mn-lt"/>
                <a:sym typeface="Monotype Sorts" charset="2"/>
              </a:rPr>
              <a:t>   </a:t>
            </a:r>
            <a:r>
              <a:rPr lang="es-ES_tradnl" sz="1200">
                <a:solidFill>
                  <a:srgbClr val="000000"/>
                </a:solidFill>
                <a:latin typeface="+mn-lt"/>
              </a:rPr>
              <a:t>Atendiendo a la  CORRIENTE REAL DE BIENES Y SERVICIOS,</a:t>
            </a:r>
          </a:p>
          <a:p>
            <a:pPr algn="l">
              <a:spcBef>
                <a:spcPct val="15000"/>
              </a:spcBef>
            </a:pPr>
            <a:r>
              <a:rPr lang="es-ES_tradnl" sz="1200">
                <a:solidFill>
                  <a:srgbClr val="000000"/>
                </a:solidFill>
                <a:latin typeface="+mn-lt"/>
              </a:rPr>
              <a:t>      frente a la corriente monetaria o financiera</a:t>
            </a:r>
          </a:p>
        </p:txBody>
      </p:sp>
      <p:sp>
        <p:nvSpPr>
          <p:cNvPr id="90128" name="Rectangle 16"/>
          <p:cNvSpPr>
            <a:spLocks noChangeArrowheads="1"/>
          </p:cNvSpPr>
          <p:nvPr/>
        </p:nvSpPr>
        <p:spPr bwMode="auto">
          <a:xfrm>
            <a:off x="3136901" y="1536701"/>
            <a:ext cx="3733394" cy="184666"/>
          </a:xfrm>
          <a:prstGeom prst="rect">
            <a:avLst/>
          </a:prstGeom>
          <a:noFill/>
          <a:ln w="9525">
            <a:noFill/>
            <a:miter lim="800000"/>
            <a:headEnd/>
            <a:tailEnd/>
          </a:ln>
        </p:spPr>
        <p:txBody>
          <a:bodyPr wrap="none" lIns="0" tIns="0" rIns="0" bIns="0">
            <a:spAutoFit/>
          </a:bodyPr>
          <a:lstStyle/>
          <a:p>
            <a:pPr algn="l"/>
            <a:r>
              <a:rPr lang="es-ES_tradnl" sz="1200" b="1">
                <a:solidFill>
                  <a:srgbClr val="FF3300"/>
                </a:solidFill>
                <a:latin typeface="+mn-lt"/>
                <a:sym typeface="Monotype Sorts" charset="2"/>
              </a:rPr>
              <a:t></a:t>
            </a:r>
            <a:r>
              <a:rPr lang="es-ES_tradnl" sz="1200">
                <a:solidFill>
                  <a:srgbClr val="000000"/>
                </a:solidFill>
                <a:latin typeface="+mn-lt"/>
              </a:rPr>
              <a:t>   Guardando  CORRELACION  entre unos y otros</a:t>
            </a:r>
          </a:p>
        </p:txBody>
      </p:sp>
      <p:sp>
        <p:nvSpPr>
          <p:cNvPr id="90130" name="Rectangle 18"/>
          <p:cNvSpPr>
            <a:spLocks noChangeArrowheads="1"/>
          </p:cNvSpPr>
          <p:nvPr/>
        </p:nvSpPr>
        <p:spPr bwMode="auto">
          <a:xfrm>
            <a:off x="506506" y="1916832"/>
            <a:ext cx="9399494" cy="369332"/>
          </a:xfrm>
          <a:prstGeom prst="rect">
            <a:avLst/>
          </a:prstGeom>
          <a:noFill/>
          <a:ln w="9525">
            <a:noFill/>
            <a:miter lim="800000"/>
            <a:headEnd/>
            <a:tailEnd/>
          </a:ln>
        </p:spPr>
        <p:txBody>
          <a:bodyPr wrap="square" lIns="0" tIns="0" rIns="0" bIns="0">
            <a:spAutoFit/>
          </a:bodyPr>
          <a:lstStyle/>
          <a:p>
            <a:pPr algn="l"/>
            <a:r>
              <a:rPr lang="es-ES_tradnl" sz="1200" dirty="0">
                <a:solidFill>
                  <a:srgbClr val="D60093"/>
                </a:solidFill>
                <a:latin typeface="+mn-lt"/>
                <a:sym typeface="Wingdings" pitchFamily="2" charset="2"/>
              </a:rPr>
              <a:t></a:t>
            </a:r>
            <a:r>
              <a:rPr lang="es-ES_tradnl" sz="1200" dirty="0">
                <a:solidFill>
                  <a:srgbClr val="000000"/>
                </a:solidFill>
                <a:latin typeface="+mn-lt"/>
              </a:rPr>
              <a:t>  </a:t>
            </a:r>
            <a:r>
              <a:rPr lang="es-ES_tradnl" sz="1200" dirty="0">
                <a:solidFill>
                  <a:srgbClr val="993300"/>
                </a:solidFill>
                <a:latin typeface="+mn-lt"/>
              </a:rPr>
              <a:t> </a:t>
            </a:r>
            <a:r>
              <a:rPr lang="es-ES_tradnl" sz="1200" b="1" dirty="0">
                <a:solidFill>
                  <a:srgbClr val="993300"/>
                </a:solidFill>
                <a:latin typeface="+mn-lt"/>
              </a:rPr>
              <a:t>PPIO DE INSCRIPCION </a:t>
            </a:r>
            <a:r>
              <a:rPr lang="es-ES_tradnl" sz="1200" b="1" dirty="0" smtClean="0">
                <a:solidFill>
                  <a:srgbClr val="993300"/>
                </a:solidFill>
                <a:latin typeface="+mn-lt"/>
              </a:rPr>
              <a:t>CONTABLE: </a:t>
            </a:r>
            <a:r>
              <a:rPr lang="es-ES_tradnl" sz="1200" b="1" u="sng" dirty="0" smtClean="0">
                <a:solidFill>
                  <a:srgbClr val="0000CC"/>
                </a:solidFill>
                <a:latin typeface="+mn-lt"/>
              </a:rPr>
              <a:t>No</a:t>
            </a:r>
            <a:r>
              <a:rPr lang="es-ES_tradnl" sz="1200" dirty="0" smtClean="0">
                <a:solidFill>
                  <a:srgbClr val="0000CC"/>
                </a:solidFill>
                <a:latin typeface="+mn-lt"/>
              </a:rPr>
              <a:t> </a:t>
            </a:r>
            <a:r>
              <a:rPr lang="es-ES_tradnl" sz="1200" dirty="0">
                <a:solidFill>
                  <a:srgbClr val="0000CC"/>
                </a:solidFill>
                <a:latin typeface="+mn-lt"/>
              </a:rPr>
              <a:t>serán fiscalmente deducibles los gastos que </a:t>
            </a:r>
            <a:r>
              <a:rPr lang="es-ES_tradnl" sz="1200" b="1" u="sng" dirty="0" smtClean="0">
                <a:solidFill>
                  <a:srgbClr val="0000CC"/>
                </a:solidFill>
                <a:latin typeface="+mn-lt"/>
              </a:rPr>
              <a:t>no</a:t>
            </a:r>
            <a:r>
              <a:rPr lang="es-ES_tradnl" sz="1200" dirty="0" smtClean="0">
                <a:solidFill>
                  <a:srgbClr val="0000CC"/>
                </a:solidFill>
                <a:latin typeface="+mn-lt"/>
              </a:rPr>
              <a:t> se hayan  imputado </a:t>
            </a:r>
            <a:r>
              <a:rPr lang="es-ES_tradnl" sz="1200" b="1" dirty="0" smtClean="0">
                <a:solidFill>
                  <a:srgbClr val="0000CC"/>
                </a:solidFill>
                <a:latin typeface="+mn-lt"/>
              </a:rPr>
              <a:t>en P. y G.</a:t>
            </a:r>
          </a:p>
          <a:p>
            <a:pPr algn="l"/>
            <a:r>
              <a:rPr lang="es-ES_tradnl" sz="1200" dirty="0">
                <a:solidFill>
                  <a:srgbClr val="000000"/>
                </a:solidFill>
                <a:latin typeface="+mn-lt"/>
              </a:rPr>
              <a:t>	</a:t>
            </a:r>
            <a:r>
              <a:rPr lang="es-ES_tradnl" sz="1200" b="1" dirty="0">
                <a:solidFill>
                  <a:srgbClr val="FF0000"/>
                </a:solidFill>
                <a:latin typeface="+mn-lt"/>
              </a:rPr>
              <a:t>(art. </a:t>
            </a:r>
            <a:r>
              <a:rPr lang="es-ES_tradnl" sz="1200" b="1" dirty="0" smtClean="0">
                <a:solidFill>
                  <a:srgbClr val="FF0000"/>
                </a:solidFill>
                <a:latin typeface="+mn-lt"/>
              </a:rPr>
              <a:t>11.3 </a:t>
            </a:r>
            <a:r>
              <a:rPr lang="es-ES_tradnl" sz="1200" b="1" dirty="0">
                <a:solidFill>
                  <a:srgbClr val="FF0000"/>
                </a:solidFill>
                <a:latin typeface="+mn-lt"/>
              </a:rPr>
              <a:t>L)</a:t>
            </a:r>
            <a:r>
              <a:rPr lang="es-ES_tradnl" sz="1200" dirty="0">
                <a:solidFill>
                  <a:srgbClr val="FF0000"/>
                </a:solidFill>
                <a:latin typeface="+mn-lt"/>
              </a:rPr>
              <a:t>	</a:t>
            </a:r>
            <a:r>
              <a:rPr lang="es-ES_tradnl" sz="1200" dirty="0">
                <a:solidFill>
                  <a:srgbClr val="000000"/>
                </a:solidFill>
                <a:latin typeface="+mn-lt"/>
              </a:rPr>
              <a:t>	</a:t>
            </a:r>
          </a:p>
        </p:txBody>
      </p:sp>
      <p:sp>
        <p:nvSpPr>
          <p:cNvPr id="90168" name="AutoShape 56"/>
          <p:cNvSpPr>
            <a:spLocks noChangeArrowheads="1"/>
          </p:cNvSpPr>
          <p:nvPr/>
        </p:nvSpPr>
        <p:spPr bwMode="auto">
          <a:xfrm>
            <a:off x="5181733" y="76201"/>
            <a:ext cx="2651919" cy="360363"/>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200">
              <a:latin typeface="+mn-lt"/>
            </a:endParaRPr>
          </a:p>
        </p:txBody>
      </p:sp>
      <p:sp>
        <p:nvSpPr>
          <p:cNvPr id="90169" name="Rectangle 57"/>
          <p:cNvSpPr>
            <a:spLocks noChangeArrowheads="1"/>
          </p:cNvSpPr>
          <p:nvPr/>
        </p:nvSpPr>
        <p:spPr bwMode="auto">
          <a:xfrm>
            <a:off x="5355431" y="165101"/>
            <a:ext cx="2148024" cy="184666"/>
          </a:xfrm>
          <a:prstGeom prst="rect">
            <a:avLst/>
          </a:prstGeom>
          <a:noFill/>
          <a:ln w="9525">
            <a:noFill/>
            <a:miter lim="800000"/>
            <a:headEnd/>
            <a:tailEnd/>
          </a:ln>
        </p:spPr>
        <p:txBody>
          <a:bodyPr wrap="none" lIns="0" tIns="0" rIns="0" bIns="0">
            <a:spAutoFit/>
          </a:bodyPr>
          <a:lstStyle/>
          <a:p>
            <a:r>
              <a:rPr lang="es-ES_tradnl" sz="1200" b="1">
                <a:solidFill>
                  <a:srgbClr val="0000FF"/>
                </a:solidFill>
                <a:latin typeface="+mn-lt"/>
              </a:rPr>
              <a:t>1.   PRINCIPIOS GENERALES</a:t>
            </a:r>
            <a:endParaRPr lang="es-ES_tradnl" sz="1200">
              <a:latin typeface="+mn-lt"/>
            </a:endParaRPr>
          </a:p>
        </p:txBody>
      </p:sp>
      <p:sp>
        <p:nvSpPr>
          <p:cNvPr id="90170" name="Line 58"/>
          <p:cNvSpPr>
            <a:spLocks noChangeShapeType="1"/>
          </p:cNvSpPr>
          <p:nvPr/>
        </p:nvSpPr>
        <p:spPr bwMode="auto">
          <a:xfrm>
            <a:off x="412750" y="773113"/>
            <a:ext cx="0" cy="1511300"/>
          </a:xfrm>
          <a:prstGeom prst="line">
            <a:avLst/>
          </a:prstGeom>
          <a:noFill/>
          <a:ln w="9525">
            <a:solidFill>
              <a:srgbClr val="009900"/>
            </a:solidFill>
            <a:round/>
            <a:headEnd/>
            <a:tailEnd/>
          </a:ln>
          <a:effectLst/>
        </p:spPr>
        <p:txBody>
          <a:bodyPr wrap="none" anchor="ctr"/>
          <a:lstStyle/>
          <a:p>
            <a:endParaRPr lang="es-ES_tradnl" sz="1200">
              <a:latin typeface="+mn-lt"/>
            </a:endParaRPr>
          </a:p>
        </p:txBody>
      </p:sp>
      <p:sp>
        <p:nvSpPr>
          <p:cNvPr id="90172" name="AutoShape 60"/>
          <p:cNvSpPr>
            <a:spLocks noChangeArrowheads="1"/>
          </p:cNvSpPr>
          <p:nvPr/>
        </p:nvSpPr>
        <p:spPr bwMode="auto">
          <a:xfrm rot="-1207625">
            <a:off x="240771" y="2362201"/>
            <a:ext cx="495300" cy="201613"/>
          </a:xfrm>
          <a:prstGeom prst="downArrow">
            <a:avLst>
              <a:gd name="adj1" fmla="val 55556"/>
              <a:gd name="adj2" fmla="val 52380"/>
            </a:avLst>
          </a:prstGeom>
          <a:solidFill>
            <a:srgbClr val="EAEAEA"/>
          </a:solidFill>
          <a:ln w="9525">
            <a:solidFill>
              <a:srgbClr val="009900"/>
            </a:solidFill>
            <a:miter lim="800000"/>
            <a:headEnd/>
            <a:tailEnd/>
          </a:ln>
          <a:effectLst/>
        </p:spPr>
        <p:txBody>
          <a:bodyPr wrap="none" anchor="ctr"/>
          <a:lstStyle/>
          <a:p>
            <a:endParaRPr lang="es-ES_tradnl" sz="1200">
              <a:latin typeface="+mn-lt"/>
            </a:endParaRPr>
          </a:p>
        </p:txBody>
      </p:sp>
      <p:sp>
        <p:nvSpPr>
          <p:cNvPr id="90204" name="Rectangle 92"/>
          <p:cNvSpPr>
            <a:spLocks noChangeArrowheads="1"/>
          </p:cNvSpPr>
          <p:nvPr/>
        </p:nvSpPr>
        <p:spPr bwMode="auto">
          <a:xfrm>
            <a:off x="1981200" y="6502400"/>
            <a:ext cx="13758" cy="1588"/>
          </a:xfrm>
          <a:prstGeom prst="rect">
            <a:avLst/>
          </a:prstGeom>
          <a:solidFill>
            <a:srgbClr val="FFFFFF"/>
          </a:solidFill>
          <a:ln w="9525">
            <a:noFill/>
            <a:miter lim="800000"/>
            <a:headEnd/>
            <a:tailEnd/>
          </a:ln>
        </p:spPr>
        <p:txBody>
          <a:bodyPr/>
          <a:lstStyle/>
          <a:p>
            <a:endParaRPr lang="es-ES_tradnl" sz="1200">
              <a:latin typeface="+mn-lt"/>
            </a:endParaRPr>
          </a:p>
        </p:txBody>
      </p:sp>
      <p:sp>
        <p:nvSpPr>
          <p:cNvPr id="90208" name="Rectangle 96"/>
          <p:cNvSpPr>
            <a:spLocks noChangeArrowheads="1"/>
          </p:cNvSpPr>
          <p:nvPr/>
        </p:nvSpPr>
        <p:spPr bwMode="auto">
          <a:xfrm>
            <a:off x="7635875" y="6502400"/>
            <a:ext cx="13758" cy="1588"/>
          </a:xfrm>
          <a:prstGeom prst="rect">
            <a:avLst/>
          </a:prstGeom>
          <a:solidFill>
            <a:srgbClr val="FFFFFF"/>
          </a:solidFill>
          <a:ln w="9525">
            <a:noFill/>
            <a:miter lim="800000"/>
            <a:headEnd/>
            <a:tailEnd/>
          </a:ln>
        </p:spPr>
        <p:txBody>
          <a:bodyPr/>
          <a:lstStyle/>
          <a:p>
            <a:endParaRPr lang="es-ES_tradnl" sz="1200">
              <a:latin typeface="+mn-lt"/>
            </a:endParaRPr>
          </a:p>
        </p:txBody>
      </p:sp>
      <p:sp>
        <p:nvSpPr>
          <p:cNvPr id="90221" name="Rectangle 109"/>
          <p:cNvSpPr>
            <a:spLocks noChangeArrowheads="1"/>
          </p:cNvSpPr>
          <p:nvPr/>
        </p:nvSpPr>
        <p:spPr bwMode="auto">
          <a:xfrm>
            <a:off x="1981200" y="7734300"/>
            <a:ext cx="13758" cy="1588"/>
          </a:xfrm>
          <a:prstGeom prst="rect">
            <a:avLst/>
          </a:prstGeom>
          <a:solidFill>
            <a:srgbClr val="FFFFFF"/>
          </a:solidFill>
          <a:ln w="9525">
            <a:noFill/>
            <a:miter lim="800000"/>
            <a:headEnd/>
            <a:tailEnd/>
          </a:ln>
        </p:spPr>
        <p:txBody>
          <a:bodyPr/>
          <a:lstStyle/>
          <a:p>
            <a:endParaRPr lang="es-ES_tradnl" sz="1200">
              <a:latin typeface="+mn-lt"/>
            </a:endParaRPr>
          </a:p>
        </p:txBody>
      </p:sp>
      <p:sp>
        <p:nvSpPr>
          <p:cNvPr id="90225" name="Rectangle 113"/>
          <p:cNvSpPr>
            <a:spLocks noChangeArrowheads="1"/>
          </p:cNvSpPr>
          <p:nvPr/>
        </p:nvSpPr>
        <p:spPr bwMode="auto">
          <a:xfrm>
            <a:off x="8337550" y="7734300"/>
            <a:ext cx="13758" cy="1588"/>
          </a:xfrm>
          <a:prstGeom prst="rect">
            <a:avLst/>
          </a:prstGeom>
          <a:solidFill>
            <a:srgbClr val="FFFFFF"/>
          </a:solidFill>
          <a:ln w="9525">
            <a:noFill/>
            <a:miter lim="800000"/>
            <a:headEnd/>
            <a:tailEnd/>
          </a:ln>
        </p:spPr>
        <p:txBody>
          <a:bodyPr/>
          <a:lstStyle/>
          <a:p>
            <a:endParaRPr lang="es-ES_tradnl" sz="1200">
              <a:latin typeface="+mn-lt"/>
            </a:endParaRPr>
          </a:p>
        </p:txBody>
      </p:sp>
      <p:sp>
        <p:nvSpPr>
          <p:cNvPr id="90137" name="Rectangle 25"/>
          <p:cNvSpPr>
            <a:spLocks noChangeArrowheads="1"/>
          </p:cNvSpPr>
          <p:nvPr/>
        </p:nvSpPr>
        <p:spPr bwMode="auto">
          <a:xfrm>
            <a:off x="577850" y="2730500"/>
            <a:ext cx="5333191" cy="406265"/>
          </a:xfrm>
          <a:prstGeom prst="rect">
            <a:avLst/>
          </a:prstGeom>
          <a:noFill/>
          <a:ln w="9525">
            <a:noFill/>
            <a:miter lim="800000"/>
            <a:headEnd/>
            <a:tailEnd/>
          </a:ln>
        </p:spPr>
        <p:txBody>
          <a:bodyPr wrap="none" lIns="0" tIns="0" rIns="0" bIns="0">
            <a:spAutoFit/>
          </a:bodyPr>
          <a:lstStyle/>
          <a:p>
            <a:pPr algn="l"/>
            <a:r>
              <a:rPr lang="es-ES_tradnl" sz="1200" dirty="0">
                <a:solidFill>
                  <a:srgbClr val="000000"/>
                </a:solidFill>
                <a:latin typeface="+mn-lt"/>
              </a:rPr>
              <a:t>Si el  </a:t>
            </a:r>
            <a:r>
              <a:rPr lang="es-ES_tradnl" sz="1200" b="1" i="1" dirty="0">
                <a:solidFill>
                  <a:srgbClr val="000000"/>
                </a:solidFill>
                <a:latin typeface="+mn-lt"/>
              </a:rPr>
              <a:t>punto de partida </a:t>
            </a:r>
            <a:r>
              <a:rPr lang="es-ES_tradnl" sz="1200" dirty="0">
                <a:solidFill>
                  <a:srgbClr val="000000"/>
                </a:solidFill>
                <a:latin typeface="+mn-lt"/>
              </a:rPr>
              <a:t> para la imputación,  es  igual en contabilidad y en</a:t>
            </a:r>
          </a:p>
          <a:p>
            <a:pPr algn="l">
              <a:spcBef>
                <a:spcPct val="20000"/>
              </a:spcBef>
            </a:pPr>
            <a:r>
              <a:rPr lang="es-ES_tradnl" sz="1200" dirty="0">
                <a:solidFill>
                  <a:srgbClr val="000000"/>
                </a:solidFill>
                <a:latin typeface="+mn-lt"/>
              </a:rPr>
              <a:t>fiscalidad :</a:t>
            </a:r>
          </a:p>
        </p:txBody>
      </p:sp>
      <p:sp>
        <p:nvSpPr>
          <p:cNvPr id="90143" name="Rectangle 31"/>
          <p:cNvSpPr>
            <a:spLocks noChangeArrowheads="1"/>
          </p:cNvSpPr>
          <p:nvPr/>
        </p:nvSpPr>
        <p:spPr bwMode="auto">
          <a:xfrm>
            <a:off x="1816100" y="3035301"/>
            <a:ext cx="5491888" cy="184666"/>
          </a:xfrm>
          <a:prstGeom prst="rect">
            <a:avLst/>
          </a:prstGeom>
          <a:noFill/>
          <a:ln w="9525">
            <a:noFill/>
            <a:miter lim="800000"/>
            <a:headEnd/>
            <a:tailEnd/>
          </a:ln>
        </p:spPr>
        <p:txBody>
          <a:bodyPr wrap="none" lIns="0" tIns="0" rIns="0" bIns="0">
            <a:spAutoFit/>
          </a:bodyPr>
          <a:lstStyle/>
          <a:p>
            <a:pPr algn="l"/>
            <a:r>
              <a:rPr lang="es-ES_tradnl" sz="1200" b="1">
                <a:solidFill>
                  <a:srgbClr val="FF3300"/>
                </a:solidFill>
                <a:latin typeface="+mn-lt"/>
                <a:sym typeface="Monotype Sorts" charset="2"/>
              </a:rPr>
              <a:t></a:t>
            </a:r>
            <a:r>
              <a:rPr lang="es-ES_tradnl" sz="1200">
                <a:solidFill>
                  <a:srgbClr val="000000"/>
                </a:solidFill>
                <a:latin typeface="+mn-lt"/>
              </a:rPr>
              <a:t>   No tendría porqué haber  </a:t>
            </a:r>
            <a:r>
              <a:rPr lang="es-ES_tradnl" sz="1200" b="1" i="1">
                <a:solidFill>
                  <a:srgbClr val="000000"/>
                </a:solidFill>
                <a:latin typeface="+mn-lt"/>
              </a:rPr>
              <a:t>diferencias </a:t>
            </a:r>
            <a:r>
              <a:rPr lang="es-ES_tradnl" sz="1200">
                <a:solidFill>
                  <a:srgbClr val="000000"/>
                </a:solidFill>
                <a:latin typeface="+mn-lt"/>
              </a:rPr>
              <a:t> entre  </a:t>
            </a:r>
            <a:r>
              <a:rPr lang="es-ES_tradnl" sz="1200" b="1">
                <a:solidFill>
                  <a:srgbClr val="000000"/>
                </a:solidFill>
                <a:latin typeface="+mn-lt"/>
              </a:rPr>
              <a:t>R.C. </a:t>
            </a:r>
            <a:r>
              <a:rPr lang="es-ES_tradnl" sz="1200">
                <a:solidFill>
                  <a:srgbClr val="000000"/>
                </a:solidFill>
                <a:latin typeface="+mn-lt"/>
              </a:rPr>
              <a:t>y</a:t>
            </a:r>
            <a:r>
              <a:rPr lang="es-ES_tradnl" sz="1200" b="1">
                <a:solidFill>
                  <a:srgbClr val="000000"/>
                </a:solidFill>
                <a:latin typeface="+mn-lt"/>
              </a:rPr>
              <a:t>  B.I.  </a:t>
            </a:r>
            <a:r>
              <a:rPr lang="es-ES_tradnl" sz="1200">
                <a:solidFill>
                  <a:srgbClr val="000000"/>
                </a:solidFill>
                <a:latin typeface="+mn-lt"/>
              </a:rPr>
              <a:t>por  imputación</a:t>
            </a:r>
          </a:p>
        </p:txBody>
      </p:sp>
      <p:sp>
        <p:nvSpPr>
          <p:cNvPr id="90149" name="Rectangle 37"/>
          <p:cNvSpPr>
            <a:spLocks noChangeArrowheads="1"/>
          </p:cNvSpPr>
          <p:nvPr/>
        </p:nvSpPr>
        <p:spPr bwMode="auto">
          <a:xfrm>
            <a:off x="495301" y="3440114"/>
            <a:ext cx="5868594" cy="184666"/>
          </a:xfrm>
          <a:prstGeom prst="rect">
            <a:avLst/>
          </a:prstGeom>
          <a:noFill/>
          <a:ln w="9525">
            <a:noFill/>
            <a:miter lim="800000"/>
            <a:headEnd/>
            <a:tailEnd/>
          </a:ln>
        </p:spPr>
        <p:txBody>
          <a:bodyPr wrap="none" lIns="0" tIns="0" rIns="0" bIns="0">
            <a:spAutoFit/>
          </a:bodyPr>
          <a:lstStyle/>
          <a:p>
            <a:pPr algn="l"/>
            <a:r>
              <a:rPr lang="es-ES_tradnl" sz="1200">
                <a:solidFill>
                  <a:srgbClr val="FF0000"/>
                </a:solidFill>
                <a:latin typeface="+mn-lt"/>
                <a:sym typeface="Wingdings" pitchFamily="2" charset="2"/>
              </a:rPr>
              <a:t></a:t>
            </a:r>
            <a:r>
              <a:rPr lang="es-ES_tradnl" sz="1200">
                <a:solidFill>
                  <a:srgbClr val="000000"/>
                </a:solidFill>
                <a:latin typeface="+mn-lt"/>
                <a:sym typeface="Wingdings" pitchFamily="2" charset="2"/>
              </a:rPr>
              <a:t>  </a:t>
            </a:r>
            <a:r>
              <a:rPr lang="es-ES_tradnl" sz="1200">
                <a:solidFill>
                  <a:srgbClr val="000000"/>
                </a:solidFill>
                <a:latin typeface="+mn-lt"/>
              </a:rPr>
              <a:t>Sin embargo :   </a:t>
            </a:r>
            <a:r>
              <a:rPr lang="es-ES_tradnl" sz="1200" b="1">
                <a:solidFill>
                  <a:srgbClr val="000000"/>
                </a:solidFill>
                <a:latin typeface="+mn-lt"/>
                <a:sym typeface="Symbol" pitchFamily="18" charset="2"/>
              </a:rPr>
              <a:t></a:t>
            </a:r>
            <a:r>
              <a:rPr lang="es-ES_tradnl" sz="1200">
                <a:solidFill>
                  <a:srgbClr val="000000"/>
                </a:solidFill>
                <a:latin typeface="+mn-lt"/>
                <a:sym typeface="Symbol" pitchFamily="18" charset="2"/>
              </a:rPr>
              <a:t> </a:t>
            </a:r>
            <a:r>
              <a:rPr lang="es-ES_tradnl" sz="1200">
                <a:solidFill>
                  <a:srgbClr val="000000"/>
                </a:solidFill>
                <a:latin typeface="+mn-lt"/>
              </a:rPr>
              <a:t> </a:t>
            </a:r>
            <a:r>
              <a:rPr lang="es-ES_tradnl" sz="1200" b="1">
                <a:solidFill>
                  <a:srgbClr val="000000"/>
                </a:solidFill>
                <a:latin typeface="+mn-lt"/>
              </a:rPr>
              <a:t>2  SITUACIONES   </a:t>
            </a:r>
            <a:r>
              <a:rPr lang="es-ES_tradnl" sz="1200">
                <a:solidFill>
                  <a:srgbClr val="000000"/>
                </a:solidFill>
                <a:latin typeface="+mn-lt"/>
              </a:rPr>
              <a:t>en las que puede haber  DIFERENCIAS :</a:t>
            </a:r>
          </a:p>
        </p:txBody>
      </p:sp>
      <p:sp>
        <p:nvSpPr>
          <p:cNvPr id="90159" name="Rectangle 47"/>
          <p:cNvSpPr>
            <a:spLocks noChangeArrowheads="1"/>
          </p:cNvSpPr>
          <p:nvPr/>
        </p:nvSpPr>
        <p:spPr bwMode="auto">
          <a:xfrm>
            <a:off x="1155701" y="3733800"/>
            <a:ext cx="6702156" cy="406265"/>
          </a:xfrm>
          <a:prstGeom prst="rect">
            <a:avLst/>
          </a:prstGeom>
          <a:noFill/>
          <a:ln w="9525">
            <a:noFill/>
            <a:miter lim="800000"/>
            <a:headEnd/>
            <a:tailEnd/>
          </a:ln>
        </p:spPr>
        <p:txBody>
          <a:bodyPr wrap="none" lIns="0" tIns="0" rIns="0" bIns="0">
            <a:spAutoFit/>
          </a:bodyPr>
          <a:lstStyle/>
          <a:p>
            <a:pPr algn="l"/>
            <a:r>
              <a:rPr lang="es-ES_tradnl" sz="1200" b="1">
                <a:solidFill>
                  <a:srgbClr val="000000"/>
                </a:solidFill>
                <a:latin typeface="+mn-lt"/>
              </a:rPr>
              <a:t>1 )</a:t>
            </a:r>
            <a:r>
              <a:rPr lang="es-ES_tradnl" sz="1200">
                <a:solidFill>
                  <a:srgbClr val="000000"/>
                </a:solidFill>
                <a:latin typeface="+mn-lt"/>
              </a:rPr>
              <a:t>   En algunos casos el  IS  establece normas especiales que permiten u obligan a imputar</a:t>
            </a:r>
          </a:p>
          <a:p>
            <a:pPr algn="l">
              <a:spcBef>
                <a:spcPct val="20000"/>
              </a:spcBef>
            </a:pPr>
            <a:r>
              <a:rPr lang="es-ES_tradnl" sz="1200">
                <a:solidFill>
                  <a:srgbClr val="000000"/>
                </a:solidFill>
                <a:latin typeface="+mn-lt"/>
              </a:rPr>
              <a:t>       un Ingreso ó un Gasto en ejercicio  ≠  del de devengo</a:t>
            </a:r>
          </a:p>
        </p:txBody>
      </p:sp>
      <p:sp>
        <p:nvSpPr>
          <p:cNvPr id="90164" name="Rectangle 52"/>
          <p:cNvSpPr>
            <a:spLocks noChangeArrowheads="1"/>
          </p:cNvSpPr>
          <p:nvPr/>
        </p:nvSpPr>
        <p:spPr bwMode="auto">
          <a:xfrm>
            <a:off x="1155700" y="4249738"/>
            <a:ext cx="5544788" cy="184666"/>
          </a:xfrm>
          <a:prstGeom prst="rect">
            <a:avLst/>
          </a:prstGeom>
          <a:noFill/>
          <a:ln w="9525">
            <a:noFill/>
            <a:miter lim="800000"/>
            <a:headEnd/>
            <a:tailEnd/>
          </a:ln>
        </p:spPr>
        <p:txBody>
          <a:bodyPr wrap="none" lIns="0" tIns="0" rIns="0" bIns="0">
            <a:spAutoFit/>
          </a:bodyPr>
          <a:lstStyle/>
          <a:p>
            <a:pPr algn="l"/>
            <a:r>
              <a:rPr lang="es-ES_tradnl" sz="1200" b="1" dirty="0">
                <a:solidFill>
                  <a:srgbClr val="000000"/>
                </a:solidFill>
                <a:latin typeface="+mn-lt"/>
              </a:rPr>
              <a:t>2 )</a:t>
            </a:r>
            <a:r>
              <a:rPr lang="es-ES_tradnl" sz="1200" dirty="0">
                <a:solidFill>
                  <a:srgbClr val="000000"/>
                </a:solidFill>
                <a:latin typeface="+mn-lt"/>
              </a:rPr>
              <a:t>   En otros,  la Sdad. puede haber contabilizado erróneamente algún I ó G</a:t>
            </a:r>
          </a:p>
        </p:txBody>
      </p:sp>
      <p:sp>
        <p:nvSpPr>
          <p:cNvPr id="90228" name="AutoShape 116"/>
          <p:cNvSpPr>
            <a:spLocks noChangeArrowheads="1"/>
          </p:cNvSpPr>
          <p:nvPr/>
        </p:nvSpPr>
        <p:spPr bwMode="auto">
          <a:xfrm>
            <a:off x="4136314" y="5410200"/>
            <a:ext cx="5464886" cy="301154"/>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200">
              <a:latin typeface="+mn-lt"/>
            </a:endParaRPr>
          </a:p>
        </p:txBody>
      </p:sp>
      <p:sp>
        <p:nvSpPr>
          <p:cNvPr id="90175" name="Rectangle 63"/>
          <p:cNvSpPr>
            <a:spLocks noChangeArrowheads="1"/>
          </p:cNvSpPr>
          <p:nvPr/>
        </p:nvSpPr>
        <p:spPr bwMode="auto">
          <a:xfrm>
            <a:off x="495300" y="4706939"/>
            <a:ext cx="8750793" cy="406265"/>
          </a:xfrm>
          <a:prstGeom prst="rect">
            <a:avLst/>
          </a:prstGeom>
          <a:noFill/>
          <a:ln w="9525">
            <a:noFill/>
            <a:miter lim="800000"/>
            <a:headEnd/>
            <a:tailEnd/>
          </a:ln>
        </p:spPr>
        <p:txBody>
          <a:bodyPr wrap="none" lIns="0" tIns="0" rIns="0" bIns="0">
            <a:spAutoFit/>
          </a:bodyPr>
          <a:lstStyle/>
          <a:p>
            <a:pPr algn="l"/>
            <a:r>
              <a:rPr lang="es-ES_tradnl" sz="1200" b="1" dirty="0">
                <a:solidFill>
                  <a:srgbClr val="FF0000"/>
                </a:solidFill>
                <a:latin typeface="+mn-lt"/>
                <a:sym typeface="Wingdings" pitchFamily="2" charset="2"/>
              </a:rPr>
              <a:t></a:t>
            </a:r>
            <a:r>
              <a:rPr lang="es-ES_tradnl" sz="1200" b="1" dirty="0">
                <a:solidFill>
                  <a:srgbClr val="000000"/>
                </a:solidFill>
                <a:latin typeface="+mn-lt"/>
                <a:sym typeface="Wingdings" pitchFamily="2" charset="2"/>
              </a:rPr>
              <a:t>   </a:t>
            </a:r>
            <a:r>
              <a:rPr lang="es-ES_tradnl" sz="1200" b="1" dirty="0">
                <a:solidFill>
                  <a:srgbClr val="000000"/>
                </a:solidFill>
                <a:latin typeface="+mn-lt"/>
              </a:rPr>
              <a:t>Pues bien :   </a:t>
            </a:r>
            <a:r>
              <a:rPr lang="es-ES_tradnl" sz="1200" dirty="0">
                <a:solidFill>
                  <a:srgbClr val="000000"/>
                </a:solidFill>
                <a:latin typeface="+mn-lt"/>
              </a:rPr>
              <a:t>Si se contabilizan I ó G en  </a:t>
            </a:r>
            <a:r>
              <a:rPr lang="es-ES_tradnl" sz="1200" b="1" dirty="0">
                <a:solidFill>
                  <a:srgbClr val="0000FF"/>
                </a:solidFill>
                <a:latin typeface="+mn-lt"/>
              </a:rPr>
              <a:t>PERIODO IMPOSITIVO  ≠</a:t>
            </a:r>
            <a:r>
              <a:rPr lang="es-ES_tradnl" sz="1200" b="1" dirty="0">
                <a:solidFill>
                  <a:srgbClr val="000000"/>
                </a:solidFill>
                <a:latin typeface="+mn-lt"/>
              </a:rPr>
              <a:t> </a:t>
            </a:r>
            <a:r>
              <a:rPr lang="es-ES_tradnl" sz="1200" dirty="0">
                <a:solidFill>
                  <a:srgbClr val="000000"/>
                </a:solidFill>
                <a:latin typeface="+mn-lt"/>
              </a:rPr>
              <a:t> de aquél en que procede su imputación temporal,</a:t>
            </a:r>
          </a:p>
          <a:p>
            <a:pPr algn="l">
              <a:spcBef>
                <a:spcPct val="20000"/>
              </a:spcBef>
            </a:pPr>
            <a:r>
              <a:rPr lang="es-ES_tradnl" sz="1200" dirty="0">
                <a:solidFill>
                  <a:srgbClr val="000000"/>
                </a:solidFill>
                <a:latin typeface="+mn-lt"/>
              </a:rPr>
              <a:t>	      se aplicarán las siguientes  </a:t>
            </a:r>
            <a:r>
              <a:rPr lang="es-ES_tradnl" sz="1200" b="1" dirty="0" smtClean="0">
                <a:solidFill>
                  <a:srgbClr val="993300"/>
                </a:solidFill>
                <a:latin typeface="+mn-lt"/>
              </a:rPr>
              <a:t>REGLAS:</a:t>
            </a:r>
            <a:endParaRPr lang="es-ES_tradnl" sz="1200" b="1" dirty="0">
              <a:solidFill>
                <a:srgbClr val="993300"/>
              </a:solidFill>
              <a:latin typeface="+mn-lt"/>
            </a:endParaRPr>
          </a:p>
        </p:txBody>
      </p:sp>
      <p:sp>
        <p:nvSpPr>
          <p:cNvPr id="90192" name="Rectangle 80"/>
          <p:cNvSpPr>
            <a:spLocks noChangeArrowheads="1"/>
          </p:cNvSpPr>
          <p:nvPr/>
        </p:nvSpPr>
        <p:spPr bwMode="auto">
          <a:xfrm>
            <a:off x="660401" y="5229201"/>
            <a:ext cx="3452868" cy="627864"/>
          </a:xfrm>
          <a:prstGeom prst="rect">
            <a:avLst/>
          </a:prstGeom>
          <a:noFill/>
          <a:ln w="9525">
            <a:noFill/>
            <a:miter lim="800000"/>
            <a:headEnd/>
            <a:tailEnd/>
          </a:ln>
        </p:spPr>
        <p:txBody>
          <a:bodyPr wrap="none" lIns="0" tIns="0" rIns="0" bIns="0">
            <a:spAutoFit/>
          </a:bodyPr>
          <a:lstStyle/>
          <a:p>
            <a:pPr algn="l"/>
            <a:r>
              <a:rPr lang="es-ES_tradnl" sz="1200" dirty="0">
                <a:solidFill>
                  <a:srgbClr val="D60093"/>
                </a:solidFill>
                <a:latin typeface="+mn-lt"/>
                <a:sym typeface="Wingdings" pitchFamily="2" charset="2"/>
              </a:rPr>
              <a:t></a:t>
            </a:r>
            <a:r>
              <a:rPr lang="es-ES_tradnl" sz="1200" dirty="0">
                <a:solidFill>
                  <a:srgbClr val="000000"/>
                </a:solidFill>
                <a:latin typeface="+mn-lt"/>
              </a:rPr>
              <a:t>   GASTOS contabilizados  ANTES ó </a:t>
            </a:r>
          </a:p>
          <a:p>
            <a:pPr algn="l">
              <a:spcBef>
                <a:spcPct val="20000"/>
              </a:spcBef>
            </a:pPr>
            <a:r>
              <a:rPr lang="es-ES_tradnl" sz="1200" dirty="0">
                <a:solidFill>
                  <a:srgbClr val="000000"/>
                </a:solidFill>
                <a:latin typeface="+mn-lt"/>
              </a:rPr>
              <a:t>      INGRESOS contabilizados  DESPUÉS de su</a:t>
            </a:r>
          </a:p>
          <a:p>
            <a:pPr algn="l">
              <a:spcBef>
                <a:spcPct val="20000"/>
              </a:spcBef>
            </a:pPr>
            <a:r>
              <a:rPr lang="es-ES_tradnl" sz="1200" dirty="0">
                <a:solidFill>
                  <a:srgbClr val="000000"/>
                </a:solidFill>
                <a:latin typeface="+mn-lt"/>
              </a:rPr>
              <a:t>      imputación temporal  : </a:t>
            </a:r>
            <a:r>
              <a:rPr lang="es-ES_tradnl" sz="1200" b="1" u="sng" dirty="0">
                <a:solidFill>
                  <a:srgbClr val="000000"/>
                </a:solidFill>
                <a:latin typeface="+mn-lt"/>
              </a:rPr>
              <a:t>(No se admite)</a:t>
            </a:r>
          </a:p>
        </p:txBody>
      </p:sp>
      <p:sp>
        <p:nvSpPr>
          <p:cNvPr id="90197" name="Rectangle 85"/>
          <p:cNvSpPr>
            <a:spLocks noChangeArrowheads="1"/>
          </p:cNvSpPr>
          <p:nvPr/>
        </p:nvSpPr>
        <p:spPr bwMode="auto">
          <a:xfrm>
            <a:off x="4308158" y="5445225"/>
            <a:ext cx="5215146" cy="184666"/>
          </a:xfrm>
          <a:prstGeom prst="rect">
            <a:avLst/>
          </a:prstGeom>
          <a:noFill/>
          <a:ln w="9525">
            <a:noFill/>
            <a:miter lim="800000"/>
            <a:headEnd/>
            <a:tailEnd/>
          </a:ln>
        </p:spPr>
        <p:txBody>
          <a:bodyPr wrap="none" lIns="0" tIns="0" rIns="0" bIns="0">
            <a:spAutoFit/>
          </a:bodyPr>
          <a:lstStyle/>
          <a:p>
            <a:pPr algn="l"/>
            <a:r>
              <a:rPr lang="es-ES_tradnl" sz="1200" b="1" dirty="0">
                <a:solidFill>
                  <a:srgbClr val="0000FF"/>
                </a:solidFill>
                <a:latin typeface="+mn-lt"/>
              </a:rPr>
              <a:t>PREVALECE IMPUTACION TEMPORAL  </a:t>
            </a:r>
            <a:r>
              <a:rPr lang="es-ES_tradnl" sz="1200" b="1" dirty="0">
                <a:solidFill>
                  <a:srgbClr val="0000FF"/>
                </a:solidFill>
                <a:latin typeface="+mn-lt"/>
                <a:sym typeface="Symbol" pitchFamily="18" charset="2"/>
              </a:rPr>
              <a:t>  </a:t>
            </a:r>
            <a:r>
              <a:rPr lang="es-ES_tradnl" sz="1200" b="1" dirty="0">
                <a:solidFill>
                  <a:srgbClr val="0000FF"/>
                </a:solidFill>
                <a:latin typeface="+mn-lt"/>
              </a:rPr>
              <a:t> AJUSTE EXTRACONTABLE</a:t>
            </a:r>
            <a:endParaRPr lang="es-ES_tradnl" sz="1200" b="1" dirty="0">
              <a:solidFill>
                <a:srgbClr val="000000"/>
              </a:solidFill>
              <a:latin typeface="+mn-lt"/>
            </a:endParaRPr>
          </a:p>
        </p:txBody>
      </p:sp>
      <p:sp>
        <p:nvSpPr>
          <p:cNvPr id="90212" name="Rectangle 100"/>
          <p:cNvSpPr>
            <a:spLocks noChangeArrowheads="1"/>
          </p:cNvSpPr>
          <p:nvPr/>
        </p:nvSpPr>
        <p:spPr bwMode="auto">
          <a:xfrm>
            <a:off x="660400" y="6078538"/>
            <a:ext cx="3233962" cy="627864"/>
          </a:xfrm>
          <a:prstGeom prst="rect">
            <a:avLst/>
          </a:prstGeom>
          <a:noFill/>
          <a:ln w="9525">
            <a:noFill/>
            <a:miter lim="800000"/>
            <a:headEnd/>
            <a:tailEnd/>
          </a:ln>
        </p:spPr>
        <p:txBody>
          <a:bodyPr wrap="none" lIns="0" tIns="0" rIns="0" bIns="0">
            <a:spAutoFit/>
          </a:bodyPr>
          <a:lstStyle/>
          <a:p>
            <a:pPr algn="l"/>
            <a:r>
              <a:rPr lang="es-ES_tradnl" sz="1200">
                <a:solidFill>
                  <a:srgbClr val="D60093"/>
                </a:solidFill>
                <a:latin typeface="+mn-lt"/>
                <a:sym typeface="Wingdings" pitchFamily="2" charset="2"/>
              </a:rPr>
              <a:t></a:t>
            </a:r>
            <a:r>
              <a:rPr lang="es-ES_tradnl" sz="1200">
                <a:solidFill>
                  <a:srgbClr val="000000"/>
                </a:solidFill>
                <a:latin typeface="+mn-lt"/>
              </a:rPr>
              <a:t>   GASTOS contabilizados  DESPUÉS  ó</a:t>
            </a:r>
          </a:p>
          <a:p>
            <a:pPr algn="l">
              <a:spcBef>
                <a:spcPct val="20000"/>
              </a:spcBef>
            </a:pPr>
            <a:r>
              <a:rPr lang="es-ES_tradnl" sz="1200">
                <a:solidFill>
                  <a:srgbClr val="000000"/>
                </a:solidFill>
                <a:latin typeface="+mn-lt"/>
              </a:rPr>
              <a:t>      INGRESOS contabilizados  ANTES de su</a:t>
            </a:r>
          </a:p>
          <a:p>
            <a:pPr algn="l">
              <a:spcBef>
                <a:spcPct val="20000"/>
              </a:spcBef>
            </a:pPr>
            <a:r>
              <a:rPr lang="es-ES_tradnl" sz="1200">
                <a:solidFill>
                  <a:srgbClr val="000000"/>
                </a:solidFill>
                <a:latin typeface="+mn-lt"/>
              </a:rPr>
              <a:t>      imputación temporal  : </a:t>
            </a:r>
            <a:r>
              <a:rPr lang="es-ES_tradnl" sz="1200" b="1" u="sng">
                <a:solidFill>
                  <a:srgbClr val="000000"/>
                </a:solidFill>
                <a:latin typeface="+mn-lt"/>
              </a:rPr>
              <a:t>(Sí se admite)</a:t>
            </a:r>
          </a:p>
        </p:txBody>
      </p:sp>
      <p:sp>
        <p:nvSpPr>
          <p:cNvPr id="90229" name="AutoShape 117"/>
          <p:cNvSpPr>
            <a:spLocks noChangeArrowheads="1"/>
          </p:cNvSpPr>
          <p:nvPr/>
        </p:nvSpPr>
        <p:spPr bwMode="auto">
          <a:xfrm>
            <a:off x="3922360" y="6237312"/>
            <a:ext cx="4993039" cy="468288"/>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200">
              <a:latin typeface="+mn-lt"/>
            </a:endParaRPr>
          </a:p>
        </p:txBody>
      </p:sp>
      <p:sp>
        <p:nvSpPr>
          <p:cNvPr id="90230" name="Rectangle 118"/>
          <p:cNvSpPr>
            <a:spLocks noChangeArrowheads="1"/>
          </p:cNvSpPr>
          <p:nvPr/>
        </p:nvSpPr>
        <p:spPr bwMode="auto">
          <a:xfrm>
            <a:off x="4257790" y="6309321"/>
            <a:ext cx="4426212" cy="369332"/>
          </a:xfrm>
          <a:prstGeom prst="rect">
            <a:avLst/>
          </a:prstGeom>
          <a:noFill/>
          <a:ln w="9525">
            <a:noFill/>
            <a:miter lim="800000"/>
            <a:headEnd/>
            <a:tailEnd/>
          </a:ln>
        </p:spPr>
        <p:txBody>
          <a:bodyPr wrap="none" lIns="0" tIns="0" rIns="0" bIns="0">
            <a:spAutoFit/>
          </a:bodyPr>
          <a:lstStyle/>
          <a:p>
            <a:pPr algn="l"/>
            <a:r>
              <a:rPr lang="es-ES_tradnl" sz="1200" b="1" dirty="0">
                <a:solidFill>
                  <a:srgbClr val="0000FF"/>
                </a:solidFill>
                <a:latin typeface="+mn-lt"/>
              </a:rPr>
              <a:t>SE ADMITE IMPUTACION </a:t>
            </a:r>
            <a:r>
              <a:rPr lang="es-ES_tradnl" sz="1200" b="1" dirty="0" smtClean="0">
                <a:solidFill>
                  <a:srgbClr val="0000FF"/>
                </a:solidFill>
                <a:latin typeface="+mn-lt"/>
              </a:rPr>
              <a:t> CONTABLE,  </a:t>
            </a:r>
            <a:r>
              <a:rPr lang="es-ES_tradnl" sz="1200" b="1" u="sng" dirty="0" smtClean="0">
                <a:solidFill>
                  <a:srgbClr val="0000FF"/>
                </a:solidFill>
                <a:latin typeface="+mn-lt"/>
              </a:rPr>
              <a:t>Con una condición</a:t>
            </a:r>
            <a:r>
              <a:rPr lang="es-ES_tradnl" sz="1200" b="1" dirty="0" smtClean="0">
                <a:solidFill>
                  <a:srgbClr val="0000FF"/>
                </a:solidFill>
                <a:latin typeface="+mn-lt"/>
              </a:rPr>
              <a:t>:  </a:t>
            </a:r>
          </a:p>
          <a:p>
            <a:pPr algn="l"/>
            <a:r>
              <a:rPr lang="es-ES_tradnl" sz="1200" b="1" dirty="0" smtClean="0">
                <a:solidFill>
                  <a:srgbClr val="0000FF"/>
                </a:solidFill>
                <a:latin typeface="+mn-lt"/>
              </a:rPr>
              <a:t>Que debido a ello  </a:t>
            </a:r>
            <a:r>
              <a:rPr lang="es-ES_tradnl" sz="1200" b="1" u="sng" dirty="0">
                <a:solidFill>
                  <a:srgbClr val="0000FF"/>
                </a:solidFill>
                <a:latin typeface="+mn-lt"/>
              </a:rPr>
              <a:t>NO</a:t>
            </a:r>
            <a:r>
              <a:rPr lang="es-ES_tradnl" sz="1200" b="1" dirty="0">
                <a:solidFill>
                  <a:srgbClr val="0000FF"/>
                </a:solidFill>
                <a:latin typeface="+mn-lt"/>
              </a:rPr>
              <a:t> </a:t>
            </a:r>
            <a:r>
              <a:rPr lang="es-ES_tradnl" sz="1200" b="1" dirty="0" smtClean="0">
                <a:solidFill>
                  <a:srgbClr val="0000FF"/>
                </a:solidFill>
                <a:latin typeface="+mn-lt"/>
              </a:rPr>
              <a:t>RESULTE </a:t>
            </a:r>
            <a:r>
              <a:rPr lang="es-ES_tradnl" sz="1200" b="1" dirty="0">
                <a:solidFill>
                  <a:srgbClr val="0000FF"/>
                </a:solidFill>
                <a:latin typeface="+mn-lt"/>
              </a:rPr>
              <a:t>TRIBUTACION  INFERIOR</a:t>
            </a:r>
            <a:endParaRPr lang="es-ES_tradnl" sz="1200" b="1" dirty="0">
              <a:solidFill>
                <a:srgbClr val="000000"/>
              </a:solidFill>
              <a:latin typeface="+mn-lt"/>
            </a:endParaRPr>
          </a:p>
        </p:txBody>
      </p:sp>
      <p:sp>
        <p:nvSpPr>
          <p:cNvPr id="29" name="Rectangle 52"/>
          <p:cNvSpPr>
            <a:spLocks noChangeArrowheads="1"/>
          </p:cNvSpPr>
          <p:nvPr/>
        </p:nvSpPr>
        <p:spPr bwMode="auto">
          <a:xfrm>
            <a:off x="5646563" y="5877272"/>
            <a:ext cx="1498808" cy="184666"/>
          </a:xfrm>
          <a:prstGeom prst="rect">
            <a:avLst/>
          </a:prstGeom>
          <a:noFill/>
          <a:ln w="9525">
            <a:noFill/>
            <a:miter lim="800000"/>
            <a:headEnd/>
            <a:tailEnd/>
          </a:ln>
        </p:spPr>
        <p:txBody>
          <a:bodyPr wrap="none" lIns="0" tIns="0" rIns="0" bIns="0">
            <a:spAutoFit/>
          </a:bodyPr>
          <a:lstStyle/>
          <a:p>
            <a:pPr algn="l"/>
            <a:r>
              <a:rPr lang="es-ES_tradnl" sz="1200" b="1" i="1" dirty="0" smtClean="0">
                <a:solidFill>
                  <a:srgbClr val="FF0000"/>
                </a:solidFill>
                <a:latin typeface="+mn-lt"/>
              </a:rPr>
              <a:t>“Hª barre para casa”</a:t>
            </a:r>
            <a:endParaRPr lang="es-ES_tradnl" sz="1200" i="1" dirty="0">
              <a:solidFill>
                <a:srgbClr val="FF0000"/>
              </a:solidFill>
              <a:latin typeface="+mn-lt"/>
            </a:endParaRPr>
          </a:p>
        </p:txBody>
      </p:sp>
      <p:sp>
        <p:nvSpPr>
          <p:cNvPr id="30" name="Rectangle 25"/>
          <p:cNvSpPr>
            <a:spLocks noChangeArrowheads="1"/>
          </p:cNvSpPr>
          <p:nvPr/>
        </p:nvSpPr>
        <p:spPr bwMode="auto">
          <a:xfrm>
            <a:off x="3860879" y="2276872"/>
            <a:ext cx="2340260" cy="184666"/>
          </a:xfrm>
          <a:prstGeom prst="rect">
            <a:avLst/>
          </a:prstGeom>
          <a:noFill/>
          <a:ln w="9525">
            <a:noFill/>
            <a:miter lim="800000"/>
            <a:headEnd/>
            <a:tailEnd/>
          </a:ln>
        </p:spPr>
        <p:txBody>
          <a:bodyPr wrap="square" lIns="0" tIns="0" rIns="0" bIns="0">
            <a:spAutoFit/>
          </a:bodyPr>
          <a:lstStyle/>
          <a:p>
            <a:pPr algn="l"/>
            <a:r>
              <a:rPr lang="es-ES_tradnl" sz="1200" b="1" u="sng" dirty="0" smtClean="0">
                <a:solidFill>
                  <a:srgbClr val="0000CC"/>
                </a:solidFill>
                <a:latin typeface="+mn-lt"/>
              </a:rPr>
              <a:t>Salvo que</a:t>
            </a:r>
            <a:r>
              <a:rPr lang="es-ES_tradnl" sz="1200" b="1" dirty="0" smtClean="0">
                <a:solidFill>
                  <a:srgbClr val="000000"/>
                </a:solidFill>
                <a:latin typeface="+mn-lt"/>
              </a:rPr>
              <a:t> en la LIS puedan</a:t>
            </a:r>
            <a:r>
              <a:rPr lang="es-ES_tradnl" sz="1200" dirty="0" smtClean="0">
                <a:solidFill>
                  <a:srgbClr val="000000"/>
                </a:solidFill>
                <a:latin typeface="+mn-lt"/>
              </a:rPr>
              <a:t>: </a:t>
            </a:r>
            <a:endParaRPr lang="es-ES_tradnl" sz="1200" dirty="0">
              <a:solidFill>
                <a:srgbClr val="000000"/>
              </a:solidFill>
              <a:latin typeface="+mn-lt"/>
            </a:endParaRPr>
          </a:p>
        </p:txBody>
      </p:sp>
      <p:sp>
        <p:nvSpPr>
          <p:cNvPr id="31" name="Line 58"/>
          <p:cNvSpPr>
            <a:spLocks noChangeShapeType="1"/>
          </p:cNvSpPr>
          <p:nvPr/>
        </p:nvSpPr>
        <p:spPr bwMode="auto">
          <a:xfrm>
            <a:off x="6123130" y="2204864"/>
            <a:ext cx="0" cy="360040"/>
          </a:xfrm>
          <a:prstGeom prst="line">
            <a:avLst/>
          </a:prstGeom>
          <a:noFill/>
          <a:ln w="9525">
            <a:solidFill>
              <a:srgbClr val="009900"/>
            </a:solidFill>
            <a:round/>
            <a:headEnd/>
            <a:tailEnd/>
          </a:ln>
          <a:effectLst/>
        </p:spPr>
        <p:txBody>
          <a:bodyPr wrap="none" anchor="ctr"/>
          <a:lstStyle/>
          <a:p>
            <a:endParaRPr lang="es-ES_tradnl" sz="1200">
              <a:latin typeface="+mn-lt"/>
            </a:endParaRPr>
          </a:p>
        </p:txBody>
      </p:sp>
      <p:sp>
        <p:nvSpPr>
          <p:cNvPr id="32" name="Rectangle 25"/>
          <p:cNvSpPr>
            <a:spLocks noChangeArrowheads="1"/>
          </p:cNvSpPr>
          <p:nvPr/>
        </p:nvSpPr>
        <p:spPr bwMode="auto">
          <a:xfrm>
            <a:off x="6279147" y="2204864"/>
            <a:ext cx="4056451" cy="369332"/>
          </a:xfrm>
          <a:prstGeom prst="rect">
            <a:avLst/>
          </a:prstGeom>
          <a:noFill/>
          <a:ln w="9525">
            <a:noFill/>
            <a:miter lim="800000"/>
            <a:headEnd/>
            <a:tailEnd/>
          </a:ln>
        </p:spPr>
        <p:txBody>
          <a:bodyPr wrap="square" lIns="0" tIns="0" rIns="0" bIns="0">
            <a:spAutoFit/>
          </a:bodyPr>
          <a:lstStyle/>
          <a:p>
            <a:pPr marL="228600" indent="-228600" algn="l">
              <a:buFont typeface="+mj-lt"/>
              <a:buAutoNum type="arabicPeriod"/>
            </a:pPr>
            <a:r>
              <a:rPr lang="es-ES_tradnl" sz="1200" b="1" dirty="0" smtClean="0">
                <a:solidFill>
                  <a:srgbClr val="000000"/>
                </a:solidFill>
                <a:latin typeface="+mn-lt"/>
              </a:rPr>
              <a:t>Amortizarse libremente</a:t>
            </a:r>
          </a:p>
          <a:p>
            <a:pPr marL="228600" indent="-228600" algn="l">
              <a:buFont typeface="+mj-lt"/>
              <a:buAutoNum type="arabicPeriod"/>
            </a:pPr>
            <a:r>
              <a:rPr lang="es-ES_tradnl" sz="1200" b="1" dirty="0" smtClean="0">
                <a:solidFill>
                  <a:srgbClr val="000000"/>
                </a:solidFill>
                <a:latin typeface="+mn-lt"/>
              </a:rPr>
              <a:t>Ó amortizarse de forma acelerada</a:t>
            </a:r>
            <a:r>
              <a:rPr lang="es-ES_tradnl" sz="1200" dirty="0" smtClean="0">
                <a:solidFill>
                  <a:srgbClr val="000000"/>
                </a:solidFill>
                <a:latin typeface="+mn-lt"/>
              </a:rPr>
              <a:t> </a:t>
            </a:r>
            <a:endParaRPr lang="es-ES_tradnl" sz="1200" dirty="0">
              <a:solidFill>
                <a:srgbClr val="000000"/>
              </a:solidFill>
              <a:latin typeface="+mn-lt"/>
            </a:endParaRPr>
          </a:p>
        </p:txBody>
      </p:sp>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41" name="3 Marcador de número de diapositiva"/>
          <p:cNvSpPr>
            <a:spLocks noGrp="1"/>
          </p:cNvSpPr>
          <p:nvPr>
            <p:ph type="sldNum" sz="quarter" idx="12"/>
          </p:nvPr>
        </p:nvSpPr>
        <p:spPr>
          <a:xfrm>
            <a:off x="7518400" y="6324600"/>
            <a:ext cx="2311400" cy="476250"/>
          </a:xfrm>
        </p:spPr>
        <p:txBody>
          <a:bodyPr/>
          <a:lstStyle/>
          <a:p>
            <a:fld id="{83BF5185-1B5D-4D78-BB44-CCEBBE51226A}" type="slidenum">
              <a:rPr lang="es-ES_tradnl">
                <a:solidFill>
                  <a:srgbClr val="000000"/>
                </a:solidFill>
              </a:rPr>
              <a:pPr/>
              <a:t>99</a:t>
            </a:fld>
            <a:endParaRPr lang="es-ES_tradnl" dirty="0">
              <a:solidFill>
                <a:srgbClr val="000000"/>
              </a:solidFill>
            </a:endParaRPr>
          </a:p>
        </p:txBody>
      </p:sp>
      <p:sp>
        <p:nvSpPr>
          <p:cNvPr id="91139" name="Rectangle 3"/>
          <p:cNvSpPr>
            <a:spLocks noChangeArrowheads="1"/>
          </p:cNvSpPr>
          <p:nvPr/>
        </p:nvSpPr>
        <p:spPr bwMode="auto">
          <a:xfrm>
            <a:off x="2287323" y="53976"/>
            <a:ext cx="7227941" cy="276999"/>
          </a:xfrm>
          <a:prstGeom prst="rect">
            <a:avLst/>
          </a:prstGeom>
          <a:noFill/>
          <a:ln w="9525">
            <a:noFill/>
            <a:miter lim="800000"/>
            <a:headEnd/>
            <a:tailEnd/>
          </a:ln>
        </p:spPr>
        <p:txBody>
          <a:bodyPr wrap="none" lIns="0" tIns="0" rIns="0" bIns="0">
            <a:spAutoFit/>
          </a:bodyPr>
          <a:lstStyle/>
          <a:p>
            <a:pPr algn="l"/>
            <a:r>
              <a:rPr lang="es-ES_tradnl" sz="1800" b="1" dirty="0">
                <a:solidFill>
                  <a:srgbClr val="FF0000"/>
                </a:solidFill>
              </a:rPr>
              <a:t>IMPUTACIÓN TEMPORAL :   ESPECIALIDADES FISCALES</a:t>
            </a:r>
            <a:endParaRPr lang="es-ES_tradnl" sz="1800" dirty="0"/>
          </a:p>
        </p:txBody>
      </p:sp>
      <p:sp>
        <p:nvSpPr>
          <p:cNvPr id="91140" name="Rectangle 4"/>
          <p:cNvSpPr>
            <a:spLocks noChangeArrowheads="1"/>
          </p:cNvSpPr>
          <p:nvPr/>
        </p:nvSpPr>
        <p:spPr bwMode="auto">
          <a:xfrm>
            <a:off x="6273800" y="762001"/>
            <a:ext cx="3020058" cy="161583"/>
          </a:xfrm>
          <a:prstGeom prst="rect">
            <a:avLst/>
          </a:prstGeom>
          <a:noFill/>
          <a:ln w="9525">
            <a:noFill/>
            <a:miter lim="800000"/>
            <a:headEnd/>
            <a:tailEnd/>
          </a:ln>
        </p:spPr>
        <p:txBody>
          <a:bodyPr wrap="none" lIns="0" tIns="0" rIns="0" bIns="0">
            <a:spAutoFit/>
          </a:bodyPr>
          <a:lstStyle/>
          <a:p>
            <a:pPr algn="l"/>
            <a:r>
              <a:rPr lang="es-ES_tradnl" sz="1050">
                <a:solidFill>
                  <a:srgbClr val="000000"/>
                </a:solidFill>
              </a:rPr>
              <a:t>Imputación de gastos no contabilizados</a:t>
            </a:r>
          </a:p>
        </p:txBody>
      </p:sp>
      <p:sp>
        <p:nvSpPr>
          <p:cNvPr id="91145" name="Rectangle 9"/>
          <p:cNvSpPr>
            <a:spLocks noChangeArrowheads="1"/>
          </p:cNvSpPr>
          <p:nvPr/>
        </p:nvSpPr>
        <p:spPr bwMode="auto">
          <a:xfrm>
            <a:off x="6504252" y="1066800"/>
            <a:ext cx="2870979" cy="161583"/>
          </a:xfrm>
          <a:prstGeom prst="rect">
            <a:avLst/>
          </a:prstGeom>
          <a:noFill/>
          <a:ln w="9525">
            <a:noFill/>
            <a:miter lim="800000"/>
            <a:headEnd/>
            <a:tailEnd/>
          </a:ln>
        </p:spPr>
        <p:txBody>
          <a:bodyPr wrap="none" lIns="0" tIns="0" rIns="0" bIns="0">
            <a:spAutoFit/>
          </a:bodyPr>
          <a:lstStyle/>
          <a:p>
            <a:pPr algn="l"/>
            <a:r>
              <a:rPr lang="es-ES_tradnl" sz="1050" dirty="0">
                <a:solidFill>
                  <a:srgbClr val="D60093"/>
                </a:solidFill>
              </a:rPr>
              <a:t>•</a:t>
            </a:r>
            <a:r>
              <a:rPr lang="es-ES_tradnl" sz="1050" dirty="0">
                <a:solidFill>
                  <a:srgbClr val="000000"/>
                </a:solidFill>
              </a:rPr>
              <a:t>  Arrendamiento </a:t>
            </a:r>
            <a:r>
              <a:rPr lang="es-ES_tradnl" sz="1050" dirty="0" smtClean="0">
                <a:solidFill>
                  <a:srgbClr val="000000"/>
                </a:solidFill>
              </a:rPr>
              <a:t>financiero (leasing)</a:t>
            </a:r>
            <a:endParaRPr lang="es-ES_tradnl" sz="1050" dirty="0">
              <a:solidFill>
                <a:srgbClr val="000000"/>
              </a:solidFill>
            </a:endParaRPr>
          </a:p>
        </p:txBody>
      </p:sp>
      <p:sp>
        <p:nvSpPr>
          <p:cNvPr id="91150" name="Rectangle 14"/>
          <p:cNvSpPr>
            <a:spLocks noChangeArrowheads="1"/>
          </p:cNvSpPr>
          <p:nvPr/>
        </p:nvSpPr>
        <p:spPr bwMode="auto">
          <a:xfrm>
            <a:off x="6504253" y="1312863"/>
            <a:ext cx="2127185" cy="161583"/>
          </a:xfrm>
          <a:prstGeom prst="rect">
            <a:avLst/>
          </a:prstGeom>
          <a:noFill/>
          <a:ln w="9525">
            <a:noFill/>
            <a:miter lim="800000"/>
            <a:headEnd/>
            <a:tailEnd/>
          </a:ln>
        </p:spPr>
        <p:txBody>
          <a:bodyPr wrap="none" lIns="0" tIns="0" rIns="0" bIns="0">
            <a:spAutoFit/>
          </a:bodyPr>
          <a:lstStyle/>
          <a:p>
            <a:pPr algn="l"/>
            <a:r>
              <a:rPr lang="es-ES_tradnl" sz="1050" dirty="0">
                <a:solidFill>
                  <a:srgbClr val="D60093"/>
                </a:solidFill>
              </a:rPr>
              <a:t>•</a:t>
            </a:r>
            <a:r>
              <a:rPr lang="es-ES_tradnl" sz="1050" dirty="0">
                <a:solidFill>
                  <a:srgbClr val="000000"/>
                </a:solidFill>
              </a:rPr>
              <a:t>   Libertad de amortización</a:t>
            </a:r>
          </a:p>
        </p:txBody>
      </p:sp>
      <p:sp>
        <p:nvSpPr>
          <p:cNvPr id="91173" name="Rectangle 37"/>
          <p:cNvSpPr>
            <a:spLocks noChangeArrowheads="1"/>
          </p:cNvSpPr>
          <p:nvPr/>
        </p:nvSpPr>
        <p:spPr bwMode="auto">
          <a:xfrm>
            <a:off x="6273800" y="4048126"/>
            <a:ext cx="3484928" cy="347403"/>
          </a:xfrm>
          <a:prstGeom prst="rect">
            <a:avLst/>
          </a:prstGeom>
          <a:noFill/>
          <a:ln w="9525">
            <a:noFill/>
            <a:miter lim="800000"/>
            <a:headEnd/>
            <a:tailEnd/>
          </a:ln>
        </p:spPr>
        <p:txBody>
          <a:bodyPr wrap="none" lIns="0" tIns="0" rIns="0" bIns="0">
            <a:spAutoFit/>
          </a:bodyPr>
          <a:lstStyle/>
          <a:p>
            <a:pPr algn="l"/>
            <a:r>
              <a:rPr lang="es-ES_tradnl" sz="1050">
                <a:solidFill>
                  <a:srgbClr val="000000"/>
                </a:solidFill>
              </a:rPr>
              <a:t>Imputación en B.I. de ingresos contabilizados</a:t>
            </a:r>
          </a:p>
          <a:p>
            <a:pPr algn="l">
              <a:spcBef>
                <a:spcPct val="15000"/>
              </a:spcBef>
            </a:pPr>
            <a:r>
              <a:rPr lang="es-ES_tradnl" sz="1050">
                <a:solidFill>
                  <a:srgbClr val="000000"/>
                </a:solidFill>
              </a:rPr>
              <a:t>en períodos posteriores</a:t>
            </a:r>
          </a:p>
        </p:txBody>
      </p:sp>
      <p:sp>
        <p:nvSpPr>
          <p:cNvPr id="91176" name="Rectangle 40"/>
          <p:cNvSpPr>
            <a:spLocks noChangeArrowheads="1"/>
          </p:cNvSpPr>
          <p:nvPr/>
        </p:nvSpPr>
        <p:spPr bwMode="auto">
          <a:xfrm>
            <a:off x="6504253" y="4562476"/>
            <a:ext cx="1923604" cy="161583"/>
          </a:xfrm>
          <a:prstGeom prst="rect">
            <a:avLst/>
          </a:prstGeom>
          <a:noFill/>
          <a:ln w="9525">
            <a:noFill/>
            <a:miter lim="800000"/>
            <a:headEnd/>
            <a:tailEnd/>
          </a:ln>
        </p:spPr>
        <p:txBody>
          <a:bodyPr wrap="none" lIns="0" tIns="0" rIns="0" bIns="0">
            <a:spAutoFit/>
          </a:bodyPr>
          <a:lstStyle/>
          <a:p>
            <a:pPr algn="l"/>
            <a:r>
              <a:rPr lang="es-ES_tradnl" sz="1050">
                <a:solidFill>
                  <a:srgbClr val="D60093"/>
                </a:solidFill>
              </a:rPr>
              <a:t>•</a:t>
            </a:r>
            <a:r>
              <a:rPr lang="es-ES_tradnl" sz="1050">
                <a:solidFill>
                  <a:srgbClr val="000000"/>
                </a:solidFill>
              </a:rPr>
              <a:t>   Recuperación de valor</a:t>
            </a:r>
          </a:p>
        </p:txBody>
      </p:sp>
      <p:sp>
        <p:nvSpPr>
          <p:cNvPr id="91195" name="AutoShape 59"/>
          <p:cNvSpPr>
            <a:spLocks noChangeArrowheads="1"/>
          </p:cNvSpPr>
          <p:nvPr/>
        </p:nvSpPr>
        <p:spPr bwMode="auto">
          <a:xfrm>
            <a:off x="247650" y="3160713"/>
            <a:ext cx="1871133" cy="576262"/>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050"/>
          </a:p>
        </p:txBody>
      </p:sp>
      <p:sp>
        <p:nvSpPr>
          <p:cNvPr id="91196" name="Rectangle 60"/>
          <p:cNvSpPr>
            <a:spLocks noChangeArrowheads="1"/>
          </p:cNvSpPr>
          <p:nvPr/>
        </p:nvSpPr>
        <p:spPr bwMode="auto">
          <a:xfrm>
            <a:off x="414891" y="3243263"/>
            <a:ext cx="1453924" cy="363561"/>
          </a:xfrm>
          <a:prstGeom prst="rect">
            <a:avLst/>
          </a:prstGeom>
          <a:noFill/>
          <a:ln w="9525">
            <a:noFill/>
            <a:miter lim="800000"/>
            <a:headEnd/>
            <a:tailEnd/>
          </a:ln>
        </p:spPr>
        <p:txBody>
          <a:bodyPr wrap="none" lIns="0" tIns="0" rIns="0" bIns="0">
            <a:spAutoFit/>
          </a:bodyPr>
          <a:lstStyle/>
          <a:p>
            <a:r>
              <a:rPr lang="es-ES_tradnl" sz="1050" b="1" dirty="0">
                <a:solidFill>
                  <a:srgbClr val="0000FF"/>
                </a:solidFill>
              </a:rPr>
              <a:t>CONTABILIZACIÓN</a:t>
            </a:r>
          </a:p>
          <a:p>
            <a:pPr>
              <a:spcBef>
                <a:spcPct val="25000"/>
              </a:spcBef>
            </a:pPr>
            <a:r>
              <a:rPr lang="es-ES_tradnl" sz="1050" b="1" u="sng" dirty="0">
                <a:solidFill>
                  <a:srgbClr val="0000FF"/>
                </a:solidFill>
              </a:rPr>
              <a:t>CORRECTA</a:t>
            </a:r>
            <a:endParaRPr lang="es-ES_tradnl" sz="1050" u="sng" dirty="0"/>
          </a:p>
        </p:txBody>
      </p:sp>
      <p:sp>
        <p:nvSpPr>
          <p:cNvPr id="91197" name="AutoShape 61"/>
          <p:cNvSpPr>
            <a:spLocks noChangeArrowheads="1"/>
          </p:cNvSpPr>
          <p:nvPr/>
        </p:nvSpPr>
        <p:spPr bwMode="auto">
          <a:xfrm>
            <a:off x="2517776" y="1590675"/>
            <a:ext cx="1092068" cy="360363"/>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050"/>
          </a:p>
        </p:txBody>
      </p:sp>
      <p:sp>
        <p:nvSpPr>
          <p:cNvPr id="91198" name="Rectangle 62"/>
          <p:cNvSpPr>
            <a:spLocks noChangeArrowheads="1"/>
          </p:cNvSpPr>
          <p:nvPr/>
        </p:nvSpPr>
        <p:spPr bwMode="auto">
          <a:xfrm>
            <a:off x="2713832" y="1679575"/>
            <a:ext cx="610745" cy="161583"/>
          </a:xfrm>
          <a:prstGeom prst="rect">
            <a:avLst/>
          </a:prstGeom>
          <a:noFill/>
          <a:ln w="9525">
            <a:noFill/>
            <a:miter lim="800000"/>
            <a:headEnd/>
            <a:tailEnd/>
          </a:ln>
        </p:spPr>
        <p:txBody>
          <a:bodyPr wrap="none" lIns="0" tIns="0" rIns="0" bIns="0">
            <a:spAutoFit/>
          </a:bodyPr>
          <a:lstStyle/>
          <a:p>
            <a:r>
              <a:rPr lang="es-ES_tradnl" sz="1050" b="1">
                <a:solidFill>
                  <a:srgbClr val="0000FF"/>
                </a:solidFill>
              </a:rPr>
              <a:t>GASTOS</a:t>
            </a:r>
            <a:endParaRPr lang="es-ES_tradnl" sz="1050"/>
          </a:p>
        </p:txBody>
      </p:sp>
      <p:sp>
        <p:nvSpPr>
          <p:cNvPr id="91199" name="AutoShape 63"/>
          <p:cNvSpPr>
            <a:spLocks noChangeArrowheads="1"/>
          </p:cNvSpPr>
          <p:nvPr/>
        </p:nvSpPr>
        <p:spPr bwMode="auto">
          <a:xfrm>
            <a:off x="2517776" y="4906963"/>
            <a:ext cx="1092068" cy="360362"/>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050"/>
          </a:p>
        </p:txBody>
      </p:sp>
      <p:sp>
        <p:nvSpPr>
          <p:cNvPr id="91200" name="Rectangle 64"/>
          <p:cNvSpPr>
            <a:spLocks noChangeArrowheads="1"/>
          </p:cNvSpPr>
          <p:nvPr/>
        </p:nvSpPr>
        <p:spPr bwMode="auto">
          <a:xfrm>
            <a:off x="2627842" y="4995863"/>
            <a:ext cx="799899" cy="161583"/>
          </a:xfrm>
          <a:prstGeom prst="rect">
            <a:avLst/>
          </a:prstGeom>
          <a:noFill/>
          <a:ln w="9525">
            <a:noFill/>
            <a:miter lim="800000"/>
            <a:headEnd/>
            <a:tailEnd/>
          </a:ln>
        </p:spPr>
        <p:txBody>
          <a:bodyPr wrap="none" lIns="0" tIns="0" rIns="0" bIns="0">
            <a:spAutoFit/>
          </a:bodyPr>
          <a:lstStyle/>
          <a:p>
            <a:r>
              <a:rPr lang="es-ES_tradnl" sz="1050" b="1">
                <a:solidFill>
                  <a:srgbClr val="0000FF"/>
                </a:solidFill>
              </a:rPr>
              <a:t>INGRESOS</a:t>
            </a:r>
            <a:endParaRPr lang="es-ES_tradnl" sz="1050"/>
          </a:p>
        </p:txBody>
      </p:sp>
      <p:sp>
        <p:nvSpPr>
          <p:cNvPr id="91203" name="Line 67"/>
          <p:cNvSpPr>
            <a:spLocks noChangeShapeType="1"/>
          </p:cNvSpPr>
          <p:nvPr/>
        </p:nvSpPr>
        <p:spPr bwMode="auto">
          <a:xfrm flipV="1">
            <a:off x="2146300" y="2057401"/>
            <a:ext cx="412750" cy="1027113"/>
          </a:xfrm>
          <a:prstGeom prst="line">
            <a:avLst/>
          </a:prstGeom>
          <a:noFill/>
          <a:ln w="9525">
            <a:solidFill>
              <a:srgbClr val="009900"/>
            </a:solidFill>
            <a:round/>
            <a:headEnd/>
            <a:tailEnd type="stealth" w="med" len="med"/>
          </a:ln>
          <a:effectLst/>
        </p:spPr>
        <p:txBody>
          <a:bodyPr wrap="none" anchor="ctr"/>
          <a:lstStyle/>
          <a:p>
            <a:endParaRPr lang="es-ES_tradnl" sz="1050"/>
          </a:p>
        </p:txBody>
      </p:sp>
      <p:sp>
        <p:nvSpPr>
          <p:cNvPr id="91205" name="AutoShape 69"/>
          <p:cNvSpPr>
            <a:spLocks noChangeArrowheads="1"/>
          </p:cNvSpPr>
          <p:nvPr/>
        </p:nvSpPr>
        <p:spPr bwMode="auto">
          <a:xfrm>
            <a:off x="4048389" y="685800"/>
            <a:ext cx="1637242" cy="576263"/>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050"/>
          </a:p>
        </p:txBody>
      </p:sp>
      <p:sp>
        <p:nvSpPr>
          <p:cNvPr id="91206" name="Rectangle 70"/>
          <p:cNvSpPr>
            <a:spLocks noChangeArrowheads="1"/>
          </p:cNvSpPr>
          <p:nvPr/>
        </p:nvSpPr>
        <p:spPr bwMode="auto">
          <a:xfrm>
            <a:off x="4270244" y="763588"/>
            <a:ext cx="1157368" cy="371640"/>
          </a:xfrm>
          <a:prstGeom prst="rect">
            <a:avLst/>
          </a:prstGeom>
          <a:noFill/>
          <a:ln w="9525">
            <a:noFill/>
            <a:miter lim="800000"/>
            <a:headEnd/>
            <a:tailEnd/>
          </a:ln>
        </p:spPr>
        <p:txBody>
          <a:bodyPr wrap="none" lIns="0" tIns="0" rIns="0" bIns="0">
            <a:spAutoFit/>
          </a:bodyPr>
          <a:lstStyle/>
          <a:p>
            <a:r>
              <a:rPr lang="es-ES_tradnl" sz="1050" b="1">
                <a:solidFill>
                  <a:srgbClr val="0000FF"/>
                </a:solidFill>
              </a:rPr>
              <a:t>ANTICIPACIÓN</a:t>
            </a:r>
          </a:p>
          <a:p>
            <a:pPr>
              <a:spcBef>
                <a:spcPct val="30000"/>
              </a:spcBef>
            </a:pPr>
            <a:r>
              <a:rPr lang="es-ES_tradnl" sz="1050" b="1">
                <a:solidFill>
                  <a:srgbClr val="0000FF"/>
                </a:solidFill>
              </a:rPr>
              <a:t>GASTOS</a:t>
            </a:r>
            <a:endParaRPr lang="es-ES_tradnl" sz="1050"/>
          </a:p>
        </p:txBody>
      </p:sp>
      <p:sp>
        <p:nvSpPr>
          <p:cNvPr id="91210" name="Line 74"/>
          <p:cNvSpPr>
            <a:spLocks noChangeShapeType="1"/>
          </p:cNvSpPr>
          <p:nvPr/>
        </p:nvSpPr>
        <p:spPr bwMode="auto">
          <a:xfrm flipV="1">
            <a:off x="3632200" y="1265238"/>
            <a:ext cx="330200" cy="228600"/>
          </a:xfrm>
          <a:prstGeom prst="line">
            <a:avLst/>
          </a:prstGeom>
          <a:noFill/>
          <a:ln w="9525">
            <a:solidFill>
              <a:srgbClr val="009900"/>
            </a:solidFill>
            <a:round/>
            <a:headEnd/>
            <a:tailEnd type="stealth" w="med" len="med"/>
          </a:ln>
          <a:effectLst/>
        </p:spPr>
        <p:txBody>
          <a:bodyPr wrap="none" anchor="ctr"/>
          <a:lstStyle/>
          <a:p>
            <a:endParaRPr lang="es-ES_tradnl" sz="1050"/>
          </a:p>
        </p:txBody>
      </p:sp>
      <p:sp>
        <p:nvSpPr>
          <p:cNvPr id="91212" name="Rectangle 76"/>
          <p:cNvSpPr>
            <a:spLocks noChangeArrowheads="1"/>
          </p:cNvSpPr>
          <p:nvPr/>
        </p:nvSpPr>
        <p:spPr bwMode="auto">
          <a:xfrm>
            <a:off x="5943600" y="776289"/>
            <a:ext cx="144270" cy="161583"/>
          </a:xfrm>
          <a:prstGeom prst="rect">
            <a:avLst/>
          </a:prstGeom>
          <a:noFill/>
          <a:ln w="9525">
            <a:noFill/>
            <a:miter lim="800000"/>
            <a:headEnd/>
            <a:tailEnd/>
          </a:ln>
        </p:spPr>
        <p:txBody>
          <a:bodyPr wrap="none" lIns="0" tIns="0" rIns="0" bIns="0">
            <a:spAutoFit/>
          </a:bodyPr>
          <a:lstStyle/>
          <a:p>
            <a:pPr algn="l"/>
            <a:r>
              <a:rPr lang="es-ES_tradnl" sz="1050">
                <a:solidFill>
                  <a:srgbClr val="FF0000"/>
                </a:solidFill>
                <a:sym typeface="Monotype Sorts" charset="2"/>
              </a:rPr>
              <a:t></a:t>
            </a:r>
            <a:endParaRPr lang="es-ES_tradnl" sz="1050"/>
          </a:p>
        </p:txBody>
      </p:sp>
      <p:sp>
        <p:nvSpPr>
          <p:cNvPr id="91218" name="Line 82"/>
          <p:cNvSpPr>
            <a:spLocks noChangeShapeType="1"/>
          </p:cNvSpPr>
          <p:nvPr/>
        </p:nvSpPr>
        <p:spPr bwMode="auto">
          <a:xfrm>
            <a:off x="3632200" y="2027238"/>
            <a:ext cx="330200" cy="228600"/>
          </a:xfrm>
          <a:prstGeom prst="line">
            <a:avLst/>
          </a:prstGeom>
          <a:noFill/>
          <a:ln w="9525">
            <a:solidFill>
              <a:srgbClr val="009900"/>
            </a:solidFill>
            <a:round/>
            <a:headEnd/>
            <a:tailEnd type="stealth" w="med" len="med"/>
          </a:ln>
          <a:effectLst/>
        </p:spPr>
        <p:txBody>
          <a:bodyPr wrap="none" anchor="ctr"/>
          <a:lstStyle/>
          <a:p>
            <a:endParaRPr lang="es-ES_tradnl" sz="1050"/>
          </a:p>
        </p:txBody>
      </p:sp>
      <p:sp>
        <p:nvSpPr>
          <p:cNvPr id="91221" name="AutoShape 85"/>
          <p:cNvSpPr>
            <a:spLocks noChangeArrowheads="1"/>
          </p:cNvSpPr>
          <p:nvPr/>
        </p:nvSpPr>
        <p:spPr bwMode="auto">
          <a:xfrm>
            <a:off x="4048389" y="4035426"/>
            <a:ext cx="1637242" cy="576263"/>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050"/>
          </a:p>
        </p:txBody>
      </p:sp>
      <p:sp>
        <p:nvSpPr>
          <p:cNvPr id="91222" name="Rectangle 86"/>
          <p:cNvSpPr>
            <a:spLocks noChangeArrowheads="1"/>
          </p:cNvSpPr>
          <p:nvPr/>
        </p:nvSpPr>
        <p:spPr bwMode="auto">
          <a:xfrm>
            <a:off x="4270244" y="4113214"/>
            <a:ext cx="1157368" cy="371640"/>
          </a:xfrm>
          <a:prstGeom prst="rect">
            <a:avLst/>
          </a:prstGeom>
          <a:noFill/>
          <a:ln w="9525">
            <a:noFill/>
            <a:miter lim="800000"/>
            <a:headEnd/>
            <a:tailEnd/>
          </a:ln>
        </p:spPr>
        <p:txBody>
          <a:bodyPr wrap="none" lIns="0" tIns="0" rIns="0" bIns="0">
            <a:spAutoFit/>
          </a:bodyPr>
          <a:lstStyle/>
          <a:p>
            <a:r>
              <a:rPr lang="es-ES_tradnl" sz="1050" b="1">
                <a:solidFill>
                  <a:srgbClr val="0000FF"/>
                </a:solidFill>
              </a:rPr>
              <a:t>ANTICIPACIÓN</a:t>
            </a:r>
          </a:p>
          <a:p>
            <a:pPr>
              <a:spcBef>
                <a:spcPct val="30000"/>
              </a:spcBef>
            </a:pPr>
            <a:r>
              <a:rPr lang="es-ES_tradnl" sz="1050" b="1">
                <a:solidFill>
                  <a:srgbClr val="0000FF"/>
                </a:solidFill>
              </a:rPr>
              <a:t>INGRESOS</a:t>
            </a:r>
            <a:endParaRPr lang="es-ES_tradnl" sz="1050"/>
          </a:p>
        </p:txBody>
      </p:sp>
      <p:sp>
        <p:nvSpPr>
          <p:cNvPr id="91223" name="Line 87"/>
          <p:cNvSpPr>
            <a:spLocks noChangeShapeType="1"/>
          </p:cNvSpPr>
          <p:nvPr/>
        </p:nvSpPr>
        <p:spPr bwMode="auto">
          <a:xfrm flipV="1">
            <a:off x="3632200" y="4614863"/>
            <a:ext cx="330200" cy="228600"/>
          </a:xfrm>
          <a:prstGeom prst="line">
            <a:avLst/>
          </a:prstGeom>
          <a:noFill/>
          <a:ln w="9525">
            <a:solidFill>
              <a:srgbClr val="009900"/>
            </a:solidFill>
            <a:round/>
            <a:headEnd/>
            <a:tailEnd type="stealth" w="med" len="med"/>
          </a:ln>
          <a:effectLst/>
        </p:spPr>
        <p:txBody>
          <a:bodyPr wrap="none" anchor="ctr"/>
          <a:lstStyle/>
          <a:p>
            <a:endParaRPr lang="es-ES_tradnl" sz="1050"/>
          </a:p>
        </p:txBody>
      </p:sp>
      <p:sp>
        <p:nvSpPr>
          <p:cNvPr id="91224" name="Rectangle 88"/>
          <p:cNvSpPr>
            <a:spLocks noChangeArrowheads="1"/>
          </p:cNvSpPr>
          <p:nvPr/>
        </p:nvSpPr>
        <p:spPr bwMode="auto">
          <a:xfrm>
            <a:off x="5943600" y="4164014"/>
            <a:ext cx="144270" cy="161583"/>
          </a:xfrm>
          <a:prstGeom prst="rect">
            <a:avLst/>
          </a:prstGeom>
          <a:noFill/>
          <a:ln w="9525">
            <a:noFill/>
            <a:miter lim="800000"/>
            <a:headEnd/>
            <a:tailEnd/>
          </a:ln>
        </p:spPr>
        <p:txBody>
          <a:bodyPr wrap="none" lIns="0" tIns="0" rIns="0" bIns="0">
            <a:spAutoFit/>
          </a:bodyPr>
          <a:lstStyle/>
          <a:p>
            <a:pPr algn="l"/>
            <a:r>
              <a:rPr lang="es-ES_tradnl" sz="1050">
                <a:solidFill>
                  <a:srgbClr val="FF0000"/>
                </a:solidFill>
                <a:sym typeface="Monotype Sorts" charset="2"/>
              </a:rPr>
              <a:t></a:t>
            </a:r>
            <a:endParaRPr lang="es-ES_tradnl" sz="1050"/>
          </a:p>
        </p:txBody>
      </p:sp>
      <p:sp>
        <p:nvSpPr>
          <p:cNvPr id="91227" name="Line 91"/>
          <p:cNvSpPr>
            <a:spLocks noChangeShapeType="1"/>
          </p:cNvSpPr>
          <p:nvPr/>
        </p:nvSpPr>
        <p:spPr bwMode="auto">
          <a:xfrm>
            <a:off x="3632200" y="5376863"/>
            <a:ext cx="330200" cy="228600"/>
          </a:xfrm>
          <a:prstGeom prst="line">
            <a:avLst/>
          </a:prstGeom>
          <a:noFill/>
          <a:ln w="9525">
            <a:solidFill>
              <a:srgbClr val="009900"/>
            </a:solidFill>
            <a:round/>
            <a:headEnd/>
            <a:tailEnd type="stealth" w="med" len="med"/>
          </a:ln>
          <a:effectLst/>
        </p:spPr>
        <p:txBody>
          <a:bodyPr wrap="none" anchor="ctr"/>
          <a:lstStyle/>
          <a:p>
            <a:endParaRPr lang="es-ES_tradnl" sz="1050"/>
          </a:p>
        </p:txBody>
      </p:sp>
      <p:sp>
        <p:nvSpPr>
          <p:cNvPr id="91180" name="Rectangle 44"/>
          <p:cNvSpPr>
            <a:spLocks noChangeArrowheads="1"/>
          </p:cNvSpPr>
          <p:nvPr/>
        </p:nvSpPr>
        <p:spPr bwMode="auto">
          <a:xfrm>
            <a:off x="6273800" y="5589241"/>
            <a:ext cx="3380734" cy="347403"/>
          </a:xfrm>
          <a:prstGeom prst="rect">
            <a:avLst/>
          </a:prstGeom>
          <a:noFill/>
          <a:ln w="9525">
            <a:noFill/>
            <a:miter lim="800000"/>
            <a:headEnd/>
            <a:tailEnd/>
          </a:ln>
        </p:spPr>
        <p:txBody>
          <a:bodyPr wrap="none" lIns="0" tIns="0" rIns="0" bIns="0">
            <a:spAutoFit/>
          </a:bodyPr>
          <a:lstStyle/>
          <a:p>
            <a:pPr algn="l"/>
            <a:r>
              <a:rPr lang="es-ES_tradnl" sz="1050" dirty="0">
                <a:solidFill>
                  <a:srgbClr val="000000"/>
                </a:solidFill>
              </a:rPr>
              <a:t>Ingresos contabilizados en ejercicio</a:t>
            </a:r>
          </a:p>
          <a:p>
            <a:pPr algn="l">
              <a:spcBef>
                <a:spcPct val="15000"/>
              </a:spcBef>
            </a:pPr>
            <a:r>
              <a:rPr lang="es-ES_tradnl" sz="1050" dirty="0">
                <a:solidFill>
                  <a:srgbClr val="000000"/>
                </a:solidFill>
              </a:rPr>
              <a:t>integrados en la B.I. de un período posterior</a:t>
            </a:r>
          </a:p>
        </p:txBody>
      </p:sp>
      <p:sp>
        <p:nvSpPr>
          <p:cNvPr id="91183" name="Rectangle 47"/>
          <p:cNvSpPr>
            <a:spLocks noChangeArrowheads="1"/>
          </p:cNvSpPr>
          <p:nvPr/>
        </p:nvSpPr>
        <p:spPr bwMode="auto">
          <a:xfrm>
            <a:off x="6504253" y="6093297"/>
            <a:ext cx="2729914" cy="161583"/>
          </a:xfrm>
          <a:prstGeom prst="rect">
            <a:avLst/>
          </a:prstGeom>
          <a:noFill/>
          <a:ln w="9525">
            <a:noFill/>
            <a:miter lim="800000"/>
            <a:headEnd/>
            <a:tailEnd/>
          </a:ln>
        </p:spPr>
        <p:txBody>
          <a:bodyPr wrap="none" lIns="0" tIns="0" rIns="0" bIns="0">
            <a:spAutoFit/>
          </a:bodyPr>
          <a:lstStyle/>
          <a:p>
            <a:pPr algn="l"/>
            <a:r>
              <a:rPr lang="es-ES_tradnl" sz="1050" dirty="0">
                <a:solidFill>
                  <a:srgbClr val="D60093"/>
                </a:solidFill>
              </a:rPr>
              <a:t>•</a:t>
            </a:r>
            <a:r>
              <a:rPr lang="es-ES_tradnl" sz="1050" dirty="0">
                <a:solidFill>
                  <a:srgbClr val="000000"/>
                </a:solidFill>
              </a:rPr>
              <a:t>   Operaciones con precio aplazado</a:t>
            </a:r>
          </a:p>
        </p:txBody>
      </p:sp>
      <p:sp>
        <p:nvSpPr>
          <p:cNvPr id="91225" name="AutoShape 89"/>
          <p:cNvSpPr>
            <a:spLocks noChangeArrowheads="1"/>
          </p:cNvSpPr>
          <p:nvPr/>
        </p:nvSpPr>
        <p:spPr bwMode="auto">
          <a:xfrm>
            <a:off x="4046670" y="5517232"/>
            <a:ext cx="1637242" cy="576262"/>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050"/>
          </a:p>
        </p:txBody>
      </p:sp>
      <p:sp>
        <p:nvSpPr>
          <p:cNvPr id="91226" name="Rectangle 90"/>
          <p:cNvSpPr>
            <a:spLocks noChangeArrowheads="1"/>
          </p:cNvSpPr>
          <p:nvPr/>
        </p:nvSpPr>
        <p:spPr bwMode="auto">
          <a:xfrm>
            <a:off x="4273683" y="5589240"/>
            <a:ext cx="1157368" cy="371640"/>
          </a:xfrm>
          <a:prstGeom prst="rect">
            <a:avLst/>
          </a:prstGeom>
          <a:noFill/>
          <a:ln w="9525">
            <a:noFill/>
            <a:miter lim="800000"/>
            <a:headEnd/>
            <a:tailEnd/>
          </a:ln>
        </p:spPr>
        <p:txBody>
          <a:bodyPr wrap="none" lIns="0" tIns="0" rIns="0" bIns="0">
            <a:spAutoFit/>
          </a:bodyPr>
          <a:lstStyle/>
          <a:p>
            <a:r>
              <a:rPr lang="es-ES_tradnl" sz="1050" b="1" dirty="0">
                <a:solidFill>
                  <a:srgbClr val="0000FF"/>
                </a:solidFill>
              </a:rPr>
              <a:t>DIFERIMIENTO</a:t>
            </a:r>
          </a:p>
          <a:p>
            <a:pPr>
              <a:spcBef>
                <a:spcPct val="30000"/>
              </a:spcBef>
            </a:pPr>
            <a:r>
              <a:rPr lang="es-ES_tradnl" sz="1050" b="1" dirty="0">
                <a:solidFill>
                  <a:srgbClr val="0000FF"/>
                </a:solidFill>
              </a:rPr>
              <a:t>INGRESOS</a:t>
            </a:r>
            <a:endParaRPr lang="es-ES_tradnl" sz="1050" dirty="0"/>
          </a:p>
        </p:txBody>
      </p:sp>
      <p:sp>
        <p:nvSpPr>
          <p:cNvPr id="91228" name="Rectangle 92"/>
          <p:cNvSpPr>
            <a:spLocks noChangeArrowheads="1"/>
          </p:cNvSpPr>
          <p:nvPr/>
        </p:nvSpPr>
        <p:spPr bwMode="auto">
          <a:xfrm>
            <a:off x="5943600" y="5808664"/>
            <a:ext cx="144270" cy="161583"/>
          </a:xfrm>
          <a:prstGeom prst="rect">
            <a:avLst/>
          </a:prstGeom>
          <a:noFill/>
          <a:ln w="9525">
            <a:noFill/>
            <a:miter lim="800000"/>
            <a:headEnd/>
            <a:tailEnd/>
          </a:ln>
        </p:spPr>
        <p:txBody>
          <a:bodyPr wrap="none" lIns="0" tIns="0" rIns="0" bIns="0">
            <a:spAutoFit/>
          </a:bodyPr>
          <a:lstStyle/>
          <a:p>
            <a:pPr algn="l"/>
            <a:r>
              <a:rPr lang="es-ES_tradnl" sz="1050">
                <a:solidFill>
                  <a:srgbClr val="FF0000"/>
                </a:solidFill>
                <a:sym typeface="Monotype Sorts" charset="2"/>
              </a:rPr>
              <a:t></a:t>
            </a:r>
            <a:endParaRPr lang="es-ES_tradnl" sz="1050"/>
          </a:p>
        </p:txBody>
      </p:sp>
      <p:sp>
        <p:nvSpPr>
          <p:cNvPr id="91231" name="Line 95"/>
          <p:cNvSpPr>
            <a:spLocks noChangeShapeType="1"/>
          </p:cNvSpPr>
          <p:nvPr/>
        </p:nvSpPr>
        <p:spPr bwMode="auto">
          <a:xfrm>
            <a:off x="6339152" y="1100138"/>
            <a:ext cx="18004" cy="600670"/>
          </a:xfrm>
          <a:prstGeom prst="line">
            <a:avLst/>
          </a:prstGeom>
          <a:noFill/>
          <a:ln w="9525">
            <a:solidFill>
              <a:srgbClr val="009900"/>
            </a:solidFill>
            <a:round/>
            <a:headEnd/>
            <a:tailEnd/>
          </a:ln>
          <a:effectLst/>
        </p:spPr>
        <p:txBody>
          <a:bodyPr wrap="none" anchor="ctr"/>
          <a:lstStyle/>
          <a:p>
            <a:endParaRPr lang="es-ES_tradnl" sz="1050"/>
          </a:p>
        </p:txBody>
      </p:sp>
      <p:sp>
        <p:nvSpPr>
          <p:cNvPr id="91155" name="Rectangle 19"/>
          <p:cNvSpPr>
            <a:spLocks noChangeArrowheads="1"/>
          </p:cNvSpPr>
          <p:nvPr/>
        </p:nvSpPr>
        <p:spPr bwMode="auto">
          <a:xfrm>
            <a:off x="6273801" y="2247900"/>
            <a:ext cx="2973571" cy="347403"/>
          </a:xfrm>
          <a:prstGeom prst="rect">
            <a:avLst/>
          </a:prstGeom>
          <a:noFill/>
          <a:ln w="9525">
            <a:noFill/>
            <a:miter lim="800000"/>
            <a:headEnd/>
            <a:tailEnd/>
          </a:ln>
        </p:spPr>
        <p:txBody>
          <a:bodyPr wrap="none" lIns="0" tIns="0" rIns="0" bIns="0">
            <a:spAutoFit/>
          </a:bodyPr>
          <a:lstStyle/>
          <a:p>
            <a:pPr algn="l"/>
            <a:r>
              <a:rPr lang="es-ES_tradnl" sz="1050" dirty="0">
                <a:solidFill>
                  <a:srgbClr val="000000"/>
                </a:solidFill>
              </a:rPr>
              <a:t>Gasto contable del ejercicio</a:t>
            </a:r>
          </a:p>
          <a:p>
            <a:pPr algn="l">
              <a:spcBef>
                <a:spcPct val="15000"/>
              </a:spcBef>
            </a:pPr>
            <a:r>
              <a:rPr lang="es-ES_tradnl" sz="1050" dirty="0">
                <a:solidFill>
                  <a:srgbClr val="000000"/>
                </a:solidFill>
              </a:rPr>
              <a:t>imputado </a:t>
            </a:r>
            <a:r>
              <a:rPr lang="es-ES_tradnl" sz="1050" dirty="0" smtClean="0">
                <a:solidFill>
                  <a:srgbClr val="000000"/>
                </a:solidFill>
              </a:rPr>
              <a:t>fiscalmente en </a:t>
            </a:r>
            <a:r>
              <a:rPr lang="es-ES_tradnl" sz="1050" dirty="0">
                <a:solidFill>
                  <a:srgbClr val="000000"/>
                </a:solidFill>
              </a:rPr>
              <a:t>otro posterior</a:t>
            </a:r>
          </a:p>
        </p:txBody>
      </p:sp>
      <p:sp>
        <p:nvSpPr>
          <p:cNvPr id="91213" name="AutoShape 77"/>
          <p:cNvSpPr>
            <a:spLocks noChangeArrowheads="1"/>
          </p:cNvSpPr>
          <p:nvPr/>
        </p:nvSpPr>
        <p:spPr bwMode="auto">
          <a:xfrm>
            <a:off x="4046670" y="2217738"/>
            <a:ext cx="1637242" cy="576262"/>
          </a:xfrm>
          <a:prstGeom prst="roundRect">
            <a:avLst>
              <a:gd name="adj" fmla="val 16667"/>
            </a:avLst>
          </a:prstGeom>
          <a:solidFill>
            <a:srgbClr val="EAEAEA"/>
          </a:solidFill>
          <a:ln w="9525">
            <a:solidFill>
              <a:srgbClr val="009900"/>
            </a:solidFill>
            <a:round/>
            <a:headEnd/>
            <a:tailEnd/>
          </a:ln>
          <a:effectLst/>
        </p:spPr>
        <p:txBody>
          <a:bodyPr wrap="none" anchor="ctr"/>
          <a:lstStyle/>
          <a:p>
            <a:endParaRPr lang="es-ES_tradnl" sz="1050"/>
          </a:p>
        </p:txBody>
      </p:sp>
      <p:sp>
        <p:nvSpPr>
          <p:cNvPr id="91214" name="Rectangle 78"/>
          <p:cNvSpPr>
            <a:spLocks noChangeArrowheads="1"/>
          </p:cNvSpPr>
          <p:nvPr/>
        </p:nvSpPr>
        <p:spPr bwMode="auto">
          <a:xfrm>
            <a:off x="4273683" y="2295525"/>
            <a:ext cx="1157368" cy="371640"/>
          </a:xfrm>
          <a:prstGeom prst="rect">
            <a:avLst/>
          </a:prstGeom>
          <a:noFill/>
          <a:ln w="9525">
            <a:noFill/>
            <a:miter lim="800000"/>
            <a:headEnd/>
            <a:tailEnd/>
          </a:ln>
        </p:spPr>
        <p:txBody>
          <a:bodyPr wrap="none" lIns="0" tIns="0" rIns="0" bIns="0">
            <a:spAutoFit/>
          </a:bodyPr>
          <a:lstStyle/>
          <a:p>
            <a:r>
              <a:rPr lang="es-ES_tradnl" sz="1050" b="1">
                <a:solidFill>
                  <a:srgbClr val="0000FF"/>
                </a:solidFill>
              </a:rPr>
              <a:t>DIFERIMIENTO</a:t>
            </a:r>
          </a:p>
          <a:p>
            <a:pPr>
              <a:spcBef>
                <a:spcPct val="30000"/>
              </a:spcBef>
            </a:pPr>
            <a:r>
              <a:rPr lang="es-ES_tradnl" sz="1050" b="1">
                <a:solidFill>
                  <a:srgbClr val="0000FF"/>
                </a:solidFill>
              </a:rPr>
              <a:t>GASTOS</a:t>
            </a:r>
            <a:endParaRPr lang="es-ES_tradnl" sz="1050"/>
          </a:p>
        </p:txBody>
      </p:sp>
      <p:sp>
        <p:nvSpPr>
          <p:cNvPr id="91219" name="Rectangle 83"/>
          <p:cNvSpPr>
            <a:spLocks noChangeArrowheads="1"/>
          </p:cNvSpPr>
          <p:nvPr/>
        </p:nvSpPr>
        <p:spPr bwMode="auto">
          <a:xfrm>
            <a:off x="5943600" y="2363789"/>
            <a:ext cx="144270" cy="161583"/>
          </a:xfrm>
          <a:prstGeom prst="rect">
            <a:avLst/>
          </a:prstGeom>
          <a:noFill/>
          <a:ln w="9525">
            <a:noFill/>
            <a:miter lim="800000"/>
            <a:headEnd/>
            <a:tailEnd/>
          </a:ln>
        </p:spPr>
        <p:txBody>
          <a:bodyPr wrap="none" lIns="0" tIns="0" rIns="0" bIns="0">
            <a:spAutoFit/>
          </a:bodyPr>
          <a:lstStyle/>
          <a:p>
            <a:pPr algn="l"/>
            <a:r>
              <a:rPr lang="es-ES_tradnl" sz="1050">
                <a:solidFill>
                  <a:srgbClr val="FF0000"/>
                </a:solidFill>
                <a:sym typeface="Monotype Sorts" charset="2"/>
              </a:rPr>
              <a:t></a:t>
            </a:r>
            <a:endParaRPr lang="es-ES_tradnl" sz="1050"/>
          </a:p>
        </p:txBody>
      </p:sp>
      <p:grpSp>
        <p:nvGrpSpPr>
          <p:cNvPr id="2" name="Group 101"/>
          <p:cNvGrpSpPr>
            <a:grpSpLocks/>
          </p:cNvGrpSpPr>
          <p:nvPr/>
        </p:nvGrpSpPr>
        <p:grpSpPr bwMode="auto">
          <a:xfrm>
            <a:off x="5967111" y="2708279"/>
            <a:ext cx="3977889" cy="602117"/>
            <a:chOff x="3686" y="1752"/>
            <a:chExt cx="2313" cy="335"/>
          </a:xfrm>
        </p:grpSpPr>
        <p:sp>
          <p:nvSpPr>
            <p:cNvPr id="91158" name="Rectangle 22"/>
            <p:cNvSpPr>
              <a:spLocks noChangeArrowheads="1"/>
            </p:cNvSpPr>
            <p:nvPr/>
          </p:nvSpPr>
          <p:spPr bwMode="auto">
            <a:xfrm>
              <a:off x="3731" y="1752"/>
              <a:ext cx="2268" cy="90"/>
            </a:xfrm>
            <a:prstGeom prst="rect">
              <a:avLst/>
            </a:prstGeom>
            <a:noFill/>
            <a:ln w="9525">
              <a:noFill/>
              <a:miter lim="800000"/>
              <a:headEnd/>
              <a:tailEnd/>
            </a:ln>
          </p:spPr>
          <p:txBody>
            <a:bodyPr wrap="none" lIns="0" tIns="0" rIns="0" bIns="0">
              <a:spAutoFit/>
            </a:bodyPr>
            <a:lstStyle/>
            <a:p>
              <a:pPr algn="l"/>
              <a:r>
                <a:rPr lang="es-ES_tradnl" sz="1050" dirty="0">
                  <a:solidFill>
                    <a:srgbClr val="D60093"/>
                  </a:solidFill>
                </a:rPr>
                <a:t>•</a:t>
              </a:r>
              <a:r>
                <a:rPr lang="es-ES_tradnl" sz="1050" dirty="0">
                  <a:solidFill>
                    <a:srgbClr val="000000"/>
                  </a:solidFill>
                </a:rPr>
                <a:t>   </a:t>
              </a:r>
              <a:r>
                <a:rPr lang="es-ES_tradnl" sz="1050" dirty="0" smtClean="0">
                  <a:solidFill>
                    <a:srgbClr val="000000"/>
                  </a:solidFill>
                </a:rPr>
                <a:t>Dotaciones </a:t>
              </a:r>
              <a:r>
                <a:rPr lang="es-ES_tradnl" sz="1050" dirty="0">
                  <a:solidFill>
                    <a:srgbClr val="000000"/>
                  </a:solidFill>
                </a:rPr>
                <a:t>a </a:t>
              </a:r>
              <a:r>
                <a:rPr lang="es-ES_tradnl" sz="1050" dirty="0" smtClean="0">
                  <a:solidFill>
                    <a:srgbClr val="000000"/>
                  </a:solidFill>
                </a:rPr>
                <a:t>deterioros de valor o a provisiones</a:t>
              </a:r>
              <a:endParaRPr lang="es-ES_tradnl" sz="1050" dirty="0">
                <a:solidFill>
                  <a:srgbClr val="000000"/>
                </a:solidFill>
              </a:endParaRPr>
            </a:p>
          </p:txBody>
        </p:sp>
        <p:sp>
          <p:nvSpPr>
            <p:cNvPr id="91167" name="Rectangle 31"/>
            <p:cNvSpPr>
              <a:spLocks noChangeArrowheads="1"/>
            </p:cNvSpPr>
            <p:nvPr/>
          </p:nvSpPr>
          <p:spPr bwMode="auto">
            <a:xfrm>
              <a:off x="3731" y="1907"/>
              <a:ext cx="1273" cy="180"/>
            </a:xfrm>
            <a:prstGeom prst="rect">
              <a:avLst/>
            </a:prstGeom>
            <a:noFill/>
            <a:ln w="9525">
              <a:noFill/>
              <a:miter lim="800000"/>
              <a:headEnd/>
              <a:tailEnd/>
            </a:ln>
          </p:spPr>
          <p:txBody>
            <a:bodyPr wrap="none" lIns="0" tIns="0" rIns="0" bIns="0">
              <a:spAutoFit/>
            </a:bodyPr>
            <a:lstStyle/>
            <a:p>
              <a:pPr algn="l"/>
              <a:r>
                <a:rPr lang="es-ES_tradnl" sz="1050" dirty="0">
                  <a:solidFill>
                    <a:srgbClr val="D60093"/>
                  </a:solidFill>
                </a:rPr>
                <a:t>•</a:t>
              </a:r>
              <a:r>
                <a:rPr lang="es-ES_tradnl" sz="1050" dirty="0">
                  <a:solidFill>
                    <a:srgbClr val="000000"/>
                  </a:solidFill>
                </a:rPr>
                <a:t>   Exceso de amortizaciones</a:t>
              </a:r>
            </a:p>
            <a:p>
              <a:pPr algn="l">
                <a:buFontTx/>
                <a:buChar char="•"/>
              </a:pPr>
              <a:endParaRPr lang="es-ES_tradnl" sz="1050" dirty="0"/>
            </a:p>
          </p:txBody>
        </p:sp>
        <p:sp>
          <p:nvSpPr>
            <p:cNvPr id="91232" name="Line 96"/>
            <p:cNvSpPr>
              <a:spLocks noChangeShapeType="1"/>
            </p:cNvSpPr>
            <p:nvPr/>
          </p:nvSpPr>
          <p:spPr bwMode="auto">
            <a:xfrm>
              <a:off x="3686" y="1773"/>
              <a:ext cx="0" cy="227"/>
            </a:xfrm>
            <a:prstGeom prst="line">
              <a:avLst/>
            </a:prstGeom>
            <a:noFill/>
            <a:ln w="9525">
              <a:solidFill>
                <a:srgbClr val="009900"/>
              </a:solidFill>
              <a:round/>
              <a:headEnd/>
              <a:tailEnd/>
            </a:ln>
            <a:effectLst/>
          </p:spPr>
          <p:txBody>
            <a:bodyPr wrap="none" anchor="ctr"/>
            <a:lstStyle/>
            <a:p>
              <a:endParaRPr lang="es-ES_tradnl" sz="1050"/>
            </a:p>
          </p:txBody>
        </p:sp>
      </p:grpSp>
      <p:sp>
        <p:nvSpPr>
          <p:cNvPr id="91235" name="Line 99"/>
          <p:cNvSpPr>
            <a:spLocks noChangeShapeType="1"/>
          </p:cNvSpPr>
          <p:nvPr/>
        </p:nvSpPr>
        <p:spPr bwMode="auto">
          <a:xfrm>
            <a:off x="2146300" y="3814763"/>
            <a:ext cx="412750" cy="1027112"/>
          </a:xfrm>
          <a:prstGeom prst="line">
            <a:avLst/>
          </a:prstGeom>
          <a:noFill/>
          <a:ln w="9525">
            <a:solidFill>
              <a:srgbClr val="009900"/>
            </a:solidFill>
            <a:round/>
            <a:headEnd/>
            <a:tailEnd type="stealth" w="med" len="med"/>
          </a:ln>
          <a:effectLst/>
        </p:spPr>
        <p:txBody>
          <a:bodyPr wrap="none" anchor="ctr"/>
          <a:lstStyle/>
          <a:p>
            <a:endParaRPr lang="es-ES_tradnl" sz="1050"/>
          </a:p>
        </p:txBody>
      </p:sp>
      <p:sp>
        <p:nvSpPr>
          <p:cNvPr id="42" name="41 Rectángulo"/>
          <p:cNvSpPr/>
          <p:nvPr/>
        </p:nvSpPr>
        <p:spPr>
          <a:xfrm>
            <a:off x="6435165" y="1484785"/>
            <a:ext cx="2789546" cy="253916"/>
          </a:xfrm>
          <a:prstGeom prst="rect">
            <a:avLst/>
          </a:prstGeom>
        </p:spPr>
        <p:txBody>
          <a:bodyPr wrap="none">
            <a:spAutoFit/>
          </a:bodyPr>
          <a:lstStyle/>
          <a:p>
            <a:pPr algn="l"/>
            <a:r>
              <a:rPr lang="es-ES_tradnl" sz="1050" dirty="0" smtClean="0">
                <a:solidFill>
                  <a:srgbClr val="CC3399"/>
                </a:solidFill>
                <a:cs typeface="Arial" charset="0"/>
              </a:rPr>
              <a:t>•   </a:t>
            </a:r>
            <a:r>
              <a:rPr lang="es-ES_tradnl" sz="1050" dirty="0" smtClean="0">
                <a:solidFill>
                  <a:srgbClr val="000000"/>
                </a:solidFill>
                <a:cs typeface="Arial" charset="0"/>
              </a:rPr>
              <a:t>Amortización acelerada en ERD</a:t>
            </a:r>
            <a:endParaRPr lang="es-ES_tradnl" sz="1050" dirty="0">
              <a:solidFill>
                <a:srgbClr val="000000"/>
              </a:solidFill>
              <a:cs typeface="Arial" charset="0"/>
            </a:endParaRPr>
          </a:p>
        </p:txBody>
      </p:sp>
      <p:sp>
        <p:nvSpPr>
          <p:cNvPr id="43" name="AutoShape 59"/>
          <p:cNvSpPr>
            <a:spLocks noChangeArrowheads="1"/>
          </p:cNvSpPr>
          <p:nvPr/>
        </p:nvSpPr>
        <p:spPr bwMode="auto">
          <a:xfrm>
            <a:off x="194471" y="404664"/>
            <a:ext cx="3354373" cy="936104"/>
          </a:xfrm>
          <a:prstGeom prst="roundRect">
            <a:avLst>
              <a:gd name="adj" fmla="val 16667"/>
            </a:avLst>
          </a:prstGeom>
          <a:solidFill>
            <a:srgbClr val="FF0000"/>
          </a:solidFill>
          <a:ln w="38100">
            <a:solidFill>
              <a:schemeClr val="accent6">
                <a:lumMod val="50000"/>
              </a:schemeClr>
            </a:solidFill>
            <a:round/>
            <a:headEnd/>
            <a:tailEnd/>
          </a:ln>
          <a:effectLst/>
        </p:spPr>
        <p:txBody>
          <a:bodyPr wrap="none" anchor="t"/>
          <a:lstStyle/>
          <a:p>
            <a:r>
              <a:rPr lang="es-ES_tradnl" sz="1050" b="1" u="sng" dirty="0" smtClean="0"/>
              <a:t>No</a:t>
            </a:r>
            <a:r>
              <a:rPr lang="es-ES_tradnl" sz="1050" b="1" dirty="0" smtClean="0"/>
              <a:t> coincide contabilidad con Fiscalidad</a:t>
            </a:r>
          </a:p>
          <a:p>
            <a:endParaRPr lang="es-ES_tradnl" sz="1050" dirty="0" smtClean="0">
              <a:solidFill>
                <a:schemeClr val="bg1"/>
              </a:solidFill>
            </a:endParaRPr>
          </a:p>
          <a:p>
            <a:pPr algn="l"/>
            <a:r>
              <a:rPr lang="es-ES_tradnl" sz="1050" b="1" dirty="0" smtClean="0">
                <a:solidFill>
                  <a:srgbClr val="FFFF00"/>
                </a:solidFill>
              </a:rPr>
              <a:t>                    </a:t>
            </a:r>
            <a:r>
              <a:rPr lang="es-ES_tradnl" sz="1800" b="1" dirty="0" smtClean="0">
                <a:solidFill>
                  <a:srgbClr val="FFFF00"/>
                </a:solidFill>
              </a:rPr>
              <a:t>AJUSTES</a:t>
            </a:r>
            <a:endParaRPr lang="es-ES_tradnl" sz="1800" b="1" dirty="0">
              <a:solidFill>
                <a:srgbClr val="FFFF00"/>
              </a:solidFill>
            </a:endParaRPr>
          </a:p>
        </p:txBody>
      </p:sp>
      <p:sp>
        <p:nvSpPr>
          <p:cNvPr id="45" name="44 Flecha derecha"/>
          <p:cNvSpPr/>
          <p:nvPr/>
        </p:nvSpPr>
        <p:spPr bwMode="auto">
          <a:xfrm>
            <a:off x="584515" y="836712"/>
            <a:ext cx="468052" cy="268608"/>
          </a:xfrm>
          <a:prstGeom prst="rightArrow">
            <a:avLst>
              <a:gd name="adj1" fmla="val 50000"/>
              <a:gd name="adj2" fmla="val 50000"/>
            </a:avLst>
          </a:prstGeom>
          <a:solidFill>
            <a:schemeClr val="bg1"/>
          </a:solidFill>
          <a:ln w="38100" cap="flat" cmpd="sng" algn="ctr">
            <a:solidFill>
              <a:srgbClr val="FFFF00"/>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s-ES_tradnl" sz="1050" b="0" i="0" u="none" strike="noStrike" cap="none" normalizeH="0" baseline="0" smtClean="0">
              <a:ln>
                <a:noFill/>
              </a:ln>
              <a:solidFill>
                <a:schemeClr val="tx1"/>
              </a:solidFill>
              <a:effectLst/>
              <a:latin typeface="Arial" charset="0"/>
            </a:endParaRPr>
          </a:p>
        </p:txBody>
      </p:sp>
      <p:sp>
        <p:nvSpPr>
          <p:cNvPr id="46" name="AutoShape 59"/>
          <p:cNvSpPr>
            <a:spLocks noChangeArrowheads="1"/>
          </p:cNvSpPr>
          <p:nvPr/>
        </p:nvSpPr>
        <p:spPr bwMode="auto">
          <a:xfrm>
            <a:off x="4250922" y="1340768"/>
            <a:ext cx="1716191" cy="576064"/>
          </a:xfrm>
          <a:prstGeom prst="roundRect">
            <a:avLst>
              <a:gd name="adj" fmla="val 16667"/>
            </a:avLst>
          </a:prstGeom>
          <a:solidFill>
            <a:srgbClr val="FF0000"/>
          </a:solidFill>
          <a:ln w="38100">
            <a:solidFill>
              <a:schemeClr val="accent6">
                <a:lumMod val="50000"/>
              </a:schemeClr>
            </a:solidFill>
            <a:round/>
            <a:headEnd/>
            <a:tailEnd/>
          </a:ln>
          <a:effectLst/>
        </p:spPr>
        <p:txBody>
          <a:bodyPr wrap="none" anchor="t"/>
          <a:lstStyle/>
          <a:p>
            <a:pPr algn="l"/>
            <a:r>
              <a:rPr lang="es-ES_tradnl" sz="1050" b="1" dirty="0" smtClean="0">
                <a:solidFill>
                  <a:srgbClr val="FFFF00"/>
                </a:solidFill>
              </a:rPr>
              <a:t> AJUSTE -</a:t>
            </a:r>
          </a:p>
          <a:p>
            <a:pPr algn="l"/>
            <a:r>
              <a:rPr lang="es-ES_tradnl" sz="1050" b="1" dirty="0" smtClean="0"/>
              <a:t>DT imponible (P)</a:t>
            </a:r>
            <a:endParaRPr lang="es-ES_tradnl" sz="1050" b="1" dirty="0"/>
          </a:p>
        </p:txBody>
      </p:sp>
      <p:sp>
        <p:nvSpPr>
          <p:cNvPr id="47" name="AutoShape 59"/>
          <p:cNvSpPr>
            <a:spLocks noChangeArrowheads="1"/>
          </p:cNvSpPr>
          <p:nvPr/>
        </p:nvSpPr>
        <p:spPr bwMode="auto">
          <a:xfrm>
            <a:off x="4172914" y="2852936"/>
            <a:ext cx="1560173" cy="576064"/>
          </a:xfrm>
          <a:prstGeom prst="roundRect">
            <a:avLst>
              <a:gd name="adj" fmla="val 16667"/>
            </a:avLst>
          </a:prstGeom>
          <a:solidFill>
            <a:srgbClr val="FF0000"/>
          </a:solidFill>
          <a:ln w="38100">
            <a:solidFill>
              <a:schemeClr val="accent6">
                <a:lumMod val="50000"/>
              </a:schemeClr>
            </a:solidFill>
            <a:round/>
            <a:headEnd/>
            <a:tailEnd/>
          </a:ln>
          <a:effectLst/>
        </p:spPr>
        <p:txBody>
          <a:bodyPr wrap="none" anchor="t"/>
          <a:lstStyle/>
          <a:p>
            <a:pPr algn="l"/>
            <a:r>
              <a:rPr lang="es-ES_tradnl" sz="1050" b="1" dirty="0" smtClean="0">
                <a:solidFill>
                  <a:srgbClr val="FFFF00"/>
                </a:solidFill>
              </a:rPr>
              <a:t> AJUSTE +</a:t>
            </a:r>
          </a:p>
          <a:p>
            <a:pPr algn="l"/>
            <a:r>
              <a:rPr lang="es-ES_tradnl" sz="1050" b="1" dirty="0" smtClean="0"/>
              <a:t>DT deducible (A)</a:t>
            </a:r>
            <a:endParaRPr lang="es-ES_tradnl" sz="1050" b="1" dirty="0"/>
          </a:p>
        </p:txBody>
      </p:sp>
      <p:sp>
        <p:nvSpPr>
          <p:cNvPr id="48" name="AutoShape 59"/>
          <p:cNvSpPr>
            <a:spLocks noChangeArrowheads="1"/>
          </p:cNvSpPr>
          <p:nvPr/>
        </p:nvSpPr>
        <p:spPr bwMode="auto">
          <a:xfrm>
            <a:off x="4172913" y="4725144"/>
            <a:ext cx="1716191" cy="576064"/>
          </a:xfrm>
          <a:prstGeom prst="roundRect">
            <a:avLst>
              <a:gd name="adj" fmla="val 16667"/>
            </a:avLst>
          </a:prstGeom>
          <a:solidFill>
            <a:srgbClr val="FF0000"/>
          </a:solidFill>
          <a:ln w="38100">
            <a:solidFill>
              <a:schemeClr val="accent6">
                <a:lumMod val="50000"/>
              </a:schemeClr>
            </a:solidFill>
            <a:round/>
            <a:headEnd/>
            <a:tailEnd/>
          </a:ln>
          <a:effectLst/>
        </p:spPr>
        <p:txBody>
          <a:bodyPr wrap="none" anchor="t"/>
          <a:lstStyle/>
          <a:p>
            <a:pPr algn="l"/>
            <a:r>
              <a:rPr lang="es-ES_tradnl" sz="1050" b="1" dirty="0" smtClean="0">
                <a:solidFill>
                  <a:srgbClr val="FFFF00"/>
                </a:solidFill>
              </a:rPr>
              <a:t> AJUSTE +</a:t>
            </a:r>
          </a:p>
          <a:p>
            <a:pPr algn="l"/>
            <a:r>
              <a:rPr lang="es-ES_tradnl" sz="1050" b="1" dirty="0" smtClean="0"/>
              <a:t>DT deducible (A)</a:t>
            </a:r>
            <a:endParaRPr lang="es-ES_tradnl" sz="1050" b="1" dirty="0"/>
          </a:p>
        </p:txBody>
      </p:sp>
      <p:sp>
        <p:nvSpPr>
          <p:cNvPr id="49" name="AutoShape 59"/>
          <p:cNvSpPr>
            <a:spLocks noChangeArrowheads="1"/>
          </p:cNvSpPr>
          <p:nvPr/>
        </p:nvSpPr>
        <p:spPr bwMode="auto">
          <a:xfrm>
            <a:off x="4172913" y="6165304"/>
            <a:ext cx="1638182" cy="620688"/>
          </a:xfrm>
          <a:prstGeom prst="roundRect">
            <a:avLst>
              <a:gd name="adj" fmla="val 16667"/>
            </a:avLst>
          </a:prstGeom>
          <a:solidFill>
            <a:srgbClr val="FF0000"/>
          </a:solidFill>
          <a:ln w="38100">
            <a:solidFill>
              <a:schemeClr val="accent6">
                <a:lumMod val="50000"/>
              </a:schemeClr>
            </a:solidFill>
            <a:round/>
            <a:headEnd/>
            <a:tailEnd/>
          </a:ln>
          <a:effectLst/>
        </p:spPr>
        <p:txBody>
          <a:bodyPr wrap="none" anchor="t"/>
          <a:lstStyle/>
          <a:p>
            <a:pPr algn="l"/>
            <a:r>
              <a:rPr lang="es-ES_tradnl" sz="1050" b="1" dirty="0" smtClean="0">
                <a:solidFill>
                  <a:srgbClr val="FFFF00"/>
                </a:solidFill>
              </a:rPr>
              <a:t> AJUSTE -</a:t>
            </a:r>
          </a:p>
          <a:p>
            <a:pPr algn="l"/>
            <a:r>
              <a:rPr lang="es-ES_tradnl" sz="1050" b="1" dirty="0" smtClean="0"/>
              <a:t>DT imponible (P)</a:t>
            </a:r>
          </a:p>
          <a:p>
            <a:pPr algn="l"/>
            <a:endParaRPr lang="es-ES_tradnl" sz="1050" b="1" dirty="0"/>
          </a:p>
        </p:txBody>
      </p:sp>
      <p:sp>
        <p:nvSpPr>
          <p:cNvPr id="50" name="AutoShape 59"/>
          <p:cNvSpPr>
            <a:spLocks noChangeArrowheads="1"/>
          </p:cNvSpPr>
          <p:nvPr/>
        </p:nvSpPr>
        <p:spPr bwMode="auto">
          <a:xfrm>
            <a:off x="7137243" y="1772816"/>
            <a:ext cx="2340260" cy="360040"/>
          </a:xfrm>
          <a:prstGeom prst="roundRect">
            <a:avLst>
              <a:gd name="adj" fmla="val 16667"/>
            </a:avLst>
          </a:prstGeom>
          <a:solidFill>
            <a:schemeClr val="accent1">
              <a:lumMod val="50000"/>
            </a:schemeClr>
          </a:solidFill>
          <a:ln w="38100">
            <a:solidFill>
              <a:schemeClr val="accent6">
                <a:lumMod val="50000"/>
              </a:schemeClr>
            </a:solidFill>
            <a:round/>
            <a:headEnd/>
            <a:tailEnd/>
          </a:ln>
          <a:effectLst/>
        </p:spPr>
        <p:txBody>
          <a:bodyPr wrap="none" anchor="t"/>
          <a:lstStyle/>
          <a:p>
            <a:pPr algn="l"/>
            <a:r>
              <a:rPr lang="es-ES_tradnl" sz="1050" b="1" dirty="0" smtClean="0">
                <a:solidFill>
                  <a:srgbClr val="FFFF00"/>
                </a:solidFill>
              </a:rPr>
              <a:t> </a:t>
            </a:r>
            <a:r>
              <a:rPr lang="es-ES_tradnl" sz="1050" b="1" u="sng" dirty="0" smtClean="0">
                <a:solidFill>
                  <a:srgbClr val="FFFF00"/>
                </a:solidFill>
              </a:rPr>
              <a:t>En el futuro</a:t>
            </a:r>
            <a:r>
              <a:rPr lang="es-ES_tradnl" sz="1050" b="1" dirty="0" smtClean="0">
                <a:solidFill>
                  <a:srgbClr val="FFFF00"/>
                </a:solidFill>
              </a:rPr>
              <a:t>: ajuste +</a:t>
            </a:r>
          </a:p>
        </p:txBody>
      </p:sp>
      <p:sp>
        <p:nvSpPr>
          <p:cNvPr id="52" name="AutoShape 59"/>
          <p:cNvSpPr>
            <a:spLocks noChangeArrowheads="1"/>
          </p:cNvSpPr>
          <p:nvPr/>
        </p:nvSpPr>
        <p:spPr bwMode="auto">
          <a:xfrm>
            <a:off x="7215252" y="3284984"/>
            <a:ext cx="2262251" cy="360040"/>
          </a:xfrm>
          <a:prstGeom prst="roundRect">
            <a:avLst>
              <a:gd name="adj" fmla="val 16667"/>
            </a:avLst>
          </a:prstGeom>
          <a:solidFill>
            <a:schemeClr val="accent1">
              <a:lumMod val="50000"/>
            </a:schemeClr>
          </a:solidFill>
          <a:ln w="38100">
            <a:solidFill>
              <a:schemeClr val="accent6">
                <a:lumMod val="50000"/>
              </a:schemeClr>
            </a:solidFill>
            <a:round/>
            <a:headEnd/>
            <a:tailEnd/>
          </a:ln>
          <a:effectLst/>
        </p:spPr>
        <p:txBody>
          <a:bodyPr wrap="none" anchor="t"/>
          <a:lstStyle/>
          <a:p>
            <a:pPr algn="l"/>
            <a:r>
              <a:rPr lang="es-ES_tradnl" sz="1050" b="1" dirty="0" smtClean="0">
                <a:solidFill>
                  <a:srgbClr val="FFFF00"/>
                </a:solidFill>
              </a:rPr>
              <a:t> </a:t>
            </a:r>
            <a:r>
              <a:rPr lang="es-ES_tradnl" sz="1050" b="1" u="sng" dirty="0" smtClean="0">
                <a:solidFill>
                  <a:srgbClr val="FFFF00"/>
                </a:solidFill>
              </a:rPr>
              <a:t>En el futuro</a:t>
            </a:r>
            <a:r>
              <a:rPr lang="es-ES_tradnl" sz="1050" b="1" dirty="0" smtClean="0">
                <a:solidFill>
                  <a:srgbClr val="FFFF00"/>
                </a:solidFill>
              </a:rPr>
              <a:t>: ajuste -</a:t>
            </a:r>
          </a:p>
        </p:txBody>
      </p:sp>
      <p:sp>
        <p:nvSpPr>
          <p:cNvPr id="53" name="AutoShape 59"/>
          <p:cNvSpPr>
            <a:spLocks noChangeArrowheads="1"/>
          </p:cNvSpPr>
          <p:nvPr/>
        </p:nvSpPr>
        <p:spPr bwMode="auto">
          <a:xfrm>
            <a:off x="7293260" y="4797152"/>
            <a:ext cx="2262251" cy="360040"/>
          </a:xfrm>
          <a:prstGeom prst="roundRect">
            <a:avLst>
              <a:gd name="adj" fmla="val 16667"/>
            </a:avLst>
          </a:prstGeom>
          <a:solidFill>
            <a:schemeClr val="accent1">
              <a:lumMod val="50000"/>
            </a:schemeClr>
          </a:solidFill>
          <a:ln w="38100">
            <a:solidFill>
              <a:schemeClr val="accent6">
                <a:lumMod val="50000"/>
              </a:schemeClr>
            </a:solidFill>
            <a:round/>
            <a:headEnd/>
            <a:tailEnd/>
          </a:ln>
          <a:effectLst/>
        </p:spPr>
        <p:txBody>
          <a:bodyPr wrap="none" anchor="t"/>
          <a:lstStyle/>
          <a:p>
            <a:pPr algn="l"/>
            <a:r>
              <a:rPr lang="es-ES_tradnl" sz="1050" b="1" dirty="0" smtClean="0">
                <a:solidFill>
                  <a:srgbClr val="FFFF00"/>
                </a:solidFill>
              </a:rPr>
              <a:t> </a:t>
            </a:r>
            <a:r>
              <a:rPr lang="es-ES_tradnl" sz="1050" b="1" u="sng" dirty="0" smtClean="0">
                <a:solidFill>
                  <a:srgbClr val="FFFF00"/>
                </a:solidFill>
              </a:rPr>
              <a:t>En el futuro</a:t>
            </a:r>
            <a:r>
              <a:rPr lang="es-ES_tradnl" sz="1050" b="1" dirty="0" smtClean="0">
                <a:solidFill>
                  <a:srgbClr val="FFFF00"/>
                </a:solidFill>
              </a:rPr>
              <a:t>: ajuste -</a:t>
            </a:r>
          </a:p>
        </p:txBody>
      </p:sp>
      <p:sp>
        <p:nvSpPr>
          <p:cNvPr id="54" name="AutoShape 59"/>
          <p:cNvSpPr>
            <a:spLocks noChangeArrowheads="1"/>
          </p:cNvSpPr>
          <p:nvPr/>
        </p:nvSpPr>
        <p:spPr bwMode="auto">
          <a:xfrm>
            <a:off x="6513173" y="6381328"/>
            <a:ext cx="2340260" cy="360040"/>
          </a:xfrm>
          <a:prstGeom prst="roundRect">
            <a:avLst>
              <a:gd name="adj" fmla="val 16667"/>
            </a:avLst>
          </a:prstGeom>
          <a:solidFill>
            <a:schemeClr val="accent1">
              <a:lumMod val="50000"/>
            </a:schemeClr>
          </a:solidFill>
          <a:ln w="38100">
            <a:solidFill>
              <a:schemeClr val="accent6">
                <a:lumMod val="50000"/>
              </a:schemeClr>
            </a:solidFill>
            <a:round/>
            <a:headEnd/>
            <a:tailEnd/>
          </a:ln>
          <a:effectLst/>
        </p:spPr>
        <p:txBody>
          <a:bodyPr wrap="none" anchor="t"/>
          <a:lstStyle/>
          <a:p>
            <a:pPr algn="l"/>
            <a:r>
              <a:rPr lang="es-ES_tradnl" sz="1050" b="1" dirty="0" smtClean="0">
                <a:solidFill>
                  <a:srgbClr val="FFFF00"/>
                </a:solidFill>
              </a:rPr>
              <a:t> </a:t>
            </a:r>
            <a:r>
              <a:rPr lang="es-ES_tradnl" sz="1050" b="1" u="sng" dirty="0" smtClean="0">
                <a:solidFill>
                  <a:srgbClr val="FFFF00"/>
                </a:solidFill>
              </a:rPr>
              <a:t>En el futuro</a:t>
            </a:r>
            <a:r>
              <a:rPr lang="es-ES_tradnl" sz="1050" b="1" dirty="0" smtClean="0">
                <a:solidFill>
                  <a:srgbClr val="FFFF00"/>
                </a:solidFill>
              </a:rPr>
              <a:t>: ajuste +</a:t>
            </a: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Onda">
  <a:themeElements>
    <a:clrScheme name="Onda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Ond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2000" b="1"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2000" b="1" i="0" u="none" strike="noStrike" cap="none" normalizeH="0" baseline="0" smtClean="0">
            <a:ln>
              <a:noFill/>
            </a:ln>
            <a:solidFill>
              <a:schemeClr val="tx1"/>
            </a:solidFill>
            <a:effectLst/>
            <a:latin typeface="Verdana" pitchFamily="34" charset="0"/>
          </a:defRPr>
        </a:defPPr>
      </a:lstStyle>
    </a:lnDef>
  </a:objectDefaults>
  <a:extraClrSchemeLst>
    <a:extraClrScheme>
      <a:clrScheme name="Onda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Onda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Onda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Onda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Onda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Onda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Onda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Onda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Onda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ema de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80952</TotalTime>
  <Words>99910</Words>
  <Application>Microsoft Office PowerPoint</Application>
  <PresentationFormat>A4 (210 x 297 mm)</PresentationFormat>
  <Paragraphs>16245</Paragraphs>
  <Slides>634</Slides>
  <Notes>463</Notes>
  <HiddenSlides>0</HiddenSlides>
  <MMClips>0</MMClips>
  <ScaleCrop>false</ScaleCrop>
  <HeadingPairs>
    <vt:vector size="6" baseType="variant">
      <vt:variant>
        <vt:lpstr>Tema</vt:lpstr>
      </vt:variant>
      <vt:variant>
        <vt:i4>1</vt:i4>
      </vt:variant>
      <vt:variant>
        <vt:lpstr>Servidores OLE incrustados</vt:lpstr>
      </vt:variant>
      <vt:variant>
        <vt:i4>2</vt:i4>
      </vt:variant>
      <vt:variant>
        <vt:lpstr>Títulos de diapositiva</vt:lpstr>
      </vt:variant>
      <vt:variant>
        <vt:i4>634</vt:i4>
      </vt:variant>
    </vt:vector>
  </HeadingPairs>
  <TitlesOfParts>
    <vt:vector size="637" baseType="lpstr">
      <vt:lpstr>Onda</vt:lpstr>
      <vt:lpstr>Document</vt:lpstr>
      <vt:lpstr>Worksheet</vt:lpstr>
      <vt:lpstr>Diapositiva 1</vt:lpstr>
      <vt:lpstr>ÍNDICE GENERAL:</vt:lpstr>
      <vt:lpstr>Diapositiva 3</vt:lpstr>
      <vt:lpstr>Diapositiva 4</vt:lpstr>
      <vt:lpstr>Diapositiva 5</vt:lpstr>
      <vt:lpstr>Diapositiva 6</vt:lpstr>
      <vt:lpstr>Diapositiva 7</vt:lpstr>
      <vt:lpstr>Diapositiva 8</vt:lpstr>
      <vt:lpstr>Diapositiva 9</vt:lpstr>
      <vt:lpstr>Diapositiva 10</vt:lpstr>
      <vt:lpstr>Diapositiva 11</vt:lpstr>
      <vt:lpstr>Diapositiva 12</vt:lpstr>
      <vt:lpstr>EL NÚMERO DE IDENTIFICACIÓN FISCAL (NIF)</vt:lpstr>
      <vt:lpstr>Diapositiva 14</vt:lpstr>
      <vt:lpstr>Diapositiva 15</vt:lpstr>
      <vt:lpstr>Diapositiva 16</vt:lpstr>
      <vt:lpstr>Diapositiva 17</vt:lpstr>
      <vt:lpstr>Diapositiva 18</vt:lpstr>
      <vt:lpstr>Diapositiva 19</vt:lpstr>
      <vt:lpstr>Diapositiva 20</vt:lpstr>
      <vt:lpstr>Diapositiva 21</vt:lpstr>
      <vt:lpstr>Diapositiva 22</vt:lpstr>
      <vt:lpstr>Diapositiva 23</vt:lpstr>
      <vt:lpstr>Diapositiva 24</vt:lpstr>
      <vt:lpstr>Diapositiva 25</vt:lpstr>
      <vt:lpstr>Diapositiva 26</vt:lpstr>
      <vt:lpstr>Diapositiva 27</vt:lpstr>
      <vt:lpstr>Diapositiva 28</vt:lpstr>
      <vt:lpstr>Diapositiva 29</vt:lpstr>
      <vt:lpstr>Diapositiva 30</vt:lpstr>
      <vt:lpstr>Diapositiva 31</vt:lpstr>
      <vt:lpstr>Diapositiva 32</vt:lpstr>
      <vt:lpstr>Diapositiva 33</vt:lpstr>
      <vt:lpstr>Diapositiva 34</vt:lpstr>
      <vt:lpstr>Diapositiva 35</vt:lpstr>
      <vt:lpstr>Diapositiva 36</vt:lpstr>
      <vt:lpstr>Diapositiva 37</vt:lpstr>
      <vt:lpstr>Diapositiva 38</vt:lpstr>
      <vt:lpstr>Diapositiva 39</vt:lpstr>
      <vt:lpstr>Diapositiva 40</vt:lpstr>
      <vt:lpstr>Diapositiva 41</vt:lpstr>
      <vt:lpstr>Diapositiva 42</vt:lpstr>
      <vt:lpstr>Diapositiva 43</vt:lpstr>
      <vt:lpstr>Diapositiva 44</vt:lpstr>
      <vt:lpstr>Diapositiva 45</vt:lpstr>
      <vt:lpstr>Diapositiva 46</vt:lpstr>
      <vt:lpstr>Diapositiva 47</vt:lpstr>
      <vt:lpstr>Diapositiva 48</vt:lpstr>
      <vt:lpstr>Diapositiva 49</vt:lpstr>
      <vt:lpstr>Diapositiva 50</vt:lpstr>
      <vt:lpstr>Diapositiva 51</vt:lpstr>
      <vt:lpstr>Diapositiva 52</vt:lpstr>
      <vt:lpstr>Diapositiva 53</vt:lpstr>
      <vt:lpstr>Diapositiva 54</vt:lpstr>
      <vt:lpstr>Diapositiva 55</vt:lpstr>
      <vt:lpstr>Diapositiva 56</vt:lpstr>
      <vt:lpstr>Diapositiva 57</vt:lpstr>
      <vt:lpstr>Diapositiva 58</vt:lpstr>
      <vt:lpstr>Diapositiva 59</vt:lpstr>
      <vt:lpstr>Diapositiva 60</vt:lpstr>
      <vt:lpstr>Diapositiva 61</vt:lpstr>
      <vt:lpstr>Diapositiva 62</vt:lpstr>
      <vt:lpstr>Diapositiva 63</vt:lpstr>
      <vt:lpstr>Diapositiva 64</vt:lpstr>
      <vt:lpstr>Diapositiva 65</vt:lpstr>
      <vt:lpstr>Diapositiva 66</vt:lpstr>
      <vt:lpstr>Diapositiva 67</vt:lpstr>
      <vt:lpstr>Diapositiva 68</vt:lpstr>
      <vt:lpstr>Diapositiva 69</vt:lpstr>
      <vt:lpstr>Diapositiva 70</vt:lpstr>
      <vt:lpstr>Diapositiva 71</vt:lpstr>
      <vt:lpstr>Diapositiva 72</vt:lpstr>
      <vt:lpstr>Diapositiva 73</vt:lpstr>
      <vt:lpstr>Diapositiva 74</vt:lpstr>
      <vt:lpstr>Diapositiva 75</vt:lpstr>
      <vt:lpstr>Diapositiva 76</vt:lpstr>
      <vt:lpstr>Diapositiva 77</vt:lpstr>
      <vt:lpstr>Art. 15.i) LIS </vt:lpstr>
      <vt:lpstr>Diapositiva 79</vt:lpstr>
      <vt:lpstr>Art. 15.k) LIS. Desde 1/1/2017</vt:lpstr>
      <vt:lpstr>Diapositiva 81</vt:lpstr>
      <vt:lpstr>Diapositiva 82</vt:lpstr>
      <vt:lpstr>Art. 15.m) LIS. Desde 1/1/2019</vt:lpstr>
      <vt:lpstr>Diapositiva 84</vt:lpstr>
      <vt:lpstr>Diapositiva 85</vt:lpstr>
      <vt:lpstr>Diapositiva 86</vt:lpstr>
      <vt:lpstr>Diapositiva 87</vt:lpstr>
      <vt:lpstr>Diapositiva 88</vt:lpstr>
      <vt:lpstr>Diapositiva 89</vt:lpstr>
      <vt:lpstr>Diapositiva 90</vt:lpstr>
      <vt:lpstr>Diapositiva 91</vt:lpstr>
      <vt:lpstr>Diapositiva 92</vt:lpstr>
      <vt:lpstr>Diapositiva 93</vt:lpstr>
      <vt:lpstr>Diapositiva 94</vt:lpstr>
      <vt:lpstr>Diapositiva 95</vt:lpstr>
      <vt:lpstr>Diapositiva 96</vt:lpstr>
      <vt:lpstr>Diapositiva 97</vt:lpstr>
      <vt:lpstr>Diapositiva 98</vt:lpstr>
      <vt:lpstr>Diapositiva 99</vt:lpstr>
      <vt:lpstr>Diapositiva 100</vt:lpstr>
      <vt:lpstr>Diapositiva 101</vt:lpstr>
      <vt:lpstr>Diapositiva 102</vt:lpstr>
      <vt:lpstr>Diapositiva 103</vt:lpstr>
      <vt:lpstr>Diapositiva 104</vt:lpstr>
      <vt:lpstr>Diapositiva 105</vt:lpstr>
      <vt:lpstr>Diapositiva 106</vt:lpstr>
      <vt:lpstr>Diapositiva 107</vt:lpstr>
      <vt:lpstr>Diapositiva 108</vt:lpstr>
      <vt:lpstr>Diapositiva 109</vt:lpstr>
      <vt:lpstr>Diapositiva 110</vt:lpstr>
      <vt:lpstr>Diapositiva 111</vt:lpstr>
      <vt:lpstr>Diapositiva 112</vt:lpstr>
      <vt:lpstr>Diapositiva 113</vt:lpstr>
      <vt:lpstr>Diapositiva 114</vt:lpstr>
      <vt:lpstr>Diapositiva 115</vt:lpstr>
      <vt:lpstr>Diapositiva 116</vt:lpstr>
      <vt:lpstr>Diapositiva 117</vt:lpstr>
      <vt:lpstr>Diapositiva 118</vt:lpstr>
      <vt:lpstr>Diapositiva 119</vt:lpstr>
      <vt:lpstr>Diapositiva 120</vt:lpstr>
      <vt:lpstr>Diapositiva 121</vt:lpstr>
      <vt:lpstr>Diapositiva 122</vt:lpstr>
      <vt:lpstr>Diapositiva 123</vt:lpstr>
      <vt:lpstr>Diapositiva 124</vt:lpstr>
      <vt:lpstr>Diapositiva 125</vt:lpstr>
      <vt:lpstr>Diapositiva 126</vt:lpstr>
      <vt:lpstr>Diapositiva 127</vt:lpstr>
      <vt:lpstr>Diapositiva 128</vt:lpstr>
      <vt:lpstr>Diapositiva 129</vt:lpstr>
      <vt:lpstr>Diapositiva 130</vt:lpstr>
      <vt:lpstr>Diapositiva 131</vt:lpstr>
      <vt:lpstr>Diapositiva 132</vt:lpstr>
      <vt:lpstr>Diapositiva 133</vt:lpstr>
      <vt:lpstr>Diapositiva 134</vt:lpstr>
      <vt:lpstr>Diapositiva 135</vt:lpstr>
      <vt:lpstr>Diapositiva 136</vt:lpstr>
      <vt:lpstr>Diapositiva 137</vt:lpstr>
      <vt:lpstr>Diapositiva 138</vt:lpstr>
      <vt:lpstr>Diapositiva 139</vt:lpstr>
      <vt:lpstr>Diapositiva 140</vt:lpstr>
      <vt:lpstr>Diapositiva 141</vt:lpstr>
      <vt:lpstr>Diapositiva 142</vt:lpstr>
      <vt:lpstr>Diapositiva 143</vt:lpstr>
      <vt:lpstr>Diapositiva 144</vt:lpstr>
      <vt:lpstr>Diapositiva 145</vt:lpstr>
      <vt:lpstr>Diapositiva 146</vt:lpstr>
      <vt:lpstr>Diapositiva 147</vt:lpstr>
      <vt:lpstr>Diapositiva 148</vt:lpstr>
      <vt:lpstr>Diapositiva 149</vt:lpstr>
      <vt:lpstr>Diapositiva 150</vt:lpstr>
      <vt:lpstr>Diapositiva 151</vt:lpstr>
      <vt:lpstr>Diapositiva 152</vt:lpstr>
      <vt:lpstr>Diapositiva 153</vt:lpstr>
      <vt:lpstr>Diapositiva 154</vt:lpstr>
      <vt:lpstr>Diapositiva 155</vt:lpstr>
      <vt:lpstr>Diapositiva 156</vt:lpstr>
      <vt:lpstr>Diapositiva 157</vt:lpstr>
      <vt:lpstr>Diapositiva 158</vt:lpstr>
      <vt:lpstr>Diapositiva 159</vt:lpstr>
      <vt:lpstr>Diapositiva 160</vt:lpstr>
      <vt:lpstr>Diapositiva 161</vt:lpstr>
      <vt:lpstr>Diapositiva 162</vt:lpstr>
      <vt:lpstr>Diapositiva 163</vt:lpstr>
      <vt:lpstr>Diapositiva 164</vt:lpstr>
      <vt:lpstr>Diapositiva 165</vt:lpstr>
      <vt:lpstr>Diapositiva 166</vt:lpstr>
      <vt:lpstr>Diapositiva 167</vt:lpstr>
      <vt:lpstr>Diapositiva 168</vt:lpstr>
      <vt:lpstr>Diapositiva 169</vt:lpstr>
      <vt:lpstr>Diapositiva 170</vt:lpstr>
      <vt:lpstr>Diapositiva 171</vt:lpstr>
      <vt:lpstr>Diapositiva 172</vt:lpstr>
      <vt:lpstr>Diapositiva 173</vt:lpstr>
      <vt:lpstr>Diapositiva 174</vt:lpstr>
      <vt:lpstr>Diapositiva 175</vt:lpstr>
      <vt:lpstr>Diapositiva 176</vt:lpstr>
      <vt:lpstr>Diapositiva 177</vt:lpstr>
      <vt:lpstr>Diapositiva 178</vt:lpstr>
      <vt:lpstr>Diapositiva 179</vt:lpstr>
      <vt:lpstr>Diapositiva 180</vt:lpstr>
      <vt:lpstr>Diapositiva 181</vt:lpstr>
      <vt:lpstr>Diapositiva 182</vt:lpstr>
      <vt:lpstr>ACTIVOS FINANCIEROS. NRV 9 PGC</vt:lpstr>
      <vt:lpstr>ACTIVOS FINANCIEROS  - Clasificación Contable (NRV 9ª PGC)</vt:lpstr>
      <vt:lpstr>Diapositiva 185</vt:lpstr>
      <vt:lpstr>Diapositiva 186</vt:lpstr>
      <vt:lpstr>Diapositiva 187</vt:lpstr>
      <vt:lpstr>Diapositiva 188</vt:lpstr>
      <vt:lpstr>Diapositiva 189</vt:lpstr>
      <vt:lpstr>Diapositiva 190</vt:lpstr>
      <vt:lpstr>Diapositiva 191</vt:lpstr>
      <vt:lpstr>Diapositiva 192</vt:lpstr>
      <vt:lpstr>Diapositiva 193</vt:lpstr>
      <vt:lpstr>Diapositiva 194</vt:lpstr>
      <vt:lpstr>Diapositiva 195</vt:lpstr>
      <vt:lpstr>Diapositiva 196</vt:lpstr>
      <vt:lpstr>Diapositiva 197</vt:lpstr>
      <vt:lpstr>Diapositiva 198</vt:lpstr>
      <vt:lpstr>Diapositiva 199</vt:lpstr>
      <vt:lpstr>Diapositiva 200</vt:lpstr>
      <vt:lpstr>Diapositiva 201</vt:lpstr>
      <vt:lpstr>Diapositiva 202</vt:lpstr>
      <vt:lpstr>ACTIVOS FINANCIEROS  - Clasificación Contable (NRV 9ª PGC)</vt:lpstr>
      <vt:lpstr>Diapositiva 204</vt:lpstr>
      <vt:lpstr>Diapositiva 205</vt:lpstr>
      <vt:lpstr>Diapositiva 206</vt:lpstr>
      <vt:lpstr>Diapositiva 207</vt:lpstr>
      <vt:lpstr>Diapositiva 208</vt:lpstr>
      <vt:lpstr>Diapositiva 209</vt:lpstr>
      <vt:lpstr>Diapositiva 210</vt:lpstr>
      <vt:lpstr>Diapositiva 211</vt:lpstr>
      <vt:lpstr>Diapositiva 212</vt:lpstr>
      <vt:lpstr>Diapositiva 213</vt:lpstr>
      <vt:lpstr>Diapositiva 214</vt:lpstr>
      <vt:lpstr>Diapositiva 215</vt:lpstr>
      <vt:lpstr>Diapositiva 216</vt:lpstr>
      <vt:lpstr>Diapositiva 217</vt:lpstr>
      <vt:lpstr>Diapositiva 218</vt:lpstr>
      <vt:lpstr>Diapositiva 219</vt:lpstr>
      <vt:lpstr>Diapositiva 220</vt:lpstr>
      <vt:lpstr>Diapositiva 221</vt:lpstr>
      <vt:lpstr>Diapositiva 222</vt:lpstr>
      <vt:lpstr>Diapositiva 223</vt:lpstr>
      <vt:lpstr>Diapositiva 224</vt:lpstr>
      <vt:lpstr>Diapositiva 225</vt:lpstr>
      <vt:lpstr>Diapositiva 226</vt:lpstr>
      <vt:lpstr>Diapositiva 227</vt:lpstr>
      <vt:lpstr>Diapositiva 228</vt:lpstr>
      <vt:lpstr>Diapositiva 229</vt:lpstr>
      <vt:lpstr>Diapositiva 230</vt:lpstr>
      <vt:lpstr>Provisiones-Contablemente  </vt:lpstr>
      <vt:lpstr>Reconocimiento de provisiones: </vt:lpstr>
      <vt:lpstr>Las cuentas de provisiones:</vt:lpstr>
      <vt:lpstr>Diapositiva 234</vt:lpstr>
      <vt:lpstr>Diapositiva 235</vt:lpstr>
      <vt:lpstr>Diapositiva 236</vt:lpstr>
      <vt:lpstr>Diapositiva 237</vt:lpstr>
      <vt:lpstr>Diapositiva 238</vt:lpstr>
      <vt:lpstr>Diapositiva 239</vt:lpstr>
      <vt:lpstr>Diapositiva 240</vt:lpstr>
      <vt:lpstr>Diapositiva 241</vt:lpstr>
      <vt:lpstr>Diapositiva 242</vt:lpstr>
      <vt:lpstr>Diapositiva 243</vt:lpstr>
      <vt:lpstr>Diapositiva 244</vt:lpstr>
      <vt:lpstr>Diapositiva 245</vt:lpstr>
      <vt:lpstr>Diapositiva 246</vt:lpstr>
      <vt:lpstr>Diapositiva 247</vt:lpstr>
      <vt:lpstr>Diapositiva 248</vt:lpstr>
      <vt:lpstr>Diapositiva 249</vt:lpstr>
      <vt:lpstr>Diapositiva 250</vt:lpstr>
      <vt:lpstr>Diapositiva 251</vt:lpstr>
      <vt:lpstr>Diapositiva 252</vt:lpstr>
      <vt:lpstr>Diapositiva 253</vt:lpstr>
      <vt:lpstr>Diapositiva 254</vt:lpstr>
      <vt:lpstr>Diapositiva 255</vt:lpstr>
      <vt:lpstr>Diapositiva 256</vt:lpstr>
      <vt:lpstr>Diapositiva 257</vt:lpstr>
      <vt:lpstr>Diapositiva 258</vt:lpstr>
      <vt:lpstr>Diapositiva 259</vt:lpstr>
      <vt:lpstr>Diapositiva 260</vt:lpstr>
      <vt:lpstr>Diapositiva 261</vt:lpstr>
      <vt:lpstr>Diapositiva 262</vt:lpstr>
      <vt:lpstr>Diapositiva 263</vt:lpstr>
      <vt:lpstr>Diapositiva 264</vt:lpstr>
      <vt:lpstr>Diapositiva 265</vt:lpstr>
      <vt:lpstr>Diapositiva 266</vt:lpstr>
      <vt:lpstr>Diapositiva 267</vt:lpstr>
      <vt:lpstr>Diapositiva 268</vt:lpstr>
      <vt:lpstr>Diapositiva 269</vt:lpstr>
      <vt:lpstr>Diapositiva 270</vt:lpstr>
      <vt:lpstr>Diapositiva 271</vt:lpstr>
      <vt:lpstr>Diapositiva 272</vt:lpstr>
      <vt:lpstr>Diapositiva 273</vt:lpstr>
      <vt:lpstr>Diapositiva 274</vt:lpstr>
      <vt:lpstr>Diapositiva 275</vt:lpstr>
      <vt:lpstr>Diapositiva 276</vt:lpstr>
      <vt:lpstr>Diapositiva 277</vt:lpstr>
      <vt:lpstr>Diapositiva 278</vt:lpstr>
      <vt:lpstr>Diapositiva 279</vt:lpstr>
      <vt:lpstr>Diapositiva 280</vt:lpstr>
      <vt:lpstr>Diapositiva 281</vt:lpstr>
      <vt:lpstr>Diapositiva 282</vt:lpstr>
      <vt:lpstr>Diapositiva 283</vt:lpstr>
      <vt:lpstr>Diapositiva 284</vt:lpstr>
      <vt:lpstr>Diapositiva 285</vt:lpstr>
      <vt:lpstr>Diapositiva 286</vt:lpstr>
      <vt:lpstr>Diapositiva 287</vt:lpstr>
      <vt:lpstr>Diapositiva 288</vt:lpstr>
      <vt:lpstr>Diapositiva 289</vt:lpstr>
      <vt:lpstr>Diapositiva 290</vt:lpstr>
      <vt:lpstr>Diapositiva 291</vt:lpstr>
      <vt:lpstr>Diapositiva 292</vt:lpstr>
      <vt:lpstr>Diapositiva 293</vt:lpstr>
      <vt:lpstr>Diapositiva 294</vt:lpstr>
      <vt:lpstr>Diapositiva 295</vt:lpstr>
      <vt:lpstr>Diapositiva 296</vt:lpstr>
      <vt:lpstr>Diapositiva 297</vt:lpstr>
      <vt:lpstr>Diapositiva 298</vt:lpstr>
      <vt:lpstr>Diapositiva 299</vt:lpstr>
      <vt:lpstr>Diapositiva 300</vt:lpstr>
      <vt:lpstr>Diapositiva 301</vt:lpstr>
      <vt:lpstr>Diapositiva 302</vt:lpstr>
      <vt:lpstr>Diapositiva 303</vt:lpstr>
      <vt:lpstr>Diapositiva 304</vt:lpstr>
      <vt:lpstr>Diapositiva 305</vt:lpstr>
      <vt:lpstr>Diapositiva 306</vt:lpstr>
      <vt:lpstr>Diapositiva 307</vt:lpstr>
      <vt:lpstr>Diapositiva 308</vt:lpstr>
      <vt:lpstr>Diapositiva 309</vt:lpstr>
      <vt:lpstr>Diapositiva 310</vt:lpstr>
      <vt:lpstr>Diapositiva 311</vt:lpstr>
      <vt:lpstr>Diapositiva 312</vt:lpstr>
      <vt:lpstr>Diapositiva 313</vt:lpstr>
      <vt:lpstr>Diapositiva 314</vt:lpstr>
      <vt:lpstr>Diapositiva 315</vt:lpstr>
      <vt:lpstr>Diapositiva 316</vt:lpstr>
      <vt:lpstr>Diapositiva 317</vt:lpstr>
      <vt:lpstr>Diapositiva 318</vt:lpstr>
      <vt:lpstr>Diapositiva 319</vt:lpstr>
      <vt:lpstr>Diapositiva 320</vt:lpstr>
      <vt:lpstr>Diapositiva 321</vt:lpstr>
      <vt:lpstr>Diapositiva 322</vt:lpstr>
      <vt:lpstr>Diapositiva 323</vt:lpstr>
      <vt:lpstr>Diapositiva 324</vt:lpstr>
      <vt:lpstr>Diapositiva 325</vt:lpstr>
      <vt:lpstr>Diapositiva 326</vt:lpstr>
      <vt:lpstr>Diapositiva 327</vt:lpstr>
      <vt:lpstr>Diapositiva 328</vt:lpstr>
      <vt:lpstr>Diapositiva 329</vt:lpstr>
      <vt:lpstr>Diapositiva 330</vt:lpstr>
      <vt:lpstr>Diapositiva 331</vt:lpstr>
      <vt:lpstr>Diapositiva 332</vt:lpstr>
      <vt:lpstr>Diapositiva 333</vt:lpstr>
      <vt:lpstr>Diapositiva 334</vt:lpstr>
      <vt:lpstr>Diapositiva 335</vt:lpstr>
      <vt:lpstr>Diapositiva 336</vt:lpstr>
      <vt:lpstr>Diapositiva 337</vt:lpstr>
      <vt:lpstr>Diapositiva 338</vt:lpstr>
      <vt:lpstr>Diapositiva 339</vt:lpstr>
      <vt:lpstr>Diapositiva 340</vt:lpstr>
      <vt:lpstr>Diapositiva 341</vt:lpstr>
      <vt:lpstr>Diapositiva 342</vt:lpstr>
      <vt:lpstr>Diapositiva 343</vt:lpstr>
      <vt:lpstr>Diapositiva 344</vt:lpstr>
      <vt:lpstr>Diapositiva 345</vt:lpstr>
      <vt:lpstr>Diapositiva 346</vt:lpstr>
      <vt:lpstr>Diapositiva 347</vt:lpstr>
      <vt:lpstr>Diapositiva 348</vt:lpstr>
      <vt:lpstr>Diapositiva 349</vt:lpstr>
      <vt:lpstr>Diapositiva 350</vt:lpstr>
      <vt:lpstr>Diapositiva 351</vt:lpstr>
      <vt:lpstr>Diapositiva 352</vt:lpstr>
      <vt:lpstr>Diapositiva 353</vt:lpstr>
      <vt:lpstr>Diapositiva 354</vt:lpstr>
      <vt:lpstr>Diapositiva 355</vt:lpstr>
      <vt:lpstr>Diapositiva 356</vt:lpstr>
      <vt:lpstr>Diapositiva 357</vt:lpstr>
      <vt:lpstr>Diapositiva 358</vt:lpstr>
      <vt:lpstr>Diapositiva 359</vt:lpstr>
      <vt:lpstr>Diapositiva 360</vt:lpstr>
      <vt:lpstr>Diapositiva 361</vt:lpstr>
      <vt:lpstr>Diapositiva 362</vt:lpstr>
      <vt:lpstr>Diapositiva 363</vt:lpstr>
      <vt:lpstr>Diapositiva 364</vt:lpstr>
      <vt:lpstr>Diapositiva 365</vt:lpstr>
      <vt:lpstr>Diapositiva 366</vt:lpstr>
      <vt:lpstr>Diapositiva 367</vt:lpstr>
      <vt:lpstr>Diapositiva 368</vt:lpstr>
      <vt:lpstr>Diapositiva 369</vt:lpstr>
      <vt:lpstr>Diapositiva 370</vt:lpstr>
      <vt:lpstr>Diapositiva 371</vt:lpstr>
      <vt:lpstr>Diapositiva 372</vt:lpstr>
      <vt:lpstr>Diapositiva 373</vt:lpstr>
      <vt:lpstr>Diapositiva 374</vt:lpstr>
      <vt:lpstr>Diapositiva 375</vt:lpstr>
      <vt:lpstr>Diapositiva 376</vt:lpstr>
      <vt:lpstr>Diapositiva 377</vt:lpstr>
      <vt:lpstr>Diapositiva 378</vt:lpstr>
      <vt:lpstr>Diapositiva 379</vt:lpstr>
      <vt:lpstr>Diapositiva 380</vt:lpstr>
      <vt:lpstr>Diapositiva 381</vt:lpstr>
      <vt:lpstr>Diapositiva 382</vt:lpstr>
      <vt:lpstr>Diapositiva 383</vt:lpstr>
      <vt:lpstr>Diapositiva 384</vt:lpstr>
      <vt:lpstr>Diapositiva 385</vt:lpstr>
      <vt:lpstr>Diapositiva 386</vt:lpstr>
      <vt:lpstr>Diapositiva 387</vt:lpstr>
      <vt:lpstr>Diapositiva 388</vt:lpstr>
      <vt:lpstr>Diapositiva 389</vt:lpstr>
      <vt:lpstr>Diapositiva 390</vt:lpstr>
      <vt:lpstr>Diapositiva 391</vt:lpstr>
      <vt:lpstr>Diapositiva 392</vt:lpstr>
      <vt:lpstr>Diapositiva 393</vt:lpstr>
      <vt:lpstr>Diapositiva 394</vt:lpstr>
      <vt:lpstr>Diapositiva 395</vt:lpstr>
      <vt:lpstr>Diapositiva 396</vt:lpstr>
      <vt:lpstr>Diapositiva 397</vt:lpstr>
      <vt:lpstr>Diapositiva 398</vt:lpstr>
      <vt:lpstr>Diapositiva 399</vt:lpstr>
      <vt:lpstr>Diapositiva 400</vt:lpstr>
      <vt:lpstr>Diapositiva 401</vt:lpstr>
      <vt:lpstr>Diapositiva 402</vt:lpstr>
      <vt:lpstr>Diapositiva 403</vt:lpstr>
      <vt:lpstr>Diapositiva 404</vt:lpstr>
      <vt:lpstr>Diapositiva 405</vt:lpstr>
      <vt:lpstr>Diapositiva 406</vt:lpstr>
      <vt:lpstr>Diapositiva 407</vt:lpstr>
      <vt:lpstr>Diapositiva 408</vt:lpstr>
      <vt:lpstr>Diapositiva 409</vt:lpstr>
      <vt:lpstr>Diapositiva 410</vt:lpstr>
      <vt:lpstr>Diapositiva 411</vt:lpstr>
      <vt:lpstr>Diapositiva 412</vt:lpstr>
      <vt:lpstr>Diapositiva 413</vt:lpstr>
      <vt:lpstr>Diapositiva 414</vt:lpstr>
      <vt:lpstr>Diapositiva 415</vt:lpstr>
      <vt:lpstr>Diapositiva 416</vt:lpstr>
      <vt:lpstr>Diapositiva 417</vt:lpstr>
      <vt:lpstr>Diapositiva 418</vt:lpstr>
      <vt:lpstr>Diapositiva 419</vt:lpstr>
      <vt:lpstr>Diapositiva 420</vt:lpstr>
      <vt:lpstr>Diapositiva 421</vt:lpstr>
      <vt:lpstr>Diapositiva 422</vt:lpstr>
      <vt:lpstr>Diapositiva 423</vt:lpstr>
      <vt:lpstr>Diapositiva 424</vt:lpstr>
      <vt:lpstr>Diapositiva 425</vt:lpstr>
      <vt:lpstr>Diapositiva 426</vt:lpstr>
      <vt:lpstr>Diapositiva 427</vt:lpstr>
      <vt:lpstr>Diapositiva 428</vt:lpstr>
      <vt:lpstr>Diapositiva 429</vt:lpstr>
      <vt:lpstr>Diapositiva 430</vt:lpstr>
      <vt:lpstr>Diapositiva 431</vt:lpstr>
      <vt:lpstr>Diapositiva 432</vt:lpstr>
      <vt:lpstr>Diapositiva 433</vt:lpstr>
      <vt:lpstr>Diapositiva 434</vt:lpstr>
      <vt:lpstr>Diapositiva 435</vt:lpstr>
      <vt:lpstr>Diapositiva 436</vt:lpstr>
      <vt:lpstr>Diapositiva 437</vt:lpstr>
      <vt:lpstr>Diapositiva 438</vt:lpstr>
      <vt:lpstr>Diapositiva 439</vt:lpstr>
      <vt:lpstr>Diapositiva 440</vt:lpstr>
      <vt:lpstr>Diapositiva 441</vt:lpstr>
      <vt:lpstr>Diapositiva 442</vt:lpstr>
      <vt:lpstr>Diapositiva 443</vt:lpstr>
      <vt:lpstr>Diapositiva 444</vt:lpstr>
      <vt:lpstr>Diapositiva 445</vt:lpstr>
      <vt:lpstr>Diapositiva 446</vt:lpstr>
      <vt:lpstr>Diapositiva 447</vt:lpstr>
      <vt:lpstr>Diapositiva 448</vt:lpstr>
      <vt:lpstr>Diapositiva 449</vt:lpstr>
      <vt:lpstr>Diapositiva 450</vt:lpstr>
      <vt:lpstr>Diapositiva 451</vt:lpstr>
      <vt:lpstr>Diapositiva 452</vt:lpstr>
      <vt:lpstr>Diapositiva 453</vt:lpstr>
      <vt:lpstr>Diapositiva 454</vt:lpstr>
      <vt:lpstr>Diapositiva 455</vt:lpstr>
      <vt:lpstr>Diapositiva 456</vt:lpstr>
      <vt:lpstr>Diapositiva 457</vt:lpstr>
      <vt:lpstr>Diapositiva 458</vt:lpstr>
      <vt:lpstr>Diapositiva 459</vt:lpstr>
      <vt:lpstr>Diapositiva 460</vt:lpstr>
      <vt:lpstr>Diapositiva 461</vt:lpstr>
      <vt:lpstr>Diapositiva 462</vt:lpstr>
      <vt:lpstr>Diapositiva 463</vt:lpstr>
      <vt:lpstr>Diapositiva 464</vt:lpstr>
      <vt:lpstr>Diapositiva 465</vt:lpstr>
      <vt:lpstr>Diapositiva 466</vt:lpstr>
      <vt:lpstr>Diapositiva 467</vt:lpstr>
      <vt:lpstr>Diapositiva 468</vt:lpstr>
      <vt:lpstr>Diapositiva 469</vt:lpstr>
      <vt:lpstr>Diapositiva 470</vt:lpstr>
      <vt:lpstr>Diapositiva 471</vt:lpstr>
      <vt:lpstr>Diapositiva 472</vt:lpstr>
      <vt:lpstr>Diapositiva 473</vt:lpstr>
      <vt:lpstr>Diapositiva 474</vt:lpstr>
      <vt:lpstr>Diapositiva 475</vt:lpstr>
      <vt:lpstr>Diapositiva 476</vt:lpstr>
      <vt:lpstr>Diapositiva 477</vt:lpstr>
      <vt:lpstr>Diapositiva 478</vt:lpstr>
      <vt:lpstr>Diapositiva 479</vt:lpstr>
      <vt:lpstr>Diapositiva 480</vt:lpstr>
      <vt:lpstr>Diapositiva 481</vt:lpstr>
      <vt:lpstr>Diapositiva 482</vt:lpstr>
      <vt:lpstr>Diapositiva 483</vt:lpstr>
      <vt:lpstr>Diapositiva 484</vt:lpstr>
      <vt:lpstr>Diapositiva 485</vt:lpstr>
      <vt:lpstr>Diapositiva 486</vt:lpstr>
      <vt:lpstr>Diapositiva 487</vt:lpstr>
      <vt:lpstr>Diapositiva 488</vt:lpstr>
      <vt:lpstr>Diapositiva 489</vt:lpstr>
      <vt:lpstr>Diapositiva 490</vt:lpstr>
      <vt:lpstr>Diapositiva 491</vt:lpstr>
      <vt:lpstr>Diapositiva 492</vt:lpstr>
      <vt:lpstr>Diapositiva 493</vt:lpstr>
      <vt:lpstr>Diapositiva 494</vt:lpstr>
      <vt:lpstr>Diapositiva 495</vt:lpstr>
      <vt:lpstr>Diapositiva 496</vt:lpstr>
      <vt:lpstr>Diapositiva 497</vt:lpstr>
      <vt:lpstr>Diapositiva 498</vt:lpstr>
      <vt:lpstr>Diapositiva 499</vt:lpstr>
      <vt:lpstr>Diapositiva 500</vt:lpstr>
      <vt:lpstr>Diapositiva 501</vt:lpstr>
      <vt:lpstr>Diapositiva 502</vt:lpstr>
      <vt:lpstr>Diapositiva 503</vt:lpstr>
      <vt:lpstr>OPERACIONES VINCULADAS </vt:lpstr>
      <vt:lpstr>Diapositiva 505</vt:lpstr>
      <vt:lpstr>Diapositiva 506</vt:lpstr>
      <vt:lpstr>Diapositiva 507</vt:lpstr>
      <vt:lpstr>Diapositiva 508</vt:lpstr>
      <vt:lpstr>Diapositiva 509</vt:lpstr>
      <vt:lpstr>Diapositiva 510</vt:lpstr>
      <vt:lpstr>Diapositiva 511</vt:lpstr>
      <vt:lpstr>Diapositiva 512</vt:lpstr>
      <vt:lpstr>Diapositiva 513</vt:lpstr>
      <vt:lpstr>Diapositiva 514</vt:lpstr>
      <vt:lpstr>Diapositiva 515</vt:lpstr>
      <vt:lpstr>Diapositiva 516</vt:lpstr>
      <vt:lpstr>Diapositiva 517</vt:lpstr>
      <vt:lpstr>Diapositiva 518</vt:lpstr>
      <vt:lpstr>Diapositiva 519</vt:lpstr>
      <vt:lpstr>Diapositiva 520</vt:lpstr>
      <vt:lpstr>Diapositiva 521</vt:lpstr>
      <vt:lpstr>Diapositiva 522</vt:lpstr>
      <vt:lpstr>Diapositiva 523</vt:lpstr>
      <vt:lpstr>Diapositiva 524</vt:lpstr>
      <vt:lpstr>Diapositiva 525</vt:lpstr>
      <vt:lpstr>Diapositiva 526</vt:lpstr>
      <vt:lpstr>Diapositiva 527</vt:lpstr>
      <vt:lpstr>Diapositiva 528</vt:lpstr>
      <vt:lpstr>Diapositiva 529</vt:lpstr>
      <vt:lpstr>Diapositiva 530</vt:lpstr>
      <vt:lpstr>Diapositiva 531</vt:lpstr>
      <vt:lpstr>Diapositiva 532</vt:lpstr>
      <vt:lpstr>Diapositiva 533</vt:lpstr>
      <vt:lpstr>Diapositiva 534</vt:lpstr>
      <vt:lpstr>Diapositiva 535</vt:lpstr>
      <vt:lpstr>Diapositiva 536</vt:lpstr>
      <vt:lpstr>Diapositiva 537</vt:lpstr>
      <vt:lpstr>Diapositiva 538</vt:lpstr>
      <vt:lpstr>Diapositiva 539</vt:lpstr>
      <vt:lpstr>Diapositiva 540</vt:lpstr>
      <vt:lpstr>Diapositiva 541</vt:lpstr>
      <vt:lpstr>Rentas del Trabajo.  RD 1461/2018 Modifica art. 81.1 RIRPF desde 1/1/2019* </vt:lpstr>
      <vt:lpstr>Diapositiva 543</vt:lpstr>
      <vt:lpstr>Diapositiva 544</vt:lpstr>
      <vt:lpstr>Diapositiva 545</vt:lpstr>
      <vt:lpstr>Diapositiva 546</vt:lpstr>
      <vt:lpstr>Diapositiva 547</vt:lpstr>
      <vt:lpstr>Diapositiva 548</vt:lpstr>
      <vt:lpstr>Diapositiva 549</vt:lpstr>
      <vt:lpstr>Diapositiva 550</vt:lpstr>
      <vt:lpstr>Diapositiva 551</vt:lpstr>
      <vt:lpstr>Diapositiva 552</vt:lpstr>
      <vt:lpstr>Diapositiva 553</vt:lpstr>
      <vt:lpstr>Diapositiva 554</vt:lpstr>
      <vt:lpstr>Diapositiva 555</vt:lpstr>
      <vt:lpstr>Diapositiva 556</vt:lpstr>
      <vt:lpstr>Diapositiva 557</vt:lpstr>
      <vt:lpstr>Diapositiva 558</vt:lpstr>
      <vt:lpstr>OBLIGACIONES CONTABLES Y REGISTRALES en el IRPF</vt:lpstr>
      <vt:lpstr>Diapositiva 560</vt:lpstr>
      <vt:lpstr>Diapositiva 561</vt:lpstr>
      <vt:lpstr>Diapositiva 562</vt:lpstr>
      <vt:lpstr>Rentas del Trabajo.  RD 1461/2018 Modifica art. 81.1 RIRPF desde 1/1/2019* </vt:lpstr>
      <vt:lpstr>Diapositiva 564</vt:lpstr>
      <vt:lpstr>Diapositiva 565</vt:lpstr>
      <vt:lpstr>Diapositiva 566</vt:lpstr>
      <vt:lpstr>Diapositiva 567</vt:lpstr>
      <vt:lpstr>Diapositiva 568</vt:lpstr>
      <vt:lpstr>Diapositiva 569</vt:lpstr>
      <vt:lpstr>Diapositiva 570</vt:lpstr>
      <vt:lpstr>Diapositiva 571</vt:lpstr>
      <vt:lpstr>Pendientes de Aprobación  </vt:lpstr>
      <vt:lpstr>Diapositiva 573</vt:lpstr>
      <vt:lpstr>Diapositiva 574</vt:lpstr>
      <vt:lpstr>Diapositiva 575</vt:lpstr>
      <vt:lpstr>Diapositiva 576</vt:lpstr>
      <vt:lpstr>Diapositiva 577</vt:lpstr>
      <vt:lpstr>Diapositiva 578</vt:lpstr>
      <vt:lpstr>Diapositiva 579</vt:lpstr>
      <vt:lpstr>Diapositiva 580</vt:lpstr>
      <vt:lpstr>Diapositiva 581</vt:lpstr>
      <vt:lpstr>Diapositiva 582</vt:lpstr>
      <vt:lpstr>Diapositiva 583</vt:lpstr>
      <vt:lpstr>Diapositiva 584</vt:lpstr>
      <vt:lpstr>Diapositiva 585</vt:lpstr>
      <vt:lpstr>Diapositiva 586</vt:lpstr>
      <vt:lpstr>Diapositiva 587</vt:lpstr>
      <vt:lpstr>Diapositiva 588</vt:lpstr>
      <vt:lpstr>Diapositiva 589</vt:lpstr>
      <vt:lpstr>Diapositiva 590</vt:lpstr>
      <vt:lpstr>Diapositiva 591</vt:lpstr>
      <vt:lpstr>Diapositiva 592</vt:lpstr>
      <vt:lpstr>Diapositiva 593</vt:lpstr>
      <vt:lpstr>Diapositiva 594</vt:lpstr>
      <vt:lpstr>Diapositiva 595</vt:lpstr>
      <vt:lpstr>Diapositiva 596</vt:lpstr>
      <vt:lpstr>Novedades Fiscales- 2020  </vt:lpstr>
      <vt:lpstr>Novedades Fiscales  2020 </vt:lpstr>
      <vt:lpstr>GALICIA. Ley 7/2019 Modifica Decreto legislativo 1/2011 </vt:lpstr>
      <vt:lpstr>GALICIA. Ley 7/2019 Modifica Decreto legislativo 1/2011 </vt:lpstr>
      <vt:lpstr>GALICIA. Ley 7/2019 Modifica Decreto legislativo 1/2011 </vt:lpstr>
      <vt:lpstr>Diapositiva 602</vt:lpstr>
      <vt:lpstr>Diapositiva 603</vt:lpstr>
      <vt:lpstr>Diapositiva 604</vt:lpstr>
      <vt:lpstr>Diapositiva 605</vt:lpstr>
      <vt:lpstr>Diapositiva 606</vt:lpstr>
      <vt:lpstr>Diapositiva 607</vt:lpstr>
      <vt:lpstr>Diapositiva 608</vt:lpstr>
      <vt:lpstr>Diapositiva 609</vt:lpstr>
      <vt:lpstr>Diapositiva 610</vt:lpstr>
      <vt:lpstr>Diapositiva 611</vt:lpstr>
      <vt:lpstr>Diapositiva 612</vt:lpstr>
      <vt:lpstr>Diapositiva 613</vt:lpstr>
      <vt:lpstr>Diapositiva 614</vt:lpstr>
      <vt:lpstr>Diapositiva 615</vt:lpstr>
      <vt:lpstr>GALICIA. Ley 7/2019 Modifica Decreto legislativo 1/2011 </vt:lpstr>
      <vt:lpstr>Diapositiva 617</vt:lpstr>
      <vt:lpstr>Diapositiva 618</vt:lpstr>
      <vt:lpstr>Diapositiva 619</vt:lpstr>
      <vt:lpstr>Diapositiva 620</vt:lpstr>
      <vt:lpstr>GALICIA. Ley 7/2019 Modifica Decreto legislativo 1/2011 </vt:lpstr>
      <vt:lpstr>GALICIA. Ley 7/2019 Modifica Decreto legislativo 1/2011 </vt:lpstr>
      <vt:lpstr>Diapositiva 623</vt:lpstr>
      <vt:lpstr>Diapositiva 624</vt:lpstr>
      <vt:lpstr>GALICIA. Ley 7/2019 Modifica Decreto legislativo 1/2011 </vt:lpstr>
      <vt:lpstr>GALICIA. Ley 7/2019 Modifica Decreto legislativo 1/2011 </vt:lpstr>
      <vt:lpstr>GALICIA. Ley 7/2019 Modifica Decreto legislativo 1/2011 </vt:lpstr>
      <vt:lpstr>Diapositiva 628</vt:lpstr>
      <vt:lpstr>Diapositiva 629</vt:lpstr>
      <vt:lpstr>Diapositiva 630</vt:lpstr>
      <vt:lpstr>Diapositiva 631</vt:lpstr>
      <vt:lpstr>Diapositiva 632</vt:lpstr>
      <vt:lpstr>Diapositiva 633</vt:lpstr>
      <vt:lpstr>Diapositiva 634</vt:lpstr>
    </vt:vector>
  </TitlesOfParts>
  <Company>I.E.F</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NUEVA LEY GENERAL</dc:title>
  <dc:creator>a2122</dc:creator>
  <cp:lastModifiedBy>jose antonio</cp:lastModifiedBy>
  <cp:revision>8836</cp:revision>
  <cp:lastPrinted>2020-01-08T16:06:28Z</cp:lastPrinted>
  <dcterms:created xsi:type="dcterms:W3CDTF">2004-02-13T17:20:41Z</dcterms:created>
  <dcterms:modified xsi:type="dcterms:W3CDTF">2020-01-09T18:19:31Z</dcterms:modified>
</cp:coreProperties>
</file>